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5A1F083" w14:textId="43B8D132" w:rsidR="009C3319" w:rsidRPr="009A474E" w:rsidRDefault="009C3319" w:rsidP="009C3319">
      <w:pPr>
        <w:jc w:val="center"/>
        <w:rPr>
          <w:rFonts w:ascii="Gadugi" w:eastAsia="Times New Roman" w:hAnsi="Gadugi" w:cstheme="minorHAnsi"/>
          <w:b/>
          <w:color w:val="2F5496" w:themeColor="accent1" w:themeShade="BF"/>
          <w:sz w:val="72"/>
          <w:szCs w:val="72"/>
          <w:lang w:val="en-GB" w:eastAsia="ja-JP" w:bidi="ar-SA"/>
        </w:rPr>
      </w:pPr>
      <w:r w:rsidRPr="009A474E">
        <w:rPr>
          <w:rFonts w:ascii="Gadugi" w:eastAsia="Times New Roman" w:hAnsi="Gadugi" w:cstheme="minorHAnsi"/>
          <w:b/>
          <w:color w:val="2F5496" w:themeColor="accent1" w:themeShade="BF"/>
          <w:sz w:val="72"/>
          <w:szCs w:val="72"/>
          <w:lang w:val="en-GB" w:eastAsia="ja-JP" w:bidi="ar-SA"/>
        </w:rPr>
        <w:t>Inclusive Teaching Practice</w:t>
      </w:r>
    </w:p>
    <w:p w14:paraId="731F66E9" w14:textId="58FC987F" w:rsidR="005C3E10" w:rsidRPr="0052735E" w:rsidRDefault="002627A4" w:rsidP="0052735E">
      <w:pPr>
        <w:jc w:val="center"/>
        <w:rPr>
          <w:rFonts w:ascii="Gadugi" w:eastAsia="Times New Roman" w:hAnsi="Gadugi" w:cstheme="minorHAnsi"/>
          <w:b/>
          <w:color w:val="2F5496" w:themeColor="accent1" w:themeShade="BF"/>
          <w:sz w:val="48"/>
          <w:szCs w:val="48"/>
          <w:lang w:val="en-GB" w:eastAsia="ja-JP" w:bidi="ar-SA"/>
        </w:rPr>
      </w:pPr>
      <w:r w:rsidRPr="009A474E">
        <w:rPr>
          <w:rFonts w:ascii="Gadugi" w:eastAsia="Times New Roman" w:hAnsi="Gadugi" w:cstheme="minorHAnsi"/>
          <w:b/>
          <w:color w:val="2F5496" w:themeColor="accent1" w:themeShade="BF"/>
          <w:sz w:val="48"/>
          <w:szCs w:val="48"/>
          <w:lang w:val="en-GB" w:eastAsia="ja-JP" w:bidi="ar-SA"/>
        </w:rPr>
        <w:t>Participant’s Book</w:t>
      </w:r>
    </w:p>
    <w:p w14:paraId="4E09601B" w14:textId="2000A0D1" w:rsidR="009C3319" w:rsidRPr="00273726" w:rsidRDefault="00C00D62" w:rsidP="009C3319">
      <w:pPr>
        <w:jc w:val="center"/>
        <w:rPr>
          <w:rFonts w:ascii="Gadugi" w:eastAsia="Times New Roman" w:hAnsi="Gadugi" w:cs="Calibri"/>
          <w:b/>
          <w:color w:val="4472C4" w:themeColor="accent1"/>
          <w:sz w:val="72"/>
          <w:szCs w:val="72"/>
          <w:lang w:val="en-GB" w:eastAsia="ja-JP" w:bidi="ar-SA"/>
        </w:rPr>
      </w:pPr>
      <w:r>
        <w:rPr>
          <w:noProof/>
        </w:rPr>
        <w:drawing>
          <wp:anchor distT="0" distB="0" distL="114300" distR="114300" simplePos="0" relativeHeight="253096960" behindDoc="1" locked="0" layoutInCell="1" allowOverlap="1" wp14:anchorId="11E2427C" wp14:editId="40EE0031">
            <wp:simplePos x="0" y="0"/>
            <wp:positionH relativeFrom="column">
              <wp:posOffset>88900</wp:posOffset>
            </wp:positionH>
            <wp:positionV relativeFrom="paragraph">
              <wp:posOffset>3810</wp:posOffset>
            </wp:positionV>
            <wp:extent cx="5715000" cy="3412819"/>
            <wp:effectExtent l="0" t="0" r="0" b="0"/>
            <wp:wrapTight wrapText="bothSides">
              <wp:wrapPolygon edited="0">
                <wp:start x="0" y="0"/>
                <wp:lineTo x="0" y="21463"/>
                <wp:lineTo x="21528" y="21463"/>
                <wp:lineTo x="21528" y="0"/>
                <wp:lineTo x="0" y="0"/>
              </wp:wrapPolygon>
            </wp:wrapTight>
            <wp:docPr id="5" name="Picture 5" descr="A picture containing text, indoor, person, grou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picture containing text, indoor, person, group&#10;&#10;Description automatically generated"/>
                    <pic:cNvPicPr>
                      <a:picLocks noChangeAspect="1" noChangeArrowheads="1"/>
                    </pic:cNvPicPr>
                  </pic:nvPicPr>
                  <pic:blipFill rotWithShape="1">
                    <a:blip r:embed="rId11">
                      <a:extLst>
                        <a:ext uri="{28A0092B-C50C-407E-A947-70E740481C1C}">
                          <a14:useLocalDpi xmlns:a14="http://schemas.microsoft.com/office/drawing/2010/main" val="0"/>
                        </a:ext>
                      </a:extLst>
                    </a:blip>
                    <a:srcRect t="13108" r="2996"/>
                    <a:stretch/>
                  </pic:blipFill>
                  <pic:spPr bwMode="auto">
                    <a:xfrm>
                      <a:off x="0" y="0"/>
                      <a:ext cx="5715000" cy="3412819"/>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1F77F29" w14:textId="74A60BFD" w:rsidR="009C3319" w:rsidRPr="00250D9D" w:rsidRDefault="009C3319" w:rsidP="009C3319">
      <w:pPr>
        <w:jc w:val="center"/>
        <w:rPr>
          <w:rFonts w:ascii="Gadugi" w:hAnsi="Gadugi"/>
          <w:sz w:val="18"/>
          <w:szCs w:val="18"/>
        </w:rPr>
      </w:pPr>
      <w:r w:rsidRPr="00250D9D">
        <w:rPr>
          <w:rFonts w:ascii="Gadugi" w:hAnsi="Gadugi"/>
          <w:sz w:val="18"/>
          <w:szCs w:val="18"/>
        </w:rPr>
        <w:t xml:space="preserve">Source: </w:t>
      </w:r>
      <w:r w:rsidR="00554ECC" w:rsidRPr="00250D9D">
        <w:rPr>
          <w:rFonts w:ascii="Gadugi" w:hAnsi="Gadugi"/>
          <w:sz w:val="18"/>
          <w:szCs w:val="18"/>
        </w:rPr>
        <w:t>VSO Image library</w:t>
      </w:r>
    </w:p>
    <w:p w14:paraId="232A2B53" w14:textId="65010B27" w:rsidR="009C3319" w:rsidRPr="00273726" w:rsidRDefault="009C3319" w:rsidP="009C3319">
      <w:pPr>
        <w:jc w:val="center"/>
        <w:rPr>
          <w:color w:val="4472C4" w:themeColor="accent1"/>
          <w:sz w:val="18"/>
          <w:szCs w:val="18"/>
        </w:rPr>
      </w:pPr>
    </w:p>
    <w:p w14:paraId="6C7326CE" w14:textId="274682A0" w:rsidR="009C3319" w:rsidRPr="00FD19DF" w:rsidRDefault="009C3319" w:rsidP="00FD19DF">
      <w:pPr>
        <w:spacing w:after="0"/>
        <w:jc w:val="center"/>
        <w:rPr>
          <w:rFonts w:ascii="Gadugi" w:eastAsia="Times New Roman" w:hAnsi="Gadugi" w:cstheme="minorHAnsi"/>
          <w:b/>
          <w:color w:val="2F5496" w:themeColor="accent1" w:themeShade="BF"/>
          <w:sz w:val="72"/>
          <w:szCs w:val="72"/>
          <w:lang w:val="en-GB" w:eastAsia="ja-JP" w:bidi="ar-SA"/>
        </w:rPr>
      </w:pPr>
      <w:r w:rsidRPr="00FD19DF">
        <w:rPr>
          <w:rFonts w:ascii="Gadugi" w:eastAsia="Times New Roman" w:hAnsi="Gadugi" w:cstheme="minorHAnsi"/>
          <w:b/>
          <w:color w:val="2F5496" w:themeColor="accent1" w:themeShade="BF"/>
          <w:sz w:val="72"/>
          <w:szCs w:val="72"/>
          <w:lang w:val="en-GB" w:eastAsia="ja-JP" w:bidi="ar-SA"/>
        </w:rPr>
        <w:t xml:space="preserve">Module </w:t>
      </w:r>
      <w:r w:rsidR="00671999">
        <w:rPr>
          <w:rFonts w:ascii="Gadugi" w:eastAsia="Times New Roman" w:hAnsi="Gadugi" w:cstheme="minorHAnsi"/>
          <w:b/>
          <w:color w:val="2F5496" w:themeColor="accent1" w:themeShade="BF"/>
          <w:sz w:val="72"/>
          <w:szCs w:val="72"/>
          <w:lang w:val="en-GB" w:eastAsia="ja-JP" w:bidi="ar-SA"/>
        </w:rPr>
        <w:t>6</w:t>
      </w:r>
      <w:r w:rsidR="00AF6C43" w:rsidRPr="00FD19DF">
        <w:rPr>
          <w:rFonts w:ascii="Gadugi" w:eastAsia="Times New Roman" w:hAnsi="Gadugi" w:cstheme="minorHAnsi"/>
          <w:b/>
          <w:color w:val="2F5496" w:themeColor="accent1" w:themeShade="BF"/>
          <w:sz w:val="72"/>
          <w:szCs w:val="72"/>
          <w:lang w:val="en-GB" w:eastAsia="ja-JP" w:bidi="ar-SA"/>
        </w:rPr>
        <w:t>:</w:t>
      </w:r>
    </w:p>
    <w:p w14:paraId="56FC5204" w14:textId="0FE17657" w:rsidR="00D93C8D" w:rsidRDefault="0052735E" w:rsidP="00FD19DF">
      <w:pPr>
        <w:spacing w:after="0"/>
        <w:jc w:val="center"/>
        <w:rPr>
          <w:rFonts w:ascii="Gadugi" w:eastAsia="Times New Roman" w:hAnsi="Gadugi" w:cstheme="minorHAnsi"/>
          <w:b/>
          <w:color w:val="2F5496" w:themeColor="accent1" w:themeShade="BF"/>
          <w:sz w:val="72"/>
          <w:szCs w:val="72"/>
          <w:lang w:val="en-GB" w:eastAsia="ja-JP" w:bidi="ar-SA"/>
        </w:rPr>
      </w:pPr>
      <w:r w:rsidRPr="00FD19DF">
        <w:rPr>
          <w:rFonts w:ascii="Gadugi" w:eastAsia="Times New Roman" w:hAnsi="Gadugi" w:cstheme="minorHAnsi"/>
          <w:b/>
          <w:color w:val="2F5496" w:themeColor="accent1" w:themeShade="BF"/>
          <w:sz w:val="72"/>
          <w:szCs w:val="72"/>
          <w:lang w:val="en-GB" w:eastAsia="ja-JP" w:bidi="ar-SA"/>
        </w:rPr>
        <w:t>E</w:t>
      </w:r>
      <w:r w:rsidR="00BF78D1" w:rsidRPr="00FD19DF">
        <w:rPr>
          <w:rFonts w:ascii="Gadugi" w:eastAsia="Times New Roman" w:hAnsi="Gadugi" w:cstheme="minorHAnsi"/>
          <w:b/>
          <w:color w:val="2F5496" w:themeColor="accent1" w:themeShade="BF"/>
          <w:sz w:val="72"/>
          <w:szCs w:val="72"/>
          <w:lang w:val="en-GB" w:eastAsia="ja-JP" w:bidi="ar-SA"/>
        </w:rPr>
        <w:t xml:space="preserve">ffective </w:t>
      </w:r>
      <w:r w:rsidRPr="00FD19DF">
        <w:rPr>
          <w:rFonts w:ascii="Gadugi" w:eastAsia="Times New Roman" w:hAnsi="Gadugi" w:cstheme="minorHAnsi"/>
          <w:b/>
          <w:color w:val="2F5496" w:themeColor="accent1" w:themeShade="BF"/>
          <w:sz w:val="72"/>
          <w:szCs w:val="72"/>
          <w:lang w:val="en-GB" w:eastAsia="ja-JP" w:bidi="ar-SA"/>
        </w:rPr>
        <w:t>Q</w:t>
      </w:r>
      <w:r w:rsidR="00BF78D1" w:rsidRPr="00FD19DF">
        <w:rPr>
          <w:rFonts w:ascii="Gadugi" w:eastAsia="Times New Roman" w:hAnsi="Gadugi" w:cstheme="minorHAnsi"/>
          <w:b/>
          <w:color w:val="2F5496" w:themeColor="accent1" w:themeShade="BF"/>
          <w:sz w:val="72"/>
          <w:szCs w:val="72"/>
          <w:lang w:val="en-GB" w:eastAsia="ja-JP" w:bidi="ar-SA"/>
        </w:rPr>
        <w:t xml:space="preserve">uestioning and </w:t>
      </w:r>
      <w:r w:rsidRPr="00FD19DF">
        <w:rPr>
          <w:rFonts w:ascii="Gadugi" w:eastAsia="Times New Roman" w:hAnsi="Gadugi" w:cstheme="minorHAnsi"/>
          <w:b/>
          <w:color w:val="2F5496" w:themeColor="accent1" w:themeShade="BF"/>
          <w:sz w:val="72"/>
          <w:szCs w:val="72"/>
          <w:lang w:val="en-GB" w:eastAsia="ja-JP" w:bidi="ar-SA"/>
        </w:rPr>
        <w:t>F</w:t>
      </w:r>
      <w:r w:rsidR="00BF78D1" w:rsidRPr="00FD19DF">
        <w:rPr>
          <w:rFonts w:ascii="Gadugi" w:eastAsia="Times New Roman" w:hAnsi="Gadugi" w:cstheme="minorHAnsi"/>
          <w:b/>
          <w:color w:val="2F5496" w:themeColor="accent1" w:themeShade="BF"/>
          <w:sz w:val="72"/>
          <w:szCs w:val="72"/>
          <w:lang w:val="en-GB" w:eastAsia="ja-JP" w:bidi="ar-SA"/>
        </w:rPr>
        <w:t>eedback</w:t>
      </w:r>
    </w:p>
    <w:p w14:paraId="57859071" w14:textId="77777777" w:rsidR="00671999" w:rsidRPr="00FD19DF" w:rsidRDefault="00671999" w:rsidP="00FD19DF">
      <w:pPr>
        <w:spacing w:after="0"/>
        <w:jc w:val="center"/>
        <w:rPr>
          <w:rFonts w:ascii="Gadugi" w:eastAsia="Times New Roman" w:hAnsi="Gadugi" w:cs="Calibri"/>
          <w:b/>
          <w:color w:val="4472C4" w:themeColor="accent1"/>
          <w:sz w:val="72"/>
          <w:szCs w:val="72"/>
          <w:lang w:val="en-GB" w:eastAsia="ja-JP" w:bidi="ar-SA"/>
        </w:rPr>
      </w:pPr>
    </w:p>
    <w:p w14:paraId="32FC5AE4" w14:textId="77777777" w:rsidR="00671999" w:rsidRDefault="00671999" w:rsidP="008E797B">
      <w:pPr>
        <w:spacing w:after="0"/>
        <w:rPr>
          <w:rFonts w:ascii="Gadugi" w:eastAsiaTheme="majorEastAsia" w:hAnsi="Gadugi" w:cstheme="majorBidi"/>
          <w:color w:val="2F5496" w:themeColor="accent1" w:themeShade="BF"/>
          <w:spacing w:val="-10"/>
          <w:kern w:val="28"/>
          <w:sz w:val="56"/>
          <w:szCs w:val="56"/>
        </w:rPr>
      </w:pPr>
    </w:p>
    <w:p w14:paraId="14FF34BE" w14:textId="701D2A2C" w:rsidR="009C3319" w:rsidRPr="0086532A" w:rsidRDefault="009C3319" w:rsidP="008E797B">
      <w:pPr>
        <w:spacing w:after="0"/>
        <w:rPr>
          <w:rFonts w:ascii="Gadugi" w:eastAsiaTheme="majorEastAsia" w:hAnsi="Gadugi" w:cstheme="majorBidi"/>
          <w:color w:val="2F5496" w:themeColor="accent1" w:themeShade="BF"/>
          <w:spacing w:val="-10"/>
          <w:kern w:val="28"/>
          <w:sz w:val="56"/>
          <w:szCs w:val="56"/>
        </w:rPr>
      </w:pPr>
      <w:r w:rsidRPr="0086532A">
        <w:rPr>
          <w:rFonts w:ascii="Gadugi" w:eastAsiaTheme="majorEastAsia" w:hAnsi="Gadugi" w:cstheme="majorBidi"/>
          <w:color w:val="2F5496" w:themeColor="accent1" w:themeShade="BF"/>
          <w:spacing w:val="-10"/>
          <w:kern w:val="28"/>
          <w:sz w:val="56"/>
          <w:szCs w:val="56"/>
        </w:rPr>
        <w:lastRenderedPageBreak/>
        <w:t xml:space="preserve">Module </w:t>
      </w:r>
      <w:r w:rsidR="00671999">
        <w:rPr>
          <w:rFonts w:ascii="Gadugi" w:eastAsiaTheme="majorEastAsia" w:hAnsi="Gadugi" w:cstheme="majorBidi"/>
          <w:color w:val="2F5496" w:themeColor="accent1" w:themeShade="BF"/>
          <w:spacing w:val="-10"/>
          <w:kern w:val="28"/>
          <w:sz w:val="56"/>
          <w:szCs w:val="56"/>
        </w:rPr>
        <w:t>6</w:t>
      </w:r>
      <w:r w:rsidRPr="0086532A">
        <w:rPr>
          <w:rFonts w:ascii="Gadugi" w:eastAsiaTheme="majorEastAsia" w:hAnsi="Gadugi" w:cstheme="majorBidi"/>
          <w:color w:val="2F5496" w:themeColor="accent1" w:themeShade="BF"/>
          <w:spacing w:val="-10"/>
          <w:kern w:val="28"/>
          <w:sz w:val="56"/>
          <w:szCs w:val="56"/>
        </w:rPr>
        <w:t xml:space="preserve">: </w:t>
      </w:r>
      <w:r w:rsidR="00671999">
        <w:rPr>
          <w:rFonts w:ascii="Gadugi" w:eastAsiaTheme="majorEastAsia" w:hAnsi="Gadugi" w:cstheme="majorBidi"/>
          <w:color w:val="2F5496" w:themeColor="accent1" w:themeShade="BF"/>
          <w:spacing w:val="-10"/>
          <w:kern w:val="28"/>
          <w:sz w:val="56"/>
          <w:szCs w:val="56"/>
        </w:rPr>
        <w:t>Effective</w:t>
      </w:r>
      <w:r w:rsidR="00DA36E0" w:rsidRPr="00DA36E0">
        <w:rPr>
          <w:rFonts w:ascii="Gadugi" w:eastAsiaTheme="majorEastAsia" w:hAnsi="Gadugi" w:cstheme="majorBidi"/>
          <w:color w:val="2F5496" w:themeColor="accent1" w:themeShade="BF"/>
          <w:spacing w:val="-10"/>
          <w:kern w:val="28"/>
          <w:sz w:val="56"/>
          <w:szCs w:val="56"/>
        </w:rPr>
        <w:t xml:space="preserve"> questioning and feedback</w:t>
      </w:r>
    </w:p>
    <w:p w14:paraId="6FAD4138" w14:textId="77777777" w:rsidR="00043674" w:rsidRDefault="00043674" w:rsidP="008C29BC">
      <w:pPr>
        <w:pStyle w:val="Heading1"/>
        <w:rPr>
          <w:rFonts w:eastAsia="Times New Roman" w:cstheme="majorHAnsi"/>
          <w:b/>
          <w:bCs/>
          <w:szCs w:val="26"/>
        </w:rPr>
      </w:pPr>
    </w:p>
    <w:p w14:paraId="06361570" w14:textId="65D32131" w:rsidR="009C3319" w:rsidRPr="00043674" w:rsidRDefault="009C3319" w:rsidP="008C29BC">
      <w:pPr>
        <w:pStyle w:val="Heading1"/>
        <w:rPr>
          <w:rFonts w:eastAsia="Times New Roman" w:cstheme="majorHAnsi"/>
          <w:b/>
          <w:bCs/>
          <w:szCs w:val="26"/>
        </w:rPr>
      </w:pPr>
      <w:r w:rsidRPr="00043674">
        <w:rPr>
          <w:rFonts w:eastAsia="Times New Roman" w:cstheme="majorHAnsi"/>
          <w:b/>
          <w:bCs/>
          <w:szCs w:val="26"/>
        </w:rPr>
        <w:t>Overview</w:t>
      </w:r>
    </w:p>
    <w:p w14:paraId="0AFC293B" w14:textId="285D2AEC" w:rsidR="009C3319" w:rsidRDefault="009C3319" w:rsidP="00944A6B">
      <w:pPr>
        <w:spacing w:line="240" w:lineRule="auto"/>
        <w:rPr>
          <w:rFonts w:ascii="Gadugi" w:eastAsia="Calibri" w:hAnsi="Gadugi" w:cs="Calibri"/>
          <w:kern w:val="1"/>
          <w:sz w:val="22"/>
          <w:lang w:val="en-GB" w:eastAsia="en-GB" w:bidi="ar-SA"/>
        </w:rPr>
      </w:pPr>
      <w:r w:rsidRPr="00043674">
        <w:rPr>
          <w:rFonts w:ascii="Gadugi" w:eastAsia="Calibri" w:hAnsi="Gadugi" w:cs="Calibri"/>
          <w:kern w:val="1"/>
          <w:sz w:val="22"/>
          <w:lang w:val="en-GB" w:eastAsia="en-GB" w:bidi="ar-SA"/>
        </w:rPr>
        <w:t xml:space="preserve">This is the </w:t>
      </w:r>
      <w:r w:rsidR="00671999">
        <w:rPr>
          <w:rFonts w:ascii="Gadugi" w:eastAsia="Calibri" w:hAnsi="Gadugi" w:cs="Calibri"/>
          <w:b/>
          <w:bCs/>
          <w:kern w:val="1"/>
          <w:sz w:val="22"/>
          <w:lang w:val="en-GB" w:eastAsia="en-GB" w:bidi="ar-SA"/>
        </w:rPr>
        <w:t>six</w:t>
      </w:r>
      <w:r w:rsidR="00DA36E0">
        <w:rPr>
          <w:rFonts w:ascii="Gadugi" w:eastAsia="Calibri" w:hAnsi="Gadugi" w:cs="Calibri"/>
          <w:b/>
          <w:bCs/>
          <w:kern w:val="1"/>
          <w:sz w:val="22"/>
          <w:lang w:val="en-GB" w:eastAsia="en-GB" w:bidi="ar-SA"/>
        </w:rPr>
        <w:t>th</w:t>
      </w:r>
      <w:r w:rsidRPr="00043674">
        <w:rPr>
          <w:rFonts w:ascii="Gadugi" w:eastAsia="Calibri" w:hAnsi="Gadugi" w:cs="Calibri"/>
          <w:b/>
          <w:bCs/>
          <w:kern w:val="1"/>
          <w:sz w:val="22"/>
          <w:lang w:val="en-GB" w:eastAsia="en-GB" w:bidi="ar-SA"/>
        </w:rPr>
        <w:t xml:space="preserve"> of f</w:t>
      </w:r>
      <w:r w:rsidR="00CD741B">
        <w:rPr>
          <w:rFonts w:ascii="Gadugi" w:eastAsia="Calibri" w:hAnsi="Gadugi" w:cs="Calibri"/>
          <w:b/>
          <w:bCs/>
          <w:kern w:val="1"/>
          <w:sz w:val="22"/>
          <w:lang w:val="en-GB" w:eastAsia="en-GB" w:bidi="ar-SA"/>
        </w:rPr>
        <w:t>if</w:t>
      </w:r>
      <w:r w:rsidR="00617176" w:rsidRPr="00043674">
        <w:rPr>
          <w:rFonts w:ascii="Gadugi" w:eastAsia="Calibri" w:hAnsi="Gadugi" w:cs="Calibri"/>
          <w:b/>
          <w:bCs/>
          <w:kern w:val="1"/>
          <w:sz w:val="22"/>
          <w:lang w:val="en-GB" w:eastAsia="en-GB" w:bidi="ar-SA"/>
        </w:rPr>
        <w:t>teen</w:t>
      </w:r>
      <w:r w:rsidRPr="00043674">
        <w:rPr>
          <w:rFonts w:ascii="Gadugi" w:eastAsia="Calibri" w:hAnsi="Gadugi" w:cs="Calibri"/>
          <w:b/>
          <w:bCs/>
          <w:kern w:val="1"/>
          <w:sz w:val="22"/>
          <w:lang w:val="en-GB" w:eastAsia="en-GB" w:bidi="ar-SA"/>
        </w:rPr>
        <w:t xml:space="preserve"> modules</w:t>
      </w:r>
      <w:r w:rsidRPr="00043674">
        <w:rPr>
          <w:rFonts w:ascii="Gadugi" w:eastAsia="Calibri" w:hAnsi="Gadugi" w:cs="Times New Roman"/>
          <w:sz w:val="22"/>
        </w:rPr>
        <w:t xml:space="preserve"> that look at how we create a positive Inclusive Learning Environment for all. You will see how inclusive teaching practices encourage, </w:t>
      </w:r>
      <w:proofErr w:type="gramStart"/>
      <w:r w:rsidRPr="00043674">
        <w:rPr>
          <w:rFonts w:ascii="Gadugi" w:eastAsia="Calibri" w:hAnsi="Gadugi" w:cs="Times New Roman"/>
          <w:sz w:val="22"/>
        </w:rPr>
        <w:t>develop</w:t>
      </w:r>
      <w:proofErr w:type="gramEnd"/>
      <w:r w:rsidRPr="00043674">
        <w:rPr>
          <w:rFonts w:ascii="Gadugi" w:eastAsia="Calibri" w:hAnsi="Gadugi" w:cs="Times New Roman"/>
          <w:sz w:val="22"/>
        </w:rPr>
        <w:t xml:space="preserve"> and use the 21</w:t>
      </w:r>
      <w:r w:rsidRPr="00043674">
        <w:rPr>
          <w:rFonts w:ascii="Gadugi" w:eastAsia="Calibri" w:hAnsi="Gadugi" w:cs="Times New Roman"/>
          <w:sz w:val="22"/>
          <w:vertAlign w:val="superscript"/>
        </w:rPr>
        <w:t>st</w:t>
      </w:r>
      <w:r w:rsidRPr="00043674">
        <w:rPr>
          <w:rFonts w:ascii="Gadugi" w:eastAsia="Calibri" w:hAnsi="Gadugi" w:cs="Times New Roman"/>
          <w:sz w:val="22"/>
        </w:rPr>
        <w:t xml:space="preserve"> century skills of critical thinking, communication, collaboration and creativity. </w:t>
      </w:r>
      <w:r w:rsidRPr="00043674">
        <w:rPr>
          <w:rFonts w:ascii="Gadugi" w:eastAsia="Calibri" w:hAnsi="Gadugi" w:cs="Calibri"/>
          <w:kern w:val="1"/>
          <w:sz w:val="22"/>
          <w:lang w:val="en-GB" w:eastAsia="en-GB" w:bidi="ar-SA"/>
        </w:rPr>
        <w:t xml:space="preserve">These modules are for </w:t>
      </w:r>
      <w:r w:rsidR="0003211F" w:rsidRPr="00043674">
        <w:rPr>
          <w:rFonts w:ascii="Gadugi" w:eastAsia="Calibri" w:hAnsi="Gadugi" w:cs="Calibri"/>
          <w:kern w:val="1"/>
          <w:sz w:val="22"/>
          <w:lang w:val="en-GB" w:eastAsia="en-GB" w:bidi="ar-SA"/>
        </w:rPr>
        <w:t>any educ</w:t>
      </w:r>
      <w:r w:rsidR="00C14E24" w:rsidRPr="00043674">
        <w:rPr>
          <w:rFonts w:ascii="Gadugi" w:eastAsia="Calibri" w:hAnsi="Gadugi" w:cs="Calibri"/>
          <w:kern w:val="1"/>
          <w:sz w:val="22"/>
          <w:lang w:val="en-GB" w:eastAsia="en-GB" w:bidi="ar-SA"/>
        </w:rPr>
        <w:t>a</w:t>
      </w:r>
      <w:r w:rsidR="0003211F" w:rsidRPr="00043674">
        <w:rPr>
          <w:rFonts w:ascii="Gadugi" w:eastAsia="Calibri" w:hAnsi="Gadugi" w:cs="Calibri"/>
          <w:kern w:val="1"/>
          <w:sz w:val="22"/>
          <w:lang w:val="en-GB" w:eastAsia="en-GB" w:bidi="ar-SA"/>
        </w:rPr>
        <w:t xml:space="preserve">tors </w:t>
      </w:r>
      <w:r w:rsidR="00C14E24" w:rsidRPr="00043674">
        <w:rPr>
          <w:rFonts w:ascii="Gadugi" w:eastAsia="Calibri" w:hAnsi="Gadugi" w:cs="Calibri"/>
          <w:kern w:val="1"/>
          <w:sz w:val="22"/>
          <w:lang w:val="en-GB" w:eastAsia="en-GB" w:bidi="ar-SA"/>
        </w:rPr>
        <w:t xml:space="preserve">or those studying in education in Myanmar. </w:t>
      </w:r>
      <w:r w:rsidR="007C01F0" w:rsidRPr="00043674">
        <w:rPr>
          <w:rFonts w:ascii="Gadugi" w:eastAsia="Calibri" w:hAnsi="Gadugi" w:cs="Calibri"/>
          <w:kern w:val="1"/>
          <w:sz w:val="22"/>
          <w:lang w:val="en-GB" w:eastAsia="en-GB" w:bidi="ar-SA"/>
        </w:rPr>
        <w:t>The terms student and learner are used interchangeably throughout the module.</w:t>
      </w:r>
    </w:p>
    <w:p w14:paraId="19445FF3" w14:textId="77777777" w:rsidR="00D5795C" w:rsidRPr="00043674" w:rsidRDefault="00D5795C" w:rsidP="00944A6B">
      <w:pPr>
        <w:spacing w:line="240" w:lineRule="auto"/>
        <w:rPr>
          <w:rFonts w:ascii="Gadugi" w:eastAsia="Calibri" w:hAnsi="Gadugi" w:cs="Calibri"/>
          <w:kern w:val="1"/>
          <w:sz w:val="22"/>
          <w:lang w:val="en-GB" w:eastAsia="en-GB" w:bidi="ar-SA"/>
        </w:rPr>
      </w:pPr>
    </w:p>
    <w:tbl>
      <w:tblPr>
        <w:tblStyle w:val="TableGrid"/>
        <w:tblW w:w="7770" w:type="dxa"/>
        <w:tblInd w:w="983" w:type="dxa"/>
        <w:tblLook w:val="04A0" w:firstRow="1" w:lastRow="0" w:firstColumn="1" w:lastColumn="0" w:noHBand="0" w:noVBand="1"/>
      </w:tblPr>
      <w:tblGrid>
        <w:gridCol w:w="990"/>
        <w:gridCol w:w="6780"/>
      </w:tblGrid>
      <w:tr w:rsidR="00D5795C" w:rsidRPr="004144EA" w14:paraId="78970A17" w14:textId="77777777" w:rsidTr="00332B01">
        <w:tc>
          <w:tcPr>
            <w:tcW w:w="990" w:type="dxa"/>
          </w:tcPr>
          <w:p w14:paraId="4162725C" w14:textId="77777777" w:rsidR="00D5795C" w:rsidRPr="004144EA" w:rsidRDefault="00D5795C" w:rsidP="00332B01">
            <w:pPr>
              <w:jc w:val="center"/>
              <w:rPr>
                <w:rFonts w:ascii="Gadugi" w:eastAsia="Calibri" w:hAnsi="Gadugi" w:cs="Calibri"/>
                <w:kern w:val="1"/>
                <w:sz w:val="22"/>
                <w:lang w:eastAsia="en-GB" w:bidi="ar-SA"/>
              </w:rPr>
            </w:pPr>
            <w:r w:rsidRPr="004144EA">
              <w:rPr>
                <w:rFonts w:ascii="Gadugi" w:eastAsia="Calibri" w:hAnsi="Gadugi" w:cs="Calibri"/>
                <w:kern w:val="1"/>
                <w:sz w:val="22"/>
                <w:lang w:eastAsia="en-GB" w:bidi="ar-SA"/>
              </w:rPr>
              <w:t>Module number</w:t>
            </w:r>
          </w:p>
        </w:tc>
        <w:tc>
          <w:tcPr>
            <w:tcW w:w="6780" w:type="dxa"/>
          </w:tcPr>
          <w:p w14:paraId="78CA010B" w14:textId="77777777" w:rsidR="00D5795C" w:rsidRPr="004144EA" w:rsidRDefault="00D5795C" w:rsidP="00332B01">
            <w:pPr>
              <w:jc w:val="center"/>
              <w:rPr>
                <w:rFonts w:ascii="Gadugi" w:eastAsia="Calibri" w:hAnsi="Gadugi" w:cs="Calibri"/>
                <w:kern w:val="1"/>
                <w:sz w:val="22"/>
                <w:lang w:eastAsia="en-GB" w:bidi="ar-SA"/>
              </w:rPr>
            </w:pPr>
            <w:r w:rsidRPr="004144EA">
              <w:rPr>
                <w:rFonts w:ascii="Gadugi" w:eastAsia="Calibri" w:hAnsi="Gadugi" w:cs="Calibri"/>
                <w:kern w:val="1"/>
                <w:sz w:val="22"/>
                <w:lang w:eastAsia="en-GB" w:bidi="ar-SA"/>
              </w:rPr>
              <w:t>Module title</w:t>
            </w:r>
          </w:p>
        </w:tc>
      </w:tr>
      <w:tr w:rsidR="00D5795C" w:rsidRPr="004144EA" w14:paraId="505F4003" w14:textId="77777777" w:rsidTr="00332B01">
        <w:tc>
          <w:tcPr>
            <w:tcW w:w="990" w:type="dxa"/>
          </w:tcPr>
          <w:p w14:paraId="556B0160"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w:t>
            </w:r>
          </w:p>
        </w:tc>
        <w:tc>
          <w:tcPr>
            <w:tcW w:w="6780" w:type="dxa"/>
          </w:tcPr>
          <w:p w14:paraId="0520A4CF"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What is an Inclusive School, Classroom and Teacher?</w:t>
            </w:r>
          </w:p>
        </w:tc>
      </w:tr>
      <w:tr w:rsidR="00D5795C" w:rsidRPr="004144EA" w14:paraId="7D26F0B5" w14:textId="77777777" w:rsidTr="00332B01">
        <w:tc>
          <w:tcPr>
            <w:tcW w:w="990" w:type="dxa"/>
          </w:tcPr>
          <w:p w14:paraId="7127905F" w14:textId="77777777" w:rsidR="00D5795C" w:rsidRPr="00BB405B" w:rsidRDefault="00D5795C" w:rsidP="00332B01">
            <w:pPr>
              <w:rPr>
                <w:rFonts w:ascii="Gadugi" w:eastAsia="Calibri" w:hAnsi="Gadugi" w:cs="Calibri"/>
                <w:kern w:val="1"/>
                <w:sz w:val="22"/>
                <w:lang w:eastAsia="en-GB" w:bidi="ar-SA"/>
              </w:rPr>
            </w:pPr>
            <w:r w:rsidRPr="00BB405B">
              <w:rPr>
                <w:rFonts w:ascii="Gadugi" w:eastAsia="Calibri" w:hAnsi="Gadugi" w:cs="Calibri"/>
                <w:kern w:val="1"/>
                <w:sz w:val="22"/>
                <w:lang w:eastAsia="en-GB" w:bidi="ar-SA"/>
              </w:rPr>
              <w:t>2</w:t>
            </w:r>
          </w:p>
        </w:tc>
        <w:tc>
          <w:tcPr>
            <w:tcW w:w="6780" w:type="dxa"/>
          </w:tcPr>
          <w:p w14:paraId="15DA9230" w14:textId="77777777" w:rsidR="00D5795C" w:rsidRPr="00BB405B" w:rsidRDefault="00D5795C" w:rsidP="00332B01">
            <w:pPr>
              <w:rPr>
                <w:rFonts w:ascii="Gadugi" w:eastAsia="Calibri" w:hAnsi="Gadugi" w:cs="Calibri"/>
                <w:kern w:val="1"/>
                <w:sz w:val="22"/>
                <w:lang w:eastAsia="en-GB" w:bidi="ar-SA"/>
              </w:rPr>
            </w:pPr>
            <w:r w:rsidRPr="00BB405B">
              <w:rPr>
                <w:rFonts w:ascii="Gadugi" w:eastAsia="Calibri" w:hAnsi="Gadugi" w:cs="Calibri"/>
                <w:kern w:val="1"/>
                <w:sz w:val="22"/>
                <w:lang w:eastAsia="en-GB" w:bidi="ar-SA"/>
              </w:rPr>
              <w:t>Knowing your learners</w:t>
            </w:r>
          </w:p>
        </w:tc>
      </w:tr>
      <w:tr w:rsidR="00D5795C" w:rsidRPr="004144EA" w14:paraId="64A1FAC7" w14:textId="77777777" w:rsidTr="00332B01">
        <w:tc>
          <w:tcPr>
            <w:tcW w:w="990" w:type="dxa"/>
          </w:tcPr>
          <w:p w14:paraId="59ED5593"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3</w:t>
            </w:r>
          </w:p>
        </w:tc>
        <w:tc>
          <w:tcPr>
            <w:tcW w:w="6780" w:type="dxa"/>
          </w:tcPr>
          <w:p w14:paraId="00F8D221" w14:textId="77777777" w:rsidR="00D5795C" w:rsidRPr="004144EA" w:rsidRDefault="00D5795C" w:rsidP="00332B01">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Planning learning outcomes for all</w:t>
            </w:r>
          </w:p>
        </w:tc>
      </w:tr>
      <w:tr w:rsidR="00D5795C" w:rsidRPr="004144EA" w14:paraId="373BFBC2" w14:textId="77777777" w:rsidTr="00332B01">
        <w:tc>
          <w:tcPr>
            <w:tcW w:w="990" w:type="dxa"/>
          </w:tcPr>
          <w:p w14:paraId="351E8660"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4</w:t>
            </w:r>
          </w:p>
        </w:tc>
        <w:tc>
          <w:tcPr>
            <w:tcW w:w="6780" w:type="dxa"/>
          </w:tcPr>
          <w:p w14:paraId="6F15ED42"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Participating through learner centred approaches </w:t>
            </w:r>
          </w:p>
        </w:tc>
      </w:tr>
      <w:tr w:rsidR="00D5795C" w:rsidRPr="004144EA" w14:paraId="5E6529A5" w14:textId="77777777" w:rsidTr="00332B01">
        <w:trPr>
          <w:trHeight w:val="50"/>
        </w:trPr>
        <w:tc>
          <w:tcPr>
            <w:tcW w:w="990" w:type="dxa"/>
          </w:tcPr>
          <w:p w14:paraId="133601D8" w14:textId="77777777" w:rsidR="00D5795C" w:rsidRPr="00727562" w:rsidRDefault="00D5795C" w:rsidP="00332B01">
            <w:pPr>
              <w:rPr>
                <w:rFonts w:ascii="Gadugi" w:eastAsia="Calibri" w:hAnsi="Gadugi" w:cs="Calibri"/>
                <w:kern w:val="1"/>
                <w:sz w:val="22"/>
                <w:lang w:eastAsia="en-GB" w:bidi="ar-SA"/>
              </w:rPr>
            </w:pPr>
            <w:r w:rsidRPr="00727562">
              <w:rPr>
                <w:rFonts w:ascii="Gadugi" w:eastAsia="Calibri" w:hAnsi="Gadugi" w:cs="Calibri"/>
                <w:kern w:val="1"/>
                <w:sz w:val="22"/>
                <w:lang w:eastAsia="en-GB" w:bidi="ar-SA"/>
              </w:rPr>
              <w:t>5</w:t>
            </w:r>
          </w:p>
        </w:tc>
        <w:tc>
          <w:tcPr>
            <w:tcW w:w="6780" w:type="dxa"/>
          </w:tcPr>
          <w:p w14:paraId="19F17012" w14:textId="77777777" w:rsidR="00D5795C" w:rsidRPr="00727562" w:rsidRDefault="00D5795C" w:rsidP="00332B01">
            <w:pPr>
              <w:rPr>
                <w:rFonts w:ascii="Gadugi" w:eastAsia="Calibri" w:hAnsi="Gadugi" w:cs="Calibri"/>
                <w:kern w:val="1"/>
                <w:sz w:val="22"/>
                <w:lang w:eastAsia="en-GB" w:bidi="ar-SA"/>
              </w:rPr>
            </w:pPr>
            <w:r w:rsidRPr="00727562">
              <w:rPr>
                <w:rFonts w:ascii="Gadugi" w:eastAsia="Calibri" w:hAnsi="Gadugi" w:cs="Calibri"/>
                <w:kern w:val="1"/>
                <w:sz w:val="22"/>
                <w:lang w:eastAsia="en-GB" w:bidi="ar-SA"/>
              </w:rPr>
              <w:t xml:space="preserve">Creating a positive learning environment </w:t>
            </w:r>
          </w:p>
        </w:tc>
      </w:tr>
      <w:tr w:rsidR="00D5795C" w:rsidRPr="004144EA" w14:paraId="5CBFDECD" w14:textId="77777777" w:rsidTr="00332B01">
        <w:trPr>
          <w:trHeight w:val="50"/>
        </w:trPr>
        <w:tc>
          <w:tcPr>
            <w:tcW w:w="990" w:type="dxa"/>
          </w:tcPr>
          <w:p w14:paraId="69FB873D" w14:textId="77777777" w:rsidR="00D5795C" w:rsidRPr="00727562" w:rsidRDefault="00D5795C" w:rsidP="00332B01">
            <w:pPr>
              <w:rPr>
                <w:rFonts w:ascii="Gadugi" w:eastAsia="Calibri" w:hAnsi="Gadugi" w:cs="Calibri"/>
                <w:b/>
                <w:bCs/>
                <w:kern w:val="1"/>
                <w:sz w:val="22"/>
                <w:lang w:eastAsia="en-GB" w:bidi="ar-SA"/>
              </w:rPr>
            </w:pPr>
            <w:r w:rsidRPr="00727562">
              <w:rPr>
                <w:rFonts w:ascii="Gadugi" w:eastAsia="Calibri" w:hAnsi="Gadugi" w:cs="Calibri"/>
                <w:b/>
                <w:bCs/>
                <w:kern w:val="1"/>
                <w:sz w:val="22"/>
                <w:lang w:eastAsia="en-GB" w:bidi="ar-SA"/>
              </w:rPr>
              <w:t>6</w:t>
            </w:r>
          </w:p>
        </w:tc>
        <w:tc>
          <w:tcPr>
            <w:tcW w:w="6780" w:type="dxa"/>
          </w:tcPr>
          <w:p w14:paraId="7180295E" w14:textId="77777777" w:rsidR="00D5795C" w:rsidRPr="00727562" w:rsidRDefault="00D5795C" w:rsidP="00332B01">
            <w:pPr>
              <w:rPr>
                <w:rFonts w:ascii="Gadugi" w:eastAsia="Calibri" w:hAnsi="Gadugi" w:cs="Calibri"/>
                <w:b/>
                <w:bCs/>
                <w:kern w:val="1"/>
                <w:sz w:val="22"/>
                <w:lang w:eastAsia="en-GB" w:bidi="ar-SA"/>
              </w:rPr>
            </w:pPr>
            <w:r w:rsidRPr="00727562">
              <w:rPr>
                <w:rFonts w:ascii="Gadugi" w:eastAsia="Calibri" w:hAnsi="Gadugi" w:cs="Calibri"/>
                <w:b/>
                <w:bCs/>
                <w:kern w:val="1"/>
                <w:sz w:val="22"/>
                <w:lang w:eastAsia="en-GB" w:bidi="ar-SA"/>
              </w:rPr>
              <w:t>Effective questioning and feedback</w:t>
            </w:r>
          </w:p>
        </w:tc>
      </w:tr>
      <w:tr w:rsidR="00D5795C" w:rsidRPr="004144EA" w14:paraId="7972EAE2" w14:textId="77777777" w:rsidTr="00332B01">
        <w:tc>
          <w:tcPr>
            <w:tcW w:w="990" w:type="dxa"/>
          </w:tcPr>
          <w:p w14:paraId="47D34ECA"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7</w:t>
            </w:r>
          </w:p>
        </w:tc>
        <w:tc>
          <w:tcPr>
            <w:tcW w:w="6780" w:type="dxa"/>
          </w:tcPr>
          <w:p w14:paraId="10827FF1"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Active participation </w:t>
            </w:r>
          </w:p>
        </w:tc>
      </w:tr>
      <w:tr w:rsidR="00D5795C" w:rsidRPr="004144EA" w14:paraId="67783EFF" w14:textId="77777777" w:rsidTr="00332B01">
        <w:tc>
          <w:tcPr>
            <w:tcW w:w="990" w:type="dxa"/>
          </w:tcPr>
          <w:p w14:paraId="48A9D1FE"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8</w:t>
            </w:r>
          </w:p>
        </w:tc>
        <w:tc>
          <w:tcPr>
            <w:tcW w:w="6780" w:type="dxa"/>
          </w:tcPr>
          <w:p w14:paraId="35E9DAB6" w14:textId="77777777" w:rsidR="00D5795C" w:rsidRPr="004144EA" w:rsidRDefault="00D5795C" w:rsidP="00332B01">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Peer, </w:t>
            </w:r>
            <w:proofErr w:type="gramStart"/>
            <w:r w:rsidRPr="004144EA">
              <w:rPr>
                <w:rFonts w:ascii="Gadugi" w:eastAsia="Calibri" w:hAnsi="Gadugi" w:cs="Calibri"/>
                <w:kern w:val="1"/>
                <w:sz w:val="22"/>
                <w:lang w:eastAsia="en-GB" w:bidi="ar-SA"/>
              </w:rPr>
              <w:t>co-operative</w:t>
            </w:r>
            <w:proofErr w:type="gramEnd"/>
            <w:r w:rsidRPr="004144EA">
              <w:rPr>
                <w:rFonts w:ascii="Gadugi" w:eastAsia="Calibri" w:hAnsi="Gadugi" w:cs="Calibri"/>
                <w:kern w:val="1"/>
                <w:sz w:val="22"/>
                <w:lang w:eastAsia="en-GB" w:bidi="ar-SA"/>
              </w:rPr>
              <w:t xml:space="preserve"> and collaborative learning</w:t>
            </w:r>
          </w:p>
        </w:tc>
      </w:tr>
      <w:tr w:rsidR="00D5795C" w:rsidRPr="004144EA" w14:paraId="2211FA16" w14:textId="77777777" w:rsidTr="00332B01">
        <w:tc>
          <w:tcPr>
            <w:tcW w:w="990" w:type="dxa"/>
          </w:tcPr>
          <w:p w14:paraId="0B15B666"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9</w:t>
            </w:r>
          </w:p>
        </w:tc>
        <w:tc>
          <w:tcPr>
            <w:tcW w:w="6780" w:type="dxa"/>
          </w:tcPr>
          <w:p w14:paraId="5B0320E6"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Supporting students’ emotional and social wellbeing</w:t>
            </w:r>
          </w:p>
        </w:tc>
      </w:tr>
      <w:tr w:rsidR="00D5795C" w:rsidRPr="004144EA" w14:paraId="35F13218" w14:textId="77777777" w:rsidTr="00332B01">
        <w:tc>
          <w:tcPr>
            <w:tcW w:w="990" w:type="dxa"/>
          </w:tcPr>
          <w:p w14:paraId="26B3F25D"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10</w:t>
            </w:r>
          </w:p>
        </w:tc>
        <w:tc>
          <w:tcPr>
            <w:tcW w:w="6780" w:type="dxa"/>
          </w:tcPr>
          <w:p w14:paraId="6065A17D" w14:textId="77777777" w:rsidR="00D5795C" w:rsidRPr="004144EA" w:rsidRDefault="00D5795C" w:rsidP="00332B01">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Legal framework and policies around Inclusion in Myanmar</w:t>
            </w:r>
          </w:p>
        </w:tc>
      </w:tr>
      <w:tr w:rsidR="00D5795C" w:rsidRPr="004144EA" w14:paraId="3E95BD07" w14:textId="77777777" w:rsidTr="00332B01">
        <w:tc>
          <w:tcPr>
            <w:tcW w:w="990" w:type="dxa"/>
          </w:tcPr>
          <w:p w14:paraId="011B9BF6"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11</w:t>
            </w:r>
          </w:p>
        </w:tc>
        <w:tc>
          <w:tcPr>
            <w:tcW w:w="6780" w:type="dxa"/>
          </w:tcPr>
          <w:p w14:paraId="1B3AECA9"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Supporting all students through differentiation</w:t>
            </w:r>
          </w:p>
        </w:tc>
      </w:tr>
      <w:tr w:rsidR="00D5795C" w:rsidRPr="004144EA" w14:paraId="3F1BE06C" w14:textId="77777777" w:rsidTr="00332B01">
        <w:tc>
          <w:tcPr>
            <w:tcW w:w="990" w:type="dxa"/>
          </w:tcPr>
          <w:p w14:paraId="11818C47"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12</w:t>
            </w:r>
          </w:p>
        </w:tc>
        <w:tc>
          <w:tcPr>
            <w:tcW w:w="6780" w:type="dxa"/>
          </w:tcPr>
          <w:p w14:paraId="31EF299B"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Identifying specific learning difficulties </w:t>
            </w:r>
          </w:p>
        </w:tc>
      </w:tr>
      <w:tr w:rsidR="00D5795C" w:rsidRPr="004144EA" w14:paraId="4E51666E" w14:textId="77777777" w:rsidTr="00332B01">
        <w:tc>
          <w:tcPr>
            <w:tcW w:w="990" w:type="dxa"/>
          </w:tcPr>
          <w:p w14:paraId="2B7D6328"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13</w:t>
            </w:r>
          </w:p>
        </w:tc>
        <w:tc>
          <w:tcPr>
            <w:tcW w:w="6780" w:type="dxa"/>
          </w:tcPr>
          <w:p w14:paraId="0451B9CB"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Supporting all learners with differences or disabilities </w:t>
            </w:r>
          </w:p>
        </w:tc>
      </w:tr>
      <w:tr w:rsidR="00D5795C" w:rsidRPr="004144EA" w14:paraId="1FFB89FD" w14:textId="77777777" w:rsidTr="00332B01">
        <w:tc>
          <w:tcPr>
            <w:tcW w:w="990" w:type="dxa"/>
          </w:tcPr>
          <w:p w14:paraId="23D360F4"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14</w:t>
            </w:r>
          </w:p>
        </w:tc>
        <w:tc>
          <w:tcPr>
            <w:tcW w:w="6780" w:type="dxa"/>
          </w:tcPr>
          <w:p w14:paraId="7F3B460E"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Positive behaviour management</w:t>
            </w:r>
          </w:p>
        </w:tc>
      </w:tr>
      <w:tr w:rsidR="00D5795C" w:rsidRPr="004144EA" w14:paraId="56C8613C" w14:textId="77777777" w:rsidTr="00332B01">
        <w:tc>
          <w:tcPr>
            <w:tcW w:w="990" w:type="dxa"/>
          </w:tcPr>
          <w:p w14:paraId="0FE96EFA" w14:textId="77777777" w:rsidR="00D5795C" w:rsidRPr="004144EA" w:rsidRDefault="00D5795C" w:rsidP="00332B01">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15</w:t>
            </w:r>
          </w:p>
        </w:tc>
        <w:tc>
          <w:tcPr>
            <w:tcW w:w="6780" w:type="dxa"/>
          </w:tcPr>
          <w:p w14:paraId="09532BEA" w14:textId="77777777" w:rsidR="00D5795C" w:rsidRPr="004144EA" w:rsidRDefault="00D5795C" w:rsidP="00332B01">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Assessment for student achievement  </w:t>
            </w:r>
          </w:p>
        </w:tc>
      </w:tr>
    </w:tbl>
    <w:p w14:paraId="6C0E64A4" w14:textId="0DA59EF6" w:rsidR="00144DD3" w:rsidRDefault="00144DD3" w:rsidP="00144DD3">
      <w:pPr>
        <w:rPr>
          <w:rFonts w:eastAsia="Calibri" w:cstheme="minorHAnsi"/>
          <w:kern w:val="1"/>
          <w:szCs w:val="24"/>
          <w:lang w:val="en-GB" w:eastAsia="en-GB" w:bidi="ar-SA"/>
        </w:rPr>
      </w:pPr>
    </w:p>
    <w:p w14:paraId="44AD74B8" w14:textId="77777777" w:rsidR="00144DD3" w:rsidRDefault="00144DD3" w:rsidP="00DC2EA5">
      <w:pPr>
        <w:spacing w:line="240" w:lineRule="auto"/>
        <w:rPr>
          <w:rFonts w:ascii="Calibri" w:eastAsia="Calibri" w:hAnsi="Calibri" w:cs="Calibri"/>
          <w:kern w:val="1"/>
          <w:szCs w:val="24"/>
          <w:lang w:val="en-GB" w:eastAsia="en-GB" w:bidi="ar-SA"/>
        </w:rPr>
      </w:pPr>
    </w:p>
    <w:p w14:paraId="5BD8E314" w14:textId="1F00BC6D" w:rsidR="00762F60" w:rsidRPr="00A172FF" w:rsidRDefault="00144DD3" w:rsidP="00A172FF">
      <w:pPr>
        <w:pStyle w:val="ListParagraph"/>
        <w:spacing w:line="240" w:lineRule="auto"/>
        <w:ind w:left="0"/>
        <w:rPr>
          <w:b/>
          <w:bCs/>
          <w:lang w:bidi="ar-SA"/>
        </w:rPr>
      </w:pPr>
      <w:r w:rsidRPr="002B7FDC">
        <w:rPr>
          <w:rFonts w:ascii="Gadugi" w:hAnsi="Gadugi"/>
          <w:sz w:val="22"/>
        </w:rPr>
        <w:t xml:space="preserve">This module helps you to think about </w:t>
      </w:r>
      <w:r w:rsidR="008E797B" w:rsidRPr="002B7FDC">
        <w:rPr>
          <w:rFonts w:ascii="Gadugi" w:hAnsi="Gadugi"/>
          <w:sz w:val="22"/>
        </w:rPr>
        <w:t>the impact of using effective questioning and feedback</w:t>
      </w:r>
      <w:r w:rsidR="00AB5CDD" w:rsidRPr="002B7FDC">
        <w:rPr>
          <w:rFonts w:ascii="Gadugi" w:hAnsi="Gadugi"/>
          <w:sz w:val="22"/>
        </w:rPr>
        <w:t>.</w:t>
      </w:r>
      <w:r w:rsidR="00A172FF" w:rsidRPr="002B7FDC">
        <w:rPr>
          <w:rFonts w:ascii="Gadugi" w:hAnsi="Gadugi"/>
          <w:sz w:val="22"/>
        </w:rPr>
        <w:t xml:space="preserve"> It</w:t>
      </w:r>
      <w:r w:rsidR="00A172FF">
        <w:rPr>
          <w:rFonts w:ascii="Gadugi" w:hAnsi="Gadugi"/>
          <w:sz w:val="22"/>
        </w:rPr>
        <w:t xml:space="preserve"> explores the benefits of </w:t>
      </w:r>
      <w:r w:rsidR="004E0360">
        <w:rPr>
          <w:rFonts w:ascii="Gadugi" w:hAnsi="Gadugi"/>
          <w:sz w:val="22"/>
        </w:rPr>
        <w:t xml:space="preserve">using a range of </w:t>
      </w:r>
      <w:r w:rsidR="00A172FF">
        <w:rPr>
          <w:rFonts w:ascii="Gadugi" w:hAnsi="Gadugi"/>
          <w:sz w:val="22"/>
        </w:rPr>
        <w:t xml:space="preserve">questions </w:t>
      </w:r>
      <w:r w:rsidR="004E0360">
        <w:rPr>
          <w:rFonts w:ascii="Gadugi" w:hAnsi="Gadugi"/>
          <w:sz w:val="22"/>
        </w:rPr>
        <w:t xml:space="preserve">techniques </w:t>
      </w:r>
      <w:r w:rsidR="00A172FF">
        <w:rPr>
          <w:rFonts w:ascii="Gadugi" w:hAnsi="Gadugi"/>
          <w:sz w:val="22"/>
        </w:rPr>
        <w:t xml:space="preserve">and </w:t>
      </w:r>
      <w:r w:rsidR="004E0360">
        <w:rPr>
          <w:rFonts w:ascii="Gadugi" w:hAnsi="Gadugi"/>
          <w:sz w:val="22"/>
        </w:rPr>
        <w:t>explores m</w:t>
      </w:r>
      <w:r w:rsidR="001F2C2E">
        <w:rPr>
          <w:rFonts w:ascii="Gadugi" w:hAnsi="Gadugi"/>
          <w:sz w:val="22"/>
        </w:rPr>
        <w:t xml:space="preserve">odels of feedback that ensures learners receive the right information about their performance or progress at the right time. </w:t>
      </w:r>
    </w:p>
    <w:p w14:paraId="72B9EC5B" w14:textId="77777777" w:rsidR="009B411A" w:rsidRPr="000A6E09" w:rsidRDefault="009B411A" w:rsidP="00DC2EA5">
      <w:pPr>
        <w:spacing w:after="0" w:line="240" w:lineRule="auto"/>
        <w:rPr>
          <w:rFonts w:ascii="Gadugi" w:hAnsi="Gadugi"/>
          <w:sz w:val="22"/>
          <w:highlight w:val="yellow"/>
        </w:rPr>
      </w:pPr>
    </w:p>
    <w:p w14:paraId="02815F22" w14:textId="1782CCE6" w:rsidR="00144DD3" w:rsidRPr="00043674" w:rsidRDefault="00F02A5C" w:rsidP="00DC2EA5">
      <w:pPr>
        <w:spacing w:after="0" w:line="240" w:lineRule="auto"/>
        <w:rPr>
          <w:rFonts w:ascii="Gadugi" w:hAnsi="Gadugi"/>
          <w:sz w:val="22"/>
        </w:rPr>
      </w:pPr>
      <w:r w:rsidRPr="004850A9">
        <w:rPr>
          <w:rFonts w:ascii="Gadugi" w:hAnsi="Gadugi"/>
          <w:sz w:val="22"/>
        </w:rPr>
        <w:t>You will also be asked</w:t>
      </w:r>
      <w:r w:rsidR="00144DD3" w:rsidRPr="004850A9">
        <w:rPr>
          <w:rFonts w:ascii="Gadugi" w:hAnsi="Gadugi"/>
          <w:sz w:val="22"/>
        </w:rPr>
        <w:t xml:space="preserve"> to record your reflections in a learning journal, so it is important to make </w:t>
      </w:r>
      <w:r w:rsidRPr="004850A9">
        <w:rPr>
          <w:rFonts w:ascii="Gadugi" w:hAnsi="Gadugi"/>
          <w:sz w:val="22"/>
        </w:rPr>
        <w:t>detailed n</w:t>
      </w:r>
      <w:r w:rsidR="00144DD3" w:rsidRPr="004850A9">
        <w:rPr>
          <w:rFonts w:ascii="Gadugi" w:hAnsi="Gadugi"/>
          <w:sz w:val="22"/>
        </w:rPr>
        <w:t>otes and think carefully and deeply about your current and future practice.</w:t>
      </w:r>
      <w:r w:rsidR="009B411A" w:rsidRPr="004850A9">
        <w:rPr>
          <w:rFonts w:ascii="Gadugi" w:hAnsi="Gadugi"/>
          <w:sz w:val="22"/>
        </w:rPr>
        <w:t xml:space="preserve"> </w:t>
      </w:r>
      <w:r w:rsidR="00144DD3" w:rsidRPr="004850A9">
        <w:rPr>
          <w:rFonts w:ascii="Gadugi" w:eastAsia="Calibri" w:hAnsi="Gadugi" w:cs="Times New Roman"/>
          <w:sz w:val="22"/>
        </w:rPr>
        <w:t>This CPD module also encourages you to develop communities of practice between yourself and your colleagues. This will support and extend your own use of inclusive practices in your teaching and will help your student teachers build on inclusion in their learning and future professional practice.</w:t>
      </w:r>
    </w:p>
    <w:p w14:paraId="382B599E" w14:textId="54BDCF56" w:rsidR="00144DD3" w:rsidRDefault="00144DD3" w:rsidP="00DC2EA5">
      <w:pPr>
        <w:spacing w:line="240" w:lineRule="auto"/>
        <w:jc w:val="both"/>
        <w:rPr>
          <w:rFonts w:ascii="Calibri" w:eastAsia="Calibri" w:hAnsi="Calibri" w:cs="Times New Roman"/>
          <w:szCs w:val="24"/>
        </w:rPr>
      </w:pPr>
    </w:p>
    <w:p w14:paraId="10C804B1" w14:textId="78CDBB71" w:rsidR="00AB5CDD" w:rsidRDefault="00AB5CDD" w:rsidP="00144DD3">
      <w:pPr>
        <w:jc w:val="both"/>
        <w:rPr>
          <w:rFonts w:ascii="Calibri" w:eastAsia="Calibri" w:hAnsi="Calibri" w:cs="Times New Roman"/>
          <w:szCs w:val="24"/>
        </w:rPr>
      </w:pPr>
    </w:p>
    <w:p w14:paraId="0F6ACE04" w14:textId="77777777" w:rsidR="008C29BC" w:rsidRPr="004D724A" w:rsidRDefault="008C29BC" w:rsidP="00144DD3">
      <w:pPr>
        <w:jc w:val="both"/>
        <w:rPr>
          <w:rFonts w:ascii="Calibri" w:eastAsia="Calibri" w:hAnsi="Calibri" w:cs="Times New Roman"/>
          <w:szCs w:val="24"/>
        </w:rPr>
      </w:pPr>
    </w:p>
    <w:p w14:paraId="26A58F05" w14:textId="362AC55A" w:rsidR="003B3CEF" w:rsidRPr="000531BB" w:rsidRDefault="003B3CEF" w:rsidP="008C29BC">
      <w:pPr>
        <w:keepNext/>
        <w:keepLines/>
        <w:spacing w:before="240" w:after="0"/>
        <w:outlineLvl w:val="0"/>
        <w:rPr>
          <w:rFonts w:ascii="Calibri Light" w:eastAsia="Times New Roman" w:hAnsi="Calibri Light" w:cs="Times New Roman"/>
          <w:b/>
          <w:bCs/>
          <w:color w:val="2F5496"/>
          <w:sz w:val="26"/>
          <w:szCs w:val="26"/>
          <w:lang w:val="en-GB" w:eastAsia="ja-JP"/>
        </w:rPr>
      </w:pPr>
      <w:r w:rsidRPr="000531BB">
        <w:rPr>
          <w:rFonts w:ascii="Calibri Light" w:eastAsia="Times New Roman" w:hAnsi="Calibri Light" w:cs="Times New Roman"/>
          <w:b/>
          <w:bCs/>
          <w:color w:val="2F5496"/>
          <w:sz w:val="26"/>
          <w:szCs w:val="26"/>
          <w:lang w:val="en-GB" w:eastAsia="ja-JP"/>
        </w:rPr>
        <w:lastRenderedPageBreak/>
        <w:t>Learning Journal</w:t>
      </w:r>
    </w:p>
    <w:p w14:paraId="386C7B46" w14:textId="77777777" w:rsidR="003B3CEF" w:rsidRPr="000531BB" w:rsidRDefault="003B3CEF" w:rsidP="00DC2EA5">
      <w:pPr>
        <w:spacing w:line="240" w:lineRule="auto"/>
        <w:jc w:val="both"/>
        <w:rPr>
          <w:rFonts w:ascii="Gadugi" w:eastAsia="Calibri" w:hAnsi="Gadugi" w:cs="Times New Roman"/>
          <w:sz w:val="22"/>
          <w:lang w:bidi="ar-SA"/>
        </w:rPr>
      </w:pPr>
      <w:r w:rsidRPr="000531BB">
        <w:rPr>
          <w:rFonts w:ascii="Gadugi" w:eastAsia="Calibri" w:hAnsi="Gadugi" w:cs="Times New Roman"/>
          <w:sz w:val="22"/>
        </w:rPr>
        <w:t>It will be useful to record your reflections in a learning journal throughout the module.</w:t>
      </w:r>
    </w:p>
    <w:p w14:paraId="2089EB56" w14:textId="4DC548F7" w:rsidR="008C29BC" w:rsidRPr="000531BB" w:rsidRDefault="008C29BC" w:rsidP="00DC2EA5">
      <w:pPr>
        <w:spacing w:line="240" w:lineRule="auto"/>
        <w:jc w:val="both"/>
        <w:rPr>
          <w:rFonts w:ascii="Gadugi" w:eastAsia="Calibri" w:hAnsi="Gadugi" w:cs="Times New Roman"/>
          <w:sz w:val="22"/>
        </w:rPr>
      </w:pPr>
      <w:r w:rsidRPr="000531BB">
        <w:rPr>
          <w:rFonts w:ascii="Gadugi" w:eastAsia="Calibri" w:hAnsi="Gadugi" w:cs="Times New Roman"/>
          <w:noProof/>
          <w:sz w:val="22"/>
        </w:rPr>
        <mc:AlternateContent>
          <mc:Choice Requires="wps">
            <w:drawing>
              <wp:anchor distT="45720" distB="45720" distL="114300" distR="114300" simplePos="0" relativeHeight="252243968" behindDoc="0" locked="0" layoutInCell="1" allowOverlap="1" wp14:anchorId="69C49D26" wp14:editId="219692A4">
                <wp:simplePos x="0" y="0"/>
                <wp:positionH relativeFrom="column">
                  <wp:posOffset>2235200</wp:posOffset>
                </wp:positionH>
                <wp:positionV relativeFrom="paragraph">
                  <wp:posOffset>1076325</wp:posOffset>
                </wp:positionV>
                <wp:extent cx="4044950" cy="2606040"/>
                <wp:effectExtent l="0" t="0" r="12700" b="22860"/>
                <wp:wrapSquare wrapText="bothSides"/>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44950" cy="2606040"/>
                        </a:xfrm>
                        <a:prstGeom prst="rect">
                          <a:avLst/>
                        </a:prstGeom>
                        <a:solidFill>
                          <a:srgbClr val="FFFFFF"/>
                        </a:solidFill>
                        <a:ln w="9525">
                          <a:solidFill>
                            <a:srgbClr val="000000"/>
                          </a:solidFill>
                          <a:miter lim="800000"/>
                          <a:headEnd/>
                          <a:tailEnd/>
                        </a:ln>
                      </wps:spPr>
                      <wps:txbx>
                        <w:txbxContent>
                          <w:p w14:paraId="001D7D87" w14:textId="77777777" w:rsidR="00F23E3B" w:rsidRDefault="00F23E3B" w:rsidP="00DC2EA5">
                            <w:pPr>
                              <w:spacing w:line="240" w:lineRule="auto"/>
                              <w:jc w:val="center"/>
                              <w:rPr>
                                <w:rFonts w:ascii="Gadugi" w:eastAsia="Calibri" w:hAnsi="Gadugi" w:cs="Times New Roman"/>
                                <w:sz w:val="22"/>
                              </w:rPr>
                            </w:pPr>
                          </w:p>
                          <w:p w14:paraId="75E9F8E2" w14:textId="3B3F228E" w:rsidR="00F23E3B" w:rsidRPr="000531BB" w:rsidRDefault="00F23E3B" w:rsidP="00DC2EA5">
                            <w:pPr>
                              <w:spacing w:line="240" w:lineRule="auto"/>
                              <w:jc w:val="center"/>
                              <w:rPr>
                                <w:rFonts w:ascii="Gadugi" w:eastAsia="Calibri" w:hAnsi="Gadugi" w:cs="Times New Roman"/>
                                <w:sz w:val="22"/>
                              </w:rPr>
                            </w:pPr>
                            <w:r w:rsidRPr="000531BB">
                              <w:rPr>
                                <w:rFonts w:ascii="Gadugi" w:eastAsia="Calibri" w:hAnsi="Gadugi" w:cs="Times New Roman"/>
                                <w:sz w:val="22"/>
                              </w:rPr>
                              <w:t>Here are some useful tips for a good learning journal:</w:t>
                            </w:r>
                          </w:p>
                          <w:p w14:paraId="68B01E67"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headings and dates for all your journal entries.</w:t>
                            </w:r>
                          </w:p>
                          <w:p w14:paraId="478B39AC"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 xml:space="preserve">Use the activity number for reflections linked to that activity, </w:t>
                            </w:r>
                            <w:proofErr w:type="gramStart"/>
                            <w:r w:rsidRPr="000531BB">
                              <w:rPr>
                                <w:rFonts w:ascii="Gadugi" w:hAnsi="Gadugi"/>
                                <w:sz w:val="22"/>
                                <w:lang w:val="en-GB" w:bidi="ar-SA"/>
                              </w:rPr>
                              <w:t>e.g.</w:t>
                            </w:r>
                            <w:proofErr w:type="gramEnd"/>
                            <w:r w:rsidRPr="000531BB">
                              <w:rPr>
                                <w:rFonts w:ascii="Gadugi" w:hAnsi="Gadugi"/>
                                <w:sz w:val="22"/>
                                <w:lang w:val="en-GB" w:bidi="ar-SA"/>
                              </w:rPr>
                              <w:t xml:space="preserve"> Activity 1.1</w:t>
                            </w:r>
                          </w:p>
                          <w:p w14:paraId="433056AC"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Add references to any other resources you find that help you.</w:t>
                            </w:r>
                          </w:p>
                          <w:p w14:paraId="3079E07F"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Record answers to activities.</w:t>
                            </w:r>
                          </w:p>
                          <w:p w14:paraId="4EA64413"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Write reflections about your learning.</w:t>
                            </w:r>
                          </w:p>
                          <w:p w14:paraId="5B8E61DF"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Make notes of new vocabulary.</w:t>
                            </w:r>
                          </w:p>
                          <w:p w14:paraId="004D811B"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Identify topics you want to learn more about.</w:t>
                            </w:r>
                          </w:p>
                          <w:p w14:paraId="385E9B29" w14:textId="77777777" w:rsidR="00F23E3B" w:rsidRDefault="00F23E3B" w:rsidP="003B3CE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type w14:anchorId="69C49D26" id="_x0000_t202" coordsize="21600,21600" o:spt="202" path="m,l,21600r21600,l21600,xe">
                <v:stroke joinstyle="miter"/>
                <v:path gradientshapeok="t" o:connecttype="rect"/>
              </v:shapetype>
              <v:shape id="Text Box 2" o:spid="_x0000_s1026" type="#_x0000_t202" style="position:absolute;left:0;text-align:left;margin-left:176pt;margin-top:84.75pt;width:318.5pt;height:205.2pt;z-index:252243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Cy+EAIAACAEAAAOAAAAZHJzL2Uyb0RvYy54bWysk1Fv0zAQx9+R+A6W32nSKi1r1HQaHUVI&#10;YyANPsDFcRoLx2dst8n49JzdrqsGvCDyYPly57/vfndeXY+9ZgfpvEJT8ekk50wagY0yu4p/+7p9&#10;c8WZD2Aa0GhkxR+l59fr169Wgy3lDDvUjXSMRIwvB1vxLgRbZpkXnezBT9BKQ84WXQ+BTLfLGgcD&#10;qfc6m+X5IhvQNdahkN7T39ujk6+TfttKET63rZeB6YpTbiGtLq11XLP1CsqdA9spcUoD/iGLHpSh&#10;S89StxCA7Z36TapXwqHHNkwE9hm2rRIy1UDVTPMX1Tx0YGWqheB4e8bk/5+suD882C+OhfEdjtTA&#10;VIS3dyi+e2Zw04HZyRvncOgkNHTxNCLLBuvL09GI2pc+itTDJ2yoybAPmITG1vWRCtXJSJ0a8HiG&#10;LsfABP0s8qJYzsklyDdb5Iu8SG3JoHw6bp0PHyT2LG4q7qirSR4Odz7EdKB8Com3edSq2Sqtk+F2&#10;9UY7dgCagG36UgUvwrRhQ8WX89n8SOCvEnn6/iTRq0CjrFVf8atzEJSR23vTpEELoPRxTylrcwIZ&#10;2R0phrEeKTACrbF5JKQOjyNLT4w2HbqfnA00rhX3P/bgJGf6o6G2LKcFYWMhGcX87YwMd+mpLz1g&#10;BElVPHB23G5CehMRmMEbal+rEtjnTE650hgm3qcnE+f80k5Rzw97/QsAAP//AwBQSwMEFAAGAAgA&#10;AAAhAM8ZYxfgAAAACwEAAA8AAABkcnMvZG93bnJldi54bWxMj8FOwzAQRO9I/IO1SFwQdWhJGoc4&#10;FUICwQ0Kgqsbu0mEvQ62m4a/ZznBcWdGs2/qzewsm0yIg0cJV4sMmMHW6wE7CW+v95clsJgUamU9&#10;GgnfJsKmOT2pVaX9EV/MtE0doxKMlZLQpzRWnMe2N07FhR8Nkrf3walEZ+i4DupI5c7yZZYV3KkB&#10;6UOvRnPXm/Zze3ASyuvH6SM+rZ7f22JvRbpYTw9fQcrzs/n2Blgyc/oLwy8+oUNDTDt/QB2ZlbDK&#10;l7QlkVGIHBglRClI2UnI10IAb2r+f0PzAwAA//8DAFBLAQItABQABgAIAAAAIQC2gziS/gAAAOEB&#10;AAATAAAAAAAAAAAAAAAAAAAAAABbQ29udGVudF9UeXBlc10ueG1sUEsBAi0AFAAGAAgAAAAhADj9&#10;If/WAAAAlAEAAAsAAAAAAAAAAAAAAAAALwEAAF9yZWxzLy5yZWxzUEsBAi0AFAAGAAgAAAAhAC2Q&#10;LL4QAgAAIAQAAA4AAAAAAAAAAAAAAAAALgIAAGRycy9lMm9Eb2MueG1sUEsBAi0AFAAGAAgAAAAh&#10;AM8ZYxfgAAAACwEAAA8AAAAAAAAAAAAAAAAAagQAAGRycy9kb3ducmV2LnhtbFBLBQYAAAAABAAE&#10;APMAAAB3BQAAAAA=&#10;">
                <v:textbox>
                  <w:txbxContent>
                    <w:p w14:paraId="001D7D87" w14:textId="77777777" w:rsidR="00F23E3B" w:rsidRDefault="00F23E3B" w:rsidP="00DC2EA5">
                      <w:pPr>
                        <w:spacing w:line="240" w:lineRule="auto"/>
                        <w:jc w:val="center"/>
                        <w:rPr>
                          <w:rFonts w:ascii="Gadugi" w:eastAsia="Calibri" w:hAnsi="Gadugi" w:cs="Times New Roman"/>
                          <w:sz w:val="22"/>
                        </w:rPr>
                      </w:pPr>
                    </w:p>
                    <w:p w14:paraId="75E9F8E2" w14:textId="3B3F228E" w:rsidR="00F23E3B" w:rsidRPr="000531BB" w:rsidRDefault="00F23E3B" w:rsidP="00DC2EA5">
                      <w:pPr>
                        <w:spacing w:line="240" w:lineRule="auto"/>
                        <w:jc w:val="center"/>
                        <w:rPr>
                          <w:rFonts w:ascii="Gadugi" w:eastAsia="Calibri" w:hAnsi="Gadugi" w:cs="Times New Roman"/>
                          <w:sz w:val="22"/>
                        </w:rPr>
                      </w:pPr>
                      <w:r w:rsidRPr="000531BB">
                        <w:rPr>
                          <w:rFonts w:ascii="Gadugi" w:eastAsia="Calibri" w:hAnsi="Gadugi" w:cs="Times New Roman"/>
                          <w:sz w:val="22"/>
                        </w:rPr>
                        <w:t>Here are some useful tips for a good learning journal:</w:t>
                      </w:r>
                    </w:p>
                    <w:p w14:paraId="68B01E67"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headings and dates for all your journal entries.</w:t>
                      </w:r>
                    </w:p>
                    <w:p w14:paraId="478B39AC"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the activity number for reflections linked to that activity, e.g. Activity 1.1</w:t>
                      </w:r>
                    </w:p>
                    <w:p w14:paraId="433056AC"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Add references to any other resources you find that help you.</w:t>
                      </w:r>
                    </w:p>
                    <w:p w14:paraId="3079E07F"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Record answers to activities.</w:t>
                      </w:r>
                    </w:p>
                    <w:p w14:paraId="4EA64413"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Write reflections about your learning.</w:t>
                      </w:r>
                    </w:p>
                    <w:p w14:paraId="5B8E61DF"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Make notes of new vocabulary.</w:t>
                      </w:r>
                    </w:p>
                    <w:p w14:paraId="004D811B" w14:textId="77777777" w:rsidR="00F23E3B" w:rsidRPr="000531BB" w:rsidRDefault="00F23E3B"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Identify topics you want to learn more about.</w:t>
                      </w:r>
                    </w:p>
                    <w:p w14:paraId="385E9B29" w14:textId="77777777" w:rsidR="00F23E3B" w:rsidRDefault="00F23E3B" w:rsidP="003B3CEF"/>
                  </w:txbxContent>
                </v:textbox>
                <w10:wrap type="square"/>
              </v:shape>
            </w:pict>
          </mc:Fallback>
        </mc:AlternateContent>
      </w:r>
      <w:r w:rsidRPr="000531BB">
        <w:rPr>
          <w:rFonts w:ascii="Gadugi" w:hAnsi="Gadugi"/>
          <w:noProof/>
          <w:sz w:val="22"/>
          <w:lang w:val="en-GB" w:bidi="ar-SA"/>
        </w:rPr>
        <mc:AlternateContent>
          <mc:Choice Requires="wps">
            <w:drawing>
              <wp:anchor distT="45720" distB="45720" distL="114300" distR="114300" simplePos="0" relativeHeight="252244992" behindDoc="0" locked="0" layoutInCell="1" allowOverlap="1" wp14:anchorId="3FE2D8B9" wp14:editId="28845CF8">
                <wp:simplePos x="0" y="0"/>
                <wp:positionH relativeFrom="column">
                  <wp:posOffset>-19050</wp:posOffset>
                </wp:positionH>
                <wp:positionV relativeFrom="paragraph">
                  <wp:posOffset>3739515</wp:posOffset>
                </wp:positionV>
                <wp:extent cx="2952750" cy="266700"/>
                <wp:effectExtent l="0" t="0" r="0" b="0"/>
                <wp:wrapSquare wrapText="bothSides"/>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52750" cy="266700"/>
                        </a:xfrm>
                        <a:prstGeom prst="rect">
                          <a:avLst/>
                        </a:prstGeom>
                        <a:solidFill>
                          <a:srgbClr val="FFFFFF"/>
                        </a:solidFill>
                        <a:ln w="9525">
                          <a:noFill/>
                          <a:miter lim="800000"/>
                          <a:headEnd/>
                          <a:tailEnd/>
                        </a:ln>
                      </wps:spPr>
                      <wps:txbx>
                        <w:txbxContent>
                          <w:p w14:paraId="20735023" w14:textId="77777777" w:rsidR="00F23E3B" w:rsidRPr="000531BB" w:rsidRDefault="00F23E3B" w:rsidP="003B3CEF">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02D60138" w14:textId="77777777" w:rsidR="00F23E3B" w:rsidRDefault="00F23E3B" w:rsidP="003B3CE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FE2D8B9" id="_x0000_s1027" type="#_x0000_t202" style="position:absolute;left:0;text-align:left;margin-left:-1.5pt;margin-top:294.45pt;width:232.5pt;height:21pt;z-index:252244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8nyDgIAAP0DAAAOAAAAZHJzL2Uyb0RvYy54bWysU9uO2yAQfa/Uf0C8N3asXHatOKtttqkq&#10;bS/Sth+AMY5RgaFAYqdf3wF7s9H2rSoPaIYZDjNnDpu7QStyEs5LMBWdz3JKhOHQSHOo6I/v+3c3&#10;lPjATMMUGFHRs/D0bvv2zaa3pSigA9UIRxDE+LK3Fe1CsGWWed4JzfwMrDAYbMFpFtB1h6xxrEd0&#10;rbIiz1dZD66xDrjwHk8fxiDdJvy2FTx8bVsvAlEVxdpC2l3a67hn2w0rD47ZTvKpDPYPVWgmDT56&#10;gXpggZGjk39BackdeGjDjIPOoG0lF6kH7Gaev+rmqWNWpF6QHG8vNPn/B8u/nJ7sN0fC8B4GHGBq&#10;wttH4D89MbDrmDmIe+eg7wRr8OF5pCzrrS+nq5FqX/oIUvefocEhs2OABDS0TkdWsE+C6DiA84V0&#10;MQTC8bC4XRbrJYY4xorVap2nqWSsfL5tnQ8fBWgSjYo6HGpCZ6dHH2I1rHxOiY95ULLZS6WS4w71&#10;TjlyYiiAfVqpgVdpypC+oljJMiEbiPeTNrQMKFAldUVv8rhGyUQ2PpgmpQQm1WhjJcpM9ERGRm7C&#10;UA9ENhN3ka0amjPy5WDUI/4fNDpwvynpUYsV9b+OzAlK1CeDnN/OF4so3uQslusCHXcdqa8jzHCE&#10;qmigZDR3IQk+0mHgHmfTykTbSyVTyaixxOb0H6KIr/2U9fJrt38AAAD//wMAUEsDBBQABgAIAAAA&#10;IQBTQEPW4AAAAAoBAAAPAAAAZHJzL2Rvd25yZXYueG1sTI/NboMwEITvlfoO1lbqpUpM80OAsERt&#10;pVa9Js0DGLwBFLxG2Ank7euemuPsjGa/yXeT6cSVBtdaRnidRyCIK6tbrhGOP5+zBITzirXqLBPC&#10;jRzsiseHXGXajryn68HXIpSwyxRC432fSemqhoxyc9sTB+9kB6N8kEMt9aDGUG46uYiiWBrVcvjQ&#10;qJ4+GqrOh4tBOH2PL+t0LL/8cbNfxe+q3ZT2hvj8NL1tQXia/H8Y/vADOhSBqbQX1k50CLNlmOIR&#10;1kmSggiBVbwIlxIhXkYpyCKX9xOKXwAAAP//AwBQSwECLQAUAAYACAAAACEAtoM4kv4AAADhAQAA&#10;EwAAAAAAAAAAAAAAAAAAAAAAW0NvbnRlbnRfVHlwZXNdLnhtbFBLAQItABQABgAIAAAAIQA4/SH/&#10;1gAAAJQBAAALAAAAAAAAAAAAAAAAAC8BAABfcmVscy8ucmVsc1BLAQItABQABgAIAAAAIQCrH8ny&#10;DgIAAP0DAAAOAAAAAAAAAAAAAAAAAC4CAABkcnMvZTJvRG9jLnhtbFBLAQItABQABgAIAAAAIQBT&#10;QEPW4AAAAAoBAAAPAAAAAAAAAAAAAAAAAGgEAABkcnMvZG93bnJldi54bWxQSwUGAAAAAAQABADz&#10;AAAAdQUAAAAA&#10;" stroked="f">
                <v:textbox>
                  <w:txbxContent>
                    <w:p w14:paraId="20735023" w14:textId="77777777" w:rsidR="00F23E3B" w:rsidRPr="000531BB" w:rsidRDefault="00F23E3B" w:rsidP="003B3CEF">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02D60138" w14:textId="77777777" w:rsidR="00F23E3B" w:rsidRDefault="00F23E3B" w:rsidP="003B3CEF"/>
                  </w:txbxContent>
                </v:textbox>
                <w10:wrap type="square"/>
              </v:shape>
            </w:pict>
          </mc:Fallback>
        </mc:AlternateContent>
      </w:r>
      <w:r w:rsidRPr="000531BB">
        <w:rPr>
          <w:rFonts w:ascii="Gadugi" w:eastAsia="Calibri" w:hAnsi="Gadugi" w:cs="Times New Roman"/>
          <w:noProof/>
          <w:sz w:val="22"/>
        </w:rPr>
        <w:drawing>
          <wp:anchor distT="0" distB="0" distL="114300" distR="114300" simplePos="0" relativeHeight="252242944" behindDoc="0" locked="0" layoutInCell="1" allowOverlap="1" wp14:anchorId="0DE24986" wp14:editId="78EF6331">
            <wp:simplePos x="0" y="0"/>
            <wp:positionH relativeFrom="margin">
              <wp:align>left</wp:align>
            </wp:positionH>
            <wp:positionV relativeFrom="paragraph">
              <wp:posOffset>988695</wp:posOffset>
            </wp:positionV>
            <wp:extent cx="2019300" cy="2694940"/>
            <wp:effectExtent l="0" t="0" r="0" b="0"/>
            <wp:wrapTopAndBottom/>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019300" cy="2694940"/>
                    </a:xfrm>
                    <a:prstGeom prst="rect">
                      <a:avLst/>
                    </a:prstGeom>
                    <a:noFill/>
                  </pic:spPr>
                </pic:pic>
              </a:graphicData>
            </a:graphic>
            <wp14:sizeRelH relativeFrom="margin">
              <wp14:pctWidth>0</wp14:pctWidth>
            </wp14:sizeRelH>
            <wp14:sizeRelV relativeFrom="margin">
              <wp14:pctHeight>0</wp14:pctHeight>
            </wp14:sizeRelV>
          </wp:anchor>
        </w:drawing>
      </w:r>
      <w:r w:rsidR="003B3CEF" w:rsidRPr="000531BB">
        <w:rPr>
          <w:rFonts w:ascii="Gadugi" w:eastAsia="Calibri" w:hAnsi="Gadugi" w:cs="Times New Roman"/>
          <w:sz w:val="22"/>
        </w:rPr>
        <w:t>A learning journal can be digital (</w:t>
      </w:r>
      <w:proofErr w:type="gramStart"/>
      <w:r w:rsidR="003B3CEF" w:rsidRPr="000531BB">
        <w:rPr>
          <w:rFonts w:ascii="Gadugi" w:eastAsia="Calibri" w:hAnsi="Gadugi" w:cs="Times New Roman"/>
          <w:sz w:val="22"/>
        </w:rPr>
        <w:t>e.g.</w:t>
      </w:r>
      <w:proofErr w:type="gramEnd"/>
      <w:r w:rsidR="003B3CEF" w:rsidRPr="000531BB">
        <w:rPr>
          <w:rFonts w:ascii="Gadugi" w:eastAsia="Calibri" w:hAnsi="Gadugi" w:cs="Times New Roman"/>
          <w:sz w:val="22"/>
        </w:rPr>
        <w:t xml:space="preserve"> using Word or Google Docs) or on paper. You can also take photos of your learning journal pages if you want to share your thoughts with others. It is important that you record your thoughts and ideas so that you can remember and use them later in activities and in your own teaching. </w:t>
      </w:r>
    </w:p>
    <w:p w14:paraId="106F0E26" w14:textId="1E0B38CF" w:rsidR="003B3CEF" w:rsidRDefault="003B3CEF" w:rsidP="003B3CEF">
      <w:pPr>
        <w:contextualSpacing/>
        <w:rPr>
          <w:szCs w:val="24"/>
          <w:lang w:val="en-GB" w:bidi="ar-SA"/>
        </w:rPr>
      </w:pPr>
    </w:p>
    <w:p w14:paraId="0F7E8BD8" w14:textId="77777777" w:rsidR="003B3CEF" w:rsidRDefault="003B3CEF" w:rsidP="003B3CEF">
      <w:pPr>
        <w:contextualSpacing/>
        <w:rPr>
          <w:szCs w:val="24"/>
          <w:lang w:val="en-GB" w:bidi="ar-SA"/>
        </w:rPr>
      </w:pPr>
    </w:p>
    <w:p w14:paraId="04C78E40" w14:textId="77440656" w:rsidR="003B3CEF" w:rsidRDefault="003B3CEF" w:rsidP="003B3CEF">
      <w:pPr>
        <w:contextualSpacing/>
        <w:rPr>
          <w:rFonts w:ascii="Gadugi" w:hAnsi="Gadugi"/>
          <w:sz w:val="22"/>
          <w:lang w:val="en-GB" w:bidi="ar-SA"/>
        </w:rPr>
      </w:pPr>
    </w:p>
    <w:p w14:paraId="07B401CA" w14:textId="77777777" w:rsidR="00C00D62" w:rsidRPr="000531BB" w:rsidRDefault="00C00D62" w:rsidP="003B3CEF">
      <w:pPr>
        <w:contextualSpacing/>
        <w:rPr>
          <w:rFonts w:ascii="Gadugi" w:hAnsi="Gadugi"/>
          <w:sz w:val="22"/>
          <w:lang w:val="en-GB" w:bidi="ar-SA"/>
        </w:rPr>
      </w:pPr>
    </w:p>
    <w:p w14:paraId="76A8EA3D" w14:textId="631A5212" w:rsidR="003B3CEF" w:rsidRDefault="003B3CEF" w:rsidP="00DC2EA5">
      <w:pPr>
        <w:spacing w:line="240" w:lineRule="auto"/>
        <w:contextualSpacing/>
        <w:rPr>
          <w:rFonts w:ascii="Gadugi" w:hAnsi="Gadugi"/>
          <w:noProof/>
          <w:sz w:val="22"/>
          <w:lang w:val="en-GB" w:bidi="ar-SA"/>
        </w:rPr>
      </w:pPr>
      <w:r w:rsidRPr="000531BB">
        <w:rPr>
          <w:rFonts w:ascii="Gadugi" w:hAnsi="Gadugi"/>
          <w:sz w:val="22"/>
          <w:lang w:val="en-GB" w:bidi="ar-SA"/>
        </w:rPr>
        <w:t>The important thing is that it is easy for you to use. You can take notes which answer simple questions like these:</w:t>
      </w:r>
      <w:r w:rsidRPr="000531BB">
        <w:rPr>
          <w:rFonts w:ascii="Gadugi" w:hAnsi="Gadugi"/>
          <w:noProof/>
          <w:sz w:val="22"/>
          <w:lang w:val="en-GB" w:bidi="ar-SA"/>
        </w:rPr>
        <w:t xml:space="preserve"> </w:t>
      </w:r>
    </w:p>
    <w:p w14:paraId="03CB5F86" w14:textId="77777777" w:rsidR="00855D5C" w:rsidRPr="000531BB" w:rsidRDefault="00855D5C" w:rsidP="003B3CEF">
      <w:pPr>
        <w:contextualSpacing/>
        <w:rPr>
          <w:rFonts w:ascii="Gadugi" w:hAnsi="Gadugi"/>
          <w:sz w:val="22"/>
          <w:lang w:val="en-GB" w:bidi="ar-SA"/>
        </w:rPr>
      </w:pPr>
    </w:p>
    <w:p w14:paraId="492F20D1" w14:textId="60905D91" w:rsidR="003B3CEF" w:rsidRDefault="00855D5C" w:rsidP="003B3CEF">
      <w:pPr>
        <w:jc w:val="both"/>
        <w:rPr>
          <w:szCs w:val="24"/>
          <w:lang w:val="en-GB" w:bidi="ar-SA"/>
        </w:rPr>
      </w:pPr>
      <w:r>
        <w:rPr>
          <w:noProof/>
          <w:szCs w:val="24"/>
          <w:lang w:val="en-GB" w:bidi="ar-SA"/>
        </w:rPr>
        <w:drawing>
          <wp:inline distT="0" distB="0" distL="0" distR="0" wp14:anchorId="5F824CD2" wp14:editId="12BD4B7C">
            <wp:extent cx="5487035" cy="1853565"/>
            <wp:effectExtent l="0" t="0" r="0" b="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87035" cy="1853565"/>
                    </a:xfrm>
                    <a:prstGeom prst="rect">
                      <a:avLst/>
                    </a:prstGeom>
                    <a:noFill/>
                  </pic:spPr>
                </pic:pic>
              </a:graphicData>
            </a:graphic>
          </wp:inline>
        </w:drawing>
      </w:r>
    </w:p>
    <w:p w14:paraId="46094C00" w14:textId="77777777" w:rsidR="000531BB" w:rsidRDefault="000531BB" w:rsidP="003B3CEF">
      <w:pPr>
        <w:jc w:val="both"/>
        <w:rPr>
          <w:szCs w:val="24"/>
          <w:lang w:val="en-GB" w:bidi="ar-SA"/>
        </w:rPr>
      </w:pPr>
    </w:p>
    <w:p w14:paraId="24B429E9" w14:textId="48951AAC" w:rsidR="00B7688F" w:rsidRPr="004D724A" w:rsidRDefault="00A47B7A" w:rsidP="00DC2EA5">
      <w:pPr>
        <w:spacing w:line="240" w:lineRule="auto"/>
        <w:jc w:val="both"/>
        <w:rPr>
          <w:szCs w:val="24"/>
          <w:lang w:val="en-GB" w:bidi="ar-SA"/>
        </w:rPr>
      </w:pPr>
      <w:r w:rsidRPr="00A47B7A">
        <w:rPr>
          <w:rFonts w:ascii="Gadugi" w:hAnsi="Gadugi"/>
          <w:sz w:val="22"/>
        </w:rPr>
        <w:t>These questions follow the LEA</w:t>
      </w:r>
      <w:r>
        <w:rPr>
          <w:rFonts w:ascii="Gadugi" w:hAnsi="Gadugi"/>
          <w:sz w:val="22"/>
        </w:rPr>
        <w:t>R</w:t>
      </w:r>
      <w:r w:rsidRPr="00A47B7A">
        <w:rPr>
          <w:rFonts w:ascii="Gadugi" w:hAnsi="Gadugi"/>
          <w:sz w:val="22"/>
        </w:rPr>
        <w:t>N- APPLY- REFLECT model which is used in education globally.</w:t>
      </w:r>
      <w:r w:rsidRPr="00A47B7A">
        <w:rPr>
          <w:rFonts w:ascii="Gadugi" w:hAnsi="Gadugi"/>
          <w:sz w:val="22"/>
          <w:lang w:val="en-GB" w:bidi="ar-SA"/>
        </w:rPr>
        <w:t xml:space="preserve"> </w:t>
      </w:r>
      <w:r w:rsidRPr="007E45CE">
        <w:rPr>
          <w:rFonts w:ascii="Gadugi" w:hAnsi="Gadugi"/>
          <w:sz w:val="22"/>
          <w:lang w:val="en-GB" w:bidi="ar-SA"/>
        </w:rPr>
        <w:t>You can return to this journal as you progress through your CPD journey and reflect on your progress</w:t>
      </w:r>
      <w:r w:rsidRPr="004D724A">
        <w:rPr>
          <w:szCs w:val="24"/>
          <w:lang w:val="en-GB" w:bidi="ar-SA"/>
        </w:rPr>
        <w:t>.</w:t>
      </w:r>
    </w:p>
    <w:p w14:paraId="2B3798DB" w14:textId="77777777" w:rsidR="003B3CEF" w:rsidRDefault="003B3CEF" w:rsidP="003B3CEF">
      <w:pPr>
        <w:spacing w:after="0"/>
        <w:rPr>
          <w:rFonts w:ascii="Calibri" w:eastAsia="Calibri" w:hAnsi="Calibri" w:cs="Times New Roman"/>
          <w:sz w:val="22"/>
        </w:rPr>
      </w:pPr>
    </w:p>
    <w:p w14:paraId="0EEFDE4E" w14:textId="77777777" w:rsidR="003B3CEF" w:rsidRPr="004D724A" w:rsidRDefault="003B3CEF" w:rsidP="003B3CEF">
      <w:pPr>
        <w:spacing w:after="0"/>
        <w:rPr>
          <w:rFonts w:ascii="Calibri" w:eastAsia="Calibri" w:hAnsi="Calibri" w:cs="Times New Roman"/>
          <w:sz w:val="22"/>
        </w:rPr>
      </w:pPr>
    </w:p>
    <w:p w14:paraId="07764566" w14:textId="333A355C" w:rsidR="003B3CEF" w:rsidRPr="00441E8F" w:rsidRDefault="003B3CEF" w:rsidP="008C29BC">
      <w:pPr>
        <w:keepNext/>
        <w:keepLines/>
        <w:spacing w:after="0"/>
        <w:outlineLvl w:val="0"/>
        <w:rPr>
          <w:rFonts w:ascii="Calibri Light" w:eastAsia="Times New Roman" w:hAnsi="Calibri Light" w:cs="Times New Roman"/>
          <w:b/>
          <w:bCs/>
          <w:color w:val="2F5496"/>
          <w:sz w:val="26"/>
          <w:szCs w:val="26"/>
        </w:rPr>
      </w:pPr>
      <w:r w:rsidRPr="00441E8F">
        <w:rPr>
          <w:rFonts w:ascii="Calibri Light" w:eastAsia="Times New Roman" w:hAnsi="Calibri Light" w:cs="Times New Roman"/>
          <w:b/>
          <w:bCs/>
          <w:color w:val="2F5496"/>
          <w:sz w:val="26"/>
          <w:szCs w:val="26"/>
        </w:rPr>
        <w:lastRenderedPageBreak/>
        <w:t>Study tips</w:t>
      </w:r>
    </w:p>
    <w:p w14:paraId="5F510ECD" w14:textId="128E4E7A" w:rsidR="003B3CEF" w:rsidRPr="00441E8F" w:rsidRDefault="003B3CEF" w:rsidP="0079431A">
      <w:pPr>
        <w:spacing w:line="240" w:lineRule="auto"/>
        <w:jc w:val="both"/>
        <w:rPr>
          <w:rFonts w:ascii="Gadugi" w:eastAsia="Calibri" w:hAnsi="Gadugi" w:cs="Times New Roman"/>
          <w:sz w:val="22"/>
        </w:rPr>
      </w:pPr>
      <w:r w:rsidRPr="00441E8F">
        <w:rPr>
          <w:rFonts w:ascii="Gadugi" w:eastAsia="Calibri" w:hAnsi="Gadugi" w:cs="Times New Roman"/>
          <w:sz w:val="22"/>
        </w:rPr>
        <w:t>Take your time to work through the activities, rather than trying to complete the whole unit at once. Set yourself a timetable and choose a time to work through the tasks, then check and compare ideas with colleagues. Finally, remember to make notes in your learning journal as you go. This will help you remember more about the skills and knowledge you develop as you complete these units.</w:t>
      </w:r>
    </w:p>
    <w:p w14:paraId="78654907" w14:textId="77777777" w:rsidR="008C29BC" w:rsidRPr="004D724A" w:rsidRDefault="008C29BC" w:rsidP="003B3CEF">
      <w:pPr>
        <w:jc w:val="both"/>
        <w:rPr>
          <w:rFonts w:ascii="Calibri" w:eastAsia="Calibri" w:hAnsi="Calibri" w:cs="Times New Roman"/>
          <w:szCs w:val="24"/>
        </w:rPr>
      </w:pPr>
    </w:p>
    <w:p w14:paraId="169A9CCD" w14:textId="5B1DCBE8" w:rsidR="003B3CEF" w:rsidRPr="00441E8F" w:rsidRDefault="003B3CEF" w:rsidP="008C29BC">
      <w:pPr>
        <w:keepNext/>
        <w:keepLines/>
        <w:spacing w:before="240" w:after="0"/>
        <w:outlineLvl w:val="0"/>
        <w:rPr>
          <w:rFonts w:asciiTheme="majorHAnsi" w:eastAsia="Times New Roman" w:hAnsiTheme="majorHAnsi" w:cstheme="majorHAnsi"/>
          <w:b/>
          <w:bCs/>
          <w:color w:val="1F3763"/>
          <w:sz w:val="26"/>
          <w:szCs w:val="26"/>
        </w:rPr>
      </w:pPr>
      <w:r w:rsidRPr="00441E8F">
        <w:rPr>
          <w:rFonts w:ascii="Calibri Light" w:eastAsia="Times New Roman" w:hAnsi="Calibri Light" w:cs="Times New Roman"/>
          <w:b/>
          <w:bCs/>
          <w:color w:val="2F5496"/>
          <w:sz w:val="26"/>
          <w:szCs w:val="26"/>
        </w:rPr>
        <w:t>Working alone or with colleagues</w:t>
      </w:r>
    </w:p>
    <w:p w14:paraId="447E12B4" w14:textId="172D63CF" w:rsidR="003B3CEF" w:rsidRDefault="003B3CEF" w:rsidP="0079431A">
      <w:pPr>
        <w:spacing w:line="240" w:lineRule="auto"/>
        <w:jc w:val="both"/>
        <w:rPr>
          <w:rFonts w:ascii="Gadugi" w:eastAsia="Calibri" w:hAnsi="Gadugi" w:cs="Times New Roman"/>
          <w:sz w:val="22"/>
        </w:rPr>
      </w:pPr>
      <w:r w:rsidRPr="00441E8F">
        <w:rPr>
          <w:rFonts w:ascii="Gadugi" w:eastAsia="Calibri" w:hAnsi="Gadugi" w:cs="Times New Roman"/>
          <w:sz w:val="22"/>
        </w:rPr>
        <w:t xml:space="preserve">This unit is designed for self-study. The answers can be found after each activity. However, if possible, </w:t>
      </w:r>
      <w:r w:rsidRPr="00441E8F">
        <w:rPr>
          <w:rFonts w:ascii="Gadugi" w:eastAsia="Calibri" w:hAnsi="Gadugi" w:cs="Times New Roman"/>
          <w:b/>
          <w:bCs/>
          <w:sz w:val="22"/>
        </w:rPr>
        <w:t>we recommend working in a pair or group</w:t>
      </w:r>
      <w:r w:rsidRPr="00441E8F">
        <w:rPr>
          <w:rFonts w:ascii="Gadugi" w:eastAsia="Calibri" w:hAnsi="Gadugi" w:cs="Times New Roman"/>
          <w:sz w:val="22"/>
        </w:rPr>
        <w:t xml:space="preserve"> so you can share ideas, ask questions, check your work, and give feedback. </w:t>
      </w:r>
    </w:p>
    <w:p w14:paraId="435AC9E6" w14:textId="77777777" w:rsidR="00527138" w:rsidRPr="00441E8F" w:rsidRDefault="00527138" w:rsidP="0079431A">
      <w:pPr>
        <w:spacing w:line="240" w:lineRule="auto"/>
        <w:jc w:val="both"/>
        <w:rPr>
          <w:rFonts w:ascii="Gadugi" w:eastAsia="Calibri" w:hAnsi="Gadugi" w:cs="Times New Roman"/>
          <w:sz w:val="22"/>
        </w:rPr>
      </w:pPr>
    </w:p>
    <w:p w14:paraId="33A06001" w14:textId="77777777" w:rsidR="003B3CEF" w:rsidRPr="00441E8F" w:rsidRDefault="003B3CEF" w:rsidP="0079431A">
      <w:pPr>
        <w:spacing w:line="240" w:lineRule="auto"/>
        <w:rPr>
          <w:rFonts w:ascii="Gadugi" w:eastAsia="Calibri" w:hAnsi="Gadugi" w:cs="Times New Roman"/>
          <w:sz w:val="22"/>
        </w:rPr>
      </w:pPr>
      <w:r w:rsidRPr="00441E8F">
        <w:rPr>
          <w:rFonts w:ascii="Gadugi" w:eastAsia="Calibri" w:hAnsi="Gadugi" w:cs="Times New Roman"/>
          <w:sz w:val="22"/>
        </w:rPr>
        <w:t xml:space="preserve">If you work in a pair or group, we recommend using </w:t>
      </w:r>
      <w:r w:rsidRPr="00441E8F">
        <w:rPr>
          <w:rFonts w:ascii="Gadugi" w:eastAsia="Calibri" w:hAnsi="Gadugi" w:cs="Times New Roman"/>
          <w:b/>
          <w:bCs/>
          <w:sz w:val="22"/>
        </w:rPr>
        <w:t>Think / Pair / Share</w:t>
      </w:r>
      <w:r w:rsidRPr="00441E8F">
        <w:rPr>
          <w:rFonts w:ascii="Gadugi" w:eastAsia="Calibri" w:hAnsi="Gadugi" w:cs="Times New Roman"/>
          <w:sz w:val="22"/>
        </w:rPr>
        <w:t xml:space="preserve"> for each activity. </w:t>
      </w:r>
    </w:p>
    <w:p w14:paraId="2A8FCD52" w14:textId="329488D2" w:rsidR="003B3CEF" w:rsidRPr="007E204E" w:rsidRDefault="003B3CEF" w:rsidP="003B3CEF">
      <w:pPr>
        <w:rPr>
          <w:rFonts w:ascii="Calibri" w:eastAsia="Calibri" w:hAnsi="Calibri" w:cs="Times New Roman"/>
          <w:sz w:val="22"/>
        </w:rPr>
      </w:pPr>
      <w:r w:rsidRPr="004D724A">
        <w:rPr>
          <w:rFonts w:ascii="Calibri" w:eastAsia="Calibri" w:hAnsi="Calibri" w:cs="Times New Roman"/>
          <w:noProof/>
          <w:sz w:val="22"/>
        </w:rPr>
        <mc:AlternateContent>
          <mc:Choice Requires="wps">
            <w:drawing>
              <wp:anchor distT="45720" distB="45720" distL="114300" distR="114300" simplePos="0" relativeHeight="252241920" behindDoc="0" locked="0" layoutInCell="1" allowOverlap="1" wp14:anchorId="745C6643" wp14:editId="0305911E">
                <wp:simplePos x="0" y="0"/>
                <wp:positionH relativeFrom="margin">
                  <wp:posOffset>2743200</wp:posOffset>
                </wp:positionH>
                <wp:positionV relativeFrom="paragraph">
                  <wp:posOffset>1631314</wp:posOffset>
                </wp:positionV>
                <wp:extent cx="2430780" cy="782955"/>
                <wp:effectExtent l="0" t="0" r="26670" b="17145"/>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0780" cy="782955"/>
                        </a:xfrm>
                        <a:prstGeom prst="rect">
                          <a:avLst/>
                        </a:prstGeom>
                        <a:solidFill>
                          <a:srgbClr val="4472C4">
                            <a:lumMod val="40000"/>
                            <a:lumOff val="60000"/>
                          </a:srgbClr>
                        </a:solidFill>
                        <a:ln w="12700" cap="flat" cmpd="sng" algn="ctr">
                          <a:solidFill>
                            <a:sysClr val="windowText" lastClr="000000"/>
                          </a:solidFill>
                          <a:prstDash val="solid"/>
                          <a:miter lim="800000"/>
                          <a:headEnd/>
                          <a:tailEnd/>
                        </a:ln>
                        <a:effectLst/>
                      </wps:spPr>
                      <wps:txbx>
                        <w:txbxContent>
                          <w:p w14:paraId="66F98527"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45C6643" id="_x0000_s1028" type="#_x0000_t202" style="position:absolute;margin-left:3in;margin-top:128.45pt;width:191.4pt;height:61.65pt;z-index:2522419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tP8ZAIAALwEAAAOAAAAZHJzL2Uyb0RvYy54bWysVNtu2zAMfR+wfxD0vjrx3CY16hRdsg4D&#10;ugvQ7gMYWbaF6TZJiZ19fSnZSZvtbZgeBIm0DnkOSd/cDkqSPXdeGF3R+cWMEq6ZqYVuK/rj6f7d&#10;khIfQNcgjeYVPXBPb1dv39z0tuS56YysuSMIon3Z24p2IdgyyzzruAJ/YSzX6GyMUxDw6tqsdtAj&#10;upJZPptdZb1xtXWGce/RuhmddJXwm4az8K1pPA9EVhRzC2l3ad/GPVvdQNk6sJ1gUxrwD1koEBqD&#10;nqA2EIDsnPgLSgnmjDdNuGBGZaZpBOOJA7KZz/5g89iB5YkLiuPtSSb//2DZ1/2j/e5IGD6YAQuY&#10;SHj7YNhPT7RZd6Bbfuec6TsONQaeR8my3vpyehql9qWPINv+i6mxyLALJgENjVNRFeRJEB0LcDiJ&#10;zodAGBrz4v1ssUQXQ99imV9fXqYQUB5fW+fDJ24UiYeKOixqQof9gw8xGyiPn8Rg3khR3wsp08W1&#10;27V0ZA/YAEWxyNdFeit3CnOdzDNcYyegGftlNF8dzYjvR5gU6wxfatKjKPkCEQgD7OBGQsCjsnVF&#10;vW4pAdniaLDgRm3Psjv4U3LY1LXpn1AWSiT4gA7UKq1Jj7PAkfEGfDfmmlwjBSUCTpQUqqLL02so&#10;Y/k+6jr1ewAhxzNSkzrqxNOsTHoeCzqWNgzbgQhkk8cA0bc19QHL7cw4Tjj+eOiM+01Jj6OEvH/t&#10;wHHk8Vljy1zPiyLOXroUl4scL+61Z/vaA5ohVEVRhvG4DmleY5ba3GFrNSJV/SWTqSFxRFKBpnGO&#10;M/j6nr56+emsngEAAP//AwBQSwMEFAAGAAgAAAAhAMTJKrXiAAAACwEAAA8AAABkcnMvZG93bnJl&#10;di54bWxMj9FKw0AQRd8F/2EZwTe7adKmMWZStFKEIlJbP2CSXZNgdjdkt238e8cnfRzmcu85xXoy&#10;vTjr0XfOIsxnEQhta6c62yB8HLd3GQgfyCrqndUI39rDury+KihX7mLf9fkQGsEl1ueE0IYw5FL6&#10;utWG/MwN2vLv042GAp9jI9VIFy43vYyjKJWGOssLLQ160+r663AyCC/HN0kqbFdPz8tdtUtfk03Y&#10;J4i3N9PjA4igp/AXhl98RoeSmSp3ssqLHmGRxOwSEOJleg+CE9l8wTIVQpJFMciykP8dyh8AAAD/&#10;/wMAUEsBAi0AFAAGAAgAAAAhALaDOJL+AAAA4QEAABMAAAAAAAAAAAAAAAAAAAAAAFtDb250ZW50&#10;X1R5cGVzXS54bWxQSwECLQAUAAYACAAAACEAOP0h/9YAAACUAQAACwAAAAAAAAAAAAAAAAAvAQAA&#10;X3JlbHMvLnJlbHNQSwECLQAUAAYACAAAACEAUFrT/GQCAAC8BAAADgAAAAAAAAAAAAAAAAAuAgAA&#10;ZHJzL2Uyb0RvYy54bWxQSwECLQAUAAYACAAAACEAxMkqteIAAAALAQAADwAAAAAAAAAAAAAAAAC+&#10;BAAAZHJzL2Rvd25yZXYueG1sUEsFBgAAAAAEAAQA8wAAAM0FAAAAAA==&#10;" fillcolor="#b4c7e7" strokecolor="windowText" strokeweight="1pt">
                <v:textbox>
                  <w:txbxContent>
                    <w:p w14:paraId="66F98527"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2240896" behindDoc="0" locked="0" layoutInCell="1" allowOverlap="1" wp14:anchorId="07F3CAFE" wp14:editId="079CE0CD">
                <wp:simplePos x="0" y="0"/>
                <wp:positionH relativeFrom="margin">
                  <wp:posOffset>2740025</wp:posOffset>
                </wp:positionH>
                <wp:positionV relativeFrom="paragraph">
                  <wp:posOffset>910590</wp:posOffset>
                </wp:positionV>
                <wp:extent cx="2439007" cy="572494"/>
                <wp:effectExtent l="0" t="0" r="19050" b="18415"/>
                <wp:wrapNone/>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9007" cy="572494"/>
                        </a:xfrm>
                        <a:prstGeom prst="rect">
                          <a:avLst/>
                        </a:prstGeom>
                        <a:solidFill>
                          <a:srgbClr val="66FF66"/>
                        </a:solidFill>
                        <a:ln w="12700" cap="flat" cmpd="sng" algn="ctr">
                          <a:solidFill>
                            <a:sysClr val="windowText" lastClr="000000"/>
                          </a:solidFill>
                          <a:prstDash val="solid"/>
                          <a:miter lim="800000"/>
                          <a:headEnd/>
                          <a:tailEnd/>
                        </a:ln>
                        <a:effectLst/>
                      </wps:spPr>
                      <wps:txbx>
                        <w:txbxContent>
                          <w:p w14:paraId="0D7611C6"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Check your answers with your partner.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7F3CAFE" id="_x0000_s1029" type="#_x0000_t202" style="position:absolute;margin-left:215.75pt;margin-top:71.7pt;width:192.05pt;height:45.1pt;z-index:2522408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tCDTQIAAIMEAAAOAAAAZHJzL2Uyb0RvYy54bWysVNtu2zAMfR+wfxD0vthJs6Qx6hRdswwD&#10;ugvQ7gMYWbaFyaImKbGzrx8lp2m77WlYHgTRpA55eMhcXQ+dZgfpvEJT8ukk50wagZUyTcm/PWzf&#10;XHLmA5gKNBpZ8qP0/Hr9+tVVbws5wxZ1JR0jEOOL3pa8DcEWWeZFKzvwE7TSkLNG10Eg0zVZ5aAn&#10;9E5nszxfZD26yjoU0nv6uhmdfJ3w61qK8KWuvQxMl5xqC+l06dzFM1tfQdE4sK0SpzLgH6roQBlK&#10;eobaQAC2d+oPqE4Jhx7rMBHYZVjXSsjEgdhM89/Y3LdgZeJCzfH23Cb//2DF58O9/epYGN7hQAIm&#10;Et7eofjumcHbFkwjb5zDvpVQUeJpbFnWW1+cnsZW+8JHkF3/CSsSGfYBE9BQuy52hXgyQicBjuem&#10;yyEwQR9n84tVni85E+R7u5zNV/OUAorH19b58EFix+Kl5I5ETehwuPMhVgPFY0hM5lGraqu0ToZr&#10;drfasQPQACwW2+1icUJ/EaYN64nbbJlTjQJoEGsNga6drUruTcMZ6IYmXAQ3tuhFkqM/56DZrLB/&#10;IHacafCBHEQ5/f6WOBa+Ad+OBaaaYhgUnQq0GFp1Jb88v4YiqvDeVCkkgNLjnTqgTXwl08if2vKo&#10;y6hQGHYDU8TmIiaIvh1WR1LN4bgVtMV0adH95KynjSDeP/bgJPH4aEj51XQ+jyuUjDkpRYZ77tk9&#10;94ARBFVyasN4vQ1p7WKVBm9oQmqVxHuq5DRXNOlJ09NWxlV6bqeop/+O9S8AAAD//wMAUEsDBBQA&#10;BgAIAAAAIQBBaInM4QAAAAsBAAAPAAAAZHJzL2Rvd25yZXYueG1sTI/BTsMwEETvSPyDtUjcqJM6&#10;jaIQp6oqAUdEqYS4OfGSpMR2ZLtp4OtZTnBczdPM22q7mJHN6MPgrIR0lQBD2zo92E7C8fXhrgAW&#10;orJajc6ihC8MsK2vrypVanexLzgfYseoxIZSSehjnErOQ9ujUWHlJrSUfThvVKTTd1x7daFyM/J1&#10;kuTcqMHSQq8m3PfYfh7ORsLYhuend/946vR8fNs1++8iFycpb2+W3T2wiEv8g+FXn9ShJqfGna0O&#10;bJSQiXRDKAWZyIARUaSbHFgjYS1EDryu+P8f6h8AAAD//wMAUEsBAi0AFAAGAAgAAAAhALaDOJL+&#10;AAAA4QEAABMAAAAAAAAAAAAAAAAAAAAAAFtDb250ZW50X1R5cGVzXS54bWxQSwECLQAUAAYACAAA&#10;ACEAOP0h/9YAAACUAQAACwAAAAAAAAAAAAAAAAAvAQAAX3JlbHMvLnJlbHNQSwECLQAUAAYACAAA&#10;ACEAay7Qg00CAACDBAAADgAAAAAAAAAAAAAAAAAuAgAAZHJzL2Uyb0RvYy54bWxQSwECLQAUAAYA&#10;CAAAACEAQWiJzOEAAAALAQAADwAAAAAAAAAAAAAAAACnBAAAZHJzL2Rvd25yZXYueG1sUEsFBgAA&#10;AAAEAAQA8wAAALUFAAAAAA==&#10;" fillcolor="#6f6" strokecolor="windowText" strokeweight="1pt">
                <v:textbox>
                  <w:txbxContent>
                    <w:p w14:paraId="0D7611C6"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Check your answers with your partner.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2239872" behindDoc="0" locked="0" layoutInCell="1" allowOverlap="1" wp14:anchorId="7809520C" wp14:editId="2868D518">
                <wp:simplePos x="0" y="0"/>
                <wp:positionH relativeFrom="margin">
                  <wp:posOffset>2726690</wp:posOffset>
                </wp:positionH>
                <wp:positionV relativeFrom="paragraph">
                  <wp:posOffset>205105</wp:posOffset>
                </wp:positionV>
                <wp:extent cx="2360930" cy="572135"/>
                <wp:effectExtent l="0" t="0" r="20320" b="18415"/>
                <wp:wrapNone/>
                <wp:docPr id="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572135"/>
                        </a:xfrm>
                        <a:prstGeom prst="rect">
                          <a:avLst/>
                        </a:prstGeom>
                        <a:solidFill>
                          <a:srgbClr val="FFC000">
                            <a:lumMod val="60000"/>
                            <a:lumOff val="40000"/>
                          </a:srgbClr>
                        </a:solidFill>
                        <a:ln w="12700" cap="flat" cmpd="sng" algn="ctr">
                          <a:solidFill>
                            <a:sysClr val="windowText" lastClr="000000"/>
                          </a:solidFill>
                          <a:prstDash val="solid"/>
                          <a:miter lim="800000"/>
                          <a:headEnd/>
                          <a:tailEnd/>
                        </a:ln>
                        <a:effectLst/>
                      </wps:spPr>
                      <wps:txbx>
                        <w:txbxContent>
                          <w:p w14:paraId="059492EE"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Work alone and make brief notes of your own ideas.</w:t>
                            </w:r>
                          </w:p>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xmlns="">
            <w:pict>
              <v:shape w14:anchorId="7809520C" id="_x0000_s1030" type="#_x0000_t202" style="position:absolute;margin-left:214.7pt;margin-top:16.15pt;width:185.9pt;height:45.05pt;z-index:252239872;visibility:visible;mso-wrap-style:square;mso-width-percent:400;mso-height-percent:0;mso-wrap-distance-left:9pt;mso-wrap-distance-top:3.6pt;mso-wrap-distance-right:9pt;mso-wrap-distance-bottom:3.6pt;mso-position-horizontal:absolute;mso-position-horizontal-relative:margin;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uH/YZAIAALwEAAAOAAAAZHJzL2Uyb0RvYy54bWysVNtu2zAMfR+wfxD0vtpJ05tRp+jSZRjQ&#10;XYB2H8DIsi1MEj1JiZ19/SjZSdPtbVgeBJG0DslDntzeDUaznXReoS357CznTFqBlbJNyb8/r99d&#10;c+YD2Ao0WlnyvfT8bvn2zW3fFXKOLepKOkYg1hd9V/I2hK7IMi9aacCfYSctBWt0BgKZrskqBz2h&#10;G53N8/wy69FVnUMhvSfvwxjky4Rf11KEr3XtZWC65FRbSKdL5yae2fIWisZB1yoxlQH/UIUBZSnp&#10;EeoBArCtU39BGSUceqzDmUCTYV0rIVMP1M0s/6ObpxY6mXohcnx3pMn/P1jxZffUfXMsDO9xoAGm&#10;Jnz3iOKHZxZXLdhG3juHfSuhosSzSFnWd76YnkaqfeEjyKb/jBUNGbYBE9BQOxNZoT4ZodMA9kfS&#10;5RCYIOf8/DK/OaeQoNjF1Xx2fpFSQHF43TkfPko0LF5K7mioCR12jz7EaqA4fBKTedSqWiutk+Ga&#10;zUo7tgNagPV6led5equ3hmod3ZfknDaB3LQvo3txcBO+H2FSrlf42rKeSJlfEQITQBtcawh0NV1V&#10;cm8bzkA3JA0R3Mjtq+r2/lgcLXWF/TPRwpkGHyhAXKXfxMerxLHjB/DtWGsKjctsVCBFaWVKfn18&#10;DUUc3wdbpX0PoPR4p9a0jTzJpJWJz8NAx9GGYTMwRd0sYoIY22C1p3E7HOVE8qdLi+4XZz1Jifr+&#10;uQUnqY9PllbmZrZYRO0lY0EjJsOdRjanEbCCoEpONIzXVUh6jVVavKfVqlWa+ksl00KSRNKAJjlH&#10;DZ7a6auXP53lbwAAAP//AwBQSwMEFAAGAAgAAAAhAGh9Hf3hAAAACgEAAA8AAABkcnMvZG93bnJl&#10;di54bWxMj8tOwzAQRfdI/IM1SOyoXTelJcSpUBHQBaJqeazdZEgi4nGI3Tb9e4YVLEf36N4z2WJw&#10;rThgHxpPBsYjBQKp8GVDlYG314erOYgQLZW29YQGThhgkZ+fZTYt/ZE2eNjGSnAJhdQaqGPsUilD&#10;UaOzYeQ7JM4+fe9s5LOvZNnbI5e7VmqlrqWzDfFCbTtc1lh8bffOwPpleQrvsyd1v/7Glfx4nD6j&#10;mhpzeTHc3YKIOMQ/GH71WR1ydtr5PZVBtAYSfZMwamCiJyAYmKuxBrFjUusEZJ7J/y/kPwAAAP//&#10;AwBQSwECLQAUAAYACAAAACEAtoM4kv4AAADhAQAAEwAAAAAAAAAAAAAAAAAAAAAAW0NvbnRlbnRf&#10;VHlwZXNdLnhtbFBLAQItABQABgAIAAAAIQA4/SH/1gAAAJQBAAALAAAAAAAAAAAAAAAAAC8BAABf&#10;cmVscy8ucmVsc1BLAQItABQABgAIAAAAIQA2uH/YZAIAALwEAAAOAAAAAAAAAAAAAAAAAC4CAABk&#10;cnMvZTJvRG9jLnhtbFBLAQItABQABgAIAAAAIQBofR394QAAAAoBAAAPAAAAAAAAAAAAAAAAAL4E&#10;AABkcnMvZG93bnJldi54bWxQSwUGAAAAAAQABADzAAAAzAUAAAAA&#10;" fillcolor="#ffd966" strokecolor="windowText" strokeweight="1pt">
                <v:textbox>
                  <w:txbxContent>
                    <w:p w14:paraId="059492EE" w14:textId="77777777" w:rsidR="00F23E3B" w:rsidRPr="00D56D35" w:rsidRDefault="00F23E3B" w:rsidP="00BB6DC4">
                      <w:pPr>
                        <w:spacing w:line="240" w:lineRule="auto"/>
                        <w:jc w:val="center"/>
                        <w:rPr>
                          <w:rFonts w:ascii="Gadugi" w:hAnsi="Gadugi"/>
                          <w:szCs w:val="24"/>
                        </w:rPr>
                      </w:pPr>
                      <w:r w:rsidRPr="00D56D35">
                        <w:rPr>
                          <w:rFonts w:ascii="Gadugi" w:hAnsi="Gadugi"/>
                          <w:szCs w:val="24"/>
                        </w:rPr>
                        <w:t>Work alone and make brief notes of your own ideas.</w:t>
                      </w:r>
                    </w:p>
                  </w:txbxContent>
                </v:textbox>
                <w10:wrap anchorx="margin"/>
              </v:shape>
            </w:pict>
          </mc:Fallback>
        </mc:AlternateContent>
      </w:r>
      <w:r w:rsidR="00441E8F" w:rsidRPr="004D724A">
        <w:rPr>
          <w:rFonts w:ascii="Calibri" w:eastAsia="Calibri" w:hAnsi="Calibri" w:cs="Times New Roman"/>
          <w:noProof/>
          <w:sz w:val="22"/>
        </w:rPr>
        <w:drawing>
          <wp:inline distT="0" distB="0" distL="0" distR="0" wp14:anchorId="258ADA77" wp14:editId="58C3C22A">
            <wp:extent cx="2330450" cy="2495550"/>
            <wp:effectExtent l="0" t="0" r="0" b="19050"/>
            <wp:docPr id="453" name="Diagram 45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144DAB54" w14:textId="64029531" w:rsidR="00ED5715" w:rsidRPr="00273726" w:rsidRDefault="00ED5715" w:rsidP="00144DD3">
      <w:pPr>
        <w:pStyle w:val="Heading1"/>
      </w:pPr>
    </w:p>
    <w:p w14:paraId="6B0F7F39" w14:textId="544D5D90" w:rsidR="009D23B3" w:rsidRPr="005553CD" w:rsidRDefault="009D23B3" w:rsidP="009D23B3">
      <w:pPr>
        <w:pStyle w:val="Heading1"/>
        <w:rPr>
          <w:b/>
          <w:bCs/>
          <w:szCs w:val="26"/>
        </w:rPr>
      </w:pPr>
      <w:r w:rsidRPr="005553CD">
        <w:rPr>
          <w:b/>
          <w:bCs/>
          <w:szCs w:val="26"/>
        </w:rPr>
        <w:t xml:space="preserve">Learning outcomes </w:t>
      </w:r>
      <w:r w:rsidR="00ED5715" w:rsidRPr="005553CD">
        <w:rPr>
          <w:b/>
          <w:bCs/>
          <w:szCs w:val="26"/>
        </w:rPr>
        <w:t xml:space="preserve">for module </w:t>
      </w:r>
      <w:r w:rsidR="000A6E09">
        <w:rPr>
          <w:b/>
          <w:bCs/>
          <w:szCs w:val="26"/>
        </w:rPr>
        <w:t>6</w:t>
      </w:r>
    </w:p>
    <w:tbl>
      <w:tblPr>
        <w:tblStyle w:val="TableGrid"/>
        <w:tblW w:w="9918" w:type="dxa"/>
        <w:tblLook w:val="04A0" w:firstRow="1" w:lastRow="0" w:firstColumn="1" w:lastColumn="0" w:noHBand="0" w:noVBand="1"/>
      </w:tblPr>
      <w:tblGrid>
        <w:gridCol w:w="9918"/>
      </w:tblGrid>
      <w:tr w:rsidR="00273726" w:rsidRPr="00273726" w14:paraId="19A1B02B" w14:textId="77777777" w:rsidTr="00F23E3B">
        <w:trPr>
          <w:trHeight w:val="1922"/>
        </w:trPr>
        <w:tc>
          <w:tcPr>
            <w:tcW w:w="9918" w:type="dxa"/>
            <w:shd w:val="clear" w:color="auto" w:fill="E2EFD9" w:themeFill="accent6" w:themeFillTint="33"/>
          </w:tcPr>
          <w:p w14:paraId="026537E1" w14:textId="77777777" w:rsidR="00DE27F2" w:rsidRDefault="00DE27F2" w:rsidP="009D23B3">
            <w:pPr>
              <w:autoSpaceDE w:val="0"/>
              <w:autoSpaceDN w:val="0"/>
              <w:adjustRightInd w:val="0"/>
              <w:rPr>
                <w:rFonts w:ascii="Gadugi" w:hAnsi="Gadugi" w:cstheme="minorHAnsi"/>
                <w:b/>
                <w:bCs/>
                <w:kern w:val="1"/>
                <w:sz w:val="22"/>
                <w:lang w:eastAsia="en-GB" w:bidi="ar-SA"/>
              </w:rPr>
            </w:pPr>
            <w:bookmarkStart w:id="0" w:name="_Hlk72146571"/>
            <w:bookmarkStart w:id="1" w:name="_Hlk71729982"/>
          </w:p>
          <w:p w14:paraId="153CCAAD" w14:textId="5261862C" w:rsidR="009D23B3" w:rsidRPr="009666AD" w:rsidRDefault="009D23B3" w:rsidP="009D23B3">
            <w:pPr>
              <w:autoSpaceDE w:val="0"/>
              <w:autoSpaceDN w:val="0"/>
              <w:adjustRightInd w:val="0"/>
              <w:rPr>
                <w:rFonts w:ascii="Gadugi" w:hAnsi="Gadugi" w:cstheme="minorHAnsi"/>
                <w:b/>
                <w:bCs/>
                <w:kern w:val="1"/>
                <w:sz w:val="22"/>
                <w:lang w:eastAsia="en-GB" w:bidi="ar-SA"/>
              </w:rPr>
            </w:pPr>
            <w:r w:rsidRPr="009666AD">
              <w:rPr>
                <w:rFonts w:ascii="Gadugi" w:hAnsi="Gadugi" w:cstheme="minorHAnsi"/>
                <w:b/>
                <w:bCs/>
                <w:kern w:val="1"/>
                <w:sz w:val="22"/>
                <w:lang w:eastAsia="en-GB" w:bidi="ar-SA"/>
              </w:rPr>
              <w:t xml:space="preserve">By working through this </w:t>
            </w:r>
            <w:r w:rsidR="00C87502" w:rsidRPr="009666AD">
              <w:rPr>
                <w:rFonts w:ascii="Gadugi" w:hAnsi="Gadugi" w:cstheme="minorHAnsi"/>
                <w:b/>
                <w:bCs/>
                <w:kern w:val="1"/>
                <w:sz w:val="22"/>
                <w:lang w:eastAsia="en-GB" w:bidi="ar-SA"/>
              </w:rPr>
              <w:t>module,</w:t>
            </w:r>
            <w:r w:rsidRPr="009666AD">
              <w:rPr>
                <w:rFonts w:ascii="Gadugi" w:hAnsi="Gadugi" w:cstheme="minorHAnsi"/>
                <w:b/>
                <w:bCs/>
                <w:kern w:val="1"/>
                <w:sz w:val="22"/>
                <w:lang w:eastAsia="en-GB" w:bidi="ar-SA"/>
              </w:rPr>
              <w:t xml:space="preserve"> you will be able to:</w:t>
            </w:r>
          </w:p>
          <w:p w14:paraId="2D5CC1F4" w14:textId="298ED5F3" w:rsidR="00DA36E0" w:rsidRPr="00DA36E0" w:rsidRDefault="000B3CAC" w:rsidP="003532AD">
            <w:pPr>
              <w:pStyle w:val="ListParagraph"/>
              <w:numPr>
                <w:ilvl w:val="0"/>
                <w:numId w:val="5"/>
              </w:numPr>
              <w:rPr>
                <w:rFonts w:ascii="Gadugi" w:hAnsi="Gadugi" w:cstheme="minorHAnsi"/>
                <w:b/>
                <w:bCs/>
                <w:sz w:val="22"/>
              </w:rPr>
            </w:pPr>
            <w:bookmarkStart w:id="2" w:name="_Hlk77928573"/>
            <w:bookmarkEnd w:id="0"/>
            <w:r>
              <w:rPr>
                <w:rFonts w:ascii="Gadugi" w:hAnsi="Gadugi" w:cstheme="minorHAnsi"/>
                <w:b/>
                <w:bCs/>
                <w:sz w:val="22"/>
              </w:rPr>
              <w:t>i</w:t>
            </w:r>
            <w:r w:rsidR="00DA36E0" w:rsidRPr="00DA36E0">
              <w:rPr>
                <w:rFonts w:ascii="Gadugi" w:hAnsi="Gadugi" w:cstheme="minorHAnsi"/>
                <w:b/>
                <w:bCs/>
                <w:sz w:val="22"/>
              </w:rPr>
              <w:t>dentify and evaluate closed and open question</w:t>
            </w:r>
            <w:r w:rsidR="006C4695">
              <w:rPr>
                <w:rFonts w:ascii="Gadugi" w:hAnsi="Gadugi" w:cstheme="minorHAnsi"/>
                <w:b/>
                <w:bCs/>
                <w:sz w:val="22"/>
              </w:rPr>
              <w:t>s</w:t>
            </w:r>
            <w:r w:rsidR="00DA36E0">
              <w:rPr>
                <w:rFonts w:ascii="Gadugi" w:hAnsi="Gadugi" w:cstheme="minorHAnsi"/>
                <w:b/>
                <w:bCs/>
                <w:sz w:val="22"/>
              </w:rPr>
              <w:t>.</w:t>
            </w:r>
            <w:r w:rsidR="00DA36E0" w:rsidRPr="00DA36E0">
              <w:rPr>
                <w:rFonts w:ascii="Gadugi" w:hAnsi="Gadugi" w:cstheme="minorHAnsi"/>
                <w:b/>
                <w:bCs/>
                <w:sz w:val="22"/>
              </w:rPr>
              <w:t xml:space="preserve"> </w:t>
            </w:r>
          </w:p>
          <w:p w14:paraId="5A8983A8" w14:textId="2357A462" w:rsidR="00DA36E0" w:rsidRPr="00DA36E0" w:rsidRDefault="000B3CAC" w:rsidP="003532AD">
            <w:pPr>
              <w:pStyle w:val="ListParagraph"/>
              <w:numPr>
                <w:ilvl w:val="0"/>
                <w:numId w:val="5"/>
              </w:numPr>
              <w:rPr>
                <w:rFonts w:ascii="Gadugi" w:hAnsi="Gadugi" w:cstheme="minorHAnsi"/>
                <w:b/>
                <w:bCs/>
                <w:sz w:val="22"/>
              </w:rPr>
            </w:pPr>
            <w:r>
              <w:rPr>
                <w:rFonts w:ascii="Gadugi" w:hAnsi="Gadugi" w:cstheme="minorHAnsi"/>
                <w:b/>
                <w:bCs/>
                <w:sz w:val="22"/>
              </w:rPr>
              <w:t>e</w:t>
            </w:r>
            <w:r w:rsidR="00DA36E0" w:rsidRPr="00DA36E0">
              <w:rPr>
                <w:rFonts w:ascii="Gadugi" w:hAnsi="Gadugi" w:cstheme="minorHAnsi"/>
                <w:b/>
                <w:bCs/>
                <w:sz w:val="22"/>
              </w:rPr>
              <w:t>xplain the use of differentiated questioning</w:t>
            </w:r>
            <w:r w:rsidR="00DA36E0">
              <w:rPr>
                <w:rFonts w:ascii="Gadugi" w:hAnsi="Gadugi" w:cstheme="minorHAnsi"/>
                <w:b/>
                <w:bCs/>
                <w:sz w:val="22"/>
              </w:rPr>
              <w:t>.</w:t>
            </w:r>
            <w:r w:rsidR="00DA36E0" w:rsidRPr="00DA36E0">
              <w:rPr>
                <w:rFonts w:ascii="Gadugi" w:hAnsi="Gadugi" w:cstheme="minorHAnsi"/>
                <w:b/>
                <w:bCs/>
                <w:sz w:val="22"/>
              </w:rPr>
              <w:t xml:space="preserve"> </w:t>
            </w:r>
          </w:p>
          <w:bookmarkEnd w:id="2"/>
          <w:p w14:paraId="688CB1F3" w14:textId="57F9C502" w:rsidR="00DA36E0" w:rsidRPr="00DA36E0" w:rsidRDefault="000B3CAC" w:rsidP="003532AD">
            <w:pPr>
              <w:pStyle w:val="ListParagraph"/>
              <w:numPr>
                <w:ilvl w:val="0"/>
                <w:numId w:val="5"/>
              </w:numPr>
              <w:rPr>
                <w:rFonts w:ascii="Gadugi" w:hAnsi="Gadugi" w:cstheme="minorHAnsi"/>
                <w:b/>
                <w:bCs/>
                <w:sz w:val="22"/>
              </w:rPr>
            </w:pPr>
            <w:r>
              <w:rPr>
                <w:rFonts w:ascii="Gadugi" w:hAnsi="Gadugi" w:cstheme="minorHAnsi"/>
                <w:b/>
                <w:bCs/>
                <w:sz w:val="22"/>
              </w:rPr>
              <w:t>i</w:t>
            </w:r>
            <w:r w:rsidR="00DA36E0" w:rsidRPr="00DA36E0">
              <w:rPr>
                <w:rFonts w:ascii="Gadugi" w:hAnsi="Gadugi" w:cstheme="minorHAnsi"/>
                <w:b/>
                <w:bCs/>
                <w:sz w:val="22"/>
              </w:rPr>
              <w:t>dentify the elements of effective feedback</w:t>
            </w:r>
            <w:r w:rsidR="00DA36E0">
              <w:rPr>
                <w:rFonts w:ascii="Gadugi" w:hAnsi="Gadugi" w:cstheme="minorHAnsi"/>
                <w:b/>
                <w:bCs/>
                <w:sz w:val="22"/>
              </w:rPr>
              <w:t>.</w:t>
            </w:r>
          </w:p>
          <w:p w14:paraId="42F37F5F" w14:textId="7E695D8F" w:rsidR="00DE27F2" w:rsidRDefault="000B3CAC" w:rsidP="003532AD">
            <w:pPr>
              <w:pStyle w:val="ListParagraph"/>
              <w:numPr>
                <w:ilvl w:val="0"/>
                <w:numId w:val="5"/>
              </w:numPr>
              <w:rPr>
                <w:rFonts w:ascii="Gadugi" w:hAnsi="Gadugi" w:cstheme="minorHAnsi"/>
                <w:b/>
                <w:bCs/>
                <w:sz w:val="22"/>
              </w:rPr>
            </w:pPr>
            <w:r>
              <w:rPr>
                <w:rFonts w:ascii="Gadugi" w:hAnsi="Gadugi" w:cstheme="minorHAnsi"/>
                <w:b/>
                <w:bCs/>
                <w:sz w:val="22"/>
              </w:rPr>
              <w:t>s</w:t>
            </w:r>
            <w:r w:rsidR="00DA36E0" w:rsidRPr="00DA36E0">
              <w:rPr>
                <w:rFonts w:ascii="Gadugi" w:hAnsi="Gadugi" w:cstheme="minorHAnsi"/>
                <w:b/>
                <w:bCs/>
                <w:sz w:val="22"/>
              </w:rPr>
              <w:t>tate the benefits of providing effective feedback</w:t>
            </w:r>
            <w:r w:rsidR="00DA36E0">
              <w:rPr>
                <w:rFonts w:ascii="Gadugi" w:hAnsi="Gadugi" w:cstheme="minorHAnsi"/>
                <w:b/>
                <w:bCs/>
                <w:sz w:val="22"/>
              </w:rPr>
              <w:t>.</w:t>
            </w:r>
          </w:p>
          <w:p w14:paraId="5AF239D6" w14:textId="52E1FEA9" w:rsidR="00DA36E0" w:rsidRPr="009666AD" w:rsidRDefault="00DA36E0" w:rsidP="00DA36E0">
            <w:pPr>
              <w:pStyle w:val="ListParagraph"/>
              <w:ind w:left="1080"/>
              <w:rPr>
                <w:rFonts w:ascii="Gadugi" w:hAnsi="Gadugi" w:cstheme="minorHAnsi"/>
                <w:b/>
                <w:bCs/>
                <w:sz w:val="22"/>
              </w:rPr>
            </w:pPr>
          </w:p>
        </w:tc>
      </w:tr>
      <w:bookmarkEnd w:id="1"/>
    </w:tbl>
    <w:p w14:paraId="3C6D65B5" w14:textId="52225E67" w:rsidR="009D23B3" w:rsidRDefault="009D23B3" w:rsidP="009D23B3">
      <w:pPr>
        <w:rPr>
          <w:color w:val="4472C4" w:themeColor="accent1"/>
        </w:rPr>
      </w:pPr>
    </w:p>
    <w:p w14:paraId="0B8C7AF3" w14:textId="3BAF0CBB" w:rsidR="00144DD3" w:rsidRDefault="00144DD3" w:rsidP="009D23B3">
      <w:pPr>
        <w:rPr>
          <w:color w:val="4472C4" w:themeColor="accent1"/>
        </w:rPr>
      </w:pPr>
    </w:p>
    <w:p w14:paraId="458840DE" w14:textId="1BE227CE" w:rsidR="00527138" w:rsidRDefault="00527138" w:rsidP="009D23B3">
      <w:pPr>
        <w:rPr>
          <w:color w:val="4472C4" w:themeColor="accent1"/>
        </w:rPr>
      </w:pPr>
    </w:p>
    <w:p w14:paraId="4E1DBCB6" w14:textId="77777777" w:rsidR="002274B9" w:rsidRDefault="002274B9" w:rsidP="009D23B3">
      <w:pPr>
        <w:rPr>
          <w:color w:val="4472C4" w:themeColor="accent1"/>
        </w:rPr>
      </w:pPr>
    </w:p>
    <w:p w14:paraId="146228A4" w14:textId="77777777" w:rsidR="00144DD3" w:rsidRPr="00273726" w:rsidRDefault="00144DD3" w:rsidP="009D23B3">
      <w:pPr>
        <w:rPr>
          <w:color w:val="4472C4" w:themeColor="accent1"/>
        </w:rPr>
      </w:pPr>
    </w:p>
    <w:p w14:paraId="15F91C06" w14:textId="5261B32D" w:rsidR="00AC47EC" w:rsidRPr="006C3608" w:rsidRDefault="00AC47EC" w:rsidP="005F60E3">
      <w:pPr>
        <w:pStyle w:val="Heading1"/>
        <w:numPr>
          <w:ilvl w:val="0"/>
          <w:numId w:val="3"/>
        </w:numPr>
        <w:rPr>
          <w:rFonts w:ascii="Segoe UI" w:hAnsi="Segoe UI" w:cs="Segoe UI"/>
          <w:b/>
          <w:bCs/>
          <w:szCs w:val="26"/>
          <w:shd w:val="clear" w:color="auto" w:fill="FFFFFF"/>
        </w:rPr>
      </w:pPr>
      <w:r w:rsidRPr="006C3608">
        <w:rPr>
          <w:b/>
          <w:bCs/>
          <w:szCs w:val="26"/>
        </w:rPr>
        <w:lastRenderedPageBreak/>
        <w:t>Introduction</w:t>
      </w:r>
      <w:r w:rsidRPr="006C3608">
        <w:rPr>
          <w:rFonts w:ascii="Segoe UI" w:hAnsi="Segoe UI" w:cs="Segoe UI"/>
          <w:b/>
          <w:bCs/>
          <w:szCs w:val="26"/>
          <w:shd w:val="clear" w:color="auto" w:fill="FFFFFF"/>
        </w:rPr>
        <w:t xml:space="preserve"> </w:t>
      </w:r>
    </w:p>
    <w:p w14:paraId="764E0649" w14:textId="282939E3" w:rsidR="00A35A40" w:rsidRPr="005614BD" w:rsidRDefault="00CF736B" w:rsidP="0070165B">
      <w:pPr>
        <w:spacing w:line="240" w:lineRule="auto"/>
        <w:rPr>
          <w:rFonts w:ascii="Gadugi" w:hAnsi="Gadugi" w:cstheme="minorHAnsi"/>
          <w:sz w:val="22"/>
          <w:shd w:val="clear" w:color="auto" w:fill="FFFFFF"/>
        </w:rPr>
      </w:pPr>
      <w:r w:rsidRPr="005614BD">
        <w:rPr>
          <w:rFonts w:ascii="Gadugi" w:hAnsi="Gadugi" w:cstheme="minorHAnsi"/>
          <w:sz w:val="22"/>
          <w:shd w:val="clear" w:color="auto" w:fill="FFFFFF"/>
        </w:rPr>
        <w:t>The previous module</w:t>
      </w:r>
      <w:r w:rsidR="00DA36E0" w:rsidRPr="005614BD">
        <w:rPr>
          <w:rFonts w:ascii="Gadugi" w:hAnsi="Gadugi" w:cstheme="minorHAnsi"/>
          <w:sz w:val="22"/>
          <w:shd w:val="clear" w:color="auto" w:fill="FFFFFF"/>
        </w:rPr>
        <w:t xml:space="preserve"> </w:t>
      </w:r>
      <w:r w:rsidR="00D70AA1" w:rsidRPr="005614BD">
        <w:rPr>
          <w:rFonts w:ascii="Gadugi" w:hAnsi="Gadugi" w:cstheme="minorHAnsi"/>
          <w:sz w:val="22"/>
          <w:shd w:val="clear" w:color="auto" w:fill="FFFFFF"/>
        </w:rPr>
        <w:t xml:space="preserve">(module 5) </w:t>
      </w:r>
      <w:r w:rsidR="00BC0E88" w:rsidRPr="005614BD">
        <w:rPr>
          <w:rFonts w:ascii="Gadugi" w:hAnsi="Gadugi" w:cstheme="minorHAnsi"/>
          <w:sz w:val="22"/>
          <w:shd w:val="clear" w:color="auto" w:fill="FFFFFF"/>
        </w:rPr>
        <w:t xml:space="preserve">focused on positive learning environments </w:t>
      </w:r>
      <w:r w:rsidR="001B7DBE" w:rsidRPr="005614BD">
        <w:rPr>
          <w:rFonts w:ascii="Gadugi" w:hAnsi="Gadugi" w:cstheme="minorHAnsi"/>
          <w:sz w:val="22"/>
          <w:shd w:val="clear" w:color="auto" w:fill="FFFFFF"/>
        </w:rPr>
        <w:t xml:space="preserve">and the responsibility of teachers to create it for their learners. </w:t>
      </w:r>
      <w:r w:rsidR="000234B7" w:rsidRPr="005614BD">
        <w:rPr>
          <w:rFonts w:ascii="Gadugi" w:hAnsi="Gadugi" w:cstheme="minorHAnsi"/>
          <w:sz w:val="22"/>
          <w:shd w:val="clear" w:color="auto" w:fill="FFFFFF"/>
        </w:rPr>
        <w:t xml:space="preserve">It looked at the relationships we build with students and the interactions we have with them and </w:t>
      </w:r>
      <w:r w:rsidR="00BB064F" w:rsidRPr="005614BD">
        <w:rPr>
          <w:rFonts w:ascii="Gadugi" w:hAnsi="Gadugi" w:cstheme="minorHAnsi"/>
          <w:sz w:val="22"/>
          <w:shd w:val="clear" w:color="auto" w:fill="FFFFFF"/>
        </w:rPr>
        <w:t xml:space="preserve">how that mixed with </w:t>
      </w:r>
      <w:r w:rsidR="00825D22" w:rsidRPr="005614BD">
        <w:rPr>
          <w:rFonts w:ascii="Gadugi" w:hAnsi="Gadugi" w:cstheme="minorHAnsi"/>
          <w:sz w:val="22"/>
          <w:shd w:val="clear" w:color="auto" w:fill="FFFFFF"/>
        </w:rPr>
        <w:t xml:space="preserve">careful consideration of </w:t>
      </w:r>
      <w:r w:rsidR="00BB064F" w:rsidRPr="005614BD">
        <w:rPr>
          <w:rFonts w:ascii="Gadugi" w:hAnsi="Gadugi" w:cstheme="minorHAnsi"/>
          <w:sz w:val="22"/>
          <w:shd w:val="clear" w:color="auto" w:fill="FFFFFF"/>
        </w:rPr>
        <w:t xml:space="preserve">the physical space and </w:t>
      </w:r>
      <w:r w:rsidR="00825D22" w:rsidRPr="005614BD">
        <w:rPr>
          <w:rFonts w:ascii="Gadugi" w:hAnsi="Gadugi" w:cstheme="minorHAnsi"/>
          <w:sz w:val="22"/>
          <w:shd w:val="clear" w:color="auto" w:fill="FFFFFF"/>
        </w:rPr>
        <w:t xml:space="preserve">established routines, students </w:t>
      </w:r>
      <w:r w:rsidR="009750B1">
        <w:rPr>
          <w:rFonts w:ascii="Gadugi" w:hAnsi="Gadugi" w:cstheme="minorHAnsi"/>
          <w:sz w:val="22"/>
          <w:shd w:val="clear" w:color="auto" w:fill="FFFFFF"/>
        </w:rPr>
        <w:t xml:space="preserve">can </w:t>
      </w:r>
      <w:r w:rsidR="00825D22" w:rsidRPr="005614BD">
        <w:rPr>
          <w:rFonts w:ascii="Gadugi" w:hAnsi="Gadugi" w:cstheme="minorHAnsi"/>
          <w:sz w:val="22"/>
          <w:shd w:val="clear" w:color="auto" w:fill="FFFFFF"/>
        </w:rPr>
        <w:t xml:space="preserve">feel safe and secure in the learning environment. </w:t>
      </w:r>
    </w:p>
    <w:p w14:paraId="1F2E5950" w14:textId="74A8B556" w:rsidR="00C01043" w:rsidRDefault="00CF736B" w:rsidP="0070165B">
      <w:pPr>
        <w:spacing w:line="240" w:lineRule="auto"/>
        <w:rPr>
          <w:rFonts w:ascii="Gadugi" w:hAnsi="Gadugi"/>
          <w:color w:val="000000" w:themeColor="text1"/>
          <w:sz w:val="22"/>
          <w:lang w:bidi="ar-SA"/>
        </w:rPr>
      </w:pPr>
      <w:r w:rsidRPr="005614BD">
        <w:rPr>
          <w:rFonts w:ascii="Gadugi" w:hAnsi="Gadugi" w:cstheme="minorHAnsi"/>
          <w:sz w:val="22"/>
          <w:shd w:val="clear" w:color="auto" w:fill="FFFFFF"/>
        </w:rPr>
        <w:t>T</w:t>
      </w:r>
      <w:r w:rsidR="00AC47EC" w:rsidRPr="005614BD">
        <w:rPr>
          <w:rFonts w:ascii="Gadugi" w:hAnsi="Gadugi" w:cstheme="minorHAnsi"/>
          <w:sz w:val="22"/>
          <w:shd w:val="clear" w:color="auto" w:fill="FFFFFF"/>
        </w:rPr>
        <w:t xml:space="preserve">his </w:t>
      </w:r>
      <w:r w:rsidR="002274B9" w:rsidRPr="005614BD">
        <w:rPr>
          <w:rFonts w:ascii="Gadugi" w:hAnsi="Gadugi" w:cstheme="minorHAnsi"/>
          <w:sz w:val="22"/>
          <w:shd w:val="clear" w:color="auto" w:fill="FFFFFF"/>
        </w:rPr>
        <w:t>six</w:t>
      </w:r>
      <w:r w:rsidR="00C01043" w:rsidRPr="005614BD">
        <w:rPr>
          <w:rFonts w:ascii="Gadugi" w:hAnsi="Gadugi" w:cstheme="minorHAnsi"/>
          <w:sz w:val="22"/>
          <w:shd w:val="clear" w:color="auto" w:fill="FFFFFF"/>
        </w:rPr>
        <w:t>th</w:t>
      </w:r>
      <w:r w:rsidR="00AC47EC" w:rsidRPr="005614BD">
        <w:rPr>
          <w:rFonts w:ascii="Gadugi" w:hAnsi="Gadugi" w:cstheme="minorHAnsi"/>
          <w:sz w:val="22"/>
          <w:shd w:val="clear" w:color="auto" w:fill="FFFFFF"/>
        </w:rPr>
        <w:t xml:space="preserve"> module </w:t>
      </w:r>
      <w:proofErr w:type="spellStart"/>
      <w:r w:rsidR="00D7141B" w:rsidRPr="005614BD">
        <w:rPr>
          <w:rFonts w:ascii="Gadugi" w:hAnsi="Gadugi" w:cstheme="minorHAnsi"/>
          <w:sz w:val="22"/>
          <w:shd w:val="clear" w:color="auto" w:fill="FFFFFF"/>
        </w:rPr>
        <w:t>operationalises</w:t>
      </w:r>
      <w:proofErr w:type="spellEnd"/>
      <w:r w:rsidR="00D7141B" w:rsidRPr="005614BD">
        <w:rPr>
          <w:rFonts w:ascii="Gadugi" w:hAnsi="Gadugi" w:cstheme="minorHAnsi"/>
          <w:sz w:val="22"/>
          <w:shd w:val="clear" w:color="auto" w:fill="FFFFFF"/>
        </w:rPr>
        <w:t xml:space="preserve"> </w:t>
      </w:r>
      <w:r w:rsidR="00D7141B" w:rsidRPr="005614BD">
        <w:rPr>
          <w:rFonts w:ascii="Gadugi" w:hAnsi="Gadugi" w:cstheme="minorHAnsi"/>
          <w:b/>
          <w:bCs/>
          <w:sz w:val="22"/>
          <w:shd w:val="clear" w:color="auto" w:fill="FFFFFF"/>
        </w:rPr>
        <w:t xml:space="preserve">effective questioning techniques </w:t>
      </w:r>
      <w:r w:rsidR="00EE26FB" w:rsidRPr="005614BD">
        <w:rPr>
          <w:rFonts w:ascii="Gadugi" w:hAnsi="Gadugi" w:cstheme="minorHAnsi"/>
          <w:sz w:val="22"/>
          <w:shd w:val="clear" w:color="auto" w:fill="FFFFFF"/>
        </w:rPr>
        <w:t>and</w:t>
      </w:r>
      <w:r w:rsidR="00EE26FB" w:rsidRPr="005614BD">
        <w:rPr>
          <w:rFonts w:ascii="Gadugi" w:hAnsi="Gadugi" w:cstheme="minorHAnsi"/>
          <w:b/>
          <w:bCs/>
          <w:sz w:val="22"/>
          <w:shd w:val="clear" w:color="auto" w:fill="FFFFFF"/>
        </w:rPr>
        <w:t xml:space="preserve"> appropriate </w:t>
      </w:r>
      <w:r w:rsidR="00D7141B" w:rsidRPr="005614BD">
        <w:rPr>
          <w:rFonts w:ascii="Gadugi" w:hAnsi="Gadugi" w:cstheme="minorHAnsi"/>
          <w:b/>
          <w:bCs/>
          <w:sz w:val="22"/>
          <w:shd w:val="clear" w:color="auto" w:fill="FFFFFF"/>
        </w:rPr>
        <w:t>feedback</w:t>
      </w:r>
      <w:r w:rsidR="00D7141B" w:rsidRPr="005614BD">
        <w:rPr>
          <w:rFonts w:ascii="Gadugi" w:hAnsi="Gadugi" w:cstheme="minorHAnsi"/>
          <w:sz w:val="22"/>
          <w:shd w:val="clear" w:color="auto" w:fill="FFFFFF"/>
        </w:rPr>
        <w:t>.</w:t>
      </w:r>
      <w:r w:rsidR="00A35A40" w:rsidRPr="005614BD">
        <w:rPr>
          <w:rFonts w:ascii="Gadugi" w:hAnsi="Gadugi" w:cstheme="minorHAnsi"/>
          <w:sz w:val="22"/>
          <w:shd w:val="clear" w:color="auto" w:fill="FFFFFF"/>
        </w:rPr>
        <w:t xml:space="preserve"> </w:t>
      </w:r>
      <w:r w:rsidR="00A73EF2" w:rsidRPr="005614BD">
        <w:rPr>
          <w:rFonts w:ascii="Gadugi" w:hAnsi="Gadugi"/>
          <w:sz w:val="22"/>
        </w:rPr>
        <w:t>It explores how</w:t>
      </w:r>
      <w:r w:rsidR="00A1147F" w:rsidRPr="005614BD">
        <w:rPr>
          <w:rFonts w:ascii="Gadugi" w:hAnsi="Gadugi"/>
          <w:sz w:val="22"/>
        </w:rPr>
        <w:t xml:space="preserve"> c</w:t>
      </w:r>
      <w:r w:rsidR="00A1147F" w:rsidRPr="005614BD">
        <w:rPr>
          <w:rFonts w:ascii="Gadugi" w:hAnsi="Gadugi"/>
          <w:color w:val="000000" w:themeColor="text1"/>
          <w:sz w:val="22"/>
          <w:lang w:bidi="ar-SA"/>
        </w:rPr>
        <w:t xml:space="preserve">reating a culture of curiosity contributes to the engagement of learners and </w:t>
      </w:r>
      <w:r w:rsidR="00850893" w:rsidRPr="005614BD">
        <w:rPr>
          <w:rFonts w:ascii="Gadugi" w:hAnsi="Gadugi"/>
          <w:color w:val="000000" w:themeColor="text1"/>
          <w:sz w:val="22"/>
          <w:lang w:bidi="ar-SA"/>
        </w:rPr>
        <w:t xml:space="preserve">looks at the effect of </w:t>
      </w:r>
      <w:r w:rsidR="00A1147F" w:rsidRPr="005614BD">
        <w:rPr>
          <w:rFonts w:ascii="Gadugi" w:hAnsi="Gadugi"/>
          <w:color w:val="000000" w:themeColor="text1"/>
          <w:sz w:val="22"/>
          <w:lang w:bidi="ar-SA"/>
        </w:rPr>
        <w:t xml:space="preserve">various </w:t>
      </w:r>
      <w:r w:rsidR="00850893" w:rsidRPr="005614BD">
        <w:rPr>
          <w:rFonts w:ascii="Gadugi" w:hAnsi="Gadugi"/>
          <w:color w:val="000000" w:themeColor="text1"/>
          <w:sz w:val="22"/>
          <w:lang w:bidi="ar-SA"/>
        </w:rPr>
        <w:t xml:space="preserve">models of </w:t>
      </w:r>
      <w:r w:rsidR="00A1147F" w:rsidRPr="005614BD">
        <w:rPr>
          <w:rFonts w:ascii="Gadugi" w:hAnsi="Gadugi"/>
          <w:color w:val="000000" w:themeColor="text1"/>
          <w:sz w:val="22"/>
          <w:lang w:bidi="ar-SA"/>
        </w:rPr>
        <w:t>feedback</w:t>
      </w:r>
      <w:r w:rsidR="00850893" w:rsidRPr="005614BD">
        <w:rPr>
          <w:rFonts w:ascii="Gadugi" w:hAnsi="Gadugi"/>
          <w:color w:val="000000" w:themeColor="text1"/>
          <w:sz w:val="22"/>
          <w:lang w:bidi="ar-SA"/>
        </w:rPr>
        <w:t>. Y</w:t>
      </w:r>
      <w:r w:rsidR="00A1147F" w:rsidRPr="005614BD">
        <w:rPr>
          <w:rFonts w:ascii="Gadugi" w:hAnsi="Gadugi"/>
          <w:color w:val="000000" w:themeColor="text1"/>
          <w:sz w:val="22"/>
          <w:lang w:bidi="ar-SA"/>
        </w:rPr>
        <w:t xml:space="preserve">ou </w:t>
      </w:r>
      <w:r w:rsidR="00850893" w:rsidRPr="005614BD">
        <w:rPr>
          <w:rFonts w:ascii="Gadugi" w:hAnsi="Gadugi"/>
          <w:color w:val="000000" w:themeColor="text1"/>
          <w:sz w:val="22"/>
          <w:lang w:bidi="ar-SA"/>
        </w:rPr>
        <w:t>will feel confident to</w:t>
      </w:r>
      <w:r w:rsidR="00A1147F" w:rsidRPr="005614BD">
        <w:rPr>
          <w:rFonts w:ascii="Gadugi" w:hAnsi="Gadugi"/>
          <w:color w:val="000000" w:themeColor="text1"/>
          <w:sz w:val="22"/>
          <w:lang w:bidi="ar-SA"/>
        </w:rPr>
        <w:t xml:space="preserve"> decide and plan what will be most effective for you and your learners.</w:t>
      </w:r>
    </w:p>
    <w:p w14:paraId="0741A173" w14:textId="0A943D95" w:rsidR="005614BD" w:rsidRPr="005614BD" w:rsidRDefault="005614BD" w:rsidP="0070165B">
      <w:pPr>
        <w:spacing w:line="240" w:lineRule="auto"/>
        <w:rPr>
          <w:rFonts w:ascii="Gadugi" w:hAnsi="Gadugi" w:cstheme="minorHAnsi"/>
          <w:sz w:val="22"/>
          <w:shd w:val="clear" w:color="auto" w:fill="FFFFFF"/>
        </w:rPr>
      </w:pPr>
      <w:r>
        <w:rPr>
          <w:rFonts w:ascii="Gadugi" w:hAnsi="Gadugi"/>
          <w:color w:val="000000" w:themeColor="text1"/>
          <w:sz w:val="22"/>
          <w:lang w:bidi="ar-SA"/>
        </w:rPr>
        <w:t xml:space="preserve">This model </w:t>
      </w:r>
      <w:r w:rsidR="00665280">
        <w:rPr>
          <w:rFonts w:ascii="Gadugi" w:hAnsi="Gadugi"/>
          <w:color w:val="000000" w:themeColor="text1"/>
          <w:sz w:val="22"/>
          <w:lang w:bidi="ar-SA"/>
        </w:rPr>
        <w:t xml:space="preserve">also introduces the idea of </w:t>
      </w:r>
      <w:r w:rsidR="00665280" w:rsidRPr="00705029">
        <w:rPr>
          <w:rFonts w:ascii="Gadugi" w:hAnsi="Gadugi"/>
          <w:b/>
          <w:bCs/>
          <w:color w:val="000000" w:themeColor="text1"/>
          <w:sz w:val="22"/>
          <w:lang w:bidi="ar-SA"/>
        </w:rPr>
        <w:t xml:space="preserve">Action research </w:t>
      </w:r>
      <w:r w:rsidR="00665280">
        <w:rPr>
          <w:rFonts w:ascii="Gadugi" w:hAnsi="Gadugi"/>
          <w:color w:val="000000" w:themeColor="text1"/>
          <w:sz w:val="22"/>
          <w:lang w:bidi="ar-SA"/>
        </w:rPr>
        <w:t xml:space="preserve">and how it might be a helpful tool in your practice. Examples and guidance </w:t>
      </w:r>
      <w:r w:rsidR="00635DD6">
        <w:rPr>
          <w:rFonts w:ascii="Gadugi" w:hAnsi="Gadugi"/>
          <w:color w:val="000000" w:themeColor="text1"/>
          <w:sz w:val="22"/>
          <w:lang w:bidi="ar-SA"/>
        </w:rPr>
        <w:t>are</w:t>
      </w:r>
      <w:r w:rsidR="00665280">
        <w:rPr>
          <w:rFonts w:ascii="Gadugi" w:hAnsi="Gadugi"/>
          <w:color w:val="000000" w:themeColor="text1"/>
          <w:sz w:val="22"/>
          <w:lang w:bidi="ar-SA"/>
        </w:rPr>
        <w:t xml:space="preserve"> provided on where to start and ideas for fu</w:t>
      </w:r>
      <w:r w:rsidR="00705029">
        <w:rPr>
          <w:rFonts w:ascii="Gadugi" w:hAnsi="Gadugi"/>
          <w:color w:val="000000" w:themeColor="text1"/>
          <w:sz w:val="22"/>
          <w:lang w:bidi="ar-SA"/>
        </w:rPr>
        <w:t xml:space="preserve">rther research around inclusive education. </w:t>
      </w:r>
    </w:p>
    <w:p w14:paraId="0F2E7A37" w14:textId="77777777" w:rsidR="00A41A3D" w:rsidRPr="00A41A3D" w:rsidRDefault="00A41A3D" w:rsidP="00A41A3D">
      <w:pPr>
        <w:rPr>
          <w:rFonts w:ascii="Gadugi" w:hAnsi="Gadugi"/>
          <w:sz w:val="22"/>
        </w:rPr>
      </w:pPr>
      <w:r w:rsidRPr="00A41A3D">
        <w:rPr>
          <w:rFonts w:ascii="Gadugi" w:hAnsi="Gadugi"/>
          <w:sz w:val="22"/>
        </w:rPr>
        <w:t xml:space="preserve">You will be asked to: </w:t>
      </w:r>
    </w:p>
    <w:p w14:paraId="0513373F"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 xml:space="preserve">Read about ‘learner </w:t>
      </w:r>
      <w:proofErr w:type="spellStart"/>
      <w:r w:rsidRPr="00A41A3D">
        <w:rPr>
          <w:rFonts w:ascii="Gadugi" w:hAnsi="Gadugi"/>
          <w:sz w:val="22"/>
        </w:rPr>
        <w:t>centred</w:t>
      </w:r>
      <w:proofErr w:type="spellEnd"/>
      <w:r w:rsidRPr="00A41A3D">
        <w:rPr>
          <w:rFonts w:ascii="Gadugi" w:hAnsi="Gadugi"/>
          <w:sz w:val="22"/>
        </w:rPr>
        <w:t xml:space="preserve"> </w:t>
      </w:r>
      <w:proofErr w:type="gramStart"/>
      <w:r w:rsidRPr="00A41A3D">
        <w:rPr>
          <w:rFonts w:ascii="Gadugi" w:hAnsi="Gadugi"/>
          <w:sz w:val="22"/>
        </w:rPr>
        <w:t>approaches’</w:t>
      </w:r>
      <w:proofErr w:type="gramEnd"/>
      <w:r w:rsidRPr="00A41A3D">
        <w:rPr>
          <w:rFonts w:ascii="Gadugi" w:hAnsi="Gadugi"/>
          <w:sz w:val="22"/>
        </w:rPr>
        <w:t xml:space="preserve"> and effective group work.</w:t>
      </w:r>
    </w:p>
    <w:p w14:paraId="4D3B31C2"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Watch videos and provide some analysis.</w:t>
      </w:r>
    </w:p>
    <w:p w14:paraId="72F0B4B4"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Complete activities either alone, in pairs or in small groups.</w:t>
      </w:r>
    </w:p>
    <w:p w14:paraId="17516204"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 xml:space="preserve">Think about key questions. </w:t>
      </w:r>
    </w:p>
    <w:p w14:paraId="2829FA69"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Answer an end of module quiz.</w:t>
      </w:r>
    </w:p>
    <w:p w14:paraId="6D786881" w14:textId="77777777"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Reflect on your experience and knowledge.</w:t>
      </w:r>
    </w:p>
    <w:p w14:paraId="3F4E1F50" w14:textId="2BA3E4E8" w:rsidR="00A41A3D" w:rsidRPr="00A41A3D" w:rsidRDefault="00A41A3D" w:rsidP="00A41A3D">
      <w:pPr>
        <w:numPr>
          <w:ilvl w:val="0"/>
          <w:numId w:val="2"/>
        </w:numPr>
        <w:spacing w:after="0" w:line="240" w:lineRule="auto"/>
        <w:contextualSpacing/>
        <w:rPr>
          <w:rFonts w:ascii="Gadugi" w:hAnsi="Gadugi"/>
          <w:sz w:val="22"/>
        </w:rPr>
      </w:pPr>
      <w:r w:rsidRPr="00A41A3D">
        <w:rPr>
          <w:rFonts w:ascii="Gadugi" w:hAnsi="Gadugi"/>
          <w:sz w:val="22"/>
        </w:rPr>
        <w:t>Make a promise to your learners.</w:t>
      </w:r>
    </w:p>
    <w:p w14:paraId="49916DD9" w14:textId="77777777" w:rsidR="00A41A3D" w:rsidRPr="00A41A3D" w:rsidRDefault="00A41A3D" w:rsidP="00A41A3D">
      <w:pPr>
        <w:spacing w:after="0" w:line="240" w:lineRule="auto"/>
        <w:ind w:left="720"/>
        <w:contextualSpacing/>
        <w:rPr>
          <w:highlight w:val="yellow"/>
        </w:rPr>
      </w:pPr>
    </w:p>
    <w:p w14:paraId="4E6F266B" w14:textId="77777777" w:rsidR="00447867" w:rsidRDefault="00447867" w:rsidP="0070165B">
      <w:pPr>
        <w:spacing w:line="240" w:lineRule="auto"/>
        <w:rPr>
          <w:rFonts w:ascii="Gadugi" w:hAnsi="Gadugi"/>
          <w:sz w:val="22"/>
        </w:rPr>
      </w:pPr>
    </w:p>
    <w:p w14:paraId="40FFCE34" w14:textId="77777777" w:rsidR="00864B4D" w:rsidRPr="00891F8D" w:rsidRDefault="00864B4D" w:rsidP="0070165B">
      <w:pPr>
        <w:spacing w:line="240" w:lineRule="auto"/>
        <w:rPr>
          <w:rFonts w:ascii="Gadugi" w:hAnsi="Gadugi"/>
          <w:sz w:val="22"/>
        </w:rPr>
      </w:pPr>
    </w:p>
    <w:p w14:paraId="5FBAA156" w14:textId="3A488061" w:rsidR="00EC2608" w:rsidRDefault="00AC47EC" w:rsidP="00A35A40">
      <w:pPr>
        <w:spacing w:line="240" w:lineRule="auto"/>
        <w:rPr>
          <w:rFonts w:ascii="Gadugi" w:hAnsi="Gadugi"/>
          <w:sz w:val="22"/>
        </w:rPr>
      </w:pPr>
      <w:r w:rsidRPr="0070165B">
        <w:rPr>
          <w:rFonts w:ascii="Gadugi" w:hAnsi="Gadugi"/>
          <w:sz w:val="22"/>
        </w:rPr>
        <w:t xml:space="preserve">The module will take </w:t>
      </w:r>
      <w:r w:rsidRPr="00AC4E00">
        <w:rPr>
          <w:rFonts w:ascii="Gadugi" w:hAnsi="Gadugi"/>
          <w:b/>
          <w:bCs/>
          <w:sz w:val="22"/>
        </w:rPr>
        <w:t xml:space="preserve">approximately </w:t>
      </w:r>
      <w:r w:rsidR="00C41233" w:rsidRPr="008B3042">
        <w:rPr>
          <w:rFonts w:ascii="Gadugi" w:hAnsi="Gadugi"/>
          <w:b/>
          <w:bCs/>
          <w:sz w:val="22"/>
        </w:rPr>
        <w:t>8</w:t>
      </w:r>
      <w:r w:rsidR="00CC6682" w:rsidRPr="008B3042">
        <w:rPr>
          <w:rFonts w:ascii="Gadugi" w:hAnsi="Gadugi"/>
          <w:b/>
          <w:bCs/>
          <w:sz w:val="22"/>
        </w:rPr>
        <w:t xml:space="preserve"> </w:t>
      </w:r>
      <w:r w:rsidRPr="008B3042">
        <w:rPr>
          <w:rFonts w:ascii="Gadugi" w:hAnsi="Gadugi"/>
          <w:b/>
          <w:bCs/>
          <w:sz w:val="22"/>
        </w:rPr>
        <w:t>h</w:t>
      </w:r>
      <w:r w:rsidR="00CC6682" w:rsidRPr="008B3042">
        <w:rPr>
          <w:rFonts w:ascii="Gadugi" w:hAnsi="Gadugi"/>
          <w:b/>
          <w:bCs/>
          <w:sz w:val="22"/>
        </w:rPr>
        <w:t>ou</w:t>
      </w:r>
      <w:r w:rsidRPr="008B3042">
        <w:rPr>
          <w:rFonts w:ascii="Gadugi" w:hAnsi="Gadugi"/>
          <w:b/>
          <w:bCs/>
          <w:sz w:val="22"/>
        </w:rPr>
        <w:t>rs to complete</w:t>
      </w:r>
      <w:r w:rsidRPr="0070165B">
        <w:rPr>
          <w:rFonts w:ascii="Gadugi" w:hAnsi="Gadugi"/>
          <w:b/>
          <w:bCs/>
          <w:sz w:val="22"/>
        </w:rPr>
        <w:t>.</w:t>
      </w:r>
      <w:r w:rsidRPr="0070165B">
        <w:rPr>
          <w:rFonts w:ascii="Gadugi" w:hAnsi="Gadugi"/>
          <w:sz w:val="22"/>
        </w:rPr>
        <w:t xml:space="preserve"> </w:t>
      </w:r>
      <w:r w:rsidR="002A5E97">
        <w:rPr>
          <w:rFonts w:ascii="Gadugi" w:hAnsi="Gadugi"/>
          <w:sz w:val="22"/>
        </w:rPr>
        <w:t>Take your time to ensure it is</w:t>
      </w:r>
      <w:r w:rsidRPr="0070165B">
        <w:rPr>
          <w:rFonts w:ascii="Gadugi" w:hAnsi="Gadugi"/>
          <w:sz w:val="22"/>
        </w:rPr>
        <w:t xml:space="preserve"> an enjoyable learning experience</w:t>
      </w:r>
      <w:r w:rsidR="00012ED1" w:rsidRPr="0070165B">
        <w:rPr>
          <w:rFonts w:ascii="Gadugi" w:hAnsi="Gadugi"/>
          <w:sz w:val="22"/>
        </w:rPr>
        <w:t>.</w:t>
      </w:r>
    </w:p>
    <w:p w14:paraId="0A71CE8D" w14:textId="77777777" w:rsidR="001C561C" w:rsidRPr="00A35A40" w:rsidRDefault="001C561C" w:rsidP="00A35A40">
      <w:pPr>
        <w:spacing w:line="240" w:lineRule="auto"/>
        <w:rPr>
          <w:rFonts w:ascii="Gadugi" w:hAnsi="Gadugi"/>
          <w:sz w:val="22"/>
        </w:rPr>
      </w:pPr>
    </w:p>
    <w:p w14:paraId="642AC674" w14:textId="46E99E2D" w:rsidR="00012ED1" w:rsidRPr="007D66A5" w:rsidRDefault="00AD33FF" w:rsidP="00AD33FF">
      <w:pPr>
        <w:pStyle w:val="Heading1"/>
        <w:rPr>
          <w:b/>
          <w:bCs/>
          <w:szCs w:val="26"/>
        </w:rPr>
      </w:pPr>
      <w:r w:rsidRPr="007D66A5">
        <w:rPr>
          <w:b/>
          <w:bCs/>
          <w:szCs w:val="26"/>
        </w:rPr>
        <w:t>Key to symbol</w:t>
      </w:r>
      <w:r w:rsidR="00AC4E00">
        <w:rPr>
          <w:b/>
          <w:bCs/>
          <w:szCs w:val="26"/>
        </w:rPr>
        <w:t>s</w:t>
      </w:r>
    </w:p>
    <w:tbl>
      <w:tblPr>
        <w:tblStyle w:val="TableGrid"/>
        <w:tblW w:w="0" w:type="auto"/>
        <w:tblLook w:val="04A0" w:firstRow="1" w:lastRow="0" w:firstColumn="1" w:lastColumn="0" w:noHBand="0" w:noVBand="1"/>
      </w:tblPr>
      <w:tblGrid>
        <w:gridCol w:w="2065"/>
        <w:gridCol w:w="7671"/>
      </w:tblGrid>
      <w:tr w:rsidR="00273726" w:rsidRPr="00273726" w14:paraId="7833E6E5" w14:textId="77777777" w:rsidTr="00866271">
        <w:tc>
          <w:tcPr>
            <w:tcW w:w="2065" w:type="dxa"/>
          </w:tcPr>
          <w:p w14:paraId="279C0AD9" w14:textId="56685D66" w:rsidR="00AD33FF" w:rsidRPr="00273726" w:rsidRDefault="00A52C93" w:rsidP="00A52C93">
            <w:pPr>
              <w:jc w:val="center"/>
              <w:rPr>
                <w:color w:val="4472C4" w:themeColor="accent1"/>
              </w:rPr>
            </w:pPr>
            <w:r w:rsidRPr="00273726">
              <w:rPr>
                <w:noProof/>
                <w:color w:val="4472C4" w:themeColor="accent1"/>
              </w:rPr>
              <w:drawing>
                <wp:anchor distT="0" distB="0" distL="114300" distR="114300" simplePos="0" relativeHeight="251637760" behindDoc="0" locked="0" layoutInCell="1" allowOverlap="1" wp14:anchorId="61BEBFC2" wp14:editId="68FCA8A6">
                  <wp:simplePos x="0" y="0"/>
                  <wp:positionH relativeFrom="column">
                    <wp:posOffset>191135</wp:posOffset>
                  </wp:positionH>
                  <wp:positionV relativeFrom="paragraph">
                    <wp:posOffset>-100330</wp:posOffset>
                  </wp:positionV>
                  <wp:extent cx="663112" cy="673100"/>
                  <wp:effectExtent l="0" t="0" r="0" b="0"/>
                  <wp:wrapNone/>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663112" cy="673100"/>
                          </a:xfrm>
                          <a:prstGeom prst="rect">
                            <a:avLst/>
                          </a:prstGeom>
                          <a:noFill/>
                        </pic:spPr>
                      </pic:pic>
                    </a:graphicData>
                  </a:graphic>
                  <wp14:sizeRelH relativeFrom="margin">
                    <wp14:pctWidth>0</wp14:pctWidth>
                  </wp14:sizeRelH>
                  <wp14:sizeRelV relativeFrom="margin">
                    <wp14:pctHeight>0</wp14:pctHeight>
                  </wp14:sizeRelV>
                </wp:anchor>
              </w:drawing>
            </w:r>
          </w:p>
        </w:tc>
        <w:tc>
          <w:tcPr>
            <w:tcW w:w="7671" w:type="dxa"/>
          </w:tcPr>
          <w:p w14:paraId="3250558F" w14:textId="0AF2B65A" w:rsidR="00AD33FF" w:rsidRPr="0070165B" w:rsidRDefault="00AD33FF" w:rsidP="00AD33FF">
            <w:pPr>
              <w:rPr>
                <w:rFonts w:ascii="Gadugi" w:hAnsi="Gadugi"/>
                <w:sz w:val="22"/>
              </w:rPr>
            </w:pPr>
            <w:r w:rsidRPr="0070165B">
              <w:rPr>
                <w:rFonts w:ascii="Gadugi" w:hAnsi="Gadugi"/>
                <w:b/>
                <w:bCs/>
                <w:sz w:val="22"/>
              </w:rPr>
              <w:t>Activity</w:t>
            </w:r>
            <w:r w:rsidRPr="0070165B">
              <w:rPr>
                <w:rFonts w:ascii="Gadugi" w:hAnsi="Gadugi"/>
                <w:sz w:val="22"/>
              </w:rPr>
              <w:t xml:space="preserve"> </w:t>
            </w:r>
            <w:r w:rsidR="00866271" w:rsidRPr="0070165B">
              <w:rPr>
                <w:rFonts w:ascii="Gadugi" w:hAnsi="Gadugi"/>
                <w:sz w:val="22"/>
              </w:rPr>
              <w:t>–</w:t>
            </w:r>
            <w:r w:rsidRPr="0070165B">
              <w:rPr>
                <w:rFonts w:ascii="Gadugi" w:hAnsi="Gadugi"/>
                <w:sz w:val="22"/>
              </w:rPr>
              <w:t xml:space="preserve"> </w:t>
            </w:r>
            <w:r w:rsidR="00866271" w:rsidRPr="0070165B">
              <w:rPr>
                <w:rFonts w:ascii="Gadugi" w:hAnsi="Gadugi"/>
                <w:sz w:val="22"/>
              </w:rPr>
              <w:t xml:space="preserve">this </w:t>
            </w:r>
            <w:r w:rsidR="00C41233" w:rsidRPr="0070165B">
              <w:rPr>
                <w:rFonts w:ascii="Gadugi" w:hAnsi="Gadugi"/>
                <w:sz w:val="22"/>
              </w:rPr>
              <w:t>is</w:t>
            </w:r>
            <w:r w:rsidR="003656D3" w:rsidRPr="0070165B">
              <w:rPr>
                <w:rFonts w:ascii="Gadugi" w:hAnsi="Gadugi"/>
                <w:sz w:val="22"/>
              </w:rPr>
              <w:t xml:space="preserve"> </w:t>
            </w:r>
            <w:r w:rsidR="003656D3" w:rsidRPr="0070165B">
              <w:rPr>
                <w:rFonts w:ascii="Gadugi" w:hAnsi="Gadugi"/>
                <w:b/>
                <w:bCs/>
                <w:sz w:val="22"/>
              </w:rPr>
              <w:t xml:space="preserve">work you </w:t>
            </w:r>
            <w:r w:rsidR="00A52C93" w:rsidRPr="0070165B">
              <w:rPr>
                <w:rFonts w:ascii="Gadugi" w:hAnsi="Gadugi"/>
                <w:b/>
                <w:bCs/>
                <w:sz w:val="22"/>
              </w:rPr>
              <w:t>need to</w:t>
            </w:r>
            <w:r w:rsidR="00353694" w:rsidRPr="0070165B">
              <w:rPr>
                <w:rFonts w:ascii="Gadugi" w:hAnsi="Gadugi"/>
                <w:b/>
                <w:bCs/>
                <w:sz w:val="22"/>
              </w:rPr>
              <w:t xml:space="preserve"> </w:t>
            </w:r>
            <w:r w:rsidR="003656D3" w:rsidRPr="0070165B">
              <w:rPr>
                <w:rFonts w:ascii="Gadugi" w:hAnsi="Gadugi"/>
                <w:b/>
                <w:bCs/>
                <w:sz w:val="22"/>
              </w:rPr>
              <w:t>complete</w:t>
            </w:r>
            <w:r w:rsidR="00353694" w:rsidRPr="0070165B">
              <w:rPr>
                <w:rFonts w:ascii="Gadugi" w:hAnsi="Gadugi"/>
                <w:b/>
                <w:bCs/>
                <w:sz w:val="22"/>
              </w:rPr>
              <w:t>.</w:t>
            </w:r>
          </w:p>
          <w:p w14:paraId="2858F822" w14:textId="77777777" w:rsidR="00AD33FF" w:rsidRPr="0070165B" w:rsidRDefault="00AD33FF" w:rsidP="00AD33FF">
            <w:pPr>
              <w:rPr>
                <w:rFonts w:ascii="Gadugi" w:hAnsi="Gadugi"/>
                <w:sz w:val="22"/>
              </w:rPr>
            </w:pPr>
          </w:p>
        </w:tc>
      </w:tr>
      <w:tr w:rsidR="00273726" w:rsidRPr="00273726" w14:paraId="782606FF" w14:textId="77777777" w:rsidTr="00866271">
        <w:tc>
          <w:tcPr>
            <w:tcW w:w="2065" w:type="dxa"/>
          </w:tcPr>
          <w:p w14:paraId="4329AF1C" w14:textId="7F8C24B7" w:rsidR="00AD33FF" w:rsidRPr="00273726" w:rsidRDefault="003656D3" w:rsidP="00A52C93">
            <w:pPr>
              <w:jc w:val="center"/>
              <w:rPr>
                <w:color w:val="4472C4" w:themeColor="accent1"/>
              </w:rPr>
            </w:pPr>
            <w:r w:rsidRPr="00273726">
              <w:rPr>
                <w:noProof/>
                <w:color w:val="4472C4" w:themeColor="accent1"/>
              </w:rPr>
              <w:drawing>
                <wp:anchor distT="0" distB="0" distL="114300" distR="114300" simplePos="0" relativeHeight="251635712" behindDoc="0" locked="0" layoutInCell="1" allowOverlap="1" wp14:anchorId="6AE0D360" wp14:editId="3FDED34D">
                  <wp:simplePos x="0" y="0"/>
                  <wp:positionH relativeFrom="column">
                    <wp:posOffset>188595</wp:posOffset>
                  </wp:positionH>
                  <wp:positionV relativeFrom="paragraph">
                    <wp:posOffset>-97790</wp:posOffset>
                  </wp:positionV>
                  <wp:extent cx="675596" cy="685800"/>
                  <wp:effectExtent l="0" t="0" r="0" b="0"/>
                  <wp:wrapNone/>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7A2DE862" w14:textId="34A543E0" w:rsidR="00866271" w:rsidRPr="00273726" w:rsidRDefault="00866271" w:rsidP="00A52C93">
            <w:pPr>
              <w:jc w:val="center"/>
              <w:rPr>
                <w:color w:val="4472C4" w:themeColor="accent1"/>
              </w:rPr>
            </w:pPr>
          </w:p>
        </w:tc>
        <w:tc>
          <w:tcPr>
            <w:tcW w:w="7671" w:type="dxa"/>
          </w:tcPr>
          <w:p w14:paraId="4E38E7EB" w14:textId="19513B54" w:rsidR="00AD33FF" w:rsidRPr="0070165B" w:rsidRDefault="00866271" w:rsidP="00AD33FF">
            <w:pPr>
              <w:rPr>
                <w:rFonts w:ascii="Gadugi" w:hAnsi="Gadugi"/>
                <w:sz w:val="22"/>
              </w:rPr>
            </w:pPr>
            <w:r w:rsidRPr="0070165B">
              <w:rPr>
                <w:rFonts w:ascii="Gadugi" w:hAnsi="Gadugi"/>
                <w:b/>
                <w:bCs/>
                <w:sz w:val="22"/>
              </w:rPr>
              <w:t>Question/s</w:t>
            </w:r>
            <w:r w:rsidRPr="0070165B">
              <w:rPr>
                <w:rFonts w:ascii="Gadugi" w:hAnsi="Gadugi"/>
                <w:sz w:val="22"/>
              </w:rPr>
              <w:t xml:space="preserve"> – </w:t>
            </w:r>
            <w:r w:rsidR="00353694" w:rsidRPr="0070165B">
              <w:rPr>
                <w:rFonts w:ascii="Gadugi" w:hAnsi="Gadugi"/>
                <w:sz w:val="22"/>
              </w:rPr>
              <w:t xml:space="preserve">please </w:t>
            </w:r>
            <w:r w:rsidRPr="0070165B">
              <w:rPr>
                <w:rFonts w:ascii="Gadugi" w:hAnsi="Gadugi"/>
                <w:sz w:val="22"/>
              </w:rPr>
              <w:t>answer the questions</w:t>
            </w:r>
            <w:r w:rsidR="00353694" w:rsidRPr="0070165B">
              <w:rPr>
                <w:rFonts w:ascii="Gadugi" w:hAnsi="Gadugi"/>
                <w:sz w:val="22"/>
              </w:rPr>
              <w:t>.</w:t>
            </w:r>
          </w:p>
        </w:tc>
      </w:tr>
      <w:tr w:rsidR="00273726" w:rsidRPr="00273726" w14:paraId="1F6A3599" w14:textId="77777777" w:rsidTr="00866271">
        <w:tc>
          <w:tcPr>
            <w:tcW w:w="2065" w:type="dxa"/>
          </w:tcPr>
          <w:p w14:paraId="70BB9D09" w14:textId="2C34BE07" w:rsidR="00866271" w:rsidRPr="00273726" w:rsidRDefault="00866271" w:rsidP="00A52C93">
            <w:pPr>
              <w:jc w:val="center"/>
              <w:rPr>
                <w:color w:val="4472C4" w:themeColor="accent1"/>
              </w:rPr>
            </w:pPr>
            <w:r w:rsidRPr="00273726">
              <w:rPr>
                <w:noProof/>
                <w:color w:val="4472C4" w:themeColor="accent1"/>
              </w:rPr>
              <w:drawing>
                <wp:anchor distT="0" distB="0" distL="114300" distR="114300" simplePos="0" relativeHeight="251636736" behindDoc="0" locked="0" layoutInCell="1" allowOverlap="1" wp14:anchorId="7AE12BA4" wp14:editId="625D197F">
                  <wp:simplePos x="0" y="0"/>
                  <wp:positionH relativeFrom="column">
                    <wp:posOffset>220345</wp:posOffset>
                  </wp:positionH>
                  <wp:positionV relativeFrom="paragraph">
                    <wp:posOffset>-61595</wp:posOffset>
                  </wp:positionV>
                  <wp:extent cx="631693" cy="635000"/>
                  <wp:effectExtent l="0" t="0" r="0" b="0"/>
                  <wp:wrapNone/>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p>
          <w:p w14:paraId="65E762AA" w14:textId="7DD6071A" w:rsidR="00AD33FF" w:rsidRPr="00273726" w:rsidRDefault="00AD33FF" w:rsidP="00A52C93">
            <w:pPr>
              <w:jc w:val="center"/>
              <w:rPr>
                <w:color w:val="4472C4" w:themeColor="accent1"/>
              </w:rPr>
            </w:pPr>
          </w:p>
        </w:tc>
        <w:tc>
          <w:tcPr>
            <w:tcW w:w="7671" w:type="dxa"/>
          </w:tcPr>
          <w:p w14:paraId="78C101AD" w14:textId="3DFA05AE" w:rsidR="00AD33FF" w:rsidRPr="0070165B" w:rsidRDefault="00866271" w:rsidP="00AD33FF">
            <w:pPr>
              <w:rPr>
                <w:rFonts w:ascii="Gadugi" w:hAnsi="Gadugi"/>
                <w:sz w:val="22"/>
              </w:rPr>
            </w:pPr>
            <w:r w:rsidRPr="0070165B">
              <w:rPr>
                <w:rFonts w:ascii="Gadugi" w:hAnsi="Gadugi"/>
                <w:b/>
                <w:bCs/>
                <w:sz w:val="22"/>
              </w:rPr>
              <w:t>Reflection</w:t>
            </w:r>
            <w:r w:rsidRPr="0070165B">
              <w:rPr>
                <w:rFonts w:ascii="Gadugi" w:hAnsi="Gadugi"/>
                <w:sz w:val="22"/>
              </w:rPr>
              <w:t xml:space="preserve"> – </w:t>
            </w:r>
            <w:r w:rsidR="00953508" w:rsidRPr="0070165B">
              <w:rPr>
                <w:rFonts w:ascii="Gadugi" w:hAnsi="Gadugi"/>
                <w:sz w:val="22"/>
              </w:rPr>
              <w:t xml:space="preserve">think carefully about how you feel about this. </w:t>
            </w:r>
          </w:p>
        </w:tc>
      </w:tr>
      <w:tr w:rsidR="00273726" w:rsidRPr="00273726" w14:paraId="78E339DC" w14:textId="77777777" w:rsidTr="00866271">
        <w:tc>
          <w:tcPr>
            <w:tcW w:w="2065" w:type="dxa"/>
          </w:tcPr>
          <w:p w14:paraId="7E230C9D" w14:textId="77777777" w:rsidR="00953508" w:rsidRPr="00273726" w:rsidRDefault="00953508" w:rsidP="00A52C93">
            <w:pPr>
              <w:jc w:val="center"/>
              <w:rPr>
                <w:noProof/>
                <w:color w:val="4472C4" w:themeColor="accent1"/>
              </w:rPr>
            </w:pPr>
          </w:p>
          <w:p w14:paraId="7BF11C55" w14:textId="2726816E" w:rsidR="00953508" w:rsidRPr="00273726" w:rsidRDefault="00953508" w:rsidP="00A52C93">
            <w:pPr>
              <w:jc w:val="center"/>
              <w:rPr>
                <w:noProof/>
                <w:color w:val="4472C4" w:themeColor="accent1"/>
              </w:rPr>
            </w:pPr>
          </w:p>
        </w:tc>
        <w:tc>
          <w:tcPr>
            <w:tcW w:w="7671" w:type="dxa"/>
          </w:tcPr>
          <w:p w14:paraId="6BD8D7FF" w14:textId="5201DD21" w:rsidR="00953508" w:rsidRPr="0070165B" w:rsidRDefault="00953508" w:rsidP="00AD33FF">
            <w:pPr>
              <w:rPr>
                <w:rFonts w:ascii="Gadugi" w:hAnsi="Gadugi"/>
                <w:sz w:val="22"/>
              </w:rPr>
            </w:pPr>
            <w:r w:rsidRPr="0070165B">
              <w:rPr>
                <w:rFonts w:ascii="Gadugi" w:hAnsi="Gadugi"/>
                <w:b/>
                <w:bCs/>
                <w:sz w:val="22"/>
              </w:rPr>
              <w:t xml:space="preserve">Learning Journal – </w:t>
            </w:r>
            <w:r w:rsidRPr="0070165B">
              <w:rPr>
                <w:rFonts w:ascii="Gadugi" w:hAnsi="Gadugi"/>
                <w:sz w:val="22"/>
              </w:rPr>
              <w:t>please write your answers in your learning journal</w:t>
            </w:r>
            <w:r w:rsidR="00353694" w:rsidRPr="0070165B">
              <w:rPr>
                <w:rFonts w:ascii="Gadugi" w:hAnsi="Gadugi"/>
                <w:sz w:val="22"/>
              </w:rPr>
              <w:t>.</w:t>
            </w:r>
          </w:p>
        </w:tc>
      </w:tr>
      <w:tr w:rsidR="004B0F15" w:rsidRPr="00273726" w14:paraId="7B9D68E6" w14:textId="77777777" w:rsidTr="00866271">
        <w:tc>
          <w:tcPr>
            <w:tcW w:w="2065" w:type="dxa"/>
          </w:tcPr>
          <w:p w14:paraId="4CED471A" w14:textId="2CCB2340" w:rsidR="004B0F15" w:rsidRPr="00273726" w:rsidRDefault="00953508" w:rsidP="00AD33FF">
            <w:pPr>
              <w:rPr>
                <w:noProof/>
                <w:color w:val="4472C4" w:themeColor="accent1"/>
              </w:rPr>
            </w:pPr>
            <w:r w:rsidRPr="00273726">
              <w:rPr>
                <w:noProof/>
                <w:color w:val="4472C4" w:themeColor="accent1"/>
              </w:rPr>
              <w:drawing>
                <wp:anchor distT="0" distB="0" distL="114300" distR="114300" simplePos="0" relativeHeight="251648000" behindDoc="0" locked="0" layoutInCell="1" allowOverlap="1" wp14:anchorId="06A2DD9A" wp14:editId="28A805E3">
                  <wp:simplePos x="0" y="0"/>
                  <wp:positionH relativeFrom="column">
                    <wp:posOffset>264795</wp:posOffset>
                  </wp:positionH>
                  <wp:positionV relativeFrom="paragraph">
                    <wp:posOffset>-445770</wp:posOffset>
                  </wp:positionV>
                  <wp:extent cx="647700" cy="603066"/>
                  <wp:effectExtent l="0" t="0" r="0" b="0"/>
                  <wp:wrapNone/>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004B0F15" w:rsidRPr="00273726">
              <w:rPr>
                <w:noProof/>
                <w:color w:val="4472C4" w:themeColor="accent1"/>
              </w:rPr>
              <w:drawing>
                <wp:anchor distT="0" distB="0" distL="114300" distR="114300" simplePos="0" relativeHeight="251641856" behindDoc="0" locked="0" layoutInCell="1" allowOverlap="1" wp14:anchorId="1F11D115" wp14:editId="50F6ACC1">
                  <wp:simplePos x="0" y="0"/>
                  <wp:positionH relativeFrom="column">
                    <wp:posOffset>217170</wp:posOffset>
                  </wp:positionH>
                  <wp:positionV relativeFrom="paragraph">
                    <wp:posOffset>48895</wp:posOffset>
                  </wp:positionV>
                  <wp:extent cx="615950" cy="294299"/>
                  <wp:effectExtent l="0" t="0" r="0" b="0"/>
                  <wp:wrapNone/>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615950" cy="294299"/>
                          </a:xfrm>
                          <a:prstGeom prst="rect">
                            <a:avLst/>
                          </a:prstGeom>
                          <a:noFill/>
                        </pic:spPr>
                      </pic:pic>
                    </a:graphicData>
                  </a:graphic>
                </wp:anchor>
              </w:drawing>
            </w:r>
          </w:p>
        </w:tc>
        <w:tc>
          <w:tcPr>
            <w:tcW w:w="7671" w:type="dxa"/>
          </w:tcPr>
          <w:p w14:paraId="3139BB5A" w14:textId="6A97E28F" w:rsidR="004B0F15" w:rsidRPr="0070165B" w:rsidRDefault="00A52C93" w:rsidP="00AD33FF">
            <w:pPr>
              <w:rPr>
                <w:rFonts w:ascii="Gadugi" w:hAnsi="Gadugi"/>
                <w:sz w:val="22"/>
              </w:rPr>
            </w:pPr>
            <w:r w:rsidRPr="0070165B">
              <w:rPr>
                <w:rFonts w:ascii="Gadugi" w:hAnsi="Gadugi"/>
                <w:b/>
                <w:bCs/>
                <w:sz w:val="22"/>
              </w:rPr>
              <w:t xml:space="preserve">Read – </w:t>
            </w:r>
            <w:r w:rsidRPr="0070165B">
              <w:rPr>
                <w:rFonts w:ascii="Gadugi" w:hAnsi="Gadugi"/>
                <w:sz w:val="22"/>
              </w:rPr>
              <w:t>please read the text provided.  Make any note</w:t>
            </w:r>
            <w:r w:rsidR="00E04C63" w:rsidRPr="0070165B">
              <w:rPr>
                <w:rFonts w:ascii="Gadugi" w:hAnsi="Gadugi"/>
                <w:sz w:val="22"/>
              </w:rPr>
              <w:t>s</w:t>
            </w:r>
            <w:r w:rsidRPr="0070165B">
              <w:rPr>
                <w:rFonts w:ascii="Gadugi" w:hAnsi="Gadugi"/>
                <w:sz w:val="22"/>
              </w:rPr>
              <w:t xml:space="preserve"> you like</w:t>
            </w:r>
            <w:r w:rsidR="00353694" w:rsidRPr="0070165B">
              <w:rPr>
                <w:rFonts w:ascii="Gadugi" w:hAnsi="Gadugi"/>
                <w:sz w:val="22"/>
              </w:rPr>
              <w:t>.</w:t>
            </w:r>
          </w:p>
          <w:p w14:paraId="45CD9A18" w14:textId="49327EDD" w:rsidR="004B0F15" w:rsidRPr="0070165B" w:rsidRDefault="004B0F15" w:rsidP="00AD33FF">
            <w:pPr>
              <w:rPr>
                <w:rFonts w:ascii="Gadugi" w:hAnsi="Gadugi"/>
                <w:b/>
                <w:bCs/>
                <w:sz w:val="22"/>
              </w:rPr>
            </w:pPr>
          </w:p>
        </w:tc>
      </w:tr>
    </w:tbl>
    <w:p w14:paraId="3091DF9A" w14:textId="77777777" w:rsidR="00F7643B" w:rsidRDefault="00F7643B" w:rsidP="004901A4">
      <w:pPr>
        <w:rPr>
          <w:lang w:bidi="ar-SA"/>
        </w:rPr>
      </w:pPr>
      <w:bookmarkStart w:id="3" w:name="_Hlk71805926"/>
    </w:p>
    <w:p w14:paraId="301C3F78" w14:textId="7691BF0D" w:rsidR="00766A5E" w:rsidRPr="00762F60" w:rsidRDefault="00766A5E" w:rsidP="00DA58E5">
      <w:pPr>
        <w:pStyle w:val="ListParagraph"/>
        <w:keepNext/>
        <w:keepLines/>
        <w:numPr>
          <w:ilvl w:val="1"/>
          <w:numId w:val="34"/>
        </w:numPr>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r w:rsidRPr="00766A5E">
        <w:rPr>
          <w:noProof/>
          <w:lang w:val="en-GB" w:eastAsia="en-GB" w:bidi="ar-SA"/>
        </w:rPr>
        <w:lastRenderedPageBreak/>
        <w:drawing>
          <wp:anchor distT="0" distB="0" distL="114300" distR="114300" simplePos="0" relativeHeight="253318144" behindDoc="0" locked="0" layoutInCell="1" allowOverlap="1" wp14:anchorId="298EB014" wp14:editId="224E5968">
            <wp:simplePos x="0" y="0"/>
            <wp:positionH relativeFrom="column">
              <wp:posOffset>4990465</wp:posOffset>
            </wp:positionH>
            <wp:positionV relativeFrom="paragraph">
              <wp:posOffset>-729615</wp:posOffset>
            </wp:positionV>
            <wp:extent cx="1250983" cy="1269825"/>
            <wp:effectExtent l="0" t="0" r="0" b="0"/>
            <wp:wrapNone/>
            <wp:docPr id="69" name="Picture 6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descr="Shape, arrow&#10;&#10;Description automatically generated"/>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250983" cy="1269825"/>
                    </a:xfrm>
                    <a:prstGeom prst="rect">
                      <a:avLst/>
                    </a:prstGeom>
                    <a:noFill/>
                  </pic:spPr>
                </pic:pic>
              </a:graphicData>
            </a:graphic>
            <wp14:sizeRelH relativeFrom="margin">
              <wp14:pctWidth>0</wp14:pctWidth>
            </wp14:sizeRelH>
            <wp14:sizeRelV relativeFrom="margin">
              <wp14:pctHeight>0</wp14:pctHeight>
            </wp14:sizeRelV>
          </wp:anchor>
        </w:drawing>
      </w:r>
      <w:r w:rsidRPr="00762F60">
        <w:rPr>
          <w:rFonts w:ascii="Calibri Light" w:eastAsia="Times New Roman" w:hAnsi="Calibri Light" w:cs="Calibri Light"/>
          <w:b/>
          <w:bCs/>
          <w:noProof/>
          <w:color w:val="2F5496" w:themeColor="accent1" w:themeShade="BF"/>
          <w:sz w:val="26"/>
          <w:szCs w:val="26"/>
          <w:lang w:val="en-GB" w:eastAsia="en-GB" w:bidi="ar-SA"/>
        </w:rPr>
        <w:t>Link to previous learning - Creating a positive learning environment and using effective questioning and feedback</w:t>
      </w:r>
    </w:p>
    <w:p w14:paraId="2A9B33E1" w14:textId="77777777" w:rsidR="00762F60" w:rsidRPr="00762F60" w:rsidRDefault="00762F60" w:rsidP="00762F60">
      <w:pPr>
        <w:pStyle w:val="ListParagraph"/>
        <w:keepNext/>
        <w:keepLines/>
        <w:spacing w:after="0" w:line="240" w:lineRule="auto"/>
        <w:ind w:left="390"/>
        <w:outlineLvl w:val="0"/>
        <w:rPr>
          <w:rFonts w:ascii="Calibri Light" w:eastAsia="Times New Roman" w:hAnsi="Calibri Light" w:cs="Calibri Light"/>
          <w:b/>
          <w:bCs/>
          <w:noProof/>
          <w:color w:val="2F5496" w:themeColor="accent1" w:themeShade="BF"/>
          <w:sz w:val="26"/>
          <w:szCs w:val="26"/>
          <w:lang w:val="en-GB" w:eastAsia="en-GB" w:bidi="ar-SA"/>
        </w:rPr>
      </w:pPr>
    </w:p>
    <w:p w14:paraId="159C7370" w14:textId="77777777" w:rsidR="001C561C" w:rsidRDefault="00766A5E" w:rsidP="00766A5E">
      <w:pPr>
        <w:keepNext/>
        <w:keepLines/>
        <w:spacing w:after="0" w:line="240" w:lineRule="auto"/>
        <w:outlineLvl w:val="0"/>
        <w:rPr>
          <w:rFonts w:ascii="Gadugi" w:eastAsia="Times New Roman" w:hAnsi="Gadugi" w:cs="Calibri Light"/>
          <w:noProof/>
          <w:sz w:val="22"/>
          <w:lang w:val="en-GB" w:eastAsia="en-GB" w:bidi="ar-SA"/>
        </w:rPr>
      </w:pPr>
      <w:r w:rsidRPr="00766A5E">
        <w:rPr>
          <w:rFonts w:ascii="Gadugi" w:eastAsia="Times New Roman" w:hAnsi="Gadugi" w:cs="Calibri Light"/>
          <w:noProof/>
          <w:sz w:val="22"/>
          <w:lang w:val="en-GB" w:eastAsia="en-GB" w:bidi="ar-SA"/>
        </w:rPr>
        <w:t xml:space="preserve">Think back to module 5 and the activities around creating a positive learning </w:t>
      </w:r>
      <w:r w:rsidRPr="00A95C0E">
        <w:rPr>
          <w:rFonts w:ascii="Gadugi" w:eastAsia="Times New Roman" w:hAnsi="Gadugi" w:cs="Calibri Light"/>
          <w:noProof/>
          <w:sz w:val="22"/>
          <w:lang w:val="en-GB" w:eastAsia="en-GB" w:bidi="ar-SA"/>
        </w:rPr>
        <w:t>environment</w:t>
      </w:r>
      <w:r w:rsidRPr="00766A5E">
        <w:rPr>
          <w:rFonts w:ascii="Gadugi" w:eastAsia="Times New Roman" w:hAnsi="Gadugi" w:cs="Calibri Light"/>
          <w:noProof/>
          <w:sz w:val="22"/>
          <w:lang w:val="en-GB" w:eastAsia="en-GB" w:bidi="ar-SA"/>
        </w:rPr>
        <w:t xml:space="preserve">. </w:t>
      </w:r>
    </w:p>
    <w:p w14:paraId="46BBB789" w14:textId="47B4B43A" w:rsidR="00766A5E" w:rsidRPr="00766A5E" w:rsidRDefault="00766A5E" w:rsidP="00766A5E">
      <w:pPr>
        <w:keepNext/>
        <w:keepLines/>
        <w:spacing w:after="0" w:line="240" w:lineRule="auto"/>
        <w:outlineLvl w:val="0"/>
        <w:rPr>
          <w:rFonts w:ascii="Gadugi" w:eastAsia="Times New Roman" w:hAnsi="Gadugi" w:cs="Calibri Light"/>
          <w:noProof/>
          <w:sz w:val="22"/>
          <w:lang w:val="en-GB" w:eastAsia="en-GB" w:bidi="ar-SA"/>
        </w:rPr>
      </w:pPr>
      <w:r w:rsidRPr="00766A5E">
        <w:rPr>
          <w:rFonts w:ascii="Gadugi" w:eastAsia="Times New Roman" w:hAnsi="Gadugi" w:cs="Calibri Light"/>
          <w:b/>
          <w:bCs/>
          <w:noProof/>
          <w:sz w:val="22"/>
          <w:lang w:val="en-GB" w:eastAsia="en-GB" w:bidi="ar-SA"/>
        </w:rPr>
        <w:t>Decide</w:t>
      </w:r>
      <w:r w:rsidRPr="00766A5E">
        <w:rPr>
          <w:rFonts w:ascii="Gadugi" w:eastAsia="Times New Roman" w:hAnsi="Gadugi" w:cs="Calibri Light"/>
          <w:noProof/>
          <w:sz w:val="22"/>
          <w:lang w:val="en-GB" w:eastAsia="en-GB" w:bidi="ar-SA"/>
        </w:rPr>
        <w:t xml:space="preserve"> which statements below are an effective way to create a </w:t>
      </w:r>
      <w:r w:rsidRPr="00A95C0E">
        <w:rPr>
          <w:rFonts w:ascii="Gadugi" w:eastAsia="Times New Roman" w:hAnsi="Gadugi" w:cs="Calibri Light"/>
          <w:noProof/>
          <w:sz w:val="22"/>
          <w:lang w:val="en-GB" w:eastAsia="en-GB" w:bidi="ar-SA"/>
        </w:rPr>
        <w:t>positive learning environment</w:t>
      </w:r>
      <w:r w:rsidRPr="00766A5E">
        <w:rPr>
          <w:rFonts w:ascii="Gadugi" w:eastAsia="Times New Roman" w:hAnsi="Gadugi" w:cs="Calibri Light"/>
          <w:noProof/>
          <w:sz w:val="22"/>
          <w:lang w:val="en-GB" w:eastAsia="en-GB" w:bidi="ar-SA"/>
        </w:rPr>
        <w:t xml:space="preserve"> and </w:t>
      </w:r>
      <w:r w:rsidRPr="00766A5E">
        <w:rPr>
          <w:rFonts w:ascii="Gadugi" w:eastAsia="Times New Roman" w:hAnsi="Gadugi" w:cs="Calibri Light"/>
          <w:b/>
          <w:bCs/>
          <w:noProof/>
          <w:sz w:val="22"/>
          <w:lang w:val="en-GB" w:eastAsia="en-GB" w:bidi="ar-SA"/>
        </w:rPr>
        <w:t>tick</w:t>
      </w:r>
      <w:r w:rsidRPr="00766A5E">
        <w:rPr>
          <w:rFonts w:ascii="Gadugi" w:eastAsia="Times New Roman" w:hAnsi="Gadugi" w:cs="Calibri Light"/>
          <w:noProof/>
          <w:sz w:val="22"/>
          <w:lang w:val="en-GB" w:eastAsia="en-GB" w:bidi="ar-SA"/>
        </w:rPr>
        <w:t xml:space="preserve"> the column next to the statement if yo</w:t>
      </w:r>
      <w:r w:rsidR="001C561C">
        <w:rPr>
          <w:rFonts w:ascii="Gadugi" w:eastAsia="Times New Roman" w:hAnsi="Gadugi" w:cs="Calibri Light"/>
          <w:noProof/>
          <w:sz w:val="22"/>
          <w:lang w:val="en-GB" w:eastAsia="en-GB" w:bidi="ar-SA"/>
        </w:rPr>
        <w:t>u</w:t>
      </w:r>
      <w:r w:rsidRPr="00766A5E">
        <w:rPr>
          <w:rFonts w:ascii="Gadugi" w:eastAsia="Times New Roman" w:hAnsi="Gadugi" w:cs="Calibri Light"/>
          <w:noProof/>
          <w:sz w:val="22"/>
          <w:lang w:val="en-GB" w:eastAsia="en-GB" w:bidi="ar-SA"/>
        </w:rPr>
        <w:t xml:space="preserve"> agree. If you need some support, go back to module 5 and remi</w:t>
      </w:r>
      <w:r w:rsidR="001C561C">
        <w:rPr>
          <w:rFonts w:ascii="Gadugi" w:eastAsia="Times New Roman" w:hAnsi="Gadugi" w:cs="Calibri Light"/>
          <w:noProof/>
          <w:sz w:val="22"/>
          <w:lang w:val="en-GB" w:eastAsia="en-GB" w:bidi="ar-SA"/>
        </w:rPr>
        <w:t>n</w:t>
      </w:r>
      <w:r w:rsidRPr="00766A5E">
        <w:rPr>
          <w:rFonts w:ascii="Gadugi" w:eastAsia="Times New Roman" w:hAnsi="Gadugi" w:cs="Calibri Light"/>
          <w:noProof/>
          <w:sz w:val="22"/>
          <w:lang w:val="en-GB" w:eastAsia="en-GB" w:bidi="ar-SA"/>
        </w:rPr>
        <w:t xml:space="preserve">d yourself of some of the key strategies. </w:t>
      </w:r>
    </w:p>
    <w:p w14:paraId="2A7CCD8D" w14:textId="77777777" w:rsidR="00766A5E" w:rsidRPr="00766A5E" w:rsidRDefault="00766A5E" w:rsidP="00766A5E">
      <w:pPr>
        <w:keepNext/>
        <w:keepLines/>
        <w:spacing w:after="0" w:line="240" w:lineRule="auto"/>
        <w:outlineLvl w:val="0"/>
        <w:rPr>
          <w:rFonts w:ascii="Gadugi" w:eastAsia="Times New Roman" w:hAnsi="Gadugi" w:cs="Calibri Light"/>
          <w:noProof/>
          <w:sz w:val="22"/>
          <w:lang w:val="en-GB" w:eastAsia="en-GB" w:bidi="ar-SA"/>
        </w:rPr>
      </w:pPr>
    </w:p>
    <w:p w14:paraId="10E65857" w14:textId="77777777" w:rsidR="00766A5E" w:rsidRPr="00766A5E" w:rsidRDefault="00766A5E" w:rsidP="00766A5E">
      <w:pPr>
        <w:keepNext/>
        <w:keepLines/>
        <w:spacing w:after="0" w:line="240" w:lineRule="auto"/>
        <w:outlineLvl w:val="0"/>
        <w:rPr>
          <w:rFonts w:ascii="Gadugi" w:eastAsia="Times New Roman" w:hAnsi="Gadugi" w:cs="Calibri Light"/>
          <w:b/>
          <w:bCs/>
          <w:noProof/>
          <w:sz w:val="22"/>
          <w:lang w:eastAsia="en-GB" w:bidi="ar-SA"/>
        </w:rPr>
      </w:pPr>
      <w:r w:rsidRPr="00766A5E">
        <w:rPr>
          <w:rFonts w:ascii="Times New Roman" w:eastAsia="Times New Roman" w:hAnsi="Times New Roman" w:cs="Times New Roman"/>
          <w:szCs w:val="24"/>
          <w:lang w:val="en-GB" w:eastAsia="en-GB" w:bidi="ar-SA"/>
        </w:rPr>
        <w:t> </w:t>
      </w:r>
      <w:r w:rsidRPr="00766A5E">
        <w:rPr>
          <w:rFonts w:ascii="Gadugi" w:eastAsia="Times New Roman" w:hAnsi="Gadugi" w:cs="Calibri Light"/>
          <w:b/>
          <w:bCs/>
          <w:noProof/>
          <w:sz w:val="22"/>
          <w:lang w:eastAsia="en-GB" w:bidi="ar-SA"/>
        </w:rPr>
        <w:t>How educators create a positive learning environment?</w:t>
      </w:r>
    </w:p>
    <w:tbl>
      <w:tblPr>
        <w:tblStyle w:val="TableGrid"/>
        <w:tblW w:w="9214" w:type="dxa"/>
        <w:tblInd w:w="-5" w:type="dxa"/>
        <w:tblLook w:val="04A0" w:firstRow="1" w:lastRow="0" w:firstColumn="1" w:lastColumn="0" w:noHBand="0" w:noVBand="1"/>
      </w:tblPr>
      <w:tblGrid>
        <w:gridCol w:w="567"/>
        <w:gridCol w:w="7371"/>
        <w:gridCol w:w="1276"/>
      </w:tblGrid>
      <w:tr w:rsidR="00766A5E" w:rsidRPr="00766A5E" w14:paraId="1AB7191B" w14:textId="77777777" w:rsidTr="00FF0E76">
        <w:tc>
          <w:tcPr>
            <w:tcW w:w="567" w:type="dxa"/>
            <w:shd w:val="clear" w:color="auto" w:fill="D9D9D9" w:themeFill="background1" w:themeFillShade="D9"/>
          </w:tcPr>
          <w:p w14:paraId="6FD7CB55" w14:textId="77777777" w:rsidR="00766A5E" w:rsidRPr="00766A5E" w:rsidRDefault="00766A5E" w:rsidP="00766A5E">
            <w:pPr>
              <w:keepNext/>
              <w:keepLines/>
              <w:outlineLvl w:val="0"/>
              <w:rPr>
                <w:rFonts w:ascii="Gadugi" w:eastAsia="Times New Roman" w:hAnsi="Gadugi" w:cs="Calibri Light"/>
                <w:noProof/>
                <w:sz w:val="22"/>
                <w:lang w:eastAsia="en-GB" w:bidi="ar-SA"/>
              </w:rPr>
            </w:pPr>
            <w:bookmarkStart w:id="4" w:name="_Hlk77610583"/>
          </w:p>
        </w:tc>
        <w:tc>
          <w:tcPr>
            <w:tcW w:w="7371" w:type="dxa"/>
            <w:shd w:val="clear" w:color="auto" w:fill="D9D9D9" w:themeFill="background1" w:themeFillShade="D9"/>
          </w:tcPr>
          <w:p w14:paraId="44A071E4" w14:textId="77777777" w:rsidR="00766A5E" w:rsidRPr="00766A5E" w:rsidRDefault="00766A5E" w:rsidP="00766A5E">
            <w:pPr>
              <w:keepNext/>
              <w:keepLines/>
              <w:jc w:val="center"/>
              <w:outlineLvl w:val="0"/>
              <w:rPr>
                <w:rFonts w:ascii="Calibri Light" w:eastAsia="Times New Roman" w:hAnsi="Calibri Light" w:cs="Calibri Light"/>
                <w:b/>
                <w:bCs/>
                <w:noProof/>
                <w:sz w:val="26"/>
                <w:szCs w:val="26"/>
                <w:lang w:eastAsia="en-GB" w:bidi="ar-SA"/>
              </w:rPr>
            </w:pPr>
          </w:p>
        </w:tc>
        <w:tc>
          <w:tcPr>
            <w:tcW w:w="1276" w:type="dxa"/>
            <w:shd w:val="clear" w:color="auto" w:fill="D9D9D9" w:themeFill="background1" w:themeFillShade="D9"/>
          </w:tcPr>
          <w:p w14:paraId="5A3E14F6" w14:textId="77777777" w:rsidR="00766A5E" w:rsidRPr="00766A5E" w:rsidRDefault="00766A5E" w:rsidP="00766A5E">
            <w:pPr>
              <w:keepNext/>
              <w:keepLines/>
              <w:jc w:val="center"/>
              <w:outlineLvl w:val="0"/>
              <w:rPr>
                <w:rFonts w:ascii="Calibri Light" w:eastAsia="Times New Roman" w:hAnsi="Calibri Light" w:cs="Calibri Light"/>
                <w:b/>
                <w:bCs/>
                <w:noProo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5C996432" w14:textId="77777777" w:rsidTr="00FF0E76">
        <w:tc>
          <w:tcPr>
            <w:tcW w:w="567" w:type="dxa"/>
          </w:tcPr>
          <w:p w14:paraId="7D4ADE52"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w:t>
            </w:r>
          </w:p>
        </w:tc>
        <w:tc>
          <w:tcPr>
            <w:tcW w:w="7371" w:type="dxa"/>
          </w:tcPr>
          <w:p w14:paraId="3C3FF4DD"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Make it safe for learners to make mistakes</w:t>
            </w:r>
          </w:p>
        </w:tc>
        <w:tc>
          <w:tcPr>
            <w:tcW w:w="1276" w:type="dxa"/>
          </w:tcPr>
          <w:p w14:paraId="7CA18C89"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5EE3427E" w14:textId="77777777" w:rsidTr="00FF0E76">
        <w:tc>
          <w:tcPr>
            <w:tcW w:w="567" w:type="dxa"/>
          </w:tcPr>
          <w:p w14:paraId="03A5B8E5"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2.</w:t>
            </w:r>
          </w:p>
        </w:tc>
        <w:tc>
          <w:tcPr>
            <w:tcW w:w="7371" w:type="dxa"/>
          </w:tcPr>
          <w:p w14:paraId="07B2DDCB"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Make the environment calm and interesting</w:t>
            </w:r>
          </w:p>
        </w:tc>
        <w:tc>
          <w:tcPr>
            <w:tcW w:w="1276" w:type="dxa"/>
          </w:tcPr>
          <w:p w14:paraId="73F37BDA"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5EA3C743" w14:textId="77777777" w:rsidTr="00FF0E76">
        <w:tc>
          <w:tcPr>
            <w:tcW w:w="567" w:type="dxa"/>
          </w:tcPr>
          <w:p w14:paraId="4F7AD5FB"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3.</w:t>
            </w:r>
          </w:p>
        </w:tc>
        <w:tc>
          <w:tcPr>
            <w:tcW w:w="7371" w:type="dxa"/>
          </w:tcPr>
          <w:p w14:paraId="366FE1D7"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sz w:val="22"/>
                <w:lang w:eastAsia="en-GB" w:bidi="ar-SA"/>
              </w:rPr>
              <w:t>Insist that in every lesson learners sit silently</w:t>
            </w:r>
          </w:p>
        </w:tc>
        <w:tc>
          <w:tcPr>
            <w:tcW w:w="1276" w:type="dxa"/>
          </w:tcPr>
          <w:p w14:paraId="7D37BEE8"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5B005510" w14:textId="77777777" w:rsidTr="00FF0E76">
        <w:tc>
          <w:tcPr>
            <w:tcW w:w="567" w:type="dxa"/>
          </w:tcPr>
          <w:p w14:paraId="4C202E48"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4.</w:t>
            </w:r>
          </w:p>
        </w:tc>
        <w:tc>
          <w:tcPr>
            <w:tcW w:w="7371" w:type="dxa"/>
          </w:tcPr>
          <w:p w14:paraId="099C4AF0"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Welcome children at the door, by name, as they enter</w:t>
            </w:r>
          </w:p>
        </w:tc>
        <w:tc>
          <w:tcPr>
            <w:tcW w:w="1276" w:type="dxa"/>
          </w:tcPr>
          <w:p w14:paraId="4BF3974D"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77672319" w14:textId="77777777" w:rsidTr="00FF0E76">
        <w:tc>
          <w:tcPr>
            <w:tcW w:w="567" w:type="dxa"/>
          </w:tcPr>
          <w:p w14:paraId="36CC3CD3"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5.</w:t>
            </w:r>
          </w:p>
        </w:tc>
        <w:tc>
          <w:tcPr>
            <w:tcW w:w="7371" w:type="dxa"/>
          </w:tcPr>
          <w:p w14:paraId="544647B6"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sz w:val="22"/>
                <w:lang w:eastAsia="en-GB" w:bidi="ar-SA"/>
              </w:rPr>
              <w:t xml:space="preserve">Select the children with their hands up to keep the lesson moving </w:t>
            </w:r>
          </w:p>
        </w:tc>
        <w:tc>
          <w:tcPr>
            <w:tcW w:w="1276" w:type="dxa"/>
          </w:tcPr>
          <w:p w14:paraId="273A01E3"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168EC93C" w14:textId="77777777" w:rsidTr="00FF0E76">
        <w:tc>
          <w:tcPr>
            <w:tcW w:w="567" w:type="dxa"/>
          </w:tcPr>
          <w:p w14:paraId="4ABA7AC8"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6.</w:t>
            </w:r>
          </w:p>
        </w:tc>
        <w:tc>
          <w:tcPr>
            <w:tcW w:w="7371" w:type="dxa"/>
          </w:tcPr>
          <w:p w14:paraId="6F051881"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Provide constructive feedback to help them improve</w:t>
            </w:r>
          </w:p>
        </w:tc>
        <w:tc>
          <w:tcPr>
            <w:tcW w:w="1276" w:type="dxa"/>
          </w:tcPr>
          <w:p w14:paraId="318A0280"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7B423E8A" w14:textId="77777777" w:rsidTr="00FF0E76">
        <w:tc>
          <w:tcPr>
            <w:tcW w:w="567" w:type="dxa"/>
          </w:tcPr>
          <w:p w14:paraId="7ECAC960"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7.</w:t>
            </w:r>
          </w:p>
        </w:tc>
        <w:tc>
          <w:tcPr>
            <w:tcW w:w="7371" w:type="dxa"/>
          </w:tcPr>
          <w:p w14:paraId="449C6C20"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Create a sense of order by having routines</w:t>
            </w:r>
          </w:p>
        </w:tc>
        <w:tc>
          <w:tcPr>
            <w:tcW w:w="1276" w:type="dxa"/>
          </w:tcPr>
          <w:p w14:paraId="3FECD207"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231AA757" w14:textId="77777777" w:rsidTr="00FF0E76">
        <w:tc>
          <w:tcPr>
            <w:tcW w:w="567" w:type="dxa"/>
          </w:tcPr>
          <w:p w14:paraId="376638D5"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8.</w:t>
            </w:r>
          </w:p>
        </w:tc>
        <w:tc>
          <w:tcPr>
            <w:tcW w:w="7371" w:type="dxa"/>
          </w:tcPr>
          <w:p w14:paraId="679F113A"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 xml:space="preserve">Be flexible with how children work  </w:t>
            </w:r>
          </w:p>
        </w:tc>
        <w:tc>
          <w:tcPr>
            <w:tcW w:w="1276" w:type="dxa"/>
          </w:tcPr>
          <w:p w14:paraId="5C64D3B5"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733A4A00" w14:textId="77777777" w:rsidTr="00FF0E76">
        <w:tc>
          <w:tcPr>
            <w:tcW w:w="567" w:type="dxa"/>
          </w:tcPr>
          <w:p w14:paraId="50926D40"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9.</w:t>
            </w:r>
          </w:p>
        </w:tc>
        <w:tc>
          <w:tcPr>
            <w:tcW w:w="7371" w:type="dxa"/>
          </w:tcPr>
          <w:p w14:paraId="1C761661"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Encourage students to ask and answer questions</w:t>
            </w:r>
          </w:p>
        </w:tc>
        <w:tc>
          <w:tcPr>
            <w:tcW w:w="1276" w:type="dxa"/>
          </w:tcPr>
          <w:p w14:paraId="794550D1"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77340940" w14:textId="77777777" w:rsidTr="00FF0E76">
        <w:tc>
          <w:tcPr>
            <w:tcW w:w="567" w:type="dxa"/>
          </w:tcPr>
          <w:p w14:paraId="1E35C761"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10.</w:t>
            </w:r>
          </w:p>
        </w:tc>
        <w:tc>
          <w:tcPr>
            <w:tcW w:w="7371" w:type="dxa"/>
          </w:tcPr>
          <w:p w14:paraId="102EA4F0"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 xml:space="preserve">Value each child by using their name frequently, e.g. </w:t>
            </w:r>
          </w:p>
          <w:p w14:paraId="687A56B7"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when asking questions and / or giving feedback</w:t>
            </w:r>
          </w:p>
        </w:tc>
        <w:tc>
          <w:tcPr>
            <w:tcW w:w="1276" w:type="dxa"/>
          </w:tcPr>
          <w:p w14:paraId="385D87EB"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5641EBDE" w14:textId="77777777" w:rsidTr="00FF0E76">
        <w:tc>
          <w:tcPr>
            <w:tcW w:w="567" w:type="dxa"/>
          </w:tcPr>
          <w:p w14:paraId="2253D603"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11.</w:t>
            </w:r>
          </w:p>
        </w:tc>
        <w:tc>
          <w:tcPr>
            <w:tcW w:w="7371" w:type="dxa"/>
          </w:tcPr>
          <w:p w14:paraId="0545EB03"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 xml:space="preserve">Care about the student and know things about them, e.g. </w:t>
            </w:r>
          </w:p>
          <w:p w14:paraId="66559539"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their hobbies, any learning difficulties</w:t>
            </w:r>
          </w:p>
        </w:tc>
        <w:tc>
          <w:tcPr>
            <w:tcW w:w="1276" w:type="dxa"/>
          </w:tcPr>
          <w:p w14:paraId="7C4AA251"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19916418" w14:textId="77777777" w:rsidTr="00FF0E76">
        <w:tc>
          <w:tcPr>
            <w:tcW w:w="567" w:type="dxa"/>
          </w:tcPr>
          <w:p w14:paraId="3A0299F6"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12.</w:t>
            </w:r>
          </w:p>
        </w:tc>
        <w:tc>
          <w:tcPr>
            <w:tcW w:w="7371" w:type="dxa"/>
          </w:tcPr>
          <w:p w14:paraId="10D944F1"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sz w:val="22"/>
                <w:lang w:eastAsia="en-GB" w:bidi="ar-SA"/>
              </w:rPr>
              <w:t>Give children tests regularly to check they understand</w:t>
            </w:r>
          </w:p>
        </w:tc>
        <w:tc>
          <w:tcPr>
            <w:tcW w:w="1276" w:type="dxa"/>
          </w:tcPr>
          <w:p w14:paraId="7A368B78"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0FA87A2F" w14:textId="77777777" w:rsidTr="00FF0E76">
        <w:tc>
          <w:tcPr>
            <w:tcW w:w="567" w:type="dxa"/>
          </w:tcPr>
          <w:p w14:paraId="79B9BCF7"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13.</w:t>
            </w:r>
          </w:p>
        </w:tc>
        <w:tc>
          <w:tcPr>
            <w:tcW w:w="7371" w:type="dxa"/>
          </w:tcPr>
          <w:p w14:paraId="65933E2C"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Plan activities to allow children to move around in class</w:t>
            </w:r>
          </w:p>
        </w:tc>
        <w:tc>
          <w:tcPr>
            <w:tcW w:w="1276" w:type="dxa"/>
          </w:tcPr>
          <w:p w14:paraId="5CC5144B"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61E9A7CA" w14:textId="77777777" w:rsidTr="00FF0E76">
        <w:tc>
          <w:tcPr>
            <w:tcW w:w="567" w:type="dxa"/>
          </w:tcPr>
          <w:p w14:paraId="4D6416FE"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14.</w:t>
            </w:r>
          </w:p>
        </w:tc>
        <w:tc>
          <w:tcPr>
            <w:tcW w:w="7371" w:type="dxa"/>
          </w:tcPr>
          <w:p w14:paraId="13D2F7C7"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Plan to use outside spaces to engage children</w:t>
            </w:r>
          </w:p>
        </w:tc>
        <w:tc>
          <w:tcPr>
            <w:tcW w:w="1276" w:type="dxa"/>
          </w:tcPr>
          <w:p w14:paraId="1F78372E"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2705235C" w14:textId="77777777" w:rsidTr="00FF0E76">
        <w:tc>
          <w:tcPr>
            <w:tcW w:w="567" w:type="dxa"/>
          </w:tcPr>
          <w:p w14:paraId="5BD6E68B"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15.</w:t>
            </w:r>
          </w:p>
        </w:tc>
        <w:tc>
          <w:tcPr>
            <w:tcW w:w="7371" w:type="dxa"/>
          </w:tcPr>
          <w:p w14:paraId="5E574D7E"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Arrive early to class</w:t>
            </w:r>
          </w:p>
        </w:tc>
        <w:tc>
          <w:tcPr>
            <w:tcW w:w="1276" w:type="dxa"/>
          </w:tcPr>
          <w:p w14:paraId="5644C34C"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bookmarkEnd w:id="4"/>
    </w:tbl>
    <w:p w14:paraId="0B2A57B8"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7273D268"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r w:rsidRPr="00766A5E">
        <w:rPr>
          <w:rFonts w:ascii="Calibri Light" w:eastAsia="Times New Roman" w:hAnsi="Calibri Light" w:cs="Calibri Light"/>
          <w:b/>
          <w:bCs/>
          <w:noProof/>
          <w:color w:val="2F5496" w:themeColor="accent1" w:themeShade="BF"/>
          <w:sz w:val="26"/>
          <w:szCs w:val="26"/>
          <w:lang w:val="en-GB" w:eastAsia="en-GB" w:bidi="ar-SA"/>
        </w:rPr>
        <w:t xml:space="preserve">         </w:t>
      </w:r>
    </w:p>
    <w:p w14:paraId="605BD232"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3D9BB017"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18BF39B9"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7B16401A"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1FA613BE"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415021E3"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3A30CE58"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7D68C761"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37B5C408"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532E410B"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3082308B"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0D8D0D68"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7747F823" w14:textId="59B6CD89" w:rsid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54F7ED31" w14:textId="77777777" w:rsidR="005C1EF5" w:rsidRPr="00766A5E" w:rsidRDefault="005C1EF5"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1F07611C" w14:textId="6AA598B5" w:rsid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6DE04DFD" w14:textId="77777777" w:rsidR="00A95C0E" w:rsidRPr="00766A5E" w:rsidRDefault="00A95C0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79253587" w14:textId="77777777" w:rsidR="00766A5E" w:rsidRPr="00766A5E" w:rsidRDefault="00766A5E" w:rsidP="00766A5E">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p>
    <w:p w14:paraId="23836B63" w14:textId="5924F715" w:rsidR="00766A5E" w:rsidRDefault="00766A5E" w:rsidP="00766A5E">
      <w:pPr>
        <w:keepNext/>
        <w:keepLines/>
        <w:spacing w:before="240" w:after="0"/>
        <w:outlineLvl w:val="0"/>
        <w:rPr>
          <w:rFonts w:ascii="Calibri Light" w:eastAsia="Times New Roman" w:hAnsi="Calibri Light" w:cs="Calibri Light"/>
          <w:b/>
          <w:bCs/>
          <w:noProof/>
          <w:color w:val="2F5496" w:themeColor="accent1" w:themeShade="BF"/>
          <w:sz w:val="26"/>
          <w:szCs w:val="26"/>
          <w:lang w:val="en-GB" w:eastAsia="en-GB" w:bidi="ar-SA"/>
        </w:rPr>
      </w:pPr>
      <w:r w:rsidRPr="00766A5E">
        <w:rPr>
          <w:rFonts w:ascii="Calibri Light" w:eastAsia="Times New Roman" w:hAnsi="Calibri Light" w:cs="Calibri Light"/>
          <w:b/>
          <w:bCs/>
          <w:noProof/>
          <w:color w:val="2F5496" w:themeColor="accent1" w:themeShade="BF"/>
          <w:sz w:val="26"/>
          <w:szCs w:val="26"/>
          <w:lang w:val="en-GB" w:eastAsia="en-GB" w:bidi="ar-SA"/>
        </w:rPr>
        <w:lastRenderedPageBreak/>
        <w:t>Answers to the recap of Module 5 – Positive Learning Environment</w:t>
      </w:r>
    </w:p>
    <w:p w14:paraId="7A27D7D6" w14:textId="77777777" w:rsidR="00035CE4" w:rsidRPr="00766A5E" w:rsidRDefault="00035CE4" w:rsidP="00766A5E">
      <w:pPr>
        <w:keepNext/>
        <w:keepLines/>
        <w:spacing w:before="240" w:after="0"/>
        <w:outlineLvl w:val="0"/>
        <w:rPr>
          <w:rFonts w:ascii="Calibri Light" w:eastAsia="Times New Roman" w:hAnsi="Calibri Light" w:cs="Calibri Light"/>
          <w:b/>
          <w:bCs/>
          <w:noProof/>
          <w:color w:val="2F5496" w:themeColor="accent1" w:themeShade="BF"/>
          <w:sz w:val="26"/>
          <w:szCs w:val="26"/>
          <w:lang w:val="en-GB" w:eastAsia="en-GB" w:bidi="ar-SA"/>
        </w:rPr>
      </w:pPr>
    </w:p>
    <w:tbl>
      <w:tblPr>
        <w:tblStyle w:val="TableGrid"/>
        <w:tblW w:w="9214" w:type="dxa"/>
        <w:tblInd w:w="-5" w:type="dxa"/>
        <w:tblLook w:val="04A0" w:firstRow="1" w:lastRow="0" w:firstColumn="1" w:lastColumn="0" w:noHBand="0" w:noVBand="1"/>
      </w:tblPr>
      <w:tblGrid>
        <w:gridCol w:w="567"/>
        <w:gridCol w:w="7371"/>
        <w:gridCol w:w="1276"/>
      </w:tblGrid>
      <w:tr w:rsidR="00766A5E" w:rsidRPr="00766A5E" w14:paraId="48456D83" w14:textId="77777777" w:rsidTr="00FF0E76">
        <w:tc>
          <w:tcPr>
            <w:tcW w:w="567" w:type="dxa"/>
            <w:shd w:val="clear" w:color="auto" w:fill="D9D9D9" w:themeFill="background1" w:themeFillShade="D9"/>
          </w:tcPr>
          <w:p w14:paraId="03BB8BD0" w14:textId="77777777" w:rsidR="00766A5E" w:rsidRPr="00766A5E" w:rsidRDefault="00766A5E" w:rsidP="00766A5E">
            <w:pPr>
              <w:keepNext/>
              <w:keepLines/>
              <w:outlineLvl w:val="0"/>
              <w:rPr>
                <w:rFonts w:ascii="Gadugi" w:eastAsia="Times New Roman" w:hAnsi="Gadugi" w:cs="Calibri Light"/>
                <w:noProof/>
                <w:sz w:val="22"/>
                <w:lang w:eastAsia="en-GB" w:bidi="ar-SA"/>
              </w:rPr>
            </w:pPr>
          </w:p>
        </w:tc>
        <w:tc>
          <w:tcPr>
            <w:tcW w:w="7371" w:type="dxa"/>
            <w:shd w:val="clear" w:color="auto" w:fill="D9D9D9" w:themeFill="background1" w:themeFillShade="D9"/>
          </w:tcPr>
          <w:p w14:paraId="4CEF4BAE" w14:textId="77777777" w:rsidR="00766A5E" w:rsidRPr="00766A5E" w:rsidRDefault="00766A5E" w:rsidP="00766A5E">
            <w:pPr>
              <w:keepNext/>
              <w:keepLines/>
              <w:jc w:val="center"/>
              <w:outlineLvl w:val="0"/>
              <w:rPr>
                <w:rFonts w:ascii="Calibri Light" w:eastAsia="Times New Roman" w:hAnsi="Calibri Light" w:cs="Calibri Light"/>
                <w:b/>
                <w:bCs/>
                <w:noProof/>
                <w:sz w:val="26"/>
                <w:szCs w:val="26"/>
                <w:lang w:eastAsia="en-GB" w:bidi="ar-SA"/>
              </w:rPr>
            </w:pPr>
          </w:p>
        </w:tc>
        <w:tc>
          <w:tcPr>
            <w:tcW w:w="1276" w:type="dxa"/>
            <w:shd w:val="clear" w:color="auto" w:fill="D9D9D9" w:themeFill="background1" w:themeFillShade="D9"/>
          </w:tcPr>
          <w:p w14:paraId="133736FE" w14:textId="77777777" w:rsidR="00766A5E" w:rsidRPr="00766A5E" w:rsidRDefault="00766A5E" w:rsidP="00766A5E">
            <w:pPr>
              <w:keepNext/>
              <w:keepLines/>
              <w:jc w:val="center"/>
              <w:outlineLvl w:val="0"/>
              <w:rPr>
                <w:rFonts w:ascii="Calibri Light" w:eastAsia="Times New Roman" w:hAnsi="Calibri Light" w:cs="Calibri Light"/>
                <w:b/>
                <w:bCs/>
                <w:noProo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50977C11" w14:textId="77777777" w:rsidTr="00FF0E76">
        <w:tc>
          <w:tcPr>
            <w:tcW w:w="567" w:type="dxa"/>
          </w:tcPr>
          <w:p w14:paraId="2A87201F"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w:t>
            </w:r>
          </w:p>
        </w:tc>
        <w:tc>
          <w:tcPr>
            <w:tcW w:w="7371" w:type="dxa"/>
          </w:tcPr>
          <w:p w14:paraId="1CE7FD76"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Make it safe for learners to make mistakes</w:t>
            </w:r>
          </w:p>
          <w:p w14:paraId="0AF35430"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color w:val="2F5496" w:themeColor="accent1" w:themeShade="BF"/>
                <w:sz w:val="22"/>
                <w:lang w:eastAsia="en-GB" w:bidi="ar-SA"/>
              </w:rPr>
              <w:t xml:space="preserve">The teacher might model making mistakes or celebrate mistakes as part of the learning process. </w:t>
            </w:r>
          </w:p>
        </w:tc>
        <w:tc>
          <w:tcPr>
            <w:tcW w:w="1276" w:type="dxa"/>
          </w:tcPr>
          <w:p w14:paraId="33F17162"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6B157610" w14:textId="77777777" w:rsidTr="00FF0E76">
        <w:tc>
          <w:tcPr>
            <w:tcW w:w="567" w:type="dxa"/>
          </w:tcPr>
          <w:p w14:paraId="5E7F6C3E"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2.</w:t>
            </w:r>
          </w:p>
        </w:tc>
        <w:tc>
          <w:tcPr>
            <w:tcW w:w="7371" w:type="dxa"/>
          </w:tcPr>
          <w:p w14:paraId="59687F15"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Make the environment calm and interesting</w:t>
            </w:r>
          </w:p>
        </w:tc>
        <w:tc>
          <w:tcPr>
            <w:tcW w:w="1276" w:type="dxa"/>
          </w:tcPr>
          <w:p w14:paraId="18E02C70"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36705AEA" w14:textId="77777777" w:rsidTr="00FF0E76">
        <w:tc>
          <w:tcPr>
            <w:tcW w:w="567" w:type="dxa"/>
          </w:tcPr>
          <w:p w14:paraId="315F388D"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3.</w:t>
            </w:r>
          </w:p>
        </w:tc>
        <w:tc>
          <w:tcPr>
            <w:tcW w:w="7371" w:type="dxa"/>
          </w:tcPr>
          <w:p w14:paraId="2D095310"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Insist that in every lesson learners sit silently</w:t>
            </w:r>
          </w:p>
          <w:p w14:paraId="59C45E7C"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color w:val="2F5496" w:themeColor="accent1" w:themeShade="BF"/>
                <w:sz w:val="22"/>
                <w:lang w:eastAsia="en-GB" w:bidi="ar-SA"/>
              </w:rPr>
              <w:t xml:space="preserve">Learners might benefit from carrying out some activities in silence, such as a written test or self reflection tasks. </w:t>
            </w:r>
          </w:p>
        </w:tc>
        <w:tc>
          <w:tcPr>
            <w:tcW w:w="1276" w:type="dxa"/>
          </w:tcPr>
          <w:p w14:paraId="5D69946F"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0455EDCC" w14:textId="77777777" w:rsidTr="00FF0E76">
        <w:tc>
          <w:tcPr>
            <w:tcW w:w="567" w:type="dxa"/>
          </w:tcPr>
          <w:p w14:paraId="0F5C8EC3"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4.</w:t>
            </w:r>
          </w:p>
        </w:tc>
        <w:tc>
          <w:tcPr>
            <w:tcW w:w="7371" w:type="dxa"/>
          </w:tcPr>
          <w:p w14:paraId="6CDD9AD1"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Welcome children at the door, by name, as they enter</w:t>
            </w:r>
          </w:p>
        </w:tc>
        <w:tc>
          <w:tcPr>
            <w:tcW w:w="1276" w:type="dxa"/>
          </w:tcPr>
          <w:p w14:paraId="0C8924D0"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5C856BDA" w14:textId="77777777" w:rsidTr="00FF0E76">
        <w:tc>
          <w:tcPr>
            <w:tcW w:w="567" w:type="dxa"/>
          </w:tcPr>
          <w:p w14:paraId="6F90615B"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5.</w:t>
            </w:r>
          </w:p>
        </w:tc>
        <w:tc>
          <w:tcPr>
            <w:tcW w:w="7371" w:type="dxa"/>
          </w:tcPr>
          <w:p w14:paraId="10F3CD62"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Select the children with their hands up to keep the lesson moving</w:t>
            </w:r>
          </w:p>
          <w:p w14:paraId="741ADCAD" w14:textId="77777777"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color w:val="2F5496" w:themeColor="accent1" w:themeShade="BF"/>
                <w:sz w:val="22"/>
                <w:lang w:eastAsia="en-GB" w:bidi="ar-SA"/>
              </w:rPr>
              <w:t xml:space="preserve">Whilst this would keep the pace of the lesson moving, not all children would feel included and many learners may disengage if they know they are not expected to contribute.  </w:t>
            </w:r>
          </w:p>
        </w:tc>
        <w:tc>
          <w:tcPr>
            <w:tcW w:w="1276" w:type="dxa"/>
          </w:tcPr>
          <w:p w14:paraId="4590BBE7"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018E762D" w14:textId="77777777" w:rsidTr="00FF0E76">
        <w:tc>
          <w:tcPr>
            <w:tcW w:w="567" w:type="dxa"/>
          </w:tcPr>
          <w:p w14:paraId="0587695C"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6.</w:t>
            </w:r>
          </w:p>
        </w:tc>
        <w:tc>
          <w:tcPr>
            <w:tcW w:w="7371" w:type="dxa"/>
          </w:tcPr>
          <w:p w14:paraId="36E195C3"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Provide constructive feedback to help them improve</w:t>
            </w:r>
          </w:p>
        </w:tc>
        <w:tc>
          <w:tcPr>
            <w:tcW w:w="1276" w:type="dxa"/>
          </w:tcPr>
          <w:p w14:paraId="073B1B2E"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5E7AEAE5" w14:textId="77777777" w:rsidTr="00FF0E76">
        <w:tc>
          <w:tcPr>
            <w:tcW w:w="567" w:type="dxa"/>
          </w:tcPr>
          <w:p w14:paraId="5158543E"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7.</w:t>
            </w:r>
          </w:p>
        </w:tc>
        <w:tc>
          <w:tcPr>
            <w:tcW w:w="7371" w:type="dxa"/>
          </w:tcPr>
          <w:p w14:paraId="44A4BBB2"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Create a sense of order by having routines</w:t>
            </w:r>
          </w:p>
        </w:tc>
        <w:tc>
          <w:tcPr>
            <w:tcW w:w="1276" w:type="dxa"/>
          </w:tcPr>
          <w:p w14:paraId="7EC1738D"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0D0BADDE" w14:textId="77777777" w:rsidTr="00FF0E76">
        <w:tc>
          <w:tcPr>
            <w:tcW w:w="567" w:type="dxa"/>
          </w:tcPr>
          <w:p w14:paraId="2C924B01"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8.</w:t>
            </w:r>
          </w:p>
        </w:tc>
        <w:tc>
          <w:tcPr>
            <w:tcW w:w="7371" w:type="dxa"/>
          </w:tcPr>
          <w:p w14:paraId="035429DA"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 xml:space="preserve">Be flexible with how children work  </w:t>
            </w:r>
          </w:p>
        </w:tc>
        <w:tc>
          <w:tcPr>
            <w:tcW w:w="1276" w:type="dxa"/>
          </w:tcPr>
          <w:p w14:paraId="4ED6446B"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26D5B68E" w14:textId="77777777" w:rsidTr="00FF0E76">
        <w:tc>
          <w:tcPr>
            <w:tcW w:w="567" w:type="dxa"/>
          </w:tcPr>
          <w:p w14:paraId="1419E4D5"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9.</w:t>
            </w:r>
          </w:p>
        </w:tc>
        <w:tc>
          <w:tcPr>
            <w:tcW w:w="7371" w:type="dxa"/>
          </w:tcPr>
          <w:p w14:paraId="406C8849"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Encourage students to ask and answer questions</w:t>
            </w:r>
          </w:p>
        </w:tc>
        <w:tc>
          <w:tcPr>
            <w:tcW w:w="1276" w:type="dxa"/>
          </w:tcPr>
          <w:p w14:paraId="1EB5283F"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6490C844" w14:textId="77777777" w:rsidTr="00FF0E76">
        <w:tc>
          <w:tcPr>
            <w:tcW w:w="567" w:type="dxa"/>
          </w:tcPr>
          <w:p w14:paraId="6FC92BDE"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10.</w:t>
            </w:r>
          </w:p>
        </w:tc>
        <w:tc>
          <w:tcPr>
            <w:tcW w:w="7371" w:type="dxa"/>
          </w:tcPr>
          <w:p w14:paraId="13A4CC07"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 xml:space="preserve">Value each child by using their name frequently, e.g. </w:t>
            </w:r>
          </w:p>
          <w:p w14:paraId="3433DD12"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when asking questions and / or giving feedback</w:t>
            </w:r>
          </w:p>
        </w:tc>
        <w:tc>
          <w:tcPr>
            <w:tcW w:w="1276" w:type="dxa"/>
          </w:tcPr>
          <w:p w14:paraId="44B4BBAD"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0D7239BE" w14:textId="77777777" w:rsidTr="00FF0E76">
        <w:tc>
          <w:tcPr>
            <w:tcW w:w="567" w:type="dxa"/>
          </w:tcPr>
          <w:p w14:paraId="215FD28A"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11.</w:t>
            </w:r>
          </w:p>
        </w:tc>
        <w:tc>
          <w:tcPr>
            <w:tcW w:w="7371" w:type="dxa"/>
          </w:tcPr>
          <w:p w14:paraId="741CB8F1"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 xml:space="preserve">Care about the student and know things about them, e.g. </w:t>
            </w:r>
          </w:p>
          <w:p w14:paraId="0CEFFA54"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their hobbies, any learning difficulties</w:t>
            </w:r>
          </w:p>
        </w:tc>
        <w:tc>
          <w:tcPr>
            <w:tcW w:w="1276" w:type="dxa"/>
          </w:tcPr>
          <w:p w14:paraId="6D6316E5"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0C80A789" w14:textId="77777777" w:rsidTr="00FF0E76">
        <w:tc>
          <w:tcPr>
            <w:tcW w:w="567" w:type="dxa"/>
          </w:tcPr>
          <w:p w14:paraId="721DECE3"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12.</w:t>
            </w:r>
          </w:p>
        </w:tc>
        <w:tc>
          <w:tcPr>
            <w:tcW w:w="7371" w:type="dxa"/>
          </w:tcPr>
          <w:p w14:paraId="0115A985"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Give children tests regularly to check they understand</w:t>
            </w:r>
          </w:p>
          <w:p w14:paraId="3714F9E8" w14:textId="0D5AC2E0" w:rsidR="00766A5E" w:rsidRPr="00766A5E" w:rsidRDefault="00766A5E" w:rsidP="00766A5E">
            <w:pPr>
              <w:keepNext/>
              <w:keepLines/>
              <w:outlineLvl w:val="0"/>
              <w:rPr>
                <w:rFonts w:ascii="Gadugi" w:eastAsia="Times New Roman" w:hAnsi="Gadugi" w:cs="Calibri Light"/>
                <w:noProof/>
                <w:color w:val="2F5496" w:themeColor="accent1" w:themeShade="BF"/>
                <w:sz w:val="22"/>
                <w:lang w:eastAsia="en-GB" w:bidi="ar-SA"/>
              </w:rPr>
            </w:pPr>
            <w:r w:rsidRPr="00766A5E">
              <w:rPr>
                <w:rFonts w:ascii="Gadugi" w:eastAsia="Times New Roman" w:hAnsi="Gadugi" w:cs="Calibri Light"/>
                <w:noProof/>
                <w:color w:val="2F5496" w:themeColor="accent1" w:themeShade="BF"/>
                <w:sz w:val="22"/>
                <w:lang w:eastAsia="en-GB" w:bidi="ar-SA"/>
              </w:rPr>
              <w:t xml:space="preserve">Whilst tests are a good way to check for understanding, educators will find using a range of assessment techniques more effective when trying to create a </w:t>
            </w:r>
            <w:r w:rsidR="000B15A5">
              <w:rPr>
                <w:rFonts w:ascii="Gadugi" w:eastAsia="Times New Roman" w:hAnsi="Gadugi" w:cs="Calibri Light"/>
                <w:noProof/>
                <w:color w:val="2F5496" w:themeColor="accent1" w:themeShade="BF"/>
                <w:sz w:val="22"/>
                <w:lang w:eastAsia="en-GB" w:bidi="ar-SA"/>
              </w:rPr>
              <w:t>Positive Learning Environment</w:t>
            </w:r>
            <w:r w:rsidRPr="00766A5E">
              <w:rPr>
                <w:rFonts w:ascii="Gadugi" w:eastAsia="Times New Roman" w:hAnsi="Gadugi" w:cs="Calibri Light"/>
                <w:noProof/>
                <w:color w:val="2F5496" w:themeColor="accent1" w:themeShade="BF"/>
                <w:sz w:val="22"/>
                <w:lang w:eastAsia="en-GB" w:bidi="ar-SA"/>
              </w:rPr>
              <w:t>, such as observations, group work, listening, etc. Regula</w:t>
            </w:r>
            <w:r w:rsidR="00C10E88">
              <w:rPr>
                <w:rFonts w:ascii="Gadugi" w:eastAsia="Times New Roman" w:hAnsi="Gadugi" w:cs="Calibri Light"/>
                <w:noProof/>
                <w:color w:val="2F5496" w:themeColor="accent1" w:themeShade="BF"/>
                <w:sz w:val="22"/>
                <w:lang w:eastAsia="en-GB" w:bidi="ar-SA"/>
              </w:rPr>
              <w:t>r</w:t>
            </w:r>
            <w:r w:rsidRPr="00766A5E">
              <w:rPr>
                <w:rFonts w:ascii="Gadugi" w:eastAsia="Times New Roman" w:hAnsi="Gadugi" w:cs="Calibri Light"/>
                <w:noProof/>
                <w:color w:val="2F5496" w:themeColor="accent1" w:themeShade="BF"/>
                <w:sz w:val="22"/>
                <w:lang w:eastAsia="en-GB" w:bidi="ar-SA"/>
              </w:rPr>
              <w:t xml:space="preserve"> test conditions can cause stress and anxiety. </w:t>
            </w:r>
          </w:p>
        </w:tc>
        <w:tc>
          <w:tcPr>
            <w:tcW w:w="1276" w:type="dxa"/>
          </w:tcPr>
          <w:p w14:paraId="3AC401AA"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p>
        </w:tc>
      </w:tr>
      <w:tr w:rsidR="00766A5E" w:rsidRPr="00766A5E" w14:paraId="320C3EF6" w14:textId="77777777" w:rsidTr="00FF0E76">
        <w:tc>
          <w:tcPr>
            <w:tcW w:w="567" w:type="dxa"/>
          </w:tcPr>
          <w:p w14:paraId="3EA7DEE7"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13.</w:t>
            </w:r>
          </w:p>
        </w:tc>
        <w:tc>
          <w:tcPr>
            <w:tcW w:w="7371" w:type="dxa"/>
          </w:tcPr>
          <w:p w14:paraId="491F1D3B"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Plan activities to allow children to move around in class</w:t>
            </w:r>
          </w:p>
        </w:tc>
        <w:tc>
          <w:tcPr>
            <w:tcW w:w="1276" w:type="dxa"/>
          </w:tcPr>
          <w:p w14:paraId="49B14E0E"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48434F2F" w14:textId="77777777" w:rsidTr="00FF0E76">
        <w:tc>
          <w:tcPr>
            <w:tcW w:w="567" w:type="dxa"/>
          </w:tcPr>
          <w:p w14:paraId="1AD82EF9"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14.</w:t>
            </w:r>
          </w:p>
        </w:tc>
        <w:tc>
          <w:tcPr>
            <w:tcW w:w="7371" w:type="dxa"/>
          </w:tcPr>
          <w:p w14:paraId="728EC47F"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Plan to use outside spaces to engage children</w:t>
            </w:r>
          </w:p>
        </w:tc>
        <w:tc>
          <w:tcPr>
            <w:tcW w:w="1276" w:type="dxa"/>
          </w:tcPr>
          <w:p w14:paraId="6A152542"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r w:rsidR="00766A5E" w:rsidRPr="00766A5E" w14:paraId="310F0DBC" w14:textId="77777777" w:rsidTr="00FF0E76">
        <w:tc>
          <w:tcPr>
            <w:tcW w:w="567" w:type="dxa"/>
          </w:tcPr>
          <w:p w14:paraId="5941A1BA" w14:textId="77777777" w:rsidR="00766A5E" w:rsidRPr="00766A5E" w:rsidRDefault="00766A5E" w:rsidP="00766A5E">
            <w:pPr>
              <w:keepNext/>
              <w:keepLines/>
              <w:outlineLvl w:val="0"/>
              <w:rPr>
                <w:rFonts w:ascii="Gadugi" w:eastAsia="Times New Roman" w:hAnsi="Gadugi" w:cs="Calibri Light"/>
                <w:noProof/>
                <w:sz w:val="22"/>
                <w:lang w:eastAsia="en-GB" w:bidi="ar-SA"/>
              </w:rPr>
            </w:pPr>
            <w:r w:rsidRPr="00766A5E">
              <w:rPr>
                <w:rFonts w:ascii="Gadugi" w:eastAsia="Times New Roman" w:hAnsi="Gadugi" w:cs="Calibri Light"/>
                <w:noProof/>
                <w:sz w:val="22"/>
                <w:lang w:eastAsia="en-GB" w:bidi="ar-SA"/>
              </w:rPr>
              <w:t>15.</w:t>
            </w:r>
          </w:p>
        </w:tc>
        <w:tc>
          <w:tcPr>
            <w:tcW w:w="7371" w:type="dxa"/>
          </w:tcPr>
          <w:p w14:paraId="45E64CBD"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Gadugi" w:eastAsia="Times New Roman" w:hAnsi="Gadugi" w:cs="Calibri Light"/>
                <w:noProof/>
                <w:sz w:val="22"/>
                <w:lang w:eastAsia="en-GB" w:bidi="ar-SA"/>
              </w:rPr>
              <w:t>Arrive early to class</w:t>
            </w:r>
          </w:p>
        </w:tc>
        <w:tc>
          <w:tcPr>
            <w:tcW w:w="1276" w:type="dxa"/>
          </w:tcPr>
          <w:p w14:paraId="2F1AC547" w14:textId="77777777" w:rsidR="00766A5E" w:rsidRPr="00766A5E" w:rsidRDefault="00766A5E" w:rsidP="00766A5E">
            <w:pPr>
              <w:keepNext/>
              <w:keepLines/>
              <w:outlineLvl w:val="0"/>
              <w:rPr>
                <w:rFonts w:ascii="Calibri Light" w:eastAsia="Times New Roman" w:hAnsi="Calibri Light" w:cs="Calibri Light"/>
                <w:b/>
                <w:bCs/>
                <w:noProof/>
                <w:color w:val="2F5496" w:themeColor="accent1" w:themeShade="BF"/>
                <w:sz w:val="26"/>
                <w:szCs w:val="26"/>
                <w:lang w:eastAsia="en-GB" w:bidi="ar-SA"/>
              </w:rPr>
            </w:pPr>
            <w:r w:rsidRPr="00766A5E">
              <w:rPr>
                <w:rFonts w:ascii="Calibri Light" w:eastAsia="Times New Roman" w:hAnsi="Calibri Light" w:cs="Calibri Light"/>
                <w:b/>
                <w:bCs/>
                <w:noProof/>
                <w:sz w:val="26"/>
                <w:szCs w:val="26"/>
                <w:lang w:eastAsia="en-GB" w:bidi="ar-SA"/>
              </w:rPr>
              <w:sym w:font="Wingdings" w:char="F0FC"/>
            </w:r>
          </w:p>
        </w:tc>
      </w:tr>
    </w:tbl>
    <w:p w14:paraId="27D910A7" w14:textId="77777777" w:rsidR="002F050D" w:rsidRDefault="002F050D" w:rsidP="00035CE4">
      <w:pPr>
        <w:pStyle w:val="ListParagraph"/>
        <w:spacing w:line="240" w:lineRule="auto"/>
        <w:ind w:left="0"/>
        <w:rPr>
          <w:b/>
          <w:bCs/>
          <w:lang w:bidi="ar-SA"/>
        </w:rPr>
      </w:pPr>
    </w:p>
    <w:p w14:paraId="147D2DC1" w14:textId="77777777" w:rsidR="00035CE4" w:rsidRDefault="00035CE4" w:rsidP="00035CE4">
      <w:pPr>
        <w:spacing w:line="240" w:lineRule="auto"/>
        <w:rPr>
          <w:rFonts w:ascii="Gadugi" w:hAnsi="Gadugi"/>
          <w:color w:val="000000" w:themeColor="text1"/>
          <w:sz w:val="22"/>
          <w:lang w:bidi="ar-SA"/>
        </w:rPr>
      </w:pPr>
    </w:p>
    <w:p w14:paraId="2150FD29" w14:textId="6248C772" w:rsidR="00035CE4" w:rsidRPr="00BE3D30" w:rsidRDefault="003D6030" w:rsidP="00035CE4">
      <w:pPr>
        <w:pStyle w:val="Heading2"/>
        <w:rPr>
          <w:rFonts w:ascii="Gadugi" w:eastAsiaTheme="minorHAnsi" w:hAnsi="Gadugi" w:cstheme="minorBidi"/>
          <w:noProof/>
          <w:color w:val="000000" w:themeColor="text1"/>
          <w:sz w:val="22"/>
          <w:szCs w:val="22"/>
          <w:lang w:bidi="ar-SA"/>
        </w:rPr>
      </w:pPr>
      <w:bookmarkStart w:id="5" w:name="_Hlk78355698"/>
      <w:r>
        <w:rPr>
          <w:b/>
          <w:bCs/>
          <w:lang w:bidi="ar-SA"/>
        </w:rPr>
        <w:t>Activity 6</w:t>
      </w:r>
      <w:r w:rsidR="00035CE4" w:rsidRPr="00BE3D30">
        <w:rPr>
          <w:b/>
          <w:bCs/>
          <w:lang w:bidi="ar-SA"/>
        </w:rPr>
        <w:t>.1 Self-assessment</w:t>
      </w:r>
      <w:r w:rsidR="00035CE4" w:rsidRPr="00BE3D30">
        <w:rPr>
          <w:rFonts w:ascii="Gadugi" w:eastAsiaTheme="minorHAnsi" w:hAnsi="Gadugi" w:cstheme="minorBidi"/>
          <w:noProof/>
          <w:color w:val="000000" w:themeColor="text1"/>
          <w:sz w:val="22"/>
          <w:szCs w:val="22"/>
          <w:lang w:bidi="ar-SA"/>
        </w:rPr>
        <w:drawing>
          <wp:anchor distT="0" distB="0" distL="114300" distR="114300" simplePos="0" relativeHeight="253344768" behindDoc="0" locked="0" layoutInCell="1" allowOverlap="1" wp14:anchorId="1C60ACAA" wp14:editId="32C8B6D6">
            <wp:simplePos x="0" y="0"/>
            <wp:positionH relativeFrom="column">
              <wp:posOffset>-500176</wp:posOffset>
            </wp:positionH>
            <wp:positionV relativeFrom="paragraph">
              <wp:posOffset>267420</wp:posOffset>
            </wp:positionV>
            <wp:extent cx="633730" cy="640080"/>
            <wp:effectExtent l="0" t="0" r="0" b="0"/>
            <wp:wrapNone/>
            <wp:docPr id="98" name="Picture 98"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 name="Picture 98" descr="A picture containing text&#10;&#10;Description automatically generated"/>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633730" cy="640080"/>
                    </a:xfrm>
                    <a:prstGeom prst="rect">
                      <a:avLst/>
                    </a:prstGeom>
                    <a:noFill/>
                  </pic:spPr>
                </pic:pic>
              </a:graphicData>
            </a:graphic>
          </wp:anchor>
        </w:drawing>
      </w:r>
    </w:p>
    <w:p w14:paraId="3B0CE2A4" w14:textId="77777777" w:rsidR="00035CE4" w:rsidRPr="009666AD" w:rsidRDefault="00035CE4" w:rsidP="00035CE4">
      <w:pPr>
        <w:spacing w:line="240" w:lineRule="auto"/>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342720" behindDoc="0" locked="0" layoutInCell="1" allowOverlap="1" wp14:anchorId="20EF0D28" wp14:editId="591AF13A">
                <wp:simplePos x="0" y="0"/>
                <wp:positionH relativeFrom="column">
                  <wp:posOffset>5337175</wp:posOffset>
                </wp:positionH>
                <wp:positionV relativeFrom="paragraph">
                  <wp:posOffset>789940</wp:posOffset>
                </wp:positionV>
                <wp:extent cx="965200" cy="323850"/>
                <wp:effectExtent l="0" t="0" r="25400" b="19050"/>
                <wp:wrapSquare wrapText="bothSides"/>
                <wp:docPr id="46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206A2F2C" w14:textId="77777777" w:rsidR="00035CE4" w:rsidRPr="009666AD" w:rsidRDefault="00035CE4" w:rsidP="00035CE4">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0EF0D28" id="_x0000_s1031" type="#_x0000_t202" style="position:absolute;margin-left:420.25pt;margin-top:62.2pt;width:76pt;height:25.5pt;z-index:2533427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GljEwIAACUEAAAOAAAAZHJzL2Uyb0RvYy54bWysU11v2yAUfZ+0/4B4X5ykcZdacaouXaZJ&#10;3YfU7QdgjGM0zGUXErv79b3gNI267WUaD4jLhcO551xW10Nn2EGh12BLPptMOVNWQq3truTfv23f&#10;LDnzQdhaGLCq5A/K8+v161er3hVqDi2YWiEjEOuL3pW8DcEVWeZlqzrhJ+CUpWQD2IlAIe6yGkVP&#10;6J3J5tPpZdYD1g5BKu9p93ZM8nXCbxolw5em8SowU3LiFtKMaa7inK1XotihcK2WRxriH1h0Qlt6&#10;9AR1K4Jge9S/QXVaInhowkRCl0HTaKlSDVTNbPqimvtWOJVqIXG8O8nk/x+s/Hy4d1+RheEdDGRg&#10;KsK7O5A/PLOwaYXdqRtE6Fslanp4FiXLeueL49UotS98BKn6T1CTyWIfIAENDXZRFaqTEToZ8HAS&#10;XQ2BSdq8uszJSM4kpS7mF8s8mZKJ4umyQx8+KOhYXJQcydMELg53PkQyong6Et/yYHS91cakAHfV&#10;xiA7CPJ/m0bi/+KYsawnJvk8H+v/K8Q0jT9BdDpQIxvdlXx5OiSKqNp7W6c2C0KbcU2UjT3KGJUb&#10;NQxDNTBdlzyPD0RVK6gfSFeEsW/pn9GiBfzFWU89W3L/cy9QcWY+WvLmarZYxCZPwSJ/O6cAzzPV&#10;eUZYSVAlD5yNy01IHyPqZuGGPGx00veZyZEy9WKS/fhvYrOfx+nU8+9ePwIAAP//AwBQSwMEFAAG&#10;AAgAAAAhAJO1VsDfAAAACwEAAA8AAABkcnMvZG93bnJldi54bWxMj81OwzAQhO9IvIO1SFwQdQjp&#10;T0KcCiGB6A0Kgqsbb5MIex1iNw1vz/YEx535NDtTridnxYhD6DwpuJklIJBqbzpqFLy/PV6vQISo&#10;yWjrCRX8YIB1dX5W6sL4I73iuI2N4BAKhVbQxtgXUoa6RafDzPdI7O394HTkc2ikGfSRw52VaZIs&#10;pNMd8YdW9/jQYv21PTgFq+x5/Ayb25ePerG3ebxajk/fg1KXF9P9HYiIU/yD4VSfq0PFnXb+QCYI&#10;e8pI5oyykWYZCCbyPGVlx8pynoGsSvl/Q/ULAAD//wMAUEsBAi0AFAAGAAgAAAAhALaDOJL+AAAA&#10;4QEAABMAAAAAAAAAAAAAAAAAAAAAAFtDb250ZW50X1R5cGVzXS54bWxQSwECLQAUAAYACAAAACEA&#10;OP0h/9YAAACUAQAACwAAAAAAAAAAAAAAAAAvAQAAX3JlbHMvLnJlbHNQSwECLQAUAAYACAAAACEA&#10;qjhpYxMCAAAlBAAADgAAAAAAAAAAAAAAAAAuAgAAZHJzL2Uyb0RvYy54bWxQSwECLQAUAAYACAAA&#10;ACEAk7VWwN8AAAALAQAADwAAAAAAAAAAAAAAAABtBAAAZHJzL2Rvd25yZXYueG1sUEsFBgAAAAAE&#10;AAQA8wAAAHkFAAAAAA==&#10;">
                <v:textbox>
                  <w:txbxContent>
                    <w:p w14:paraId="206A2F2C" w14:textId="77777777" w:rsidR="00035CE4" w:rsidRPr="009666AD" w:rsidRDefault="00035CE4" w:rsidP="00035CE4">
                      <w:pPr>
                        <w:jc w:val="center"/>
                        <w:rPr>
                          <w:rFonts w:ascii="Gadugi" w:hAnsi="Gadugi"/>
                        </w:rPr>
                      </w:pPr>
                      <w:r w:rsidRPr="009666AD">
                        <w:rPr>
                          <w:rFonts w:ascii="Gadugi" w:hAnsi="Gadugi"/>
                        </w:rPr>
                        <w:t>VERY well</w:t>
                      </w:r>
                    </w:p>
                  </w:txbxContent>
                </v:textbox>
                <w10:wrap type="square"/>
              </v:shape>
            </w:pict>
          </mc:Fallback>
        </mc:AlternateContent>
      </w:r>
      <w:r w:rsidRPr="009666AD">
        <w:rPr>
          <w:rFonts w:ascii="Gadugi" w:hAnsi="Gadugi"/>
          <w:noProof/>
          <w:color w:val="000000" w:themeColor="text1"/>
          <w:sz w:val="22"/>
          <w:lang w:bidi="ar-SA"/>
        </w:rPr>
        <mc:AlternateContent>
          <mc:Choice Requires="wps">
            <w:drawing>
              <wp:anchor distT="45720" distB="45720" distL="114300" distR="114300" simplePos="0" relativeHeight="253343744" behindDoc="0" locked="0" layoutInCell="1" allowOverlap="1" wp14:anchorId="4476A76A" wp14:editId="79A534D4">
                <wp:simplePos x="0" y="0"/>
                <wp:positionH relativeFrom="column">
                  <wp:posOffset>-190500</wp:posOffset>
                </wp:positionH>
                <wp:positionV relativeFrom="paragraph">
                  <wp:posOffset>781050</wp:posOffset>
                </wp:positionV>
                <wp:extent cx="806450" cy="298450"/>
                <wp:effectExtent l="0" t="0" r="12700" b="25400"/>
                <wp:wrapSquare wrapText="bothSides"/>
                <wp:docPr id="50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24A06F19" w14:textId="77777777" w:rsidR="00035CE4" w:rsidRPr="009666AD" w:rsidRDefault="00035CE4" w:rsidP="00035CE4">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476A76A" id="_x0000_s1032" type="#_x0000_t202" style="position:absolute;margin-left:-15pt;margin-top:61.5pt;width:63.5pt;height:23.5pt;z-index:2533437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wnnGEAIAACUEAAAOAAAAZHJzL2Uyb0RvYy54bWysU9uO2yAQfa/Uf0C8N3aiJE2sOKtttqkq&#10;bbeVtv0ADDhGxQwFEjv9+g7Ym01vL1V5QDPMcJhzZtjc9K0mJ+m8AlPS6SSnRBoOQplDSb983r9a&#10;UeIDM4JpMLKkZ+npzfbli01nCzmDBrSQjiCI8UVnS9qEYIss87yRLfMTsNJgsAbXsoCuO2TCsQ7R&#10;W53N8nyZdeCEdcCl93h6NwTpNuHXteThY117GYguKdYW0u7SXsU9225YcXDMNoqPZbB/qKJlyuCj&#10;F6g7Fhg5OvUbVKu4Aw91mHBoM6hrxWXigGym+S9sHhtmZeKC4nh7kcn/P1j+cHq0nxwJ/RvosYGJ&#10;hLf3wL96YmDXMHOQt85B10gm8OFplCzrrC/Gq1FqX/gIUnUfQGCT2TFAAupr10ZVkCdBdGzA+SK6&#10;7APheLjKl/MFRjiGZutVtOMLrHi6bJ0P7yS0JBolddjTBM5O9z4MqU8p8S0PWom90jo57lDttCMn&#10;hv3fpzWi/5SmDelKul7MFgP/v0Lkaf0JolUBB1mrNjKKKyaxIqr21ohkB6b0YCM7bUYZo3KDhqGv&#10;eqJESZfxblS1AnFGXR0Mc4v/DI0G3HdKOpzZkvpvR+YkJfq9wd6sp/N5HPLkzBevZ+i460h1HWGG&#10;I1RJAyWDuQvpY8SyDdxiD2uV9H2uZCwZZzF1aPw3cdiv/ZT1/Lu3PwAAAP//AwBQSwMEFAAGAAgA&#10;AAAhAL/otdrdAAAACgEAAA8AAABkcnMvZG93bnJldi54bWxMT8tOwzAQvCPxD9YicUGtQ4OaNsSp&#10;EBIIbqUguLrxNomw18F20/D3LCc47WNG86g2k7NixBB7Twqu5xkIpMabnloFb68PsxWImDQZbT2h&#10;gm+MsKnPzypdGn+iFxx3qRUsQrHUCrqUhlLK2HTodJz7AYmxgw9OJz5DK03QJxZ3Vi6ybCmd7okd&#10;Oj3gfYfN5+7oFKxunsaP+Jxv35vlwa7TVTE+fgWlLi+mu1sQCaf0R4bf+Bwdas6090cyUVgFszzj&#10;LomBRc4LM9YFzz0/CkZkXcn/FeofAAAA//8DAFBLAQItABQABgAIAAAAIQC2gziS/gAAAOEBAAAT&#10;AAAAAAAAAAAAAAAAAAAAAABbQ29udGVudF9UeXBlc10ueG1sUEsBAi0AFAAGAAgAAAAhADj9If/W&#10;AAAAlAEAAAsAAAAAAAAAAAAAAAAALwEAAF9yZWxzLy5yZWxzUEsBAi0AFAAGAAgAAAAhADbCecYQ&#10;AgAAJQQAAA4AAAAAAAAAAAAAAAAALgIAAGRycy9lMm9Eb2MueG1sUEsBAi0AFAAGAAgAAAAhAL/o&#10;tdrdAAAACgEAAA8AAAAAAAAAAAAAAAAAagQAAGRycy9kb3ducmV2LnhtbFBLBQYAAAAABAAEAPMA&#10;AAB0BQAAAAA=&#10;">
                <v:textbox>
                  <w:txbxContent>
                    <w:p w14:paraId="24A06F19" w14:textId="77777777" w:rsidR="00035CE4" w:rsidRPr="009666AD" w:rsidRDefault="00035CE4" w:rsidP="00035CE4">
                      <w:pPr>
                        <w:jc w:val="center"/>
                        <w:rPr>
                          <w:rFonts w:ascii="Gadugi" w:hAnsi="Gadugi"/>
                        </w:rPr>
                      </w:pPr>
                      <w:r w:rsidRPr="009666AD">
                        <w:rPr>
                          <w:rFonts w:ascii="Gadugi" w:hAnsi="Gadugi"/>
                        </w:rPr>
                        <w:t>NOT well</w:t>
                      </w:r>
                    </w:p>
                  </w:txbxContent>
                </v:textbox>
                <w10:wrap type="square"/>
              </v:shape>
            </w:pict>
          </mc:Fallback>
        </mc:AlternateContent>
      </w:r>
      <w:r w:rsidRPr="009666AD">
        <w:rPr>
          <w:rFonts w:ascii="Gadugi" w:hAnsi="Gadugi"/>
          <w:noProof/>
          <w:color w:val="000000" w:themeColor="text1"/>
          <w:sz w:val="22"/>
          <w:lang w:bidi="ar-SA"/>
        </w:rPr>
        <w:drawing>
          <wp:anchor distT="0" distB="0" distL="114300" distR="114300" simplePos="0" relativeHeight="253341696" behindDoc="0" locked="0" layoutInCell="1" allowOverlap="1" wp14:anchorId="2A54251C" wp14:editId="51E8A565">
            <wp:simplePos x="0" y="0"/>
            <wp:positionH relativeFrom="column">
              <wp:posOffset>755650</wp:posOffset>
            </wp:positionH>
            <wp:positionV relativeFrom="paragraph">
              <wp:posOffset>610235</wp:posOffset>
            </wp:positionV>
            <wp:extent cx="4489450" cy="676910"/>
            <wp:effectExtent l="0" t="0" r="6350" b="8890"/>
            <wp:wrapTopAndBottom/>
            <wp:docPr id="99" name="Picture 99"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 name="Picture 99" descr="Graphical user interface&#10;&#10;Description automatically generated"/>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Pr="009666AD">
        <w:rPr>
          <w:rFonts w:ascii="Gadugi" w:hAnsi="Gadugi"/>
          <w:color w:val="000000" w:themeColor="text1"/>
          <w:sz w:val="22"/>
          <w:lang w:bidi="ar-SA"/>
        </w:rPr>
        <w:t>REFLECTION: How well do you think you</w:t>
      </w:r>
      <w:r>
        <w:rPr>
          <w:rFonts w:ascii="Gadugi" w:hAnsi="Gadugi"/>
          <w:color w:val="000000" w:themeColor="text1"/>
          <w:sz w:val="22"/>
          <w:lang w:bidi="ar-SA"/>
        </w:rPr>
        <w:t xml:space="preserve"> understand </w:t>
      </w:r>
      <w:r w:rsidRPr="009666AD">
        <w:rPr>
          <w:rFonts w:ascii="Gadugi" w:hAnsi="Gadugi"/>
          <w:b/>
          <w:bCs/>
          <w:color w:val="000000" w:themeColor="text1"/>
          <w:sz w:val="22"/>
          <w:lang w:bidi="ar-SA"/>
        </w:rPr>
        <w:t>‘</w:t>
      </w:r>
      <w:r>
        <w:rPr>
          <w:rFonts w:ascii="Gadugi" w:hAnsi="Gadugi"/>
          <w:b/>
          <w:bCs/>
          <w:color w:val="000000" w:themeColor="text1"/>
          <w:sz w:val="22"/>
          <w:lang w:bidi="ar-SA"/>
        </w:rPr>
        <w:t>questioning techniques for inclusion’</w:t>
      </w:r>
      <w:r w:rsidRPr="00E82092">
        <w:rPr>
          <w:rFonts w:ascii="Gadugi" w:hAnsi="Gadugi"/>
          <w:color w:val="000000" w:themeColor="text1"/>
          <w:sz w:val="22"/>
          <w:lang w:bidi="ar-SA"/>
        </w:rPr>
        <w:t>?</w:t>
      </w:r>
      <w:r w:rsidRPr="009666AD">
        <w:rPr>
          <w:rFonts w:ascii="Gadugi" w:hAnsi="Gadugi"/>
          <w:color w:val="000000" w:themeColor="text1"/>
          <w:sz w:val="22"/>
          <w:lang w:bidi="ar-SA"/>
        </w:rPr>
        <w:t xml:space="preserve"> Look at the scale below and identify the number that best describes YOU. Answer in your learning journal.</w:t>
      </w:r>
    </w:p>
    <w:bookmarkEnd w:id="5"/>
    <w:p w14:paraId="785F71C2" w14:textId="77777777" w:rsidR="00035CE4" w:rsidRPr="00F65087" w:rsidRDefault="00035CE4" w:rsidP="00035CE4">
      <w:pPr>
        <w:jc w:val="center"/>
        <w:rPr>
          <w:rFonts w:ascii="Gadugi" w:hAnsi="Gadugi"/>
          <w:color w:val="000000" w:themeColor="text1"/>
          <w:sz w:val="22"/>
          <w:lang w:bidi="ar-SA"/>
        </w:rPr>
      </w:pPr>
      <w:r w:rsidRPr="009666AD">
        <w:rPr>
          <w:rFonts w:ascii="Gadugi" w:hAnsi="Gadugi"/>
          <w:color w:val="000000" w:themeColor="text1"/>
          <w:sz w:val="22"/>
          <w:lang w:bidi="ar-SA"/>
        </w:rPr>
        <w:t>You will be asked to do this again at the end of th</w:t>
      </w:r>
      <w:r>
        <w:rPr>
          <w:rFonts w:ascii="Gadugi" w:hAnsi="Gadugi"/>
          <w:color w:val="000000" w:themeColor="text1"/>
          <w:sz w:val="22"/>
          <w:lang w:bidi="ar-SA"/>
        </w:rPr>
        <w:t>is section</w:t>
      </w:r>
      <w:r w:rsidRPr="009666AD">
        <w:rPr>
          <w:rFonts w:ascii="Gadugi" w:hAnsi="Gadugi"/>
          <w:color w:val="000000" w:themeColor="text1"/>
          <w:sz w:val="22"/>
          <w:lang w:bidi="ar-SA"/>
        </w:rPr>
        <w:t>.</w:t>
      </w:r>
    </w:p>
    <w:p w14:paraId="009C2AEC" w14:textId="70FC80AB" w:rsidR="00035CE4" w:rsidRDefault="00035CE4" w:rsidP="00035CE4">
      <w:pPr>
        <w:pStyle w:val="ListParagraph"/>
        <w:spacing w:line="240" w:lineRule="auto"/>
        <w:ind w:left="0"/>
        <w:rPr>
          <w:rFonts w:ascii="Gadugi" w:hAnsi="Gadugi"/>
          <w:color w:val="000000" w:themeColor="text1"/>
          <w:sz w:val="22"/>
          <w:lang w:bidi="ar-SA"/>
        </w:rPr>
      </w:pPr>
    </w:p>
    <w:p w14:paraId="21E11FCD" w14:textId="548DC2BB" w:rsidR="00762F60" w:rsidRDefault="00762F60" w:rsidP="00035CE4">
      <w:pPr>
        <w:pStyle w:val="ListParagraph"/>
        <w:spacing w:line="240" w:lineRule="auto"/>
        <w:ind w:left="0"/>
        <w:rPr>
          <w:rFonts w:ascii="Gadugi" w:hAnsi="Gadugi"/>
          <w:color w:val="000000" w:themeColor="text1"/>
          <w:sz w:val="22"/>
          <w:lang w:bidi="ar-SA"/>
        </w:rPr>
      </w:pPr>
    </w:p>
    <w:p w14:paraId="5D744FCE" w14:textId="0B8CF9F2" w:rsidR="00762F60" w:rsidRDefault="00762F60" w:rsidP="00035CE4">
      <w:pPr>
        <w:pStyle w:val="ListParagraph"/>
        <w:spacing w:line="240" w:lineRule="auto"/>
        <w:ind w:left="0"/>
        <w:rPr>
          <w:rFonts w:ascii="Gadugi" w:hAnsi="Gadugi"/>
          <w:color w:val="000000" w:themeColor="text1"/>
          <w:sz w:val="22"/>
          <w:lang w:bidi="ar-SA"/>
        </w:rPr>
      </w:pPr>
    </w:p>
    <w:p w14:paraId="3A5D7DEC" w14:textId="77777777" w:rsidR="00D84F74" w:rsidRDefault="00D84F74" w:rsidP="00035CE4">
      <w:pPr>
        <w:pStyle w:val="ListParagraph"/>
        <w:spacing w:line="240" w:lineRule="auto"/>
        <w:ind w:left="0"/>
        <w:rPr>
          <w:rFonts w:ascii="Gadugi" w:hAnsi="Gadugi"/>
          <w:color w:val="000000" w:themeColor="text1"/>
          <w:sz w:val="22"/>
          <w:lang w:bidi="ar-SA"/>
        </w:rPr>
      </w:pPr>
    </w:p>
    <w:p w14:paraId="3A073CE0" w14:textId="73D40BC9" w:rsidR="00D84F74" w:rsidRPr="00D84F74" w:rsidRDefault="00D84F74" w:rsidP="00D84F74">
      <w:pPr>
        <w:pStyle w:val="ListParagraph"/>
        <w:numPr>
          <w:ilvl w:val="0"/>
          <w:numId w:val="3"/>
        </w:numPr>
        <w:spacing w:line="240" w:lineRule="auto"/>
        <w:rPr>
          <w:rFonts w:asciiTheme="majorHAnsi" w:hAnsiTheme="majorHAnsi" w:cstheme="majorHAnsi"/>
          <w:b/>
          <w:bCs/>
          <w:color w:val="2F5496" w:themeColor="accent1" w:themeShade="BF"/>
          <w:sz w:val="26"/>
          <w:szCs w:val="26"/>
          <w:lang w:bidi="ar-SA"/>
        </w:rPr>
      </w:pPr>
      <w:r w:rsidRPr="00D84F74">
        <w:rPr>
          <w:rFonts w:asciiTheme="majorHAnsi" w:hAnsiTheme="majorHAnsi" w:cstheme="majorHAnsi"/>
          <w:b/>
          <w:bCs/>
          <w:color w:val="2F5496" w:themeColor="accent1" w:themeShade="BF"/>
          <w:sz w:val="26"/>
          <w:szCs w:val="26"/>
          <w:lang w:bidi="ar-SA"/>
        </w:rPr>
        <w:lastRenderedPageBreak/>
        <w:t xml:space="preserve">Questioning </w:t>
      </w:r>
    </w:p>
    <w:p w14:paraId="02275490" w14:textId="348A6221" w:rsidR="00035CE4" w:rsidRPr="00D84F74" w:rsidRDefault="00035CE4" w:rsidP="00174732">
      <w:pPr>
        <w:spacing w:line="240" w:lineRule="auto"/>
        <w:rPr>
          <w:rFonts w:ascii="Gadugi" w:hAnsi="Gadugi"/>
          <w:color w:val="000000" w:themeColor="text1"/>
          <w:sz w:val="22"/>
          <w:lang w:bidi="ar-SA"/>
        </w:rPr>
      </w:pPr>
      <w:r w:rsidRPr="00D84F74">
        <w:rPr>
          <w:rFonts w:ascii="Gadugi" w:hAnsi="Gadugi"/>
          <w:color w:val="000000" w:themeColor="text1"/>
          <w:sz w:val="22"/>
          <w:lang w:bidi="ar-SA"/>
        </w:rPr>
        <w:t>Inclusion</w:t>
      </w:r>
      <w:r w:rsidR="00174732" w:rsidRPr="00174732">
        <w:t xml:space="preserve"> </w:t>
      </w:r>
      <w:r w:rsidR="00174732" w:rsidRPr="00174732">
        <w:rPr>
          <w:rFonts w:ascii="Gadugi" w:hAnsi="Gadugi"/>
          <w:color w:val="000000" w:themeColor="text1"/>
          <w:sz w:val="22"/>
          <w:lang w:bidi="ar-SA"/>
        </w:rPr>
        <w:t xml:space="preserve">is about valuing the presence, </w:t>
      </w:r>
      <w:proofErr w:type="gramStart"/>
      <w:r w:rsidR="00174732" w:rsidRPr="00174732">
        <w:rPr>
          <w:rFonts w:ascii="Gadugi" w:hAnsi="Gadugi"/>
          <w:color w:val="000000" w:themeColor="text1"/>
          <w:sz w:val="22"/>
          <w:lang w:bidi="ar-SA"/>
        </w:rPr>
        <w:t>participation</w:t>
      </w:r>
      <w:proofErr w:type="gramEnd"/>
      <w:r w:rsidR="00174732" w:rsidRPr="00174732">
        <w:rPr>
          <w:rFonts w:ascii="Gadugi" w:hAnsi="Gadugi"/>
          <w:color w:val="000000" w:themeColor="text1"/>
          <w:sz w:val="22"/>
          <w:lang w:bidi="ar-SA"/>
        </w:rPr>
        <w:t xml:space="preserve"> and achievement of </w:t>
      </w:r>
      <w:r w:rsidR="00174732" w:rsidRPr="00174732">
        <w:rPr>
          <w:rFonts w:ascii="Gadugi" w:hAnsi="Gadugi"/>
          <w:b/>
          <w:bCs/>
          <w:color w:val="000000" w:themeColor="text1"/>
          <w:sz w:val="22"/>
          <w:lang w:bidi="ar-SA"/>
        </w:rPr>
        <w:t>ALL</w:t>
      </w:r>
      <w:r w:rsidR="00174732" w:rsidRPr="00174732">
        <w:rPr>
          <w:rFonts w:ascii="Gadugi" w:hAnsi="Gadugi"/>
          <w:color w:val="000000" w:themeColor="text1"/>
          <w:sz w:val="22"/>
          <w:lang w:bidi="ar-SA"/>
        </w:rPr>
        <w:t xml:space="preserve"> students</w:t>
      </w:r>
      <w:r w:rsidR="00F66F4A">
        <w:rPr>
          <w:rFonts w:ascii="Gadugi" w:hAnsi="Gadugi"/>
          <w:color w:val="000000" w:themeColor="text1"/>
          <w:sz w:val="22"/>
          <w:lang w:bidi="ar-SA"/>
        </w:rPr>
        <w:t xml:space="preserve"> in every lesson</w:t>
      </w:r>
      <w:r w:rsidR="00174732" w:rsidRPr="00174732">
        <w:rPr>
          <w:rFonts w:ascii="Gadugi" w:hAnsi="Gadugi"/>
          <w:color w:val="000000" w:themeColor="text1"/>
          <w:sz w:val="22"/>
          <w:lang w:bidi="ar-SA"/>
        </w:rPr>
        <w:t>.</w:t>
      </w:r>
      <w:r w:rsidR="00F66F4A">
        <w:rPr>
          <w:rFonts w:ascii="Gadugi" w:hAnsi="Gadugi"/>
          <w:color w:val="000000" w:themeColor="text1"/>
          <w:sz w:val="22"/>
          <w:lang w:bidi="ar-SA"/>
        </w:rPr>
        <w:t xml:space="preserve"> </w:t>
      </w:r>
      <w:r w:rsidRPr="00D84F74">
        <w:rPr>
          <w:rFonts w:ascii="Gadugi" w:hAnsi="Gadugi"/>
          <w:color w:val="000000" w:themeColor="text1"/>
          <w:sz w:val="22"/>
          <w:lang w:bidi="ar-SA"/>
        </w:rPr>
        <w:t xml:space="preserve">This includes the effective use of questioning techniques throughout a lesson.  </w:t>
      </w:r>
    </w:p>
    <w:p w14:paraId="39E3CDF7" w14:textId="77777777" w:rsidR="00035CE4" w:rsidRDefault="00035CE4" w:rsidP="00DA58E5">
      <w:pPr>
        <w:pStyle w:val="ListParagraph"/>
        <w:numPr>
          <w:ilvl w:val="0"/>
          <w:numId w:val="24"/>
        </w:numPr>
        <w:spacing w:line="240" w:lineRule="auto"/>
        <w:rPr>
          <w:rFonts w:ascii="Gadugi" w:hAnsi="Gadugi"/>
          <w:color w:val="000000" w:themeColor="text1"/>
          <w:sz w:val="22"/>
          <w:lang w:bidi="ar-SA"/>
        </w:rPr>
      </w:pPr>
      <w:r>
        <w:rPr>
          <w:rFonts w:ascii="Gadugi" w:hAnsi="Gadugi"/>
          <w:color w:val="000000" w:themeColor="text1"/>
          <w:sz w:val="22"/>
          <w:lang w:bidi="ar-SA"/>
        </w:rPr>
        <w:t xml:space="preserve">Questions should engage all learners at an appropriate level. </w:t>
      </w:r>
    </w:p>
    <w:p w14:paraId="73613DCD" w14:textId="77777777" w:rsidR="00035CE4" w:rsidRDefault="00035CE4" w:rsidP="00DA58E5">
      <w:pPr>
        <w:pStyle w:val="ListParagraph"/>
        <w:numPr>
          <w:ilvl w:val="0"/>
          <w:numId w:val="24"/>
        </w:numPr>
        <w:spacing w:line="240" w:lineRule="auto"/>
        <w:rPr>
          <w:rFonts w:ascii="Gadugi" w:hAnsi="Gadugi"/>
          <w:color w:val="000000" w:themeColor="text1"/>
          <w:sz w:val="22"/>
          <w:lang w:bidi="ar-SA"/>
        </w:rPr>
      </w:pPr>
      <w:r>
        <w:rPr>
          <w:rFonts w:ascii="Gadugi" w:hAnsi="Gadugi"/>
          <w:color w:val="000000" w:themeColor="text1"/>
          <w:sz w:val="22"/>
          <w:lang w:bidi="ar-SA"/>
        </w:rPr>
        <w:t>Questions should not be either too easy or too hard for the learner.</w:t>
      </w:r>
    </w:p>
    <w:p w14:paraId="748CD47C" w14:textId="14629FF5" w:rsidR="00035CE4" w:rsidRDefault="00035CE4" w:rsidP="00DA58E5">
      <w:pPr>
        <w:pStyle w:val="ListParagraph"/>
        <w:numPr>
          <w:ilvl w:val="0"/>
          <w:numId w:val="24"/>
        </w:numPr>
        <w:spacing w:line="240" w:lineRule="auto"/>
        <w:rPr>
          <w:rFonts w:ascii="Gadugi" w:hAnsi="Gadugi"/>
          <w:color w:val="000000" w:themeColor="text1"/>
          <w:sz w:val="22"/>
          <w:lang w:bidi="ar-SA"/>
        </w:rPr>
      </w:pPr>
      <w:r>
        <w:rPr>
          <w:rFonts w:ascii="Gadugi" w:hAnsi="Gadugi"/>
          <w:color w:val="000000" w:themeColor="text1"/>
          <w:sz w:val="22"/>
          <w:lang w:bidi="ar-SA"/>
        </w:rPr>
        <w:t>Questions should be carefully planned for individual learners.</w:t>
      </w:r>
    </w:p>
    <w:p w14:paraId="269F4396" w14:textId="77777777" w:rsidR="00174732" w:rsidRDefault="00174732" w:rsidP="00F66F4A">
      <w:pPr>
        <w:pStyle w:val="ListParagraph"/>
        <w:spacing w:line="240" w:lineRule="auto"/>
        <w:rPr>
          <w:rFonts w:ascii="Gadugi" w:hAnsi="Gadugi"/>
          <w:color w:val="000000" w:themeColor="text1"/>
          <w:sz w:val="22"/>
          <w:lang w:bidi="ar-SA"/>
        </w:rPr>
      </w:pPr>
    </w:p>
    <w:p w14:paraId="2D1EE7B0" w14:textId="026BDC10" w:rsidR="0008365E" w:rsidRDefault="0008365E" w:rsidP="0008365E">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For feedback to be effective and create a positive learning environment there needs to be trust between the teacher and learners. The discussions around creating a positive learning environment have provided a firm foundation on which trust can be built between teachers and their learners.</w:t>
      </w:r>
    </w:p>
    <w:p w14:paraId="7EE60EE0" w14:textId="77777777" w:rsidR="00D84F74" w:rsidRDefault="00D84F74" w:rsidP="0008365E">
      <w:pPr>
        <w:pStyle w:val="ListParagraph"/>
        <w:spacing w:line="240" w:lineRule="auto"/>
        <w:ind w:left="0"/>
        <w:rPr>
          <w:rFonts w:ascii="Gadugi" w:hAnsi="Gadugi"/>
          <w:color w:val="000000" w:themeColor="text1"/>
          <w:sz w:val="22"/>
          <w:lang w:bidi="ar-SA"/>
        </w:rPr>
      </w:pPr>
    </w:p>
    <w:p w14:paraId="1BE384D7" w14:textId="1F38EED5" w:rsidR="00D84F74" w:rsidRDefault="00D84F74" w:rsidP="00D84F7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In th</w:t>
      </w:r>
      <w:r w:rsidR="00640788">
        <w:rPr>
          <w:rFonts w:ascii="Gadugi" w:hAnsi="Gadugi"/>
          <w:color w:val="000000" w:themeColor="text1"/>
          <w:sz w:val="22"/>
          <w:lang w:bidi="ar-SA"/>
        </w:rPr>
        <w:t>e first</w:t>
      </w:r>
      <w:r>
        <w:rPr>
          <w:rFonts w:ascii="Gadugi" w:hAnsi="Gadugi"/>
          <w:color w:val="000000" w:themeColor="text1"/>
          <w:sz w:val="22"/>
          <w:lang w:bidi="ar-SA"/>
        </w:rPr>
        <w:t xml:space="preserve"> section </w:t>
      </w:r>
      <w:r w:rsidR="00640788">
        <w:rPr>
          <w:rFonts w:ascii="Gadugi" w:hAnsi="Gadugi"/>
          <w:color w:val="000000" w:themeColor="text1"/>
          <w:sz w:val="22"/>
          <w:lang w:bidi="ar-SA"/>
        </w:rPr>
        <w:t xml:space="preserve">of the module, </w:t>
      </w:r>
      <w:r>
        <w:rPr>
          <w:rFonts w:ascii="Gadugi" w:hAnsi="Gadugi"/>
          <w:color w:val="000000" w:themeColor="text1"/>
          <w:sz w:val="22"/>
          <w:lang w:bidi="ar-SA"/>
        </w:rPr>
        <w:t>attention is given to i</w:t>
      </w:r>
      <w:r w:rsidRPr="00831A6C">
        <w:rPr>
          <w:rFonts w:ascii="Gadugi" w:hAnsi="Gadugi"/>
          <w:color w:val="000000" w:themeColor="text1"/>
          <w:sz w:val="22"/>
          <w:lang w:bidi="ar-SA"/>
        </w:rPr>
        <w:t>dentify</w:t>
      </w:r>
      <w:r>
        <w:rPr>
          <w:rFonts w:ascii="Gadugi" w:hAnsi="Gadugi"/>
          <w:color w:val="000000" w:themeColor="text1"/>
          <w:sz w:val="22"/>
          <w:lang w:bidi="ar-SA"/>
        </w:rPr>
        <w:t>ing</w:t>
      </w:r>
      <w:r w:rsidRPr="00831A6C">
        <w:rPr>
          <w:rFonts w:ascii="Gadugi" w:hAnsi="Gadugi"/>
          <w:color w:val="000000" w:themeColor="text1"/>
          <w:sz w:val="22"/>
          <w:lang w:bidi="ar-SA"/>
        </w:rPr>
        <w:t xml:space="preserve"> and evaluat</w:t>
      </w:r>
      <w:r>
        <w:rPr>
          <w:rFonts w:ascii="Gadugi" w:hAnsi="Gadugi"/>
          <w:color w:val="000000" w:themeColor="text1"/>
          <w:sz w:val="22"/>
          <w:lang w:bidi="ar-SA"/>
        </w:rPr>
        <w:t>ing</w:t>
      </w:r>
      <w:r w:rsidRPr="00831A6C">
        <w:rPr>
          <w:rFonts w:ascii="Gadugi" w:hAnsi="Gadugi"/>
          <w:color w:val="000000" w:themeColor="text1"/>
          <w:sz w:val="22"/>
          <w:lang w:bidi="ar-SA"/>
        </w:rPr>
        <w:t xml:space="preserve"> </w:t>
      </w:r>
      <w:r w:rsidRPr="00AA588B">
        <w:rPr>
          <w:rFonts w:ascii="Gadugi" w:hAnsi="Gadugi"/>
          <w:b/>
          <w:bCs/>
          <w:color w:val="000000" w:themeColor="text1"/>
          <w:sz w:val="22"/>
          <w:lang w:bidi="ar-SA"/>
        </w:rPr>
        <w:t>closed and open question</w:t>
      </w:r>
      <w:r w:rsidR="009934E8">
        <w:rPr>
          <w:rFonts w:ascii="Gadugi" w:hAnsi="Gadugi"/>
          <w:b/>
          <w:bCs/>
          <w:color w:val="000000" w:themeColor="text1"/>
          <w:sz w:val="22"/>
          <w:lang w:bidi="ar-SA"/>
        </w:rPr>
        <w:t>s</w:t>
      </w:r>
      <w:r>
        <w:rPr>
          <w:rFonts w:ascii="Gadugi" w:hAnsi="Gadugi"/>
          <w:color w:val="000000" w:themeColor="text1"/>
          <w:sz w:val="22"/>
          <w:lang w:bidi="ar-SA"/>
        </w:rPr>
        <w:t>, and their value in teaching and learning</w:t>
      </w:r>
      <w:r w:rsidRPr="00831A6C">
        <w:rPr>
          <w:rFonts w:ascii="Gadugi" w:hAnsi="Gadugi"/>
          <w:color w:val="000000" w:themeColor="text1"/>
          <w:sz w:val="22"/>
          <w:lang w:bidi="ar-SA"/>
        </w:rPr>
        <w:t>.</w:t>
      </w:r>
      <w:r>
        <w:rPr>
          <w:rFonts w:ascii="Gadugi" w:hAnsi="Gadugi"/>
          <w:color w:val="000000" w:themeColor="text1"/>
          <w:sz w:val="22"/>
          <w:lang w:bidi="ar-SA"/>
        </w:rPr>
        <w:t xml:space="preserve"> You will explore the use of </w:t>
      </w:r>
      <w:r w:rsidRPr="00AA588B">
        <w:rPr>
          <w:rFonts w:ascii="Gadugi" w:hAnsi="Gadugi"/>
          <w:b/>
          <w:bCs/>
          <w:color w:val="000000" w:themeColor="text1"/>
          <w:sz w:val="22"/>
          <w:lang w:bidi="ar-SA"/>
        </w:rPr>
        <w:t>differentiated questioning</w:t>
      </w:r>
      <w:r>
        <w:rPr>
          <w:rFonts w:ascii="Gadugi" w:hAnsi="Gadugi"/>
          <w:color w:val="000000" w:themeColor="text1"/>
          <w:sz w:val="22"/>
          <w:lang w:bidi="ar-SA"/>
        </w:rPr>
        <w:t xml:space="preserve"> to ensure all learners </w:t>
      </w:r>
      <w:proofErr w:type="gramStart"/>
      <w:r>
        <w:rPr>
          <w:rFonts w:ascii="Gadugi" w:hAnsi="Gadugi"/>
          <w:color w:val="000000" w:themeColor="text1"/>
          <w:sz w:val="22"/>
          <w:lang w:bidi="ar-SA"/>
        </w:rPr>
        <w:t>have the opportunity to</w:t>
      </w:r>
      <w:proofErr w:type="gramEnd"/>
      <w:r>
        <w:rPr>
          <w:rFonts w:ascii="Gadugi" w:hAnsi="Gadugi"/>
          <w:color w:val="000000" w:themeColor="text1"/>
          <w:sz w:val="22"/>
          <w:lang w:bidi="ar-SA"/>
        </w:rPr>
        <w:t xml:space="preserve"> be challenged effectively linked specifically to their own needs.</w:t>
      </w:r>
    </w:p>
    <w:p w14:paraId="56C70606" w14:textId="2C3F0241" w:rsidR="0008365E" w:rsidRDefault="0008365E" w:rsidP="00035CE4">
      <w:pPr>
        <w:pStyle w:val="ListParagraph"/>
        <w:spacing w:line="240" w:lineRule="auto"/>
        <w:ind w:left="0"/>
        <w:rPr>
          <w:rFonts w:ascii="Gadugi" w:hAnsi="Gadugi"/>
          <w:color w:val="000000" w:themeColor="text1"/>
          <w:sz w:val="22"/>
          <w:lang w:bidi="ar-SA"/>
        </w:rPr>
      </w:pPr>
    </w:p>
    <w:p w14:paraId="08463B94" w14:textId="09684694" w:rsidR="0008365E" w:rsidRDefault="0008365E" w:rsidP="00035CE4">
      <w:pPr>
        <w:pStyle w:val="ListParagraph"/>
        <w:spacing w:line="240" w:lineRule="auto"/>
        <w:ind w:left="0"/>
        <w:rPr>
          <w:rFonts w:ascii="Gadugi" w:hAnsi="Gadugi"/>
          <w:color w:val="000000" w:themeColor="text1"/>
          <w:sz w:val="22"/>
          <w:lang w:bidi="ar-SA"/>
        </w:rPr>
      </w:pPr>
    </w:p>
    <w:p w14:paraId="00685CE2" w14:textId="77777777" w:rsidR="0008365E" w:rsidRDefault="0008365E" w:rsidP="00035CE4">
      <w:pPr>
        <w:pStyle w:val="ListParagraph"/>
        <w:spacing w:line="240" w:lineRule="auto"/>
        <w:ind w:left="0"/>
        <w:rPr>
          <w:rFonts w:ascii="Gadugi" w:hAnsi="Gadugi"/>
          <w:color w:val="000000" w:themeColor="text1"/>
          <w:sz w:val="22"/>
          <w:lang w:bidi="ar-SA"/>
        </w:rPr>
      </w:pPr>
    </w:p>
    <w:p w14:paraId="74A5F20D" w14:textId="01A27BAC" w:rsidR="00035CE4" w:rsidRPr="007B4C3F" w:rsidRDefault="00D84F74" w:rsidP="00035CE4">
      <w:pPr>
        <w:pStyle w:val="Heading2"/>
        <w:rPr>
          <w:b/>
          <w:bCs/>
          <w:lang w:bidi="ar-SA"/>
        </w:rPr>
      </w:pPr>
      <w:r>
        <w:rPr>
          <w:b/>
          <w:bCs/>
          <w:lang w:bidi="ar-SA"/>
        </w:rPr>
        <w:t>2</w:t>
      </w:r>
      <w:r w:rsidR="00035CE4" w:rsidRPr="007B4C3F">
        <w:rPr>
          <w:b/>
          <w:bCs/>
          <w:lang w:bidi="ar-SA"/>
        </w:rPr>
        <w:t>.</w:t>
      </w:r>
      <w:r>
        <w:rPr>
          <w:b/>
          <w:bCs/>
          <w:lang w:bidi="ar-SA"/>
        </w:rPr>
        <w:t>1</w:t>
      </w:r>
      <w:r w:rsidR="00035CE4" w:rsidRPr="007B4C3F">
        <w:rPr>
          <w:b/>
          <w:bCs/>
          <w:lang w:bidi="ar-SA"/>
        </w:rPr>
        <w:t xml:space="preserve"> Definitions of closed, open and differentiated questions</w:t>
      </w:r>
    </w:p>
    <w:tbl>
      <w:tblPr>
        <w:tblStyle w:val="TableGrid"/>
        <w:tblW w:w="9918" w:type="dxa"/>
        <w:tblLook w:val="04A0" w:firstRow="1" w:lastRow="0" w:firstColumn="1" w:lastColumn="0" w:noHBand="0" w:noVBand="1"/>
      </w:tblPr>
      <w:tblGrid>
        <w:gridCol w:w="9918"/>
      </w:tblGrid>
      <w:tr w:rsidR="00035CE4" w:rsidRPr="00273726" w14:paraId="6CA8235D" w14:textId="77777777" w:rsidTr="00FF0E76">
        <w:trPr>
          <w:trHeight w:val="1922"/>
        </w:trPr>
        <w:tc>
          <w:tcPr>
            <w:tcW w:w="9918" w:type="dxa"/>
            <w:shd w:val="clear" w:color="auto" w:fill="E2EFD9" w:themeFill="accent6" w:themeFillTint="33"/>
          </w:tcPr>
          <w:p w14:paraId="1D43D117" w14:textId="42A0E96C" w:rsidR="00035CE4" w:rsidRPr="00A94E0B" w:rsidRDefault="00035CE4" w:rsidP="00FF0E76">
            <w:pPr>
              <w:pStyle w:val="Heading1"/>
              <w:outlineLvl w:val="0"/>
              <w:rPr>
                <w:rFonts w:eastAsia="Times New Roman"/>
                <w:b/>
                <w:bCs/>
                <w:szCs w:val="26"/>
                <w:lang w:bidi="ar-SA"/>
              </w:rPr>
            </w:pPr>
            <w:bookmarkStart w:id="6" w:name="_Hlk77930346"/>
            <w:r w:rsidRPr="00A94E0B">
              <w:rPr>
                <w:b/>
                <w:bCs/>
                <w:noProof/>
              </w:rPr>
              <w:drawing>
                <wp:anchor distT="0" distB="0" distL="114300" distR="114300" simplePos="0" relativeHeight="253345792" behindDoc="0" locked="0" layoutInCell="1" allowOverlap="1" wp14:anchorId="6E90EBF3" wp14:editId="651E019C">
                  <wp:simplePos x="0" y="0"/>
                  <wp:positionH relativeFrom="column">
                    <wp:posOffset>4620260</wp:posOffset>
                  </wp:positionH>
                  <wp:positionV relativeFrom="paragraph">
                    <wp:posOffset>-955040</wp:posOffset>
                  </wp:positionV>
                  <wp:extent cx="2120701" cy="2152650"/>
                  <wp:effectExtent l="0" t="0" r="0" b="0"/>
                  <wp:wrapNone/>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A94E0B">
              <w:rPr>
                <w:b/>
                <w:bCs/>
              </w:rPr>
              <w:t>Activity</w:t>
            </w:r>
            <w:r w:rsidRPr="00A94E0B">
              <w:rPr>
                <w:rFonts w:eastAsia="Times New Roman"/>
                <w:b/>
                <w:bCs/>
                <w:szCs w:val="26"/>
                <w:lang w:bidi="ar-SA"/>
              </w:rPr>
              <w:t xml:space="preserve"> </w:t>
            </w:r>
            <w:r>
              <w:rPr>
                <w:b/>
                <w:bCs/>
              </w:rPr>
              <w:t>6</w:t>
            </w:r>
            <w:r w:rsidRPr="00A94E0B">
              <w:rPr>
                <w:rFonts w:eastAsia="Times New Roman"/>
                <w:b/>
                <w:bCs/>
                <w:szCs w:val="26"/>
                <w:lang w:bidi="ar-SA"/>
              </w:rPr>
              <w:t>.</w:t>
            </w:r>
            <w:r w:rsidR="003D6030">
              <w:rPr>
                <w:rFonts w:eastAsia="Times New Roman"/>
                <w:b/>
                <w:bCs/>
                <w:szCs w:val="26"/>
                <w:lang w:bidi="ar-SA"/>
              </w:rPr>
              <w:t>2</w:t>
            </w:r>
            <w:r w:rsidRPr="00A94E0B">
              <w:rPr>
                <w:rFonts w:eastAsia="Times New Roman"/>
                <w:b/>
                <w:bCs/>
                <w:szCs w:val="26"/>
                <w:lang w:bidi="ar-SA"/>
              </w:rPr>
              <w:t xml:space="preserve"> – </w:t>
            </w:r>
            <w:r w:rsidRPr="00A94E0B">
              <w:rPr>
                <w:b/>
                <w:bCs/>
                <w:lang w:bidi="ar-SA"/>
              </w:rPr>
              <w:t xml:space="preserve">Defining closed, </w:t>
            </w:r>
            <w:proofErr w:type="gramStart"/>
            <w:r w:rsidRPr="00A94E0B">
              <w:rPr>
                <w:b/>
                <w:bCs/>
                <w:lang w:bidi="ar-SA"/>
              </w:rPr>
              <w:t>open</w:t>
            </w:r>
            <w:proofErr w:type="gramEnd"/>
            <w:r w:rsidRPr="00A94E0B">
              <w:rPr>
                <w:b/>
                <w:bCs/>
                <w:lang w:bidi="ar-SA"/>
              </w:rPr>
              <w:t xml:space="preserve"> and differentiated questioning</w:t>
            </w:r>
            <w:r w:rsidRPr="00A94E0B">
              <w:rPr>
                <w:rFonts w:eastAsia="Times New Roman"/>
                <w:b/>
                <w:bCs/>
                <w:szCs w:val="26"/>
                <w:lang w:bidi="ar-SA"/>
              </w:rPr>
              <w:t xml:space="preserve"> (5 minutes)</w:t>
            </w:r>
          </w:p>
          <w:p w14:paraId="4DB91647" w14:textId="77777777" w:rsidR="00035CE4" w:rsidRDefault="00035CE4" w:rsidP="00FF0E76">
            <w:pPr>
              <w:textAlignment w:val="baseline"/>
              <w:rPr>
                <w:rFonts w:ascii="Gadugi" w:hAnsi="Gadugi" w:cs="CIDFont+F4"/>
                <w:lang w:bidi="ar-SA"/>
              </w:rPr>
            </w:pPr>
          </w:p>
          <w:p w14:paraId="5098811A" w14:textId="77777777" w:rsidR="00035CE4" w:rsidRPr="00A94E0B" w:rsidRDefault="00035CE4" w:rsidP="00FF0E76">
            <w:pPr>
              <w:textAlignment w:val="baseline"/>
              <w:rPr>
                <w:rFonts w:ascii="Gadugi" w:hAnsi="Gadugi" w:cs="CIDFont+F4"/>
                <w:sz w:val="22"/>
                <w:lang w:bidi="ar-SA"/>
              </w:rPr>
            </w:pPr>
            <w:r w:rsidRPr="00A94E0B">
              <w:rPr>
                <w:rFonts w:ascii="Gadugi" w:hAnsi="Gadugi" w:cs="CIDFont+F4"/>
                <w:sz w:val="22"/>
                <w:lang w:bidi="ar-SA"/>
              </w:rPr>
              <w:t>Match the three definitions to the type of questioning technique</w:t>
            </w:r>
          </w:p>
          <w:p w14:paraId="059D9E16" w14:textId="77777777" w:rsidR="00035CE4" w:rsidRDefault="00035CE4" w:rsidP="00FF0E76">
            <w:pPr>
              <w:textAlignment w:val="baseline"/>
              <w:rPr>
                <w:rFonts w:ascii="Gadugi" w:hAnsi="Gadugi" w:cs="CIDFont+F4"/>
                <w:lang w:bidi="ar-SA"/>
              </w:rPr>
            </w:pPr>
            <w:r w:rsidRPr="00401B2E">
              <w:rPr>
                <w:rFonts w:ascii="Gadugi" w:hAnsi="Gadugi" w:cs="CIDFont+F4"/>
                <w:noProof/>
                <w:lang w:bidi="ar-SA"/>
              </w:rPr>
              <mc:AlternateContent>
                <mc:Choice Requires="wps">
                  <w:drawing>
                    <wp:anchor distT="45720" distB="45720" distL="114300" distR="114300" simplePos="0" relativeHeight="253346816" behindDoc="0" locked="0" layoutInCell="1" allowOverlap="1" wp14:anchorId="711F6792" wp14:editId="4B30A96B">
                      <wp:simplePos x="0" y="0"/>
                      <wp:positionH relativeFrom="column">
                        <wp:posOffset>153035</wp:posOffset>
                      </wp:positionH>
                      <wp:positionV relativeFrom="paragraph">
                        <wp:posOffset>191770</wp:posOffset>
                      </wp:positionV>
                      <wp:extent cx="1430655" cy="1404620"/>
                      <wp:effectExtent l="0" t="0" r="17145" b="16510"/>
                      <wp:wrapSquare wrapText="bothSides"/>
                      <wp:docPr id="5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30655" cy="1404620"/>
                              </a:xfrm>
                              <a:prstGeom prst="rect">
                                <a:avLst/>
                              </a:prstGeom>
                              <a:solidFill>
                                <a:srgbClr val="FFFFFF"/>
                              </a:solidFill>
                              <a:ln w="9525">
                                <a:solidFill>
                                  <a:srgbClr val="000000"/>
                                </a:solidFill>
                                <a:miter lim="800000"/>
                                <a:headEnd/>
                                <a:tailEnd/>
                              </a:ln>
                            </wps:spPr>
                            <wps:txbx>
                              <w:txbxContent>
                                <w:p w14:paraId="39D2C9D4" w14:textId="77777777" w:rsidR="00035CE4" w:rsidRPr="00496701" w:rsidRDefault="00035CE4" w:rsidP="00035CE4">
                                  <w:pPr>
                                    <w:rPr>
                                      <w:rFonts w:ascii="Gadugi" w:hAnsi="Gadugi"/>
                                      <w:sz w:val="22"/>
                                    </w:rPr>
                                  </w:pPr>
                                  <w:r w:rsidRPr="00496701">
                                    <w:rPr>
                                      <w:rFonts w:ascii="Gadugi" w:hAnsi="Gadugi"/>
                                      <w:sz w:val="22"/>
                                    </w:rPr>
                                    <w:t>Closed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711F6792" id="_x0000_s1033" type="#_x0000_t202" style="position:absolute;margin-left:12.05pt;margin-top:15.1pt;width:112.65pt;height:110.6pt;z-index:2533468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Y2NCFgIAACcEAAAOAAAAZHJzL2Uyb0RvYy54bWysk81u2zAMx+8D9g6C7oudzElbI07Rpcsw&#10;oPsAuj2ALMuxMFnUKCV29/SllDQNuu0yzAdBNKU/yR+p5fXYG7ZX6DXYik8nOWfKSmi03Vb8+7fN&#10;m0vOfBC2EQasqviD8vx69frVcnClmkEHplHISMT6cnAV70JwZZZ52ale+Ak4ZcnZAvYikInbrEEx&#10;kHpvslmeL7IBsHEIUnlPf28PTr5K+m2rZPjStl4FZipOuYW0YlrruGarpSi3KFyn5TEN8Q9Z9EJb&#10;CnqSuhVBsB3q36R6LRE8tGEioc+gbbVUqQaqZpq/qOa+E06lWgiOdydM/v/Jys/7e/cVWRjfwUgN&#10;TEV4dwfyh2cW1p2wW3WDCEOnREOBpxFZNjhfHq9G1L70UaQePkFDTRa7AElobLGPVKhORurUgIcT&#10;dDUGJmPI4m2+mM85k+SbFnmxmKW2ZKJ8uu7Qhw8KehY3FUfqapIX+zsfYjqifDoSo3kwutloY5KB&#10;23ptkO0FTcAmfamCF8eMZUPFr+az+YHAXyXy9P1JoteBRtnovuKXp0OijNze2yYNWhDaHPaUsrFH&#10;kJHdgWIY65HppuIXMUDkWkPzQGQRDpNLL402HeAvzgaa2or7nzuBijPz0VJ3rqZFEcc8GcX8glAy&#10;PPfU5x5hJUlVPHB22K5DehqJm7uhLm504vucyTFlmsaE/fhy4rif2+nU8/tePQIAAP//AwBQSwME&#10;FAAGAAgAAAAhAJjIGyXeAAAACQEAAA8AAABkcnMvZG93bnJldi54bWxMj8FOwzAQRO9I/IO1SFwq&#10;6iRNKghxKqjUE6eGcnfjJYmI18F22/TvWU5wm9WMZt5Wm9mO4ow+DI4UpMsEBFLrzECdgsP77uER&#10;RIiajB4doYIrBtjUtzeVLo270B7PTewEl1AotYI+xqmUMrQ9Wh2WbkJi79N5qyOfvpPG6wuX21Fm&#10;SbKWVg/EC72ecNtj+9WcrIL1d7NavH2YBe2vu1ff2sJsD4VS93fzyzOIiHP8C8MvPqNDzUxHdyIT&#10;xKggy1NOKlglGQj2s/wpB3FkUaQ5yLqS/z+ofwAAAP//AwBQSwECLQAUAAYACAAAACEAtoM4kv4A&#10;AADhAQAAEwAAAAAAAAAAAAAAAAAAAAAAW0NvbnRlbnRfVHlwZXNdLnhtbFBLAQItABQABgAIAAAA&#10;IQA4/SH/1gAAAJQBAAALAAAAAAAAAAAAAAAAAC8BAABfcmVscy8ucmVsc1BLAQItABQABgAIAAAA&#10;IQBpY2NCFgIAACcEAAAOAAAAAAAAAAAAAAAAAC4CAABkcnMvZTJvRG9jLnhtbFBLAQItABQABgAI&#10;AAAAIQCYyBsl3gAAAAkBAAAPAAAAAAAAAAAAAAAAAHAEAABkcnMvZG93bnJldi54bWxQSwUGAAAA&#10;AAQABADzAAAAewUAAAAA&#10;">
                      <v:textbox style="mso-fit-shape-to-text:t">
                        <w:txbxContent>
                          <w:p w14:paraId="39D2C9D4" w14:textId="77777777" w:rsidR="00035CE4" w:rsidRPr="00496701" w:rsidRDefault="00035CE4" w:rsidP="00035CE4">
                            <w:pPr>
                              <w:rPr>
                                <w:rFonts w:ascii="Gadugi" w:hAnsi="Gadugi"/>
                                <w:sz w:val="22"/>
                              </w:rPr>
                            </w:pPr>
                            <w:r w:rsidRPr="00496701">
                              <w:rPr>
                                <w:rFonts w:ascii="Gadugi" w:hAnsi="Gadugi"/>
                                <w:sz w:val="22"/>
                              </w:rPr>
                              <w:t>Closed Questioning</w:t>
                            </w:r>
                          </w:p>
                        </w:txbxContent>
                      </v:textbox>
                      <w10:wrap type="square"/>
                    </v:shape>
                  </w:pict>
                </mc:Fallback>
              </mc:AlternateContent>
            </w:r>
            <w:r w:rsidRPr="00401B2E">
              <w:rPr>
                <w:rFonts w:ascii="Gadugi" w:hAnsi="Gadugi" w:cs="CIDFont+F4"/>
                <w:noProof/>
                <w:lang w:bidi="ar-SA"/>
              </w:rPr>
              <mc:AlternateContent>
                <mc:Choice Requires="wps">
                  <w:drawing>
                    <wp:anchor distT="45720" distB="45720" distL="114300" distR="114300" simplePos="0" relativeHeight="253350912" behindDoc="0" locked="0" layoutInCell="1" allowOverlap="1" wp14:anchorId="7B25F782" wp14:editId="24E04F5B">
                      <wp:simplePos x="0" y="0"/>
                      <wp:positionH relativeFrom="column">
                        <wp:posOffset>2907665</wp:posOffset>
                      </wp:positionH>
                      <wp:positionV relativeFrom="paragraph">
                        <wp:posOffset>127525</wp:posOffset>
                      </wp:positionV>
                      <wp:extent cx="2870200" cy="524510"/>
                      <wp:effectExtent l="0" t="0" r="25400" b="27940"/>
                      <wp:wrapSquare wrapText="bothSides"/>
                      <wp:docPr id="10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524510"/>
                              </a:xfrm>
                              <a:prstGeom prst="rect">
                                <a:avLst/>
                              </a:prstGeom>
                              <a:solidFill>
                                <a:srgbClr val="FFFFFF"/>
                              </a:solidFill>
                              <a:ln w="9525">
                                <a:solidFill>
                                  <a:srgbClr val="000000"/>
                                </a:solidFill>
                                <a:miter lim="800000"/>
                                <a:headEnd/>
                                <a:tailEnd/>
                              </a:ln>
                            </wps:spPr>
                            <wps:txbx>
                              <w:txbxContent>
                                <w:p w14:paraId="6695A93F" w14:textId="77777777" w:rsidR="00035CE4" w:rsidRPr="00496701" w:rsidRDefault="00035CE4" w:rsidP="00035CE4">
                                  <w:pPr>
                                    <w:rPr>
                                      <w:rFonts w:ascii="Gadugi" w:hAnsi="Gadugi"/>
                                      <w:sz w:val="22"/>
                                    </w:rPr>
                                  </w:pPr>
                                  <w:r w:rsidRPr="00496701">
                                    <w:rPr>
                                      <w:rFonts w:ascii="Gadugi" w:hAnsi="Gadugi"/>
                                      <w:sz w:val="22"/>
                                    </w:rPr>
                                    <w:t>Longer responses allow for creativity and deeper assessment of learning</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B25F782" id="_x0000_s1034" type="#_x0000_t202" style="position:absolute;margin-left:228.95pt;margin-top:10.05pt;width:226pt;height:41.3pt;z-index:2533509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u7uEwIAACYEAAAOAAAAZHJzL2Uyb0RvYy54bWysU1GP0zAMfkfiP0R5Z+2mjdtV607HjiGk&#10;40A6+AFumq4RaRySbO349Tjpbjcd8ILIQ2THzmf7s726GTrNDtJ5habk00nOmTQCa2V2Jf/2dftm&#10;yZkPYGrQaGTJj9Lzm/XrV6veFnKGLepaOkYgxhe9LXkbgi2yzItWduAnaKUhY4Oug0Cq22W1g57Q&#10;O53N8vxt1qOrrUMhvafXu9HI1wm/aaQIn5vGy8B0ySm3kG6X7ire2XoFxc6BbZU4pQH/kEUHylDQ&#10;M9QdBGB7p36D6pRw6LEJE4Fdhk2jhEw1UDXT/EU1jy1YmWohcrw90+T/H6x4ODzaL46F4R0O1MBU&#10;hLf3KL57ZnDTgtnJW+ewbyXUFHgaKct664vT10i1L3wEqfpPWFOTYR8wAQ2N6yIrVCcjdGrA8Uy6&#10;HAIT9DhbXuXUSc4E2Raz+WKaupJB8fTbOh8+SOxYFEruqKkJHQ73PsRsoHhyicE8alVvldZJcbtq&#10;ox07AA3ANp1UwAs3bVhf8uvFbDES8FeIPJ0/QXQq0CRr1ZV8eXaCItL23tRpzgIoPcqUsjYnHiN1&#10;I4lhqAamagKIASKtFdZHItbhOLi0aCS06H5y1tPQltz/2IOTnOmPhppzPZ3P45QnZb64mpHiLi3V&#10;pQWMIKiSB85GcRPSZkTeDN5SExuV+H3O5JQyDWOi/bQ4cdov9eT1vN7rXwAAAP//AwBQSwMEFAAG&#10;AAgAAAAhALmYYUPgAAAACgEAAA8AAABkcnMvZG93bnJldi54bWxMj8FOwzAMhu9IvENkJC6IJStj&#10;XUvTCSGB4AbbBNesydqKxClJ1pW3x5zgaPvT7++v1pOzbDQh9h4lzGcCmMHG6x5bCbvt4/UKWEwK&#10;tbIejYRvE2Fdn59VqtT+hG9m3KSWUQjGUknoUhpKzmPTGafizA8G6XbwwalEY2i5DupE4c7yTIgl&#10;d6pH+tCpwTx0pvncHJ2E1eJ5/IgvN6/vzfJgi3SVj09fQcrLi+n+DlgyU/qD4Vef1KEmp70/oo7M&#10;Sljc5gWhEjIxB0ZAIQpa7IkUWQ68rvj/CvUPAAAA//8DAFBLAQItABQABgAIAAAAIQC2gziS/gAA&#10;AOEBAAATAAAAAAAAAAAAAAAAAAAAAABbQ29udGVudF9UeXBlc10ueG1sUEsBAi0AFAAGAAgAAAAh&#10;ADj9If/WAAAAlAEAAAsAAAAAAAAAAAAAAAAALwEAAF9yZWxzLy5yZWxzUEsBAi0AFAAGAAgAAAAh&#10;AKl67u4TAgAAJgQAAA4AAAAAAAAAAAAAAAAALgIAAGRycy9lMm9Eb2MueG1sUEsBAi0AFAAGAAgA&#10;AAAhALmYYUPgAAAACgEAAA8AAAAAAAAAAAAAAAAAbQQAAGRycy9kb3ducmV2LnhtbFBLBQYAAAAA&#10;BAAEAPMAAAB6BQAAAAA=&#10;">
                      <v:textbox>
                        <w:txbxContent>
                          <w:p w14:paraId="6695A93F" w14:textId="77777777" w:rsidR="00035CE4" w:rsidRPr="00496701" w:rsidRDefault="00035CE4" w:rsidP="00035CE4">
                            <w:pPr>
                              <w:rPr>
                                <w:rFonts w:ascii="Gadugi" w:hAnsi="Gadugi"/>
                                <w:sz w:val="22"/>
                              </w:rPr>
                            </w:pPr>
                            <w:r w:rsidRPr="00496701">
                              <w:rPr>
                                <w:rFonts w:ascii="Gadugi" w:hAnsi="Gadugi"/>
                                <w:sz w:val="22"/>
                              </w:rPr>
                              <w:t>Longer responses allow for creativity and deeper assessment of learning</w:t>
                            </w:r>
                          </w:p>
                        </w:txbxContent>
                      </v:textbox>
                      <w10:wrap type="square"/>
                    </v:shape>
                  </w:pict>
                </mc:Fallback>
              </mc:AlternateContent>
            </w:r>
          </w:p>
          <w:p w14:paraId="0AC66B17" w14:textId="77777777" w:rsidR="00035CE4" w:rsidRDefault="00035CE4" w:rsidP="00FF0E76">
            <w:pPr>
              <w:textAlignment w:val="baseline"/>
              <w:rPr>
                <w:rFonts w:ascii="Gadugi" w:hAnsi="Gadugi" w:cs="CIDFont+F4"/>
                <w:lang w:bidi="ar-SA"/>
              </w:rPr>
            </w:pPr>
          </w:p>
          <w:p w14:paraId="79071490" w14:textId="77777777" w:rsidR="00035CE4" w:rsidRDefault="00035CE4" w:rsidP="00FF0E76">
            <w:pPr>
              <w:textAlignment w:val="baseline"/>
              <w:rPr>
                <w:rFonts w:ascii="Gadugi" w:hAnsi="Gadugi" w:cs="CIDFont+F4"/>
                <w:sz w:val="22"/>
                <w:lang w:bidi="ar-SA"/>
              </w:rPr>
            </w:pPr>
          </w:p>
          <w:p w14:paraId="1FACD5E5" w14:textId="77777777" w:rsidR="00035CE4" w:rsidRDefault="00035CE4" w:rsidP="00FF0E76">
            <w:pPr>
              <w:textAlignment w:val="baseline"/>
              <w:rPr>
                <w:rFonts w:ascii="Gadugi" w:hAnsi="Gadugi" w:cs="CIDFont+F4"/>
                <w:sz w:val="22"/>
                <w:lang w:bidi="ar-SA"/>
              </w:rPr>
            </w:pPr>
          </w:p>
          <w:p w14:paraId="44967627" w14:textId="77777777" w:rsidR="00035CE4" w:rsidRDefault="00035CE4" w:rsidP="00FF0E76">
            <w:pPr>
              <w:textAlignment w:val="baseline"/>
              <w:rPr>
                <w:rFonts w:ascii="Gadugi" w:hAnsi="Gadugi" w:cs="CIDFont+F4"/>
                <w:sz w:val="22"/>
                <w:lang w:bidi="ar-SA"/>
              </w:rPr>
            </w:pPr>
            <w:r w:rsidRPr="00401B2E">
              <w:rPr>
                <w:rFonts w:ascii="Gadugi" w:hAnsi="Gadugi" w:cs="CIDFont+F4"/>
                <w:noProof/>
                <w:lang w:bidi="ar-SA"/>
              </w:rPr>
              <mc:AlternateContent>
                <mc:Choice Requires="wps">
                  <w:drawing>
                    <wp:anchor distT="45720" distB="45720" distL="114300" distR="114300" simplePos="0" relativeHeight="253351936" behindDoc="0" locked="0" layoutInCell="1" allowOverlap="1" wp14:anchorId="4AB77BE0" wp14:editId="4C511599">
                      <wp:simplePos x="0" y="0"/>
                      <wp:positionH relativeFrom="column">
                        <wp:posOffset>2911723</wp:posOffset>
                      </wp:positionH>
                      <wp:positionV relativeFrom="paragraph">
                        <wp:posOffset>89065</wp:posOffset>
                      </wp:positionV>
                      <wp:extent cx="2870200" cy="1404620"/>
                      <wp:effectExtent l="0" t="0" r="25400" b="16510"/>
                      <wp:wrapSquare wrapText="bothSides"/>
                      <wp:docPr id="10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1404620"/>
                              </a:xfrm>
                              <a:prstGeom prst="rect">
                                <a:avLst/>
                              </a:prstGeom>
                              <a:solidFill>
                                <a:srgbClr val="FFFFFF"/>
                              </a:solidFill>
                              <a:ln w="9525">
                                <a:solidFill>
                                  <a:srgbClr val="000000"/>
                                </a:solidFill>
                                <a:miter lim="800000"/>
                                <a:headEnd/>
                                <a:tailEnd/>
                              </a:ln>
                            </wps:spPr>
                            <wps:txbx>
                              <w:txbxContent>
                                <w:p w14:paraId="168AD0EC" w14:textId="77777777" w:rsidR="00035CE4" w:rsidRPr="00496701" w:rsidRDefault="00035CE4" w:rsidP="00035CE4">
                                  <w:pPr>
                                    <w:rPr>
                                      <w:rFonts w:ascii="Gadugi" w:hAnsi="Gadugi"/>
                                      <w:sz w:val="22"/>
                                    </w:rPr>
                                  </w:pPr>
                                  <w:r w:rsidRPr="00496701">
                                    <w:rPr>
                                      <w:rFonts w:ascii="Gadugi" w:hAnsi="Gadugi"/>
                                      <w:sz w:val="22"/>
                                    </w:rPr>
                                    <w:t>Questions that are designed for the unique abilities of all learners. They encourage responses at the right level.</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AB77BE0" id="_x0000_s1035" type="#_x0000_t202" style="position:absolute;margin-left:229.25pt;margin-top:7pt;width:226pt;height:110.6pt;z-index:2533519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AxI1FQIAACcEAAAOAAAAZHJzL2Uyb0RvYy54bWysk99v2yAQx98n7X9AvC92oqRNrThVly7T&#10;pO6H1O0POGMco2GOAYmd/fU7cJpG3fYyjQfEcfDl7nPH6nboNDtI5xWakk8nOWfSCKyV2ZX829ft&#10;myVnPoCpQaORJT9Kz2/Xr1+telvIGbaoa+kYiRhf9LbkbQi2yDIvWtmBn6CVhpwNug4CmW6X1Q56&#10;Uu90Nsvzq6xHV1uHQnpPu/ejk6+TftNIET43jZeB6ZJTbCHNLs1VnLP1CoqdA9sqcQoD/iGKDpSh&#10;R89S9xCA7Z36TapTwqHHJkwEdhk2jRIy5UDZTPMX2Ty2YGXKheB4e8bk/5+s+HR4tF8cC8NbHKiA&#10;KQlvH1B898zgpgWzk3fOYd9KqOnhaUSW9dYXp6sRtS98FKn6j1hTkWEfMAkNjesiFcqTkToV4HiG&#10;LofABG3Oltc5VZIzQb7pPJ9fzVJZMiierlvnw3uJHYuLkjuqapKHw4MPMRwono7E1zxqVW+V1slw&#10;u2qjHTsAdcA2jZTBi2PasL7kN4vZYiTwV4k8jT9JdCpQK2vVlXx5PgRF5PbO1KnRAig9rilkbU4g&#10;I7uRYhiqgamaAokPRK4V1kci63DsXPpptGjR/eSsp64tuf+xByc50x8MVedmOp/HNk/GfHFNKJm7&#10;9FSXHjCCpEoeOBuXm5C+RuJm76iKW5X4PkdyCpm6MWE//ZzY7pd2OvX8v9e/AAAA//8DAFBLAwQU&#10;AAYACAAAACEAO8IK7t4AAAAKAQAADwAAAGRycy9kb3ducmV2LnhtbEyPwW7CMBBE75X6D9ZW6gUV&#10;h4ARDXFQi8SpJ1J6N/GSRI3XaWwg/H23p3LcmafZmXwzuk5ccAitJw2zaQICqfK2pVrD4XP3sgIR&#10;oiFrOk+o4YYBNsXjQ24y66+0x0sZa8EhFDKjoYmxz6QMVYPOhKnvkdg7+cGZyOdQSzuYK4e7TqZJ&#10;spTOtMQfGtPjtsHquzw7Dcufcj75+LIT2t9270PllN0elNbPT+PbGkTEMf7D8Fefq0PBnY7+TDaI&#10;TsNCrRSjbCx4EwOvs4SFo4Z0rlKQRS7vJxS/AAAA//8DAFBLAQItABQABgAIAAAAIQC2gziS/gAA&#10;AOEBAAATAAAAAAAAAAAAAAAAAAAAAABbQ29udGVudF9UeXBlc10ueG1sUEsBAi0AFAAGAAgAAAAh&#10;ADj9If/WAAAAlAEAAAsAAAAAAAAAAAAAAAAALwEAAF9yZWxzLy5yZWxzUEsBAi0AFAAGAAgAAAAh&#10;AIYDEjUVAgAAJwQAAA4AAAAAAAAAAAAAAAAALgIAAGRycy9lMm9Eb2MueG1sUEsBAi0AFAAGAAgA&#10;AAAhADvCCu7eAAAACgEAAA8AAAAAAAAAAAAAAAAAbwQAAGRycy9kb3ducmV2LnhtbFBLBQYAAAAA&#10;BAAEAPMAAAB6BQAAAAA=&#10;">
                      <v:textbox style="mso-fit-shape-to-text:t">
                        <w:txbxContent>
                          <w:p w14:paraId="168AD0EC" w14:textId="77777777" w:rsidR="00035CE4" w:rsidRPr="00496701" w:rsidRDefault="00035CE4" w:rsidP="00035CE4">
                            <w:pPr>
                              <w:rPr>
                                <w:rFonts w:ascii="Gadugi" w:hAnsi="Gadugi"/>
                                <w:sz w:val="22"/>
                              </w:rPr>
                            </w:pPr>
                            <w:r w:rsidRPr="00496701">
                              <w:rPr>
                                <w:rFonts w:ascii="Gadugi" w:hAnsi="Gadugi"/>
                                <w:sz w:val="22"/>
                              </w:rPr>
                              <w:t>Questions that are designed for the unique abilities of all learners. They encourage responses at the right level.</w:t>
                            </w:r>
                          </w:p>
                        </w:txbxContent>
                      </v:textbox>
                      <w10:wrap type="square"/>
                    </v:shape>
                  </w:pict>
                </mc:Fallback>
              </mc:AlternateContent>
            </w:r>
          </w:p>
          <w:p w14:paraId="5B3F8657" w14:textId="77777777" w:rsidR="00035CE4" w:rsidRDefault="00035CE4" w:rsidP="00FF0E76">
            <w:pPr>
              <w:textAlignment w:val="baseline"/>
              <w:rPr>
                <w:rFonts w:ascii="Gadugi" w:hAnsi="Gadugi" w:cs="CIDFont+F4"/>
                <w:sz w:val="22"/>
                <w:lang w:bidi="ar-SA"/>
              </w:rPr>
            </w:pPr>
            <w:r w:rsidRPr="00401B2E">
              <w:rPr>
                <w:rFonts w:ascii="Gadugi" w:hAnsi="Gadugi" w:cs="CIDFont+F4"/>
                <w:noProof/>
                <w:lang w:bidi="ar-SA"/>
              </w:rPr>
              <mc:AlternateContent>
                <mc:Choice Requires="wps">
                  <w:drawing>
                    <wp:anchor distT="45720" distB="45720" distL="114300" distR="114300" simplePos="0" relativeHeight="253348864" behindDoc="0" locked="0" layoutInCell="1" allowOverlap="1" wp14:anchorId="44817857" wp14:editId="5DB6699E">
                      <wp:simplePos x="0" y="0"/>
                      <wp:positionH relativeFrom="column">
                        <wp:posOffset>162560</wp:posOffset>
                      </wp:positionH>
                      <wp:positionV relativeFrom="paragraph">
                        <wp:posOffset>75565</wp:posOffset>
                      </wp:positionV>
                      <wp:extent cx="1430655" cy="1404620"/>
                      <wp:effectExtent l="0" t="0" r="17145" b="16510"/>
                      <wp:wrapSquare wrapText="bothSides"/>
                      <wp:docPr id="106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30655" cy="1404620"/>
                              </a:xfrm>
                              <a:prstGeom prst="rect">
                                <a:avLst/>
                              </a:prstGeom>
                              <a:solidFill>
                                <a:srgbClr val="FFFFFF"/>
                              </a:solidFill>
                              <a:ln w="9525">
                                <a:solidFill>
                                  <a:srgbClr val="000000"/>
                                </a:solidFill>
                                <a:miter lim="800000"/>
                                <a:headEnd/>
                                <a:tailEnd/>
                              </a:ln>
                            </wps:spPr>
                            <wps:txbx>
                              <w:txbxContent>
                                <w:p w14:paraId="667DAAF3" w14:textId="77777777" w:rsidR="00035CE4" w:rsidRPr="00496701" w:rsidRDefault="00035CE4" w:rsidP="00035CE4">
                                  <w:pPr>
                                    <w:rPr>
                                      <w:rFonts w:ascii="Gadugi" w:hAnsi="Gadugi"/>
                                      <w:sz w:val="22"/>
                                    </w:rPr>
                                  </w:pPr>
                                  <w:r w:rsidRPr="00496701">
                                    <w:rPr>
                                      <w:rFonts w:ascii="Gadugi" w:hAnsi="Gadugi"/>
                                      <w:sz w:val="22"/>
                                    </w:rPr>
                                    <w:t>Open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4817857" id="_x0000_s1036" type="#_x0000_t202" style="position:absolute;margin-left:12.8pt;margin-top:5.95pt;width:112.65pt;height:110.6pt;z-index:2533488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DzlLFQIAACgEAAAOAAAAZHJzL2Uyb0RvYy54bWysk82O0zAQx+9IvIPlO01a2rIbNV0tXYqQ&#10;lg9p4QEcx2ksHI8Zu03K0zN2ut1qgQsiB8vOjP8z85vx6mboDDso9BpsyaeTnDNlJdTa7kr+7ev2&#10;1RVnPghbCwNWlfyoPL9Zv3yx6l2hZtCCqRUyErG+6F3J2xBckWVetqoTfgJOWTI2gJ0IdMRdVqPo&#10;Sb0z2SzPl1kPWDsEqbynv3ejka+TftMoGT43jVeBmZJTbiGtmNYqrtl6JYodCtdqeUpD/EMWndCW&#10;gp6l7kQQbI/6N6lOSwQPTZhI6DJoGi1VqoGqmebPqnlohVOpFoLj3RmT/3+y8tPhwX1BFoa3MFAD&#10;UxHe3YP87pmFTSvsTt0iQt8qUVPgaUSW9c4Xp6sRtS98FKn6j1BTk8U+QBIaGuwiFaqTkTo14HiG&#10;robAZAw5f50vFwvOJNmm83y+nKW2ZKJ4vO7Qh/cKOhY3JUfqapIXh3sfYjqieHSJ0TwYXW+1MemA&#10;u2pjkB0ETcA2famCZ27Gsr7k14vZYiTwV4k8fX+S6HSgUTa6K/nV2UkUkds7W6dBC0KbcU8pG3sC&#10;GdmNFMNQDUzXxCEhiGArqI+EFmEcXXpqtGkBf3LW09iW3P/YC1ScmQ+W2nM9nc/jnKfDfPGGWDK8&#10;tFSXFmElSZU8cDZuNyG9jQTO3VIbtzoBfsrklDONY+J+ejpx3i/Pyevpga9/AQAA//8DAFBLAwQU&#10;AAYACAAAACEAPB6A6dwAAAAJAQAADwAAAGRycy9kb3ducmV2LnhtbEyPzU7DMBCE70i8g7VIXCrq&#10;/CgRhDgVVOqJU0O5u/GSRMTrYLtt+vYsJ7jN7oxmv603i53EGX0YHSlI1wkIpM6ZkXoFh/fdwyOI&#10;EDUZPTlCBVcMsGlub2pdGXehPZ7b2AsuoVBpBUOMcyVl6Aa0OqzdjMTep/NWRx59L43XFy63k8yS&#10;pJRWj8QXBj3jdsDuqz1ZBeV3m6/ePsyK9tfdq+9sYbaHQqn7u+XlGUTEJf6F4Ref0aFhpqM7kQli&#10;UpAVJSd5nz6BYD8rEhZHFnmegmxq+f+D5gcAAP//AwBQSwECLQAUAAYACAAAACEAtoM4kv4AAADh&#10;AQAAEwAAAAAAAAAAAAAAAAAAAAAAW0NvbnRlbnRfVHlwZXNdLnhtbFBLAQItABQABgAIAAAAIQA4&#10;/SH/1gAAAJQBAAALAAAAAAAAAAAAAAAAAC8BAABfcmVscy8ucmVsc1BLAQItABQABgAIAAAAIQCG&#10;DzlLFQIAACgEAAAOAAAAAAAAAAAAAAAAAC4CAABkcnMvZTJvRG9jLnhtbFBLAQItABQABgAIAAAA&#10;IQA8HoDp3AAAAAkBAAAPAAAAAAAAAAAAAAAAAG8EAABkcnMvZG93bnJldi54bWxQSwUGAAAAAAQA&#10;BADzAAAAeAUAAAAA&#10;">
                      <v:textbox style="mso-fit-shape-to-text:t">
                        <w:txbxContent>
                          <w:p w14:paraId="667DAAF3" w14:textId="77777777" w:rsidR="00035CE4" w:rsidRPr="00496701" w:rsidRDefault="00035CE4" w:rsidP="00035CE4">
                            <w:pPr>
                              <w:rPr>
                                <w:rFonts w:ascii="Gadugi" w:hAnsi="Gadugi"/>
                                <w:sz w:val="22"/>
                              </w:rPr>
                            </w:pPr>
                            <w:r w:rsidRPr="00496701">
                              <w:rPr>
                                <w:rFonts w:ascii="Gadugi" w:hAnsi="Gadugi"/>
                                <w:sz w:val="22"/>
                              </w:rPr>
                              <w:t>Open Questioning</w:t>
                            </w:r>
                          </w:p>
                        </w:txbxContent>
                      </v:textbox>
                      <w10:wrap type="square"/>
                    </v:shape>
                  </w:pict>
                </mc:Fallback>
              </mc:AlternateContent>
            </w:r>
          </w:p>
          <w:p w14:paraId="2F119F15" w14:textId="77777777" w:rsidR="00035CE4" w:rsidRPr="00736569" w:rsidRDefault="00035CE4" w:rsidP="00FF0E76">
            <w:pPr>
              <w:tabs>
                <w:tab w:val="center" w:pos="4851"/>
              </w:tabs>
              <w:textAlignment w:val="baseline"/>
              <w:rPr>
                <w:rFonts w:ascii="Gadugi" w:hAnsi="Gadugi" w:cs="CIDFont+F3"/>
                <w:color w:val="0563C2"/>
                <w:sz w:val="22"/>
                <w:lang w:bidi="ar-SA"/>
              </w:rPr>
            </w:pPr>
            <w:r>
              <w:rPr>
                <w:rFonts w:ascii="Gadugi" w:hAnsi="Gadugi" w:cs="CIDFont+F3"/>
                <w:color w:val="0563C2"/>
                <w:sz w:val="22"/>
                <w:lang w:bidi="ar-SA"/>
              </w:rPr>
              <w:tab/>
            </w:r>
          </w:p>
          <w:p w14:paraId="5210BC8C" w14:textId="77777777" w:rsidR="00035CE4" w:rsidRPr="00736569" w:rsidRDefault="00035CE4" w:rsidP="00FF0E76">
            <w:pPr>
              <w:textAlignment w:val="baseline"/>
              <w:rPr>
                <w:rFonts w:ascii="Gadugi" w:hAnsi="Gadugi" w:cs="CIDFont+F3"/>
                <w:color w:val="0563C2"/>
                <w:sz w:val="22"/>
                <w:lang w:bidi="ar-SA"/>
              </w:rPr>
            </w:pPr>
            <w:r w:rsidRPr="00736569">
              <w:rPr>
                <w:rFonts w:ascii="Gadugi" w:hAnsi="Gadugi" w:cs="CIDFont+F3"/>
                <w:color w:val="0563C2"/>
                <w:sz w:val="22"/>
                <w:lang w:bidi="ar-SA"/>
              </w:rPr>
              <w:t xml:space="preserve"> </w:t>
            </w:r>
          </w:p>
          <w:p w14:paraId="671E317B" w14:textId="77777777" w:rsidR="00035CE4" w:rsidRPr="00736569" w:rsidRDefault="00035CE4" w:rsidP="00FF0E76">
            <w:pPr>
              <w:textAlignment w:val="baseline"/>
              <w:rPr>
                <w:rFonts w:ascii="Gadugi" w:eastAsia="Times New Roman" w:hAnsi="Gadugi" w:cs="Segoe UI"/>
                <w:color w:val="000000"/>
                <w:szCs w:val="24"/>
                <w:lang w:bidi="ar-SA"/>
              </w:rPr>
            </w:pPr>
          </w:p>
          <w:p w14:paraId="0C5D27BC" w14:textId="77777777" w:rsidR="00035CE4" w:rsidRDefault="00035CE4" w:rsidP="00FF0E76">
            <w:pPr>
              <w:textAlignment w:val="baseline"/>
              <w:rPr>
                <w:rFonts w:eastAsia="Times New Roman" w:cs="Segoe UI"/>
                <w:color w:val="000000"/>
                <w:szCs w:val="24"/>
                <w:lang w:bidi="ar-SA"/>
              </w:rPr>
            </w:pPr>
            <w:r w:rsidRPr="00401B2E">
              <w:rPr>
                <w:rFonts w:ascii="Gadugi" w:hAnsi="Gadugi" w:cs="CIDFont+F4"/>
                <w:noProof/>
                <w:lang w:bidi="ar-SA"/>
              </w:rPr>
              <mc:AlternateContent>
                <mc:Choice Requires="wps">
                  <w:drawing>
                    <wp:anchor distT="45720" distB="45720" distL="114300" distR="114300" simplePos="0" relativeHeight="253347840" behindDoc="0" locked="0" layoutInCell="1" allowOverlap="1" wp14:anchorId="33F20504" wp14:editId="39FEC6D6">
                      <wp:simplePos x="0" y="0"/>
                      <wp:positionH relativeFrom="column">
                        <wp:posOffset>172720</wp:posOffset>
                      </wp:positionH>
                      <wp:positionV relativeFrom="paragraph">
                        <wp:posOffset>147320</wp:posOffset>
                      </wp:positionV>
                      <wp:extent cx="1884045" cy="1404620"/>
                      <wp:effectExtent l="0" t="0" r="20955" b="16510"/>
                      <wp:wrapSquare wrapText="bothSides"/>
                      <wp:docPr id="106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84045" cy="1404620"/>
                              </a:xfrm>
                              <a:prstGeom prst="rect">
                                <a:avLst/>
                              </a:prstGeom>
                              <a:solidFill>
                                <a:srgbClr val="FFFFFF"/>
                              </a:solidFill>
                              <a:ln w="9525">
                                <a:solidFill>
                                  <a:srgbClr val="000000"/>
                                </a:solidFill>
                                <a:miter lim="800000"/>
                                <a:headEnd/>
                                <a:tailEnd/>
                              </a:ln>
                            </wps:spPr>
                            <wps:txbx>
                              <w:txbxContent>
                                <w:p w14:paraId="7E141579" w14:textId="77777777" w:rsidR="00035CE4" w:rsidRPr="00496701" w:rsidRDefault="00035CE4" w:rsidP="00035CE4">
                                  <w:pPr>
                                    <w:rPr>
                                      <w:rFonts w:ascii="Gadugi" w:hAnsi="Gadugi"/>
                                      <w:sz w:val="22"/>
                                    </w:rPr>
                                  </w:pPr>
                                  <w:r w:rsidRPr="00496701">
                                    <w:rPr>
                                      <w:rFonts w:ascii="Gadugi" w:hAnsi="Gadugi"/>
                                      <w:sz w:val="22"/>
                                    </w:rPr>
                                    <w:t>Differentiated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33F20504" id="_x0000_s1037" type="#_x0000_t202" style="position:absolute;margin-left:13.6pt;margin-top:11.6pt;width:148.35pt;height:110.6pt;z-index:2533478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tfSvEwIAACgEAAAOAAAAZHJzL2Uyb0RvYy54bWysk1Fv0zAQx9+R+A6W32nSqh1d1HQaHUVI&#10;YyANPsDFcRoLx2dst0n59JydrqsGvCDyYN3l7L/vfnde3QydZgfpvEJT8ukk50wagbUyu5J/+7p9&#10;s+TMBzA1aDSy5Efp+c369atVbws5wxZ1LR0jEeOL3pa8DcEWWeZFKzvwE7TSULBB10Eg1+2y2kFP&#10;6p3OZnl+lfXoautQSO/p790Y5Ouk3zRShM9N42VguuSUW0irS2sV12y9gmLnwLZKnNKAf8iiA2Xo&#10;0rPUHQRge6d+k+qUcOixCROBXYZNo4RMNVA10/xFNY8tWJlqITjenjH5/ycrHg6P9otjYXiHAzUw&#10;FeHtPYrvnhnctGB28tY57FsJNV08jciy3vridDSi9oWPIlX/CWtqMuwDJqGhcV2kQnUyUqcGHM/Q&#10;5RCYiFcul/N8vuBMUGxK5tUstSWD4um4dT58kNixaJTcUVeTPBzufYjpQPG0Jd7mUat6q7ROjttV&#10;G+3YAWgCtulLFbzYpg3rS369mC1GAn+VyNP3J4lOBRplrbqSL8+boIjc3ps6DVoApUebUtbmBDKy&#10;GymGoRqYqolDwhzBVlgfCa3DcXTpqZHRovvJWU9jW3L/Yw9OcqY/GmrP9XQ+j3OenPniLbFk7jJS&#10;XUbACJIqeeBsNDchvY0Ezt5SG7cqAX7O5JQzjWPifno6cd4v/bTr+YGvfwEAAP//AwBQSwMEFAAG&#10;AAgAAAAhAH12AMjdAAAACQEAAA8AAABkcnMvZG93bnJldi54bWxMj0FPwzAMhe9I/IfISFwmltJ2&#10;G5SmE0zaidPKds8a01Y0Tkmyrfv3mBOcnuz39Py5XE92EGf0oXek4HGegEBqnOmpVbD/2D48gQhR&#10;k9GDI1RwxQDr6vam1IVxF9rhuY6t4BIKhVbQxTgWUoamQ6vD3I1I7H06b3Xk0bfSeH3hcjvINEmW&#10;0uqe+EKnR9x02HzVJ6tg+V1ns/eDmdHuun3zjV2YzX6h1P3d9PoCIuIU/8Lwi8/oUDHT0Z3IBDEo&#10;SFcpJ1kzVvazNHsGceRFnucgq1L+/6D6AQAA//8DAFBLAQItABQABgAIAAAAIQC2gziS/gAAAOEB&#10;AAATAAAAAAAAAAAAAAAAAAAAAABbQ29udGVudF9UeXBlc10ueG1sUEsBAi0AFAAGAAgAAAAhADj9&#10;If/WAAAAlAEAAAsAAAAAAAAAAAAAAAAALwEAAF9yZWxzLy5yZWxzUEsBAi0AFAAGAAgAAAAhAK61&#10;9K8TAgAAKAQAAA4AAAAAAAAAAAAAAAAALgIAAGRycy9lMm9Eb2MueG1sUEsBAi0AFAAGAAgAAAAh&#10;AH12AMjdAAAACQEAAA8AAAAAAAAAAAAAAAAAbQQAAGRycy9kb3ducmV2LnhtbFBLBQYAAAAABAAE&#10;APMAAAB3BQAAAAA=&#10;">
                      <v:textbox style="mso-fit-shape-to-text:t">
                        <w:txbxContent>
                          <w:p w14:paraId="7E141579" w14:textId="77777777" w:rsidR="00035CE4" w:rsidRPr="00496701" w:rsidRDefault="00035CE4" w:rsidP="00035CE4">
                            <w:pPr>
                              <w:rPr>
                                <w:rFonts w:ascii="Gadugi" w:hAnsi="Gadugi"/>
                                <w:sz w:val="22"/>
                              </w:rPr>
                            </w:pPr>
                            <w:r w:rsidRPr="00496701">
                              <w:rPr>
                                <w:rFonts w:ascii="Gadugi" w:hAnsi="Gadugi"/>
                                <w:sz w:val="22"/>
                              </w:rPr>
                              <w:t>Differentiated Questioning</w:t>
                            </w:r>
                          </w:p>
                        </w:txbxContent>
                      </v:textbox>
                      <w10:wrap type="square"/>
                    </v:shape>
                  </w:pict>
                </mc:Fallback>
              </mc:AlternateContent>
            </w:r>
            <w:r w:rsidRPr="00401B2E">
              <w:rPr>
                <w:rFonts w:ascii="Gadugi" w:hAnsi="Gadugi" w:cs="CIDFont+F4"/>
                <w:noProof/>
                <w:lang w:bidi="ar-SA"/>
              </w:rPr>
              <mc:AlternateContent>
                <mc:Choice Requires="wps">
                  <w:drawing>
                    <wp:anchor distT="45720" distB="45720" distL="114300" distR="114300" simplePos="0" relativeHeight="253349888" behindDoc="0" locked="0" layoutInCell="1" allowOverlap="1" wp14:anchorId="1EAA0F98" wp14:editId="7E1EE3EB">
                      <wp:simplePos x="0" y="0"/>
                      <wp:positionH relativeFrom="column">
                        <wp:posOffset>2907830</wp:posOffset>
                      </wp:positionH>
                      <wp:positionV relativeFrom="paragraph">
                        <wp:posOffset>103505</wp:posOffset>
                      </wp:positionV>
                      <wp:extent cx="2870200" cy="1404620"/>
                      <wp:effectExtent l="0" t="0" r="25400" b="16510"/>
                      <wp:wrapSquare wrapText="bothSides"/>
                      <wp:docPr id="10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1404620"/>
                              </a:xfrm>
                              <a:prstGeom prst="rect">
                                <a:avLst/>
                              </a:prstGeom>
                              <a:solidFill>
                                <a:srgbClr val="FFFFFF"/>
                              </a:solidFill>
                              <a:ln w="9525">
                                <a:solidFill>
                                  <a:srgbClr val="000000"/>
                                </a:solidFill>
                                <a:miter lim="800000"/>
                                <a:headEnd/>
                                <a:tailEnd/>
                              </a:ln>
                            </wps:spPr>
                            <wps:txbx>
                              <w:txbxContent>
                                <w:p w14:paraId="6388C40E" w14:textId="77777777" w:rsidR="00035CE4" w:rsidRPr="00496701" w:rsidRDefault="00035CE4" w:rsidP="00035CE4">
                                  <w:pPr>
                                    <w:rPr>
                                      <w:rFonts w:ascii="Gadugi" w:hAnsi="Gadugi"/>
                                      <w:sz w:val="22"/>
                                    </w:rPr>
                                  </w:pPr>
                                  <w:proofErr w:type="gramStart"/>
                                  <w:r w:rsidRPr="00496701">
                                    <w:rPr>
                                      <w:rFonts w:ascii="Gadugi" w:hAnsi="Gadugi"/>
                                      <w:sz w:val="22"/>
                                    </w:rPr>
                                    <w:t>E.g.</w:t>
                                  </w:r>
                                  <w:proofErr w:type="gramEnd"/>
                                  <w:r w:rsidRPr="00496701">
                                    <w:rPr>
                                      <w:rFonts w:ascii="Gadugi" w:hAnsi="Gadugi"/>
                                      <w:sz w:val="22"/>
                                    </w:rPr>
                                    <w:t xml:space="preserve"> Yes or no answer. Low level response. No room for explanation.</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1EAA0F98" id="_x0000_s1038" type="#_x0000_t202" style="position:absolute;margin-left:228.95pt;margin-top:8.15pt;width:226pt;height:110.6pt;z-index:253349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x2IQFgIAACgEAAAOAAAAZHJzL2Uyb0RvYy54bWysk99v2yAQx98n7X9AvC92rKRNrThVly7T&#10;pO6H1O0PwBjHaJhjB4md/fU7SJpG3fYyjQfEcfDl7nPH8nbsDdsr9BpsxaeTnDNlJTTabiv+7evm&#10;zYIzH4RthAGrKn5Qnt+uXr9aDq5UBXRgGoWMRKwvB1fxLgRXZpmXneqFn4BTlpwtYC8CmbjNGhQD&#10;qfcmK/L8KhsAG4cglfe0e3908lXSb1slw+e29SowU3GKLaQZ01zHOVstRblF4TotT2GIf4iiF9rS&#10;o2epexEE26H+TarXEsFDGyYS+gzaVkuVcqBspvmLbB474VTKheB4d8bk/5+s/LR/dF+QhfEtjFTA&#10;lIR3DyC/e2Zh3Qm7VXeIMHRKNPTwNCLLBufL09WI2pc+itTDR2ioyGIXIAmNLfaRCuXJSJ0KcDhD&#10;V2NgkjaLxXVOleRMkm86y2dXRSpLJsqn6w59eK+gZ3FRcaSqJnmxf/AhhiPKpyPxNQ9GNxttTDJw&#10;W68Nsr2gDtikkTJ4ccxYNlT8Zl7MjwT+KpGn8SeJXgdqZaP7ii/Oh0QZub2zTWq0ILQ5rilkY08g&#10;I7sjxTDWI9MNcSjiCxFsDc2B0CIcW5e+Gi06wJ+cDdS2Ffc/dgIVZ+aDpfLcTGez2OfJmM2viSXD&#10;S0996RFWklTFA2fH5Tqkv5HAuTsq40YnwM+RnGKmdkzcT18n9vulnU49f/DVLwAAAP//AwBQSwME&#10;FAAGAAgAAAAhAP3wth3eAAAACgEAAA8AAABkcnMvZG93bnJldi54bWxMj8FOwzAMhu9IvENkJC4T&#10;S1lpt5amE0zaidPKuGeN11Y0TmmyrXt7zGkc7f/T78/FerK9OOPoO0cKnucRCKTamY4aBfvP7dMK&#10;hA+ajO4doYIreliX93eFzo270A7PVWgEl5DPtYI2hCGX0tctWu3nbkDi7OhGqwOPYyPNqC9cbnu5&#10;iKJUWt0RX2j1gJsW6+/qZBWkP1U8+/gyM9pdt+9jbROz2SdKPT5Mb68gAk7hBsOfPqtDyU4HdyLj&#10;Ra/gJVlmjHKQxiAYyKKMFwcFi3iZgCwL+f+F8hcAAP//AwBQSwECLQAUAAYACAAAACEAtoM4kv4A&#10;AADhAQAAEwAAAAAAAAAAAAAAAAAAAAAAW0NvbnRlbnRfVHlwZXNdLnhtbFBLAQItABQABgAIAAAA&#10;IQA4/SH/1gAAAJQBAAALAAAAAAAAAAAAAAAAAC8BAABfcmVscy8ucmVsc1BLAQItABQABgAIAAAA&#10;IQDzx2IQFgIAACgEAAAOAAAAAAAAAAAAAAAAAC4CAABkcnMvZTJvRG9jLnhtbFBLAQItABQABgAI&#10;AAAAIQD98LYd3gAAAAoBAAAPAAAAAAAAAAAAAAAAAHAEAABkcnMvZG93bnJldi54bWxQSwUGAAAA&#10;AAQABADzAAAAewUAAAAA&#10;">
                      <v:textbox style="mso-fit-shape-to-text:t">
                        <w:txbxContent>
                          <w:p w14:paraId="6388C40E" w14:textId="77777777" w:rsidR="00035CE4" w:rsidRPr="00496701" w:rsidRDefault="00035CE4" w:rsidP="00035CE4">
                            <w:pPr>
                              <w:rPr>
                                <w:rFonts w:ascii="Gadugi" w:hAnsi="Gadugi"/>
                                <w:sz w:val="22"/>
                              </w:rPr>
                            </w:pPr>
                            <w:r w:rsidRPr="00496701">
                              <w:rPr>
                                <w:rFonts w:ascii="Gadugi" w:hAnsi="Gadugi"/>
                                <w:sz w:val="22"/>
                              </w:rPr>
                              <w:t>E.g. Yes or no answer. Low level response. No room for explanation.</w:t>
                            </w:r>
                          </w:p>
                        </w:txbxContent>
                      </v:textbox>
                      <w10:wrap type="square"/>
                    </v:shape>
                  </w:pict>
                </mc:Fallback>
              </mc:AlternateContent>
            </w:r>
          </w:p>
          <w:p w14:paraId="6CCA07EC" w14:textId="77777777" w:rsidR="00035CE4" w:rsidRDefault="00035CE4" w:rsidP="00FF0E76">
            <w:pPr>
              <w:textAlignment w:val="baseline"/>
              <w:rPr>
                <w:rFonts w:ascii="CIDFont+F3" w:hAnsi="CIDFont+F3" w:cs="CIDFont+F3"/>
                <w:color w:val="0563C2"/>
                <w:sz w:val="21"/>
                <w:szCs w:val="21"/>
                <w:lang w:bidi="ar-SA"/>
              </w:rPr>
            </w:pPr>
          </w:p>
          <w:p w14:paraId="1D9EE485" w14:textId="77777777" w:rsidR="00035CE4" w:rsidRDefault="00035CE4" w:rsidP="00FF0E76">
            <w:pPr>
              <w:textAlignment w:val="baseline"/>
              <w:rPr>
                <w:rFonts w:ascii="CIDFont+F3" w:hAnsi="CIDFont+F3" w:cs="CIDFont+F3"/>
                <w:color w:val="0563C2"/>
                <w:sz w:val="21"/>
                <w:szCs w:val="21"/>
                <w:lang w:bidi="ar-SA"/>
              </w:rPr>
            </w:pPr>
          </w:p>
          <w:p w14:paraId="73B1787D" w14:textId="77777777" w:rsidR="00035CE4" w:rsidRDefault="00035CE4" w:rsidP="00FF0E76">
            <w:pPr>
              <w:textAlignment w:val="baseline"/>
              <w:rPr>
                <w:rFonts w:ascii="CIDFont+F3" w:hAnsi="CIDFont+F3" w:cs="CIDFont+F3"/>
                <w:color w:val="0563C2"/>
                <w:sz w:val="21"/>
                <w:szCs w:val="21"/>
                <w:lang w:bidi="ar-SA"/>
              </w:rPr>
            </w:pPr>
          </w:p>
          <w:p w14:paraId="7A6839C2" w14:textId="77777777" w:rsidR="00035CE4" w:rsidRDefault="00035CE4" w:rsidP="00FF0E76">
            <w:pPr>
              <w:textAlignment w:val="baseline"/>
              <w:rPr>
                <w:rFonts w:ascii="CIDFont+F3" w:hAnsi="CIDFont+F3" w:cs="CIDFont+F3"/>
                <w:color w:val="0563C2"/>
                <w:sz w:val="21"/>
                <w:szCs w:val="21"/>
                <w:lang w:bidi="ar-SA"/>
              </w:rPr>
            </w:pPr>
            <w:r w:rsidRPr="00273726">
              <w:rPr>
                <w:noProof/>
                <w:color w:val="4472C4" w:themeColor="accent1"/>
              </w:rPr>
              <w:drawing>
                <wp:anchor distT="0" distB="0" distL="114300" distR="114300" simplePos="0" relativeHeight="253571072" behindDoc="0" locked="0" layoutInCell="1" allowOverlap="1" wp14:anchorId="0FB67532" wp14:editId="021AA8F5">
                  <wp:simplePos x="0" y="0"/>
                  <wp:positionH relativeFrom="column">
                    <wp:posOffset>2609850</wp:posOffset>
                  </wp:positionH>
                  <wp:positionV relativeFrom="paragraph">
                    <wp:posOffset>13970</wp:posOffset>
                  </wp:positionV>
                  <wp:extent cx="647700" cy="603066"/>
                  <wp:effectExtent l="0" t="0" r="0" b="0"/>
                  <wp:wrapNone/>
                  <wp:docPr id="459" name="Picture 45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9" name="Picture 459"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p>
          <w:p w14:paraId="0B7CCC7A" w14:textId="77777777" w:rsidR="00035CE4" w:rsidRPr="00030871" w:rsidRDefault="00035CE4" w:rsidP="00FF0E76">
            <w:pPr>
              <w:textAlignment w:val="baseline"/>
              <w:rPr>
                <w:rFonts w:ascii="Gadugi" w:hAnsi="Gadugi" w:cs="CIDFont+F3"/>
                <w:color w:val="0563C2"/>
                <w:sz w:val="22"/>
                <w:lang w:bidi="ar-SA"/>
              </w:rPr>
            </w:pPr>
          </w:p>
          <w:p w14:paraId="2645C35E" w14:textId="77777777" w:rsidR="000377D2" w:rsidRDefault="00035CE4" w:rsidP="00FF0E76">
            <w:pPr>
              <w:rPr>
                <w:rFonts w:ascii="Gadugi" w:hAnsi="Gadugi"/>
                <w:sz w:val="22"/>
                <w:lang w:bidi="ar-SA"/>
              </w:rPr>
            </w:pPr>
            <w:r w:rsidRPr="00030871">
              <w:rPr>
                <w:rFonts w:ascii="Gadugi" w:hAnsi="Gadugi"/>
                <w:sz w:val="22"/>
                <w:lang w:bidi="ar-SA"/>
              </w:rPr>
              <w:t>Write the answers in your learning journal.</w:t>
            </w:r>
          </w:p>
          <w:p w14:paraId="4DBD27AE" w14:textId="51A44707" w:rsidR="00035CE4" w:rsidRPr="008E734D" w:rsidRDefault="00035CE4" w:rsidP="00FF0E76">
            <w:pPr>
              <w:rPr>
                <w:lang w:bidi="ar-SA"/>
              </w:rPr>
            </w:pPr>
            <w:r w:rsidRPr="00273726">
              <w:rPr>
                <w:noProof/>
                <w:color w:val="4472C4" w:themeColor="accent1"/>
              </w:rPr>
              <w:t xml:space="preserve"> </w:t>
            </w:r>
          </w:p>
        </w:tc>
      </w:tr>
      <w:bookmarkEnd w:id="6"/>
    </w:tbl>
    <w:p w14:paraId="096188DF" w14:textId="77777777" w:rsidR="00035CE4" w:rsidRDefault="00035CE4" w:rsidP="00035CE4">
      <w:pPr>
        <w:pStyle w:val="ListParagraph"/>
        <w:spacing w:line="240" w:lineRule="auto"/>
        <w:ind w:left="0"/>
        <w:rPr>
          <w:rFonts w:ascii="Gadugi" w:hAnsi="Gadugi"/>
          <w:color w:val="000000" w:themeColor="text1"/>
          <w:sz w:val="22"/>
          <w:lang w:bidi="ar-SA"/>
        </w:rPr>
      </w:pPr>
    </w:p>
    <w:p w14:paraId="7DCC7DA4" w14:textId="77777777" w:rsidR="00035CE4" w:rsidRDefault="00035CE4" w:rsidP="00035CE4">
      <w:pPr>
        <w:pStyle w:val="ListParagraph"/>
        <w:spacing w:line="240" w:lineRule="auto"/>
        <w:ind w:left="0"/>
        <w:rPr>
          <w:rFonts w:ascii="Gadugi" w:hAnsi="Gadugi"/>
          <w:color w:val="000000" w:themeColor="text1"/>
          <w:sz w:val="22"/>
          <w:lang w:bidi="ar-SA"/>
        </w:rPr>
      </w:pPr>
    </w:p>
    <w:p w14:paraId="28FD0A58" w14:textId="77777777" w:rsidR="00035CE4" w:rsidRDefault="00035CE4" w:rsidP="00035CE4">
      <w:pPr>
        <w:pStyle w:val="ListParagraph"/>
        <w:spacing w:line="240" w:lineRule="auto"/>
        <w:ind w:left="0"/>
        <w:rPr>
          <w:rFonts w:ascii="Gadugi" w:hAnsi="Gadugi"/>
          <w:color w:val="000000" w:themeColor="text1"/>
          <w:sz w:val="22"/>
          <w:lang w:bidi="ar-SA"/>
        </w:rPr>
      </w:pPr>
    </w:p>
    <w:tbl>
      <w:tblPr>
        <w:tblStyle w:val="TableGrid"/>
        <w:tblW w:w="9918" w:type="dxa"/>
        <w:tblLook w:val="04A0" w:firstRow="1" w:lastRow="0" w:firstColumn="1" w:lastColumn="0" w:noHBand="0" w:noVBand="1"/>
      </w:tblPr>
      <w:tblGrid>
        <w:gridCol w:w="9918"/>
      </w:tblGrid>
      <w:tr w:rsidR="00035CE4" w:rsidRPr="00273726" w14:paraId="57CFAD3B" w14:textId="77777777" w:rsidTr="00FF0E76">
        <w:trPr>
          <w:trHeight w:val="1922"/>
        </w:trPr>
        <w:tc>
          <w:tcPr>
            <w:tcW w:w="9918" w:type="dxa"/>
            <w:shd w:val="clear" w:color="auto" w:fill="FBE4D5" w:themeFill="accent2" w:themeFillTint="33"/>
          </w:tcPr>
          <w:p w14:paraId="0E829EEC" w14:textId="383F55B6" w:rsidR="00035CE4" w:rsidRDefault="00035CE4" w:rsidP="00FF0E76">
            <w:pPr>
              <w:pStyle w:val="Heading1"/>
              <w:outlineLvl w:val="0"/>
              <w:rPr>
                <w:b/>
                <w:bCs/>
                <w:lang w:bidi="ar-SA"/>
              </w:rPr>
            </w:pPr>
            <w:r w:rsidRPr="005526C3">
              <w:rPr>
                <w:b/>
                <w:bCs/>
              </w:rPr>
              <w:lastRenderedPageBreak/>
              <w:t>Activity</w:t>
            </w:r>
            <w:r w:rsidRPr="005526C3">
              <w:rPr>
                <w:rFonts w:eastAsia="Times New Roman"/>
                <w:b/>
                <w:bCs/>
                <w:szCs w:val="26"/>
                <w:lang w:bidi="ar-SA"/>
              </w:rPr>
              <w:t xml:space="preserve"> </w:t>
            </w:r>
            <w:r>
              <w:rPr>
                <w:b/>
                <w:bCs/>
              </w:rPr>
              <w:t>6</w:t>
            </w:r>
            <w:r w:rsidRPr="005526C3">
              <w:rPr>
                <w:rFonts w:eastAsia="Times New Roman"/>
                <w:b/>
                <w:bCs/>
                <w:szCs w:val="26"/>
                <w:lang w:bidi="ar-SA"/>
              </w:rPr>
              <w:t>.</w:t>
            </w:r>
            <w:r w:rsidR="003D6030">
              <w:rPr>
                <w:rFonts w:eastAsia="Times New Roman"/>
                <w:b/>
                <w:bCs/>
                <w:szCs w:val="26"/>
                <w:lang w:bidi="ar-SA"/>
              </w:rPr>
              <w:t>2</w:t>
            </w:r>
            <w:r>
              <w:rPr>
                <w:rFonts w:eastAsia="Times New Roman"/>
                <w:b/>
                <w:bCs/>
                <w:szCs w:val="26"/>
                <w:lang w:bidi="ar-SA"/>
              </w:rPr>
              <w:t xml:space="preserve"> answers </w:t>
            </w:r>
            <w:r w:rsidRPr="005526C3">
              <w:rPr>
                <w:rFonts w:eastAsia="Times New Roman"/>
                <w:b/>
                <w:bCs/>
                <w:szCs w:val="26"/>
                <w:lang w:bidi="ar-SA"/>
              </w:rPr>
              <w:t xml:space="preserve">– </w:t>
            </w:r>
            <w:r>
              <w:rPr>
                <w:b/>
                <w:bCs/>
              </w:rPr>
              <w:t>D</w:t>
            </w:r>
            <w:r w:rsidRPr="005526C3">
              <w:rPr>
                <w:b/>
                <w:bCs/>
                <w:lang w:bidi="ar-SA"/>
              </w:rPr>
              <w:t xml:space="preserve">efining closed, </w:t>
            </w:r>
            <w:proofErr w:type="gramStart"/>
            <w:r w:rsidRPr="005526C3">
              <w:rPr>
                <w:b/>
                <w:bCs/>
                <w:lang w:bidi="ar-SA"/>
              </w:rPr>
              <w:t>open</w:t>
            </w:r>
            <w:proofErr w:type="gramEnd"/>
            <w:r w:rsidRPr="005526C3">
              <w:rPr>
                <w:b/>
                <w:bCs/>
                <w:lang w:bidi="ar-SA"/>
              </w:rPr>
              <w:t xml:space="preserve"> and differentiated questioning.</w:t>
            </w:r>
          </w:p>
          <w:p w14:paraId="53C4CF9D" w14:textId="77777777" w:rsidR="000377D2" w:rsidRPr="000377D2" w:rsidRDefault="000377D2" w:rsidP="000377D2">
            <w:pPr>
              <w:rPr>
                <w:lang w:bidi="ar-SA"/>
              </w:rPr>
            </w:pPr>
          </w:p>
          <w:p w14:paraId="0162CB89" w14:textId="611E8BC4" w:rsidR="000377D2" w:rsidRDefault="00035CE4" w:rsidP="00FF0E76">
            <w:pPr>
              <w:textAlignment w:val="baseline"/>
              <w:rPr>
                <w:rFonts w:ascii="Gadugi" w:hAnsi="Gadugi" w:cs="CIDFont+F4"/>
                <w:sz w:val="22"/>
                <w:lang w:bidi="ar-SA"/>
              </w:rPr>
            </w:pPr>
            <w:r w:rsidRPr="00401B2E">
              <w:rPr>
                <w:rFonts w:ascii="Gadugi" w:hAnsi="Gadugi" w:cs="CIDFont+F4"/>
                <w:noProof/>
                <w:lang w:bidi="ar-SA"/>
              </w:rPr>
              <mc:AlternateContent>
                <mc:Choice Requires="wps">
                  <w:drawing>
                    <wp:anchor distT="45720" distB="45720" distL="114300" distR="114300" simplePos="0" relativeHeight="253357056" behindDoc="0" locked="0" layoutInCell="1" allowOverlap="1" wp14:anchorId="4A076559" wp14:editId="53D078C6">
                      <wp:simplePos x="0" y="0"/>
                      <wp:positionH relativeFrom="column">
                        <wp:posOffset>2907665</wp:posOffset>
                      </wp:positionH>
                      <wp:positionV relativeFrom="paragraph">
                        <wp:posOffset>923290</wp:posOffset>
                      </wp:positionV>
                      <wp:extent cx="2870200" cy="739140"/>
                      <wp:effectExtent l="0" t="0" r="25400" b="22860"/>
                      <wp:wrapSquare wrapText="bothSides"/>
                      <wp:docPr id="10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739140"/>
                              </a:xfrm>
                              <a:prstGeom prst="rect">
                                <a:avLst/>
                              </a:prstGeom>
                              <a:solidFill>
                                <a:srgbClr val="FFFFFF"/>
                              </a:solidFill>
                              <a:ln w="9525">
                                <a:solidFill>
                                  <a:srgbClr val="000000"/>
                                </a:solidFill>
                                <a:miter lim="800000"/>
                                <a:headEnd/>
                                <a:tailEnd/>
                              </a:ln>
                            </wps:spPr>
                            <wps:txbx>
                              <w:txbxContent>
                                <w:p w14:paraId="10D64C18" w14:textId="77777777" w:rsidR="00035CE4" w:rsidRPr="000377D2" w:rsidRDefault="00035CE4" w:rsidP="00035CE4">
                                  <w:pPr>
                                    <w:rPr>
                                      <w:rFonts w:ascii="Gadugi" w:hAnsi="Gadugi"/>
                                      <w:sz w:val="22"/>
                                    </w:rPr>
                                  </w:pPr>
                                  <w:r w:rsidRPr="000377D2">
                                    <w:rPr>
                                      <w:rFonts w:ascii="Gadugi" w:hAnsi="Gadugi"/>
                                      <w:sz w:val="22"/>
                                    </w:rPr>
                                    <w:t>Longer responses allow for creativity and deeper assessment of learning. The ‘why, how etc.’ questions.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A076559" id="_x0000_s1039" type="#_x0000_t202" style="position:absolute;margin-left:228.95pt;margin-top:72.7pt;width:226pt;height:58.2pt;z-index:2533570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bEbFQIAACcEAAAOAAAAZHJzL2Uyb0RvYy54bWysk99v2yAQx98n7X9AvC920mZNrThVly7T&#10;pO6H1O0POGMco2GOAYmd/fU9cJpG3fYyjQfEcfDl7nPH8mboNNtL5xWakk8nOWfSCKyV2Zb8+7fN&#10;mwVnPoCpQaORJT9Iz29Wr18te1vIGbaoa+kYiRhf9LbkbQi2yDIvWtmBn6CVhpwNug4CmW6b1Q56&#10;Uu90Nsvzt1mPrrYOhfSedu9GJ18l/aaRInxpGi8D0yWn2EKaXZqrOGerJRRbB7ZV4hgG/EMUHShD&#10;j56k7iAA2zn1m1SnhEOPTZgI7DJsGiVkyoGymeYvsnlowcqUC8Hx9oTJ/z9Z8Xn/YL86FoZ3OFAB&#10;UxLe3qP44ZnBdQtmK2+dw76VUNPD04gs660vjlcjal/4KFL1n7CmIsMuYBIaGtdFKpQnI3UqwOEE&#10;XQ6BCdqcLa5yqiRngnxXF9fTy1SVDIqn29b58EFix+Ki5I6KmtRhf+9DjAaKpyPxMY9a1RuldTLc&#10;tlprx/ZADbBJIyXw4pg2rC/59Xw2HwH8VSJP408SnQrUyVp1JV+cDkERsb03deqzAEqPawpZmyPH&#10;iG6EGIZqYKomyBfxhci1wvpAZB2OnUs/jRYtul+c9dS1Jfc/d+AkZ/qjoeoQPcLHQjIu51czMty5&#10;pzr3gBEkVfLA2bhch/Q1IjiDt1TFRiXAz5EcY6ZuTNyPPye2+7mdTj3/79UjAAAA//8DAFBLAwQU&#10;AAYACAAAACEAXVTnWOEAAAALAQAADwAAAGRycy9kb3ducmV2LnhtbEyPy07DMBBF90j8gzVIbFDr&#10;tKRpEuJUCAlEd9Ai2LrxNInwI9huGv6eYQXLmXt050y1mYxmI/rQOytgMU+AoW2c6m0r4G3/OMuB&#10;hSitktpZFPCNATb15UUlS+XO9hXHXWwZldhQSgFdjEPJeWg6NDLM3YCWsqPzRkYafcuVl2cqN5ov&#10;kyTjRvaWLnRywIcOm8/dyQjI0+fxI2xvX96b7KiLeLMen768ENdX0/0dsIhT/IPhV5/UoSangztZ&#10;FZgWkK7WBaEUpKsUGBFFUtDmIGCZLXLgdcX//1D/AAAA//8DAFBLAQItABQABgAIAAAAIQC2gziS&#10;/gAAAOEBAAATAAAAAAAAAAAAAAAAAAAAAABbQ29udGVudF9UeXBlc10ueG1sUEsBAi0AFAAGAAgA&#10;AAAhADj9If/WAAAAlAEAAAsAAAAAAAAAAAAAAAAALwEAAF9yZWxzLy5yZWxzUEsBAi0AFAAGAAgA&#10;AAAhALv9sRsVAgAAJwQAAA4AAAAAAAAAAAAAAAAALgIAAGRycy9lMm9Eb2MueG1sUEsBAi0AFAAG&#10;AAgAAAAhAF1U51jhAAAACwEAAA8AAAAAAAAAAAAAAAAAbwQAAGRycy9kb3ducmV2LnhtbFBLBQYA&#10;AAAABAAEAPMAAAB9BQAAAAA=&#10;">
                      <v:textbox>
                        <w:txbxContent>
                          <w:p w14:paraId="10D64C18" w14:textId="77777777" w:rsidR="00035CE4" w:rsidRPr="000377D2" w:rsidRDefault="00035CE4" w:rsidP="00035CE4">
                            <w:pPr>
                              <w:rPr>
                                <w:rFonts w:ascii="Gadugi" w:hAnsi="Gadugi"/>
                                <w:sz w:val="22"/>
                              </w:rPr>
                            </w:pPr>
                            <w:r w:rsidRPr="000377D2">
                              <w:rPr>
                                <w:rFonts w:ascii="Gadugi" w:hAnsi="Gadugi"/>
                                <w:sz w:val="22"/>
                              </w:rPr>
                              <w:t>Longer responses allow for creativity and deeper assessment of learning. The ‘why, how etc.’ questions.</w:t>
                            </w:r>
                          </w:p>
                        </w:txbxContent>
                      </v:textbox>
                      <w10:wrap type="square"/>
                    </v:shape>
                  </w:pict>
                </mc:Fallback>
              </mc:AlternateContent>
            </w:r>
            <w:r w:rsidRPr="00496701">
              <w:rPr>
                <w:rFonts w:ascii="Gadugi" w:hAnsi="Gadugi" w:cs="CIDFont+F4"/>
                <w:sz w:val="22"/>
                <w:lang w:bidi="ar-SA"/>
              </w:rPr>
              <w:t>All three types are useful.  Consider Bloom’s Taxonomy. Closed questions can check understanding but at a lower level</w:t>
            </w:r>
            <w:r>
              <w:rPr>
                <w:rFonts w:ascii="Gadugi" w:hAnsi="Gadugi" w:cs="CIDFont+F4"/>
                <w:sz w:val="22"/>
                <w:lang w:bidi="ar-SA"/>
              </w:rPr>
              <w:t xml:space="preserve"> (identify, recall etc)</w:t>
            </w:r>
            <w:r w:rsidRPr="00496701">
              <w:rPr>
                <w:rFonts w:ascii="Gadugi" w:hAnsi="Gadugi" w:cs="CIDFont+F4"/>
                <w:sz w:val="22"/>
                <w:lang w:bidi="ar-SA"/>
              </w:rPr>
              <w:t>. Open questions are a good way to check understanding at deeper level</w:t>
            </w:r>
            <w:r>
              <w:rPr>
                <w:rFonts w:ascii="Gadugi" w:hAnsi="Gadugi" w:cs="CIDFont+F4"/>
                <w:sz w:val="22"/>
                <w:lang w:bidi="ar-SA"/>
              </w:rPr>
              <w:t>s (analyse, evaluate etc.)</w:t>
            </w:r>
            <w:r w:rsidR="000377D2">
              <w:rPr>
                <w:rFonts w:ascii="Gadugi" w:hAnsi="Gadugi" w:cs="CIDFont+F4"/>
                <w:sz w:val="22"/>
                <w:lang w:bidi="ar-SA"/>
              </w:rPr>
              <w:t>. L</w:t>
            </w:r>
            <w:r w:rsidRPr="00496701">
              <w:rPr>
                <w:rFonts w:ascii="Gadugi" w:hAnsi="Gadugi" w:cs="CIDFont+F4"/>
                <w:sz w:val="22"/>
                <w:lang w:bidi="ar-SA"/>
              </w:rPr>
              <w:t>earners have a chance to express their views</w:t>
            </w:r>
            <w:r>
              <w:rPr>
                <w:rFonts w:ascii="Gadugi" w:hAnsi="Gadugi" w:cs="CIDFont+F4"/>
                <w:sz w:val="22"/>
                <w:lang w:bidi="ar-SA"/>
              </w:rPr>
              <w:t xml:space="preserve"> and opinions</w:t>
            </w:r>
            <w:r w:rsidRPr="00496701">
              <w:rPr>
                <w:rFonts w:ascii="Gadugi" w:hAnsi="Gadugi" w:cs="CIDFont+F4"/>
                <w:sz w:val="22"/>
                <w:lang w:bidi="ar-SA"/>
              </w:rPr>
              <w:t xml:space="preserve">. </w:t>
            </w:r>
            <w:r>
              <w:rPr>
                <w:rFonts w:ascii="Gadugi" w:hAnsi="Gadugi" w:cs="CIDFont+F4"/>
                <w:sz w:val="22"/>
                <w:lang w:bidi="ar-SA"/>
              </w:rPr>
              <w:t xml:space="preserve">Differentiated questions </w:t>
            </w:r>
            <w:r w:rsidR="000377D2">
              <w:rPr>
                <w:rFonts w:ascii="Gadugi" w:hAnsi="Gadugi" w:cs="CIDFont+F4"/>
                <w:sz w:val="22"/>
                <w:lang w:bidi="ar-SA"/>
              </w:rPr>
              <w:t xml:space="preserve">are </w:t>
            </w:r>
            <w:r>
              <w:rPr>
                <w:rFonts w:ascii="Gadugi" w:hAnsi="Gadugi" w:cs="CIDFont+F4"/>
                <w:sz w:val="22"/>
                <w:lang w:bidi="ar-SA"/>
              </w:rPr>
              <w:t>specifically designed to support learners’ needs.</w:t>
            </w:r>
          </w:p>
          <w:p w14:paraId="6BE4B75E" w14:textId="77777777" w:rsidR="000377D2" w:rsidRPr="00496701" w:rsidRDefault="000377D2" w:rsidP="00FF0E76">
            <w:pPr>
              <w:textAlignment w:val="baseline"/>
              <w:rPr>
                <w:rFonts w:ascii="Gadugi" w:hAnsi="Gadugi" w:cs="CIDFont+F4"/>
                <w:sz w:val="22"/>
                <w:lang w:bidi="ar-SA"/>
              </w:rPr>
            </w:pPr>
          </w:p>
          <w:p w14:paraId="56672035" w14:textId="38A3536C" w:rsidR="00035CE4" w:rsidRDefault="00035CE4" w:rsidP="00FF0E76">
            <w:pPr>
              <w:textAlignment w:val="baseline"/>
              <w:rPr>
                <w:rFonts w:ascii="Gadugi" w:hAnsi="Gadugi" w:cs="CIDFont+F4"/>
                <w:lang w:bidi="ar-SA"/>
              </w:rPr>
            </w:pPr>
            <w:r w:rsidRPr="00401B2E">
              <w:rPr>
                <w:rFonts w:ascii="Gadugi" w:hAnsi="Gadugi" w:cs="CIDFont+F4"/>
                <w:noProof/>
                <w:lang w:bidi="ar-SA"/>
              </w:rPr>
              <mc:AlternateContent>
                <mc:Choice Requires="wps">
                  <w:drawing>
                    <wp:anchor distT="45720" distB="45720" distL="114300" distR="114300" simplePos="0" relativeHeight="253352960" behindDoc="0" locked="0" layoutInCell="1" allowOverlap="1" wp14:anchorId="48245A80" wp14:editId="7FB61F7E">
                      <wp:simplePos x="0" y="0"/>
                      <wp:positionH relativeFrom="column">
                        <wp:posOffset>394501</wp:posOffset>
                      </wp:positionH>
                      <wp:positionV relativeFrom="paragraph">
                        <wp:posOffset>189644</wp:posOffset>
                      </wp:positionV>
                      <wp:extent cx="1430655" cy="1404620"/>
                      <wp:effectExtent l="0" t="0" r="17145" b="16510"/>
                      <wp:wrapSquare wrapText="bothSides"/>
                      <wp:docPr id="10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30655" cy="1404620"/>
                              </a:xfrm>
                              <a:prstGeom prst="rect">
                                <a:avLst/>
                              </a:prstGeom>
                              <a:solidFill>
                                <a:srgbClr val="FFFFFF"/>
                              </a:solidFill>
                              <a:ln w="9525">
                                <a:solidFill>
                                  <a:srgbClr val="000000"/>
                                </a:solidFill>
                                <a:miter lim="800000"/>
                                <a:headEnd/>
                                <a:tailEnd/>
                              </a:ln>
                            </wps:spPr>
                            <wps:txbx>
                              <w:txbxContent>
                                <w:p w14:paraId="0831E3A1" w14:textId="77777777" w:rsidR="00035CE4" w:rsidRDefault="00035CE4" w:rsidP="00035CE4">
                                  <w:r>
                                    <w:t>Closed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8245A80" id="_x0000_s1040" type="#_x0000_t202" style="position:absolute;margin-left:31.05pt;margin-top:14.95pt;width:112.65pt;height:110.6pt;z-index:2533529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3GEkFQIAACgEAAAOAAAAZHJzL2Uyb0RvYy54bWysk82O0zAQx+9IvIPlO01a2rIbNV0tXYqQ&#10;lg9p4QEcx2ksHI8Zu03K0zN2ut1qgQsiB8uTsf8z85vx6mboDDso9BpsyaeTnDNlJdTa7kr+7ev2&#10;1RVnPghbCwNWlfyoPL9Zv3yx6l2hZtCCqRUyErG+6F3J2xBckWVetqoTfgJOWXI2gJ0IZOIuq1H0&#10;pN6ZbJbny6wHrB2CVN7T37vRyddJv2mUDJ+bxqvATMkpt5BWTGsV12y9EsUOhWu1PKUh/iGLTmhL&#10;Qc9SdyIItkf9m1SnJYKHJkwkdBk0jZYq1UDVTPNn1Ty0wqlUC8Hx7ozJ/z9Z+enw4L4gC8NbGKiB&#10;qQjv7kF+98zCphV2p24RoW+VqCnwNCLLeueL09WI2hc+ilT9R6ipyWIfIAkNDXaRCtXJSJ0acDxD&#10;V0NgMoacv86XiwVnknzTeT5fzlJbMlE8Xnfow3sFHYubkiN1NcmLw70PMR1RPB6J0TwYXW+1McnA&#10;XbUxyA6CJmCbvlTBs2PGsr7k14vZYiTwV4k8fX+S6HSgUTa6K/nV+ZAoIrd3tk6DFoQ2455SNvYE&#10;MrIbKYahGpiuI4cYIYKtoD4SWoRxdOmp0aYF/MlZT2Nbcv9jL1BxZj5Yas/1dD6Pc56M+eINsWR4&#10;6akuPcJKkip54GzcbkJ6Gwmcu6U2bnUC/JTJKWcax8T99HTivF/a6dTTA1//AgAA//8DAFBLAwQU&#10;AAYACAAAACEABSgvut4AAAAJAQAADwAAAGRycy9kb3ducmV2LnhtbEyPwU7DMAyG70i8Q2QkLhNL&#10;W+jYStMJJu3EaWXcs8a0FY1Tkmzr3h5zGjdb/6/Pn8v1ZAdxQh96RwrSeQICqXGmp1bB/mP7sAQR&#10;oiajB0eo4IIB1tXtTakL4860w1MdW8EQCoVW0MU4FlKGpkOrw9yNSJx9OW915NW30nh9ZrgdZJYk&#10;C2l1T3yh0yNuOmy+66NVsPipH2fvn2ZGu8v2zTc2N5t9rtT93fT6AiLiFK9l+NNndajY6eCOZIIY&#10;mJGl3FSQrVYgOM+Wz08gDjzkaQqyKuX/D6pfAAAA//8DAFBLAQItABQABgAIAAAAIQC2gziS/gAA&#10;AOEBAAATAAAAAAAAAAAAAAAAAAAAAABbQ29udGVudF9UeXBlc10ueG1sUEsBAi0AFAAGAAgAAAAh&#10;ADj9If/WAAAAlAEAAAsAAAAAAAAAAAAAAAAALwEAAF9yZWxzLy5yZWxzUEsBAi0AFAAGAAgAAAAh&#10;AEzcYSQVAgAAKAQAAA4AAAAAAAAAAAAAAAAALgIAAGRycy9lMm9Eb2MueG1sUEsBAi0AFAAGAAgA&#10;AAAhAAUoL7reAAAACQEAAA8AAAAAAAAAAAAAAAAAbwQAAGRycy9kb3ducmV2LnhtbFBLBQYAAAAA&#10;BAAEAPMAAAB6BQAAAAA=&#10;">
                      <v:textbox style="mso-fit-shape-to-text:t">
                        <w:txbxContent>
                          <w:p w14:paraId="0831E3A1" w14:textId="77777777" w:rsidR="00035CE4" w:rsidRDefault="00035CE4" w:rsidP="00035CE4">
                            <w:r>
                              <w:t>Closed Questioning</w:t>
                            </w:r>
                          </w:p>
                        </w:txbxContent>
                      </v:textbox>
                      <w10:wrap type="square"/>
                    </v:shape>
                  </w:pict>
                </mc:Fallback>
              </mc:AlternateContent>
            </w:r>
          </w:p>
          <w:p w14:paraId="4D4B6BC4" w14:textId="6CC4189E" w:rsidR="00035CE4" w:rsidRDefault="000377D2" w:rsidP="00FF0E76">
            <w:pPr>
              <w:textAlignment w:val="baseline"/>
              <w:rPr>
                <w:rFonts w:ascii="Gadugi" w:hAnsi="Gadugi" w:cs="CIDFont+F4"/>
                <w:lang w:bidi="ar-SA"/>
              </w:rPr>
            </w:pPr>
            <w:r>
              <w:rPr>
                <w:rFonts w:ascii="Gadugi" w:hAnsi="Gadugi" w:cs="CIDFont+F4"/>
                <w:noProof/>
                <w:lang w:bidi="ar-SA"/>
              </w:rPr>
              <mc:AlternateContent>
                <mc:Choice Requires="wps">
                  <w:drawing>
                    <wp:anchor distT="0" distB="0" distL="114300" distR="114300" simplePos="0" relativeHeight="253361152" behindDoc="0" locked="0" layoutInCell="1" allowOverlap="1" wp14:anchorId="57487485" wp14:editId="08E31445">
                      <wp:simplePos x="0" y="0"/>
                      <wp:positionH relativeFrom="column">
                        <wp:posOffset>1875545</wp:posOffset>
                      </wp:positionH>
                      <wp:positionV relativeFrom="paragraph">
                        <wp:posOffset>178191</wp:posOffset>
                      </wp:positionV>
                      <wp:extent cx="974477" cy="875610"/>
                      <wp:effectExtent l="38100" t="57150" r="16510" b="96520"/>
                      <wp:wrapNone/>
                      <wp:docPr id="1081" name="Connector: Curved 1081"/>
                      <wp:cNvGraphicFramePr/>
                      <a:graphic xmlns:a="http://schemas.openxmlformats.org/drawingml/2006/main">
                        <a:graphicData uri="http://schemas.microsoft.com/office/word/2010/wordprocessingShape">
                          <wps:wsp>
                            <wps:cNvCnPr/>
                            <wps:spPr>
                              <a:xfrm flipV="1">
                                <a:off x="0" y="0"/>
                                <a:ext cx="974477" cy="875610"/>
                              </a:xfrm>
                              <a:prstGeom prst="curvedConnector3">
                                <a:avLst/>
                              </a:prstGeom>
                              <a:noFill/>
                              <a:ln w="12700" cap="flat" cmpd="sng" algn="ctr">
                                <a:solidFill>
                                  <a:srgbClr val="4472C4"/>
                                </a:solidFill>
                                <a:prstDash val="solid"/>
                                <a:miter lim="800000"/>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xmlns="">
                  <w:pict>
                    <v:shapetype w14:anchorId="0BE630D4" id="_x0000_t38" coordsize="21600,21600" o:spt="38" o:oned="t" path="m,c@0,0@1,5400@1,10800@1,16200@2,21600,21600,21600e" filled="f">
                      <v:formulas>
                        <v:f eqn="mid #0 0"/>
                        <v:f eqn="val #0"/>
                        <v:f eqn="mid #0 21600"/>
                      </v:formulas>
                      <v:path arrowok="t" fillok="f" o:connecttype="none"/>
                      <v:handles>
                        <v:h position="#0,center"/>
                      </v:handles>
                      <o:lock v:ext="edit" shapetype="t"/>
                    </v:shapetype>
                    <v:shape id="Connector: Curved 1081" o:spid="_x0000_s1026" type="#_x0000_t38" style="position:absolute;margin-left:147.7pt;margin-top:14.05pt;width:76.75pt;height:68.95pt;flip:y;z-index:253361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Hjn88QEAAMwDAAAOAAAAZHJzL2Uyb0RvYy54bWysU02P0zAQvSPxHyzfadJStiVquoeW5YKg&#10;0sLep7aTWPKXxt6m/feMnW61fJwQOVgej/3mvZmXzf3ZGnZSGLV3LZ/Pas6UE15q17f8x/eHd2vO&#10;YgInwXinWn5Rkd9v377ZjKFRCz94IxUyAnGxGUPLh5RCU1VRDMpCnPmgHCU7jxYShdhXEmEkdGuq&#10;RV3fVaNHGdALFSOd7qck3xb8rlMifeu6qBIzLSduqaxY1mNeq+0Gmh4hDFpcacA/sLCgHRW9Qe0h&#10;AXtG/QeU1QJ99F2aCW8r33VaqKKB1Mzr39Q8DhBU0ULNieHWpvj/YMXX0wGZljS7ej3nzIGlKe28&#10;c9Q6jw3bPeNJSVay1KwxxIbe7NwBr1EMB8zKzx1a1hkdngir9ILUsXNp9eXWanVOTNDhx9VyuVpx&#10;Jii1Xn24m5dRVBNMhgsY02flLcublotC48brfSkApy8xEQ169nI9P3X+QRtTJmscG4nOYlXT8AWQ&#10;wToDibY2kOToes7A9ORckbBARm+0zM8zUMT+uDPITkDuIb6L3TIbhsr9ci3X3kMcpnslNfnK6kTm&#10;NtqSxjp/0/GgQH5ykqVLoF4n1OB6o6ZcAm3+nqOqxmVWqtj6qjzPY5pA3h29vJTBVDkiyxSyV3tn&#10;T76Oaf/6J9z+BAAA//8DAFBLAwQUAAYACAAAACEAAy548eAAAAAKAQAADwAAAGRycy9kb3ducmV2&#10;LnhtbEyPTU/DMAyG70j8h8hI3Fi6qURdaToBEgLEBcrHOW1MW9Y4VZNtHb8ec4KbLT96/bzFZnaD&#10;2OMUek8alosEBFLjbU+thrfXu4sMRIiGrBk8oYYjBtiUpyeFya0/0Avuq9gKDqGQGw1djGMuZWg6&#10;dCYs/IjEt08/ORN5nVppJ3PgcDfIVZIo6UxP/KEzI9522GyrndPwgOrm8d6p7fhcv1fWm++nj+OX&#10;1udn8/UViIhz/IPhV5/VoWSn2u/IBjFoWK0vU0Z5yJYgGEjTbA2iZlKpBGRZyP8Vyh8AAAD//wMA&#10;UEsBAi0AFAAGAAgAAAAhALaDOJL+AAAA4QEAABMAAAAAAAAAAAAAAAAAAAAAAFtDb250ZW50X1R5&#10;cGVzXS54bWxQSwECLQAUAAYACAAAACEAOP0h/9YAAACUAQAACwAAAAAAAAAAAAAAAAAvAQAAX3Jl&#10;bHMvLnJlbHNQSwECLQAUAAYACAAAACEA0R45/PEBAADMAwAADgAAAAAAAAAAAAAAAAAuAgAAZHJz&#10;L2Uyb0RvYy54bWxQSwECLQAUAAYACAAAACEAAy548eAAAAAKAQAADwAAAAAAAAAAAAAAAABLBAAA&#10;ZHJzL2Rvd25yZXYueG1sUEsFBgAAAAAEAAQA8wAAAFgFAAAAAA==&#10;" adj="10800" strokecolor="#4472c4" strokeweight="1pt">
                      <v:stroke startarrow="block" endarrow="block" joinstyle="miter"/>
                    </v:shape>
                  </w:pict>
                </mc:Fallback>
              </mc:AlternateContent>
            </w:r>
            <w:r w:rsidR="00035CE4">
              <w:rPr>
                <w:rFonts w:ascii="Gadugi" w:hAnsi="Gadugi" w:cs="CIDFont+F4"/>
                <w:noProof/>
                <w:lang w:bidi="ar-SA"/>
              </w:rPr>
              <mc:AlternateContent>
                <mc:Choice Requires="wps">
                  <w:drawing>
                    <wp:anchor distT="0" distB="0" distL="114300" distR="114300" simplePos="0" relativeHeight="253359104" behindDoc="0" locked="0" layoutInCell="1" allowOverlap="1" wp14:anchorId="65384BF1" wp14:editId="0A8D5956">
                      <wp:simplePos x="0" y="0"/>
                      <wp:positionH relativeFrom="column">
                        <wp:posOffset>1826038</wp:posOffset>
                      </wp:positionH>
                      <wp:positionV relativeFrom="paragraph">
                        <wp:posOffset>149196</wp:posOffset>
                      </wp:positionV>
                      <wp:extent cx="1081957" cy="1781093"/>
                      <wp:effectExtent l="19050" t="57150" r="42545" b="86360"/>
                      <wp:wrapNone/>
                      <wp:docPr id="1079" name="Connector: Curved 1079"/>
                      <wp:cNvGraphicFramePr/>
                      <a:graphic xmlns:a="http://schemas.openxmlformats.org/drawingml/2006/main">
                        <a:graphicData uri="http://schemas.microsoft.com/office/word/2010/wordprocessingShape">
                          <wps:wsp>
                            <wps:cNvCnPr/>
                            <wps:spPr>
                              <a:xfrm>
                                <a:off x="0" y="0"/>
                                <a:ext cx="1081957" cy="1781093"/>
                              </a:xfrm>
                              <a:prstGeom prst="curvedConnector3">
                                <a:avLst/>
                              </a:prstGeom>
                              <a:noFill/>
                              <a:ln w="12700" cap="flat" cmpd="sng" algn="ctr">
                                <a:solidFill>
                                  <a:srgbClr val="4472C4"/>
                                </a:solidFill>
                                <a:prstDash val="solid"/>
                                <a:miter lim="800000"/>
                                <a:headEnd type="triangle"/>
                                <a:tailEnd type="triangle"/>
                              </a:ln>
                              <a:effectLst/>
                            </wps:spPr>
                            <wps:bodyPr/>
                          </wps:wsp>
                        </a:graphicData>
                      </a:graphic>
                    </wp:anchor>
                  </w:drawing>
                </mc:Choice>
                <mc:Fallback xmlns="">
                  <w:pict>
                    <v:shape w14:anchorId="4D37B701" id="Connector: Curved 1079" o:spid="_x0000_s1026" type="#_x0000_t38" style="position:absolute;margin-left:143.8pt;margin-top:11.75pt;width:85.2pt;height:140.25pt;z-index:25335910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YK0q6wEAAMQDAAAOAAAAZHJzL2Uyb0RvYy54bWysU8uu0zAQ3SPxD5b3NElvoW3U9C5aLhsE&#10;lYAPmDpOYskvjX2b9u8ZO6FcHitEF65nxvM4Z052j1ej2UViUM42vFqUnEkrXKts3/BvX5/ebDgL&#10;EWwL2lnZ8JsM/HH/+tVu9LVcusHpViKjIjbUo2/4EKOviyKIQRoIC+elpWDn0EAkE/uiRRiputHF&#10;sizfFaPD1qMTMgTyHqcg3+f6XSdF/Nx1QUamG06zxXxiPs/pLPY7qHsEPygxjwH/MIUBZanpvdQR&#10;IrBnVH+UMkqgC66LC+FM4bpOCZkxEJqq/A3NlwG8zFiInODvNIX/V1Z8upyQqZZ2V663nFkwtKWD&#10;s5aoc1izwzNeZMtylMgafagp52BPOFvBnzAhv3Zo0j9hYtdM8O1OsLxGJshZlZtq+3bNmaBYtd5U&#10;5fYhraD4me4xxA/SGZYuDRe5/X2eh0wyXD6GOKX9eJ46W/ektCY/1NqykTos1yUtXQAJq9MQ6Wo8&#10;QQ225wx0T4oVEXPJ4LRqU3rKDtifDxrZBUg1q9V6eVjNU/7yLPU+Qhimdzk06cmoSKLWyjR8U6bf&#10;5B4ktO9ty+LNE8cRFdheyykWQem/x4gbbdNUMst5Rp72MDGfbmfX3vJCimSRVDKls6yTFl/adH/5&#10;8e2/AwAA//8DAFBLAwQUAAYACAAAACEAC9YkvN8AAAAKAQAADwAAAGRycy9kb3ducmV2LnhtbEyP&#10;TU/DMAyG70j8h8hI3FhC90FVmk4DCXHh0g1xThuvLWuc0qRb+feYE9xs+dHr5823s+vFGcfQedJw&#10;v1AgkGpvO2o0vB9e7lIQIRqypveEGr4xwLa4vspNZv2FSjzvYyM4hEJmNLQxDpmUoW7RmbDwAxLf&#10;jn50JvI6NtKO5sLhrpeJUhvpTEf8oTUDPrdYn/aT0zBVH6UvP9+a19PX7km5Q0jMMdX69mbePYKI&#10;OMc/GH71WR0Kdqr8RDaIXkOSPmwY5WG5BsHAap1yuUrDUq0UyCKX/ysUPwAAAP//AwBQSwECLQAU&#10;AAYACAAAACEAtoM4kv4AAADhAQAAEwAAAAAAAAAAAAAAAAAAAAAAW0NvbnRlbnRfVHlwZXNdLnht&#10;bFBLAQItABQABgAIAAAAIQA4/SH/1gAAAJQBAAALAAAAAAAAAAAAAAAAAC8BAABfcmVscy8ucmVs&#10;c1BLAQItABQABgAIAAAAIQCFYK0q6wEAAMQDAAAOAAAAAAAAAAAAAAAAAC4CAABkcnMvZTJvRG9j&#10;LnhtbFBLAQItABQABgAIAAAAIQAL1iS83wAAAAoBAAAPAAAAAAAAAAAAAAAAAEUEAABkcnMvZG93&#10;bnJldi54bWxQSwUGAAAAAAQABADzAAAAUQUAAAAA&#10;" adj="10800" strokecolor="#4472c4" strokeweight="1pt">
                      <v:stroke startarrow="block" endarrow="block" joinstyle="miter"/>
                    </v:shape>
                  </w:pict>
                </mc:Fallback>
              </mc:AlternateContent>
            </w:r>
          </w:p>
          <w:p w14:paraId="6172283A" w14:textId="5BAE9620" w:rsidR="00035CE4" w:rsidRDefault="00035CE4" w:rsidP="00FF0E76">
            <w:pPr>
              <w:textAlignment w:val="baseline"/>
              <w:rPr>
                <w:rFonts w:ascii="Gadugi" w:hAnsi="Gadugi" w:cs="CIDFont+F4"/>
                <w:sz w:val="22"/>
                <w:lang w:bidi="ar-SA"/>
              </w:rPr>
            </w:pPr>
          </w:p>
          <w:p w14:paraId="737E13BB" w14:textId="538F3E94" w:rsidR="00035CE4" w:rsidRDefault="00035CE4" w:rsidP="00FF0E76">
            <w:pPr>
              <w:textAlignment w:val="baseline"/>
              <w:rPr>
                <w:rFonts w:ascii="Gadugi" w:hAnsi="Gadugi" w:cs="CIDFont+F4"/>
                <w:sz w:val="22"/>
                <w:lang w:bidi="ar-SA"/>
              </w:rPr>
            </w:pPr>
          </w:p>
          <w:p w14:paraId="46C7E4E5" w14:textId="6AAC6AD7" w:rsidR="00035CE4" w:rsidRDefault="00035CE4" w:rsidP="00FF0E76">
            <w:pPr>
              <w:textAlignment w:val="baseline"/>
              <w:rPr>
                <w:rFonts w:ascii="Gadugi" w:hAnsi="Gadugi" w:cs="CIDFont+F4"/>
                <w:sz w:val="22"/>
                <w:lang w:bidi="ar-SA"/>
              </w:rPr>
            </w:pPr>
          </w:p>
          <w:p w14:paraId="7DA4F7AF" w14:textId="738BABD8" w:rsidR="00035CE4" w:rsidRDefault="000377D2" w:rsidP="00FF0E76">
            <w:pPr>
              <w:textAlignment w:val="baseline"/>
              <w:rPr>
                <w:rFonts w:ascii="Gadugi" w:hAnsi="Gadugi" w:cs="CIDFont+F4"/>
                <w:sz w:val="22"/>
                <w:lang w:bidi="ar-SA"/>
              </w:rPr>
            </w:pPr>
            <w:r w:rsidRPr="00401B2E">
              <w:rPr>
                <w:rFonts w:ascii="Gadugi" w:hAnsi="Gadugi" w:cs="CIDFont+F4"/>
                <w:noProof/>
                <w:lang w:bidi="ar-SA"/>
              </w:rPr>
              <mc:AlternateContent>
                <mc:Choice Requires="wps">
                  <w:drawing>
                    <wp:anchor distT="45720" distB="45720" distL="114300" distR="114300" simplePos="0" relativeHeight="253355008" behindDoc="1" locked="0" layoutInCell="1" allowOverlap="1" wp14:anchorId="7A027BD8" wp14:editId="6BA8E98B">
                      <wp:simplePos x="0" y="0"/>
                      <wp:positionH relativeFrom="column">
                        <wp:posOffset>381439</wp:posOffset>
                      </wp:positionH>
                      <wp:positionV relativeFrom="paragraph">
                        <wp:posOffset>101014</wp:posOffset>
                      </wp:positionV>
                      <wp:extent cx="1430655" cy="1404620"/>
                      <wp:effectExtent l="0" t="0" r="17145" b="16510"/>
                      <wp:wrapTight wrapText="bothSides">
                        <wp:wrapPolygon edited="0">
                          <wp:start x="0" y="0"/>
                          <wp:lineTo x="0" y="21464"/>
                          <wp:lineTo x="21571" y="21464"/>
                          <wp:lineTo x="21571" y="0"/>
                          <wp:lineTo x="0" y="0"/>
                        </wp:wrapPolygon>
                      </wp:wrapTight>
                      <wp:docPr id="107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30655" cy="1404620"/>
                              </a:xfrm>
                              <a:prstGeom prst="rect">
                                <a:avLst/>
                              </a:prstGeom>
                              <a:solidFill>
                                <a:srgbClr val="FFFFFF"/>
                              </a:solidFill>
                              <a:ln w="9525">
                                <a:solidFill>
                                  <a:srgbClr val="000000"/>
                                </a:solidFill>
                                <a:miter lim="800000"/>
                                <a:headEnd/>
                                <a:tailEnd/>
                              </a:ln>
                            </wps:spPr>
                            <wps:txbx>
                              <w:txbxContent>
                                <w:p w14:paraId="0DF78ACE" w14:textId="77777777" w:rsidR="00035CE4" w:rsidRDefault="00035CE4" w:rsidP="00035CE4">
                                  <w:r>
                                    <w:t>Open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7A027BD8" id="_x0000_s1041" type="#_x0000_t202" style="position:absolute;margin-left:30.05pt;margin-top:7.95pt;width:112.65pt;height:110.6pt;z-index:-2499614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aw/SFgIAACgEAAAOAAAAZHJzL2Uyb0RvYy54bWysk82O0zAQx+9IvIPlO01akrIbNV0tXYqQ&#10;lg9p4QEcx2ksbI+x3Sbl6Rk73W61wAWRg+XJ2P+Z+c14dTNqRQ7CeQmmpvNZTokwHFppdjX99nX7&#10;6ooSH5hpmQIjanoUnt6sX75YDbYSC+hBtcIRFDG+GmxN+xBslWWe90IzPwMrDDo7cJoFNN0uax0b&#10;UF2rbJHny2wA11oHXHiPf+8mJ10n/a4TPHzuOi8CUTXF3EJaXVqbuGbrFat2jtle8lMa7B+y0Ewa&#10;DHqWumOBkb2Tv0lpyR146MKMg86g6yQXqQasZp4/q+ahZ1akWhCOt2dM/v/J8k+HB/vFkTC+hREb&#10;mIrw9h74d08MbHpmduLWORh6wVoMPI/IssH66nQ1ovaVjyLN8BFabDLbB0hCY+d0pIJ1ElTHBhzP&#10;0MUYCI8hi9f5siwp4eibF3mxXKS2ZKx6vG6dD+8FaBI3NXXY1STPDvc+xHRY9XgkRvOgZLuVSiXD&#10;7ZqNcuTAcAK26UsVPDumDBlqel0uyonAXyXy9P1JQsuAo6ykrunV+RCrIrd3pk2DFphU0x5TVuYE&#10;MrKbKIaxGYlskUMZI0SwDbRHROtgGl18arjpwf2kZMCxran/sWdOUKI+GGzP9bwo4pwnoyjfIEvi&#10;Lj3NpYcZjlI1DZRM201IbyOBs7fYxq1MgJ8yOeWM45i4n55OnPdLO516euDrXwAAAP//AwBQSwME&#10;FAAGAAgAAAAhAF4u587eAAAACQEAAA8AAABkcnMvZG93bnJldi54bWxMj81OwzAQhO9IvIO1SFwq&#10;6qQl/QlxKqjUE6eGcnfjJYmI18F22/TtWU7ltrszmv2m2Iy2F2f0oXOkIJ0mIJBqZzpqFBw+dk8r&#10;ECFqMrp3hAquGGBT3t8VOjfuQns8V7ERHEIh1wraGIdcylC3aHWYugGJtS/nrY68+kYary8cbns5&#10;S5KFtLoj/tDqAbct1t/VySpY/FTzyfunmdD+unvztc3M9pAp9fgwvr6AiDjGmxn+8BkdSmY6uhOZ&#10;IHrOSFJ28j1bg2B9tsqeQRx5mC9TkGUh/zcofwEAAP//AwBQSwECLQAUAAYACAAAACEAtoM4kv4A&#10;AADhAQAAEwAAAAAAAAAAAAAAAAAAAAAAW0NvbnRlbnRfVHlwZXNdLnhtbFBLAQItABQABgAIAAAA&#10;IQA4/SH/1gAAAJQBAAALAAAAAAAAAAAAAAAAAC8BAABfcmVscy8ucmVsc1BLAQItABQABgAIAAAA&#10;IQCeaw/SFgIAACgEAAAOAAAAAAAAAAAAAAAAAC4CAABkcnMvZTJvRG9jLnhtbFBLAQItABQABgAI&#10;AAAAIQBeLufO3gAAAAkBAAAPAAAAAAAAAAAAAAAAAHAEAABkcnMvZG93bnJldi54bWxQSwUGAAAA&#10;AAQABADzAAAAewUAAAAA&#10;">
                      <v:textbox style="mso-fit-shape-to-text:t">
                        <w:txbxContent>
                          <w:p w14:paraId="0DF78ACE" w14:textId="77777777" w:rsidR="00035CE4" w:rsidRDefault="00035CE4" w:rsidP="00035CE4">
                            <w:r>
                              <w:t>Open Questioning</w:t>
                            </w:r>
                          </w:p>
                        </w:txbxContent>
                      </v:textbox>
                      <w10:wrap type="tight"/>
                    </v:shape>
                  </w:pict>
                </mc:Fallback>
              </mc:AlternateContent>
            </w:r>
            <w:r w:rsidRPr="00401B2E">
              <w:rPr>
                <w:rFonts w:ascii="Gadugi" w:hAnsi="Gadugi" w:cs="CIDFont+F4"/>
                <w:noProof/>
                <w:lang w:bidi="ar-SA"/>
              </w:rPr>
              <mc:AlternateContent>
                <mc:Choice Requires="wps">
                  <w:drawing>
                    <wp:anchor distT="45720" distB="45720" distL="114300" distR="114300" simplePos="0" relativeHeight="253358080" behindDoc="1" locked="0" layoutInCell="1" allowOverlap="1" wp14:anchorId="4293B8C9" wp14:editId="4A146744">
                      <wp:simplePos x="0" y="0"/>
                      <wp:positionH relativeFrom="column">
                        <wp:posOffset>2921000</wp:posOffset>
                      </wp:positionH>
                      <wp:positionV relativeFrom="paragraph">
                        <wp:posOffset>55342</wp:posOffset>
                      </wp:positionV>
                      <wp:extent cx="2870200" cy="1404620"/>
                      <wp:effectExtent l="0" t="0" r="25400" b="15240"/>
                      <wp:wrapTight wrapText="bothSides">
                        <wp:wrapPolygon edited="0">
                          <wp:start x="0" y="0"/>
                          <wp:lineTo x="0" y="21498"/>
                          <wp:lineTo x="21648" y="21498"/>
                          <wp:lineTo x="21648" y="0"/>
                          <wp:lineTo x="0" y="0"/>
                        </wp:wrapPolygon>
                      </wp:wrapTight>
                      <wp:docPr id="10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1404620"/>
                              </a:xfrm>
                              <a:prstGeom prst="rect">
                                <a:avLst/>
                              </a:prstGeom>
                              <a:solidFill>
                                <a:srgbClr val="FFFFFF"/>
                              </a:solidFill>
                              <a:ln w="9525">
                                <a:solidFill>
                                  <a:srgbClr val="000000"/>
                                </a:solidFill>
                                <a:miter lim="800000"/>
                                <a:headEnd/>
                                <a:tailEnd/>
                              </a:ln>
                            </wps:spPr>
                            <wps:txbx>
                              <w:txbxContent>
                                <w:p w14:paraId="7CF63FB9" w14:textId="77777777" w:rsidR="00035CE4" w:rsidRPr="000377D2" w:rsidRDefault="00035CE4" w:rsidP="00035CE4">
                                  <w:pPr>
                                    <w:rPr>
                                      <w:rFonts w:ascii="Gadugi" w:hAnsi="Gadugi"/>
                                      <w:sz w:val="22"/>
                                    </w:rPr>
                                  </w:pPr>
                                  <w:r w:rsidRPr="000377D2">
                                    <w:rPr>
                                      <w:rFonts w:ascii="Gadugi" w:hAnsi="Gadugi"/>
                                      <w:sz w:val="22"/>
                                    </w:rPr>
                                    <w:t>Questions that are designed for the unique abilities of all learners. They encourage responses at the right level.</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293B8C9" id="_x0000_s1042" type="#_x0000_t202" style="position:absolute;margin-left:230pt;margin-top:4.35pt;width:226pt;height:110.6pt;z-index:-24995840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FDp/Fg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3Orq9yqiRngnzTeT5fzlJZMiierlvnw3uJHYuLkjuqapKHw4MPMRwono7E1zxqVW+V1slw&#10;u2qjHTsAdcA2jZTBi2PasL7kN4vZYiTwV4k8jT9JdCpQK2vVlfz6fAiKyO2dqVOjBVB6XFPI2pxA&#10;RnYjxTBUA1M1cVjGFyLYCusjoXU4ti59NVq06H5y1lPbltz/2IOTnOkPhspzM53PY58nY764IpbM&#10;XXqqSw8YQVIlD5yNy01IfyOBs3dUxq1KgJ8jOcVM7Zi4n75O7PdLO516/uDrXwAAAP//AwBQSwME&#10;FAAGAAgAAAAhAH4g6jTeAAAACQEAAA8AAABkcnMvZG93bnJldi54bWxMj8FOwzAQRO9I/IO1SFwq&#10;6jTQ0IRsKqjUE6eGcndjk0TE62C7bfr3LKdyHM1o5k25nuwgTsaH3hHCYp6AMNQ43VOLsP/YPqxA&#10;hKhIq8GRQbiYAOvq9qZUhXZn2plTHVvBJRQKhdDFOBZShqYzVoW5Gw2x9+W8VZGlb6X26szldpBp&#10;kmTSqp54oVOj2XSm+a6PFiH7qR9n7596RrvL9s03dqk3+yXi/d30+gIimilew/CHz+hQMdPBHUkH&#10;MSA8ZQl/iQirZxDs54uU9QEhTfMcZFXK/w+qXwAAAP//AwBQSwECLQAUAAYACAAAACEAtoM4kv4A&#10;AADhAQAAEwAAAAAAAAAAAAAAAAAAAAAAW0NvbnRlbnRfVHlwZXNdLnhtbFBLAQItABQABgAIAAAA&#10;IQA4/SH/1gAAAJQBAAALAAAAAAAAAAAAAAAAAC8BAABfcmVscy8ucmVsc1BLAQItABQABgAIAAAA&#10;IQA5FDp/FgIAACgEAAAOAAAAAAAAAAAAAAAAAC4CAABkcnMvZTJvRG9jLnhtbFBLAQItABQABgAI&#10;AAAAIQB+IOo03gAAAAkBAAAPAAAAAAAAAAAAAAAAAHAEAABkcnMvZG93bnJldi54bWxQSwUGAAAA&#10;AAQABADzAAAAewUAAAAA&#10;">
                      <v:textbox style="mso-fit-shape-to-text:t">
                        <w:txbxContent>
                          <w:p w14:paraId="7CF63FB9" w14:textId="77777777" w:rsidR="00035CE4" w:rsidRPr="000377D2" w:rsidRDefault="00035CE4" w:rsidP="00035CE4">
                            <w:pPr>
                              <w:rPr>
                                <w:rFonts w:ascii="Gadugi" w:hAnsi="Gadugi"/>
                                <w:sz w:val="22"/>
                              </w:rPr>
                            </w:pPr>
                            <w:r w:rsidRPr="000377D2">
                              <w:rPr>
                                <w:rFonts w:ascii="Gadugi" w:hAnsi="Gadugi"/>
                                <w:sz w:val="22"/>
                              </w:rPr>
                              <w:t>Questions that are designed for the unique abilities of all learners. They encourage responses at the right level.</w:t>
                            </w:r>
                          </w:p>
                        </w:txbxContent>
                      </v:textbox>
                      <w10:wrap type="tight"/>
                    </v:shape>
                  </w:pict>
                </mc:Fallback>
              </mc:AlternateContent>
            </w:r>
          </w:p>
          <w:p w14:paraId="3CBEF441" w14:textId="0EBA2A0C" w:rsidR="00035CE4" w:rsidRPr="00736569" w:rsidRDefault="000377D2" w:rsidP="00FF0E76">
            <w:pPr>
              <w:tabs>
                <w:tab w:val="center" w:pos="4851"/>
              </w:tabs>
              <w:textAlignment w:val="baseline"/>
              <w:rPr>
                <w:rFonts w:ascii="Gadugi" w:hAnsi="Gadugi" w:cs="CIDFont+F3"/>
                <w:color w:val="0563C2"/>
                <w:sz w:val="22"/>
                <w:lang w:bidi="ar-SA"/>
              </w:rPr>
            </w:pPr>
            <w:r>
              <w:rPr>
                <w:rFonts w:ascii="Gadugi" w:hAnsi="Gadugi" w:cs="CIDFont+F4"/>
                <w:noProof/>
                <w:lang w:bidi="ar-SA"/>
              </w:rPr>
              <mc:AlternateContent>
                <mc:Choice Requires="wps">
                  <w:drawing>
                    <wp:anchor distT="0" distB="0" distL="114300" distR="114300" simplePos="0" relativeHeight="253360128" behindDoc="0" locked="0" layoutInCell="1" allowOverlap="1" wp14:anchorId="4120458B" wp14:editId="0BCA7997">
                      <wp:simplePos x="0" y="0"/>
                      <wp:positionH relativeFrom="column">
                        <wp:posOffset>2133013</wp:posOffset>
                      </wp:positionH>
                      <wp:positionV relativeFrom="paragraph">
                        <wp:posOffset>76933</wp:posOffset>
                      </wp:positionV>
                      <wp:extent cx="752226" cy="907939"/>
                      <wp:effectExtent l="19050" t="57150" r="10160" b="83185"/>
                      <wp:wrapNone/>
                      <wp:docPr id="1080" name="Connector: Curved 1080"/>
                      <wp:cNvGraphicFramePr/>
                      <a:graphic xmlns:a="http://schemas.openxmlformats.org/drawingml/2006/main">
                        <a:graphicData uri="http://schemas.microsoft.com/office/word/2010/wordprocessingShape">
                          <wps:wsp>
                            <wps:cNvCnPr/>
                            <wps:spPr>
                              <a:xfrm flipV="1">
                                <a:off x="0" y="0"/>
                                <a:ext cx="752226" cy="907939"/>
                              </a:xfrm>
                              <a:prstGeom prst="curvedConnector3">
                                <a:avLst/>
                              </a:prstGeom>
                              <a:noFill/>
                              <a:ln w="12700" cap="flat" cmpd="sng" algn="ctr">
                                <a:solidFill>
                                  <a:srgbClr val="4472C4"/>
                                </a:solidFill>
                                <a:prstDash val="solid"/>
                                <a:miter lim="800000"/>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xmlns="">
                  <w:pict>
                    <v:shape w14:anchorId="11B2BE01" id="Connector: Curved 1080" o:spid="_x0000_s1026" type="#_x0000_t38" style="position:absolute;margin-left:167.95pt;margin-top:6.05pt;width:59.25pt;height:71.5pt;flip:y;z-index:253360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vawg8AEAAMwDAAAOAAAAZHJzL2Uyb0RvYy54bWysU8lu2zAQvRfoPxC811IUN7YFyznITS9F&#10;a6DLfcxFIsANJGPZf98h5RjpciqqA8HhcB7nvXnaPp6NJicRonK2o3eLmhJhmePKDh39/u3p3ZqS&#10;mMBy0M6Kjl5EpI+7t2+2k29F40anuQgEQWxsJ9/RMSXfVlVkozAQF84Li0npgoGEYRgqHmBCdKOr&#10;pq4fqskF7oNjIkY83c9Juiv4UgqWvkgZRSK6o9hbKmso6zGv1W4L7RDAj4pd24B/6MKAsvjoDWoP&#10;CchzUH9AGcWCi06mBXOmclIqJgoHZHNX/8bm6wheFC4oTvQ3meL/g2WfT4dAFMfZ1WsUyILBKfXO&#10;WpTOhZb0z+EkOClZFGvyscWa3h7CNYr+EDLzswyGSK38D8QqWiA7ci5SX25Si3MiDA9X75umeaCE&#10;YWpTrzb3mzyKaobJcD7E9FE4Q/Kmo6y0cevrvjwAp08xzWUv13OpdU9KazyHVlsyYTvNqkZuDNBg&#10;UkPCrfFIOdqBEtADOpelUCCj04rn8lwdw3DsdSAnQPcsl6umX167/OVafnsPcZzvldTsK6MSmlsr&#10;09F1nb/5eBTAP1hO0sWj1ikosIMWcy6B0n/PoTba5q5EsfWVeZ7HPIG8Ozp+KYOpcoSWKZJe7Z09&#10;+TrG/eufcPcTAAD//wMAUEsDBBQABgAIAAAAIQDEoHrX4AAAAAoBAAAPAAAAZHJzL2Rvd25yZXYu&#10;eG1sTI9NT4NAEIbvJv6HzZh4swstEEWWRk2Mml4UP84LOwKWnSXstqX+eseTHmfeJ+88U6xnO4g9&#10;Tr53pCBeRCCQGmd6ahW8vd5fXILwQZPRgyNUcEQP6/L0pNC5cQd6wX0VWsEl5HOtoAthzKX0TYdW&#10;+4UbkTj7dJPVgceplWbSBy63g1xGUSat7okvdHrEuw6bbbWzCh4xu316sNl2fK7fK+P09+bj+KXU&#10;+dl8cw0i4Bz+YPjVZ3Uo2al2OzJeDApWq/SKUQ6WMQgGkjRJQNS8SNMYZFnI/y+UPwAAAP//AwBQ&#10;SwECLQAUAAYACAAAACEAtoM4kv4AAADhAQAAEwAAAAAAAAAAAAAAAAAAAAAAW0NvbnRlbnRfVHlw&#10;ZXNdLnhtbFBLAQItABQABgAIAAAAIQA4/SH/1gAAAJQBAAALAAAAAAAAAAAAAAAAAC8BAABfcmVs&#10;cy8ucmVsc1BLAQItABQABgAIAAAAIQCavawg8AEAAMwDAAAOAAAAAAAAAAAAAAAAAC4CAABkcnMv&#10;ZTJvRG9jLnhtbFBLAQItABQABgAIAAAAIQDEoHrX4AAAAAoBAAAPAAAAAAAAAAAAAAAAAEoEAABk&#10;cnMvZG93bnJldi54bWxQSwUGAAAAAAQABADzAAAAVwUAAAAA&#10;" adj="10800" strokecolor="#4472c4" strokeweight="1pt">
                      <v:stroke startarrow="block" endarrow="block" joinstyle="miter"/>
                    </v:shape>
                  </w:pict>
                </mc:Fallback>
              </mc:AlternateContent>
            </w:r>
            <w:r w:rsidR="00035CE4">
              <w:rPr>
                <w:rFonts w:ascii="Gadugi" w:hAnsi="Gadugi" w:cs="CIDFont+F3"/>
                <w:color w:val="0563C2"/>
                <w:sz w:val="22"/>
                <w:lang w:bidi="ar-SA"/>
              </w:rPr>
              <w:tab/>
            </w:r>
          </w:p>
          <w:p w14:paraId="04AD28E0" w14:textId="66D54A24" w:rsidR="00035CE4" w:rsidRPr="00736569" w:rsidRDefault="00035CE4" w:rsidP="00FF0E76">
            <w:pPr>
              <w:textAlignment w:val="baseline"/>
              <w:rPr>
                <w:rFonts w:ascii="Gadugi" w:hAnsi="Gadugi" w:cs="CIDFont+F3"/>
                <w:color w:val="0563C2"/>
                <w:sz w:val="22"/>
                <w:lang w:bidi="ar-SA"/>
              </w:rPr>
            </w:pPr>
            <w:r w:rsidRPr="00736569">
              <w:rPr>
                <w:rFonts w:ascii="Gadugi" w:hAnsi="Gadugi" w:cs="CIDFont+F3"/>
                <w:color w:val="0563C2"/>
                <w:sz w:val="22"/>
                <w:lang w:bidi="ar-SA"/>
              </w:rPr>
              <w:t xml:space="preserve"> </w:t>
            </w:r>
          </w:p>
          <w:p w14:paraId="0205C2E4" w14:textId="09A8E00F" w:rsidR="00035CE4" w:rsidRPr="00736569" w:rsidRDefault="00035CE4" w:rsidP="00FF0E76">
            <w:pPr>
              <w:textAlignment w:val="baseline"/>
              <w:rPr>
                <w:rFonts w:ascii="Gadugi" w:eastAsia="Times New Roman" w:hAnsi="Gadugi" w:cs="Segoe UI"/>
                <w:color w:val="000000"/>
                <w:szCs w:val="24"/>
                <w:lang w:bidi="ar-SA"/>
              </w:rPr>
            </w:pPr>
          </w:p>
          <w:p w14:paraId="32124A12" w14:textId="0399E292" w:rsidR="00035CE4" w:rsidRDefault="00035CE4" w:rsidP="00FF0E76">
            <w:pPr>
              <w:textAlignment w:val="baseline"/>
              <w:rPr>
                <w:rFonts w:eastAsia="Times New Roman" w:cs="Segoe UI"/>
                <w:color w:val="000000"/>
                <w:szCs w:val="24"/>
                <w:lang w:bidi="ar-SA"/>
              </w:rPr>
            </w:pPr>
          </w:p>
          <w:p w14:paraId="02B05296" w14:textId="1F8A21D2" w:rsidR="00035CE4" w:rsidRDefault="000377D2" w:rsidP="00FF0E76">
            <w:pPr>
              <w:textAlignment w:val="baseline"/>
              <w:rPr>
                <w:rFonts w:ascii="CIDFont+F3" w:hAnsi="CIDFont+F3" w:cs="CIDFont+F3"/>
                <w:color w:val="0563C2"/>
                <w:sz w:val="21"/>
                <w:szCs w:val="21"/>
                <w:lang w:bidi="ar-SA"/>
              </w:rPr>
            </w:pPr>
            <w:r w:rsidRPr="00401B2E">
              <w:rPr>
                <w:rFonts w:ascii="Gadugi" w:hAnsi="Gadugi" w:cs="CIDFont+F4"/>
                <w:noProof/>
                <w:lang w:bidi="ar-SA"/>
              </w:rPr>
              <mc:AlternateContent>
                <mc:Choice Requires="wps">
                  <w:drawing>
                    <wp:anchor distT="45720" distB="45720" distL="114300" distR="114300" simplePos="0" relativeHeight="253353984" behindDoc="1" locked="0" layoutInCell="1" allowOverlap="1" wp14:anchorId="2C81670D" wp14:editId="71A7602E">
                      <wp:simplePos x="0" y="0"/>
                      <wp:positionH relativeFrom="column">
                        <wp:posOffset>114495</wp:posOffset>
                      </wp:positionH>
                      <wp:positionV relativeFrom="paragraph">
                        <wp:posOffset>76737</wp:posOffset>
                      </wp:positionV>
                      <wp:extent cx="1884045" cy="1404620"/>
                      <wp:effectExtent l="0" t="0" r="20955" b="16510"/>
                      <wp:wrapTight wrapText="bothSides">
                        <wp:wrapPolygon edited="0">
                          <wp:start x="0" y="0"/>
                          <wp:lineTo x="0" y="21464"/>
                          <wp:lineTo x="21622" y="21464"/>
                          <wp:lineTo x="21622" y="0"/>
                          <wp:lineTo x="0" y="0"/>
                        </wp:wrapPolygon>
                      </wp:wrapTight>
                      <wp:docPr id="10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84045" cy="1404620"/>
                              </a:xfrm>
                              <a:prstGeom prst="rect">
                                <a:avLst/>
                              </a:prstGeom>
                              <a:solidFill>
                                <a:srgbClr val="FFFFFF"/>
                              </a:solidFill>
                              <a:ln w="9525">
                                <a:solidFill>
                                  <a:srgbClr val="000000"/>
                                </a:solidFill>
                                <a:miter lim="800000"/>
                                <a:headEnd/>
                                <a:tailEnd/>
                              </a:ln>
                            </wps:spPr>
                            <wps:txbx>
                              <w:txbxContent>
                                <w:p w14:paraId="206BAC03" w14:textId="77777777" w:rsidR="00035CE4" w:rsidRDefault="00035CE4" w:rsidP="00035CE4">
                                  <w:r>
                                    <w:t>Differentiated Questioning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2C81670D" id="_x0000_s1043" type="#_x0000_t202" style="position:absolute;margin-left:9pt;margin-top:6.05pt;width:148.35pt;height:110.6pt;z-index:-2499624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DwD3FQIAACgEAAAOAAAAZHJzL2Uyb0RvYy54bWysk81u2zAMx+8D9g6C7oudIGlTI07Rpcsw&#10;oPsAuj2ALMuxMFnUKCV29vSj5DQNuu0yzAeBMqU/yR+p1e3QGXZQ6DXYkk8nOWfKSqi13ZX829ft&#10;myVnPghbCwNWlfyoPL9dv3616l2hZtCCqRUyErG+6F3J2xBckWVetqoTfgJOWXI2gJ0ItMVdVqPo&#10;Sb0z2SzPr7IesHYIUnlPf+9HJ18n/aZRMnxuGq8CMyWn3EJaMa1VXLP1ShQ7FK7V8pSG+IcsOqEt&#10;BT1L3Ysg2B71b1KdlggemjCR0GXQNFqqVANVM81fVPPYCqdSLQTHuzMm//9k5afDo/uCLAxvYaAG&#10;piK8ewD53TMLm1bYnbpDhL5VoqbA04gs650vTlcjal/4KFL1H6GmJot9gCQ0NNhFKlQnI3VqwPEM&#10;XQ2ByRhyuZzn8wVnknxTMq9mqS2ZKJ6uO/ThvYKORaPkSF1N8uLw4ENMRxRPR2I0D0bXW21M2uCu&#10;2hhkB0ETsE1fquDFMWNZX/KbxWwxEvirRJ6+P0l0OtAoG92VfHk+JIrI7Z2t06AFoc1oU8rGnkBG&#10;diPFMFQD0zVxuI4RItgK6iOhRRhHl54aGS3gT856GtuS+x97gYoz88FSe26m83mc87SZL66JJcNL&#10;T3XpEVaSVMkDZ6O5CeltJHDujtq41QnwcyannGkcE/fT04nzfrlPp54f+PoXAAAA//8DAFBLAwQU&#10;AAYACAAAACEAU5ZOe94AAAAJAQAADwAAAGRycy9kb3ducmV2LnhtbEyPzU7DMBCE70i8g7VIXCrq&#10;JKY/CnEqqNQTp4Zyd+NtEhGvQ+y26duznOC0Gs1o9ptiM7leXHAMnScN6TwBgVR721Gj4fCxe1qD&#10;CNGQNb0n1HDDAJvy/q4wufVX2uOlio3gEgq50dDGOORShrpFZ8LcD0jsnfzoTGQ5NtKO5srlrpdZ&#10;kiylMx3xh9YMuG2x/qrOTsPyu1Kz9087o/1t9zbWbmG3h4XWjw/T6wuIiFP8C8MvPqNDyUxHfyYb&#10;RM96zVMi3ywFwb5Kn1cgjhoypRTIspD/F5Q/AAAA//8DAFBLAQItABQABgAIAAAAIQC2gziS/gAA&#10;AOEBAAATAAAAAAAAAAAAAAAAAAAAAABbQ29udGVudF9UeXBlc10ueG1sUEsBAi0AFAAGAAgAAAAh&#10;ADj9If/WAAAAlAEAAAsAAAAAAAAAAAAAAAAALwEAAF9yZWxzLy5yZWxzUEsBAi0AFAAGAAgAAAAh&#10;AIEPAPcVAgAAKAQAAA4AAAAAAAAAAAAAAAAALgIAAGRycy9lMm9Eb2MueG1sUEsBAi0AFAAGAAgA&#10;AAAhAFOWTnveAAAACQEAAA8AAAAAAAAAAAAAAAAAbwQAAGRycy9kb3ducmV2LnhtbFBLBQYAAAAA&#10;BAAEAPMAAAB6BQAAAAA=&#10;">
                      <v:textbox style="mso-fit-shape-to-text:t">
                        <w:txbxContent>
                          <w:p w14:paraId="206BAC03" w14:textId="77777777" w:rsidR="00035CE4" w:rsidRDefault="00035CE4" w:rsidP="00035CE4">
                            <w:r>
                              <w:t>Differentiated Questioning</w:t>
                            </w:r>
                          </w:p>
                        </w:txbxContent>
                      </v:textbox>
                      <w10:wrap type="tight"/>
                    </v:shape>
                  </w:pict>
                </mc:Fallback>
              </mc:AlternateContent>
            </w:r>
            <w:r w:rsidRPr="00401B2E">
              <w:rPr>
                <w:rFonts w:ascii="Gadugi" w:hAnsi="Gadugi" w:cs="CIDFont+F4"/>
                <w:noProof/>
                <w:lang w:bidi="ar-SA"/>
              </w:rPr>
              <mc:AlternateContent>
                <mc:Choice Requires="wps">
                  <w:drawing>
                    <wp:anchor distT="45720" distB="45720" distL="114300" distR="114300" simplePos="0" relativeHeight="253356032" behindDoc="1" locked="0" layoutInCell="1" allowOverlap="1" wp14:anchorId="1DF53E9C" wp14:editId="3D21CC1B">
                      <wp:simplePos x="0" y="0"/>
                      <wp:positionH relativeFrom="column">
                        <wp:posOffset>2963203</wp:posOffset>
                      </wp:positionH>
                      <wp:positionV relativeFrom="paragraph">
                        <wp:posOffset>83380</wp:posOffset>
                      </wp:positionV>
                      <wp:extent cx="2870200" cy="707390"/>
                      <wp:effectExtent l="0" t="0" r="25400" b="16510"/>
                      <wp:wrapTight wrapText="bothSides">
                        <wp:wrapPolygon edited="0">
                          <wp:start x="0" y="0"/>
                          <wp:lineTo x="0" y="21522"/>
                          <wp:lineTo x="21648" y="21522"/>
                          <wp:lineTo x="21648" y="0"/>
                          <wp:lineTo x="0" y="0"/>
                        </wp:wrapPolygon>
                      </wp:wrapTight>
                      <wp:docPr id="10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0200" cy="707390"/>
                              </a:xfrm>
                              <a:prstGeom prst="rect">
                                <a:avLst/>
                              </a:prstGeom>
                              <a:solidFill>
                                <a:srgbClr val="FFFFFF"/>
                              </a:solidFill>
                              <a:ln w="9525">
                                <a:solidFill>
                                  <a:srgbClr val="000000"/>
                                </a:solidFill>
                                <a:miter lim="800000"/>
                                <a:headEnd/>
                                <a:tailEnd/>
                              </a:ln>
                            </wps:spPr>
                            <wps:txbx>
                              <w:txbxContent>
                                <w:p w14:paraId="6C94B835" w14:textId="77777777" w:rsidR="00035CE4" w:rsidRPr="000377D2" w:rsidRDefault="00035CE4" w:rsidP="00035CE4">
                                  <w:pPr>
                                    <w:rPr>
                                      <w:rFonts w:ascii="Gadugi" w:hAnsi="Gadugi"/>
                                      <w:sz w:val="22"/>
                                    </w:rPr>
                                  </w:pPr>
                                  <w:proofErr w:type="gramStart"/>
                                  <w:r w:rsidRPr="000377D2">
                                    <w:rPr>
                                      <w:rFonts w:ascii="Gadugi" w:hAnsi="Gadugi"/>
                                      <w:sz w:val="22"/>
                                    </w:rPr>
                                    <w:t>E.g.</w:t>
                                  </w:r>
                                  <w:proofErr w:type="gramEnd"/>
                                  <w:r w:rsidRPr="000377D2">
                                    <w:rPr>
                                      <w:rFonts w:ascii="Gadugi" w:hAnsi="Gadugi"/>
                                      <w:sz w:val="22"/>
                                    </w:rPr>
                                    <w:t xml:space="preserve"> Yes or no answers. Low level response. No room for explanation. The ‘is, could etc.’ questions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DF53E9C" id="_x0000_s1044" type="#_x0000_t202" style="position:absolute;margin-left:233.3pt;margin-top:6.55pt;width:226pt;height:55.7pt;z-index:-249960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Ay5JFQIAACcEAAAOAAAAZHJzL2Uyb0RvYy54bWysk82O0zAQx+9IvIPlO01aWtpGTVdLlyKk&#10;5UNaeADHcRoLx2PGbpPy9Izdbrda4ILwwfJ47L9nfjNe3QydYQeFXoMt+XiUc6ashFrbXcm/fd2+&#10;WnDmg7C1MGBVyY/K85v1yxer3hVqAi2YWiEjEeuL3pW8DcEVWeZlqzrhR+CUJWcD2IlAJu6yGkVP&#10;6p3JJnn+JusBa4cglfe0e3dy8nXSbxolw+em8SowU3KKLaQZ01zFOVuvRLFD4Votz2GIf4iiE9rS&#10;oxepOxEE26P+TarTEsFDE0YSugyaRkuVcqBsxvmzbB5a4VTKheB4d8Hk/5+s/HR4cF+QheEtDFTA&#10;lIR39yC/e2Zh0wq7U7eI0LdK1PTwOCLLeueL89WI2hc+ilT9R6ipyGIfIAkNDXaRCuXJSJ0KcLxA&#10;V0NgkjYni3lOleRMkm+ez18vU1UyUTzedujDewUdi4uSIxU1qYvDvQ8xGlE8HomPeTC63mpjkoG7&#10;amOQHQQ1wDaNlMCzY8ayvuTL2WR2AvBXiTyNP0l0OlAnG92VfHE5JIqI7Z2tU58Foc1pTSEbe+YY&#10;0Z0ghqEamK4J8iK+ELlWUB+JLMKpc+mn0aIF/MlZT11bcv9jL1BxZj5Yqs5yPJ3GNk/GdDafkIHX&#10;nuraI6wkqZIHzk7LTUhfI4KzcEtVbHQC/BTJOWbqxsT9/HNiu1/b6dTT/17/AgAA//8DAFBLAwQU&#10;AAYACAAAACEAFj0km98AAAAKAQAADwAAAGRycy9kb3ducmV2LnhtbEyPzU7DMBCE70i8g7VIXBB1&#10;0gaThjgVQgLBDQqCqxtvkwj/BNtNw9uznOC4M59mZ+rNbA2bMMTBOwn5IgOGrvV6cJ2Et9f7yxJY&#10;TMppZbxDCd8YYdOcntSq0v7oXnDapo5RiIuVktCnNFacx7ZHq+LCj+jI2/tgVaIzdFwHdaRwa/gy&#10;ywS3anD0oVcj3vXYfm4PVkJZPE4f8Wn1/N6KvVmni+vp4StIeX42394ASzinPxh+61N1aKjTzh+c&#10;jsxIKIQQhJKxyoERsM5LEnYkLIsr4E3N/09ofgAAAP//AwBQSwECLQAUAAYACAAAACEAtoM4kv4A&#10;AADhAQAAEwAAAAAAAAAAAAAAAAAAAAAAW0NvbnRlbnRfVHlwZXNdLnhtbFBLAQItABQABgAIAAAA&#10;IQA4/SH/1gAAAJQBAAALAAAAAAAAAAAAAAAAAC8BAABfcmVscy8ucmVsc1BLAQItABQABgAIAAAA&#10;IQBGAy5JFQIAACcEAAAOAAAAAAAAAAAAAAAAAC4CAABkcnMvZTJvRG9jLnhtbFBLAQItABQABgAI&#10;AAAAIQAWPSSb3wAAAAoBAAAPAAAAAAAAAAAAAAAAAG8EAABkcnMvZG93bnJldi54bWxQSwUGAAAA&#10;AAQABADzAAAAewUAAAAA&#10;">
                      <v:textbox>
                        <w:txbxContent>
                          <w:p w14:paraId="6C94B835" w14:textId="77777777" w:rsidR="00035CE4" w:rsidRPr="000377D2" w:rsidRDefault="00035CE4" w:rsidP="00035CE4">
                            <w:pPr>
                              <w:rPr>
                                <w:rFonts w:ascii="Gadugi" w:hAnsi="Gadugi"/>
                                <w:sz w:val="22"/>
                              </w:rPr>
                            </w:pPr>
                            <w:r w:rsidRPr="000377D2">
                              <w:rPr>
                                <w:rFonts w:ascii="Gadugi" w:hAnsi="Gadugi"/>
                                <w:sz w:val="22"/>
                              </w:rPr>
                              <w:t>E.g. Yes or no answers. Low level response. No room for explanation. The ‘is, could etc.’ questions</w:t>
                            </w:r>
                          </w:p>
                        </w:txbxContent>
                      </v:textbox>
                      <w10:wrap type="tight"/>
                    </v:shape>
                  </w:pict>
                </mc:Fallback>
              </mc:AlternateContent>
            </w:r>
          </w:p>
          <w:p w14:paraId="415CF7E5" w14:textId="77777777" w:rsidR="00035CE4" w:rsidRDefault="00035CE4" w:rsidP="00FF0E76">
            <w:pPr>
              <w:textAlignment w:val="baseline"/>
              <w:rPr>
                <w:rFonts w:ascii="CIDFont+F3" w:hAnsi="CIDFont+F3" w:cs="CIDFont+F3"/>
                <w:color w:val="0563C2"/>
                <w:sz w:val="21"/>
                <w:szCs w:val="21"/>
                <w:lang w:bidi="ar-SA"/>
              </w:rPr>
            </w:pPr>
          </w:p>
          <w:p w14:paraId="269ED6E6" w14:textId="77777777" w:rsidR="00035CE4" w:rsidRDefault="00035CE4" w:rsidP="00FF0E76">
            <w:pPr>
              <w:textAlignment w:val="baseline"/>
              <w:rPr>
                <w:rFonts w:ascii="CIDFont+F3" w:hAnsi="CIDFont+F3" w:cs="CIDFont+F3"/>
                <w:color w:val="0563C2"/>
                <w:sz w:val="21"/>
                <w:szCs w:val="21"/>
                <w:lang w:bidi="ar-SA"/>
              </w:rPr>
            </w:pPr>
          </w:p>
          <w:p w14:paraId="0F047393" w14:textId="77777777" w:rsidR="00035CE4" w:rsidRDefault="00035CE4" w:rsidP="00FF0E76">
            <w:pPr>
              <w:textAlignment w:val="baseline"/>
              <w:rPr>
                <w:rFonts w:ascii="CIDFont+F3" w:hAnsi="CIDFont+F3" w:cs="CIDFont+F3"/>
                <w:color w:val="0563C2"/>
                <w:sz w:val="21"/>
                <w:szCs w:val="21"/>
                <w:lang w:bidi="ar-SA"/>
              </w:rPr>
            </w:pPr>
          </w:p>
          <w:p w14:paraId="7D99D43F" w14:textId="77777777" w:rsidR="000377D2" w:rsidRDefault="000377D2" w:rsidP="00FF0E76">
            <w:pPr>
              <w:textAlignment w:val="baseline"/>
              <w:rPr>
                <w:rFonts w:ascii="CIDFont+F3" w:hAnsi="CIDFont+F3" w:cs="CIDFont+F3"/>
                <w:color w:val="0563C2"/>
                <w:sz w:val="21"/>
                <w:szCs w:val="21"/>
                <w:lang w:bidi="ar-SA"/>
              </w:rPr>
            </w:pPr>
          </w:p>
          <w:p w14:paraId="4045FB8A" w14:textId="38D279DD" w:rsidR="000377D2" w:rsidRPr="008E734D" w:rsidRDefault="000377D2" w:rsidP="00FF0E76">
            <w:pPr>
              <w:textAlignment w:val="baseline"/>
              <w:rPr>
                <w:rFonts w:ascii="CIDFont+F3" w:hAnsi="CIDFont+F3" w:cs="CIDFont+F3"/>
                <w:color w:val="0563C2"/>
                <w:sz w:val="21"/>
                <w:szCs w:val="21"/>
                <w:lang w:bidi="ar-SA"/>
              </w:rPr>
            </w:pPr>
          </w:p>
        </w:tc>
      </w:tr>
    </w:tbl>
    <w:p w14:paraId="7C71DB16" w14:textId="77777777" w:rsidR="000377D2" w:rsidRDefault="000377D2" w:rsidP="00035CE4">
      <w:pPr>
        <w:pStyle w:val="ListParagraph"/>
        <w:spacing w:line="240" w:lineRule="auto"/>
        <w:ind w:left="0"/>
        <w:rPr>
          <w:rFonts w:ascii="Gadugi" w:hAnsi="Gadugi"/>
          <w:color w:val="000000" w:themeColor="text1"/>
          <w:sz w:val="22"/>
          <w:lang w:bidi="ar-SA"/>
        </w:rPr>
      </w:pPr>
    </w:p>
    <w:p w14:paraId="03064598" w14:textId="2FEAF4E4" w:rsidR="00035CE4" w:rsidRPr="00F12193" w:rsidRDefault="00D84F74" w:rsidP="00035CE4">
      <w:pPr>
        <w:pStyle w:val="Heading2"/>
        <w:rPr>
          <w:b/>
          <w:bCs/>
          <w:color w:val="1F3864" w:themeColor="accent1" w:themeShade="80"/>
          <w:szCs w:val="24"/>
          <w:lang w:bidi="ar-SA"/>
        </w:rPr>
      </w:pPr>
      <w:r>
        <w:rPr>
          <w:b/>
          <w:bCs/>
          <w:color w:val="1F3864" w:themeColor="accent1" w:themeShade="80"/>
          <w:szCs w:val="24"/>
          <w:lang w:bidi="ar-SA"/>
        </w:rPr>
        <w:t>2</w:t>
      </w:r>
      <w:r w:rsidR="00035CE4" w:rsidRPr="00F12193">
        <w:rPr>
          <w:b/>
          <w:bCs/>
          <w:color w:val="1F3864" w:themeColor="accent1" w:themeShade="80"/>
          <w:szCs w:val="24"/>
          <w:lang w:bidi="ar-SA"/>
        </w:rPr>
        <w:t>.3 Questioning Types</w:t>
      </w:r>
    </w:p>
    <w:p w14:paraId="03564A9C" w14:textId="77777777" w:rsidR="000377D2" w:rsidRDefault="000377D2" w:rsidP="00035CE4">
      <w:pPr>
        <w:pStyle w:val="ListParagraph"/>
        <w:spacing w:line="240" w:lineRule="auto"/>
        <w:ind w:left="0"/>
        <w:rPr>
          <w:rFonts w:ascii="Gadugi" w:hAnsi="Gadugi"/>
          <w:color w:val="000000" w:themeColor="text1"/>
          <w:sz w:val="22"/>
          <w:lang w:bidi="ar-SA"/>
        </w:rPr>
      </w:pPr>
    </w:p>
    <w:p w14:paraId="22A89C1B" w14:textId="36EED460"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Effective inclusive practice helps learners to achieve their full potential. By thinking about how questions are used in class to develop learners’ 21</w:t>
      </w:r>
      <w:r w:rsidRPr="005D7AF6">
        <w:rPr>
          <w:rFonts w:ascii="Gadugi" w:hAnsi="Gadugi"/>
          <w:color w:val="000000" w:themeColor="text1"/>
          <w:sz w:val="22"/>
          <w:vertAlign w:val="superscript"/>
          <w:lang w:bidi="ar-SA"/>
        </w:rPr>
        <w:t>st</w:t>
      </w:r>
      <w:r>
        <w:rPr>
          <w:rFonts w:ascii="Gadugi" w:hAnsi="Gadugi"/>
          <w:color w:val="000000" w:themeColor="text1"/>
          <w:sz w:val="22"/>
          <w:lang w:bidi="ar-SA"/>
        </w:rPr>
        <w:t xml:space="preserve"> century skills, we can begin to see the links to developing communication, collaboration, critical </w:t>
      </w:r>
      <w:proofErr w:type="gramStart"/>
      <w:r>
        <w:rPr>
          <w:rFonts w:ascii="Gadugi" w:hAnsi="Gadugi"/>
          <w:color w:val="000000" w:themeColor="text1"/>
          <w:sz w:val="22"/>
          <w:lang w:bidi="ar-SA"/>
        </w:rPr>
        <w:t>thinking</w:t>
      </w:r>
      <w:proofErr w:type="gramEnd"/>
      <w:r>
        <w:rPr>
          <w:rFonts w:ascii="Gadugi" w:hAnsi="Gadugi"/>
          <w:color w:val="000000" w:themeColor="text1"/>
          <w:sz w:val="22"/>
          <w:lang w:bidi="ar-SA"/>
        </w:rPr>
        <w:t xml:space="preserve"> and creativity. </w:t>
      </w:r>
    </w:p>
    <w:p w14:paraId="39798104" w14:textId="77777777" w:rsidR="00035CE4" w:rsidRDefault="00035CE4" w:rsidP="00035CE4">
      <w:pPr>
        <w:pStyle w:val="ListParagraph"/>
        <w:spacing w:line="240" w:lineRule="auto"/>
        <w:ind w:left="0"/>
        <w:rPr>
          <w:rFonts w:ascii="Gadugi" w:hAnsi="Gadugi"/>
          <w:color w:val="000000" w:themeColor="text1"/>
          <w:sz w:val="22"/>
          <w:lang w:bidi="ar-SA"/>
        </w:rPr>
      </w:pPr>
    </w:p>
    <w:p w14:paraId="3FED6FB4" w14:textId="1FCEA7B3" w:rsidR="007D5E86"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Think back to the discussions around Bloom’s taxonomy in Module 3 where we considered the progression in p</w:t>
      </w:r>
      <w:r w:rsidRPr="009A20AF">
        <w:rPr>
          <w:rFonts w:ascii="Gadugi" w:hAnsi="Gadugi"/>
          <w:color w:val="000000" w:themeColor="text1"/>
          <w:sz w:val="22"/>
          <w:lang w:bidi="ar-SA"/>
        </w:rPr>
        <w:t>lanning inclusive learning outcomes for all and step by step learning</w:t>
      </w:r>
      <w:r>
        <w:rPr>
          <w:rFonts w:ascii="Gadugi" w:hAnsi="Gadugi"/>
          <w:color w:val="000000" w:themeColor="text1"/>
          <w:sz w:val="22"/>
          <w:lang w:bidi="ar-SA"/>
        </w:rPr>
        <w:t xml:space="preserve">. </w:t>
      </w:r>
      <w:r w:rsidR="00496941">
        <w:rPr>
          <w:rFonts w:ascii="Gadugi" w:hAnsi="Gadugi"/>
          <w:color w:val="000000" w:themeColor="text1"/>
          <w:sz w:val="22"/>
          <w:lang w:bidi="ar-SA"/>
        </w:rPr>
        <w:t xml:space="preserve">If you remember, in this module, we discussed </w:t>
      </w:r>
      <w:r w:rsidR="00CA6E84">
        <w:rPr>
          <w:rFonts w:ascii="Gadugi" w:hAnsi="Gadugi"/>
          <w:color w:val="000000" w:themeColor="text1"/>
          <w:sz w:val="22"/>
          <w:lang w:bidi="ar-SA"/>
        </w:rPr>
        <w:t>t</w:t>
      </w:r>
      <w:r w:rsidR="00CA6E84" w:rsidRPr="00CA6E84">
        <w:rPr>
          <w:rFonts w:ascii="Gadugi" w:hAnsi="Gadugi"/>
          <w:color w:val="000000" w:themeColor="text1"/>
          <w:sz w:val="22"/>
          <w:lang w:bidi="ar-SA"/>
        </w:rPr>
        <w:t xml:space="preserve">hinking action verbs from Bloom’s taxonomy </w:t>
      </w:r>
      <w:r w:rsidR="00CA6E84">
        <w:rPr>
          <w:rFonts w:ascii="Gadugi" w:hAnsi="Gadugi"/>
          <w:color w:val="000000" w:themeColor="text1"/>
          <w:sz w:val="22"/>
          <w:lang w:bidi="ar-SA"/>
        </w:rPr>
        <w:t xml:space="preserve">to </w:t>
      </w:r>
      <w:r w:rsidR="00CA6E84" w:rsidRPr="00CA6E84">
        <w:rPr>
          <w:rFonts w:ascii="Gadugi" w:hAnsi="Gadugi"/>
          <w:color w:val="000000" w:themeColor="text1"/>
          <w:sz w:val="22"/>
          <w:lang w:bidi="ar-SA"/>
        </w:rPr>
        <w:t xml:space="preserve">promote higher order thinking skills. Higher </w:t>
      </w:r>
      <w:r w:rsidR="005F6AF8">
        <w:rPr>
          <w:rFonts w:ascii="Gadugi" w:hAnsi="Gadugi"/>
          <w:color w:val="000000" w:themeColor="text1"/>
          <w:sz w:val="22"/>
          <w:lang w:bidi="ar-SA"/>
        </w:rPr>
        <w:t xml:space="preserve">order </w:t>
      </w:r>
      <w:r w:rsidR="00CA6E84" w:rsidRPr="00CA6E84">
        <w:rPr>
          <w:rFonts w:ascii="Gadugi" w:hAnsi="Gadugi"/>
          <w:color w:val="000000" w:themeColor="text1"/>
          <w:sz w:val="22"/>
          <w:lang w:bidi="ar-SA"/>
        </w:rPr>
        <w:t xml:space="preserve">thinking skills enable learners to be more actively involved in </w:t>
      </w:r>
      <w:r w:rsidR="005F6AF8">
        <w:rPr>
          <w:rFonts w:ascii="Gadugi" w:hAnsi="Gadugi"/>
          <w:color w:val="000000" w:themeColor="text1"/>
          <w:sz w:val="22"/>
          <w:lang w:bidi="ar-SA"/>
        </w:rPr>
        <w:t xml:space="preserve">the </w:t>
      </w:r>
      <w:r w:rsidR="00CA6E84" w:rsidRPr="00CA6E84">
        <w:rPr>
          <w:rFonts w:ascii="Gadugi" w:hAnsi="Gadugi"/>
          <w:color w:val="000000" w:themeColor="text1"/>
          <w:sz w:val="22"/>
          <w:lang w:bidi="ar-SA"/>
        </w:rPr>
        <w:t>learning</w:t>
      </w:r>
      <w:r w:rsidR="005F6AF8">
        <w:rPr>
          <w:rFonts w:ascii="Gadugi" w:hAnsi="Gadugi"/>
          <w:color w:val="000000" w:themeColor="text1"/>
          <w:sz w:val="22"/>
          <w:lang w:bidi="ar-SA"/>
        </w:rPr>
        <w:t xml:space="preserve"> process. W</w:t>
      </w:r>
      <w:r w:rsidR="00496941">
        <w:rPr>
          <w:rFonts w:ascii="Gadugi" w:hAnsi="Gadugi"/>
          <w:color w:val="000000" w:themeColor="text1"/>
          <w:sz w:val="22"/>
          <w:lang w:bidi="ar-SA"/>
        </w:rPr>
        <w:t>hen educators</w:t>
      </w:r>
      <w:r>
        <w:rPr>
          <w:rFonts w:ascii="Gadugi" w:hAnsi="Gadugi"/>
          <w:color w:val="000000" w:themeColor="text1"/>
          <w:sz w:val="22"/>
          <w:lang w:bidi="ar-SA"/>
        </w:rPr>
        <w:t xml:space="preserve"> only </w:t>
      </w:r>
      <w:r w:rsidR="00496941">
        <w:rPr>
          <w:rFonts w:ascii="Gadugi" w:hAnsi="Gadugi"/>
          <w:color w:val="000000" w:themeColor="text1"/>
          <w:sz w:val="22"/>
          <w:lang w:bidi="ar-SA"/>
        </w:rPr>
        <w:t xml:space="preserve">use </w:t>
      </w:r>
      <w:r>
        <w:rPr>
          <w:rFonts w:ascii="Gadugi" w:hAnsi="Gadugi"/>
          <w:color w:val="000000" w:themeColor="text1"/>
          <w:sz w:val="22"/>
          <w:lang w:bidi="ar-SA"/>
        </w:rPr>
        <w:t>lower order questions</w:t>
      </w:r>
      <w:r w:rsidR="00496941">
        <w:rPr>
          <w:rFonts w:ascii="Gadugi" w:hAnsi="Gadugi"/>
          <w:color w:val="000000" w:themeColor="text1"/>
          <w:sz w:val="22"/>
          <w:lang w:bidi="ar-SA"/>
        </w:rPr>
        <w:t xml:space="preserve">, students </w:t>
      </w:r>
      <w:r w:rsidR="00CE4F43">
        <w:rPr>
          <w:rFonts w:ascii="Gadugi" w:hAnsi="Gadugi"/>
          <w:color w:val="000000" w:themeColor="text1"/>
          <w:sz w:val="22"/>
          <w:lang w:bidi="ar-SA"/>
        </w:rPr>
        <w:t>will only use a low level of thinking</w:t>
      </w:r>
      <w:r>
        <w:rPr>
          <w:rFonts w:ascii="Gadugi" w:hAnsi="Gadugi"/>
          <w:color w:val="000000" w:themeColor="text1"/>
          <w:sz w:val="22"/>
          <w:lang w:bidi="ar-SA"/>
        </w:rPr>
        <w:t xml:space="preserve">. </w:t>
      </w:r>
    </w:p>
    <w:p w14:paraId="560433D3" w14:textId="77777777" w:rsidR="0021290C" w:rsidRDefault="0021290C" w:rsidP="00035CE4">
      <w:pPr>
        <w:pStyle w:val="ListParagraph"/>
        <w:spacing w:line="240" w:lineRule="auto"/>
        <w:ind w:left="0"/>
        <w:rPr>
          <w:rFonts w:ascii="Gadugi" w:hAnsi="Gadugi"/>
          <w:color w:val="000000" w:themeColor="text1"/>
          <w:sz w:val="22"/>
          <w:lang w:bidi="ar-SA"/>
        </w:rPr>
      </w:pPr>
    </w:p>
    <w:p w14:paraId="020C1AC9" w14:textId="1B52ACBC" w:rsidR="00035CE4" w:rsidRDefault="0037782E" w:rsidP="00365B7A">
      <w:pPr>
        <w:pStyle w:val="ListParagraph"/>
        <w:spacing w:line="240" w:lineRule="auto"/>
        <w:ind w:left="0"/>
        <w:rPr>
          <w:rFonts w:ascii="Gadugi" w:hAnsi="Gadugi"/>
          <w:color w:val="000000" w:themeColor="text1"/>
          <w:sz w:val="22"/>
          <w:lang w:bidi="ar-SA"/>
        </w:rPr>
      </w:pPr>
      <w:r w:rsidRPr="00DE4175">
        <w:rPr>
          <w:rFonts w:ascii="Gadugi" w:hAnsi="Gadugi"/>
          <w:noProof/>
          <w:color w:val="000000" w:themeColor="text1"/>
          <w:sz w:val="22"/>
          <w:lang w:bidi="ar-SA"/>
        </w:rPr>
        <mc:AlternateContent>
          <mc:Choice Requires="wps">
            <w:drawing>
              <wp:anchor distT="0" distB="0" distL="114300" distR="114300" simplePos="0" relativeHeight="253633536" behindDoc="0" locked="0" layoutInCell="1" allowOverlap="1" wp14:anchorId="3111E695" wp14:editId="54A00A57">
                <wp:simplePos x="0" y="0"/>
                <wp:positionH relativeFrom="column">
                  <wp:posOffset>850900</wp:posOffset>
                </wp:positionH>
                <wp:positionV relativeFrom="paragraph">
                  <wp:posOffset>896620</wp:posOffset>
                </wp:positionV>
                <wp:extent cx="2878455" cy="914400"/>
                <wp:effectExtent l="266700" t="0" r="17145" b="19050"/>
                <wp:wrapSquare wrapText="bothSides"/>
                <wp:docPr id="18" name="Speech Bubble: Rectangle with Corners Rounded 18"/>
                <wp:cNvGraphicFramePr/>
                <a:graphic xmlns:a="http://schemas.openxmlformats.org/drawingml/2006/main">
                  <a:graphicData uri="http://schemas.microsoft.com/office/word/2010/wordprocessingShape">
                    <wps:wsp>
                      <wps:cNvSpPr/>
                      <wps:spPr>
                        <a:xfrm>
                          <a:off x="0" y="0"/>
                          <a:ext cx="2878455" cy="914400"/>
                        </a:xfrm>
                        <a:prstGeom prst="wedgeRoundRectCallout">
                          <a:avLst>
                            <a:gd name="adj1" fmla="val -58083"/>
                            <a:gd name="adj2" fmla="val 4739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10D176AD" w14:textId="65C41E94" w:rsidR="0037782E" w:rsidRPr="001D6EC6" w:rsidRDefault="00493355" w:rsidP="0037782E">
                            <w:pPr>
                              <w:spacing w:line="240" w:lineRule="auto"/>
                              <w:jc w:val="center"/>
                              <w:rPr>
                                <w:sz w:val="22"/>
                              </w:rPr>
                            </w:pPr>
                            <w:r>
                              <w:rPr>
                                <w:b/>
                                <w:bCs/>
                                <w:sz w:val="22"/>
                              </w:rPr>
                              <w:t xml:space="preserve">If </w:t>
                            </w:r>
                            <w:r w:rsidR="00A87BA2">
                              <w:rPr>
                                <w:b/>
                                <w:bCs/>
                                <w:sz w:val="22"/>
                              </w:rPr>
                              <w:t xml:space="preserve">I </w:t>
                            </w:r>
                            <w:r w:rsidR="00144EA5">
                              <w:rPr>
                                <w:b/>
                                <w:bCs/>
                                <w:sz w:val="22"/>
                              </w:rPr>
                              <w:t xml:space="preserve">invited </w:t>
                            </w:r>
                            <w:r w:rsidR="008B42FE">
                              <w:rPr>
                                <w:b/>
                                <w:bCs/>
                                <w:sz w:val="22"/>
                              </w:rPr>
                              <w:t xml:space="preserve">5 </w:t>
                            </w:r>
                            <w:r w:rsidR="00144EA5">
                              <w:rPr>
                                <w:b/>
                                <w:bCs/>
                                <w:sz w:val="22"/>
                              </w:rPr>
                              <w:t xml:space="preserve">friends and their siblings for </w:t>
                            </w:r>
                            <w:r w:rsidR="00DA35D8">
                              <w:rPr>
                                <w:b/>
                                <w:bCs/>
                                <w:sz w:val="22"/>
                              </w:rPr>
                              <w:t>lunch and</w:t>
                            </w:r>
                            <w:r w:rsidR="00144EA5">
                              <w:rPr>
                                <w:b/>
                                <w:bCs/>
                                <w:sz w:val="22"/>
                              </w:rPr>
                              <w:t xml:space="preserve"> all </w:t>
                            </w:r>
                            <w:r w:rsidR="00DA35D8">
                              <w:rPr>
                                <w:b/>
                                <w:bCs/>
                                <w:sz w:val="22"/>
                              </w:rPr>
                              <w:t xml:space="preserve">my friends </w:t>
                            </w:r>
                            <w:r w:rsidR="00144EA5">
                              <w:rPr>
                                <w:b/>
                                <w:bCs/>
                                <w:sz w:val="22"/>
                              </w:rPr>
                              <w:t>have 3 siblings. How</w:t>
                            </w:r>
                            <w:r w:rsidR="00DA35D8">
                              <w:rPr>
                                <w:b/>
                                <w:bCs/>
                                <w:sz w:val="22"/>
                              </w:rPr>
                              <w:t xml:space="preserve"> many</w:t>
                            </w:r>
                            <w:r>
                              <w:rPr>
                                <w:b/>
                                <w:bCs/>
                                <w:sz w:val="22"/>
                              </w:rPr>
                              <w:t xml:space="preserve"> </w:t>
                            </w:r>
                            <w:r w:rsidR="00144EA5">
                              <w:rPr>
                                <w:b/>
                                <w:bCs/>
                                <w:sz w:val="22"/>
                              </w:rPr>
                              <w:t xml:space="preserve">people would </w:t>
                            </w:r>
                            <w:r w:rsidR="009B4A14">
                              <w:rPr>
                                <w:b/>
                                <w:bCs/>
                                <w:sz w:val="22"/>
                              </w:rPr>
                              <w:t xml:space="preserve">come to my house? </w:t>
                            </w:r>
                          </w:p>
                          <w:p w14:paraId="4EC2958D" w14:textId="77777777" w:rsidR="0037782E" w:rsidRDefault="0037782E" w:rsidP="0037782E"/>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type w14:anchorId="3111E695"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18" o:spid="_x0000_s1045" type="#_x0000_t62" style="position:absolute;margin-left:67pt;margin-top:70.6pt;width:226.65pt;height:1in;z-index:253633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sf5pgIAAI0FAAAOAAAAZHJzL2Uyb0RvYy54bWysVE1v2zAMvQ/YfxB0b52k+WpQpwhSdBhQ&#10;tEXboWdFlmMNkqhJSuzs14+S3cRddyrmg0yJFPn4SOrqutGK7IXzEkxOh+cDSoThUEizzemPl9uz&#10;OSU+MFMwBUbk9CA8vV5+/XJV24UYQQWqEI6gE+MXtc1pFYJdZJnnldDMn4MVBpUlOM0Cbt02Kxyr&#10;0btW2WgwmGY1uMI64MJ7PL1plXSZ/Jel4OGhLL0IROUUsYW0urRu4potr9hi65itJO9gsE+g0Ewa&#10;DHp0dcMCIzsnP7jSkjvwUIZzDjqDspRcpBwwm+Hgr2yeK2ZFygXJ8fZIk/9/bvn9/tk+OqShtn7h&#10;UYxZNKXT8Y/4SJPIOhzJEk0gHA9H89l8PJlQwlF3ORyPB4nN7HTbOh++CdAkCjmtRbEVT7AzxROW&#10;Zc2Ugl1IpLH9nQ+JvYIYprFNWPFzSEmpFRZjzxQ5m8wH84uuWj2jUd9oPLu4HH20uejbDKfT6Sza&#10;IM4uLEpvSCMGD0oWt1KptDn4tXIEISB+aQqoXzB/ShTzARVISvo6h++uKkNqZAm/yBHD3i4Vw6tc&#10;2yKn3mwpYWqLQ8ODSyy8u+0/Hzgmc8N81aJOXltStAw4a0rqnM77sJWJqYo0LViISM6pGaIUmk1D&#10;JKIeXkZP8WgDxeHREQftRHnLbyXGvUNeHpnDquGw4bMQHnApFSAT0EmUVOB+/+s82mNno5aSGkcS&#10;Wfq1Y04g3d8N9nxqMpzhtBlPZiOM4fqaTV9jdnoNWDbsI0SXxGgf1JtYOtCv+HqsYlRUMcMxdluP&#10;brMO7VOB7w8Xq1Uyw7m1LNyZZ8uj80hdZPyleWXOdq0esEnu4W18u05rm+5kG28aWO0ClPJIestr&#10;VwGc+dSo3fsUH5X+PlmdXtHlHwAAAP//AwBQSwMEFAAGAAgAAAAhAO/T3dDhAAAACwEAAA8AAABk&#10;cnMvZG93bnJldi54bWxMj0FLw0AQhe+C/2EZwYu0m6SthphN0Yp4lNRQ8LbNrkkwOxuykzb9944n&#10;vc1jHu99L9/OrhcnO4bOo4J4GYGwWHvTYaOg+nhdpCACaTS692gVXGyAbXF9levM+DOW9rSnRnAI&#10;hkwraImGTMpQt9bpsPSDRf59+dFpYjk20oz6zOGul0kU3UunO+SGVg9219r6ez85Be+fXYglXQ67&#10;t7Ks6Lmaqv7lTqnbm/npEQTZmf7M8IvP6FAw09FPaILoWa/WvIX4WMcJCHZs0ocViKOCJN0kIItc&#10;/t9Q/AAAAP//AwBQSwECLQAUAAYACAAAACEAtoM4kv4AAADhAQAAEwAAAAAAAAAAAAAAAAAAAAAA&#10;W0NvbnRlbnRfVHlwZXNdLnhtbFBLAQItABQABgAIAAAAIQA4/SH/1gAAAJQBAAALAAAAAAAAAAAA&#10;AAAAAC8BAABfcmVscy8ucmVsc1BLAQItABQABgAIAAAAIQAqGsf5pgIAAI0FAAAOAAAAAAAAAAAA&#10;AAAAAC4CAABkcnMvZTJvRG9jLnhtbFBLAQItABQABgAIAAAAIQDv093Q4QAAAAsBAAAPAAAAAAAA&#10;AAAAAAAAAAAFAABkcnMvZG93bnJldi54bWxQSwUGAAAAAAQABADzAAAADgYAAAAA&#10;" adj="-1746,21037" fillcolor="windowText" strokecolor="windowText" strokeweight="1.75pt">
                <v:textbox>
                  <w:txbxContent>
                    <w:p w14:paraId="10D176AD" w14:textId="65C41E94" w:rsidR="0037782E" w:rsidRPr="001D6EC6" w:rsidRDefault="00493355" w:rsidP="0037782E">
                      <w:pPr>
                        <w:spacing w:line="240" w:lineRule="auto"/>
                        <w:jc w:val="center"/>
                        <w:rPr>
                          <w:sz w:val="22"/>
                        </w:rPr>
                      </w:pPr>
                      <w:r>
                        <w:rPr>
                          <w:b/>
                          <w:bCs/>
                          <w:sz w:val="22"/>
                        </w:rPr>
                        <w:t xml:space="preserve">If </w:t>
                      </w:r>
                      <w:r w:rsidR="00A87BA2">
                        <w:rPr>
                          <w:b/>
                          <w:bCs/>
                          <w:sz w:val="22"/>
                        </w:rPr>
                        <w:t xml:space="preserve">I </w:t>
                      </w:r>
                      <w:r w:rsidR="00144EA5">
                        <w:rPr>
                          <w:b/>
                          <w:bCs/>
                          <w:sz w:val="22"/>
                        </w:rPr>
                        <w:t xml:space="preserve">invited </w:t>
                      </w:r>
                      <w:r w:rsidR="008B42FE">
                        <w:rPr>
                          <w:b/>
                          <w:bCs/>
                          <w:sz w:val="22"/>
                        </w:rPr>
                        <w:t xml:space="preserve">5 </w:t>
                      </w:r>
                      <w:r w:rsidR="00144EA5">
                        <w:rPr>
                          <w:b/>
                          <w:bCs/>
                          <w:sz w:val="22"/>
                        </w:rPr>
                        <w:t xml:space="preserve">friends and their siblings for </w:t>
                      </w:r>
                      <w:r w:rsidR="00DA35D8">
                        <w:rPr>
                          <w:b/>
                          <w:bCs/>
                          <w:sz w:val="22"/>
                        </w:rPr>
                        <w:t>lunch and</w:t>
                      </w:r>
                      <w:r w:rsidR="00144EA5">
                        <w:rPr>
                          <w:b/>
                          <w:bCs/>
                          <w:sz w:val="22"/>
                        </w:rPr>
                        <w:t xml:space="preserve"> all </w:t>
                      </w:r>
                      <w:r w:rsidR="00DA35D8">
                        <w:rPr>
                          <w:b/>
                          <w:bCs/>
                          <w:sz w:val="22"/>
                        </w:rPr>
                        <w:t xml:space="preserve">my friends </w:t>
                      </w:r>
                      <w:r w:rsidR="00144EA5">
                        <w:rPr>
                          <w:b/>
                          <w:bCs/>
                          <w:sz w:val="22"/>
                        </w:rPr>
                        <w:t>have 3 siblings. How</w:t>
                      </w:r>
                      <w:r w:rsidR="00DA35D8">
                        <w:rPr>
                          <w:b/>
                          <w:bCs/>
                          <w:sz w:val="22"/>
                        </w:rPr>
                        <w:t xml:space="preserve"> many</w:t>
                      </w:r>
                      <w:r>
                        <w:rPr>
                          <w:b/>
                          <w:bCs/>
                          <w:sz w:val="22"/>
                        </w:rPr>
                        <w:t xml:space="preserve"> </w:t>
                      </w:r>
                      <w:r w:rsidR="00144EA5">
                        <w:rPr>
                          <w:b/>
                          <w:bCs/>
                          <w:sz w:val="22"/>
                        </w:rPr>
                        <w:t xml:space="preserve">people would </w:t>
                      </w:r>
                      <w:r w:rsidR="009B4A14">
                        <w:rPr>
                          <w:b/>
                          <w:bCs/>
                          <w:sz w:val="22"/>
                        </w:rPr>
                        <w:t xml:space="preserve">come to my house? </w:t>
                      </w:r>
                    </w:p>
                    <w:p w14:paraId="4EC2958D" w14:textId="77777777" w:rsidR="0037782E" w:rsidRDefault="0037782E" w:rsidP="0037782E"/>
                  </w:txbxContent>
                </v:textbox>
                <w10:wrap type="square"/>
              </v:shape>
            </w:pict>
          </mc:Fallback>
        </mc:AlternateContent>
      </w:r>
      <w:r w:rsidRPr="00DE4175">
        <w:rPr>
          <w:rFonts w:ascii="Gadugi" w:hAnsi="Gadugi"/>
          <w:noProof/>
          <w:color w:val="000000" w:themeColor="text1"/>
          <w:sz w:val="22"/>
          <w:lang w:bidi="ar-SA"/>
        </w:rPr>
        <w:drawing>
          <wp:anchor distT="0" distB="0" distL="114300" distR="114300" simplePos="0" relativeHeight="253632512" behindDoc="0" locked="0" layoutInCell="1" allowOverlap="1" wp14:anchorId="051606B4" wp14:editId="1AB97FFA">
            <wp:simplePos x="0" y="0"/>
            <wp:positionH relativeFrom="margin">
              <wp:align>left</wp:align>
            </wp:positionH>
            <wp:positionV relativeFrom="paragraph">
              <wp:posOffset>1092449</wp:posOffset>
            </wp:positionV>
            <wp:extent cx="603885" cy="1026160"/>
            <wp:effectExtent l="0" t="0" r="5715" b="2540"/>
            <wp:wrapThrough wrapText="bothSides">
              <wp:wrapPolygon edited="0">
                <wp:start x="0" y="0"/>
                <wp:lineTo x="0" y="21252"/>
                <wp:lineTo x="21123" y="21252"/>
                <wp:lineTo x="21123" y="0"/>
                <wp:lineTo x="0" y="0"/>
              </wp:wrapPolygon>
            </wp:wrapThrough>
            <wp:docPr id="22" name="Picture 22"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DE4175">
        <w:rPr>
          <w:rFonts w:ascii="Gadugi" w:hAnsi="Gadugi"/>
          <w:noProof/>
          <w:color w:val="000000" w:themeColor="text1"/>
          <w:sz w:val="22"/>
          <w:lang w:bidi="ar-SA"/>
        </w:rPr>
        <mc:AlternateContent>
          <mc:Choice Requires="wps">
            <w:drawing>
              <wp:anchor distT="0" distB="0" distL="114300" distR="114300" simplePos="0" relativeHeight="253631488" behindDoc="0" locked="0" layoutInCell="1" allowOverlap="1" wp14:anchorId="17F1FBA6" wp14:editId="596F6187">
                <wp:simplePos x="0" y="0"/>
                <wp:positionH relativeFrom="column">
                  <wp:posOffset>954764</wp:posOffset>
                </wp:positionH>
                <wp:positionV relativeFrom="paragraph">
                  <wp:posOffset>166177</wp:posOffset>
                </wp:positionV>
                <wp:extent cx="2750185" cy="533400"/>
                <wp:effectExtent l="304800" t="0" r="12065" b="19050"/>
                <wp:wrapSquare wrapText="bothSides"/>
                <wp:docPr id="19" name="Speech Bubble: Rectangle with Corners Rounded 19"/>
                <wp:cNvGraphicFramePr/>
                <a:graphic xmlns:a="http://schemas.openxmlformats.org/drawingml/2006/main">
                  <a:graphicData uri="http://schemas.microsoft.com/office/word/2010/wordprocessingShape">
                    <wps:wsp>
                      <wps:cNvSpPr/>
                      <wps:spPr>
                        <a:xfrm>
                          <a:off x="0" y="0"/>
                          <a:ext cx="2750185" cy="533400"/>
                        </a:xfrm>
                        <a:prstGeom prst="wedgeRoundRectCallout">
                          <a:avLst>
                            <a:gd name="adj1" fmla="val -59466"/>
                            <a:gd name="adj2" fmla="val -19434"/>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9A87F10" w14:textId="3BF8D0B7" w:rsidR="00944766" w:rsidRDefault="00493355" w:rsidP="00944766">
                            <w:pPr>
                              <w:spacing w:after="0" w:line="240" w:lineRule="auto"/>
                              <w:jc w:val="center"/>
                              <w:rPr>
                                <w:sz w:val="22"/>
                              </w:rPr>
                            </w:pPr>
                            <w:r>
                              <w:rPr>
                                <w:b/>
                                <w:bCs/>
                                <w:sz w:val="22"/>
                              </w:rPr>
                              <w:t>What comes next in the sequence?</w:t>
                            </w:r>
                          </w:p>
                          <w:p w14:paraId="2BFE3D26" w14:textId="3E4078FB" w:rsidR="0037782E" w:rsidRPr="001D6EC6" w:rsidRDefault="00493355" w:rsidP="00944766">
                            <w:pPr>
                              <w:spacing w:after="0" w:line="240" w:lineRule="auto"/>
                              <w:jc w:val="center"/>
                              <w:rPr>
                                <w:sz w:val="22"/>
                              </w:rPr>
                            </w:pPr>
                            <w:r>
                              <w:rPr>
                                <w:sz w:val="22"/>
                              </w:rPr>
                              <w:t>(</w:t>
                            </w:r>
                            <w:proofErr w:type="gramStart"/>
                            <w:r>
                              <w:rPr>
                                <w:sz w:val="22"/>
                              </w:rPr>
                              <w:t>using</w:t>
                            </w:r>
                            <w:proofErr w:type="gramEnd"/>
                            <w:r>
                              <w:rPr>
                                <w:sz w:val="22"/>
                              </w:rPr>
                              <w:t xml:space="preserve"> </w:t>
                            </w:r>
                            <w:r w:rsidR="00944766">
                              <w:rPr>
                                <w:sz w:val="22"/>
                              </w:rPr>
                              <w:t>the 5 x table</w:t>
                            </w:r>
                            <w:r>
                              <w:rPr>
                                <w:sz w:val="22"/>
                              </w:rPr>
                              <w:t>)</w:t>
                            </w:r>
                            <w:r w:rsidR="0037782E" w:rsidRPr="001D6EC6">
                              <w:rPr>
                                <w:sz w:val="22"/>
                              </w:rPr>
                              <w:t xml:space="preserve"> </w:t>
                            </w:r>
                          </w:p>
                          <w:p w14:paraId="537CAA14" w14:textId="77777777" w:rsidR="0037782E" w:rsidRDefault="0037782E" w:rsidP="0037782E"/>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7F1FBA6" id="Speech Bubble: Rectangle with Corners Rounded 19" o:spid="_x0000_s1046" type="#_x0000_t62" style="position:absolute;margin-left:75.2pt;margin-top:13.1pt;width:216.55pt;height:42pt;z-index:253631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ED/lpgIAAI4FAAAOAAAAZHJzL2Uyb0RvYy54bWysVN1P2zAQf5+0/8HyO6TpF1CRoqqIaRKC&#10;Cph4dh2n8WT7PNtt0v31OzuhLWNPaHlwzr7z+Xe/+7i+abUiO+G8BFPQ/HxAiTAcSmk2Bf3xcnd2&#10;SYkPzJRMgREF3QtPb+Zfv1w3diaGUIMqhSPoxPhZYwtah2BnWeZ5LTTz52CFQWUFTrOAW7fJSsca&#10;9K5VNhwMplkDrrQOuPAeT287JZ0n/1UleHisKi8CUQVFbCGtLq3ruGbzazbbOGZryXsY7BMoNJMG&#10;Hz24umWBka2TH1xpyR14qMI5B51BVUkuUgwYTT74K5rnmlmRYkFyvD3Q5P+fW/6we7YrhzQ01s88&#10;ijGKtnI6/hEfaRNZ+wNZog2E4+HwYjLILyeUcNRNRqPxILGZHW9b58M3AZpEoaCNKDfiCbamfMK0&#10;LJlSsA2JNLa79yGxVxLDNJYJK3/mlFRaYTJ2TJGzydV4Ou2zdWI0fGeUX41H449Go1OjfDqdXkQb&#10;BNq/i9Ib1AjCg5LlnVQqbfZ+qRxBDBiANCU0L0gAJYr5gApkJX29w3dXlSEN0oRfJIlhcVeK4VWu&#10;bVlQbzaUMLXBruHBJRre3faffzgGc8t83aFOXjtStAzYbErqgl6ewlYmhipSu2AmIjnHaohSaNct&#10;kYh6mHIcj9ZQ7leOOOhaylt+J/Hde+RlxRymDbsN50J4xKVSgExAL1FSg/v9r/Noj6WNWkoa7Elk&#10;6deWOYF0fzdY9Ff5eBybOG3GkwtEQ9ypZn2qMVu9BEwbFhKiS2K0D+pNrBzoVxwfi/gqqpjh+HaX&#10;j36zDN2swAHExWKRzLBxLQv35tny6DxSFxl/aV+Zs32tByySB3jr377SuqI72sabBhbbAJU8kN7x&#10;2mcAmz4Vaj+g4lQ53Ser4xid/wEAAP//AwBQSwMEFAAGAAgAAAAhAPRm3hLdAAAACgEAAA8AAABk&#10;cnMvZG93bnJldi54bWxMj0FOwzAQRfdI3MEaJDaIOgkkVCFOhaA9ACmC7SR2k6jxOLLdNtyeYQXL&#10;r//05021WewkzsaH0ZGCdJWAMNQ5PVKv4GO/u1+DCBFJ4+TIKPg2ATb19VWFpXYXejfnJvaCRyiU&#10;qGCIcS6lDN1gLIaVmw1xd3DeYuToe6k9XnjcTjJLkkJaHIkvDDib18F0x+ZkFTz5z+3WHmz6FY/j&#10;XYPFnnbtm1K3N8vLM4holvgHw68+q0PNTq07kQ5i4pwnj4wqyIoMBAP5+iEH0XKTJhnIupL/X6h/&#10;AAAA//8DAFBLAQItABQABgAIAAAAIQC2gziS/gAAAOEBAAATAAAAAAAAAAAAAAAAAAAAAABbQ29u&#10;dGVudF9UeXBlc10ueG1sUEsBAi0AFAAGAAgAAAAhADj9If/WAAAAlAEAAAsAAAAAAAAAAAAAAAAA&#10;LwEAAF9yZWxzLy5yZWxzUEsBAi0AFAAGAAgAAAAhAN4QP+WmAgAAjgUAAA4AAAAAAAAAAAAAAAAA&#10;LgIAAGRycy9lMm9Eb2MueG1sUEsBAi0AFAAGAAgAAAAhAPRm3hLdAAAACgEAAA8AAAAAAAAAAAAA&#10;AAAAAAUAAGRycy9kb3ducmV2LnhtbFBLBQYAAAAABAAEAPMAAAAKBgAAAAA=&#10;" adj="-2045,6602" fillcolor="windowText" strokecolor="windowText" strokeweight="1.75pt">
                <v:textbox>
                  <w:txbxContent>
                    <w:p w14:paraId="39A87F10" w14:textId="3BF8D0B7" w:rsidR="00944766" w:rsidRDefault="00493355" w:rsidP="00944766">
                      <w:pPr>
                        <w:spacing w:after="0" w:line="240" w:lineRule="auto"/>
                        <w:jc w:val="center"/>
                        <w:rPr>
                          <w:sz w:val="22"/>
                        </w:rPr>
                      </w:pPr>
                      <w:r>
                        <w:rPr>
                          <w:b/>
                          <w:bCs/>
                          <w:sz w:val="22"/>
                        </w:rPr>
                        <w:t>What comes next in the sequence?</w:t>
                      </w:r>
                    </w:p>
                    <w:p w14:paraId="2BFE3D26" w14:textId="3E4078FB" w:rsidR="0037782E" w:rsidRPr="001D6EC6" w:rsidRDefault="00493355" w:rsidP="00944766">
                      <w:pPr>
                        <w:spacing w:after="0" w:line="240" w:lineRule="auto"/>
                        <w:jc w:val="center"/>
                        <w:rPr>
                          <w:sz w:val="22"/>
                        </w:rPr>
                      </w:pPr>
                      <w:r>
                        <w:rPr>
                          <w:sz w:val="22"/>
                        </w:rPr>
                        <w:t xml:space="preserve">(using </w:t>
                      </w:r>
                      <w:r w:rsidR="00944766">
                        <w:rPr>
                          <w:sz w:val="22"/>
                        </w:rPr>
                        <w:t>the 5 x table</w:t>
                      </w:r>
                      <w:r>
                        <w:rPr>
                          <w:sz w:val="22"/>
                        </w:rPr>
                        <w:t>)</w:t>
                      </w:r>
                      <w:r w:rsidR="0037782E" w:rsidRPr="001D6EC6">
                        <w:rPr>
                          <w:sz w:val="22"/>
                        </w:rPr>
                        <w:t xml:space="preserve"> </w:t>
                      </w:r>
                    </w:p>
                    <w:p w14:paraId="537CAA14" w14:textId="77777777" w:rsidR="0037782E" w:rsidRDefault="0037782E" w:rsidP="0037782E"/>
                  </w:txbxContent>
                </v:textbox>
                <w10:wrap type="square"/>
              </v:shape>
            </w:pict>
          </mc:Fallback>
        </mc:AlternateContent>
      </w:r>
      <w:r w:rsidRPr="00DE4175">
        <w:rPr>
          <w:rFonts w:ascii="Gadugi" w:hAnsi="Gadugi"/>
          <w:noProof/>
          <w:color w:val="000000" w:themeColor="text1"/>
          <w:sz w:val="22"/>
          <w:lang w:bidi="ar-SA"/>
        </w:rPr>
        <w:drawing>
          <wp:anchor distT="0" distB="0" distL="114300" distR="114300" simplePos="0" relativeHeight="253630464" behindDoc="0" locked="0" layoutInCell="1" allowOverlap="1" wp14:anchorId="4696A5CF" wp14:editId="20FD4B5E">
            <wp:simplePos x="0" y="0"/>
            <wp:positionH relativeFrom="margin">
              <wp:align>left</wp:align>
            </wp:positionH>
            <wp:positionV relativeFrom="paragraph">
              <wp:posOffset>193</wp:posOffset>
            </wp:positionV>
            <wp:extent cx="603885" cy="1026160"/>
            <wp:effectExtent l="0" t="0" r="5715" b="2540"/>
            <wp:wrapThrough wrapText="bothSides">
              <wp:wrapPolygon edited="0">
                <wp:start x="0" y="0"/>
                <wp:lineTo x="0" y="21252"/>
                <wp:lineTo x="21123" y="21252"/>
                <wp:lineTo x="21123" y="0"/>
                <wp:lineTo x="0" y="0"/>
              </wp:wrapPolygon>
            </wp:wrapThrough>
            <wp:docPr id="24" name="Picture 24"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37565">
        <w:rPr>
          <w:rFonts w:ascii="Gadugi" w:hAnsi="Gadugi"/>
          <w:color w:val="000000" w:themeColor="text1"/>
          <w:sz w:val="22"/>
          <w:lang w:bidi="ar-SA"/>
        </w:rPr>
        <w:t>In the</w:t>
      </w:r>
      <w:r w:rsidR="00035CE4">
        <w:rPr>
          <w:rFonts w:ascii="Gadugi" w:hAnsi="Gadugi"/>
          <w:color w:val="000000" w:themeColor="text1"/>
          <w:sz w:val="22"/>
          <w:lang w:bidi="ar-SA"/>
        </w:rPr>
        <w:t xml:space="preserve"> </w:t>
      </w:r>
      <w:r w:rsidR="00B672E7">
        <w:rPr>
          <w:rFonts w:ascii="Gadugi" w:hAnsi="Gadugi"/>
          <w:color w:val="000000" w:themeColor="text1"/>
          <w:sz w:val="22"/>
          <w:lang w:bidi="ar-SA"/>
        </w:rPr>
        <w:t xml:space="preserve">first </w:t>
      </w:r>
      <w:r w:rsidR="00035CE4">
        <w:rPr>
          <w:rFonts w:ascii="Gadugi" w:hAnsi="Gadugi"/>
          <w:color w:val="000000" w:themeColor="text1"/>
          <w:sz w:val="22"/>
          <w:lang w:bidi="ar-SA"/>
        </w:rPr>
        <w:t>example</w:t>
      </w:r>
      <w:r w:rsidR="00337565">
        <w:rPr>
          <w:rFonts w:ascii="Gadugi" w:hAnsi="Gadugi"/>
          <w:color w:val="000000" w:themeColor="text1"/>
          <w:sz w:val="22"/>
          <w:lang w:bidi="ar-SA"/>
        </w:rPr>
        <w:t>s given,</w:t>
      </w:r>
      <w:r w:rsidR="00011218">
        <w:rPr>
          <w:rFonts w:ascii="Gadugi" w:hAnsi="Gadugi"/>
          <w:color w:val="000000" w:themeColor="text1"/>
          <w:sz w:val="22"/>
          <w:lang w:bidi="ar-SA"/>
        </w:rPr>
        <w:t xml:space="preserve"> students are asked to simply remember or recall facts</w:t>
      </w:r>
      <w:r w:rsidR="00B672E7">
        <w:rPr>
          <w:rFonts w:ascii="Gadugi" w:hAnsi="Gadugi"/>
          <w:color w:val="000000" w:themeColor="text1"/>
          <w:sz w:val="22"/>
          <w:lang w:bidi="ar-SA"/>
        </w:rPr>
        <w:t xml:space="preserve"> – lower order thinking</w:t>
      </w:r>
      <w:r w:rsidR="00035CE4">
        <w:rPr>
          <w:rFonts w:ascii="Gadugi" w:hAnsi="Gadugi"/>
          <w:color w:val="000000" w:themeColor="text1"/>
          <w:sz w:val="22"/>
          <w:lang w:bidi="ar-SA"/>
        </w:rPr>
        <w:t xml:space="preserve">. </w:t>
      </w:r>
      <w:r w:rsidR="00011218">
        <w:rPr>
          <w:rFonts w:ascii="Gadugi" w:hAnsi="Gadugi"/>
          <w:color w:val="000000" w:themeColor="text1"/>
          <w:sz w:val="22"/>
          <w:lang w:bidi="ar-SA"/>
        </w:rPr>
        <w:t>In the second example, s</w:t>
      </w:r>
      <w:r w:rsidR="00035CE4">
        <w:rPr>
          <w:rFonts w:ascii="Gadugi" w:hAnsi="Gadugi"/>
          <w:color w:val="000000" w:themeColor="text1"/>
          <w:sz w:val="22"/>
          <w:lang w:bidi="ar-SA"/>
        </w:rPr>
        <w:t xml:space="preserve">tudents </w:t>
      </w:r>
      <w:r w:rsidR="00011218">
        <w:rPr>
          <w:rFonts w:ascii="Gadugi" w:hAnsi="Gadugi"/>
          <w:color w:val="000000" w:themeColor="text1"/>
          <w:sz w:val="22"/>
          <w:lang w:bidi="ar-SA"/>
        </w:rPr>
        <w:t>need</w:t>
      </w:r>
      <w:r w:rsidR="00035CE4">
        <w:rPr>
          <w:rFonts w:ascii="Gadugi" w:hAnsi="Gadugi"/>
          <w:color w:val="000000" w:themeColor="text1"/>
          <w:sz w:val="22"/>
          <w:lang w:bidi="ar-SA"/>
        </w:rPr>
        <w:t xml:space="preserve"> to understand </w:t>
      </w:r>
      <w:r w:rsidR="00011218">
        <w:rPr>
          <w:rFonts w:ascii="Gadugi" w:hAnsi="Gadugi"/>
          <w:color w:val="000000" w:themeColor="text1"/>
          <w:sz w:val="22"/>
          <w:lang w:bidi="ar-SA"/>
        </w:rPr>
        <w:t xml:space="preserve">the </w:t>
      </w:r>
      <w:r w:rsidR="007A5F2E">
        <w:rPr>
          <w:rFonts w:ascii="Gadugi" w:hAnsi="Gadugi"/>
          <w:color w:val="000000" w:themeColor="text1"/>
          <w:sz w:val="22"/>
          <w:lang w:bidi="ar-SA"/>
        </w:rPr>
        <w:t xml:space="preserve">multiplication </w:t>
      </w:r>
      <w:r w:rsidR="00011218">
        <w:rPr>
          <w:rFonts w:ascii="Gadugi" w:hAnsi="Gadugi"/>
          <w:color w:val="000000" w:themeColor="text1"/>
          <w:sz w:val="22"/>
          <w:lang w:bidi="ar-SA"/>
        </w:rPr>
        <w:t>facts to</w:t>
      </w:r>
      <w:r w:rsidR="00035CE4">
        <w:rPr>
          <w:rFonts w:ascii="Gadugi" w:hAnsi="Gadugi"/>
          <w:color w:val="000000" w:themeColor="text1"/>
          <w:sz w:val="22"/>
          <w:lang w:bidi="ar-SA"/>
        </w:rPr>
        <w:t xml:space="preserve"> apply the</w:t>
      </w:r>
      <w:r w:rsidR="00D36737">
        <w:rPr>
          <w:rFonts w:ascii="Gadugi" w:hAnsi="Gadugi"/>
          <w:color w:val="000000" w:themeColor="text1"/>
          <w:sz w:val="22"/>
          <w:lang w:bidi="ar-SA"/>
        </w:rPr>
        <w:t>m</w:t>
      </w:r>
      <w:r w:rsidR="00365B7A">
        <w:rPr>
          <w:rFonts w:ascii="Gadugi" w:hAnsi="Gadugi"/>
          <w:color w:val="000000" w:themeColor="text1"/>
          <w:sz w:val="22"/>
          <w:lang w:bidi="ar-SA"/>
        </w:rPr>
        <w:t xml:space="preserve"> and draw connections.</w:t>
      </w:r>
      <w:r w:rsidR="00035CE4">
        <w:rPr>
          <w:rFonts w:ascii="Gadugi" w:hAnsi="Gadugi"/>
          <w:color w:val="000000" w:themeColor="text1"/>
          <w:sz w:val="22"/>
          <w:lang w:bidi="ar-SA"/>
        </w:rPr>
        <w:t xml:space="preserve"> The</w:t>
      </w:r>
      <w:r w:rsidR="007A5F2E">
        <w:rPr>
          <w:rFonts w:ascii="Gadugi" w:hAnsi="Gadugi"/>
          <w:color w:val="000000" w:themeColor="text1"/>
          <w:sz w:val="22"/>
          <w:lang w:bidi="ar-SA"/>
        </w:rPr>
        <w:t>se questions</w:t>
      </w:r>
      <w:r w:rsidR="00035CE4">
        <w:rPr>
          <w:rFonts w:ascii="Gadugi" w:hAnsi="Gadugi"/>
          <w:color w:val="000000" w:themeColor="text1"/>
          <w:sz w:val="22"/>
          <w:lang w:bidi="ar-SA"/>
        </w:rPr>
        <w:t xml:space="preserve"> take more </w:t>
      </w:r>
      <w:r w:rsidR="007A5F2E">
        <w:rPr>
          <w:rFonts w:ascii="Gadugi" w:hAnsi="Gadugi"/>
          <w:color w:val="000000" w:themeColor="text1"/>
          <w:sz w:val="22"/>
          <w:lang w:bidi="ar-SA"/>
        </w:rPr>
        <w:t xml:space="preserve">time to </w:t>
      </w:r>
      <w:r w:rsidR="00035CE4">
        <w:rPr>
          <w:rFonts w:ascii="Gadugi" w:hAnsi="Gadugi"/>
          <w:color w:val="000000" w:themeColor="text1"/>
          <w:sz w:val="22"/>
          <w:lang w:bidi="ar-SA"/>
        </w:rPr>
        <w:t>plan</w:t>
      </w:r>
      <w:r w:rsidR="007A5F2E">
        <w:rPr>
          <w:rFonts w:ascii="Gadugi" w:hAnsi="Gadugi"/>
          <w:color w:val="000000" w:themeColor="text1"/>
          <w:sz w:val="22"/>
          <w:lang w:bidi="ar-SA"/>
        </w:rPr>
        <w:t xml:space="preserve"> </w:t>
      </w:r>
      <w:r w:rsidR="00035CE4">
        <w:rPr>
          <w:rFonts w:ascii="Gadugi" w:hAnsi="Gadugi"/>
          <w:color w:val="000000" w:themeColor="text1"/>
          <w:sz w:val="22"/>
          <w:lang w:bidi="ar-SA"/>
        </w:rPr>
        <w:t xml:space="preserve">and a better understanding of the learning process. </w:t>
      </w:r>
    </w:p>
    <w:p w14:paraId="256C3344" w14:textId="2A44A71D" w:rsidR="00035CE4" w:rsidRDefault="00035CE4" w:rsidP="00035CE4">
      <w:pPr>
        <w:pStyle w:val="ListParagraph"/>
        <w:spacing w:line="240" w:lineRule="auto"/>
        <w:ind w:left="0"/>
        <w:rPr>
          <w:rFonts w:ascii="Gadugi" w:hAnsi="Gadugi"/>
          <w:color w:val="000000" w:themeColor="text1"/>
          <w:sz w:val="22"/>
          <w:lang w:bidi="ar-SA"/>
        </w:rPr>
      </w:pPr>
    </w:p>
    <w:p w14:paraId="72E11E95" w14:textId="12525AA8" w:rsidR="00E827D5" w:rsidRDefault="00E827D5" w:rsidP="00035CE4">
      <w:pPr>
        <w:pStyle w:val="ListParagraph"/>
        <w:spacing w:line="240" w:lineRule="auto"/>
        <w:ind w:left="0"/>
        <w:rPr>
          <w:rFonts w:ascii="Gadugi" w:hAnsi="Gadugi"/>
          <w:color w:val="000000" w:themeColor="text1"/>
          <w:sz w:val="22"/>
          <w:lang w:bidi="ar-SA"/>
        </w:rPr>
      </w:pPr>
    </w:p>
    <w:p w14:paraId="0DFEDDCF" w14:textId="01F7FD39" w:rsidR="00E827D5" w:rsidRDefault="001E1166" w:rsidP="00035CE4">
      <w:pPr>
        <w:pStyle w:val="ListParagraph"/>
        <w:spacing w:line="240" w:lineRule="auto"/>
        <w:ind w:left="0"/>
        <w:rPr>
          <w:rFonts w:ascii="Gadugi" w:hAnsi="Gadugi"/>
          <w:color w:val="000000" w:themeColor="text1"/>
          <w:sz w:val="22"/>
          <w:lang w:bidi="ar-SA"/>
        </w:rPr>
      </w:pPr>
      <w:r>
        <w:rPr>
          <w:rFonts w:ascii="Gadugi" w:hAnsi="Gadugi"/>
          <w:noProof/>
          <w:color w:val="000000" w:themeColor="text1"/>
          <w:sz w:val="22"/>
          <w:lang w:bidi="ar-SA"/>
        </w:rPr>
        <w:drawing>
          <wp:anchor distT="0" distB="0" distL="114300" distR="114300" simplePos="0" relativeHeight="253634560" behindDoc="1" locked="0" layoutInCell="1" allowOverlap="1" wp14:anchorId="3A1A395C" wp14:editId="30410807">
            <wp:simplePos x="0" y="0"/>
            <wp:positionH relativeFrom="column">
              <wp:posOffset>742315</wp:posOffset>
            </wp:positionH>
            <wp:positionV relativeFrom="paragraph">
              <wp:posOffset>-69850</wp:posOffset>
            </wp:positionV>
            <wp:extent cx="2393950" cy="355600"/>
            <wp:effectExtent l="0" t="0" r="0" b="0"/>
            <wp:wrapTight wrapText="bothSides">
              <wp:wrapPolygon edited="0">
                <wp:start x="516" y="2314"/>
                <wp:lineTo x="344" y="9257"/>
                <wp:lineTo x="859" y="10414"/>
                <wp:lineTo x="3781" y="12729"/>
                <wp:lineTo x="20282" y="12729"/>
                <wp:lineTo x="20282" y="2314"/>
                <wp:lineTo x="516" y="2314"/>
              </wp:wrapPolygon>
            </wp:wrapTight>
            <wp:docPr id="28" name="Picture 28" descr="Text, 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Text, logo&#10;&#10;Description automatically generated with medium confidence"/>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2393950" cy="355600"/>
                    </a:xfrm>
                    <a:prstGeom prst="rect">
                      <a:avLst/>
                    </a:prstGeom>
                    <a:noFill/>
                  </pic:spPr>
                </pic:pic>
              </a:graphicData>
            </a:graphic>
          </wp:anchor>
        </w:drawing>
      </w:r>
    </w:p>
    <w:p w14:paraId="42F76B8E" w14:textId="736B3AE0"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lastRenderedPageBreak/>
        <w:t xml:space="preserve">Questions need to be asked in </w:t>
      </w:r>
      <w:r w:rsidR="00B53AA0">
        <w:rPr>
          <w:rFonts w:ascii="Gadugi" w:hAnsi="Gadugi"/>
          <w:color w:val="000000" w:themeColor="text1"/>
          <w:sz w:val="22"/>
          <w:lang w:bidi="ar-SA"/>
        </w:rPr>
        <w:t xml:space="preserve">different contexts, in </w:t>
      </w:r>
      <w:r>
        <w:rPr>
          <w:rFonts w:ascii="Gadugi" w:hAnsi="Gadugi"/>
          <w:color w:val="000000" w:themeColor="text1"/>
          <w:sz w:val="22"/>
          <w:lang w:bidi="ar-SA"/>
        </w:rPr>
        <w:t>whole class situations, when learners are in groups</w:t>
      </w:r>
      <w:r w:rsidR="00E827D5">
        <w:rPr>
          <w:rFonts w:ascii="Gadugi" w:hAnsi="Gadugi"/>
          <w:color w:val="000000" w:themeColor="text1"/>
          <w:sz w:val="22"/>
          <w:lang w:bidi="ar-SA"/>
        </w:rPr>
        <w:t xml:space="preserve">, </w:t>
      </w:r>
      <w:r>
        <w:rPr>
          <w:rFonts w:ascii="Gadugi" w:hAnsi="Gadugi"/>
          <w:color w:val="000000" w:themeColor="text1"/>
          <w:sz w:val="22"/>
          <w:lang w:bidi="ar-SA"/>
        </w:rPr>
        <w:t>pairs and when they are working alone.</w:t>
      </w:r>
    </w:p>
    <w:p w14:paraId="28E60BBE" w14:textId="219CA687" w:rsidR="00035CE4" w:rsidRDefault="000377D2" w:rsidP="00035CE4">
      <w:pPr>
        <w:pStyle w:val="ListParagraph"/>
        <w:spacing w:line="240" w:lineRule="auto"/>
        <w:ind w:left="0"/>
        <w:rPr>
          <w:rFonts w:ascii="Gadugi" w:hAnsi="Gadugi"/>
          <w:color w:val="000000" w:themeColor="text1"/>
          <w:sz w:val="22"/>
          <w:lang w:bidi="ar-SA"/>
        </w:rPr>
      </w:pPr>
      <w:r>
        <w:rPr>
          <w:rFonts w:ascii="Gadugi" w:hAnsi="Gadugi"/>
          <w:noProof/>
          <w:color w:val="000000" w:themeColor="text1"/>
          <w:sz w:val="22"/>
          <w:lang w:bidi="ar-SA"/>
        </w:rPr>
        <w:drawing>
          <wp:inline distT="0" distB="0" distL="0" distR="0" wp14:anchorId="54ABEF9B" wp14:editId="49DDB4D5">
            <wp:extent cx="6168683" cy="3275652"/>
            <wp:effectExtent l="0" t="0" r="3810" b="1270"/>
            <wp:docPr id="17" name="Picture 17"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Diagram&#10;&#10;Description automatically generated"/>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6211652" cy="3298469"/>
                    </a:xfrm>
                    <a:prstGeom prst="rect">
                      <a:avLst/>
                    </a:prstGeom>
                    <a:noFill/>
                  </pic:spPr>
                </pic:pic>
              </a:graphicData>
            </a:graphic>
          </wp:inline>
        </w:drawing>
      </w:r>
    </w:p>
    <w:p w14:paraId="1C5D33BE" w14:textId="75494041" w:rsidR="00035CE4" w:rsidRDefault="000377D2" w:rsidP="00035CE4">
      <w:pPr>
        <w:pStyle w:val="ListParagraph"/>
        <w:spacing w:line="240" w:lineRule="auto"/>
        <w:ind w:left="0"/>
        <w:rPr>
          <w:rFonts w:ascii="Gadugi" w:hAnsi="Gadugi"/>
          <w:color w:val="000000" w:themeColor="text1"/>
          <w:sz w:val="22"/>
          <w:lang w:bidi="ar-SA"/>
        </w:rPr>
      </w:pPr>
      <w:r w:rsidRPr="000377D2">
        <w:rPr>
          <w:rFonts w:ascii="Gadugi" w:hAnsi="Gadugi"/>
          <w:noProof/>
          <w:color w:val="000000" w:themeColor="text1"/>
          <w:sz w:val="18"/>
          <w:szCs w:val="18"/>
          <w:lang w:bidi="ar-SA"/>
        </w:rPr>
        <mc:AlternateContent>
          <mc:Choice Requires="wps">
            <w:drawing>
              <wp:anchor distT="45720" distB="45720" distL="114300" distR="114300" simplePos="0" relativeHeight="253624320" behindDoc="0" locked="0" layoutInCell="1" allowOverlap="1" wp14:anchorId="2ED54ADC" wp14:editId="596F235F">
                <wp:simplePos x="0" y="0"/>
                <wp:positionH relativeFrom="margin">
                  <wp:posOffset>492370</wp:posOffset>
                </wp:positionH>
                <wp:positionV relativeFrom="paragraph">
                  <wp:posOffset>92710</wp:posOffset>
                </wp:positionV>
                <wp:extent cx="5162550" cy="1404620"/>
                <wp:effectExtent l="0" t="0" r="19050" b="1524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62550" cy="1404620"/>
                        </a:xfrm>
                        <a:prstGeom prst="rect">
                          <a:avLst/>
                        </a:prstGeom>
                        <a:solidFill>
                          <a:srgbClr val="FFFFFF"/>
                        </a:solidFill>
                        <a:ln w="9525">
                          <a:solidFill>
                            <a:schemeClr val="bg1"/>
                          </a:solidFill>
                          <a:miter lim="800000"/>
                          <a:headEnd/>
                          <a:tailEnd/>
                        </a:ln>
                      </wps:spPr>
                      <wps:txbx>
                        <w:txbxContent>
                          <w:p w14:paraId="0D30325B" w14:textId="2F221D9B" w:rsidR="000377D2" w:rsidRPr="000377D2" w:rsidRDefault="000377D2">
                            <w:pPr>
                              <w:rPr>
                                <w:rFonts w:ascii="Gadugi" w:hAnsi="Gadugi"/>
                                <w:sz w:val="18"/>
                                <w:szCs w:val="18"/>
                              </w:rPr>
                            </w:pPr>
                            <w:r w:rsidRPr="000377D2">
                              <w:rPr>
                                <w:rFonts w:ascii="Gadugi" w:hAnsi="Gadugi"/>
                                <w:sz w:val="18"/>
                                <w:szCs w:val="18"/>
                              </w:rPr>
                              <w:t xml:space="preserve">Image source: </w:t>
                            </w:r>
                            <w:hyperlink r:id="rId29" w:history="1">
                              <w:r w:rsidRPr="000377D2">
                                <w:rPr>
                                  <w:rStyle w:val="Hyperlink"/>
                                  <w:rFonts w:ascii="Gadugi" w:hAnsi="Gadugi"/>
                                  <w:sz w:val="18"/>
                                  <w:szCs w:val="18"/>
                                  <w:lang w:bidi="ar-SA"/>
                                </w:rPr>
                                <w:t>https://www.flickr.com/photos/vandycft/29428436431</w:t>
                              </w:r>
                            </w:hyperlink>
                            <w:r w:rsidRPr="000377D2">
                              <w:rPr>
                                <w:rFonts w:ascii="Gadugi" w:hAnsi="Gadugi"/>
                                <w:color w:val="000000" w:themeColor="text1"/>
                                <w:sz w:val="18"/>
                                <w:szCs w:val="18"/>
                                <w:lang w:bidi="ar-SA"/>
                              </w:rPr>
                              <w:t xml:space="preserve"> (Creative Commons)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2ED54ADC" id="_x0000_s1047" type="#_x0000_t202" style="position:absolute;margin-left:38.75pt;margin-top:7.3pt;width:406.5pt;height:110.6pt;z-index:25362432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LFAMGgIAACcEAAAOAAAAZHJzL2Uyb0RvYy54bWysk9uO2yAQhu8r9R0Q940PitNdK85qm22q&#10;StuDtO0DYIxtVMxQILHTp++As9k0vavqCwQe+Jn55md9Nw2KHIR1EnRFs0VKidAcGqm7in7/tntz&#10;Q4nzTDdMgRYVPQpH7zavX61HU4ocelCNsARFtCtHU9Hee1MmieO9GJhbgBEagy3YgXlc2i5pLBtR&#10;fVBJnqarZATbGAtcOId/H+Yg3UT9thXcf2lbJzxRFcXcfBxtHOswJps1KzvLTC/5KQ32D1kMTGq8&#10;9Cz1wDwjeyv/khokt+Cg9QsOQwJtK7mINWA1WXpVzVPPjIi1IBxnzpjc/5Plnw9P5qslfnoHEzYw&#10;FuHMI/AfjmjY9kx34t5aGHvBGrw4C8iS0bjydDSgdqULIvX4CRpsMtt7iEJTa4dABeskqI4NOJ6h&#10;i8kTjj+LbJUXBYY4xrJlulzlsS0JK5+PG+v8BwEDCZOKWuxqlGeHR+dDOqx83hJuc6Bks5NKxYXt&#10;6q2y5MDQAbv4xQqutilNxoreFnkxE/hDIphRnEXqbmZwpTBIj05WcqjoTRq+2VsB23vdRJ95JtU8&#10;x4yVPnEM6GaIfqonIpuK5vGGwLWG5ohkLczOxZeGkx7sL0pGdG1F3c89s4IS9VFjd26z5TLYPC6W&#10;xVtESexlpL6MMM1RqqKeknm69fFpRG7mHru4k5HvSyannNGNEfvp5QS7X67jrpf3vfkNAAD//wMA&#10;UEsDBBQABgAIAAAAIQDVJD4W3wAAAAkBAAAPAAAAZHJzL2Rvd25yZXYueG1sTI/NTsMwEITvSLyD&#10;tUjcqEOhbQhxKkCCA4dWDVW5OsnmR9jrKHbS8PYsJzjuzGj2m3Q7WyMmHHznSMHtIgKBVLqqo0bB&#10;8eP1Jgbhg6ZKG0eo4Bs9bLPLi1QnlTvTAac8NIJLyCdaQRtCn0jpyxat9gvXI7FXu8HqwOfQyGrQ&#10;Zy63Ri6jaC2t7og/tLrHlxbLr3y0Ct6eZbE75Pui/qzN9G5OdtztrVLXV/PTI4iAc/gLwy8+o0PG&#10;TIUbqfLCKNhsVpxk/X4Ngv34IWKhULC8W8Ugs1T+X5D9AAAA//8DAFBLAQItABQABgAIAAAAIQC2&#10;gziS/gAAAOEBAAATAAAAAAAAAAAAAAAAAAAAAABbQ29udGVudF9UeXBlc10ueG1sUEsBAi0AFAAG&#10;AAgAAAAhADj9If/WAAAAlAEAAAsAAAAAAAAAAAAAAAAALwEAAF9yZWxzLy5yZWxzUEsBAi0AFAAG&#10;AAgAAAAhACcsUAwaAgAAJwQAAA4AAAAAAAAAAAAAAAAALgIAAGRycy9lMm9Eb2MueG1sUEsBAi0A&#10;FAAGAAgAAAAhANUkPhbfAAAACQEAAA8AAAAAAAAAAAAAAAAAdAQAAGRycy9kb3ducmV2LnhtbFBL&#10;BQYAAAAABAAEAPMAAACABQAAAAA=&#10;" strokecolor="white [3212]">
                <v:textbox style="mso-fit-shape-to-text:t">
                  <w:txbxContent>
                    <w:p w14:paraId="0D30325B" w14:textId="2F221D9B" w:rsidR="000377D2" w:rsidRPr="000377D2" w:rsidRDefault="000377D2">
                      <w:pPr>
                        <w:rPr>
                          <w:rFonts w:ascii="Gadugi" w:hAnsi="Gadugi"/>
                          <w:sz w:val="18"/>
                          <w:szCs w:val="18"/>
                        </w:rPr>
                      </w:pPr>
                      <w:r w:rsidRPr="000377D2">
                        <w:rPr>
                          <w:rFonts w:ascii="Gadugi" w:hAnsi="Gadugi"/>
                          <w:sz w:val="18"/>
                          <w:szCs w:val="18"/>
                        </w:rPr>
                        <w:t xml:space="preserve">Image source: </w:t>
                      </w:r>
                      <w:hyperlink r:id="rId30" w:history="1">
                        <w:r w:rsidRPr="000377D2">
                          <w:rPr>
                            <w:rStyle w:val="Hyperlink"/>
                            <w:rFonts w:ascii="Gadugi" w:hAnsi="Gadugi"/>
                            <w:sz w:val="18"/>
                            <w:szCs w:val="18"/>
                            <w:lang w:bidi="ar-SA"/>
                          </w:rPr>
                          <w:t>https://www.flickr.com/photos/vandycft/29428436431</w:t>
                        </w:r>
                      </w:hyperlink>
                      <w:r w:rsidRPr="000377D2">
                        <w:rPr>
                          <w:rFonts w:ascii="Gadugi" w:hAnsi="Gadugi"/>
                          <w:color w:val="000000" w:themeColor="text1"/>
                          <w:sz w:val="18"/>
                          <w:szCs w:val="18"/>
                          <w:lang w:bidi="ar-SA"/>
                        </w:rPr>
                        <w:t xml:space="preserve"> (Creative Commons)</w:t>
                      </w:r>
                    </w:p>
                  </w:txbxContent>
                </v:textbox>
                <w10:wrap type="square" anchorx="margin"/>
              </v:shape>
            </w:pict>
          </mc:Fallback>
        </mc:AlternateContent>
      </w:r>
    </w:p>
    <w:p w14:paraId="3E96D0F2" w14:textId="6631CEBE" w:rsidR="00035CE4" w:rsidRDefault="00035CE4" w:rsidP="00035CE4">
      <w:pPr>
        <w:pStyle w:val="ListParagraph"/>
        <w:spacing w:line="240" w:lineRule="auto"/>
        <w:ind w:left="0"/>
        <w:rPr>
          <w:rFonts w:ascii="Gadugi" w:hAnsi="Gadugi"/>
          <w:color w:val="000000" w:themeColor="text1"/>
          <w:sz w:val="22"/>
          <w:lang w:bidi="ar-SA"/>
        </w:rPr>
      </w:pPr>
    </w:p>
    <w:p w14:paraId="73458B67" w14:textId="30D4F860" w:rsidR="00035CE4" w:rsidRPr="000377D2" w:rsidRDefault="00035CE4" w:rsidP="000377D2">
      <w:pPr>
        <w:pStyle w:val="ListParagraph"/>
        <w:spacing w:line="240" w:lineRule="auto"/>
        <w:ind w:left="0"/>
        <w:jc w:val="right"/>
        <w:rPr>
          <w:rFonts w:ascii="Gadugi" w:hAnsi="Gadugi"/>
          <w:color w:val="000000" w:themeColor="text1"/>
          <w:sz w:val="18"/>
          <w:szCs w:val="18"/>
          <w:lang w:bidi="ar-SA"/>
        </w:rPr>
      </w:pPr>
    </w:p>
    <w:p w14:paraId="3E653F7B" w14:textId="77777777" w:rsidR="000377D2" w:rsidRDefault="000377D2" w:rsidP="00035CE4">
      <w:pPr>
        <w:pStyle w:val="Heading2"/>
        <w:rPr>
          <w:b/>
          <w:bCs/>
          <w:lang w:bidi="ar-SA"/>
        </w:rPr>
      </w:pPr>
    </w:p>
    <w:p w14:paraId="4E01DCC9" w14:textId="16330576" w:rsidR="00035CE4" w:rsidRPr="0061059C" w:rsidRDefault="00D84F74" w:rsidP="00035CE4">
      <w:pPr>
        <w:pStyle w:val="Heading2"/>
        <w:rPr>
          <w:b/>
          <w:bCs/>
          <w:lang w:bidi="ar-SA"/>
        </w:rPr>
      </w:pPr>
      <w:r>
        <w:rPr>
          <w:b/>
          <w:bCs/>
          <w:lang w:bidi="ar-SA"/>
        </w:rPr>
        <w:t>2</w:t>
      </w:r>
      <w:r w:rsidR="00035CE4" w:rsidRPr="0061059C">
        <w:rPr>
          <w:b/>
          <w:bCs/>
          <w:lang w:bidi="ar-SA"/>
        </w:rPr>
        <w:t>.3.1 Closed questions</w:t>
      </w:r>
    </w:p>
    <w:p w14:paraId="5C333BD6" w14:textId="0E649B5F" w:rsidR="00294EE5"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These are questions that </w:t>
      </w:r>
      <w:r w:rsidR="00115C52">
        <w:rPr>
          <w:rFonts w:ascii="Gadugi" w:hAnsi="Gadugi"/>
          <w:color w:val="000000" w:themeColor="text1"/>
          <w:sz w:val="22"/>
          <w:lang w:bidi="ar-SA"/>
        </w:rPr>
        <w:t xml:space="preserve">normally have one clear answer and sometimes require </w:t>
      </w:r>
      <w:r w:rsidR="00294EE5">
        <w:rPr>
          <w:rFonts w:ascii="Gadugi" w:hAnsi="Gadugi"/>
          <w:color w:val="000000" w:themeColor="text1"/>
          <w:sz w:val="22"/>
          <w:lang w:bidi="ar-SA"/>
        </w:rPr>
        <w:t xml:space="preserve">a </w:t>
      </w:r>
      <w:r>
        <w:rPr>
          <w:rFonts w:ascii="Gadugi" w:hAnsi="Gadugi"/>
          <w:color w:val="000000" w:themeColor="text1"/>
          <w:sz w:val="22"/>
          <w:lang w:bidi="ar-SA"/>
        </w:rPr>
        <w:t>yes or no</w:t>
      </w:r>
      <w:r w:rsidRPr="000155B5">
        <w:rPr>
          <w:rFonts w:ascii="Gadugi" w:hAnsi="Gadugi"/>
          <w:color w:val="000000" w:themeColor="text1"/>
          <w:sz w:val="22"/>
          <w:lang w:bidi="ar-SA"/>
        </w:rPr>
        <w:t xml:space="preserve"> </w:t>
      </w:r>
      <w:r>
        <w:rPr>
          <w:rFonts w:ascii="Gadugi" w:hAnsi="Gadugi"/>
          <w:color w:val="000000" w:themeColor="text1"/>
          <w:sz w:val="22"/>
          <w:lang w:bidi="ar-SA"/>
        </w:rPr>
        <w:t xml:space="preserve">response. They are useful to check understanding </w:t>
      </w:r>
      <w:r w:rsidR="00294EE5">
        <w:rPr>
          <w:rFonts w:ascii="Gadugi" w:hAnsi="Gadugi"/>
          <w:color w:val="000000" w:themeColor="text1"/>
          <w:sz w:val="22"/>
          <w:lang w:bidi="ar-SA"/>
        </w:rPr>
        <w:t>during explanations</w:t>
      </w:r>
      <w:r w:rsidR="00C626B9">
        <w:rPr>
          <w:rFonts w:ascii="Gadugi" w:hAnsi="Gadugi"/>
          <w:color w:val="000000" w:themeColor="text1"/>
          <w:sz w:val="22"/>
          <w:lang w:bidi="ar-SA"/>
        </w:rPr>
        <w:t xml:space="preserve"> or recap sessions with students. For example, educators might </w:t>
      </w:r>
      <w:r w:rsidR="00EE658D">
        <w:rPr>
          <w:rFonts w:ascii="Gadugi" w:hAnsi="Gadugi"/>
          <w:color w:val="000000" w:themeColor="text1"/>
          <w:sz w:val="22"/>
          <w:lang w:bidi="ar-SA"/>
        </w:rPr>
        <w:t>use a closed question to clarify facts, to extract detailed information or identify someone’</w:t>
      </w:r>
      <w:r w:rsidR="00155E83">
        <w:rPr>
          <w:rFonts w:ascii="Gadugi" w:hAnsi="Gadugi"/>
          <w:color w:val="000000" w:themeColor="text1"/>
          <w:sz w:val="22"/>
          <w:lang w:bidi="ar-SA"/>
        </w:rPr>
        <w:t xml:space="preserve">s </w:t>
      </w:r>
      <w:r w:rsidR="00EE658D">
        <w:rPr>
          <w:rFonts w:ascii="Gadugi" w:hAnsi="Gadugi"/>
          <w:color w:val="000000" w:themeColor="text1"/>
          <w:sz w:val="22"/>
          <w:lang w:bidi="ar-SA"/>
        </w:rPr>
        <w:t>position</w:t>
      </w:r>
      <w:r w:rsidR="00155E83">
        <w:rPr>
          <w:rFonts w:ascii="Gadugi" w:hAnsi="Gadugi"/>
          <w:color w:val="000000" w:themeColor="text1"/>
          <w:sz w:val="22"/>
          <w:lang w:bidi="ar-SA"/>
        </w:rPr>
        <w:t xml:space="preserve">. </w:t>
      </w:r>
    </w:p>
    <w:p w14:paraId="62EDA2FA" w14:textId="7243CABD" w:rsidR="00294EE5" w:rsidRDefault="00155E83"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Closed questions can also be helpful to ask a group of learners if they are ready to move on or if they have had enough time to discuss </w:t>
      </w:r>
      <w:r w:rsidR="00D332BE">
        <w:rPr>
          <w:rFonts w:ascii="Gadugi" w:hAnsi="Gadugi"/>
          <w:color w:val="000000" w:themeColor="text1"/>
          <w:sz w:val="22"/>
          <w:lang w:bidi="ar-SA"/>
        </w:rPr>
        <w:t xml:space="preserve">a point in groups or with peers. </w:t>
      </w:r>
    </w:p>
    <w:p w14:paraId="7377D927" w14:textId="48DBD3E0" w:rsidR="00294EE5" w:rsidRDefault="00EB3691" w:rsidP="0009280B">
      <w:pPr>
        <w:spacing w:line="240" w:lineRule="auto"/>
        <w:rPr>
          <w:rFonts w:ascii="Gadugi" w:hAnsi="Gadugi"/>
          <w:color w:val="000000" w:themeColor="text1"/>
          <w:sz w:val="22"/>
          <w:lang w:bidi="ar-SA"/>
        </w:rPr>
      </w:pPr>
      <w:r w:rsidRPr="00BB609B">
        <w:rPr>
          <w:rFonts w:ascii="Gadugi" w:hAnsi="Gadugi"/>
          <w:color w:val="000000" w:themeColor="text1"/>
          <w:sz w:val="22"/>
          <w:lang w:bidi="ar-SA"/>
        </w:rPr>
        <w:t xml:space="preserve">However, </w:t>
      </w:r>
      <w:r w:rsidR="00BB609B">
        <w:rPr>
          <w:rFonts w:ascii="Gadugi" w:hAnsi="Gadugi"/>
          <w:color w:val="000000" w:themeColor="text1"/>
          <w:sz w:val="22"/>
          <w:lang w:bidi="ar-SA"/>
        </w:rPr>
        <w:t xml:space="preserve">closed </w:t>
      </w:r>
      <w:r w:rsidR="00F24621">
        <w:rPr>
          <w:rFonts w:ascii="Gadugi" w:hAnsi="Gadugi"/>
          <w:color w:val="000000" w:themeColor="text1"/>
          <w:sz w:val="22"/>
          <w:lang w:bidi="ar-SA"/>
        </w:rPr>
        <w:t>questions</w:t>
      </w:r>
      <w:r w:rsidRPr="00BB609B">
        <w:rPr>
          <w:rFonts w:ascii="Gadugi" w:hAnsi="Gadugi"/>
          <w:color w:val="000000" w:themeColor="text1"/>
          <w:sz w:val="22"/>
          <w:lang w:bidi="ar-SA"/>
        </w:rPr>
        <w:t xml:space="preserve"> will not provide a student with the opportunity to offer an explanation or justification for their answer</w:t>
      </w:r>
      <w:r w:rsidR="00500A5B">
        <w:rPr>
          <w:rFonts w:ascii="Gadugi" w:hAnsi="Gadugi"/>
          <w:color w:val="000000" w:themeColor="text1"/>
          <w:sz w:val="22"/>
          <w:lang w:bidi="ar-SA"/>
        </w:rPr>
        <w:t xml:space="preserve"> and doesn’t </w:t>
      </w:r>
      <w:proofErr w:type="gramStart"/>
      <w:r w:rsidR="00500A5B">
        <w:rPr>
          <w:rFonts w:ascii="Gadugi" w:hAnsi="Gadugi"/>
          <w:color w:val="000000" w:themeColor="text1"/>
          <w:sz w:val="22"/>
          <w:lang w:bidi="ar-SA"/>
        </w:rPr>
        <w:t>given</w:t>
      </w:r>
      <w:proofErr w:type="gramEnd"/>
      <w:r w:rsidR="00500A5B">
        <w:rPr>
          <w:rFonts w:ascii="Gadugi" w:hAnsi="Gadugi"/>
          <w:color w:val="000000" w:themeColor="text1"/>
          <w:sz w:val="22"/>
          <w:lang w:bidi="ar-SA"/>
        </w:rPr>
        <w:t xml:space="preserve"> any guidance on the student’s understanding</w:t>
      </w:r>
      <w:r w:rsidRPr="00BB609B">
        <w:rPr>
          <w:rFonts w:ascii="Gadugi" w:hAnsi="Gadugi"/>
          <w:color w:val="000000" w:themeColor="text1"/>
          <w:sz w:val="22"/>
          <w:lang w:bidi="ar-SA"/>
        </w:rPr>
        <w:t>.</w:t>
      </w:r>
    </w:p>
    <w:p w14:paraId="62B7F8CF" w14:textId="45C69536" w:rsidR="006F11BA" w:rsidRPr="0009280B" w:rsidRDefault="006F11BA" w:rsidP="0009280B">
      <w:pPr>
        <w:spacing w:line="240" w:lineRule="auto"/>
        <w:rPr>
          <w:rFonts w:ascii="Gadugi" w:hAnsi="Gadugi"/>
          <w:color w:val="000000" w:themeColor="text1"/>
          <w:sz w:val="22"/>
          <w:lang w:bidi="ar-SA"/>
        </w:rPr>
      </w:pPr>
      <w:r w:rsidRPr="0009280B">
        <w:rPr>
          <w:rFonts w:ascii="Gadugi" w:hAnsi="Gadugi"/>
          <w:color w:val="000000" w:themeColor="text1"/>
          <w:sz w:val="22"/>
          <w:lang w:bidi="ar-SA"/>
        </w:rPr>
        <w:t xml:space="preserve">Teachers can use closed questions at any point in a </w:t>
      </w:r>
      <w:proofErr w:type="gramStart"/>
      <w:r w:rsidRPr="0009280B">
        <w:rPr>
          <w:rFonts w:ascii="Gadugi" w:hAnsi="Gadugi"/>
          <w:color w:val="000000" w:themeColor="text1"/>
          <w:sz w:val="22"/>
          <w:lang w:bidi="ar-SA"/>
        </w:rPr>
        <w:t>lesson</w:t>
      </w:r>
      <w:proofErr w:type="gramEnd"/>
      <w:r w:rsidR="0009280B">
        <w:rPr>
          <w:rFonts w:ascii="Gadugi" w:hAnsi="Gadugi"/>
          <w:color w:val="000000" w:themeColor="text1"/>
          <w:sz w:val="22"/>
          <w:lang w:bidi="ar-SA"/>
        </w:rPr>
        <w:t xml:space="preserve"> but they are </w:t>
      </w:r>
      <w:r w:rsidR="00C146F9">
        <w:rPr>
          <w:rFonts w:ascii="Gadugi" w:hAnsi="Gadugi"/>
          <w:color w:val="000000" w:themeColor="text1"/>
          <w:sz w:val="22"/>
          <w:lang w:bidi="ar-SA"/>
        </w:rPr>
        <w:t>commonly</w:t>
      </w:r>
      <w:r w:rsidR="0009280B">
        <w:rPr>
          <w:rFonts w:ascii="Gadugi" w:hAnsi="Gadugi"/>
          <w:color w:val="000000" w:themeColor="text1"/>
          <w:sz w:val="22"/>
          <w:lang w:bidi="ar-SA"/>
        </w:rPr>
        <w:t xml:space="preserve"> used at the start to assess students’ understanding </w:t>
      </w:r>
      <w:r w:rsidR="00C146F9">
        <w:rPr>
          <w:rFonts w:ascii="Gadugi" w:hAnsi="Gadugi"/>
          <w:color w:val="000000" w:themeColor="text1"/>
          <w:sz w:val="22"/>
          <w:lang w:bidi="ar-SA"/>
        </w:rPr>
        <w:t xml:space="preserve">of a topic or to check their understanding from a previous lesson. </w:t>
      </w:r>
    </w:p>
    <w:p w14:paraId="5B4B8EE0" w14:textId="259A8ADD" w:rsidR="006F11BA" w:rsidRPr="00446C60" w:rsidRDefault="00072CAF" w:rsidP="00C64930">
      <w:pPr>
        <w:spacing w:line="240" w:lineRule="auto"/>
        <w:ind w:left="4320"/>
        <w:rPr>
          <w:rFonts w:ascii="Gadugi" w:hAnsi="Gadugi"/>
          <w:color w:val="000000" w:themeColor="text1"/>
          <w:sz w:val="22"/>
          <w:lang w:bidi="ar-SA"/>
        </w:rPr>
      </w:pPr>
      <w:r w:rsidRPr="00DE4175">
        <w:rPr>
          <w:rFonts w:ascii="Gadugi" w:hAnsi="Gadugi"/>
          <w:noProof/>
          <w:color w:val="000000" w:themeColor="text1"/>
          <w:sz w:val="22"/>
          <w:lang w:bidi="ar-SA"/>
        </w:rPr>
        <mc:AlternateContent>
          <mc:Choice Requires="wps">
            <w:drawing>
              <wp:anchor distT="0" distB="0" distL="114300" distR="114300" simplePos="0" relativeHeight="253637632" behindDoc="0" locked="0" layoutInCell="1" allowOverlap="1" wp14:anchorId="34364914" wp14:editId="17ACE51B">
                <wp:simplePos x="0" y="0"/>
                <wp:positionH relativeFrom="column">
                  <wp:posOffset>1098550</wp:posOffset>
                </wp:positionH>
                <wp:positionV relativeFrom="paragraph">
                  <wp:posOffset>158115</wp:posOffset>
                </wp:positionV>
                <wp:extent cx="1701800" cy="577850"/>
                <wp:effectExtent l="209550" t="0" r="12700" b="12700"/>
                <wp:wrapSquare wrapText="bothSides"/>
                <wp:docPr id="30" name="Speech Bubble: Rectangle with Corners Rounded 30"/>
                <wp:cNvGraphicFramePr/>
                <a:graphic xmlns:a="http://schemas.openxmlformats.org/drawingml/2006/main">
                  <a:graphicData uri="http://schemas.microsoft.com/office/word/2010/wordprocessingShape">
                    <wps:wsp>
                      <wps:cNvSpPr/>
                      <wps:spPr>
                        <a:xfrm>
                          <a:off x="0" y="0"/>
                          <a:ext cx="1701800" cy="577850"/>
                        </a:xfrm>
                        <a:prstGeom prst="wedgeRoundRectCallout">
                          <a:avLst>
                            <a:gd name="adj1" fmla="val -60322"/>
                            <a:gd name="adj2" fmla="val 33106"/>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267FB45" w14:textId="1AD12A0D" w:rsidR="00072CAF" w:rsidRPr="001D6EC6" w:rsidRDefault="00072CAF" w:rsidP="00072CAF">
                            <w:pPr>
                              <w:spacing w:line="240" w:lineRule="auto"/>
                              <w:jc w:val="center"/>
                              <w:rPr>
                                <w:sz w:val="22"/>
                              </w:rPr>
                            </w:pPr>
                            <w:r>
                              <w:rPr>
                                <w:b/>
                                <w:bCs/>
                                <w:sz w:val="22"/>
                              </w:rPr>
                              <w:t xml:space="preserve">What is this part of the flower called? </w:t>
                            </w:r>
                          </w:p>
                          <w:p w14:paraId="1A1F7E08" w14:textId="77777777" w:rsidR="00072CAF" w:rsidRDefault="00072CAF" w:rsidP="00072CAF"/>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4364914" id="Speech Bubble: Rectangle with Corners Rounded 30" o:spid="_x0000_s1048" type="#_x0000_t62" style="position:absolute;left:0;text-align:left;margin-left:86.5pt;margin-top:12.45pt;width:134pt;height:45.5pt;z-index:25363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fdWSqAIAAI0FAAAOAAAAZHJzL2Uyb0RvYy54bWysVF1P2zAUfZ+0/2D5HZK0tGUVKaqKmCYh&#10;hoCJZ9dx2kz+mu027X79jp3QlrEntDw4177X1+ee+3F1vVOSbIXzjdElLc5zSoTmpmr0qqQ/nm/P&#10;LinxgemKSaNFSffC0+vZ509XrZ2KgVkbWQlH4ET7aWtLug7BTrPM87VQzJ8bKzSUtXGKBWzdKqsc&#10;a+FdyWyQ5+OsNa6yznDhPU5vOiWdJf91LXj4XtdeBCJLCmwhrS6ty7hmsys2XTlm1w3vYbAPoFCs&#10;0Xj04OqGBUY2rnnnSjXcGW/qcM6NykxdN1ykGBBNkf8VzdOaWZFiATneHmjy/88tv98+2QcHGlrr&#10;px5ijGJXOxX/wEd2iaz9gSyxC4TjsJjkxWUOTjl0o8nkcpTYzI63rfPhqzCKRKGkrahW4tFsdPWI&#10;tCyYlGYTEmlse+dDYq8imimUCat+FpTUSiIZWybJ2TgfDgZ9tk6MBqdGw2GRj9/bDE9tivF4PIk2&#10;wNk/C+kVacTgjWyq20bKtNn7hXQEEIC/0ZVpnxE/JZL5AAVISV/v8M1VqUlb0gG+EThiqO1aMlzl&#10;ylYl9XpFCZMrNA0PLrHw5rb/+MMxmBvm1x3q5LUjRTUBvSYbVVIkDl8PW+oYqkjdgkREco7FEKWw&#10;W+5IA9RdCuLR0lT7B0ec6TrKW37b4N078PLAHLKGwsBYCN+x1NKACdNLlKyN+/2v82iPyoaWkhYt&#10;CZZ+bZgToPubRs1/KS4uYg+nzcVoMsDGnWqWpxq9UQuDtKGOgC6J0T7IV7F2Rr1geszjq1AxzfF2&#10;l49+swjdqMD84WI+T2boW8vCnX6yPDqP1EXGn3cvzFnSlXpAkdyb1/btK60ruqNtvKnNfBNM3RxI&#10;73jtM4CeT4Xaz6c4VE73yeo4RWd/AAAA//8DAFBLAwQUAAYACAAAACEAZmLTHd8AAAAKAQAADwAA&#10;AGRycy9kb3ducmV2LnhtbEyPvU7DQBCEeyTe4bRINIicHRwHG58jhJQClCaBJt3Gt7EN92P5Lol5&#10;e5YKytkZzX5TrSZrxJnG0HunIJ0lIMg1XveuVfDxvr5/BBEiOo3GO1LwTQFW9fVVhaX2F7el8y62&#10;gktcKFFBF+NQShmajiyGmR/IsXf0o8XIcmylHvHC5dbIeZLk0mLv+EOHA7101HztTlZBCPl4t6G3&#10;xfaIr3afFennOjdK3d5Mz08gIk3xLwy/+IwONTMd/MnpIAzr5QNviQrmWQGCA1mW8uHATrooQNaV&#10;/D+h/gEAAP//AwBQSwECLQAUAAYACAAAACEAtoM4kv4AAADhAQAAEwAAAAAAAAAAAAAAAAAAAAAA&#10;W0NvbnRlbnRfVHlwZXNdLnhtbFBLAQItABQABgAIAAAAIQA4/SH/1gAAAJQBAAALAAAAAAAAAAAA&#10;AAAAAC8BAABfcmVscy8ucmVsc1BLAQItABQABgAIAAAAIQAnfdWSqAIAAI0FAAAOAAAAAAAAAAAA&#10;AAAAAC4CAABkcnMvZTJvRG9jLnhtbFBLAQItABQABgAIAAAAIQBmYtMd3wAAAAoBAAAPAAAAAAAA&#10;AAAAAAAAAAIFAABkcnMvZG93bnJldi54bWxQSwUGAAAAAAQABADzAAAADgYAAAAA&#10;" adj="-2230,17951" fillcolor="windowText" strokecolor="windowText" strokeweight="1.75pt">
                <v:textbox>
                  <w:txbxContent>
                    <w:p w14:paraId="7267FB45" w14:textId="1AD12A0D" w:rsidR="00072CAF" w:rsidRPr="001D6EC6" w:rsidRDefault="00072CAF" w:rsidP="00072CAF">
                      <w:pPr>
                        <w:spacing w:line="240" w:lineRule="auto"/>
                        <w:jc w:val="center"/>
                        <w:rPr>
                          <w:sz w:val="22"/>
                        </w:rPr>
                      </w:pPr>
                      <w:r>
                        <w:rPr>
                          <w:b/>
                          <w:bCs/>
                          <w:sz w:val="22"/>
                        </w:rPr>
                        <w:t xml:space="preserve">What is this part of the flower called? </w:t>
                      </w:r>
                    </w:p>
                    <w:p w14:paraId="1A1F7E08" w14:textId="77777777" w:rsidR="00072CAF" w:rsidRDefault="00072CAF" w:rsidP="00072CAF"/>
                  </w:txbxContent>
                </v:textbox>
                <w10:wrap type="square"/>
              </v:shape>
            </w:pict>
          </mc:Fallback>
        </mc:AlternateContent>
      </w:r>
      <w:r>
        <w:rPr>
          <w:rFonts w:ascii="Gadugi" w:hAnsi="Gadugi"/>
          <w:noProof/>
          <w:color w:val="000000" w:themeColor="text1"/>
          <w:sz w:val="22"/>
          <w:lang w:bidi="ar-SA"/>
        </w:rPr>
        <w:drawing>
          <wp:anchor distT="0" distB="0" distL="114300" distR="114300" simplePos="0" relativeHeight="253635584" behindDoc="1" locked="0" layoutInCell="1" allowOverlap="1" wp14:anchorId="5537A648" wp14:editId="5EDDFE5F">
            <wp:simplePos x="0" y="0"/>
            <wp:positionH relativeFrom="column">
              <wp:posOffset>19050</wp:posOffset>
            </wp:positionH>
            <wp:positionV relativeFrom="paragraph">
              <wp:posOffset>7620</wp:posOffset>
            </wp:positionV>
            <wp:extent cx="958850" cy="1637665"/>
            <wp:effectExtent l="0" t="0" r="0" b="635"/>
            <wp:wrapTight wrapText="bothSides">
              <wp:wrapPolygon edited="0">
                <wp:start x="0" y="0"/>
                <wp:lineTo x="0" y="21357"/>
                <wp:lineTo x="21028" y="21357"/>
                <wp:lineTo x="21028" y="0"/>
                <wp:lineTo x="0" y="0"/>
              </wp:wrapPolygon>
            </wp:wrapTight>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958850" cy="1637665"/>
                    </a:xfrm>
                    <a:prstGeom prst="rect">
                      <a:avLst/>
                    </a:prstGeom>
                    <a:noFill/>
                  </pic:spPr>
                </pic:pic>
              </a:graphicData>
            </a:graphic>
            <wp14:sizeRelH relativeFrom="margin">
              <wp14:pctWidth>0</wp14:pctWidth>
            </wp14:sizeRelH>
            <wp14:sizeRelV relativeFrom="margin">
              <wp14:pctHeight>0</wp14:pctHeight>
            </wp14:sizeRelV>
          </wp:anchor>
        </w:drawing>
      </w:r>
      <w:r w:rsidR="006F11BA" w:rsidRPr="00022BCC">
        <w:rPr>
          <w:rFonts w:ascii="Gadugi" w:hAnsi="Gadugi"/>
          <w:color w:val="000000" w:themeColor="text1"/>
          <w:sz w:val="22"/>
          <w:lang w:bidi="ar-SA"/>
        </w:rPr>
        <w:t xml:space="preserve">For example, if the student is </w:t>
      </w:r>
      <w:r w:rsidR="00E46E5D">
        <w:rPr>
          <w:rFonts w:ascii="Gadugi" w:hAnsi="Gadugi"/>
          <w:color w:val="000000" w:themeColor="text1"/>
          <w:sz w:val="22"/>
          <w:lang w:bidi="ar-SA"/>
        </w:rPr>
        <w:t>learning about plants</w:t>
      </w:r>
      <w:r w:rsidR="006F11BA" w:rsidRPr="00022BCC">
        <w:rPr>
          <w:rFonts w:ascii="Gadugi" w:hAnsi="Gadugi"/>
          <w:color w:val="000000" w:themeColor="text1"/>
          <w:sz w:val="22"/>
          <w:lang w:bidi="ar-SA"/>
        </w:rPr>
        <w:t xml:space="preserve">, it would make sense for the teacher to ask a closed question, such as, ‘what is this </w:t>
      </w:r>
      <w:r w:rsidR="00E46E5D">
        <w:rPr>
          <w:rFonts w:ascii="Gadugi" w:hAnsi="Gadugi"/>
          <w:color w:val="000000" w:themeColor="text1"/>
          <w:sz w:val="22"/>
          <w:lang w:bidi="ar-SA"/>
        </w:rPr>
        <w:t>part</w:t>
      </w:r>
      <w:r w:rsidR="006F11BA" w:rsidRPr="00022BCC">
        <w:rPr>
          <w:rFonts w:ascii="Gadugi" w:hAnsi="Gadugi"/>
          <w:color w:val="000000" w:themeColor="text1"/>
          <w:sz w:val="22"/>
          <w:lang w:bidi="ar-SA"/>
        </w:rPr>
        <w:t xml:space="preserve"> called?’</w:t>
      </w:r>
      <w:r w:rsidR="00E46E5D">
        <w:rPr>
          <w:rFonts w:ascii="Gadugi" w:hAnsi="Gadugi"/>
          <w:color w:val="000000" w:themeColor="text1"/>
          <w:sz w:val="22"/>
          <w:lang w:bidi="ar-SA"/>
        </w:rPr>
        <w:t xml:space="preserve"> to check students have remembered. </w:t>
      </w:r>
      <w:r w:rsidR="006F11BA" w:rsidRPr="00446C60">
        <w:rPr>
          <w:rFonts w:ascii="Gadugi" w:hAnsi="Gadugi"/>
          <w:color w:val="000000" w:themeColor="text1"/>
          <w:sz w:val="22"/>
          <w:lang w:bidi="ar-SA"/>
        </w:rPr>
        <w:t xml:space="preserve">There is no real </w:t>
      </w:r>
      <w:proofErr w:type="gramStart"/>
      <w:r w:rsidR="006F11BA" w:rsidRPr="00446C60">
        <w:rPr>
          <w:rFonts w:ascii="Gadugi" w:hAnsi="Gadugi"/>
          <w:color w:val="000000" w:themeColor="text1"/>
          <w:sz w:val="22"/>
          <w:lang w:bidi="ar-SA"/>
        </w:rPr>
        <w:t xml:space="preserve">need </w:t>
      </w:r>
      <w:r w:rsidR="00446C60">
        <w:rPr>
          <w:rFonts w:ascii="Gadugi" w:hAnsi="Gadugi"/>
          <w:color w:val="000000" w:themeColor="text1"/>
          <w:sz w:val="22"/>
          <w:lang w:bidi="ar-SA"/>
        </w:rPr>
        <w:t xml:space="preserve"> f</w:t>
      </w:r>
      <w:r w:rsidR="006F11BA" w:rsidRPr="00446C60">
        <w:rPr>
          <w:rFonts w:ascii="Gadugi" w:hAnsi="Gadugi"/>
          <w:color w:val="000000" w:themeColor="text1"/>
          <w:sz w:val="22"/>
          <w:lang w:bidi="ar-SA"/>
        </w:rPr>
        <w:t>or</w:t>
      </w:r>
      <w:proofErr w:type="gramEnd"/>
      <w:r w:rsidR="006F11BA" w:rsidRPr="00446C60">
        <w:rPr>
          <w:rFonts w:ascii="Gadugi" w:hAnsi="Gadugi"/>
          <w:color w:val="000000" w:themeColor="text1"/>
          <w:sz w:val="22"/>
          <w:lang w:bidi="ar-SA"/>
        </w:rPr>
        <w:t xml:space="preserve"> a discussion to be had in this instance around</w:t>
      </w:r>
      <w:r w:rsidR="00C64930">
        <w:rPr>
          <w:rFonts w:ascii="Gadugi" w:hAnsi="Gadugi"/>
          <w:color w:val="000000" w:themeColor="text1"/>
          <w:sz w:val="22"/>
          <w:lang w:bidi="ar-SA"/>
        </w:rPr>
        <w:t xml:space="preserve">     </w:t>
      </w:r>
      <w:r w:rsidR="006F11BA" w:rsidRPr="00446C60">
        <w:rPr>
          <w:rFonts w:ascii="Gadugi" w:hAnsi="Gadugi"/>
          <w:color w:val="000000" w:themeColor="text1"/>
          <w:sz w:val="22"/>
          <w:lang w:bidi="ar-SA"/>
        </w:rPr>
        <w:t xml:space="preserve"> </w:t>
      </w:r>
      <w:r w:rsidR="00C64930">
        <w:rPr>
          <w:rFonts w:ascii="Gadugi" w:hAnsi="Gadugi"/>
          <w:color w:val="000000" w:themeColor="text1"/>
          <w:sz w:val="22"/>
          <w:lang w:bidi="ar-SA"/>
        </w:rPr>
        <w:t xml:space="preserve">                    </w:t>
      </w:r>
      <w:r w:rsidR="006F11BA" w:rsidRPr="00446C60">
        <w:rPr>
          <w:rFonts w:ascii="Gadugi" w:hAnsi="Gadugi"/>
          <w:color w:val="000000" w:themeColor="text1"/>
          <w:sz w:val="22"/>
          <w:lang w:bidi="ar-SA"/>
        </w:rPr>
        <w:t xml:space="preserve">what the student believes the </w:t>
      </w:r>
      <w:r w:rsidR="00C64930">
        <w:rPr>
          <w:rFonts w:ascii="Gadugi" w:hAnsi="Gadugi"/>
          <w:color w:val="000000" w:themeColor="text1"/>
          <w:sz w:val="22"/>
          <w:lang w:bidi="ar-SA"/>
        </w:rPr>
        <w:t>part</w:t>
      </w:r>
      <w:r w:rsidR="006F11BA" w:rsidRPr="00446C60">
        <w:rPr>
          <w:rFonts w:ascii="Gadugi" w:hAnsi="Gadugi"/>
          <w:color w:val="000000" w:themeColor="text1"/>
          <w:sz w:val="22"/>
          <w:lang w:bidi="ar-SA"/>
        </w:rPr>
        <w:t xml:space="preserve"> is called, or what the student thinks it should be called.</w:t>
      </w:r>
      <w:r w:rsidR="00C64930">
        <w:rPr>
          <w:rFonts w:ascii="Gadugi" w:hAnsi="Gadugi"/>
          <w:color w:val="000000" w:themeColor="text1"/>
          <w:sz w:val="22"/>
          <w:lang w:bidi="ar-SA"/>
        </w:rPr>
        <w:t xml:space="preserve"> The part of the flower has a </w:t>
      </w:r>
      <w:proofErr w:type="gramStart"/>
      <w:r w:rsidR="00C64930">
        <w:rPr>
          <w:rFonts w:ascii="Gadugi" w:hAnsi="Gadugi"/>
          <w:color w:val="000000" w:themeColor="text1"/>
          <w:sz w:val="22"/>
          <w:lang w:bidi="ar-SA"/>
        </w:rPr>
        <w:t>name</w:t>
      </w:r>
      <w:proofErr w:type="gramEnd"/>
      <w:r w:rsidR="00C64930">
        <w:rPr>
          <w:rFonts w:ascii="Gadugi" w:hAnsi="Gadugi"/>
          <w:color w:val="000000" w:themeColor="text1"/>
          <w:sz w:val="22"/>
          <w:lang w:bidi="ar-SA"/>
        </w:rPr>
        <w:t xml:space="preserve"> and the student simply needs to know this piece of information. </w:t>
      </w:r>
    </w:p>
    <w:p w14:paraId="1A7FC37E" w14:textId="0E4916E4" w:rsidR="004E1635" w:rsidRDefault="00E262A9" w:rsidP="008B5126">
      <w:pPr>
        <w:spacing w:line="240" w:lineRule="auto"/>
        <w:rPr>
          <w:rFonts w:ascii="Gadugi" w:hAnsi="Gadugi"/>
          <w:color w:val="000000" w:themeColor="text1"/>
          <w:sz w:val="22"/>
          <w:lang w:bidi="ar-SA"/>
        </w:rPr>
      </w:pPr>
      <w:r>
        <w:rPr>
          <w:rFonts w:ascii="Gadugi" w:hAnsi="Gadugi"/>
          <w:color w:val="000000" w:themeColor="text1"/>
          <w:sz w:val="22"/>
          <w:lang w:bidi="ar-SA"/>
        </w:rPr>
        <w:t xml:space="preserve">Closed questions can be </w:t>
      </w:r>
      <w:proofErr w:type="gramStart"/>
      <w:r>
        <w:rPr>
          <w:rFonts w:ascii="Gadugi" w:hAnsi="Gadugi"/>
          <w:color w:val="000000" w:themeColor="text1"/>
          <w:sz w:val="22"/>
          <w:lang w:bidi="ar-SA"/>
        </w:rPr>
        <w:t>effective, if</w:t>
      </w:r>
      <w:proofErr w:type="gramEnd"/>
      <w:r>
        <w:rPr>
          <w:rFonts w:ascii="Gadugi" w:hAnsi="Gadugi"/>
          <w:color w:val="000000" w:themeColor="text1"/>
          <w:sz w:val="22"/>
          <w:lang w:bidi="ar-SA"/>
        </w:rPr>
        <w:t xml:space="preserve"> they are used in the right way. When used in a test, it might be helpful to see if all students have put the same thing and compare. </w:t>
      </w:r>
      <w:r w:rsidR="008B5126">
        <w:rPr>
          <w:rFonts w:ascii="Gadugi" w:hAnsi="Gadugi"/>
          <w:color w:val="000000" w:themeColor="text1"/>
          <w:sz w:val="22"/>
          <w:lang w:bidi="ar-SA"/>
        </w:rPr>
        <w:t xml:space="preserve">Short, closed responses make this an easier task. </w:t>
      </w:r>
      <w:r>
        <w:rPr>
          <w:rFonts w:ascii="Gadugi" w:hAnsi="Gadugi"/>
          <w:color w:val="000000" w:themeColor="text1"/>
          <w:sz w:val="22"/>
          <w:lang w:bidi="ar-SA"/>
        </w:rPr>
        <w:t xml:space="preserve"> </w:t>
      </w:r>
    </w:p>
    <w:tbl>
      <w:tblPr>
        <w:tblStyle w:val="TableGrid"/>
        <w:tblW w:w="9918" w:type="dxa"/>
        <w:tblLook w:val="04A0" w:firstRow="1" w:lastRow="0" w:firstColumn="1" w:lastColumn="0" w:noHBand="0" w:noVBand="1"/>
      </w:tblPr>
      <w:tblGrid>
        <w:gridCol w:w="9918"/>
      </w:tblGrid>
      <w:tr w:rsidR="00035CE4" w:rsidRPr="00273726" w14:paraId="7B89437E" w14:textId="77777777" w:rsidTr="00FF0E76">
        <w:trPr>
          <w:trHeight w:val="1922"/>
        </w:trPr>
        <w:tc>
          <w:tcPr>
            <w:tcW w:w="9918" w:type="dxa"/>
            <w:shd w:val="clear" w:color="auto" w:fill="FFF2CC" w:themeFill="accent4" w:themeFillTint="33"/>
          </w:tcPr>
          <w:p w14:paraId="20B1B89C" w14:textId="77777777" w:rsidR="00035CE4" w:rsidRDefault="00035CE4" w:rsidP="00FF0E76">
            <w:pPr>
              <w:pStyle w:val="Heading1"/>
              <w:outlineLvl w:val="0"/>
              <w:rPr>
                <w:rFonts w:eastAsia="Times New Roman"/>
                <w:b/>
                <w:bCs/>
                <w:szCs w:val="26"/>
                <w:lang w:bidi="ar-SA"/>
              </w:rPr>
            </w:pPr>
            <w:r>
              <w:rPr>
                <w:rFonts w:ascii="Gadugi" w:hAnsi="Gadugi"/>
                <w:noProof/>
                <w:sz w:val="22"/>
                <w:lang w:bidi="ar-SA"/>
              </w:rPr>
              <w:lastRenderedPageBreak/>
              <w:drawing>
                <wp:anchor distT="0" distB="0" distL="114300" distR="114300" simplePos="0" relativeHeight="253572096" behindDoc="1" locked="0" layoutInCell="1" allowOverlap="1" wp14:anchorId="4688022E" wp14:editId="057459E2">
                  <wp:simplePos x="0" y="0"/>
                  <wp:positionH relativeFrom="column">
                    <wp:posOffset>5192395</wp:posOffset>
                  </wp:positionH>
                  <wp:positionV relativeFrom="paragraph">
                    <wp:posOffset>74295</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460" name="Picture 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Pr>
                <w:rFonts w:eastAsia="Times New Roman"/>
                <w:b/>
                <w:bCs/>
                <w:szCs w:val="26"/>
                <w:lang w:bidi="ar-SA"/>
              </w:rPr>
              <w:t>Discussion - The problem and solution with closed questions</w:t>
            </w:r>
          </w:p>
          <w:p w14:paraId="5D03F656" w14:textId="77777777" w:rsidR="00035CE4" w:rsidRDefault="00035CE4" w:rsidP="00FF0E76">
            <w:pPr>
              <w:pStyle w:val="Heading1"/>
              <w:outlineLvl w:val="0"/>
              <w:rPr>
                <w:rFonts w:eastAsia="Times New Roman"/>
                <w:b/>
                <w:bCs/>
                <w:szCs w:val="26"/>
                <w:lang w:bidi="ar-SA"/>
              </w:rPr>
            </w:pPr>
          </w:p>
          <w:p w14:paraId="7C0E2DE3" w14:textId="77777777" w:rsidR="00035CE4" w:rsidRPr="00E05D37" w:rsidRDefault="00035CE4" w:rsidP="00FF0E76">
            <w:pPr>
              <w:rPr>
                <w:rFonts w:ascii="Gadugi" w:hAnsi="Gadugi"/>
                <w:b/>
                <w:bCs/>
                <w:sz w:val="22"/>
                <w:lang w:bidi="ar-SA"/>
              </w:rPr>
            </w:pPr>
            <w:r w:rsidRPr="00E05D37">
              <w:rPr>
                <w:rFonts w:ascii="Gadugi" w:hAnsi="Gadugi"/>
                <w:b/>
                <w:bCs/>
                <w:sz w:val="22"/>
                <w:lang w:bidi="ar-SA"/>
              </w:rPr>
              <w:t>The problem</w:t>
            </w:r>
          </w:p>
          <w:p w14:paraId="470345D7" w14:textId="04BA1AE4" w:rsidR="00035CE4" w:rsidRPr="00E05D37" w:rsidRDefault="00035CE4" w:rsidP="00FF0E76">
            <w:pPr>
              <w:pStyle w:val="Heading1"/>
              <w:outlineLvl w:val="0"/>
              <w:rPr>
                <w:rFonts w:ascii="Gadugi" w:eastAsia="Times New Roman" w:hAnsi="Gadugi"/>
                <w:color w:val="auto"/>
                <w:sz w:val="22"/>
                <w:szCs w:val="22"/>
                <w:lang w:bidi="ar-SA"/>
              </w:rPr>
            </w:pPr>
            <w:r w:rsidRPr="00E05D37">
              <w:rPr>
                <w:rFonts w:ascii="Gadugi" w:eastAsia="Times New Roman" w:hAnsi="Gadugi"/>
                <w:color w:val="auto"/>
                <w:sz w:val="22"/>
                <w:szCs w:val="22"/>
                <w:lang w:bidi="ar-SA"/>
              </w:rPr>
              <w:t>Teacher Daw Thin Than has finished a lesson in geography and asks her group of grade 4 children if Asia is a country. They are asked to put their hands in the air to answer. 50% answer yes and 50% answer no. Clearly 50% of the group get the answer right. However, 50% are wrong.</w:t>
            </w:r>
          </w:p>
          <w:p w14:paraId="639B23FE" w14:textId="77777777" w:rsidR="00035CE4" w:rsidRPr="00E05D37" w:rsidRDefault="00035CE4" w:rsidP="00FF0E76">
            <w:pPr>
              <w:pStyle w:val="Heading1"/>
              <w:outlineLvl w:val="0"/>
              <w:rPr>
                <w:rFonts w:ascii="Gadugi" w:eastAsia="Times New Roman" w:hAnsi="Gadugi"/>
                <w:color w:val="auto"/>
                <w:sz w:val="22"/>
                <w:szCs w:val="22"/>
                <w:lang w:bidi="ar-SA"/>
              </w:rPr>
            </w:pPr>
          </w:p>
          <w:p w14:paraId="51C0ADC6" w14:textId="3357D9E2" w:rsidR="00035CE4" w:rsidRPr="00054DAF" w:rsidRDefault="00035CE4" w:rsidP="00FF0E76">
            <w:pPr>
              <w:pStyle w:val="Heading1"/>
              <w:outlineLvl w:val="0"/>
              <w:rPr>
                <w:rFonts w:ascii="Gadugi" w:eastAsia="Times New Roman" w:hAnsi="Gadugi"/>
                <w:color w:val="auto"/>
                <w:sz w:val="22"/>
                <w:szCs w:val="22"/>
                <w:lang w:bidi="ar-SA"/>
              </w:rPr>
            </w:pPr>
            <w:r w:rsidRPr="00E05D37">
              <w:rPr>
                <w:rFonts w:ascii="Gadugi" w:eastAsia="Times New Roman" w:hAnsi="Gadugi"/>
                <w:color w:val="auto"/>
                <w:sz w:val="22"/>
                <w:szCs w:val="22"/>
                <w:lang w:bidi="ar-SA"/>
              </w:rPr>
              <w:t xml:space="preserve">There are two issues here. The first relates to 50% being right. How does Daw Thin Than know whether their answers were just guesses? The second relates to the 50% who were wrong. These too could have been guesses. </w:t>
            </w:r>
          </w:p>
          <w:p w14:paraId="67D77159" w14:textId="77777777" w:rsidR="00035CE4" w:rsidRPr="000E0280" w:rsidRDefault="00035CE4" w:rsidP="00FF0E76">
            <w:pPr>
              <w:rPr>
                <w:rFonts w:ascii="Gadugi" w:hAnsi="Gadugi"/>
                <w:sz w:val="22"/>
                <w:lang w:bidi="ar-SA"/>
              </w:rPr>
            </w:pPr>
            <w:r w:rsidRPr="000E0280">
              <w:rPr>
                <w:rFonts w:ascii="Gadugi" w:hAnsi="Gadugi"/>
                <w:sz w:val="22"/>
                <w:lang w:bidi="ar-SA"/>
              </w:rPr>
              <w:t xml:space="preserve">There is a definite weakness shown here when using closed questioning techniques on their own. Imagine, 100% of the class could </w:t>
            </w:r>
            <w:proofErr w:type="gramStart"/>
            <w:r w:rsidRPr="000E0280">
              <w:rPr>
                <w:rFonts w:ascii="Gadugi" w:hAnsi="Gadugi"/>
                <w:sz w:val="22"/>
                <w:lang w:bidi="ar-SA"/>
              </w:rPr>
              <w:t>actually have</w:t>
            </w:r>
            <w:proofErr w:type="gramEnd"/>
            <w:r w:rsidRPr="000E0280">
              <w:rPr>
                <w:rFonts w:ascii="Gadugi" w:hAnsi="Gadugi"/>
                <w:sz w:val="22"/>
                <w:lang w:bidi="ar-SA"/>
              </w:rPr>
              <w:t xml:space="preserve"> guessed their answers and the teacher would not know.</w:t>
            </w:r>
          </w:p>
          <w:p w14:paraId="4F245D2A" w14:textId="77777777" w:rsidR="00035CE4" w:rsidRDefault="00035CE4" w:rsidP="00FF0E76">
            <w:pPr>
              <w:rPr>
                <w:rFonts w:ascii="Gadugi" w:hAnsi="Gadugi"/>
                <w:color w:val="2F5496" w:themeColor="accent1" w:themeShade="BF"/>
                <w:sz w:val="22"/>
                <w:lang w:bidi="ar-SA"/>
              </w:rPr>
            </w:pPr>
          </w:p>
          <w:p w14:paraId="4116FB6F" w14:textId="77777777" w:rsidR="00035CE4" w:rsidRPr="000E0280" w:rsidRDefault="00035CE4" w:rsidP="00FF0E76">
            <w:pPr>
              <w:rPr>
                <w:rFonts w:ascii="Gadugi" w:hAnsi="Gadugi"/>
                <w:b/>
                <w:bCs/>
                <w:sz w:val="22"/>
                <w:lang w:bidi="ar-SA"/>
              </w:rPr>
            </w:pPr>
            <w:r w:rsidRPr="000E0280">
              <w:rPr>
                <w:rFonts w:ascii="Gadugi" w:hAnsi="Gadugi"/>
                <w:b/>
                <w:bCs/>
                <w:sz w:val="22"/>
                <w:lang w:bidi="ar-SA"/>
              </w:rPr>
              <w:t>The solution</w:t>
            </w:r>
          </w:p>
          <w:p w14:paraId="29B8AFBC" w14:textId="6F8B64BB" w:rsidR="00035CE4" w:rsidRPr="000E0280" w:rsidRDefault="00035CE4" w:rsidP="00FF0E76">
            <w:pPr>
              <w:rPr>
                <w:rFonts w:ascii="Gadugi" w:hAnsi="Gadugi"/>
                <w:sz w:val="22"/>
                <w:lang w:bidi="ar-SA"/>
              </w:rPr>
            </w:pPr>
            <w:r w:rsidRPr="000E0280">
              <w:rPr>
                <w:rFonts w:ascii="Gadugi" w:hAnsi="Gadugi"/>
                <w:sz w:val="22"/>
                <w:lang w:bidi="ar-SA"/>
              </w:rPr>
              <w:t xml:space="preserve">Daw Thin Than needs to extend her questioning to include a range of open questions. This works for both those that agree and those that disagree that Asia is a country. Asking open questions to learners </w:t>
            </w:r>
            <w:r w:rsidR="000377D2">
              <w:rPr>
                <w:rFonts w:ascii="Gadugi" w:hAnsi="Gadugi"/>
                <w:sz w:val="22"/>
                <w:lang w:bidi="ar-SA"/>
              </w:rPr>
              <w:t xml:space="preserve">randomly </w:t>
            </w:r>
            <w:r w:rsidRPr="000E0280">
              <w:rPr>
                <w:rFonts w:ascii="Gadugi" w:hAnsi="Gadugi"/>
                <w:sz w:val="22"/>
                <w:lang w:bidi="ar-SA"/>
              </w:rPr>
              <w:t xml:space="preserve">can begin to identify those that understand and those that do not, for example the teacher could ask Soe </w:t>
            </w:r>
            <w:proofErr w:type="spellStart"/>
            <w:r w:rsidRPr="000E0280">
              <w:rPr>
                <w:rFonts w:ascii="Gadugi" w:hAnsi="Gadugi"/>
                <w:sz w:val="22"/>
                <w:lang w:bidi="ar-SA"/>
              </w:rPr>
              <w:t>Su</w:t>
            </w:r>
            <w:proofErr w:type="spellEnd"/>
            <w:r w:rsidRPr="000E0280">
              <w:rPr>
                <w:rFonts w:ascii="Gadugi" w:hAnsi="Gadugi"/>
                <w:sz w:val="22"/>
                <w:lang w:bidi="ar-SA"/>
              </w:rPr>
              <w:t xml:space="preserve"> </w:t>
            </w:r>
            <w:proofErr w:type="spellStart"/>
            <w:r w:rsidRPr="000E0280">
              <w:rPr>
                <w:rFonts w:ascii="Gadugi" w:hAnsi="Gadugi"/>
                <w:sz w:val="22"/>
                <w:lang w:bidi="ar-SA"/>
              </w:rPr>
              <w:t>Khaing</w:t>
            </w:r>
            <w:proofErr w:type="spellEnd"/>
            <w:r w:rsidRPr="000E0280">
              <w:rPr>
                <w:rFonts w:ascii="Gadugi" w:hAnsi="Gadugi"/>
                <w:sz w:val="22"/>
                <w:lang w:bidi="ar-SA"/>
              </w:rPr>
              <w:t xml:space="preserve"> ‘why’ they think Asia is or is not a country. </w:t>
            </w:r>
          </w:p>
          <w:p w14:paraId="2D3A940B" w14:textId="77777777" w:rsidR="00035CE4" w:rsidRPr="000E0280" w:rsidRDefault="00035CE4" w:rsidP="00FF0E76">
            <w:pPr>
              <w:rPr>
                <w:rFonts w:ascii="Gadugi" w:hAnsi="Gadugi"/>
                <w:sz w:val="22"/>
                <w:lang w:bidi="ar-SA"/>
              </w:rPr>
            </w:pPr>
          </w:p>
          <w:p w14:paraId="3B4E2E2E" w14:textId="2CD78E25" w:rsidR="00035CE4" w:rsidRPr="000E0280" w:rsidRDefault="00035CE4" w:rsidP="00FF0E76">
            <w:pPr>
              <w:rPr>
                <w:rFonts w:ascii="Gadugi" w:hAnsi="Gadugi"/>
                <w:sz w:val="22"/>
                <w:lang w:bidi="ar-SA"/>
              </w:rPr>
            </w:pPr>
            <w:r w:rsidRPr="000E0280">
              <w:rPr>
                <w:rFonts w:ascii="Gadugi" w:hAnsi="Gadugi"/>
                <w:sz w:val="22"/>
                <w:lang w:bidi="ar-SA"/>
              </w:rPr>
              <w:t>Read the discussion between a few learners and the teacher below.</w:t>
            </w:r>
            <w:r w:rsidR="006E4494">
              <w:rPr>
                <w:rFonts w:ascii="Gadugi" w:hAnsi="Gadugi"/>
                <w:sz w:val="22"/>
                <w:lang w:bidi="ar-SA"/>
              </w:rPr>
              <w:t xml:space="preserve"> </w:t>
            </w:r>
          </w:p>
          <w:p w14:paraId="414E7FCA" w14:textId="77777777" w:rsidR="00035CE4" w:rsidRPr="008E734D" w:rsidRDefault="00035CE4" w:rsidP="00FF0E76">
            <w:pPr>
              <w:rPr>
                <w:lang w:bidi="ar-SA"/>
              </w:rPr>
            </w:pPr>
          </w:p>
        </w:tc>
      </w:tr>
    </w:tbl>
    <w:p w14:paraId="02B1A8D9" w14:textId="77777777" w:rsidR="00035CE4" w:rsidRDefault="00035CE4" w:rsidP="00035CE4">
      <w:pPr>
        <w:pStyle w:val="ListParagraph"/>
        <w:spacing w:line="240" w:lineRule="auto"/>
        <w:ind w:left="0"/>
        <w:rPr>
          <w:rFonts w:ascii="Gadugi" w:hAnsi="Gadugi"/>
          <w:color w:val="000000" w:themeColor="text1"/>
          <w:sz w:val="22"/>
          <w:lang w:bidi="ar-SA"/>
        </w:rPr>
      </w:pPr>
    </w:p>
    <w:p w14:paraId="74A74207" w14:textId="77777777" w:rsidR="00035CE4" w:rsidRPr="00860E90" w:rsidRDefault="00035CE4" w:rsidP="00035CE4">
      <w:pPr>
        <w:pStyle w:val="Heading1"/>
        <w:rPr>
          <w:b/>
          <w:bCs/>
          <w:lang w:bidi="ar-SA"/>
        </w:rPr>
      </w:pPr>
      <w:r>
        <w:rPr>
          <w:rFonts w:ascii="Gadugi" w:hAnsi="Gadugi"/>
          <w:noProof/>
          <w:sz w:val="22"/>
          <w:lang w:bidi="ar-SA"/>
        </w:rPr>
        <w:drawing>
          <wp:anchor distT="0" distB="0" distL="114300" distR="114300" simplePos="0" relativeHeight="253614080" behindDoc="1" locked="0" layoutInCell="1" allowOverlap="1" wp14:anchorId="25B1C2D2" wp14:editId="5BA8DEA2">
            <wp:simplePos x="0" y="0"/>
            <wp:positionH relativeFrom="column">
              <wp:posOffset>4645513</wp:posOffset>
            </wp:positionH>
            <wp:positionV relativeFrom="paragraph">
              <wp:posOffset>10111</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502" name="Picture 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sidRPr="00860E90">
        <w:rPr>
          <w:b/>
          <w:bCs/>
          <w:lang w:bidi="ar-SA"/>
        </w:rPr>
        <w:t>Questions and answers between the teacher and student</w:t>
      </w:r>
    </w:p>
    <w:p w14:paraId="4F9D0566" w14:textId="77777777" w:rsidR="00035CE4" w:rsidRDefault="00035CE4" w:rsidP="00035CE4">
      <w:pPr>
        <w:pStyle w:val="ListParagraph"/>
        <w:spacing w:line="240" w:lineRule="auto"/>
        <w:ind w:left="0"/>
        <w:rPr>
          <w:rFonts w:ascii="Gadugi" w:hAnsi="Gadugi"/>
          <w:color w:val="000000" w:themeColor="text1"/>
          <w:sz w:val="22"/>
          <w:lang w:bidi="ar-SA"/>
        </w:rPr>
      </w:pPr>
    </w:p>
    <w:p w14:paraId="55E4F863"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363200" behindDoc="0" locked="0" layoutInCell="1" allowOverlap="1" wp14:anchorId="2059A8B7" wp14:editId="7871DB25">
            <wp:simplePos x="0" y="0"/>
            <wp:positionH relativeFrom="column">
              <wp:posOffset>850900</wp:posOffset>
            </wp:positionH>
            <wp:positionV relativeFrom="paragraph">
              <wp:posOffset>17145</wp:posOffset>
            </wp:positionV>
            <wp:extent cx="537845" cy="914400"/>
            <wp:effectExtent l="0" t="0" r="0" b="0"/>
            <wp:wrapThrough wrapText="bothSides">
              <wp:wrapPolygon edited="0">
                <wp:start x="0" y="0"/>
                <wp:lineTo x="0" y="21150"/>
                <wp:lineTo x="20656" y="21150"/>
                <wp:lineTo x="20656" y="0"/>
                <wp:lineTo x="0" y="0"/>
              </wp:wrapPolygon>
            </wp:wrapThrough>
            <wp:docPr id="196" name="Picture 196"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3" cstate="print">
                      <a:extLst>
                        <a:ext uri="{28A0092B-C50C-407E-A947-70E740481C1C}">
                          <a14:useLocalDpi xmlns:a14="http://schemas.microsoft.com/office/drawing/2010/main" val="0"/>
                        </a:ext>
                      </a:extLst>
                    </a:blip>
                    <a:srcRect l="27704" t="29080" r="46439"/>
                    <a:stretch/>
                  </pic:blipFill>
                  <pic:spPr bwMode="auto">
                    <a:xfrm>
                      <a:off x="0" y="0"/>
                      <a:ext cx="537845" cy="9144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8C6F12">
        <w:rPr>
          <w:rFonts w:ascii="Gadugi" w:hAnsi="Gadugi"/>
          <w:noProof/>
          <w:color w:val="000000" w:themeColor="text1"/>
          <w:sz w:val="22"/>
          <w:lang w:bidi="ar-SA"/>
        </w:rPr>
        <mc:AlternateContent>
          <mc:Choice Requires="wps">
            <w:drawing>
              <wp:anchor distT="45720" distB="45720" distL="114300" distR="114300" simplePos="0" relativeHeight="253430784" behindDoc="0" locked="0" layoutInCell="1" allowOverlap="1" wp14:anchorId="5FB7120D" wp14:editId="42F102AB">
                <wp:simplePos x="0" y="0"/>
                <wp:positionH relativeFrom="column">
                  <wp:posOffset>-220980</wp:posOffset>
                </wp:positionH>
                <wp:positionV relativeFrom="paragraph">
                  <wp:posOffset>55880</wp:posOffset>
                </wp:positionV>
                <wp:extent cx="960755" cy="290195"/>
                <wp:effectExtent l="0" t="0" r="10795" b="14605"/>
                <wp:wrapSquare wrapText="bothSides"/>
                <wp:docPr id="40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0755" cy="290195"/>
                        </a:xfrm>
                        <a:prstGeom prst="rect">
                          <a:avLst/>
                        </a:prstGeom>
                        <a:solidFill>
                          <a:srgbClr val="FFFFFF"/>
                        </a:solidFill>
                        <a:ln w="9525">
                          <a:solidFill>
                            <a:srgbClr val="000000"/>
                          </a:solidFill>
                          <a:miter lim="800000"/>
                          <a:headEnd/>
                          <a:tailEnd/>
                        </a:ln>
                      </wps:spPr>
                      <wps:txbx>
                        <w:txbxContent>
                          <w:p w14:paraId="5DB2B226" w14:textId="77777777" w:rsidR="00035CE4" w:rsidRPr="00DE4175" w:rsidRDefault="00035CE4" w:rsidP="00035CE4">
                            <w:pPr>
                              <w:jc w:val="center"/>
                              <w:rPr>
                                <w:b/>
                                <w:bCs/>
                              </w:rPr>
                            </w:pPr>
                            <w:r>
                              <w:rPr>
                                <w:b/>
                                <w:bCs/>
                              </w:rPr>
                              <w:t>Remember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FB7120D" id="_x0000_s1049" type="#_x0000_t202" style="position:absolute;margin-left:-17.4pt;margin-top:4.4pt;width:75.65pt;height:22.85pt;z-index:2534307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65yFAIAACYEAAAOAAAAZHJzL2Uyb0RvYy54bWysU9tu2zAMfR+wfxD0vtjJ4rYx4hRdugwD&#10;ugvQ7QNkSY6FyaImKbG7ry8lu2l2exmmB4EUqUPykFxfD50mR+m8AlPR+SynRBoOQpl9Rb9+2b26&#10;osQHZgTTYGRFH6Sn15uXL9a9LeUCWtBCOoIgxpe9rWgbgi2zzPNWdszPwEqDxgZcxwKqbp8Jx3pE&#10;73S2yPOLrAcnrAMuvcfX29FINwm/aSQPn5rGy0B0RTG3kG6X7jre2WbNyr1jtlV8SoP9QxYdUwaD&#10;nqBuWWDk4NRvUJ3iDjw0Ycahy6BpFJepBqxmnv9SzX3LrEy1IDnenmjy/w+Wfzze28+OhOENDNjA&#10;VIS3d8C/eWJg2zKzlzfOQd9KJjDwPFKW9daX09dItS99BKn7DyCwyewQIAENjesiK1gnQXRswMOJ&#10;dDkEwvFxdZFfFgUlHE2LVT5fFSkCK58+W+fDOwkdiUJFHfY0gbPjnQ8xGVY+ucRYHrQSO6V1Uty+&#10;3mpHjgz7v0tnQv/JTRvSYybFohjr/ytEns6fIDoVcJC16ip6dXJiZWTtrRFpzAJTepQxZW0mGiNz&#10;I4dhqAeiBNLwOkaItNYgHpBYB+Pg4qKh0IL7QUmPQ1tR//3AnKREvzfYnNV8uYxTnpRlcblAxZ1b&#10;6nMLMxyhKhooGcVtSJsRiTNwg01sVCL4OZMpZxzGxPu0OHHaz/Xk9bzem0cAAAD//wMAUEsDBBQA&#10;BgAIAAAAIQAc0CZT3gAAAAgBAAAPAAAAZHJzL2Rvd25yZXYueG1sTI/BTsMwDIbvSLxDZCQuaEvH&#10;2jJK0wkhgdgNBoJr1nhtReOUJOvK2+Od4GRZ/6/Pn8v1ZHsxog+dIwWLeQICqXamo0bB+9vjbAUi&#10;RE1G945QwQ8GWFfnZ6UujDvSK47b2AiGUCi0gjbGoZAy1C1aHeZuQOJs77zVkVffSOP1keG2l9dJ&#10;kkurO+ILrR7wocX6a3uwClbp8/gZNsuXjzrf97fx6mZ8+vZKXV5M93cgIk7xrwwnfVaHip127kAm&#10;iF7BbJmyemQYj1O+yDMQOwVZmoGsSvn/geoXAAD//wMAUEsBAi0AFAAGAAgAAAAhALaDOJL+AAAA&#10;4QEAABMAAAAAAAAAAAAAAAAAAAAAAFtDb250ZW50X1R5cGVzXS54bWxQSwECLQAUAAYACAAAACEA&#10;OP0h/9YAAACUAQAACwAAAAAAAAAAAAAAAAAvAQAAX3JlbHMvLnJlbHNQSwECLQAUAAYACAAAACEA&#10;yVeuchQCAAAmBAAADgAAAAAAAAAAAAAAAAAuAgAAZHJzL2Uyb0RvYy54bWxQSwECLQAUAAYACAAA&#10;ACEAHNAmU94AAAAIAQAADwAAAAAAAAAAAAAAAABuBAAAZHJzL2Rvd25yZXYueG1sUEsFBgAAAAAE&#10;AAQA8wAAAHkFAAAAAA==&#10;">
                <v:textbox>
                  <w:txbxContent>
                    <w:p w14:paraId="5DB2B226" w14:textId="77777777" w:rsidR="00035CE4" w:rsidRPr="00DE4175" w:rsidRDefault="00035CE4" w:rsidP="00035CE4">
                      <w:pPr>
                        <w:jc w:val="center"/>
                        <w:rPr>
                          <w:b/>
                          <w:bCs/>
                        </w:rPr>
                      </w:pPr>
                      <w:r>
                        <w:rPr>
                          <w:b/>
                          <w:bCs/>
                        </w:rPr>
                        <w:t>Remember</w:t>
                      </w:r>
                    </w:p>
                  </w:txbxContent>
                </v:textbox>
                <w10:wrap type="square"/>
              </v:shape>
            </w:pict>
          </mc:Fallback>
        </mc:AlternateContent>
      </w:r>
      <w:r w:rsidRPr="00280095">
        <w:rPr>
          <w:rFonts w:ascii="Gadugi" w:hAnsi="Gadugi"/>
          <w:noProof/>
          <w:color w:val="000000" w:themeColor="text1"/>
          <w:sz w:val="22"/>
          <w:lang w:bidi="ar-SA"/>
        </w:rPr>
        <mc:AlternateContent>
          <mc:Choice Requires="wps">
            <w:drawing>
              <wp:anchor distT="0" distB="0" distL="114300" distR="114300" simplePos="0" relativeHeight="253377536" behindDoc="0" locked="0" layoutInCell="1" allowOverlap="1" wp14:anchorId="5F27E01A" wp14:editId="33002713">
                <wp:simplePos x="0" y="0"/>
                <wp:positionH relativeFrom="column">
                  <wp:posOffset>3152435</wp:posOffset>
                </wp:positionH>
                <wp:positionV relativeFrom="paragraph">
                  <wp:posOffset>160416</wp:posOffset>
                </wp:positionV>
                <wp:extent cx="1162685" cy="269875"/>
                <wp:effectExtent l="0" t="0" r="475615" b="111125"/>
                <wp:wrapNone/>
                <wp:docPr id="244" name="Speech Bubble: Rectangle with Corners Rounded 244"/>
                <wp:cNvGraphicFramePr/>
                <a:graphic xmlns:a="http://schemas.openxmlformats.org/drawingml/2006/main">
                  <a:graphicData uri="http://schemas.microsoft.com/office/word/2010/wordprocessingShape">
                    <wps:wsp>
                      <wps:cNvSpPr/>
                      <wps:spPr>
                        <a:xfrm>
                          <a:off x="0" y="0"/>
                          <a:ext cx="1162685" cy="269875"/>
                        </a:xfrm>
                        <a:prstGeom prst="wedgeRoundRectCallout">
                          <a:avLst>
                            <a:gd name="adj1" fmla="val 84770"/>
                            <a:gd name="adj2" fmla="val 7648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2B694B73" w14:textId="77777777" w:rsidR="00035CE4" w:rsidRPr="00E123A2" w:rsidRDefault="00035CE4" w:rsidP="00035CE4">
                            <w:pPr>
                              <w:spacing w:line="240" w:lineRule="auto"/>
                              <w:jc w:val="center"/>
                              <w:rPr>
                                <w:sz w:val="20"/>
                                <w:szCs w:val="20"/>
                              </w:rPr>
                            </w:pPr>
                            <w:r>
                              <w:rPr>
                                <w:sz w:val="20"/>
                                <w:szCs w:val="20"/>
                              </w:rPr>
                              <w:t xml:space="preserve">No </w:t>
                            </w:r>
                          </w:p>
                          <w:p w14:paraId="018046FC"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F27E01A" id="Speech Bubble: Rectangle with Corners Rounded 244" o:spid="_x0000_s1050" type="#_x0000_t62" style="position:absolute;margin-left:248.2pt;margin-top:12.65pt;width:91.55pt;height:21.25pt;z-index:253377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wJkgpwIAAIwFAAAOAAAAZHJzL2Uyb0RvYy54bWysVEtv2zAMvg/YfxB0Xx17qZMGdYogRYcB&#10;RVe0HXpWZCnWoNckJXb260fJTuJuOxXzQaZEivr48XF90ymJ9sx5YXSF84sJRkxTUwu9rfD3l7tP&#10;c4x8ILom0mhW4QPz+Gb58cN1axesMI2RNXMInGi/aG2FmxDsIss8bZgi/sJYpkHJjVMkwNZts9qR&#10;FrwrmRWTSZm1xtXWGcq8h9PbXomXyT/njIZvnHsWkKwwYAtpdWndxDVbXpPF1hHbCDrAIO9AoYjQ&#10;8OjJ1S0JBO2c+MuVEtQZb3i4oEZlhnNBWYoBosknf0Tz3BDLUixAjrcnmvz/c0sf9s/20QENrfUL&#10;D2KMouNOxT/gQ10i63Aii3UBUTjM87Io55cYUdAV5dV8dhnZzM63rfPhCzMKRaHCLau37MnsdP0E&#10;aVkTKc0uJNLI/t6HxF6NNFFQJqT+kWPElYRk7IlE8+lsdkzWyKYY28zK6bwYEjqy+Ty2ycuynA0w&#10;h1cB8BFohOCNFPWdkDJtDn4tHQIEAF/o2rQvED5GkvgACuAkfYPDN1elRi3wAl+kiEBpc0ngKlW2&#10;rrDXW4yI3ELP0OASCW9u+/c/HIO5Jb7pUSevPSlKBGg1KVSF52PYUsdQWWoWyEPM4bkWohS6TYcE&#10;oC6m0VM82pj68OiQM31DeUvvBLx7D7w8EgdJg16DqRC+wcKlASbMIGHUGPfrX+fRHgobtBi10JHA&#10;0s8dcQzo/qqh5K/y6TS2cNpML2cFbNxYsxlr9E6tDaQNygjQJTHaB3kUuTPqFYbHKr4KKqIpvN3n&#10;Y9isQz8pYPxQtlolM2hbS8K9frY0Oo/URcZfulfi7FDpAYrkwRy7lyxSpfW9cbaNN7VZ7YLh4kR6&#10;z+uQAWj51E/DeIozZbxPVuchuvwNAAD//wMAUEsDBBQABgAIAAAAIQBSCR6P3wAAAAkBAAAPAAAA&#10;ZHJzL2Rvd25yZXYueG1sTI/BTsMwDIbvSLxDZCRuLN1Yu640nRgSEqjiwMYDeI1pKhqnarKt8PRk&#10;J7jZ8qff319uJtuLE42+c6xgPktAEDdOd9wq+Ng/3+UgfEDW2DsmBd/kYVNdX5VYaHfmdzrtQiti&#10;CPsCFZgQhkJK3xiy6GduII63TzdaDHEdW6lHPMdw28tFkmTSYsfxg8GBngw1X7ujVcChnuevLz+4&#10;wvqt3mYmbfbbQanbm+nxAUSgKfzBcNGP6lBFp4M7svaiV7BcZ8uIKlik9yAikK3WKYjDZchBVqX8&#10;36D6BQAA//8DAFBLAQItABQABgAIAAAAIQC2gziS/gAAAOEBAAATAAAAAAAAAAAAAAAAAAAAAABb&#10;Q29udGVudF9UeXBlc10ueG1sUEsBAi0AFAAGAAgAAAAhADj9If/WAAAAlAEAAAsAAAAAAAAAAAAA&#10;AAAALwEAAF9yZWxzLy5yZWxzUEsBAi0AFAAGAAgAAAAhAI3AmSCnAgAAjAUAAA4AAAAAAAAAAAAA&#10;AAAALgIAAGRycy9lMm9Eb2MueG1sUEsBAi0AFAAGAAgAAAAhAFIJHo/fAAAACQEAAA8AAAAAAAAA&#10;AAAAAAAAAQUAAGRycy9kb3ducmV2LnhtbFBLBQYAAAAABAAEAPMAAAANBgAAAAA=&#10;" adj="29110,27320" fillcolor="windowText" strokecolor="windowText" strokeweight="1.75pt">
                <v:textbox>
                  <w:txbxContent>
                    <w:p w14:paraId="2B694B73" w14:textId="77777777" w:rsidR="00035CE4" w:rsidRPr="00E123A2" w:rsidRDefault="00035CE4" w:rsidP="00035CE4">
                      <w:pPr>
                        <w:spacing w:line="240" w:lineRule="auto"/>
                        <w:jc w:val="center"/>
                        <w:rPr>
                          <w:sz w:val="20"/>
                          <w:szCs w:val="20"/>
                        </w:rPr>
                      </w:pPr>
                      <w:r>
                        <w:rPr>
                          <w:sz w:val="20"/>
                          <w:szCs w:val="20"/>
                        </w:rPr>
                        <w:t xml:space="preserve">No </w:t>
                      </w:r>
                    </w:p>
                    <w:p w14:paraId="018046FC" w14:textId="77777777" w:rsidR="00035CE4" w:rsidRDefault="00035CE4" w:rsidP="00035CE4"/>
                  </w:txbxContent>
                </v:textbox>
              </v:shape>
            </w:pict>
          </mc:Fallback>
        </mc:AlternateContent>
      </w:r>
      <w:r w:rsidRPr="00280095">
        <w:rPr>
          <w:rFonts w:ascii="Gadugi" w:hAnsi="Gadugi"/>
          <w:noProof/>
          <w:color w:val="000000" w:themeColor="text1"/>
          <w:sz w:val="22"/>
          <w:lang w:bidi="ar-SA"/>
        </w:rPr>
        <mc:AlternateContent>
          <mc:Choice Requires="wps">
            <w:drawing>
              <wp:anchor distT="0" distB="0" distL="114300" distR="114300" simplePos="0" relativeHeight="253364224" behindDoc="0" locked="0" layoutInCell="1" allowOverlap="1" wp14:anchorId="379CD27F" wp14:editId="27E7CC49">
                <wp:simplePos x="0" y="0"/>
                <wp:positionH relativeFrom="column">
                  <wp:posOffset>1699600</wp:posOffset>
                </wp:positionH>
                <wp:positionV relativeFrom="paragraph">
                  <wp:posOffset>13851</wp:posOffset>
                </wp:positionV>
                <wp:extent cx="1274445" cy="269240"/>
                <wp:effectExtent l="457200" t="0" r="20955" b="92710"/>
                <wp:wrapNone/>
                <wp:docPr id="201" name="Speech Bubble: Rectangle with Corners Rounded 201"/>
                <wp:cNvGraphicFramePr/>
                <a:graphic xmlns:a="http://schemas.openxmlformats.org/drawingml/2006/main">
                  <a:graphicData uri="http://schemas.microsoft.com/office/word/2010/wordprocessingShape">
                    <wps:wsp>
                      <wps:cNvSpPr/>
                      <wps:spPr>
                        <a:xfrm>
                          <a:off x="0" y="0"/>
                          <a:ext cx="1274445" cy="269240"/>
                        </a:xfrm>
                        <a:prstGeom prst="wedgeRoundRectCallout">
                          <a:avLst>
                            <a:gd name="adj1" fmla="val -81531"/>
                            <a:gd name="adj2" fmla="val 67470"/>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12FDA9C" w14:textId="77777777" w:rsidR="00035CE4" w:rsidRPr="00E123A2" w:rsidRDefault="00035CE4" w:rsidP="00035CE4">
                            <w:pPr>
                              <w:spacing w:line="240" w:lineRule="auto"/>
                              <w:jc w:val="center"/>
                              <w:rPr>
                                <w:sz w:val="20"/>
                                <w:szCs w:val="20"/>
                              </w:rPr>
                            </w:pPr>
                            <w:r w:rsidRPr="00E123A2">
                              <w:rPr>
                                <w:sz w:val="20"/>
                                <w:szCs w:val="20"/>
                              </w:rPr>
                              <w:t>I</w:t>
                            </w:r>
                            <w:r>
                              <w:rPr>
                                <w:sz w:val="20"/>
                                <w:szCs w:val="20"/>
                              </w:rPr>
                              <w:t>s Asia a country?</w:t>
                            </w:r>
                          </w:p>
                          <w:p w14:paraId="13E25AD5"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79CD27F" id="Speech Bubble: Rectangle with Corners Rounded 201" o:spid="_x0000_s1051" type="#_x0000_t62" style="position:absolute;margin-left:133.85pt;margin-top:1.1pt;width:100.35pt;height:21.2pt;z-index:253364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A6dlpwIAAI0FAAAOAAAAZHJzL2Uyb0RvYy54bWysVE1v2zAMvQ/YfxB0bx2nadIGdYogRYcB&#10;RVe0HXpWZDnxoK9JSpzs1+9JdhJ326mYDzIlUhT5+Mib252SZCucr40uaH4+oERobsparwr6/fX+&#10;7IoSH5gumTRaFHQvPL2dff5009ipGJq1kaVwBE60nza2oOsQ7DTLPF8Lxfy5sUJDWRmnWMDWrbLS&#10;sQbelcyGg8E4a4wrrTNceI/Tu1ZJZ8l/VQkevlWVF4HIgiK2kFaX1mVcs9kNm64cs+uad2GwD0Sh&#10;WK3x6NHVHQuMbFz9lytVc2e8qcI5NyozVVVzkXJANvngj2xe1syKlAvA8fYIk/9/bvnj9sU+OcDQ&#10;WD/1EGMWu8qp+Ed8ZJfA2h/BErtAOA7z4WQ0Gl1SwqEbjq+Ho4RmdrptnQ9fhFEkCgVtRLkSz2aj&#10;y2eUZcGkNJuQQGPbBx8SeiXRTIEmrPyRU1IpiWJsmSRnV/nlRd5Vq2c07BuNJ6PJoaI9m4u+TT4e&#10;jyfRD+LsnoV0iDTG4I2sy/tayrTZ+4V0BCEg/lqXpnlF/pRI5gMUACV9ncN3V6UmDYDBFzFi4HYl&#10;Ga5yZcuCer2ihMkVmoYHl1B4d9t//OGYzB3z6zbq5LUFTtUBvSZrVdCrfthSx1RF6hYUIoJzIkOU&#10;wm65IzWiRiodU5am3D854kzbUd7y+xrvPgCXJ+ZQNTQbxkL4hqWSBkiYTqJkbdyvf51HezAbWkoa&#10;tCRQ+rlhTgDurxqcv85H4BgJaTO6nAyxcX3Nsq/RG7UwKBt4hOiSGO2DPIiVM+oN02MeX4WKaY63&#10;23p0m0VoRwXmDxfzeTJD31oWHvSL5dF5hC4i/rp7Y852VA8gyaM5tG/HtJZ0J9t4U5v5JpiqPoLe&#10;4tpVAD2fiNrNpzhU+vtkdZqis98AAAD//wMAUEsDBBQABgAIAAAAIQDwocGA3wAAAAgBAAAPAAAA&#10;ZHJzL2Rvd25yZXYueG1sTI/BTsMwEETvSPyDtUjcqE2UplWIUxUkxBHRQtXetvGSBGI7xG4b+Pou&#10;J7jNakazb4rFaDtxpCG03mm4nSgQ5CpvWldreF0/3sxBhIjOYOcdafimAIvy8qLA3PiTe6HjKtaC&#10;S1zIUUMTY59LGaqGLIaJ78mx9+4Hi5HPoZZmwBOX204mSmXSYuv4Q4M9PTRUfa4OVkN8em6VWm/e&#10;7nG3+VpuzfQj/ZlqfX01Lu9ARBrjXxh+8RkdSmba+4MzQXQakmw24yiLBAT7aTZPQexZpBnIspD/&#10;B5RnAAAA//8DAFBLAQItABQABgAIAAAAIQC2gziS/gAAAOEBAAATAAAAAAAAAAAAAAAAAAAAAABb&#10;Q29udGVudF9UeXBlc10ueG1sUEsBAi0AFAAGAAgAAAAhADj9If/WAAAAlAEAAAsAAAAAAAAAAAAA&#10;AAAALwEAAF9yZWxzLy5yZWxzUEsBAi0AFAAGAAgAAAAhAKkDp2WnAgAAjQUAAA4AAAAAAAAAAAAA&#10;AAAALgIAAGRycy9lMm9Eb2MueG1sUEsBAi0AFAAGAAgAAAAhAPChwYDfAAAACAEAAA8AAAAAAAAA&#10;AAAAAAAAAQUAAGRycy9kb3ducmV2LnhtbFBLBQYAAAAABAAEAPMAAAANBgAAAAA=&#10;" adj="-6811,25374" fillcolor="windowText" strokecolor="windowText" strokeweight="1.75pt">
                <v:textbox>
                  <w:txbxContent>
                    <w:p w14:paraId="312FDA9C" w14:textId="77777777" w:rsidR="00035CE4" w:rsidRPr="00E123A2" w:rsidRDefault="00035CE4" w:rsidP="00035CE4">
                      <w:pPr>
                        <w:spacing w:line="240" w:lineRule="auto"/>
                        <w:jc w:val="center"/>
                        <w:rPr>
                          <w:sz w:val="20"/>
                          <w:szCs w:val="20"/>
                        </w:rPr>
                      </w:pPr>
                      <w:r w:rsidRPr="00E123A2">
                        <w:rPr>
                          <w:sz w:val="20"/>
                          <w:szCs w:val="20"/>
                        </w:rPr>
                        <w:t>I</w:t>
                      </w:r>
                      <w:r>
                        <w:rPr>
                          <w:sz w:val="20"/>
                          <w:szCs w:val="20"/>
                        </w:rPr>
                        <w:t>s Asia a country?</w:t>
                      </w:r>
                    </w:p>
                    <w:p w14:paraId="13E25AD5" w14:textId="77777777" w:rsidR="00035CE4" w:rsidRDefault="00035CE4" w:rsidP="00035CE4"/>
                  </w:txbxContent>
                </v:textbox>
              </v:shape>
            </w:pict>
          </mc:Fallback>
        </mc:AlternateContent>
      </w:r>
      <w:r>
        <w:rPr>
          <w:rFonts w:ascii="Gadugi" w:hAnsi="Gadugi"/>
          <w:noProof/>
          <w:color w:val="000000" w:themeColor="text1"/>
          <w:sz w:val="22"/>
          <w:lang w:bidi="ar-SA"/>
        </w:rPr>
        <mc:AlternateContent>
          <mc:Choice Requires="wps">
            <w:drawing>
              <wp:anchor distT="0" distB="0" distL="114300" distR="114300" simplePos="0" relativeHeight="253369344" behindDoc="0" locked="0" layoutInCell="1" allowOverlap="1" wp14:anchorId="4FA5AF82" wp14:editId="0294D1D5">
                <wp:simplePos x="0" y="0"/>
                <wp:positionH relativeFrom="column">
                  <wp:posOffset>5687060</wp:posOffset>
                </wp:positionH>
                <wp:positionV relativeFrom="paragraph">
                  <wp:posOffset>54610</wp:posOffset>
                </wp:positionV>
                <wp:extent cx="0" cy="1231900"/>
                <wp:effectExtent l="76200" t="38100" r="76200" b="63500"/>
                <wp:wrapNone/>
                <wp:docPr id="211" name="Straight Arrow Connector 211"/>
                <wp:cNvGraphicFramePr/>
                <a:graphic xmlns:a="http://schemas.openxmlformats.org/drawingml/2006/main">
                  <a:graphicData uri="http://schemas.microsoft.com/office/word/2010/wordprocessingShape">
                    <wps:wsp>
                      <wps:cNvCnPr/>
                      <wps:spPr>
                        <a:xfrm>
                          <a:off x="0" y="0"/>
                          <a:ext cx="0" cy="1231900"/>
                        </a:xfrm>
                        <a:prstGeom prst="straightConnector1">
                          <a:avLst/>
                        </a:prstGeom>
                        <a:noFill/>
                        <a:ln w="6350" cap="flat" cmpd="sng" algn="ctr">
                          <a:solidFill>
                            <a:srgbClr val="4472C4"/>
                          </a:solidFill>
                          <a:prstDash val="solid"/>
                          <a:miter lim="800000"/>
                          <a:headEnd type="triangle"/>
                          <a:tailEnd type="triangle"/>
                        </a:ln>
                        <a:effectLst/>
                      </wps:spPr>
                      <wps:bodyPr/>
                    </wps:wsp>
                  </a:graphicData>
                </a:graphic>
              </wp:anchor>
            </w:drawing>
          </mc:Choice>
          <mc:Fallback xmlns="">
            <w:pict>
              <v:shapetype w14:anchorId="326206C9" id="_x0000_t32" coordsize="21600,21600" o:spt="32" o:oned="t" path="m,l21600,21600e" filled="f">
                <v:path arrowok="t" fillok="f" o:connecttype="none"/>
                <o:lock v:ext="edit" shapetype="t"/>
              </v:shapetype>
              <v:shape id="Straight Arrow Connector 211" o:spid="_x0000_s1026" type="#_x0000_t32" style="position:absolute;margin-left:447.8pt;margin-top:4.3pt;width:0;height:97pt;z-index:25336934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OK6QEAAMQDAAAOAAAAZHJzL2Uyb0RvYy54bWysU9uO0zAQfUfiHyy/s0m6ZVmqpivUsrwg&#10;qLTwAVPHSSz5phnTtH/P2ClluTwh+uB6ZjyXc+Zk/XByVhw1kgm+lc1NLYX2KnTGD638+uXx1b0U&#10;lMB3YIPXrTxrkg+bly/WU1zpRRiD7TQKLuJpNcVWjinFVVWRGrUDuglRew72AR0kNnGoOoSJqztb&#10;Ler6rpoCdhGD0kTs3c1BuSn1+16r9LnvSSdhW8mzpXJiOQ/5rDZrWA0IcTTqMgb8wxQOjOem11I7&#10;SCC+ofmjlDMKA4U+3ajgqtD3RumCgdE09W9onkaIumBhciheaaL/V1Z9Ou5RmK6Vi6aRwoPjJT0l&#10;BDOMSbxDDJPYBu+ZyIAiv2HGpkgrTtz6PV4sinvM8E89uvzPwMSpsHy+sqxPSajZqdjbLG6bt3XZ&#10;QPUzMSKlDzo4kS+tpMsk1xGawjIcP1Li1pz4IyF39eHRWFtWar2YWnl3+5qXroCF1VtIfHWRoZIf&#10;pAA7sGJVwlKRgjVdzs51CIfD1qI4AqtmuXyz2C4zbO72y7Pcegc0zu9KaNaTM4lFbY1r5X2df7N7&#10;1NC9951I58gkJzTgB6vnWAJj/x7jrtbnqXSR8wV4XsFMer4dQncuu6iyxVIpw15knbX43Ob7849v&#10;8x0AAP//AwBQSwMEFAAGAAgAAAAhAMmzbpXdAAAACQEAAA8AAABkcnMvZG93bnJldi54bWxMj8FO&#10;wzAQRO9I/IO1SFwQdRyJUEKcqq3EpZxSEGc3NokhXgfbbQJfzyIOcNodzWj2bbWa3cBOJkTrUYJY&#10;ZMAMtl5b7CQ8Pz1cL4HFpFCrwaOR8GkirOrzs0qV2k/YmNM+dYxKMJZKQp/SWHIe2944FRd+NEje&#10;qw9OJZKh4zqoicrdwPMsK7hTFulCr0az7U37vj86CfFF7ERzu7NXH419+xKPa7EJk5SXF/P6Hlgy&#10;c/oLww8+oUNNTAd/RB3ZIGF5d1NQlBYa5P/qg4Q8ywvgdcX/f1B/AwAA//8DAFBLAQItABQABgAI&#10;AAAAIQC2gziS/gAAAOEBAAATAAAAAAAAAAAAAAAAAAAAAABbQ29udGVudF9UeXBlc10ueG1sUEsB&#10;Ai0AFAAGAAgAAAAhADj9If/WAAAAlAEAAAsAAAAAAAAAAAAAAAAALwEAAF9yZWxzLy5yZWxzUEsB&#10;Ai0AFAAGAAgAAAAhAD8dk4rpAQAAxAMAAA4AAAAAAAAAAAAAAAAALgIAAGRycy9lMm9Eb2MueG1s&#10;UEsBAi0AFAAGAAgAAAAhAMmzbpXdAAAACQEAAA8AAAAAAAAAAAAAAAAAQwQAAGRycy9kb3ducmV2&#10;LnhtbFBLBQYAAAAABAAEAPMAAABNBQAAAAA=&#10;" strokecolor="#4472c4" strokeweight=".5pt">
                <v:stroke startarrow="block" endarrow="block" joinstyle="miter"/>
              </v:shape>
            </w:pict>
          </mc:Fallback>
        </mc:AlternateContent>
      </w:r>
    </w:p>
    <w:p w14:paraId="4C19E21A"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376512" behindDoc="0" locked="0" layoutInCell="1" allowOverlap="1" wp14:anchorId="326FFAEA" wp14:editId="22428C88">
            <wp:simplePos x="0" y="0"/>
            <wp:positionH relativeFrom="column">
              <wp:posOffset>4678045</wp:posOffset>
            </wp:positionH>
            <wp:positionV relativeFrom="paragraph">
              <wp:posOffset>65405</wp:posOffset>
            </wp:positionV>
            <wp:extent cx="370840" cy="839470"/>
            <wp:effectExtent l="0" t="0" r="0" b="0"/>
            <wp:wrapThrough wrapText="bothSides">
              <wp:wrapPolygon edited="0">
                <wp:start x="4438" y="0"/>
                <wp:lineTo x="0" y="3431"/>
                <wp:lineTo x="0" y="16666"/>
                <wp:lineTo x="4438" y="20587"/>
                <wp:lineTo x="5548" y="21077"/>
                <wp:lineTo x="14425" y="21077"/>
                <wp:lineTo x="15534" y="20587"/>
                <wp:lineTo x="19973" y="10293"/>
                <wp:lineTo x="19973" y="8823"/>
                <wp:lineTo x="18863" y="2941"/>
                <wp:lineTo x="15534" y="0"/>
                <wp:lineTo x="4438" y="0"/>
              </wp:wrapPolygon>
            </wp:wrapThrough>
            <wp:docPr id="238" name="Picture 238"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70840" cy="8394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E11497">
        <w:rPr>
          <w:rFonts w:ascii="Gadugi" w:hAnsi="Gadugi"/>
          <w:noProof/>
          <w:color w:val="000000" w:themeColor="text1"/>
          <w:sz w:val="22"/>
          <w:lang w:bidi="ar-SA"/>
        </w:rPr>
        <mc:AlternateContent>
          <mc:Choice Requires="wps">
            <w:drawing>
              <wp:anchor distT="45720" distB="45720" distL="114300" distR="114300" simplePos="0" relativeHeight="253370368" behindDoc="0" locked="0" layoutInCell="1" allowOverlap="1" wp14:anchorId="5FEC0F40" wp14:editId="6E160111">
                <wp:simplePos x="0" y="0"/>
                <wp:positionH relativeFrom="column">
                  <wp:posOffset>5221853</wp:posOffset>
                </wp:positionH>
                <wp:positionV relativeFrom="paragraph">
                  <wp:posOffset>162504</wp:posOffset>
                </wp:positionV>
                <wp:extent cx="969645" cy="556260"/>
                <wp:effectExtent l="0" t="0" r="20955" b="15240"/>
                <wp:wrapSquare wrapText="bothSides"/>
                <wp:docPr id="2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9645" cy="556260"/>
                        </a:xfrm>
                        <a:prstGeom prst="rect">
                          <a:avLst/>
                        </a:prstGeom>
                        <a:solidFill>
                          <a:srgbClr val="FFFFFF"/>
                        </a:solidFill>
                        <a:ln w="22225">
                          <a:solidFill>
                            <a:srgbClr val="000000"/>
                          </a:solidFill>
                          <a:miter lim="800000"/>
                          <a:headEnd/>
                          <a:tailEnd/>
                        </a:ln>
                      </wps:spPr>
                      <wps:txbx>
                        <w:txbxContent>
                          <w:p w14:paraId="6DC35948" w14:textId="77777777" w:rsidR="00035CE4" w:rsidRPr="00E11497" w:rsidRDefault="00035CE4" w:rsidP="00035CE4">
                            <w:pPr>
                              <w:jc w:val="center"/>
                              <w:rPr>
                                <w:rFonts w:ascii="Gadugi" w:hAnsi="Gadugi"/>
                                <w:sz w:val="22"/>
                              </w:rPr>
                            </w:pPr>
                            <w:r w:rsidRPr="00E11497">
                              <w:rPr>
                                <w:rFonts w:ascii="Gadugi" w:hAnsi="Gadugi"/>
                                <w:sz w:val="22"/>
                              </w:rPr>
                              <w:t>Lower</w:t>
                            </w:r>
                            <w:r>
                              <w:rPr>
                                <w:rFonts w:ascii="Gadugi" w:hAnsi="Gadugi"/>
                                <w:sz w:val="22"/>
                              </w:rPr>
                              <w:t xml:space="preserve"> order</w:t>
                            </w:r>
                            <w:r w:rsidRPr="00E11497">
                              <w:rPr>
                                <w:rFonts w:ascii="Gadugi" w:hAnsi="Gadugi"/>
                                <w:sz w:val="22"/>
                              </w:rPr>
                              <w:t xml:space="preserve"> question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FEC0F40" id="_x0000_s1052" type="#_x0000_t202" style="position:absolute;margin-left:411.15pt;margin-top:12.8pt;width:76.35pt;height:43.8pt;z-index:2533703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4EBEwIAACcEAAAOAAAAZHJzL2Uyb0RvYy54bWysU1Fv0zAQfkfiP1h+p2mrNqxR02l0FCGN&#10;gTT4AY7jNBaOz5zdJuPXc3a6rhrwgvCDdec7f/7uu/P6eugMOyr0GmzJZ5MpZ8pKqLXdl/zb192b&#10;K858ELYWBqwq+aPy/Hrz+tW6d4WaQwumVsgIxPqidyVvQ3BFlnnZqk74CThlKdgAdiKQi/usRtET&#10;emey+XSaZz1g7RCk8p5Ob8cg3yT8plEyfG4arwIzJSduIe2Y9iru2WYtij0K12p5oiH+gUUntKVH&#10;z1C3Igh2QP0bVKclgocmTCR0GTSNlirVQNXMpi+qeWiFU6kWEse7s0z+/8HK++OD+4IsDO9goAam&#10;Iry7A/ndMwvbVti9ukGEvlWipodnUbKsd744XY1S+8JHkKr/BDU1WRwCJKChwS6qQnUyQqcGPJ5F&#10;V0Ngkg5X+SpfLDmTFFou83mempKJ4umyQx8+KOhYNEqO1NMELo53PkQyonhKiW95MLreaWOSg/tq&#10;a5AdBfV/l1bi/yLNWNaXfE5rOQrwV4xpWn/C6HSgSTa6K/nVOUkUUbb3tk5zFoQ2o02cjT3pGKUb&#10;RQxDNTBdE5M8vhB1raB+JGURxsmln0ZGC/iTs56mtuT+x0Gg4sx8tNSd1WyxiGOenMXy7ZwcvIxU&#10;lxFhJUGVPHA2mtuQvkZUzsINdbHRSeFnJifONI1J+NPPieN+6aes5/+9+QUAAP//AwBQSwMEFAAG&#10;AAgAAAAhACXG3NLhAAAACgEAAA8AAABkcnMvZG93bnJldi54bWxMj8tOwzAQRfdI/IM1SGwi6tRR&#10;H4Q4FaKtEAsWlHbvJkMSNR5HsZuEv2dYwXI0R/eem20m24oBe9840jCfxSCQClc2VGk4fu4f1iB8&#10;MFSa1hFq+EYPm/z2JjNp6Ub6wOEQKsEh5FOjoQ6hS6X0RY3W+JnrkPj35XprAp99JcvejBxuW6ni&#10;eCmtaYgbatPhS43F5XC1GsZk2L5vpyp6e92tTntFOxdFF63v76bnJxABp/AHw68+q0POTmd3pdKL&#10;VsNaqYRRDWqxBMHA42rB485MzhMFMs/k/wn5DwAAAP//AwBQSwECLQAUAAYACAAAACEAtoM4kv4A&#10;AADhAQAAEwAAAAAAAAAAAAAAAAAAAAAAW0NvbnRlbnRfVHlwZXNdLnhtbFBLAQItABQABgAIAAAA&#10;IQA4/SH/1gAAAJQBAAALAAAAAAAAAAAAAAAAAC8BAABfcmVscy8ucmVsc1BLAQItABQABgAIAAAA&#10;IQByb4EBEwIAACcEAAAOAAAAAAAAAAAAAAAAAC4CAABkcnMvZTJvRG9jLnhtbFBLAQItABQABgAI&#10;AAAAIQAlxtzS4QAAAAoBAAAPAAAAAAAAAAAAAAAAAG0EAABkcnMvZG93bnJldi54bWxQSwUGAAAA&#10;AAQABADzAAAAewUAAAAA&#10;" strokeweight="1.75pt">
                <v:textbox>
                  <w:txbxContent>
                    <w:p w14:paraId="6DC35948" w14:textId="77777777" w:rsidR="00035CE4" w:rsidRPr="00E11497" w:rsidRDefault="00035CE4" w:rsidP="00035CE4">
                      <w:pPr>
                        <w:jc w:val="center"/>
                        <w:rPr>
                          <w:rFonts w:ascii="Gadugi" w:hAnsi="Gadugi"/>
                          <w:sz w:val="22"/>
                        </w:rPr>
                      </w:pPr>
                      <w:r w:rsidRPr="00E11497">
                        <w:rPr>
                          <w:rFonts w:ascii="Gadugi" w:hAnsi="Gadugi"/>
                          <w:sz w:val="22"/>
                        </w:rPr>
                        <w:t>Lower</w:t>
                      </w:r>
                      <w:r>
                        <w:rPr>
                          <w:rFonts w:ascii="Gadugi" w:hAnsi="Gadugi"/>
                          <w:sz w:val="22"/>
                        </w:rPr>
                        <w:t xml:space="preserve"> order</w:t>
                      </w:r>
                      <w:r w:rsidRPr="00E11497">
                        <w:rPr>
                          <w:rFonts w:ascii="Gadugi" w:hAnsi="Gadugi"/>
                          <w:sz w:val="22"/>
                        </w:rPr>
                        <w:t xml:space="preserve"> question</w:t>
                      </w:r>
                    </w:p>
                  </w:txbxContent>
                </v:textbox>
                <w10:wrap type="square"/>
              </v:shape>
            </w:pict>
          </mc:Fallback>
        </mc:AlternateContent>
      </w:r>
    </w:p>
    <w:p w14:paraId="1803EE1E" w14:textId="77777777" w:rsidR="00035CE4" w:rsidRDefault="00035CE4" w:rsidP="00035CE4">
      <w:pPr>
        <w:pStyle w:val="ListParagraph"/>
        <w:spacing w:line="240" w:lineRule="auto"/>
        <w:ind w:left="0"/>
        <w:rPr>
          <w:rFonts w:ascii="Gadugi" w:hAnsi="Gadugi"/>
          <w:color w:val="000000" w:themeColor="text1"/>
          <w:sz w:val="22"/>
          <w:lang w:bidi="ar-SA"/>
        </w:rPr>
      </w:pPr>
      <w:r w:rsidRPr="00280095">
        <w:rPr>
          <w:rFonts w:ascii="Gadugi" w:hAnsi="Gadugi"/>
          <w:noProof/>
          <w:color w:val="000000" w:themeColor="text1"/>
          <w:sz w:val="22"/>
          <w:lang w:bidi="ar-SA"/>
        </w:rPr>
        <mc:AlternateContent>
          <mc:Choice Requires="wps">
            <w:drawing>
              <wp:anchor distT="0" distB="0" distL="114300" distR="114300" simplePos="0" relativeHeight="253365248" behindDoc="0" locked="0" layoutInCell="1" allowOverlap="1" wp14:anchorId="104E0DAF" wp14:editId="5D33DAD7">
                <wp:simplePos x="0" y="0"/>
                <wp:positionH relativeFrom="column">
                  <wp:posOffset>2730500</wp:posOffset>
                </wp:positionH>
                <wp:positionV relativeFrom="paragraph">
                  <wp:posOffset>183515</wp:posOffset>
                </wp:positionV>
                <wp:extent cx="1162685" cy="269875"/>
                <wp:effectExtent l="0" t="0" r="685165" b="34925"/>
                <wp:wrapNone/>
                <wp:docPr id="202" name="Speech Bubble: Rectangle with Corners Rounded 202"/>
                <wp:cNvGraphicFramePr/>
                <a:graphic xmlns:a="http://schemas.openxmlformats.org/drawingml/2006/main">
                  <a:graphicData uri="http://schemas.microsoft.com/office/word/2010/wordprocessingShape">
                    <wps:wsp>
                      <wps:cNvSpPr/>
                      <wps:spPr>
                        <a:xfrm>
                          <a:off x="0" y="0"/>
                          <a:ext cx="1162685" cy="269875"/>
                        </a:xfrm>
                        <a:prstGeom prst="wedgeRoundRectCallout">
                          <a:avLst>
                            <a:gd name="adj1" fmla="val 103091"/>
                            <a:gd name="adj2" fmla="val 49528"/>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A4514AE" w14:textId="77777777" w:rsidR="00035CE4" w:rsidRPr="00E123A2" w:rsidRDefault="00035CE4" w:rsidP="00035CE4">
                            <w:pPr>
                              <w:spacing w:line="240" w:lineRule="auto"/>
                              <w:jc w:val="center"/>
                              <w:rPr>
                                <w:sz w:val="20"/>
                                <w:szCs w:val="20"/>
                              </w:rPr>
                            </w:pPr>
                            <w:r>
                              <w:rPr>
                                <w:sz w:val="20"/>
                                <w:szCs w:val="20"/>
                              </w:rPr>
                              <w:t xml:space="preserve">Yes </w:t>
                            </w:r>
                          </w:p>
                          <w:p w14:paraId="473740A3"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04E0DAF" id="Speech Bubble: Rectangle with Corners Rounded 202" o:spid="_x0000_s1053" type="#_x0000_t62" style="position:absolute;margin-left:215pt;margin-top:14.45pt;width:91.55pt;height:21.25pt;z-index:253365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aOGpgIAAI0FAAAOAAAAZHJzL2Uyb0RvYy54bWysVMlu2zAQvRfoPxC8N7IUW7GNyIHhIEWB&#10;IAmyIGeaIi0W3ErSltyv75BSbKfpKagO1JAzHL55s1xedUqiHXNeGF3h/GyEEdPU1EJvKvzyfPNt&#10;ipEPRNdEGs0qvGceXy2+frls7ZwVpjGyZg6BE+3nra1wE4KdZ5mnDVPEnxnLNCi5cYoE2LpNVjvS&#10;gncls2I0KrPWuNo6Q5n3cHrdK/Ei+eec0XDPuWcByQoDtpBWl9Z1XLPFJZlvHLGNoAMM8gkUiggN&#10;jx5cXZNA0NaJD66UoM54w8MZNSoznAvKUgwQTT76K5qnhliWYgFyvD3Q5P+fW3q3e7IPDmhorZ97&#10;EGMUHXcq/gEf6hJZ+wNZrAuIwmGel0U5nWBEQVeUs+nFJLKZHW9b58N3ZhSKQoVbVm/Yo9nq+hHS&#10;siJSmm1IpJHdrQ+JvRppoqBMSP0zx4grCcnYEYny0flolg/ZOjEqTo3Gs0kx/WhzfmqTl2V5MeAc&#10;ngXEb0gjBm+kqG+ElGmz9yvpEEAA/ELXpn2G+DGSxAdQACnpGxy+uyo1aoEY+CJHBGqbSwJXqbJ1&#10;hb3eYETkBpqGBpdYeHfbf/7hGMw18U2POnntSVEiQK9JoSo8PYUtdQyVpW6BRMQkHoshSqFbd0gA&#10;6iJRF4/Wpt4/OORM31He0hsB794CLw/EQdag2WAshHtYuDTAhBkkjBrjfv/rPNpDZYMWoxZaElj6&#10;tSWOAd0/NNT8LB+PYw+nzXhyUcDGnWrWpxq9VSsDaYM6AnRJjPZBvoncGfUK02MZXwUV0RTe7vMx&#10;bFahHxUwfyhbLpMZ9K0l4VY/WRqdR+oi48/dK3F2KPUARXJn3tqXzFOl9c1xtI03tVlug+HiQHrP&#10;65AB6PnUUMN8ikPldJ+sjlN08QcAAP//AwBQSwMEFAAGAAgAAAAhANvY44zdAAAACQEAAA8AAABk&#10;cnMvZG93bnJldi54bWxMj81uwjAQhO+V+g7WVuqt2AbET4iDEGqPPRB4ACdektB4HcUmuG9f99Qe&#10;RzOa+SbfR9uzCUffOVIgZwIYUu1MR42Cy/njbQPMB01G945QwTd62BfPT7nOjHvQCacyNCyVkM+0&#10;gjaEIePc1y1a7WduQEre1Y1WhyTHhptRP1K57flciBW3uqO00OoBjy3WX+XdKihlvEznm6Tju7BV&#10;dzht1xg/lXp9iYcdsIAx/IXhFz+hQ5GYKncn41mvYLkQ6UtQMN9sgaXASi4ksErBWi6BFzn//6D4&#10;AQAA//8DAFBLAQItABQABgAIAAAAIQC2gziS/gAAAOEBAAATAAAAAAAAAAAAAAAAAAAAAABbQ29u&#10;dGVudF9UeXBlc10ueG1sUEsBAi0AFAAGAAgAAAAhADj9If/WAAAAlAEAAAsAAAAAAAAAAAAAAAAA&#10;LwEAAF9yZWxzLy5yZWxzUEsBAi0AFAAGAAgAAAAhAJ35o4amAgAAjQUAAA4AAAAAAAAAAAAAAAAA&#10;LgIAAGRycy9lMm9Eb2MueG1sUEsBAi0AFAAGAAgAAAAhANvY44zdAAAACQEAAA8AAAAAAAAAAAAA&#10;AAAAAAUAAGRycy9kb3ducmV2LnhtbFBLBQYAAAAABAAEAPMAAAAKBgAAAAA=&#10;" adj="33068,21498" fillcolor="windowText" strokecolor="windowText" strokeweight="1.75pt">
                <v:textbox>
                  <w:txbxContent>
                    <w:p w14:paraId="7A4514AE" w14:textId="77777777" w:rsidR="00035CE4" w:rsidRPr="00E123A2" w:rsidRDefault="00035CE4" w:rsidP="00035CE4">
                      <w:pPr>
                        <w:spacing w:line="240" w:lineRule="auto"/>
                        <w:jc w:val="center"/>
                        <w:rPr>
                          <w:sz w:val="20"/>
                          <w:szCs w:val="20"/>
                        </w:rPr>
                      </w:pPr>
                      <w:r>
                        <w:rPr>
                          <w:sz w:val="20"/>
                          <w:szCs w:val="20"/>
                        </w:rPr>
                        <w:t xml:space="preserve">Yes </w:t>
                      </w:r>
                    </w:p>
                    <w:p w14:paraId="473740A3" w14:textId="77777777" w:rsidR="00035CE4" w:rsidRDefault="00035CE4" w:rsidP="00035CE4"/>
                  </w:txbxContent>
                </v:textbox>
              </v:shape>
            </w:pict>
          </mc:Fallback>
        </mc:AlternateContent>
      </w:r>
      <w:r w:rsidRPr="008C6F12">
        <w:rPr>
          <w:rFonts w:ascii="Gadugi" w:hAnsi="Gadugi"/>
          <w:noProof/>
          <w:color w:val="000000" w:themeColor="text1"/>
          <w:sz w:val="22"/>
          <w:lang w:bidi="ar-SA"/>
        </w:rPr>
        <mc:AlternateContent>
          <mc:Choice Requires="wps">
            <w:drawing>
              <wp:anchor distT="45720" distB="45720" distL="114300" distR="114300" simplePos="0" relativeHeight="253431808" behindDoc="0" locked="0" layoutInCell="1" allowOverlap="1" wp14:anchorId="618C7803" wp14:editId="295F5913">
                <wp:simplePos x="0" y="0"/>
                <wp:positionH relativeFrom="column">
                  <wp:posOffset>-218440</wp:posOffset>
                </wp:positionH>
                <wp:positionV relativeFrom="paragraph">
                  <wp:posOffset>139065</wp:posOffset>
                </wp:positionV>
                <wp:extent cx="966470" cy="290195"/>
                <wp:effectExtent l="0" t="0" r="24130" b="14605"/>
                <wp:wrapSquare wrapText="bothSides"/>
                <wp:docPr id="40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6470" cy="290195"/>
                        </a:xfrm>
                        <a:prstGeom prst="rect">
                          <a:avLst/>
                        </a:prstGeom>
                        <a:solidFill>
                          <a:srgbClr val="FFFFFF"/>
                        </a:solidFill>
                        <a:ln w="9525">
                          <a:solidFill>
                            <a:srgbClr val="000000"/>
                          </a:solidFill>
                          <a:miter lim="800000"/>
                          <a:headEnd/>
                          <a:tailEnd/>
                        </a:ln>
                      </wps:spPr>
                      <wps:txbx>
                        <w:txbxContent>
                          <w:p w14:paraId="2DB77692" w14:textId="77777777" w:rsidR="00035CE4" w:rsidRPr="00DE4175" w:rsidRDefault="00035CE4" w:rsidP="00035CE4">
                            <w:pPr>
                              <w:jc w:val="center"/>
                              <w:rPr>
                                <w:b/>
                                <w:bCs/>
                              </w:rPr>
                            </w:pPr>
                            <w:r>
                              <w:rPr>
                                <w:b/>
                                <w:bCs/>
                              </w:rPr>
                              <w:t>Understand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18C7803" id="_x0000_s1054" type="#_x0000_t202" style="position:absolute;margin-left:-17.2pt;margin-top:10.95pt;width:76.1pt;height:22.85pt;z-index:2534318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a2EwIAACYEAAAOAAAAZHJzL2Uyb0RvYy54bWysU9tu2zAMfR+wfxD0vtgJkjQx4hRdugwD&#10;ugvQ7QNkSY6FyaImKbGzrx8lu2l2exmmB4EUqUPykNzc9q0mJ+m8AlPS6SSnRBoOQplDSb983r9a&#10;UeIDM4JpMLKkZ+np7fbli01nCzmDBrSQjiCI8UVnS9qEYIss87yRLfMTsNKgsQbXsoCqO2TCsQ7R&#10;W53N8nyZdeCEdcCl9/h6PxjpNuHXteThY117GYguKeYW0u3SXcU7225YcXDMNoqPabB/yKJlymDQ&#10;C9Q9C4wcnfoNqlXcgYc6TDi0GdS14jLVgNVM81+qeWyYlakWJMfbC03+/8HyD6dH+8mR0L+GHhuY&#10;ivD2AfhXTwzsGmYO8s456BrJBAaeRsqyzvpi/Bqp9oWPIFX3HgQ2mR0DJKC+dm1kBeskiI4NOF9I&#10;l30gHB/Xy+X8Bi0cTbN1Pl0vUgRWPH22zoe3EloShZI67GkCZ6cHH2IyrHhyibE8aCX2SuukuEO1&#10;046cGPZ/n86I/pObNqTDTBazxVD/XyHydP4E0aqAg6xVW9LVxYkVkbU3RqQxC0zpQcaUtRlpjMwN&#10;HIa+6okSSMMqRoi0ViDOSKyDYXBx0VBowH2npMOhLan/dmROUqLfGWzOejqfxylPynxxM0PFXVuq&#10;awszHKFKGigZxF1ImxGJM3CHTaxVIvg5kzFnHMbE+7g4cdqv9eT1vN7bHwAAAP//AwBQSwMEFAAG&#10;AAgAAAAhAN5VXvTgAAAACQEAAA8AAABkcnMvZG93bnJldi54bWxMj8FOwzAQRO9I/IO1SFxQ66SN&#10;kjbNpkJIILhBQfTqxm4SYa+D7abh73FPcFzt08ybajsZzUblfG8JIZ0nwBQ1VvbUIny8P85WwHwQ&#10;JIW2pBB+lIdtfX1ViVLaM72pcRdaFkPIlwKhC2EoOfdNp4zwczsoir+jdUaEeLqWSyfOMdxovkiS&#10;nBvRU2zoxKAeOtV87U4GYZU9j3v/snz9bPKjXoe7Ynz6doi3N9P9BlhQU/iD4aIf1aGOTgd7IumZ&#10;RpgtsyyiCIt0DewCpEXcckDIixx4XfH/C+pfAAAA//8DAFBLAQItABQABgAIAAAAIQC2gziS/gAA&#10;AOEBAAATAAAAAAAAAAAAAAAAAAAAAABbQ29udGVudF9UeXBlc10ueG1sUEsBAi0AFAAGAAgAAAAh&#10;ADj9If/WAAAAlAEAAAsAAAAAAAAAAAAAAAAALwEAAF9yZWxzLy5yZWxzUEsBAi0AFAAGAAgAAAAh&#10;AMr51rYTAgAAJgQAAA4AAAAAAAAAAAAAAAAALgIAAGRycy9lMm9Eb2MueG1sUEsBAi0AFAAGAAgA&#10;AAAhAN5VXvTgAAAACQEAAA8AAAAAAAAAAAAAAAAAbQQAAGRycy9kb3ducmV2LnhtbFBLBQYAAAAA&#10;BAAEAPMAAAB6BQAAAAA=&#10;">
                <v:textbox>
                  <w:txbxContent>
                    <w:p w14:paraId="2DB77692" w14:textId="77777777" w:rsidR="00035CE4" w:rsidRPr="00DE4175" w:rsidRDefault="00035CE4" w:rsidP="00035CE4">
                      <w:pPr>
                        <w:jc w:val="center"/>
                        <w:rPr>
                          <w:b/>
                          <w:bCs/>
                        </w:rPr>
                      </w:pPr>
                      <w:r>
                        <w:rPr>
                          <w:b/>
                          <w:bCs/>
                        </w:rPr>
                        <w:t>Understand</w:t>
                      </w:r>
                    </w:p>
                  </w:txbxContent>
                </v:textbox>
                <w10:wrap type="square"/>
              </v:shape>
            </w:pict>
          </mc:Fallback>
        </mc:AlternateContent>
      </w:r>
      <w:r w:rsidRPr="00164421">
        <w:rPr>
          <w:rFonts w:ascii="Gadugi" w:hAnsi="Gadugi"/>
          <w:noProof/>
          <w:color w:val="000000" w:themeColor="text1"/>
          <w:sz w:val="22"/>
          <w:lang w:bidi="ar-SA"/>
        </w:rPr>
        <w:drawing>
          <wp:anchor distT="0" distB="0" distL="114300" distR="114300" simplePos="0" relativeHeight="253362176" behindDoc="0" locked="0" layoutInCell="1" allowOverlap="1" wp14:anchorId="3C9C8B38" wp14:editId="49E9081E">
            <wp:simplePos x="0" y="0"/>
            <wp:positionH relativeFrom="column">
              <wp:posOffset>4433005</wp:posOffset>
            </wp:positionH>
            <wp:positionV relativeFrom="paragraph">
              <wp:posOffset>138348</wp:posOffset>
            </wp:positionV>
            <wp:extent cx="335915" cy="834390"/>
            <wp:effectExtent l="0" t="0" r="6985" b="3810"/>
            <wp:wrapThrough wrapText="bothSides">
              <wp:wrapPolygon edited="0">
                <wp:start x="3675" y="0"/>
                <wp:lineTo x="0" y="2466"/>
                <wp:lineTo x="0" y="11342"/>
                <wp:lineTo x="3675" y="21205"/>
                <wp:lineTo x="15924" y="21205"/>
                <wp:lineTo x="19599" y="15288"/>
                <wp:lineTo x="20824" y="7397"/>
                <wp:lineTo x="20824" y="2466"/>
                <wp:lineTo x="18374" y="0"/>
                <wp:lineTo x="3675" y="0"/>
              </wp:wrapPolygon>
            </wp:wrapThrough>
            <wp:docPr id="194" name="Picture 194"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335915" cy="834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9D2B33D" w14:textId="77777777" w:rsidR="00035CE4" w:rsidRDefault="00035CE4" w:rsidP="00035CE4">
      <w:pPr>
        <w:pStyle w:val="ListParagraph"/>
        <w:spacing w:line="240" w:lineRule="auto"/>
        <w:ind w:left="0"/>
        <w:rPr>
          <w:rFonts w:ascii="Gadugi" w:hAnsi="Gadugi"/>
          <w:color w:val="000000" w:themeColor="text1"/>
          <w:sz w:val="22"/>
          <w:lang w:bidi="ar-SA"/>
        </w:rPr>
      </w:pPr>
    </w:p>
    <w:p w14:paraId="533309CB" w14:textId="77777777" w:rsidR="00035CE4" w:rsidRDefault="00035CE4" w:rsidP="00035CE4">
      <w:pPr>
        <w:pStyle w:val="ListParagraph"/>
        <w:spacing w:line="240" w:lineRule="auto"/>
        <w:ind w:left="0"/>
        <w:rPr>
          <w:rFonts w:ascii="Gadugi" w:hAnsi="Gadugi"/>
          <w:color w:val="000000" w:themeColor="text1"/>
          <w:sz w:val="22"/>
          <w:lang w:bidi="ar-SA"/>
        </w:rPr>
      </w:pPr>
      <w:r w:rsidRPr="008C6F12">
        <w:rPr>
          <w:rFonts w:ascii="Gadugi" w:hAnsi="Gadugi"/>
          <w:noProof/>
          <w:color w:val="000000" w:themeColor="text1"/>
          <w:sz w:val="22"/>
          <w:lang w:bidi="ar-SA"/>
        </w:rPr>
        <mc:AlternateContent>
          <mc:Choice Requires="wps">
            <w:drawing>
              <wp:anchor distT="45720" distB="45720" distL="114300" distR="114300" simplePos="0" relativeHeight="253432832" behindDoc="0" locked="0" layoutInCell="1" allowOverlap="1" wp14:anchorId="76FD8BF3" wp14:editId="0BE9350D">
                <wp:simplePos x="0" y="0"/>
                <wp:positionH relativeFrom="column">
                  <wp:posOffset>-220980</wp:posOffset>
                </wp:positionH>
                <wp:positionV relativeFrom="paragraph">
                  <wp:posOffset>216535</wp:posOffset>
                </wp:positionV>
                <wp:extent cx="960755" cy="290195"/>
                <wp:effectExtent l="0" t="0" r="10795" b="14605"/>
                <wp:wrapSquare wrapText="bothSides"/>
                <wp:docPr id="40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0755" cy="290195"/>
                        </a:xfrm>
                        <a:prstGeom prst="rect">
                          <a:avLst/>
                        </a:prstGeom>
                        <a:solidFill>
                          <a:srgbClr val="FFFFFF"/>
                        </a:solidFill>
                        <a:ln w="9525">
                          <a:solidFill>
                            <a:srgbClr val="000000"/>
                          </a:solidFill>
                          <a:miter lim="800000"/>
                          <a:headEnd/>
                          <a:tailEnd/>
                        </a:ln>
                      </wps:spPr>
                      <wps:txbx>
                        <w:txbxContent>
                          <w:p w14:paraId="724C9235" w14:textId="77777777" w:rsidR="00035CE4" w:rsidRPr="00DE4175" w:rsidRDefault="00035CE4" w:rsidP="00035CE4">
                            <w:pPr>
                              <w:jc w:val="center"/>
                              <w:rPr>
                                <w:b/>
                                <w:bCs/>
                              </w:rPr>
                            </w:pPr>
                            <w:r>
                              <w:rPr>
                                <w:b/>
                                <w:bCs/>
                              </w:rPr>
                              <w:t>Apply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6FD8BF3" id="_x0000_s1055" type="#_x0000_t202" style="position:absolute;margin-left:-17.4pt;margin-top:17.05pt;width:75.65pt;height:22.85pt;z-index:2534328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mbObEgIAACYEAAAOAAAAZHJzL2Uyb0RvYy54bWysU9tu2zAMfR+wfxD0vtgJ4rYx4hRdugwD&#10;ugvQ7QNkWY6FSaImKbGzrx8lu2l2exmmB4EUqUPykFzfDlqRo3BegqnofJZTIgyHRpp9Rb983r26&#10;ocQHZhqmwIiKnoSnt5uXL9a9LcUCOlCNcARBjC97W9EuBFtmmeed0MzPwAqDxhacZgFVt88ax3pE&#10;1ypb5PlV1oNrrAMuvMfX+9FINwm/bQUPH9vWi0BURTG3kG6X7jre2WbNyr1jtpN8SoP9QxaaSYNB&#10;z1D3LDBycPI3KC25Aw9tmHHQGbSt5CLVgNXM81+qeeyYFakWJMfbM03+/8HyD8dH+8mRMLyGARuY&#10;ivD2AfhXTwxsO2b24s456DvBGgw8j5RlvfXl9DVS7UsfQer+PTTYZHYIkICG1unICtZJEB0bcDqT&#10;LoZAOD6urvLroqCEo2mxyuerIkVg5dNn63x4K0CTKFTUYU8TODs++BCTYeWTS4zlQclmJ5VKitvX&#10;W+XIkWH/d+lM6D+5KUN6zKRYFGP9f4XI0/kThJYBB1lJXdGbsxMrI2tvTJPGLDCpRhlTVmaiMTI3&#10;chiGeiCyiTTECJHWGpoTEutgHFxcNBQ6cN8p6XFoK+q/HZgTlKh3Bpuzmi+XccqTsiyuF6i4S0t9&#10;aWGGI1RFAyWjuA1pMyJxBu6wia1MBD9nMuWMw5h4nxYnTvulnrye13vzAwAA//8DAFBLAwQUAAYA&#10;CAAAACEAl/ngG+AAAAAJAQAADwAAAGRycy9kb3ducmV2LnhtbEyPwU7DMBBE70j8g7VIXFDrhIQ0&#10;DdlUCAkENygIrm7sJhH2OthuGv4e9wTH0Yxm3tSb2Wg2KecHSwjpMgGmqLVyoA7h/e1hUQLzQZAU&#10;2pJC+FEeNs35WS0qaY/0qqZt6FgsIV8JhD6EseLct70ywi/tqCh6e+uMCFG6jksnjrHcaH6dJAU3&#10;YqC40ItR3feq/doeDEKZP02f/jl7+WiLvV6Hq9X0+O0QLy/mu1tgQc3hLwwn/IgOTWTa2QNJzzTC&#10;IssjekDI8hTYKZAWN8B2CKt1Cbyp+f8HzS8AAAD//wMAUEsBAi0AFAAGAAgAAAAhALaDOJL+AAAA&#10;4QEAABMAAAAAAAAAAAAAAAAAAAAAAFtDb250ZW50X1R5cGVzXS54bWxQSwECLQAUAAYACAAAACEA&#10;OP0h/9YAAACUAQAACwAAAAAAAAAAAAAAAAAvAQAAX3JlbHMvLnJlbHNQSwECLQAUAAYACAAAACEA&#10;uJmzmxICAAAmBAAADgAAAAAAAAAAAAAAAAAuAgAAZHJzL2Uyb0RvYy54bWxQSwECLQAUAAYACAAA&#10;ACEAl/ngG+AAAAAJAQAADwAAAAAAAAAAAAAAAABsBAAAZHJzL2Rvd25yZXYueG1sUEsFBgAAAAAE&#10;AAQA8wAAAHkFAAAAAA==&#10;">
                <v:textbox>
                  <w:txbxContent>
                    <w:p w14:paraId="724C9235" w14:textId="77777777" w:rsidR="00035CE4" w:rsidRPr="00DE4175" w:rsidRDefault="00035CE4" w:rsidP="00035CE4">
                      <w:pPr>
                        <w:jc w:val="center"/>
                        <w:rPr>
                          <w:b/>
                          <w:bCs/>
                        </w:rPr>
                      </w:pPr>
                      <w:r>
                        <w:rPr>
                          <w:b/>
                          <w:bCs/>
                        </w:rPr>
                        <w:t>Apply</w:t>
                      </w:r>
                    </w:p>
                  </w:txbxContent>
                </v:textbox>
                <w10:wrap type="square"/>
              </v:shape>
            </w:pict>
          </mc:Fallback>
        </mc:AlternateContent>
      </w:r>
    </w:p>
    <w:p w14:paraId="680B9A65" w14:textId="77777777" w:rsidR="00035CE4" w:rsidRDefault="00035CE4" w:rsidP="00035CE4">
      <w:pPr>
        <w:pStyle w:val="ListParagraph"/>
        <w:spacing w:line="240" w:lineRule="auto"/>
        <w:ind w:left="0"/>
        <w:rPr>
          <w:rFonts w:ascii="Gadugi" w:hAnsi="Gadugi"/>
          <w:color w:val="000000" w:themeColor="text1"/>
          <w:sz w:val="22"/>
          <w:lang w:bidi="ar-SA"/>
        </w:rPr>
      </w:pPr>
    </w:p>
    <w:p w14:paraId="202EF2E1"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366272" behindDoc="0" locked="0" layoutInCell="1" allowOverlap="1" wp14:anchorId="24549BDD" wp14:editId="0CA4F883">
            <wp:simplePos x="0" y="0"/>
            <wp:positionH relativeFrom="column">
              <wp:posOffset>787400</wp:posOffset>
            </wp:positionH>
            <wp:positionV relativeFrom="paragraph">
              <wp:posOffset>38735</wp:posOffset>
            </wp:positionV>
            <wp:extent cx="545465" cy="927100"/>
            <wp:effectExtent l="0" t="0" r="6985" b="6350"/>
            <wp:wrapThrough wrapText="bothSides">
              <wp:wrapPolygon edited="0">
                <wp:start x="0" y="0"/>
                <wp:lineTo x="0" y="21304"/>
                <wp:lineTo x="21122" y="21304"/>
                <wp:lineTo x="21122" y="0"/>
                <wp:lineTo x="0" y="0"/>
              </wp:wrapPolygon>
            </wp:wrapThrough>
            <wp:docPr id="203" name="Picture 203"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8" cstate="print">
                      <a:extLst>
                        <a:ext uri="{28A0092B-C50C-407E-A947-70E740481C1C}">
                          <a14:useLocalDpi xmlns:a14="http://schemas.microsoft.com/office/drawing/2010/main" val="0"/>
                        </a:ext>
                      </a:extLst>
                    </a:blip>
                    <a:srcRect l="27704" t="29080" r="46439"/>
                    <a:stretch/>
                  </pic:blipFill>
                  <pic:spPr bwMode="auto">
                    <a:xfrm>
                      <a:off x="0" y="0"/>
                      <a:ext cx="545465" cy="9271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rFonts w:ascii="Gadugi" w:hAnsi="Gadugi"/>
          <w:noProof/>
          <w:color w:val="000000" w:themeColor="text1"/>
          <w:sz w:val="22"/>
          <w:lang w:bidi="ar-SA"/>
        </w:rPr>
        <mc:AlternateContent>
          <mc:Choice Requires="wps">
            <w:drawing>
              <wp:anchor distT="0" distB="0" distL="114300" distR="114300" simplePos="0" relativeHeight="253321216" behindDoc="0" locked="0" layoutInCell="1" allowOverlap="1" wp14:anchorId="6AF95BC4" wp14:editId="2FDE6354">
                <wp:simplePos x="0" y="0"/>
                <wp:positionH relativeFrom="column">
                  <wp:posOffset>5689599</wp:posOffset>
                </wp:positionH>
                <wp:positionV relativeFrom="paragraph">
                  <wp:posOffset>169545</wp:posOffset>
                </wp:positionV>
                <wp:extent cx="45719" cy="1764030"/>
                <wp:effectExtent l="76200" t="38100" r="69215" b="64770"/>
                <wp:wrapNone/>
                <wp:docPr id="421" name="Straight Arrow Connector 421"/>
                <wp:cNvGraphicFramePr/>
                <a:graphic xmlns:a="http://schemas.openxmlformats.org/drawingml/2006/main">
                  <a:graphicData uri="http://schemas.microsoft.com/office/word/2010/wordprocessingShape">
                    <wps:wsp>
                      <wps:cNvCnPr/>
                      <wps:spPr>
                        <a:xfrm>
                          <a:off x="0" y="0"/>
                          <a:ext cx="45719" cy="1764030"/>
                        </a:xfrm>
                        <a:prstGeom prst="straightConnector1">
                          <a:avLst/>
                        </a:prstGeom>
                        <a:noFill/>
                        <a:ln w="6350" cap="flat" cmpd="sng" algn="ctr">
                          <a:solidFill>
                            <a:srgbClr val="4472C4"/>
                          </a:solidFill>
                          <a:prstDash val="solid"/>
                          <a:miter lim="800000"/>
                          <a:headEnd type="triangle"/>
                          <a:tailEnd type="triangle"/>
                        </a:ln>
                        <a:effectLst/>
                      </wps:spPr>
                      <wps:bodyPr/>
                    </wps:wsp>
                  </a:graphicData>
                </a:graphic>
                <wp14:sizeRelH relativeFrom="margin">
                  <wp14:pctWidth>0</wp14:pctWidth>
                </wp14:sizeRelH>
              </wp:anchor>
            </w:drawing>
          </mc:Choice>
          <mc:Fallback xmlns="">
            <w:pict>
              <v:shape w14:anchorId="329485FB" id="Straight Arrow Connector 421" o:spid="_x0000_s1026" type="#_x0000_t32" style="position:absolute;margin-left:448pt;margin-top:13.35pt;width:3.6pt;height:138.9pt;z-index:25332121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v0r7wEAAMgDAAAOAAAAZHJzL2Uyb0RvYy54bWysU9uO0zAQfUfiHyy/0yTdbLtETVeoZXlB&#10;UGnhA6aOk1jyTWPTtH/P2ClluTwh+uDOeDyXc+Zk83g2mp0kBuVsy6tFyZm0wnXKDi3/+uXpzQNn&#10;IYLtQDsrW36RgT9uX7/aTL6RSzc63UlkVMSGZvItH2P0TVEEMUoDYeG8tBTsHRqI5OJQdAgTVTe6&#10;WJblqpgcdh6dkCHQ7X4O8m2u3/dSxM99H2RkuuU0W8wn5vOYzmK7gWZA8KMS1zHgH6YwoCw1vZXa&#10;QwT2DdUfpYwS6ILr40I4U7i+V0JmDISmKn9D8zyClxkLkRP8jabw/8qKT6cDMtW1vF5WnFkwtKTn&#10;iKCGMbJ3iG5iO2ctEemQpTfE2ORDQ4k7e8CrF/wBE/xzjyb9EzB2zixfbizLc2SCLuv7dfWWM0GR&#10;ar2qy7u8heJnsscQP0hnWDJaHq7T3MaoMtNw+hgitafEHwmps3VPSuu8Vm3Z1PLV3T0tXgCJq9cQ&#10;yTSe4AY7cAZ6INWKiLlicFp1KTvVCTgcdxrZCUg5db1e7uoEnbr98iy13kMY53c5NGvKqEjC1sq0&#10;/KFMv/l6lNC9tx2LF09ER1RgBy3nWASl/x6jrtqmqWSW9BV4WsNMfLKOrrvkfRTJI7nkYa/STnp8&#10;6ZP98gPcfgcAAP//AwBQSwMEFAAGAAgAAAAhAP8v0C3hAAAACgEAAA8AAABkcnMvZG93bnJldi54&#10;bWxMjzFPwzAUhHck/oP1kFhQazuFtA1xqoLEUqa0iNmNTWKIn4PtNoFfj5lgPN3p7rtyM9menLUP&#10;xqEAPmdANDZOGWwFvByeZisgIUpUsneoBXzpAJvq8qKUhXIj1vq8jy1JJRgKKaCLcSgoDU2nrQxz&#10;N2hM3pvzVsYkfUuVl2Mqtz3NGMuplQbTQicH/djp5mN/sgLCK9/xerkzN5+1ef/mz1v+4Echrq+m&#10;7T2QqKf4F4Zf/IQOVWI6uhOqQHoBq3WevkQBWb4EkgJrtsiAHAUs2O0d0Kqk/y9UPwAAAP//AwBQ&#10;SwECLQAUAAYACAAAACEAtoM4kv4AAADhAQAAEwAAAAAAAAAAAAAAAAAAAAAAW0NvbnRlbnRfVHlw&#10;ZXNdLnhtbFBLAQItABQABgAIAAAAIQA4/SH/1gAAAJQBAAALAAAAAAAAAAAAAAAAAC8BAABfcmVs&#10;cy8ucmVsc1BLAQItABQABgAIAAAAIQAasv0r7wEAAMgDAAAOAAAAAAAAAAAAAAAAAC4CAABkcnMv&#10;ZTJvRG9jLnhtbFBLAQItABQABgAIAAAAIQD/L9At4QAAAAoBAAAPAAAAAAAAAAAAAAAAAEkEAABk&#10;cnMvZG93bnJldi54bWxQSwUGAAAAAAQABADzAAAAVwUAAAAA&#10;" strokecolor="#4472c4" strokeweight=".5pt">
                <v:stroke startarrow="block" endarrow="block" joinstyle="miter"/>
              </v:shape>
            </w:pict>
          </mc:Fallback>
        </mc:AlternateContent>
      </w:r>
      <w:r>
        <w:rPr>
          <w:rFonts w:ascii="Gadugi" w:hAnsi="Gadugi"/>
          <w:noProof/>
          <w:color w:val="000000" w:themeColor="text1"/>
          <w:sz w:val="22"/>
          <w:lang w:bidi="ar-SA"/>
        </w:rPr>
        <mc:AlternateContent>
          <mc:Choice Requires="wps">
            <w:drawing>
              <wp:anchor distT="0" distB="0" distL="114300" distR="114300" simplePos="0" relativeHeight="253372416" behindDoc="0" locked="0" layoutInCell="1" allowOverlap="1" wp14:anchorId="3D16EE99" wp14:editId="019547AA">
                <wp:simplePos x="0" y="0"/>
                <wp:positionH relativeFrom="column">
                  <wp:posOffset>5485765</wp:posOffset>
                </wp:positionH>
                <wp:positionV relativeFrom="paragraph">
                  <wp:posOffset>167640</wp:posOffset>
                </wp:positionV>
                <wp:extent cx="445135" cy="1270"/>
                <wp:effectExtent l="0" t="0" r="31115" b="36830"/>
                <wp:wrapNone/>
                <wp:docPr id="216" name="Straight Connector 216"/>
                <wp:cNvGraphicFramePr/>
                <a:graphic xmlns:a="http://schemas.openxmlformats.org/drawingml/2006/main">
                  <a:graphicData uri="http://schemas.microsoft.com/office/word/2010/wordprocessingShape">
                    <wps:wsp>
                      <wps:cNvCnPr/>
                      <wps:spPr>
                        <a:xfrm flipV="1">
                          <a:off x="0" y="0"/>
                          <a:ext cx="445135" cy="1270"/>
                        </a:xfrm>
                        <a:prstGeom prst="line">
                          <a:avLst/>
                        </a:prstGeom>
                        <a:noFill/>
                        <a:ln w="6350" cap="flat" cmpd="sng" algn="ctr">
                          <a:solidFill>
                            <a:srgbClr val="4472C4"/>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0A8234A1" id="Straight Connector 216" o:spid="_x0000_s1026" style="position:absolute;flip:y;z-index:253372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431.95pt,13.2pt" to="467pt,13.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GZif1gEAAIQDAAAOAAAAZHJzL2Uyb0RvYy54bWysU02P0zAQvSPxHyzfadJu2l1FTffQarkg&#10;qLTAferYiSV/aWya9t8zdkq1wA2Rg+XxjN/4vXnZPl+sYWeJUXvX8eWi5kw64Xvtho5/+/ry4Ymz&#10;mMD1YLyTHb/KyJ93799tp9DKlR+96SUyAnGxnULHx5RCW1VRjNJCXPggHSWVRwuJQhyqHmEidGuq&#10;VV1vqsljH9ALGSOdHuYk3xV8paRIX5SKMjHTcXpbKiuW9ZTXareFdkAIoxa3Z8A/vMKCdtT0DnWA&#10;BOwH6r+grBboo1dpIbytvFJayMKB2CzrP9i8jhBk4ULixHCXKf4/WPH5fESm+46vlhvOHFga0mtC&#10;0MOY2N47RxJ6ZDlLWk0htnRl7454i2I4YiZ+UWiZMjp8JxsUKYgcuxSlr3el5SUxQYdNs14+rDkT&#10;lFquHsscqhkkgwWM6aP0luVNx412WQZo4fwpJmpMpb9K8rHzL9qYMkrj2NTxzcOahi2ADKUMJNra&#10;QBSjGzgDM5BTRcKCGL3Rfb6dcSIOp71BdgZyS9M8rvZNJk3dfivLrQ8Qx7mupGYfWZ3IzEbbjj/V&#10;+bvdNi6jy2LHG4Es5Cxd3p18fy2KVjmiUZemN1tmL72Naf/259n9BAAA//8DAFBLAwQUAAYACAAA&#10;ACEAsMGekt4AAAAJAQAADwAAAGRycy9kb3ducmV2LnhtbEyPwU7DMAyG70i8Q2QkbixdN5WtNJ0Q&#10;iANc0AqIa9aYplrjlCbtytvjneBo+9Pv7y92s+vEhENoPSlYLhIQSLU3LTUK3t+ebjYgQtRkdOcJ&#10;FfxggF15eVHo3PgT7XGqYiM4hEKuFdgY+1zKUFt0Oix8j8S3Lz84HXkcGmkGfeJw18k0STLpdEv8&#10;weoeHyzWx2p0Cp4rvc9evz+X+JI+TsePdry19ajU9dV8fwci4hz/YDjrszqU7HTwI5kgOgWbbLVl&#10;VEGarUEwsF2tudzhvMhAloX836D8BQAA//8DAFBLAQItABQABgAIAAAAIQC2gziS/gAAAOEBAAAT&#10;AAAAAAAAAAAAAAAAAAAAAABbQ29udGVudF9UeXBlc10ueG1sUEsBAi0AFAAGAAgAAAAhADj9If/W&#10;AAAAlAEAAAsAAAAAAAAAAAAAAAAALwEAAF9yZWxzLy5yZWxzUEsBAi0AFAAGAAgAAAAhAD0ZmJ/W&#10;AQAAhAMAAA4AAAAAAAAAAAAAAAAALgIAAGRycy9lMm9Eb2MueG1sUEsBAi0AFAAGAAgAAAAhALDB&#10;npLeAAAACQEAAA8AAAAAAAAAAAAAAAAAMAQAAGRycy9kb3ducmV2LnhtbFBLBQYAAAAABAAEAPMA&#10;AAA7BQAAAAA=&#10;" strokecolor="#4472c4" strokeweight=".5pt">
                <v:stroke joinstyle="miter"/>
              </v:line>
            </w:pict>
          </mc:Fallback>
        </mc:AlternateContent>
      </w:r>
      <w:r w:rsidRPr="00164421">
        <w:rPr>
          <w:rFonts w:ascii="Gadugi" w:hAnsi="Gadugi"/>
          <w:noProof/>
          <w:color w:val="000000" w:themeColor="text1"/>
          <w:sz w:val="22"/>
          <w:lang w:bidi="ar-SA"/>
        </w:rPr>
        <w:drawing>
          <wp:anchor distT="0" distB="0" distL="114300" distR="114300" simplePos="0" relativeHeight="253322240" behindDoc="0" locked="0" layoutInCell="1" allowOverlap="1" wp14:anchorId="3F6292A1" wp14:editId="56EAF66F">
            <wp:simplePos x="0" y="0"/>
            <wp:positionH relativeFrom="column">
              <wp:posOffset>4598035</wp:posOffset>
            </wp:positionH>
            <wp:positionV relativeFrom="paragraph">
              <wp:posOffset>493395</wp:posOffset>
            </wp:positionV>
            <wp:extent cx="335915" cy="834390"/>
            <wp:effectExtent l="0" t="0" r="6985" b="3810"/>
            <wp:wrapNone/>
            <wp:docPr id="206" name="Picture 206"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9" cstate="print">
                      <a:extLst>
                        <a:ext uri="{28A0092B-C50C-407E-A947-70E740481C1C}">
                          <a14:useLocalDpi xmlns:a14="http://schemas.microsoft.com/office/drawing/2010/main" val="0"/>
                        </a:ext>
                      </a:extLst>
                    </a:blip>
                    <a:srcRect l="53253" t="24855" r="27970"/>
                    <a:stretch/>
                  </pic:blipFill>
                  <pic:spPr bwMode="auto">
                    <a:xfrm>
                      <a:off x="0" y="0"/>
                      <a:ext cx="335915" cy="834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280095">
        <w:rPr>
          <w:rFonts w:ascii="Gadugi" w:hAnsi="Gadugi"/>
          <w:noProof/>
          <w:color w:val="000000" w:themeColor="text1"/>
          <w:sz w:val="22"/>
          <w:lang w:bidi="ar-SA"/>
        </w:rPr>
        <mc:AlternateContent>
          <mc:Choice Requires="wps">
            <w:drawing>
              <wp:anchor distT="0" distB="0" distL="114300" distR="114300" simplePos="0" relativeHeight="253368320" behindDoc="0" locked="0" layoutInCell="1" allowOverlap="1" wp14:anchorId="6AD33335" wp14:editId="0EFCEA94">
                <wp:simplePos x="0" y="0"/>
                <wp:positionH relativeFrom="column">
                  <wp:posOffset>2785110</wp:posOffset>
                </wp:positionH>
                <wp:positionV relativeFrom="paragraph">
                  <wp:posOffset>511810</wp:posOffset>
                </wp:positionV>
                <wp:extent cx="1623695" cy="317500"/>
                <wp:effectExtent l="0" t="0" r="338455" b="25400"/>
                <wp:wrapNone/>
                <wp:docPr id="205" name="Speech Bubble: Rectangle with Corners Rounded 205"/>
                <wp:cNvGraphicFramePr/>
                <a:graphic xmlns:a="http://schemas.openxmlformats.org/drawingml/2006/main">
                  <a:graphicData uri="http://schemas.microsoft.com/office/word/2010/wordprocessingShape">
                    <wps:wsp>
                      <wps:cNvSpPr/>
                      <wps:spPr>
                        <a:xfrm>
                          <a:off x="0" y="0"/>
                          <a:ext cx="1623695" cy="317500"/>
                        </a:xfrm>
                        <a:prstGeom prst="wedgeRoundRectCallout">
                          <a:avLst>
                            <a:gd name="adj1" fmla="val 67381"/>
                            <a:gd name="adj2" fmla="val 46476"/>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E91ECEB" w14:textId="77777777" w:rsidR="00035CE4" w:rsidRPr="00E123A2" w:rsidRDefault="00035CE4" w:rsidP="00035CE4">
                            <w:pPr>
                              <w:spacing w:line="240" w:lineRule="auto"/>
                              <w:jc w:val="center"/>
                              <w:rPr>
                                <w:sz w:val="20"/>
                                <w:szCs w:val="20"/>
                              </w:rPr>
                            </w:pPr>
                            <w:r>
                              <w:rPr>
                                <w:sz w:val="20"/>
                                <w:szCs w:val="20"/>
                              </w:rPr>
                              <w:t>Because Asia is big?</w:t>
                            </w:r>
                          </w:p>
                          <w:p w14:paraId="3F3AE257"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AD33335" id="Speech Bubble: Rectangle with Corners Rounded 205" o:spid="_x0000_s1056" type="#_x0000_t62" style="position:absolute;margin-left:219.3pt;margin-top:40.3pt;width:127.85pt;height:25pt;z-index:253368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NDTUpQIAAIwFAAAOAAAAZHJzL2Uyb0RvYy54bWysVN9v2yAQfp+0/wHxvjpOUqeN6lRRqk6T&#10;qq5qO/WZYBwzAceAxM7++h3YTdJ1T9X8gA/uOL777sfVdacV2QnnJZiS5mcjSoThUEmzKemP59sv&#10;F5T4wEzFFBhR0r3w9Hrx+dNVa+diDA2oSjiCToyft7akTQh2nmWeN0IzfwZWGFTW4DQLuHWbrHKs&#10;Re9aZePRqMhacJV1wIX3eHrTK+ki+a9rwcP3uvYiEFVSxBbS6tK6jmu2uGLzjWO2kXyAwT6AQjNp&#10;8NGDqxsWGNk6+c6VltyBhzqccdAZ1LXkIsWA0eSjv6J5apgVKRYkx9sDTf7/ueX3uyf74JCG1vq5&#10;RzFG0dVOxz/iI10ia38gS3SBcDzMi/GkuDynhKNuks/OR4nN7HjbOh++CtAkCiVtRbURj7A11SOm&#10;ZcWUgm1IpLHdnQ+JvYoYprFMWPUzp6TWCpOxY4oUs8lFPiTrxGZ8ajMtprPivc3k1CYvimIWbRDm&#10;8CpKr0AjBA9KVrdSqbTZ+5VyBBEgfGkqaJ8xfEoU8wEVyEn6BodvripD2pKO8YsUMSztWjG8yrWt&#10;SurNhhKmNtgzPLhEwpvb/uMPx2BumG961MlrT4qWAVtNSV3Si1PYysRQRWoWzEMk51gLUQrduiMS&#10;UU9ShuPRGqr9gyMO+obylt9KfPcOeXlgDpOGvYZTIXzHpVaATMAgUdKA+/2v82iPhY1aSlrsSGTp&#10;15Y5gXR/M1jyl/l0Gls4babnszFu3KlmfaoxW70CTBuWEaJLYrQP6lWsHegXHB7L+CqqmOH4dp+P&#10;YbMK/aTA8cPFcpnMsG0tC3fmyfLoPFIXGX/uXpizQ6UHLJJ7eO3eodL6ojvaxpsGltsAtTyQ3vM6&#10;ZABbPhXqMJ7iTDndJ6vjEF38AQAA//8DAFBLAwQUAAYACAAAACEAgPTc7N8AAAAKAQAADwAAAGRy&#10;cy9kb3ducmV2LnhtbEyPwU7DMAyG70i8Q2QkLhNLt25VV5pOFaLcJsHgAbwmtBWNUzVpV94ec4KT&#10;ZfvT78/5cbG9mM3oO0cKNusIhKHa6Y4aBR/v1UMKwgckjb0jo+DbeDgWtzc5Ztpd6c3M59AIDiGf&#10;oYI2hCGT0tetsejXbjDEu083Wgzcjo3UI1453PZyG0WJtNgRX2hxME+tqb/Ok1Uw7VfzZluenvfV&#10;66rs8OV0KCut1P3dUj6CCGYJfzD86rM6FOx0cRNpL3oFuzhNGFWQRlwZSA67GMSFyZgnssjl/xeK&#10;HwAAAP//AwBQSwECLQAUAAYACAAAACEAtoM4kv4AAADhAQAAEwAAAAAAAAAAAAAAAAAAAAAAW0Nv&#10;bnRlbnRfVHlwZXNdLnhtbFBLAQItABQABgAIAAAAIQA4/SH/1gAAAJQBAAALAAAAAAAAAAAAAAAA&#10;AC8BAABfcmVscy8ucmVsc1BLAQItABQABgAIAAAAIQD5NDTUpQIAAIwFAAAOAAAAAAAAAAAAAAAA&#10;AC4CAABkcnMvZTJvRG9jLnhtbFBLAQItABQABgAIAAAAIQCA9Nzs3wAAAAoBAAAPAAAAAAAAAAAA&#10;AAAAAP8EAABkcnMvZG93bnJldi54bWxQSwUGAAAAAAQABADzAAAACwYAAAAA&#10;" adj="25354,20839" fillcolor="windowText" strokecolor="windowText" strokeweight="1.75pt">
                <v:textbox>
                  <w:txbxContent>
                    <w:p w14:paraId="7E91ECEB" w14:textId="77777777" w:rsidR="00035CE4" w:rsidRPr="00E123A2" w:rsidRDefault="00035CE4" w:rsidP="00035CE4">
                      <w:pPr>
                        <w:spacing w:line="240" w:lineRule="auto"/>
                        <w:jc w:val="center"/>
                        <w:rPr>
                          <w:sz w:val="20"/>
                          <w:szCs w:val="20"/>
                        </w:rPr>
                      </w:pPr>
                      <w:r>
                        <w:rPr>
                          <w:sz w:val="20"/>
                          <w:szCs w:val="20"/>
                        </w:rPr>
                        <w:t>Because Asia is big?</w:t>
                      </w:r>
                    </w:p>
                    <w:p w14:paraId="3F3AE257" w14:textId="77777777" w:rsidR="00035CE4" w:rsidRDefault="00035CE4" w:rsidP="00035CE4"/>
                  </w:txbxContent>
                </v:textbox>
              </v:shape>
            </w:pict>
          </mc:Fallback>
        </mc:AlternateContent>
      </w:r>
      <w:r w:rsidRPr="00280095">
        <w:rPr>
          <w:rFonts w:ascii="Gadugi" w:hAnsi="Gadugi"/>
          <w:noProof/>
          <w:color w:val="000000" w:themeColor="text1"/>
          <w:sz w:val="22"/>
          <w:lang w:bidi="ar-SA"/>
        </w:rPr>
        <mc:AlternateContent>
          <mc:Choice Requires="wps">
            <w:drawing>
              <wp:anchor distT="0" distB="0" distL="114300" distR="114300" simplePos="0" relativeHeight="253367296" behindDoc="0" locked="0" layoutInCell="1" allowOverlap="1" wp14:anchorId="61DB2D39" wp14:editId="17BFDE13">
                <wp:simplePos x="0" y="0"/>
                <wp:positionH relativeFrom="column">
                  <wp:posOffset>1575435</wp:posOffset>
                </wp:positionH>
                <wp:positionV relativeFrom="paragraph">
                  <wp:posOffset>138140</wp:posOffset>
                </wp:positionV>
                <wp:extent cx="1831975" cy="298450"/>
                <wp:effectExtent l="361950" t="0" r="15875" b="25400"/>
                <wp:wrapNone/>
                <wp:docPr id="204" name="Speech Bubble: Rectangle with Corners Rounded 204"/>
                <wp:cNvGraphicFramePr/>
                <a:graphic xmlns:a="http://schemas.openxmlformats.org/drawingml/2006/main">
                  <a:graphicData uri="http://schemas.microsoft.com/office/word/2010/wordprocessingShape">
                    <wps:wsp>
                      <wps:cNvSpPr/>
                      <wps:spPr>
                        <a:xfrm>
                          <a:off x="0" y="0"/>
                          <a:ext cx="1831975" cy="298450"/>
                        </a:xfrm>
                        <a:prstGeom prst="wedgeRoundRectCallout">
                          <a:avLst>
                            <a:gd name="adj1" fmla="val -67833"/>
                            <a:gd name="adj2" fmla="val 32985"/>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5109FDE5" w14:textId="77777777" w:rsidR="00035CE4" w:rsidRPr="00E123A2" w:rsidRDefault="00035CE4" w:rsidP="00035CE4">
                            <w:pPr>
                              <w:spacing w:line="240" w:lineRule="auto"/>
                              <w:jc w:val="center"/>
                              <w:rPr>
                                <w:sz w:val="20"/>
                                <w:szCs w:val="20"/>
                              </w:rPr>
                            </w:pPr>
                            <w:r>
                              <w:rPr>
                                <w:sz w:val="20"/>
                                <w:szCs w:val="20"/>
                              </w:rPr>
                              <w:t>Why do you think that?</w:t>
                            </w:r>
                          </w:p>
                          <w:p w14:paraId="075E0F50"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1DB2D39" id="Speech Bubble: Rectangle with Corners Rounded 204" o:spid="_x0000_s1057" type="#_x0000_t62" style="position:absolute;margin-left:124.05pt;margin-top:10.9pt;width:144.25pt;height:23.5pt;z-index:253367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QlOqpAIAAI0FAAAOAAAAZHJzL2Uyb0RvYy54bWysVMlu2zAQvRfoPxC8J7K8x4gcGA5SFAgS&#10;I0mRM02RFgtuJWlL7td3SCm20vQUVAdqyBkO37xZrm8aJdGBOS+MLnB+OcCIaWpKoXcF/vFydzHH&#10;yAeiSyKNZgU+Mo9vll+/XNd2wYamMrJkDoET7Re1LXAVgl1kmacVU8RfGss0KLlxigTYul1WOlKD&#10;dyWz4WAwzWrjSusMZd7D6W2rxMvkn3NGwyPnngUkCwzYQlpdWrdxzZbXZLFzxFaCdjDIJ1AoIjQ8&#10;enJ1SwJBeyc+uFKCOuMND5fUqMxwLihLMUA0+eCvaJ4rYlmKBcjx9kST/39u6cPh2W4c0FBbv/Ag&#10;xiga7lT8Az7UJLKOJ7JYExCFw3w+yq9mE4wo6IZX8/EksZmdb1vnwzdmFIpCgWtW7tiT2evyCdKy&#10;JlKafUikkcO9D4m9EmmioExI+TPHiCsJyTgQiS6ms/lo1GWrZzTsG40AxeSjzahvk0+n01m0AZzd&#10;syC9IY0YvJGivBNSps3Rr6VDAAHwC12a+gXix0gSH0ABpKSvc/juqtSoBmLgixwRqG0uCVylypYF&#10;9nqHEZE7aBoaXGLh3W3/+YdjMLfEVy3q5LUlRYkAvSaFKvC8D1vqGCpL3QKJiOSciyFKodk2SADq&#10;UR49xaOtKY8bh5xpO8pbeifg3XvgZUMcZA2aDcZCeISFSwNMmE7CqDLu97/Ooz1UNmgxqqElgaVf&#10;e+IY0P1dQ81f5eNx7OG0GU9mQ9i4vmbb1+i9WhtIG9QRoEtitA/yTeTOqFeYHqv4KqiIpvB2m49u&#10;sw7tqID5Q9lqlcygby0J9/rZ0ug8UhcZf2leibNdqQcokgfz1r5dpbVFd7aNN7VZ7YPh4kR6y2uX&#10;Aej5VKjdfIpDpb9PVucpuvwDAAD//wMAUEsDBBQABgAIAAAAIQBEwb9Q3wAAAAkBAAAPAAAAZHJz&#10;L2Rvd25yZXYueG1sTI/BTsMwDIbvSLxDZCRuLO0YVdU1nQAJjQMSbPAAaeM1hcapmmwte3rMCW62&#10;/On395eb2fXihGPoPClIFwkIpMabjloFH+9PNzmIEDUZ3XtCBd8YYFNdXpS6MH6iHZ72sRUcQqHQ&#10;CmyMQyFlaCw6HRZ+QOLbwY9OR17HVppRTxzuerlMkkw63RF/sHrAR4vN1/7oFMT5OZ4f3l4+z69b&#10;u1sN26mr61ap66v5fg0i4hz/YPjVZ3Wo2Kn2RzJB9AqWqzxllIeUKzBwd5tlIGoFWZ6DrEr5v0H1&#10;AwAA//8DAFBLAQItABQABgAIAAAAIQC2gziS/gAAAOEBAAATAAAAAAAAAAAAAAAAAAAAAABbQ29u&#10;dGVudF9UeXBlc10ueG1sUEsBAi0AFAAGAAgAAAAhADj9If/WAAAAlAEAAAsAAAAAAAAAAAAAAAAA&#10;LwEAAF9yZWxzLy5yZWxzUEsBAi0AFAAGAAgAAAAhAHhCU6qkAgAAjQUAAA4AAAAAAAAAAAAAAAAA&#10;LgIAAGRycy9lMm9Eb2MueG1sUEsBAi0AFAAGAAgAAAAhAETBv1DfAAAACQEAAA8AAAAAAAAAAAAA&#10;AAAA/gQAAGRycy9kb3ducmV2LnhtbFBLBQYAAAAABAAEAPMAAAAKBgAAAAA=&#10;" adj="-3852,17925" fillcolor="windowText" strokecolor="windowText" strokeweight="1.75pt">
                <v:textbox>
                  <w:txbxContent>
                    <w:p w14:paraId="5109FDE5" w14:textId="77777777" w:rsidR="00035CE4" w:rsidRPr="00E123A2" w:rsidRDefault="00035CE4" w:rsidP="00035CE4">
                      <w:pPr>
                        <w:spacing w:line="240" w:lineRule="auto"/>
                        <w:jc w:val="center"/>
                        <w:rPr>
                          <w:sz w:val="20"/>
                          <w:szCs w:val="20"/>
                        </w:rPr>
                      </w:pPr>
                      <w:r>
                        <w:rPr>
                          <w:sz w:val="20"/>
                          <w:szCs w:val="20"/>
                        </w:rPr>
                        <w:t>Why do you think that?</w:t>
                      </w:r>
                    </w:p>
                    <w:p w14:paraId="075E0F50" w14:textId="77777777" w:rsidR="00035CE4" w:rsidRDefault="00035CE4" w:rsidP="00035CE4"/>
                  </w:txbxContent>
                </v:textbox>
              </v:shape>
            </w:pict>
          </mc:Fallback>
        </mc:AlternateContent>
      </w:r>
    </w:p>
    <w:p w14:paraId="44286194" w14:textId="77777777" w:rsidR="00035CE4" w:rsidRDefault="00035CE4" w:rsidP="00035CE4">
      <w:pPr>
        <w:pStyle w:val="ListParagraph"/>
        <w:spacing w:line="240" w:lineRule="auto"/>
        <w:ind w:left="0"/>
        <w:rPr>
          <w:rFonts w:ascii="Gadugi" w:hAnsi="Gadugi"/>
          <w:color w:val="000000" w:themeColor="text1"/>
          <w:sz w:val="22"/>
          <w:lang w:bidi="ar-SA"/>
        </w:rPr>
      </w:pPr>
      <w:r w:rsidRPr="008C6F12">
        <w:rPr>
          <w:rFonts w:ascii="Gadugi" w:hAnsi="Gadugi"/>
          <w:noProof/>
          <w:color w:val="000000" w:themeColor="text1"/>
          <w:sz w:val="22"/>
          <w:lang w:bidi="ar-SA"/>
        </w:rPr>
        <mc:AlternateContent>
          <mc:Choice Requires="wps">
            <w:drawing>
              <wp:anchor distT="45720" distB="45720" distL="114300" distR="114300" simplePos="0" relativeHeight="253433856" behindDoc="0" locked="0" layoutInCell="1" allowOverlap="1" wp14:anchorId="57F18B50" wp14:editId="36B73C1F">
                <wp:simplePos x="0" y="0"/>
                <wp:positionH relativeFrom="column">
                  <wp:posOffset>-220345</wp:posOffset>
                </wp:positionH>
                <wp:positionV relativeFrom="paragraph">
                  <wp:posOffset>127180</wp:posOffset>
                </wp:positionV>
                <wp:extent cx="960755" cy="290195"/>
                <wp:effectExtent l="0" t="0" r="10795" b="14605"/>
                <wp:wrapSquare wrapText="bothSides"/>
                <wp:docPr id="4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0755" cy="290195"/>
                        </a:xfrm>
                        <a:prstGeom prst="rect">
                          <a:avLst/>
                        </a:prstGeom>
                        <a:solidFill>
                          <a:srgbClr val="FFFFFF"/>
                        </a:solidFill>
                        <a:ln w="9525">
                          <a:solidFill>
                            <a:srgbClr val="000000"/>
                          </a:solidFill>
                          <a:miter lim="800000"/>
                          <a:headEnd/>
                          <a:tailEnd/>
                        </a:ln>
                      </wps:spPr>
                      <wps:txbx>
                        <w:txbxContent>
                          <w:p w14:paraId="3E7E30BA" w14:textId="77777777" w:rsidR="00035CE4" w:rsidRPr="00DE4175" w:rsidRDefault="00035CE4" w:rsidP="00035CE4">
                            <w:pPr>
                              <w:jc w:val="center"/>
                              <w:rPr>
                                <w:b/>
                                <w:bCs/>
                              </w:rPr>
                            </w:pPr>
                            <w:proofErr w:type="spellStart"/>
                            <w:r>
                              <w:rPr>
                                <w:b/>
                                <w:bCs/>
                              </w:rPr>
                              <w:t>Analyse</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7F18B50" id="_x0000_s1058" type="#_x0000_t202" style="position:absolute;margin-left:-17.35pt;margin-top:10pt;width:75.65pt;height:22.85pt;z-index:253433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evsFQIAACYEAAAOAAAAZHJzL2Uyb0RvYy54bWysU81u2zAMvg/YOwi6L3a8uG2MOEWXLsOA&#10;7gdo9wCyLMfCZFGTlNjZ05eS3TTrtsswHQRSpD6SH8nV9dApchDWSdAlnc9SSoTmUEu9K+m3h+2b&#10;K0qcZ7pmCrQo6VE4er1+/WrVm0Jk0IKqhSUIol3Rm5K23psiSRxvRcfcDIzQaGzAdsyjandJbVmP&#10;6J1KsjS9SHqwtbHAhXP4ejsa6TriN43g/kvTOOGJKinm5uNt412FO1mvWLGzzLSST2mwf8iiY1Jj&#10;0BPULfOM7K38DaqT3IKDxs84dAk0jeQi1oDVzNMX1dy3zIhYC5LjzIkm9/9g+efDvflqiR/ewYAN&#10;jEU4cwf8uyMaNi3TO3FjLfStYDUGngfKkt64YvoaqHaFCyBV/wlqbDLbe4hAQ2O7wArWSRAdG3A8&#10;kS4GTzg+Li/SyzynhKMpW6bzZR4jsOLps7HOfxDQkSCU1GJPIzg73DkfkmHFk0uI5UDJeiuViord&#10;VRtlyYFh/7fxTOi/uClNeswkz/Kx/r9CpPH8CaKTHgdZya6kVycnVgTW3us6jplnUo0ypqz0RGNg&#10;buTQD9VAZF3St1mIEGitoD4isRbGwcVFQ6EF+5OSHoe2pO7HnllBifqosTnL+WIRpjwqi/wyQ8We&#10;W6pzC9McoUrqKRnFjY+bEYjTcINNbGQk+DmTKWccxsj7tDhh2s/16PW83utHAAAA//8DAFBLAwQU&#10;AAYACAAAACEAWO9Ejd8AAAAJAQAADwAAAGRycy9kb3ducmV2LnhtbEyPwU7DMBBE70j8g7VIXFDr&#10;lBanhDgVQgLRG7QVXN14m0TY62C7afh73BMcV/M087ZcjdawAX3oHEmYTTNgSLXTHTUSdtvnyRJY&#10;iIq0Mo5Qwg8GWFWXF6UqtDvROw6b2LBUQqFQEtoY+4LzULdoVZi6HillB+etiun0DddenVK5Nfw2&#10;ywS3qqO00Koen1qsvzZHK2G5eB0+w3r+9lGLg7mPN/nw8u2lvL4aHx+ARRzjHwxn/aQOVXLauyPp&#10;wIyEyXyRJ1RCmgF2BmZCANtLEHc58Krk/z+ofgEAAP//AwBQSwECLQAUAAYACAAAACEAtoM4kv4A&#10;AADhAQAAEwAAAAAAAAAAAAAAAAAAAAAAW0NvbnRlbnRfVHlwZXNdLnhtbFBLAQItABQABgAIAAAA&#10;IQA4/SH/1gAAAJQBAAALAAAAAAAAAAAAAAAAAC8BAABfcmVscy8ucmVsc1BLAQItABQABgAIAAAA&#10;IQBUPevsFQIAACYEAAAOAAAAAAAAAAAAAAAAAC4CAABkcnMvZTJvRG9jLnhtbFBLAQItABQABgAI&#10;AAAAIQBY70SN3wAAAAkBAAAPAAAAAAAAAAAAAAAAAG8EAABkcnMvZG93bnJldi54bWxQSwUGAAAA&#10;AAQABADzAAAAewUAAAAA&#10;">
                <v:textbox>
                  <w:txbxContent>
                    <w:p w14:paraId="3E7E30BA" w14:textId="77777777" w:rsidR="00035CE4" w:rsidRPr="00DE4175" w:rsidRDefault="00035CE4" w:rsidP="00035CE4">
                      <w:pPr>
                        <w:jc w:val="center"/>
                        <w:rPr>
                          <w:b/>
                          <w:bCs/>
                        </w:rPr>
                      </w:pPr>
                      <w:r>
                        <w:rPr>
                          <w:b/>
                          <w:bCs/>
                        </w:rPr>
                        <w:t>Analyse</w:t>
                      </w:r>
                    </w:p>
                  </w:txbxContent>
                </v:textbox>
                <w10:wrap type="square"/>
              </v:shape>
            </w:pict>
          </mc:Fallback>
        </mc:AlternateContent>
      </w:r>
    </w:p>
    <w:p w14:paraId="5C343B50" w14:textId="77777777" w:rsidR="00035CE4" w:rsidRDefault="00035CE4" w:rsidP="00035CE4">
      <w:pPr>
        <w:pStyle w:val="ListParagraph"/>
        <w:spacing w:line="240" w:lineRule="auto"/>
        <w:ind w:left="0"/>
        <w:rPr>
          <w:rFonts w:ascii="Gadugi" w:hAnsi="Gadugi"/>
          <w:color w:val="000000" w:themeColor="text1"/>
          <w:sz w:val="22"/>
          <w:lang w:bidi="ar-SA"/>
        </w:rPr>
      </w:pPr>
      <w:r w:rsidRPr="00E11497">
        <w:rPr>
          <w:rFonts w:ascii="Gadugi" w:hAnsi="Gadugi"/>
          <w:noProof/>
          <w:color w:val="000000" w:themeColor="text1"/>
          <w:sz w:val="22"/>
          <w:lang w:bidi="ar-SA"/>
        </w:rPr>
        <mc:AlternateContent>
          <mc:Choice Requires="wps">
            <w:drawing>
              <wp:anchor distT="45720" distB="45720" distL="114300" distR="114300" simplePos="0" relativeHeight="253371392" behindDoc="0" locked="0" layoutInCell="1" allowOverlap="1" wp14:anchorId="3B210F5B" wp14:editId="2E8A3419">
                <wp:simplePos x="0" y="0"/>
                <wp:positionH relativeFrom="column">
                  <wp:posOffset>5220970</wp:posOffset>
                </wp:positionH>
                <wp:positionV relativeFrom="paragraph">
                  <wp:posOffset>165735</wp:posOffset>
                </wp:positionV>
                <wp:extent cx="1056640" cy="508635"/>
                <wp:effectExtent l="0" t="0" r="10160" b="24765"/>
                <wp:wrapSquare wrapText="bothSides"/>
                <wp:docPr id="2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56640" cy="508635"/>
                        </a:xfrm>
                        <a:prstGeom prst="rect">
                          <a:avLst/>
                        </a:prstGeom>
                        <a:solidFill>
                          <a:srgbClr val="FFFFFF"/>
                        </a:solidFill>
                        <a:ln w="22225">
                          <a:solidFill>
                            <a:srgbClr val="000000"/>
                          </a:solidFill>
                          <a:miter lim="800000"/>
                          <a:headEnd/>
                          <a:tailEnd/>
                        </a:ln>
                      </wps:spPr>
                      <wps:txbx>
                        <w:txbxContent>
                          <w:p w14:paraId="0A20200C" w14:textId="77777777" w:rsidR="00035CE4" w:rsidRPr="00E11497" w:rsidRDefault="00035CE4" w:rsidP="00035CE4">
                            <w:pPr>
                              <w:jc w:val="center"/>
                              <w:rPr>
                                <w:rFonts w:ascii="Gadugi" w:hAnsi="Gadugi"/>
                                <w:sz w:val="22"/>
                              </w:rPr>
                            </w:pPr>
                            <w:r>
                              <w:rPr>
                                <w:rFonts w:ascii="Gadugi" w:hAnsi="Gadugi"/>
                                <w:sz w:val="22"/>
                              </w:rPr>
                              <w:t>Higher order</w:t>
                            </w:r>
                            <w:r w:rsidRPr="00E11497">
                              <w:rPr>
                                <w:rFonts w:ascii="Gadugi" w:hAnsi="Gadugi"/>
                                <w:sz w:val="22"/>
                              </w:rPr>
                              <w:t xml:space="preserve"> question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B210F5B" id="_x0000_s1059" type="#_x0000_t202" style="position:absolute;margin-left:411.1pt;margin-top:13.05pt;width:83.2pt;height:40.05pt;z-index:2533713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ptoEgIAACgEAAAOAAAAZHJzL2Uyb0RvYy54bWysk9uO2yAQhu8r9R0Q942dY1MrzmqbbapK&#10;24O07QNgjGNUYCiQ2OnTd8DebHq6qcoFYjz4n5lvhs1NrxU5CeclmJJOJzklwnCopTmU9Mvn/Ys1&#10;JT4wUzMFRpT0LDy92T5/tulsIWbQgqqFIyhifNHZkrYh2CLLPG+FZn4CVhh0NuA0C2i6Q1Y71qG6&#10;Vtksz1dZB662DrjwHr/eDU66TfpNI3j42DReBKJKirmFtLu0V3HPthtWHByzreRjGuwfstBMGgx6&#10;kbpjgZGjk79JackdeGjChIPOoGkkF6kGrGaa/1LNQ8usSLUgHG8vmPz/k+UfTg/2kyOhfw09NjAV&#10;4e098K+eGNi1zBzErXPQtYLVGHgakWWd9cX4a0TtCx9Fqu491NhkdgyQhPrG6UgF6ySojg04X6CL&#10;PhAeQ+bL1WqBLo6+Zb5ezZcpBCse/7bOh7cCNImHkjpsalJnp3sfYjaseLwSg3lQst5LpZLhDtVO&#10;OXJiOAD7tEb1n64pQ7qSznAtBwJ/1cjT+pOGlgFHWUld0vXlEisitzemToMWmFTDGXNWZgQZ2Q0U&#10;Q1/1RNYlnc9jhAi2gvqMaB0Mo4tPDQ8tuO+UdDi2JfXfjswJStQ7g+15NV1EliEZi+XLGRru2lNd&#10;e5jhKFXSQMlw3IX0NiI5A7fYxkYmwk+ZjDnjOCbw49OJ835tp1tPD3z7AwAA//8DAFBLAwQUAAYA&#10;CAAAACEAcBOdrt8AAAAKAQAADwAAAGRycy9kb3ducmV2LnhtbEyPwU7DMBBE70j8g7VIXCLq1Egh&#10;hDgVoq0QBw4UuLvxkkSN11HsJuHvWU5wXM3TzNtys7heTDiGzpOG9SoFgVR721Gj4eN9f5ODCNGQ&#10;Nb0n1PCNATbV5UVpCutnesPpEBvBJRQKo6GNcSikDHWLzoSVH5A4+/KjM5HPsZF2NDOXu16qNM2k&#10;Mx3xQmsGfGqxPh3OTsN8O21ft0uTvDzv7j73inY+SU5aX18tjw8gIi7xD4ZffVaHip2O/kw2iF5D&#10;rpRiVIPK1iAYuM/zDMSRyTRTIKtS/n+h+gEAAP//AwBQSwECLQAUAAYACAAAACEAtoM4kv4AAADh&#10;AQAAEwAAAAAAAAAAAAAAAAAAAAAAW0NvbnRlbnRfVHlwZXNdLnhtbFBLAQItABQABgAIAAAAIQA4&#10;/SH/1gAAAJQBAAALAAAAAAAAAAAAAAAAAC8BAABfcmVscy8ucmVsc1BLAQItABQABgAIAAAAIQDv&#10;yptoEgIAACgEAAAOAAAAAAAAAAAAAAAAAC4CAABkcnMvZTJvRG9jLnhtbFBLAQItABQABgAIAAAA&#10;IQBwE52u3wAAAAoBAAAPAAAAAAAAAAAAAAAAAGwEAABkcnMvZG93bnJldi54bWxQSwUGAAAAAAQA&#10;BADzAAAAeAUAAAAA&#10;" strokeweight="1.75pt">
                <v:textbox>
                  <w:txbxContent>
                    <w:p w14:paraId="0A20200C" w14:textId="77777777" w:rsidR="00035CE4" w:rsidRPr="00E11497" w:rsidRDefault="00035CE4" w:rsidP="00035CE4">
                      <w:pPr>
                        <w:jc w:val="center"/>
                        <w:rPr>
                          <w:rFonts w:ascii="Gadugi" w:hAnsi="Gadugi"/>
                          <w:sz w:val="22"/>
                        </w:rPr>
                      </w:pPr>
                      <w:r>
                        <w:rPr>
                          <w:rFonts w:ascii="Gadugi" w:hAnsi="Gadugi"/>
                          <w:sz w:val="22"/>
                        </w:rPr>
                        <w:t>Higher order</w:t>
                      </w:r>
                      <w:r w:rsidRPr="00E11497">
                        <w:rPr>
                          <w:rFonts w:ascii="Gadugi" w:hAnsi="Gadugi"/>
                          <w:sz w:val="22"/>
                        </w:rPr>
                        <w:t xml:space="preserve"> question</w:t>
                      </w:r>
                    </w:p>
                  </w:txbxContent>
                </v:textbox>
                <w10:wrap type="square"/>
              </v:shape>
            </w:pict>
          </mc:Fallback>
        </mc:AlternateContent>
      </w:r>
    </w:p>
    <w:p w14:paraId="5AD45004" w14:textId="77777777" w:rsidR="00035CE4" w:rsidRDefault="00035CE4" w:rsidP="00035CE4">
      <w:pPr>
        <w:pStyle w:val="ListParagraph"/>
        <w:spacing w:line="240" w:lineRule="auto"/>
        <w:ind w:left="0"/>
        <w:rPr>
          <w:rFonts w:ascii="Gadugi" w:hAnsi="Gadugi"/>
          <w:color w:val="000000" w:themeColor="text1"/>
          <w:sz w:val="22"/>
          <w:lang w:bidi="ar-SA"/>
        </w:rPr>
      </w:pPr>
    </w:p>
    <w:p w14:paraId="1E0E8F22" w14:textId="77777777" w:rsidR="00035CE4" w:rsidRDefault="00035CE4" w:rsidP="00035CE4">
      <w:pPr>
        <w:pStyle w:val="ListParagraph"/>
        <w:spacing w:line="240" w:lineRule="auto"/>
        <w:ind w:left="0"/>
        <w:rPr>
          <w:rFonts w:ascii="Gadugi" w:hAnsi="Gadugi"/>
          <w:color w:val="000000" w:themeColor="text1"/>
          <w:sz w:val="22"/>
          <w:lang w:bidi="ar-SA"/>
        </w:rPr>
      </w:pPr>
    </w:p>
    <w:p w14:paraId="2F95D17C"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436928" behindDoc="0" locked="0" layoutInCell="1" allowOverlap="1" wp14:anchorId="64AEE539" wp14:editId="06FD7DD3">
            <wp:simplePos x="0" y="0"/>
            <wp:positionH relativeFrom="column">
              <wp:posOffset>819150</wp:posOffset>
            </wp:positionH>
            <wp:positionV relativeFrom="paragraph">
              <wp:posOffset>138430</wp:posOffset>
            </wp:positionV>
            <wp:extent cx="530225" cy="901700"/>
            <wp:effectExtent l="0" t="0" r="3175" b="0"/>
            <wp:wrapThrough wrapText="bothSides">
              <wp:wrapPolygon edited="0">
                <wp:start x="0" y="0"/>
                <wp:lineTo x="0" y="20992"/>
                <wp:lineTo x="20953" y="20992"/>
                <wp:lineTo x="20953" y="0"/>
                <wp:lineTo x="0" y="0"/>
              </wp:wrapPolygon>
            </wp:wrapThrough>
            <wp:docPr id="413" name="Picture 413"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40" cstate="print">
                      <a:extLst>
                        <a:ext uri="{28A0092B-C50C-407E-A947-70E740481C1C}">
                          <a14:useLocalDpi xmlns:a14="http://schemas.microsoft.com/office/drawing/2010/main" val="0"/>
                        </a:ext>
                      </a:extLst>
                    </a:blip>
                    <a:srcRect l="27704" t="29080" r="46439"/>
                    <a:stretch/>
                  </pic:blipFill>
                  <pic:spPr bwMode="auto">
                    <a:xfrm>
                      <a:off x="0" y="0"/>
                      <a:ext cx="530225" cy="9017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1925C7D" w14:textId="77777777" w:rsidR="00035CE4" w:rsidRDefault="00035CE4" w:rsidP="00035CE4">
      <w:pPr>
        <w:pStyle w:val="ListParagraph"/>
        <w:spacing w:line="240" w:lineRule="auto"/>
        <w:ind w:left="0"/>
        <w:rPr>
          <w:rFonts w:ascii="Gadugi" w:hAnsi="Gadugi"/>
          <w:color w:val="000000" w:themeColor="text1"/>
          <w:sz w:val="22"/>
          <w:lang w:bidi="ar-SA"/>
        </w:rPr>
      </w:pPr>
      <w:r w:rsidRPr="008C6F12">
        <w:rPr>
          <w:rFonts w:ascii="Gadugi" w:hAnsi="Gadugi"/>
          <w:noProof/>
          <w:color w:val="000000" w:themeColor="text1"/>
          <w:sz w:val="22"/>
          <w:lang w:bidi="ar-SA"/>
        </w:rPr>
        <mc:AlternateContent>
          <mc:Choice Requires="wps">
            <w:drawing>
              <wp:anchor distT="45720" distB="45720" distL="114300" distR="114300" simplePos="0" relativeHeight="253434880" behindDoc="0" locked="0" layoutInCell="1" allowOverlap="1" wp14:anchorId="26612AB0" wp14:editId="45D0B9DB">
                <wp:simplePos x="0" y="0"/>
                <wp:positionH relativeFrom="column">
                  <wp:posOffset>-251460</wp:posOffset>
                </wp:positionH>
                <wp:positionV relativeFrom="paragraph">
                  <wp:posOffset>149225</wp:posOffset>
                </wp:positionV>
                <wp:extent cx="960755" cy="290195"/>
                <wp:effectExtent l="0" t="0" r="10795" b="14605"/>
                <wp:wrapSquare wrapText="bothSides"/>
                <wp:docPr id="4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0755" cy="290195"/>
                        </a:xfrm>
                        <a:prstGeom prst="rect">
                          <a:avLst/>
                        </a:prstGeom>
                        <a:solidFill>
                          <a:srgbClr val="FFFFFF"/>
                        </a:solidFill>
                        <a:ln w="9525">
                          <a:solidFill>
                            <a:srgbClr val="000000"/>
                          </a:solidFill>
                          <a:miter lim="800000"/>
                          <a:headEnd/>
                          <a:tailEnd/>
                        </a:ln>
                      </wps:spPr>
                      <wps:txbx>
                        <w:txbxContent>
                          <w:p w14:paraId="0D7A22FC" w14:textId="77777777" w:rsidR="00035CE4" w:rsidRPr="00DE4175" w:rsidRDefault="00035CE4" w:rsidP="00035CE4">
                            <w:pPr>
                              <w:jc w:val="center"/>
                              <w:rPr>
                                <w:b/>
                                <w:bCs/>
                              </w:rPr>
                            </w:pPr>
                            <w:r>
                              <w:rPr>
                                <w:b/>
                                <w:bCs/>
                              </w:rPr>
                              <w:t>Evaluate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6612AB0" id="_x0000_s1060" type="#_x0000_t202" style="position:absolute;margin-left:-19.8pt;margin-top:11.75pt;width:75.65pt;height:22.85pt;z-index:253434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hx+0FAIAACYEAAAOAAAAZHJzL2Uyb0RvYy54bWysU9tu2zAMfR+wfxD0vtjJ4rYx4hRdugwD&#10;ugvQ7QNkSY6FyaImKbG7ry8lu2l2exmmB4EUqUPykFxfD50mR+m8AlPR+SynRBoOQpl9Rb9+2b26&#10;osQHZgTTYGRFH6Sn15uXL9a9LeUCWtBCOoIgxpe9rWgbgi2zzPNWdszPwEqDxgZcxwKqbp8Jx3pE&#10;73S2yPOLrAcnrAMuvcfX29FINwm/aSQPn5rGy0B0RTG3kG6X7jre2WbNyr1jtlV8SoP9QxYdUwaD&#10;nqBuWWDk4NRvUJ3iDjw0Ycahy6BpFJepBqxmnv9SzX3LrEy1IDnenmjy/w+Wfzze28+OhOENDNjA&#10;VIS3d8C/eWJg2zKzlzfOQd9KJjDwPFKW9daX09dItS99BKn7DyCwyewQIAENjesiK1gnQXRswMOJ&#10;dDkEwvFxdZFfFgUlHE2LVT5fFSkCK58+W+fDOwkdiUJFHfY0gbPjnQ8xGVY+ucRYHrQSO6V1Uty+&#10;3mpHjgz7v0tnQv/JTRvSYybFohjr/ytEns6fIDoVcJC16ip6dXJiZWTtrRFpzAJTepQxZW0mGiNz&#10;I4dhqAeiREVfL2OESGsN4gGJdTAOLi4aCi24H5T0OLQV9d8PzElK9HuDzVnNl8s45UlZFpcLVNy5&#10;pT63MMMRqqKBklHchrQZkTgDN9jERiWCnzOZcsZhTLxPixOn/VxPXs/rvXkEAAD//wMAUEsDBBQA&#10;BgAIAAAAIQAD7q+L3wAAAAkBAAAPAAAAZHJzL2Rvd25yZXYueG1sTI/LTsMwEEX3SPyDNUhsUOs8&#10;IG1CJhVCAsEOCoKtG0+TCD+C7abh73FXsBzdo3vP1JtZKzaR84M1COkyAUamtXIwHcL728NiDcwH&#10;YaRQ1hDCD3nYNOdntaikPZpXmrahY7HE+Eog9CGMFee+7UkLv7QjmZjtrdMixNN1XDpxjOVa8SxJ&#10;Cq7FYOJCL0a676n92h40wvr6afr0z/nLR1vsVRmuVtPjt0O8vJjvboEFmsMfDCf9qA5NdNrZg5Ge&#10;KYRFXhYRRcjyG2AnIE1XwHYIRZkBb2r+/4PmFwAA//8DAFBLAQItABQABgAIAAAAIQC2gziS/gAA&#10;AOEBAAATAAAAAAAAAAAAAAAAAAAAAABbQ29udGVudF9UeXBlc10ueG1sUEsBAi0AFAAGAAgAAAAh&#10;ADj9If/WAAAAlAEAAAsAAAAAAAAAAAAAAAAALwEAAF9yZWxzLy5yZWxzUEsBAi0AFAAGAAgAAAAh&#10;AHuHH7QUAgAAJgQAAA4AAAAAAAAAAAAAAAAALgIAAGRycy9lMm9Eb2MueG1sUEsBAi0AFAAGAAgA&#10;AAAhAAPur4vfAAAACQEAAA8AAAAAAAAAAAAAAAAAbgQAAGRycy9kb3ducmV2LnhtbFBLBQYAAAAA&#10;BAAEAPMAAAB6BQAAAAA=&#10;">
                <v:textbox>
                  <w:txbxContent>
                    <w:p w14:paraId="0D7A22FC" w14:textId="77777777" w:rsidR="00035CE4" w:rsidRPr="00DE4175" w:rsidRDefault="00035CE4" w:rsidP="00035CE4">
                      <w:pPr>
                        <w:jc w:val="center"/>
                        <w:rPr>
                          <w:b/>
                          <w:bCs/>
                        </w:rPr>
                      </w:pPr>
                      <w:r>
                        <w:rPr>
                          <w:b/>
                          <w:bCs/>
                        </w:rPr>
                        <w:t>Evaluate</w:t>
                      </w:r>
                    </w:p>
                  </w:txbxContent>
                </v:textbox>
                <w10:wrap type="square"/>
              </v:shape>
            </w:pict>
          </mc:Fallback>
        </mc:AlternateContent>
      </w:r>
      <w:r w:rsidRPr="00280095">
        <w:rPr>
          <w:rFonts w:ascii="Gadugi" w:hAnsi="Gadugi"/>
          <w:noProof/>
          <w:color w:val="000000" w:themeColor="text1"/>
          <w:sz w:val="22"/>
          <w:lang w:bidi="ar-SA"/>
        </w:rPr>
        <mc:AlternateContent>
          <mc:Choice Requires="wps">
            <w:drawing>
              <wp:anchor distT="0" distB="0" distL="114300" distR="114300" simplePos="0" relativeHeight="253437952" behindDoc="0" locked="0" layoutInCell="1" allowOverlap="1" wp14:anchorId="7D046BCB" wp14:editId="7376D4DB">
                <wp:simplePos x="0" y="0"/>
                <wp:positionH relativeFrom="column">
                  <wp:posOffset>1604495</wp:posOffset>
                </wp:positionH>
                <wp:positionV relativeFrom="paragraph">
                  <wp:posOffset>46260</wp:posOffset>
                </wp:positionV>
                <wp:extent cx="2607945" cy="469900"/>
                <wp:effectExtent l="400050" t="0" r="20955" b="25400"/>
                <wp:wrapNone/>
                <wp:docPr id="410" name="Speech Bubble: Rectangle with Corners Rounded 410"/>
                <wp:cNvGraphicFramePr/>
                <a:graphic xmlns:a="http://schemas.openxmlformats.org/drawingml/2006/main">
                  <a:graphicData uri="http://schemas.microsoft.com/office/word/2010/wordprocessingShape">
                    <wps:wsp>
                      <wps:cNvSpPr/>
                      <wps:spPr>
                        <a:xfrm>
                          <a:off x="0" y="0"/>
                          <a:ext cx="2607945" cy="469900"/>
                        </a:xfrm>
                        <a:prstGeom prst="wedgeRoundRectCallout">
                          <a:avLst>
                            <a:gd name="adj1" fmla="val -63374"/>
                            <a:gd name="adj2" fmla="val 7114"/>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219CE0FC" w14:textId="77777777" w:rsidR="00035CE4" w:rsidRPr="00E123A2" w:rsidRDefault="00035CE4" w:rsidP="00035CE4">
                            <w:pPr>
                              <w:spacing w:line="240" w:lineRule="auto"/>
                              <w:jc w:val="center"/>
                              <w:rPr>
                                <w:sz w:val="20"/>
                                <w:szCs w:val="20"/>
                              </w:rPr>
                            </w:pPr>
                            <w:r>
                              <w:rPr>
                                <w:sz w:val="20"/>
                                <w:szCs w:val="20"/>
                              </w:rPr>
                              <w:t>What is the difference between a country and a continent?</w:t>
                            </w:r>
                          </w:p>
                          <w:p w14:paraId="1A6FE94F"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D046BCB" id="Speech Bubble: Rectangle with Corners Rounded 410" o:spid="_x0000_s1061" type="#_x0000_t62" style="position:absolute;margin-left:126.35pt;margin-top:3.65pt;width:205.35pt;height:37pt;z-index:253437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CozXpQIAAIwFAAAOAAAAZHJzL2Uyb0RvYy54bWysVN1P2zAQf5+0/8HyO6RpS0orUlQVMU1C&#10;gICJZ9exG0/+mu026f76nZ3Qho0ntDw4Z9/5/LvffVxdt0qiPXNeGF3i/HyEEdPUVEJvS/zj5fbs&#10;EiMfiK6INJqV+MA8vl5+/XLV2AUbm9rIijkETrRfNLbEdQh2kWWe1kwRf24s06DkxikSYOu2WeVI&#10;A96VzMajUZE1xlXWGcq8h9ObTomXyT/njIYHzj0LSJYYsIW0urRu4potr8hi64itBe1hkE+gUERo&#10;ePTo6oYEgnZO/ONKCeqMNzycU6Myw7mgLMUA0eSjv6J5rollKRYgx9sjTf7/uaX3+2f76ICGxvqF&#10;BzFG0XKn4h/woTaRdTiSxdqAKByOi9FsPr3AiIJuWszno8RmdrptnQ/fmFEoCiVuWLVlT2anqydI&#10;y5pIaXYhkUb2dz4k9iqkiYIyIdXPHCOuJCRjTyQ6KyaT2bTP1sBoPDSa5fkHJpOhSV4UxSy6AZj9&#10;qyC9AY0QvJGiuhVSps3Br6VDgADgC12Z5gXCx0gSH0ABnKSvd/juqtSoAZLgixQRKG0uCVylylYl&#10;9nqLEZFb6BkaXCLh3W3/+YdjMDfE1x3q5LXjTYkArSaFKvHlELbUMVSWmgXyEMk51UKUQrtpkQDU&#10;k4voKR5tTHV4dMiZrqG8pbcC3r0DXh6Jg6RBr8FUCA+wcGmACdNLGNXG/f7oPNpDYYMWowY6Elj6&#10;tSOOAd3fNZT8PJ9OYwunzfRiNoaNG2o2Q43eqbWBtEEZAbokRvsg30TujHqF4bGKr4KKaApvd/no&#10;N+vQTQoYP5StVskM2taScKefLY3OI3WR8Zf2lTjbV3qAIrk3b93bV1pXdCfbeFOb1S4YLo6kd7z2&#10;GYCWT4Xaj6c4U4b7ZHUaoss/AAAA//8DAFBLAwQUAAYACAAAACEA/ULH8d8AAAAIAQAADwAAAGRy&#10;cy9kb3ducmV2LnhtbEyPQU+DQBSE7yb+h80z8WaXgqUN5dEYG9ObxpbEHhf2FYjsW2S3Lf5715Me&#10;JzOZ+SbfTKYXFxpdZxlhPotAENdWd9wglIeXhxUI5xVr1VsmhG9ysClub3KVaXvld7rsfSNCCbtM&#10;IbTeD5mUrm7JKDezA3HwTnY0ygc5NlKP6hrKTS/jKEqlUR2HhVYN9NxS/bk/G4Rj/NU3292Ch6p8&#10;+9iVvD1VrwfE+7vpaQ3C0+T/wvCLH9ChCEyVPbN2okeIF/EyRBGWCYjgp2nyCKJCWM0TkEUu/x8o&#10;fgAAAP//AwBQSwECLQAUAAYACAAAACEAtoM4kv4AAADhAQAAEwAAAAAAAAAAAAAAAAAAAAAAW0Nv&#10;bnRlbnRfVHlwZXNdLnhtbFBLAQItABQABgAIAAAAIQA4/SH/1gAAAJQBAAALAAAAAAAAAAAAAAAA&#10;AC8BAABfcmVscy8ucmVsc1BLAQItABQABgAIAAAAIQBTCozXpQIAAIwFAAAOAAAAAAAAAAAAAAAA&#10;AC4CAABkcnMvZTJvRG9jLnhtbFBLAQItABQABgAIAAAAIQD9Qsfx3wAAAAgBAAAPAAAAAAAAAAAA&#10;AAAAAP8EAABkcnMvZG93bnJldi54bWxQSwUGAAAAAAQABADzAAAACwYAAAAA&#10;" adj="-2889,12337" fillcolor="windowText" strokecolor="windowText" strokeweight="1.75pt">
                <v:textbox>
                  <w:txbxContent>
                    <w:p w14:paraId="219CE0FC" w14:textId="77777777" w:rsidR="00035CE4" w:rsidRPr="00E123A2" w:rsidRDefault="00035CE4" w:rsidP="00035CE4">
                      <w:pPr>
                        <w:spacing w:line="240" w:lineRule="auto"/>
                        <w:jc w:val="center"/>
                        <w:rPr>
                          <w:sz w:val="20"/>
                          <w:szCs w:val="20"/>
                        </w:rPr>
                      </w:pPr>
                      <w:r>
                        <w:rPr>
                          <w:sz w:val="20"/>
                          <w:szCs w:val="20"/>
                        </w:rPr>
                        <w:t>What is the difference between a country and a continent?</w:t>
                      </w:r>
                    </w:p>
                    <w:p w14:paraId="1A6FE94F" w14:textId="77777777" w:rsidR="00035CE4" w:rsidRDefault="00035CE4" w:rsidP="00035CE4"/>
                  </w:txbxContent>
                </v:textbox>
              </v:shape>
            </w:pict>
          </mc:Fallback>
        </mc:AlternateContent>
      </w:r>
    </w:p>
    <w:p w14:paraId="06F2E41B" w14:textId="77777777" w:rsidR="00035CE4" w:rsidRDefault="00035CE4" w:rsidP="00035CE4">
      <w:pPr>
        <w:pStyle w:val="ListParagraph"/>
        <w:spacing w:line="240" w:lineRule="auto"/>
        <w:ind w:left="0"/>
        <w:rPr>
          <w:rFonts w:ascii="Gadugi" w:hAnsi="Gadugi"/>
          <w:color w:val="000000" w:themeColor="text1"/>
          <w:sz w:val="22"/>
          <w:lang w:bidi="ar-SA"/>
        </w:rPr>
      </w:pPr>
    </w:p>
    <w:p w14:paraId="2F25983B" w14:textId="77777777" w:rsidR="00035CE4" w:rsidRDefault="00035CE4" w:rsidP="00035CE4">
      <w:pPr>
        <w:pStyle w:val="ListParagraph"/>
        <w:spacing w:line="240" w:lineRule="auto"/>
        <w:ind w:left="0"/>
        <w:rPr>
          <w:rFonts w:ascii="Gadugi" w:hAnsi="Gadugi"/>
          <w:color w:val="000000" w:themeColor="text1"/>
          <w:sz w:val="22"/>
          <w:lang w:bidi="ar-SA"/>
        </w:rPr>
      </w:pPr>
      <w:r w:rsidRPr="008C6F12">
        <w:rPr>
          <w:rFonts w:ascii="Gadugi" w:hAnsi="Gadugi"/>
          <w:noProof/>
          <w:color w:val="000000" w:themeColor="text1"/>
          <w:sz w:val="22"/>
          <w:lang w:bidi="ar-SA"/>
        </w:rPr>
        <mc:AlternateContent>
          <mc:Choice Requires="wps">
            <w:drawing>
              <wp:anchor distT="45720" distB="45720" distL="114300" distR="114300" simplePos="0" relativeHeight="253435904" behindDoc="0" locked="0" layoutInCell="1" allowOverlap="1" wp14:anchorId="2A1CB760" wp14:editId="30D0CEA5">
                <wp:simplePos x="0" y="0"/>
                <wp:positionH relativeFrom="column">
                  <wp:posOffset>-232410</wp:posOffset>
                </wp:positionH>
                <wp:positionV relativeFrom="paragraph">
                  <wp:posOffset>158750</wp:posOffset>
                </wp:positionV>
                <wp:extent cx="960755" cy="290195"/>
                <wp:effectExtent l="0" t="0" r="10795" b="14605"/>
                <wp:wrapSquare wrapText="bothSides"/>
                <wp:docPr id="40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0755" cy="290195"/>
                        </a:xfrm>
                        <a:prstGeom prst="rect">
                          <a:avLst/>
                        </a:prstGeom>
                        <a:solidFill>
                          <a:srgbClr val="FFFFFF"/>
                        </a:solidFill>
                        <a:ln w="9525">
                          <a:solidFill>
                            <a:srgbClr val="000000"/>
                          </a:solidFill>
                          <a:miter lim="800000"/>
                          <a:headEnd/>
                          <a:tailEnd/>
                        </a:ln>
                      </wps:spPr>
                      <wps:txbx>
                        <w:txbxContent>
                          <w:p w14:paraId="5256334C" w14:textId="77777777" w:rsidR="00035CE4" w:rsidRPr="00DE4175" w:rsidRDefault="00035CE4" w:rsidP="00035CE4">
                            <w:pPr>
                              <w:jc w:val="center"/>
                              <w:rPr>
                                <w:b/>
                                <w:bCs/>
                              </w:rPr>
                            </w:pPr>
                            <w:r>
                              <w:rPr>
                                <w:b/>
                                <w:bCs/>
                              </w:rPr>
                              <w:t>Create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A1CB760" id="_x0000_s1062" type="#_x0000_t202" style="position:absolute;margin-left:-18.3pt;margin-top:12.5pt;width:75.65pt;height:22.85pt;z-index:2534359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7rODFAIAACYEAAAOAAAAZHJzL2Uyb0RvYy54bWysU9tu2zAMfR+wfxD0vtjx4rQx4hRdugwD&#10;ugvQ7QNkWY6FyaImKbGzry8lu2l2exmmB4EUqUPykFzfDJ0iR2GdBF3S+SylRGgOtdT7kn79snt1&#10;TYnzTNdMgRYlPQlHbzYvX6x7U4gMWlC1sARBtCt6U9LWe1MkieOt6JibgREajQ3YjnlU7T6pLesR&#10;vVNJlqbLpAdbGwtcOIevd6ORbiJ+0wjuPzWNE56okmJuPt423lW4k82aFXvLTCv5lAb7hyw6JjUG&#10;PUPdMc/IwcrfoDrJLTho/IxDl0DTSC5iDVjNPP2lmoeWGRFrQXKcOdPk/h8s/3h8MJ8t8cMbGLCB&#10;sQhn7oF/c0TDtmV6L26thb4VrMbA80BZ0htXTF8D1a5wAaTqP0CNTWYHDxFoaGwXWME6CaJjA05n&#10;0sXgCcfH1TK9ynNKOJqyVTpf5TECK54+G+v8OwEdCUJJLfY0grPjvfMhGVY8uYRYDpSsd1KpqNh9&#10;tVWWHBn2fxfPhP6Tm9Kkx0zyLB/r/ytEGs+fIDrpcZCV7Ep6fXZiRWDtra7jmHkm1ShjykpPNAbm&#10;Rg79UA1E1iV9vQwRAq0V1Cck1sI4uLhoKLRgf1DS49CW1H0/MCsoUe81Nmc1XyzClEdlkV9lqNhL&#10;S3VpYZojVEk9JaO49XEzAnEabrGJjYwEP2cy5YzDGHmfFidM+6UevZ7Xe/MIAAD//wMAUEsDBBQA&#10;BgAIAAAAIQC5ciUM4AAAAAkBAAAPAAAAZHJzL2Rvd25yZXYueG1sTI/LTsMwEEX3SPyDNUhsUOv0&#10;QVJCJhVCAsEOSlW2bjxNIuxxiN00/D3uCpajObr33GI9WiMG6n3rGGE2TUAQV063XCNsP54mKxA+&#10;KNbKOCaEH/KwLi8vCpVrd+J3GjahFjGEfa4QmhC6XEpfNWSVn7qOOP4OrrcqxLOvpe7VKYZbI+dJ&#10;kkqrWo4NjerosaHqa3O0CKvly/DpXxdvuyo9mLtwkw3P3z3i9dX4cA8i0Bj+YDjrR3Uoo9PeHVl7&#10;YRAmizSNKML8Nm46A7NlBmKPkCUZyLKQ/xeUvwAAAP//AwBQSwECLQAUAAYACAAAACEAtoM4kv4A&#10;AADhAQAAEwAAAAAAAAAAAAAAAAAAAAAAW0NvbnRlbnRfVHlwZXNdLnhtbFBLAQItABQABgAIAAAA&#10;IQA4/SH/1gAAAJQBAAALAAAAAAAAAAAAAAAAAC8BAABfcmVscy8ucmVsc1BLAQItABQABgAIAAAA&#10;IQCe7rODFAIAACYEAAAOAAAAAAAAAAAAAAAAAC4CAABkcnMvZTJvRG9jLnhtbFBLAQItABQABgAI&#10;AAAAIQC5ciUM4AAAAAkBAAAPAAAAAAAAAAAAAAAAAG4EAABkcnMvZG93bnJldi54bWxQSwUGAAAA&#10;AAQABADzAAAAewUAAAAA&#10;">
                <v:textbox>
                  <w:txbxContent>
                    <w:p w14:paraId="5256334C" w14:textId="77777777" w:rsidR="00035CE4" w:rsidRPr="00DE4175" w:rsidRDefault="00035CE4" w:rsidP="00035CE4">
                      <w:pPr>
                        <w:jc w:val="center"/>
                        <w:rPr>
                          <w:b/>
                          <w:bCs/>
                        </w:rPr>
                      </w:pPr>
                      <w:r>
                        <w:rPr>
                          <w:b/>
                          <w:bCs/>
                        </w:rPr>
                        <w:t>Create</w:t>
                      </w:r>
                    </w:p>
                  </w:txbxContent>
                </v:textbox>
                <w10:wrap type="square"/>
              </v:shape>
            </w:pict>
          </mc:Fallback>
        </mc:AlternateContent>
      </w:r>
    </w:p>
    <w:p w14:paraId="504DE0A8" w14:textId="77777777" w:rsidR="00035CE4" w:rsidRDefault="00035CE4" w:rsidP="00035CE4">
      <w:pPr>
        <w:pStyle w:val="ListParagraph"/>
        <w:spacing w:line="240" w:lineRule="auto"/>
        <w:ind w:left="0"/>
        <w:rPr>
          <w:rFonts w:ascii="Gadugi" w:hAnsi="Gadugi"/>
          <w:color w:val="000000" w:themeColor="text1"/>
          <w:sz w:val="22"/>
          <w:lang w:bidi="ar-SA"/>
        </w:rPr>
      </w:pPr>
    </w:p>
    <w:p w14:paraId="56B062F9" w14:textId="77777777" w:rsidR="00035CE4" w:rsidRDefault="00035CE4" w:rsidP="00035CE4">
      <w:pPr>
        <w:pStyle w:val="ListParagraph"/>
        <w:spacing w:line="240" w:lineRule="auto"/>
        <w:ind w:left="0"/>
        <w:rPr>
          <w:rFonts w:ascii="Gadugi" w:hAnsi="Gadugi"/>
          <w:color w:val="000000" w:themeColor="text1"/>
          <w:sz w:val="22"/>
          <w:lang w:bidi="ar-SA"/>
        </w:rPr>
      </w:pPr>
    </w:p>
    <w:p w14:paraId="47D1D169" w14:textId="77777777"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By asking an open question after the closed question about Asia the teacher can see that one learner is right (Win Aye) and the other wrong (Aung). She knows now that Aung does not understand and needs to find out whether Win Aye understands her answer even though she was right. The teacher can identify misunderstandings and correct them. Also, Aung will be involved in the following group discussion. </w:t>
      </w:r>
    </w:p>
    <w:p w14:paraId="575B72A6" w14:textId="77777777" w:rsidR="00035CE4" w:rsidRDefault="00035CE4" w:rsidP="00035CE4">
      <w:pPr>
        <w:pStyle w:val="ListParagraph"/>
        <w:spacing w:line="240" w:lineRule="auto"/>
        <w:ind w:left="0"/>
        <w:rPr>
          <w:rFonts w:ascii="Gadugi" w:hAnsi="Gadugi"/>
          <w:color w:val="000000" w:themeColor="text1"/>
          <w:sz w:val="22"/>
          <w:lang w:bidi="ar-SA"/>
        </w:rPr>
      </w:pPr>
    </w:p>
    <w:p w14:paraId="6A4A2B69" w14:textId="77777777" w:rsidR="00035CE4" w:rsidRDefault="00035CE4" w:rsidP="00035CE4">
      <w:pPr>
        <w:pStyle w:val="ListParagraph"/>
        <w:spacing w:line="240" w:lineRule="auto"/>
        <w:ind w:left="0"/>
        <w:rPr>
          <w:rFonts w:ascii="Gadugi" w:hAnsi="Gadugi"/>
          <w:color w:val="000000" w:themeColor="text1"/>
          <w:sz w:val="22"/>
          <w:lang w:bidi="ar-SA"/>
        </w:rPr>
      </w:pPr>
    </w:p>
    <w:p w14:paraId="3A704492" w14:textId="77777777" w:rsidR="00035CE4" w:rsidRDefault="00035CE4" w:rsidP="00035CE4">
      <w:pPr>
        <w:pStyle w:val="ListParagraph"/>
        <w:spacing w:line="240" w:lineRule="auto"/>
        <w:ind w:left="0"/>
        <w:rPr>
          <w:rFonts w:ascii="Gadugi" w:hAnsi="Gadugi"/>
          <w:color w:val="000000" w:themeColor="text1"/>
          <w:sz w:val="22"/>
          <w:lang w:bidi="ar-SA"/>
        </w:rPr>
      </w:pPr>
    </w:p>
    <w:p w14:paraId="00035E53"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378560" behindDoc="0" locked="0" layoutInCell="1" allowOverlap="1" wp14:anchorId="47268C7F" wp14:editId="559457CC">
            <wp:simplePos x="0" y="0"/>
            <wp:positionH relativeFrom="column">
              <wp:posOffset>5181600</wp:posOffset>
            </wp:positionH>
            <wp:positionV relativeFrom="paragraph">
              <wp:posOffset>80645</wp:posOffset>
            </wp:positionV>
            <wp:extent cx="426085" cy="965200"/>
            <wp:effectExtent l="0" t="0" r="0" b="6350"/>
            <wp:wrapThrough wrapText="bothSides">
              <wp:wrapPolygon edited="0">
                <wp:start x="5794" y="0"/>
                <wp:lineTo x="0" y="2984"/>
                <wp:lineTo x="0" y="16626"/>
                <wp:lineTo x="5794" y="21316"/>
                <wp:lineTo x="14486" y="21316"/>
                <wp:lineTo x="16417" y="20463"/>
                <wp:lineTo x="17383" y="16200"/>
                <wp:lineTo x="16417" y="14068"/>
                <wp:lineTo x="20280" y="10232"/>
                <wp:lineTo x="20280" y="9379"/>
                <wp:lineTo x="19314" y="3411"/>
                <wp:lineTo x="18349" y="1279"/>
                <wp:lineTo x="13520" y="0"/>
                <wp:lineTo x="5794" y="0"/>
              </wp:wrapPolygon>
            </wp:wrapThrough>
            <wp:docPr id="245" name="Picture 245"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426085" cy="9652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5014AC">
        <w:rPr>
          <w:rFonts w:ascii="Gadugi" w:hAnsi="Gadugi"/>
          <w:noProof/>
          <w:color w:val="000000" w:themeColor="text1"/>
          <w:sz w:val="22"/>
          <w:lang w:bidi="ar-SA"/>
        </w:rPr>
        <w:drawing>
          <wp:anchor distT="0" distB="0" distL="114300" distR="114300" simplePos="0" relativeHeight="253373440" behindDoc="0" locked="0" layoutInCell="1" allowOverlap="1" wp14:anchorId="75B369AC" wp14:editId="36F90E5E">
            <wp:simplePos x="0" y="0"/>
            <wp:positionH relativeFrom="column">
              <wp:posOffset>266700</wp:posOffset>
            </wp:positionH>
            <wp:positionV relativeFrom="paragraph">
              <wp:posOffset>0</wp:posOffset>
            </wp:positionV>
            <wp:extent cx="641350" cy="1089660"/>
            <wp:effectExtent l="0" t="0" r="6350" b="0"/>
            <wp:wrapThrough wrapText="bothSides">
              <wp:wrapPolygon edited="0">
                <wp:start x="0" y="0"/>
                <wp:lineTo x="0" y="21147"/>
                <wp:lineTo x="21172" y="21147"/>
                <wp:lineTo x="21172" y="0"/>
                <wp:lineTo x="0" y="0"/>
              </wp:wrapPolygon>
            </wp:wrapThrough>
            <wp:docPr id="225" name="Picture 225"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41350" cy="10896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5014AC">
        <w:rPr>
          <w:rFonts w:ascii="Gadugi" w:hAnsi="Gadugi"/>
          <w:noProof/>
          <w:color w:val="000000" w:themeColor="text1"/>
          <w:sz w:val="22"/>
          <w:lang w:bidi="ar-SA"/>
        </w:rPr>
        <mc:AlternateContent>
          <mc:Choice Requires="wps">
            <w:drawing>
              <wp:anchor distT="0" distB="0" distL="114300" distR="114300" simplePos="0" relativeHeight="253374464" behindDoc="0" locked="0" layoutInCell="1" allowOverlap="1" wp14:anchorId="6F73ABB7" wp14:editId="0BA8FD26">
                <wp:simplePos x="0" y="0"/>
                <wp:positionH relativeFrom="column">
                  <wp:posOffset>1320800</wp:posOffset>
                </wp:positionH>
                <wp:positionV relativeFrom="paragraph">
                  <wp:posOffset>-459105</wp:posOffset>
                </wp:positionV>
                <wp:extent cx="1498600" cy="669925"/>
                <wp:effectExtent l="438150" t="0" r="25400" b="244475"/>
                <wp:wrapNone/>
                <wp:docPr id="222" name="Speech Bubble: Rectangle with Corners Rounded 222"/>
                <wp:cNvGraphicFramePr/>
                <a:graphic xmlns:a="http://schemas.openxmlformats.org/drawingml/2006/main">
                  <a:graphicData uri="http://schemas.microsoft.com/office/word/2010/wordprocessingShape">
                    <wps:wsp>
                      <wps:cNvSpPr/>
                      <wps:spPr>
                        <a:xfrm>
                          <a:off x="0" y="0"/>
                          <a:ext cx="1498600" cy="669925"/>
                        </a:xfrm>
                        <a:prstGeom prst="wedgeRoundRectCallout">
                          <a:avLst>
                            <a:gd name="adj1" fmla="val -76200"/>
                            <a:gd name="adj2" fmla="val 79695"/>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FFABBE8" w14:textId="77777777" w:rsidR="00035CE4" w:rsidRPr="00E123A2" w:rsidRDefault="00035CE4" w:rsidP="00035CE4">
                            <w:pPr>
                              <w:spacing w:line="240" w:lineRule="auto"/>
                              <w:jc w:val="center"/>
                              <w:rPr>
                                <w:sz w:val="20"/>
                                <w:szCs w:val="20"/>
                              </w:rPr>
                            </w:pPr>
                            <w:r>
                              <w:rPr>
                                <w:sz w:val="20"/>
                                <w:szCs w:val="20"/>
                              </w:rPr>
                              <w:t xml:space="preserve">Win Aye, why do you think Asia is NOT a country? </w:t>
                            </w:r>
                          </w:p>
                          <w:p w14:paraId="61079031"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F73ABB7" id="Speech Bubble: Rectangle with Corners Rounded 222" o:spid="_x0000_s1063" type="#_x0000_t62" style="position:absolute;margin-left:104pt;margin-top:-36.15pt;width:118pt;height:52.75pt;z-index:253374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c82KqQIAAI0FAAAOAAAAZHJzL2Uyb0RvYy54bWysVF1P2zAUfZ+0/2D5HdKWktKKFFVFTJMQ&#10;Q8DEs+s4bSZ/zXabdr9+x05ow7YntDw4177X1+ee+3F9s1eS7ITztdEFHZ4PKBGam7LW64J+f7k7&#10;u6LEB6ZLJo0WBT0IT2/mnz9dN3YmRmZjZCkcgRPtZ40t6CYEO8syzzdCMX9urNBQVsYpFrB166x0&#10;rIF3JbPRYJBnjXGldYYL73F62yrpPPmvKsHDt6ryIhBZUGALaXVpXcU1m1+z2doxu6l5B4N9AIVi&#10;tcajR1e3LDCydfVfrlTNnfGmCufcqMxUVc1FigHRDAd/RPO8YVakWECOt0ea/P9zyx92z/bRgYbG&#10;+pmHGKPYV07FP/CRfSLrcCRL7APhOByOp1f5AJxy6PJ8Oh1dRjaz023rfPgijCJRKGgjyrV4Mltd&#10;PiEtSyal2YZEGtvd+5DYK4lmCmXCyh9DSiolkYwdk+RskiPbXbZ6RqO+0WSaTxMGpKFnc9G3GeZ5&#10;Pulwds8C8RvSiMEbWZd3tZRpc/BL6QggAH+tS9O8IH5KJPMBCpCSvs7hu6tSk6agI3yX4IihtivJ&#10;cJUrWxbU6zUlTK7RNDy4xMK72/7jD8dgbpnftKiT15Y4VQf0mqxVQa/6sKWOoYrULUhETOKpGKIU&#10;9qs9qYH6IlEXj1amPDw64kzbUd7yuxrv3oOXR+aQNRQGxkL4hqWSBkyYTqJkY9yvf51He1Q2tJQ0&#10;aEmw9HPLnADdXzVqfjocj2MPp834cjLCxvU1q75Gb9XSIG2oI6BLYrQP8k2snFGvmB6L+CpUTHO8&#10;3eaj2yxDOyowf7hYLJIZ+taycK+fLY/OI3WR8Zf9K3O2K/WAInkwb+3LZqnS2uY42cab2iy2wVT1&#10;kfSW1y4D6PnUUN18ikOlv09Wpyk6/w0AAP//AwBQSwMEFAAGAAgAAAAhAA73FajeAAAACgEAAA8A&#10;AABkcnMvZG93bnJldi54bWxMj0FPg0AQhe8m/ofNmHhrlwKRSlkao/YHSL1427IjkLKzyG6B+usd&#10;T3p8817efK/YL7YXE46+c6Rgs45AINXOdNQoeD8eVlsQPmgyuneECq7oYV/e3hQ6N26mN5yq0Agu&#10;IZ9rBW0IQy6lr1u02q/dgMTepxutDizHRppRz1xuexlH0YO0uiP+0OoBn1usz9XFKsiyCYO51tH8&#10;OB2+q5fXYfMVPpS6v1uediACLuEvDL/4jA4lM53chYwXvYI42vKWoGCVxQkITqRpypeTgiSJQZaF&#10;/D+h/AEAAP//AwBQSwECLQAUAAYACAAAACEAtoM4kv4AAADhAQAAEwAAAAAAAAAAAAAAAAAAAAAA&#10;W0NvbnRlbnRfVHlwZXNdLnhtbFBLAQItABQABgAIAAAAIQA4/SH/1gAAAJQBAAALAAAAAAAAAAAA&#10;AAAAAC8BAABfcmVscy8ucmVsc1BLAQItABQABgAIAAAAIQA4c82KqQIAAI0FAAAOAAAAAAAAAAAA&#10;AAAAAC4CAABkcnMvZTJvRG9jLnhtbFBLAQItABQABgAIAAAAIQAO9xWo3gAAAAoBAAAPAAAAAAAA&#10;AAAAAAAAAAMFAABkcnMvZG93bnJldi54bWxQSwUGAAAAAAQABADzAAAADgYAAAAA&#10;" adj="-5659,28014" fillcolor="windowText" strokecolor="windowText" strokeweight="1.75pt">
                <v:textbox>
                  <w:txbxContent>
                    <w:p w14:paraId="4FFABBE8" w14:textId="77777777" w:rsidR="00035CE4" w:rsidRPr="00E123A2" w:rsidRDefault="00035CE4" w:rsidP="00035CE4">
                      <w:pPr>
                        <w:spacing w:line="240" w:lineRule="auto"/>
                        <w:jc w:val="center"/>
                        <w:rPr>
                          <w:sz w:val="20"/>
                          <w:szCs w:val="20"/>
                        </w:rPr>
                      </w:pPr>
                      <w:r>
                        <w:rPr>
                          <w:sz w:val="20"/>
                          <w:szCs w:val="20"/>
                        </w:rPr>
                        <w:t xml:space="preserve">Win Aye, why do you think Asia is NOT a country? </w:t>
                      </w:r>
                    </w:p>
                    <w:p w14:paraId="61079031" w14:textId="77777777" w:rsidR="00035CE4" w:rsidRDefault="00035CE4" w:rsidP="00035CE4"/>
                  </w:txbxContent>
                </v:textbox>
              </v:shape>
            </w:pict>
          </mc:Fallback>
        </mc:AlternateContent>
      </w:r>
    </w:p>
    <w:p w14:paraId="1C463BFE" w14:textId="77777777" w:rsidR="00035CE4" w:rsidRDefault="00035CE4" w:rsidP="00035CE4">
      <w:pPr>
        <w:pStyle w:val="ListParagraph"/>
        <w:spacing w:line="240" w:lineRule="auto"/>
        <w:ind w:left="0"/>
        <w:rPr>
          <w:rFonts w:ascii="Gadugi" w:hAnsi="Gadugi"/>
          <w:color w:val="000000" w:themeColor="text1"/>
          <w:sz w:val="22"/>
          <w:lang w:bidi="ar-SA"/>
        </w:rPr>
      </w:pPr>
      <w:r w:rsidRPr="005014AC">
        <w:rPr>
          <w:rFonts w:ascii="Gadugi" w:hAnsi="Gadugi"/>
          <w:noProof/>
          <w:color w:val="000000" w:themeColor="text1"/>
          <w:sz w:val="22"/>
          <w:lang w:bidi="ar-SA"/>
        </w:rPr>
        <mc:AlternateContent>
          <mc:Choice Requires="wps">
            <w:drawing>
              <wp:anchor distT="0" distB="0" distL="114300" distR="114300" simplePos="0" relativeHeight="253375488" behindDoc="0" locked="0" layoutInCell="1" allowOverlap="1" wp14:anchorId="702041AB" wp14:editId="6D045BD7">
                <wp:simplePos x="0" y="0"/>
                <wp:positionH relativeFrom="column">
                  <wp:posOffset>2635250</wp:posOffset>
                </wp:positionH>
                <wp:positionV relativeFrom="paragraph">
                  <wp:posOffset>154940</wp:posOffset>
                </wp:positionV>
                <wp:extent cx="2125345" cy="648970"/>
                <wp:effectExtent l="0" t="0" r="465455" b="17780"/>
                <wp:wrapNone/>
                <wp:docPr id="223" name="Speech Bubble: Rectangle with Corners Rounded 223"/>
                <wp:cNvGraphicFramePr/>
                <a:graphic xmlns:a="http://schemas.openxmlformats.org/drawingml/2006/main">
                  <a:graphicData uri="http://schemas.microsoft.com/office/word/2010/wordprocessingShape">
                    <wps:wsp>
                      <wps:cNvSpPr/>
                      <wps:spPr>
                        <a:xfrm>
                          <a:off x="0" y="0"/>
                          <a:ext cx="2125345" cy="648970"/>
                        </a:xfrm>
                        <a:prstGeom prst="wedgeRoundRectCallout">
                          <a:avLst>
                            <a:gd name="adj1" fmla="val 69155"/>
                            <a:gd name="adj2" fmla="val -3468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A338AA1" w14:textId="77777777" w:rsidR="00035CE4" w:rsidRPr="00E123A2" w:rsidRDefault="00035CE4" w:rsidP="00035CE4">
                            <w:pPr>
                              <w:spacing w:line="240" w:lineRule="auto"/>
                              <w:jc w:val="center"/>
                              <w:rPr>
                                <w:sz w:val="20"/>
                                <w:szCs w:val="20"/>
                              </w:rPr>
                            </w:pPr>
                            <w:r>
                              <w:rPr>
                                <w:sz w:val="20"/>
                                <w:szCs w:val="20"/>
                              </w:rPr>
                              <w:t>Because Asia is a continent that includes several countries! Myanmar is in Asia.</w:t>
                            </w:r>
                          </w:p>
                          <w:p w14:paraId="265A32BC"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02041AB" id="Speech Bubble: Rectangle with Corners Rounded 223" o:spid="_x0000_s1064" type="#_x0000_t62" style="position:absolute;margin-left:207.5pt;margin-top:12.2pt;width:167.35pt;height:51.1pt;z-index:253375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9vempgIAAI0FAAAOAAAAZHJzL2Uyb0RvYy54bWysVN1P2zAQf5+0/8HyO6RJ21AqUlQVMU1C&#10;gICJZ9exG0/+mu026f76nZ3QlrEntDw4Z9/5/LvffVxdd0qiHXNeGF3h/HyEEdPU1EJvKvzj5fZs&#10;hpEPRNdEGs0qvGceXy++frlq7ZwVpjGyZg6BE+3nra1wE4KdZ5mnDVPEnxvLNCi5cYoE2LpNVjvS&#10;gncls2I0KrPWuNo6Q5n3cHrTK/Ei+eec0fDAuWcByQoDtpBWl9Z1XLPFFZlvHLGNoAMM8gkUiggN&#10;jx5c3ZBA0NaJD66UoM54w8M5NSoznAvKUgwQTT76K5rnhliWYgFyvD3Q5P+fW3q/e7aPDmhorZ97&#10;EGMUHXcq/gEf6hJZ+wNZrAuIwmGRF9PxZIoRBV05mV1eJDaz423rfPjGjEJRqHDL6g17MltdP0Fa&#10;VkRKsw2JNLK78yGxVyNNFJQJqX/mGHElIRk7IlF5mU+nQ7JObIpTm7PxpJwVH43Gp0Z5WZYX0QZw&#10;Ds+C9IY0YvBGivpWSJk2e7+SDgEEwC90bdoXiB8jSXwABZCSvsHhu6tSoxZYgi9yRKC2uSRwlSpb&#10;V9jrDUZEbqBpaHCJhXe3/ecfjsHcEN/0qJPXnhQlAvSaFKrCs1PYUsdQWeoWSEQk51gMUQrdukMC&#10;UI9n0VM8Wpt6/+iQM31HeUtvBbx7B7w8EgdZg2aDsRAeYOHSABNmkDBqjPv9r/NoD5UNWoxaaElg&#10;6deWOAZ0f9dQ85f5ZBJ7OG0m04sCNu5Usz7V6K1aGUgb1BGgS2K0D/JN5M6oV5gey/gqqIim8Haf&#10;j2GzCv2ogPlD2XKZzKBvLQl3+tnS6DxSFxl/6V6Js0OpByiSe/PWvkOl9UV3tI03tVlug+HiQHrP&#10;65AB6PlUqMN8ikPldJ+sjlN08QcAAP//AwBQSwMEFAAGAAgAAAAhALI8OXXeAAAACgEAAA8AAABk&#10;cnMvZG93bnJldi54bWxMj0FPg0AQhe8m/ofNmHizSwkFiyyNNvHooWCix4WdApGdJeyW4r93POlx&#10;Ml/e+15xWO0oFpz94EjBdhOBQGqdGahT8F6/PjyC8EGT0aMjVPCNHg7l7U2hc+OudMKlCp3gEPK5&#10;VtCHMOVS+rZHq/3GTUj8O7vZ6sDn3Ekz6yuH21HGUZRKqwfihl5PeOyx/aouVkHzUZmXFs9v+/r0&#10;ORyTbql32aLU/d36/AQi4Br+YPjVZ3Uo2alxFzJejAqS7Y63BAVxkoBgIEv2GYiGyThNQZaF/D+h&#10;/AEAAP//AwBQSwECLQAUAAYACAAAACEAtoM4kv4AAADhAQAAEwAAAAAAAAAAAAAAAAAAAAAAW0Nv&#10;bnRlbnRfVHlwZXNdLnhtbFBLAQItABQABgAIAAAAIQA4/SH/1gAAAJQBAAALAAAAAAAAAAAAAAAA&#10;AC8BAABfcmVscy8ucmVsc1BLAQItABQABgAIAAAAIQBq9vempgIAAI0FAAAOAAAAAAAAAAAAAAAA&#10;AC4CAABkcnMvZTJvRG9jLnhtbFBLAQItABQABgAIAAAAIQCyPDl13gAAAAoBAAAPAAAAAAAAAAAA&#10;AAAAAAAFAABkcnMvZG93bnJldi54bWxQSwUGAAAAAAQABADzAAAACwYAAAAA&#10;" adj="25737,3309" fillcolor="windowText" strokecolor="windowText" strokeweight="1.75pt">
                <v:textbox>
                  <w:txbxContent>
                    <w:p w14:paraId="7A338AA1" w14:textId="77777777" w:rsidR="00035CE4" w:rsidRPr="00E123A2" w:rsidRDefault="00035CE4" w:rsidP="00035CE4">
                      <w:pPr>
                        <w:spacing w:line="240" w:lineRule="auto"/>
                        <w:jc w:val="center"/>
                        <w:rPr>
                          <w:sz w:val="20"/>
                          <w:szCs w:val="20"/>
                        </w:rPr>
                      </w:pPr>
                      <w:r>
                        <w:rPr>
                          <w:sz w:val="20"/>
                          <w:szCs w:val="20"/>
                        </w:rPr>
                        <w:t>Because Asia is a continent that includes several countries! Myanmar is in Asia.</w:t>
                      </w:r>
                    </w:p>
                    <w:p w14:paraId="265A32BC" w14:textId="77777777" w:rsidR="00035CE4" w:rsidRDefault="00035CE4" w:rsidP="00035CE4"/>
                  </w:txbxContent>
                </v:textbox>
              </v:shape>
            </w:pict>
          </mc:Fallback>
        </mc:AlternateContent>
      </w:r>
    </w:p>
    <w:p w14:paraId="4D784EB3" w14:textId="77777777" w:rsidR="00035CE4" w:rsidRDefault="00035CE4" w:rsidP="00035CE4">
      <w:pPr>
        <w:pStyle w:val="ListParagraph"/>
        <w:spacing w:line="240" w:lineRule="auto"/>
        <w:ind w:left="0"/>
        <w:rPr>
          <w:rFonts w:ascii="Gadugi" w:hAnsi="Gadugi"/>
          <w:color w:val="000000" w:themeColor="text1"/>
          <w:sz w:val="22"/>
          <w:lang w:bidi="ar-SA"/>
        </w:rPr>
      </w:pPr>
    </w:p>
    <w:p w14:paraId="1B6FFF03" w14:textId="77777777" w:rsidR="00035CE4" w:rsidRDefault="00035CE4" w:rsidP="00035CE4">
      <w:pPr>
        <w:pStyle w:val="ListParagraph"/>
        <w:spacing w:line="240" w:lineRule="auto"/>
        <w:ind w:left="0"/>
        <w:rPr>
          <w:rFonts w:ascii="Gadugi" w:hAnsi="Gadugi"/>
          <w:color w:val="000000" w:themeColor="text1"/>
          <w:sz w:val="22"/>
          <w:lang w:bidi="ar-SA"/>
        </w:rPr>
      </w:pPr>
    </w:p>
    <w:p w14:paraId="3296C6F2" w14:textId="77777777" w:rsidR="00035CE4" w:rsidRDefault="00035CE4" w:rsidP="00035CE4">
      <w:pPr>
        <w:pStyle w:val="ListParagraph"/>
        <w:spacing w:line="240" w:lineRule="auto"/>
        <w:ind w:left="0"/>
        <w:rPr>
          <w:rFonts w:ascii="Gadugi" w:hAnsi="Gadugi"/>
          <w:color w:val="000000" w:themeColor="text1"/>
          <w:sz w:val="22"/>
          <w:lang w:bidi="ar-SA"/>
        </w:rPr>
      </w:pPr>
    </w:p>
    <w:p w14:paraId="5D5AF5DF" w14:textId="77777777" w:rsidR="00035CE4" w:rsidRDefault="00035CE4" w:rsidP="00035CE4">
      <w:pPr>
        <w:pStyle w:val="ListParagraph"/>
        <w:spacing w:line="240" w:lineRule="auto"/>
        <w:ind w:left="0"/>
        <w:rPr>
          <w:rFonts w:ascii="Gadugi" w:hAnsi="Gadugi"/>
          <w:color w:val="000000" w:themeColor="text1"/>
          <w:sz w:val="22"/>
          <w:lang w:bidi="ar-SA"/>
        </w:rPr>
      </w:pPr>
    </w:p>
    <w:p w14:paraId="07DC2F5D" w14:textId="77777777" w:rsidR="005814D2" w:rsidRDefault="005814D2" w:rsidP="00035CE4">
      <w:pPr>
        <w:pStyle w:val="ListParagraph"/>
        <w:spacing w:line="240" w:lineRule="auto"/>
        <w:ind w:left="0"/>
        <w:rPr>
          <w:rFonts w:ascii="Gadugi" w:hAnsi="Gadugi"/>
          <w:color w:val="000000" w:themeColor="text1"/>
          <w:sz w:val="22"/>
          <w:lang w:bidi="ar-SA"/>
        </w:rPr>
      </w:pPr>
    </w:p>
    <w:p w14:paraId="0597628D" w14:textId="02D0305E"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In this example the teacher </w:t>
      </w:r>
      <w:proofErr w:type="spellStart"/>
      <w:r>
        <w:rPr>
          <w:rFonts w:ascii="Gadugi" w:hAnsi="Gadugi"/>
          <w:color w:val="000000" w:themeColor="text1"/>
          <w:sz w:val="22"/>
          <w:lang w:bidi="ar-SA"/>
        </w:rPr>
        <w:t>realises</w:t>
      </w:r>
      <w:proofErr w:type="spellEnd"/>
      <w:r>
        <w:rPr>
          <w:rFonts w:ascii="Gadugi" w:hAnsi="Gadugi"/>
          <w:color w:val="000000" w:themeColor="text1"/>
          <w:sz w:val="22"/>
          <w:lang w:bidi="ar-SA"/>
        </w:rPr>
        <w:t xml:space="preserve"> that Win Aye understands that Asia is a continent because she is encouraged to elaborate her answer following </w:t>
      </w:r>
      <w:proofErr w:type="spellStart"/>
      <w:r>
        <w:rPr>
          <w:rFonts w:ascii="Gadugi" w:hAnsi="Gadugi"/>
          <w:color w:val="000000" w:themeColor="text1"/>
          <w:sz w:val="22"/>
          <w:lang w:bidi="ar-SA"/>
        </w:rPr>
        <w:t>Daw</w:t>
      </w:r>
      <w:proofErr w:type="spellEnd"/>
      <w:r>
        <w:rPr>
          <w:rFonts w:ascii="Gadugi" w:hAnsi="Gadugi"/>
          <w:color w:val="000000" w:themeColor="text1"/>
          <w:sz w:val="22"/>
          <w:lang w:bidi="ar-SA"/>
        </w:rPr>
        <w:t xml:space="preserve"> Thin </w:t>
      </w:r>
      <w:proofErr w:type="spellStart"/>
      <w:r>
        <w:rPr>
          <w:rFonts w:ascii="Gadugi" w:hAnsi="Gadugi"/>
          <w:color w:val="000000" w:themeColor="text1"/>
          <w:sz w:val="22"/>
          <w:lang w:bidi="ar-SA"/>
        </w:rPr>
        <w:t>Than’s</w:t>
      </w:r>
      <w:proofErr w:type="spellEnd"/>
      <w:r>
        <w:rPr>
          <w:rFonts w:ascii="Gadugi" w:hAnsi="Gadugi"/>
          <w:color w:val="000000" w:themeColor="text1"/>
          <w:sz w:val="22"/>
          <w:lang w:bidi="ar-SA"/>
        </w:rPr>
        <w:t xml:space="preserve"> question. </w:t>
      </w:r>
    </w:p>
    <w:p w14:paraId="1BAC7C56" w14:textId="77777777" w:rsidR="00035CE4" w:rsidRDefault="00035CE4" w:rsidP="00035CE4">
      <w:pPr>
        <w:pStyle w:val="ListParagraph"/>
        <w:spacing w:line="240" w:lineRule="auto"/>
        <w:ind w:left="0"/>
        <w:rPr>
          <w:rFonts w:ascii="Gadugi" w:hAnsi="Gadugi"/>
          <w:color w:val="000000" w:themeColor="text1"/>
          <w:sz w:val="22"/>
          <w:lang w:bidi="ar-SA"/>
        </w:rPr>
      </w:pPr>
    </w:p>
    <w:p w14:paraId="432AC329" w14:textId="449FA977" w:rsidR="00035CE4" w:rsidRPr="00B741E0" w:rsidRDefault="00D84F74" w:rsidP="00035CE4">
      <w:pPr>
        <w:pStyle w:val="Heading2"/>
        <w:rPr>
          <w:b/>
          <w:bCs/>
          <w:lang w:bidi="ar-SA"/>
        </w:rPr>
      </w:pPr>
      <w:r>
        <w:rPr>
          <w:b/>
          <w:bCs/>
          <w:lang w:bidi="ar-SA"/>
        </w:rPr>
        <w:t>2</w:t>
      </w:r>
      <w:r w:rsidR="00035CE4" w:rsidRPr="00B741E0">
        <w:rPr>
          <w:b/>
          <w:bCs/>
          <w:lang w:bidi="ar-SA"/>
        </w:rPr>
        <w:t>.3.2 Choral answers to questions</w:t>
      </w:r>
    </w:p>
    <w:p w14:paraId="46DDD0FE" w14:textId="0E10737E"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The use of closed questions is </w:t>
      </w:r>
      <w:proofErr w:type="gramStart"/>
      <w:r>
        <w:rPr>
          <w:rFonts w:ascii="Gadugi" w:hAnsi="Gadugi"/>
          <w:color w:val="000000" w:themeColor="text1"/>
          <w:sz w:val="22"/>
          <w:lang w:bidi="ar-SA"/>
        </w:rPr>
        <w:t>similar to</w:t>
      </w:r>
      <w:proofErr w:type="gramEnd"/>
      <w:r>
        <w:rPr>
          <w:rFonts w:ascii="Gadugi" w:hAnsi="Gadugi"/>
          <w:color w:val="000000" w:themeColor="text1"/>
          <w:sz w:val="22"/>
          <w:lang w:bidi="ar-SA"/>
        </w:rPr>
        <w:t xml:space="preserve"> the situation where teachers’ illicit responses from the whole class where they recite answers to questions as a whole group. How can a teacher possibly know what each student understands? They may say the right </w:t>
      </w:r>
      <w:proofErr w:type="gramStart"/>
      <w:r>
        <w:rPr>
          <w:rFonts w:ascii="Gadugi" w:hAnsi="Gadugi"/>
          <w:color w:val="000000" w:themeColor="text1"/>
          <w:sz w:val="22"/>
          <w:lang w:bidi="ar-SA"/>
        </w:rPr>
        <w:t>answer</w:t>
      </w:r>
      <w:proofErr w:type="gramEnd"/>
      <w:r>
        <w:rPr>
          <w:rFonts w:ascii="Gadugi" w:hAnsi="Gadugi"/>
          <w:color w:val="000000" w:themeColor="text1"/>
          <w:sz w:val="22"/>
          <w:lang w:bidi="ar-SA"/>
        </w:rPr>
        <w:t xml:space="preserve"> but this shows only rote learning – remembering facts! There is rarely any critical thinking, </w:t>
      </w:r>
      <w:proofErr w:type="gramStart"/>
      <w:r>
        <w:rPr>
          <w:rFonts w:ascii="Gadugi" w:hAnsi="Gadugi"/>
          <w:color w:val="000000" w:themeColor="text1"/>
          <w:sz w:val="22"/>
          <w:lang w:bidi="ar-SA"/>
        </w:rPr>
        <w:t>communication</w:t>
      </w:r>
      <w:proofErr w:type="gramEnd"/>
      <w:r>
        <w:rPr>
          <w:rFonts w:ascii="Gadugi" w:hAnsi="Gadugi"/>
          <w:color w:val="000000" w:themeColor="text1"/>
          <w:sz w:val="22"/>
          <w:lang w:bidi="ar-SA"/>
        </w:rPr>
        <w:t xml:space="preserve"> or creativity in their answers. Hypothetically, every learner might not understand ‘why’ Asia is a continent even though they have all answered correctly. See the example below.</w:t>
      </w:r>
    </w:p>
    <w:p w14:paraId="46A775B1" w14:textId="77777777" w:rsidR="00035CE4" w:rsidRDefault="00035CE4" w:rsidP="00035CE4">
      <w:pPr>
        <w:pStyle w:val="ListParagraph"/>
        <w:spacing w:line="240" w:lineRule="auto"/>
        <w:ind w:left="0"/>
        <w:rPr>
          <w:rFonts w:ascii="Gadugi" w:hAnsi="Gadugi"/>
          <w:color w:val="000000" w:themeColor="text1"/>
          <w:sz w:val="22"/>
          <w:lang w:bidi="ar-SA"/>
        </w:rPr>
      </w:pPr>
    </w:p>
    <w:p w14:paraId="215AE3D7" w14:textId="77777777" w:rsidR="00035CE4" w:rsidRDefault="00035CE4" w:rsidP="00035CE4">
      <w:pPr>
        <w:pStyle w:val="ListParagraph"/>
        <w:spacing w:line="240" w:lineRule="auto"/>
        <w:ind w:left="0"/>
        <w:rPr>
          <w:rFonts w:ascii="Gadugi" w:hAnsi="Gadugi"/>
          <w:color w:val="000000" w:themeColor="text1"/>
          <w:sz w:val="22"/>
          <w:lang w:bidi="ar-SA"/>
        </w:rPr>
      </w:pPr>
    </w:p>
    <w:p w14:paraId="36E36F18" w14:textId="77777777" w:rsidR="00035CE4" w:rsidRDefault="00035CE4" w:rsidP="00035CE4">
      <w:pPr>
        <w:pStyle w:val="ListParagraph"/>
        <w:spacing w:line="240" w:lineRule="auto"/>
        <w:ind w:left="0"/>
        <w:rPr>
          <w:rFonts w:ascii="Gadugi" w:hAnsi="Gadugi"/>
          <w:color w:val="000000" w:themeColor="text1"/>
          <w:sz w:val="22"/>
          <w:lang w:bidi="ar-SA"/>
        </w:rPr>
      </w:pPr>
    </w:p>
    <w:p w14:paraId="4E29CA34" w14:textId="7C485B41" w:rsidR="00035CE4" w:rsidRDefault="00035CE4" w:rsidP="00035CE4">
      <w:pPr>
        <w:pStyle w:val="ListParagraph"/>
        <w:spacing w:line="240" w:lineRule="auto"/>
        <w:ind w:left="0"/>
        <w:rPr>
          <w:rFonts w:ascii="Gadugi" w:hAnsi="Gadugi"/>
          <w:color w:val="000000" w:themeColor="text1"/>
          <w:sz w:val="22"/>
          <w:lang w:bidi="ar-SA"/>
        </w:rPr>
      </w:pPr>
    </w:p>
    <w:p w14:paraId="343F089B" w14:textId="2F6098EC" w:rsidR="00035CE4" w:rsidRDefault="009D6B49" w:rsidP="00035CE4">
      <w:pPr>
        <w:pStyle w:val="ListParagraph"/>
        <w:spacing w:line="240" w:lineRule="auto"/>
        <w:ind w:left="0"/>
        <w:rPr>
          <w:rFonts w:ascii="Gadugi" w:hAnsi="Gadugi"/>
          <w:color w:val="000000" w:themeColor="text1"/>
          <w:sz w:val="22"/>
          <w:lang w:bidi="ar-SA"/>
        </w:rPr>
      </w:pPr>
      <w:r w:rsidRPr="000A029E">
        <w:rPr>
          <w:rFonts w:ascii="Gadugi" w:hAnsi="Gadugi"/>
          <w:noProof/>
          <w:color w:val="000000" w:themeColor="text1"/>
          <w:sz w:val="22"/>
          <w:lang w:bidi="ar-SA"/>
        </w:rPr>
        <mc:AlternateContent>
          <mc:Choice Requires="wps">
            <w:drawing>
              <wp:anchor distT="0" distB="0" distL="114300" distR="114300" simplePos="0" relativeHeight="253380608" behindDoc="0" locked="0" layoutInCell="1" allowOverlap="1" wp14:anchorId="0D090147" wp14:editId="5B443A6B">
                <wp:simplePos x="0" y="0"/>
                <wp:positionH relativeFrom="column">
                  <wp:posOffset>3962400</wp:posOffset>
                </wp:positionH>
                <wp:positionV relativeFrom="paragraph">
                  <wp:posOffset>-411431</wp:posOffset>
                </wp:positionV>
                <wp:extent cx="902335" cy="316230"/>
                <wp:effectExtent l="628650" t="0" r="12065" b="26670"/>
                <wp:wrapNone/>
                <wp:docPr id="259" name="Speech Bubble: Rectangle with Corners Rounded 259"/>
                <wp:cNvGraphicFramePr/>
                <a:graphic xmlns:a="http://schemas.openxmlformats.org/drawingml/2006/main">
                  <a:graphicData uri="http://schemas.microsoft.com/office/word/2010/wordprocessingShape">
                    <wps:wsp>
                      <wps:cNvSpPr/>
                      <wps:spPr>
                        <a:xfrm>
                          <a:off x="0" y="0"/>
                          <a:ext cx="902335" cy="316230"/>
                        </a:xfrm>
                        <a:prstGeom prst="wedgeRoundRectCallout">
                          <a:avLst>
                            <a:gd name="adj1" fmla="val -115353"/>
                            <a:gd name="adj2" fmla="val 41473"/>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6D590DAB" w14:textId="77777777" w:rsidR="00035CE4" w:rsidRPr="00476AA2" w:rsidRDefault="00035CE4" w:rsidP="00035CE4">
                            <w:pPr>
                              <w:spacing w:line="240" w:lineRule="auto"/>
                              <w:jc w:val="center"/>
                              <w:rPr>
                                <w:rFonts w:ascii="Gadugi" w:hAnsi="Gadugi"/>
                                <w:sz w:val="20"/>
                                <w:szCs w:val="20"/>
                              </w:rPr>
                            </w:pPr>
                            <w:r w:rsidRPr="00476AA2">
                              <w:rPr>
                                <w:rFonts w:ascii="Gadugi" w:hAnsi="Gadugi"/>
                                <w:sz w:val="20"/>
                                <w:szCs w:val="20"/>
                              </w:rPr>
                              <w:t xml:space="preserve">Asia is </w:t>
                            </w:r>
                            <w:r>
                              <w:rPr>
                                <w:rFonts w:ascii="Gadugi" w:hAnsi="Gadugi"/>
                                <w:sz w:val="20"/>
                                <w:szCs w:val="20"/>
                              </w:rPr>
                              <w:t>a</w:t>
                            </w:r>
                            <w:r w:rsidRPr="00476AA2">
                              <w:rPr>
                                <w:rFonts w:ascii="Gadugi" w:hAnsi="Gadugi"/>
                                <w:sz w:val="20"/>
                                <w:szCs w:val="20"/>
                              </w:rPr>
                              <w:t xml:space="preserve">…? </w:t>
                            </w:r>
                          </w:p>
                          <w:p w14:paraId="0C6E3BE1"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D090147" id="Speech Bubble: Rectangle with Corners Rounded 259" o:spid="_x0000_s1065" type="#_x0000_t62" style="position:absolute;margin-left:312pt;margin-top:-32.4pt;width:71.05pt;height:24.9pt;z-index:253380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ZgLpQIAAI0FAAAOAAAAZHJzL2Uyb0RvYy54bWysVN1P2zAQf5+0/8HyO6RJ2gIVKaqKmCYh&#10;qICJZ9exG0/+mu026f76nZ3Qlo0ntDw4d77zffzu4/qmUxLtmPPC6Arn5yOMmKamFnpT4R8vd2eX&#10;GPlAdE2k0azCe+bxzfzrl+vWzlhhGiNr5hAY0X7W2go3IdhZlnnaMEX8ubFMg5Abp0gA1m2y2pEW&#10;rCuZFaPRNGuNq60zlHkPt7e9EM+Tfc4ZDY+cexaQrDDEFtLp0rmOZza/JrONI7YRdAiDfCIKRYQG&#10;pwdTtyQQtHXiH1NKUGe84eGcGpUZzgVlKQfIJh/9lc1zQyxLuQA43h5g8v/PLH3YPduVAxha62ce&#10;yJhFx52Kf4gPdQms/QEs1gVE4fJqVJTlBCMKojKfFmUCMzs+ts6Hb8woFIkKt6zesCez1fUTVGVJ&#10;pDTbkDAju3sfEng10kRBl5D6Z44RVxJqsSMSneX5pJyUQ7VOtIpTrXE+vvhApzzVyafT6UW0A4EO&#10;foF6CzUG4Y0U9Z2QMjF7v5QOQQyQgNC1aV8gf4wk8QEEAEr6BoPvnkqN2goX8EWQCPQ2lwSeUmXr&#10;Cnu9wYjIDQwNDS7B8O61/7zjmMwt8U0fdbLaA6dEgFmTQlX48jRsqWOqLE0LVCKCc2yGSIVu3SEB&#10;UZdX0VK8Wpt6v3LImX6ivKV3AvzeAy4r4qBsMGywFsIjHFwaQMIMFEaNcb8/uo/60NkgxaiFkQSU&#10;fm2JYwD3dw09f5WPx3GGEzOeXBTAuFPJ+lSit2ppoGzQSBBdIqN+kG8kd0a9wvZYRK8gIpqC774e&#10;A7MM/aqA/UPZYpHUYG4tCff62dJoPEIXEX/pXomzQ68HaJIH8za+Q6f1TXfUjS+1WWyD4eIAeo/r&#10;UAGY+dSow36KS+WUT1rHLTr/AwAA//8DAFBLAwQUAAYACAAAACEA1rtHZd8AAAALAQAADwAAAGRy&#10;cy9kb3ducmV2LnhtbEyPwU7DMAyG70i8Q2QkblvSMbJRmk4DaXcYMGk3rwltaZNUSbZ1b485jaPt&#10;X7+/r1iNtmcnE2LrnYJsKoAZV3ndulrB58dmsgQWEzqNvXdGwcVEWJW3NwXm2p/duzltU82oxMUc&#10;FTQpDTnnsWqMxTj1g3F0+/bBYqIx1FwHPFO57flMCMktto4+NDiY18ZU3fZoFaz3+80Fn4blS9g9&#10;fPk37Hj3I5S6vxvXz8CSGdM1DH/4hA4lMR380enIegVyNieXpGAi5+RAiYWUGbADbbJHAbws+H+H&#10;8hcAAP//AwBQSwECLQAUAAYACAAAACEAtoM4kv4AAADhAQAAEwAAAAAAAAAAAAAAAAAAAAAAW0Nv&#10;bnRlbnRfVHlwZXNdLnhtbFBLAQItABQABgAIAAAAIQA4/SH/1gAAAJQBAAALAAAAAAAAAAAAAAAA&#10;AC8BAABfcmVscy8ucmVsc1BLAQItABQABgAIAAAAIQDuGZgLpQIAAI0FAAAOAAAAAAAAAAAAAAAA&#10;AC4CAABkcnMvZTJvRG9jLnhtbFBLAQItABQABgAIAAAAIQDWu0dl3wAAAAsBAAAPAAAAAAAAAAAA&#10;AAAAAP8EAABkcnMvZG93bnJldi54bWxQSwUGAAAAAAQABADzAAAACwYAAAAA&#10;" adj="-14116,19758" fillcolor="windowText" strokecolor="windowText" strokeweight="1.75pt">
                <v:textbox>
                  <w:txbxContent>
                    <w:p w14:paraId="6D590DAB" w14:textId="77777777" w:rsidR="00035CE4" w:rsidRPr="00476AA2" w:rsidRDefault="00035CE4" w:rsidP="00035CE4">
                      <w:pPr>
                        <w:spacing w:line="240" w:lineRule="auto"/>
                        <w:jc w:val="center"/>
                        <w:rPr>
                          <w:rFonts w:ascii="Gadugi" w:hAnsi="Gadugi"/>
                          <w:sz w:val="20"/>
                          <w:szCs w:val="20"/>
                        </w:rPr>
                      </w:pPr>
                      <w:r w:rsidRPr="00476AA2">
                        <w:rPr>
                          <w:rFonts w:ascii="Gadugi" w:hAnsi="Gadugi"/>
                          <w:sz w:val="20"/>
                          <w:szCs w:val="20"/>
                        </w:rPr>
                        <w:t xml:space="preserve">Asia is </w:t>
                      </w:r>
                      <w:r>
                        <w:rPr>
                          <w:rFonts w:ascii="Gadugi" w:hAnsi="Gadugi"/>
                          <w:sz w:val="20"/>
                          <w:szCs w:val="20"/>
                        </w:rPr>
                        <w:t>a</w:t>
                      </w:r>
                      <w:r w:rsidRPr="00476AA2">
                        <w:rPr>
                          <w:rFonts w:ascii="Gadugi" w:hAnsi="Gadugi"/>
                          <w:sz w:val="20"/>
                          <w:szCs w:val="20"/>
                        </w:rPr>
                        <w:t xml:space="preserve">…? </w:t>
                      </w:r>
                    </w:p>
                    <w:p w14:paraId="0C6E3BE1" w14:textId="77777777" w:rsidR="00035CE4" w:rsidRDefault="00035CE4" w:rsidP="00035CE4"/>
                  </w:txbxContent>
                </v:textbox>
              </v:shape>
            </w:pict>
          </mc:Fallback>
        </mc:AlternateContent>
      </w:r>
      <w:r w:rsidRPr="000A029E">
        <w:rPr>
          <w:rFonts w:ascii="Gadugi" w:hAnsi="Gadugi"/>
          <w:noProof/>
          <w:color w:val="000000" w:themeColor="text1"/>
          <w:sz w:val="22"/>
          <w:lang w:bidi="ar-SA"/>
        </w:rPr>
        <w:drawing>
          <wp:anchor distT="0" distB="0" distL="114300" distR="114300" simplePos="0" relativeHeight="253379584" behindDoc="0" locked="0" layoutInCell="1" allowOverlap="1" wp14:anchorId="0BFC9937" wp14:editId="638209B0">
            <wp:simplePos x="0" y="0"/>
            <wp:positionH relativeFrom="column">
              <wp:posOffset>2683803</wp:posOffset>
            </wp:positionH>
            <wp:positionV relativeFrom="paragraph">
              <wp:posOffset>-537504</wp:posOffset>
            </wp:positionV>
            <wp:extent cx="647700" cy="1100371"/>
            <wp:effectExtent l="0" t="0" r="0" b="5080"/>
            <wp:wrapNone/>
            <wp:docPr id="260" name="Picture 260"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41" cstate="print">
                      <a:extLst>
                        <a:ext uri="{28A0092B-C50C-407E-A947-70E740481C1C}">
                          <a14:useLocalDpi xmlns:a14="http://schemas.microsoft.com/office/drawing/2010/main" val="0"/>
                        </a:ext>
                      </a:extLst>
                    </a:blip>
                    <a:srcRect l="27704" t="29080" r="46439"/>
                    <a:stretch/>
                  </pic:blipFill>
                  <pic:spPr bwMode="auto">
                    <a:xfrm>
                      <a:off x="0" y="0"/>
                      <a:ext cx="647700" cy="1100371"/>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35CE4">
        <w:rPr>
          <w:rFonts w:ascii="Gadugi" w:hAnsi="Gadugi"/>
          <w:color w:val="000000" w:themeColor="text1"/>
          <w:sz w:val="22"/>
          <w:lang w:bidi="ar-SA"/>
        </w:rPr>
        <w:t xml:space="preserve">The teachers </w:t>
      </w:r>
      <w:proofErr w:type="gramStart"/>
      <w:r w:rsidR="00035CE4">
        <w:rPr>
          <w:rFonts w:ascii="Gadugi" w:hAnsi="Gadugi"/>
          <w:color w:val="000000" w:themeColor="text1"/>
          <w:sz w:val="22"/>
          <w:lang w:bidi="ar-SA"/>
        </w:rPr>
        <w:t>asks</w:t>
      </w:r>
      <w:proofErr w:type="gramEnd"/>
      <w:r w:rsidR="00035CE4">
        <w:rPr>
          <w:rFonts w:ascii="Gadugi" w:hAnsi="Gadugi"/>
          <w:color w:val="000000" w:themeColor="text1"/>
          <w:sz w:val="22"/>
          <w:lang w:bidi="ar-SA"/>
        </w:rPr>
        <w:t xml:space="preserve"> the whole class …</w:t>
      </w:r>
    </w:p>
    <w:p w14:paraId="7139E25F" w14:textId="77777777" w:rsidR="00035CE4" w:rsidRDefault="00035CE4" w:rsidP="00035CE4">
      <w:pPr>
        <w:pStyle w:val="ListParagraph"/>
        <w:spacing w:line="240" w:lineRule="auto"/>
        <w:ind w:left="0"/>
        <w:rPr>
          <w:rFonts w:ascii="Gadugi" w:hAnsi="Gadugi"/>
          <w:color w:val="000000" w:themeColor="text1"/>
          <w:sz w:val="22"/>
          <w:lang w:bidi="ar-SA"/>
        </w:rPr>
      </w:pPr>
    </w:p>
    <w:p w14:paraId="54AE3BF7" w14:textId="77777777" w:rsidR="00035CE4" w:rsidRDefault="00035CE4" w:rsidP="00035CE4">
      <w:pPr>
        <w:pStyle w:val="ListParagraph"/>
        <w:spacing w:line="240" w:lineRule="auto"/>
        <w:ind w:left="0"/>
        <w:rPr>
          <w:rFonts w:ascii="Gadugi" w:hAnsi="Gadugi"/>
          <w:color w:val="000000" w:themeColor="text1"/>
          <w:sz w:val="22"/>
          <w:lang w:bidi="ar-SA"/>
        </w:rPr>
      </w:pPr>
    </w:p>
    <w:p w14:paraId="3B3F4A79" w14:textId="77777777" w:rsidR="00035CE4" w:rsidRDefault="00035CE4" w:rsidP="00035CE4">
      <w:pPr>
        <w:pStyle w:val="ListParagraph"/>
        <w:spacing w:line="240" w:lineRule="auto"/>
        <w:ind w:left="0"/>
        <w:rPr>
          <w:rFonts w:ascii="Gadugi" w:hAnsi="Gadugi"/>
          <w:color w:val="000000" w:themeColor="text1"/>
          <w:sz w:val="22"/>
          <w:lang w:bidi="ar-SA"/>
        </w:rPr>
      </w:pPr>
    </w:p>
    <w:p w14:paraId="0618D256" w14:textId="77777777" w:rsidR="00035CE4" w:rsidRDefault="00035CE4" w:rsidP="00035CE4">
      <w:pPr>
        <w:pStyle w:val="ListParagraph"/>
        <w:spacing w:line="240" w:lineRule="auto"/>
        <w:ind w:left="0"/>
        <w:rPr>
          <w:rFonts w:ascii="Gadugi" w:hAnsi="Gadugi"/>
          <w:color w:val="000000" w:themeColor="text1"/>
          <w:sz w:val="22"/>
          <w:lang w:bidi="ar-SA"/>
        </w:rPr>
      </w:pPr>
    </w:p>
    <w:p w14:paraId="0149E092" w14:textId="77777777" w:rsidR="00035CE4" w:rsidRDefault="00035CE4" w:rsidP="00035CE4">
      <w:pPr>
        <w:pStyle w:val="ListParagraph"/>
        <w:spacing w:line="240" w:lineRule="auto"/>
        <w:ind w:left="0"/>
        <w:rPr>
          <w:rFonts w:ascii="Gadugi" w:hAnsi="Gadugi"/>
          <w:color w:val="000000" w:themeColor="text1"/>
          <w:sz w:val="22"/>
          <w:lang w:bidi="ar-SA"/>
        </w:rPr>
      </w:pPr>
      <w:r w:rsidRPr="000A029E">
        <w:rPr>
          <w:rFonts w:ascii="Gadugi" w:hAnsi="Gadugi"/>
          <w:noProof/>
          <w:color w:val="000000" w:themeColor="text1"/>
          <w:sz w:val="22"/>
          <w:lang w:bidi="ar-SA"/>
        </w:rPr>
        <mc:AlternateContent>
          <mc:Choice Requires="wps">
            <w:drawing>
              <wp:anchor distT="0" distB="0" distL="114300" distR="114300" simplePos="0" relativeHeight="253398016" behindDoc="0" locked="0" layoutInCell="1" allowOverlap="1" wp14:anchorId="1972F791" wp14:editId="0EBA9795">
                <wp:simplePos x="0" y="0"/>
                <wp:positionH relativeFrom="column">
                  <wp:posOffset>4965700</wp:posOffset>
                </wp:positionH>
                <wp:positionV relativeFrom="paragraph">
                  <wp:posOffset>116840</wp:posOffset>
                </wp:positionV>
                <wp:extent cx="803910" cy="305435"/>
                <wp:effectExtent l="0" t="0" r="15240" b="304165"/>
                <wp:wrapNone/>
                <wp:docPr id="281" name="Speech Bubble: Rectangle with Corners Rounded 281"/>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13637"/>
                            <a:gd name="adj2" fmla="val 136575"/>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7BFBE9CC"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0A4526C2"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972F791" id="Speech Bubble: Rectangle with Corners Rounded 281" o:spid="_x0000_s1066" type="#_x0000_t62" style="position:absolute;margin-left:391pt;margin-top:9.2pt;width:63.3pt;height:24.05pt;z-index:253398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n0VrwgIAAJsFAAAOAAAAZHJzL2Uyb0RvYy54bWysVMlu2zAQvRfoPxC8J5L3xIgcGDZSFEib&#10;IEmRM01RtgpuJWnL6df3kVK8tD0V1YEacobDN2+Wm9u9kmQnnK+NLmjvMqdEaG7KWq8L+u3l7uKK&#10;Eh+YLpk0WhT0TXh6O/v44aaxU9E3GyNL4QicaD9tbEE3Idhplnm+EYr5S2OFhrIyTrGArVtnpWMN&#10;vCuZ9fN8nDXGldYZLrzH6bJV0lnyX1WCh4eq8iIQWVBgC2l1aV3FNZvdsOnaMbupeQeD/QMKxWqN&#10;Rw+uliwwsnX1H65UzZ3xpgqX3KjMVFXNRYoB0fTy36J53jArUiwgx9sDTf7/ueVfd8/20YGGxvqp&#10;hxij2FdOxT/wkX0i6+1AltgHwnF4lQ+ue6CUQzXIR8PBKJKZHS9b58MnYRSJQkEbUa7Fk9nq8glZ&#10;WTApzTYkztju3odEXkk0U6gSVn7vUVIpiVzsmCQXvcF4MOmSdWLUPzWCzWiSQCANJ0aDM6PxeJwc&#10;AWj3LqR3qBGEN7Iu72op08atVwvpCEAUdJLPl8NJgiy36ospu+NRnqdCgiPf2icezhxJTZqC9vGN&#10;QBlDpVeSBYjKlgX1ek0Jk2u0EA8uvXB227/5AwoUf2maF6SBEsl8gAK5SV+XgLOrMbQl85sWa1K1&#10;PKo6oPNkrWIq49fdljoGLlLvIC8xp8fSiFLYr/akBuphuhKPVqZ8e3TEmba/vOV3Nd69B7xH5pBE&#10;1AmGRHjAUkkDJkwnUbIx7uffzqM96hxaSho0KFj6sWVOIOrPGh1w3RsCAAlpMxxN+ti4U83qVKO3&#10;amGQQ5QV0CUx2gf5LlbOqFfMknl8FSqmOd5u89FtFqEdHJhGXMznyQxdbFm418+WR+eRusj4y/6V&#10;OdtVfkCuvpr3Zu7qru2Vo228qc18G0xVH0hvee0ygAmQ6qqbVnHEnO6T1XGmzn4BAAD//wMAUEsD&#10;BBQABgAIAAAAIQDtkPD53gAAAAkBAAAPAAAAZHJzL2Rvd25yZXYueG1sTI/BTsMwEETvSPyDtUjc&#10;qNMKQghxKoLgglQBhQs3N17iiHgdbKdN/57lBMfRjGbeVOvZDWKPIfaeFCwXGQik1pueOgXvb48X&#10;BYiYNBk9eEIFR4ywrk9PKl0af6BX3G9TJ7iEYqkV2JTGUsrYWnQ6LvyIxN6nD04nlqGTJugDl7tB&#10;rrIsl073xAtWj3hvsf3aTk7BdHx4aZop0PfmyW16Sc3H8tkqdX42392CSDinvzD84jM61My08xOZ&#10;KAYF18WKvyQ2iksQHLjJihzETkGeX4GsK/n/Qf0DAAD//wMAUEsBAi0AFAAGAAgAAAAhALaDOJL+&#10;AAAA4QEAABMAAAAAAAAAAAAAAAAAAAAAAFtDb250ZW50X1R5cGVzXS54bWxQSwECLQAUAAYACAAA&#10;ACEAOP0h/9YAAACUAQAACwAAAAAAAAAAAAAAAAAvAQAAX3JlbHMvLnJlbHNQSwECLQAUAAYACAAA&#10;ACEAtZ9Fa8ICAACbBQAADgAAAAAAAAAAAAAAAAAuAgAAZHJzL2Uyb0RvYy54bWxQSwECLQAUAAYA&#10;CAAAACEA7ZDw+d4AAAAJAQAADwAAAAAAAAAAAAAAAAAcBQAAZHJzL2Rvd25yZXYueG1sUEsFBgAA&#10;AAAEAAQA8wAAACcGAAAAAA==&#10;" adj="7854,40300" fillcolor="#548235" strokecolor="windowText" strokeweight="1.75pt">
                <v:textbox>
                  <w:txbxContent>
                    <w:p w14:paraId="7BFBE9CC"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0A4526C2"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5968" behindDoc="0" locked="0" layoutInCell="1" allowOverlap="1" wp14:anchorId="3BF9DBA1" wp14:editId="2755DF29">
                <wp:simplePos x="0" y="0"/>
                <wp:positionH relativeFrom="column">
                  <wp:posOffset>3708400</wp:posOffset>
                </wp:positionH>
                <wp:positionV relativeFrom="paragraph">
                  <wp:posOffset>8890</wp:posOffset>
                </wp:positionV>
                <wp:extent cx="803910" cy="305435"/>
                <wp:effectExtent l="381000" t="0" r="15240" b="532765"/>
                <wp:wrapNone/>
                <wp:docPr id="279" name="Speech Bubble: Rectangle with Corners Rounded 279"/>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91412"/>
                            <a:gd name="adj2" fmla="val 203259"/>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19EC8678"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21EF6098"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BF9DBA1" id="Speech Bubble: Rectangle with Corners Rounded 279" o:spid="_x0000_s1067" type="#_x0000_t62" style="position:absolute;margin-left:292pt;margin-top:.7pt;width:63.3pt;height:24.05pt;z-index:253395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uB5hxAIAAJsFAAAOAAAAZHJzL2Uyb0RvYy54bWysVEtv2zAMvg/YfxB0b/3Iqw3qFEGCDgO6&#10;Nmg79KzIsuNBEjVJiZP9+lGym6TrTsN8kCmRoj5+fNzc7pUkO2FdA7qg2WVKidAcykbXBf3+cndx&#10;RYnzTJdMghYFPQhHb2efP920Zipy2IAshSXoRLtpawq68d5Mk8TxjVDMXYIRGpUVWMU8bm2dlJa1&#10;6F3JJE/TcdKCLY0FLpzD02WnpLPov6oE949V5YQnsqCIzcfVxnUd1mR2w6a1ZWbT8B4G+wcUijUa&#10;Hz26WjLPyNY2H1yphltwUPlLDiqBqmq4iDFgNFn6RzTPG2ZEjAXJceZIk/t/bvnD7tmsLNLQGjd1&#10;KIYo9pVV4Y/4yD6SdTiSJfaecDy8SgfXGVLKUTVIR8PBKJCZnC4b6/wXAYoEoaCtKGvxBFtdPmFW&#10;FkxK2PrIGdvdOx/JK4lmCquElT8ySiolMRc7JsnFdTbM8j5ZZ0b5uVGeDvLR9UejwblRNh6PJz3Q&#10;/l2E/AY1gHAgm/KukTJubL1eSEsQREEn6Xw5nETIcqu+Qdkfj9I0FhI6cp195OGdI6lJW9AcvxFS&#10;xrDSK8k8isqUBXW6poTJGluIextfeHfbHdwRBRZ/Ce0LpoESyZxHBeYmfn1c766G0JbMbTqsUdVR&#10;pBqPnScbFVIZvv621CFwEXsH8xJyeiqNIPn9ek8aRD3MwpVwtIbysLLEQtdfzvC7Bt+9R3grZjGJ&#10;WCc4JPwjLpUEZAJ6iZIN2F9/Ow/2WOeopaTFBkWWfm6ZFRj1V40dgCUxDB0dN8PRJMeNPdeszzV6&#10;qxaAOcSyQnRRDPZevomVBfWKs2QeXkUV0xzf7vLRbxa+Gxw4jbiYz6MZdrFh/l4/Gx6cB+oC4y/7&#10;V2ZNX/kec/UAb83MprHuul452YabGuZbD1VzJL3jtc8AToBYV/20CiPmfB+tTjN19hsAAP//AwBQ&#10;SwMEFAAGAAgAAAAhAP3sgRjfAAAACAEAAA8AAABkcnMvZG93bnJldi54bWxMj8FOwzAMhu9IvENk&#10;JC6IpYOujNJ0AiS0A0JiA4mr22RNtcapkmwrb485wdH67N/fX60mN4ijCbH3pGA+y0AYar3uqVPw&#10;+fFyvQQRE5LGwZNR8G0irOrzswpL7U+0Mcdt6gSHUCxRgU1pLKWMrTUO48yPhpjtfHCYeAyd1AFP&#10;HO4GeZNlhXTYE3+wOJpna9r99uBY42vf3G5269ert3EscJ2e3otglbq8mB4fQCQzpb9l+NXnG6jZ&#10;qfEH0lEMChbLnLskBjkI5nfzrADRKMjvFyDrSv4vUP8AAAD//wMAUEsBAi0AFAAGAAgAAAAhALaD&#10;OJL+AAAA4QEAABMAAAAAAAAAAAAAAAAAAAAAAFtDb250ZW50X1R5cGVzXS54bWxQSwECLQAUAAYA&#10;CAAAACEAOP0h/9YAAACUAQAACwAAAAAAAAAAAAAAAAAvAQAAX3JlbHMvLnJlbHNQSwECLQAUAAYA&#10;CAAAACEA/LgeYcQCAACbBQAADgAAAAAAAAAAAAAAAAAuAgAAZHJzL2Uyb0RvYy54bWxQSwECLQAU&#10;AAYACAAAACEA/eyBGN8AAAAIAQAADwAAAAAAAAAAAAAAAAAeBQAAZHJzL2Rvd25yZXYueG1sUEsF&#10;BgAAAAAEAAQA8wAAACoGAAAAAA==&#10;" adj="-8945,54704" fillcolor="#548235" strokecolor="windowText" strokeweight="1.75pt">
                <v:textbox>
                  <w:txbxContent>
                    <w:p w14:paraId="19EC8678"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21EF6098"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3920" behindDoc="0" locked="0" layoutInCell="1" allowOverlap="1" wp14:anchorId="645591A8" wp14:editId="245EEBEE">
                <wp:simplePos x="0" y="0"/>
                <wp:positionH relativeFrom="column">
                  <wp:posOffset>1943100</wp:posOffset>
                </wp:positionH>
                <wp:positionV relativeFrom="paragraph">
                  <wp:posOffset>8890</wp:posOffset>
                </wp:positionV>
                <wp:extent cx="803910" cy="305435"/>
                <wp:effectExtent l="0" t="0" r="15240" b="399415"/>
                <wp:wrapNone/>
                <wp:docPr id="277" name="Speech Bubble: Rectangle with Corners Rounded 277"/>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749"/>
                            <a:gd name="adj2" fmla="val 160526"/>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77596721"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BD65ADE"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45591A8" id="Speech Bubble: Rectangle with Corners Rounded 277" o:spid="_x0000_s1068" type="#_x0000_t62" style="position:absolute;margin-left:153pt;margin-top:.7pt;width:63.3pt;height:24.05pt;z-index:253393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SKowQIAAJgFAAAOAAAAZHJzL2Uyb0RvYy54bWysVEtv2zAMvg/YfxB0X+04TtIGdYogQYcB&#10;XVu0HXpWZDnxIImaJMfJfn0p2c1j3WmYDzIlUtTHj4/rm52SZCusq0EXdHCRUiI0h7LW64L+eLn9&#10;ckmJ80yXTIIWBd0LR29mnz9dt2YqMtiALIUl6ES7aWsKuvHeTJPE8Y1QzF2AERqVFVjFPG7tOikt&#10;a9G7kkmWpuOkBVsaC1w4h6fLTkln0X9VCe4fqsoJT2RBEZuPq43rKqzJ7JpN15aZTc17GOwfUChW&#10;a3z04GrJPCONrT+4UjW34KDyFxxUAlVVcxFjwGgG6R/RPG+YETEWJMeZA03u/7nl99tn82iRhta4&#10;qUMxRLGrrAp/xEd2kaz9gSyx84Tj4WU6vBogpRxVw3SUD0eBzOR42VjnvwpQJAgFbUW5Fk/Q6PIJ&#10;s7JgUkLjI2dse+d8JK8kmimsElb+HFBSKYm52DJJJvlVn6kTi+zUYjBOR9n4o9Hw3Gg8nvQo+0cR&#10;7zvOgMCBrMvbWsq4sevVQlqCCAo6SefLfBLxykZ9h7I/HqVprCJ05Dr7SMKZI6lJW9AMvxHyxbDM&#10;K8k8isqUBXV6TQmTa+wf7m184ey227sDCqz8EtoXzAElkjmPCkxM/Pq4zq6G0JbMbTqsUdVRpGqP&#10;bSdrFfIYvv621CFwERsHkxISeqyLIPndakdqRJ1n4Uo4WkG5f7TEQtdczvDbGt+9Q3iPzGIGsUhw&#10;QvgHXCoJyAT0EiUbsL//dh7sschRS0mL3Yks/WqYFRj1N43lfzXI89DOcZOPJhlu7KlmdarRjVoA&#10;5hBrCtFFMdh7+S5WFtQrDpJ5eBVVTHN8u8tHv1n4bmrgKOJiPo9m2MKG+Tv9bHhwHqgLjL/sXpk1&#10;fdl7zNU9vHcym8a66xrlaBtuapg3Hqr6QHrHa58BbP9YV/2oCvPldB+tjgN19gYAAP//AwBQSwME&#10;FAAGAAgAAAAhAFJSH+HfAAAACAEAAA8AAABkcnMvZG93bnJldi54bWxMj01PwzAMhu9I/IfISNxY&#10;0n1UUJpOgECiJ6CbJu2WNaataJyqybby7zEnuNl6rNfPm68n14sTjqHzpCGZKRBItbcdNRq2m5eb&#10;WxAhGrKm94QavjHAuri8yE1m/Zk+8FTFRnAIhcxoaGMcMilD3aIzYeYHJGaffnQm8jo20o7mzOGu&#10;l3OlUulMR/yhNQM+tVh/VUenodzR5jV53r4nVdxH9VaWj/Wq1Pr6anq4BxFxin/H8KvP6lCw08Ef&#10;yQbRa1iolLtEBksQzJeLeQriwMPdCmSRy/8Fih8AAAD//wMAUEsBAi0AFAAGAAgAAAAhALaDOJL+&#10;AAAA4QEAABMAAAAAAAAAAAAAAAAAAAAAAFtDb250ZW50X1R5cGVzXS54bWxQSwECLQAUAAYACAAA&#10;ACEAOP0h/9YAAACUAQAACwAAAAAAAAAAAAAAAAAvAQAAX3JlbHMvLnJlbHNQSwECLQAUAAYACAAA&#10;ACEAhl0iqMECAACYBQAADgAAAAAAAAAAAAAAAAAuAgAAZHJzL2Uyb0RvYy54bWxQSwECLQAUAAYA&#10;CAAAACEAUlIf4d8AAAAIAQAADwAAAAAAAAAAAAAAAAAbBQAAZHJzL2Rvd25yZXYueG1sUEsFBgAA&#10;AAAEAAQA8wAAACcGAAAAAA==&#10;" adj="10962,45474" fillcolor="#548235" strokecolor="windowText" strokeweight="1.75pt">
                <v:textbox>
                  <w:txbxContent>
                    <w:p w14:paraId="77596721"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BD65ADE"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2896" behindDoc="0" locked="0" layoutInCell="1" allowOverlap="1" wp14:anchorId="40BC3110" wp14:editId="688DE09A">
                <wp:simplePos x="0" y="0"/>
                <wp:positionH relativeFrom="column">
                  <wp:posOffset>889000</wp:posOffset>
                </wp:positionH>
                <wp:positionV relativeFrom="paragraph">
                  <wp:posOffset>91440</wp:posOffset>
                </wp:positionV>
                <wp:extent cx="803910" cy="305435"/>
                <wp:effectExtent l="304800" t="0" r="15240" b="513715"/>
                <wp:wrapNone/>
                <wp:docPr id="276" name="Speech Bubble: Rectangle with Corners Rounded 276"/>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84047"/>
                            <a:gd name="adj2" fmla="val 195496"/>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2968D67C"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5F912BD"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40BC3110" id="Speech Bubble: Rectangle with Corners Rounded 276" o:spid="_x0000_s1069" type="#_x0000_t62" style="position:absolute;margin-left:70pt;margin-top:7.2pt;width:63.3pt;height:24.05pt;z-index:253392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e30bxAIAAJsFAAAOAAAAZHJzL2Uyb0RvYy54bWysVE1v2zAMvQ/YfxB0b+0kTtoEdYogQYcB&#10;XVu0HXpWZDnxIImaJMfOfv0o2c3HutMwH2RKpCjyPZI3t62SZCesq0DndHCZUiI0h6LSm5x+f727&#10;uKbEeaYLJkGLnO6Fo7fzz59uGjMTQ9iCLIQl6ES7WWNyuvXezJLE8a1QzF2CERqVJVjFPG7tJiks&#10;a9C7kskwTSdJA7YwFrhwDk9XnZLOo/+yFNw/lqUTnsicYmw+rjau67Am8xs221hmthXvw2D/EIVi&#10;lcZHD65WzDNS2+qDK1VxCw5Kf8lBJVCWFRcxB8xmkP6RzcuWGRFzQXCcOcDk/p9b/rB7MU8WYWiM&#10;mzkUQxZtaVX4Y3ykjWDtD2CJ1hOOh9fpaDpASDmqRuk4G40DmMnxsrHOfxGgSBBy2ohiI56h1sUz&#10;srJkUkLtI2Zsd+98BK8gmimsElb8GFBSKolc7JgkF9dZml31ZJ0YDU+NBtNxNp18NBqdGU0mk+gI&#10;A+3fRek91BCEA1kVd5WUcWM366W0BIPI6VW6WGEU4VzW6hsU/fE4TWMhoSPX2UcczhxJTZqcDvEb&#10;I2QMK72UzKOoTJFTpzeUMLnBFuLexhfObru9O0SBxV9A84o0UCKZ86hAbuLXE3B2NaS2Ym7bxRpV&#10;HUSq8th5slKByvD1t6UOCYrYO8hL4PRYGkHy7bolFUadjcKVcLSGYv9kiYWuv5zhdxW+e4/hPTGL&#10;JGKd4JDwj7iUEhAJ6CVKtmB//e082GOdo5aSBhsUUfpZMysw668aO2A6yLLQ0XGTja+GuLGnmvWp&#10;RtdqCcghlhVGF8Vg7+W7WFpQbzhLFuFVVDHN8e2Oj36z9N3gwGnExWIRzbCLDfP3+sXw4DxAFxB/&#10;bd+YNX3le+TqAd6bua+7rleOtuGmhkXtoawOoHe49gzgBIh11U+rMGJO99HqOFPnvwEAAP//AwBQ&#10;SwMEFAAGAAgAAAAhAKmtML3eAAAACQEAAA8AAABkcnMvZG93bnJldi54bWxMj8FOwzAQRO9I/IO1&#10;SNyoTdQaFOJUBQkkuBGoBDcnXpKosR3ZbhL+nu2J3na0o5k3xXaxA5swxN47BbcrAQxd403vWgWf&#10;H88398Bi0s7owTtU8IsRtuXlRaFz42f3jlOVWkYhLuZaQZfSmHMemw6tjis/oqPfjw9WJ5Kh5Sbo&#10;mcLtwDMhJLe6d9TQ6RGfOmwO1dEqmITYf9Wvb493u/3LYf4Oc7WRrVLXV8vuAVjCJf2b4YRP6FAS&#10;U+2PzkQ2kF4L2pJOxxoYGTIpJbBagcw2wMuCny8o/wAAAP//AwBQSwECLQAUAAYACAAAACEAtoM4&#10;kv4AAADhAQAAEwAAAAAAAAAAAAAAAAAAAAAAW0NvbnRlbnRfVHlwZXNdLnhtbFBLAQItABQABgAI&#10;AAAAIQA4/SH/1gAAAJQBAAALAAAAAAAAAAAAAAAAAC8BAABfcmVscy8ucmVsc1BLAQItABQABgAI&#10;AAAAIQBie30bxAIAAJsFAAAOAAAAAAAAAAAAAAAAAC4CAABkcnMvZTJvRG9jLnhtbFBLAQItABQA&#10;BgAIAAAAIQCprTC93gAAAAkBAAAPAAAAAAAAAAAAAAAAAB4FAABkcnMvZG93bnJldi54bWxQSwUG&#10;AAAAAAQABADzAAAAKQYAAAAA&#10;" adj="-7354,53027" fillcolor="#548235" strokecolor="windowText" strokeweight="1.75pt">
                <v:textbox>
                  <w:txbxContent>
                    <w:p w14:paraId="2968D67C"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5F912BD"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0848" behindDoc="0" locked="0" layoutInCell="1" allowOverlap="1" wp14:anchorId="03361428" wp14:editId="25EE574D">
                <wp:simplePos x="0" y="0"/>
                <wp:positionH relativeFrom="margin">
                  <wp:posOffset>-635</wp:posOffset>
                </wp:positionH>
                <wp:positionV relativeFrom="paragraph">
                  <wp:posOffset>90805</wp:posOffset>
                </wp:positionV>
                <wp:extent cx="803910" cy="305435"/>
                <wp:effectExtent l="0" t="0" r="15240" b="189865"/>
                <wp:wrapNone/>
                <wp:docPr id="273" name="Speech Bubble: Rectangle with Corners Rounded 273"/>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35782"/>
                            <a:gd name="adj2" fmla="val 98841"/>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2F509F46"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42FB0643"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3361428" id="Speech Bubble: Rectangle with Corners Rounded 273" o:spid="_x0000_s1070" type="#_x0000_t62" style="position:absolute;margin-left:-.05pt;margin-top:7.15pt;width:63.3pt;height:24.05pt;z-index:2533908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srxQIAAJoFAAAOAAAAZHJzL2Uyb0RvYy54bWysVEtv2zAMvg/YfxB0b20nzqNBnSJI0GFA&#10;1xZth54VWU48SKImyXGyXz9KdpN03WmYDzIlUtTHj4/rm72SZCesq0EXNLtMKRGaQ1nrTUG/v9xe&#10;TClxnumSSdCioAfh6M3886fr1szEALYgS2EJOtFu1pqCbr03syRxfCsUc5dghEZlBVYxj1u7SUrL&#10;WvSuZDJI03HSgi2NBS6cw9NVp6Tz6L+qBPcPVeWEJ7KgiM3H1cZ1HdZkfs1mG8vMtuY9DPYPKBSr&#10;NT56dLVinpHG1h9cqZpbcFD5Sw4qgaqquYgxYDRZ+kc0z1tmRIwFyXHmSJP7f275/e7ZPFqkoTVu&#10;5lAMUewrq8If8ZF9JOtwJEvsPeF4OE2HVxlSylE1TEf5cBTITE6XjXX+iwBFglDQVpQb8QSNLp8w&#10;K0smJTQ+csZ2d85H8kqimcIqYeWPjJJKSczFjklyMRxNpoM+WWdGg3Ojq+k0zz7aDM9tsvF4POlx&#10;9s8i4jekAYMDWZe3tZRxYzfrpbQEMRR0ki5W+SQilo36BmV/PErTWEfoyHX2kYZ3jqQmbUEH+I2Q&#10;MYaFXknmUVSmLKjTG0qY3GAHcW/jC+9uu4M7osDaL6F9wSxQIpnzqMDUxK+P693VENqKuW2HNao6&#10;ilTtsfFkrUImw9ffljoELmLrYFpCSk+VESS/X+9JjajzPFwJR2soD4+WWOjayxl+W+O7dwjvkVnM&#10;IZYJzgj/gEslAZmAXqJkC/bX386DPZY5ailpsT+RpZ8NswKj/qqxAa6yPA8NHTf5aDLAjT3XrM81&#10;ulFLwBxiVSG6KAZ7L9/EyoJ6xVGyCK+iimmOb3f56DdL380NHEZcLBbRDJvYMH+nnw0PzgN1gfGX&#10;/Suzpi98j7m6h7deZrNYd12rnGzDTQ2LxkNVH0nveO0zgAMg1lU/rMKEOd9Hq9NInf8GAAD//wMA&#10;UEsDBBQABgAIAAAAIQDxN0Xo3QAAAAcBAAAPAAAAZHJzL2Rvd25yZXYueG1sTI69bsIwFIX3Sn0H&#10;61bqBk5SiKoQByEqypClUCoxmvgSR8TXaWxC+vY1UzueH53z5cvRtGzA3jWWBMTTCBhSZVVDtYDD&#10;52byCsx5SUq2llDADzpYFo8PucyUvdEOh72vWRghl0kB2vsu49xVGo10U9shhexseyN9kH3NVS9v&#10;Ydy0PImilBvZUHjQssO1xuqyvxoB8/g4fHy/lbh9tzo6fJWbYVvGQjw/jasFMI+j/yvDHT+gQxGY&#10;TvZKyrFWwCQOxWDPXoDd4ySdAzsJSJMZ8CLn//mLXwAAAP//AwBQSwECLQAUAAYACAAAACEAtoM4&#10;kv4AAADhAQAAEwAAAAAAAAAAAAAAAAAAAAAAW0NvbnRlbnRfVHlwZXNdLnhtbFBLAQItABQABgAI&#10;AAAAIQA4/SH/1gAAAJQBAAALAAAAAAAAAAAAAAAAAC8BAABfcmVscy8ucmVsc1BLAQItABQABgAI&#10;AAAAIQAB+EsrxQIAAJoFAAAOAAAAAAAAAAAAAAAAAC4CAABkcnMvZTJvRG9jLnhtbFBLAQItABQA&#10;BgAIAAAAIQDxN0Xo3QAAAAcBAAAPAAAAAAAAAAAAAAAAAB8FAABkcnMvZG93bnJldi54bWxQSwUG&#10;AAAAAAQABADzAAAAKQYAAAAA&#10;" adj="3071,32150" fillcolor="#548235" strokecolor="windowText" strokeweight="1.75pt">
                <v:textbox>
                  <w:txbxContent>
                    <w:p w14:paraId="2F509F46"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42FB0643" w14:textId="77777777" w:rsidR="00035CE4" w:rsidRDefault="00035CE4" w:rsidP="00035CE4"/>
                  </w:txbxContent>
                </v:textbox>
                <w10:wrap anchorx="margin"/>
              </v:shape>
            </w:pict>
          </mc:Fallback>
        </mc:AlternateContent>
      </w:r>
    </w:p>
    <w:p w14:paraId="0A3904C7" w14:textId="77777777" w:rsidR="00035CE4" w:rsidRDefault="00035CE4" w:rsidP="00035CE4">
      <w:pPr>
        <w:pStyle w:val="ListParagraph"/>
        <w:spacing w:line="240" w:lineRule="auto"/>
        <w:ind w:left="0"/>
        <w:rPr>
          <w:rFonts w:ascii="Gadugi" w:hAnsi="Gadugi"/>
          <w:color w:val="000000" w:themeColor="text1"/>
          <w:sz w:val="22"/>
          <w:lang w:bidi="ar-SA"/>
        </w:rPr>
      </w:pPr>
      <w:r w:rsidRPr="000A029E">
        <w:rPr>
          <w:rFonts w:ascii="Gadugi" w:hAnsi="Gadugi"/>
          <w:noProof/>
          <w:color w:val="000000" w:themeColor="text1"/>
          <w:sz w:val="22"/>
          <w:lang w:bidi="ar-SA"/>
        </w:rPr>
        <mc:AlternateContent>
          <mc:Choice Requires="wps">
            <w:drawing>
              <wp:anchor distT="0" distB="0" distL="114300" distR="114300" simplePos="0" relativeHeight="253399040" behindDoc="0" locked="0" layoutInCell="1" allowOverlap="1" wp14:anchorId="17DEE0FD" wp14:editId="4397F944">
                <wp:simplePos x="0" y="0"/>
                <wp:positionH relativeFrom="column">
                  <wp:posOffset>5867400</wp:posOffset>
                </wp:positionH>
                <wp:positionV relativeFrom="paragraph">
                  <wp:posOffset>19685</wp:posOffset>
                </wp:positionV>
                <wp:extent cx="803910" cy="305435"/>
                <wp:effectExtent l="285750" t="0" r="15240" b="304165"/>
                <wp:wrapNone/>
                <wp:docPr id="282" name="Speech Bubble: Rectangle with Corners Rounded 282"/>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79492"/>
                            <a:gd name="adj2" fmla="val 128631"/>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332C1D45"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E6BAD3E"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7DEE0FD" id="Speech Bubble: Rectangle with Corners Rounded 282" o:spid="_x0000_s1071" type="#_x0000_t62" style="position:absolute;margin-left:462pt;margin-top:1.55pt;width:63.3pt;height:24.05pt;z-index:253399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WaF1wwIAAJsFAAAOAAAAZHJzL2Uyb0RvYy54bWysVMlu2zAQvRfoPxC8J5L3BZEDw0aKAmkS&#10;JClypilqKUgOS9KW3a/vkFK8ND0V1YEacobDN2+Wm9u9kmQnrKtBZ7R3nVIiNIe81mVGv7/eXU0p&#10;cZ7pnEnQIqMH4ejt4vOnm8bMRR8qkLmwBJ1oN29MRivvzTxJHK+EYu4ajNCoLMAq5nFryyS3rEHv&#10;Sib9NB0nDdjcWODCOTxdt0q6iP6LQnD/WBROeCIzith8XG1cN2FNFjdsXlpmqpp3MNg/oFCs1vjo&#10;0dWaeUa2tv7gStXcgoPCX3NQCRRFzUWMAaPppX9E81IxI2IsSI4zR5rc/3PLH3Yv5skiDY1xc4di&#10;iGJfWBX+iI/sI1mHI1li7wnHw2k6mPWQUo6qQToaDkaBzOR02VjnvwhQJAgZbUReimfY6vwZs7Ji&#10;UsLWR87Y7t75SF5ONFNYJSz/0aOkUBJzsWOSXE1mw1m/S9aZUf/cqNefjge9j0aDC6PxeDzpgHbv&#10;IuR3qAGEA1nnd7WUcWPLzUpagiAyOkmX6+EkQpZb9Q3y7niUprGQ0JFr7SMPF46kJk1G+/iNkDKG&#10;lV5I5lFUJs+o0yUlTJbYQtzb+MLFbXdwRxRY/Dk0r5gGSiRzHhWYm/h1cV1cDaGtmatarFHVUqRq&#10;j50naxVSGb7uttQhcBF7B/MScnoqjSD5/WZPakQ9jBkPRxvID0+WWGj7yxl+V+O79wjviVlMItYJ&#10;Dgn/iEshAZmATqKkAvvrb+fBHusctZQ02KDI0s8tswKj/qqxA2a94TB0dNwMR5M+buy5ZnOu0Vu1&#10;AswhlhWii2Kw9/JdLCyoN5wly/Aqqpjm+Habj26z8u3gwGnExXIZzbCLDfP3+sXw4DxQFxh/3b8x&#10;a7rK95irB3hvZjaPddf2ysk23NSw3Hoo6iPpLa9dBnACxLrqplUYMef7aHWaqYvfAAAA//8DAFBL&#10;AwQUAAYACAAAACEA1yyE3d0AAAAJAQAADwAAAGRycy9kb3ducmV2LnhtbEyPzU7DMBCE70i8g7VI&#10;3KidQP9CNhVCwIFTKZW4OvGSRNjrKHbb9O1xT3AczWjmm3IzOSuONIbeM0I2UyCIG296bhH2n693&#10;KxAhajbaeiaEMwXYVNdXpS6MP/EHHXexFamEQ6ERuhiHQsrQdOR0mPmBOHnffnQ6Jjm20oz6lMqd&#10;lblSC+l0z2mh0wM9d9T87A4Ooa+z9qXfq6Xd2uX7Wb99bW1kxNub6ekRRKQp/oXhgp/QoUpMtT+w&#10;CcIirPOH9CUi3GcgLr6aqwWIGmGe5SCrUv5/UP0CAAD//wMAUEsBAi0AFAAGAAgAAAAhALaDOJL+&#10;AAAA4QEAABMAAAAAAAAAAAAAAAAAAAAAAFtDb250ZW50X1R5cGVzXS54bWxQSwECLQAUAAYACAAA&#10;ACEAOP0h/9YAAACUAQAACwAAAAAAAAAAAAAAAAAvAQAAX3JlbHMvLnJlbHNQSwECLQAUAAYACAAA&#10;ACEAmFmhdcMCAACbBQAADgAAAAAAAAAAAAAAAAAuAgAAZHJzL2Uyb0RvYy54bWxQSwECLQAUAAYA&#10;CAAAACEA1yyE3d0AAAAJAQAADwAAAAAAAAAAAAAAAAAdBQAAZHJzL2Rvd25yZXYueG1sUEsFBgAA&#10;AAAEAAQA8wAAACcGAAAAAA==&#10;" adj="-6370,38584" fillcolor="#548235" strokecolor="windowText" strokeweight="1.75pt">
                <v:textbox>
                  <w:txbxContent>
                    <w:p w14:paraId="332C1D45"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3E6BAD3E"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4944" behindDoc="0" locked="0" layoutInCell="1" allowOverlap="1" wp14:anchorId="68197CEC" wp14:editId="38428CCE">
                <wp:simplePos x="0" y="0"/>
                <wp:positionH relativeFrom="column">
                  <wp:posOffset>2800350</wp:posOffset>
                </wp:positionH>
                <wp:positionV relativeFrom="paragraph">
                  <wp:posOffset>6985</wp:posOffset>
                </wp:positionV>
                <wp:extent cx="803910" cy="305435"/>
                <wp:effectExtent l="0" t="0" r="15240" b="266065"/>
                <wp:wrapNone/>
                <wp:docPr id="278" name="Speech Bubble: Rectangle with Corners Rounded 278"/>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40087"/>
                            <a:gd name="adj2" fmla="val 121025"/>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43E200CF"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5045E482"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8197CEC" id="Speech Bubble: Rectangle with Corners Rounded 278" o:spid="_x0000_s1072" type="#_x0000_t62" style="position:absolute;margin-left:220.5pt;margin-top:.55pt;width:63.3pt;height:24.05pt;z-index:253394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DqLxQIAAJsFAAAOAAAAZHJzL2Uyb0RvYy54bWysVNtu2zAMfR+wfxD03tq5tg3qFEGCDgO6&#10;tWg79FmR5cSDbpOUONnX70h2c9n2NMwPMiVSFHkOydu7nZJkK5yvjS5o7zKnRGhuylqvCvrt9f7i&#10;mhIfmC6ZNFoUdC88vZt+/HDb2Inom7WRpXAETrSfNLag6xDsJMs8XwvF/KWxQkNZGadYwNatstKx&#10;Bt6VzPp5Ps4a40rrDBfe43TRKuk0+a8qwcNjVXkRiCwoYgtpdWldxjWb3rLJyjG7rnkXBvuHKBSr&#10;NR49uFqwwMjG1X+4UjV3xpsqXHKjMlNVNRcpB2TTy3/L5mXNrEi5ABxvDzD5/+eWf92+2CcHGBrr&#10;Jx5izGJXORX/iI/sElj7A1hiFwjH4XU+uOkBUg7VIB8NB6MIZna8bJ0Pn4RRJAoFbUS5Es9mo8tn&#10;sDJnUppNSJix7YMPCbySaKZQJaz83qOkUhJcbJkkF8M8v77qyDox6p8a9fq9vJ+CAA0nRoMzo/F4&#10;nBwh0O5dSO+hxiC8kXV5X0uZNm61nEtHEERBr/LZYniVQpYb9cWU3fEoz1MhwZFv7RMOZ46kJk1B&#10;+/hGgIyh0ivJAkRly4J6vaKEyRVaiAeXXji77ff+EAWKvzTNK2igRDIfoAA36esIOLsaU1swv25j&#10;TaoWR1UHdJ6sVaQyft1tqWPiIvUOeImcHksjSmG33JEaUQ/H8Uo8Wppy/+SIM21/ecvva7z7gPCe&#10;mAOJqBMMifCIpZIGSJhOomRt3M+/nUd71Dm0lDRoUKD0Y8OcQNafNTrgpjccxo5Om+Hoqo+NO9Us&#10;TzV6o+YGHKKsEF0So32Q72LljHrDLJnFV6FimuPtlo9uMw/t4MA04mI2S2boYsvCg36xPDqP0EXE&#10;X3dvzNmu8gO4+mrem7mru7ZXjrbxpjazTTBVfQC9xbVjABMg1VU3reKIOd0nq+NMnf4CAAD//wMA&#10;UEsDBBQABgAIAAAAIQCmybIu4AAAAAgBAAAPAAAAZHJzL2Rvd25yZXYueG1sTI9BS8NAEIXvgv9h&#10;GcGL2E1CTTVmU0QoVIqgsQreNtkxiWZnQ3abxn/veNLj8A3vfS9fz7YXE46+c6QgXkQgkGpnOmoU&#10;7F82l9cgfNBkdO8IFXyjh3VxepLrzLgjPeNUhkZwCPlMK2hDGDIpfd2i1X7hBiRmH260OvA5NtKM&#10;+sjhtpdJFKXS6o64odUD3rdYf5UHq2BTPl6s3l/TYbur9p9v07Z6SJ52Sp2fzXe3IALO4e8ZfvVZ&#10;HQp2qtyBjBe9guUy5i2BQQyC+VW6SkFUDG4SkEUu/w8ofgAAAP//AwBQSwECLQAUAAYACAAAACEA&#10;toM4kv4AAADhAQAAEwAAAAAAAAAAAAAAAAAAAAAAW0NvbnRlbnRfVHlwZXNdLnhtbFBLAQItABQA&#10;BgAIAAAAIQA4/SH/1gAAAJQBAAALAAAAAAAAAAAAAAAAAC8BAABfcmVscy8ucmVsc1BLAQItABQA&#10;BgAIAAAAIQB8kDqLxQIAAJsFAAAOAAAAAAAAAAAAAAAAAC4CAABkcnMvZTJvRG9jLnhtbFBLAQIt&#10;ABQABgAIAAAAIQCmybIu4AAAAAgBAAAPAAAAAAAAAAAAAAAAAB8FAABkcnMvZG93bnJldi54bWxQ&#10;SwUGAAAAAAQABADzAAAALAYAAAAA&#10;" adj="2141,36941" fillcolor="#548235" strokecolor="windowText" strokeweight="1.75pt">
                <v:textbox>
                  <w:txbxContent>
                    <w:p w14:paraId="43E200CF"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5045E482" w14:textId="77777777" w:rsidR="00035CE4" w:rsidRPr="00C50F3A" w:rsidRDefault="00035CE4" w:rsidP="00035CE4">
                      <w:pPr>
                        <w:rPr>
                          <w:color w:val="FFFFFF" w:themeColor="background1"/>
                        </w:rPr>
                      </w:pPr>
                    </w:p>
                  </w:txbxContent>
                </v:textbox>
              </v:shape>
            </w:pict>
          </mc:Fallback>
        </mc:AlternateContent>
      </w:r>
    </w:p>
    <w:p w14:paraId="48790190" w14:textId="77777777" w:rsidR="00035CE4" w:rsidRDefault="00035CE4" w:rsidP="00035CE4">
      <w:pPr>
        <w:pStyle w:val="ListParagraph"/>
        <w:spacing w:line="240" w:lineRule="auto"/>
        <w:ind w:left="0"/>
        <w:rPr>
          <w:rFonts w:ascii="Gadugi" w:hAnsi="Gadugi"/>
          <w:color w:val="000000" w:themeColor="text1"/>
          <w:sz w:val="22"/>
          <w:lang w:bidi="ar-SA"/>
        </w:rPr>
      </w:pPr>
      <w:r w:rsidRPr="000A029E">
        <w:rPr>
          <w:rFonts w:ascii="Gadugi" w:hAnsi="Gadugi"/>
          <w:noProof/>
          <w:color w:val="000000" w:themeColor="text1"/>
          <w:sz w:val="22"/>
          <w:lang w:bidi="ar-SA"/>
        </w:rPr>
        <mc:AlternateContent>
          <mc:Choice Requires="wps">
            <w:drawing>
              <wp:anchor distT="0" distB="0" distL="114300" distR="114300" simplePos="0" relativeHeight="253396992" behindDoc="0" locked="0" layoutInCell="1" allowOverlap="1" wp14:anchorId="357BC346" wp14:editId="6C209246">
                <wp:simplePos x="0" y="0"/>
                <wp:positionH relativeFrom="column">
                  <wp:posOffset>4051300</wp:posOffset>
                </wp:positionH>
                <wp:positionV relativeFrom="paragraph">
                  <wp:posOffset>37465</wp:posOffset>
                </wp:positionV>
                <wp:extent cx="803910" cy="305435"/>
                <wp:effectExtent l="266700" t="0" r="15240" b="151765"/>
                <wp:wrapNone/>
                <wp:docPr id="280" name="Speech Bubble: Rectangle with Corners Rounded 280"/>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77555"/>
                            <a:gd name="adj2" fmla="val 84600"/>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245C2ADE"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7EE53FBE"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57BC346" id="Speech Bubble: Rectangle with Corners Rounded 280" o:spid="_x0000_s1073" type="#_x0000_t62" style="position:absolute;margin-left:319pt;margin-top:2.95pt;width:63.3pt;height:24.05pt;z-index:253396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HSNUwwIAAJoFAAAOAAAAZHJzL2Uyb0RvYy54bWysVMlu2zAQvRfoPxC8J5L3xIgcGDZSFEib&#10;IEmRM01RtgpuJWnL6df3kZKXtD0V1YEacobDN2+Wm9u9kmQnnK+NLmjvMqdEaG7KWq8L+u3l7uKK&#10;Eh+YLpk0WhT0TXh6O/v44aaxU9E3GyNL4QicaD9tbEE3Idhplnm+EYr5S2OFhrIyTrGArVtnpWMN&#10;vCuZ9fN8nDXGldYZLrzH6bJV0lnyX1WCh4eq8iIQWVBgC2l1aV3FNZvdsOnaMbupeQeD/QMKxWqN&#10;R4+uliwwsnX1H65UzZ3xpgqX3KjMVFXNRYoB0fTy36J53jArUiwgx9sjTf7/ueVfd8/20YGGxvqp&#10;hxij2FdOxT/wkX0i6+1IltgHwnF4lQ+ue6CUQzXIR8PBKJKZnS5b58MnYRSJQkEbUa7Fk9nq8glZ&#10;WTApzTYkztju3odEXkk0U6gSVn7vUVIpiVzsmCQXk8lolPyD4TOj/rnR1XCcHxJ6ZjM4t+mNx+NJ&#10;h7N7FogPSCMGb2Rd3tVSpo1brxbSEWAo6CSfL4eThFhu1RdTdsejvH0Wjnxrn2h450hq0hS0j28E&#10;xhgKvZIsQFS2LKjXa0qYXKODeHDphXe3/Zs/okDtl6Z5QRYokcwHKJCa9HVxvbsaQ1syv2mxJlU0&#10;Y1NVBzSerFXMZPy621JHrUitg7TElJ4qI0phv9qTGqjBRVc2K1O+PTriTNte3vK7Gu/eA94jc8gh&#10;ygQzIjxgqaQBE6aTKNkY9/Nv59EeZQ4tJQ36Eyz92DInEPVnjQa47g2HsaHTZjia9LFx55rVuUZv&#10;1cIgh6gqoEtitA/yIFbOqFeMknl8FSqmOd5u89FtFqGdGxhGXMznyQxNbFm418+WR+eRusj4y/6V&#10;OdsVfkCuvppDL7Npqru2VU628aY2820wVX0kveW1ywAGQKqrbljFCXO+T1ankTr7BQAA//8DAFBL&#10;AwQUAAYACAAAACEAsBUdN98AAAAIAQAADwAAAGRycy9kb3ducmV2LnhtbEyPwU7DMBBE70j8g7VI&#10;XCrqlBa3hDgVQuoJqSoFCY5OvMQR8TrEbhv4epYTHEczmnlTrEffiSMOsQ2kYTbNQCDVwbbUaHh5&#10;3lytQMRkyJouEGr4wgjr8vysMLkNJ3rC4z41gkso5kaDS6nPpYy1Q2/iNPRI7L2HwZvEcmikHcyJ&#10;y30nr7NMSW9a4gVnenxwWH/sD14Dzax7/OxenZp81/NquZns3rZbrS8vxvs7EAnH9BeGX3xGh5KZ&#10;qnAgG0WnQc1X/CVpuLkFwf5SLRSIivUiA1kW8v+B8gcAAP//AwBQSwECLQAUAAYACAAAACEAtoM4&#10;kv4AAADhAQAAEwAAAAAAAAAAAAAAAAAAAAAAW0NvbnRlbnRfVHlwZXNdLnhtbFBLAQItABQABgAI&#10;AAAAIQA4/SH/1gAAAJQBAAALAAAAAAAAAAAAAAAAAC8BAABfcmVscy8ucmVsc1BLAQItABQABgAI&#10;AAAAIQAHHSNUwwIAAJoFAAAOAAAAAAAAAAAAAAAAAC4CAABkcnMvZTJvRG9jLnhtbFBLAQItABQA&#10;BgAIAAAAIQCwFR033wAAAAgBAAAPAAAAAAAAAAAAAAAAAB0FAABkcnMvZG93bnJldi54bWxQSwUG&#10;AAAAAAQABADzAAAAKQYAAAAA&#10;" adj="-5952,29074" fillcolor="#548235" strokecolor="windowText" strokeweight="1.75pt">
                <v:textbox>
                  <w:txbxContent>
                    <w:p w14:paraId="245C2ADE"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7EE53FBE" w14:textId="77777777" w:rsidR="00035CE4" w:rsidRPr="00C50F3A" w:rsidRDefault="00035CE4" w:rsidP="00035CE4">
                      <w:pPr>
                        <w:rPr>
                          <w:color w:val="FFFFFF" w:themeColor="background1"/>
                        </w:rPr>
                      </w:pPr>
                    </w:p>
                  </w:txbxContent>
                </v:textbox>
              </v:shape>
            </w:pict>
          </mc:Fallback>
        </mc:AlternateContent>
      </w:r>
      <w:r w:rsidRPr="000A029E">
        <w:rPr>
          <w:rFonts w:ascii="Gadugi" w:hAnsi="Gadugi"/>
          <w:noProof/>
          <w:color w:val="000000" w:themeColor="text1"/>
          <w:sz w:val="22"/>
          <w:lang w:bidi="ar-SA"/>
        </w:rPr>
        <mc:AlternateContent>
          <mc:Choice Requires="wps">
            <w:drawing>
              <wp:anchor distT="0" distB="0" distL="114300" distR="114300" simplePos="0" relativeHeight="253391872" behindDoc="0" locked="0" layoutInCell="1" allowOverlap="1" wp14:anchorId="3FE7698C" wp14:editId="389886A9">
                <wp:simplePos x="0" y="0"/>
                <wp:positionH relativeFrom="column">
                  <wp:posOffset>1231900</wp:posOffset>
                </wp:positionH>
                <wp:positionV relativeFrom="paragraph">
                  <wp:posOffset>126365</wp:posOffset>
                </wp:positionV>
                <wp:extent cx="803910" cy="305435"/>
                <wp:effectExtent l="190500" t="0" r="15240" b="113665"/>
                <wp:wrapNone/>
                <wp:docPr id="275" name="Speech Bubble: Rectangle with Corners Rounded 275"/>
                <wp:cNvGraphicFramePr/>
                <a:graphic xmlns:a="http://schemas.openxmlformats.org/drawingml/2006/main">
                  <a:graphicData uri="http://schemas.microsoft.com/office/word/2010/wordprocessingShape">
                    <wps:wsp>
                      <wps:cNvSpPr/>
                      <wps:spPr>
                        <a:xfrm>
                          <a:off x="0" y="0"/>
                          <a:ext cx="803910" cy="305435"/>
                        </a:xfrm>
                        <a:prstGeom prst="wedgeRoundRectCallout">
                          <a:avLst>
                            <a:gd name="adj1" fmla="val -68725"/>
                            <a:gd name="adj2" fmla="val 65816"/>
                            <a:gd name="adj3" fmla="val 16667"/>
                          </a:avLst>
                        </a:prstGeom>
                        <a:solidFill>
                          <a:srgbClr val="70AD47">
                            <a:lumMod val="75000"/>
                          </a:srgbClr>
                        </a:solidFill>
                        <a:ln w="22225" cap="flat" cmpd="sng" algn="ctr">
                          <a:solidFill>
                            <a:sysClr val="windowText" lastClr="000000"/>
                          </a:solidFill>
                          <a:prstDash val="solid"/>
                          <a:miter lim="800000"/>
                        </a:ln>
                        <a:effectLst/>
                      </wps:spPr>
                      <wps:txbx>
                        <w:txbxContent>
                          <w:p w14:paraId="3BCB4599"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0039D5E1" w14:textId="77777777" w:rsidR="00035CE4" w:rsidRPr="00C50F3A" w:rsidRDefault="00035CE4" w:rsidP="00035CE4">
                            <w:pPr>
                              <w:rPr>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FE7698C" id="Speech Bubble: Rectangle with Corners Rounded 275" o:spid="_x0000_s1074" type="#_x0000_t62" style="position:absolute;margin-left:97pt;margin-top:9.95pt;width:63.3pt;height:24.05pt;z-index:253391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VwzxgIAAJoFAAAOAAAAZHJzL2Uyb0RvYy54bWysVMlu2zAQvRfoPxC8J5J3x4gcGDZSFEib&#10;IEmRM01RtgpuJWnL6df3kVJsp+2pqA7UkDMcvnmzXN8clCR74XxtdEF7lzklQnNT1npT0G/PtxdT&#10;SnxgumTSaFHQV+Hpzfzjh+vGzkTfbI0shSNwov2ssQXdhmBnWeb5VijmL40VGsrKOMUCtm6TlY41&#10;8K5k1s/zcdYYV1pnuPAep6tWSefJf1UJHu6ryotAZEGBLaTVpXUd12x+zWYbx+y25h0M9g8oFKs1&#10;Hj26WrHAyM7Vf7hSNXfGmypccqMyU1U1FykGRNPLf4vmacusSLGAHG+PNPn/55Z/3T/ZBwcaGutn&#10;HmKM4lA5Ff/ARw6JrNcjWeIQCMfhNB9c9UAph2qQj4aDUSQzO122zodPwigShYI2otyIR7PT5SOy&#10;smRSml1InLH9nQ+JvJJoplAlrPzeo6RSErnYM0kuxtNJP/kHw2dG/XOj8WjaG3cJPbMZnNv0xuPx&#10;pMPZPQvEb0gjBm9kXd7WUqaN26yX0hFgKOgkX6yGk4RY7tQXU3bHozxPdQRHvrVPNLxzJDVpCtrH&#10;NwJjDIVeSRYgKlsW1OsNJUxu0EE8uPTCu9v+1R9RoPZL0zwjC5RI5gMUSE36urjeXY2hrZjftliT&#10;qqVI1QGNJ2sVMxm/7rbUMXCRWgdpiSk9VUaUwmF9IDVQD6fxSjxam/L1wRFn2vbylt/WePcO8B6Y&#10;Qw5RJpgR4R5LJQ2YMJ1Eyda4n387j/Yoc2gpadCfYOnHjjmBqD9rNMBVbziMDZ02w9Gkj40716zP&#10;NXqnlgY5RFUBXRKjfZBvYuWMesEoWcRXoWKa4+02H91mGdq5gWHExWKRzNDEloU7/WR5dB6pi4w/&#10;H16Ys13hB+Tqq3nrZTZLdde2ysk23tRmsQumqo+kt7x2GcAASHXVDas4Yc73yeo0Uue/AAAA//8D&#10;AFBLAwQUAAYACAAAACEANjSrYt0AAAAJAQAADwAAAGRycy9kb3ducmV2LnhtbEyPwU7DMBBE70j8&#10;g7VI3KhDgKgJcSpUBFxpKEjc3HhJIux1ZLtt+Hu2J7jtaEczb+rV7Kw4YIijJwXXiwwEUufNSL2C&#10;7dvT1RJETJqMtp5QwQ9GWDXnZ7WujD/SBg9t6gWHUKy0giGlqZIydgM6HRd+QuLflw9OJ5ahlybo&#10;I4c7K/MsK6TTI3HDoCdcD9h9t3unoHjt2+fHrf0s00v37lP4KNd3uVKXF/PDPYiEc/ozwwmf0aFh&#10;pp3fk4nCsi5veUs6HSUINtzkWQFix+nLDGRTy/8Lml8AAAD//wMAUEsBAi0AFAAGAAgAAAAhALaD&#10;OJL+AAAA4QEAABMAAAAAAAAAAAAAAAAAAAAAAFtDb250ZW50X1R5cGVzXS54bWxQSwECLQAUAAYA&#10;CAAAACEAOP0h/9YAAACUAQAACwAAAAAAAAAAAAAAAAAvAQAAX3JlbHMvLnJlbHNQSwECLQAUAAYA&#10;CAAAACEAxxVcM8YCAACaBQAADgAAAAAAAAAAAAAAAAAuAgAAZHJzL2Uyb0RvYy54bWxQSwECLQAU&#10;AAYACAAAACEANjSrYt0AAAAJAQAADwAAAAAAAAAAAAAAAAAgBQAAZHJzL2Rvd25yZXYueG1sUEsF&#10;BgAAAAAEAAQA8wAAACoGAAAAAA==&#10;" adj="-4045,25016" fillcolor="#548235" strokecolor="windowText" strokeweight="1.75pt">
                <v:textbox>
                  <w:txbxContent>
                    <w:p w14:paraId="3BCB4599" w14:textId="77777777" w:rsidR="00035CE4" w:rsidRPr="00C50F3A" w:rsidRDefault="00035CE4" w:rsidP="00035CE4">
                      <w:pPr>
                        <w:spacing w:line="240" w:lineRule="auto"/>
                        <w:jc w:val="center"/>
                        <w:rPr>
                          <w:rFonts w:ascii="Gadugi" w:hAnsi="Gadugi"/>
                          <w:color w:val="FFFFFF" w:themeColor="background1"/>
                          <w:sz w:val="20"/>
                          <w:szCs w:val="20"/>
                        </w:rPr>
                      </w:pPr>
                      <w:r w:rsidRPr="00C50F3A">
                        <w:rPr>
                          <w:rFonts w:ascii="Gadugi" w:hAnsi="Gadugi"/>
                          <w:color w:val="FFFFFF" w:themeColor="background1"/>
                          <w:sz w:val="20"/>
                          <w:szCs w:val="20"/>
                        </w:rPr>
                        <w:t>Continent</w:t>
                      </w:r>
                    </w:p>
                    <w:p w14:paraId="0039D5E1" w14:textId="77777777" w:rsidR="00035CE4" w:rsidRPr="00C50F3A" w:rsidRDefault="00035CE4" w:rsidP="00035CE4">
                      <w:pPr>
                        <w:rPr>
                          <w:color w:val="FFFFFF" w:themeColor="background1"/>
                        </w:rPr>
                      </w:pPr>
                    </w:p>
                  </w:txbxContent>
                </v:textbox>
              </v:shape>
            </w:pict>
          </mc:Fallback>
        </mc:AlternateContent>
      </w:r>
      <w:r w:rsidRPr="00164421">
        <w:rPr>
          <w:rFonts w:ascii="Gadugi" w:hAnsi="Gadugi"/>
          <w:noProof/>
          <w:color w:val="000000" w:themeColor="text1"/>
          <w:sz w:val="22"/>
          <w:lang w:bidi="ar-SA"/>
        </w:rPr>
        <w:drawing>
          <wp:anchor distT="0" distB="0" distL="114300" distR="114300" simplePos="0" relativeHeight="253381632" behindDoc="0" locked="0" layoutInCell="1" allowOverlap="1" wp14:anchorId="558257D5" wp14:editId="4E72C55B">
            <wp:simplePos x="0" y="0"/>
            <wp:positionH relativeFrom="column">
              <wp:posOffset>32983</wp:posOffset>
            </wp:positionH>
            <wp:positionV relativeFrom="paragraph">
              <wp:posOffset>187475</wp:posOffset>
            </wp:positionV>
            <wp:extent cx="319786" cy="723900"/>
            <wp:effectExtent l="0" t="0" r="4445" b="0"/>
            <wp:wrapNone/>
            <wp:docPr id="261" name="Picture 261"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2" cstate="print">
                      <a:extLst>
                        <a:ext uri="{BEBA8EAE-BF5A-486C-A8C5-ECC9F3942E4B}">
                          <a14:imgProps xmlns:a14="http://schemas.microsoft.com/office/drawing/2010/main">
                            <a14:imgLayer r:embed="rId43">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19786" cy="7239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8800" behindDoc="0" locked="0" layoutInCell="1" allowOverlap="1" wp14:anchorId="6641F4DA" wp14:editId="240A043C">
            <wp:simplePos x="0" y="0"/>
            <wp:positionH relativeFrom="column">
              <wp:posOffset>408724</wp:posOffset>
            </wp:positionH>
            <wp:positionV relativeFrom="paragraph">
              <wp:posOffset>134620</wp:posOffset>
            </wp:positionV>
            <wp:extent cx="395605" cy="723900"/>
            <wp:effectExtent l="0" t="0" r="0" b="0"/>
            <wp:wrapThrough wrapText="bothSides">
              <wp:wrapPolygon edited="0">
                <wp:start x="2080" y="568"/>
                <wp:lineTo x="1040" y="2842"/>
                <wp:lineTo x="1040" y="11368"/>
                <wp:lineTo x="3120" y="20463"/>
                <wp:lineTo x="14562" y="21032"/>
                <wp:lineTo x="18722" y="21032"/>
                <wp:lineTo x="17682" y="2842"/>
                <wp:lineTo x="14562" y="568"/>
                <wp:lineTo x="2080" y="568"/>
              </wp:wrapPolygon>
            </wp:wrapThrough>
            <wp:docPr id="271" name="Picture 271"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4" cstate="print">
                      <a:extLst>
                        <a:ext uri="{BEBA8EAE-BF5A-486C-A8C5-ECC9F3942E4B}">
                          <a14:imgProps xmlns:a14="http://schemas.microsoft.com/office/drawing/2010/main">
                            <a14:imgLayer r:embed="rId35">
                              <a14:imgEffect>
                                <a14:backgroundRemoval t="41051" b="92023" l="22651" r="39157">
                                  <a14:foregroundMark x1="30000" y1="68677" x2="30000" y2="68677"/>
                                  <a14:foregroundMark x1="27952" y1="68482" x2="27952" y2="68482"/>
                                  <a14:foregroundMark x1="27831" y1="70428" x2="27831" y2="70428"/>
                                  <a14:foregroundMark x1="27590" y1="72568" x2="27590" y2="72568"/>
                                  <a14:foregroundMark x1="26988" y1="73735" x2="26988" y2="73735"/>
                                  <a14:foregroundMark x1="26627" y1="73930" x2="26627" y2="73930"/>
                                  <a14:foregroundMark x1="25904" y1="66926" x2="25904" y2="66926"/>
                                  <a14:foregroundMark x1="34217" y1="67315" x2="34217" y2="67315"/>
                                  <a14:foregroundMark x1="33373" y1="73735" x2="33373" y2="73735"/>
                                  <a14:foregroundMark x1="37711" y1="91440" x2="37711" y2="91440"/>
                                  <a14:foregroundMark x1="27470" y1="92023" x2="27470" y2="92023"/>
                                </a14:backgroundRemoval>
                              </a14:imgEffect>
                            </a14:imgLayer>
                          </a14:imgProps>
                        </a:ext>
                        <a:ext uri="{28A0092B-C50C-407E-A947-70E740481C1C}">
                          <a14:useLocalDpi xmlns:a14="http://schemas.microsoft.com/office/drawing/2010/main" val="0"/>
                        </a:ext>
                      </a:extLst>
                    </a:blip>
                    <a:srcRect l="20778" t="35294" r="58598" b="3811"/>
                    <a:stretch/>
                  </pic:blipFill>
                  <pic:spPr bwMode="auto">
                    <a:xfrm>
                      <a:off x="0" y="0"/>
                      <a:ext cx="395605" cy="7239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53DCA4A"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386752" behindDoc="0" locked="0" layoutInCell="1" allowOverlap="1" wp14:anchorId="4361AE85" wp14:editId="2F5132E9">
            <wp:simplePos x="0" y="0"/>
            <wp:positionH relativeFrom="column">
              <wp:posOffset>5321301</wp:posOffset>
            </wp:positionH>
            <wp:positionV relativeFrom="paragraph">
              <wp:posOffset>3811</wp:posOffset>
            </wp:positionV>
            <wp:extent cx="296546" cy="736600"/>
            <wp:effectExtent l="0" t="0" r="8255" b="6350"/>
            <wp:wrapNone/>
            <wp:docPr id="269" name="Picture 26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297454" cy="73885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2656" behindDoc="0" locked="0" layoutInCell="1" allowOverlap="1" wp14:anchorId="29B68302" wp14:editId="591AE890">
            <wp:simplePos x="0" y="0"/>
            <wp:positionH relativeFrom="column">
              <wp:posOffset>4984115</wp:posOffset>
            </wp:positionH>
            <wp:positionV relativeFrom="paragraph">
              <wp:posOffset>2540</wp:posOffset>
            </wp:positionV>
            <wp:extent cx="314910" cy="712861"/>
            <wp:effectExtent l="0" t="0" r="9525" b="0"/>
            <wp:wrapNone/>
            <wp:docPr id="262" name="Picture 262"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5" cstate="print">
                      <a:extLst>
                        <a:ext uri="{BEBA8EAE-BF5A-486C-A8C5-ECC9F3942E4B}">
                          <a14:imgProps xmlns:a14="http://schemas.microsoft.com/office/drawing/2010/main">
                            <a14:imgLayer r:embed="rId46">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14910" cy="712861"/>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7776" behindDoc="0" locked="0" layoutInCell="1" allowOverlap="1" wp14:anchorId="1C666E4F" wp14:editId="7858C6EF">
            <wp:simplePos x="0" y="0"/>
            <wp:positionH relativeFrom="column">
              <wp:posOffset>3532505</wp:posOffset>
            </wp:positionH>
            <wp:positionV relativeFrom="paragraph">
              <wp:posOffset>50800</wp:posOffset>
            </wp:positionV>
            <wp:extent cx="370840" cy="678180"/>
            <wp:effectExtent l="0" t="0" r="0" b="7620"/>
            <wp:wrapThrough wrapText="bothSides">
              <wp:wrapPolygon edited="0">
                <wp:start x="1110" y="607"/>
                <wp:lineTo x="1110" y="11528"/>
                <wp:lineTo x="3329" y="20629"/>
                <wp:lineTo x="4438" y="21236"/>
                <wp:lineTo x="18863" y="21236"/>
                <wp:lineTo x="16644" y="3034"/>
                <wp:lineTo x="14425" y="607"/>
                <wp:lineTo x="1110" y="607"/>
              </wp:wrapPolygon>
            </wp:wrapThrough>
            <wp:docPr id="270" name="Picture 270"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7" cstate="print">
                      <a:extLst>
                        <a:ext uri="{BEBA8EAE-BF5A-486C-A8C5-ECC9F3942E4B}">
                          <a14:imgProps xmlns:a14="http://schemas.microsoft.com/office/drawing/2010/main">
                            <a14:imgLayer r:embed="rId48">
                              <a14:imgEffect>
                                <a14:backgroundRemoval t="41051" b="92023" l="22651" r="39157">
                                  <a14:foregroundMark x1="30000" y1="68677" x2="30000" y2="68677"/>
                                  <a14:foregroundMark x1="27952" y1="68482" x2="27952" y2="68482"/>
                                  <a14:foregroundMark x1="27831" y1="70428" x2="27831" y2="70428"/>
                                  <a14:foregroundMark x1="27590" y1="72568" x2="27590" y2="72568"/>
                                  <a14:foregroundMark x1="26988" y1="73735" x2="26988" y2="73735"/>
                                  <a14:foregroundMark x1="26627" y1="73930" x2="26627" y2="73930"/>
                                  <a14:foregroundMark x1="25904" y1="66926" x2="25904" y2="66926"/>
                                  <a14:foregroundMark x1="34217" y1="67315" x2="34217" y2="67315"/>
                                  <a14:foregroundMark x1="33373" y1="73735" x2="33373" y2="73735"/>
                                  <a14:foregroundMark x1="37711" y1="91440" x2="37711" y2="91440"/>
                                  <a14:foregroundMark x1="27470" y1="92023" x2="27470" y2="92023"/>
                                </a14:backgroundRemoval>
                              </a14:imgEffect>
                            </a14:imgLayer>
                          </a14:imgProps>
                        </a:ext>
                        <a:ext uri="{28A0092B-C50C-407E-A947-70E740481C1C}">
                          <a14:useLocalDpi xmlns:a14="http://schemas.microsoft.com/office/drawing/2010/main" val="0"/>
                        </a:ext>
                      </a:extLst>
                    </a:blip>
                    <a:srcRect l="20778" t="35294" r="58598" b="3811"/>
                    <a:stretch/>
                  </pic:blipFill>
                  <pic:spPr bwMode="auto">
                    <a:xfrm>
                      <a:off x="0" y="0"/>
                      <a:ext cx="370840" cy="67818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9824" behindDoc="0" locked="0" layoutInCell="1" allowOverlap="1" wp14:anchorId="1940C04D" wp14:editId="00D4AAE0">
            <wp:simplePos x="0" y="0"/>
            <wp:positionH relativeFrom="column">
              <wp:posOffset>845688</wp:posOffset>
            </wp:positionH>
            <wp:positionV relativeFrom="paragraph">
              <wp:posOffset>34660</wp:posOffset>
            </wp:positionV>
            <wp:extent cx="319786" cy="723900"/>
            <wp:effectExtent l="0" t="0" r="4445" b="0"/>
            <wp:wrapNone/>
            <wp:docPr id="272" name="Picture 272"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2" cstate="print">
                      <a:extLst>
                        <a:ext uri="{BEBA8EAE-BF5A-486C-A8C5-ECC9F3942E4B}">
                          <a14:imgProps xmlns:a14="http://schemas.microsoft.com/office/drawing/2010/main">
                            <a14:imgLayer r:embed="rId43">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19786" cy="7239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3680" behindDoc="0" locked="0" layoutInCell="1" allowOverlap="1" wp14:anchorId="6F937F4C" wp14:editId="79AC0426">
            <wp:simplePos x="0" y="0"/>
            <wp:positionH relativeFrom="column">
              <wp:posOffset>2273861</wp:posOffset>
            </wp:positionH>
            <wp:positionV relativeFrom="paragraph">
              <wp:posOffset>62297</wp:posOffset>
            </wp:positionV>
            <wp:extent cx="308209" cy="697692"/>
            <wp:effectExtent l="0" t="0" r="0" b="7620"/>
            <wp:wrapNone/>
            <wp:docPr id="263" name="Picture 263"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49" cstate="print">
                      <a:extLst>
                        <a:ext uri="{BEBA8EAE-BF5A-486C-A8C5-ECC9F3942E4B}">
                          <a14:imgProps xmlns:a14="http://schemas.microsoft.com/office/drawing/2010/main">
                            <a14:imgLayer r:embed="rId50">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08209" cy="697692"/>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4704" behindDoc="0" locked="0" layoutInCell="1" allowOverlap="1" wp14:anchorId="50EA1B24" wp14:editId="57282F86">
            <wp:simplePos x="0" y="0"/>
            <wp:positionH relativeFrom="column">
              <wp:posOffset>3040512</wp:posOffset>
            </wp:positionH>
            <wp:positionV relativeFrom="paragraph">
              <wp:posOffset>29023</wp:posOffset>
            </wp:positionV>
            <wp:extent cx="322938" cy="731035"/>
            <wp:effectExtent l="0" t="0" r="1270" b="0"/>
            <wp:wrapNone/>
            <wp:docPr id="264" name="Picture 264"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51" cstate="print">
                      <a:extLst>
                        <a:ext uri="{BEBA8EAE-BF5A-486C-A8C5-ECC9F3942E4B}">
                          <a14:imgProps xmlns:a14="http://schemas.microsoft.com/office/drawing/2010/main">
                            <a14:imgLayer r:embed="rId52">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27581" cy="741546"/>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385728" behindDoc="0" locked="0" layoutInCell="1" allowOverlap="1" wp14:anchorId="29EAD4B9" wp14:editId="3BB40783">
            <wp:simplePos x="0" y="0"/>
            <wp:positionH relativeFrom="column">
              <wp:posOffset>2675101</wp:posOffset>
            </wp:positionH>
            <wp:positionV relativeFrom="paragraph">
              <wp:posOffset>27790</wp:posOffset>
            </wp:positionV>
            <wp:extent cx="317155" cy="787791"/>
            <wp:effectExtent l="0" t="0" r="6985" b="0"/>
            <wp:wrapNone/>
            <wp:docPr id="265" name="Picture 265"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317155" cy="787791"/>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E865A4B" w14:textId="77777777" w:rsidR="00035CE4" w:rsidRDefault="00035CE4" w:rsidP="00035CE4">
      <w:pPr>
        <w:pStyle w:val="ListParagraph"/>
        <w:spacing w:line="240" w:lineRule="auto"/>
        <w:ind w:left="0"/>
        <w:rPr>
          <w:rFonts w:ascii="Gadugi" w:hAnsi="Gadugi"/>
          <w:color w:val="000000" w:themeColor="text1"/>
          <w:sz w:val="22"/>
          <w:lang w:bidi="ar-SA"/>
        </w:rPr>
      </w:pPr>
    </w:p>
    <w:p w14:paraId="5342A7D1" w14:textId="77777777" w:rsidR="00035CE4" w:rsidRDefault="00035CE4" w:rsidP="00035CE4">
      <w:pPr>
        <w:pStyle w:val="ListParagraph"/>
        <w:spacing w:line="240" w:lineRule="auto"/>
        <w:ind w:left="0"/>
        <w:rPr>
          <w:rFonts w:ascii="Gadugi" w:hAnsi="Gadugi"/>
          <w:color w:val="000000" w:themeColor="text1"/>
          <w:sz w:val="22"/>
          <w:lang w:bidi="ar-SA"/>
        </w:rPr>
      </w:pPr>
    </w:p>
    <w:p w14:paraId="3F2CDC16" w14:textId="77777777" w:rsidR="00035CE4" w:rsidRDefault="00035CE4" w:rsidP="00035CE4">
      <w:pPr>
        <w:pStyle w:val="ListParagraph"/>
        <w:spacing w:line="240" w:lineRule="auto"/>
        <w:ind w:left="0"/>
        <w:rPr>
          <w:rFonts w:ascii="Gadugi" w:hAnsi="Gadugi"/>
          <w:color w:val="000000" w:themeColor="text1"/>
          <w:sz w:val="22"/>
          <w:lang w:bidi="ar-SA"/>
        </w:rPr>
      </w:pPr>
    </w:p>
    <w:p w14:paraId="370405B2" w14:textId="77777777" w:rsidR="00035CE4" w:rsidRDefault="00035CE4" w:rsidP="00035CE4">
      <w:pPr>
        <w:pStyle w:val="ListParagraph"/>
        <w:spacing w:line="240" w:lineRule="auto"/>
        <w:ind w:left="0"/>
        <w:rPr>
          <w:rFonts w:ascii="Gadugi" w:hAnsi="Gadugi"/>
          <w:color w:val="000000" w:themeColor="text1"/>
          <w:sz w:val="22"/>
          <w:lang w:bidi="ar-SA"/>
        </w:rPr>
      </w:pPr>
    </w:p>
    <w:p w14:paraId="305B3F01" w14:textId="77777777" w:rsidR="00035CE4" w:rsidRDefault="00035CE4" w:rsidP="00035CE4">
      <w:pPr>
        <w:pStyle w:val="ListParagraph"/>
        <w:spacing w:line="240" w:lineRule="auto"/>
        <w:ind w:left="0"/>
        <w:jc w:val="center"/>
        <w:rPr>
          <w:rFonts w:ascii="Gadugi" w:hAnsi="Gadugi"/>
          <w:color w:val="000000" w:themeColor="text1"/>
          <w:sz w:val="22"/>
          <w:lang w:bidi="ar-SA"/>
        </w:rPr>
      </w:pPr>
    </w:p>
    <w:p w14:paraId="378CCBD3" w14:textId="77777777" w:rsidR="00035CE4" w:rsidRDefault="00035CE4" w:rsidP="00035CE4">
      <w:pPr>
        <w:pStyle w:val="ListParagraph"/>
        <w:spacing w:line="240" w:lineRule="auto"/>
        <w:ind w:left="0"/>
        <w:jc w:val="center"/>
        <w:rPr>
          <w:rFonts w:ascii="Gadugi" w:hAnsi="Gadugi"/>
          <w:color w:val="000000" w:themeColor="text1"/>
          <w:sz w:val="22"/>
          <w:lang w:bidi="ar-SA"/>
        </w:rPr>
      </w:pPr>
      <w:r>
        <w:rPr>
          <w:rFonts w:ascii="Gadugi" w:hAnsi="Gadugi"/>
          <w:color w:val="000000" w:themeColor="text1"/>
          <w:sz w:val="22"/>
          <w:lang w:bidi="ar-SA"/>
        </w:rPr>
        <w:t>All the learners answer at the same time.</w:t>
      </w:r>
    </w:p>
    <w:p w14:paraId="2F743BEA" w14:textId="77777777" w:rsidR="00035CE4" w:rsidRDefault="00035CE4" w:rsidP="00035CE4">
      <w:pPr>
        <w:pStyle w:val="ListParagraph"/>
        <w:spacing w:line="240" w:lineRule="auto"/>
        <w:ind w:left="0"/>
        <w:rPr>
          <w:rFonts w:ascii="Gadugi" w:hAnsi="Gadugi"/>
          <w:color w:val="000000" w:themeColor="text1"/>
          <w:sz w:val="22"/>
          <w:lang w:bidi="ar-SA"/>
        </w:rPr>
      </w:pPr>
    </w:p>
    <w:p w14:paraId="192B46D1" w14:textId="77777777" w:rsidR="00035CE4" w:rsidRDefault="00035CE4" w:rsidP="00035CE4">
      <w:pPr>
        <w:pStyle w:val="ListParagraph"/>
        <w:spacing w:line="240" w:lineRule="auto"/>
        <w:ind w:left="0"/>
        <w:rPr>
          <w:rFonts w:ascii="Gadugi" w:hAnsi="Gadugi"/>
          <w:color w:val="000000" w:themeColor="text1"/>
          <w:sz w:val="22"/>
          <w:lang w:bidi="ar-SA"/>
        </w:rPr>
      </w:pPr>
      <w:r w:rsidRPr="000A029E">
        <w:rPr>
          <w:rFonts w:ascii="Gadugi" w:hAnsi="Gadugi"/>
          <w:noProof/>
          <w:color w:val="000000" w:themeColor="text1"/>
          <w:sz w:val="22"/>
          <w:lang w:bidi="ar-SA"/>
        </w:rPr>
        <mc:AlternateContent>
          <mc:Choice Requires="wps">
            <w:drawing>
              <wp:anchor distT="0" distB="0" distL="114300" distR="114300" simplePos="0" relativeHeight="253401088" behindDoc="0" locked="0" layoutInCell="1" allowOverlap="1" wp14:anchorId="72125E12" wp14:editId="049112A5">
                <wp:simplePos x="0" y="0"/>
                <wp:positionH relativeFrom="column">
                  <wp:posOffset>1504950</wp:posOffset>
                </wp:positionH>
                <wp:positionV relativeFrom="paragraph">
                  <wp:posOffset>175260</wp:posOffset>
                </wp:positionV>
                <wp:extent cx="1513840" cy="517525"/>
                <wp:effectExtent l="609600" t="0" r="10160" b="15875"/>
                <wp:wrapNone/>
                <wp:docPr id="283" name="Speech Bubble: Rectangle with Corners Rounded 283"/>
                <wp:cNvGraphicFramePr/>
                <a:graphic xmlns:a="http://schemas.openxmlformats.org/drawingml/2006/main">
                  <a:graphicData uri="http://schemas.microsoft.com/office/word/2010/wordprocessingShape">
                    <wps:wsp>
                      <wps:cNvSpPr/>
                      <wps:spPr>
                        <a:xfrm>
                          <a:off x="0" y="0"/>
                          <a:ext cx="1513840" cy="517525"/>
                        </a:xfrm>
                        <a:prstGeom prst="wedgeRoundRectCallout">
                          <a:avLst>
                            <a:gd name="adj1" fmla="val -88068"/>
                            <a:gd name="adj2" fmla="val -14188"/>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5CEBD4E" w14:textId="77777777" w:rsidR="00035CE4" w:rsidRPr="00476AA2" w:rsidRDefault="00035CE4" w:rsidP="00035CE4">
                            <w:pPr>
                              <w:spacing w:line="240" w:lineRule="auto"/>
                              <w:jc w:val="center"/>
                              <w:rPr>
                                <w:rFonts w:ascii="Gadugi" w:hAnsi="Gadugi"/>
                                <w:sz w:val="20"/>
                                <w:szCs w:val="20"/>
                              </w:rPr>
                            </w:pPr>
                            <w:r>
                              <w:rPr>
                                <w:rFonts w:ascii="Gadugi" w:hAnsi="Gadugi"/>
                                <w:sz w:val="20"/>
                                <w:szCs w:val="20"/>
                              </w:rPr>
                              <w:t>Great – they all understand!</w:t>
                            </w:r>
                            <w:r w:rsidRPr="00476AA2">
                              <w:rPr>
                                <w:rFonts w:ascii="Gadugi" w:hAnsi="Gadugi"/>
                                <w:sz w:val="20"/>
                                <w:szCs w:val="20"/>
                              </w:rPr>
                              <w:t xml:space="preserve"> </w:t>
                            </w:r>
                          </w:p>
                          <w:p w14:paraId="27412564"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2125E12" id="Speech Bubble: Rectangle with Corners Rounded 283" o:spid="_x0000_s1075" type="#_x0000_t62" style="position:absolute;margin-left:118.5pt;margin-top:13.8pt;width:119.2pt;height:40.75pt;z-index:253401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KttqpwIAAI4FAAAOAAAAZHJzL2Uyb0RvYy54bWysVN1P2zAQf5+0/8HyO6QpbQkVKaqKmCYh&#10;qICJ56vjtJ78Ndtt0v31OzuhLRtPaHlwzr7z+Xe/+7i+aZUkO+68MLqk+fmAEq6ZqYRel/THy91Z&#10;QYkPoCuQRvOS7rmnN7OvX64bO+VDszGy4o6gE+2njS3pJgQ7zTLPNlyBPzeWa1TWxikIuHXrrHLQ&#10;oHcls+FgMMka4yrrDOPe4+ltp6Sz5L+uOQuPde15ILKkiC2k1aV1Fddsdg3TtQO7EayHAZ9AoUBo&#10;fPTg6hYCkK0T/7hSgjnjTR3OmVGZqWvBeIoBo8kHf0XzvAHLUyxIjrcHmvz/c8seds926ZCGxvqp&#10;RzFG0dZOxT/iI20ia38gi7eBMDzMx/lFMUJOGerG+eV4OI5sZsfb1vnwjRtFolDShldr/mS2unrC&#10;tCxASrMNiTTY3fuQ2KuIBoVlAtXPnJJaSUzGDiQ5K4rBpOizdWI0fGeUj/LiA6OLU6N8Mplc9kD7&#10;dxHyG9QIwhspqjshZdrs/UI6ghgwAKEr07wgAZRI8AEVyEr6eofvrkpNmpIO8RsjSYDFXUvAq0zZ&#10;qqRerykBucauYcElGt7d9p9/OAZzC37ToU5eO+aUCNhsUqiSFqewpY6h8tQumImYxWM1RCm0q5YI&#10;RD26ip7i0cpU+6UjznQt5S27E/juPfKyBIdpw8rAuRAecamlQSZML1GyMe73R+fRHksbtZQ02JPI&#10;0q8tOI50f9dY9Ff5KBZcSJvR+HKIG3eqWZ1q9FYtDKYNCwnRJTHaB/km1s6oVxwf8/gqqkAzfLvL&#10;R79ZhG5W4ABifD5PZti4FsK9frYsOo/URcZf2ldwtq/1gEXyYN76F6ap0rruONrGm9rMt8HU4kB6&#10;x2ufAWz61FH9gIpT5XSfrI5jdPYHAAD//wMAUEsDBBQABgAIAAAAIQBlhjyr3QAAAAoBAAAPAAAA&#10;ZHJzL2Rvd25yZXYueG1sTI/BTsMwDIbvSLxDZCRuLN1W1tE1nRCIM2JFPWeN11Q0TtWkXXl7zAlu&#10;tvzp9/cXx8X1YsYxdJ4UrFcJCKTGm45aBZ/V28MeRIiajO49oYJvDHAsb28KnRt/pQ+cT7EVHEIh&#10;1wpsjEMuZWgsOh1WfkDi28WPTkdex1aaUV853PVykyQ76XRH/MHqAV8sNl+nySkIsrOTm+umTof6&#10;/TXuq2prK6Xu75bnA4iIS/yD4Vef1aFkp7OfyATRK9hsM+4Sech2IBhIs8cUxJnJ5GkNsizk/wrl&#10;DwAAAP//AwBQSwECLQAUAAYACAAAACEAtoM4kv4AAADhAQAAEwAAAAAAAAAAAAAAAAAAAAAAW0Nv&#10;bnRlbnRfVHlwZXNdLnhtbFBLAQItABQABgAIAAAAIQA4/SH/1gAAAJQBAAALAAAAAAAAAAAAAAAA&#10;AC8BAABfcmVscy8ucmVsc1BLAQItABQABgAIAAAAIQAGKttqpwIAAI4FAAAOAAAAAAAAAAAAAAAA&#10;AC4CAABkcnMvZTJvRG9jLnhtbFBLAQItABQABgAIAAAAIQBlhjyr3QAAAAoBAAAPAAAAAAAAAAAA&#10;AAAAAAEFAABkcnMvZG93bnJldi54bWxQSwUGAAAAAAQABADzAAAACwYAAAAA&#10;" adj="-8223,7735" fillcolor="windowText" strokecolor="windowText" strokeweight="1.75pt">
                <v:textbox>
                  <w:txbxContent>
                    <w:p w14:paraId="45CEBD4E" w14:textId="77777777" w:rsidR="00035CE4" w:rsidRPr="00476AA2" w:rsidRDefault="00035CE4" w:rsidP="00035CE4">
                      <w:pPr>
                        <w:spacing w:line="240" w:lineRule="auto"/>
                        <w:jc w:val="center"/>
                        <w:rPr>
                          <w:rFonts w:ascii="Gadugi" w:hAnsi="Gadugi"/>
                          <w:sz w:val="20"/>
                          <w:szCs w:val="20"/>
                        </w:rPr>
                      </w:pPr>
                      <w:r>
                        <w:rPr>
                          <w:rFonts w:ascii="Gadugi" w:hAnsi="Gadugi"/>
                          <w:sz w:val="20"/>
                          <w:szCs w:val="20"/>
                        </w:rPr>
                        <w:t>Great – they all understand!</w:t>
                      </w:r>
                      <w:r w:rsidRPr="00476AA2">
                        <w:rPr>
                          <w:rFonts w:ascii="Gadugi" w:hAnsi="Gadugi"/>
                          <w:sz w:val="20"/>
                          <w:szCs w:val="20"/>
                        </w:rPr>
                        <w:t xml:space="preserve"> </w:t>
                      </w:r>
                    </w:p>
                    <w:p w14:paraId="27412564" w14:textId="77777777" w:rsidR="00035CE4" w:rsidRDefault="00035CE4" w:rsidP="00035CE4"/>
                  </w:txbxContent>
                </v:textbox>
              </v:shape>
            </w:pict>
          </mc:Fallback>
        </mc:AlternateContent>
      </w:r>
      <w:r w:rsidRPr="000A029E">
        <w:rPr>
          <w:rFonts w:ascii="Gadugi" w:hAnsi="Gadugi"/>
          <w:noProof/>
          <w:color w:val="000000" w:themeColor="text1"/>
          <w:sz w:val="22"/>
          <w:lang w:bidi="ar-SA"/>
        </w:rPr>
        <w:drawing>
          <wp:anchor distT="0" distB="0" distL="114300" distR="114300" simplePos="0" relativeHeight="253400064" behindDoc="0" locked="0" layoutInCell="1" allowOverlap="1" wp14:anchorId="07205715" wp14:editId="4C85068D">
            <wp:simplePos x="0" y="0"/>
            <wp:positionH relativeFrom="column">
              <wp:posOffset>298450</wp:posOffset>
            </wp:positionH>
            <wp:positionV relativeFrom="paragraph">
              <wp:posOffset>5715</wp:posOffset>
            </wp:positionV>
            <wp:extent cx="590550" cy="1003300"/>
            <wp:effectExtent l="0" t="0" r="0" b="6350"/>
            <wp:wrapNone/>
            <wp:docPr id="284" name="Picture 284"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41" cstate="print">
                      <a:extLst>
                        <a:ext uri="{28A0092B-C50C-407E-A947-70E740481C1C}">
                          <a14:useLocalDpi xmlns:a14="http://schemas.microsoft.com/office/drawing/2010/main" val="0"/>
                        </a:ext>
                      </a:extLst>
                    </a:blip>
                    <a:srcRect l="27704" t="29080" r="46439"/>
                    <a:stretch/>
                  </pic:blipFill>
                  <pic:spPr bwMode="auto">
                    <a:xfrm>
                      <a:off x="0" y="0"/>
                      <a:ext cx="590550" cy="10033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C488C5B" w14:textId="77777777" w:rsidR="00035CE4" w:rsidRDefault="00035CE4" w:rsidP="00035CE4">
      <w:pPr>
        <w:pStyle w:val="ListParagraph"/>
        <w:spacing w:line="240" w:lineRule="auto"/>
        <w:ind w:left="0"/>
        <w:rPr>
          <w:rFonts w:ascii="Gadugi" w:hAnsi="Gadugi"/>
          <w:color w:val="000000" w:themeColor="text1"/>
          <w:sz w:val="22"/>
          <w:lang w:bidi="ar-SA"/>
        </w:rPr>
      </w:pPr>
    </w:p>
    <w:p w14:paraId="763D3D05" w14:textId="77777777" w:rsidR="00035CE4" w:rsidRDefault="00035CE4" w:rsidP="00035CE4">
      <w:pPr>
        <w:pStyle w:val="ListParagraph"/>
        <w:spacing w:line="240" w:lineRule="auto"/>
        <w:ind w:left="0"/>
        <w:rPr>
          <w:rFonts w:ascii="Gadugi" w:hAnsi="Gadugi"/>
          <w:color w:val="000000" w:themeColor="text1"/>
          <w:sz w:val="22"/>
          <w:lang w:bidi="ar-SA"/>
        </w:rPr>
      </w:pPr>
    </w:p>
    <w:p w14:paraId="265AF156" w14:textId="77777777" w:rsidR="00035CE4" w:rsidRDefault="00035CE4" w:rsidP="00035CE4">
      <w:pPr>
        <w:pStyle w:val="ListParagraph"/>
        <w:spacing w:line="240" w:lineRule="auto"/>
        <w:ind w:left="0"/>
        <w:rPr>
          <w:rFonts w:ascii="Gadugi" w:hAnsi="Gadugi"/>
          <w:color w:val="000000" w:themeColor="text1"/>
          <w:sz w:val="22"/>
          <w:lang w:bidi="ar-SA"/>
        </w:rPr>
      </w:pPr>
    </w:p>
    <w:p w14:paraId="09E94849" w14:textId="77777777" w:rsidR="00035CE4" w:rsidRDefault="00035CE4" w:rsidP="00035CE4">
      <w:pPr>
        <w:pStyle w:val="ListParagraph"/>
        <w:spacing w:line="240" w:lineRule="auto"/>
        <w:ind w:left="0"/>
        <w:rPr>
          <w:rFonts w:ascii="Gadugi" w:hAnsi="Gadugi"/>
          <w:color w:val="000000" w:themeColor="text1"/>
          <w:sz w:val="22"/>
          <w:lang w:bidi="ar-SA"/>
        </w:rPr>
      </w:pPr>
    </w:p>
    <w:tbl>
      <w:tblPr>
        <w:tblStyle w:val="TableGrid"/>
        <w:tblpPr w:leftFromText="180" w:rightFromText="180" w:vertAnchor="text" w:horzAnchor="margin" w:tblpY="575"/>
        <w:tblW w:w="9493" w:type="dxa"/>
        <w:tblLook w:val="04A0" w:firstRow="1" w:lastRow="0" w:firstColumn="1" w:lastColumn="0" w:noHBand="0" w:noVBand="1"/>
      </w:tblPr>
      <w:tblGrid>
        <w:gridCol w:w="9493"/>
      </w:tblGrid>
      <w:tr w:rsidR="00035CE4" w:rsidRPr="00273726" w14:paraId="5EC35096" w14:textId="77777777" w:rsidTr="00D030EF">
        <w:trPr>
          <w:trHeight w:val="1648"/>
        </w:trPr>
        <w:tc>
          <w:tcPr>
            <w:tcW w:w="9493" w:type="dxa"/>
            <w:shd w:val="clear" w:color="auto" w:fill="E2EFD9" w:themeFill="accent6" w:themeFillTint="33"/>
          </w:tcPr>
          <w:p w14:paraId="5586DC67" w14:textId="43A5CB01" w:rsidR="00035CE4" w:rsidRDefault="00035CE4" w:rsidP="00D030EF">
            <w:pPr>
              <w:pStyle w:val="Heading1"/>
              <w:outlineLvl w:val="0"/>
              <w:rPr>
                <w:rFonts w:eastAsia="Times New Roman"/>
                <w:b/>
                <w:bCs/>
                <w:lang w:bidi="ar-SA"/>
              </w:rPr>
            </w:pPr>
            <w:r w:rsidRPr="00401B2E">
              <w:rPr>
                <w:noProof/>
              </w:rPr>
              <w:lastRenderedPageBreak/>
              <w:drawing>
                <wp:anchor distT="0" distB="0" distL="114300" distR="114300" simplePos="0" relativeHeight="253402112" behindDoc="0" locked="0" layoutInCell="1" allowOverlap="1" wp14:anchorId="29383D8C" wp14:editId="26593B6C">
                  <wp:simplePos x="0" y="0"/>
                  <wp:positionH relativeFrom="column">
                    <wp:posOffset>4229735</wp:posOffset>
                  </wp:positionH>
                  <wp:positionV relativeFrom="paragraph">
                    <wp:posOffset>-378460</wp:posOffset>
                  </wp:positionV>
                  <wp:extent cx="799035" cy="895350"/>
                  <wp:effectExtent l="0" t="0" r="1270" b="0"/>
                  <wp:wrapNone/>
                  <wp:docPr id="292" name="Picture 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rotWithShape="1">
                          <a:blip r:embed="rId19" cstate="print">
                            <a:extLst>
                              <a:ext uri="{28A0092B-C50C-407E-A947-70E740481C1C}">
                                <a14:useLocalDpi xmlns:a14="http://schemas.microsoft.com/office/drawing/2010/main" val="0"/>
                              </a:ext>
                            </a:extLst>
                          </a:blip>
                          <a:srcRect l="31423" t="22839" r="33871" b="38845"/>
                          <a:stretch/>
                        </pic:blipFill>
                        <pic:spPr bwMode="auto">
                          <a:xfrm>
                            <a:off x="0" y="0"/>
                            <a:ext cx="799035" cy="8953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273726">
              <w:rPr>
                <w:noProof/>
                <w:color w:val="4472C4" w:themeColor="accent1"/>
              </w:rPr>
              <w:drawing>
                <wp:anchor distT="0" distB="0" distL="114300" distR="114300" simplePos="0" relativeHeight="253573120" behindDoc="0" locked="0" layoutInCell="1" allowOverlap="1" wp14:anchorId="5D157BFF" wp14:editId="48495CCD">
                  <wp:simplePos x="0" y="0"/>
                  <wp:positionH relativeFrom="column">
                    <wp:posOffset>-495300</wp:posOffset>
                  </wp:positionH>
                  <wp:positionV relativeFrom="paragraph">
                    <wp:posOffset>197485</wp:posOffset>
                  </wp:positionV>
                  <wp:extent cx="675596" cy="685800"/>
                  <wp:effectExtent l="0" t="0" r="0" b="0"/>
                  <wp:wrapNone/>
                  <wp:docPr id="461" name="Picture 461"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1" name="Picture 461" descr="Icon&#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Pr="00DF5BAB">
              <w:rPr>
                <w:b/>
                <w:bCs/>
              </w:rPr>
              <w:t>Activity</w:t>
            </w:r>
            <w:r w:rsidRPr="00DF5BAB">
              <w:rPr>
                <w:rFonts w:eastAsia="Times New Roman"/>
                <w:b/>
                <w:bCs/>
                <w:lang w:bidi="ar-SA"/>
              </w:rPr>
              <w:t xml:space="preserve"> </w:t>
            </w:r>
            <w:r>
              <w:rPr>
                <w:b/>
                <w:bCs/>
              </w:rPr>
              <w:t>6.</w:t>
            </w:r>
            <w:r w:rsidR="003D6030">
              <w:rPr>
                <w:b/>
                <w:bCs/>
              </w:rPr>
              <w:t>3</w:t>
            </w:r>
            <w:r w:rsidRPr="00DF5BAB">
              <w:rPr>
                <w:rFonts w:eastAsia="Times New Roman"/>
                <w:b/>
                <w:bCs/>
                <w:lang w:bidi="ar-SA"/>
              </w:rPr>
              <w:t xml:space="preserve"> – Choral answers (5 minutes)</w:t>
            </w:r>
          </w:p>
          <w:p w14:paraId="31C24AFD" w14:textId="7842B98B" w:rsidR="00035CE4" w:rsidRPr="000B7565" w:rsidRDefault="00704616" w:rsidP="00D030EF">
            <w:pPr>
              <w:rPr>
                <w:lang w:bidi="ar-SA"/>
              </w:rPr>
            </w:pPr>
            <w:r w:rsidRPr="00273726">
              <w:rPr>
                <w:noProof/>
                <w:color w:val="4472C4" w:themeColor="accent1"/>
              </w:rPr>
              <w:drawing>
                <wp:anchor distT="0" distB="0" distL="114300" distR="114300" simplePos="0" relativeHeight="253574144" behindDoc="0" locked="0" layoutInCell="1" allowOverlap="1" wp14:anchorId="4A47DF81" wp14:editId="4179F1A6">
                  <wp:simplePos x="0" y="0"/>
                  <wp:positionH relativeFrom="column">
                    <wp:posOffset>5099050</wp:posOffset>
                  </wp:positionH>
                  <wp:positionV relativeFrom="paragraph">
                    <wp:posOffset>125095</wp:posOffset>
                  </wp:positionV>
                  <wp:extent cx="647700" cy="603066"/>
                  <wp:effectExtent l="0" t="0" r="0" b="0"/>
                  <wp:wrapNone/>
                  <wp:docPr id="462" name="Picture 46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 name="Picture 462"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p>
          <w:p w14:paraId="05C39126" w14:textId="0831C441" w:rsidR="00035CE4" w:rsidRPr="009F54C8" w:rsidRDefault="00035CE4" w:rsidP="00D030EF">
            <w:pPr>
              <w:textAlignment w:val="baseline"/>
              <w:rPr>
                <w:rFonts w:ascii="Gadugi" w:hAnsi="Gadugi" w:cs="CIDFont+F4"/>
                <w:sz w:val="22"/>
                <w:lang w:bidi="ar-SA"/>
              </w:rPr>
            </w:pPr>
            <w:r w:rsidRPr="009F54C8">
              <w:rPr>
                <w:rFonts w:ascii="Gadugi" w:hAnsi="Gadugi" w:cs="CIDFont+F4"/>
                <w:sz w:val="22"/>
                <w:lang w:bidi="ar-SA"/>
              </w:rPr>
              <w:t xml:space="preserve">Thin Than is pleased that all the students appear to understand. </w:t>
            </w:r>
          </w:p>
          <w:p w14:paraId="3AA40BFD" w14:textId="77777777" w:rsidR="00035CE4" w:rsidRPr="008B0B5E" w:rsidRDefault="00035CE4" w:rsidP="00DA58E5">
            <w:pPr>
              <w:pStyle w:val="ListParagraph"/>
              <w:numPr>
                <w:ilvl w:val="0"/>
                <w:numId w:val="7"/>
              </w:numPr>
              <w:textAlignment w:val="baseline"/>
              <w:rPr>
                <w:rFonts w:ascii="Gadugi" w:hAnsi="Gadugi" w:cs="CIDFont+F4"/>
                <w:sz w:val="22"/>
                <w:lang w:bidi="ar-SA"/>
              </w:rPr>
            </w:pPr>
            <w:r w:rsidRPr="008B0B5E">
              <w:rPr>
                <w:rFonts w:ascii="Gadugi" w:hAnsi="Gadugi" w:cs="CIDFont+F4"/>
                <w:sz w:val="22"/>
                <w:lang w:bidi="ar-SA"/>
              </w:rPr>
              <w:t xml:space="preserve">Do you agree with Thin </w:t>
            </w:r>
            <w:proofErr w:type="spellStart"/>
            <w:r w:rsidRPr="008B0B5E">
              <w:rPr>
                <w:rFonts w:ascii="Gadugi" w:hAnsi="Gadugi" w:cs="CIDFont+F4"/>
                <w:sz w:val="22"/>
                <w:lang w:bidi="ar-SA"/>
              </w:rPr>
              <w:t>Than’s</w:t>
            </w:r>
            <w:proofErr w:type="spellEnd"/>
            <w:r w:rsidRPr="008B0B5E">
              <w:rPr>
                <w:rFonts w:ascii="Gadugi" w:hAnsi="Gadugi" w:cs="CIDFont+F4"/>
                <w:sz w:val="22"/>
                <w:lang w:bidi="ar-SA"/>
              </w:rPr>
              <w:t xml:space="preserve"> statement?</w:t>
            </w:r>
          </w:p>
          <w:p w14:paraId="4074D582" w14:textId="7295328D" w:rsidR="00035CE4" w:rsidRPr="007F2748" w:rsidRDefault="00035CE4" w:rsidP="00DA58E5">
            <w:pPr>
              <w:pStyle w:val="ListParagraph"/>
              <w:numPr>
                <w:ilvl w:val="0"/>
                <w:numId w:val="7"/>
              </w:numPr>
              <w:textAlignment w:val="baseline"/>
              <w:rPr>
                <w:rFonts w:ascii="Gadugi" w:hAnsi="Gadugi" w:cs="CIDFont+F4"/>
                <w:sz w:val="22"/>
                <w:lang w:bidi="ar-SA"/>
              </w:rPr>
            </w:pPr>
            <w:proofErr w:type="gramStart"/>
            <w:r w:rsidRPr="008B0B5E">
              <w:rPr>
                <w:rFonts w:ascii="Gadugi" w:hAnsi="Gadugi" w:cs="CIDFont+F4"/>
                <w:sz w:val="22"/>
                <w:lang w:bidi="ar-SA"/>
              </w:rPr>
              <w:t>Why?</w:t>
            </w:r>
            <w:r>
              <w:rPr>
                <w:rFonts w:ascii="Gadugi" w:hAnsi="Gadugi" w:cs="CIDFont+F4"/>
                <w:sz w:val="22"/>
                <w:lang w:bidi="ar-SA"/>
              </w:rPr>
              <w:t>/</w:t>
            </w:r>
            <w:proofErr w:type="gramEnd"/>
            <w:r>
              <w:rPr>
                <w:rFonts w:ascii="Gadugi" w:hAnsi="Gadugi" w:cs="CIDFont+F4"/>
                <w:sz w:val="22"/>
                <w:lang w:bidi="ar-SA"/>
              </w:rPr>
              <w:t xml:space="preserve">Why not?  </w:t>
            </w:r>
            <w:r w:rsidRPr="00BA2988">
              <w:rPr>
                <w:rFonts w:ascii="Gadugi" w:hAnsi="Gadugi"/>
                <w:sz w:val="22"/>
                <w:lang w:bidi="ar-SA"/>
              </w:rPr>
              <w:t>Write the answers in your learning journal</w:t>
            </w:r>
            <w:r w:rsidR="00704616">
              <w:rPr>
                <w:rFonts w:ascii="Gadugi" w:hAnsi="Gadugi"/>
                <w:sz w:val="22"/>
                <w:lang w:bidi="ar-SA"/>
              </w:rPr>
              <w:t xml:space="preserve"> and suggest an alternative way to find out if all the students understand</w:t>
            </w:r>
            <w:r w:rsidRPr="00BA2988">
              <w:rPr>
                <w:rFonts w:ascii="Gadugi" w:hAnsi="Gadugi"/>
                <w:sz w:val="22"/>
                <w:lang w:bidi="ar-SA"/>
              </w:rPr>
              <w:t>.</w:t>
            </w:r>
          </w:p>
          <w:p w14:paraId="426CB0B1" w14:textId="1E19022A" w:rsidR="007F2748" w:rsidRPr="00BA2988" w:rsidRDefault="007F2748" w:rsidP="007F2748">
            <w:pPr>
              <w:pStyle w:val="ListParagraph"/>
              <w:textAlignment w:val="baseline"/>
              <w:rPr>
                <w:rFonts w:ascii="Gadugi" w:hAnsi="Gadugi" w:cs="CIDFont+F4"/>
                <w:sz w:val="22"/>
                <w:lang w:bidi="ar-SA"/>
              </w:rPr>
            </w:pPr>
          </w:p>
        </w:tc>
      </w:tr>
    </w:tbl>
    <w:p w14:paraId="05F785FA" w14:textId="77777777" w:rsidR="00035CE4" w:rsidRDefault="00035CE4" w:rsidP="00035CE4">
      <w:pPr>
        <w:pStyle w:val="ListParagraph"/>
        <w:spacing w:line="240" w:lineRule="auto"/>
        <w:ind w:left="0"/>
        <w:rPr>
          <w:rFonts w:ascii="Gadugi" w:hAnsi="Gadugi"/>
          <w:color w:val="000000" w:themeColor="text1"/>
          <w:sz w:val="22"/>
          <w:lang w:bidi="ar-SA"/>
        </w:rPr>
      </w:pPr>
    </w:p>
    <w:p w14:paraId="03DB887D" w14:textId="7094E9D7" w:rsidR="00035CE4" w:rsidRDefault="00035CE4" w:rsidP="00035CE4">
      <w:pPr>
        <w:pStyle w:val="ListParagraph"/>
        <w:spacing w:line="240" w:lineRule="auto"/>
        <w:ind w:left="0"/>
        <w:rPr>
          <w:rFonts w:ascii="Gadugi" w:hAnsi="Gadugi"/>
          <w:color w:val="000000" w:themeColor="text1"/>
          <w:sz w:val="22"/>
          <w:lang w:bidi="ar-SA"/>
        </w:rPr>
      </w:pPr>
    </w:p>
    <w:p w14:paraId="1BDBC2DC" w14:textId="77777777" w:rsidR="00D030EF" w:rsidRPr="000C3FE8" w:rsidRDefault="00D030EF" w:rsidP="00035CE4">
      <w:pPr>
        <w:pStyle w:val="ListParagraph"/>
        <w:spacing w:line="240" w:lineRule="auto"/>
        <w:ind w:left="0"/>
        <w:rPr>
          <w:rFonts w:ascii="Gadugi" w:hAnsi="Gadugi"/>
          <w:color w:val="000000" w:themeColor="text1"/>
          <w:sz w:val="22"/>
          <w:lang w:bidi="ar-SA"/>
        </w:rPr>
      </w:pPr>
    </w:p>
    <w:tbl>
      <w:tblPr>
        <w:tblStyle w:val="TableGrid"/>
        <w:tblW w:w="9493" w:type="dxa"/>
        <w:tblLook w:val="04A0" w:firstRow="1" w:lastRow="0" w:firstColumn="1" w:lastColumn="0" w:noHBand="0" w:noVBand="1"/>
      </w:tblPr>
      <w:tblGrid>
        <w:gridCol w:w="9493"/>
      </w:tblGrid>
      <w:tr w:rsidR="00035CE4" w:rsidRPr="00273726" w14:paraId="5C684B82" w14:textId="77777777" w:rsidTr="00FF0E76">
        <w:trPr>
          <w:trHeight w:val="1922"/>
        </w:trPr>
        <w:tc>
          <w:tcPr>
            <w:tcW w:w="9493" w:type="dxa"/>
            <w:shd w:val="clear" w:color="auto" w:fill="FBE4D5" w:themeFill="accent2" w:themeFillTint="33"/>
          </w:tcPr>
          <w:p w14:paraId="180FCD86" w14:textId="556604BC" w:rsidR="00035CE4" w:rsidRDefault="00035CE4" w:rsidP="00FF0E76">
            <w:pPr>
              <w:pStyle w:val="Heading1"/>
              <w:outlineLvl w:val="0"/>
              <w:rPr>
                <w:rFonts w:eastAsia="Times New Roman"/>
                <w:b/>
                <w:bCs/>
                <w:lang w:bidi="ar-SA"/>
              </w:rPr>
            </w:pPr>
            <w:r w:rsidRPr="00DF5BAB">
              <w:rPr>
                <w:b/>
                <w:bCs/>
              </w:rPr>
              <w:t>Activity</w:t>
            </w:r>
            <w:r w:rsidRPr="00DF5BAB">
              <w:rPr>
                <w:rFonts w:eastAsia="Times New Roman"/>
                <w:b/>
                <w:bCs/>
                <w:lang w:bidi="ar-SA"/>
              </w:rPr>
              <w:t xml:space="preserve"> </w:t>
            </w:r>
            <w:r>
              <w:rPr>
                <w:b/>
                <w:bCs/>
              </w:rPr>
              <w:t>6.</w:t>
            </w:r>
            <w:r w:rsidR="003D6030">
              <w:rPr>
                <w:b/>
                <w:bCs/>
              </w:rPr>
              <w:t>3</w:t>
            </w:r>
            <w:r w:rsidRPr="00DF5BAB">
              <w:rPr>
                <w:rFonts w:eastAsia="Times New Roman"/>
                <w:b/>
                <w:bCs/>
                <w:lang w:bidi="ar-SA"/>
              </w:rPr>
              <w:t xml:space="preserve"> </w:t>
            </w:r>
            <w:r>
              <w:rPr>
                <w:rFonts w:eastAsia="Times New Roman"/>
                <w:b/>
                <w:bCs/>
                <w:lang w:bidi="ar-SA"/>
              </w:rPr>
              <w:t xml:space="preserve">answers </w:t>
            </w:r>
            <w:r w:rsidRPr="00DF5BAB">
              <w:rPr>
                <w:rFonts w:eastAsia="Times New Roman"/>
                <w:b/>
                <w:bCs/>
                <w:lang w:bidi="ar-SA"/>
              </w:rPr>
              <w:t xml:space="preserve">– </w:t>
            </w:r>
            <w:r w:rsidRPr="00DF5BAB">
              <w:rPr>
                <w:b/>
                <w:bCs/>
              </w:rPr>
              <w:t>choral</w:t>
            </w:r>
            <w:r w:rsidRPr="00DF5BAB">
              <w:rPr>
                <w:rFonts w:eastAsia="Times New Roman"/>
                <w:b/>
                <w:bCs/>
                <w:lang w:bidi="ar-SA"/>
              </w:rPr>
              <w:t xml:space="preserve"> answers</w:t>
            </w:r>
          </w:p>
          <w:p w14:paraId="314C444E" w14:textId="77777777" w:rsidR="00035CE4" w:rsidRPr="000B7565" w:rsidRDefault="00035CE4" w:rsidP="00FF0E76">
            <w:pPr>
              <w:rPr>
                <w:lang w:bidi="ar-SA"/>
              </w:rPr>
            </w:pPr>
          </w:p>
          <w:p w14:paraId="55E527C5" w14:textId="77777777" w:rsidR="00035CE4" w:rsidRPr="003E6D66" w:rsidRDefault="00035CE4" w:rsidP="00DA58E5">
            <w:pPr>
              <w:pStyle w:val="ListParagraph"/>
              <w:numPr>
                <w:ilvl w:val="0"/>
                <w:numId w:val="8"/>
              </w:numPr>
              <w:textAlignment w:val="baseline"/>
              <w:rPr>
                <w:rFonts w:ascii="Gadugi" w:hAnsi="Gadugi" w:cs="CIDFont+F4"/>
                <w:sz w:val="22"/>
                <w:lang w:bidi="ar-SA"/>
              </w:rPr>
            </w:pPr>
            <w:r w:rsidRPr="003E6D66">
              <w:rPr>
                <w:rFonts w:ascii="Gadugi" w:hAnsi="Gadugi" w:cs="CIDFont+F4"/>
                <w:sz w:val="22"/>
                <w:lang w:bidi="ar-SA"/>
              </w:rPr>
              <w:t xml:space="preserve">Thin </w:t>
            </w:r>
            <w:proofErr w:type="spellStart"/>
            <w:r w:rsidRPr="003E6D66">
              <w:rPr>
                <w:rFonts w:ascii="Gadugi" w:hAnsi="Gadugi" w:cs="CIDFont+F4"/>
                <w:sz w:val="22"/>
                <w:lang w:bidi="ar-SA"/>
              </w:rPr>
              <w:t>Than’s</w:t>
            </w:r>
            <w:proofErr w:type="spellEnd"/>
            <w:r w:rsidRPr="003E6D66">
              <w:rPr>
                <w:rFonts w:ascii="Gadugi" w:hAnsi="Gadugi" w:cs="CIDFont+F4"/>
                <w:sz w:val="22"/>
                <w:lang w:bidi="ar-SA"/>
              </w:rPr>
              <w:t xml:space="preserve"> response to the whole group choral answer is </w:t>
            </w:r>
            <w:r w:rsidRPr="003E6D66">
              <w:rPr>
                <w:rFonts w:ascii="Gadugi" w:hAnsi="Gadugi" w:cs="CIDFont+F4"/>
                <w:b/>
                <w:bCs/>
                <w:sz w:val="22"/>
                <w:lang w:bidi="ar-SA"/>
              </w:rPr>
              <w:t>probably not</w:t>
            </w:r>
            <w:r w:rsidRPr="003E6D66">
              <w:rPr>
                <w:rFonts w:ascii="Gadugi" w:hAnsi="Gadugi" w:cs="CIDFont+F4"/>
                <w:sz w:val="22"/>
                <w:lang w:bidi="ar-SA"/>
              </w:rPr>
              <w:t xml:space="preserve"> correct.</w:t>
            </w:r>
          </w:p>
          <w:p w14:paraId="53339CB0" w14:textId="77777777" w:rsidR="00035CE4" w:rsidRPr="003E6D66" w:rsidRDefault="00035CE4" w:rsidP="00DA58E5">
            <w:pPr>
              <w:pStyle w:val="ListParagraph"/>
              <w:numPr>
                <w:ilvl w:val="0"/>
                <w:numId w:val="8"/>
              </w:numPr>
              <w:textAlignment w:val="baseline"/>
              <w:rPr>
                <w:rFonts w:ascii="Gadugi" w:hAnsi="Gadugi" w:cs="CIDFont+F4"/>
                <w:sz w:val="22"/>
                <w:lang w:bidi="ar-SA"/>
              </w:rPr>
            </w:pPr>
            <w:r w:rsidRPr="003E6D66">
              <w:rPr>
                <w:rFonts w:ascii="Gadugi" w:hAnsi="Gadugi" w:cs="CIDFont+F4"/>
                <w:sz w:val="22"/>
                <w:lang w:bidi="ar-SA"/>
              </w:rPr>
              <w:t xml:space="preserve">The reason why – </w:t>
            </w:r>
            <w:r>
              <w:rPr>
                <w:rFonts w:ascii="Gadugi" w:hAnsi="Gadugi" w:cs="CIDFont+F4"/>
                <w:sz w:val="22"/>
                <w:lang w:bidi="ar-SA"/>
              </w:rPr>
              <w:t>S</w:t>
            </w:r>
            <w:r w:rsidRPr="003E6D66">
              <w:rPr>
                <w:rFonts w:ascii="Gadugi" w:hAnsi="Gadugi" w:cs="CIDFont+F4"/>
                <w:sz w:val="22"/>
                <w:lang w:bidi="ar-SA"/>
              </w:rPr>
              <w:t xml:space="preserve">he doesn’t know whether any one of the learners understands the answer. </w:t>
            </w:r>
            <w:r>
              <w:rPr>
                <w:rFonts w:ascii="Gadugi" w:hAnsi="Gadugi" w:cs="CIDFont+F4"/>
                <w:sz w:val="22"/>
                <w:lang w:bidi="ar-SA"/>
              </w:rPr>
              <w:t xml:space="preserve">It is possible that some students may listen to others’ responses and copy (especially if they are unsure or if they feel that others have a different answer to them). </w:t>
            </w:r>
            <w:r w:rsidRPr="003E6D66">
              <w:rPr>
                <w:rFonts w:ascii="Gadugi" w:hAnsi="Gadugi" w:cs="CIDFont+F4"/>
                <w:sz w:val="22"/>
                <w:lang w:bidi="ar-SA"/>
              </w:rPr>
              <w:t>She needs to be confident, in this example, that all learners know ‘why’ it is a continent.</w:t>
            </w:r>
          </w:p>
          <w:p w14:paraId="7E0EE9E5" w14:textId="77777777" w:rsidR="00035CE4" w:rsidRPr="003E6D66" w:rsidRDefault="00035CE4" w:rsidP="00FF0E76">
            <w:pPr>
              <w:rPr>
                <w:rFonts w:ascii="Gadugi" w:hAnsi="Gadugi"/>
                <w:sz w:val="22"/>
                <w:lang w:bidi="ar-SA"/>
              </w:rPr>
            </w:pPr>
          </w:p>
          <w:p w14:paraId="15677EBD" w14:textId="77777777" w:rsidR="00DF0F24" w:rsidRDefault="00035CE4" w:rsidP="00FF0E76">
            <w:pPr>
              <w:rPr>
                <w:rFonts w:ascii="Gadugi" w:hAnsi="Gadugi"/>
                <w:sz w:val="22"/>
                <w:lang w:bidi="ar-SA"/>
              </w:rPr>
            </w:pPr>
            <w:r w:rsidRPr="003E6D66">
              <w:rPr>
                <w:rFonts w:ascii="Gadugi" w:hAnsi="Gadugi"/>
                <w:sz w:val="22"/>
                <w:lang w:bidi="ar-SA"/>
              </w:rPr>
              <w:t xml:space="preserve">Notice the first question was closed – </w:t>
            </w:r>
            <w:r>
              <w:rPr>
                <w:rFonts w:ascii="Gadugi" w:hAnsi="Gadugi"/>
                <w:sz w:val="22"/>
                <w:lang w:bidi="ar-SA"/>
              </w:rPr>
              <w:t xml:space="preserve">requiring a </w:t>
            </w:r>
            <w:r w:rsidRPr="003E6D66">
              <w:rPr>
                <w:rFonts w:ascii="Gadugi" w:hAnsi="Gadugi"/>
                <w:sz w:val="22"/>
                <w:lang w:bidi="ar-SA"/>
              </w:rPr>
              <w:t xml:space="preserve">yes or no answer.  The second was an open question which </w:t>
            </w:r>
            <w:r w:rsidRPr="003E6D66">
              <w:rPr>
                <w:rFonts w:ascii="Gadugi" w:hAnsi="Gadugi"/>
                <w:b/>
                <w:bCs/>
                <w:sz w:val="22"/>
                <w:lang w:bidi="ar-SA"/>
              </w:rPr>
              <w:t>allowed</w:t>
            </w:r>
            <w:r w:rsidRPr="003E6D66">
              <w:rPr>
                <w:rFonts w:ascii="Gadugi" w:hAnsi="Gadugi"/>
                <w:sz w:val="22"/>
                <w:lang w:bidi="ar-SA"/>
              </w:rPr>
              <w:t xml:space="preserve"> </w:t>
            </w:r>
            <w:r w:rsidR="00DF0F24">
              <w:rPr>
                <w:rFonts w:ascii="Gadugi" w:hAnsi="Gadugi"/>
                <w:sz w:val="22"/>
                <w:lang w:bidi="ar-SA"/>
              </w:rPr>
              <w:t>you to</w:t>
            </w:r>
            <w:r w:rsidRPr="003E6D66">
              <w:rPr>
                <w:rFonts w:ascii="Gadugi" w:hAnsi="Gadugi"/>
                <w:sz w:val="22"/>
                <w:lang w:bidi="ar-SA"/>
              </w:rPr>
              <w:t xml:space="preserve"> answer </w:t>
            </w:r>
            <w:r>
              <w:rPr>
                <w:rFonts w:ascii="Gadugi" w:hAnsi="Gadugi"/>
                <w:sz w:val="22"/>
                <w:lang w:bidi="ar-SA"/>
              </w:rPr>
              <w:t>in more detail</w:t>
            </w:r>
            <w:r w:rsidR="00DF0F24">
              <w:rPr>
                <w:rFonts w:ascii="Gadugi" w:hAnsi="Gadugi"/>
                <w:sz w:val="22"/>
                <w:lang w:bidi="ar-SA"/>
              </w:rPr>
              <w:t xml:space="preserve">. </w:t>
            </w:r>
          </w:p>
          <w:p w14:paraId="1D2FEDDB" w14:textId="058E9383" w:rsidR="00035CE4" w:rsidRDefault="00DF0F24" w:rsidP="00FF0E76">
            <w:pPr>
              <w:rPr>
                <w:rFonts w:ascii="Gadugi" w:hAnsi="Gadugi"/>
                <w:sz w:val="22"/>
                <w:lang w:bidi="ar-SA"/>
              </w:rPr>
            </w:pPr>
            <w:r>
              <w:rPr>
                <w:rFonts w:ascii="Gadugi" w:hAnsi="Gadugi"/>
                <w:sz w:val="22"/>
                <w:lang w:bidi="ar-SA"/>
              </w:rPr>
              <w:t>The detail enables the educator</w:t>
            </w:r>
            <w:r w:rsidR="00035CE4" w:rsidRPr="003E6D66">
              <w:rPr>
                <w:rFonts w:ascii="Gadugi" w:hAnsi="Gadugi"/>
                <w:b/>
                <w:bCs/>
                <w:sz w:val="22"/>
                <w:lang w:bidi="ar-SA"/>
              </w:rPr>
              <w:t xml:space="preserve"> </w:t>
            </w:r>
            <w:r w:rsidR="00035CE4" w:rsidRPr="000C3FE8">
              <w:rPr>
                <w:rFonts w:ascii="Gadugi" w:hAnsi="Gadugi"/>
                <w:sz w:val="22"/>
                <w:lang w:bidi="ar-SA"/>
              </w:rPr>
              <w:t xml:space="preserve">to </w:t>
            </w:r>
            <w:proofErr w:type="gramStart"/>
            <w:r w:rsidR="00035CE4" w:rsidRPr="000C3FE8">
              <w:rPr>
                <w:rFonts w:ascii="Gadugi" w:hAnsi="Gadugi"/>
                <w:sz w:val="22"/>
                <w:lang w:bidi="ar-SA"/>
              </w:rPr>
              <w:t>make an</w:t>
            </w:r>
            <w:r w:rsidR="00035CE4">
              <w:rPr>
                <w:rFonts w:ascii="Gadugi" w:hAnsi="Gadugi"/>
                <w:b/>
                <w:bCs/>
                <w:sz w:val="22"/>
                <w:lang w:bidi="ar-SA"/>
              </w:rPr>
              <w:t xml:space="preserve"> </w:t>
            </w:r>
            <w:r w:rsidR="00035CE4" w:rsidRPr="003E6D66">
              <w:rPr>
                <w:rFonts w:ascii="Gadugi" w:hAnsi="Gadugi"/>
                <w:b/>
                <w:bCs/>
                <w:sz w:val="22"/>
                <w:lang w:bidi="ar-SA"/>
              </w:rPr>
              <w:t>assess</w:t>
            </w:r>
            <w:r w:rsidR="00035CE4">
              <w:rPr>
                <w:rFonts w:ascii="Gadugi" w:hAnsi="Gadugi"/>
                <w:b/>
                <w:bCs/>
                <w:sz w:val="22"/>
                <w:lang w:bidi="ar-SA"/>
              </w:rPr>
              <w:t xml:space="preserve">ment </w:t>
            </w:r>
            <w:r w:rsidR="00035CE4" w:rsidRPr="000C3FE8">
              <w:rPr>
                <w:rFonts w:ascii="Gadugi" w:hAnsi="Gadugi"/>
                <w:sz w:val="22"/>
                <w:lang w:bidi="ar-SA"/>
              </w:rPr>
              <w:t>of</w:t>
            </w:r>
            <w:proofErr w:type="gramEnd"/>
            <w:r w:rsidR="00035CE4" w:rsidRPr="000C3FE8">
              <w:rPr>
                <w:rFonts w:ascii="Gadugi" w:hAnsi="Gadugi"/>
                <w:sz w:val="22"/>
                <w:lang w:bidi="ar-SA"/>
              </w:rPr>
              <w:t xml:space="preserve"> the students’</w:t>
            </w:r>
            <w:r w:rsidR="00035CE4" w:rsidRPr="003E6D66">
              <w:rPr>
                <w:rFonts w:ascii="Gadugi" w:hAnsi="Gadugi"/>
                <w:sz w:val="22"/>
                <w:lang w:bidi="ar-SA"/>
              </w:rPr>
              <w:t xml:space="preserve"> understanding.</w:t>
            </w:r>
          </w:p>
          <w:p w14:paraId="52C4A12E" w14:textId="77777777" w:rsidR="00035CE4" w:rsidRPr="008E734D" w:rsidRDefault="00035CE4" w:rsidP="00FF0E76">
            <w:pPr>
              <w:rPr>
                <w:lang w:bidi="ar-SA"/>
              </w:rPr>
            </w:pPr>
          </w:p>
        </w:tc>
      </w:tr>
    </w:tbl>
    <w:p w14:paraId="2825A65A" w14:textId="77777777" w:rsidR="00035CE4" w:rsidRDefault="00035CE4" w:rsidP="00035CE4">
      <w:pPr>
        <w:rPr>
          <w:lang w:bidi="ar-SA"/>
        </w:rPr>
      </w:pPr>
    </w:p>
    <w:tbl>
      <w:tblPr>
        <w:tblStyle w:val="TableGrid"/>
        <w:tblW w:w="9918" w:type="dxa"/>
        <w:tblLook w:val="04A0" w:firstRow="1" w:lastRow="0" w:firstColumn="1" w:lastColumn="0" w:noHBand="0" w:noVBand="1"/>
      </w:tblPr>
      <w:tblGrid>
        <w:gridCol w:w="9918"/>
      </w:tblGrid>
      <w:tr w:rsidR="00035CE4" w:rsidRPr="00273726" w14:paraId="2C3D588B" w14:textId="77777777" w:rsidTr="00FF0E76">
        <w:trPr>
          <w:trHeight w:val="1922"/>
        </w:trPr>
        <w:tc>
          <w:tcPr>
            <w:tcW w:w="9918" w:type="dxa"/>
            <w:shd w:val="clear" w:color="auto" w:fill="E2EFD9" w:themeFill="accent6" w:themeFillTint="33"/>
          </w:tcPr>
          <w:p w14:paraId="476B824B" w14:textId="6B8E0F81" w:rsidR="00035CE4" w:rsidRPr="003E6D66" w:rsidRDefault="00035CE4" w:rsidP="00FF0E76">
            <w:pPr>
              <w:pStyle w:val="Heading1"/>
              <w:outlineLvl w:val="0"/>
              <w:rPr>
                <w:rFonts w:eastAsia="Times New Roman"/>
                <w:b/>
                <w:bCs/>
                <w:szCs w:val="26"/>
                <w:lang w:bidi="ar-SA"/>
              </w:rPr>
            </w:pPr>
            <w:r w:rsidRPr="003E6D66">
              <w:rPr>
                <w:b/>
                <w:bCs/>
                <w:noProof/>
              </w:rPr>
              <w:lastRenderedPageBreak/>
              <w:drawing>
                <wp:anchor distT="0" distB="0" distL="114300" distR="114300" simplePos="0" relativeHeight="253469696" behindDoc="0" locked="0" layoutInCell="1" allowOverlap="1" wp14:anchorId="0297B738" wp14:editId="7E384A96">
                  <wp:simplePos x="0" y="0"/>
                  <wp:positionH relativeFrom="column">
                    <wp:posOffset>4874260</wp:posOffset>
                  </wp:positionH>
                  <wp:positionV relativeFrom="paragraph">
                    <wp:posOffset>-820420</wp:posOffset>
                  </wp:positionV>
                  <wp:extent cx="2120701" cy="2152650"/>
                  <wp:effectExtent l="0" t="0" r="0" b="0"/>
                  <wp:wrapNone/>
                  <wp:docPr id="1160" name="Picture 1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3E6D66">
              <w:rPr>
                <w:b/>
                <w:bCs/>
              </w:rPr>
              <w:t>Activity</w:t>
            </w:r>
            <w:r w:rsidRPr="003E6D66">
              <w:rPr>
                <w:rFonts w:eastAsia="Times New Roman"/>
                <w:b/>
                <w:bCs/>
                <w:szCs w:val="26"/>
                <w:lang w:bidi="ar-SA"/>
              </w:rPr>
              <w:t xml:space="preserve"> </w:t>
            </w:r>
            <w:r>
              <w:rPr>
                <w:b/>
                <w:bCs/>
              </w:rPr>
              <w:t>6.</w:t>
            </w:r>
            <w:r w:rsidR="003D6030">
              <w:rPr>
                <w:b/>
                <w:bCs/>
              </w:rPr>
              <w:t>4</w:t>
            </w:r>
            <w:r>
              <w:rPr>
                <w:b/>
                <w:bCs/>
              </w:rPr>
              <w:t xml:space="preserve"> </w:t>
            </w:r>
            <w:r w:rsidRPr="003E6D66">
              <w:rPr>
                <w:rFonts w:eastAsia="Times New Roman"/>
                <w:b/>
                <w:bCs/>
                <w:szCs w:val="26"/>
                <w:lang w:bidi="ar-SA"/>
              </w:rPr>
              <w:t>– Organising questions into Bloom’s Taxonomy (15 minutes)</w:t>
            </w:r>
          </w:p>
          <w:p w14:paraId="0272488C" w14:textId="77777777" w:rsidR="00035CE4" w:rsidRPr="006F6025" w:rsidRDefault="00035CE4" w:rsidP="00FF0E76">
            <w:pPr>
              <w:textAlignment w:val="baseline"/>
              <w:rPr>
                <w:rFonts w:eastAsia="Times New Roman" w:cs="Segoe UI"/>
                <w:color w:val="000000"/>
                <w:szCs w:val="24"/>
                <w:lang w:bidi="ar-SA"/>
              </w:rPr>
            </w:pPr>
          </w:p>
          <w:p w14:paraId="7555D967" w14:textId="77777777" w:rsidR="00035CE4" w:rsidRPr="004D6F15" w:rsidRDefault="00035CE4" w:rsidP="00FF0E76">
            <w:pPr>
              <w:textAlignment w:val="baseline"/>
              <w:rPr>
                <w:rFonts w:ascii="Gadugi" w:eastAsia="Times New Roman" w:hAnsi="Gadugi" w:cs="Segoe UI"/>
                <w:sz w:val="22"/>
                <w:lang w:bidi="ar-SA"/>
              </w:rPr>
            </w:pPr>
            <w:r>
              <w:rPr>
                <w:rFonts w:ascii="Gadugi" w:eastAsia="Times New Roman" w:hAnsi="Gadugi" w:cs="Segoe UI"/>
                <w:sz w:val="22"/>
                <w:lang w:bidi="ar-SA"/>
              </w:rPr>
              <w:t>Read the following questions and place them from high to low order by matching the numbers.  Closed questions will be classed as lower order whilst open questions are classed as higher order.</w:t>
            </w:r>
          </w:p>
          <w:p w14:paraId="79824D9C" w14:textId="77777777" w:rsidR="00035CE4" w:rsidRDefault="00035CE4" w:rsidP="00FF0E76">
            <w:pPr>
              <w:textAlignment w:val="baseline"/>
              <w:rPr>
                <w:rFonts w:ascii="Gadugi" w:eastAsia="Times New Roman" w:hAnsi="Gadugi" w:cs="Segoe UI"/>
                <w:b/>
                <w:bCs/>
                <w:sz w:val="22"/>
                <w:lang w:bidi="ar-SA"/>
              </w:rPr>
            </w:pP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7888" behindDoc="0" locked="0" layoutInCell="1" allowOverlap="1" wp14:anchorId="25C4679F" wp14:editId="5092622A">
                      <wp:simplePos x="0" y="0"/>
                      <wp:positionH relativeFrom="column">
                        <wp:posOffset>113872</wp:posOffset>
                      </wp:positionH>
                      <wp:positionV relativeFrom="paragraph">
                        <wp:posOffset>160020</wp:posOffset>
                      </wp:positionV>
                      <wp:extent cx="1211580" cy="290195"/>
                      <wp:effectExtent l="0" t="0" r="26670" b="14605"/>
                      <wp:wrapSquare wrapText="bothSides"/>
                      <wp:docPr id="116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90195"/>
                              </a:xfrm>
                              <a:prstGeom prst="rect">
                                <a:avLst/>
                              </a:prstGeom>
                              <a:solidFill>
                                <a:srgbClr val="70AD47">
                                  <a:lumMod val="75000"/>
                                </a:srgbClr>
                              </a:solidFill>
                              <a:ln w="9525">
                                <a:solidFill>
                                  <a:srgbClr val="000000"/>
                                </a:solidFill>
                                <a:miter lim="800000"/>
                                <a:headEnd/>
                                <a:tailEnd/>
                              </a:ln>
                            </wps:spPr>
                            <wps:txbx>
                              <w:txbxContent>
                                <w:p w14:paraId="09443D35" w14:textId="77777777" w:rsidR="00035CE4" w:rsidRPr="00780616" w:rsidRDefault="00035CE4" w:rsidP="00035CE4">
                                  <w:pPr>
                                    <w:jc w:val="center"/>
                                    <w:rPr>
                                      <w:b/>
                                      <w:bCs/>
                                      <w:color w:val="FFFFFF" w:themeColor="background1"/>
                                    </w:rPr>
                                  </w:pPr>
                                  <w:r w:rsidRPr="00780616">
                                    <w:rPr>
                                      <w:b/>
                                      <w:bCs/>
                                      <w:color w:val="FFFFFF" w:themeColor="background1"/>
                                    </w:rPr>
                                    <w:t>High order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5C4679F" id="_x0000_s1076" type="#_x0000_t202" style="position:absolute;margin-left:8.95pt;margin-top:12.6pt;width:95.4pt;height:22.85pt;z-index:2534778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TfH+JwIAAEkEAAAOAAAAZHJzL2Uyb0RvYy54bWysVNuO0zAQfUfiHyy/0yRVQ9uo6aq0LEJa&#10;LtLCBziO01jYnmC7TcrXM3ay3QLiBfFieTLjM2fOzGRzN2hFzsI6Caak2SylRBgOtTTHkn79cv9q&#10;RYnzzNRMgRElvQhH77YvX2z6rhBzaEHVwhIEMa7ou5K23ndFkjjeCs3cDDph0NmA1cyjaY9JbVmP&#10;6Fol8zR9nfRg684CF87h18PopNuI3zSC+09N44QnqqTIzcfTxrMKZ7LdsOJoWddKPtFg/8BCM2kw&#10;6RXqwDwjJyv/gNKSW3DQ+BkHnUDTSC5iDVhNlv5WzWPLOhFrQXFcd5XJ/T9Y/vH82H22xA9vYMAG&#10;xiJc9wD8myMG9i0zR7GzFvpWsBoTZ0GypO9cMT0NUrvCBZCq/wA1NpmdPESgobE6qIJ1EkTHBlyu&#10;oovBEx5SzrMsX6GLo2++TrN1HlOw4ul1Z51/J0CTcCmpxaZGdHZ+cD6wYcVTSEjmQMn6XioVDXus&#10;9sqSM8MBWKa7w2IZ36qTRq7T5zxN4yQgkBvjI+gvQMqQvqTrfJ6PEv01CWLdwN2Gaelx1pXUJV1d&#10;g1gRhH1r6jiJnkk13pGLMpPSQdxRZj9UA5F1SfNIOChfQX1B7S2Ms427iJcW7A9KepzrkrrvJ2YF&#10;Jeq9wf6ts8UiLEI0Fvlyjoa99VS3HmY4QpXUUzJe9z4uT5DWwA773MjYgmcmE2ec1yjitFthIW7t&#10;GPX8B9j+BAAA//8DAFBLAwQUAAYACAAAACEAr/76Gt8AAAAIAQAADwAAAGRycy9kb3ducmV2Lnht&#10;bEyPT0vEMBTE74LfITzBi7jpFrW7teniCoIgHqzCsre0ef2DzUtp0m310/s86XGYYeY32W6xvTjh&#10;6DtHCtarCARS5UxHjYKP96frDQgfNBndO0IFX+hhl5+fZTo1bqY3PBWhEVxCPtUK2hCGVEpftWi1&#10;X7kBib3ajVYHlmMjzahnLre9jKPoTlrdES+0esDHFqvPYrK8O33X88tVeaiP+6a4eZ33z369KHV5&#10;sTzcgwi4hL8w/OIzOuTMVLqJjBc962TLSQXxbQyC/TjaJCBKBUm0BZln8v+B/AcAAP//AwBQSwEC&#10;LQAUAAYACAAAACEAtoM4kv4AAADhAQAAEwAAAAAAAAAAAAAAAAAAAAAAW0NvbnRlbnRfVHlwZXNd&#10;LnhtbFBLAQItABQABgAIAAAAIQA4/SH/1gAAAJQBAAALAAAAAAAAAAAAAAAAAC8BAABfcmVscy8u&#10;cmVsc1BLAQItABQABgAIAAAAIQA1TfH+JwIAAEkEAAAOAAAAAAAAAAAAAAAAAC4CAABkcnMvZTJv&#10;RG9jLnhtbFBLAQItABQABgAIAAAAIQCv/voa3wAAAAgBAAAPAAAAAAAAAAAAAAAAAIEEAABkcnMv&#10;ZG93bnJldi54bWxQSwUGAAAAAAQABADzAAAAjQUAAAAA&#10;" fillcolor="#548235">
                      <v:textbox>
                        <w:txbxContent>
                          <w:p w14:paraId="09443D35" w14:textId="77777777" w:rsidR="00035CE4" w:rsidRPr="00780616" w:rsidRDefault="00035CE4" w:rsidP="00035CE4">
                            <w:pPr>
                              <w:jc w:val="center"/>
                              <w:rPr>
                                <w:b/>
                                <w:bCs/>
                                <w:color w:val="FFFFFF" w:themeColor="background1"/>
                              </w:rPr>
                            </w:pPr>
                            <w:r w:rsidRPr="00780616">
                              <w:rPr>
                                <w:b/>
                                <w:bCs/>
                                <w:color w:val="FFFFFF" w:themeColor="background1"/>
                              </w:rPr>
                              <w:t>High order</w:t>
                            </w:r>
                          </w:p>
                        </w:txbxContent>
                      </v:textbox>
                      <w10:wrap type="square"/>
                    </v:shape>
                  </w:pict>
                </mc:Fallback>
              </mc:AlternateContent>
            </w:r>
          </w:p>
          <w:p w14:paraId="16E860EC" w14:textId="77777777" w:rsidR="00035CE4" w:rsidRDefault="00035CE4" w:rsidP="00FF0E76">
            <w:pPr>
              <w:textAlignment w:val="baseline"/>
              <w:rPr>
                <w:rFonts w:ascii="Gadugi" w:eastAsia="Times New Roman" w:hAnsi="Gadugi" w:cs="Segoe UI"/>
                <w:b/>
                <w:bCs/>
                <w:sz w:val="22"/>
                <w:lang w:bidi="ar-SA"/>
              </w:rPr>
            </w:pPr>
          </w:p>
          <w:p w14:paraId="6BDAEBF6" w14:textId="77777777" w:rsidR="00035CE4"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06560" behindDoc="0" locked="0" layoutInCell="1" allowOverlap="1" wp14:anchorId="68E9032D" wp14:editId="1ACCC0E6">
                      <wp:simplePos x="0" y="0"/>
                      <wp:positionH relativeFrom="column">
                        <wp:posOffset>1518285</wp:posOffset>
                      </wp:positionH>
                      <wp:positionV relativeFrom="paragraph">
                        <wp:posOffset>171450</wp:posOffset>
                      </wp:positionV>
                      <wp:extent cx="295275" cy="330200"/>
                      <wp:effectExtent l="0" t="0" r="28575" b="12700"/>
                      <wp:wrapNone/>
                      <wp:docPr id="1216" name="Oval 1216"/>
                      <wp:cNvGraphicFramePr/>
                      <a:graphic xmlns:a="http://schemas.openxmlformats.org/drawingml/2006/main">
                        <a:graphicData uri="http://schemas.microsoft.com/office/word/2010/wordprocessingShape">
                          <wps:wsp>
                            <wps:cNvSpPr/>
                            <wps:spPr>
                              <a:xfrm>
                                <a:off x="0" y="0"/>
                                <a:ext cx="295275" cy="330200"/>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9ECBF7F"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8E9032D" id="Oval 1216" o:spid="_x0000_s1077" style="position:absolute;margin-left:119.55pt;margin-top:13.5pt;width:23.25pt;height:26pt;z-index:253506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6ATfgIAABEFAAAOAAAAZHJzL2Uyb0RvYy54bWysVEtv2zAMvg/YfxB0X524ydIadYogQYYB&#10;RVugHXpmZDkWoNckJXb260fJzqPrTsN8kEnx/ZHU3X2nJNlz54XRJR1fjSjhmplK6G1Jf7yuv9xQ&#10;4gPoCqTRvKQH7un9/POnu9YWPDeNkRV3BJ1oX7S2pE0ItsgyzxquwF8ZyzUKa+MUBGTdNqsctOhd&#10;ySwfjb5mrXGVdYZx7/F21QvpPPmva87CU117HogsKeYW0unSuYlnNr+DYuvANoINacA/ZKFAaAx6&#10;crWCAGTnxAdXSjBnvKnDFTMqM3UtGE81YDXj0R/VvDRgeaoFwfH2BJP/f27Z4/7FPjuEobW+8EjG&#10;KrraqfjH/EiXwDqcwOJdIAwv89tpPptSwlB0fT3CZkQws7OxdT5840aRSJSUSymsj+VAAfsHH3rt&#10;o1a89kaKai2kTMzBL6Uje8DOYcMr01IiwQe8LOk6fUPAd2ZSkxYHMZ9hPoQBjlQtISCpbFVSr7eU&#10;gNzirLLgUi7vrL3bbk5RJ5NZvpz0Sg1UvM9lOsLvGLlXT2W/8xOrWoFvepMkiiZQKBFw3qVQJb2J&#10;jo6epI5SniZ2wObckEiFbtMRgSVMx9FTvNqY6vDsiDP9VHvL1gLjPiBIz+BwjBEBXM3whEctDcJi&#10;BoqSxrhff7uP+jhdKKWkxbVAyH7uwHHE/rvGubsdTyZxjxIzmc5yZNylZHMp0Tu1NNi/MT4CliUy&#10;6gd5JGtn1Btu8CJGRRFohrH75gzMMvTrim8A44tFUsPdsRAe9Itl0XmELiL+2r2Bs8O8BRzUR3Nc&#10;oQ8z1+tGS20Wu2BqkQbyjCs2NTK4d6m9wxsRF/uST1rnl2z+GwAA//8DAFBLAwQUAAYACAAAACEA&#10;45leEuAAAAAJAQAADwAAAGRycy9kb3ducmV2LnhtbEyPy07DMBBF90j8gzVI7KjTINomxKmgEiyQ&#10;eJWyd2KTRLHHwXab5O8ZVrCb0RzdObfYTtawk/ahcyhguUiAaayd6rARcPh4uNoAC1GiksahFjDr&#10;ANvy/KyQuXIjvuvTPjaMQjDkUkAb45BzHupWWxkWbtBIty/nrYy0+oYrL0cKt4anSbLiVnZIH1o5&#10;6F2r635/tAK8/876p8fq8Hz/9tp/vph5HtOdEJcX090tsKin+AfDrz6pQ0lOlTuiCswISK+zJaE0&#10;rKkTAenmZgWsErDOEuBlwf83KH8AAAD//wMAUEsBAi0AFAAGAAgAAAAhALaDOJL+AAAA4QEAABMA&#10;AAAAAAAAAAAAAAAAAAAAAFtDb250ZW50X1R5cGVzXS54bWxQSwECLQAUAAYACAAAACEAOP0h/9YA&#10;AACUAQAACwAAAAAAAAAAAAAAAAAvAQAAX3JlbHMvLnJlbHNQSwECLQAUAAYACAAAACEAIS+gE34C&#10;AAARBQAADgAAAAAAAAAAAAAAAAAuAgAAZHJzL2Uyb0RvYy54bWxQSwECLQAUAAYACAAAACEA45le&#10;EuAAAAAJAQAADwAAAAAAAAAAAAAAAADYBAAAZHJzL2Rvd25yZXYueG1sUEsFBgAAAAAEAAQA8wAA&#10;AOUFAAAAAA==&#10;" fillcolor="window" strokecolor="#2f528f" strokeweight="1pt">
                      <v:stroke joinstyle="miter"/>
                      <v:textbox>
                        <w:txbxContent>
                          <w:p w14:paraId="19ECBF7F"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0416" behindDoc="0" locked="0" layoutInCell="1" allowOverlap="1" wp14:anchorId="006D6DC4" wp14:editId="3C10F0A7">
                      <wp:simplePos x="0" y="0"/>
                      <wp:positionH relativeFrom="column">
                        <wp:posOffset>114300</wp:posOffset>
                      </wp:positionH>
                      <wp:positionV relativeFrom="paragraph">
                        <wp:posOffset>171547</wp:posOffset>
                      </wp:positionV>
                      <wp:extent cx="295421" cy="330591"/>
                      <wp:effectExtent l="0" t="0" r="28575" b="12700"/>
                      <wp:wrapNone/>
                      <wp:docPr id="1193" name="Oval 1193"/>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2A7B292E"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06D6DC4" id="Oval 1193" o:spid="_x0000_s1078" style="position:absolute;margin-left:9pt;margin-top:13.5pt;width:23.25pt;height:26.05pt;z-index:253500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LeOgAIAABEFAAAOAAAAZHJzL2Uyb0RvYy54bWysVEtv2zAMvg/YfxB0X524ztoadYogRYYB&#10;RRugHXpmZDkWoNckJXb260fJTtKuOw3LQSFFio+PH3171ytJ9tx5YXRFpxcTSrhmphZ6W9EfL6sv&#10;15T4ALoGaTSv6IF7ejf//Om2syXPTWtkzR3BINqXna1oG4Its8yzlivwF8ZyjcbGOAUBVbfNagcd&#10;RlcyyyeTr1lnXG2dYdx7vL0fjHSe4jcNZ+GpaTwPRFYUawvpdOncxDOb30K5dWBbwcYy4B+qUCA0&#10;Jj2FuocAZOfEh1BKMGe8acIFMyozTSMYTz1gN9PJH908t2B56gXB8fYEk/9/Ydnj/tmuHcLQWV96&#10;FGMXfeNU/Mf6SJ/AOpzA4n0gDC/zm1mRTylhaLq8nMxuphHM7PzYOh++caNIFCrKpRTWx3aghP2D&#10;D4P30SteeyNFvRJSJuXgl9KRPeDkcOC16SiR4ANeVnSVfmPCd8+kJh0SMb+a4LgZIKUaCQFFZeuK&#10;er2lBOQWucqCS7W8e+3ddnPKWhRX+bIYnFqo+VDLbIK/Y+bBPbX9Lk7s6h58OzxJpvgESiUC8l0K&#10;VdHrGOgYSepo5YmxIzbngUQp9JueCGxhlsdI8Wpj6sPaEWcGVnvLVgLzPiBIa3BIY0QAVzM84dFI&#10;g7CYUaKkNe7X3+6jP7ILrZR0uBYI2c8dOI7Yf9fIu5tpUcQ9Skoxu8pRcW8tm7cWvVNLg/NDmmB1&#10;SYz+QR7Fxhn1ihu8iFnRBJph7mE4o7IMw7riN4DxxSK54e5YCA/62bIYPEIXEX/pX8HZkW8Bifpo&#10;jiv0gXODb3ypzWIXTCMSIc+44lCjgnuXxjt+I+Jiv9WT1/lLNv8NAAD//wMAUEsDBBQABgAIAAAA&#10;IQC6l6ar3gAAAAcBAAAPAAAAZHJzL2Rvd25yZXYueG1sTI9LT8MwEITvSPwHa5G4UacR9BHiVFAJ&#10;Dki8+rg7sUmi2Otgu03y71lOcBqNZjXzbb4ZrWFn7UPrUMB8lgDTWDnVYi3gsH+6WQELUaKSxqEW&#10;MOkAm+LyIpeZcgN+6vMu1oxKMGRSQBNjn3EeqkZbGWau10jZl/NWRrK+5srLgcqt4WmSLLiVLdJC&#10;I3u9bXTV7U5WgPff6+7luTy8Pn68d8c3M01DuhXi+mp8uAcW9Rj/juEXn9ChIKbSnVAFZsiv6JUo&#10;IF2SUr64vQNWCliu58CLnP/nL34AAAD//wMAUEsBAi0AFAAGAAgAAAAhALaDOJL+AAAA4QEAABMA&#10;AAAAAAAAAAAAAAAAAAAAAFtDb250ZW50X1R5cGVzXS54bWxQSwECLQAUAAYACAAAACEAOP0h/9YA&#10;AACUAQAACwAAAAAAAAAAAAAAAAAvAQAAX3JlbHMvLnJlbHNQSwECLQAUAAYACAAAACEAaXi3joAC&#10;AAARBQAADgAAAAAAAAAAAAAAAAAuAgAAZHJzL2Uyb0RvYy54bWxQSwECLQAUAAYACAAAACEAupem&#10;q94AAAAHAQAADwAAAAAAAAAAAAAAAADaBAAAZHJzL2Rvd25yZXYueG1sUEsFBgAAAAAEAAQA8wAA&#10;AOUFAAAAAA==&#10;" fillcolor="window" strokecolor="#2f528f" strokeweight="1pt">
                      <v:stroke joinstyle="miter"/>
                      <v:textbox>
                        <w:txbxContent>
                          <w:p w14:paraId="2A7B292E"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v:textbox>
                    </v:oval>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6864" behindDoc="0" locked="0" layoutInCell="1" allowOverlap="1" wp14:anchorId="2776E6CE" wp14:editId="70ECF9E0">
                      <wp:simplePos x="0" y="0"/>
                      <wp:positionH relativeFrom="column">
                        <wp:posOffset>265741</wp:posOffset>
                      </wp:positionH>
                      <wp:positionV relativeFrom="paragraph">
                        <wp:posOffset>196274</wp:posOffset>
                      </wp:positionV>
                      <wp:extent cx="929640" cy="290195"/>
                      <wp:effectExtent l="0" t="0" r="22860" b="14605"/>
                      <wp:wrapSquare wrapText="bothSides"/>
                      <wp:docPr id="11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51E78C79" w14:textId="77777777" w:rsidR="00035CE4" w:rsidRPr="00DE4175" w:rsidRDefault="00035CE4" w:rsidP="00035CE4">
                                  <w:pPr>
                                    <w:jc w:val="center"/>
                                    <w:rPr>
                                      <w:b/>
                                      <w:bCs/>
                                    </w:rPr>
                                  </w:pPr>
                                  <w:r>
                                    <w:rPr>
                                      <w:b/>
                                      <w:bCs/>
                                    </w:rPr>
                                    <w:t>Create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776E6CE" id="_x0000_s1079" type="#_x0000_t202" style="position:absolute;margin-left:20.9pt;margin-top:15.45pt;width:73.2pt;height:22.85pt;z-index:2534768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OS/kEwIAACYEAAAOAAAAZHJzL2Uyb0RvYy54bWysU9tu2zAMfR+wfxD0vtjxkq4x4hRdugwD&#10;ugvQ7QNkSY6FyaImKbGzrx8lu2l2exmmB4EUqUPykFzfDJ0mR+m8AlPR+SynRBoOQpl9Rb983r24&#10;psQHZgTTYGRFT9LTm83zZ+velrKAFrSQjiCI8WVvK9qGYMss87yVHfMzsNKgsQHXsYCq22fCsR7R&#10;O50VeX6V9eCEdcCl9/h6NxrpJuE3jeThY9N4GYiuKOYW0u3SXcc726xZuXfMtopPabB/yKJjymDQ&#10;M9QdC4wcnPoNqlPcgYcmzDh0GTSN4jLVgNXM81+qeWiZlakWJMfbM03+/8HyD8cH+8mRMLyGARuY&#10;ivD2HvhXTwxsW2b28tY56FvJBAaeR8qy3vpy+hqp9qWPIHX/HgQ2mR0CJKChcV1kBeskiI4NOJ1J&#10;l0MgHB9XxepqgRaOpmKVz1fLFIGVj5+t8+GthI5EoaIOe5rA2fHeh5gMKx9dYiwPWomd0jopbl9v&#10;tSNHhv3fpTOh/+SmDekxk2WxHOv/K0Sezp8gOhVwkLXqKnp9dmJlZO2NEWnMAlN6lDFlbSYaI3Mj&#10;h2GoB6JERZcvY4RIaw3ihMQ6GAcXFw2FFtx3Snoc2or6bwfmJCX6ncHmrOaLSGVIymL5qkDFXVrq&#10;SwszHKEqGigZxW1ImxGJM3CLTWxUIvgpkylnHMbE+7Q4cdov9eT1tN6bHwAAAP//AwBQSwMEFAAG&#10;AAgAAAAhAAMaXhzfAAAACAEAAA8AAABkcnMvZG93bnJldi54bWxMj81OwzAQhO9IvIO1SFwQdfqj&#10;NA3ZVAgJBLdSqnJ1420SYa9D7Kbh7XFPcBzNaOabYj1aIwbqfesYYTpJQBBXTrdcI+w+nu8zED4o&#10;1so4JoQf8rAur68KlWt35ncatqEWsYR9rhCaELpcSl81ZJWfuI44ekfXWxWi7Gupe3WO5dbIWZKk&#10;0qqW40KjOnpqqPranixCtngdPv3bfLOv0qNZhbvl8PLdI97ejI8PIAKN4S8MF/yIDmVkOrgTay8M&#10;wmIayQPCPFmBuPhZNgNxQFimKciykP8PlL8AAAD//wMAUEsBAi0AFAAGAAgAAAAhALaDOJL+AAAA&#10;4QEAABMAAAAAAAAAAAAAAAAAAAAAAFtDb250ZW50X1R5cGVzXS54bWxQSwECLQAUAAYACAAAACEA&#10;OP0h/9YAAACUAQAACwAAAAAAAAAAAAAAAAAvAQAAX3JlbHMvLnJlbHNQSwECLQAUAAYACAAAACEA&#10;2jkv5BMCAAAmBAAADgAAAAAAAAAAAAAAAAAuAgAAZHJzL2Uyb0RvYy54bWxQSwECLQAUAAYACAAA&#10;ACEAAxpeHN8AAAAIAQAADwAAAAAAAAAAAAAAAABtBAAAZHJzL2Rvd25yZXYueG1sUEsFBgAAAAAE&#10;AAQA8wAAAHkFAAAAAA==&#10;">
                      <v:textbox>
                        <w:txbxContent>
                          <w:p w14:paraId="51E78C79" w14:textId="77777777" w:rsidR="00035CE4" w:rsidRPr="00DE4175" w:rsidRDefault="00035CE4" w:rsidP="00035CE4">
                            <w:pPr>
                              <w:jc w:val="center"/>
                              <w:rPr>
                                <w:b/>
                                <w:bCs/>
                              </w:rPr>
                            </w:pPr>
                            <w:r>
                              <w:rPr>
                                <w:b/>
                                <w:bCs/>
                              </w:rPr>
                              <w:t>Create</w:t>
                            </w:r>
                          </w:p>
                        </w:txbxContent>
                      </v:textbox>
                      <w10:wrap type="square"/>
                    </v:shape>
                  </w:pict>
                </mc:Fallback>
              </mc:AlternateContent>
            </w:r>
          </w:p>
          <w:p w14:paraId="489B3F57" w14:textId="77777777" w:rsidR="00035CE4" w:rsidRDefault="00035CE4" w:rsidP="00FF0E76">
            <w:pPr>
              <w:textAlignment w:val="baseline"/>
              <w:rPr>
                <w:rFonts w:ascii="Gadugi" w:eastAsia="Times New Roman" w:hAnsi="Gadugi" w:cs="Segoe UI"/>
                <w:b/>
                <w:bCs/>
                <w:sz w:val="22"/>
                <w:lang w:bidi="ar-SA"/>
              </w:rPr>
            </w:pP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81984" behindDoc="0" locked="0" layoutInCell="1" allowOverlap="1" wp14:anchorId="516F1465" wp14:editId="4E3B03F4">
                      <wp:simplePos x="0" y="0"/>
                      <wp:positionH relativeFrom="column">
                        <wp:posOffset>1654517</wp:posOffset>
                      </wp:positionH>
                      <wp:positionV relativeFrom="paragraph">
                        <wp:posOffset>24276</wp:posOffset>
                      </wp:positionV>
                      <wp:extent cx="4269105" cy="290195"/>
                      <wp:effectExtent l="0" t="0" r="17145" b="14605"/>
                      <wp:wrapNone/>
                      <wp:docPr id="11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3B04D1BA" w14:textId="77777777" w:rsidR="00035CE4" w:rsidRPr="00DE4175" w:rsidRDefault="00035CE4" w:rsidP="00035CE4">
                                  <w:pPr>
                                    <w:jc w:val="center"/>
                                    <w:rPr>
                                      <w:b/>
                                      <w:bCs/>
                                    </w:rPr>
                                  </w:pPr>
                                  <w:r>
                                    <w:rPr>
                                      <w:b/>
                                      <w:bCs/>
                                    </w:rPr>
                                    <w:t>Draw the largest and the smallest animal you know.</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16F1465" id="_x0000_s1080" type="#_x0000_t202" style="position:absolute;margin-left:130.3pt;margin-top:1.9pt;width:336.15pt;height:22.85pt;z-index:2534819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LZDFQIAACcEAAAOAAAAZHJzL2Uyb0RvYy54bWysU9tu2zAMfR+wfxD0vviCuGuMOEWXLsOA&#10;rhvQ7QNkWY6FyaImKbGzrx8lu2l2exmmB4EUqUPykFzfjL0iR2GdBF3RbJFSIjSHRup9Rb983r26&#10;psR5phumQIuKnoSjN5uXL9aDKUUOHahGWIIg2pWDqWjnvSmTxPFO9MwtwAiNxhZszzyqdp80lg2I&#10;3qskT9OrZADbGAtcOIevd5ORbiJ+2wruP7atE56oimJuPt423nW4k82alXvLTCf5nAb7hyx6JjUG&#10;PUPdMc/IwcrfoHrJLTho/YJDn0DbSi5iDVhNlv5SzWPHjIi1IDnOnGly/w+WPxwfzSdL/PgGRmxg&#10;LMKZe+BfHdGw7Zjei1trYegEazBwFihLBuPK+Wug2pUugNTDB2iwyezgIQKNre0DK1gnQXRswOlM&#10;uhg94fi4zK9WWVpQwtGWr9JsVcQQrHz6bazz7wT0JAgVtdjUiM6O986HbFj55BKCOVCy2UmlomL3&#10;9VZZcmQ4ALt4ZvSf3JQmQ0VXRV5MBPwVIo3nTxC99DjJSvYVvT47sTLQ9lY3cc48k2qSMWWlZx4D&#10;dROJfqxHIpuKFssQIfBaQ3NCZi1Mk4ubhkIH9jslA05tRd23A7OCEvVeY3dW2XIZxjwqy+J1joq9&#10;tNSXFqY5QlXUUzKJWx9XIxCn4Ra72MpI8HMmc844jZH3eXPCuF/q0et5vzc/AAAA//8DAFBLAwQU&#10;AAYACAAAACEAInkRLt8AAAAIAQAADwAAAGRycy9kb3ducmV2LnhtbEyPwU7DMBBE70j8g7VIXBB1&#10;SEpoQjYVQgLRGxQEVzfeJhGxHWw3DX/PcoLjaEYzb6r1bAYxkQ+9swhXiwQE2cbp3rYIb68PlysQ&#10;ISqr1eAsIXxTgHV9elKpUrujfaFpG1vBJTaUCqGLcSylDE1HRoWFG8myt3feqMjSt1J7deRyM8g0&#10;SXJpVG95oVMj3XfUfG4PBmG1fJo+wiZ7fm/y/VDEi5vp8csjnp/Nd7cgIs3xLwy/+IwONTPt3MHq&#10;IAaENE9yjiJk/ID9IksLEDuEZXENsq7k/wP1DwAAAP//AwBQSwECLQAUAAYACAAAACEAtoM4kv4A&#10;AADhAQAAEwAAAAAAAAAAAAAAAAAAAAAAW0NvbnRlbnRfVHlwZXNdLnhtbFBLAQItABQABgAIAAAA&#10;IQA4/SH/1gAAAJQBAAALAAAAAAAAAAAAAAAAAC8BAABfcmVscy8ucmVsc1BLAQItABQABgAIAAAA&#10;IQCPhLZDFQIAACcEAAAOAAAAAAAAAAAAAAAAAC4CAABkcnMvZTJvRG9jLnhtbFBLAQItABQABgAI&#10;AAAAIQAieREu3wAAAAgBAAAPAAAAAAAAAAAAAAAAAG8EAABkcnMvZG93bnJldi54bWxQSwUGAAAA&#10;AAQABADzAAAAewUAAAAA&#10;">
                      <v:textbox>
                        <w:txbxContent>
                          <w:p w14:paraId="3B04D1BA" w14:textId="77777777" w:rsidR="00035CE4" w:rsidRPr="00DE4175" w:rsidRDefault="00035CE4" w:rsidP="00035CE4">
                            <w:pPr>
                              <w:jc w:val="center"/>
                              <w:rPr>
                                <w:b/>
                                <w:bCs/>
                              </w:rPr>
                            </w:pPr>
                            <w:r>
                              <w:rPr>
                                <w:b/>
                                <w:bCs/>
                              </w:rPr>
                              <w:t>Draw the largest and the smallest animal you know.</w:t>
                            </w:r>
                          </w:p>
                        </w:txbxContent>
                      </v:textbox>
                    </v:shape>
                  </w:pict>
                </mc:Fallback>
              </mc:AlternateContent>
            </w:r>
          </w:p>
          <w:p w14:paraId="06D9D9EE" w14:textId="77777777" w:rsidR="00035CE4" w:rsidRDefault="00035CE4" w:rsidP="00FF0E76">
            <w:pPr>
              <w:textAlignment w:val="baseline"/>
              <w:rPr>
                <w:rFonts w:ascii="Gadugi" w:eastAsia="Times New Roman" w:hAnsi="Gadugi" w:cs="Segoe UI"/>
                <w:b/>
                <w:bCs/>
                <w:sz w:val="22"/>
                <w:lang w:bidi="ar-SA"/>
              </w:rPr>
            </w:pPr>
          </w:p>
          <w:p w14:paraId="6E8A3375" w14:textId="77777777" w:rsidR="00035CE4"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07584" behindDoc="0" locked="0" layoutInCell="1" allowOverlap="1" wp14:anchorId="7D813700" wp14:editId="491391F7">
                      <wp:simplePos x="0" y="0"/>
                      <wp:positionH relativeFrom="column">
                        <wp:posOffset>1505780</wp:posOffset>
                      </wp:positionH>
                      <wp:positionV relativeFrom="paragraph">
                        <wp:posOffset>144389</wp:posOffset>
                      </wp:positionV>
                      <wp:extent cx="295421" cy="330591"/>
                      <wp:effectExtent l="0" t="0" r="28575" b="12700"/>
                      <wp:wrapNone/>
                      <wp:docPr id="1217" name="Oval 1217"/>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2EEA942" w14:textId="77777777" w:rsidR="00035CE4" w:rsidRPr="00FD628E" w:rsidRDefault="00035CE4" w:rsidP="00035CE4">
                                  <w:pPr>
                                    <w:jc w:val="center"/>
                                    <w:rPr>
                                      <w:color w:val="000000" w:themeColor="text1"/>
                                      <w:sz w:val="20"/>
                                      <w:szCs w:val="20"/>
                                    </w:rPr>
                                  </w:pPr>
                                  <w:r>
                                    <w:rPr>
                                      <w:color w:val="000000" w:themeColor="text1"/>
                                      <w:sz w:val="20"/>
                                      <w:szCs w:val="20"/>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D813700" id="Oval 1217" o:spid="_x0000_s1081" style="position:absolute;margin-left:118.55pt;margin-top:11.35pt;width:23.25pt;height:26.05pt;z-index:253507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WCyZgAIAABEFAAAOAAAAZHJzL2Uyb0RvYy54bWysVEtv2zAMvg/YfxB0X524ztoadYogRYYB&#10;RRugHXpmZDkWoNckJXb260fJTtKuOw3LQSFFio+PH3171ytJ9tx5YXRFpxcTSrhmphZ6W9EfL6sv&#10;15T4ALoGaTSv6IF7ejf//Om2syXPTWtkzR3BINqXna1oG4Its8yzlivwF8ZyjcbGOAUBVbfNagcd&#10;RlcyyyeTr1lnXG2dYdx7vL0fjHSe4jcNZ+GpaTwPRFYUawvpdOncxDOb30K5dWBbwcYy4B+qUCA0&#10;Jj2FuocAZOfEh1BKMGe8acIFMyozTSMYTz1gN9PJH908t2B56gXB8fYEk/9/Ydnj/tmuHcLQWV96&#10;FGMXfeNU/Mf6SJ/AOpzA4n0gDC/zm1mRTylhaLq8nMxuphHM7PzYOh++caNIFCrKpRTWx3aghP2D&#10;D4P30SteeyNFvRJSJuXgl9KRPeDkcOC16SiR4ANeVnSVfmPCd8+kJh0SMb+a4LgZIKUaCQFFZeuK&#10;er2lBOQWucqCS7W8e+3ddnPKWhRX+bIYnFqo+VDLbIK/Y+bBPbX9Lk7s6h58OzxJpvgESiUC8l0K&#10;VdHrGOgYSepo5YmxIzbngUQp9JueCGxhNouR4tXG1Ie1I84MrPaWrQTmfUCQ1uCQxogArmZ4wqOR&#10;BmExo0RJa9yvv91Hf2QXWinpcC0Qsp87cByx/66RdzfTooh7lJRidpWj4t5aNm8teqeWBueHNMHq&#10;khj9gzyKjTPqFTd4EbOiCTTD3MNwRmUZhnXFbwDji0Vyw92xEB70s2UxeIQuIv7Sv4KzI98CEvXR&#10;HFfoA+cG3/hSm8UumEYkQp5xxaFGBfcujXf8RsTFfqsnr/OXbP4bAAD//wMAUEsDBBQABgAIAAAA&#10;IQDBQnF54AAAAAkBAAAPAAAAZHJzL2Rvd25yZXYueG1sTI/LTsMwEEX3SPyDNUjsqFMXNWmIU0El&#10;WCDxasveiYckih/Bdpvk7zEr2M1oju6cW2wnrcgZne+s4bBcJEDQ1FZ2puFwPDzeZEB8EEYKZQ1y&#10;mNHDtry8KEQu7Wg+8LwPDYkhxueCQxvCkFPq6xa18As7oIm3L+u0CHF1DZVOjDFcK8qSZE216Ez8&#10;0IoBdy3W/f6kOTj3vemfn6rjy8P7W//5quZ5ZDvOr6+m+zsgAafwB8OvflSHMjpV9mSkJ4oDW6XL&#10;iMaBpUAiwLLVGkjFIb3NgJYF/d+g/AEAAP//AwBQSwECLQAUAAYACAAAACEAtoM4kv4AAADhAQAA&#10;EwAAAAAAAAAAAAAAAAAAAAAAW0NvbnRlbnRfVHlwZXNdLnhtbFBLAQItABQABgAIAAAAIQA4/SH/&#10;1gAAAJQBAAALAAAAAAAAAAAAAAAAAC8BAABfcmVscy8ucmVsc1BLAQItABQABgAIAAAAIQDJWCyZ&#10;gAIAABEFAAAOAAAAAAAAAAAAAAAAAC4CAABkcnMvZTJvRG9jLnhtbFBLAQItABQABgAIAAAAIQDB&#10;QnF54AAAAAkBAAAPAAAAAAAAAAAAAAAAANoEAABkcnMvZG93bnJldi54bWxQSwUGAAAAAAQABADz&#10;AAAA5wUAAAAA&#10;" fillcolor="window" strokecolor="#2f528f" strokeweight="1pt">
                      <v:stroke joinstyle="miter"/>
                      <v:textbox>
                        <w:txbxContent>
                          <w:p w14:paraId="42EEA942" w14:textId="77777777" w:rsidR="00035CE4" w:rsidRPr="00FD628E" w:rsidRDefault="00035CE4" w:rsidP="00035CE4">
                            <w:pPr>
                              <w:jc w:val="center"/>
                              <w:rPr>
                                <w:color w:val="000000" w:themeColor="text1"/>
                                <w:sz w:val="20"/>
                                <w:szCs w:val="20"/>
                              </w:rPr>
                            </w:pPr>
                            <w:r>
                              <w:rPr>
                                <w:color w:val="000000" w:themeColor="text1"/>
                                <w:sz w:val="20"/>
                                <w:szCs w:val="20"/>
                              </w:rPr>
                              <w:t>2</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1440" behindDoc="0" locked="0" layoutInCell="1" allowOverlap="1" wp14:anchorId="57B4366D" wp14:editId="0ED380E8">
                      <wp:simplePos x="0" y="0"/>
                      <wp:positionH relativeFrom="column">
                        <wp:posOffset>79131</wp:posOffset>
                      </wp:positionH>
                      <wp:positionV relativeFrom="paragraph">
                        <wp:posOffset>145219</wp:posOffset>
                      </wp:positionV>
                      <wp:extent cx="295421" cy="330591"/>
                      <wp:effectExtent l="0" t="0" r="28575" b="12700"/>
                      <wp:wrapNone/>
                      <wp:docPr id="1211" name="Oval 1211"/>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58E016E7" w14:textId="77777777" w:rsidR="00035CE4" w:rsidRPr="00FD628E" w:rsidRDefault="00035CE4" w:rsidP="00035CE4">
                                  <w:pPr>
                                    <w:jc w:val="center"/>
                                    <w:rPr>
                                      <w:color w:val="000000" w:themeColor="text1"/>
                                      <w:sz w:val="20"/>
                                      <w:szCs w:val="20"/>
                                    </w:rPr>
                                  </w:pPr>
                                  <w:r>
                                    <w:rPr>
                                      <w:color w:val="000000" w:themeColor="text1"/>
                                      <w:sz w:val="20"/>
                                      <w:szCs w:val="20"/>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57B4366D" id="Oval 1211" o:spid="_x0000_s1082" style="position:absolute;margin-left:6.25pt;margin-top:11.45pt;width:23.25pt;height:26.05pt;z-index:253501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QXUgAIAABEFAAAOAAAAZHJzL2Uyb0RvYy54bWysVEtv2zAMvg/YfxB0X524Th9GnSJIkWFA&#10;0RZoi54ZWY4F6DVJiZ39+lGyk7TrTsNyUEiR4uPjR9/c9kqSHXdeGF3R6dmEEq6ZqYXeVPT1ZfXt&#10;ihIfQNcgjeYV3XNPb+dfv9x0tuS5aY2suSMYRPuysxVtQ7BllnnWcgX+zFiu0dgYpyCg6jZZ7aDD&#10;6Epm+WRykXXG1dYZxr3H27vBSOcpftNwFh6bxvNAZEWxtpBOl851PLP5DZQbB7YVbCwD/qEKBUJj&#10;0mOoOwhAtk58CqUEc8abJpwxozLTNILx1AN2M5380c1zC5anXhAcb48w+f8Xlj3snu2TQxg660uP&#10;Yuyib5yK/1gf6RNY+yNYvA+E4WV+PSvyKSUMTefnk9n1NIKZnR5b58N3bhSJQkW5lML62A6UsLv3&#10;YfA+eMVrb6SoV0LKpOz9UjqyA5wcDrw2HSUSfMDLiq7Sb0z44ZnUpEMi5pcTHDcDpFQjIaCobF1R&#10;rzeUgNwgV1lwqZYPr73brI9Zi+IyXxaDUws1H2qZTfB3yDy4p7Y/xIld3YFvhyfJFJ9AqURAvkuh&#10;KnoVAx0iSR2tPDF2xOY0kCiFft0TgS3MLmKkeLU29f7JEWcGVnvLVgLz3iNIT+CQxogArmZ4xKOR&#10;BmExo0RJa9yvv91Hf2QXWinpcC0Qsp9bcByx/6GRd9fTooh7lJRidpmj4t5b1u8tequWBueHNMHq&#10;khj9gzyIjTPqDTd4EbOiCTTD3MNwRmUZhnXFbwDji0Vyw92xEO71s2UxeIQuIv7Sv4GzI98CEvXB&#10;HFboE+cG3/hSm8U2mEYkQp5wxaFGBfcujXf8RsTFfq8nr9OXbP4bAAD//wMAUEsDBBQABgAIAAAA&#10;IQDsdMz53QAAAAcBAAAPAAAAZHJzL2Rvd25yZXYueG1sTI9PT4QwFMTvJn6H5pl4c4tNUGEpG91E&#10;Dyb+W9d7oW+BQFtsuwt8e58nPU5mMvObYjObgZ3Qh85ZCderBBja2unONhL2n49Xd8BCVFarwVmU&#10;sGCATXl+Vqhcu8l+4GkXG0YlNuRKQhvjmHMe6haNCis3oiXv4LxRkaRvuPZqonIzcJEkN9yoztJC&#10;q0bctlj3u6OR4P131j8/VfuXh/e3/ut1WJZJbKW8vJjv18AizvEvDL/4hA4lMVXuaHVgA2mRUlKC&#10;EBkw8tOMrlUSbtMEeFnw//zlDwAAAP//AwBQSwECLQAUAAYACAAAACEAtoM4kv4AAADhAQAAEwAA&#10;AAAAAAAAAAAAAAAAAAAAW0NvbnRlbnRfVHlwZXNdLnhtbFBLAQItABQABgAIAAAAIQA4/SH/1gAA&#10;AJQBAAALAAAAAAAAAAAAAAAAAC8BAABfcmVscy8ucmVsc1BLAQItABQABgAIAAAAIQDy+QXUgAIA&#10;ABEFAAAOAAAAAAAAAAAAAAAAAC4CAABkcnMvZTJvRG9jLnhtbFBLAQItABQABgAIAAAAIQDsdMz5&#10;3QAAAAcBAAAPAAAAAAAAAAAAAAAAANoEAABkcnMvZG93bnJldi54bWxQSwUGAAAAAAQABADzAAAA&#10;5AUAAAAA&#10;" fillcolor="window" strokecolor="#2f528f" strokeweight="1pt">
                      <v:stroke joinstyle="miter"/>
                      <v:textbox>
                        <w:txbxContent>
                          <w:p w14:paraId="58E016E7" w14:textId="77777777" w:rsidR="00035CE4" w:rsidRPr="00FD628E" w:rsidRDefault="00035CE4" w:rsidP="00035CE4">
                            <w:pPr>
                              <w:jc w:val="center"/>
                              <w:rPr>
                                <w:color w:val="000000" w:themeColor="text1"/>
                                <w:sz w:val="20"/>
                                <w:szCs w:val="20"/>
                              </w:rPr>
                            </w:pPr>
                            <w:r>
                              <w:rPr>
                                <w:color w:val="000000" w:themeColor="text1"/>
                                <w:sz w:val="20"/>
                                <w:szCs w:val="20"/>
                              </w:rPr>
                              <w:t>2</w:t>
                            </w:r>
                          </w:p>
                        </w:txbxContent>
                      </v:textbox>
                    </v:oval>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80960" behindDoc="0" locked="0" layoutInCell="1" allowOverlap="1" wp14:anchorId="7F3B8EC2" wp14:editId="63050564">
                      <wp:simplePos x="0" y="0"/>
                      <wp:positionH relativeFrom="column">
                        <wp:posOffset>1654175</wp:posOffset>
                      </wp:positionH>
                      <wp:positionV relativeFrom="paragraph">
                        <wp:posOffset>159385</wp:posOffset>
                      </wp:positionV>
                      <wp:extent cx="4269105" cy="290195"/>
                      <wp:effectExtent l="0" t="0" r="17145" b="14605"/>
                      <wp:wrapNone/>
                      <wp:docPr id="11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27DB722A" w14:textId="77777777" w:rsidR="00035CE4" w:rsidRPr="00DE4175" w:rsidRDefault="00035CE4" w:rsidP="00035CE4">
                                  <w:pPr>
                                    <w:jc w:val="center"/>
                                    <w:rPr>
                                      <w:b/>
                                      <w:bCs/>
                                    </w:rPr>
                                  </w:pPr>
                                  <w:r>
                                    <w:rPr>
                                      <w:b/>
                                      <w:bCs/>
                                    </w:rPr>
                                    <w:t>Explain why some animals cannot be kept as pets.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F3B8EC2" id="_x0000_s1083" type="#_x0000_t202" style="position:absolute;margin-left:130.25pt;margin-top:12.55pt;width:336.15pt;height:22.85pt;z-index:2534809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WnSCFQIAACcEAAAOAAAAZHJzL2Uyb0RvYy54bWysU9tu2zAMfR+wfxD0vviCuG2MOEWXLsOA&#10;7gJ0+wBZlmNhsqhJSuzs60fJbprdXobpQSBF6pA8JNe3Y6/IUVgnQVc0W6SUCM2hkXpf0S+fd69u&#10;KHGe6YYp0KKiJ+Ho7ebli/VgSpFDB6oRliCIduVgKtp5b8okcbwTPXMLMEKjsQXbM4+q3SeNZQOi&#10;9yrJ0/QqGcA2xgIXzuHr/WSkm4jftoL7j23rhCeqopibj7eNdx3uZLNm5d4y00k+p8H+IYueSY1B&#10;z1D3zDNysPI3qF5yCw5av+DQJ9C2kotYA1aTpb9U89gxI2ItSI4zZ5rc/4PlH46P5pMlfnwNIzYw&#10;FuHMA/CvjmjYdkzvxZ21MHSCNRg4C5Qlg3Hl/DVQ7UoXQOrhPTTYZHbwEIHG1vaBFayTIDo24HQm&#10;XYyecHxc5lerLC0o4WjLV2m2KmIIVj79Ntb5twJ6EoSKWmxqRGfHB+dDNqx8cgnBHCjZ7KRSUbH7&#10;eqssOTIcgF08M/pPbkqToaKrIi8mAv4KkcbzJ4heepxkJfuK3pydWBloe6ObOGeeSTXJmLLSM4+B&#10;uolEP9YjkU1Fi+sQIfBaQ3NCZi1Mk4ubhkIH9jslA05tRd23A7OCEvVOY3dW2XIZxjwqy+I6R8Ve&#10;WupLC9McoSrqKZnErY+rEYjTcIddbGUk+DmTOWecxsj7vDlh3C/16PW835sfAAAA//8DAFBLAwQU&#10;AAYACAAAACEAPow5cuAAAAAJAQAADwAAAGRycy9kb3ducmV2LnhtbEyPy07DMBBF90j8gzVIbBC1&#10;m9I0DXEqhASiOygItm48TSL8CLabhr9nWMFuRnN059xqM1nDRgyx907CfCaAoWu87l0r4e314boA&#10;FpNyWhnvUMI3RtjU52eVKrU/uRccd6llFOJiqSR0KQ0l57Hp0Ko48wM6uh18sCrRGlqugzpRuDU8&#10;EyLnVvWOPnRqwPsOm8/d0Uoobp7Gj7hdPL83+cGs09VqfPwKUl5eTHe3wBJO6Q+GX31Sh5qc9v7o&#10;dGRGQpaLJaE0LOfACFgvMuqyl7ASBfC64v8b1D8AAAD//wMAUEsBAi0AFAAGAAgAAAAhALaDOJL+&#10;AAAA4QEAABMAAAAAAAAAAAAAAAAAAAAAAFtDb250ZW50X1R5cGVzXS54bWxQSwECLQAUAAYACAAA&#10;ACEAOP0h/9YAAACUAQAACwAAAAAAAAAAAAAAAAAvAQAAX3JlbHMvLnJlbHNQSwECLQAUAAYACAAA&#10;ACEAuFp0ghUCAAAnBAAADgAAAAAAAAAAAAAAAAAuAgAAZHJzL2Uyb0RvYy54bWxQSwECLQAUAAYA&#10;CAAAACEAPow5cuAAAAAJAQAADwAAAAAAAAAAAAAAAABvBAAAZHJzL2Rvd25yZXYueG1sUEsFBgAA&#10;AAAEAAQA8wAAAHwFAAAAAA==&#10;">
                      <v:textbox>
                        <w:txbxContent>
                          <w:p w14:paraId="27DB722A" w14:textId="77777777" w:rsidR="00035CE4" w:rsidRPr="00DE4175" w:rsidRDefault="00035CE4" w:rsidP="00035CE4">
                            <w:pPr>
                              <w:jc w:val="center"/>
                              <w:rPr>
                                <w:b/>
                                <w:bCs/>
                              </w:rPr>
                            </w:pPr>
                            <w:r>
                              <w:rPr>
                                <w:b/>
                                <w:bCs/>
                              </w:rPr>
                              <w:t>Explain why some animals cannot be kept as pets.</w:t>
                            </w:r>
                          </w:p>
                        </w:txbxContent>
                      </v:textbox>
                    </v:shape>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5840" behindDoc="0" locked="0" layoutInCell="1" allowOverlap="1" wp14:anchorId="0555682D" wp14:editId="52ACC79C">
                      <wp:simplePos x="0" y="0"/>
                      <wp:positionH relativeFrom="column">
                        <wp:posOffset>263407</wp:posOffset>
                      </wp:positionH>
                      <wp:positionV relativeFrom="paragraph">
                        <wp:posOffset>155501</wp:posOffset>
                      </wp:positionV>
                      <wp:extent cx="929640" cy="290195"/>
                      <wp:effectExtent l="0" t="0" r="22860" b="14605"/>
                      <wp:wrapSquare wrapText="bothSides"/>
                      <wp:docPr id="116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28B76B5C" w14:textId="77777777" w:rsidR="00035CE4" w:rsidRPr="00DE4175" w:rsidRDefault="00035CE4" w:rsidP="00035CE4">
                                  <w:pPr>
                                    <w:jc w:val="center"/>
                                    <w:rPr>
                                      <w:b/>
                                      <w:bCs/>
                                    </w:rPr>
                                  </w:pPr>
                                  <w:r>
                                    <w:rPr>
                                      <w:b/>
                                      <w:bCs/>
                                    </w:rPr>
                                    <w:t>Evaluate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555682D" id="_x0000_s1084" type="#_x0000_t202" style="position:absolute;margin-left:20.75pt;margin-top:12.25pt;width:73.2pt;height:22.85pt;z-index:2534758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QFz7EwIAACYEAAAOAAAAZHJzL2Uyb0RvYy54bWysU81u2zAMvg/YOwi6L3aMpGuMOEWXLsOA&#10;rhvQ7QFkSY6FyaImKbGzpx8lu2n2dxmmg0CK1EfyI7m+GTpNjtJ5Baai81lOiTQchDL7in75vHt1&#10;TYkPzAimwciKnqSnN5uXL9a9LWUBLWghHUEQ48veVrQNwZZZ5nkrO+ZnYKVBYwOuYwFVt8+EYz2i&#10;dzor8vwq68EJ64BL7/H1bjTSTcJvGsnDx6bxMhBdUcwtpNulu453tlmzcu+YbRWf0mD/kEXHlMGg&#10;Z6g7Fhg5OPUbVKe4Aw9NmHHoMmgaxWWqAauZ579U89gyK1MtSI63Z5r8/4PlD8dH+8mRMLyBARuY&#10;ivD2HvhXTwxsW2b28tY56FvJBAaeR8qy3vpy+hqp9qWPIHX/AQQ2mR0CJKChcV1kBeskiI4NOJ1J&#10;l0MgHB9XxepqgRaOpmKVz1fLFIGVT5+t8+GdhI5EoaIOe5rA2fHeh5gMK59cYiwPWomd0jopbl9v&#10;tSNHhv3fpTOh/+SmDekxk2WxHOv/K0Sezp8gOhVwkLXqKnp9dmJlZO2tEWnMAlN6lDFlbSYaI3Mj&#10;h2GoB6JERZfXMUKktQZxQmIdjIOLi4ZCC+47JT0ObUX9twNzkhL93mBzVvNFpDIkZbF8XaDiLi31&#10;pYUZjlAVDZSM4jakzYjEGbjFJjYqEfycyZQzDmPifVqcOO2XevJ6Xu/NDwAAAP//AwBQSwMEFAAG&#10;AAgAAAAhAJk0NqrfAAAACAEAAA8AAABkcnMvZG93bnJldi54bWxMj8FOwzAQRO9I/IO1SFxQ6zSE&#10;Jg1xKoQEojdoEVzdeJtE2Otgu2n4e9wTnEarGc28rdaT0WxE53tLAhbzBBhSY1VPrYD33dOsAOaD&#10;JCW1JRTwgx7W9eVFJUtlT/SG4za0LJaQL6WALoSh5Nw3HRrp53ZAit7BOiNDPF3LlZOnWG40T5Nk&#10;yY3sKS50csDHDpuv7dEIKLKX8dNvbl8/muVBr8JNPj5/OyGur6aHe2ABp/AXhjN+RIc6Mu3tkZRn&#10;WkC2uItJAWkW9ewX+QrYXkCepMDriv9/oP4FAAD//wMAUEsBAi0AFAAGAAgAAAAhALaDOJL+AAAA&#10;4QEAABMAAAAAAAAAAAAAAAAAAAAAAFtDb250ZW50X1R5cGVzXS54bWxQSwECLQAUAAYACAAAACEA&#10;OP0h/9YAAACUAQAACwAAAAAAAAAAAAAAAAAvAQAAX3JlbHMvLnJlbHNQSwECLQAUAAYACAAAACEA&#10;eUBc+xMCAAAmBAAADgAAAAAAAAAAAAAAAAAuAgAAZHJzL2Uyb0RvYy54bWxQSwECLQAUAAYACAAA&#10;ACEAmTQ2qt8AAAAIAQAADwAAAAAAAAAAAAAAAABtBAAAZHJzL2Rvd25yZXYueG1sUEsFBgAAAAAE&#10;AAQA8wAAAHkFAAAAAA==&#10;">
                      <v:textbox>
                        <w:txbxContent>
                          <w:p w14:paraId="28B76B5C" w14:textId="77777777" w:rsidR="00035CE4" w:rsidRPr="00DE4175" w:rsidRDefault="00035CE4" w:rsidP="00035CE4">
                            <w:pPr>
                              <w:jc w:val="center"/>
                              <w:rPr>
                                <w:b/>
                                <w:bCs/>
                              </w:rPr>
                            </w:pPr>
                            <w:r>
                              <w:rPr>
                                <w:b/>
                                <w:bCs/>
                              </w:rPr>
                              <w:t>Evaluate</w:t>
                            </w:r>
                          </w:p>
                        </w:txbxContent>
                      </v:textbox>
                      <w10:wrap type="square"/>
                    </v:shape>
                  </w:pict>
                </mc:Fallback>
              </mc:AlternateContent>
            </w:r>
          </w:p>
          <w:p w14:paraId="46E511F4" w14:textId="77777777" w:rsidR="00035CE4" w:rsidRDefault="00035CE4" w:rsidP="00FF0E76">
            <w:pPr>
              <w:textAlignment w:val="baseline"/>
              <w:rPr>
                <w:rFonts w:ascii="Gadugi" w:eastAsia="Times New Roman" w:hAnsi="Gadugi" w:cs="Segoe UI"/>
                <w:b/>
                <w:bCs/>
                <w:sz w:val="22"/>
                <w:lang w:bidi="ar-SA"/>
              </w:rPr>
            </w:pPr>
          </w:p>
          <w:p w14:paraId="5CEEA09F" w14:textId="77777777" w:rsidR="00035CE4" w:rsidRDefault="00035CE4" w:rsidP="00FF0E76">
            <w:pPr>
              <w:textAlignment w:val="baseline"/>
              <w:rPr>
                <w:rFonts w:ascii="Gadugi" w:eastAsia="Times New Roman" w:hAnsi="Gadugi" w:cs="Segoe UI"/>
                <w:b/>
                <w:bCs/>
                <w:sz w:val="22"/>
                <w:lang w:bidi="ar-SA"/>
              </w:rPr>
            </w:pPr>
          </w:p>
          <w:p w14:paraId="4994CB94" w14:textId="77777777" w:rsidR="00035CE4"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08608" behindDoc="0" locked="0" layoutInCell="1" allowOverlap="1" wp14:anchorId="27DC5C37" wp14:editId="4972964B">
                      <wp:simplePos x="0" y="0"/>
                      <wp:positionH relativeFrom="column">
                        <wp:posOffset>1521900</wp:posOffset>
                      </wp:positionH>
                      <wp:positionV relativeFrom="paragraph">
                        <wp:posOffset>135109</wp:posOffset>
                      </wp:positionV>
                      <wp:extent cx="295421" cy="330591"/>
                      <wp:effectExtent l="0" t="0" r="28575" b="12700"/>
                      <wp:wrapNone/>
                      <wp:docPr id="1218" name="Oval 1218"/>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F9E6172" w14:textId="77777777" w:rsidR="00035CE4" w:rsidRPr="00FD628E" w:rsidRDefault="00035CE4" w:rsidP="00035CE4">
                                  <w:pPr>
                                    <w:jc w:val="center"/>
                                    <w:rPr>
                                      <w:color w:val="000000" w:themeColor="text1"/>
                                      <w:sz w:val="20"/>
                                      <w:szCs w:val="20"/>
                                    </w:rPr>
                                  </w:pPr>
                                  <w:r>
                                    <w:rPr>
                                      <w:color w:val="000000" w:themeColor="text1"/>
                                      <w:sz w:val="20"/>
                                      <w:szCs w:val="20"/>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27DC5C37" id="Oval 1218" o:spid="_x0000_s1085" style="position:absolute;margin-left:119.85pt;margin-top:10.65pt;width:23.25pt;height:26.05pt;z-index:253508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2vt2gAIAABEFAAAOAAAAZHJzL2Uyb0RvYy54bWysVEtv2zAMvg/YfxB0X524ztoYdYogRYYB&#10;RVugHXpmZDkWoNckJXb260fJTtKuOw3LQSFFio+PH31z2ytJ9tx5YXRFpxcTSrhmphZ6W9EfL+sv&#10;15T4ALoGaTSv6IF7erv4/OmmsyXPTWtkzR3BINqXna1oG4Its8yzlivwF8ZyjcbGOAUBVbfNagcd&#10;RlcyyyeTr1lnXG2dYdx7vL0bjHSR4jcNZ+GxaTwPRFYUawvpdOncxDNb3EC5dWBbwcYy4B+qUCA0&#10;Jj2FuoMAZOfEh1BKMGe8acIFMyozTSMYTz1gN9PJH908t2B56gXB8fYEk/9/YdnD/tk+OYShs770&#10;KMYu+sap+I/1kT6BdTiBxftAGF7m81mRTylhaLq8nMzm0whmdn5snQ/fuFEkChXlUgrrYztQwv7e&#10;h8H76BWvvZGiXgspk3LwK+nIHnByOPDadJRI8AEvK7pOvzHhu2dSkw6JmF9NcNwMkFKNhICisnVF&#10;vd5SAnKLXGXBpVrevfZuuzllLYqrfFUMTi3UfKhlNsHfMfPgntp+Fyd2dQe+HZ4kU3wCpRIB+S6F&#10;quh1DHSMJHW08sTYEZvzQKIU+k1PBLYwm8dI8Wpj6sOTI84MrPaWrQXmvUeQnsAhjREBXM3wiEcj&#10;DcJiRomS1rhff7uP/sgutFLS4VogZD934Dhi/10j7+bTooh7lJRidpWj4t5aNm8teqdWBueHNMHq&#10;khj9gzyKjTPqFTd4GbOiCTTD3MNwRmUVhnXFbwDjy2Vyw92xEO71s2UxeIQuIv7Sv4KzI98CEvXB&#10;HFfoA+cG3/hSm+UumEYkQp5xxaFGBfcujXf8RsTFfqsnr/OXbPEbAAD//wMAUEsDBBQABgAIAAAA&#10;IQAvzG7j4AAAAAkBAAAPAAAAZHJzL2Rvd25yZXYueG1sTI/LTsMwEEX3SPyDNUjsqFMH9RHiVFAJ&#10;FkgU+mDvxCaJYo+D7TbJ32NWsJvRHN05N9+MRpOLcr61yGE+S4AorKxsseZwOj7frYD4IFAKbVFx&#10;mJSHTXF9lYtM2gH36nIINYkh6DPBoQmhzyj1VaOM8DPbK4y3L+uMCHF1NZVODDHcaMqSZEGNaDF+&#10;aESvto2qusPZcHDue929vpSnt6eP9+5zp6dpYFvOb2/GxwcgQY3hD4Zf/agORXQq7RmlJ5oDS9fL&#10;iMZhngKJAFstGJCSwzK9B1rk9H+D4gcAAP//AwBQSwECLQAUAAYACAAAACEAtoM4kv4AAADhAQAA&#10;EwAAAAAAAAAAAAAAAAAAAAAAW0NvbnRlbnRfVHlwZXNdLnhtbFBLAQItABQABgAIAAAAIQA4/SH/&#10;1gAAAJQBAAALAAAAAAAAAAAAAAAAAC8BAABfcmVscy8ucmVsc1BLAQItABQABgAIAAAAIQBk2vt2&#10;gAIAABEFAAAOAAAAAAAAAAAAAAAAAC4CAABkcnMvZTJvRG9jLnhtbFBLAQItABQABgAIAAAAIQAv&#10;zG7j4AAAAAkBAAAPAAAAAAAAAAAAAAAAANoEAABkcnMvZG93bnJldi54bWxQSwUGAAAAAAQABADz&#10;AAAA5wUAAAAA&#10;" fillcolor="window" strokecolor="#2f528f" strokeweight="1pt">
                      <v:stroke joinstyle="miter"/>
                      <v:textbox>
                        <w:txbxContent>
                          <w:p w14:paraId="1F9E6172" w14:textId="77777777" w:rsidR="00035CE4" w:rsidRPr="00FD628E" w:rsidRDefault="00035CE4" w:rsidP="00035CE4">
                            <w:pPr>
                              <w:jc w:val="center"/>
                              <w:rPr>
                                <w:color w:val="000000" w:themeColor="text1"/>
                                <w:sz w:val="20"/>
                                <w:szCs w:val="20"/>
                              </w:rPr>
                            </w:pPr>
                            <w:r>
                              <w:rPr>
                                <w:color w:val="000000" w:themeColor="text1"/>
                                <w:sz w:val="20"/>
                                <w:szCs w:val="20"/>
                              </w:rPr>
                              <w:t>3</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2464" behindDoc="0" locked="0" layoutInCell="1" allowOverlap="1" wp14:anchorId="3332C0D5" wp14:editId="4BFCA74B">
                      <wp:simplePos x="0" y="0"/>
                      <wp:positionH relativeFrom="column">
                        <wp:posOffset>78740</wp:posOffset>
                      </wp:positionH>
                      <wp:positionV relativeFrom="paragraph">
                        <wp:posOffset>121773</wp:posOffset>
                      </wp:positionV>
                      <wp:extent cx="295421" cy="330591"/>
                      <wp:effectExtent l="0" t="0" r="28575" b="12700"/>
                      <wp:wrapNone/>
                      <wp:docPr id="1212" name="Oval 1212"/>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A0D0EA9" w14:textId="77777777" w:rsidR="00035CE4" w:rsidRPr="00FD628E" w:rsidRDefault="00035CE4" w:rsidP="00035CE4">
                                  <w:pPr>
                                    <w:jc w:val="center"/>
                                    <w:rPr>
                                      <w:color w:val="000000" w:themeColor="text1"/>
                                      <w:sz w:val="20"/>
                                      <w:szCs w:val="20"/>
                                    </w:rPr>
                                  </w:pPr>
                                  <w:r>
                                    <w:rPr>
                                      <w:color w:val="000000" w:themeColor="text1"/>
                                      <w:sz w:val="20"/>
                                      <w:szCs w:val="20"/>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332C0D5" id="Oval 1212" o:spid="_x0000_s1086" style="position:absolute;margin-left:6.2pt;margin-top:9.6pt;width:23.25pt;height:26.05pt;z-index:253502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xD/gAIAABEFAAAOAAAAZHJzL2Uyb0RvYy54bWysVEtv2zAMvg/YfxB0X524Th9GnSJIkWFA&#10;0RZoi54ZWY4F6DVJiZ39+lGyk7TrTsNyUEiR4uPjR9/c9kqSHXdeGF3R6dmEEq6ZqYXeVPT1ZfXt&#10;ihIfQNcgjeYV3XNPb+dfv9x0tuS5aY2suSMYRPuysxVtQ7BllnnWcgX+zFiu0dgYpyCg6jZZ7aDD&#10;6Epm+WRykXXG1dYZxr3H27vBSOcpftNwFh6bxvNAZEWxtpBOl851PLP5DZQbB7YVbCwD/qEKBUJj&#10;0mOoOwhAtk58CqUEc8abJpwxozLTNILx1AN2M5380c1zC5anXhAcb48w+f8Xlj3snu2TQxg660uP&#10;Yuyib5yK/1gf6RNY+yNYvA+E4WV+PSvyKSUMTefnk9n1NIKZnR5b58N3bhSJQkW5lML62A6UsLv3&#10;YfA+eMVrb6SoV0LKpOz9UjqyA5wcDrw2HSUSfMDLiq7Sb0z44ZnUpEMi5pcTHDcDpFQjIaCobF1R&#10;rzeUgNwgV1lwqZYPr73brI9Zi+IyXxaDUws1H2qZTfB3yDy4p7Y/xIld3YFvhyfJFJ9AqURAvkuh&#10;KnoVAx0iSR2tPDF2xOY0kCiFft0TgS1cpCfxam3q/ZMjzgys9patBOa9R5CewCGNEQFczfCIRyMN&#10;wmJGiZLWuF9/u4/+yC60UtLhWiBkP7fgOGL/QyPvrqdFEfcoKcXsMkfFvbes31v0Vi0Nzg9pgtUl&#10;MfoHeRAbZ9QbbvAiZkUTaIa5h+GMyjIM64rfAMYXi+SGu2Mh3Otny2LwCF1E/KV/A2dHvgUk6oM5&#10;rNAnzg2+8aU2i20wjUiEPOGKQ40K7l0a7/iNiIv9Xk9epy/Z/DcAAAD//wMAUEsDBBQABgAIAAAA&#10;IQCdtWjx3QAAAAcBAAAPAAAAZHJzL2Rvd25yZXYueG1sTI7LTsMwFET3SPyDdZHYUafh1YQ4FVSC&#10;BVJ5lLJ3YpNEsa+D7TbJ33NZwWo0mtHMKdaTNeyofegcClguEmAaa6c6bATsPx4vVsBClKikcagF&#10;zDrAujw9KWSu3Ijv+riLDaMRDLkU0MY45JyHutVWhoUbNFL25byVkaxvuPJypHFreJokN9zKDumh&#10;lYPetLrudwcrwPvvrH9+qvbbh7fX/vPFzPOYboQ4P5vu74BFPcW/MvziEzqUxFS5A6rADPn0ipqk&#10;WQqM8utVBqwScLu8BF4W/D9/+QMAAP//AwBQSwECLQAUAAYACAAAACEAtoM4kv4AAADhAQAAEwAA&#10;AAAAAAAAAAAAAAAAAAAAW0NvbnRlbnRfVHlwZXNdLnhtbFBLAQItABQABgAIAAAAIQA4/SH/1gAA&#10;AJQBAAALAAAAAAAAAAAAAAAAAC8BAABfcmVscy8ucmVsc1BLAQItABQABgAIAAAAIQABexD/gAIA&#10;ABEFAAAOAAAAAAAAAAAAAAAAAC4CAABkcnMvZTJvRG9jLnhtbFBLAQItABQABgAIAAAAIQCdtWjx&#10;3QAAAAcBAAAPAAAAAAAAAAAAAAAAANoEAABkcnMvZG93bnJldi54bWxQSwUGAAAAAAQABADzAAAA&#10;5AUAAAAA&#10;" fillcolor="window" strokecolor="#2f528f" strokeweight="1pt">
                      <v:stroke joinstyle="miter"/>
                      <v:textbox>
                        <w:txbxContent>
                          <w:p w14:paraId="1A0D0EA9" w14:textId="77777777" w:rsidR="00035CE4" w:rsidRPr="00FD628E" w:rsidRDefault="00035CE4" w:rsidP="00035CE4">
                            <w:pPr>
                              <w:jc w:val="center"/>
                              <w:rPr>
                                <w:color w:val="000000" w:themeColor="text1"/>
                                <w:sz w:val="20"/>
                                <w:szCs w:val="20"/>
                              </w:rPr>
                            </w:pPr>
                            <w:r>
                              <w:rPr>
                                <w:color w:val="000000" w:themeColor="text1"/>
                                <w:sz w:val="20"/>
                                <w:szCs w:val="20"/>
                              </w:rPr>
                              <w:t>3</w:t>
                            </w:r>
                          </w:p>
                        </w:txbxContent>
                      </v:textbox>
                    </v:oval>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83008" behindDoc="0" locked="0" layoutInCell="1" allowOverlap="1" wp14:anchorId="09802EE8" wp14:editId="36AABF3D">
                      <wp:simplePos x="0" y="0"/>
                      <wp:positionH relativeFrom="column">
                        <wp:posOffset>1654517</wp:posOffset>
                      </wp:positionH>
                      <wp:positionV relativeFrom="paragraph">
                        <wp:posOffset>148834</wp:posOffset>
                      </wp:positionV>
                      <wp:extent cx="4269105" cy="290195"/>
                      <wp:effectExtent l="0" t="0" r="17145" b="14605"/>
                      <wp:wrapNone/>
                      <wp:docPr id="11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01F81E5F" w14:textId="77777777" w:rsidR="00035CE4" w:rsidRPr="00DE4175" w:rsidRDefault="00035CE4" w:rsidP="00035CE4">
                                  <w:pPr>
                                    <w:jc w:val="center"/>
                                    <w:rPr>
                                      <w:b/>
                                      <w:bCs/>
                                    </w:rPr>
                                  </w:pPr>
                                  <w:r>
                                    <w:rPr>
                                      <w:b/>
                                      <w:bCs/>
                                    </w:rPr>
                                    <w:t xml:space="preserve">Compare a lion, a </w:t>
                                  </w:r>
                                  <w:proofErr w:type="gramStart"/>
                                  <w:r>
                                    <w:rPr>
                                      <w:b/>
                                      <w:bCs/>
                                    </w:rPr>
                                    <w:t>cat</w:t>
                                  </w:r>
                                  <w:proofErr w:type="gramEnd"/>
                                  <w:r>
                                    <w:rPr>
                                      <w:b/>
                                      <w:bCs/>
                                    </w:rPr>
                                    <w:t xml:space="preserve"> and a monkey.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9802EE8" id="_x0000_s1087" type="#_x0000_t202" style="position:absolute;margin-left:130.3pt;margin-top:11.7pt;width:336.15pt;height:22.85pt;z-index:2534830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h/xiFQIAACcEAAAOAAAAZHJzL2Uyb0RvYy54bWysk99v0zAQx9+R+B8sv9P8UFvWqOk0OoqQ&#10;xkAa+wMcx2ksHJ+x3Sblr+fsZF2B8YLwg+Xz2V/ffe68vh46RY7COgm6pNkspURoDrXU+5I+ft29&#10;uaLEeaZrpkCLkp6Eo9eb16/WvSlEDi2oWliCItoVvSlp670pksTxVnTMzcAIjc4GbMc8mnaf1Jb1&#10;qN6pJE/TZdKDrY0FLpzD3dvRSTdRv2kE95+bxglPVEkxNh9nG+cqzMlmzYq9ZaaVfAqD/UMUHZMa&#10;Hz1L3TLPyMHKP6Q6yS04aPyMQ5dA00guYg6YTZb+ls1Dy4yIuSAcZ86Y3P+T5ffHB/PFEj+8gwEL&#10;GJNw5g74N0c0bFum9+LGWuhbwWp8OAvIkt64YroaULvCBZGq/wQ1FpkdPEShobFdoIJ5ElTHApzO&#10;0MXgCcfNeb5cZemCEo6+fJVmq0V8ghVPt411/oOAjoRFSS0WNaqz453zIRpWPB0JjzlQst5JpaJh&#10;99VWWXJk2AC7OCb1X44pTfqSrhb5YgTwV4k0jpckOumxk5XsSnp1PsSKgO29rmOfeSbVuMaQlZ44&#10;BnQjRD9UA5F1SZeRcuBaQX1CshbGzsWfhosW7A9KeuzakrrvB2YFJeqjxuqssvk8tHk05ou3ORr2&#10;0lNdepjmKFVST8m43Pr4NQI4DTdYxUZGwM+RTDFjN0bu088J7X5px1PP/3vzEwAA//8DAFBLAwQU&#10;AAYACAAAACEArN4Kwt8AAAAJAQAADwAAAGRycy9kb3ducmV2LnhtbEyPwU7DMAyG70i8Q2QkLoil&#10;a6ewlqYTQgLBbQwE16zJ2orEKUnWlbfHnOBmy59+f3+9mZ1lkwlx8ChhuciAGWy9HrCT8Pb6cL0G&#10;FpNCraxHI+HbRNg052e1qrQ/4YuZdqljFIKxUhL6lMaK89j2xqm48KNBuh18cCrRGjqugzpRuLM8&#10;zzLBnRqQPvRqNPe9aT93RydhvXqaPuJzsX1vxcGW6epmevwKUl5ezHe3wJKZ0x8Mv/qkDg057f0R&#10;dWRWQi4yQSgNxQoYAWWRl8D2EkS5BN7U/H+D5gcAAP//AwBQSwECLQAUAAYACAAAACEAtoM4kv4A&#10;AADhAQAAEwAAAAAAAAAAAAAAAAAAAAAAW0NvbnRlbnRfVHlwZXNdLnhtbFBLAQItABQABgAIAAAA&#10;IQA4/SH/1gAAAJQBAAALAAAAAAAAAAAAAAAAAC8BAABfcmVscy8ucmVsc1BLAQItABQABgAIAAAA&#10;IQBGh/xiFQIAACcEAAAOAAAAAAAAAAAAAAAAAC4CAABkcnMvZTJvRG9jLnhtbFBLAQItABQABgAI&#10;AAAAIQCs3grC3wAAAAkBAAAPAAAAAAAAAAAAAAAAAG8EAABkcnMvZG93bnJldi54bWxQSwUGAAAA&#10;AAQABADzAAAAewUAAAAA&#10;">
                      <v:textbox>
                        <w:txbxContent>
                          <w:p w14:paraId="01F81E5F" w14:textId="77777777" w:rsidR="00035CE4" w:rsidRPr="00DE4175" w:rsidRDefault="00035CE4" w:rsidP="00035CE4">
                            <w:pPr>
                              <w:jc w:val="center"/>
                              <w:rPr>
                                <w:b/>
                                <w:bCs/>
                              </w:rPr>
                            </w:pPr>
                            <w:r>
                              <w:rPr>
                                <w:b/>
                                <w:bCs/>
                              </w:rPr>
                              <w:t>Compare a lion, a cat and a monkey.</w:t>
                            </w:r>
                          </w:p>
                        </w:txbxContent>
                      </v:textbox>
                    </v:shape>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4816" behindDoc="0" locked="0" layoutInCell="1" allowOverlap="1" wp14:anchorId="73C87953" wp14:editId="4F775C94">
                      <wp:simplePos x="0" y="0"/>
                      <wp:positionH relativeFrom="column">
                        <wp:posOffset>258741</wp:posOffset>
                      </wp:positionH>
                      <wp:positionV relativeFrom="paragraph">
                        <wp:posOffset>137795</wp:posOffset>
                      </wp:positionV>
                      <wp:extent cx="929640" cy="290195"/>
                      <wp:effectExtent l="0" t="0" r="22860" b="14605"/>
                      <wp:wrapSquare wrapText="bothSides"/>
                      <wp:docPr id="116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26B1E619" w14:textId="77777777" w:rsidR="00035CE4" w:rsidRPr="00DE4175" w:rsidRDefault="00035CE4" w:rsidP="00035CE4">
                                  <w:pPr>
                                    <w:jc w:val="center"/>
                                    <w:rPr>
                                      <w:b/>
                                      <w:bCs/>
                                    </w:rPr>
                                  </w:pPr>
                                  <w:proofErr w:type="spellStart"/>
                                  <w:r>
                                    <w:rPr>
                                      <w:b/>
                                      <w:bCs/>
                                    </w:rPr>
                                    <w:t>Analyse</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3C87953" id="_x0000_s1088" type="#_x0000_t202" style="position:absolute;margin-left:20.35pt;margin-top:10.85pt;width:73.2pt;height:22.85pt;z-index:2534748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6T2qEwIAACYEAAAOAAAAZHJzL2Uyb0RvYy54bWysU81u2zAMvg/YOwi6L3aMJGuMOEWXLsOA&#10;rhvQ7QFkSY6FyaImKbG7px8lu2n2dxmmg0CK1EfyI7m5HjpNTtJ5Baai81lOiTQchDKHin75vH91&#10;RYkPzAimwciKPkpPr7cvX2x6W8oCWtBCOoIgxpe9rWgbgi2zzPNWdszPwEqDxgZcxwKq7pAJx3pE&#10;73RW5Pkq68EJ64BL7/H1djTSbcJvGsnDx6bxMhBdUcwtpNulu453tt2w8uCYbRWf0mD/kEXHlMGg&#10;Z6hbFhg5OvUbVKe4Aw9NmHHoMmgaxWWqAauZ579U89AyK1MtSI63Z5r8/4Pl96cH+8mRMLyBARuY&#10;ivD2DvhXTwzsWmYO8sY56FvJBAaeR8qy3vpy+hqp9qWPIHX/AQQ2mR0DJKChcV1kBeskiI4NeDyT&#10;LodAOD6ui/VqgRaOpmKdz9fLFIGVT5+t8+GdhI5EoaIOe5rA2enOh5gMK59cYiwPWom90jop7lDv&#10;tCMnhv3fpzOh/+SmDekxk2WxHOv/K0Sezp8gOhVwkLXqKnp1dmJlZO2tEWnMAlN6lDFlbSYaI3Mj&#10;h2GoB6JERVdFjBBprUE8IrEOxsHFRUOhBfedkh6HtqL+25E5SYl+b7A56/kiUhmSsli+LlBxl5b6&#10;0sIMR6iKBkpGcRfSZkTiDNxgExuVCH7OZMoZhzHxPi1OnPZLPXk9r/f2BwAAAP//AwBQSwMEFAAG&#10;AAgAAAAhAE56A2PfAAAACAEAAA8AAABkcnMvZG93bnJldi54bWxMj8FOwzAQRO9I/IO1SFwQdVKi&#10;JIRsKoQEglspVbm6sZtE2Otgu2n4e9wTnEarGc28rVez0WxSzg+WENJFAkxRa+VAHcL24/m2BOaD&#10;ICm0JYXwozysmsuLWlTSnuhdTZvQsVhCvhIIfQhjxblve2WEX9hRUfQO1hkR4uk6Lp04xXKj+TJJ&#10;cm7EQHGhF6N66lX7tTkahDJ7nT7929161+YHfR9uiunl2yFeX82PD8CCmsNfGM74ER2ayLS3R5Ke&#10;aYQsKWISYZlGPftlkQLbI+RFBryp+f8Hml8AAAD//wMAUEsBAi0AFAAGAAgAAAAhALaDOJL+AAAA&#10;4QEAABMAAAAAAAAAAAAAAAAAAAAAAFtDb250ZW50X1R5cGVzXS54bWxQSwECLQAUAAYACAAAACEA&#10;OP0h/9YAAACUAQAACwAAAAAAAAAAAAAAAAAvAQAAX3JlbHMvLnJlbHNQSwECLQAUAAYACAAAACEA&#10;2ek9qhMCAAAmBAAADgAAAAAAAAAAAAAAAAAuAgAAZHJzL2Uyb0RvYy54bWxQSwECLQAUAAYACAAA&#10;ACEATnoDY98AAAAIAQAADwAAAAAAAAAAAAAAAABtBAAAZHJzL2Rvd25yZXYueG1sUEsFBgAAAAAE&#10;AAQA8wAAAHkFAAAAAA==&#10;">
                      <v:textbox>
                        <w:txbxContent>
                          <w:p w14:paraId="26B1E619" w14:textId="77777777" w:rsidR="00035CE4" w:rsidRPr="00DE4175" w:rsidRDefault="00035CE4" w:rsidP="00035CE4">
                            <w:pPr>
                              <w:jc w:val="center"/>
                              <w:rPr>
                                <w:b/>
                                <w:bCs/>
                              </w:rPr>
                            </w:pPr>
                            <w:r>
                              <w:rPr>
                                <w:b/>
                                <w:bCs/>
                              </w:rPr>
                              <w:t>Analyse</w:t>
                            </w:r>
                          </w:p>
                        </w:txbxContent>
                      </v:textbox>
                      <w10:wrap type="square"/>
                    </v:shape>
                  </w:pict>
                </mc:Fallback>
              </mc:AlternateContent>
            </w:r>
          </w:p>
          <w:p w14:paraId="6C52C21B" w14:textId="77777777" w:rsidR="00035CE4" w:rsidRDefault="00035CE4" w:rsidP="00FF0E76">
            <w:pPr>
              <w:textAlignment w:val="baseline"/>
              <w:rPr>
                <w:rFonts w:ascii="Gadugi" w:eastAsia="Times New Roman" w:hAnsi="Gadugi" w:cs="Segoe UI"/>
                <w:b/>
                <w:bCs/>
                <w:sz w:val="22"/>
                <w:lang w:bidi="ar-SA"/>
              </w:rPr>
            </w:pPr>
          </w:p>
          <w:p w14:paraId="3DED81BE" w14:textId="77777777" w:rsidR="00035CE4" w:rsidRDefault="00035CE4" w:rsidP="00FF0E76">
            <w:pPr>
              <w:textAlignment w:val="baseline"/>
              <w:rPr>
                <w:rFonts w:ascii="Gadugi" w:eastAsia="Times New Roman" w:hAnsi="Gadugi" w:cs="Segoe UI"/>
                <w:b/>
                <w:bCs/>
                <w:sz w:val="22"/>
                <w:lang w:bidi="ar-SA"/>
              </w:rPr>
            </w:pPr>
          </w:p>
          <w:p w14:paraId="5B971A48" w14:textId="77777777" w:rsidR="00035CE4"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09632" behindDoc="0" locked="0" layoutInCell="1" allowOverlap="1" wp14:anchorId="664A78B4" wp14:editId="3127764E">
                      <wp:simplePos x="0" y="0"/>
                      <wp:positionH relativeFrom="column">
                        <wp:posOffset>1514084</wp:posOffset>
                      </wp:positionH>
                      <wp:positionV relativeFrom="paragraph">
                        <wp:posOffset>88900</wp:posOffset>
                      </wp:positionV>
                      <wp:extent cx="295421" cy="323166"/>
                      <wp:effectExtent l="0" t="0" r="28575" b="20320"/>
                      <wp:wrapNone/>
                      <wp:docPr id="1219" name="Oval 1219"/>
                      <wp:cNvGraphicFramePr/>
                      <a:graphic xmlns:a="http://schemas.openxmlformats.org/drawingml/2006/main">
                        <a:graphicData uri="http://schemas.microsoft.com/office/word/2010/wordprocessingShape">
                          <wps:wsp>
                            <wps:cNvSpPr/>
                            <wps:spPr>
                              <a:xfrm>
                                <a:off x="0" y="0"/>
                                <a:ext cx="295421" cy="323166"/>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1D520C8" w14:textId="77777777" w:rsidR="00035CE4" w:rsidRPr="00FD628E" w:rsidRDefault="00035CE4" w:rsidP="00035CE4">
                                  <w:pPr>
                                    <w:jc w:val="center"/>
                                    <w:rPr>
                                      <w:color w:val="000000" w:themeColor="text1"/>
                                      <w:sz w:val="20"/>
                                      <w:szCs w:val="20"/>
                                    </w:rPr>
                                  </w:pPr>
                                  <w:r>
                                    <w:rPr>
                                      <w:color w:val="000000" w:themeColor="text1"/>
                                      <w:sz w:val="20"/>
                                      <w:szCs w:val="20"/>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64A78B4" id="Oval 1219" o:spid="_x0000_s1089" style="position:absolute;margin-left:119.2pt;margin-top:7pt;width:23.25pt;height:25.45pt;z-index:253509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BONgQIAABEFAAAOAAAAZHJzL2Uyb0RvYy54bWysVEtv2zAMvg/YfxB0X524btoadYogRYYB&#10;RVugLXpmZDkWoNckJXb260fJTtKuOw3LQSFFio+PH31z2ytJdtx5YXRFp2cTSrhmphZ6U9HXl9W3&#10;K0p8AF2DNJpXdM89vZ1//XLT2ZLnpjWy5o5gEO3Lzla0DcGWWeZZyxX4M2O5RmNjnIKAqttktYMO&#10;oyuZ5ZPJLOuMq60zjHuPt3eDkc5T/KbhLDw2jeeByIpibSGdLp3reGbzGyg3Dmwr2FgG/EMVCoTG&#10;pMdQdxCAbJ34FEoJ5ow3TThjRmWmaQTjqQfsZjr5o5vnFixPvSA43h5h8v8vLHvYPdsnhzB01pce&#10;xdhF3zgV/7E+0iew9keweB8Iw8v8+qLIp5QwNJ3n59PZLIKZnR5b58N3bhSJQkW5lML62A6UsLv3&#10;YfA+eMVrb6SoV0LKpOz9UjqyA5wcDrw2HSUSfMDLiq7Sb0z44ZnUpEMi5pcTHDcDpFQjIaCobF1R&#10;rzeUgNwgV1lwqZYPr73brI9Zi+IyXxaDUws1H2q5mODvkHlwT21/iBO7ugPfDk+SKT6BUomAfJdC&#10;VfQqBjpEkjpaeWLsiM1pIFEK/bonAluYncdI8Wpt6v2TI84MrPaWrQTmvUeQnsAhjREBXM3wiEcj&#10;DcJiRomS1rhff7uP/sgutFLS4VogZD+34Dhi/0Mj766nRRH3KCnFxWWOintvWb+36K1aGpwf0gSr&#10;S2L0D/IgNs6oN9zgRcyKJtAMcw/DGZVlGNYVvwGMLxbJDXfHQrjXz5bF4BG6iPhL/wbOjnwLSNQH&#10;c1ihT5wbfONLbRbbYBqRCHnCFYcaFdy7NN7xGxEX+72evE5fsvlvAAAA//8DAFBLAwQUAAYACAAA&#10;ACEAvSLjwt8AAAAJAQAADwAAAGRycy9kb3ducmV2LnhtbEyPzU7DMBCE70i8g7VI3KhDiKo0xKmg&#10;EhyQ+Cvl7sQmiWKvg+02yduznOC0Gs2n2ZlyO1vDTtqH3qGA61UCTGPjVI+tgMPHw1UOLESJShqH&#10;WsCiA2yr87NSFspN+K5P+9gyCsFQSAFdjGPBeWg6bWVYuVEjeV/OWxlJ+pYrLycKt4anSbLmVvZI&#10;Hzo56l2nm2F/tAK8/94MT4/14fn+7XX4fDHLMqU7IS4v5rtbYFHP8Q+G3/pUHSrqVLsjqsCMgPQm&#10;zwglI6NNBKR5tgFWC1jT5VXJ/y+ofgAAAP//AwBQSwECLQAUAAYACAAAACEAtoM4kv4AAADhAQAA&#10;EwAAAAAAAAAAAAAAAAAAAAAAW0NvbnRlbnRfVHlwZXNdLnhtbFBLAQItABQABgAIAAAAIQA4/SH/&#10;1gAAAJQBAAALAAAAAAAAAAAAAAAAAC8BAABfcmVscy8ucmVsc1BLAQItABQABgAIAAAAIQC7sBON&#10;gQIAABEFAAAOAAAAAAAAAAAAAAAAAC4CAABkcnMvZTJvRG9jLnhtbFBLAQItABQABgAIAAAAIQC9&#10;IuPC3wAAAAkBAAAPAAAAAAAAAAAAAAAAANsEAABkcnMvZG93bnJldi54bWxQSwUGAAAAAAQABADz&#10;AAAA5wUAAAAA&#10;" fillcolor="window" strokecolor="#2f528f" strokeweight="1pt">
                      <v:stroke joinstyle="miter"/>
                      <v:textbox>
                        <w:txbxContent>
                          <w:p w14:paraId="11D520C8" w14:textId="77777777" w:rsidR="00035CE4" w:rsidRPr="00FD628E" w:rsidRDefault="00035CE4" w:rsidP="00035CE4">
                            <w:pPr>
                              <w:jc w:val="center"/>
                              <w:rPr>
                                <w:color w:val="000000" w:themeColor="text1"/>
                                <w:sz w:val="20"/>
                                <w:szCs w:val="20"/>
                              </w:rPr>
                            </w:pPr>
                            <w:r>
                              <w:rPr>
                                <w:color w:val="000000" w:themeColor="text1"/>
                                <w:sz w:val="20"/>
                                <w:szCs w:val="20"/>
                              </w:rPr>
                              <w:t>4</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3488" behindDoc="0" locked="0" layoutInCell="1" allowOverlap="1" wp14:anchorId="3836E258" wp14:editId="51F24E53">
                      <wp:simplePos x="0" y="0"/>
                      <wp:positionH relativeFrom="column">
                        <wp:posOffset>85774</wp:posOffset>
                      </wp:positionH>
                      <wp:positionV relativeFrom="paragraph">
                        <wp:posOffset>88802</wp:posOffset>
                      </wp:positionV>
                      <wp:extent cx="295421" cy="330591"/>
                      <wp:effectExtent l="0" t="0" r="28575" b="12700"/>
                      <wp:wrapNone/>
                      <wp:docPr id="1213" name="Oval 1213"/>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8575F04" w14:textId="77777777" w:rsidR="00035CE4" w:rsidRPr="00FD628E" w:rsidRDefault="00035CE4" w:rsidP="00035CE4">
                                  <w:pPr>
                                    <w:jc w:val="center"/>
                                    <w:rPr>
                                      <w:color w:val="000000" w:themeColor="text1"/>
                                      <w:sz w:val="20"/>
                                      <w:szCs w:val="20"/>
                                    </w:rPr>
                                  </w:pPr>
                                  <w:r>
                                    <w:rPr>
                                      <w:color w:val="000000" w:themeColor="text1"/>
                                      <w:sz w:val="20"/>
                                      <w:szCs w:val="20"/>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836E258" id="Oval 1213" o:spid="_x0000_s1090" style="position:absolute;margin-left:6.75pt;margin-top:7pt;width:23.25pt;height:26.05pt;z-index:253503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KlgAIAABEFAAAOAAAAZHJzL2Uyb0RvYy54bWysVEtv2zAMvg/YfxB0X524Th9GnSJIkWFA&#10;0RZoi54ZWY4F6DVJiZ39+lGyk7TrTsNyUEiR4uPjR9/c9kqSHXdeGF3R6dmEEq6ZqYXeVPT1ZfXt&#10;ihIfQNcgjeYV3XNPb+dfv9x0tuS5aY2suSMYRPuysxVtQ7BllnnWcgX+zFiu0dgYpyCg6jZZ7aDD&#10;6Epm+WRykXXG1dYZxr3H27vBSOcpftNwFh6bxvNAZEWxtpBOl851PLP5DZQbB7YVbCwD/qEKBUJj&#10;0mOoOwhAtk58CqUEc8abJpwxozLTNILx1AN2M5380c1zC5anXhAcb48w+f8Xlj3snu2TQxg660uP&#10;Yuyib5yK/1gf6RNY+yNYvA+E4WV+PSvyKSUMTefnk9n1NIKZnR5b58N3bhSJQkW5lML62A6UsLv3&#10;YfA+eMVrb6SoV0LKpOz9UjqyA5wcDrw2HSUSfMDLiq7Sb0z44ZnUpEMi5pcTHDcDpFQjIaCobF1R&#10;rzeUgNwgV1lwqZYPr73brI9Zi+IyXxaDUws1H2qZTfB3yDy4p7Y/xIld3YFvhyfJFJ9AqURAvkuh&#10;KnoVAx0iSR2tPDF2xOY0kCiFft0TgS1cFDFSvFqbev/kiDMDq71lK4F57xGkJ3BIY0QAVzM84tFI&#10;g7CYUaKkNe7X3+6jP7ILrZR0uBYI2c8tOI7Y/9DIu+tpUcQ9Skoxu8xRce8t6/cWvVVLg/NDmmB1&#10;SYz+QR7Exhn1hhu8iFnRBJph7mE4o7IMw7riN4DxxSK54e5YCPf62bIYPEIXEX/p38DZkW8Bifpg&#10;Div0iXODb3ypzWIbTCMSIU+44lCjgnuXxjt+I+Jiv9eT1+lLNv8NAAD//wMAUEsDBBQABgAIAAAA&#10;IQBKAh0L2wAAAAcBAAAPAAAAZHJzL2Rvd25yZXYueG1sTI/BTsMwEETvSPyDtUjcqNMCEYQ4FVSC&#10;AxIFSrk7yZJEsdfBdpvk71lOcBqNZjT7Nl9P1ogj+tA5UrBcJCCQKld31CjYfzxe3IAIUVOtjSNU&#10;MGOAdXF6kuusdiO943EXG8EjFDKtoI1xyKQMVYtWh4UbkDj7ct7qyNY3svZ65HFr5CpJUml1R3yh&#10;1QNuWqz63cEq8P77tn9+KvcvD2+v/efWzPO42ih1fjbd34GIOMW/MvziMzoUzFS6A9VBGPaX19xk&#10;veKXOE8T1pI1XYIscvmfv/gBAAD//wMAUEsBAi0AFAAGAAgAAAAhALaDOJL+AAAA4QEAABMAAAAA&#10;AAAAAAAAAAAAAAAAAFtDb250ZW50X1R5cGVzXS54bWxQSwECLQAUAAYACAAAACEAOP0h/9YAAACU&#10;AQAACwAAAAAAAAAAAAAAAAAvAQAAX3JlbHMvLnJlbHNQSwECLQAUAAYACAAAACEAmvqipYACAAAR&#10;BQAADgAAAAAAAAAAAAAAAAAuAgAAZHJzL2Uyb0RvYy54bWxQSwECLQAUAAYACAAAACEASgIdC9sA&#10;AAAHAQAADwAAAAAAAAAAAAAAAADaBAAAZHJzL2Rvd25yZXYueG1sUEsFBgAAAAAEAAQA8wAAAOIF&#10;AAAAAA==&#10;" fillcolor="window" strokecolor="#2f528f" strokeweight="1pt">
                      <v:stroke joinstyle="miter"/>
                      <v:textbox>
                        <w:txbxContent>
                          <w:p w14:paraId="38575F04" w14:textId="77777777" w:rsidR="00035CE4" w:rsidRPr="00FD628E" w:rsidRDefault="00035CE4" w:rsidP="00035CE4">
                            <w:pPr>
                              <w:jc w:val="center"/>
                              <w:rPr>
                                <w:color w:val="000000" w:themeColor="text1"/>
                                <w:sz w:val="20"/>
                                <w:szCs w:val="20"/>
                              </w:rPr>
                            </w:pPr>
                            <w:r>
                              <w:rPr>
                                <w:color w:val="000000" w:themeColor="text1"/>
                                <w:sz w:val="20"/>
                                <w:szCs w:val="20"/>
                              </w:rPr>
                              <w:t>4</w:t>
                            </w:r>
                          </w:p>
                        </w:txbxContent>
                      </v:textbox>
                    </v:oval>
                  </w:pict>
                </mc:Fallback>
              </mc:AlternateContent>
            </w:r>
            <w:r w:rsidRPr="002829AC">
              <w:rPr>
                <w:rFonts w:ascii="Gadugi" w:eastAsia="Times New Roman" w:hAnsi="Gadugi" w:cs="Segoe UI"/>
                <w:b/>
                <w:bCs/>
                <w:noProof/>
                <w:sz w:val="22"/>
                <w:lang w:bidi="ar-SA"/>
              </w:rPr>
              <mc:AlternateContent>
                <mc:Choice Requires="wps">
                  <w:drawing>
                    <wp:anchor distT="45720" distB="45720" distL="114300" distR="114300" simplePos="0" relativeHeight="253484032" behindDoc="0" locked="0" layoutInCell="1" allowOverlap="1" wp14:anchorId="14BAE6F7" wp14:editId="57B3A4A3">
                      <wp:simplePos x="0" y="0"/>
                      <wp:positionH relativeFrom="column">
                        <wp:posOffset>1653931</wp:posOffset>
                      </wp:positionH>
                      <wp:positionV relativeFrom="paragraph">
                        <wp:posOffset>114740</wp:posOffset>
                      </wp:positionV>
                      <wp:extent cx="4269105" cy="290195"/>
                      <wp:effectExtent l="0" t="0" r="17145" b="14605"/>
                      <wp:wrapNone/>
                      <wp:docPr id="117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0AE4E570" w14:textId="77777777" w:rsidR="00035CE4" w:rsidRPr="00DE4175" w:rsidRDefault="00035CE4" w:rsidP="00035CE4">
                                  <w:pPr>
                                    <w:jc w:val="center"/>
                                    <w:rPr>
                                      <w:b/>
                                      <w:bCs/>
                                    </w:rPr>
                                  </w:pPr>
                                  <w:r>
                                    <w:rPr>
                                      <w:b/>
                                      <w:bCs/>
                                    </w:rPr>
                                    <w:t>Rank any 10 animals for how dangerous they are.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4BAE6F7" id="_x0000_s1091" type="#_x0000_t202" style="position:absolute;margin-left:130.25pt;margin-top:9.05pt;width:336.15pt;height:22.85pt;z-index:2534840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VKQNFQIAACcEAAAOAAAAZHJzL2Uyb0RvYy54bWysk99v0zAQx9+R+B8sv9P8UFvWqOk0OoqQ&#10;xkAa+wMcx2ksHJ+x3Sblr+fsZF2B8YLwg+Xz2V/ffe68vh46RY7COgm6pNkspURoDrXU+5I+ft29&#10;uaLEeaZrpkCLkp6Eo9eb16/WvSlEDi2oWliCItoVvSlp670pksTxVnTMzcAIjc4GbMc8mnaf1Jb1&#10;qN6pJE/TZdKDrY0FLpzD3dvRSTdRv2kE95+bxglPVEkxNh9nG+cqzMlmzYq9ZaaVfAqD/UMUHZMa&#10;Hz1L3TLPyMHKP6Q6yS04aPyMQ5dA00guYg6YTZb+ls1Dy4yIuSAcZ86Y3P+T5ffHB/PFEj+8gwEL&#10;GJNw5g74N0c0bFum9+LGWuhbwWp8OAvIkt64YroaULvCBZGq/wQ1FpkdPEShobFdoIJ5ElTHApzO&#10;0MXgCcfNeb5cZemCEo6+fJVmq0V8ghVPt411/oOAjoRFSS0WNaqz453zIRpWPB0JjzlQst5JpaJh&#10;99VWWXJk2AC7OCb1X44pTfqSrhb5YgTwV4k0jpckOumxk5XsSnp1PsSKgO29rmOfeSbVuMaQlZ44&#10;BnQjRD9UA5F1SZcRQeBaQX1CshbGzsWfhosW7A9KeuzakrrvB2YFJeqjxuqssvk8tHk05ou3ORr2&#10;0lNdepjmKFVST8m43Pr4NQI4DTdYxUZGwM+RTDFjN0bu088J7X5px1PP/3vzEwAA//8DAFBLAwQU&#10;AAYACAAAACEA066nPd8AAAAJAQAADwAAAGRycy9kb3ducmV2LnhtbEyPwU7DMBBE70j8g7VIXBB1&#10;mkBIQ5wKIYHoDQqCqxtvk4h4HWw3DX/PcoLjap5m31Tr2Q5iQh96RwqWiwQEUuNMT62Ct9eHywJE&#10;iJqMHhyhgm8MsK5PTypdGnekF5y2sRVcQqHUCroYx1LK0HRodVi4EYmzvfNWRz59K43XRy63g0yT&#10;JJdW98QfOj3ifYfN5/ZgFRRXT9NH2GTP702+H1bx4mZ6/PJKnZ/Nd7cgIs7xD4ZffVaHmp127kAm&#10;iEFBmifXjHJQLEEwsMpS3rJTkGcFyLqS/xfUPwAAAP//AwBQSwECLQAUAAYACAAAACEAtoM4kv4A&#10;AADhAQAAEwAAAAAAAAAAAAAAAAAAAAAAW0NvbnRlbnRfVHlwZXNdLnhtbFBLAQItABQABgAIAAAA&#10;IQA4/SH/1gAAAJQBAAALAAAAAAAAAAAAAAAAAC8BAABfcmVscy8ucmVsc1BLAQItABQABgAIAAAA&#10;IQCMVKQNFQIAACcEAAAOAAAAAAAAAAAAAAAAAC4CAABkcnMvZTJvRG9jLnhtbFBLAQItABQABgAI&#10;AAAAIQDTrqc93wAAAAkBAAAPAAAAAAAAAAAAAAAAAG8EAABkcnMvZG93bnJldi54bWxQSwUGAAAA&#10;AAQABADzAAAAewUAAAAA&#10;">
                      <v:textbox>
                        <w:txbxContent>
                          <w:p w14:paraId="0AE4E570" w14:textId="77777777" w:rsidR="00035CE4" w:rsidRPr="00DE4175" w:rsidRDefault="00035CE4" w:rsidP="00035CE4">
                            <w:pPr>
                              <w:jc w:val="center"/>
                              <w:rPr>
                                <w:b/>
                                <w:bCs/>
                              </w:rPr>
                            </w:pPr>
                            <w:r>
                              <w:rPr>
                                <w:b/>
                                <w:bCs/>
                              </w:rPr>
                              <w:t>Rank any 10 animals for how dangerous they are.</w:t>
                            </w:r>
                          </w:p>
                        </w:txbxContent>
                      </v:textbox>
                    </v:shape>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3792" behindDoc="0" locked="0" layoutInCell="1" allowOverlap="1" wp14:anchorId="38DDDF4F" wp14:editId="21BFDCEE">
                      <wp:simplePos x="0" y="0"/>
                      <wp:positionH relativeFrom="column">
                        <wp:posOffset>260941</wp:posOffset>
                      </wp:positionH>
                      <wp:positionV relativeFrom="paragraph">
                        <wp:posOffset>99665</wp:posOffset>
                      </wp:positionV>
                      <wp:extent cx="929640" cy="290195"/>
                      <wp:effectExtent l="0" t="0" r="22860" b="14605"/>
                      <wp:wrapSquare wrapText="bothSides"/>
                      <wp:docPr id="11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0A42AA05" w14:textId="77777777" w:rsidR="00035CE4" w:rsidRPr="00DE4175" w:rsidRDefault="00035CE4" w:rsidP="00035CE4">
                                  <w:pPr>
                                    <w:jc w:val="center"/>
                                    <w:rPr>
                                      <w:b/>
                                      <w:bCs/>
                                    </w:rPr>
                                  </w:pPr>
                                  <w:r>
                                    <w:rPr>
                                      <w:b/>
                                      <w:bCs/>
                                    </w:rPr>
                                    <w:t>Apply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8DDDF4F" id="_x0000_s1092" type="#_x0000_t202" style="position:absolute;margin-left:20.55pt;margin-top:7.85pt;width:73.2pt;height:22.85pt;z-index:2534737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OmXFEwIAACYEAAAOAAAAZHJzL2Uyb0RvYy54bWysU81u2zAMvg/YOwi6L3aMJGuMOEWXLsOA&#10;rhvQ7QFkSY6FyaImKbG7px8lu2n2dxmmg0CK1EfyI7m5HjpNTtJ5Baai81lOiTQchDKHin75vH91&#10;RYkPzAimwciKPkpPr7cvX2x6W8oCWtBCOoIgxpe9rWgbgi2zzPNWdszPwEqDxgZcxwKq7pAJx3pE&#10;73RW5Pkq68EJ64BL7/H1djTSbcJvGsnDx6bxMhBdUcwtpNulu453tt2w8uCYbRWf0mD/kEXHlMGg&#10;Z6hbFhg5OvUbVKe4Aw9NmHHoMmgaxWWqAauZ579U89AyK1MtSI63Z5r8/4Pl96cH+8mRMLyBARuY&#10;ivD2DvhXTwzsWmYO8sY56FvJBAaeR8qy3vpy+hqp9qWPIHX/AQQ2mR0DJKChcV1kBeskiI4NeDyT&#10;LodAOD6ui/VqgRaOpmKdz9fLFIGVT5+t8+GdhI5EoaIOe5rA2enOh5gMK59cYiwPWom90jop7lDv&#10;tCMnhv3fpzOh/+SmDekxk2WxHOv/K0Sezp8gOhVwkLXqKnp1dmJlZO2tEWnMAlN6lDFlbSYaI3Mj&#10;h2GoB6JERVerGCHSWoN4RGIdjIOLi4ZCC+47JT0ObUX9tyNzkhL93mBz1vNFpDIkZbF8XaDiLi31&#10;pYUZjlAVDZSM4i6kzYjEGbjBJjYqEfycyZQzDmPifVqcOO2XevJ6Xu/tDwAAAP//AwBQSwMEFAAG&#10;AAgAAAAhAAZjvPreAAAACAEAAA8AAABkcnMvZG93bnJldi54bWxMj8FOwzAQRO9I/IO1SFwQdQJp&#10;EkKcCiGB4AZtBVc33iYR9jrYbhr+HvcEx9kZzbytV7PRbELnB0sC0kUCDKm1aqBOwHbzdF0C80GS&#10;ktoSCvhBD6vm/KyWlbJHesdpHToWS8hXUkAfwlhx7tsejfQLOyJFb2+dkSFK13Hl5DGWG81vkiTn&#10;Rg4UF3o54mOP7df6YASU2cv06V9v3z7afK/vwlUxPX87IS4v5od7YAHn8BeGE35EhyYy7eyBlGda&#10;QJamMRnvywLYyS+LJbCdgDzNgDc1//9A8wsAAP//AwBQSwECLQAUAAYACAAAACEAtoM4kv4AAADh&#10;AQAAEwAAAAAAAAAAAAAAAAAAAAAAW0NvbnRlbnRfVHlwZXNdLnhtbFBLAQItABQABgAIAAAAIQA4&#10;/SH/1gAAAJQBAAALAAAAAAAAAAAAAAAAAC8BAABfcmVscy8ucmVsc1BLAQItABQABgAIAAAAIQAT&#10;OmXFEwIAACYEAAAOAAAAAAAAAAAAAAAAAC4CAABkcnMvZTJvRG9jLnhtbFBLAQItABQABgAIAAAA&#10;IQAGY7z63gAAAAgBAAAPAAAAAAAAAAAAAAAAAG0EAABkcnMvZG93bnJldi54bWxQSwUGAAAAAAQA&#10;BADzAAAAeAUAAAAA&#10;">
                      <v:textbox>
                        <w:txbxContent>
                          <w:p w14:paraId="0A42AA05" w14:textId="77777777" w:rsidR="00035CE4" w:rsidRPr="00DE4175" w:rsidRDefault="00035CE4" w:rsidP="00035CE4">
                            <w:pPr>
                              <w:jc w:val="center"/>
                              <w:rPr>
                                <w:b/>
                                <w:bCs/>
                              </w:rPr>
                            </w:pPr>
                            <w:r>
                              <w:rPr>
                                <w:b/>
                                <w:bCs/>
                              </w:rPr>
                              <w:t>Apply</w:t>
                            </w:r>
                          </w:p>
                        </w:txbxContent>
                      </v:textbox>
                      <w10:wrap type="square"/>
                    </v:shape>
                  </w:pict>
                </mc:Fallback>
              </mc:AlternateContent>
            </w:r>
          </w:p>
          <w:p w14:paraId="4ED82834" w14:textId="77777777" w:rsidR="00035CE4" w:rsidRDefault="00035CE4" w:rsidP="00FF0E76">
            <w:pPr>
              <w:textAlignment w:val="baseline"/>
              <w:rPr>
                <w:rFonts w:ascii="Gadugi" w:eastAsia="Times New Roman" w:hAnsi="Gadugi" w:cs="Segoe UI"/>
                <w:b/>
                <w:bCs/>
                <w:sz w:val="22"/>
                <w:lang w:bidi="ar-SA"/>
              </w:rPr>
            </w:pPr>
          </w:p>
          <w:p w14:paraId="558B29E2" w14:textId="77777777" w:rsidR="00035CE4" w:rsidRDefault="00035CE4" w:rsidP="00FF0E76">
            <w:pPr>
              <w:textAlignment w:val="baseline"/>
              <w:rPr>
                <w:rFonts w:ascii="Gadugi" w:eastAsia="Times New Roman" w:hAnsi="Gadugi" w:cs="Segoe UI"/>
                <w:b/>
                <w:bCs/>
                <w:sz w:val="22"/>
                <w:lang w:bidi="ar-SA"/>
              </w:rPr>
            </w:pPr>
          </w:p>
          <w:p w14:paraId="56D29885" w14:textId="77777777" w:rsidR="00035CE4"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0656" behindDoc="0" locked="0" layoutInCell="1" allowOverlap="1" wp14:anchorId="6EDA6BCA" wp14:editId="588B5686">
                      <wp:simplePos x="0" y="0"/>
                      <wp:positionH relativeFrom="column">
                        <wp:posOffset>1513889</wp:posOffset>
                      </wp:positionH>
                      <wp:positionV relativeFrom="paragraph">
                        <wp:posOffset>41910</wp:posOffset>
                      </wp:positionV>
                      <wp:extent cx="295421" cy="330591"/>
                      <wp:effectExtent l="0" t="0" r="28575" b="12700"/>
                      <wp:wrapNone/>
                      <wp:docPr id="1221" name="Oval 1221"/>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A813B5D"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EDA6BCA" id="Oval 1221" o:spid="_x0000_s1093" style="position:absolute;margin-left:119.2pt;margin-top:3.3pt;width:23.25pt;height:26.05pt;z-index:253510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W4vogQIAABEFAAAOAAAAZHJzL2Uyb0RvYy54bWysVEtv2zAMvg/YfxB0X524TtMadYogRYYB&#10;RVegHXpmZDkWoNckJXb260fJTtKuOw3LQSFFio+PH3171ytJ9tx5YXRFpxcTSrhmphZ6W9EfL+sv&#10;15T4ALoGaTSv6IF7erf4/Om2syXPTWtkzR3BINqXna1oG4Its8yzlivwF8ZyjcbGOAUBVbfNagcd&#10;RlcyyyeTq6wzrrbOMO493t4PRrpI8ZuGs/C9aTwPRFYUawvpdOncxDNb3EK5dWBbwcYy4B+qUCA0&#10;Jj2FuocAZOfEh1BKMGe8acIFMyozTSMYTz1gN9PJH908t2B56gXB8fYEk/9/Ydnj/tk+OYShs770&#10;KMYu+sap+I/1kT6BdTiBxftAGF7mN7Min1LC0HR5OZndTCOY2fmxdT585UaRKFSUSymsj+1ACfsH&#10;Hwbvo1e89kaKei2kTMrBr6Qje8DJ4cBr01EiwQe8rOg6/caE755JTTokYj6f4LgZIKUaCQFFZeuK&#10;er2lBOQWucqCS7W8e+3ddnPKWhTzfFUMTi3UfKhlNsHfMfPgntp+Fyd2dQ++HZ4kU3wCpRIB+S6F&#10;quh1DHSMJHW08sTYEZvzQKIU+k1PBLZwNY+R4tXG1IcnR5wZWO0tWwvM+4AgPYFDGiMCuJrhOx6N&#10;NAiLGSVKWuN+/e0++iO70EpJh2uBkP3cgeOI/TeNvLuZFkXco6QUs3mOintr2by16J1aGZwf0gSr&#10;S2L0D/IoNs6oV9zgZcyKJtAMcw/DGZVVGNYVvwGML5fJDXfHQnjQz5bF4BG6iPhL/wrOjnwLSNRH&#10;c1yhD5wbfONLbZa7YBqRCHnGFYcaFdy7NN7xGxEX+62evM5fssVvAAAA//8DAFBLAwQUAAYACAAA&#10;ACEAvidVet8AAAAIAQAADwAAAGRycy9kb3ducmV2LnhtbEyPy06EQBRE9yb+Q+eauHMacUQGuUx0&#10;El2Y+JiH+wauQOgHdvcM8Pe2K11WqlJ1Kl9PSrITWdcZjXC9iICRrkzd6QbhsH+6SoE5L3QtpNGE&#10;MJODdXF+lousNqPe0mnnGxZKtMsEQuv9kHHuqpaUcAszkA7el7FK+CBtw2srxlCuJI+jKOFKdDos&#10;tGKgTUtVvzsqBGu/V/3Lc3l4ffx47z/f5DyP8Qbx8mJ6uAfmafJ/YfjFD+hQBKbSHHXtmESIb9Jl&#10;iCIkCbDgx+lyBaxEuE3vgBc5/3+g+AEAAP//AwBQSwECLQAUAAYACAAAACEAtoM4kv4AAADhAQAA&#10;EwAAAAAAAAAAAAAAAAAAAAAAW0NvbnRlbnRfVHlwZXNdLnhtbFBLAQItABQABgAIAAAAIQA4/SH/&#10;1gAAAJQBAAALAAAAAAAAAAAAAAAAAC8BAABfcmVscy8ucmVsc1BLAQItABQABgAIAAAAIQChW4vo&#10;gQIAABEFAAAOAAAAAAAAAAAAAAAAAC4CAABkcnMvZTJvRG9jLnhtbFBLAQItABQABgAIAAAAIQC+&#10;J1V63wAAAAgBAAAPAAAAAAAAAAAAAAAAANsEAABkcnMvZG93bnJldi54bWxQSwUGAAAAAAQABADz&#10;AAAA5wUAAAAA&#10;" fillcolor="window" strokecolor="#2f528f" strokeweight="1pt">
                      <v:stroke joinstyle="miter"/>
                      <v:textbox>
                        <w:txbxContent>
                          <w:p w14:paraId="3A813B5D"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4512" behindDoc="0" locked="0" layoutInCell="1" allowOverlap="1" wp14:anchorId="03ECF362" wp14:editId="74833821">
                      <wp:simplePos x="0" y="0"/>
                      <wp:positionH relativeFrom="column">
                        <wp:posOffset>22420</wp:posOffset>
                      </wp:positionH>
                      <wp:positionV relativeFrom="paragraph">
                        <wp:posOffset>67945</wp:posOffset>
                      </wp:positionV>
                      <wp:extent cx="295421" cy="330591"/>
                      <wp:effectExtent l="0" t="0" r="28575" b="12700"/>
                      <wp:wrapNone/>
                      <wp:docPr id="1214" name="Oval 1214"/>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0ACF2572"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3ECF362" id="Oval 1214" o:spid="_x0000_s1094" style="position:absolute;margin-left:1.75pt;margin-top:5.35pt;width:23.25pt;height:26.05pt;z-index:253504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eHVKgQIAABEFAAAOAAAAZHJzL2Uyb0RvYy54bWysVEtv2zAMvg/YfxB0X524Th9GnSJIkWFA&#10;0RZoi54ZWY4F6DVJiZ39+lGyk7TrTsNyUEiR4uPjR9/c9kqSHXdeGF3R6dmEEq6ZqYXeVPT1ZfXt&#10;ihIfQNcgjeYV3XNPb+dfv9x0tuS5aY2suSMYRPuysxVtQ7BllnnWcgX+zFiu0dgYpyCg6jZZ7aDD&#10;6Epm+WRykXXG1dYZxr3H27vBSOcpftNwFh6bxvNAZEWxtpBOl851PLP5DZQbB7YVbCwD/qEKBUJj&#10;0mOoOwhAtk58CqUEc8abJpwxozLTNILx1AN2M5380c1zC5anXhAcb48w+f8Xlj3snu2TQxg660uP&#10;Yuyib5yK/1gf6RNY+yNYvA+E4WV+PSvyKSUMTefnk9n1NIKZnR5b58N3bhSJQkW5lML62A6UsLv3&#10;YfA+eMVrb6SoV0LKpOz9UjqyA5wcDrw2HSUSfMDLiq7Sb0z44ZnUpEMi5pcTHDcDpFQjIaCobF1R&#10;rzeUgNwgV1lwqZYPr73brI9Zi+IyXxaDUws1H2qZTfB3yDy4p7Y/xIld3YFvhyfJFJ9AqURAvkuh&#10;KnoVAx0iSR2tPDF2xOY0kCiFft0TgS1cXMVI8Wpt6v2TI84MrPaWrQTmvUeQnsAhjREBXM3wiEcj&#10;DcJiRomS1rhff7uP/sgutFLS4VogZD+34Dhi/0Mj766nRRH3KCnF7DJHxb23rN9b9FYtDc4PaYLV&#10;JTH6B3kQG2fUG27wImZFE2iGuYfhjMoyDOuK3wDGF4vkhrtjIdzrZ8ti8AhdRPylfwNnR74FJOqD&#10;OazQJ84NvvGlNottMI1IhDzhikONCu5dGu/4jYiL/V5PXqcv2fw3AAAA//8DAFBLAwQUAAYACAAA&#10;ACEA+DDlJtwAAAAGAQAADwAAAGRycy9kb3ducmV2LnhtbEyPS0/DMBCE70j8B2uRuFGboJYS4lRQ&#10;CQ5IvEq5O/GSRPEj2G6T/HuWExxnZzTzbbGZrGFHDLHzTsLlQgBDV3vduUbC/uPhYg0sJuW0Mt6h&#10;hBkjbMrTk0Ll2o/uHY+71DAqcTFXEtqUhpzzWLdoVVz4AR15Xz5YlUiGhuugRiq3hmdCrLhVnaOF&#10;Vg24bbHudwcrIYTvm/7psdo/37+99p8vZp7HbCvl+dl0dwss4ZT+wvCLT+hQElPlD05HZiRcLSlI&#10;Z3ENjOyloM8qCatsDbws+H/88gcAAP//AwBQSwECLQAUAAYACAAAACEAtoM4kv4AAADhAQAAEwAA&#10;AAAAAAAAAAAAAAAAAAAAW0NvbnRlbnRfVHlwZXNdLnhtbFBLAQItABQABgAIAAAAIQA4/SH/1gAA&#10;AJQBAAALAAAAAAAAAAAAAAAAAC8BAABfcmVscy8ucmVsc1BLAQItABQABgAIAAAAIQA3eHVKgQIA&#10;ABEFAAAOAAAAAAAAAAAAAAAAAC4CAABkcnMvZTJvRG9jLnhtbFBLAQItABQABgAIAAAAIQD4MOUm&#10;3AAAAAYBAAAPAAAAAAAAAAAAAAAAANsEAABkcnMvZG93bnJldi54bWxQSwUGAAAAAAQABADzAAAA&#10;5AUAAAAA&#10;" fillcolor="window" strokecolor="#2f528f" strokeweight="1pt">
                      <v:stroke joinstyle="miter"/>
                      <v:textbox>
                        <w:txbxContent>
                          <w:p w14:paraId="0ACF2572"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9936" behindDoc="0" locked="0" layoutInCell="1" allowOverlap="1" wp14:anchorId="568B2E69" wp14:editId="690D47F1">
                      <wp:simplePos x="0" y="0"/>
                      <wp:positionH relativeFrom="column">
                        <wp:posOffset>1654566</wp:posOffset>
                      </wp:positionH>
                      <wp:positionV relativeFrom="paragraph">
                        <wp:posOffset>79863</wp:posOffset>
                      </wp:positionV>
                      <wp:extent cx="4269105" cy="290195"/>
                      <wp:effectExtent l="0" t="0" r="17145" b="14605"/>
                      <wp:wrapNone/>
                      <wp:docPr id="11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47DC44E7" w14:textId="77777777" w:rsidR="00035CE4" w:rsidRPr="00DE4175" w:rsidRDefault="00035CE4" w:rsidP="00035CE4">
                                  <w:pPr>
                                    <w:jc w:val="center"/>
                                    <w:rPr>
                                      <w:b/>
                                      <w:bCs/>
                                    </w:rPr>
                                  </w:pPr>
                                  <w:r>
                                    <w:rPr>
                                      <w:b/>
                                      <w:bCs/>
                                    </w:rPr>
                                    <w:t xml:space="preserve">Identify three </w:t>
                                  </w:r>
                                  <w:proofErr w:type="gramStart"/>
                                  <w:r>
                                    <w:rPr>
                                      <w:b/>
                                      <w:bCs/>
                                    </w:rPr>
                                    <w:t>animals</w:t>
                                  </w:r>
                                  <w:proofErr w:type="gramEnd"/>
                                  <w:r>
                                    <w:rPr>
                                      <w:b/>
                                      <w:bCs/>
                                    </w:rPr>
                                    <w:t xml:space="preserve"> people have as pets.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68B2E69" id="_x0000_s1095" type="#_x0000_t202" style="position:absolute;margin-left:130.3pt;margin-top:6.3pt;width:336.15pt;height:22.85pt;z-index:2534799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IE28FQIAACcEAAAOAAAAZHJzL2Uyb0RvYy54bWysU9tu2zAMfR+wfxD0vviCJKuNOEWXLsOA&#10;rhvQ7QNkWY6FyaImKbG7rx8lu2l2exmmB4EUqUPykNxcj70iJ2GdBF3RbJFSIjSHRupDRb983r+6&#10;osR5phumQIuKPgpHr7cvX2wGU4ocOlCNsARBtCsHU9HOe1MmieOd6JlbgBEajS3YnnlU7SFpLBsQ&#10;vVdJnqbrZADbGAtcOIevt5ORbiN+2wruP7atE56oimJuPt423nW4k+2GlQfLTCf5nAb7hyx6JjUG&#10;PUPdMs/I0crfoHrJLTho/YJDn0DbSi5iDVhNlv5SzUPHjIi1IDnOnGly/w+W358ezCdL/PgGRmxg&#10;LMKZO+BfHdGw65g+iBtrYegEazBwFihLBuPK+Wug2pUugNTDB2iwyezoIQKNre0DK1gnQXRswOOZ&#10;dDF6wvFxma+LLF1RwtGWF2lWrGIIVj79Ntb5dwJ6EoSKWmxqRGenO+dDNqx8cgnBHCjZ7KVSUbGH&#10;eqcsOTEcgH08M/pPbkqToaLFKl9NBPwVIo3nTxC99DjJSvYVvTo7sTLQ9lY3cc48k2qSMWWlZx4D&#10;dROJfqxHIpuKrosQIfBaQ/OIzFqYJhc3DYUO7HdKBpzairpvR2YFJeq9xu4U2XIZxjwqy9XrHBV7&#10;aakvLUxzhKqop2QSdz6uRiBOww12sZWR4OdM5pxxGiPv8+aEcb/Uo9fzfm9/AAAA//8DAFBLAwQU&#10;AAYACAAAACEA69lPlN4AAAAJAQAADwAAAGRycy9kb3ducmV2LnhtbEyPwU6EMBCG7ya+QzMmXoxb&#10;BEVAysaYaPSmq9Frl84CkU6x7bL49o4nPU0m/5d/vqnXix3FjD4MjhRcrBIQSK0zA3UK3l7vzwsQ&#10;IWoyenSECr4xwLo5Pqp1ZdyBXnDexE5wCYVKK+hjnCopQ9uj1WHlJiTOds5bHXn1nTReH7jcjjJN&#10;klxaPRBf6PWEdz22n5u9VVBcPs4f4Sl7fm/z3VjGs+v54csrdXqy3N6AiLjEPxh+9VkdGnbauj2Z&#10;IEYFaZ7kjHKQ8mSgzNISxFbBVZGBbGr5/4PmBwAA//8DAFBLAQItABQABgAIAAAAIQC2gziS/gAA&#10;AOEBAAATAAAAAAAAAAAAAAAAAAAAAABbQ29udGVudF9UeXBlc10ueG1sUEsBAi0AFAAGAAgAAAAh&#10;ADj9If/WAAAAlAEAAAsAAAAAAAAAAAAAAAAALwEAAF9yZWxzLy5yZWxzUEsBAi0AFAAGAAgAAAAh&#10;ANIgTbwVAgAAJwQAAA4AAAAAAAAAAAAAAAAALgIAAGRycy9lMm9Eb2MueG1sUEsBAi0AFAAGAAgA&#10;AAAhAOvZT5TeAAAACQEAAA8AAAAAAAAAAAAAAAAAbwQAAGRycy9kb3ducmV2LnhtbFBLBQYAAAAA&#10;BAAEAPMAAAB6BQAAAAA=&#10;">
                      <v:textbox>
                        <w:txbxContent>
                          <w:p w14:paraId="47DC44E7" w14:textId="77777777" w:rsidR="00035CE4" w:rsidRPr="00DE4175" w:rsidRDefault="00035CE4" w:rsidP="00035CE4">
                            <w:pPr>
                              <w:jc w:val="center"/>
                              <w:rPr>
                                <w:b/>
                                <w:bCs/>
                              </w:rPr>
                            </w:pPr>
                            <w:r>
                              <w:rPr>
                                <w:b/>
                                <w:bCs/>
                              </w:rPr>
                              <w:t>Identify three animals people have as pets.</w:t>
                            </w:r>
                          </w:p>
                        </w:txbxContent>
                      </v:textbox>
                    </v:shape>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2768" behindDoc="0" locked="0" layoutInCell="1" allowOverlap="1" wp14:anchorId="3A402517" wp14:editId="3D8DCF6E">
                      <wp:simplePos x="0" y="0"/>
                      <wp:positionH relativeFrom="column">
                        <wp:posOffset>229811</wp:posOffset>
                      </wp:positionH>
                      <wp:positionV relativeFrom="paragraph">
                        <wp:posOffset>83820</wp:posOffset>
                      </wp:positionV>
                      <wp:extent cx="966470" cy="290195"/>
                      <wp:effectExtent l="0" t="0" r="24130" b="14605"/>
                      <wp:wrapSquare wrapText="bothSides"/>
                      <wp:docPr id="116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6470" cy="290195"/>
                              </a:xfrm>
                              <a:prstGeom prst="rect">
                                <a:avLst/>
                              </a:prstGeom>
                              <a:solidFill>
                                <a:srgbClr val="FFFFFF"/>
                              </a:solidFill>
                              <a:ln w="9525">
                                <a:solidFill>
                                  <a:srgbClr val="000000"/>
                                </a:solidFill>
                                <a:miter lim="800000"/>
                                <a:headEnd/>
                                <a:tailEnd/>
                              </a:ln>
                            </wps:spPr>
                            <wps:txbx>
                              <w:txbxContent>
                                <w:p w14:paraId="684C3E7D" w14:textId="77777777" w:rsidR="00035CE4" w:rsidRPr="00DE4175" w:rsidRDefault="00035CE4" w:rsidP="00035CE4">
                                  <w:pPr>
                                    <w:jc w:val="center"/>
                                    <w:rPr>
                                      <w:b/>
                                      <w:bCs/>
                                    </w:rPr>
                                  </w:pPr>
                                  <w:r>
                                    <w:rPr>
                                      <w:b/>
                                      <w:bCs/>
                                    </w:rPr>
                                    <w:t>Understand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A402517" id="_x0000_s1096" type="#_x0000_t202" style="position:absolute;margin-left:18.1pt;margin-top:6.6pt;width:76.1pt;height:22.85pt;z-index:2534727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8JJ7EwIAACYEAAAOAAAAZHJzL2Uyb0RvYy54bWysU9tu2zAMfR+wfxD0vtgJkrQx4hRdugwD&#10;ugvQ7QMYWY6FyaImKbG7rx8lu2l2exmmB4EUqUPykFzf9K1mJ+m8QlPy6STnTBqBlTKHkn/5vHt1&#10;zZkPYCrQaGTJH6XnN5uXL9adLeQMG9SVdIxAjC86W/ImBFtkmReNbMFP0EpDxhpdC4FUd8gqBx2h&#10;tzqb5fky69BV1qGQ3tPr3WDkm4Rf11KEj3XtZWC65JRbSLdL9z7e2WYNxcGBbZQY04B/yKIFZSjo&#10;GeoOArCjU79BtUo49FiHicA2w7pWQqYaqJpp/ks1Dw1YmWohcrw90+T/H6z4cHqwnxwL/WvsqYGp&#10;CG/vUXz1zOC2AXOQt85h10ioKPA0UpZ11hfj10i1L3wE2XfvsaImwzFgAupr10ZWqE5G6NSAxzPp&#10;sg9M0ONquZxfkUWQabbKp6tFigDF02frfHgrsWVRKLmjniZwON37EJOB4sklxvKoVbVTWifFHfZb&#10;7dgJqP+7dEb0n9y0YR1lspgthvr/CpGn8yeIVgUaZK3akl+fnaCIrL0xVRqzAEoPMqWszUhjZG7g&#10;MPT7nqmq5EQHfYi07rF6JGIdDoNLi0ZCg+47Zx0Nbcn9tyM4yZl+Z6g5q+l8Hqc8KfPF1YwUd2nZ&#10;X1rACIIqeeBsELchbUYkzuAtNbFWieDnTMacaRgT7+PixGm/1JPX83pvfgAAAP//AwBQSwMEFAAG&#10;AAgAAAAhAG43iDbfAAAACAEAAA8AAABkcnMvZG93bnJldi54bWxMj8FOwzAQRO9I/IO1SFwQdWhK&#10;cEOcCiGB4AZtBVc33iYR9jrYbhr+HvcEp9XujGbfVKvJGjaiD70jCTezDBhS43RPrYTt5ulaAAtR&#10;kVbGEUr4wQCr+vysUqV2R3rHcR1blkIolEpCF+NQch6aDq0KMzcgJW3vvFUxrb7l2qtjCreGz7Os&#10;4Fb1lD50asDHDpuv9cFKEIuX8TO85m8fTbE3y3h1Nz5/eykvL6aHe2ARp/hnhhN+Qoc6Me3cgXRg&#10;RkJezJMz3fM0T7oQC2A7CbdiCbyu+P8C9S8AAAD//wMAUEsBAi0AFAAGAAgAAAAhALaDOJL+AAAA&#10;4QEAABMAAAAAAAAAAAAAAAAAAAAAAFtDb250ZW50X1R5cGVzXS54bWxQSwECLQAUAAYACAAAACEA&#10;OP0h/9YAAACUAQAACwAAAAAAAAAAAAAAAAAvAQAAX3JlbHMvLnJlbHNQSwECLQAUAAYACAAAACEA&#10;bPCSexMCAAAmBAAADgAAAAAAAAAAAAAAAAAuAgAAZHJzL2Uyb0RvYy54bWxQSwECLQAUAAYACAAA&#10;ACEAbjeINt8AAAAIAQAADwAAAAAAAAAAAAAAAABtBAAAZHJzL2Rvd25yZXYueG1sUEsFBgAAAAAE&#10;AAQA8wAAAHkFAAAAAA==&#10;">
                      <v:textbox>
                        <w:txbxContent>
                          <w:p w14:paraId="684C3E7D" w14:textId="77777777" w:rsidR="00035CE4" w:rsidRPr="00DE4175" w:rsidRDefault="00035CE4" w:rsidP="00035CE4">
                            <w:pPr>
                              <w:jc w:val="center"/>
                              <w:rPr>
                                <w:b/>
                                <w:bCs/>
                              </w:rPr>
                            </w:pPr>
                            <w:r>
                              <w:rPr>
                                <w:b/>
                                <w:bCs/>
                              </w:rPr>
                              <w:t>Understand</w:t>
                            </w:r>
                          </w:p>
                        </w:txbxContent>
                      </v:textbox>
                      <w10:wrap type="square"/>
                    </v:shape>
                  </w:pict>
                </mc:Fallback>
              </mc:AlternateContent>
            </w:r>
          </w:p>
          <w:p w14:paraId="683202DA" w14:textId="77777777" w:rsidR="00035CE4" w:rsidRPr="00FA3796" w:rsidRDefault="00035CE4" w:rsidP="00FF0E76">
            <w:pPr>
              <w:textAlignment w:val="baseline"/>
              <w:rPr>
                <w:rFonts w:ascii="Gadugi" w:eastAsia="Times New Roman" w:hAnsi="Gadugi" w:cs="Segoe UI"/>
                <w:sz w:val="22"/>
                <w:lang w:bidi="ar-SA"/>
              </w:rPr>
            </w:pPr>
          </w:p>
          <w:p w14:paraId="61A44B8C" w14:textId="77777777" w:rsidR="00035CE4" w:rsidRDefault="00035CE4" w:rsidP="00FF0E76">
            <w:pPr>
              <w:textAlignment w:val="baseline"/>
              <w:rPr>
                <w:rFonts w:ascii="Gadugi" w:eastAsia="Times New Roman" w:hAnsi="Gadugi" w:cs="Segoe UI"/>
                <w:sz w:val="22"/>
                <w:lang w:bidi="ar-SA"/>
              </w:rPr>
            </w:pPr>
          </w:p>
          <w:p w14:paraId="76F31857" w14:textId="77777777" w:rsidR="00035CE4" w:rsidRDefault="00035CE4" w:rsidP="00FF0E76">
            <w:pP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1680" behindDoc="0" locked="0" layoutInCell="1" allowOverlap="1" wp14:anchorId="0AA03F40" wp14:editId="045B7180">
                      <wp:simplePos x="0" y="0"/>
                      <wp:positionH relativeFrom="column">
                        <wp:posOffset>1505585</wp:posOffset>
                      </wp:positionH>
                      <wp:positionV relativeFrom="paragraph">
                        <wp:posOffset>13970</wp:posOffset>
                      </wp:positionV>
                      <wp:extent cx="295275" cy="330200"/>
                      <wp:effectExtent l="0" t="0" r="28575" b="12700"/>
                      <wp:wrapNone/>
                      <wp:docPr id="1223" name="Oval 1223"/>
                      <wp:cNvGraphicFramePr/>
                      <a:graphic xmlns:a="http://schemas.openxmlformats.org/drawingml/2006/main">
                        <a:graphicData uri="http://schemas.microsoft.com/office/word/2010/wordprocessingShape">
                          <wps:wsp>
                            <wps:cNvSpPr/>
                            <wps:spPr>
                              <a:xfrm>
                                <a:off x="0" y="0"/>
                                <a:ext cx="295275" cy="330200"/>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500622D1" w14:textId="77777777" w:rsidR="00035CE4" w:rsidRPr="00FD628E" w:rsidRDefault="00035CE4" w:rsidP="00035CE4">
                                  <w:pPr>
                                    <w:jc w:val="center"/>
                                    <w:rPr>
                                      <w:color w:val="000000" w:themeColor="text1"/>
                                      <w:sz w:val="20"/>
                                      <w:szCs w:val="20"/>
                                    </w:rPr>
                                  </w:pPr>
                                  <w:r>
                                    <w:rPr>
                                      <w:color w:val="000000" w:themeColor="text1"/>
                                      <w:sz w:val="20"/>
                                      <w:szCs w:val="20"/>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AA03F40" id="Oval 1223" o:spid="_x0000_s1097" style="position:absolute;margin-left:118.55pt;margin-top:1.1pt;width:23.25pt;height:26pt;z-index:253511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UNvNfgIAABEFAAAOAAAAZHJzL2Uyb0RvYy54bWysVEtv2zAMvg/YfxB0X524ydIadYogQYYB&#10;RVugHXpmZDkWoNckJXb260fJzqPrTsN8kEnx/ZHU3X2nJNlz54XRJR1fjSjhmplK6G1Jf7yuv9xQ&#10;4gPoCqTRvKQH7un9/POnu9YWPDeNkRV3BJ1oX7S2pE0ItsgyzxquwF8ZyzUKa+MUBGTdNqsctOhd&#10;ySwfjb5mrXGVdYZx7/F21QvpPPmva87CU117HogsKeYW0unSuYlnNr+DYuvANoINacA/ZKFAaAx6&#10;crWCAGTnxAdXSjBnvKnDFTMqM3UtGE81YDXj0R/VvDRgeaoFwfH2BJP/f27Z4/7FPjuEobW+8EjG&#10;KrraqfjH/EiXwDqcwOJdIAwv89tpPptSwlB0fT3CZkQws7OxdT5840aRSJSUSymsj+VAAfsHH3rt&#10;o1a89kaKai2kTMzBL6Uje8DOYcMr01IiwQe8LOk6fUPAd2ZSkxYHMZ9hPoQBjlQtISCpbFVSr7eU&#10;gNzirLLgUi7vrL3bbk5RJ5NZvpz0Sg1UvM9lOsLvGLlXT2W/8xOrWoFvepMkiiZQKBFw3qVQJb2J&#10;jo6epI5SniZ2wObckEiFbtMRgSXMxtFTvNqY6vDsiDP9VHvL1gLjPiBIz+BwjBEBXM3whEctDcJi&#10;BoqSxrhff7uP+jhdKKWkxbVAyH7uwHHE/rvGubsdTyZxjxIzmc5yZNylZHMp0Tu1NNi/MT4CliUy&#10;6gd5JGtn1Btu8CJGRRFohrH75gzMMvTrim8A44tFUsPdsRAe9Itl0XmELiL+2r2Bs8O8BRzUR3Nc&#10;oQ8z1+tGS20Wu2BqkQbyjCs2NTK4d6m9wxsRF/uST1rnl2z+GwAA//8DAFBLAwQUAAYACAAAACEA&#10;sb1xCeAAAAAIAQAADwAAAGRycy9kb3ducmV2LnhtbEyPS0/DMBCE70j8B2uRuFGnLpQS4lRQCQ5I&#10;PPrg7sRLEiVeB9ttkn+POcFtVjOa+TZbj6ZjJ3S+sSRhPkuAIZVWN1RJOOyfrlbAfFCkVWcJJUzo&#10;YZ2fn2Uq1XagLZ52oWKxhHyqJNQh9CnnvqzRKD+zPVL0vqwzKsTTVVw7NcRy03GRJEtuVENxoVY9&#10;bmos293RSHDu+659eS4Or48f7+3nWzdNg9hIeXkxPtwDCziGvzD84kd0yCNTYY+kPeskiMXtPEaj&#10;EMCiL1aLJbBCws21AJ5n/P8D+Q8AAAD//wMAUEsBAi0AFAAGAAgAAAAhALaDOJL+AAAA4QEAABMA&#10;AAAAAAAAAAAAAAAAAAAAAFtDb250ZW50X1R5cGVzXS54bWxQSwECLQAUAAYACAAAACEAOP0h/9YA&#10;AACUAQAACwAAAAAAAAAAAAAAAAAvAQAAX3JlbHMvLnJlbHNQSwECLQAUAAYACAAAACEAJ1DbzX4C&#10;AAARBQAADgAAAAAAAAAAAAAAAAAuAgAAZHJzL2Uyb0RvYy54bWxQSwECLQAUAAYACAAAACEAsb1x&#10;CeAAAAAIAQAADwAAAAAAAAAAAAAAAADYBAAAZHJzL2Rvd25yZXYueG1sUEsFBgAAAAAEAAQA8wAA&#10;AOUFAAAAAA==&#10;" fillcolor="window" strokecolor="#2f528f" strokeweight="1pt">
                      <v:stroke joinstyle="miter"/>
                      <v:textbox>
                        <w:txbxContent>
                          <w:p w14:paraId="500622D1" w14:textId="77777777" w:rsidR="00035CE4" w:rsidRPr="00FD628E" w:rsidRDefault="00035CE4" w:rsidP="00035CE4">
                            <w:pPr>
                              <w:jc w:val="center"/>
                              <w:rPr>
                                <w:color w:val="000000" w:themeColor="text1"/>
                                <w:sz w:val="20"/>
                                <w:szCs w:val="20"/>
                              </w:rPr>
                            </w:pPr>
                            <w:r>
                              <w:rPr>
                                <w:color w:val="000000" w:themeColor="text1"/>
                                <w:sz w:val="20"/>
                                <w:szCs w:val="20"/>
                              </w:rPr>
                              <w:t>6</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05536" behindDoc="0" locked="0" layoutInCell="1" allowOverlap="1" wp14:anchorId="67F3F15A" wp14:editId="431DFA5D">
                      <wp:simplePos x="0" y="0"/>
                      <wp:positionH relativeFrom="column">
                        <wp:posOffset>22225</wp:posOffset>
                      </wp:positionH>
                      <wp:positionV relativeFrom="paragraph">
                        <wp:posOffset>13433</wp:posOffset>
                      </wp:positionV>
                      <wp:extent cx="295421" cy="330591"/>
                      <wp:effectExtent l="0" t="0" r="28575" b="12700"/>
                      <wp:wrapNone/>
                      <wp:docPr id="1215" name="Oval 1215"/>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6728ADD" w14:textId="77777777" w:rsidR="00035CE4" w:rsidRPr="00FD628E" w:rsidRDefault="00035CE4" w:rsidP="00035CE4">
                                  <w:pPr>
                                    <w:jc w:val="center"/>
                                    <w:rPr>
                                      <w:color w:val="000000" w:themeColor="text1"/>
                                      <w:sz w:val="20"/>
                                      <w:szCs w:val="20"/>
                                    </w:rPr>
                                  </w:pPr>
                                  <w:r>
                                    <w:rPr>
                                      <w:color w:val="000000" w:themeColor="text1"/>
                                      <w:sz w:val="20"/>
                                      <w:szCs w:val="20"/>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7F3F15A" id="Oval 1215" o:spid="_x0000_s1098" style="position:absolute;margin-left:1.75pt;margin-top:1.05pt;width:23.25pt;height:26.05pt;z-index:253505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B8xQgAIAABEFAAAOAAAAZHJzL2Uyb0RvYy54bWysVEtv2zAMvg/YfxB0X524ztIadYogRYYB&#10;RVugHXpmZDkWoNckJXb260fJTtKuOw3LQSFFio+PH31z2ytJ9tx5YXRFpxcTSrhmphZ6W9EfL+sv&#10;V5T4ALoGaTSv6IF7erv4/OmmsyXPTWtkzR3BINqXna1oG4Its8yzlivwF8ZyjcbGOAUBVbfNagcd&#10;RlcyyyeTr1lnXG2dYdx7vL0bjHSR4jcNZ+GxaTwPRFYUawvpdOncxDNb3EC5dWBbwcYy4B+qUCA0&#10;Jj2FuoMAZOfEh1BKMGe8acIFMyozTSMYTz1gN9PJH908t2B56gXB8fYEk/9/YdnD/tk+OYShs770&#10;KMYu+sap+I/1kT6BdTiBxftAGF7m17Min1LC0HR5OZldTyOY2fmxdT5840aRKFSUSymsj+1ACft7&#10;Hwbvo1e89kaKei2kTMrBr6Qje8DJ4cBr01EiwQe8rOg6/caE755JTTokYj6f4LgZIKUaCQFFZeuK&#10;er2lBOQWucqCS7W8e+3ddnPKWhTzfFUMTi3UfKhlNsHfMfPgntp+Fyd2dQe+HZ4kU3wCpRIB+S6F&#10;quhVDHSMJHW08sTYEZvzQKIU+k1PBLYwz2OkeLUx9eHJEWcGVnvL1gLz3iNIT+CQxogArmZ4xKOR&#10;BmExo0RJa9yvv91Hf2QXWinpcC0Qsp87cByx/66Rd9fTooh7lJRiNs9RcW8tm7cWvVMrg/NDmmB1&#10;SYz+QR7Fxhn1ihu8jFnRBJph7mE4o7IKw7riN4Dx5TK54e5YCPf62bIYPEIXEX/pX8HZkW8Bifpg&#10;jiv0gXODb3ypzXIXTCMSIc+44lCjgnuXxjt+I+Jiv9WT1/lLtvgNAAD//wMAUEsDBBQABgAIAAAA&#10;IQCEgN4n3AAAAAUBAAAPAAAAZHJzL2Rvd25yZXYueG1sTI/BTsMwEETvSPyDtUjcqNNAEYQ4FVSC&#10;AxIFSrk78ZJEidfBdpvk71lOcBqtZjTzNl9PthdH9KF1pGC5SEAgVc60VCvYfzxe3IAIUZPRvSNU&#10;MGOAdXF6kuvMuJHe8biLteASCplW0MQ4ZFKGqkGrw8INSOx9OW915NPX0ng9crntZZok19Lqlnih&#10;0QNuGqy63cEq8P77tnt+KvcvD2+v3ee2n+cx3Sh1fjbd34GIOMW/MPziMzoUzFS6A5kgegWXKw4q&#10;SJcg2F0l/FjJepWCLHL5n774AQAA//8DAFBLAQItABQABgAIAAAAIQC2gziS/gAAAOEBAAATAAAA&#10;AAAAAAAAAAAAAAAAAABbQ29udGVudF9UeXBlc10ueG1sUEsBAi0AFAAGAAgAAAAhADj9If/WAAAA&#10;lAEAAAsAAAAAAAAAAAAAAAAALwEAAF9yZWxzLy5yZWxzUEsBAi0AFAAGAAgAAAAhAG8HzFCAAgAA&#10;EQUAAA4AAAAAAAAAAAAAAAAALgIAAGRycy9lMm9Eb2MueG1sUEsBAi0AFAAGAAgAAAAhAISA3ifc&#10;AAAABQEAAA8AAAAAAAAAAAAAAAAA2gQAAGRycy9kb3ducmV2LnhtbFBLBQYAAAAABAAEAPMAAADj&#10;BQAAAAA=&#10;" fillcolor="window" strokecolor="#2f528f" strokeweight="1pt">
                      <v:stroke joinstyle="miter"/>
                      <v:textbox>
                        <w:txbxContent>
                          <w:p w14:paraId="16728ADD" w14:textId="77777777" w:rsidR="00035CE4" w:rsidRPr="00FD628E" w:rsidRDefault="00035CE4" w:rsidP="00035CE4">
                            <w:pPr>
                              <w:jc w:val="center"/>
                              <w:rPr>
                                <w:color w:val="000000" w:themeColor="text1"/>
                                <w:sz w:val="20"/>
                                <w:szCs w:val="20"/>
                              </w:rPr>
                            </w:pPr>
                            <w:r>
                              <w:rPr>
                                <w:color w:val="000000" w:themeColor="text1"/>
                                <w:sz w:val="20"/>
                                <w:szCs w:val="20"/>
                              </w:rPr>
                              <w:t>6</w:t>
                            </w:r>
                          </w:p>
                        </w:txbxContent>
                      </v:textbox>
                    </v:oval>
                  </w:pict>
                </mc:Fallback>
              </mc:AlternateContent>
            </w:r>
            <w:r w:rsidRPr="002829AC">
              <w:rPr>
                <w:rFonts w:ascii="Gadugi" w:eastAsia="Times New Roman" w:hAnsi="Gadugi" w:cs="Segoe UI"/>
                <w:b/>
                <w:bCs/>
                <w:noProof/>
                <w:sz w:val="22"/>
                <w:lang w:bidi="ar-SA"/>
              </w:rPr>
              <mc:AlternateContent>
                <mc:Choice Requires="wps">
                  <w:drawing>
                    <wp:anchor distT="45720" distB="45720" distL="114300" distR="114300" simplePos="0" relativeHeight="253485056" behindDoc="0" locked="0" layoutInCell="1" allowOverlap="1" wp14:anchorId="68133514" wp14:editId="701AAAD5">
                      <wp:simplePos x="0" y="0"/>
                      <wp:positionH relativeFrom="column">
                        <wp:posOffset>1653247</wp:posOffset>
                      </wp:positionH>
                      <wp:positionV relativeFrom="paragraph">
                        <wp:posOffset>26670</wp:posOffset>
                      </wp:positionV>
                      <wp:extent cx="4269105" cy="290195"/>
                      <wp:effectExtent l="0" t="0" r="17145" b="14605"/>
                      <wp:wrapNone/>
                      <wp:docPr id="11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4345F915" w14:textId="77777777" w:rsidR="00035CE4" w:rsidRPr="00DE4175" w:rsidRDefault="00035CE4" w:rsidP="00035CE4">
                                  <w:pPr>
                                    <w:jc w:val="center"/>
                                    <w:rPr>
                                      <w:b/>
                                      <w:bCs/>
                                    </w:rPr>
                                  </w:pPr>
                                  <w:r>
                                    <w:rPr>
                                      <w:b/>
                                      <w:bCs/>
                                    </w:rPr>
                                    <w:t>Invent two new animals and explain.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8133514" id="_x0000_s1099" type="#_x0000_t202" style="position:absolute;margin-left:130.2pt;margin-top:2.1pt;width:336.15pt;height:22.85pt;z-index:2534850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3s9FgIAACcEAAAOAAAAZHJzL2Uyb0RvYy54bWysU9tu2zAMfR+wfxD0vviypG2MOEWXLsOA&#10;7gK0+wBZlmNhsqhJSuzs60vJbpp128swPQikSB2Sh+TqeugUOQjrJOiSZrOUEqE51FLvSvrtYfvm&#10;ihLnma6ZAi1KehSOXq9fv1r1phA5tKBqYQmCaFf0pqSt96ZIEsdb0TE3AyM0GhuwHfOo2l1SW9Yj&#10;eqeSPE0vkh5sbSxw4Ry+3o5Guo74TSO4/9I0TniiSoq5+XjbeFfhTtYrVuwsM63kUxrsH7LomNQY&#10;9AR1yzwjeyt/g+okt+Cg8TMOXQJNI7mINWA1WfqimvuWGRFrQXKcOdHk/h8s/3y4N18t8cM7GLCB&#10;sQhn7oB/d0TDpmV6J26shb4VrMbAWaAs6Y0rpq+Bale4AFL1n6DGJrO9hwg0NLYLrGCdBNGxAccT&#10;6WLwhOPjPL9YZumCEo62fJlmy0UMwYqn38Y6/0FAR4JQUotNjejscOd8yIYVTy4hmAMl661UKip2&#10;V22UJQeGA7CNZ0L/xU1p0pd0ucgXIwF/hUjj+RNEJz1OspJdSa9OTqwItL3XdZwzz6QaZUxZ6YnH&#10;QN1Ioh+qgci6pJdvQ4TAawX1EZm1ME4ubhoKLdiflPQ4tSV1P/bMCkrUR43dWWbzeRjzqMwXlzkq&#10;9txSnVuY5ghVUk/JKG58XI1AnIYb7GIjI8HPmUw54zRG3qfNCeN+rkev5/1ePwIAAP//AwBQSwME&#10;FAAGAAgAAAAhAGR4JoveAAAACAEAAA8AAABkcnMvZG93bnJldi54bWxMj8FOwzAQRO9I/IO1SFwQ&#10;dUijtAlxKoQEglspCK5uvE0i7HWI3TT8PcsJjqMZzbypNrOzYsIx9J4U3CwSEEiNNz21Ct5eH67X&#10;IELUZLT1hAq+McCmPj+rdGn8iV5w2sVWcAmFUivoYhxKKUPTodNh4Qck9g5+dDqyHFtpRn3icmdl&#10;miS5dLonXuj0gPcdNp+7o1Owzp6mj/C83L43+cEW8Wo1PX6NSl1ezHe3ICLO8S8Mv/iMDjUz7f2R&#10;TBBWQZonGUcVZCkI9otlugKxZ10UIOtK/j9Q/wAAAP//AwBQSwECLQAUAAYACAAAACEAtoM4kv4A&#10;AADhAQAAEwAAAAAAAAAAAAAAAAAAAAAAW0NvbnRlbnRfVHlwZXNdLnhtbFBLAQItABQABgAIAAAA&#10;IQA4/SH/1gAAAJQBAAALAAAAAAAAAAAAAAAAAC8BAABfcmVscy8ucmVsc1BLAQItABQABgAIAAAA&#10;IQDsM3s9FgIAACcEAAAOAAAAAAAAAAAAAAAAAC4CAABkcnMvZTJvRG9jLnhtbFBLAQItABQABgAI&#10;AAAAIQBkeCaL3gAAAAgBAAAPAAAAAAAAAAAAAAAAAHAEAABkcnMvZG93bnJldi54bWxQSwUGAAAA&#10;AAQABADzAAAAewUAAAAA&#10;">
                      <v:textbox>
                        <w:txbxContent>
                          <w:p w14:paraId="4345F915" w14:textId="77777777" w:rsidR="00035CE4" w:rsidRPr="00DE4175" w:rsidRDefault="00035CE4" w:rsidP="00035CE4">
                            <w:pPr>
                              <w:jc w:val="center"/>
                              <w:rPr>
                                <w:b/>
                                <w:bCs/>
                              </w:rPr>
                            </w:pPr>
                            <w:r>
                              <w:rPr>
                                <w:b/>
                                <w:bCs/>
                              </w:rPr>
                              <w:t>Invent two new animals and explain.</w:t>
                            </w:r>
                          </w:p>
                        </w:txbxContent>
                      </v:textbox>
                    </v:shape>
                  </w:pict>
                </mc:Fallback>
              </mc:AlternateContent>
            </w: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1744" behindDoc="0" locked="0" layoutInCell="1" allowOverlap="1" wp14:anchorId="3E298259" wp14:editId="4A18A08B">
                      <wp:simplePos x="0" y="0"/>
                      <wp:positionH relativeFrom="column">
                        <wp:posOffset>226488</wp:posOffset>
                      </wp:positionH>
                      <wp:positionV relativeFrom="paragraph">
                        <wp:posOffset>23850</wp:posOffset>
                      </wp:positionV>
                      <wp:extent cx="929640" cy="290195"/>
                      <wp:effectExtent l="0" t="0" r="22860" b="14605"/>
                      <wp:wrapSquare wrapText="bothSides"/>
                      <wp:docPr id="116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6E716854" w14:textId="77777777" w:rsidR="00035CE4" w:rsidRPr="00DE4175" w:rsidRDefault="00035CE4" w:rsidP="00035CE4">
                                  <w:pPr>
                                    <w:jc w:val="center"/>
                                    <w:rPr>
                                      <w:b/>
                                      <w:bCs/>
                                    </w:rPr>
                                  </w:pPr>
                                  <w:r>
                                    <w:rPr>
                                      <w:b/>
                                      <w:bCs/>
                                    </w:rPr>
                                    <w:t>Remember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E298259" id="_x0000_s1100" type="#_x0000_t202" style="position:absolute;margin-left:17.85pt;margin-top:1.9pt;width:73.2pt;height:22.85pt;z-index:2534717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juKaEwIAACYEAAAOAAAAZHJzL2Uyb0RvYy54bWysU9tu2zAMfR+wfxD0vtgxkrYx4hRdugwD&#10;ugvQ7QNkSY6FyaImKbGzrx8lu2l2exmmB4EUqUPykFzfDp0mR+m8AlPR+SynRBoOQpl9Rb983r26&#10;ocQHZgTTYGRFT9LT283LF+velrKAFrSQjiCI8WVvK9qGYMss87yVHfMzsNKgsQHXsYCq22fCsR7R&#10;O50VeX6V9eCEdcCl9/h6PxrpJuE3jeThY9N4GYiuKOYW0u3SXcc726xZuXfMtopPabB/yKJjymDQ&#10;M9Q9C4wcnPoNqlPcgYcmzDh0GTSN4jLVgNXM81+qeWyZlakWJMfbM03+/8HyD8dH+8mRMLyGARuY&#10;ivD2AfhXTwxsW2b28s456FvJBAaeR8qy3vpy+hqp9qWPIHX/HgQ2mR0CJKChcV1kBeskiI4NOJ1J&#10;l0MgHB9XxepqgRaOpmKVz1fLFIGVT5+t8+GthI5EoaIOe5rA2fHBh5gMK59cYiwPWomd0jopbl9v&#10;tSNHhv3fpTOh/+SmDekxk2WxHOv/K0Sezp8gOhVwkLXqKnpzdmJlZO2NEWnMAlN6lDFlbSYaI3Mj&#10;h2GoB6JERa8XMUKktQZxQmIdjIOLi4ZCC+47JT0ObUX9twNzkhL9zmBzVvNFpDIkZbG8LlBxl5b6&#10;0sIMR6iKBkpGcRvSZkTiDNxhExuVCH7OZMoZhzHxPi1OnPZLPXk9r/fmBwAAAP//AwBQSwMEFAAG&#10;AAgAAAAhAJweA6jeAAAABwEAAA8AAABkcnMvZG93bnJldi54bWxMj81OwzAQhO9IvIO1SFxQ6/Q/&#10;DXEqhASiN2gRXN14m0TY6xC7aXh7tic4jVYzmvk23wzOih670HhSMBknIJBKbxqqFLzvn0YpiBA1&#10;GW09oYIfDLAprq9ynRl/pjfsd7ESXEIh0wrqGNtMylDW6HQY+xaJvaPvnI58dpU0nT5zubNymiRL&#10;6XRDvFDrFh9rLL92J6cgnb/0n2E7e/0ol0e7jner/vm7U+r2Zni4BxFxiH9huOAzOhTMdPAnMkFY&#10;BbPFipOs/MDFTqcTEAcF8/UCZJHL//zFLwAAAP//AwBQSwECLQAUAAYACAAAACEAtoM4kv4AAADh&#10;AQAAEwAAAAAAAAAAAAAAAAAAAAAAW0NvbnRlbnRfVHlwZXNdLnhtbFBLAQItABQABgAIAAAAIQA4&#10;/SH/1gAAAJQBAAALAAAAAAAAAAAAAAAAAC8BAABfcmVscy8ucmVsc1BLAQItABQABgAIAAAAIQC5&#10;juKaEwIAACYEAAAOAAAAAAAAAAAAAAAAAC4CAABkcnMvZTJvRG9jLnhtbFBLAQItABQABgAIAAAA&#10;IQCcHgOo3gAAAAcBAAAPAAAAAAAAAAAAAAAAAG0EAABkcnMvZG93bnJldi54bWxQSwUGAAAAAAQA&#10;BADzAAAAeAUAAAAA&#10;">
                      <v:textbox>
                        <w:txbxContent>
                          <w:p w14:paraId="6E716854" w14:textId="77777777" w:rsidR="00035CE4" w:rsidRPr="00DE4175" w:rsidRDefault="00035CE4" w:rsidP="00035CE4">
                            <w:pPr>
                              <w:jc w:val="center"/>
                              <w:rPr>
                                <w:b/>
                                <w:bCs/>
                              </w:rPr>
                            </w:pPr>
                            <w:r>
                              <w:rPr>
                                <w:b/>
                                <w:bCs/>
                              </w:rPr>
                              <w:t>Remember</w:t>
                            </w:r>
                          </w:p>
                        </w:txbxContent>
                      </v:textbox>
                      <w10:wrap type="square"/>
                    </v:shape>
                  </w:pict>
                </mc:Fallback>
              </mc:AlternateContent>
            </w:r>
          </w:p>
          <w:p w14:paraId="66F9C3AE" w14:textId="77777777" w:rsidR="00035CE4" w:rsidRDefault="00035CE4" w:rsidP="00FF0E76">
            <w:pPr>
              <w:textAlignment w:val="baseline"/>
              <w:rPr>
                <w:rFonts w:ascii="Gadugi" w:eastAsia="Times New Roman" w:hAnsi="Gadugi" w:cs="Segoe UI"/>
                <w:sz w:val="22"/>
                <w:lang w:bidi="ar-SA"/>
              </w:rPr>
            </w:pPr>
          </w:p>
          <w:p w14:paraId="16D4D0A4" w14:textId="77777777" w:rsidR="00035CE4" w:rsidRDefault="00035CE4" w:rsidP="00FF0E76">
            <w:pPr>
              <w:textAlignment w:val="baseline"/>
              <w:rPr>
                <w:rFonts w:ascii="Gadugi" w:eastAsia="Times New Roman" w:hAnsi="Gadugi" w:cs="Segoe UI"/>
                <w:sz w:val="22"/>
                <w:lang w:bidi="ar-SA"/>
              </w:rPr>
            </w:pPr>
            <w:r w:rsidRPr="00C46D91">
              <w:rPr>
                <w:rFonts w:ascii="Gadugi" w:eastAsia="Times New Roman" w:hAnsi="Gadugi" w:cs="Segoe UI"/>
                <w:b/>
                <w:bCs/>
                <w:noProof/>
                <w:sz w:val="22"/>
                <w:lang w:bidi="ar-SA"/>
              </w:rPr>
              <mc:AlternateContent>
                <mc:Choice Requires="wps">
                  <w:drawing>
                    <wp:anchor distT="45720" distB="45720" distL="114300" distR="114300" simplePos="0" relativeHeight="253478912" behindDoc="0" locked="0" layoutInCell="1" allowOverlap="1" wp14:anchorId="45652CE5" wp14:editId="2DD3D561">
                      <wp:simplePos x="0" y="0"/>
                      <wp:positionH relativeFrom="column">
                        <wp:posOffset>78056</wp:posOffset>
                      </wp:positionH>
                      <wp:positionV relativeFrom="paragraph">
                        <wp:posOffset>135255</wp:posOffset>
                      </wp:positionV>
                      <wp:extent cx="1211580" cy="290195"/>
                      <wp:effectExtent l="0" t="0" r="26670" b="14605"/>
                      <wp:wrapSquare wrapText="bothSides"/>
                      <wp:docPr id="11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90195"/>
                              </a:xfrm>
                              <a:prstGeom prst="rect">
                                <a:avLst/>
                              </a:prstGeom>
                              <a:solidFill>
                                <a:srgbClr val="FF0000"/>
                              </a:solidFill>
                              <a:ln w="9525">
                                <a:solidFill>
                                  <a:srgbClr val="000000"/>
                                </a:solidFill>
                                <a:miter lim="800000"/>
                                <a:headEnd/>
                                <a:tailEnd/>
                              </a:ln>
                            </wps:spPr>
                            <wps:txbx>
                              <w:txbxContent>
                                <w:p w14:paraId="0FBC4638" w14:textId="77777777" w:rsidR="00035CE4" w:rsidRPr="00780616" w:rsidRDefault="00035CE4" w:rsidP="00035CE4">
                                  <w:pPr>
                                    <w:jc w:val="center"/>
                                    <w:rPr>
                                      <w:b/>
                                      <w:bCs/>
                                      <w:color w:val="FFFFFF" w:themeColor="background1"/>
                                    </w:rPr>
                                  </w:pPr>
                                  <w:r w:rsidRPr="00780616">
                                    <w:rPr>
                                      <w:b/>
                                      <w:bCs/>
                                      <w:color w:val="FFFFFF" w:themeColor="background1"/>
                                    </w:rPr>
                                    <w:t>Low order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5652CE5" id="_x0000_s1101" type="#_x0000_t202" style="position:absolute;margin-left:6.15pt;margin-top:10.65pt;width:95.4pt;height:22.85pt;z-index:2534789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TzxKFQIAACcEAAAOAAAAZHJzL2Uyb0RvYy54bWysk99v0zAQx9+R+B8sv9P8UMvaqOk0OoqQ&#10;xkAa+wMcx2ksHJ+x3Sblr+fsZF2B8YLIg+XL2d+7+9x5fT10ihyFdRJ0SbNZSonQHGqp9yV9/Lp7&#10;s6TEeaZrpkCLkp6Eo9eb16/WvSlEDi2oWliCItoVvSlp670pksTxVnTMzcAIjc4GbMc8mnaf1Jb1&#10;qN6pJE/Tt0kPtjYWuHAO/96OTrqJ+k0juP/cNE54okqKufm42rhWYU02a1bsLTOt5FMa7B+y6JjU&#10;GPQsdcs8Iwcr/5DqJLfgoPEzDl0CTSO5iDVgNVn6WzUPLTMi1oJwnDljcv9Plt8fH8wXS/zwDgZs&#10;YCzCmTvg3xzRsG2Z3osba6FvBasxcBaQJb1xxXQ1oHaFCyJV/wlqbDI7eIhCQ2O7QAXrJKiODTid&#10;oYvBEx5C5lm2WKKLoy9fpdlqEUOw4um2sc5/ENCRsCmpxaZGdXa8cz5kw4qnIyGYAyXrnVQqGnZf&#10;bZUlR4YDsNul+E3qvxxTmvQlXS3yxQjgrxJB4GWJTnqcZCW7ki7Ph1gRsL3XdZwzz6Qa95iy0hPH&#10;gG6E6IdqILIu6VVEELhWUJ+QrIVxcvGl4aYF+4OSHqe2pO77gVlBifqosTurbD4PYx6N+eIqR8Ne&#10;eqpLD9McpUrqKRm3Wx+fRgCn4Qa72MgI+DmTKWecxsh9ejlh3C/teOr5fW9+AgAA//8DAFBLAwQU&#10;AAYACAAAACEA5oUsAdwAAAAIAQAADwAAAGRycy9kb3ducmV2LnhtbEyPwU7DMBBE70j8g7VI3Kid&#10;VCpRiFMhEBcuqAWJqxMvSdp4HdlumvL1LCc4rUYzmn1TbRc3ihlDHDxpyFYKBFLr7UCdho/3l7sC&#10;REyGrBk9oYYLRtjW11eVKa0/0w7nfeoEl1AsjYY+pamUMrY9OhNXfkJi78sHZxLL0EkbzJnL3Shz&#10;pTbSmYH4Q28mfOqxPe5PTsPrARuk+bkpws7Ht+LSf4fPRevbm+XxAUTCJf2F4Ref0aFmpsafyEYx&#10;ss7XnNSQZ3zZz9U6A9Fo2NwrkHUl/w+ofwAAAP//AwBQSwECLQAUAAYACAAAACEAtoM4kv4AAADh&#10;AQAAEwAAAAAAAAAAAAAAAAAAAAAAW0NvbnRlbnRfVHlwZXNdLnhtbFBLAQItABQABgAIAAAAIQA4&#10;/SH/1gAAAJQBAAALAAAAAAAAAAAAAAAAAC8BAABfcmVscy8ucmVsc1BLAQItABQABgAIAAAAIQA9&#10;TzxKFQIAACcEAAAOAAAAAAAAAAAAAAAAAC4CAABkcnMvZTJvRG9jLnhtbFBLAQItABQABgAIAAAA&#10;IQDmhSwB3AAAAAgBAAAPAAAAAAAAAAAAAAAAAG8EAABkcnMvZG93bnJldi54bWxQSwUGAAAAAAQA&#10;BADzAAAAeAUAAAAA&#10;" fillcolor="red">
                      <v:textbox>
                        <w:txbxContent>
                          <w:p w14:paraId="0FBC4638" w14:textId="77777777" w:rsidR="00035CE4" w:rsidRPr="00780616" w:rsidRDefault="00035CE4" w:rsidP="00035CE4">
                            <w:pPr>
                              <w:jc w:val="center"/>
                              <w:rPr>
                                <w:b/>
                                <w:bCs/>
                                <w:color w:val="FFFFFF" w:themeColor="background1"/>
                              </w:rPr>
                            </w:pPr>
                            <w:r w:rsidRPr="00780616">
                              <w:rPr>
                                <w:b/>
                                <w:bCs/>
                                <w:color w:val="FFFFFF" w:themeColor="background1"/>
                              </w:rPr>
                              <w:t>Low order</w:t>
                            </w:r>
                          </w:p>
                        </w:txbxContent>
                      </v:textbox>
                      <w10:wrap type="square"/>
                    </v:shape>
                  </w:pict>
                </mc:Fallback>
              </mc:AlternateContent>
            </w:r>
          </w:p>
          <w:p w14:paraId="7D54E2AA" w14:textId="77777777" w:rsidR="00035CE4" w:rsidRDefault="00035CE4" w:rsidP="00FF0E76">
            <w:pPr>
              <w:textAlignment w:val="baseline"/>
              <w:rPr>
                <w:rFonts w:ascii="Gadugi" w:eastAsia="Times New Roman" w:hAnsi="Gadugi" w:cs="Segoe UI"/>
                <w:sz w:val="22"/>
                <w:lang w:bidi="ar-SA"/>
              </w:rPr>
            </w:pPr>
            <w:r w:rsidRPr="00401B2E">
              <w:rPr>
                <w:noProof/>
                <w:lang w:eastAsia="ja-JP" w:bidi="ar-SA"/>
              </w:rPr>
              <w:drawing>
                <wp:anchor distT="0" distB="0" distL="114300" distR="114300" simplePos="0" relativeHeight="253470720" behindDoc="0" locked="0" layoutInCell="1" allowOverlap="1" wp14:anchorId="7B2B2A58" wp14:editId="32ADBEC2">
                  <wp:simplePos x="0" y="0"/>
                  <wp:positionH relativeFrom="column">
                    <wp:posOffset>5218137</wp:posOffset>
                  </wp:positionH>
                  <wp:positionV relativeFrom="paragraph">
                    <wp:posOffset>160068</wp:posOffset>
                  </wp:positionV>
                  <wp:extent cx="889000" cy="829617"/>
                  <wp:effectExtent l="0" t="0" r="0" b="0"/>
                  <wp:wrapNone/>
                  <wp:docPr id="1162" name="Picture 1162"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2" name="Picture 1162"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p>
          <w:p w14:paraId="3C8891B6" w14:textId="77777777" w:rsidR="00035CE4" w:rsidRDefault="00035CE4" w:rsidP="00FF0E76">
            <w:pPr>
              <w:textAlignment w:val="baseline"/>
              <w:rPr>
                <w:rFonts w:ascii="Gadugi" w:eastAsia="Times New Roman" w:hAnsi="Gadugi" w:cs="Segoe UI"/>
                <w:sz w:val="22"/>
                <w:lang w:bidi="ar-SA"/>
              </w:rPr>
            </w:pPr>
          </w:p>
          <w:p w14:paraId="5E4AD9FE" w14:textId="77777777" w:rsidR="00035CE4" w:rsidRDefault="00035CE4" w:rsidP="00FF0E76">
            <w:pPr>
              <w:textAlignment w:val="baseline"/>
              <w:rPr>
                <w:rFonts w:ascii="Gadugi" w:eastAsia="Times New Roman" w:hAnsi="Gadugi" w:cs="Segoe UI"/>
                <w:sz w:val="22"/>
                <w:lang w:bidi="ar-SA"/>
              </w:rPr>
            </w:pPr>
            <w:r>
              <w:rPr>
                <w:rFonts w:ascii="Gadugi" w:eastAsia="Times New Roman" w:hAnsi="Gadugi" w:cs="Segoe UI"/>
                <w:sz w:val="22"/>
                <w:lang w:bidi="ar-SA"/>
              </w:rPr>
              <w:t>Draw the table in your learning journal. One answer has been given.</w:t>
            </w:r>
          </w:p>
          <w:p w14:paraId="7899CE2B" w14:textId="77777777" w:rsidR="00035CE4" w:rsidRDefault="00035CE4" w:rsidP="00FF0E76">
            <w:pPr>
              <w:textAlignment w:val="baseline"/>
              <w:rPr>
                <w:rFonts w:ascii="Gadugi" w:eastAsia="Times New Roman" w:hAnsi="Gadugi" w:cs="Segoe UI"/>
                <w:sz w:val="22"/>
                <w:lang w:bidi="ar-SA"/>
              </w:rPr>
            </w:pPr>
          </w:p>
          <w:tbl>
            <w:tblPr>
              <w:tblStyle w:val="TableGrid"/>
              <w:tblW w:w="0" w:type="auto"/>
              <w:tblInd w:w="515" w:type="dxa"/>
              <w:tblLook w:val="04A0" w:firstRow="1" w:lastRow="0" w:firstColumn="1" w:lastColumn="0" w:noHBand="0" w:noVBand="1"/>
            </w:tblPr>
            <w:tblGrid>
              <w:gridCol w:w="1470"/>
              <w:gridCol w:w="1470"/>
              <w:gridCol w:w="1470"/>
              <w:gridCol w:w="1470"/>
              <w:gridCol w:w="1470"/>
              <w:gridCol w:w="1470"/>
            </w:tblGrid>
            <w:tr w:rsidR="00035CE4" w14:paraId="10169B55" w14:textId="77777777" w:rsidTr="00FF0E76">
              <w:tc>
                <w:tcPr>
                  <w:tcW w:w="1470" w:type="dxa"/>
                </w:tcPr>
                <w:p w14:paraId="3F875336"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Remember</w:t>
                  </w:r>
                </w:p>
                <w:p w14:paraId="459027BE"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465177CB"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Understand</w:t>
                  </w:r>
                </w:p>
              </w:tc>
              <w:tc>
                <w:tcPr>
                  <w:tcW w:w="1470" w:type="dxa"/>
                </w:tcPr>
                <w:p w14:paraId="3E6D836F"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Apply</w:t>
                  </w:r>
                </w:p>
              </w:tc>
              <w:tc>
                <w:tcPr>
                  <w:tcW w:w="1470" w:type="dxa"/>
                </w:tcPr>
                <w:p w14:paraId="0A580741"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Analyse</w:t>
                  </w:r>
                </w:p>
              </w:tc>
              <w:tc>
                <w:tcPr>
                  <w:tcW w:w="1470" w:type="dxa"/>
                </w:tcPr>
                <w:p w14:paraId="6E1AF87D"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Evaluate</w:t>
                  </w:r>
                </w:p>
              </w:tc>
              <w:tc>
                <w:tcPr>
                  <w:tcW w:w="1470" w:type="dxa"/>
                </w:tcPr>
                <w:p w14:paraId="1BBBD63D"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Create</w:t>
                  </w:r>
                </w:p>
              </w:tc>
            </w:tr>
            <w:tr w:rsidR="00035CE4" w14:paraId="18C28072" w14:textId="77777777" w:rsidTr="00FF0E76">
              <w:tc>
                <w:tcPr>
                  <w:tcW w:w="1470" w:type="dxa"/>
                </w:tcPr>
                <w:p w14:paraId="4E51D60F"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2704" behindDoc="0" locked="0" layoutInCell="1" allowOverlap="1" wp14:anchorId="40E764EF" wp14:editId="4E7BEE1E">
                            <wp:simplePos x="0" y="0"/>
                            <wp:positionH relativeFrom="column">
                              <wp:posOffset>263622</wp:posOffset>
                            </wp:positionH>
                            <wp:positionV relativeFrom="paragraph">
                              <wp:posOffset>24765</wp:posOffset>
                            </wp:positionV>
                            <wp:extent cx="295421" cy="330591"/>
                            <wp:effectExtent l="0" t="0" r="28575" b="12700"/>
                            <wp:wrapNone/>
                            <wp:docPr id="1225" name="Oval 1225"/>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4DE94CE"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0E764EF" id="Oval 1225" o:spid="_x0000_s1102" style="position:absolute;left:0;text-align:left;margin-left:20.75pt;margin-top:1.95pt;width:23.25pt;height:26.05pt;z-index:253512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hn4KgQIAABEFAAAOAAAAZHJzL2Uyb0RvYy54bWysVEtv2zAMvg/YfxB0X524TtMadYogRYYB&#10;RVegHXpmZDkWoNckJXb260fJTtKuOw3LQSFFio+PH3171ytJ9tx5YXRFpxcTSrhmphZ6W9EfL+sv&#10;15T4ALoGaTSv6IF7erf4/Om2syXPTWtkzR3BINqXna1oG4Its8yzlivwF8ZyjcbGOAUBVbfNagcd&#10;RlcyyyeTq6wzrrbOMO493t4PRrpI8ZuGs/C9aTwPRFYUawvpdOncxDNb3EK5dWBbwcYy4B+qUCA0&#10;Jj2FuocAZOfEh1BKMGe8acIFMyozTSMYTz1gN9PJH908t2B56gXB8fYEk/9/Ydnj/tk+OYShs770&#10;KMYu+sap+I/1kT6BdTiBxftAGF7mN7Min1LC0HR5OZndTCOY2fmxdT585UaRKFSUSymsj+1ACfsH&#10;Hwbvo1e89kaKei2kTMrBr6Qje8DJ4cBr01EiwQe8rOg6/caE755JTTokYj6f4LgZIKUaCQFFZeuK&#10;er2lBOQWucqCS7W8e+3ddnPKWhTzfFUMTi3UfKhlNsHfMfPgntp+Fyd2dQ++HZ4kU3wCpRIB+S6F&#10;quh1DHSMJHW08sTYEZvzQKIU+k1PBLYwv4qR4tXG1IcnR5wZWO0tWwvM+4AgPYFDGiMCuJrhOx6N&#10;NAiLGSVKWuN+/e0++iO70EpJh2uBkP3cgeOI/TeNvLuZFkXco6QUs3mOintr2by16J1aGZwf0gSr&#10;S2L0D/IoNs6oV9zgZcyKJtAMcw/DGZVVGNYVvwGML5fJDXfHQnjQz5bF4BG6iPhL/wrOjnwLSNRH&#10;c1yhD5wbfONLbZa7YBqRCHnGFYcaFdy7NN7xGxEX+62evM5fssVvAAAA//8DAFBLAwQUAAYACAAA&#10;ACEAPe5Zw90AAAAGAQAADwAAAGRycy9kb3ducmV2LnhtbEyPy07DMBRE90j8g3WR2FGnhVZpyE0F&#10;lWCBxKuPvRObJIofwXab5O+5rGA5mtHMmXwzGs3OyofWWYT5LAGmbOVka2uEw/7pJgUWorBSaGcV&#10;wqQCbIrLi1xk0g32U513sWZUYkMmEJoY+4zzUDXKiDBzvbLkfTlvRCTpay69GKjcaL5IkhU3orW0&#10;0IhebRtVdbuTQfD+e929PJeH18eP9+74pqdpWGwRr6/Gh3tgUY3xLwy/+IQOBTGV7mRlYBrhbr6k&#10;JMLtGhjZaUrPSoTlKgFe5Pw/fvEDAAD//wMAUEsBAi0AFAAGAAgAAAAhALaDOJL+AAAA4QEAABMA&#10;AAAAAAAAAAAAAAAAAAAAAFtDb250ZW50X1R5cGVzXS54bWxQSwECLQAUAAYACAAAACEAOP0h/9YA&#10;AACUAQAACwAAAAAAAAAAAAAAAAAvAQAAX3JlbHMvLnJlbHNQSwECLQAUAAYACAAAACEA9IZ+CoEC&#10;AAARBQAADgAAAAAAAAAAAAAAAAAuAgAAZHJzL2Uyb0RvYy54bWxQSwECLQAUAAYACAAAACEAPe5Z&#10;w90AAAAGAQAADwAAAAAAAAAAAAAAAADbBAAAZHJzL2Rvd25yZXYueG1sUEsFBgAAAAAEAAQA8wAA&#10;AOUFAAAAAA==&#10;" fillcolor="window" strokecolor="#2f528f" strokeweight="1pt">
                            <v:stroke joinstyle="miter"/>
                            <v:textbox>
                              <w:txbxContent>
                                <w:p w14:paraId="44DE94CE"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p>
                <w:p w14:paraId="348DD08C"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3F864F32"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1E98FDD1"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6E4E0DCB"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437420E7"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591F1702" w14:textId="77777777" w:rsidR="00035CE4" w:rsidRDefault="00035CE4" w:rsidP="00FF0E76">
                  <w:pPr>
                    <w:jc w:val="center"/>
                    <w:textAlignment w:val="baseline"/>
                    <w:rPr>
                      <w:rFonts w:ascii="Gadugi" w:eastAsia="Times New Roman" w:hAnsi="Gadugi" w:cs="Segoe UI"/>
                      <w:sz w:val="22"/>
                      <w:lang w:bidi="ar-SA"/>
                    </w:rPr>
                  </w:pPr>
                </w:p>
              </w:tc>
            </w:tr>
          </w:tbl>
          <w:p w14:paraId="78C64B49" w14:textId="77777777" w:rsidR="00035CE4" w:rsidRDefault="00035CE4" w:rsidP="00FF0E76">
            <w:pPr>
              <w:textAlignment w:val="baseline"/>
              <w:rPr>
                <w:rFonts w:ascii="Gadugi" w:eastAsia="Times New Roman" w:hAnsi="Gadugi" w:cs="Segoe UI"/>
                <w:sz w:val="22"/>
                <w:lang w:bidi="ar-SA"/>
              </w:rPr>
            </w:pPr>
          </w:p>
          <w:p w14:paraId="6A43205C" w14:textId="77777777" w:rsidR="00035CE4" w:rsidRPr="008E734D" w:rsidRDefault="00035CE4" w:rsidP="00FF0E76">
            <w:pPr>
              <w:textAlignment w:val="baseline"/>
              <w:rPr>
                <w:rFonts w:ascii="CIDFont+F3" w:hAnsi="CIDFont+F3" w:cs="CIDFont+F3"/>
                <w:color w:val="0563C2"/>
                <w:sz w:val="21"/>
                <w:szCs w:val="21"/>
                <w:lang w:bidi="ar-SA"/>
              </w:rPr>
            </w:pPr>
          </w:p>
        </w:tc>
      </w:tr>
    </w:tbl>
    <w:p w14:paraId="487A8E48" w14:textId="77777777" w:rsidR="00035CE4" w:rsidRDefault="00035CE4" w:rsidP="00035CE4">
      <w:pPr>
        <w:rPr>
          <w:lang w:bidi="ar-SA"/>
        </w:rPr>
      </w:pPr>
    </w:p>
    <w:tbl>
      <w:tblPr>
        <w:tblStyle w:val="TableGrid"/>
        <w:tblW w:w="9918" w:type="dxa"/>
        <w:shd w:val="clear" w:color="auto" w:fill="FFF2CC" w:themeFill="accent4" w:themeFillTint="33"/>
        <w:tblLook w:val="04A0" w:firstRow="1" w:lastRow="0" w:firstColumn="1" w:lastColumn="0" w:noHBand="0" w:noVBand="1"/>
      </w:tblPr>
      <w:tblGrid>
        <w:gridCol w:w="9918"/>
      </w:tblGrid>
      <w:tr w:rsidR="00035CE4" w:rsidRPr="00273726" w14:paraId="576B46AA" w14:textId="77777777" w:rsidTr="003D6030">
        <w:trPr>
          <w:trHeight w:val="1922"/>
        </w:trPr>
        <w:tc>
          <w:tcPr>
            <w:tcW w:w="9918" w:type="dxa"/>
            <w:shd w:val="clear" w:color="auto" w:fill="FBE4D5" w:themeFill="accent2" w:themeFillTint="33"/>
          </w:tcPr>
          <w:p w14:paraId="20B14C6E" w14:textId="4309B3F6" w:rsidR="00035CE4" w:rsidRPr="00DE5604" w:rsidRDefault="00035CE4" w:rsidP="00FF0E76">
            <w:pPr>
              <w:pStyle w:val="Heading1"/>
              <w:outlineLvl w:val="0"/>
              <w:rPr>
                <w:rFonts w:eastAsia="Times New Roman"/>
                <w:b/>
                <w:bCs/>
                <w:szCs w:val="26"/>
                <w:lang w:bidi="ar-SA"/>
              </w:rPr>
            </w:pPr>
            <w:r w:rsidRPr="00DE5604">
              <w:rPr>
                <w:b/>
                <w:bCs/>
              </w:rPr>
              <w:lastRenderedPageBreak/>
              <w:t>Answer to Activity</w:t>
            </w:r>
            <w:r w:rsidRPr="00DE5604">
              <w:rPr>
                <w:rFonts w:eastAsia="Times New Roman"/>
                <w:b/>
                <w:bCs/>
                <w:szCs w:val="26"/>
                <w:lang w:bidi="ar-SA"/>
              </w:rPr>
              <w:t xml:space="preserve"> </w:t>
            </w:r>
            <w:r>
              <w:rPr>
                <w:b/>
                <w:bCs/>
              </w:rPr>
              <w:t>6</w:t>
            </w:r>
            <w:r w:rsidRPr="00DE5604">
              <w:rPr>
                <w:rFonts w:eastAsia="Times New Roman"/>
                <w:b/>
                <w:bCs/>
                <w:szCs w:val="26"/>
                <w:lang w:bidi="ar-SA"/>
              </w:rPr>
              <w:t>.</w:t>
            </w:r>
            <w:r w:rsidR="003D6030">
              <w:rPr>
                <w:rFonts w:eastAsia="Times New Roman"/>
                <w:b/>
                <w:bCs/>
                <w:szCs w:val="26"/>
                <w:lang w:bidi="ar-SA"/>
              </w:rPr>
              <w:t>4</w:t>
            </w:r>
            <w:r w:rsidRPr="00DE5604">
              <w:rPr>
                <w:rFonts w:eastAsia="Times New Roman"/>
                <w:b/>
                <w:bCs/>
                <w:szCs w:val="26"/>
                <w:lang w:bidi="ar-SA"/>
              </w:rPr>
              <w:t xml:space="preserve"> – Organising questions into Bloom’s Taxonomy</w:t>
            </w:r>
          </w:p>
          <w:p w14:paraId="4CCDDD7E" w14:textId="77777777" w:rsidR="00035CE4" w:rsidRDefault="00035CE4" w:rsidP="00FF0E76">
            <w:pPr>
              <w:textAlignment w:val="baseline"/>
              <w:rPr>
                <w:rFonts w:eastAsia="Times New Roman" w:cs="Segoe UI"/>
                <w:color w:val="000000"/>
                <w:szCs w:val="24"/>
                <w:lang w:bidi="ar-SA"/>
              </w:rPr>
            </w:pPr>
          </w:p>
          <w:p w14:paraId="10B71A32" w14:textId="77777777" w:rsidR="00035CE4" w:rsidRPr="009A2769" w:rsidRDefault="00035CE4" w:rsidP="00FF0E76">
            <w:pPr>
              <w:textAlignment w:val="baseline"/>
              <w:rPr>
                <w:rFonts w:ascii="Gadugi" w:eastAsia="Times New Roman" w:hAnsi="Gadugi" w:cs="Segoe UI"/>
                <w:color w:val="000000"/>
                <w:sz w:val="22"/>
                <w:lang w:bidi="ar-SA"/>
              </w:rPr>
            </w:pPr>
            <w:r w:rsidRPr="009A2769">
              <w:rPr>
                <w:rFonts w:ascii="Gadugi" w:eastAsia="Times New Roman" w:hAnsi="Gadugi" w:cs="Segoe UI"/>
                <w:color w:val="000000"/>
                <w:sz w:val="22"/>
                <w:lang w:bidi="ar-SA"/>
              </w:rPr>
              <w:t xml:space="preserve">By changing the </w:t>
            </w:r>
            <w:r>
              <w:rPr>
                <w:rFonts w:ascii="Gadugi" w:eastAsia="Times New Roman" w:hAnsi="Gadugi" w:cs="Segoe UI"/>
                <w:color w:val="000000"/>
                <w:sz w:val="22"/>
                <w:lang w:bidi="ar-SA"/>
              </w:rPr>
              <w:t xml:space="preserve">action verb in a </w:t>
            </w:r>
            <w:proofErr w:type="gramStart"/>
            <w:r>
              <w:rPr>
                <w:rFonts w:ascii="Gadugi" w:eastAsia="Times New Roman" w:hAnsi="Gadugi" w:cs="Segoe UI"/>
                <w:color w:val="000000"/>
                <w:sz w:val="22"/>
                <w:lang w:bidi="ar-SA"/>
              </w:rPr>
              <w:t>question</w:t>
            </w:r>
            <w:proofErr w:type="gramEnd"/>
            <w:r>
              <w:rPr>
                <w:rFonts w:ascii="Gadugi" w:eastAsia="Times New Roman" w:hAnsi="Gadugi" w:cs="Segoe UI"/>
                <w:color w:val="000000"/>
                <w:sz w:val="22"/>
                <w:lang w:bidi="ar-SA"/>
              </w:rPr>
              <w:t xml:space="preserve"> the answers from the learners require higher order responses. More use of higher order questions can help to develop critical thinking skills in </w:t>
            </w:r>
            <w:r w:rsidRPr="009A2769">
              <w:rPr>
                <w:rFonts w:ascii="Gadugi" w:eastAsia="Times New Roman" w:hAnsi="Gadugi" w:cs="Segoe UI"/>
                <w:b/>
                <w:bCs/>
                <w:color w:val="000000"/>
                <w:sz w:val="22"/>
                <w:lang w:bidi="ar-SA"/>
              </w:rPr>
              <w:t>all</w:t>
            </w:r>
            <w:r>
              <w:rPr>
                <w:rFonts w:ascii="Gadugi" w:eastAsia="Times New Roman" w:hAnsi="Gadugi" w:cs="Segoe UI"/>
                <w:color w:val="000000"/>
                <w:sz w:val="22"/>
                <w:lang w:bidi="ar-SA"/>
              </w:rPr>
              <w:t xml:space="preserve"> learners.</w:t>
            </w:r>
          </w:p>
          <w:p w14:paraId="5B74A776" w14:textId="77777777" w:rsidR="00035CE4" w:rsidRPr="009A2769" w:rsidRDefault="00035CE4" w:rsidP="00FF0E76">
            <w:pPr>
              <w:textAlignment w:val="baseline"/>
              <w:rPr>
                <w:rFonts w:ascii="Gadugi" w:eastAsia="Times New Roman" w:hAnsi="Gadugi" w:cs="Segoe UI"/>
                <w:b/>
                <w:bCs/>
                <w:sz w:val="22"/>
                <w:lang w:bidi="ar-SA"/>
              </w:rPr>
            </w:pP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2224" behindDoc="0" locked="0" layoutInCell="1" allowOverlap="1" wp14:anchorId="1B8EB190" wp14:editId="036AE658">
                      <wp:simplePos x="0" y="0"/>
                      <wp:positionH relativeFrom="column">
                        <wp:posOffset>113872</wp:posOffset>
                      </wp:positionH>
                      <wp:positionV relativeFrom="paragraph">
                        <wp:posOffset>160020</wp:posOffset>
                      </wp:positionV>
                      <wp:extent cx="1211580" cy="290195"/>
                      <wp:effectExtent l="0" t="0" r="26670" b="14605"/>
                      <wp:wrapSquare wrapText="bothSides"/>
                      <wp:docPr id="11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90195"/>
                              </a:xfrm>
                              <a:prstGeom prst="rect">
                                <a:avLst/>
                              </a:prstGeom>
                              <a:solidFill>
                                <a:srgbClr val="70AD47">
                                  <a:lumMod val="75000"/>
                                </a:srgbClr>
                              </a:solidFill>
                              <a:ln w="9525">
                                <a:solidFill>
                                  <a:srgbClr val="000000"/>
                                </a:solidFill>
                                <a:miter lim="800000"/>
                                <a:headEnd/>
                                <a:tailEnd/>
                              </a:ln>
                            </wps:spPr>
                            <wps:txbx>
                              <w:txbxContent>
                                <w:p w14:paraId="29FF8119" w14:textId="77777777" w:rsidR="00035CE4" w:rsidRPr="00780616" w:rsidRDefault="00035CE4" w:rsidP="00035CE4">
                                  <w:pPr>
                                    <w:jc w:val="center"/>
                                    <w:rPr>
                                      <w:b/>
                                      <w:bCs/>
                                      <w:color w:val="FFFFFF" w:themeColor="background1"/>
                                    </w:rPr>
                                  </w:pPr>
                                  <w:r w:rsidRPr="00780616">
                                    <w:rPr>
                                      <w:b/>
                                      <w:bCs/>
                                      <w:color w:val="FFFFFF" w:themeColor="background1"/>
                                    </w:rPr>
                                    <w:t>High order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B8EB190" id="_x0000_s1103" type="#_x0000_t202" style="position:absolute;margin-left:8.95pt;margin-top:12.6pt;width:95.4pt;height:22.85pt;z-index:2534922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yAKAIAAEkEAAAOAAAAZHJzL2Uyb0RvYy54bWysVNuO0zAQfUfiHyy/01zU0jZquioti5CW&#10;i7TwAY7jNBaOx9huk/L1jJ1st4B4QbxYnsz4zJkzM9ncDZ0iZ2GdBF3SbJZSIjSHWupjSb9+uX+1&#10;osR5pmumQIuSXoSjd9uXLza9KUQOLahaWIIg2hW9KWnrvSmSxPFWdMzNwAiNzgZsxzya9pjUlvWI&#10;3qkkT9PXSQ+2Nha4cA6/HkYn3Ub8phHcf2oaJzxRJUVuPp42nlU4k+2GFUfLTCv5RIP9A4uOSY1J&#10;r1AH5hk5WfkHVCe5BQeNn3HoEmgayUWsAavJ0t+qeWyZEbEWFMeZq0zu/8Hyj+dH89kSP7yBARsY&#10;i3DmAfg3RzTsW6aPYmct9K1gNSbOgmRJb1wxPQ1Su8IFkKr/ADU2mZ08RKChsV1QBeskiI4NuFxF&#10;F4MnPKTMs2yxQhdHX75Os/UipmDF02tjnX8noCPhUlKLTY3o7PzgfGDDiqeQkMyBkvW9VCoa9ljt&#10;lSVnhgOwTHeH+TK+VacOuU6fF2kaJwGB3BgfQX8BUpr0JV0v8sUo0V+TINYN3G1YJz3OupJdSVfX&#10;IFYEYd/qOk6iZ1KNd+Si9KR0EHeU2Q/VQGSNpSyDSEH5CuoLam9hnG3cRby0YH9Q0uNcl9R9PzEr&#10;KFHvNfZvnc3nYRGiMV8sczTsrae69TDNEaqknpLxuvdxeYK0GnbY50bGFjwzmTjjvEYRp90KC3Fr&#10;x6jnP8D2JwAAAP//AwBQSwMEFAAGAAgAAAAhAK/++hrfAAAACAEAAA8AAABkcnMvZG93bnJldi54&#10;bWxMj09LxDAUxO+C3yE8wYu46Ra1u7Xp4gqCIB6swrK3tHn9g81LadJt9dP7POlxmGHmN9lusb04&#10;4eg7RwrWqwgEUuVMR42Cj/en6w0IHzQZ3TtCBV/oYZefn2U6NW6mNzwVoRFcQj7VCtoQhlRKX7Vo&#10;tV+5AYm92o1WB5ZjI82oZy63vYyj6E5a3REvtHrAxxarz2KyvDt91/PLVXmoj/umuHmd989+vSh1&#10;ebE83IMIuIS/MPziMzrkzFS6iYwXPetky0kF8W0Mgv042iQgSgVJtAWZZ/L/gfwHAAD//wMAUEsB&#10;Ai0AFAAGAAgAAAAhALaDOJL+AAAA4QEAABMAAAAAAAAAAAAAAAAAAAAAAFtDb250ZW50X1R5cGVz&#10;XS54bWxQSwECLQAUAAYACAAAACEAOP0h/9YAAACUAQAACwAAAAAAAAAAAAAAAAAvAQAAX3JlbHMv&#10;LnJlbHNQSwECLQAUAAYACAAAACEAVvo8gCgCAABJBAAADgAAAAAAAAAAAAAAAAAuAgAAZHJzL2Uy&#10;b0RvYy54bWxQSwECLQAUAAYACAAAACEAr/76Gt8AAAAIAQAADwAAAAAAAAAAAAAAAACCBAAAZHJz&#10;L2Rvd25yZXYueG1sUEsFBgAAAAAEAAQA8wAAAI4FAAAAAA==&#10;" fillcolor="#548235">
                      <v:textbox>
                        <w:txbxContent>
                          <w:p w14:paraId="29FF8119" w14:textId="77777777" w:rsidR="00035CE4" w:rsidRPr="00780616" w:rsidRDefault="00035CE4" w:rsidP="00035CE4">
                            <w:pPr>
                              <w:jc w:val="center"/>
                              <w:rPr>
                                <w:b/>
                                <w:bCs/>
                                <w:color w:val="FFFFFF" w:themeColor="background1"/>
                              </w:rPr>
                            </w:pPr>
                            <w:r w:rsidRPr="00780616">
                              <w:rPr>
                                <w:b/>
                                <w:bCs/>
                                <w:color w:val="FFFFFF" w:themeColor="background1"/>
                              </w:rPr>
                              <w:t>High order</w:t>
                            </w:r>
                          </w:p>
                        </w:txbxContent>
                      </v:textbox>
                      <w10:wrap type="square"/>
                    </v:shape>
                  </w:pict>
                </mc:Fallback>
              </mc:AlternateContent>
            </w:r>
          </w:p>
          <w:p w14:paraId="254935A8" w14:textId="77777777" w:rsidR="00035CE4" w:rsidRPr="009A2769" w:rsidRDefault="00035CE4" w:rsidP="00FF0E76">
            <w:pPr>
              <w:textAlignment w:val="baseline"/>
              <w:rPr>
                <w:rFonts w:ascii="Gadugi" w:eastAsia="Times New Roman" w:hAnsi="Gadugi" w:cs="Segoe UI"/>
                <w:b/>
                <w:bCs/>
                <w:sz w:val="22"/>
                <w:lang w:bidi="ar-SA"/>
              </w:rPr>
            </w:pPr>
          </w:p>
          <w:p w14:paraId="049C3511" w14:textId="77777777" w:rsidR="00035CE4" w:rsidRPr="009A2769"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26016" behindDoc="0" locked="0" layoutInCell="1" allowOverlap="1" wp14:anchorId="186BB4B8" wp14:editId="37137198">
                      <wp:simplePos x="0" y="0"/>
                      <wp:positionH relativeFrom="column">
                        <wp:posOffset>1458009</wp:posOffset>
                      </wp:positionH>
                      <wp:positionV relativeFrom="paragraph">
                        <wp:posOffset>170473</wp:posOffset>
                      </wp:positionV>
                      <wp:extent cx="295421" cy="330591"/>
                      <wp:effectExtent l="0" t="0" r="28575" b="12700"/>
                      <wp:wrapNone/>
                      <wp:docPr id="1244" name="Oval 1244"/>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A0862E4" w14:textId="77777777" w:rsidR="00035CE4" w:rsidRPr="00FD628E" w:rsidRDefault="00035CE4" w:rsidP="00035CE4">
                                  <w:pPr>
                                    <w:jc w:val="center"/>
                                    <w:rPr>
                                      <w:color w:val="000000" w:themeColor="text1"/>
                                      <w:sz w:val="20"/>
                                      <w:szCs w:val="20"/>
                                    </w:rPr>
                                  </w:pPr>
                                  <w:r>
                                    <w:rPr>
                                      <w:color w:val="000000" w:themeColor="text1"/>
                                      <w:sz w:val="20"/>
                                      <w:szCs w:val="20"/>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86BB4B8" id="Oval 1244" o:spid="_x0000_s1104" style="position:absolute;margin-left:114.8pt;margin-top:13.4pt;width:23.25pt;height:26.05pt;z-index:253526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x0glgQIAABEFAAAOAAAAZHJzL2Uyb0RvYy54bWysVEtv2zAMvg/YfxB0X524ztIadYogRYYB&#10;RVugHXpmZDkWoNckJXb260fJTtKuOw3LQSFFio+PH31z2ytJ9tx5YXRFpxcTSrhmphZ6W9EfL+sv&#10;V5T4ALoGaTSv6IF7erv4/OmmsyXPTWtkzR3BINqXna1oG4Its8yzlivwF8ZyjcbGOAUBVbfNagcd&#10;RlcyyyeTr1lnXG2dYdx7vL0bjHSR4jcNZ+GxaTwPRFYUawvpdOncxDNb3EC5dWBbwcYy4B+qUCA0&#10;Jj2FuoMAZOfEh1BKMGe8acIFMyozTSMYTz1gN9PJH908t2B56gXB8fYEk/9/YdnD/tk+OYShs770&#10;KMYu+sap+I/1kT6BdTiBxftAGF7m17Min1LC0HR5OZldTyOY2fmxdT5840aRKFSUSymsj+1ACft7&#10;Hwbvo1e89kaKei2kTMrBr6Qje8DJ4cBr01EiwQe8rOg6/caE755JTTokYj6f4LgZIKUaCQFFZeuK&#10;er2lBOQWucqCS7W8e+3ddnPKWhTzfFUMTi3UfKhlNsHfMfPgntp+Fyd2dQe+HZ4kU3wCpRIB+S6F&#10;quhVDHSMJHW08sTYEZvzQKIU+k1PBLYwv4qR4tXG1IcnR5wZWO0tWwvMe48gPYFDGiMCuJrhEY9G&#10;GoTFjBIlrXG//nYf/ZFdaKWkw7VAyH7uwHHE/rtG3l1PiyLuUVKK2TxHxb21bN5a9E6tDM4PaYLV&#10;JTH6B3kUG2fUK27wMmZFE2iGuYfhjMoqDOuK3wDGl8vkhrtjIdzrZ8ti8AhdRPylfwVnR74FJOqD&#10;Oa7QB84NvvGlNstdMI1IhDzjikONCu5dGu/4jYiL/VZPXucv2eI3AAAA//8DAFBLAwQUAAYACAAA&#10;ACEASiaKfN8AAAAJAQAADwAAAGRycy9kb3ducmV2LnhtbEyPy07DMBBF90j8gzVI7KhTL9ImxKmg&#10;EiyQeJWyd+IhiRLbwXab5O8ZVrCb0RzdObfYzWZgZ/Shc1bCepUAQ1s73dlGwvHj4WYLLERltRqc&#10;RQkLBtiVlxeFyrWb7DueD7FhFGJDriS0MY4556Fu0aiwciNaun05b1Sk1TdcezVRuBm4SJKUG9VZ&#10;+tCqEfct1v3hZCR4/531T4/V8fn+7bX/fBmWZRJ7Ka+v5rtbYBHn+AfDrz6pQ0lOlTtZHdggQYgs&#10;JZSGlCoQIDbpGlglYbPNgJcF/9+g/AEAAP//AwBQSwECLQAUAAYACAAAACEAtoM4kv4AAADhAQAA&#10;EwAAAAAAAAAAAAAAAAAAAAAAW0NvbnRlbnRfVHlwZXNdLnhtbFBLAQItABQABgAIAAAAIQA4/SH/&#10;1gAAAJQBAAALAAAAAAAAAAAAAAAAAC8BAABfcmVscy8ucmVsc1BLAQItABQABgAIAAAAIQC0x0gl&#10;gQIAABEFAAAOAAAAAAAAAAAAAAAAAC4CAABkcnMvZTJvRG9jLnhtbFBLAQItABQABgAIAAAAIQBK&#10;Jop83wAAAAkBAAAPAAAAAAAAAAAAAAAAANsEAABkcnMvZG93bnJldi54bWxQSwUGAAAAAAQABADz&#10;AAAA5wUAAAAA&#10;" fillcolor="window" strokecolor="#2f528f" strokeweight="1pt">
                      <v:stroke joinstyle="miter"/>
                      <v:textbox>
                        <w:txbxContent>
                          <w:p w14:paraId="4A0862E4" w14:textId="77777777" w:rsidR="00035CE4" w:rsidRPr="00FD628E" w:rsidRDefault="00035CE4" w:rsidP="00035CE4">
                            <w:pPr>
                              <w:jc w:val="center"/>
                              <w:rPr>
                                <w:color w:val="000000" w:themeColor="text1"/>
                                <w:sz w:val="20"/>
                                <w:szCs w:val="20"/>
                              </w:rPr>
                            </w:pPr>
                            <w:r>
                              <w:rPr>
                                <w:color w:val="000000" w:themeColor="text1"/>
                                <w:sz w:val="20"/>
                                <w:szCs w:val="20"/>
                              </w:rPr>
                              <w:t>6</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24992" behindDoc="0" locked="0" layoutInCell="1" allowOverlap="1" wp14:anchorId="73BD4D7A" wp14:editId="7FF9B3D3">
                      <wp:simplePos x="0" y="0"/>
                      <wp:positionH relativeFrom="column">
                        <wp:posOffset>90317</wp:posOffset>
                      </wp:positionH>
                      <wp:positionV relativeFrom="paragraph">
                        <wp:posOffset>179754</wp:posOffset>
                      </wp:positionV>
                      <wp:extent cx="295421" cy="330591"/>
                      <wp:effectExtent l="0" t="0" r="28575" b="12700"/>
                      <wp:wrapNone/>
                      <wp:docPr id="1243" name="Oval 1243"/>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EC69141" w14:textId="77777777" w:rsidR="00035CE4" w:rsidRPr="00FD628E" w:rsidRDefault="00035CE4" w:rsidP="00035CE4">
                                  <w:pPr>
                                    <w:jc w:val="center"/>
                                    <w:rPr>
                                      <w:color w:val="000000" w:themeColor="text1"/>
                                      <w:sz w:val="20"/>
                                      <w:szCs w:val="20"/>
                                    </w:rPr>
                                  </w:pPr>
                                  <w:r>
                                    <w:rPr>
                                      <w:color w:val="000000" w:themeColor="text1"/>
                                      <w:sz w:val="20"/>
                                      <w:szCs w:val="20"/>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3BD4D7A" id="Oval 1243" o:spid="_x0000_s1105" style="position:absolute;margin-left:7.1pt;margin-top:14.15pt;width:23.25pt;height:26.05pt;z-index:253524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YCogQIAABEFAAAOAAAAZHJzL2Uyb0RvYy54bWysVEtv2zAMvg/YfxB0X+24ztIYdYogRYYB&#10;RRugHXpWZCkWoNckJXb260fJTtKuOw3LQSFFio+PH3171yuJDsx5YXSNJ1c5RkxT0wi9q/GPl/WX&#10;G4x8ILoh0mhW4yPz+G7x+dNtZytWmNbIhjkEQbSvOlvjNgRbZZmnLVPEXxnLNBi5cYoEUN0uaxzp&#10;ILqSWZHnX7POuMY6Q5n3cHs/GPEixeec0fDEuWcByRpDbSGdLp3beGaLW1LtHLGtoGMZ5B+qUERo&#10;SHoOdU8CQXsnPoRSgjrjDQ9X1KjMcC4oSz1AN5P8j26eW2JZ6gXA8fYMk/9/Yenj4dluHMDQWV95&#10;EGMXPXcq/kN9qE9gHc9gsT4gCpfFfFoWE4womK6v8+l8EsHMLo+t8+EbMwpFocZMSmF9bIdU5PDg&#10;w+B98orX3kjRrIWUSTn6lXToQGByMPDGdBhJ4gNc1nidfmPCd8+kRh0QsZjlMG5KgFJckgCisk2N&#10;vd5hROQOuEqDS7W8e+3dbnvOWpazYlUOTi1p2FDLNIffKfPgntp+Fyd2dU98OzxJpviEVEoE4LsU&#10;qsY3MdApktTRyhJjR2wuA4lS6Lc9EtDCbB4jxautaY4bh5wZWO0tXQvI+wAgbYgDGgMCsJrhCQ4u&#10;DcBiRgmj1rhff7uP/sAusGLUwVoAZD/3xDHA/rsG3s0nZRn3KCnldFaA4t5atm8teq9WBuYHNIHq&#10;khj9gzyJ3Bn1Chu8jFnBRDSF3MNwRmUVhnWFbwBly2Vyg92xJDzoZ0tj8AhdRPylfyXOjnwLQNRH&#10;c1qhD5wbfONLbZb7YLhIhLzgCkONCuxdGu/4jYiL/VZPXpcv2eI3AAAA//8DAFBLAwQUAAYACAAA&#10;ACEAXd8+8d0AAAAHAQAADwAAAGRycy9kb3ducmV2LnhtbEyOy07DMBRE90j8g3WR2FGbUJU0xKmg&#10;EiyQeLVl7ySXJIp9HWy3Sf4es4LlaEZnTr6ZjGYndL6zJOF6IYAhVbbuqJFw2D9epcB8UFQrbQkl&#10;zOhhU5yf5Sqr7UgfeNqFhkUI+UxJaEMYMs591aJRfmEHpNh9WWdUiNE1vHZqjHCjeSLEihvVUXxo&#10;1YDbFqt+dzQSnPte989P5eHl4f2t/3zV8zwmWykvL6b7O2ABp/A3hl/9qA5FdCrtkWrPdMzLJC4l&#10;JOkNsNivxC2wUkIqlsCLnP/3L34AAAD//wMAUEsBAi0AFAAGAAgAAAAhALaDOJL+AAAA4QEAABMA&#10;AAAAAAAAAAAAAAAAAAAAAFtDb250ZW50X1R5cGVzXS54bWxQSwECLQAUAAYACAAAACEAOP0h/9YA&#10;AACUAQAACwAAAAAAAAAAAAAAAAAvAQAAX3JlbHMvLnJlbHNQSwECLQAUAAYACAAAACEAYqWAqIEC&#10;AAARBQAADgAAAAAAAAAAAAAAAAAuAgAAZHJzL2Uyb0RvYy54bWxQSwECLQAUAAYACAAAACEAXd8+&#10;8d0AAAAHAQAADwAAAAAAAAAAAAAAAADbBAAAZHJzL2Rvd25yZXYueG1sUEsFBgAAAAAEAAQA8wAA&#10;AOUFAAAAAA==&#10;" fillcolor="window" strokecolor="#2f528f" strokeweight="1pt">
                      <v:stroke joinstyle="miter"/>
                      <v:textbox>
                        <w:txbxContent>
                          <w:p w14:paraId="3EC69141" w14:textId="77777777" w:rsidR="00035CE4" w:rsidRPr="00FD628E" w:rsidRDefault="00035CE4" w:rsidP="00035CE4">
                            <w:pPr>
                              <w:jc w:val="center"/>
                              <w:rPr>
                                <w:color w:val="000000" w:themeColor="text1"/>
                                <w:sz w:val="20"/>
                                <w:szCs w:val="20"/>
                              </w:rPr>
                            </w:pPr>
                            <w:r>
                              <w:rPr>
                                <w:color w:val="000000" w:themeColor="text1"/>
                                <w:sz w:val="20"/>
                                <w:szCs w:val="20"/>
                              </w:rPr>
                              <w:t>1</w:t>
                            </w:r>
                          </w:p>
                        </w:txbxContent>
                      </v:textbox>
                    </v:oval>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1200" behindDoc="0" locked="0" layoutInCell="1" allowOverlap="1" wp14:anchorId="2F71BA60" wp14:editId="29749D2A">
                      <wp:simplePos x="0" y="0"/>
                      <wp:positionH relativeFrom="column">
                        <wp:posOffset>265741</wp:posOffset>
                      </wp:positionH>
                      <wp:positionV relativeFrom="paragraph">
                        <wp:posOffset>196274</wp:posOffset>
                      </wp:positionV>
                      <wp:extent cx="929640" cy="290195"/>
                      <wp:effectExtent l="0" t="0" r="22860" b="14605"/>
                      <wp:wrapSquare wrapText="bothSides"/>
                      <wp:docPr id="11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62BF4EF1" w14:textId="77777777" w:rsidR="00035CE4" w:rsidRPr="00DE4175" w:rsidRDefault="00035CE4" w:rsidP="00035CE4">
                                  <w:pPr>
                                    <w:jc w:val="center"/>
                                    <w:rPr>
                                      <w:b/>
                                      <w:bCs/>
                                    </w:rPr>
                                  </w:pPr>
                                  <w:r>
                                    <w:rPr>
                                      <w:b/>
                                      <w:bCs/>
                                    </w:rPr>
                                    <w:t>Create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F71BA60" id="_x0000_s1106" type="#_x0000_t202" style="position:absolute;margin-left:20.9pt;margin-top:15.45pt;width:73.2pt;height:22.85pt;z-index:2534912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6TBEQIAACYEAAAOAAAAZHJzL2Uyb0RvYy54bWysU81u2zAMvg/YOwi6L3aMpGuMOEWXLsOA&#10;rhvQ7QFkSY6FyaImKbGzpx8lu2n2dxmmg0CK1EfyI7m+GTpNjtJ5Baai81lOiTQchDL7in75vHt1&#10;TYkPzAimwciKnqSnN5uXL9a9LWUBLWghHUEQ48veVrQNwZZZ5nkrO+ZnYKVBYwOuYwFVt8+EYz2i&#10;dzor8vwq68EJ64BL7/H1bjTSTcJvGsnDx6bxMhBdUcwtpNulu453tlmzcu+YbRWf0mD/kEXHlMGg&#10;Z6g7Fhg5OPUbVKe4Aw9NmHHoMmgaxWWqAauZ579U89gyK1MtSI63Z5r8/4PlD8dH+8mRMLyBARuY&#10;ivD2HvhXTwxsW2b28tY56FvJBAaeR8qy3vpy+hqp9qWPIHX/AQQ2mR0CJKChcV1kBeskiI4NOJ1J&#10;l0MgHB9XxepqgRaOpmKVz1fLFIGVT5+t8+GdhI5EoaIOe5rA2fHeh5gMK59cYiwPWomd0jopbl9v&#10;tSNHhv3fpTOh/+SmDekxk2WxHOv/K0Sezp8gOhVwkLXqKnp9dmJlZO2tEWnMAlN6lDFlbSYaI3Mj&#10;h2GoB6JEBIgRIq01iBMS62AcXFw0FFpw3ynpcWgr6r8dmJOU6PcGm7OaLyKVISmL5esCFXdpqS8t&#10;zHCEqmigZBS3IW1GJM7ALTaxUYng50ymnHEYE+/T4sRpv9ST1/N6b34AAAD//wMAUEsDBBQABgAI&#10;AAAAIQADGl4c3wAAAAgBAAAPAAAAZHJzL2Rvd25yZXYueG1sTI/NTsMwEITvSLyDtUhcEHX6ozQN&#10;2VQICQS3UqpydeNtEmGvQ+ym4e1xT3AczWjmm2I9WiMG6n3rGGE6SUAQV063XCPsPp7vMxA+KNbK&#10;OCaEH/KwLq+vCpVrd+Z3GrahFrGEfa4QmhC6XEpfNWSVn7iOOHpH11sVouxrqXt1juXWyFmSpNKq&#10;luNCozp6aqj62p4sQrZ4HT7923yzr9KjWYW75fDy3SPe3oyPDyACjeEvDBf8iA5lZDq4E2svDMJi&#10;GskDwjxZgbj4WTYDcUBYpinIspD/D5S/AAAA//8DAFBLAQItABQABgAIAAAAIQC2gziS/gAAAOEB&#10;AAATAAAAAAAAAAAAAAAAAAAAAABbQ29udGVudF9UeXBlc10ueG1sUEsBAi0AFAAGAAgAAAAhADj9&#10;If/WAAAAlAEAAAsAAAAAAAAAAAAAAAAALwEAAF9yZWxzLy5yZWxzUEsBAi0AFAAGAAgAAAAhACWv&#10;pMERAgAAJgQAAA4AAAAAAAAAAAAAAAAALgIAAGRycy9lMm9Eb2MueG1sUEsBAi0AFAAGAAgAAAAh&#10;AAMaXhzfAAAACAEAAA8AAAAAAAAAAAAAAAAAawQAAGRycy9kb3ducmV2LnhtbFBLBQYAAAAABAAE&#10;APMAAAB3BQAAAAA=&#10;">
                      <v:textbox>
                        <w:txbxContent>
                          <w:p w14:paraId="62BF4EF1" w14:textId="77777777" w:rsidR="00035CE4" w:rsidRPr="00DE4175" w:rsidRDefault="00035CE4" w:rsidP="00035CE4">
                            <w:pPr>
                              <w:jc w:val="center"/>
                              <w:rPr>
                                <w:b/>
                                <w:bCs/>
                              </w:rPr>
                            </w:pPr>
                            <w:r>
                              <w:rPr>
                                <w:b/>
                                <w:bCs/>
                              </w:rPr>
                              <w:t>Create</w:t>
                            </w:r>
                          </w:p>
                        </w:txbxContent>
                      </v:textbox>
                      <w10:wrap type="square"/>
                    </v:shape>
                  </w:pict>
                </mc:Fallback>
              </mc:AlternateContent>
            </w:r>
          </w:p>
          <w:p w14:paraId="77AC8824" w14:textId="77777777" w:rsidR="00035CE4" w:rsidRPr="009A2769" w:rsidRDefault="00035CE4" w:rsidP="00FF0E76">
            <w:pPr>
              <w:textAlignment w:val="baseline"/>
              <w:rPr>
                <w:rFonts w:ascii="Gadugi" w:eastAsia="Times New Roman" w:hAnsi="Gadugi" w:cs="Segoe UI"/>
                <w:b/>
                <w:bCs/>
                <w:sz w:val="22"/>
                <w:lang w:bidi="ar-SA"/>
              </w:rPr>
            </w:pP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9392" behindDoc="0" locked="0" layoutInCell="1" allowOverlap="1" wp14:anchorId="798F8B4C" wp14:editId="79BE234E">
                      <wp:simplePos x="0" y="0"/>
                      <wp:positionH relativeFrom="column">
                        <wp:posOffset>1604010</wp:posOffset>
                      </wp:positionH>
                      <wp:positionV relativeFrom="paragraph">
                        <wp:posOffset>10844</wp:posOffset>
                      </wp:positionV>
                      <wp:extent cx="4269105" cy="290195"/>
                      <wp:effectExtent l="0" t="0" r="17145" b="14605"/>
                      <wp:wrapNone/>
                      <wp:docPr id="117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604455B5" w14:textId="77777777" w:rsidR="00035CE4" w:rsidRPr="00DE4175" w:rsidRDefault="00035CE4" w:rsidP="00035CE4">
                                  <w:pPr>
                                    <w:jc w:val="center"/>
                                    <w:rPr>
                                      <w:b/>
                                      <w:bCs/>
                                    </w:rPr>
                                  </w:pPr>
                                  <w:r>
                                    <w:rPr>
                                      <w:b/>
                                      <w:bCs/>
                                    </w:rPr>
                                    <w:t>Invent two new animals and explain your choice.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98F8B4C" id="_x0000_s1107" type="#_x0000_t202" style="position:absolute;margin-left:126.3pt;margin-top:.85pt;width:336.15pt;height:22.85pt;z-index:2534993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Mk+FAIAACcEAAAOAAAAZHJzL2Uyb0RvYy54bWysk9uO2yAQhu8r9R0Q940PSrZrK85qm22q&#10;StttpW0fAGMco2KGAomdPn0H7M2mp5uqXCCGgZ+Zb4b1zdgrchTWSdAVzRYpJUJzaKTeV/TL592r&#10;a0qcZ7phCrSo6Ek4erN5+WI9mFLk0IFqhCUool05mIp23psySRzvRM/cAozQ6GzB9syjafdJY9mA&#10;6r1K8jS9SgawjbHAhXO4ezc56Sbqt63g/mPbOuGJqijG5uNs41yHOdmsWbm3zHSSz2Gwf4iiZ1Lj&#10;o2epO+YZOVj5m1QvuQUHrV9w6BNoW8lFzAGzydJfsnnsmBExF4TjzBmT+3+y/OH4aD5Z4sc3MGIB&#10;YxLO3AP/6oiGbcf0XtxaC0MnWIMPZwFZMhhXzlcDale6IFIPH6DBIrODhyg0trYPVDBPgupYgNMZ&#10;uhg94bi5zK+KLF1RwtGXF2lWrOITrHy6bazz7wT0JCwqarGoUZ0d750P0bDy6Uh4zIGSzU4qFQ27&#10;r7fKkiPDBtjFMav/dExpMlS0WOWrCcBfJdI4/iTRS4+drGRf0evzIVYGbG91E/vMM6mmNYas9Mwx&#10;oJsg+rEeiWxQIFIOXGtoTkjWwtS5+NNw0YH9TsmAXVtR9+3ArKBEvddYnSJbLkObR2O5ep2jYS89&#10;9aWHaY5SFfWUTMutj18jgNNwi1VsZQT8HMkcM3Zj5D7/nNDul3Y89fy/Nz8AAAD//wMAUEsDBBQA&#10;BgAIAAAAIQAe0aob3wAAAAgBAAAPAAAAZHJzL2Rvd25yZXYueG1sTI/LTsMwEEX3SPyDNUhsUOsQ&#10;QtKEOBVCAtEdtAi2bjxNIvwItpuGv2dYwXJ0ru49U69no9mEPgzOCrheJsDQtk4NthPwtntcrICF&#10;KK2S2lkU8I0B1s35WS0r5U72Fadt7BiV2FBJAX2MY8V5aHs0MizdiJbYwXkjI52+48rLE5UbzdMk&#10;ybmRg6WFXo740GP7uT0aAavsefoIm5uX9zY/6DJeFdPTlxfi8mK+vwMWcY5/YfjVJ3VoyGnvjlYF&#10;pgWkt2lOUQIFMOJlmpXA9gKyIgPe1Pz/A80PAAAA//8DAFBLAQItABQABgAIAAAAIQC2gziS/gAA&#10;AOEBAAATAAAAAAAAAAAAAAAAAAAAAABbQ29udGVudF9UeXBlc10ueG1sUEsBAi0AFAAGAAgAAAAh&#10;ADj9If/WAAAAlAEAAAsAAAAAAAAAAAAAAAAALwEAAF9yZWxzLy5yZWxzUEsBAi0AFAAGAAgAAAAh&#10;AF+oyT4UAgAAJwQAAA4AAAAAAAAAAAAAAAAALgIAAGRycy9lMm9Eb2MueG1sUEsBAi0AFAAGAAgA&#10;AAAhAB7RqhvfAAAACAEAAA8AAAAAAAAAAAAAAAAAbgQAAGRycy9kb3ducmV2LnhtbFBLBQYAAAAA&#10;BAAEAPMAAAB6BQAAAAA=&#10;">
                      <v:textbox>
                        <w:txbxContent>
                          <w:p w14:paraId="604455B5" w14:textId="77777777" w:rsidR="00035CE4" w:rsidRPr="00DE4175" w:rsidRDefault="00035CE4" w:rsidP="00035CE4">
                            <w:pPr>
                              <w:jc w:val="center"/>
                              <w:rPr>
                                <w:b/>
                                <w:bCs/>
                              </w:rPr>
                            </w:pPr>
                            <w:r>
                              <w:rPr>
                                <w:b/>
                                <w:bCs/>
                              </w:rPr>
                              <w:t>Invent two new animals and explain your choice.</w:t>
                            </w:r>
                          </w:p>
                        </w:txbxContent>
                      </v:textbox>
                    </v:shape>
                  </w:pict>
                </mc:Fallback>
              </mc:AlternateContent>
            </w:r>
          </w:p>
          <w:p w14:paraId="30EFCB69" w14:textId="77777777" w:rsidR="00035CE4" w:rsidRPr="009A2769" w:rsidRDefault="00035CE4" w:rsidP="00FF0E76">
            <w:pPr>
              <w:textAlignment w:val="baseline"/>
              <w:rPr>
                <w:rFonts w:ascii="Gadugi" w:eastAsia="Times New Roman" w:hAnsi="Gadugi" w:cs="Segoe UI"/>
                <w:b/>
                <w:bCs/>
                <w:sz w:val="22"/>
                <w:lang w:bidi="ar-SA"/>
              </w:rPr>
            </w:pPr>
          </w:p>
          <w:p w14:paraId="7A5B3835" w14:textId="77777777" w:rsidR="00035CE4" w:rsidRPr="009A2769"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27040" behindDoc="0" locked="0" layoutInCell="1" allowOverlap="1" wp14:anchorId="334C2908" wp14:editId="0E5D5961">
                      <wp:simplePos x="0" y="0"/>
                      <wp:positionH relativeFrom="column">
                        <wp:posOffset>1459589</wp:posOffset>
                      </wp:positionH>
                      <wp:positionV relativeFrom="paragraph">
                        <wp:posOffset>147044</wp:posOffset>
                      </wp:positionV>
                      <wp:extent cx="295421" cy="330591"/>
                      <wp:effectExtent l="0" t="0" r="28575" b="12700"/>
                      <wp:wrapNone/>
                      <wp:docPr id="1245" name="Oval 1245"/>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898D8A5" w14:textId="77777777" w:rsidR="00035CE4" w:rsidRPr="00FD628E" w:rsidRDefault="00035CE4" w:rsidP="00035CE4">
                                  <w:pPr>
                                    <w:jc w:val="center"/>
                                    <w:rPr>
                                      <w:color w:val="000000" w:themeColor="text1"/>
                                      <w:sz w:val="20"/>
                                      <w:szCs w:val="20"/>
                                    </w:rPr>
                                  </w:pPr>
                                  <w:r>
                                    <w:rPr>
                                      <w:color w:val="000000" w:themeColor="text1"/>
                                      <w:sz w:val="20"/>
                                      <w:szCs w:val="20"/>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34C2908" id="Oval 1245" o:spid="_x0000_s1108" style="position:absolute;margin-left:114.95pt;margin-top:11.6pt;width:23.25pt;height:26.05pt;z-index:253527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zwJJgAIAABEFAAAOAAAAZHJzL2Uyb0RvYy54bWysVEtv2zAMvg/YfxB0X524ztoadYogRYYB&#10;RRugHXpmZDkWoNckJXb260fJTtKuOw3LQSFFio+PH3171ytJ9tx5YXRFpxcTSrhmphZ6W9EfL6sv&#10;15T4ALoGaTSv6IF7ejf//Om2syXPTWtkzR3BINqXna1oG4Its8yzlivwF8ZyjcbGOAUBVbfNagcd&#10;RlcyyyeTr1lnXG2dYdx7vL0fjHSe4jcNZ+GpaTwPRFYUawvpdOncxDOb30K5dWBbwcYy4B+qUCA0&#10;Jj2FuocAZOfEh1BKMGe8acIFMyozTSMYTz1gN9PJH908t2B56gXB8fYEk/9/Ydnj/tmuHcLQWV96&#10;FGMXfeNU/Mf6SJ/AOpzA4n0gDC/zm1mRTylhaLq8nMxuphHM7PzYOh++caNIFCrKpRTWx3aghP2D&#10;D4P30SteeyNFvRJSJuXgl9KRPeDkcOC16SiR4ANeVnSVfmPCd8+kJh0SMb+a4LgZIKUaCQFFZeuK&#10;er2lBOQWucqCS7W8e+3ddnPKWhRX+bIYnFqo+VDLbIK/Y+bBPbX9Lk7s6h58OzxJpvgESiUC8l0K&#10;VdHrGOgYSepo5YmxIzbngUQp9JueCGzhOo+R4tXG1Ie1I84MrPaWrQTmfUCQ1uCQxogArmZ4wqOR&#10;BmExo0RJa9yvv91Hf2QXWinpcC0Qsp87cByx/66RdzfTooh7lJRidpWj4t5aNm8teqeWBueHNMHq&#10;khj9gzyKjTPqFTd4EbOiCTTD3MNwRmUZhnXFbwDji0Vyw92xEB70s2UxeIQuIv7Sv4KzI98CEvXR&#10;HFfoA+cG3/hSm8UumEYkQp5xxaFGBfcujXf8RsTFfqsnr/OXbP4bAAD//wMAUEsDBBQABgAIAAAA&#10;IQANeHiL4AAAAAkBAAAPAAAAZHJzL2Rvd25yZXYueG1sTI/LTsMwEEX3SPyDNUjsqIMLLQlxKqgE&#10;CyRepeydeEiixHaw3Sb5e4YV7GY0R3fOzTeT6dkRfWidlXC5SIChrZxubS1h//FwcQMsRGW16p1F&#10;CTMG2BSnJ7nKtBvtOx53sWYUYkOmJDQxDhnnoWrQqLBwA1q6fTlvVKTV11x7NVK46blIkhU3qrX0&#10;oVEDbhusut3BSPD+O+2eHsv98/3ba/f50s/zKLZSnp9Nd7fAIk7xD4ZffVKHgpxKd7A6sF6CEGlK&#10;KA1LAYwAsV5dASslrK+XwIuc/29Q/AAAAP//AwBQSwECLQAUAAYACAAAACEAtoM4kv4AAADhAQAA&#10;EwAAAAAAAAAAAAAAAAAAAAAAW0NvbnRlbnRfVHlwZXNdLnhtbFBLAQItABQABgAIAAAAIQA4/SH/&#10;1gAAAJQBAAALAAAAAAAAAAAAAAAAAC8BAABfcmVscy8ucmVsc1BLAQItABQABgAIAAAAIQA9zwJJ&#10;gAIAABEFAAAOAAAAAAAAAAAAAAAAAC4CAABkcnMvZTJvRG9jLnhtbFBLAQItABQABgAIAAAAIQAN&#10;eHiL4AAAAAkBAAAPAAAAAAAAAAAAAAAAANoEAABkcnMvZG93bnJldi54bWxQSwUGAAAAAAQABADz&#10;AAAA5wUAAAAA&#10;" fillcolor="window" strokecolor="#2f528f" strokeweight="1pt">
                      <v:stroke joinstyle="miter"/>
                      <v:textbox>
                        <w:txbxContent>
                          <w:p w14:paraId="3898D8A5" w14:textId="77777777" w:rsidR="00035CE4" w:rsidRPr="00FD628E" w:rsidRDefault="00035CE4" w:rsidP="00035CE4">
                            <w:pPr>
                              <w:jc w:val="center"/>
                              <w:rPr>
                                <w:color w:val="000000" w:themeColor="text1"/>
                                <w:sz w:val="20"/>
                                <w:szCs w:val="20"/>
                              </w:rPr>
                            </w:pPr>
                            <w:r>
                              <w:rPr>
                                <w:color w:val="000000" w:themeColor="text1"/>
                                <w:sz w:val="20"/>
                                <w:szCs w:val="20"/>
                              </w:rPr>
                              <w:t>4</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23968" behindDoc="0" locked="0" layoutInCell="1" allowOverlap="1" wp14:anchorId="19D2C3F4" wp14:editId="2E3AA366">
                      <wp:simplePos x="0" y="0"/>
                      <wp:positionH relativeFrom="column">
                        <wp:posOffset>55343</wp:posOffset>
                      </wp:positionH>
                      <wp:positionV relativeFrom="paragraph">
                        <wp:posOffset>150153</wp:posOffset>
                      </wp:positionV>
                      <wp:extent cx="295421" cy="330591"/>
                      <wp:effectExtent l="0" t="0" r="28575" b="12700"/>
                      <wp:wrapNone/>
                      <wp:docPr id="1242" name="Oval 1242"/>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5ABC0E40" w14:textId="77777777" w:rsidR="00035CE4" w:rsidRPr="00FD628E" w:rsidRDefault="00035CE4" w:rsidP="00035CE4">
                                  <w:pPr>
                                    <w:jc w:val="center"/>
                                    <w:rPr>
                                      <w:color w:val="000000" w:themeColor="text1"/>
                                      <w:sz w:val="20"/>
                                      <w:szCs w:val="20"/>
                                    </w:rPr>
                                  </w:pPr>
                                  <w:r>
                                    <w:rPr>
                                      <w:color w:val="000000" w:themeColor="text1"/>
                                      <w:sz w:val="20"/>
                                      <w:szCs w:val="20"/>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9D2C3F4" id="Oval 1242" o:spid="_x0000_s1109" style="position:absolute;margin-left:4.35pt;margin-top:11.8pt;width:23.25pt;height:26.05pt;z-index:253523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crEgAIAABEFAAAOAAAAZHJzL2Uyb0RvYy54bWysVEtv2zAMvg/YfxB0X+24ztoadYogRYYB&#10;RRugHXpmZDkWoNckJXb260fJebTrTsNyUEiR4uPjR9/eDUqSHXdeGF3TyUVOCdfMNEJvavrjZfnl&#10;mhIfQDcgjeY13XNP72afP932tuKF6YxsuCMYRPuqtzXtQrBVlnnWcQX+wliu0dgapyCg6jZZ46DH&#10;6EpmRZ5/zXrjGusM497j7f1opLMUv205C09t63kgsqZYW0inS+c6ntnsFqqNA9sJdigD/qEKBUJj&#10;0lOoewhAtk58CKUEc8abNlwwozLTtoLx1AN2M8n/6Oa5A8tTLwiOtyeY/P8Lyx53z3blEIbe+sqj&#10;GLsYWqfiP9ZHhgTW/gQWHwJheFncTMtiQglD0+VlPr2ZRDCz82PrfPjGjSJRqCmXUlgf24EKdg8+&#10;jN5Hr3jtjRTNUkiZlL1fSEd2gJPDgTemp0SCD3hZ02X6HRK+eyY16ZGIxVWO42aAlGolBBSVbWrq&#10;9YYSkBvkKgsu1fLutXeb9SlrWV4Vi3J06qDhYy3THH/HzKN7avtdnNjVPfhufJJM8QlUSgTkuxSq&#10;ptcx0DGS1NHKE2MP2JwHEqUwrAcisIXryxgpXq1Ns1854szIam/ZUmDeBwRpBQ5pjAjgaoYnPFpp&#10;EBZzkCjpjPv1t/voj+xCKyU9rgVC9nMLjiP23zXy7mZSlnGPklJOrwpU3FvL+q1Fb9XC4PyQJlhd&#10;EqN/kEexdUa94gbPY1Y0gWaYexzOQVmEcV3xG8D4fJ7ccHcshAf9bFkMHqGLiL8Mr+DsgW8Bifpo&#10;jiv0gXOjb3ypzXwbTCsSIc+44lCjgnuXxnv4RsTFfqsnr/OXbPYbAAD//wMAUEsDBBQABgAIAAAA&#10;IQCHj+5K3QAAAAYBAAAPAAAAZHJzL2Rvd25yZXYueG1sTI5NT4QwFEX3Jv6H5pm4c4oYhhF5THQS&#10;XZg4Oh/uC30CgbbYdgb499aVLm/uzbknX0+qZ2eyrjUa4XYRASNdGdnqGuF4eL5ZAXNeaCl6owlh&#10;Jgfr4vIiF5k0o97Ree9rFiDaZQKh8X7IOHdVQ0q4hRlIh+7LWCV8iLbm0ooxwFXP4yhaciVaHR4a&#10;MdCmoarbnxSCtd/33etLeXx7+njvPrf9PI/xBvH6anp8AOZp8n9j+NUP6lAEp9KctHSsR1ilYYgQ&#10;3y2BhTpJYmAlQpqkwIuc/9cvfgAAAP//AwBQSwECLQAUAAYACAAAACEAtoM4kv4AAADhAQAAEwAA&#10;AAAAAAAAAAAAAAAAAAAAW0NvbnRlbnRfVHlwZXNdLnhtbFBLAQItABQABgAIAAAAIQA4/SH/1gAA&#10;AJQBAAALAAAAAAAAAAAAAAAAAC8BAABfcmVscy8ucmVsc1BLAQItABQABgAIAAAAIQDrrcrEgAIA&#10;ABEFAAAOAAAAAAAAAAAAAAAAAC4CAABkcnMvZTJvRG9jLnhtbFBLAQItABQABgAIAAAAIQCHj+5K&#10;3QAAAAYBAAAPAAAAAAAAAAAAAAAAANoEAABkcnMvZG93bnJldi54bWxQSwUGAAAAAAQABADzAAAA&#10;5AUAAAAA&#10;" fillcolor="window" strokecolor="#2f528f" strokeweight="1pt">
                      <v:stroke joinstyle="miter"/>
                      <v:textbox>
                        <w:txbxContent>
                          <w:p w14:paraId="5ABC0E40" w14:textId="77777777" w:rsidR="00035CE4" w:rsidRPr="00FD628E" w:rsidRDefault="00035CE4" w:rsidP="00035CE4">
                            <w:pPr>
                              <w:jc w:val="center"/>
                              <w:rPr>
                                <w:color w:val="000000" w:themeColor="text1"/>
                                <w:sz w:val="20"/>
                                <w:szCs w:val="20"/>
                              </w:rPr>
                            </w:pPr>
                            <w:r>
                              <w:rPr>
                                <w:color w:val="000000" w:themeColor="text1"/>
                                <w:sz w:val="20"/>
                                <w:szCs w:val="20"/>
                              </w:rPr>
                              <w:t>2</w:t>
                            </w:r>
                          </w:p>
                        </w:txbxContent>
                      </v:textbox>
                    </v:oval>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8368" behindDoc="0" locked="0" layoutInCell="1" allowOverlap="1" wp14:anchorId="2C2A60EC" wp14:editId="1A9B4CA2">
                      <wp:simplePos x="0" y="0"/>
                      <wp:positionH relativeFrom="column">
                        <wp:posOffset>1604303</wp:posOffset>
                      </wp:positionH>
                      <wp:positionV relativeFrom="paragraph">
                        <wp:posOffset>158310</wp:posOffset>
                      </wp:positionV>
                      <wp:extent cx="4269105" cy="290195"/>
                      <wp:effectExtent l="0" t="0" r="17145" b="14605"/>
                      <wp:wrapNone/>
                      <wp:docPr id="11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7B7BA50F" w14:textId="77777777" w:rsidR="00035CE4" w:rsidRPr="00DE4175" w:rsidRDefault="00035CE4" w:rsidP="00035CE4">
                                  <w:pPr>
                                    <w:jc w:val="center"/>
                                    <w:rPr>
                                      <w:b/>
                                      <w:bCs/>
                                    </w:rPr>
                                  </w:pPr>
                                  <w:r>
                                    <w:rPr>
                                      <w:b/>
                                      <w:bCs/>
                                    </w:rPr>
                                    <w:t>Rank any 10 animals for how dangerous they are.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C2A60EC" id="_x0000_s1110" type="#_x0000_t202" style="position:absolute;margin-left:126.3pt;margin-top:12.45pt;width:336.15pt;height:22.85pt;z-index:2534983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zP+nFAIAACcEAAAOAAAAZHJzL2Uyb0RvYy54bWysU9tu2zAMfR+wfxD0vviCpKuNOEWXLsOA&#10;rhvQ7QNkWY6FyaImKbGzrx8lu2l2exmmB4EUqUPykFzfjL0iR2GdBF3RbJFSIjSHRup9Rb983r26&#10;psR5phumQIuKnoSjN5uXL9aDKUUOHahGWIIg2pWDqWjnvSmTxPFO9MwtwAiNxhZszzyqdp80lg2I&#10;3qskT9OrZADbGAtcOIevd5ORbiJ+2wruP7atE56oimJuPt423nW4k82alXvLTCf5nAb7hyx6JjUG&#10;PUPdMc/IwcrfoHrJLTho/YJDn0DbSi5iDVhNlv5SzWPHjIi1IDnOnGly/w+WPxwfzSdL/PgGRmxg&#10;LMKZe+BfHdGw7Zjei1trYegEazBwFihLBuPK+Wug2pUugNTDB2iwyezgIQKNre0DK1gnQXRswOlM&#10;uhg94fi4zK+KLF1RwtGWF2lWrGIIVj79Ntb5dwJ6EoSKWmxqRGfHe+dDNqx8cgnBHCjZ7KRSUbH7&#10;eqssOTIcgF08M/pPbkqToaLFKl9NBPwVIo3nTxC99DjJSvYVvT47sTLQ9lY3cc48k2qSMWWlZx4D&#10;dROJfqxHIhsEWIYIgdcamhMya2GaXNw0FDqw3ykZcGor6r4dmBWUqPcau1Nky2UY86gsV69zVOyl&#10;pb60MM0RqqKekknc+rgagTgNt9jFVkaCnzOZc8ZpjLzPmxPG/VKPXs/7vfkBAAD//wMAUEsDBBQA&#10;BgAIAAAAIQB4Qlx83gAAAAkBAAAPAAAAZHJzL2Rvd25yZXYueG1sTI/BTsMwDIbvSLxDZCQuiKWU&#10;0a2l6YSQQHCDbYJr1nptReKUJOvK22O4wO23/On353I1WSNG9KF3pOBqloBAql3TU6tgu3m4XIII&#10;UVOjjSNU8IUBVtXpSamLxh3pFcd1bAWXUCi0gi7GoZAy1B1aHWZuQOLd3nmrI4++lY3XRy63RqZJ&#10;kkmre+ILnR7wvsP6Y32wCpbzp/E9PF+/vNXZ3uTxYjE+fnqlzs+mu1sQEaf4B8OPPqtDxU47d6Am&#10;CKMgvUkzRjnMcxAM5L9hp2CRZCCrUv7/oPoGAAD//wMAUEsBAi0AFAAGAAgAAAAhALaDOJL+AAAA&#10;4QEAABMAAAAAAAAAAAAAAAAAAAAAAFtDb250ZW50X1R5cGVzXS54bWxQSwECLQAUAAYACAAAACEA&#10;OP0h/9YAAACUAQAACwAAAAAAAAAAAAAAAAAvAQAAX3JlbHMvLnJlbHNQSwECLQAUAAYACAAAACEA&#10;R8z/pxQCAAAnBAAADgAAAAAAAAAAAAAAAAAuAgAAZHJzL2Uyb0RvYy54bWxQSwECLQAUAAYACAAA&#10;ACEAeEJcfN4AAAAJAQAADwAAAAAAAAAAAAAAAABuBAAAZHJzL2Rvd25yZXYueG1sUEsFBgAAAAAE&#10;AAQA8wAAAHkFAAAAAA==&#10;">
                      <v:textbox>
                        <w:txbxContent>
                          <w:p w14:paraId="7B7BA50F" w14:textId="77777777" w:rsidR="00035CE4" w:rsidRPr="00DE4175" w:rsidRDefault="00035CE4" w:rsidP="00035CE4">
                            <w:pPr>
                              <w:jc w:val="center"/>
                              <w:rPr>
                                <w:b/>
                                <w:bCs/>
                              </w:rPr>
                            </w:pPr>
                            <w:r>
                              <w:rPr>
                                <w:b/>
                                <w:bCs/>
                              </w:rPr>
                              <w:t>Rank any 10 animals for how dangerous they are.</w:t>
                            </w:r>
                          </w:p>
                        </w:txbxContent>
                      </v:textbox>
                    </v:shape>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0176" behindDoc="0" locked="0" layoutInCell="1" allowOverlap="1" wp14:anchorId="3741733E" wp14:editId="52D7AEC1">
                      <wp:simplePos x="0" y="0"/>
                      <wp:positionH relativeFrom="column">
                        <wp:posOffset>263407</wp:posOffset>
                      </wp:positionH>
                      <wp:positionV relativeFrom="paragraph">
                        <wp:posOffset>155501</wp:posOffset>
                      </wp:positionV>
                      <wp:extent cx="929640" cy="290195"/>
                      <wp:effectExtent l="0" t="0" r="22860" b="14605"/>
                      <wp:wrapSquare wrapText="bothSides"/>
                      <wp:docPr id="118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51781B4C" w14:textId="77777777" w:rsidR="00035CE4" w:rsidRPr="00DE4175" w:rsidRDefault="00035CE4" w:rsidP="00035CE4">
                                  <w:pPr>
                                    <w:jc w:val="center"/>
                                    <w:rPr>
                                      <w:b/>
                                      <w:bCs/>
                                    </w:rPr>
                                  </w:pPr>
                                  <w:r>
                                    <w:rPr>
                                      <w:b/>
                                      <w:bCs/>
                                    </w:rPr>
                                    <w:t>Evaluate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741733E" id="_x0000_s1111" type="#_x0000_t202" style="position:absolute;margin-left:20.75pt;margin-top:12.25pt;width:73.2pt;height:22.85pt;z-index:2534901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y5JYEQIAACYEAAAOAAAAZHJzL2Uyb0RvYy54bWysk82O2yAQx++V+g6Ie2PHSrYbK85qm22q&#10;StttpW0fAAOOUTFDgcROn74D9mbTr0tVDohh4M/Mb4b1zdBpcpTOKzAVnc9ySqThIJTZV/TL592r&#10;a0p8YEYwDUZW9CQ9vdm8fLHubSkLaEEL6QiKGF/2tqJtCLbMMs9b2TE/AysNOhtwHQtoun0mHOtR&#10;vdNZkedXWQ9OWAdceo+7d6OTbpJ+00gePjaNl4HoimJsIc0uzXWcs82alXvHbKv4FAb7hyg6pgw+&#10;epa6Y4GRg1O/SXWKO/DQhBmHLoOmUVymHDCbef5LNo8tszLlgnC8PWPy/0+WPxwf7SdHwvAGBixg&#10;SsLbe+BfPTGwbZnZy1vnoG8lE/jwPCLLeuvL6WpE7UsfRer+AwgsMjsESEJD47pIBfMkqI4FOJ2h&#10;yyEQjpurYnW1QA9HV7HK56tleoGVT5et8+GdhI7ERUUd1jSJs+O9DzEYVj4diW950ErslNbJcPt6&#10;qx05Mqz/Lo1J/adj2pAeI1kWyzH/v0rkafxJolMBG1mrrqLX50OsjNTeGpHaLDClxzWGrM2EMZIb&#10;GYahHogSKJAQRKw1iBOCdTA2Ln40XLTgvlPSY9NW1H87MCcp0e8NFmc1X0SUIRmL5esCDXfpqS89&#10;zHCUqmigZFxuQ/oZEZyBWyxioxLg50immLEZE/fp48Ruv7TTqefvvfkBAAD//wMAUEsDBBQABgAI&#10;AAAAIQCZNDaq3wAAAAgBAAAPAAAAZHJzL2Rvd25yZXYueG1sTI/BTsMwEETvSPyDtUhcUOs0hCYN&#10;cSqEBKI3aBFc3XibRNjrYLtp+HvcE5xGqxnNvK3Wk9FsROd7SwIW8wQYUmNVT62A993TrADmgyQl&#10;tSUU8IMe1vXlRSVLZU/0huM2tCyWkC+lgC6EoeTcNx0a6ed2QIrewTojQzxdy5WTp1huNE+TZMmN&#10;7CkudHLAxw6br+3RCCiyl/HTb25fP5rlQa/CTT4+fzshrq+mh3tgAafwF4YzfkSHOjLt7ZGUZ1pA&#10;triLSQFpFvXsF/kK2F5AnqTA64r/f6D+BQAA//8DAFBLAQItABQABgAIAAAAIQC2gziS/gAAAOEB&#10;AAATAAAAAAAAAAAAAAAAAAAAAABbQ29udGVudF9UeXBlc10ueG1sUEsBAi0AFAAGAAgAAAAhADj9&#10;If/WAAAAlAEAAAsAAAAAAAAAAAAAAAAALwEAAF9yZWxzLy5yZWxzUEsBAi0AFAAGAAgAAAAhAD3L&#10;klgRAgAAJgQAAA4AAAAAAAAAAAAAAAAALgIAAGRycy9lMm9Eb2MueG1sUEsBAi0AFAAGAAgAAAAh&#10;AJk0NqrfAAAACAEAAA8AAAAAAAAAAAAAAAAAawQAAGRycy9kb3ducmV2LnhtbFBLBQYAAAAABAAE&#10;APMAAAB3BQAAAAA=&#10;">
                      <v:textbox>
                        <w:txbxContent>
                          <w:p w14:paraId="51781B4C" w14:textId="77777777" w:rsidR="00035CE4" w:rsidRPr="00DE4175" w:rsidRDefault="00035CE4" w:rsidP="00035CE4">
                            <w:pPr>
                              <w:jc w:val="center"/>
                              <w:rPr>
                                <w:b/>
                                <w:bCs/>
                              </w:rPr>
                            </w:pPr>
                            <w:r>
                              <w:rPr>
                                <w:b/>
                                <w:bCs/>
                              </w:rPr>
                              <w:t>Evaluate</w:t>
                            </w:r>
                          </w:p>
                        </w:txbxContent>
                      </v:textbox>
                      <w10:wrap type="square"/>
                    </v:shape>
                  </w:pict>
                </mc:Fallback>
              </mc:AlternateContent>
            </w:r>
          </w:p>
          <w:p w14:paraId="18884AE2" w14:textId="77777777" w:rsidR="00035CE4" w:rsidRPr="009A2769" w:rsidRDefault="00035CE4" w:rsidP="00FF0E76">
            <w:pPr>
              <w:textAlignment w:val="baseline"/>
              <w:rPr>
                <w:rFonts w:ascii="Gadugi" w:eastAsia="Times New Roman" w:hAnsi="Gadugi" w:cs="Segoe UI"/>
                <w:b/>
                <w:bCs/>
                <w:sz w:val="22"/>
                <w:lang w:bidi="ar-SA"/>
              </w:rPr>
            </w:pPr>
          </w:p>
          <w:p w14:paraId="3FAD7CDE" w14:textId="77777777" w:rsidR="00035CE4" w:rsidRPr="009A2769" w:rsidRDefault="00035CE4" w:rsidP="00FF0E76">
            <w:pPr>
              <w:textAlignment w:val="baseline"/>
              <w:rPr>
                <w:rFonts w:ascii="Gadugi" w:eastAsia="Times New Roman" w:hAnsi="Gadugi" w:cs="Segoe UI"/>
                <w:b/>
                <w:bCs/>
                <w:sz w:val="22"/>
                <w:lang w:bidi="ar-SA"/>
              </w:rPr>
            </w:pPr>
          </w:p>
          <w:p w14:paraId="7D9C3666" w14:textId="77777777" w:rsidR="00035CE4" w:rsidRPr="009A2769"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28064" behindDoc="0" locked="0" layoutInCell="1" allowOverlap="1" wp14:anchorId="3C15E87A" wp14:editId="3757FC07">
                      <wp:simplePos x="0" y="0"/>
                      <wp:positionH relativeFrom="column">
                        <wp:posOffset>1458650</wp:posOffset>
                      </wp:positionH>
                      <wp:positionV relativeFrom="paragraph">
                        <wp:posOffset>98425</wp:posOffset>
                      </wp:positionV>
                      <wp:extent cx="295421" cy="330591"/>
                      <wp:effectExtent l="0" t="0" r="28575" b="12700"/>
                      <wp:wrapNone/>
                      <wp:docPr id="1246" name="Oval 1246"/>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07BC0D5A" w14:textId="77777777" w:rsidR="00035CE4" w:rsidRPr="00FD628E" w:rsidRDefault="00035CE4" w:rsidP="00035CE4">
                                  <w:pPr>
                                    <w:jc w:val="center"/>
                                    <w:rPr>
                                      <w:color w:val="000000" w:themeColor="text1"/>
                                      <w:sz w:val="20"/>
                                      <w:szCs w:val="20"/>
                                    </w:rPr>
                                  </w:pPr>
                                  <w:r>
                                    <w:rPr>
                                      <w:color w:val="000000" w:themeColor="text1"/>
                                      <w:sz w:val="20"/>
                                      <w:szCs w:val="20"/>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C15E87A" id="Oval 1246" o:spid="_x0000_s1112" style="position:absolute;margin-left:114.85pt;margin-top:7.75pt;width:23.25pt;height:26.05pt;z-index:253528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ATgQIAABEFAAAOAAAAZHJzL2Uyb0RvYy54bWysVEtv2zAMvg/YfxB0X524Th9GnSJIkWFA&#10;0RZoi54ZWY4F6DVJiZ39+lGyk7TrTsNyUEiR4uPjR9/c9kqSHXdeGF3R6dmEEq6ZqYXeVPT1ZfXt&#10;ihIfQNcgjeYV3XNPb+dfv9x0tuS5aY2suSMYRPuysxVtQ7BllnnWcgX+zFiu0dgYpyCg6jZZ7aDD&#10;6Epm+WRykXXG1dYZxr3H27vBSOcpftNwFh6bxvNAZEWxtpBOl851PLP5DZQbB7YVbCwD/qEKBUJj&#10;0mOoOwhAtk58CqUEc8abJpwxozLTNILx1AN2M5380c1zC5anXhAcb48w+f8Xlj3snu2TQxg660uP&#10;Yuyib5yK/1gf6RNY+yNYvA+E4WV+PSvyKSUMTefnk9n1NIKZnR5b58N3bhSJQkW5lML62A6UsLv3&#10;YfA+eMVrb6SoV0LKpOz9UjqyA5wcDrw2HSUSfMDLiq7Sb0z44ZnUpEMi5pcTHDcDpFQjIaCobF1R&#10;rzeUgNwgV1lwqZYPr73brI9Zi+IyXxaDUws1H2qZTfB3yDy4p7Y/xIld3YFvhyfJFJ9AqURAvkuh&#10;KnoVAx0iSR2tPDF2xOY0kCiFft0TgS1cXcRI8Wpt6v2TI84MrPaWrQTmvUeQnsAhjREBXM3wiEcj&#10;DcJiRomS1rhff7uP/sgutFLS4VogZD+34Dhi/0Mj766nRRH3KCnF7DJHxb23rN9b9FYtDc4PaYLV&#10;JTH6B3kQG2fUG27wImZFE2iGuYfhjMoyDOuK3wDGF4vkhrtjIdzrZ8ti8AhdRPylfwNnR74FJOqD&#10;OazQJ84NvvGlNottMI1IhDzhikONCu5dGu/4jYiL/V5PXqcv2fw3AAAA//8DAFBLAwQUAAYACAAA&#10;ACEAsVTlj98AAAAJAQAADwAAAGRycy9kb3ducmV2LnhtbEyPy07DMBBF90j8gzVI7KiDpSY0xKmg&#10;EiyQeJWyd+IhiRLbwXab5O8ZVrAc3aN7zxTb2QzshD50zkq4XiXA0NZOd7aRcPh4uLoBFqKyWg3O&#10;ooQFA2zL87NC5dpN9h1P+9gwKrEhVxLaGMec81C3aFRYuREtZV/OGxXp9A3XXk1UbgYukiTlRnWW&#10;Flo14q7Fut8fjQTvvzf902N1eL5/e+0/X4ZlmcROysuL+e4WWMQ5/sHwq0/qUJJT5Y5WBzZIEGKT&#10;EUrBeg2MAJGlAlglIc1S4GXB/39Q/gAAAP//AwBQSwECLQAUAAYACAAAACEAtoM4kv4AAADhAQAA&#10;EwAAAAAAAAAAAAAAAAAAAAAAW0NvbnRlbnRfVHlwZXNdLnhtbFBLAQItABQABgAIAAAAIQA4/SH/&#10;1gAAAJQBAAALAAAAAAAAAAAAAAAAAC8BAABfcmVscy8ucmVsc1BLAQItABQABgAIAAAAIQCmTrAT&#10;gQIAABEFAAAOAAAAAAAAAAAAAAAAAC4CAABkcnMvZTJvRG9jLnhtbFBLAQItABQABgAIAAAAIQCx&#10;VOWP3wAAAAkBAAAPAAAAAAAAAAAAAAAAANsEAABkcnMvZG93bnJldi54bWxQSwUGAAAAAAQABADz&#10;AAAA5wUAAAAA&#10;" fillcolor="window" strokecolor="#2f528f" strokeweight="1pt">
                      <v:stroke joinstyle="miter"/>
                      <v:textbox>
                        <w:txbxContent>
                          <w:p w14:paraId="07BC0D5A" w14:textId="77777777" w:rsidR="00035CE4" w:rsidRPr="00FD628E" w:rsidRDefault="00035CE4" w:rsidP="00035CE4">
                            <w:pPr>
                              <w:jc w:val="center"/>
                              <w:rPr>
                                <w:color w:val="000000" w:themeColor="text1"/>
                                <w:sz w:val="20"/>
                                <w:szCs w:val="20"/>
                              </w:rPr>
                            </w:pPr>
                            <w:r>
                              <w:rPr>
                                <w:color w:val="000000" w:themeColor="text1"/>
                                <w:sz w:val="20"/>
                                <w:szCs w:val="20"/>
                              </w:rPr>
                              <w:t>3</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22944" behindDoc="0" locked="0" layoutInCell="1" allowOverlap="1" wp14:anchorId="03E40FD9" wp14:editId="456C712F">
                      <wp:simplePos x="0" y="0"/>
                      <wp:positionH relativeFrom="column">
                        <wp:posOffset>41813</wp:posOffset>
                      </wp:positionH>
                      <wp:positionV relativeFrom="paragraph">
                        <wp:posOffset>139163</wp:posOffset>
                      </wp:positionV>
                      <wp:extent cx="295421" cy="330591"/>
                      <wp:effectExtent l="0" t="0" r="28575" b="12700"/>
                      <wp:wrapNone/>
                      <wp:docPr id="1241" name="Oval 1241"/>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5458E7E5" w14:textId="77777777" w:rsidR="00035CE4" w:rsidRPr="00FD628E" w:rsidRDefault="00035CE4" w:rsidP="00035CE4">
                                  <w:pPr>
                                    <w:jc w:val="center"/>
                                    <w:rPr>
                                      <w:color w:val="000000" w:themeColor="text1"/>
                                      <w:sz w:val="20"/>
                                      <w:szCs w:val="20"/>
                                    </w:rPr>
                                  </w:pPr>
                                  <w:r>
                                    <w:rPr>
                                      <w:color w:val="000000" w:themeColor="text1"/>
                                      <w:sz w:val="20"/>
                                      <w:szCs w:val="20"/>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3E40FD9" id="Oval 1241" o:spid="_x0000_s1113" style="position:absolute;margin-left:3.3pt;margin-top:10.95pt;width:23.25pt;height:26.05pt;z-index:253522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HiegQIAABEFAAAOAAAAZHJzL2Uyb0RvYy54bWysVEtv2zAMvg/YfxB0X524ztIadYogRYYB&#10;RVugHXpmZDkWoNckJXb260fJTtKuOw3LQSFFio+PH31z2ytJ9tx5YXRFpxcTSrhmphZ6W9EfL+sv&#10;V5T4ALoGaTSv6IF7erv4/OmmsyXPTWtkzR3BINqXna1oG4Its8yzlivwF8ZyjcbGOAUBVbfNagcd&#10;RlcyyyeTr1lnXG2dYdx7vL0bjHSR4jcNZ+GxaTwPRFYUawvpdOncxDNb3EC5dWBbwcYy4B+qUCA0&#10;Jj2FuoMAZOfEh1BKMGe8acIFMyozTSMYTz1gN9PJH908t2B56gXB8fYEk/9/YdnD/tk+OYShs770&#10;KMYu+sap+I/1kT6BdTiBxftAGF7m17Min1LC0HR5OZldTyOY2fmxdT5840aRKFSUSymsj+1ACft7&#10;Hwbvo1e89kaKei2kTMrBr6Qje8DJ4cBr01EiwQe8rOg6/caE755JTTokYj6f4LgZIKUaCQFFZeuK&#10;er2lBOQWucqCS7W8e+3ddnPKWhTzfFUMTi3UfKhlNsHfMfPgntp+Fyd2dQe+HZ4kU3wCpRIB+S6F&#10;quhVDHSMJHW08sTYEZvzQKIU+k1PBLZwNY+R4tXG1IcnR5wZWO0tWwvMe48gPYFDGiMCuJrhEY9G&#10;GoTFjBIlrXG//nYf/ZFdaKWkw7VAyH7uwHHE/rtG3l1PiyLuUVKK2TxHxb21bN5a9E6tDM4PaYLV&#10;JTH6B3kUG2fUK27wMmZFE2iGuYfhjMoqDOuK3wDGl8vkhrtjIdzrZ8ti8AhdRPylfwVnR74FJOqD&#10;Oa7QB84NvvGlNstdMI1IhDzjikONCu5dGu/4jYiL/VZPXucv2eI3AAAA//8DAFBLAwQUAAYACAAA&#10;ACEANN3Q2t0AAAAGAQAADwAAAGRycy9kb3ducmV2LnhtbEyOUU+DMBSF3038D8018c0VUJlDLosu&#10;0QeTqZvzvdAKBHqLbTfg31uf9PHknHzny9eT7tlJWdcaQogXETBFlZEt1QiHj6erO2DOC5KiN6QQ&#10;ZuVgXZyf5SKTZqSdOu19zQKEXCYQGu+HjHNXNUoLtzCDotB9GauFD9HWXFoxBrjueRJFKdeipfDQ&#10;iEFtGlV1+6NGsPZ71b08l4ft4/tb9/naz/OYbBAvL6aHe2BeTf5vDL/6QR2K4FSaI0nHeoQ0DUOE&#10;JF4BC/XtdQysRFjeRMCLnP/XL34AAAD//wMAUEsBAi0AFAAGAAgAAAAhALaDOJL+AAAA4QEAABMA&#10;AAAAAAAAAAAAAAAAAAAAAFtDb250ZW50X1R5cGVzXS54bWxQSwECLQAUAAYACAAAACEAOP0h/9YA&#10;AACUAQAACwAAAAAAAAAAAAAAAAAvAQAAX3JlbHMvLnJlbHNQSwECLQAUAAYACAAAACEAcCx4noEC&#10;AAARBQAADgAAAAAAAAAAAAAAAAAuAgAAZHJzL2Uyb0RvYy54bWxQSwECLQAUAAYACAAAACEANN3Q&#10;2t0AAAAGAQAADwAAAAAAAAAAAAAAAADbBAAAZHJzL2Rvd25yZXYueG1sUEsFBgAAAAAEAAQA8wAA&#10;AOUFAAAAAA==&#10;" fillcolor="window" strokecolor="#2f528f" strokeweight="1pt">
                      <v:stroke joinstyle="miter"/>
                      <v:textbox>
                        <w:txbxContent>
                          <w:p w14:paraId="5458E7E5" w14:textId="77777777" w:rsidR="00035CE4" w:rsidRPr="00FD628E" w:rsidRDefault="00035CE4" w:rsidP="00035CE4">
                            <w:pPr>
                              <w:jc w:val="center"/>
                              <w:rPr>
                                <w:color w:val="000000" w:themeColor="text1"/>
                                <w:sz w:val="20"/>
                                <w:szCs w:val="20"/>
                              </w:rPr>
                            </w:pPr>
                            <w:r>
                              <w:rPr>
                                <w:color w:val="000000" w:themeColor="text1"/>
                                <w:sz w:val="20"/>
                                <w:szCs w:val="20"/>
                              </w:rPr>
                              <w:t>3</w:t>
                            </w:r>
                          </w:p>
                        </w:txbxContent>
                      </v:textbox>
                    </v:oval>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7344" behindDoc="0" locked="0" layoutInCell="1" allowOverlap="1" wp14:anchorId="50D5F1E7" wp14:editId="6C3EED57">
                      <wp:simplePos x="0" y="0"/>
                      <wp:positionH relativeFrom="column">
                        <wp:posOffset>1605280</wp:posOffset>
                      </wp:positionH>
                      <wp:positionV relativeFrom="paragraph">
                        <wp:posOffset>141801</wp:posOffset>
                      </wp:positionV>
                      <wp:extent cx="4269105" cy="290195"/>
                      <wp:effectExtent l="0" t="0" r="17145" b="14605"/>
                      <wp:wrapNone/>
                      <wp:docPr id="118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71C530DA" w14:textId="77777777" w:rsidR="00035CE4" w:rsidRPr="00DE4175" w:rsidRDefault="00035CE4" w:rsidP="00035CE4">
                                  <w:pPr>
                                    <w:jc w:val="center"/>
                                    <w:rPr>
                                      <w:b/>
                                      <w:bCs/>
                                    </w:rPr>
                                  </w:pPr>
                                  <w:r>
                                    <w:rPr>
                                      <w:b/>
                                      <w:bCs/>
                                    </w:rPr>
                                    <w:t xml:space="preserve">Compare a lion, a </w:t>
                                  </w:r>
                                  <w:proofErr w:type="gramStart"/>
                                  <w:r>
                                    <w:rPr>
                                      <w:b/>
                                      <w:bCs/>
                                    </w:rPr>
                                    <w:t>cat</w:t>
                                  </w:r>
                                  <w:proofErr w:type="gramEnd"/>
                                  <w:r>
                                    <w:rPr>
                                      <w:b/>
                                      <w:bCs/>
                                    </w:rPr>
                                    <w:t xml:space="preserve"> and a monkey.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0D5F1E7" id="_x0000_s1114" type="#_x0000_t202" style="position:absolute;margin-left:126.4pt;margin-top:11.15pt;width:336.15pt;height:22.85pt;z-index:2534973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uBYWFQIAACcEAAAOAAAAZHJzL2Uyb0RvYy54bWysU1+P0zAMf0fiO0R5Z/2j7diqdadjxxDS&#10;cSAd9wHSNF0j0jgk2drx6XHS3m7A8YLIQ2THzs/2z/b6eugUOQrrJOiSZrOUEqE51FLvS/r4dfdm&#10;SYnzTNdMgRYlPQlHrzevX617U4gcWlC1sARBtCt6U9LWe1MkieOt6JibgREajQ3YjnlU7T6pLesR&#10;vVNJnqZXSQ+2Nha4cA5fb0cj3UT8phHcf24aJzxRJcXcfLxtvKtwJ5s1K/aWmVbyKQ32D1l0TGoM&#10;eoa6ZZ6Rg5V/QHWSW3DQ+BmHLoGmkVzEGrCaLP2tmoeWGRFrQXKcOdPk/h8svz8+mC+W+OEdDNjA&#10;WIQzd8C/OaJh2zK9FzfWQt8KVmPgLFCW9MYV09dAtStcAKn6T1Bjk9nBQwQaGtsFVrBOgujYgNOZ&#10;dDF4wvFxnl+tsnRBCUdbvkqz1SKGYMXTb2Od/yCgI0EoqcWmRnR2vHM+ZMOKJ5cQzIGS9U4qFRW7&#10;r7bKkiPDAdjFM6H/4qY06Uu6WuSLkYC/QqTxvATRSY+TrGRX0uXZiRWBtve6jnPmmVSjjCkrPfEY&#10;qBtJ9EM1EFkjwDJECLxWUJ+QWQvj5OKmodCC/UFJj1NbUvf9wKygRH3U2J1VNp+HMY/KfPE2R8Ve&#10;WqpLC9McoUrqKRnFrY+rEYjTcINdbGQk+DmTKWecxsj7tDlh3C/16PW835ufAAAA//8DAFBLAwQU&#10;AAYACAAAACEASAOEY+AAAAAJAQAADwAAAGRycy9kb3ducmV2LnhtbEyPzU7DMBCE70i8g7VIXBB1&#10;6tKQhjgVQgLBDdoKrm68TSL8E2w3DW/PcoLbjnY08021nqxhI4bYeydhPsuAoWu87l0rYbd9vC6A&#10;xaScVsY7lPCNEdb1+VmlSu1P7g3HTWoZhbhYKgldSkPJeWw6tCrO/ICOfgcfrEokQ8t1UCcKt4aL&#10;LMu5Vb2jhk4N+NBh87k5WgnFzfP4EV8Wr+9NfjCrdHU7Pn0FKS8vpvs7YAmn9GeGX3xCh5qY9v7o&#10;dGRGglgKQk90iAUwMqzEcg5sLyEvMuB1xf8vqH8AAAD//wMAUEsBAi0AFAAGAAgAAAAhALaDOJL+&#10;AAAA4QEAABMAAAAAAAAAAAAAAAAAAAAAAFtDb250ZW50X1R5cGVzXS54bWxQSwECLQAUAAYACAAA&#10;ACEAOP0h/9YAAACUAQAACwAAAAAAAAAAAAAAAAAvAQAAX3JlbHMvLnJlbHNQSwECLQAUAAYACAAA&#10;ACEAGbgWFhUCAAAnBAAADgAAAAAAAAAAAAAAAAAuAgAAZHJzL2Uyb0RvYy54bWxQSwECLQAUAAYA&#10;CAAAACEASAOEY+AAAAAJAQAADwAAAAAAAAAAAAAAAABvBAAAZHJzL2Rvd25yZXYueG1sUEsFBgAA&#10;AAAEAAQA8wAAAHwFAAAAAA==&#10;">
                      <v:textbox>
                        <w:txbxContent>
                          <w:p w14:paraId="71C530DA" w14:textId="77777777" w:rsidR="00035CE4" w:rsidRPr="00DE4175" w:rsidRDefault="00035CE4" w:rsidP="00035CE4">
                            <w:pPr>
                              <w:jc w:val="center"/>
                              <w:rPr>
                                <w:b/>
                                <w:bCs/>
                              </w:rPr>
                            </w:pPr>
                            <w:r>
                              <w:rPr>
                                <w:b/>
                                <w:bCs/>
                              </w:rPr>
                              <w:t>Compare a lion, a cat and a monkey.</w:t>
                            </w:r>
                          </w:p>
                        </w:txbxContent>
                      </v:textbox>
                    </v:shape>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89152" behindDoc="0" locked="0" layoutInCell="1" allowOverlap="1" wp14:anchorId="41DF4DCD" wp14:editId="45241792">
                      <wp:simplePos x="0" y="0"/>
                      <wp:positionH relativeFrom="column">
                        <wp:posOffset>258741</wp:posOffset>
                      </wp:positionH>
                      <wp:positionV relativeFrom="paragraph">
                        <wp:posOffset>137795</wp:posOffset>
                      </wp:positionV>
                      <wp:extent cx="929640" cy="290195"/>
                      <wp:effectExtent l="0" t="0" r="22860" b="14605"/>
                      <wp:wrapSquare wrapText="bothSides"/>
                      <wp:docPr id="11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34F01448" w14:textId="77777777" w:rsidR="00035CE4" w:rsidRPr="00DE4175" w:rsidRDefault="00035CE4" w:rsidP="00035CE4">
                                  <w:pPr>
                                    <w:jc w:val="center"/>
                                    <w:rPr>
                                      <w:b/>
                                      <w:bCs/>
                                    </w:rPr>
                                  </w:pPr>
                                  <w:proofErr w:type="spellStart"/>
                                  <w:r>
                                    <w:rPr>
                                      <w:b/>
                                      <w:bCs/>
                                    </w:rPr>
                                    <w:t>Analyse</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1DF4DCD" id="_x0000_s1115" type="#_x0000_t202" style="position:absolute;margin-left:20.35pt;margin-top:10.85pt;width:73.2pt;height:22.85pt;z-index:2534891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v3vpEgIAACYEAAAOAAAAZHJzL2Uyb0RvYy54bWysU9tu2zAMfR+wfxD0vviCpKuNOEWXLsOA&#10;rhvQ7QNkWY6FyaImKbGzrx8lu2l2exmmB4EUqUPykFzfjL0iR2GdBF3RbJFSIjSHRup9Rb983r26&#10;psR5phumQIuKnoSjN5uXL9aDKUUOHahGWIIg2pWDqWjnvSmTxPFO9MwtwAiNxhZszzyqdp80lg2I&#10;3qskT9OrZADbGAtcOIevd5ORbiJ+2wruP7atE56oimJuPt423nW4k82alXvLTCf5nAb7hyx6JjUG&#10;PUPdMc/IwcrfoHrJLTho/YJDn0DbSi5iDVhNlv5SzWPHjIi1IDnOnGly/w+WPxwfzSdL/PgGRmxg&#10;LMKZe+BfHdGw7Zjei1trYegEazBwFihLBuPK+Wug2pUugNTDB2iwyezgIQKNre0DK1gnQXRswOlM&#10;uhg94fhY5MXVEi0cTXmRZsUqRmDl02djnX8noCdBqKjFnkZwdrx3PiTDyieXEMuBks1OKhUVu6+3&#10;ypIjw/7v4pnRf3JTmgyYySpfTfX/FSKN508QvfQ4yEr2Fb0+O7EysPZWN3HMPJNqkjFlpWcaA3MT&#10;h36sRyIbBChChEBrDc0JibUwDS4uGgod2O+UDDi0FXXfDswKStR7jc0psmWg0kdluXqdo2IvLfWl&#10;hWmOUBX1lEzi1sfNCMRpuMUmtjIS/JzJnDMOY+R9Xpww7Zd69Hpe780PAAAA//8DAFBLAwQUAAYA&#10;CAAAACEATnoDY98AAAAIAQAADwAAAGRycy9kb3ducmV2LnhtbEyPwU7DMBBE70j8g7VIXBB1UqIk&#10;hGwqhASCWylVubqxm0TY62C7afh73BOcRqsZzbytV7PRbFLOD5YQ0kUCTFFr5UAdwvbj+bYE5oMg&#10;KbQlhfCjPKyay4taVNKe6F1Nm9CxWEK+Egh9CGPFuW97ZYRf2FFR9A7WGRHi6TounTjFcqP5Mkly&#10;bsRAcaEXo3rqVfu1ORqEMnudPv3b3XrX5gd9H26K6eXbIV5fzY8PwIKaw18YzvgRHZrItLdHkp5p&#10;hCwpYhJhmUY9+2WRAtsj5EUGvKn5/weaXwAAAP//AwBQSwECLQAUAAYACAAAACEAtoM4kv4AAADh&#10;AQAAEwAAAAAAAAAAAAAAAAAAAAAAW0NvbnRlbnRfVHlwZXNdLnhtbFBLAQItABQABgAIAAAAIQA4&#10;/SH/1gAAAJQBAAALAAAAAAAAAAAAAAAAAC8BAABfcmVscy8ucmVsc1BLAQItABQABgAIAAAAIQBj&#10;v3vpEgIAACYEAAAOAAAAAAAAAAAAAAAAAC4CAABkcnMvZTJvRG9jLnhtbFBLAQItABQABgAIAAAA&#10;IQBOegNj3wAAAAgBAAAPAAAAAAAAAAAAAAAAAGwEAABkcnMvZG93bnJldi54bWxQSwUGAAAAAAQA&#10;BADzAAAAeAUAAAAA&#10;">
                      <v:textbox>
                        <w:txbxContent>
                          <w:p w14:paraId="34F01448" w14:textId="77777777" w:rsidR="00035CE4" w:rsidRPr="00DE4175" w:rsidRDefault="00035CE4" w:rsidP="00035CE4">
                            <w:pPr>
                              <w:jc w:val="center"/>
                              <w:rPr>
                                <w:b/>
                                <w:bCs/>
                              </w:rPr>
                            </w:pPr>
                            <w:r>
                              <w:rPr>
                                <w:b/>
                                <w:bCs/>
                              </w:rPr>
                              <w:t>Analyse</w:t>
                            </w:r>
                          </w:p>
                        </w:txbxContent>
                      </v:textbox>
                      <w10:wrap type="square"/>
                    </v:shape>
                  </w:pict>
                </mc:Fallback>
              </mc:AlternateContent>
            </w:r>
          </w:p>
          <w:p w14:paraId="6CDFDA84" w14:textId="77777777" w:rsidR="00035CE4" w:rsidRPr="009A2769" w:rsidRDefault="00035CE4" w:rsidP="00FF0E76">
            <w:pPr>
              <w:textAlignment w:val="baseline"/>
              <w:rPr>
                <w:rFonts w:ascii="Gadugi" w:eastAsia="Times New Roman" w:hAnsi="Gadugi" w:cs="Segoe UI"/>
                <w:b/>
                <w:bCs/>
                <w:sz w:val="22"/>
                <w:lang w:bidi="ar-SA"/>
              </w:rPr>
            </w:pPr>
          </w:p>
          <w:p w14:paraId="62CEF6B5" w14:textId="77777777" w:rsidR="00035CE4" w:rsidRPr="009A2769" w:rsidRDefault="00035CE4" w:rsidP="00FF0E76">
            <w:pPr>
              <w:textAlignment w:val="baseline"/>
              <w:rPr>
                <w:rFonts w:ascii="Gadugi" w:eastAsia="Times New Roman" w:hAnsi="Gadugi" w:cs="Segoe UI"/>
                <w:b/>
                <w:bCs/>
                <w:sz w:val="22"/>
                <w:lang w:bidi="ar-SA"/>
              </w:rPr>
            </w:pPr>
          </w:p>
          <w:p w14:paraId="38DB683A" w14:textId="77777777" w:rsidR="00035CE4" w:rsidRPr="009A2769"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29088" behindDoc="0" locked="0" layoutInCell="1" allowOverlap="1" wp14:anchorId="7B09F39B" wp14:editId="14A90459">
                      <wp:simplePos x="0" y="0"/>
                      <wp:positionH relativeFrom="column">
                        <wp:posOffset>1451997</wp:posOffset>
                      </wp:positionH>
                      <wp:positionV relativeFrom="paragraph">
                        <wp:posOffset>73163</wp:posOffset>
                      </wp:positionV>
                      <wp:extent cx="295421" cy="330591"/>
                      <wp:effectExtent l="0" t="0" r="28575" b="12700"/>
                      <wp:wrapNone/>
                      <wp:docPr id="1247" name="Oval 1247"/>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7946D602" w14:textId="77777777" w:rsidR="00035CE4" w:rsidRPr="00FD628E" w:rsidRDefault="00035CE4" w:rsidP="00035CE4">
                                  <w:pPr>
                                    <w:jc w:val="center"/>
                                    <w:rPr>
                                      <w:color w:val="000000" w:themeColor="text1"/>
                                      <w:sz w:val="20"/>
                                      <w:szCs w:val="20"/>
                                    </w:rPr>
                                  </w:pPr>
                                  <w:r>
                                    <w:rPr>
                                      <w:color w:val="000000" w:themeColor="text1"/>
                                      <w:sz w:val="20"/>
                                      <w:szCs w:val="20"/>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B09F39B" id="Oval 1247" o:spid="_x0000_s1116" style="position:absolute;margin-left:114.35pt;margin-top:5.75pt;width:23.25pt;height:26.05pt;z-index:253529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s97mgAIAABEFAAAOAAAAZHJzL2Uyb0RvYy54bWysVEtv2zAMvg/YfxB0X524ztoYdYogRYYB&#10;RVugHXpmZDkWoNckJXb260fJTtKuOw3LQSFFio+PH31z2ytJ9tx5YXRFpxcTSrhmphZ6W9EfL+sv&#10;15T4ALoGaTSv6IF7erv4/OmmsyXPTWtkzR3BINqXna1oG4Its8yzlivwF8ZyjcbGOAUBVbfNagcd&#10;RlcyyyeTr1lnXG2dYdx7vL0bjHSR4jcNZ+GxaTwPRFYUawvpdOncxDNb3EC5dWBbwcYy4B+qUCA0&#10;Jj2FuoMAZOfEh1BKMGe8acIFMyozTSMYTz1gN9PJH908t2B56gXB8fYEk/9/YdnD/tk+OYShs770&#10;KMYu+sap+I/1kT6BdTiBxftAGF7m81mRTylhaLq8nMzm0whmdn5snQ/fuFEkChXlUgrrYztQwv7e&#10;h8H76BWvvZGiXgspk3LwK+nIHnByOPDadJRI8AEvK7pOvzHhu2dSkw6JmF9NcNwMkFKNhICisnVF&#10;vd5SAnKLXGXBpVrevfZuuzllLYqrfFUMTi3UfKhlNsHfMfPgntp+Fyd2dQe+HZ4kU3wCpRIB+S6F&#10;quh1DHSMJHW08sTYEZvzQKIU+k1PBLYwT0/i1cbUhydHnBlY7S1bC8x7jyA9gUMaIwK4muERj0Ya&#10;hMWMEiWtcb/+dh/9kV1opaTDtUDIfu7AccT+u0bezadFEfcoKcXsKkfFvbVs3lr0Tq0Mzg9pgtUl&#10;MfoHeRQbZ9QrbvAyZkUTaIa5h+GMyioM64rfAMaXy+SGu2Mh3Otny2LwCF1E/KV/BWdHvgUk6oM5&#10;rtAHzg2+8aU2y10wjUiEPOOKQ40K7l0a7/iNiIv9Vk9e5y/Z4jcAAAD//wMAUEsDBBQABgAIAAAA&#10;IQA8xhMO4AAAAAkBAAAPAAAAZHJzL2Rvd25yZXYueG1sTI/LTsMwEEX3SPyDNUjsqFOjpiXEqaAS&#10;LJB4lbJ3EpNEscfBdpvk7xlWsBzdo3vP5NvJGnbSPnQOJSwXCTCNlas7bCQcPh6uNsBCVFgr41BL&#10;mHWAbXF+lqusdiO+69M+NoxKMGRKQhvjkHEeqlZbFRZu0EjZl/NWRTp9w2uvRiq3hoskSblVHdJC&#10;qwa9a3XV749WgvffN/3TY3l4vn977T9fzDyPYifl5cV0dwss6in+wfCrT+pQkFPpjlgHZiQIsVkT&#10;SsFyBYwAsV4JYKWE9DoFXuT8/wfFDwAAAP//AwBQSwECLQAUAAYACAAAACEAtoM4kv4AAADhAQAA&#10;EwAAAAAAAAAAAAAAAAAAAAAAW0NvbnRlbnRfVHlwZXNdLnhtbFBLAQItABQABgAIAAAAIQA4/SH/&#10;1gAAAJQBAAALAAAAAAAAAAAAAAAAAC8BAABfcmVscy8ucmVsc1BLAQItABQABgAIAAAAIQBTs97m&#10;gAIAABEFAAAOAAAAAAAAAAAAAAAAAC4CAABkcnMvZTJvRG9jLnhtbFBLAQItABQABgAIAAAAIQA8&#10;xhMO4AAAAAkBAAAPAAAAAAAAAAAAAAAAANoEAABkcnMvZG93bnJldi54bWxQSwUGAAAAAAQABADz&#10;AAAA5wUAAAAA&#10;" fillcolor="window" strokecolor="#2f528f" strokeweight="1pt">
                      <v:stroke joinstyle="miter"/>
                      <v:textbox>
                        <w:txbxContent>
                          <w:p w14:paraId="7946D602" w14:textId="77777777" w:rsidR="00035CE4" w:rsidRPr="00FD628E" w:rsidRDefault="00035CE4" w:rsidP="00035CE4">
                            <w:pPr>
                              <w:jc w:val="center"/>
                              <w:rPr>
                                <w:color w:val="000000" w:themeColor="text1"/>
                                <w:sz w:val="20"/>
                                <w:szCs w:val="20"/>
                              </w:rPr>
                            </w:pPr>
                            <w:r>
                              <w:rPr>
                                <w:color w:val="000000" w:themeColor="text1"/>
                                <w:sz w:val="20"/>
                                <w:szCs w:val="20"/>
                              </w:rPr>
                              <w:t>1</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21920" behindDoc="0" locked="0" layoutInCell="1" allowOverlap="1" wp14:anchorId="19C5BD33" wp14:editId="331888AC">
                      <wp:simplePos x="0" y="0"/>
                      <wp:positionH relativeFrom="column">
                        <wp:posOffset>42105</wp:posOffset>
                      </wp:positionH>
                      <wp:positionV relativeFrom="paragraph">
                        <wp:posOffset>82843</wp:posOffset>
                      </wp:positionV>
                      <wp:extent cx="295421" cy="330591"/>
                      <wp:effectExtent l="0" t="0" r="28575" b="12700"/>
                      <wp:wrapNone/>
                      <wp:docPr id="1240" name="Oval 1240"/>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2D8D1259" w14:textId="77777777" w:rsidR="00035CE4" w:rsidRPr="00FD628E" w:rsidRDefault="00035CE4" w:rsidP="00035CE4">
                                  <w:pPr>
                                    <w:jc w:val="center"/>
                                    <w:rPr>
                                      <w:color w:val="000000" w:themeColor="text1"/>
                                      <w:sz w:val="20"/>
                                      <w:szCs w:val="20"/>
                                    </w:rPr>
                                  </w:pPr>
                                  <w:r>
                                    <w:rPr>
                                      <w:color w:val="000000" w:themeColor="text1"/>
                                      <w:sz w:val="20"/>
                                      <w:szCs w:val="20"/>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9C5BD33" id="Oval 1240" o:spid="_x0000_s1117" style="position:absolute;margin-left:3.3pt;margin-top:6.5pt;width:23.25pt;height:26.05pt;z-index:253521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0RZrfwIAABEFAAAOAAAAZHJzL2Uyb0RvYy54bWysVEtv2zAMvg/YfxB0X524ztoadYogRYYB&#10;RRugHXpmZDkWoNckJXb260fJTtKuOw3LQSFFio+PH3171ytJ9tx5YXRFpxcTSrhmphZ6W9EfL6sv&#10;15T4ALoGaTSv6IF7ejf//Om2syXPTWtkzR3BINqXna1oG4Its8yzlivwF8ZyjcbGOAUBVbfNagcd&#10;RlcyyyeTr1lnXG2dYdx7vL0fjHSe4jcNZ+GpaTwPRFYUawvpdOncxDOb30K5dWBbwcYy4B+qUCA0&#10;Jj2FuocAZOfEh1BKMGe8acIFMyozTSMYTz1gN9PJH908t2B56gXB8fYEk/9/Ydnj/tmuHcLQWV96&#10;FGMXfeNU/Mf6SJ/AOpzA4n0gDC/zm1mRTylhaLq8nMxuphHM7PzYOh++caNIFCrKpRTWx3aghP2D&#10;D4P30SteeyNFvRJSJuXgl9KRPeDkcOC16SiR4ANeVnSVfmPCd8+kJh0SMb+a4LgZIKUaCQFFZeuK&#10;er2lBOQWucqCS7W8e+3ddnPKWhRX+bIYnFqo+VDLbIK/Y+bBPbX9Lk7s6h58OzxJpvgESiUC8l0K&#10;VdHrGOgYSepo5YmxIzbngUQp9JueCGxhwDlebUx9WDvizMBqb9lKYN4HBGkNDmmMCOBqhic8GmkQ&#10;FjNKlLTG/frbffRHdqGVkg7XAiH7uQPHEfvvGnl3My2KuEdJKWZXOSrurWXz1qJ3amlwfkgTrC6J&#10;0T/Io9g4o15xgxcxK5pAM8w9DGdUlmFYV/wGML5YJDfcHQvhQT9bFoNH6CLiL/0rODvyLSBRH81x&#10;hT5wbvCNL7VZ7IJpRCLkGVccalRw79J4x29EXOy3evI6f8nmvwEAAP//AwBQSwMEFAAGAAgAAAAh&#10;AHLDpVncAAAABgEAAA8AAABkcnMvZG93bnJldi54bWxMj0tPwzAQhO9I/AdrkbhRJ60aQRqngkpw&#10;QOJV2rsTL0kUP4LtNsm/ZznBcWdGs98U28lodkYfOmcFpIsEGNraqc42Ag6fjze3wEKUVkntLAqY&#10;McC2vLwoZK7caD/wvI8NoxIbcimgjXHIOQ91i0aGhRvQkvflvJGRTt9w5eVI5UbzZZJk3MjO0odW&#10;Drhrse73JyPA+++7/vmpOrw8vL/1x1c9z+NyJ8T11XS/ARZxin9h+MUndCiJqXInqwLTArKMgiSv&#10;aBHZ61UKrCJ5nQIvC/4fv/wBAAD//wMAUEsBAi0AFAAGAAgAAAAhALaDOJL+AAAA4QEAABMAAAAA&#10;AAAAAAAAAAAAAAAAAFtDb250ZW50X1R5cGVzXS54bWxQSwECLQAUAAYACAAAACEAOP0h/9YAAACU&#10;AQAACwAAAAAAAAAAAAAAAAAvAQAAX3JlbHMvLnJlbHNQSwECLQAUAAYACAAAACEAhdEWa38CAAAR&#10;BQAADgAAAAAAAAAAAAAAAAAuAgAAZHJzL2Uyb0RvYy54bWxQSwECLQAUAAYACAAAACEAcsOlWdwA&#10;AAAGAQAADwAAAAAAAAAAAAAAAADZBAAAZHJzL2Rvd25yZXYueG1sUEsFBgAAAAAEAAQA8wAAAOIF&#10;AAAAAA==&#10;" fillcolor="window" strokecolor="#2f528f" strokeweight="1pt">
                      <v:stroke joinstyle="miter"/>
                      <v:textbox>
                        <w:txbxContent>
                          <w:p w14:paraId="2D8D1259" w14:textId="77777777" w:rsidR="00035CE4" w:rsidRPr="00FD628E" w:rsidRDefault="00035CE4" w:rsidP="00035CE4">
                            <w:pPr>
                              <w:jc w:val="center"/>
                              <w:rPr>
                                <w:color w:val="000000" w:themeColor="text1"/>
                                <w:sz w:val="20"/>
                                <w:szCs w:val="20"/>
                              </w:rPr>
                            </w:pPr>
                            <w:r>
                              <w:rPr>
                                <w:color w:val="000000" w:themeColor="text1"/>
                                <w:sz w:val="20"/>
                                <w:szCs w:val="20"/>
                              </w:rPr>
                              <w:t>4</w:t>
                            </w:r>
                          </w:p>
                        </w:txbxContent>
                      </v:textbox>
                    </v:oval>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6320" behindDoc="0" locked="0" layoutInCell="1" allowOverlap="1" wp14:anchorId="33DAE30F" wp14:editId="4F400D1E">
                      <wp:simplePos x="0" y="0"/>
                      <wp:positionH relativeFrom="column">
                        <wp:posOffset>1605280</wp:posOffset>
                      </wp:positionH>
                      <wp:positionV relativeFrom="paragraph">
                        <wp:posOffset>96520</wp:posOffset>
                      </wp:positionV>
                      <wp:extent cx="4269105" cy="290195"/>
                      <wp:effectExtent l="0" t="0" r="17145" b="14605"/>
                      <wp:wrapNone/>
                      <wp:docPr id="11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1805B17B" w14:textId="77777777" w:rsidR="00035CE4" w:rsidRPr="00DE4175" w:rsidRDefault="00035CE4" w:rsidP="00035CE4">
                                  <w:pPr>
                                    <w:jc w:val="center"/>
                                    <w:rPr>
                                      <w:b/>
                                      <w:bCs/>
                                    </w:rPr>
                                  </w:pPr>
                                  <w:r>
                                    <w:rPr>
                                      <w:b/>
                                      <w:bCs/>
                                    </w:rPr>
                                    <w:t>Draw the largest and the smallest animal you know.</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3DAE30F" id="_x0000_s1118" type="#_x0000_t202" style="position:absolute;margin-left:126.4pt;margin-top:7.6pt;width:336.15pt;height:22.85pt;z-index:2534963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qyCXFAIAACcEAAAOAAAAZHJzL2Uyb0RvYy54bWysU9tu2zAMfR+wfxD0vviCpKuNOEWXLsOA&#10;rhvQ7QNkWY6FyaImKbGzrx8lu2l2exmmB4EUqUPykFzfjL0iR2GdBF3RbJFSIjSHRup9Rb983r26&#10;psR5phumQIuKnoSjN5uXL9aDKUUOHahGWIIg2pWDqWjnvSmTxPFO9MwtwAiNxhZszzyqdp80lg2I&#10;3qskT9OrZADbGAtcOIevd5ORbiJ+2wruP7atE56oimJuPt423nW4k82alXvLTCf5nAb7hyx6JjUG&#10;PUPdMc/IwcrfoHrJLTho/YJDn0DbSi5iDVhNlv5SzWPHjIi1IDnOnGly/w+WPxwfzSdL/PgGRmxg&#10;LMKZe+BfHdGw7Zjei1trYegEazBwFihLBuPK+Wug2pUugNTDB2iwyezgIQKNre0DK1gnQXRswOlM&#10;uhg94fi4zK+KLF1RwtGWF2lWrGIIVj79Ntb5dwJ6EoSKWmxqRGfHe+dDNqx8cgnBHCjZ7KRSUbH7&#10;eqssOTIcgF08M/pPbkqToaLFKl9NBPwVIo3nTxC99DjJSvYVvT47sTLQ9lY3cc48k2qSMWWlZx4D&#10;dROJfqxHIhtMJA8RAq81NCdk1sI0ubhpKHRgv1My4NRW1H07MCsoUe81dqfIlssw5lFZrl7nqNhL&#10;S31pYZojVEU9JZO49XE1AnEabrGLrYwEP2cy54zTGHmfNyeM+6UevZ73e/MDAAD//wMAUEsDBBQA&#10;BgAIAAAAIQAK9bbM3wAAAAkBAAAPAAAAZHJzL2Rvd25yZXYueG1sTI/NTsMwEITvSLyDtUhcEHVq&#10;SGhCnAohgegNCoKrG2+TCP8E203D27Oc4Dia0cw39Xq2hk0Y4uCdhOUiA4au9XpwnYS314fLFbCY&#10;lNPKeIcSvjHCujk9qVWl/dG94LRNHaMSFysloU9prDiPbY9WxYUf0ZG398GqRDJ0XAd1pHJruMiy&#10;gls1OFro1Yj3Pbaf24OVsLp+mj7i5ur5vS32pkwXN9PjV5Dy/Gy+uwWWcE5/YfjFJ3RoiGnnD05H&#10;ZiSIXBB6IiMXwChQinwJbCehyErgTc3/P2h+AAAA//8DAFBLAQItABQABgAIAAAAIQC2gziS/gAA&#10;AOEBAAATAAAAAAAAAAAAAAAAAAAAAABbQ29udGVudF9UeXBlc10ueG1sUEsBAi0AFAAGAAgAAAAh&#10;ADj9If/WAAAAlAEAAAsAAAAAAAAAAAAAAAAALwEAAF9yZWxzLy5yZWxzUEsBAi0AFAAGAAgAAAAh&#10;ACerIJcUAgAAJwQAAA4AAAAAAAAAAAAAAAAALgIAAGRycy9lMm9Eb2MueG1sUEsBAi0AFAAGAAgA&#10;AAAhAAr1tszfAAAACQEAAA8AAAAAAAAAAAAAAAAAbgQAAGRycy9kb3ducmV2LnhtbFBLBQYAAAAA&#10;BAAEAPMAAAB6BQAAAAA=&#10;">
                      <v:textbox>
                        <w:txbxContent>
                          <w:p w14:paraId="1805B17B" w14:textId="77777777" w:rsidR="00035CE4" w:rsidRPr="00DE4175" w:rsidRDefault="00035CE4" w:rsidP="00035CE4">
                            <w:pPr>
                              <w:jc w:val="center"/>
                              <w:rPr>
                                <w:b/>
                                <w:bCs/>
                              </w:rPr>
                            </w:pPr>
                            <w:r>
                              <w:rPr>
                                <w:b/>
                                <w:bCs/>
                              </w:rPr>
                              <w:t>Draw the largest and the smallest animal you know.</w:t>
                            </w:r>
                          </w:p>
                        </w:txbxContent>
                      </v:textbox>
                    </v:shape>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88128" behindDoc="0" locked="0" layoutInCell="1" allowOverlap="1" wp14:anchorId="5B1094CE" wp14:editId="6744218C">
                      <wp:simplePos x="0" y="0"/>
                      <wp:positionH relativeFrom="column">
                        <wp:posOffset>260941</wp:posOffset>
                      </wp:positionH>
                      <wp:positionV relativeFrom="paragraph">
                        <wp:posOffset>99665</wp:posOffset>
                      </wp:positionV>
                      <wp:extent cx="929640" cy="290195"/>
                      <wp:effectExtent l="0" t="0" r="22860" b="14605"/>
                      <wp:wrapSquare wrapText="bothSides"/>
                      <wp:docPr id="11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2D768AA9" w14:textId="77777777" w:rsidR="00035CE4" w:rsidRPr="00DE4175" w:rsidRDefault="00035CE4" w:rsidP="00035CE4">
                                  <w:pPr>
                                    <w:jc w:val="center"/>
                                    <w:rPr>
                                      <w:b/>
                                      <w:bCs/>
                                    </w:rPr>
                                  </w:pPr>
                                  <w:r>
                                    <w:rPr>
                                      <w:b/>
                                      <w:bCs/>
                                    </w:rPr>
                                    <w:t>Apply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B1094CE" id="_x0000_s1119" type="#_x0000_t202" style="position:absolute;margin-left:20.55pt;margin-top:7.85pt;width:73.2pt;height:22.85pt;z-index:2534881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E1oEgIAACYEAAAOAAAAZHJzL2Uyb0RvYy54bWysU9uO2yAQfa/Uf0C8N3bcZLux4qy22aaq&#10;tL1I234AxjhGBYYCiZ1+fQfszaa3l6o8IIaBM2fOzKxvBq3IUTgvwVR0PsspEYZDI82+ol8+715c&#10;U+IDMw1TYERFT8LTm83zZ+velqKADlQjHEEQ48veVrQLwZZZ5nknNPMzsMKgswWnWUDT7bPGsR7R&#10;tcqKPL/KenCNdcCF93h7NzrpJuG3reDhY9t6EYiqKHILaXdpr+Oebdas3DtmO8knGuwfWGgmDQY9&#10;Q92xwMjByd+gtOQOPLRhxkFn0LaSi5QDZjPPf8nmoWNWpFxQHG/PMvn/B8s/HB/sJ0fC8BoGLGBK&#10;wtt74F89MbDtmNmLW+eg7wRrMPA8Spb11pfT1yi1L30Eqfv30GCR2SFAAhpap6MqmCdBdCzA6Sy6&#10;GALheLkqVlcL9HB0Fat8vlqmCKx8/GydD28FaBIPFXVY0wTOjvc+RDKsfHwSY3lQstlJpZLh9vVW&#10;OXJkWP9dWhP6T8+UIT0yWRbLMf+/QuRp/QlCy4CNrKSu6PX5ESujam9Mk9osMKnGM1JWZpIxKjdq&#10;GIZ6ILJBIi9jhChrDc0JhXUwNi4OGh46cN8p6bFpK+q/HZgTlKh3Bouzmi+ilCEZi+WrAg136akv&#10;PcxwhKpooGQ8bkOajCicgVssYiuTwE9MJs7YjEn3aXBit1/a6dXTeG9+AAAA//8DAFBLAwQUAAYA&#10;CAAAACEABmO8+t4AAAAIAQAADwAAAGRycy9kb3ducmV2LnhtbEyPwU7DMBBE70j8g7VIXBB1AmkS&#10;QpwKIYHgBm0FVzfeJhH2OthuGv4e9wTH2RnNvK1Xs9FsQucHSwLSRQIMqbVqoE7AdvN0XQLzQZKS&#10;2hIK+EEPq+b8rJaVskd6x2kdOhZLyFdSQB/CWHHu2x6N9As7IkVvb52RIUrXceXkMZYbzW+SJOdG&#10;DhQXejniY4/t1/pgBJTZy/TpX2/fPtp8r+/CVTE9fzshLi/mh3tgAefwF4YTfkSHJjLt7IGUZ1pA&#10;lqYxGe/LAtjJL4slsJ2APM2ANzX//0DzCwAA//8DAFBLAQItABQABgAIAAAAIQC2gziS/gAAAOEB&#10;AAATAAAAAAAAAAAAAAAAAAAAAABbQ29udGVudF9UeXBlc10ueG1sUEsBAi0AFAAGAAgAAAAhADj9&#10;If/WAAAAlAEAAAsAAAAAAAAAAAAAAAAALwEAAF9yZWxzLy5yZWxzUEsBAi0AFAAGAAgAAAAhAF2s&#10;TWgSAgAAJgQAAA4AAAAAAAAAAAAAAAAALgIAAGRycy9lMm9Eb2MueG1sUEsBAi0AFAAGAAgAAAAh&#10;AAZjvPreAAAACAEAAA8AAAAAAAAAAAAAAAAAbAQAAGRycy9kb3ducmV2LnhtbFBLBQYAAAAABAAE&#10;APMAAAB3BQAAAAA=&#10;">
                      <v:textbox>
                        <w:txbxContent>
                          <w:p w14:paraId="2D768AA9" w14:textId="77777777" w:rsidR="00035CE4" w:rsidRPr="00DE4175" w:rsidRDefault="00035CE4" w:rsidP="00035CE4">
                            <w:pPr>
                              <w:jc w:val="center"/>
                              <w:rPr>
                                <w:b/>
                                <w:bCs/>
                              </w:rPr>
                            </w:pPr>
                            <w:r>
                              <w:rPr>
                                <w:b/>
                                <w:bCs/>
                              </w:rPr>
                              <w:t>Apply</w:t>
                            </w:r>
                          </w:p>
                        </w:txbxContent>
                      </v:textbox>
                      <w10:wrap type="square"/>
                    </v:shape>
                  </w:pict>
                </mc:Fallback>
              </mc:AlternateContent>
            </w:r>
          </w:p>
          <w:p w14:paraId="543A572E" w14:textId="77777777" w:rsidR="00035CE4" w:rsidRPr="009A2769" w:rsidRDefault="00035CE4" w:rsidP="00FF0E76">
            <w:pPr>
              <w:textAlignment w:val="baseline"/>
              <w:rPr>
                <w:rFonts w:ascii="Gadugi" w:eastAsia="Times New Roman" w:hAnsi="Gadugi" w:cs="Segoe UI"/>
                <w:b/>
                <w:bCs/>
                <w:sz w:val="22"/>
                <w:lang w:bidi="ar-SA"/>
              </w:rPr>
            </w:pPr>
          </w:p>
          <w:p w14:paraId="5D2F5EF1" w14:textId="77777777" w:rsidR="00035CE4" w:rsidRPr="009A2769" w:rsidRDefault="00035CE4" w:rsidP="00FF0E76">
            <w:pPr>
              <w:textAlignment w:val="baseline"/>
              <w:rPr>
                <w:rFonts w:ascii="Gadugi" w:eastAsia="Times New Roman" w:hAnsi="Gadugi" w:cs="Segoe UI"/>
                <w:b/>
                <w:bCs/>
                <w:sz w:val="22"/>
                <w:lang w:bidi="ar-SA"/>
              </w:rPr>
            </w:pPr>
          </w:p>
          <w:p w14:paraId="7D5A3E94" w14:textId="77777777" w:rsidR="00035CE4" w:rsidRPr="009A2769" w:rsidRDefault="00035CE4" w:rsidP="00FF0E76">
            <w:pPr>
              <w:textAlignment w:val="baseline"/>
              <w:rPr>
                <w:rFonts w:ascii="Gadugi" w:eastAsia="Times New Roman" w:hAnsi="Gadugi" w:cs="Segoe UI"/>
                <w:b/>
                <w:bCs/>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30112" behindDoc="0" locked="0" layoutInCell="1" allowOverlap="1" wp14:anchorId="1FE8D2CC" wp14:editId="3BC7D60B">
                      <wp:simplePos x="0" y="0"/>
                      <wp:positionH relativeFrom="column">
                        <wp:posOffset>1454537</wp:posOffset>
                      </wp:positionH>
                      <wp:positionV relativeFrom="paragraph">
                        <wp:posOffset>74930</wp:posOffset>
                      </wp:positionV>
                      <wp:extent cx="295421" cy="330591"/>
                      <wp:effectExtent l="0" t="0" r="28575" b="12700"/>
                      <wp:wrapNone/>
                      <wp:docPr id="1248" name="Oval 1248"/>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7B23A1B" w14:textId="77777777" w:rsidR="00035CE4" w:rsidRPr="00FD628E" w:rsidRDefault="00035CE4" w:rsidP="00035CE4">
                                  <w:pPr>
                                    <w:jc w:val="center"/>
                                    <w:rPr>
                                      <w:color w:val="000000" w:themeColor="text1"/>
                                      <w:sz w:val="20"/>
                                      <w:szCs w:val="20"/>
                                    </w:rPr>
                                  </w:pPr>
                                  <w:r>
                                    <w:rPr>
                                      <w:color w:val="000000" w:themeColor="text1"/>
                                      <w:sz w:val="20"/>
                                      <w:szCs w:val="20"/>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FE8D2CC" id="Oval 1248" o:spid="_x0000_s1120" style="position:absolute;margin-left:114.55pt;margin-top:5.9pt;width:23.25pt;height:26.05pt;z-index:253530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Mmy8gAIAABEFAAAOAAAAZHJzL2Uyb0RvYy54bWysVEtv2zAMvg/YfxB0X524ztoYdYogRYYB&#10;RVugHXpmZDkWoNckJXb260fJTtKuOw3LQSFFio+PH31z2ytJ9tx5YXRFpxcTSrhmphZ6W9EfL+sv&#10;15T4ALoGaTSv6IF7erv4/OmmsyXPTWtkzR3BINqXna1oG4Its8yzlivwF8ZyjcbGOAUBVbfNagcd&#10;RlcyyyeTr1lnXG2dYdx7vL0bjHSR4jcNZ+GxaTwPRFYUawvpdOncxDNb3EC5dWBbwcYy4B+qUCA0&#10;Jj2FuoMAZOfEh1BKMGe8acIFMyozTSMYTz1gN9PJH908t2B56gXB8fYEk/9/YdnD/tk+OYShs770&#10;KMYu+sap+I/1kT6BdTiBxftAGF7m81mRTylhaLq8nMzm0whmdn5snQ/fuFEkChXlUgrrYztQwv7e&#10;h8H76BWvvZGiXgspk3LwK+nIHnByOPDadJRI8AEvK7pOvzHhu2dSkw6JmF9NcNwMkFKNhICisnVF&#10;vd5SAnKLXGXBpVrevfZuuzllLYqrfFUMTi3UfKhlNsHfMfPgntp+Fyd2dQe+HZ4kU3wCpRIB+S6F&#10;quh1DHSMJHW08sTYEZvzQKIU+k1PBLYwL2KkeLUx9eHJEWcGVnvL1gLz3iNIT+CQxogArmZ4xKOR&#10;BmExo0RJa9yvv91Hf2QXWinpcC0Qsp87cByx/66Rd/NpUcQ9Skoxu8pRcW8tm7cWvVMrg/NDmmB1&#10;SYz+QR7Fxhn1ihu8jFnRBJph7mE4o7IKw7riN4Dx5TK54e5YCPf62bIYPEIXEX/pX8HZkW8Bifpg&#10;jiv0gXODb3ypzXIXTCMSIc+44lCjgnuXxjt+I+Jiv9WT1/lLtvgNAAD//wMAUEsDBBQABgAIAAAA&#10;IQCbvyuu3gAAAAkBAAAPAAAAZHJzL2Rvd25yZXYueG1sTI9LT4QwFIX3Jv6H5pq4cwo1oiBlopPo&#10;wsTXPPaFViD0gW1ngH/vdaXLm/Pl3O+U69loclI+9M5ySFcJEGUbJ3vbctjvnq7ugIQorBTaWcVh&#10;UQHW1flZKQrpJvupTtvYEiyxoRAcuhjHgtLQdMqIsHKjsph9OW9ExNO3VHoxYbnRlCVJRo3oLX7o&#10;xKg2nWqG7dFw8P47H16e6/3r48f7cHjTyzKxDeeXF/PDPZCo5vgHw68+qkOFTrU7WhmI5sBYniKK&#10;QYoTEGC3NxmQmkN2nQOtSvp/QfUDAAD//wMAUEsBAi0AFAAGAAgAAAAhALaDOJL+AAAA4QEAABMA&#10;AAAAAAAAAAAAAAAAAAAAAFtDb250ZW50X1R5cGVzXS54bWxQSwECLQAUAAYACAAAACEAOP0h/9YA&#10;AACUAQAACwAAAAAAAAAAAAAAAAAvAQAAX3JlbHMvLnJlbHNQSwECLQAUAAYACAAAACEAyDJsvIAC&#10;AAARBQAADgAAAAAAAAAAAAAAAAAuAgAAZHJzL2Uyb0RvYy54bWxQSwECLQAUAAYACAAAACEAm78r&#10;rt4AAAAJAQAADwAAAAAAAAAAAAAAAADaBAAAZHJzL2Rvd25yZXYueG1sUEsFBgAAAAAEAAQA8wAA&#10;AOUFAAAAAA==&#10;" fillcolor="window" strokecolor="#2f528f" strokeweight="1pt">
                      <v:stroke joinstyle="miter"/>
                      <v:textbox>
                        <w:txbxContent>
                          <w:p w14:paraId="37B23A1B" w14:textId="77777777" w:rsidR="00035CE4" w:rsidRPr="00FD628E" w:rsidRDefault="00035CE4" w:rsidP="00035CE4">
                            <w:pPr>
                              <w:jc w:val="center"/>
                              <w:rPr>
                                <w:color w:val="000000" w:themeColor="text1"/>
                                <w:sz w:val="20"/>
                                <w:szCs w:val="20"/>
                              </w:rPr>
                            </w:pPr>
                            <w:r>
                              <w:rPr>
                                <w:color w:val="000000" w:themeColor="text1"/>
                                <w:sz w:val="20"/>
                                <w:szCs w:val="20"/>
                              </w:rPr>
                              <w:t>2</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20896" behindDoc="0" locked="0" layoutInCell="1" allowOverlap="1" wp14:anchorId="09E6C601" wp14:editId="7C6B4A32">
                      <wp:simplePos x="0" y="0"/>
                      <wp:positionH relativeFrom="column">
                        <wp:posOffset>14605</wp:posOffset>
                      </wp:positionH>
                      <wp:positionV relativeFrom="paragraph">
                        <wp:posOffset>78496</wp:posOffset>
                      </wp:positionV>
                      <wp:extent cx="295421" cy="330591"/>
                      <wp:effectExtent l="0" t="0" r="28575" b="12700"/>
                      <wp:wrapNone/>
                      <wp:docPr id="1239" name="Oval 1239"/>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B6BE6F0"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9E6C601" id="Oval 1239" o:spid="_x0000_s1121" style="position:absolute;margin-left:1.15pt;margin-top:6.2pt;width:23.25pt;height:26.05pt;z-index:253520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UKQxgAIAABEFAAAOAAAAZHJzL2Uyb0RvYy54bWysVEtv2zAMvg/YfxB0X524ztoYdYogRYYB&#10;RVugHXpmZDkWoNckJXb260fJTtKuOw3LQSFFio+PH31z2ytJ9tx5YXRFpxcTSrhmphZ6W9EfL+sv&#10;15T4ALoGaTSv6IF7erv4/OmmsyXPTWtkzR3BINqXna1oG4Its8yzlivwF8ZyjcbGOAUBVbfNagcd&#10;RlcyyyeTr1lnXG2dYdx7vL0bjHSR4jcNZ+GxaTwPRFYUawvpdOncxDNb3EC5dWBbwcYy4B+qUCA0&#10;Jj2FuoMAZOfEh1BKMGe8acIFMyozTSMYTz1gN9PJH908t2B56gXB8fYEk/9/YdnD/tk+OYShs770&#10;KMYu+sap+I/1kT6BdTiBxftAGF7m81mRTylhaLq8nMzm0whmdn5snQ/fuFEkChXlUgrrYztQwv7e&#10;h8H76BWvvZGiXgspk3LwK+nIHnByOPDadJRI8AEvK7pOvzHhu2dSkw6JmF9NcNwMkFKNhICisnVF&#10;vd5SAnKLXGXBpVrevfZuuzllLYqrfFUMTi3UfKhlNsHfMfPgntp+Fyd2dQe+HZ4kU3wCpRIB+S6F&#10;quh1DHSMJHW08sTYEZvzQKIU+k1PBLYwn8VI8Wpj6sOTI84MrPaWrQXmvUeQnsAhjREBXM3wiEcj&#10;DcJiRomS1rhff7uP/sgutFLS4VogZD934Dhi/10j7+bTooh7lJRidpWj4t5aNm8teqdWBueHNMHq&#10;khj9gzyKjTPqFTd4GbOiCTTD3MNwRmUVhnXFbwDjy2Vyw92xEO71s2UxeIQuIv7Sv4KzI98CEvXB&#10;HFfoA+cG3/hSm+UumEYkQp5xxaFGBfcujXf8RsTFfqsnr/OXbPEbAAD//wMAUEsDBBQABgAIAAAA&#10;IQAfQ7Ug3QAAAAYBAAAPAAAAZHJzL2Rvd25yZXYueG1sTI/NTsMwEITvSLyDtUjcqEMIVRviVFAJ&#10;Dkj8teXuxCaJYq+D7TbJ27Oc4Dg7o5lvi81kDTtpHzqHAq4XCTCNtVMdNgIO+8erFbAQJSppHGoB&#10;sw6wKc/PCpkrN+KHPu1iw6gEQy4FtDEOOeehbrWVYeEGjeR9OW9lJOkbrrwcqdwanibJklvZIS20&#10;ctDbVtf97mgFeP+97p+fqsPLw/tb//lq5nlMt0JcXkz3d8CinuJfGH7xCR1KYqrcEVVgRkB6Q0E6&#10;pxkwsrMVPVIJWGa3wMuC/8cvfwAAAP//AwBQSwECLQAUAAYACAAAACEAtoM4kv4AAADhAQAAEwAA&#10;AAAAAAAAAAAAAAAAAAAAW0NvbnRlbnRfVHlwZXNdLnhtbFBLAQItABQABgAIAAAAIQA4/SH/1gAA&#10;AJQBAAALAAAAAAAAAAAAAAAAAC8BAABfcmVscy8ucmVsc1BLAQItABQABgAIAAAAIQAeUKQxgAIA&#10;ABEFAAAOAAAAAAAAAAAAAAAAAC4CAABkcnMvZTJvRG9jLnhtbFBLAQItABQABgAIAAAAIQAfQ7Ug&#10;3QAAAAYBAAAPAAAAAAAAAAAAAAAAANoEAABkcnMvZG93bnJldi54bWxQSwUGAAAAAAQABADzAAAA&#10;5AUAAAAA&#10;" fillcolor="window" strokecolor="#2f528f" strokeweight="1pt">
                      <v:stroke joinstyle="miter"/>
                      <v:textbox>
                        <w:txbxContent>
                          <w:p w14:paraId="4B6BE6F0"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5296" behindDoc="0" locked="0" layoutInCell="1" allowOverlap="1" wp14:anchorId="3A58B327" wp14:editId="3B0A5713">
                      <wp:simplePos x="0" y="0"/>
                      <wp:positionH relativeFrom="column">
                        <wp:posOffset>1605280</wp:posOffset>
                      </wp:positionH>
                      <wp:positionV relativeFrom="paragraph">
                        <wp:posOffset>84552</wp:posOffset>
                      </wp:positionV>
                      <wp:extent cx="4269105" cy="290195"/>
                      <wp:effectExtent l="0" t="0" r="17145" b="14605"/>
                      <wp:wrapNone/>
                      <wp:docPr id="118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058769D2" w14:textId="77777777" w:rsidR="00035CE4" w:rsidRPr="00DE4175" w:rsidRDefault="00035CE4" w:rsidP="00035CE4">
                                  <w:pPr>
                                    <w:jc w:val="center"/>
                                    <w:rPr>
                                      <w:b/>
                                      <w:bCs/>
                                    </w:rPr>
                                  </w:pPr>
                                  <w:r>
                                    <w:rPr>
                                      <w:b/>
                                      <w:bCs/>
                                    </w:rPr>
                                    <w:t>Explain why some animals cannot be kept as pets.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A58B327" id="_x0000_s1122" type="#_x0000_t202" style="position:absolute;margin-left:126.4pt;margin-top:6.65pt;width:336.15pt;height:22.85pt;z-index:2534952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eHj4FQIAACcEAAAOAAAAZHJzL2Uyb0RvYy54bWysU1+P0zAMf0fiO0R5Z/2jbdyqdadjxxDS&#10;cSAd9wHSNF0j0jgk2drx6XHS3m7A8YLIQ2THzs/2z/b6eugUOQrrJOiSZrOUEqE51FLvS/r4dffm&#10;ihLnma6ZAi1KehKOXm9ev1r3phA5tKBqYQmCaFf0pqSt96ZIEsdb0TE3AyM0GhuwHfOo2n1SW9Yj&#10;eqeSPE2XSQ+2Nha4cA5fb0cj3UT8phHcf24aJzxRJcXcfLxtvKtwJ5s1K/aWmVbyKQ32D1l0TGoM&#10;eoa6ZZ6Rg5V/QHWSW3DQ+BmHLoGmkVzEGrCaLP2tmoeWGRFrQXKcOdPk/h8svz8+mC+W+OEdDNjA&#10;WIQzd8C/OaJh2zK9FzfWQt8KVmPgLFCW9MYV09dAtStcAKn6T1Bjk9nBQwQaGtsFVrBOgujYgNOZ&#10;dDF4wvFxni9XWbqghKMtX6XZahFDsOLpt7HOfxDQkSCU1GJTIzo73jkfsmHFk0sI5kDJeieViord&#10;V1tlyZHhAOzimdB/cVOa9CVdLfLFSMBfIdJ4XoLopMdJVrIr6dXZiRWBtve6jnPmmVSjjCkrPfEY&#10;qBtJ9EM1EFljIssQIfBaQX1CZi2Mk4ubhkIL9gclPU5tSd33A7OCEvVRY3dW2Xwexjwq88XbHBV7&#10;aakuLUxzhCqpp2QUtz6uRiBOww12sZGR4OdMppxxGiPv0+aEcb/Uo9fzfm9+AgAA//8DAFBLAwQU&#10;AAYACAAAACEAla3lsN8AAAAJAQAADwAAAGRycy9kb3ducmV2LnhtbEyPwU7DMBBE70j8g7VIXBB1&#10;mpDShDgVQgLBDQqCqxtvk4h4HWw3DX/PcoLjaEYzb6rNbAcxoQ+9IwXLRQICqXGmp1bB2+v95RpE&#10;iJqMHhyhgm8MsKlPTypdGnekF5y2sRVcQqHUCroYx1LK0HRodVi4EYm9vfNWR5a+lcbrI5fbQaZJ&#10;spJW98QLnR7xrsPmc3uwCtZXj9NHeMqe35vVfijixfX08OWVOj+bb29ARJzjXxh+8RkdambauQOZ&#10;IAYFaZ4yemQjy0BwoEjzJYidgrxIQNaV/P+g/gEAAP//AwBQSwECLQAUAAYACAAAACEAtoM4kv4A&#10;AADhAQAAEwAAAAAAAAAAAAAAAAAAAAAAW0NvbnRlbnRfVHlwZXNdLnhtbFBLAQItABQABgAIAAAA&#10;IQA4/SH/1gAAAJQBAAALAAAAAAAAAAAAAAAAAC8BAABfcmVscy8ucmVsc1BLAQItABQABgAIAAAA&#10;IQDteHj4FQIAACcEAAAOAAAAAAAAAAAAAAAAAC4CAABkcnMvZTJvRG9jLnhtbFBLAQItABQABgAI&#10;AAAAIQCVreWw3wAAAAkBAAAPAAAAAAAAAAAAAAAAAG8EAABkcnMvZG93bnJldi54bWxQSwUGAAAA&#10;AAQABADzAAAAewUAAAAA&#10;">
                      <v:textbox>
                        <w:txbxContent>
                          <w:p w14:paraId="058769D2" w14:textId="77777777" w:rsidR="00035CE4" w:rsidRPr="00DE4175" w:rsidRDefault="00035CE4" w:rsidP="00035CE4">
                            <w:pPr>
                              <w:jc w:val="center"/>
                              <w:rPr>
                                <w:b/>
                                <w:bCs/>
                              </w:rPr>
                            </w:pPr>
                            <w:r>
                              <w:rPr>
                                <w:b/>
                                <w:bCs/>
                              </w:rPr>
                              <w:t>Explain why some animals cannot be kept as pets.</w:t>
                            </w:r>
                          </w:p>
                        </w:txbxContent>
                      </v:textbox>
                    </v:shape>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87104" behindDoc="0" locked="0" layoutInCell="1" allowOverlap="1" wp14:anchorId="106B4F43" wp14:editId="16BB57EF">
                      <wp:simplePos x="0" y="0"/>
                      <wp:positionH relativeFrom="column">
                        <wp:posOffset>229811</wp:posOffset>
                      </wp:positionH>
                      <wp:positionV relativeFrom="paragraph">
                        <wp:posOffset>83820</wp:posOffset>
                      </wp:positionV>
                      <wp:extent cx="966470" cy="290195"/>
                      <wp:effectExtent l="0" t="0" r="24130" b="14605"/>
                      <wp:wrapSquare wrapText="bothSides"/>
                      <wp:docPr id="11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6470" cy="290195"/>
                              </a:xfrm>
                              <a:prstGeom prst="rect">
                                <a:avLst/>
                              </a:prstGeom>
                              <a:solidFill>
                                <a:srgbClr val="FFFFFF"/>
                              </a:solidFill>
                              <a:ln w="9525">
                                <a:solidFill>
                                  <a:srgbClr val="000000"/>
                                </a:solidFill>
                                <a:miter lim="800000"/>
                                <a:headEnd/>
                                <a:tailEnd/>
                              </a:ln>
                            </wps:spPr>
                            <wps:txbx>
                              <w:txbxContent>
                                <w:p w14:paraId="36F34E98" w14:textId="77777777" w:rsidR="00035CE4" w:rsidRPr="00DE4175" w:rsidRDefault="00035CE4" w:rsidP="00035CE4">
                                  <w:pPr>
                                    <w:jc w:val="center"/>
                                    <w:rPr>
                                      <w:b/>
                                      <w:bCs/>
                                    </w:rPr>
                                  </w:pPr>
                                  <w:r>
                                    <w:rPr>
                                      <w:b/>
                                      <w:bCs/>
                                    </w:rPr>
                                    <w:t>Understand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06B4F43" id="_x0000_s1123" type="#_x0000_t202" style="position:absolute;margin-left:18.1pt;margin-top:6.6pt;width:76.1pt;height:22.85pt;z-index:2534871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0j2JEgIAACYEAAAOAAAAZHJzL2Uyb0RvYy54bWysU9uO2yAQfa/Uf0C8N3aiXDZWnNU221SV&#10;thdp2w/AGMeowFAgsdOv74C92fT2UpUHxDBw5syZmc1trxU5CeclmJJOJzklwnCopTmU9Mvn/asb&#10;SnxgpmYKjCjpWXh6u335YtPZQsygBVULRxDE+KKzJW1DsEWWed4KzfwErDDobMBpFtB0h6x2rEN0&#10;rbJZni+zDlxtHXDhPd7eD066TfhNI3j42DReBKJKitxC2l3aq7hn2w0rDo7ZVvKRBvsHFppJg0Ev&#10;UPcsMHJ08jcoLbkDD02YcNAZNI3kIuWA2UzzX7J5bJkVKRcUx9uLTP7/wfIPp0f7yZHQv4YeC5iS&#10;8PYB+FdPDOxaZg7izjnoWsFqDDyNkmWd9cX4NUrtCx9Bqu491FhkdgyQgPrG6agK5kkQHQtwvogu&#10;+kA4Xq6Xy/kKPRxds3U+XS9SBFY8fbbOh7cCNImHkjqsaQJnpwcfIhlWPD2JsTwoWe+lUslwh2qn&#10;HDkxrP8+rRH9p2fKkA6ZLGaLIf+/QuRp/QlCy4CNrKQu6c3lESuiam9MndosMKmGM1JWZpQxKjdo&#10;GPqqJ7JGIqsYIcpaQX1GYR0MjYuDhocW3HdKOmzakvpvR+YEJeqdweKsp/N57PJkzBerGRru2lNd&#10;e5jhCFXSQMlw3IU0GVE4A3dYxEYmgZ+ZjJyxGZPu4+DEbr+206vn8d7+AAAA//8DAFBLAwQUAAYA&#10;CAAAACEAbjeINt8AAAAIAQAADwAAAGRycy9kb3ducmV2LnhtbEyPwU7DMBBE70j8g7VIXBB1aEpw&#10;Q5wKIYHgBm0FVzfeJhH2OthuGv4e9wSn1e6MZt9Uq8kaNqIPvSMJN7MMGFLjdE+thO3m6VoAC1GR&#10;VsYRSvjBAKv6/KxSpXZHesdxHVuWQiiUSkIX41ByHpoOrQozNyAlbe+8VTGtvuXaq2MKt4bPs6zg&#10;VvWUPnRqwMcOm6/1wUoQi5fxM7zmbx9NsTfLeHU3Pn97KS8vpod7YBGn+GeGE35Chzox7dyBdGBG&#10;Ql7MkzPd8zRPuhALYDsJt2IJvK74/wL1LwAAAP//AwBQSwECLQAUAAYACAAAACEAtoM4kv4AAADh&#10;AQAAEwAAAAAAAAAAAAAAAAAAAAAAW0NvbnRlbnRfVHlwZXNdLnhtbFBLAQItABQABgAIAAAAIQA4&#10;/SH/1gAAAJQBAAALAAAAAAAAAAAAAAAAAC8BAABfcmVscy8ucmVsc1BLAQItABQABgAIAAAAIQCI&#10;0j2JEgIAACYEAAAOAAAAAAAAAAAAAAAAAC4CAABkcnMvZTJvRG9jLnhtbFBLAQItABQABgAIAAAA&#10;IQBuN4g23wAAAAgBAAAPAAAAAAAAAAAAAAAAAGwEAABkcnMvZG93bnJldi54bWxQSwUGAAAAAAQA&#10;BADzAAAAeAUAAAAA&#10;">
                      <v:textbox>
                        <w:txbxContent>
                          <w:p w14:paraId="36F34E98" w14:textId="77777777" w:rsidR="00035CE4" w:rsidRPr="00DE4175" w:rsidRDefault="00035CE4" w:rsidP="00035CE4">
                            <w:pPr>
                              <w:jc w:val="center"/>
                              <w:rPr>
                                <w:b/>
                                <w:bCs/>
                              </w:rPr>
                            </w:pPr>
                            <w:r>
                              <w:rPr>
                                <w:b/>
                                <w:bCs/>
                              </w:rPr>
                              <w:t>Understand</w:t>
                            </w:r>
                          </w:p>
                        </w:txbxContent>
                      </v:textbox>
                      <w10:wrap type="square"/>
                    </v:shape>
                  </w:pict>
                </mc:Fallback>
              </mc:AlternateContent>
            </w:r>
          </w:p>
          <w:p w14:paraId="0A1FBDB6" w14:textId="77777777" w:rsidR="00035CE4" w:rsidRPr="009A2769" w:rsidRDefault="00035CE4" w:rsidP="00FF0E76">
            <w:pPr>
              <w:textAlignment w:val="baseline"/>
              <w:rPr>
                <w:rFonts w:ascii="Gadugi" w:eastAsia="Times New Roman" w:hAnsi="Gadugi" w:cs="Segoe UI"/>
                <w:sz w:val="22"/>
                <w:lang w:bidi="ar-SA"/>
              </w:rPr>
            </w:pPr>
          </w:p>
          <w:p w14:paraId="7EBDB206" w14:textId="77777777" w:rsidR="00035CE4" w:rsidRPr="009A2769" w:rsidRDefault="00035CE4" w:rsidP="00FF0E76">
            <w:pP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31136" behindDoc="0" locked="0" layoutInCell="1" allowOverlap="1" wp14:anchorId="64412EDE" wp14:editId="2C29321C">
                      <wp:simplePos x="0" y="0"/>
                      <wp:positionH relativeFrom="column">
                        <wp:posOffset>1452880</wp:posOffset>
                      </wp:positionH>
                      <wp:positionV relativeFrom="paragraph">
                        <wp:posOffset>191770</wp:posOffset>
                      </wp:positionV>
                      <wp:extent cx="295275" cy="330200"/>
                      <wp:effectExtent l="0" t="0" r="28575" b="12700"/>
                      <wp:wrapNone/>
                      <wp:docPr id="1249" name="Oval 1249"/>
                      <wp:cNvGraphicFramePr/>
                      <a:graphic xmlns:a="http://schemas.openxmlformats.org/drawingml/2006/main">
                        <a:graphicData uri="http://schemas.microsoft.com/office/word/2010/wordprocessingShape">
                          <wps:wsp>
                            <wps:cNvSpPr/>
                            <wps:spPr>
                              <a:xfrm>
                                <a:off x="0" y="0"/>
                                <a:ext cx="295275" cy="330200"/>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2F1AE4A0"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4412EDE" id="Oval 1249" o:spid="_x0000_s1124" style="position:absolute;margin-left:114.4pt;margin-top:15.1pt;width:23.25pt;height:26pt;z-index:253531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RoWDfwIAABEFAAAOAAAAZHJzL2Uyb0RvYy54bWysVEtv2zAMvg/YfxB0X524ydIadYogQYYB&#10;RVugHXpmZDkWoNckJXb260fJzqPrTsN8kEnx/ZHU3X2nJNlz54XRJR1fjSjhmplK6G1Jf7yuv9xQ&#10;4gPoCqTRvKQH7un9/POnu9YWPDeNkRV3BJ1oX7S2pE0ItsgyzxquwF8ZyzUKa+MUBGTdNqsctOhd&#10;ySwfjb5mrXGVdYZx7/F21QvpPPmva87CU117HogsKeYW0unSuYlnNr+DYuvANoINacA/ZKFAaAx6&#10;crWCAGTnxAdXSjBnvKnDFTMqM3UtGE81YDXj0R/VvDRgeaoFwfH2BJP/f27Z4/7FPjuEobW+8EjG&#10;KrraqfjH/EiXwDqcwOJdIAwv89tpPptSwlB0fT3CZkQws7OxdT5840aRSJSUSymsj+VAAfsHH3rt&#10;o1a89kaKai2kTMzBL6Uje8DOYcMr01IiwQe8LOk6fUPAd2ZSkxYHMZ9hPoQBjlQtISCpbFVSr7eU&#10;gNzirLLgUi7vrL3bbk5RJ5NZvpz0Sg1UvM9lOsLvGLlXT2W/8xOrWoFvepMkiiZQKBFw3qVQJb2J&#10;jo6epI5SniZ2wObckEiFbtMRgSXc3kRP8WpjqsOzI870U+0tWwuM+4AgPYPDMUYEcDXDEx61NAiL&#10;GShKGuN+/e0+6uN0oZSSFtcCIfu5A8cR++8a5+52PJnEPUrMZDrLkXGXks2lRO/U0mD/xvgIWJbI&#10;qB/kkaydUW+4wYsYFUWgGcbumzMwy9CvK74BjC8WSQ13x0J40C+WRecRuoj4a/cGzg7zFnBQH81x&#10;hT7MXK8bLbVZ7IKpRRrIM67Y1Mjg3qX2Dm9EXOxLPmmdX7L5bwAAAP//AwBQSwMEFAAGAAgAAAAh&#10;AOVCl3/fAAAACQEAAA8AAABkcnMvZG93bnJldi54bWxMj8tOwzAURPdI/IN1kdhRB1dACLmpoBIs&#10;kCj0wd5JLkkUP4LtNsnfY1awHM1o5ky+mrRiJ3K+swbhepEAI1PZujMNwmH/fJUC80GaWiprCGEm&#10;D6vi/CyXWW1Hs6XTLjQslhifSYQ2hCHj3FctaekXdiATvS/rtAxRuobXTo6xXCsukuSWa9mZuNDK&#10;gdYtVf3uqBGc+77vX1/Kw9vTx3v/uVHzPIo14uXF9PgALNAU/sLwix/RoYhMpT2a2jOFIEQa0QPC&#10;MhHAYkDc3SyBlQipEMCLnP9/UPwAAAD//wMAUEsBAi0AFAAGAAgAAAAhALaDOJL+AAAA4QEAABMA&#10;AAAAAAAAAAAAAAAAAAAAAFtDb250ZW50X1R5cGVzXS54bWxQSwECLQAUAAYACAAAACEAOP0h/9YA&#10;AACUAQAACwAAAAAAAAAAAAAAAAAvAQAAX3JlbHMvLnJlbHNQSwECLQAUAAYACAAAACEAFkaFg38C&#10;AAARBQAADgAAAAAAAAAAAAAAAAAuAgAAZHJzL2Uyb0RvYy54bWxQSwECLQAUAAYACAAAACEA5UKX&#10;f98AAAAJAQAADwAAAAAAAAAAAAAAAADZBAAAZHJzL2Rvd25yZXYueG1sUEsFBgAAAAAEAAQA8wAA&#10;AOUFAAAAAA==&#10;" fillcolor="window" strokecolor="#2f528f" strokeweight="1pt">
                      <v:stroke joinstyle="miter"/>
                      <v:textbox>
                        <w:txbxContent>
                          <w:p w14:paraId="2F1AE4A0"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r>
              <w:rPr>
                <w:rFonts w:ascii="Gadugi" w:eastAsia="Times New Roman" w:hAnsi="Gadugi" w:cs="Segoe UI"/>
                <w:b/>
                <w:bCs/>
                <w:noProof/>
                <w:sz w:val="22"/>
                <w:lang w:bidi="ar-SA"/>
              </w:rPr>
              <mc:AlternateContent>
                <mc:Choice Requires="wps">
                  <w:drawing>
                    <wp:anchor distT="0" distB="0" distL="114300" distR="114300" simplePos="0" relativeHeight="253519872" behindDoc="0" locked="0" layoutInCell="1" allowOverlap="1" wp14:anchorId="7E407101" wp14:editId="43741E2F">
                      <wp:simplePos x="0" y="0"/>
                      <wp:positionH relativeFrom="column">
                        <wp:posOffset>14751</wp:posOffset>
                      </wp:positionH>
                      <wp:positionV relativeFrom="paragraph">
                        <wp:posOffset>164465</wp:posOffset>
                      </wp:positionV>
                      <wp:extent cx="295421" cy="330591"/>
                      <wp:effectExtent l="0" t="0" r="28575" b="12700"/>
                      <wp:wrapNone/>
                      <wp:docPr id="1238" name="Oval 1238"/>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5C1ABF0" w14:textId="77777777" w:rsidR="00035CE4" w:rsidRPr="00FD628E" w:rsidRDefault="00035CE4" w:rsidP="00035CE4">
                                  <w:pPr>
                                    <w:jc w:val="center"/>
                                    <w:rPr>
                                      <w:color w:val="000000" w:themeColor="text1"/>
                                      <w:sz w:val="20"/>
                                      <w:szCs w:val="20"/>
                                    </w:rPr>
                                  </w:pPr>
                                  <w:r>
                                    <w:rPr>
                                      <w:color w:val="000000" w:themeColor="text1"/>
                                      <w:sz w:val="20"/>
                                      <w:szCs w:val="20"/>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E407101" id="Oval 1238" o:spid="_x0000_s1125" style="position:absolute;margin-left:1.15pt;margin-top:12.95pt;width:23.25pt;height:26.05pt;z-index:253519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nPegAIAABEFAAAOAAAAZHJzL2Uyb0RvYy54bWysVEtv2zAMvg/YfxB0X524ztoYdYogRYYB&#10;RVugHXpmZDkWoNckJXb260fJTtKuOw3LQSFFio+PH31z2ytJ9tx5YXRFpxcTSrhmphZ6W9EfL+sv&#10;15T4ALoGaTSv6IF7erv4/OmmsyXPTWtkzR3BINqXna1oG4Its8yzlivwF8ZyjcbGOAUBVbfNagcd&#10;RlcyyyeTr1lnXG2dYdx7vL0bjHSR4jcNZ+GxaTwPRFYUawvpdOncxDNb3EC5dWBbwcYy4B+qUCA0&#10;Jj2FuoMAZOfEh1BKMGe8acIFMyozTSMYTz1gN9PJH908t2B56gXB8fYEk/9/YdnD/tk+OYShs770&#10;KMYu+sap+I/1kT6BdTiBxftAGF7m81mRTylhaLq8nMzm0whmdn5snQ/fuFEkChXlUgrrYztQwv7e&#10;h8H76BWvvZGiXgspk3LwK+nIHnByOPDadJRI8AEvK7pOvzHhu2dSkw6JmF9NcNwMkFKNhICisnVF&#10;vd5SAnKLXGXBpVrevfZuuzllLYqrfFUMTi3UfKhlNsHfMfPgntp+Fyd2dQe+HZ4kU3wCpRIB+S6F&#10;quh1DHSMJHW08sTYEZvzQKIU+k1PBLYwn8dI8Wpj6sOTI84MrPaWrQXmvUeQnsAhjREBXM3wiEcj&#10;DcJiRomS1rhff7uP/sgutFLS4VogZD934Dhi/10j7+bTooh7lJRidpWj4t5aNm8teqdWBueHNMHq&#10;khj9gzyKjTPqFTd4GbOiCTTD3MNwRmUVhnXFbwDjy2Vyw92xEO71s2UxeIQuIv7Sv4KzI98CEvXB&#10;HFfoA+cG3/hSm+UumEYkQp5xxaFGBfcujXf8RsTFfqsnr/OXbPEbAAD//wMAUEsDBBQABgAIAAAA&#10;IQC2iUPZ3QAAAAYBAAAPAAAAZHJzL2Rvd25yZXYueG1sTI9LT8MwEITvSPwHa5G4UYfwSkOcCirB&#10;AYlHH9yd2CRR7HWw3Sb59ywnOI1WM5r5tlhN1rCj9qFzKOBykQDTWDvVYSNgv3u6yICFKFFJ41AL&#10;mHWAVXl6UshcuRE3+riNDaMSDLkU0MY45JyHutVWhoUbNJL35byVkU7fcOXlSOXW8DRJbrmVHdJC&#10;Kwe9bnXdbw9WgPffy/7ludq/Pn68959vZp7HdC3E+dn0cA8s6in+heEXn9ChJKbKHVAFZgSkVxQk&#10;uVkCI/s6o0cqAXdZArws+H/88gcAAP//AwBQSwECLQAUAAYACAAAACEAtoM4kv4AAADhAQAAEwAA&#10;AAAAAAAAAAAAAAAAAAAAW0NvbnRlbnRfVHlwZXNdLnhtbFBLAQItABQABgAIAAAAIQA4/SH/1gAA&#10;AJQBAAALAAAAAAAAAAAAAAAAAC8BAABfcmVscy8ucmVsc1BLAQItABQABgAIAAAAIQCz0nPegAIA&#10;ABEFAAAOAAAAAAAAAAAAAAAAAC4CAABkcnMvZTJvRG9jLnhtbFBLAQItABQABgAIAAAAIQC2iUPZ&#10;3QAAAAYBAAAPAAAAAAAAAAAAAAAAANoEAABkcnMvZG93bnJldi54bWxQSwUGAAAAAAQABADzAAAA&#10;5AUAAAAA&#10;" fillcolor="window" strokecolor="#2f528f" strokeweight="1pt">
                      <v:stroke joinstyle="miter"/>
                      <v:textbox>
                        <w:txbxContent>
                          <w:p w14:paraId="35C1ABF0" w14:textId="77777777" w:rsidR="00035CE4" w:rsidRPr="00FD628E" w:rsidRDefault="00035CE4" w:rsidP="00035CE4">
                            <w:pPr>
                              <w:jc w:val="center"/>
                              <w:rPr>
                                <w:color w:val="000000" w:themeColor="text1"/>
                                <w:sz w:val="20"/>
                                <w:szCs w:val="20"/>
                              </w:rPr>
                            </w:pPr>
                            <w:r>
                              <w:rPr>
                                <w:color w:val="000000" w:themeColor="text1"/>
                                <w:sz w:val="20"/>
                                <w:szCs w:val="20"/>
                              </w:rPr>
                              <w:t>6</w:t>
                            </w:r>
                          </w:p>
                        </w:txbxContent>
                      </v:textbox>
                    </v:oval>
                  </w:pict>
                </mc:Fallback>
              </mc:AlternateContent>
            </w:r>
          </w:p>
          <w:p w14:paraId="4E639840" w14:textId="77777777" w:rsidR="00035CE4" w:rsidRPr="009A2769" w:rsidRDefault="00035CE4" w:rsidP="00FF0E76">
            <w:pPr>
              <w:textAlignment w:val="baseline"/>
              <w:rPr>
                <w:rFonts w:ascii="Gadugi" w:eastAsia="Times New Roman" w:hAnsi="Gadugi" w:cs="Segoe UI"/>
                <w:sz w:val="22"/>
                <w:lang w:bidi="ar-SA"/>
              </w:rPr>
            </w:pP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4272" behindDoc="0" locked="0" layoutInCell="1" allowOverlap="1" wp14:anchorId="6792BC67" wp14:editId="58B6CBE3">
                      <wp:simplePos x="0" y="0"/>
                      <wp:positionH relativeFrom="column">
                        <wp:posOffset>1605280</wp:posOffset>
                      </wp:positionH>
                      <wp:positionV relativeFrom="paragraph">
                        <wp:posOffset>28575</wp:posOffset>
                      </wp:positionV>
                      <wp:extent cx="4269105" cy="290195"/>
                      <wp:effectExtent l="0" t="0" r="17145" b="14605"/>
                      <wp:wrapNone/>
                      <wp:docPr id="118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9105" cy="290195"/>
                              </a:xfrm>
                              <a:prstGeom prst="rect">
                                <a:avLst/>
                              </a:prstGeom>
                              <a:solidFill>
                                <a:srgbClr val="FFFFFF"/>
                              </a:solidFill>
                              <a:ln w="9525">
                                <a:solidFill>
                                  <a:srgbClr val="000000"/>
                                </a:solidFill>
                                <a:miter lim="800000"/>
                                <a:headEnd/>
                                <a:tailEnd/>
                              </a:ln>
                            </wps:spPr>
                            <wps:txbx>
                              <w:txbxContent>
                                <w:p w14:paraId="61EDD98C" w14:textId="77777777" w:rsidR="00035CE4" w:rsidRPr="00DE4175" w:rsidRDefault="00035CE4" w:rsidP="00035CE4">
                                  <w:pPr>
                                    <w:jc w:val="center"/>
                                    <w:rPr>
                                      <w:b/>
                                      <w:bCs/>
                                    </w:rPr>
                                  </w:pPr>
                                  <w:r>
                                    <w:rPr>
                                      <w:b/>
                                      <w:bCs/>
                                    </w:rPr>
                                    <w:t xml:space="preserve">Identify three </w:t>
                                  </w:r>
                                  <w:proofErr w:type="gramStart"/>
                                  <w:r>
                                    <w:rPr>
                                      <w:b/>
                                      <w:bCs/>
                                    </w:rPr>
                                    <w:t>animals</w:t>
                                  </w:r>
                                  <w:proofErr w:type="gramEnd"/>
                                  <w:r>
                                    <w:rPr>
                                      <w:b/>
                                      <w:bCs/>
                                    </w:rPr>
                                    <w:t xml:space="preserve"> people have as pets.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792BC67" id="_x0000_s1126" type="#_x0000_t202" style="position:absolute;margin-left:126.4pt;margin-top:2.25pt;width:336.15pt;height:22.85pt;z-index:2534942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GwjFQIAACgEAAAOAAAAZHJzL2Uyb0RvYy54bWysU9uO2yAQfa/Uf0C8N74o2a6tOKtttqkq&#10;bbeVtv0AjHGMihkKJHb69R2wN5veXqrygGaY4TBz5rC+GXtFjsI6Cbqi2SKlRGgOjdT7in75vHt1&#10;TYnzTDdMgRYVPQlHbzYvX6wHU4ocOlCNsARBtCsHU9HOe1MmieOd6JlbgBEagy3Ynnl07T5pLBsQ&#10;vVdJnqZXyQC2MRa4cA5P76Yg3UT8thXcf2xbJzxRFcXafNxt3OuwJ5s1K/eWmU7yuQz2D1X0TGp8&#10;9Ax1xzwjByt/g+olt+Cg9QsOfQJtK7mIPWA3WfpLN48dMyL2guQ4c6bJ/T9Y/nB8NJ8s8eMbGHGA&#10;sQln7oF/dUTDtmN6L26thaETrMGHs0BZMhhXzlcD1a50AaQePkCDQ2YHDxFobG0fWME+CaLjAE5n&#10;0sXoCcfDZX5VZOmKEo6xvEizYhWfYOXTbWOdfyegJ8GoqMWhRnR2vHc+VMPKp5TwmAMlm51UKjp2&#10;X2+VJUeGAtjFNaP/lKY0GSparPLVRMBfIdK4/gTRS49KVrKv6PU5iZWBtre6iTrzTKrJxpKVnnkM&#10;1E0k+rEeiWyQ5DQqMxBbQ3NCai1M0sWvhkYH9jslA8q2ou7bgVlBiXqvcTxFtlwGnUdnuXqdo2Mv&#10;I/VlhGmOUBX1lEzm1se/EZjTcItjbGVk+LmSuWiUYyR+/jpB75d+zHr+4JsfAAAA//8DAFBLAwQU&#10;AAYACAAAACEAHLf5ON8AAAAIAQAADwAAAGRycy9kb3ducmV2LnhtbEyPwU7DMBBE70j8g7VIXBB1&#10;GprShmwqhASCGxQEVzfeJhH2OthuGv4ec4LjaEYzb6rNZI0YyYfeMcJ8loEgbpzuuUV4e72/XIEI&#10;UbFWxjEhfFOATX16UqlSuyO/0LiNrUglHEqF0MU4lFKGpiOrwswNxMnbO29VTNK3Unt1TOXWyDzL&#10;ltKqntNCpwa666j53B4swmrxOH6Ep6vn92a5N+t4cT0+fHnE87Pp9gZEpCn+heEXP6FDnZh27sA6&#10;CIOQF3lCjwiLAkTy13kxB7FDKLIcZF3J/wfqHwAAAP//AwBQSwECLQAUAAYACAAAACEAtoM4kv4A&#10;AADhAQAAEwAAAAAAAAAAAAAAAAAAAAAAW0NvbnRlbnRfVHlwZXNdLnhtbFBLAQItABQABgAIAAAA&#10;IQA4/SH/1gAAAJQBAAALAAAAAAAAAAAAAAAAAC8BAABfcmVscy8ucmVsc1BLAQItABQABgAIAAAA&#10;IQBY1GwjFQIAACgEAAAOAAAAAAAAAAAAAAAAAC4CAABkcnMvZTJvRG9jLnhtbFBLAQItABQABgAI&#10;AAAAIQAct/k43wAAAAgBAAAPAAAAAAAAAAAAAAAAAG8EAABkcnMvZG93bnJldi54bWxQSwUGAAAA&#10;AAQABADzAAAAewUAAAAA&#10;">
                      <v:textbox>
                        <w:txbxContent>
                          <w:p w14:paraId="61EDD98C" w14:textId="77777777" w:rsidR="00035CE4" w:rsidRPr="00DE4175" w:rsidRDefault="00035CE4" w:rsidP="00035CE4">
                            <w:pPr>
                              <w:jc w:val="center"/>
                              <w:rPr>
                                <w:b/>
                                <w:bCs/>
                              </w:rPr>
                            </w:pPr>
                            <w:r>
                              <w:rPr>
                                <w:b/>
                                <w:bCs/>
                              </w:rPr>
                              <w:t>Identify three animals people have as pets.</w:t>
                            </w:r>
                          </w:p>
                        </w:txbxContent>
                      </v:textbox>
                    </v:shape>
                  </w:pict>
                </mc:Fallback>
              </mc:AlternateContent>
            </w: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86080" behindDoc="0" locked="0" layoutInCell="1" allowOverlap="1" wp14:anchorId="127CB36B" wp14:editId="77B8A2FF">
                      <wp:simplePos x="0" y="0"/>
                      <wp:positionH relativeFrom="column">
                        <wp:posOffset>226488</wp:posOffset>
                      </wp:positionH>
                      <wp:positionV relativeFrom="paragraph">
                        <wp:posOffset>23850</wp:posOffset>
                      </wp:positionV>
                      <wp:extent cx="929640" cy="290195"/>
                      <wp:effectExtent l="0" t="0" r="22860" b="14605"/>
                      <wp:wrapSquare wrapText="bothSides"/>
                      <wp:docPr id="118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9640" cy="290195"/>
                              </a:xfrm>
                              <a:prstGeom prst="rect">
                                <a:avLst/>
                              </a:prstGeom>
                              <a:solidFill>
                                <a:srgbClr val="FFFFFF"/>
                              </a:solidFill>
                              <a:ln w="9525">
                                <a:solidFill>
                                  <a:srgbClr val="000000"/>
                                </a:solidFill>
                                <a:miter lim="800000"/>
                                <a:headEnd/>
                                <a:tailEnd/>
                              </a:ln>
                            </wps:spPr>
                            <wps:txbx>
                              <w:txbxContent>
                                <w:p w14:paraId="7CBFB502" w14:textId="77777777" w:rsidR="00035CE4" w:rsidRPr="00DE4175" w:rsidRDefault="00035CE4" w:rsidP="00035CE4">
                                  <w:pPr>
                                    <w:jc w:val="center"/>
                                    <w:rPr>
                                      <w:b/>
                                      <w:bCs/>
                                    </w:rPr>
                                  </w:pPr>
                                  <w:r>
                                    <w:rPr>
                                      <w:b/>
                                      <w:bCs/>
                                    </w:rPr>
                                    <w:t>Remember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27CB36B" id="_x0000_s1127" type="#_x0000_t202" style="position:absolute;margin-left:17.85pt;margin-top:1.9pt;width:73.2pt;height:22.85pt;z-index:2534860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SwYNEgIAACcEAAAOAAAAZHJzL2Uyb0RvYy54bWysk82O2yAQx++V+g6Ie2PHSrYbK85qm22q&#10;StttpW0fAGMcowJDgcROn74D9mbTr0tVDohh4M/Mb4b1zaAVOQrnJZiKzmc5JcJwaKTZV/TL592r&#10;a0p8YKZhCoyo6El4erN5+WLd21IU0IFqhCMoYnzZ24p2IdgyyzzvhGZ+BlYYdLbgNAtoun3WONaj&#10;ulZZkedXWQ+usQ648B5370Yn3ST9thU8fGxbLwJRFcXYQppdmus4Z5s1K/eO2U7yKQz2D1FoJg0+&#10;epa6Y4GRg5O/SWnJHXhow4yDzqBtJRcpB8xmnv+SzWPHrEi5IBxvz5j8/5PlD8dH+8mRMLyBAQuY&#10;kvD2HvhXTwxsO2b24tY56DvBGnx4HpFlvfXldDWi9qWPInX/ARosMjsESEJD63SkgnkSVMcCnM7Q&#10;xRAIx81VsbpaoIejq1jl89UyvcDKp8vW+fBOgCZxUVGHNU3i7HjvQwyGlU9H4lselGx2UqlkuH29&#10;VY4cGdZ/l8ak/tMxZUiPkSyL5Zj/XyXyNP4koWXARlZSV/T6fIiVkdpb06Q2C0yqcY0hKzNhjORG&#10;hmGoByIbZJwnypFrDc0JyToYOxd/Gi46cN8p6bFrK+q/HZgTlKj3Bquzmi8iy5CMxfJ1gYa79NSX&#10;HmY4SlU0UDIutyF9jUjOwC1WsZWJ8HMkU9DYjQn89HNiu1/a6dTz/978AAAA//8DAFBLAwQUAAYA&#10;CAAAACEAnB4DqN4AAAAHAQAADwAAAGRycy9kb3ducmV2LnhtbEyPzU7DMBCE70i8g7VIXFDr9D8N&#10;cSqEBKI3aBFc3XibRNjrELtpeHu2JziNVjOa+TbfDM6KHrvQeFIwGScgkEpvGqoUvO+fRimIEDUZ&#10;bT2hgh8MsCmur3KdGX+mN+x3sRJcQiHTCuoY20zKUNbodBj7Fom9o++cjnx2lTSdPnO5s3KaJEvp&#10;dEO8UOsWH2ssv3YnpyCdv/SfYTt7/SiXR7uOd6v++btT6vZmeLgHEXGIf2G44DM6FMx08CcyQVgF&#10;s8WKk6z8wMVOpxMQBwXz9QJkkcv//MUvAAAA//8DAFBLAQItABQABgAIAAAAIQC2gziS/gAAAOEB&#10;AAATAAAAAAAAAAAAAAAAAAAAAABbQ29udGVudF9UeXBlc10ueG1sUEsBAi0AFAAGAAgAAAAhADj9&#10;If/WAAAAlAEAAAsAAAAAAAAAAAAAAAAALwEAAF9yZWxzLy5yZWxzUEsBAi0AFAAGAAgAAAAhAOBL&#10;Bg0SAgAAJwQAAA4AAAAAAAAAAAAAAAAALgIAAGRycy9lMm9Eb2MueG1sUEsBAi0AFAAGAAgAAAAh&#10;AJweA6jeAAAABwEAAA8AAAAAAAAAAAAAAAAAbAQAAGRycy9kb3ducmV2LnhtbFBLBQYAAAAABAAE&#10;APMAAAB3BQAAAAA=&#10;">
                      <v:textbox>
                        <w:txbxContent>
                          <w:p w14:paraId="7CBFB502" w14:textId="77777777" w:rsidR="00035CE4" w:rsidRPr="00DE4175" w:rsidRDefault="00035CE4" w:rsidP="00035CE4">
                            <w:pPr>
                              <w:jc w:val="center"/>
                              <w:rPr>
                                <w:b/>
                                <w:bCs/>
                              </w:rPr>
                            </w:pPr>
                            <w:r>
                              <w:rPr>
                                <w:b/>
                                <w:bCs/>
                              </w:rPr>
                              <w:t>Remember</w:t>
                            </w:r>
                          </w:p>
                        </w:txbxContent>
                      </v:textbox>
                      <w10:wrap type="square"/>
                    </v:shape>
                  </w:pict>
                </mc:Fallback>
              </mc:AlternateContent>
            </w:r>
          </w:p>
          <w:p w14:paraId="5DD4A3B1" w14:textId="77777777" w:rsidR="00035CE4" w:rsidRPr="009A2769" w:rsidRDefault="00035CE4" w:rsidP="00FF0E76">
            <w:pPr>
              <w:textAlignment w:val="baseline"/>
              <w:rPr>
                <w:rFonts w:ascii="Gadugi" w:eastAsia="Times New Roman" w:hAnsi="Gadugi" w:cs="Segoe UI"/>
                <w:sz w:val="22"/>
                <w:lang w:bidi="ar-SA"/>
              </w:rPr>
            </w:pPr>
          </w:p>
          <w:p w14:paraId="4198B257" w14:textId="77777777" w:rsidR="00035CE4" w:rsidRPr="009A2769" w:rsidRDefault="00035CE4" w:rsidP="00FF0E76">
            <w:pPr>
              <w:textAlignment w:val="baseline"/>
              <w:rPr>
                <w:rFonts w:ascii="Gadugi" w:eastAsia="Times New Roman" w:hAnsi="Gadugi" w:cs="Segoe UI"/>
                <w:sz w:val="22"/>
                <w:lang w:bidi="ar-SA"/>
              </w:rPr>
            </w:pPr>
            <w:r w:rsidRPr="009A2769">
              <w:rPr>
                <w:rFonts w:ascii="Gadugi" w:eastAsia="Times New Roman" w:hAnsi="Gadugi" w:cs="Segoe UI"/>
                <w:b/>
                <w:bCs/>
                <w:noProof/>
                <w:sz w:val="22"/>
                <w:lang w:bidi="ar-SA"/>
              </w:rPr>
              <mc:AlternateContent>
                <mc:Choice Requires="wps">
                  <w:drawing>
                    <wp:anchor distT="45720" distB="45720" distL="114300" distR="114300" simplePos="0" relativeHeight="253493248" behindDoc="0" locked="0" layoutInCell="1" allowOverlap="1" wp14:anchorId="5B3FA1F6" wp14:editId="0152012F">
                      <wp:simplePos x="0" y="0"/>
                      <wp:positionH relativeFrom="column">
                        <wp:posOffset>78056</wp:posOffset>
                      </wp:positionH>
                      <wp:positionV relativeFrom="paragraph">
                        <wp:posOffset>135255</wp:posOffset>
                      </wp:positionV>
                      <wp:extent cx="1211580" cy="290195"/>
                      <wp:effectExtent l="0" t="0" r="26670" b="14605"/>
                      <wp:wrapSquare wrapText="bothSides"/>
                      <wp:docPr id="11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90195"/>
                              </a:xfrm>
                              <a:prstGeom prst="rect">
                                <a:avLst/>
                              </a:prstGeom>
                              <a:solidFill>
                                <a:srgbClr val="FF0000"/>
                              </a:solidFill>
                              <a:ln w="9525">
                                <a:solidFill>
                                  <a:srgbClr val="000000"/>
                                </a:solidFill>
                                <a:miter lim="800000"/>
                                <a:headEnd/>
                                <a:tailEnd/>
                              </a:ln>
                            </wps:spPr>
                            <wps:txbx>
                              <w:txbxContent>
                                <w:p w14:paraId="6190162B" w14:textId="77777777" w:rsidR="00035CE4" w:rsidRPr="00780616" w:rsidRDefault="00035CE4" w:rsidP="00035CE4">
                                  <w:pPr>
                                    <w:jc w:val="center"/>
                                    <w:rPr>
                                      <w:b/>
                                      <w:bCs/>
                                      <w:color w:val="FFFFFF" w:themeColor="background1"/>
                                    </w:rPr>
                                  </w:pPr>
                                  <w:r w:rsidRPr="00780616">
                                    <w:rPr>
                                      <w:b/>
                                      <w:bCs/>
                                      <w:color w:val="FFFFFF" w:themeColor="background1"/>
                                    </w:rPr>
                                    <w:t>Low order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B3FA1F6" id="_x0000_s1128" type="#_x0000_t202" style="position:absolute;margin-left:6.15pt;margin-top:10.65pt;width:95.4pt;height:22.85pt;z-index:2534932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0epOFQIAACgEAAAOAAAAZHJzL2Uyb0RvYy54bWysk9uO0zAQhu+ReAfL9zQHtdBGTVdLlyKk&#10;5SAtPIDjOImF4zG226Q8PWMn2y2nG0QuLE/G/mfmm/H2ZuwVOQnrJOiSZouUEqE51FK3Jf3y+fBi&#10;TYnzTNdMgRYlPQtHb3bPn20HU4gcOlC1sARFtCsGU9LOe1MkieOd6JlbgBEanQ3Ynnk0bZvUlg2o&#10;3qskT9OXyQC2Nha4cA7/3k1Ouov6TSO4/9g0TniiSoq5+bjauFZhTXZbVrSWmU7yOQ32D1n0TGoM&#10;epG6Y56Ro5W/SfWSW3DQ+AWHPoGmkVzEGrCaLP2lmoeOGRFrQTjOXDC5/yfLP5wezCdL/PgaRmxg&#10;LMKZe+BfHdGw75huxa21MHSC1Rg4C8iSwbhivhpQu8IFkWp4DzU2mR09RKGxsX2ggnUSVMcGnC/Q&#10;xegJDyHzLFut0cXRl2/SbLOKIVjxeNtY598K6EnYlNRiU6M6O907H7JhxeOREMyBkvVBKhUN21Z7&#10;ZcmJ4QAcDil+s/pPx5QmQ0k3q3w1AfirRBD4s0QvPU6ykn1J15dDrAjY3ug6zplnUk17TFnpmWNA&#10;N0H0YzUSWSOTNA9ZBrAV1GdEa2EaXXxquOnAfqdkwLEtqft2ZFZQot5pbM8mWy7DnEdjuXqVo2Gv&#10;PdW1h2mOUiX1lEzbvY9vI5DTcIttbGQk/JTJnDSOYwQ/P50w79d2PPX0wHc/AAAA//8DAFBLAwQU&#10;AAYACAAAACEA5oUsAdwAAAAIAQAADwAAAGRycy9kb3ducmV2LnhtbEyPwU7DMBBE70j8g7VI3Kid&#10;VCpRiFMhEBcuqAWJqxMvSdp4HdlumvL1LCc4rUYzmn1TbRc3ihlDHDxpyFYKBFLr7UCdho/3l7sC&#10;REyGrBk9oYYLRtjW11eVKa0/0w7nfeoEl1AsjYY+pamUMrY9OhNXfkJi78sHZxLL0EkbzJnL3Shz&#10;pTbSmYH4Q28mfOqxPe5PTsPrARuk+bkpws7Ht+LSf4fPRevbm+XxAUTCJf2F4Ref0aFmpsafyEYx&#10;ss7XnNSQZ3zZz9U6A9Fo2NwrkHUl/w+ofwAAAP//AwBQSwECLQAUAAYACAAAACEAtoM4kv4AAADh&#10;AQAAEwAAAAAAAAAAAAAAAAAAAAAAW0NvbnRlbnRfVHlwZXNdLnhtbFBLAQItABQABgAIAAAAIQA4&#10;/SH/1gAAAJQBAAALAAAAAAAAAAAAAAAAAC8BAABfcmVscy8ucmVsc1BLAQItABQABgAIAAAAIQBg&#10;0epOFQIAACgEAAAOAAAAAAAAAAAAAAAAAC4CAABkcnMvZTJvRG9jLnhtbFBLAQItABQABgAIAAAA&#10;IQDmhSwB3AAAAAgBAAAPAAAAAAAAAAAAAAAAAG8EAABkcnMvZG93bnJldi54bWxQSwUGAAAAAAQA&#10;BADzAAAAeAUAAAAA&#10;" fillcolor="red">
                      <v:textbox>
                        <w:txbxContent>
                          <w:p w14:paraId="6190162B" w14:textId="77777777" w:rsidR="00035CE4" w:rsidRPr="00780616" w:rsidRDefault="00035CE4" w:rsidP="00035CE4">
                            <w:pPr>
                              <w:jc w:val="center"/>
                              <w:rPr>
                                <w:b/>
                                <w:bCs/>
                                <w:color w:val="FFFFFF" w:themeColor="background1"/>
                              </w:rPr>
                            </w:pPr>
                            <w:r w:rsidRPr="00780616">
                              <w:rPr>
                                <w:b/>
                                <w:bCs/>
                                <w:color w:val="FFFFFF" w:themeColor="background1"/>
                              </w:rPr>
                              <w:t>Low order</w:t>
                            </w:r>
                          </w:p>
                        </w:txbxContent>
                      </v:textbox>
                      <w10:wrap type="square"/>
                    </v:shape>
                  </w:pict>
                </mc:Fallback>
              </mc:AlternateContent>
            </w:r>
          </w:p>
          <w:p w14:paraId="19FE82CF" w14:textId="77777777" w:rsidR="00035CE4" w:rsidRPr="009A2769" w:rsidRDefault="00035CE4" w:rsidP="00FF0E76">
            <w:pPr>
              <w:textAlignment w:val="baseline"/>
              <w:rPr>
                <w:rFonts w:ascii="Gadugi" w:eastAsia="Times New Roman" w:hAnsi="Gadugi" w:cs="Segoe UI"/>
                <w:sz w:val="22"/>
                <w:lang w:bidi="ar-SA"/>
              </w:rPr>
            </w:pPr>
          </w:p>
          <w:p w14:paraId="53ECF273" w14:textId="77777777" w:rsidR="00035CE4" w:rsidRDefault="00035CE4" w:rsidP="00FF0E76">
            <w:pPr>
              <w:textAlignment w:val="baseline"/>
              <w:rPr>
                <w:rFonts w:ascii="Gadugi" w:eastAsia="Times New Roman" w:hAnsi="Gadugi" w:cs="Segoe UI"/>
                <w:sz w:val="22"/>
                <w:lang w:bidi="ar-SA"/>
              </w:rPr>
            </w:pPr>
          </w:p>
          <w:p w14:paraId="441E08E8" w14:textId="77777777" w:rsidR="00035CE4" w:rsidRDefault="00035CE4" w:rsidP="00FF0E76">
            <w:pPr>
              <w:textAlignment w:val="baseline"/>
              <w:rPr>
                <w:rFonts w:ascii="Gadugi" w:eastAsia="Times New Roman" w:hAnsi="Gadugi" w:cs="Segoe UI"/>
                <w:sz w:val="22"/>
                <w:lang w:bidi="ar-SA"/>
              </w:rPr>
            </w:pPr>
            <w:r w:rsidRPr="00FA3796">
              <w:rPr>
                <w:rFonts w:ascii="Gadugi" w:eastAsia="Times New Roman" w:hAnsi="Gadugi" w:cs="Segoe UI"/>
                <w:sz w:val="22"/>
                <w:lang w:bidi="ar-SA"/>
              </w:rPr>
              <w:t xml:space="preserve">  </w:t>
            </w:r>
          </w:p>
          <w:p w14:paraId="4F489209" w14:textId="77777777" w:rsidR="00035CE4" w:rsidRDefault="00035CE4" w:rsidP="00FF0E76">
            <w:pPr>
              <w:textAlignment w:val="baseline"/>
              <w:rPr>
                <w:rFonts w:ascii="Gadugi" w:eastAsia="Times New Roman" w:hAnsi="Gadugi" w:cs="Segoe UI"/>
                <w:sz w:val="22"/>
                <w:lang w:bidi="ar-SA"/>
              </w:rPr>
            </w:pPr>
          </w:p>
          <w:tbl>
            <w:tblPr>
              <w:tblStyle w:val="TableGrid"/>
              <w:tblW w:w="0" w:type="auto"/>
              <w:tblInd w:w="515" w:type="dxa"/>
              <w:tblLook w:val="04A0" w:firstRow="1" w:lastRow="0" w:firstColumn="1" w:lastColumn="0" w:noHBand="0" w:noVBand="1"/>
            </w:tblPr>
            <w:tblGrid>
              <w:gridCol w:w="1470"/>
              <w:gridCol w:w="1470"/>
              <w:gridCol w:w="1470"/>
              <w:gridCol w:w="1470"/>
              <w:gridCol w:w="1470"/>
              <w:gridCol w:w="1470"/>
            </w:tblGrid>
            <w:tr w:rsidR="00035CE4" w14:paraId="7F4AFFC6" w14:textId="77777777" w:rsidTr="00FF0E76">
              <w:tc>
                <w:tcPr>
                  <w:tcW w:w="1470" w:type="dxa"/>
                </w:tcPr>
                <w:p w14:paraId="2E17305F"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Remember</w:t>
                  </w:r>
                </w:p>
                <w:p w14:paraId="4AA782D4"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1752E273"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Understand</w:t>
                  </w:r>
                </w:p>
              </w:tc>
              <w:tc>
                <w:tcPr>
                  <w:tcW w:w="1470" w:type="dxa"/>
                </w:tcPr>
                <w:p w14:paraId="61C60AAD"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Apply</w:t>
                  </w:r>
                </w:p>
              </w:tc>
              <w:tc>
                <w:tcPr>
                  <w:tcW w:w="1470" w:type="dxa"/>
                </w:tcPr>
                <w:p w14:paraId="059471D5"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Analyse</w:t>
                  </w:r>
                </w:p>
              </w:tc>
              <w:tc>
                <w:tcPr>
                  <w:tcW w:w="1470" w:type="dxa"/>
                </w:tcPr>
                <w:p w14:paraId="2ADFA9D5"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Evaluate</w:t>
                  </w:r>
                </w:p>
              </w:tc>
              <w:tc>
                <w:tcPr>
                  <w:tcW w:w="1470" w:type="dxa"/>
                </w:tcPr>
                <w:p w14:paraId="618325B8"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sz w:val="22"/>
                      <w:lang w:bidi="ar-SA"/>
                    </w:rPr>
                    <w:t>Create</w:t>
                  </w:r>
                </w:p>
              </w:tc>
            </w:tr>
            <w:tr w:rsidR="00035CE4" w14:paraId="7AA0084B" w14:textId="77777777" w:rsidTr="00FF0E76">
              <w:tc>
                <w:tcPr>
                  <w:tcW w:w="1470" w:type="dxa"/>
                </w:tcPr>
                <w:p w14:paraId="7B433966"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4752" behindDoc="0" locked="0" layoutInCell="1" allowOverlap="1" wp14:anchorId="1BB62034" wp14:editId="420414F5">
                            <wp:simplePos x="0" y="0"/>
                            <wp:positionH relativeFrom="column">
                              <wp:posOffset>263622</wp:posOffset>
                            </wp:positionH>
                            <wp:positionV relativeFrom="paragraph">
                              <wp:posOffset>24765</wp:posOffset>
                            </wp:positionV>
                            <wp:extent cx="295421" cy="330591"/>
                            <wp:effectExtent l="0" t="0" r="28575" b="12700"/>
                            <wp:wrapNone/>
                            <wp:docPr id="1231" name="Oval 1231"/>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6FAF66FB" w14:textId="77777777" w:rsidR="00035CE4" w:rsidRPr="00FD628E" w:rsidRDefault="00035CE4" w:rsidP="00035CE4">
                                        <w:pPr>
                                          <w:jc w:val="center"/>
                                          <w:rPr>
                                            <w:color w:val="000000" w:themeColor="text1"/>
                                            <w:sz w:val="20"/>
                                            <w:szCs w:val="20"/>
                                          </w:rPr>
                                        </w:pPr>
                                        <w:r>
                                          <w:rPr>
                                            <w:color w:val="000000" w:themeColor="text1"/>
                                            <w:sz w:val="20"/>
                                            <w:szCs w:val="20"/>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BB62034" id="Oval 1231" o:spid="_x0000_s1129" style="position:absolute;left:0;text-align:left;margin-left:20.75pt;margin-top:1.95pt;width:23.25pt;height:26.05pt;z-index:253514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9Mi5gQIAABIFAAAOAAAAZHJzL2Uyb0RvYy54bWysVEtv2zAMvg/YfxB0X+24ztoadYogRYYB&#10;RRugHXpmZDkWoNckJXb260fJebTrTsNyUEiR4uPjR9/eDUqSHXdeGF3TyUVOCdfMNEJvavrjZfnl&#10;mhIfQDcgjeY13XNP72afP932tuKF6YxsuCMYRPuqtzXtQrBVlnnWcQX+wliu0dgapyCg6jZZ46DH&#10;6EpmRZ5/zXrjGusM497j7f1opLMUv205C09t63kgsqZYW0inS+c6ntnsFqqNA9sJdigD/qEKBUJj&#10;0lOoewhAtk58CKUEc8abNlwwozLTtoLx1AN2M8n/6Oa5A8tTLwiOtyeY/P8Lyx53z3blEIbe+sqj&#10;GLsYWqfiP9ZHhgTW/gQWHwJheFncTMtiQglD0+VlPr2ZRDCz82PrfPjGjSJRqCmXUlgf24EKdg8+&#10;jN5Hr3jtjRTNUkiZlL1fSEd2gJPDgTemp0SCD3hZ02X6HRK+eyY16ZGIxVWO42aAlGolBBSVbWrq&#10;9YYSkBvkKgsu1fLutXeb9SlrWV4Vi3J06qDhYy3THH/HzKN7avtdnNjVPfhufJJM8QlUSgTkuxSq&#10;ptcx0DGS1NHKE2MP2JwHEqUwrAcisIVJfhlDxbu1afYrR5wZae0tWwpM/IAorcAhjxEC3M3whEcr&#10;DeJiDhIlnXG//nYf/ZFeaKWkx71AzH5uwXEE/7tG4t1MyjIuUlLK6VWBintrWb+16K1aGBwg8gSr&#10;S2L0D/Iots6oV1zhecyKJtAMc4/TOSiLMO4rfgQYn8+TGy6PhfCgny2LwSN2EfKX4RWcPRAuIFMf&#10;zXGHPpBu9I0vtZlvg2lFYuQZV5xqVHDx0nwPH4m42W/15HX+lM1+AwAA//8DAFBLAwQUAAYACAAA&#10;ACEAPe5Zw90AAAAGAQAADwAAAGRycy9kb3ducmV2LnhtbEyPy07DMBRE90j8g3WR2FGnhVZpyE0F&#10;lWCBxKuPvRObJIofwXab5O+5rGA5mtHMmXwzGs3OyofWWYT5LAGmbOVka2uEw/7pJgUWorBSaGcV&#10;wqQCbIrLi1xk0g32U513sWZUYkMmEJoY+4zzUDXKiDBzvbLkfTlvRCTpay69GKjcaL5IkhU3orW0&#10;0IhebRtVdbuTQfD+e929PJeH18eP9+74pqdpWGwRr6/Gh3tgUY3xLwy/+IQOBTGV7mRlYBrhbr6k&#10;JMLtGhjZaUrPSoTlKgFe5Pw/fvEDAAD//wMAUEsBAi0AFAAGAAgAAAAhALaDOJL+AAAA4QEAABMA&#10;AAAAAAAAAAAAAAAAAAAAAFtDb250ZW50X1R5cGVzXS54bWxQSwECLQAUAAYACAAAACEAOP0h/9YA&#10;AACUAQAACwAAAAAAAAAAAAAAAAAvAQAAX3JlbHMvLnJlbHNQSwECLQAUAAYACAAAACEArPTIuYEC&#10;AAASBQAADgAAAAAAAAAAAAAAAAAuAgAAZHJzL2Uyb0RvYy54bWxQSwECLQAUAAYACAAAACEAPe5Z&#10;w90AAAAGAQAADwAAAAAAAAAAAAAAAADbBAAAZHJzL2Rvd25yZXYueG1sUEsFBgAAAAAEAAQA8wAA&#10;AOUFAAAAAA==&#10;" fillcolor="window" strokecolor="#2f528f" strokeweight="1pt">
                            <v:stroke joinstyle="miter"/>
                            <v:textbox>
                              <w:txbxContent>
                                <w:p w14:paraId="6FAF66FB" w14:textId="77777777" w:rsidR="00035CE4" w:rsidRPr="00FD628E" w:rsidRDefault="00035CE4" w:rsidP="00035CE4">
                                  <w:pPr>
                                    <w:jc w:val="center"/>
                                    <w:rPr>
                                      <w:color w:val="000000" w:themeColor="text1"/>
                                      <w:sz w:val="20"/>
                                      <w:szCs w:val="20"/>
                                    </w:rPr>
                                  </w:pPr>
                                  <w:r>
                                    <w:rPr>
                                      <w:color w:val="000000" w:themeColor="text1"/>
                                      <w:sz w:val="20"/>
                                      <w:szCs w:val="20"/>
                                    </w:rPr>
                                    <w:t>5</w:t>
                                  </w:r>
                                </w:p>
                              </w:txbxContent>
                            </v:textbox>
                          </v:oval>
                        </w:pict>
                      </mc:Fallback>
                    </mc:AlternateContent>
                  </w:r>
                </w:p>
                <w:p w14:paraId="5CFE029A" w14:textId="77777777" w:rsidR="00035CE4" w:rsidRDefault="00035CE4" w:rsidP="00FF0E76">
                  <w:pPr>
                    <w:jc w:val="center"/>
                    <w:textAlignment w:val="baseline"/>
                    <w:rPr>
                      <w:rFonts w:ascii="Gadugi" w:eastAsia="Times New Roman" w:hAnsi="Gadugi" w:cs="Segoe UI"/>
                      <w:sz w:val="22"/>
                      <w:lang w:bidi="ar-SA"/>
                    </w:rPr>
                  </w:pPr>
                </w:p>
              </w:tc>
              <w:tc>
                <w:tcPr>
                  <w:tcW w:w="1470" w:type="dxa"/>
                </w:tcPr>
                <w:p w14:paraId="17B6B43A"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5776" behindDoc="0" locked="0" layoutInCell="1" allowOverlap="1" wp14:anchorId="162FF32F" wp14:editId="31A4CD47">
                            <wp:simplePos x="0" y="0"/>
                            <wp:positionH relativeFrom="column">
                              <wp:posOffset>229235</wp:posOffset>
                            </wp:positionH>
                            <wp:positionV relativeFrom="paragraph">
                              <wp:posOffset>19245</wp:posOffset>
                            </wp:positionV>
                            <wp:extent cx="295275" cy="330200"/>
                            <wp:effectExtent l="0" t="0" r="28575" b="12700"/>
                            <wp:wrapNone/>
                            <wp:docPr id="1233" name="Oval 1233"/>
                            <wp:cNvGraphicFramePr/>
                            <a:graphic xmlns:a="http://schemas.openxmlformats.org/drawingml/2006/main">
                              <a:graphicData uri="http://schemas.microsoft.com/office/word/2010/wordprocessingShape">
                                <wps:wsp>
                                  <wps:cNvSpPr/>
                                  <wps:spPr>
                                    <a:xfrm>
                                      <a:off x="0" y="0"/>
                                      <a:ext cx="295275" cy="330200"/>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370E9296" w14:textId="77777777" w:rsidR="00035CE4" w:rsidRPr="00FD628E" w:rsidRDefault="00035CE4" w:rsidP="00035CE4">
                                        <w:pPr>
                                          <w:jc w:val="center"/>
                                          <w:rPr>
                                            <w:color w:val="000000" w:themeColor="text1"/>
                                            <w:sz w:val="20"/>
                                            <w:szCs w:val="20"/>
                                          </w:rPr>
                                        </w:pPr>
                                        <w:r>
                                          <w:rPr>
                                            <w:color w:val="000000" w:themeColor="text1"/>
                                            <w:sz w:val="20"/>
                                            <w:szCs w:val="20"/>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62FF32F" id="Oval 1233" o:spid="_x0000_s1130" style="position:absolute;left:0;text-align:left;margin-left:18.05pt;margin-top:1.5pt;width:23.25pt;height:26pt;z-index:253515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yo9nfwIAABIFAAAOAAAAZHJzL2Uyb0RvYy54bWysVEtv2zAMvg/YfxB0X524ztIadYogRYYB&#10;RVugHXpmZDkWoNckJXb260fJTtKuOw3zQSbF90dSN7e9kmTPnRdGV3R6MaGEa2ZqobcV/fGy/nJF&#10;iQ+ga5BG84oeuKe3i8+fbjpb8ty0RtbcEXSifdnZirYh2DLLPGu5An9hLNcobIxTEJB126x20KF3&#10;JbN8MvmadcbV1hnGvcfbu0FIF8l/03AWHpvG80BkRTG3kE6Xzk08s8UNlFsHthVsTAP+IQsFQmPQ&#10;k6s7CEB2TnxwpQRzxpsmXDCjMtM0gvFUA1YznfxRzXMLlqdaEBxvTzD5/+eWPeyf7ZNDGDrrS49k&#10;rKJvnIp/zI/0CazDCSzeB8LwMr+e5fMZJQxFl5cTbEYEMzsbW+fDN24UiURFuZTC+lgOlLC/92HQ&#10;PmrFa2+kqNdCysQc/Eo6sgfsHDa8Nh0lEnzAy4qu0zcGfGcmNelwEPM55kMY4Eg1EgKSytYV9XpL&#10;CcgtzioLLuXyztq77eYUtSjm+aoYlFqo+ZDLbILfMfKgnsp+5ydWdQe+HUySKJpAqUTAeZdCVfQq&#10;Ojp6kjpKeZrYEZtzQyIV+k1PBJYwnRTRVbzbmPrw5Igzw1h7y9YCA98jSk/gcI4RAtzN8IhHIw3i&#10;YkaKkta4X3+7j/o4XiilpMO9QMx+7sBxBP+7xsG7nhZFXKTEFLN5jox7K9m8leidWhls4BRfAcsS&#10;GfWDPJKNM+oVV3gZo6IINMPYQ3dGZhWGfcVHgPHlMqnh8lgI9/rZsug8Yhchf+lfwdlx4AJO6oM5&#10;7tCHoRt0o6U2y10wjUgTecYVuxoZXLzU3/GRiJv9lk9a56ds8RsAAP//AwBQSwMEFAAGAAgAAAAh&#10;ANosEerdAAAABgEAAA8AAABkcnMvZG93bnJldi54bWxMj0tPwzAQhO9I/AdrkbhRp0GNShqngkpw&#10;QOJV2rsTL0kUP4LtNsm/ZznBabSa0cy3xXYymp3Rh85ZActFAgxt7VRnGwGHz8ebNbAQpVVSO4sC&#10;ZgywLS8vCpkrN9oPPO9jw6jEhlwKaGMccs5D3aKRYeEGtOR9OW9kpNM3XHk5UrnRPE2SjBvZWVpo&#10;5YC7Fut+fzICvP++65+fqsPLw/tbf3zV8zymOyGur6b7DbCIU/wLwy8+oUNJTJU7WRWYFnCbLSlJ&#10;Sh+RvU4zYJWA1SoBXhb8P375AwAA//8DAFBLAQItABQABgAIAAAAIQC2gziS/gAAAOEBAAATAAAA&#10;AAAAAAAAAAAAAAAAAABbQ29udGVudF9UeXBlc10ueG1sUEsBAi0AFAAGAAgAAAAhADj9If/WAAAA&#10;lAEAAAsAAAAAAAAAAAAAAAAALwEAAF9yZWxzLy5yZWxzUEsBAi0AFAAGAAgAAAAhAHzKj2d/AgAA&#10;EgUAAA4AAAAAAAAAAAAAAAAALgIAAGRycy9lMm9Eb2MueG1sUEsBAi0AFAAGAAgAAAAhANosEerd&#10;AAAABgEAAA8AAAAAAAAAAAAAAAAA2QQAAGRycy9kb3ducmV2LnhtbFBLBQYAAAAABAAEAPMAAADj&#10;BQAAAAA=&#10;" fillcolor="window" strokecolor="#2f528f" strokeweight="1pt">
                            <v:stroke joinstyle="miter"/>
                            <v:textbox>
                              <w:txbxContent>
                                <w:p w14:paraId="370E9296" w14:textId="77777777" w:rsidR="00035CE4" w:rsidRPr="00FD628E" w:rsidRDefault="00035CE4" w:rsidP="00035CE4">
                                  <w:pPr>
                                    <w:jc w:val="center"/>
                                    <w:rPr>
                                      <w:color w:val="000000" w:themeColor="text1"/>
                                      <w:sz w:val="20"/>
                                      <w:szCs w:val="20"/>
                                    </w:rPr>
                                  </w:pPr>
                                  <w:r>
                                    <w:rPr>
                                      <w:color w:val="000000" w:themeColor="text1"/>
                                      <w:sz w:val="20"/>
                                      <w:szCs w:val="20"/>
                                    </w:rPr>
                                    <w:t>2</w:t>
                                  </w:r>
                                </w:p>
                              </w:txbxContent>
                            </v:textbox>
                          </v:oval>
                        </w:pict>
                      </mc:Fallback>
                    </mc:AlternateContent>
                  </w:r>
                </w:p>
              </w:tc>
              <w:tc>
                <w:tcPr>
                  <w:tcW w:w="1470" w:type="dxa"/>
                </w:tcPr>
                <w:p w14:paraId="572CC639"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6800" behindDoc="0" locked="0" layoutInCell="1" allowOverlap="1" wp14:anchorId="7DBFCD34" wp14:editId="1A63ECAB">
                            <wp:simplePos x="0" y="0"/>
                            <wp:positionH relativeFrom="column">
                              <wp:posOffset>223324</wp:posOffset>
                            </wp:positionH>
                            <wp:positionV relativeFrom="paragraph">
                              <wp:posOffset>19343</wp:posOffset>
                            </wp:positionV>
                            <wp:extent cx="295421" cy="330591"/>
                            <wp:effectExtent l="0" t="0" r="28575" b="12700"/>
                            <wp:wrapNone/>
                            <wp:docPr id="1234" name="Oval 1234"/>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51A5172"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DBFCD34" id="Oval 1234" o:spid="_x0000_s1131" style="position:absolute;left:0;text-align:left;margin-left:17.6pt;margin-top:1.5pt;width:23.25pt;height:26.05pt;z-index:253516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tpsjgQIAABIFAAAOAAAAZHJzL2Uyb0RvYy54bWysVEtv2zAMvg/YfxB0X+24ydoadYogRYYB&#10;RRugHXpmZDkWoNckJXb260fJTtKuOw3LQSFFio+PH3171ytJ9tx5YXRFJxc5JVwzUwu9reiPl9WX&#10;a0p8AF2DNJpX9MA9vZt//nTb2ZIXpjWy5o5gEO3Lzla0DcGWWeZZyxX4C2O5RmNjnIKAqttmtYMO&#10;oyuZFXn+NeuMq60zjHuPt/eDkc5T/KbhLDw1jeeByIpibSGdLp2beGbzWyi3Dmwr2FgG/EMVCoTG&#10;pKdQ9xCA7Jz4EEoJ5ow3TbhgRmWmaQTjqQfsZpL/0c1zC5anXhAcb08w+f8Xlj3un+3aIQyd9aVH&#10;MXbRN07Ff6yP9Amswwks3gfC8LK4mU2LCSUMTZeX+exmEsHMzo+t8+EbN4pEoaJcSmF9bAdK2D/4&#10;MHgfveK1N1LUKyFlUg5+KR3ZA04OB16bjhIJPuBlRVfpNyZ890xq0iERi6scx80AKdVICCgqW1fU&#10;6y0lILfIVRZcquXda++2m1PW6fSqWE4HpxZqPtQyy/F3zDy4p7bfxYld3YNvhyfJFJ9AqURAvkuh&#10;KnodAx0jSR2tPDF2xOY8kCiFftMTgS1M8lkMFe82pj6sHXFmoLW3bCUw8QOitAaHPEYIcDfDEx6N&#10;NIiLGSVKWuN+/e0++iO90EpJh3uBmP3cgeMI/neNxLuZTKdxkZIynV0VqLi3ls1bi96ppcEBIk+w&#10;uiRG/yCPYuOMesUVXsSsaALNMPcwnVFZhmFf8SPA+GKR3HB5LIQH/WxZDB6xi5C/9K/g7Ei4gEx9&#10;NMcd+kC6wTe+1GaxC6YRiZFnXHGqUcHFS/MdPxJxs9/qyev8KZv/BgAA//8DAFBLAwQUAAYACAAA&#10;ACEAmiCuoN0AAAAGAQAADwAAAGRycy9kb3ducmV2LnhtbEyPS0/DMBCE70j8B2uRuFEnQYES4lRQ&#10;CQ5IvEq5O/GSRPEj2G6T/HuWE5xGqxnNfFtuZqPZEX3onRWQrhJgaBunetsK2H88XKyBhSitktpZ&#10;FLBggE11elLKQrnJvuNxF1tGJTYUUkAX41hwHpoOjQwrN6Il78t5IyOdvuXKy4nKjeZZklxxI3tL&#10;C50ccdthM+wORoD33zfD02O9f75/ex0+X/SyTNlWiPOz+e4WWMQ5/oXhF5/QoSKm2h2sCkwLuMwz&#10;SpLSR2Sv02tgtYA8T4FXJf+PX/0AAAD//wMAUEsBAi0AFAAGAAgAAAAhALaDOJL+AAAA4QEAABMA&#10;AAAAAAAAAAAAAAAAAAAAAFtDb250ZW50X1R5cGVzXS54bWxQSwECLQAUAAYACAAAACEAOP0h/9YA&#10;AACUAQAACwAAAAAAAAAAAAAAAAAvAQAAX3JlbHMvLnJlbHNQSwECLQAUAAYACAAAACEA2rabI4EC&#10;AAASBQAADgAAAAAAAAAAAAAAAAAuAgAAZHJzL2Uyb0RvYy54bWxQSwECLQAUAAYACAAAACEAmiCu&#10;oN0AAAAGAQAADwAAAAAAAAAAAAAAAADbBAAAZHJzL2Rvd25yZXYueG1sUEsFBgAAAAAEAAQA8wAA&#10;AOUFAAAAAA==&#10;" fillcolor="window" strokecolor="#2f528f" strokeweight="1pt">
                            <v:stroke joinstyle="miter"/>
                            <v:textbox>
                              <w:txbxContent>
                                <w:p w14:paraId="451A5172" w14:textId="77777777" w:rsidR="00035CE4" w:rsidRPr="00FD628E" w:rsidRDefault="00035CE4" w:rsidP="00035CE4">
                                  <w:pPr>
                                    <w:jc w:val="center"/>
                                    <w:rPr>
                                      <w:color w:val="000000" w:themeColor="text1"/>
                                      <w:sz w:val="20"/>
                                      <w:szCs w:val="20"/>
                                    </w:rPr>
                                  </w:pPr>
                                  <w:r w:rsidRPr="00FD628E">
                                    <w:rPr>
                                      <w:color w:val="000000" w:themeColor="text1"/>
                                      <w:sz w:val="20"/>
                                      <w:szCs w:val="20"/>
                                    </w:rPr>
                                    <w:t>1</w:t>
                                  </w:r>
                                </w:p>
                              </w:txbxContent>
                            </v:textbox>
                          </v:oval>
                        </w:pict>
                      </mc:Fallback>
                    </mc:AlternateContent>
                  </w:r>
                </w:p>
              </w:tc>
              <w:tc>
                <w:tcPr>
                  <w:tcW w:w="1470" w:type="dxa"/>
                </w:tcPr>
                <w:p w14:paraId="6BBD588A"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7824" behindDoc="0" locked="0" layoutInCell="1" allowOverlap="1" wp14:anchorId="4F18F0D4" wp14:editId="067B27BA">
                            <wp:simplePos x="0" y="0"/>
                            <wp:positionH relativeFrom="column">
                              <wp:posOffset>291465</wp:posOffset>
                            </wp:positionH>
                            <wp:positionV relativeFrom="paragraph">
                              <wp:posOffset>21590</wp:posOffset>
                            </wp:positionV>
                            <wp:extent cx="295275" cy="330200"/>
                            <wp:effectExtent l="0" t="0" r="28575" b="12700"/>
                            <wp:wrapNone/>
                            <wp:docPr id="1235" name="Oval 1235"/>
                            <wp:cNvGraphicFramePr/>
                            <a:graphic xmlns:a="http://schemas.openxmlformats.org/drawingml/2006/main">
                              <a:graphicData uri="http://schemas.microsoft.com/office/word/2010/wordprocessingShape">
                                <wps:wsp>
                                  <wps:cNvSpPr/>
                                  <wps:spPr>
                                    <a:xfrm>
                                      <a:off x="0" y="0"/>
                                      <a:ext cx="295275" cy="330200"/>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1DB34ACC" w14:textId="77777777" w:rsidR="00035CE4" w:rsidRPr="00FD628E" w:rsidRDefault="00035CE4" w:rsidP="00035CE4">
                                        <w:pPr>
                                          <w:jc w:val="center"/>
                                          <w:rPr>
                                            <w:color w:val="000000" w:themeColor="text1"/>
                                            <w:sz w:val="20"/>
                                            <w:szCs w:val="20"/>
                                          </w:rPr>
                                        </w:pPr>
                                        <w:r>
                                          <w:rPr>
                                            <w:color w:val="000000" w:themeColor="text1"/>
                                            <w:sz w:val="20"/>
                                            <w:szCs w:val="20"/>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F18F0D4" id="Oval 1235" o:spid="_x0000_s1132" style="position:absolute;left:0;text-align:left;margin-left:22.95pt;margin-top:1.7pt;width:23.25pt;height:26pt;z-index:253517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CW6ngAIAABIFAAAOAAAAZHJzL2Uyb0RvYy54bWysVEtv2zAMvg/YfxB0X+24SdMadYogRYYB&#10;RVegHXpmZDkWoNckJXb260fJTtKuOw3zQSbF90dSt3e9kmTPnRdGV3RykVPCNTO10NuK/nhZf7mm&#10;xAfQNUijeUUP3NO7xedPt50teWFaI2vuCDrRvuxsRdsQbJllnrVcgb8wlmsUNsYpCMi6bVY76NC7&#10;klmR51dZZ1xtnWHce7y9H4R0kfw3DWfhe9N4HoisKOYW0unSuYlntriFcuvAtoKNacA/ZKFAaAx6&#10;cnUPAcjOiQ+ulGDOeNOEC2ZUZppGMJ5qwGom+R/VPLdgeaoFwfH2BJP/f27Z4/7ZPjmEobO+9EjG&#10;KvrGqfjH/EifwDqcwOJ9IAwvi5tZMZ9RwlB0eZljMyKY2dnYOh++cqNIJCrKpRTWx3KghP2DD4P2&#10;USteeyNFvRZSJubgV9KRPWDnsOG16SiR4ANeVnSdvjHgOzOpSYeDWMwxH8IAR6qREJBUtq6o11tK&#10;QG5xVllwKZd31t5tN6eo0+m8WE0HpRZqPuQyy/E7Rh7UU9nv/MSq7sG3g0kSRRMolQg471Koil5H&#10;R0dPUkcpTxM7YnNuSKRCv+mJwBIm+VV0Fe82pj48OeLMMNbesrXAwA+I0hM4nGOEAHczfMejkQZx&#10;MSNFSWvcr7/dR30cL5RS0uFeIGY/d+A4gv9N4+DdTKbTuEiJmc7mBTLurWTzVqJ3amWwgRN8BSxL&#10;ZNQP8kg2zqhXXOFljIoi0AxjD90ZmVUY9hUfAcaXy6SGy2MhPOhny6LziF2E/KV/BWfHgQs4qY/m&#10;uEMfhm7QjZbaLHfBNCJN5BlX7GpkcPFSf8dHIm72Wz5pnZ+yxW8AAAD//wMAUEsDBBQABgAIAAAA&#10;IQCoG4sj3AAAAAYBAAAPAAAAZHJzL2Rvd25yZXYueG1sTI5NT4QwGITvJv6H5jXx5hYRjCAvG91E&#10;DyZ+7ce90Fcg0Bbb7gL/3nrS02Qyk5mnWM9qYCeyrjMa4XoVASNdG9npBmG/e7q6A+a80FIMRhPC&#10;Qg7W5flZIXJpJv1Jp61vWBjRLhcIrfdjzrmrW1LCrcxIOmRfxirhg7UNl1ZMYVwNPI6iW65Ep8ND&#10;K0batFT326NCsPY761+eq/3r48d7f3gblmWKN4iXF/PDPTBPs/8rwy9+QIcyMFXmqKVjA0KSZqGJ&#10;cJMAC3EWB60Q0jQBXhb8P375AwAA//8DAFBLAQItABQABgAIAAAAIQC2gziS/gAAAOEBAAATAAAA&#10;AAAAAAAAAAAAAAAAAABbQ29udGVudF9UeXBlc10ueG1sUEsBAi0AFAAGAAgAAAAhADj9If/WAAAA&#10;lAEAAAsAAAAAAAAAAAAAAAAALwEAAF9yZWxzLy5yZWxzUEsBAi0AFAAGAAgAAAAhAJEJbqeAAgAA&#10;EgUAAA4AAAAAAAAAAAAAAAAALgIAAGRycy9lMm9Eb2MueG1sUEsBAi0AFAAGAAgAAAAhAKgbiyPc&#10;AAAABgEAAA8AAAAAAAAAAAAAAAAA2gQAAGRycy9kb3ducmV2LnhtbFBLBQYAAAAABAAEAPMAAADj&#10;BQAAAAA=&#10;" fillcolor="window" strokecolor="#2f528f" strokeweight="1pt">
                            <v:stroke joinstyle="miter"/>
                            <v:textbox>
                              <w:txbxContent>
                                <w:p w14:paraId="1DB34ACC" w14:textId="77777777" w:rsidR="00035CE4" w:rsidRPr="00FD628E" w:rsidRDefault="00035CE4" w:rsidP="00035CE4">
                                  <w:pPr>
                                    <w:jc w:val="center"/>
                                    <w:rPr>
                                      <w:color w:val="000000" w:themeColor="text1"/>
                                      <w:sz w:val="20"/>
                                      <w:szCs w:val="20"/>
                                    </w:rPr>
                                  </w:pPr>
                                  <w:r>
                                    <w:rPr>
                                      <w:color w:val="000000" w:themeColor="text1"/>
                                      <w:sz w:val="20"/>
                                      <w:szCs w:val="20"/>
                                    </w:rPr>
                                    <w:t>3</w:t>
                                  </w:r>
                                </w:p>
                              </w:txbxContent>
                            </v:textbox>
                          </v:oval>
                        </w:pict>
                      </mc:Fallback>
                    </mc:AlternateContent>
                  </w:r>
                </w:p>
              </w:tc>
              <w:tc>
                <w:tcPr>
                  <w:tcW w:w="1470" w:type="dxa"/>
                </w:tcPr>
                <w:p w14:paraId="59FA8C2F"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8848" behindDoc="0" locked="0" layoutInCell="1" allowOverlap="1" wp14:anchorId="300B3D2B" wp14:editId="3DAFC89D">
                            <wp:simplePos x="0" y="0"/>
                            <wp:positionH relativeFrom="column">
                              <wp:posOffset>236660</wp:posOffset>
                            </wp:positionH>
                            <wp:positionV relativeFrom="paragraph">
                              <wp:posOffset>7229</wp:posOffset>
                            </wp:positionV>
                            <wp:extent cx="295421" cy="323166"/>
                            <wp:effectExtent l="0" t="0" r="28575" b="20320"/>
                            <wp:wrapNone/>
                            <wp:docPr id="1236" name="Oval 1236"/>
                            <wp:cNvGraphicFramePr/>
                            <a:graphic xmlns:a="http://schemas.openxmlformats.org/drawingml/2006/main">
                              <a:graphicData uri="http://schemas.microsoft.com/office/word/2010/wordprocessingShape">
                                <wps:wsp>
                                  <wps:cNvSpPr/>
                                  <wps:spPr>
                                    <a:xfrm>
                                      <a:off x="0" y="0"/>
                                      <a:ext cx="295421" cy="323166"/>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0249396C" w14:textId="77777777" w:rsidR="00035CE4" w:rsidRPr="00FD628E" w:rsidRDefault="00035CE4" w:rsidP="00035CE4">
                                        <w:pPr>
                                          <w:jc w:val="center"/>
                                          <w:rPr>
                                            <w:color w:val="000000" w:themeColor="text1"/>
                                            <w:sz w:val="20"/>
                                            <w:szCs w:val="20"/>
                                          </w:rPr>
                                        </w:pPr>
                                        <w:r>
                                          <w:rPr>
                                            <w:color w:val="000000" w:themeColor="text1"/>
                                            <w:sz w:val="20"/>
                                            <w:szCs w:val="20"/>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00B3D2B" id="Oval 1236" o:spid="_x0000_s1133" style="position:absolute;left:0;text-align:left;margin-left:18.65pt;margin-top:.55pt;width:23.25pt;height:25.45pt;z-index:253518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Pp5gQIAABIFAAAOAAAAZHJzL2Uyb0RvYy54bWysVEtv2zAMvg/YfxB0X+24adMadYogRYYB&#10;RVugLXpmZDkWoNckJXb260fJTtKuOw3LQSFFio+PH31z2ytJdtx5YXRFJ2c5JVwzUwu9qejry+rb&#10;FSU+gK5BGs0ruuee3s6/frnpbMkL0xpZc0cwiPZlZyvahmDLLPOs5Qr8mbFco7ExTkFA1W2y2kGH&#10;0ZXMijy/zDrjausM497j7d1gpPMUv2k4C49N43kgsqJYW0inS+c6ntn8BsqNA9sKNpYB/1CFAqEx&#10;6THUHQQgWyc+hVKCOeNNE86YUZlpGsF46gG7meR/dPPcguWpFwTH2yNM/v+FZQ+7Z/vkEIbO+tKj&#10;GLvoG6fiP9ZH+gTW/ggW7wNheFlcX0yLCSUMTefF+eTyMoKZnR5b58N3bhSJQkW5lML62A6UsLv3&#10;YfA+eMVrb6SoV0LKpOz9UjqyA5wcDrw2HSUSfMDLiq7Sb0z44ZnUpEMiFrMcx80AKdVICCgqW1fU&#10;6w0lIDfIVRZcquXDa+8262PW6XRWLKeDUws1H2q5yPF3yDy4p7Y/xIld3YFvhyfJFJ9AqURAvkuh&#10;KnoVAx0iSR2tPDF2xOY0kCiFft0TgS1M8lkMFe/Wpt4/OeLMQGtv2Upg4ntE6Qkc8hghwN0Mj3g0&#10;0iAuZpQoaY379bf76I/0QislHe4FYvZzC44j+D80Eu96Mp3GRUrK9GJWoOLeW9bvLXqrlgYHiDzB&#10;6pIY/YM8iI0z6g1XeBGzogk0w9zDdEZlGYZ9xY8A44tFcsPlsRDu9bNlMXjELkL+0r+BsyPhAjL1&#10;wRx26BPpBt/4UpvFNphGJEaecMWpRgUXL813/EjEzX6vJ6/Tp2z+GwAA//8DAFBLAwQUAAYACAAA&#10;ACEA3L0klN0AAAAGAQAADwAAAGRycy9kb3ducmV2LnhtbEyPS0/DMBCE70j8B2uRuFGniYA2xKmg&#10;EhyQeLXl7sRLEsWPYLtN8u9ZTnCcndHMt8VmMpqd0IfOWQHLRQIMbe1UZxsBh/3j1QpYiNIqqZ1F&#10;ATMG2JTnZ4XMlRvtB552sWFUYkMuBbQxDjnnoW7RyLBwA1ryvpw3MpL0DVdejlRuNE+T5IYb2Vla&#10;aOWA2xbrfnc0Arz/XvfPT9Xh5eH9rf981fM8plshLi+m+ztgEaf4F4ZffEKHkpgqd7QqMC0gu80o&#10;SfclMLJXGT1SCbhOE+Blwf/jlz8AAAD//wMAUEsBAi0AFAAGAAgAAAAhALaDOJL+AAAA4QEAABMA&#10;AAAAAAAAAAAAAAAAAAAAAFtDb250ZW50X1R5cGVzXS54bWxQSwECLQAUAAYACAAAACEAOP0h/9YA&#10;AACUAQAACwAAAAAAAAAAAAAAAAAvAQAAX3JlbHMvLnJlbHNQSwECLQAUAAYACAAAACEA6+z6eYEC&#10;AAASBQAADgAAAAAAAAAAAAAAAAAuAgAAZHJzL2Uyb0RvYy54bWxQSwECLQAUAAYACAAAACEA3L0k&#10;lN0AAAAGAQAADwAAAAAAAAAAAAAAAADbBAAAZHJzL2Rvd25yZXYueG1sUEsFBgAAAAAEAAQA8wAA&#10;AOUFAAAAAA==&#10;" fillcolor="window" strokecolor="#2f528f" strokeweight="1pt">
                            <v:stroke joinstyle="miter"/>
                            <v:textbox>
                              <w:txbxContent>
                                <w:p w14:paraId="0249396C" w14:textId="77777777" w:rsidR="00035CE4" w:rsidRPr="00FD628E" w:rsidRDefault="00035CE4" w:rsidP="00035CE4">
                                  <w:pPr>
                                    <w:jc w:val="center"/>
                                    <w:rPr>
                                      <w:color w:val="000000" w:themeColor="text1"/>
                                      <w:sz w:val="20"/>
                                      <w:szCs w:val="20"/>
                                    </w:rPr>
                                  </w:pPr>
                                  <w:r>
                                    <w:rPr>
                                      <w:color w:val="000000" w:themeColor="text1"/>
                                      <w:sz w:val="20"/>
                                      <w:szCs w:val="20"/>
                                    </w:rPr>
                                    <w:t>4</w:t>
                                  </w:r>
                                </w:p>
                              </w:txbxContent>
                            </v:textbox>
                          </v:oval>
                        </w:pict>
                      </mc:Fallback>
                    </mc:AlternateContent>
                  </w:r>
                </w:p>
              </w:tc>
              <w:tc>
                <w:tcPr>
                  <w:tcW w:w="1470" w:type="dxa"/>
                </w:tcPr>
                <w:p w14:paraId="7BE0D032" w14:textId="77777777" w:rsidR="00035CE4" w:rsidRDefault="00035CE4" w:rsidP="00FF0E76">
                  <w:pPr>
                    <w:jc w:val="center"/>
                    <w:textAlignment w:val="baseline"/>
                    <w:rPr>
                      <w:rFonts w:ascii="Gadugi" w:eastAsia="Times New Roman" w:hAnsi="Gadugi" w:cs="Segoe UI"/>
                      <w:sz w:val="22"/>
                      <w:lang w:bidi="ar-SA"/>
                    </w:rPr>
                  </w:pPr>
                  <w:r>
                    <w:rPr>
                      <w:rFonts w:ascii="Gadugi" w:eastAsia="Times New Roman" w:hAnsi="Gadugi" w:cs="Segoe UI"/>
                      <w:b/>
                      <w:bCs/>
                      <w:noProof/>
                      <w:sz w:val="22"/>
                      <w:lang w:bidi="ar-SA"/>
                    </w:rPr>
                    <mc:AlternateContent>
                      <mc:Choice Requires="wps">
                        <w:drawing>
                          <wp:anchor distT="0" distB="0" distL="114300" distR="114300" simplePos="0" relativeHeight="253513728" behindDoc="0" locked="0" layoutInCell="1" allowOverlap="1" wp14:anchorId="544459E0" wp14:editId="1BAFF1CC">
                            <wp:simplePos x="0" y="0"/>
                            <wp:positionH relativeFrom="column">
                              <wp:posOffset>275150</wp:posOffset>
                            </wp:positionH>
                            <wp:positionV relativeFrom="paragraph">
                              <wp:posOffset>19050</wp:posOffset>
                            </wp:positionV>
                            <wp:extent cx="295421" cy="330591"/>
                            <wp:effectExtent l="0" t="0" r="28575" b="12700"/>
                            <wp:wrapNone/>
                            <wp:docPr id="1237" name="Oval 1237"/>
                            <wp:cNvGraphicFramePr/>
                            <a:graphic xmlns:a="http://schemas.openxmlformats.org/drawingml/2006/main">
                              <a:graphicData uri="http://schemas.microsoft.com/office/word/2010/wordprocessingShape">
                                <wps:wsp>
                                  <wps:cNvSpPr/>
                                  <wps:spPr>
                                    <a:xfrm>
                                      <a:off x="0" y="0"/>
                                      <a:ext cx="295421" cy="330591"/>
                                    </a:xfrm>
                                    <a:prstGeom prst="ellipse">
                                      <a:avLst/>
                                    </a:prstGeom>
                                    <a:solidFill>
                                      <a:sysClr val="window" lastClr="FFFFFF"/>
                                    </a:solidFill>
                                    <a:ln w="12700" cap="flat" cmpd="sng" algn="ctr">
                                      <a:solidFill>
                                        <a:srgbClr val="4472C4">
                                          <a:shade val="50000"/>
                                        </a:srgbClr>
                                      </a:solidFill>
                                      <a:prstDash val="solid"/>
                                      <a:miter lim="800000"/>
                                    </a:ln>
                                    <a:effectLst/>
                                  </wps:spPr>
                                  <wps:txbx>
                                    <w:txbxContent>
                                      <w:p w14:paraId="4E2C9862" w14:textId="77777777" w:rsidR="00035CE4" w:rsidRPr="00FD628E" w:rsidRDefault="00035CE4" w:rsidP="00035CE4">
                                        <w:pPr>
                                          <w:jc w:val="center"/>
                                          <w:rPr>
                                            <w:color w:val="000000" w:themeColor="text1"/>
                                            <w:sz w:val="20"/>
                                            <w:szCs w:val="20"/>
                                          </w:rPr>
                                        </w:pPr>
                                        <w:r>
                                          <w:rPr>
                                            <w:color w:val="000000" w:themeColor="text1"/>
                                            <w:sz w:val="20"/>
                                            <w:szCs w:val="20"/>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544459E0" id="Oval 1237" o:spid="_x0000_s1134" style="position:absolute;left:0;text-align:left;margin-left:21.65pt;margin-top:1.5pt;width:23.25pt;height:26.05pt;z-index:253513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VoRBgQIAABIFAAAOAAAAZHJzL2Uyb0RvYy54bWysVEtv2zAMvg/YfxB0X+24ztoadYogRYYB&#10;RRugHXpmZDkWoNckJXb260fJebTrTsNyUEiR4uPjR9/eDUqSHXdeGF3TyUVOCdfMNEJvavrjZfnl&#10;mhIfQDcgjeY13XNP72afP932tuKF6YxsuCMYRPuqtzXtQrBVlnnWcQX+wliu0dgapyCg6jZZ46DH&#10;6EpmRZ5/zXrjGusM497j7f1opLMUv205C09t63kgsqZYW0inS+c6ntnsFqqNA9sJdigD/qEKBUJj&#10;0lOoewhAtk58CKUEc8abNlwwozLTtoLx1AN2M8n/6Oa5A8tTLwiOtyeY/P8Lyx53z3blEIbe+sqj&#10;GLsYWqfiP9ZHhgTW/gQWHwJheFncTMtiQglD0+VlPr2ZRDCz82PrfPjGjSJRqCmXUlgf24EKdg8+&#10;jN5Hr3jtjRTNUkiZlL1fSEd2gJPDgTemp0SCD3hZ02X6HRK+eyY16ZGIxVWO42aAlGolBBSVbWrq&#10;9YYSkBvkKgsu1fLutXeb9SlrWV4Vi3J06qDhYy3THH/HzKN7avtdnNjVPfhufJJM8QlUSgTkuxSq&#10;ptcx0DGS1NHKE2MP2JwHEqUwrAcisIVJfh1Dxbu1afYrR5wZae0tWwpM/IAorcAhjxEC3M3whEcr&#10;DeJiDhIlnXG//nYf/ZFeaKWkx71AzH5uwXEE/7tG4t1MyjIuUlLK6VWBintrWb+16K1aGBwg8gSr&#10;S2L0D/Iots6oV1zhecyKJtAMc4/TOSiLMO4rfgQYn8+TGy6PhfCgny2LwSN2EfKX4RWcPRAuIFMf&#10;zXGHPpBu9I0vtZlvg2lFYuQZV5xqVHDx0nwPH4m42W/15HX+lM1+AwAA//8DAFBLAwQUAAYACAAA&#10;ACEA5UWug90AAAAGAQAADwAAAGRycy9kb3ducmV2LnhtbEyPy07DMBRE90j8g3WR2FGnDUVtiFNB&#10;JVgg8epj78QmiWJfB9ttkr/nsoLlaEYzZ/LNaA07ax9ahwLmswSYxsqpFmsBh/3TzQpYiBKVNA61&#10;gEkH2BSXF7nMlBvwU593sWZUgiGTApoY+4zzUDXayjBzvUbyvpy3MpL0NVdeDlRuDV8kyR23skVa&#10;aGSvt42uut3JCvD+e929PJeH18eP9+74ZqZpWGyFuL4aH+6BRT3GvzD84hM6FMRUuhOqwIyA2zSl&#10;pICUHpG9WtORUsByOQde5Pw/fvEDAAD//wMAUEsBAi0AFAAGAAgAAAAhALaDOJL+AAAA4QEAABMA&#10;AAAAAAAAAAAAAAAAAAAAAFtDb250ZW50X1R5cGVzXS54bWxQSwECLQAUAAYACAAAACEAOP0h/9YA&#10;AACUAQAACwAAAAAAAAAAAAAAAAAvAQAAX3JlbHMvLnJlbHNQSwECLQAUAAYACAAAACEAoVaEQYEC&#10;AAASBQAADgAAAAAAAAAAAAAAAAAuAgAAZHJzL2Uyb0RvYy54bWxQSwECLQAUAAYACAAAACEA5UWu&#10;g90AAAAGAQAADwAAAAAAAAAAAAAAAADbBAAAZHJzL2Rvd25yZXYueG1sUEsFBgAAAAAEAAQA8wAA&#10;AOUFAAAAAA==&#10;" fillcolor="window" strokecolor="#2f528f" strokeweight="1pt">
                            <v:stroke joinstyle="miter"/>
                            <v:textbox>
                              <w:txbxContent>
                                <w:p w14:paraId="4E2C9862" w14:textId="77777777" w:rsidR="00035CE4" w:rsidRPr="00FD628E" w:rsidRDefault="00035CE4" w:rsidP="00035CE4">
                                  <w:pPr>
                                    <w:jc w:val="center"/>
                                    <w:rPr>
                                      <w:color w:val="000000" w:themeColor="text1"/>
                                      <w:sz w:val="20"/>
                                      <w:szCs w:val="20"/>
                                    </w:rPr>
                                  </w:pPr>
                                  <w:r>
                                    <w:rPr>
                                      <w:color w:val="000000" w:themeColor="text1"/>
                                      <w:sz w:val="20"/>
                                      <w:szCs w:val="20"/>
                                    </w:rPr>
                                    <w:t>6</w:t>
                                  </w:r>
                                </w:p>
                              </w:txbxContent>
                            </v:textbox>
                          </v:oval>
                        </w:pict>
                      </mc:Fallback>
                    </mc:AlternateContent>
                  </w:r>
                </w:p>
              </w:tc>
            </w:tr>
          </w:tbl>
          <w:p w14:paraId="686B2872" w14:textId="77777777" w:rsidR="00035CE4" w:rsidRPr="009A2769" w:rsidRDefault="00035CE4" w:rsidP="00FF0E76">
            <w:pPr>
              <w:textAlignment w:val="baseline"/>
              <w:rPr>
                <w:rFonts w:ascii="Gadugi" w:eastAsia="Times New Roman" w:hAnsi="Gadugi" w:cs="Segoe UI"/>
                <w:color w:val="2F5496" w:themeColor="accent1" w:themeShade="BF"/>
                <w:sz w:val="22"/>
                <w:lang w:bidi="ar-SA"/>
              </w:rPr>
            </w:pPr>
          </w:p>
          <w:p w14:paraId="71FB7959" w14:textId="77777777" w:rsidR="00035CE4" w:rsidRPr="008E734D" w:rsidRDefault="00035CE4" w:rsidP="00FF0E76">
            <w:pPr>
              <w:textAlignment w:val="baseline"/>
              <w:rPr>
                <w:rFonts w:ascii="CIDFont+F3" w:hAnsi="CIDFont+F3" w:cs="CIDFont+F3"/>
                <w:color w:val="0563C2"/>
                <w:sz w:val="21"/>
                <w:szCs w:val="21"/>
                <w:lang w:bidi="ar-SA"/>
              </w:rPr>
            </w:pPr>
          </w:p>
        </w:tc>
      </w:tr>
    </w:tbl>
    <w:p w14:paraId="4982C0FF" w14:textId="77777777" w:rsidR="00035CE4" w:rsidRDefault="00035CE4" w:rsidP="00035CE4">
      <w:pPr>
        <w:rPr>
          <w:lang w:bidi="ar-SA"/>
        </w:rPr>
      </w:pPr>
    </w:p>
    <w:p w14:paraId="3832DD4A" w14:textId="5BF3A0D7" w:rsidR="00035CE4" w:rsidRPr="003D1B49" w:rsidRDefault="00D84F74" w:rsidP="00035CE4">
      <w:pPr>
        <w:pStyle w:val="Heading2"/>
        <w:rPr>
          <w:b/>
          <w:bCs/>
          <w:lang w:bidi="ar-SA"/>
        </w:rPr>
      </w:pPr>
      <w:r>
        <w:rPr>
          <w:b/>
          <w:bCs/>
          <w:lang w:bidi="ar-SA"/>
        </w:rPr>
        <w:t>2</w:t>
      </w:r>
      <w:r w:rsidR="00035CE4" w:rsidRPr="003D1B49">
        <w:rPr>
          <w:b/>
          <w:bCs/>
          <w:lang w:bidi="ar-SA"/>
        </w:rPr>
        <w:t>.3.3 Open questions</w:t>
      </w:r>
    </w:p>
    <w:p w14:paraId="2F900F46" w14:textId="7A6399DE" w:rsidR="001716CF" w:rsidRPr="00332177" w:rsidRDefault="00035CE4" w:rsidP="00332177">
      <w:pPr>
        <w:spacing w:line="240" w:lineRule="auto"/>
        <w:rPr>
          <w:rFonts w:ascii="Gadugi" w:hAnsi="Gadugi"/>
          <w:color w:val="000000" w:themeColor="text1"/>
          <w:sz w:val="22"/>
          <w:lang w:bidi="ar-SA"/>
        </w:rPr>
      </w:pPr>
      <w:r w:rsidRPr="00332177">
        <w:rPr>
          <w:rFonts w:ascii="Gadugi" w:hAnsi="Gadugi"/>
          <w:color w:val="000000" w:themeColor="text1"/>
          <w:sz w:val="22"/>
          <w:lang w:bidi="ar-SA"/>
        </w:rPr>
        <w:t>The importance of asking open questions in class is central to teaching and learning in the 21</w:t>
      </w:r>
      <w:r w:rsidRPr="00332177">
        <w:rPr>
          <w:rFonts w:ascii="Gadugi" w:hAnsi="Gadugi"/>
          <w:color w:val="000000" w:themeColor="text1"/>
          <w:sz w:val="22"/>
          <w:vertAlign w:val="superscript"/>
          <w:lang w:bidi="ar-SA"/>
        </w:rPr>
        <w:t>st</w:t>
      </w:r>
      <w:r w:rsidRPr="00332177">
        <w:rPr>
          <w:rFonts w:ascii="Gadugi" w:hAnsi="Gadugi"/>
          <w:color w:val="000000" w:themeColor="text1"/>
          <w:sz w:val="22"/>
          <w:lang w:bidi="ar-SA"/>
        </w:rPr>
        <w:t xml:space="preserve"> century. Open questions allow the learners to think and explore different possibilities by developing and creating individual and/or group answers. They can be used to open conversations and inspire deeper intellectual thought. These can be posed either individually, in pairs, in small groups or with whole classes. They explore the ‘how’, ‘who’, ‘when’, ‘why’ or ‘what’ of problems. Using effective questioning techniques does not happen by accident. Careful planning before the lesson is required to ensure, by using the correct type of question, learners understand the key elements of the topic linked to the learning outcomes. </w:t>
      </w:r>
      <w:r w:rsidR="001716CF" w:rsidRPr="00332177">
        <w:rPr>
          <w:rFonts w:ascii="Gadugi" w:hAnsi="Gadugi"/>
          <w:color w:val="000000" w:themeColor="text1"/>
          <w:sz w:val="22"/>
          <w:lang w:bidi="ar-SA"/>
        </w:rPr>
        <w:t>Instead, there are multiple potential responses that could be provided by students</w:t>
      </w:r>
      <w:r w:rsidR="00332177">
        <w:rPr>
          <w:rFonts w:ascii="Gadugi" w:hAnsi="Gadugi"/>
          <w:color w:val="000000" w:themeColor="text1"/>
          <w:sz w:val="22"/>
          <w:lang w:bidi="ar-SA"/>
        </w:rPr>
        <w:t xml:space="preserve"> that </w:t>
      </w:r>
      <w:r w:rsidR="001716CF" w:rsidRPr="00332177">
        <w:rPr>
          <w:rFonts w:ascii="Gadugi" w:hAnsi="Gadugi"/>
          <w:color w:val="000000" w:themeColor="text1"/>
          <w:sz w:val="22"/>
          <w:lang w:bidi="ar-SA"/>
        </w:rPr>
        <w:t>are usually more detailed and varied which supports greater discussion and debate.</w:t>
      </w:r>
    </w:p>
    <w:p w14:paraId="629230A7" w14:textId="77777777" w:rsidR="00035CE4" w:rsidRDefault="00035CE4" w:rsidP="00035CE4">
      <w:pPr>
        <w:pStyle w:val="ListParagraph"/>
        <w:spacing w:line="240" w:lineRule="auto"/>
        <w:ind w:left="0"/>
        <w:rPr>
          <w:rFonts w:ascii="Gadugi" w:hAnsi="Gadugi"/>
          <w:color w:val="000000" w:themeColor="text1"/>
          <w:sz w:val="22"/>
          <w:lang w:bidi="ar-SA"/>
        </w:rPr>
      </w:pPr>
    </w:p>
    <w:tbl>
      <w:tblPr>
        <w:tblStyle w:val="TableGrid"/>
        <w:tblW w:w="9918" w:type="dxa"/>
        <w:tblLook w:val="04A0" w:firstRow="1" w:lastRow="0" w:firstColumn="1" w:lastColumn="0" w:noHBand="0" w:noVBand="1"/>
      </w:tblPr>
      <w:tblGrid>
        <w:gridCol w:w="9918"/>
      </w:tblGrid>
      <w:tr w:rsidR="00035CE4" w:rsidRPr="00273726" w14:paraId="443D432C" w14:textId="77777777" w:rsidTr="00FF0E76">
        <w:trPr>
          <w:trHeight w:val="1922"/>
        </w:trPr>
        <w:tc>
          <w:tcPr>
            <w:tcW w:w="9918" w:type="dxa"/>
            <w:shd w:val="clear" w:color="auto" w:fill="E2EFD9" w:themeFill="accent6" w:themeFillTint="33"/>
          </w:tcPr>
          <w:p w14:paraId="3EBB3EF4" w14:textId="24D3AAAC" w:rsidR="00035CE4" w:rsidRPr="00BE14CD" w:rsidRDefault="00035CE4" w:rsidP="00BE14CD">
            <w:pPr>
              <w:pStyle w:val="Heading1"/>
              <w:outlineLvl w:val="0"/>
              <w:rPr>
                <w:rFonts w:eastAsia="Times New Roman"/>
                <w:b/>
                <w:bCs/>
                <w:szCs w:val="26"/>
                <w:lang w:bidi="ar-SA"/>
              </w:rPr>
            </w:pPr>
            <w:bookmarkStart w:id="7" w:name="_Hlk88661273"/>
            <w:r w:rsidRPr="003D1B49">
              <w:rPr>
                <w:b/>
                <w:bCs/>
              </w:rPr>
              <w:lastRenderedPageBreak/>
              <w:t>Activity</w:t>
            </w:r>
            <w:r w:rsidRPr="003D1B49">
              <w:rPr>
                <w:rFonts w:eastAsia="Times New Roman"/>
                <w:b/>
                <w:bCs/>
                <w:szCs w:val="26"/>
                <w:lang w:bidi="ar-SA"/>
              </w:rPr>
              <w:t xml:space="preserve"> </w:t>
            </w:r>
            <w:r>
              <w:rPr>
                <w:b/>
                <w:bCs/>
              </w:rPr>
              <w:t>6</w:t>
            </w:r>
            <w:r w:rsidRPr="003D1B49">
              <w:rPr>
                <w:rFonts w:eastAsia="Times New Roman"/>
                <w:b/>
                <w:bCs/>
                <w:szCs w:val="26"/>
                <w:lang w:bidi="ar-SA"/>
              </w:rPr>
              <w:t>.</w:t>
            </w:r>
            <w:r w:rsidR="003D6030">
              <w:rPr>
                <w:rFonts w:eastAsia="Times New Roman"/>
                <w:b/>
                <w:bCs/>
                <w:szCs w:val="26"/>
                <w:lang w:bidi="ar-SA"/>
              </w:rPr>
              <w:t>5</w:t>
            </w:r>
            <w:r w:rsidRPr="003D1B49">
              <w:rPr>
                <w:rFonts w:eastAsia="Times New Roman"/>
                <w:b/>
                <w:bCs/>
                <w:szCs w:val="26"/>
                <w:lang w:bidi="ar-SA"/>
              </w:rPr>
              <w:t xml:space="preserve"> – </w:t>
            </w:r>
            <w:r>
              <w:rPr>
                <w:b/>
                <w:bCs/>
                <w:lang w:bidi="ar-SA"/>
              </w:rPr>
              <w:t>Reflecting on</w:t>
            </w:r>
            <w:r w:rsidRPr="003D1B49">
              <w:rPr>
                <w:b/>
                <w:bCs/>
                <w:lang w:bidi="ar-SA"/>
              </w:rPr>
              <w:t xml:space="preserve"> closed, open and differentiated questioning</w:t>
            </w:r>
            <w:r w:rsidRPr="003D1B49">
              <w:rPr>
                <w:rFonts w:eastAsia="Times New Roman"/>
                <w:b/>
                <w:bCs/>
                <w:szCs w:val="26"/>
                <w:lang w:bidi="ar-SA"/>
              </w:rPr>
              <w:t xml:space="preserve"> (15 minutes)</w:t>
            </w:r>
          </w:p>
          <w:p w14:paraId="306ADE93" w14:textId="16D5A80A" w:rsidR="00035CE4" w:rsidRPr="00BA4AF6" w:rsidRDefault="00035CE4" w:rsidP="00FF0E76">
            <w:pPr>
              <w:textAlignment w:val="baseline"/>
              <w:rPr>
                <w:rFonts w:ascii="Gadugi" w:eastAsia="Times New Roman" w:hAnsi="Gadugi" w:cs="Segoe UI"/>
                <w:sz w:val="22"/>
                <w:lang w:bidi="ar-SA"/>
              </w:rPr>
            </w:pPr>
            <w:r w:rsidRPr="00401B2E">
              <w:rPr>
                <w:rFonts w:ascii="Gadugi" w:hAnsi="Gadugi" w:cs="CIDFont+F4"/>
                <w:noProof/>
                <w:color w:val="2F5496" w:themeColor="accent1" w:themeShade="BF"/>
                <w:sz w:val="22"/>
                <w:lang w:bidi="ar-SA"/>
              </w:rPr>
              <mc:AlternateContent>
                <mc:Choice Requires="wps">
                  <w:drawing>
                    <wp:anchor distT="0" distB="0" distL="114300" distR="114300" simplePos="0" relativeHeight="253450240" behindDoc="0" locked="0" layoutInCell="1" allowOverlap="1" wp14:anchorId="694C0072" wp14:editId="47DBF2E1">
                      <wp:simplePos x="0" y="0"/>
                      <wp:positionH relativeFrom="column">
                        <wp:posOffset>5603240</wp:posOffset>
                      </wp:positionH>
                      <wp:positionV relativeFrom="paragraph">
                        <wp:posOffset>123190</wp:posOffset>
                      </wp:positionV>
                      <wp:extent cx="566306" cy="603727"/>
                      <wp:effectExtent l="0" t="0" r="0" b="0"/>
                      <wp:wrapNone/>
                      <wp:docPr id="115" name="TextBox 4"/>
                      <wp:cNvGraphicFramePr/>
                      <a:graphic xmlns:a="http://schemas.openxmlformats.org/drawingml/2006/main">
                        <a:graphicData uri="http://schemas.microsoft.com/office/word/2010/wordprocessingShape">
                          <wps:wsp>
                            <wps:cNvSpPr txBox="1"/>
                            <wps:spPr>
                              <a:xfrm rot="20306255">
                                <a:off x="0" y="0"/>
                                <a:ext cx="566306" cy="603727"/>
                              </a:xfrm>
                              <a:prstGeom prst="rect">
                                <a:avLst/>
                              </a:prstGeom>
                              <a:noFill/>
                            </wps:spPr>
                            <wps:txbx>
                              <w:txbxContent>
                                <w:p w14:paraId="1FDED1A1" w14:textId="77777777" w:rsidR="00035CE4" w:rsidRPr="00204675" w:rsidRDefault="00035CE4" w:rsidP="00035CE4">
                                  <w:pPr>
                                    <w:rPr>
                                      <w:rFonts w:ascii="Segoe Script" w:hAnsi="Segoe Script"/>
                                      <w:b/>
                                      <w:bCs/>
                                      <w:color w:val="538135" w:themeColor="accent6" w:themeShade="BF"/>
                                      <w:kern w:val="24"/>
                                      <w:sz w:val="56"/>
                                      <w:szCs w:val="56"/>
                                    </w:rPr>
                                  </w:pPr>
                                  <w:r w:rsidRPr="00204675">
                                    <w:rPr>
                                      <w:rFonts w:ascii="Segoe Script" w:hAnsi="Segoe Script"/>
                                      <w:b/>
                                      <w:bCs/>
                                      <w:color w:val="538135" w:themeColor="accent6" w:themeShade="BF"/>
                                      <w:kern w:val="24"/>
                                      <w:sz w:val="56"/>
                                      <w:szCs w:val="56"/>
                                    </w:rPr>
                                    <w:t>Q</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xmlns="">
                  <w:pict>
                    <v:shape w14:anchorId="694C0072" id="TextBox 4" o:spid="_x0000_s1135" type="#_x0000_t202" style="position:absolute;margin-left:441.2pt;margin-top:9.7pt;width:44.6pt;height:47.55pt;rotation:-1413115fd;z-index:253450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3F7jwEAAAADAAAOAAAAZHJzL2Uyb0RvYy54bWysksFO4zAQhu9IvIPlO00IamCjpmgXxF5W&#10;gMTyAK5jN5Zijxm7Tfr2jJ1SVstttRfLGU8+//8/Xt1OdmB7hcGAa/nlouRMOQmdcduWv/5+uLjh&#10;LEThOjGAUy0/qMBv1+dnq9E3qoIehk4hI4gLzehb3sfom6IIsldWhAV45ehQA1oR6RO3RYdiJLod&#10;iqos62IE7DyCVCFQ9X4+5OvM11rJ+KR1UJENLSdtMa+Y101ai/VKNFsUvjfyKEP8gworjKNLT6h7&#10;EQXbofmCskYiBNBxIcEWoLWRKnsgN5flX25eeuFV9kLhBH+KKfw/rHzcv/hnZHH6ARMNMAUy+tAE&#10;KiY/k0bLECi3qrwq62q5zDZJOKN2SvRwSlFNkUkqLuuaOjmTdFSXV9fVdYIWMysxPYb4U4FladNy&#10;pCFlqNj/CnFu/WhJ7Q4ezDCk+qewtIvTZmKmI9Hltw/ZG+gO5GakgbY8vO0EKs4wDneQ5z/jvu8i&#10;aJNvSpz5nyOeYs5aj08izfHP79z1+XDX7wAAAP//AwBQSwMEFAAGAAgAAAAhAFean6neAAAACgEA&#10;AA8AAABkcnMvZG93bnJldi54bWxMj0FPwzAMhe9I/IfISNxY2jG2tjSdAIkrEoMJcUsb01Q0TtVk&#10;W/j3mBM7WfZ7ev5evU1uFEecw+BJQb7IQCB13gzUK3h/e74pQISoyejREyr4wQDb5vKi1pXxJ3rF&#10;4y72gkMoVFqBjXGqpAydRafDwk9IrH352enI69xLM+sTh7tRLrNsLZ0eiD9YPeGTxe57d3AK/N5s&#10;cj+Y28+0bx/tS8Ki/EClrq/Swz2IiCn+m+EPn9GhYabWH8gEMSooiuWKrSyUPNlQbvI1iJYP+eoO&#10;ZFPL8wrNLwAAAP//AwBQSwECLQAUAAYACAAAACEAtoM4kv4AAADhAQAAEwAAAAAAAAAAAAAAAAAA&#10;AAAAW0NvbnRlbnRfVHlwZXNdLnhtbFBLAQItABQABgAIAAAAIQA4/SH/1gAAAJQBAAALAAAAAAAA&#10;AAAAAAAAAC8BAABfcmVscy8ucmVsc1BLAQItABQABgAIAAAAIQCFQ3F7jwEAAAADAAAOAAAAAAAA&#10;AAAAAAAAAC4CAABkcnMvZTJvRG9jLnhtbFBLAQItABQABgAIAAAAIQBXmp+p3gAAAAoBAAAPAAAA&#10;AAAAAAAAAAAAAOkDAABkcnMvZG93bnJldi54bWxQSwUGAAAAAAQABADzAAAA9AQAAAAA&#10;" filled="f" stroked="f">
                      <v:textbox>
                        <w:txbxContent>
                          <w:p w14:paraId="1FDED1A1" w14:textId="77777777" w:rsidR="00035CE4" w:rsidRPr="00204675" w:rsidRDefault="00035CE4" w:rsidP="00035CE4">
                            <w:pPr>
                              <w:rPr>
                                <w:rFonts w:ascii="Segoe Script" w:hAnsi="Segoe Script"/>
                                <w:b/>
                                <w:bCs/>
                                <w:color w:val="538135" w:themeColor="accent6" w:themeShade="BF"/>
                                <w:kern w:val="24"/>
                                <w:sz w:val="56"/>
                                <w:szCs w:val="56"/>
                              </w:rPr>
                            </w:pPr>
                            <w:r w:rsidRPr="00204675">
                              <w:rPr>
                                <w:rFonts w:ascii="Segoe Script" w:hAnsi="Segoe Script"/>
                                <w:b/>
                                <w:bCs/>
                                <w:color w:val="538135" w:themeColor="accent6" w:themeShade="BF"/>
                                <w:kern w:val="24"/>
                                <w:sz w:val="56"/>
                                <w:szCs w:val="56"/>
                              </w:rPr>
                              <w:t>Q</w:t>
                            </w:r>
                          </w:p>
                        </w:txbxContent>
                      </v:textbox>
                    </v:shape>
                  </w:pict>
                </mc:Fallback>
              </mc:AlternateContent>
            </w:r>
            <w:r w:rsidRPr="00BA4AF6">
              <w:rPr>
                <w:rFonts w:ascii="Gadugi" w:eastAsia="Times New Roman" w:hAnsi="Gadugi" w:cs="Segoe UI"/>
                <w:sz w:val="22"/>
                <w:lang w:bidi="ar-SA"/>
              </w:rPr>
              <w:t xml:space="preserve">Think about the use of </w:t>
            </w:r>
            <w:r w:rsidR="00A762C4" w:rsidRPr="00BA4AF6">
              <w:rPr>
                <w:rFonts w:ascii="Gadugi" w:eastAsia="Times New Roman" w:hAnsi="Gadugi" w:cs="Segoe UI"/>
                <w:sz w:val="22"/>
                <w:lang w:bidi="ar-SA"/>
              </w:rPr>
              <w:t>Open-ended</w:t>
            </w:r>
            <w:r w:rsidRPr="00BA4AF6">
              <w:rPr>
                <w:rFonts w:ascii="Gadugi" w:eastAsia="Times New Roman" w:hAnsi="Gadugi" w:cs="Segoe UI"/>
                <w:sz w:val="22"/>
                <w:lang w:bidi="ar-SA"/>
              </w:rPr>
              <w:t xml:space="preserve"> </w:t>
            </w:r>
            <w:r w:rsidR="00A762C4">
              <w:rPr>
                <w:rFonts w:ascii="Gadugi" w:eastAsia="Times New Roman" w:hAnsi="Gadugi" w:cs="Segoe UI"/>
                <w:sz w:val="22"/>
                <w:lang w:bidi="ar-SA"/>
              </w:rPr>
              <w:t>q</w:t>
            </w:r>
            <w:r w:rsidRPr="00BA4AF6">
              <w:rPr>
                <w:rFonts w:ascii="Gadugi" w:eastAsia="Times New Roman" w:hAnsi="Gadugi" w:cs="Segoe UI"/>
                <w:sz w:val="22"/>
                <w:lang w:bidi="ar-SA"/>
              </w:rPr>
              <w:t>uestions and the development of critical thinking skills.</w:t>
            </w:r>
          </w:p>
          <w:p w14:paraId="0EE96F45" w14:textId="77777777" w:rsidR="00035CE4" w:rsidRPr="00BA4AF6" w:rsidRDefault="00035CE4" w:rsidP="00FF0E76">
            <w:pPr>
              <w:textAlignment w:val="baseline"/>
              <w:rPr>
                <w:rFonts w:ascii="Gadugi" w:eastAsia="Times New Roman" w:hAnsi="Gadugi" w:cs="Segoe UI"/>
                <w:b/>
                <w:bCs/>
                <w:sz w:val="22"/>
                <w:lang w:bidi="ar-SA"/>
              </w:rPr>
            </w:pPr>
            <w:r w:rsidRPr="00BA4AF6">
              <w:rPr>
                <w:rFonts w:ascii="Gadugi" w:eastAsia="Times New Roman" w:hAnsi="Gadugi" w:cs="Segoe UI"/>
                <w:b/>
                <w:bCs/>
                <w:sz w:val="22"/>
                <w:lang w:bidi="ar-SA"/>
              </w:rPr>
              <w:t>How do you as an educator use questioning to encourage an inclusive positive learning environment?</w:t>
            </w:r>
          </w:p>
          <w:p w14:paraId="2C5E5095" w14:textId="77777777" w:rsidR="00035CE4" w:rsidRPr="00FA3796" w:rsidRDefault="00035CE4" w:rsidP="00FF0E76">
            <w:pPr>
              <w:textAlignment w:val="baseline"/>
              <w:rPr>
                <w:rFonts w:ascii="Gadugi" w:eastAsia="Times New Roman" w:hAnsi="Gadugi" w:cs="Segoe UI"/>
                <w:color w:val="2F5496" w:themeColor="accent1" w:themeShade="BF"/>
                <w:sz w:val="22"/>
                <w:lang w:bidi="ar-SA"/>
              </w:rPr>
            </w:pPr>
            <w:r w:rsidRPr="00FA3796">
              <w:rPr>
                <w:rFonts w:ascii="Gadugi" w:eastAsia="Times New Roman" w:hAnsi="Gadugi" w:cs="Segoe UI"/>
                <w:sz w:val="22"/>
                <w:lang w:bidi="ar-SA"/>
              </w:rPr>
              <w:t xml:space="preserve">  </w:t>
            </w:r>
            <w:r w:rsidRPr="00401B2E">
              <w:rPr>
                <w:noProof/>
                <w:lang w:eastAsia="ja-JP" w:bidi="ar-SA"/>
              </w:rPr>
              <w:drawing>
                <wp:anchor distT="0" distB="0" distL="114300" distR="114300" simplePos="0" relativeHeight="253449216" behindDoc="0" locked="0" layoutInCell="1" allowOverlap="1" wp14:anchorId="33974EAF" wp14:editId="5C017E6C">
                  <wp:simplePos x="0" y="0"/>
                  <wp:positionH relativeFrom="column">
                    <wp:posOffset>5443549</wp:posOffset>
                  </wp:positionH>
                  <wp:positionV relativeFrom="paragraph">
                    <wp:posOffset>107758</wp:posOffset>
                  </wp:positionV>
                  <wp:extent cx="889000" cy="829617"/>
                  <wp:effectExtent l="0" t="0" r="0" b="0"/>
                  <wp:wrapNone/>
                  <wp:docPr id="126" name="Picture 126"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p>
          <w:p w14:paraId="3946258B" w14:textId="77777777" w:rsidR="00035CE4" w:rsidRPr="004D6F15" w:rsidRDefault="00035CE4" w:rsidP="00FF0E76">
            <w:pPr>
              <w:textAlignment w:val="baseline"/>
              <w:rPr>
                <w:rFonts w:ascii="Gadugi" w:hAnsi="Gadugi" w:cs="Calibri"/>
                <w:kern w:val="1"/>
                <w:sz w:val="22"/>
                <w:lang w:eastAsia="en-GB" w:bidi="ar-SA"/>
              </w:rPr>
            </w:pPr>
            <w:r w:rsidRPr="004D6F15">
              <w:rPr>
                <w:rFonts w:ascii="Gadugi" w:hAnsi="Gadugi" w:cs="CIDFont+F4"/>
                <w:sz w:val="22"/>
                <w:lang w:bidi="ar-SA"/>
              </w:rPr>
              <w:t xml:space="preserve">Write your thoughts in your learning journal. </w:t>
            </w:r>
            <w:r>
              <w:rPr>
                <w:rFonts w:ascii="Gadugi" w:hAnsi="Gadugi" w:cs="CIDFont+F4"/>
                <w:sz w:val="22"/>
                <w:lang w:bidi="ar-SA"/>
              </w:rPr>
              <w:t>Consider the following when making notes.</w:t>
            </w:r>
          </w:p>
          <w:p w14:paraId="531B0EED" w14:textId="77777777" w:rsidR="00035CE4" w:rsidRPr="00934E5D" w:rsidRDefault="00035CE4" w:rsidP="00DA58E5">
            <w:pPr>
              <w:pStyle w:val="ListParagraph"/>
              <w:numPr>
                <w:ilvl w:val="0"/>
                <w:numId w:val="9"/>
              </w:numPr>
              <w:rPr>
                <w:rFonts w:ascii="Gadugi" w:hAnsi="Gadugi"/>
                <w:sz w:val="22"/>
                <w:lang w:bidi="ar-SA"/>
              </w:rPr>
            </w:pPr>
            <w:r>
              <w:rPr>
                <w:rFonts w:ascii="Gadugi" w:hAnsi="Gadugi"/>
                <w:sz w:val="22"/>
                <w:lang w:bidi="ar-SA"/>
              </w:rPr>
              <w:t>Do you q</w:t>
            </w:r>
            <w:r w:rsidRPr="00934E5D">
              <w:rPr>
                <w:rFonts w:ascii="Gadugi" w:hAnsi="Gadugi"/>
                <w:sz w:val="22"/>
                <w:lang w:bidi="ar-SA"/>
              </w:rPr>
              <w:t>uestion female and male</w:t>
            </w:r>
            <w:r>
              <w:rPr>
                <w:rFonts w:ascii="Gadugi" w:hAnsi="Gadugi"/>
                <w:sz w:val="22"/>
                <w:lang w:bidi="ar-SA"/>
              </w:rPr>
              <w:t xml:space="preserve"> learners</w:t>
            </w:r>
            <w:r w:rsidRPr="00934E5D">
              <w:rPr>
                <w:rFonts w:ascii="Gadugi" w:hAnsi="Gadugi"/>
                <w:sz w:val="22"/>
                <w:lang w:bidi="ar-SA"/>
              </w:rPr>
              <w:t xml:space="preserve"> equally</w:t>
            </w:r>
            <w:r>
              <w:rPr>
                <w:rFonts w:ascii="Gadugi" w:hAnsi="Gadugi"/>
                <w:sz w:val="22"/>
                <w:lang w:bidi="ar-SA"/>
              </w:rPr>
              <w:t>?</w:t>
            </w:r>
          </w:p>
          <w:p w14:paraId="5018743C" w14:textId="77777777" w:rsidR="00035CE4" w:rsidRPr="00934E5D" w:rsidRDefault="00035CE4" w:rsidP="00DA58E5">
            <w:pPr>
              <w:pStyle w:val="ListParagraph"/>
              <w:numPr>
                <w:ilvl w:val="0"/>
                <w:numId w:val="9"/>
              </w:numPr>
              <w:rPr>
                <w:rFonts w:ascii="Gadugi" w:hAnsi="Gadugi"/>
                <w:sz w:val="22"/>
                <w:lang w:bidi="ar-SA"/>
              </w:rPr>
            </w:pPr>
            <w:r>
              <w:rPr>
                <w:rFonts w:ascii="Gadugi" w:hAnsi="Gadugi"/>
                <w:sz w:val="22"/>
                <w:lang w:bidi="ar-SA"/>
              </w:rPr>
              <w:t>Do you</w:t>
            </w:r>
            <w:r w:rsidRPr="00934E5D">
              <w:rPr>
                <w:rFonts w:ascii="Gadugi" w:hAnsi="Gadugi"/>
                <w:sz w:val="22"/>
                <w:lang w:bidi="ar-SA"/>
              </w:rPr>
              <w:t xml:space="preserve"> make </w:t>
            </w:r>
            <w:r>
              <w:rPr>
                <w:rFonts w:ascii="Gadugi" w:hAnsi="Gadugi"/>
                <w:sz w:val="22"/>
                <w:lang w:bidi="ar-SA"/>
              </w:rPr>
              <w:t xml:space="preserve">the environment safe for learners to make </w:t>
            </w:r>
            <w:r w:rsidRPr="00934E5D">
              <w:rPr>
                <w:rFonts w:ascii="Gadugi" w:hAnsi="Gadugi"/>
                <w:sz w:val="22"/>
                <w:lang w:bidi="ar-SA"/>
              </w:rPr>
              <w:t>mistakes</w:t>
            </w:r>
            <w:r>
              <w:rPr>
                <w:rFonts w:ascii="Gadugi" w:hAnsi="Gadugi"/>
                <w:sz w:val="22"/>
                <w:lang w:bidi="ar-SA"/>
              </w:rPr>
              <w:t>?</w:t>
            </w:r>
          </w:p>
          <w:p w14:paraId="55300F57" w14:textId="77777777" w:rsidR="00035CE4" w:rsidRPr="00934E5D" w:rsidRDefault="00035CE4" w:rsidP="00DA58E5">
            <w:pPr>
              <w:pStyle w:val="ListParagraph"/>
              <w:numPr>
                <w:ilvl w:val="0"/>
                <w:numId w:val="9"/>
              </w:numPr>
              <w:rPr>
                <w:rFonts w:ascii="Gadugi" w:hAnsi="Gadugi"/>
                <w:sz w:val="22"/>
                <w:lang w:bidi="ar-SA"/>
              </w:rPr>
            </w:pPr>
            <w:r>
              <w:rPr>
                <w:rFonts w:ascii="Gadugi" w:hAnsi="Gadugi"/>
                <w:sz w:val="22"/>
                <w:lang w:bidi="ar-SA"/>
              </w:rPr>
              <w:t>How often do you give</w:t>
            </w:r>
            <w:r w:rsidRPr="00934E5D">
              <w:rPr>
                <w:rFonts w:ascii="Gadugi" w:hAnsi="Gadugi"/>
                <w:sz w:val="22"/>
                <w:lang w:bidi="ar-SA"/>
              </w:rPr>
              <w:t xml:space="preserve"> positive reinforcement</w:t>
            </w:r>
            <w:r>
              <w:rPr>
                <w:rFonts w:ascii="Gadugi" w:hAnsi="Gadugi"/>
                <w:sz w:val="22"/>
                <w:lang w:bidi="ar-SA"/>
              </w:rPr>
              <w:t>?</w:t>
            </w:r>
          </w:p>
          <w:p w14:paraId="2FC96BE0" w14:textId="77777777" w:rsidR="00035CE4" w:rsidRPr="00934E5D" w:rsidRDefault="00035CE4" w:rsidP="00DA58E5">
            <w:pPr>
              <w:pStyle w:val="ListParagraph"/>
              <w:numPr>
                <w:ilvl w:val="0"/>
                <w:numId w:val="9"/>
              </w:numPr>
              <w:rPr>
                <w:rFonts w:ascii="Gadugi" w:hAnsi="Gadugi"/>
                <w:sz w:val="22"/>
                <w:lang w:bidi="ar-SA"/>
              </w:rPr>
            </w:pPr>
            <w:r>
              <w:rPr>
                <w:rFonts w:ascii="Gadugi" w:hAnsi="Gadugi"/>
                <w:sz w:val="22"/>
                <w:lang w:bidi="ar-SA"/>
              </w:rPr>
              <w:t>How often do you ask the whole class a question or e</w:t>
            </w:r>
            <w:r w:rsidRPr="00934E5D">
              <w:rPr>
                <w:rFonts w:ascii="Gadugi" w:hAnsi="Gadugi"/>
                <w:sz w:val="22"/>
                <w:lang w:bidi="ar-SA"/>
              </w:rPr>
              <w:t>ncourages each learner to participate by asking a directed question</w:t>
            </w:r>
            <w:r>
              <w:rPr>
                <w:rFonts w:ascii="Gadugi" w:hAnsi="Gadugi"/>
                <w:sz w:val="22"/>
                <w:lang w:bidi="ar-SA"/>
              </w:rPr>
              <w:t>?</w:t>
            </w:r>
          </w:p>
          <w:p w14:paraId="5D3C4019" w14:textId="77777777" w:rsidR="00035CE4" w:rsidRPr="00D61BF0" w:rsidRDefault="00035CE4" w:rsidP="00DA58E5">
            <w:pPr>
              <w:pStyle w:val="ListParagraph"/>
              <w:numPr>
                <w:ilvl w:val="0"/>
                <w:numId w:val="9"/>
              </w:numPr>
              <w:rPr>
                <w:rFonts w:ascii="Gadugi" w:hAnsi="Gadugi"/>
                <w:sz w:val="22"/>
                <w:lang w:bidi="ar-SA"/>
              </w:rPr>
            </w:pPr>
            <w:r>
              <w:rPr>
                <w:rFonts w:ascii="Gadugi" w:hAnsi="Gadugi"/>
                <w:sz w:val="22"/>
                <w:lang w:bidi="ar-SA"/>
              </w:rPr>
              <w:t>Do you ever g</w:t>
            </w:r>
            <w:r w:rsidRPr="00934E5D">
              <w:rPr>
                <w:rFonts w:ascii="Gadugi" w:hAnsi="Gadugi"/>
                <w:sz w:val="22"/>
                <w:lang w:bidi="ar-SA"/>
              </w:rPr>
              <w:t>ently challenge answers</w:t>
            </w:r>
            <w:r>
              <w:rPr>
                <w:rFonts w:ascii="Gadugi" w:hAnsi="Gadugi"/>
                <w:sz w:val="22"/>
                <w:lang w:bidi="ar-SA"/>
              </w:rPr>
              <w:t xml:space="preserve"> or a</w:t>
            </w:r>
            <w:r w:rsidRPr="00D61BF0">
              <w:rPr>
                <w:rFonts w:ascii="Gadugi" w:hAnsi="Gadugi"/>
                <w:sz w:val="22"/>
                <w:lang w:bidi="ar-SA"/>
              </w:rPr>
              <w:t xml:space="preserve">sk </w:t>
            </w:r>
            <w:proofErr w:type="gramStart"/>
            <w:r w:rsidRPr="00D61BF0">
              <w:rPr>
                <w:rFonts w:ascii="Gadugi" w:hAnsi="Gadugi"/>
                <w:sz w:val="22"/>
                <w:lang w:bidi="ar-SA"/>
              </w:rPr>
              <w:t>follow</w:t>
            </w:r>
            <w:proofErr w:type="gramEnd"/>
            <w:r w:rsidRPr="00D61BF0">
              <w:rPr>
                <w:rFonts w:ascii="Gadugi" w:hAnsi="Gadugi"/>
                <w:sz w:val="22"/>
                <w:lang w:bidi="ar-SA"/>
              </w:rPr>
              <w:t xml:space="preserve"> up questions to correct mistakes</w:t>
            </w:r>
            <w:r>
              <w:rPr>
                <w:rFonts w:ascii="Gadugi" w:hAnsi="Gadugi"/>
                <w:sz w:val="22"/>
                <w:lang w:bidi="ar-SA"/>
              </w:rPr>
              <w:t>?</w:t>
            </w:r>
          </w:p>
          <w:p w14:paraId="6B73E31C" w14:textId="77777777" w:rsidR="00035CE4" w:rsidRPr="00934E5D" w:rsidRDefault="00035CE4" w:rsidP="00DA58E5">
            <w:pPr>
              <w:pStyle w:val="ListParagraph"/>
              <w:numPr>
                <w:ilvl w:val="0"/>
                <w:numId w:val="9"/>
              </w:numPr>
              <w:rPr>
                <w:rFonts w:ascii="Gadugi" w:hAnsi="Gadugi"/>
                <w:sz w:val="22"/>
                <w:lang w:bidi="ar-SA"/>
              </w:rPr>
            </w:pPr>
            <w:r>
              <w:rPr>
                <w:rFonts w:ascii="Gadugi" w:hAnsi="Gadugi"/>
                <w:sz w:val="22"/>
                <w:lang w:bidi="ar-SA"/>
              </w:rPr>
              <w:t>Do you l</w:t>
            </w:r>
            <w:r w:rsidRPr="00934E5D">
              <w:rPr>
                <w:rFonts w:ascii="Gadugi" w:hAnsi="Gadugi"/>
                <w:sz w:val="22"/>
                <w:lang w:bidi="ar-SA"/>
              </w:rPr>
              <w:t>ink</w:t>
            </w:r>
            <w:r>
              <w:rPr>
                <w:rFonts w:ascii="Gadugi" w:hAnsi="Gadugi"/>
                <w:sz w:val="22"/>
                <w:lang w:bidi="ar-SA"/>
              </w:rPr>
              <w:t xml:space="preserve"> </w:t>
            </w:r>
            <w:r w:rsidRPr="00934E5D">
              <w:rPr>
                <w:rFonts w:ascii="Gadugi" w:hAnsi="Gadugi"/>
                <w:sz w:val="22"/>
                <w:lang w:bidi="ar-SA"/>
              </w:rPr>
              <w:t>questions to the learners’ own experiences</w:t>
            </w:r>
            <w:r>
              <w:rPr>
                <w:rFonts w:ascii="Gadugi" w:hAnsi="Gadugi"/>
                <w:sz w:val="22"/>
                <w:lang w:bidi="ar-SA"/>
              </w:rPr>
              <w:t>?</w:t>
            </w:r>
          </w:p>
          <w:p w14:paraId="57DC95D1" w14:textId="77777777" w:rsidR="00035CE4" w:rsidRDefault="00035CE4" w:rsidP="00DA58E5">
            <w:pPr>
              <w:pStyle w:val="ListParagraph"/>
              <w:numPr>
                <w:ilvl w:val="0"/>
                <w:numId w:val="9"/>
              </w:numPr>
              <w:rPr>
                <w:rFonts w:ascii="Gadugi" w:hAnsi="Gadugi"/>
                <w:sz w:val="22"/>
                <w:lang w:bidi="ar-SA"/>
              </w:rPr>
            </w:pPr>
            <w:r>
              <w:rPr>
                <w:rFonts w:ascii="Gadugi" w:hAnsi="Gadugi"/>
                <w:sz w:val="22"/>
                <w:lang w:bidi="ar-SA"/>
              </w:rPr>
              <w:t>How much time is given for learners to</w:t>
            </w:r>
            <w:r w:rsidRPr="00934E5D">
              <w:rPr>
                <w:rFonts w:ascii="Gadugi" w:hAnsi="Gadugi"/>
                <w:sz w:val="22"/>
                <w:lang w:bidi="ar-SA"/>
              </w:rPr>
              <w:t xml:space="preserve"> respond</w:t>
            </w:r>
            <w:r>
              <w:rPr>
                <w:rFonts w:ascii="Gadugi" w:hAnsi="Gadugi"/>
                <w:sz w:val="22"/>
                <w:lang w:bidi="ar-SA"/>
              </w:rPr>
              <w:t>?</w:t>
            </w:r>
          </w:p>
          <w:p w14:paraId="446C5B73" w14:textId="77777777" w:rsidR="00035CE4" w:rsidRPr="00303DEE" w:rsidRDefault="00035CE4" w:rsidP="00DA58E5">
            <w:pPr>
              <w:pStyle w:val="ListParagraph"/>
              <w:numPr>
                <w:ilvl w:val="0"/>
                <w:numId w:val="9"/>
              </w:numPr>
              <w:rPr>
                <w:rFonts w:ascii="Gadugi" w:hAnsi="Gadugi"/>
                <w:sz w:val="22"/>
                <w:lang w:bidi="ar-SA"/>
              </w:rPr>
            </w:pPr>
            <w:r>
              <w:rPr>
                <w:rFonts w:ascii="Gadugi" w:hAnsi="Gadugi"/>
                <w:sz w:val="22"/>
                <w:lang w:bidi="ar-SA"/>
              </w:rPr>
              <w:t xml:space="preserve">Do you plan questions in advance? </w:t>
            </w:r>
          </w:p>
          <w:p w14:paraId="0BFD3388" w14:textId="77777777" w:rsidR="00035CE4" w:rsidRPr="00934E5D" w:rsidRDefault="00035CE4" w:rsidP="00FF0E76">
            <w:pPr>
              <w:jc w:val="center"/>
              <w:rPr>
                <w:rFonts w:ascii="Gadugi" w:hAnsi="Gadugi"/>
                <w:sz w:val="22"/>
                <w:lang w:bidi="ar-SA"/>
              </w:rPr>
            </w:pPr>
            <w:r w:rsidRPr="00934E5D">
              <w:rPr>
                <w:rFonts w:ascii="Gadugi" w:hAnsi="Gadugi"/>
                <w:sz w:val="22"/>
                <w:lang w:bidi="ar-SA"/>
              </w:rPr>
              <w:t xml:space="preserve">These </w:t>
            </w:r>
            <w:r>
              <w:rPr>
                <w:rFonts w:ascii="Gadugi" w:hAnsi="Gadugi"/>
                <w:sz w:val="22"/>
                <w:lang w:bidi="ar-SA"/>
              </w:rPr>
              <w:t xml:space="preserve">strategies </w:t>
            </w:r>
            <w:r w:rsidRPr="00934E5D">
              <w:rPr>
                <w:rFonts w:ascii="Gadugi" w:hAnsi="Gadugi"/>
                <w:sz w:val="22"/>
                <w:lang w:bidi="ar-SA"/>
              </w:rPr>
              <w:t>help the learner</w:t>
            </w:r>
            <w:r>
              <w:rPr>
                <w:rFonts w:ascii="Gadugi" w:hAnsi="Gadugi"/>
                <w:sz w:val="22"/>
                <w:lang w:bidi="ar-SA"/>
              </w:rPr>
              <w:t>s</w:t>
            </w:r>
            <w:r w:rsidRPr="00934E5D">
              <w:rPr>
                <w:rFonts w:ascii="Gadugi" w:hAnsi="Gadugi"/>
                <w:sz w:val="22"/>
                <w:lang w:bidi="ar-SA"/>
              </w:rPr>
              <w:t xml:space="preserve"> to </w:t>
            </w:r>
            <w:r w:rsidRPr="00934E5D">
              <w:rPr>
                <w:rFonts w:ascii="Gadugi" w:hAnsi="Gadugi"/>
                <w:b/>
                <w:bCs/>
                <w:sz w:val="22"/>
                <w:lang w:bidi="ar-SA"/>
              </w:rPr>
              <w:t>improve self-esteem</w:t>
            </w:r>
            <w:r w:rsidRPr="00934E5D">
              <w:rPr>
                <w:rFonts w:ascii="Gadugi" w:hAnsi="Gadugi"/>
                <w:sz w:val="22"/>
                <w:lang w:bidi="ar-SA"/>
              </w:rPr>
              <w:t xml:space="preserve"> and </w:t>
            </w:r>
            <w:r w:rsidRPr="00934E5D">
              <w:rPr>
                <w:rFonts w:ascii="Gadugi" w:hAnsi="Gadugi"/>
                <w:b/>
                <w:bCs/>
                <w:sz w:val="22"/>
                <w:lang w:bidi="ar-SA"/>
              </w:rPr>
              <w:t>confidence</w:t>
            </w:r>
          </w:p>
          <w:p w14:paraId="0BAE9957" w14:textId="77777777" w:rsidR="00035CE4" w:rsidRPr="008E734D" w:rsidRDefault="00035CE4" w:rsidP="00FF0E76">
            <w:pPr>
              <w:textAlignment w:val="baseline"/>
              <w:rPr>
                <w:rFonts w:ascii="CIDFont+F3" w:hAnsi="CIDFont+F3" w:cs="CIDFont+F3"/>
                <w:color w:val="0563C2"/>
                <w:sz w:val="21"/>
                <w:szCs w:val="21"/>
                <w:lang w:bidi="ar-SA"/>
              </w:rPr>
            </w:pPr>
          </w:p>
        </w:tc>
      </w:tr>
    </w:tbl>
    <w:bookmarkEnd w:id="7"/>
    <w:p w14:paraId="7D46BB08" w14:textId="77777777" w:rsidR="00035CE4" w:rsidRDefault="00035CE4" w:rsidP="00035CE4">
      <w:pPr>
        <w:pStyle w:val="ListParagraph"/>
        <w:spacing w:line="240" w:lineRule="auto"/>
        <w:ind w:left="0"/>
        <w:rPr>
          <w:rFonts w:ascii="Gadugi" w:hAnsi="Gadugi"/>
          <w:color w:val="000000" w:themeColor="text1"/>
          <w:sz w:val="22"/>
          <w:lang w:bidi="ar-SA"/>
        </w:rPr>
      </w:pPr>
      <w:r w:rsidRPr="003D1B49">
        <w:rPr>
          <w:b/>
          <w:bCs/>
          <w:noProof/>
        </w:rPr>
        <w:drawing>
          <wp:anchor distT="0" distB="0" distL="114300" distR="114300" simplePos="0" relativeHeight="253448192" behindDoc="0" locked="0" layoutInCell="1" allowOverlap="1" wp14:anchorId="2E3DB0C6" wp14:editId="405BE986">
            <wp:simplePos x="0" y="0"/>
            <wp:positionH relativeFrom="column">
              <wp:posOffset>4952365</wp:posOffset>
            </wp:positionH>
            <wp:positionV relativeFrom="paragraph">
              <wp:posOffset>-4502785</wp:posOffset>
            </wp:positionV>
            <wp:extent cx="2120701" cy="2152650"/>
            <wp:effectExtent l="0" t="0" r="0" b="0"/>
            <wp:wrapNone/>
            <wp:docPr id="125" name="Picture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p>
    <w:p w14:paraId="1D82301F" w14:textId="77777777" w:rsidR="00035CE4" w:rsidRPr="00214D18" w:rsidRDefault="00035CE4" w:rsidP="00035CE4">
      <w:pPr>
        <w:pStyle w:val="Heading2"/>
        <w:rPr>
          <w:b/>
          <w:bCs/>
          <w:lang w:bidi="ar-SA"/>
        </w:rPr>
      </w:pPr>
      <w:r w:rsidRPr="00934E5D">
        <w:rPr>
          <w:b/>
          <w:bCs/>
          <w:lang w:bidi="ar-SA"/>
        </w:rPr>
        <w:t>Example</w:t>
      </w:r>
      <w:r>
        <w:rPr>
          <w:b/>
          <w:bCs/>
          <w:lang w:bidi="ar-SA"/>
        </w:rPr>
        <w:t>s</w:t>
      </w:r>
      <w:r w:rsidRPr="00934E5D">
        <w:rPr>
          <w:b/>
          <w:bCs/>
          <w:lang w:bidi="ar-SA"/>
        </w:rPr>
        <w:t xml:space="preserve"> of open-ended questions</w:t>
      </w:r>
    </w:p>
    <w:p w14:paraId="267CE5D0" w14:textId="77777777"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Using the example from earlier we can expand the use of questions to engage more learners in the group.</w:t>
      </w:r>
      <w:r w:rsidRPr="008B0B5E">
        <w:rPr>
          <w:rFonts w:ascii="Gadugi" w:hAnsi="Gadugi"/>
          <w:noProof/>
          <w:color w:val="000000" w:themeColor="text1"/>
          <w:sz w:val="22"/>
          <w:lang w:bidi="ar-SA"/>
        </w:rPr>
        <w:drawing>
          <wp:anchor distT="0" distB="0" distL="114300" distR="114300" simplePos="0" relativeHeight="253406208" behindDoc="0" locked="0" layoutInCell="1" allowOverlap="1" wp14:anchorId="72C277D9" wp14:editId="211A8FED">
            <wp:simplePos x="0" y="0"/>
            <wp:positionH relativeFrom="column">
              <wp:posOffset>5438140</wp:posOffset>
            </wp:positionH>
            <wp:positionV relativeFrom="paragraph">
              <wp:posOffset>678180</wp:posOffset>
            </wp:positionV>
            <wp:extent cx="370840" cy="839470"/>
            <wp:effectExtent l="0" t="0" r="0" b="0"/>
            <wp:wrapThrough wrapText="bothSides">
              <wp:wrapPolygon edited="0">
                <wp:start x="4438" y="0"/>
                <wp:lineTo x="0" y="3431"/>
                <wp:lineTo x="0" y="16666"/>
                <wp:lineTo x="4438" y="20587"/>
                <wp:lineTo x="5548" y="21077"/>
                <wp:lineTo x="14425" y="21077"/>
                <wp:lineTo x="15534" y="20587"/>
                <wp:lineTo x="19973" y="10293"/>
                <wp:lineTo x="19973" y="8823"/>
                <wp:lineTo x="18863" y="2941"/>
                <wp:lineTo x="15534" y="0"/>
                <wp:lineTo x="4438" y="0"/>
              </wp:wrapPolygon>
            </wp:wrapThrough>
            <wp:docPr id="308" name="Picture 308"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70840" cy="8394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0891A28"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w:drawing>
          <wp:anchor distT="0" distB="0" distL="114300" distR="114300" simplePos="0" relativeHeight="253403136" behindDoc="0" locked="0" layoutInCell="1" allowOverlap="1" wp14:anchorId="2FF4610F" wp14:editId="13102D33">
            <wp:simplePos x="0" y="0"/>
            <wp:positionH relativeFrom="column">
              <wp:posOffset>532922</wp:posOffset>
            </wp:positionH>
            <wp:positionV relativeFrom="paragraph">
              <wp:posOffset>166726</wp:posOffset>
            </wp:positionV>
            <wp:extent cx="603885" cy="1026160"/>
            <wp:effectExtent l="0" t="0" r="5715" b="2540"/>
            <wp:wrapThrough wrapText="bothSides">
              <wp:wrapPolygon edited="0">
                <wp:start x="0" y="0"/>
                <wp:lineTo x="0" y="21252"/>
                <wp:lineTo x="21123" y="21252"/>
                <wp:lineTo x="21123" y="0"/>
                <wp:lineTo x="0" y="0"/>
              </wp:wrapPolygon>
            </wp:wrapThrough>
            <wp:docPr id="307" name="Picture 307"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6BD2FD8"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04160" behindDoc="0" locked="0" layoutInCell="1" allowOverlap="1" wp14:anchorId="1B15711B" wp14:editId="6EA2B68C">
                <wp:simplePos x="0" y="0"/>
                <wp:positionH relativeFrom="column">
                  <wp:posOffset>1859522</wp:posOffset>
                </wp:positionH>
                <wp:positionV relativeFrom="paragraph">
                  <wp:posOffset>12639</wp:posOffset>
                </wp:positionV>
                <wp:extent cx="2239421" cy="491556"/>
                <wp:effectExtent l="742950" t="0" r="27940" b="22860"/>
                <wp:wrapNone/>
                <wp:docPr id="305" name="Speech Bubble: Rectangle with Corners Rounded 305"/>
                <wp:cNvGraphicFramePr/>
                <a:graphic xmlns:a="http://schemas.openxmlformats.org/drawingml/2006/main">
                  <a:graphicData uri="http://schemas.microsoft.com/office/word/2010/wordprocessingShape">
                    <wps:wsp>
                      <wps:cNvSpPr/>
                      <wps:spPr>
                        <a:xfrm>
                          <a:off x="0" y="0"/>
                          <a:ext cx="2239421" cy="491556"/>
                        </a:xfrm>
                        <a:prstGeom prst="wedgeRoundRectCallout">
                          <a:avLst>
                            <a:gd name="adj1" fmla="val -80861"/>
                            <a:gd name="adj2" fmla="val -750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21CD8CB" w14:textId="77777777" w:rsidR="00035CE4" w:rsidRPr="00E123A2" w:rsidRDefault="00035CE4" w:rsidP="00035CE4">
                            <w:pPr>
                              <w:spacing w:line="240" w:lineRule="auto"/>
                              <w:jc w:val="center"/>
                              <w:rPr>
                                <w:sz w:val="20"/>
                                <w:szCs w:val="20"/>
                              </w:rPr>
                            </w:pPr>
                            <w:r>
                              <w:rPr>
                                <w:sz w:val="20"/>
                                <w:szCs w:val="20"/>
                              </w:rPr>
                              <w:t xml:space="preserve">Win Aye, why do you think Asia is NOT a country? </w:t>
                            </w:r>
                          </w:p>
                          <w:p w14:paraId="67B5AC46"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B15711B" id="Speech Bubble: Rectangle with Corners Rounded 305" o:spid="_x0000_s1136" type="#_x0000_t62" style="position:absolute;margin-left:146.4pt;margin-top:1pt;width:176.35pt;height:38.7pt;z-index:253404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l1mqAIAAI4FAAAOAAAAZHJzL2Uyb0RvYy54bWysVFFv2jAQfp+0/2D5vQ1JgQJqqBBVp0lV&#10;W7Wd+mwch3iyfZ5tCOzX7+ykQNc9VePB2Lnz+bvv7rur651WZCucl2BKmp8PKBGGQyXNuqQ/Xm7P&#10;JpT4wEzFFBhR0r3w9Hr+9ctVa2eigAZUJRzBIMbPWlvSJgQ7yzLPG6GZPwcrDBprcJoFPLp1VjnW&#10;YnStsmIwGGctuMo64MJ7/HrTGek8xa9rwcNDXXsRiCopYgtpdWldxTWbX7HZ2jHbSN7DYJ9AoZk0&#10;+Ogh1A0LjGyc/BBKS+7AQx3OOegM6lpykXLAbPLBX9k8N8yKlAuS4+2BJv//wvL77bN9dEhDa/3M&#10;4zZmsaudjv+Ij+wSWfsDWWIXCMePRXExHRY5JRxtw2k+Go0jm9nxtnU+fBOgSdyUtBXVWjzBxlRP&#10;WJYlUwo2IZHGtnc+JPYqYpjGNmHVT4xca4XF2DJFziaDyTjvq3XiVLxzuhwNph99Lk598vF4fNnj&#10;7J9FxG9IIwYPSla3Uql02PulcgQhIH5pKmhfMH9KFPMBDUhK+vUB311VhrSRpaIYIUcMe7tWDK9y&#10;bauSerOmhKk1ioYHl1h4d9t//uGYzA3zTYc6Re1I0TKg1pTUJZ2cwlYmpiqSWrAQsYjHZoi7sFvt&#10;iETUeZ4UE7+toNo/OuKgk5S3/Fbiw3dIzCNzWDZUG86F8IBLrQCpgH5HSQPu97++R39sbbRS0qIm&#10;kaZfG+YE8v3dYNNP8+EwijgdhqPLAg/u1LI6tZiNXgLWDRsJ0aVt9A/qbVs70K84PhbxVTQxw/Ht&#10;riD9YRm6WYEDiIvFIrmhcC0Ld+bZ8hg8chcpf9m9Mmf7Xg/YJffwpl82S63WqePoG28aWGwC1PLA&#10;esdrXwIUfVJUP6DiVDk9J6/jGJ3/AQAA//8DAFBLAwQUAAYACAAAACEAV5eiTt0AAAAIAQAADwAA&#10;AGRycy9kb3ducmV2LnhtbEyPwU7DMAyG70i8Q+RJ3Fi6au22rumEkCbEkW0Hjmlj2mqJUzXpVt4e&#10;c4Kbrd/6/P3lYXZW3HAMvScFq2UCAqnxpqdWweV8fN6CCFGT0dYTKvjGAIfq8aHUhfF3+sDbKbaC&#10;IRQKraCLcSikDE2HToelH5A4+/Kj05HXsZVm1HeGOyvTJMml0z3xh04P+Nphcz1Njinh/XNrr3JT&#10;53W6mvq3wRwvmVJPi/llDyLiHP+O4Vef1aFip9pPZIKwCtJdyuqRB67Eeb7OMhC1gs1uDbIq5f8C&#10;1Q8AAAD//wMAUEsBAi0AFAAGAAgAAAAhALaDOJL+AAAA4QEAABMAAAAAAAAAAAAAAAAAAAAAAFtD&#10;b250ZW50X1R5cGVzXS54bWxQSwECLQAUAAYACAAAACEAOP0h/9YAAACUAQAACwAAAAAAAAAAAAAA&#10;AAAvAQAAX3JlbHMvLnJlbHNQSwECLQAUAAYACAAAACEA/yJdZqgCAACOBQAADgAAAAAAAAAAAAAA&#10;AAAuAgAAZHJzL2Uyb0RvYy54bWxQSwECLQAUAAYACAAAACEAV5eiTt0AAAAIAQAADwAAAAAAAAAA&#10;AAAAAAACBQAAZHJzL2Rvd25yZXYueG1sUEsFBgAAAAAEAAQA8wAAAAwGAAAAAA==&#10;" adj="-6666,9178" fillcolor="windowText" strokecolor="windowText" strokeweight="1.75pt">
                <v:textbox>
                  <w:txbxContent>
                    <w:p w14:paraId="421CD8CB" w14:textId="77777777" w:rsidR="00035CE4" w:rsidRPr="00E123A2" w:rsidRDefault="00035CE4" w:rsidP="00035CE4">
                      <w:pPr>
                        <w:spacing w:line="240" w:lineRule="auto"/>
                        <w:jc w:val="center"/>
                        <w:rPr>
                          <w:sz w:val="20"/>
                          <w:szCs w:val="20"/>
                        </w:rPr>
                      </w:pPr>
                      <w:r>
                        <w:rPr>
                          <w:sz w:val="20"/>
                          <w:szCs w:val="20"/>
                        </w:rPr>
                        <w:t xml:space="preserve">Win Aye, why do you think Asia is NOT a country? </w:t>
                      </w:r>
                    </w:p>
                    <w:p w14:paraId="67B5AC46" w14:textId="77777777" w:rsidR="00035CE4" w:rsidRDefault="00035CE4" w:rsidP="00035CE4"/>
                  </w:txbxContent>
                </v:textbox>
              </v:shape>
            </w:pict>
          </mc:Fallback>
        </mc:AlternateContent>
      </w:r>
    </w:p>
    <w:p w14:paraId="62E15DF7" w14:textId="77777777" w:rsidR="00035CE4" w:rsidRDefault="00035CE4" w:rsidP="00035CE4">
      <w:pPr>
        <w:pStyle w:val="ListParagraph"/>
        <w:spacing w:line="240" w:lineRule="auto"/>
        <w:ind w:left="0"/>
        <w:rPr>
          <w:rFonts w:ascii="Gadugi" w:hAnsi="Gadugi"/>
          <w:color w:val="000000" w:themeColor="text1"/>
          <w:sz w:val="22"/>
          <w:lang w:bidi="ar-SA"/>
        </w:rPr>
      </w:pPr>
    </w:p>
    <w:p w14:paraId="7ADEA72A" w14:textId="77777777" w:rsidR="00035CE4" w:rsidRDefault="00035CE4" w:rsidP="00035CE4">
      <w:pPr>
        <w:pStyle w:val="ListParagraph"/>
        <w:spacing w:line="240" w:lineRule="auto"/>
        <w:ind w:left="0"/>
        <w:rPr>
          <w:rFonts w:ascii="Gadugi" w:hAnsi="Gadugi"/>
          <w:color w:val="000000" w:themeColor="text1"/>
          <w:sz w:val="22"/>
          <w:lang w:bidi="ar-SA"/>
        </w:rPr>
      </w:pPr>
    </w:p>
    <w:p w14:paraId="4ABFFFAD"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05184" behindDoc="0" locked="0" layoutInCell="1" allowOverlap="1" wp14:anchorId="55AFA856" wp14:editId="7341FB76">
                <wp:simplePos x="0" y="0"/>
                <wp:positionH relativeFrom="column">
                  <wp:posOffset>2802662</wp:posOffset>
                </wp:positionH>
                <wp:positionV relativeFrom="paragraph">
                  <wp:posOffset>166675</wp:posOffset>
                </wp:positionV>
                <wp:extent cx="2474599" cy="508293"/>
                <wp:effectExtent l="0" t="114300" r="401955" b="25400"/>
                <wp:wrapNone/>
                <wp:docPr id="306" name="Speech Bubble: Rectangle with Corners Rounded 306"/>
                <wp:cNvGraphicFramePr/>
                <a:graphic xmlns:a="http://schemas.openxmlformats.org/drawingml/2006/main">
                  <a:graphicData uri="http://schemas.microsoft.com/office/word/2010/wordprocessingShape">
                    <wps:wsp>
                      <wps:cNvSpPr/>
                      <wps:spPr>
                        <a:xfrm>
                          <a:off x="0" y="0"/>
                          <a:ext cx="2474599" cy="508293"/>
                        </a:xfrm>
                        <a:prstGeom prst="wedgeRoundRectCallout">
                          <a:avLst>
                            <a:gd name="adj1" fmla="val 63478"/>
                            <a:gd name="adj2" fmla="val -70886"/>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F9EF30A" w14:textId="77777777" w:rsidR="00035CE4" w:rsidRPr="00E123A2" w:rsidRDefault="00035CE4" w:rsidP="00035CE4">
                            <w:pPr>
                              <w:spacing w:line="240" w:lineRule="auto"/>
                              <w:jc w:val="center"/>
                              <w:rPr>
                                <w:sz w:val="20"/>
                                <w:szCs w:val="20"/>
                              </w:rPr>
                            </w:pPr>
                            <w:r>
                              <w:rPr>
                                <w:sz w:val="20"/>
                                <w:szCs w:val="20"/>
                              </w:rPr>
                              <w:t>Because Asia is a continent that includes several countries! Myanmar is in Asia.</w:t>
                            </w:r>
                          </w:p>
                          <w:p w14:paraId="4FDE98E7"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5AFA856" id="Speech Bubble: Rectangle with Corners Rounded 306" o:spid="_x0000_s1137" type="#_x0000_t62" style="position:absolute;margin-left:220.7pt;margin-top:13.1pt;width:194.85pt;height:40pt;z-index:253405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4Rp/qAIAAI4FAAAOAAAAZHJzL2Uyb0RvYy54bWysVMlu2zAQvRfoPxC8J7Ic74gcGA5SFAgS&#10;I0mRM02RFgtuJWlL7td3SCm20vQUVAdqyBkO37xZrm8aJdGBOS+MLnB+OcCIaWpKoXcF/vFydzHD&#10;yAeiSyKNZgU+Mo9vll+/XNd2wYamMrJkDoET7Re1LXAVgl1kmacVU8RfGss0KLlxigTYul1WOlKD&#10;dyWz4WAwyWrjSusMZd7D6W2rxMvkn3NGwyPnngUkCwzYQlpdWrdxzZbXZLFzxFaCdjDIJ1AoIjQ8&#10;enJ1SwJBeyc+uFKCOuMND5fUqMxwLihLMUA0+eCvaJ4rYlmKBcjx9kST/39u6cPh2W4c0FBbv/Ag&#10;xiga7lT8Az7UJLKOJ7JYExCFw+FoOhrP5xhR0I0Hs+H8KrKZnW9b58M3ZhSKQoFrVu7Yk9nr8gnS&#10;siZSmn1IpJHDvQ+JvRJpoqBMSPkzx4grCck4EIkmV6PprEtWz2bYt7mYDmazyUejq75RPplMph3O&#10;7llA/IY0YvBGivJOSJk2R7+WDgEEwC90aeoXiB8jSXwABZCSvs7hu6tSoxpYgm8MHBGobS4JXKXK&#10;lgX2eocRkTtoGhpcYuHdbf/5h2Mwt8RXLerktSVFiQC9JoUq8KwPW+oYKkvdAomISTwXQ5RCs22Q&#10;ANR5nkdX8WxryuPGIWfalvKW3gl4+B6I2RAHaYNug7kQHmHh0gAVppMwqoz7/a/zaA+lDVqMauhJ&#10;oOnXnjgGfH/XUPTzfDSKTZw2o/F0CBvX12z7Gr1XawN5g0ICdEmM9kG+idwZ9QrjYxVfBRXRFN5u&#10;E9Jt1qGdFTCAKFutkhk0riXhXj9bGp1H7iLlL80rcbar9QBV8mDe+pcsUqm13XG2jTe1We2D4eLE&#10;estrlwJo+tRR3YCKU6W/T1bnMbr8AwAA//8DAFBLAwQUAAYACAAAACEAXy6I9d8AAAAKAQAADwAA&#10;AGRycy9kb3ducmV2LnhtbEyPQU7DMBBF90jcwRokdtRJiKoojVMFJBBsSkk5gBu7cUQ8NrHThtsz&#10;rGA5M09/3q+2ix3ZWU9hcCggXSXANHZODdgL+Dg83RXAQpSo5OhQC/jWAbb19VUlS+Uu+K7PbewZ&#10;hWAopQAToy85D53RVoaV8xrpdnKTlZHGqedqkhcKtyPPkmTNrRyQPhjp9aPR3Wc7WwFN2pqHZrd/&#10;OWR+Lt783n89716FuL1Zmg2wqJf4B8OvPqlDTU5HN6MKbBSQ52lOqIBsnQEjoLhPU2BHIhPa8Lri&#10;/yvUPwAAAP//AwBQSwECLQAUAAYACAAAACEAtoM4kv4AAADhAQAAEwAAAAAAAAAAAAAAAAAAAAAA&#10;W0NvbnRlbnRfVHlwZXNdLnhtbFBLAQItABQABgAIAAAAIQA4/SH/1gAAAJQBAAALAAAAAAAAAAAA&#10;AAAAAC8BAABfcmVscy8ucmVsc1BLAQItABQABgAIAAAAIQA44Rp/qAIAAI4FAAAOAAAAAAAAAAAA&#10;AAAAAC4CAABkcnMvZTJvRG9jLnhtbFBLAQItABQABgAIAAAAIQBfLoj13wAAAAoBAAAPAAAAAAAA&#10;AAAAAAAAAAIFAABkcnMvZG93bnJldi54bWxQSwUGAAAAAAQABADzAAAADgYAAAAA&#10;" adj="24511,-4511" fillcolor="windowText" strokecolor="windowText" strokeweight="1.75pt">
                <v:textbox>
                  <w:txbxContent>
                    <w:p w14:paraId="3F9EF30A" w14:textId="77777777" w:rsidR="00035CE4" w:rsidRPr="00E123A2" w:rsidRDefault="00035CE4" w:rsidP="00035CE4">
                      <w:pPr>
                        <w:spacing w:line="240" w:lineRule="auto"/>
                        <w:jc w:val="center"/>
                        <w:rPr>
                          <w:sz w:val="20"/>
                          <w:szCs w:val="20"/>
                        </w:rPr>
                      </w:pPr>
                      <w:r>
                        <w:rPr>
                          <w:sz w:val="20"/>
                          <w:szCs w:val="20"/>
                        </w:rPr>
                        <w:t>Because Asia is a continent that includes several countries! Myanmar is in Asia.</w:t>
                      </w:r>
                    </w:p>
                    <w:p w14:paraId="4FDE98E7" w14:textId="77777777" w:rsidR="00035CE4" w:rsidRDefault="00035CE4" w:rsidP="00035CE4"/>
                  </w:txbxContent>
                </v:textbox>
              </v:shape>
            </w:pict>
          </mc:Fallback>
        </mc:AlternateContent>
      </w:r>
    </w:p>
    <w:p w14:paraId="42C06EC8" w14:textId="77777777" w:rsidR="00035CE4" w:rsidRDefault="00035CE4" w:rsidP="00035CE4">
      <w:pPr>
        <w:pStyle w:val="ListParagraph"/>
        <w:spacing w:line="240" w:lineRule="auto"/>
        <w:ind w:left="0"/>
        <w:rPr>
          <w:rFonts w:ascii="Gadugi" w:hAnsi="Gadugi"/>
          <w:color w:val="000000" w:themeColor="text1"/>
          <w:sz w:val="22"/>
          <w:lang w:bidi="ar-SA"/>
        </w:rPr>
      </w:pPr>
    </w:p>
    <w:p w14:paraId="6B66CDD0" w14:textId="77777777" w:rsidR="00035CE4" w:rsidRDefault="00035CE4" w:rsidP="00035CE4">
      <w:pPr>
        <w:pStyle w:val="ListParagraph"/>
        <w:spacing w:line="240" w:lineRule="auto"/>
        <w:ind w:left="0"/>
        <w:rPr>
          <w:rFonts w:ascii="Gadugi" w:hAnsi="Gadugi"/>
          <w:color w:val="000000" w:themeColor="text1"/>
          <w:sz w:val="22"/>
          <w:lang w:bidi="ar-SA"/>
        </w:rPr>
      </w:pPr>
    </w:p>
    <w:p w14:paraId="61F298A0" w14:textId="77777777" w:rsidR="00035CE4" w:rsidRDefault="00035CE4" w:rsidP="00035CE4">
      <w:pPr>
        <w:pStyle w:val="ListParagraph"/>
        <w:spacing w:line="240" w:lineRule="auto"/>
        <w:ind w:left="0"/>
        <w:rPr>
          <w:rFonts w:ascii="Gadugi" w:hAnsi="Gadugi"/>
          <w:color w:val="000000" w:themeColor="text1"/>
          <w:sz w:val="22"/>
          <w:lang w:bidi="ar-SA"/>
        </w:rPr>
      </w:pPr>
    </w:p>
    <w:p w14:paraId="32D619E7"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09280" behindDoc="0" locked="0" layoutInCell="1" allowOverlap="1" wp14:anchorId="1276334C" wp14:editId="4558DF91">
                <wp:simplePos x="0" y="0"/>
                <wp:positionH relativeFrom="column">
                  <wp:posOffset>1765594</wp:posOffset>
                </wp:positionH>
                <wp:positionV relativeFrom="paragraph">
                  <wp:posOffset>118114</wp:posOffset>
                </wp:positionV>
                <wp:extent cx="2701290" cy="496570"/>
                <wp:effectExtent l="819150" t="0" r="22860" b="17780"/>
                <wp:wrapNone/>
                <wp:docPr id="311" name="Speech Bubble: Rectangle with Corners Rounded 311"/>
                <wp:cNvGraphicFramePr/>
                <a:graphic xmlns:a="http://schemas.openxmlformats.org/drawingml/2006/main">
                  <a:graphicData uri="http://schemas.microsoft.com/office/word/2010/wordprocessingShape">
                    <wps:wsp>
                      <wps:cNvSpPr/>
                      <wps:spPr>
                        <a:xfrm>
                          <a:off x="0" y="0"/>
                          <a:ext cx="2701290" cy="496570"/>
                        </a:xfrm>
                        <a:prstGeom prst="wedgeRoundRectCallout">
                          <a:avLst>
                            <a:gd name="adj1" fmla="val -78513"/>
                            <a:gd name="adj2" fmla="val 30810"/>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299CC0B1" w14:textId="77777777" w:rsidR="00035CE4" w:rsidRDefault="00035CE4" w:rsidP="00035CE4">
                            <w:r>
                              <w:rPr>
                                <w:sz w:val="20"/>
                                <w:szCs w:val="20"/>
                              </w:rPr>
                              <w:t>Aung, can you think of other countries that might be in Asia? There are 48 in total.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276334C" id="Speech Bubble: Rectangle with Corners Rounded 311" o:spid="_x0000_s1138" type="#_x0000_t62" style="position:absolute;margin-left:139pt;margin-top:9.3pt;width:212.7pt;height:39.1pt;z-index:253409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q8sOqAIAAI4FAAAOAAAAZHJzL2Uyb0RvYy54bWysVMlu2zAQvRfoPxC8J7IUbzEiB4aDFAWC&#10;NEhS5ExTpMWCW0nakvv1HVKyrbQ9BdWBGnKGwzdvlpvbVkm0Z84Lo0ucX44wYpqaSuhtib+/3l/M&#10;MfKB6IpIo1mJD8zj2+XnTzeNXbDC1EZWzCFwov2isSWuQ7CLLPO0Zor4S2OZBiU3TpEAW7fNKkca&#10;8K5kVoxG06wxrrLOUOY9nN51SrxM/jlnNHzj3LOAZIkBW0irS+smrtnyhiy2jtha0B4G+QAKRYSG&#10;R0+u7kggaOfEX66UoM54w8MlNSoznAvKUgwQTT76I5qXmliWYgFyvD3R5P+fW/q4f7FPDmhorF94&#10;EGMULXcq/gEfahNZhxNZrA2IwmExG+XFNXBKQTe+nk5mic3sfNs6H74wo1AUStywasuezU5Xz5CW&#10;NZHS7EIijewffEjsVUgTBWVCqh85RlxJSMaeSHQxm0/yqz5bA6NiaHQ1mufHjA5sroY2+XQ6nUU/&#10;gLN/FqQj0ojBGymqeyFl2hz8WjoEEAC/0JVpXiF+jCTxARRASvp6h++uSo0aYAm+CXBEoLa5JHCV&#10;KluV2OstRkRuoWlocImFd7f9xx+OwdwRX3eok9eOOCUC9JoUqsTzIWypY6gsdQskIpJzLoYohXbT&#10;IgGo87yIruLZxlSHJ4ec6VrKW3ov4OEHIOaJOEgbVAbMhfANFi4NUGF6CaPauF//Oo/2UNqgxaiB&#10;ngSafu6IY8D3Vw1Ff52Px7GJ02Y8mRWwcUPNZqjRO7U2kDcoJECXxGgf5FHkzqg3GB+r+CqoiKbw&#10;dpeQfrMO3ayAAUTZapXMoHEtCQ/6xdLoPHIXKX9t34izfa0HqJJHc+zfvtS6qjvbxpvarHbBcHFi&#10;veO1TwE0farUfkDFqTLcJ6vzGF3+BgAA//8DAFBLAwQUAAYACAAAACEAk1jov98AAAAJAQAADwAA&#10;AGRycy9kb3ducmV2LnhtbEyPzU7DMBCE70i8g7VI3KhDQWlI41SoEnAAVaIldyfe/KjxOmTdNH17&#10;zAmOoxnNfJNtZtuLCUfuHCm4X0QgkCpnOmoUfB1e7hIQ7DUZ3TtCBRdk2OTXV5lOjTvTJ05734hQ&#10;QpxqBa33QyolVy1azQs3IAWvdqPVPsixkWbU51Bue7mMolha3VFYaPWA2xar4/5kFbxP8rWov+di&#10;WxZ8OezqjzdkVur2Zn5eg/A4+78w/OIHdMgDU+lOZFj0CparJHzxwUhiECGwih4eQZQKnuIEZJ7J&#10;/w/yHwAAAP//AwBQSwECLQAUAAYACAAAACEAtoM4kv4AAADhAQAAEwAAAAAAAAAAAAAAAAAAAAAA&#10;W0NvbnRlbnRfVHlwZXNdLnhtbFBLAQItABQABgAIAAAAIQA4/SH/1gAAAJQBAAALAAAAAAAAAAAA&#10;AAAAAC8BAABfcmVscy8ucmVsc1BLAQItABQABgAIAAAAIQAjq8sOqAIAAI4FAAAOAAAAAAAAAAAA&#10;AAAAAC4CAABkcnMvZTJvRG9jLnhtbFBLAQItABQABgAIAAAAIQCTWOi/3wAAAAkBAAAPAAAAAAAA&#10;AAAAAAAAAAIFAABkcnMvZG93bnJldi54bWxQSwUGAAAAAAQABADzAAAADgYAAAAA&#10;" adj="-6159,17455" fillcolor="windowText" strokecolor="windowText" strokeweight="1.75pt">
                <v:textbox>
                  <w:txbxContent>
                    <w:p w14:paraId="299CC0B1" w14:textId="77777777" w:rsidR="00035CE4" w:rsidRDefault="00035CE4" w:rsidP="00035CE4">
                      <w:r>
                        <w:rPr>
                          <w:sz w:val="20"/>
                          <w:szCs w:val="20"/>
                        </w:rPr>
                        <w:t>Aung, can you think of other countries that might be in Asia? There are 48 in total.</w:t>
                      </w:r>
                    </w:p>
                  </w:txbxContent>
                </v:textbox>
              </v:shape>
            </w:pict>
          </mc:Fallback>
        </mc:AlternateContent>
      </w:r>
      <w:r w:rsidRPr="008B0B5E">
        <w:rPr>
          <w:rFonts w:ascii="Gadugi" w:hAnsi="Gadugi"/>
          <w:noProof/>
          <w:color w:val="000000" w:themeColor="text1"/>
          <w:sz w:val="22"/>
          <w:lang w:bidi="ar-SA"/>
        </w:rPr>
        <w:drawing>
          <wp:anchor distT="0" distB="0" distL="114300" distR="114300" simplePos="0" relativeHeight="253408256" behindDoc="0" locked="0" layoutInCell="1" allowOverlap="1" wp14:anchorId="565EDBC6" wp14:editId="7D85A7B2">
            <wp:simplePos x="0" y="0"/>
            <wp:positionH relativeFrom="column">
              <wp:posOffset>480695</wp:posOffset>
            </wp:positionH>
            <wp:positionV relativeFrom="paragraph">
              <wp:posOffset>157205</wp:posOffset>
            </wp:positionV>
            <wp:extent cx="603885" cy="1026160"/>
            <wp:effectExtent l="0" t="0" r="5715" b="2540"/>
            <wp:wrapThrough wrapText="bothSides">
              <wp:wrapPolygon edited="0">
                <wp:start x="0" y="0"/>
                <wp:lineTo x="0" y="21252"/>
                <wp:lineTo x="21123" y="21252"/>
                <wp:lineTo x="21123" y="0"/>
                <wp:lineTo x="0" y="0"/>
              </wp:wrapPolygon>
            </wp:wrapThrough>
            <wp:docPr id="310" name="Picture 310"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AAC7C59" w14:textId="77777777" w:rsidR="00035CE4" w:rsidRDefault="00035CE4" w:rsidP="00035CE4">
      <w:pPr>
        <w:pStyle w:val="ListParagraph"/>
        <w:spacing w:line="240" w:lineRule="auto"/>
        <w:ind w:left="0"/>
        <w:rPr>
          <w:rFonts w:ascii="Gadugi" w:hAnsi="Gadugi"/>
          <w:color w:val="000000" w:themeColor="text1"/>
          <w:sz w:val="22"/>
          <w:lang w:bidi="ar-SA"/>
        </w:rPr>
      </w:pPr>
    </w:p>
    <w:p w14:paraId="262B3C79"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407232" behindDoc="0" locked="0" layoutInCell="1" allowOverlap="1" wp14:anchorId="09049E67" wp14:editId="0B7F58B2">
            <wp:simplePos x="0" y="0"/>
            <wp:positionH relativeFrom="column">
              <wp:posOffset>5438775</wp:posOffset>
            </wp:positionH>
            <wp:positionV relativeFrom="paragraph">
              <wp:posOffset>67310</wp:posOffset>
            </wp:positionV>
            <wp:extent cx="335915" cy="834390"/>
            <wp:effectExtent l="0" t="0" r="6985" b="3810"/>
            <wp:wrapThrough wrapText="bothSides">
              <wp:wrapPolygon edited="0">
                <wp:start x="3675" y="0"/>
                <wp:lineTo x="0" y="2466"/>
                <wp:lineTo x="0" y="11342"/>
                <wp:lineTo x="3675" y="21205"/>
                <wp:lineTo x="15924" y="21205"/>
                <wp:lineTo x="19599" y="15288"/>
                <wp:lineTo x="20824" y="7397"/>
                <wp:lineTo x="20824" y="2466"/>
                <wp:lineTo x="18374" y="0"/>
                <wp:lineTo x="3675" y="0"/>
              </wp:wrapPolygon>
            </wp:wrapThrough>
            <wp:docPr id="309" name="Picture 30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335915" cy="834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3BBB523"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10304" behindDoc="0" locked="0" layoutInCell="1" allowOverlap="1" wp14:anchorId="00EA68AB" wp14:editId="2F7A500D">
                <wp:simplePos x="0" y="0"/>
                <wp:positionH relativeFrom="column">
                  <wp:posOffset>3114510</wp:posOffset>
                </wp:positionH>
                <wp:positionV relativeFrom="paragraph">
                  <wp:posOffset>128340</wp:posOffset>
                </wp:positionV>
                <wp:extent cx="1802130" cy="329565"/>
                <wp:effectExtent l="0" t="0" r="560070" b="13335"/>
                <wp:wrapNone/>
                <wp:docPr id="312" name="Speech Bubble: Rectangle with Corners Rounded 312"/>
                <wp:cNvGraphicFramePr/>
                <a:graphic xmlns:a="http://schemas.openxmlformats.org/drawingml/2006/main">
                  <a:graphicData uri="http://schemas.microsoft.com/office/word/2010/wordprocessingShape">
                    <wps:wsp>
                      <wps:cNvSpPr/>
                      <wps:spPr>
                        <a:xfrm>
                          <a:off x="0" y="0"/>
                          <a:ext cx="1802130" cy="329565"/>
                        </a:xfrm>
                        <a:prstGeom prst="wedgeRoundRectCallout">
                          <a:avLst>
                            <a:gd name="adj1" fmla="val 7784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D9919EB" w14:textId="77777777" w:rsidR="00035CE4" w:rsidRPr="00E123A2" w:rsidRDefault="00035CE4" w:rsidP="00035CE4">
                            <w:pPr>
                              <w:spacing w:line="240" w:lineRule="auto"/>
                              <w:jc w:val="center"/>
                              <w:rPr>
                                <w:sz w:val="20"/>
                                <w:szCs w:val="20"/>
                              </w:rPr>
                            </w:pPr>
                            <w:r>
                              <w:rPr>
                                <w:sz w:val="20"/>
                                <w:szCs w:val="20"/>
                              </w:rPr>
                              <w:t>Thailand, Vietnam, Laos,</w:t>
                            </w:r>
                          </w:p>
                          <w:p w14:paraId="7584417B"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0EA68AB" id="Speech Bubble: Rectangle with Corners Rounded 312" o:spid="_x0000_s1139" type="#_x0000_t62" style="position:absolute;margin-left:245.25pt;margin-top:10.1pt;width:141.9pt;height:25.95pt;z-index:253410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6b9tqAIAAI4FAAAOAAAAZHJzL2Uyb0RvYy54bWysVMlu2zAQvRfoPxC8J7LkNUbkwHCQokCQ&#10;GEmKnGmKtFhwK0lbcr++Q0qxnaanoDpQQ85w+ObNcn3TKon2zHlhdInzywFGTFNTCb0t8Y+Xu4sZ&#10;Rj4QXRFpNCvxgXl8s/j65bqxc1aY2siKOQROtJ83tsR1CHaeZZ7WTBF/aSzToOTGKRJg67ZZ5UgD&#10;3pXMisFgkjXGVdYZyryH09tOiRfJP+eMhkfOPQtIlhiwhbS6tG7imi2uyXzriK0F7WGQT6BQRGh4&#10;9OjqlgSCdk58cKUEdcYbHi6pUZnhXFCWYoBo8sFf0TzXxLIUC5Dj7ZEm///c0of9s107oKGxfu5B&#10;jFG03Kn4B3yoTWQdjmSxNiAKh/lsUORD4JSCblhcjSfjyGZ2um2dD9+YUSgKJW5YtWVPZqerJ0jL&#10;ikhpdiGRRvb3PiT2KqSJgjIh1c8cI64kJGNPJJpOZ6OrPllnNsW5zUVRTKfFR6PhuVE+mUymPc7+&#10;WUD8hjRi8EaK6k5ImTYHv5IOAQTAL3RlmheIHyNJfAAFkJK+3uG7q1KjpsQFfGPgiEBtc0ngKlW2&#10;KrHXW4yI3ELT0OASC+9u+88/HIO5Jb7uUCevHSlKBOg1KVSJZ+ewpY6hstQtkIiYxFMxRCm0mxYJ&#10;QJ3nw+gqnm1MdVg75EzXUt7SOwEP3wMxa+IgbVAZMBfCIyxcGqDC9BJGtXG//3Ue7aG0QYtRAz0J&#10;NP3aEceA7+8aiv4qH41iE6fNaDwtYOPONZtzjd6plYG8QSEBuiRG+yDfRO6MeoXxsYyvgopoCm93&#10;Cek3q9DNChhAlC2XyQwa15Jwr58tjc4jd5Hyl/aVONvXeoAqeTBv/UvmqdS67jjZxpvaLHfBcHFk&#10;veO1TwE0feqofkDFqXK+T1anMbr4AwAA//8DAFBLAwQUAAYACAAAACEA2CAbyN0AAAAJAQAADwAA&#10;AGRycy9kb3ducmV2LnhtbEyPwU7DMAyG70i8Q2QkbixpN1YoTScG2okTgwNHtzFtReNETbZ1b084&#10;sZstf/r9/dVmtqM40hQGxxqyhQJB3DozcKfh82N39wAiRGSDo2PScKYAm/r6qsLSuBO/03EfO5FC&#10;OJSooY/Rl1KGtieLYeE8cbp9u8liTOvUSTPhKYXbUeZKraXFgdOHHj299NT+7A9WQ7P9QsreDL8W&#10;aOb1eeeXW+e1vr2Zn59ARJrjPwx/+kkd6uTUuAObIEYNq0d1n1ANucpBJKAoVksQTRryDGRdycsG&#10;9S8AAAD//wMAUEsBAi0AFAAGAAgAAAAhALaDOJL+AAAA4QEAABMAAAAAAAAAAAAAAAAAAAAAAFtD&#10;b250ZW50X1R5cGVzXS54bWxQSwECLQAUAAYACAAAACEAOP0h/9YAAACUAQAACwAAAAAAAAAAAAAA&#10;AAAvAQAAX3JlbHMvLnJlbHNQSwECLQAUAAYACAAAACEAFum/bagCAACOBQAADgAAAAAAAAAAAAAA&#10;AAAuAgAAZHJzL2Uyb0RvYy54bWxQSwECLQAUAAYACAAAACEA2CAbyN0AAAAJAQAADwAAAAAAAAAA&#10;AAAAAAACBQAAZHJzL2Rvd25yZXYueG1sUEsFBgAAAAAEAAQA8wAAAAwGAAAAAA==&#10;" adj="27615,5881" fillcolor="windowText" strokecolor="windowText" strokeweight="1.75pt">
                <v:textbox>
                  <w:txbxContent>
                    <w:p w14:paraId="7D9919EB" w14:textId="77777777" w:rsidR="00035CE4" w:rsidRPr="00E123A2" w:rsidRDefault="00035CE4" w:rsidP="00035CE4">
                      <w:pPr>
                        <w:spacing w:line="240" w:lineRule="auto"/>
                        <w:jc w:val="center"/>
                        <w:rPr>
                          <w:sz w:val="20"/>
                          <w:szCs w:val="20"/>
                        </w:rPr>
                      </w:pPr>
                      <w:r>
                        <w:rPr>
                          <w:sz w:val="20"/>
                          <w:szCs w:val="20"/>
                        </w:rPr>
                        <w:t>Thailand, Vietnam, Laos,</w:t>
                      </w:r>
                    </w:p>
                    <w:p w14:paraId="7584417B" w14:textId="77777777" w:rsidR="00035CE4" w:rsidRDefault="00035CE4" w:rsidP="00035CE4"/>
                  </w:txbxContent>
                </v:textbox>
              </v:shape>
            </w:pict>
          </mc:Fallback>
        </mc:AlternateContent>
      </w:r>
    </w:p>
    <w:p w14:paraId="3320EEFC" w14:textId="77777777" w:rsidR="00035CE4" w:rsidRDefault="00035CE4" w:rsidP="00035CE4">
      <w:pPr>
        <w:pStyle w:val="ListParagraph"/>
        <w:spacing w:line="240" w:lineRule="auto"/>
        <w:ind w:left="0"/>
        <w:rPr>
          <w:rFonts w:ascii="Gadugi" w:hAnsi="Gadugi"/>
          <w:color w:val="000000" w:themeColor="text1"/>
          <w:sz w:val="22"/>
          <w:lang w:bidi="ar-SA"/>
        </w:rPr>
      </w:pPr>
    </w:p>
    <w:p w14:paraId="117D0946" w14:textId="77777777" w:rsidR="00035CE4" w:rsidRDefault="00035CE4" w:rsidP="00035CE4">
      <w:pPr>
        <w:pStyle w:val="ListParagraph"/>
        <w:spacing w:line="240" w:lineRule="auto"/>
        <w:ind w:left="0"/>
        <w:rPr>
          <w:rFonts w:ascii="Gadugi" w:hAnsi="Gadugi"/>
          <w:color w:val="000000" w:themeColor="text1"/>
          <w:sz w:val="22"/>
          <w:lang w:bidi="ar-SA"/>
        </w:rPr>
      </w:pPr>
    </w:p>
    <w:p w14:paraId="04D9801A"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13376" behindDoc="0" locked="0" layoutInCell="1" allowOverlap="1" wp14:anchorId="08242386" wp14:editId="025DBCB9">
                <wp:simplePos x="0" y="0"/>
                <wp:positionH relativeFrom="column">
                  <wp:posOffset>1818559</wp:posOffset>
                </wp:positionH>
                <wp:positionV relativeFrom="paragraph">
                  <wp:posOffset>70735</wp:posOffset>
                </wp:positionV>
                <wp:extent cx="3031490" cy="485775"/>
                <wp:effectExtent l="952500" t="0" r="16510" b="28575"/>
                <wp:wrapNone/>
                <wp:docPr id="314" name="Speech Bubble: Rectangle with Corners Rounded 314"/>
                <wp:cNvGraphicFramePr/>
                <a:graphic xmlns:a="http://schemas.openxmlformats.org/drawingml/2006/main">
                  <a:graphicData uri="http://schemas.microsoft.com/office/word/2010/wordprocessingShape">
                    <wps:wsp>
                      <wps:cNvSpPr/>
                      <wps:spPr>
                        <a:xfrm>
                          <a:off x="0" y="0"/>
                          <a:ext cx="3031490" cy="485775"/>
                        </a:xfrm>
                        <a:prstGeom prst="wedgeRoundRectCallout">
                          <a:avLst>
                            <a:gd name="adj1" fmla="val -79989"/>
                            <a:gd name="adj2" fmla="val 28397"/>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6DD10849" w14:textId="77777777" w:rsidR="00035CE4" w:rsidRDefault="00035CE4" w:rsidP="00035CE4">
                            <w:r>
                              <w:rPr>
                                <w:sz w:val="20"/>
                                <w:szCs w:val="20"/>
                              </w:rPr>
                              <w:t xml:space="preserve">Very good Aung. Naing </w:t>
                            </w:r>
                            <w:proofErr w:type="spellStart"/>
                            <w:r>
                              <w:rPr>
                                <w:sz w:val="20"/>
                                <w:szCs w:val="20"/>
                              </w:rPr>
                              <w:t>Myat</w:t>
                            </w:r>
                            <w:proofErr w:type="spellEnd"/>
                            <w:r>
                              <w:rPr>
                                <w:sz w:val="20"/>
                                <w:szCs w:val="20"/>
                              </w:rPr>
                              <w:t>, why is Spain not in Asia?  Which continent is Spain in?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8242386" id="Speech Bubble: Rectangle with Corners Rounded 314" o:spid="_x0000_s1140" type="#_x0000_t62" style="position:absolute;margin-left:143.2pt;margin-top:5.55pt;width:238.7pt;height:38.25pt;z-index:253413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64qDpwIAAI4FAAAOAAAAZHJzL2Uyb0RvYy54bWysVMlu2zAQvRfoPxC8J7K824gcGA5SFAiS&#10;IEmRM02RFgtuJWlL7td3SCm20vQUVAdqyBkO37xZrq4bJdGBOS+MLnB+OcCIaWpKoXcF/vFyezHH&#10;yAeiSyKNZgU+Mo+vV1+/XNV2yYamMrJkDoET7Ze1LXAVgl1mmacVU8RfGss0KLlxigTYul1WOlKD&#10;dyWz4WAwzWrjSusMZd7D6U2rxKvkn3NGwwPnngUkCwzYQlpdWrdxzVZXZLlzxFaCdjDIJ1AoIjQ8&#10;enJ1QwJBeyc+uFKCOuMND5fUqMxwLihLMUA0+eCvaJ4rYlmKBcjx9kST/39u6f3h2T46oKG2fulB&#10;jFE03Kn4B3yoSWQdT2SxJiAKh6PBKB8vgFMKuvF8MptNIpvZ+bZ1PnxjRqEoFLhm5Y49mb0unyAt&#10;GyKl2YdEGjnc+ZDYK5EmCsqElD9zjLiSkIwDkehitljMF122ekbDvtFwPlrMPtqM+jb5dDpNNoCz&#10;exakN6QRgzdSlLdCyrQ5+o10CCAAfqFLU79A/BhJ4gMogJT0dYG/uyo1qgs8hG8CHBGobS4JXKXK&#10;lgX2eocRkTtoGhpcYuHdbf/5h2MwN8RXLerktSVFiQC9JoUq8LwPW+oYKkvdAomISTwXQ5RCs22Q&#10;ANR5Po6u4tnWlMdHh5xpW8pbeivg4Tsg5pE4SBtUBsyF8AALlwaoMJ2EUWXc73+dR3sobdBiVENP&#10;Ak2/9sQx4Pu7hqJf5ONxbOK0GU9mQ9i4vmbb1+i92hjIGxQSoEtitA/yTeTOqFcYH+v4KqiIpvB2&#10;m5BuswntrIABRNl6ncygcS0Jd/rZ0ug8chcpf2leibNdrQeoknvz1r9dqbXdcbaNN7VZ74Ph4sR6&#10;y2uXAmj61FHdgIpTpb9PVucxuvoDAAD//wMAUEsDBBQABgAIAAAAIQCvaqtw4QAAAAkBAAAPAAAA&#10;ZHJzL2Rvd25yZXYueG1sTI9BS8NAEIXvgv9hGcGL2E2qpCFmU2zAg4hQa3vwts2OSTA7G7KbNvHX&#10;O570OLyPN9/L15PtxAkH3zpSEC8iEEiVMy3VCvbvT7cpCB80Gd05QgUzelgXlxe5zow70xuedqEW&#10;XEI+0wqaEPpMSl81aLVfuB6Js083WB34HGppBn3mctvJZRQl0uqW+EOjeywbrL52o1UQlfX8rPtt&#10;Or+U46vfbMbDx/eNUtdX0+MDiIBT+IPhV5/VoWCnoxvJeNEpWKbJPaMcxDEIBlbJHW85KkhXCcgi&#10;l/8XFD8AAAD//wMAUEsBAi0AFAAGAAgAAAAhALaDOJL+AAAA4QEAABMAAAAAAAAAAAAAAAAAAAAA&#10;AFtDb250ZW50X1R5cGVzXS54bWxQSwECLQAUAAYACAAAACEAOP0h/9YAAACUAQAACwAAAAAAAAAA&#10;AAAAAAAvAQAAX3JlbHMvLnJlbHNQSwECLQAUAAYACAAAACEAU+uKg6cCAACOBQAADgAAAAAAAAAA&#10;AAAAAAAuAgAAZHJzL2Uyb0RvYy54bWxQSwECLQAUAAYACAAAACEAr2qrcOEAAAAJAQAADwAAAAAA&#10;AAAAAAAAAAABBQAAZHJzL2Rvd25yZXYueG1sUEsFBgAAAAAEAAQA8wAAAA8GAAAAAA==&#10;" adj="-6478,16934" fillcolor="windowText" strokecolor="windowText" strokeweight="1.75pt">
                <v:textbox>
                  <w:txbxContent>
                    <w:p w14:paraId="6DD10849" w14:textId="77777777" w:rsidR="00035CE4" w:rsidRDefault="00035CE4" w:rsidP="00035CE4">
                      <w:r>
                        <w:rPr>
                          <w:sz w:val="20"/>
                          <w:szCs w:val="20"/>
                        </w:rPr>
                        <w:t>Very good Aung. Naing Myat, why is Spain not in Asia?  Which continent is Spain in?</w:t>
                      </w:r>
                    </w:p>
                  </w:txbxContent>
                </v:textbox>
              </v:shape>
            </w:pict>
          </mc:Fallback>
        </mc:AlternateContent>
      </w:r>
      <w:r w:rsidRPr="008B0B5E">
        <w:rPr>
          <w:rFonts w:ascii="Gadugi" w:hAnsi="Gadugi"/>
          <w:noProof/>
          <w:color w:val="000000" w:themeColor="text1"/>
          <w:sz w:val="22"/>
          <w:lang w:bidi="ar-SA"/>
        </w:rPr>
        <w:drawing>
          <wp:anchor distT="0" distB="0" distL="114300" distR="114300" simplePos="0" relativeHeight="253412352" behindDoc="0" locked="0" layoutInCell="1" allowOverlap="1" wp14:anchorId="05041AA3" wp14:editId="611DA8F2">
            <wp:simplePos x="0" y="0"/>
            <wp:positionH relativeFrom="column">
              <wp:posOffset>448945</wp:posOffset>
            </wp:positionH>
            <wp:positionV relativeFrom="paragraph">
              <wp:posOffset>81702</wp:posOffset>
            </wp:positionV>
            <wp:extent cx="603885" cy="1026160"/>
            <wp:effectExtent l="0" t="0" r="5715" b="2540"/>
            <wp:wrapThrough wrapText="bothSides">
              <wp:wrapPolygon edited="0">
                <wp:start x="0" y="0"/>
                <wp:lineTo x="0" y="21252"/>
                <wp:lineTo x="21123" y="21252"/>
                <wp:lineTo x="21123" y="0"/>
                <wp:lineTo x="0" y="0"/>
              </wp:wrapPolygon>
            </wp:wrapThrough>
            <wp:docPr id="315" name="Picture 315"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714055E" w14:textId="77777777" w:rsidR="00035CE4" w:rsidRDefault="00035CE4" w:rsidP="00035CE4">
      <w:pPr>
        <w:pStyle w:val="ListParagraph"/>
        <w:spacing w:line="240" w:lineRule="auto"/>
        <w:ind w:left="0"/>
        <w:rPr>
          <w:rFonts w:ascii="Gadugi" w:hAnsi="Gadugi"/>
          <w:color w:val="000000" w:themeColor="text1"/>
          <w:sz w:val="22"/>
          <w:lang w:bidi="ar-SA"/>
        </w:rPr>
      </w:pPr>
    </w:p>
    <w:p w14:paraId="461EA929" w14:textId="77777777" w:rsidR="00035CE4" w:rsidRDefault="00035CE4" w:rsidP="00035CE4">
      <w:pPr>
        <w:pStyle w:val="ListParagraph"/>
        <w:spacing w:line="240" w:lineRule="auto"/>
        <w:ind w:left="0"/>
        <w:rPr>
          <w:rFonts w:ascii="Gadugi" w:hAnsi="Gadugi"/>
          <w:color w:val="000000" w:themeColor="text1"/>
          <w:sz w:val="22"/>
          <w:lang w:bidi="ar-SA"/>
        </w:rPr>
      </w:pPr>
      <w:r w:rsidRPr="00164421">
        <w:rPr>
          <w:rFonts w:ascii="Gadugi" w:hAnsi="Gadugi"/>
          <w:noProof/>
          <w:color w:val="000000" w:themeColor="text1"/>
          <w:sz w:val="22"/>
          <w:lang w:bidi="ar-SA"/>
        </w:rPr>
        <w:drawing>
          <wp:anchor distT="0" distB="0" distL="114300" distR="114300" simplePos="0" relativeHeight="253411328" behindDoc="0" locked="0" layoutInCell="1" allowOverlap="1" wp14:anchorId="55617DE8" wp14:editId="49E73E68">
            <wp:simplePos x="0" y="0"/>
            <wp:positionH relativeFrom="column">
              <wp:posOffset>5381733</wp:posOffset>
            </wp:positionH>
            <wp:positionV relativeFrom="paragraph">
              <wp:posOffset>148502</wp:posOffset>
            </wp:positionV>
            <wp:extent cx="378493" cy="692407"/>
            <wp:effectExtent l="0" t="0" r="2540" b="0"/>
            <wp:wrapNone/>
            <wp:docPr id="313" name="Picture 313"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54" cstate="print">
                      <a:extLst>
                        <a:ext uri="{28A0092B-C50C-407E-A947-70E740481C1C}">
                          <a14:useLocalDpi xmlns:a14="http://schemas.microsoft.com/office/drawing/2010/main" val="0"/>
                        </a:ext>
                      </a:extLst>
                    </a:blip>
                    <a:srcRect l="20778" t="35294" r="58598" b="3811"/>
                    <a:stretch/>
                  </pic:blipFill>
                  <pic:spPr bwMode="auto">
                    <a:xfrm>
                      <a:off x="0" y="0"/>
                      <a:ext cx="378493" cy="692407"/>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14C64B6" w14:textId="77777777" w:rsidR="00035CE4" w:rsidRDefault="00035CE4" w:rsidP="00035CE4">
      <w:pPr>
        <w:pStyle w:val="ListParagraph"/>
        <w:spacing w:line="240" w:lineRule="auto"/>
        <w:ind w:left="0"/>
        <w:rPr>
          <w:rFonts w:ascii="Gadugi" w:hAnsi="Gadugi"/>
          <w:color w:val="000000" w:themeColor="text1"/>
          <w:sz w:val="22"/>
          <w:lang w:bidi="ar-SA"/>
        </w:rPr>
      </w:pPr>
      <w:r w:rsidRPr="008B0B5E">
        <w:rPr>
          <w:rFonts w:ascii="Gadugi" w:hAnsi="Gadugi"/>
          <w:noProof/>
          <w:color w:val="000000" w:themeColor="text1"/>
          <w:sz w:val="22"/>
          <w:lang w:bidi="ar-SA"/>
        </w:rPr>
        <mc:AlternateContent>
          <mc:Choice Requires="wps">
            <w:drawing>
              <wp:anchor distT="0" distB="0" distL="114300" distR="114300" simplePos="0" relativeHeight="253414400" behindDoc="0" locked="0" layoutInCell="1" allowOverlap="1" wp14:anchorId="53BFB542" wp14:editId="4751FB3D">
                <wp:simplePos x="0" y="0"/>
                <wp:positionH relativeFrom="column">
                  <wp:posOffset>2086337</wp:posOffset>
                </wp:positionH>
                <wp:positionV relativeFrom="paragraph">
                  <wp:posOffset>120803</wp:posOffset>
                </wp:positionV>
                <wp:extent cx="2755811" cy="492981"/>
                <wp:effectExtent l="0" t="0" r="692785" b="21590"/>
                <wp:wrapNone/>
                <wp:docPr id="316" name="Speech Bubble: Rectangle with Corners Rounded 316"/>
                <wp:cNvGraphicFramePr/>
                <a:graphic xmlns:a="http://schemas.openxmlformats.org/drawingml/2006/main">
                  <a:graphicData uri="http://schemas.microsoft.com/office/word/2010/wordprocessingShape">
                    <wps:wsp>
                      <wps:cNvSpPr/>
                      <wps:spPr>
                        <a:xfrm>
                          <a:off x="0" y="0"/>
                          <a:ext cx="2755811" cy="492981"/>
                        </a:xfrm>
                        <a:prstGeom prst="wedgeRoundRectCallout">
                          <a:avLst>
                            <a:gd name="adj1" fmla="val 7313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737DB6C" w14:textId="77777777" w:rsidR="00035CE4" w:rsidRPr="00E123A2" w:rsidRDefault="00035CE4" w:rsidP="00035CE4">
                            <w:pPr>
                              <w:spacing w:line="240" w:lineRule="auto"/>
                              <w:jc w:val="center"/>
                              <w:rPr>
                                <w:sz w:val="20"/>
                                <w:szCs w:val="20"/>
                              </w:rPr>
                            </w:pPr>
                            <w:r>
                              <w:rPr>
                                <w:sz w:val="20"/>
                                <w:szCs w:val="20"/>
                              </w:rPr>
                              <w:t>Spain is much further West I think on a different continent. Perhaps Europe but I’m not sure.</w:t>
                            </w:r>
                          </w:p>
                          <w:p w14:paraId="04E97E4D"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3BFB542" id="Speech Bubble: Rectangle with Corners Rounded 316" o:spid="_x0000_s1141" type="#_x0000_t62" style="position:absolute;margin-left:164.3pt;margin-top:9.5pt;width:217pt;height:38.8pt;z-index:2534144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VU0HpwIAAI4FAAAOAAAAZHJzL2Uyb0RvYy54bWysVMlu2zAQvRfoPxC8J7IU74gcGA5SFAgS&#10;I0mRM02RFgtuJWlL7td3SCm20/QUVAdqyBkO37xZrm9aJdGeOS+MLnF+OcCIaWoqobcl/vFydzHF&#10;yAeiKyKNZiU+MI9vFl+/XDd2zgpTG1kxh8CJ9vPGlrgOwc6zzNOaKeIvjWUalNw4RQJs3TarHGnA&#10;u5JZMRiMs8a4yjpDmfdwetsp8SL555zR8Mi5ZwHJEgO2kFaX1k1cs8U1mW8dsbWgPQzyCRSKCA2P&#10;Hl3dkkDQzokPrpSgznjDwyU1KjOcC8pSDBBNPvgrmueaWJZiAXK8PdLk/59b+rB/tmsHNDTWzz2I&#10;MYqWOxX/gA+1iazDkSzWBkThsJiMRtM8x4iCbjgrZtM8spmdblvnwzdmFIpCiRtWbdmT2enqCdKy&#10;IlKaXUikkf29D4m9CmmioExI9RM8cyUhGXsi0eQqv5r1yTqzKc5tLopiMik+Gl2dG+Xj8XjS4+yf&#10;BcRvSCMGb6So7oSUaXPwK+kQQAD8QlemeYH4MZLEB1AAKenrHb67KjVqgCX4RsARgdrmksBVqmxV&#10;Yq+3GBG5haahwSUW3t32n384BnNLfN2hTl47UpQI0GtSqBJPz2FLHUNlqVsgETGJp2KIUmg3LRKA&#10;Os9H0VU825jqsHbIma6lvKV3Ah6+B2LWxEHaoNtgLoRHWLg0QIXpJYxq437/6zzaQ2mDFqMGehJo&#10;+rUjjgHf3zUU/SwfDmMTp81wNClg4841m3ON3qmVgbxBIQG6JEb7IN9E7ox6hfGxjK+CimgKb3cJ&#10;6Ter0M0KGECULZfJDBrXknCvny2NziN3kfKX9pU429d6gCp5MG/9S+ap1LruONnGm9osd8FwcWS9&#10;47VPATR96qh+QMWpcr5PVqcxuvgDAAD//wMAUEsDBBQABgAIAAAAIQCadkoR3gAAAAkBAAAPAAAA&#10;ZHJzL2Rvd25yZXYueG1sTI/BTsMwEETvSPyDtUhcKuqQgtuEOBWi4ghqAh/gxksSiNdR7Lbh71lO&#10;cNyZp9mZYju7QZxwCr0nDbfLBARS421PrYb3t+ebDYgQDVkzeEIN3xhgW15eFCa3/kwVnurYCg6h&#10;kBsNXYxjLmVoOnQmLP2IxN6Hn5yJfE6ttJM5c7gbZJokSjrTE3/ozIhPHTZf9dFpuPtcZ691tXOL&#10;/X710vtd1d0vZq2vr+bHBxAR5/gHw299rg4ldzr4I9kgBg2rdKMYZSPjTQysVcrCQUOmFMiykP8X&#10;lD8AAAD//wMAUEsBAi0AFAAGAAgAAAAhALaDOJL+AAAA4QEAABMAAAAAAAAAAAAAAAAAAAAAAFtD&#10;b250ZW50X1R5cGVzXS54bWxQSwECLQAUAAYACAAAACEAOP0h/9YAAACUAQAACwAAAAAAAAAAAAAA&#10;AAAvAQAAX3JlbHMvLnJlbHNQSwECLQAUAAYACAAAACEAylVNB6cCAACOBQAADgAAAAAAAAAAAAAA&#10;AAAuAgAAZHJzL2Uyb0RvYy54bWxQSwECLQAUAAYACAAAACEAmnZKEd4AAAAJAQAADwAAAAAAAAAA&#10;AAAAAAABBQAAZHJzL2Rvd25yZXYueG1sUEsFBgAAAAAEAAQA8wAAAAwGAAAAAA==&#10;" adj="26598,5881" fillcolor="windowText" strokecolor="windowText" strokeweight="1.75pt">
                <v:textbox>
                  <w:txbxContent>
                    <w:p w14:paraId="0737DB6C" w14:textId="77777777" w:rsidR="00035CE4" w:rsidRPr="00E123A2" w:rsidRDefault="00035CE4" w:rsidP="00035CE4">
                      <w:pPr>
                        <w:spacing w:line="240" w:lineRule="auto"/>
                        <w:jc w:val="center"/>
                        <w:rPr>
                          <w:sz w:val="20"/>
                          <w:szCs w:val="20"/>
                        </w:rPr>
                      </w:pPr>
                      <w:r>
                        <w:rPr>
                          <w:sz w:val="20"/>
                          <w:szCs w:val="20"/>
                        </w:rPr>
                        <w:t>Spain is much further West I think on a different continent. Perhaps Europe but I’m not sure.</w:t>
                      </w:r>
                    </w:p>
                    <w:p w14:paraId="04E97E4D" w14:textId="77777777" w:rsidR="00035CE4" w:rsidRDefault="00035CE4" w:rsidP="00035CE4"/>
                  </w:txbxContent>
                </v:textbox>
              </v:shape>
            </w:pict>
          </mc:Fallback>
        </mc:AlternateContent>
      </w:r>
    </w:p>
    <w:p w14:paraId="0AC0534B" w14:textId="77777777" w:rsidR="00035CE4" w:rsidRDefault="00035CE4" w:rsidP="00035CE4">
      <w:pPr>
        <w:pStyle w:val="ListParagraph"/>
        <w:spacing w:line="240" w:lineRule="auto"/>
        <w:ind w:left="0"/>
        <w:rPr>
          <w:rFonts w:ascii="Gadugi" w:hAnsi="Gadugi"/>
          <w:color w:val="000000" w:themeColor="text1"/>
          <w:sz w:val="22"/>
          <w:lang w:bidi="ar-SA"/>
        </w:rPr>
      </w:pPr>
    </w:p>
    <w:p w14:paraId="0F480811" w14:textId="77777777" w:rsidR="00035CE4" w:rsidRDefault="00035CE4" w:rsidP="00035CE4">
      <w:pPr>
        <w:pStyle w:val="ListParagraph"/>
        <w:spacing w:line="240" w:lineRule="auto"/>
        <w:ind w:left="0"/>
        <w:rPr>
          <w:rFonts w:ascii="Gadugi" w:hAnsi="Gadugi"/>
          <w:color w:val="000000" w:themeColor="text1"/>
          <w:sz w:val="22"/>
          <w:lang w:bidi="ar-SA"/>
        </w:rPr>
      </w:pPr>
    </w:p>
    <w:p w14:paraId="596A20E8" w14:textId="77777777" w:rsidR="00035CE4" w:rsidRDefault="00035CE4" w:rsidP="00035CE4">
      <w:pPr>
        <w:pStyle w:val="Heading1"/>
        <w:rPr>
          <w:lang w:bidi="ar-SA"/>
        </w:rPr>
      </w:pPr>
      <w:r w:rsidRPr="008B0B5E">
        <w:rPr>
          <w:rFonts w:ascii="Gadugi" w:hAnsi="Gadugi"/>
          <w:noProof/>
          <w:color w:val="000000" w:themeColor="text1"/>
          <w:sz w:val="22"/>
          <w:lang w:bidi="ar-SA"/>
        </w:rPr>
        <w:drawing>
          <wp:anchor distT="0" distB="0" distL="114300" distR="114300" simplePos="0" relativeHeight="253445120" behindDoc="0" locked="0" layoutInCell="1" allowOverlap="1" wp14:anchorId="2A494B14" wp14:editId="2F203CBC">
            <wp:simplePos x="0" y="0"/>
            <wp:positionH relativeFrom="column">
              <wp:posOffset>6153620</wp:posOffset>
            </wp:positionH>
            <wp:positionV relativeFrom="paragraph">
              <wp:posOffset>105851</wp:posOffset>
            </wp:positionV>
            <wp:extent cx="370840" cy="839470"/>
            <wp:effectExtent l="0" t="0" r="0" b="0"/>
            <wp:wrapThrough wrapText="bothSides">
              <wp:wrapPolygon edited="0">
                <wp:start x="4438" y="0"/>
                <wp:lineTo x="0" y="3431"/>
                <wp:lineTo x="0" y="16666"/>
                <wp:lineTo x="4438" y="20587"/>
                <wp:lineTo x="5548" y="21077"/>
                <wp:lineTo x="14425" y="21077"/>
                <wp:lineTo x="15534" y="20587"/>
                <wp:lineTo x="19973" y="10293"/>
                <wp:lineTo x="19973" y="8823"/>
                <wp:lineTo x="18863" y="2941"/>
                <wp:lineTo x="15534" y="0"/>
                <wp:lineTo x="4438" y="0"/>
              </wp:wrapPolygon>
            </wp:wrapThrough>
            <wp:docPr id="425" name="Picture 425"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70840" cy="8394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446144" behindDoc="0" locked="0" layoutInCell="1" allowOverlap="1" wp14:anchorId="0CE2AD48" wp14:editId="02C6CF84">
            <wp:simplePos x="0" y="0"/>
            <wp:positionH relativeFrom="column">
              <wp:posOffset>5761438</wp:posOffset>
            </wp:positionH>
            <wp:positionV relativeFrom="paragraph">
              <wp:posOffset>112892</wp:posOffset>
            </wp:positionV>
            <wp:extent cx="335915" cy="834390"/>
            <wp:effectExtent l="0" t="0" r="6985" b="3810"/>
            <wp:wrapThrough wrapText="bothSides">
              <wp:wrapPolygon edited="0">
                <wp:start x="3675" y="0"/>
                <wp:lineTo x="0" y="2466"/>
                <wp:lineTo x="0" y="11342"/>
                <wp:lineTo x="3675" y="21205"/>
                <wp:lineTo x="15924" y="21205"/>
                <wp:lineTo x="19599" y="15288"/>
                <wp:lineTo x="20824" y="7397"/>
                <wp:lineTo x="20824" y="2466"/>
                <wp:lineTo x="18374" y="0"/>
                <wp:lineTo x="3675" y="0"/>
              </wp:wrapPolygon>
            </wp:wrapThrough>
            <wp:docPr id="426" name="Picture 426"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335915" cy="834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64421">
        <w:rPr>
          <w:rFonts w:ascii="Gadugi" w:hAnsi="Gadugi"/>
          <w:noProof/>
          <w:color w:val="000000" w:themeColor="text1"/>
          <w:sz w:val="22"/>
          <w:lang w:bidi="ar-SA"/>
        </w:rPr>
        <w:drawing>
          <wp:anchor distT="0" distB="0" distL="114300" distR="114300" simplePos="0" relativeHeight="253447168" behindDoc="0" locked="0" layoutInCell="1" allowOverlap="1" wp14:anchorId="788426D1" wp14:editId="2013BEEA">
            <wp:simplePos x="0" y="0"/>
            <wp:positionH relativeFrom="column">
              <wp:posOffset>5394708</wp:posOffset>
            </wp:positionH>
            <wp:positionV relativeFrom="paragraph">
              <wp:posOffset>180257</wp:posOffset>
            </wp:positionV>
            <wp:extent cx="378493" cy="692407"/>
            <wp:effectExtent l="0" t="0" r="2540" b="0"/>
            <wp:wrapNone/>
            <wp:docPr id="427" name="Picture 427"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54" cstate="print">
                      <a:extLst>
                        <a:ext uri="{28A0092B-C50C-407E-A947-70E740481C1C}">
                          <a14:useLocalDpi xmlns:a14="http://schemas.microsoft.com/office/drawing/2010/main" val="0"/>
                        </a:ext>
                      </a:extLst>
                    </a:blip>
                    <a:srcRect l="20778" t="35294" r="58598" b="3811"/>
                    <a:stretch/>
                  </pic:blipFill>
                  <pic:spPr bwMode="auto">
                    <a:xfrm>
                      <a:off x="0" y="0"/>
                      <a:ext cx="378493" cy="692407"/>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8B0B5E">
        <w:rPr>
          <w:rFonts w:ascii="Gadugi" w:hAnsi="Gadugi"/>
          <w:noProof/>
          <w:color w:val="000000" w:themeColor="text1"/>
          <w:sz w:val="22"/>
          <w:lang w:bidi="ar-SA"/>
        </w:rPr>
        <mc:AlternateContent>
          <mc:Choice Requires="wps">
            <w:drawing>
              <wp:anchor distT="0" distB="0" distL="114300" distR="114300" simplePos="0" relativeHeight="253444096" behindDoc="0" locked="0" layoutInCell="1" allowOverlap="1" wp14:anchorId="156A034B" wp14:editId="308FE72F">
                <wp:simplePos x="0" y="0"/>
                <wp:positionH relativeFrom="column">
                  <wp:posOffset>1912620</wp:posOffset>
                </wp:positionH>
                <wp:positionV relativeFrom="paragraph">
                  <wp:posOffset>152262</wp:posOffset>
                </wp:positionV>
                <wp:extent cx="3031490" cy="485775"/>
                <wp:effectExtent l="1085850" t="0" r="16510" b="28575"/>
                <wp:wrapNone/>
                <wp:docPr id="422" name="Speech Bubble: Rectangle with Corners Rounded 422"/>
                <wp:cNvGraphicFramePr/>
                <a:graphic xmlns:a="http://schemas.openxmlformats.org/drawingml/2006/main">
                  <a:graphicData uri="http://schemas.microsoft.com/office/word/2010/wordprocessingShape">
                    <wps:wsp>
                      <wps:cNvSpPr/>
                      <wps:spPr>
                        <a:xfrm>
                          <a:off x="0" y="0"/>
                          <a:ext cx="3031490" cy="485775"/>
                        </a:xfrm>
                        <a:prstGeom prst="wedgeRoundRectCallout">
                          <a:avLst>
                            <a:gd name="adj1" fmla="val -84448"/>
                            <a:gd name="adj2" fmla="val -9250"/>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C9F0F11" w14:textId="77777777" w:rsidR="00035CE4" w:rsidRDefault="00035CE4" w:rsidP="00035CE4">
                            <w:r>
                              <w:rPr>
                                <w:sz w:val="20"/>
                                <w:szCs w:val="20"/>
                              </w:rPr>
                              <w:t xml:space="preserve">Can anyone explain why Naing </w:t>
                            </w:r>
                            <w:proofErr w:type="spellStart"/>
                            <w:r>
                              <w:rPr>
                                <w:sz w:val="20"/>
                                <w:szCs w:val="20"/>
                              </w:rPr>
                              <w:t>Myat</w:t>
                            </w:r>
                            <w:proofErr w:type="spellEnd"/>
                            <w:r>
                              <w:rPr>
                                <w:sz w:val="20"/>
                                <w:szCs w:val="20"/>
                              </w:rPr>
                              <w:t xml:space="preserve"> thinks Spain is on the European continent?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56A034B" id="Speech Bubble: Rectangle with Corners Rounded 422" o:spid="_x0000_s1142" type="#_x0000_t62" style="position:absolute;margin-left:150.6pt;margin-top:12pt;width:238.7pt;height:38.25pt;z-index:253444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KFyDqgIAAI4FAAAOAAAAZHJzL2Uyb0RvYy54bWysVMlu2zAQvRfoPxC8J7IceYkROTAcpCgQ&#10;pEGSImeaIi0W3ErSltyv75CSbaXtKagO1JAzHL55s9zctkqiPXNeGF3i/HKEEdPUVEJvS/z99f5i&#10;jpEPRFdEGs1KfGAe3y4/f7pp7IKNTW1kxRwCJ9ovGlviOgS7yDJPa6aIvzSWaVBy4xQJsHXbrHKk&#10;Ae9KZuPRaJo1xlXWGcq8h9O7TomXyT/njIZvnHsWkCwxYAtpdWndxDVb3pDF1hFbC9rDIB9AoYjQ&#10;8OjJ1R0JBO2c+MuVEtQZb3i4pEZlhnNBWYoBoslHf0TzUhPLUixAjrcnmvz/c0sf9y/2yQENjfUL&#10;D2KMouVOxT/gQ20i63Aii7UBUTi8Gl3lxTVwSkFXzCez2SSymZ1vW+fDF2YUikKJG1Zt2bPZ6eoZ&#10;0rImUppdSKSR/YMPib0KaaKgTEj1I8eIKwnJ2BOJLuZFUcz7bA2Mxu+MrseTY0YHNldDm3w6nc56&#10;nP2zgPiINGLwRorqXkiZNge/lg4BBMAvdGWaV4gfI0l8AAWQkr7e4burUqOmxGP4JsARgdrmksBV&#10;qmxVYq+3GBG5haahwSUW3t32H384BnNHfN2hTl474pQI0GtSqBLPh7CljqGy1C2QiJjEczFEKbSb&#10;FglAnefT6CqebUx1eHLIma6lvKX3Ah5+AGKeiIO0QWXAXAjfYOHSABWmlzCqjfv1r/NoD6UNWowa&#10;6Emg6eeOOAZ8f9VQ9Nd5UcQmTptiMhvDxg01m6FG79TaQN6gkABdEqN9kEeRO6PeYHys4qugIprC&#10;211C+s06dLMCBhBlq1Uyg8a1JDzoF0uj88hdpPy1fSPO9rUeoEoezbF/ySKVWtcdZ9t4U5vVLhgu&#10;Tqx3vPYpgKZPHdUPqDhVhvtkdR6jy98AAAD//wMAUEsDBBQABgAIAAAAIQDdx9Of4AAAAAoBAAAP&#10;AAAAZHJzL2Rvd25yZXYueG1sTI/BTsMwEETvSP0Haytxo3ZT2kYhToWQuCAQokXq1Y23cdTYDrbb&#10;BL6e5VSOq32aeVNuRtuxC4bYeidhPhPA0NVet66R8Ll7vsuBxaScVp13KOEbI2yqyU2pCu0H94GX&#10;bWoYhbhYKAkmpb7gPNYGrYoz36Oj39EHqxKdoeE6qIHCbcczIVbcqtZRg1E9PhmsT9uzlRDeG9P9&#10;1Pvj/u11oYfTLn/5WkYpb6fj4wOwhGO6wvCnT+pQkdPBn52OrJOwEPOMUAnZPW0iYL3OV8AORAqx&#10;BF6V/P+E6hcAAP//AwBQSwECLQAUAAYACAAAACEAtoM4kv4AAADhAQAAEwAAAAAAAAAAAAAAAAAA&#10;AAAAW0NvbnRlbnRfVHlwZXNdLnhtbFBLAQItABQABgAIAAAAIQA4/SH/1gAAAJQBAAALAAAAAAAA&#10;AAAAAAAAAC8BAABfcmVscy8ucmVsc1BLAQItABQABgAIAAAAIQBWKFyDqgIAAI4FAAAOAAAAAAAA&#10;AAAAAAAAAC4CAABkcnMvZTJvRG9jLnhtbFBLAQItABQABgAIAAAAIQDdx9Of4AAAAAoBAAAPAAAA&#10;AAAAAAAAAAAAAAQFAABkcnMvZG93bnJldi54bWxQSwUGAAAAAAQABADzAAAAEQYAAAAA&#10;" adj="-7441,8802" fillcolor="windowText" strokecolor="windowText" strokeweight="1.75pt">
                <v:textbox>
                  <w:txbxContent>
                    <w:p w14:paraId="0C9F0F11" w14:textId="77777777" w:rsidR="00035CE4" w:rsidRDefault="00035CE4" w:rsidP="00035CE4">
                      <w:r>
                        <w:rPr>
                          <w:sz w:val="20"/>
                          <w:szCs w:val="20"/>
                        </w:rPr>
                        <w:t xml:space="preserve">Can anyone explain why Naing Myat thinks Spain is on the European continent? </w:t>
                      </w:r>
                    </w:p>
                  </w:txbxContent>
                </v:textbox>
              </v:shape>
            </w:pict>
          </mc:Fallback>
        </mc:AlternateContent>
      </w:r>
      <w:r w:rsidRPr="008B0B5E">
        <w:rPr>
          <w:rFonts w:ascii="Gadugi" w:hAnsi="Gadugi"/>
          <w:noProof/>
          <w:color w:val="000000" w:themeColor="text1"/>
          <w:sz w:val="22"/>
          <w:lang w:bidi="ar-SA"/>
        </w:rPr>
        <w:drawing>
          <wp:anchor distT="0" distB="0" distL="114300" distR="114300" simplePos="0" relativeHeight="253443072" behindDoc="0" locked="0" layoutInCell="1" allowOverlap="1" wp14:anchorId="541EA829" wp14:editId="1BA4CE31">
            <wp:simplePos x="0" y="0"/>
            <wp:positionH relativeFrom="column">
              <wp:posOffset>389255</wp:posOffset>
            </wp:positionH>
            <wp:positionV relativeFrom="paragraph">
              <wp:posOffset>10795</wp:posOffset>
            </wp:positionV>
            <wp:extent cx="603885" cy="1026160"/>
            <wp:effectExtent l="0" t="0" r="5715" b="2540"/>
            <wp:wrapThrough wrapText="bothSides">
              <wp:wrapPolygon edited="0">
                <wp:start x="0" y="0"/>
                <wp:lineTo x="0" y="21252"/>
                <wp:lineTo x="21123" y="21252"/>
                <wp:lineTo x="21123" y="0"/>
                <wp:lineTo x="0" y="0"/>
              </wp:wrapPolygon>
            </wp:wrapThrough>
            <wp:docPr id="423" name="Picture 423"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77D4EFA" w14:textId="77777777" w:rsidR="00035CE4" w:rsidRDefault="00035CE4" w:rsidP="00035CE4">
      <w:pPr>
        <w:rPr>
          <w:lang w:bidi="ar-SA"/>
        </w:rPr>
      </w:pPr>
    </w:p>
    <w:p w14:paraId="7D4BBFD5" w14:textId="77777777" w:rsidR="00035CE4" w:rsidRDefault="00035CE4" w:rsidP="00035CE4">
      <w:pPr>
        <w:rPr>
          <w:lang w:bidi="ar-SA"/>
        </w:rPr>
      </w:pPr>
    </w:p>
    <w:p w14:paraId="5E0B479D" w14:textId="77777777" w:rsidR="00035CE4" w:rsidRPr="001906C3" w:rsidRDefault="00035CE4" w:rsidP="00035CE4">
      <w:pPr>
        <w:rPr>
          <w:lang w:bidi="ar-SA"/>
        </w:rPr>
      </w:pPr>
    </w:p>
    <w:p w14:paraId="005588C7" w14:textId="2D110CC4" w:rsidR="00035CE4" w:rsidRDefault="00035CE4" w:rsidP="00035CE4">
      <w:pPr>
        <w:rPr>
          <w:rFonts w:ascii="Gadugi" w:hAnsi="Gadugi"/>
          <w:sz w:val="22"/>
          <w:lang w:bidi="ar-SA"/>
        </w:rPr>
      </w:pPr>
      <w:r w:rsidRPr="008963B8">
        <w:rPr>
          <w:rFonts w:ascii="Gadugi" w:hAnsi="Gadugi"/>
          <w:sz w:val="22"/>
          <w:lang w:bidi="ar-SA"/>
        </w:rPr>
        <w:lastRenderedPageBreak/>
        <w:t xml:space="preserve">Notice that the teacher asked a lower order question of Aung. This is because she </w:t>
      </w:r>
      <w:proofErr w:type="spellStart"/>
      <w:proofErr w:type="gramStart"/>
      <w:r w:rsidRPr="008963B8">
        <w:rPr>
          <w:rFonts w:ascii="Gadugi" w:hAnsi="Gadugi"/>
          <w:sz w:val="22"/>
          <w:lang w:bidi="ar-SA"/>
        </w:rPr>
        <w:t>realised</w:t>
      </w:r>
      <w:proofErr w:type="spellEnd"/>
      <w:proofErr w:type="gramEnd"/>
      <w:r w:rsidRPr="008963B8">
        <w:rPr>
          <w:rFonts w:ascii="Gadugi" w:hAnsi="Gadugi"/>
          <w:sz w:val="22"/>
          <w:lang w:bidi="ar-SA"/>
        </w:rPr>
        <w:t xml:space="preserve"> he found it hard to answer the ‘why’ question earlier. The teacher differentiated her question to him to make him feel comfortable and not frightened to answer. Also notice the teacher asked Naing </w:t>
      </w:r>
      <w:proofErr w:type="spellStart"/>
      <w:r w:rsidRPr="008963B8">
        <w:rPr>
          <w:rFonts w:ascii="Gadugi" w:hAnsi="Gadugi"/>
          <w:sz w:val="22"/>
          <w:lang w:bidi="ar-SA"/>
        </w:rPr>
        <w:t>M</w:t>
      </w:r>
      <w:r>
        <w:rPr>
          <w:rFonts w:ascii="Gadugi" w:hAnsi="Gadugi"/>
          <w:sz w:val="22"/>
          <w:lang w:bidi="ar-SA"/>
        </w:rPr>
        <w:t>y</w:t>
      </w:r>
      <w:r w:rsidR="00D96943">
        <w:rPr>
          <w:rFonts w:ascii="Gadugi" w:hAnsi="Gadugi"/>
          <w:sz w:val="22"/>
          <w:lang w:bidi="ar-SA"/>
        </w:rPr>
        <w:t>at</w:t>
      </w:r>
      <w:proofErr w:type="spellEnd"/>
      <w:r w:rsidRPr="008963B8">
        <w:rPr>
          <w:rFonts w:ascii="Gadugi" w:hAnsi="Gadugi"/>
          <w:sz w:val="22"/>
          <w:lang w:bidi="ar-SA"/>
        </w:rPr>
        <w:t>, a different learner, to answer further, more difficult questions about the same subject. This type of questioning can be extended and directed to different learners in class. Open questions can also be asked to the whole class.</w:t>
      </w:r>
      <w:r w:rsidRPr="003752AE">
        <w:rPr>
          <w:rFonts w:ascii="Gadugi" w:hAnsi="Gadugi"/>
          <w:sz w:val="22"/>
          <w:lang w:bidi="ar-SA"/>
        </w:rPr>
        <w:t xml:space="preserve"> </w:t>
      </w:r>
      <w:r w:rsidRPr="00C721E3">
        <w:rPr>
          <w:rFonts w:ascii="Gadugi" w:hAnsi="Gadugi"/>
          <w:sz w:val="22"/>
          <w:lang w:bidi="ar-SA"/>
        </w:rPr>
        <w:t>By ‘knowing your learners’ (module 2) you have the information needed to adapt questions to suit your learners’ needs. Learners can be carefully grouped or paired together by ability, interests etc.</w:t>
      </w:r>
      <w:r w:rsidR="00522B6A" w:rsidRPr="00522B6A">
        <w:rPr>
          <w:b/>
          <w:bCs/>
          <w:noProof/>
        </w:rPr>
        <w:t xml:space="preserve"> </w:t>
      </w:r>
    </w:p>
    <w:p w14:paraId="3E43B2DB" w14:textId="77777777" w:rsidR="000476A6" w:rsidRPr="000476A6" w:rsidRDefault="000476A6" w:rsidP="000476A6">
      <w:pPr>
        <w:rPr>
          <w:rFonts w:ascii="Gadugi" w:hAnsi="Gadugi"/>
          <w:sz w:val="22"/>
          <w:lang w:bidi="ar-SA"/>
        </w:rPr>
      </w:pPr>
    </w:p>
    <w:tbl>
      <w:tblPr>
        <w:tblStyle w:val="TableGrid"/>
        <w:tblW w:w="9918" w:type="dxa"/>
        <w:tblLook w:val="04A0" w:firstRow="1" w:lastRow="0" w:firstColumn="1" w:lastColumn="0" w:noHBand="0" w:noVBand="1"/>
      </w:tblPr>
      <w:tblGrid>
        <w:gridCol w:w="9918"/>
      </w:tblGrid>
      <w:tr w:rsidR="00522B6A" w:rsidRPr="00273726" w14:paraId="3144D7B8" w14:textId="77777777" w:rsidTr="00332B01">
        <w:trPr>
          <w:trHeight w:val="1922"/>
        </w:trPr>
        <w:tc>
          <w:tcPr>
            <w:tcW w:w="9918" w:type="dxa"/>
            <w:shd w:val="clear" w:color="auto" w:fill="E2EFD9" w:themeFill="accent6" w:themeFillTint="33"/>
          </w:tcPr>
          <w:p w14:paraId="4074DDB6" w14:textId="376BC925" w:rsidR="00522B6A" w:rsidRPr="00BE14CD" w:rsidRDefault="00E67DA1" w:rsidP="00332B01">
            <w:pPr>
              <w:pStyle w:val="Heading1"/>
              <w:outlineLvl w:val="0"/>
              <w:rPr>
                <w:rFonts w:eastAsia="Times New Roman"/>
                <w:b/>
                <w:bCs/>
                <w:szCs w:val="26"/>
                <w:lang w:bidi="ar-SA"/>
              </w:rPr>
            </w:pPr>
            <w:bookmarkStart w:id="8" w:name="_Hlk88662429"/>
            <w:r w:rsidRPr="003D1B49">
              <w:rPr>
                <w:b/>
                <w:bCs/>
                <w:noProof/>
              </w:rPr>
              <w:drawing>
                <wp:anchor distT="0" distB="0" distL="114300" distR="114300" simplePos="0" relativeHeight="253642752" behindDoc="0" locked="0" layoutInCell="1" allowOverlap="1" wp14:anchorId="390AF9B5" wp14:editId="1C86F8A8">
                  <wp:simplePos x="0" y="0"/>
                  <wp:positionH relativeFrom="margin">
                    <wp:posOffset>4676140</wp:posOffset>
                  </wp:positionH>
                  <wp:positionV relativeFrom="paragraph">
                    <wp:posOffset>-706120</wp:posOffset>
                  </wp:positionV>
                  <wp:extent cx="2120701" cy="2152650"/>
                  <wp:effectExtent l="0" t="0" r="0" b="0"/>
                  <wp:wrapNone/>
                  <wp:docPr id="33" name="Picture 3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B127D9" w:rsidRPr="00401B2E">
              <w:rPr>
                <w:noProof/>
                <w:lang w:eastAsia="ja-JP" w:bidi="ar-SA"/>
              </w:rPr>
              <w:drawing>
                <wp:anchor distT="0" distB="0" distL="114300" distR="114300" simplePos="0" relativeHeight="253639680" behindDoc="0" locked="0" layoutInCell="1" allowOverlap="1" wp14:anchorId="588D59C8" wp14:editId="00FE0A1F">
                  <wp:simplePos x="0" y="0"/>
                  <wp:positionH relativeFrom="column">
                    <wp:posOffset>-411480</wp:posOffset>
                  </wp:positionH>
                  <wp:positionV relativeFrom="paragraph">
                    <wp:posOffset>210820</wp:posOffset>
                  </wp:positionV>
                  <wp:extent cx="889000" cy="829617"/>
                  <wp:effectExtent l="0" t="0" r="0" b="0"/>
                  <wp:wrapNone/>
                  <wp:docPr id="32" name="Picture 32"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r w:rsidR="00522B6A" w:rsidRPr="003D1B49">
              <w:rPr>
                <w:b/>
                <w:bCs/>
              </w:rPr>
              <w:t>Activity</w:t>
            </w:r>
            <w:r w:rsidR="00522B6A" w:rsidRPr="003D1B49">
              <w:rPr>
                <w:rFonts w:eastAsia="Times New Roman"/>
                <w:b/>
                <w:bCs/>
                <w:szCs w:val="26"/>
                <w:lang w:bidi="ar-SA"/>
              </w:rPr>
              <w:t xml:space="preserve"> </w:t>
            </w:r>
            <w:r w:rsidR="00522B6A">
              <w:rPr>
                <w:b/>
                <w:bCs/>
              </w:rPr>
              <w:t>6</w:t>
            </w:r>
            <w:r w:rsidR="00522B6A" w:rsidRPr="003D1B49">
              <w:rPr>
                <w:rFonts w:eastAsia="Times New Roman"/>
                <w:b/>
                <w:bCs/>
                <w:szCs w:val="26"/>
                <w:lang w:bidi="ar-SA"/>
              </w:rPr>
              <w:t>.</w:t>
            </w:r>
            <w:r w:rsidR="003D6030">
              <w:rPr>
                <w:rFonts w:eastAsia="Times New Roman"/>
                <w:b/>
                <w:bCs/>
                <w:szCs w:val="26"/>
                <w:lang w:bidi="ar-SA"/>
              </w:rPr>
              <w:t>6</w:t>
            </w:r>
            <w:r w:rsidR="00522B6A" w:rsidRPr="003D1B49">
              <w:rPr>
                <w:rFonts w:eastAsia="Times New Roman"/>
                <w:b/>
                <w:bCs/>
                <w:szCs w:val="26"/>
                <w:lang w:bidi="ar-SA"/>
              </w:rPr>
              <w:t xml:space="preserve"> – </w:t>
            </w:r>
            <w:r w:rsidR="00522B6A">
              <w:rPr>
                <w:b/>
                <w:bCs/>
                <w:lang w:bidi="ar-SA"/>
              </w:rPr>
              <w:t>O</w:t>
            </w:r>
            <w:r w:rsidR="00522B6A" w:rsidRPr="003D1B49">
              <w:rPr>
                <w:b/>
                <w:bCs/>
                <w:lang w:bidi="ar-SA"/>
              </w:rPr>
              <w:t xml:space="preserve">pen </w:t>
            </w:r>
            <w:r w:rsidR="00F00015">
              <w:rPr>
                <w:b/>
                <w:bCs/>
                <w:lang w:bidi="ar-SA"/>
              </w:rPr>
              <w:t>or</w:t>
            </w:r>
            <w:r w:rsidR="00522B6A" w:rsidRPr="003D1B49">
              <w:rPr>
                <w:b/>
                <w:bCs/>
                <w:lang w:bidi="ar-SA"/>
              </w:rPr>
              <w:t xml:space="preserve"> </w:t>
            </w:r>
            <w:r w:rsidR="00522B6A">
              <w:rPr>
                <w:b/>
                <w:bCs/>
                <w:lang w:bidi="ar-SA"/>
              </w:rPr>
              <w:t>Closed</w:t>
            </w:r>
            <w:r w:rsidR="00522B6A" w:rsidRPr="003D1B49">
              <w:rPr>
                <w:b/>
                <w:bCs/>
                <w:lang w:bidi="ar-SA"/>
              </w:rPr>
              <w:t xml:space="preserve"> questioning</w:t>
            </w:r>
            <w:r w:rsidR="00522B6A" w:rsidRPr="003D1B49">
              <w:rPr>
                <w:rFonts w:eastAsia="Times New Roman"/>
                <w:b/>
                <w:bCs/>
                <w:szCs w:val="26"/>
                <w:lang w:bidi="ar-SA"/>
              </w:rPr>
              <w:t xml:space="preserve"> (15 minutes)</w:t>
            </w:r>
          </w:p>
          <w:p w14:paraId="30527E48" w14:textId="30EF6E61" w:rsidR="00522B6A" w:rsidRDefault="00522B6A" w:rsidP="00332B01">
            <w:pPr>
              <w:textAlignment w:val="baseline"/>
              <w:rPr>
                <w:rFonts w:ascii="Gadugi" w:eastAsia="Times New Roman" w:hAnsi="Gadugi" w:cs="Segoe UI"/>
                <w:sz w:val="22"/>
                <w:lang w:bidi="ar-SA"/>
              </w:rPr>
            </w:pPr>
            <w:r>
              <w:rPr>
                <w:rFonts w:ascii="Gadugi" w:eastAsia="Times New Roman" w:hAnsi="Gadugi" w:cs="Segoe UI"/>
                <w:sz w:val="22"/>
                <w:lang w:bidi="ar-SA"/>
              </w:rPr>
              <w:t xml:space="preserve">Look at the examples below and decide if you think they are open or closed questions. </w:t>
            </w:r>
          </w:p>
          <w:p w14:paraId="0CC0B979" w14:textId="43DE38DB" w:rsidR="00522B6A" w:rsidRPr="00522B6A" w:rsidRDefault="00522B6A" w:rsidP="00332B01">
            <w:pPr>
              <w:textAlignment w:val="baseline"/>
              <w:rPr>
                <w:rFonts w:ascii="Gadugi" w:eastAsia="Times New Roman" w:hAnsi="Gadugi" w:cs="Segoe UI"/>
                <w:sz w:val="22"/>
                <w:lang w:bidi="ar-SA"/>
              </w:rPr>
            </w:pPr>
          </w:p>
          <w:p w14:paraId="456D9C9F" w14:textId="39999F2A" w:rsidR="00B127D9" w:rsidRPr="00406158" w:rsidRDefault="00522B6A" w:rsidP="00522B6A">
            <w:pPr>
              <w:textAlignment w:val="baseline"/>
              <w:rPr>
                <w:rFonts w:ascii="Gadugi" w:eastAsia="Times New Roman" w:hAnsi="Gadugi" w:cs="Segoe UI"/>
                <w:color w:val="2F5496" w:themeColor="accent1" w:themeShade="BF"/>
                <w:sz w:val="22"/>
                <w:lang w:bidi="ar-SA"/>
              </w:rPr>
            </w:pPr>
            <w:r w:rsidRPr="00FA3796">
              <w:rPr>
                <w:rFonts w:ascii="Gadugi" w:eastAsia="Times New Roman" w:hAnsi="Gadugi" w:cs="Segoe UI"/>
                <w:sz w:val="22"/>
                <w:lang w:bidi="ar-SA"/>
              </w:rPr>
              <w:t xml:space="preserve">  </w:t>
            </w:r>
          </w:p>
          <w:p w14:paraId="061C9ADC" w14:textId="7431A790" w:rsidR="00406158" w:rsidRPr="00F00015" w:rsidRDefault="00F00015" w:rsidP="00DA58E5">
            <w:pPr>
              <w:pStyle w:val="ListParagraph"/>
              <w:numPr>
                <w:ilvl w:val="0"/>
                <w:numId w:val="35"/>
              </w:numPr>
              <w:rPr>
                <w:rFonts w:ascii="Gadugi" w:hAnsi="Gadugi"/>
                <w:sz w:val="22"/>
                <w:lang w:bidi="ar-SA"/>
              </w:rPr>
            </w:pPr>
            <w:r w:rsidRPr="00F00015">
              <w:rPr>
                <w:rFonts w:ascii="Gadugi" w:hAnsi="Gadugi"/>
                <w:sz w:val="22"/>
                <w:lang w:bidi="ar-SA"/>
              </w:rPr>
              <w:t>……….</w:t>
            </w:r>
            <w:r w:rsidR="00406158" w:rsidRPr="00F00015">
              <w:rPr>
                <w:rFonts w:ascii="Gadugi" w:hAnsi="Gadugi"/>
                <w:sz w:val="22"/>
                <w:lang w:bidi="ar-SA"/>
              </w:rPr>
              <w:t xml:space="preserve"> questions will allow students to express a range of views and thoughts on a specific topic allowing for agreement, </w:t>
            </w:r>
            <w:proofErr w:type="gramStart"/>
            <w:r w:rsidR="00406158" w:rsidRPr="00F00015">
              <w:rPr>
                <w:rFonts w:ascii="Gadugi" w:hAnsi="Gadugi"/>
                <w:sz w:val="22"/>
                <w:lang w:bidi="ar-SA"/>
              </w:rPr>
              <w:t>disagreement</w:t>
            </w:r>
            <w:proofErr w:type="gramEnd"/>
            <w:r w:rsidR="00406158" w:rsidRPr="00F00015">
              <w:rPr>
                <w:rFonts w:ascii="Gadugi" w:hAnsi="Gadugi"/>
                <w:sz w:val="22"/>
                <w:lang w:bidi="ar-SA"/>
              </w:rPr>
              <w:t xml:space="preserve"> and discussion.</w:t>
            </w:r>
          </w:p>
          <w:p w14:paraId="277F997A" w14:textId="77777777" w:rsidR="00F00015" w:rsidRPr="00BE452C" w:rsidRDefault="00F00015" w:rsidP="00406158">
            <w:pPr>
              <w:rPr>
                <w:rFonts w:ascii="Gadugi" w:hAnsi="Gadugi"/>
                <w:sz w:val="22"/>
                <w:lang w:bidi="ar-SA"/>
              </w:rPr>
            </w:pPr>
          </w:p>
          <w:p w14:paraId="6D47D1EA" w14:textId="77777777" w:rsidR="00625761" w:rsidRDefault="00406158" w:rsidP="00DA58E5">
            <w:pPr>
              <w:pStyle w:val="ListParagraph"/>
              <w:numPr>
                <w:ilvl w:val="0"/>
                <w:numId w:val="35"/>
              </w:numPr>
              <w:rPr>
                <w:rFonts w:ascii="Gadugi" w:hAnsi="Gadugi"/>
                <w:sz w:val="22"/>
                <w:lang w:bidi="ar-SA"/>
              </w:rPr>
            </w:pPr>
            <w:r w:rsidRPr="00667649">
              <w:rPr>
                <w:rFonts w:ascii="Gadugi" w:hAnsi="Gadugi"/>
                <w:sz w:val="22"/>
                <w:lang w:bidi="ar-SA"/>
              </w:rPr>
              <w:t xml:space="preserve">Using </w:t>
            </w:r>
            <w:r w:rsidR="00667649">
              <w:rPr>
                <w:rFonts w:ascii="Gadugi" w:hAnsi="Gadugi"/>
                <w:sz w:val="22"/>
                <w:lang w:bidi="ar-SA"/>
              </w:rPr>
              <w:t>………</w:t>
            </w:r>
            <w:r w:rsidRPr="00667649">
              <w:rPr>
                <w:rFonts w:ascii="Gadugi" w:hAnsi="Gadugi"/>
                <w:sz w:val="22"/>
                <w:lang w:bidi="ar-SA"/>
              </w:rPr>
              <w:t xml:space="preserve"> questions at the start of a lesson provides the teacher with an opportunity to assess the views and understanding of the class. This will inform the lesson ahead. </w:t>
            </w:r>
          </w:p>
          <w:p w14:paraId="774D003B" w14:textId="77777777" w:rsidR="00625761" w:rsidRPr="00625761" w:rsidRDefault="00625761" w:rsidP="00625761">
            <w:pPr>
              <w:pStyle w:val="ListParagraph"/>
              <w:rPr>
                <w:rFonts w:ascii="Gadugi" w:hAnsi="Gadugi" w:cs="CIDFont+F3"/>
                <w:sz w:val="22"/>
                <w:lang w:bidi="ar-SA"/>
              </w:rPr>
            </w:pPr>
          </w:p>
          <w:p w14:paraId="10D2F127" w14:textId="2D9E220F" w:rsidR="00625761" w:rsidRPr="00E67DA1" w:rsidRDefault="00625761" w:rsidP="00DA58E5">
            <w:pPr>
              <w:pStyle w:val="ListParagraph"/>
              <w:numPr>
                <w:ilvl w:val="0"/>
                <w:numId w:val="35"/>
              </w:numPr>
              <w:rPr>
                <w:rFonts w:ascii="Gadugi" w:hAnsi="Gadugi"/>
                <w:sz w:val="22"/>
                <w:lang w:bidi="ar-SA"/>
              </w:rPr>
            </w:pPr>
            <w:r>
              <w:rPr>
                <w:rFonts w:ascii="Gadugi" w:hAnsi="Gadugi" w:cs="CIDFont+F3"/>
                <w:sz w:val="22"/>
                <w:lang w:bidi="ar-SA"/>
              </w:rPr>
              <w:t xml:space="preserve">………..   </w:t>
            </w:r>
            <w:r w:rsidRPr="00625761">
              <w:rPr>
                <w:rFonts w:ascii="Gadugi" w:hAnsi="Gadugi" w:cs="CIDFont+F3"/>
                <w:sz w:val="22"/>
                <w:lang w:bidi="ar-SA"/>
              </w:rPr>
              <w:t>questions are used when the teacher wants to check a students</w:t>
            </w:r>
            <w:r w:rsidR="00B02CD9">
              <w:rPr>
                <w:rFonts w:ascii="Gadugi" w:hAnsi="Gadugi" w:cs="CIDFont+F3"/>
                <w:sz w:val="22"/>
                <w:lang w:bidi="ar-SA"/>
              </w:rPr>
              <w:t>’</w:t>
            </w:r>
            <w:r w:rsidRPr="00625761">
              <w:rPr>
                <w:rFonts w:ascii="Gadugi" w:hAnsi="Gadugi" w:cs="CIDFont+F3"/>
                <w:sz w:val="22"/>
                <w:lang w:bidi="ar-SA"/>
              </w:rPr>
              <w:t xml:space="preserve"> understanding of a topic. Specifically, when there is a right </w:t>
            </w:r>
            <w:r w:rsidR="009B0982">
              <w:rPr>
                <w:rFonts w:ascii="Gadugi" w:hAnsi="Gadugi" w:cs="CIDFont+F3"/>
                <w:sz w:val="22"/>
                <w:lang w:bidi="ar-SA"/>
              </w:rPr>
              <w:t>or</w:t>
            </w:r>
            <w:r w:rsidRPr="00625761">
              <w:rPr>
                <w:rFonts w:ascii="Gadugi" w:hAnsi="Gadugi" w:cs="CIDFont+F3"/>
                <w:sz w:val="22"/>
                <w:lang w:bidi="ar-SA"/>
              </w:rPr>
              <w:t xml:space="preserve"> wrong answer. </w:t>
            </w:r>
          </w:p>
          <w:p w14:paraId="0B26F716" w14:textId="77777777" w:rsidR="00E67DA1" w:rsidRPr="00E67DA1" w:rsidRDefault="00E67DA1" w:rsidP="00E67DA1">
            <w:pPr>
              <w:rPr>
                <w:rFonts w:ascii="Gadugi" w:hAnsi="Gadugi"/>
                <w:sz w:val="22"/>
                <w:lang w:bidi="ar-SA"/>
              </w:rPr>
            </w:pPr>
          </w:p>
          <w:p w14:paraId="033B113B" w14:textId="15BD44E9" w:rsidR="00406158" w:rsidRDefault="000B6275" w:rsidP="00DA58E5">
            <w:pPr>
              <w:pStyle w:val="ListParagraph"/>
              <w:numPr>
                <w:ilvl w:val="0"/>
                <w:numId w:val="35"/>
              </w:numPr>
              <w:rPr>
                <w:rFonts w:ascii="Gadugi" w:hAnsi="Gadugi"/>
                <w:sz w:val="22"/>
                <w:lang w:bidi="ar-SA"/>
              </w:rPr>
            </w:pPr>
            <w:r>
              <w:rPr>
                <w:rFonts w:ascii="Gadugi" w:hAnsi="Gadugi"/>
                <w:sz w:val="22"/>
                <w:lang w:bidi="ar-SA"/>
              </w:rPr>
              <w:t>………..</w:t>
            </w:r>
            <w:r w:rsidR="00406158" w:rsidRPr="000B6275">
              <w:rPr>
                <w:rFonts w:ascii="Gadugi" w:hAnsi="Gadugi"/>
                <w:sz w:val="22"/>
                <w:lang w:bidi="ar-SA"/>
              </w:rPr>
              <w:t xml:space="preserve"> questions are also commonly used at the end of the lesso</w:t>
            </w:r>
            <w:r>
              <w:rPr>
                <w:rFonts w:ascii="Gadugi" w:hAnsi="Gadugi"/>
                <w:sz w:val="22"/>
                <w:lang w:bidi="ar-SA"/>
              </w:rPr>
              <w:t>n</w:t>
            </w:r>
            <w:r w:rsidR="00406158" w:rsidRPr="000B6275">
              <w:rPr>
                <w:rFonts w:ascii="Gadugi" w:hAnsi="Gadugi"/>
                <w:sz w:val="22"/>
                <w:lang w:bidi="ar-SA"/>
              </w:rPr>
              <w:t xml:space="preserve"> to explore some of the key themes discussed in the lesson. </w:t>
            </w:r>
          </w:p>
          <w:p w14:paraId="14EE08F4" w14:textId="77777777" w:rsidR="000B6275" w:rsidRPr="000B6275" w:rsidRDefault="000B6275" w:rsidP="000B6275">
            <w:pPr>
              <w:pStyle w:val="ListParagraph"/>
              <w:rPr>
                <w:rFonts w:ascii="Gadugi" w:hAnsi="Gadugi"/>
                <w:sz w:val="22"/>
                <w:lang w:bidi="ar-SA"/>
              </w:rPr>
            </w:pPr>
          </w:p>
          <w:p w14:paraId="110515A1" w14:textId="77777777" w:rsidR="00E67DA1" w:rsidRDefault="000B6275" w:rsidP="00DA58E5">
            <w:pPr>
              <w:pStyle w:val="ListParagraph"/>
              <w:numPr>
                <w:ilvl w:val="0"/>
                <w:numId w:val="35"/>
              </w:numPr>
              <w:rPr>
                <w:rFonts w:ascii="Gadugi" w:hAnsi="Gadugi"/>
                <w:sz w:val="22"/>
                <w:lang w:bidi="ar-SA"/>
              </w:rPr>
            </w:pPr>
            <w:r>
              <w:rPr>
                <w:rFonts w:ascii="Gadugi" w:hAnsi="Gadugi"/>
                <w:sz w:val="22"/>
                <w:lang w:bidi="ar-SA"/>
              </w:rPr>
              <w:t>………</w:t>
            </w:r>
            <w:r w:rsidR="00406158" w:rsidRPr="000B6275">
              <w:rPr>
                <w:rFonts w:ascii="Gadugi" w:hAnsi="Gadugi"/>
                <w:sz w:val="22"/>
                <w:lang w:bidi="ar-SA"/>
              </w:rPr>
              <w:t xml:space="preserve"> questions can be used at any point in a lesson where the teacher feels the students would benefit from discussion and debate.</w:t>
            </w:r>
          </w:p>
          <w:p w14:paraId="0B1B7844" w14:textId="77777777" w:rsidR="00E67DA1" w:rsidRPr="00E67DA1" w:rsidRDefault="00E67DA1" w:rsidP="00E67DA1">
            <w:pPr>
              <w:pStyle w:val="ListParagraph"/>
              <w:rPr>
                <w:rFonts w:ascii="Gadugi" w:hAnsi="Gadugi" w:cs="CIDFont+F3"/>
                <w:sz w:val="22"/>
                <w:lang w:bidi="ar-SA"/>
              </w:rPr>
            </w:pPr>
          </w:p>
          <w:p w14:paraId="02AF0E1A" w14:textId="1EDE5AF9" w:rsidR="00E67DA1" w:rsidRPr="00E67DA1" w:rsidRDefault="00E67DA1" w:rsidP="00DA58E5">
            <w:pPr>
              <w:pStyle w:val="ListParagraph"/>
              <w:numPr>
                <w:ilvl w:val="0"/>
                <w:numId w:val="35"/>
              </w:numPr>
              <w:rPr>
                <w:rFonts w:ascii="Gadugi" w:hAnsi="Gadugi"/>
                <w:sz w:val="22"/>
                <w:lang w:bidi="ar-SA"/>
              </w:rPr>
            </w:pPr>
            <w:r>
              <w:rPr>
                <w:rFonts w:ascii="Gadugi" w:hAnsi="Gadugi" w:cs="CIDFont+F3"/>
                <w:sz w:val="22"/>
                <w:lang w:bidi="ar-SA"/>
              </w:rPr>
              <w:t xml:space="preserve">……… </w:t>
            </w:r>
            <w:r w:rsidRPr="00E67DA1">
              <w:rPr>
                <w:rFonts w:ascii="Gadugi" w:hAnsi="Gadugi" w:cs="CIDFont+F3"/>
                <w:sz w:val="22"/>
                <w:lang w:bidi="ar-SA"/>
              </w:rPr>
              <w:t xml:space="preserve"> questions </w:t>
            </w:r>
            <w:r>
              <w:rPr>
                <w:rFonts w:ascii="Gadugi" w:hAnsi="Gadugi" w:cs="CIDFont+F3"/>
                <w:sz w:val="22"/>
                <w:lang w:bidi="ar-SA"/>
              </w:rPr>
              <w:t>are</w:t>
            </w:r>
            <w:r w:rsidRPr="00E67DA1">
              <w:rPr>
                <w:rFonts w:ascii="Gadugi" w:hAnsi="Gadugi" w:cs="CIDFont+F3"/>
                <w:sz w:val="22"/>
                <w:lang w:bidi="ar-SA"/>
              </w:rPr>
              <w:t xml:space="preserve"> used when </w:t>
            </w:r>
            <w:proofErr w:type="gramStart"/>
            <w:r w:rsidRPr="00E67DA1">
              <w:rPr>
                <w:rFonts w:ascii="Gadugi" w:hAnsi="Gadugi" w:cs="CIDFont+F3"/>
                <w:sz w:val="22"/>
                <w:lang w:bidi="ar-SA"/>
              </w:rPr>
              <w:t>factual information</w:t>
            </w:r>
            <w:proofErr w:type="gramEnd"/>
            <w:r w:rsidRPr="00E67DA1">
              <w:rPr>
                <w:rFonts w:ascii="Gadugi" w:hAnsi="Gadugi" w:cs="CIDFont+F3"/>
                <w:sz w:val="22"/>
                <w:lang w:bidi="ar-SA"/>
              </w:rPr>
              <w:t xml:space="preserve"> is being taught, such as</w:t>
            </w:r>
            <w:r>
              <w:rPr>
                <w:rFonts w:ascii="Gadugi" w:hAnsi="Gadugi" w:cs="CIDFont+F3"/>
                <w:sz w:val="22"/>
                <w:lang w:bidi="ar-SA"/>
              </w:rPr>
              <w:t xml:space="preserve"> historical </w:t>
            </w:r>
            <w:r w:rsidRPr="00E67DA1">
              <w:rPr>
                <w:rFonts w:ascii="Gadugi" w:hAnsi="Gadugi" w:cs="CIDFont+F3"/>
                <w:sz w:val="22"/>
                <w:lang w:bidi="ar-SA"/>
              </w:rPr>
              <w:t>dates</w:t>
            </w:r>
            <w:r>
              <w:rPr>
                <w:rFonts w:ascii="Gadugi" w:hAnsi="Gadugi" w:cs="CIDFont+F3"/>
                <w:sz w:val="22"/>
                <w:lang w:bidi="ar-SA"/>
              </w:rPr>
              <w:t xml:space="preserve"> or</w:t>
            </w:r>
            <w:r w:rsidRPr="00E67DA1">
              <w:rPr>
                <w:rFonts w:ascii="Gadugi" w:hAnsi="Gadugi" w:cs="CIDFont+F3"/>
                <w:sz w:val="22"/>
                <w:lang w:bidi="ar-SA"/>
              </w:rPr>
              <w:t xml:space="preserve"> when something has a specific name, the stages of a process, </w:t>
            </w:r>
            <w:r>
              <w:rPr>
                <w:rFonts w:ascii="Gadugi" w:hAnsi="Gadugi" w:cs="CIDFont+F3"/>
                <w:sz w:val="22"/>
                <w:lang w:bidi="ar-SA"/>
              </w:rPr>
              <w:t>etc.</w:t>
            </w:r>
          </w:p>
          <w:p w14:paraId="5354CC09" w14:textId="77777777" w:rsidR="00E67DA1" w:rsidRPr="00E67DA1" w:rsidRDefault="00E67DA1" w:rsidP="00E67DA1">
            <w:pPr>
              <w:rPr>
                <w:rFonts w:ascii="Gadugi" w:hAnsi="Gadugi"/>
                <w:sz w:val="22"/>
                <w:lang w:bidi="ar-SA"/>
              </w:rPr>
            </w:pPr>
          </w:p>
          <w:p w14:paraId="01A07811" w14:textId="7B122934" w:rsidR="00406158" w:rsidRDefault="0028696B" w:rsidP="00DA58E5">
            <w:pPr>
              <w:pStyle w:val="ListParagraph"/>
              <w:numPr>
                <w:ilvl w:val="0"/>
                <w:numId w:val="35"/>
              </w:numPr>
              <w:rPr>
                <w:rFonts w:ascii="Gadugi" w:hAnsi="Gadugi"/>
                <w:sz w:val="22"/>
                <w:lang w:bidi="ar-SA"/>
              </w:rPr>
            </w:pPr>
            <w:r>
              <w:rPr>
                <w:rFonts w:ascii="Gadugi" w:hAnsi="Gadugi"/>
                <w:sz w:val="22"/>
                <w:lang w:bidi="ar-SA"/>
              </w:rPr>
              <w:t>……….</w:t>
            </w:r>
            <w:r w:rsidR="00406158" w:rsidRPr="0028696B">
              <w:rPr>
                <w:rFonts w:ascii="Gadugi" w:hAnsi="Gadugi"/>
                <w:sz w:val="22"/>
                <w:lang w:bidi="ar-SA"/>
              </w:rPr>
              <w:t xml:space="preserve"> questions encourage higher order thinking skills in students such as analysis, </w:t>
            </w:r>
            <w:proofErr w:type="gramStart"/>
            <w:r w:rsidR="00406158" w:rsidRPr="0028696B">
              <w:rPr>
                <w:rFonts w:ascii="Gadugi" w:hAnsi="Gadugi"/>
                <w:sz w:val="22"/>
                <w:lang w:bidi="ar-SA"/>
              </w:rPr>
              <w:t>evaluation</w:t>
            </w:r>
            <w:proofErr w:type="gramEnd"/>
            <w:r w:rsidR="00406158" w:rsidRPr="0028696B">
              <w:rPr>
                <w:rFonts w:ascii="Gadugi" w:hAnsi="Gadugi"/>
                <w:sz w:val="22"/>
                <w:lang w:bidi="ar-SA"/>
              </w:rPr>
              <w:t xml:space="preserve"> and critical thinking. </w:t>
            </w:r>
          </w:p>
          <w:p w14:paraId="285E596F" w14:textId="77777777" w:rsidR="0028696B" w:rsidRPr="0028696B" w:rsidRDefault="0028696B" w:rsidP="0028696B">
            <w:pPr>
              <w:pStyle w:val="ListParagraph"/>
              <w:rPr>
                <w:rFonts w:ascii="Gadugi" w:hAnsi="Gadugi"/>
                <w:sz w:val="22"/>
                <w:lang w:bidi="ar-SA"/>
              </w:rPr>
            </w:pPr>
          </w:p>
          <w:p w14:paraId="2F751D88" w14:textId="69CE17B0" w:rsidR="000C796E" w:rsidRPr="00283A9C" w:rsidRDefault="00283A9C" w:rsidP="00DA58E5">
            <w:pPr>
              <w:pStyle w:val="ListParagraph"/>
              <w:numPr>
                <w:ilvl w:val="0"/>
                <w:numId w:val="35"/>
              </w:numPr>
              <w:rPr>
                <w:rFonts w:ascii="Gadugi" w:hAnsi="Gadugi"/>
                <w:sz w:val="22"/>
                <w:lang w:bidi="ar-SA"/>
              </w:rPr>
            </w:pPr>
            <w:r>
              <w:rPr>
                <w:rFonts w:ascii="Gadugi" w:hAnsi="Gadugi" w:cs="CIDFont+F3"/>
                <w:sz w:val="22"/>
                <w:lang w:bidi="ar-SA"/>
              </w:rPr>
              <w:t xml:space="preserve"> ……….</w:t>
            </w:r>
            <w:r w:rsidR="000C796E" w:rsidRPr="00283A9C">
              <w:rPr>
                <w:rFonts w:ascii="Gadugi" w:hAnsi="Gadugi" w:cs="CIDFont+F3"/>
                <w:sz w:val="22"/>
                <w:lang w:bidi="ar-SA"/>
              </w:rPr>
              <w:t xml:space="preserve"> questions </w:t>
            </w:r>
            <w:r w:rsidR="001C3432">
              <w:rPr>
                <w:rFonts w:ascii="Gadugi" w:hAnsi="Gadugi" w:cs="CIDFont+F3"/>
                <w:sz w:val="22"/>
                <w:lang w:bidi="ar-SA"/>
              </w:rPr>
              <w:t xml:space="preserve">can be used </w:t>
            </w:r>
            <w:r w:rsidR="000C796E" w:rsidRPr="00283A9C">
              <w:rPr>
                <w:rFonts w:ascii="Gadugi" w:hAnsi="Gadugi" w:cs="CIDFont+F3"/>
                <w:sz w:val="22"/>
                <w:lang w:bidi="ar-SA"/>
              </w:rPr>
              <w:t>at the start of a lesson to assess student understanding of the topic to be taught in that lesson or to check what the students can remember from the previous lesson.</w:t>
            </w:r>
          </w:p>
          <w:p w14:paraId="3AFAC66B" w14:textId="77777777" w:rsidR="000C796E" w:rsidRPr="00283A9C" w:rsidRDefault="000C796E" w:rsidP="000C796E">
            <w:pPr>
              <w:textAlignment w:val="baseline"/>
              <w:rPr>
                <w:rFonts w:ascii="Gadugi" w:hAnsi="Gadugi" w:cs="CIDFont+F3"/>
                <w:sz w:val="22"/>
                <w:lang w:bidi="ar-SA"/>
              </w:rPr>
            </w:pPr>
          </w:p>
          <w:p w14:paraId="74965769" w14:textId="77777777" w:rsidR="000C796E" w:rsidRPr="00283A9C" w:rsidRDefault="000C796E" w:rsidP="000C796E">
            <w:pPr>
              <w:textAlignment w:val="baseline"/>
              <w:rPr>
                <w:rFonts w:ascii="Gadugi" w:hAnsi="Gadugi" w:cs="CIDFont+F3"/>
                <w:sz w:val="22"/>
                <w:lang w:bidi="ar-SA"/>
              </w:rPr>
            </w:pPr>
          </w:p>
          <w:p w14:paraId="20247262" w14:textId="25BD7DB9" w:rsidR="00B127D9" w:rsidRPr="00A47741" w:rsidRDefault="00A47741" w:rsidP="00522B6A">
            <w:pPr>
              <w:textAlignment w:val="baseline"/>
              <w:rPr>
                <w:rFonts w:ascii="Gadugi" w:hAnsi="Gadugi" w:cs="CIDFont+F3"/>
                <w:color w:val="0563C2"/>
                <w:sz w:val="22"/>
                <w:lang w:bidi="ar-SA"/>
              </w:rPr>
            </w:pPr>
            <w:r w:rsidRPr="00A47741">
              <w:rPr>
                <w:rFonts w:ascii="Gadugi" w:hAnsi="Gadugi" w:cs="CIDFont+F3"/>
                <w:b/>
                <w:bCs/>
                <w:sz w:val="22"/>
                <w:lang w:bidi="ar-SA"/>
              </w:rPr>
              <w:t>Part 2 -</w:t>
            </w:r>
            <w:r>
              <w:rPr>
                <w:rFonts w:ascii="Gadugi" w:hAnsi="Gadugi" w:cs="CIDFont+F3"/>
                <w:sz w:val="22"/>
                <w:lang w:bidi="ar-SA"/>
              </w:rPr>
              <w:t xml:space="preserve"> </w:t>
            </w:r>
            <w:r w:rsidR="00E67DA1" w:rsidRPr="00A47741">
              <w:rPr>
                <w:rFonts w:ascii="Gadugi" w:hAnsi="Gadugi" w:cs="CIDFont+F3"/>
                <w:sz w:val="22"/>
                <w:lang w:bidi="ar-SA"/>
              </w:rPr>
              <w:t>If you can work with a colleague, discuss the advantages and disadvantages of using open and closed</w:t>
            </w:r>
            <w:r w:rsidRPr="00A47741">
              <w:rPr>
                <w:rFonts w:ascii="Gadugi" w:hAnsi="Gadugi" w:cs="CIDFont+F3"/>
                <w:sz w:val="22"/>
                <w:lang w:bidi="ar-SA"/>
              </w:rPr>
              <w:t xml:space="preserve"> questions with students. </w:t>
            </w:r>
          </w:p>
        </w:tc>
      </w:tr>
      <w:bookmarkEnd w:id="8"/>
    </w:tbl>
    <w:p w14:paraId="73D2592D" w14:textId="3634E88E" w:rsidR="00F35FAD" w:rsidRDefault="00F35FAD" w:rsidP="00035CE4">
      <w:pPr>
        <w:rPr>
          <w:rFonts w:ascii="Gadugi" w:hAnsi="Gadugi"/>
          <w:sz w:val="22"/>
          <w:lang w:bidi="ar-SA"/>
        </w:rPr>
      </w:pPr>
    </w:p>
    <w:tbl>
      <w:tblPr>
        <w:tblStyle w:val="TableGrid"/>
        <w:tblW w:w="9918" w:type="dxa"/>
        <w:tblLook w:val="04A0" w:firstRow="1" w:lastRow="0" w:firstColumn="1" w:lastColumn="0" w:noHBand="0" w:noVBand="1"/>
      </w:tblPr>
      <w:tblGrid>
        <w:gridCol w:w="9918"/>
      </w:tblGrid>
      <w:tr w:rsidR="00A47741" w:rsidRPr="00273726" w14:paraId="6640F800" w14:textId="77777777" w:rsidTr="00A47741">
        <w:trPr>
          <w:trHeight w:val="1922"/>
        </w:trPr>
        <w:tc>
          <w:tcPr>
            <w:tcW w:w="9918" w:type="dxa"/>
            <w:shd w:val="clear" w:color="auto" w:fill="FBE4D5" w:themeFill="accent2" w:themeFillTint="33"/>
          </w:tcPr>
          <w:p w14:paraId="1F93D17E" w14:textId="3A17BA56" w:rsidR="00A47741" w:rsidRPr="00BE14CD" w:rsidRDefault="00A47741" w:rsidP="00332B01">
            <w:pPr>
              <w:pStyle w:val="Heading1"/>
              <w:outlineLvl w:val="0"/>
              <w:rPr>
                <w:rFonts w:eastAsia="Times New Roman"/>
                <w:b/>
                <w:bCs/>
                <w:szCs w:val="26"/>
                <w:lang w:bidi="ar-SA"/>
              </w:rPr>
            </w:pPr>
            <w:r w:rsidRPr="003D1B49">
              <w:rPr>
                <w:b/>
                <w:bCs/>
              </w:rPr>
              <w:lastRenderedPageBreak/>
              <w:t>Activity</w:t>
            </w:r>
            <w:r w:rsidRPr="003D1B49">
              <w:rPr>
                <w:rFonts w:eastAsia="Times New Roman"/>
                <w:b/>
                <w:bCs/>
                <w:szCs w:val="26"/>
                <w:lang w:bidi="ar-SA"/>
              </w:rPr>
              <w:t xml:space="preserve"> </w:t>
            </w:r>
            <w:r>
              <w:rPr>
                <w:b/>
                <w:bCs/>
              </w:rPr>
              <w:t>6</w:t>
            </w:r>
            <w:r w:rsidRPr="003D1B49">
              <w:rPr>
                <w:rFonts w:eastAsia="Times New Roman"/>
                <w:b/>
                <w:bCs/>
                <w:szCs w:val="26"/>
                <w:lang w:bidi="ar-SA"/>
              </w:rPr>
              <w:t>.</w:t>
            </w:r>
            <w:r w:rsidR="003D6030">
              <w:rPr>
                <w:rFonts w:eastAsia="Times New Roman"/>
                <w:b/>
                <w:bCs/>
                <w:szCs w:val="26"/>
                <w:lang w:bidi="ar-SA"/>
              </w:rPr>
              <w:t>6</w:t>
            </w:r>
            <w:r w:rsidRPr="003D1B49">
              <w:rPr>
                <w:rFonts w:eastAsia="Times New Roman"/>
                <w:b/>
                <w:bCs/>
                <w:szCs w:val="26"/>
                <w:lang w:bidi="ar-SA"/>
              </w:rPr>
              <w:t xml:space="preserve"> </w:t>
            </w:r>
            <w:r>
              <w:rPr>
                <w:rFonts w:eastAsia="Times New Roman"/>
                <w:b/>
                <w:bCs/>
                <w:szCs w:val="26"/>
                <w:lang w:bidi="ar-SA"/>
              </w:rPr>
              <w:t>answers</w:t>
            </w:r>
          </w:p>
          <w:p w14:paraId="0422FF3B" w14:textId="79FDA6EC" w:rsidR="00A47741" w:rsidRDefault="00A47741" w:rsidP="00332B01">
            <w:pPr>
              <w:textAlignment w:val="baseline"/>
              <w:rPr>
                <w:rFonts w:ascii="Gadugi" w:eastAsia="Times New Roman" w:hAnsi="Gadugi" w:cs="Segoe UI"/>
                <w:sz w:val="22"/>
                <w:lang w:bidi="ar-SA"/>
              </w:rPr>
            </w:pPr>
          </w:p>
          <w:tbl>
            <w:tblPr>
              <w:tblStyle w:val="TableGrid"/>
              <w:tblW w:w="0" w:type="auto"/>
              <w:tblLook w:val="04A0" w:firstRow="1" w:lastRow="0" w:firstColumn="1" w:lastColumn="0" w:noHBand="0" w:noVBand="1"/>
            </w:tblPr>
            <w:tblGrid>
              <w:gridCol w:w="1211"/>
              <w:gridCol w:w="1211"/>
              <w:gridCol w:w="1211"/>
              <w:gridCol w:w="1211"/>
              <w:gridCol w:w="1212"/>
              <w:gridCol w:w="1212"/>
              <w:gridCol w:w="1212"/>
              <w:gridCol w:w="1212"/>
            </w:tblGrid>
            <w:tr w:rsidR="00EC2BDB" w14:paraId="2F6A3AD9" w14:textId="77777777" w:rsidTr="00EC2BDB">
              <w:tc>
                <w:tcPr>
                  <w:tcW w:w="1211" w:type="dxa"/>
                </w:tcPr>
                <w:p w14:paraId="5C83F35E" w14:textId="60F2AA25"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1</w:t>
                  </w:r>
                </w:p>
              </w:tc>
              <w:tc>
                <w:tcPr>
                  <w:tcW w:w="1211" w:type="dxa"/>
                </w:tcPr>
                <w:p w14:paraId="4D1C424D" w14:textId="58764819"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2</w:t>
                  </w:r>
                </w:p>
              </w:tc>
              <w:tc>
                <w:tcPr>
                  <w:tcW w:w="1211" w:type="dxa"/>
                </w:tcPr>
                <w:p w14:paraId="5028660E" w14:textId="4CB8CE2F"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3</w:t>
                  </w:r>
                </w:p>
              </w:tc>
              <w:tc>
                <w:tcPr>
                  <w:tcW w:w="1211" w:type="dxa"/>
                </w:tcPr>
                <w:p w14:paraId="38DFF802" w14:textId="68CAB883"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4</w:t>
                  </w:r>
                </w:p>
              </w:tc>
              <w:tc>
                <w:tcPr>
                  <w:tcW w:w="1212" w:type="dxa"/>
                </w:tcPr>
                <w:p w14:paraId="033A452A" w14:textId="441578D1"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5</w:t>
                  </w:r>
                </w:p>
              </w:tc>
              <w:tc>
                <w:tcPr>
                  <w:tcW w:w="1212" w:type="dxa"/>
                </w:tcPr>
                <w:p w14:paraId="6D7C06F7" w14:textId="06C8D41A"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6</w:t>
                  </w:r>
                </w:p>
              </w:tc>
              <w:tc>
                <w:tcPr>
                  <w:tcW w:w="1212" w:type="dxa"/>
                </w:tcPr>
                <w:p w14:paraId="4A24201A" w14:textId="617DABAE"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7</w:t>
                  </w:r>
                </w:p>
              </w:tc>
              <w:tc>
                <w:tcPr>
                  <w:tcW w:w="1212" w:type="dxa"/>
                </w:tcPr>
                <w:p w14:paraId="66F06547" w14:textId="2D3021EE"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8</w:t>
                  </w:r>
                </w:p>
              </w:tc>
            </w:tr>
            <w:tr w:rsidR="00EC2BDB" w14:paraId="4AEF7F47" w14:textId="77777777" w:rsidTr="00EC2BDB">
              <w:tc>
                <w:tcPr>
                  <w:tcW w:w="1211" w:type="dxa"/>
                </w:tcPr>
                <w:p w14:paraId="42107B45" w14:textId="28FD080F" w:rsidR="00EC2BDB" w:rsidRDefault="00EC2BDB" w:rsidP="00332B01">
                  <w:pPr>
                    <w:textAlignment w:val="baseline"/>
                    <w:rPr>
                      <w:rFonts w:ascii="Gadugi" w:eastAsia="Times New Roman" w:hAnsi="Gadugi" w:cs="Segoe UI"/>
                      <w:sz w:val="22"/>
                      <w:lang w:bidi="ar-SA"/>
                    </w:rPr>
                  </w:pPr>
                  <w:r>
                    <w:rPr>
                      <w:rFonts w:ascii="Gadugi" w:eastAsia="Times New Roman" w:hAnsi="Gadugi" w:cs="Segoe UI"/>
                      <w:sz w:val="22"/>
                      <w:lang w:bidi="ar-SA"/>
                    </w:rPr>
                    <w:t>open</w:t>
                  </w:r>
                </w:p>
              </w:tc>
              <w:tc>
                <w:tcPr>
                  <w:tcW w:w="1211" w:type="dxa"/>
                </w:tcPr>
                <w:p w14:paraId="0D55DD49" w14:textId="7D5A4691" w:rsidR="00EC2BDB" w:rsidRDefault="002F4842" w:rsidP="00332B01">
                  <w:pPr>
                    <w:textAlignment w:val="baseline"/>
                    <w:rPr>
                      <w:rFonts w:ascii="Gadugi" w:eastAsia="Times New Roman" w:hAnsi="Gadugi" w:cs="Segoe UI"/>
                      <w:sz w:val="22"/>
                      <w:lang w:bidi="ar-SA"/>
                    </w:rPr>
                  </w:pPr>
                  <w:r>
                    <w:rPr>
                      <w:rFonts w:ascii="Gadugi" w:eastAsia="Times New Roman" w:hAnsi="Gadugi" w:cs="Segoe UI"/>
                      <w:sz w:val="22"/>
                      <w:lang w:bidi="ar-SA"/>
                    </w:rPr>
                    <w:t>open</w:t>
                  </w:r>
                </w:p>
              </w:tc>
              <w:tc>
                <w:tcPr>
                  <w:tcW w:w="1211" w:type="dxa"/>
                </w:tcPr>
                <w:p w14:paraId="3216FD7B" w14:textId="73F1D7B8" w:rsidR="00EC2BDB" w:rsidRDefault="002F4842" w:rsidP="00332B01">
                  <w:pPr>
                    <w:textAlignment w:val="baseline"/>
                    <w:rPr>
                      <w:rFonts w:ascii="Gadugi" w:eastAsia="Times New Roman" w:hAnsi="Gadugi" w:cs="Segoe UI"/>
                      <w:sz w:val="22"/>
                      <w:lang w:bidi="ar-SA"/>
                    </w:rPr>
                  </w:pPr>
                  <w:r>
                    <w:rPr>
                      <w:rFonts w:ascii="Gadugi" w:eastAsia="Times New Roman" w:hAnsi="Gadugi" w:cs="Segoe UI"/>
                      <w:sz w:val="22"/>
                      <w:lang w:bidi="ar-SA"/>
                    </w:rPr>
                    <w:t>closed</w:t>
                  </w:r>
                </w:p>
              </w:tc>
              <w:tc>
                <w:tcPr>
                  <w:tcW w:w="1211" w:type="dxa"/>
                </w:tcPr>
                <w:p w14:paraId="370727DC" w14:textId="3A8BD9C4" w:rsidR="00EC2BDB" w:rsidRDefault="002F4842" w:rsidP="00332B01">
                  <w:pPr>
                    <w:textAlignment w:val="baseline"/>
                    <w:rPr>
                      <w:rFonts w:ascii="Gadugi" w:eastAsia="Times New Roman" w:hAnsi="Gadugi" w:cs="Segoe UI"/>
                      <w:sz w:val="22"/>
                      <w:lang w:bidi="ar-SA"/>
                    </w:rPr>
                  </w:pPr>
                  <w:r>
                    <w:rPr>
                      <w:rFonts w:ascii="Gadugi" w:eastAsia="Times New Roman" w:hAnsi="Gadugi" w:cs="Segoe UI"/>
                      <w:sz w:val="22"/>
                      <w:lang w:bidi="ar-SA"/>
                    </w:rPr>
                    <w:t>open</w:t>
                  </w:r>
                </w:p>
              </w:tc>
              <w:tc>
                <w:tcPr>
                  <w:tcW w:w="1212" w:type="dxa"/>
                </w:tcPr>
                <w:p w14:paraId="2890E409" w14:textId="1CA3E505" w:rsidR="00EC2BDB" w:rsidRDefault="00630481" w:rsidP="00332B01">
                  <w:pPr>
                    <w:textAlignment w:val="baseline"/>
                    <w:rPr>
                      <w:rFonts w:ascii="Gadugi" w:eastAsia="Times New Roman" w:hAnsi="Gadugi" w:cs="Segoe UI"/>
                      <w:sz w:val="22"/>
                      <w:lang w:bidi="ar-SA"/>
                    </w:rPr>
                  </w:pPr>
                  <w:r>
                    <w:rPr>
                      <w:rFonts w:ascii="Gadugi" w:eastAsia="Times New Roman" w:hAnsi="Gadugi" w:cs="Segoe UI"/>
                      <w:sz w:val="22"/>
                      <w:lang w:bidi="ar-SA"/>
                    </w:rPr>
                    <w:t>open</w:t>
                  </w:r>
                </w:p>
              </w:tc>
              <w:tc>
                <w:tcPr>
                  <w:tcW w:w="1212" w:type="dxa"/>
                </w:tcPr>
                <w:p w14:paraId="59890130" w14:textId="6D0A7347" w:rsidR="00EC2BDB" w:rsidRDefault="00630481" w:rsidP="00332B01">
                  <w:pPr>
                    <w:textAlignment w:val="baseline"/>
                    <w:rPr>
                      <w:rFonts w:ascii="Gadugi" w:eastAsia="Times New Roman" w:hAnsi="Gadugi" w:cs="Segoe UI"/>
                      <w:sz w:val="22"/>
                      <w:lang w:bidi="ar-SA"/>
                    </w:rPr>
                  </w:pPr>
                  <w:r>
                    <w:rPr>
                      <w:rFonts w:ascii="Gadugi" w:eastAsia="Times New Roman" w:hAnsi="Gadugi" w:cs="Segoe UI"/>
                      <w:sz w:val="22"/>
                      <w:lang w:bidi="ar-SA"/>
                    </w:rPr>
                    <w:t>closed</w:t>
                  </w:r>
                </w:p>
              </w:tc>
              <w:tc>
                <w:tcPr>
                  <w:tcW w:w="1212" w:type="dxa"/>
                </w:tcPr>
                <w:p w14:paraId="77FF790F" w14:textId="5EB79B60" w:rsidR="00EC2BDB" w:rsidRDefault="00630481" w:rsidP="00332B01">
                  <w:pPr>
                    <w:textAlignment w:val="baseline"/>
                    <w:rPr>
                      <w:rFonts w:ascii="Gadugi" w:eastAsia="Times New Roman" w:hAnsi="Gadugi" w:cs="Segoe UI"/>
                      <w:sz w:val="22"/>
                      <w:lang w:bidi="ar-SA"/>
                    </w:rPr>
                  </w:pPr>
                  <w:r>
                    <w:rPr>
                      <w:rFonts w:ascii="Gadugi" w:eastAsia="Times New Roman" w:hAnsi="Gadugi" w:cs="Segoe UI"/>
                      <w:sz w:val="22"/>
                      <w:lang w:bidi="ar-SA"/>
                    </w:rPr>
                    <w:t>open</w:t>
                  </w:r>
                </w:p>
              </w:tc>
              <w:tc>
                <w:tcPr>
                  <w:tcW w:w="1212" w:type="dxa"/>
                </w:tcPr>
                <w:p w14:paraId="1ED42080" w14:textId="7E7AC857" w:rsidR="00EC2BDB" w:rsidRDefault="00CF4162" w:rsidP="00332B01">
                  <w:pPr>
                    <w:textAlignment w:val="baseline"/>
                    <w:rPr>
                      <w:rFonts w:ascii="Gadugi" w:eastAsia="Times New Roman" w:hAnsi="Gadugi" w:cs="Segoe UI"/>
                      <w:sz w:val="22"/>
                      <w:lang w:bidi="ar-SA"/>
                    </w:rPr>
                  </w:pPr>
                  <w:r>
                    <w:rPr>
                      <w:rFonts w:ascii="Gadugi" w:eastAsia="Times New Roman" w:hAnsi="Gadugi" w:cs="Segoe UI"/>
                      <w:sz w:val="22"/>
                      <w:lang w:bidi="ar-SA"/>
                    </w:rPr>
                    <w:t>closed</w:t>
                  </w:r>
                </w:p>
              </w:tc>
            </w:tr>
          </w:tbl>
          <w:p w14:paraId="12F99ADB" w14:textId="249A538E" w:rsidR="00A47741" w:rsidRDefault="00A47741" w:rsidP="00332B01">
            <w:pPr>
              <w:textAlignment w:val="baseline"/>
              <w:rPr>
                <w:rFonts w:ascii="Gadugi" w:eastAsia="Times New Roman" w:hAnsi="Gadugi" w:cs="Segoe UI"/>
                <w:sz w:val="22"/>
                <w:lang w:bidi="ar-SA"/>
              </w:rPr>
            </w:pPr>
          </w:p>
          <w:p w14:paraId="4F84280E" w14:textId="35F0F41F" w:rsidR="007D248B" w:rsidRPr="007D248B" w:rsidRDefault="007D248B" w:rsidP="00332B01">
            <w:pPr>
              <w:textAlignment w:val="baseline"/>
              <w:rPr>
                <w:rFonts w:ascii="Gadugi" w:eastAsia="Times New Roman" w:hAnsi="Gadugi" w:cs="Segoe UI"/>
                <w:b/>
                <w:bCs/>
                <w:sz w:val="22"/>
                <w:lang w:bidi="ar-SA"/>
              </w:rPr>
            </w:pPr>
            <w:r w:rsidRPr="007D248B">
              <w:rPr>
                <w:rFonts w:ascii="Gadugi" w:eastAsia="Times New Roman" w:hAnsi="Gadugi" w:cs="Segoe UI"/>
                <w:b/>
                <w:bCs/>
                <w:sz w:val="22"/>
                <w:lang w:bidi="ar-SA"/>
              </w:rPr>
              <w:t>Part 2</w:t>
            </w:r>
          </w:p>
          <w:p w14:paraId="6D5BC928" w14:textId="50AE0FBE" w:rsidR="00CF4162" w:rsidRPr="007D248B" w:rsidRDefault="007D248B" w:rsidP="007D248B">
            <w:pPr>
              <w:jc w:val="center"/>
              <w:textAlignment w:val="baseline"/>
              <w:rPr>
                <w:rFonts w:ascii="Gadugi" w:eastAsia="Times New Roman" w:hAnsi="Gadugi" w:cs="Segoe UI"/>
                <w:b/>
                <w:bCs/>
                <w:color w:val="2F5496" w:themeColor="accent1" w:themeShade="BF"/>
                <w:sz w:val="22"/>
                <w:lang w:bidi="ar-SA"/>
              </w:rPr>
            </w:pPr>
            <w:r w:rsidRPr="007D248B">
              <w:rPr>
                <w:rFonts w:ascii="Gadugi" w:eastAsia="Times New Roman" w:hAnsi="Gadugi" w:cs="Segoe UI"/>
                <w:b/>
                <w:bCs/>
                <w:sz w:val="22"/>
                <w:lang w:bidi="ar-SA"/>
              </w:rPr>
              <w:t>Closed</w:t>
            </w:r>
            <w:r w:rsidR="00CF4162" w:rsidRPr="007D248B">
              <w:rPr>
                <w:rFonts w:ascii="Gadugi" w:eastAsia="Times New Roman" w:hAnsi="Gadugi" w:cs="Segoe UI"/>
                <w:b/>
                <w:bCs/>
                <w:sz w:val="22"/>
                <w:lang w:bidi="ar-SA"/>
              </w:rPr>
              <w:t xml:space="preserve"> questions</w:t>
            </w:r>
          </w:p>
          <w:tbl>
            <w:tblPr>
              <w:tblStyle w:val="TableGrid"/>
              <w:tblW w:w="0" w:type="auto"/>
              <w:tblLook w:val="04A0" w:firstRow="1" w:lastRow="0" w:firstColumn="1" w:lastColumn="0" w:noHBand="0" w:noVBand="1"/>
            </w:tblPr>
            <w:tblGrid>
              <w:gridCol w:w="4846"/>
              <w:gridCol w:w="4846"/>
            </w:tblGrid>
            <w:tr w:rsidR="00CF4162" w14:paraId="7B02BA94" w14:textId="77777777" w:rsidTr="00CF4162">
              <w:tc>
                <w:tcPr>
                  <w:tcW w:w="4846" w:type="dxa"/>
                </w:tcPr>
                <w:p w14:paraId="21AD82E4" w14:textId="3534AC7A" w:rsidR="00CF4162" w:rsidRPr="004F6E58" w:rsidRDefault="00CF4162" w:rsidP="004932E7">
                  <w:pPr>
                    <w:jc w:val="center"/>
                    <w:textAlignment w:val="baseline"/>
                    <w:rPr>
                      <w:rFonts w:ascii="Gadugi" w:eastAsia="Times New Roman" w:hAnsi="Gadugi" w:cs="Segoe UI"/>
                      <w:b/>
                      <w:bCs/>
                      <w:sz w:val="22"/>
                      <w:lang w:bidi="ar-SA"/>
                    </w:rPr>
                  </w:pPr>
                  <w:r w:rsidRPr="004F6E58">
                    <w:rPr>
                      <w:rFonts w:ascii="Gadugi" w:eastAsia="Times New Roman" w:hAnsi="Gadugi" w:cs="Segoe UI"/>
                      <w:b/>
                      <w:bCs/>
                      <w:sz w:val="22"/>
                      <w:lang w:bidi="ar-SA"/>
                    </w:rPr>
                    <w:t>Advantages</w:t>
                  </w:r>
                </w:p>
              </w:tc>
              <w:tc>
                <w:tcPr>
                  <w:tcW w:w="4846" w:type="dxa"/>
                </w:tcPr>
                <w:p w14:paraId="18832A84" w14:textId="40C99B50" w:rsidR="00CF4162" w:rsidRPr="004F6E58" w:rsidRDefault="00CF4162" w:rsidP="004932E7">
                  <w:pPr>
                    <w:jc w:val="center"/>
                    <w:textAlignment w:val="baseline"/>
                    <w:rPr>
                      <w:rFonts w:ascii="Gadugi" w:eastAsia="Times New Roman" w:hAnsi="Gadugi" w:cs="Segoe UI"/>
                      <w:b/>
                      <w:bCs/>
                      <w:sz w:val="22"/>
                      <w:lang w:bidi="ar-SA"/>
                    </w:rPr>
                  </w:pPr>
                  <w:r w:rsidRPr="004F6E58">
                    <w:rPr>
                      <w:rFonts w:ascii="Gadugi" w:eastAsia="Times New Roman" w:hAnsi="Gadugi" w:cs="Segoe UI"/>
                      <w:b/>
                      <w:bCs/>
                      <w:sz w:val="22"/>
                      <w:lang w:bidi="ar-SA"/>
                    </w:rPr>
                    <w:t>Disadvantages</w:t>
                  </w:r>
                </w:p>
              </w:tc>
            </w:tr>
            <w:tr w:rsidR="00CF4162" w14:paraId="2D8EF70B" w14:textId="77777777" w:rsidTr="00CF4162">
              <w:tc>
                <w:tcPr>
                  <w:tcW w:w="4846" w:type="dxa"/>
                </w:tcPr>
                <w:p w14:paraId="3B578CB6" w14:textId="257AE075" w:rsidR="007D248B" w:rsidRPr="00C70919" w:rsidRDefault="007D248B" w:rsidP="007D248B">
                  <w:pPr>
                    <w:rPr>
                      <w:rFonts w:ascii="Gadugi" w:hAnsi="Gadugi"/>
                      <w:sz w:val="22"/>
                      <w:lang w:bidi="ar-SA"/>
                    </w:rPr>
                  </w:pPr>
                  <w:r w:rsidRPr="00C70919">
                    <w:rPr>
                      <w:rFonts w:ascii="Gadugi" w:hAnsi="Gadugi"/>
                      <w:sz w:val="22"/>
                      <w:lang w:bidi="ar-SA"/>
                    </w:rPr>
                    <w:t>Easy for students to answer</w:t>
                  </w:r>
                </w:p>
                <w:p w14:paraId="32BCBB8C" w14:textId="77777777" w:rsidR="00CF4162" w:rsidRDefault="00CF4162" w:rsidP="00F76764">
                  <w:pPr>
                    <w:rPr>
                      <w:rFonts w:ascii="Gadugi" w:eastAsia="Times New Roman" w:hAnsi="Gadugi" w:cs="Segoe UI"/>
                      <w:color w:val="2F5496" w:themeColor="accent1" w:themeShade="BF"/>
                      <w:sz w:val="22"/>
                      <w:lang w:bidi="ar-SA"/>
                    </w:rPr>
                  </w:pPr>
                </w:p>
              </w:tc>
              <w:tc>
                <w:tcPr>
                  <w:tcW w:w="4846" w:type="dxa"/>
                </w:tcPr>
                <w:p w14:paraId="0D73C666" w14:textId="3BC46702" w:rsidR="00CF4162" w:rsidRPr="007E40C8" w:rsidRDefault="007D248B" w:rsidP="00F76764">
                  <w:pPr>
                    <w:rPr>
                      <w:rFonts w:ascii="Gadugi" w:hAnsi="Gadugi"/>
                      <w:sz w:val="22"/>
                      <w:lang w:bidi="ar-SA"/>
                    </w:rPr>
                  </w:pPr>
                  <w:r w:rsidRPr="00C70919">
                    <w:rPr>
                      <w:rFonts w:ascii="Gadugi" w:hAnsi="Gadugi"/>
                      <w:sz w:val="22"/>
                      <w:lang w:bidi="ar-SA"/>
                    </w:rPr>
                    <w:t xml:space="preserve">Students with no prior knowledge </w:t>
                  </w:r>
                  <w:r w:rsidR="007E40C8">
                    <w:rPr>
                      <w:rFonts w:ascii="Gadugi" w:hAnsi="Gadugi"/>
                      <w:sz w:val="22"/>
                      <w:lang w:bidi="ar-SA"/>
                    </w:rPr>
                    <w:t xml:space="preserve">might </w:t>
                  </w:r>
                  <w:r w:rsidRPr="00C70919">
                    <w:rPr>
                      <w:rFonts w:ascii="Gadugi" w:hAnsi="Gadugi"/>
                      <w:sz w:val="22"/>
                      <w:lang w:bidi="ar-SA"/>
                    </w:rPr>
                    <w:t>not be able to answer.</w:t>
                  </w:r>
                </w:p>
              </w:tc>
            </w:tr>
            <w:tr w:rsidR="00F76764" w14:paraId="7C2165E5" w14:textId="77777777" w:rsidTr="00CF4162">
              <w:tc>
                <w:tcPr>
                  <w:tcW w:w="4846" w:type="dxa"/>
                </w:tcPr>
                <w:p w14:paraId="34716ACF" w14:textId="025A15C5" w:rsidR="00F76764" w:rsidRPr="00C70919" w:rsidRDefault="00F76764" w:rsidP="007E40C8">
                  <w:pPr>
                    <w:rPr>
                      <w:rFonts w:ascii="Gadugi" w:hAnsi="Gadugi"/>
                      <w:sz w:val="22"/>
                      <w:lang w:bidi="ar-SA"/>
                    </w:rPr>
                  </w:pPr>
                  <w:r w:rsidRPr="00C70919">
                    <w:rPr>
                      <w:rFonts w:ascii="Gadugi" w:hAnsi="Gadugi"/>
                      <w:sz w:val="22"/>
                      <w:lang w:bidi="ar-SA"/>
                    </w:rPr>
                    <w:t xml:space="preserve">Accessible for </w:t>
                  </w:r>
                  <w:r>
                    <w:rPr>
                      <w:rFonts w:ascii="Gadugi" w:hAnsi="Gadugi"/>
                      <w:sz w:val="22"/>
                      <w:lang w:bidi="ar-SA"/>
                    </w:rPr>
                    <w:t xml:space="preserve">all </w:t>
                  </w:r>
                  <w:r w:rsidRPr="00C70919">
                    <w:rPr>
                      <w:rFonts w:ascii="Gadugi" w:hAnsi="Gadugi"/>
                      <w:sz w:val="22"/>
                      <w:lang w:bidi="ar-SA"/>
                    </w:rPr>
                    <w:t xml:space="preserve">students as they require </w:t>
                  </w:r>
                  <w:proofErr w:type="gramStart"/>
                  <w:r w:rsidRPr="00C70919">
                    <w:rPr>
                      <w:rFonts w:ascii="Gadugi" w:hAnsi="Gadugi"/>
                      <w:sz w:val="22"/>
                      <w:lang w:bidi="ar-SA"/>
                    </w:rPr>
                    <w:t>lower-order</w:t>
                  </w:r>
                  <w:proofErr w:type="gramEnd"/>
                  <w:r w:rsidRPr="00C70919">
                    <w:rPr>
                      <w:rFonts w:ascii="Gadugi" w:hAnsi="Gadugi"/>
                      <w:sz w:val="22"/>
                      <w:lang w:bidi="ar-SA"/>
                    </w:rPr>
                    <w:t xml:space="preserve"> thinking skills</w:t>
                  </w:r>
                  <w:r>
                    <w:rPr>
                      <w:rFonts w:ascii="Gadugi" w:hAnsi="Gadugi"/>
                      <w:sz w:val="22"/>
                      <w:lang w:bidi="ar-SA"/>
                    </w:rPr>
                    <w:t xml:space="preserve"> (they could be an effective way to include all students who are working at different levels)  </w:t>
                  </w:r>
                </w:p>
              </w:tc>
              <w:tc>
                <w:tcPr>
                  <w:tcW w:w="4846" w:type="dxa"/>
                </w:tcPr>
                <w:p w14:paraId="4C0455F6" w14:textId="0C62F48B" w:rsidR="00F76764" w:rsidRPr="00C70919" w:rsidRDefault="00CF189F" w:rsidP="00F76764">
                  <w:pPr>
                    <w:rPr>
                      <w:rFonts w:ascii="Gadugi" w:hAnsi="Gadugi"/>
                      <w:sz w:val="22"/>
                      <w:lang w:bidi="ar-SA"/>
                    </w:rPr>
                  </w:pPr>
                  <w:r>
                    <w:rPr>
                      <w:rFonts w:ascii="Gadugi" w:hAnsi="Gadugi"/>
                      <w:sz w:val="22"/>
                      <w:lang w:bidi="ar-SA"/>
                    </w:rPr>
                    <w:t>Students could guess their answer</w:t>
                  </w:r>
                  <w:r w:rsidR="00F76764" w:rsidRPr="00C70919">
                    <w:rPr>
                      <w:rFonts w:ascii="Gadugi" w:hAnsi="Gadugi"/>
                      <w:sz w:val="22"/>
                      <w:lang w:bidi="ar-SA"/>
                    </w:rPr>
                    <w:t xml:space="preserve"> and the teacher would </w:t>
                  </w:r>
                  <w:r>
                    <w:rPr>
                      <w:rFonts w:ascii="Gadugi" w:hAnsi="Gadugi"/>
                      <w:sz w:val="22"/>
                      <w:lang w:bidi="ar-SA"/>
                    </w:rPr>
                    <w:t xml:space="preserve">not know if they have </w:t>
                  </w:r>
                  <w:r w:rsidR="00F76764" w:rsidRPr="00C70919">
                    <w:rPr>
                      <w:rFonts w:ascii="Gadugi" w:hAnsi="Gadugi"/>
                      <w:sz w:val="22"/>
                      <w:lang w:bidi="ar-SA"/>
                    </w:rPr>
                    <w:t>unders</w:t>
                  </w:r>
                  <w:r>
                    <w:rPr>
                      <w:rFonts w:ascii="Gadugi" w:hAnsi="Gadugi"/>
                      <w:sz w:val="22"/>
                      <w:lang w:bidi="ar-SA"/>
                    </w:rPr>
                    <w:t xml:space="preserve">tood the question or not. </w:t>
                  </w:r>
                  <w:r w:rsidR="00F76764" w:rsidRPr="00C70919">
                    <w:rPr>
                      <w:rFonts w:ascii="Gadugi" w:hAnsi="Gadugi"/>
                      <w:sz w:val="22"/>
                      <w:lang w:bidi="ar-SA"/>
                    </w:rPr>
                    <w:t xml:space="preserve"> </w:t>
                  </w:r>
                </w:p>
                <w:p w14:paraId="7E1B65E8" w14:textId="77777777" w:rsidR="00F76764" w:rsidRPr="00C70919" w:rsidRDefault="00F76764" w:rsidP="007E40C8">
                  <w:pPr>
                    <w:rPr>
                      <w:rFonts w:ascii="Gadugi" w:hAnsi="Gadugi"/>
                      <w:sz w:val="22"/>
                      <w:lang w:bidi="ar-SA"/>
                    </w:rPr>
                  </w:pPr>
                </w:p>
              </w:tc>
            </w:tr>
            <w:tr w:rsidR="00CF189F" w14:paraId="0DCCABA7" w14:textId="77777777" w:rsidTr="00CF4162">
              <w:tc>
                <w:tcPr>
                  <w:tcW w:w="4846" w:type="dxa"/>
                </w:tcPr>
                <w:p w14:paraId="226D5038" w14:textId="77777777" w:rsidR="00CF189F" w:rsidRPr="00C70919" w:rsidRDefault="00CF189F" w:rsidP="00CF189F">
                  <w:pPr>
                    <w:rPr>
                      <w:rFonts w:ascii="Gadugi" w:hAnsi="Gadugi"/>
                      <w:sz w:val="22"/>
                      <w:lang w:bidi="ar-SA"/>
                    </w:rPr>
                  </w:pPr>
                  <w:r w:rsidRPr="00C70919">
                    <w:rPr>
                      <w:rFonts w:ascii="Gadugi" w:hAnsi="Gadugi"/>
                      <w:sz w:val="22"/>
                      <w:lang w:bidi="ar-SA"/>
                    </w:rPr>
                    <w:t>Provide an opportunity for the teacher to check learning.</w:t>
                  </w:r>
                </w:p>
                <w:p w14:paraId="5B07836D" w14:textId="77777777" w:rsidR="00CF189F" w:rsidRPr="00C70919" w:rsidRDefault="00CF189F" w:rsidP="007E40C8">
                  <w:pPr>
                    <w:rPr>
                      <w:rFonts w:ascii="Gadugi" w:hAnsi="Gadugi"/>
                      <w:sz w:val="22"/>
                      <w:lang w:bidi="ar-SA"/>
                    </w:rPr>
                  </w:pPr>
                </w:p>
              </w:tc>
              <w:tc>
                <w:tcPr>
                  <w:tcW w:w="4846" w:type="dxa"/>
                </w:tcPr>
                <w:p w14:paraId="23B4242B" w14:textId="7F767AC3" w:rsidR="006C2383" w:rsidRPr="00C70919" w:rsidRDefault="006C2383" w:rsidP="006C2383">
                  <w:pPr>
                    <w:rPr>
                      <w:rFonts w:ascii="Gadugi" w:hAnsi="Gadugi"/>
                      <w:sz w:val="22"/>
                      <w:lang w:bidi="ar-SA"/>
                    </w:rPr>
                  </w:pPr>
                  <w:r>
                    <w:rPr>
                      <w:rFonts w:ascii="Gadugi" w:hAnsi="Gadugi"/>
                      <w:sz w:val="22"/>
                      <w:lang w:bidi="ar-SA"/>
                    </w:rPr>
                    <w:t>There isn’t an opportunity for</w:t>
                  </w:r>
                  <w:r w:rsidRPr="00C70919">
                    <w:rPr>
                      <w:rFonts w:ascii="Gadugi" w:hAnsi="Gadugi"/>
                      <w:sz w:val="22"/>
                      <w:lang w:bidi="ar-SA"/>
                    </w:rPr>
                    <w:t xml:space="preserve"> students to explain or elaborate on their answer.</w:t>
                  </w:r>
                </w:p>
                <w:p w14:paraId="4A49D712" w14:textId="77777777" w:rsidR="00CF189F" w:rsidRDefault="00CF189F" w:rsidP="006C2383">
                  <w:pPr>
                    <w:rPr>
                      <w:rFonts w:ascii="Gadugi" w:hAnsi="Gadugi"/>
                      <w:sz w:val="22"/>
                      <w:lang w:bidi="ar-SA"/>
                    </w:rPr>
                  </w:pPr>
                </w:p>
              </w:tc>
            </w:tr>
            <w:tr w:rsidR="007E40C8" w14:paraId="43B56519" w14:textId="77777777" w:rsidTr="00CF4162">
              <w:tc>
                <w:tcPr>
                  <w:tcW w:w="4846" w:type="dxa"/>
                </w:tcPr>
                <w:p w14:paraId="752F944F" w14:textId="77777777" w:rsidR="007E40C8" w:rsidRPr="00C70919" w:rsidRDefault="007E40C8" w:rsidP="007E40C8">
                  <w:pPr>
                    <w:rPr>
                      <w:rFonts w:ascii="Gadugi" w:hAnsi="Gadugi"/>
                      <w:sz w:val="22"/>
                      <w:lang w:bidi="ar-SA"/>
                    </w:rPr>
                  </w:pPr>
                  <w:r w:rsidRPr="00C70919">
                    <w:rPr>
                      <w:rFonts w:ascii="Gadugi" w:hAnsi="Gadugi"/>
                      <w:sz w:val="22"/>
                      <w:lang w:bidi="ar-SA"/>
                    </w:rPr>
                    <w:t>Quick and easy to administer for the teacher.</w:t>
                  </w:r>
                </w:p>
                <w:p w14:paraId="0D64DA51" w14:textId="77777777" w:rsidR="007E40C8" w:rsidRPr="00C70919" w:rsidRDefault="007E40C8" w:rsidP="00DF19A7">
                  <w:pPr>
                    <w:rPr>
                      <w:rFonts w:ascii="Gadugi" w:hAnsi="Gadugi"/>
                      <w:sz w:val="22"/>
                      <w:lang w:bidi="ar-SA"/>
                    </w:rPr>
                  </w:pPr>
                </w:p>
              </w:tc>
              <w:tc>
                <w:tcPr>
                  <w:tcW w:w="4846" w:type="dxa"/>
                </w:tcPr>
                <w:p w14:paraId="7118139D" w14:textId="6EA1131B" w:rsidR="007E40C8" w:rsidRPr="00C70919" w:rsidRDefault="007E40C8" w:rsidP="006C2383">
                  <w:pPr>
                    <w:rPr>
                      <w:rFonts w:ascii="Gadugi" w:hAnsi="Gadugi"/>
                      <w:sz w:val="22"/>
                      <w:lang w:bidi="ar-SA"/>
                    </w:rPr>
                  </w:pPr>
                  <w:r w:rsidRPr="00C70919">
                    <w:rPr>
                      <w:rFonts w:ascii="Gadugi" w:hAnsi="Gadugi"/>
                      <w:sz w:val="22"/>
                      <w:lang w:bidi="ar-SA"/>
                    </w:rPr>
                    <w:t xml:space="preserve">Students </w:t>
                  </w:r>
                  <w:proofErr w:type="gramStart"/>
                  <w:r w:rsidR="00DF19A7">
                    <w:rPr>
                      <w:rFonts w:ascii="Gadugi" w:hAnsi="Gadugi"/>
                      <w:sz w:val="22"/>
                      <w:lang w:bidi="ar-SA"/>
                    </w:rPr>
                    <w:t>have</w:t>
                  </w:r>
                  <w:r w:rsidRPr="00C70919">
                    <w:rPr>
                      <w:rFonts w:ascii="Gadugi" w:hAnsi="Gadugi"/>
                      <w:sz w:val="22"/>
                      <w:lang w:bidi="ar-SA"/>
                    </w:rPr>
                    <w:t xml:space="preserve"> to</w:t>
                  </w:r>
                  <w:proofErr w:type="gramEnd"/>
                  <w:r w:rsidRPr="00C70919">
                    <w:rPr>
                      <w:rFonts w:ascii="Gadugi" w:hAnsi="Gadugi"/>
                      <w:sz w:val="22"/>
                      <w:lang w:bidi="ar-SA"/>
                    </w:rPr>
                    <w:t xml:space="preserve"> respond in a pre-determined way.</w:t>
                  </w:r>
                </w:p>
              </w:tc>
            </w:tr>
            <w:tr w:rsidR="006C2383" w14:paraId="44D9D1E2" w14:textId="77777777" w:rsidTr="00CF4162">
              <w:tc>
                <w:tcPr>
                  <w:tcW w:w="4846" w:type="dxa"/>
                </w:tcPr>
                <w:p w14:paraId="0F334EAF" w14:textId="74D4AE55" w:rsidR="006C2383" w:rsidRPr="00C70919" w:rsidRDefault="006C2383" w:rsidP="007E40C8">
                  <w:pPr>
                    <w:rPr>
                      <w:rFonts w:ascii="Gadugi" w:hAnsi="Gadugi"/>
                      <w:sz w:val="22"/>
                      <w:lang w:bidi="ar-SA"/>
                    </w:rPr>
                  </w:pPr>
                  <w:r w:rsidRPr="00C70919">
                    <w:rPr>
                      <w:rFonts w:ascii="Gadugi" w:hAnsi="Gadugi"/>
                      <w:sz w:val="22"/>
                      <w:lang w:bidi="ar-SA"/>
                    </w:rPr>
                    <w:t>Limit</w:t>
                  </w:r>
                  <w:r w:rsidR="00DF19A7">
                    <w:rPr>
                      <w:rFonts w:ascii="Gadugi" w:hAnsi="Gadugi"/>
                      <w:sz w:val="22"/>
                      <w:lang w:bidi="ar-SA"/>
                    </w:rPr>
                    <w:t>s</w:t>
                  </w:r>
                  <w:r w:rsidRPr="00C70919">
                    <w:rPr>
                      <w:rFonts w:ascii="Gadugi" w:hAnsi="Gadugi"/>
                      <w:sz w:val="22"/>
                      <w:lang w:bidi="ar-SA"/>
                    </w:rPr>
                    <w:t xml:space="preserve"> the </w:t>
                  </w:r>
                  <w:proofErr w:type="gramStart"/>
                  <w:r>
                    <w:rPr>
                      <w:rFonts w:ascii="Gadugi" w:hAnsi="Gadugi"/>
                      <w:sz w:val="22"/>
                      <w:lang w:bidi="ar-SA"/>
                    </w:rPr>
                    <w:t>amount</w:t>
                  </w:r>
                  <w:proofErr w:type="gramEnd"/>
                  <w:r w:rsidRPr="00C70919">
                    <w:rPr>
                      <w:rFonts w:ascii="Gadugi" w:hAnsi="Gadugi"/>
                      <w:sz w:val="22"/>
                      <w:lang w:bidi="ar-SA"/>
                    </w:rPr>
                    <w:t xml:space="preserve"> of irrelevant responses.</w:t>
                  </w:r>
                </w:p>
              </w:tc>
              <w:tc>
                <w:tcPr>
                  <w:tcW w:w="4846" w:type="dxa"/>
                </w:tcPr>
                <w:p w14:paraId="3E5E5B1A" w14:textId="06CE9A87" w:rsidR="006C2383" w:rsidRPr="00C70919" w:rsidRDefault="006C2383" w:rsidP="007E40C8">
                  <w:pPr>
                    <w:rPr>
                      <w:rFonts w:ascii="Gadugi" w:hAnsi="Gadugi"/>
                      <w:sz w:val="22"/>
                      <w:lang w:bidi="ar-SA"/>
                    </w:rPr>
                  </w:pPr>
                </w:p>
              </w:tc>
            </w:tr>
            <w:tr w:rsidR="00DF19A7" w14:paraId="68402015" w14:textId="77777777" w:rsidTr="00CF4162">
              <w:tc>
                <w:tcPr>
                  <w:tcW w:w="4846" w:type="dxa"/>
                </w:tcPr>
                <w:p w14:paraId="7361E97E" w14:textId="0D78F4E7" w:rsidR="00DF19A7" w:rsidRPr="00C70919" w:rsidRDefault="00DF19A7" w:rsidP="006C2383">
                  <w:pPr>
                    <w:rPr>
                      <w:rFonts w:ascii="Gadugi" w:hAnsi="Gadugi"/>
                      <w:sz w:val="22"/>
                      <w:lang w:bidi="ar-SA"/>
                    </w:rPr>
                  </w:pPr>
                  <w:r w:rsidRPr="00C70919">
                    <w:rPr>
                      <w:rFonts w:ascii="Gadugi" w:hAnsi="Gadugi"/>
                      <w:sz w:val="22"/>
                      <w:lang w:bidi="ar-SA"/>
                    </w:rPr>
                    <w:t xml:space="preserve">Easy </w:t>
                  </w:r>
                  <w:r>
                    <w:rPr>
                      <w:rFonts w:ascii="Gadugi" w:hAnsi="Gadugi"/>
                      <w:sz w:val="22"/>
                      <w:lang w:bidi="ar-SA"/>
                    </w:rPr>
                    <w:t xml:space="preserve">for teachers </w:t>
                  </w:r>
                  <w:r w:rsidRPr="00C70919">
                    <w:rPr>
                      <w:rFonts w:ascii="Gadugi" w:hAnsi="Gadugi"/>
                      <w:sz w:val="22"/>
                      <w:lang w:bidi="ar-SA"/>
                    </w:rPr>
                    <w:t>to analyse responses</w:t>
                  </w:r>
                  <w:r>
                    <w:rPr>
                      <w:rFonts w:ascii="Gadugi" w:hAnsi="Gadugi"/>
                      <w:sz w:val="22"/>
                      <w:lang w:bidi="ar-SA"/>
                    </w:rPr>
                    <w:t xml:space="preserve"> &amp; assess. </w:t>
                  </w:r>
                </w:p>
              </w:tc>
              <w:tc>
                <w:tcPr>
                  <w:tcW w:w="4846" w:type="dxa"/>
                </w:tcPr>
                <w:p w14:paraId="0E478182" w14:textId="77777777" w:rsidR="00DF19A7" w:rsidRPr="00C70919" w:rsidRDefault="00DF19A7" w:rsidP="006C2383">
                  <w:pPr>
                    <w:rPr>
                      <w:rFonts w:ascii="Gadugi" w:hAnsi="Gadugi"/>
                      <w:sz w:val="22"/>
                      <w:lang w:bidi="ar-SA"/>
                    </w:rPr>
                  </w:pPr>
                </w:p>
              </w:tc>
            </w:tr>
          </w:tbl>
          <w:p w14:paraId="2BB8888F" w14:textId="7D41CCA3" w:rsidR="00A47741" w:rsidRDefault="00A47741" w:rsidP="00332B01">
            <w:pPr>
              <w:textAlignment w:val="baseline"/>
              <w:rPr>
                <w:rFonts w:ascii="Gadugi" w:eastAsia="Times New Roman" w:hAnsi="Gadugi" w:cs="Segoe UI"/>
                <w:color w:val="2F5496" w:themeColor="accent1" w:themeShade="BF"/>
                <w:sz w:val="22"/>
                <w:lang w:bidi="ar-SA"/>
              </w:rPr>
            </w:pPr>
          </w:p>
          <w:p w14:paraId="60548CB6" w14:textId="6A08BFC0" w:rsidR="006A3730" w:rsidRPr="006A3730" w:rsidRDefault="006A3730" w:rsidP="006A3730">
            <w:pPr>
              <w:jc w:val="center"/>
              <w:textAlignment w:val="baseline"/>
              <w:rPr>
                <w:rFonts w:ascii="Gadugi" w:eastAsia="Times New Roman" w:hAnsi="Gadugi" w:cs="Segoe UI"/>
                <w:b/>
                <w:bCs/>
                <w:sz w:val="22"/>
                <w:lang w:bidi="ar-SA"/>
              </w:rPr>
            </w:pPr>
            <w:r w:rsidRPr="006A3730">
              <w:rPr>
                <w:rFonts w:ascii="Gadugi" w:eastAsia="Times New Roman" w:hAnsi="Gadugi" w:cs="Segoe UI"/>
                <w:b/>
                <w:bCs/>
                <w:sz w:val="22"/>
                <w:lang w:bidi="ar-SA"/>
              </w:rPr>
              <w:t>Open ended questions</w:t>
            </w:r>
          </w:p>
          <w:tbl>
            <w:tblPr>
              <w:tblStyle w:val="TableGrid"/>
              <w:tblW w:w="0" w:type="auto"/>
              <w:tblLook w:val="04A0" w:firstRow="1" w:lastRow="0" w:firstColumn="1" w:lastColumn="0" w:noHBand="0" w:noVBand="1"/>
            </w:tblPr>
            <w:tblGrid>
              <w:gridCol w:w="4846"/>
              <w:gridCol w:w="4846"/>
            </w:tblGrid>
            <w:tr w:rsidR="006A3730" w14:paraId="4FB1CA7B" w14:textId="77777777" w:rsidTr="006A3730">
              <w:tc>
                <w:tcPr>
                  <w:tcW w:w="4846" w:type="dxa"/>
                </w:tcPr>
                <w:p w14:paraId="72C543FF" w14:textId="1158217C" w:rsidR="006A3730" w:rsidRPr="004F6E58" w:rsidRDefault="006A3730" w:rsidP="004932E7">
                  <w:pPr>
                    <w:jc w:val="center"/>
                    <w:textAlignment w:val="baseline"/>
                    <w:rPr>
                      <w:rFonts w:ascii="Gadugi" w:hAnsi="Gadugi" w:cs="CIDFont+F3"/>
                      <w:b/>
                      <w:bCs/>
                      <w:sz w:val="22"/>
                      <w:lang w:bidi="ar-SA"/>
                    </w:rPr>
                  </w:pPr>
                  <w:r w:rsidRPr="004F6E58">
                    <w:rPr>
                      <w:rFonts w:ascii="Gadugi" w:hAnsi="Gadugi" w:cs="CIDFont+F3"/>
                      <w:b/>
                      <w:bCs/>
                      <w:sz w:val="22"/>
                      <w:lang w:bidi="ar-SA"/>
                    </w:rPr>
                    <w:t>Advantages</w:t>
                  </w:r>
                </w:p>
              </w:tc>
              <w:tc>
                <w:tcPr>
                  <w:tcW w:w="4846" w:type="dxa"/>
                </w:tcPr>
                <w:p w14:paraId="14CE76D7" w14:textId="7D094837" w:rsidR="006A3730" w:rsidRPr="004F6E58" w:rsidRDefault="006A3730" w:rsidP="004932E7">
                  <w:pPr>
                    <w:jc w:val="center"/>
                    <w:textAlignment w:val="baseline"/>
                    <w:rPr>
                      <w:rFonts w:ascii="Gadugi" w:hAnsi="Gadugi" w:cs="CIDFont+F3"/>
                      <w:b/>
                      <w:bCs/>
                      <w:sz w:val="22"/>
                      <w:lang w:bidi="ar-SA"/>
                    </w:rPr>
                  </w:pPr>
                  <w:r w:rsidRPr="004F6E58">
                    <w:rPr>
                      <w:rFonts w:ascii="Gadugi" w:hAnsi="Gadugi" w:cs="CIDFont+F3"/>
                      <w:b/>
                      <w:bCs/>
                      <w:sz w:val="22"/>
                      <w:lang w:bidi="ar-SA"/>
                    </w:rPr>
                    <w:t>Disadvantages</w:t>
                  </w:r>
                </w:p>
              </w:tc>
            </w:tr>
            <w:tr w:rsidR="006A3730" w14:paraId="13855605" w14:textId="77777777" w:rsidTr="006A3730">
              <w:tc>
                <w:tcPr>
                  <w:tcW w:w="4846" w:type="dxa"/>
                </w:tcPr>
                <w:p w14:paraId="4BD78BF3" w14:textId="196EBA3A" w:rsidR="006A3730" w:rsidRPr="00A33F78" w:rsidRDefault="00E542DD" w:rsidP="006A3730">
                  <w:pPr>
                    <w:rPr>
                      <w:rFonts w:ascii="Gadugi" w:hAnsi="Gadugi"/>
                      <w:sz w:val="22"/>
                      <w:lang w:bidi="ar-SA"/>
                    </w:rPr>
                  </w:pPr>
                  <w:r>
                    <w:rPr>
                      <w:rFonts w:ascii="Gadugi" w:hAnsi="Gadugi"/>
                      <w:sz w:val="22"/>
                      <w:lang w:bidi="ar-SA"/>
                    </w:rPr>
                    <w:t xml:space="preserve">Opportunities to </w:t>
                  </w:r>
                  <w:r w:rsidR="006A3730" w:rsidRPr="00A33F78">
                    <w:rPr>
                      <w:rFonts w:ascii="Gadugi" w:hAnsi="Gadugi"/>
                      <w:sz w:val="22"/>
                      <w:lang w:bidi="ar-SA"/>
                    </w:rPr>
                    <w:t>explore</w:t>
                  </w:r>
                  <w:r>
                    <w:rPr>
                      <w:rFonts w:ascii="Gadugi" w:hAnsi="Gadugi"/>
                      <w:sz w:val="22"/>
                      <w:lang w:bidi="ar-SA"/>
                    </w:rPr>
                    <w:t xml:space="preserve"> topics</w:t>
                  </w:r>
                  <w:r w:rsidR="006A3730" w:rsidRPr="00A33F78">
                    <w:rPr>
                      <w:rFonts w:ascii="Gadugi" w:hAnsi="Gadugi"/>
                      <w:sz w:val="22"/>
                      <w:lang w:bidi="ar-SA"/>
                    </w:rPr>
                    <w:t xml:space="preserve"> in </w:t>
                  </w:r>
                  <w:r>
                    <w:rPr>
                      <w:rFonts w:ascii="Gadugi" w:hAnsi="Gadugi"/>
                      <w:sz w:val="22"/>
                      <w:lang w:bidi="ar-SA"/>
                    </w:rPr>
                    <w:t>more</w:t>
                  </w:r>
                  <w:r w:rsidR="006A3730" w:rsidRPr="00A33F78">
                    <w:rPr>
                      <w:rFonts w:ascii="Gadugi" w:hAnsi="Gadugi"/>
                      <w:sz w:val="22"/>
                      <w:lang w:bidi="ar-SA"/>
                    </w:rPr>
                    <w:t xml:space="preserve"> detail.</w:t>
                  </w:r>
                </w:p>
                <w:p w14:paraId="72B1A93F" w14:textId="77777777" w:rsidR="006A3730" w:rsidRDefault="006A3730" w:rsidP="004F6E58">
                  <w:pPr>
                    <w:rPr>
                      <w:rFonts w:ascii="Gadugi" w:hAnsi="Gadugi" w:cs="CIDFont+F3"/>
                      <w:sz w:val="22"/>
                      <w:lang w:bidi="ar-SA"/>
                    </w:rPr>
                  </w:pPr>
                </w:p>
              </w:tc>
              <w:tc>
                <w:tcPr>
                  <w:tcW w:w="4846" w:type="dxa"/>
                </w:tcPr>
                <w:p w14:paraId="24B6CA8D" w14:textId="7887EC54" w:rsidR="006A3730" w:rsidRPr="001B7F9C" w:rsidRDefault="001B7F9C" w:rsidP="004F6E58">
                  <w:pPr>
                    <w:rPr>
                      <w:rFonts w:ascii="Gadugi" w:hAnsi="Gadugi"/>
                      <w:sz w:val="22"/>
                      <w:lang w:bidi="ar-SA"/>
                    </w:rPr>
                  </w:pPr>
                  <w:r>
                    <w:rPr>
                      <w:rFonts w:ascii="Gadugi" w:hAnsi="Gadugi"/>
                      <w:sz w:val="22"/>
                      <w:lang w:bidi="ar-SA"/>
                    </w:rPr>
                    <w:t>Different r</w:t>
                  </w:r>
                  <w:r w:rsidR="006A3730" w:rsidRPr="00A33F78">
                    <w:rPr>
                      <w:rFonts w:ascii="Gadugi" w:hAnsi="Gadugi"/>
                      <w:sz w:val="22"/>
                      <w:lang w:bidi="ar-SA"/>
                    </w:rPr>
                    <w:t xml:space="preserve">esponses </w:t>
                  </w:r>
                  <w:r>
                    <w:rPr>
                      <w:rFonts w:ascii="Gadugi" w:hAnsi="Gadugi"/>
                      <w:sz w:val="22"/>
                      <w:lang w:bidi="ar-SA"/>
                    </w:rPr>
                    <w:t xml:space="preserve">given </w:t>
                  </w:r>
                  <w:r w:rsidR="006A3730" w:rsidRPr="00A33F78">
                    <w:rPr>
                      <w:rFonts w:ascii="Gadugi" w:hAnsi="Gadugi"/>
                      <w:sz w:val="22"/>
                      <w:lang w:bidi="ar-SA"/>
                    </w:rPr>
                    <w:t>can be difficult to analyse and summarise.</w:t>
                  </w:r>
                </w:p>
              </w:tc>
            </w:tr>
            <w:tr w:rsidR="001B7F9C" w14:paraId="3E9A1633" w14:textId="77777777" w:rsidTr="006A3730">
              <w:tc>
                <w:tcPr>
                  <w:tcW w:w="4846" w:type="dxa"/>
                </w:tcPr>
                <w:p w14:paraId="7AFA6EBA" w14:textId="77777777" w:rsidR="001B7F9C" w:rsidRPr="00A33F78" w:rsidRDefault="001B7F9C" w:rsidP="001B7F9C">
                  <w:pPr>
                    <w:rPr>
                      <w:rFonts w:ascii="Gadugi" w:hAnsi="Gadugi"/>
                      <w:sz w:val="22"/>
                      <w:lang w:bidi="ar-SA"/>
                    </w:rPr>
                  </w:pPr>
                  <w:r w:rsidRPr="00A33F78">
                    <w:rPr>
                      <w:rFonts w:ascii="Gadugi" w:hAnsi="Gadugi"/>
                      <w:sz w:val="22"/>
                      <w:lang w:bidi="ar-SA"/>
                    </w:rPr>
                    <w:t>They promote higher-order thinking skills.</w:t>
                  </w:r>
                </w:p>
                <w:p w14:paraId="298F224E" w14:textId="77777777" w:rsidR="001B7F9C" w:rsidRPr="00A33F78" w:rsidRDefault="001B7F9C" w:rsidP="004F6E58">
                  <w:pPr>
                    <w:rPr>
                      <w:rFonts w:ascii="Gadugi" w:hAnsi="Gadugi"/>
                      <w:sz w:val="22"/>
                      <w:lang w:bidi="ar-SA"/>
                    </w:rPr>
                  </w:pPr>
                </w:p>
              </w:tc>
              <w:tc>
                <w:tcPr>
                  <w:tcW w:w="4846" w:type="dxa"/>
                </w:tcPr>
                <w:p w14:paraId="7323C71A" w14:textId="710A0E1F" w:rsidR="001B7F9C" w:rsidRPr="00A33F78" w:rsidRDefault="0070175D" w:rsidP="004F6E58">
                  <w:pPr>
                    <w:rPr>
                      <w:rFonts w:ascii="Gadugi" w:hAnsi="Gadugi"/>
                      <w:sz w:val="22"/>
                      <w:lang w:bidi="ar-SA"/>
                    </w:rPr>
                  </w:pPr>
                  <w:r>
                    <w:rPr>
                      <w:rFonts w:ascii="Gadugi" w:hAnsi="Gadugi"/>
                      <w:sz w:val="22"/>
                      <w:lang w:bidi="ar-SA"/>
                    </w:rPr>
                    <w:t>Educators need to plan for more</w:t>
                  </w:r>
                  <w:r w:rsidRPr="00A33F78">
                    <w:rPr>
                      <w:rFonts w:ascii="Gadugi" w:hAnsi="Gadugi"/>
                      <w:sz w:val="22"/>
                      <w:lang w:bidi="ar-SA"/>
                    </w:rPr>
                    <w:t xml:space="preserve"> time to</w:t>
                  </w:r>
                  <w:r>
                    <w:rPr>
                      <w:rFonts w:ascii="Gadugi" w:hAnsi="Gadugi"/>
                      <w:sz w:val="22"/>
                      <w:lang w:bidi="ar-SA"/>
                    </w:rPr>
                    <w:t xml:space="preserve"> allow for</w:t>
                  </w:r>
                  <w:r w:rsidRPr="00A33F78">
                    <w:rPr>
                      <w:rFonts w:ascii="Gadugi" w:hAnsi="Gadugi"/>
                      <w:sz w:val="22"/>
                      <w:lang w:bidi="ar-SA"/>
                    </w:rPr>
                    <w:t xml:space="preserve"> thinking, responding and discussion.</w:t>
                  </w:r>
                </w:p>
              </w:tc>
            </w:tr>
            <w:tr w:rsidR="0070175D" w14:paraId="319D0AC0" w14:textId="77777777" w:rsidTr="006A3730">
              <w:tc>
                <w:tcPr>
                  <w:tcW w:w="4846" w:type="dxa"/>
                </w:tcPr>
                <w:p w14:paraId="7F534D9B" w14:textId="0615C95E" w:rsidR="0070175D" w:rsidRPr="00A33F78" w:rsidRDefault="0070175D" w:rsidP="0070175D">
                  <w:pPr>
                    <w:rPr>
                      <w:rFonts w:ascii="Gadugi" w:hAnsi="Gadugi"/>
                      <w:sz w:val="22"/>
                      <w:lang w:bidi="ar-SA"/>
                    </w:rPr>
                  </w:pPr>
                  <w:r w:rsidRPr="00A33F78">
                    <w:rPr>
                      <w:rFonts w:ascii="Gadugi" w:hAnsi="Gadugi"/>
                      <w:sz w:val="22"/>
                      <w:lang w:bidi="ar-SA"/>
                    </w:rPr>
                    <w:t>Allow</w:t>
                  </w:r>
                  <w:r w:rsidR="00D24A7E">
                    <w:rPr>
                      <w:rFonts w:ascii="Gadugi" w:hAnsi="Gadugi"/>
                      <w:sz w:val="22"/>
                      <w:lang w:bidi="ar-SA"/>
                    </w:rPr>
                    <w:t>s time for</w:t>
                  </w:r>
                  <w:r w:rsidRPr="00A33F78">
                    <w:rPr>
                      <w:rFonts w:ascii="Gadugi" w:hAnsi="Gadugi"/>
                      <w:sz w:val="22"/>
                      <w:lang w:bidi="ar-SA"/>
                    </w:rPr>
                    <w:t xml:space="preserve"> students to explain, justify and elaborate on their answer.</w:t>
                  </w:r>
                </w:p>
                <w:p w14:paraId="04D59BD3" w14:textId="77777777" w:rsidR="0070175D" w:rsidRPr="00A33F78" w:rsidRDefault="0070175D" w:rsidP="004F6E58">
                  <w:pPr>
                    <w:rPr>
                      <w:rFonts w:ascii="Gadugi" w:hAnsi="Gadugi"/>
                      <w:sz w:val="22"/>
                      <w:lang w:bidi="ar-SA"/>
                    </w:rPr>
                  </w:pPr>
                </w:p>
              </w:tc>
              <w:tc>
                <w:tcPr>
                  <w:tcW w:w="4846" w:type="dxa"/>
                </w:tcPr>
                <w:p w14:paraId="11C79B49" w14:textId="5A87F06E" w:rsidR="0070175D" w:rsidRPr="00A33F78" w:rsidRDefault="00D24A7E" w:rsidP="0070175D">
                  <w:pPr>
                    <w:rPr>
                      <w:rFonts w:ascii="Gadugi" w:hAnsi="Gadugi"/>
                      <w:sz w:val="22"/>
                      <w:lang w:bidi="ar-SA"/>
                    </w:rPr>
                  </w:pPr>
                  <w:r>
                    <w:rPr>
                      <w:rFonts w:ascii="Gadugi" w:hAnsi="Gadugi"/>
                      <w:sz w:val="22"/>
                      <w:lang w:bidi="ar-SA"/>
                    </w:rPr>
                    <w:t xml:space="preserve">Not all children are able to participate if they </w:t>
                  </w:r>
                  <w:r w:rsidR="0070175D" w:rsidRPr="00A33F78">
                    <w:rPr>
                      <w:rFonts w:ascii="Gadugi" w:hAnsi="Gadugi"/>
                      <w:sz w:val="22"/>
                      <w:lang w:bidi="ar-SA"/>
                    </w:rPr>
                    <w:t>find it difficult to use higher-order thinking skills</w:t>
                  </w:r>
                  <w:r>
                    <w:rPr>
                      <w:rFonts w:ascii="Gadugi" w:hAnsi="Gadugi"/>
                      <w:sz w:val="22"/>
                      <w:lang w:bidi="ar-SA"/>
                    </w:rPr>
                    <w:t xml:space="preserve">. </w:t>
                  </w:r>
                </w:p>
              </w:tc>
            </w:tr>
            <w:tr w:rsidR="00EF2E44" w14:paraId="7951AD50" w14:textId="77777777" w:rsidTr="006A3730">
              <w:tc>
                <w:tcPr>
                  <w:tcW w:w="4846" w:type="dxa"/>
                </w:tcPr>
                <w:p w14:paraId="16F89DAF" w14:textId="54850145" w:rsidR="00EF2E44" w:rsidRPr="00A33F78" w:rsidRDefault="00EF2E44" w:rsidP="004F6E58">
                  <w:pPr>
                    <w:rPr>
                      <w:rFonts w:ascii="Gadugi" w:hAnsi="Gadugi"/>
                      <w:sz w:val="22"/>
                      <w:lang w:bidi="ar-SA"/>
                    </w:rPr>
                  </w:pPr>
                  <w:r w:rsidRPr="00A33F78">
                    <w:rPr>
                      <w:rFonts w:ascii="Gadugi" w:hAnsi="Gadugi"/>
                      <w:sz w:val="22"/>
                      <w:lang w:bidi="ar-SA"/>
                    </w:rPr>
                    <w:t xml:space="preserve">As there </w:t>
                  </w:r>
                  <w:proofErr w:type="gramStart"/>
                  <w:r w:rsidRPr="00A33F78">
                    <w:rPr>
                      <w:rFonts w:ascii="Gadugi" w:hAnsi="Gadugi"/>
                      <w:sz w:val="22"/>
                      <w:lang w:bidi="ar-SA"/>
                    </w:rPr>
                    <w:t>is</w:t>
                  </w:r>
                  <w:proofErr w:type="gramEnd"/>
                  <w:r w:rsidRPr="00A33F78">
                    <w:rPr>
                      <w:rFonts w:ascii="Gadugi" w:hAnsi="Gadugi"/>
                      <w:sz w:val="22"/>
                      <w:lang w:bidi="ar-SA"/>
                    </w:rPr>
                    <w:t xml:space="preserve"> no single correct answer students</w:t>
                  </w:r>
                  <w:r>
                    <w:rPr>
                      <w:rFonts w:ascii="Gadugi" w:hAnsi="Gadugi"/>
                      <w:sz w:val="22"/>
                      <w:lang w:bidi="ar-SA"/>
                    </w:rPr>
                    <w:t xml:space="preserve"> can be more </w:t>
                  </w:r>
                  <w:r w:rsidRPr="00A33F78">
                    <w:rPr>
                      <w:rFonts w:ascii="Gadugi" w:hAnsi="Gadugi"/>
                      <w:sz w:val="22"/>
                      <w:lang w:bidi="ar-SA"/>
                    </w:rPr>
                    <w:t>comfortable to provide a response</w:t>
                  </w:r>
                  <w:r>
                    <w:rPr>
                      <w:rFonts w:ascii="Gadugi" w:hAnsi="Gadugi"/>
                      <w:sz w:val="22"/>
                      <w:lang w:bidi="ar-SA"/>
                    </w:rPr>
                    <w:t xml:space="preserve"> with the knowledge it won’t be perceived as incorrect.</w:t>
                  </w:r>
                </w:p>
              </w:tc>
              <w:tc>
                <w:tcPr>
                  <w:tcW w:w="4846" w:type="dxa"/>
                </w:tcPr>
                <w:p w14:paraId="5AC60243" w14:textId="46420F61" w:rsidR="00EF2E44" w:rsidRPr="00A33F78" w:rsidRDefault="00EF2E44" w:rsidP="004F6E58">
                  <w:pPr>
                    <w:rPr>
                      <w:rFonts w:ascii="Gadugi" w:hAnsi="Gadugi"/>
                      <w:sz w:val="22"/>
                      <w:lang w:bidi="ar-SA"/>
                    </w:rPr>
                  </w:pPr>
                  <w:r w:rsidRPr="00A33F78">
                    <w:rPr>
                      <w:rFonts w:ascii="Gadugi" w:hAnsi="Gadugi"/>
                      <w:sz w:val="22"/>
                      <w:lang w:bidi="ar-SA"/>
                    </w:rPr>
                    <w:t>Some students can find these questions intimidating, particularly if others disagree with their own perspective.</w:t>
                  </w:r>
                  <w:r>
                    <w:rPr>
                      <w:rFonts w:ascii="Gadugi" w:hAnsi="Gadugi"/>
                      <w:sz w:val="22"/>
                      <w:lang w:bidi="ar-SA"/>
                    </w:rPr>
                    <w:t xml:space="preserve"> They may choose not to answer and participate. </w:t>
                  </w:r>
                </w:p>
              </w:tc>
            </w:tr>
            <w:tr w:rsidR="004F6E58" w14:paraId="4C0E8103" w14:textId="77777777" w:rsidTr="006A3730">
              <w:tc>
                <w:tcPr>
                  <w:tcW w:w="4846" w:type="dxa"/>
                </w:tcPr>
                <w:p w14:paraId="51D6EE6D" w14:textId="77777777" w:rsidR="004F6E58" w:rsidRPr="00A33F78" w:rsidRDefault="004F6E58" w:rsidP="006E01AC">
                  <w:pPr>
                    <w:rPr>
                      <w:rFonts w:ascii="Gadugi" w:hAnsi="Gadugi"/>
                      <w:sz w:val="22"/>
                      <w:lang w:bidi="ar-SA"/>
                    </w:rPr>
                  </w:pPr>
                </w:p>
              </w:tc>
              <w:tc>
                <w:tcPr>
                  <w:tcW w:w="4846" w:type="dxa"/>
                </w:tcPr>
                <w:p w14:paraId="3D85AB6E" w14:textId="34257D69" w:rsidR="004F6E58" w:rsidRPr="00A33F78" w:rsidRDefault="004F6E58" w:rsidP="006A3730">
                  <w:pPr>
                    <w:rPr>
                      <w:rFonts w:ascii="Gadugi" w:hAnsi="Gadugi"/>
                      <w:sz w:val="22"/>
                      <w:lang w:bidi="ar-SA"/>
                    </w:rPr>
                  </w:pPr>
                  <w:r w:rsidRPr="00A33F78">
                    <w:rPr>
                      <w:rFonts w:ascii="Gadugi" w:hAnsi="Gadugi"/>
                      <w:sz w:val="22"/>
                      <w:lang w:bidi="ar-SA"/>
                    </w:rPr>
                    <w:t>Students can fail to make a clear point as they offer too much detail and elaboration.</w:t>
                  </w:r>
                </w:p>
              </w:tc>
            </w:tr>
          </w:tbl>
          <w:p w14:paraId="615BA526" w14:textId="77777777" w:rsidR="00A47741" w:rsidRPr="00283A9C" w:rsidRDefault="00A47741" w:rsidP="00332B01">
            <w:pPr>
              <w:textAlignment w:val="baseline"/>
              <w:rPr>
                <w:rFonts w:ascii="Gadugi" w:hAnsi="Gadugi" w:cs="CIDFont+F3"/>
                <w:sz w:val="22"/>
                <w:lang w:bidi="ar-SA"/>
              </w:rPr>
            </w:pPr>
          </w:p>
          <w:p w14:paraId="13DB7C6C" w14:textId="3764799D" w:rsidR="00A47741" w:rsidRPr="00A47741" w:rsidRDefault="00A47741" w:rsidP="00332B01">
            <w:pPr>
              <w:textAlignment w:val="baseline"/>
              <w:rPr>
                <w:rFonts w:ascii="Gadugi" w:hAnsi="Gadugi" w:cs="CIDFont+F3"/>
                <w:color w:val="0563C2"/>
                <w:sz w:val="22"/>
                <w:lang w:bidi="ar-SA"/>
              </w:rPr>
            </w:pPr>
          </w:p>
        </w:tc>
      </w:tr>
    </w:tbl>
    <w:p w14:paraId="3660FAC3" w14:textId="77777777" w:rsidR="007C2313" w:rsidRPr="00AF14BD" w:rsidRDefault="007C2313" w:rsidP="00035CE4">
      <w:pPr>
        <w:rPr>
          <w:rFonts w:ascii="Gadugi" w:hAnsi="Gadugi"/>
          <w:sz w:val="22"/>
          <w:lang w:bidi="ar-SA"/>
        </w:rPr>
      </w:pPr>
    </w:p>
    <w:tbl>
      <w:tblPr>
        <w:tblStyle w:val="TableGrid"/>
        <w:tblW w:w="9918" w:type="dxa"/>
        <w:tblLook w:val="04A0" w:firstRow="1" w:lastRow="0" w:firstColumn="1" w:lastColumn="0" w:noHBand="0" w:noVBand="1"/>
      </w:tblPr>
      <w:tblGrid>
        <w:gridCol w:w="9918"/>
      </w:tblGrid>
      <w:tr w:rsidR="00035CE4" w:rsidRPr="00273726" w14:paraId="292662D6" w14:textId="77777777" w:rsidTr="00FF0E76">
        <w:trPr>
          <w:trHeight w:val="1676"/>
        </w:trPr>
        <w:tc>
          <w:tcPr>
            <w:tcW w:w="9918" w:type="dxa"/>
            <w:shd w:val="clear" w:color="auto" w:fill="FFF2CC" w:themeFill="accent4" w:themeFillTint="33"/>
          </w:tcPr>
          <w:p w14:paraId="2EB7DF20" w14:textId="77777777" w:rsidR="00C32153" w:rsidRDefault="00C32153" w:rsidP="00FF0E76">
            <w:pPr>
              <w:pStyle w:val="Heading1"/>
              <w:outlineLvl w:val="0"/>
              <w:rPr>
                <w:b/>
                <w:bCs/>
              </w:rPr>
            </w:pPr>
            <w:r>
              <w:rPr>
                <w:b/>
                <w:bCs/>
              </w:rPr>
              <w:lastRenderedPageBreak/>
              <w:t>Discussion</w:t>
            </w:r>
            <w:r w:rsidR="00035CE4" w:rsidRPr="00483A15">
              <w:rPr>
                <w:b/>
                <w:bCs/>
              </w:rPr>
              <w:t xml:space="preserve"> </w:t>
            </w:r>
            <w:r w:rsidR="00035CE4">
              <w:rPr>
                <w:b/>
                <w:bCs/>
              </w:rPr>
              <w:t xml:space="preserve">– </w:t>
            </w:r>
          </w:p>
          <w:p w14:paraId="1D80DE5C" w14:textId="280A0B18" w:rsidR="00C32153" w:rsidRPr="00C32153" w:rsidRDefault="00C32153" w:rsidP="00C32153">
            <w:pPr>
              <w:pStyle w:val="Heading1"/>
              <w:outlineLvl w:val="0"/>
              <w:rPr>
                <w:rFonts w:ascii="Gadugi" w:hAnsi="Gadugi"/>
                <w:color w:val="auto"/>
                <w:sz w:val="22"/>
                <w:szCs w:val="22"/>
              </w:rPr>
            </w:pPr>
            <w:r>
              <w:rPr>
                <w:rFonts w:ascii="Gadugi" w:hAnsi="Gadugi"/>
                <w:color w:val="auto"/>
                <w:sz w:val="22"/>
                <w:szCs w:val="22"/>
              </w:rPr>
              <w:t>Having</w:t>
            </w:r>
            <w:r w:rsidRPr="00C32153">
              <w:rPr>
                <w:rFonts w:ascii="Gadugi" w:hAnsi="Gadugi"/>
                <w:color w:val="auto"/>
                <w:sz w:val="22"/>
                <w:szCs w:val="22"/>
              </w:rPr>
              <w:t xml:space="preserve"> explored open and closed questions</w:t>
            </w:r>
            <w:r>
              <w:rPr>
                <w:rFonts w:ascii="Gadugi" w:hAnsi="Gadugi"/>
                <w:color w:val="auto"/>
                <w:sz w:val="22"/>
                <w:szCs w:val="22"/>
              </w:rPr>
              <w:t>, consider how you might use them in lessons and whether you feel it is necessary to provide a</w:t>
            </w:r>
            <w:r w:rsidRPr="00C32153">
              <w:rPr>
                <w:rFonts w:ascii="Gadugi" w:hAnsi="Gadugi"/>
                <w:color w:val="auto"/>
                <w:sz w:val="22"/>
                <w:szCs w:val="22"/>
              </w:rPr>
              <w:t xml:space="preserve"> combination in lessons.</w:t>
            </w:r>
          </w:p>
          <w:p w14:paraId="57DAADED" w14:textId="550B0F96" w:rsidR="001F7DF0" w:rsidRPr="005B14B3" w:rsidRDefault="001F7DF0" w:rsidP="001F7DF0">
            <w:pPr>
              <w:pStyle w:val="Heading1"/>
              <w:outlineLvl w:val="0"/>
              <w:rPr>
                <w:rFonts w:ascii="Gadugi" w:hAnsi="Gadugi"/>
                <w:color w:val="auto"/>
                <w:sz w:val="22"/>
                <w:szCs w:val="22"/>
              </w:rPr>
            </w:pPr>
            <w:r>
              <w:rPr>
                <w:rFonts w:ascii="Gadugi" w:hAnsi="Gadugi"/>
                <w:color w:val="auto"/>
                <w:sz w:val="22"/>
                <w:szCs w:val="22"/>
              </w:rPr>
              <w:t xml:space="preserve"> </w:t>
            </w:r>
            <w:r w:rsidRPr="005B14B3">
              <w:rPr>
                <w:rFonts w:ascii="Gadugi" w:hAnsi="Gadugi"/>
                <w:color w:val="auto"/>
                <w:sz w:val="22"/>
                <w:szCs w:val="22"/>
              </w:rPr>
              <w:t>For example</w:t>
            </w:r>
            <w:r w:rsidR="008D0896" w:rsidRPr="005B14B3">
              <w:rPr>
                <w:rFonts w:ascii="Gadugi" w:hAnsi="Gadugi"/>
                <w:color w:val="auto"/>
                <w:sz w:val="22"/>
                <w:szCs w:val="22"/>
              </w:rPr>
              <w:t xml:space="preserve">: </w:t>
            </w:r>
          </w:p>
          <w:p w14:paraId="2461BFB1" w14:textId="4A470110" w:rsidR="005B14B3" w:rsidRPr="005B14B3" w:rsidRDefault="005B14B3" w:rsidP="00DA58E5">
            <w:pPr>
              <w:pStyle w:val="ListParagraph"/>
              <w:numPr>
                <w:ilvl w:val="0"/>
                <w:numId w:val="36"/>
              </w:numPr>
              <w:rPr>
                <w:rFonts w:ascii="Gadugi" w:hAnsi="Gadugi"/>
                <w:sz w:val="22"/>
              </w:rPr>
            </w:pPr>
            <w:r w:rsidRPr="005B14B3">
              <w:rPr>
                <w:rFonts w:ascii="Gadugi" w:hAnsi="Gadugi"/>
                <w:sz w:val="22"/>
              </w:rPr>
              <w:t>Were there enough meals for everyone in the story? (closed)</w:t>
            </w:r>
          </w:p>
          <w:p w14:paraId="53976A8F" w14:textId="0FDFC6CD" w:rsidR="005B14B3" w:rsidRPr="005B14B3" w:rsidRDefault="005B14B3" w:rsidP="00DA58E5">
            <w:pPr>
              <w:pStyle w:val="ListParagraph"/>
              <w:numPr>
                <w:ilvl w:val="0"/>
                <w:numId w:val="36"/>
              </w:numPr>
              <w:rPr>
                <w:rFonts w:ascii="Gadugi" w:hAnsi="Gadugi"/>
                <w:sz w:val="22"/>
              </w:rPr>
            </w:pPr>
            <w:r w:rsidRPr="005B14B3">
              <w:rPr>
                <w:rFonts w:ascii="Gadugi" w:hAnsi="Gadugi"/>
                <w:sz w:val="22"/>
              </w:rPr>
              <w:t>Why do you think there weren’t enough meals for everyone in the story? (open)</w:t>
            </w:r>
          </w:p>
          <w:p w14:paraId="2A1AD9EE" w14:textId="77777777" w:rsidR="001F7DF0" w:rsidRDefault="001F7DF0" w:rsidP="001F7DF0">
            <w:pPr>
              <w:pStyle w:val="Heading1"/>
              <w:outlineLvl w:val="0"/>
              <w:rPr>
                <w:rFonts w:ascii="Gadugi" w:hAnsi="Gadugi"/>
                <w:color w:val="auto"/>
                <w:sz w:val="22"/>
                <w:szCs w:val="22"/>
              </w:rPr>
            </w:pPr>
          </w:p>
          <w:p w14:paraId="7C610138" w14:textId="5E4B0532" w:rsidR="001F7DF0" w:rsidRDefault="001F7DF0" w:rsidP="001F7DF0">
            <w:pPr>
              <w:pStyle w:val="Heading1"/>
              <w:outlineLvl w:val="0"/>
              <w:rPr>
                <w:rFonts w:ascii="Gadugi" w:hAnsi="Gadugi"/>
                <w:color w:val="auto"/>
                <w:sz w:val="22"/>
                <w:szCs w:val="22"/>
              </w:rPr>
            </w:pPr>
            <w:r w:rsidRPr="001F7DF0">
              <w:rPr>
                <w:rFonts w:ascii="Gadugi" w:hAnsi="Gadugi"/>
                <w:color w:val="auto"/>
                <w:sz w:val="22"/>
                <w:szCs w:val="22"/>
              </w:rPr>
              <w:t xml:space="preserve">This use of open and closed questions in combination allows </w:t>
            </w:r>
            <w:r w:rsidR="00FB2931">
              <w:rPr>
                <w:rFonts w:ascii="Gadugi" w:hAnsi="Gadugi"/>
                <w:color w:val="auto"/>
                <w:sz w:val="22"/>
                <w:szCs w:val="22"/>
              </w:rPr>
              <w:t>you</w:t>
            </w:r>
            <w:r w:rsidRPr="001F7DF0">
              <w:rPr>
                <w:rFonts w:ascii="Gadugi" w:hAnsi="Gadugi"/>
                <w:color w:val="auto"/>
                <w:sz w:val="22"/>
                <w:szCs w:val="22"/>
              </w:rPr>
              <w:t xml:space="preserve"> to ask clarifying questions to students </w:t>
            </w:r>
            <w:r w:rsidR="00A0298D">
              <w:rPr>
                <w:rFonts w:ascii="Gadugi" w:hAnsi="Gadugi"/>
                <w:color w:val="auto"/>
                <w:sz w:val="22"/>
                <w:szCs w:val="22"/>
              </w:rPr>
              <w:t>using</w:t>
            </w:r>
            <w:r w:rsidRPr="001F7DF0">
              <w:rPr>
                <w:rFonts w:ascii="Gadugi" w:hAnsi="Gadugi"/>
                <w:color w:val="auto"/>
                <w:sz w:val="22"/>
                <w:szCs w:val="22"/>
              </w:rPr>
              <w:t xml:space="preserve"> closed questions</w:t>
            </w:r>
            <w:r w:rsidR="00A0298D">
              <w:rPr>
                <w:rFonts w:ascii="Gadugi" w:hAnsi="Gadugi"/>
                <w:color w:val="auto"/>
                <w:sz w:val="22"/>
                <w:szCs w:val="22"/>
              </w:rPr>
              <w:t xml:space="preserve">. </w:t>
            </w:r>
            <w:r w:rsidR="00FB2931">
              <w:rPr>
                <w:rFonts w:ascii="Gadugi" w:hAnsi="Gadugi"/>
                <w:color w:val="auto"/>
                <w:sz w:val="22"/>
                <w:szCs w:val="22"/>
              </w:rPr>
              <w:t>You</w:t>
            </w:r>
            <w:r w:rsidR="00A0298D">
              <w:rPr>
                <w:rFonts w:ascii="Gadugi" w:hAnsi="Gadugi"/>
                <w:color w:val="auto"/>
                <w:sz w:val="22"/>
                <w:szCs w:val="22"/>
              </w:rPr>
              <w:t xml:space="preserve"> might decide to ask specific students those questions to help build their confidence in a lesson or if </w:t>
            </w:r>
            <w:r w:rsidR="00FB2931">
              <w:rPr>
                <w:rFonts w:ascii="Gadugi" w:hAnsi="Gadugi"/>
                <w:color w:val="auto"/>
                <w:sz w:val="22"/>
                <w:szCs w:val="22"/>
              </w:rPr>
              <w:t xml:space="preserve">you are not sure if they understand the conversation. </w:t>
            </w:r>
          </w:p>
          <w:p w14:paraId="7F132B53" w14:textId="77777777" w:rsidR="005B17AF" w:rsidRPr="005B17AF" w:rsidRDefault="005B17AF" w:rsidP="005B17AF"/>
          <w:p w14:paraId="70053013" w14:textId="68BE002C" w:rsidR="00C32153" w:rsidRPr="005B17AF" w:rsidRDefault="001F7DF0" w:rsidP="00FF0E76">
            <w:pPr>
              <w:pStyle w:val="Heading1"/>
              <w:outlineLvl w:val="0"/>
              <w:rPr>
                <w:rFonts w:ascii="Gadugi" w:hAnsi="Gadugi"/>
                <w:color w:val="auto"/>
                <w:sz w:val="22"/>
                <w:szCs w:val="22"/>
              </w:rPr>
            </w:pPr>
            <w:r w:rsidRPr="001F7DF0">
              <w:rPr>
                <w:rFonts w:ascii="Gadugi" w:hAnsi="Gadugi"/>
                <w:color w:val="auto"/>
                <w:sz w:val="22"/>
                <w:szCs w:val="22"/>
              </w:rPr>
              <w:t xml:space="preserve">By using open questions, in combination with closed questions, </w:t>
            </w:r>
            <w:r w:rsidR="005B17AF">
              <w:rPr>
                <w:rFonts w:ascii="Gadugi" w:hAnsi="Gadugi"/>
                <w:color w:val="auto"/>
                <w:sz w:val="22"/>
                <w:szCs w:val="22"/>
              </w:rPr>
              <w:t>you</w:t>
            </w:r>
            <w:r w:rsidRPr="001F7DF0">
              <w:rPr>
                <w:rFonts w:ascii="Gadugi" w:hAnsi="Gadugi"/>
                <w:color w:val="auto"/>
                <w:sz w:val="22"/>
                <w:szCs w:val="22"/>
              </w:rPr>
              <w:t xml:space="preserve"> can ask students to justify their opinions, explain their thoughts and challenge other students in a constructive way. </w:t>
            </w:r>
          </w:p>
          <w:p w14:paraId="7D3303D1" w14:textId="77777777" w:rsidR="00035CE4" w:rsidRPr="008E734D" w:rsidRDefault="00035CE4" w:rsidP="005B17AF">
            <w:pPr>
              <w:rPr>
                <w:lang w:bidi="ar-SA"/>
              </w:rPr>
            </w:pPr>
          </w:p>
        </w:tc>
      </w:tr>
    </w:tbl>
    <w:p w14:paraId="55EBBC03" w14:textId="77777777" w:rsidR="00305DAF" w:rsidRDefault="00305DAF" w:rsidP="00035CE4">
      <w:pPr>
        <w:rPr>
          <w:lang w:bidi="ar-SA"/>
        </w:rPr>
      </w:pPr>
    </w:p>
    <w:p w14:paraId="40AA7399" w14:textId="47886085" w:rsidR="00035CE4" w:rsidRDefault="00035CE4" w:rsidP="00035CE4">
      <w:pPr>
        <w:rPr>
          <w:lang w:bidi="ar-SA"/>
        </w:rPr>
      </w:pPr>
      <w:r>
        <w:rPr>
          <w:rFonts w:ascii="Gadugi" w:hAnsi="Gadugi"/>
          <w:noProof/>
          <w:sz w:val="22"/>
          <w:lang w:bidi="ar-SA"/>
        </w:rPr>
        <w:drawing>
          <wp:anchor distT="0" distB="0" distL="114300" distR="114300" simplePos="0" relativeHeight="253615104" behindDoc="1" locked="0" layoutInCell="1" allowOverlap="1" wp14:anchorId="459914FA" wp14:editId="2CD6E682">
            <wp:simplePos x="0" y="0"/>
            <wp:positionH relativeFrom="column">
              <wp:posOffset>4206240</wp:posOffset>
            </wp:positionH>
            <wp:positionV relativeFrom="paragraph">
              <wp:posOffset>170082</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504" name="Picture 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p>
    <w:p w14:paraId="662195D6" w14:textId="19B88B83" w:rsidR="00035CE4" w:rsidRPr="00C721E3" w:rsidRDefault="00D84F74" w:rsidP="00035CE4">
      <w:pPr>
        <w:pStyle w:val="Heading1"/>
        <w:rPr>
          <w:b/>
          <w:bCs/>
          <w:lang w:bidi="ar-SA"/>
        </w:rPr>
      </w:pPr>
      <w:r>
        <w:rPr>
          <w:b/>
          <w:bCs/>
          <w:lang w:bidi="ar-SA"/>
        </w:rPr>
        <w:t>2</w:t>
      </w:r>
      <w:r w:rsidR="00035CE4" w:rsidRPr="00C721E3">
        <w:rPr>
          <w:b/>
          <w:bCs/>
          <w:lang w:bidi="ar-SA"/>
        </w:rPr>
        <w:t>.3.4 Differentiated questions</w:t>
      </w:r>
    </w:p>
    <w:p w14:paraId="28F3FC29" w14:textId="1565540D" w:rsidR="002B644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Each learner’s individual needs (after a short period of time) will be known to you</w:t>
      </w:r>
      <w:r w:rsidR="002B6444">
        <w:rPr>
          <w:rFonts w:ascii="Gadugi" w:hAnsi="Gadugi"/>
          <w:color w:val="000000" w:themeColor="text1"/>
          <w:sz w:val="22"/>
          <w:lang w:bidi="ar-SA"/>
        </w:rPr>
        <w:t xml:space="preserve"> (revisit module 2 – Know your learners)</w:t>
      </w:r>
      <w:r>
        <w:rPr>
          <w:rFonts w:ascii="Gadugi" w:hAnsi="Gadugi"/>
          <w:color w:val="000000" w:themeColor="text1"/>
          <w:sz w:val="22"/>
          <w:lang w:bidi="ar-SA"/>
        </w:rPr>
        <w:t xml:space="preserve">. </w:t>
      </w:r>
      <w:r w:rsidR="002B6444" w:rsidRPr="002B6444">
        <w:rPr>
          <w:rFonts w:ascii="Gadugi" w:hAnsi="Gadugi"/>
          <w:i/>
          <w:iCs/>
          <w:color w:val="000000" w:themeColor="text1"/>
          <w:sz w:val="22"/>
          <w:lang w:bidi="ar-SA"/>
        </w:rPr>
        <w:t>This will be a challenge if you are teaching large numbers of students, but it is the heart of being an inclusive teacher.</w:t>
      </w:r>
      <w:r w:rsidR="002B6444">
        <w:rPr>
          <w:rFonts w:ascii="Gadugi" w:hAnsi="Gadugi"/>
          <w:color w:val="000000" w:themeColor="text1"/>
          <w:sz w:val="22"/>
          <w:lang w:bidi="ar-SA"/>
        </w:rPr>
        <w:t xml:space="preserve"> </w:t>
      </w:r>
    </w:p>
    <w:p w14:paraId="50220ED8" w14:textId="623F07FA"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This is where questions can be used even more effectively to challenge and support individuals at their own levels. </w:t>
      </w:r>
      <w:r w:rsidRPr="0019335F">
        <w:rPr>
          <w:rFonts w:ascii="Gadugi" w:hAnsi="Gadugi"/>
          <w:b/>
          <w:bCs/>
          <w:color w:val="000000" w:themeColor="text1"/>
          <w:sz w:val="22"/>
          <w:lang w:bidi="ar-SA"/>
        </w:rPr>
        <w:t xml:space="preserve">It is </w:t>
      </w:r>
      <w:r>
        <w:rPr>
          <w:rFonts w:ascii="Gadugi" w:hAnsi="Gadugi"/>
          <w:b/>
          <w:bCs/>
          <w:color w:val="000000" w:themeColor="text1"/>
          <w:sz w:val="22"/>
          <w:lang w:bidi="ar-SA"/>
        </w:rPr>
        <w:t xml:space="preserve">important to have high expectations for all </w:t>
      </w:r>
      <w:r w:rsidRPr="0019335F">
        <w:rPr>
          <w:rFonts w:ascii="Gadugi" w:hAnsi="Gadugi"/>
          <w:b/>
          <w:bCs/>
          <w:color w:val="000000" w:themeColor="text1"/>
          <w:sz w:val="22"/>
          <w:lang w:bidi="ar-SA"/>
        </w:rPr>
        <w:t xml:space="preserve">learners </w:t>
      </w:r>
      <w:r>
        <w:rPr>
          <w:rFonts w:ascii="Gadugi" w:hAnsi="Gadugi"/>
          <w:b/>
          <w:bCs/>
          <w:color w:val="000000" w:themeColor="text1"/>
          <w:sz w:val="22"/>
          <w:lang w:bidi="ar-SA"/>
        </w:rPr>
        <w:t xml:space="preserve">to </w:t>
      </w:r>
      <w:r w:rsidRPr="0019335F">
        <w:rPr>
          <w:rFonts w:ascii="Gadugi" w:hAnsi="Gadugi"/>
          <w:b/>
          <w:bCs/>
          <w:color w:val="000000" w:themeColor="text1"/>
          <w:sz w:val="22"/>
          <w:lang w:bidi="ar-SA"/>
        </w:rPr>
        <w:t>answer higher order questions</w:t>
      </w:r>
      <w:r>
        <w:rPr>
          <w:rFonts w:ascii="Gadugi" w:hAnsi="Gadugi"/>
          <w:b/>
          <w:bCs/>
          <w:color w:val="000000" w:themeColor="text1"/>
          <w:sz w:val="22"/>
          <w:lang w:bidi="ar-SA"/>
        </w:rPr>
        <w:t>, not just those who understand concepts quickly or easily</w:t>
      </w:r>
      <w:r w:rsidRPr="0019335F">
        <w:rPr>
          <w:rFonts w:ascii="Gadugi" w:hAnsi="Gadugi"/>
          <w:b/>
          <w:bCs/>
          <w:color w:val="000000" w:themeColor="text1"/>
          <w:sz w:val="22"/>
          <w:lang w:bidi="ar-SA"/>
        </w:rPr>
        <w:t>.</w:t>
      </w:r>
      <w:r>
        <w:rPr>
          <w:rFonts w:ascii="Gadugi" w:hAnsi="Gadugi"/>
          <w:color w:val="000000" w:themeColor="text1"/>
          <w:sz w:val="22"/>
          <w:lang w:bidi="ar-SA"/>
        </w:rPr>
        <w:t xml:space="preserve"> It is how the teacher asks the questions that makes higher order questions easier to answer for everyone. See the example below.</w:t>
      </w:r>
      <w:r w:rsidR="002B6444">
        <w:rPr>
          <w:rFonts w:ascii="Gadugi" w:hAnsi="Gadugi"/>
          <w:color w:val="000000" w:themeColor="text1"/>
          <w:sz w:val="22"/>
          <w:lang w:bidi="ar-SA"/>
        </w:rPr>
        <w:t xml:space="preserve"> </w:t>
      </w:r>
      <w:r>
        <w:rPr>
          <w:rFonts w:ascii="Gadugi" w:hAnsi="Gadugi"/>
          <w:color w:val="000000" w:themeColor="text1"/>
          <w:sz w:val="22"/>
          <w:lang w:bidi="ar-SA"/>
        </w:rPr>
        <w:t>An example of a higher order open question asked in two different ways</w:t>
      </w:r>
    </w:p>
    <w:p w14:paraId="45A067C9" w14:textId="77777777" w:rsidR="00035CE4" w:rsidRDefault="00035CE4" w:rsidP="00035CE4">
      <w:pPr>
        <w:pStyle w:val="ListParagraph"/>
        <w:spacing w:line="240" w:lineRule="auto"/>
        <w:ind w:left="0"/>
        <w:rPr>
          <w:rFonts w:ascii="Gadugi" w:hAnsi="Gadugi"/>
          <w:color w:val="000000" w:themeColor="text1"/>
          <w:sz w:val="22"/>
          <w:lang w:bidi="ar-SA"/>
        </w:rPr>
      </w:pPr>
    </w:p>
    <w:p w14:paraId="35BA5267" w14:textId="77777777" w:rsidR="00035CE4" w:rsidRDefault="00035CE4" w:rsidP="00035CE4">
      <w:pPr>
        <w:pStyle w:val="ListParagraph"/>
        <w:spacing w:line="240" w:lineRule="auto"/>
        <w:ind w:left="0"/>
        <w:jc w:val="center"/>
        <w:rPr>
          <w:rFonts w:ascii="Gadugi" w:hAnsi="Gadugi"/>
          <w:color w:val="000000" w:themeColor="text1"/>
          <w:sz w:val="22"/>
          <w:lang w:bidi="ar-SA"/>
        </w:rPr>
      </w:pPr>
      <w:r w:rsidRPr="00DE4175">
        <w:rPr>
          <w:rFonts w:ascii="Gadugi" w:hAnsi="Gadugi"/>
          <w:noProof/>
          <w:color w:val="000000" w:themeColor="text1"/>
          <w:sz w:val="22"/>
          <w:lang w:bidi="ar-SA"/>
        </w:rPr>
        <w:drawing>
          <wp:anchor distT="0" distB="0" distL="114300" distR="114300" simplePos="0" relativeHeight="253415424" behindDoc="0" locked="0" layoutInCell="1" allowOverlap="1" wp14:anchorId="0A335E35" wp14:editId="4B55D940">
            <wp:simplePos x="0" y="0"/>
            <wp:positionH relativeFrom="column">
              <wp:posOffset>0</wp:posOffset>
            </wp:positionH>
            <wp:positionV relativeFrom="paragraph">
              <wp:posOffset>189865</wp:posOffset>
            </wp:positionV>
            <wp:extent cx="603885" cy="1026160"/>
            <wp:effectExtent l="0" t="0" r="5715" b="2540"/>
            <wp:wrapThrough wrapText="bothSides">
              <wp:wrapPolygon edited="0">
                <wp:start x="0" y="0"/>
                <wp:lineTo x="0" y="21252"/>
                <wp:lineTo x="21123" y="21252"/>
                <wp:lineTo x="21123" y="0"/>
                <wp:lineTo x="0" y="0"/>
              </wp:wrapPolygon>
            </wp:wrapThrough>
            <wp:docPr id="319" name="Picture 31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rFonts w:ascii="Gadugi" w:hAnsi="Gadugi"/>
          <w:color w:val="000000" w:themeColor="text1"/>
          <w:sz w:val="22"/>
          <w:lang w:bidi="ar-SA"/>
        </w:rPr>
        <w:t>Evaluative question</w:t>
      </w:r>
    </w:p>
    <w:p w14:paraId="47F7FEBA" w14:textId="03D69DB5" w:rsidR="00035CE4" w:rsidRPr="00AA1A48" w:rsidRDefault="002B6444" w:rsidP="00035CE4">
      <w:pPr>
        <w:pStyle w:val="ListParagraph"/>
        <w:spacing w:line="240" w:lineRule="auto"/>
        <w:ind w:left="0"/>
        <w:rPr>
          <w:rFonts w:ascii="Gadugi" w:hAnsi="Gadugi"/>
          <w:color w:val="000000" w:themeColor="text1"/>
          <w:sz w:val="22"/>
          <w:lang w:bidi="ar-SA"/>
        </w:rPr>
      </w:pPr>
      <w:r w:rsidRPr="00DE4175">
        <w:rPr>
          <w:rFonts w:ascii="Gadugi" w:hAnsi="Gadugi"/>
          <w:noProof/>
          <w:color w:val="000000" w:themeColor="text1"/>
          <w:sz w:val="22"/>
          <w:lang w:bidi="ar-SA"/>
        </w:rPr>
        <mc:AlternateContent>
          <mc:Choice Requires="wps">
            <w:drawing>
              <wp:anchor distT="0" distB="0" distL="114300" distR="114300" simplePos="0" relativeHeight="253416448" behindDoc="0" locked="0" layoutInCell="1" allowOverlap="1" wp14:anchorId="0BCBA59B" wp14:editId="377C514B">
                <wp:simplePos x="0" y="0"/>
                <wp:positionH relativeFrom="column">
                  <wp:posOffset>1327932</wp:posOffset>
                </wp:positionH>
                <wp:positionV relativeFrom="paragraph">
                  <wp:posOffset>105361</wp:posOffset>
                </wp:positionV>
                <wp:extent cx="2750185" cy="829994"/>
                <wp:effectExtent l="895350" t="0" r="12065" b="27305"/>
                <wp:wrapNone/>
                <wp:docPr id="317" name="Speech Bubble: Rectangle with Corners Rounded 317"/>
                <wp:cNvGraphicFramePr/>
                <a:graphic xmlns:a="http://schemas.openxmlformats.org/drawingml/2006/main">
                  <a:graphicData uri="http://schemas.microsoft.com/office/word/2010/wordprocessingShape">
                    <wps:wsp>
                      <wps:cNvSpPr/>
                      <wps:spPr>
                        <a:xfrm>
                          <a:off x="0" y="0"/>
                          <a:ext cx="2750185" cy="829994"/>
                        </a:xfrm>
                        <a:prstGeom prst="wedgeRoundRectCallout">
                          <a:avLst>
                            <a:gd name="adj1" fmla="val -80861"/>
                            <a:gd name="adj2" fmla="val -750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F151984" w14:textId="0328BD64" w:rsidR="00035CE4" w:rsidRPr="00E123A2" w:rsidRDefault="00035CE4" w:rsidP="00035CE4">
                            <w:pPr>
                              <w:spacing w:line="240" w:lineRule="auto"/>
                              <w:jc w:val="center"/>
                              <w:rPr>
                                <w:sz w:val="20"/>
                                <w:szCs w:val="20"/>
                              </w:rPr>
                            </w:pPr>
                            <w:proofErr w:type="spellStart"/>
                            <w:r>
                              <w:rPr>
                                <w:sz w:val="20"/>
                                <w:szCs w:val="20"/>
                              </w:rPr>
                              <w:t>Khine</w:t>
                            </w:r>
                            <w:proofErr w:type="spellEnd"/>
                            <w:r>
                              <w:rPr>
                                <w:sz w:val="20"/>
                                <w:szCs w:val="20"/>
                              </w:rPr>
                              <w:t xml:space="preserve"> </w:t>
                            </w:r>
                            <w:proofErr w:type="spellStart"/>
                            <w:r>
                              <w:rPr>
                                <w:sz w:val="20"/>
                                <w:szCs w:val="20"/>
                              </w:rPr>
                              <w:t>Oo</w:t>
                            </w:r>
                            <w:proofErr w:type="spellEnd"/>
                            <w:r>
                              <w:rPr>
                                <w:sz w:val="20"/>
                                <w:szCs w:val="20"/>
                              </w:rPr>
                              <w:t xml:space="preserve">, </w:t>
                            </w:r>
                            <w:r w:rsidR="0059444B">
                              <w:rPr>
                                <w:sz w:val="20"/>
                                <w:szCs w:val="20"/>
                              </w:rPr>
                              <w:t>when else do people</w:t>
                            </w:r>
                            <w:r w:rsidR="002B6444">
                              <w:rPr>
                                <w:sz w:val="20"/>
                                <w:szCs w:val="20"/>
                              </w:rPr>
                              <w:t xml:space="preserve"> wear</w:t>
                            </w:r>
                            <w:r w:rsidR="0059444B">
                              <w:rPr>
                                <w:sz w:val="20"/>
                                <w:szCs w:val="20"/>
                              </w:rPr>
                              <w:t xml:space="preserve"> a</w:t>
                            </w:r>
                            <w:r w:rsidR="002B6444">
                              <w:rPr>
                                <w:sz w:val="20"/>
                                <w:szCs w:val="20"/>
                              </w:rPr>
                              <w:t xml:space="preserve"> uniform?</w:t>
                            </w:r>
                            <w:r>
                              <w:rPr>
                                <w:sz w:val="20"/>
                                <w:szCs w:val="20"/>
                              </w:rPr>
                              <w:t xml:space="preserve"> </w:t>
                            </w:r>
                            <w:r w:rsidR="0059444B">
                              <w:rPr>
                                <w:sz w:val="20"/>
                                <w:szCs w:val="20"/>
                              </w:rPr>
                              <w:t xml:space="preserve">What impact does it have on the role they carry out or how they are seen in the community? </w:t>
                            </w:r>
                          </w:p>
                          <w:p w14:paraId="7780C1F4"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BCBA59B" id="Speech Bubble: Rectangle with Corners Rounded 317" o:spid="_x0000_s1143" type="#_x0000_t62" style="position:absolute;margin-left:104.55pt;margin-top:8.3pt;width:216.55pt;height:65.35pt;z-index:253416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nw5pQIAAI4FAAAOAAAAZHJzL2Uyb0RvYy54bWysVE1vGjEQvVfqf7B8T5alhAAKRIgoVaUo&#10;jZJUORuvF1z5q7Zhob++z94NkKanqHvwjj3j8Zs3H1fXO63IVvggrZnS8rxHiTDcVtKspvTH8+3Z&#10;iJIQmamYskZM6V4Eej37/OmqcRPRt2urKuEJnJgwadyUrmN0k6IIfC00C+fWCQNlbb1mEVu/KirP&#10;GnjXquj3esOisb5y3nIRAk5vWiWdZf91LXj8XtdBRKKmFNhiXn1el2ktZldssvLMrSXvYLAPoNBM&#10;Gjx6cHXDIiMbL9+50pJ7G2wdz7nVha1ryUWOAdGUvb+ieVozJ3IsICe4A03h/7nl99sn9+BBQ+PC&#10;JEBMUexqr9Mf+Mguk7U/kCV2kXAc9i8veuXoghIO3ag/Ho8Hic3ieNv5EL8Kq0kSprQR1Uo82o2p&#10;HpGWBVPKbmImjW3vQszsVcQwjTJh1c+SklorJGPLFDkb9UbDssvWiVH/jREQjd/bfDm1KYfD4WWH&#10;s3sWiF+RJgzBKlndSqXyZh8WyhNAAH5pKts8I35KFAsRCpCSv87hm6vKkAYs4UscMdR2rRiucu2q&#10;KQ1mRQlTKzQNjz6z8OZ2+PjDKZgbFtYt6uy1JUXLiF5TUiNfp7CVSaGK3C1IRErisRiSFHfLHZFA&#10;XZaZu3S2tNX+wRNv25YKjt9KPHwHYh6YR9rQbZgL8TuWWllQYTuJkrX1v/91nuxR2tBS0qAnQdOv&#10;DfMCfH8zKPpxORikJs6bwcVlHxt/qlmeasxGLyzyhkICuiwm+6hexdpb/YLxMU+vQsUMx9ttQrrN&#10;IrazAgOIi/k8m6FxHYt35snx5Dxxlyh/3r0w77paj6iSe/vav2ySS63tjqNtumnsfBNtLQ+st7x2&#10;KUDT547qBlSaKqf7bHUco7M/AAAA//8DAFBLAwQUAAYACAAAACEAQJA1zt0AAAAKAQAADwAAAGRy&#10;cy9kb3ducmV2LnhtbEyPwU7DMAyG70i8Q2QkbixtGdkoTSeENCGOjB04po1pqyVO1aRbeXvMCY72&#10;/+vz52q3eCfOOMUhkIZ8lYFAaoMdqNNw/NjfbUHEZMgaFwg1fGOEXX19VZnShgu94/mQOsEQiqXR&#10;0Kc0llLGtkdv4iqMSJx9hcmbxOPUSTuZC8O9k0WWKenNQHyhNyO+9NieDrNnSnz73LqT3DSqKfJ5&#10;eB3t/vig9e3N8vwEIuGS/srwq8/qULNTE2ayUTgNRfaYc5UDpUBwQa2LAkTDi/XmHmRdyf8v1D8A&#10;AAD//wMAUEsBAi0AFAAGAAgAAAAhALaDOJL+AAAA4QEAABMAAAAAAAAAAAAAAAAAAAAAAFtDb250&#10;ZW50X1R5cGVzXS54bWxQSwECLQAUAAYACAAAACEAOP0h/9YAAACUAQAACwAAAAAAAAAAAAAAAAAv&#10;AQAAX3JlbHMvLnJlbHNQSwECLQAUAAYACAAAACEAGM58OaUCAACOBQAADgAAAAAAAAAAAAAAAAAu&#10;AgAAZHJzL2Uyb0RvYy54bWxQSwECLQAUAAYACAAAACEAQJA1zt0AAAAKAQAADwAAAAAAAAAAAAAA&#10;AAD/BAAAZHJzL2Rvd25yZXYueG1sUEsFBgAAAAAEAAQA8wAAAAkGAAAAAA==&#10;" adj="-6666,9178" fillcolor="windowText" strokecolor="windowText" strokeweight="1.75pt">
                <v:textbox>
                  <w:txbxContent>
                    <w:p w14:paraId="4F151984" w14:textId="0328BD64" w:rsidR="00035CE4" w:rsidRPr="00E123A2" w:rsidRDefault="00035CE4" w:rsidP="00035CE4">
                      <w:pPr>
                        <w:spacing w:line="240" w:lineRule="auto"/>
                        <w:jc w:val="center"/>
                        <w:rPr>
                          <w:sz w:val="20"/>
                          <w:szCs w:val="20"/>
                        </w:rPr>
                      </w:pPr>
                      <w:r>
                        <w:rPr>
                          <w:sz w:val="20"/>
                          <w:szCs w:val="20"/>
                        </w:rPr>
                        <w:t xml:space="preserve">Khine Oo, </w:t>
                      </w:r>
                      <w:r w:rsidR="0059444B">
                        <w:rPr>
                          <w:sz w:val="20"/>
                          <w:szCs w:val="20"/>
                        </w:rPr>
                        <w:t>when else do people</w:t>
                      </w:r>
                      <w:r w:rsidR="002B6444">
                        <w:rPr>
                          <w:sz w:val="20"/>
                          <w:szCs w:val="20"/>
                        </w:rPr>
                        <w:t xml:space="preserve"> wear</w:t>
                      </w:r>
                      <w:r w:rsidR="0059444B">
                        <w:rPr>
                          <w:sz w:val="20"/>
                          <w:szCs w:val="20"/>
                        </w:rPr>
                        <w:t xml:space="preserve"> a</w:t>
                      </w:r>
                      <w:r w:rsidR="002B6444">
                        <w:rPr>
                          <w:sz w:val="20"/>
                          <w:szCs w:val="20"/>
                        </w:rPr>
                        <w:t xml:space="preserve"> uniform?</w:t>
                      </w:r>
                      <w:r>
                        <w:rPr>
                          <w:sz w:val="20"/>
                          <w:szCs w:val="20"/>
                        </w:rPr>
                        <w:t xml:space="preserve"> </w:t>
                      </w:r>
                      <w:r w:rsidR="0059444B">
                        <w:rPr>
                          <w:sz w:val="20"/>
                          <w:szCs w:val="20"/>
                        </w:rPr>
                        <w:t xml:space="preserve">What impact does it have on the role they carry out or how they are seen in the community? </w:t>
                      </w:r>
                    </w:p>
                    <w:p w14:paraId="7780C1F4" w14:textId="77777777" w:rsidR="00035CE4" w:rsidRDefault="00035CE4" w:rsidP="00035CE4"/>
                  </w:txbxContent>
                </v:textbox>
              </v:shape>
            </w:pict>
          </mc:Fallback>
        </mc:AlternateContent>
      </w:r>
      <w:r w:rsidR="00035CE4" w:rsidRPr="00DE4175">
        <w:rPr>
          <w:rFonts w:ascii="Gadugi" w:hAnsi="Gadugi"/>
          <w:noProof/>
          <w:color w:val="000000" w:themeColor="text1"/>
          <w:sz w:val="22"/>
          <w:lang w:bidi="ar-SA"/>
        </w:rPr>
        <mc:AlternateContent>
          <mc:Choice Requires="wps">
            <w:drawing>
              <wp:anchor distT="45720" distB="45720" distL="114300" distR="114300" simplePos="0" relativeHeight="253417472" behindDoc="0" locked="0" layoutInCell="1" allowOverlap="1" wp14:anchorId="12877BF0" wp14:editId="37476EBB">
                <wp:simplePos x="0" y="0"/>
                <wp:positionH relativeFrom="column">
                  <wp:posOffset>4335145</wp:posOffset>
                </wp:positionH>
                <wp:positionV relativeFrom="paragraph">
                  <wp:posOffset>75565</wp:posOffset>
                </wp:positionV>
                <wp:extent cx="1600835" cy="623570"/>
                <wp:effectExtent l="0" t="0" r="18415" b="24130"/>
                <wp:wrapSquare wrapText="bothSides"/>
                <wp:docPr id="3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00835" cy="623570"/>
                        </a:xfrm>
                        <a:prstGeom prst="rect">
                          <a:avLst/>
                        </a:prstGeom>
                        <a:solidFill>
                          <a:srgbClr val="FFFFFF"/>
                        </a:solidFill>
                        <a:ln w="9525">
                          <a:solidFill>
                            <a:srgbClr val="000000"/>
                          </a:solidFill>
                          <a:miter lim="800000"/>
                          <a:headEnd/>
                          <a:tailEnd/>
                        </a:ln>
                      </wps:spPr>
                      <wps:txbx>
                        <w:txbxContent>
                          <w:p w14:paraId="0C09A5ED"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692F1A69" w14:textId="77777777" w:rsidR="00035CE4" w:rsidRPr="00692C1B" w:rsidRDefault="00035CE4" w:rsidP="00035CE4">
                            <w:pPr>
                              <w:jc w:val="center"/>
                              <w:rPr>
                                <w:rFonts w:ascii="Gadugi" w:hAnsi="Gadugi"/>
                                <w:b/>
                                <w:bCs/>
                                <w:sz w:val="22"/>
                              </w:rPr>
                            </w:pPr>
                            <w:r w:rsidRPr="00692C1B">
                              <w:rPr>
                                <w:rFonts w:ascii="Gadugi" w:hAnsi="Gadugi"/>
                                <w:b/>
                                <w:bCs/>
                                <w:sz w:val="22"/>
                              </w:rPr>
                              <w:t>Harder to answer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2877BF0" id="_x0000_s1144" type="#_x0000_t202" style="position:absolute;margin-left:341.35pt;margin-top:5.95pt;width:126.05pt;height:49.1pt;z-index:253417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eQh+FwIAACgEAAAOAAAAZHJzL2Uyb0RvYy54bWysk81u2zAMx+8D9g6C7oudNElTI07Rpcsw&#10;oPsAuj2ALMuxMFnUKCV29vSjlDQNuu0yzAdBNKU/yR+p5e3QGbZX6DXYko9HOWfKSqi13Zb829fN&#10;mwVnPghbCwNWlfygPL9dvX617F2hJtCCqRUyErG+6F3J2xBckWVetqoTfgROWXI2gJ0IZOI2q1H0&#10;pN6ZbJLn86wHrB2CVN7T3/ujk6+SftMoGT43jVeBmZJTbiGtmNYqrtlqKYotCtdqeUpD/EMWndCW&#10;gp6l7kUQbIf6N6lOSwQPTRhJ6DJoGi1VqoGqGecvqnlshVOpFoLj3RmT/3+y8tP+0X1BFoa3MFAD&#10;UxHePYD87pmFdSvsVt0hQt8qUVPgcUSW9c4Xp6sRtS98FKn6j1BTk8UuQBIaGuwiFaqTkTo14HCG&#10;robAZAw5z/PF1YwzSb755Gp2nbqSieLptkMf3ivoWNyUHKmpSV3sH3yI2Yji6UgM5sHoeqONSQZu&#10;q7VBthc0AJv0pQJeHDOW9SW/mU1mRwB/lcjT9yeJTgeaZKO7ki/Oh0QRsb2zdZqzILQ57illY08c&#10;I7ojxDBUA9M1MRkvYogItoL6QGgRjqNLT402LeBPznoa25L7HzuBijPzwVJ7bsbTaZzzZExn1xMy&#10;8NJTXXqElSRV8sDZcbsO6W1EchbuqI2NToSfMzklTeOYwJ+eTpz3Szuden7gq18AAAD//wMAUEsD&#10;BBQABgAIAAAAIQA8ffZ/4AAAAAoBAAAPAAAAZHJzL2Rvd25yZXYueG1sTI/BTsMwEETvSPyDtUhc&#10;EHXSVmkS4lQICQS3UqpydWM3ibDXwXbT8PdsT3DcmafZmWo9WcNG7UPvUEA6S4BpbJzqsRWw+3i+&#10;z4GFKFFJ41AL+NEB1vX1VSVL5c74rsdtbBmFYCilgC7GoeQ8NJ22MszcoJG8o/NWRjp9y5WXZwq3&#10;hs+TJONW9kgfOjnop043X9uTFZAvX8fP8LbY7JvsaIp4txpfvr0QtzfT4wOwqKf4B8OlPlWHmjod&#10;3AlVYEZAls9XhJKRFsAIKBZL2nK4CEkKvK74/wn1LwAAAP//AwBQSwECLQAUAAYACAAAACEAtoM4&#10;kv4AAADhAQAAEwAAAAAAAAAAAAAAAAAAAAAAW0NvbnRlbnRfVHlwZXNdLnhtbFBLAQItABQABgAI&#10;AAAAIQA4/SH/1gAAAJQBAAALAAAAAAAAAAAAAAAAAC8BAABfcmVscy8ucmVsc1BLAQItABQABgAI&#10;AAAAIQBKeQh+FwIAACgEAAAOAAAAAAAAAAAAAAAAAC4CAABkcnMvZTJvRG9jLnhtbFBLAQItABQA&#10;BgAIAAAAIQA8ffZ/4AAAAAoBAAAPAAAAAAAAAAAAAAAAAHEEAABkcnMvZG93bnJldi54bWxQSwUG&#10;AAAAAAQABADzAAAAfgUAAAAA&#10;">
                <v:textbox>
                  <w:txbxContent>
                    <w:p w14:paraId="0C09A5ED"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692F1A69" w14:textId="77777777" w:rsidR="00035CE4" w:rsidRPr="00692C1B" w:rsidRDefault="00035CE4" w:rsidP="00035CE4">
                      <w:pPr>
                        <w:jc w:val="center"/>
                        <w:rPr>
                          <w:rFonts w:ascii="Gadugi" w:hAnsi="Gadugi"/>
                          <w:b/>
                          <w:bCs/>
                          <w:sz w:val="22"/>
                        </w:rPr>
                      </w:pPr>
                      <w:r w:rsidRPr="00692C1B">
                        <w:rPr>
                          <w:rFonts w:ascii="Gadugi" w:hAnsi="Gadugi"/>
                          <w:b/>
                          <w:bCs/>
                          <w:sz w:val="22"/>
                        </w:rPr>
                        <w:t>Harder to answer</w:t>
                      </w:r>
                    </w:p>
                  </w:txbxContent>
                </v:textbox>
                <w10:wrap type="square"/>
              </v:shape>
            </w:pict>
          </mc:Fallback>
        </mc:AlternateContent>
      </w:r>
    </w:p>
    <w:p w14:paraId="0FF40016" w14:textId="77777777" w:rsidR="00035CE4" w:rsidRDefault="00035CE4" w:rsidP="00035CE4">
      <w:pPr>
        <w:pStyle w:val="ListParagraph"/>
        <w:spacing w:line="240" w:lineRule="auto"/>
        <w:ind w:left="0"/>
        <w:rPr>
          <w:rFonts w:ascii="Gadugi" w:hAnsi="Gadugi"/>
          <w:color w:val="000000" w:themeColor="text1"/>
          <w:sz w:val="22"/>
          <w:lang w:bidi="ar-SA"/>
        </w:rPr>
      </w:pPr>
    </w:p>
    <w:p w14:paraId="1EB40FA8" w14:textId="77777777" w:rsidR="00035CE4" w:rsidRDefault="00035CE4" w:rsidP="00035CE4">
      <w:pPr>
        <w:pStyle w:val="ListParagraph"/>
        <w:spacing w:line="240" w:lineRule="auto"/>
        <w:ind w:left="0"/>
        <w:rPr>
          <w:rFonts w:ascii="Gadugi" w:hAnsi="Gadugi"/>
          <w:color w:val="000000" w:themeColor="text1"/>
          <w:sz w:val="22"/>
          <w:lang w:bidi="ar-SA"/>
        </w:rPr>
      </w:pPr>
    </w:p>
    <w:p w14:paraId="7CC95454" w14:textId="77777777" w:rsidR="00035CE4" w:rsidRDefault="00035CE4" w:rsidP="00035CE4">
      <w:pPr>
        <w:pStyle w:val="ListParagraph"/>
        <w:spacing w:line="240" w:lineRule="auto"/>
        <w:ind w:left="0"/>
        <w:rPr>
          <w:rFonts w:ascii="Gadugi" w:hAnsi="Gadugi"/>
          <w:color w:val="000000" w:themeColor="text1"/>
          <w:sz w:val="22"/>
          <w:lang w:bidi="ar-SA"/>
        </w:rPr>
      </w:pPr>
    </w:p>
    <w:p w14:paraId="52B5127A" w14:textId="77777777" w:rsidR="00035CE4" w:rsidRDefault="00035CE4" w:rsidP="00035CE4">
      <w:pPr>
        <w:pStyle w:val="ListParagraph"/>
        <w:spacing w:line="240" w:lineRule="auto"/>
        <w:ind w:left="0"/>
        <w:rPr>
          <w:rFonts w:ascii="Gadugi" w:hAnsi="Gadugi"/>
          <w:color w:val="000000" w:themeColor="text1"/>
          <w:sz w:val="22"/>
          <w:lang w:bidi="ar-SA"/>
        </w:rPr>
      </w:pPr>
    </w:p>
    <w:p w14:paraId="0792A4D2" w14:textId="77777777" w:rsidR="00035CE4" w:rsidRDefault="00035CE4" w:rsidP="00035CE4">
      <w:pPr>
        <w:pStyle w:val="ListParagraph"/>
        <w:spacing w:line="240" w:lineRule="auto"/>
        <w:ind w:left="0"/>
        <w:rPr>
          <w:rFonts w:ascii="Gadugi" w:hAnsi="Gadugi"/>
          <w:color w:val="000000" w:themeColor="text1"/>
          <w:sz w:val="22"/>
          <w:lang w:bidi="ar-SA"/>
        </w:rPr>
      </w:pPr>
      <w:r w:rsidRPr="00DE4175">
        <w:rPr>
          <w:rFonts w:ascii="Gadugi" w:hAnsi="Gadugi"/>
          <w:noProof/>
          <w:color w:val="000000" w:themeColor="text1"/>
          <w:sz w:val="22"/>
          <w:lang w:bidi="ar-SA"/>
        </w:rPr>
        <w:drawing>
          <wp:anchor distT="0" distB="0" distL="114300" distR="114300" simplePos="0" relativeHeight="253418496" behindDoc="0" locked="0" layoutInCell="1" allowOverlap="1" wp14:anchorId="04C5038E" wp14:editId="4A6FD686">
            <wp:simplePos x="0" y="0"/>
            <wp:positionH relativeFrom="column">
              <wp:posOffset>-17780</wp:posOffset>
            </wp:positionH>
            <wp:positionV relativeFrom="paragraph">
              <wp:posOffset>184785</wp:posOffset>
            </wp:positionV>
            <wp:extent cx="603885" cy="1026160"/>
            <wp:effectExtent l="0" t="0" r="5715" b="2540"/>
            <wp:wrapThrough wrapText="bothSides">
              <wp:wrapPolygon edited="0">
                <wp:start x="0" y="0"/>
                <wp:lineTo x="0" y="21252"/>
                <wp:lineTo x="21123" y="21252"/>
                <wp:lineTo x="21123" y="0"/>
                <wp:lineTo x="0" y="0"/>
              </wp:wrapPolygon>
            </wp:wrapThrough>
            <wp:docPr id="386" name="Picture 386"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FC9BF3E" w14:textId="77777777" w:rsidR="00035CE4" w:rsidRDefault="00035CE4" w:rsidP="00035CE4">
      <w:pPr>
        <w:pStyle w:val="ListParagraph"/>
        <w:spacing w:line="240" w:lineRule="auto"/>
        <w:ind w:left="0"/>
        <w:rPr>
          <w:rFonts w:ascii="Gadugi" w:hAnsi="Gadugi"/>
          <w:color w:val="000000" w:themeColor="text1"/>
          <w:sz w:val="22"/>
          <w:lang w:bidi="ar-SA"/>
        </w:rPr>
      </w:pPr>
      <w:r w:rsidRPr="00DE4175">
        <w:rPr>
          <w:rFonts w:ascii="Gadugi" w:hAnsi="Gadugi"/>
          <w:noProof/>
          <w:color w:val="000000" w:themeColor="text1"/>
          <w:sz w:val="22"/>
          <w:lang w:bidi="ar-SA"/>
        </w:rPr>
        <mc:AlternateContent>
          <mc:Choice Requires="wps">
            <w:drawing>
              <wp:anchor distT="45720" distB="45720" distL="114300" distR="114300" simplePos="0" relativeHeight="253420544" behindDoc="0" locked="0" layoutInCell="1" allowOverlap="1" wp14:anchorId="7113FB88" wp14:editId="3F859D4F">
                <wp:simplePos x="0" y="0"/>
                <wp:positionH relativeFrom="column">
                  <wp:posOffset>4335145</wp:posOffset>
                </wp:positionH>
                <wp:positionV relativeFrom="paragraph">
                  <wp:posOffset>43815</wp:posOffset>
                </wp:positionV>
                <wp:extent cx="1600835" cy="628650"/>
                <wp:effectExtent l="0" t="0" r="18415" b="19050"/>
                <wp:wrapSquare wrapText="bothSides"/>
                <wp:docPr id="3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00835" cy="628650"/>
                        </a:xfrm>
                        <a:prstGeom prst="rect">
                          <a:avLst/>
                        </a:prstGeom>
                        <a:solidFill>
                          <a:srgbClr val="FFFFFF"/>
                        </a:solidFill>
                        <a:ln w="9525">
                          <a:solidFill>
                            <a:srgbClr val="000000"/>
                          </a:solidFill>
                          <a:miter lim="800000"/>
                          <a:headEnd/>
                          <a:tailEnd/>
                        </a:ln>
                      </wps:spPr>
                      <wps:txbx>
                        <w:txbxContent>
                          <w:p w14:paraId="219DA827"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3848930C" w14:textId="77777777" w:rsidR="00035CE4" w:rsidRPr="00692C1B" w:rsidRDefault="00035CE4" w:rsidP="00035CE4">
                            <w:pPr>
                              <w:jc w:val="center"/>
                              <w:rPr>
                                <w:rFonts w:ascii="Gadugi" w:hAnsi="Gadugi"/>
                                <w:b/>
                                <w:bCs/>
                                <w:sz w:val="22"/>
                              </w:rPr>
                            </w:pPr>
                            <w:r w:rsidRPr="00692C1B">
                              <w:rPr>
                                <w:rFonts w:ascii="Gadugi" w:hAnsi="Gadugi"/>
                                <w:b/>
                                <w:bCs/>
                                <w:sz w:val="22"/>
                              </w:rPr>
                              <w:t>Easier to answer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113FB88" id="_x0000_s1145" type="#_x0000_t202" style="position:absolute;margin-left:341.35pt;margin-top:3.45pt;width:126.05pt;height:49.5pt;z-index:2534205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fWPFgIAACgEAAAOAAAAZHJzL2Uyb0RvYy54bWysk82O0zAQx+9IvIPlO01a2tJGTVdLlyKk&#10;5UNaeICJ4zQWjsfYbpPy9Izdbrda4ILIwfJk7P/M/Ga8uhk6zQ7SeYWm5ONRzpk0AmtldiX/9nX7&#10;asGZD2Bq0GhkyY/S85v1yxer3hZygi3qWjpGIsYXvS15G4ItssyLVnbgR2ilIWeDroNApttltYOe&#10;1DudTfJ8nvXoautQSO/p793JyddJv2mkCJ+bxsvAdMkpt5BWl9Yqrtl6BcXOgW2VOKcB/5BFB8pQ&#10;0IvUHQRge6d+k+qUcOixCSOBXYZNo4RMNVA14/xZNQ8tWJlqITjeXjD5/ycrPh0e7BfHwvAWB2pg&#10;KsLbexTfPTO4acHs5K1z2LcSago8jsiy3vrifDWi9oWPIlX/EWtqMuwDJqGhcV2kQnUyUqcGHC/Q&#10;5RCYiCHneb54PeNMkG8+WcxnqSsZFI+3rfPhvcSOxU3JHTU1qcPh3oeYDRSPR2Iwj1rVW6V1Mtyu&#10;2mjHDkADsE1fKuDZMW1YX/LlbDI7AfirRJ6+P0l0KtAka9WVfHE5BEXE9s7Uac4CKH3aU8ranDlG&#10;dCeIYagGpmpiMl7GEBFshfWR0Do8jS49Ndq06H5y1tPYltz/2IOTnOkPhtqzHE+ncc6TMZ29mZDh&#10;rj3VtQeMIKmSB85O201IbyOSM3hLbWxUIvyUyTlpGscE/vx04rxf2+nU0wNf/wIAAP//AwBQSwME&#10;FAAGAAgAAAAhAIeyZX/fAAAACQEAAA8AAABkcnMvZG93bnJldi54bWxMj8FOwzAQRO9I/IO1SFwQ&#10;dWhLmoQ4FUICwQ3aCq5uvE0i7HWI3TT8PcsJbjuap9mZcj05K0YcQudJwc0sAYFUe9NRo2C3fbzO&#10;QISoyWjrCRV8Y4B1dX5W6sL4E73huImN4BAKhVbQxtgXUoa6RafDzPdI7B384HRkOTTSDPrE4c7K&#10;eZKk0umO+EOre3xosf7cHJ2CbPk8foSXxet7nR5sHq9W49PXoNTlxXR/ByLiFP9g+K3P1aHiTnt/&#10;JBOEVZBm8xWjfOQg2M8XS56yZzC5zUFWpfy/oPoBAAD//wMAUEsBAi0AFAAGAAgAAAAhALaDOJL+&#10;AAAA4QEAABMAAAAAAAAAAAAAAAAAAAAAAFtDb250ZW50X1R5cGVzXS54bWxQSwECLQAUAAYACAAA&#10;ACEAOP0h/9YAAACUAQAACwAAAAAAAAAAAAAAAAAvAQAAX3JlbHMvLnJlbHNQSwECLQAUAAYACAAA&#10;ACEAq231jxYCAAAoBAAADgAAAAAAAAAAAAAAAAAuAgAAZHJzL2Uyb0RvYy54bWxQSwECLQAUAAYA&#10;CAAAACEAh7Jlf98AAAAJAQAADwAAAAAAAAAAAAAAAABwBAAAZHJzL2Rvd25yZXYueG1sUEsFBgAA&#10;AAAEAAQA8wAAAHwFAAAAAA==&#10;">
                <v:textbox>
                  <w:txbxContent>
                    <w:p w14:paraId="219DA827"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3848930C" w14:textId="77777777" w:rsidR="00035CE4" w:rsidRPr="00692C1B" w:rsidRDefault="00035CE4" w:rsidP="00035CE4">
                      <w:pPr>
                        <w:jc w:val="center"/>
                        <w:rPr>
                          <w:rFonts w:ascii="Gadugi" w:hAnsi="Gadugi"/>
                          <w:b/>
                          <w:bCs/>
                          <w:sz w:val="22"/>
                        </w:rPr>
                      </w:pPr>
                      <w:r w:rsidRPr="00692C1B">
                        <w:rPr>
                          <w:rFonts w:ascii="Gadugi" w:hAnsi="Gadugi"/>
                          <w:b/>
                          <w:bCs/>
                          <w:sz w:val="22"/>
                        </w:rPr>
                        <w:t>Easier to answer</w:t>
                      </w:r>
                    </w:p>
                  </w:txbxContent>
                </v:textbox>
                <w10:wrap type="square"/>
              </v:shape>
            </w:pict>
          </mc:Fallback>
        </mc:AlternateContent>
      </w:r>
      <w:r w:rsidRPr="00DE4175">
        <w:rPr>
          <w:rFonts w:ascii="Gadugi" w:hAnsi="Gadugi"/>
          <w:noProof/>
          <w:color w:val="000000" w:themeColor="text1"/>
          <w:sz w:val="22"/>
          <w:lang w:bidi="ar-SA"/>
        </w:rPr>
        <mc:AlternateContent>
          <mc:Choice Requires="wps">
            <w:drawing>
              <wp:anchor distT="0" distB="0" distL="114300" distR="114300" simplePos="0" relativeHeight="253419520" behindDoc="0" locked="0" layoutInCell="1" allowOverlap="1" wp14:anchorId="38EE7F51" wp14:editId="03F0B63F">
                <wp:simplePos x="0" y="0"/>
                <wp:positionH relativeFrom="column">
                  <wp:posOffset>1307909</wp:posOffset>
                </wp:positionH>
                <wp:positionV relativeFrom="paragraph">
                  <wp:posOffset>102275</wp:posOffset>
                </wp:positionV>
                <wp:extent cx="2750798" cy="491490"/>
                <wp:effectExtent l="895350" t="0" r="12065" b="22860"/>
                <wp:wrapNone/>
                <wp:docPr id="385" name="Speech Bubble: Rectangle with Corners Rounded 385"/>
                <wp:cNvGraphicFramePr/>
                <a:graphic xmlns:a="http://schemas.openxmlformats.org/drawingml/2006/main">
                  <a:graphicData uri="http://schemas.microsoft.com/office/word/2010/wordprocessingShape">
                    <wps:wsp>
                      <wps:cNvSpPr/>
                      <wps:spPr>
                        <a:xfrm>
                          <a:off x="0" y="0"/>
                          <a:ext cx="2750798" cy="491490"/>
                        </a:xfrm>
                        <a:prstGeom prst="wedgeRoundRectCallout">
                          <a:avLst>
                            <a:gd name="adj1" fmla="val -80861"/>
                            <a:gd name="adj2" fmla="val -750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533DF3A6" w14:textId="131E472F" w:rsidR="00035CE4" w:rsidRPr="00E123A2" w:rsidRDefault="00035CE4" w:rsidP="00035CE4">
                            <w:pPr>
                              <w:spacing w:line="240" w:lineRule="auto"/>
                              <w:jc w:val="center"/>
                              <w:rPr>
                                <w:sz w:val="20"/>
                                <w:szCs w:val="20"/>
                              </w:rPr>
                            </w:pPr>
                            <w:r>
                              <w:rPr>
                                <w:sz w:val="20"/>
                                <w:szCs w:val="20"/>
                              </w:rPr>
                              <w:t xml:space="preserve">Mi Wai, what is </w:t>
                            </w:r>
                            <w:r w:rsidRPr="0019335F">
                              <w:rPr>
                                <w:b/>
                                <w:bCs/>
                                <w:szCs w:val="24"/>
                              </w:rPr>
                              <w:t>good and bad</w:t>
                            </w:r>
                            <w:r>
                              <w:rPr>
                                <w:sz w:val="20"/>
                                <w:szCs w:val="20"/>
                              </w:rPr>
                              <w:t xml:space="preserve"> about </w:t>
                            </w:r>
                            <w:r w:rsidR="002B6444">
                              <w:rPr>
                                <w:sz w:val="20"/>
                                <w:szCs w:val="20"/>
                              </w:rPr>
                              <w:t xml:space="preserve">wearing school uniform? </w:t>
                            </w:r>
                          </w:p>
                          <w:p w14:paraId="0AB8FB4E"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8EE7F51" id="Speech Bubble: Rectangle with Corners Rounded 385" o:spid="_x0000_s1146" type="#_x0000_t62" style="position:absolute;margin-left:103pt;margin-top:8.05pt;width:216.6pt;height:38.7pt;z-index:253419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0ETpAIAAI4FAAAOAAAAZHJzL2Uyb0RvYy54bWysVE1vGjEQvVfqf7B8TxYoIYCyRIgoVaUo&#10;jZJUORuvF1z5q7Zhob++z94NkKanqHvwjj3j8Zs3H1fXO63IVvggrSlp/7xHiTDcVtKsSvrj+fZs&#10;TEmIzFRMWSNKuheBXs8+f7pq3FQM7NqqSngCJyZMG1fSdYxuWhSBr4Vm4dw6YaCsrdcsYutXReVZ&#10;A+9aFYNeb1Q01lfOWy5CwOlNq6Sz7L+uBY/f6zqISFRJgS3m1ed1mdZidsWmK8/cWvIOBvsACs2k&#10;waMHVzcsMrLx8p0rLbm3wdbxnFtd2LqWXOQYEE2/91c0T2vmRI4F5AR3oCn8P7f8fvvkHjxoaFyY&#10;Bogpil3tdfoDH9llsvYHssQuEo7DweVF73KC9HLohpP+cJLZLI63nQ/xq7CaJKGkjahW4tFuTPWI&#10;tCyYUnYTM2lsexdiZq8ihmmUCat+9imptUIytkyRs3FvPOp32ToxGrwxAqLJe5svpzb90Wh0mWyA&#10;s3sW0ivShCFYJatbqVTe7MNCeQIIwC9NZZtnxE+JYiFCAVLy1zl8c1UZ0oAlfBfgiKG2a8VwlWtX&#10;lTSYFSVMrdA0PPrMwpvb4eMPp2BuWFi3qLPXlhQtI3pNSV3S8SlsZVKoIncLEpHIORZDkuJuuSMS&#10;qPuDnON0trTV/sETb9uWCo7fSjx8B2IemEfa0G2YC/E7llpZUGE7iZK19b//dZ7sUdrQUtKgJ0HT&#10;rw3zAnx/Myh6FNkwNXHeDC8ugYb4U83yVGM2emGRNxQS0GUx2Uf1Ktbe6heMj3l6FSpmON5uE9Jt&#10;FrGdFRhAXMzn2QyN61i8M0+OJ+eJu0T58+6FedfVekSV3NvX/u1Kra26o226aex8E20tD6y3vHYp&#10;QNPnSu0GVJoqp/tsdRyjsz8AAAD//wMAUEsDBBQABgAIAAAAIQBuJyyt3QAAAAkBAAAPAAAAZHJz&#10;L2Rvd25yZXYueG1sTI/BTsMwEETvSPyDtUjcqJNUNW2IUyGkCnGk9MDRiZckqr2OYqcNf89yguNq&#10;Rm/fVPvFO3HBKQ6BNOSrDARSG+xAnYbTx+FhCyImQ9a4QKjhGyPs69ubypQ2XOkdL8fUCYZQLI2G&#10;PqWxlDK2PXoTV2FE4uwrTN4kPqdO2slcGe6dLLJMSW8G4g+9GfGlx/Z8nD1T4tvn1p3lY6OaIp+H&#10;19EeThut7++W5ycQCZf0V4ZffVaHmp2aMJONwmkoMsVbEgcqB8EFtd4VIBoNu/UGZF3J/wvqHwAA&#10;AP//AwBQSwECLQAUAAYACAAAACEAtoM4kv4AAADhAQAAEwAAAAAAAAAAAAAAAAAAAAAAW0NvbnRl&#10;bnRfVHlwZXNdLnhtbFBLAQItABQABgAIAAAAIQA4/SH/1gAAAJQBAAALAAAAAAAAAAAAAAAAAC8B&#10;AABfcmVscy8ucmVsc1BLAQItABQABgAIAAAAIQDXf0ETpAIAAI4FAAAOAAAAAAAAAAAAAAAAAC4C&#10;AABkcnMvZTJvRG9jLnhtbFBLAQItABQABgAIAAAAIQBuJyyt3QAAAAkBAAAPAAAAAAAAAAAAAAAA&#10;AP4EAABkcnMvZG93bnJldi54bWxQSwUGAAAAAAQABADzAAAACAYAAAAA&#10;" adj="-6666,9178" fillcolor="windowText" strokecolor="windowText" strokeweight="1.75pt">
                <v:textbox>
                  <w:txbxContent>
                    <w:p w14:paraId="533DF3A6" w14:textId="131E472F" w:rsidR="00035CE4" w:rsidRPr="00E123A2" w:rsidRDefault="00035CE4" w:rsidP="00035CE4">
                      <w:pPr>
                        <w:spacing w:line="240" w:lineRule="auto"/>
                        <w:jc w:val="center"/>
                        <w:rPr>
                          <w:sz w:val="20"/>
                          <w:szCs w:val="20"/>
                        </w:rPr>
                      </w:pPr>
                      <w:r>
                        <w:rPr>
                          <w:sz w:val="20"/>
                          <w:szCs w:val="20"/>
                        </w:rPr>
                        <w:t xml:space="preserve">Mi Wai, what is </w:t>
                      </w:r>
                      <w:r w:rsidRPr="0019335F">
                        <w:rPr>
                          <w:b/>
                          <w:bCs/>
                          <w:szCs w:val="24"/>
                        </w:rPr>
                        <w:t>good and bad</w:t>
                      </w:r>
                      <w:r>
                        <w:rPr>
                          <w:sz w:val="20"/>
                          <w:szCs w:val="20"/>
                        </w:rPr>
                        <w:t xml:space="preserve"> about </w:t>
                      </w:r>
                      <w:r w:rsidR="002B6444">
                        <w:rPr>
                          <w:sz w:val="20"/>
                          <w:szCs w:val="20"/>
                        </w:rPr>
                        <w:t xml:space="preserve">wearing school uniform? </w:t>
                      </w:r>
                    </w:p>
                    <w:p w14:paraId="0AB8FB4E" w14:textId="77777777" w:rsidR="00035CE4" w:rsidRDefault="00035CE4" w:rsidP="00035CE4"/>
                  </w:txbxContent>
                </v:textbox>
              </v:shape>
            </w:pict>
          </mc:Fallback>
        </mc:AlternateContent>
      </w:r>
    </w:p>
    <w:p w14:paraId="19BA74C8" w14:textId="77777777" w:rsidR="00035CE4" w:rsidRDefault="00035CE4" w:rsidP="00035CE4">
      <w:pPr>
        <w:pStyle w:val="ListParagraph"/>
        <w:spacing w:line="240" w:lineRule="auto"/>
        <w:ind w:left="0"/>
        <w:rPr>
          <w:rFonts w:ascii="Gadugi" w:hAnsi="Gadugi"/>
          <w:color w:val="000000" w:themeColor="text1"/>
          <w:sz w:val="22"/>
          <w:lang w:bidi="ar-SA"/>
        </w:rPr>
      </w:pPr>
    </w:p>
    <w:p w14:paraId="211EEC88" w14:textId="77777777" w:rsidR="00035CE4" w:rsidRDefault="00035CE4" w:rsidP="00035CE4">
      <w:pPr>
        <w:pStyle w:val="ListParagraph"/>
        <w:spacing w:line="240" w:lineRule="auto"/>
        <w:ind w:left="0"/>
        <w:rPr>
          <w:rFonts w:ascii="Gadugi" w:hAnsi="Gadugi"/>
          <w:color w:val="000000" w:themeColor="text1"/>
          <w:sz w:val="22"/>
          <w:lang w:bidi="ar-SA"/>
        </w:rPr>
      </w:pPr>
    </w:p>
    <w:p w14:paraId="3A64E902" w14:textId="77777777" w:rsidR="00035CE4" w:rsidRDefault="00035CE4" w:rsidP="00035CE4">
      <w:pPr>
        <w:pStyle w:val="ListParagraph"/>
        <w:spacing w:line="240" w:lineRule="auto"/>
        <w:ind w:left="0"/>
        <w:rPr>
          <w:rFonts w:ascii="Gadugi" w:hAnsi="Gadugi"/>
          <w:color w:val="000000" w:themeColor="text1"/>
          <w:sz w:val="22"/>
          <w:lang w:bidi="ar-SA"/>
        </w:rPr>
      </w:pPr>
    </w:p>
    <w:p w14:paraId="4C4BD621" w14:textId="77777777" w:rsidR="00035CE4" w:rsidRDefault="00035CE4" w:rsidP="00035CE4">
      <w:pPr>
        <w:pStyle w:val="ListParagraph"/>
        <w:spacing w:line="240" w:lineRule="auto"/>
        <w:ind w:left="0"/>
        <w:rPr>
          <w:rFonts w:ascii="Gadugi" w:hAnsi="Gadugi"/>
          <w:color w:val="000000" w:themeColor="text1"/>
          <w:sz w:val="22"/>
          <w:lang w:bidi="ar-SA"/>
        </w:rPr>
      </w:pPr>
    </w:p>
    <w:p w14:paraId="1462991E" w14:textId="1A2A9892" w:rsidR="00035CE4" w:rsidRDefault="002B6444" w:rsidP="00035CE4">
      <w:pPr>
        <w:rPr>
          <w:lang w:bidi="ar-SA"/>
        </w:rPr>
      </w:pPr>
      <w:r w:rsidRPr="001A4503">
        <w:rPr>
          <w:noProof/>
          <w:lang w:bidi="ar-SA"/>
        </w:rPr>
        <mc:AlternateContent>
          <mc:Choice Requires="wps">
            <w:drawing>
              <wp:anchor distT="0" distB="0" distL="114300" distR="114300" simplePos="0" relativeHeight="253428736" behindDoc="0" locked="0" layoutInCell="1" allowOverlap="1" wp14:anchorId="6BB50474" wp14:editId="448C3A7F">
                <wp:simplePos x="0" y="0"/>
                <wp:positionH relativeFrom="column">
                  <wp:posOffset>1306830</wp:posOffset>
                </wp:positionH>
                <wp:positionV relativeFrom="paragraph">
                  <wp:posOffset>175358</wp:posOffset>
                </wp:positionV>
                <wp:extent cx="2750185" cy="555674"/>
                <wp:effectExtent l="895350" t="0" r="12065" b="15875"/>
                <wp:wrapNone/>
                <wp:docPr id="395" name="Speech Bubble: Rectangle with Corners Rounded 395"/>
                <wp:cNvGraphicFramePr/>
                <a:graphic xmlns:a="http://schemas.openxmlformats.org/drawingml/2006/main">
                  <a:graphicData uri="http://schemas.microsoft.com/office/word/2010/wordprocessingShape">
                    <wps:wsp>
                      <wps:cNvSpPr/>
                      <wps:spPr>
                        <a:xfrm>
                          <a:off x="0" y="0"/>
                          <a:ext cx="2750185" cy="555674"/>
                        </a:xfrm>
                        <a:prstGeom prst="wedgeRoundRectCallout">
                          <a:avLst>
                            <a:gd name="adj1" fmla="val -80861"/>
                            <a:gd name="adj2" fmla="val -750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0EDB995" w14:textId="2BB69AA0" w:rsidR="00035CE4" w:rsidRPr="00E123A2" w:rsidRDefault="00035CE4" w:rsidP="00035CE4">
                            <w:pPr>
                              <w:spacing w:line="240" w:lineRule="auto"/>
                              <w:jc w:val="center"/>
                              <w:rPr>
                                <w:sz w:val="20"/>
                                <w:szCs w:val="20"/>
                              </w:rPr>
                            </w:pPr>
                            <w:r>
                              <w:rPr>
                                <w:sz w:val="20"/>
                                <w:szCs w:val="20"/>
                              </w:rPr>
                              <w:t xml:space="preserve">Cho Lei, </w:t>
                            </w:r>
                            <w:r w:rsidR="0059444B">
                              <w:rPr>
                                <w:sz w:val="20"/>
                                <w:szCs w:val="20"/>
                              </w:rPr>
                              <w:t>what do you think about wearing school uniform?</w:t>
                            </w:r>
                          </w:p>
                          <w:p w14:paraId="7AF561FE"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BB50474" id="Speech Bubble: Rectangle with Corners Rounded 395" o:spid="_x0000_s1147" type="#_x0000_t62" style="position:absolute;margin-left:102.9pt;margin-top:13.8pt;width:216.55pt;height:43.75pt;z-index:253428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FSEpgIAAI4FAAAOAAAAZHJzL2Uyb0RvYy54bWysVEtv2zAMvg/YfxB0bx1neTWoUwQpOgwo&#10;2qIP9KzIcqxBEjVJiZ39+lGym6TrTsV8kCmRoj5+fFxetVqRnXBegilofj6gRBgOpTSbgr4835zN&#10;KPGBmZIpMKKge+Hp1eLrl8vGzsUQalClcASdGD9vbEHrEOw8yzyvhWb+HKwwqKzAaRZw6zZZ6ViD&#10;3rXKhoPBJGvAldYBF97j6XWnpIvkv6oED/dV5UUgqqCILaTVpXUd12xxyeYbx2wteQ+DfQKFZtLg&#10;owdX1ywwsnXygystuQMPVTjnoDOoKslFigGjyQd/RfNUMytSLEiOtwea/P9zy+92T/bBIQ2N9XOP&#10;YoyirZyOf8RH2kTW/kCWaAPheDicjgf5bEwJR914PJ5MR5HN7HjbOh++C9AkCgVtRLkRj7A15SOm&#10;ZcWUgm1IpLHdrQ+JvZIYprFMWPkzp6TSCpOxY4qczQazSd5n68Ro+M4IEV18tPl2apNPJpNpj7N/&#10;FhG/IY0YPChZ3kil0mbvV8oRhID4pSmhecb4KVHMB1QgKenrHb67qgxpkCX8IkcMa7tSDK9ybcuC&#10;erOhhKkNNg0PLrHw7rb//MMxmGvm6w518tqRomXAXlNSF3R2CluZGKpI3YKJiEk8FkOUQrtuiUTU&#10;+TDlIJ6todw/OOKgaylv+Y3Eh2+RmAfmMG3YbTgXwj0ulQKkAnqJkhrc73+dR3ssbdRS0mBPIk2/&#10;tswJ5PuHwaK/yEej2MRpMxpPh7hxp5r1qcZs9Qowb1hIiC6J0T6oN7FyoF9xfCzjq6hihuPbXUL6&#10;zSp0swIHEBfLZTLDxrUs3Jony6PzyF2k/Ll9Zc72tR6wSu7grX/ZPJVa1x1H23jTwHIboJIH1jte&#10;+xRg06eO6gdUnCqn+2R1HKOLPwAAAP//AwBQSwMEFAAGAAgAAAAhAOB2dqLdAAAACgEAAA8AAABk&#10;cnMvZG93bnJldi54bWxMj8FOwzAMhu9IvENkJG4sbVG7UppOCGlCHNl24Jg2pq2WOFWTbuXtMSe4&#10;2fKvz99f71ZnxQXnMHpSkG4SEEidNyP1Ck7H/UMJIkRNRltPqOAbA+ya25taV8Zf6QMvh9gLhlCo&#10;tIIhxqmSMnQDOh02fkLi25efnY68zr00s74y3FmZJUkhnR6JPwx6wtcBu/NhcUwJ75+lPcttW7RZ&#10;uoxvk9mfcqXu79aXZxAR1/gXhl99VoeGnVq/kAnCKsiSnNUjD9sCBAeKx/IJRMvJNE9BNrX8X6H5&#10;AQAA//8DAFBLAQItABQABgAIAAAAIQC2gziS/gAAAOEBAAATAAAAAAAAAAAAAAAAAAAAAABbQ29u&#10;dGVudF9UeXBlc10ueG1sUEsBAi0AFAAGAAgAAAAhADj9If/WAAAAlAEAAAsAAAAAAAAAAAAAAAAA&#10;LwEAAF9yZWxzLy5yZWxzUEsBAi0AFAAGAAgAAAAhAH7sVISmAgAAjgUAAA4AAAAAAAAAAAAAAAAA&#10;LgIAAGRycy9lMm9Eb2MueG1sUEsBAi0AFAAGAAgAAAAhAOB2dqLdAAAACgEAAA8AAAAAAAAAAAAA&#10;AAAAAAUAAGRycy9kb3ducmV2LnhtbFBLBQYAAAAABAAEAPMAAAAKBgAAAAA=&#10;" adj="-6666,9178" fillcolor="windowText" strokecolor="windowText" strokeweight="1.75pt">
                <v:textbox>
                  <w:txbxContent>
                    <w:p w14:paraId="40EDB995" w14:textId="2BB69AA0" w:rsidR="00035CE4" w:rsidRPr="00E123A2" w:rsidRDefault="00035CE4" w:rsidP="00035CE4">
                      <w:pPr>
                        <w:spacing w:line="240" w:lineRule="auto"/>
                        <w:jc w:val="center"/>
                        <w:rPr>
                          <w:sz w:val="20"/>
                          <w:szCs w:val="20"/>
                        </w:rPr>
                      </w:pPr>
                      <w:r>
                        <w:rPr>
                          <w:sz w:val="20"/>
                          <w:szCs w:val="20"/>
                        </w:rPr>
                        <w:t xml:space="preserve">Cho Lei, </w:t>
                      </w:r>
                      <w:r w:rsidR="0059444B">
                        <w:rPr>
                          <w:sz w:val="20"/>
                          <w:szCs w:val="20"/>
                        </w:rPr>
                        <w:t>what do you think about wearing school uniform?</w:t>
                      </w:r>
                    </w:p>
                    <w:p w14:paraId="7AF561FE" w14:textId="77777777" w:rsidR="00035CE4" w:rsidRDefault="00035CE4" w:rsidP="00035CE4"/>
                  </w:txbxContent>
                </v:textbox>
              </v:shape>
            </w:pict>
          </mc:Fallback>
        </mc:AlternateContent>
      </w:r>
      <w:r w:rsidR="00035CE4" w:rsidRPr="001A4503">
        <w:rPr>
          <w:noProof/>
          <w:lang w:bidi="ar-SA"/>
        </w:rPr>
        <mc:AlternateContent>
          <mc:Choice Requires="wps">
            <w:drawing>
              <wp:anchor distT="45720" distB="45720" distL="114300" distR="114300" simplePos="0" relativeHeight="253429760" behindDoc="0" locked="0" layoutInCell="1" allowOverlap="1" wp14:anchorId="2E64DD68" wp14:editId="52ACE909">
                <wp:simplePos x="0" y="0"/>
                <wp:positionH relativeFrom="column">
                  <wp:posOffset>4330065</wp:posOffset>
                </wp:positionH>
                <wp:positionV relativeFrom="paragraph">
                  <wp:posOffset>118110</wp:posOffset>
                </wp:positionV>
                <wp:extent cx="1606550" cy="628650"/>
                <wp:effectExtent l="0" t="0" r="12700" b="19050"/>
                <wp:wrapSquare wrapText="bothSides"/>
                <wp:docPr id="39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06550" cy="628650"/>
                        </a:xfrm>
                        <a:prstGeom prst="rect">
                          <a:avLst/>
                        </a:prstGeom>
                        <a:solidFill>
                          <a:srgbClr val="FFFFFF"/>
                        </a:solidFill>
                        <a:ln w="9525">
                          <a:solidFill>
                            <a:srgbClr val="000000"/>
                          </a:solidFill>
                          <a:miter lim="800000"/>
                          <a:headEnd/>
                          <a:tailEnd/>
                        </a:ln>
                      </wps:spPr>
                      <wps:txbx>
                        <w:txbxContent>
                          <w:p w14:paraId="758D8433"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51158074" w14:textId="77777777" w:rsidR="00035CE4" w:rsidRPr="00692C1B" w:rsidRDefault="00035CE4" w:rsidP="00035CE4">
                            <w:pPr>
                              <w:jc w:val="center"/>
                              <w:rPr>
                                <w:rFonts w:ascii="Gadugi" w:hAnsi="Gadugi"/>
                                <w:b/>
                                <w:bCs/>
                                <w:sz w:val="22"/>
                              </w:rPr>
                            </w:pPr>
                            <w:r w:rsidRPr="00692C1B">
                              <w:rPr>
                                <w:rFonts w:ascii="Gadugi" w:hAnsi="Gadugi"/>
                                <w:b/>
                                <w:bCs/>
                                <w:sz w:val="22"/>
                              </w:rPr>
                              <w:t>Even easier to answer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E64DD68" id="_x0000_s1148" type="#_x0000_t202" style="position:absolute;margin-left:340.95pt;margin-top:9.3pt;width:126.5pt;height:49.5pt;z-index:2534297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YpnqEwIAACgEAAAOAAAAZHJzL2Uyb0RvYy54bWysU9tu2zAMfR+wfxD0vtgxkqw14hRdugwD&#10;um5Atw+QJTkWJouapMTOvn6U7KbZ7WWYHwTSpA7Jw6P1zdBpcpTOKzAVnc9ySqThIJTZV/TL592r&#10;K0p8YEYwDUZW9CQ9vdm8fLHubSkLaEEL6QiCGF/2tqJtCLbMMs9b2TE/AysNBhtwHQvoun0mHOsR&#10;vdNZkeerrAcnrAMuvce/d2OQbhJ+00gePjaNl4HoimJvIZ0unXU8s82alXvHbKv41Ab7hy46pgwW&#10;PUPdscDIwanfoDrFHXhowoxDl0HTKC7TDDjNPP9lmseWWZlmQXK8PdPk/x8sfzg+2k+OhOENDLjA&#10;NIS398C/emJg2zKzl7fOQd9KJrDwPFKW9daX09VItS99BKn7DyBwyewQIAENjesiKzgnQXRcwOlM&#10;uhwC4bHkKl8tlxjiGFsVVyu0YwlWPt22zod3EjoSjYo6XGpCZ8d7H8bUp5RYzINWYqe0To7b11vt&#10;yJGhAHbpm9B/StOG9BW9XhbLkYC/QuTp+xNEpwIqWauuolfnJFZG2t4akXQWmNKjjdNpM/EYqRtJ&#10;DEM9ECWQk6KIJSKxNYgTUutglC4+NTRacN8p6VG2FfXfDsxJSvR7g+u5ni8WUefJWSxfF+i4y0h9&#10;GWGGI1RFAyWjuQ3pbUTmDNziGhuVGH7uZGoa5Zh2ND2dqPdLP2U9P/DNDwAAAP//AwBQSwMEFAAG&#10;AAgAAAAhABRubuTfAAAACgEAAA8AAABkcnMvZG93bnJldi54bWxMj8FOwzAQRO9I/IO1SFwQdUIr&#10;NwlxKoQEglspCK5u7CYR9jrYbhr+nuUEx515mp2pN7OzbDIhDh4l5IsMmMHW6wE7CW+vD9cFsJgU&#10;amU9GgnfJsKmOT+rVaX9CV/MtEsdoxCMlZLQpzRWnMe2N07FhR8NknfwwalEZ+i4DupE4c7ymywT&#10;3KkB6UOvRnPfm/Zzd3QSitXT9BGfl9v3Vhxsma7W0+NXkPLyYr67BZbMnP5g+K1P1aGhTnt/RB2Z&#10;lSCKvCSUjEIAI6BcrkjYk5CvBfCm5v8nND8AAAD//wMAUEsBAi0AFAAGAAgAAAAhALaDOJL+AAAA&#10;4QEAABMAAAAAAAAAAAAAAAAAAAAAAFtDb250ZW50X1R5cGVzXS54bWxQSwECLQAUAAYACAAAACEA&#10;OP0h/9YAAACUAQAACwAAAAAAAAAAAAAAAAAvAQAAX3JlbHMvLnJlbHNQSwECLQAUAAYACAAAACEA&#10;BGKZ6hMCAAAoBAAADgAAAAAAAAAAAAAAAAAuAgAAZHJzL2Uyb0RvYy54bWxQSwECLQAUAAYACAAA&#10;ACEAFG5u5N8AAAAKAQAADwAAAAAAAAAAAAAAAABtBAAAZHJzL2Rvd25yZXYueG1sUEsFBgAAAAAE&#10;AAQA8wAAAHkFAAAAAA==&#10;">
                <v:textbox>
                  <w:txbxContent>
                    <w:p w14:paraId="758D8433" w14:textId="77777777" w:rsidR="00035CE4" w:rsidRPr="00692C1B" w:rsidRDefault="00035CE4" w:rsidP="00035CE4">
                      <w:pPr>
                        <w:jc w:val="center"/>
                        <w:rPr>
                          <w:rFonts w:ascii="Gadugi" w:hAnsi="Gadugi"/>
                          <w:sz w:val="22"/>
                        </w:rPr>
                      </w:pPr>
                      <w:r w:rsidRPr="00692C1B">
                        <w:rPr>
                          <w:rFonts w:ascii="Gadugi" w:hAnsi="Gadugi"/>
                          <w:sz w:val="22"/>
                        </w:rPr>
                        <w:t>High order question</w:t>
                      </w:r>
                    </w:p>
                    <w:p w14:paraId="51158074" w14:textId="77777777" w:rsidR="00035CE4" w:rsidRPr="00692C1B" w:rsidRDefault="00035CE4" w:rsidP="00035CE4">
                      <w:pPr>
                        <w:jc w:val="center"/>
                        <w:rPr>
                          <w:rFonts w:ascii="Gadugi" w:hAnsi="Gadugi"/>
                          <w:b/>
                          <w:bCs/>
                          <w:sz w:val="22"/>
                        </w:rPr>
                      </w:pPr>
                      <w:r w:rsidRPr="00692C1B">
                        <w:rPr>
                          <w:rFonts w:ascii="Gadugi" w:hAnsi="Gadugi"/>
                          <w:b/>
                          <w:bCs/>
                          <w:sz w:val="22"/>
                        </w:rPr>
                        <w:t>Even easier to answer</w:t>
                      </w:r>
                    </w:p>
                  </w:txbxContent>
                </v:textbox>
                <w10:wrap type="square"/>
              </v:shape>
            </w:pict>
          </mc:Fallback>
        </mc:AlternateContent>
      </w:r>
      <w:r w:rsidR="00035CE4" w:rsidRPr="001A4503">
        <w:rPr>
          <w:noProof/>
          <w:lang w:bidi="ar-SA"/>
        </w:rPr>
        <w:drawing>
          <wp:anchor distT="0" distB="0" distL="114300" distR="114300" simplePos="0" relativeHeight="253427712" behindDoc="0" locked="0" layoutInCell="1" allowOverlap="1" wp14:anchorId="7114828C" wp14:editId="4E74E260">
            <wp:simplePos x="0" y="0"/>
            <wp:positionH relativeFrom="column">
              <wp:posOffset>-57954</wp:posOffset>
            </wp:positionH>
            <wp:positionV relativeFrom="paragraph">
              <wp:posOffset>62549</wp:posOffset>
            </wp:positionV>
            <wp:extent cx="603885" cy="1026160"/>
            <wp:effectExtent l="0" t="0" r="5715" b="2540"/>
            <wp:wrapThrough wrapText="bothSides">
              <wp:wrapPolygon edited="0">
                <wp:start x="0" y="0"/>
                <wp:lineTo x="0" y="21252"/>
                <wp:lineTo x="21123" y="21252"/>
                <wp:lineTo x="21123" y="0"/>
                <wp:lineTo x="0" y="0"/>
              </wp:wrapPolygon>
            </wp:wrapThrough>
            <wp:docPr id="397" name="Picture 397"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98C14F" w14:textId="77777777" w:rsidR="00035CE4" w:rsidRDefault="00035CE4" w:rsidP="00035CE4">
      <w:pPr>
        <w:rPr>
          <w:lang w:bidi="ar-SA"/>
        </w:rPr>
      </w:pPr>
    </w:p>
    <w:p w14:paraId="703CAA05" w14:textId="77777777" w:rsidR="00035CE4" w:rsidRDefault="00035CE4" w:rsidP="00035CE4">
      <w:pPr>
        <w:rPr>
          <w:lang w:bidi="ar-SA"/>
        </w:rPr>
      </w:pPr>
    </w:p>
    <w:p w14:paraId="6253761A" w14:textId="4F9895EE" w:rsidR="00035CE4" w:rsidRDefault="00035CE4" w:rsidP="00035CE4">
      <w:pPr>
        <w:rPr>
          <w:lang w:bidi="ar-SA"/>
        </w:rPr>
      </w:pPr>
    </w:p>
    <w:p w14:paraId="2BBCB94F" w14:textId="77777777" w:rsidR="00305DAF" w:rsidRDefault="00305DAF" w:rsidP="00035CE4">
      <w:pPr>
        <w:rPr>
          <w:lang w:bidi="ar-SA"/>
        </w:rPr>
      </w:pPr>
    </w:p>
    <w:p w14:paraId="36E6C00D" w14:textId="6A3DA755" w:rsidR="00035CE4" w:rsidRPr="00C721E3" w:rsidRDefault="00D84F74" w:rsidP="00035CE4">
      <w:pPr>
        <w:pStyle w:val="Heading3"/>
        <w:rPr>
          <w:b/>
          <w:bCs/>
          <w:lang w:bidi="ar-SA"/>
        </w:rPr>
      </w:pPr>
      <w:r>
        <w:rPr>
          <w:b/>
          <w:bCs/>
          <w:lang w:bidi="ar-SA"/>
        </w:rPr>
        <w:lastRenderedPageBreak/>
        <w:t>2</w:t>
      </w:r>
      <w:r w:rsidR="00035CE4" w:rsidRPr="00C721E3">
        <w:rPr>
          <w:b/>
          <w:bCs/>
          <w:lang w:bidi="ar-SA"/>
        </w:rPr>
        <w:t xml:space="preserve">.3.5 </w:t>
      </w:r>
      <w:r w:rsidR="00035CE4" w:rsidRPr="00C721E3">
        <w:rPr>
          <w:b/>
          <w:bCs/>
        </w:rPr>
        <w:t>Encouraging</w:t>
      </w:r>
      <w:r w:rsidR="00035CE4" w:rsidRPr="00C721E3">
        <w:rPr>
          <w:b/>
          <w:bCs/>
          <w:lang w:bidi="ar-SA"/>
        </w:rPr>
        <w:t xml:space="preserve"> learners to ask questions and making them feel safe </w:t>
      </w:r>
    </w:p>
    <w:p w14:paraId="4D628F2F" w14:textId="023183A3" w:rsidR="00035CE4" w:rsidRDefault="00E92DAF" w:rsidP="00035CE4">
      <w:pPr>
        <w:pStyle w:val="ListParagraph"/>
        <w:spacing w:line="240" w:lineRule="auto"/>
        <w:ind w:left="0"/>
        <w:rPr>
          <w:rFonts w:ascii="Gadugi" w:hAnsi="Gadugi"/>
          <w:color w:val="000000" w:themeColor="text1"/>
          <w:sz w:val="22"/>
          <w:lang w:bidi="ar-SA"/>
        </w:rPr>
      </w:pPr>
      <w:r w:rsidRPr="00C721E3">
        <w:rPr>
          <w:b/>
          <w:bCs/>
          <w:noProof/>
        </w:rPr>
        <w:drawing>
          <wp:anchor distT="0" distB="0" distL="114300" distR="114300" simplePos="0" relativeHeight="253451264" behindDoc="0" locked="0" layoutInCell="1" allowOverlap="1" wp14:anchorId="29115C4D" wp14:editId="751D4A20">
            <wp:simplePos x="0" y="0"/>
            <wp:positionH relativeFrom="column">
              <wp:posOffset>5241290</wp:posOffset>
            </wp:positionH>
            <wp:positionV relativeFrom="paragraph">
              <wp:posOffset>780415</wp:posOffset>
            </wp:positionV>
            <wp:extent cx="2120701" cy="2152650"/>
            <wp:effectExtent l="0" t="0" r="0" b="0"/>
            <wp:wrapNone/>
            <wp:docPr id="429" name="Picture 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035CE4">
        <w:rPr>
          <w:rFonts w:ascii="Gadugi" w:hAnsi="Gadugi"/>
          <w:color w:val="000000" w:themeColor="text1"/>
          <w:sz w:val="22"/>
          <w:lang w:bidi="ar-SA"/>
        </w:rPr>
        <w:t xml:space="preserve">Asking and answering questions needs to be a two-way process. Leaners must be encouraged and able to challenge the teacher at any time. The classroom needs to be a safe space to explore mistakes – hence why you need to create a positive learning environment. No question is a silly or bad question because this demonstrates how all learners are different and understand things on different levels. Allow learners to ask questions either of the teacher or their peers freely without fear of being wrong. Remember – critical thinking is based around asking and answering questions. </w:t>
      </w:r>
    </w:p>
    <w:p w14:paraId="591BDD75" w14:textId="34DED5D4" w:rsidR="00035CE4" w:rsidRDefault="00035CE4" w:rsidP="00035CE4">
      <w:pPr>
        <w:pStyle w:val="ListParagraph"/>
        <w:spacing w:line="240" w:lineRule="auto"/>
        <w:ind w:left="0"/>
        <w:rPr>
          <w:rFonts w:ascii="Gadugi" w:hAnsi="Gadugi"/>
          <w:color w:val="000000" w:themeColor="text1"/>
          <w:sz w:val="22"/>
          <w:lang w:bidi="ar-SA"/>
        </w:rPr>
      </w:pPr>
    </w:p>
    <w:p w14:paraId="1D0BB41D" w14:textId="5C83DB9C"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Richard Feynman a world-renowned Nobel </w:t>
      </w:r>
      <w:r w:rsidRPr="00FA3796">
        <w:rPr>
          <w:rFonts w:ascii="Gadugi" w:hAnsi="Gadugi"/>
          <w:color w:val="000000" w:themeColor="text1"/>
          <w:sz w:val="22"/>
          <w:lang w:bidi="ar-SA"/>
        </w:rPr>
        <w:t>Laureate</w:t>
      </w:r>
      <w:r>
        <w:rPr>
          <w:rFonts w:ascii="Gadugi" w:hAnsi="Gadugi"/>
          <w:color w:val="000000" w:themeColor="text1"/>
          <w:sz w:val="22"/>
          <w:lang w:bidi="ar-SA"/>
        </w:rPr>
        <w:t xml:space="preserve"> in physic</w:t>
      </w:r>
      <w:r w:rsidR="00CB7D94">
        <w:rPr>
          <w:rFonts w:ascii="Gadugi" w:hAnsi="Gadugi"/>
          <w:color w:val="000000" w:themeColor="text1"/>
          <w:sz w:val="22"/>
          <w:lang w:bidi="ar-SA"/>
        </w:rPr>
        <w:t>s</w:t>
      </w:r>
      <w:r>
        <w:rPr>
          <w:rFonts w:ascii="Gadugi" w:hAnsi="Gadugi"/>
          <w:color w:val="000000" w:themeColor="text1"/>
          <w:sz w:val="22"/>
          <w:lang w:bidi="ar-SA"/>
        </w:rPr>
        <w:t xml:space="preserve"> is thought to have once </w:t>
      </w:r>
      <w:proofErr w:type="gramStart"/>
      <w:r>
        <w:rPr>
          <w:rFonts w:ascii="Gadugi" w:hAnsi="Gadugi"/>
          <w:color w:val="000000" w:themeColor="text1"/>
          <w:sz w:val="22"/>
          <w:lang w:bidi="ar-SA"/>
        </w:rPr>
        <w:t>said;</w:t>
      </w:r>
      <w:proofErr w:type="gramEnd"/>
    </w:p>
    <w:p w14:paraId="65097182" w14:textId="77777777" w:rsidR="00035CE4" w:rsidRDefault="00035CE4" w:rsidP="00035CE4">
      <w:pPr>
        <w:pStyle w:val="ListParagraph"/>
        <w:spacing w:line="240" w:lineRule="auto"/>
        <w:ind w:left="0"/>
        <w:jc w:val="center"/>
        <w:rPr>
          <w:rFonts w:ascii="Gadugi" w:hAnsi="Gadugi"/>
          <w:color w:val="000000" w:themeColor="text1"/>
          <w:sz w:val="22"/>
          <w:lang w:bidi="ar-SA"/>
        </w:rPr>
      </w:pPr>
      <w:r w:rsidRPr="00737051">
        <w:rPr>
          <w:rFonts w:ascii="Gadugi" w:hAnsi="Gadugi"/>
          <w:color w:val="000000" w:themeColor="text1"/>
          <w:sz w:val="22"/>
          <w:lang w:bidi="ar-SA"/>
        </w:rPr>
        <w:t>“I would rather have questions that can't be answered than answers that can't be questioned.”</w:t>
      </w:r>
    </w:p>
    <w:tbl>
      <w:tblPr>
        <w:tblStyle w:val="TableGrid"/>
        <w:tblpPr w:leftFromText="180" w:rightFromText="180" w:vertAnchor="text" w:horzAnchor="margin" w:tblpY="180"/>
        <w:tblW w:w="9918" w:type="dxa"/>
        <w:tblLook w:val="04A0" w:firstRow="1" w:lastRow="0" w:firstColumn="1" w:lastColumn="0" w:noHBand="0" w:noVBand="1"/>
      </w:tblPr>
      <w:tblGrid>
        <w:gridCol w:w="9918"/>
      </w:tblGrid>
      <w:tr w:rsidR="00035CE4" w:rsidRPr="00273726" w14:paraId="75CFF108" w14:textId="77777777" w:rsidTr="00FF0E76">
        <w:trPr>
          <w:trHeight w:val="1922"/>
        </w:trPr>
        <w:tc>
          <w:tcPr>
            <w:tcW w:w="9918" w:type="dxa"/>
            <w:shd w:val="clear" w:color="auto" w:fill="E2EFD9" w:themeFill="accent6" w:themeFillTint="33"/>
          </w:tcPr>
          <w:p w14:paraId="3654722D" w14:textId="2CEC047C" w:rsidR="00035CE4" w:rsidRPr="00EB2CA5" w:rsidRDefault="00035CE4" w:rsidP="00FF0E76">
            <w:pPr>
              <w:pStyle w:val="Heading1"/>
              <w:outlineLvl w:val="0"/>
              <w:rPr>
                <w:rFonts w:eastAsia="Times New Roman"/>
                <w:b/>
                <w:bCs/>
                <w:szCs w:val="26"/>
                <w:lang w:bidi="ar-SA"/>
              </w:rPr>
            </w:pPr>
            <w:r w:rsidRPr="00C721E3">
              <w:rPr>
                <w:b/>
                <w:bCs/>
              </w:rPr>
              <w:t>Activity</w:t>
            </w:r>
            <w:r w:rsidRPr="00C721E3">
              <w:rPr>
                <w:rFonts w:eastAsia="Times New Roman"/>
                <w:b/>
                <w:bCs/>
                <w:szCs w:val="26"/>
                <w:lang w:bidi="ar-SA"/>
              </w:rPr>
              <w:t xml:space="preserve"> </w:t>
            </w:r>
            <w:r>
              <w:rPr>
                <w:rFonts w:eastAsia="Times New Roman"/>
                <w:b/>
                <w:bCs/>
                <w:szCs w:val="26"/>
                <w:lang w:bidi="ar-SA"/>
              </w:rPr>
              <w:t>6.</w:t>
            </w:r>
            <w:r w:rsidR="003D6030">
              <w:rPr>
                <w:b/>
                <w:bCs/>
              </w:rPr>
              <w:t>7</w:t>
            </w:r>
            <w:r>
              <w:rPr>
                <w:b/>
                <w:bCs/>
              </w:rPr>
              <w:t xml:space="preserve"> </w:t>
            </w:r>
            <w:r w:rsidRPr="00C721E3">
              <w:rPr>
                <w:rFonts w:eastAsia="Times New Roman"/>
                <w:b/>
                <w:bCs/>
                <w:szCs w:val="26"/>
                <w:lang w:bidi="ar-SA"/>
              </w:rPr>
              <w:t xml:space="preserve">– </w:t>
            </w:r>
            <w:r w:rsidRPr="00C721E3">
              <w:rPr>
                <w:b/>
                <w:bCs/>
              </w:rPr>
              <w:t>Research about types and frequency of questions in class</w:t>
            </w:r>
            <w:r w:rsidRPr="00C721E3">
              <w:rPr>
                <w:rFonts w:eastAsia="Times New Roman"/>
                <w:b/>
                <w:bCs/>
                <w:szCs w:val="26"/>
                <w:lang w:bidi="ar-SA"/>
              </w:rPr>
              <w:t xml:space="preserve"> (90 minutes)</w:t>
            </w:r>
          </w:p>
          <w:p w14:paraId="60ACFC0A" w14:textId="1756BED9" w:rsidR="00035CE4" w:rsidRDefault="00035CE4" w:rsidP="00FF0E76">
            <w:pPr>
              <w:textAlignment w:val="baseline"/>
              <w:rPr>
                <w:rFonts w:ascii="Gadugi" w:eastAsia="Times New Roman" w:hAnsi="Gadugi" w:cs="Segoe UI"/>
                <w:sz w:val="22"/>
                <w:lang w:bidi="ar-SA"/>
              </w:rPr>
            </w:pPr>
            <w:r>
              <w:rPr>
                <w:rFonts w:ascii="Gadugi" w:eastAsia="Times New Roman" w:hAnsi="Gadugi" w:cs="Segoe UI"/>
                <w:sz w:val="22"/>
                <w:lang w:bidi="ar-SA"/>
              </w:rPr>
              <w:t xml:space="preserve">This activity can be completed either by self-assessment or by peer assessment. An example of a simple frequency grid for you to use to </w:t>
            </w:r>
            <w:r w:rsidRPr="00AA2BC0">
              <w:rPr>
                <w:rFonts w:ascii="Gadugi" w:eastAsia="Times New Roman" w:hAnsi="Gadugi" w:cs="Segoe UI"/>
                <w:b/>
                <w:bCs/>
                <w:sz w:val="22"/>
                <w:lang w:bidi="ar-SA"/>
              </w:rPr>
              <w:t>assess the types of questions you use in class and the number of times you use them</w:t>
            </w:r>
            <w:r>
              <w:rPr>
                <w:rFonts w:ascii="Gadugi" w:eastAsia="Times New Roman" w:hAnsi="Gadugi" w:cs="Segoe UI"/>
                <w:sz w:val="22"/>
                <w:lang w:bidi="ar-SA"/>
              </w:rPr>
              <w:t xml:space="preserve"> is provided below. Notice that it is differentiated to be able to analyse </w:t>
            </w:r>
            <w:r w:rsidRPr="003E1815">
              <w:rPr>
                <w:rFonts w:ascii="Gadugi" w:eastAsia="Times New Roman" w:hAnsi="Gadugi" w:cs="Segoe UI"/>
                <w:b/>
                <w:bCs/>
                <w:sz w:val="22"/>
                <w:lang w:bidi="ar-SA"/>
              </w:rPr>
              <w:t>female</w:t>
            </w:r>
            <w:r>
              <w:rPr>
                <w:rFonts w:ascii="Gadugi" w:eastAsia="Times New Roman" w:hAnsi="Gadugi" w:cs="Segoe UI"/>
                <w:sz w:val="22"/>
                <w:lang w:bidi="ar-SA"/>
              </w:rPr>
              <w:t xml:space="preserve"> and </w:t>
            </w:r>
            <w:r w:rsidRPr="003E1815">
              <w:rPr>
                <w:rFonts w:ascii="Gadugi" w:eastAsia="Times New Roman" w:hAnsi="Gadugi" w:cs="Segoe UI"/>
                <w:b/>
                <w:bCs/>
                <w:sz w:val="22"/>
                <w:lang w:bidi="ar-SA"/>
              </w:rPr>
              <w:t>male</w:t>
            </w:r>
            <w:r>
              <w:rPr>
                <w:rFonts w:ascii="Gadugi" w:eastAsia="Times New Roman" w:hAnsi="Gadugi" w:cs="Segoe UI"/>
                <w:sz w:val="22"/>
                <w:lang w:bidi="ar-SA"/>
              </w:rPr>
              <w:t xml:space="preserve"> participation. </w:t>
            </w:r>
          </w:p>
          <w:p w14:paraId="674E07B6" w14:textId="77777777" w:rsidR="00035CE4" w:rsidRDefault="00035CE4" w:rsidP="00FF0E76">
            <w:pPr>
              <w:textAlignment w:val="baseline"/>
              <w:rPr>
                <w:rFonts w:ascii="Gadugi" w:eastAsia="Times New Roman" w:hAnsi="Gadugi" w:cs="Segoe UI"/>
                <w:sz w:val="22"/>
                <w:lang w:bidi="ar-SA"/>
              </w:rPr>
            </w:pPr>
          </w:p>
          <w:p w14:paraId="378AC987" w14:textId="77777777" w:rsidR="00035CE4" w:rsidRDefault="00035CE4" w:rsidP="00DA58E5">
            <w:pPr>
              <w:pStyle w:val="ListParagraph"/>
              <w:numPr>
                <w:ilvl w:val="0"/>
                <w:numId w:val="10"/>
              </w:numPr>
              <w:textAlignment w:val="baseline"/>
              <w:rPr>
                <w:rFonts w:ascii="Gadugi" w:eastAsia="Times New Roman" w:hAnsi="Gadugi" w:cs="Segoe UI"/>
                <w:sz w:val="22"/>
                <w:lang w:bidi="ar-SA"/>
              </w:rPr>
            </w:pPr>
            <w:r w:rsidRPr="00401B2E">
              <w:rPr>
                <w:noProof/>
                <w:lang w:eastAsia="ja-JP" w:bidi="ar-SA"/>
              </w:rPr>
              <w:drawing>
                <wp:anchor distT="0" distB="0" distL="114300" distR="114300" simplePos="0" relativeHeight="253580288" behindDoc="0" locked="0" layoutInCell="1" allowOverlap="1" wp14:anchorId="421F7493" wp14:editId="7FB191E0">
                  <wp:simplePos x="0" y="0"/>
                  <wp:positionH relativeFrom="column">
                    <wp:posOffset>5391150</wp:posOffset>
                  </wp:positionH>
                  <wp:positionV relativeFrom="paragraph">
                    <wp:posOffset>53975</wp:posOffset>
                  </wp:positionV>
                  <wp:extent cx="889000" cy="829617"/>
                  <wp:effectExtent l="0" t="0" r="0" b="0"/>
                  <wp:wrapNone/>
                  <wp:docPr id="40" name="Picture 40"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r w:rsidRPr="004B7C7D">
              <w:rPr>
                <w:rFonts w:ascii="Gadugi" w:eastAsia="Times New Roman" w:hAnsi="Gadugi" w:cs="Segoe UI"/>
                <w:b/>
                <w:bCs/>
                <w:sz w:val="22"/>
                <w:lang w:bidi="ar-SA"/>
              </w:rPr>
              <w:t>Draw the frequency grid</w:t>
            </w:r>
            <w:r>
              <w:rPr>
                <w:rFonts w:ascii="Gadugi" w:eastAsia="Times New Roman" w:hAnsi="Gadugi" w:cs="Segoe UI"/>
                <w:sz w:val="22"/>
                <w:lang w:bidi="ar-SA"/>
              </w:rPr>
              <w:t xml:space="preserve"> below on a piece of paper or in your learning journal (do not copy the white boxes). </w:t>
            </w:r>
            <w:r w:rsidRPr="00B47C11">
              <w:rPr>
                <w:rFonts w:ascii="Gadugi" w:eastAsia="Times New Roman" w:hAnsi="Gadugi" w:cs="Segoe UI"/>
                <w:sz w:val="22"/>
                <w:lang w:bidi="ar-SA"/>
              </w:rPr>
              <w:t>Either do a self-assessment, peer assessment or both.</w:t>
            </w:r>
          </w:p>
          <w:p w14:paraId="626215E9" w14:textId="77777777" w:rsidR="00035CE4" w:rsidRPr="00EB2CA5" w:rsidRDefault="00035CE4" w:rsidP="00FF0E76">
            <w:pPr>
              <w:pStyle w:val="ListParagraph"/>
              <w:textAlignment w:val="baseline"/>
              <w:rPr>
                <w:rFonts w:ascii="Gadugi" w:eastAsia="Times New Roman" w:hAnsi="Gadugi" w:cs="Segoe UI"/>
                <w:sz w:val="22"/>
                <w:lang w:bidi="ar-SA"/>
              </w:rPr>
            </w:pPr>
          </w:p>
          <w:p w14:paraId="67EF6BA0" w14:textId="77777777" w:rsidR="00035CE4" w:rsidRPr="00EB2CA5" w:rsidRDefault="00035CE4" w:rsidP="00DA58E5">
            <w:pPr>
              <w:pStyle w:val="ListParagraph"/>
              <w:numPr>
                <w:ilvl w:val="0"/>
                <w:numId w:val="10"/>
              </w:numPr>
              <w:textAlignment w:val="baseline"/>
              <w:rPr>
                <w:rFonts w:ascii="Gadugi" w:eastAsia="Times New Roman" w:hAnsi="Gadugi" w:cs="Segoe UI"/>
                <w:sz w:val="22"/>
                <w:lang w:bidi="ar-SA"/>
              </w:rPr>
            </w:pPr>
            <w:r>
              <w:rPr>
                <w:rFonts w:ascii="Gadugi" w:eastAsia="Times New Roman" w:hAnsi="Gadugi" w:cs="Segoe UI"/>
                <w:sz w:val="22"/>
                <w:lang w:bidi="ar-SA"/>
              </w:rPr>
              <w:t xml:space="preserve">In your one of your own classes - </w:t>
            </w:r>
            <w:r w:rsidRPr="004B7C7D">
              <w:rPr>
                <w:rFonts w:ascii="Gadugi" w:eastAsia="Times New Roman" w:hAnsi="Gadugi" w:cs="Segoe UI"/>
                <w:b/>
                <w:bCs/>
                <w:sz w:val="22"/>
                <w:lang w:bidi="ar-SA"/>
              </w:rPr>
              <w:t>self-assess</w:t>
            </w:r>
            <w:r>
              <w:rPr>
                <w:rFonts w:ascii="Gadugi" w:eastAsia="Times New Roman" w:hAnsi="Gadugi" w:cs="Segoe UI"/>
                <w:sz w:val="22"/>
                <w:lang w:bidi="ar-SA"/>
              </w:rPr>
              <w:t xml:space="preserve"> the </w:t>
            </w:r>
            <w:r w:rsidRPr="004B7C7D">
              <w:rPr>
                <w:rFonts w:ascii="Gadugi" w:eastAsia="Times New Roman" w:hAnsi="Gadugi" w:cs="Segoe UI"/>
                <w:b/>
                <w:bCs/>
                <w:sz w:val="22"/>
                <w:lang w:bidi="ar-SA"/>
              </w:rPr>
              <w:t>types of questions</w:t>
            </w:r>
            <w:r>
              <w:rPr>
                <w:rFonts w:ascii="Gadugi" w:eastAsia="Times New Roman" w:hAnsi="Gadugi" w:cs="Segoe UI"/>
                <w:sz w:val="22"/>
                <w:lang w:bidi="ar-SA"/>
              </w:rPr>
              <w:t xml:space="preserve"> (open, closed, differentiated) that are asked, the </w:t>
            </w:r>
            <w:r w:rsidRPr="004B7C7D">
              <w:rPr>
                <w:rFonts w:ascii="Gadugi" w:eastAsia="Times New Roman" w:hAnsi="Gadugi" w:cs="Segoe UI"/>
                <w:b/>
                <w:bCs/>
                <w:sz w:val="22"/>
                <w:lang w:bidi="ar-SA"/>
              </w:rPr>
              <w:t>frequency</w:t>
            </w:r>
            <w:r>
              <w:rPr>
                <w:rFonts w:ascii="Gadugi" w:eastAsia="Times New Roman" w:hAnsi="Gadugi" w:cs="Segoe UI"/>
                <w:sz w:val="22"/>
                <w:lang w:bidi="ar-SA"/>
              </w:rPr>
              <w:t xml:space="preserve"> (number of times) and </w:t>
            </w:r>
            <w:r w:rsidRPr="004B7C7D">
              <w:rPr>
                <w:rFonts w:ascii="Gadugi" w:eastAsia="Times New Roman" w:hAnsi="Gadugi" w:cs="Segoe UI"/>
                <w:b/>
                <w:bCs/>
                <w:sz w:val="22"/>
                <w:lang w:bidi="ar-SA"/>
              </w:rPr>
              <w:t>who</w:t>
            </w:r>
            <w:r>
              <w:rPr>
                <w:rFonts w:ascii="Gadugi" w:eastAsia="Times New Roman" w:hAnsi="Gadugi" w:cs="Segoe UI"/>
                <w:sz w:val="22"/>
                <w:lang w:bidi="ar-SA"/>
              </w:rPr>
              <w:t xml:space="preserve"> (teacher or learner) asked them. Analyse the data.</w:t>
            </w:r>
          </w:p>
          <w:p w14:paraId="6700CD1D" w14:textId="77777777" w:rsidR="00035CE4" w:rsidRPr="00EB2CA5" w:rsidRDefault="00035CE4" w:rsidP="00FF0E76">
            <w:pPr>
              <w:textAlignment w:val="baseline"/>
              <w:rPr>
                <w:rFonts w:ascii="Gadugi" w:eastAsia="Times New Roman" w:hAnsi="Gadugi" w:cs="Segoe UI"/>
                <w:b/>
                <w:bCs/>
                <w:sz w:val="22"/>
                <w:lang w:bidi="ar-SA"/>
              </w:rPr>
            </w:pPr>
            <w:r w:rsidRPr="003E1815">
              <w:rPr>
                <w:rFonts w:ascii="Gadugi" w:eastAsia="Times New Roman" w:hAnsi="Gadugi" w:cs="Segoe UI"/>
                <w:b/>
                <w:bCs/>
                <w:sz w:val="22"/>
                <w:lang w:bidi="ar-SA"/>
              </w:rPr>
              <w:t>AND/OR</w:t>
            </w:r>
          </w:p>
          <w:p w14:paraId="24C9B245" w14:textId="3D44DC9C" w:rsidR="00035CE4" w:rsidRPr="006F43F7" w:rsidRDefault="00035CE4" w:rsidP="00DA58E5">
            <w:pPr>
              <w:pStyle w:val="ListParagraph"/>
              <w:numPr>
                <w:ilvl w:val="0"/>
                <w:numId w:val="10"/>
              </w:numPr>
              <w:textAlignment w:val="baseline"/>
              <w:rPr>
                <w:rFonts w:ascii="Gadugi" w:eastAsia="Times New Roman" w:hAnsi="Gadugi" w:cs="Segoe UI"/>
                <w:sz w:val="22"/>
                <w:lang w:bidi="ar-SA"/>
              </w:rPr>
            </w:pPr>
            <w:r w:rsidRPr="00C052AA">
              <w:rPr>
                <w:rFonts w:ascii="Gadugi" w:eastAsia="Times New Roman" w:hAnsi="Gadugi" w:cs="Segoe UI"/>
                <w:b/>
                <w:bCs/>
                <w:sz w:val="22"/>
                <w:lang w:bidi="ar-SA"/>
              </w:rPr>
              <w:t>Observe a colleague</w:t>
            </w:r>
            <w:r w:rsidRPr="003E1815">
              <w:rPr>
                <w:rFonts w:ascii="Gadugi" w:eastAsia="Times New Roman" w:hAnsi="Gadugi" w:cs="Segoe UI"/>
                <w:sz w:val="22"/>
                <w:lang w:bidi="ar-SA"/>
              </w:rPr>
              <w:t xml:space="preserve"> or have them observe you and</w:t>
            </w:r>
            <w:r>
              <w:rPr>
                <w:rFonts w:ascii="Gadugi" w:eastAsia="Times New Roman" w:hAnsi="Gadugi" w:cs="Segoe UI"/>
                <w:sz w:val="22"/>
                <w:lang w:bidi="ar-SA"/>
              </w:rPr>
              <w:t xml:space="preserve"> record the same information as in number 1. Analyse the data. Discuss the results and action plan. </w:t>
            </w:r>
            <w:r w:rsidR="00423210">
              <w:rPr>
                <w:rFonts w:ascii="Gadugi" w:eastAsia="Times New Roman" w:hAnsi="Gadugi" w:cs="Segoe UI"/>
                <w:sz w:val="22"/>
                <w:lang w:bidi="ar-SA"/>
              </w:rPr>
              <w:t>A</w:t>
            </w:r>
            <w:r w:rsidRPr="006F43F7">
              <w:rPr>
                <w:rFonts w:ascii="Gadugi" w:eastAsia="Times New Roman" w:hAnsi="Gadugi" w:cs="Segoe UI"/>
                <w:sz w:val="22"/>
                <w:lang w:bidi="ar-SA"/>
              </w:rPr>
              <w:t>n example of a completed table is in the discussion below this table.</w:t>
            </w:r>
          </w:p>
          <w:p w14:paraId="68C8C7A6" w14:textId="77777777" w:rsidR="00035CE4" w:rsidRDefault="00035CE4" w:rsidP="00FF0E76">
            <w:pPr>
              <w:textAlignment w:val="baseline"/>
              <w:rPr>
                <w:rFonts w:ascii="Gadugi" w:eastAsia="Times New Roman" w:hAnsi="Gadugi" w:cs="Segoe UI"/>
                <w:sz w:val="22"/>
                <w:lang w:bidi="ar-SA"/>
              </w:rPr>
            </w:pPr>
          </w:p>
          <w:tbl>
            <w:tblPr>
              <w:tblStyle w:val="TableGrid"/>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707"/>
              <w:gridCol w:w="707"/>
              <w:gridCol w:w="808"/>
              <w:gridCol w:w="809"/>
              <w:gridCol w:w="808"/>
              <w:gridCol w:w="809"/>
              <w:gridCol w:w="853"/>
              <w:gridCol w:w="853"/>
              <w:gridCol w:w="1659"/>
              <w:gridCol w:w="1659"/>
            </w:tblGrid>
            <w:tr w:rsidR="00035CE4" w14:paraId="24000135" w14:textId="77777777" w:rsidTr="00FF0E76">
              <w:tc>
                <w:tcPr>
                  <w:tcW w:w="3036" w:type="dxa"/>
                  <w:gridSpan w:val="4"/>
                </w:tcPr>
                <w:p w14:paraId="79A00930"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Pr>
                      <w:rFonts w:ascii="Gadugi" w:eastAsia="Times New Roman" w:hAnsi="Gadugi" w:cs="Segoe UI"/>
                      <w:sz w:val="22"/>
                      <w:lang w:bidi="ar-SA"/>
                    </w:rPr>
                    <w:t>Date…</w:t>
                  </w:r>
                </w:p>
              </w:tc>
              <w:tc>
                <w:tcPr>
                  <w:tcW w:w="3330" w:type="dxa"/>
                  <w:gridSpan w:val="4"/>
                </w:tcPr>
                <w:p w14:paraId="0B8D6722"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Pr>
                      <w:rFonts w:ascii="Gadugi" w:eastAsia="Times New Roman" w:hAnsi="Gadugi" w:cs="Segoe UI"/>
                      <w:sz w:val="22"/>
                      <w:lang w:bidi="ar-SA"/>
                    </w:rPr>
                    <w:t>Class…</w:t>
                  </w:r>
                </w:p>
                <w:p w14:paraId="4ABA3E05"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Pr>
                      <w:rFonts w:ascii="Gadugi" w:eastAsia="Times New Roman" w:hAnsi="Gadugi" w:cs="Segoe UI"/>
                      <w:sz w:val="22"/>
                      <w:lang w:bidi="ar-SA"/>
                    </w:rPr>
                    <w:t>Number of learners…</w:t>
                  </w:r>
                </w:p>
              </w:tc>
              <w:tc>
                <w:tcPr>
                  <w:tcW w:w="3326" w:type="dxa"/>
                  <w:gridSpan w:val="2"/>
                </w:tcPr>
                <w:p w14:paraId="65EA2845"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Pr>
                      <w:rFonts w:ascii="Gadugi" w:eastAsia="Times New Roman" w:hAnsi="Gadugi" w:cs="Segoe UI"/>
                      <w:sz w:val="22"/>
                      <w:lang w:bidi="ar-SA"/>
                    </w:rPr>
                    <w:t>Teacher observed…</w:t>
                  </w:r>
                </w:p>
                <w:p w14:paraId="6317D2D4"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Pr>
                      <w:rFonts w:ascii="Gadugi" w:eastAsia="Times New Roman" w:hAnsi="Gadugi" w:cs="Segoe UI"/>
                      <w:sz w:val="22"/>
                      <w:lang w:bidi="ar-SA"/>
                    </w:rPr>
                    <w:t>Teacher observing…</w:t>
                  </w:r>
                </w:p>
              </w:tc>
            </w:tr>
            <w:tr w:rsidR="00035CE4" w14:paraId="7602F169" w14:textId="77777777" w:rsidTr="00FF0E76">
              <w:tc>
                <w:tcPr>
                  <w:tcW w:w="3036" w:type="dxa"/>
                  <w:gridSpan w:val="4"/>
                </w:tcPr>
                <w:p w14:paraId="2F3B2133"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Closed questions</w:t>
                  </w:r>
                </w:p>
              </w:tc>
              <w:tc>
                <w:tcPr>
                  <w:tcW w:w="3330" w:type="dxa"/>
                  <w:gridSpan w:val="4"/>
                </w:tcPr>
                <w:p w14:paraId="0A757E4B"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Open questions</w:t>
                  </w:r>
                </w:p>
              </w:tc>
              <w:tc>
                <w:tcPr>
                  <w:tcW w:w="3326" w:type="dxa"/>
                  <w:gridSpan w:val="2"/>
                </w:tcPr>
                <w:p w14:paraId="587AB1C7"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 xml:space="preserve">Differentiated questions </w:t>
                  </w:r>
                </w:p>
              </w:tc>
            </w:tr>
            <w:tr w:rsidR="00035CE4" w14:paraId="0F14923D" w14:textId="77777777" w:rsidTr="00FF0E76">
              <w:tc>
                <w:tcPr>
                  <w:tcW w:w="1416" w:type="dxa"/>
                  <w:gridSpan w:val="2"/>
                </w:tcPr>
                <w:p w14:paraId="69F44C57"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Teacher asks</w:t>
                  </w:r>
                </w:p>
              </w:tc>
              <w:tc>
                <w:tcPr>
                  <w:tcW w:w="1620" w:type="dxa"/>
                  <w:gridSpan w:val="2"/>
                </w:tcPr>
                <w:p w14:paraId="5C21A7E8"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 xml:space="preserve">Learner </w:t>
                  </w:r>
                </w:p>
                <w:p w14:paraId="12334441"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asks</w:t>
                  </w:r>
                </w:p>
              </w:tc>
              <w:tc>
                <w:tcPr>
                  <w:tcW w:w="1620" w:type="dxa"/>
                  <w:gridSpan w:val="2"/>
                </w:tcPr>
                <w:p w14:paraId="53CE2457"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 xml:space="preserve">Teacher </w:t>
                  </w:r>
                </w:p>
                <w:p w14:paraId="2654F653"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asks</w:t>
                  </w:r>
                </w:p>
              </w:tc>
              <w:tc>
                <w:tcPr>
                  <w:tcW w:w="1710" w:type="dxa"/>
                  <w:gridSpan w:val="2"/>
                </w:tcPr>
                <w:p w14:paraId="247A8407"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 xml:space="preserve">Learner </w:t>
                  </w:r>
                </w:p>
                <w:p w14:paraId="0B27CB06"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asks</w:t>
                  </w:r>
                </w:p>
              </w:tc>
              <w:tc>
                <w:tcPr>
                  <w:tcW w:w="3326" w:type="dxa"/>
                  <w:gridSpan w:val="2"/>
                </w:tcPr>
                <w:p w14:paraId="10A46DCA"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Teacher</w:t>
                  </w:r>
                </w:p>
              </w:tc>
            </w:tr>
            <w:tr w:rsidR="00035CE4" w14:paraId="4E7552BC" w14:textId="77777777" w:rsidTr="00FF0E76">
              <w:trPr>
                <w:trHeight w:val="233"/>
              </w:trPr>
              <w:tc>
                <w:tcPr>
                  <w:tcW w:w="708" w:type="dxa"/>
                </w:tcPr>
                <w:p w14:paraId="233AD5F3"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F</w:t>
                  </w:r>
                </w:p>
              </w:tc>
              <w:tc>
                <w:tcPr>
                  <w:tcW w:w="708" w:type="dxa"/>
                </w:tcPr>
                <w:p w14:paraId="232E9010"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M</w:t>
                  </w:r>
                </w:p>
              </w:tc>
              <w:tc>
                <w:tcPr>
                  <w:tcW w:w="810" w:type="dxa"/>
                </w:tcPr>
                <w:p w14:paraId="4C5985E9"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F</w:t>
                  </w:r>
                </w:p>
              </w:tc>
              <w:tc>
                <w:tcPr>
                  <w:tcW w:w="810" w:type="dxa"/>
                </w:tcPr>
                <w:p w14:paraId="21731C28"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M</w:t>
                  </w:r>
                </w:p>
              </w:tc>
              <w:tc>
                <w:tcPr>
                  <w:tcW w:w="810" w:type="dxa"/>
                </w:tcPr>
                <w:p w14:paraId="580BDC35"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F</w:t>
                  </w:r>
                </w:p>
              </w:tc>
              <w:tc>
                <w:tcPr>
                  <w:tcW w:w="810" w:type="dxa"/>
                </w:tcPr>
                <w:p w14:paraId="5A0BC780"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M</w:t>
                  </w:r>
                </w:p>
              </w:tc>
              <w:tc>
                <w:tcPr>
                  <w:tcW w:w="855" w:type="dxa"/>
                </w:tcPr>
                <w:p w14:paraId="10F16912"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F</w:t>
                  </w:r>
                </w:p>
              </w:tc>
              <w:tc>
                <w:tcPr>
                  <w:tcW w:w="855" w:type="dxa"/>
                </w:tcPr>
                <w:p w14:paraId="18589CC7"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M</w:t>
                  </w:r>
                </w:p>
              </w:tc>
              <w:tc>
                <w:tcPr>
                  <w:tcW w:w="1663" w:type="dxa"/>
                </w:tcPr>
                <w:p w14:paraId="1A832B7A"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F</w:t>
                  </w:r>
                </w:p>
              </w:tc>
              <w:tc>
                <w:tcPr>
                  <w:tcW w:w="1663" w:type="dxa"/>
                </w:tcPr>
                <w:p w14:paraId="3527AF1A" w14:textId="77777777" w:rsidR="00035CE4" w:rsidRDefault="00035CE4" w:rsidP="003D6030">
                  <w:pPr>
                    <w:framePr w:hSpace="180" w:wrap="around" w:vAnchor="text" w:hAnchor="margin" w:y="180"/>
                    <w:jc w:val="center"/>
                    <w:textAlignment w:val="baseline"/>
                    <w:rPr>
                      <w:rFonts w:ascii="Gadugi" w:eastAsia="Times New Roman" w:hAnsi="Gadugi" w:cs="Segoe UI"/>
                      <w:sz w:val="22"/>
                      <w:lang w:bidi="ar-SA"/>
                    </w:rPr>
                  </w:pPr>
                  <w:r>
                    <w:rPr>
                      <w:rFonts w:ascii="Gadugi" w:eastAsia="Times New Roman" w:hAnsi="Gadugi" w:cs="Segoe UI"/>
                      <w:sz w:val="22"/>
                      <w:lang w:bidi="ar-SA"/>
                    </w:rPr>
                    <w:t>M</w:t>
                  </w:r>
                </w:p>
              </w:tc>
            </w:tr>
            <w:tr w:rsidR="00035CE4" w14:paraId="1E98AE2C" w14:textId="77777777" w:rsidTr="00FF0E76">
              <w:trPr>
                <w:trHeight w:val="665"/>
              </w:trPr>
              <w:tc>
                <w:tcPr>
                  <w:tcW w:w="708" w:type="dxa"/>
                </w:tcPr>
                <w:p w14:paraId="05F3CB6B"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r w:rsidRPr="002C0C25">
                    <w:rPr>
                      <w:rFonts w:ascii="Gadugi" w:eastAsia="Times New Roman" w:hAnsi="Gadugi" w:cs="Segoe UI"/>
                      <w:noProof/>
                      <w:color w:val="538135" w:themeColor="accent6" w:themeShade="BF"/>
                      <w:sz w:val="22"/>
                      <w:lang w:bidi="ar-SA"/>
                    </w:rPr>
                    <mc:AlternateContent>
                      <mc:Choice Requires="wps">
                        <w:drawing>
                          <wp:anchor distT="45720" distB="45720" distL="114300" distR="114300" simplePos="0" relativeHeight="253575168" behindDoc="0" locked="0" layoutInCell="1" allowOverlap="1" wp14:anchorId="547DC1AF" wp14:editId="5A364013">
                            <wp:simplePos x="0" y="0"/>
                            <wp:positionH relativeFrom="column">
                              <wp:posOffset>21429</wp:posOffset>
                            </wp:positionH>
                            <wp:positionV relativeFrom="paragraph">
                              <wp:posOffset>147755</wp:posOffset>
                            </wp:positionV>
                            <wp:extent cx="752354" cy="1122744"/>
                            <wp:effectExtent l="0" t="0" r="10160" b="20320"/>
                            <wp:wrapNone/>
                            <wp:docPr id="4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2354" cy="1122744"/>
                                    </a:xfrm>
                                    <a:prstGeom prst="rect">
                                      <a:avLst/>
                                    </a:prstGeom>
                                    <a:solidFill>
                                      <a:srgbClr val="FFFFFF"/>
                                    </a:solidFill>
                                    <a:ln w="9525">
                                      <a:solidFill>
                                        <a:srgbClr val="000000"/>
                                      </a:solidFill>
                                      <a:miter lim="800000"/>
                                      <a:headEnd/>
                                      <a:tailEnd/>
                                    </a:ln>
                                  </wps:spPr>
                                  <wps:txbx>
                                    <w:txbxContent>
                                      <w:p w14:paraId="32BD3773" w14:textId="77777777" w:rsidR="00035CE4" w:rsidRPr="001828AA" w:rsidRDefault="00035CE4" w:rsidP="00035CE4">
                                        <w:pPr>
                                          <w:rPr>
                                            <w:sz w:val="20"/>
                                            <w:szCs w:val="20"/>
                                          </w:rPr>
                                        </w:pPr>
                                        <w:r w:rsidRPr="001828AA">
                                          <w:rPr>
                                            <w:sz w:val="20"/>
                                            <w:szCs w:val="20"/>
                                          </w:rPr>
                                          <w:t xml:space="preserve">How many times does the </w:t>
                                        </w:r>
                                        <w:r w:rsidRPr="001828AA">
                                          <w:rPr>
                                            <w:b/>
                                            <w:bCs/>
                                            <w:sz w:val="20"/>
                                            <w:szCs w:val="20"/>
                                          </w:rPr>
                                          <w:t>teacher</w:t>
                                        </w:r>
                                        <w:r w:rsidRPr="001828AA">
                                          <w:rPr>
                                            <w:sz w:val="20"/>
                                            <w:szCs w:val="20"/>
                                          </w:rPr>
                                          <w:t xml:space="preserve"> ask a </w:t>
                                        </w:r>
                                        <w:r w:rsidRPr="001828AA">
                                          <w:rPr>
                                            <w:b/>
                                            <w:bCs/>
                                            <w:sz w:val="20"/>
                                            <w:szCs w:val="20"/>
                                          </w:rPr>
                                          <w:t>closed Q</w:t>
                                        </w:r>
                                        <w:r w:rsidRPr="001828AA">
                                          <w:rPr>
                                            <w:sz w:val="20"/>
                                            <w:szCs w:val="20"/>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47DC1AF" id="_x0000_s1149" type="#_x0000_t202" style="position:absolute;margin-left:1.7pt;margin-top:11.65pt;width:59.25pt;height:88.4pt;z-index:2535751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JXwFwIAACgEAAAOAAAAZHJzL2Uyb0RvYy54bWysk81u2zAMx+8D9g6C7otj11laI07Rpcsw&#10;oPsA2j2ALMuxMFnUJCV29vSlZDfNuu0yzAdBNKU/yR+p1fXQKXIQ1knQJU1nc0qE5lBLvSvpt4ft&#10;m0tKnGe6Zgq0KOlROHq9fv1q1ZtCZNCCqoUlKKJd0ZuStt6bIkkcb0XH3AyM0OhswHbMo2l3SW1Z&#10;j+qdSrL5/G3Sg62NBS6cw7+3o5Ouo37TCO6/NI0TnqiSYm4+rjauVViT9YoVO8tMK/mUBvuHLDom&#10;NQY9Sd0yz8jeyt+kOsktOGj8jEOXQNNILmINWE06f1HNfcuMiLUgHGdOmNz/k+WfD/fmqyV+eAcD&#10;NjAW4cwd8O+OaNi0TO/EjbXQt4LVGDgNyJLeuGK6GlC7wgWRqv8ENTaZ7T1EoaGxXaCCdRJUxwYc&#10;T9DF4AnHn8tFdrHIKeHoStMsW+Z5DMGKp9vGOv9BQEfCpqQWmxrV2eHO+ZANK56OhGAOlKy3Uqlo&#10;2F21UZYcGA7ANn6T+i/HlCZ9Sa8W2WIE8FeJefz+JNFJj5OsZFfSy9MhVgRs73Ud58wzqcY9pqz0&#10;xDGgGyH6oRqIrJFDdhFCBLAV1EdEa2EcXXxquGnB/qSkx7EtqfuxZ1ZQoj5qbM9VmudhzqORL5YZ&#10;GvbcU517mOYoVVJPybjd+Pg2AjkNN9jGRkbCz5lMSeM4RvDT0wnzfm7HU88PfP0IAAD//wMAUEsD&#10;BBQABgAIAAAAIQCFFl5f3gAAAAgBAAAPAAAAZHJzL2Rvd25yZXYueG1sTI/BTsMwEETvSPyDtUhc&#10;ELWTVKUNcSqEBIIblKpc3XibRNjrYLtp+HvcExxnZzTztlpP1rARfegdSchmAhhS43RPrYTtx9Pt&#10;EliIirQyjlDCDwZY15cXlSq1O9E7jpvYslRCoVQSuhiHkvPQdGhVmLkBKXkH562KSfqWa69Oqdwa&#10;ngux4Fb1lBY6NeBjh83X5mglLOcv42d4Ld52zeJgVvHmbnz+9lJeX00P98AiTvEvDGf8hA51Ytq7&#10;I+nAjIRinoIS8qIAdrbzbAVsnw5CZMDriv9/oP4FAAD//wMAUEsBAi0AFAAGAAgAAAAhALaDOJL+&#10;AAAA4QEAABMAAAAAAAAAAAAAAAAAAAAAAFtDb250ZW50X1R5cGVzXS54bWxQSwECLQAUAAYACAAA&#10;ACEAOP0h/9YAAACUAQAACwAAAAAAAAAAAAAAAAAvAQAAX3JlbHMvLnJlbHNQSwECLQAUAAYACAAA&#10;ACEAAkCV8BcCAAAoBAAADgAAAAAAAAAAAAAAAAAuAgAAZHJzL2Uyb0RvYy54bWxQSwECLQAUAAYA&#10;CAAAACEAhRZeX94AAAAIAQAADwAAAAAAAAAAAAAAAABxBAAAZHJzL2Rvd25yZXYueG1sUEsFBgAA&#10;AAAEAAQA8wAAAHwFAAAAAA==&#10;">
                            <v:textbox>
                              <w:txbxContent>
                                <w:p w14:paraId="32BD3773" w14:textId="77777777" w:rsidR="00035CE4" w:rsidRPr="001828AA" w:rsidRDefault="00035CE4" w:rsidP="00035CE4">
                                  <w:pPr>
                                    <w:rPr>
                                      <w:sz w:val="20"/>
                                      <w:szCs w:val="20"/>
                                    </w:rPr>
                                  </w:pPr>
                                  <w:r w:rsidRPr="001828AA">
                                    <w:rPr>
                                      <w:sz w:val="20"/>
                                      <w:szCs w:val="20"/>
                                    </w:rPr>
                                    <w:t xml:space="preserve">How many times does the </w:t>
                                  </w:r>
                                  <w:r w:rsidRPr="001828AA">
                                    <w:rPr>
                                      <w:b/>
                                      <w:bCs/>
                                      <w:sz w:val="20"/>
                                      <w:szCs w:val="20"/>
                                    </w:rPr>
                                    <w:t>teacher</w:t>
                                  </w:r>
                                  <w:r w:rsidRPr="001828AA">
                                    <w:rPr>
                                      <w:sz w:val="20"/>
                                      <w:szCs w:val="20"/>
                                    </w:rPr>
                                    <w:t xml:space="preserve"> ask a </w:t>
                                  </w:r>
                                  <w:r w:rsidRPr="001828AA">
                                    <w:rPr>
                                      <w:b/>
                                      <w:bCs/>
                                      <w:sz w:val="20"/>
                                      <w:szCs w:val="20"/>
                                    </w:rPr>
                                    <w:t>closed Q</w:t>
                                  </w:r>
                                  <w:r w:rsidRPr="001828AA">
                                    <w:rPr>
                                      <w:sz w:val="20"/>
                                      <w:szCs w:val="20"/>
                                    </w:rPr>
                                    <w:t>?</w:t>
                                  </w:r>
                                </w:p>
                              </w:txbxContent>
                            </v:textbox>
                          </v:shape>
                        </w:pict>
                      </mc:Fallback>
                    </mc:AlternateContent>
                  </w:r>
                </w:p>
                <w:p w14:paraId="74CF8888"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58B5C03E"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4F9CE7A9"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51700FC4"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5319B615"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1C6B2257"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tc>
              <w:tc>
                <w:tcPr>
                  <w:tcW w:w="708" w:type="dxa"/>
                </w:tcPr>
                <w:p w14:paraId="55112DDC"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0F192AFD"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5392EC1F"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467954A7"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37B15A05"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29D73301"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p w14:paraId="3FCC8840"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tc>
              <w:tc>
                <w:tcPr>
                  <w:tcW w:w="810" w:type="dxa"/>
                </w:tcPr>
                <w:p w14:paraId="2493E5C1"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810" w:type="dxa"/>
                </w:tcPr>
                <w:p w14:paraId="58E1E32C"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r w:rsidRPr="002C0C25">
                    <w:rPr>
                      <w:rFonts w:ascii="Gadugi" w:eastAsia="Times New Roman" w:hAnsi="Gadugi" w:cs="Segoe UI"/>
                      <w:noProof/>
                      <w:color w:val="538135" w:themeColor="accent6" w:themeShade="BF"/>
                      <w:sz w:val="22"/>
                      <w:lang w:bidi="ar-SA"/>
                    </w:rPr>
                    <mc:AlternateContent>
                      <mc:Choice Requires="wps">
                        <w:drawing>
                          <wp:anchor distT="45720" distB="45720" distL="114300" distR="114300" simplePos="0" relativeHeight="253576192" behindDoc="0" locked="0" layoutInCell="1" allowOverlap="1" wp14:anchorId="74CFA7DB" wp14:editId="6E4502EC">
                            <wp:simplePos x="0" y="0"/>
                            <wp:positionH relativeFrom="column">
                              <wp:posOffset>-385083</wp:posOffset>
                            </wp:positionH>
                            <wp:positionV relativeFrom="paragraph">
                              <wp:posOffset>147754</wp:posOffset>
                            </wp:positionV>
                            <wp:extent cx="751840" cy="1122680"/>
                            <wp:effectExtent l="0" t="0" r="10160" b="20320"/>
                            <wp:wrapNone/>
                            <wp:docPr id="4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1840" cy="1122680"/>
                                    </a:xfrm>
                                    <a:prstGeom prst="rect">
                                      <a:avLst/>
                                    </a:prstGeom>
                                    <a:solidFill>
                                      <a:srgbClr val="FFFFFF"/>
                                    </a:solidFill>
                                    <a:ln w="9525">
                                      <a:solidFill>
                                        <a:srgbClr val="000000"/>
                                      </a:solidFill>
                                      <a:miter lim="800000"/>
                                      <a:headEnd/>
                                      <a:tailEnd/>
                                    </a:ln>
                                  </wps:spPr>
                                  <wps:txbx>
                                    <w:txbxContent>
                                      <w:p w14:paraId="2004F917" w14:textId="77777777" w:rsidR="00035CE4" w:rsidRPr="001828AA" w:rsidRDefault="00035CE4" w:rsidP="00035CE4">
                                        <w:pPr>
                                          <w:rPr>
                                            <w:sz w:val="20"/>
                                            <w:szCs w:val="20"/>
                                          </w:rPr>
                                        </w:pPr>
                                        <w:r w:rsidRPr="001828AA">
                                          <w:rPr>
                                            <w:sz w:val="20"/>
                                            <w:szCs w:val="20"/>
                                          </w:rPr>
                                          <w:t xml:space="preserve">How many times does the </w:t>
                                        </w:r>
                                        <w:r w:rsidRPr="001828AA">
                                          <w:rPr>
                                            <w:b/>
                                            <w:bCs/>
                                            <w:sz w:val="20"/>
                                            <w:szCs w:val="20"/>
                                          </w:rPr>
                                          <w:t>learner</w:t>
                                        </w:r>
                                        <w:r w:rsidRPr="001828AA">
                                          <w:rPr>
                                            <w:sz w:val="20"/>
                                            <w:szCs w:val="20"/>
                                          </w:rPr>
                                          <w:t xml:space="preserve"> ask a </w:t>
                                        </w:r>
                                        <w:r w:rsidRPr="001828AA">
                                          <w:rPr>
                                            <w:b/>
                                            <w:bCs/>
                                            <w:sz w:val="20"/>
                                            <w:szCs w:val="20"/>
                                          </w:rPr>
                                          <w:t>closed Q</w:t>
                                        </w:r>
                                        <w:r w:rsidRPr="001828AA">
                                          <w:rPr>
                                            <w:sz w:val="20"/>
                                            <w:szCs w:val="20"/>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4CFA7DB" id="_x0000_s1150" type="#_x0000_t202" style="position:absolute;margin-left:-30.3pt;margin-top:11.65pt;width:59.2pt;height:88.4pt;z-index:2535761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p5x+FQIAACgEAAAOAAAAZHJzL2Uyb0RvYy54bWysk99v2yAQx98n7X9AvC+OraRNrThVly7T&#10;pO6H1O0POGMco2GOAYmd/fU7SJpG3fYyjQfEcfDl7nPH8nbsNdtL5xWaiueTKWfSCGyU2Vb829fN&#10;mwVnPoBpQKORFT9Iz29Xr18tB1vKAjvUjXSMRIwvB1vxLgRbZpkXnezBT9BKQ84WXQ+BTLfNGgcD&#10;qfc6K6bTq2xA11iHQnpPu/dHJ18l/baVInxuWy8D0xWn2EKaXZrrOGerJZRbB7ZT4hQG/EMUPShD&#10;j56l7iEA2zn1m1SvhEOPbZgI7DNsWyVkyoGyyacvsnnswMqUC8Hx9ozJ/z9Z8Wn/aL84Fsa3OFIB&#10;UxLePqD47pnBdQdmK++cw6GT0NDDeUSWDdaXp6sRtS99FKmHj9hQkWEXMAmNresjFcqTkToV4HCG&#10;LsfABG1ez/PFjDyCXHleFFeLVJUMyqfb1vnwXmLP4qLijoqa1GH/4EOMBsqnI/Exj1o1G6V1Mty2&#10;XmvH9kANsEkjJfDimDZsqPjNvJgfAfxVYprGnyR6FaiTteorvjgfgjJie2ea1GcBlD6uKWRtThwj&#10;uiPEMNYjUw1xKGbxiQi2xuZAaB0eW5e+Gi06dD85G6htK+5/7MBJzvQHQ+W5yWcRZkjGbH5dkOEu&#10;PfWlB4wgqYoHzo7LdUh/I5IzeEdlbFUi/BzJKWhqxwT+9HViv1/a6dTzB1/9AgAA//8DAFBLAwQU&#10;AAYACAAAACEAAwAxbN8AAAAJAQAADwAAAGRycy9kb3ducmV2LnhtbEyPwU7DMBBE70j8g7VIXFBr&#10;t4G0hDgVQgLBDQqCqxtvk4h4HWw3DX/PcoLjaJ9m35SbyfVixBA7TxoWcwUCqfa2o0bD2+v9bA0i&#10;JkPW9J5QwzdG2FSnJ6UprD/SC47b1AguoVgYDW1KQyFlrFt0Js79gMS3vQ/OJI6hkTaYI5e7Xi6V&#10;yqUzHfGH1gx412L9uT04DevLx/EjPmXP73W+76/TxWp8+Apan59NtzcgEk7pD4ZffVaHip12/kA2&#10;il7DLFc5oxqWWQaCgasVT9lxVmoBsirl/wXVDwAAAP//AwBQSwECLQAUAAYACAAAACEAtoM4kv4A&#10;AADhAQAAEwAAAAAAAAAAAAAAAAAAAAAAW0NvbnRlbnRfVHlwZXNdLnhtbFBLAQItABQABgAIAAAA&#10;IQA4/SH/1gAAAJQBAAALAAAAAAAAAAAAAAAAAC8BAABfcmVscy8ucmVsc1BLAQItABQABgAIAAAA&#10;IQBRp5x+FQIAACgEAAAOAAAAAAAAAAAAAAAAAC4CAABkcnMvZTJvRG9jLnhtbFBLAQItABQABgAI&#10;AAAAIQADADFs3wAAAAkBAAAPAAAAAAAAAAAAAAAAAG8EAABkcnMvZG93bnJldi54bWxQSwUGAAAA&#10;AAQABADzAAAAewUAAAAA&#10;">
                            <v:textbox>
                              <w:txbxContent>
                                <w:p w14:paraId="2004F917" w14:textId="77777777" w:rsidR="00035CE4" w:rsidRPr="001828AA" w:rsidRDefault="00035CE4" w:rsidP="00035CE4">
                                  <w:pPr>
                                    <w:rPr>
                                      <w:sz w:val="20"/>
                                      <w:szCs w:val="20"/>
                                    </w:rPr>
                                  </w:pPr>
                                  <w:r w:rsidRPr="001828AA">
                                    <w:rPr>
                                      <w:sz w:val="20"/>
                                      <w:szCs w:val="20"/>
                                    </w:rPr>
                                    <w:t xml:space="preserve">How many times does the </w:t>
                                  </w:r>
                                  <w:r w:rsidRPr="001828AA">
                                    <w:rPr>
                                      <w:b/>
                                      <w:bCs/>
                                      <w:sz w:val="20"/>
                                      <w:szCs w:val="20"/>
                                    </w:rPr>
                                    <w:t>learner</w:t>
                                  </w:r>
                                  <w:r w:rsidRPr="001828AA">
                                    <w:rPr>
                                      <w:sz w:val="20"/>
                                      <w:szCs w:val="20"/>
                                    </w:rPr>
                                    <w:t xml:space="preserve"> ask a </w:t>
                                  </w:r>
                                  <w:r w:rsidRPr="001828AA">
                                    <w:rPr>
                                      <w:b/>
                                      <w:bCs/>
                                      <w:sz w:val="20"/>
                                      <w:szCs w:val="20"/>
                                    </w:rPr>
                                    <w:t>closed Q</w:t>
                                  </w:r>
                                  <w:r w:rsidRPr="001828AA">
                                    <w:rPr>
                                      <w:sz w:val="20"/>
                                      <w:szCs w:val="20"/>
                                    </w:rPr>
                                    <w:t>?</w:t>
                                  </w:r>
                                </w:p>
                              </w:txbxContent>
                            </v:textbox>
                          </v:shape>
                        </w:pict>
                      </mc:Fallback>
                    </mc:AlternateContent>
                  </w:r>
                </w:p>
                <w:p w14:paraId="6CD4E274"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3E006351"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2FEEF8E9"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DCFDE5A"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2A922F7D"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45348D93"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810" w:type="dxa"/>
                </w:tcPr>
                <w:p w14:paraId="0C281EF7"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810" w:type="dxa"/>
                </w:tcPr>
                <w:p w14:paraId="7A38A60B"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r w:rsidRPr="002C0C25">
                    <w:rPr>
                      <w:rFonts w:ascii="Gadugi" w:eastAsia="Times New Roman" w:hAnsi="Gadugi" w:cs="Segoe UI"/>
                      <w:noProof/>
                      <w:color w:val="538135" w:themeColor="accent6" w:themeShade="BF"/>
                      <w:sz w:val="22"/>
                      <w:lang w:bidi="ar-SA"/>
                    </w:rPr>
                    <mc:AlternateContent>
                      <mc:Choice Requires="wps">
                        <w:drawing>
                          <wp:anchor distT="45720" distB="45720" distL="114300" distR="114300" simplePos="0" relativeHeight="253577216" behindDoc="0" locked="0" layoutInCell="1" allowOverlap="1" wp14:anchorId="63167A05" wp14:editId="688E18C2">
                            <wp:simplePos x="0" y="0"/>
                            <wp:positionH relativeFrom="column">
                              <wp:posOffset>-411480</wp:posOffset>
                            </wp:positionH>
                            <wp:positionV relativeFrom="paragraph">
                              <wp:posOffset>149715</wp:posOffset>
                            </wp:positionV>
                            <wp:extent cx="751840" cy="1122680"/>
                            <wp:effectExtent l="0" t="0" r="10160" b="20320"/>
                            <wp:wrapNone/>
                            <wp:docPr id="4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1840" cy="1122680"/>
                                    </a:xfrm>
                                    <a:prstGeom prst="rect">
                                      <a:avLst/>
                                    </a:prstGeom>
                                    <a:solidFill>
                                      <a:srgbClr val="FFFFFF"/>
                                    </a:solidFill>
                                    <a:ln w="9525">
                                      <a:solidFill>
                                        <a:srgbClr val="000000"/>
                                      </a:solidFill>
                                      <a:miter lim="800000"/>
                                      <a:headEnd/>
                                      <a:tailEnd/>
                                    </a:ln>
                                  </wps:spPr>
                                  <wps:txbx>
                                    <w:txbxContent>
                                      <w:p w14:paraId="79D4B7AD" w14:textId="77777777" w:rsidR="00035CE4" w:rsidRDefault="00035CE4" w:rsidP="00035CE4">
                                        <w:pPr>
                                          <w:rPr>
                                            <w:sz w:val="20"/>
                                            <w:szCs w:val="20"/>
                                          </w:rPr>
                                        </w:pPr>
                                        <w:r w:rsidRPr="001828AA">
                                          <w:rPr>
                                            <w:sz w:val="20"/>
                                            <w:szCs w:val="20"/>
                                          </w:rPr>
                                          <w:t xml:space="preserve">How many times does the </w:t>
                                        </w:r>
                                        <w:r>
                                          <w:rPr>
                                            <w:b/>
                                            <w:bCs/>
                                            <w:sz w:val="20"/>
                                            <w:szCs w:val="20"/>
                                          </w:rPr>
                                          <w:t xml:space="preserve">teacher </w:t>
                                        </w:r>
                                        <w:r w:rsidRPr="001828AA">
                                          <w:rPr>
                                            <w:sz w:val="20"/>
                                            <w:szCs w:val="20"/>
                                          </w:rPr>
                                          <w:t>ask a</w:t>
                                        </w:r>
                                        <w:r>
                                          <w:rPr>
                                            <w:sz w:val="20"/>
                                            <w:szCs w:val="20"/>
                                          </w:rPr>
                                          <w:t>n</w:t>
                                        </w:r>
                                        <w:r w:rsidRPr="001828AA">
                                          <w:rPr>
                                            <w:sz w:val="20"/>
                                            <w:szCs w:val="20"/>
                                          </w:rPr>
                                          <w:t xml:space="preserve"> </w:t>
                                        </w:r>
                                        <w:r>
                                          <w:rPr>
                                            <w:b/>
                                            <w:bCs/>
                                            <w:sz w:val="20"/>
                                            <w:szCs w:val="20"/>
                                          </w:rPr>
                                          <w:t>open</w:t>
                                        </w:r>
                                        <w:r w:rsidRPr="001828AA">
                                          <w:rPr>
                                            <w:b/>
                                            <w:bCs/>
                                            <w:sz w:val="20"/>
                                            <w:szCs w:val="20"/>
                                          </w:rPr>
                                          <w:t xml:space="preserve"> Q</w:t>
                                        </w:r>
                                        <w:r w:rsidRPr="001828AA">
                                          <w:rPr>
                                            <w:sz w:val="20"/>
                                            <w:szCs w:val="20"/>
                                          </w:rPr>
                                          <w:t>?</w:t>
                                        </w:r>
                                      </w:p>
                                      <w:p w14:paraId="70975D42" w14:textId="77777777" w:rsidR="00035CE4" w:rsidRDefault="00035CE4" w:rsidP="00035CE4">
                                        <w:pPr>
                                          <w:rPr>
                                            <w:sz w:val="20"/>
                                            <w:szCs w:val="20"/>
                                          </w:rPr>
                                        </w:pPr>
                                      </w:p>
                                      <w:p w14:paraId="79E19F17" w14:textId="77777777" w:rsidR="00035CE4" w:rsidRDefault="00035CE4" w:rsidP="00035CE4">
                                        <w:pPr>
                                          <w:rPr>
                                            <w:sz w:val="20"/>
                                            <w:szCs w:val="20"/>
                                          </w:rPr>
                                        </w:pPr>
                                      </w:p>
                                      <w:p w14:paraId="5FA127C5" w14:textId="77777777" w:rsidR="00035CE4" w:rsidRDefault="00035CE4" w:rsidP="00035CE4">
                                        <w:pPr>
                                          <w:rPr>
                                            <w:sz w:val="20"/>
                                            <w:szCs w:val="20"/>
                                          </w:rPr>
                                        </w:pPr>
                                      </w:p>
                                      <w:p w14:paraId="447F987E" w14:textId="77777777" w:rsidR="00035CE4" w:rsidRDefault="00035CE4" w:rsidP="00035CE4">
                                        <w:pPr>
                                          <w:rPr>
                                            <w:sz w:val="20"/>
                                            <w:szCs w:val="20"/>
                                          </w:rPr>
                                        </w:pPr>
                                      </w:p>
                                      <w:p w14:paraId="6E09F123" w14:textId="77777777" w:rsidR="00035CE4" w:rsidRDefault="00035CE4" w:rsidP="00035CE4">
                                        <w:pPr>
                                          <w:rPr>
                                            <w:sz w:val="20"/>
                                            <w:szCs w:val="20"/>
                                          </w:rPr>
                                        </w:pPr>
                                      </w:p>
                                      <w:p w14:paraId="0E74C3FA" w14:textId="77777777" w:rsidR="00035CE4" w:rsidRDefault="00035CE4" w:rsidP="00035CE4">
                                        <w:pPr>
                                          <w:rPr>
                                            <w:sz w:val="20"/>
                                            <w:szCs w:val="20"/>
                                          </w:rPr>
                                        </w:pPr>
                                      </w:p>
                                      <w:p w14:paraId="308F15D4" w14:textId="77777777" w:rsidR="00035CE4" w:rsidRDefault="00035CE4" w:rsidP="00035CE4">
                                        <w:pPr>
                                          <w:rPr>
                                            <w:sz w:val="20"/>
                                            <w:szCs w:val="20"/>
                                          </w:rPr>
                                        </w:pPr>
                                      </w:p>
                                      <w:p w14:paraId="7C452ED8" w14:textId="77777777" w:rsidR="00035CE4" w:rsidRPr="001828AA" w:rsidRDefault="00035CE4" w:rsidP="00035CE4">
                                        <w:pPr>
                                          <w:rPr>
                                            <w:sz w:val="20"/>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3167A05" id="_x0000_s1151" type="#_x0000_t202" style="position:absolute;margin-left:-32.4pt;margin-top:11.8pt;width:59.2pt;height:88.4pt;z-index:2535772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EPKIFQIAACgEAAAOAAAAZHJzL2Uyb0RvYy54bWysk99v2yAQx98n7X9AvC+OraRNrThVly7T&#10;pO6H1O0POGMco2GOAYmd/fU7SJpG3fYyjQfEcfDl7nPH8nbsNdtL5xWaiueTKWfSCGyU2Vb829fN&#10;mwVnPoBpQKORFT9Iz29Xr18tB1vKAjvUjXSMRIwvB1vxLgRbZpkXnezBT9BKQ84WXQ+BTLfNGgcD&#10;qfc6K6bTq2xA11iHQnpPu/dHJ18l/baVInxuWy8D0xWn2EKaXZrrOGerJZRbB7ZT4hQG/EMUPShD&#10;j56l7iEA2zn1m1SvhEOPbZgI7DNsWyVkyoGyyacvsnnswMqUC8Hx9ozJ/z9Z8Wn/aL84Fsa3OFIB&#10;UxLePqD47pnBdQdmK++cw6GT0NDDeUSWDdaXp6sRtS99FKmHj9hQkWEXMAmNresjFcqTkToV4HCG&#10;LsfABG1ez/PFjDyCXHleFFeLVJUMyqfb1vnwXmLP4qLijoqa1GH/4EOMBsqnI/Exj1o1G6V1Mty2&#10;XmvH9kANsEkjJfDimDZsqPjNvJgfAfxVYprGnyR6FaiTteorvjgfgjJie2ea1GcBlD6uKWRtThwj&#10;uiPEMNYjUw1xoDjoRgRbY3MgtA6PrUtfjRYdup+cDdS2Ffc/duAkZ/qDofLc5LMIMyRjNr8uyHCX&#10;nvrSA0aQVMUDZ8flOqS/EckZvKMytioRfo7kFDS1YwJ/+jqx3y/tdOr5g69+AQAA//8DAFBLAwQU&#10;AAYACAAAACEAInrtNd8AAAAJAQAADwAAAGRycy9kb3ducmV2LnhtbEyPwU7DMBBE70j8g7VIXFDr&#10;0IZQQpwKIYHgBgXB1Y23SYS9Drabhr9ne4LTaDSj2bfVenJWjBhi70nB5TwDgdR401Or4P3tYbYC&#10;EZMmo60nVPCDEdb16UmlS+MP9IrjJrWCRyiWWkGX0lBKGZsOnY5zPyBxtvPB6cQ2tNIEfeBxZ+Ui&#10;ywrpdE98odMD3nfYfG32TsEqfxo/4/Py5aMpdvYmXVyPj99BqfOz6e4WRMIp/ZXhiM/oUDPT1u/J&#10;RGEVzIqc0ZOCxbIAwYWro27ZZ1kOsq7k/w/qXwAAAP//AwBQSwECLQAUAAYACAAAACEAtoM4kv4A&#10;AADhAQAAEwAAAAAAAAAAAAAAAAAAAAAAW0NvbnRlbnRfVHlwZXNdLnhtbFBLAQItABQABgAIAAAA&#10;IQA4/SH/1gAAAJQBAAALAAAAAAAAAAAAAAAAAC8BAABfcmVscy8ucmVsc1BLAQItABQABgAIAAAA&#10;IQCDEPKIFQIAACgEAAAOAAAAAAAAAAAAAAAAAC4CAABkcnMvZTJvRG9jLnhtbFBLAQItABQABgAI&#10;AAAAIQAieu013wAAAAkBAAAPAAAAAAAAAAAAAAAAAG8EAABkcnMvZG93bnJldi54bWxQSwUGAAAA&#10;AAQABADzAAAAewUAAAAA&#10;">
                            <v:textbox>
                              <w:txbxContent>
                                <w:p w14:paraId="79D4B7AD" w14:textId="77777777" w:rsidR="00035CE4" w:rsidRDefault="00035CE4" w:rsidP="00035CE4">
                                  <w:pPr>
                                    <w:rPr>
                                      <w:sz w:val="20"/>
                                      <w:szCs w:val="20"/>
                                    </w:rPr>
                                  </w:pPr>
                                  <w:r w:rsidRPr="001828AA">
                                    <w:rPr>
                                      <w:sz w:val="20"/>
                                      <w:szCs w:val="20"/>
                                    </w:rPr>
                                    <w:t xml:space="preserve">How many times does the </w:t>
                                  </w:r>
                                  <w:r>
                                    <w:rPr>
                                      <w:b/>
                                      <w:bCs/>
                                      <w:sz w:val="20"/>
                                      <w:szCs w:val="20"/>
                                    </w:rPr>
                                    <w:t xml:space="preserve">teacher </w:t>
                                  </w:r>
                                  <w:r w:rsidRPr="001828AA">
                                    <w:rPr>
                                      <w:sz w:val="20"/>
                                      <w:szCs w:val="20"/>
                                    </w:rPr>
                                    <w:t>ask a</w:t>
                                  </w:r>
                                  <w:r>
                                    <w:rPr>
                                      <w:sz w:val="20"/>
                                      <w:szCs w:val="20"/>
                                    </w:rPr>
                                    <w:t>n</w:t>
                                  </w:r>
                                  <w:r w:rsidRPr="001828AA">
                                    <w:rPr>
                                      <w:sz w:val="20"/>
                                      <w:szCs w:val="20"/>
                                    </w:rPr>
                                    <w:t xml:space="preserve"> </w:t>
                                  </w:r>
                                  <w:r>
                                    <w:rPr>
                                      <w:b/>
                                      <w:bCs/>
                                      <w:sz w:val="20"/>
                                      <w:szCs w:val="20"/>
                                    </w:rPr>
                                    <w:t>open</w:t>
                                  </w:r>
                                  <w:r w:rsidRPr="001828AA">
                                    <w:rPr>
                                      <w:b/>
                                      <w:bCs/>
                                      <w:sz w:val="20"/>
                                      <w:szCs w:val="20"/>
                                    </w:rPr>
                                    <w:t xml:space="preserve"> Q</w:t>
                                  </w:r>
                                  <w:r w:rsidRPr="001828AA">
                                    <w:rPr>
                                      <w:sz w:val="20"/>
                                      <w:szCs w:val="20"/>
                                    </w:rPr>
                                    <w:t>?</w:t>
                                  </w:r>
                                </w:p>
                                <w:p w14:paraId="70975D42" w14:textId="77777777" w:rsidR="00035CE4" w:rsidRDefault="00035CE4" w:rsidP="00035CE4">
                                  <w:pPr>
                                    <w:rPr>
                                      <w:sz w:val="20"/>
                                      <w:szCs w:val="20"/>
                                    </w:rPr>
                                  </w:pPr>
                                </w:p>
                                <w:p w14:paraId="79E19F17" w14:textId="77777777" w:rsidR="00035CE4" w:rsidRDefault="00035CE4" w:rsidP="00035CE4">
                                  <w:pPr>
                                    <w:rPr>
                                      <w:sz w:val="20"/>
                                      <w:szCs w:val="20"/>
                                    </w:rPr>
                                  </w:pPr>
                                </w:p>
                                <w:p w14:paraId="5FA127C5" w14:textId="77777777" w:rsidR="00035CE4" w:rsidRDefault="00035CE4" w:rsidP="00035CE4">
                                  <w:pPr>
                                    <w:rPr>
                                      <w:sz w:val="20"/>
                                      <w:szCs w:val="20"/>
                                    </w:rPr>
                                  </w:pPr>
                                </w:p>
                                <w:p w14:paraId="447F987E" w14:textId="77777777" w:rsidR="00035CE4" w:rsidRDefault="00035CE4" w:rsidP="00035CE4">
                                  <w:pPr>
                                    <w:rPr>
                                      <w:sz w:val="20"/>
                                      <w:szCs w:val="20"/>
                                    </w:rPr>
                                  </w:pPr>
                                </w:p>
                                <w:p w14:paraId="6E09F123" w14:textId="77777777" w:rsidR="00035CE4" w:rsidRDefault="00035CE4" w:rsidP="00035CE4">
                                  <w:pPr>
                                    <w:rPr>
                                      <w:sz w:val="20"/>
                                      <w:szCs w:val="20"/>
                                    </w:rPr>
                                  </w:pPr>
                                </w:p>
                                <w:p w14:paraId="0E74C3FA" w14:textId="77777777" w:rsidR="00035CE4" w:rsidRDefault="00035CE4" w:rsidP="00035CE4">
                                  <w:pPr>
                                    <w:rPr>
                                      <w:sz w:val="20"/>
                                      <w:szCs w:val="20"/>
                                    </w:rPr>
                                  </w:pPr>
                                </w:p>
                                <w:p w14:paraId="308F15D4" w14:textId="77777777" w:rsidR="00035CE4" w:rsidRDefault="00035CE4" w:rsidP="00035CE4">
                                  <w:pPr>
                                    <w:rPr>
                                      <w:sz w:val="20"/>
                                      <w:szCs w:val="20"/>
                                    </w:rPr>
                                  </w:pPr>
                                </w:p>
                                <w:p w14:paraId="7C452ED8" w14:textId="77777777" w:rsidR="00035CE4" w:rsidRPr="001828AA" w:rsidRDefault="00035CE4" w:rsidP="00035CE4">
                                  <w:pPr>
                                    <w:rPr>
                                      <w:sz w:val="20"/>
                                      <w:szCs w:val="20"/>
                                    </w:rPr>
                                  </w:pPr>
                                </w:p>
                              </w:txbxContent>
                            </v:textbox>
                          </v:shape>
                        </w:pict>
                      </mc:Fallback>
                    </mc:AlternateContent>
                  </w:r>
                </w:p>
                <w:p w14:paraId="6A46FCAA"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4057EB96"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07F5AD91"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7103F81"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45614208"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3F2F04A6"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855" w:type="dxa"/>
                </w:tcPr>
                <w:p w14:paraId="09D222AF"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r w:rsidRPr="002C0C25">
                    <w:rPr>
                      <w:rFonts w:ascii="Gadugi" w:eastAsia="Times New Roman" w:hAnsi="Gadugi" w:cs="Segoe UI"/>
                      <w:noProof/>
                      <w:color w:val="538135" w:themeColor="accent6" w:themeShade="BF"/>
                      <w:sz w:val="22"/>
                      <w:lang w:bidi="ar-SA"/>
                    </w:rPr>
                    <mc:AlternateContent>
                      <mc:Choice Requires="wps">
                        <w:drawing>
                          <wp:anchor distT="45720" distB="45720" distL="114300" distR="114300" simplePos="0" relativeHeight="253578240" behindDoc="0" locked="0" layoutInCell="1" allowOverlap="1" wp14:anchorId="61FC95BD" wp14:editId="2E58C297">
                            <wp:simplePos x="0" y="0"/>
                            <wp:positionH relativeFrom="column">
                              <wp:posOffset>86360</wp:posOffset>
                            </wp:positionH>
                            <wp:positionV relativeFrom="paragraph">
                              <wp:posOffset>148630</wp:posOffset>
                            </wp:positionV>
                            <wp:extent cx="751840" cy="1122680"/>
                            <wp:effectExtent l="0" t="0" r="10160" b="20320"/>
                            <wp:wrapNone/>
                            <wp:docPr id="4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1840" cy="1122680"/>
                                    </a:xfrm>
                                    <a:prstGeom prst="rect">
                                      <a:avLst/>
                                    </a:prstGeom>
                                    <a:solidFill>
                                      <a:srgbClr val="FFFFFF"/>
                                    </a:solidFill>
                                    <a:ln w="9525">
                                      <a:solidFill>
                                        <a:srgbClr val="000000"/>
                                      </a:solidFill>
                                      <a:miter lim="800000"/>
                                      <a:headEnd/>
                                      <a:tailEnd/>
                                    </a:ln>
                                  </wps:spPr>
                                  <wps:txbx>
                                    <w:txbxContent>
                                      <w:p w14:paraId="05230397" w14:textId="77777777" w:rsidR="00035CE4" w:rsidRPr="001828AA" w:rsidRDefault="00035CE4" w:rsidP="00035CE4">
                                        <w:pPr>
                                          <w:rPr>
                                            <w:sz w:val="20"/>
                                            <w:szCs w:val="20"/>
                                          </w:rPr>
                                        </w:pPr>
                                        <w:r w:rsidRPr="001828AA">
                                          <w:rPr>
                                            <w:sz w:val="20"/>
                                            <w:szCs w:val="20"/>
                                          </w:rPr>
                                          <w:t xml:space="preserve">How many times does the </w:t>
                                        </w:r>
                                        <w:r>
                                          <w:rPr>
                                            <w:b/>
                                            <w:bCs/>
                                            <w:sz w:val="20"/>
                                            <w:szCs w:val="20"/>
                                          </w:rPr>
                                          <w:t xml:space="preserve">learner </w:t>
                                        </w:r>
                                        <w:r w:rsidRPr="001828AA">
                                          <w:rPr>
                                            <w:sz w:val="20"/>
                                            <w:szCs w:val="20"/>
                                          </w:rPr>
                                          <w:t>ask a</w:t>
                                        </w:r>
                                        <w:r>
                                          <w:rPr>
                                            <w:sz w:val="20"/>
                                            <w:szCs w:val="20"/>
                                          </w:rPr>
                                          <w:t>n</w:t>
                                        </w:r>
                                        <w:r w:rsidRPr="001828AA">
                                          <w:rPr>
                                            <w:sz w:val="20"/>
                                            <w:szCs w:val="20"/>
                                          </w:rPr>
                                          <w:t xml:space="preserve"> </w:t>
                                        </w:r>
                                        <w:r>
                                          <w:rPr>
                                            <w:b/>
                                            <w:bCs/>
                                            <w:sz w:val="20"/>
                                            <w:szCs w:val="20"/>
                                          </w:rPr>
                                          <w:t>open</w:t>
                                        </w:r>
                                        <w:r w:rsidRPr="001828AA">
                                          <w:rPr>
                                            <w:b/>
                                            <w:bCs/>
                                            <w:sz w:val="20"/>
                                            <w:szCs w:val="20"/>
                                          </w:rPr>
                                          <w:t xml:space="preserve"> Q</w:t>
                                        </w:r>
                                        <w:r w:rsidRPr="001828AA">
                                          <w:rPr>
                                            <w:sz w:val="20"/>
                                            <w:szCs w:val="20"/>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1FC95BD" id="_x0000_s1152" type="#_x0000_t202" style="position:absolute;margin-left:6.8pt;margin-top:11.7pt;width:59.2pt;height:88.4pt;z-index:25357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zjBJFQIAACgEAAAOAAAAZHJzL2Uyb0RvYy54bWysk99v2yAQx98n7X9AvC+OrSRNrThVly7T&#10;pO6H1O0POGMco2GOAYnd/fU7SJpG3fYyjQfEcfDl7nPH6mbsNTtI5xWaiueTKWfSCGyU2VX829ft&#10;myVnPoBpQKORFX+Unt+sX79aDbaUBXaoG+kYiRhfDrbiXQi2zDIvOtmDn6CVhpwtuh4CmW6XNQ4G&#10;Uu91Vkyni2xA11iHQnpPu3dHJ18n/baVInxuWy8D0xWn2EKaXZrrOGfrFZQ7B7ZT4hQG/EMUPShD&#10;j56l7iAA2zv1m1SvhEOPbZgI7DNsWyVkyoGyyacvsnnowMqUC8Hx9ozJ/z9Z8enwYL84Fsa3OFIB&#10;UxLe3qP47pnBTQdmJ2+dw6GT0NDDeUSWDdaXp6sRtS99FKmHj9hQkWEfMAmNresjFcqTkToV4PEM&#10;XY6BCdq8mufLGXkEufK8KBbLVJUMyqfb1vnwXmLP4qLijoqa1OFw70OMBsqnI/Exj1o1W6V1Mtyu&#10;3mjHDkANsE0jJfDimDZsqPj1vJgfAfxVYprGnyR6FaiTteorvjwfgjJie2ea1GcBlD6uKWRtThwj&#10;uiPEMNYjUw1xKBbxiQi2xuaR0Do8ti59NVp06H5yNlDbVtz/2IOTnOkPhspznc8izJCM2fyqIMNd&#10;eupLDxhBUhUPnB2Xm5D+RiRn8JbK2KpE+DmSU9DUjgn86evEfr+006nnD77+BQAA//8DAFBLAwQU&#10;AAYACAAAACEAwn5tYd0AAAAJAQAADwAAAGRycy9kb3ducmV2LnhtbEyPwU7DMBBE70j8g7VIXBB1&#10;SKpQQpwKIYHgBgXB1Y23SYS9Drabhr9ne4Lj7Ixm39Tr2VkxYYiDJwVXiwwEUuvNQJ2C97eHyxWI&#10;mDQZbT2hgh+MsG5OT2pdGX+gV5w2qRNcQrHSCvqUxkrK2PbodFz4EYm9nQ9OJ5ahkyboA5c7K/Ms&#10;K6XTA/GHXo9432P7tdk7Bavl0/QZn4uXj7bc2Zt0cT09fgelzs/mu1sQCef0F4YjPqNDw0xbvycT&#10;hWVdlJxUkBdLEEe/yHnblg9ZloNsavl/QfMLAAD//wMAUEsBAi0AFAAGAAgAAAAhALaDOJL+AAAA&#10;4QEAABMAAAAAAAAAAAAAAAAAAAAAAFtDb250ZW50X1R5cGVzXS54bWxQSwECLQAUAAYACAAAACEA&#10;OP0h/9YAAACUAQAACwAAAAAAAAAAAAAAAAAvAQAAX3JlbHMvLnJlbHNQSwECLQAUAAYACAAAACEA&#10;tM4wSRUCAAAoBAAADgAAAAAAAAAAAAAAAAAuAgAAZHJzL2Uyb0RvYy54bWxQSwECLQAUAAYACAAA&#10;ACEAwn5tYd0AAAAJAQAADwAAAAAAAAAAAAAAAABvBAAAZHJzL2Rvd25yZXYueG1sUEsFBgAAAAAE&#10;AAQA8wAAAHkFAAAAAA==&#10;">
                            <v:textbox>
                              <w:txbxContent>
                                <w:p w14:paraId="05230397" w14:textId="77777777" w:rsidR="00035CE4" w:rsidRPr="001828AA" w:rsidRDefault="00035CE4" w:rsidP="00035CE4">
                                  <w:pPr>
                                    <w:rPr>
                                      <w:sz w:val="20"/>
                                      <w:szCs w:val="20"/>
                                    </w:rPr>
                                  </w:pPr>
                                  <w:r w:rsidRPr="001828AA">
                                    <w:rPr>
                                      <w:sz w:val="20"/>
                                      <w:szCs w:val="20"/>
                                    </w:rPr>
                                    <w:t xml:space="preserve">How many times does the </w:t>
                                  </w:r>
                                  <w:r>
                                    <w:rPr>
                                      <w:b/>
                                      <w:bCs/>
                                      <w:sz w:val="20"/>
                                      <w:szCs w:val="20"/>
                                    </w:rPr>
                                    <w:t xml:space="preserve">learner </w:t>
                                  </w:r>
                                  <w:r w:rsidRPr="001828AA">
                                    <w:rPr>
                                      <w:sz w:val="20"/>
                                      <w:szCs w:val="20"/>
                                    </w:rPr>
                                    <w:t>ask a</w:t>
                                  </w:r>
                                  <w:r>
                                    <w:rPr>
                                      <w:sz w:val="20"/>
                                      <w:szCs w:val="20"/>
                                    </w:rPr>
                                    <w:t>n</w:t>
                                  </w:r>
                                  <w:r w:rsidRPr="001828AA">
                                    <w:rPr>
                                      <w:sz w:val="20"/>
                                      <w:szCs w:val="20"/>
                                    </w:rPr>
                                    <w:t xml:space="preserve"> </w:t>
                                  </w:r>
                                  <w:r>
                                    <w:rPr>
                                      <w:b/>
                                      <w:bCs/>
                                      <w:sz w:val="20"/>
                                      <w:szCs w:val="20"/>
                                    </w:rPr>
                                    <w:t>open</w:t>
                                  </w:r>
                                  <w:r w:rsidRPr="001828AA">
                                    <w:rPr>
                                      <w:b/>
                                      <w:bCs/>
                                      <w:sz w:val="20"/>
                                      <w:szCs w:val="20"/>
                                    </w:rPr>
                                    <w:t xml:space="preserve"> Q</w:t>
                                  </w:r>
                                  <w:r w:rsidRPr="001828AA">
                                    <w:rPr>
                                      <w:sz w:val="20"/>
                                      <w:szCs w:val="20"/>
                                    </w:rPr>
                                    <w:t>?</w:t>
                                  </w:r>
                                </w:p>
                              </w:txbxContent>
                            </v:textbox>
                          </v:shape>
                        </w:pict>
                      </mc:Fallback>
                    </mc:AlternateContent>
                  </w:r>
                </w:p>
                <w:p w14:paraId="5D8946E6"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671CFA6"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07381B4E"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0E7C2687"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4BDEBC72"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3AF02C1E"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855" w:type="dxa"/>
                </w:tcPr>
                <w:p w14:paraId="2AD95869"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6F2181FE"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384E2E8"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4C01E560"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FC980E4"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7062B60B"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p w14:paraId="15EEB0B8"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1663" w:type="dxa"/>
                </w:tcPr>
                <w:p w14:paraId="00FE4BE7"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36B29437"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7BECDDC4"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4904A110"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51A3BC34"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1177E51E"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3F9D7BA7"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p w14:paraId="179D81A6"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tc>
              <w:tc>
                <w:tcPr>
                  <w:tcW w:w="1663" w:type="dxa"/>
                </w:tcPr>
                <w:p w14:paraId="108377D4"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r w:rsidRPr="00586C41">
                    <w:rPr>
                      <w:rFonts w:ascii="Gadugi" w:eastAsia="Times New Roman" w:hAnsi="Gadugi" w:cs="Segoe UI"/>
                      <w:noProof/>
                      <w:sz w:val="22"/>
                      <w:lang w:bidi="ar-SA"/>
                    </w:rPr>
                    <mc:AlternateContent>
                      <mc:Choice Requires="wps">
                        <w:drawing>
                          <wp:anchor distT="45720" distB="45720" distL="114300" distR="114300" simplePos="0" relativeHeight="253579264" behindDoc="0" locked="0" layoutInCell="1" allowOverlap="1" wp14:anchorId="2E83C469" wp14:editId="1E2DD4DA">
                            <wp:simplePos x="0" y="0"/>
                            <wp:positionH relativeFrom="column">
                              <wp:posOffset>-621030</wp:posOffset>
                            </wp:positionH>
                            <wp:positionV relativeFrom="paragraph">
                              <wp:posOffset>140946</wp:posOffset>
                            </wp:positionV>
                            <wp:extent cx="1151681" cy="798653"/>
                            <wp:effectExtent l="0" t="0" r="10795" b="20955"/>
                            <wp:wrapNone/>
                            <wp:docPr id="43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1681" cy="798653"/>
                                    </a:xfrm>
                                    <a:prstGeom prst="rect">
                                      <a:avLst/>
                                    </a:prstGeom>
                                    <a:solidFill>
                                      <a:srgbClr val="FFFFFF"/>
                                    </a:solidFill>
                                    <a:ln w="9525">
                                      <a:solidFill>
                                        <a:srgbClr val="000000"/>
                                      </a:solidFill>
                                      <a:miter lim="800000"/>
                                      <a:headEnd/>
                                      <a:tailEnd/>
                                    </a:ln>
                                  </wps:spPr>
                                  <wps:txbx>
                                    <w:txbxContent>
                                      <w:p w14:paraId="2B4D79B8" w14:textId="77777777" w:rsidR="00035CE4" w:rsidRPr="001828AA" w:rsidRDefault="00035CE4" w:rsidP="00035CE4">
                                        <w:pPr>
                                          <w:rPr>
                                            <w:sz w:val="20"/>
                                            <w:szCs w:val="20"/>
                                          </w:rPr>
                                        </w:pPr>
                                        <w:r w:rsidRPr="001828AA">
                                          <w:rPr>
                                            <w:sz w:val="20"/>
                                            <w:szCs w:val="20"/>
                                          </w:rPr>
                                          <w:t xml:space="preserve">How many times does the </w:t>
                                        </w:r>
                                        <w:r>
                                          <w:rPr>
                                            <w:b/>
                                            <w:bCs/>
                                            <w:sz w:val="20"/>
                                            <w:szCs w:val="20"/>
                                          </w:rPr>
                                          <w:t xml:space="preserve">teacher </w:t>
                                        </w:r>
                                        <w:r w:rsidRPr="001828AA">
                                          <w:rPr>
                                            <w:sz w:val="20"/>
                                            <w:szCs w:val="20"/>
                                          </w:rPr>
                                          <w:t xml:space="preserve">ask a </w:t>
                                        </w:r>
                                        <w:r>
                                          <w:rPr>
                                            <w:b/>
                                            <w:bCs/>
                                            <w:sz w:val="20"/>
                                            <w:szCs w:val="20"/>
                                          </w:rPr>
                                          <w:t>differentiated</w:t>
                                        </w:r>
                                        <w:r w:rsidRPr="001828AA">
                                          <w:rPr>
                                            <w:b/>
                                            <w:bCs/>
                                            <w:sz w:val="20"/>
                                            <w:szCs w:val="20"/>
                                          </w:rPr>
                                          <w:t xml:space="preserve"> Q</w:t>
                                        </w:r>
                                        <w:r w:rsidRPr="001828AA">
                                          <w:rPr>
                                            <w:sz w:val="20"/>
                                            <w:szCs w:val="20"/>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E83C469" id="_x0000_s1153" type="#_x0000_t202" style="position:absolute;margin-left:-48.9pt;margin-top:11.1pt;width:90.7pt;height:62.9pt;z-index:2535792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iUNFQIAACgEAAAOAAAAZHJzL2Uyb0RvYy54bWysk9uO2yAQhu8r9R0Q943tNEcrzmqbbapK&#10;24O07QNgjGNUzFAgsdOn3wF7s+nppqovEOOBf2a+GTY3favISVgnQRc0m6SUCM2hkvpQ0K9f9q9W&#10;lDjPdMUUaFHQs3D0ZvvyxaYzuZhCA6oSlqCIdnlnCtp4b/IkcbwRLXMTMEKjswbbMo+mPSSVZR2q&#10;tyqZpuki6cBWxgIXzuHfu8FJt1G/rgX3n+raCU9UQTE3H1cb1zKsyXbD8oNlppF8TIP9QxYtkxqD&#10;XqTumGfkaOVvUq3kFhzUfsKhTaCuJRexBqwmS3+p5qFhRsRaEI4zF0zu/8nyj6cH89kS37+BHhsY&#10;i3DmHvg3RzTsGqYP4tZa6BrBKgycBWRJZ1w+Xg2oXe6CSNl9gAqbzI4eolBf2zZQwToJqmMDzhfo&#10;oveEh5DZPFusMko4+pbr1WL+OoZg+dNtY51/J6AlYVNQi02N6ux073zIhuVPR0IwB0pWe6lUNOyh&#10;3ClLTgwHYB+/Uf2nY0qTrqDr+XQ+APirRBq/P0m00uMkK9kWdHU5xPKA7a2u4px5JtWwx5SVHjkG&#10;dANE35c9kRUymS5DiAC2hOqMaC0Mo4tPDTcN2B+UdDi2BXXfj8wKStR7je1ZZ7NZmPNozObLKRr2&#10;2lNee5jmKFVQT8mw3fn4NgI5DbfYxlpGws+ZjEnjOEbw49MJ835tx1PPD3z7CAAA//8DAFBLAwQU&#10;AAYACAAAACEAH1yC9OAAAAAJAQAADwAAAGRycy9kb3ducmV2LnhtbEyPwU7DMBBE70j8g7VIXFDr&#10;kFZpmsapEBIIblAQvbrJNomw18F20/D3LCc4ruZp5m25nawRI/rQO1JwO09AINWu6alV8P72MMtB&#10;hKip0cYRKvjGANvq8qLURePO9IrjLraCSygUWkEX41BIGeoOrQ5zNyBxdnTe6sinb2Xj9ZnLrZFp&#10;kmTS6p54odMD3ndYf+5OVkG+fBr34Xnx8lFnR7OON6vx8csrdX013W1ARJziHwy/+qwOFTsd3Ima&#10;IIyC2XrF6lFBmqYgGMgXGYgDg8s8AVmV8v8H1Q8AAAD//wMAUEsBAi0AFAAGAAgAAAAhALaDOJL+&#10;AAAA4QEAABMAAAAAAAAAAAAAAAAAAAAAAFtDb250ZW50X1R5cGVzXS54bWxQSwECLQAUAAYACAAA&#10;ACEAOP0h/9YAAACUAQAACwAAAAAAAAAAAAAAAAAvAQAAX3JlbHMvLnJlbHNQSwECLQAUAAYACAAA&#10;ACEAUsYlDRUCAAAoBAAADgAAAAAAAAAAAAAAAAAuAgAAZHJzL2Uyb0RvYy54bWxQSwECLQAUAAYA&#10;CAAAACEAH1yC9OAAAAAJAQAADwAAAAAAAAAAAAAAAABvBAAAZHJzL2Rvd25yZXYueG1sUEsFBgAA&#10;AAAEAAQA8wAAAHwFAAAAAA==&#10;">
                            <v:textbox>
                              <w:txbxContent>
                                <w:p w14:paraId="2B4D79B8" w14:textId="77777777" w:rsidR="00035CE4" w:rsidRPr="001828AA" w:rsidRDefault="00035CE4" w:rsidP="00035CE4">
                                  <w:pPr>
                                    <w:rPr>
                                      <w:sz w:val="20"/>
                                      <w:szCs w:val="20"/>
                                    </w:rPr>
                                  </w:pPr>
                                  <w:r w:rsidRPr="001828AA">
                                    <w:rPr>
                                      <w:sz w:val="20"/>
                                      <w:szCs w:val="20"/>
                                    </w:rPr>
                                    <w:t xml:space="preserve">How many times does the </w:t>
                                  </w:r>
                                  <w:r>
                                    <w:rPr>
                                      <w:b/>
                                      <w:bCs/>
                                      <w:sz w:val="20"/>
                                      <w:szCs w:val="20"/>
                                    </w:rPr>
                                    <w:t xml:space="preserve">teacher </w:t>
                                  </w:r>
                                  <w:r w:rsidRPr="001828AA">
                                    <w:rPr>
                                      <w:sz w:val="20"/>
                                      <w:szCs w:val="20"/>
                                    </w:rPr>
                                    <w:t xml:space="preserve">ask a </w:t>
                                  </w:r>
                                  <w:r>
                                    <w:rPr>
                                      <w:b/>
                                      <w:bCs/>
                                      <w:sz w:val="20"/>
                                      <w:szCs w:val="20"/>
                                    </w:rPr>
                                    <w:t>differentiated</w:t>
                                  </w:r>
                                  <w:r w:rsidRPr="001828AA">
                                    <w:rPr>
                                      <w:b/>
                                      <w:bCs/>
                                      <w:sz w:val="20"/>
                                      <w:szCs w:val="20"/>
                                    </w:rPr>
                                    <w:t xml:space="preserve"> Q</w:t>
                                  </w:r>
                                  <w:r w:rsidRPr="001828AA">
                                    <w:rPr>
                                      <w:sz w:val="20"/>
                                      <w:szCs w:val="20"/>
                                    </w:rPr>
                                    <w:t>?</w:t>
                                  </w:r>
                                </w:p>
                              </w:txbxContent>
                            </v:textbox>
                          </v:shape>
                        </w:pict>
                      </mc:Fallback>
                    </mc:AlternateContent>
                  </w:r>
                </w:p>
              </w:tc>
            </w:tr>
            <w:tr w:rsidR="00035CE4" w14:paraId="63B82291" w14:textId="77777777" w:rsidTr="00FF0E76">
              <w:trPr>
                <w:trHeight w:val="321"/>
              </w:trPr>
              <w:tc>
                <w:tcPr>
                  <w:tcW w:w="9692" w:type="dxa"/>
                  <w:gridSpan w:val="10"/>
                </w:tcPr>
                <w:p w14:paraId="625EA3A0" w14:textId="77777777" w:rsidR="00035CE4" w:rsidRPr="00586C41" w:rsidRDefault="00035CE4" w:rsidP="003D6030">
                  <w:pPr>
                    <w:framePr w:hSpace="180" w:wrap="around" w:vAnchor="text" w:hAnchor="margin" w:y="180"/>
                    <w:textAlignment w:val="baseline"/>
                    <w:rPr>
                      <w:rFonts w:ascii="Gadugi" w:eastAsia="Times New Roman" w:hAnsi="Gadugi" w:cs="Segoe UI"/>
                      <w:noProof/>
                      <w:sz w:val="22"/>
                      <w:lang w:bidi="ar-SA"/>
                    </w:rPr>
                  </w:pPr>
                  <w:r>
                    <w:rPr>
                      <w:rFonts w:ascii="Gadugi" w:eastAsia="Times New Roman" w:hAnsi="Gadugi" w:cs="Segoe UI"/>
                      <w:noProof/>
                      <w:sz w:val="22"/>
                      <w:lang w:bidi="ar-SA"/>
                    </w:rPr>
                    <w:t>Questions asked to the whole class</w:t>
                  </w:r>
                </w:p>
              </w:tc>
            </w:tr>
            <w:tr w:rsidR="00035CE4" w14:paraId="3A351372" w14:textId="77777777" w:rsidTr="00FF0E76">
              <w:trPr>
                <w:trHeight w:val="296"/>
              </w:trPr>
              <w:tc>
                <w:tcPr>
                  <w:tcW w:w="1416" w:type="dxa"/>
                  <w:gridSpan w:val="2"/>
                </w:tcPr>
                <w:p w14:paraId="2A12EEAB"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tc>
              <w:tc>
                <w:tcPr>
                  <w:tcW w:w="1620" w:type="dxa"/>
                  <w:gridSpan w:val="2"/>
                </w:tcPr>
                <w:p w14:paraId="335ACF5E"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tc>
              <w:tc>
                <w:tcPr>
                  <w:tcW w:w="1620" w:type="dxa"/>
                  <w:gridSpan w:val="2"/>
                </w:tcPr>
                <w:p w14:paraId="3DD21A4C" w14:textId="77777777" w:rsidR="00035CE4" w:rsidRPr="002C0C25" w:rsidRDefault="00035CE4" w:rsidP="003D6030">
                  <w:pPr>
                    <w:framePr w:hSpace="180" w:wrap="around" w:vAnchor="text" w:hAnchor="margin" w:y="180"/>
                    <w:textAlignment w:val="baseline"/>
                    <w:rPr>
                      <w:rFonts w:ascii="Gadugi" w:eastAsia="Times New Roman" w:hAnsi="Gadugi" w:cs="Segoe UI"/>
                      <w:noProof/>
                      <w:color w:val="538135" w:themeColor="accent6" w:themeShade="BF"/>
                      <w:sz w:val="22"/>
                      <w:lang w:bidi="ar-SA"/>
                    </w:rPr>
                  </w:pPr>
                </w:p>
              </w:tc>
              <w:tc>
                <w:tcPr>
                  <w:tcW w:w="1710" w:type="dxa"/>
                  <w:gridSpan w:val="2"/>
                </w:tcPr>
                <w:p w14:paraId="4047A496" w14:textId="77777777" w:rsidR="00035CE4" w:rsidRPr="002C0C25" w:rsidRDefault="00035CE4" w:rsidP="003D6030">
                  <w:pPr>
                    <w:framePr w:hSpace="180" w:wrap="around" w:vAnchor="text" w:hAnchor="margin" w:y="180"/>
                    <w:textAlignment w:val="baseline"/>
                    <w:rPr>
                      <w:rFonts w:ascii="Gadugi" w:eastAsia="Times New Roman" w:hAnsi="Gadugi" w:cs="Segoe UI"/>
                      <w:color w:val="538135" w:themeColor="accent6" w:themeShade="BF"/>
                      <w:sz w:val="22"/>
                      <w:lang w:bidi="ar-SA"/>
                    </w:rPr>
                  </w:pPr>
                </w:p>
              </w:tc>
              <w:tc>
                <w:tcPr>
                  <w:tcW w:w="1663" w:type="dxa"/>
                </w:tcPr>
                <w:p w14:paraId="1781D334" w14:textId="77777777" w:rsidR="00035CE4" w:rsidRDefault="00035CE4" w:rsidP="003D6030">
                  <w:pPr>
                    <w:framePr w:hSpace="180" w:wrap="around" w:vAnchor="text" w:hAnchor="margin" w:y="180"/>
                    <w:textAlignment w:val="baseline"/>
                    <w:rPr>
                      <w:rFonts w:ascii="Gadugi" w:eastAsia="Times New Roman" w:hAnsi="Gadugi" w:cs="Segoe UI"/>
                      <w:sz w:val="22"/>
                      <w:lang w:bidi="ar-SA"/>
                    </w:rPr>
                  </w:pPr>
                </w:p>
              </w:tc>
              <w:tc>
                <w:tcPr>
                  <w:tcW w:w="1663" w:type="dxa"/>
                </w:tcPr>
                <w:p w14:paraId="6A903B05" w14:textId="77777777" w:rsidR="00035CE4" w:rsidRPr="00586C41" w:rsidRDefault="00035CE4" w:rsidP="003D6030">
                  <w:pPr>
                    <w:framePr w:hSpace="180" w:wrap="around" w:vAnchor="text" w:hAnchor="margin" w:y="180"/>
                    <w:textAlignment w:val="baseline"/>
                    <w:rPr>
                      <w:rFonts w:ascii="Gadugi" w:eastAsia="Times New Roman" w:hAnsi="Gadugi" w:cs="Segoe UI"/>
                      <w:noProof/>
                      <w:sz w:val="22"/>
                      <w:lang w:bidi="ar-SA"/>
                    </w:rPr>
                  </w:pPr>
                </w:p>
              </w:tc>
            </w:tr>
          </w:tbl>
          <w:p w14:paraId="2137D415" w14:textId="77777777" w:rsidR="00035CE4" w:rsidRPr="00931D4F" w:rsidRDefault="00035CE4" w:rsidP="00FF0E76">
            <w:pPr>
              <w:textAlignment w:val="baseline"/>
              <w:rPr>
                <w:rFonts w:ascii="Gadugi" w:eastAsia="Times New Roman" w:hAnsi="Gadugi" w:cs="Segoe UI"/>
                <w:sz w:val="22"/>
                <w:lang w:bidi="ar-SA"/>
              </w:rPr>
            </w:pPr>
          </w:p>
        </w:tc>
      </w:tr>
    </w:tbl>
    <w:p w14:paraId="455EC414" w14:textId="4A42DD53" w:rsidR="00035CE4" w:rsidRDefault="00035CE4" w:rsidP="00035CE4">
      <w:pPr>
        <w:pStyle w:val="ListParagraph"/>
        <w:spacing w:line="240" w:lineRule="auto"/>
        <w:ind w:left="0"/>
        <w:rPr>
          <w:rFonts w:ascii="Gadugi" w:hAnsi="Gadugi"/>
          <w:color w:val="000000" w:themeColor="text1"/>
          <w:sz w:val="22"/>
          <w:lang w:bidi="ar-SA"/>
        </w:rPr>
      </w:pPr>
    </w:p>
    <w:p w14:paraId="5F951CFD" w14:textId="77777777" w:rsidR="00035CE4" w:rsidRDefault="00035CE4" w:rsidP="00035CE4">
      <w:pPr>
        <w:pStyle w:val="ListParagraph"/>
        <w:spacing w:line="240" w:lineRule="auto"/>
        <w:ind w:left="0"/>
        <w:rPr>
          <w:rFonts w:ascii="Gadugi" w:hAnsi="Gadugi"/>
          <w:color w:val="000000" w:themeColor="text1"/>
          <w:sz w:val="22"/>
          <w:lang w:bidi="ar-SA"/>
        </w:rPr>
      </w:pPr>
    </w:p>
    <w:tbl>
      <w:tblPr>
        <w:tblStyle w:val="TableGrid"/>
        <w:tblW w:w="9918" w:type="dxa"/>
        <w:tblLook w:val="04A0" w:firstRow="1" w:lastRow="0" w:firstColumn="1" w:lastColumn="0" w:noHBand="0" w:noVBand="1"/>
      </w:tblPr>
      <w:tblGrid>
        <w:gridCol w:w="9918"/>
      </w:tblGrid>
      <w:tr w:rsidR="00035CE4" w:rsidRPr="00273726" w14:paraId="21F4479C" w14:textId="77777777" w:rsidTr="00FF0E76">
        <w:trPr>
          <w:trHeight w:val="1922"/>
        </w:trPr>
        <w:tc>
          <w:tcPr>
            <w:tcW w:w="9918" w:type="dxa"/>
            <w:shd w:val="clear" w:color="auto" w:fill="FFF2CC" w:themeFill="accent4" w:themeFillTint="33"/>
          </w:tcPr>
          <w:p w14:paraId="7685FB0F" w14:textId="59428E9B" w:rsidR="00035CE4" w:rsidRPr="001A19DC" w:rsidRDefault="00035CE4" w:rsidP="00FF0E76">
            <w:pPr>
              <w:pStyle w:val="Heading1"/>
              <w:outlineLvl w:val="0"/>
              <w:rPr>
                <w:rFonts w:eastAsia="Times New Roman"/>
                <w:b/>
                <w:bCs/>
                <w:lang w:bidi="ar-SA"/>
              </w:rPr>
            </w:pPr>
            <w:r w:rsidRPr="001A19DC">
              <w:rPr>
                <w:b/>
                <w:bCs/>
              </w:rPr>
              <w:lastRenderedPageBreak/>
              <w:t xml:space="preserve">Activity </w:t>
            </w:r>
            <w:r>
              <w:rPr>
                <w:b/>
                <w:bCs/>
              </w:rPr>
              <w:t>6.</w:t>
            </w:r>
            <w:r w:rsidR="000B465A">
              <w:rPr>
                <w:b/>
                <w:bCs/>
              </w:rPr>
              <w:t>7</w:t>
            </w:r>
            <w:r w:rsidRPr="001A19DC">
              <w:rPr>
                <w:b/>
                <w:bCs/>
              </w:rPr>
              <w:t xml:space="preserve"> Discussion / analysis - research about type and frequency of questions in class</w:t>
            </w:r>
          </w:p>
          <w:p w14:paraId="0CFD76E6" w14:textId="77777777" w:rsidR="00035CE4" w:rsidRPr="00C052AA" w:rsidRDefault="00035CE4" w:rsidP="00FF0E76">
            <w:pPr>
              <w:rPr>
                <w:sz w:val="16"/>
                <w:szCs w:val="16"/>
                <w:lang w:bidi="ar-SA"/>
              </w:rPr>
            </w:pPr>
          </w:p>
          <w:p w14:paraId="72C70030" w14:textId="77777777" w:rsidR="00035CE4" w:rsidRPr="00930860" w:rsidRDefault="00035CE4" w:rsidP="00FF0E76">
            <w:pPr>
              <w:rPr>
                <w:rFonts w:ascii="Gadugi" w:hAnsi="Gadugi"/>
                <w:sz w:val="22"/>
                <w:lang w:bidi="ar-SA"/>
              </w:rPr>
            </w:pPr>
            <w:r w:rsidRPr="00930860">
              <w:rPr>
                <w:rFonts w:ascii="Gadugi" w:hAnsi="Gadugi"/>
                <w:sz w:val="22"/>
                <w:lang w:bidi="ar-SA"/>
              </w:rPr>
              <w:t>This is an example of how to complete the table above.</w:t>
            </w:r>
          </w:p>
          <w:p w14:paraId="575F18D6" w14:textId="77777777" w:rsidR="00035CE4" w:rsidRPr="00930860" w:rsidRDefault="00035CE4" w:rsidP="00FF0E76">
            <w:pPr>
              <w:rPr>
                <w:rFonts w:ascii="Gadugi" w:hAnsi="Gadugi"/>
                <w:b/>
                <w:bCs/>
                <w:sz w:val="22"/>
                <w:lang w:bidi="ar-SA"/>
              </w:rPr>
            </w:pPr>
          </w:p>
          <w:p w14:paraId="7648BD0E" w14:textId="77777777" w:rsidR="00035CE4" w:rsidRPr="00930860" w:rsidRDefault="00035CE4" w:rsidP="00FF0E76">
            <w:pPr>
              <w:rPr>
                <w:rFonts w:ascii="Gadugi" w:hAnsi="Gadugi"/>
                <w:b/>
                <w:bCs/>
                <w:sz w:val="22"/>
                <w:lang w:bidi="ar-SA"/>
              </w:rPr>
            </w:pPr>
            <w:r w:rsidRPr="00930860">
              <w:rPr>
                <w:rFonts w:ascii="Gadugi" w:hAnsi="Gadugi"/>
                <w:b/>
                <w:bCs/>
                <w:sz w:val="22"/>
                <w:lang w:bidi="ar-SA"/>
              </w:rPr>
              <w:t>Results table</w:t>
            </w:r>
          </w:p>
          <w:tbl>
            <w:tblPr>
              <w:tblStyle w:val="TableGrid"/>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707"/>
              <w:gridCol w:w="708"/>
              <w:gridCol w:w="808"/>
              <w:gridCol w:w="808"/>
              <w:gridCol w:w="808"/>
              <w:gridCol w:w="809"/>
              <w:gridCol w:w="853"/>
              <w:gridCol w:w="853"/>
              <w:gridCol w:w="1659"/>
              <w:gridCol w:w="1659"/>
            </w:tblGrid>
            <w:tr w:rsidR="00035CE4" w:rsidRPr="00930860" w14:paraId="617EC34B" w14:textId="77777777" w:rsidTr="00FF0E76">
              <w:tc>
                <w:tcPr>
                  <w:tcW w:w="3036" w:type="dxa"/>
                  <w:gridSpan w:val="4"/>
                </w:tcPr>
                <w:p w14:paraId="5F89B0D4" w14:textId="77777777" w:rsidR="00035CE4" w:rsidRPr="00930860" w:rsidRDefault="00035CE4" w:rsidP="00FF0E76">
                  <w:pPr>
                    <w:textAlignment w:val="baseline"/>
                    <w:rPr>
                      <w:rFonts w:ascii="Gadugi" w:eastAsia="Times New Roman" w:hAnsi="Gadugi" w:cs="Segoe UI"/>
                      <w:sz w:val="22"/>
                      <w:lang w:bidi="ar-SA"/>
                    </w:rPr>
                  </w:pPr>
                  <w:r w:rsidRPr="00930860">
                    <w:rPr>
                      <w:rFonts w:ascii="Gadugi" w:eastAsia="Times New Roman" w:hAnsi="Gadugi" w:cs="Segoe UI"/>
                      <w:sz w:val="22"/>
                      <w:lang w:bidi="ar-SA"/>
                    </w:rPr>
                    <w:t>Date…</w:t>
                  </w:r>
                  <w:r w:rsidRPr="00930860">
                    <w:rPr>
                      <w:rFonts w:ascii="Gadugi" w:eastAsia="Times New Roman" w:hAnsi="Gadugi" w:cs="Segoe UI"/>
                      <w:color w:val="2F5496" w:themeColor="accent1" w:themeShade="BF"/>
                      <w:sz w:val="22"/>
                      <w:lang w:bidi="ar-SA"/>
                    </w:rPr>
                    <w:t>29</w:t>
                  </w:r>
                  <w:r w:rsidRPr="00930860">
                    <w:rPr>
                      <w:rFonts w:ascii="Gadugi" w:eastAsia="Times New Roman" w:hAnsi="Gadugi" w:cs="Segoe UI"/>
                      <w:color w:val="2F5496" w:themeColor="accent1" w:themeShade="BF"/>
                      <w:sz w:val="22"/>
                      <w:vertAlign w:val="superscript"/>
                      <w:lang w:bidi="ar-SA"/>
                    </w:rPr>
                    <w:t>th</w:t>
                  </w:r>
                  <w:r w:rsidRPr="00930860">
                    <w:rPr>
                      <w:rFonts w:ascii="Gadugi" w:eastAsia="Times New Roman" w:hAnsi="Gadugi" w:cs="Segoe UI"/>
                      <w:color w:val="2F5496" w:themeColor="accent1" w:themeShade="BF"/>
                      <w:sz w:val="22"/>
                      <w:lang w:bidi="ar-SA"/>
                    </w:rPr>
                    <w:t xml:space="preserve"> July 2021</w:t>
                  </w:r>
                </w:p>
              </w:tc>
              <w:tc>
                <w:tcPr>
                  <w:tcW w:w="3330" w:type="dxa"/>
                  <w:gridSpan w:val="4"/>
                </w:tcPr>
                <w:p w14:paraId="4051A0D6" w14:textId="77777777" w:rsidR="00035CE4" w:rsidRPr="00930860" w:rsidRDefault="00035CE4" w:rsidP="00FF0E76">
                  <w:pPr>
                    <w:textAlignment w:val="baseline"/>
                    <w:rPr>
                      <w:rFonts w:ascii="Gadugi" w:eastAsia="Times New Roman" w:hAnsi="Gadugi" w:cs="Segoe UI"/>
                      <w:sz w:val="22"/>
                      <w:lang w:bidi="ar-SA"/>
                    </w:rPr>
                  </w:pPr>
                  <w:r w:rsidRPr="00930860">
                    <w:rPr>
                      <w:rFonts w:ascii="Gadugi" w:eastAsia="Times New Roman" w:hAnsi="Gadugi" w:cs="Segoe UI"/>
                      <w:sz w:val="22"/>
                      <w:lang w:bidi="ar-SA"/>
                    </w:rPr>
                    <w:t>Class…</w:t>
                  </w:r>
                  <w:r w:rsidRPr="00930860">
                    <w:rPr>
                      <w:rFonts w:ascii="Gadugi" w:eastAsia="Times New Roman" w:hAnsi="Gadugi" w:cs="Segoe UI"/>
                      <w:color w:val="2F5496" w:themeColor="accent1" w:themeShade="BF"/>
                      <w:sz w:val="22"/>
                      <w:lang w:bidi="ar-SA"/>
                    </w:rPr>
                    <w:t xml:space="preserve">Physics </w:t>
                  </w:r>
                  <w:proofErr w:type="spellStart"/>
                  <w:r w:rsidRPr="00930860">
                    <w:rPr>
                      <w:rFonts w:ascii="Gadugi" w:eastAsia="Times New Roman" w:hAnsi="Gadugi" w:cs="Segoe UI"/>
                      <w:color w:val="2F5496" w:themeColor="accent1" w:themeShade="BF"/>
                      <w:sz w:val="22"/>
                      <w:lang w:bidi="ar-SA"/>
                    </w:rPr>
                    <w:t>Yr</w:t>
                  </w:r>
                  <w:proofErr w:type="spellEnd"/>
                  <w:r w:rsidRPr="00930860">
                    <w:rPr>
                      <w:rFonts w:ascii="Gadugi" w:eastAsia="Times New Roman" w:hAnsi="Gadugi" w:cs="Segoe UI"/>
                      <w:color w:val="2F5496" w:themeColor="accent1" w:themeShade="BF"/>
                      <w:sz w:val="22"/>
                      <w:lang w:bidi="ar-SA"/>
                    </w:rPr>
                    <w:t xml:space="preserve"> 1</w:t>
                  </w:r>
                </w:p>
                <w:p w14:paraId="16941A32"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sz w:val="22"/>
                      <w:lang w:bidi="ar-SA"/>
                    </w:rPr>
                    <w:t>Number of learners…</w:t>
                  </w:r>
                  <w:r w:rsidRPr="00930860">
                    <w:rPr>
                      <w:rFonts w:ascii="Gadugi" w:eastAsia="Times New Roman" w:hAnsi="Gadugi" w:cs="Segoe UI"/>
                      <w:color w:val="2F5496" w:themeColor="accent1" w:themeShade="BF"/>
                      <w:sz w:val="22"/>
                      <w:lang w:bidi="ar-SA"/>
                    </w:rPr>
                    <w:t xml:space="preserve">35 </w:t>
                  </w:r>
                </w:p>
                <w:p w14:paraId="4ABDAB95" w14:textId="77777777" w:rsidR="00035CE4" w:rsidRPr="00930860" w:rsidRDefault="00035CE4" w:rsidP="00FF0E76">
                  <w:pPr>
                    <w:textAlignment w:val="baseline"/>
                    <w:rPr>
                      <w:rFonts w:ascii="Gadugi" w:eastAsia="Times New Roman" w:hAnsi="Gadugi" w:cs="Segoe UI"/>
                      <w:sz w:val="22"/>
                      <w:lang w:bidi="ar-SA"/>
                    </w:rPr>
                  </w:pPr>
                  <w:r w:rsidRPr="00930860">
                    <w:rPr>
                      <w:rFonts w:ascii="Gadugi" w:eastAsia="Times New Roman" w:hAnsi="Gadugi" w:cs="Segoe UI"/>
                      <w:color w:val="2F5496" w:themeColor="accent1" w:themeShade="BF"/>
                      <w:sz w:val="22"/>
                      <w:lang w:bidi="ar-SA"/>
                    </w:rPr>
                    <w:t>(17male and 18 female)</w:t>
                  </w:r>
                </w:p>
              </w:tc>
              <w:tc>
                <w:tcPr>
                  <w:tcW w:w="3326" w:type="dxa"/>
                  <w:gridSpan w:val="2"/>
                </w:tcPr>
                <w:p w14:paraId="696C4E8A" w14:textId="77777777" w:rsidR="00035CE4" w:rsidRPr="00930860" w:rsidRDefault="00035CE4" w:rsidP="00FF0E76">
                  <w:pPr>
                    <w:textAlignment w:val="baseline"/>
                    <w:rPr>
                      <w:rFonts w:ascii="Gadugi" w:eastAsia="Times New Roman" w:hAnsi="Gadugi" w:cs="Segoe UI"/>
                      <w:sz w:val="22"/>
                      <w:lang w:bidi="ar-SA"/>
                    </w:rPr>
                  </w:pPr>
                  <w:r w:rsidRPr="00930860">
                    <w:rPr>
                      <w:rFonts w:ascii="Gadugi" w:eastAsia="Times New Roman" w:hAnsi="Gadugi" w:cs="Segoe UI"/>
                      <w:sz w:val="22"/>
                      <w:lang w:bidi="ar-SA"/>
                    </w:rPr>
                    <w:t>Teacher observed…</w:t>
                  </w:r>
                  <w:proofErr w:type="spellStart"/>
                  <w:r w:rsidRPr="00930860">
                    <w:rPr>
                      <w:rFonts w:ascii="Gadugi" w:eastAsia="Times New Roman" w:hAnsi="Gadugi" w:cs="Segoe UI"/>
                      <w:color w:val="2F5496" w:themeColor="accent1" w:themeShade="BF"/>
                      <w:sz w:val="22"/>
                      <w:lang w:bidi="ar-SA"/>
                    </w:rPr>
                    <w:t>Eaint</w:t>
                  </w:r>
                  <w:proofErr w:type="spellEnd"/>
                  <w:r w:rsidRPr="00930860">
                    <w:rPr>
                      <w:rFonts w:ascii="Gadugi" w:eastAsia="Times New Roman" w:hAnsi="Gadugi" w:cs="Segoe UI"/>
                      <w:color w:val="2F5496" w:themeColor="accent1" w:themeShade="BF"/>
                      <w:sz w:val="22"/>
                      <w:lang w:bidi="ar-SA"/>
                    </w:rPr>
                    <w:t xml:space="preserve"> Chit</w:t>
                  </w:r>
                </w:p>
                <w:p w14:paraId="7B0DF50C" w14:textId="77777777" w:rsidR="00035CE4" w:rsidRPr="00930860" w:rsidRDefault="00035CE4" w:rsidP="00FF0E76">
                  <w:pPr>
                    <w:textAlignment w:val="baseline"/>
                    <w:rPr>
                      <w:rFonts w:ascii="Gadugi" w:eastAsia="Times New Roman" w:hAnsi="Gadugi" w:cs="Segoe UI"/>
                      <w:sz w:val="22"/>
                      <w:lang w:bidi="ar-SA"/>
                    </w:rPr>
                  </w:pPr>
                  <w:r w:rsidRPr="00930860">
                    <w:rPr>
                      <w:rFonts w:ascii="Gadugi" w:eastAsia="Times New Roman" w:hAnsi="Gadugi" w:cs="Segoe UI"/>
                      <w:sz w:val="22"/>
                      <w:lang w:bidi="ar-SA"/>
                    </w:rPr>
                    <w:t>Teacher observing…</w:t>
                  </w:r>
                  <w:r w:rsidRPr="00930860">
                    <w:rPr>
                      <w:rFonts w:ascii="Gadugi" w:eastAsia="Times New Roman" w:hAnsi="Gadugi" w:cs="Segoe UI"/>
                      <w:color w:val="2F5496" w:themeColor="accent1" w:themeShade="BF"/>
                      <w:sz w:val="22"/>
                      <w:lang w:bidi="ar-SA"/>
                    </w:rPr>
                    <w:t>Mya Chan</w:t>
                  </w:r>
                </w:p>
              </w:tc>
            </w:tr>
            <w:tr w:rsidR="00035CE4" w:rsidRPr="00930860" w14:paraId="3214701D" w14:textId="77777777" w:rsidTr="00FF0E76">
              <w:tc>
                <w:tcPr>
                  <w:tcW w:w="3036" w:type="dxa"/>
                  <w:gridSpan w:val="4"/>
                </w:tcPr>
                <w:p w14:paraId="571710DA"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Closed questions</w:t>
                  </w:r>
                </w:p>
              </w:tc>
              <w:tc>
                <w:tcPr>
                  <w:tcW w:w="3330" w:type="dxa"/>
                  <w:gridSpan w:val="4"/>
                </w:tcPr>
                <w:p w14:paraId="2AEE57A9"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Open questions</w:t>
                  </w:r>
                </w:p>
              </w:tc>
              <w:tc>
                <w:tcPr>
                  <w:tcW w:w="3326" w:type="dxa"/>
                  <w:gridSpan w:val="2"/>
                </w:tcPr>
                <w:p w14:paraId="14A5A76B"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Differentiated questions (teacher only)</w:t>
                  </w:r>
                </w:p>
              </w:tc>
            </w:tr>
            <w:tr w:rsidR="00035CE4" w:rsidRPr="00930860" w14:paraId="2FE51968" w14:textId="77777777" w:rsidTr="00FF0E76">
              <w:tc>
                <w:tcPr>
                  <w:tcW w:w="1416" w:type="dxa"/>
                  <w:gridSpan w:val="2"/>
                </w:tcPr>
                <w:p w14:paraId="551DE3DF"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Teacher asks</w:t>
                  </w:r>
                </w:p>
              </w:tc>
              <w:tc>
                <w:tcPr>
                  <w:tcW w:w="1620" w:type="dxa"/>
                  <w:gridSpan w:val="2"/>
                </w:tcPr>
                <w:p w14:paraId="76BBCBF5"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 xml:space="preserve">Learner </w:t>
                  </w:r>
                </w:p>
                <w:p w14:paraId="1D8C7011"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asks</w:t>
                  </w:r>
                </w:p>
              </w:tc>
              <w:tc>
                <w:tcPr>
                  <w:tcW w:w="1620" w:type="dxa"/>
                  <w:gridSpan w:val="2"/>
                </w:tcPr>
                <w:p w14:paraId="2FB3EB9B"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 xml:space="preserve">Teacher </w:t>
                  </w:r>
                </w:p>
                <w:p w14:paraId="24627253"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asks</w:t>
                  </w:r>
                </w:p>
              </w:tc>
              <w:tc>
                <w:tcPr>
                  <w:tcW w:w="1710" w:type="dxa"/>
                  <w:gridSpan w:val="2"/>
                </w:tcPr>
                <w:p w14:paraId="6FC8ABE6"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 xml:space="preserve">Learner </w:t>
                  </w:r>
                </w:p>
                <w:p w14:paraId="007776EB"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asks</w:t>
                  </w:r>
                </w:p>
              </w:tc>
              <w:tc>
                <w:tcPr>
                  <w:tcW w:w="3326" w:type="dxa"/>
                  <w:gridSpan w:val="2"/>
                </w:tcPr>
                <w:p w14:paraId="0219B944"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teacher</w:t>
                  </w:r>
                </w:p>
              </w:tc>
            </w:tr>
            <w:tr w:rsidR="00035CE4" w:rsidRPr="00930860" w14:paraId="4E6D5CC2" w14:textId="77777777" w:rsidTr="00FF0E76">
              <w:trPr>
                <w:trHeight w:val="233"/>
              </w:trPr>
              <w:tc>
                <w:tcPr>
                  <w:tcW w:w="708" w:type="dxa"/>
                </w:tcPr>
                <w:p w14:paraId="030C767F"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F</w:t>
                  </w:r>
                </w:p>
              </w:tc>
              <w:tc>
                <w:tcPr>
                  <w:tcW w:w="708" w:type="dxa"/>
                </w:tcPr>
                <w:p w14:paraId="102AAAD0"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M</w:t>
                  </w:r>
                </w:p>
              </w:tc>
              <w:tc>
                <w:tcPr>
                  <w:tcW w:w="810" w:type="dxa"/>
                </w:tcPr>
                <w:p w14:paraId="4FE7A007"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F</w:t>
                  </w:r>
                </w:p>
              </w:tc>
              <w:tc>
                <w:tcPr>
                  <w:tcW w:w="810" w:type="dxa"/>
                </w:tcPr>
                <w:p w14:paraId="03F3170F"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M</w:t>
                  </w:r>
                </w:p>
              </w:tc>
              <w:tc>
                <w:tcPr>
                  <w:tcW w:w="810" w:type="dxa"/>
                </w:tcPr>
                <w:p w14:paraId="1FC84277"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F</w:t>
                  </w:r>
                </w:p>
              </w:tc>
              <w:tc>
                <w:tcPr>
                  <w:tcW w:w="810" w:type="dxa"/>
                </w:tcPr>
                <w:p w14:paraId="60AA828E"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M</w:t>
                  </w:r>
                </w:p>
              </w:tc>
              <w:tc>
                <w:tcPr>
                  <w:tcW w:w="855" w:type="dxa"/>
                </w:tcPr>
                <w:p w14:paraId="085F6BB0"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F</w:t>
                  </w:r>
                </w:p>
              </w:tc>
              <w:tc>
                <w:tcPr>
                  <w:tcW w:w="855" w:type="dxa"/>
                </w:tcPr>
                <w:p w14:paraId="4FB2FA35"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M</w:t>
                  </w:r>
                </w:p>
              </w:tc>
              <w:tc>
                <w:tcPr>
                  <w:tcW w:w="1663" w:type="dxa"/>
                </w:tcPr>
                <w:p w14:paraId="203590BB"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F</w:t>
                  </w:r>
                </w:p>
              </w:tc>
              <w:tc>
                <w:tcPr>
                  <w:tcW w:w="1663" w:type="dxa"/>
                </w:tcPr>
                <w:p w14:paraId="41FE28BB" w14:textId="77777777" w:rsidR="00035CE4" w:rsidRPr="00930860" w:rsidRDefault="00035CE4" w:rsidP="00FF0E76">
                  <w:pPr>
                    <w:jc w:val="center"/>
                    <w:textAlignment w:val="baseline"/>
                    <w:rPr>
                      <w:rFonts w:ascii="Gadugi" w:eastAsia="Times New Roman" w:hAnsi="Gadugi" w:cs="Segoe UI"/>
                      <w:sz w:val="22"/>
                      <w:lang w:bidi="ar-SA"/>
                    </w:rPr>
                  </w:pPr>
                  <w:r w:rsidRPr="00930860">
                    <w:rPr>
                      <w:rFonts w:ascii="Gadugi" w:eastAsia="Times New Roman" w:hAnsi="Gadugi" w:cs="Segoe UI"/>
                      <w:sz w:val="22"/>
                      <w:lang w:bidi="ar-SA"/>
                    </w:rPr>
                    <w:t>M</w:t>
                  </w:r>
                </w:p>
              </w:tc>
            </w:tr>
            <w:tr w:rsidR="00035CE4" w:rsidRPr="00930860" w14:paraId="4EE6D8F5" w14:textId="77777777" w:rsidTr="00FF0E76">
              <w:trPr>
                <w:trHeight w:val="665"/>
              </w:trPr>
              <w:tc>
                <w:tcPr>
                  <w:tcW w:w="708" w:type="dxa"/>
                </w:tcPr>
                <w:p w14:paraId="548C5B9D"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p>
                <w:p w14:paraId="27A36769"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p>
                <w:p w14:paraId="42C2E4A9"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w:t>111</w:t>
                  </w:r>
                </w:p>
                <w:p w14:paraId="49CB061B"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p>
              </w:tc>
              <w:tc>
                <w:tcPr>
                  <w:tcW w:w="708" w:type="dxa"/>
                </w:tcPr>
                <w:p w14:paraId="0CB60411"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p>
                <w:p w14:paraId="3DC6B3E0"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p>
                <w:p w14:paraId="0AEF7EF5"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mc:AlternateContent>
                      <mc:Choice Requires="wps">
                        <w:drawing>
                          <wp:anchor distT="0" distB="0" distL="114300" distR="114300" simplePos="0" relativeHeight="253465600" behindDoc="0" locked="0" layoutInCell="1" allowOverlap="1" wp14:anchorId="370791D4" wp14:editId="5F4B794C">
                            <wp:simplePos x="0" y="0"/>
                            <wp:positionH relativeFrom="column">
                              <wp:posOffset>1214</wp:posOffset>
                            </wp:positionH>
                            <wp:positionV relativeFrom="paragraph">
                              <wp:posOffset>68170</wp:posOffset>
                            </wp:positionV>
                            <wp:extent cx="289359" cy="98385"/>
                            <wp:effectExtent l="0" t="0" r="34925" b="35560"/>
                            <wp:wrapNone/>
                            <wp:docPr id="1104" name="Straight Connector 1104"/>
                            <wp:cNvGraphicFramePr/>
                            <a:graphic xmlns:a="http://schemas.openxmlformats.org/drawingml/2006/main">
                              <a:graphicData uri="http://schemas.microsoft.com/office/word/2010/wordprocessingShape">
                                <wps:wsp>
                                  <wps:cNvCnPr/>
                                  <wps:spPr>
                                    <a:xfrm flipV="1">
                                      <a:off x="0" y="0"/>
                                      <a:ext cx="289359" cy="98385"/>
                                    </a:xfrm>
                                    <a:prstGeom prst="line">
                                      <a:avLst/>
                                    </a:prstGeom>
                                    <a:noFill/>
                                    <a:ln w="190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2436CEEB" id="Straight Connector 1104" o:spid="_x0000_s1026" style="position:absolute;flip:y;z-index:253465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pt,5.35pt" to="22.9pt,13.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UlU83QEAAJwDAAAOAAAAZHJzL2Uyb0RvYy54bWysU02P0zAQvSPxHyzfadIuRWnUdA+tlguC&#10;SrvLfdaxE0v+ksc07b9n7JSqwA2RgzX2eJ7nvXnZPp6tYScZUXvX8eWi5kw64Xvtho6/vjx9aDjD&#10;BK4H453s+EUif9y9f7edQitXfvSml5ERiMN2Ch0fUwptVaEYpQVc+CAdJZWPFhJt41D1ESZCt6Za&#10;1fWnavKxD9ELiUinhznJdwVfKSnSN6VQJmY6Tr2lssayvuW12m2hHSKEUYtrG/APXVjQjh69QR0g&#10;AfsR9V9QVovo0au0EN5WXiktZOFAbJb1H2yeRwiycCFxMNxkwv8HK76ejpHpnma3rD9y5sDSlJ5T&#10;BD2Mie29c6Shj6ykSa0pYEtFe3eM1x2GY8zUzypapowO3wmsiEH02LlofblpLc+JCTpcNZuH9YYz&#10;QalN89Cs8yiqGSWjhYjps/SW5aDjRrusBLRw+oJpvvrrSj52/kkbQ+fQGscm6mBTr2ngAshUykCi&#10;0AaiiW7gDMxAbhUpFkj0Rve5PFfjBfcmshOQYchnvZ9eqGXODGCiBPEo37Xb30pzPwfAcS4uqdlf&#10;VicyudG24819tXH5RVlsemWV5Z0FzdGb7y9F5yrvyAJFoqtds8fu9xTf/1S7nwAAAP//AwBQSwME&#10;FAAGAAgAAAAhAJfAzb3aAAAABQEAAA8AAABkcnMvZG93bnJldi54bWxMj8FuwjAQRO+V+AdrK/VW&#10;7KYF2jQOohU99YAI/QATL0lEvI5sA+Hvuz2V486MZt8Uy9H14owhdp40PE0VCKTa244aDT+7r8dX&#10;EDEZsqb3hBquGGFZTu4Kk1t/oS2eq9QILqGYGw1tSkMuZaxbdCZO/YDE3sEHZxKfoZE2mAuXu15m&#10;Ss2lMx3xh9YM+NlifaxOTsPumNZv8nroNh/KfT9XY5jZ9ULrh/tx9Q4i4Zj+w/CHz+hQMtPen8hG&#10;0WvIOMeqWoBg92XGO/aszjOQZSFv6ctfAAAA//8DAFBLAQItABQABgAIAAAAIQC2gziS/gAAAOEB&#10;AAATAAAAAAAAAAAAAAAAAAAAAABbQ29udGVudF9UeXBlc10ueG1sUEsBAi0AFAAGAAgAAAAhADj9&#10;If/WAAAAlAEAAAsAAAAAAAAAAAAAAAAALwEAAF9yZWxzLy5yZWxzUEsBAi0AFAAGAAgAAAAhAMFS&#10;VTzdAQAAnAMAAA4AAAAAAAAAAAAAAAAALgIAAGRycy9lMm9Eb2MueG1sUEsBAi0AFAAGAAgAAAAh&#10;AJfAzb3aAAAABQEAAA8AAAAAAAAAAAAAAAAANwQAAGRycy9kb3ducmV2LnhtbFBLBQYAAAAABAAE&#10;APMAAAA+BQAAAAA=&#10;" strokecolor="windowText" strokeweight="1.5pt">
                            <v:stroke joinstyle="miter"/>
                          </v:line>
                        </w:pict>
                      </mc:Fallback>
                    </mc:AlternateContent>
                  </w:r>
                  <w:r w:rsidRPr="00930860">
                    <w:rPr>
                      <w:rFonts w:ascii="Gadugi" w:eastAsia="Times New Roman" w:hAnsi="Gadugi" w:cs="Segoe UI"/>
                      <w:noProof/>
                      <w:color w:val="2F5496" w:themeColor="accent1" w:themeShade="BF"/>
                      <w:sz w:val="22"/>
                      <w:lang w:bidi="ar-SA"/>
                    </w:rPr>
                    <w:t>1111</w:t>
                  </w:r>
                </w:p>
                <w:p w14:paraId="20E623AB"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w:t>111</w:t>
                  </w:r>
                </w:p>
              </w:tc>
              <w:tc>
                <w:tcPr>
                  <w:tcW w:w="810" w:type="dxa"/>
                </w:tcPr>
                <w:p w14:paraId="37F32679"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tc>
              <w:tc>
                <w:tcPr>
                  <w:tcW w:w="810" w:type="dxa"/>
                </w:tcPr>
                <w:p w14:paraId="0617B126"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55F3B354"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01338406"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color w:val="2F5496" w:themeColor="accent1" w:themeShade="BF"/>
                      <w:sz w:val="22"/>
                      <w:lang w:bidi="ar-SA"/>
                    </w:rPr>
                    <w:t>1</w:t>
                  </w:r>
                </w:p>
              </w:tc>
              <w:tc>
                <w:tcPr>
                  <w:tcW w:w="810" w:type="dxa"/>
                </w:tcPr>
                <w:p w14:paraId="305C79E0"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tc>
              <w:tc>
                <w:tcPr>
                  <w:tcW w:w="810" w:type="dxa"/>
                </w:tcPr>
                <w:p w14:paraId="66BC59D8"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62CFA625"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5325C689"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color w:val="2F5496" w:themeColor="accent1" w:themeShade="BF"/>
                      <w:sz w:val="22"/>
                      <w:lang w:bidi="ar-SA"/>
                    </w:rPr>
                    <w:t>111</w:t>
                  </w:r>
                </w:p>
              </w:tc>
              <w:tc>
                <w:tcPr>
                  <w:tcW w:w="855" w:type="dxa"/>
                </w:tcPr>
                <w:p w14:paraId="6B3E6197"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5332C64E"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5DEE8044"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color w:val="2F5496" w:themeColor="accent1" w:themeShade="BF"/>
                      <w:sz w:val="22"/>
                      <w:lang w:bidi="ar-SA"/>
                    </w:rPr>
                    <w:t>1</w:t>
                  </w:r>
                </w:p>
              </w:tc>
              <w:tc>
                <w:tcPr>
                  <w:tcW w:w="855" w:type="dxa"/>
                </w:tcPr>
                <w:p w14:paraId="21BB9A0E"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3511CD66"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p>
                <w:p w14:paraId="07019262"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color w:val="2F5496" w:themeColor="accent1" w:themeShade="BF"/>
                      <w:sz w:val="22"/>
                      <w:lang w:bidi="ar-SA"/>
                    </w:rPr>
                    <w:t>11</w:t>
                  </w:r>
                </w:p>
              </w:tc>
              <w:tc>
                <w:tcPr>
                  <w:tcW w:w="1663" w:type="dxa"/>
                </w:tcPr>
                <w:p w14:paraId="62596249" w14:textId="77777777" w:rsidR="00035CE4" w:rsidRPr="00930860" w:rsidRDefault="00035CE4" w:rsidP="00FF0E76">
                  <w:pPr>
                    <w:textAlignment w:val="baseline"/>
                    <w:rPr>
                      <w:rFonts w:ascii="Gadugi" w:eastAsia="Times New Roman" w:hAnsi="Gadugi" w:cs="Segoe UI"/>
                      <w:sz w:val="22"/>
                      <w:lang w:bidi="ar-SA"/>
                    </w:rPr>
                  </w:pPr>
                </w:p>
                <w:p w14:paraId="1A1C7C90" w14:textId="77777777" w:rsidR="00035CE4" w:rsidRPr="00930860" w:rsidRDefault="00035CE4" w:rsidP="00FF0E76">
                  <w:pPr>
                    <w:textAlignment w:val="baseline"/>
                    <w:rPr>
                      <w:rFonts w:ascii="Gadugi" w:eastAsia="Times New Roman" w:hAnsi="Gadugi" w:cs="Segoe UI"/>
                      <w:sz w:val="22"/>
                      <w:lang w:bidi="ar-SA"/>
                    </w:rPr>
                  </w:pPr>
                </w:p>
                <w:p w14:paraId="51E36552" w14:textId="77777777" w:rsidR="00035CE4" w:rsidRPr="00930860" w:rsidRDefault="00035CE4" w:rsidP="00FF0E76">
                  <w:pPr>
                    <w:textAlignment w:val="baseline"/>
                    <w:rPr>
                      <w:rFonts w:ascii="Gadugi" w:eastAsia="Times New Roman" w:hAnsi="Gadugi" w:cs="Segoe UI"/>
                      <w:sz w:val="22"/>
                      <w:lang w:bidi="ar-SA"/>
                    </w:rPr>
                  </w:pPr>
                </w:p>
                <w:p w14:paraId="1BB2DFCC" w14:textId="77777777" w:rsidR="00035CE4" w:rsidRPr="00930860" w:rsidRDefault="00035CE4" w:rsidP="00FF0E76">
                  <w:pPr>
                    <w:textAlignment w:val="baseline"/>
                    <w:rPr>
                      <w:rFonts w:ascii="Gadugi" w:eastAsia="Times New Roman" w:hAnsi="Gadugi" w:cs="Segoe UI"/>
                      <w:sz w:val="22"/>
                      <w:lang w:bidi="ar-SA"/>
                    </w:rPr>
                  </w:pPr>
                </w:p>
                <w:p w14:paraId="384042E4" w14:textId="77777777" w:rsidR="00035CE4" w:rsidRPr="00930860" w:rsidRDefault="00035CE4" w:rsidP="00FF0E76">
                  <w:pPr>
                    <w:textAlignment w:val="baseline"/>
                    <w:rPr>
                      <w:rFonts w:ascii="Gadugi" w:eastAsia="Times New Roman" w:hAnsi="Gadugi" w:cs="Segoe UI"/>
                      <w:sz w:val="22"/>
                      <w:lang w:bidi="ar-SA"/>
                    </w:rPr>
                  </w:pPr>
                </w:p>
              </w:tc>
              <w:tc>
                <w:tcPr>
                  <w:tcW w:w="1663" w:type="dxa"/>
                </w:tcPr>
                <w:p w14:paraId="1452FDFF" w14:textId="77777777" w:rsidR="00035CE4" w:rsidRPr="00930860" w:rsidRDefault="00035CE4" w:rsidP="00FF0E76">
                  <w:pPr>
                    <w:textAlignment w:val="baseline"/>
                    <w:rPr>
                      <w:rFonts w:ascii="Gadugi" w:eastAsia="Times New Roman" w:hAnsi="Gadugi" w:cs="Segoe UI"/>
                      <w:sz w:val="22"/>
                      <w:lang w:bidi="ar-SA"/>
                    </w:rPr>
                  </w:pPr>
                </w:p>
              </w:tc>
            </w:tr>
            <w:tr w:rsidR="00035CE4" w:rsidRPr="00930860" w14:paraId="6003FB1D" w14:textId="77777777" w:rsidTr="00FF0E76">
              <w:trPr>
                <w:trHeight w:val="321"/>
              </w:trPr>
              <w:tc>
                <w:tcPr>
                  <w:tcW w:w="9692" w:type="dxa"/>
                  <w:gridSpan w:val="10"/>
                </w:tcPr>
                <w:p w14:paraId="091E0720" w14:textId="77777777" w:rsidR="00035CE4" w:rsidRPr="00930860" w:rsidRDefault="00035CE4" w:rsidP="00FF0E76">
                  <w:pPr>
                    <w:textAlignment w:val="baseline"/>
                    <w:rPr>
                      <w:rFonts w:ascii="Gadugi" w:eastAsia="Times New Roman" w:hAnsi="Gadugi" w:cs="Segoe UI"/>
                      <w:noProof/>
                      <w:sz w:val="22"/>
                      <w:lang w:bidi="ar-SA"/>
                    </w:rPr>
                  </w:pPr>
                  <w:r w:rsidRPr="00930860">
                    <w:rPr>
                      <w:rFonts w:ascii="Gadugi" w:eastAsia="Times New Roman" w:hAnsi="Gadugi" w:cs="Segoe UI"/>
                      <w:noProof/>
                      <w:sz w:val="22"/>
                      <w:lang w:bidi="ar-SA"/>
                    </w:rPr>
                    <w:t>Questions asked to the whole class</w:t>
                  </w:r>
                </w:p>
              </w:tc>
            </w:tr>
            <w:tr w:rsidR="00035CE4" w:rsidRPr="00930860" w14:paraId="59918735" w14:textId="77777777" w:rsidTr="00FF0E76">
              <w:trPr>
                <w:trHeight w:val="296"/>
              </w:trPr>
              <w:tc>
                <w:tcPr>
                  <w:tcW w:w="1416" w:type="dxa"/>
                  <w:gridSpan w:val="2"/>
                </w:tcPr>
                <w:p w14:paraId="13C572FC"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mc:AlternateContent>
                      <mc:Choice Requires="wps">
                        <w:drawing>
                          <wp:anchor distT="0" distB="0" distL="114300" distR="114300" simplePos="0" relativeHeight="253466624" behindDoc="0" locked="0" layoutInCell="1" allowOverlap="1" wp14:anchorId="14DD5656" wp14:editId="6D794B19">
                            <wp:simplePos x="0" y="0"/>
                            <wp:positionH relativeFrom="column">
                              <wp:posOffset>21590</wp:posOffset>
                            </wp:positionH>
                            <wp:positionV relativeFrom="paragraph">
                              <wp:posOffset>62455</wp:posOffset>
                            </wp:positionV>
                            <wp:extent cx="289359" cy="98385"/>
                            <wp:effectExtent l="0" t="0" r="34925" b="35560"/>
                            <wp:wrapNone/>
                            <wp:docPr id="1109" name="Straight Connector 1109"/>
                            <wp:cNvGraphicFramePr/>
                            <a:graphic xmlns:a="http://schemas.openxmlformats.org/drawingml/2006/main">
                              <a:graphicData uri="http://schemas.microsoft.com/office/word/2010/wordprocessingShape">
                                <wps:wsp>
                                  <wps:cNvCnPr/>
                                  <wps:spPr>
                                    <a:xfrm flipV="1">
                                      <a:off x="0" y="0"/>
                                      <a:ext cx="289359" cy="98385"/>
                                    </a:xfrm>
                                    <a:prstGeom prst="line">
                                      <a:avLst/>
                                    </a:prstGeom>
                                    <a:noFill/>
                                    <a:ln w="190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3A122A62" id="Straight Connector 1109" o:spid="_x0000_s1026" style="position:absolute;flip:y;z-index:253466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7pt,4.9pt" to="24.5pt,12.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M4eM3AEAAJwDAAAOAAAAZHJzL2Uyb0RvYy54bWysU01v2zAMvQ/ofxB0b+ykyOAYcXpI0F2G&#10;LUC73VlZsgXoC6IWJ/9+lJwF2XYb5oNAieIT3+Pz9vlsDTvJiNq7ji8XNWfSCd9rN3T829vLY8MZ&#10;JnA9GO9kxy8S+fPu4cN2Cq1c+dGbXkZGIA7bKXR8TCm0VYVilBZw4YN0lFQ+Wki0jUPVR5gI3Zpq&#10;Vdcfq8nHPkQvJCKdHuYk3xV8paRIX5VCmZjpOPWWyhrL+p7XareFdogQRi2ubcA/dGFBO3r0BnWA&#10;BOxH1H9BWS2iR6/SQnhbeaW0kIUDsVnWf7B5HSHIwoXEwXCTCf8frPhyOkame5rdst5w5sDSlF5T&#10;BD2Mie29c6Shj6ykSa0pYEtFe3eM1x2GY8zUzypapowO3wmsiEH02LlofblpLc+JCTpcNZunNT0o&#10;KLVpnpp1HkU1o2S0EDF9kt6yHHTcaJeVgBZOnzHNV39dycfOv2hj6Bxa49hEHWzqNQ1cAJlKGUgU&#10;2kA00Q2cgRnIrSLFAone6D6X52q84N5EdgIyDPms99MbtcyZAUyUIB7lu3b7W2nu5wA4zsUlNfvL&#10;6kQmN9p2vLmvNi6/KItNr6yyvLOgOXr3/aXoXOUdWaBIdLVr9tj9nuL7n2r3EwAA//8DAFBLAwQU&#10;AAYACAAAACEATfTq+9oAAAAFAQAADwAAAGRycy9kb3ducmV2LnhtbEyPwU7DMBBE70j8g7VI3KhD&#10;00ITsqkAlRMHRNoPcONtEjVeR7Hbpn/PcoLjaEYzb4r15Hp1pjF0nhEeZwko4trbjhuE3fbjYQUq&#10;RMPW9J4J4UoB1uXtTWFy6y/8TecqNkpKOOQGoY1xyLUOdUvOhJkfiMU7+NGZKHJstB3NRcpdr+dJ&#10;8qSd6VgWWjPQe0v1sTo5hO0xbjJ9PXRfb4n7TKtpXNrNM+L93fT6AirSFP/C8Isv6FAK096f2AbV&#10;I6QLCSJkwi/uIpNje4T5MgVdFvo/ffkDAAD//wMAUEsBAi0AFAAGAAgAAAAhALaDOJL+AAAA4QEA&#10;ABMAAAAAAAAAAAAAAAAAAAAAAFtDb250ZW50X1R5cGVzXS54bWxQSwECLQAUAAYACAAAACEAOP0h&#10;/9YAAACUAQAACwAAAAAAAAAAAAAAAAAvAQAAX3JlbHMvLnJlbHNQSwECLQAUAAYACAAAACEAyjOH&#10;jNwBAACcAwAADgAAAAAAAAAAAAAAAAAuAgAAZHJzL2Uyb0RvYy54bWxQSwECLQAUAAYACAAAACEA&#10;TfTq+9oAAAAFAQAADwAAAAAAAAAAAAAAAAA2BAAAZHJzL2Rvd25yZXYueG1sUEsFBgAAAAAEAAQA&#10;8wAAAD0FAAAAAA==&#10;" strokecolor="windowText" strokeweight="1.5pt">
                            <v:stroke joinstyle="miter"/>
                          </v:line>
                        </w:pict>
                      </mc:Fallback>
                    </mc:AlternateContent>
                  </w:r>
                  <w:r w:rsidRPr="00930860">
                    <w:rPr>
                      <w:rFonts w:ascii="Gadugi" w:eastAsia="Times New Roman" w:hAnsi="Gadugi" w:cs="Segoe UI"/>
                      <w:noProof/>
                      <w:color w:val="2F5496" w:themeColor="accent1" w:themeShade="BF"/>
                      <w:sz w:val="22"/>
                      <w:lang w:bidi="ar-SA"/>
                    </w:rPr>
                    <mc:AlternateContent>
                      <mc:Choice Requires="wps">
                        <w:drawing>
                          <wp:anchor distT="0" distB="0" distL="114300" distR="114300" simplePos="0" relativeHeight="253467648" behindDoc="0" locked="0" layoutInCell="1" allowOverlap="1" wp14:anchorId="3499A188" wp14:editId="6142ECE6">
                            <wp:simplePos x="0" y="0"/>
                            <wp:positionH relativeFrom="column">
                              <wp:posOffset>362938</wp:posOffset>
                            </wp:positionH>
                            <wp:positionV relativeFrom="paragraph">
                              <wp:posOffset>62230</wp:posOffset>
                            </wp:positionV>
                            <wp:extent cx="289359" cy="98385"/>
                            <wp:effectExtent l="0" t="0" r="34925" b="35560"/>
                            <wp:wrapNone/>
                            <wp:docPr id="1110" name="Straight Connector 1110"/>
                            <wp:cNvGraphicFramePr/>
                            <a:graphic xmlns:a="http://schemas.openxmlformats.org/drawingml/2006/main">
                              <a:graphicData uri="http://schemas.microsoft.com/office/word/2010/wordprocessingShape">
                                <wps:wsp>
                                  <wps:cNvCnPr/>
                                  <wps:spPr>
                                    <a:xfrm flipV="1">
                                      <a:off x="0" y="0"/>
                                      <a:ext cx="289359" cy="98385"/>
                                    </a:xfrm>
                                    <a:prstGeom prst="line">
                                      <a:avLst/>
                                    </a:prstGeom>
                                    <a:noFill/>
                                    <a:ln w="190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4EA2D871" id="Straight Connector 1110" o:spid="_x0000_s1026" style="position:absolute;flip:y;z-index:253467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8.6pt,4.9pt" to="51.4pt,12.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CC93AEAAJwDAAAOAAAAZHJzL2Uyb0RvYy54bWysU01v2zAMvQ/ofxB0b+ykyOAYcXpI0F2G&#10;LUC73VlZsgXoC6IWJ/9+lJwF2XYb5oMgkuIT39Pz9vlsDTvJiNq7ji8XNWfSCd9rN3T829vLY8MZ&#10;JnA9GO9kxy8S+fPu4cN2Cq1c+dGbXkZGIA7bKXR8TCm0VYVilBZw4YN0VFQ+WkgUxqHqI0yEbk21&#10;quuP1eRjH6IXEpGyh7nIdwVfKSnSV6VQJmY6TrOlssayvue12m2hHSKEUYvrGPAPU1jQji69QR0g&#10;AfsR9V9QVovo0au0EN5WXiktZOFAbJb1H2xeRwiycCFxMNxkwv8HK76cjpHpnt5uuSSBHFh6pdcU&#10;QQ9jYnvvHGnoIytlUmsK2FLT3h3jNcJwjJn6WUXLlNHhO4EVMYgeOxetLzet5TkxQclVs3labzgT&#10;VNo0T806P0U1o2S0EDF9kt6yvOm40S4rAS2cPmOaj/46ktPOv2hjKA+tcWyiCTb1mvgIIFMpA4m2&#10;NhBNdANnYAZyq0ixQKI3us/tuRsvuDeRnYAMQz7r/fRGI3NmABMViEf5rtP+1prnOQCOc3Mpzf6y&#10;OpHJjbYdb+67jcs3ymLTK6ss7yxo3r37/lJ0rnJEFigSXe2aPXYf0/7+p9r9BAAA//8DAFBLAwQU&#10;AAYACAAAACEAC1RX+twAAAAHAQAADwAAAGRycy9kb3ducmV2LnhtbEyPwU7DMBBE70j8g7WVuFG7&#10;qUJpyKYCVE4cECkf4MbbJGq8jmy3Tf8e9wS3Wc1o5m25mewgzuRD7xhhMVcgiBtnem4RfnYfj88g&#10;QtRs9OCYEK4UYFPd35W6MO7C33SuYytSCYdCI3QxjoWUoenI6jB3I3HyDs5bHdPpW2m8vqRyO8hM&#10;qSdpdc9podMjvXfUHOuTRdgd43Ytr4f+603Zz2U9+dxsV4gPs+n1BUSkKf6F4Yaf0KFKTHt3YhPE&#10;gJCvspREWKcHbrbKktgjZPkSZFXK//zVLwAAAP//AwBQSwECLQAUAAYACAAAACEAtoM4kv4AAADh&#10;AQAAEwAAAAAAAAAAAAAAAAAAAAAAW0NvbnRlbnRfVHlwZXNdLnhtbFBLAQItABQABgAIAAAAIQA4&#10;/SH/1gAAAJQBAAALAAAAAAAAAAAAAAAAAC8BAABfcmVscy8ucmVsc1BLAQItABQABgAIAAAAIQAm&#10;pCC93AEAAJwDAAAOAAAAAAAAAAAAAAAAAC4CAABkcnMvZTJvRG9jLnhtbFBLAQItABQABgAIAAAA&#10;IQALVFf63AAAAAcBAAAPAAAAAAAAAAAAAAAAADYEAABkcnMvZG93bnJldi54bWxQSwUGAAAAAAQA&#10;BADzAAAAPwUAAAAA&#10;" strokecolor="windowText" strokeweight="1.5pt">
                            <v:stroke joinstyle="miter"/>
                          </v:line>
                        </w:pict>
                      </mc:Fallback>
                    </mc:AlternateContent>
                  </w:r>
                  <w:r w:rsidRPr="00930860">
                    <w:rPr>
                      <w:rFonts w:ascii="Gadugi" w:eastAsia="Times New Roman" w:hAnsi="Gadugi" w:cs="Segoe UI"/>
                      <w:noProof/>
                      <w:color w:val="2F5496" w:themeColor="accent1" w:themeShade="BF"/>
                      <w:sz w:val="22"/>
                      <w:lang w:bidi="ar-SA"/>
                    </w:rPr>
                    <w:t>1111  1111</w:t>
                  </w:r>
                </w:p>
                <w:p w14:paraId="18D8F328"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w:t>111</w:t>
                  </w:r>
                </w:p>
              </w:tc>
              <w:tc>
                <w:tcPr>
                  <w:tcW w:w="1620" w:type="dxa"/>
                  <w:gridSpan w:val="2"/>
                </w:tcPr>
                <w:p w14:paraId="55F5158E"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w:t>1</w:t>
                  </w:r>
                </w:p>
              </w:tc>
              <w:tc>
                <w:tcPr>
                  <w:tcW w:w="1620" w:type="dxa"/>
                  <w:gridSpan w:val="2"/>
                </w:tcPr>
                <w:p w14:paraId="3648C220" w14:textId="77777777" w:rsidR="00035CE4" w:rsidRPr="00930860" w:rsidRDefault="00035CE4" w:rsidP="00FF0E76">
                  <w:pPr>
                    <w:textAlignment w:val="baseline"/>
                    <w:rPr>
                      <w:rFonts w:ascii="Gadugi" w:eastAsia="Times New Roman" w:hAnsi="Gadugi" w:cs="Segoe UI"/>
                      <w:noProof/>
                      <w:color w:val="2F5496" w:themeColor="accent1" w:themeShade="BF"/>
                      <w:sz w:val="22"/>
                      <w:lang w:bidi="ar-SA"/>
                    </w:rPr>
                  </w:pPr>
                  <w:r w:rsidRPr="00930860">
                    <w:rPr>
                      <w:rFonts w:ascii="Gadugi" w:eastAsia="Times New Roman" w:hAnsi="Gadugi" w:cs="Segoe UI"/>
                      <w:noProof/>
                      <w:color w:val="2F5496" w:themeColor="accent1" w:themeShade="BF"/>
                      <w:sz w:val="22"/>
                      <w:lang w:bidi="ar-SA"/>
                    </w:rPr>
                    <w:t>111</w:t>
                  </w:r>
                </w:p>
              </w:tc>
              <w:tc>
                <w:tcPr>
                  <w:tcW w:w="1710" w:type="dxa"/>
                  <w:gridSpan w:val="2"/>
                </w:tcPr>
                <w:p w14:paraId="204C21CA" w14:textId="77777777" w:rsidR="00035CE4" w:rsidRPr="00930860" w:rsidRDefault="00035CE4" w:rsidP="00FF0E76">
                  <w:pPr>
                    <w:textAlignment w:val="baseline"/>
                    <w:rPr>
                      <w:rFonts w:ascii="Gadugi" w:eastAsia="Times New Roman" w:hAnsi="Gadugi" w:cs="Segoe UI"/>
                      <w:color w:val="2F5496" w:themeColor="accent1" w:themeShade="BF"/>
                      <w:sz w:val="22"/>
                      <w:lang w:bidi="ar-SA"/>
                    </w:rPr>
                  </w:pPr>
                  <w:r w:rsidRPr="00930860">
                    <w:rPr>
                      <w:rFonts w:ascii="Gadugi" w:eastAsia="Times New Roman" w:hAnsi="Gadugi" w:cs="Segoe UI"/>
                      <w:color w:val="2F5496" w:themeColor="accent1" w:themeShade="BF"/>
                      <w:sz w:val="22"/>
                      <w:lang w:bidi="ar-SA"/>
                    </w:rPr>
                    <w:t>1</w:t>
                  </w:r>
                </w:p>
              </w:tc>
              <w:tc>
                <w:tcPr>
                  <w:tcW w:w="1663" w:type="dxa"/>
                </w:tcPr>
                <w:p w14:paraId="23B905E5" w14:textId="77777777" w:rsidR="00035CE4" w:rsidRPr="00930860" w:rsidRDefault="00035CE4" w:rsidP="00FF0E76">
                  <w:pPr>
                    <w:textAlignment w:val="baseline"/>
                    <w:rPr>
                      <w:rFonts w:ascii="Gadugi" w:eastAsia="Times New Roman" w:hAnsi="Gadugi" w:cs="Segoe UI"/>
                      <w:sz w:val="22"/>
                      <w:lang w:bidi="ar-SA"/>
                    </w:rPr>
                  </w:pPr>
                </w:p>
              </w:tc>
              <w:tc>
                <w:tcPr>
                  <w:tcW w:w="1663" w:type="dxa"/>
                </w:tcPr>
                <w:p w14:paraId="0C23EEEC" w14:textId="77777777" w:rsidR="00035CE4" w:rsidRPr="00930860" w:rsidRDefault="00035CE4" w:rsidP="00FF0E76">
                  <w:pPr>
                    <w:textAlignment w:val="baseline"/>
                    <w:rPr>
                      <w:rFonts w:ascii="Gadugi" w:eastAsia="Times New Roman" w:hAnsi="Gadugi" w:cs="Segoe UI"/>
                      <w:noProof/>
                      <w:sz w:val="22"/>
                      <w:lang w:bidi="ar-SA"/>
                    </w:rPr>
                  </w:pPr>
                </w:p>
              </w:tc>
            </w:tr>
          </w:tbl>
          <w:p w14:paraId="3EFCF44A" w14:textId="77777777" w:rsidR="00035CE4" w:rsidRDefault="00035CE4" w:rsidP="00FF0E76">
            <w:pPr>
              <w:rPr>
                <w:lang w:bidi="ar-SA"/>
              </w:rPr>
            </w:pPr>
          </w:p>
          <w:p w14:paraId="09349447" w14:textId="77777777" w:rsidR="00035CE4" w:rsidRPr="00930860" w:rsidRDefault="00035CE4" w:rsidP="00FF0E76">
            <w:pPr>
              <w:rPr>
                <w:rFonts w:ascii="Gadugi" w:hAnsi="Gadugi"/>
                <w:sz w:val="22"/>
                <w:lang w:bidi="ar-SA"/>
              </w:rPr>
            </w:pPr>
            <w:r w:rsidRPr="00930860">
              <w:rPr>
                <w:rFonts w:ascii="Gadugi" w:hAnsi="Gadugi"/>
                <w:sz w:val="22"/>
                <w:lang w:bidi="ar-SA"/>
              </w:rPr>
              <w:t xml:space="preserve">This activity gives you the chance to spend time thinking deeply about your use of questions in your class. </w:t>
            </w:r>
          </w:p>
          <w:p w14:paraId="41290FA8" w14:textId="77777777" w:rsidR="00035CE4" w:rsidRPr="00930860" w:rsidRDefault="00035CE4" w:rsidP="00FF0E76">
            <w:pPr>
              <w:rPr>
                <w:rFonts w:ascii="Gadugi" w:hAnsi="Gadugi"/>
                <w:sz w:val="22"/>
                <w:lang w:bidi="ar-SA"/>
              </w:rPr>
            </w:pPr>
          </w:p>
          <w:p w14:paraId="5F4A6BC8" w14:textId="77777777" w:rsidR="00035CE4" w:rsidRPr="00930860" w:rsidRDefault="00035CE4" w:rsidP="00FF0E76">
            <w:pPr>
              <w:rPr>
                <w:rFonts w:ascii="Gadugi" w:hAnsi="Gadugi"/>
                <w:sz w:val="22"/>
                <w:lang w:bidi="ar-SA"/>
              </w:rPr>
            </w:pPr>
            <w:r w:rsidRPr="00930860">
              <w:rPr>
                <w:rFonts w:ascii="Gadugi" w:hAnsi="Gadugi"/>
                <w:sz w:val="22"/>
                <w:lang w:bidi="ar-SA"/>
              </w:rPr>
              <w:t xml:space="preserve">What does the data tell you about </w:t>
            </w:r>
            <w:proofErr w:type="spellStart"/>
            <w:r w:rsidRPr="00930860">
              <w:rPr>
                <w:rFonts w:ascii="Gadugi" w:hAnsi="Gadugi"/>
                <w:sz w:val="22"/>
                <w:lang w:bidi="ar-SA"/>
              </w:rPr>
              <w:t>Eaint</w:t>
            </w:r>
            <w:proofErr w:type="spellEnd"/>
            <w:r w:rsidRPr="00930860">
              <w:rPr>
                <w:rFonts w:ascii="Gadugi" w:hAnsi="Gadugi"/>
                <w:sz w:val="22"/>
                <w:lang w:bidi="ar-SA"/>
              </w:rPr>
              <w:t xml:space="preserve"> Chit’s use of questions in her class? Mya Chan and </w:t>
            </w:r>
            <w:proofErr w:type="spellStart"/>
            <w:r w:rsidRPr="00930860">
              <w:rPr>
                <w:rFonts w:ascii="Gadugi" w:hAnsi="Gadugi"/>
                <w:sz w:val="22"/>
                <w:lang w:bidi="ar-SA"/>
              </w:rPr>
              <w:t>Eaint</w:t>
            </w:r>
            <w:proofErr w:type="spellEnd"/>
            <w:r w:rsidRPr="00930860">
              <w:rPr>
                <w:rFonts w:ascii="Gadugi" w:hAnsi="Gadugi"/>
                <w:sz w:val="22"/>
                <w:lang w:bidi="ar-SA"/>
              </w:rPr>
              <w:t xml:space="preserve"> Chit discussed the table and came to the following conclusions:</w:t>
            </w:r>
          </w:p>
          <w:p w14:paraId="4515C9FF" w14:textId="77777777" w:rsidR="00035CE4" w:rsidRPr="00930860" w:rsidRDefault="00035CE4" w:rsidP="00FF0E76">
            <w:pPr>
              <w:rPr>
                <w:rFonts w:ascii="Gadugi" w:hAnsi="Gadugi"/>
                <w:sz w:val="22"/>
                <w:lang w:bidi="ar-SA"/>
              </w:rPr>
            </w:pPr>
          </w:p>
          <w:p w14:paraId="6FF31C84" w14:textId="77777777" w:rsidR="00035CE4" w:rsidRPr="00930860" w:rsidRDefault="00035CE4" w:rsidP="00FF0E76">
            <w:pPr>
              <w:rPr>
                <w:rFonts w:ascii="Gadugi" w:hAnsi="Gadugi"/>
                <w:b/>
                <w:bCs/>
                <w:sz w:val="22"/>
                <w:lang w:bidi="ar-SA"/>
              </w:rPr>
            </w:pPr>
            <w:r w:rsidRPr="00930860">
              <w:rPr>
                <w:rFonts w:ascii="Gadugi" w:hAnsi="Gadugi"/>
                <w:b/>
                <w:bCs/>
                <w:sz w:val="22"/>
                <w:lang w:bidi="ar-SA"/>
              </w:rPr>
              <w:t>Data analysis</w:t>
            </w:r>
          </w:p>
          <w:p w14:paraId="5C99EED6" w14:textId="77777777" w:rsidR="00035CE4" w:rsidRPr="00930860" w:rsidRDefault="00035CE4" w:rsidP="00DA58E5">
            <w:pPr>
              <w:pStyle w:val="ListParagraph"/>
              <w:numPr>
                <w:ilvl w:val="0"/>
                <w:numId w:val="11"/>
              </w:numPr>
              <w:rPr>
                <w:rFonts w:ascii="Gadugi" w:hAnsi="Gadugi"/>
                <w:sz w:val="22"/>
                <w:lang w:bidi="ar-SA"/>
              </w:rPr>
            </w:pPr>
            <w:proofErr w:type="spellStart"/>
            <w:r w:rsidRPr="00930860">
              <w:rPr>
                <w:rFonts w:ascii="Gadugi" w:hAnsi="Gadugi"/>
                <w:sz w:val="22"/>
                <w:lang w:bidi="ar-SA"/>
              </w:rPr>
              <w:t>Eaint</w:t>
            </w:r>
            <w:proofErr w:type="spellEnd"/>
            <w:r w:rsidRPr="00930860">
              <w:rPr>
                <w:rFonts w:ascii="Gadugi" w:hAnsi="Gadugi"/>
                <w:sz w:val="22"/>
                <w:lang w:bidi="ar-SA"/>
              </w:rPr>
              <w:t xml:space="preserve"> Chit asks a lot more closed questions than open questions</w:t>
            </w:r>
          </w:p>
          <w:p w14:paraId="186C5D63" w14:textId="77777777" w:rsidR="00035CE4" w:rsidRPr="00930860" w:rsidRDefault="00035CE4" w:rsidP="00DA58E5">
            <w:pPr>
              <w:pStyle w:val="ListParagraph"/>
              <w:numPr>
                <w:ilvl w:val="0"/>
                <w:numId w:val="11"/>
              </w:numPr>
              <w:rPr>
                <w:rFonts w:ascii="Gadugi" w:hAnsi="Gadugi"/>
                <w:sz w:val="22"/>
                <w:lang w:bidi="ar-SA"/>
              </w:rPr>
            </w:pPr>
            <w:proofErr w:type="spellStart"/>
            <w:r w:rsidRPr="00930860">
              <w:rPr>
                <w:rFonts w:ascii="Gadugi" w:hAnsi="Gadugi"/>
                <w:sz w:val="22"/>
                <w:lang w:bidi="ar-SA"/>
              </w:rPr>
              <w:t>Eaint</w:t>
            </w:r>
            <w:proofErr w:type="spellEnd"/>
            <w:r w:rsidRPr="00930860">
              <w:rPr>
                <w:rFonts w:ascii="Gadugi" w:hAnsi="Gadugi"/>
                <w:sz w:val="22"/>
                <w:lang w:bidi="ar-SA"/>
              </w:rPr>
              <w:t xml:space="preserve"> Chit asks more questions to the males</w:t>
            </w:r>
          </w:p>
          <w:p w14:paraId="10476A0C" w14:textId="77777777" w:rsidR="00035CE4" w:rsidRPr="00930860" w:rsidRDefault="00035CE4" w:rsidP="00DA58E5">
            <w:pPr>
              <w:pStyle w:val="ListParagraph"/>
              <w:numPr>
                <w:ilvl w:val="0"/>
                <w:numId w:val="11"/>
              </w:numPr>
              <w:rPr>
                <w:rFonts w:ascii="Gadugi" w:hAnsi="Gadugi"/>
                <w:sz w:val="22"/>
                <w:lang w:bidi="ar-SA"/>
              </w:rPr>
            </w:pPr>
            <w:r w:rsidRPr="00930860">
              <w:rPr>
                <w:rFonts w:ascii="Gadugi" w:hAnsi="Gadugi"/>
                <w:sz w:val="22"/>
                <w:lang w:bidi="ar-SA"/>
              </w:rPr>
              <w:t xml:space="preserve">There were very few questions from the learners  </w:t>
            </w:r>
          </w:p>
          <w:p w14:paraId="1EBC01FD" w14:textId="77777777" w:rsidR="00035CE4" w:rsidRPr="00930860" w:rsidRDefault="00035CE4" w:rsidP="00DA58E5">
            <w:pPr>
              <w:pStyle w:val="ListParagraph"/>
              <w:numPr>
                <w:ilvl w:val="0"/>
                <w:numId w:val="11"/>
              </w:numPr>
              <w:rPr>
                <w:rFonts w:ascii="Gadugi" w:hAnsi="Gadugi"/>
                <w:sz w:val="22"/>
                <w:lang w:bidi="ar-SA"/>
              </w:rPr>
            </w:pPr>
            <w:r w:rsidRPr="00930860">
              <w:rPr>
                <w:rFonts w:ascii="Gadugi" w:hAnsi="Gadugi"/>
                <w:sz w:val="22"/>
                <w:lang w:bidi="ar-SA"/>
              </w:rPr>
              <w:t>No differentiated questions were asked at all</w:t>
            </w:r>
          </w:p>
          <w:p w14:paraId="2DA50028" w14:textId="77777777" w:rsidR="00035CE4" w:rsidRPr="00930860" w:rsidRDefault="00035CE4" w:rsidP="00DA58E5">
            <w:pPr>
              <w:pStyle w:val="ListParagraph"/>
              <w:numPr>
                <w:ilvl w:val="0"/>
                <w:numId w:val="11"/>
              </w:numPr>
              <w:rPr>
                <w:rFonts w:ascii="Gadugi" w:hAnsi="Gadugi"/>
                <w:sz w:val="22"/>
                <w:lang w:bidi="ar-SA"/>
              </w:rPr>
            </w:pPr>
            <w:r w:rsidRPr="00930860">
              <w:rPr>
                <w:rFonts w:ascii="Gadugi" w:hAnsi="Gadugi"/>
                <w:sz w:val="22"/>
                <w:lang w:bidi="ar-SA"/>
              </w:rPr>
              <w:t>Males are more likely to be asked an open question</w:t>
            </w:r>
          </w:p>
          <w:p w14:paraId="2E03CFAE" w14:textId="77777777" w:rsidR="00035CE4" w:rsidRPr="00930860" w:rsidRDefault="00035CE4" w:rsidP="00FF0E76">
            <w:pPr>
              <w:rPr>
                <w:rFonts w:ascii="Gadugi" w:hAnsi="Gadugi"/>
                <w:sz w:val="22"/>
                <w:lang w:bidi="ar-SA"/>
              </w:rPr>
            </w:pPr>
          </w:p>
          <w:p w14:paraId="6343152F" w14:textId="77777777" w:rsidR="00035CE4" w:rsidRPr="00930860" w:rsidRDefault="00035CE4" w:rsidP="00FF0E76">
            <w:pPr>
              <w:rPr>
                <w:rFonts w:ascii="Gadugi" w:hAnsi="Gadugi"/>
                <w:b/>
                <w:bCs/>
                <w:sz w:val="22"/>
                <w:lang w:bidi="ar-SA"/>
              </w:rPr>
            </w:pPr>
            <w:r w:rsidRPr="00930860">
              <w:rPr>
                <w:rFonts w:ascii="Gadugi" w:hAnsi="Gadugi"/>
                <w:b/>
                <w:bCs/>
                <w:sz w:val="22"/>
                <w:lang w:bidi="ar-SA"/>
              </w:rPr>
              <w:t>What needs to be improved?</w:t>
            </w:r>
          </w:p>
          <w:p w14:paraId="1F909726" w14:textId="77777777" w:rsidR="00035CE4" w:rsidRPr="00930860" w:rsidRDefault="00035CE4" w:rsidP="00FF0E76">
            <w:pPr>
              <w:rPr>
                <w:rFonts w:ascii="Gadugi" w:hAnsi="Gadugi"/>
                <w:sz w:val="22"/>
                <w:lang w:bidi="ar-SA"/>
              </w:rPr>
            </w:pPr>
            <w:r w:rsidRPr="00930860">
              <w:rPr>
                <w:rFonts w:ascii="Gadugi" w:hAnsi="Gadugi"/>
                <w:sz w:val="22"/>
                <w:lang w:bidi="ar-SA"/>
              </w:rPr>
              <w:t>They decide there needs to be more use of open questions to challenge learners more deeply and these need to be equally distributed between males and females. Learners need to be encouraged to think of and ask more questions. Also, careful consideration needs to be given to ensure questions encourage all learners by differentiating them to suit their individual needs.</w:t>
            </w:r>
          </w:p>
          <w:p w14:paraId="090355F0" w14:textId="77777777" w:rsidR="00035CE4" w:rsidRPr="00930860" w:rsidRDefault="00035CE4" w:rsidP="00FF0E76">
            <w:pPr>
              <w:rPr>
                <w:rFonts w:ascii="Gadugi" w:hAnsi="Gadugi"/>
                <w:sz w:val="22"/>
                <w:lang w:bidi="ar-SA"/>
              </w:rPr>
            </w:pPr>
          </w:p>
          <w:p w14:paraId="60049674" w14:textId="77777777" w:rsidR="00035CE4" w:rsidRPr="00930860" w:rsidRDefault="00035CE4" w:rsidP="00FF0E76">
            <w:pPr>
              <w:rPr>
                <w:rFonts w:ascii="Gadugi" w:hAnsi="Gadugi"/>
                <w:b/>
                <w:bCs/>
                <w:sz w:val="22"/>
                <w:lang w:bidi="ar-SA"/>
              </w:rPr>
            </w:pPr>
            <w:r w:rsidRPr="00930860">
              <w:rPr>
                <w:rFonts w:ascii="Gadugi" w:hAnsi="Gadugi"/>
                <w:b/>
                <w:bCs/>
                <w:sz w:val="22"/>
                <w:lang w:bidi="ar-SA"/>
              </w:rPr>
              <w:t>Reflection</w:t>
            </w:r>
          </w:p>
          <w:p w14:paraId="2B0CB7CF" w14:textId="77777777" w:rsidR="00035CE4" w:rsidRPr="008E734D" w:rsidRDefault="00035CE4" w:rsidP="00FF0E76">
            <w:pPr>
              <w:rPr>
                <w:lang w:bidi="ar-SA"/>
              </w:rPr>
            </w:pPr>
            <w:r w:rsidRPr="00930860">
              <w:rPr>
                <w:rFonts w:ascii="Gadugi" w:hAnsi="Gadugi"/>
                <w:sz w:val="22"/>
                <w:lang w:bidi="ar-SA"/>
              </w:rPr>
              <w:t xml:space="preserve">Both </w:t>
            </w:r>
            <w:proofErr w:type="spellStart"/>
            <w:r w:rsidRPr="00930860">
              <w:rPr>
                <w:rFonts w:ascii="Gadugi" w:hAnsi="Gadugi"/>
                <w:sz w:val="22"/>
                <w:lang w:bidi="ar-SA"/>
              </w:rPr>
              <w:t>Eaint</w:t>
            </w:r>
            <w:proofErr w:type="spellEnd"/>
            <w:r w:rsidRPr="00930860">
              <w:rPr>
                <w:rFonts w:ascii="Gadugi" w:hAnsi="Gadugi"/>
                <w:sz w:val="22"/>
                <w:lang w:bidi="ar-SA"/>
              </w:rPr>
              <w:t xml:space="preserve"> Chit and Mya Chan have learnt from this small action research project.  They have decided to develop their questioning techniques in their own classes and do another observation of each other using the frequency table. They will then compare the results with the first. Further improvements will follow. Colleagues in their school are very interested in doing similar research.</w:t>
            </w:r>
            <w:r>
              <w:rPr>
                <w:lang w:bidi="ar-SA"/>
              </w:rPr>
              <w:t xml:space="preserve"> </w:t>
            </w:r>
          </w:p>
        </w:tc>
      </w:tr>
    </w:tbl>
    <w:p w14:paraId="336BE31F" w14:textId="77777777" w:rsidR="00035CE4" w:rsidRDefault="00035CE4" w:rsidP="00035CE4">
      <w:pPr>
        <w:pStyle w:val="ListParagraph"/>
        <w:spacing w:line="240" w:lineRule="auto"/>
        <w:ind w:left="0"/>
        <w:rPr>
          <w:rFonts w:ascii="Gadugi" w:hAnsi="Gadugi"/>
          <w:color w:val="000000" w:themeColor="text1"/>
          <w:sz w:val="22"/>
          <w:lang w:bidi="ar-SA"/>
        </w:rPr>
      </w:pPr>
    </w:p>
    <w:p w14:paraId="4CF4DF9F" w14:textId="77777777" w:rsidR="00035CE4" w:rsidRDefault="00035CE4" w:rsidP="00035CE4">
      <w:pPr>
        <w:pStyle w:val="ListParagraph"/>
        <w:spacing w:line="240" w:lineRule="auto"/>
        <w:ind w:left="0"/>
        <w:rPr>
          <w:rFonts w:ascii="Gadugi" w:hAnsi="Gadugi"/>
          <w:color w:val="000000" w:themeColor="text1"/>
          <w:sz w:val="22"/>
          <w:lang w:bidi="ar-SA"/>
        </w:rPr>
      </w:pPr>
    </w:p>
    <w:p w14:paraId="00BCE218" w14:textId="07396800" w:rsidR="00035CE4" w:rsidRPr="00E92DAF" w:rsidRDefault="00035CE4" w:rsidP="00E92DAF">
      <w:pPr>
        <w:pStyle w:val="Heading2"/>
        <w:rPr>
          <w:b/>
          <w:bCs/>
          <w:lang w:bidi="ar-SA"/>
        </w:rPr>
      </w:pPr>
      <w:r>
        <w:rPr>
          <w:rFonts w:ascii="Gadugi" w:hAnsi="Gadugi"/>
          <w:noProof/>
          <w:sz w:val="22"/>
          <w:lang w:bidi="ar-SA"/>
        </w:rPr>
        <w:lastRenderedPageBreak/>
        <w:drawing>
          <wp:anchor distT="0" distB="0" distL="114300" distR="114300" simplePos="0" relativeHeight="253616128" behindDoc="1" locked="0" layoutInCell="1" allowOverlap="1" wp14:anchorId="3D7B0E25" wp14:editId="5F872645">
            <wp:simplePos x="0" y="0"/>
            <wp:positionH relativeFrom="margin">
              <wp:align>right</wp:align>
            </wp:positionH>
            <wp:positionV relativeFrom="paragraph">
              <wp:posOffset>0</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506" name="Picture 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sidR="00D84F74">
        <w:rPr>
          <w:b/>
          <w:bCs/>
          <w:lang w:bidi="ar-SA"/>
        </w:rPr>
        <w:t>3.</w:t>
      </w:r>
      <w:r w:rsidRPr="001A19DC">
        <w:rPr>
          <w:b/>
          <w:bCs/>
          <w:lang w:bidi="ar-SA"/>
        </w:rPr>
        <w:t xml:space="preserve"> Introduction to Action Research </w:t>
      </w:r>
    </w:p>
    <w:p w14:paraId="693A5D47" w14:textId="77777777" w:rsidR="00035CE4"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What you have just attempted</w:t>
      </w:r>
      <w:r>
        <w:rPr>
          <w:rFonts w:ascii="Gadugi" w:hAnsi="Gadugi"/>
          <w:color w:val="000000" w:themeColor="text1"/>
          <w:sz w:val="22"/>
          <w:lang w:bidi="ar-SA"/>
        </w:rPr>
        <w:t>,</w:t>
      </w:r>
      <w:r w:rsidRPr="00AA2BC0">
        <w:rPr>
          <w:rFonts w:ascii="Gadugi" w:hAnsi="Gadugi"/>
          <w:color w:val="000000" w:themeColor="text1"/>
          <w:sz w:val="22"/>
          <w:lang w:bidi="ar-SA"/>
        </w:rPr>
        <w:t xml:space="preserve"> by </w:t>
      </w:r>
      <w:r>
        <w:rPr>
          <w:rFonts w:ascii="Gadugi" w:hAnsi="Gadugi"/>
          <w:color w:val="000000" w:themeColor="text1"/>
          <w:sz w:val="22"/>
          <w:lang w:bidi="ar-SA"/>
        </w:rPr>
        <w:t>researching the types of questions and their frequency in your class</w:t>
      </w:r>
      <w:r w:rsidRPr="00AA2BC0">
        <w:rPr>
          <w:rFonts w:ascii="Gadugi" w:hAnsi="Gadugi"/>
          <w:color w:val="000000" w:themeColor="text1"/>
          <w:sz w:val="22"/>
          <w:lang w:bidi="ar-SA"/>
        </w:rPr>
        <w:t xml:space="preserve"> was an example </w:t>
      </w:r>
      <w:r>
        <w:rPr>
          <w:rFonts w:ascii="Gadugi" w:hAnsi="Gadugi"/>
          <w:color w:val="000000" w:themeColor="text1"/>
          <w:sz w:val="22"/>
          <w:lang w:bidi="ar-SA"/>
        </w:rPr>
        <w:t>o</w:t>
      </w:r>
      <w:r w:rsidRPr="00AA2BC0">
        <w:rPr>
          <w:rFonts w:ascii="Gadugi" w:hAnsi="Gadugi"/>
          <w:color w:val="000000" w:themeColor="text1"/>
          <w:sz w:val="22"/>
          <w:lang w:bidi="ar-SA"/>
        </w:rPr>
        <w:t>f a small</w:t>
      </w:r>
      <w:r>
        <w:rPr>
          <w:rFonts w:ascii="Gadugi" w:hAnsi="Gadugi"/>
          <w:color w:val="000000" w:themeColor="text1"/>
          <w:sz w:val="22"/>
          <w:lang w:bidi="ar-SA"/>
        </w:rPr>
        <w:t>-</w:t>
      </w:r>
      <w:r w:rsidRPr="00AA2BC0">
        <w:rPr>
          <w:rFonts w:ascii="Gadugi" w:hAnsi="Gadugi"/>
          <w:color w:val="000000" w:themeColor="text1"/>
          <w:sz w:val="22"/>
          <w:lang w:bidi="ar-SA"/>
        </w:rPr>
        <w:t xml:space="preserve">scale </w:t>
      </w:r>
      <w:r w:rsidRPr="00AA2BC0">
        <w:rPr>
          <w:rFonts w:ascii="Gadugi" w:hAnsi="Gadugi"/>
          <w:b/>
          <w:bCs/>
          <w:color w:val="000000" w:themeColor="text1"/>
          <w:sz w:val="22"/>
          <w:lang w:bidi="ar-SA"/>
        </w:rPr>
        <w:t>action research project</w:t>
      </w:r>
      <w:r w:rsidRPr="00AA2BC0">
        <w:rPr>
          <w:rFonts w:ascii="Gadugi" w:hAnsi="Gadugi"/>
          <w:color w:val="000000" w:themeColor="text1"/>
          <w:sz w:val="22"/>
          <w:lang w:bidi="ar-SA"/>
        </w:rPr>
        <w:t xml:space="preserve">. </w:t>
      </w:r>
    </w:p>
    <w:p w14:paraId="7F194D39" w14:textId="77777777" w:rsidR="00035CE4" w:rsidRDefault="00035CE4" w:rsidP="00035CE4">
      <w:pPr>
        <w:pStyle w:val="ListParagraph"/>
        <w:spacing w:line="240" w:lineRule="auto"/>
        <w:ind w:left="0"/>
        <w:rPr>
          <w:rFonts w:ascii="Gadugi" w:hAnsi="Gadugi"/>
          <w:color w:val="000000" w:themeColor="text1"/>
          <w:sz w:val="22"/>
          <w:lang w:bidi="ar-SA"/>
        </w:rPr>
      </w:pPr>
    </w:p>
    <w:p w14:paraId="53450B32" w14:textId="77777777" w:rsidR="0059444B"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 xml:space="preserve">You can use this approach to help you improve your classroom practice in </w:t>
      </w:r>
      <w:r>
        <w:rPr>
          <w:rFonts w:ascii="Gadugi" w:hAnsi="Gadugi"/>
          <w:color w:val="000000" w:themeColor="text1"/>
          <w:sz w:val="22"/>
          <w:lang w:bidi="ar-SA"/>
        </w:rPr>
        <w:t xml:space="preserve">the </w:t>
      </w:r>
      <w:r w:rsidRPr="00AA2BC0">
        <w:rPr>
          <w:rFonts w:ascii="Gadugi" w:hAnsi="Gadugi"/>
          <w:color w:val="000000" w:themeColor="text1"/>
          <w:sz w:val="22"/>
          <w:lang w:bidi="ar-SA"/>
        </w:rPr>
        <w:t>future</w:t>
      </w:r>
      <w:r>
        <w:rPr>
          <w:rFonts w:ascii="Gadugi" w:hAnsi="Gadugi"/>
          <w:color w:val="000000" w:themeColor="text1"/>
          <w:sz w:val="22"/>
          <w:lang w:bidi="ar-SA"/>
        </w:rPr>
        <w:t xml:space="preserve"> if you have other questions</w:t>
      </w:r>
      <w:r w:rsidRPr="00AA2BC0">
        <w:rPr>
          <w:rFonts w:ascii="Gadugi" w:hAnsi="Gadugi"/>
          <w:color w:val="000000" w:themeColor="text1"/>
          <w:sz w:val="22"/>
          <w:lang w:bidi="ar-SA"/>
        </w:rPr>
        <w:t>. The diagram below shows the action research cycle</w:t>
      </w:r>
      <w:r w:rsidR="008B72CA">
        <w:rPr>
          <w:rFonts w:ascii="Gadugi" w:hAnsi="Gadugi"/>
          <w:color w:val="000000" w:themeColor="text1"/>
          <w:sz w:val="22"/>
          <w:lang w:bidi="ar-SA"/>
        </w:rPr>
        <w:t xml:space="preserve">. </w:t>
      </w:r>
    </w:p>
    <w:p w14:paraId="0488220A" w14:textId="77777777" w:rsidR="0059444B"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 xml:space="preserve">Notice how you </w:t>
      </w:r>
    </w:p>
    <w:p w14:paraId="481626B6" w14:textId="77777777" w:rsidR="0059444B"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 xml:space="preserve">1) </w:t>
      </w:r>
      <w:r>
        <w:rPr>
          <w:rFonts w:ascii="Gadugi" w:hAnsi="Gadugi"/>
          <w:color w:val="000000" w:themeColor="text1"/>
          <w:sz w:val="22"/>
          <w:lang w:bidi="ar-SA"/>
        </w:rPr>
        <w:t>decided on the question</w:t>
      </w:r>
      <w:r w:rsidRPr="00AA2BC0">
        <w:rPr>
          <w:rFonts w:ascii="Gadugi" w:hAnsi="Gadugi"/>
          <w:color w:val="000000" w:themeColor="text1"/>
          <w:sz w:val="22"/>
          <w:lang w:bidi="ar-SA"/>
        </w:rPr>
        <w:t xml:space="preserve"> </w:t>
      </w:r>
    </w:p>
    <w:p w14:paraId="6123AE4C" w14:textId="77777777" w:rsidR="0059444B"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 xml:space="preserve">2) </w:t>
      </w:r>
      <w:r>
        <w:rPr>
          <w:rFonts w:ascii="Gadugi" w:hAnsi="Gadugi"/>
          <w:color w:val="000000" w:themeColor="text1"/>
          <w:sz w:val="22"/>
          <w:lang w:bidi="ar-SA"/>
        </w:rPr>
        <w:t>planned how to answer it</w:t>
      </w:r>
      <w:r w:rsidRPr="00AA2BC0">
        <w:rPr>
          <w:rFonts w:ascii="Gadugi" w:hAnsi="Gadugi"/>
          <w:color w:val="000000" w:themeColor="text1"/>
          <w:sz w:val="22"/>
          <w:lang w:bidi="ar-SA"/>
        </w:rPr>
        <w:t xml:space="preserve"> </w:t>
      </w:r>
    </w:p>
    <w:p w14:paraId="4259DB71" w14:textId="77777777" w:rsidR="0059444B" w:rsidRDefault="00035CE4" w:rsidP="00035CE4">
      <w:pPr>
        <w:pStyle w:val="ListParagraph"/>
        <w:spacing w:line="240" w:lineRule="auto"/>
        <w:ind w:left="0"/>
        <w:rPr>
          <w:rFonts w:ascii="Gadugi" w:hAnsi="Gadugi"/>
          <w:color w:val="000000" w:themeColor="text1"/>
          <w:sz w:val="22"/>
          <w:lang w:bidi="ar-SA"/>
        </w:rPr>
      </w:pPr>
      <w:r w:rsidRPr="00AA2BC0">
        <w:rPr>
          <w:rFonts w:ascii="Gadugi" w:hAnsi="Gadugi"/>
          <w:color w:val="000000" w:themeColor="text1"/>
          <w:sz w:val="22"/>
          <w:lang w:bidi="ar-SA"/>
        </w:rPr>
        <w:t xml:space="preserve">3) </w:t>
      </w:r>
      <w:r>
        <w:rPr>
          <w:rFonts w:ascii="Gadugi" w:hAnsi="Gadugi"/>
          <w:color w:val="000000" w:themeColor="text1"/>
          <w:sz w:val="22"/>
          <w:lang w:bidi="ar-SA"/>
        </w:rPr>
        <w:t xml:space="preserve">did the observation of teaching </w:t>
      </w:r>
    </w:p>
    <w:p w14:paraId="102F65E5" w14:textId="77777777" w:rsidR="0059444B"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4) </w:t>
      </w:r>
      <w:r w:rsidRPr="00AA2BC0">
        <w:rPr>
          <w:rFonts w:ascii="Gadugi" w:hAnsi="Gadugi"/>
          <w:color w:val="000000" w:themeColor="text1"/>
          <w:sz w:val="22"/>
          <w:lang w:bidi="ar-SA"/>
        </w:rPr>
        <w:t xml:space="preserve">reviewed the data  </w:t>
      </w:r>
    </w:p>
    <w:p w14:paraId="08B4869C" w14:textId="69AC4066"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5</w:t>
      </w:r>
      <w:r w:rsidRPr="00AA2BC0">
        <w:rPr>
          <w:rFonts w:ascii="Gadugi" w:hAnsi="Gadugi"/>
          <w:color w:val="000000" w:themeColor="text1"/>
          <w:sz w:val="22"/>
          <w:lang w:bidi="ar-SA"/>
        </w:rPr>
        <w:t xml:space="preserve">) planned </w:t>
      </w:r>
      <w:r>
        <w:rPr>
          <w:rFonts w:ascii="Gadugi" w:hAnsi="Gadugi"/>
          <w:color w:val="000000" w:themeColor="text1"/>
          <w:sz w:val="22"/>
          <w:lang w:bidi="ar-SA"/>
        </w:rPr>
        <w:t xml:space="preserve">if/how </w:t>
      </w:r>
      <w:r w:rsidRPr="00AA2BC0">
        <w:rPr>
          <w:rFonts w:ascii="Gadugi" w:hAnsi="Gadugi"/>
          <w:color w:val="000000" w:themeColor="text1"/>
          <w:sz w:val="22"/>
          <w:lang w:bidi="ar-SA"/>
        </w:rPr>
        <w:t>to improve. The cycle then continues until you are confident with your use of questioning.</w:t>
      </w:r>
    </w:p>
    <w:p w14:paraId="109CCEBD" w14:textId="77777777" w:rsidR="00035CE4" w:rsidRDefault="00035CE4" w:rsidP="00035CE4">
      <w:pPr>
        <w:pStyle w:val="ListParagraph"/>
        <w:spacing w:line="240" w:lineRule="auto"/>
        <w:ind w:left="0"/>
        <w:rPr>
          <w:rFonts w:ascii="Gadugi" w:hAnsi="Gadugi"/>
          <w:color w:val="000000" w:themeColor="text1"/>
          <w:sz w:val="22"/>
          <w:lang w:bidi="ar-SA"/>
        </w:rPr>
      </w:pPr>
    </w:p>
    <w:p w14:paraId="6AB3E7BF" w14:textId="77777777" w:rsidR="00035CE4" w:rsidRDefault="00035CE4" w:rsidP="00035CE4">
      <w:pPr>
        <w:pStyle w:val="ListParagraph"/>
        <w:spacing w:line="240" w:lineRule="auto"/>
        <w:ind w:left="0"/>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569024" behindDoc="0" locked="0" layoutInCell="1" allowOverlap="1" wp14:anchorId="3ADB204C" wp14:editId="5ED4026D">
                <wp:simplePos x="0" y="0"/>
                <wp:positionH relativeFrom="column">
                  <wp:posOffset>1595755</wp:posOffset>
                </wp:positionH>
                <wp:positionV relativeFrom="paragraph">
                  <wp:posOffset>80645</wp:posOffset>
                </wp:positionV>
                <wp:extent cx="1024890" cy="338455"/>
                <wp:effectExtent l="0" t="0" r="22860" b="23495"/>
                <wp:wrapSquare wrapText="bothSides"/>
                <wp:docPr id="13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4890" cy="338455"/>
                        </a:xfrm>
                        <a:prstGeom prst="rect">
                          <a:avLst/>
                        </a:prstGeom>
                        <a:solidFill>
                          <a:srgbClr val="FFFFFF"/>
                        </a:solidFill>
                        <a:ln w="9525">
                          <a:solidFill>
                            <a:srgbClr val="000000"/>
                          </a:solidFill>
                          <a:miter lim="800000"/>
                          <a:headEnd/>
                          <a:tailEnd/>
                        </a:ln>
                      </wps:spPr>
                      <wps:txbx>
                        <w:txbxContent>
                          <w:p w14:paraId="564354B8" w14:textId="77777777" w:rsidR="00035CE4" w:rsidRPr="009666AD" w:rsidRDefault="00035CE4" w:rsidP="00035CE4">
                            <w:pPr>
                              <w:jc w:val="center"/>
                              <w:rPr>
                                <w:rFonts w:ascii="Gadugi" w:hAnsi="Gadugi"/>
                              </w:rPr>
                            </w:pPr>
                            <w:r>
                              <w:rPr>
                                <w:rFonts w:ascii="Gadugi" w:hAnsi="Gadugi"/>
                              </w:rPr>
                              <w:t>5. New 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ADB204C" id="_x0000_s1154" type="#_x0000_t202" style="position:absolute;margin-left:125.65pt;margin-top:6.35pt;width:80.7pt;height:26.65pt;z-index:253569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aZ95FQIAACgEAAAOAAAAZHJzL2Uyb0RvYy54bWysk9uO2yAQhu8r9R0Q940db9ImVpzVNttU&#10;lbYHadsHwIBjVMxQILG3T98Be7Pp6aaqLxDjgX9mvhk210OnyUk6r8BUdD7LKZGGg1DmUNEvn/cv&#10;VpT4wIxgGoys6IP09Hr7/Nmmt6UsoAUtpCMoYnzZ24q2IdgyyzxvZcf8DKw06GzAdSyg6Q6ZcKxH&#10;9U5nRZ6/zHpwwjrg0nv8ezs66TbpN43k4WPTeBmIrijmFtLq0lrHNdtuWHlwzLaKT2mwf8iiY8pg&#10;0LPULQuMHJ36TapT3IGHJsw4dBk0jeIy1YDVzPNfqrlvmZWpFoTj7RmT/3+y/MPp3n5yJAyvYcAG&#10;piK8vQP+1RMDu5aZg7xxDvpWMoGB5xFZ1ltfTlcjal/6KFL370Fgk9kxQBIaGtdFKlgnQXVswMMZ&#10;uhwC4TFkXixWa3Rx9F1drRbLZQrBysfb1vnwVkJH4qaiDpua1NnpzoeYDSsfj8RgHrQSe6V1Mtyh&#10;3mlHTgwHYJ++Sf2nY9qQvqLrZbEcAfxVIk/fnyQ6FXCSteoqujofYmXE9saINGeBKT3uMWVtJo4R&#10;3QgxDPVAlEAmxSqGiGBrEA+I1sE4uvjUcNOC+05Jj2NbUf/tyJykRL8z2J71fLGIc56MxfJVgYa7&#10;9NSXHmY4SlU0UDJudyG9jUjOwA22sVGJ8FMmU9I4jgn89HTivF/a6dTTA9/+AAAA//8DAFBLAwQU&#10;AAYACAAAACEAbFeKLN8AAAAJAQAADwAAAGRycy9kb3ducmV2LnhtbEyPwU7DMAyG70i8Q2QkLmhL&#10;141ulKYTQgKxG2wIrlnjtRWNU5KsK2+P4QI3W/+n35+L9Wg7MaAPrSMFs2kCAqlypqVawevuYbIC&#10;EaImoztHqOALA6zL87NC58ad6AWHbawFl1DItYImxj6XMlQNWh2mrkfi7OC81ZFXX0vj9YnLbSfT&#10;JMmk1S3xhUb3eN9g9bE9WgWrxdPwHjbz57cqO3Q38Wo5PH56pS4vxrtbEBHH+AfDjz6rQ8lOe3ck&#10;E0SnIL2ezRnlIF2CYGDxO+wVZFkCsizk/w/KbwAAAP//AwBQSwECLQAUAAYACAAAACEAtoM4kv4A&#10;AADhAQAAEwAAAAAAAAAAAAAAAAAAAAAAW0NvbnRlbnRfVHlwZXNdLnhtbFBLAQItABQABgAIAAAA&#10;IQA4/SH/1gAAAJQBAAALAAAAAAAAAAAAAAAAAC8BAABfcmVscy8ucmVsc1BLAQItABQABgAIAAAA&#10;IQBsaZ95FQIAACgEAAAOAAAAAAAAAAAAAAAAAC4CAABkcnMvZTJvRG9jLnhtbFBLAQItABQABgAI&#10;AAAAIQBsV4os3wAAAAkBAAAPAAAAAAAAAAAAAAAAAG8EAABkcnMvZG93bnJldi54bWxQSwUGAAAA&#10;AAQABADzAAAAewUAAAAA&#10;">
                <v:textbox>
                  <w:txbxContent>
                    <w:p w14:paraId="564354B8" w14:textId="77777777" w:rsidR="00035CE4" w:rsidRPr="009666AD" w:rsidRDefault="00035CE4" w:rsidP="00035CE4">
                      <w:pPr>
                        <w:jc w:val="center"/>
                        <w:rPr>
                          <w:rFonts w:ascii="Gadugi" w:hAnsi="Gadugi"/>
                        </w:rPr>
                      </w:pPr>
                      <w:r>
                        <w:rPr>
                          <w:rFonts w:ascii="Gadugi" w:hAnsi="Gadugi"/>
                        </w:rPr>
                        <w:t>5. New plan</w:t>
                      </w:r>
                    </w:p>
                  </w:txbxContent>
                </v:textbox>
                <w10:wrap type="square"/>
              </v:shape>
            </w:pict>
          </mc:Fallback>
        </mc:AlternateContent>
      </w:r>
    </w:p>
    <w:p w14:paraId="12CE8858" w14:textId="51307A20" w:rsidR="00035CE4" w:rsidRDefault="0059444B" w:rsidP="00035CE4">
      <w:pPr>
        <w:pStyle w:val="ListParagraph"/>
        <w:spacing w:line="240" w:lineRule="auto"/>
        <w:ind w:left="0"/>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563904" behindDoc="0" locked="0" layoutInCell="1" allowOverlap="1" wp14:anchorId="3F966FA8" wp14:editId="066DF5E1">
                <wp:simplePos x="0" y="0"/>
                <wp:positionH relativeFrom="column">
                  <wp:posOffset>186983</wp:posOffset>
                </wp:positionH>
                <wp:positionV relativeFrom="paragraph">
                  <wp:posOffset>12339</wp:posOffset>
                </wp:positionV>
                <wp:extent cx="922020" cy="826770"/>
                <wp:effectExtent l="0" t="0" r="11430" b="11430"/>
                <wp:wrapSquare wrapText="bothSides"/>
                <wp:docPr id="13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2020" cy="826770"/>
                        </a:xfrm>
                        <a:prstGeom prst="rect">
                          <a:avLst/>
                        </a:prstGeom>
                        <a:solidFill>
                          <a:sysClr val="windowText" lastClr="000000"/>
                        </a:solidFill>
                        <a:ln w="9525">
                          <a:solidFill>
                            <a:srgbClr val="000000"/>
                          </a:solidFill>
                          <a:miter lim="800000"/>
                          <a:headEnd/>
                          <a:tailEnd/>
                        </a:ln>
                      </wps:spPr>
                      <wps:txbx>
                        <w:txbxContent>
                          <w:p w14:paraId="16D5E332" w14:textId="77777777" w:rsidR="00035CE4" w:rsidRPr="007F565E" w:rsidRDefault="00035CE4" w:rsidP="00035CE4">
                            <w:pPr>
                              <w:spacing w:line="240" w:lineRule="auto"/>
                              <w:jc w:val="center"/>
                              <w:rPr>
                                <w:rFonts w:ascii="Gadugi" w:hAnsi="Gadugi"/>
                                <w:b/>
                                <w:bCs/>
                                <w:color w:val="FFFFFF" w:themeColor="background1"/>
                              </w:rPr>
                            </w:pPr>
                            <w:r w:rsidRPr="007F565E">
                              <w:rPr>
                                <w:rFonts w:ascii="Gadugi" w:hAnsi="Gadugi"/>
                                <w:b/>
                                <w:bCs/>
                                <w:color w:val="FFFFFF" w:themeColor="background1"/>
                              </w:rPr>
                              <w:t xml:space="preserve">Action </w:t>
                            </w:r>
                            <w:proofErr w:type="spellStart"/>
                            <w:r w:rsidRPr="007F565E">
                              <w:rPr>
                                <w:rFonts w:ascii="Gadugi" w:hAnsi="Gadugi"/>
                                <w:b/>
                                <w:bCs/>
                                <w:color w:val="FFFFFF" w:themeColor="background1"/>
                              </w:rPr>
                              <w:t>ResearchCycle</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F966FA8" id="_x0000_s1155" type="#_x0000_t202" style="position:absolute;margin-left:14.7pt;margin-top:.95pt;width:72.6pt;height:65.1pt;z-index:2535639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muMSIAIAADsEAAAOAAAAZHJzL2Uyb0RvYy54bWysU1Fv0zAQfkfiP1h+p2mjdl2jpdPoGEIa&#10;A2njB1xsp7FwfMF2m5Rfz9npujLECyIPlu2Lv7vv++6urofWsL1yXqMt+Wwy5UxZgVLbbcm/Pd29&#10;u+TMB7ASDFpV8oPy/Hr99s1V3xUqxwaNVI4RiPVF35W8CaErssyLRrXgJ9gpS8EaXQuBjm6bSQc9&#10;obcmy6fTi6xHJzuHQnlPt7djkK8Tfl0rEb7UtVeBmZJTbSGtLq1VXLP1FRRbB12jxbEM+IcqWtCW&#10;kp6gbiEA2zn9B1SrhUOPdZgIbDOsay1U4kBsZtNXbB4b6FTiQuL47iST/3+w4mH/2H11LAzvcSAD&#10;Ewnf3aP47pnFTQN2q26cw75RICnxLEqW9Z0vjk+j1L7wEaTqP6Mkk2EXMAENtWujKsSTEToZcDiJ&#10;robABF2u8nyaU0RQ6DK/WC6TKRkUz48758NHhS2Lm5I78jSBw/7eh1gMFM+/xFwejZZ32ph0OPiN&#10;cWwPZD91jcT+ifJyZsAHClAx6UucXj01lvVU3SJfjJr8Buu21Qn37xCtDtTcRrfE7JQHiqjkBytT&#10;6wXQZtwTDWOP0kY1R13DUA1MS9I9X8Uqo9YVygOp7XDsZpo+2jTofnLWUyeX3P/YgVPE8pMlx1az&#10;+Ty2fjrMF8sotjuPVOcRsIKgSk4ijdtNSOMS1bR4Q87WOqn+UsmxaOrQZMZxmuIInJ/TXy8zv/4F&#10;AAD//wMAUEsDBBQABgAIAAAAIQDoRbe/3gAAAAgBAAAPAAAAZHJzL2Rvd25yZXYueG1sTI9BT8Mw&#10;DIXvSPyHyEjcWNrSFVqaTgyBEFwQgws3rzFtReKUJtvKvyc7wc32e3r+Xr2arRF7mvzgWEG6SEAQ&#10;t04P3Cl4f3u4uAbhA7JG45gU/JCHVXN6UmOl3YFfab8JnYgh7CtU0IcwVlL6tieLfuFG4qh9usli&#10;iOvUST3hIYZbI7MkKaTFgeOHHke666n92uysgm75/H1fmHnpnkrMX9YfnK7nR6XOz+bbGxCB5vBn&#10;hiN+RIcmMm3djrUXRkFW5tEZ7yWIo3yVFyC2cbjMUpBNLf8XaH4BAAD//wMAUEsBAi0AFAAGAAgA&#10;AAAhALaDOJL+AAAA4QEAABMAAAAAAAAAAAAAAAAAAAAAAFtDb250ZW50X1R5cGVzXS54bWxQSwEC&#10;LQAUAAYACAAAACEAOP0h/9YAAACUAQAACwAAAAAAAAAAAAAAAAAvAQAAX3JlbHMvLnJlbHNQSwEC&#10;LQAUAAYACAAAACEAWZrjEiACAAA7BAAADgAAAAAAAAAAAAAAAAAuAgAAZHJzL2Uyb0RvYy54bWxQ&#10;SwECLQAUAAYACAAAACEA6EW3v94AAAAIAQAADwAAAAAAAAAAAAAAAAB6BAAAZHJzL2Rvd25yZXYu&#10;eG1sUEsFBgAAAAAEAAQA8wAAAIUFAAAAAA==&#10;" fillcolor="windowText">
                <v:textbox>
                  <w:txbxContent>
                    <w:p w14:paraId="16D5E332" w14:textId="77777777" w:rsidR="00035CE4" w:rsidRPr="007F565E" w:rsidRDefault="00035CE4" w:rsidP="00035CE4">
                      <w:pPr>
                        <w:spacing w:line="240" w:lineRule="auto"/>
                        <w:jc w:val="center"/>
                        <w:rPr>
                          <w:rFonts w:ascii="Gadugi" w:hAnsi="Gadugi"/>
                          <w:b/>
                          <w:bCs/>
                          <w:color w:val="FFFFFF" w:themeColor="background1"/>
                        </w:rPr>
                      </w:pPr>
                      <w:r w:rsidRPr="007F565E">
                        <w:rPr>
                          <w:rFonts w:ascii="Gadugi" w:hAnsi="Gadugi"/>
                          <w:b/>
                          <w:bCs/>
                          <w:color w:val="FFFFFF" w:themeColor="background1"/>
                        </w:rPr>
                        <w:t>Action ResearchCycle</w:t>
                      </w:r>
                    </w:p>
                  </w:txbxContent>
                </v:textbox>
                <w10:wrap type="square"/>
              </v:shape>
            </w:pict>
          </mc:Fallback>
        </mc:AlternateContent>
      </w:r>
    </w:p>
    <w:p w14:paraId="18515869" w14:textId="13B42759" w:rsidR="00035CE4" w:rsidRDefault="00035CE4" w:rsidP="00035CE4">
      <w:pPr>
        <w:pStyle w:val="ListParagraph"/>
        <w:spacing w:line="240" w:lineRule="auto"/>
        <w:ind w:left="0"/>
        <w:rPr>
          <w:rFonts w:ascii="Gadugi" w:hAnsi="Gadugi"/>
          <w:color w:val="000000" w:themeColor="text1"/>
          <w:sz w:val="22"/>
          <w:lang w:bidi="ar-SA"/>
        </w:rPr>
      </w:pPr>
      <w:r>
        <w:rPr>
          <w:noProof/>
        </w:rPr>
        <mc:AlternateContent>
          <mc:Choice Requires="wps">
            <w:drawing>
              <wp:anchor distT="0" distB="0" distL="114300" distR="114300" simplePos="0" relativeHeight="253566976" behindDoc="0" locked="0" layoutInCell="1" allowOverlap="1" wp14:anchorId="679DE258" wp14:editId="437E69E4">
                <wp:simplePos x="0" y="0"/>
                <wp:positionH relativeFrom="column">
                  <wp:posOffset>1816070</wp:posOffset>
                </wp:positionH>
                <wp:positionV relativeFrom="paragraph">
                  <wp:posOffset>55258</wp:posOffset>
                </wp:positionV>
                <wp:extent cx="133686" cy="589337"/>
                <wp:effectExtent l="38100" t="19050" r="57150" b="20320"/>
                <wp:wrapNone/>
                <wp:docPr id="1314" name="Arrow: Curved Left 9"/>
                <wp:cNvGraphicFramePr/>
                <a:graphic xmlns:a="http://schemas.openxmlformats.org/drawingml/2006/main">
                  <a:graphicData uri="http://schemas.microsoft.com/office/word/2010/wordprocessingShape">
                    <wps:wsp>
                      <wps:cNvSpPr/>
                      <wps:spPr>
                        <a:xfrm rot="11258321">
                          <a:off x="0" y="0"/>
                          <a:ext cx="133686" cy="589337"/>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shapetype w14:anchorId="744CF239" id="_x0000_t103" coordsize="21600,21600" o:spt="103" adj="12960,19440,7200" path="wr@22,0@21@3,,0@21@4@22@14@21@1@21@7@2@12l@2@13,0@8@2@11at@22,0@21@3@2@10@24@16@22@14@21@1@24@16,0@14xear@22@14@21@1@21@7@24@16nfe">
                <v:stroke joinstyle="miter"/>
                <v:formulas>
                  <v:f eqn="val #0"/>
                  <v:f eqn="val #1"/>
                  <v:f eqn="val #2"/>
                  <v:f eqn="sum #0 width #1"/>
                  <v:f eqn="prod @3 1 2"/>
                  <v:f eqn="sum #1 #1 width"/>
                  <v:f eqn="sum @5 #1 #0"/>
                  <v:f eqn="prod @6 1 2"/>
                  <v:f eqn="mid width #0"/>
                  <v:f eqn="ellipse #2 height @4"/>
                  <v:f eqn="sum @4 @9 0"/>
                  <v:f eqn="sum @10 #1 width"/>
                  <v:f eqn="sum @7 @9 0"/>
                  <v:f eqn="sum @11 width #0"/>
                  <v:f eqn="sum @5 0 #0"/>
                  <v:f eqn="prod @14 1 2"/>
                  <v:f eqn="mid @4 @7"/>
                  <v:f eqn="sum #0 #1 width"/>
                  <v:f eqn="prod @17 1 2"/>
                  <v:f eqn="sum @16 0 @18"/>
                  <v:f eqn="val width"/>
                  <v:f eqn="val height"/>
                  <v:f eqn="sum 0 0 height"/>
                  <v:f eqn="sum @16 0 @4"/>
                  <v:f eqn="ellipse @23 @4 height"/>
                  <v:f eqn="sum @8 128 0"/>
                  <v:f eqn="prod @5 1 2"/>
                  <v:f eqn="sum @5 0 128"/>
                  <v:f eqn="sum #0 @16 @11"/>
                  <v:f eqn="sum width 0 #0"/>
                  <v:f eqn="prod @29 1 2"/>
                  <v:f eqn="prod height height 1"/>
                  <v:f eqn="prod #2 #2 1"/>
                  <v:f eqn="sum @31 0 @32"/>
                  <v:f eqn="sqrt @33"/>
                  <v:f eqn="sum @34 height 0"/>
                  <v:f eqn="prod width height @35"/>
                  <v:f eqn="sum @36 64 0"/>
                  <v:f eqn="prod #0 1 2"/>
                  <v:f eqn="ellipse @30 @38 height"/>
                  <v:f eqn="sum @39 0 64"/>
                  <v:f eqn="prod @4 1 2"/>
                  <v:f eqn="sum #1 0 @41"/>
                  <v:f eqn="prod height 4390 32768"/>
                  <v:f eqn="prod height 28378 32768"/>
                </v:formulas>
                <v:path o:extrusionok="f" o:connecttype="custom" o:connectlocs="0,@15;@2,@11;0,@8;@2,@13;@21,@16" o:connectangles="180,180,180,90,0" textboxrect="@43,@41,@44,@42"/>
                <v:handles>
                  <v:h position="topLeft,#0" yrange="@37,@27"/>
                  <v:h position="topLeft,#1" yrange="@25,@20"/>
                  <v:h position="#2,bottomRight" xrange="0,@40"/>
                </v:handles>
                <o:complex v:ext="view"/>
              </v:shapetype>
              <v:shape id="Arrow: Curved Left 9" o:spid="_x0000_s1026" type="#_x0000_t103" style="position:absolute;margin-left:143pt;margin-top:4.35pt;width:10.55pt;height:46.4pt;rotation:-11295871fd;z-index:253566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B6K9/wEAAPgDAAAOAAAAZHJzL2Uyb0RvYy54bWysU8mO2zAMvRfoPwi6N96yjRFnUCSYXgbt&#10;ANN+gCLLtgBtoDRx8vel5CTTtD0V9UGQTPKR75HcPJ60IkcBXlrT0GKWUyIMt600fUN/fH/6tKbE&#10;B2ZapqwRDT0LTx+3Hz9sRleL0g5WtQIIghhfj66hQwiuzjLPB6GZn1knDBo7C5oFfEKftcBGRNcq&#10;K/N8mY0WWgeWC+/x734y0m3C7zrBw7eu8yIQ1VCsLaQT0nmIZ7bdsLoH5gbJL2Wwf6hCM2kw6Q1q&#10;zwIjbyD/gNKSg/W2CzNudWa7TnKROCCbIv+NzevAnEhcUBzvbjL5/wfLvx5fgMgWe1cVc0oM09il&#10;zwB2rMnuDY6iJc+iC+QhSjU6X2PEq3uBy8vjNfI+daAJWNS3KMrFuiqLJAcSJKek9vmmtjgFwvFn&#10;UVXL9ZISjqbF+qGqVjFFNmFFTAc+fBFWk3hpKE/VxGJSeQmfHZ99mKKu3jHSWyXbJ6lUekB/2Ckg&#10;R4YzMJ+vyt38kujOTRkyYlHlKsc54QxnsVMs4FU7VMebnhKmehxyHiDlvov2f0mSkg+sFVPqRY7f&#10;NfPknuje4UQWe+aHKSSZYgirtQy4KErqhq4j0BVJmWgVadQvWsQuTX2Jt4Ntz9hiCGpnpyVghg8W&#10;dyASidpFLxyvVMxlFeL8/vpOXu8Lu/0JAAD//wMAUEsDBBQABgAIAAAAIQCsQY1G3QAAAAkBAAAP&#10;AAAAZHJzL2Rvd25yZXYueG1sTI/BTsMwEETvSPyDtUhcELUT1DRK41RVBSdOpOXuOtskIl6H2G3T&#10;v2c5wXE0o5k35WZ2g7jgFHpPGpKFAoFkfdNTq+Gwf3vOQYRoqDGDJ9RwwwCb6v6uNEXjr/SBlzq2&#10;gksoFEZDF+NYSBlsh86EhR+R2Dv5yZnIcmplM5krl7tBpkpl0pmeeKEzI+46tF/12WmwvXr9VNva&#10;7m7f70+k9mqZpUrrx4d5uwYRcY5/YfjFZ3SomOnoz9QEMWhI84y/RA35CgT7L2qVgDhyUCVLkFUp&#10;/z+ofgAAAP//AwBQSwECLQAUAAYACAAAACEAtoM4kv4AAADhAQAAEwAAAAAAAAAAAAAAAAAAAAAA&#10;W0NvbnRlbnRfVHlwZXNdLnhtbFBLAQItABQABgAIAAAAIQA4/SH/1gAAAJQBAAALAAAAAAAAAAAA&#10;AAAAAC8BAABfcmVscy8ucmVsc1BLAQItABQABgAIAAAAIQDVB6K9/wEAAPgDAAAOAAAAAAAAAAAA&#10;AAAAAC4CAABkcnMvZTJvRG9jLnhtbFBLAQItABQABgAIAAAAIQCsQY1G3QAAAAkBAAAPAAAAAAAA&#10;AAAAAAAAAFkEAABkcnMvZG93bnJldi54bWxQSwUGAAAAAAQABADzAAAAYwUAAAAA&#10;" adj="19150,20987,5400" fillcolor="#4472c4" strokecolor="#2f528f" strokeweight="1pt"/>
            </w:pict>
          </mc:Fallback>
        </mc:AlternateContent>
      </w:r>
    </w:p>
    <w:p w14:paraId="03B96FB7" w14:textId="626BF080" w:rsidR="00035CE4" w:rsidRDefault="00035CE4" w:rsidP="00035CE4">
      <w:pPr>
        <w:pStyle w:val="ListParagraph"/>
        <w:spacing w:line="240" w:lineRule="auto"/>
        <w:ind w:left="0"/>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562880" behindDoc="0" locked="0" layoutInCell="1" allowOverlap="1" wp14:anchorId="5EC99431" wp14:editId="63B12FA9">
                <wp:simplePos x="0" y="0"/>
                <wp:positionH relativeFrom="column">
                  <wp:posOffset>2240280</wp:posOffset>
                </wp:positionH>
                <wp:positionV relativeFrom="paragraph">
                  <wp:posOffset>71755</wp:posOffset>
                </wp:positionV>
                <wp:extent cx="1076325" cy="341630"/>
                <wp:effectExtent l="0" t="0" r="28575" b="20320"/>
                <wp:wrapSquare wrapText="bothSides"/>
                <wp:docPr id="13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76325" cy="341630"/>
                        </a:xfrm>
                        <a:prstGeom prst="rect">
                          <a:avLst/>
                        </a:prstGeom>
                        <a:solidFill>
                          <a:srgbClr val="FFFFFF"/>
                        </a:solidFill>
                        <a:ln w="9525">
                          <a:solidFill>
                            <a:srgbClr val="000000"/>
                          </a:solidFill>
                          <a:miter lim="800000"/>
                          <a:headEnd/>
                          <a:tailEnd/>
                        </a:ln>
                      </wps:spPr>
                      <wps:txbx>
                        <w:txbxContent>
                          <w:p w14:paraId="7015FE9E" w14:textId="77777777" w:rsidR="00035CE4" w:rsidRPr="007F565E" w:rsidRDefault="00035CE4" w:rsidP="00DA58E5">
                            <w:pPr>
                              <w:pStyle w:val="ListParagraph"/>
                              <w:numPr>
                                <w:ilvl w:val="0"/>
                                <w:numId w:val="23"/>
                              </w:numPr>
                              <w:jc w:val="center"/>
                              <w:rPr>
                                <w:rFonts w:ascii="Gadugi" w:hAnsi="Gadugi"/>
                              </w:rPr>
                            </w:pPr>
                            <w:r w:rsidRPr="007F565E">
                              <w:rPr>
                                <w:rFonts w:ascii="Gadugi" w:hAnsi="Gadugi"/>
                              </w:rPr>
                              <w:t>Question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EC99431" id="_x0000_s1156" type="#_x0000_t202" style="position:absolute;margin-left:176.4pt;margin-top:5.65pt;width:84.75pt;height:26.9pt;z-index:253562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fWUbEwIAACgEAAAOAAAAZHJzL2Uyb0RvYy54bWysk9tu2zAMhu8H7B0E3S92jm2NOEWXLsOA&#10;7gB0ewBZlmNhsqhRSuzs6UcpaRp0wy6G+UIQTekX+ZFc3g6dYXuFXoMt+XiUc6ashFrbbcm/fd28&#10;uebMB2FrYcCqkh+U57er16+WvSvUBFowtUJGItYXvSt5G4IrsszLVnXCj8ApS84GsBOBTNxmNYqe&#10;1DuTTfJ8kfWAtUOQynv6e3908lXSbxolw+em8SowU3KKLaQV01rFNVstRbFF4VotT2GIf4iiE9rS&#10;o2epexEE26H+TarTEsFDE0YSugyaRkuVcqBsxvmLbB5b4VTKheB4d8bk/5+s/LR/dF+QheEtDFTA&#10;lIR3DyC/e2Zh3Qq7VXeI0LdK1PTwOCLLeueL09WI2hc+ilT9R6ipyGIXIAkNDXaRCuXJSJ0KcDhD&#10;V0NgMj6ZXy2mkzlnknzT2XgxTVXJRPF026EP7xV0LG5KjlTUpC72Dz7EaETxdCQ+5sHoeqONSQZu&#10;q7VBthfUAJv0pQReHDOW9SW/mVMcf5fI0/cniU4H6mSju5Jfnw+JImJ7Z+vUZ0Foc9xTyMaeOEZ0&#10;R4hhqAama2JyZBDBVlAfCC3CsXVp1GjTAv7krKe2Lbn/sROoODMfLJXnZjybxT5Pxmx+NSEDLz3V&#10;pUdYSVIlD5wdt+uQZiMysHBHZWx0IvwcySloascE/jQ6sd8v7XTqecBXvwAAAP//AwBQSwMEFAAG&#10;AAgAAAAhAC/mI2zfAAAACQEAAA8AAABkcnMvZG93bnJldi54bWxMj0tPwzAQhO9I/Adrkbig1nmQ&#10;UEKcCiGB6A1aBFc33iYRfgTbTcO/ZznBbVYzmvm2Xs9Gswl9GJwVkC4TYGhbpwbbCXjbPS5WwEKU&#10;VkntLAr4xgDr5vyslpVyJ/uK0zZ2jEpsqKSAPsax4jy0PRoZlm5ES97BeSMjnb7jyssTlRvNsyQp&#10;uZGDpYVejvjQY/u5PRoBq+vn6SNs8pf3tjzo23h1Mz19eSEuL+b7O2AR5/gXhl98QoeGmPbuaFVg&#10;WkBeZIQeyUhzYBQosozEXkBZpMCbmv//oPkBAAD//wMAUEsBAi0AFAAGAAgAAAAhALaDOJL+AAAA&#10;4QEAABMAAAAAAAAAAAAAAAAAAAAAAFtDb250ZW50X1R5cGVzXS54bWxQSwECLQAUAAYACAAAACEA&#10;OP0h/9YAAACUAQAACwAAAAAAAAAAAAAAAAAvAQAAX3JlbHMvLnJlbHNQSwECLQAUAAYACAAAACEA&#10;zn1lGxMCAAAoBAAADgAAAAAAAAAAAAAAAAAuAgAAZHJzL2Uyb0RvYy54bWxQSwECLQAUAAYACAAA&#10;ACEAL+YjbN8AAAAJAQAADwAAAAAAAAAAAAAAAABtBAAAZHJzL2Rvd25yZXYueG1sUEsFBgAAAAAE&#10;AAQA8wAAAHkFAAAAAA==&#10;">
                <v:textbox>
                  <w:txbxContent>
                    <w:p w14:paraId="7015FE9E" w14:textId="77777777" w:rsidR="00035CE4" w:rsidRPr="007F565E" w:rsidRDefault="00035CE4" w:rsidP="00DA58E5">
                      <w:pPr>
                        <w:pStyle w:val="ListParagraph"/>
                        <w:numPr>
                          <w:ilvl w:val="0"/>
                          <w:numId w:val="23"/>
                        </w:numPr>
                        <w:jc w:val="center"/>
                        <w:rPr>
                          <w:rFonts w:ascii="Gadugi" w:hAnsi="Gadugi"/>
                        </w:rPr>
                      </w:pPr>
                      <w:r w:rsidRPr="007F565E">
                        <w:rPr>
                          <w:rFonts w:ascii="Gadugi" w:hAnsi="Gadugi"/>
                        </w:rPr>
                        <w:t>Question</w:t>
                      </w:r>
                    </w:p>
                  </w:txbxContent>
                </v:textbox>
                <w10:wrap type="square"/>
              </v:shape>
            </w:pict>
          </mc:Fallback>
        </mc:AlternateContent>
      </w:r>
      <w:r>
        <w:rPr>
          <w:noProof/>
        </w:rPr>
        <mc:AlternateContent>
          <mc:Choice Requires="wps">
            <w:drawing>
              <wp:anchor distT="0" distB="0" distL="114300" distR="114300" simplePos="0" relativeHeight="253564928" behindDoc="0" locked="0" layoutInCell="1" allowOverlap="1" wp14:anchorId="1BBD6114" wp14:editId="1F7E4C73">
                <wp:simplePos x="0" y="0"/>
                <wp:positionH relativeFrom="column">
                  <wp:posOffset>3601719</wp:posOffset>
                </wp:positionH>
                <wp:positionV relativeFrom="paragraph">
                  <wp:posOffset>52650</wp:posOffset>
                </wp:positionV>
                <wp:extent cx="147372" cy="488241"/>
                <wp:effectExtent l="20320" t="55880" r="0" b="101600"/>
                <wp:wrapNone/>
                <wp:docPr id="1312" name="Arrow: Curved Left 9"/>
                <wp:cNvGraphicFramePr/>
                <a:graphic xmlns:a="http://schemas.openxmlformats.org/drawingml/2006/main">
                  <a:graphicData uri="http://schemas.microsoft.com/office/word/2010/wordprocessingShape">
                    <wps:wsp>
                      <wps:cNvSpPr/>
                      <wps:spPr>
                        <a:xfrm rot="17773392">
                          <a:off x="0" y="0"/>
                          <a:ext cx="147372" cy="488241"/>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shape w14:anchorId="11A837A6" id="Arrow: Curved Left 9" o:spid="_x0000_s1026" type="#_x0000_t103" style="position:absolute;margin-left:283.6pt;margin-top:4.15pt;width:11.6pt;height:38.45pt;rotation:-4179676fd;z-index:253564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0Hjy/wEAAPgDAAAOAAAAZHJzL2Uyb0RvYy54bWysU9tu2zAMfR+wfxD0vvgSb06NOMWQoHsp&#10;tgLdPkCRZVuAbqDUOPn7UXKSLtueivpBkEzyHPKQXN8ftSIHAV5a09JikVMiDLedNENLf/18+LSi&#10;xAdmOqasES09CU/vNx8/rCfXiNKOVnUCCIIY30yupWMIrskyz0ehmV9YJwwaewuaBXzCkHXAJkTX&#10;Kivz/Es2WegcWC68x7+72Ug3Cb/vBQ8/+t6LQFRLMbeQTkjnPp7ZZs2aAZgbJT+nwd6QhWbSIOkV&#10;ascCIy8g/4HSkoP1tg8LbnVm+15ykWrAaor8r2qeR+ZEqgXF8e4qk38/WP798AREdti7ZVFSYpjG&#10;Ln0FsFNDti9wEB15FH0gd1GqyfkGI57dE5xfHq+x7mMPmoBFfYu6rpfLuzLJgQWSY1L7dFVbHAPh&#10;+LOo6mWNlBxN1WpVVkWkyGasiOnAh2/CahIvLeUpm5hMSi/hs8OjD3PUxTtGeqtk9yCVSg8Y9lsF&#10;5MBwBqqqLrfVmejGTRkyYVJlneOccIaz2CsW8KodquPNQAlTAw45D5C4b6L9f0gS+cg6MVN/zvG7&#10;MM/uqdwbnFjFjvlxDkmmGMIaLQMuipK6pasIdEFSJlpFGvWzFrFLc1/ibW+7E7YYgtraeQmY4aPF&#10;HYiFRO2iF45XSua8CnF+/3wnr9eF3fwGAAD//wMAUEsDBBQABgAIAAAAIQD3znRC4AAAAAkBAAAP&#10;AAAAZHJzL2Rvd25yZXYueG1sTI9NT8MwDIbvSPyHyEhcEEu3dR+UphOahHaZkLYizllj2orGKUm2&#10;ln+POY2brffR68f5ZrSduKAPrSMF00kCAqlypqVawXv5+rgGEaImoztHqOAHA2yK25tcZ8YNdMDL&#10;MdaCSyhkWkETY59JGaoGrQ4T1yNx9um81ZFXX0vj9cDltpOzJFlKq1viC43ucdtg9XU8WwUPH8Ob&#10;/07LXSJ9vS33B++ediul7u/Gl2cQEcd4heFPn9WhYKeTO5MJolOwSJM5owrmixkIBpbTFQ8nTtYp&#10;yCKX/z8ofgEAAP//AwBQSwECLQAUAAYACAAAACEAtoM4kv4AAADhAQAAEwAAAAAAAAAAAAAAAAAA&#10;AAAAW0NvbnRlbnRfVHlwZXNdLnhtbFBLAQItABQABgAIAAAAIQA4/SH/1gAAAJQBAAALAAAAAAAA&#10;AAAAAAAAAC8BAABfcmVscy8ucmVsc1BLAQItABQABgAIAAAAIQAj0Hjy/wEAAPgDAAAOAAAAAAAA&#10;AAAAAAAAAC4CAABkcnMvZTJvRG9jLnhtbFBLAQItABQABgAIAAAAIQD3znRC4AAAAAkBAAAPAAAA&#10;AAAAAAAAAAAAAFkEAABkcnMvZG93bnJldi54bWxQSwUGAAAAAAQABADzAAAAZgUAAAAA&#10;" adj="18340,20785,5400" fillcolor="#4472c4" strokecolor="#2f528f" strokeweight="1pt"/>
            </w:pict>
          </mc:Fallback>
        </mc:AlternateContent>
      </w:r>
    </w:p>
    <w:p w14:paraId="7BFF8277" w14:textId="7C151E18" w:rsidR="00035CE4" w:rsidRDefault="00035CE4" w:rsidP="00035CE4">
      <w:pPr>
        <w:pStyle w:val="ListParagraph"/>
        <w:spacing w:line="240" w:lineRule="auto"/>
        <w:ind w:left="0"/>
        <w:rPr>
          <w:rFonts w:ascii="Gadugi" w:hAnsi="Gadugi"/>
          <w:color w:val="000000" w:themeColor="text1"/>
          <w:sz w:val="22"/>
          <w:lang w:bidi="ar-SA"/>
        </w:rPr>
      </w:pPr>
    </w:p>
    <w:p w14:paraId="143CF7E9" w14:textId="46342139" w:rsidR="00035CE4" w:rsidRDefault="00035CE4" w:rsidP="00035CE4">
      <w:pPr>
        <w:pStyle w:val="ListParagraph"/>
        <w:spacing w:line="240" w:lineRule="auto"/>
        <w:ind w:left="0"/>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561856" behindDoc="0" locked="0" layoutInCell="1" allowOverlap="1" wp14:anchorId="697CE27E" wp14:editId="4B479A63">
                <wp:simplePos x="0" y="0"/>
                <wp:positionH relativeFrom="column">
                  <wp:posOffset>1452880</wp:posOffset>
                </wp:positionH>
                <wp:positionV relativeFrom="paragraph">
                  <wp:posOffset>176530</wp:posOffset>
                </wp:positionV>
                <wp:extent cx="917575" cy="298450"/>
                <wp:effectExtent l="0" t="0" r="15875" b="25400"/>
                <wp:wrapSquare wrapText="bothSides"/>
                <wp:docPr id="130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7575" cy="298450"/>
                        </a:xfrm>
                        <a:prstGeom prst="rect">
                          <a:avLst/>
                        </a:prstGeom>
                        <a:solidFill>
                          <a:srgbClr val="FFFFFF"/>
                        </a:solidFill>
                        <a:ln w="9525">
                          <a:solidFill>
                            <a:srgbClr val="000000"/>
                          </a:solidFill>
                          <a:miter lim="800000"/>
                          <a:headEnd/>
                          <a:tailEnd/>
                        </a:ln>
                      </wps:spPr>
                      <wps:txbx>
                        <w:txbxContent>
                          <w:p w14:paraId="2679A8F1" w14:textId="77777777" w:rsidR="00035CE4" w:rsidRPr="009666AD" w:rsidRDefault="00035CE4" w:rsidP="00035CE4">
                            <w:pPr>
                              <w:jc w:val="center"/>
                              <w:rPr>
                                <w:rFonts w:ascii="Gadugi" w:hAnsi="Gadugi"/>
                              </w:rPr>
                            </w:pPr>
                            <w:r>
                              <w:rPr>
                                <w:rFonts w:ascii="Gadugi" w:hAnsi="Gadugi"/>
                              </w:rPr>
                              <w:t>4. Review</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97CE27E" id="_x0000_s1157" type="#_x0000_t202" style="position:absolute;margin-left:114.4pt;margin-top:13.9pt;width:72.25pt;height:23.5pt;z-index:253561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W5cxFAIAACcEAAAOAAAAZHJzL2Uyb0RvYy54bWysU9uO0zAQfUfiHyy/07SlpW3UdLV0KUJa&#10;LtLCB0wcp7FwPMZ2m5SvZ+x0u9UCLwg/WB7P+PjMmZn1Td9qdpTOKzQFn4zGnEkjsFJmX/BvX3ev&#10;lpz5AKYCjUYW/CQ9v9m8fLHubC6n2KCupGMEYnze2YI3Idg8y7xoZAt+hFYactboWghkun1WOegI&#10;vdXZdDx+k3XoKutQSO/p9m5w8k3Cr2spwue69jIwXXDiFtLu0l7GPdusId87sI0SZxrwDyxaUIY+&#10;vUDdQQB2cOo3qFYJhx7rMBLYZljXSsiUA2UzGT/L5qEBK1MuJI63F5n8/4MVn44P9otjoX+LPRUw&#10;JeHtPYrvnhncNmD28tY57BoJFX08iZJlnfX5+WmU2uc+gpTdR6yoyHAImID62rVRFcqTEToV4HQR&#10;XfaBCbpcTRbzxZwzQa7pajmbp6JkkD8+ts6H9xJbFg8Fd1TTBA7Hex8iGcgfQ+JfHrWqdkrrZLh9&#10;udWOHYHqv0sr8X8Wpg3riMl8Oh/y/yvEOK0/QbQqUCNr1RZ8eQmCPKr2zlSpzQIoPZyJsjZnGaNy&#10;g4ahL3umKtL4dVI56lpidSJlHQ6dS5NGhwbdT8466tqC+x8HcJIz/cFQdVaT2Sy2eTJm88WUDHft&#10;Ka89YARBFTxwNhy3IY1GVM7gLVWxVknhJyZn0tSNSfjz5MR2v7ZT1NN8b34BAAD//wMAUEsDBBQA&#10;BgAIAAAAIQAms+ZU3wAAAAkBAAAPAAAAZHJzL2Rvd25yZXYueG1sTI9BT8MwDIXvSPyHyEhcEEtp&#10;p7WUphNCAsENBtquWeO1FY1Tkqwr/x5zgpP95Kf3Plfr2Q5iQh96RwpuFgkIpMaZnloFH++P1wWI&#10;EDUZPThCBd8YYF2fn1W6NO5EbzhtYis4hEKpFXQxjqWUoenQ6rBwIxLfDs5bHVn6VhqvTxxuB5km&#10;yUpa3RM3dHrEhw6bz83RKiiWz9MuvGSv22Z1GG7jVT49fXmlLi/m+zsQEef4Z4ZffEaHmpn27kgm&#10;iEFBmhaMHnnJebIhy7MMxF5BvixA1pX8/0H9AwAA//8DAFBLAQItABQABgAIAAAAIQC2gziS/gAA&#10;AOEBAAATAAAAAAAAAAAAAAAAAAAAAABbQ29udGVudF9UeXBlc10ueG1sUEsBAi0AFAAGAAgAAAAh&#10;ADj9If/WAAAAlAEAAAsAAAAAAAAAAAAAAAAALwEAAF9yZWxzLy5yZWxzUEsBAi0AFAAGAAgAAAAh&#10;ADxblzEUAgAAJwQAAA4AAAAAAAAAAAAAAAAALgIAAGRycy9lMm9Eb2MueG1sUEsBAi0AFAAGAAgA&#10;AAAhACaz5lTfAAAACQEAAA8AAAAAAAAAAAAAAAAAbgQAAGRycy9kb3ducmV2LnhtbFBLBQYAAAAA&#10;BAAEAPMAAAB6BQAAAAA=&#10;">
                <v:textbox>
                  <w:txbxContent>
                    <w:p w14:paraId="2679A8F1" w14:textId="77777777" w:rsidR="00035CE4" w:rsidRPr="009666AD" w:rsidRDefault="00035CE4" w:rsidP="00035CE4">
                      <w:pPr>
                        <w:jc w:val="center"/>
                        <w:rPr>
                          <w:rFonts w:ascii="Gadugi" w:hAnsi="Gadugi"/>
                        </w:rPr>
                      </w:pPr>
                      <w:r>
                        <w:rPr>
                          <w:rFonts w:ascii="Gadugi" w:hAnsi="Gadugi"/>
                        </w:rPr>
                        <w:t>4. Review</w:t>
                      </w:r>
                    </w:p>
                  </w:txbxContent>
                </v:textbox>
                <w10:wrap type="square"/>
              </v:shape>
            </w:pict>
          </mc:Fallback>
        </mc:AlternateContent>
      </w:r>
      <w:r w:rsidRPr="009666AD">
        <w:rPr>
          <w:rFonts w:ascii="Gadugi" w:hAnsi="Gadugi"/>
          <w:noProof/>
          <w:color w:val="000000" w:themeColor="text1"/>
          <w:sz w:val="22"/>
          <w:lang w:bidi="ar-SA"/>
        </w:rPr>
        <mc:AlternateContent>
          <mc:Choice Requires="wps">
            <w:drawing>
              <wp:anchor distT="45720" distB="45720" distL="114300" distR="114300" simplePos="0" relativeHeight="253559808" behindDoc="0" locked="0" layoutInCell="1" allowOverlap="1" wp14:anchorId="54CF7A98" wp14:editId="14FAB42A">
                <wp:simplePos x="0" y="0"/>
                <wp:positionH relativeFrom="column">
                  <wp:posOffset>3390072</wp:posOffset>
                </wp:positionH>
                <wp:positionV relativeFrom="paragraph">
                  <wp:posOffset>174625</wp:posOffset>
                </wp:positionV>
                <wp:extent cx="806450" cy="298450"/>
                <wp:effectExtent l="0" t="0" r="12700" b="25400"/>
                <wp:wrapSquare wrapText="bothSides"/>
                <wp:docPr id="1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2452ECBC" w14:textId="77777777" w:rsidR="00035CE4" w:rsidRPr="009666AD" w:rsidRDefault="00035CE4" w:rsidP="00035CE4">
                            <w:pPr>
                              <w:jc w:val="center"/>
                              <w:rPr>
                                <w:rFonts w:ascii="Gadugi" w:hAnsi="Gadugi"/>
                              </w:rPr>
                            </w:pPr>
                            <w:r>
                              <w:rPr>
                                <w:rFonts w:ascii="Gadugi" w:hAnsi="Gadugi"/>
                              </w:rPr>
                              <w:t>2. 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4CF7A98" id="_x0000_s1158" type="#_x0000_t202" style="position:absolute;margin-left:266.95pt;margin-top:13.75pt;width:63.5pt;height:23.5pt;z-index:2535598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UTPpEQIAACcEAAAOAAAAZHJzL2Uyb0RvYy54bWysU9uO2yAQfa/Uf0C8N3bcZJtYcVbbbFNV&#10;2l6kbT8AA45RMUOBxN5+fQfszaa3l6o8oBlmOMw5M2yuh06Tk3ReganofJZTIg0Hocyhol8+71+s&#10;KPGBGcE0GFnRB+np9fb5s01vS1lAC1pIRxDE+LK3FW1DsGWWed7KjvkZWGkw2IDrWEDXHTLhWI/o&#10;nc6KPL/KenDCOuDSezy9HYN0m/CbRvLwsWm8DERXFGsLaXdpr+OebTesPDhmW8WnMtg/VNExZfDR&#10;M9QtC4wcnfoNqlPcgYcmzDh0GTSN4jJxQDbz/Bc29y2zMnFBcbw9y+T/Hyz/cLq3nxwJw2sYsIGJ&#10;hLd3wL96YmDXMnOQN85B30om8OF5lCzrrS+nq1FqX/oIUvfvQWCT2TFAAhoa10VVkCdBdGzAw1l0&#10;OQTC8XCVXy2WGOEYKtaraMcXWPl42Tof3kroSDQq6rCnCZyd7nwYUx9T4lsetBJ7pXVy3KHeaUdO&#10;DPu/T2tC/ylNG9JXdL0sliP/v0Lkaf0JolMBB1mrLjKKKyaxMqr2xohkB6b0aCM7bSYZo3KjhmGo&#10;B6IEavyyiLejrjWIB1TWwTi5+NPQaMF9p6THqa2o/3ZkTlKi3xnsznq+WMQxT85i+apAx11G6ssI&#10;MxyhKhooGc1dSF8jFm7gBrvYqKTwUyVT0TiNqUfTz4njfumnrKf/vf0BAAD//wMAUEsDBBQABgAI&#10;AAAAIQCv9T++4AAAAAkBAAAPAAAAZHJzL2Rvd25yZXYueG1sTI/LTsMwEEX3SPyDNUhsUOvQNEkb&#10;4lQICUR30CLYuvE0ifAj2G4a/p5hBcuZObpzbrWZjGYj+tA7K+B2ngBD2zjV21bA2/5xtgIWorRK&#10;amdRwDcG2NSXF5UslTvbVxx3sWUUYkMpBXQxDiXnoenQyDB3A1q6HZ03MtLoW668PFO40XyRJDk3&#10;srf0oZMDPnTYfO5ORsBq+Tx+hG368t7kR72ON8X49OWFuL6a7u+ARZziHwy/+qQONTkd3MmqwLSA&#10;LE3XhApYFBkwAvI8ocVBQLHMgNcV/9+g/gEAAP//AwBQSwECLQAUAAYACAAAACEAtoM4kv4AAADh&#10;AQAAEwAAAAAAAAAAAAAAAAAAAAAAW0NvbnRlbnRfVHlwZXNdLnhtbFBLAQItABQABgAIAAAAIQA4&#10;/SH/1gAAAJQBAAALAAAAAAAAAAAAAAAAAC8BAABfcmVscy8ucmVsc1BLAQItABQABgAIAAAAIQCZ&#10;UTPpEQIAACcEAAAOAAAAAAAAAAAAAAAAAC4CAABkcnMvZTJvRG9jLnhtbFBLAQItABQABgAIAAAA&#10;IQCv9T++4AAAAAkBAAAPAAAAAAAAAAAAAAAAAGsEAABkcnMvZG93bnJldi54bWxQSwUGAAAAAAQA&#10;BADzAAAAeAUAAAAA&#10;">
                <v:textbox>
                  <w:txbxContent>
                    <w:p w14:paraId="2452ECBC" w14:textId="77777777" w:rsidR="00035CE4" w:rsidRPr="009666AD" w:rsidRDefault="00035CE4" w:rsidP="00035CE4">
                      <w:pPr>
                        <w:jc w:val="center"/>
                        <w:rPr>
                          <w:rFonts w:ascii="Gadugi" w:hAnsi="Gadugi"/>
                        </w:rPr>
                      </w:pPr>
                      <w:r>
                        <w:rPr>
                          <w:rFonts w:ascii="Gadugi" w:hAnsi="Gadugi"/>
                        </w:rPr>
                        <w:t>2. Plan</w:t>
                      </w:r>
                    </w:p>
                  </w:txbxContent>
                </v:textbox>
                <w10:wrap type="square"/>
              </v:shape>
            </w:pict>
          </mc:Fallback>
        </mc:AlternateContent>
      </w:r>
    </w:p>
    <w:p w14:paraId="01FF4FAF" w14:textId="77777777" w:rsidR="00035CE4" w:rsidRDefault="00035CE4" w:rsidP="00035CE4">
      <w:pPr>
        <w:pStyle w:val="ListParagraph"/>
        <w:spacing w:line="240" w:lineRule="auto"/>
        <w:ind w:left="0"/>
        <w:rPr>
          <w:rFonts w:ascii="Gadugi" w:hAnsi="Gadugi"/>
          <w:color w:val="000000" w:themeColor="text1"/>
          <w:sz w:val="22"/>
          <w:lang w:bidi="ar-SA"/>
        </w:rPr>
      </w:pPr>
    </w:p>
    <w:p w14:paraId="3AA09C3B" w14:textId="77777777" w:rsidR="00035CE4" w:rsidRDefault="00035CE4" w:rsidP="00035CE4">
      <w:pPr>
        <w:pStyle w:val="ListParagraph"/>
        <w:spacing w:line="240" w:lineRule="auto"/>
        <w:ind w:left="0"/>
        <w:rPr>
          <w:rFonts w:ascii="Gadugi" w:hAnsi="Gadugi"/>
          <w:color w:val="000000" w:themeColor="text1"/>
          <w:sz w:val="22"/>
          <w:lang w:bidi="ar-SA"/>
        </w:rPr>
      </w:pPr>
      <w:r>
        <w:rPr>
          <w:noProof/>
        </w:rPr>
        <mc:AlternateContent>
          <mc:Choice Requires="wps">
            <w:drawing>
              <wp:anchor distT="0" distB="0" distL="114300" distR="114300" simplePos="0" relativeHeight="253568000" behindDoc="0" locked="0" layoutInCell="1" allowOverlap="1" wp14:anchorId="0E26B25C" wp14:editId="70DE6DD2">
                <wp:simplePos x="0" y="0"/>
                <wp:positionH relativeFrom="column">
                  <wp:posOffset>1995335</wp:posOffset>
                </wp:positionH>
                <wp:positionV relativeFrom="paragraph">
                  <wp:posOffset>164769</wp:posOffset>
                </wp:positionV>
                <wp:extent cx="147372" cy="488241"/>
                <wp:effectExtent l="0" t="132080" r="25400" b="82550"/>
                <wp:wrapNone/>
                <wp:docPr id="1315" name="Arrow: Curved Left 9"/>
                <wp:cNvGraphicFramePr/>
                <a:graphic xmlns:a="http://schemas.openxmlformats.org/drawingml/2006/main">
                  <a:graphicData uri="http://schemas.microsoft.com/office/word/2010/wordprocessingShape">
                    <wps:wsp>
                      <wps:cNvSpPr/>
                      <wps:spPr>
                        <a:xfrm rot="7576167">
                          <a:off x="0" y="0"/>
                          <a:ext cx="147372" cy="488241"/>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shape w14:anchorId="761BF7D0" id="Arrow: Curved Left 9" o:spid="_x0000_s1026" type="#_x0000_t103" style="position:absolute;margin-left:157.1pt;margin-top:12.95pt;width:11.6pt;height:38.45pt;rotation:8275195fd;z-index:25356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MR4/wEAAPcDAAAOAAAAZHJzL2Uyb0RvYy54bWysU8uO2zAMvBfoPwi6N36sE6dGnEWRYHtZ&#10;tAts+wGKLNsC9AKljZO/LyUnadP2VNQHQTLJIWdIbh5PWpGjAC+taWmxyCkRhttOmqGl3789fVhT&#10;4gMzHVPWiJaehaeP2/fvNpNrRGlHqzoBBEGMbybX0jEE12SZ56PQzC+sEwaNvQXNAj5hyDpgE6Jr&#10;lZV5vsomC50Dy4X3+Hc/G+k24fe94OFr33sRiGop1hbSCek8xDPbblgzAHOj5Jcy2D9UoZk0mPQG&#10;tWeBkTeQf0BpycF624cFtzqzfS+5SByQTZH/xuZ1ZE4kLiiOdzeZ/P+D5V+OL0Bkh717KJaUGKax&#10;S58A7NSQ3RscRUeeRR/IxyjV5HyDEa/uBS4vj9fI+9SDJmBR33pZr4pVndRAfuSUxD7fxBanQDj+&#10;LKr6oS4p4Wiq1uuyKmKGbIaKkA58+CysJvHSUp6KibWk6hI+Oz77MEddvWOkt0p2T1Kp9IDhsFNA&#10;jgxHoKrqclddEt25KUMmLKqscxwTznAUe8UCXrVDcbwZKGFqwBnnAVLuu2j/lyQp+cg6Made5vhd&#10;M8/uie4dTmSxZ36cQ5IphrBGy4B7oqRu6ToCXZGUiVaRJv2iRWzS3JZ4O9jujB2GoHZ23gFm+Ghx&#10;BSKRqF30wulKxVw2IY7vr+/k9XNftz8AAAD//wMAUEsDBBQABgAIAAAAIQApcER43gAAAAkBAAAP&#10;AAAAZHJzL2Rvd25yZXYueG1sTI/BToNAEIbvJr7DZky82UUq0CBDoxIPXqxSH2DLToGUnSXstuDb&#10;u570OJkv///9xXYxg7jQ5HrLCPerCARxY3XPLcLX/vVuA8J5xVoNlgnhmxxsy+urQuXazvxJl9q3&#10;IoSwyxVC5/2YS+majoxyKzsSh9/RTkb5cE6t1JOaQ7gZZBxFqTSq59DQqZFeOmpO9dkgzNVp8NX7&#10;knzUb8e02j/vMp9IxNub5ekRhKfF/8Hwqx/UoQxOB3tm7cSAEG+ydUARkjhMCMA6fYhBHBCyNAJZ&#10;FvL/gvIHAAD//wMAUEsBAi0AFAAGAAgAAAAhALaDOJL+AAAA4QEAABMAAAAAAAAAAAAAAAAAAAAA&#10;AFtDb250ZW50X1R5cGVzXS54bWxQSwECLQAUAAYACAAAACEAOP0h/9YAAACUAQAACwAAAAAAAAAA&#10;AAAAAAAvAQAAX3JlbHMvLnJlbHNQSwECLQAUAAYACAAAACEAblzEeP8BAAD3AwAADgAAAAAAAAAA&#10;AAAAAAAuAgAAZHJzL2Uyb0RvYy54bWxQSwECLQAUAAYACAAAACEAKXBEeN4AAAAJAQAADwAAAAAA&#10;AAAAAAAAAABZBAAAZHJzL2Rvd25yZXYueG1sUEsFBgAAAAAEAAQA8wAAAGQFAAAAAA==&#10;" adj="18340,20785,5400" fillcolor="#4472c4" strokecolor="#2f528f" strokeweight="1pt"/>
            </w:pict>
          </mc:Fallback>
        </mc:AlternateContent>
      </w:r>
    </w:p>
    <w:p w14:paraId="3E964AFE" w14:textId="77777777" w:rsidR="00035CE4" w:rsidRDefault="00035CE4" w:rsidP="00035CE4">
      <w:pPr>
        <w:pStyle w:val="ListParagraph"/>
        <w:spacing w:line="240" w:lineRule="auto"/>
        <w:ind w:left="0"/>
        <w:rPr>
          <w:rFonts w:ascii="Gadugi" w:hAnsi="Gadugi"/>
          <w:color w:val="000000" w:themeColor="text1"/>
          <w:sz w:val="22"/>
          <w:lang w:bidi="ar-SA"/>
        </w:rPr>
      </w:pPr>
      <w:r>
        <w:rPr>
          <w:noProof/>
        </w:rPr>
        <mc:AlternateContent>
          <mc:Choice Requires="wps">
            <w:drawing>
              <wp:anchor distT="0" distB="0" distL="114300" distR="114300" simplePos="0" relativeHeight="253565952" behindDoc="0" locked="0" layoutInCell="1" allowOverlap="1" wp14:anchorId="61942E19" wp14:editId="202804D5">
                <wp:simplePos x="0" y="0"/>
                <wp:positionH relativeFrom="column">
                  <wp:posOffset>3696332</wp:posOffset>
                </wp:positionH>
                <wp:positionV relativeFrom="paragraph">
                  <wp:posOffset>14329</wp:posOffset>
                </wp:positionV>
                <wp:extent cx="147320" cy="487680"/>
                <wp:effectExtent l="0" t="151130" r="0" b="63500"/>
                <wp:wrapNone/>
                <wp:docPr id="1313" name="Arrow: Curved Left 9"/>
                <wp:cNvGraphicFramePr/>
                <a:graphic xmlns:a="http://schemas.openxmlformats.org/drawingml/2006/main">
                  <a:graphicData uri="http://schemas.microsoft.com/office/word/2010/wordprocessingShape">
                    <wps:wsp>
                      <wps:cNvSpPr/>
                      <wps:spPr>
                        <a:xfrm rot="3163123">
                          <a:off x="0" y="0"/>
                          <a:ext cx="147320" cy="487680"/>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shape w14:anchorId="70DC8CEF" id="Arrow: Curved Left 9" o:spid="_x0000_s1026" type="#_x0000_t103" style="position:absolute;margin-left:291.05pt;margin-top:1.15pt;width:11.6pt;height:38.4pt;rotation:3454974fd;z-index:253565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Vxk/gEAAPcDAAAOAAAAZHJzL2Uyb0RvYy54bWysU9tu2zAMfR+wfxD0vviWJZkRpxgSdC/F&#10;VqDbByiyZAvQDZQaJ38/Sk6zdd3TMD8IokUeHh6S27uz0eQkIChnO1otSkqE5a5Xdujoj+/3HzaU&#10;hMhsz7SzoqMXEejd7v277eRbUbvR6V4AQRAb2sl3dIzRt0UR+CgMCwvnhcVH6cCwiCYMRQ9sQnSj&#10;i7osV8XkoPfguAgB/x7mR7rL+FIKHr9JGUQkuqPILeYT8nlMZ7HbsnYA5kfFrzTYP7AwTFlMeoM6&#10;sMjIM6g3UEZxcMHJuODOFE5KxUWuAaupyj+qeRqZF7kWFCf4m0zh/8Hyr6dHIKrH3jVVQ4llBrv0&#10;GcBNLdk/w0n05EHISD4lqSYfWox48o9wtQJeU91nCYaAQ32batVUdZPVwPrIOYt9uYktzpFw/Fkt&#10;102NLeH4tNysV5vcjGKGSpAeQvwinCHp0lGeySQumV3GZ6eHEJEJRr14p8jgtOrvldbZgOG410BO&#10;DEdguVzX+2UqBUNeuWlLJiRVr8vEieEoSs0iXo1HcYIdKGF6wBnnEXLuV9HhL0ly8pH1Yk79scTv&#10;JfPs/pZFquLAwjiH5BQphLVGRdwTrUxHNwnoBUnb9CrypF+1SE2a25JuR9dfsMMQ9d7NO8AsHx2u&#10;QCokCZG8cLoymesmpPH93c5ev/Z19xMAAP//AwBQSwMEFAAGAAgAAAAhAFaMKbTfAAAACQEAAA8A&#10;AABkcnMvZG93bnJldi54bWxMj8FOhDAQhu8mvkMzJt7csiWgi5TNqtmDRhOFPXgstAJZOiW07OLb&#10;O570NpP/yz/f5NvFDuxkJt87lLBeRcAMNk732Eo4VPubO2A+KNRqcGgkfBsP2+LyIleZdmf8MKcy&#10;tIxK0GdKQhfCmHHum85Y5VduNEjZl5usCrROLdeTOlO5HbiIopRb1SNd6NRoHjvTHMvZStiXz9XO&#10;1S/V59tTepxv373Ah1cpr6+W3T2wYJbwB8OvPqlDQU61m1F7NkhIkiQmVILYrIERkMaChpoSEQMv&#10;cv7/g+IHAAD//wMAUEsBAi0AFAAGAAgAAAAhALaDOJL+AAAA4QEAABMAAAAAAAAAAAAAAAAAAAAA&#10;AFtDb250ZW50X1R5cGVzXS54bWxQSwECLQAUAAYACAAAACEAOP0h/9YAAACUAQAACwAAAAAAAAAA&#10;AAAAAAAvAQAAX3JlbHMvLnJlbHNQSwECLQAUAAYACAAAACEAAaFcZP4BAAD3AwAADgAAAAAAAAAA&#10;AAAAAAAuAgAAZHJzL2Uyb0RvYy54bWxQSwECLQAUAAYACAAAACEAVowptN8AAAAJAQAADwAAAAAA&#10;AAAAAAAAAABYBAAAZHJzL2Rvd25yZXYueG1sUEsFBgAAAAAEAAQA8wAAAGQFAAAAAA==&#10;" adj="18338,20785,5400" fillcolor="#4472c4" strokecolor="#2f528f" strokeweight="1pt"/>
            </w:pict>
          </mc:Fallback>
        </mc:AlternateContent>
      </w:r>
      <w:r w:rsidRPr="009666AD">
        <w:rPr>
          <w:rFonts w:ascii="Gadugi" w:hAnsi="Gadugi"/>
          <w:noProof/>
          <w:color w:val="000000" w:themeColor="text1"/>
          <w:sz w:val="22"/>
          <w:lang w:bidi="ar-SA"/>
        </w:rPr>
        <mc:AlternateContent>
          <mc:Choice Requires="wps">
            <w:drawing>
              <wp:anchor distT="45720" distB="45720" distL="114300" distR="114300" simplePos="0" relativeHeight="253560832" behindDoc="0" locked="0" layoutInCell="1" allowOverlap="1" wp14:anchorId="40D84E93" wp14:editId="3A4E1674">
                <wp:simplePos x="0" y="0"/>
                <wp:positionH relativeFrom="column">
                  <wp:posOffset>2511425</wp:posOffset>
                </wp:positionH>
                <wp:positionV relativeFrom="paragraph">
                  <wp:posOffset>131196</wp:posOffset>
                </wp:positionV>
                <wp:extent cx="806450" cy="298450"/>
                <wp:effectExtent l="0" t="0" r="12700" b="25400"/>
                <wp:wrapSquare wrapText="bothSides"/>
                <wp:docPr id="13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1C50B134" w14:textId="77777777" w:rsidR="00035CE4" w:rsidRPr="009666AD" w:rsidRDefault="00035CE4" w:rsidP="00035CE4">
                            <w:pPr>
                              <w:jc w:val="center"/>
                              <w:rPr>
                                <w:rFonts w:ascii="Gadugi" w:hAnsi="Gadugi"/>
                              </w:rPr>
                            </w:pPr>
                            <w:r>
                              <w:rPr>
                                <w:rFonts w:ascii="Gadugi" w:hAnsi="Gadugi"/>
                              </w:rPr>
                              <w:t>3. 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0D84E93" id="_x0000_s1159" type="#_x0000_t202" style="position:absolute;margin-left:197.75pt;margin-top:10.35pt;width:63.5pt;height:23.5pt;z-index:2535608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5l0fEgIAACcEAAAOAAAAZHJzL2Uyb0RvYy54bWysU9uO2yAQfa/Uf0C8N3ayyTax4qy22aaq&#10;tL1I234ABhyjYoYCiZ1+/Q7Ym01vL1V5QDPMcJhzZljf9K0mR+m8AlPS6SSnRBoOQpl9Sb9+2b1a&#10;UuIDM4JpMLKkJ+npzebli3VnCzmDBrSQjiCI8UVnS9qEYIss87yRLfMTsNJgsAbXsoCu22fCsQ7R&#10;W53N8vw668AJ64BL7/H0bgjSTcKva8nDp7r2MhBdUqwtpN2lvYp7tlmzYu+YbRQfy2D/UEXLlMFH&#10;z1B3LDBycOo3qFZxBx7qMOHQZlDXisvEAdlM81/YPDTMysQFxfH2LJP/f7D84/HBfnYk9G+gxwYm&#10;Et7eA//miYFtw8xe3joHXSOZwIenUbKss74Yr0apfeEjSNV9AIFNZocACaivXRtVQZ4E0bEBp7Po&#10;sg+E4+Eyv54vMMIxNFstox1fYMXTZet8eCehJdEoqcOeJnB2vPdhSH1KiW950ErslNbJcftqqx05&#10;Muz/Lq0R/ac0bUhX0tVithj4/xUiT+tPEK0KOMhatZFRXDGJFVG1t0YkOzClBxvZaTPKGJUbNAx9&#10;1RMlUOOrq3g76lqBOKGyDobJxZ+GRgPuByUdTm1J/fcDc5IS/d5gd1bT+TyOeXLmi9czdNxlpLqM&#10;MMMRqqSBksHchvQ1YuEGbrGLtUoKP1cyFo3TmHo0/pw47pd+ynr+35tHAAAA//8DAFBLAwQUAAYA&#10;CAAAACEAUvhhyt8AAAAJAQAADwAAAGRycy9kb3ducmV2LnhtbEyPwU7DMAyG70i8Q2QkLoildLTd&#10;St0JIYHgBgPBNWuytqJxSpJ15e0xJzja/vT7+6vNbAcxGR96RwhXiwSEocbpnlqEt9f7yxWIEBVp&#10;NTgyCN8mwKY+PalUqd2RXsy0ja3gEAqlQuhiHEspQ9MZq8LCjYb4tnfeqsijb6X26sjhdpBpkuTS&#10;qp74Q6dGc9eZ5nN7sAir68fpIzwtn9+bfD+s40UxPXx5xPOz+fYGRDRz/IPhV5/VoWannTuQDmJA&#10;WK6zjFGENClAMJClKS92CHlRgKwr+b9B/QMAAP//AwBQSwECLQAUAAYACAAAACEAtoM4kv4AAADh&#10;AQAAEwAAAAAAAAAAAAAAAAAAAAAAW0NvbnRlbnRfVHlwZXNdLnhtbFBLAQItABQABgAIAAAAIQA4&#10;/SH/1gAAAJQBAAALAAAAAAAAAAAAAAAAAC8BAABfcmVscy8ucmVsc1BLAQItABQABgAIAAAAIQBL&#10;5l0fEgIAACcEAAAOAAAAAAAAAAAAAAAAAC4CAABkcnMvZTJvRG9jLnhtbFBLAQItABQABgAIAAAA&#10;IQBS+GHK3wAAAAkBAAAPAAAAAAAAAAAAAAAAAGwEAABkcnMvZG93bnJldi54bWxQSwUGAAAAAAQA&#10;BADzAAAAeAUAAAAA&#10;">
                <v:textbox>
                  <w:txbxContent>
                    <w:p w14:paraId="1C50B134" w14:textId="77777777" w:rsidR="00035CE4" w:rsidRPr="009666AD" w:rsidRDefault="00035CE4" w:rsidP="00035CE4">
                      <w:pPr>
                        <w:jc w:val="center"/>
                        <w:rPr>
                          <w:rFonts w:ascii="Gadugi" w:hAnsi="Gadugi"/>
                        </w:rPr>
                      </w:pPr>
                      <w:r>
                        <w:rPr>
                          <w:rFonts w:ascii="Gadugi" w:hAnsi="Gadugi"/>
                        </w:rPr>
                        <w:t>3. Do</w:t>
                      </w:r>
                    </w:p>
                  </w:txbxContent>
                </v:textbox>
                <w10:wrap type="square"/>
              </v:shape>
            </w:pict>
          </mc:Fallback>
        </mc:AlternateContent>
      </w:r>
    </w:p>
    <w:p w14:paraId="26C7CEA9" w14:textId="77777777" w:rsidR="00035CE4" w:rsidRDefault="00035CE4" w:rsidP="00035CE4">
      <w:pPr>
        <w:pStyle w:val="ListParagraph"/>
        <w:spacing w:line="240" w:lineRule="auto"/>
        <w:ind w:left="0"/>
        <w:rPr>
          <w:rFonts w:ascii="Gadugi" w:hAnsi="Gadugi"/>
          <w:color w:val="000000" w:themeColor="text1"/>
          <w:sz w:val="22"/>
          <w:lang w:bidi="ar-SA"/>
        </w:rPr>
      </w:pPr>
    </w:p>
    <w:p w14:paraId="5A5001CF" w14:textId="77777777" w:rsidR="00035CE4" w:rsidRDefault="00035CE4" w:rsidP="00035CE4">
      <w:pPr>
        <w:pStyle w:val="ListParagraph"/>
        <w:spacing w:line="240" w:lineRule="auto"/>
        <w:ind w:left="0"/>
        <w:rPr>
          <w:rFonts w:ascii="Gadugi" w:hAnsi="Gadugi"/>
          <w:color w:val="000000" w:themeColor="text1"/>
          <w:sz w:val="22"/>
          <w:lang w:bidi="ar-SA"/>
        </w:rPr>
      </w:pPr>
    </w:p>
    <w:p w14:paraId="4A6248ED" w14:textId="4BC9FDC2" w:rsidR="00035CE4" w:rsidRDefault="00035CE4" w:rsidP="00035CE4">
      <w:pPr>
        <w:pStyle w:val="ListParagraph"/>
        <w:spacing w:line="240" w:lineRule="auto"/>
        <w:ind w:left="0"/>
        <w:rPr>
          <w:rFonts w:ascii="Gadugi" w:hAnsi="Gadugi"/>
          <w:color w:val="000000" w:themeColor="text1"/>
          <w:sz w:val="22"/>
          <w:lang w:bidi="ar-SA"/>
        </w:rPr>
      </w:pPr>
    </w:p>
    <w:p w14:paraId="1F18D70B" w14:textId="04816651" w:rsidR="0059444B" w:rsidRDefault="0059444B" w:rsidP="00035CE4">
      <w:pPr>
        <w:pStyle w:val="ListParagraph"/>
        <w:spacing w:line="240" w:lineRule="auto"/>
        <w:ind w:left="0"/>
        <w:rPr>
          <w:rFonts w:ascii="Gadugi" w:hAnsi="Gadugi"/>
          <w:color w:val="000000" w:themeColor="text1"/>
          <w:sz w:val="22"/>
          <w:lang w:bidi="ar-SA"/>
        </w:rPr>
      </w:pPr>
    </w:p>
    <w:p w14:paraId="733EEFD7" w14:textId="77777777" w:rsidR="0059444B" w:rsidRDefault="0059444B" w:rsidP="00035CE4">
      <w:pPr>
        <w:pStyle w:val="ListParagraph"/>
        <w:spacing w:line="240" w:lineRule="auto"/>
        <w:ind w:left="0"/>
        <w:rPr>
          <w:rFonts w:ascii="Gadugi" w:hAnsi="Gadugi"/>
          <w:color w:val="000000" w:themeColor="text1"/>
          <w:sz w:val="22"/>
          <w:lang w:bidi="ar-SA"/>
        </w:rPr>
      </w:pPr>
    </w:p>
    <w:p w14:paraId="37948710" w14:textId="77777777" w:rsidR="00035CE4" w:rsidRDefault="00035CE4" w:rsidP="00035CE4">
      <w:pPr>
        <w:pStyle w:val="ListParagraph"/>
        <w:spacing w:line="240" w:lineRule="auto"/>
        <w:ind w:left="0"/>
        <w:rPr>
          <w:rFonts w:ascii="Gadugi" w:hAnsi="Gadugi"/>
          <w:color w:val="000000" w:themeColor="text1"/>
          <w:sz w:val="22"/>
          <w:lang w:bidi="ar-SA"/>
        </w:rPr>
      </w:pPr>
    </w:p>
    <w:p w14:paraId="580E37EB" w14:textId="1059A73D" w:rsidR="00035CE4" w:rsidRPr="001A19DC" w:rsidRDefault="000B465A" w:rsidP="00035CE4">
      <w:pPr>
        <w:pStyle w:val="Heading3"/>
        <w:rPr>
          <w:b/>
          <w:bCs/>
          <w:sz w:val="26"/>
          <w:lang w:bidi="ar-SA"/>
        </w:rPr>
      </w:pPr>
      <w:r>
        <w:rPr>
          <w:b/>
          <w:bCs/>
          <w:lang w:bidi="ar-SA"/>
        </w:rPr>
        <w:t xml:space="preserve">Activity 6.8 </w:t>
      </w:r>
      <w:r w:rsidR="00035CE4" w:rsidRPr="001A19DC">
        <w:rPr>
          <w:b/>
          <w:bCs/>
          <w:lang w:bidi="ar-SA"/>
        </w:rPr>
        <w:t>Self-assessment</w:t>
      </w:r>
      <w:r w:rsidR="00035CE4" w:rsidRPr="001A19DC">
        <w:rPr>
          <w:b/>
          <w:bCs/>
          <w:noProof/>
          <w:color w:val="1F3864" w:themeColor="accent1" w:themeShade="80"/>
          <w:lang w:bidi="ar-SA"/>
        </w:rPr>
        <w:drawing>
          <wp:anchor distT="0" distB="0" distL="114300" distR="114300" simplePos="0" relativeHeight="253442048" behindDoc="0" locked="0" layoutInCell="1" allowOverlap="1" wp14:anchorId="6E5CFC2E" wp14:editId="60C02705">
            <wp:simplePos x="0" y="0"/>
            <wp:positionH relativeFrom="column">
              <wp:posOffset>-500176</wp:posOffset>
            </wp:positionH>
            <wp:positionV relativeFrom="paragraph">
              <wp:posOffset>267420</wp:posOffset>
            </wp:positionV>
            <wp:extent cx="633730" cy="640080"/>
            <wp:effectExtent l="0" t="0" r="0" b="0"/>
            <wp:wrapNone/>
            <wp:docPr id="416" name="Picture 416"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 name="Picture 416" descr="A picture containing text&#10;&#10;Description automatically generated"/>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633730" cy="640080"/>
                    </a:xfrm>
                    <a:prstGeom prst="rect">
                      <a:avLst/>
                    </a:prstGeom>
                    <a:noFill/>
                  </pic:spPr>
                </pic:pic>
              </a:graphicData>
            </a:graphic>
          </wp:anchor>
        </w:drawing>
      </w:r>
    </w:p>
    <w:p w14:paraId="34841AAC" w14:textId="77777777" w:rsidR="00035CE4" w:rsidRPr="009666AD" w:rsidRDefault="00035CE4" w:rsidP="00035CE4">
      <w:pPr>
        <w:spacing w:line="240" w:lineRule="auto"/>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3440000" behindDoc="0" locked="0" layoutInCell="1" allowOverlap="1" wp14:anchorId="34A625E5" wp14:editId="46A5E493">
                <wp:simplePos x="0" y="0"/>
                <wp:positionH relativeFrom="column">
                  <wp:posOffset>5337175</wp:posOffset>
                </wp:positionH>
                <wp:positionV relativeFrom="paragraph">
                  <wp:posOffset>789940</wp:posOffset>
                </wp:positionV>
                <wp:extent cx="965200" cy="323850"/>
                <wp:effectExtent l="0" t="0" r="25400" b="19050"/>
                <wp:wrapSquare wrapText="bothSides"/>
                <wp:docPr id="4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5EAAE79D" w14:textId="77777777" w:rsidR="00035CE4" w:rsidRPr="009666AD" w:rsidRDefault="00035CE4" w:rsidP="00035CE4">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4A625E5" id="_x0000_s1160" type="#_x0000_t202" style="position:absolute;margin-left:420.25pt;margin-top:62.2pt;width:76pt;height:25.5pt;z-index:2534400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jfAEwIAACcEAAAOAAAAZHJzL2Uyb0RvYy54bWysU9uO2yAQfa/Uf0C8N851m7XirLbZpqq0&#10;vUjbfgDGOEbFDB1I7PTrd8DZbLRtX6rygBgGDmfOGVY3fWvYQaHXYAs+GY05U1ZCpe2u4N+/bd8s&#10;OfNB2EoYsKrgR+X5zfr1q1XncjWFBkylkBGI9XnnCt6E4PIs87JRrfAjcMpSsgZsRaAQd1mFoiP0&#10;1mTT8fgq6wArhyCV97R7NyT5OuHXtZLhS117FZgpOHELacY0l3HO1iuR71C4RssTDfEPLFqhLT16&#10;hroTQbA96t+gWi0RPNRhJKHNoK61VKkGqmYyflHNQyOcSrWQON6dZfL/D1Z+Pjy4r8hC/w56MjAV&#10;4d09yB+eWdg0wu7ULSJ0jRIVPTyJkmWd8/npapTa5z6ClN0nqMhksQ+QgPoa26gK1ckInQw4nkVX&#10;fWCSNq+vFmQkZ5JSs+lsuUimZCJ/uuzQhw8KWhYXBUfyNIGLw70PkYzIn47EtzwYXW21MSnAXbkx&#10;yA6C/N+mkfi/OGYs64jJYroY6v8rxDiNP0G0OlAjG90WfHk+JPKo2ntbpTYLQpthTZSNPckYlRs0&#10;DH3ZM12RxrN5fCLqWkJ1JGURhs6ln0aLBvAXZx11bcH9z71AxZn5aMmd68l8Hts8BfPF2ykFeJkp&#10;LzPCSoIqeOBsWG5C+hpROQu35GKtk8LPTE6kqRuT8KefE9v9Mk6nnv/3+hEAAP//AwBQSwMEFAAG&#10;AAgAAAAhAJO1VsDfAAAACwEAAA8AAABkcnMvZG93bnJldi54bWxMj81OwzAQhO9IvIO1SFwQdQjp&#10;T0KcCiGB6A0Kgqsbb5MIex1iNw1vz/YEx535NDtTridnxYhD6DwpuJklIJBqbzpqFLy/PV6vQISo&#10;yWjrCRX8YIB1dX5W6sL4I73iuI2N4BAKhVbQxtgXUoa6RafDzPdI7O394HTkc2ikGfSRw52VaZIs&#10;pNMd8YdW9/jQYv21PTgFq+x5/Ayb25ePerG3ebxajk/fg1KXF9P9HYiIU/yD4VSfq0PFnXb+QCYI&#10;e8pI5oyykWYZCCbyPGVlx8pynoGsSvl/Q/ULAAD//wMAUEsBAi0AFAAGAAgAAAAhALaDOJL+AAAA&#10;4QEAABMAAAAAAAAAAAAAAAAAAAAAAFtDb250ZW50X1R5cGVzXS54bWxQSwECLQAUAAYACAAAACEA&#10;OP0h/9YAAACUAQAACwAAAAAAAAAAAAAAAAAvAQAAX3JlbHMvLnJlbHNQSwECLQAUAAYACAAAACEA&#10;lw43wBMCAAAnBAAADgAAAAAAAAAAAAAAAAAuAgAAZHJzL2Uyb0RvYy54bWxQSwECLQAUAAYACAAA&#10;ACEAk7VWwN8AAAALAQAADwAAAAAAAAAAAAAAAABtBAAAZHJzL2Rvd25yZXYueG1sUEsFBgAAAAAE&#10;AAQA8wAAAHkFAAAAAA==&#10;">
                <v:textbox>
                  <w:txbxContent>
                    <w:p w14:paraId="5EAAE79D" w14:textId="77777777" w:rsidR="00035CE4" w:rsidRPr="009666AD" w:rsidRDefault="00035CE4" w:rsidP="00035CE4">
                      <w:pPr>
                        <w:jc w:val="center"/>
                        <w:rPr>
                          <w:rFonts w:ascii="Gadugi" w:hAnsi="Gadugi"/>
                        </w:rPr>
                      </w:pPr>
                      <w:r w:rsidRPr="009666AD">
                        <w:rPr>
                          <w:rFonts w:ascii="Gadugi" w:hAnsi="Gadugi"/>
                        </w:rPr>
                        <w:t>VERY well</w:t>
                      </w:r>
                    </w:p>
                  </w:txbxContent>
                </v:textbox>
                <w10:wrap type="square"/>
              </v:shape>
            </w:pict>
          </mc:Fallback>
        </mc:AlternateContent>
      </w:r>
      <w:r w:rsidRPr="009666AD">
        <w:rPr>
          <w:rFonts w:ascii="Gadugi" w:hAnsi="Gadugi"/>
          <w:noProof/>
          <w:color w:val="000000" w:themeColor="text1"/>
          <w:sz w:val="22"/>
          <w:lang w:bidi="ar-SA"/>
        </w:rPr>
        <mc:AlternateContent>
          <mc:Choice Requires="wps">
            <w:drawing>
              <wp:anchor distT="45720" distB="45720" distL="114300" distR="114300" simplePos="0" relativeHeight="253441024" behindDoc="0" locked="0" layoutInCell="1" allowOverlap="1" wp14:anchorId="16BB5A71" wp14:editId="653EBB9C">
                <wp:simplePos x="0" y="0"/>
                <wp:positionH relativeFrom="column">
                  <wp:posOffset>-190500</wp:posOffset>
                </wp:positionH>
                <wp:positionV relativeFrom="paragraph">
                  <wp:posOffset>781050</wp:posOffset>
                </wp:positionV>
                <wp:extent cx="806450" cy="298450"/>
                <wp:effectExtent l="0" t="0" r="12700" b="25400"/>
                <wp:wrapSquare wrapText="bothSides"/>
                <wp:docPr id="4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5D845610" w14:textId="77777777" w:rsidR="00035CE4" w:rsidRPr="009666AD" w:rsidRDefault="00035CE4" w:rsidP="00035CE4">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6BB5A71" id="_x0000_s1161" type="#_x0000_t202" style="position:absolute;margin-left:-15pt;margin-top:61.5pt;width:63.5pt;height:23.5pt;z-index:253441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XKlHEgIAACcEAAAOAAAAZHJzL2Uyb0RvYy54bWysU9tu2zAMfR+wfxD0vtjJki4x4hRdugwD&#10;ugvQ7QMUWY6FyaJGKbG7rx8lu2l2exmmB4EUqSOeQ2p93beGnRR6Dbbk00nOmbISKm0PJf/yefdi&#10;yZkPwlbCgFUlf1CeX2+eP1t3rlAzaMBUChmBWF90ruRNCK7IMi8b1Qo/AacsBWvAVgRy8ZBVKDpC&#10;b002y/OrrAOsHIJU3tPp7RDkm4Rf10qGj3XtVWCm5FRbSDumfR/3bLMWxQGFa7QcyxD/UEUrtKVH&#10;z1C3Igh2RP0bVKslgoc6TCS0GdS1lipxIDbT/Bc2941wKnEhcbw7y+T/H6z8cLp3n5CF/jX01MBE&#10;wrs7kF89s7BthD2oG0ToGiUqengaJcs654vxapTaFz6C7Lv3UFGTxTFAAuprbKMqxJMROjXg4Sy6&#10;6gOTdLjMr+YLikgKzVbLaMcXRPF42aEPbxW0LBolR+ppAhenOx+G1MeU+JYHo6udNiY5eNhvDbKT&#10;oP7v0hrRf0ozlnUlXy1mi4H/XyHytP4E0epAg2x0GxnFFZNEEVV7Y6tkB6HNYBM7Y0cZo3KDhqHf&#10;90xXpPHLRbwddd1D9UDKIgyTSz+NjAbwO2cdTW3J/bejQMWZeWepO6vpfB7HPDnzxasZOXgZ2V9G&#10;hJUEVfLA2WBuQ/oasXALN9TFWieFnyoZi6ZpTD0af04c90s/ZT39780PAAAA//8DAFBLAwQUAAYA&#10;CAAAACEAv+i12t0AAAAKAQAADwAAAGRycy9kb3ducmV2LnhtbExPy07DMBC8I/EP1iJxQa1Dg5o2&#10;xKkQEghupSC4uvE2ibDXwXbT8PcsJzjtY0bzqDaTs2LEEHtPCq7nGQikxpueWgVvrw+zFYiYNBlt&#10;PaGCb4ywqc/PKl0af6IXHHepFSxCsdQKupSGUsrYdOh0nPsBibGDD04nPkMrTdAnFndWLrJsKZ3u&#10;iR06PeB9h83n7ugUrG6exo/4nG/fm+XBrtNVMT5+BaUuL6a7WxAJp/RHht/4HB1qzrT3RzJRWAWz&#10;POMuiYFFzgsz1gXPPT8KRmRdyf8V6h8AAAD//wMAUEsBAi0AFAAGAAgAAAAhALaDOJL+AAAA4QEA&#10;ABMAAAAAAAAAAAAAAAAAAAAAAFtDb250ZW50X1R5cGVzXS54bWxQSwECLQAUAAYACAAAACEAOP0h&#10;/9YAAACUAQAACwAAAAAAAAAAAAAAAAAvAQAAX3JlbHMvLnJlbHNQSwECLQAUAAYACAAAACEAZFyp&#10;RxICAAAnBAAADgAAAAAAAAAAAAAAAAAuAgAAZHJzL2Uyb0RvYy54bWxQSwECLQAUAAYACAAAACEA&#10;v+i12t0AAAAKAQAADwAAAAAAAAAAAAAAAABsBAAAZHJzL2Rvd25yZXYueG1sUEsFBgAAAAAEAAQA&#10;8wAAAHYFAAAAAA==&#10;">
                <v:textbox>
                  <w:txbxContent>
                    <w:p w14:paraId="5D845610" w14:textId="77777777" w:rsidR="00035CE4" w:rsidRPr="009666AD" w:rsidRDefault="00035CE4" w:rsidP="00035CE4">
                      <w:pPr>
                        <w:jc w:val="center"/>
                        <w:rPr>
                          <w:rFonts w:ascii="Gadugi" w:hAnsi="Gadugi"/>
                        </w:rPr>
                      </w:pPr>
                      <w:r w:rsidRPr="009666AD">
                        <w:rPr>
                          <w:rFonts w:ascii="Gadugi" w:hAnsi="Gadugi"/>
                        </w:rPr>
                        <w:t>NOT well</w:t>
                      </w:r>
                    </w:p>
                  </w:txbxContent>
                </v:textbox>
                <w10:wrap type="square"/>
              </v:shape>
            </w:pict>
          </mc:Fallback>
        </mc:AlternateContent>
      </w:r>
      <w:r w:rsidRPr="009666AD">
        <w:rPr>
          <w:rFonts w:ascii="Gadugi" w:hAnsi="Gadugi"/>
          <w:noProof/>
          <w:color w:val="000000" w:themeColor="text1"/>
          <w:sz w:val="22"/>
          <w:lang w:bidi="ar-SA"/>
        </w:rPr>
        <w:drawing>
          <wp:anchor distT="0" distB="0" distL="114300" distR="114300" simplePos="0" relativeHeight="253438976" behindDoc="0" locked="0" layoutInCell="1" allowOverlap="1" wp14:anchorId="2C14E9DD" wp14:editId="32B03234">
            <wp:simplePos x="0" y="0"/>
            <wp:positionH relativeFrom="column">
              <wp:posOffset>755650</wp:posOffset>
            </wp:positionH>
            <wp:positionV relativeFrom="paragraph">
              <wp:posOffset>610235</wp:posOffset>
            </wp:positionV>
            <wp:extent cx="4489450" cy="676910"/>
            <wp:effectExtent l="0" t="0" r="6350" b="8890"/>
            <wp:wrapTopAndBottom/>
            <wp:docPr id="417" name="Picture 417"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7" name="Picture 417" descr="Graphical user interface&#10;&#10;Description automatically generated"/>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Pr="009666AD">
        <w:rPr>
          <w:rFonts w:ascii="Gadugi" w:hAnsi="Gadugi"/>
          <w:color w:val="000000" w:themeColor="text1"/>
          <w:sz w:val="22"/>
          <w:lang w:bidi="ar-SA"/>
        </w:rPr>
        <w:t>REFLECTION: How well do you think you</w:t>
      </w:r>
      <w:r>
        <w:rPr>
          <w:rFonts w:ascii="Gadugi" w:hAnsi="Gadugi"/>
          <w:color w:val="000000" w:themeColor="text1"/>
          <w:sz w:val="22"/>
          <w:lang w:bidi="ar-SA"/>
        </w:rPr>
        <w:t xml:space="preserve"> understand </w:t>
      </w:r>
      <w:r w:rsidRPr="009666AD">
        <w:rPr>
          <w:rFonts w:ascii="Gadugi" w:hAnsi="Gadugi"/>
          <w:b/>
          <w:bCs/>
          <w:color w:val="000000" w:themeColor="text1"/>
          <w:sz w:val="22"/>
          <w:lang w:bidi="ar-SA"/>
        </w:rPr>
        <w:t>‘</w:t>
      </w:r>
      <w:r>
        <w:rPr>
          <w:rFonts w:ascii="Gadugi" w:hAnsi="Gadugi"/>
          <w:b/>
          <w:bCs/>
          <w:color w:val="000000" w:themeColor="text1"/>
          <w:sz w:val="22"/>
          <w:lang w:bidi="ar-SA"/>
        </w:rPr>
        <w:t xml:space="preserve">questioning techniques for inclusion’ </w:t>
      </w:r>
      <w:r w:rsidRPr="002852B5">
        <w:rPr>
          <w:rFonts w:ascii="Gadugi" w:hAnsi="Gadugi"/>
          <w:color w:val="000000" w:themeColor="text1"/>
          <w:sz w:val="22"/>
          <w:lang w:bidi="ar-SA"/>
        </w:rPr>
        <w:t>NOW?</w:t>
      </w:r>
      <w:r w:rsidRPr="009666AD">
        <w:rPr>
          <w:rFonts w:ascii="Gadugi" w:hAnsi="Gadugi"/>
          <w:color w:val="000000" w:themeColor="text1"/>
          <w:sz w:val="22"/>
          <w:lang w:bidi="ar-SA"/>
        </w:rPr>
        <w:t xml:space="preserve"> Look at the scale below and identify the number that best describes YOU. Answer in your learning journal.</w:t>
      </w:r>
    </w:p>
    <w:p w14:paraId="4B000C54" w14:textId="77777777" w:rsidR="00035CE4" w:rsidRDefault="00035CE4" w:rsidP="00035CE4">
      <w:pPr>
        <w:pStyle w:val="ListParagraph"/>
        <w:spacing w:line="240" w:lineRule="auto"/>
        <w:ind w:left="0"/>
        <w:rPr>
          <w:rFonts w:ascii="Gadugi" w:hAnsi="Gadugi"/>
          <w:color w:val="000000" w:themeColor="text1"/>
          <w:sz w:val="22"/>
          <w:lang w:bidi="ar-SA"/>
        </w:rPr>
      </w:pPr>
    </w:p>
    <w:p w14:paraId="5BE5D62B" w14:textId="77777777" w:rsidR="00035CE4" w:rsidRDefault="00035CE4" w:rsidP="00035CE4">
      <w:pPr>
        <w:pStyle w:val="ListParagraph"/>
        <w:spacing w:line="240" w:lineRule="auto"/>
        <w:ind w:left="0"/>
        <w:rPr>
          <w:rFonts w:ascii="Gadugi" w:hAnsi="Gadugi"/>
          <w:color w:val="000000" w:themeColor="text1"/>
          <w:sz w:val="22"/>
          <w:lang w:bidi="ar-SA"/>
        </w:rPr>
      </w:pPr>
    </w:p>
    <w:p w14:paraId="1B561FCB" w14:textId="77777777" w:rsidR="00035CE4" w:rsidRDefault="00035CE4" w:rsidP="00035CE4">
      <w:pPr>
        <w:pStyle w:val="ListParagraph"/>
        <w:spacing w:line="240" w:lineRule="auto"/>
        <w:ind w:left="0"/>
        <w:rPr>
          <w:rFonts w:ascii="Gadugi" w:hAnsi="Gadugi"/>
          <w:color w:val="000000" w:themeColor="text1"/>
          <w:sz w:val="22"/>
          <w:lang w:bidi="ar-SA"/>
        </w:rPr>
      </w:pPr>
    </w:p>
    <w:p w14:paraId="520E5F00" w14:textId="77777777" w:rsidR="00035CE4" w:rsidRDefault="00035CE4" w:rsidP="00035CE4">
      <w:pPr>
        <w:pStyle w:val="ListParagraph"/>
        <w:spacing w:line="240" w:lineRule="auto"/>
        <w:ind w:left="0"/>
        <w:rPr>
          <w:rFonts w:ascii="Gadugi" w:hAnsi="Gadugi"/>
          <w:color w:val="000000" w:themeColor="text1"/>
          <w:sz w:val="22"/>
          <w:lang w:bidi="ar-SA"/>
        </w:rPr>
      </w:pPr>
    </w:p>
    <w:p w14:paraId="0C5F5BF2" w14:textId="77777777" w:rsidR="00035CE4" w:rsidRDefault="00035CE4" w:rsidP="00035CE4">
      <w:pPr>
        <w:pStyle w:val="ListParagraph"/>
        <w:spacing w:line="240" w:lineRule="auto"/>
        <w:ind w:left="0"/>
        <w:rPr>
          <w:rFonts w:ascii="Gadugi" w:hAnsi="Gadugi"/>
          <w:color w:val="000000" w:themeColor="text1"/>
          <w:sz w:val="22"/>
          <w:lang w:bidi="ar-SA"/>
        </w:rPr>
      </w:pPr>
    </w:p>
    <w:p w14:paraId="4156F754" w14:textId="77777777" w:rsidR="00035CE4" w:rsidRDefault="00035CE4" w:rsidP="00035CE4">
      <w:pPr>
        <w:pStyle w:val="ListParagraph"/>
        <w:spacing w:line="240" w:lineRule="auto"/>
        <w:ind w:left="0"/>
        <w:rPr>
          <w:rFonts w:ascii="Gadugi" w:hAnsi="Gadugi"/>
          <w:color w:val="000000" w:themeColor="text1"/>
          <w:sz w:val="22"/>
          <w:lang w:bidi="ar-SA"/>
        </w:rPr>
      </w:pPr>
    </w:p>
    <w:p w14:paraId="405B35FF" w14:textId="77777777" w:rsidR="00035CE4" w:rsidRDefault="00035CE4" w:rsidP="00035CE4">
      <w:pPr>
        <w:pStyle w:val="ListParagraph"/>
        <w:spacing w:line="240" w:lineRule="auto"/>
        <w:ind w:left="0"/>
        <w:rPr>
          <w:rFonts w:ascii="Gadugi" w:hAnsi="Gadugi"/>
          <w:color w:val="000000" w:themeColor="text1"/>
          <w:sz w:val="22"/>
          <w:lang w:bidi="ar-SA"/>
        </w:rPr>
      </w:pPr>
    </w:p>
    <w:p w14:paraId="0633415F" w14:textId="77777777" w:rsidR="00035CE4" w:rsidRDefault="00035CE4" w:rsidP="00035CE4">
      <w:pPr>
        <w:pStyle w:val="ListParagraph"/>
        <w:spacing w:line="240" w:lineRule="auto"/>
        <w:ind w:left="0"/>
        <w:rPr>
          <w:rFonts w:ascii="Gadugi" w:hAnsi="Gadugi"/>
          <w:color w:val="000000" w:themeColor="text1"/>
          <w:sz w:val="22"/>
          <w:lang w:bidi="ar-SA"/>
        </w:rPr>
      </w:pPr>
    </w:p>
    <w:p w14:paraId="775F82CB" w14:textId="77777777" w:rsidR="00035CE4" w:rsidRDefault="00035CE4" w:rsidP="00035CE4">
      <w:pPr>
        <w:pStyle w:val="ListParagraph"/>
        <w:spacing w:line="240" w:lineRule="auto"/>
        <w:ind w:left="0"/>
        <w:rPr>
          <w:rFonts w:ascii="Gadugi" w:hAnsi="Gadugi"/>
          <w:color w:val="000000" w:themeColor="text1"/>
          <w:sz w:val="22"/>
          <w:lang w:bidi="ar-SA"/>
        </w:rPr>
      </w:pPr>
    </w:p>
    <w:p w14:paraId="2629A92C" w14:textId="77777777" w:rsidR="00035CE4" w:rsidRDefault="00035CE4" w:rsidP="00035CE4">
      <w:pPr>
        <w:pStyle w:val="ListParagraph"/>
        <w:spacing w:line="240" w:lineRule="auto"/>
        <w:ind w:left="0"/>
        <w:rPr>
          <w:rFonts w:ascii="Gadugi" w:hAnsi="Gadugi"/>
          <w:color w:val="000000" w:themeColor="text1"/>
          <w:sz w:val="22"/>
          <w:lang w:bidi="ar-SA"/>
        </w:rPr>
      </w:pPr>
    </w:p>
    <w:p w14:paraId="2D965C5C" w14:textId="77777777" w:rsidR="00035CE4" w:rsidRDefault="00035CE4" w:rsidP="00035CE4">
      <w:pPr>
        <w:pStyle w:val="ListParagraph"/>
        <w:spacing w:line="240" w:lineRule="auto"/>
        <w:ind w:left="0"/>
        <w:rPr>
          <w:rFonts w:ascii="Gadugi" w:hAnsi="Gadugi"/>
          <w:color w:val="000000" w:themeColor="text1"/>
          <w:sz w:val="22"/>
          <w:lang w:bidi="ar-SA"/>
        </w:rPr>
      </w:pPr>
    </w:p>
    <w:p w14:paraId="7C61F6AE" w14:textId="496F64FC" w:rsidR="00035CE4" w:rsidRPr="001A19DC" w:rsidRDefault="006E0F3F" w:rsidP="00035CE4">
      <w:pPr>
        <w:pStyle w:val="Heading1"/>
        <w:rPr>
          <w:b/>
          <w:bCs/>
          <w:lang w:bidi="ar-SA"/>
        </w:rPr>
      </w:pPr>
      <w:r>
        <w:rPr>
          <w:b/>
          <w:bCs/>
          <w:lang w:bidi="ar-SA"/>
        </w:rPr>
        <w:lastRenderedPageBreak/>
        <w:t>4</w:t>
      </w:r>
      <w:r w:rsidR="00035CE4" w:rsidRPr="001A19DC">
        <w:rPr>
          <w:b/>
          <w:bCs/>
          <w:lang w:bidi="ar-SA"/>
        </w:rPr>
        <w:t>.</w:t>
      </w:r>
      <w:r w:rsidR="003A59C1">
        <w:rPr>
          <w:b/>
          <w:bCs/>
          <w:lang w:bidi="ar-SA"/>
        </w:rPr>
        <w:t>Effective feedback</w:t>
      </w:r>
    </w:p>
    <w:p w14:paraId="5541796E" w14:textId="77777777" w:rsidR="00035CE4" w:rsidRDefault="00035CE4" w:rsidP="00035CE4">
      <w:pPr>
        <w:pStyle w:val="ListParagraph"/>
        <w:spacing w:line="240" w:lineRule="auto"/>
        <w:ind w:left="0"/>
        <w:rPr>
          <w:rFonts w:ascii="Gadugi" w:hAnsi="Gadugi"/>
          <w:color w:val="000000" w:themeColor="text1"/>
          <w:sz w:val="22"/>
          <w:lang w:bidi="ar-SA"/>
        </w:rPr>
      </w:pPr>
    </w:p>
    <w:p w14:paraId="4BDC537E" w14:textId="3132136E" w:rsidR="00035CE4" w:rsidRDefault="00035CE4" w:rsidP="00035CE4">
      <w:pPr>
        <w:pStyle w:val="ListParagraph"/>
        <w:spacing w:line="240" w:lineRule="auto"/>
        <w:ind w:left="0"/>
        <w:rPr>
          <w:rFonts w:ascii="Gadugi" w:hAnsi="Gadugi"/>
          <w:color w:val="000000" w:themeColor="text1"/>
          <w:sz w:val="22"/>
          <w:lang w:bidi="ar-SA"/>
        </w:rPr>
      </w:pPr>
      <w:r>
        <w:rPr>
          <w:rFonts w:ascii="Gadugi" w:hAnsi="Gadugi"/>
          <w:color w:val="000000" w:themeColor="text1"/>
          <w:sz w:val="22"/>
          <w:lang w:bidi="ar-SA"/>
        </w:rPr>
        <w:t xml:space="preserve">For feedback to be effective there needs to be trust between the teacher and learners. The discussions around creating a positive learning environment </w:t>
      </w:r>
      <w:r w:rsidR="00EB0790">
        <w:rPr>
          <w:rFonts w:ascii="Gadugi" w:hAnsi="Gadugi"/>
          <w:color w:val="000000" w:themeColor="text1"/>
          <w:sz w:val="22"/>
          <w:lang w:bidi="ar-SA"/>
        </w:rPr>
        <w:t xml:space="preserve">in the previous module </w:t>
      </w:r>
      <w:r>
        <w:rPr>
          <w:rFonts w:ascii="Gadugi" w:hAnsi="Gadugi"/>
          <w:color w:val="000000" w:themeColor="text1"/>
          <w:sz w:val="22"/>
          <w:lang w:bidi="ar-SA"/>
        </w:rPr>
        <w:t>have provided a firm foundation on which trust can be built between teachers and their learners.</w:t>
      </w:r>
    </w:p>
    <w:tbl>
      <w:tblPr>
        <w:tblStyle w:val="TableGrid"/>
        <w:tblW w:w="9918" w:type="dxa"/>
        <w:tblLook w:val="04A0" w:firstRow="1" w:lastRow="0" w:firstColumn="1" w:lastColumn="0" w:noHBand="0" w:noVBand="1"/>
      </w:tblPr>
      <w:tblGrid>
        <w:gridCol w:w="9918"/>
      </w:tblGrid>
      <w:tr w:rsidR="00035CE4" w:rsidRPr="00273726" w14:paraId="372DFD84" w14:textId="77777777" w:rsidTr="00FF0E76">
        <w:trPr>
          <w:trHeight w:val="1922"/>
        </w:trPr>
        <w:tc>
          <w:tcPr>
            <w:tcW w:w="9918" w:type="dxa"/>
            <w:shd w:val="clear" w:color="auto" w:fill="E2EFD9" w:themeFill="accent6" w:themeFillTint="33"/>
          </w:tcPr>
          <w:p w14:paraId="5E7BDD24" w14:textId="4F209F39" w:rsidR="00035CE4" w:rsidRPr="001A19DC" w:rsidRDefault="00035CE4" w:rsidP="00FF0E76">
            <w:pPr>
              <w:pStyle w:val="Heading1"/>
              <w:outlineLvl w:val="0"/>
              <w:rPr>
                <w:rFonts w:eastAsia="Times New Roman"/>
                <w:b/>
                <w:bCs/>
                <w:lang w:bidi="ar-SA"/>
              </w:rPr>
            </w:pPr>
            <w:bookmarkStart w:id="9" w:name="_Hlk88665250"/>
            <w:r w:rsidRPr="001A19DC">
              <w:rPr>
                <w:rFonts w:eastAsia="Times New Roman" w:cstheme="minorHAnsi"/>
                <w:b/>
                <w:bCs/>
                <w:noProof/>
                <w:color w:val="4472C4" w:themeColor="accent1"/>
                <w:szCs w:val="24"/>
                <w:lang w:eastAsia="ja-JP" w:bidi="ar-SA"/>
              </w:rPr>
              <w:drawing>
                <wp:anchor distT="0" distB="0" distL="114300" distR="114300" simplePos="0" relativeHeight="253340672" behindDoc="0" locked="0" layoutInCell="1" allowOverlap="1" wp14:anchorId="2CF6F4FC" wp14:editId="2C82C943">
                  <wp:simplePos x="0" y="0"/>
                  <wp:positionH relativeFrom="column">
                    <wp:posOffset>5160010</wp:posOffset>
                  </wp:positionH>
                  <wp:positionV relativeFrom="paragraph">
                    <wp:posOffset>-35560</wp:posOffset>
                  </wp:positionV>
                  <wp:extent cx="798195" cy="908612"/>
                  <wp:effectExtent l="0" t="0" r="0" b="0"/>
                  <wp:wrapNone/>
                  <wp:docPr id="478" name="Picture 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rotWithShape="1">
                          <a:blip r:embed="rId19">
                            <a:extLst>
                              <a:ext uri="{28A0092B-C50C-407E-A947-70E740481C1C}">
                                <a14:useLocalDpi xmlns:a14="http://schemas.microsoft.com/office/drawing/2010/main" val="0"/>
                              </a:ext>
                            </a:extLst>
                          </a:blip>
                          <a:srcRect l="31936" t="20974" r="30397" b="36778"/>
                          <a:stretch/>
                        </pic:blipFill>
                        <pic:spPr bwMode="auto">
                          <a:xfrm>
                            <a:off x="0" y="0"/>
                            <a:ext cx="798195" cy="908612"/>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A19DC">
              <w:rPr>
                <w:b/>
                <w:bCs/>
              </w:rPr>
              <w:t>Activity</w:t>
            </w:r>
            <w:r w:rsidRPr="001A19DC">
              <w:rPr>
                <w:rFonts w:eastAsia="Times New Roman"/>
                <w:b/>
                <w:bCs/>
                <w:lang w:bidi="ar-SA"/>
              </w:rPr>
              <w:t xml:space="preserve"> </w:t>
            </w:r>
            <w:r>
              <w:rPr>
                <w:b/>
                <w:bCs/>
              </w:rPr>
              <w:t>6</w:t>
            </w:r>
            <w:r w:rsidRPr="001A19DC">
              <w:rPr>
                <w:rFonts w:eastAsia="Times New Roman"/>
                <w:b/>
                <w:bCs/>
                <w:lang w:bidi="ar-SA"/>
              </w:rPr>
              <w:t>.</w:t>
            </w:r>
            <w:r w:rsidR="000B465A">
              <w:rPr>
                <w:rFonts w:eastAsia="Times New Roman"/>
                <w:b/>
                <w:bCs/>
                <w:lang w:bidi="ar-SA"/>
              </w:rPr>
              <w:t>9</w:t>
            </w:r>
            <w:r w:rsidRPr="001A19DC">
              <w:rPr>
                <w:rFonts w:eastAsia="Times New Roman"/>
                <w:b/>
                <w:bCs/>
                <w:lang w:bidi="ar-SA"/>
              </w:rPr>
              <w:t xml:space="preserve"> – Ranking statements about feedback (20 minutes)</w:t>
            </w:r>
          </w:p>
          <w:p w14:paraId="50DF9C26" w14:textId="77777777" w:rsidR="00035CE4" w:rsidRDefault="00035CE4" w:rsidP="00FF0E76">
            <w:pPr>
              <w:textAlignment w:val="baseline"/>
              <w:rPr>
                <w:rFonts w:eastAsia="Times New Roman" w:cs="Segoe UI"/>
                <w:color w:val="000000"/>
                <w:szCs w:val="24"/>
                <w:lang w:bidi="ar-SA"/>
              </w:rPr>
            </w:pPr>
          </w:p>
          <w:p w14:paraId="2D763120" w14:textId="77777777" w:rsidR="00035CE4" w:rsidRPr="001F580D" w:rsidRDefault="00035CE4" w:rsidP="00DA58E5">
            <w:pPr>
              <w:pStyle w:val="ListParagraph"/>
              <w:numPr>
                <w:ilvl w:val="0"/>
                <w:numId w:val="12"/>
              </w:numPr>
              <w:textAlignment w:val="baseline"/>
              <w:rPr>
                <w:rFonts w:ascii="Gadugi" w:eastAsia="Times New Roman" w:hAnsi="Gadugi" w:cs="Segoe UI"/>
                <w:color w:val="000000"/>
                <w:sz w:val="22"/>
                <w:lang w:bidi="ar-SA"/>
              </w:rPr>
            </w:pPr>
            <w:r w:rsidRPr="001F580D">
              <w:rPr>
                <w:rFonts w:ascii="Gadugi" w:eastAsia="Times New Roman" w:hAnsi="Gadugi" w:cs="Segoe UI"/>
                <w:color w:val="000000"/>
                <w:sz w:val="22"/>
                <w:lang w:bidi="ar-SA"/>
              </w:rPr>
              <w:t>Rank these statements in order of importance to you.</w:t>
            </w:r>
          </w:p>
          <w:p w14:paraId="2A4771DE" w14:textId="77777777" w:rsidR="00035CE4" w:rsidRPr="00583014" w:rsidRDefault="00035CE4" w:rsidP="00DA58E5">
            <w:pPr>
              <w:pStyle w:val="ListParagraph"/>
              <w:numPr>
                <w:ilvl w:val="0"/>
                <w:numId w:val="12"/>
              </w:numPr>
              <w:textAlignment w:val="baseline"/>
              <w:rPr>
                <w:rFonts w:ascii="Gadugi" w:eastAsia="Times New Roman" w:hAnsi="Gadugi" w:cs="Segoe UI"/>
                <w:color w:val="000000"/>
                <w:sz w:val="22"/>
                <w:lang w:bidi="ar-SA"/>
              </w:rPr>
            </w:pPr>
            <w:r w:rsidRPr="001F580D">
              <w:rPr>
                <w:rFonts w:ascii="Gadugi" w:eastAsia="Times New Roman" w:hAnsi="Gadugi" w:cs="Segoe UI"/>
                <w:color w:val="000000"/>
                <w:sz w:val="22"/>
                <w:lang w:bidi="ar-SA"/>
              </w:rPr>
              <w:t>Explain why you have placed them in that order.</w:t>
            </w:r>
          </w:p>
          <w:p w14:paraId="11E811F1" w14:textId="77777777" w:rsidR="00035CE4" w:rsidRPr="001F580D" w:rsidRDefault="00035CE4" w:rsidP="00FF0E76">
            <w:pPr>
              <w:textAlignment w:val="baseline"/>
              <w:rPr>
                <w:rFonts w:ascii="Gadugi" w:eastAsia="Times New Roman" w:hAnsi="Gadugi" w:cs="Segoe UI"/>
                <w:color w:val="000000"/>
                <w:sz w:val="22"/>
                <w:lang w:bidi="ar-SA"/>
              </w:rPr>
            </w:pPr>
            <w:r w:rsidRPr="001F580D">
              <w:rPr>
                <w:rFonts w:ascii="Gadugi" w:eastAsia="Times New Roman" w:hAnsi="Gadugi" w:cs="Segoe UI"/>
                <w:color w:val="000000"/>
                <w:sz w:val="22"/>
                <w:lang w:bidi="ar-SA"/>
              </w:rPr>
              <w:t xml:space="preserve">Example: </w:t>
            </w:r>
          </w:p>
          <w:p w14:paraId="0F04F82F" w14:textId="77777777" w:rsidR="00035CE4" w:rsidRPr="001F580D" w:rsidRDefault="00035CE4" w:rsidP="00DA58E5">
            <w:pPr>
              <w:pStyle w:val="ListParagraph"/>
              <w:numPr>
                <w:ilvl w:val="0"/>
                <w:numId w:val="13"/>
              </w:numPr>
              <w:textAlignment w:val="baseline"/>
              <w:rPr>
                <w:rFonts w:ascii="Gadugi" w:eastAsia="Times New Roman" w:hAnsi="Gadugi" w:cs="Segoe UI"/>
                <w:color w:val="000000"/>
                <w:sz w:val="22"/>
                <w:lang w:bidi="ar-SA"/>
              </w:rPr>
            </w:pPr>
            <w:r>
              <w:rPr>
                <w:rFonts w:eastAsia="Times New Roman" w:cs="Segoe UI"/>
                <w:noProof/>
                <w:color w:val="000000"/>
                <w:szCs w:val="24"/>
                <w:lang w:bidi="ar-SA"/>
              </w:rPr>
              <mc:AlternateContent>
                <mc:Choice Requires="wps">
                  <w:drawing>
                    <wp:anchor distT="0" distB="0" distL="114300" distR="114300" simplePos="0" relativeHeight="253454336" behindDoc="0" locked="0" layoutInCell="1" allowOverlap="1" wp14:anchorId="2A803407" wp14:editId="306FD70C">
                      <wp:simplePos x="0" y="0"/>
                      <wp:positionH relativeFrom="column">
                        <wp:posOffset>4068445</wp:posOffset>
                      </wp:positionH>
                      <wp:positionV relativeFrom="paragraph">
                        <wp:posOffset>70485</wp:posOffset>
                      </wp:positionV>
                      <wp:extent cx="1847850" cy="1070610"/>
                      <wp:effectExtent l="704850" t="0" r="19050" b="605790"/>
                      <wp:wrapNone/>
                      <wp:docPr id="1090" name="Speech Bubble: Rectangle with Corners Rounded 1090"/>
                      <wp:cNvGraphicFramePr/>
                      <a:graphic xmlns:a="http://schemas.openxmlformats.org/drawingml/2006/main">
                        <a:graphicData uri="http://schemas.microsoft.com/office/word/2010/wordprocessingShape">
                          <wps:wsp>
                            <wps:cNvSpPr/>
                            <wps:spPr>
                              <a:xfrm>
                                <a:off x="0" y="0"/>
                                <a:ext cx="1847850" cy="1070610"/>
                              </a:xfrm>
                              <a:prstGeom prst="wedgeRoundRectCallout">
                                <a:avLst>
                                  <a:gd name="adj1" fmla="val -85538"/>
                                  <a:gd name="adj2" fmla="val 101294"/>
                                  <a:gd name="adj3" fmla="val 16667"/>
                                </a:avLst>
                              </a:prstGeom>
                              <a:solidFill>
                                <a:sysClr val="window" lastClr="FFFFFF"/>
                              </a:solidFill>
                              <a:ln w="19050" cap="flat" cmpd="sng" algn="ctr">
                                <a:solidFill>
                                  <a:srgbClr val="70AD47">
                                    <a:lumMod val="75000"/>
                                  </a:srgbClr>
                                </a:solidFill>
                                <a:prstDash val="solid"/>
                                <a:miter lim="800000"/>
                              </a:ln>
                              <a:effectLst/>
                            </wps:spPr>
                            <wps:txbx>
                              <w:txbxContent>
                                <w:p w14:paraId="38E69076"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 xml:space="preserve">If the classroom is a safe place to make mistakes, learners will see feedback as useful.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2A803407" id="Speech Bubble: Rectangle with Corners Rounded 1090" o:spid="_x0000_s1162" type="#_x0000_t62" style="position:absolute;left:0;text-align:left;margin-left:320.35pt;margin-top:5.55pt;width:145.5pt;height:84.3pt;z-index:253454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ZVHRwAIAAJoFAAAOAAAAZHJzL2Uyb0RvYy54bWysVMlu2zAQvRfoPxC8J5IcbzEiB4YNFwXS&#10;JEhS5ExTlMSCW0nKsvv1HVLy1vRUVAdqhjOc5c1yd7+TAm2ZdVyrHGfXKUZMUV1wVeX4+9v6aoqR&#10;80QVRGjFcrxnDt/PP3+6a82MDXStRcEsAiPKzVqT49p7M0sSR2smibvWhikQltpK4oG1VVJY0oJ1&#10;KZJBmo6TVtvCWE2Zc3C76oR4Hu2XJaP+qSwd80jkGGLz8bTx3IQzmd+RWWWJqTntwyD/EIUkXIHT&#10;o6kV8QQ1ln8wJTm12unSX1MtE12WnLKYA2STpX9k81oTw2IuAI4zR5jc/zNLH7ev5tkCDK1xMwdk&#10;yGJXWhn+EB/aRbD2R7DYziMKl9l0OJmOAFMKsiydpOMswpmcnhvr/BemJQpEjltWVOxFN6p4gbos&#10;iRC68RE1sn1wPsJXIEUk9AkpfmQYlVJANbZEoKvpaHQz7ct1pjQ4V8rSbHA7/Kh0c6E0Ho8nQQcC&#10;7f0CdQg1BOG04MWaCxGZvVsKiyAGSICrQrcYCeI8XOZ4Hb/e2MUzoVALsNymESECnV0K4gEsaYoc&#10;O1VhREQFI0O9jRBcvHa22hy9TtLFajiJSqKR33TRBTMZpekB8F4/5nRhKKS1Iq7unkRRB4/kHuZO&#10;cJnjKdg5WhIqJM3i5EBNAkynxgiU3212iEMO2c04mAp3G13sny2yuhsvZ+iag+MHgOmZWKggdAns&#10;CP8ERyk0AKN7CqNa219/uw/60OYgxaiF+QTQfjbEMkD/q4IBuM2GwzDQkRmOJgNg7Llkcy5RjVxq&#10;qCD0FEQXyaDvxYEsrZbvsEoWwSuIiKLguytPzyx9tzdgGVG2WEQ1GGJD/IN6NTQYD9gFyN9278Sa&#10;vu09TMyjPsxy33Rd/510w0ulF43XJT+i3uHalwAWQKxvv6zChjnno9Zppc5/AwAA//8DAFBLAwQU&#10;AAYACAAAACEA9sXeptsAAAAKAQAADwAAAGRycy9kb3ducmV2LnhtbEyPQU+DQBCF7yb+h82YeLML&#10;1IAgS2NqNF5te/A4hZElsrOE3bb47x1Pepz3Xt77pt4sblRnmsPg2UC6SkARt74buDdw2L/cPYAK&#10;EbnD0TMZ+KYAm+b6qsaq8xd+p/Mu9kpKOFRowMY4VVqH1pLDsPITsXiffnYY5Zx73c14kXI36ixJ&#10;cu1wYFmwONHWUvu1OzkZcdkbrw/2OUfHr9v8Y/FlZo25vVmeHkFFWuJfGH7xBR0aYTr6E3dBjQby&#10;+6SQqBhpCkoC5ToV4ShCURagm1r/f6H5AQAA//8DAFBLAQItABQABgAIAAAAIQC2gziS/gAAAOEB&#10;AAATAAAAAAAAAAAAAAAAAAAAAABbQ29udGVudF9UeXBlc10ueG1sUEsBAi0AFAAGAAgAAAAhADj9&#10;If/WAAAAlAEAAAsAAAAAAAAAAAAAAAAALwEAAF9yZWxzLy5yZWxzUEsBAi0AFAAGAAgAAAAhAIpl&#10;UdHAAgAAmgUAAA4AAAAAAAAAAAAAAAAALgIAAGRycy9lMm9Eb2MueG1sUEsBAi0AFAAGAAgAAAAh&#10;APbF3qbbAAAACgEAAA8AAAAAAAAAAAAAAAAAGgUAAGRycy9kb3ducmV2LnhtbFBLBQYAAAAABAAE&#10;APMAAAAiBgAAAAA=&#10;" adj="-7676,32680" fillcolor="window" strokecolor="#548235" strokeweight="1.5pt">
                      <v:textbox>
                        <w:txbxContent>
                          <w:p w14:paraId="38E69076"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 xml:space="preserve">If the classroom is a safe place to make mistakes, learners will see feedback as useful. </w:t>
                            </w:r>
                          </w:p>
                        </w:txbxContent>
                      </v:textbox>
                    </v:shape>
                  </w:pict>
                </mc:Fallback>
              </mc:AlternateContent>
            </w:r>
            <w:r w:rsidRPr="001F580D">
              <w:rPr>
                <w:rFonts w:ascii="Gadugi" w:eastAsia="Times New Roman" w:hAnsi="Gadugi" w:cs="Segoe UI"/>
                <w:b/>
                <w:bCs/>
                <w:color w:val="000000"/>
                <w:sz w:val="22"/>
                <w:lang w:bidi="ar-SA"/>
              </w:rPr>
              <w:t>Most</w:t>
            </w:r>
            <w:r w:rsidRPr="001F580D">
              <w:rPr>
                <w:rFonts w:ascii="Gadugi" w:eastAsia="Times New Roman" w:hAnsi="Gadugi" w:cs="Segoe UI"/>
                <w:color w:val="000000"/>
                <w:sz w:val="22"/>
                <w:lang w:bidi="ar-SA"/>
              </w:rPr>
              <w:t xml:space="preserve"> important to </w:t>
            </w:r>
            <w:r w:rsidRPr="001F580D">
              <w:rPr>
                <w:rFonts w:ascii="Gadugi" w:eastAsia="Times New Roman" w:hAnsi="Gadugi" w:cs="Segoe UI"/>
                <w:b/>
                <w:bCs/>
                <w:color w:val="000000"/>
                <w:sz w:val="22"/>
                <w:lang w:bidi="ar-SA"/>
              </w:rPr>
              <w:t>least</w:t>
            </w:r>
            <w:r w:rsidRPr="001F580D">
              <w:rPr>
                <w:rFonts w:ascii="Gadugi" w:eastAsia="Times New Roman" w:hAnsi="Gadugi" w:cs="Segoe UI"/>
                <w:color w:val="000000"/>
                <w:sz w:val="22"/>
                <w:lang w:bidi="ar-SA"/>
              </w:rPr>
              <w:t xml:space="preserve"> important = 4, 2, 5,1, 3 </w:t>
            </w:r>
          </w:p>
          <w:p w14:paraId="4CB1EE4D" w14:textId="77777777" w:rsidR="00035CE4" w:rsidRPr="001F580D" w:rsidRDefault="00035CE4" w:rsidP="00DA58E5">
            <w:pPr>
              <w:pStyle w:val="ListParagraph"/>
              <w:numPr>
                <w:ilvl w:val="0"/>
                <w:numId w:val="13"/>
              </w:numPr>
              <w:textAlignment w:val="baseline"/>
              <w:rPr>
                <w:rFonts w:ascii="Gadugi" w:eastAsia="Times New Roman" w:hAnsi="Gadugi" w:cs="Segoe UI"/>
                <w:color w:val="000000"/>
                <w:sz w:val="22"/>
                <w:lang w:bidi="ar-SA"/>
              </w:rPr>
            </w:pPr>
            <w:r w:rsidRPr="001F580D">
              <w:rPr>
                <w:rFonts w:ascii="Gadugi" w:eastAsia="Times New Roman" w:hAnsi="Gadugi" w:cs="Segoe UI"/>
                <w:color w:val="000000"/>
                <w:sz w:val="22"/>
                <w:lang w:bidi="ar-SA"/>
              </w:rPr>
              <w:t xml:space="preserve">The </w:t>
            </w:r>
            <w:r w:rsidRPr="001F580D">
              <w:rPr>
                <w:rFonts w:ascii="Gadugi" w:eastAsia="Times New Roman" w:hAnsi="Gadugi" w:cs="Segoe UI"/>
                <w:b/>
                <w:bCs/>
                <w:color w:val="000000"/>
                <w:sz w:val="22"/>
                <w:lang w:bidi="ar-SA"/>
              </w:rPr>
              <w:t>reason why</w:t>
            </w:r>
            <w:r w:rsidRPr="001F580D">
              <w:rPr>
                <w:rFonts w:ascii="Gadugi" w:eastAsia="Times New Roman" w:hAnsi="Gadugi" w:cs="Segoe UI"/>
                <w:color w:val="000000"/>
                <w:sz w:val="22"/>
                <w:lang w:bidi="ar-SA"/>
              </w:rPr>
              <w:t xml:space="preserve"> is …</w:t>
            </w:r>
            <w:proofErr w:type="gramStart"/>
            <w:r w:rsidRPr="001F580D">
              <w:rPr>
                <w:rFonts w:ascii="Gadugi" w:eastAsia="Times New Roman" w:hAnsi="Gadugi" w:cs="Segoe UI"/>
                <w:color w:val="000000"/>
                <w:sz w:val="22"/>
                <w:lang w:bidi="ar-SA"/>
              </w:rPr>
              <w:t>….etc.</w:t>
            </w:r>
            <w:proofErr w:type="gramEnd"/>
            <w:r w:rsidRPr="001F580D">
              <w:rPr>
                <w:rFonts w:ascii="Gadugi" w:eastAsia="Times New Roman" w:hAnsi="Gadugi" w:cs="Segoe UI"/>
                <w:color w:val="000000"/>
                <w:sz w:val="22"/>
                <w:lang w:bidi="ar-SA"/>
              </w:rPr>
              <w:t xml:space="preserve"> etc.</w:t>
            </w:r>
          </w:p>
          <w:p w14:paraId="610FE7E6" w14:textId="77777777" w:rsidR="00035CE4" w:rsidRDefault="00035CE4" w:rsidP="00FF0E76">
            <w:pPr>
              <w:textAlignment w:val="baseline"/>
              <w:rPr>
                <w:rFonts w:eastAsia="Times New Roman" w:cs="Segoe UI"/>
                <w:color w:val="000000"/>
                <w:szCs w:val="24"/>
                <w:lang w:bidi="ar-SA"/>
              </w:rPr>
            </w:pPr>
            <w:r>
              <w:rPr>
                <w:rFonts w:eastAsia="Times New Roman" w:cs="Segoe UI"/>
                <w:noProof/>
                <w:color w:val="000000"/>
                <w:szCs w:val="24"/>
                <w:lang w:bidi="ar-SA"/>
              </w:rPr>
              <mc:AlternateContent>
                <mc:Choice Requires="wps">
                  <w:drawing>
                    <wp:anchor distT="0" distB="0" distL="114300" distR="114300" simplePos="0" relativeHeight="253459456" behindDoc="0" locked="0" layoutInCell="1" allowOverlap="1" wp14:anchorId="4F089267" wp14:editId="4D99BAAE">
                      <wp:simplePos x="0" y="0"/>
                      <wp:positionH relativeFrom="column">
                        <wp:posOffset>5720715</wp:posOffset>
                      </wp:positionH>
                      <wp:positionV relativeFrom="paragraph">
                        <wp:posOffset>47625</wp:posOffset>
                      </wp:positionV>
                      <wp:extent cx="387350" cy="375285"/>
                      <wp:effectExtent l="0" t="0" r="12700" b="24765"/>
                      <wp:wrapNone/>
                      <wp:docPr id="1095" name="Oval 1095"/>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0040C0E2" w14:textId="77777777" w:rsidR="00035CE4" w:rsidRPr="004077E0" w:rsidRDefault="00035CE4" w:rsidP="00035CE4">
                                  <w:pPr>
                                    <w:jc w:val="center"/>
                                    <w:rPr>
                                      <w:color w:val="000000" w:themeColor="text1"/>
                                    </w:rPr>
                                  </w:pPr>
                                  <w:r>
                                    <w:rPr>
                                      <w:color w:val="000000" w:themeColor="text1"/>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F089267" id="Oval 1095" o:spid="_x0000_s1163" style="position:absolute;margin-left:450.45pt;margin-top:3.75pt;width:30.5pt;height:29.55pt;z-index:253459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6AshAIAABMFAAAOAAAAZHJzL2Uyb0RvYy54bWysVE1v2zAMvQ/YfxB0X+18zVlQpwgaZBjQ&#10;tQHaoWdFlmMBkqhJSuzs14+S3aRddxrmg0yKFEU+Pur6ptOKHIXzEkxJR1c5JcJwqKTZl/TH0+bT&#10;nBIfmKmYAiNKehKe3iw/frhu7UKMoQFVCUcwiPGL1pa0CcEusszzRmjmr8AKg8YanGYBVbfPKsda&#10;jK5VNs7zz1kLrrIOuPAed9e9kS5T/LoWPDzUtReBqJJibiGtLq27uGbLa7bYO2YbyYc02D9koZk0&#10;eOk51JoFRg5OvgulJXfgoQ5XHHQGdS25SDVgNaP8j2oeG2ZFqgXB8fYMk/9/Yfn98dFuHcLQWr/w&#10;KMYqutrp+Mf8SJfAOp3BEl0gHDcn82IyQ0g5mibFbDyfRTCzy2HrfPgqQJMolFQoJa2P5bAFO975&#10;0Hu/eMVtD0pWG6lUUk7+VjlyZNg5bHgFLSWK+YCbJd2kb7jwzTFlSFvSMX4zzI0hpWrFAoraViX1&#10;Zk8JU3vkKg8u5fLmtHf73fnWIl+tp0VyUgf9Hao+mWKW54k4WOvgn+p+EyiWtWa+6Y8kU881LQMS&#10;Xkld0jnGOUdSJhYtEmUHcC4diVLodh2RWMNoUsRQcW8H1WnriIOe197yjcSL7xCmLXNIZOwPDmd4&#10;wKVWgMDAIFHSgPv1t/3oj/xCKyUtDgaC9vPAnED0vxlk3pfRdBonKSnTWTFGxb227F5bzEHfAnZw&#10;hM+A5UmM/kG9iLUD/YwzvIq3ookZjnf37RmU29APLL4CXKxWyQ2nx7JwZx4tj8EjdhHyp+6ZOTsw&#10;LiBV7+FliN6xrveNJw2sDgFqmSh5wRW7GhWcvNTf4ZWIo/1aT16Xt2z5GwAA//8DAFBLAwQUAAYA&#10;CAAAACEA1SdAetwAAAAIAQAADwAAAGRycy9kb3ducmV2LnhtbEyPy07DMBRE90j8g3WR2FG7lTAk&#10;5KbiKcSqorR7N74kAT+C7aTh7zErWI5mNHOmWs/WsIlC7L1DWC4EMHKN171rEXZvTxfXwGJSTivj&#10;HSF8U4R1fXpSqVL7o3ulaZtalktcLBVCl9JQch6bjqyKCz+Qy967D1alLEPLdVDHXG4NXwkhuVW9&#10;ywudGui+o+ZzO1oEEi+bsJsezX68e1hNX/tGP39ExPOz+fYGWKI5/YXhFz+jQ52ZDn50OjKDUAhR&#10;5CjC1SWw7BdymfUBQUoJvK74/wP1DwAAAP//AwBQSwECLQAUAAYACAAAACEAtoM4kv4AAADhAQAA&#10;EwAAAAAAAAAAAAAAAAAAAAAAW0NvbnRlbnRfVHlwZXNdLnhtbFBLAQItABQABgAIAAAAIQA4/SH/&#10;1gAAAJQBAAALAAAAAAAAAAAAAAAAAC8BAABfcmVscy8ucmVsc1BLAQItABQABgAIAAAAIQAmc6As&#10;hAIAABMFAAAOAAAAAAAAAAAAAAAAAC4CAABkcnMvZTJvRG9jLnhtbFBLAQItABQABgAIAAAAIQDV&#10;J0B63AAAAAgBAAAPAAAAAAAAAAAAAAAAAN4EAABkcnMvZG93bnJldi54bWxQSwUGAAAAAAQABADz&#10;AAAA5wUAAAAA&#10;" fillcolor="window" strokecolor="#548235" strokeweight="1.75pt">
                      <v:stroke joinstyle="miter"/>
                      <v:textbox>
                        <w:txbxContent>
                          <w:p w14:paraId="0040C0E2" w14:textId="77777777" w:rsidR="00035CE4" w:rsidRPr="004077E0" w:rsidRDefault="00035CE4" w:rsidP="00035CE4">
                            <w:pPr>
                              <w:jc w:val="center"/>
                              <w:rPr>
                                <w:color w:val="000000" w:themeColor="text1"/>
                              </w:rPr>
                            </w:pPr>
                            <w:r>
                              <w:rPr>
                                <w:color w:val="000000" w:themeColor="text1"/>
                              </w:rPr>
                              <w:t>4</w:t>
                            </w:r>
                          </w:p>
                        </w:txbxContent>
                      </v:textbox>
                    </v:oval>
                  </w:pict>
                </mc:Fallback>
              </mc:AlternateContent>
            </w:r>
            <w:r>
              <w:rPr>
                <w:rFonts w:eastAsia="Times New Roman" w:cs="Segoe UI"/>
                <w:noProof/>
                <w:color w:val="000000"/>
                <w:szCs w:val="24"/>
                <w:lang w:bidi="ar-SA"/>
              </w:rPr>
              <mc:AlternateContent>
                <mc:Choice Requires="wps">
                  <w:drawing>
                    <wp:anchor distT="0" distB="0" distL="114300" distR="114300" simplePos="0" relativeHeight="253455360" behindDoc="0" locked="0" layoutInCell="1" allowOverlap="1" wp14:anchorId="79EB17CA" wp14:editId="1D9B7E74">
                      <wp:simplePos x="0" y="0"/>
                      <wp:positionH relativeFrom="column">
                        <wp:posOffset>359402</wp:posOffset>
                      </wp:positionH>
                      <wp:positionV relativeFrom="paragraph">
                        <wp:posOffset>176208</wp:posOffset>
                      </wp:positionV>
                      <wp:extent cx="1847850" cy="1070610"/>
                      <wp:effectExtent l="0" t="0" r="857250" b="186690"/>
                      <wp:wrapNone/>
                      <wp:docPr id="1091" name="Speech Bubble: Rectangle with Corners Rounded 1091"/>
                      <wp:cNvGraphicFramePr/>
                      <a:graphic xmlns:a="http://schemas.openxmlformats.org/drawingml/2006/main">
                        <a:graphicData uri="http://schemas.microsoft.com/office/word/2010/wordprocessingShape">
                          <wps:wsp>
                            <wps:cNvSpPr/>
                            <wps:spPr>
                              <a:xfrm>
                                <a:off x="0" y="0"/>
                                <a:ext cx="1847850" cy="1070610"/>
                              </a:xfrm>
                              <a:prstGeom prst="wedgeRoundRectCallout">
                                <a:avLst>
                                  <a:gd name="adj1" fmla="val 92061"/>
                                  <a:gd name="adj2" fmla="val 62892"/>
                                  <a:gd name="adj3" fmla="val 16667"/>
                                </a:avLst>
                              </a:prstGeom>
                              <a:solidFill>
                                <a:sysClr val="window" lastClr="FFFFFF"/>
                              </a:solidFill>
                              <a:ln w="19050" cap="flat" cmpd="sng" algn="ctr">
                                <a:solidFill>
                                  <a:srgbClr val="70AD47">
                                    <a:lumMod val="75000"/>
                                  </a:srgbClr>
                                </a:solidFill>
                                <a:prstDash val="solid"/>
                                <a:miter lim="800000"/>
                              </a:ln>
                              <a:effectLst/>
                            </wps:spPr>
                            <wps:txbx>
                              <w:txbxContent>
                                <w:p w14:paraId="4F34528D"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Students’ feedback to teachers can be as powerful as teachers’ feedback to learners.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9EB17CA" id="Speech Bubble: Rectangle with Corners Rounded 1091" o:spid="_x0000_s1164" type="#_x0000_t62" style="position:absolute;margin-left:28.3pt;margin-top:13.85pt;width:145.5pt;height:84.3pt;z-index:253455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eEovwIAAJgFAAAOAAAAZHJzL2Uyb0RvYy54bWysVEtvGyEQvlfqf0Dcm911HL+UdWTZclUp&#10;baIkVc6YZW0qYChgr91f34FdP9L0VHUP7MAMHzPfPG7v9lqRnXBegilpcZVTIgyHSpp1Sb+/LD+N&#10;KPGBmYopMKKkB+Hp3fTjh9vGTkQPNqAq4QiCGD9pbEk3IdhJlnm+EZr5K7DCoLIGp1nArVtnlWMN&#10;omuV9fJ8kDXgKuuAC+/xdNEq6TTh17Xg4aGuvQhElRR9C2l1aV3FNZvessnaMbuRvHOD/YMXmkmD&#10;j56gFiwwsnXyHZSW3IGHOlxx0BnUteQixYDRFPkf0TxvmBUpFiTH2xNN/v/B8m+7Z/vokIbG+olH&#10;MUaxr52Of/SP7BNZhxNZYh8Ix8Ni1B+ObpBTjroiH+aDItGZna9b58NnAZpEoaSNqNbiCbamesK8&#10;zJlSsA2JNba79yHRVxHDNNYJq34UlNRaYTZ2TJFxD/G7bF3Y9C5tBr3RuPfe5vrSphgMBsNog252&#10;r6J0dDS64EHJaimVSpuDnytH0AN0X5oKGkoU8wEPS7pMXwf25poypEFSxnnih2Fd14oFpErbqqTe&#10;rClhao0Nw4NLBLy57d16dXp1mM8W/WEyUlv9FarWmeFNnh/p7uxTTG+AYlgL5jftlaRq6dEyYNcp&#10;qUs6QpwTkjIxaJH6BjMSaTqXRZTCfrUnEmMorkcRKp6toDo8OuKgbS5v+VLiw/dI0yNzmD+sEZwQ&#10;4QGXWgESA51EyQbcr7+dR3ssctRS0mB3Imk/t8wJZP+LwfIfF/1+bOe06d8Me7hxl5rVpcZs9Rww&#10;g1hR6F0So31QR7F2oF9xkMziq6hihuPbbXq6zTy0UwNHERezWTLDFrYs3JtnyyN45C5S/rJ/Zc52&#10;RR+wX77BsZO7omvr72wbbxqYbQPU8sR6y2uXAmz/lN9uVMX5crlPVueBOv0NAAD//wMAUEsDBBQA&#10;BgAIAAAAIQAi6uAu2wAAAAkBAAAPAAAAZHJzL2Rvd25yZXYueG1sTI/BTsMwDIbvSLxDZCRuLGWF&#10;ditNp6mIK4LBA7hN1hYSp2qytbw95sSO9v/r8+dytzgrzmYKgycF96sEhKHW64E6BZ8fL3cbECEi&#10;abSejIIfE2BXXV+VWGg/07s5H2InGEKhQAV9jGMhZWh74zCs/GiIs6OfHEYep07qCWeGOyvXSZJJ&#10;hwPxhR5HU/em/T6cnILH1zrdJM1AeAzb57wOe/v2NSt1e7Psn0BEs8T/MvzpszpU7NT4E+kgLDOy&#10;jJsK1nkOgvP0IedFw8VtloKsSnn5QfULAAD//wMAUEsBAi0AFAAGAAgAAAAhALaDOJL+AAAA4QEA&#10;ABMAAAAAAAAAAAAAAAAAAAAAAFtDb250ZW50X1R5cGVzXS54bWxQSwECLQAUAAYACAAAACEAOP0h&#10;/9YAAACUAQAACwAAAAAAAAAAAAAAAAAvAQAAX3JlbHMvLnJlbHNQSwECLQAUAAYACAAAACEAdcHh&#10;KL8CAACYBQAADgAAAAAAAAAAAAAAAAAuAgAAZHJzL2Uyb0RvYy54bWxQSwECLQAUAAYACAAAACEA&#10;IurgLtsAAAAJAQAADwAAAAAAAAAAAAAAAAAZBQAAZHJzL2Rvd25yZXYueG1sUEsFBgAAAAAEAAQA&#10;8wAAACEGAAAAAA==&#10;" adj="30685,24385" fillcolor="window" strokecolor="#548235" strokeweight="1.5pt">
                      <v:textbox>
                        <w:txbxContent>
                          <w:p w14:paraId="4F34528D"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Students’ feedback to teachers can be as powerful as teachers’ feedback to learners.</w:t>
                            </w:r>
                          </w:p>
                        </w:txbxContent>
                      </v:textbox>
                    </v:shape>
                  </w:pict>
                </mc:Fallback>
              </mc:AlternateContent>
            </w:r>
          </w:p>
          <w:p w14:paraId="3A4039EC" w14:textId="77777777" w:rsidR="00035CE4" w:rsidRDefault="00035CE4" w:rsidP="00FF0E76">
            <w:pPr>
              <w:textAlignment w:val="baseline"/>
              <w:rPr>
                <w:rFonts w:eastAsia="Times New Roman" w:cs="Segoe UI"/>
                <w:color w:val="000000"/>
                <w:szCs w:val="24"/>
                <w:lang w:bidi="ar-SA"/>
              </w:rPr>
            </w:pPr>
            <w:r>
              <w:rPr>
                <w:rFonts w:eastAsia="Times New Roman" w:cs="Segoe UI"/>
                <w:noProof/>
                <w:color w:val="000000"/>
                <w:szCs w:val="24"/>
                <w:lang w:bidi="ar-SA"/>
              </w:rPr>
              <mc:AlternateContent>
                <mc:Choice Requires="wps">
                  <w:drawing>
                    <wp:anchor distT="0" distB="0" distL="114300" distR="114300" simplePos="0" relativeHeight="253458432" behindDoc="0" locked="0" layoutInCell="1" allowOverlap="1" wp14:anchorId="550EB5D4" wp14:editId="714EE86D">
                      <wp:simplePos x="0" y="0"/>
                      <wp:positionH relativeFrom="column">
                        <wp:posOffset>150438</wp:posOffset>
                      </wp:positionH>
                      <wp:positionV relativeFrom="paragraph">
                        <wp:posOffset>121936</wp:posOffset>
                      </wp:positionV>
                      <wp:extent cx="387350" cy="375285"/>
                      <wp:effectExtent l="0" t="0" r="12700" b="24765"/>
                      <wp:wrapNone/>
                      <wp:docPr id="1094" name="Oval 1094"/>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254FCAC2" w14:textId="77777777" w:rsidR="00035CE4" w:rsidRPr="004077E0" w:rsidRDefault="00035CE4" w:rsidP="00035CE4">
                                  <w:pPr>
                                    <w:jc w:val="center"/>
                                    <w:rPr>
                                      <w:color w:val="000000" w:themeColor="text1"/>
                                    </w:rPr>
                                  </w:pPr>
                                  <w:r>
                                    <w:rPr>
                                      <w:color w:val="000000" w:themeColor="text1"/>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550EB5D4" id="Oval 1094" o:spid="_x0000_s1165" style="position:absolute;margin-left:11.85pt;margin-top:9.6pt;width:30.5pt;height:29.55pt;z-index:253458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pYDhQIAABMFAAAOAAAAZHJzL2Uyb0RvYy54bWysVE1v2zAMvQ/YfxB0X+18LWkQpwgaZBjQ&#10;tQXaomdFlmMBkqhJSuzs14+S3aRZdxrmg0yKFEU+Pmpx02pFDsJ5Caagg6ucEmE4lNLsCvryvPky&#10;o8QHZkqmwIiCHoWnN8vPnxaNnYsh1KBK4QgGMX7e2ILWIdh5lnleC838FVhh0FiB0yyg6nZZ6ViD&#10;0bXKhnn+NWvAldYBF97j7roz0mWKX1WCh4eq8iIQVVDMLaTVpXUb12y5YPOdY7aWvE+D/UMWmkmD&#10;l55CrVlgZO/kh1BacgceqnDFQWdQVZKLVANWM8j/qOapZlakWhAcb08w+f8Xlt8fnuyjQxga6+ce&#10;xVhFWzkd/5gfaRNYxxNYog2E4+ZoNh1NEFKOptF0MpxNIpjZ+bB1PnwToEkUCiqUktbHcticHe58&#10;6LzfvOK2ByXLjVQqKUd/qxw5MOwcNryEhhLFfMDNgm7S1194cUwZ0hR0iN8Ec2NIqUqxgKK2ZUG9&#10;2VHC1A65yoNLuVyc9m63Pd06zVfr8TQ5qb3+AWWXzHSS54k4WGvvn+q+CBTLWjNfd0eSqeOalgEJ&#10;r6Qu6AzjnCIpE4sWibI9OOeORCm025ZIrGEwuo6h4t4WyuOjIw46XnvLNxIvvkOYHplDImN/cDjD&#10;Ay6VAgQGeomSGtyvv+1Hf+QXWilpcDAQtJ975gSi/90g864H43GcpKSMJ9MhKu69ZfveYvb6FrCD&#10;A3wGLE9i9A/qTawc6Fec4VW8FU3McLy7a0+v3IZuYPEV4GK1Sm44PZaFO/NkeQwesYuQP7evzNme&#10;cQGpeg9vQ/SBdZ1vPGlgtQ9QyUTJM67Y1ajg5KX+9q9EHO33evI6v2XL3wAAAP//AwBQSwMEFAAG&#10;AAgAAAAhAOXLtKDaAAAABwEAAA8AAABkcnMvZG93bnJldi54bWxMjstOwzAQRfdI/IM1SOyoQ4po&#10;CHEqnkKsEKXdu/GQBOxxsJ00/D3DCpb3oXtPtZ6dFROG2HtScL7IQCA13vTUKti+PZ4VIGLSZLT1&#10;hAq+McK6Pj6qdGn8gV5x2qRW8AjFUivoUhpKKWPTodNx4Qckzt59cDqxDK00QR943FmZZ9mldLon&#10;fuj0gHcdNp+b0SnA7PklbKcHuxtv7/Ppa9eYp4+o1OnJfHMNIuGc/srwi8/oUDPT3o9korAK8uWK&#10;m+xf5SA4Ly5Y7xWsiiXIupL/+esfAAAA//8DAFBLAQItABQABgAIAAAAIQC2gziS/gAAAOEBAAAT&#10;AAAAAAAAAAAAAAAAAAAAAABbQ29udGVudF9UeXBlc10ueG1sUEsBAi0AFAAGAAgAAAAhADj9If/W&#10;AAAAlAEAAAsAAAAAAAAAAAAAAAAALwEAAF9yZWxzLy5yZWxzUEsBAi0AFAAGAAgAAAAhAGYylgOF&#10;AgAAEwUAAA4AAAAAAAAAAAAAAAAALgIAAGRycy9lMm9Eb2MueG1sUEsBAi0AFAAGAAgAAAAhAOXL&#10;tKDaAAAABwEAAA8AAAAAAAAAAAAAAAAA3wQAAGRycy9kb3ducmV2LnhtbFBLBQYAAAAABAAEAPMA&#10;AADmBQAAAAA=&#10;" fillcolor="window" strokecolor="#548235" strokeweight="1.75pt">
                      <v:stroke joinstyle="miter"/>
                      <v:textbox>
                        <w:txbxContent>
                          <w:p w14:paraId="254FCAC2" w14:textId="77777777" w:rsidR="00035CE4" w:rsidRPr="004077E0" w:rsidRDefault="00035CE4" w:rsidP="00035CE4">
                            <w:pPr>
                              <w:jc w:val="center"/>
                              <w:rPr>
                                <w:color w:val="000000" w:themeColor="text1"/>
                              </w:rPr>
                            </w:pPr>
                            <w:r>
                              <w:rPr>
                                <w:color w:val="000000" w:themeColor="text1"/>
                              </w:rPr>
                              <w:t>3</w:t>
                            </w:r>
                          </w:p>
                        </w:txbxContent>
                      </v:textbox>
                    </v:oval>
                  </w:pict>
                </mc:Fallback>
              </mc:AlternateContent>
            </w:r>
          </w:p>
          <w:p w14:paraId="4CFAE4A1" w14:textId="77777777" w:rsidR="00035CE4" w:rsidRDefault="00035CE4" w:rsidP="00FF0E76">
            <w:pPr>
              <w:textAlignment w:val="baseline"/>
              <w:rPr>
                <w:rFonts w:eastAsia="Times New Roman" w:cs="Segoe UI"/>
                <w:color w:val="000000"/>
                <w:szCs w:val="24"/>
                <w:lang w:bidi="ar-SA"/>
              </w:rPr>
            </w:pPr>
            <w:r>
              <w:rPr>
                <w:noProof/>
              </w:rPr>
              <w:drawing>
                <wp:anchor distT="0" distB="0" distL="114300" distR="114300" simplePos="0" relativeHeight="253453312" behindDoc="0" locked="0" layoutInCell="1" allowOverlap="1" wp14:anchorId="480FD139" wp14:editId="7B3797F4">
                  <wp:simplePos x="0" y="0"/>
                  <wp:positionH relativeFrom="column">
                    <wp:posOffset>2441768</wp:posOffset>
                  </wp:positionH>
                  <wp:positionV relativeFrom="paragraph">
                    <wp:posOffset>175951</wp:posOffset>
                  </wp:positionV>
                  <wp:extent cx="1581287" cy="2047956"/>
                  <wp:effectExtent l="0" t="0" r="0" b="0"/>
                  <wp:wrapNone/>
                  <wp:docPr id="1" name="Picture 1" descr="Free photo Myanmar Teacher Show Class Picture Burma School - Max Pix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Free photo Myanmar Teacher Show Class Picture Burma School - Max Pixel"/>
                          <pic:cNvPicPr>
                            <a:picLocks noChangeAspect="1" noChangeArrowheads="1"/>
                          </pic:cNvPicPr>
                        </pic:nvPicPr>
                        <pic:blipFill>
                          <a:blip r:embed="rId55" cstate="print">
                            <a:extLst>
                              <a:ext uri="{BEBA8EAE-BF5A-486C-A8C5-ECC9F3942E4B}">
                                <a14:imgProps xmlns:a14="http://schemas.microsoft.com/office/drawing/2010/main">
                                  <a14:imgLayer r:embed="rId56">
                                    <a14:imgEffect>
                                      <a14:backgroundRemoval t="10000" b="96389" l="9892" r="89928">
                                        <a14:foregroundMark x1="43885" y1="88750" x2="43885" y2="88750"/>
                                        <a14:foregroundMark x1="36151" y1="88750" x2="36151" y2="88750"/>
                                        <a14:foregroundMark x1="28957" y1="88750" x2="28957" y2="88750"/>
                                        <a14:foregroundMark x1="28237" y1="96389" x2="28237" y2="96389"/>
                                        <a14:foregroundMark x1="74346" y1="69293" x2="74346" y2="69293"/>
                                        <a14:foregroundMark x1="70157" y1="61414" x2="70157" y2="61414"/>
                                        <a14:foregroundMark x1="67277" y1="70707" x2="67277" y2="70707"/>
                                        <a14:foregroundMark x1="68325" y1="65657" x2="68325" y2="65657"/>
                                        <a14:foregroundMark x1="68325" y1="61414" x2="68325" y2="61414"/>
                                      </a14:backgroundRemoval>
                                    </a14:imgEffect>
                                  </a14:imgLayer>
                                </a14:imgProps>
                              </a:ext>
                              <a:ext uri="{28A0092B-C50C-407E-A947-70E740481C1C}">
                                <a14:useLocalDpi xmlns:a14="http://schemas.microsoft.com/office/drawing/2010/main" val="0"/>
                              </a:ext>
                            </a:extLst>
                          </a:blip>
                          <a:srcRect/>
                          <a:stretch>
                            <a:fillRect/>
                          </a:stretch>
                        </pic:blipFill>
                        <pic:spPr bwMode="auto">
                          <a:xfrm>
                            <a:off x="0" y="0"/>
                            <a:ext cx="1581287" cy="2047956"/>
                          </a:xfrm>
                          <a:prstGeom prst="rect">
                            <a:avLst/>
                          </a:prstGeom>
                          <a:noFill/>
                          <a:ln>
                            <a:noFill/>
                          </a:ln>
                        </pic:spPr>
                      </pic:pic>
                    </a:graphicData>
                  </a:graphic>
                </wp:anchor>
              </w:drawing>
            </w:r>
          </w:p>
          <w:p w14:paraId="5021E2C8" w14:textId="77777777" w:rsidR="00035CE4" w:rsidRDefault="00035CE4" w:rsidP="00FF0E76">
            <w:pPr>
              <w:textAlignment w:val="baseline"/>
              <w:rPr>
                <w:rFonts w:eastAsia="Times New Roman" w:cs="Segoe UI"/>
                <w:color w:val="000000"/>
                <w:szCs w:val="24"/>
                <w:lang w:bidi="ar-SA"/>
              </w:rPr>
            </w:pPr>
          </w:p>
          <w:p w14:paraId="3F05FAE2" w14:textId="77777777" w:rsidR="00035CE4" w:rsidRDefault="00035CE4" w:rsidP="00FF0E76">
            <w:pPr>
              <w:textAlignment w:val="baseline"/>
              <w:rPr>
                <w:rFonts w:eastAsia="Times New Roman" w:cs="Segoe UI"/>
                <w:color w:val="000000"/>
                <w:szCs w:val="24"/>
                <w:lang w:bidi="ar-SA"/>
              </w:rPr>
            </w:pPr>
          </w:p>
          <w:p w14:paraId="63767CFA" w14:textId="77777777" w:rsidR="00035CE4" w:rsidRDefault="00035CE4" w:rsidP="00FF0E76">
            <w:pPr>
              <w:textAlignment w:val="baseline"/>
              <w:rPr>
                <w:rFonts w:eastAsia="Times New Roman" w:cs="Segoe UI"/>
                <w:color w:val="000000"/>
                <w:szCs w:val="24"/>
                <w:lang w:bidi="ar-SA"/>
              </w:rPr>
            </w:pPr>
          </w:p>
          <w:p w14:paraId="53A56A98" w14:textId="77777777" w:rsidR="00035CE4" w:rsidRDefault="00035CE4" w:rsidP="00FF0E76">
            <w:pPr>
              <w:textAlignment w:val="baseline"/>
              <w:rPr>
                <w:rFonts w:eastAsia="Times New Roman" w:cs="Segoe UI"/>
                <w:color w:val="000000"/>
                <w:szCs w:val="24"/>
                <w:lang w:bidi="ar-SA"/>
              </w:rPr>
            </w:pPr>
            <w:r>
              <w:rPr>
                <w:rFonts w:eastAsia="Times New Roman" w:cs="Segoe UI"/>
                <w:noProof/>
                <w:color w:val="000000"/>
                <w:szCs w:val="24"/>
                <w:lang w:bidi="ar-SA"/>
              </w:rPr>
              <mc:AlternateContent>
                <mc:Choice Requires="wps">
                  <w:drawing>
                    <wp:anchor distT="0" distB="0" distL="114300" distR="114300" simplePos="0" relativeHeight="253457408" behindDoc="0" locked="0" layoutInCell="1" allowOverlap="1" wp14:anchorId="502691A4" wp14:editId="1ECD5D4F">
                      <wp:simplePos x="0" y="0"/>
                      <wp:positionH relativeFrom="column">
                        <wp:posOffset>4068445</wp:posOffset>
                      </wp:positionH>
                      <wp:positionV relativeFrom="paragraph">
                        <wp:posOffset>11430</wp:posOffset>
                      </wp:positionV>
                      <wp:extent cx="1847850" cy="1070610"/>
                      <wp:effectExtent l="742950" t="0" r="19050" b="15240"/>
                      <wp:wrapNone/>
                      <wp:docPr id="1093" name="Speech Bubble: Rectangle with Corners Rounded 1093"/>
                      <wp:cNvGraphicFramePr/>
                      <a:graphic xmlns:a="http://schemas.openxmlformats.org/drawingml/2006/main">
                        <a:graphicData uri="http://schemas.microsoft.com/office/word/2010/wordprocessingShape">
                          <wps:wsp>
                            <wps:cNvSpPr/>
                            <wps:spPr>
                              <a:xfrm>
                                <a:off x="0" y="0"/>
                                <a:ext cx="1847850" cy="1070610"/>
                              </a:xfrm>
                              <a:prstGeom prst="wedgeRoundRectCallout">
                                <a:avLst>
                                  <a:gd name="adj1" fmla="val -87865"/>
                                  <a:gd name="adj2" fmla="val -25228"/>
                                  <a:gd name="adj3" fmla="val 16667"/>
                                </a:avLst>
                              </a:prstGeom>
                              <a:solidFill>
                                <a:sysClr val="window" lastClr="FFFFFF"/>
                              </a:solidFill>
                              <a:ln w="19050" cap="flat" cmpd="sng" algn="ctr">
                                <a:solidFill>
                                  <a:srgbClr val="70AD47">
                                    <a:lumMod val="75000"/>
                                  </a:srgbClr>
                                </a:solidFill>
                                <a:prstDash val="solid"/>
                                <a:miter lim="800000"/>
                              </a:ln>
                              <a:effectLst/>
                            </wps:spPr>
                            <wps:txbx>
                              <w:txbxContent>
                                <w:p w14:paraId="01224D0C"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 xml:space="preserve">Effective feedback relies on it being given either during or shortly after work is completed.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02691A4" id="Speech Bubble: Rectangle with Corners Rounded 1093" o:spid="_x0000_s1166" type="#_x0000_t62" style="position:absolute;margin-left:320.35pt;margin-top:.9pt;width:145.5pt;height:84.3pt;z-index:253457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IH9mwAIAAJoFAAAOAAAAZHJzL2Uyb0RvYy54bWysVMlu2zAQvRfoPxC8J5Jc23KMyIFhw0WB&#10;NAmSFDnTFCWx4FaStux+fYaUvDU9FdWBmuEMZ3mz3N7tpEBbZh3XqsDZdYoRU1SXXNUF/vG6uppg&#10;5DxRJRFasQLvmcN3s8+fblszZQPdaFEyi8CIctPWFLjx3kyTxNGGSeKutWEKhJW2knhgbZ2UlrRg&#10;XYpkkKbjpNW2NFZT5hzcLjshnkX7VcWof6wqxzwSBYbYfDxtPNfhTGa3ZFpbYhpO+zDIP0QhCVfg&#10;9GhqSTxBG8s/mJKcWu105a+plomuKk5ZzAGyydI/snlpiGExFwDHmSNM7v+ZpQ/bF/NkAYbWuKkD&#10;MmSxq6wMf4gP7SJY+yNYbOcRhctsMswnI8CUgixL83ScRTiT03Njnf/KtESBKHDLypo9640qn6Eu&#10;CyKE3viIGtneOx/hK5EiEvqElD8zjCopoBpbItDVJJ+MR325zpQGF0qD0WAw+aj05VwpG4/HedCB&#10;QHu/QB1CDUE4LXi54kJEZu8WwiKIARLgqtQtRoI4D5cFXsWvN3bxTCjUAiw3aUSIQGdXgngAS5qy&#10;wE7VGBFRw8hQbyMEF6+drddHr3k6Xw7zqCQ28rsuu2DyUZoeAO/1Y04XhkJaS+Ka7kkUdfBI7mHu&#10;BJcFnoCdoyWhQtIsTg7UJMB0aoxA+d16hzjkkA2j93C31uX+ySKru/Fyhq44OL4HmJ6IhQpCl8CO&#10;8I9wVEIDMLqnMGq0/f23+6APbQ5SjFqYTwDt14ZYBuh/UzAAN9kQAkA+MsNRPgDGnkvW5xK1kQsN&#10;FYSegugiGfS9OJCV1fINVsk8eAURURR8d+XpmYXv9gYsI8rm86gGQ2yIv1cvhgbjAbsA+evujVjT&#10;t72HiXnQh1num67rv5NueKn0fON1xY+od7j2JYAFEOvbL6uwYc75qHVaqbN3AAAA//8DAFBLAwQU&#10;AAYACAAAACEAj2yCItwAAAAJAQAADwAAAGRycy9kb3ducmV2LnhtbEyPzU7DMBCE70i8g7VI3Kjd&#10;NrQkxKlQRY8cWpDg6CZLHIjXIXZb9+1ZTuX4aUbzU66S68URx9B50jCdKBBItW86ajW8vW7uHkCE&#10;aKgxvSfUcMYAq+r6qjRF40+0xeMutoJDKBRGg41xKKQMtUVnwsQPSKx9+tGZyDi2shnNicNdL2dK&#10;LaQzHXGDNQOuLdbfu4PTMN/Ozin/aZ83ll6+1nnK7of3D61vb9LTI4iIKV7M8Defp0PFm/b+QE0Q&#10;vYZFppZsZYEfsJ7Pp8x75qXKQFal/P+g+gUAAP//AwBQSwECLQAUAAYACAAAACEAtoM4kv4AAADh&#10;AQAAEwAAAAAAAAAAAAAAAAAAAAAAW0NvbnRlbnRfVHlwZXNdLnhtbFBLAQItABQABgAIAAAAIQA4&#10;/SH/1gAAAJQBAAALAAAAAAAAAAAAAAAAAC8BAABfcmVscy8ucmVsc1BLAQItABQABgAIAAAAIQBh&#10;IH9mwAIAAJoFAAAOAAAAAAAAAAAAAAAAAC4CAABkcnMvZTJvRG9jLnhtbFBLAQItABQABgAIAAAA&#10;IQCPbIIi3AAAAAkBAAAPAAAAAAAAAAAAAAAAABoFAABkcnMvZG93bnJldi54bWxQSwUGAAAAAAQA&#10;BADzAAAAIwYAAAAA&#10;" adj="-8179,5351" fillcolor="window" strokecolor="#548235" strokeweight="1.5pt">
                      <v:textbox>
                        <w:txbxContent>
                          <w:p w14:paraId="01224D0C"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 xml:space="preserve">Effective feedback relies on it being given either during or shortly after work is completed. </w:t>
                            </w:r>
                          </w:p>
                        </w:txbxContent>
                      </v:textbox>
                    </v:shape>
                  </w:pict>
                </mc:Fallback>
              </mc:AlternateContent>
            </w:r>
          </w:p>
          <w:p w14:paraId="0BF73904" w14:textId="77777777" w:rsidR="00035CE4" w:rsidRDefault="00035CE4" w:rsidP="00FF0E76">
            <w:pPr>
              <w:textAlignment w:val="baseline"/>
              <w:rPr>
                <w:rFonts w:eastAsia="Times New Roman" w:cs="Segoe UI"/>
                <w:color w:val="000000"/>
                <w:szCs w:val="24"/>
                <w:lang w:bidi="ar-SA"/>
              </w:rPr>
            </w:pPr>
            <w:r>
              <w:rPr>
                <w:rFonts w:eastAsia="Times New Roman" w:cs="Segoe UI"/>
                <w:noProof/>
                <w:color w:val="000000"/>
                <w:szCs w:val="24"/>
                <w:lang w:bidi="ar-SA"/>
              </w:rPr>
              <mc:AlternateContent>
                <mc:Choice Requires="wps">
                  <w:drawing>
                    <wp:anchor distT="0" distB="0" distL="114300" distR="114300" simplePos="0" relativeHeight="253456384" behindDoc="0" locked="0" layoutInCell="1" allowOverlap="1" wp14:anchorId="1EB94FB5" wp14:editId="4781684E">
                      <wp:simplePos x="0" y="0"/>
                      <wp:positionH relativeFrom="column">
                        <wp:posOffset>563245</wp:posOffset>
                      </wp:positionH>
                      <wp:positionV relativeFrom="paragraph">
                        <wp:posOffset>142875</wp:posOffset>
                      </wp:positionV>
                      <wp:extent cx="1847850" cy="1262380"/>
                      <wp:effectExtent l="0" t="0" r="476250" b="13970"/>
                      <wp:wrapNone/>
                      <wp:docPr id="1092" name="Speech Bubble: Rectangle with Corners Rounded 1092"/>
                      <wp:cNvGraphicFramePr/>
                      <a:graphic xmlns:a="http://schemas.openxmlformats.org/drawingml/2006/main">
                        <a:graphicData uri="http://schemas.microsoft.com/office/word/2010/wordprocessingShape">
                          <wps:wsp>
                            <wps:cNvSpPr/>
                            <wps:spPr>
                              <a:xfrm>
                                <a:off x="0" y="0"/>
                                <a:ext cx="1847850" cy="1262380"/>
                              </a:xfrm>
                              <a:prstGeom prst="wedgeRoundRectCallout">
                                <a:avLst>
                                  <a:gd name="adj1" fmla="val 72589"/>
                                  <a:gd name="adj2" fmla="val -41513"/>
                                  <a:gd name="adj3" fmla="val 16667"/>
                                </a:avLst>
                              </a:prstGeom>
                              <a:solidFill>
                                <a:sysClr val="window" lastClr="FFFFFF"/>
                              </a:solidFill>
                              <a:ln w="19050" cap="flat" cmpd="sng" algn="ctr">
                                <a:solidFill>
                                  <a:srgbClr val="70AD47">
                                    <a:lumMod val="75000"/>
                                  </a:srgbClr>
                                </a:solidFill>
                                <a:prstDash val="solid"/>
                                <a:miter lim="800000"/>
                              </a:ln>
                              <a:effectLst/>
                            </wps:spPr>
                            <wps:txbx>
                              <w:txbxContent>
                                <w:p w14:paraId="1BF26D4C"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If learners are only given a grade for their work, they will only see the grade and stop reading other feedback.</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EB94FB5" id="Speech Bubble: Rectangle with Corners Rounded 1092" o:spid="_x0000_s1167" type="#_x0000_t62" style="position:absolute;margin-left:44.35pt;margin-top:11.25pt;width:145.5pt;height:99.4pt;z-index:253456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qG7owQIAAJkFAAAOAAAAZHJzL2Uyb0RvYy54bWysVEtv2zAMvg/YfxB0b22neTWoUwQJMgzo&#10;2qLt0LMiy4kGSdQkJU7360fJzqPrTsN8kEmR4uPj4+Z2rxXZCeclmJIWlzklwnCopFmX9PvL8mJM&#10;iQ/MVEyBESV9E57eTj9/umnsRPRgA6oSjqAR4yeNLekmBDvJMs83QjN/CVYYFNbgNAvIunVWOdag&#10;da2yXp4PswZcZR1w4T3eLlohnSb7dS14eKhrLwJRJcXYQjpdOlfxzKY3bLJ2zG4k78Jg/xCFZtKg&#10;06OpBQuMbJ38YEpL7sBDHS456AzqWnKRcsBsivyPbJ43zIqUC4Lj7REm///M8vvds310CENj/cQj&#10;GbPY107HP8ZH9gmstyNYYh8Ix8ti3B+NB4gpR1nRG/auxgnO7PTcOh++CNAkEiVtRLUWT7A11RPW&#10;Zc6Ugm1IqLHdnQ8JvooYprFPWPWjoKTWCquxY4qMeoPxdVetM53euc5FvxgUVx+Vrs6ViuFwOIo6&#10;GGfnFqlDpDEGD0pWS6lUYt78XDmCIWD80lTQUKKYD3hZ0mX6OmPvnilDGkTlOk8AMWzsWrGAWGlb&#10;ldSbNSVMrXFieHAJgXevvVuvjl5H+WzRHyUltdXfoGqDGQ3y/IB3p59yemcoprVgftM+SaIWHi0D&#10;jp2SuqRjtHO0pExMWqTBwZJEmE59EamwX+2JxByKfhFNxbsVVG+Pjjhop8tbvpTo+A5hemQOC4hN&#10;gisiPOBRK0BgoKMo2YD79bf7qI9djlJKGhxPBO3nljmB6H812P/XRb8f5zkx/cGoh4w7l6zOJWar&#10;54AVxJbC6BIZ9YM6kLUD/YqbZBa9oogZjr7b8nTMPLRrA3cRF7NZUsMZtizcmWfLo/GIXYT8Zf/K&#10;nO26PuDA3MNhlLuma/vvpBtfGphtA9TyiHqLa1cCnP9U325XxQVzziet00ad/gYAAP//AwBQSwME&#10;FAAGAAgAAAAhANZjpwbeAAAACQEAAA8AAABkcnMvZG93bnJldi54bWxMj81OwzAQhO9IvIO1SNyo&#10;01QkIY1TVQhO5QCh3J14m6SN7Sh2fnh7tid63JnR7DfZbtEdm3BwrTUC1qsAGJrKqtbUAo7f708J&#10;MOelUbKzBgX8ooNdfn+XyVTZ2XzhVPiaUYlxqRTQeN+nnLuqQS3dyvZoyDvZQUtP51BzNciZynXH&#10;wyCIuJatoQ+N7PG1wepSjFrA3J9/Dvv4c4o+ykN9Kc7HMcI3IR4flv0WmMfF/4fhik/okBNTaUej&#10;HOsEJElMSQFh+AyM/E38QkJ5FdYb4HnGbxfkfwAAAP//AwBQSwECLQAUAAYACAAAACEAtoM4kv4A&#10;AADhAQAAEwAAAAAAAAAAAAAAAAAAAAAAW0NvbnRlbnRfVHlwZXNdLnhtbFBLAQItABQABgAIAAAA&#10;IQA4/SH/1gAAAJQBAAALAAAAAAAAAAAAAAAAAC8BAABfcmVscy8ucmVsc1BLAQItABQABgAIAAAA&#10;IQCYqG7owQIAAJkFAAAOAAAAAAAAAAAAAAAAAC4CAABkcnMvZTJvRG9jLnhtbFBLAQItABQABgAI&#10;AAAAIQDWY6cG3gAAAAkBAAAPAAAAAAAAAAAAAAAAABsFAABkcnMvZG93bnJldi54bWxQSwUGAAAA&#10;AAQABADzAAAAJgYAAAAA&#10;" adj="26479,1833" fillcolor="window" strokecolor="#548235" strokeweight="1.5pt">
                      <v:textbox>
                        <w:txbxContent>
                          <w:p w14:paraId="1BF26D4C"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If learners are only given a grade for their work, they will only see the grade and stop reading other feedback.</w:t>
                            </w:r>
                          </w:p>
                        </w:txbxContent>
                      </v:textbox>
                    </v:shape>
                  </w:pict>
                </mc:Fallback>
              </mc:AlternateContent>
            </w:r>
            <w:r>
              <w:rPr>
                <w:rFonts w:eastAsia="Times New Roman" w:cs="Segoe UI"/>
                <w:noProof/>
                <w:color w:val="000000"/>
                <w:szCs w:val="24"/>
                <w:lang w:bidi="ar-SA"/>
              </w:rPr>
              <mc:AlternateContent>
                <mc:Choice Requires="wps">
                  <w:drawing>
                    <wp:anchor distT="0" distB="0" distL="114300" distR="114300" simplePos="0" relativeHeight="253461504" behindDoc="0" locked="0" layoutInCell="1" allowOverlap="1" wp14:anchorId="41E514C7" wp14:editId="4A8B528D">
                      <wp:simplePos x="0" y="0"/>
                      <wp:positionH relativeFrom="column">
                        <wp:posOffset>5735955</wp:posOffset>
                      </wp:positionH>
                      <wp:positionV relativeFrom="paragraph">
                        <wp:posOffset>147955</wp:posOffset>
                      </wp:positionV>
                      <wp:extent cx="387350" cy="375285"/>
                      <wp:effectExtent l="0" t="0" r="12700" b="24765"/>
                      <wp:wrapNone/>
                      <wp:docPr id="1097" name="Oval 1097"/>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3E57CF55" w14:textId="77777777" w:rsidR="00035CE4" w:rsidRPr="004077E0" w:rsidRDefault="00035CE4" w:rsidP="00035CE4">
                                  <w:pPr>
                                    <w:jc w:val="center"/>
                                    <w:rPr>
                                      <w:color w:val="000000" w:themeColor="text1"/>
                                    </w:rPr>
                                  </w:pPr>
                                  <w:r w:rsidRPr="004077E0">
                                    <w:rPr>
                                      <w:color w:val="000000" w:themeColor="text1"/>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1E514C7" id="Oval 1097" o:spid="_x0000_s1168" style="position:absolute;margin-left:451.65pt;margin-top:11.65pt;width:30.5pt;height:29.55pt;z-index:253461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qBsthQIAABMFAAAOAAAAZHJzL2Uyb0RvYy54bWysVFFv2yAQfp+0/4B4X+2kyZJFdaqoUaZJ&#10;XVupnfpMMMRIwDEgsbNfvwO7SbvuaZof8B13HHfffcfVdWc0OQgfFNiKji5KSoTlUCu7q+iPp82n&#10;OSUhMlszDVZU9CgCvV5+/HDVuoUYQwO6Fp5gEBsWratoE6NbFEXgjTAsXIATFo0SvGERVb8ras9a&#10;jG50MS7Lz0ULvnYeuAgBd9e9kS5zfCkFj/dSBhGJrijmFvPq87pNa7G8YoudZ65RfEiD/UMWhimL&#10;l55CrVlkZO/Vu1BGcQ8BZLzgYAqQUnGRa8BqRuUf1Tw2zIlcC4IT3Amm8P/C8rvDo3vwCEPrwiKg&#10;mKropDfpj/mRLoN1PIElukg4bl7OZ5dThJSj6XI2Hc+nCczifNj5EL8KMCQJFRVaKxdSOWzBDrch&#10;9t4vXmk7gFb1RmmdlWO40Z4cGHYOG15DS4lmIeJmRTf5Gy58c0xb0lZ0jN8Uc2NIKalZRNG4uqLB&#10;7ihheodc5dHnXN6cDn63Pd06K1frySw76b35DnWfzGxalpk4WOvgn+t+EyiVtWah6Y9kU881oyIS&#10;XitT0TnGOUXSNhUtMmUHcM4dSVLsth1RWMNoMk6h0t4W6uODJx56XgfHNwovvkWYHphHImN/cDjj&#10;PS5SAwIDg0RJA/7X3/aTP/ILrZS0OBgI2s898wLR/2aReV9Gk0mapKxMprMxKv61ZfvaYvfmBrCD&#10;I3wGHM9i8o/6RZQezDPO8CrdiiZmOd7dt2dQbmI/sPgKcLFaZTecHsfirX10PAVP2CXIn7pn5t3A&#10;uIhUvYOXIXrHut43nbSw2keQKlPyjCt2NSk4ebm/wyuRRvu1nr3Ob9nyNwAAAP//AwBQSwMEFAAG&#10;AAgAAAAhAFBRVmHdAAAACQEAAA8AAABkcnMvZG93bnJldi54bWxMj01PwzAMhu9I/IfISNxYQjdN&#10;W6k78SnECTG2e9aYtpA4pUm78u/JTnCyLT96/bjYTM6KkfrQeka4nikQxJU3LdcIu/enqxWIEDUb&#10;bT0Twg8F2JTnZ4XOjT/yG43bWIsUwiHXCE2MXS5lqBpyOsx8R5x2H753Oqaxr6Xp9TGFOyszpZbS&#10;6ZbThUZ3dN9Q9bUdHAKpl9d+Nz7a/XD3kI3f+8o8fwbEy4vp9gZEpCn+wXDST+pQJqeDH9gEYRHW&#10;aj5PKEJ2qglYLxepOSCssgXIspD/Pyh/AQAA//8DAFBLAQItABQABgAIAAAAIQC2gziS/gAAAOEB&#10;AAATAAAAAAAAAAAAAAAAAAAAAABbQ29udGVudF9UeXBlc10ueG1sUEsBAi0AFAAGAAgAAAAhADj9&#10;If/WAAAAlAEAAAsAAAAAAAAAAAAAAAAALwEAAF9yZWxzLy5yZWxzUEsBAi0AFAAGAAgAAAAhAKOo&#10;Gy2FAgAAEwUAAA4AAAAAAAAAAAAAAAAALgIAAGRycy9lMm9Eb2MueG1sUEsBAi0AFAAGAAgAAAAh&#10;AFBRVmHdAAAACQEAAA8AAAAAAAAAAAAAAAAA3wQAAGRycy9kb3ducmV2LnhtbFBLBQYAAAAABAAE&#10;APMAAADpBQAAAAA=&#10;" fillcolor="window" strokecolor="#548235" strokeweight="1.75pt">
                      <v:stroke joinstyle="miter"/>
                      <v:textbox>
                        <w:txbxContent>
                          <w:p w14:paraId="3E57CF55" w14:textId="77777777" w:rsidR="00035CE4" w:rsidRPr="004077E0" w:rsidRDefault="00035CE4" w:rsidP="00035CE4">
                            <w:pPr>
                              <w:jc w:val="center"/>
                              <w:rPr>
                                <w:color w:val="000000" w:themeColor="text1"/>
                              </w:rPr>
                            </w:pPr>
                            <w:r w:rsidRPr="004077E0">
                              <w:rPr>
                                <w:color w:val="000000" w:themeColor="text1"/>
                              </w:rPr>
                              <w:t>1</w:t>
                            </w:r>
                          </w:p>
                        </w:txbxContent>
                      </v:textbox>
                    </v:oval>
                  </w:pict>
                </mc:Fallback>
              </mc:AlternateContent>
            </w:r>
          </w:p>
          <w:p w14:paraId="2653023B" w14:textId="77777777" w:rsidR="00035CE4" w:rsidRDefault="00035CE4" w:rsidP="00FF0E76">
            <w:pPr>
              <w:textAlignment w:val="baseline"/>
              <w:rPr>
                <w:rFonts w:eastAsia="Times New Roman" w:cs="Segoe UI"/>
                <w:color w:val="000000"/>
                <w:szCs w:val="24"/>
                <w:lang w:bidi="ar-SA"/>
              </w:rPr>
            </w:pPr>
          </w:p>
          <w:p w14:paraId="5989589D" w14:textId="77777777" w:rsidR="00035CE4" w:rsidRDefault="00035CE4" w:rsidP="00FF0E76">
            <w:pPr>
              <w:textAlignment w:val="baseline"/>
              <w:rPr>
                <w:rFonts w:eastAsia="Times New Roman" w:cs="Segoe UI"/>
                <w:color w:val="000000"/>
                <w:szCs w:val="24"/>
                <w:lang w:bidi="ar-SA"/>
              </w:rPr>
            </w:pPr>
            <w:r>
              <w:rPr>
                <w:rFonts w:eastAsia="Times New Roman" w:cs="Segoe UI"/>
                <w:noProof/>
                <w:color w:val="000000"/>
                <w:szCs w:val="24"/>
                <w:lang w:bidi="ar-SA"/>
              </w:rPr>
              <mc:AlternateContent>
                <mc:Choice Requires="wps">
                  <w:drawing>
                    <wp:anchor distT="0" distB="0" distL="114300" distR="114300" simplePos="0" relativeHeight="253460480" behindDoc="0" locked="0" layoutInCell="1" allowOverlap="1" wp14:anchorId="180B9668" wp14:editId="5DEAB95F">
                      <wp:simplePos x="0" y="0"/>
                      <wp:positionH relativeFrom="column">
                        <wp:posOffset>350520</wp:posOffset>
                      </wp:positionH>
                      <wp:positionV relativeFrom="paragraph">
                        <wp:posOffset>74930</wp:posOffset>
                      </wp:positionV>
                      <wp:extent cx="387350" cy="375285"/>
                      <wp:effectExtent l="0" t="0" r="12700" b="24765"/>
                      <wp:wrapNone/>
                      <wp:docPr id="1096" name="Oval 1096"/>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49B9C33D" w14:textId="77777777" w:rsidR="00035CE4" w:rsidRPr="004077E0" w:rsidRDefault="00035CE4" w:rsidP="00035CE4">
                                  <w:pPr>
                                    <w:jc w:val="center"/>
                                    <w:rPr>
                                      <w:color w:val="000000" w:themeColor="text1"/>
                                    </w:rPr>
                                  </w:pPr>
                                  <w:r>
                                    <w:rPr>
                                      <w:color w:val="000000" w:themeColor="text1"/>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80B9668" id="Oval 1096" o:spid="_x0000_s1169" style="position:absolute;margin-left:27.6pt;margin-top:5.9pt;width:30.5pt;height:29.55pt;z-index:253460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ytOghQIAABMFAAAOAAAAZHJzL2Uyb0RvYy54bWysVE1v2zAMvQ/YfxB0X+18LVkQpwgSZBjQ&#10;tQHaoWdFlmMBkqhJSuzs14+S3aRddxrmg0yKFEU+Pmpx22pFTsJ5Caagg5ucEmE4lNIcCvrjaftp&#10;RokPzJRMgREFPQtPb5cfPywaOxdDqEGVwhEMYvy8sQWtQ7DzLPO8Fpr5G7DCoLECp1lA1R2y0rEG&#10;o2uVDfP8c9aAK60DLrzH3U1npMsUv6oEDw9V5UUgqqCYW0irS+s+rtlyweYHx2wteZ8G+4csNJMG&#10;L72E2rDAyNHJd6G05A48VOGGg86gqiQXqQasZpD/Uc1jzaxItSA43l5g8v8vLL8/PdqdQxga6+ce&#10;xVhFWzkd/5gfaRNY5wtYog2E4+ZoNh1NEFKOptF0MpxNIpjZ9bB1PnwVoEkUCiqUktbHcticne58&#10;6LxfvOK2ByXLrVQqKWe/Vo6cGHYOG15CQ4liPuBmQbfp6y98c0wZ0hR0iN8Ec2NIqUqxgKK2ZUG9&#10;OVDC1AG5yoNLubw57d1hf7l1mq8242lyUkf9HcoumekkzxNxsNbeP9X9JlAsa8N83R1Jpo5rWgYk&#10;vJK6oDOMc4mkTCxaJMr24Fw7EqXQ7lsisYbBeBRDxb09lOedIw46XnvLtxIvvkOYdswhkbE/OJzh&#10;AZdKAQIDvURJDe7X3/ajP/ILrZQ0OBgI2s8jcwLR/2aQeV8G43GcpKSMJ9MhKu61Zf/aYo56DdjB&#10;AT4Dlicx+gf1IlYO9DPO8CreiiZmON7dtadX1qEbWHwFuFitkhtOj2XhzjxaHoNH7CLkT+0zc7Zn&#10;XECq3sPLEL1jXecbTxpYHQNUMlHyiit2NSo4eam//SsRR/u1nryub9nyNwAAAP//AwBQSwMEFAAG&#10;AAgAAAAhAL/U9I/bAAAACAEAAA8AAABkcnMvZG93bnJldi54bWxMj81OwzAQhO9IvIO1SNyonUgt&#10;EOJU/ApxQpT27sZLEojXwXbS8PZsT3DcmdHsN+V6dr2YMMTOk4ZsoUAg1d521GjYvj9dXIGIyZA1&#10;vSfU8IMR1tXpSWkK6w/0htMmNYJLKBZGQ5vSUEgZ6xadiQs/ILH34YMzic/QSBvMgctdL3OlVtKZ&#10;jvhDawa8b7H+2oxOA6qX17CdHvvdePeQT9+72j5/Rq3Pz+bbGxAJ5/QXhiM+o0PFTHs/ko2i17Bc&#10;5pxkPeMFRz9bsbDXcKmuQVal/D+g+gUAAP//AwBQSwECLQAUAAYACAAAACEAtoM4kv4AAADhAQAA&#10;EwAAAAAAAAAAAAAAAAAAAAAAW0NvbnRlbnRfVHlwZXNdLnhtbFBLAQItABQABgAIAAAAIQA4/SH/&#10;1gAAAJQBAAALAAAAAAAAAAAAAAAAAC8BAABfcmVscy8ucmVsc1BLAQItABQABgAIAAAAIQB1ytOg&#10;hQIAABMFAAAOAAAAAAAAAAAAAAAAAC4CAABkcnMvZTJvRG9jLnhtbFBLAQItABQABgAIAAAAIQC/&#10;1PSP2wAAAAgBAAAPAAAAAAAAAAAAAAAAAN8EAABkcnMvZG93bnJldi54bWxQSwUGAAAAAAQABADz&#10;AAAA5wUAAAAA&#10;" fillcolor="window" strokecolor="#548235" strokeweight="1.75pt">
                      <v:stroke joinstyle="miter"/>
                      <v:textbox>
                        <w:txbxContent>
                          <w:p w14:paraId="49B9C33D" w14:textId="77777777" w:rsidR="00035CE4" w:rsidRPr="004077E0" w:rsidRDefault="00035CE4" w:rsidP="00035CE4">
                            <w:pPr>
                              <w:jc w:val="center"/>
                              <w:rPr>
                                <w:color w:val="000000" w:themeColor="text1"/>
                              </w:rPr>
                            </w:pPr>
                            <w:r>
                              <w:rPr>
                                <w:color w:val="000000" w:themeColor="text1"/>
                              </w:rPr>
                              <w:t>2</w:t>
                            </w:r>
                          </w:p>
                        </w:txbxContent>
                      </v:textbox>
                    </v:oval>
                  </w:pict>
                </mc:Fallback>
              </mc:AlternateContent>
            </w:r>
          </w:p>
          <w:p w14:paraId="05196E4F" w14:textId="77777777" w:rsidR="00035CE4" w:rsidRPr="006F6025" w:rsidRDefault="00035CE4" w:rsidP="00FF0E76">
            <w:pPr>
              <w:textAlignment w:val="baseline"/>
              <w:rPr>
                <w:rFonts w:eastAsia="Times New Roman" w:cs="Segoe UI"/>
                <w:color w:val="000000"/>
                <w:szCs w:val="24"/>
                <w:lang w:bidi="ar-SA"/>
              </w:rPr>
            </w:pPr>
          </w:p>
          <w:p w14:paraId="3BA9760F" w14:textId="77777777" w:rsidR="00035CE4" w:rsidRDefault="00035CE4" w:rsidP="00FF0E76">
            <w:pPr>
              <w:textAlignment w:val="baseline"/>
              <w:rPr>
                <w:rFonts w:ascii="Gadugi" w:eastAsia="Times New Roman" w:hAnsi="Gadugi" w:cs="Segoe UI"/>
                <w:b/>
                <w:bCs/>
                <w:sz w:val="22"/>
                <w:lang w:bidi="ar-SA"/>
              </w:rPr>
            </w:pPr>
          </w:p>
          <w:p w14:paraId="6F23017A" w14:textId="77777777" w:rsidR="00035CE4" w:rsidRDefault="00035CE4" w:rsidP="00FF0E76">
            <w:pPr>
              <w:textAlignment w:val="baseline"/>
              <w:rPr>
                <w:rFonts w:ascii="Gadugi" w:eastAsia="Times New Roman" w:hAnsi="Gadugi" w:cs="Segoe UI"/>
                <w:b/>
                <w:bCs/>
                <w:sz w:val="22"/>
                <w:lang w:bidi="ar-SA"/>
              </w:rPr>
            </w:pPr>
            <w:r>
              <w:rPr>
                <w:rFonts w:eastAsia="Times New Roman" w:cs="Segoe UI"/>
                <w:noProof/>
                <w:color w:val="000000"/>
                <w:szCs w:val="24"/>
                <w:lang w:bidi="ar-SA"/>
              </w:rPr>
              <mc:AlternateContent>
                <mc:Choice Requires="wps">
                  <w:drawing>
                    <wp:anchor distT="0" distB="0" distL="114300" distR="114300" simplePos="0" relativeHeight="253462528" behindDoc="0" locked="0" layoutInCell="1" allowOverlap="1" wp14:anchorId="7FED41F0" wp14:editId="10D65CAA">
                      <wp:simplePos x="0" y="0"/>
                      <wp:positionH relativeFrom="column">
                        <wp:posOffset>3484245</wp:posOffset>
                      </wp:positionH>
                      <wp:positionV relativeFrom="paragraph">
                        <wp:posOffset>152400</wp:posOffset>
                      </wp:positionV>
                      <wp:extent cx="1847850" cy="1070610"/>
                      <wp:effectExtent l="228600" t="971550" r="19050" b="15240"/>
                      <wp:wrapNone/>
                      <wp:docPr id="1098" name="Speech Bubble: Rectangle with Corners Rounded 1098"/>
                      <wp:cNvGraphicFramePr/>
                      <a:graphic xmlns:a="http://schemas.openxmlformats.org/drawingml/2006/main">
                        <a:graphicData uri="http://schemas.microsoft.com/office/word/2010/wordprocessingShape">
                          <wps:wsp>
                            <wps:cNvSpPr/>
                            <wps:spPr>
                              <a:xfrm>
                                <a:off x="0" y="0"/>
                                <a:ext cx="1847850" cy="1070610"/>
                              </a:xfrm>
                              <a:prstGeom prst="wedgeRoundRectCallout">
                                <a:avLst>
                                  <a:gd name="adj1" fmla="val -60787"/>
                                  <a:gd name="adj2" fmla="val -136666"/>
                                  <a:gd name="adj3" fmla="val 16667"/>
                                </a:avLst>
                              </a:prstGeom>
                              <a:solidFill>
                                <a:sysClr val="window" lastClr="FFFFFF"/>
                              </a:solidFill>
                              <a:ln w="19050" cap="flat" cmpd="sng" algn="ctr">
                                <a:solidFill>
                                  <a:srgbClr val="70AD47">
                                    <a:lumMod val="75000"/>
                                  </a:srgbClr>
                                </a:solidFill>
                                <a:prstDash val="solid"/>
                                <a:miter lim="800000"/>
                              </a:ln>
                              <a:effectLst/>
                            </wps:spPr>
                            <wps:txbx>
                              <w:txbxContent>
                                <w:p w14:paraId="7683C4BD"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Feedback needs to link to specific target or skills with a plan of how to improve.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FED41F0" id="Speech Bubble: Rectangle with Corners Rounded 1098" o:spid="_x0000_s1170" type="#_x0000_t62" style="position:absolute;margin-left:274.35pt;margin-top:12pt;width:145.5pt;height:84.3pt;z-index:253462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3WcvgIAAJsFAAAOAAAAZHJzL2Uyb0RvYy54bWysVMlu2zAQvRfoPxC8J5Icx3KMyIFhw0WB&#10;NAmSFDnTFCWx4FaSsux+fYeUvKTpqagO1AxnOMub5fZuJwXaMuu4VgXOLlOMmKK65Kou8PfX9cUU&#10;I+eJKonQihV4zxy+m3/+dNuZGRvpRouSWQRGlJt1psCN92aWJI42TBJ3qQ1TIKy0lcQDa+uktKQD&#10;61IkozSdJJ22pbGaMufgdtUL8TzarypG/WNVOeaRKDDE5uNp47kJZzK/JbPaEtNwOoRB/iEKSbgC&#10;p0dTK+IJai3/YEpyarXTlb+kWia6qjhlMQfIJkv/yOalIYbFXAAcZ44wuf9nlj5sX8yTBRg642YO&#10;yJDFrrIy/CE+tItg7Y9gsZ1HFC6z6TifXgOmFGRZmqeTLMKZnJ4b6/wXpiUKRIE7VtbsWbeqfIa6&#10;LIkQuvURNbK9dz7CVyJFJPQJKX9kGFVSQDW2RKCLSZpP86FcZ0qjd0rZ1QS+j1pX51oZqERLEOng&#10;GKhDrCEKpwUv11yIyOzdUlgEQUAGXJW6w0gQ5+GywOv4BYdg4t0zoVAHuNykESICrV0J4gEtacoC&#10;O1VjREQNM0O9jRi8e+1svTl6zdPFapxHJdHKb7rsg8mv0/SA+KD/MYyQ1oq4pn8SffTwSO5h8ASX&#10;BZ6CnaMloULSLI4OFCVkduqMQPndZoc45JCNx8FUuNvocv9kkdX9fDlD1xwc3wNMT8RCCaFNYEn4&#10;RzgqoQEYPVAYNdr++tt90Ic+BylGHQwogPazJZYB+l8VTMAN+A8THZnxdT4Cxp5LNucS1cqlhgpC&#10;U0F0kQz6XhzIymr5BrtkEbyCiCgKvvvyDMzS94sDthFli0VUgyk2xN+rF0OD8YBdgPx190asGfre&#10;w8g86MMwD03Xt8xJN7xUetF6XfEj6j2uQwlgA8T6DtsqrJhzPmqddur8NwAAAP//AwBQSwMEFAAG&#10;AAgAAAAhABKh+5jfAAAACgEAAA8AAABkcnMvZG93bnJldi54bWxMj8tOwzAQRfdI/IM1SGwQdUhL&#10;SUKcCiF10WUDErCbxiYO+BHZbpP+PcMKljNzdOfcejNbw04qxME7AXeLDJhynZeD6wW8vmxvC2Ax&#10;oZNovFMCzirCprm8qLGSfnJ7dWpTzyjExQoF6JTGivPYaWUxLvyoHN0+fbCYaAw9lwEnCreG51m2&#10;5hYHRx80jupZq+67PVoBu48bG8r5K9vt27N5x+2bntqlENdX89MjsKTm9AfDrz6pQ0NOB390MjIj&#10;4H5VPBAqIF9RJwKKZUmLA5Flvgbe1Px/heYHAAD//wMAUEsBAi0AFAAGAAgAAAAhALaDOJL+AAAA&#10;4QEAABMAAAAAAAAAAAAAAAAAAAAAAFtDb250ZW50X1R5cGVzXS54bWxQSwECLQAUAAYACAAAACEA&#10;OP0h/9YAAACUAQAACwAAAAAAAAAAAAAAAAAvAQAAX3JlbHMvLnJlbHNQSwECLQAUAAYACAAAACEA&#10;iWd1nL4CAACbBQAADgAAAAAAAAAAAAAAAAAuAgAAZHJzL2Uyb0RvYy54bWxQSwECLQAUAAYACAAA&#10;ACEAEqH7mN8AAAAKAQAADwAAAAAAAAAAAAAAAAAYBQAAZHJzL2Rvd25yZXYueG1sUEsFBgAAAAAE&#10;AAQA8wAAACQGAAAAAA==&#10;" adj="-2330,-18720" fillcolor="window" strokecolor="#548235" strokeweight="1.5pt">
                      <v:textbox>
                        <w:txbxContent>
                          <w:p w14:paraId="7683C4BD" w14:textId="77777777" w:rsidR="00035CE4" w:rsidRPr="00CC0FB0" w:rsidRDefault="00035CE4" w:rsidP="00035CE4">
                            <w:pPr>
                              <w:jc w:val="center"/>
                              <w:rPr>
                                <w:rFonts w:ascii="Gadugi" w:hAnsi="Gadugi"/>
                                <w:color w:val="000000" w:themeColor="text1"/>
                                <w:sz w:val="22"/>
                              </w:rPr>
                            </w:pPr>
                            <w:r w:rsidRPr="00CC0FB0">
                              <w:rPr>
                                <w:rFonts w:ascii="Gadugi" w:hAnsi="Gadugi"/>
                                <w:color w:val="000000" w:themeColor="text1"/>
                                <w:sz w:val="22"/>
                              </w:rPr>
                              <w:t>Feedback needs to link to specific target or skills with a plan of how to improve.</w:t>
                            </w:r>
                          </w:p>
                        </w:txbxContent>
                      </v:textbox>
                    </v:shape>
                  </w:pict>
                </mc:Fallback>
              </mc:AlternateContent>
            </w:r>
          </w:p>
          <w:p w14:paraId="2CFC91F8" w14:textId="77777777" w:rsidR="00035CE4" w:rsidRDefault="00035CE4" w:rsidP="00FF0E76">
            <w:pPr>
              <w:textAlignment w:val="baseline"/>
              <w:rPr>
                <w:rFonts w:ascii="Gadugi" w:eastAsia="Times New Roman" w:hAnsi="Gadugi" w:cs="Segoe UI"/>
                <w:b/>
                <w:bCs/>
                <w:sz w:val="22"/>
                <w:lang w:bidi="ar-SA"/>
              </w:rPr>
            </w:pPr>
          </w:p>
          <w:p w14:paraId="70789941" w14:textId="77777777" w:rsidR="00035CE4" w:rsidRPr="00C020A5" w:rsidRDefault="00035CE4" w:rsidP="00FF0E76">
            <w:pPr>
              <w:textAlignment w:val="baseline"/>
              <w:rPr>
                <w:rFonts w:ascii="Gadugi" w:eastAsia="Times New Roman" w:hAnsi="Gadugi" w:cs="Segoe UI"/>
                <w:b/>
                <w:bCs/>
                <w:sz w:val="22"/>
                <w:lang w:bidi="ar-SA"/>
              </w:rPr>
            </w:pPr>
            <w:r>
              <w:rPr>
                <w:rFonts w:eastAsia="Times New Roman" w:cs="Segoe UI"/>
                <w:noProof/>
                <w:color w:val="000000"/>
                <w:szCs w:val="24"/>
                <w:lang w:bidi="ar-SA"/>
              </w:rPr>
              <mc:AlternateContent>
                <mc:Choice Requires="wps">
                  <w:drawing>
                    <wp:anchor distT="0" distB="0" distL="114300" distR="114300" simplePos="0" relativeHeight="253463552" behindDoc="0" locked="0" layoutInCell="1" allowOverlap="1" wp14:anchorId="5A308DEF" wp14:editId="0AAD8F7F">
                      <wp:simplePos x="0" y="0"/>
                      <wp:positionH relativeFrom="column">
                        <wp:posOffset>5217160</wp:posOffset>
                      </wp:positionH>
                      <wp:positionV relativeFrom="paragraph">
                        <wp:posOffset>24130</wp:posOffset>
                      </wp:positionV>
                      <wp:extent cx="387350" cy="375285"/>
                      <wp:effectExtent l="0" t="0" r="12700" b="24765"/>
                      <wp:wrapNone/>
                      <wp:docPr id="1099" name="Oval 1099"/>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381F6EBD" w14:textId="77777777" w:rsidR="00035CE4" w:rsidRPr="004077E0" w:rsidRDefault="00035CE4" w:rsidP="00035CE4">
                                  <w:pPr>
                                    <w:jc w:val="center"/>
                                    <w:rPr>
                                      <w:color w:val="000000" w:themeColor="text1"/>
                                    </w:rPr>
                                  </w:pPr>
                                  <w:r>
                                    <w:rPr>
                                      <w:color w:val="000000" w:themeColor="text1"/>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5A308DEF" id="Oval 1099" o:spid="_x0000_s1171" style="position:absolute;margin-left:410.8pt;margin-top:1.9pt;width:30.5pt;height:29.55pt;z-index:253463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IA6hAIAABMFAAAOAAAAZHJzL2Uyb0RvYy54bWysVFFv2yAQfp+0/4B4X+2kyZJFdaqoUaZJ&#10;XVupnfpMMMRIwDEgsbNfvwO7SbvuaZof8B13HHfffcfVdWc0OQgfFNiKji5KSoTlUCu7q+iPp82n&#10;OSUhMlszDVZU9CgCvV5+/HDVuoUYQwO6Fp5gEBsWratoE6NbFEXgjTAsXIATFo0SvGERVb8ras9a&#10;jG50MS7Lz0ULvnYeuAgBd9e9kS5zfCkFj/dSBhGJrijmFvPq87pNa7G8YoudZ65RfEiD/UMWhimL&#10;l55CrVlkZO/Vu1BGcQ8BZLzgYAqQUnGRa8BqRuUf1Tw2zIlcC4IT3Amm8P/C8rvDo3vwCEPrwiKg&#10;mKropDfpj/mRLoN1PIElukg4bl7OZ5dThJSj6XI2Hc+nCczifNj5EL8KMCQJFRVaKxdSOWzBDrch&#10;9t4vXmk7gFb1RmmdlWO40Z4cGHYOG15DS4lmIeJmRTf5Gy58c0xb0lZ0jN8Uc2NIKalZRNG4uqLB&#10;7ihheodc5dHnXN6cDn63Pd06K1frySw76b35DnWfzGxalpk4WOvgn+t+EyiVtWah6Y9kU881oyIS&#10;XitT0TnGOUXSNhUtMmUHcM4dSVLsth1RWMNokpFOe1uojw+eeOh5HRzfKLz4FmF6YB6JjP3B4Yz3&#10;uEgNCAwMEiUN+F9/20/+yC+0UtLiYCBoP/fMC0T/m0XmfRlNJmmSsjKZzsao+NeW7WuL3ZsbwA6O&#10;8BlwPIvJP+oXUXowzzjDq3QrmpjleHffnkG5if3A4ivAxWqV3XB6HIu39tHxFDxhlyB/6p6ZdwPj&#10;IlL1Dl6G6B3ret900sJqH0GqTMkzrtjVpODk5f4Or0Qa7dd69jq/ZcvfAAAA//8DAFBLAwQUAAYA&#10;CAAAACEAWt4PR9sAAAAIAQAADwAAAGRycy9kb3ducmV2LnhtbEyPzU7DMBCE70i8g7VI3KhTI0Uh&#10;xKn4FeKEKO3djZckEK+D7aTh7VlOcBzNaOabarO4QcwYYu9Jw3qVgUBqvO2p1bB7e7woQMRkyJrB&#10;E2r4xgib+vSkMqX1R3rFeZtawSUUS6OhS2kspYxNh87ElR+R2Hv3wZnEMrTSBnPkcjdIlWW5dKYn&#10;XujMiHcdNp/byWnA7Pkl7OaHYT/d3qv5a9/Yp4+o9fnZcnMNIuGS/sLwi8/oUDPTwU9koxg0FGqd&#10;c1TDJT9gvygU64OGXF2BrCv5/0D9AwAA//8DAFBLAQItABQABgAIAAAAIQC2gziS/gAAAOEBAAAT&#10;AAAAAAAAAAAAAAAAAAAAAABbQ29udGVudF9UeXBlc10ueG1sUEsBAi0AFAAGAAgAAAAhADj9If/W&#10;AAAAlAEAAAsAAAAAAAAAAAAAAAAALwEAAF9yZWxzLy5yZWxzUEsBAi0AFAAGAAgAAAAhAAOIgDqE&#10;AgAAEwUAAA4AAAAAAAAAAAAAAAAALgIAAGRycy9lMm9Eb2MueG1sUEsBAi0AFAAGAAgAAAAhAFre&#10;D0fbAAAACAEAAA8AAAAAAAAAAAAAAAAA3gQAAGRycy9kb3ducmV2LnhtbFBLBQYAAAAABAAEAPMA&#10;AADmBQAAAAA=&#10;" fillcolor="window" strokecolor="#548235" strokeweight="1.75pt">
                      <v:stroke joinstyle="miter"/>
                      <v:textbox>
                        <w:txbxContent>
                          <w:p w14:paraId="381F6EBD" w14:textId="77777777" w:rsidR="00035CE4" w:rsidRPr="004077E0" w:rsidRDefault="00035CE4" w:rsidP="00035CE4">
                            <w:pPr>
                              <w:jc w:val="center"/>
                              <w:rPr>
                                <w:color w:val="000000" w:themeColor="text1"/>
                              </w:rPr>
                            </w:pPr>
                            <w:r>
                              <w:rPr>
                                <w:color w:val="000000" w:themeColor="text1"/>
                              </w:rPr>
                              <w:t>5</w:t>
                            </w:r>
                          </w:p>
                        </w:txbxContent>
                      </v:textbox>
                    </v:oval>
                  </w:pict>
                </mc:Fallback>
              </mc:AlternateContent>
            </w:r>
          </w:p>
          <w:p w14:paraId="5D9C3B5D" w14:textId="77777777" w:rsidR="00035CE4" w:rsidRPr="00C020A5" w:rsidRDefault="00035CE4" w:rsidP="00FF0E76">
            <w:pPr>
              <w:textAlignment w:val="baseline"/>
              <w:rPr>
                <w:rFonts w:ascii="Gadugi" w:eastAsia="Times New Roman" w:hAnsi="Gadugi" w:cs="Segoe UI"/>
                <w:b/>
                <w:bCs/>
                <w:sz w:val="22"/>
                <w:lang w:bidi="ar-SA"/>
              </w:rPr>
            </w:pPr>
          </w:p>
          <w:p w14:paraId="4D9E363A" w14:textId="77777777" w:rsidR="00035CE4" w:rsidRPr="00583014" w:rsidRDefault="00035CE4" w:rsidP="00FF0E76">
            <w:pPr>
              <w:textAlignment w:val="baseline"/>
              <w:rPr>
                <w:rFonts w:ascii="Gadugi" w:eastAsia="Times New Roman" w:hAnsi="Gadugi" w:cs="Segoe UI"/>
                <w:b/>
                <w:bCs/>
                <w:sz w:val="22"/>
                <w:lang w:bidi="ar-SA"/>
              </w:rPr>
            </w:pPr>
            <w:r w:rsidRPr="00401B2E">
              <w:rPr>
                <w:noProof/>
                <w:lang w:eastAsia="ja-JP" w:bidi="ar-SA"/>
              </w:rPr>
              <w:drawing>
                <wp:anchor distT="0" distB="0" distL="114300" distR="114300" simplePos="0" relativeHeight="253452288" behindDoc="0" locked="0" layoutInCell="1" allowOverlap="1" wp14:anchorId="147DB1EF" wp14:editId="3F66B548">
                  <wp:simplePos x="0" y="0"/>
                  <wp:positionH relativeFrom="column">
                    <wp:posOffset>2573020</wp:posOffset>
                  </wp:positionH>
                  <wp:positionV relativeFrom="paragraph">
                    <wp:posOffset>128270</wp:posOffset>
                  </wp:positionV>
                  <wp:extent cx="889000" cy="829617"/>
                  <wp:effectExtent l="0" t="0" r="0" b="0"/>
                  <wp:wrapNone/>
                  <wp:docPr id="1089" name="Picture 1089"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 name="Picture 1089"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p>
          <w:p w14:paraId="499327EF" w14:textId="77777777" w:rsidR="00035CE4" w:rsidRPr="004D6F15" w:rsidRDefault="00035CE4" w:rsidP="00FF0E76">
            <w:pPr>
              <w:textAlignment w:val="baseline"/>
              <w:rPr>
                <w:rFonts w:ascii="Gadugi" w:hAnsi="Gadugi" w:cs="Calibri"/>
                <w:kern w:val="1"/>
                <w:sz w:val="22"/>
                <w:lang w:eastAsia="en-GB" w:bidi="ar-SA"/>
              </w:rPr>
            </w:pPr>
            <w:r w:rsidRPr="004D6F15">
              <w:rPr>
                <w:rFonts w:ascii="Gadugi" w:hAnsi="Gadugi" w:cs="CIDFont+F4"/>
                <w:sz w:val="22"/>
                <w:lang w:bidi="ar-SA"/>
              </w:rPr>
              <w:t xml:space="preserve">Write your thoughts in your learning journal. </w:t>
            </w:r>
          </w:p>
          <w:p w14:paraId="2D6FE600" w14:textId="77777777" w:rsidR="00035CE4" w:rsidRDefault="00035CE4" w:rsidP="00FF0E76">
            <w:pPr>
              <w:textAlignment w:val="baseline"/>
              <w:rPr>
                <w:rFonts w:ascii="CIDFont+F3" w:hAnsi="CIDFont+F3" w:cs="CIDFont+F3"/>
                <w:color w:val="0563C2"/>
                <w:sz w:val="21"/>
                <w:szCs w:val="21"/>
                <w:lang w:bidi="ar-SA"/>
              </w:rPr>
            </w:pPr>
          </w:p>
          <w:p w14:paraId="38D7503D" w14:textId="77777777" w:rsidR="00035CE4" w:rsidRPr="008E734D" w:rsidRDefault="00035CE4" w:rsidP="00FF0E76">
            <w:pPr>
              <w:textAlignment w:val="baseline"/>
              <w:rPr>
                <w:rFonts w:ascii="CIDFont+F3" w:hAnsi="CIDFont+F3" w:cs="CIDFont+F3"/>
                <w:color w:val="0563C2"/>
                <w:sz w:val="21"/>
                <w:szCs w:val="21"/>
                <w:lang w:bidi="ar-SA"/>
              </w:rPr>
            </w:pPr>
          </w:p>
        </w:tc>
      </w:tr>
      <w:bookmarkEnd w:id="9"/>
    </w:tbl>
    <w:p w14:paraId="7A63841F"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tbl>
      <w:tblPr>
        <w:tblStyle w:val="TableGrid"/>
        <w:tblW w:w="9918" w:type="dxa"/>
        <w:tblLook w:val="04A0" w:firstRow="1" w:lastRow="0" w:firstColumn="1" w:lastColumn="0" w:noHBand="0" w:noVBand="1"/>
      </w:tblPr>
      <w:tblGrid>
        <w:gridCol w:w="9918"/>
      </w:tblGrid>
      <w:tr w:rsidR="00035CE4" w:rsidRPr="00273726" w14:paraId="2FE5E81D" w14:textId="77777777" w:rsidTr="00FF0E76">
        <w:trPr>
          <w:trHeight w:val="1922"/>
        </w:trPr>
        <w:tc>
          <w:tcPr>
            <w:tcW w:w="9918" w:type="dxa"/>
            <w:shd w:val="clear" w:color="auto" w:fill="FBE4D5" w:themeFill="accent2" w:themeFillTint="33"/>
          </w:tcPr>
          <w:p w14:paraId="56D08AED" w14:textId="7731C6D8" w:rsidR="00035CE4" w:rsidRDefault="00035CE4" w:rsidP="00FF0E76">
            <w:pPr>
              <w:pStyle w:val="Heading1"/>
              <w:outlineLvl w:val="0"/>
              <w:rPr>
                <w:b/>
                <w:bCs/>
              </w:rPr>
            </w:pPr>
            <w:bookmarkStart w:id="10" w:name="_Hlk78534220"/>
            <w:r w:rsidRPr="001A19DC">
              <w:rPr>
                <w:b/>
                <w:bCs/>
              </w:rPr>
              <w:t xml:space="preserve">Activity </w:t>
            </w:r>
            <w:r>
              <w:rPr>
                <w:b/>
                <w:bCs/>
              </w:rPr>
              <w:t>6</w:t>
            </w:r>
            <w:r w:rsidRPr="001A19DC">
              <w:rPr>
                <w:b/>
                <w:bCs/>
              </w:rPr>
              <w:t>.</w:t>
            </w:r>
            <w:r w:rsidR="000B465A">
              <w:rPr>
                <w:b/>
                <w:bCs/>
              </w:rPr>
              <w:t>9</w:t>
            </w:r>
            <w:r w:rsidRPr="001A19DC">
              <w:rPr>
                <w:b/>
                <w:bCs/>
              </w:rPr>
              <w:t xml:space="preserve"> </w:t>
            </w:r>
            <w:r>
              <w:rPr>
                <w:b/>
                <w:bCs/>
              </w:rPr>
              <w:t xml:space="preserve">answers - </w:t>
            </w:r>
            <w:r w:rsidRPr="001A19DC">
              <w:rPr>
                <w:b/>
                <w:bCs/>
              </w:rPr>
              <w:t xml:space="preserve">Discussion about </w:t>
            </w:r>
            <w:r>
              <w:rPr>
                <w:b/>
                <w:bCs/>
              </w:rPr>
              <w:t xml:space="preserve">feedback </w:t>
            </w:r>
            <w:r w:rsidRPr="001A19DC">
              <w:rPr>
                <w:b/>
                <w:bCs/>
              </w:rPr>
              <w:t xml:space="preserve">statements </w:t>
            </w:r>
          </w:p>
          <w:p w14:paraId="196E9512" w14:textId="77777777" w:rsidR="00035CE4" w:rsidRPr="00583014" w:rsidRDefault="00035CE4" w:rsidP="00FF0E76"/>
          <w:p w14:paraId="42598764" w14:textId="77777777" w:rsidR="00035CE4" w:rsidRPr="00C512EB" w:rsidRDefault="00035CE4" w:rsidP="00FF0E76">
            <w:pPr>
              <w:rPr>
                <w:rFonts w:ascii="Gadugi" w:hAnsi="Gadugi"/>
                <w:sz w:val="22"/>
                <w:lang w:bidi="ar-SA"/>
              </w:rPr>
            </w:pPr>
            <w:r w:rsidRPr="00C512EB">
              <w:rPr>
                <w:rFonts w:ascii="Gadugi" w:hAnsi="Gadugi"/>
                <w:sz w:val="22"/>
                <w:lang w:bidi="ar-SA"/>
              </w:rPr>
              <w:t xml:space="preserve">Each of the statements makes an important point about the elements of effective feedback.  There is no right or wrong answer to the ranking exercise. The answers below are in no </w:t>
            </w:r>
            <w:proofErr w:type="gramStart"/>
            <w:r w:rsidRPr="00C512EB">
              <w:rPr>
                <w:rFonts w:ascii="Gadugi" w:hAnsi="Gadugi"/>
                <w:sz w:val="22"/>
                <w:lang w:bidi="ar-SA"/>
              </w:rPr>
              <w:t>particular order</w:t>
            </w:r>
            <w:proofErr w:type="gramEnd"/>
            <w:r w:rsidRPr="00C512EB">
              <w:rPr>
                <w:rFonts w:ascii="Gadugi" w:hAnsi="Gadugi"/>
                <w:sz w:val="22"/>
                <w:lang w:bidi="ar-SA"/>
              </w:rPr>
              <w:t>.</w:t>
            </w:r>
          </w:p>
          <w:p w14:paraId="7FABD57A" w14:textId="77777777" w:rsidR="00035CE4" w:rsidRPr="00C512EB" w:rsidRDefault="00035CE4" w:rsidP="00FF0E76">
            <w:pPr>
              <w:rPr>
                <w:rFonts w:ascii="Gadugi" w:hAnsi="Gadugi"/>
                <w:sz w:val="22"/>
                <w:lang w:bidi="ar-SA"/>
              </w:rPr>
            </w:pPr>
          </w:p>
          <w:p w14:paraId="7E299477" w14:textId="5B40CC15" w:rsidR="00035CE4" w:rsidRPr="00C512EB" w:rsidRDefault="00035CE4" w:rsidP="00DA58E5">
            <w:pPr>
              <w:pStyle w:val="ListParagraph"/>
              <w:numPr>
                <w:ilvl w:val="0"/>
                <w:numId w:val="14"/>
              </w:numPr>
              <w:rPr>
                <w:rFonts w:ascii="Gadugi" w:hAnsi="Gadugi"/>
                <w:sz w:val="22"/>
                <w:lang w:bidi="ar-SA"/>
              </w:rPr>
            </w:pPr>
            <w:r w:rsidRPr="00C512EB">
              <w:rPr>
                <w:rFonts w:ascii="Gadugi" w:hAnsi="Gadugi"/>
                <w:sz w:val="22"/>
                <w:lang w:bidi="ar-SA"/>
              </w:rPr>
              <w:t xml:space="preserve">For feedback to be effective it needs to be given either during or as close to the </w:t>
            </w:r>
            <w:r w:rsidR="0059444B">
              <w:rPr>
                <w:rFonts w:ascii="Gadugi" w:hAnsi="Gadugi"/>
                <w:sz w:val="22"/>
                <w:lang w:bidi="ar-SA"/>
              </w:rPr>
              <w:t xml:space="preserve">task completed </w:t>
            </w:r>
            <w:r w:rsidRPr="00C512EB">
              <w:rPr>
                <w:rFonts w:ascii="Gadugi" w:hAnsi="Gadugi"/>
                <w:sz w:val="22"/>
                <w:lang w:bidi="ar-SA"/>
              </w:rPr>
              <w:t>as possible. Feedback several weeks later is not useful.</w:t>
            </w:r>
          </w:p>
          <w:p w14:paraId="1C318FD8" w14:textId="77777777" w:rsidR="00035CE4" w:rsidRPr="00C512EB" w:rsidRDefault="00035CE4" w:rsidP="00DA58E5">
            <w:pPr>
              <w:pStyle w:val="ListParagraph"/>
              <w:numPr>
                <w:ilvl w:val="0"/>
                <w:numId w:val="14"/>
              </w:numPr>
              <w:rPr>
                <w:rFonts w:ascii="Gadugi" w:hAnsi="Gadugi"/>
                <w:sz w:val="22"/>
                <w:lang w:bidi="ar-SA"/>
              </w:rPr>
            </w:pPr>
            <w:r w:rsidRPr="00C512EB">
              <w:rPr>
                <w:rFonts w:ascii="Gadugi" w:hAnsi="Gadugi"/>
                <w:sz w:val="22"/>
                <w:lang w:bidi="ar-SA"/>
              </w:rPr>
              <w:t>Learners tend to focus on the grade (</w:t>
            </w:r>
            <w:proofErr w:type="gramStart"/>
            <w:r w:rsidRPr="00C512EB">
              <w:rPr>
                <w:rFonts w:ascii="Gadugi" w:hAnsi="Gadugi"/>
                <w:sz w:val="22"/>
                <w:lang w:bidi="ar-SA"/>
              </w:rPr>
              <w:t>A,B</w:t>
            </w:r>
            <w:proofErr w:type="gramEnd"/>
            <w:r w:rsidRPr="00C512EB">
              <w:rPr>
                <w:rFonts w:ascii="Gadugi" w:hAnsi="Gadugi"/>
                <w:sz w:val="22"/>
                <w:lang w:bidi="ar-SA"/>
              </w:rPr>
              <w:t>….E etc). They then don’t read any written feedback.</w:t>
            </w:r>
          </w:p>
          <w:p w14:paraId="346819A0" w14:textId="77777777" w:rsidR="00035CE4" w:rsidRPr="00C512EB" w:rsidRDefault="00035CE4" w:rsidP="00DA58E5">
            <w:pPr>
              <w:pStyle w:val="ListParagraph"/>
              <w:numPr>
                <w:ilvl w:val="0"/>
                <w:numId w:val="14"/>
              </w:numPr>
              <w:rPr>
                <w:rFonts w:ascii="Gadugi" w:hAnsi="Gadugi"/>
                <w:sz w:val="22"/>
                <w:lang w:bidi="ar-SA"/>
              </w:rPr>
            </w:pPr>
            <w:r w:rsidRPr="00C512EB">
              <w:rPr>
                <w:rFonts w:ascii="Gadugi" w:hAnsi="Gadugi"/>
                <w:sz w:val="22"/>
                <w:lang w:bidi="ar-SA"/>
              </w:rPr>
              <w:t>Like questioning, it’s important for teachers to listen to learners’ feedback.</w:t>
            </w:r>
          </w:p>
          <w:p w14:paraId="18ABE5E5" w14:textId="77777777" w:rsidR="00035CE4" w:rsidRPr="00C512EB" w:rsidRDefault="00035CE4" w:rsidP="00DA58E5">
            <w:pPr>
              <w:pStyle w:val="ListParagraph"/>
              <w:numPr>
                <w:ilvl w:val="0"/>
                <w:numId w:val="14"/>
              </w:numPr>
              <w:rPr>
                <w:rFonts w:ascii="Gadugi" w:hAnsi="Gadugi"/>
                <w:sz w:val="22"/>
                <w:lang w:bidi="ar-SA"/>
              </w:rPr>
            </w:pPr>
            <w:r w:rsidRPr="00C512EB">
              <w:rPr>
                <w:rFonts w:ascii="Gadugi" w:hAnsi="Gadugi"/>
                <w:sz w:val="22"/>
                <w:lang w:bidi="ar-SA"/>
              </w:rPr>
              <w:t>If learners are happy to make mistakes, they will accept and use feedback to improve.</w:t>
            </w:r>
          </w:p>
          <w:p w14:paraId="159F42B5" w14:textId="77777777" w:rsidR="00035CE4" w:rsidRPr="006E1180" w:rsidRDefault="00035CE4" w:rsidP="00DA58E5">
            <w:pPr>
              <w:pStyle w:val="ListParagraph"/>
              <w:numPr>
                <w:ilvl w:val="0"/>
                <w:numId w:val="14"/>
              </w:numPr>
              <w:rPr>
                <w:lang w:bidi="ar-SA"/>
              </w:rPr>
            </w:pPr>
            <w:r w:rsidRPr="00C512EB">
              <w:rPr>
                <w:rFonts w:ascii="Gadugi" w:hAnsi="Gadugi"/>
                <w:sz w:val="22"/>
                <w:lang w:bidi="ar-SA"/>
              </w:rPr>
              <w:t>If feedback is not linked to targets or skills, it is ineffective on improving the learner towards their goal.</w:t>
            </w:r>
          </w:p>
          <w:p w14:paraId="19CEDC4B" w14:textId="77777777" w:rsidR="00035CE4" w:rsidRPr="00A72D82" w:rsidRDefault="00035CE4" w:rsidP="00FF0E76">
            <w:pPr>
              <w:pStyle w:val="ListParagraph"/>
              <w:ind w:left="360"/>
              <w:rPr>
                <w:lang w:bidi="ar-SA"/>
              </w:rPr>
            </w:pPr>
          </w:p>
        </w:tc>
      </w:tr>
      <w:bookmarkEnd w:id="10"/>
    </w:tbl>
    <w:p w14:paraId="22066339"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tbl>
      <w:tblPr>
        <w:tblStyle w:val="TableGrid"/>
        <w:tblW w:w="9918" w:type="dxa"/>
        <w:tblLook w:val="04A0" w:firstRow="1" w:lastRow="0" w:firstColumn="1" w:lastColumn="0" w:noHBand="0" w:noVBand="1"/>
      </w:tblPr>
      <w:tblGrid>
        <w:gridCol w:w="9918"/>
      </w:tblGrid>
      <w:tr w:rsidR="00035CE4" w:rsidRPr="00273726" w14:paraId="7F2DF714" w14:textId="77777777" w:rsidTr="00FF0E76">
        <w:trPr>
          <w:trHeight w:val="1922"/>
        </w:trPr>
        <w:tc>
          <w:tcPr>
            <w:tcW w:w="9918" w:type="dxa"/>
            <w:shd w:val="clear" w:color="auto" w:fill="E2EFD9" w:themeFill="accent6" w:themeFillTint="33"/>
          </w:tcPr>
          <w:p w14:paraId="6A194E82" w14:textId="6EC93255" w:rsidR="00035CE4" w:rsidRPr="001A19DC" w:rsidRDefault="00035CE4" w:rsidP="00FF0E76">
            <w:pPr>
              <w:pStyle w:val="Heading1"/>
              <w:outlineLvl w:val="0"/>
              <w:rPr>
                <w:rFonts w:eastAsia="Times New Roman"/>
                <w:b/>
                <w:bCs/>
                <w:szCs w:val="26"/>
                <w:lang w:bidi="ar-SA"/>
              </w:rPr>
            </w:pPr>
            <w:r w:rsidRPr="001A19DC">
              <w:rPr>
                <w:b/>
                <w:bCs/>
                <w:noProof/>
              </w:rPr>
              <w:lastRenderedPageBreak/>
              <w:drawing>
                <wp:anchor distT="0" distB="0" distL="114300" distR="114300" simplePos="0" relativeHeight="253464576" behindDoc="0" locked="0" layoutInCell="1" allowOverlap="1" wp14:anchorId="24BAF9F6" wp14:editId="62456332">
                  <wp:simplePos x="0" y="0"/>
                  <wp:positionH relativeFrom="column">
                    <wp:posOffset>4874260</wp:posOffset>
                  </wp:positionH>
                  <wp:positionV relativeFrom="paragraph">
                    <wp:posOffset>-820420</wp:posOffset>
                  </wp:positionV>
                  <wp:extent cx="2120701" cy="2152650"/>
                  <wp:effectExtent l="0" t="0" r="0" b="0"/>
                  <wp:wrapNone/>
                  <wp:docPr id="1100" name="Picture 1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1A19DC">
              <w:rPr>
                <w:b/>
                <w:bCs/>
              </w:rPr>
              <w:t>Activity</w:t>
            </w:r>
            <w:r w:rsidRPr="001A19DC">
              <w:rPr>
                <w:rFonts w:eastAsia="Times New Roman"/>
                <w:b/>
                <w:bCs/>
                <w:szCs w:val="26"/>
                <w:lang w:bidi="ar-SA"/>
              </w:rPr>
              <w:t xml:space="preserve"> </w:t>
            </w:r>
            <w:r>
              <w:rPr>
                <w:b/>
                <w:bCs/>
              </w:rPr>
              <w:t>6</w:t>
            </w:r>
            <w:r w:rsidRPr="001A19DC">
              <w:rPr>
                <w:rFonts w:eastAsia="Times New Roman"/>
                <w:b/>
                <w:bCs/>
                <w:szCs w:val="26"/>
                <w:lang w:bidi="ar-SA"/>
              </w:rPr>
              <w:t>.</w:t>
            </w:r>
            <w:r w:rsidR="000B465A">
              <w:rPr>
                <w:rFonts w:eastAsia="Times New Roman"/>
                <w:b/>
                <w:bCs/>
                <w:szCs w:val="26"/>
                <w:lang w:bidi="ar-SA"/>
              </w:rPr>
              <w:t>10</w:t>
            </w:r>
            <w:r>
              <w:rPr>
                <w:rFonts w:eastAsia="Times New Roman"/>
                <w:b/>
                <w:bCs/>
                <w:szCs w:val="26"/>
                <w:lang w:bidi="ar-SA"/>
              </w:rPr>
              <w:t xml:space="preserve"> </w:t>
            </w:r>
            <w:r w:rsidRPr="001A19DC">
              <w:rPr>
                <w:rFonts w:eastAsia="Times New Roman"/>
                <w:b/>
                <w:bCs/>
                <w:szCs w:val="26"/>
                <w:lang w:bidi="ar-SA"/>
              </w:rPr>
              <w:t xml:space="preserve">– </w:t>
            </w:r>
            <w:r w:rsidRPr="001A19DC">
              <w:rPr>
                <w:b/>
                <w:bCs/>
              </w:rPr>
              <w:t xml:space="preserve">Importance of feedback </w:t>
            </w:r>
            <w:r w:rsidRPr="001A19DC">
              <w:rPr>
                <w:rFonts w:eastAsia="Times New Roman"/>
                <w:b/>
                <w:bCs/>
                <w:szCs w:val="26"/>
                <w:lang w:bidi="ar-SA"/>
              </w:rPr>
              <w:t>(30 minutes)</w:t>
            </w:r>
          </w:p>
          <w:p w14:paraId="67E5B208" w14:textId="0FA87941" w:rsidR="00035CE4" w:rsidRPr="006F6025" w:rsidRDefault="00035CE4" w:rsidP="00FF0E76">
            <w:pPr>
              <w:textAlignment w:val="baseline"/>
              <w:rPr>
                <w:rFonts w:eastAsia="Times New Roman" w:cs="Segoe UI"/>
                <w:color w:val="000000"/>
                <w:szCs w:val="24"/>
                <w:lang w:bidi="ar-SA"/>
              </w:rPr>
            </w:pPr>
          </w:p>
          <w:p w14:paraId="71EBD0D1" w14:textId="62B54831" w:rsidR="00035CE4" w:rsidRDefault="00C728C4" w:rsidP="00FF0E76">
            <w:pPr>
              <w:textAlignment w:val="baseline"/>
              <w:rPr>
                <w:rFonts w:ascii="Gadugi" w:eastAsia="Times New Roman" w:hAnsi="Gadugi" w:cs="Segoe UI"/>
                <w:b/>
                <w:bCs/>
                <w:sz w:val="22"/>
                <w:lang w:bidi="ar-SA"/>
              </w:rPr>
            </w:pPr>
            <w:r w:rsidRPr="00401B2E">
              <w:rPr>
                <w:noProof/>
                <w:lang w:eastAsia="ja-JP" w:bidi="ar-SA"/>
              </w:rPr>
              <w:drawing>
                <wp:anchor distT="0" distB="0" distL="114300" distR="114300" simplePos="0" relativeHeight="253581312" behindDoc="0" locked="0" layoutInCell="1" allowOverlap="1" wp14:anchorId="0064934F" wp14:editId="1AFB5F6A">
                  <wp:simplePos x="0" y="0"/>
                  <wp:positionH relativeFrom="column">
                    <wp:posOffset>432923</wp:posOffset>
                  </wp:positionH>
                  <wp:positionV relativeFrom="paragraph">
                    <wp:posOffset>23739</wp:posOffset>
                  </wp:positionV>
                  <wp:extent cx="889000" cy="829617"/>
                  <wp:effectExtent l="0" t="0" r="0" b="0"/>
                  <wp:wrapNone/>
                  <wp:docPr id="38" name="Picture 38"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r w:rsidR="00035CE4">
              <w:rPr>
                <w:rFonts w:ascii="Gadugi" w:eastAsia="Times New Roman" w:hAnsi="Gadugi" w:cs="Segoe UI"/>
                <w:b/>
                <w:bCs/>
                <w:noProof/>
                <w:sz w:val="22"/>
                <w:lang w:bidi="ar-SA"/>
              </w:rPr>
              <w:drawing>
                <wp:anchor distT="0" distB="0" distL="114300" distR="114300" simplePos="0" relativeHeight="253468672" behindDoc="1" locked="0" layoutInCell="1" allowOverlap="1" wp14:anchorId="510F9E84" wp14:editId="38882EB7">
                  <wp:simplePos x="0" y="0"/>
                  <wp:positionH relativeFrom="column">
                    <wp:posOffset>3871595</wp:posOffset>
                  </wp:positionH>
                  <wp:positionV relativeFrom="paragraph">
                    <wp:posOffset>323850</wp:posOffset>
                  </wp:positionV>
                  <wp:extent cx="1990725" cy="1492885"/>
                  <wp:effectExtent l="0" t="0" r="0" b="0"/>
                  <wp:wrapTight wrapText="bothSides">
                    <wp:wrapPolygon edited="0">
                      <wp:start x="0" y="0"/>
                      <wp:lineTo x="0" y="21223"/>
                      <wp:lineTo x="21290" y="21223"/>
                      <wp:lineTo x="21290" y="0"/>
                      <wp:lineTo x="0" y="0"/>
                    </wp:wrapPolygon>
                  </wp:wrapTight>
                  <wp:docPr id="1111" name="Video 1111" descr="Effective feedback animation">
                    <a:hlinkClick xmlns:a="http://schemas.openxmlformats.org/drawingml/2006/main" r:id="rId5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 name="Video 1111" descr="Effective feedback animation">
                            <a:hlinkClick r:id="rId57"/>
                          </pic:cNvPr>
                          <pic:cNvPicPr/>
                        </pic:nvPicPr>
                        <pic:blipFill>
                          <a:blip r:embed="rId58" cstate="print">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LjCzbSLyIwI?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1990725" cy="1492885"/>
                          </a:xfrm>
                          <a:prstGeom prst="rect">
                            <a:avLst/>
                          </a:prstGeom>
                        </pic:spPr>
                      </pic:pic>
                    </a:graphicData>
                  </a:graphic>
                  <wp14:sizeRelH relativeFrom="margin">
                    <wp14:pctWidth>0</wp14:pctWidth>
                  </wp14:sizeRelH>
                  <wp14:sizeRelV relativeFrom="margin">
                    <wp14:pctHeight>0</wp14:pctHeight>
                  </wp14:sizeRelV>
                </wp:anchor>
              </w:drawing>
            </w:r>
            <w:r w:rsidR="00035CE4" w:rsidRPr="00FA3796">
              <w:rPr>
                <w:rFonts w:ascii="Gadugi" w:eastAsia="Times New Roman" w:hAnsi="Gadugi" w:cs="Segoe UI"/>
                <w:sz w:val="22"/>
                <w:lang w:bidi="ar-SA"/>
              </w:rPr>
              <w:t xml:space="preserve">Watch the following short video about </w:t>
            </w:r>
            <w:r w:rsidR="00035CE4">
              <w:rPr>
                <w:rFonts w:ascii="Gadugi" w:eastAsia="Times New Roman" w:hAnsi="Gadugi" w:cs="Segoe UI"/>
                <w:sz w:val="22"/>
                <w:lang w:bidi="ar-SA"/>
              </w:rPr>
              <w:t>effective feedback and answer the questions in your learning journals.</w:t>
            </w:r>
          </w:p>
          <w:p w14:paraId="7EB6E20D" w14:textId="77777777" w:rsidR="00035CE4" w:rsidRDefault="00035CE4" w:rsidP="00FF0E76">
            <w:pPr>
              <w:textAlignment w:val="baseline"/>
              <w:rPr>
                <w:rFonts w:ascii="Gadugi" w:eastAsia="Times New Roman" w:hAnsi="Gadugi" w:cs="Segoe UI"/>
                <w:b/>
                <w:bCs/>
                <w:sz w:val="22"/>
                <w:lang w:bidi="ar-SA"/>
              </w:rPr>
            </w:pPr>
          </w:p>
          <w:p w14:paraId="490AFDF0" w14:textId="77777777" w:rsidR="00035CE4" w:rsidRPr="00FC25E3" w:rsidRDefault="00035CE4" w:rsidP="00DA58E5">
            <w:pPr>
              <w:pStyle w:val="ListParagraph"/>
              <w:numPr>
                <w:ilvl w:val="0"/>
                <w:numId w:val="15"/>
              </w:numPr>
              <w:textAlignment w:val="baseline"/>
              <w:rPr>
                <w:rFonts w:ascii="Gadugi" w:eastAsia="Times New Roman" w:hAnsi="Gadugi" w:cs="Segoe UI"/>
                <w:sz w:val="22"/>
                <w:lang w:bidi="ar-SA"/>
              </w:rPr>
            </w:pPr>
            <w:r w:rsidRPr="00C728C4">
              <w:rPr>
                <w:rFonts w:ascii="Gadugi" w:eastAsia="Times New Roman" w:hAnsi="Gadugi" w:cs="Segoe UI"/>
                <w:b/>
                <w:bCs/>
                <w:sz w:val="22"/>
                <w:lang w:bidi="ar-SA"/>
              </w:rPr>
              <w:t>Summarise</w:t>
            </w:r>
            <w:r>
              <w:rPr>
                <w:rFonts w:ascii="Gadugi" w:eastAsia="Times New Roman" w:hAnsi="Gadugi" w:cs="Segoe UI"/>
                <w:sz w:val="22"/>
                <w:lang w:bidi="ar-SA"/>
              </w:rPr>
              <w:t xml:space="preserve"> the important points about effective feedback? Use the diagram below to support you.</w:t>
            </w:r>
          </w:p>
          <w:p w14:paraId="45BCCBB6" w14:textId="77777777" w:rsidR="00035CE4" w:rsidRDefault="00035CE4" w:rsidP="00FF0E76">
            <w:pPr>
              <w:jc w:val="center"/>
              <w:textAlignment w:val="baseline"/>
              <w:rPr>
                <w:rFonts w:ascii="Gadugi" w:eastAsia="Times New Roman" w:hAnsi="Gadugi" w:cs="Segoe UI"/>
                <w:b/>
                <w:bCs/>
                <w:sz w:val="22"/>
                <w:lang w:bidi="ar-SA"/>
              </w:rPr>
            </w:pPr>
          </w:p>
          <w:p w14:paraId="76DFD1B1" w14:textId="77777777" w:rsidR="00035CE4" w:rsidRDefault="00035CE4" w:rsidP="00DA58E5">
            <w:pPr>
              <w:pStyle w:val="ListParagraph"/>
              <w:numPr>
                <w:ilvl w:val="0"/>
                <w:numId w:val="15"/>
              </w:numPr>
              <w:textAlignment w:val="baseline"/>
              <w:rPr>
                <w:rFonts w:ascii="Gadugi" w:eastAsia="Times New Roman" w:hAnsi="Gadugi" w:cs="Segoe UI"/>
                <w:sz w:val="22"/>
                <w:lang w:bidi="ar-SA"/>
              </w:rPr>
            </w:pPr>
            <w:r w:rsidRPr="00C728C4">
              <w:rPr>
                <w:rFonts w:ascii="Gadugi" w:eastAsia="Times New Roman" w:hAnsi="Gadugi" w:cs="Segoe UI"/>
                <w:b/>
                <w:bCs/>
                <w:sz w:val="22"/>
                <w:lang w:bidi="ar-SA"/>
              </w:rPr>
              <w:t>Thinking time</w:t>
            </w:r>
            <w:r>
              <w:rPr>
                <w:rFonts w:ascii="Gadugi" w:eastAsia="Times New Roman" w:hAnsi="Gadugi" w:cs="Segoe UI"/>
                <w:sz w:val="22"/>
                <w:lang w:bidi="ar-SA"/>
              </w:rPr>
              <w:t>: think of a time you received effective feedback. What made it effective?</w:t>
            </w:r>
          </w:p>
          <w:p w14:paraId="037C6592" w14:textId="77777777" w:rsidR="00035CE4" w:rsidRPr="000A43A5" w:rsidRDefault="00035CE4" w:rsidP="00FF0E76">
            <w:pPr>
              <w:pStyle w:val="ListParagraph"/>
              <w:rPr>
                <w:rFonts w:ascii="Gadugi" w:eastAsia="Times New Roman" w:hAnsi="Gadugi" w:cs="Segoe UI"/>
                <w:sz w:val="22"/>
                <w:lang w:bidi="ar-SA"/>
              </w:rPr>
            </w:pPr>
          </w:p>
          <w:p w14:paraId="565145AA" w14:textId="77777777" w:rsidR="00035CE4" w:rsidRDefault="00035CE4" w:rsidP="00DA58E5">
            <w:pPr>
              <w:pStyle w:val="ListParagraph"/>
              <w:numPr>
                <w:ilvl w:val="0"/>
                <w:numId w:val="15"/>
              </w:numPr>
              <w:textAlignment w:val="baseline"/>
              <w:rPr>
                <w:rFonts w:ascii="Gadugi" w:eastAsia="Times New Roman" w:hAnsi="Gadugi" w:cs="Segoe UI"/>
                <w:sz w:val="22"/>
                <w:lang w:bidi="ar-SA"/>
              </w:rPr>
            </w:pPr>
            <w:r w:rsidRPr="00FC25E3">
              <w:rPr>
                <w:rFonts w:ascii="Gadugi" w:eastAsia="Times New Roman" w:hAnsi="Gadugi" w:cs="Segoe UI"/>
                <w:noProof/>
                <w:sz w:val="22"/>
                <w:lang w:bidi="ar-SA"/>
              </w:rPr>
              <mc:AlternateContent>
                <mc:Choice Requires="wps">
                  <w:drawing>
                    <wp:anchor distT="45720" distB="45720" distL="114300" distR="114300" simplePos="0" relativeHeight="253582336" behindDoc="0" locked="0" layoutInCell="1" allowOverlap="1" wp14:anchorId="5DE5DC21" wp14:editId="5B74E7B6">
                      <wp:simplePos x="0" y="0"/>
                      <wp:positionH relativeFrom="column">
                        <wp:posOffset>3852545</wp:posOffset>
                      </wp:positionH>
                      <wp:positionV relativeFrom="paragraph">
                        <wp:posOffset>135255</wp:posOffset>
                      </wp:positionV>
                      <wp:extent cx="2245360" cy="628650"/>
                      <wp:effectExtent l="0" t="0" r="21590" b="19050"/>
                      <wp:wrapSquare wrapText="bothSides"/>
                      <wp:docPr id="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45360" cy="628650"/>
                              </a:xfrm>
                              <a:prstGeom prst="rect">
                                <a:avLst/>
                              </a:prstGeom>
                              <a:solidFill>
                                <a:srgbClr val="70AD47">
                                  <a:lumMod val="20000"/>
                                  <a:lumOff val="80000"/>
                                </a:srgbClr>
                              </a:solidFill>
                              <a:ln w="9525">
                                <a:solidFill>
                                  <a:srgbClr val="70AD47">
                                    <a:lumMod val="20000"/>
                                    <a:lumOff val="80000"/>
                                  </a:srgbClr>
                                </a:solidFill>
                                <a:miter lim="800000"/>
                                <a:headEnd/>
                                <a:tailEnd/>
                              </a:ln>
                            </wps:spPr>
                            <wps:txbx>
                              <w:txbxContent>
                                <w:p w14:paraId="28E807AD" w14:textId="77777777" w:rsidR="00035CE4" w:rsidRPr="00FC25E3" w:rsidRDefault="00035CE4" w:rsidP="00035CE4">
                                  <w:pPr>
                                    <w:textAlignment w:val="baseline"/>
                                    <w:rPr>
                                      <w:rFonts w:ascii="Gadugi" w:eastAsia="Times New Roman" w:hAnsi="Gadugi" w:cs="Segoe UI"/>
                                      <w:sz w:val="18"/>
                                      <w:szCs w:val="18"/>
                                      <w:lang w:bidi="ar-SA"/>
                                    </w:rPr>
                                  </w:pPr>
                                  <w:r w:rsidRPr="00FC25E3">
                                    <w:rPr>
                                      <w:rFonts w:ascii="Gadugi" w:eastAsia="Times New Roman" w:hAnsi="Gadugi" w:cs="Segoe UI"/>
                                      <w:sz w:val="18"/>
                                      <w:szCs w:val="18"/>
                                      <w:lang w:bidi="ar-SA"/>
                                    </w:rPr>
                                    <w:t>Effective feedback animation -</w:t>
                                  </w:r>
                                  <w:hyperlink r:id="rId59" w:history="1">
                                    <w:r w:rsidRPr="00C728C4">
                                      <w:rPr>
                                        <w:rStyle w:val="Hyperlink"/>
                                        <w:rFonts w:ascii="Gadugi" w:eastAsia="Times New Roman" w:hAnsi="Gadugi" w:cs="Segoe UI"/>
                                        <w:sz w:val="18"/>
                                        <w:szCs w:val="18"/>
                                        <w:lang w:bidi="ar-SA"/>
                                      </w:rPr>
                                      <w:t>https://www.youtube.com/watch?v=LjCzbSLyIwI</w:t>
                                    </w:r>
                                  </w:hyperlink>
                                </w:p>
                                <w:p w14:paraId="687B4878"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DE5DC21" id="_x0000_s1172" type="#_x0000_t202" style="position:absolute;left:0;text-align:left;margin-left:303.35pt;margin-top:10.65pt;width:176.8pt;height:49.5pt;z-index:253582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68pLAIAAJoEAAAOAAAAZHJzL2Uyb0RvYy54bWy8VNuO0zAQfUfiHyy/06Sht42arkrLIqTl&#10;Ii18gOM4jYXtCbbbpHw9YyftFnhDiBfLMxOfuZw5Wd/3WpGTsE6CKeh0klIiDIdKmkNBv355eLWi&#10;xHlmKqbAiIKehaP3m5cv1l2biwwaUJWwBEGMy7u2oI33bZ4kjjdCMzeBVhgM1mA182jaQ1JZ1iG6&#10;VkmWpoukA1u1FrhwDr37IUg3Eb+uBfef6toJT1RBsTYfTxvPMpzJZs3yg2VtI/lYBvuLKjSTBpNe&#10;ofbMM3K08g8oLbkFB7WfcNAJ1LXkIvaA3UzT37p5algrYi84HNdex+T+HSz/eHpqP1vi+zfQI4Gx&#10;Cdc+Av/miIFdw8xBbK2FrhGswsTTMLKka10+Pg2jdrkLIGX3ASokmR09RKC+tjpMBfskiI4EnK9D&#10;F70nHJ1ZNpu/XmCIY2yRrRbzyErC8svr1jr/ToAm4VJQi6RGdHZ6dD5Uw/LLJyGZAyWrB6lUNOyh&#10;3ClLTgwXYJlu97NlfKuOGmsd3LhH6bgJ6MZ9Gdyrixvx3QATc/2CrwzpCno3z+bD5P5nbi09akdJ&#10;XdBY69hDIOqtqeJmeybVcMcmlBmZC2QNtPm+7ImskNbZIhAbqCyhOiOZFgaxoLjx0oD9QUmHQimo&#10;+35kVlCi3htciLvpbBaUFY3ZfJmhYW8j5W2EGY5QBfWUDNedj2oMXBnY4uLUMnL6XMlYNAogjn8U&#10;a1DYrR2/ev6lbH4CAAD//wMAUEsDBBQABgAIAAAAIQAIjXff3gAAAAoBAAAPAAAAZHJzL2Rvd25y&#10;ZXYueG1sTI/BTsMwDIbvSLxDZCRuLFlBBUrTaQJVHLjAYNKOWWPaisQpTdYVnh5zgttv+dPvz+Vq&#10;9k5MOMY+kIblQoFAaoLtqdXw9lpf3ICIyZA1LhBq+MIIq+r0pDSFDUd6wWmTWsElFAujoUtpKKSM&#10;TYfexEUYkHj3HkZvEo9jK+1ojlzuncyUyqU3PfGFzgx432HzsTl4Da7OswdlP9ffW+Wenh+nK1n3&#10;O63Pz+b1HYiEc/qD4Vef1aFip304kI3CachVfs2ohmx5CYKB21xx2DOZcZBVKf+/UP0AAAD//wMA&#10;UEsBAi0AFAAGAAgAAAAhALaDOJL+AAAA4QEAABMAAAAAAAAAAAAAAAAAAAAAAFtDb250ZW50X1R5&#10;cGVzXS54bWxQSwECLQAUAAYACAAAACEAOP0h/9YAAACUAQAACwAAAAAAAAAAAAAAAAAvAQAAX3Jl&#10;bHMvLnJlbHNQSwECLQAUAAYACAAAACEA6ievKSwCAACaBAAADgAAAAAAAAAAAAAAAAAuAgAAZHJz&#10;L2Uyb0RvYy54bWxQSwECLQAUAAYACAAAACEACI13394AAAAKAQAADwAAAAAAAAAAAAAAAACGBAAA&#10;ZHJzL2Rvd25yZXYueG1sUEsFBgAAAAAEAAQA8wAAAJEFAAAAAA==&#10;" fillcolor="#e2f0d9" strokecolor="#e2f0d9">
                      <v:textbox>
                        <w:txbxContent>
                          <w:p w14:paraId="28E807AD" w14:textId="77777777" w:rsidR="00035CE4" w:rsidRPr="00FC25E3" w:rsidRDefault="00035CE4" w:rsidP="00035CE4">
                            <w:pPr>
                              <w:textAlignment w:val="baseline"/>
                              <w:rPr>
                                <w:rFonts w:ascii="Gadugi" w:eastAsia="Times New Roman" w:hAnsi="Gadugi" w:cs="Segoe UI"/>
                                <w:sz w:val="18"/>
                                <w:szCs w:val="18"/>
                                <w:lang w:bidi="ar-SA"/>
                              </w:rPr>
                            </w:pPr>
                            <w:r w:rsidRPr="00FC25E3">
                              <w:rPr>
                                <w:rFonts w:ascii="Gadugi" w:eastAsia="Times New Roman" w:hAnsi="Gadugi" w:cs="Segoe UI"/>
                                <w:sz w:val="18"/>
                                <w:szCs w:val="18"/>
                                <w:lang w:bidi="ar-SA"/>
                              </w:rPr>
                              <w:t>Effective feedback animation -</w:t>
                            </w:r>
                            <w:hyperlink r:id="rId60" w:history="1">
                              <w:r w:rsidRPr="00C728C4">
                                <w:rPr>
                                  <w:rStyle w:val="Hyperlink"/>
                                  <w:rFonts w:ascii="Gadugi" w:eastAsia="Times New Roman" w:hAnsi="Gadugi" w:cs="Segoe UI"/>
                                  <w:sz w:val="18"/>
                                  <w:szCs w:val="18"/>
                                  <w:lang w:bidi="ar-SA"/>
                                </w:rPr>
                                <w:t>https://www.youtube.com/watch?v=LjCzbSLyIwI</w:t>
                              </w:r>
                            </w:hyperlink>
                          </w:p>
                          <w:p w14:paraId="687B4878" w14:textId="77777777" w:rsidR="00035CE4" w:rsidRDefault="00035CE4" w:rsidP="00035CE4"/>
                        </w:txbxContent>
                      </v:textbox>
                      <w10:wrap type="square"/>
                    </v:shape>
                  </w:pict>
                </mc:Fallback>
              </mc:AlternateContent>
            </w:r>
            <w:r>
              <w:rPr>
                <w:rFonts w:ascii="Gadugi" w:eastAsia="Times New Roman" w:hAnsi="Gadugi" w:cs="Segoe UI"/>
                <w:sz w:val="22"/>
                <w:lang w:bidi="ar-SA"/>
              </w:rPr>
              <w:t xml:space="preserve">How often do you encourage student’s peers to give feedback? </w:t>
            </w:r>
          </w:p>
          <w:p w14:paraId="06EA6A5F" w14:textId="77777777" w:rsidR="00035CE4" w:rsidRPr="005955CF" w:rsidRDefault="00035CE4" w:rsidP="00FF0E76">
            <w:pPr>
              <w:pStyle w:val="ListParagraph"/>
              <w:rPr>
                <w:rFonts w:ascii="Gadugi" w:eastAsia="Times New Roman" w:hAnsi="Gadugi" w:cs="Segoe UI"/>
                <w:sz w:val="22"/>
                <w:lang w:bidi="ar-SA"/>
              </w:rPr>
            </w:pPr>
          </w:p>
          <w:p w14:paraId="69FF694B" w14:textId="51F92332" w:rsidR="00035CE4" w:rsidRDefault="00035CE4" w:rsidP="00DA58E5">
            <w:pPr>
              <w:pStyle w:val="ListParagraph"/>
              <w:numPr>
                <w:ilvl w:val="0"/>
                <w:numId w:val="15"/>
              </w:numPr>
              <w:textAlignment w:val="baseline"/>
              <w:rPr>
                <w:rFonts w:ascii="Gadugi" w:eastAsia="Times New Roman" w:hAnsi="Gadugi" w:cs="Segoe UI"/>
                <w:sz w:val="22"/>
                <w:lang w:bidi="ar-SA"/>
              </w:rPr>
            </w:pPr>
            <w:r>
              <w:rPr>
                <w:rFonts w:ascii="Gadugi" w:eastAsia="Times New Roman" w:hAnsi="Gadugi" w:cs="Segoe UI"/>
                <w:sz w:val="22"/>
                <w:lang w:bidi="ar-SA"/>
              </w:rPr>
              <w:t>The video states that e</w:t>
            </w:r>
            <w:r w:rsidRPr="00F44E9A">
              <w:rPr>
                <w:rFonts w:ascii="Gadugi" w:eastAsia="Times New Roman" w:hAnsi="Gadugi" w:cs="Segoe UI"/>
                <w:sz w:val="22"/>
                <w:lang w:bidi="ar-SA"/>
              </w:rPr>
              <w:t>ffective feedback can improve learning by 8 months.</w:t>
            </w:r>
            <w:r>
              <w:rPr>
                <w:rFonts w:ascii="Gadugi" w:eastAsia="Times New Roman" w:hAnsi="Gadugi" w:cs="Segoe UI"/>
                <w:sz w:val="22"/>
                <w:lang w:bidi="ar-SA"/>
              </w:rPr>
              <w:t xml:space="preserve"> John Hattie has also documented extensive research around the effect of feedback on student’s learning. We will explore this further in the next </w:t>
            </w:r>
            <w:r w:rsidR="00C728C4">
              <w:rPr>
                <w:rFonts w:ascii="Gadugi" w:eastAsia="Times New Roman" w:hAnsi="Gadugi" w:cs="Segoe UI"/>
                <w:sz w:val="22"/>
                <w:lang w:bidi="ar-SA"/>
              </w:rPr>
              <w:t>section,</w:t>
            </w:r>
            <w:r>
              <w:rPr>
                <w:rFonts w:ascii="Gadugi" w:eastAsia="Times New Roman" w:hAnsi="Gadugi" w:cs="Segoe UI"/>
                <w:sz w:val="22"/>
                <w:lang w:bidi="ar-SA"/>
              </w:rPr>
              <w:t xml:space="preserve"> but you may wish to look up his research.  </w:t>
            </w:r>
          </w:p>
          <w:p w14:paraId="06775796" w14:textId="77777777" w:rsidR="00035CE4" w:rsidRPr="00F44E9A" w:rsidRDefault="00035CE4" w:rsidP="00FF0E76">
            <w:pPr>
              <w:pStyle w:val="ListParagraph"/>
              <w:rPr>
                <w:rFonts w:ascii="Gadugi" w:eastAsia="Times New Roman" w:hAnsi="Gadugi" w:cs="Segoe UI"/>
                <w:sz w:val="22"/>
                <w:lang w:bidi="ar-SA"/>
              </w:rPr>
            </w:pPr>
          </w:p>
          <w:p w14:paraId="2B67DA34" w14:textId="77777777" w:rsidR="00035CE4" w:rsidRPr="00F44E9A" w:rsidRDefault="00035CE4" w:rsidP="00DA58E5">
            <w:pPr>
              <w:pStyle w:val="ListParagraph"/>
              <w:numPr>
                <w:ilvl w:val="0"/>
                <w:numId w:val="15"/>
              </w:numPr>
              <w:textAlignment w:val="baseline"/>
              <w:rPr>
                <w:rFonts w:ascii="Gadugi" w:eastAsia="Times New Roman" w:hAnsi="Gadugi" w:cs="Segoe UI"/>
                <w:sz w:val="22"/>
                <w:lang w:bidi="ar-SA"/>
              </w:rPr>
            </w:pPr>
            <w:r w:rsidRPr="00F44E9A">
              <w:rPr>
                <w:rFonts w:ascii="Gadugi" w:eastAsia="Times New Roman" w:hAnsi="Gadugi" w:cs="Segoe UI"/>
                <w:sz w:val="22"/>
                <w:lang w:bidi="ar-SA"/>
              </w:rPr>
              <w:t>How do I use the feedback I receive from learners? Does it impact on what I do next and what I teach?</w:t>
            </w:r>
          </w:p>
          <w:p w14:paraId="4A2AC605" w14:textId="77777777" w:rsidR="00035CE4" w:rsidRDefault="00035CE4" w:rsidP="00FF0E76">
            <w:pPr>
              <w:textAlignment w:val="baseline"/>
              <w:rPr>
                <w:rFonts w:ascii="Gadugi" w:eastAsia="Times New Roman" w:hAnsi="Gadugi" w:cs="Segoe UI"/>
                <w:sz w:val="22"/>
                <w:lang w:bidi="ar-SA"/>
              </w:rPr>
            </w:pPr>
          </w:p>
          <w:p w14:paraId="65FB9271" w14:textId="77777777" w:rsidR="00035CE4" w:rsidRPr="008E734D" w:rsidRDefault="00035CE4" w:rsidP="00FF0E76">
            <w:pPr>
              <w:textAlignment w:val="baseline"/>
              <w:rPr>
                <w:rFonts w:ascii="CIDFont+F3" w:hAnsi="CIDFont+F3" w:cs="CIDFont+F3"/>
                <w:color w:val="0563C2"/>
                <w:sz w:val="21"/>
                <w:szCs w:val="21"/>
                <w:lang w:bidi="ar-SA"/>
              </w:rPr>
            </w:pPr>
          </w:p>
        </w:tc>
      </w:tr>
    </w:tbl>
    <w:p w14:paraId="216CA80A"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p w14:paraId="60773F27"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r w:rsidRPr="00872432">
        <w:rPr>
          <w:noProof/>
        </w:rPr>
        <mc:AlternateContent>
          <mc:Choice Requires="wpg">
            <w:drawing>
              <wp:anchor distT="0" distB="0" distL="114300" distR="114300" simplePos="0" relativeHeight="253586432" behindDoc="0" locked="0" layoutInCell="1" allowOverlap="1" wp14:anchorId="2A2BBDD4" wp14:editId="2EEA2B07">
                <wp:simplePos x="0" y="0"/>
                <wp:positionH relativeFrom="column">
                  <wp:posOffset>4591050</wp:posOffset>
                </wp:positionH>
                <wp:positionV relativeFrom="paragraph">
                  <wp:posOffset>132080</wp:posOffset>
                </wp:positionV>
                <wp:extent cx="1885950" cy="1054100"/>
                <wp:effectExtent l="19050" t="19050" r="19050" b="12700"/>
                <wp:wrapNone/>
                <wp:docPr id="1121" name="Group 12"/>
                <wp:cNvGraphicFramePr/>
                <a:graphic xmlns:a="http://schemas.openxmlformats.org/drawingml/2006/main">
                  <a:graphicData uri="http://schemas.microsoft.com/office/word/2010/wordprocessingGroup">
                    <wpg:wgp>
                      <wpg:cNvGrpSpPr/>
                      <wpg:grpSpPr>
                        <a:xfrm>
                          <a:off x="0" y="0"/>
                          <a:ext cx="1885950" cy="1054100"/>
                          <a:chOff x="7860389" y="1203750"/>
                          <a:chExt cx="2928257" cy="891819"/>
                        </a:xfrm>
                      </wpg:grpSpPr>
                      <wps:wsp>
                        <wps:cNvPr id="1122" name="Oval 1122"/>
                        <wps:cNvSpPr/>
                        <wps:spPr>
                          <a:xfrm>
                            <a:off x="7860389" y="1203750"/>
                            <a:ext cx="2928257" cy="891819"/>
                          </a:xfrm>
                          <a:prstGeom prst="ellipse">
                            <a:avLst/>
                          </a:prstGeom>
                          <a:noFill/>
                          <a:ln w="28575" cap="flat" cmpd="sng" algn="ctr">
                            <a:solidFill>
                              <a:srgbClr val="00B050"/>
                            </a:solidFill>
                            <a:prstDash val="solid"/>
                            <a:miter lim="800000"/>
                          </a:ln>
                          <a:effectLst/>
                        </wps:spPr>
                        <wps:bodyPr rtlCol="0" anchor="ctr"/>
                      </wps:wsp>
                      <wps:wsp>
                        <wps:cNvPr id="1123" name="TextBox 9"/>
                        <wps:cNvSpPr txBox="1"/>
                        <wps:spPr>
                          <a:xfrm>
                            <a:off x="7860389" y="1361012"/>
                            <a:ext cx="2928257" cy="627109"/>
                          </a:xfrm>
                          <a:prstGeom prst="rect">
                            <a:avLst/>
                          </a:prstGeom>
                          <a:noFill/>
                        </wps:spPr>
                        <wps:txbx>
                          <w:txbxContent>
                            <w:p w14:paraId="5C980E84" w14:textId="77777777" w:rsidR="00035CE4"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How can the learner get there</w:t>
                              </w:r>
                              <w:r>
                                <w:rPr>
                                  <w:rFonts w:ascii="Gadugi" w:hAnsi="Gadugi"/>
                                  <w:color w:val="000000" w:themeColor="text1"/>
                                  <w:kern w:val="24"/>
                                  <w:sz w:val="22"/>
                                </w:rPr>
                                <w:t>?</w:t>
                              </w:r>
                            </w:p>
                            <w:p w14:paraId="5071BF82"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 xml:space="preserve"> Clear steps</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2A2BBDD4" id="Group 12" o:spid="_x0000_s1173" style="position:absolute;margin-left:361.5pt;margin-top:10.4pt;width:148.5pt;height:83pt;z-index:253586432;mso-width-relative:margin;mso-height-relative:margin" coordorigin="78603,12037" coordsize="29282,8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RVmgIAAEcGAAAOAAAAZHJzL2Uyb0RvYy54bWy8lN1u2yAUx+8n7R0Q96ux0ySOVada27U3&#10;01qp3QMQjG0kDAxI7L79DthJ+jWt6qTlwuHjcDjnd/6Hs/Ohk2jHrRNalTg9IRhxxXQlVFPinw/X&#10;X3KMnKeqolIrXuJH7vD5+vOns94UPNOtlhW3CJwoV/SmxK33pkgSx1reUXeiDVewWWvbUQ9T2ySV&#10;pT1472SSEbJIem0rYzXjzsHq1biJ19F/XXPmb+vacY9kiSE2H782fjfhm6zPaNFYalrBpjDoB6Lo&#10;qFBw6cHVFfUUba145aoTzGqna3/CdJfouhaMxxwgm5S8yObG6q2JuTRF35gDJkD7gtOH3bIfuxtr&#10;7s2dBRK9aYBFnIVchtp24R+iRENE9nhAxgePGCymeT5fzYEsg72UzE9TMkFlLZAP55b5gszyFUbB&#10;IiOzJZhH7Kz9NnnJVlmezZejl3yV5ukqmCT7GJJnkfUGtOKOONy/4bhvqeGRsisAx51FooJI0yzD&#10;SNEORHu7oxLFhQgpmh2QucIBvTd4/THvPbu/ZU0LY52/4bpDYVBiLqUwLsRKC7r77vzIaG8VlpW+&#10;FlJGvFKhvsRZPl/OASyF5qol9TDsDOTnVIMRlQ10LfM2unRaiiocD46cbTaX0iJIHYpOLshYNSjJ&#10;M7Nw9xV17WgXt8bidsJDY0vRlTgn4TcVVKrgncfWnDII9RwZhtFGV49QA+vlpR6blirWaujZEGfI&#10;eKp/0Ov/EcJsL4QHKN2FHlBUZ7gd9BKEgPwAyyCaEF9Yf48kZouUpNlI601JLLJlSp43witJWHjh&#10;3qWHSO1I2Q+bYdT56XIf9ES+h9cQ9PFrSy3HT+owyuvr1utaROWFRMczT4sSexVeq9i+08sansOn&#10;82h/fP/XvwEAAP//AwBQSwMEFAAGAAgAAAAhAIymIIHgAAAACwEAAA8AAABkcnMvZG93bnJldi54&#10;bWxMj0FrwkAQhe+F/odlhN7qJpHaELMRkbYnKVQLpbc1OybB7GzIrkn89x1P9TaPebz3vnw92VYM&#10;2PvGkYJ4HoFAKp1pqFLwfXh/TkH4oMno1hEquKKHdfH4kOvMuJG+cNiHSnAI+UwrqEPoMil9WaPV&#10;fu46JP6dXG91YNlX0vR65HDbyiSKltLqhrih1h1uayzP+4tV8DHqcbOI34bd+bS9/h5ePn92MSr1&#10;NJs2KxABp/Bvhtt8ng4Fbzq6CxkvWgWvyYJZgoIkYoSbIeJCEEe+0mUKssjlPUPxBwAA//8DAFBL&#10;AQItABQABgAIAAAAIQC2gziS/gAAAOEBAAATAAAAAAAAAAAAAAAAAAAAAABbQ29udGVudF9UeXBl&#10;c10ueG1sUEsBAi0AFAAGAAgAAAAhADj9If/WAAAAlAEAAAsAAAAAAAAAAAAAAAAALwEAAF9yZWxz&#10;Ly5yZWxzUEsBAi0AFAAGAAgAAAAhAEGX9FWaAgAARwYAAA4AAAAAAAAAAAAAAAAALgIAAGRycy9l&#10;Mm9Eb2MueG1sUEsBAi0AFAAGAAgAAAAhAIymIIHgAAAACwEAAA8AAAAAAAAAAAAAAAAA9AQAAGRy&#10;cy9kb3ducmV2LnhtbFBLBQYAAAAABAAEAPMAAAABBgAAAAA=&#10;">
                <v:oval id="Oval 1122" o:spid="_x0000_s1174" style="position:absolute;left:78603;top:12037;width:29283;height:89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D0GXwgAAAN0AAAAPAAAAZHJzL2Rvd25yZXYueG1sRE/JasMw&#10;EL0X8g9iAr01cnxoimM5JDElvWYhuQ7WxHJrjYyl2O7fV4VCb/N46+SbybZioN43jhUsFwkI4srp&#10;hmsFl/P7yxsIH5A1to5JwTd52BSzpxwz7UY+0nAKtYgh7DNUYELoMil9ZciiX7iOOHJ311sMEfa1&#10;1D2OMdy2Mk2SV2mx4dhgsKO9oerr9LAKPkvcr8zBbw+DPR93zS0tV+6q1PN82q5BBJrCv/jP/aHj&#10;/GWawu838QRZ/AAAAP//AwBQSwECLQAUAAYACAAAACEA2+H2y+4AAACFAQAAEwAAAAAAAAAAAAAA&#10;AAAAAAAAW0NvbnRlbnRfVHlwZXNdLnhtbFBLAQItABQABgAIAAAAIQBa9CxbvwAAABUBAAALAAAA&#10;AAAAAAAAAAAAAB8BAABfcmVscy8ucmVsc1BLAQItABQABgAIAAAAIQCWD0GXwgAAAN0AAAAPAAAA&#10;AAAAAAAAAAAAAAcCAABkcnMvZG93bnJldi54bWxQSwUGAAAAAAMAAwC3AAAA9gIAAAAA&#10;" filled="f" strokecolor="#00b050" strokeweight="2.25pt">
                  <v:stroke joinstyle="miter"/>
                </v:oval>
                <v:shape id="TextBox 9" o:spid="_x0000_s1175" type="#_x0000_t202" style="position:absolute;left:78603;top:13610;width:29283;height:62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r6qhwwAAAN0AAAAPAAAAZHJzL2Rvd25yZXYueG1sRE9La8JA&#10;EL4L/odlCt50V62iqauIUuipYnxAb0N2TEKzsyG7Nem/7xYEb/PxPWe16Wwl7tT40rGG8UiBIM6c&#10;KTnXcD69DxcgfEA2WDkmDb/kYbPu91aYGNfyke5pyEUMYZ+ghiKEOpHSZwVZ9CNXE0fu5hqLIcIm&#10;l6bBNobbSk6UmkuLJceGAmvaFZR9pz9Ww+Xz9nV9VYd8b2d16zol2S6l1oOXbvsGIlAXnuKH+8PE&#10;+ePJFP6/iSfI9R8AAAD//wMAUEsBAi0AFAAGAAgAAAAhANvh9svuAAAAhQEAABMAAAAAAAAAAAAA&#10;AAAAAAAAAFtDb250ZW50X1R5cGVzXS54bWxQSwECLQAUAAYACAAAACEAWvQsW78AAAAVAQAACwAA&#10;AAAAAAAAAAAAAAAfAQAAX3JlbHMvLnJlbHNQSwECLQAUAAYACAAAACEAfa+qocMAAADdAAAADwAA&#10;AAAAAAAAAAAAAAAHAgAAZHJzL2Rvd25yZXYueG1sUEsFBgAAAAADAAMAtwAAAPcCAAAAAA==&#10;" filled="f" stroked="f">
                  <v:textbox>
                    <w:txbxContent>
                      <w:p w14:paraId="5C980E84" w14:textId="77777777" w:rsidR="00035CE4"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How can the learner get there</w:t>
                        </w:r>
                        <w:r>
                          <w:rPr>
                            <w:rFonts w:ascii="Gadugi" w:hAnsi="Gadugi"/>
                            <w:color w:val="000000" w:themeColor="text1"/>
                            <w:kern w:val="24"/>
                            <w:sz w:val="22"/>
                          </w:rPr>
                          <w:t>?</w:t>
                        </w:r>
                      </w:p>
                      <w:p w14:paraId="5071BF82"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 xml:space="preserve"> Clear steps</w:t>
                        </w:r>
                      </w:p>
                    </w:txbxContent>
                  </v:textbox>
                </v:shape>
              </v:group>
            </w:pict>
          </mc:Fallback>
        </mc:AlternateContent>
      </w:r>
      <w:r w:rsidRPr="00872432">
        <w:rPr>
          <w:noProof/>
        </w:rPr>
        <mc:AlternateContent>
          <mc:Choice Requires="wpg">
            <w:drawing>
              <wp:anchor distT="0" distB="0" distL="114300" distR="114300" simplePos="0" relativeHeight="253584384" behindDoc="0" locked="0" layoutInCell="1" allowOverlap="1" wp14:anchorId="0336140E" wp14:editId="68817352">
                <wp:simplePos x="0" y="0"/>
                <wp:positionH relativeFrom="column">
                  <wp:posOffset>679450</wp:posOffset>
                </wp:positionH>
                <wp:positionV relativeFrom="paragraph">
                  <wp:posOffset>170180</wp:posOffset>
                </wp:positionV>
                <wp:extent cx="1892300" cy="1016000"/>
                <wp:effectExtent l="19050" t="19050" r="12700" b="12700"/>
                <wp:wrapNone/>
                <wp:docPr id="1115" name="Group 10"/>
                <wp:cNvGraphicFramePr/>
                <a:graphic xmlns:a="http://schemas.openxmlformats.org/drawingml/2006/main">
                  <a:graphicData uri="http://schemas.microsoft.com/office/word/2010/wordprocessingGroup">
                    <wpg:wgp>
                      <wpg:cNvGrpSpPr/>
                      <wpg:grpSpPr>
                        <a:xfrm>
                          <a:off x="0" y="0"/>
                          <a:ext cx="1892300" cy="1016000"/>
                          <a:chOff x="1032330" y="1215062"/>
                          <a:chExt cx="2928529" cy="891819"/>
                        </a:xfrm>
                      </wpg:grpSpPr>
                      <wps:wsp>
                        <wps:cNvPr id="1116" name="Oval 1116"/>
                        <wps:cNvSpPr/>
                        <wps:spPr>
                          <a:xfrm>
                            <a:off x="1032330" y="1215062"/>
                            <a:ext cx="2928257" cy="891819"/>
                          </a:xfrm>
                          <a:prstGeom prst="ellipse">
                            <a:avLst/>
                          </a:prstGeom>
                          <a:noFill/>
                          <a:ln w="28575" cap="flat" cmpd="sng" algn="ctr">
                            <a:solidFill>
                              <a:srgbClr val="00B050"/>
                            </a:solidFill>
                            <a:prstDash val="solid"/>
                            <a:miter lim="800000"/>
                          </a:ln>
                          <a:effectLst/>
                        </wps:spPr>
                        <wps:bodyPr rtlCol="0" anchor="ctr"/>
                      </wps:wsp>
                      <wps:wsp>
                        <wps:cNvPr id="1117" name="TextBox 5"/>
                        <wps:cNvSpPr txBox="1"/>
                        <wps:spPr>
                          <a:xfrm>
                            <a:off x="1032602" y="1403409"/>
                            <a:ext cx="2928257" cy="666465"/>
                          </a:xfrm>
                          <a:prstGeom prst="rect">
                            <a:avLst/>
                          </a:prstGeom>
                          <a:noFill/>
                        </wps:spPr>
                        <wps:txbx>
                          <w:txbxContent>
                            <w:p w14:paraId="36CCCB19" w14:textId="77777777" w:rsidR="00035CE4" w:rsidRPr="004A58C9"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Where is the learner going</w:t>
                              </w:r>
                              <w:r>
                                <w:rPr>
                                  <w:rFonts w:ascii="Gadugi" w:hAnsi="Gadugi"/>
                                  <w:color w:val="000000" w:themeColor="text1"/>
                                  <w:kern w:val="24"/>
                                  <w:sz w:val="22"/>
                                </w:rPr>
                                <w:t>?</w:t>
                              </w:r>
                            </w:p>
                            <w:p w14:paraId="699854FF"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Goal setting</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0336140E" id="Group 10" o:spid="_x0000_s1176" style="position:absolute;margin-left:53.5pt;margin-top:13.4pt;width:149pt;height:80pt;z-index:253584384;mso-width-relative:margin;mso-height-relative:margin" coordorigin="10323,12150" coordsize="29285,8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5n3VpQIAAEcGAAAOAAAAZHJzL2Uyb0RvYy54bWy8lM1u3CAQx++V+g6Ie2Ps3XW9VrxRkzS5&#10;VE2kpA/AYmwjYaDArp2374D3K0lTVanUCzYwDDO/+Q/nF2Mv0ZZbJ7SqcHpGMOKK6VqotsI/Hm8+&#10;FRg5T1VNpVa8wk/c4YvVxw/ngyl5pjsta24ROFGuHEyFO+9NmSSOdbyn7kwbrmCz0banHqa2TWpL&#10;B/DeyyQjJE8GbWtjNePOwer1tIlX0X/TcObvmsZxj2SFITYfRxvHdRiT1TktW0tNJ9guDPqOKHoq&#10;FFx6cHVNPUUbK1656gWz2unGnzHdJ7ppBOMxB8gmJS+yubV6Y2IubTm05oAJ0L7g9G637Pv21poH&#10;c2+BxGBaYBFnIZexsX34QpRojMieDsj46BGDxbRYZjMCZBnspSTNCUwiVNYB+XAuJbNsNgOTYJGl&#10;C5Jne4uvOy/ZMisW2XLyUizTIl0Gk2QfQ/IsssGAVtwRh/s3HA8dNTxSdiXguLdI1BBpmuYYKdqD&#10;aO+2VKK4ECFFswMyVzqg9xteb+a9Zxeyzhaf38yalsY6f8t1j8JPhbmUwrgQKy3p9pvzE6O9VVhW&#10;+kZIGQsgFRoqDGA/L+AKCs3VSOrhtzeQn1MtRlS20LXM2+jSaSnqcDw4crZdX0mLIHUoOrkki1hX&#10;KMkzs3D3NXXdZBe3puL2wkNjS9FXuABNTKqA01IF7zy25i6DUM+JYfhb6/oJamC9vNJT01LFOg09&#10;G+IMGe/qH/T6f4QAJZqE8Ailu9QjWoQ4wu2glyAE5EdYBtHs1/8giZxkUyvMyWxOos6Bx0kjHCSR&#10;5/k8j1cdGuGVJCy8cH+lh0jtSNmP63HS+bzYB70jP8BrCPr4uaGW45M6TPL6svG6EVF5x2qdFiX2&#10;KrxWsX13L2t4Dk/n0f74/q9+AQAA//8DAFBLAwQUAAYACAAAACEAZ8QEkd0AAAAKAQAADwAAAGRy&#10;cy9kb3ducmV2LnhtbExPy07CQBTdm/gPk2viTmaKgqR0SghRV8REMDHsLp1L29CZaTpDW/7e60qW&#10;55HzyFajbURPXai905BMFAhyhTe1KzV879+fFiBCRGew8Y40XCnAKr+/yzA1fnBf1O9iKTjEhRQ1&#10;VDG2qZShqMhimPiWHGsn31mMDLtSmg4HDreNnCo1lxZrxw0VtrSpqDjvLlbDx4DD+jl567fn0+Z6&#10;2M8+f7YJaf34MK6XICKN8d8Mf/N5OuS86egvzgTRMFav/CVqmM75Ahte1IyJIysLZmSeydsL+S8A&#10;AAD//wMAUEsBAi0AFAAGAAgAAAAhALaDOJL+AAAA4QEAABMAAAAAAAAAAAAAAAAAAAAAAFtDb250&#10;ZW50X1R5cGVzXS54bWxQSwECLQAUAAYACAAAACEAOP0h/9YAAACUAQAACwAAAAAAAAAAAAAAAAAv&#10;AQAAX3JlbHMvLnJlbHNQSwECLQAUAAYACAAAACEAcuZ91aUCAABHBgAADgAAAAAAAAAAAAAAAAAu&#10;AgAAZHJzL2Uyb0RvYy54bWxQSwECLQAUAAYACAAAACEAZ8QEkd0AAAAKAQAADwAAAAAAAAAAAAAA&#10;AAD/BAAAZHJzL2Rvd25yZXYueG1sUEsFBgAAAAAEAAQA8wAAAAkGAAAAAA==&#10;">
                <v:oval id="Oval 1116" o:spid="_x0000_s1177" style="position:absolute;left:10323;top:12150;width:29282;height:89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WI0pwgAAAN0AAAAPAAAAZHJzL2Rvd25yZXYueG1sRE9Na8JA&#10;EL0X/A/LCL3VTTxoia5iEyRe1VKvQ3aaTZudDdk1Sf+9Wyj0No/3Odv9ZFsxUO8bxwrSRQKCuHK6&#10;4VrB+/X48grCB2SNrWNS8EMe9rvZ0xYz7UY+03AJtYgh7DNUYELoMil9ZciiX7iOOHKfrrcYIuxr&#10;qXscY7ht5TJJVtJiw7HBYEe5oer7crcKvgrM16b0h3Kw1/Nbc1sWa/eh1PN8OmxABJrCv/jPfdJx&#10;fpqu4PebeILcPQAAAP//AwBQSwECLQAUAAYACAAAACEA2+H2y+4AAACFAQAAEwAAAAAAAAAAAAAA&#10;AAAAAAAAW0NvbnRlbnRfVHlwZXNdLnhtbFBLAQItABQABgAIAAAAIQBa9CxbvwAAABUBAAALAAAA&#10;AAAAAAAAAAAAAB8BAABfcmVscy8ucmVsc1BLAQItABQABgAIAAAAIQAnWI0pwgAAAN0AAAAPAAAA&#10;AAAAAAAAAAAAAAcCAABkcnMvZG93bnJldi54bWxQSwUGAAAAAAMAAwC3AAAA9gIAAAAA&#10;" filled="f" strokecolor="#00b050" strokeweight="2.25pt">
                  <v:stroke joinstyle="miter"/>
                </v:oval>
                <v:shape id="_x0000_s1178" type="#_x0000_t202" style="position:absolute;left:10326;top:14034;width:29282;height:66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GYfwgAAAN0AAAAPAAAAZHJzL2Rvd25yZXYueG1sRE9Na8JA&#10;EL0L/Q/LFHrT3Uhba+oqogg9WdQqeBuyYxKanQ3Z1cR/7wqCt3m8z5nMOluJCzW+dKwhGSgQxJkz&#10;Jeca/nar/hcIH5ANVo5Jw5U8zKYvvQmmxrW8ocs25CKGsE9RQxFCnUrps4Is+oGriSN3co3FEGGT&#10;S9NgG8NtJYdKfUqLJceGAmtaFJT9b89Ww359Oh7e1W++tB916zol2Y6l1m+v3fwbRKAuPMUP94+J&#10;85NkBPdv4glyegMAAP//AwBQSwECLQAUAAYACAAAACEA2+H2y+4AAACFAQAAEwAAAAAAAAAAAAAA&#10;AAAAAAAAW0NvbnRlbnRfVHlwZXNdLnhtbFBLAQItABQABgAIAAAAIQBa9CxbvwAAABUBAAALAAAA&#10;AAAAAAAAAAAAAB8BAABfcmVscy8ucmVsc1BLAQItABQABgAIAAAAIQDM+GYfwgAAAN0AAAAPAAAA&#10;AAAAAAAAAAAAAAcCAABkcnMvZG93bnJldi54bWxQSwUGAAAAAAMAAwC3AAAA9gIAAAAA&#10;" filled="f" stroked="f">
                  <v:textbox>
                    <w:txbxContent>
                      <w:p w14:paraId="36CCCB19" w14:textId="77777777" w:rsidR="00035CE4" w:rsidRPr="004A58C9"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Where is the learner going</w:t>
                        </w:r>
                        <w:r>
                          <w:rPr>
                            <w:rFonts w:ascii="Gadugi" w:hAnsi="Gadugi"/>
                            <w:color w:val="000000" w:themeColor="text1"/>
                            <w:kern w:val="24"/>
                            <w:sz w:val="22"/>
                          </w:rPr>
                          <w:t>?</w:t>
                        </w:r>
                      </w:p>
                      <w:p w14:paraId="699854FF"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Goal setting</w:t>
                        </w:r>
                      </w:p>
                    </w:txbxContent>
                  </v:textbox>
                </v:shape>
              </v:group>
            </w:pict>
          </mc:Fallback>
        </mc:AlternateContent>
      </w:r>
      <w:r w:rsidRPr="00872432">
        <w:rPr>
          <w:noProof/>
        </w:rPr>
        <mc:AlternateContent>
          <mc:Choice Requires="wpg">
            <w:drawing>
              <wp:anchor distT="0" distB="0" distL="114300" distR="114300" simplePos="0" relativeHeight="253585408" behindDoc="0" locked="0" layoutInCell="1" allowOverlap="1" wp14:anchorId="7F01819F" wp14:editId="49321171">
                <wp:simplePos x="0" y="0"/>
                <wp:positionH relativeFrom="margin">
                  <wp:posOffset>2628900</wp:posOffset>
                </wp:positionH>
                <wp:positionV relativeFrom="paragraph">
                  <wp:posOffset>138430</wp:posOffset>
                </wp:positionV>
                <wp:extent cx="1891665" cy="1041400"/>
                <wp:effectExtent l="19050" t="19050" r="13335" b="25400"/>
                <wp:wrapNone/>
                <wp:docPr id="1118" name="Group 11"/>
                <wp:cNvGraphicFramePr/>
                <a:graphic xmlns:a="http://schemas.openxmlformats.org/drawingml/2006/main">
                  <a:graphicData uri="http://schemas.microsoft.com/office/word/2010/wordprocessingGroup">
                    <wpg:wgp>
                      <wpg:cNvGrpSpPr/>
                      <wpg:grpSpPr>
                        <a:xfrm>
                          <a:off x="0" y="0"/>
                          <a:ext cx="1891665" cy="1041400"/>
                          <a:chOff x="4470852" y="1215061"/>
                          <a:chExt cx="2928258" cy="891819"/>
                        </a:xfrm>
                      </wpg:grpSpPr>
                      <wps:wsp>
                        <wps:cNvPr id="1119" name="Oval 1119"/>
                        <wps:cNvSpPr/>
                        <wps:spPr>
                          <a:xfrm>
                            <a:off x="4470853" y="1215061"/>
                            <a:ext cx="2928257" cy="891819"/>
                          </a:xfrm>
                          <a:prstGeom prst="ellipse">
                            <a:avLst/>
                          </a:prstGeom>
                          <a:noFill/>
                          <a:ln w="28575" cap="flat" cmpd="sng" algn="ctr">
                            <a:solidFill>
                              <a:srgbClr val="00B050"/>
                            </a:solidFill>
                            <a:prstDash val="solid"/>
                            <a:miter lim="800000"/>
                          </a:ln>
                          <a:effectLst/>
                        </wps:spPr>
                        <wps:bodyPr rtlCol="0" anchor="ctr"/>
                      </wps:wsp>
                      <wps:wsp>
                        <wps:cNvPr id="1120" name="TextBox 8"/>
                        <wps:cNvSpPr txBox="1"/>
                        <wps:spPr>
                          <a:xfrm>
                            <a:off x="4470852" y="1403315"/>
                            <a:ext cx="2927985" cy="666115"/>
                          </a:xfrm>
                          <a:prstGeom prst="rect">
                            <a:avLst/>
                          </a:prstGeom>
                          <a:noFill/>
                        </wps:spPr>
                        <wps:txbx>
                          <w:txbxContent>
                            <w:p w14:paraId="1401AF74" w14:textId="77777777" w:rsidR="00035CE4" w:rsidRPr="004A58C9"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Where is the learner now</w:t>
                              </w:r>
                              <w:r>
                                <w:rPr>
                                  <w:rFonts w:ascii="Gadugi" w:hAnsi="Gadugi"/>
                                  <w:color w:val="000000" w:themeColor="text1"/>
                                  <w:kern w:val="24"/>
                                  <w:sz w:val="22"/>
                                </w:rPr>
                                <w:t>?</w:t>
                              </w:r>
                            </w:p>
                            <w:p w14:paraId="1FB4AF70"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Gather evidence</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7F01819F" id="Group 11" o:spid="_x0000_s1179" style="position:absolute;margin-left:207pt;margin-top:10.9pt;width:148.95pt;height:82pt;z-index:253585408;mso-position-horizontal-relative:margin;mso-width-relative:margin;mso-height-relative:margin" coordorigin="44708,12150" coordsize="29282,8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UhwUqQIAAEcGAAAOAAAAZHJzL2Uyb0RvYy54bWy8VNtu3CAQfa/Uf0C8N75k7fVa8UZN0uSl&#10;aiIl/QAWYxsJAwV27fx9B+y9JGmrKpW6D14YhmHmzDlzcTn2Au2YsVzJCidnMUZMUlVz2Vb4+9Pt&#10;pwIj64isiVCSVfiZWXy5/vjhYtAlS1WnRM0MgiDSloOucOecLqPI0o71xJ4pzSQcNsr0xMHWtFFt&#10;yADRexGlcZxHgzK1Nooya8F6Mx3idYjfNIy6+6axzCFRYcjNha8J343/RusLUraG6I7TOQ3yjix6&#10;wiU8egh1QxxBW8PfhOo5Ncqqxp1R1UeqaThloQaoJolfVXNn1FaHWtpyaPUBJoD2FU7vDku/7e6M&#10;ftQPBpAYdAtYhJ2vZWxM7/8hSzQGyJ4PkLHRIQrGpFgleZ5hROEsiRfJIp5BpR0g7+8tFsu4yFKM&#10;vEeaZHGeTLDT7sscJV2lRZoBVXwUiFgkK+8S7XOIXmQ2aOCKPcJh/w2Ox45oFlC2JcDxYBCvIdME&#10;ckCS9EDa+x0RKBgCSMHtAJktLaD3C7ymus/f1r3Hbqp6+duqSamNdXdM9cgvKsyE4Nr6XElJdl+t&#10;mzDae3mzVLdcCLCTUkg0VDgtsqVvDwFxNYI4WPYa6rOyxYiIFlRLnQkhrRK89tf9bWvazbUwCEqH&#10;psdXcRb6Ci154ebfviG2m/zC0dTcnjsQtuA9NDT2v7mhQvroLEhzrsD3c8LQrzaqfoYeGCeu1SRa&#10;ImmnQLM+T1/x3H/P1/9ChBQGx0SEJ2jdlRpR4fPwrwNfPBGQG8EMpNnb/0iJWQqL+Pw8yfwNwOMo&#10;hOWqmOWU53kyORyE8IYSBibcX/EhoHZE2Y2bceL5IkjtBPkBpiHw48eWGIZP+uDzlOrz1qmGB+Yd&#10;75w2JWgVplWQ7zxZ/Tg83Qf/4/xf/wQAAP//AwBQSwMEFAAGAAgAAAAhAKIhnH7gAAAACgEAAA8A&#10;AABkcnMvZG93bnJldi54bWxMj0FLw0AQhe+C/2EZwZvdbG01xmxKKeqpCLaCeNtmp0lodjZkt0n6&#10;7x1Pehzm8d735avJtWLAPjSeNKhZAgKp9LahSsPn/vUuBRGiIWtaT6jhggFWxfVVbjLrR/rAYRcr&#10;wSUUMqOhjrHLpAxljc6Eme+Q+Hf0vTORz76Stjcjl7tWzpPkQTrTEC/UpsNNjeVpd3Ya3kYzru/V&#10;y7A9HTeX7/3y/WurUOvbm2n9DCLiFP/C8IvP6FAw08GfyQbRalioBbtEDXPFChx4VOoJxIGT6TIF&#10;WeTyv0LxAwAA//8DAFBLAQItABQABgAIAAAAIQC2gziS/gAAAOEBAAATAAAAAAAAAAAAAAAAAAAA&#10;AABbQ29udGVudF9UeXBlc10ueG1sUEsBAi0AFAAGAAgAAAAhADj9If/WAAAAlAEAAAsAAAAAAAAA&#10;AAAAAAAALwEAAF9yZWxzLy5yZWxzUEsBAi0AFAAGAAgAAAAhADdSHBSpAgAARwYAAA4AAAAAAAAA&#10;AAAAAAAALgIAAGRycy9lMm9Eb2MueG1sUEsBAi0AFAAGAAgAAAAhAKIhnH7gAAAACgEAAA8AAAAA&#10;AAAAAAAAAAAAAwUAAGRycy9kb3ducmV2LnhtbFBLBQYAAAAABAAEAPMAAAAQBgAAAAA=&#10;">
                <v:oval id="Oval 1119" o:spid="_x0000_s1180" style="position:absolute;left:44708;top:12150;width:29283;height:89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xlbwgAAAN0AAAAPAAAAZHJzL2Rvd25yZXYueG1sRE89b8Iw&#10;EN0r8R+sQ+pWnDCUNsUgSFTRNaGC9RRf40B8jmIT0n9fV6rU7Z7e5623k+3ESINvHStIFwkI4trp&#10;lhsFn8f3pxcQPiBr7ByTgm/ysN3MHtaYaXfnksYqNCKGsM9QgQmhz6T0tSGLfuF64sh9ucFiiHBo&#10;pB7wHsNtJ5dJ8iwtthwbDPaUG6qv1c0quBSYr8zB7w6jPZb79rwsVu6k1ON82r2BCDSFf/Gf+0PH&#10;+Wn6Cr/fxBPk5gcAAP//AwBQSwECLQAUAAYACAAAACEA2+H2y+4AAACFAQAAEwAAAAAAAAAAAAAA&#10;AAAAAAAAW0NvbnRlbnRfVHlwZXNdLnhtbFBLAQItABQABgAIAAAAIQBa9CxbvwAAABUBAAALAAAA&#10;AAAAAAAAAAAAAB8BAABfcmVscy8ucmVsc1BLAQItABQABgAIAAAAIQBWxxlbwgAAAN0AAAAPAAAA&#10;AAAAAAAAAAAAAAcCAABkcnMvZG93bnJldi54bWxQSwUGAAAAAAMAAwC3AAAA9gIAAAAA&#10;" filled="f" strokecolor="#00b050" strokeweight="2.25pt">
                  <v:stroke joinstyle="miter"/>
                </v:oval>
                <v:shape id="TextBox 8" o:spid="_x0000_s1181" type="#_x0000_t202" style="position:absolute;left:44708;top:14033;width:29280;height:66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fTTWxQAAAN0AAAAPAAAAZHJzL2Rvd25yZXYueG1sRI9Ba8JA&#10;EIXvQv/DMoXedFepUlNXKUqhJ4upCr0N2TEJzc6G7Nak/75zELzN8N68981qM/hGXamLdWAL04kB&#10;RVwEV3Np4fj1Pn4BFROywyYwWfijCJv1w2iFmQs9H+iap1JJCMcMLVQptZnWsajIY5yElli0S+g8&#10;Jlm7UrsOewn3jZ4Zs9Aea5aGClvaVlT85L/ewml/+T4/m89y5+dtHwaj2S+1tU+Pw9srqERDuptv&#10;1x9O8Kcz4ZdvZAS9/gcAAP//AwBQSwECLQAUAAYACAAAACEA2+H2y+4AAACFAQAAEwAAAAAAAAAA&#10;AAAAAAAAAAAAW0NvbnRlbnRfVHlwZXNdLnhtbFBLAQItABQABgAIAAAAIQBa9CxbvwAAABUBAAAL&#10;AAAAAAAAAAAAAAAAAB8BAABfcmVscy8ucmVsc1BLAQItABQABgAIAAAAIQCNfTTWxQAAAN0AAAAP&#10;AAAAAAAAAAAAAAAAAAcCAABkcnMvZG93bnJldi54bWxQSwUGAAAAAAMAAwC3AAAA+QIAAAAA&#10;" filled="f" stroked="f">
                  <v:textbox>
                    <w:txbxContent>
                      <w:p w14:paraId="1401AF74" w14:textId="77777777" w:rsidR="00035CE4" w:rsidRPr="004A58C9" w:rsidRDefault="00035CE4" w:rsidP="00035CE4">
                        <w:pPr>
                          <w:spacing w:line="240" w:lineRule="auto"/>
                          <w:jc w:val="center"/>
                          <w:rPr>
                            <w:rFonts w:ascii="Gadugi" w:hAnsi="Gadugi"/>
                            <w:color w:val="000000" w:themeColor="text1"/>
                            <w:kern w:val="24"/>
                            <w:sz w:val="22"/>
                          </w:rPr>
                        </w:pPr>
                        <w:r w:rsidRPr="004A58C9">
                          <w:rPr>
                            <w:rFonts w:ascii="Gadugi" w:hAnsi="Gadugi"/>
                            <w:color w:val="000000" w:themeColor="text1"/>
                            <w:kern w:val="24"/>
                            <w:sz w:val="22"/>
                          </w:rPr>
                          <w:t>Where is the learner now</w:t>
                        </w:r>
                        <w:r>
                          <w:rPr>
                            <w:rFonts w:ascii="Gadugi" w:hAnsi="Gadugi"/>
                            <w:color w:val="000000" w:themeColor="text1"/>
                            <w:kern w:val="24"/>
                            <w:sz w:val="22"/>
                          </w:rPr>
                          <w:t>?</w:t>
                        </w:r>
                      </w:p>
                      <w:p w14:paraId="1FB4AF70" w14:textId="77777777" w:rsidR="00035CE4" w:rsidRPr="004A58C9" w:rsidRDefault="00035CE4" w:rsidP="00035CE4">
                        <w:pPr>
                          <w:spacing w:line="240" w:lineRule="auto"/>
                          <w:jc w:val="center"/>
                          <w:rPr>
                            <w:rFonts w:ascii="Gadugi" w:hAnsi="Gadugi"/>
                            <w:b/>
                            <w:bCs/>
                            <w:color w:val="000000" w:themeColor="text1"/>
                            <w:kern w:val="24"/>
                            <w:sz w:val="22"/>
                          </w:rPr>
                        </w:pPr>
                        <w:r w:rsidRPr="004A58C9">
                          <w:rPr>
                            <w:rFonts w:ascii="Gadugi" w:hAnsi="Gadugi"/>
                            <w:b/>
                            <w:bCs/>
                            <w:color w:val="000000" w:themeColor="text1"/>
                            <w:kern w:val="24"/>
                            <w:sz w:val="22"/>
                          </w:rPr>
                          <w:t>Gather evidence</w:t>
                        </w:r>
                      </w:p>
                    </w:txbxContent>
                  </v:textbox>
                </v:shape>
                <w10:wrap anchorx="margin"/>
              </v:group>
            </w:pict>
          </mc:Fallback>
        </mc:AlternateContent>
      </w:r>
      <w:r w:rsidRPr="00872432">
        <w:rPr>
          <w:noProof/>
        </w:rPr>
        <mc:AlternateContent>
          <mc:Choice Requires="wps">
            <w:drawing>
              <wp:anchor distT="0" distB="0" distL="114300" distR="114300" simplePos="0" relativeHeight="253583360" behindDoc="0" locked="0" layoutInCell="1" allowOverlap="1" wp14:anchorId="03C8549D" wp14:editId="20D3F12C">
                <wp:simplePos x="0" y="0"/>
                <wp:positionH relativeFrom="column">
                  <wp:posOffset>-171450</wp:posOffset>
                </wp:positionH>
                <wp:positionV relativeFrom="paragraph">
                  <wp:posOffset>290830</wp:posOffset>
                </wp:positionV>
                <wp:extent cx="1206500" cy="4265295"/>
                <wp:effectExtent l="0" t="0" r="0" b="0"/>
                <wp:wrapNone/>
                <wp:docPr id="4" name="TextBox 3">
                  <a:extLst xmlns:a="http://schemas.openxmlformats.org/drawingml/2006/main">
                    <a:ext uri="{FF2B5EF4-FFF2-40B4-BE49-F238E27FC236}">
                      <a16:creationId xmlns:a16="http://schemas.microsoft.com/office/drawing/2014/main" id="{5FCA8DC8-321C-4642-9D17-B0AE260DD958}"/>
                    </a:ext>
                  </a:extLst>
                </wp:docPr>
                <wp:cNvGraphicFramePr/>
                <a:graphic xmlns:a="http://schemas.openxmlformats.org/drawingml/2006/main">
                  <a:graphicData uri="http://schemas.microsoft.com/office/word/2010/wordprocessingShape">
                    <wps:wsp>
                      <wps:cNvSpPr txBox="1"/>
                      <wps:spPr>
                        <a:xfrm>
                          <a:off x="0" y="0"/>
                          <a:ext cx="1206500" cy="4265295"/>
                        </a:xfrm>
                        <a:prstGeom prst="rect">
                          <a:avLst/>
                        </a:prstGeom>
                        <a:noFill/>
                      </wps:spPr>
                      <wps:txbx>
                        <w:txbxContent>
                          <w:p w14:paraId="71BB1B4D" w14:textId="77777777" w:rsidR="00035CE4" w:rsidRDefault="00035CE4" w:rsidP="00035CE4">
                            <w:pPr>
                              <w:rPr>
                                <w:rFonts w:ascii="Century Gothic" w:hAnsi="Century Gothic"/>
                                <w:b/>
                                <w:bCs/>
                                <w:color w:val="00B050"/>
                                <w:kern w:val="24"/>
                                <w:sz w:val="40"/>
                                <w:szCs w:val="40"/>
                              </w:rPr>
                            </w:pPr>
                            <w:r>
                              <w:rPr>
                                <w:rFonts w:ascii="Century Gothic" w:hAnsi="Century Gothic"/>
                                <w:b/>
                                <w:bCs/>
                                <w:color w:val="00B050"/>
                                <w:kern w:val="24"/>
                                <w:sz w:val="40"/>
                                <w:szCs w:val="40"/>
                              </w:rPr>
                              <w:t>What</w:t>
                            </w:r>
                            <w:r>
                              <w:rPr>
                                <w:rFonts w:ascii="Century Gothic" w:hAnsi="Century Gothic"/>
                                <w:b/>
                                <w:bCs/>
                                <w:color w:val="000000" w:themeColor="text1"/>
                                <w:kern w:val="24"/>
                                <w:sz w:val="40"/>
                                <w:szCs w:val="40"/>
                              </w:rPr>
                              <w:t xml:space="preserve"> </w:t>
                            </w:r>
                          </w:p>
                          <w:p w14:paraId="32133AFB" w14:textId="77777777" w:rsidR="00035CE4" w:rsidRDefault="00035CE4" w:rsidP="00035CE4">
                            <w:pPr>
                              <w:rPr>
                                <w:rFonts w:ascii="Century Gothic" w:hAnsi="Century Gothic"/>
                                <w:b/>
                                <w:bCs/>
                                <w:color w:val="0070C0"/>
                                <w:kern w:val="24"/>
                                <w:sz w:val="40"/>
                                <w:szCs w:val="40"/>
                              </w:rPr>
                            </w:pPr>
                          </w:p>
                          <w:p w14:paraId="26CA7924" w14:textId="77777777" w:rsidR="00035CE4" w:rsidRPr="00872432" w:rsidRDefault="00035CE4" w:rsidP="00035CE4">
                            <w:pPr>
                              <w:rPr>
                                <w:rFonts w:ascii="Century Gothic" w:hAnsi="Century Gothic"/>
                                <w:b/>
                                <w:bCs/>
                                <w:color w:val="0070C0"/>
                                <w:kern w:val="24"/>
                                <w:sz w:val="22"/>
                              </w:rPr>
                            </w:pPr>
                          </w:p>
                          <w:p w14:paraId="40961845" w14:textId="77777777" w:rsidR="00035CE4" w:rsidRDefault="00035CE4" w:rsidP="00035CE4">
                            <w:pPr>
                              <w:rPr>
                                <w:rFonts w:ascii="Century Gothic" w:hAnsi="Century Gothic"/>
                                <w:b/>
                                <w:bCs/>
                                <w:color w:val="0070C0"/>
                                <w:kern w:val="24"/>
                                <w:sz w:val="40"/>
                                <w:szCs w:val="40"/>
                              </w:rPr>
                            </w:pPr>
                            <w:r>
                              <w:rPr>
                                <w:rFonts w:ascii="Century Gothic" w:hAnsi="Century Gothic"/>
                                <w:b/>
                                <w:bCs/>
                                <w:color w:val="0070C0"/>
                                <w:kern w:val="24"/>
                                <w:sz w:val="40"/>
                                <w:szCs w:val="40"/>
                              </w:rPr>
                              <w:t>Who</w:t>
                            </w:r>
                          </w:p>
                          <w:p w14:paraId="592DDFC3" w14:textId="77777777" w:rsidR="00035CE4" w:rsidRDefault="00035CE4" w:rsidP="00035CE4">
                            <w:pPr>
                              <w:rPr>
                                <w:rFonts w:ascii="Century Gothic" w:hAnsi="Century Gothic"/>
                                <w:b/>
                                <w:bCs/>
                                <w:color w:val="FFC000"/>
                                <w:kern w:val="24"/>
                                <w:sz w:val="40"/>
                                <w:szCs w:val="40"/>
                              </w:rPr>
                            </w:pPr>
                          </w:p>
                          <w:p w14:paraId="4FEE2DBB" w14:textId="77777777" w:rsidR="00035CE4" w:rsidRPr="00872432" w:rsidRDefault="00035CE4" w:rsidP="00035CE4">
                            <w:pPr>
                              <w:rPr>
                                <w:rFonts w:ascii="Century Gothic" w:hAnsi="Century Gothic"/>
                                <w:b/>
                                <w:bCs/>
                                <w:color w:val="FFC000"/>
                                <w:kern w:val="24"/>
                                <w:sz w:val="18"/>
                                <w:szCs w:val="18"/>
                              </w:rPr>
                            </w:pPr>
                          </w:p>
                          <w:p w14:paraId="7F5D3C5E" w14:textId="77777777" w:rsidR="00035CE4" w:rsidRDefault="00035CE4" w:rsidP="00035CE4">
                            <w:pPr>
                              <w:rPr>
                                <w:rFonts w:ascii="Century Gothic" w:hAnsi="Century Gothic"/>
                                <w:b/>
                                <w:bCs/>
                                <w:color w:val="FFC000"/>
                                <w:kern w:val="24"/>
                                <w:sz w:val="40"/>
                                <w:szCs w:val="40"/>
                              </w:rPr>
                            </w:pPr>
                            <w:r>
                              <w:rPr>
                                <w:rFonts w:ascii="Century Gothic" w:hAnsi="Century Gothic"/>
                                <w:b/>
                                <w:bCs/>
                                <w:color w:val="FFC000"/>
                                <w:kern w:val="24"/>
                                <w:sz w:val="40"/>
                                <w:szCs w:val="40"/>
                              </w:rPr>
                              <w:t>About</w:t>
                            </w:r>
                          </w:p>
                          <w:p w14:paraId="36E1CF65" w14:textId="77777777" w:rsidR="00035CE4" w:rsidRDefault="00035CE4" w:rsidP="00035CE4">
                            <w:pPr>
                              <w:rPr>
                                <w:rFonts w:ascii="Century Gothic" w:hAnsi="Century Gothic"/>
                                <w:b/>
                                <w:bCs/>
                                <w:color w:val="FF0000"/>
                                <w:kern w:val="24"/>
                                <w:sz w:val="40"/>
                                <w:szCs w:val="40"/>
                              </w:rPr>
                            </w:pPr>
                          </w:p>
                          <w:p w14:paraId="0FDE293D" w14:textId="77777777" w:rsidR="00035CE4" w:rsidRPr="00872432" w:rsidRDefault="00035CE4" w:rsidP="00035CE4">
                            <w:pPr>
                              <w:rPr>
                                <w:rFonts w:ascii="Century Gothic" w:hAnsi="Century Gothic"/>
                                <w:b/>
                                <w:bCs/>
                                <w:color w:val="FF0000"/>
                                <w:kern w:val="24"/>
                                <w:sz w:val="18"/>
                                <w:szCs w:val="18"/>
                              </w:rPr>
                            </w:pPr>
                          </w:p>
                          <w:p w14:paraId="58E0D0F1" w14:textId="77777777" w:rsidR="00035CE4" w:rsidRDefault="00035CE4" w:rsidP="00035CE4">
                            <w:pPr>
                              <w:rPr>
                                <w:rFonts w:ascii="Century Gothic" w:hAnsi="Century Gothic"/>
                                <w:b/>
                                <w:bCs/>
                                <w:color w:val="FF0000"/>
                                <w:kern w:val="24"/>
                                <w:sz w:val="40"/>
                                <w:szCs w:val="40"/>
                              </w:rPr>
                            </w:pPr>
                            <w:r>
                              <w:rPr>
                                <w:rFonts w:ascii="Century Gothic" w:hAnsi="Century Gothic"/>
                                <w:b/>
                                <w:bCs/>
                                <w:color w:val="FF0000"/>
                                <w:kern w:val="24"/>
                                <w:sz w:val="40"/>
                                <w:szCs w:val="40"/>
                              </w:rPr>
                              <w:t>Benefits</w:t>
                            </w:r>
                            <w:r>
                              <w:rPr>
                                <w:rFonts w:ascii="Century Gothic" w:hAnsi="Century Gothic"/>
                                <w:b/>
                                <w:bCs/>
                                <w:color w:val="000000" w:themeColor="text1"/>
                                <w:kern w:val="24"/>
                                <w:sz w:val="40"/>
                                <w:szCs w:val="40"/>
                              </w:rPr>
                              <w:t xml:space="preserve"> </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xmlns="">
            <w:pict>
              <v:shape w14:anchorId="03C8549D" id="TextBox 3" o:spid="_x0000_s1182" type="#_x0000_t202" style="position:absolute;margin-left:-13.5pt;margin-top:22.9pt;width:95pt;height:335.85pt;z-index:25358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QyWgwEAAPMCAAAOAAAAZHJzL2Uyb0RvYy54bWysUtuO0zAQfUfiHyy/02SjbQVR09VetPuC&#10;AGnhA1zHbizFHu+M26R/z9gtLYI3xMvYnsuZmXO8vpv9KA4GyUHo5M2ilsIEDb0Lu07++P784aMU&#10;lFTo1QjBdPJoSN5t3r9bT7E1DQww9gYFgwRqp9jJIaXYVhXpwXhFC4gmcNACepX4ibuqRzUxuh+r&#10;pq5X1QTYRwRtiNj7dArKTcG31uj01VoySYyd5NlSsVjsNttqs1btDlUcnD6Pof5hCq9c4KYXqCeV&#10;lNij+wvKO41AYNNCg6/AWqdN2YG3uan/2OZ1UNGUXZgcihea6P/B6i+H1/gNRZofYGYBMyFTpJbY&#10;mfeZLfp88qSC40zh8UKbmZPQuaipV8uaQ5pjt81q2XxaZpzqWh6R0osBL/Klk8i6FLrU4TOlU+qv&#10;lNwtwLMbx+y/zpJvad7OwvXcclmky74t9EdeYGINO0lve4VGCkzjIxTJT3D3+wTWlU7XmjM8M1tm&#10;Pf+CLN3v75J1/aubnwAAAP//AwBQSwMEFAAGAAgAAAAhAJVcAADeAAAACgEAAA8AAABkcnMvZG93&#10;bnJldi54bWxMj01PwzAMhu9I/IfISNy2ZGNdodSdEIgraOND4pa1XlvROFWTreXf453gaPvV6+fJ&#10;N5Pr1ImG0HpGWMwNKOLSVy3XCO9vz7NbUCFarmznmRB+KMCmuLzIbVb5kbd02sVaSQmHzCI0MfaZ&#10;1qFsyNkw9z2x3A5+cDbKONS6Guwo5a7TS2PW2tmW5UNje3psqPzeHR3Cx8vh63NlXusnl/Sjn4xm&#10;d6cRr6+mh3tQkab4F4YzvqBDIUx7f+QqqA5htkzFJSKsElE4B9Y3stgjpIs0AV3k+r9C8QsAAP//&#10;AwBQSwECLQAUAAYACAAAACEAtoM4kv4AAADhAQAAEwAAAAAAAAAAAAAAAAAAAAAAW0NvbnRlbnRf&#10;VHlwZXNdLnhtbFBLAQItABQABgAIAAAAIQA4/SH/1gAAAJQBAAALAAAAAAAAAAAAAAAAAC8BAABf&#10;cmVscy8ucmVsc1BLAQItABQABgAIAAAAIQC9/QyWgwEAAPMCAAAOAAAAAAAAAAAAAAAAAC4CAABk&#10;cnMvZTJvRG9jLnhtbFBLAQItABQABgAIAAAAIQCVXAAA3gAAAAoBAAAPAAAAAAAAAAAAAAAAAN0D&#10;AABkcnMvZG93bnJldi54bWxQSwUGAAAAAAQABADzAAAA6AQAAAAA&#10;" filled="f" stroked="f">
                <v:textbox>
                  <w:txbxContent>
                    <w:p w14:paraId="71BB1B4D" w14:textId="77777777" w:rsidR="00035CE4" w:rsidRDefault="00035CE4" w:rsidP="00035CE4">
                      <w:pPr>
                        <w:rPr>
                          <w:rFonts w:ascii="Century Gothic" w:hAnsi="Century Gothic"/>
                          <w:b/>
                          <w:bCs/>
                          <w:color w:val="00B050"/>
                          <w:kern w:val="24"/>
                          <w:sz w:val="40"/>
                          <w:szCs w:val="40"/>
                        </w:rPr>
                      </w:pPr>
                      <w:r>
                        <w:rPr>
                          <w:rFonts w:ascii="Century Gothic" w:hAnsi="Century Gothic"/>
                          <w:b/>
                          <w:bCs/>
                          <w:color w:val="00B050"/>
                          <w:kern w:val="24"/>
                          <w:sz w:val="40"/>
                          <w:szCs w:val="40"/>
                        </w:rPr>
                        <w:t>What</w:t>
                      </w:r>
                      <w:r>
                        <w:rPr>
                          <w:rFonts w:ascii="Century Gothic" w:hAnsi="Century Gothic"/>
                          <w:b/>
                          <w:bCs/>
                          <w:color w:val="000000" w:themeColor="text1"/>
                          <w:kern w:val="24"/>
                          <w:sz w:val="40"/>
                          <w:szCs w:val="40"/>
                        </w:rPr>
                        <w:t xml:space="preserve"> </w:t>
                      </w:r>
                    </w:p>
                    <w:p w14:paraId="32133AFB" w14:textId="77777777" w:rsidR="00035CE4" w:rsidRDefault="00035CE4" w:rsidP="00035CE4">
                      <w:pPr>
                        <w:rPr>
                          <w:rFonts w:ascii="Century Gothic" w:hAnsi="Century Gothic"/>
                          <w:b/>
                          <w:bCs/>
                          <w:color w:val="0070C0"/>
                          <w:kern w:val="24"/>
                          <w:sz w:val="40"/>
                          <w:szCs w:val="40"/>
                        </w:rPr>
                      </w:pPr>
                    </w:p>
                    <w:p w14:paraId="26CA7924" w14:textId="77777777" w:rsidR="00035CE4" w:rsidRPr="00872432" w:rsidRDefault="00035CE4" w:rsidP="00035CE4">
                      <w:pPr>
                        <w:rPr>
                          <w:rFonts w:ascii="Century Gothic" w:hAnsi="Century Gothic"/>
                          <w:b/>
                          <w:bCs/>
                          <w:color w:val="0070C0"/>
                          <w:kern w:val="24"/>
                          <w:sz w:val="22"/>
                        </w:rPr>
                      </w:pPr>
                    </w:p>
                    <w:p w14:paraId="40961845" w14:textId="77777777" w:rsidR="00035CE4" w:rsidRDefault="00035CE4" w:rsidP="00035CE4">
                      <w:pPr>
                        <w:rPr>
                          <w:rFonts w:ascii="Century Gothic" w:hAnsi="Century Gothic"/>
                          <w:b/>
                          <w:bCs/>
                          <w:color w:val="0070C0"/>
                          <w:kern w:val="24"/>
                          <w:sz w:val="40"/>
                          <w:szCs w:val="40"/>
                        </w:rPr>
                      </w:pPr>
                      <w:r>
                        <w:rPr>
                          <w:rFonts w:ascii="Century Gothic" w:hAnsi="Century Gothic"/>
                          <w:b/>
                          <w:bCs/>
                          <w:color w:val="0070C0"/>
                          <w:kern w:val="24"/>
                          <w:sz w:val="40"/>
                          <w:szCs w:val="40"/>
                        </w:rPr>
                        <w:t>Who</w:t>
                      </w:r>
                    </w:p>
                    <w:p w14:paraId="592DDFC3" w14:textId="77777777" w:rsidR="00035CE4" w:rsidRDefault="00035CE4" w:rsidP="00035CE4">
                      <w:pPr>
                        <w:rPr>
                          <w:rFonts w:ascii="Century Gothic" w:hAnsi="Century Gothic"/>
                          <w:b/>
                          <w:bCs/>
                          <w:color w:val="FFC000"/>
                          <w:kern w:val="24"/>
                          <w:sz w:val="40"/>
                          <w:szCs w:val="40"/>
                        </w:rPr>
                      </w:pPr>
                    </w:p>
                    <w:p w14:paraId="4FEE2DBB" w14:textId="77777777" w:rsidR="00035CE4" w:rsidRPr="00872432" w:rsidRDefault="00035CE4" w:rsidP="00035CE4">
                      <w:pPr>
                        <w:rPr>
                          <w:rFonts w:ascii="Century Gothic" w:hAnsi="Century Gothic"/>
                          <w:b/>
                          <w:bCs/>
                          <w:color w:val="FFC000"/>
                          <w:kern w:val="24"/>
                          <w:sz w:val="18"/>
                          <w:szCs w:val="18"/>
                        </w:rPr>
                      </w:pPr>
                    </w:p>
                    <w:p w14:paraId="7F5D3C5E" w14:textId="77777777" w:rsidR="00035CE4" w:rsidRDefault="00035CE4" w:rsidP="00035CE4">
                      <w:pPr>
                        <w:rPr>
                          <w:rFonts w:ascii="Century Gothic" w:hAnsi="Century Gothic"/>
                          <w:b/>
                          <w:bCs/>
                          <w:color w:val="FFC000"/>
                          <w:kern w:val="24"/>
                          <w:sz w:val="40"/>
                          <w:szCs w:val="40"/>
                        </w:rPr>
                      </w:pPr>
                      <w:r>
                        <w:rPr>
                          <w:rFonts w:ascii="Century Gothic" w:hAnsi="Century Gothic"/>
                          <w:b/>
                          <w:bCs/>
                          <w:color w:val="FFC000"/>
                          <w:kern w:val="24"/>
                          <w:sz w:val="40"/>
                          <w:szCs w:val="40"/>
                        </w:rPr>
                        <w:t>About</w:t>
                      </w:r>
                    </w:p>
                    <w:p w14:paraId="36E1CF65" w14:textId="77777777" w:rsidR="00035CE4" w:rsidRDefault="00035CE4" w:rsidP="00035CE4">
                      <w:pPr>
                        <w:rPr>
                          <w:rFonts w:ascii="Century Gothic" w:hAnsi="Century Gothic"/>
                          <w:b/>
                          <w:bCs/>
                          <w:color w:val="FF0000"/>
                          <w:kern w:val="24"/>
                          <w:sz w:val="40"/>
                          <w:szCs w:val="40"/>
                        </w:rPr>
                      </w:pPr>
                    </w:p>
                    <w:p w14:paraId="0FDE293D" w14:textId="77777777" w:rsidR="00035CE4" w:rsidRPr="00872432" w:rsidRDefault="00035CE4" w:rsidP="00035CE4">
                      <w:pPr>
                        <w:rPr>
                          <w:rFonts w:ascii="Century Gothic" w:hAnsi="Century Gothic"/>
                          <w:b/>
                          <w:bCs/>
                          <w:color w:val="FF0000"/>
                          <w:kern w:val="24"/>
                          <w:sz w:val="18"/>
                          <w:szCs w:val="18"/>
                        </w:rPr>
                      </w:pPr>
                    </w:p>
                    <w:p w14:paraId="58E0D0F1" w14:textId="77777777" w:rsidR="00035CE4" w:rsidRDefault="00035CE4" w:rsidP="00035CE4">
                      <w:pPr>
                        <w:rPr>
                          <w:rFonts w:ascii="Century Gothic" w:hAnsi="Century Gothic"/>
                          <w:b/>
                          <w:bCs/>
                          <w:color w:val="FF0000"/>
                          <w:kern w:val="24"/>
                          <w:sz w:val="40"/>
                          <w:szCs w:val="40"/>
                        </w:rPr>
                      </w:pPr>
                      <w:r>
                        <w:rPr>
                          <w:rFonts w:ascii="Century Gothic" w:hAnsi="Century Gothic"/>
                          <w:b/>
                          <w:bCs/>
                          <w:color w:val="FF0000"/>
                          <w:kern w:val="24"/>
                          <w:sz w:val="40"/>
                          <w:szCs w:val="40"/>
                        </w:rPr>
                        <w:t>Benefits</w:t>
                      </w:r>
                      <w:r>
                        <w:rPr>
                          <w:rFonts w:ascii="Century Gothic" w:hAnsi="Century Gothic"/>
                          <w:b/>
                          <w:bCs/>
                          <w:color w:val="000000" w:themeColor="text1"/>
                          <w:kern w:val="24"/>
                          <w:sz w:val="40"/>
                          <w:szCs w:val="40"/>
                        </w:rPr>
                        <w:t xml:space="preserve"> </w:t>
                      </w:r>
                    </w:p>
                  </w:txbxContent>
                </v:textbox>
              </v:shape>
            </w:pict>
          </mc:Fallback>
        </mc:AlternateContent>
      </w:r>
    </w:p>
    <w:p w14:paraId="59BEABDC"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p w14:paraId="02D3F7F5" w14:textId="77777777" w:rsidR="00035CE4" w:rsidRDefault="00035CE4" w:rsidP="00035CE4">
      <w:pPr>
        <w:autoSpaceDE w:val="0"/>
        <w:autoSpaceDN w:val="0"/>
        <w:adjustRightInd w:val="0"/>
        <w:spacing w:line="240" w:lineRule="auto"/>
        <w:rPr>
          <w:rFonts w:cs="Calibri"/>
          <w:color w:val="4472C4" w:themeColor="accent1"/>
          <w:kern w:val="1"/>
          <w:lang w:eastAsia="en-GB" w:bidi="ar-SA"/>
        </w:rPr>
        <w:sectPr w:rsidR="00035CE4" w:rsidSect="00E75B09">
          <w:pgSz w:w="11906" w:h="16838" w:code="9"/>
          <w:pgMar w:top="1440" w:right="1080" w:bottom="806" w:left="1080" w:header="720" w:footer="0" w:gutter="0"/>
          <w:cols w:space="720"/>
          <w:titlePg/>
          <w:docGrid w:linePitch="360"/>
        </w:sectPr>
      </w:pPr>
      <w:r w:rsidRPr="00872432">
        <w:rPr>
          <w:noProof/>
        </w:rPr>
        <mc:AlternateContent>
          <mc:Choice Requires="wps">
            <w:drawing>
              <wp:anchor distT="0" distB="0" distL="114300" distR="114300" simplePos="0" relativeHeight="253593600" behindDoc="0" locked="0" layoutInCell="1" allowOverlap="1" wp14:anchorId="63D166A3" wp14:editId="7DD7E5A5">
                <wp:simplePos x="0" y="0"/>
                <wp:positionH relativeFrom="margin">
                  <wp:align>right</wp:align>
                </wp:positionH>
                <wp:positionV relativeFrom="paragraph">
                  <wp:posOffset>2894965</wp:posOffset>
                </wp:positionV>
                <wp:extent cx="5090160" cy="646331"/>
                <wp:effectExtent l="0" t="0" r="0" b="0"/>
                <wp:wrapNone/>
                <wp:docPr id="25" name="TextBox 24">
                  <a:extLst xmlns:a="http://schemas.openxmlformats.org/drawingml/2006/main">
                    <a:ext uri="{FF2B5EF4-FFF2-40B4-BE49-F238E27FC236}">
                      <a16:creationId xmlns:a16="http://schemas.microsoft.com/office/drawing/2014/main" id="{142F4CFF-E8B7-4D24-B94C-BCF6AA094A87}"/>
                    </a:ext>
                  </a:extLst>
                </wp:docPr>
                <wp:cNvGraphicFramePr/>
                <a:graphic xmlns:a="http://schemas.openxmlformats.org/drawingml/2006/main">
                  <a:graphicData uri="http://schemas.microsoft.com/office/word/2010/wordprocessingShape">
                    <wps:wsp>
                      <wps:cNvSpPr txBox="1"/>
                      <wps:spPr>
                        <a:xfrm>
                          <a:off x="0" y="0"/>
                          <a:ext cx="5090160" cy="646331"/>
                        </a:xfrm>
                        <a:prstGeom prst="rect">
                          <a:avLst/>
                        </a:prstGeom>
                        <a:noFill/>
                      </wps:spPr>
                      <wps:txbx>
                        <w:txbxContent>
                          <w:p w14:paraId="43BC87D7" w14:textId="77777777" w:rsidR="00035CE4" w:rsidRPr="009D41F7" w:rsidRDefault="00035CE4" w:rsidP="00035CE4">
                            <w:pPr>
                              <w:jc w:val="center"/>
                              <w:rPr>
                                <w:rFonts w:ascii="Gadugi" w:hAnsi="Gadugi"/>
                                <w:color w:val="000000" w:themeColor="text1"/>
                                <w:kern w:val="24"/>
                                <w:sz w:val="22"/>
                              </w:rPr>
                            </w:pPr>
                            <w:r w:rsidRPr="009D41F7">
                              <w:rPr>
                                <w:rFonts w:ascii="Gadugi" w:hAnsi="Gadugi"/>
                                <w:color w:val="000000" w:themeColor="text1"/>
                                <w:kern w:val="24"/>
                                <w:sz w:val="22"/>
                              </w:rPr>
                              <w:t>Increase</w:t>
                            </w:r>
                            <w:r>
                              <w:rPr>
                                <w:rFonts w:ascii="Gadugi" w:hAnsi="Gadugi"/>
                                <w:color w:val="000000" w:themeColor="text1"/>
                                <w:kern w:val="24"/>
                                <w:sz w:val="22"/>
                              </w:rPr>
                              <w:t>d</w:t>
                            </w:r>
                            <w:r w:rsidRPr="009D41F7">
                              <w:rPr>
                                <w:rFonts w:ascii="Gadugi" w:hAnsi="Gadugi"/>
                                <w:color w:val="000000" w:themeColor="text1"/>
                                <w:kern w:val="24"/>
                                <w:sz w:val="22"/>
                              </w:rPr>
                              <w:t xml:space="preserve"> effort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better outcomes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effective learning strategies              improve</w:t>
                            </w:r>
                            <w:r>
                              <w:rPr>
                                <w:rFonts w:ascii="Gadugi" w:hAnsi="Gadugi"/>
                                <w:color w:val="000000" w:themeColor="text1"/>
                                <w:kern w:val="24"/>
                                <w:sz w:val="22"/>
                              </w:rPr>
                              <w:t>d</w:t>
                            </w:r>
                            <w:r w:rsidRPr="009D41F7">
                              <w:rPr>
                                <w:rFonts w:ascii="Gadugi" w:hAnsi="Gadugi"/>
                                <w:color w:val="000000" w:themeColor="text1"/>
                                <w:kern w:val="24"/>
                                <w:sz w:val="22"/>
                              </w:rPr>
                              <w:t xml:space="preserve"> self</w:t>
                            </w:r>
                            <w:r>
                              <w:rPr>
                                <w:rFonts w:ascii="Gadugi" w:hAnsi="Gadugi"/>
                                <w:color w:val="000000" w:themeColor="text1"/>
                                <w:kern w:val="24"/>
                                <w:sz w:val="22"/>
                              </w:rPr>
                              <w:t>-</w:t>
                            </w:r>
                            <w:r w:rsidRPr="009D41F7">
                              <w:rPr>
                                <w:rFonts w:ascii="Gadugi" w:hAnsi="Gadugi"/>
                                <w:color w:val="000000" w:themeColor="text1"/>
                                <w:kern w:val="24"/>
                                <w:sz w:val="22"/>
                              </w:rPr>
                              <w:t xml:space="preserve">regulation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evidence of learning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abi</w:t>
                            </w:r>
                            <w:r>
                              <w:rPr>
                                <w:rFonts w:ascii="Gadugi" w:hAnsi="Gadugi"/>
                                <w:color w:val="000000" w:themeColor="text1"/>
                                <w:kern w:val="24"/>
                                <w:sz w:val="22"/>
                              </w:rPr>
                              <w:t>lity</w:t>
                            </w:r>
                            <w:r w:rsidRPr="009D41F7">
                              <w:rPr>
                                <w:rFonts w:ascii="Gadugi" w:hAnsi="Gadugi"/>
                                <w:color w:val="000000" w:themeColor="text1"/>
                                <w:kern w:val="24"/>
                                <w:sz w:val="22"/>
                              </w:rPr>
                              <w:t xml:space="preserve"> to adapt teaching</w:t>
                            </w:r>
                          </w:p>
                        </w:txbxContent>
                      </wps:txbx>
                      <wps:bodyPr wrap="square" rtlCol="0">
                        <a:spAutoFit/>
                      </wps:bodyPr>
                    </wps:wsp>
                  </a:graphicData>
                </a:graphic>
                <wp14:sizeRelH relativeFrom="margin">
                  <wp14:pctWidth>0</wp14:pctWidth>
                </wp14:sizeRelH>
                <wp14:sizeRelV relativeFrom="margin">
                  <wp14:pctHeight>0</wp14:pctHeight>
                </wp14:sizeRelV>
              </wp:anchor>
            </w:drawing>
          </mc:Choice>
          <mc:Fallback xmlns="">
            <w:pict>
              <v:shape w14:anchorId="63D166A3" id="TextBox 24" o:spid="_x0000_s1183" type="#_x0000_t202" style="position:absolute;margin-left:349.6pt;margin-top:227.95pt;width:400.8pt;height:50.9pt;z-index:25359360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nUD8hAEAAPICAAAOAAAAZHJzL2Uyb0RvYy54bWysUk1PGzEQvSPxHyzfyW6gRLDKBpUieqlo&#10;JegPcLx21tLaY2ac7ObfMzYhqcqt6mVsz8ebN2+8vJv8IHYGyUFo5XxWS2GChs6FTSt/vzxe3EhB&#10;SYVODRBMK/eG5N3q/Gw5xsZcQg9DZ1AwSKBmjK3sU4pNVZHujVc0g2gCBy2gV4mfuKk6VCOj+6G6&#10;rOtFNQJ2EUEbIvY+vAflquBba3T6aS2ZJIZWMrdULBa7zrZaLVWzQRV7pw801D+w8MoFbnqEelBJ&#10;iS26T1DeaQQCm2YafAXWOm3KDDzNvP5rmudeRVNmYXEoHmWi/wern3bP8ReKNN3DxAvMgoyRGmJn&#10;nmey6PPJTAXHWcL9UTYzJaHZeV3f1vMFhzTHFl8WV1cFpjpVR6T03YAX+dJK5LUUtdTuByXuyKkf&#10;KblZgEc3DNl/opJvaVpPwnVM8/pIdA3dnvmPvMJW0utWoZEC0/ANysYzHMWv28SQpVPGea85wLOw&#10;hcDhE+TN/fkuWaevunoDAAD//wMAUEsDBBQABgAIAAAAIQA90phi3QAAAAgBAAAPAAAAZHJzL2Rv&#10;d25yZXYueG1sTI/BTsMwEETvSPyDtUjcqB1E2hKyqSqgEgculHDfxiaOiO0o3jbp39ec4Dia0cyb&#10;cjO7XpzMGLvgEbKFAmF8E3TnW4T6c3e3BhGZvKY+eINwNhE21fVVSYUOk/8wpz23IpX4WBCCZR4K&#10;KWNjjaO4CIPxyfsOoyNOcmylHmlK5a6X90otpaPOpwVLg3m2pvnZHx0Cs95m5/rVxbev+f1lsqrJ&#10;qUa8vZm3TyDYzPwXhl/8hA5VYjqEo9dR9AjpCCM85PkjiGSvVbYEcUDI89UKZFXK/weqCwAAAP//&#10;AwBQSwECLQAUAAYACAAAACEAtoM4kv4AAADhAQAAEwAAAAAAAAAAAAAAAAAAAAAAW0NvbnRlbnRf&#10;VHlwZXNdLnhtbFBLAQItABQABgAIAAAAIQA4/SH/1gAAAJQBAAALAAAAAAAAAAAAAAAAAC8BAABf&#10;cmVscy8ucmVsc1BLAQItABQABgAIAAAAIQARnUD8hAEAAPICAAAOAAAAAAAAAAAAAAAAAC4CAABk&#10;cnMvZTJvRG9jLnhtbFBLAQItABQABgAIAAAAIQA90phi3QAAAAgBAAAPAAAAAAAAAAAAAAAAAN4D&#10;AABkcnMvZG93bnJldi54bWxQSwUGAAAAAAQABADzAAAA6AQAAAAA&#10;" filled="f" stroked="f">
                <v:textbox style="mso-fit-shape-to-text:t">
                  <w:txbxContent>
                    <w:p w14:paraId="43BC87D7" w14:textId="77777777" w:rsidR="00035CE4" w:rsidRPr="009D41F7" w:rsidRDefault="00035CE4" w:rsidP="00035CE4">
                      <w:pPr>
                        <w:jc w:val="center"/>
                        <w:rPr>
                          <w:rFonts w:ascii="Gadugi" w:hAnsi="Gadugi"/>
                          <w:color w:val="000000" w:themeColor="text1"/>
                          <w:kern w:val="24"/>
                          <w:sz w:val="22"/>
                        </w:rPr>
                      </w:pPr>
                      <w:r w:rsidRPr="009D41F7">
                        <w:rPr>
                          <w:rFonts w:ascii="Gadugi" w:hAnsi="Gadugi"/>
                          <w:color w:val="000000" w:themeColor="text1"/>
                          <w:kern w:val="24"/>
                          <w:sz w:val="22"/>
                        </w:rPr>
                        <w:t>Increase</w:t>
                      </w:r>
                      <w:r>
                        <w:rPr>
                          <w:rFonts w:ascii="Gadugi" w:hAnsi="Gadugi"/>
                          <w:color w:val="000000" w:themeColor="text1"/>
                          <w:kern w:val="24"/>
                          <w:sz w:val="22"/>
                        </w:rPr>
                        <w:t>d</w:t>
                      </w:r>
                      <w:r w:rsidRPr="009D41F7">
                        <w:rPr>
                          <w:rFonts w:ascii="Gadugi" w:hAnsi="Gadugi"/>
                          <w:color w:val="000000" w:themeColor="text1"/>
                          <w:kern w:val="24"/>
                          <w:sz w:val="22"/>
                        </w:rPr>
                        <w:t xml:space="preserve"> effort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better outcomes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effective learning strategies              improve</w:t>
                      </w:r>
                      <w:r>
                        <w:rPr>
                          <w:rFonts w:ascii="Gadugi" w:hAnsi="Gadugi"/>
                          <w:color w:val="000000" w:themeColor="text1"/>
                          <w:kern w:val="24"/>
                          <w:sz w:val="22"/>
                        </w:rPr>
                        <w:t>d</w:t>
                      </w:r>
                      <w:r w:rsidRPr="009D41F7">
                        <w:rPr>
                          <w:rFonts w:ascii="Gadugi" w:hAnsi="Gadugi"/>
                          <w:color w:val="000000" w:themeColor="text1"/>
                          <w:kern w:val="24"/>
                          <w:sz w:val="22"/>
                        </w:rPr>
                        <w:t xml:space="preserve"> self</w:t>
                      </w:r>
                      <w:r>
                        <w:rPr>
                          <w:rFonts w:ascii="Gadugi" w:hAnsi="Gadugi"/>
                          <w:color w:val="000000" w:themeColor="text1"/>
                          <w:kern w:val="24"/>
                          <w:sz w:val="22"/>
                        </w:rPr>
                        <w:t>-</w:t>
                      </w:r>
                      <w:r w:rsidRPr="009D41F7">
                        <w:rPr>
                          <w:rFonts w:ascii="Gadugi" w:hAnsi="Gadugi"/>
                          <w:color w:val="000000" w:themeColor="text1"/>
                          <w:kern w:val="24"/>
                          <w:sz w:val="22"/>
                        </w:rPr>
                        <w:t xml:space="preserve">regulation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evidence of learning    </w:t>
                      </w:r>
                      <w:r>
                        <w:rPr>
                          <w:rFonts w:ascii="Gadugi" w:hAnsi="Gadugi"/>
                          <w:color w:val="000000" w:themeColor="text1"/>
                          <w:kern w:val="24"/>
                          <w:sz w:val="22"/>
                        </w:rPr>
                        <w:t xml:space="preserve">   </w:t>
                      </w:r>
                      <w:r w:rsidRPr="009D41F7">
                        <w:rPr>
                          <w:rFonts w:ascii="Gadugi" w:hAnsi="Gadugi"/>
                          <w:color w:val="000000" w:themeColor="text1"/>
                          <w:kern w:val="24"/>
                          <w:sz w:val="22"/>
                        </w:rPr>
                        <w:t xml:space="preserve"> abi</w:t>
                      </w:r>
                      <w:r>
                        <w:rPr>
                          <w:rFonts w:ascii="Gadugi" w:hAnsi="Gadugi"/>
                          <w:color w:val="000000" w:themeColor="text1"/>
                          <w:kern w:val="24"/>
                          <w:sz w:val="22"/>
                        </w:rPr>
                        <w:t>lity</w:t>
                      </w:r>
                      <w:r w:rsidRPr="009D41F7">
                        <w:rPr>
                          <w:rFonts w:ascii="Gadugi" w:hAnsi="Gadugi"/>
                          <w:color w:val="000000" w:themeColor="text1"/>
                          <w:kern w:val="24"/>
                          <w:sz w:val="22"/>
                        </w:rPr>
                        <w:t xml:space="preserve"> to adapt teaching</w:t>
                      </w:r>
                    </w:p>
                  </w:txbxContent>
                </v:textbox>
                <w10:wrap anchorx="margin"/>
              </v:shape>
            </w:pict>
          </mc:Fallback>
        </mc:AlternateContent>
      </w:r>
      <w:r w:rsidRPr="00872432">
        <w:rPr>
          <w:noProof/>
        </w:rPr>
        <mc:AlternateContent>
          <mc:Choice Requires="wps">
            <w:drawing>
              <wp:anchor distT="0" distB="0" distL="114300" distR="114300" simplePos="0" relativeHeight="253592576" behindDoc="0" locked="0" layoutInCell="1" allowOverlap="1" wp14:anchorId="14D7695C" wp14:editId="5E91E1C7">
                <wp:simplePos x="0" y="0"/>
                <wp:positionH relativeFrom="column">
                  <wp:posOffset>1041400</wp:posOffset>
                </wp:positionH>
                <wp:positionV relativeFrom="paragraph">
                  <wp:posOffset>2812415</wp:posOffset>
                </wp:positionV>
                <wp:extent cx="5289550" cy="762000"/>
                <wp:effectExtent l="19050" t="19050" r="25400" b="19050"/>
                <wp:wrapNone/>
                <wp:docPr id="26" name="Rectangle 25">
                  <a:extLst xmlns:a="http://schemas.openxmlformats.org/drawingml/2006/main">
                    <a:ext uri="{FF2B5EF4-FFF2-40B4-BE49-F238E27FC236}">
                      <a16:creationId xmlns:a16="http://schemas.microsoft.com/office/drawing/2014/main" id="{CD8C5970-C5CF-426D-BAFA-18844B1C9093}"/>
                    </a:ext>
                  </a:extLst>
                </wp:docPr>
                <wp:cNvGraphicFramePr/>
                <a:graphic xmlns:a="http://schemas.openxmlformats.org/drawingml/2006/main">
                  <a:graphicData uri="http://schemas.microsoft.com/office/word/2010/wordprocessingShape">
                    <wps:wsp>
                      <wps:cNvSpPr/>
                      <wps:spPr>
                        <a:xfrm>
                          <a:off x="0" y="0"/>
                          <a:ext cx="5289550" cy="762000"/>
                        </a:xfrm>
                        <a:prstGeom prst="rect">
                          <a:avLst/>
                        </a:prstGeom>
                        <a:noFill/>
                        <a:ln w="28575" cap="flat" cmpd="sng" algn="ctr">
                          <a:solidFill>
                            <a:srgbClr val="FF0000"/>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rect w14:anchorId="53D926CD" id="Rectangle 25" o:spid="_x0000_s1026" style="position:absolute;margin-left:82pt;margin-top:221.45pt;width:416.5pt;height:60pt;z-index:25359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NyLf0gEAAIsDAAAOAAAAZHJzL2Uyb0RvYy54bWysU8tu2zAQvBfIPxC8x3IEyHEFyznEcC9F&#10;GzTNB6wpUiLAF5asZf99l5Tt9HEreqFI7u7sznC0eTpZw44So/au4w+LJWfSCd9rN3T87fv+fs1Z&#10;TOB6MN7Jjp9l5E/buw+bKbSy9qM3vURGIC62U+j4mFJoqyqKUVqICx+ko6DyaCHREYeqR5gI3Zqq&#10;Xi5X1eSxD+iFjJFud3OQbwu+UlKkr0pFmZjpOM2WyoplPeS12m6gHRDCqMVlDPiHKSxoR01vUDtI&#10;wH6g/gvKaoE+epUWwtvKK6WFLByIzcPyDzavIwRZuJA4Mdxkiv8PVnw5viDTfcfrFWcOLL3RN1IN&#10;3GAkq5ss0BRiS3mv4QUvp0jbzPak0OYv8WCnIur5Jqo8JSbosqnXH5uGtBcUe1zRoxXVq/fqgDF9&#10;kt6yvOk4UvuiJRw/x0QdKfWakps5v9fGlIczjk00+bp5bAgfyD/KQKKtDcQouoEzMAMZUyQskNEb&#10;3efyDBRxODwbZEcgc+z3NNh1st/Scu8dxHHOK6HZNlYn8q7RtuPrXHytNi6jy+K+C4Ms4Sxa3h18&#10;fybVMZlnP/sSnBg92TLPmRnnLHrxwv3izmypX88l6/0f2v4EAAD//wMAUEsDBBQABgAIAAAAIQDA&#10;FZHP3wAAAAsBAAAPAAAAZHJzL2Rvd25yZXYueG1sTI/BTsMwEETvSPyDtUhcUOtQhZSEOBWiQtwq&#10;EVC5bmI3ibDXUey2ga9nOcFxZkezb8rN7Kw4mSkMnhTcLhMQhlqvB+oUvL89L+5BhIik0XoyCr5M&#10;gE11eVFiof2ZXs2pjp3gEgoFKuhjHAspQ9sbh2HpR0N8O/jJYWQ5dVJPeOZyZ+UqSTLpcCD+0ONo&#10;nnrTftZHp6DZj/b7sHUf877OCHcvO6TtjVLXV/PjA4ho5vgXhl98RoeKmRp/JB2EZZ2lvCUqSNNV&#10;DoITeb5mp1Fwl7Ejq1L+31D9AAAA//8DAFBLAQItABQABgAIAAAAIQC2gziS/gAAAOEBAAATAAAA&#10;AAAAAAAAAAAAAAAAAABbQ29udGVudF9UeXBlc10ueG1sUEsBAi0AFAAGAAgAAAAhADj9If/WAAAA&#10;lAEAAAsAAAAAAAAAAAAAAAAALwEAAF9yZWxzLy5yZWxzUEsBAi0AFAAGAAgAAAAhAHw3It/SAQAA&#10;iwMAAA4AAAAAAAAAAAAAAAAALgIAAGRycy9lMm9Eb2MueG1sUEsBAi0AFAAGAAgAAAAhAMAVkc/f&#10;AAAACwEAAA8AAAAAAAAAAAAAAAAALAQAAGRycy9kb3ducmV2LnhtbFBLBQYAAAAABAAEAPMAAAA4&#10;BQAAAAA=&#10;" filled="f" strokecolor="red" strokeweight="2.25pt"/>
            </w:pict>
          </mc:Fallback>
        </mc:AlternateContent>
      </w:r>
      <w:r w:rsidRPr="00872432">
        <w:rPr>
          <w:noProof/>
        </w:rPr>
        <mc:AlternateContent>
          <mc:Choice Requires="wpg">
            <w:drawing>
              <wp:anchor distT="0" distB="0" distL="114300" distR="114300" simplePos="0" relativeHeight="253591552" behindDoc="0" locked="0" layoutInCell="1" allowOverlap="1" wp14:anchorId="213E2AD0" wp14:editId="1D8F6C6E">
                <wp:simplePos x="0" y="0"/>
                <wp:positionH relativeFrom="column">
                  <wp:posOffset>4559300</wp:posOffset>
                </wp:positionH>
                <wp:positionV relativeFrom="paragraph">
                  <wp:posOffset>1988820</wp:posOffset>
                </wp:positionV>
                <wp:extent cx="1294765" cy="730250"/>
                <wp:effectExtent l="19050" t="19050" r="19685" b="0"/>
                <wp:wrapNone/>
                <wp:docPr id="1129" name="Group 18"/>
                <wp:cNvGraphicFramePr/>
                <a:graphic xmlns:a="http://schemas.openxmlformats.org/drawingml/2006/main">
                  <a:graphicData uri="http://schemas.microsoft.com/office/word/2010/wordprocessingGroup">
                    <wpg:wgp>
                      <wpg:cNvGrpSpPr/>
                      <wpg:grpSpPr>
                        <a:xfrm>
                          <a:off x="0" y="0"/>
                          <a:ext cx="1294765" cy="730250"/>
                          <a:chOff x="7860389" y="3468618"/>
                          <a:chExt cx="2928258" cy="981511"/>
                        </a:xfrm>
                      </wpg:grpSpPr>
                      <wps:wsp>
                        <wps:cNvPr id="1130" name="Oval 1130"/>
                        <wps:cNvSpPr/>
                        <wps:spPr>
                          <a:xfrm>
                            <a:off x="7860390" y="3468618"/>
                            <a:ext cx="2928257" cy="891819"/>
                          </a:xfrm>
                          <a:prstGeom prst="ellipse">
                            <a:avLst/>
                          </a:prstGeom>
                          <a:noFill/>
                          <a:ln w="28575" cap="flat" cmpd="sng" algn="ctr">
                            <a:solidFill>
                              <a:srgbClr val="FFC000"/>
                            </a:solidFill>
                            <a:prstDash val="solid"/>
                            <a:miter lim="800000"/>
                          </a:ln>
                          <a:effectLst/>
                        </wps:spPr>
                        <wps:bodyPr rtlCol="0" anchor="ctr"/>
                      </wps:wsp>
                      <wps:wsp>
                        <wps:cNvPr id="1131" name="TextBox 20"/>
                        <wps:cNvSpPr txBox="1"/>
                        <wps:spPr>
                          <a:xfrm>
                            <a:off x="7860389" y="3657014"/>
                            <a:ext cx="2927985" cy="793115"/>
                          </a:xfrm>
                          <a:prstGeom prst="rect">
                            <a:avLst/>
                          </a:prstGeom>
                          <a:noFill/>
                          <a:ln>
                            <a:noFill/>
                          </a:ln>
                        </wps:spPr>
                        <wps:txbx>
                          <w:txbxContent>
                            <w:p w14:paraId="32B4183A" w14:textId="77777777" w:rsidR="00035CE4" w:rsidRPr="009D41F7" w:rsidRDefault="00035CE4" w:rsidP="00035CE4">
                              <w:pPr>
                                <w:spacing w:line="240" w:lineRule="auto"/>
                                <w:jc w:val="center"/>
                                <w:rPr>
                                  <w:rFonts w:ascii="Gadugi" w:hAnsi="Gadugi"/>
                                  <w:color w:val="000000" w:themeColor="text1"/>
                                  <w:kern w:val="24"/>
                                  <w:sz w:val="22"/>
                                </w:rPr>
                              </w:pPr>
                              <w:r w:rsidRPr="009D41F7">
                                <w:rPr>
                                  <w:rFonts w:ascii="Gadugi" w:hAnsi="Gadugi"/>
                                  <w:color w:val="000000" w:themeColor="text1"/>
                                  <w:kern w:val="24"/>
                                  <w:sz w:val="22"/>
                                </w:rPr>
                                <w:t>Student self-regulation</w:t>
                              </w:r>
                            </w:p>
                            <w:p w14:paraId="421229BC" w14:textId="77777777" w:rsidR="00035CE4" w:rsidRDefault="00035CE4" w:rsidP="00035CE4">
                              <w:pPr>
                                <w:spacing w:line="240" w:lineRule="auto"/>
                                <w:jc w:val="center"/>
                                <w:rPr>
                                  <w:rFonts w:ascii="Century Gothic" w:hAnsi="Century Gothic"/>
                                  <w:color w:val="000000" w:themeColor="text1"/>
                                  <w:kern w:val="24"/>
                                  <w:sz w:val="32"/>
                                  <w:szCs w:val="32"/>
                                </w:rPr>
                              </w:pPr>
                              <w:r>
                                <w:rPr>
                                  <w:rFonts w:ascii="Century Gothic" w:hAnsi="Century Gothic"/>
                                  <w:color w:val="000000" w:themeColor="text1"/>
                                  <w:kern w:val="24"/>
                                  <w:sz w:val="32"/>
                                  <w:szCs w:val="32"/>
                                </w:rPr>
                                <w:t>- more powerful</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213E2AD0" id="Group 18" o:spid="_x0000_s1184" style="position:absolute;margin-left:359pt;margin-top:156.6pt;width:101.95pt;height:57.5pt;z-index:253591552;mso-width-relative:margin;mso-height-relative:margin" coordorigin="78603,34686" coordsize="29282,98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vdLWuAIAAF8GAAAOAAAAZHJzL2Uyb0RvYy54bWy8VVtvmzAUfp+0/2D5feWSEi4qqbZ26cu0&#10;Vmr3AxxjwJLBnu0E+u93bCBN2mmaOmkvBB8fH853Oc7V9dgJdGDacNmXOLoIMWI9lRXvmxL/eNp+&#10;yjAylvQVEbJnJX5mBl9vPn64GlTBYtlKUTGNoEhvikGVuLVWFUFgaMs6Yi6kYj1s1lJ3xMJSN0Gl&#10;yQDVOxHEYbgOBqkrpSVlxkD0dtrEG1+/rhm193VtmEWixNCb9U/tnzv3DDZXpGg0US2ncxvkHV10&#10;hPfw0WOpW2IJ2mv+plTHqZZG1vaCyi6Qdc0p8xgATRS+QnOn5V55LE0xNOpIE1D7iqd3l6XfD3da&#10;PaoHDUwMqgEu/MphGWvduV/oEo2esucjZWy0iEIwivPLdJ1gRGEvXYVxMnNKWyDeHUuzdbjKcowg&#10;YXW5ztZRNrFO269zkTiPszgBp7gieRYlUeRSgqWF4KyxQYFVzAsb5t/YeGyJYp5kUwAbDxrxCnBF&#10;K7BLTzrw7P2BCOQDniOfdmTMFAbI+w1dHncORV7jXqibUKcT6iyPsig/Q00KpY29Y7JD7qXETAiu&#10;jOuVFOTwzdiJoyXLhXu55UJAnBSiR0OJ4yxJnToEZqsWxMJrpwCf6RuMiGhgaKnVvqSRglfuuDtt&#10;dLO7ERoB9BJvtzdh6HUFSc7S3LdviWmnPL81idtxC3MteFfiDM4eT4veVWd+MmcETs+JQ/e2k9Uz&#10;aKCtuJHTzJKethJG1vXpEM/6O7v+HyNEixGeQLovckSx58J9HgzjnIDsCHFwjWvQxf/kiWUW1kka&#10;RpcTXSeeSPNsGad8FUWJx7xMwhtPaLjh/toQZw4BKZ0Yns4X+u24G6cBSOIFzCzJALckGOfnnmiG&#10;TwSaqn7eW1lzb0lHwHTmVC0/xHCL+bmeb1x3TZ6uff7L/8LmFwAAAP//AwBQSwMEFAAGAAgAAAAh&#10;AJi2gmniAAAACwEAAA8AAABkcnMvZG93bnJldi54bWxMj81OwzAQhO9IvIO1SNyoY4efNMSpqgo4&#10;VUi0SIibG2+TqPE6it0kfXvMCY6jGc18U6xm27ERB986UiAWCTCkypmWagWf+9e7DJgPmozuHKGC&#10;C3pYlddXhc6Nm+gDx12oWSwhn2sFTQh9zrmvGrTaL1yPFL2jG6wOUQ41N4OeYrntuEySR251S3Gh&#10;0T1uGqxOu7NV8DbpaZ2Kl3F7Om4u3/uH96+tQKVub+b1M7CAc/gLwy9+RIcyMh3cmYxnnYInkcUv&#10;QUEqUgksJpZSLIEdFNzLTAIvC/7/Q/kDAAD//wMAUEsBAi0AFAAGAAgAAAAhALaDOJL+AAAA4QEA&#10;ABMAAAAAAAAAAAAAAAAAAAAAAFtDb250ZW50X1R5cGVzXS54bWxQSwECLQAUAAYACAAAACEAOP0h&#10;/9YAAACUAQAACwAAAAAAAAAAAAAAAAAvAQAAX3JlbHMvLnJlbHNQSwECLQAUAAYACAAAACEA+L3S&#10;1rgCAABfBgAADgAAAAAAAAAAAAAAAAAuAgAAZHJzL2Uyb0RvYy54bWxQSwECLQAUAAYACAAAACEA&#10;mLaCaeIAAAALAQAADwAAAAAAAAAAAAAAAAASBQAAZHJzL2Rvd25yZXYueG1sUEsFBgAAAAAEAAQA&#10;8wAAACEGAAAAAA==&#10;">
                <v:oval id="Oval 1130" o:spid="_x0000_s1185" style="position:absolute;left:78603;top:34686;width:29283;height:89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czO7yAAAAN0AAAAPAAAAZHJzL2Rvd25yZXYueG1sRI9BT8Mw&#10;DIXvSPyHyEi7IJZ2oAmVZRMgJuCAGN0OHK3Ga7s1TpVka/n3+IDEzdZ7fu/zYjW6Tp0pxNazgXya&#10;gSKuvG25NrDbrm/uQcWEbLHzTAZ+KMJqeXmxwML6gb/oXKZaSQjHAg00KfWF1rFqyGGc+p5YtL0P&#10;DpOsodY24CDhrtOzLJtrhy1LQ4M9PTdUHcuTM/D+vTncrT+eXl82+fwzMF4P5f5kzORqfHwAlWhM&#10;/+a/6zcr+Pmt8Ms3MoJe/gIAAP//AwBQSwECLQAUAAYACAAAACEA2+H2y+4AAACFAQAAEwAAAAAA&#10;AAAAAAAAAAAAAAAAW0NvbnRlbnRfVHlwZXNdLnhtbFBLAQItABQABgAIAAAAIQBa9CxbvwAAABUB&#10;AAALAAAAAAAAAAAAAAAAAB8BAABfcmVscy8ucmVsc1BLAQItABQABgAIAAAAIQDIczO7yAAAAN0A&#10;AAAPAAAAAAAAAAAAAAAAAAcCAABkcnMvZG93bnJldi54bWxQSwUGAAAAAAMAAwC3AAAA/AIAAAAA&#10;" filled="f" strokecolor="#ffc000" strokeweight="2.25pt">
                  <v:stroke joinstyle="miter"/>
                </v:oval>
                <v:shape id="TextBox 20" o:spid="_x0000_s1186" type="#_x0000_t202" style="position:absolute;left:78603;top:36570;width:29280;height:79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AeQwgAAAN0AAAAPAAAAZHJzL2Rvd25yZXYueG1sRE9Na8JA&#10;EL0L/Q/LFHrT3dhWauoqogg9WdQqeBuyYxKanQ3Z1cR/7wqCt3m8z5nMOluJCzW+dKwhGSgQxJkz&#10;Jeca/nar/hcIH5ANVo5Jw5U8zKYvvQmmxrW8ocs25CKGsE9RQxFCnUrps4Is+oGriSN3co3FEGGT&#10;S9NgG8NtJYdKjaTFkmNDgTUtCsr+t2erYb8+HQ8f6jdf2s+6dZ2SbMdS67fXbv4NIlAXnuKH+8fE&#10;+cl7Avdv4glyegMAAP//AwBQSwECLQAUAAYACAAAACEA2+H2y+4AAACFAQAAEwAAAAAAAAAAAAAA&#10;AAAAAAAAW0NvbnRlbnRfVHlwZXNdLnhtbFBLAQItABQABgAIAAAAIQBa9CxbvwAAABUBAAALAAAA&#10;AAAAAAAAAAAAAB8BAABfcmVscy8ucmVsc1BLAQItABQABgAIAAAAIQBn6AeQwgAAAN0AAAAPAAAA&#10;AAAAAAAAAAAAAAcCAABkcnMvZG93bnJldi54bWxQSwUGAAAAAAMAAwC3AAAA9gIAAAAA&#10;" filled="f" stroked="f">
                  <v:textbox>
                    <w:txbxContent>
                      <w:p w14:paraId="32B4183A" w14:textId="77777777" w:rsidR="00035CE4" w:rsidRPr="009D41F7" w:rsidRDefault="00035CE4" w:rsidP="00035CE4">
                        <w:pPr>
                          <w:spacing w:line="240" w:lineRule="auto"/>
                          <w:jc w:val="center"/>
                          <w:rPr>
                            <w:rFonts w:ascii="Gadugi" w:hAnsi="Gadugi"/>
                            <w:color w:val="000000" w:themeColor="text1"/>
                            <w:kern w:val="24"/>
                            <w:sz w:val="22"/>
                          </w:rPr>
                        </w:pPr>
                        <w:r w:rsidRPr="009D41F7">
                          <w:rPr>
                            <w:rFonts w:ascii="Gadugi" w:hAnsi="Gadugi"/>
                            <w:color w:val="000000" w:themeColor="text1"/>
                            <w:kern w:val="24"/>
                            <w:sz w:val="22"/>
                          </w:rPr>
                          <w:t>Student self-regulation</w:t>
                        </w:r>
                      </w:p>
                      <w:p w14:paraId="421229BC" w14:textId="77777777" w:rsidR="00035CE4" w:rsidRDefault="00035CE4" w:rsidP="00035CE4">
                        <w:pPr>
                          <w:spacing w:line="240" w:lineRule="auto"/>
                          <w:jc w:val="center"/>
                          <w:rPr>
                            <w:rFonts w:ascii="Century Gothic" w:hAnsi="Century Gothic"/>
                            <w:color w:val="000000" w:themeColor="text1"/>
                            <w:kern w:val="24"/>
                            <w:sz w:val="32"/>
                            <w:szCs w:val="32"/>
                          </w:rPr>
                        </w:pPr>
                        <w:r>
                          <w:rPr>
                            <w:rFonts w:ascii="Century Gothic" w:hAnsi="Century Gothic"/>
                            <w:color w:val="000000" w:themeColor="text1"/>
                            <w:kern w:val="24"/>
                            <w:sz w:val="32"/>
                            <w:szCs w:val="32"/>
                          </w:rPr>
                          <w:t>- more powerful</w:t>
                        </w:r>
                      </w:p>
                    </w:txbxContent>
                  </v:textbox>
                </v:shape>
              </v:group>
            </w:pict>
          </mc:Fallback>
        </mc:AlternateContent>
      </w:r>
      <w:r w:rsidRPr="00872432">
        <w:rPr>
          <w:noProof/>
        </w:rPr>
        <mc:AlternateContent>
          <mc:Choice Requires="wpg">
            <w:drawing>
              <wp:anchor distT="0" distB="0" distL="114300" distR="114300" simplePos="0" relativeHeight="253590528" behindDoc="0" locked="0" layoutInCell="1" allowOverlap="1" wp14:anchorId="53258014" wp14:editId="223F8956">
                <wp:simplePos x="0" y="0"/>
                <wp:positionH relativeFrom="column">
                  <wp:posOffset>2806700</wp:posOffset>
                </wp:positionH>
                <wp:positionV relativeFrom="paragraph">
                  <wp:posOffset>1950720</wp:posOffset>
                </wp:positionV>
                <wp:extent cx="1308099" cy="710652"/>
                <wp:effectExtent l="19050" t="19050" r="26035" b="13335"/>
                <wp:wrapNone/>
                <wp:docPr id="1132" name="Group 21"/>
                <wp:cNvGraphicFramePr/>
                <a:graphic xmlns:a="http://schemas.openxmlformats.org/drawingml/2006/main">
                  <a:graphicData uri="http://schemas.microsoft.com/office/word/2010/wordprocessingGroup">
                    <wpg:wgp>
                      <wpg:cNvGrpSpPr/>
                      <wpg:grpSpPr>
                        <a:xfrm>
                          <a:off x="0" y="0"/>
                          <a:ext cx="1308099" cy="710652"/>
                          <a:chOff x="7350012" y="5324850"/>
                          <a:chExt cx="1308257" cy="710765"/>
                        </a:xfrm>
                      </wpg:grpSpPr>
                      <wps:wsp>
                        <wps:cNvPr id="1133" name="Oval 1133"/>
                        <wps:cNvSpPr/>
                        <wps:spPr>
                          <a:xfrm>
                            <a:off x="7350012" y="5324850"/>
                            <a:ext cx="1308257" cy="710765"/>
                          </a:xfrm>
                          <a:prstGeom prst="ellipse">
                            <a:avLst/>
                          </a:prstGeom>
                          <a:noFill/>
                          <a:ln w="28575" cap="flat" cmpd="sng" algn="ctr">
                            <a:solidFill>
                              <a:srgbClr val="FFC000"/>
                            </a:solidFill>
                            <a:prstDash val="solid"/>
                            <a:miter lim="800000"/>
                          </a:ln>
                          <a:effectLst/>
                        </wps:spPr>
                        <wps:bodyPr rtlCol="0" anchor="ctr"/>
                      </wps:wsp>
                      <wps:wsp>
                        <wps:cNvPr id="1134" name="TextBox 23"/>
                        <wps:cNvSpPr txBox="1"/>
                        <wps:spPr>
                          <a:xfrm>
                            <a:off x="7590355" y="5324861"/>
                            <a:ext cx="901174" cy="654143"/>
                          </a:xfrm>
                          <a:prstGeom prst="rect">
                            <a:avLst/>
                          </a:prstGeom>
                          <a:noFill/>
                          <a:ln>
                            <a:noFill/>
                          </a:ln>
                        </wps:spPr>
                        <wps:txbx>
                          <w:txbxContent>
                            <w:p w14:paraId="4DD7E1C5" w14:textId="77777777" w:rsidR="00035CE4" w:rsidRPr="009D41F7" w:rsidRDefault="00035CE4" w:rsidP="00035CE4">
                              <w:pPr>
                                <w:spacing w:line="240" w:lineRule="auto"/>
                                <w:jc w:val="center"/>
                                <w:rPr>
                                  <w:rFonts w:ascii="Gadugi" w:hAnsi="Gadugi"/>
                                  <w:color w:val="000000" w:themeColor="text1"/>
                                  <w:kern w:val="24"/>
                                  <w:sz w:val="22"/>
                                </w:rPr>
                              </w:pPr>
                              <w:r w:rsidRPr="009D41F7">
                                <w:rPr>
                                  <w:rFonts w:ascii="Gadugi" w:hAnsi="Gadugi"/>
                                  <w:color w:val="000000" w:themeColor="text1"/>
                                  <w:kern w:val="24"/>
                                  <w:sz w:val="22"/>
                                </w:rPr>
                                <w:t xml:space="preserve">The learning </w:t>
                              </w:r>
                              <w:proofErr w:type="gramStart"/>
                              <w:r w:rsidRPr="009D41F7">
                                <w:rPr>
                                  <w:rFonts w:ascii="Gadugi" w:hAnsi="Gadugi"/>
                                  <w:color w:val="000000" w:themeColor="text1"/>
                                  <w:kern w:val="24"/>
                                  <w:sz w:val="22"/>
                                </w:rPr>
                                <w:t>process</w:t>
                              </w:r>
                              <w:proofErr w:type="gramEnd"/>
                              <w:r w:rsidRPr="009D41F7">
                                <w:rPr>
                                  <w:rFonts w:ascii="Gadugi" w:hAnsi="Gadugi"/>
                                  <w:color w:val="000000" w:themeColor="text1"/>
                                  <w:kern w:val="24"/>
                                  <w:sz w:val="22"/>
                                </w:rPr>
                                <w:t xml:space="preserve"> </w:t>
                              </w:r>
                            </w:p>
                            <w:p w14:paraId="6DFD1F8D" w14:textId="77777777" w:rsidR="00035CE4" w:rsidRPr="009D41F7" w:rsidRDefault="00035CE4" w:rsidP="00035CE4">
                              <w:pPr>
                                <w:spacing w:line="240" w:lineRule="auto"/>
                                <w:jc w:val="center"/>
                                <w:rPr>
                                  <w:rFonts w:ascii="Gadugi" w:hAnsi="Gadugi"/>
                                  <w:color w:val="000000" w:themeColor="text1"/>
                                  <w:kern w:val="24"/>
                                  <w:sz w:val="22"/>
                                </w:rPr>
                              </w:pP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53258014" id="Group 21" o:spid="_x0000_s1187" style="position:absolute;margin-left:221pt;margin-top:153.6pt;width:103pt;height:55.95pt;z-index:253590528;mso-width-relative:margin;mso-height-relative:margin" coordorigin="73500,53248" coordsize="13082,71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pZiqQIAAF4GAAAOAAAAZHJzL2Uyb0RvYy54bWy8VV1v2yAUfZ+0/4B4X/2ROB9WnWprl75M&#10;a6V2P4BgbCNhYEBi99/vgh0nbddp6qS9EHOBw73nnEsur/pWoAMzlitZ4OQixohJqkou6wL/eNx+&#10;WmFkHZElEUqyAj8xi682Hz9cdjpnqWqUKJlBACJt3ukCN87pPIosbVhL7IXSTMJipUxLHExNHZWG&#10;dIDeiiiN40XUKVNqoyizFqI3wyLeBPyqYtTdVZVlDokCQ24ujCaMOz9Gm0uS14bohtMxDfKOLFrC&#10;JVw6Qd0QR9De8FdQLadGWVW5C6raSFUVpyzUANUk8Ytqbo3a61BLnXe1nmgCal/w9G5Y+v1wa/SD&#10;vjfARKdr4CLMfC19ZVr/C1miPlD2NFHGeocoBJNZvIrXa4worC2TeJGlA6e0AeL9seUsi+MkxQg2&#10;ZLN0vspG1mnz9QwkzZYTyHKReZDomEL0LLFOg1XsiQ37b2w8NESzQLLNgY17g3gJdSWzGUaStODZ&#10;uwMRKAQCR2HbxJjNLZD3G7rerPucuj9VTXJtrLtlqkX+o8BMCK6tz5Xk5PDNuoGj4y4flmrLhYA4&#10;yYVEXYHTVbbMgFgCvVUJ4uCz1VCflTVGRNTQtNSZAGmV4KU/7k9bU++uhUFQeoG32+s4DqqBJM+2&#10;+btviG2GfWFpkL/lDvpa8LbAKzg7nRbSo7PQmWMFXs+BQ/+1U+UTaGCcuFZDzxJJGwUt6/P0FY/6&#10;e7v+HyPMj0Z4BOm+qB6lM5+Ivx4M452AXA9xcM0x/pYnsnU8y0CPYy8swgkgZOyEdZwkS7jPd9Mi&#10;myfzcNPUCK8sYeCB+2s/PDMIYHotApsn9l2/6wf/Z1ONoyIdPJLgm597Yhg+02dA/bx3quLBkScV&#10;z8UKPQyPWGjr8cH1r+T5POw//S1sfgEAAP//AwBQSwMEFAAGAAgAAAAhADKJqHjiAAAACwEAAA8A&#10;AABkcnMvZG93bnJldi54bWxMj8FOwzAQRO9I/IO1SNyo4zSUEuJUVQWcqkq0SIjbNtkmUWM7it0k&#10;/XuWExx3ZjT7JltNphUD9b5xVoOaRSDIFq5sbKXh8/D2sAThA9oSW2dJw5U8rPLbmwzT0o32g4Z9&#10;qASXWJ+ihjqELpXSFzUZ9DPXkWXv5HqDgc++kmWPI5ebVsZRtJAGG8sfauxoU1Nx3l+MhvcRx/Vc&#10;vQ7b82lz/T487r62irS+v5vWLyACTeEvDL/4jA45Mx3dxZZetBqSJOYtQcM8eopBcGKRLFk5sqWe&#10;Fcg8k/835D8AAAD//wMAUEsBAi0AFAAGAAgAAAAhALaDOJL+AAAA4QEAABMAAAAAAAAAAAAAAAAA&#10;AAAAAFtDb250ZW50X1R5cGVzXS54bWxQSwECLQAUAAYACAAAACEAOP0h/9YAAACUAQAACwAAAAAA&#10;AAAAAAAAAAAvAQAAX3JlbHMvLnJlbHNQSwECLQAUAAYACAAAACEA466WYqkCAABeBgAADgAAAAAA&#10;AAAAAAAAAAAuAgAAZHJzL2Uyb0RvYy54bWxQSwECLQAUAAYACAAAACEAMomoeOIAAAALAQAADwAA&#10;AAAAAAAAAAAAAAADBQAAZHJzL2Rvd25yZXYueG1sUEsFBgAAAAAEAAQA8wAAABIGAAAAAA==&#10;">
                <v:oval id="Oval 1133" o:spid="_x0000_s1188" style="position:absolute;left:73500;top:53248;width:13082;height:71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oa3MxgAAAN0AAAAPAAAAZHJzL2Rvd25yZXYueG1sRE9Na8JA&#10;EL0X+h+WKfRSdJNaRFJX0VJpexA1euhxyI5JNDsbdleT/vtuoeBtHu9zpvPeNOJKzteWFaTDBARx&#10;YXXNpYLDfjWYgPABWWNjmRT8kIf57P5uipm2He/omodSxBD2GSqoQmgzKX1RkUE/tC1x5I7WGQwR&#10;ulJqh10MN418TpKxNFhzbKiwpbeKinN+MQq+vrenl9V6+fG+Tccbx/jU5ceLUo8P/eIVRKA+3MT/&#10;7k8d56ejEfx9E0+Qs18AAAD//wMAUEsBAi0AFAAGAAgAAAAhANvh9svuAAAAhQEAABMAAAAAAAAA&#10;AAAAAAAAAAAAAFtDb250ZW50X1R5cGVzXS54bWxQSwECLQAUAAYACAAAACEAWvQsW78AAAAVAQAA&#10;CwAAAAAAAAAAAAAAAAAfAQAAX3JlbHMvLnJlbHNQSwECLQAUAAYACAAAACEAOKGtzMYAAADdAAAA&#10;DwAAAAAAAAAAAAAAAAAHAgAAZHJzL2Rvd25yZXYueG1sUEsFBgAAAAADAAMAtwAAAPoCAAAAAA==&#10;" filled="f" strokecolor="#ffc000" strokeweight="2.25pt">
                  <v:stroke joinstyle="miter"/>
                </v:oval>
                <v:shape id="TextBox 23" o:spid="_x0000_s1189" type="#_x0000_t202" style="position:absolute;left:75903;top:53248;width:9012;height:65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n6QIwgAAAN0AAAAPAAAAZHJzL2Rvd25yZXYueG1sRE9Li8Iw&#10;EL4v+B/CLHjTxMcu2jWKKIInl/UFexuasS3bTEoTbf33RhD2Nh/fc2aL1pbiRrUvHGsY9BUI4tSZ&#10;gjMNx8OmNwHhA7LB0jFpuJOHxbzzNsPEuIZ/6LYPmYgh7BPUkIdQJVL6NCeLvu8q4shdXG0xRFhn&#10;0tTYxHBbyqFSn9JiwbEhx4pWOaV/+6vVcNpdfs9j9Z2t7UfVuFZJtlOpdfe9XX6BCNSGf/HLvTVx&#10;/mA0huc38QQ5fwAAAP//AwBQSwECLQAUAAYACAAAACEA2+H2y+4AAACFAQAAEwAAAAAAAAAAAAAA&#10;AAAAAAAAW0NvbnRlbnRfVHlwZXNdLnhtbFBLAQItABQABgAIAAAAIQBa9CxbvwAAABUBAAALAAAA&#10;AAAAAAAAAAAAAB8BAABfcmVscy8ucmVsc1BLAQItABQABgAIAAAAIQB3n6QIwgAAAN0AAAAPAAAA&#10;AAAAAAAAAAAAAAcCAABkcnMvZG93bnJldi54bWxQSwUGAAAAAAMAAwC3AAAA9gIAAAAA&#10;" filled="f" stroked="f">
                  <v:textbox>
                    <w:txbxContent>
                      <w:p w14:paraId="4DD7E1C5" w14:textId="77777777" w:rsidR="00035CE4" w:rsidRPr="009D41F7" w:rsidRDefault="00035CE4" w:rsidP="00035CE4">
                        <w:pPr>
                          <w:spacing w:line="240" w:lineRule="auto"/>
                          <w:jc w:val="center"/>
                          <w:rPr>
                            <w:rFonts w:ascii="Gadugi" w:hAnsi="Gadugi"/>
                            <w:color w:val="000000" w:themeColor="text1"/>
                            <w:kern w:val="24"/>
                            <w:sz w:val="22"/>
                          </w:rPr>
                        </w:pPr>
                        <w:r w:rsidRPr="009D41F7">
                          <w:rPr>
                            <w:rFonts w:ascii="Gadugi" w:hAnsi="Gadugi"/>
                            <w:color w:val="000000" w:themeColor="text1"/>
                            <w:kern w:val="24"/>
                            <w:sz w:val="22"/>
                          </w:rPr>
                          <w:t xml:space="preserve">The learning process </w:t>
                        </w:r>
                      </w:p>
                      <w:p w14:paraId="6DFD1F8D" w14:textId="77777777" w:rsidR="00035CE4" w:rsidRPr="009D41F7" w:rsidRDefault="00035CE4" w:rsidP="00035CE4">
                        <w:pPr>
                          <w:spacing w:line="240" w:lineRule="auto"/>
                          <w:jc w:val="center"/>
                          <w:rPr>
                            <w:rFonts w:ascii="Gadugi" w:hAnsi="Gadugi"/>
                            <w:color w:val="000000" w:themeColor="text1"/>
                            <w:kern w:val="24"/>
                            <w:sz w:val="22"/>
                          </w:rPr>
                        </w:pPr>
                      </w:p>
                    </w:txbxContent>
                  </v:textbox>
                </v:shape>
              </v:group>
            </w:pict>
          </mc:Fallback>
        </mc:AlternateContent>
      </w:r>
      <w:r w:rsidRPr="00872432">
        <w:rPr>
          <w:noProof/>
        </w:rPr>
        <mc:AlternateContent>
          <mc:Choice Requires="wpg">
            <w:drawing>
              <wp:anchor distT="0" distB="0" distL="114300" distR="114300" simplePos="0" relativeHeight="253589504" behindDoc="0" locked="0" layoutInCell="1" allowOverlap="1" wp14:anchorId="42F7271A" wp14:editId="7A8465C1">
                <wp:simplePos x="0" y="0"/>
                <wp:positionH relativeFrom="column">
                  <wp:posOffset>1117600</wp:posOffset>
                </wp:positionH>
                <wp:positionV relativeFrom="paragraph">
                  <wp:posOffset>1912620</wp:posOffset>
                </wp:positionV>
                <wp:extent cx="1314450" cy="698500"/>
                <wp:effectExtent l="19050" t="19050" r="19050" b="25400"/>
                <wp:wrapNone/>
                <wp:docPr id="1126" name="Group 15"/>
                <wp:cNvGraphicFramePr/>
                <a:graphic xmlns:a="http://schemas.openxmlformats.org/drawingml/2006/main">
                  <a:graphicData uri="http://schemas.microsoft.com/office/word/2010/wordprocessingGroup">
                    <wpg:wgp>
                      <wpg:cNvGrpSpPr/>
                      <wpg:grpSpPr>
                        <a:xfrm>
                          <a:off x="0" y="0"/>
                          <a:ext cx="1314450" cy="698500"/>
                          <a:chOff x="1149347" y="3452395"/>
                          <a:chExt cx="2928257" cy="891819"/>
                        </a:xfrm>
                      </wpg:grpSpPr>
                      <wps:wsp>
                        <wps:cNvPr id="1127" name="Oval 1127"/>
                        <wps:cNvSpPr/>
                        <wps:spPr>
                          <a:xfrm>
                            <a:off x="1149347" y="3452395"/>
                            <a:ext cx="2928257" cy="891819"/>
                          </a:xfrm>
                          <a:prstGeom prst="ellipse">
                            <a:avLst/>
                          </a:prstGeom>
                          <a:noFill/>
                          <a:ln w="28575" cap="flat" cmpd="sng" algn="ctr">
                            <a:solidFill>
                              <a:srgbClr val="FFC000"/>
                            </a:solidFill>
                            <a:prstDash val="solid"/>
                            <a:miter lim="800000"/>
                          </a:ln>
                          <a:effectLst/>
                        </wps:spPr>
                        <wps:bodyPr rtlCol="0" anchor="ctr"/>
                      </wps:wsp>
                      <wps:wsp>
                        <wps:cNvPr id="1128" name="TextBox 17"/>
                        <wps:cNvSpPr txBox="1"/>
                        <wps:spPr>
                          <a:xfrm>
                            <a:off x="1481247" y="3675038"/>
                            <a:ext cx="2176873" cy="461645"/>
                          </a:xfrm>
                          <a:prstGeom prst="rect">
                            <a:avLst/>
                          </a:prstGeom>
                          <a:noFill/>
                          <a:ln>
                            <a:solidFill>
                              <a:sysClr val="window" lastClr="FFFFFF"/>
                            </a:solidFill>
                          </a:ln>
                        </wps:spPr>
                        <wps:txbx>
                          <w:txbxContent>
                            <w:p w14:paraId="22B04E06" w14:textId="77777777" w:rsidR="00035CE4" w:rsidRPr="009D41F7" w:rsidRDefault="00035CE4" w:rsidP="00035CE4">
                              <w:pPr>
                                <w:jc w:val="center"/>
                                <w:rPr>
                                  <w:rFonts w:ascii="Gadugi" w:hAnsi="Gadugi"/>
                                  <w:color w:val="000000" w:themeColor="text1"/>
                                  <w:kern w:val="24"/>
                                  <w:sz w:val="22"/>
                                </w:rPr>
                              </w:pPr>
                              <w:r w:rsidRPr="009D41F7">
                                <w:rPr>
                                  <w:rFonts w:ascii="Gadugi" w:hAnsi="Gadugi"/>
                                  <w:color w:val="000000" w:themeColor="text1"/>
                                  <w:kern w:val="24"/>
                                  <w:sz w:val="22"/>
                                </w:rPr>
                                <w:t>The task</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42F7271A" id="Group 15" o:spid="_x0000_s1190" style="position:absolute;margin-left:88pt;margin-top:150.6pt;width:103.5pt;height:55pt;z-index:253589504;mso-width-relative:margin;mso-height-relative:margin" coordorigin="11493,34523" coordsize="29282,8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0nGUyAIAAJgGAAAOAAAAZHJzL2Uyb0RvYy54bWy8Vdtu2zAMfR+wfxD0vjp27MQx6hRbu/Rl&#10;WAu0+wBFli+ALGmSEjt/P0p2nKRdsaEDlgfHoiiKPOeQvr7pW472TJtGihyHVzOMmKCyaESV4x/P&#10;m08pRsYSURAuBcvxgRl8s/744bpTGYtkLXnBNIIgwmSdynFtrcqCwNCatcRcScUEbJZSt8TCUldB&#10;oUkH0VseRLPZIuikLpSWlBkD1rthE699/LJk1D6UpWEW8RxDbtY/tX9u3TNYX5Os0kTVDR3TIO/I&#10;oiWNgEunUHfEErTTzatQbUO1NLK0V1S2gSzLhjJfA1QTzl5Uc6/lTvlaqqyr1AQTQPsCp3eHpd/3&#10;91o9qUcNSHSqAiz8ytXSl7p1/5Al6j1khwky1ltEwRjOwzhOAFkKe4tVmsxGTGkNwLtjYRiv5vES&#10;I3CYx0k0XyUD6rT+OgaJVlEaJeDigqSrMA1XziU4phBcJNYpkIo5oWH+DY2nmijmQTYZoPGoUVO4&#10;rCPIR5AWNPuwJxx5g8fIu02ImcwAeL+B6826j9D9qWqSKW3sPZMtci85Zpw3yrhcSUb234wdMDp6&#10;ObOQm4ZzsJOMC9TlOEqTZQLAEuitkhMLr62C+oyoMCK8gqalVvuQRvKmcMfdaaOr7S3XCErP8WZz&#10;Oxt4BUou3Nzdd8TUg5/fGshtGwt9zZsWCIWz02kuXHTmO3OswPE5YOjetrI4AAfa8ls59CwRtJbQ&#10;si5PV/HIv5Pr/xECjLBBCM9A3RfZo3DpEnHXg2CcEpDtwQ6qOdrf0kSchtGxFxbLZDZPB7gmTYTL&#10;RbqcD50QL8JF7Jtl6oRXmtAw4f5aEJ7YC5YPZiIZhmohO4w4MRaMjnX385BfsA7JOBY9DyfebL/t&#10;h85J4iMKI5cdjFdQ3M8d0QyfMevSEfLzzsqy8Vo+8X9Os+9+GH9+IIyj2s3X87X3P31Q1r8AAAD/&#10;/wMAUEsDBBQABgAIAAAAIQCwKUDN4AAAAAsBAAAPAAAAZHJzL2Rvd25yZXYueG1sTI/BTsMwEETv&#10;SPyDtUjcqOMGShXiVFUFnCokWiTEzY23SdR4HcVukv49y4keZ3Y0+yZfTa4VA/ah8aRBzRIQSKW3&#10;DVUavvZvD0sQIRqypvWEGi4YYFXc3uQms36kTxx2sRJcQiEzGuoYu0zKUNboTJj5DolvR987E1n2&#10;lbS9GbnctXKeJAvpTEP8oTYdbmosT7uz0/A+mnGdqtdhezpuLj/7p4/vrUKt7++m9QuIiFP8D8Mf&#10;PqNDwUwHfyYbRMv6ecFbooY0UXMQnEiXKTsHDY+KHVnk8npD8QsAAP//AwBQSwECLQAUAAYACAAA&#10;ACEAtoM4kv4AAADhAQAAEwAAAAAAAAAAAAAAAAAAAAAAW0NvbnRlbnRfVHlwZXNdLnhtbFBLAQIt&#10;ABQABgAIAAAAIQA4/SH/1gAAAJQBAAALAAAAAAAAAAAAAAAAAC8BAABfcmVscy8ucmVsc1BLAQIt&#10;ABQABgAIAAAAIQAu0nGUyAIAAJgGAAAOAAAAAAAAAAAAAAAAAC4CAABkcnMvZTJvRG9jLnhtbFBL&#10;AQItABQABgAIAAAAIQCwKUDN4AAAAAsBAAAPAAAAAAAAAAAAAAAAACIFAABkcnMvZG93bnJldi54&#10;bWxQSwUGAAAAAAQABADzAAAALwYAAAAA&#10;">
                <v:oval id="Oval 1127" o:spid="_x0000_s1191" style="position:absolute;left:11493;top:34523;width:29283;height:89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Qz0SxgAAAN0AAAAPAAAAZHJzL2Rvd25yZXYueG1sRE9Na8JA&#10;EL0X+h+WKfRSdBMpKqmrtKXS9iBq9NDjkB2TaHY27K4m/nu3UOhtHu9zZoveNOJCzteWFaTDBARx&#10;YXXNpYL9bjmYgvABWWNjmRRcycNifn83w0zbjrd0yUMpYgj7DBVUIbSZlL6oyKAf2pY4cgfrDIYI&#10;XSm1wy6Gm0aOkmQsDdYcGyps6b2i4pSfjYLvn83xebl6+/zYpOO1Y3zq8sNZqceH/vUFRKA+/Iv/&#10;3F86zk9HE/j9Jp4g5zcAAAD//wMAUEsBAi0AFAAGAAgAAAAhANvh9svuAAAAhQEAABMAAAAAAAAA&#10;AAAAAAAAAAAAAFtDb250ZW50X1R5cGVzXS54bWxQSwECLQAUAAYACAAAACEAWvQsW78AAAAVAQAA&#10;CwAAAAAAAAAAAAAAAAAfAQAAX3JlbHMvLnJlbHNQSwECLQAUAAYACAAAACEAwkM9EsYAAADdAAAA&#10;DwAAAAAAAAAAAAAAAAAHAgAAZHJzL2Rvd25yZXYueG1sUEsFBgAAAAADAAMAtwAAAPoCAAAAAA==&#10;" filled="f" strokecolor="#ffc000" strokeweight="2.25pt">
                  <v:stroke joinstyle="miter"/>
                </v:oval>
                <v:shape id="TextBox 17" o:spid="_x0000_s1192" type="#_x0000_t202" style="position:absolute;left:14812;top:36750;width:21769;height:46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83YkxQAAAN0AAAAPAAAAZHJzL2Rvd25yZXYueG1sRI9Ba8JA&#10;EIXvhf6HZYTe6iZWRKKraEtB6MnoocdpdswGs7MhuzXpv3cOBW8zvDfvfbPejr5VN+pjE9hAPs1A&#10;EVfBNlwbOJ8+X5egYkK22AYmA38UYbt5flpjYcPAR7qVqVYSwrFAAy6lrtA6Vo48xmnoiEW7hN5j&#10;krWvte1xkHDf6lmWLbTHhqXBYUfvjqpr+esNvH2Ul/Dl3JAvytPP/rz/1vMwN+ZlMu5WoBKN6WH+&#10;vz5Ywc9ngivfyAh6cwcAAP//AwBQSwECLQAUAAYACAAAACEA2+H2y+4AAACFAQAAEwAAAAAAAAAA&#10;AAAAAAAAAAAAW0NvbnRlbnRfVHlwZXNdLnhtbFBLAQItABQABgAIAAAAIQBa9CxbvwAAABUBAAAL&#10;AAAAAAAAAAAAAAAAAB8BAABfcmVscy8ucmVsc1BLAQItABQABgAIAAAAIQAA83YkxQAAAN0AAAAP&#10;AAAAAAAAAAAAAAAAAAcCAABkcnMvZG93bnJldi54bWxQSwUGAAAAAAMAAwC3AAAA+QIAAAAA&#10;" filled="f" strokecolor="window">
                  <v:textbox>
                    <w:txbxContent>
                      <w:p w14:paraId="22B04E06" w14:textId="77777777" w:rsidR="00035CE4" w:rsidRPr="009D41F7" w:rsidRDefault="00035CE4" w:rsidP="00035CE4">
                        <w:pPr>
                          <w:jc w:val="center"/>
                          <w:rPr>
                            <w:rFonts w:ascii="Gadugi" w:hAnsi="Gadugi"/>
                            <w:color w:val="000000" w:themeColor="text1"/>
                            <w:kern w:val="24"/>
                            <w:sz w:val="22"/>
                          </w:rPr>
                        </w:pPr>
                        <w:r w:rsidRPr="009D41F7">
                          <w:rPr>
                            <w:rFonts w:ascii="Gadugi" w:hAnsi="Gadugi"/>
                            <w:color w:val="000000" w:themeColor="text1"/>
                            <w:kern w:val="24"/>
                            <w:sz w:val="22"/>
                          </w:rPr>
                          <w:t>The task</w:t>
                        </w:r>
                      </w:p>
                    </w:txbxContent>
                  </v:textbox>
                </v:shape>
              </v:group>
            </w:pict>
          </mc:Fallback>
        </mc:AlternateContent>
      </w:r>
      <w:r w:rsidRPr="00872432">
        <w:rPr>
          <w:noProof/>
        </w:rPr>
        <mc:AlternateContent>
          <mc:Choice Requires="wps">
            <w:drawing>
              <wp:anchor distT="0" distB="0" distL="114300" distR="114300" simplePos="0" relativeHeight="253588480" behindDoc="0" locked="0" layoutInCell="1" allowOverlap="1" wp14:anchorId="0EB3A2F9" wp14:editId="4440A230">
                <wp:simplePos x="0" y="0"/>
                <wp:positionH relativeFrom="column">
                  <wp:posOffset>1174750</wp:posOffset>
                </wp:positionH>
                <wp:positionV relativeFrom="paragraph">
                  <wp:posOffset>934720</wp:posOffset>
                </wp:positionV>
                <wp:extent cx="4648200" cy="368935"/>
                <wp:effectExtent l="0" t="0" r="0" b="0"/>
                <wp:wrapNone/>
                <wp:docPr id="1125" name="TextBox 14"/>
                <wp:cNvGraphicFramePr/>
                <a:graphic xmlns:a="http://schemas.openxmlformats.org/drawingml/2006/main">
                  <a:graphicData uri="http://schemas.microsoft.com/office/word/2010/wordprocessingShape">
                    <wps:wsp>
                      <wps:cNvSpPr txBox="1"/>
                      <wps:spPr>
                        <a:xfrm>
                          <a:off x="0" y="0"/>
                          <a:ext cx="4648200" cy="368935"/>
                        </a:xfrm>
                        <a:prstGeom prst="rect">
                          <a:avLst/>
                        </a:prstGeom>
                        <a:noFill/>
                      </wps:spPr>
                      <wps:txbx>
                        <w:txbxContent>
                          <w:p w14:paraId="60AE01F0" w14:textId="77777777" w:rsidR="00035CE4" w:rsidRPr="00FA6701" w:rsidRDefault="00035CE4" w:rsidP="00035CE4">
                            <w:pPr>
                              <w:jc w:val="center"/>
                              <w:rPr>
                                <w:rFonts w:ascii="Gadugi" w:hAnsi="Gadugi"/>
                                <w:color w:val="000000" w:themeColor="text1"/>
                                <w:kern w:val="24"/>
                                <w:sz w:val="22"/>
                              </w:rPr>
                            </w:pPr>
                            <w:r w:rsidRPr="00FA6701">
                              <w:rPr>
                                <w:rFonts w:ascii="Gadugi" w:hAnsi="Gadugi"/>
                                <w:color w:val="000000" w:themeColor="text1"/>
                                <w:kern w:val="24"/>
                                <w:sz w:val="22"/>
                              </w:rPr>
                              <w:t>Teacher                    other students                   themselves</w:t>
                            </w:r>
                          </w:p>
                        </w:txbxContent>
                      </wps:txbx>
                      <wps:bodyPr wrap="square" rtlCol="0">
                        <a:spAutoFit/>
                      </wps:bodyPr>
                    </wps:wsp>
                  </a:graphicData>
                </a:graphic>
                <wp14:sizeRelH relativeFrom="margin">
                  <wp14:pctWidth>0</wp14:pctWidth>
                </wp14:sizeRelH>
                <wp14:sizeRelV relativeFrom="margin">
                  <wp14:pctHeight>0</wp14:pctHeight>
                </wp14:sizeRelV>
              </wp:anchor>
            </w:drawing>
          </mc:Choice>
          <mc:Fallback xmlns="">
            <w:pict>
              <v:shape w14:anchorId="0EB3A2F9" id="TextBox 14" o:spid="_x0000_s1193" type="#_x0000_t202" style="position:absolute;margin-left:92.5pt;margin-top:73.6pt;width:366pt;height:29.05pt;z-index:25358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EXImgwEAAPICAAAOAAAAZHJzL2Uyb0RvYy54bWysUk1PIzEMvSPtf4hy3075qrqjThELggsC&#10;JNgfkGaSTqRJnLXTzvTf44TSIva24uIkdvL8/F4WV6PvxdYgOQiNPJ1MpTBBQ+vCupF/Xu9+zqWg&#10;pEKregimkTtD8mr542QxxNqcQQd9a1AwSKB6iI3sUop1VZHujFc0gWgCFy2gV4mPuK5aVAOj+746&#10;m05n1QDYRgRtiDh7+16Uy4JvrdHpyVoySfSNZG6pRCxxlWO1XKh6jSp2Tu9pqP9g4ZUL3PQAdauS&#10;Eht0/0B5pxEIbJpo8BVY67QpM/A0p9Mv07x0KpoyC4tD8SATfR+sfty+xGcUafwNIxuYBRki1cTJ&#10;PM9o0eeVmQqus4S7g2xmTEJz8mJ2MWcvpNBcO5/Nf51fZpjq+DoipXsDXuRNI5FtKWqp7QOl96sf&#10;V3KzAHeu73P+SCXv0rgahWuZ5mXpkHMraHfMf2ALG0l/NwqNFJj6GyiOZziK15vEkKXT8c0enoUt&#10;XPefIDv3+VxuHb/q8g0AAP//AwBQSwMEFAAGAAgAAAAhAIQIOdXfAAAACwEAAA8AAABkcnMvZG93&#10;bnJldi54bWxMj81OwzAQhO9IvIO1SNyonUBoG+JUFT8Sh14o4b6N3SQitqN426Rvz3KC287uaPab&#10;YjO7XpztGLvgNSQLBcL6OpjONxqqz7e7FYhI6A32wVsNFxthU15fFZibMPkPe95TIzjExxw1tERD&#10;LmWsW+swLsJgPd+OYXRILMdGmhEnDne9TJV6lA47zx9aHOxza+vv/clpIDLb5FK9uvj+Ne9eplbV&#10;GVZa397M2ycQZGf6M8MvPqNDyUyHcPImip71KuMuxMPDMgXBjnWy5M1BQ6qye5BlIf93KH8AAAD/&#10;/wMAUEsBAi0AFAAGAAgAAAAhALaDOJL+AAAA4QEAABMAAAAAAAAAAAAAAAAAAAAAAFtDb250ZW50&#10;X1R5cGVzXS54bWxQSwECLQAUAAYACAAAACEAOP0h/9YAAACUAQAACwAAAAAAAAAAAAAAAAAvAQAA&#10;X3JlbHMvLnJlbHNQSwECLQAUAAYACAAAACEAmhFyJoMBAADyAgAADgAAAAAAAAAAAAAAAAAuAgAA&#10;ZHJzL2Uyb0RvYy54bWxQSwECLQAUAAYACAAAACEAhAg51d8AAAALAQAADwAAAAAAAAAAAAAAAADd&#10;AwAAZHJzL2Rvd25yZXYueG1sUEsFBgAAAAAEAAQA8wAAAOkEAAAAAA==&#10;" filled="f" stroked="f">
                <v:textbox style="mso-fit-shape-to-text:t">
                  <w:txbxContent>
                    <w:p w14:paraId="60AE01F0" w14:textId="77777777" w:rsidR="00035CE4" w:rsidRPr="00FA6701" w:rsidRDefault="00035CE4" w:rsidP="00035CE4">
                      <w:pPr>
                        <w:jc w:val="center"/>
                        <w:rPr>
                          <w:rFonts w:ascii="Gadugi" w:hAnsi="Gadugi"/>
                          <w:color w:val="000000" w:themeColor="text1"/>
                          <w:kern w:val="24"/>
                          <w:sz w:val="22"/>
                        </w:rPr>
                      </w:pPr>
                      <w:r w:rsidRPr="00FA6701">
                        <w:rPr>
                          <w:rFonts w:ascii="Gadugi" w:hAnsi="Gadugi"/>
                          <w:color w:val="000000" w:themeColor="text1"/>
                          <w:kern w:val="24"/>
                          <w:sz w:val="22"/>
                        </w:rPr>
                        <w:t>Teacher                    other students                   themselves</w:t>
                      </w:r>
                    </w:p>
                  </w:txbxContent>
                </v:textbox>
              </v:shape>
            </w:pict>
          </mc:Fallback>
        </mc:AlternateContent>
      </w:r>
      <w:r w:rsidRPr="00872432">
        <w:rPr>
          <w:noProof/>
        </w:rPr>
        <mc:AlternateContent>
          <mc:Choice Requires="wps">
            <w:drawing>
              <wp:anchor distT="0" distB="0" distL="114300" distR="114300" simplePos="0" relativeHeight="253587456" behindDoc="0" locked="0" layoutInCell="1" allowOverlap="1" wp14:anchorId="73A246C4" wp14:editId="7E9AD5B0">
                <wp:simplePos x="0" y="0"/>
                <wp:positionH relativeFrom="column">
                  <wp:posOffset>666750</wp:posOffset>
                </wp:positionH>
                <wp:positionV relativeFrom="paragraph">
                  <wp:posOffset>833120</wp:posOffset>
                </wp:positionV>
                <wp:extent cx="5651500" cy="584200"/>
                <wp:effectExtent l="19050" t="19050" r="25400" b="25400"/>
                <wp:wrapNone/>
                <wp:docPr id="1124" name="Rectangle 13"/>
                <wp:cNvGraphicFramePr/>
                <a:graphic xmlns:a="http://schemas.openxmlformats.org/drawingml/2006/main">
                  <a:graphicData uri="http://schemas.microsoft.com/office/word/2010/wordprocessingShape">
                    <wps:wsp>
                      <wps:cNvSpPr/>
                      <wps:spPr>
                        <a:xfrm>
                          <a:off x="0" y="0"/>
                          <a:ext cx="5651500" cy="584200"/>
                        </a:xfrm>
                        <a:prstGeom prst="rect">
                          <a:avLst/>
                        </a:prstGeom>
                        <a:noFill/>
                        <a:ln w="28575" cap="flat" cmpd="sng" algn="ctr">
                          <a:solidFill>
                            <a:srgbClr val="0070C0"/>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xmlns="">
            <w:pict>
              <v:rect w14:anchorId="7AD05ED0" id="Rectangle 13" o:spid="_x0000_s1026" style="position:absolute;margin-left:52.5pt;margin-top:65.6pt;width:445pt;height:46pt;z-index:25358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DYnq1gEAAI0DAAAOAAAAZHJzL2Uyb0RvYy54bWysU8tu2zAQvBfoPxC815KcKDEEyznYSC9F&#10;GzTpB6wpSiLAF5asZf99l5Ti9HEr4gO9JJezO7Oj7cPZaHaSGJSzLa9WJWfSCtcpO7T8x8vjpw1n&#10;IYLtQDsrW36RgT/sPn7YTr6Razc63UlkBGJDM/mWjzH6piiCGKWBsHJeWrrsHRqItMWh6BAmQje6&#10;WJflXTE57Dw6IUOg08N8yXcZv++liN/6PsjIdMupt5hXzOsxrcVuC82A4EclljbgP7owoCwVvUId&#10;IAL7ieofKKMEuuD6uBLOFK7vlZCZA7Gpyr/YPI/gZeZC4gR/lSm8H6z4enpCpjqaXbW+5cyCoSl9&#10;J93ADlqy6iZJNPnQUOazf8JlFyhMfM89mvRPTNg5y3q5yirPkQk6rO/qqi5JfUF39eaW5pZAi7fX&#10;HkP8LJ1hKWg5UvmsJpy+hDinvqakYtY9Kq3pHBpt2dTy9aa+rwkfyEG9hkih8cQp2IEz0ANZU0TM&#10;kMFp1aXn6XXA4bjXyE6Q7FHel/vXzv5IS7UPEMY5L1/NxjEqknu1Mi3flOm38NI2ocvsv4VBknAW&#10;LUVH111Id4x672ZnghWjI2OmPhPjlEUzzzIt/kym+n2fs96+ot0vAAAA//8DAFBLAwQUAAYACAAA&#10;ACEAYdU1leAAAAALAQAADwAAAGRycy9kb3ducmV2LnhtbEyPQUvDQBCF74L/YRnBm910S0sTsyki&#10;VkRBaRW8brNrEtydDdlJG/+905Pe5s083nyv3EzBi6MbUhdRw3yWgXBYR9tho+HjfXuzBpHIoDU+&#10;otPw4xJsqsuL0hQ2nnDnjntqBIdgKoyGlqgvpEx164JJs9g75NtXHIIhlkMj7WBOHB68VFm2ksF0&#10;yB9a07v71tXf+zFwyvObzR9Xn83y4ZXC7mn0L2vaan19Nd3dgiA30Z8ZzviMDhUzHeKINgnPOlty&#10;F+JhMVcg2JHn581Bg1ILBbIq5f8O1S8AAAD//wMAUEsBAi0AFAAGAAgAAAAhALaDOJL+AAAA4QEA&#10;ABMAAAAAAAAAAAAAAAAAAAAAAFtDb250ZW50X1R5cGVzXS54bWxQSwECLQAUAAYACAAAACEAOP0h&#10;/9YAAACUAQAACwAAAAAAAAAAAAAAAAAvAQAAX3JlbHMvLnJlbHNQSwECLQAUAAYACAAAACEAwA2J&#10;6tYBAACNAwAADgAAAAAAAAAAAAAAAAAuAgAAZHJzL2Uyb0RvYy54bWxQSwECLQAUAAYACAAAACEA&#10;YdU1leAAAAALAQAADwAAAAAAAAAAAAAAAAAwBAAAZHJzL2Rvd25yZXYueG1sUEsFBgAAAAAEAAQA&#10;8wAAAD0FAAAAAA==&#10;" filled="f" strokecolor="#0070c0" strokeweight="2.25pt"/>
            </w:pict>
          </mc:Fallback>
        </mc:AlternateContent>
      </w:r>
    </w:p>
    <w:p w14:paraId="18DC2E19" w14:textId="6CA31D4B" w:rsidR="00035CE4" w:rsidRPr="00A15DC7" w:rsidRDefault="00035CE4" w:rsidP="00035CE4">
      <w:pPr>
        <w:pStyle w:val="Heading1"/>
        <w:rPr>
          <w:b/>
          <w:bCs/>
          <w:lang w:eastAsia="en-GB" w:bidi="ar-SA"/>
        </w:rPr>
      </w:pPr>
      <w:r>
        <w:rPr>
          <w:rFonts w:ascii="Gadugi" w:hAnsi="Gadugi"/>
          <w:noProof/>
          <w:sz w:val="22"/>
          <w:lang w:bidi="ar-SA"/>
        </w:rPr>
        <w:lastRenderedPageBreak/>
        <w:drawing>
          <wp:anchor distT="0" distB="0" distL="114300" distR="114300" simplePos="0" relativeHeight="253617152" behindDoc="1" locked="0" layoutInCell="1" allowOverlap="1" wp14:anchorId="12B542EF" wp14:editId="1504C15E">
            <wp:simplePos x="0" y="0"/>
            <wp:positionH relativeFrom="margin">
              <wp:align>right</wp:align>
            </wp:positionH>
            <wp:positionV relativeFrom="paragraph">
              <wp:posOffset>537</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507" name="Picture 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sidR="006E0F3F">
        <w:rPr>
          <w:b/>
          <w:bCs/>
          <w:lang w:eastAsia="en-GB" w:bidi="ar-SA"/>
        </w:rPr>
        <w:t>4</w:t>
      </w:r>
      <w:r w:rsidRPr="00BF059E">
        <w:rPr>
          <w:b/>
          <w:bCs/>
          <w:lang w:eastAsia="en-GB" w:bidi="ar-SA"/>
        </w:rPr>
        <w:t>.</w:t>
      </w:r>
      <w:r>
        <w:rPr>
          <w:b/>
          <w:bCs/>
          <w:lang w:eastAsia="en-GB" w:bidi="ar-SA"/>
        </w:rPr>
        <w:t>1</w:t>
      </w:r>
      <w:r w:rsidRPr="00BF059E">
        <w:rPr>
          <w:b/>
          <w:bCs/>
          <w:lang w:eastAsia="en-GB" w:bidi="ar-SA"/>
        </w:rPr>
        <w:t xml:space="preserve"> </w:t>
      </w:r>
      <w:r w:rsidR="00A36EDA">
        <w:rPr>
          <w:b/>
          <w:bCs/>
          <w:lang w:eastAsia="en-GB" w:bidi="ar-SA"/>
        </w:rPr>
        <w:t>F</w:t>
      </w:r>
      <w:r w:rsidRPr="00BF059E">
        <w:rPr>
          <w:b/>
          <w:bCs/>
          <w:lang w:eastAsia="en-GB" w:bidi="ar-SA"/>
        </w:rPr>
        <w:t>eedback</w:t>
      </w:r>
      <w:r>
        <w:rPr>
          <w:b/>
          <w:bCs/>
          <w:lang w:eastAsia="en-GB" w:bidi="ar-SA"/>
        </w:rPr>
        <w:t xml:space="preserve"> – wh</w:t>
      </w:r>
      <w:r w:rsidR="000C19C1">
        <w:rPr>
          <w:b/>
          <w:bCs/>
          <w:lang w:eastAsia="en-GB" w:bidi="ar-SA"/>
        </w:rPr>
        <w:t>ere to start</w:t>
      </w:r>
      <w:r w:rsidRPr="00BF059E">
        <w:rPr>
          <w:b/>
          <w:bCs/>
          <w:lang w:eastAsia="en-GB" w:bidi="ar-SA"/>
        </w:rPr>
        <w:t xml:space="preserve"> </w:t>
      </w:r>
      <w:r w:rsidR="0053438D" w:rsidRPr="0053438D">
        <w:t xml:space="preserve"> </w:t>
      </w:r>
    </w:p>
    <w:p w14:paraId="51E1427C" w14:textId="418C0A03" w:rsidR="00035CE4" w:rsidRPr="00A6412B" w:rsidRDefault="00035CE4" w:rsidP="00B625A5">
      <w:pPr>
        <w:pStyle w:val="Heading1"/>
        <w:rPr>
          <w:rFonts w:ascii="Gadugi" w:hAnsi="Gadugi"/>
          <w:color w:val="auto"/>
          <w:sz w:val="22"/>
          <w:szCs w:val="22"/>
          <w:lang w:eastAsia="en-GB" w:bidi="ar-SA"/>
        </w:rPr>
      </w:pPr>
      <w:r w:rsidRPr="00A6412B">
        <w:rPr>
          <w:rFonts w:ascii="Gadugi" w:hAnsi="Gadugi"/>
          <w:color w:val="auto"/>
          <w:sz w:val="22"/>
          <w:szCs w:val="22"/>
          <w:lang w:eastAsia="en-GB" w:bidi="ar-SA"/>
        </w:rPr>
        <w:t xml:space="preserve">We have learnt that effective feedback can increase academic outcomes and the amount of effort students put into their learning. </w:t>
      </w:r>
      <w:r>
        <w:rPr>
          <w:rFonts w:ascii="Gadugi" w:hAnsi="Gadugi"/>
          <w:color w:val="auto"/>
          <w:sz w:val="22"/>
          <w:szCs w:val="22"/>
          <w:lang w:eastAsia="en-GB" w:bidi="ar-SA"/>
        </w:rPr>
        <w:t xml:space="preserve">The improvement of self-regulation enables learners to become more independent and confident in using learning strategies that they have been taught. When </w:t>
      </w:r>
      <w:r w:rsidR="00E55FF5">
        <w:rPr>
          <w:rFonts w:ascii="Gadugi" w:hAnsi="Gadugi"/>
          <w:color w:val="auto"/>
          <w:sz w:val="22"/>
          <w:szCs w:val="22"/>
          <w:lang w:eastAsia="en-GB" w:bidi="ar-SA"/>
        </w:rPr>
        <w:t xml:space="preserve">students </w:t>
      </w:r>
      <w:r>
        <w:rPr>
          <w:rFonts w:ascii="Gadugi" w:hAnsi="Gadugi"/>
          <w:color w:val="auto"/>
          <w:sz w:val="22"/>
          <w:szCs w:val="22"/>
          <w:lang w:eastAsia="en-GB" w:bidi="ar-SA"/>
        </w:rPr>
        <w:t xml:space="preserve">receive feedback from their teacher or their </w:t>
      </w:r>
      <w:proofErr w:type="gramStart"/>
      <w:r>
        <w:rPr>
          <w:rFonts w:ascii="Gadugi" w:hAnsi="Gadugi"/>
          <w:color w:val="auto"/>
          <w:sz w:val="22"/>
          <w:szCs w:val="22"/>
          <w:lang w:eastAsia="en-GB" w:bidi="ar-SA"/>
        </w:rPr>
        <w:t>peers</w:t>
      </w:r>
      <w:proofErr w:type="gramEnd"/>
      <w:r>
        <w:rPr>
          <w:rFonts w:ascii="Gadugi" w:hAnsi="Gadugi"/>
          <w:color w:val="auto"/>
          <w:sz w:val="22"/>
          <w:szCs w:val="22"/>
          <w:lang w:eastAsia="en-GB" w:bidi="ar-SA"/>
        </w:rPr>
        <w:t xml:space="preserve"> they take a more active role and more ownership in the learning process. If we think about individual lea</w:t>
      </w:r>
      <w:r w:rsidR="00150C2D">
        <w:rPr>
          <w:rFonts w:ascii="Gadugi" w:hAnsi="Gadugi"/>
          <w:color w:val="auto"/>
          <w:sz w:val="22"/>
          <w:szCs w:val="22"/>
          <w:lang w:eastAsia="en-GB" w:bidi="ar-SA"/>
        </w:rPr>
        <w:t>r</w:t>
      </w:r>
      <w:r>
        <w:rPr>
          <w:rFonts w:ascii="Gadugi" w:hAnsi="Gadugi"/>
          <w:color w:val="auto"/>
          <w:sz w:val="22"/>
          <w:szCs w:val="22"/>
          <w:lang w:eastAsia="en-GB" w:bidi="ar-SA"/>
        </w:rPr>
        <w:t xml:space="preserve">ners here and inclusive practice, it is vital that we know our learners and build that trust for our feedback to have the most amount of impact on students’ learning.  </w:t>
      </w:r>
    </w:p>
    <w:p w14:paraId="49C071E1" w14:textId="3774FED6" w:rsidR="00035CE4" w:rsidRDefault="001B22E2" w:rsidP="00035CE4">
      <w:pPr>
        <w:pStyle w:val="Heading1"/>
        <w:rPr>
          <w:lang w:eastAsia="en-GB" w:bidi="ar-SA"/>
        </w:rPr>
      </w:pPr>
      <w:r>
        <w:rPr>
          <w:noProof/>
        </w:rPr>
        <mc:AlternateContent>
          <mc:Choice Requires="wps">
            <w:drawing>
              <wp:anchor distT="0" distB="0" distL="114300" distR="114300" simplePos="0" relativeHeight="253650944" behindDoc="0" locked="0" layoutInCell="1" allowOverlap="1" wp14:anchorId="3DDE3A7A" wp14:editId="0F568E39">
                <wp:simplePos x="0" y="0"/>
                <wp:positionH relativeFrom="column">
                  <wp:posOffset>5829300</wp:posOffset>
                </wp:positionH>
                <wp:positionV relativeFrom="paragraph">
                  <wp:posOffset>88265</wp:posOffset>
                </wp:positionV>
                <wp:extent cx="3627120" cy="1845731"/>
                <wp:effectExtent l="0" t="0" r="0" b="0"/>
                <wp:wrapNone/>
                <wp:docPr id="45" name="Oval 45"/>
                <wp:cNvGraphicFramePr/>
                <a:graphic xmlns:a="http://schemas.openxmlformats.org/drawingml/2006/main">
                  <a:graphicData uri="http://schemas.microsoft.com/office/word/2010/wordprocessingShape">
                    <wps:wsp>
                      <wps:cNvSpPr/>
                      <wps:spPr>
                        <a:xfrm>
                          <a:off x="0" y="0"/>
                          <a:ext cx="3627120" cy="1845731"/>
                        </a:xfrm>
                        <a:prstGeom prst="ellipse">
                          <a:avLst/>
                        </a:prstGeom>
                        <a:solidFill>
                          <a:sysClr val="window" lastClr="FFFFFF"/>
                        </a:solidFill>
                        <a:ln w="28575" cap="flat" cmpd="sng" algn="ctr">
                          <a:solidFill>
                            <a:srgbClr val="0070C0"/>
                          </a:solidFill>
                          <a:prstDash val="solid"/>
                          <a:miter lim="800000"/>
                        </a:ln>
                        <a:effectLst/>
                      </wps:spPr>
                      <wps:bodyPr rtlCol="0" anchor="ctr"/>
                    </wps:wsp>
                  </a:graphicData>
                </a:graphic>
              </wp:anchor>
            </w:drawing>
          </mc:Choice>
          <mc:Fallback xmlns="">
            <w:pict>
              <v:oval w14:anchorId="715D7407" id="Oval 45" o:spid="_x0000_s1026" style="position:absolute;margin-left:459pt;margin-top:6.95pt;width:285.6pt;height:145.35pt;z-index:25365094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Qcg6AEAAMMDAAAOAAAAZHJzL2Uyb0RvYy54bWysU02P2yAQvVfqf0DcGzvZzSayQvaQKL1U&#10;3ZW2/QETjG0kvsTQOPn3HYibbdpbVQ6YYYbhvcfz5vlsDTupiNo7weezmjPlpG+16wX//u3wac0Z&#10;JnAtGO+U4BeF/Hn78cNmDI1a+MGbVkVGTRw2YxB8SCk0VYVyUBZw5oNylOx8tJAojH3VRhipuzXV&#10;oq6fqtHHNkQvFSLt7q9Jvi39u07J9NJ1qBIzghO2VOZY5mOeq+0Gmj5CGLScYMA/oLCgHV16a7WH&#10;BOxH1H+1slpGj75LM+lt5btOS1U4EJt5/QebtwGCKlxIHAw3mfD/tZVfT6+R6VbwxyVnDiy90csJ&#10;DKOQtBkDNlTyFl7jFCEtM9FzF23+EgV2Lnpebnqqc2KSNh+eFqv5gmSXlJuvH5erh3nuWr0fDxHT&#10;Z+UtywvBlTE6YOYMDZy+YLpW/6rK2+iNbg/amBJccGciI8CCkytaP3JmABNtCn4oY7rw7phxbBR8&#10;sV6uiLQE8l1nINHSBlICXc8ZmJ4MLVMsWO5OY+yPt1vrelXvio+I1V1ZBr0HHK7oSipjgcbqRJ43&#10;2gq+rvOYIBqXs6q4dqKe9b8qnldH317otWIyO3/1Mzg5eKKacWapchU5pUg8uTpb8fe4VL3/e9uf&#10;AAAA//8DAFBLAwQUAAYACAAAACEAphvsDuEAAAALAQAADwAAAGRycy9kb3ducmV2LnhtbEyPwU7D&#10;MBBE70j8g7VIXBC100YlCXGqCKlnRKEFbm68TaLG6yh22vD3dU/lOJrRzJt8NZmOnXBwrSUJ0UwA&#10;Q6qsbqmW8PW5fk6AOa9Iq84SSvhDB6vi/i5XmbZn+sDTxtcslJDLlITG+z7j3FUNGuVmtkcK3sEO&#10;Rvkgh5rrQZ1Duen4XIglN6qlsNCoHt8arI6b0UiI++hp+t6OP9tkvdv9vh/KF3EspXx8mMpXYB4n&#10;fwvDFT+gQxGY9nYk7VgnIY2S8MUHY5ECuwbiJJ0D20tYiHgJvMj5/w/FBQAA//8DAFBLAQItABQA&#10;BgAIAAAAIQC2gziS/gAAAOEBAAATAAAAAAAAAAAAAAAAAAAAAABbQ29udGVudF9UeXBlc10ueG1s&#10;UEsBAi0AFAAGAAgAAAAhADj9If/WAAAAlAEAAAsAAAAAAAAAAAAAAAAALwEAAF9yZWxzLy5yZWxz&#10;UEsBAi0AFAAGAAgAAAAhAKzNByDoAQAAwwMAAA4AAAAAAAAAAAAAAAAALgIAAGRycy9lMm9Eb2Mu&#10;eG1sUEsBAi0AFAAGAAgAAAAhAKYb7A7hAAAACwEAAA8AAAAAAAAAAAAAAAAAQgQAAGRycy9kb3du&#10;cmV2LnhtbFBLBQYAAAAABAAEAPMAAABQBQAAAAA=&#10;" fillcolor="window" strokecolor="#0070c0" strokeweight="2.25pt">
                <v:stroke joinstyle="miter"/>
              </v:oval>
            </w:pict>
          </mc:Fallback>
        </mc:AlternateContent>
      </w:r>
      <w:r w:rsidR="00AB5558" w:rsidRPr="00872432">
        <w:rPr>
          <w:noProof/>
          <w:lang w:bidi="ar-SA"/>
        </w:rPr>
        <mc:AlternateContent>
          <mc:Choice Requires="wpg">
            <w:drawing>
              <wp:anchor distT="0" distB="0" distL="114300" distR="114300" simplePos="0" relativeHeight="253594624" behindDoc="0" locked="0" layoutInCell="1" allowOverlap="1" wp14:anchorId="306ED0B1" wp14:editId="71DCC38D">
                <wp:simplePos x="0" y="0"/>
                <wp:positionH relativeFrom="margin">
                  <wp:posOffset>-73660</wp:posOffset>
                </wp:positionH>
                <wp:positionV relativeFrom="paragraph">
                  <wp:posOffset>113666</wp:posOffset>
                </wp:positionV>
                <wp:extent cx="3627143" cy="1845309"/>
                <wp:effectExtent l="19050" t="19050" r="11430" b="22225"/>
                <wp:wrapNone/>
                <wp:docPr id="1137" name="Group 9"/>
                <wp:cNvGraphicFramePr/>
                <a:graphic xmlns:a="http://schemas.openxmlformats.org/drawingml/2006/main">
                  <a:graphicData uri="http://schemas.microsoft.com/office/word/2010/wordprocessingGroup">
                    <wpg:wgp>
                      <wpg:cNvGrpSpPr/>
                      <wpg:grpSpPr>
                        <a:xfrm>
                          <a:off x="0" y="0"/>
                          <a:ext cx="3627143" cy="1845309"/>
                          <a:chOff x="-476755" y="-2309118"/>
                          <a:chExt cx="3026225" cy="2525487"/>
                        </a:xfrm>
                      </wpg:grpSpPr>
                      <wps:wsp>
                        <wps:cNvPr id="1138" name="Oval 1138"/>
                        <wps:cNvSpPr/>
                        <wps:spPr>
                          <a:xfrm>
                            <a:off x="-476755" y="-2309118"/>
                            <a:ext cx="3026225" cy="2525487"/>
                          </a:xfrm>
                          <a:prstGeom prst="ellipse">
                            <a:avLst/>
                          </a:prstGeom>
                          <a:solidFill>
                            <a:sysClr val="window" lastClr="FFFFFF"/>
                          </a:solidFill>
                          <a:ln w="28575" cap="flat" cmpd="sng" algn="ctr">
                            <a:solidFill>
                              <a:srgbClr val="0070C0"/>
                            </a:solidFill>
                            <a:prstDash val="solid"/>
                            <a:miter lim="800000"/>
                          </a:ln>
                          <a:effectLst/>
                        </wps:spPr>
                        <wps:bodyPr rtlCol="0" anchor="ctr"/>
                      </wps:wsp>
                      <wps:wsp>
                        <wps:cNvPr id="1139" name="TextBox 5"/>
                        <wps:cNvSpPr txBox="1"/>
                        <wps:spPr>
                          <a:xfrm>
                            <a:off x="-280894" y="-1787683"/>
                            <a:ext cx="2437765" cy="1251446"/>
                          </a:xfrm>
                          <a:prstGeom prst="rect">
                            <a:avLst/>
                          </a:prstGeom>
                          <a:noFill/>
                        </wps:spPr>
                        <wps:txbx>
                          <w:txbxContent>
                            <w:p w14:paraId="29029B5C" w14:textId="2D784CAF" w:rsidR="00035CE4" w:rsidRPr="00F23944"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Be s</w:t>
                              </w:r>
                              <w:r w:rsidR="00035CE4" w:rsidRPr="00F23944">
                                <w:rPr>
                                  <w:rFonts w:ascii="Gadugi" w:hAnsi="Gadugi"/>
                                  <w:b/>
                                  <w:bCs/>
                                  <w:color w:val="000000" w:themeColor="text1"/>
                                  <w:kern w:val="24"/>
                                  <w:sz w:val="36"/>
                                  <w:szCs w:val="36"/>
                                </w:rPr>
                                <w:t>pecific</w:t>
                              </w:r>
                            </w:p>
                            <w:p w14:paraId="21971557" w14:textId="19374F03" w:rsidR="00035CE4" w:rsidRPr="00F23944" w:rsidRDefault="00035CE4" w:rsidP="00035CE4">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306ED0B1" id="Group 9" o:spid="_x0000_s1194" style="position:absolute;margin-left:-5.8pt;margin-top:8.95pt;width:285.6pt;height:145.3pt;z-index:253594624;mso-position-horizontal-relative:margin;mso-width-relative:margin;mso-height-relative:margin" coordorigin="-4767,-23091" coordsize="30262,252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921XwgIAAIYGAAAOAAAAZHJzL2Uyb0RvYy54bWy8Vdtu3CAQfa/Uf0C8J76sb7HirdqkyUvV&#10;REr6AayNLxIGCuza+/cdsL2XpGmlVKofWBiG4cyZM+z1p7FnaEeV7gQvcHDpY0R5KaqONwX+8Xx3&#10;kWGkDeEVYYLTAu+pxp/WHz9cDzKnoWgFq6hCEITrfJAFbo2RuefpsqU90ZdCUg6btVA9MbBUjVcp&#10;MkD0nnmh7yfeIFQllSip1mC9nTbx2sWva1qah7rW1CBWYMBm3KjcuLGjt74meaOIbLtyhkHegaIn&#10;HYdLD6FuiSFoq7pXofquVEKL2lyWovdEXXcldTlANoH/Ipt7JbbS5dLkQyMPNAG1L3h6d9jy++5e&#10;ySf5qICJQTbAhVvZXMZa9fYXUKLRUbY/UEZHg0owrpIwDaIVRiXsBVkUr/yridSyBebtuYsoTdI4&#10;xgg8LkLYD4Jscfm6hPHDJAzBx4YJ4zCOstT6eAsK7wzbIEEt+kiI/jdCnloiqeNZ50DIo0JdBdkE&#10;KxAvJz3I9mFHGHIGR5NzO5Cmcw38/YaxtzM/0Pe3vEkulTb3VPTITgpMGeuktmhJTnbftJlYWrys&#10;WQvWVXcdY26x1zdMIcBfYOibSgwYMaINGAt8576Z6LNjjKMBKpHFqS0Kgc6sGTEw7SVQo3mDEWEN&#10;tHxplMNydlqrZnO41fdT/8Z1GlTzzM2CviW6ndC5rUkYfWfgVWBdX+DMt98MkXGbEnV9PadupTDR&#10;b2cbUe2hfMqwGzF1POFlKyBVi9NSNUvHiv3/aOhq0dAzFP2LGFFscdjbQWpWQ8iMYAa9Lfa31BRm&#10;fnYVTX0UpFmaZCt7BAiZuyiMVmmazF0UhHEQRYlLeumiV2pS8ED+SUpcWB0tvB15NuNmnJokdjec&#10;cD/AYwoK+bkliuKTSligXHzeGlF3TrTHM6dlcY0Oj53r/flhtq/p6dr5H/8+1r8AAAD//wMAUEsD&#10;BBQABgAIAAAAIQD8vHI14AAAAAoBAAAPAAAAZHJzL2Rvd25yZXYueG1sTI/BasJAEIbvhb7DMkJv&#10;ukklVmM2ItL2JAW1UHpbs2MSzM6G7JrEt+/01B5n/o9/vsk2o21Ej52vHSmIZxEIpMKZmkoFn6e3&#10;6RKED5qMbhyhgjt62OSPD5lOjRvogP0xlIJLyKdaQRVCm0rpiwqt9jPXInF2cZ3VgceulKbTA5fb&#10;Rj5H0UJaXRNfqHSLuwqL6/FmFbwPetjO49d+f73s7t+n5ONrH6NST5NxuwYRcAx/MPzqszrk7HR2&#10;NzJeNAqmcbxglIOXFQgGkmTFi7OCebRMQOaZ/P9C/gMAAP//AwBQSwECLQAUAAYACAAAACEAtoM4&#10;kv4AAADhAQAAEwAAAAAAAAAAAAAAAAAAAAAAW0NvbnRlbnRfVHlwZXNdLnhtbFBLAQItABQABgAI&#10;AAAAIQA4/SH/1gAAAJQBAAALAAAAAAAAAAAAAAAAAC8BAABfcmVscy8ucmVsc1BLAQItABQABgAI&#10;AAAAIQAW921XwgIAAIYGAAAOAAAAAAAAAAAAAAAAAC4CAABkcnMvZTJvRG9jLnhtbFBLAQItABQA&#10;BgAIAAAAIQD8vHI14AAAAAoBAAAPAAAAAAAAAAAAAAAAABwFAABkcnMvZG93bnJldi54bWxQSwUG&#10;AAAAAAQABADzAAAAKQYAAAAA&#10;">
                <v:oval id="Oval 1138" o:spid="_x0000_s1195" style="position:absolute;left:-4767;top:-23091;width:30261;height:252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2932xwAAAN0AAAAPAAAAZHJzL2Rvd25yZXYueG1sRI9Pa8JA&#10;EMXvhX6HZQpeim7SlirRVUJB8Faq9d9tyI5JMDsbsqvGb+8cCr3N8N6895vZoneNulIXas8G0lEC&#10;irjwtubSwO9mOZyAChHZYuOZDNwpwGL+/DTDzPob/9B1HUslIRwyNFDF2GZah6Iih2HkW2LRTr5z&#10;GGXtSm07vEm4a/RbknxqhzVLQ4UtfVVUnNcXZ+CjTV/7/fZy2E6Wu93x+5SPk3NuzOClz6egIvXx&#10;3/x3vbKCn74LrnwjI+j5AwAA//8DAFBLAQItABQABgAIAAAAIQDb4fbL7gAAAIUBAAATAAAAAAAA&#10;AAAAAAAAAAAAAABbQ29udGVudF9UeXBlc10ueG1sUEsBAi0AFAAGAAgAAAAhAFr0LFu/AAAAFQEA&#10;AAsAAAAAAAAAAAAAAAAAHwEAAF9yZWxzLy5yZWxzUEsBAi0AFAAGAAgAAAAhAGXb3fbHAAAA3QAA&#10;AA8AAAAAAAAAAAAAAAAABwIAAGRycy9kb3ducmV2LnhtbFBLBQYAAAAAAwADALcAAAD7AgAAAAA=&#10;" fillcolor="window" strokecolor="#0070c0" strokeweight="2.25pt">
                  <v:stroke joinstyle="miter"/>
                </v:oval>
                <v:shape id="_x0000_s1196" type="#_x0000_t202" style="position:absolute;left:-2808;top:-17876;width:24376;height:125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guWwgAAAN0AAAAPAAAAZHJzL2Rvd25yZXYueG1sRE9Na8JA&#10;EL0L/odlBG+6a62i0VVKS6GnimkVvA3ZMQlmZ0N2a+K/dwuCt3m8z1lvO1uJKzW+dKxhMlYgiDNn&#10;Ss41/P58jhYgfEA2WDkmDTfysN30e2tMjGt5T9c05CKGsE9QQxFCnUjps4Is+rGriSN3do3FEGGT&#10;S9NgG8NtJV+UmkuLJceGAmt6Lyi7pH9Ww+H7fDq+ql3+YWd16zol2S6l1sNB97YCEagLT/HD/WXi&#10;/Ml0Cf/fxBPk5g4AAP//AwBQSwECLQAUAAYACAAAACEA2+H2y+4AAACFAQAAEwAAAAAAAAAAAAAA&#10;AAAAAAAAW0NvbnRlbnRfVHlwZXNdLnhtbFBLAQItABQABgAIAAAAIQBa9CxbvwAAABUBAAALAAAA&#10;AAAAAAAAAAAAAB8BAABfcmVscy8ucmVsc1BLAQItABQABgAIAAAAIQCZnguWwgAAAN0AAAAPAAAA&#10;AAAAAAAAAAAAAAcCAABkcnMvZG93bnJldi54bWxQSwUGAAAAAAMAAwC3AAAA9gIAAAAA&#10;" filled="f" stroked="f">
                  <v:textbox>
                    <w:txbxContent>
                      <w:p w14:paraId="29029B5C" w14:textId="2D784CAF" w:rsidR="00035CE4" w:rsidRPr="00F23944"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Be s</w:t>
                        </w:r>
                        <w:r w:rsidR="00035CE4" w:rsidRPr="00F23944">
                          <w:rPr>
                            <w:rFonts w:ascii="Gadugi" w:hAnsi="Gadugi"/>
                            <w:b/>
                            <w:bCs/>
                            <w:color w:val="000000" w:themeColor="text1"/>
                            <w:kern w:val="24"/>
                            <w:sz w:val="36"/>
                            <w:szCs w:val="36"/>
                          </w:rPr>
                          <w:t>pecific</w:t>
                        </w:r>
                      </w:p>
                      <w:p w14:paraId="21971557" w14:textId="19374F03" w:rsidR="00035CE4" w:rsidRPr="00F23944" w:rsidRDefault="00035CE4" w:rsidP="00035CE4">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v:textbox>
                </v:shape>
                <w10:wrap anchorx="margin"/>
              </v:group>
            </w:pict>
          </mc:Fallback>
        </mc:AlternateContent>
      </w:r>
    </w:p>
    <w:p w14:paraId="76DD8E9D" w14:textId="1E6121B3" w:rsidR="00035CE4" w:rsidRDefault="001A280E" w:rsidP="00035CE4">
      <w:pPr>
        <w:pStyle w:val="Heading1"/>
        <w:rPr>
          <w:lang w:eastAsia="en-GB" w:bidi="ar-SA"/>
        </w:rPr>
      </w:pPr>
      <w:r w:rsidRPr="00872432">
        <w:rPr>
          <w:noProof/>
          <w:lang w:bidi="ar-SA"/>
        </w:rPr>
        <mc:AlternateContent>
          <mc:Choice Requires="wpg">
            <w:drawing>
              <wp:anchor distT="0" distB="0" distL="114300" distR="114300" simplePos="0" relativeHeight="253655040" behindDoc="0" locked="0" layoutInCell="1" allowOverlap="1" wp14:anchorId="720D1A01" wp14:editId="2AE65A48">
                <wp:simplePos x="0" y="0"/>
                <wp:positionH relativeFrom="margin">
                  <wp:posOffset>3247390</wp:posOffset>
                </wp:positionH>
                <wp:positionV relativeFrom="paragraph">
                  <wp:posOffset>13970</wp:posOffset>
                </wp:positionV>
                <wp:extent cx="6383020" cy="2905760"/>
                <wp:effectExtent l="0" t="0" r="17780" b="27940"/>
                <wp:wrapNone/>
                <wp:docPr id="47" name="Group 9"/>
                <wp:cNvGraphicFramePr/>
                <a:graphic xmlns:a="http://schemas.openxmlformats.org/drawingml/2006/main">
                  <a:graphicData uri="http://schemas.microsoft.com/office/word/2010/wordprocessingGroup">
                    <wpg:wgp>
                      <wpg:cNvGrpSpPr/>
                      <wpg:grpSpPr>
                        <a:xfrm>
                          <a:off x="0" y="0"/>
                          <a:ext cx="6383020" cy="2905760"/>
                          <a:chOff x="-2776242" y="-3760449"/>
                          <a:chExt cx="5325712" cy="3976818"/>
                        </a:xfrm>
                      </wpg:grpSpPr>
                      <wps:wsp>
                        <wps:cNvPr id="48" name="Oval 48"/>
                        <wps:cNvSpPr/>
                        <wps:spPr>
                          <a:xfrm>
                            <a:off x="-476755" y="-2309118"/>
                            <a:ext cx="3026225" cy="2525487"/>
                          </a:xfrm>
                          <a:prstGeom prst="ellipse">
                            <a:avLst/>
                          </a:prstGeom>
                          <a:solidFill>
                            <a:sysClr val="window" lastClr="FFFFFF"/>
                          </a:solidFill>
                          <a:ln w="28575" cap="flat" cmpd="sng" algn="ctr">
                            <a:solidFill>
                              <a:srgbClr val="0070C0"/>
                            </a:solidFill>
                            <a:prstDash val="solid"/>
                            <a:miter lim="800000"/>
                          </a:ln>
                          <a:effectLst/>
                        </wps:spPr>
                        <wps:bodyPr rtlCol="0" anchor="ctr"/>
                      </wps:wsp>
                      <wps:wsp>
                        <wps:cNvPr id="50" name="TextBox 5"/>
                        <wps:cNvSpPr txBox="1"/>
                        <wps:spPr>
                          <a:xfrm>
                            <a:off x="-2776242" y="-3760449"/>
                            <a:ext cx="2437765" cy="1251446"/>
                          </a:xfrm>
                          <a:prstGeom prst="rect">
                            <a:avLst/>
                          </a:prstGeom>
                          <a:noFill/>
                        </wps:spPr>
                        <wps:txbx>
                          <w:txbxContent>
                            <w:p w14:paraId="23E99A7E" w14:textId="7D5103AB" w:rsidR="00B22EF9" w:rsidRPr="00F23944" w:rsidRDefault="00B22EF9" w:rsidP="00B22EF9">
                              <w:pPr>
                                <w:jc w:val="center"/>
                                <w:rPr>
                                  <w:rFonts w:ascii="Gadugi" w:hAnsi="Gadugi"/>
                                  <w:b/>
                                  <w:bCs/>
                                  <w:color w:val="000000" w:themeColor="text1"/>
                                  <w:kern w:val="24"/>
                                  <w:sz w:val="36"/>
                                  <w:szCs w:val="36"/>
                                </w:rPr>
                              </w:pPr>
                              <w:r>
                                <w:rPr>
                                  <w:rFonts w:ascii="Gadugi" w:hAnsi="Gadugi"/>
                                  <w:b/>
                                  <w:bCs/>
                                  <w:color w:val="000000" w:themeColor="text1"/>
                                  <w:kern w:val="24"/>
                                  <w:sz w:val="36"/>
                                  <w:szCs w:val="36"/>
                                </w:rPr>
                                <w:t>Own the feedback</w:t>
                              </w:r>
                            </w:p>
                            <w:p w14:paraId="53D89509" w14:textId="77777777" w:rsidR="00B22EF9" w:rsidRPr="00F23944" w:rsidRDefault="00B22EF9" w:rsidP="00B22EF9">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wps:txbx>
                        <wps:bodyPr wrap="square" rtlCol="0">
                          <a:noAutofit/>
                        </wps:bodyPr>
                      </wps:wsp>
                    </wpg:wgp>
                  </a:graphicData>
                </a:graphic>
                <wp14:sizeRelH relativeFrom="margin">
                  <wp14:pctWidth>0</wp14:pctWidth>
                </wp14:sizeRelH>
                <wp14:sizeRelV relativeFrom="margin">
                  <wp14:pctHeight>0</wp14:pctHeight>
                </wp14:sizeRelV>
              </wp:anchor>
            </w:drawing>
          </mc:Choice>
          <mc:Fallback xmlns="">
            <w:pict>
              <v:group w14:anchorId="720D1A01" id="_x0000_s1197" style="position:absolute;margin-left:255.7pt;margin-top:1.1pt;width:502.6pt;height:228.8pt;z-index:253655040;mso-position-horizontal-relative:margin;mso-width-relative:margin;mso-height-relative:margin" coordorigin="-27762,-37604" coordsize="53257,3976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YyTE0wIAAIIGAAAOAAAAZHJzL2Uyb0RvYy54bWy8lVtv2yAUx98n7Tsg3lNf4kti1am2du3L&#10;tFZq9wGIjS8SBgYkdr79DtjOpV330Enzg2PgAP/z43/I9c3QMbSnSreC5zi48jGivBBly+sc/3y5&#10;X6ww0obwkjDBaY4PVOObzedP173MaCgawUqqECzCddbLHDfGyMzzdNHQjugrISmHwUqojhhoqtor&#10;Felh9Y55oe8nXi9UKZUoqNbQezcO4o1bv6poYR6rSlODWI5Bm3Fv5d5b+/Y21ySrFZFNW0wyyAdU&#10;dKTlsOlxqTtiCNqp9s1SXVsooUVlrgrReaKq2oK6HCCbwH+VzYMSO+lyqbO+lkdMgPYVpw8vW/zY&#10;Pyj5LJ8UkOhlDSxcy+YyVKqzv6ASDQ7Z4YiMDgYV0JksV0s/BLIFjIVrP06TCWrRAHk7bxGmaRJG&#10;IUYQslhCQBStR/BF821aJ16GcRpAjF1nuU6TVbCyMd4sw7sQ10uwiz4R0f9G5LkhkjrQOgMiTwq1&#10;ZY4j8C4nHbj2cU8YgqZj5EKOxHSmAd4fcC2iNEnjeMw6XPrrYMyIZDM7AJeEIUQ4dnEYR6v0ImeS&#10;SaXNAxUdsh85poy1UlulJCP779qMhOYo260Fa8v7ljHXOOhbphCozzEUTSl6jBjRBjpzfO+eacOL&#10;aYyjHk5zFadWHIGyrBgx8NlJwKJ5jRFhNdR7YZTTcjFbq3p73NX3U//WOQJO8iLMir4juhnVuSGr&#10;hWRda+BKYG2X45Vvn0ki43aUuqKeUrc2GPHbr60oD3B0yrBbMZY74UUjIFWr06KabGOd/h/8E0NZ&#10;jP55gSP/KgYUWxV2bzCZdRAyA3TDvTn3v+el90toNlMYLaHMJjMFYRxEUTKBm+t4tslkJgWX49+c&#10;xIW10YzthNkM28HVRxA7u56h7+EiBYP82hFF8dlB2IPj4svOiKp1nj3NOT8VV+Nw0bmyny5le5Oe&#10;t1386a9j8xsAAP//AwBQSwMEFAAGAAgAAAAhAJNWxG3hAAAACgEAAA8AAABkcnMvZG93bnJldi54&#10;bWxMj0FrwkAUhO+F/oflFXqrm01N0JiNiLQ9SaFaKL2t2WcSzL4N2TWJ/77rqR6HGWa+ydeTadmA&#10;vWssSRCzCBhSaXVDlYTvw/vLApjzirRqLaGEKzpYF48Pucq0HekLh72vWCghlykJtfddxrkrazTK&#10;zWyHFLyT7Y3yQfYV170aQ7lpeRxFKTeqobBQqw63NZbn/cVI+BjVuHkVb8PufNpefw/J589OoJTP&#10;T9NmBczj5P/DcMMP6FAEpqO9kHaslZAIMQ9RCXEM7OYnIk2BHSXMk+UCeJHz+wvFHwAAAP//AwBQ&#10;SwECLQAUAAYACAAAACEAtoM4kv4AAADhAQAAEwAAAAAAAAAAAAAAAAAAAAAAW0NvbnRlbnRfVHlw&#10;ZXNdLnhtbFBLAQItABQABgAIAAAAIQA4/SH/1gAAAJQBAAALAAAAAAAAAAAAAAAAAC8BAABfcmVs&#10;cy8ucmVsc1BLAQItABQABgAIAAAAIQDBYyTE0wIAAIIGAAAOAAAAAAAAAAAAAAAAAC4CAABkcnMv&#10;ZTJvRG9jLnhtbFBLAQItABQABgAIAAAAIQCTVsRt4QAAAAoBAAAPAAAAAAAAAAAAAAAAAC0FAABk&#10;cnMvZG93bnJldi54bWxQSwUGAAAAAAQABADzAAAAOwYAAAAA&#10;">
                <v:oval id="Oval 48" o:spid="_x0000_s1198" style="position:absolute;left:-4767;top:-23091;width:30261;height:252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eybAwQAAANsAAAAPAAAAZHJzL2Rvd25yZXYueG1sRE9La8JA&#10;EL4X+h+WKXgpdZNSVFJXCYVAb+KzehuyYxLMzobsqvHfdw6FHj++93w5uFbdqA+NZwPpOAFFXHrb&#10;cGVgty3eZqBCRLbYeiYDDwqwXDw/zTGz/s5rum1ipSSEQ4YG6hi7TOtQ1uQwjH1HLNzZ9w6jwL7S&#10;tse7hLtWvyfJRDtsWBpq7OirpvKyuToDH136Ovzsr8f9rDgcTqtzPk0uuTGjlyH/BBVpiP/iP/e3&#10;FZ+MlS/yA/TiFwAA//8DAFBLAQItABQABgAIAAAAIQDb4fbL7gAAAIUBAAATAAAAAAAAAAAAAAAA&#10;AAAAAABbQ29udGVudF9UeXBlc10ueG1sUEsBAi0AFAAGAAgAAAAhAFr0LFu/AAAAFQEAAAsAAAAA&#10;AAAAAAAAAAAAHwEAAF9yZWxzLy5yZWxzUEsBAi0AFAAGAAgAAAAhAFV7JsDBAAAA2wAAAA8AAAAA&#10;AAAAAAAAAAAABwIAAGRycy9kb3ducmV2LnhtbFBLBQYAAAAAAwADALcAAAD1AgAAAAA=&#10;" fillcolor="window" strokecolor="#0070c0" strokeweight="2.25pt">
                  <v:stroke joinstyle="miter"/>
                </v:oval>
                <v:shape id="_x0000_s1199" type="#_x0000_t202" style="position:absolute;left:-27762;top:-37604;width:24378;height:125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6mw5vgAAANsAAAAPAAAAZHJzL2Rvd25yZXYueG1sRE/LisIw&#10;FN0P+A/hCrMbE0VFq1FEEWY14hPcXZprW2xuShNt5+/NQnB5OO/5srWleFLtC8ca+j0Fgjh1puBM&#10;w+m4/ZmA8AHZYOmYNPyTh+Wi8zXHxLiG9/Q8hEzEEPYJashDqBIpfZqTRd9zFXHkbq62GCKsM2lq&#10;bGK4LeVAqbG0WHBsyLGidU7p/fCwGs5/t+tlqHbZxo6qxrVKsp1Krb+77WoGIlAbPuK3+9doGMX1&#10;8Uv8AXLxAgAA//8DAFBLAQItABQABgAIAAAAIQDb4fbL7gAAAIUBAAATAAAAAAAAAAAAAAAAAAAA&#10;AABbQ29udGVudF9UeXBlc10ueG1sUEsBAi0AFAAGAAgAAAAhAFr0LFu/AAAAFQEAAAsAAAAAAAAA&#10;AAAAAAAAHwEAAF9yZWxzLy5yZWxzUEsBAi0AFAAGAAgAAAAhAMrqbDm+AAAA2wAAAA8AAAAAAAAA&#10;AAAAAAAABwIAAGRycy9kb3ducmV2LnhtbFBLBQYAAAAAAwADALcAAADyAgAAAAA=&#10;" filled="f" stroked="f">
                  <v:textbox>
                    <w:txbxContent>
                      <w:p w14:paraId="23E99A7E" w14:textId="7D5103AB" w:rsidR="00B22EF9" w:rsidRPr="00F23944" w:rsidRDefault="00B22EF9" w:rsidP="00B22EF9">
                        <w:pPr>
                          <w:jc w:val="center"/>
                          <w:rPr>
                            <w:rFonts w:ascii="Gadugi" w:hAnsi="Gadugi"/>
                            <w:b/>
                            <w:bCs/>
                            <w:color w:val="000000" w:themeColor="text1"/>
                            <w:kern w:val="24"/>
                            <w:sz w:val="36"/>
                            <w:szCs w:val="36"/>
                          </w:rPr>
                        </w:pPr>
                        <w:r>
                          <w:rPr>
                            <w:rFonts w:ascii="Gadugi" w:hAnsi="Gadugi"/>
                            <w:b/>
                            <w:bCs/>
                            <w:color w:val="000000" w:themeColor="text1"/>
                            <w:kern w:val="24"/>
                            <w:sz w:val="36"/>
                            <w:szCs w:val="36"/>
                          </w:rPr>
                          <w:t>Own the feedback</w:t>
                        </w:r>
                      </w:p>
                      <w:p w14:paraId="53D89509" w14:textId="77777777" w:rsidR="00B22EF9" w:rsidRPr="00F23944" w:rsidRDefault="00B22EF9" w:rsidP="00B22EF9">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v:textbox>
                </v:shape>
                <w10:wrap anchorx="margin"/>
              </v:group>
            </w:pict>
          </mc:Fallback>
        </mc:AlternateContent>
      </w:r>
      <w:r w:rsidR="001B22E2">
        <w:rPr>
          <w:noProof/>
        </w:rPr>
        <mc:AlternateContent>
          <mc:Choice Requires="wps">
            <w:drawing>
              <wp:anchor distT="0" distB="0" distL="114300" distR="114300" simplePos="0" relativeHeight="253652992" behindDoc="0" locked="0" layoutInCell="1" allowOverlap="1" wp14:anchorId="33164560" wp14:editId="64C14F0A">
                <wp:simplePos x="0" y="0"/>
                <wp:positionH relativeFrom="column">
                  <wp:posOffset>6292850</wp:posOffset>
                </wp:positionH>
                <wp:positionV relativeFrom="paragraph">
                  <wp:posOffset>201295</wp:posOffset>
                </wp:positionV>
                <wp:extent cx="2436891" cy="940578"/>
                <wp:effectExtent l="0" t="0" r="0" b="0"/>
                <wp:wrapNone/>
                <wp:docPr id="1145" name="TextBox 18"/>
                <wp:cNvGraphicFramePr/>
                <a:graphic xmlns:a="http://schemas.openxmlformats.org/drawingml/2006/main">
                  <a:graphicData uri="http://schemas.microsoft.com/office/word/2010/wordprocessingShape">
                    <wps:wsp>
                      <wps:cNvSpPr txBox="1"/>
                      <wps:spPr>
                        <a:xfrm>
                          <a:off x="0" y="0"/>
                          <a:ext cx="2436891" cy="940578"/>
                        </a:xfrm>
                        <a:prstGeom prst="rect">
                          <a:avLst/>
                        </a:prstGeom>
                        <a:noFill/>
                      </wps:spPr>
                      <wps:txbx>
                        <w:txbxContent>
                          <w:p w14:paraId="47D53F03" w14:textId="77777777" w:rsidR="001B22E2" w:rsidRPr="00467CCF" w:rsidRDefault="001B22E2" w:rsidP="001B22E2">
                            <w:pPr>
                              <w:jc w:val="center"/>
                              <w:rPr>
                                <w:rFonts w:ascii="Gadugi" w:hAnsi="Gadugi"/>
                                <w:b/>
                                <w:bCs/>
                                <w:color w:val="000000" w:themeColor="text1"/>
                                <w:kern w:val="24"/>
                                <w:sz w:val="36"/>
                                <w:szCs w:val="36"/>
                              </w:rPr>
                            </w:pPr>
                            <w:r>
                              <w:rPr>
                                <w:rFonts w:ascii="Gadugi" w:hAnsi="Gadugi"/>
                                <w:b/>
                                <w:bCs/>
                                <w:color w:val="000000" w:themeColor="text1"/>
                                <w:kern w:val="24"/>
                                <w:sz w:val="36"/>
                                <w:szCs w:val="36"/>
                              </w:rPr>
                              <w:t xml:space="preserve">Be descriptive </w:t>
                            </w:r>
                          </w:p>
                          <w:p w14:paraId="5ADF206B" w14:textId="77777777" w:rsidR="001B22E2" w:rsidRPr="00467CCF" w:rsidRDefault="001B22E2" w:rsidP="001B22E2">
                            <w:pPr>
                              <w:jc w:val="both"/>
                              <w:rPr>
                                <w:rFonts w:ascii="Gadugi" w:hAnsi="Gadugi"/>
                                <w:color w:val="000000" w:themeColor="text1"/>
                                <w:kern w:val="24"/>
                                <w:sz w:val="22"/>
                              </w:rPr>
                            </w:pPr>
                          </w:p>
                        </w:txbxContent>
                      </wps:txbx>
                      <wps:bodyPr wrap="square" rtlCol="0">
                        <a:noAutofit/>
                      </wps:bodyPr>
                    </wps:wsp>
                  </a:graphicData>
                </a:graphic>
              </wp:anchor>
            </w:drawing>
          </mc:Choice>
          <mc:Fallback xmlns="">
            <w:pict>
              <v:shape w14:anchorId="33164560" id="TextBox 18" o:spid="_x0000_s1200" type="#_x0000_t202" style="position:absolute;margin-left:495.5pt;margin-top:15.85pt;width:191.9pt;height:74.05pt;z-index:2536529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W2ThQEAAPICAAAOAAAAZHJzL2Uyb0RvYy54bWysUk1v2zAMvQ/ofxB0b+xkbZcacYptRXcZ&#10;tgLtfoAiS7EAS9RIJXb+/SglTYbtNuxCSfx4fHzU6mHyg9gbJAehlfNZLYUJGjoXtq388fp0vZSC&#10;kgqdGiCYVh4MyYf11bvVGBuzgB6GzqBgkEDNGFvZpxSbqiLdG69oBtEEDlpArxI/cVt1qEZG90O1&#10;qOu7agTsIoI2ROx9PAbluuBba3T6bi2ZJIZWMrdULBa7ybZar1SzRRV7p0801D+w8MoFbnqGelRJ&#10;iR26v6C80wgENs00+AqsddqUGXiaef3HNC+9iqbMwuJQPMtE/w9Wf9u/xGcUafoEEy8wCzJGaoid&#10;eZ7Jos8nMxUcZwkPZ9nMlIRm5+Lm/d3yfi6F5tj9TX37YZlhqkt1REpfDHiRL61EXktRS+2/Ujqm&#10;vqXkZgGe3DBk/4VKvqVpMwnXMc3b0iH7NtAdmP/IK2wl/dwpNFJgGj5D2fgR7uMugXWl06XmBM/C&#10;Fq6nT5A39/u7ZF2+6voXAAAA//8DAFBLAwQUAAYACAAAACEAhH0/Yd8AAAALAQAADwAAAGRycy9k&#10;b3ducmV2LnhtbEyPwU7DMAyG70h7h8hI3FhSNta1NJ0QiCuIDZC4ZY3XVmucqsnW8vZ4J7jZ8q/f&#10;31dsJteJMw6h9aQhmSsQSJW3LdUaPnYvt2sQIRqypvOEGn4wwKacXRUmt36kdzxvYy24hEJuNDQx&#10;9rmUoWrQmTD3PRLfDn5wJvI61NIOZuRy18k7pVbSmZb4Q2N6fGqwOm5PTsPn6+H7a6ne6md3349+&#10;UpJcJrW+uZ4eH0BEnOJfGC74jA4lM+39iWwQnYYsS9glalgkKYhLYJEuWWbPU5qtQZaF/O9Q/gIA&#10;AP//AwBQSwECLQAUAAYACAAAACEAtoM4kv4AAADhAQAAEwAAAAAAAAAAAAAAAAAAAAAAW0NvbnRl&#10;bnRfVHlwZXNdLnhtbFBLAQItABQABgAIAAAAIQA4/SH/1gAAAJQBAAALAAAAAAAAAAAAAAAAAC8B&#10;AABfcmVscy8ucmVsc1BLAQItABQABgAIAAAAIQBzxW2ThQEAAPICAAAOAAAAAAAAAAAAAAAAAC4C&#10;AABkcnMvZTJvRG9jLnhtbFBLAQItABQABgAIAAAAIQCEfT9h3wAAAAsBAAAPAAAAAAAAAAAAAAAA&#10;AN8DAABkcnMvZG93bnJldi54bWxQSwUGAAAAAAQABADzAAAA6wQAAAAA&#10;" filled="f" stroked="f">
                <v:textbox>
                  <w:txbxContent>
                    <w:p w14:paraId="47D53F03" w14:textId="77777777" w:rsidR="001B22E2" w:rsidRPr="00467CCF" w:rsidRDefault="001B22E2" w:rsidP="001B22E2">
                      <w:pPr>
                        <w:jc w:val="center"/>
                        <w:rPr>
                          <w:rFonts w:ascii="Gadugi" w:hAnsi="Gadugi"/>
                          <w:b/>
                          <w:bCs/>
                          <w:color w:val="000000" w:themeColor="text1"/>
                          <w:kern w:val="24"/>
                          <w:sz w:val="36"/>
                          <w:szCs w:val="36"/>
                        </w:rPr>
                      </w:pPr>
                      <w:r>
                        <w:rPr>
                          <w:rFonts w:ascii="Gadugi" w:hAnsi="Gadugi"/>
                          <w:b/>
                          <w:bCs/>
                          <w:color w:val="000000" w:themeColor="text1"/>
                          <w:kern w:val="24"/>
                          <w:sz w:val="36"/>
                          <w:szCs w:val="36"/>
                        </w:rPr>
                        <w:t xml:space="preserve">Be descriptive </w:t>
                      </w:r>
                    </w:p>
                    <w:p w14:paraId="5ADF206B" w14:textId="77777777" w:rsidR="001B22E2" w:rsidRPr="00467CCF" w:rsidRDefault="001B22E2" w:rsidP="001B22E2">
                      <w:pPr>
                        <w:jc w:val="both"/>
                        <w:rPr>
                          <w:rFonts w:ascii="Gadugi" w:hAnsi="Gadugi"/>
                          <w:color w:val="000000" w:themeColor="text1"/>
                          <w:kern w:val="24"/>
                          <w:sz w:val="22"/>
                        </w:rPr>
                      </w:pPr>
                    </w:p>
                  </w:txbxContent>
                </v:textbox>
              </v:shape>
            </w:pict>
          </mc:Fallback>
        </mc:AlternateContent>
      </w:r>
    </w:p>
    <w:p w14:paraId="2CB520FC" w14:textId="6F28C008" w:rsidR="00035CE4" w:rsidRDefault="00035CE4" w:rsidP="00035CE4">
      <w:pPr>
        <w:pStyle w:val="Heading1"/>
        <w:rPr>
          <w:lang w:eastAsia="en-GB" w:bidi="ar-SA"/>
        </w:rPr>
      </w:pPr>
    </w:p>
    <w:p w14:paraId="3BBF3871" w14:textId="47CC3A3A" w:rsidR="00035CE4" w:rsidRDefault="00035CE4" w:rsidP="00035CE4">
      <w:pPr>
        <w:pStyle w:val="Heading1"/>
        <w:rPr>
          <w:lang w:eastAsia="en-GB" w:bidi="ar-SA"/>
        </w:rPr>
      </w:pPr>
    </w:p>
    <w:p w14:paraId="31E5192C" w14:textId="3C5F1DE4" w:rsidR="00035CE4" w:rsidRDefault="001A280E" w:rsidP="00035CE4">
      <w:pPr>
        <w:pStyle w:val="Heading1"/>
        <w:rPr>
          <w:lang w:eastAsia="en-GB" w:bidi="ar-SA"/>
        </w:rPr>
      </w:pPr>
      <w:r>
        <w:rPr>
          <w:rFonts w:ascii="Gadugi" w:hAnsi="Gadugi"/>
          <w:noProof/>
          <w:color w:val="auto"/>
          <w:sz w:val="22"/>
          <w:szCs w:val="22"/>
          <w:lang w:eastAsia="en-GB" w:bidi="ar-SA"/>
        </w:rPr>
        <w:drawing>
          <wp:anchor distT="0" distB="0" distL="114300" distR="114300" simplePos="0" relativeHeight="253660160" behindDoc="1" locked="0" layoutInCell="1" allowOverlap="1" wp14:anchorId="7A320446" wp14:editId="2BA71672">
            <wp:simplePos x="0" y="0"/>
            <wp:positionH relativeFrom="margin">
              <wp:align>center</wp:align>
            </wp:positionH>
            <wp:positionV relativeFrom="paragraph">
              <wp:posOffset>63500</wp:posOffset>
            </wp:positionV>
            <wp:extent cx="1426845" cy="1183005"/>
            <wp:effectExtent l="0" t="0" r="0" b="17145"/>
            <wp:wrapTight wrapText="bothSides">
              <wp:wrapPolygon edited="0">
                <wp:start x="12115" y="724"/>
                <wp:lineTo x="9911" y="1801"/>
                <wp:lineTo x="10553" y="7312"/>
                <wp:lineTo x="1129" y="8910"/>
                <wp:lineTo x="2455" y="20277"/>
                <wp:lineTo x="15547" y="20164"/>
                <wp:lineTo x="16769" y="20659"/>
                <wp:lineTo x="19911" y="20126"/>
                <wp:lineTo x="20660" y="11569"/>
                <wp:lineTo x="20499" y="10191"/>
                <wp:lineTo x="17978" y="6052"/>
                <wp:lineTo x="17287" y="5116"/>
                <wp:lineTo x="14685" y="288"/>
                <wp:lineTo x="12115" y="724"/>
              </wp:wrapPolygon>
            </wp:wrapTight>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1">
                      <a:extLst>
                        <a:ext uri="{BEBA8EAE-BF5A-486C-A8C5-ECC9F3942E4B}">
                          <a14:imgProps xmlns:a14="http://schemas.microsoft.com/office/drawing/2010/main">
                            <a14:imgLayer r:embed="rId62">
                              <a14:imgEffect>
                                <a14:backgroundRemoval t="9794" b="96907" l="9829" r="89744">
                                  <a14:foregroundMark x1="13675" y1="57216" x2="24359" y2="51031"/>
                                  <a14:foregroundMark x1="15385" y1="50515" x2="14103" y2="48969"/>
                                  <a14:foregroundMark x1="24359" y1="75258" x2="36325" y2="73196"/>
                                  <a14:foregroundMark x1="22222" y1="74742" x2="20940" y2="96907"/>
                                  <a14:foregroundMark x1="88462" y1="72680" x2="85043" y2="39175"/>
                                  <a14:foregroundMark x1="56838" y1="11856" x2="72222" y2="11340"/>
                                </a14:backgroundRemoval>
                              </a14:imgEffect>
                            </a14:imgLayer>
                          </a14:imgProps>
                        </a:ext>
                        <a:ext uri="{28A0092B-C50C-407E-A947-70E740481C1C}">
                          <a14:useLocalDpi xmlns:a14="http://schemas.microsoft.com/office/drawing/2010/main" val="0"/>
                        </a:ext>
                      </a:extLst>
                    </a:blip>
                    <a:srcRect/>
                    <a:stretch>
                      <a:fillRect/>
                    </a:stretch>
                  </pic:blipFill>
                  <pic:spPr bwMode="auto">
                    <a:xfrm rot="480288">
                      <a:off x="0" y="0"/>
                      <a:ext cx="1426845" cy="1183005"/>
                    </a:xfrm>
                    <a:prstGeom prst="rect">
                      <a:avLst/>
                    </a:prstGeom>
                    <a:noFill/>
                  </pic:spPr>
                </pic:pic>
              </a:graphicData>
            </a:graphic>
          </wp:anchor>
        </w:drawing>
      </w:r>
    </w:p>
    <w:p w14:paraId="3D0389D2" w14:textId="4E8157B1" w:rsidR="00035CE4" w:rsidRDefault="00035CE4" w:rsidP="00035CE4">
      <w:pPr>
        <w:pStyle w:val="Heading1"/>
        <w:rPr>
          <w:lang w:eastAsia="en-GB" w:bidi="ar-SA"/>
        </w:rPr>
      </w:pPr>
    </w:p>
    <w:p w14:paraId="4BCB1927" w14:textId="000B2482" w:rsidR="00035CE4" w:rsidRDefault="00035CE4" w:rsidP="00035CE4">
      <w:pPr>
        <w:pStyle w:val="Heading1"/>
        <w:rPr>
          <w:lang w:eastAsia="en-GB" w:bidi="ar-SA"/>
        </w:rPr>
      </w:pPr>
    </w:p>
    <w:p w14:paraId="4990BB2B" w14:textId="044516C4" w:rsidR="00035CE4" w:rsidRDefault="001B22E2" w:rsidP="00035CE4">
      <w:pPr>
        <w:pStyle w:val="Heading1"/>
        <w:rPr>
          <w:lang w:eastAsia="en-GB" w:bidi="ar-SA"/>
        </w:rPr>
      </w:pPr>
      <w:r>
        <w:rPr>
          <w:noProof/>
        </w:rPr>
        <mc:AlternateContent>
          <mc:Choice Requires="wps">
            <w:drawing>
              <wp:anchor distT="0" distB="0" distL="114300" distR="114300" simplePos="0" relativeHeight="253644800" behindDoc="0" locked="0" layoutInCell="1" allowOverlap="1" wp14:anchorId="45C2A99F" wp14:editId="552EED9A">
                <wp:simplePos x="0" y="0"/>
                <wp:positionH relativeFrom="margin">
                  <wp:align>left</wp:align>
                </wp:positionH>
                <wp:positionV relativeFrom="paragraph">
                  <wp:posOffset>41275</wp:posOffset>
                </wp:positionV>
                <wp:extent cx="3627120" cy="1845731"/>
                <wp:effectExtent l="19050" t="19050" r="11430" b="21590"/>
                <wp:wrapNone/>
                <wp:docPr id="42" name="Oval 42"/>
                <wp:cNvGraphicFramePr/>
                <a:graphic xmlns:a="http://schemas.openxmlformats.org/drawingml/2006/main">
                  <a:graphicData uri="http://schemas.microsoft.com/office/word/2010/wordprocessingShape">
                    <wps:wsp>
                      <wps:cNvSpPr/>
                      <wps:spPr>
                        <a:xfrm>
                          <a:off x="0" y="0"/>
                          <a:ext cx="3627120" cy="1845731"/>
                        </a:xfrm>
                        <a:prstGeom prst="ellipse">
                          <a:avLst/>
                        </a:prstGeom>
                        <a:solidFill>
                          <a:sysClr val="window" lastClr="FFFFFF"/>
                        </a:solidFill>
                        <a:ln w="28575" cap="flat" cmpd="sng" algn="ctr">
                          <a:solidFill>
                            <a:srgbClr val="0070C0"/>
                          </a:solidFill>
                          <a:prstDash val="solid"/>
                          <a:miter lim="800000"/>
                        </a:ln>
                        <a:effectLst/>
                      </wps:spPr>
                      <wps:bodyPr rtlCol="0" anchor="ctr"/>
                    </wps:wsp>
                  </a:graphicData>
                </a:graphic>
              </wp:anchor>
            </w:drawing>
          </mc:Choice>
          <mc:Fallback xmlns="">
            <w:pict>
              <v:oval w14:anchorId="703B5C27" id="Oval 42" o:spid="_x0000_s1026" style="position:absolute;margin-left:0;margin-top:3.25pt;width:285.6pt;height:145.35pt;z-index:253644800;visibility:visible;mso-wrap-style:square;mso-wrap-distance-left:9pt;mso-wrap-distance-top:0;mso-wrap-distance-right:9pt;mso-wrap-distance-bottom:0;mso-position-horizontal:left;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ccVr6AEAAMMDAAAOAAAAZHJzL2Uyb0RvYy54bWysU8tu2zAQvBfoPxC813okjg3Bcg423EvR&#10;BEj7AWuKkgjwBS5r2X/fJa06dXsrygPF5S6XM8PR5vlsNDvJgMrZlleLkjNpheuUHVr+/dvh05oz&#10;jGA70M7Kll8k8uftxw+byTeydqPTnQyMmlhsJt/yMUbfFAWKURrAhfPSUrJ3wUCkMAxFF2Ci7kYX&#10;dVk+FZMLnQ9OSETa3V+TfJv7970U8aXvUUamW07YYp5Dno9pLrYbaIYAflRihgH/gMKAsnTprdUe&#10;IrAfQf3VyigRHLo+LoQzhet7JWTmQGyq8g82byN4mbmQOOhvMuH/ayu+nl4DU13LH2vOLBh6o5cT&#10;aEYhaTN5bKjkzb+GOUJaJqLnPpj0JQrsnPW83PSU58gEbT481auqJtkF5ar143L1UKWuxftxHzB+&#10;ls6wtGi51Fp5TJyhgdMXjNfqX1VpG51W3UFpnYML7nRgBLjl5IrOTZxpwEibLT/kMV94d0xbNrW8&#10;Xi9XSwIH5LteQ6Sl8aQE2oEz0AMZWsSQsdydxjAcb7eW5arcZR8Rq7uyBHoPOF7R5VTCAo1RkTyv&#10;lWn5ukxjhqhtysrs2pl60v+qeFodXXeh1wpR79zVz2DF6IhqwpmkSlXklCzx7Opkxd/jXPX+721/&#10;AgAA//8DAFBLAwQUAAYACAAAACEA0N7A7d4AAAAGAQAADwAAAGRycy9kb3ducmV2LnhtbEyPQU+D&#10;QBSE7yb+h80z8WLsArGlIo+GmPRsWm3V25Z9BVL2LWGXFv+925MeJzOZ+SZfTaYTZxpcaxkhnkUg&#10;iCurW64RPt7Xj0sQzivWqrNMCD/kYFXc3uQq0/bCGzpvfS1CCbtMITTe95mUrmrIKDezPXHwjnYw&#10;ygc51FIP6hLKTSeTKFpIo1oOC43q6bWh6rQdDcJTHz9Mn7vxa7dc7/ffb8cyjU4l4v3dVL6A8DT5&#10;vzBc8QM6FIHpYEfWTnQI4YhHWMxBBHOexgmIA0LynCYgi1z+xy9+AQAA//8DAFBLAQItABQABgAI&#10;AAAAIQC2gziS/gAAAOEBAAATAAAAAAAAAAAAAAAAAAAAAABbQ29udGVudF9UeXBlc10ueG1sUEsB&#10;Ai0AFAAGAAgAAAAhADj9If/WAAAAlAEAAAsAAAAAAAAAAAAAAAAALwEAAF9yZWxzLy5yZWxzUEsB&#10;Ai0AFAAGAAgAAAAhAHRxxWvoAQAAwwMAAA4AAAAAAAAAAAAAAAAALgIAAGRycy9lMm9Eb2MueG1s&#10;UEsBAi0AFAAGAAgAAAAhANDewO3eAAAABgEAAA8AAAAAAAAAAAAAAAAAQgQAAGRycy9kb3ducmV2&#10;LnhtbFBLBQYAAAAABAAEAPMAAABNBQAAAAA=&#10;" fillcolor="window" strokecolor="#0070c0" strokeweight="2.25pt">
                <v:stroke joinstyle="miter"/>
                <w10:wrap anchorx="margin"/>
              </v:oval>
            </w:pict>
          </mc:Fallback>
        </mc:AlternateContent>
      </w:r>
    </w:p>
    <w:p w14:paraId="50693DD5" w14:textId="698709C9" w:rsidR="00035CE4" w:rsidRDefault="00D05727" w:rsidP="00035CE4">
      <w:pPr>
        <w:pStyle w:val="Heading1"/>
        <w:rPr>
          <w:lang w:eastAsia="en-GB" w:bidi="ar-SA"/>
        </w:rPr>
      </w:pPr>
      <w:r>
        <w:rPr>
          <w:noProof/>
        </w:rPr>
        <mc:AlternateContent>
          <mc:Choice Requires="wps">
            <w:drawing>
              <wp:anchor distT="0" distB="0" distL="114300" distR="114300" simplePos="0" relativeHeight="253659136" behindDoc="0" locked="0" layoutInCell="1" allowOverlap="1" wp14:anchorId="042CC97F" wp14:editId="7C8F40C7">
                <wp:simplePos x="0" y="0"/>
                <wp:positionH relativeFrom="margin">
                  <wp:align>right</wp:align>
                </wp:positionH>
                <wp:positionV relativeFrom="paragraph">
                  <wp:posOffset>102870</wp:posOffset>
                </wp:positionV>
                <wp:extent cx="2921813" cy="914086"/>
                <wp:effectExtent l="0" t="0" r="0" b="0"/>
                <wp:wrapNone/>
                <wp:docPr id="51" name="TextBox 5"/>
                <wp:cNvGraphicFramePr/>
                <a:graphic xmlns:a="http://schemas.openxmlformats.org/drawingml/2006/main">
                  <a:graphicData uri="http://schemas.microsoft.com/office/word/2010/wordprocessingShape">
                    <wps:wsp>
                      <wps:cNvSpPr txBox="1"/>
                      <wps:spPr>
                        <a:xfrm>
                          <a:off x="0" y="0"/>
                          <a:ext cx="2921813" cy="914086"/>
                        </a:xfrm>
                        <a:prstGeom prst="rect">
                          <a:avLst/>
                        </a:prstGeom>
                        <a:noFill/>
                      </wps:spPr>
                      <wps:txbx>
                        <w:txbxContent>
                          <w:p w14:paraId="1FFA6AAC" w14:textId="7113A3C6" w:rsidR="00D05727" w:rsidRPr="00F23944" w:rsidRDefault="00D05727" w:rsidP="00D05727">
                            <w:pPr>
                              <w:jc w:val="center"/>
                              <w:rPr>
                                <w:rFonts w:ascii="Gadugi" w:hAnsi="Gadugi"/>
                                <w:b/>
                                <w:bCs/>
                                <w:color w:val="000000" w:themeColor="text1"/>
                                <w:kern w:val="24"/>
                                <w:sz w:val="36"/>
                                <w:szCs w:val="36"/>
                              </w:rPr>
                            </w:pPr>
                            <w:r>
                              <w:rPr>
                                <w:rFonts w:ascii="Gadugi" w:hAnsi="Gadugi"/>
                                <w:b/>
                                <w:bCs/>
                                <w:color w:val="000000" w:themeColor="text1"/>
                                <w:kern w:val="24"/>
                                <w:sz w:val="36"/>
                                <w:szCs w:val="36"/>
                              </w:rPr>
                              <w:t xml:space="preserve">Refer to the </w:t>
                            </w:r>
                            <w:proofErr w:type="spellStart"/>
                            <w:r>
                              <w:rPr>
                                <w:rFonts w:ascii="Gadugi" w:hAnsi="Gadugi"/>
                                <w:b/>
                                <w:bCs/>
                                <w:color w:val="000000" w:themeColor="text1"/>
                                <w:kern w:val="24"/>
                                <w:sz w:val="36"/>
                                <w:szCs w:val="36"/>
                              </w:rPr>
                              <w:t>behaviour</w:t>
                            </w:r>
                            <w:proofErr w:type="spellEnd"/>
                            <w:r>
                              <w:rPr>
                                <w:rFonts w:ascii="Gadugi" w:hAnsi="Gadugi"/>
                                <w:b/>
                                <w:bCs/>
                                <w:color w:val="000000" w:themeColor="text1"/>
                                <w:kern w:val="24"/>
                                <w:sz w:val="36"/>
                                <w:szCs w:val="36"/>
                              </w:rPr>
                              <w:t xml:space="preserve"> that can be changed</w:t>
                            </w:r>
                          </w:p>
                          <w:p w14:paraId="64DAFD02" w14:textId="77777777" w:rsidR="00D05727" w:rsidRPr="00F23944" w:rsidRDefault="00D05727" w:rsidP="00D05727">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wps:txbx>
                      <wps:bodyPr wrap="square" rtlCol="0">
                        <a:noAutofit/>
                      </wps:bodyPr>
                    </wps:wsp>
                  </a:graphicData>
                </a:graphic>
              </wp:anchor>
            </w:drawing>
          </mc:Choice>
          <mc:Fallback xmlns="">
            <w:pict>
              <v:shape w14:anchorId="042CC97F" id="TextBox 5" o:spid="_x0000_s1201" type="#_x0000_t202" style="position:absolute;margin-left:178.85pt;margin-top:8.1pt;width:230.05pt;height:1in;z-index:253659136;visibility:visible;mso-wrap-style:square;mso-wrap-distance-left:9pt;mso-wrap-distance-top:0;mso-wrap-distance-right:9pt;mso-wrap-distance-bottom:0;mso-position-horizontal:righ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M1qOhAEAAPICAAAOAAAAZHJzL2Uyb0RvYy54bWysUk2P0zAQvSPxHyzfaZICqzZqugJWywUB&#10;0sIPcB27sRR7zIzbpP+esdttV3BDXMb2fLx588ab+9mP4miQHIRONotaChM09C7sO/nzx+OblRSU&#10;VOjVCMF08mRI3m9fv9pMsTVLGGDsDQoGCdROsZNDSrGtKtKD8YoWEE3goAX0KvET91WPamJ0P1bL&#10;ur6rJsA+ImhDxN6Hc1BuC761Rqdv1pJJYuwkc0vFYrG7bKvtRrV7VHFw+kJD/QMLr1zgpleoB5WU&#10;OKD7C8o7jUBg00KDr8Bap02Zgadp6j+meRpUNGUWFofiVSb6f7D66/EpfkeR5o8w8wKzIFOkltiZ&#10;55kt+nwyU8FxlvB0lc3MSWh2LtfLZtW8lUJzbN28q1d3Gaa6VUek9NmAF/nSSeS1FLXU8Qulc+pz&#10;Sm4W4NGNY/bfqORbmnezcD3TfL9+JrqD/sT8J15hJ+nXQaGRAtP4CcrGz3AfDgmsK50yzrnmAs/C&#10;Fq6XT5A39/Jdsm5fdfsbAAD//wMAUEsDBBQABgAIAAAAIQCaeYMC2gAAAAcBAAAPAAAAZHJzL2Rv&#10;d25yZXYueG1sTI/NTsMwEITvSLyDtUjc6LpRiSCNUyEQVxDlR+rNjbdJRLyOYrcJb8/2BMeZWc18&#10;W25m36sTjbELbGC50KCI6+A6bgx8vD/f3IGKybKzfWAy8EMRNtXlRWkLFyZ+o9M2NUpKOBbWQJvS&#10;UCDGuiVv4yIMxJIdwuhtEjk26EY7SbnvMdM6R287loXWDvTYUv29PXoDny+H3ddKvzZP/naYwqyR&#10;/T0ac301P6xBJZrT3zGc8QUdKmHahyO7qHoD8kgSN89ASbrK9RLU/mzoDLAq8T9/9QsAAP//AwBQ&#10;SwECLQAUAAYACAAAACEAtoM4kv4AAADhAQAAEwAAAAAAAAAAAAAAAAAAAAAAW0NvbnRlbnRfVHlw&#10;ZXNdLnhtbFBLAQItABQABgAIAAAAIQA4/SH/1gAAAJQBAAALAAAAAAAAAAAAAAAAAC8BAABfcmVs&#10;cy8ucmVsc1BLAQItABQABgAIAAAAIQCvM1qOhAEAAPICAAAOAAAAAAAAAAAAAAAAAC4CAABkcnMv&#10;ZTJvRG9jLnhtbFBLAQItABQABgAIAAAAIQCaeYMC2gAAAAcBAAAPAAAAAAAAAAAAAAAAAN4DAABk&#10;cnMvZG93bnJldi54bWxQSwUGAAAAAAQABADzAAAA5QQAAAAA&#10;" filled="f" stroked="f">
                <v:textbox>
                  <w:txbxContent>
                    <w:p w14:paraId="1FFA6AAC" w14:textId="7113A3C6" w:rsidR="00D05727" w:rsidRPr="00F23944" w:rsidRDefault="00D05727" w:rsidP="00D05727">
                      <w:pPr>
                        <w:jc w:val="center"/>
                        <w:rPr>
                          <w:rFonts w:ascii="Gadugi" w:hAnsi="Gadugi"/>
                          <w:b/>
                          <w:bCs/>
                          <w:color w:val="000000" w:themeColor="text1"/>
                          <w:kern w:val="24"/>
                          <w:sz w:val="36"/>
                          <w:szCs w:val="36"/>
                        </w:rPr>
                      </w:pPr>
                      <w:r>
                        <w:rPr>
                          <w:rFonts w:ascii="Gadugi" w:hAnsi="Gadugi"/>
                          <w:b/>
                          <w:bCs/>
                          <w:color w:val="000000" w:themeColor="text1"/>
                          <w:kern w:val="24"/>
                          <w:sz w:val="36"/>
                          <w:szCs w:val="36"/>
                        </w:rPr>
                        <w:t>Refer to the behaviour that can be changed</w:t>
                      </w:r>
                    </w:p>
                    <w:p w14:paraId="64DAFD02" w14:textId="77777777" w:rsidR="00D05727" w:rsidRPr="00F23944" w:rsidRDefault="00D05727" w:rsidP="00D05727">
                      <w:pPr>
                        <w:spacing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v:textbox>
                <w10:wrap anchorx="margin"/>
              </v:shape>
            </w:pict>
          </mc:Fallback>
        </mc:AlternateContent>
      </w:r>
    </w:p>
    <w:p w14:paraId="7075ECB7" w14:textId="14733A3F" w:rsidR="00035CE4" w:rsidRDefault="001B22E2" w:rsidP="00035CE4">
      <w:pPr>
        <w:pStyle w:val="Heading1"/>
        <w:rPr>
          <w:lang w:eastAsia="en-GB" w:bidi="ar-SA"/>
        </w:rPr>
      </w:pPr>
      <w:r w:rsidRPr="00872432">
        <w:rPr>
          <w:noProof/>
          <w:lang w:bidi="ar-SA"/>
        </w:rPr>
        <mc:AlternateContent>
          <mc:Choice Requires="wps">
            <w:drawing>
              <wp:anchor distT="0" distB="0" distL="114300" distR="114300" simplePos="0" relativeHeight="253647872" behindDoc="0" locked="0" layoutInCell="1" allowOverlap="1" wp14:anchorId="53297E88" wp14:editId="292F85BA">
                <wp:simplePos x="0" y="0"/>
                <wp:positionH relativeFrom="margin">
                  <wp:posOffset>434340</wp:posOffset>
                </wp:positionH>
                <wp:positionV relativeFrom="paragraph">
                  <wp:posOffset>8255</wp:posOffset>
                </wp:positionV>
                <wp:extent cx="2844800" cy="1507490"/>
                <wp:effectExtent l="0" t="0" r="0" b="0"/>
                <wp:wrapNone/>
                <wp:docPr id="20" name="TextBox 19">
                  <a:extLst xmlns:a="http://schemas.openxmlformats.org/drawingml/2006/main">
                    <a:ext uri="{FF2B5EF4-FFF2-40B4-BE49-F238E27FC236}">
                      <a16:creationId xmlns:a16="http://schemas.microsoft.com/office/drawing/2014/main" id="{02C25459-C5D4-4094-B4EF-8B34C1AC85E4}"/>
                    </a:ext>
                  </a:extLst>
                </wp:docPr>
                <wp:cNvGraphicFramePr/>
                <a:graphic xmlns:a="http://schemas.openxmlformats.org/drawingml/2006/main">
                  <a:graphicData uri="http://schemas.microsoft.com/office/word/2010/wordprocessingShape">
                    <wps:wsp>
                      <wps:cNvSpPr txBox="1"/>
                      <wps:spPr>
                        <a:xfrm>
                          <a:off x="0" y="0"/>
                          <a:ext cx="2844800" cy="1507490"/>
                        </a:xfrm>
                        <a:prstGeom prst="rect">
                          <a:avLst/>
                        </a:prstGeom>
                        <a:noFill/>
                      </wps:spPr>
                      <wps:txbx>
                        <w:txbxContent>
                          <w:p w14:paraId="3C1A7F6D" w14:textId="6A531F42" w:rsidR="00035CE4" w:rsidRPr="00F23944"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Leave the person with a choice</w:t>
                            </w:r>
                          </w:p>
                          <w:p w14:paraId="186BF00C" w14:textId="23DEB799" w:rsidR="00035CE4" w:rsidRPr="00F23944" w:rsidRDefault="00035CE4" w:rsidP="00035CE4">
                            <w:pPr>
                              <w:jc w:val="center"/>
                              <w:rPr>
                                <w:rFonts w:ascii="Gadugi" w:hAnsi="Gadugi"/>
                                <w:b/>
                                <w:bCs/>
                                <w:color w:val="000000" w:themeColor="text1"/>
                                <w:kern w:val="24"/>
                                <w:sz w:val="22"/>
                              </w:rPr>
                            </w:pPr>
                          </w:p>
                        </w:txbxContent>
                      </wps:txbx>
                      <wps:bodyPr wrap="square" rtlCol="0">
                        <a:spAutoFit/>
                      </wps:bodyPr>
                    </wps:wsp>
                  </a:graphicData>
                </a:graphic>
                <wp14:sizeRelH relativeFrom="margin">
                  <wp14:pctWidth>0</wp14:pctWidth>
                </wp14:sizeRelH>
              </wp:anchor>
            </w:drawing>
          </mc:Choice>
          <mc:Fallback xmlns="">
            <w:pict>
              <v:shape w14:anchorId="53297E88" id="TextBox 19" o:spid="_x0000_s1202" type="#_x0000_t202" style="position:absolute;margin-left:34.2pt;margin-top:.65pt;width:224pt;height:118.7pt;z-index:25364787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dYU1hQEAAPMCAAAOAAAAZHJzL2Uyb0RvYy54bWysUsFuGyEQvUfqPyDu9a4tN3FXXkdto/QS&#10;pZHSfgBmwYu0MHQGe9d/n4E6dpTeql4GmIH33rxhfTv5QRwMkoPQyvmslsIEDZ0Lu1b++nn/cSUF&#10;JRU6NUAwrTwakrebD1frMTZmAT0MnUHBIIGaMbayTyk2VUW6N17RDKIJXLSAXiU+4q7qUI2M7odq&#10;UdfX1QjYRQRtiDh796coNwXfWqPTD2vJJDG0krWlErHEbY7VZq2aHarYO32Sof5BhVcuMOkZ6k4l&#10;Jfbo/oLyTiMQ2DTT4Cuw1mlTeuBu5vW7bp57FU3phc2heLaJ/h+sfjw8xycUafoKEw8wGzJGaoiT&#10;uZ/Jos8rKxVcZwuPZ9vMlITm5GK1XK5qLmmuzT/VN8vPxdjq8jwipe8GvMibViLPpdilDg+UmJKv&#10;vl7JbAHu3TDk/EVL3qVpOwnXMct1Yci5LXRHbmDkGbaSfu8VGikwDd+gjDzDUfyyTwxZmC5vTvDs&#10;bBFw+gV5dG/P5dblr25eAAAA//8DAFBLAwQUAAYACAAAACEAhD2zDdwAAAAIAQAADwAAAGRycy9k&#10;b3ducmV2LnhtbEyPzU7DMBCE70i8g7VI3KiTloYojVNV/EgcuFDCfRtv44jYjmK3Sd+e5USPszOa&#10;/abczrYXZxpD552CdJGAINd43blWQf319pCDCBGdxt47UnChANvq9qbEQvvJfdJ5H1vBJS4UqMDE&#10;OBRShsaQxbDwAzn2jn60GFmOrdQjTlxue7lMkkxa7Bx/MDjQs6HmZ3+yCmLUu/RSv9rw/j1/vEwm&#10;adZYK3V/N+82ICLN8T8Mf/iMDhUzHfzJ6SB6BVn+yEm+r0CwvU4z1gcFy1X+BLIq5fWA6hcAAP//&#10;AwBQSwECLQAUAAYACAAAACEAtoM4kv4AAADhAQAAEwAAAAAAAAAAAAAAAAAAAAAAW0NvbnRlbnRf&#10;VHlwZXNdLnhtbFBLAQItABQABgAIAAAAIQA4/SH/1gAAAJQBAAALAAAAAAAAAAAAAAAAAC8BAABf&#10;cmVscy8ucmVsc1BLAQItABQABgAIAAAAIQBRdYU1hQEAAPMCAAAOAAAAAAAAAAAAAAAAAC4CAABk&#10;cnMvZTJvRG9jLnhtbFBLAQItABQABgAIAAAAIQCEPbMN3AAAAAgBAAAPAAAAAAAAAAAAAAAAAN8D&#10;AABkcnMvZG93bnJldi54bWxQSwUGAAAAAAQABADzAAAA6AQAAAAA&#10;" filled="f" stroked="f">
                <v:textbox style="mso-fit-shape-to-text:t">
                  <w:txbxContent>
                    <w:p w14:paraId="3C1A7F6D" w14:textId="6A531F42" w:rsidR="00035CE4" w:rsidRPr="00F23944"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Leave the person with a choice</w:t>
                      </w:r>
                    </w:p>
                    <w:p w14:paraId="186BF00C" w14:textId="23DEB799" w:rsidR="00035CE4" w:rsidRPr="00F23944" w:rsidRDefault="00035CE4" w:rsidP="00035CE4">
                      <w:pPr>
                        <w:jc w:val="center"/>
                        <w:rPr>
                          <w:rFonts w:ascii="Gadugi" w:hAnsi="Gadugi"/>
                          <w:b/>
                          <w:bCs/>
                          <w:color w:val="000000" w:themeColor="text1"/>
                          <w:kern w:val="24"/>
                          <w:sz w:val="22"/>
                        </w:rPr>
                      </w:pPr>
                    </w:p>
                  </w:txbxContent>
                </v:textbox>
                <w10:wrap anchorx="margin"/>
              </v:shape>
            </w:pict>
          </mc:Fallback>
        </mc:AlternateContent>
      </w:r>
    </w:p>
    <w:p w14:paraId="77072E99" w14:textId="58F9B03E" w:rsidR="00035CE4" w:rsidRDefault="00035CE4" w:rsidP="00035CE4">
      <w:pPr>
        <w:pStyle w:val="Heading1"/>
        <w:rPr>
          <w:lang w:eastAsia="en-GB" w:bidi="ar-SA"/>
        </w:rPr>
      </w:pPr>
    </w:p>
    <w:p w14:paraId="6993A92D" w14:textId="23F92A71" w:rsidR="00035CE4" w:rsidRDefault="00BB4A88" w:rsidP="00035CE4">
      <w:pPr>
        <w:pStyle w:val="Heading1"/>
        <w:rPr>
          <w:lang w:eastAsia="en-GB" w:bidi="ar-SA"/>
        </w:rPr>
      </w:pPr>
      <w:r>
        <w:rPr>
          <w:noProof/>
          <w:lang w:eastAsia="en-GB" w:bidi="ar-SA"/>
        </w:rPr>
        <w:drawing>
          <wp:anchor distT="0" distB="0" distL="114300" distR="114300" simplePos="0" relativeHeight="253661184" behindDoc="1" locked="0" layoutInCell="1" allowOverlap="1" wp14:anchorId="6FD18421" wp14:editId="1A6B8AEF">
            <wp:simplePos x="0" y="0"/>
            <wp:positionH relativeFrom="page">
              <wp:posOffset>4220697</wp:posOffset>
            </wp:positionH>
            <wp:positionV relativeFrom="paragraph">
              <wp:posOffset>30479</wp:posOffset>
            </wp:positionV>
            <wp:extent cx="1852930" cy="1511300"/>
            <wp:effectExtent l="38100" t="0" r="90170" b="12700"/>
            <wp:wrapTight wrapText="bothSides">
              <wp:wrapPolygon edited="0">
                <wp:start x="3163" y="-29"/>
                <wp:lineTo x="2010" y="359"/>
                <wp:lineTo x="1611" y="4688"/>
                <wp:lineTo x="67" y="4474"/>
                <wp:lineTo x="-730" y="13132"/>
                <wp:lineTo x="153" y="13254"/>
                <wp:lineTo x="-246" y="17583"/>
                <wp:lineTo x="3260" y="18342"/>
                <wp:lineTo x="3943" y="20629"/>
                <wp:lineTo x="14094" y="22033"/>
                <wp:lineTo x="14365" y="21522"/>
                <wp:lineTo x="21600" y="20605"/>
                <wp:lineTo x="21778" y="16246"/>
                <wp:lineTo x="21294" y="11795"/>
                <wp:lineTo x="19706" y="7192"/>
                <wp:lineTo x="20101" y="5328"/>
                <wp:lineTo x="12381" y="1794"/>
                <wp:lineTo x="4487" y="154"/>
                <wp:lineTo x="3163" y="-29"/>
              </wp:wrapPolygon>
            </wp:wrapTight>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63">
                      <a:extLst>
                        <a:ext uri="{BEBA8EAE-BF5A-486C-A8C5-ECC9F3942E4B}">
                          <a14:imgProps xmlns:a14="http://schemas.microsoft.com/office/drawing/2010/main">
                            <a14:imgLayer r:embed="rId64">
                              <a14:imgEffect>
                                <a14:backgroundRemoval t="57987" b="95624" l="5675" r="39417">
                                  <a14:foregroundMark x1="10890" y1="63020" x2="10429" y2="63457"/>
                                  <a14:foregroundMark x1="11503" y1="57987" x2="9356" y2="59519"/>
                                  <a14:foregroundMark x1="10123" y1="63457" x2="10583" y2="65646"/>
                                  <a14:foregroundMark x1="15031" y1="63676" x2="13344" y2="65646"/>
                                  <a14:foregroundMark x1="8282" y1="66302" x2="6442" y2="74398"/>
                                  <a14:foregroundMark x1="5828" y1="86871" x2="6902" y2="76149"/>
                                  <a14:foregroundMark x1="11350" y1="67834" x2="15184" y2="72210"/>
                                  <a14:foregroundMark x1="8589" y1="70022" x2="15798" y2="72210"/>
                                  <a14:foregroundMark x1="22393" y1="73961" x2="25460" y2="75930"/>
                                  <a14:foregroundMark x1="25460" y1="66958" x2="25000" y2="66302"/>
                                  <a14:foregroundMark x1="21012" y1="81838" x2="23313" y2="84683"/>
                                  <a14:foregroundMark x1="16411" y1="93435" x2="20706" y2="93654"/>
                                  <a14:foregroundMark x1="24233" y1="94967" x2="33282" y2="93873"/>
                                  <a14:foregroundMark x1="30828" y1="95624" x2="38497" y2="85558"/>
                                  <a14:foregroundMark x1="35263" y1="72458" x2="35583" y2="69803"/>
                                  <a14:foregroundMark x1="33896" y1="83807" x2="35171" y2="73227"/>
                                  <a14:foregroundMark x1="35583" y1="69803" x2="35583" y2="69803"/>
                                  <a14:foregroundMark x1="37730" y1="76149" x2="38344" y2="84464"/>
                                  <a14:foregroundMark x1="38037" y1="75492" x2="39417" y2="85120"/>
                                  <a14:foregroundMark x1="29141" y1="79212" x2="33896" y2="80744"/>
                                  <a14:foregroundMark x1="33896" y1="75711" x2="31288" y2="80088"/>
                                  <a14:foregroundMark x1="33807" y1="73853" x2="32362" y2="78556"/>
                                  <a14:foregroundMark x1="35142" y1="69510" x2="34067" y2="73007"/>
                                  <a14:foregroundMark x1="25767" y1="63457" x2="24540" y2="67834"/>
                                  <a14:backgroundMark x1="35583" y1="65646" x2="36963" y2="66958"/>
                                  <a14:backgroundMark x1="33896" y1="73085" x2="34049" y2="73742"/>
                                  <a14:backgroundMark x1="38497" y1="75711" x2="38497" y2="75492"/>
                                </a14:backgroundRemoval>
                              </a14:imgEffect>
                            </a14:imgLayer>
                          </a14:imgProps>
                        </a:ext>
                        <a:ext uri="{28A0092B-C50C-407E-A947-70E740481C1C}">
                          <a14:useLocalDpi xmlns:a14="http://schemas.microsoft.com/office/drawing/2010/main" val="0"/>
                        </a:ext>
                      </a:extLst>
                    </a:blip>
                    <a:srcRect l="3993" t="54467" r="58786" b="2233"/>
                    <a:stretch/>
                  </pic:blipFill>
                  <pic:spPr bwMode="auto">
                    <a:xfrm rot="21213715">
                      <a:off x="0" y="0"/>
                      <a:ext cx="1852930" cy="15113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0CE1E74" w14:textId="78B07158" w:rsidR="00035CE4" w:rsidRDefault="001A280E" w:rsidP="00035CE4">
      <w:pPr>
        <w:pStyle w:val="Heading1"/>
        <w:rPr>
          <w:lang w:eastAsia="en-GB" w:bidi="ar-SA"/>
        </w:rPr>
      </w:pPr>
      <w:r>
        <w:rPr>
          <w:lang w:eastAsia="en-GB" w:bidi="ar-SA"/>
        </w:rPr>
        <w:t xml:space="preserve">     </w:t>
      </w:r>
    </w:p>
    <w:p w14:paraId="5E7332B0" w14:textId="40B0B3BE" w:rsidR="00035CE4" w:rsidRDefault="00B22EF9" w:rsidP="00035CE4">
      <w:pPr>
        <w:pStyle w:val="Heading1"/>
        <w:rPr>
          <w:lang w:eastAsia="en-GB" w:bidi="ar-SA"/>
        </w:rPr>
      </w:pPr>
      <w:r>
        <w:rPr>
          <w:noProof/>
        </w:rPr>
        <mc:AlternateContent>
          <mc:Choice Requires="wps">
            <w:drawing>
              <wp:anchor distT="0" distB="0" distL="114300" distR="114300" simplePos="0" relativeHeight="253656064" behindDoc="0" locked="0" layoutInCell="1" allowOverlap="1" wp14:anchorId="0FB64A63" wp14:editId="7EED1998">
                <wp:simplePos x="0" y="0"/>
                <wp:positionH relativeFrom="column">
                  <wp:posOffset>5735320</wp:posOffset>
                </wp:positionH>
                <wp:positionV relativeFrom="paragraph">
                  <wp:posOffset>26035</wp:posOffset>
                </wp:positionV>
                <wp:extent cx="4060580" cy="2028190"/>
                <wp:effectExtent l="19050" t="19050" r="16510" b="10160"/>
                <wp:wrapNone/>
                <wp:docPr id="46" name="Oval 46"/>
                <wp:cNvGraphicFramePr/>
                <a:graphic xmlns:a="http://schemas.openxmlformats.org/drawingml/2006/main">
                  <a:graphicData uri="http://schemas.microsoft.com/office/word/2010/wordprocessingShape">
                    <wps:wsp>
                      <wps:cNvSpPr/>
                      <wps:spPr>
                        <a:xfrm>
                          <a:off x="0" y="0"/>
                          <a:ext cx="4060580" cy="2028190"/>
                        </a:xfrm>
                        <a:prstGeom prst="ellipse">
                          <a:avLst/>
                        </a:prstGeom>
                        <a:solidFill>
                          <a:sysClr val="window" lastClr="FFFFFF"/>
                        </a:solidFill>
                        <a:ln w="28575" cap="flat" cmpd="sng" algn="ctr">
                          <a:solidFill>
                            <a:srgbClr val="0070C0"/>
                          </a:solidFill>
                          <a:prstDash val="solid"/>
                          <a:miter lim="800000"/>
                        </a:ln>
                        <a:effectLst/>
                      </wps:spPr>
                      <wps:txbx>
                        <w:txbxContent>
                          <w:p w14:paraId="28210045" w14:textId="77777777" w:rsidR="00035CE4" w:rsidRPr="00B87989" w:rsidRDefault="00035CE4" w:rsidP="00035CE4">
                            <w:pPr>
                              <w:rPr>
                                <w:rFonts w:ascii="Gadugi" w:hAnsi="Gadugi"/>
                                <w:sz w:val="22"/>
                              </w:rPr>
                            </w:pPr>
                          </w:p>
                        </w:txbxContent>
                      </wps:txbx>
                      <wps:bodyPr wrap="square" rtlCol="0" anchor="ctr"/>
                    </wps:wsp>
                  </a:graphicData>
                </a:graphic>
                <wp14:sizeRelH relativeFrom="margin">
                  <wp14:pctWidth>0</wp14:pctWidth>
                </wp14:sizeRelH>
                <wp14:sizeRelV relativeFrom="margin">
                  <wp14:pctHeight>0</wp14:pctHeight>
                </wp14:sizeRelV>
              </wp:anchor>
            </w:drawing>
          </mc:Choice>
          <mc:Fallback xmlns="">
            <w:pict>
              <v:oval w14:anchorId="0FB64A63" id="Oval 46" o:spid="_x0000_s1203" style="position:absolute;margin-left:451.6pt;margin-top:2.05pt;width:319.75pt;height:159.7pt;z-index:253656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2gz6AEAAMIDAAAOAAAAZHJzL2Uyb0RvYy54bWysU02P0zAQvSPxHyzfadyK7pao6R5alQuC&#10;lRZ+wNRxEkv+wuNt0n/P2O22FG4IH5zx2DN+7/ll/TRZw44qovau4fOZ4Ew56Vvt+ob/+L7/sOIM&#10;E7gWjHeq4SeF/Gnz/t16DLVa+MGbVkVGTRzWY2j4kFKoqwrloCzgzAflaLPz0UKiZeyrNsJI3a2p&#10;FkI8VKOPbYheKkTK7s6bfFP6d52S6VvXoUrMNJywpTLHMh/yXG3WUPcRwqDlBQb8AwoL2tGl11Y7&#10;SMBeo/6rldUyevRdmklvK991WqrCgdjMxR9sXgYIqnAhcTBcZcL/11Z+Pb6E50gyjAFrpDCzmLpo&#10;85fwsamIdbqKpabEJCU/igexXJGmkvYWYrGafypyVrfyEDF9Vt6yHDRcGaMDZkJQw/ELJrqVTr+d&#10;ymn0Rrd7bUxZnHBrIjsCvR09eetHzgxgomTD92Xk96MWd2XGsZEQrZaPSwIHZKrOQKLQhrbh6HrO&#10;wPTkVpliwXJXjbE/XG8V4lFs31jdHcugd4DDGV3ZOnvJ6kSGNto2fCXyuEA0LlNSxZIX6jfFc5Sm&#10;w8Q0IZw/zHNNzh18e3qObCR/EvKfrxAVZzGZrT/bGZwcPImRmWQlcg0ZpWhyMXV24u/rcur2621+&#10;AQAA//8DAFBLAwQUAAYACAAAACEAOq1HoeEAAAAKAQAADwAAAGRycy9kb3ducmV2LnhtbEyPy07D&#10;MBBF90j8gzVIbBC1k7S0hDhVhNQ1otAHOzeeJlHjcRQ7bfh73BVdju7VuWey5WhadsbeNZYkRBMB&#10;DKm0uqFKwvfX6nkBzHlFWrWWUMIvOljm93eZSrW90Cee175iAUIuVRJq77uUc1fWaJSb2A4pZEfb&#10;G+XD2Vdc9+oS4KblsRAv3KiGwkKtOnyvsTytByNh2kVP424z7DeL1Xb783Es5uJUSPn4MBZvwDyO&#10;/r8MV/2gDnlwOtiBtGOthFeRxKEaYBGwaz6bxnNgBwlJnMyA5xm/fSH/AwAA//8DAFBLAQItABQA&#10;BgAIAAAAIQC2gziS/gAAAOEBAAATAAAAAAAAAAAAAAAAAAAAAABbQ29udGVudF9UeXBlc10ueG1s&#10;UEsBAi0AFAAGAAgAAAAhADj9If/WAAAAlAEAAAsAAAAAAAAAAAAAAAAALwEAAF9yZWxzLy5yZWxz&#10;UEsBAi0AFAAGAAgAAAAhAD6TaDPoAQAAwgMAAA4AAAAAAAAAAAAAAAAALgIAAGRycy9lMm9Eb2Mu&#10;eG1sUEsBAi0AFAAGAAgAAAAhADqtR6HhAAAACgEAAA8AAAAAAAAAAAAAAAAAQgQAAGRycy9kb3du&#10;cmV2LnhtbFBLBQYAAAAABAAEAPMAAABQBQAAAAA=&#10;" fillcolor="window" strokecolor="#0070c0" strokeweight="2.25pt">
                <v:stroke joinstyle="miter"/>
                <v:textbox>
                  <w:txbxContent>
                    <w:p w14:paraId="28210045" w14:textId="77777777" w:rsidR="00035CE4" w:rsidRPr="00B87989" w:rsidRDefault="00035CE4" w:rsidP="00035CE4">
                      <w:pPr>
                        <w:rPr>
                          <w:rFonts w:ascii="Gadugi" w:hAnsi="Gadugi"/>
                          <w:sz w:val="22"/>
                        </w:rPr>
                      </w:pPr>
                    </w:p>
                  </w:txbxContent>
                </v:textbox>
              </v:oval>
            </w:pict>
          </mc:Fallback>
        </mc:AlternateContent>
      </w:r>
    </w:p>
    <w:p w14:paraId="046C6F05" w14:textId="6205BF90" w:rsidR="00035CE4" w:rsidRDefault="001B22E2" w:rsidP="00035CE4">
      <w:pPr>
        <w:pStyle w:val="Heading1"/>
        <w:rPr>
          <w:lang w:eastAsia="en-GB" w:bidi="ar-SA"/>
        </w:rPr>
      </w:pPr>
      <w:r>
        <w:rPr>
          <w:noProof/>
        </w:rPr>
        <mc:AlternateContent>
          <mc:Choice Requires="wps">
            <w:drawing>
              <wp:anchor distT="0" distB="0" distL="114300" distR="114300" simplePos="0" relativeHeight="253646848" behindDoc="0" locked="0" layoutInCell="1" allowOverlap="1" wp14:anchorId="0D131CA5" wp14:editId="486E96D7">
                <wp:simplePos x="0" y="0"/>
                <wp:positionH relativeFrom="column">
                  <wp:posOffset>0</wp:posOffset>
                </wp:positionH>
                <wp:positionV relativeFrom="paragraph">
                  <wp:posOffset>0</wp:posOffset>
                </wp:positionV>
                <wp:extent cx="3627120" cy="1845731"/>
                <wp:effectExtent l="0" t="0" r="0" b="0"/>
                <wp:wrapNone/>
                <wp:docPr id="44" name="Oval 44"/>
                <wp:cNvGraphicFramePr/>
                <a:graphic xmlns:a="http://schemas.openxmlformats.org/drawingml/2006/main">
                  <a:graphicData uri="http://schemas.microsoft.com/office/word/2010/wordprocessingShape">
                    <wps:wsp>
                      <wps:cNvSpPr/>
                      <wps:spPr>
                        <a:xfrm>
                          <a:off x="0" y="0"/>
                          <a:ext cx="3627120" cy="1845731"/>
                        </a:xfrm>
                        <a:prstGeom prst="ellipse">
                          <a:avLst/>
                        </a:prstGeom>
                        <a:solidFill>
                          <a:sysClr val="window" lastClr="FFFFFF"/>
                        </a:solidFill>
                        <a:ln w="28575" cap="flat" cmpd="sng" algn="ctr">
                          <a:solidFill>
                            <a:srgbClr val="0070C0"/>
                          </a:solidFill>
                          <a:prstDash val="solid"/>
                          <a:miter lim="800000"/>
                        </a:ln>
                        <a:effectLst/>
                      </wps:spPr>
                      <wps:bodyPr rtlCol="0" anchor="ctr"/>
                    </wps:wsp>
                  </a:graphicData>
                </a:graphic>
              </wp:anchor>
            </w:drawing>
          </mc:Choice>
          <mc:Fallback xmlns="">
            <w:pict>
              <v:oval w14:anchorId="7E6C8FEF" id="Oval 44" o:spid="_x0000_s1026" style="position:absolute;margin-left:0;margin-top:0;width:285.6pt;height:145.35pt;z-index:25364684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byy6AEAAMMDAAAOAAAAZHJzL2Uyb0RvYy54bWysU02P2yAQvVfqf0Dcu3ayySayQvaQKL1U&#10;3ZW2/QETjG0kvsTQOPn3HYibbdpbVQ6YYYbhvcfz5vlsDTupiNo7wWcPNWfKSd9q1wv+/dvh05oz&#10;TOBaMN4pwS8K+fP244fNGBo194M3rYqMmjhsxiD4kFJoqgrloCzggw/KUbLz0UKiMPZVG2Gk7tZU&#10;87p+qkYf2xC9VIi0u78m+bb07zol00vXoUrMCE7YUpljmY95rrYbaPoIYdByggH/gMKCdnTprdUe&#10;ErAfUf/VymoZPfouPUhvK991WqrCgdjM6j/YvA0QVOFC4mC4yYT/r638enqNTLeCLxacObD0Ri8n&#10;MIxC0mYM2FDJW3iNU4S0zETPXbT5SxTYueh5uempzolJ2nx8mq9mc5JdUm62XixXj7PctXo/HiKm&#10;z8pblheCK2N0wMwZGjh9wXSt/lWVt9Eb3R60MSW44M5ERoAFJ1e0fuTMACbaFPxQxnTh3THj2Cj4&#10;fL1cLQkckO86A4mWNpAS6HrOwPRkaJliwXJ3GmN/vN1a16t6V3xErO7KMug94HBFV1IZCzRWJ/K8&#10;0VbwdZ3HBNG4nFXFtRP1rP9V8bw6+vZCrxWT2fmrn8HJwRPVjDNLlavIKUXiydXZir/Hper939v+&#10;BAAA//8DAFBLAwQUAAYACAAAACEAYziz1t4AAAAFAQAADwAAAGRycy9kb3ducmV2LnhtbEyPwW7C&#10;MBBE70j9B2sr9VIVOxFtaBoHRZU4o0KhcDPxkkTE6yh2IP37ur2Uy0qjGc28zRajadkFe9dYkhBN&#10;BTCk0uqGKgmfm+XTHJjzirRqLaGEb3SwyO8mmUq1vdIHXta+YqGEXKok1N53KeeurNEoN7UdUvBO&#10;tjfKB9lXXPfqGspNy2MhXrhRDYWFWnX4XmN5Xg9GwqyLHsev7bDfzpe73WF1KhJxLqR8uB+LN2Ae&#10;R/8fhl/8gA55YDragbRjrYTwiP+7wXtOohjYUUL8KhLgecZv6fMfAAAA//8DAFBLAQItABQABgAI&#10;AAAAIQC2gziS/gAAAOEBAAATAAAAAAAAAAAAAAAAAAAAAABbQ29udGVudF9UeXBlc10ueG1sUEsB&#10;Ai0AFAAGAAgAAAAhADj9If/WAAAAlAEAAAsAAAAAAAAAAAAAAAAALwEAAF9yZWxzLy5yZWxzUEsB&#10;Ai0AFAAGAAgAAAAhALKdvLLoAQAAwwMAAA4AAAAAAAAAAAAAAAAALgIAAGRycy9lMm9Eb2MueG1s&#10;UEsBAi0AFAAGAAgAAAAhAGM4s9beAAAABQEAAA8AAAAAAAAAAAAAAAAAQgQAAGRycy9kb3ducmV2&#10;LnhtbFBLBQYAAAAABAAEAPMAAABNBQAAAAA=&#10;" fillcolor="window" strokecolor="#0070c0" strokeweight="2.25pt">
                <v:stroke joinstyle="miter"/>
              </v:oval>
            </w:pict>
          </mc:Fallback>
        </mc:AlternateContent>
      </w:r>
    </w:p>
    <w:p w14:paraId="4EEBC791" w14:textId="1EDAA991" w:rsidR="00035CE4" w:rsidRDefault="00035CE4" w:rsidP="00035CE4">
      <w:pPr>
        <w:pStyle w:val="Heading1"/>
        <w:rPr>
          <w:lang w:eastAsia="en-GB" w:bidi="ar-SA"/>
        </w:rPr>
      </w:pPr>
    </w:p>
    <w:p w14:paraId="4653DAB8" w14:textId="45A7D001" w:rsidR="00035CE4" w:rsidRDefault="00B22EF9" w:rsidP="00035CE4">
      <w:pPr>
        <w:pStyle w:val="Heading1"/>
        <w:rPr>
          <w:lang w:eastAsia="en-GB" w:bidi="ar-SA"/>
        </w:rPr>
      </w:pPr>
      <w:r>
        <w:rPr>
          <w:noProof/>
        </w:rPr>
        <mc:AlternateContent>
          <mc:Choice Requires="wps">
            <w:drawing>
              <wp:anchor distT="0" distB="0" distL="114300" distR="114300" simplePos="0" relativeHeight="253657088" behindDoc="0" locked="0" layoutInCell="1" allowOverlap="1" wp14:anchorId="2C9B0FB0" wp14:editId="3CEAA9E1">
                <wp:simplePos x="0" y="0"/>
                <wp:positionH relativeFrom="column">
                  <wp:posOffset>6111240</wp:posOffset>
                </wp:positionH>
                <wp:positionV relativeFrom="paragraph">
                  <wp:posOffset>6985</wp:posOffset>
                </wp:positionV>
                <wp:extent cx="3376246" cy="539750"/>
                <wp:effectExtent l="0" t="0" r="0" b="0"/>
                <wp:wrapNone/>
                <wp:docPr id="57" name="TextBox 18"/>
                <wp:cNvGraphicFramePr/>
                <a:graphic xmlns:a="http://schemas.openxmlformats.org/drawingml/2006/main">
                  <a:graphicData uri="http://schemas.microsoft.com/office/word/2010/wordprocessingShape">
                    <wps:wsp>
                      <wps:cNvSpPr txBox="1"/>
                      <wps:spPr>
                        <a:xfrm>
                          <a:off x="0" y="0"/>
                          <a:ext cx="3376246" cy="539750"/>
                        </a:xfrm>
                        <a:prstGeom prst="rect">
                          <a:avLst/>
                        </a:prstGeom>
                        <a:noFill/>
                      </wps:spPr>
                      <wps:txbx>
                        <w:txbxContent>
                          <w:p w14:paraId="15142897" w14:textId="6FE6CF1B" w:rsidR="00035CE4" w:rsidRPr="00B87989" w:rsidRDefault="00AB5558" w:rsidP="00035CE4">
                            <w:pPr>
                              <w:jc w:val="center"/>
                              <w:rPr>
                                <w:rFonts w:ascii="Gadugi" w:hAnsi="Gadugi"/>
                                <w:b/>
                                <w:bCs/>
                                <w:color w:val="000000"/>
                                <w:sz w:val="36"/>
                                <w:szCs w:val="36"/>
                              </w:rPr>
                            </w:pPr>
                            <w:r>
                              <w:rPr>
                                <w:rFonts w:ascii="Gadugi" w:hAnsi="Gadugi"/>
                                <w:b/>
                                <w:bCs/>
                                <w:color w:val="000000"/>
                                <w:sz w:val="36"/>
                                <w:szCs w:val="36"/>
                              </w:rPr>
                              <w:t>Start with a positive</w:t>
                            </w:r>
                            <w:r w:rsidR="00035CE4" w:rsidRPr="00B87989">
                              <w:rPr>
                                <w:rFonts w:ascii="Gadugi" w:hAnsi="Gadugi"/>
                                <w:b/>
                                <w:bCs/>
                                <w:color w:val="000000"/>
                                <w:sz w:val="36"/>
                                <w:szCs w:val="36"/>
                              </w:rPr>
                              <w:t xml:space="preserve"> </w:t>
                            </w:r>
                          </w:p>
                          <w:p w14:paraId="46E8A9A0" w14:textId="77777777" w:rsidR="00035CE4" w:rsidRPr="00467CCF" w:rsidRDefault="00035CE4" w:rsidP="00035CE4">
                            <w:pPr>
                              <w:jc w:val="both"/>
                              <w:rPr>
                                <w:rFonts w:ascii="Gadugi" w:hAnsi="Gadugi"/>
                                <w:color w:val="000000" w:themeColor="text1"/>
                                <w:kern w:val="24"/>
                                <w:sz w:val="22"/>
                              </w:rPr>
                            </w:pP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xmlns="">
            <w:pict>
              <v:shape w14:anchorId="2C9B0FB0" id="_x0000_s1204" type="#_x0000_t202" style="position:absolute;margin-left:481.2pt;margin-top:.55pt;width:265.85pt;height:42.5pt;z-index:253657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dNUBhwEAAPICAAAOAAAAZHJzL2Uyb0RvYy54bWysUk1v2zAMvQ/ofxB0X5wma9oZcYp1RXsZ&#10;tgJtf4AiS7EAS9RIJXb+/SglTYbuVuxCSfx4fHzU8nb0vdgZJAehkZeTqRQmaGhd2DTy9eXh840U&#10;lFRoVQ/BNHJvSN6uLj4th1ibGXTQtwYFgwSqh9jILqVYVxXpznhFE4gmcNACepX4iZuqRTUwuu+r&#10;2XS6qAbANiJoQ8Te+0NQrgq+tUanX9aSSaJvJHNLxWKx62yr1VLVG1Sxc/pIQ32AhVcucNMT1L1K&#10;SmzR/QPlnUYgsGmiwVdgrdOmzMDTXE7fTfPcqWjKLCwOxZNM9P9g9c/dc3xCkcY7GHmBWZAhUk3s&#10;zPOMFn0+mangOEu4P8lmxiQ0O+fz68Xsy0IKzbGr+dfrq6Jrda6OSOnRgBf50kjktRS11O4HJe7I&#10;qW8puVmAB9f32X+mkm9pXI/CtUxzMXsjuoZ2z/wHXmEj6fdWoZECU/8dysYPcN+2CawrnTLOoeYI&#10;z8IWAsdPkDf397tknb/q6g8AAAD//wMAUEsDBBQABgAIAAAAIQDdsx203QAAAAkBAAAPAAAAZHJz&#10;L2Rvd25yZXYueG1sTI9NT8MwDIbvSPyHyEi7saRTqdbSdEKgXYcYHxK3rPHaisapmmzt/j3eCW62&#10;nlevH5eb2fXijGPoPGlIlgoEUu1tR42Gj/ft/RpEiIas6T2hhgsG2FS3N6UprJ/oDc/72AguoVAY&#10;DW2MQyFlqFt0Jiz9gMTs6EdnIq9jI+1oJi53vVwplUlnOuILrRnwucX6Z39yGj53x++vVL02L+5h&#10;mPysJLlcar24m58eQUSc418YrvqsDhU7HfyJbBC9hjxbpRxlkIC48jRPeTpoWGcJyKqU/z+ofgEA&#10;AP//AwBQSwECLQAUAAYACAAAACEAtoM4kv4AAADhAQAAEwAAAAAAAAAAAAAAAAAAAAAAW0NvbnRl&#10;bnRfVHlwZXNdLnhtbFBLAQItABQABgAIAAAAIQA4/SH/1gAAAJQBAAALAAAAAAAAAAAAAAAAAC8B&#10;AABfcmVscy8ucmVsc1BLAQItABQABgAIAAAAIQBmdNUBhwEAAPICAAAOAAAAAAAAAAAAAAAAAC4C&#10;AABkcnMvZTJvRG9jLnhtbFBLAQItABQABgAIAAAAIQDdsx203QAAAAkBAAAPAAAAAAAAAAAAAAAA&#10;AOEDAABkcnMvZG93bnJldi54bWxQSwUGAAAAAAQABADzAAAA6wQAAAAA&#10;" filled="f" stroked="f">
                <v:textbox>
                  <w:txbxContent>
                    <w:p w14:paraId="15142897" w14:textId="6FE6CF1B" w:rsidR="00035CE4" w:rsidRPr="00B87989" w:rsidRDefault="00AB5558" w:rsidP="00035CE4">
                      <w:pPr>
                        <w:jc w:val="center"/>
                        <w:rPr>
                          <w:rFonts w:ascii="Gadugi" w:hAnsi="Gadugi"/>
                          <w:b/>
                          <w:bCs/>
                          <w:color w:val="000000"/>
                          <w:sz w:val="36"/>
                          <w:szCs w:val="36"/>
                        </w:rPr>
                      </w:pPr>
                      <w:r>
                        <w:rPr>
                          <w:rFonts w:ascii="Gadugi" w:hAnsi="Gadugi"/>
                          <w:b/>
                          <w:bCs/>
                          <w:color w:val="000000"/>
                          <w:sz w:val="36"/>
                          <w:szCs w:val="36"/>
                        </w:rPr>
                        <w:t>Start with a positive</w:t>
                      </w:r>
                      <w:r w:rsidR="00035CE4" w:rsidRPr="00B87989">
                        <w:rPr>
                          <w:rFonts w:ascii="Gadugi" w:hAnsi="Gadugi"/>
                          <w:b/>
                          <w:bCs/>
                          <w:color w:val="000000"/>
                          <w:sz w:val="36"/>
                          <w:szCs w:val="36"/>
                        </w:rPr>
                        <w:t xml:space="preserve"> </w:t>
                      </w:r>
                    </w:p>
                    <w:p w14:paraId="46E8A9A0" w14:textId="77777777" w:rsidR="00035CE4" w:rsidRPr="00467CCF" w:rsidRDefault="00035CE4" w:rsidP="00035CE4">
                      <w:pPr>
                        <w:jc w:val="both"/>
                        <w:rPr>
                          <w:rFonts w:ascii="Gadugi" w:hAnsi="Gadugi"/>
                          <w:color w:val="000000" w:themeColor="text1"/>
                          <w:kern w:val="24"/>
                          <w:sz w:val="22"/>
                        </w:rPr>
                      </w:pPr>
                    </w:p>
                  </w:txbxContent>
                </v:textbox>
              </v:shape>
            </w:pict>
          </mc:Fallback>
        </mc:AlternateContent>
      </w:r>
      <w:r w:rsidR="001B22E2">
        <w:rPr>
          <w:noProof/>
        </w:rPr>
        <mc:AlternateContent>
          <mc:Choice Requires="wps">
            <w:drawing>
              <wp:anchor distT="0" distB="0" distL="114300" distR="114300" simplePos="0" relativeHeight="253648896" behindDoc="0" locked="0" layoutInCell="1" allowOverlap="1" wp14:anchorId="01D8B23E" wp14:editId="38CD6162">
                <wp:simplePos x="0" y="0"/>
                <wp:positionH relativeFrom="column">
                  <wp:posOffset>554990</wp:posOffset>
                </wp:positionH>
                <wp:positionV relativeFrom="paragraph">
                  <wp:posOffset>140335</wp:posOffset>
                </wp:positionV>
                <wp:extent cx="2608054" cy="590550"/>
                <wp:effectExtent l="0" t="0" r="0" b="0"/>
                <wp:wrapNone/>
                <wp:docPr id="13" name="TextBox 15">
                  <a:extLst xmlns:a="http://schemas.openxmlformats.org/drawingml/2006/main">
                    <a:ext uri="{FF2B5EF4-FFF2-40B4-BE49-F238E27FC236}">
                      <a16:creationId xmlns:a16="http://schemas.microsoft.com/office/drawing/2014/main" id="{02B79E45-AB7D-43F2-881F-9D432998F79E}"/>
                    </a:ext>
                  </a:extLst>
                </wp:docPr>
                <wp:cNvGraphicFramePr/>
                <a:graphic xmlns:a="http://schemas.openxmlformats.org/drawingml/2006/main">
                  <a:graphicData uri="http://schemas.microsoft.com/office/word/2010/wordprocessingShape">
                    <wps:wsp>
                      <wps:cNvSpPr txBox="1"/>
                      <wps:spPr>
                        <a:xfrm>
                          <a:off x="0" y="0"/>
                          <a:ext cx="2608054" cy="590550"/>
                        </a:xfrm>
                        <a:prstGeom prst="rect">
                          <a:avLst/>
                        </a:prstGeom>
                        <a:noFill/>
                      </wps:spPr>
                      <wps:txbx>
                        <w:txbxContent>
                          <w:p w14:paraId="7FE4C7CF" w14:textId="76E81FF0" w:rsidR="00035CE4" w:rsidRPr="00942EF5"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Offer alternatives</w:t>
                            </w:r>
                          </w:p>
                          <w:p w14:paraId="13CFDB69" w14:textId="0E5C5C17" w:rsidR="00035CE4" w:rsidRPr="00942EF5" w:rsidRDefault="00035CE4" w:rsidP="00035CE4">
                            <w:pPr>
                              <w:spacing w:before="240"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wps:txbx>
                      <wps:bodyPr wrap="square" rtlCol="0">
                        <a:noAutofit/>
                      </wps:bodyPr>
                    </wps:wsp>
                  </a:graphicData>
                </a:graphic>
                <wp14:sizeRelV relativeFrom="margin">
                  <wp14:pctHeight>0</wp14:pctHeight>
                </wp14:sizeRelV>
              </wp:anchor>
            </w:drawing>
          </mc:Choice>
          <mc:Fallback xmlns="">
            <w:pict>
              <v:shape w14:anchorId="01D8B23E" id="TextBox 15" o:spid="_x0000_s1205" type="#_x0000_t202" style="position:absolute;margin-left:43.7pt;margin-top:11.05pt;width:205.35pt;height:46.5pt;z-index:25364889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KSJhgEAAPICAAAOAAAAZHJzL2Uyb0RvYy54bWysUk1v2zAMvQ/YfxB0X+xmS9AacYquRXcZ&#10;tgHtfoAiS7EAS1RJJXb+/SglTYb1NvRCSfx4fHzU6nbyg9gbJAehlVezWgoTNHQubFv5+/nx07UU&#10;lFTo1ADBtPJgSN6uP35YjbExc+hh6AwKBgnUjLGVfUqxqSrSvfGKZhBN4KAF9CrxE7dVh2pkdD9U&#10;87peViNgFxG0IWLvwzEo1wXfWqPTT2vJJDG0krmlYrHYTbbVeqWaLarYO32iof6DhVcucNMz1INK&#10;SuzQvYHyTiMQ2DTT4Cuw1mlTZuBprup/pnnqVTRlFhaH4lkmej9Y/WP/FH+hSNNXmHiBWZAxUkPs&#10;zPNMFn0+mangOEt4OMtmpiQ0O+fL+rpefJFCc2xxUy8WRdfqUh2R0jcDXuRLK5HXUtRS+++UuCOn&#10;vqbkZgEe3TBk/4VKvqVpMwnXMc3l51eiG+gOzH/kFbaSXnYKjRSYhnsoGz/C3e0SWFc6ZZxjzQme&#10;hS0ETp8gb+7vd8m6fNX1HwAAAP//AwBQSwMEFAAGAAgAAAAhAFSm/JbeAAAACQEAAA8AAABkcnMv&#10;ZG93bnJldi54bWxMj01PwzAMhu9I+w+RJ3FjSasOutJ0mkBcQYwPiVvWeG21xqmabC3/HnOCm633&#10;0evH5XZ2vbjgGDpPGpKVAoFUe9tRo+H97ekmBxGiIWt6T6jhGwNsq8VVaQrrJ3rFyz42gksoFEZD&#10;G+NQSBnqFp0JKz8gcXb0ozOR17GRdjQTl7tepkrdSmc64gutGfChxfq0PzsNH8/Hr89MvTSPbj1M&#10;flaS3EZqfb2cd/cgIs7xD4ZffVaHip0O/kw2iF5DfpcxqSFNExCcZ5uchwODyToBWZXy/wfVDwAA&#10;AP//AwBQSwECLQAUAAYACAAAACEAtoM4kv4AAADhAQAAEwAAAAAAAAAAAAAAAAAAAAAAW0NvbnRl&#10;bnRfVHlwZXNdLnhtbFBLAQItABQABgAIAAAAIQA4/SH/1gAAAJQBAAALAAAAAAAAAAAAAAAAAC8B&#10;AABfcmVscy8ucmVsc1BLAQItABQABgAIAAAAIQCSzKSJhgEAAPICAAAOAAAAAAAAAAAAAAAAAC4C&#10;AABkcnMvZTJvRG9jLnhtbFBLAQItABQABgAIAAAAIQBUpvyW3gAAAAkBAAAPAAAAAAAAAAAAAAAA&#10;AOADAABkcnMvZG93bnJldi54bWxQSwUGAAAAAAQABADzAAAA6wQAAAAA&#10;" filled="f" stroked="f">
                <v:textbox>
                  <w:txbxContent>
                    <w:p w14:paraId="7FE4C7CF" w14:textId="76E81FF0" w:rsidR="00035CE4" w:rsidRPr="00942EF5" w:rsidRDefault="00306E4C" w:rsidP="00035CE4">
                      <w:pPr>
                        <w:jc w:val="center"/>
                        <w:rPr>
                          <w:rFonts w:ascii="Gadugi" w:hAnsi="Gadugi"/>
                          <w:b/>
                          <w:bCs/>
                          <w:color w:val="000000" w:themeColor="text1"/>
                          <w:kern w:val="24"/>
                          <w:sz w:val="36"/>
                          <w:szCs w:val="36"/>
                        </w:rPr>
                      </w:pPr>
                      <w:r>
                        <w:rPr>
                          <w:rFonts w:ascii="Gadugi" w:hAnsi="Gadugi"/>
                          <w:b/>
                          <w:bCs/>
                          <w:color w:val="000000" w:themeColor="text1"/>
                          <w:kern w:val="24"/>
                          <w:sz w:val="36"/>
                          <w:szCs w:val="36"/>
                        </w:rPr>
                        <w:t>Offer alternatives</w:t>
                      </w:r>
                    </w:p>
                    <w:p w14:paraId="13CFDB69" w14:textId="0E5C5C17" w:rsidR="00035CE4" w:rsidRPr="00942EF5" w:rsidRDefault="00035CE4" w:rsidP="00035CE4">
                      <w:pPr>
                        <w:spacing w:before="240" w:line="240" w:lineRule="auto"/>
                        <w:rPr>
                          <w:rFonts w:ascii="Gadugi" w:hAnsi="Gadugi"/>
                          <w:color w:val="000000" w:themeColor="text1"/>
                          <w:kern w:val="24"/>
                          <w:sz w:val="22"/>
                        </w:rPr>
                      </w:pPr>
                      <w:r>
                        <w:rPr>
                          <w:rFonts w:ascii="Gadugi" w:hAnsi="Gadugi"/>
                          <w:color w:val="000000" w:themeColor="text1"/>
                          <w:kern w:val="24"/>
                          <w:sz w:val="22"/>
                        </w:rPr>
                        <w:t xml:space="preserve"> </w:t>
                      </w:r>
                    </w:p>
                  </w:txbxContent>
                </v:textbox>
              </v:shape>
            </w:pict>
          </mc:Fallback>
        </mc:AlternateContent>
      </w:r>
    </w:p>
    <w:p w14:paraId="19FAA4E8" w14:textId="77777777" w:rsidR="00035CE4" w:rsidRDefault="00035CE4" w:rsidP="00035CE4">
      <w:pPr>
        <w:pStyle w:val="Heading1"/>
        <w:rPr>
          <w:lang w:eastAsia="en-GB" w:bidi="ar-SA"/>
        </w:rPr>
      </w:pPr>
    </w:p>
    <w:p w14:paraId="3A031240" w14:textId="77777777" w:rsidR="00035CE4" w:rsidRDefault="00035CE4" w:rsidP="00035CE4">
      <w:pPr>
        <w:autoSpaceDE w:val="0"/>
        <w:autoSpaceDN w:val="0"/>
        <w:adjustRightInd w:val="0"/>
        <w:spacing w:line="240" w:lineRule="auto"/>
        <w:rPr>
          <w:rFonts w:cs="Calibri"/>
          <w:color w:val="4472C4" w:themeColor="accent1"/>
          <w:kern w:val="1"/>
          <w:lang w:eastAsia="en-GB" w:bidi="ar-SA"/>
        </w:rPr>
        <w:sectPr w:rsidR="00035CE4" w:rsidSect="00E75B09">
          <w:pgSz w:w="16838" w:h="11906" w:orient="landscape" w:code="9"/>
          <w:pgMar w:top="1080" w:right="1440" w:bottom="1080" w:left="806" w:header="720" w:footer="0" w:gutter="0"/>
          <w:cols w:space="720"/>
          <w:titlePg/>
          <w:docGrid w:linePitch="360"/>
        </w:sectPr>
      </w:pPr>
    </w:p>
    <w:tbl>
      <w:tblPr>
        <w:tblStyle w:val="TableGrid"/>
        <w:tblW w:w="9918" w:type="dxa"/>
        <w:tblLook w:val="04A0" w:firstRow="1" w:lastRow="0" w:firstColumn="1" w:lastColumn="0" w:noHBand="0" w:noVBand="1"/>
      </w:tblPr>
      <w:tblGrid>
        <w:gridCol w:w="9918"/>
      </w:tblGrid>
      <w:tr w:rsidR="00BB4A88" w:rsidRPr="00273726" w14:paraId="46E01B87" w14:textId="77777777" w:rsidTr="00332B01">
        <w:trPr>
          <w:trHeight w:val="1922"/>
        </w:trPr>
        <w:tc>
          <w:tcPr>
            <w:tcW w:w="9918" w:type="dxa"/>
            <w:shd w:val="clear" w:color="auto" w:fill="E2EFD9" w:themeFill="accent6" w:themeFillTint="33"/>
          </w:tcPr>
          <w:p w14:paraId="6CFAEC52" w14:textId="4F8F5194" w:rsidR="00BB4A88" w:rsidRPr="001A19DC" w:rsidRDefault="00FF4914" w:rsidP="00332B01">
            <w:pPr>
              <w:pStyle w:val="Heading1"/>
              <w:outlineLvl w:val="0"/>
              <w:rPr>
                <w:rFonts w:eastAsia="Times New Roman"/>
                <w:b/>
                <w:bCs/>
                <w:lang w:bidi="ar-SA"/>
              </w:rPr>
            </w:pPr>
            <w:r w:rsidRPr="001A19DC">
              <w:rPr>
                <w:rFonts w:eastAsia="Times New Roman" w:cstheme="minorHAnsi"/>
                <w:b/>
                <w:bCs/>
                <w:noProof/>
                <w:color w:val="4472C4" w:themeColor="accent1"/>
                <w:szCs w:val="24"/>
                <w:lang w:eastAsia="ja-JP" w:bidi="ar-SA"/>
              </w:rPr>
              <w:lastRenderedPageBreak/>
              <w:drawing>
                <wp:anchor distT="0" distB="0" distL="114300" distR="114300" simplePos="0" relativeHeight="253679616" behindDoc="0" locked="0" layoutInCell="1" allowOverlap="1" wp14:anchorId="1187EB5F" wp14:editId="79D70339">
                  <wp:simplePos x="0" y="0"/>
                  <wp:positionH relativeFrom="column">
                    <wp:posOffset>5118100</wp:posOffset>
                  </wp:positionH>
                  <wp:positionV relativeFrom="paragraph">
                    <wp:posOffset>-625475</wp:posOffset>
                  </wp:positionV>
                  <wp:extent cx="798195" cy="908612"/>
                  <wp:effectExtent l="0" t="0" r="0" b="0"/>
                  <wp:wrapNone/>
                  <wp:docPr id="454" name="Picture 454"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4" name="Picture 454" descr="Shape, arrow&#10;&#10;Description automatically generated"/>
                          <pic:cNvPicPr>
                            <a:picLocks noChangeAspect="1" noChangeArrowheads="1"/>
                          </pic:cNvPicPr>
                        </pic:nvPicPr>
                        <pic:blipFill rotWithShape="1">
                          <a:blip r:embed="rId19">
                            <a:extLst>
                              <a:ext uri="{28A0092B-C50C-407E-A947-70E740481C1C}">
                                <a14:useLocalDpi xmlns:a14="http://schemas.microsoft.com/office/drawing/2010/main" val="0"/>
                              </a:ext>
                            </a:extLst>
                          </a:blip>
                          <a:srcRect l="31936" t="20974" r="30397" b="36778"/>
                          <a:stretch/>
                        </pic:blipFill>
                        <pic:spPr bwMode="auto">
                          <a:xfrm>
                            <a:off x="0" y="0"/>
                            <a:ext cx="798195" cy="908612"/>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B4A88" w:rsidRPr="001A19DC">
              <w:rPr>
                <w:b/>
                <w:bCs/>
              </w:rPr>
              <w:t>Activity</w:t>
            </w:r>
            <w:r w:rsidR="00BB4A88" w:rsidRPr="001A19DC">
              <w:rPr>
                <w:rFonts w:eastAsia="Times New Roman"/>
                <w:b/>
                <w:bCs/>
                <w:lang w:bidi="ar-SA"/>
              </w:rPr>
              <w:t xml:space="preserve"> </w:t>
            </w:r>
            <w:r w:rsidR="00BB4A88">
              <w:rPr>
                <w:b/>
                <w:bCs/>
              </w:rPr>
              <w:t>6</w:t>
            </w:r>
            <w:r w:rsidR="00BB4A88" w:rsidRPr="001A19DC">
              <w:rPr>
                <w:rFonts w:eastAsia="Times New Roman"/>
                <w:b/>
                <w:bCs/>
                <w:lang w:bidi="ar-SA"/>
              </w:rPr>
              <w:t>.</w:t>
            </w:r>
            <w:r w:rsidR="000B465A">
              <w:rPr>
                <w:rFonts w:eastAsia="Times New Roman"/>
                <w:b/>
                <w:bCs/>
                <w:lang w:bidi="ar-SA"/>
              </w:rPr>
              <w:t>11</w:t>
            </w:r>
            <w:r w:rsidR="00BB4A88" w:rsidRPr="001A19DC">
              <w:rPr>
                <w:rFonts w:eastAsia="Times New Roman"/>
                <w:b/>
                <w:bCs/>
                <w:lang w:bidi="ar-SA"/>
              </w:rPr>
              <w:t xml:space="preserve"> – Ranking statements about feedback (20 minutes)</w:t>
            </w:r>
            <w:r w:rsidRPr="001A19DC">
              <w:rPr>
                <w:rFonts w:eastAsia="Times New Roman" w:cstheme="minorHAnsi"/>
                <w:b/>
                <w:bCs/>
                <w:noProof/>
                <w:color w:val="4472C4" w:themeColor="accent1"/>
                <w:szCs w:val="24"/>
                <w:lang w:eastAsia="ja-JP" w:bidi="ar-SA"/>
              </w:rPr>
              <w:t xml:space="preserve"> </w:t>
            </w:r>
          </w:p>
          <w:p w14:paraId="7148EDF0" w14:textId="6D45F107" w:rsidR="00BB4A88" w:rsidRDefault="00BB4A88" w:rsidP="00332B01">
            <w:pPr>
              <w:textAlignment w:val="baseline"/>
              <w:rPr>
                <w:rFonts w:eastAsia="Times New Roman" w:cs="Segoe UI"/>
                <w:color w:val="000000"/>
                <w:szCs w:val="24"/>
                <w:lang w:bidi="ar-SA"/>
              </w:rPr>
            </w:pPr>
          </w:p>
          <w:tbl>
            <w:tblPr>
              <w:tblStyle w:val="TableGrid"/>
              <w:tblpPr w:leftFromText="180" w:rightFromText="180" w:vertAnchor="text" w:horzAnchor="margin" w:tblpXSpec="center" w:tblpY="-53"/>
              <w:tblOverlap w:val="never"/>
              <w:tblW w:w="0" w:type="auto"/>
              <w:tblLook w:val="04A0" w:firstRow="1" w:lastRow="0" w:firstColumn="1" w:lastColumn="0" w:noHBand="0" w:noVBand="1"/>
            </w:tblPr>
            <w:tblGrid>
              <w:gridCol w:w="1183"/>
              <w:gridCol w:w="1285"/>
              <w:gridCol w:w="1173"/>
              <w:gridCol w:w="1424"/>
              <w:gridCol w:w="1180"/>
              <w:gridCol w:w="1260"/>
              <w:gridCol w:w="1347"/>
            </w:tblGrid>
            <w:tr w:rsidR="00B92850" w14:paraId="2670EFF4" w14:textId="77777777" w:rsidTr="00B92850">
              <w:tc>
                <w:tcPr>
                  <w:tcW w:w="1183" w:type="dxa"/>
                </w:tcPr>
                <w:p w14:paraId="5CAB9B62" w14:textId="77777777" w:rsidR="00B92850" w:rsidRPr="00967A55" w:rsidRDefault="00B92850"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Start with the positive</w:t>
                  </w:r>
                </w:p>
              </w:tc>
              <w:tc>
                <w:tcPr>
                  <w:tcW w:w="1285" w:type="dxa"/>
                </w:tcPr>
                <w:p w14:paraId="3E74F1FE" w14:textId="060C66A2" w:rsidR="00B92850" w:rsidRPr="00967A55" w:rsidRDefault="008F653A"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Own the feedback</w:t>
                  </w:r>
                </w:p>
              </w:tc>
              <w:tc>
                <w:tcPr>
                  <w:tcW w:w="1173" w:type="dxa"/>
                </w:tcPr>
                <w:p w14:paraId="27746CA0" w14:textId="77777777" w:rsidR="00B92850" w:rsidRPr="00967A55" w:rsidRDefault="00B92850"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Leave the person with a choice</w:t>
                  </w:r>
                </w:p>
              </w:tc>
              <w:tc>
                <w:tcPr>
                  <w:tcW w:w="1368" w:type="dxa"/>
                </w:tcPr>
                <w:p w14:paraId="3877F750" w14:textId="77777777" w:rsidR="00B92850" w:rsidRPr="00967A55" w:rsidRDefault="00B92850"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Offer alternatives</w:t>
                  </w:r>
                </w:p>
              </w:tc>
              <w:tc>
                <w:tcPr>
                  <w:tcW w:w="1180" w:type="dxa"/>
                </w:tcPr>
                <w:p w14:paraId="6D5792F3" w14:textId="77777777" w:rsidR="00B92850" w:rsidRPr="00967A55" w:rsidRDefault="00B92850"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Be specific</w:t>
                  </w:r>
                </w:p>
              </w:tc>
              <w:tc>
                <w:tcPr>
                  <w:tcW w:w="1211" w:type="dxa"/>
                </w:tcPr>
                <w:p w14:paraId="53AD5AC7" w14:textId="77777777" w:rsidR="00B92850" w:rsidRPr="00967A55" w:rsidRDefault="00B92850" w:rsidP="00B92850">
                  <w:pPr>
                    <w:jc w:val="center"/>
                    <w:textAlignment w:val="baseline"/>
                    <w:rPr>
                      <w:rFonts w:ascii="Gadugi" w:eastAsia="Times New Roman" w:hAnsi="Gadugi" w:cs="Segoe UI"/>
                      <w:b/>
                      <w:bCs/>
                      <w:color w:val="000000"/>
                      <w:sz w:val="22"/>
                      <w:lang w:bidi="ar-SA"/>
                    </w:rPr>
                  </w:pPr>
                  <w:bookmarkStart w:id="11" w:name="_Hlk88666604"/>
                  <w:r w:rsidRPr="00967A55">
                    <w:rPr>
                      <w:rFonts w:ascii="Gadugi" w:eastAsia="Times New Roman" w:hAnsi="Gadugi" w:cs="Segoe UI"/>
                      <w:b/>
                      <w:bCs/>
                      <w:color w:val="000000"/>
                      <w:sz w:val="22"/>
                      <w:lang w:bidi="ar-SA"/>
                    </w:rPr>
                    <w:t>Refer to behaviour that can be changed</w:t>
                  </w:r>
                  <w:bookmarkEnd w:id="11"/>
                </w:p>
              </w:tc>
              <w:tc>
                <w:tcPr>
                  <w:tcW w:w="1199" w:type="dxa"/>
                </w:tcPr>
                <w:p w14:paraId="3C8070B7" w14:textId="1975970A" w:rsidR="00B92850" w:rsidRPr="00967A55" w:rsidRDefault="008F653A" w:rsidP="00B92850">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 xml:space="preserve">Be descriptive </w:t>
                  </w:r>
                </w:p>
              </w:tc>
            </w:tr>
          </w:tbl>
          <w:p w14:paraId="2C8B1FE7" w14:textId="60518014" w:rsidR="000D790F" w:rsidRPr="000D790F" w:rsidRDefault="000D790F" w:rsidP="000D790F">
            <w:pPr>
              <w:textAlignment w:val="baseline"/>
              <w:rPr>
                <w:rFonts w:ascii="Gadugi" w:hAnsi="Gadugi" w:cs="Calibri"/>
                <w:kern w:val="1"/>
                <w:sz w:val="22"/>
                <w:lang w:eastAsia="en-GB" w:bidi="ar-SA"/>
              </w:rPr>
            </w:pPr>
            <w:r w:rsidRPr="000D790F">
              <w:rPr>
                <w:rFonts w:ascii="Gadugi" w:eastAsia="Times New Roman" w:hAnsi="Gadugi" w:cs="Segoe UI"/>
                <w:color w:val="000000"/>
                <w:sz w:val="22"/>
                <w:lang w:bidi="ar-SA"/>
              </w:rPr>
              <w:t xml:space="preserve">Read the descriptions below and match the correct word. </w:t>
            </w:r>
            <w:r w:rsidRPr="000D790F">
              <w:rPr>
                <w:rFonts w:ascii="Gadugi" w:hAnsi="Gadugi" w:cs="CIDFont+F4"/>
                <w:sz w:val="22"/>
                <w:lang w:bidi="ar-SA"/>
              </w:rPr>
              <w:t>Write your ans</w:t>
            </w:r>
            <w:r>
              <w:rPr>
                <w:rFonts w:ascii="Gadugi" w:hAnsi="Gadugi" w:cs="CIDFont+F4"/>
                <w:sz w:val="22"/>
                <w:lang w:bidi="ar-SA"/>
              </w:rPr>
              <w:t>w</w:t>
            </w:r>
            <w:r w:rsidRPr="000D790F">
              <w:rPr>
                <w:rFonts w:ascii="Gadugi" w:hAnsi="Gadugi" w:cs="CIDFont+F4"/>
                <w:sz w:val="22"/>
                <w:lang w:bidi="ar-SA"/>
              </w:rPr>
              <w:t xml:space="preserve">ers in your learning journal. </w:t>
            </w:r>
          </w:p>
          <w:p w14:paraId="65B08772" w14:textId="639104A0" w:rsidR="00B92850" w:rsidRDefault="00B319EF" w:rsidP="00332B01">
            <w:pPr>
              <w:textAlignment w:val="baseline"/>
              <w:rPr>
                <w:rFonts w:eastAsia="Times New Roman" w:cs="Segoe UI"/>
                <w:color w:val="000000"/>
                <w:szCs w:val="24"/>
                <w:lang w:bidi="ar-SA"/>
              </w:rPr>
            </w:pPr>
            <w:r>
              <w:rPr>
                <w:noProof/>
                <w:szCs w:val="24"/>
                <w:lang w:bidi="ar-SA"/>
              </w:rPr>
              <mc:AlternateContent>
                <mc:Choice Requires="wps">
                  <w:drawing>
                    <wp:anchor distT="0" distB="0" distL="114300" distR="114300" simplePos="0" relativeHeight="253689856" behindDoc="0" locked="0" layoutInCell="1" allowOverlap="1" wp14:anchorId="02BCF71A" wp14:editId="1E945EF3">
                      <wp:simplePos x="0" y="0"/>
                      <wp:positionH relativeFrom="column">
                        <wp:posOffset>0</wp:posOffset>
                      </wp:positionH>
                      <wp:positionV relativeFrom="paragraph">
                        <wp:posOffset>142240</wp:posOffset>
                      </wp:positionV>
                      <wp:extent cx="387350" cy="375285"/>
                      <wp:effectExtent l="0" t="0" r="12700" b="24765"/>
                      <wp:wrapNone/>
                      <wp:docPr id="466" name="Oval 466"/>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1B49686E" w14:textId="74E54CC4" w:rsidR="00B319EF" w:rsidRPr="004077E0" w:rsidRDefault="00B319EF" w:rsidP="00B319EF">
                                  <w:pPr>
                                    <w:jc w:val="center"/>
                                    <w:rPr>
                                      <w:color w:val="000000" w:themeColor="text1"/>
                                    </w:rPr>
                                  </w:pPr>
                                  <w:r>
                                    <w:rPr>
                                      <w:color w:val="000000" w:themeColor="text1"/>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2BCF71A" id="Oval 466" o:spid="_x0000_s1206" style="position:absolute;margin-left:0;margin-top:11.2pt;width:30.5pt;height:29.55pt;z-index:253689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TNphQIAABMFAAAOAAAAZHJzL2Uyb0RvYy54bWysVFFv2yAQfp+0/4B4X+2kSZNFdaqoUaZJ&#10;3VqpnfpMMMRIwDEgsbNfvwO7SbvuaZof8B13HHfffcf1TWc0OQgfFNiKji5KSoTlUCu7q+iPp82n&#10;OSUhMlszDVZU9CgCvVl+/HDduoUYQwO6Fp5gEBsWratoE6NbFEXgjTAsXIATFo0SvGERVb8ras9a&#10;jG50MS7Lq6IFXzsPXISAu+veSJc5vpSCx3spg4hEVxRzi3n1ed2mtVhes8XOM9coPqTB/iELw5TF&#10;S0+h1iwysvfqXSijuIcAMl5wMAVIqbjINWA1o/KPah4b5kSuBcEJ7gRT+H9h+ffDo3vwCEPrwiKg&#10;mKropDfpj/mRLoN1PIElukg4bl7OZ5dThJSj6XI2Hc+nCczifNj5EL8IMCQJFRVaKxdSOWzBDnch&#10;9t4vXmk7gFb1RmmdlWO41Z4cGHYOG15DS4lmIeJmRTf5Gy58c0xb0lZ0jN8Uc2NIKalZRNG4uqLB&#10;7ihheodc5dHnXN6cDn63Pd06K1frySw76b35BnWfzGxalpk4WOvgn+t+EyiVtWah6Y9kU881oyIS&#10;XitT0TnGOUXSNhUtMmUHcM4dSVLsth1RWMPoapJCpb0t1McHTzz0vA6ObxRefIcwPTCPRMb+4HDG&#10;e1ykBgQGBomSBvyvv+0nf+QXWilpcTAQtJ975gWi/9Ui8z6PJpM0SVmZTGdjVPxry/a1xe7NLWAH&#10;R/gMOJ7F5B/1iyg9mGec4VW6FU3Mcry7b8+g3MZ+YPEV4GK1ym44PY7FO/voeAqesEuQP3XPzLuB&#10;cRGp+h1ehugd63rfdNLCah9BqkzJM67Y1aTg5OX+Dq9EGu3XevY6v2XL3wAAAP//AwBQSwMEFAAG&#10;AAgAAAAhACmigzbZAAAABQEAAA8AAABkcnMvZG93bnJldi54bWxMj0tPwzAQhO9I/AdrkbhRJxFU&#10;Vcim4inECVHauxtvkxQ/gu2k4d+znOA4mtHMN9V6tkZMFGLvHUK+yECQa7zuXYuw/Xi+WoGISTmt&#10;jHeE8E0R1vX5WaVK7U/unaZNagWXuFgqhC6loZQyNh1ZFRd+IMfewQerEsvQSh3UicutkUWWLaVV&#10;veOFTg300FHzuRktAmWvb2E7PZndeP9YTF+7Rr8cI+LlxXx3CyLRnP7C8IvP6FAz096PTkdhEPhI&#10;QiiKaxDsLnPWe4RVfgOyruR/+voHAAD//wMAUEsBAi0AFAAGAAgAAAAhALaDOJL+AAAA4QEAABMA&#10;AAAAAAAAAAAAAAAAAAAAAFtDb250ZW50X1R5cGVzXS54bWxQSwECLQAUAAYACAAAACEAOP0h/9YA&#10;AACUAQAACwAAAAAAAAAAAAAAAAAvAQAAX3JlbHMvLnJlbHNQSwECLQAUAAYACAAAACEA05UzaYUC&#10;AAATBQAADgAAAAAAAAAAAAAAAAAuAgAAZHJzL2Uyb0RvYy54bWxQSwECLQAUAAYACAAAACEAKaKD&#10;NtkAAAAFAQAADwAAAAAAAAAAAAAAAADfBAAAZHJzL2Rvd25yZXYueG1sUEsFBgAAAAAEAAQA8wAA&#10;AOUFAAAAAA==&#10;" fillcolor="window" strokecolor="#548235" strokeweight="1.75pt">
                      <v:stroke joinstyle="miter"/>
                      <v:textbox>
                        <w:txbxContent>
                          <w:p w14:paraId="1B49686E" w14:textId="74E54CC4" w:rsidR="00B319EF" w:rsidRPr="004077E0" w:rsidRDefault="00B319EF" w:rsidP="00B319EF">
                            <w:pPr>
                              <w:jc w:val="center"/>
                              <w:rPr>
                                <w:color w:val="000000" w:themeColor="text1"/>
                              </w:rPr>
                            </w:pPr>
                            <w:r>
                              <w:rPr>
                                <w:color w:val="000000" w:themeColor="text1"/>
                              </w:rPr>
                              <w:t>1</w:t>
                            </w:r>
                          </w:p>
                        </w:txbxContent>
                      </v:textbox>
                    </v:oval>
                  </w:pict>
                </mc:Fallback>
              </mc:AlternateContent>
            </w:r>
          </w:p>
          <w:p w14:paraId="059357E0" w14:textId="5D2DBADD" w:rsidR="000D790F" w:rsidRPr="00C50679"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520E11">
              <w:rPr>
                <w:rFonts w:ascii="Gadugi" w:eastAsia="Times New Roman" w:hAnsi="Gadugi" w:cs="Segoe UI"/>
                <w:color w:val="000000"/>
                <w:sz w:val="22"/>
                <w:lang w:bidi="ar-SA"/>
              </w:rPr>
              <w:t>Most people need encouragement, to be told when they are doing something well. When giving feedback it can really help</w:t>
            </w:r>
            <w:r w:rsidR="00C50679">
              <w:rPr>
                <w:rFonts w:ascii="Gadugi" w:eastAsia="Times New Roman" w:hAnsi="Gadugi" w:cs="Segoe UI"/>
                <w:color w:val="000000"/>
                <w:sz w:val="22"/>
                <w:lang w:bidi="ar-SA"/>
              </w:rPr>
              <w:t xml:space="preserve"> </w:t>
            </w:r>
            <w:r w:rsidRPr="00520E11">
              <w:rPr>
                <w:rFonts w:ascii="Gadugi" w:eastAsia="Times New Roman" w:hAnsi="Gadugi" w:cs="Segoe UI"/>
                <w:color w:val="000000"/>
                <w:sz w:val="22"/>
                <w:lang w:bidi="ar-SA"/>
              </w:rPr>
              <w:t>to hear first what they have done well.</w:t>
            </w:r>
            <w:r w:rsidR="00C50679">
              <w:rPr>
                <w:rFonts w:ascii="Gadugi" w:eastAsia="Times New Roman" w:hAnsi="Gadugi" w:cs="Segoe UI"/>
                <w:color w:val="000000"/>
                <w:sz w:val="22"/>
                <w:lang w:bidi="ar-SA"/>
              </w:rPr>
              <w:t xml:space="preserve"> </w:t>
            </w:r>
            <w:proofErr w:type="gramStart"/>
            <w:r w:rsidRPr="00C50679">
              <w:rPr>
                <w:rFonts w:ascii="Gadugi" w:eastAsia="Times New Roman" w:hAnsi="Gadugi" w:cs="Segoe UI"/>
                <w:color w:val="000000"/>
                <w:sz w:val="22"/>
                <w:lang w:bidi="ar-SA"/>
              </w:rPr>
              <w:t>e.g.</w:t>
            </w:r>
            <w:proofErr w:type="gramEnd"/>
            <w:r w:rsidRPr="00C50679">
              <w:rPr>
                <w:rFonts w:ascii="Gadugi" w:eastAsia="Times New Roman" w:hAnsi="Gadugi" w:cs="Segoe UI"/>
                <w:color w:val="000000"/>
                <w:sz w:val="22"/>
                <w:lang w:bidi="ar-SA"/>
              </w:rPr>
              <w:t xml:space="preserve"> ‘I really liked how </w:t>
            </w:r>
            <w:r w:rsidR="00AE52C0">
              <w:rPr>
                <w:rFonts w:ascii="Gadugi" w:eastAsia="Times New Roman" w:hAnsi="Gadugi" w:cs="Segoe UI"/>
                <w:color w:val="000000"/>
                <w:sz w:val="22"/>
                <w:lang w:bidi="ar-SA"/>
              </w:rPr>
              <w:t xml:space="preserve">you </w:t>
            </w:r>
            <w:r w:rsidR="00C50679">
              <w:rPr>
                <w:rFonts w:ascii="Gadugi" w:eastAsia="Times New Roman" w:hAnsi="Gadugi" w:cs="Segoe UI"/>
                <w:color w:val="000000"/>
                <w:sz w:val="22"/>
                <w:lang w:bidi="ar-SA"/>
              </w:rPr>
              <w:t>provided an opportunity for students to discuss their answers</w:t>
            </w:r>
            <w:r w:rsidRPr="00C50679">
              <w:rPr>
                <w:rFonts w:ascii="Gadugi" w:eastAsia="Times New Roman" w:hAnsi="Gadugi" w:cs="Segoe UI"/>
                <w:color w:val="000000"/>
                <w:sz w:val="22"/>
                <w:lang w:bidi="ar-SA"/>
              </w:rPr>
              <w:t>.’</w:t>
            </w:r>
          </w:p>
          <w:p w14:paraId="17DB2128" w14:textId="186065D3" w:rsidR="00637683" w:rsidRDefault="00B319EF" w:rsidP="000D790F">
            <w:pPr>
              <w:textAlignment w:val="baseline"/>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87808" behindDoc="0" locked="0" layoutInCell="1" allowOverlap="1" wp14:anchorId="0B130D1C" wp14:editId="35FEA62C">
                      <wp:simplePos x="0" y="0"/>
                      <wp:positionH relativeFrom="column">
                        <wp:posOffset>0</wp:posOffset>
                      </wp:positionH>
                      <wp:positionV relativeFrom="paragraph">
                        <wp:posOffset>136525</wp:posOffset>
                      </wp:positionV>
                      <wp:extent cx="387350" cy="375285"/>
                      <wp:effectExtent l="0" t="0" r="12700" b="24765"/>
                      <wp:wrapNone/>
                      <wp:docPr id="464" name="Oval 464"/>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62945780" w14:textId="1213C3C0" w:rsidR="00B319EF" w:rsidRPr="004077E0" w:rsidRDefault="00B319EF" w:rsidP="00B319EF">
                                  <w:pPr>
                                    <w:jc w:val="center"/>
                                    <w:rPr>
                                      <w:color w:val="000000" w:themeColor="text1"/>
                                    </w:rPr>
                                  </w:pPr>
                                  <w:r>
                                    <w:rPr>
                                      <w:color w:val="000000" w:themeColor="text1"/>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B130D1C" id="Oval 464" o:spid="_x0000_s1207" style="position:absolute;margin-left:0;margin-top:10.75pt;width:30.5pt;height:29.55pt;z-index:253687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9/vkhAIAABMFAAAOAAAAZHJzL2Uyb0RvYy54bWysVFFv2yAQfp+0/4B4X+2kSZNFdaqoUaZJ&#10;3VqpnfpMMMRIwDEgsbNfvwO7SbvuaZof8B13HHfffcf1TWc0OQgfFNiKji5KSoTlUCu7q+iPp82n&#10;OSUhMlszDVZU9CgCvVl+/HDduoUYQwO6Fp5gEBsWratoE6NbFEXgjTAsXIATFo0SvGERVb8ras9a&#10;jG50MS7Lq6IFXzsPXISAu+veSJc5vpSCx3spg4hEVxRzi3n1ed2mtVhes8XOM9coPqTB/iELw5TF&#10;S0+h1iwysvfqXSijuIcAMl5wMAVIqbjINWA1o/KPah4b5kSuBcEJ7gRT+H9h+ffDo3vwCEPrwiKg&#10;mKropDfpj/mRLoN1PIElukg4bl7OZ5dThJSj6XI2Hc+nCczifNj5EL8IMCQJFRVaKxdSOWzBDnch&#10;9t4vXmk7gFb1RmmdlWO41Z4cGHYOG15DS4lmIeJmRTf5Gy58c0xb0lZ0jN8Uc2NIKalZRNG4uqLB&#10;7ihheodc5dHnXN6cDn63Pd06K1frySw76b35BnWfzGxalpk4WOvgn+t+EyiVtWah6Y9kU881oyIS&#10;XitT0TnGOUXSNhUtMmUHcM4dSVLsth1RWMPoKiOd9rZQHx888dDzOji+UXjxHcL0wDwSGfuDwxnv&#10;cZEaEBgYJEoa8L/+tp/8kV9opaTFwUDQfu6ZF4j+V4vM+zyaTNIkZWUynY1R8a8t29cWuze3gB0c&#10;4TPgeBaTf9QvovRgnnGGV+lWNDHL8e6+PYNyG/uBxVeAi9Uqu+H0OBbv7KPjKXjCLkH+1D0z7wbG&#10;RaTqd3gZones633TSQurfQSpMiXPuGJXk4KTl/s7vBJptF/r2ev8li1/AwAA//8DAFBLAwQUAAYA&#10;CAAAACEA8HPMW9kAAAAFAQAADwAAAGRycy9kb3ducmV2LnhtbEyPS0/DMBCE70j8B2uRuFEnkYiq&#10;kE3FU4gTorR3N16SgB/BdtLw71lO5Tia0cw39WaxRswU4uAdQr7KQJBrvR5ch7B7f7pag4hJOa2M&#10;d4TwQxE2zflZrSrtj+6N5m3qBJe4WCmEPqWxkjK2PVkVV34kx96HD1YllqGTOqgjl1sjiywrpVWD&#10;44VejXTfU/u1nSwCZS+vYTc/mv1091DM3/tWP39GxMuL5fYGRKIlncLwh8/o0DDTwU9OR2EQ+EhC&#10;KPJrEOyWOesDwjorQTa1/E/f/AIAAP//AwBQSwECLQAUAAYACAAAACEAtoM4kv4AAADhAQAAEwAA&#10;AAAAAAAAAAAAAAAAAAAAW0NvbnRlbnRfVHlwZXNdLnhtbFBLAQItABQABgAIAAAAIQA4/SH/1gAA&#10;AJQBAAALAAAAAAAAAAAAAAAAAC8BAABfcmVscy8ucmVsc1BLAQItABQABgAIAAAAIQAF9/vkhAIA&#10;ABMFAAAOAAAAAAAAAAAAAAAAAC4CAABkcnMvZTJvRG9jLnhtbFBLAQItABQABgAIAAAAIQDwc8xb&#10;2QAAAAUBAAAPAAAAAAAAAAAAAAAAAN4EAABkcnMvZG93bnJldi54bWxQSwUGAAAAAAQABADzAAAA&#10;5AUAAAAA&#10;" fillcolor="window" strokecolor="#548235" strokeweight="1.75pt">
                      <v:stroke joinstyle="miter"/>
                      <v:textbox>
                        <w:txbxContent>
                          <w:p w14:paraId="62945780" w14:textId="1213C3C0" w:rsidR="00B319EF" w:rsidRPr="004077E0" w:rsidRDefault="00B319EF" w:rsidP="00B319EF">
                            <w:pPr>
                              <w:jc w:val="center"/>
                              <w:rPr>
                                <w:color w:val="000000" w:themeColor="text1"/>
                              </w:rPr>
                            </w:pPr>
                            <w:r>
                              <w:rPr>
                                <w:color w:val="000000" w:themeColor="text1"/>
                              </w:rPr>
                              <w:t>2</w:t>
                            </w:r>
                          </w:p>
                        </w:txbxContent>
                      </v:textbox>
                    </v:oval>
                  </w:pict>
                </mc:Fallback>
              </mc:AlternateContent>
            </w:r>
          </w:p>
          <w:p w14:paraId="4CAC9D9C" w14:textId="40B91B7D" w:rsidR="000D790F" w:rsidRPr="00355649"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637683">
              <w:rPr>
                <w:rFonts w:ascii="Gadugi" w:eastAsia="Times New Roman" w:hAnsi="Gadugi" w:cs="Segoe UI"/>
                <w:color w:val="000000"/>
                <w:sz w:val="22"/>
                <w:lang w:bidi="ar-SA"/>
              </w:rPr>
              <w:t>Try to avoid general comments which are not very useful when it comes to giving feedback:</w:t>
            </w:r>
            <w:r w:rsidR="009360DC">
              <w:rPr>
                <w:rFonts w:ascii="Gadugi" w:eastAsia="Times New Roman" w:hAnsi="Gadugi" w:cs="Segoe UI"/>
                <w:color w:val="000000"/>
                <w:sz w:val="22"/>
                <w:lang w:bidi="ar-SA"/>
              </w:rPr>
              <w:t xml:space="preserve"> </w:t>
            </w:r>
            <w:proofErr w:type="gramStart"/>
            <w:r w:rsidRPr="009360DC">
              <w:rPr>
                <w:rFonts w:ascii="Gadugi" w:eastAsia="Times New Roman" w:hAnsi="Gadugi" w:cs="Segoe UI"/>
                <w:color w:val="000000"/>
                <w:sz w:val="22"/>
                <w:lang w:bidi="ar-SA"/>
              </w:rPr>
              <w:t>e.g.</w:t>
            </w:r>
            <w:proofErr w:type="gramEnd"/>
            <w:r w:rsidRPr="009360DC">
              <w:rPr>
                <w:rFonts w:ascii="Gadugi" w:eastAsia="Times New Roman" w:hAnsi="Gadugi" w:cs="Segoe UI"/>
                <w:color w:val="000000"/>
                <w:sz w:val="22"/>
                <w:lang w:bidi="ar-SA"/>
              </w:rPr>
              <w:t xml:space="preserve"> Saying things like, ‘You </w:t>
            </w:r>
            <w:r w:rsidR="00355649">
              <w:rPr>
                <w:rFonts w:ascii="Gadugi" w:eastAsia="Times New Roman" w:hAnsi="Gadugi" w:cs="Segoe UI"/>
                <w:color w:val="000000"/>
                <w:sz w:val="22"/>
                <w:lang w:bidi="ar-SA"/>
              </w:rPr>
              <w:t>are excellent!’</w:t>
            </w:r>
            <w:r w:rsidRPr="009360DC">
              <w:rPr>
                <w:rFonts w:ascii="Gadugi" w:eastAsia="Times New Roman" w:hAnsi="Gadugi" w:cs="Segoe UI"/>
                <w:color w:val="000000"/>
                <w:sz w:val="22"/>
                <w:lang w:bidi="ar-SA"/>
              </w:rPr>
              <w:t xml:space="preserve"> or ‘Your lesson was </w:t>
            </w:r>
            <w:r w:rsidR="00355649">
              <w:rPr>
                <w:rFonts w:ascii="Gadugi" w:eastAsia="Times New Roman" w:hAnsi="Gadugi" w:cs="Segoe UI"/>
                <w:color w:val="000000"/>
                <w:sz w:val="22"/>
                <w:lang w:bidi="ar-SA"/>
              </w:rPr>
              <w:t>really bad</w:t>
            </w:r>
            <w:r w:rsidRPr="009360DC">
              <w:rPr>
                <w:rFonts w:ascii="Gadugi" w:eastAsia="Times New Roman" w:hAnsi="Gadugi" w:cs="Segoe UI"/>
                <w:color w:val="000000"/>
                <w:sz w:val="22"/>
                <w:lang w:bidi="ar-SA"/>
              </w:rPr>
              <w:t>!’</w:t>
            </w:r>
            <w:r w:rsidR="00355649">
              <w:rPr>
                <w:rFonts w:ascii="Gadugi" w:eastAsia="Times New Roman" w:hAnsi="Gadugi" w:cs="Segoe UI"/>
                <w:color w:val="000000"/>
                <w:sz w:val="22"/>
                <w:lang w:bidi="ar-SA"/>
              </w:rPr>
              <w:t xml:space="preserve">                        </w:t>
            </w:r>
            <w:r w:rsidRPr="00355649">
              <w:rPr>
                <w:rFonts w:ascii="Gadugi" w:eastAsia="Times New Roman" w:hAnsi="Gadugi" w:cs="Segoe UI"/>
                <w:color w:val="000000"/>
                <w:sz w:val="22"/>
                <w:lang w:bidi="ar-SA"/>
              </w:rPr>
              <w:t xml:space="preserve">These statements do not </w:t>
            </w:r>
            <w:r w:rsidR="00355649">
              <w:rPr>
                <w:rFonts w:ascii="Gadugi" w:eastAsia="Times New Roman" w:hAnsi="Gadugi" w:cs="Segoe UI"/>
                <w:color w:val="000000"/>
                <w:sz w:val="22"/>
                <w:lang w:bidi="ar-SA"/>
              </w:rPr>
              <w:t>give enough information</w:t>
            </w:r>
            <w:r w:rsidRPr="00355649">
              <w:rPr>
                <w:rFonts w:ascii="Gadugi" w:eastAsia="Times New Roman" w:hAnsi="Gadugi" w:cs="Segoe UI"/>
                <w:color w:val="000000"/>
                <w:sz w:val="22"/>
                <w:lang w:bidi="ar-SA"/>
              </w:rPr>
              <w:t xml:space="preserve"> a</w:t>
            </w:r>
            <w:r w:rsidR="00355649">
              <w:rPr>
                <w:rFonts w:ascii="Gadugi" w:eastAsia="Times New Roman" w:hAnsi="Gadugi" w:cs="Segoe UI"/>
                <w:color w:val="000000"/>
                <w:sz w:val="22"/>
                <w:lang w:bidi="ar-SA"/>
              </w:rPr>
              <w:t xml:space="preserve">nd </w:t>
            </w:r>
            <w:r w:rsidRPr="00355649">
              <w:rPr>
                <w:rFonts w:ascii="Gadugi" w:eastAsia="Times New Roman" w:hAnsi="Gadugi" w:cs="Segoe UI"/>
                <w:color w:val="000000"/>
                <w:sz w:val="22"/>
                <w:lang w:bidi="ar-SA"/>
              </w:rPr>
              <w:t>are not useful</w:t>
            </w:r>
            <w:r w:rsidR="00355649">
              <w:rPr>
                <w:rFonts w:ascii="Gadugi" w:eastAsia="Times New Roman" w:hAnsi="Gadugi" w:cs="Segoe UI"/>
                <w:color w:val="000000"/>
                <w:sz w:val="22"/>
                <w:lang w:bidi="ar-SA"/>
              </w:rPr>
              <w:t>.</w:t>
            </w:r>
            <w:r w:rsidRPr="00355649">
              <w:rPr>
                <w:rFonts w:ascii="Gadugi" w:eastAsia="Times New Roman" w:hAnsi="Gadugi" w:cs="Segoe UI"/>
                <w:color w:val="000000"/>
                <w:sz w:val="22"/>
                <w:lang w:bidi="ar-SA"/>
              </w:rPr>
              <w:t xml:space="preserve"> Try to identify what was ‘</w:t>
            </w:r>
            <w:r w:rsidR="00355649">
              <w:rPr>
                <w:rFonts w:ascii="Gadugi" w:eastAsia="Times New Roman" w:hAnsi="Gadugi" w:cs="Segoe UI"/>
                <w:color w:val="000000"/>
                <w:sz w:val="22"/>
                <w:lang w:bidi="ar-SA"/>
              </w:rPr>
              <w:t>excellent</w:t>
            </w:r>
            <w:r w:rsidRPr="00355649">
              <w:rPr>
                <w:rFonts w:ascii="Gadugi" w:eastAsia="Times New Roman" w:hAnsi="Gadugi" w:cs="Segoe UI"/>
                <w:color w:val="000000"/>
                <w:sz w:val="22"/>
                <w:lang w:bidi="ar-SA"/>
              </w:rPr>
              <w:t>’ or ‘</w:t>
            </w:r>
            <w:r w:rsidR="00355649">
              <w:rPr>
                <w:rFonts w:ascii="Gadugi" w:eastAsia="Times New Roman" w:hAnsi="Gadugi" w:cs="Segoe UI"/>
                <w:color w:val="000000"/>
                <w:sz w:val="22"/>
                <w:lang w:bidi="ar-SA"/>
              </w:rPr>
              <w:t>really bad</w:t>
            </w:r>
            <w:r w:rsidRPr="00355649">
              <w:rPr>
                <w:rFonts w:ascii="Gadugi" w:eastAsia="Times New Roman" w:hAnsi="Gadugi" w:cs="Segoe UI"/>
                <w:color w:val="000000"/>
                <w:sz w:val="22"/>
                <w:lang w:bidi="ar-SA"/>
              </w:rPr>
              <w:t>’</w:t>
            </w:r>
          </w:p>
          <w:p w14:paraId="7131C178" w14:textId="16B37D03" w:rsidR="000D790F" w:rsidRPr="000D790F" w:rsidRDefault="00B319EF" w:rsidP="000D790F">
            <w:pPr>
              <w:textAlignment w:val="baseline"/>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85760" behindDoc="0" locked="0" layoutInCell="1" allowOverlap="1" wp14:anchorId="272BCE4A" wp14:editId="29099D36">
                      <wp:simplePos x="0" y="0"/>
                      <wp:positionH relativeFrom="column">
                        <wp:posOffset>12700</wp:posOffset>
                      </wp:positionH>
                      <wp:positionV relativeFrom="paragraph">
                        <wp:posOffset>146685</wp:posOffset>
                      </wp:positionV>
                      <wp:extent cx="387350" cy="375285"/>
                      <wp:effectExtent l="0" t="0" r="12700" b="24765"/>
                      <wp:wrapNone/>
                      <wp:docPr id="463" name="Oval 463"/>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37A48661" w14:textId="7CEE71E5" w:rsidR="00B319EF" w:rsidRPr="004077E0" w:rsidRDefault="00B319EF" w:rsidP="00B319EF">
                                  <w:pPr>
                                    <w:jc w:val="center"/>
                                    <w:rPr>
                                      <w:color w:val="000000" w:themeColor="text1"/>
                                    </w:rPr>
                                  </w:pPr>
                                  <w:r>
                                    <w:rPr>
                                      <w:color w:val="000000" w:themeColor="text1"/>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272BCE4A" id="Oval 463" o:spid="_x0000_s1208" style="position:absolute;margin-left:1pt;margin-top:11.55pt;width:30.5pt;height:29.55pt;z-index:253685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tKphQIAABMFAAAOAAAAZHJzL2Uyb0RvYy54bWysVFFv2yAQfp+0/4B4X+2kSZNFdaqoUaZJ&#10;3VqpnfpMMMRIwDEgsbNfvwO7SbvuaZof8B13HHfffcf1TWc0OQgfFNiKji5KSoTlUCu7q+iPp82n&#10;OSUhMlszDVZU9CgCvVl+/HDduoUYQwO6Fp5gEBsWratoE6NbFEXgjTAsXIATFo0SvGERVb8ras9a&#10;jG50MS7Lq6IFXzsPXISAu+veSJc5vpSCx3spg4hEVxRzi3n1ed2mtVhes8XOM9coPqTB/iELw5TF&#10;S0+h1iwysvfqXSijuIcAMl5wMAVIqbjINWA1o/KPah4b5kSuBcEJ7gRT+H9h+ffDo3vwCEPrwiKg&#10;mKropDfpj/mRLoN1PIElukg4bl7OZ5dThJSj6XI2Hc+nCczifNj5EL8IMCQJFRVaKxdSOWzBDnch&#10;9t4vXmk7gFb1RmmdlWO41Z4cGHYOG15DS4lmIeJmRTf5Gy58c0xb0lZ0jN8Uc2NIKalZRNG4uqLB&#10;7ihheodc5dHnXN6cDn63Pd06K1frySw76b35BnWfzGxalpk4WOvgn+t+EyiVtWah6Y9kU881oyIS&#10;XitT0TnGOUXSNhUtMmUHcM4dSVLsth1RWMPo6iqFSntbqI8PnnjoeR0c3yi8+A5hemAeiYz9weGM&#10;97hIDQgMDBIlDfhff9tP/sgvtFLS4mAgaD/3zAtE/6tF5n0eTSZpkrIymc7GqPjXlu1ri92bW8AO&#10;jvAZcDyLyT/qF1F6MM84w6t0K5qY5Xh3355BuY39wOIrwMVqld1wehyLd/bR8RQ8YZcgf+qemXcD&#10;4yJS9Tu8DNE71vW+6aSF1T6CVJmSZ1yxq0nBycv9HV6JNNqv9ex1fsuWvwEAAP//AwBQSwMEFAAG&#10;AAgAAAAhAC8gLmnaAAAABgEAAA8AAABkcnMvZG93bnJldi54bWxMj81OwzAQhO9IvIO1SNyoU1eq&#10;qhCn4leIE6K0dzdekoC9DraThrdnOcFpNJrVzLfVdvZOTBhTH0jDclGAQGqC7anVsH97vNqASNmQ&#10;NS4QavjGBNv6/KwypQ0nesVpl1vBJZRKo6HLeSilTE2H3qRFGJA4ew/Rm8w2ttJGc+Jy76QqirX0&#10;pide6MyAdx02n7vRa8Di+SXupwd3GG/v1fR1aOzTR9L68mK+uQaRcc5/x/CLz+hQM9MxjGSTcBoU&#10;f5JZVksQHK9X7I8aNkqBrCv5H7/+AQAA//8DAFBLAQItABQABgAIAAAAIQC2gziS/gAAAOEBAAAT&#10;AAAAAAAAAAAAAAAAAAAAAABbQ29udGVudF9UeXBlc10ueG1sUEsBAi0AFAAGAAgAAAAhADj9If/W&#10;AAAAlAEAAAsAAAAAAAAAAAAAAAAALwEAAF9yZWxzLy5yZWxzUEsBAi0AFAAGAAgAAAAhAD5W0qmF&#10;AgAAEwUAAA4AAAAAAAAAAAAAAAAALgIAAGRycy9lMm9Eb2MueG1sUEsBAi0AFAAGAAgAAAAhAC8g&#10;LmnaAAAABgEAAA8AAAAAAAAAAAAAAAAA3wQAAGRycy9kb3ducmV2LnhtbFBLBQYAAAAABAAEAPMA&#10;AADmBQAAAAA=&#10;" fillcolor="window" strokecolor="#548235" strokeweight="1.75pt">
                      <v:stroke joinstyle="miter"/>
                      <v:textbox>
                        <w:txbxContent>
                          <w:p w14:paraId="37A48661" w14:textId="7CEE71E5" w:rsidR="00B319EF" w:rsidRPr="004077E0" w:rsidRDefault="00B319EF" w:rsidP="00B319EF">
                            <w:pPr>
                              <w:jc w:val="center"/>
                              <w:rPr>
                                <w:color w:val="000000" w:themeColor="text1"/>
                              </w:rPr>
                            </w:pPr>
                            <w:r>
                              <w:rPr>
                                <w:color w:val="000000" w:themeColor="text1"/>
                              </w:rPr>
                              <w:t>3</w:t>
                            </w:r>
                          </w:p>
                        </w:txbxContent>
                      </v:textbox>
                    </v:oval>
                  </w:pict>
                </mc:Fallback>
              </mc:AlternateContent>
            </w:r>
          </w:p>
          <w:p w14:paraId="65C83735" w14:textId="3318A9D8" w:rsidR="000D790F"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355649">
              <w:rPr>
                <w:rFonts w:ascii="Gadugi" w:eastAsia="Times New Roman" w:hAnsi="Gadugi" w:cs="Segoe UI"/>
                <w:color w:val="000000"/>
                <w:sz w:val="22"/>
                <w:lang w:bidi="ar-SA"/>
              </w:rPr>
              <w:t xml:space="preserve">It is not helpful to give a person feedback on things they </w:t>
            </w:r>
            <w:r w:rsidR="00FF4914">
              <w:rPr>
                <w:rFonts w:ascii="Gadugi" w:eastAsia="Times New Roman" w:hAnsi="Gadugi" w:cs="Segoe UI"/>
                <w:color w:val="000000"/>
                <w:sz w:val="22"/>
                <w:lang w:bidi="ar-SA"/>
              </w:rPr>
              <w:t>can’t</w:t>
            </w:r>
            <w:r w:rsidRPr="00355649">
              <w:rPr>
                <w:rFonts w:ascii="Gadugi" w:eastAsia="Times New Roman" w:hAnsi="Gadugi" w:cs="Segoe UI"/>
                <w:color w:val="000000"/>
                <w:sz w:val="22"/>
                <w:lang w:bidi="ar-SA"/>
              </w:rPr>
              <w:t xml:space="preserve"> control</w:t>
            </w:r>
            <w:r w:rsidR="00FF4914">
              <w:rPr>
                <w:rFonts w:ascii="Gadugi" w:eastAsia="Times New Roman" w:hAnsi="Gadugi" w:cs="Segoe UI"/>
                <w:color w:val="000000"/>
                <w:sz w:val="22"/>
                <w:lang w:bidi="ar-SA"/>
              </w:rPr>
              <w:t xml:space="preserve">. </w:t>
            </w:r>
            <w:proofErr w:type="gramStart"/>
            <w:r w:rsidRPr="0092134F">
              <w:rPr>
                <w:rFonts w:ascii="Gadugi" w:eastAsia="Times New Roman" w:hAnsi="Gadugi" w:cs="Segoe UI"/>
                <w:color w:val="000000"/>
                <w:sz w:val="22"/>
                <w:lang w:bidi="ar-SA"/>
              </w:rPr>
              <w:t>e.g.</w:t>
            </w:r>
            <w:proofErr w:type="gramEnd"/>
            <w:r w:rsidRPr="0092134F">
              <w:rPr>
                <w:rFonts w:ascii="Gadugi" w:eastAsia="Times New Roman" w:hAnsi="Gadugi" w:cs="Segoe UI"/>
                <w:color w:val="000000"/>
                <w:sz w:val="22"/>
                <w:lang w:bidi="ar-SA"/>
              </w:rPr>
              <w:t xml:space="preserve"> ‘I really don’t like </w:t>
            </w:r>
            <w:r w:rsidR="0092134F">
              <w:rPr>
                <w:rFonts w:ascii="Gadugi" w:eastAsia="Times New Roman" w:hAnsi="Gadugi" w:cs="Segoe UI"/>
                <w:color w:val="000000"/>
                <w:sz w:val="22"/>
                <w:lang w:bidi="ar-SA"/>
              </w:rPr>
              <w:t>your voice/</w:t>
            </w:r>
            <w:r w:rsidRPr="0092134F">
              <w:rPr>
                <w:rFonts w:ascii="Gadugi" w:eastAsia="Times New Roman" w:hAnsi="Gadugi" w:cs="Segoe UI"/>
                <w:color w:val="000000"/>
                <w:sz w:val="22"/>
                <w:lang w:bidi="ar-SA"/>
              </w:rPr>
              <w:t>face</w:t>
            </w:r>
            <w:r w:rsidR="0092134F">
              <w:rPr>
                <w:rFonts w:ascii="Gadugi" w:eastAsia="Times New Roman" w:hAnsi="Gadugi" w:cs="Segoe UI"/>
                <w:color w:val="000000"/>
                <w:sz w:val="22"/>
                <w:lang w:bidi="ar-SA"/>
              </w:rPr>
              <w:t>,</w:t>
            </w:r>
            <w:r w:rsidRPr="0092134F">
              <w:rPr>
                <w:rFonts w:ascii="Gadugi" w:eastAsia="Times New Roman" w:hAnsi="Gadugi" w:cs="Segoe UI"/>
                <w:color w:val="000000"/>
                <w:sz w:val="22"/>
                <w:lang w:bidi="ar-SA"/>
              </w:rPr>
              <w:t xml:space="preserve"> etc.’ or ‘You are a tall/ short teacher’</w:t>
            </w:r>
            <w:r w:rsidR="007C6405">
              <w:rPr>
                <w:rFonts w:ascii="Gadugi" w:eastAsia="Times New Roman" w:hAnsi="Gadugi" w:cs="Segoe UI"/>
                <w:color w:val="000000"/>
                <w:sz w:val="22"/>
                <w:lang w:bidi="ar-SA"/>
              </w:rPr>
              <w:t xml:space="preserve">. </w:t>
            </w:r>
            <w:r w:rsidRPr="0092134F">
              <w:rPr>
                <w:rFonts w:ascii="Gadugi" w:eastAsia="Times New Roman" w:hAnsi="Gadugi" w:cs="Segoe UI"/>
                <w:color w:val="000000"/>
                <w:sz w:val="22"/>
                <w:lang w:bidi="ar-SA"/>
              </w:rPr>
              <w:t>Th</w:t>
            </w:r>
            <w:r w:rsidR="007C6405">
              <w:rPr>
                <w:rFonts w:ascii="Gadugi" w:eastAsia="Times New Roman" w:hAnsi="Gadugi" w:cs="Segoe UI"/>
                <w:color w:val="000000"/>
                <w:sz w:val="22"/>
                <w:lang w:bidi="ar-SA"/>
              </w:rPr>
              <w:t>ere is nothing</w:t>
            </w:r>
            <w:r w:rsidRPr="0092134F">
              <w:rPr>
                <w:rFonts w:ascii="Gadugi" w:eastAsia="Times New Roman" w:hAnsi="Gadugi" w:cs="Segoe UI"/>
                <w:color w:val="000000"/>
                <w:sz w:val="22"/>
                <w:lang w:bidi="ar-SA"/>
              </w:rPr>
              <w:t xml:space="preserve"> a person can do </w:t>
            </w:r>
            <w:r w:rsidR="007C6405">
              <w:rPr>
                <w:rFonts w:ascii="Gadugi" w:eastAsia="Times New Roman" w:hAnsi="Gadugi" w:cs="Segoe UI"/>
                <w:color w:val="000000"/>
                <w:sz w:val="22"/>
                <w:lang w:bidi="ar-SA"/>
              </w:rPr>
              <w:t>with this information</w:t>
            </w:r>
            <w:r w:rsidRPr="0092134F">
              <w:rPr>
                <w:rFonts w:ascii="Gadugi" w:eastAsia="Times New Roman" w:hAnsi="Gadugi" w:cs="Segoe UI"/>
                <w:color w:val="000000"/>
                <w:sz w:val="22"/>
                <w:lang w:bidi="ar-SA"/>
              </w:rPr>
              <w:t>.</w:t>
            </w:r>
            <w:r w:rsidR="007C6405">
              <w:rPr>
                <w:rFonts w:ascii="Gadugi" w:eastAsia="Times New Roman" w:hAnsi="Gadugi" w:cs="Segoe UI"/>
                <w:color w:val="000000"/>
                <w:sz w:val="22"/>
                <w:lang w:bidi="ar-SA"/>
              </w:rPr>
              <w:t xml:space="preserve"> Think about how they use their voice</w:t>
            </w:r>
            <w:r w:rsidR="009315F0">
              <w:rPr>
                <w:rFonts w:ascii="Gadugi" w:eastAsia="Times New Roman" w:hAnsi="Gadugi" w:cs="Segoe UI"/>
                <w:color w:val="000000"/>
                <w:sz w:val="22"/>
                <w:lang w:bidi="ar-SA"/>
              </w:rPr>
              <w:t xml:space="preserve"> and the impact it has on teaching and learning or how their height might be something to think about when talking to students, </w:t>
            </w:r>
            <w:proofErr w:type="gramStart"/>
            <w:r w:rsidR="009315F0">
              <w:rPr>
                <w:rFonts w:ascii="Gadugi" w:eastAsia="Times New Roman" w:hAnsi="Gadugi" w:cs="Segoe UI"/>
                <w:color w:val="000000"/>
                <w:sz w:val="22"/>
                <w:lang w:bidi="ar-SA"/>
              </w:rPr>
              <w:t>e.g.</w:t>
            </w:r>
            <w:proofErr w:type="gramEnd"/>
            <w:r w:rsidR="009315F0">
              <w:rPr>
                <w:rFonts w:ascii="Gadugi" w:eastAsia="Times New Roman" w:hAnsi="Gadugi" w:cs="Segoe UI"/>
                <w:color w:val="000000"/>
                <w:sz w:val="22"/>
                <w:lang w:bidi="ar-SA"/>
              </w:rPr>
              <w:t xml:space="preserve"> getting to the same height as them for a conversation. </w:t>
            </w:r>
            <w:r w:rsidRPr="0092134F">
              <w:rPr>
                <w:rFonts w:ascii="Gadugi" w:eastAsia="Times New Roman" w:hAnsi="Gadugi" w:cs="Segoe UI"/>
                <w:color w:val="000000"/>
                <w:sz w:val="22"/>
                <w:lang w:bidi="ar-SA"/>
              </w:rPr>
              <w:t xml:space="preserve"> </w:t>
            </w:r>
          </w:p>
          <w:p w14:paraId="24EC48D8" w14:textId="46C16BF3" w:rsidR="009315F0" w:rsidRPr="009315F0" w:rsidRDefault="00B319EF" w:rsidP="009315F0">
            <w:pPr>
              <w:pStyle w:val="ListParagraph"/>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81664" behindDoc="0" locked="0" layoutInCell="1" allowOverlap="1" wp14:anchorId="77CB84E7" wp14:editId="59560633">
                      <wp:simplePos x="0" y="0"/>
                      <wp:positionH relativeFrom="column">
                        <wp:posOffset>17145</wp:posOffset>
                      </wp:positionH>
                      <wp:positionV relativeFrom="paragraph">
                        <wp:posOffset>97155</wp:posOffset>
                      </wp:positionV>
                      <wp:extent cx="381000" cy="400050"/>
                      <wp:effectExtent l="0" t="0" r="19050" b="19050"/>
                      <wp:wrapNone/>
                      <wp:docPr id="457" name="Oval 457"/>
                      <wp:cNvGraphicFramePr/>
                      <a:graphic xmlns:a="http://schemas.openxmlformats.org/drawingml/2006/main">
                        <a:graphicData uri="http://schemas.microsoft.com/office/word/2010/wordprocessingShape">
                          <wps:wsp>
                            <wps:cNvSpPr/>
                            <wps:spPr>
                              <a:xfrm>
                                <a:off x="0" y="0"/>
                                <a:ext cx="381000" cy="400050"/>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3079500E" w14:textId="7C43F80C" w:rsidR="00B319EF" w:rsidRPr="004077E0" w:rsidRDefault="00B319EF" w:rsidP="00B319EF">
                                  <w:pPr>
                                    <w:jc w:val="center"/>
                                    <w:rPr>
                                      <w:color w:val="000000" w:themeColor="text1"/>
                                    </w:rPr>
                                  </w:pPr>
                                  <w:r>
                                    <w:rPr>
                                      <w:color w:val="000000" w:themeColor="text1"/>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7CB84E7" id="Oval 457" o:spid="_x0000_s1209" style="position:absolute;left:0;text-align:left;margin-left:1.35pt;margin-top:7.65pt;width:30pt;height:31.5pt;z-index:253681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IIoygQIAABMFAAAOAAAAZHJzL2Uyb0RvYy54bWysVN1v2yAQf5+0/wHxvtrJkiaL6lRRo0yT&#10;urZSO/WZYIiRgGNAYmd//Q7sJu26p2l+wPfFffzujqvrzmhyED4osBUdXZSUCMuhVnZX0R9Pm09z&#10;SkJktmYarKjoUQR6vfz44ap1CzGGBnQtPEEnNixaV9EmRrcoisAbYVi4ACcsKiV4wyKyflfUnrXo&#10;3ehiXJaXRQu+dh64CAGl615Jl9m/lILHeymDiERXFHOL+fT53KazWF6xxc4z1yg+pMH+IQvDlMWg&#10;J1drFhnZe/XOlVHcQwAZLziYAqRUXOQasJpR+Uc1jw1zIteC4AR3gin8P7f87vDoHjzC0LqwCEim&#10;KjrpTfpjfqTLYB1PYIkuEo7Cz/NRWSKkHFUTpKYZzOJ82fkQvwowJBEVFVorF1I5bMEOtyFiTLR+&#10;sUriAFrVG6V1Zo7hRntyYNg5bHgNLSWahYjCim7yl7qHLt5c05a0FR3jN8XcGI6U1CwiaVxd0WB3&#10;lDC9w1nl0edc3twOfrc9RZ2Vq/Vklo303nyHuk9mNk11D6F7+/dppLLWLDT9lRyjnzWjIg68Vqai&#10;c/Rz8qRtKlrkkR3AOXckUbHbdkRhDaPLWXKVZFuojw+eeOjnOji+URj4FmF6YB4HGfuDyxnv8ZAa&#10;EBgYKEoa8L/+Jk/2OF+opaTFxUDQfu6ZF4j+N4uT92U0maRNysxkOhsj419rtq81dm9uADs4wmfA&#10;8Uwm+6hfSOnBPOMOr1JUVDHLMXbfnoG5if3C4ivAxWqVzXB7HIu39tHx5DxhlyB/6p6Zd8PERRzV&#10;O3hZondT19ummxZW+whS5ZE844pdTQxuXu7v8Eqk1X7NZ6vzW7b8DQAA//8DAFBLAwQUAAYACAAA&#10;ACEAERNKr9kAAAAGAQAADwAAAGRycy9kb3ducmV2LnhtbEyOy07DMBBF90j8gzVI7KhDKtoqxKl4&#10;CrGqKO3ejYckYI+D7aTh75muYHkfuveU68lZMWKInScF17MMBFLtTUeNgt3789UKREyajLaeUMEP&#10;RlhX52elLow/0huO29QIHqFYaAVtSn0hZaxbdDrOfI/E2YcPTieWoZEm6COPOyvzLFtIpzvih1b3&#10;+NBi/bUdnALMXjdhNz7Z/XD/mI/f+9q8fEalLi+mu1sQCaf0V4YTPqNDxUwHP5CJwirIl1xk+2YO&#10;guPFSR8ULFdzkFUp/+NXvwAAAP//AwBQSwECLQAUAAYACAAAACEAtoM4kv4AAADhAQAAEwAAAAAA&#10;AAAAAAAAAAAAAAAAW0NvbnRlbnRfVHlwZXNdLnhtbFBLAQItABQABgAIAAAAIQA4/SH/1gAAAJQB&#10;AAALAAAAAAAAAAAAAAAAAC8BAABfcmVscy8ucmVsc1BLAQItABQABgAIAAAAIQAAIIoygQIAABMF&#10;AAAOAAAAAAAAAAAAAAAAAC4CAABkcnMvZTJvRG9jLnhtbFBLAQItABQABgAIAAAAIQARE0qv2QAA&#10;AAYBAAAPAAAAAAAAAAAAAAAAANsEAABkcnMvZG93bnJldi54bWxQSwUGAAAAAAQABADzAAAA4QUA&#10;AAAA&#10;" fillcolor="window" strokecolor="#548235" strokeweight="1.75pt">
                      <v:stroke joinstyle="miter"/>
                      <v:textbox>
                        <w:txbxContent>
                          <w:p w14:paraId="3079500E" w14:textId="7C43F80C" w:rsidR="00B319EF" w:rsidRPr="004077E0" w:rsidRDefault="00B319EF" w:rsidP="00B319EF">
                            <w:pPr>
                              <w:jc w:val="center"/>
                              <w:rPr>
                                <w:color w:val="000000" w:themeColor="text1"/>
                              </w:rPr>
                            </w:pPr>
                            <w:r>
                              <w:rPr>
                                <w:color w:val="000000" w:themeColor="text1"/>
                              </w:rPr>
                              <w:t>4</w:t>
                            </w:r>
                          </w:p>
                        </w:txbxContent>
                      </v:textbox>
                    </v:oval>
                  </w:pict>
                </mc:Fallback>
              </mc:AlternateContent>
            </w:r>
          </w:p>
          <w:p w14:paraId="591B8E0E" w14:textId="02E29B4D" w:rsidR="00D0009A"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FD575A">
              <w:rPr>
                <w:rFonts w:ascii="Gadugi" w:eastAsia="Times New Roman" w:hAnsi="Gadugi" w:cs="Segoe UI"/>
                <w:color w:val="000000"/>
                <w:sz w:val="22"/>
                <w:lang w:bidi="ar-SA"/>
              </w:rPr>
              <w:t xml:space="preserve">If you do offer negative </w:t>
            </w:r>
            <w:proofErr w:type="gramStart"/>
            <w:r w:rsidRPr="00FD575A">
              <w:rPr>
                <w:rFonts w:ascii="Gadugi" w:eastAsia="Times New Roman" w:hAnsi="Gadugi" w:cs="Segoe UI"/>
                <w:color w:val="000000"/>
                <w:sz w:val="22"/>
                <w:lang w:bidi="ar-SA"/>
              </w:rPr>
              <w:t>feedback</w:t>
            </w:r>
            <w:proofErr w:type="gramEnd"/>
            <w:r w:rsidRPr="00FD575A">
              <w:rPr>
                <w:rFonts w:ascii="Gadugi" w:eastAsia="Times New Roman" w:hAnsi="Gadugi" w:cs="Segoe UI"/>
                <w:color w:val="000000"/>
                <w:sz w:val="22"/>
                <w:lang w:bidi="ar-SA"/>
              </w:rPr>
              <w:t xml:space="preserve"> then </w:t>
            </w:r>
            <w:r w:rsidR="00F615E7">
              <w:rPr>
                <w:rFonts w:ascii="Gadugi" w:eastAsia="Times New Roman" w:hAnsi="Gadugi" w:cs="Segoe UI"/>
                <w:color w:val="000000"/>
                <w:sz w:val="22"/>
                <w:lang w:bidi="ar-SA"/>
              </w:rPr>
              <w:t>try to</w:t>
            </w:r>
            <w:r w:rsidRPr="00FD575A">
              <w:rPr>
                <w:rFonts w:ascii="Gadugi" w:eastAsia="Times New Roman" w:hAnsi="Gadugi" w:cs="Segoe UI"/>
                <w:color w:val="000000"/>
                <w:sz w:val="22"/>
                <w:lang w:bidi="ar-SA"/>
              </w:rPr>
              <w:t xml:space="preserve"> suggest what the person could have done differently</w:t>
            </w:r>
            <w:r w:rsidR="00F615E7">
              <w:rPr>
                <w:rFonts w:ascii="Gadugi" w:eastAsia="Times New Roman" w:hAnsi="Gadugi" w:cs="Segoe UI"/>
                <w:color w:val="000000"/>
                <w:sz w:val="22"/>
                <w:lang w:bidi="ar-SA"/>
              </w:rPr>
              <w:t xml:space="preserve"> rather than criticising.</w:t>
            </w:r>
          </w:p>
          <w:p w14:paraId="1125A6D3" w14:textId="584011FC" w:rsidR="00D0009A" w:rsidRPr="00D0009A" w:rsidRDefault="00B319EF" w:rsidP="00D0009A">
            <w:pPr>
              <w:pStyle w:val="ListParagraph"/>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75520" behindDoc="0" locked="0" layoutInCell="1" allowOverlap="1" wp14:anchorId="3AC41F2D" wp14:editId="594919F6">
                      <wp:simplePos x="0" y="0"/>
                      <wp:positionH relativeFrom="column">
                        <wp:posOffset>22860</wp:posOffset>
                      </wp:positionH>
                      <wp:positionV relativeFrom="paragraph">
                        <wp:posOffset>123190</wp:posOffset>
                      </wp:positionV>
                      <wp:extent cx="387350" cy="375285"/>
                      <wp:effectExtent l="0" t="0" r="12700" b="24765"/>
                      <wp:wrapNone/>
                      <wp:docPr id="452" name="Oval 452"/>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741775C0" w14:textId="77777777" w:rsidR="00BB4A88" w:rsidRPr="004077E0" w:rsidRDefault="00BB4A88" w:rsidP="00BB4A88">
                                  <w:pPr>
                                    <w:jc w:val="center"/>
                                    <w:rPr>
                                      <w:color w:val="000000" w:themeColor="text1"/>
                                    </w:rPr>
                                  </w:pPr>
                                  <w:r>
                                    <w:rPr>
                                      <w:color w:val="000000" w:themeColor="text1"/>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AC41F2D" id="Oval 452" o:spid="_x0000_s1210" style="position:absolute;left:0;text-align:left;margin-left:1.8pt;margin-top:9.7pt;width:30.5pt;height:29.55pt;z-index:253675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GhQIAABMFAAAOAAAAZHJzL2Uyb0RvYy54bWysVFFv2yAQfp+0/4B4X+2kSZNFdaqoUaZJ&#10;3VqpnfpMMMRIwDEgsbNfvwO7SbvuaZof8B13HHfffcf1TWc0OQgfFNiKji5KSoTlUCu7q+iPp82n&#10;OSUhMlszDVZU9CgCvVl+/HDduoUYQwO6Fp5gEBsWratoE6NbFEXgjTAsXIATFo0SvGERVb8ras9a&#10;jG50MS7Lq6IFXzsPXISAu+veSJc5vpSCx3spg4hEVxRzi3n1ed2mtVhes8XOM9coPqTB/iELw5TF&#10;S0+h1iwysvfqXSijuIcAMl5wMAVIqbjINWA1o/KPah4b5kSuBcEJ7gRT+H9h+ffDo3vwCEPrwiKg&#10;mKropDfpj/mRLoN1PIElukg4bl7OZ5dThJSj6XI2Hc+nCczifNj5EL8IMCQJFRVaKxdSOWzBDnch&#10;9t4vXmk7gFb1RmmdlWO41Z4cGHYOG15DS4lmIeJmRTf5Gy58c0xb0lZ0jN8Uc2NIKalZRNG4uqLB&#10;7ihheodc5dHnXN6cDn63Pd06K1frySw76b35BnWfzGxalpk4WOvgn+t+EyiVtWah6Y9kU881oyIS&#10;XitT0TnGOUXSNhUtMmUHcM4dSVLsth1RWMPoap5Cpb0t1McHTzz0vA6ObxRefIcwPTCPRMb+4HDG&#10;e1ykBgQGBomSBvyvv+0nf+QXWilpcTAQtJ975gWi/9Ui8z6PJpM0SVmZTGdjVPxry/a1xe7NLWAH&#10;R/gMOJ7F5B/1iyg9mGec4VW6FU3Mcry7b8+g3MZ+YPEV4GK1ym44PY7FO/voeAqesEuQP3XPzLuB&#10;cRGp+h1ehugd63rfdNLCah9BqkzJM67Y1aTg5OX+Dq9EGu3XevY6v2XL3wAAAP//AwBQSwMEFAAG&#10;AAgAAAAhAJZHJH/ZAAAABgEAAA8AAABkcnMvZG93bnJldi54bWxMjstOwzAQRfdI/IM1SOyoQymh&#10;hDgVT1WsEKXdu/GQBOxxsJ00/D3DCpb3oXtPuZqcFSOG2HlScD7LQCDV3nTUKNi+PZ0tQcSkyWjr&#10;CRV8Y4RVdXxU6sL4A73iuEmN4BGKhVbQptQXUsa6RafjzPdInL374HRiGRppgj7wuLNynmW5dLoj&#10;fmh1j/ct1p+bwSnA7PklbMdHuxvuHubj164264+o1OnJdHsDIuGU/srwi8/oUDHT3g9korAKLnIu&#10;sn29AMFxvmC9V3C1vARZlfI/fvUDAAD//wMAUEsBAi0AFAAGAAgAAAAhALaDOJL+AAAA4QEAABMA&#10;AAAAAAAAAAAAAAAAAAAAAFtDb250ZW50X1R5cGVzXS54bWxQSwECLQAUAAYACAAAACEAOP0h/9YA&#10;AACUAQAACwAAAAAAAAAAAAAAAAAvAQAAX3JlbHMvLnJlbHNQSwECLQAUAAYACAAAACEAfhfkhoUC&#10;AAATBQAADgAAAAAAAAAAAAAAAAAuAgAAZHJzL2Uyb0RvYy54bWxQSwECLQAUAAYACAAAACEAlkck&#10;f9kAAAAGAQAADwAAAAAAAAAAAAAAAADfBAAAZHJzL2Rvd25yZXYueG1sUEsFBgAAAAAEAAQA8wAA&#10;AOUFAAAAAA==&#10;" fillcolor="window" strokecolor="#548235" strokeweight="1.75pt">
                      <v:stroke joinstyle="miter"/>
                      <v:textbox>
                        <w:txbxContent>
                          <w:p w14:paraId="741775C0" w14:textId="77777777" w:rsidR="00BB4A88" w:rsidRPr="004077E0" w:rsidRDefault="00BB4A88" w:rsidP="00BB4A88">
                            <w:pPr>
                              <w:jc w:val="center"/>
                              <w:rPr>
                                <w:color w:val="000000" w:themeColor="text1"/>
                              </w:rPr>
                            </w:pPr>
                            <w:r>
                              <w:rPr>
                                <w:color w:val="000000" w:themeColor="text1"/>
                              </w:rPr>
                              <w:t>5</w:t>
                            </w:r>
                          </w:p>
                        </w:txbxContent>
                      </v:textbox>
                    </v:oval>
                  </w:pict>
                </mc:Fallback>
              </mc:AlternateContent>
            </w:r>
          </w:p>
          <w:p w14:paraId="56C7FDB6" w14:textId="500843E3" w:rsidR="00133A3C"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D0009A">
              <w:rPr>
                <w:rFonts w:ascii="Gadugi" w:eastAsia="Times New Roman" w:hAnsi="Gadugi" w:cs="Segoe UI"/>
                <w:color w:val="000000"/>
                <w:sz w:val="22"/>
                <w:lang w:bidi="ar-SA"/>
              </w:rPr>
              <w:t>Tell the person what you saw and heard and the effect it had on you, rather than saying something was ‘good’, ‘bad’ etc.</w:t>
            </w:r>
            <w:r w:rsidRPr="00133A3C">
              <w:rPr>
                <w:rFonts w:ascii="Gadugi" w:eastAsia="Times New Roman" w:hAnsi="Gadugi" w:cs="Segoe UI"/>
                <w:color w:val="000000"/>
                <w:sz w:val="22"/>
                <w:lang w:bidi="ar-SA"/>
              </w:rPr>
              <w:t xml:space="preserve"> </w:t>
            </w:r>
          </w:p>
          <w:p w14:paraId="515D03EF" w14:textId="0BD56368" w:rsidR="00133A3C" w:rsidRPr="00133A3C" w:rsidRDefault="00B319EF" w:rsidP="00133A3C">
            <w:pPr>
              <w:pStyle w:val="ListParagraph"/>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72448" behindDoc="0" locked="0" layoutInCell="1" allowOverlap="1" wp14:anchorId="1049B3FF" wp14:editId="27E04943">
                      <wp:simplePos x="0" y="0"/>
                      <wp:positionH relativeFrom="column">
                        <wp:posOffset>7620</wp:posOffset>
                      </wp:positionH>
                      <wp:positionV relativeFrom="paragraph">
                        <wp:posOffset>169545</wp:posOffset>
                      </wp:positionV>
                      <wp:extent cx="387350" cy="375285"/>
                      <wp:effectExtent l="0" t="0" r="12700" b="24765"/>
                      <wp:wrapNone/>
                      <wp:docPr id="449" name="Oval 449"/>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4D03B395" w14:textId="5AEE7D77" w:rsidR="00BB4A88" w:rsidRPr="004077E0" w:rsidRDefault="00B319EF" w:rsidP="00BB4A88">
                                  <w:pPr>
                                    <w:jc w:val="center"/>
                                    <w:rPr>
                                      <w:color w:val="000000" w:themeColor="text1"/>
                                    </w:rPr>
                                  </w:pPr>
                                  <w:r>
                                    <w:rPr>
                                      <w:color w:val="000000" w:themeColor="text1"/>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049B3FF" id="Oval 449" o:spid="_x0000_s1211" style="position:absolute;left:0;text-align:left;margin-left:.6pt;margin-top:13.35pt;width:30.5pt;height:29.55pt;z-index:253672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dSwLhQIAABMFAAAOAAAAZHJzL2Uyb0RvYy54bWysVFFv2jAQfp+0/2D5fU2gUChqqFAR06Su&#10;RWqnPhvHIZZsn2cbEvbrd3YClHVP0/Lg3PnO57vvvvPdfasV2QvnJZiCDq5ySoThUEqzLeiP19WX&#10;KSU+MFMyBUYU9CA8vZ9//nTX2JkYQg2qFI5gEONnjS1oHYKdZZnntdDMX4EVBo0VOM0Cqm6blY41&#10;GF2rbJjnN1kDrrQOuPAed5edkc5T/KoSPDxXlReBqIJibiGtLq2buGbzOzbbOmZryfs02D9koZk0&#10;eOkp1JIFRnZOfgilJXfgoQpXHHQGVSW5SDVgNYP8j2peamZFqgXB8fYEk/9/YfnT/sWuHcLQWD/z&#10;KMYq2srp+Mf8SJvAOpzAEm0gHDevp5PrMULK0XQ9GQ+n4whmdj5snQ9fBWgShYIKpaT1sRw2Y/tH&#10;Hzrvo1fc9qBkuZJKJeXgH5Qje4adw4aX0FCimA+4WdBV+voLL44pQ5qCDvEbY24MKVUpFlDUtiyo&#10;N1tKmNoiV3lwKZeL095tN6dbJ/liOZokJ7XT36HskpmM8zwRB2vt/VPdF4FiWUvm6+5IMnVc0zIg&#10;4ZXUBZ1inFMkZWLRIlG2B+fckSiFdtMSiTUMbm5jqLi3gfKwdsRBx2tv+UrixY8I05o5JDL2B4cz&#10;PONSKUBgoJcoqcH9+tt+9Ed+oZWSBgcDQfu5Y04g+t8MMu92MBrFSUrKaDwZouLeWzbvLWanHwA7&#10;OMBnwPIkRv+gjmLlQL/hDC/irWhihuPdXXt65SF0A4uvABeLRXLD6bEsPJoXy2PwiF2E/LV9Y872&#10;jAtI1Sc4DtEH1nW+8aSBxS5AJRMlz7hiV6OCk5f6278ScbTf68nr/JbNfwMAAP//AwBQSwMEFAAG&#10;AAgAAAAhAHYFerjYAAAABgEAAA8AAABkcnMvZG93bnJldi54bWxMjk1PwzAQRO9I/AdrkbhRh0iE&#10;KMSp+BTihFrauxsvScBeB9tJw79nOcHxaUYzr14vzooZQxw8KbhcZSCQWm8G6hTs3p4uShAxaTLa&#10;ekIF3xhh3Zye1Loy/kgbnLepEzxCsdIK+pTGSsrY9uh0XPkRibN3H5xOjKGTJugjjzsr8ywrpNMD&#10;8UOvR7zvsf3cTk4BZi+vYTc/2v1095DPX/vWPH9Epc7PltsbEAmX9FeGX31Wh4adDn4iE4Vlzrmo&#10;IC+uQXBc5MwHBeVVCbKp5X/95gcAAP//AwBQSwECLQAUAAYACAAAACEAtoM4kv4AAADhAQAAEwAA&#10;AAAAAAAAAAAAAAAAAAAAW0NvbnRlbnRfVHlwZXNdLnhtbFBLAQItABQABgAIAAAAIQA4/SH/1gAA&#10;AJQBAAALAAAAAAAAAAAAAAAAAC8BAABfcmVscy8ucmVsc1BLAQItABQABgAIAAAAIQCodSwLhQIA&#10;ABMFAAAOAAAAAAAAAAAAAAAAAC4CAABkcnMvZTJvRG9jLnhtbFBLAQItABQABgAIAAAAIQB2BXq4&#10;2AAAAAYBAAAPAAAAAAAAAAAAAAAAAN8EAABkcnMvZG93bnJldi54bWxQSwUGAAAAAAQABADzAAAA&#10;5AUAAAAA&#10;" fillcolor="window" strokecolor="#548235" strokeweight="1.75pt">
                      <v:stroke joinstyle="miter"/>
                      <v:textbox>
                        <w:txbxContent>
                          <w:p w14:paraId="4D03B395" w14:textId="5AEE7D77" w:rsidR="00BB4A88" w:rsidRPr="004077E0" w:rsidRDefault="00B319EF" w:rsidP="00BB4A88">
                            <w:pPr>
                              <w:jc w:val="center"/>
                              <w:rPr>
                                <w:color w:val="000000" w:themeColor="text1"/>
                              </w:rPr>
                            </w:pPr>
                            <w:r>
                              <w:rPr>
                                <w:color w:val="000000" w:themeColor="text1"/>
                              </w:rPr>
                              <w:t>6</w:t>
                            </w:r>
                          </w:p>
                        </w:txbxContent>
                      </v:textbox>
                    </v:oval>
                  </w:pict>
                </mc:Fallback>
              </mc:AlternateContent>
            </w:r>
          </w:p>
          <w:p w14:paraId="032761AE" w14:textId="5E9DB1D4" w:rsidR="000D790F"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133A3C">
              <w:rPr>
                <w:rFonts w:ascii="Gadugi" w:eastAsia="Times New Roman" w:hAnsi="Gadugi" w:cs="Segoe UI"/>
                <w:color w:val="000000"/>
                <w:sz w:val="22"/>
                <w:lang w:bidi="ar-SA"/>
              </w:rPr>
              <w:t xml:space="preserve">It is very easy to say to the other person, ’You did... or ‘You are...’ </w:t>
            </w:r>
            <w:r w:rsidR="00325160">
              <w:rPr>
                <w:rFonts w:ascii="Gadugi" w:eastAsia="Times New Roman" w:hAnsi="Gadugi" w:cs="Segoe UI"/>
                <w:color w:val="000000"/>
                <w:sz w:val="22"/>
                <w:lang w:bidi="ar-SA"/>
              </w:rPr>
              <w:t>and give feedback in a way that the person thinks that it is</w:t>
            </w:r>
            <w:r w:rsidR="00B330DA">
              <w:rPr>
                <w:rFonts w:ascii="Gadugi" w:eastAsia="Times New Roman" w:hAnsi="Gadugi" w:cs="Segoe UI"/>
                <w:color w:val="000000"/>
                <w:sz w:val="22"/>
                <w:lang w:bidi="ar-SA"/>
              </w:rPr>
              <w:t xml:space="preserve"> what everyone thinks. </w:t>
            </w:r>
            <w:r w:rsidRPr="00133A3C">
              <w:rPr>
                <w:rFonts w:ascii="Gadugi" w:eastAsia="Times New Roman" w:hAnsi="Gadugi" w:cs="Segoe UI"/>
                <w:color w:val="000000"/>
                <w:sz w:val="22"/>
                <w:lang w:bidi="ar-SA"/>
              </w:rPr>
              <w:t>I</w:t>
            </w:r>
            <w:r w:rsidR="00B330DA">
              <w:rPr>
                <w:rFonts w:ascii="Gadugi" w:eastAsia="Times New Roman" w:hAnsi="Gadugi" w:cs="Segoe UI"/>
                <w:color w:val="000000"/>
                <w:sz w:val="22"/>
                <w:lang w:bidi="ar-SA"/>
              </w:rPr>
              <w:t>t is important to explain that you are feeding back your opinion on</w:t>
            </w:r>
            <w:r w:rsidRPr="00133A3C">
              <w:rPr>
                <w:rFonts w:ascii="Gadugi" w:eastAsia="Times New Roman" w:hAnsi="Gadugi" w:cs="Segoe UI"/>
                <w:color w:val="000000"/>
                <w:sz w:val="22"/>
                <w:lang w:bidi="ar-SA"/>
              </w:rPr>
              <w:t xml:space="preserve"> what </w:t>
            </w:r>
            <w:r w:rsidR="00B330DA">
              <w:rPr>
                <w:rFonts w:ascii="Gadugi" w:eastAsia="Times New Roman" w:hAnsi="Gadugi" w:cs="Segoe UI"/>
                <w:color w:val="000000"/>
                <w:sz w:val="22"/>
                <w:lang w:bidi="ar-SA"/>
              </w:rPr>
              <w:t>you</w:t>
            </w:r>
            <w:r w:rsidRPr="00133A3C">
              <w:rPr>
                <w:rFonts w:ascii="Gadugi" w:eastAsia="Times New Roman" w:hAnsi="Gadugi" w:cs="Segoe UI"/>
                <w:color w:val="000000"/>
                <w:sz w:val="22"/>
                <w:lang w:bidi="ar-SA"/>
              </w:rPr>
              <w:t xml:space="preserve"> saw and </w:t>
            </w:r>
            <w:r w:rsidR="00B330DA">
              <w:rPr>
                <w:rFonts w:ascii="Gadugi" w:eastAsia="Times New Roman" w:hAnsi="Gadugi" w:cs="Segoe UI"/>
                <w:color w:val="000000"/>
                <w:sz w:val="22"/>
                <w:lang w:bidi="ar-SA"/>
              </w:rPr>
              <w:t>y</w:t>
            </w:r>
            <w:r w:rsidRPr="00133A3C">
              <w:rPr>
                <w:rFonts w:ascii="Gadugi" w:eastAsia="Times New Roman" w:hAnsi="Gadugi" w:cs="Segoe UI"/>
                <w:color w:val="000000"/>
                <w:sz w:val="22"/>
                <w:lang w:bidi="ar-SA"/>
              </w:rPr>
              <w:t xml:space="preserve">our experience of it. </w:t>
            </w:r>
            <w:r w:rsidR="005604ED">
              <w:rPr>
                <w:rFonts w:ascii="Gadugi" w:eastAsia="Times New Roman" w:hAnsi="Gadugi" w:cs="Segoe UI"/>
                <w:color w:val="000000"/>
                <w:sz w:val="22"/>
                <w:lang w:bidi="ar-SA"/>
              </w:rPr>
              <w:t xml:space="preserve">It may not be a true reflection of their usual performance. </w:t>
            </w:r>
          </w:p>
          <w:p w14:paraId="1578F6A6" w14:textId="62BBEEA0" w:rsidR="005604ED" w:rsidRPr="005604ED" w:rsidRDefault="00B319EF" w:rsidP="005604ED">
            <w:pPr>
              <w:pStyle w:val="ListParagraph"/>
              <w:rPr>
                <w:rFonts w:ascii="Gadugi" w:eastAsia="Times New Roman" w:hAnsi="Gadugi" w:cs="Segoe UI"/>
                <w:color w:val="000000"/>
                <w:sz w:val="22"/>
                <w:lang w:bidi="ar-SA"/>
              </w:rPr>
            </w:pPr>
            <w:r>
              <w:rPr>
                <w:noProof/>
                <w:szCs w:val="24"/>
                <w:lang w:bidi="ar-SA"/>
              </w:rPr>
              <mc:AlternateContent>
                <mc:Choice Requires="wps">
                  <w:drawing>
                    <wp:anchor distT="0" distB="0" distL="114300" distR="114300" simplePos="0" relativeHeight="253683712" behindDoc="0" locked="0" layoutInCell="1" allowOverlap="1" wp14:anchorId="69C0E057" wp14:editId="5BE56CF7">
                      <wp:simplePos x="0" y="0"/>
                      <wp:positionH relativeFrom="column">
                        <wp:posOffset>6350</wp:posOffset>
                      </wp:positionH>
                      <wp:positionV relativeFrom="paragraph">
                        <wp:posOffset>134620</wp:posOffset>
                      </wp:positionV>
                      <wp:extent cx="387350" cy="375285"/>
                      <wp:effectExtent l="0" t="0" r="12700" b="24765"/>
                      <wp:wrapNone/>
                      <wp:docPr id="458" name="Oval 458"/>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568FE84F" w14:textId="4813B8C7" w:rsidR="00B319EF" w:rsidRPr="004077E0" w:rsidRDefault="00B319EF" w:rsidP="00B319EF">
                                  <w:pPr>
                                    <w:jc w:val="center"/>
                                    <w:rPr>
                                      <w:color w:val="000000" w:themeColor="text1"/>
                                    </w:rPr>
                                  </w:pPr>
                                  <w:r>
                                    <w:rPr>
                                      <w:color w:val="000000" w:themeColor="text1"/>
                                    </w:rP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9C0E057" id="Oval 458" o:spid="_x0000_s1212" style="position:absolute;left:0;text-align:left;margin-left:.5pt;margin-top:10.6pt;width:30.5pt;height:29.55pt;z-index:253683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q7xchAIAABMFAAAOAAAAZHJzL2Uyb0RvYy54bWysVN9v2yAQfp+0/wHxvtpJkzmL4lRRo0yT&#10;urZSO/WZYBwjAceAxM7++h3YTZp1T9P8gDnuuB/ffcfiptOKHITzEkxJR1c5JcJwqKTZlfTH8+bT&#10;jBIfmKmYAiNKehSe3iw/fli0di7G0ICqhCPoxPh5a0vahGDnWeZ5IzTzV2CFQWUNTrOAottllWMt&#10;etcqG+f556wFV1kHXHiPp+teSZfJf10LHh7q2otAVEkxt5BWl9ZtXLPlgs13jtlG8iEN9g9ZaCYN&#10;Bj25WrPAyN7Jd6605A481OGKg86griUXqQasZpT/Uc1Tw6xItSA43p5g8v/PLb8/PNlHhzC01s89&#10;bmMVXe10/GN+pEtgHU9giS4QjofXs+J6ipByVF0X0/FsGsHMzpet8+GrAE3ipqRCKWl9LIfN2eHO&#10;h9761Soee1Cy2kilknD0t8qRA8POYcMraClRzAc8LOkmfUPAi2vKkLakY/ymmBtDStWKBdxqW5XU&#10;mx0lTO2Qqzy4lMvFbe9221PUIl+tJ0UyUnv9Hao+mWKa54k4WOtgn+q+cBTLWjPf9FeSquealgEJ&#10;r6Qu6Qz9nDwpE4sWibIDOOeOxF3oth2RWMOoSNHj2Raq46MjDnpee8s3EgPfIUyPzCGRsT84nOEB&#10;l1oBAgPDjpIG3K+/nUd75BdqKWlxMBC0n3vmBKL/zSDzvowmkzhJSZhMizEK7q1m+1Zj9voWsIMj&#10;fAYsT9toH9TrtnagX3CGVzEqqpjhGLtvzyDchn5g8RXgYrVKZjg9loU782R5dB6xi5A/dy/M2YFx&#10;Aal6D69D9I51vW28aWC1D1DLRMkzrtjVKODkpf4Or0Qc7bdysjq/ZcvfAAAA//8DAFBLAwQUAAYA&#10;CAAAACEAMvKMcdkAAAAGAQAADwAAAGRycy9kb3ducmV2LnhtbEyPy07DMBBF90j8gzVI7KjdIFVV&#10;iFPxFGKFKO3ejYckYI+D7aTh7xlWZXl0R/eeqTazd2LCmPpAGpYLBQKpCbanVsPu/elqDSJlQ9a4&#10;QKjhBxNs6vOzypQ2HOkNp21uBZdQKo2GLuehlDI1HXqTFmFA4uwjRG8yY2yljebI5d7JQqmV9KYn&#10;XujMgPcdNl/b0WtA9fIad9Oj2493D8X0vW/s82fS+vJivr0BkXHOp2P402d1qNnpEEaySThm/iRr&#10;KJYFCI5XBfNBw1pdg6wr+V+//gUAAP//AwBQSwECLQAUAAYACAAAACEAtoM4kv4AAADhAQAAEwAA&#10;AAAAAAAAAAAAAAAAAAAAW0NvbnRlbnRfVHlwZXNdLnhtbFBLAQItABQABgAIAAAAIQA4/SH/1gAA&#10;AJQBAAALAAAAAAAAAAAAAAAAAC8BAABfcmVscy8ucmVsc1BLAQItABQABgAIAAAAIQDLq7xchAIA&#10;ABMFAAAOAAAAAAAAAAAAAAAAAC4CAABkcnMvZTJvRG9jLnhtbFBLAQItABQABgAIAAAAIQAy8oxx&#10;2QAAAAYBAAAPAAAAAAAAAAAAAAAAAN4EAABkcnMvZG93bnJldi54bWxQSwUGAAAAAAQABADzAAAA&#10;5AUAAAAA&#10;" fillcolor="window" strokecolor="#548235" strokeweight="1.75pt">
                      <v:stroke joinstyle="miter"/>
                      <v:textbox>
                        <w:txbxContent>
                          <w:p w14:paraId="568FE84F" w14:textId="4813B8C7" w:rsidR="00B319EF" w:rsidRPr="004077E0" w:rsidRDefault="00B319EF" w:rsidP="00B319EF">
                            <w:pPr>
                              <w:jc w:val="center"/>
                              <w:rPr>
                                <w:color w:val="000000" w:themeColor="text1"/>
                              </w:rPr>
                            </w:pPr>
                            <w:r>
                              <w:rPr>
                                <w:color w:val="000000" w:themeColor="text1"/>
                              </w:rPr>
                              <w:t>7</w:t>
                            </w:r>
                          </w:p>
                        </w:txbxContent>
                      </v:textbox>
                    </v:oval>
                  </w:pict>
                </mc:Fallback>
              </mc:AlternateContent>
            </w:r>
          </w:p>
          <w:p w14:paraId="03F9C6D1" w14:textId="4EBB8B21" w:rsidR="00BB4A88" w:rsidRPr="005604ED" w:rsidRDefault="000D790F" w:rsidP="00DA58E5">
            <w:pPr>
              <w:pStyle w:val="ListParagraph"/>
              <w:numPr>
                <w:ilvl w:val="0"/>
                <w:numId w:val="37"/>
              </w:numPr>
              <w:textAlignment w:val="baseline"/>
              <w:rPr>
                <w:rFonts w:ascii="Gadugi" w:eastAsia="Times New Roman" w:hAnsi="Gadugi" w:cs="Segoe UI"/>
                <w:color w:val="000000"/>
                <w:sz w:val="22"/>
                <w:lang w:bidi="ar-SA"/>
              </w:rPr>
            </w:pPr>
            <w:r w:rsidRPr="005604ED">
              <w:rPr>
                <w:rFonts w:ascii="Gadugi" w:eastAsia="Times New Roman" w:hAnsi="Gadugi" w:cs="Segoe UI"/>
                <w:color w:val="000000"/>
                <w:sz w:val="22"/>
                <w:lang w:bidi="ar-SA"/>
              </w:rPr>
              <w:t xml:space="preserve">Good feedback offers </w:t>
            </w:r>
            <w:proofErr w:type="gramStart"/>
            <w:r w:rsidRPr="005604ED">
              <w:rPr>
                <w:rFonts w:ascii="Gadugi" w:eastAsia="Times New Roman" w:hAnsi="Gadugi" w:cs="Segoe UI"/>
                <w:color w:val="000000"/>
                <w:sz w:val="22"/>
                <w:lang w:bidi="ar-SA"/>
              </w:rPr>
              <w:t>information</w:t>
            </w:r>
            <w:proofErr w:type="gramEnd"/>
            <w:r w:rsidRPr="005604ED">
              <w:rPr>
                <w:rFonts w:ascii="Gadugi" w:eastAsia="Times New Roman" w:hAnsi="Gadugi" w:cs="Segoe UI"/>
                <w:color w:val="000000"/>
                <w:sz w:val="22"/>
                <w:lang w:bidi="ar-SA"/>
              </w:rPr>
              <w:t xml:space="preserve"> a</w:t>
            </w:r>
            <w:r w:rsidR="00E851DE">
              <w:rPr>
                <w:rFonts w:ascii="Gadugi" w:eastAsia="Times New Roman" w:hAnsi="Gadugi" w:cs="Segoe UI"/>
                <w:color w:val="000000"/>
                <w:sz w:val="22"/>
                <w:lang w:bidi="ar-SA"/>
              </w:rPr>
              <w:t xml:space="preserve">nd it is up to the </w:t>
            </w:r>
            <w:r w:rsidR="00B319EF">
              <w:rPr>
                <w:rFonts w:ascii="Gadugi" w:eastAsia="Times New Roman" w:hAnsi="Gadugi" w:cs="Segoe UI"/>
                <w:color w:val="000000"/>
                <w:sz w:val="22"/>
                <w:lang w:bidi="ar-SA"/>
              </w:rPr>
              <w:t>receiver</w:t>
            </w:r>
            <w:r w:rsidR="00E851DE">
              <w:rPr>
                <w:rFonts w:ascii="Gadugi" w:eastAsia="Times New Roman" w:hAnsi="Gadugi" w:cs="Segoe UI"/>
                <w:color w:val="000000"/>
                <w:sz w:val="22"/>
                <w:lang w:bidi="ar-SA"/>
              </w:rPr>
              <w:t xml:space="preserve"> what they </w:t>
            </w:r>
            <w:r w:rsidR="00B319EF">
              <w:rPr>
                <w:rFonts w:ascii="Gadugi" w:eastAsia="Times New Roman" w:hAnsi="Gadugi" w:cs="Segoe UI"/>
                <w:color w:val="000000"/>
                <w:sz w:val="22"/>
                <w:lang w:bidi="ar-SA"/>
              </w:rPr>
              <w:t xml:space="preserve">do with that information. They will decide how they take that information and if they wish to make any changes. </w:t>
            </w:r>
          </w:p>
          <w:p w14:paraId="2EFBBD1D" w14:textId="43A139C1" w:rsidR="00BB4A88" w:rsidRDefault="00BB4A88" w:rsidP="00332B01">
            <w:pPr>
              <w:textAlignment w:val="baseline"/>
              <w:rPr>
                <w:rFonts w:ascii="Gadugi" w:eastAsia="Times New Roman" w:hAnsi="Gadugi" w:cs="Segoe UI"/>
                <w:b/>
                <w:bCs/>
                <w:sz w:val="22"/>
                <w:lang w:bidi="ar-SA"/>
              </w:rPr>
            </w:pPr>
          </w:p>
          <w:p w14:paraId="16B207C0" w14:textId="77777777" w:rsidR="00BB4A88" w:rsidRPr="008E734D" w:rsidRDefault="00BB4A88" w:rsidP="00332B01">
            <w:pPr>
              <w:textAlignment w:val="baseline"/>
              <w:rPr>
                <w:rFonts w:ascii="CIDFont+F3" w:hAnsi="CIDFont+F3" w:cs="CIDFont+F3"/>
                <w:color w:val="0563C2"/>
                <w:sz w:val="21"/>
                <w:szCs w:val="21"/>
                <w:lang w:bidi="ar-SA"/>
              </w:rPr>
            </w:pPr>
          </w:p>
        </w:tc>
      </w:tr>
    </w:tbl>
    <w:p w14:paraId="7FFCDA28" w14:textId="77777777" w:rsidR="00B319EF" w:rsidRDefault="00B319EF" w:rsidP="00BB4A88">
      <w:pPr>
        <w:rPr>
          <w:lang w:eastAsia="en-GB" w:bidi="ar-SA"/>
        </w:rPr>
      </w:pPr>
    </w:p>
    <w:p w14:paraId="14A0DE03" w14:textId="77777777" w:rsidR="00B319EF" w:rsidRDefault="00B319EF" w:rsidP="00BB4A88">
      <w:pPr>
        <w:rPr>
          <w:lang w:eastAsia="en-GB" w:bidi="ar-SA"/>
        </w:rPr>
      </w:pPr>
    </w:p>
    <w:p w14:paraId="79E4524D" w14:textId="77777777" w:rsidR="00B319EF" w:rsidRDefault="00B319EF" w:rsidP="00BB4A88">
      <w:pPr>
        <w:rPr>
          <w:lang w:eastAsia="en-GB" w:bidi="ar-SA"/>
        </w:rPr>
      </w:pPr>
    </w:p>
    <w:p w14:paraId="0BC942C5" w14:textId="77777777" w:rsidR="00B319EF" w:rsidRDefault="00B319EF" w:rsidP="00BB4A88">
      <w:pPr>
        <w:rPr>
          <w:lang w:eastAsia="en-GB" w:bidi="ar-SA"/>
        </w:rPr>
      </w:pPr>
    </w:p>
    <w:tbl>
      <w:tblPr>
        <w:tblStyle w:val="TableGrid"/>
        <w:tblW w:w="9918" w:type="dxa"/>
        <w:tblLook w:val="04A0" w:firstRow="1" w:lastRow="0" w:firstColumn="1" w:lastColumn="0" w:noHBand="0" w:noVBand="1"/>
      </w:tblPr>
      <w:tblGrid>
        <w:gridCol w:w="9918"/>
      </w:tblGrid>
      <w:tr w:rsidR="00B319EF" w:rsidRPr="00273726" w14:paraId="23826FCC" w14:textId="77777777" w:rsidTr="00332B01">
        <w:trPr>
          <w:trHeight w:val="1922"/>
        </w:trPr>
        <w:tc>
          <w:tcPr>
            <w:tcW w:w="9918" w:type="dxa"/>
            <w:shd w:val="clear" w:color="auto" w:fill="FBE4D5" w:themeFill="accent2" w:themeFillTint="33"/>
          </w:tcPr>
          <w:p w14:paraId="43132A6D" w14:textId="6D1A6D32" w:rsidR="00B319EF" w:rsidRDefault="00B319EF" w:rsidP="00332B01">
            <w:pPr>
              <w:pStyle w:val="Heading1"/>
              <w:outlineLvl w:val="0"/>
              <w:rPr>
                <w:b/>
                <w:bCs/>
              </w:rPr>
            </w:pPr>
            <w:r w:rsidRPr="001A19DC">
              <w:rPr>
                <w:b/>
                <w:bCs/>
              </w:rPr>
              <w:lastRenderedPageBreak/>
              <w:t xml:space="preserve">Activity </w:t>
            </w:r>
            <w:r>
              <w:rPr>
                <w:b/>
                <w:bCs/>
              </w:rPr>
              <w:t>6</w:t>
            </w:r>
            <w:r w:rsidRPr="001A19DC">
              <w:rPr>
                <w:b/>
                <w:bCs/>
              </w:rPr>
              <w:t>.</w:t>
            </w:r>
            <w:r w:rsidR="000B465A">
              <w:rPr>
                <w:b/>
                <w:bCs/>
              </w:rPr>
              <w:t>11</w:t>
            </w:r>
            <w:r w:rsidRPr="001A19DC">
              <w:rPr>
                <w:b/>
                <w:bCs/>
              </w:rPr>
              <w:t xml:space="preserve"> </w:t>
            </w:r>
            <w:r>
              <w:rPr>
                <w:b/>
                <w:bCs/>
              </w:rPr>
              <w:t xml:space="preserve">answers </w:t>
            </w:r>
          </w:p>
          <w:p w14:paraId="514F6D8A" w14:textId="77777777" w:rsidR="00B319EF" w:rsidRPr="00583014" w:rsidRDefault="00B319EF" w:rsidP="00332B01"/>
          <w:tbl>
            <w:tblPr>
              <w:tblStyle w:val="TableGrid"/>
              <w:tblpPr w:leftFromText="180" w:rightFromText="180" w:vertAnchor="text" w:horzAnchor="margin" w:tblpXSpec="center" w:tblpY="-53"/>
              <w:tblOverlap w:val="never"/>
              <w:tblW w:w="0" w:type="auto"/>
              <w:tblLook w:val="04A0" w:firstRow="1" w:lastRow="0" w:firstColumn="1" w:lastColumn="0" w:noHBand="0" w:noVBand="1"/>
            </w:tblPr>
            <w:tblGrid>
              <w:gridCol w:w="1183"/>
              <w:gridCol w:w="1285"/>
              <w:gridCol w:w="1173"/>
              <w:gridCol w:w="1424"/>
              <w:gridCol w:w="1180"/>
              <w:gridCol w:w="1260"/>
              <w:gridCol w:w="1347"/>
            </w:tblGrid>
            <w:tr w:rsidR="00B319EF" w14:paraId="2AC43CF7" w14:textId="77777777" w:rsidTr="00332B01">
              <w:tc>
                <w:tcPr>
                  <w:tcW w:w="1183" w:type="dxa"/>
                </w:tcPr>
                <w:p w14:paraId="697D2F27"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Start with the positive</w:t>
                  </w:r>
                </w:p>
              </w:tc>
              <w:tc>
                <w:tcPr>
                  <w:tcW w:w="1285" w:type="dxa"/>
                </w:tcPr>
                <w:p w14:paraId="0286EC6C"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Own the feedback</w:t>
                  </w:r>
                </w:p>
              </w:tc>
              <w:tc>
                <w:tcPr>
                  <w:tcW w:w="1173" w:type="dxa"/>
                </w:tcPr>
                <w:p w14:paraId="0D28AB60"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Leave the person with a choice</w:t>
                  </w:r>
                </w:p>
              </w:tc>
              <w:tc>
                <w:tcPr>
                  <w:tcW w:w="1368" w:type="dxa"/>
                </w:tcPr>
                <w:p w14:paraId="6C4347EF"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Offer alternatives</w:t>
                  </w:r>
                </w:p>
              </w:tc>
              <w:tc>
                <w:tcPr>
                  <w:tcW w:w="1180" w:type="dxa"/>
                </w:tcPr>
                <w:p w14:paraId="6C2B8649"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Be specific</w:t>
                  </w:r>
                </w:p>
              </w:tc>
              <w:tc>
                <w:tcPr>
                  <w:tcW w:w="1211" w:type="dxa"/>
                </w:tcPr>
                <w:p w14:paraId="5CCB93C8"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Refer to behaviour that can be changed</w:t>
                  </w:r>
                </w:p>
              </w:tc>
              <w:tc>
                <w:tcPr>
                  <w:tcW w:w="1199" w:type="dxa"/>
                </w:tcPr>
                <w:p w14:paraId="08F143D7" w14:textId="77777777" w:rsidR="00B319EF" w:rsidRPr="00967A55" w:rsidRDefault="00B319EF" w:rsidP="00B319EF">
                  <w:pPr>
                    <w:jc w:val="center"/>
                    <w:textAlignment w:val="baseline"/>
                    <w:rPr>
                      <w:rFonts w:ascii="Gadugi" w:eastAsia="Times New Roman" w:hAnsi="Gadugi" w:cs="Segoe UI"/>
                      <w:b/>
                      <w:bCs/>
                      <w:color w:val="000000"/>
                      <w:sz w:val="22"/>
                      <w:lang w:bidi="ar-SA"/>
                    </w:rPr>
                  </w:pPr>
                  <w:r w:rsidRPr="00967A55">
                    <w:rPr>
                      <w:rFonts w:ascii="Gadugi" w:eastAsia="Times New Roman" w:hAnsi="Gadugi" w:cs="Segoe UI"/>
                      <w:b/>
                      <w:bCs/>
                      <w:color w:val="000000"/>
                      <w:sz w:val="22"/>
                      <w:lang w:bidi="ar-SA"/>
                    </w:rPr>
                    <w:t xml:space="preserve">Be descriptive </w:t>
                  </w:r>
                </w:p>
              </w:tc>
            </w:tr>
            <w:tr w:rsidR="00B319EF" w14:paraId="6695F985" w14:textId="77777777" w:rsidTr="00332B01">
              <w:tc>
                <w:tcPr>
                  <w:tcW w:w="1183" w:type="dxa"/>
                </w:tcPr>
                <w:p w14:paraId="6BCA3B8E" w14:textId="6115555F"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693952" behindDoc="0" locked="0" layoutInCell="1" allowOverlap="1" wp14:anchorId="0A79170D" wp14:editId="6A4B7A69">
                            <wp:simplePos x="0" y="0"/>
                            <wp:positionH relativeFrom="column">
                              <wp:posOffset>76200</wp:posOffset>
                            </wp:positionH>
                            <wp:positionV relativeFrom="paragraph">
                              <wp:posOffset>54610</wp:posOffset>
                            </wp:positionV>
                            <wp:extent cx="387350" cy="375285"/>
                            <wp:effectExtent l="0" t="0" r="12700" b="24765"/>
                            <wp:wrapNone/>
                            <wp:docPr id="470" name="Oval 470"/>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167351C9" w14:textId="7F2398BF" w:rsidR="00B319EF" w:rsidRPr="004077E0" w:rsidRDefault="00B319EF" w:rsidP="00B319EF">
                                        <w:pPr>
                                          <w:jc w:val="center"/>
                                          <w:rPr>
                                            <w:color w:val="000000" w:themeColor="text1"/>
                                          </w:rPr>
                                        </w:pPr>
                                        <w:r>
                                          <w:rPr>
                                            <w:color w:val="000000" w:themeColor="text1"/>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A79170D" id="Oval 470" o:spid="_x0000_s1213" style="position:absolute;left:0;text-align:left;margin-left:6pt;margin-top:4.3pt;width:30.5pt;height:29.55pt;z-index:253693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yXTRhQIAABMFAAAOAAAAZHJzL2Uyb0RvYy54bWysVMFu2zAMvQ/YPwi6r3bSZM6COEXQIMOA&#10;ri3QDj0rshwLkERNUmJnXz9KdpNm3WmYDzIpUhT5+KjFTacVOQjnJZiSjq5ySoThUEmzK+mP582n&#10;GSU+MFMxBUaU9Cg8vVl+/LBo7VyMoQFVCUcwiPHz1pa0CcHOs8zzRmjmr8AKg8YanGYBVbfLKsda&#10;jK5VNs7zz1kLrrIOuPAed9e9kS5T/LoWPDzUtReBqJJibiGtLq3buGbLBZvvHLON5EMa7B+y0Ewa&#10;vPQUas0CI3sn34XSkjvwUIcrDjqDupZcpBqwmlH+RzVPDbMi1YLgeHuCyf+/sPz+8GQfHcLQWj/3&#10;KMYqutrp+Mf8SJfAOp7AEl0gHDevZ8X1FCHlaLoupuPZNIKZnQ9b58NXAZpEoaRCKWl9LIfN2eHO&#10;h9771Stue1Cy2kilknL0t8qRA8POYcMraClRzAfcLOkmfcOFF8eUIW1Jx/hNMTeGlKoVCyhqW5XU&#10;mx0lTO2Qqzy4lMvFae9229OtRb5aT4rkpPb6O1R9MsU0zxNxsNbBP9V9ESiWtWa+6Y8kU881LQMS&#10;Xkld0hnGOUVSJhYtEmUHcM4diVLoth2RWMOoGMVQcW8L1fHREQc9r73lG4kX3yFMj8whkbE/OJzh&#10;AZdaAQIDg0RJA+7X3/ajP/ILrZS0OBgI2s89cwLR/2aQeV9Gk0mcpKRMpsUYFffWsn1rMXt9C9jB&#10;ET4Dlicx+gf1KtYO9AvO8CreiiZmON7dt2dQbkM/sPgKcLFaJTecHsvCnXmyPAaP2EXIn7sX5uzA&#10;uIBUvYfXIXrHut43njSw2geoZaLkGVfsalRw8lJ/h1cijvZbPXmd37LlbwAAAP//AwBQSwMEFAAG&#10;AAgAAAAhAJ7g/QTZAAAABgEAAA8AAABkcnMvZG93bnJldi54bWxMj8tOwzAQRfdI/IM1SOyoQ5CS&#10;KsSpeAqxQpR278ZDErDHwXbS8PcMK1ge3dG9Z+rN4qyYMcTBk4LLVQYCqfVmoE7B7u3xYg0iJk1G&#10;W0+o4BsjbJrTk1pXxh/pFedt6gSXUKy0gj6lsZIytj06HVd+ROLs3QenE2PopAn6yOXOyjzLCun0&#10;QLzQ6xHvemw/t5NTgNnzS9jND3Y/3d7n89e+NU8fUanzs+XmGkTCJf0dw68+q0PDTgc/kYnCMuf8&#10;SlKwLkBwXF4xHhQUZQmyqeV//eYHAAD//wMAUEsBAi0AFAAGAAgAAAAhALaDOJL+AAAA4QEAABMA&#10;AAAAAAAAAAAAAAAAAAAAAFtDb250ZW50X1R5cGVzXS54bWxQSwECLQAUAAYACAAAACEAOP0h/9YA&#10;AACUAQAACwAAAAAAAAAAAAAAAAAvAQAAX3JlbHMvLnJlbHNQSwECLQAUAAYACAAAACEAHcl00YUC&#10;AAATBQAADgAAAAAAAAAAAAAAAAAuAgAAZHJzL2Uyb0RvYy54bWxQSwECLQAUAAYACAAAACEAnuD9&#10;BNkAAAAGAQAADwAAAAAAAAAAAAAAAADfBAAAZHJzL2Rvd25yZXYueG1sUEsFBgAAAAAEAAQA8wAA&#10;AOUFAAAAAA==&#10;" fillcolor="window" strokecolor="#548235" strokeweight="1.75pt">
                            <v:stroke joinstyle="miter"/>
                            <v:textbox>
                              <w:txbxContent>
                                <w:p w14:paraId="167351C9" w14:textId="7F2398BF" w:rsidR="00B319EF" w:rsidRPr="004077E0" w:rsidRDefault="00B319EF" w:rsidP="00B319EF">
                                  <w:pPr>
                                    <w:jc w:val="center"/>
                                    <w:rPr>
                                      <w:color w:val="000000" w:themeColor="text1"/>
                                    </w:rPr>
                                  </w:pPr>
                                  <w:r>
                                    <w:rPr>
                                      <w:color w:val="000000" w:themeColor="text1"/>
                                    </w:rPr>
                                    <w:t>1</w:t>
                                  </w:r>
                                </w:p>
                              </w:txbxContent>
                            </v:textbox>
                          </v:oval>
                        </w:pict>
                      </mc:Fallback>
                    </mc:AlternateContent>
                  </w:r>
                </w:p>
              </w:tc>
              <w:tc>
                <w:tcPr>
                  <w:tcW w:w="1285" w:type="dxa"/>
                </w:tcPr>
                <w:p w14:paraId="64CFD92F" w14:textId="4F711CAA" w:rsidR="00B319EF"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704192" behindDoc="0" locked="0" layoutInCell="1" allowOverlap="1" wp14:anchorId="416580A5" wp14:editId="51835D2D">
                            <wp:simplePos x="0" y="0"/>
                            <wp:positionH relativeFrom="column">
                              <wp:posOffset>137795</wp:posOffset>
                            </wp:positionH>
                            <wp:positionV relativeFrom="paragraph">
                              <wp:posOffset>54610</wp:posOffset>
                            </wp:positionV>
                            <wp:extent cx="387350" cy="375285"/>
                            <wp:effectExtent l="0" t="0" r="12700" b="24765"/>
                            <wp:wrapNone/>
                            <wp:docPr id="476" name="Oval 476"/>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09CA9189" w14:textId="68E38461" w:rsidR="00B319EF" w:rsidRPr="004077E0" w:rsidRDefault="00B319EF" w:rsidP="00B319EF">
                                        <w:pPr>
                                          <w:jc w:val="center"/>
                                          <w:rPr>
                                            <w:color w:val="000000" w:themeColor="text1"/>
                                          </w:rPr>
                                        </w:pPr>
                                        <w:r>
                                          <w:rPr>
                                            <w:color w:val="000000" w:themeColor="text1"/>
                                          </w:rP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16580A5" id="Oval 476" o:spid="_x0000_s1214" style="position:absolute;left:0;text-align:left;margin-left:10.85pt;margin-top:4.3pt;width:30.5pt;height:29.55pt;z-index:253704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F2chQIAABMFAAAOAAAAZHJzL2Uyb0RvYy54bWysVMFu2zAMvQ/YPwi6r3bSZM6COEXQIMOA&#10;ri3QDj0rshwLkERNUmJnXz9KdpNm3WmYDzIpUhT5+KjFTacVOQjnJZiSjq5ySoThUEmzK+mP582n&#10;GSU+MFMxBUaU9Cg8vVl+/LBo7VyMoQFVCUcwiPHz1pa0CcHOs8zzRmjmr8AKg8YanGYBVbfLKsda&#10;jK5VNs7zz1kLrrIOuPAed9e9kS5T/LoWPDzUtReBqJJibiGtLq3buGbLBZvvHLON5EMa7B+y0Ewa&#10;vPQUas0CI3sn34XSkjvwUIcrDjqDupZcpBqwmlH+RzVPDbMi1YLgeHuCyf+/sPz+8GQfHcLQWj/3&#10;KMYqutrp+Mf8SJfAOp7AEl0gHDevZ8X1FCHlaLoupuPZNIKZnQ9b58NXAZpEoaRCKWl9LIfN2eHO&#10;h9771Stue1Cy2kilknL0t8qRA8POYcMraClRzAfcLOkmfcOFF8eUIW1Jx/hNMTeGlKoVCyhqW5XU&#10;mx0lTO2Qqzy4lMvFae9229OtRb5aT4rkpPb6O1R9MsU0zxNxsNbBP9V9ESiWtWa+6Y8kU881LQMS&#10;Xkld0hnGOUVSJhYtEmUHcM4diVLoth2RWMOoGMdQcW8L1fHREQc9r73lG4kX3yFMj8whkbE/OJzh&#10;AZdaAQIDg0RJA+7X3/ajP/ILrZS0OBgI2s89cwLR/2aQeV9Gk0mcpKRMpsUYFffWsn1rMXt9C9jB&#10;ET4Dlicx+gf1KtYO9AvO8CreiiZmON7dt2dQbkM/sPgKcLFaJTecHsvCnXmyPAaP2EXIn7sX5uzA&#10;uIBUvYfXIXrHut43njSw2geoZaLkGVfsalRw8lJ/h1cijvZbPXmd37LlbwAAAP//AwBQSwMEFAAG&#10;AAgAAAAhALlWJe3aAAAABgEAAA8AAABkcnMvZG93bnJldi54bWxMjk1PwzAQRO9I/AdrkbhRpzkk&#10;UYhT8SnECVHauxtvk5R4HWwnDf+e5QTH0YzevGqz2EHM6EPvSMF6lYBAapzpqVWw+3i+KUCEqMno&#10;wREq+MYAm/ryotKlcWd6x3kbW8EQCqVW0MU4llKGpkOrw8qNSNwdnbc6cvStNF6fGW4HmSZJJq3u&#10;iR86PeJDh83ndrIKMHl987v5adhP94/p/LVvzMspKHV9tdzdgoi4xL8x/OqzOtTsdHATmSAGBek6&#10;56WCIgPBdZFyPCjI8hxkXcn/+vUPAAAA//8DAFBLAQItABQABgAIAAAAIQC2gziS/gAAAOEBAAAT&#10;AAAAAAAAAAAAAAAAAAAAAABbQ29udGVudF9UeXBlc10ueG1sUEsBAi0AFAAGAAgAAAAhADj9If/W&#10;AAAAlAEAAAsAAAAAAAAAAAAAAAAALwEAAF9yZWxzLy5yZWxzUEsBAi0AFAAGAAgAAAAhACZoXZyF&#10;AgAAEwUAAA4AAAAAAAAAAAAAAAAALgIAAGRycy9lMm9Eb2MueG1sUEsBAi0AFAAGAAgAAAAhALlW&#10;Je3aAAAABgEAAA8AAAAAAAAAAAAAAAAA3wQAAGRycy9kb3ducmV2LnhtbFBLBQYAAAAABAAEAPMA&#10;AADmBQAAAAA=&#10;" fillcolor="window" strokecolor="#548235" strokeweight="1.75pt">
                            <v:stroke joinstyle="miter"/>
                            <v:textbox>
                              <w:txbxContent>
                                <w:p w14:paraId="09CA9189" w14:textId="68E38461" w:rsidR="00B319EF" w:rsidRPr="004077E0" w:rsidRDefault="00B319EF" w:rsidP="00B319EF">
                                  <w:pPr>
                                    <w:jc w:val="center"/>
                                    <w:rPr>
                                      <w:color w:val="000000" w:themeColor="text1"/>
                                    </w:rPr>
                                  </w:pPr>
                                  <w:r>
                                    <w:rPr>
                                      <w:color w:val="000000" w:themeColor="text1"/>
                                    </w:rPr>
                                    <w:t>6</w:t>
                                  </w:r>
                                </w:p>
                              </w:txbxContent>
                            </v:textbox>
                          </v:oval>
                        </w:pict>
                      </mc:Fallback>
                    </mc:AlternateContent>
                  </w:r>
                </w:p>
                <w:p w14:paraId="6B56C1C0" w14:textId="77777777" w:rsidR="00B319EF" w:rsidRDefault="00B319EF" w:rsidP="00B319EF">
                  <w:pPr>
                    <w:jc w:val="center"/>
                    <w:textAlignment w:val="baseline"/>
                    <w:rPr>
                      <w:rFonts w:ascii="Gadugi" w:eastAsia="Times New Roman" w:hAnsi="Gadugi" w:cs="Segoe UI"/>
                      <w:b/>
                      <w:bCs/>
                      <w:color w:val="000000"/>
                      <w:sz w:val="22"/>
                      <w:lang w:bidi="ar-SA"/>
                    </w:rPr>
                  </w:pPr>
                </w:p>
                <w:p w14:paraId="485B95F8" w14:textId="14CBD929" w:rsidR="00B319EF" w:rsidRPr="00967A55" w:rsidRDefault="00B319EF" w:rsidP="00B319EF">
                  <w:pPr>
                    <w:jc w:val="center"/>
                    <w:textAlignment w:val="baseline"/>
                    <w:rPr>
                      <w:rFonts w:ascii="Gadugi" w:eastAsia="Times New Roman" w:hAnsi="Gadugi" w:cs="Segoe UI"/>
                      <w:b/>
                      <w:bCs/>
                      <w:color w:val="000000"/>
                      <w:sz w:val="22"/>
                      <w:lang w:bidi="ar-SA"/>
                    </w:rPr>
                  </w:pPr>
                </w:p>
              </w:tc>
              <w:tc>
                <w:tcPr>
                  <w:tcW w:w="1173" w:type="dxa"/>
                </w:tcPr>
                <w:p w14:paraId="7C952DC5" w14:textId="68D70209"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691904" behindDoc="0" locked="0" layoutInCell="1" allowOverlap="1" wp14:anchorId="1B75F14F" wp14:editId="6ACB5B1D">
                            <wp:simplePos x="0" y="0"/>
                            <wp:positionH relativeFrom="column">
                              <wp:posOffset>90170</wp:posOffset>
                            </wp:positionH>
                            <wp:positionV relativeFrom="paragraph">
                              <wp:posOffset>67310</wp:posOffset>
                            </wp:positionV>
                            <wp:extent cx="387350" cy="375285"/>
                            <wp:effectExtent l="0" t="0" r="12700" b="24765"/>
                            <wp:wrapNone/>
                            <wp:docPr id="467" name="Oval 467"/>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2B25EBE2" w14:textId="77777777" w:rsidR="00B319EF" w:rsidRPr="004077E0" w:rsidRDefault="00B319EF" w:rsidP="00B319EF">
                                        <w:pPr>
                                          <w:jc w:val="center"/>
                                          <w:rPr>
                                            <w:color w:val="000000" w:themeColor="text1"/>
                                          </w:rPr>
                                        </w:pPr>
                                        <w:r>
                                          <w:rPr>
                                            <w:color w:val="000000" w:themeColor="text1"/>
                                          </w:rP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B75F14F" id="Oval 467" o:spid="_x0000_s1215" style="position:absolute;left:0;text-align:left;margin-left:7.1pt;margin-top:5.3pt;width:30.5pt;height:29.55pt;z-index:253691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CpURhAIAABMFAAAOAAAAZHJzL2Uyb0RvYy54bWysVE1v2zAMvQ/YfxB0X+18zVlQpwgaZBjQ&#10;tQHaoWdFlmMBkqhJSuzs14+S3aRddxrmg0yKFEU+Pur6ptOKHIXzEkxJR1c5JcJwqKTZl/TH0+bT&#10;nBIfmKmYAiNKehKe3iw/frhu7UKMoQFVCUcwiPGL1pa0CcEusszzRmjmr8AKg8YanGYBVbfPKsda&#10;jK5VNs7zz1kLrrIOuPAed9e9kS5T/LoWPDzUtReBqJJibiGtLq27uGbLa7bYO2YbyYc02D9koZk0&#10;eOk51JoFRg5OvgulJXfgoQ5XHHQGdS25SDVgNaP8j2oeG2ZFqgXB8fYMk/9/Yfn98dFuHcLQWr/w&#10;KMYqutrp+Mf8SJfAOp3BEl0gHDcn82IyQ0g5mibFbDyfRTCzy2HrfPgqQJMolFQoJa2P5bAFO975&#10;0Hu/eMVtD0pWG6lUUk7+VjlyZNg5bHgFLSWK+YCbJd2kb7jwzTFlSFvSMX4zzI0hpWrFAoraViX1&#10;Zk8JU3vkKg8u5fLmtHf73fnWIl+tp0VyUgf9Hao+mWKW54k4WOvgn+p+EyiWtWa+6Y8kU881LQMS&#10;Xkld0jnGOUdSJhYtEmUHcC4diVLodh2RWMOomMRQcW8H1WnriIOe197yjcSL7xCmLXNIZOwPDmd4&#10;wKVWgMDAIFHSgPv1t/3oj/xCKyUtDgaC9vPAnED0vxlk3pfRdBonKSnTWTFGxb227F5bzEHfAnZw&#10;hM+A5UmM/kG9iLUD/YwzvIq3ookZjnf37RmU29APLL4CXKxWyQ2nx7JwZx4tj8EjdhHyp+6ZOTsw&#10;LiBV7+FliN6xrveNJw2sDgFqmSh5wRW7GhWcvNTf4ZWIo/1aT16Xt2z5GwAA//8DAFBLAwQUAAYA&#10;CAAAACEALfXX5doAAAAHAQAADwAAAGRycy9kb3ducmV2LnhtbEyOy07DMBBF90j8gzVI7KhNBCmE&#10;OBVPoa4Qpd278ZAE7HGInTT8PcMKVqOje3XnlKvZOzHhELtAGs4XCgRSHWxHjYbt29PZFYiYDFnj&#10;AqGGb4ywqo6PSlPYcKBXnDapETxCsTAa2pT6QspYt+hNXIQeibP3MHiTGIdG2sEceNw7mSmVS286&#10;4g+t6fG+xfpzM3oNqNYvw3Z6dLvx7iGbvna1ff6IWp+ezLc3IBLO6a8Mv/qsDhU77cNINgrHfJFx&#10;k6/KQXC+vGTea8ivlyCrUv73r34AAAD//wMAUEsBAi0AFAAGAAgAAAAhALaDOJL+AAAA4QEAABMA&#10;AAAAAAAAAAAAAAAAAAAAAFtDb250ZW50X1R5cGVzXS54bWxQSwECLQAUAAYACAAAACEAOP0h/9YA&#10;AACUAQAACwAAAAAAAAAAAAAAAAAvAQAAX3JlbHMvLnJlbHNQSwECLQAUAAYACAAAACEA8AqVEYQC&#10;AAATBQAADgAAAAAAAAAAAAAAAAAuAgAAZHJzL2Uyb0RvYy54bWxQSwECLQAUAAYACAAAACEALfXX&#10;5doAAAAHAQAADwAAAAAAAAAAAAAAAADeBAAAZHJzL2Rvd25yZXYueG1sUEsFBgAAAAAEAAQA8wAA&#10;AOUFAAAAAA==&#10;" fillcolor="window" strokecolor="#548235" strokeweight="1.75pt">
                            <v:stroke joinstyle="miter"/>
                            <v:textbox>
                              <w:txbxContent>
                                <w:p w14:paraId="2B25EBE2" w14:textId="77777777" w:rsidR="00B319EF" w:rsidRPr="004077E0" w:rsidRDefault="00B319EF" w:rsidP="00B319EF">
                                  <w:pPr>
                                    <w:jc w:val="center"/>
                                    <w:rPr>
                                      <w:color w:val="000000" w:themeColor="text1"/>
                                    </w:rPr>
                                  </w:pPr>
                                  <w:r>
                                    <w:rPr>
                                      <w:color w:val="000000" w:themeColor="text1"/>
                                    </w:rPr>
                                    <w:t>7</w:t>
                                  </w:r>
                                </w:p>
                              </w:txbxContent>
                            </v:textbox>
                          </v:oval>
                        </w:pict>
                      </mc:Fallback>
                    </mc:AlternateContent>
                  </w:r>
                </w:p>
              </w:tc>
              <w:tc>
                <w:tcPr>
                  <w:tcW w:w="1368" w:type="dxa"/>
                </w:tcPr>
                <w:p w14:paraId="0209E73D" w14:textId="57B3423D"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700096" behindDoc="0" locked="0" layoutInCell="1" allowOverlap="1" wp14:anchorId="1300F634" wp14:editId="0716A589">
                            <wp:simplePos x="0" y="0"/>
                            <wp:positionH relativeFrom="column">
                              <wp:posOffset>164465</wp:posOffset>
                            </wp:positionH>
                            <wp:positionV relativeFrom="paragraph">
                              <wp:posOffset>80010</wp:posOffset>
                            </wp:positionV>
                            <wp:extent cx="387350" cy="375285"/>
                            <wp:effectExtent l="0" t="0" r="12700" b="24765"/>
                            <wp:wrapNone/>
                            <wp:docPr id="474" name="Oval 474"/>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62D8D875" w14:textId="71CB473F" w:rsidR="00B319EF" w:rsidRPr="004077E0" w:rsidRDefault="00B319EF" w:rsidP="00B319EF">
                                        <w:pPr>
                                          <w:jc w:val="center"/>
                                          <w:rPr>
                                            <w:color w:val="000000" w:themeColor="text1"/>
                                          </w:rPr>
                                        </w:pPr>
                                        <w:r>
                                          <w:rPr>
                                            <w:color w:val="000000" w:themeColor="text1"/>
                                          </w:rP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300F634" id="Oval 474" o:spid="_x0000_s1216" style="position:absolute;left:0;text-align:left;margin-left:12.95pt;margin-top:6.3pt;width:30.5pt;height:29.55pt;z-index:253700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Kg4GhQIAABMFAAAOAAAAZHJzL2Uyb0RvYy54bWysVMFu2zAMvQ/YPwi6r3bSZM6COEXQIMOA&#10;ri3QDj0rshwLkERNUmJnXz9KdpNm3WmYDzIpUhT5+KjFTacVOQjnJZiSjq5ySoThUEmzK+mP582n&#10;GSU+MFMxBUaU9Cg8vVl+/LBo7VyMoQFVCUcwiPHz1pa0CcHOs8zzRmjmr8AKg8YanGYBVbfLKsda&#10;jK5VNs7zz1kLrrIOuPAed9e9kS5T/LoWPDzUtReBqJJibiGtLq3buGbLBZvvHLON5EMa7B+y0Ewa&#10;vPQUas0CI3sn34XSkjvwUIcrDjqDupZcpBqwmlH+RzVPDbMi1YLgeHuCyf+/sPz+8GQfHcLQWj/3&#10;KMYqutrp+Mf8SJfAOp7AEl0gHDevZ8X1FCHlaLoupuPZNIKZnQ9b58NXAZpEoaRCKWl9LIfN2eHO&#10;h9771Stue1Cy2kilknL0t8qRA8POYcMraClRzAfcLOkmfcOFF8eUIW1Jx/hNMTeGlKoVCyhqW5XU&#10;mx0lTO2Qqzy4lMvFae9229OtRb5aT4rkpPb6O1R9MsU0zxNxsNbBP9V9ESiWtWa+6Y8kU881LQMS&#10;Xkld0hnGOUVSJhYtEmUHcM4diVLoth2RWMOomMRQcW8L1fHREQc9r73lG4kX3yFMj8whkbE/OJzh&#10;AZdaAQIDg0RJA+7X3/ajP/ILrZS0OBgI2s89cwLR/2aQeV9Gk0mcpKRMpsUYFffWsn1rMXt9C9jB&#10;ET4Dlicx+gf1KtYO9AvO8CreiiZmON7dt2dQbkM/sPgKcLFaJTecHsvCnXmyPAaP2EXIn7sX5uzA&#10;uIBUvYfXIXrHut43njSw2geoZaLkGVfsalRw8lJ/h1cijvZbPXmd37LlbwAAAP//AwBQSwMEFAAG&#10;AAgAAAAhAPrf77DaAAAABwEAAA8AAABkcnMvZG93bnJldi54bWxMjstOwzAQRfdI/IM1SOyo00ik&#10;JcSpeAqxQpR278ZDErDHwXbS8PcMK1jeh+491WZ2VkwYYu9JwXKRgUBqvOmpVbB7e7xYg4hJk9HW&#10;Eyr4xgib+vSk0qXxR3rFaZtawSMUS62gS2kopYxNh07HhR+QOHv3wenEMrTSBH3kcWdlnmWFdLon&#10;fuj0gHcdNp/b0SnA7Pkl7KYHux9v7/Ppa9+Yp4+o1PnZfHMNIuGc/srwi8/oUDPTwY9korAK8ssr&#10;brKfFyA4XxesDwpWyxXIupL/+esfAAAA//8DAFBLAQItABQABgAIAAAAIQC2gziS/gAAAOEBAAAT&#10;AAAAAAAAAAAAAAAAAAAAAABbQ29udGVudF9UeXBlc10ueG1sUEsBAi0AFAAGAAgAAAAhADj9If/W&#10;AAAAlAEAAAsAAAAAAAAAAAAAAAAALwEAAF9yZWxzLy5yZWxzUEsBAi0AFAAGAAgAAAAhAFAqDgaF&#10;AgAAEwUAAA4AAAAAAAAAAAAAAAAALgIAAGRycy9lMm9Eb2MueG1sUEsBAi0AFAAGAAgAAAAhAPrf&#10;77DaAAAABwEAAA8AAAAAAAAAAAAAAAAA3wQAAGRycy9kb3ducmV2LnhtbFBLBQYAAAAABAAEAPMA&#10;AADmBQAAAAA=&#10;" fillcolor="window" strokecolor="#548235" strokeweight="1.75pt">
                            <v:stroke joinstyle="miter"/>
                            <v:textbox>
                              <w:txbxContent>
                                <w:p w14:paraId="62D8D875" w14:textId="71CB473F" w:rsidR="00B319EF" w:rsidRPr="004077E0" w:rsidRDefault="00B319EF" w:rsidP="00B319EF">
                                  <w:pPr>
                                    <w:jc w:val="center"/>
                                    <w:rPr>
                                      <w:color w:val="000000" w:themeColor="text1"/>
                                    </w:rPr>
                                  </w:pPr>
                                  <w:r>
                                    <w:rPr>
                                      <w:color w:val="000000" w:themeColor="text1"/>
                                    </w:rPr>
                                    <w:t>4</w:t>
                                  </w:r>
                                </w:p>
                              </w:txbxContent>
                            </v:textbox>
                          </v:oval>
                        </w:pict>
                      </mc:Fallback>
                    </mc:AlternateContent>
                  </w:r>
                </w:p>
              </w:tc>
              <w:tc>
                <w:tcPr>
                  <w:tcW w:w="1180" w:type="dxa"/>
                </w:tcPr>
                <w:p w14:paraId="50F8CEA0" w14:textId="69A26237"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696000" behindDoc="0" locked="0" layoutInCell="1" allowOverlap="1" wp14:anchorId="159EB485" wp14:editId="20E741B1">
                            <wp:simplePos x="0" y="0"/>
                            <wp:positionH relativeFrom="column">
                              <wp:posOffset>79375</wp:posOffset>
                            </wp:positionH>
                            <wp:positionV relativeFrom="paragraph">
                              <wp:posOffset>73660</wp:posOffset>
                            </wp:positionV>
                            <wp:extent cx="387350" cy="375285"/>
                            <wp:effectExtent l="0" t="0" r="12700" b="24765"/>
                            <wp:wrapNone/>
                            <wp:docPr id="471" name="Oval 471"/>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6CA3F95D" w14:textId="48FA350D" w:rsidR="00B319EF" w:rsidRPr="004077E0" w:rsidRDefault="00B319EF" w:rsidP="00B319EF">
                                        <w:pPr>
                                          <w:jc w:val="center"/>
                                          <w:rPr>
                                            <w:color w:val="000000" w:themeColor="text1"/>
                                          </w:rPr>
                                        </w:pPr>
                                        <w:r>
                                          <w:rPr>
                                            <w:color w:val="000000" w:themeColor="text1"/>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59EB485" id="Oval 471" o:spid="_x0000_s1217" style="position:absolute;left:0;text-align:left;margin-left:6.25pt;margin-top:5.8pt;width:30.5pt;height:29.55pt;z-index:253696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SMaLhAIAABMFAAAOAAAAZHJzL2Uyb0RvYy54bWysVMFu2zAMvQ/YPwi6r3bSZM6COEXQIMOA&#10;ri3QDj0rshwLkERNUmJnXz9KdpNm3WmYDzIpUhT5+KjFTacVOQjnJZiSjq5ySoThUEmzK+mP582n&#10;GSU+MFMxBUaU9Cg8vVl+/LBo7VyMoQFVCUcwiPHz1pa0CcHOs8zzRmjmr8AKg8YanGYBVbfLKsda&#10;jK5VNs7zz1kLrrIOuPAed9e9kS5T/LoWPDzUtReBqJJibiGtLq3buGbLBZvvHLON5EMa7B+y0Ewa&#10;vPQUas0CI3sn34XSkjvwUIcrDjqDupZcpBqwmlH+RzVPDbMi1YLgeHuCyf+/sPz+8GQfHcLQWj/3&#10;KMYqutrp+Mf8SJfAOp7AEl0gHDevZ8X1FCHlaLoupuPZNIKZnQ9b58NXAZpEoaRCKWl9LIfN2eHO&#10;h9771Stue1Cy2kilknL0t8qRA8POYcMraClRzAfcLOkmfcOFF8eUIW1Jx/hNMTeGlKoVCyhqW5XU&#10;mx0lTO2Qqzy4lMvFae9229OtRb5aT4rkpPb6O1R9MsU0zxNxsNbBP9V9ESiWtWa+6Y8kU881LQMS&#10;Xkld0hnGOUVSJhYtEmUHcM4diVLoth2RWMOoSEjHvS1Ux0dHHPS89pZvJF58hzA9ModExv7gcIYH&#10;XGoFCAwMEiUNuF9/24/+yC+0UtLiYCBoP/fMCUT/m0HmfRlNJnGSkjKZFmNU3FvL9q3F7PUtYAdH&#10;+AxYnsToH9SrWDvQLzjDq3grmpjheHffnkG5Df3A4ivAxWqV3HB6LAt35snyGDxiFyF/7l6YswPj&#10;AlL1Hl6H6B3ret940sBqH6CWiZJnXLGrUcHJS/0dXok42m/15HV+y5a/AQAA//8DAFBLAwQUAAYA&#10;CAAAACEA9lBSMtkAAAAHAQAADwAAAGRycy9kb3ducmV2LnhtbEyOzU7DMBCE70i8g7VI3KjTIFqU&#10;xqn4FeJUUdq7G2+TgL0OtpOGt2c5wWk0mtHMV64nZ8WIIXaeFMxnGQik2puOGgW79+erWxAxaTLa&#10;ekIF3xhhXZ2flbow/kRvOG5TI3iEYqEVtCn1hZSxbtHpOPM9EmdHH5xObEMjTdAnHndW5lm2kE53&#10;xA+t7vGhxfpzOzgFmL1uwm58svvh/jEfv/a1efmISl1eTHcrEAmn9FeGX3xGh4qZDn4gE4Vln99w&#10;k3W+AMH58pr9gTVbgqxK+Z+/+gEAAP//AwBQSwECLQAUAAYACAAAACEAtoM4kv4AAADhAQAAEwAA&#10;AAAAAAAAAAAAAAAAAAAAW0NvbnRlbnRfVHlwZXNdLnhtbFBLAQItABQABgAIAAAAIQA4/SH/1gAA&#10;AJQBAAALAAAAAAAAAAAAAAAAAC8BAABfcmVscy8ucmVsc1BLAQItABQABgAIAAAAIQCGSMaLhAIA&#10;ABMFAAAOAAAAAAAAAAAAAAAAAC4CAABkcnMvZTJvRG9jLnhtbFBLAQItABQABgAIAAAAIQD2UFIy&#10;2QAAAAcBAAAPAAAAAAAAAAAAAAAAAN4EAABkcnMvZG93bnJldi54bWxQSwUGAAAAAAQABADzAAAA&#10;5AUAAAAA&#10;" fillcolor="window" strokecolor="#548235" strokeweight="1.75pt">
                            <v:stroke joinstyle="miter"/>
                            <v:textbox>
                              <w:txbxContent>
                                <w:p w14:paraId="6CA3F95D" w14:textId="48FA350D" w:rsidR="00B319EF" w:rsidRPr="004077E0" w:rsidRDefault="00B319EF" w:rsidP="00B319EF">
                                  <w:pPr>
                                    <w:jc w:val="center"/>
                                    <w:rPr>
                                      <w:color w:val="000000" w:themeColor="text1"/>
                                    </w:rPr>
                                  </w:pPr>
                                  <w:r>
                                    <w:rPr>
                                      <w:color w:val="000000" w:themeColor="text1"/>
                                    </w:rPr>
                                    <w:t>2</w:t>
                                  </w:r>
                                </w:p>
                              </w:txbxContent>
                            </v:textbox>
                          </v:oval>
                        </w:pict>
                      </mc:Fallback>
                    </mc:AlternateContent>
                  </w:r>
                </w:p>
              </w:tc>
              <w:tc>
                <w:tcPr>
                  <w:tcW w:w="1211" w:type="dxa"/>
                </w:tcPr>
                <w:p w14:paraId="741BA432" w14:textId="2EB265AE"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698048" behindDoc="0" locked="0" layoutInCell="1" allowOverlap="1" wp14:anchorId="0CF3955D" wp14:editId="45582D90">
                            <wp:simplePos x="0" y="0"/>
                            <wp:positionH relativeFrom="column">
                              <wp:posOffset>111125</wp:posOffset>
                            </wp:positionH>
                            <wp:positionV relativeFrom="paragraph">
                              <wp:posOffset>54610</wp:posOffset>
                            </wp:positionV>
                            <wp:extent cx="387350" cy="375285"/>
                            <wp:effectExtent l="0" t="0" r="12700" b="24765"/>
                            <wp:wrapNone/>
                            <wp:docPr id="473" name="Oval 473"/>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62CFEE61" w14:textId="1CBCEBC9" w:rsidR="00B319EF" w:rsidRPr="004077E0" w:rsidRDefault="00B319EF" w:rsidP="00B319EF">
                                        <w:pPr>
                                          <w:jc w:val="center"/>
                                          <w:rPr>
                                            <w:color w:val="000000" w:themeColor="text1"/>
                                          </w:rPr>
                                        </w:pPr>
                                        <w:r>
                                          <w:rPr>
                                            <w:color w:val="000000" w:themeColor="text1"/>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CF3955D" id="Oval 473" o:spid="_x0000_s1218" style="position:absolute;left:0;text-align:left;margin-left:8.75pt;margin-top:4.3pt;width:30.5pt;height:29.55pt;z-index:253698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6e/GhQIAABMFAAAOAAAAZHJzL2Uyb0RvYy54bWysVMFu2zAMvQ/YPwi6r3bSpE6DOkXQIMOA&#10;rg3QDj0rshwLkERNUmJnXz9KdpN23WmYDzIpUhT5+Kib204rchDOSzAlHV3klAjDoZJmV9Ifz+sv&#10;M0p8YKZiCowo6VF4erv4/OmmtXMxhgZUJRzBIMbPW1vSJgQ7zzLPG6GZvwArDBprcJoFVN0uqxxr&#10;MbpW2TjPr7IWXGUdcOE97q56I12k+HUteHisay8CUSXF3EJaXVq3cc0WN2y+c8w2kg9psH/IQjNp&#10;8NJTqBULjOyd/BBKS+7AQx0uOOgM6lpykWrAakb5H9U8NcyKVAuC4+0JJv//wvKHw5PdOIShtX7u&#10;UYxVdLXT8Y/5kS6BdTyBJbpAOG5ezorLKULK0XRZTMezaQQzOx+2zoevAjSJQkmFUtL6WA6bs8O9&#10;D733q1fc9qBktZZKJeXo75QjB4adw4ZX0FKimA+4WdJ1+oYL3x1ThrQlHeM3xdwYUqpWLKCobVVS&#10;b3aUMLVDrvLgUi7vTnu3255uLfLlalIkJ7XX36HqkymmeZ6Ig7UO/qnud4FiWSvmm/5IMvVc0zIg&#10;4ZXUJZ1hnFMkZWLRIlF2AOfckSiFbtsRiTWMiqsYKu5toTpuHHHQ89pbvpZ48T3CtGEOiYz9weEM&#10;j7jUChAYGCRKGnC//rYf/ZFfaKWkxcFA0H7umROI/jeDzLseTSZxkpIymRZjVNxby/atxez1HWAH&#10;R/gMWJ7E6B/Uq1g70C84w8t4K5qY4Xh3355BuQv9wOIrwMVymdxweiwL9+bJ8hg8Yhchf+5emLMD&#10;4wJS9QFeh+gD63rfeNLAch+glomSZ1yxq1HByUv9HV6JONpv9eR1fssWvwEAAP//AwBQSwMEFAAG&#10;AAgAAAAhAJbJIMzZAAAABgEAAA8AAABkcnMvZG93bnJldi54bWxMjk1PwzAQRO9I/AdrkbhRh0ok&#10;UYhT8SnECVHauxsvScBeB9tJw79nOcHxaUYzr94szooZQxw8KbhcZSCQWm8G6hTs3h4vShAxaTLa&#10;ekIF3xhh05ye1Loy/kivOG9TJ3iEYqUV9CmNlZSx7dHpuPIjEmfvPjidGEMnTdBHHndWrrMsl04P&#10;xA+9HvGux/ZzOzkFmD2/hN38YPfT7f16/tq35ukjKnV+ttxcg0i4pL8y/OqzOjTsdPATmSgsc3HF&#10;TQVlDoLjomQ8KMiLAmRTy//6zQ8AAAD//wMAUEsBAi0AFAAGAAgAAAAhALaDOJL+AAAA4QEAABMA&#10;AAAAAAAAAAAAAAAAAAAAAFtDb250ZW50X1R5cGVzXS54bWxQSwECLQAUAAYACAAAACEAOP0h/9YA&#10;AACUAQAACwAAAAAAAAAAAAAAAAAvAQAAX3JlbHMvLnJlbHNQSwECLQAUAAYACAAAACEAvenvxoUC&#10;AAATBQAADgAAAAAAAAAAAAAAAAAuAgAAZHJzL2Uyb0RvYy54bWxQSwECLQAUAAYACAAAACEAlskg&#10;zNkAAAAGAQAADwAAAAAAAAAAAAAAAADfBAAAZHJzL2Rvd25yZXYueG1sUEsFBgAAAAAEAAQA8wAA&#10;AOUFAAAAAA==&#10;" fillcolor="window" strokecolor="#548235" strokeweight="1.75pt">
                            <v:stroke joinstyle="miter"/>
                            <v:textbox>
                              <w:txbxContent>
                                <w:p w14:paraId="62CFEE61" w14:textId="1CBCEBC9" w:rsidR="00B319EF" w:rsidRPr="004077E0" w:rsidRDefault="00B319EF" w:rsidP="00B319EF">
                                  <w:pPr>
                                    <w:jc w:val="center"/>
                                    <w:rPr>
                                      <w:color w:val="000000" w:themeColor="text1"/>
                                    </w:rPr>
                                  </w:pPr>
                                  <w:r>
                                    <w:rPr>
                                      <w:color w:val="000000" w:themeColor="text1"/>
                                    </w:rPr>
                                    <w:t>3</w:t>
                                  </w:r>
                                </w:p>
                              </w:txbxContent>
                            </v:textbox>
                          </v:oval>
                        </w:pict>
                      </mc:Fallback>
                    </mc:AlternateContent>
                  </w:r>
                </w:p>
              </w:tc>
              <w:tc>
                <w:tcPr>
                  <w:tcW w:w="1199" w:type="dxa"/>
                </w:tcPr>
                <w:p w14:paraId="6376FB5D" w14:textId="2187E5D2" w:rsidR="00B319EF" w:rsidRPr="00967A55" w:rsidRDefault="00B319EF" w:rsidP="00B319EF">
                  <w:pPr>
                    <w:jc w:val="center"/>
                    <w:textAlignment w:val="baseline"/>
                    <w:rPr>
                      <w:rFonts w:ascii="Gadugi" w:eastAsia="Times New Roman" w:hAnsi="Gadugi" w:cs="Segoe UI"/>
                      <w:b/>
                      <w:bCs/>
                      <w:color w:val="000000"/>
                      <w:sz w:val="22"/>
                      <w:lang w:bidi="ar-SA"/>
                    </w:rPr>
                  </w:pPr>
                  <w:r>
                    <w:rPr>
                      <w:noProof/>
                      <w:szCs w:val="24"/>
                      <w:lang w:bidi="ar-SA"/>
                    </w:rPr>
                    <mc:AlternateContent>
                      <mc:Choice Requires="wps">
                        <w:drawing>
                          <wp:anchor distT="0" distB="0" distL="114300" distR="114300" simplePos="0" relativeHeight="253702144" behindDoc="0" locked="0" layoutInCell="1" allowOverlap="1" wp14:anchorId="75885E8F" wp14:editId="56A16C74">
                            <wp:simplePos x="0" y="0"/>
                            <wp:positionH relativeFrom="column">
                              <wp:posOffset>136525</wp:posOffset>
                            </wp:positionH>
                            <wp:positionV relativeFrom="paragraph">
                              <wp:posOffset>73660</wp:posOffset>
                            </wp:positionV>
                            <wp:extent cx="387350" cy="375285"/>
                            <wp:effectExtent l="0" t="0" r="12700" b="24765"/>
                            <wp:wrapNone/>
                            <wp:docPr id="475" name="Oval 475"/>
                            <wp:cNvGraphicFramePr/>
                            <a:graphic xmlns:a="http://schemas.openxmlformats.org/drawingml/2006/main">
                              <a:graphicData uri="http://schemas.microsoft.com/office/word/2010/wordprocessingShape">
                                <wps:wsp>
                                  <wps:cNvSpPr/>
                                  <wps:spPr>
                                    <a:xfrm>
                                      <a:off x="0" y="0"/>
                                      <a:ext cx="387350" cy="375285"/>
                                    </a:xfrm>
                                    <a:prstGeom prst="ellipse">
                                      <a:avLst/>
                                    </a:prstGeom>
                                    <a:solidFill>
                                      <a:sysClr val="window" lastClr="FFFFFF"/>
                                    </a:solidFill>
                                    <a:ln w="22225" cap="flat" cmpd="sng" algn="ctr">
                                      <a:solidFill>
                                        <a:srgbClr val="70AD47">
                                          <a:lumMod val="75000"/>
                                        </a:srgbClr>
                                      </a:solidFill>
                                      <a:prstDash val="solid"/>
                                      <a:miter lim="800000"/>
                                    </a:ln>
                                    <a:effectLst/>
                                  </wps:spPr>
                                  <wps:txbx>
                                    <w:txbxContent>
                                      <w:p w14:paraId="0AD91F96" w14:textId="7220AC9D" w:rsidR="00B319EF" w:rsidRPr="004077E0" w:rsidRDefault="00B319EF" w:rsidP="00B319EF">
                                        <w:pPr>
                                          <w:jc w:val="center"/>
                                          <w:rPr>
                                            <w:color w:val="000000" w:themeColor="text1"/>
                                          </w:rPr>
                                        </w:pPr>
                                        <w:r>
                                          <w:rPr>
                                            <w:color w:val="000000" w:themeColor="text1"/>
                                          </w:rP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75885E8F" id="Oval 475" o:spid="_x0000_s1219" style="position:absolute;left:0;text-align:left;margin-left:10.75pt;margin-top:5.8pt;width:30.5pt;height:29.55pt;z-index:253702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iydLhQIAABMFAAAOAAAAZHJzL2Uyb0RvYy54bWysVMFu2zAMvQ/YPwi6r3bSZM6COEXQIMOA&#10;ri3QDj0rshwLkERNUmJnXz9KdpNm3WmYDzIpUhT5+KjFTacVOQjnJZiSjq5ySoThUEmzK+mP582n&#10;GSU+MFMxBUaU9Cg8vVl+/LBo7VyMoQFVCUcwiPHz1pa0CcHOs8zzRmjmr8AKg8YanGYBVbfLKsda&#10;jK5VNs7zz1kLrrIOuPAed9e9kS5T/LoWPDzUtReBqJJibiGtLq3buGbLBZvvHLON5EMa7B+y0Ewa&#10;vPQUas0CI3sn34XSkjvwUIcrDjqDupZcpBqwmlH+RzVPDbMi1YLgeHuCyf+/sPz+8GQfHcLQWj/3&#10;KMYqutrp+Mf8SJfAOp7AEl0gHDevZ8X1FCHlaLoupuPZNIKZnQ9b58NXAZpEoaRCKWl9LIfN2eHO&#10;h9771Stue1Cy2kilknL0t8qRA8POYcMraClRzAfcLOkmfcOFF8eUIW1Jx/hNMTeGlKoVCyhqW5XU&#10;mx0lTO2Qqzy4lMvFae9229OtRb5aT4rkpPb6O1R9MsU0zxNxsNbBP9V9ESiWtWa+6Y8kU881LQMS&#10;Xkld0hnGOUVSJhYtEmUHcM4diVLoth2RWMOoKGKouLeF6vjoiIOe197yjcSL7xCmR+aQyNgfHM7w&#10;gEutAIGBQaKkAffrb/vRH/mFVkpaHAwE7eeeOYHofzPIvC+jySROUlIm02KMintr2b61mL2+Bezg&#10;CJ8By5MY/YN6FWsH+gVneBVvRRMzHO/u2zMot6EfWHwFuFitkhtOj2XhzjxZHoNH7CLkz90Lc3Zg&#10;XECq3sPrEL1jXe8bTxpY7QPUMlHyjCt2NSo4eam/wysRR/utnrzOb9nyNwAAAP//AwBQSwMEFAAG&#10;AAgAAAAhAMdX7i7aAAAABwEAAA8AAABkcnMvZG93bnJldi54bWxMjstOwzAQRfdI/IM1SOyonUi0&#10;VYhT8RRihVravRsPSSAeB9tJw98zrGB5H7r3lJvZ9WLCEDtPGrKFAoFUe9tRo2H/9nS1BhGTIWt6&#10;T6jhGyNsqvOz0hTWn2iL0y41gkcoFkZDm9JQSBnrFp2JCz8gcfbugzOJZWikDebE466XuVJL6UxH&#10;/NCaAe9brD93o9OA6uU17KfH/jDePeTT16G2zx9R68uL+fYGRMI5/ZXhF5/RoWKmox/JRtFryLNr&#10;brKfLUFwvs5ZHzWs1ApkVcr//NUPAAAA//8DAFBLAQItABQABgAIAAAAIQC2gziS/gAAAOEBAAAT&#10;AAAAAAAAAAAAAAAAAAAAAABbQ29udGVudF9UeXBlc10ueG1sUEsBAi0AFAAGAAgAAAAhADj9If/W&#10;AAAAlAEAAAsAAAAAAAAAAAAAAAAALwEAAF9yZWxzLy5yZWxzUEsBAi0AFAAGAAgAAAAhAGuLJ0uF&#10;AgAAEwUAAA4AAAAAAAAAAAAAAAAALgIAAGRycy9lMm9Eb2MueG1sUEsBAi0AFAAGAAgAAAAhAMdX&#10;7i7aAAAABwEAAA8AAAAAAAAAAAAAAAAA3wQAAGRycy9kb3ducmV2LnhtbFBLBQYAAAAABAAEAPMA&#10;AADmBQAAAAA=&#10;" fillcolor="window" strokecolor="#548235" strokeweight="1.75pt">
                            <v:stroke joinstyle="miter"/>
                            <v:textbox>
                              <w:txbxContent>
                                <w:p w14:paraId="0AD91F96" w14:textId="7220AC9D" w:rsidR="00B319EF" w:rsidRPr="004077E0" w:rsidRDefault="00B319EF" w:rsidP="00B319EF">
                                  <w:pPr>
                                    <w:jc w:val="center"/>
                                    <w:rPr>
                                      <w:color w:val="000000" w:themeColor="text1"/>
                                    </w:rPr>
                                  </w:pPr>
                                  <w:r>
                                    <w:rPr>
                                      <w:color w:val="000000" w:themeColor="text1"/>
                                    </w:rPr>
                                    <w:t>5</w:t>
                                  </w:r>
                                </w:p>
                              </w:txbxContent>
                            </v:textbox>
                          </v:oval>
                        </w:pict>
                      </mc:Fallback>
                    </mc:AlternateContent>
                  </w:r>
                </w:p>
              </w:tc>
            </w:tr>
          </w:tbl>
          <w:p w14:paraId="6E2F3147" w14:textId="77777777" w:rsidR="00B319EF" w:rsidRPr="00A72D82" w:rsidRDefault="00B319EF" w:rsidP="00B319EF">
            <w:pPr>
              <w:pStyle w:val="ListParagraph"/>
              <w:ind w:left="360"/>
              <w:rPr>
                <w:lang w:bidi="ar-SA"/>
              </w:rPr>
            </w:pPr>
          </w:p>
        </w:tc>
      </w:tr>
    </w:tbl>
    <w:p w14:paraId="20311F23" w14:textId="64324CA6" w:rsidR="00035CE4" w:rsidRPr="00B319EF" w:rsidRDefault="00FF4914" w:rsidP="00B319EF">
      <w:pPr>
        <w:rPr>
          <w:lang w:eastAsia="en-GB" w:bidi="ar-SA"/>
        </w:rPr>
      </w:pPr>
      <w:r w:rsidRPr="00401B2E">
        <w:rPr>
          <w:noProof/>
          <w:lang w:eastAsia="ja-JP" w:bidi="ar-SA"/>
        </w:rPr>
        <w:drawing>
          <wp:anchor distT="0" distB="0" distL="114300" distR="114300" simplePos="0" relativeHeight="253677568" behindDoc="0" locked="0" layoutInCell="1" allowOverlap="1" wp14:anchorId="646378CF" wp14:editId="034D6292">
            <wp:simplePos x="0" y="0"/>
            <wp:positionH relativeFrom="column">
              <wp:posOffset>-385445</wp:posOffset>
            </wp:positionH>
            <wp:positionV relativeFrom="paragraph">
              <wp:posOffset>-7981950</wp:posOffset>
            </wp:positionV>
            <wp:extent cx="889000" cy="829310"/>
            <wp:effectExtent l="0" t="0" r="0" b="0"/>
            <wp:wrapNone/>
            <wp:docPr id="456" name="Picture 456"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 name="Picture 1089" descr="A picture containing logo&#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89000" cy="829310"/>
                    </a:xfrm>
                    <a:prstGeom prst="rect">
                      <a:avLst/>
                    </a:prstGeom>
                    <a:noFill/>
                  </pic:spPr>
                </pic:pic>
              </a:graphicData>
            </a:graphic>
            <wp14:sizeRelH relativeFrom="margin">
              <wp14:pctWidth>0</wp14:pctWidth>
            </wp14:sizeRelH>
            <wp14:sizeRelV relativeFrom="margin">
              <wp14:pctHeight>0</wp14:pctHeight>
            </wp14:sizeRelV>
          </wp:anchor>
        </w:drawing>
      </w:r>
    </w:p>
    <w:p w14:paraId="17844454" w14:textId="7CF18443" w:rsidR="00035CE4" w:rsidRPr="006E1F41" w:rsidRDefault="00B319EF" w:rsidP="00035CE4">
      <w:pPr>
        <w:autoSpaceDE w:val="0"/>
        <w:autoSpaceDN w:val="0"/>
        <w:adjustRightInd w:val="0"/>
        <w:spacing w:after="0" w:line="240" w:lineRule="auto"/>
        <w:rPr>
          <w:rFonts w:ascii="Gadugi" w:hAnsi="Gadugi" w:cs="Calibri"/>
          <w:kern w:val="1"/>
          <w:sz w:val="22"/>
          <w:lang w:eastAsia="en-GB" w:bidi="ar-SA"/>
        </w:rPr>
      </w:pPr>
      <w:r>
        <w:rPr>
          <w:rFonts w:ascii="Gadugi" w:hAnsi="Gadugi"/>
          <w:noProof/>
          <w:sz w:val="22"/>
          <w:lang w:bidi="ar-SA"/>
        </w:rPr>
        <w:drawing>
          <wp:anchor distT="0" distB="0" distL="114300" distR="114300" simplePos="0" relativeHeight="253618176" behindDoc="1" locked="0" layoutInCell="1" allowOverlap="1" wp14:anchorId="79C975F2" wp14:editId="586BFD44">
            <wp:simplePos x="0" y="0"/>
            <wp:positionH relativeFrom="margin">
              <wp:align>right</wp:align>
            </wp:positionH>
            <wp:positionV relativeFrom="paragraph">
              <wp:posOffset>3810</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509" name="Picture 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p>
    <w:p w14:paraId="483E1059" w14:textId="41BF99B0" w:rsidR="00035CE4" w:rsidRPr="00C25165" w:rsidRDefault="00B319EF" w:rsidP="00B319EF">
      <w:pPr>
        <w:pStyle w:val="Heading3"/>
        <w:rPr>
          <w:b/>
          <w:bCs/>
          <w:lang w:eastAsia="en-GB" w:bidi="ar-SA"/>
        </w:rPr>
      </w:pPr>
      <w:r>
        <w:rPr>
          <w:b/>
          <w:bCs/>
          <w:lang w:eastAsia="en-GB" w:bidi="ar-SA"/>
        </w:rPr>
        <w:t xml:space="preserve">4.1.2 </w:t>
      </w:r>
      <w:r w:rsidR="00DF10EA">
        <w:rPr>
          <w:b/>
          <w:bCs/>
          <w:lang w:eastAsia="en-GB" w:bidi="ar-SA"/>
        </w:rPr>
        <w:t>Start with a positive and b</w:t>
      </w:r>
      <w:r w:rsidR="007A1BF0">
        <w:rPr>
          <w:b/>
          <w:bCs/>
          <w:lang w:eastAsia="en-GB" w:bidi="ar-SA"/>
        </w:rPr>
        <w:t xml:space="preserve">e specific </w:t>
      </w:r>
    </w:p>
    <w:p w14:paraId="7755CC6F" w14:textId="3A9B73AA" w:rsidR="00B319EF" w:rsidRPr="00B319EF" w:rsidRDefault="00035CE4" w:rsidP="00B319EF">
      <w:pPr>
        <w:autoSpaceDE w:val="0"/>
        <w:autoSpaceDN w:val="0"/>
        <w:adjustRightInd w:val="0"/>
        <w:spacing w:line="240" w:lineRule="auto"/>
        <w:rPr>
          <w:rFonts w:ascii="Gadugi" w:hAnsi="Gadugi" w:cs="Calibri"/>
          <w:kern w:val="1"/>
          <w:sz w:val="22"/>
          <w:lang w:eastAsia="en-GB" w:bidi="ar-SA"/>
        </w:rPr>
      </w:pPr>
      <w:r w:rsidRPr="00870D64">
        <w:rPr>
          <w:rFonts w:ascii="Gadugi" w:hAnsi="Gadugi" w:cs="Calibri"/>
          <w:kern w:val="1"/>
          <w:sz w:val="22"/>
          <w:lang w:eastAsia="en-GB" w:bidi="ar-SA"/>
        </w:rPr>
        <w:t>Thi</w:t>
      </w:r>
      <w:r w:rsidR="00C0365A" w:rsidRPr="00870D64">
        <w:rPr>
          <w:rFonts w:ascii="Gadugi" w:hAnsi="Gadugi" w:cs="Calibri"/>
          <w:kern w:val="1"/>
          <w:sz w:val="22"/>
          <w:lang w:eastAsia="en-GB" w:bidi="ar-SA"/>
        </w:rPr>
        <w:t>nk about how specific your</w:t>
      </w:r>
      <w:r w:rsidRPr="00870D64">
        <w:rPr>
          <w:rFonts w:ascii="Gadugi" w:hAnsi="Gadugi" w:cs="Calibri"/>
          <w:kern w:val="1"/>
          <w:sz w:val="22"/>
          <w:lang w:eastAsia="en-GB" w:bidi="ar-SA"/>
        </w:rPr>
        <w:t xml:space="preserve"> feedback </w:t>
      </w:r>
      <w:r w:rsidR="00C0365A">
        <w:rPr>
          <w:rFonts w:ascii="Gadugi" w:hAnsi="Gadugi" w:cs="Calibri"/>
          <w:kern w:val="1"/>
          <w:sz w:val="22"/>
          <w:lang w:eastAsia="en-GB" w:bidi="ar-SA"/>
        </w:rPr>
        <w:t>is</w:t>
      </w:r>
      <w:r w:rsidR="00DF10EA">
        <w:rPr>
          <w:rFonts w:ascii="Gadugi" w:hAnsi="Gadugi" w:cs="Calibri"/>
          <w:kern w:val="1"/>
          <w:sz w:val="22"/>
          <w:lang w:eastAsia="en-GB" w:bidi="ar-SA"/>
        </w:rPr>
        <w:t xml:space="preserve"> and how positive you are</w:t>
      </w:r>
      <w:r w:rsidR="00C0365A">
        <w:rPr>
          <w:rFonts w:ascii="Gadugi" w:hAnsi="Gadugi" w:cs="Calibri"/>
          <w:kern w:val="1"/>
          <w:sz w:val="22"/>
          <w:lang w:eastAsia="en-GB" w:bidi="ar-SA"/>
        </w:rPr>
        <w:t>. Do you</w:t>
      </w:r>
      <w:r w:rsidRPr="00AA6B57">
        <w:rPr>
          <w:rFonts w:ascii="Gadugi" w:hAnsi="Gadugi" w:cs="Calibri"/>
          <w:kern w:val="1"/>
          <w:sz w:val="22"/>
          <w:lang w:eastAsia="en-GB" w:bidi="ar-SA"/>
        </w:rPr>
        <w:t xml:space="preserve"> </w:t>
      </w:r>
      <w:r w:rsidRPr="0070797A">
        <w:rPr>
          <w:rFonts w:ascii="Gadugi" w:hAnsi="Gadugi" w:cs="Calibri"/>
          <w:b/>
          <w:bCs/>
          <w:kern w:val="1"/>
          <w:sz w:val="22"/>
          <w:lang w:eastAsia="en-GB" w:bidi="ar-SA"/>
        </w:rPr>
        <w:t>praise</w:t>
      </w:r>
      <w:r w:rsidRPr="00AA6B57">
        <w:rPr>
          <w:rFonts w:ascii="Gadugi" w:hAnsi="Gadugi" w:cs="Calibri"/>
          <w:kern w:val="1"/>
          <w:sz w:val="22"/>
          <w:lang w:eastAsia="en-GB" w:bidi="ar-SA"/>
        </w:rPr>
        <w:t xml:space="preserve"> </w:t>
      </w:r>
      <w:r w:rsidR="00C0365A">
        <w:rPr>
          <w:rFonts w:ascii="Gadugi" w:hAnsi="Gadugi" w:cs="Calibri"/>
          <w:kern w:val="1"/>
          <w:sz w:val="22"/>
          <w:lang w:eastAsia="en-GB" w:bidi="ar-SA"/>
        </w:rPr>
        <w:t>students with general statements such as</w:t>
      </w:r>
      <w:r w:rsidRPr="00AA6B57">
        <w:rPr>
          <w:rFonts w:ascii="Gadugi" w:hAnsi="Gadugi" w:cs="Calibri"/>
          <w:kern w:val="1"/>
          <w:sz w:val="22"/>
          <w:lang w:eastAsia="en-GB" w:bidi="ar-SA"/>
        </w:rPr>
        <w:t xml:space="preserve"> ‘</w:t>
      </w:r>
      <w:r w:rsidR="00C0365A">
        <w:rPr>
          <w:rFonts w:ascii="Gadugi" w:hAnsi="Gadugi" w:cs="Calibri"/>
          <w:kern w:val="1"/>
          <w:sz w:val="22"/>
          <w:lang w:eastAsia="en-GB" w:bidi="ar-SA"/>
        </w:rPr>
        <w:t>Y</w:t>
      </w:r>
      <w:r w:rsidRPr="00AA6B57">
        <w:rPr>
          <w:rFonts w:ascii="Gadugi" w:hAnsi="Gadugi" w:cs="Calibri"/>
          <w:kern w:val="1"/>
          <w:sz w:val="22"/>
          <w:lang w:eastAsia="en-GB" w:bidi="ar-SA"/>
        </w:rPr>
        <w:t xml:space="preserve">ou are </w:t>
      </w:r>
      <w:proofErr w:type="gramStart"/>
      <w:r w:rsidRPr="00AA6B57">
        <w:rPr>
          <w:rFonts w:ascii="Gadugi" w:hAnsi="Gadugi" w:cs="Calibri"/>
          <w:kern w:val="1"/>
          <w:sz w:val="22"/>
          <w:lang w:eastAsia="en-GB" w:bidi="ar-SA"/>
        </w:rPr>
        <w:t>clever.</w:t>
      </w:r>
      <w:proofErr w:type="gramEnd"/>
      <w:r w:rsidRPr="00AA6B57">
        <w:rPr>
          <w:rFonts w:ascii="Gadugi" w:hAnsi="Gadugi" w:cs="Calibri"/>
          <w:kern w:val="1"/>
          <w:sz w:val="22"/>
          <w:lang w:eastAsia="en-GB" w:bidi="ar-SA"/>
        </w:rPr>
        <w:t xml:space="preserve">’ </w:t>
      </w:r>
      <w:r w:rsidR="00DF10EA">
        <w:rPr>
          <w:rFonts w:ascii="Gadugi" w:hAnsi="Gadugi" w:cs="Calibri"/>
          <w:kern w:val="1"/>
          <w:sz w:val="22"/>
          <w:lang w:eastAsia="en-GB" w:bidi="ar-SA"/>
        </w:rPr>
        <w:t xml:space="preserve">It feels positive but it doesn’t link to the learning and can feel </w:t>
      </w:r>
      <w:r w:rsidR="00F775EB">
        <w:rPr>
          <w:rFonts w:ascii="Gadugi" w:hAnsi="Gadugi" w:cs="Calibri"/>
          <w:kern w:val="1"/>
          <w:sz w:val="22"/>
          <w:lang w:eastAsia="en-GB" w:bidi="ar-SA"/>
        </w:rPr>
        <w:t xml:space="preserve">like the comment is not genuine. </w:t>
      </w:r>
      <w:r w:rsidR="00B319EF" w:rsidRPr="00B319EF">
        <w:rPr>
          <w:rFonts w:ascii="Gadugi" w:hAnsi="Gadugi" w:cs="Calibri"/>
          <w:kern w:val="1"/>
          <w:sz w:val="22"/>
          <w:lang w:eastAsia="en-GB" w:bidi="ar-SA"/>
        </w:rPr>
        <w:t xml:space="preserve">Many cultures tend to </w:t>
      </w:r>
      <w:proofErr w:type="spellStart"/>
      <w:r w:rsidR="00B319EF" w:rsidRPr="00B319EF">
        <w:rPr>
          <w:rFonts w:ascii="Gadugi" w:hAnsi="Gadugi" w:cs="Calibri"/>
          <w:kern w:val="1"/>
          <w:sz w:val="22"/>
          <w:lang w:eastAsia="en-GB" w:bidi="ar-SA"/>
        </w:rPr>
        <w:t>emphasise</w:t>
      </w:r>
      <w:proofErr w:type="spellEnd"/>
      <w:r w:rsidR="00B319EF" w:rsidRPr="00B319EF">
        <w:rPr>
          <w:rFonts w:ascii="Gadugi" w:hAnsi="Gadugi" w:cs="Calibri"/>
          <w:kern w:val="1"/>
          <w:sz w:val="22"/>
          <w:lang w:eastAsia="en-GB" w:bidi="ar-SA"/>
        </w:rPr>
        <w:t xml:space="preserve"> the negative</w:t>
      </w:r>
      <w:r w:rsidR="00A90D1E">
        <w:rPr>
          <w:rFonts w:ascii="Gadugi" w:hAnsi="Gadugi" w:cs="Calibri"/>
          <w:kern w:val="1"/>
          <w:sz w:val="22"/>
          <w:lang w:eastAsia="en-GB" w:bidi="ar-SA"/>
        </w:rPr>
        <w:t xml:space="preserve"> with t</w:t>
      </w:r>
      <w:r w:rsidR="00B319EF" w:rsidRPr="00B319EF">
        <w:rPr>
          <w:rFonts w:ascii="Gadugi" w:hAnsi="Gadugi" w:cs="Calibri"/>
          <w:kern w:val="1"/>
          <w:sz w:val="22"/>
          <w:lang w:eastAsia="en-GB" w:bidi="ar-SA"/>
        </w:rPr>
        <w:t>he focus on mistakes more than</w:t>
      </w:r>
      <w:r w:rsidR="00A90D1E">
        <w:rPr>
          <w:rFonts w:ascii="Gadugi" w:hAnsi="Gadugi" w:cs="Calibri"/>
          <w:kern w:val="1"/>
          <w:sz w:val="22"/>
          <w:lang w:eastAsia="en-GB" w:bidi="ar-SA"/>
        </w:rPr>
        <w:t xml:space="preserve"> the</w:t>
      </w:r>
      <w:r w:rsidR="00B319EF" w:rsidRPr="00B319EF">
        <w:rPr>
          <w:rFonts w:ascii="Gadugi" w:hAnsi="Gadugi" w:cs="Calibri"/>
          <w:kern w:val="1"/>
          <w:sz w:val="22"/>
          <w:lang w:eastAsia="en-GB" w:bidi="ar-SA"/>
        </w:rPr>
        <w:t xml:space="preserve"> strengths. If we talk about the positive first, any negative feedback is more likely to be listened to and acted upon.</w:t>
      </w:r>
      <w:r w:rsidR="00000F35" w:rsidRPr="00000F35">
        <w:rPr>
          <w:rFonts w:ascii="Gadugi" w:hAnsi="Gadugi" w:cs="Calibri"/>
          <w:kern w:val="1"/>
          <w:sz w:val="22"/>
          <w:lang w:eastAsia="en-GB" w:bidi="ar-SA"/>
        </w:rPr>
        <w:t xml:space="preserve"> </w:t>
      </w:r>
      <w:r w:rsidR="00000F35">
        <w:rPr>
          <w:rFonts w:ascii="Gadugi" w:hAnsi="Gadugi" w:cs="Calibri"/>
          <w:kern w:val="1"/>
          <w:sz w:val="22"/>
          <w:lang w:eastAsia="en-GB" w:bidi="ar-SA"/>
        </w:rPr>
        <w:t>See below how the teacher uses feedback and look at what the learner hears or the message they take away.</w:t>
      </w:r>
    </w:p>
    <w:p w14:paraId="52EAD684" w14:textId="77777777" w:rsidR="00035CE4" w:rsidRDefault="00035CE4" w:rsidP="00035CE4">
      <w:pPr>
        <w:autoSpaceDE w:val="0"/>
        <w:autoSpaceDN w:val="0"/>
        <w:adjustRightInd w:val="0"/>
        <w:spacing w:line="240" w:lineRule="auto"/>
        <w:rPr>
          <w:rFonts w:cs="Calibri"/>
          <w:kern w:val="1"/>
          <w:lang w:eastAsia="en-GB" w:bidi="ar-SA"/>
        </w:rPr>
      </w:pPr>
      <w:r w:rsidRPr="00255631">
        <w:rPr>
          <w:rFonts w:cs="Calibri"/>
          <w:noProof/>
          <w:kern w:val="1"/>
          <w:lang w:eastAsia="en-GB" w:bidi="ar-SA"/>
        </w:rPr>
        <mc:AlternateContent>
          <mc:Choice Requires="wps">
            <w:drawing>
              <wp:anchor distT="0" distB="0" distL="114300" distR="114300" simplePos="0" relativeHeight="253535232" behindDoc="0" locked="0" layoutInCell="1" allowOverlap="1" wp14:anchorId="730CD117" wp14:editId="21DFDF68">
                <wp:simplePos x="0" y="0"/>
                <wp:positionH relativeFrom="column">
                  <wp:posOffset>1492692</wp:posOffset>
                </wp:positionH>
                <wp:positionV relativeFrom="paragraph">
                  <wp:posOffset>124156</wp:posOffset>
                </wp:positionV>
                <wp:extent cx="3031490" cy="1256306"/>
                <wp:effectExtent l="1009650" t="0" r="16510" b="20320"/>
                <wp:wrapNone/>
                <wp:docPr id="1265" name="Speech Bubble: Rectangle with Corners Rounded 1265"/>
                <wp:cNvGraphicFramePr/>
                <a:graphic xmlns:a="http://schemas.openxmlformats.org/drawingml/2006/main">
                  <a:graphicData uri="http://schemas.microsoft.com/office/word/2010/wordprocessingShape">
                    <wps:wsp>
                      <wps:cNvSpPr/>
                      <wps:spPr>
                        <a:xfrm>
                          <a:off x="0" y="0"/>
                          <a:ext cx="3031490" cy="1256306"/>
                        </a:xfrm>
                        <a:prstGeom prst="wedgeRoundRectCallout">
                          <a:avLst>
                            <a:gd name="adj1" fmla="val -82087"/>
                            <a:gd name="adj2" fmla="val -16203"/>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66C03238" w14:textId="77777777" w:rsidR="00035CE4" w:rsidRPr="001D7252" w:rsidRDefault="00035CE4" w:rsidP="00035CE4">
                            <w:pPr>
                              <w:rPr>
                                <w:rFonts w:ascii="Gadugi" w:hAnsi="Gadugi"/>
                                <w:sz w:val="20"/>
                                <w:szCs w:val="20"/>
                              </w:rPr>
                            </w:pPr>
                            <w:r w:rsidRPr="001D7252">
                              <w:rPr>
                                <w:rFonts w:ascii="Gadugi" w:hAnsi="Gadugi"/>
                                <w:sz w:val="20"/>
                                <w:szCs w:val="20"/>
                              </w:rPr>
                              <w:t xml:space="preserve">Very good. </w:t>
                            </w:r>
                            <w:r>
                              <w:rPr>
                                <w:rFonts w:ascii="Gadugi" w:hAnsi="Gadugi"/>
                                <w:sz w:val="20"/>
                                <w:szCs w:val="20"/>
                              </w:rPr>
                              <w:t>You are great!</w:t>
                            </w:r>
                            <w:r w:rsidRPr="001D7252">
                              <w:rPr>
                                <w:rFonts w:ascii="Gadugi" w:hAnsi="Gadugi"/>
                                <w:sz w:val="20"/>
                                <w:szCs w:val="20"/>
                              </w:rPr>
                              <w:t xml:space="preserve"> Your last teacher said you were very </w:t>
                            </w:r>
                            <w:proofErr w:type="gramStart"/>
                            <w:r w:rsidRPr="001D7252">
                              <w:rPr>
                                <w:rFonts w:ascii="Gadugi" w:hAnsi="Gadugi"/>
                                <w:sz w:val="20"/>
                                <w:szCs w:val="20"/>
                              </w:rPr>
                              <w:t>clever</w:t>
                            </w:r>
                            <w:proofErr w:type="gramEnd"/>
                            <w:r>
                              <w:rPr>
                                <w:rFonts w:ascii="Gadugi" w:hAnsi="Gadugi"/>
                                <w:sz w:val="20"/>
                                <w:szCs w:val="20"/>
                              </w:rPr>
                              <w:t xml:space="preserve"> and I agree</w:t>
                            </w:r>
                            <w:r w:rsidRPr="001D7252">
                              <w:rPr>
                                <w:rFonts w:ascii="Gadugi" w:hAnsi="Gadugi"/>
                                <w:sz w:val="20"/>
                                <w:szCs w:val="20"/>
                              </w:rPr>
                              <w:t xml:space="preserve">. Your drawings are </w:t>
                            </w:r>
                            <w:proofErr w:type="spellStart"/>
                            <w:r w:rsidRPr="001D7252">
                              <w:rPr>
                                <w:rFonts w:ascii="Gadugi" w:hAnsi="Gadugi"/>
                                <w:sz w:val="20"/>
                                <w:szCs w:val="20"/>
                              </w:rPr>
                              <w:t>colourful</w:t>
                            </w:r>
                            <w:proofErr w:type="spellEnd"/>
                            <w:r w:rsidRPr="001D7252">
                              <w:rPr>
                                <w:rFonts w:ascii="Gadugi" w:hAnsi="Gadugi"/>
                                <w:sz w:val="20"/>
                                <w:szCs w:val="20"/>
                              </w:rPr>
                              <w:t xml:space="preserve"> and your answers were interesting. Try to be more factual with your answers in your next assignment.</w:t>
                            </w:r>
                          </w:p>
                          <w:p w14:paraId="7653790A"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30CD117" id="Speech Bubble: Rectangle with Corners Rounded 1265" o:spid="_x0000_s1220" type="#_x0000_t62" style="position:absolute;margin-left:117.55pt;margin-top:9.8pt;width:238.7pt;height:98.9pt;z-index:253535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7XSLqAIAAJAFAAAOAAAAZHJzL2Uyb0RvYy54bWysVEtPGzEQvlfqf7B8h30kLCFig6IgqkoI&#10;IqDi7HjtrCu/ajvZpL++Y++ShNIT6h68M57xPL55XN/slERb5rwwusbFeY4R09Q0Qq9r/OPl7myC&#10;kQ9EN0QazWq8Zx7fzL5+ue7slJWmNbJhDoER7aedrXEbgp1mmactU8SfG8s0CLlxigRg3TprHOnA&#10;upJZmedV1hnXWGco8x5ub3shniX7nDMaHjn3LCBZY4gtpNOlcxXPbHZNpmtHbCvoEAb5RBSKCA1O&#10;D6ZuSSBo48QHU0pQZ7zh4ZwalRnOBWUpB8imyP/K5rkllqVcABxvDzD5/2eWPmyf7dIBDJ31Uw9k&#10;zGLHnYp/iA/tElj7A1hsFxCFy1E+KsZXgCkFWVFeVKO8inBmx+fW+fCNGYUiUeOONWv2ZDa6eYK6&#10;LIiUZhMSamR770OCr0GaKOgT0vwsMOJKQjW2RKKzSZlPLodynSiV75SKqsxHH5VGp0pFVVXJEAQ6&#10;+AXqLdQYhDdSNHdCysTs/UI6BDFAAkI3pnsBBDCSxAcQACzpGzJ/91Rq1NW4hO8CUCLQ3VwSeEqV&#10;bWrs9RojItcwNjS4BMO71/7zjmMyt8S3fdTJag+KEgGmTQpV48lp2FLHVFmaF6hErOKxHSIVdqsd&#10;EhB1cTmJpuLdyjT7pUPO9EPlLb0T4PgegFkSB3WD3oDNEB7h4NIAFGagMGqN+/2v+6gPzQ1SjDqY&#10;SoDp14Y4Bnh/19D2V8V4HMc4MeOLyxIYdypZnUr0Ri0M1A06CaJLZNQP8o3kzqhXWCDz6BVERFPw&#10;3RdkYBah3xawgiibz5MajK4l4V4/WxqNR+wi5C+7V+Ls0OwBuuTBvE3w0Gr9eBx140tt5ptguDig&#10;3uM6lADGPo3UsKLiXjnlk9Zxkc7+AAAA//8DAFBLAwQUAAYACAAAACEA0787UOAAAAAKAQAADwAA&#10;AGRycy9kb3ducmV2LnhtbEyPy07DMBBF90j8gzVI7KjjQFsa4lQICaG2qiBtP8C1hyTCjyh22/D3&#10;DCtYjs7VvWfK5egsO+MQu+AliEkGDL0OpvONhMP+9e4RWEzKG2WDRwnfGGFZXV+VqjDh4ms871LD&#10;qMTHQkloU+oLzqNu0ak4CT16Yp9hcCrROTTcDOpC5c7yPMtm3KnO00KrenxpUX/tTk5CfF/V+9X6&#10;Yy3s4a3udLPY6O1Wytub8fkJWMIx/YXhV5/UoSKnYzh5E5mVkN9PBUUJLGbAKDAX+RTYkYiYPwCv&#10;Sv7/heoHAAD//wMAUEsBAi0AFAAGAAgAAAAhALaDOJL+AAAA4QEAABMAAAAAAAAAAAAAAAAAAAAA&#10;AFtDb250ZW50X1R5cGVzXS54bWxQSwECLQAUAAYACAAAACEAOP0h/9YAAACUAQAACwAAAAAAAAAA&#10;AAAAAAAvAQAAX3JlbHMvLnJlbHNQSwECLQAUAAYACAAAACEAR+10i6gCAACQBQAADgAAAAAAAAAA&#10;AAAAAAAuAgAAZHJzL2Uyb0RvYy54bWxQSwECLQAUAAYACAAAACEA0787UOAAAAAKAQAADwAAAAAA&#10;AAAAAAAAAAACBQAAZHJzL2Rvd25yZXYueG1sUEsFBgAAAAAEAAQA8wAAAA8GAAAAAA==&#10;" adj="-6931,7300" fillcolor="windowText" strokecolor="windowText" strokeweight="1.75pt">
                <v:textbox>
                  <w:txbxContent>
                    <w:p w14:paraId="66C03238" w14:textId="77777777" w:rsidR="00035CE4" w:rsidRPr="001D7252" w:rsidRDefault="00035CE4" w:rsidP="00035CE4">
                      <w:pPr>
                        <w:rPr>
                          <w:rFonts w:ascii="Gadugi" w:hAnsi="Gadugi"/>
                          <w:sz w:val="20"/>
                          <w:szCs w:val="20"/>
                        </w:rPr>
                      </w:pPr>
                      <w:r w:rsidRPr="001D7252">
                        <w:rPr>
                          <w:rFonts w:ascii="Gadugi" w:hAnsi="Gadugi"/>
                          <w:sz w:val="20"/>
                          <w:szCs w:val="20"/>
                        </w:rPr>
                        <w:t xml:space="preserve">Very good. </w:t>
                      </w:r>
                      <w:r>
                        <w:rPr>
                          <w:rFonts w:ascii="Gadugi" w:hAnsi="Gadugi"/>
                          <w:sz w:val="20"/>
                          <w:szCs w:val="20"/>
                        </w:rPr>
                        <w:t>You are great!</w:t>
                      </w:r>
                      <w:r w:rsidRPr="001D7252">
                        <w:rPr>
                          <w:rFonts w:ascii="Gadugi" w:hAnsi="Gadugi"/>
                          <w:sz w:val="20"/>
                          <w:szCs w:val="20"/>
                        </w:rPr>
                        <w:t xml:space="preserve"> Your last teacher said you were very clever</w:t>
                      </w:r>
                      <w:r>
                        <w:rPr>
                          <w:rFonts w:ascii="Gadugi" w:hAnsi="Gadugi"/>
                          <w:sz w:val="20"/>
                          <w:szCs w:val="20"/>
                        </w:rPr>
                        <w:t xml:space="preserve"> and I agree</w:t>
                      </w:r>
                      <w:r w:rsidRPr="001D7252">
                        <w:rPr>
                          <w:rFonts w:ascii="Gadugi" w:hAnsi="Gadugi"/>
                          <w:sz w:val="20"/>
                          <w:szCs w:val="20"/>
                        </w:rPr>
                        <w:t>. Your drawings are colourful and your answers were interesting. Try to be more factual with your answers in your next assignment.</w:t>
                      </w:r>
                    </w:p>
                    <w:p w14:paraId="7653790A" w14:textId="77777777" w:rsidR="00035CE4" w:rsidRDefault="00035CE4" w:rsidP="00035CE4"/>
                  </w:txbxContent>
                </v:textbox>
              </v:shape>
            </w:pict>
          </mc:Fallback>
        </mc:AlternateContent>
      </w:r>
      <w:r w:rsidRPr="00255631">
        <w:rPr>
          <w:rFonts w:cs="Calibri"/>
          <w:noProof/>
          <w:kern w:val="1"/>
          <w:lang w:eastAsia="en-GB" w:bidi="ar-SA"/>
        </w:rPr>
        <w:drawing>
          <wp:anchor distT="0" distB="0" distL="114300" distR="114300" simplePos="0" relativeHeight="253534208" behindDoc="0" locked="0" layoutInCell="1" allowOverlap="1" wp14:anchorId="180F092F" wp14:editId="248A6CB4">
            <wp:simplePos x="0" y="0"/>
            <wp:positionH relativeFrom="column">
              <wp:posOffset>63610</wp:posOffset>
            </wp:positionH>
            <wp:positionV relativeFrom="paragraph">
              <wp:posOffset>181113</wp:posOffset>
            </wp:positionV>
            <wp:extent cx="603885" cy="1026160"/>
            <wp:effectExtent l="0" t="0" r="5715" b="2540"/>
            <wp:wrapThrough wrapText="bothSides">
              <wp:wrapPolygon edited="0">
                <wp:start x="0" y="0"/>
                <wp:lineTo x="0" y="21252"/>
                <wp:lineTo x="21123" y="21252"/>
                <wp:lineTo x="21123" y="0"/>
                <wp:lineTo x="0" y="0"/>
              </wp:wrapPolygon>
            </wp:wrapThrough>
            <wp:docPr id="1269" name="Picture 126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634633E" w14:textId="77777777" w:rsidR="00035CE4" w:rsidRPr="00255631" w:rsidRDefault="00035CE4" w:rsidP="00035CE4">
      <w:pPr>
        <w:autoSpaceDE w:val="0"/>
        <w:autoSpaceDN w:val="0"/>
        <w:adjustRightInd w:val="0"/>
        <w:spacing w:line="240" w:lineRule="auto"/>
        <w:rPr>
          <w:rFonts w:cs="Calibri"/>
          <w:kern w:val="1"/>
          <w:lang w:eastAsia="en-GB" w:bidi="ar-SA"/>
        </w:rPr>
      </w:pPr>
    </w:p>
    <w:p w14:paraId="72CFFA77"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p w14:paraId="2FC8A93B"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p w14:paraId="40111BF8"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p w14:paraId="6B6AC345"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r>
        <w:rPr>
          <w:rFonts w:cs="Calibri"/>
          <w:noProof/>
          <w:color w:val="4472C4" w:themeColor="accent1"/>
          <w:kern w:val="1"/>
          <w:lang w:eastAsia="en-GB" w:bidi="ar-SA"/>
        </w:rPr>
        <mc:AlternateContent>
          <mc:Choice Requires="wps">
            <w:drawing>
              <wp:anchor distT="0" distB="0" distL="114300" distR="114300" simplePos="0" relativeHeight="253537280" behindDoc="0" locked="0" layoutInCell="1" allowOverlap="1" wp14:anchorId="156D98F5" wp14:editId="6D78F9A6">
                <wp:simplePos x="0" y="0"/>
                <wp:positionH relativeFrom="column">
                  <wp:posOffset>3882976</wp:posOffset>
                </wp:positionH>
                <wp:positionV relativeFrom="paragraph">
                  <wp:posOffset>9525</wp:posOffset>
                </wp:positionV>
                <wp:extent cx="2138680" cy="715010"/>
                <wp:effectExtent l="323850" t="0" r="33020" b="46990"/>
                <wp:wrapNone/>
                <wp:docPr id="1270" name="Thought Bubble: Cloud 1270"/>
                <wp:cNvGraphicFramePr/>
                <a:graphic xmlns:a="http://schemas.openxmlformats.org/drawingml/2006/main">
                  <a:graphicData uri="http://schemas.microsoft.com/office/word/2010/wordprocessingShape">
                    <wps:wsp>
                      <wps:cNvSpPr/>
                      <wps:spPr>
                        <a:xfrm>
                          <a:off x="0" y="0"/>
                          <a:ext cx="2138680" cy="715010"/>
                        </a:xfrm>
                        <a:prstGeom prst="cloudCallout">
                          <a:avLst>
                            <a:gd name="adj1" fmla="val -63589"/>
                            <a:gd name="adj2" fmla="val -12006"/>
                          </a:avLst>
                        </a:prstGeom>
                        <a:noFill/>
                        <a:ln w="12700" cap="flat" cmpd="sng" algn="ctr">
                          <a:solidFill>
                            <a:srgbClr val="4472C4">
                              <a:shade val="50000"/>
                            </a:srgbClr>
                          </a:solidFill>
                          <a:prstDash val="solid"/>
                          <a:miter lim="800000"/>
                        </a:ln>
                        <a:effectLst/>
                      </wps:spPr>
                      <wps:txbx>
                        <w:txbxContent>
                          <w:p w14:paraId="7B5767A5" w14:textId="77777777" w:rsidR="00035CE4" w:rsidRPr="00692C1B" w:rsidRDefault="00035CE4" w:rsidP="00035CE4">
                            <w:pPr>
                              <w:jc w:val="center"/>
                              <w:rPr>
                                <w:rFonts w:ascii="Gadugi" w:hAnsi="Gadugi"/>
                                <w:color w:val="000000" w:themeColor="text1"/>
                                <w:sz w:val="20"/>
                                <w:szCs w:val="20"/>
                              </w:rPr>
                            </w:pPr>
                            <w:r w:rsidRPr="00692C1B">
                              <w:rPr>
                                <w:rFonts w:ascii="Gadugi" w:hAnsi="Gadugi"/>
                                <w:color w:val="000000" w:themeColor="text1"/>
                                <w:sz w:val="20"/>
                                <w:szCs w:val="20"/>
                              </w:rPr>
                              <w:t>Wow, the teachers think I’m clever.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shapetype w14:anchorId="156D98F5" id="_x0000_t106" coordsize="21600,21600" o:spt="106" adj="1350,25920" path="ar,7165,4345,13110,1950,7185,1080,12690,475,11732,4835,17650,1080,12690,2910,17640,2387,9757,10107,20300,2910,17640,8235,19545,7660,12382,14412,21597,8235,19545,14280,18330,12910,11080,18695,18947,14280,18330,18690,15045,14822,5862,21597,15082,18690,15045,20895,7665,15772,2592,21105,9865,20895,7665,19140,2715,14330,,19187,6595,19140,2715,14910,1170,10992,,15357,5945,14910,1170,11250,1665,6692,650,12025,7917,11250,1665,7005,2580,1912,1972,8665,11162,7005,2580,1950,7185xear,7165,4345,13110,1080,12690,2340,13080nfear475,11732,4835,17650,2910,17640,3465,17445nfear7660,12382,14412,21597,7905,18675,8235,19545nfear7660,12382,14412,21597,14280,18330,14400,17370nfear12910,11080,18695,18947,18690,15045,17070,11475nfear15772,2592,21105,9865,20175,9015,20895,7665nfear14330,,19187,6595,19200,3345,19140,2715nfear14330,,19187,6595,14910,1170,14550,1980nfear10992,,15357,5945,11250,1665,11040,2340nfear1912,1972,8665,11162,7650,3270,7005,2580nfear1912,1972,8665,11162,1950,7185,2070,7890nfem@23@37qx@35@24@23@36@34@24@23@37xem@16@33qx@31@17@16@32@30@17@16@33xem@38@29qx@27@39@38@28@26@39@38@29xe">
                <v:formulas>
                  <v:f eqn="sum #0 0 10800"/>
                  <v:f eqn="sum #1 0 10800"/>
                  <v:f eqn="cosatan2 10800 @0 @1"/>
                  <v:f eqn="sinatan2 10800 @0 @1"/>
                  <v:f eqn="sum @2 10800 0"/>
                  <v:f eqn="sum @3 10800 0"/>
                  <v:f eqn="sum @4 0 #0"/>
                  <v:f eqn="sum @5 0 #1"/>
                  <v:f eqn="mod @6 @7 0"/>
                  <v:f eqn="prod 600 11 1"/>
                  <v:f eqn="sum @8 0 @9"/>
                  <v:f eqn="prod @10 1 3"/>
                  <v:f eqn="prod 600 3 1"/>
                  <v:f eqn="sum @11 @12 0"/>
                  <v:f eqn="prod @13 @6 @8"/>
                  <v:f eqn="prod @13 @7 @8"/>
                  <v:f eqn="sum @14 #0 0"/>
                  <v:f eqn="sum @15 #1 0"/>
                  <v:f eqn="prod 600 8 1"/>
                  <v:f eqn="prod @11 2 1"/>
                  <v:f eqn="sum @18 @19 0"/>
                  <v:f eqn="prod @20 @6 @8"/>
                  <v:f eqn="prod @20 @7 @8"/>
                  <v:f eqn="sum @21 #0 0"/>
                  <v:f eqn="sum @22 #1 0"/>
                  <v:f eqn="prod 600 2 1"/>
                  <v:f eqn="sum #0 600 0"/>
                  <v:f eqn="sum #0 0 600"/>
                  <v:f eqn="sum #1 600 0"/>
                  <v:f eqn="sum #1 0 600"/>
                  <v:f eqn="sum @16 @25 0"/>
                  <v:f eqn="sum @16 0 @25"/>
                  <v:f eqn="sum @17 @25 0"/>
                  <v:f eqn="sum @17 0 @25"/>
                  <v:f eqn="sum @23 @12 0"/>
                  <v:f eqn="sum @23 0 @12"/>
                  <v:f eqn="sum @24 @12 0"/>
                  <v:f eqn="sum @24 0 @12"/>
                  <v:f eqn="val #0"/>
                  <v:f eqn="val #1"/>
                </v:formulas>
                <v:path o:extrusionok="f" o:connecttype="custom" o:connectlocs="67,10800;10800,21577;21582,10800;10800,1235;@38,@39" textboxrect="2977,3262,17087,17337"/>
                <v:handles>
                  <v:h position="#0,#1"/>
                </v:handles>
                <o:complex v:ext="view"/>
              </v:shapetype>
              <v:shape id="Thought Bubble: Cloud 1270" o:spid="_x0000_s1221" type="#_x0000_t106" style="position:absolute;margin-left:305.75pt;margin-top:.75pt;width:168.4pt;height:56.3pt;z-index:2535372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LyWsmAIAADIFAAAOAAAAZHJzL2Uyb0RvYy54bWysVEtv2zAMvg/YfxB0bx27SZMGdYogRYcB&#10;RRugHXpmZCn2oNckJXb360fJzqPbTsN8kCmR4uPjR93edUqSPXe+Mbqk+eWIEq6ZqRq9Lem314eL&#10;GSU+gK5AGs1L+s49vVt8/nTb2jkvTG1kxR1BJ9rPW1vSOgQ7zzLPaq7AXxrLNSqFcQoCbt02qxy0&#10;6F3JrBiNrrPWuMo6w7j3eHrfK+ki+ReCs/AshOeByJJibiGtLq2buGaLW5hvHdi6YUMa8A9ZKGg0&#10;Bj26uocAZOeaP1yphjnjjQiXzKjMCNEwnmrAavLRb9W81GB5qgXB8fYIk/9/btnT/sWuHcLQWj/3&#10;KMYqOuFU/GN+pEtgvR/B4l0gDA+L/Gp2PUNMGeqm+QTTj2hmp9vW+fCFG0WiUFImza5agcRfSFjB&#10;/tGHBFpFNChkB1Tfc0qEktiDPUhycX01md0MTTozKj4Y5ZEIQ+zBJ2ZxiB4DaPPQSJl6LTVpkajF&#10;dBRTB6SckBBQVLYqqddbSkBukcssuJSlN7Kp4vXoyLvtZiUdweRKOh5Pi9W4N6qh4v3pZITfkM1g&#10;nlD54Ccmdw++7q8kVV+lagLOg2xUSWfR0cGT1DE8T4xG1CLQp4ZFKXSbjjRYQj5NgMWzjane1444&#10;09PeW/bQYOBH8GENDjFGCHB2wzMuQhrExQwSJbVxP/92Hu2RfqilpMW5Qcx+7MBxSuRXjcS8ycfj&#10;OGhpM55MC9y4c83mXKN3amUQSuw6ZpfEaB/kQRTOqDcc8WWMiirQDGP33Rk2q9DPMz4SjC+XyQyH&#10;y0J41C+WRecRuwj5a/cGzg58DMjkJ3OYMZgn6vQMPtn27FnughHNEfUe16EFOJipv8MjEif/fJ+s&#10;Tk/d4hcAAAD//wMAUEsDBBQABgAIAAAAIQCirsZ24AAAAAkBAAAPAAAAZHJzL2Rvd25yZXYueG1s&#10;TI/BTsMwEETvSPyDtUjcqGNoqxLiVKiiEhIXWpBQb068TVLidYjd1vw9ywlOq9Ebzc4Uy+R6ccIx&#10;dJ40qEkGAqn2tqNGw/vb+mYBIkRD1vSeUMM3BliWlxeFya0/0wZP29gIDqGQGw1tjEMuZahbdCZM&#10;/IDEbO9HZyLLsZF2NGcOd728zbK5dKYj/tCaAVct1p/bo9OwWb/uDmk3PO9X9hDrp1TNPr5etL6+&#10;So8PICKm+GeG3/pcHUruVPkj2SB6DXOlZmxlwIf5/XRxB6JiraYKZFnI/wvKHwAAAP//AwBQSwEC&#10;LQAUAAYACAAAACEAtoM4kv4AAADhAQAAEwAAAAAAAAAAAAAAAAAAAAAAW0NvbnRlbnRfVHlwZXNd&#10;LnhtbFBLAQItABQABgAIAAAAIQA4/SH/1gAAAJQBAAALAAAAAAAAAAAAAAAAAC8BAABfcmVscy8u&#10;cmVsc1BLAQItABQABgAIAAAAIQDJLyWsmAIAADIFAAAOAAAAAAAAAAAAAAAAAC4CAABkcnMvZTJv&#10;RG9jLnhtbFBLAQItABQABgAIAAAAIQCirsZ24AAAAAkBAAAPAAAAAAAAAAAAAAAAAPIEAABkcnMv&#10;ZG93bnJldi54bWxQSwUGAAAAAAQABADzAAAA/wUAAAAA&#10;" adj="-2935,8207" filled="f" strokecolor="#2f528f" strokeweight="1pt">
                <v:stroke joinstyle="miter"/>
                <v:textbox>
                  <w:txbxContent>
                    <w:p w14:paraId="7B5767A5" w14:textId="77777777" w:rsidR="00035CE4" w:rsidRPr="00692C1B" w:rsidRDefault="00035CE4" w:rsidP="00035CE4">
                      <w:pPr>
                        <w:jc w:val="center"/>
                        <w:rPr>
                          <w:rFonts w:ascii="Gadugi" w:hAnsi="Gadugi"/>
                          <w:color w:val="000000" w:themeColor="text1"/>
                          <w:sz w:val="20"/>
                          <w:szCs w:val="20"/>
                        </w:rPr>
                      </w:pPr>
                      <w:r w:rsidRPr="00692C1B">
                        <w:rPr>
                          <w:rFonts w:ascii="Gadugi" w:hAnsi="Gadugi"/>
                          <w:color w:val="000000" w:themeColor="text1"/>
                          <w:sz w:val="20"/>
                          <w:szCs w:val="20"/>
                        </w:rPr>
                        <w:t>Wow, the teachers think I’m clever.</w:t>
                      </w:r>
                    </w:p>
                  </w:txbxContent>
                </v:textbox>
              </v:shape>
            </w:pict>
          </mc:Fallback>
        </mc:AlternateContent>
      </w:r>
      <w:r w:rsidRPr="00255631">
        <w:rPr>
          <w:rFonts w:cs="Calibri"/>
          <w:noProof/>
          <w:kern w:val="1"/>
          <w:lang w:eastAsia="en-GB" w:bidi="ar-SA"/>
        </w:rPr>
        <w:drawing>
          <wp:anchor distT="0" distB="0" distL="114300" distR="114300" simplePos="0" relativeHeight="253532160" behindDoc="0" locked="0" layoutInCell="1" allowOverlap="1" wp14:anchorId="75977FEA" wp14:editId="550E415A">
            <wp:simplePos x="0" y="0"/>
            <wp:positionH relativeFrom="column">
              <wp:posOffset>3175994</wp:posOffset>
            </wp:positionH>
            <wp:positionV relativeFrom="paragraph">
              <wp:posOffset>103394</wp:posOffset>
            </wp:positionV>
            <wp:extent cx="370840" cy="839470"/>
            <wp:effectExtent l="0" t="0" r="0" b="0"/>
            <wp:wrapThrough wrapText="bothSides">
              <wp:wrapPolygon edited="0">
                <wp:start x="4438" y="0"/>
                <wp:lineTo x="0" y="3431"/>
                <wp:lineTo x="0" y="16666"/>
                <wp:lineTo x="4438" y="20587"/>
                <wp:lineTo x="5548" y="21077"/>
                <wp:lineTo x="14425" y="21077"/>
                <wp:lineTo x="15534" y="20587"/>
                <wp:lineTo x="19973" y="10293"/>
                <wp:lineTo x="19973" y="8823"/>
                <wp:lineTo x="18863" y="2941"/>
                <wp:lineTo x="15534" y="0"/>
                <wp:lineTo x="4438" y="0"/>
              </wp:wrapPolygon>
            </wp:wrapThrough>
            <wp:docPr id="1267" name="Picture 1267"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70840" cy="8394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9D22786"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r w:rsidRPr="00255631">
        <w:rPr>
          <w:rFonts w:cs="Calibri"/>
          <w:noProof/>
          <w:kern w:val="1"/>
          <w:lang w:eastAsia="en-GB" w:bidi="ar-SA"/>
        </w:rPr>
        <mc:AlternateContent>
          <mc:Choice Requires="wps">
            <w:drawing>
              <wp:anchor distT="0" distB="0" distL="114300" distR="114300" simplePos="0" relativeHeight="253536256" behindDoc="0" locked="0" layoutInCell="1" allowOverlap="1" wp14:anchorId="09850770" wp14:editId="1EEDF0D7">
                <wp:simplePos x="0" y="0"/>
                <wp:positionH relativeFrom="column">
                  <wp:posOffset>1905635</wp:posOffset>
                </wp:positionH>
                <wp:positionV relativeFrom="paragraph">
                  <wp:posOffset>110711</wp:posOffset>
                </wp:positionV>
                <wp:extent cx="1069588" cy="357809"/>
                <wp:effectExtent l="0" t="19050" r="283210" b="23495"/>
                <wp:wrapNone/>
                <wp:docPr id="1266" name="Speech Bubble: Rectangle with Corners Rounded 1266"/>
                <wp:cNvGraphicFramePr/>
                <a:graphic xmlns:a="http://schemas.openxmlformats.org/drawingml/2006/main">
                  <a:graphicData uri="http://schemas.microsoft.com/office/word/2010/wordprocessingShape">
                    <wps:wsp>
                      <wps:cNvSpPr/>
                      <wps:spPr>
                        <a:xfrm>
                          <a:off x="0" y="0"/>
                          <a:ext cx="1069588" cy="357809"/>
                        </a:xfrm>
                        <a:prstGeom prst="wedgeRoundRectCallout">
                          <a:avLst>
                            <a:gd name="adj1" fmla="val 7313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63301E40" w14:textId="77777777" w:rsidR="00035CE4" w:rsidRDefault="00035CE4" w:rsidP="00035CE4">
                            <w:r>
                              <w:rPr>
                                <w:sz w:val="20"/>
                                <w:szCs w:val="20"/>
                              </w:rPr>
                              <w:t xml:space="preserve">Yes teacher.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9850770" id="Speech Bubble: Rectangle with Corners Rounded 1266" o:spid="_x0000_s1222" type="#_x0000_t62" style="position:absolute;margin-left:150.05pt;margin-top:8.7pt;width:84.2pt;height:28.15pt;z-index:253536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k0VRqwIAAI4FAAAOAAAAZHJzL2Uyb0RvYy54bWysVMlu2zAQvRfoPxC8J7LkeIkROTAcpCgQ&#10;JEEW5ExTpMWCW0nakvv1HVKKrbQ9BdWBGnKGwzdvlqvrVkm0Z84Lo0ucn48wYpqaSuhtiV9fbs/m&#10;GPlAdEWk0azEB+bx9fLrl6vGLlhhaiMr5hA40X7R2BLXIdhFlnlaM0X8ubFMg5Ibp0iArdtmlSMN&#10;eFcyK0ajadYYV1lnKPMeTm86JV4m/5wzGh449ywgWWLAFtLq0rqJa7a8IoutI7YWtIdBPoFCEaHh&#10;0aOrGxII2jnxlyslqDPe8HBOjcoM54KyFANEk4/+iOa5JpalWIAcb480+f/nlt7vn+2jAxoa6xce&#10;xBhFy52Kf8CH2kTW4UgWawOicJiPppeTOaSXgm48mc1Hl5HN7HTbOh++MaNQFErcsGrLnsxOV0+Q&#10;ljWR0uxCIo3s73xI7FVIEwVlQqofOUZcSUjGnkg0G+fj5B4YHtgUQ5uzopjNij6jA6Px0CifTqez&#10;Hmf/LCB+RxoxeCNFdSukTJuDX0uHAALgF7oyzQvEj5EkPoACSElf7/DDValRU+ICvglwRKC2uSRw&#10;lSpbldjrLUZEbqFpaHCJhQ+3/ecfjsHcEF93qJPXjhQlAvSaFKrE8yFsqWOoLHULJCIm8VQMUQrt&#10;pkUCUOfz1DHxbGOqw6NDznQt5S29FfDwHRDzSBykDboN5kJ4gIVLA1SYXsKoNu7Xv86jPZQ2aDFq&#10;oCeBpp874hjw/V1D0V/mFxexidPmYjIrYOOGms1Qo3dqbSBvUEiALonRPsh3kTuj3mB8rOKroCKa&#10;wttdQvrNOnSzAgYQZatVMoPGtSTc6WdLo/PIXaT8pX0jzva1HqBK7s17/5JFKrWuO0628aY2q10w&#10;XBxZ73jtUwBNnzqqH1Bxqgz3yeo0Rpe/AQAA//8DAFBLAwQUAAYACAAAACEA4nSFot8AAAAJAQAA&#10;DwAAAGRycy9kb3ducmV2LnhtbEyPQU7DMBBF90jcwRokNhW1S9KmDXEqRMWSqgkcwI3dOBCPo9ht&#10;w+0ZVrAc/af/3xTbyfXsYsbQeZSwmAtgBhuvO2wlfLy/PqyBhahQq96jkfBtAmzL25tC5dpfsTKX&#10;OraMSjDkSoKNccg5D401ToW5HwxSdvKjU5HOseV6VFcqdz1/FGLFneqQFqwazIs1zVd9dhLSz2yz&#10;r6udmx0OyVvnd5VdziYp7++m5ydg0UzxD4ZffVKHkpyO/ow6sF5CIsSCUAqyFBgB6Wq9BHaUkCUZ&#10;8LLg/z8ofwAAAP//AwBQSwECLQAUAAYACAAAACEAtoM4kv4AAADhAQAAEwAAAAAAAAAAAAAAAAAA&#10;AAAAW0NvbnRlbnRfVHlwZXNdLnhtbFBLAQItABQABgAIAAAAIQA4/SH/1gAAAJQBAAALAAAAAAAA&#10;AAAAAAAAAC8BAABfcmVscy8ucmVsc1BLAQItABQABgAIAAAAIQDCk0VRqwIAAI4FAAAOAAAAAAAA&#10;AAAAAAAAAC4CAABkcnMvZTJvRG9jLnhtbFBLAQItABQABgAIAAAAIQDidIWi3wAAAAkBAAAPAAAA&#10;AAAAAAAAAAAAAAUFAABkcnMvZG93bnJldi54bWxQSwUGAAAAAAQABADzAAAAEQYAAAAA&#10;" adj="26598,5881" fillcolor="windowText" strokecolor="windowText" strokeweight="1.75pt">
                <v:textbox>
                  <w:txbxContent>
                    <w:p w14:paraId="63301E40" w14:textId="77777777" w:rsidR="00035CE4" w:rsidRDefault="00035CE4" w:rsidP="00035CE4">
                      <w:r>
                        <w:rPr>
                          <w:sz w:val="20"/>
                          <w:szCs w:val="20"/>
                        </w:rPr>
                        <w:t xml:space="preserve">Yes teacher. </w:t>
                      </w:r>
                    </w:p>
                  </w:txbxContent>
                </v:textbox>
              </v:shape>
            </w:pict>
          </mc:Fallback>
        </mc:AlternateContent>
      </w:r>
    </w:p>
    <w:p w14:paraId="0E432A75"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r w:rsidRPr="001D7252">
        <w:rPr>
          <w:rFonts w:ascii="Gadugi" w:hAnsi="Gadugi" w:cs="Calibri"/>
          <w:noProof/>
          <w:color w:val="000000" w:themeColor="text1"/>
          <w:kern w:val="1"/>
          <w:sz w:val="36"/>
          <w:szCs w:val="36"/>
          <w:lang w:eastAsia="en-GB" w:bidi="ar-SA"/>
        </w:rPr>
        <mc:AlternateContent>
          <mc:Choice Requires="wps">
            <w:drawing>
              <wp:anchor distT="45720" distB="45720" distL="114300" distR="114300" simplePos="0" relativeHeight="253538304" behindDoc="0" locked="0" layoutInCell="1" allowOverlap="1" wp14:anchorId="3D7B4BAE" wp14:editId="2B701337">
                <wp:simplePos x="0" y="0"/>
                <wp:positionH relativeFrom="margin">
                  <wp:align>center</wp:align>
                </wp:positionH>
                <wp:positionV relativeFrom="paragraph">
                  <wp:posOffset>458665</wp:posOffset>
                </wp:positionV>
                <wp:extent cx="5923280" cy="1416050"/>
                <wp:effectExtent l="0" t="0" r="20320" b="12700"/>
                <wp:wrapSquare wrapText="bothSides"/>
                <wp:docPr id="12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3280" cy="1416050"/>
                        </a:xfrm>
                        <a:prstGeom prst="rect">
                          <a:avLst/>
                        </a:prstGeom>
                        <a:solidFill>
                          <a:srgbClr val="FFFFFF"/>
                        </a:solidFill>
                        <a:ln w="19050">
                          <a:solidFill>
                            <a:srgbClr val="000000"/>
                          </a:solidFill>
                          <a:miter lim="800000"/>
                          <a:headEnd/>
                          <a:tailEnd/>
                        </a:ln>
                      </wps:spPr>
                      <wps:txbx>
                        <w:txbxContent>
                          <w:p w14:paraId="48055A16" w14:textId="58B4F30C" w:rsidR="00035CE4" w:rsidRDefault="00035CE4" w:rsidP="00035CE4">
                            <w:pPr>
                              <w:autoSpaceDE w:val="0"/>
                              <w:autoSpaceDN w:val="0"/>
                              <w:adjustRightInd w:val="0"/>
                              <w:spacing w:line="240" w:lineRule="auto"/>
                              <w:rPr>
                                <w:rFonts w:ascii="Gadugi" w:hAnsi="Gadugi" w:cs="Calibri"/>
                                <w:color w:val="000000" w:themeColor="text1"/>
                                <w:kern w:val="1"/>
                                <w:sz w:val="22"/>
                                <w:lang w:eastAsia="en-GB" w:bidi="ar-SA"/>
                              </w:rPr>
                            </w:pPr>
                            <w:r w:rsidRPr="00692C1B">
                              <w:rPr>
                                <w:rFonts w:ascii="Gadugi" w:hAnsi="Gadugi" w:cs="Calibri"/>
                                <w:b/>
                                <w:bCs/>
                                <w:color w:val="000000" w:themeColor="text1"/>
                                <w:kern w:val="1"/>
                                <w:sz w:val="22"/>
                                <w:lang w:eastAsia="en-GB" w:bidi="ar-SA"/>
                              </w:rPr>
                              <w:t>Notice:</w:t>
                            </w:r>
                            <w:r w:rsidRPr="001D7252">
                              <w:rPr>
                                <w:rFonts w:ascii="Gadugi" w:hAnsi="Gadugi" w:cs="Calibri"/>
                                <w:color w:val="000000" w:themeColor="text1"/>
                                <w:kern w:val="1"/>
                                <w:lang w:eastAsia="en-GB" w:bidi="ar-SA"/>
                              </w:rPr>
                              <w:t xml:space="preserve"> </w:t>
                            </w:r>
                            <w:r w:rsidRPr="00692C1B">
                              <w:rPr>
                                <w:rFonts w:ascii="Gadugi" w:hAnsi="Gadugi" w:cs="Calibri"/>
                                <w:color w:val="000000" w:themeColor="text1"/>
                                <w:kern w:val="1"/>
                                <w:sz w:val="22"/>
                                <w:lang w:eastAsia="en-GB" w:bidi="ar-SA"/>
                              </w:rPr>
                              <w:t xml:space="preserve">the teacher starts by giving lots of praise to </w:t>
                            </w:r>
                            <w:proofErr w:type="spellStart"/>
                            <w:r w:rsidRPr="00692C1B">
                              <w:rPr>
                                <w:rFonts w:ascii="Gadugi" w:hAnsi="Gadugi" w:cs="Calibri"/>
                                <w:color w:val="000000" w:themeColor="text1"/>
                                <w:kern w:val="1"/>
                                <w:sz w:val="22"/>
                                <w:lang w:eastAsia="en-GB" w:bidi="ar-SA"/>
                              </w:rPr>
                              <w:t>Su</w:t>
                            </w:r>
                            <w:proofErr w:type="spellEnd"/>
                            <w:r w:rsidRPr="00692C1B">
                              <w:rPr>
                                <w:rFonts w:ascii="Gadugi" w:hAnsi="Gadugi" w:cs="Calibri"/>
                                <w:color w:val="000000" w:themeColor="text1"/>
                                <w:kern w:val="1"/>
                                <w:sz w:val="22"/>
                                <w:lang w:eastAsia="en-GB" w:bidi="ar-SA"/>
                              </w:rPr>
                              <w:t xml:space="preserve"> </w:t>
                            </w:r>
                            <w:proofErr w:type="spellStart"/>
                            <w:r w:rsidRPr="00692C1B">
                              <w:rPr>
                                <w:rFonts w:ascii="Gadugi" w:hAnsi="Gadugi" w:cs="Calibri"/>
                                <w:color w:val="000000" w:themeColor="text1"/>
                                <w:kern w:val="1"/>
                                <w:sz w:val="22"/>
                                <w:lang w:eastAsia="en-GB" w:bidi="ar-SA"/>
                              </w:rPr>
                              <w:t>Khaing</w:t>
                            </w:r>
                            <w:proofErr w:type="spellEnd"/>
                            <w:r w:rsidRPr="00692C1B">
                              <w:rPr>
                                <w:rFonts w:ascii="Gadugi" w:hAnsi="Gadugi" w:cs="Calibri"/>
                                <w:color w:val="000000" w:themeColor="text1"/>
                                <w:kern w:val="1"/>
                                <w:sz w:val="22"/>
                                <w:lang w:eastAsia="en-GB" w:bidi="ar-SA"/>
                              </w:rPr>
                              <w:t xml:space="preserve"> which doesn’t relate specifically to the assignment work. </w:t>
                            </w:r>
                            <w:proofErr w:type="spellStart"/>
                            <w:r w:rsidRPr="00692C1B">
                              <w:rPr>
                                <w:rFonts w:ascii="Gadugi" w:hAnsi="Gadugi" w:cs="Calibri"/>
                                <w:color w:val="000000" w:themeColor="text1"/>
                                <w:kern w:val="1"/>
                                <w:sz w:val="22"/>
                                <w:lang w:eastAsia="en-GB" w:bidi="ar-SA"/>
                              </w:rPr>
                              <w:t>Su</w:t>
                            </w:r>
                            <w:proofErr w:type="spellEnd"/>
                            <w:r w:rsidRPr="00692C1B">
                              <w:rPr>
                                <w:rFonts w:ascii="Gadugi" w:hAnsi="Gadugi" w:cs="Calibri"/>
                                <w:color w:val="000000" w:themeColor="text1"/>
                                <w:kern w:val="1"/>
                                <w:sz w:val="22"/>
                                <w:lang w:eastAsia="en-GB" w:bidi="ar-SA"/>
                              </w:rPr>
                              <w:t xml:space="preserve"> </w:t>
                            </w:r>
                            <w:proofErr w:type="spellStart"/>
                            <w:r w:rsidRPr="00692C1B">
                              <w:rPr>
                                <w:rFonts w:ascii="Gadugi" w:hAnsi="Gadugi" w:cs="Calibri"/>
                                <w:color w:val="000000" w:themeColor="text1"/>
                                <w:kern w:val="1"/>
                                <w:sz w:val="22"/>
                                <w:lang w:eastAsia="en-GB" w:bidi="ar-SA"/>
                              </w:rPr>
                              <w:t>Khaing</w:t>
                            </w:r>
                            <w:proofErr w:type="spellEnd"/>
                            <w:r w:rsidRPr="00692C1B">
                              <w:rPr>
                                <w:rFonts w:ascii="Gadugi" w:hAnsi="Gadugi" w:cs="Calibri"/>
                                <w:color w:val="000000" w:themeColor="text1"/>
                                <w:kern w:val="1"/>
                                <w:sz w:val="22"/>
                                <w:lang w:eastAsia="en-GB" w:bidi="ar-SA"/>
                              </w:rPr>
                              <w:t xml:space="preserve"> only listens to the feedback on how clever she is and doesn’t take notice of how to improve her next assignment.</w:t>
                            </w:r>
                            <w:r w:rsidR="00F775EB">
                              <w:rPr>
                                <w:rFonts w:ascii="Gadugi" w:hAnsi="Gadugi" w:cs="Calibri"/>
                                <w:color w:val="000000" w:themeColor="text1"/>
                                <w:kern w:val="1"/>
                                <w:sz w:val="22"/>
                                <w:lang w:eastAsia="en-GB" w:bidi="ar-SA"/>
                              </w:rPr>
                              <w:t xml:space="preserve"> </w:t>
                            </w:r>
                          </w:p>
                          <w:p w14:paraId="30DD033B" w14:textId="447EFECA" w:rsidR="00F775EB" w:rsidRDefault="00F775EB" w:rsidP="00784C78">
                            <w:pPr>
                              <w:autoSpaceDE w:val="0"/>
                              <w:autoSpaceDN w:val="0"/>
                              <w:adjustRightInd w:val="0"/>
                              <w:spacing w:line="240" w:lineRule="auto"/>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If the teacher started with </w:t>
                            </w:r>
                            <w:r w:rsidR="00507293">
                              <w:rPr>
                                <w:rFonts w:ascii="Gadugi" w:hAnsi="Gadugi" w:cs="Calibri"/>
                                <w:color w:val="000000" w:themeColor="text1"/>
                                <w:kern w:val="1"/>
                                <w:sz w:val="22"/>
                                <w:lang w:eastAsia="en-GB" w:bidi="ar-SA"/>
                              </w:rPr>
                              <w:t xml:space="preserve">‘Your drawings are </w:t>
                            </w:r>
                            <w:proofErr w:type="spellStart"/>
                            <w:r w:rsidR="00507293">
                              <w:rPr>
                                <w:rFonts w:ascii="Gadugi" w:hAnsi="Gadugi" w:cs="Calibri"/>
                                <w:color w:val="000000" w:themeColor="text1"/>
                                <w:kern w:val="1"/>
                                <w:sz w:val="22"/>
                                <w:lang w:eastAsia="en-GB" w:bidi="ar-SA"/>
                              </w:rPr>
                              <w:t>colourful</w:t>
                            </w:r>
                            <w:proofErr w:type="spellEnd"/>
                            <w:r w:rsidR="00507293">
                              <w:rPr>
                                <w:rFonts w:ascii="Gadugi" w:hAnsi="Gadugi" w:cs="Calibri"/>
                                <w:color w:val="000000" w:themeColor="text1"/>
                                <w:kern w:val="1"/>
                                <w:sz w:val="22"/>
                                <w:lang w:eastAsia="en-GB" w:bidi="ar-SA"/>
                              </w:rPr>
                              <w:t xml:space="preserve"> and your answers were interesting’ </w:t>
                            </w:r>
                            <w:proofErr w:type="spellStart"/>
                            <w:r w:rsidR="00507293">
                              <w:rPr>
                                <w:rFonts w:ascii="Gadugi" w:hAnsi="Gadugi" w:cs="Calibri"/>
                                <w:color w:val="000000" w:themeColor="text1"/>
                                <w:kern w:val="1"/>
                                <w:sz w:val="22"/>
                                <w:lang w:eastAsia="en-GB" w:bidi="ar-SA"/>
                              </w:rPr>
                              <w:t>Su</w:t>
                            </w:r>
                            <w:proofErr w:type="spellEnd"/>
                            <w:r w:rsidR="00507293">
                              <w:rPr>
                                <w:rFonts w:ascii="Gadugi" w:hAnsi="Gadugi" w:cs="Calibri"/>
                                <w:color w:val="000000" w:themeColor="text1"/>
                                <w:kern w:val="1"/>
                                <w:sz w:val="22"/>
                                <w:lang w:eastAsia="en-GB" w:bidi="ar-SA"/>
                              </w:rPr>
                              <w:t xml:space="preserve"> </w:t>
                            </w:r>
                            <w:proofErr w:type="spellStart"/>
                            <w:r w:rsidR="00507293">
                              <w:rPr>
                                <w:rFonts w:ascii="Gadugi" w:hAnsi="Gadugi" w:cs="Calibri"/>
                                <w:color w:val="000000" w:themeColor="text1"/>
                                <w:kern w:val="1"/>
                                <w:sz w:val="22"/>
                                <w:lang w:eastAsia="en-GB" w:bidi="ar-SA"/>
                              </w:rPr>
                              <w:t>Khaing</w:t>
                            </w:r>
                            <w:proofErr w:type="spellEnd"/>
                            <w:r w:rsidR="00507293">
                              <w:rPr>
                                <w:rFonts w:ascii="Gadugi" w:hAnsi="Gadugi" w:cs="Calibri"/>
                                <w:color w:val="000000" w:themeColor="text1"/>
                                <w:kern w:val="1"/>
                                <w:sz w:val="22"/>
                                <w:lang w:eastAsia="en-GB" w:bidi="ar-SA"/>
                              </w:rPr>
                              <w:t xml:space="preserve"> would </w:t>
                            </w:r>
                            <w:r w:rsidR="0035354E">
                              <w:rPr>
                                <w:rFonts w:ascii="Gadugi" w:hAnsi="Gadugi" w:cs="Calibri"/>
                                <w:color w:val="000000" w:themeColor="text1"/>
                                <w:kern w:val="1"/>
                                <w:sz w:val="22"/>
                                <w:lang w:eastAsia="en-GB" w:bidi="ar-SA"/>
                              </w:rPr>
                              <w:t>hear positive feedback to begin with that relates to her work.</w:t>
                            </w:r>
                            <w:r w:rsidR="00BB063F">
                              <w:rPr>
                                <w:rFonts w:ascii="Gadugi" w:hAnsi="Gadugi" w:cs="Calibri"/>
                                <w:color w:val="000000" w:themeColor="text1"/>
                                <w:kern w:val="1"/>
                                <w:sz w:val="22"/>
                                <w:lang w:eastAsia="en-GB" w:bidi="ar-SA"/>
                              </w:rPr>
                              <w:t xml:space="preserve"> The s</w:t>
                            </w:r>
                            <w:r w:rsidR="00784C78" w:rsidRPr="00784C78">
                              <w:rPr>
                                <w:rFonts w:ascii="Gadugi" w:hAnsi="Gadugi" w:cs="Calibri"/>
                                <w:color w:val="000000" w:themeColor="text1"/>
                                <w:kern w:val="1"/>
                                <w:sz w:val="22"/>
                                <w:lang w:eastAsia="en-GB" w:bidi="ar-SA"/>
                              </w:rPr>
                              <w:t xml:space="preserve">pecific feedback </w:t>
                            </w:r>
                            <w:r w:rsidR="00BB063F">
                              <w:rPr>
                                <w:rFonts w:ascii="Gadugi" w:hAnsi="Gadugi" w:cs="Calibri"/>
                                <w:color w:val="000000" w:themeColor="text1"/>
                                <w:kern w:val="1"/>
                                <w:sz w:val="22"/>
                                <w:lang w:eastAsia="en-GB" w:bidi="ar-SA"/>
                              </w:rPr>
                              <w:t xml:space="preserve">at the end </w:t>
                            </w:r>
                            <w:r w:rsidR="00784C78" w:rsidRPr="00784C78">
                              <w:rPr>
                                <w:rFonts w:ascii="Gadugi" w:hAnsi="Gadugi" w:cs="Calibri"/>
                                <w:color w:val="000000" w:themeColor="text1"/>
                                <w:kern w:val="1"/>
                                <w:sz w:val="22"/>
                                <w:lang w:eastAsia="en-GB" w:bidi="ar-SA"/>
                              </w:rPr>
                              <w:t xml:space="preserve">gives </w:t>
                            </w:r>
                            <w:proofErr w:type="spellStart"/>
                            <w:r w:rsidR="00BB063F">
                              <w:rPr>
                                <w:rFonts w:ascii="Gadugi" w:hAnsi="Gadugi" w:cs="Calibri"/>
                                <w:color w:val="000000" w:themeColor="text1"/>
                                <w:kern w:val="1"/>
                                <w:sz w:val="22"/>
                                <w:lang w:eastAsia="en-GB" w:bidi="ar-SA"/>
                              </w:rPr>
                              <w:t>Su</w:t>
                            </w:r>
                            <w:proofErr w:type="spellEnd"/>
                            <w:r w:rsidR="00BB063F">
                              <w:rPr>
                                <w:rFonts w:ascii="Gadugi" w:hAnsi="Gadugi" w:cs="Calibri"/>
                                <w:color w:val="000000" w:themeColor="text1"/>
                                <w:kern w:val="1"/>
                                <w:sz w:val="22"/>
                                <w:lang w:eastAsia="en-GB" w:bidi="ar-SA"/>
                              </w:rPr>
                              <w:t xml:space="preserve"> </w:t>
                            </w:r>
                            <w:proofErr w:type="spellStart"/>
                            <w:r w:rsidR="00BB063F">
                              <w:rPr>
                                <w:rFonts w:ascii="Gadugi" w:hAnsi="Gadugi" w:cs="Calibri"/>
                                <w:color w:val="000000" w:themeColor="text1"/>
                                <w:kern w:val="1"/>
                                <w:sz w:val="22"/>
                                <w:lang w:eastAsia="en-GB" w:bidi="ar-SA"/>
                              </w:rPr>
                              <w:t>Khaing</w:t>
                            </w:r>
                            <w:proofErr w:type="spellEnd"/>
                            <w:r w:rsidR="00BB063F">
                              <w:rPr>
                                <w:rFonts w:ascii="Gadugi" w:hAnsi="Gadugi" w:cs="Calibri"/>
                                <w:color w:val="000000" w:themeColor="text1"/>
                                <w:kern w:val="1"/>
                                <w:sz w:val="22"/>
                                <w:lang w:eastAsia="en-GB" w:bidi="ar-SA"/>
                              </w:rPr>
                              <w:t xml:space="preserve"> </w:t>
                            </w:r>
                            <w:r w:rsidR="00784C78" w:rsidRPr="00784C78">
                              <w:rPr>
                                <w:rFonts w:ascii="Gadugi" w:hAnsi="Gadugi" w:cs="Calibri"/>
                                <w:color w:val="000000" w:themeColor="text1"/>
                                <w:kern w:val="1"/>
                                <w:sz w:val="22"/>
                                <w:lang w:eastAsia="en-GB" w:bidi="ar-SA"/>
                              </w:rPr>
                              <w:t>more opportunity for learning.</w:t>
                            </w:r>
                          </w:p>
                          <w:p w14:paraId="05E1BE13" w14:textId="77777777" w:rsidR="00F775EB" w:rsidRPr="00692C1B" w:rsidRDefault="00F775EB" w:rsidP="00035CE4">
                            <w:pPr>
                              <w:autoSpaceDE w:val="0"/>
                              <w:autoSpaceDN w:val="0"/>
                              <w:adjustRightInd w:val="0"/>
                              <w:spacing w:line="240" w:lineRule="auto"/>
                              <w:rPr>
                                <w:rFonts w:ascii="Gadugi" w:hAnsi="Gadugi" w:cs="Calibri"/>
                                <w:color w:val="000000" w:themeColor="text1"/>
                                <w:kern w:val="1"/>
                                <w:lang w:eastAsia="en-GB" w:bidi="ar-SA"/>
                              </w:rPr>
                            </w:pPr>
                          </w:p>
                          <w:p w14:paraId="105DD9DC"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D7B4BAE" id="_x0000_s1223" type="#_x0000_t202" style="position:absolute;margin-left:0;margin-top:36.1pt;width:466.4pt;height:111.5pt;z-index:253538304;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bCV9EwIAACoEAAAOAAAAZHJzL2Uyb0RvYy54bWysU1+P0zAMf0fiO0R5Z23HdmzVutOxYwjp&#10;+CMdfIA0TdeINA5Otvb49DjZbjcdiAdEHiI7dn62f7ZX12Nv2EGh12ArXkxyzpSV0Gi7q/i3r9tX&#10;C858ELYRBqyq+IPy/Hr98sVqcKWaQgemUcgIxPpycBXvQnBllnnZqV74CThlydgC9iKQirusQTEQ&#10;em+yaZ5fZQNg4xCk8p5eb49Gvk74batk+Ny2XgVmKk65hXRjuut4Z+uVKHcoXKflKQ3xD1n0QlsK&#10;eoa6FUGwPerfoHotETy0YSKhz6BttVSpBqqmyJ9Vc98Jp1ItRI53Z5r8/4OVnw737guyML6FkRqY&#10;ivDuDuR3zyxsOmF36gYRhk6JhgIXkbJscL48fY1U+9JHkHr4CA01WewDJKCxxT6yQnUyQqcGPJxJ&#10;V2Ngkh7ny+nr6YJMkmzFrLjK56ktmSgfvzv04b2CnkWh4khdTfDicOdDTEeUjy4xmgejm602Jim4&#10;qzcG2UHQBGzTSRU8czOWDRR+GYP/HSNP508YvQ40y0b3FV+cnUQZiXtnmzRpQWhzlClnY09MRvKO&#10;NIaxHpluKJNFIjpSW0PzQOQiHIeXlo2EDvAnZwMNbsX9j71AxZn5YKlBy2I2i5OelNn8zZQUvLTU&#10;lxZhJUFVPHB2FDchbUfkwMINNbLVieKnTE5J00Am5k/LEyf+Uk9eTyu+/gUAAP//AwBQSwMEFAAG&#10;AAgAAAAhAGwgWbPbAAAABwEAAA8AAABkcnMvZG93bnJldi54bWxMj8FOwzAQRO9I/IO1SNyog2mh&#10;DdlUCImcaQvi6sQmjojXUeym6d+znOhxNKOZN8V29r2Y7Bi7QAj3iwyEpSaYjlqEj8Pb3RpETJqM&#10;7gNZhLONsC2vrwqdm3CinZ32qRVcQjHXCC6lIZcyNs56HRdhsMTedxi9TizHVppRn7jc91Jl2aP0&#10;uiNecHqwr842P/ujR1jFr/fldK47164/K1nNfrc8VIi3N/PLM4hk5/Qfhj98RoeSmepwJBNFj8BH&#10;EsKTUiDY3TwoPlIjqM1KgSwLeclf/gIAAP//AwBQSwECLQAUAAYACAAAACEAtoM4kv4AAADhAQAA&#10;EwAAAAAAAAAAAAAAAAAAAAAAW0NvbnRlbnRfVHlwZXNdLnhtbFBLAQItABQABgAIAAAAIQA4/SH/&#10;1gAAAJQBAAALAAAAAAAAAAAAAAAAAC8BAABfcmVscy8ucmVsc1BLAQItABQABgAIAAAAIQC9bCV9&#10;EwIAACoEAAAOAAAAAAAAAAAAAAAAAC4CAABkcnMvZTJvRG9jLnhtbFBLAQItABQABgAIAAAAIQBs&#10;IFmz2wAAAAcBAAAPAAAAAAAAAAAAAAAAAG0EAABkcnMvZG93bnJldi54bWxQSwUGAAAAAAQABADz&#10;AAAAdQUAAAAA&#10;" strokeweight="1.5pt">
                <v:textbox>
                  <w:txbxContent>
                    <w:p w14:paraId="48055A16" w14:textId="58B4F30C" w:rsidR="00035CE4" w:rsidRDefault="00035CE4" w:rsidP="00035CE4">
                      <w:pPr>
                        <w:autoSpaceDE w:val="0"/>
                        <w:autoSpaceDN w:val="0"/>
                        <w:adjustRightInd w:val="0"/>
                        <w:spacing w:line="240" w:lineRule="auto"/>
                        <w:rPr>
                          <w:rFonts w:ascii="Gadugi" w:hAnsi="Gadugi" w:cs="Calibri"/>
                          <w:color w:val="000000" w:themeColor="text1"/>
                          <w:kern w:val="1"/>
                          <w:sz w:val="22"/>
                          <w:lang w:eastAsia="en-GB" w:bidi="ar-SA"/>
                        </w:rPr>
                      </w:pPr>
                      <w:r w:rsidRPr="00692C1B">
                        <w:rPr>
                          <w:rFonts w:ascii="Gadugi" w:hAnsi="Gadugi" w:cs="Calibri"/>
                          <w:b/>
                          <w:bCs/>
                          <w:color w:val="000000" w:themeColor="text1"/>
                          <w:kern w:val="1"/>
                          <w:sz w:val="22"/>
                          <w:lang w:eastAsia="en-GB" w:bidi="ar-SA"/>
                        </w:rPr>
                        <w:t>Notice:</w:t>
                      </w:r>
                      <w:r w:rsidRPr="001D7252">
                        <w:rPr>
                          <w:rFonts w:ascii="Gadugi" w:hAnsi="Gadugi" w:cs="Calibri"/>
                          <w:color w:val="000000" w:themeColor="text1"/>
                          <w:kern w:val="1"/>
                          <w:lang w:eastAsia="en-GB" w:bidi="ar-SA"/>
                        </w:rPr>
                        <w:t xml:space="preserve"> </w:t>
                      </w:r>
                      <w:r w:rsidRPr="00692C1B">
                        <w:rPr>
                          <w:rFonts w:ascii="Gadugi" w:hAnsi="Gadugi" w:cs="Calibri"/>
                          <w:color w:val="000000" w:themeColor="text1"/>
                          <w:kern w:val="1"/>
                          <w:sz w:val="22"/>
                          <w:lang w:eastAsia="en-GB" w:bidi="ar-SA"/>
                        </w:rPr>
                        <w:t>the teacher starts by giving lots of praise to Su Khaing which doesn’t relate specifically to the assignment work. Su Khaing only listens to the feedback on how clever she is and doesn’t take notice of how to improve her next assignment.</w:t>
                      </w:r>
                      <w:r w:rsidR="00F775EB">
                        <w:rPr>
                          <w:rFonts w:ascii="Gadugi" w:hAnsi="Gadugi" w:cs="Calibri"/>
                          <w:color w:val="000000" w:themeColor="text1"/>
                          <w:kern w:val="1"/>
                          <w:sz w:val="22"/>
                          <w:lang w:eastAsia="en-GB" w:bidi="ar-SA"/>
                        </w:rPr>
                        <w:t xml:space="preserve"> </w:t>
                      </w:r>
                    </w:p>
                    <w:p w14:paraId="30DD033B" w14:textId="447EFECA" w:rsidR="00F775EB" w:rsidRDefault="00F775EB" w:rsidP="00784C78">
                      <w:pPr>
                        <w:autoSpaceDE w:val="0"/>
                        <w:autoSpaceDN w:val="0"/>
                        <w:adjustRightInd w:val="0"/>
                        <w:spacing w:line="240" w:lineRule="auto"/>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If the teacher started with </w:t>
                      </w:r>
                      <w:r w:rsidR="00507293">
                        <w:rPr>
                          <w:rFonts w:ascii="Gadugi" w:hAnsi="Gadugi" w:cs="Calibri"/>
                          <w:color w:val="000000" w:themeColor="text1"/>
                          <w:kern w:val="1"/>
                          <w:sz w:val="22"/>
                          <w:lang w:eastAsia="en-GB" w:bidi="ar-SA"/>
                        </w:rPr>
                        <w:t xml:space="preserve">‘Your drawings are colourful and your answers were interesting’ Su Khaing would </w:t>
                      </w:r>
                      <w:r w:rsidR="0035354E">
                        <w:rPr>
                          <w:rFonts w:ascii="Gadugi" w:hAnsi="Gadugi" w:cs="Calibri"/>
                          <w:color w:val="000000" w:themeColor="text1"/>
                          <w:kern w:val="1"/>
                          <w:sz w:val="22"/>
                          <w:lang w:eastAsia="en-GB" w:bidi="ar-SA"/>
                        </w:rPr>
                        <w:t>hear positive feedback to begin with that relates to her work.</w:t>
                      </w:r>
                      <w:r w:rsidR="00BB063F">
                        <w:rPr>
                          <w:rFonts w:ascii="Gadugi" w:hAnsi="Gadugi" w:cs="Calibri"/>
                          <w:color w:val="000000" w:themeColor="text1"/>
                          <w:kern w:val="1"/>
                          <w:sz w:val="22"/>
                          <w:lang w:eastAsia="en-GB" w:bidi="ar-SA"/>
                        </w:rPr>
                        <w:t xml:space="preserve"> The s</w:t>
                      </w:r>
                      <w:r w:rsidR="00784C78" w:rsidRPr="00784C78">
                        <w:rPr>
                          <w:rFonts w:ascii="Gadugi" w:hAnsi="Gadugi" w:cs="Calibri"/>
                          <w:color w:val="000000" w:themeColor="text1"/>
                          <w:kern w:val="1"/>
                          <w:sz w:val="22"/>
                          <w:lang w:eastAsia="en-GB" w:bidi="ar-SA"/>
                        </w:rPr>
                        <w:t xml:space="preserve">pecific feedback </w:t>
                      </w:r>
                      <w:r w:rsidR="00BB063F">
                        <w:rPr>
                          <w:rFonts w:ascii="Gadugi" w:hAnsi="Gadugi" w:cs="Calibri"/>
                          <w:color w:val="000000" w:themeColor="text1"/>
                          <w:kern w:val="1"/>
                          <w:sz w:val="22"/>
                          <w:lang w:eastAsia="en-GB" w:bidi="ar-SA"/>
                        </w:rPr>
                        <w:t xml:space="preserve">at the end </w:t>
                      </w:r>
                      <w:r w:rsidR="00784C78" w:rsidRPr="00784C78">
                        <w:rPr>
                          <w:rFonts w:ascii="Gadugi" w:hAnsi="Gadugi" w:cs="Calibri"/>
                          <w:color w:val="000000" w:themeColor="text1"/>
                          <w:kern w:val="1"/>
                          <w:sz w:val="22"/>
                          <w:lang w:eastAsia="en-GB" w:bidi="ar-SA"/>
                        </w:rPr>
                        <w:t xml:space="preserve">gives </w:t>
                      </w:r>
                      <w:r w:rsidR="00BB063F">
                        <w:rPr>
                          <w:rFonts w:ascii="Gadugi" w:hAnsi="Gadugi" w:cs="Calibri"/>
                          <w:color w:val="000000" w:themeColor="text1"/>
                          <w:kern w:val="1"/>
                          <w:sz w:val="22"/>
                          <w:lang w:eastAsia="en-GB" w:bidi="ar-SA"/>
                        </w:rPr>
                        <w:t xml:space="preserve">Su Khaing </w:t>
                      </w:r>
                      <w:r w:rsidR="00784C78" w:rsidRPr="00784C78">
                        <w:rPr>
                          <w:rFonts w:ascii="Gadugi" w:hAnsi="Gadugi" w:cs="Calibri"/>
                          <w:color w:val="000000" w:themeColor="text1"/>
                          <w:kern w:val="1"/>
                          <w:sz w:val="22"/>
                          <w:lang w:eastAsia="en-GB" w:bidi="ar-SA"/>
                        </w:rPr>
                        <w:t>more opportunity for learning.</w:t>
                      </w:r>
                    </w:p>
                    <w:p w14:paraId="05E1BE13" w14:textId="77777777" w:rsidR="00F775EB" w:rsidRPr="00692C1B" w:rsidRDefault="00F775EB" w:rsidP="00035CE4">
                      <w:pPr>
                        <w:autoSpaceDE w:val="0"/>
                        <w:autoSpaceDN w:val="0"/>
                        <w:adjustRightInd w:val="0"/>
                        <w:spacing w:line="240" w:lineRule="auto"/>
                        <w:rPr>
                          <w:rFonts w:ascii="Gadugi" w:hAnsi="Gadugi" w:cs="Calibri"/>
                          <w:color w:val="000000" w:themeColor="text1"/>
                          <w:kern w:val="1"/>
                          <w:lang w:eastAsia="en-GB" w:bidi="ar-SA"/>
                        </w:rPr>
                      </w:pPr>
                    </w:p>
                    <w:p w14:paraId="105DD9DC" w14:textId="77777777" w:rsidR="00035CE4" w:rsidRDefault="00035CE4" w:rsidP="00035CE4"/>
                  </w:txbxContent>
                </v:textbox>
                <w10:wrap type="square" anchorx="margin"/>
              </v:shape>
            </w:pict>
          </mc:Fallback>
        </mc:AlternateContent>
      </w:r>
    </w:p>
    <w:p w14:paraId="41C077D6" w14:textId="25AC9A65" w:rsidR="00035CE4" w:rsidRDefault="00035CE4" w:rsidP="00035CE4">
      <w:pPr>
        <w:autoSpaceDE w:val="0"/>
        <w:autoSpaceDN w:val="0"/>
        <w:adjustRightInd w:val="0"/>
        <w:spacing w:line="240" w:lineRule="auto"/>
        <w:jc w:val="center"/>
        <w:rPr>
          <w:rFonts w:ascii="Gadugi" w:hAnsi="Gadugi" w:cs="Calibri"/>
          <w:color w:val="000000" w:themeColor="text1"/>
          <w:kern w:val="1"/>
          <w:szCs w:val="24"/>
          <w:lang w:eastAsia="en-GB" w:bidi="ar-SA"/>
        </w:rPr>
      </w:pPr>
    </w:p>
    <w:p w14:paraId="69ABD3B4" w14:textId="77777777" w:rsidR="00C91F1F" w:rsidRDefault="00C91F1F" w:rsidP="00035CE4">
      <w:pPr>
        <w:autoSpaceDE w:val="0"/>
        <w:autoSpaceDN w:val="0"/>
        <w:adjustRightInd w:val="0"/>
        <w:spacing w:line="240" w:lineRule="auto"/>
        <w:jc w:val="center"/>
        <w:rPr>
          <w:rFonts w:ascii="Gadugi" w:hAnsi="Gadugi" w:cs="Calibri"/>
          <w:color w:val="000000" w:themeColor="text1"/>
          <w:kern w:val="1"/>
          <w:szCs w:val="24"/>
          <w:lang w:eastAsia="en-GB" w:bidi="ar-SA"/>
        </w:rPr>
      </w:pPr>
    </w:p>
    <w:p w14:paraId="6B37DC3F" w14:textId="77777777" w:rsidR="00D808E1" w:rsidRDefault="00D808E1" w:rsidP="00D808E1">
      <w:pPr>
        <w:autoSpaceDE w:val="0"/>
        <w:autoSpaceDN w:val="0"/>
        <w:adjustRightInd w:val="0"/>
        <w:spacing w:after="0" w:line="240" w:lineRule="auto"/>
        <w:rPr>
          <w:rFonts w:ascii="Gadugi" w:hAnsi="Gadugi" w:cs="Calibri"/>
          <w:color w:val="000000" w:themeColor="text1"/>
          <w:kern w:val="1"/>
          <w:szCs w:val="24"/>
          <w:lang w:eastAsia="en-GB" w:bidi="ar-SA"/>
        </w:rPr>
      </w:pPr>
    </w:p>
    <w:p w14:paraId="25B0DAEA" w14:textId="59093D51" w:rsidR="00035CE4" w:rsidRDefault="00035CE4" w:rsidP="00D808E1">
      <w:pPr>
        <w:autoSpaceDE w:val="0"/>
        <w:autoSpaceDN w:val="0"/>
        <w:adjustRightInd w:val="0"/>
        <w:spacing w:after="0" w:line="240" w:lineRule="auto"/>
        <w:rPr>
          <w:rFonts w:ascii="Gadugi" w:hAnsi="Gadugi" w:cs="Calibri"/>
          <w:color w:val="000000" w:themeColor="text1"/>
          <w:kern w:val="1"/>
          <w:sz w:val="36"/>
          <w:szCs w:val="36"/>
          <w:lang w:eastAsia="en-GB" w:bidi="ar-SA"/>
        </w:rPr>
      </w:pPr>
      <w:r>
        <w:rPr>
          <w:rFonts w:ascii="Gadugi" w:hAnsi="Gadugi" w:cs="Calibri"/>
          <w:color w:val="000000" w:themeColor="text1"/>
          <w:kern w:val="1"/>
          <w:sz w:val="36"/>
          <w:szCs w:val="36"/>
          <w:lang w:eastAsia="en-GB" w:bidi="ar-SA"/>
        </w:rPr>
        <w:t xml:space="preserve">                 </w:t>
      </w:r>
    </w:p>
    <w:p w14:paraId="0CCB18E1" w14:textId="0A92054D" w:rsidR="00035CE4" w:rsidRPr="004074C5" w:rsidRDefault="001B11C0" w:rsidP="004074C5">
      <w:pPr>
        <w:pStyle w:val="ListParagraph"/>
        <w:numPr>
          <w:ilvl w:val="2"/>
          <w:numId w:val="5"/>
        </w:numPr>
        <w:autoSpaceDE w:val="0"/>
        <w:autoSpaceDN w:val="0"/>
        <w:adjustRightInd w:val="0"/>
        <w:spacing w:after="0" w:line="240" w:lineRule="auto"/>
        <w:rPr>
          <w:rFonts w:asciiTheme="majorHAnsi" w:hAnsiTheme="majorHAnsi" w:cstheme="majorHAnsi"/>
          <w:b/>
          <w:bCs/>
          <w:color w:val="1F3864" w:themeColor="accent1" w:themeShade="80"/>
          <w:kern w:val="1"/>
          <w:lang w:eastAsia="en-GB" w:bidi="ar-SA"/>
        </w:rPr>
      </w:pPr>
      <w:r w:rsidRPr="004074C5">
        <w:rPr>
          <w:rFonts w:asciiTheme="majorHAnsi" w:hAnsiTheme="majorHAnsi" w:cstheme="majorHAnsi"/>
          <w:b/>
          <w:bCs/>
          <w:color w:val="1F3864" w:themeColor="accent1" w:themeShade="80"/>
          <w:kern w:val="1"/>
          <w:lang w:eastAsia="en-GB" w:bidi="ar-SA"/>
        </w:rPr>
        <w:lastRenderedPageBreak/>
        <w:t>Be descr</w:t>
      </w:r>
      <w:r w:rsidR="00B554B9" w:rsidRPr="004074C5">
        <w:rPr>
          <w:rFonts w:asciiTheme="majorHAnsi" w:hAnsiTheme="majorHAnsi" w:cstheme="majorHAnsi"/>
          <w:b/>
          <w:bCs/>
          <w:color w:val="1F3864" w:themeColor="accent1" w:themeShade="80"/>
          <w:kern w:val="1"/>
          <w:lang w:eastAsia="en-GB" w:bidi="ar-SA"/>
        </w:rPr>
        <w:t>iptive</w:t>
      </w:r>
      <w:r w:rsidR="00975171" w:rsidRPr="004074C5">
        <w:rPr>
          <w:rFonts w:asciiTheme="majorHAnsi" w:hAnsiTheme="majorHAnsi" w:cstheme="majorHAnsi"/>
          <w:b/>
          <w:bCs/>
          <w:color w:val="1F3864" w:themeColor="accent1" w:themeShade="80"/>
          <w:kern w:val="1"/>
          <w:lang w:eastAsia="en-GB" w:bidi="ar-SA"/>
        </w:rPr>
        <w:t xml:space="preserve"> </w:t>
      </w:r>
    </w:p>
    <w:p w14:paraId="6686295B" w14:textId="1607FB21" w:rsidR="00035CE4" w:rsidRDefault="00B554B9" w:rsidP="00975171">
      <w:pPr>
        <w:tabs>
          <w:tab w:val="left" w:pos="3456"/>
        </w:tabs>
        <w:autoSpaceDE w:val="0"/>
        <w:autoSpaceDN w:val="0"/>
        <w:adjustRightInd w:val="0"/>
        <w:spacing w:after="0" w:line="240" w:lineRule="auto"/>
        <w:rPr>
          <w:rFonts w:ascii="Gadugi" w:hAnsi="Gadugi" w:cs="Calibri"/>
          <w:kern w:val="1"/>
          <w:sz w:val="22"/>
          <w:lang w:eastAsia="en-GB" w:bidi="ar-SA"/>
        </w:rPr>
      </w:pPr>
      <w:r>
        <w:rPr>
          <w:rFonts w:ascii="Gadugi" w:hAnsi="Gadugi" w:cs="Calibri"/>
          <w:kern w:val="1"/>
          <w:sz w:val="22"/>
          <w:lang w:eastAsia="en-GB" w:bidi="ar-SA"/>
        </w:rPr>
        <w:t>When we are more descriptive with our feedback, it can feel more genuine</w:t>
      </w:r>
      <w:r w:rsidR="00DB0938">
        <w:rPr>
          <w:rFonts w:ascii="Gadugi" w:hAnsi="Gadugi" w:cs="Calibri"/>
          <w:kern w:val="1"/>
          <w:sz w:val="22"/>
          <w:lang w:eastAsia="en-GB" w:bidi="ar-SA"/>
        </w:rPr>
        <w:t xml:space="preserve">, particularly when it </w:t>
      </w:r>
      <w:r w:rsidR="00035CE4" w:rsidRPr="00351CF0">
        <w:rPr>
          <w:rFonts w:ascii="Gadugi" w:hAnsi="Gadugi" w:cs="Calibri"/>
          <w:kern w:val="1"/>
          <w:sz w:val="22"/>
          <w:lang w:eastAsia="en-GB" w:bidi="ar-SA"/>
        </w:rPr>
        <w:t xml:space="preserve">focusses on </w:t>
      </w:r>
      <w:r w:rsidR="00DB0938">
        <w:rPr>
          <w:rFonts w:ascii="Gadugi" w:hAnsi="Gadugi" w:cs="Calibri"/>
          <w:kern w:val="1"/>
          <w:sz w:val="22"/>
          <w:lang w:eastAsia="en-GB" w:bidi="ar-SA"/>
        </w:rPr>
        <w:t>an</w:t>
      </w:r>
      <w:r w:rsidR="00035CE4" w:rsidRPr="00351CF0">
        <w:rPr>
          <w:rFonts w:ascii="Gadugi" w:hAnsi="Gadugi" w:cs="Calibri"/>
          <w:kern w:val="1"/>
          <w:sz w:val="22"/>
          <w:lang w:eastAsia="en-GB" w:bidi="ar-SA"/>
        </w:rPr>
        <w:t xml:space="preserve"> </w:t>
      </w:r>
      <w:r w:rsidR="00035CE4" w:rsidRPr="00DB0938">
        <w:rPr>
          <w:rFonts w:ascii="Gadugi" w:hAnsi="Gadugi" w:cs="Calibri"/>
          <w:kern w:val="1"/>
          <w:sz w:val="22"/>
          <w:lang w:eastAsia="en-GB" w:bidi="ar-SA"/>
        </w:rPr>
        <w:t>actual task</w:t>
      </w:r>
      <w:r w:rsidR="00035CE4" w:rsidRPr="00351CF0">
        <w:rPr>
          <w:rFonts w:ascii="Gadugi" w:hAnsi="Gadugi" w:cs="Calibri"/>
          <w:kern w:val="1"/>
          <w:sz w:val="22"/>
          <w:lang w:eastAsia="en-GB" w:bidi="ar-SA"/>
        </w:rPr>
        <w:t xml:space="preserve"> and how well it has been completed. See </w:t>
      </w:r>
      <w:r w:rsidR="00035CE4">
        <w:rPr>
          <w:rFonts w:ascii="Gadugi" w:hAnsi="Gadugi" w:cs="Calibri"/>
          <w:kern w:val="1"/>
          <w:sz w:val="22"/>
          <w:lang w:eastAsia="en-GB" w:bidi="ar-SA"/>
        </w:rPr>
        <w:t xml:space="preserve">the example below </w:t>
      </w:r>
      <w:r w:rsidR="00035CE4" w:rsidRPr="00351CF0">
        <w:rPr>
          <w:rFonts w:ascii="Gadugi" w:hAnsi="Gadugi" w:cs="Calibri"/>
          <w:kern w:val="1"/>
          <w:sz w:val="22"/>
          <w:lang w:eastAsia="en-GB" w:bidi="ar-SA"/>
        </w:rPr>
        <w:t>how the teacher uses feedback</w:t>
      </w:r>
      <w:r w:rsidR="00CF16CF">
        <w:rPr>
          <w:rFonts w:ascii="Gadugi" w:hAnsi="Gadugi" w:cs="Calibri"/>
          <w:kern w:val="1"/>
          <w:sz w:val="22"/>
          <w:lang w:eastAsia="en-GB" w:bidi="ar-SA"/>
        </w:rPr>
        <w:t xml:space="preserve"> and what the student </w:t>
      </w:r>
      <w:proofErr w:type="gramStart"/>
      <w:r w:rsidR="00CF16CF">
        <w:rPr>
          <w:rFonts w:ascii="Gadugi" w:hAnsi="Gadugi" w:cs="Calibri"/>
          <w:kern w:val="1"/>
          <w:sz w:val="22"/>
          <w:lang w:eastAsia="en-GB" w:bidi="ar-SA"/>
        </w:rPr>
        <w:t>is able to</w:t>
      </w:r>
      <w:proofErr w:type="gramEnd"/>
      <w:r w:rsidR="00CF16CF">
        <w:rPr>
          <w:rFonts w:ascii="Gadugi" w:hAnsi="Gadugi" w:cs="Calibri"/>
          <w:kern w:val="1"/>
          <w:sz w:val="22"/>
          <w:lang w:eastAsia="en-GB" w:bidi="ar-SA"/>
        </w:rPr>
        <w:t xml:space="preserve"> take f</w:t>
      </w:r>
      <w:r w:rsidR="00466474">
        <w:rPr>
          <w:rFonts w:ascii="Gadugi" w:hAnsi="Gadugi" w:cs="Calibri"/>
          <w:kern w:val="1"/>
          <w:sz w:val="22"/>
          <w:lang w:eastAsia="en-GB" w:bidi="ar-SA"/>
        </w:rPr>
        <w:t>rom it</w:t>
      </w:r>
      <w:r w:rsidR="00035CE4" w:rsidRPr="00351CF0">
        <w:rPr>
          <w:rFonts w:ascii="Gadugi" w:hAnsi="Gadugi" w:cs="Calibri"/>
          <w:kern w:val="1"/>
          <w:sz w:val="22"/>
          <w:lang w:eastAsia="en-GB" w:bidi="ar-SA"/>
        </w:rPr>
        <w:t>.</w:t>
      </w:r>
      <w:r w:rsidR="00891C52">
        <w:rPr>
          <w:rFonts w:ascii="Gadugi" w:hAnsi="Gadugi" w:cs="Calibri"/>
          <w:kern w:val="1"/>
          <w:sz w:val="22"/>
          <w:lang w:eastAsia="en-GB" w:bidi="ar-SA"/>
        </w:rPr>
        <w:t xml:space="preserve"> </w:t>
      </w:r>
    </w:p>
    <w:p w14:paraId="43ED7C0C" w14:textId="0B14D59C" w:rsidR="00035CE4" w:rsidRPr="00351CF0" w:rsidRDefault="008B4708" w:rsidP="00035CE4">
      <w:pPr>
        <w:tabs>
          <w:tab w:val="left" w:pos="3456"/>
        </w:tabs>
        <w:autoSpaceDE w:val="0"/>
        <w:autoSpaceDN w:val="0"/>
        <w:adjustRightInd w:val="0"/>
        <w:spacing w:after="0" w:line="240" w:lineRule="auto"/>
        <w:rPr>
          <w:rFonts w:ascii="Gadugi" w:hAnsi="Gadugi" w:cs="Calibri"/>
          <w:kern w:val="1"/>
          <w:sz w:val="22"/>
          <w:lang w:eastAsia="en-GB" w:bidi="ar-SA"/>
        </w:rPr>
      </w:pPr>
      <w:r w:rsidRPr="00AA6B57">
        <w:rPr>
          <w:rFonts w:cs="Calibri"/>
          <w:noProof/>
          <w:kern w:val="1"/>
          <w:lang w:eastAsia="en-GB" w:bidi="ar-SA"/>
        </w:rPr>
        <mc:AlternateContent>
          <mc:Choice Requires="wps">
            <w:drawing>
              <wp:anchor distT="0" distB="0" distL="114300" distR="114300" simplePos="0" relativeHeight="253541376" behindDoc="0" locked="0" layoutInCell="1" allowOverlap="1" wp14:anchorId="0126198B" wp14:editId="06F1A433">
                <wp:simplePos x="0" y="0"/>
                <wp:positionH relativeFrom="column">
                  <wp:posOffset>1727200</wp:posOffset>
                </wp:positionH>
                <wp:positionV relativeFrom="paragraph">
                  <wp:posOffset>87630</wp:posOffset>
                </wp:positionV>
                <wp:extent cx="4420235" cy="1771650"/>
                <wp:effectExtent l="971550" t="0" r="18415" b="19050"/>
                <wp:wrapNone/>
                <wp:docPr id="1278" name="Speech Bubble: Rectangle with Corners Rounded 1278"/>
                <wp:cNvGraphicFramePr/>
                <a:graphic xmlns:a="http://schemas.openxmlformats.org/drawingml/2006/main">
                  <a:graphicData uri="http://schemas.microsoft.com/office/word/2010/wordprocessingShape">
                    <wps:wsp>
                      <wps:cNvSpPr/>
                      <wps:spPr>
                        <a:xfrm>
                          <a:off x="0" y="0"/>
                          <a:ext cx="4420235" cy="1771650"/>
                        </a:xfrm>
                        <a:prstGeom prst="wedgeRoundRectCallout">
                          <a:avLst>
                            <a:gd name="adj1" fmla="val -70892"/>
                            <a:gd name="adj2" fmla="val -898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B7B748E" w14:textId="77777777" w:rsidR="00035CE4" w:rsidRDefault="00035CE4" w:rsidP="00035CE4">
                            <w:pPr>
                              <w:rPr>
                                <w:rFonts w:ascii="Gadugi" w:hAnsi="Gadugi"/>
                                <w:sz w:val="20"/>
                                <w:szCs w:val="20"/>
                              </w:rPr>
                            </w:pPr>
                            <w:r>
                              <w:rPr>
                                <w:rFonts w:ascii="Gadugi" w:hAnsi="Gadugi"/>
                                <w:sz w:val="20"/>
                                <w:szCs w:val="20"/>
                              </w:rPr>
                              <w:t xml:space="preserve">Naing, your written answers are descriptive and </w:t>
                            </w:r>
                            <w:proofErr w:type="gramStart"/>
                            <w:r>
                              <w:rPr>
                                <w:rFonts w:ascii="Gadugi" w:hAnsi="Gadugi"/>
                                <w:sz w:val="20"/>
                                <w:szCs w:val="20"/>
                              </w:rPr>
                              <w:t>factual</w:t>
                            </w:r>
                            <w:proofErr w:type="gramEnd"/>
                            <w:r>
                              <w:rPr>
                                <w:rFonts w:ascii="Gadugi" w:hAnsi="Gadugi"/>
                                <w:sz w:val="20"/>
                                <w:szCs w:val="20"/>
                              </w:rPr>
                              <w:t xml:space="preserve"> and they explain ‘gravity’</w:t>
                            </w:r>
                            <w:r w:rsidRPr="001D7252">
                              <w:rPr>
                                <w:rFonts w:ascii="Gadugi" w:hAnsi="Gadugi"/>
                                <w:sz w:val="20"/>
                                <w:szCs w:val="20"/>
                              </w:rPr>
                              <w:t xml:space="preserve"> </w:t>
                            </w:r>
                            <w:r>
                              <w:rPr>
                                <w:rFonts w:ascii="Gadugi" w:hAnsi="Gadugi"/>
                                <w:sz w:val="20"/>
                                <w:szCs w:val="20"/>
                              </w:rPr>
                              <w:t>very clearly. However, you do not include any historical context.</w:t>
                            </w:r>
                          </w:p>
                          <w:p w14:paraId="4A336F29" w14:textId="77777777" w:rsidR="00035CE4" w:rsidRDefault="00035CE4" w:rsidP="00035CE4">
                            <w:pPr>
                              <w:rPr>
                                <w:rFonts w:ascii="Gadugi" w:hAnsi="Gadugi"/>
                                <w:sz w:val="20"/>
                                <w:szCs w:val="20"/>
                              </w:rPr>
                            </w:pPr>
                            <w:r>
                              <w:rPr>
                                <w:rFonts w:ascii="Gadugi" w:hAnsi="Gadugi"/>
                                <w:sz w:val="20"/>
                                <w:szCs w:val="20"/>
                              </w:rPr>
                              <w:t xml:space="preserve">The second part – the drawing of Newton is interesting and does link to the correct </w:t>
                            </w:r>
                            <w:proofErr w:type="gramStart"/>
                            <w:r>
                              <w:rPr>
                                <w:rFonts w:ascii="Gadugi" w:hAnsi="Gadugi"/>
                                <w:sz w:val="20"/>
                                <w:szCs w:val="20"/>
                              </w:rPr>
                              <w:t>time period</w:t>
                            </w:r>
                            <w:proofErr w:type="gramEnd"/>
                            <w:r>
                              <w:rPr>
                                <w:rFonts w:ascii="Gadugi" w:hAnsi="Gadugi"/>
                                <w:sz w:val="20"/>
                                <w:szCs w:val="20"/>
                              </w:rPr>
                              <w:t>. The tree you have drawn though is a teak tree.</w:t>
                            </w:r>
                          </w:p>
                          <w:p w14:paraId="323C503C" w14:textId="2187AC46" w:rsidR="00035CE4" w:rsidRDefault="009449BB" w:rsidP="00035CE4">
                            <w:pPr>
                              <w:rPr>
                                <w:rFonts w:ascii="Gadugi" w:hAnsi="Gadugi"/>
                                <w:sz w:val="20"/>
                                <w:szCs w:val="20"/>
                              </w:rPr>
                            </w:pPr>
                            <w:r>
                              <w:rPr>
                                <w:rFonts w:ascii="Gadugi" w:hAnsi="Gadugi"/>
                                <w:sz w:val="20"/>
                                <w:szCs w:val="20"/>
                              </w:rPr>
                              <w:t>Why don’t you</w:t>
                            </w:r>
                            <w:r w:rsidR="00035CE4">
                              <w:rPr>
                                <w:rFonts w:ascii="Gadugi" w:hAnsi="Gadugi"/>
                                <w:sz w:val="20"/>
                                <w:szCs w:val="20"/>
                              </w:rPr>
                              <w:t xml:space="preserve"> go back and add </w:t>
                            </w:r>
                            <w:r w:rsidR="00584D9B">
                              <w:rPr>
                                <w:rFonts w:ascii="Gadugi" w:hAnsi="Gadugi"/>
                                <w:sz w:val="20"/>
                                <w:szCs w:val="20"/>
                              </w:rPr>
                              <w:t xml:space="preserve">the </w:t>
                            </w:r>
                            <w:r w:rsidR="00035CE4">
                              <w:rPr>
                                <w:rFonts w:ascii="Gadugi" w:hAnsi="Gadugi"/>
                                <w:sz w:val="20"/>
                                <w:szCs w:val="20"/>
                              </w:rPr>
                              <w:t xml:space="preserve">historical content </w:t>
                            </w:r>
                            <w:r w:rsidR="00584D9B">
                              <w:rPr>
                                <w:rFonts w:ascii="Gadugi" w:hAnsi="Gadugi"/>
                                <w:sz w:val="20"/>
                                <w:szCs w:val="20"/>
                              </w:rPr>
                              <w:t xml:space="preserve">you feel is missing </w:t>
                            </w:r>
                            <w:r w:rsidR="00035CE4">
                              <w:rPr>
                                <w:rFonts w:ascii="Gadugi" w:hAnsi="Gadugi"/>
                                <w:sz w:val="20"/>
                                <w:szCs w:val="20"/>
                              </w:rPr>
                              <w:t>to the written task</w:t>
                            </w:r>
                            <w:r w:rsidR="00584D9B">
                              <w:rPr>
                                <w:rFonts w:ascii="Gadugi" w:hAnsi="Gadugi"/>
                                <w:sz w:val="20"/>
                                <w:szCs w:val="20"/>
                              </w:rPr>
                              <w:t xml:space="preserve"> or decide how you will </w:t>
                            </w:r>
                            <w:r w:rsidR="00035CE4">
                              <w:rPr>
                                <w:rFonts w:ascii="Gadugi" w:hAnsi="Gadugi"/>
                                <w:sz w:val="20"/>
                                <w:szCs w:val="20"/>
                              </w:rPr>
                              <w:t>redraw the scene to show Newton under an apple tree.</w:t>
                            </w:r>
                          </w:p>
                          <w:p w14:paraId="4EDEED8E" w14:textId="77777777" w:rsidR="00035CE4" w:rsidRDefault="00035CE4" w:rsidP="00035CE4">
                            <w:pPr>
                              <w:rPr>
                                <w:rFonts w:ascii="Gadugi" w:hAnsi="Gadugi"/>
                                <w:sz w:val="20"/>
                                <w:szCs w:val="20"/>
                              </w:rPr>
                            </w:pPr>
                          </w:p>
                          <w:p w14:paraId="594C3FAB" w14:textId="77777777" w:rsidR="00035CE4" w:rsidRDefault="00035CE4" w:rsidP="00035CE4">
                            <w:pPr>
                              <w:rPr>
                                <w:rFonts w:ascii="Gadugi" w:hAnsi="Gadugi"/>
                                <w:sz w:val="20"/>
                                <w:szCs w:val="20"/>
                              </w:rPr>
                            </w:pPr>
                          </w:p>
                          <w:p w14:paraId="5D337037" w14:textId="77777777" w:rsidR="00035CE4" w:rsidRPr="001D7252" w:rsidRDefault="00035CE4" w:rsidP="00035CE4">
                            <w:pPr>
                              <w:rPr>
                                <w:rFonts w:ascii="Gadugi" w:hAnsi="Gadugi"/>
                                <w:sz w:val="20"/>
                                <w:szCs w:val="20"/>
                              </w:rPr>
                            </w:pPr>
                          </w:p>
                          <w:p w14:paraId="1964D9CE" w14:textId="77777777" w:rsidR="00035CE4" w:rsidRPr="001D7252" w:rsidRDefault="00035CE4" w:rsidP="00035CE4">
                            <w:pPr>
                              <w:rPr>
                                <w:rFonts w:ascii="Gadugi" w:hAnsi="Gadugi"/>
                                <w:sz w:val="20"/>
                                <w:szCs w:val="20"/>
                              </w:rPr>
                            </w:pPr>
                            <w:r w:rsidRPr="001D7252">
                              <w:rPr>
                                <w:rFonts w:ascii="Gadugi" w:hAnsi="Gadugi"/>
                                <w:sz w:val="20"/>
                                <w:szCs w:val="20"/>
                              </w:rPr>
                              <w:t>Try to be more factual with your answers in your next assignment.</w:t>
                            </w:r>
                          </w:p>
                          <w:p w14:paraId="4D0475EC"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0126198B" id="Speech Bubble: Rectangle with Corners Rounded 1278" o:spid="_x0000_s1224" type="#_x0000_t62" style="position:absolute;margin-left:136pt;margin-top:6.9pt;width:348.05pt;height:139.5pt;z-index:253541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XLYQpwIAAI8FAAAOAAAAZHJzL2Uyb0RvYy54bWysVN1P2zAQf5+0/8HyO6QJpV8iRVUR0yQE&#10;CJh4dh2n8WT7PNtt2v31OzuhLWNPaHlwzr7z+Xe/+7i63mlFtsJ5Caak+fmAEmE4VNKsS/rj5fZs&#10;QokPzFRMgREl3QtPr+dfv1y1diYKaEBVwhF0YvystSVtQrCzLPO8EZr5c7DCoLIGp1nArVtnlWMt&#10;etcqKwaDUdaCq6wDLrzH05tOSefJf10LHh7q2otAVEkRW0irS+sqrtn8is3WjtlG8h4G+wQKzaTB&#10;Rw+ublhgZOPkB1dacgce6nDOQWdQ15KLFANGkw/+iua5YVakWJAcbw80+f/nlt9vn+2jQxpa62ce&#10;xRjFrnY6/hEf2SWy9geyxC4QjofDYTEoLi4p4ajLx+N8dJnozI7XrfPhmwBNolDSVlRr8QQbUz1h&#10;XpZMKdiExBrb3vmQ6KuIYRrrhFU/c0pqrTAbW6bI2XgwmRZ9uk6MindGk+lk+tHm4tQmH41G42iD&#10;OPtnUXpDGjF4ULK6lUqlzd4vlSMIAfFLU0H7ggRQopgPqEBW0tc7fHdVGdKWtMAvksSwuGvF8CrX&#10;tiqpN2tKmFpj1/DgEgvvbvvPPxyDuWG+6VAnrx0pWgZsNiV1SSensJWJoYrULpiISM6xGqIUdqsd&#10;kYg6n6QcxLMVVPtHRxx0PeUtv5X48B0S88gcpg3bDQdDeMClVoBUQC9R0oD7/a/zaI+1jVpKWmxK&#10;pOnXhjmBfH83WPXTfDiMXZw2w8txgRt3qlmdasxGLwHzhoWE6JIY7YN6E2sH+hXnxyK+iipmOL7d&#10;JaTfLEM3LHACcbFYJDPsXMvCnXm2PDqP3EXKX3avzNm+1gNWyT28NXBfal3VHW3jTQOLTYBaHljv&#10;eO1TgF2fKrWfUHGsnO6T1XGOzv8AAAD//wMAUEsDBBQABgAIAAAAIQAPSY2z4AAAAAoBAAAPAAAA&#10;ZHJzL2Rvd25yZXYueG1sTI/BTsMwEETvSPyDtUhcEHUapJCmcSpUFMEJROHSmxNv45TYjmy3CXw9&#10;ywmOqxnNvlduZjOwM/rQOytguUiAoW2d6m0n4OO9vs2BhSitkoOzKOALA2yqy4tSFspN9g3Pu9gx&#10;GrGhkAJ0jGPBeWg1GhkWbkRL2cF5IyOdvuPKy4nGzcDTJMm4kb2lD1qOuNXYfu5ORsDxZj9t61qH&#10;p+b5kO1n//3qXx6FuL6aH9bAIs7xrwy/+IQOFTE17mRVYIOA9D4ll0jBHSlQYZXlS2ANJas0B16V&#10;/L9C9QMAAP//AwBQSwECLQAUAAYACAAAACEAtoM4kv4AAADhAQAAEwAAAAAAAAAAAAAAAAAAAAAA&#10;W0NvbnRlbnRfVHlwZXNdLnhtbFBLAQItABQABgAIAAAAIQA4/SH/1gAAAJQBAAALAAAAAAAAAAAA&#10;AAAAAC8BAABfcmVscy8ucmVsc1BLAQItABQABgAIAAAAIQD1XLYQpwIAAI8FAAAOAAAAAAAAAAAA&#10;AAAAAC4CAABkcnMvZTJvRG9jLnhtbFBLAQItABQABgAIAAAAIQAPSY2z4AAAAAoBAAAPAAAAAAAA&#10;AAAAAAAAAAEFAABkcnMvZG93bnJldi54bWxQSwUGAAAAAAQABADzAAAADgYAAAAA&#10;" adj="-4513,8858" fillcolor="windowText" strokecolor="windowText" strokeweight="1.75pt">
                <v:textbox>
                  <w:txbxContent>
                    <w:p w14:paraId="7B7B748E" w14:textId="77777777" w:rsidR="00035CE4" w:rsidRDefault="00035CE4" w:rsidP="00035CE4">
                      <w:pPr>
                        <w:rPr>
                          <w:rFonts w:ascii="Gadugi" w:hAnsi="Gadugi"/>
                          <w:sz w:val="20"/>
                          <w:szCs w:val="20"/>
                        </w:rPr>
                      </w:pPr>
                      <w:r>
                        <w:rPr>
                          <w:rFonts w:ascii="Gadugi" w:hAnsi="Gadugi"/>
                          <w:sz w:val="20"/>
                          <w:szCs w:val="20"/>
                        </w:rPr>
                        <w:t>Naing, your written answers are descriptive and factual and they explain ‘gravity’</w:t>
                      </w:r>
                      <w:r w:rsidRPr="001D7252">
                        <w:rPr>
                          <w:rFonts w:ascii="Gadugi" w:hAnsi="Gadugi"/>
                          <w:sz w:val="20"/>
                          <w:szCs w:val="20"/>
                        </w:rPr>
                        <w:t xml:space="preserve"> </w:t>
                      </w:r>
                      <w:r>
                        <w:rPr>
                          <w:rFonts w:ascii="Gadugi" w:hAnsi="Gadugi"/>
                          <w:sz w:val="20"/>
                          <w:szCs w:val="20"/>
                        </w:rPr>
                        <w:t>very clearly. However, you do not include any historical context.</w:t>
                      </w:r>
                    </w:p>
                    <w:p w14:paraId="4A336F29" w14:textId="77777777" w:rsidR="00035CE4" w:rsidRDefault="00035CE4" w:rsidP="00035CE4">
                      <w:pPr>
                        <w:rPr>
                          <w:rFonts w:ascii="Gadugi" w:hAnsi="Gadugi"/>
                          <w:sz w:val="20"/>
                          <w:szCs w:val="20"/>
                        </w:rPr>
                      </w:pPr>
                      <w:r>
                        <w:rPr>
                          <w:rFonts w:ascii="Gadugi" w:hAnsi="Gadugi"/>
                          <w:sz w:val="20"/>
                          <w:szCs w:val="20"/>
                        </w:rPr>
                        <w:t>The second part – the drawing of Newton is interesting and does link to the correct time period. The tree you have drawn though is a teak tree.</w:t>
                      </w:r>
                    </w:p>
                    <w:p w14:paraId="323C503C" w14:textId="2187AC46" w:rsidR="00035CE4" w:rsidRDefault="009449BB" w:rsidP="00035CE4">
                      <w:pPr>
                        <w:rPr>
                          <w:rFonts w:ascii="Gadugi" w:hAnsi="Gadugi"/>
                          <w:sz w:val="20"/>
                          <w:szCs w:val="20"/>
                        </w:rPr>
                      </w:pPr>
                      <w:r>
                        <w:rPr>
                          <w:rFonts w:ascii="Gadugi" w:hAnsi="Gadugi"/>
                          <w:sz w:val="20"/>
                          <w:szCs w:val="20"/>
                        </w:rPr>
                        <w:t>Why don’t you</w:t>
                      </w:r>
                      <w:r w:rsidR="00035CE4">
                        <w:rPr>
                          <w:rFonts w:ascii="Gadugi" w:hAnsi="Gadugi"/>
                          <w:sz w:val="20"/>
                          <w:szCs w:val="20"/>
                        </w:rPr>
                        <w:t xml:space="preserve"> go back and add </w:t>
                      </w:r>
                      <w:r w:rsidR="00584D9B">
                        <w:rPr>
                          <w:rFonts w:ascii="Gadugi" w:hAnsi="Gadugi"/>
                          <w:sz w:val="20"/>
                          <w:szCs w:val="20"/>
                        </w:rPr>
                        <w:t xml:space="preserve">the </w:t>
                      </w:r>
                      <w:r w:rsidR="00035CE4">
                        <w:rPr>
                          <w:rFonts w:ascii="Gadugi" w:hAnsi="Gadugi"/>
                          <w:sz w:val="20"/>
                          <w:szCs w:val="20"/>
                        </w:rPr>
                        <w:t xml:space="preserve">historical content </w:t>
                      </w:r>
                      <w:r w:rsidR="00584D9B">
                        <w:rPr>
                          <w:rFonts w:ascii="Gadugi" w:hAnsi="Gadugi"/>
                          <w:sz w:val="20"/>
                          <w:szCs w:val="20"/>
                        </w:rPr>
                        <w:t xml:space="preserve">you feel is missing </w:t>
                      </w:r>
                      <w:r w:rsidR="00035CE4">
                        <w:rPr>
                          <w:rFonts w:ascii="Gadugi" w:hAnsi="Gadugi"/>
                          <w:sz w:val="20"/>
                          <w:szCs w:val="20"/>
                        </w:rPr>
                        <w:t>to the written task</w:t>
                      </w:r>
                      <w:r w:rsidR="00584D9B">
                        <w:rPr>
                          <w:rFonts w:ascii="Gadugi" w:hAnsi="Gadugi"/>
                          <w:sz w:val="20"/>
                          <w:szCs w:val="20"/>
                        </w:rPr>
                        <w:t xml:space="preserve"> or decide how you will </w:t>
                      </w:r>
                      <w:r w:rsidR="00035CE4">
                        <w:rPr>
                          <w:rFonts w:ascii="Gadugi" w:hAnsi="Gadugi"/>
                          <w:sz w:val="20"/>
                          <w:szCs w:val="20"/>
                        </w:rPr>
                        <w:t>redraw the scene to show Newton under an apple tree.</w:t>
                      </w:r>
                    </w:p>
                    <w:p w14:paraId="4EDEED8E" w14:textId="77777777" w:rsidR="00035CE4" w:rsidRDefault="00035CE4" w:rsidP="00035CE4">
                      <w:pPr>
                        <w:rPr>
                          <w:rFonts w:ascii="Gadugi" w:hAnsi="Gadugi"/>
                          <w:sz w:val="20"/>
                          <w:szCs w:val="20"/>
                        </w:rPr>
                      </w:pPr>
                    </w:p>
                    <w:p w14:paraId="594C3FAB" w14:textId="77777777" w:rsidR="00035CE4" w:rsidRDefault="00035CE4" w:rsidP="00035CE4">
                      <w:pPr>
                        <w:rPr>
                          <w:rFonts w:ascii="Gadugi" w:hAnsi="Gadugi"/>
                          <w:sz w:val="20"/>
                          <w:szCs w:val="20"/>
                        </w:rPr>
                      </w:pPr>
                    </w:p>
                    <w:p w14:paraId="5D337037" w14:textId="77777777" w:rsidR="00035CE4" w:rsidRPr="001D7252" w:rsidRDefault="00035CE4" w:rsidP="00035CE4">
                      <w:pPr>
                        <w:rPr>
                          <w:rFonts w:ascii="Gadugi" w:hAnsi="Gadugi"/>
                          <w:sz w:val="20"/>
                          <w:szCs w:val="20"/>
                        </w:rPr>
                      </w:pPr>
                    </w:p>
                    <w:p w14:paraId="1964D9CE" w14:textId="77777777" w:rsidR="00035CE4" w:rsidRPr="001D7252" w:rsidRDefault="00035CE4" w:rsidP="00035CE4">
                      <w:pPr>
                        <w:rPr>
                          <w:rFonts w:ascii="Gadugi" w:hAnsi="Gadugi"/>
                          <w:sz w:val="20"/>
                          <w:szCs w:val="20"/>
                        </w:rPr>
                      </w:pPr>
                      <w:r w:rsidRPr="001D7252">
                        <w:rPr>
                          <w:rFonts w:ascii="Gadugi" w:hAnsi="Gadugi"/>
                          <w:sz w:val="20"/>
                          <w:szCs w:val="20"/>
                        </w:rPr>
                        <w:t>Try to be more factual with your answers in your next assignment.</w:t>
                      </w:r>
                    </w:p>
                    <w:p w14:paraId="4D0475EC" w14:textId="77777777" w:rsidR="00035CE4" w:rsidRDefault="00035CE4" w:rsidP="00035CE4"/>
                  </w:txbxContent>
                </v:textbox>
              </v:shape>
            </w:pict>
          </mc:Fallback>
        </mc:AlternateContent>
      </w:r>
    </w:p>
    <w:p w14:paraId="08BCB918" w14:textId="09BBF78F"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4B15944D"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AA6B57">
        <w:rPr>
          <w:rFonts w:cs="Calibri"/>
          <w:noProof/>
          <w:color w:val="4472C4" w:themeColor="accent1"/>
          <w:kern w:val="1"/>
          <w:lang w:eastAsia="en-GB" w:bidi="ar-SA"/>
        </w:rPr>
        <w:drawing>
          <wp:anchor distT="0" distB="0" distL="114300" distR="114300" simplePos="0" relativeHeight="253539328" behindDoc="0" locked="0" layoutInCell="1" allowOverlap="1" wp14:anchorId="207ADA9B" wp14:editId="0645BDFB">
            <wp:simplePos x="0" y="0"/>
            <wp:positionH relativeFrom="column">
              <wp:posOffset>142626</wp:posOffset>
            </wp:positionH>
            <wp:positionV relativeFrom="paragraph">
              <wp:posOffset>36471</wp:posOffset>
            </wp:positionV>
            <wp:extent cx="603885" cy="1026160"/>
            <wp:effectExtent l="0" t="0" r="5715" b="2540"/>
            <wp:wrapThrough wrapText="bothSides">
              <wp:wrapPolygon edited="0">
                <wp:start x="0" y="0"/>
                <wp:lineTo x="0" y="21252"/>
                <wp:lineTo x="21123" y="21252"/>
                <wp:lineTo x="21123" y="0"/>
                <wp:lineTo x="0" y="0"/>
              </wp:wrapPolygon>
            </wp:wrapThrough>
            <wp:docPr id="1277" name="Picture 1277"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rFonts w:cs="Calibri"/>
          <w:color w:val="4472C4" w:themeColor="accent1"/>
          <w:kern w:val="1"/>
          <w:lang w:eastAsia="en-GB" w:bidi="ar-SA"/>
        </w:rPr>
        <w:tab/>
      </w:r>
    </w:p>
    <w:p w14:paraId="15E72BDC"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608A6140"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37C1B548"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1D546D9D"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4AFDED70"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255631">
        <w:rPr>
          <w:noProof/>
          <w:lang w:eastAsia="en-GB" w:bidi="ar-SA"/>
        </w:rPr>
        <w:drawing>
          <wp:anchor distT="0" distB="0" distL="114300" distR="114300" simplePos="0" relativeHeight="253533184" behindDoc="0" locked="0" layoutInCell="1" allowOverlap="1" wp14:anchorId="26305F3B" wp14:editId="3C95F743">
            <wp:simplePos x="0" y="0"/>
            <wp:positionH relativeFrom="column">
              <wp:posOffset>3211635</wp:posOffset>
            </wp:positionH>
            <wp:positionV relativeFrom="paragraph">
              <wp:posOffset>77812</wp:posOffset>
            </wp:positionV>
            <wp:extent cx="378460" cy="692150"/>
            <wp:effectExtent l="0" t="0" r="2540" b="0"/>
            <wp:wrapNone/>
            <wp:docPr id="1268" name="Picture 1268"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54" cstate="print">
                      <a:extLst>
                        <a:ext uri="{28A0092B-C50C-407E-A947-70E740481C1C}">
                          <a14:useLocalDpi xmlns:a14="http://schemas.microsoft.com/office/drawing/2010/main" val="0"/>
                        </a:ext>
                      </a:extLst>
                    </a:blip>
                    <a:srcRect l="20778" t="35294" r="58598" b="3811"/>
                    <a:stretch/>
                  </pic:blipFill>
                  <pic:spPr bwMode="auto">
                    <a:xfrm>
                      <a:off x="0" y="0"/>
                      <a:ext cx="378460" cy="6921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AA6B57">
        <w:rPr>
          <w:rFonts w:cs="Calibri"/>
          <w:noProof/>
          <w:color w:val="4472C4" w:themeColor="accent1"/>
          <w:kern w:val="1"/>
          <w:lang w:eastAsia="en-GB" w:bidi="ar-SA"/>
        </w:rPr>
        <mc:AlternateContent>
          <mc:Choice Requires="wps">
            <w:drawing>
              <wp:anchor distT="0" distB="0" distL="114300" distR="114300" simplePos="0" relativeHeight="253540352" behindDoc="0" locked="0" layoutInCell="1" allowOverlap="1" wp14:anchorId="3C1BB186" wp14:editId="603B9E34">
                <wp:simplePos x="0" y="0"/>
                <wp:positionH relativeFrom="column">
                  <wp:posOffset>854612</wp:posOffset>
                </wp:positionH>
                <wp:positionV relativeFrom="paragraph">
                  <wp:posOffset>91098</wp:posOffset>
                </wp:positionV>
                <wp:extent cx="1888324" cy="597877"/>
                <wp:effectExtent l="0" t="0" r="474345" b="12065"/>
                <wp:wrapNone/>
                <wp:docPr id="1274" name="Speech Bubble: Rectangle with Corners Rounded 1274"/>
                <wp:cNvGraphicFramePr/>
                <a:graphic xmlns:a="http://schemas.openxmlformats.org/drawingml/2006/main">
                  <a:graphicData uri="http://schemas.microsoft.com/office/word/2010/wordprocessingShape">
                    <wps:wsp>
                      <wps:cNvSpPr/>
                      <wps:spPr>
                        <a:xfrm>
                          <a:off x="0" y="0"/>
                          <a:ext cx="1888324" cy="597877"/>
                        </a:xfrm>
                        <a:prstGeom prst="wedgeRoundRectCallout">
                          <a:avLst>
                            <a:gd name="adj1" fmla="val 7313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F2CC084" w14:textId="77777777" w:rsidR="00035CE4" w:rsidRPr="00351CF0" w:rsidRDefault="00035CE4" w:rsidP="00035CE4">
                            <w:pPr>
                              <w:rPr>
                                <w:rFonts w:ascii="Gadugi" w:hAnsi="Gadugi"/>
                                <w:sz w:val="20"/>
                                <w:szCs w:val="20"/>
                              </w:rPr>
                            </w:pPr>
                            <w:r w:rsidRPr="00351CF0">
                              <w:rPr>
                                <w:rFonts w:ascii="Gadugi" w:hAnsi="Gadugi"/>
                                <w:sz w:val="20"/>
                                <w:szCs w:val="20"/>
                              </w:rPr>
                              <w:t xml:space="preserve">Yes teacher. </w:t>
                            </w:r>
                            <w:r w:rsidRPr="00351CF0">
                              <w:rPr>
                                <w:rFonts w:ascii="Gadugi" w:hAnsi="Gadugi"/>
                                <w:color w:val="FFFFFF" w:themeColor="background1"/>
                                <w:sz w:val="20"/>
                                <w:szCs w:val="20"/>
                              </w:rPr>
                              <w:t>I clearly know what I need to do to.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3C1BB186" id="Speech Bubble: Rectangle with Corners Rounded 1274" o:spid="_x0000_s1225" type="#_x0000_t62" style="position:absolute;margin-left:67.3pt;margin-top:7.15pt;width:148.7pt;height:47.1pt;z-index:253540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dHpQqQIAAI4FAAAOAAAAZHJzL2Uyb0RvYy54bWysVEtv2zAMvg/YfxB0bx07aeIGdYogRYcB&#10;RRu0HXpWZDnWoNckJXb260fJTuKuOxXzQaZEivr48XFz20qB9sw6rlWB08sRRkxRXXK1LfCP1/uL&#10;HCPniSqJ0IoV+MAcvl18/XLTmDnLdK1FySwCJ8rNG1Pg2nszTxJHayaJu9SGKVBW2kriYWu3SWlJ&#10;A96lSLLRaJo02pbGasqcg9O7TokX0X9VMeqfqsoxj0SBAZuPq43rJqzJ4obMt5aYmtMeBvkECkm4&#10;gkdPru6IJ2hn+QdXklOrna78JdUy0VXFKYsxQDTp6K9oXmpiWIwFyHHmRJP7f27p4/7FrC3Q0Bg3&#10;dyCGKNrKyvAHfKiNZB1OZLHWIwqHaZ7n42yCEQXd1fUsn80Cm8n5trHOf2NaoiAUuGHllj3rnSqf&#10;IS0rIoTe+Uga2T84H9krkSISyoSUP1OMKikgGXsi0Gycjq/7ZA1ssqHNRZbNZtlHo/HQKJ1Op0ec&#10;/bOA+Ig0YHBa8PKeCxE3B7cSFgEEwM9VqZtXiB8jQZwHBZASvz7wd1eFQk2BM/iugCMCtV0JAlep&#10;NGWBndpiRMQWmoZ6G1l4d9t9/uEQzB1xdYc6eu1IkdxDrwkuC5wPYQsVQmWxWyARIYnnYgiSbzct&#10;4oA6zcfBVTjb6PKwtsjqrqWcofccHn4AYtbEQtqg22Au+CdYKqGBCt1LGNXa/v7XebCH0gYtRg30&#10;JND0a0csA76/Kyj663QyCU0cN5OrWQYbO9Rshhq1kysNeYNCAnRRDPZeHMXKavkG42MZXgUVURTe&#10;7hLSb1a+mxUwgChbLqMZNK4h/kG9GBqcB+4C5a/tG7Gmr3UPVfKoj/1L5rHUuu4424abSi93Xlf8&#10;xHrHa58CaPrYUf2AClNluI9W5zG6+AMAAP//AwBQSwMEFAAGAAgAAAAhADXQNP7fAAAACgEAAA8A&#10;AABkcnMvZG93bnJldi54bWxMj81OwzAQhO9IvIO1SFwq6tCkP4Q4FaLiCGpCH8CNlzgQr6PYbcPb&#10;s5zgtrM7mv2m2E6uF2ccQ+dJwf08AYHUeNNRq+Dw/nK3ARGiJqN7T6jgGwNsy+urQufGX6jCcx1b&#10;wSEUcq3AxjjkUobGotNh7gckvn340enIcmylGfWFw10vF0mykk53xB+sHvDZYvNVn5yC7HP98FZX&#10;Ozfb79PXzu8qu5xNSt3eTE+PICJO8c8Mv/iMDiUzHf2JTBA96zRbsZWHLAXBhixdcLkjL5LNEmRZ&#10;yP8Vyh8AAAD//wMAUEsBAi0AFAAGAAgAAAAhALaDOJL+AAAA4QEAABMAAAAAAAAAAAAAAAAAAAAA&#10;AFtDb250ZW50X1R5cGVzXS54bWxQSwECLQAUAAYACAAAACEAOP0h/9YAAACUAQAACwAAAAAAAAAA&#10;AAAAAAAvAQAAX3JlbHMvLnJlbHNQSwECLQAUAAYACAAAACEAkXR6UKkCAACOBQAADgAAAAAAAAAA&#10;AAAAAAAuAgAAZHJzL2Uyb0RvYy54bWxQSwECLQAUAAYACAAAACEANdA0/t8AAAAKAQAADwAAAAAA&#10;AAAAAAAAAAADBQAAZHJzL2Rvd25yZXYueG1sUEsFBgAAAAAEAAQA8wAAAA8GAAAAAA==&#10;" adj="26598,5881" fillcolor="windowText" strokecolor="windowText" strokeweight="1.75pt">
                <v:textbox>
                  <w:txbxContent>
                    <w:p w14:paraId="3F2CC084" w14:textId="77777777" w:rsidR="00035CE4" w:rsidRPr="00351CF0" w:rsidRDefault="00035CE4" w:rsidP="00035CE4">
                      <w:pPr>
                        <w:rPr>
                          <w:rFonts w:ascii="Gadugi" w:hAnsi="Gadugi"/>
                          <w:sz w:val="20"/>
                          <w:szCs w:val="20"/>
                        </w:rPr>
                      </w:pPr>
                      <w:r w:rsidRPr="00351CF0">
                        <w:rPr>
                          <w:rFonts w:ascii="Gadugi" w:hAnsi="Gadugi"/>
                          <w:sz w:val="20"/>
                          <w:szCs w:val="20"/>
                        </w:rPr>
                        <w:t xml:space="preserve">Yes teacher. </w:t>
                      </w:r>
                      <w:r w:rsidRPr="00351CF0">
                        <w:rPr>
                          <w:rFonts w:ascii="Gadugi" w:hAnsi="Gadugi"/>
                          <w:color w:val="FFFFFF" w:themeColor="background1"/>
                          <w:sz w:val="20"/>
                          <w:szCs w:val="20"/>
                        </w:rPr>
                        <w:t>I clearly know what I need to do to.</w:t>
                      </w:r>
                    </w:p>
                  </w:txbxContent>
                </v:textbox>
              </v:shape>
            </w:pict>
          </mc:Fallback>
        </mc:AlternateContent>
      </w:r>
    </w:p>
    <w:p w14:paraId="0A8AAD85"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052F73E7"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AA6B57">
        <w:rPr>
          <w:rFonts w:cs="Calibri"/>
          <w:noProof/>
          <w:color w:val="4472C4" w:themeColor="accent1"/>
          <w:kern w:val="1"/>
          <w:lang w:eastAsia="en-GB" w:bidi="ar-SA"/>
        </w:rPr>
        <w:drawing>
          <wp:anchor distT="0" distB="0" distL="114300" distR="114300" simplePos="0" relativeHeight="253542400" behindDoc="0" locked="0" layoutInCell="1" allowOverlap="1" wp14:anchorId="08C40253" wp14:editId="3B2EBBAA">
            <wp:simplePos x="0" y="0"/>
            <wp:positionH relativeFrom="margin">
              <wp:posOffset>249555</wp:posOffset>
            </wp:positionH>
            <wp:positionV relativeFrom="paragraph">
              <wp:posOffset>174625</wp:posOffset>
            </wp:positionV>
            <wp:extent cx="513080" cy="871855"/>
            <wp:effectExtent l="0" t="0" r="1270" b="4445"/>
            <wp:wrapThrough wrapText="bothSides">
              <wp:wrapPolygon edited="0">
                <wp:start x="0" y="0"/>
                <wp:lineTo x="0" y="21238"/>
                <wp:lineTo x="20851" y="21238"/>
                <wp:lineTo x="20851" y="0"/>
                <wp:lineTo x="0" y="0"/>
              </wp:wrapPolygon>
            </wp:wrapThrough>
            <wp:docPr id="1279" name="Picture 127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65" cstate="print">
                      <a:extLst>
                        <a:ext uri="{28A0092B-C50C-407E-A947-70E740481C1C}">
                          <a14:useLocalDpi xmlns:a14="http://schemas.microsoft.com/office/drawing/2010/main" val="0"/>
                        </a:ext>
                      </a:extLst>
                    </a:blip>
                    <a:srcRect l="27704" t="29080" r="46439"/>
                    <a:stretch/>
                  </pic:blipFill>
                  <pic:spPr bwMode="auto">
                    <a:xfrm>
                      <a:off x="0" y="0"/>
                      <a:ext cx="513080" cy="87185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87E1B52"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AA6B57">
        <w:rPr>
          <w:rFonts w:cs="Calibri"/>
          <w:noProof/>
          <w:kern w:val="1"/>
          <w:lang w:eastAsia="en-GB" w:bidi="ar-SA"/>
        </w:rPr>
        <mc:AlternateContent>
          <mc:Choice Requires="wps">
            <w:drawing>
              <wp:anchor distT="0" distB="0" distL="114300" distR="114300" simplePos="0" relativeHeight="253543424" behindDoc="0" locked="0" layoutInCell="1" allowOverlap="1" wp14:anchorId="457068CC" wp14:editId="2A7DD544">
                <wp:simplePos x="0" y="0"/>
                <wp:positionH relativeFrom="column">
                  <wp:posOffset>1776095</wp:posOffset>
                </wp:positionH>
                <wp:positionV relativeFrom="paragraph">
                  <wp:posOffset>4445</wp:posOffset>
                </wp:positionV>
                <wp:extent cx="3031490" cy="580445"/>
                <wp:effectExtent l="1028700" t="0" r="16510" b="10160"/>
                <wp:wrapNone/>
                <wp:docPr id="1280" name="Speech Bubble: Rectangle with Corners Rounded 1280"/>
                <wp:cNvGraphicFramePr/>
                <a:graphic xmlns:a="http://schemas.openxmlformats.org/drawingml/2006/main">
                  <a:graphicData uri="http://schemas.microsoft.com/office/word/2010/wordprocessingShape">
                    <wps:wsp>
                      <wps:cNvSpPr/>
                      <wps:spPr>
                        <a:xfrm>
                          <a:off x="0" y="0"/>
                          <a:ext cx="3031490" cy="580445"/>
                        </a:xfrm>
                        <a:prstGeom prst="wedgeRoundRectCallout">
                          <a:avLst>
                            <a:gd name="adj1" fmla="val -82349"/>
                            <a:gd name="adj2" fmla="val -24537"/>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2E2635E" w14:textId="77777777" w:rsidR="00035CE4" w:rsidRDefault="00035CE4" w:rsidP="00035CE4">
                            <w:pPr>
                              <w:rPr>
                                <w:rFonts w:ascii="Gadugi" w:hAnsi="Gadugi"/>
                                <w:sz w:val="20"/>
                                <w:szCs w:val="20"/>
                              </w:rPr>
                            </w:pPr>
                            <w:r>
                              <w:rPr>
                                <w:rFonts w:ascii="Gadugi" w:hAnsi="Gadugi"/>
                                <w:sz w:val="20"/>
                                <w:szCs w:val="20"/>
                              </w:rPr>
                              <w:t>Naing, would you please repeat to me what you need to do?</w:t>
                            </w:r>
                          </w:p>
                          <w:p w14:paraId="320AD7B4" w14:textId="77777777" w:rsidR="00035CE4" w:rsidRDefault="00035CE4" w:rsidP="00035CE4">
                            <w:pPr>
                              <w:rPr>
                                <w:rFonts w:ascii="Gadugi" w:hAnsi="Gadugi"/>
                                <w:sz w:val="20"/>
                                <w:szCs w:val="20"/>
                              </w:rPr>
                            </w:pPr>
                          </w:p>
                          <w:p w14:paraId="6501E3F6" w14:textId="77777777" w:rsidR="00035CE4" w:rsidRDefault="00035CE4" w:rsidP="00035CE4">
                            <w:pPr>
                              <w:rPr>
                                <w:rFonts w:ascii="Gadugi" w:hAnsi="Gadugi"/>
                                <w:sz w:val="20"/>
                                <w:szCs w:val="20"/>
                              </w:rPr>
                            </w:pPr>
                          </w:p>
                          <w:p w14:paraId="149350D3" w14:textId="77777777" w:rsidR="00035CE4" w:rsidRPr="001D7252" w:rsidRDefault="00035CE4" w:rsidP="00035CE4">
                            <w:pPr>
                              <w:rPr>
                                <w:rFonts w:ascii="Gadugi" w:hAnsi="Gadugi"/>
                                <w:sz w:val="20"/>
                                <w:szCs w:val="20"/>
                              </w:rPr>
                            </w:pPr>
                          </w:p>
                          <w:p w14:paraId="72907D2D"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457068CC" id="Speech Bubble: Rectangle with Corners Rounded 1280" o:spid="_x0000_s1226" type="#_x0000_t62" style="position:absolute;margin-left:139.85pt;margin-top:.35pt;width:238.7pt;height:45.7pt;z-index:253543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IOCuqAIAAI8FAAAOAAAAZHJzL2Uyb0RvYy54bWysVN1P2zAQf5+0/8HyO6RJ01IqUlQVMU1C&#10;gICJZ9exG0/+mu026f76nZ3QlrEntDw4d77zffzu4+q6UxLtmPPC6Arn5yOMmKamFnpT4R8vt2cz&#10;jHwguibSaFbhPfP4evH1y1Vr56wwjZE1cwiMaD9vbYWbEOw8yzxtmCL+3FimQciNUyQA6zZZ7UgL&#10;1pXMitFomrXG1dYZyryH25teiBfJPueMhgfOPQtIVhhiC+l06VzHM1tckfnGEdsIOoRBPhGFIkKD&#10;04OpGxII2jrxwZQS1BlveDinRmWGc0FZygGyyUd/ZfPcEMtSLgCOtweY/P8zS+93z/bRAQyt9XMP&#10;ZMyi407FP8SHugTW/gAW6wKicDkejfPyEjClIJvMRmU5iWhmx9fW+fCNGYUiUeGW1Rv2ZLa6foKy&#10;rIiUZhsSaGR350NCr0aaKGgTUv/MMeJKQjF2RKKzWTEuL4dqnSgV75SKcjK++Kg0PlXKp9Np0oFA&#10;B79AvYUag/BGivpWSJmYvV9JhyAGSEDo2rQvAABGkvgAAkAlfUPm755KjdoKF/BNACQCzc0lgadU&#10;2brCXm8wInIDU0ODSzC8e+0/7zgmc0N800edrPagKBFg2KRQFZ6dhi11TJWlcYFKxCoeuyFSoVt3&#10;SEDU+ayMpuLd2tT7R4ec6WfKW3orwPEdAPNIHNQNWgMWQ3iAg0sDUJiBwqgx7ve/7qM+9DZIMWph&#10;KAGmX1viGOD9XUPXX+ZlGac4MeXkogDGnUrWpxK9VSsDdYNOgugSGfWDfCO5M+oV9scyegUR0RR8&#10;9wUZmFXolwVsIMqWy6QGk2tJuNPPlkbjEbsI+Uv3Spwdmj1Al9ybtwEeWq0fj6NufKnNchsMFwfU&#10;e1yHEsDUp5EaNlRcK6d80jru0cUfAAAA//8DAFBLAwQUAAYACAAAACEAmJQjpN4AAAAHAQAADwAA&#10;AGRycy9kb3ducmV2LnhtbEyOQUvDQBSE74L/YXmCN7tJisbGbEoRVDxZWxGP2+xzE8y+DbvbNvXX&#10;+zzpZWCYYearl5MbxAFD7D0pyGcZCKTWm56sgrftw9UtiJg0GT14QgUnjLBszs9qXRl/pFc8bJIV&#10;PEKx0gq6lMZKyth26HSc+RGJs08fnE5sg5Um6COPu0EWWXYjne6JHzo94n2H7ddm7xTY7bOdr9Lp&#10;e57J9cfL41Q+vYeg1OXFtLoDkXBKf2X4xWd0aJhp5/dkohgUFOWi5KoCVo7L6zIHsVOwKHKQTS3/&#10;8zc/AAAA//8DAFBLAQItABQABgAIAAAAIQC2gziS/gAAAOEBAAATAAAAAAAAAAAAAAAAAAAAAABb&#10;Q29udGVudF9UeXBlc10ueG1sUEsBAi0AFAAGAAgAAAAhADj9If/WAAAAlAEAAAsAAAAAAAAAAAAA&#10;AAAALwEAAF9yZWxzLy5yZWxzUEsBAi0AFAAGAAgAAAAhAAsg4K6oAgAAjwUAAA4AAAAAAAAAAAAA&#10;AAAALgIAAGRycy9lMm9Eb2MueG1sUEsBAi0AFAAGAAgAAAAhAJiUI6TeAAAABwEAAA8AAAAAAAAA&#10;AAAAAAAAAgUAAGRycy9kb3ducmV2LnhtbFBLBQYAAAAABAAEAPMAAAANBgAAAAA=&#10;" adj="-6987,5500" fillcolor="windowText" strokecolor="windowText" strokeweight="1.75pt">
                <v:textbox>
                  <w:txbxContent>
                    <w:p w14:paraId="32E2635E" w14:textId="77777777" w:rsidR="00035CE4" w:rsidRDefault="00035CE4" w:rsidP="00035CE4">
                      <w:pPr>
                        <w:rPr>
                          <w:rFonts w:ascii="Gadugi" w:hAnsi="Gadugi"/>
                          <w:sz w:val="20"/>
                          <w:szCs w:val="20"/>
                        </w:rPr>
                      </w:pPr>
                      <w:r>
                        <w:rPr>
                          <w:rFonts w:ascii="Gadugi" w:hAnsi="Gadugi"/>
                          <w:sz w:val="20"/>
                          <w:szCs w:val="20"/>
                        </w:rPr>
                        <w:t>Naing, would you please repeat to me what you need to do?</w:t>
                      </w:r>
                    </w:p>
                    <w:p w14:paraId="320AD7B4" w14:textId="77777777" w:rsidR="00035CE4" w:rsidRDefault="00035CE4" w:rsidP="00035CE4">
                      <w:pPr>
                        <w:rPr>
                          <w:rFonts w:ascii="Gadugi" w:hAnsi="Gadugi"/>
                          <w:sz w:val="20"/>
                          <w:szCs w:val="20"/>
                        </w:rPr>
                      </w:pPr>
                    </w:p>
                    <w:p w14:paraId="6501E3F6" w14:textId="77777777" w:rsidR="00035CE4" w:rsidRDefault="00035CE4" w:rsidP="00035CE4">
                      <w:pPr>
                        <w:rPr>
                          <w:rFonts w:ascii="Gadugi" w:hAnsi="Gadugi"/>
                          <w:sz w:val="20"/>
                          <w:szCs w:val="20"/>
                        </w:rPr>
                      </w:pPr>
                    </w:p>
                    <w:p w14:paraId="149350D3" w14:textId="77777777" w:rsidR="00035CE4" w:rsidRPr="001D7252" w:rsidRDefault="00035CE4" w:rsidP="00035CE4">
                      <w:pPr>
                        <w:rPr>
                          <w:rFonts w:ascii="Gadugi" w:hAnsi="Gadugi"/>
                          <w:sz w:val="20"/>
                          <w:szCs w:val="20"/>
                        </w:rPr>
                      </w:pPr>
                    </w:p>
                    <w:p w14:paraId="72907D2D" w14:textId="77777777" w:rsidR="00035CE4" w:rsidRDefault="00035CE4" w:rsidP="00035CE4"/>
                  </w:txbxContent>
                </v:textbox>
              </v:shape>
            </w:pict>
          </mc:Fallback>
        </mc:AlternateContent>
      </w:r>
    </w:p>
    <w:p w14:paraId="68EAC751"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605B6C6F" w14:textId="7A6A8988" w:rsidR="00C91F1F"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351CF0">
        <w:rPr>
          <w:rFonts w:ascii="Gadugi" w:hAnsi="Gadugi" w:cs="Calibri"/>
          <w:noProof/>
          <w:color w:val="000000" w:themeColor="text1"/>
          <w:kern w:val="1"/>
          <w:sz w:val="36"/>
          <w:szCs w:val="36"/>
          <w:lang w:eastAsia="en-GB" w:bidi="ar-SA"/>
        </w:rPr>
        <mc:AlternateContent>
          <mc:Choice Requires="wps">
            <w:drawing>
              <wp:anchor distT="45720" distB="45720" distL="114300" distR="114300" simplePos="0" relativeHeight="253544448" behindDoc="0" locked="0" layoutInCell="1" allowOverlap="1" wp14:anchorId="045BD48B" wp14:editId="592A4CAE">
                <wp:simplePos x="0" y="0"/>
                <wp:positionH relativeFrom="margin">
                  <wp:align>right</wp:align>
                </wp:positionH>
                <wp:positionV relativeFrom="paragraph">
                  <wp:posOffset>343535</wp:posOffset>
                </wp:positionV>
                <wp:extent cx="6057900" cy="869950"/>
                <wp:effectExtent l="0" t="0" r="19050" b="25400"/>
                <wp:wrapSquare wrapText="bothSides"/>
                <wp:docPr id="12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0" cy="869950"/>
                        </a:xfrm>
                        <a:prstGeom prst="rect">
                          <a:avLst/>
                        </a:prstGeom>
                        <a:solidFill>
                          <a:srgbClr val="FFFFFF"/>
                        </a:solidFill>
                        <a:ln w="19050">
                          <a:solidFill>
                            <a:srgbClr val="000000"/>
                          </a:solidFill>
                          <a:miter lim="800000"/>
                          <a:headEnd/>
                          <a:tailEnd/>
                        </a:ln>
                      </wps:spPr>
                      <wps:txbx>
                        <w:txbxContent>
                          <w:p w14:paraId="2C1F0EFA" w14:textId="2D368C61" w:rsidR="00035CE4" w:rsidRPr="001D7252" w:rsidRDefault="00035CE4" w:rsidP="00035CE4">
                            <w:pPr>
                              <w:autoSpaceDE w:val="0"/>
                              <w:autoSpaceDN w:val="0"/>
                              <w:adjustRightInd w:val="0"/>
                              <w:spacing w:line="240" w:lineRule="auto"/>
                              <w:rPr>
                                <w:rFonts w:ascii="Gadugi" w:hAnsi="Gadugi" w:cs="Calibri"/>
                                <w:color w:val="4472C4" w:themeColor="accent1"/>
                                <w:kern w:val="1"/>
                                <w:lang w:eastAsia="en-GB" w:bidi="ar-SA"/>
                              </w:rPr>
                            </w:pPr>
                            <w:r w:rsidRPr="00E5464A">
                              <w:rPr>
                                <w:rFonts w:ascii="Gadugi" w:hAnsi="Gadugi" w:cs="Calibri"/>
                                <w:b/>
                                <w:bCs/>
                                <w:color w:val="000000" w:themeColor="text1"/>
                                <w:kern w:val="1"/>
                                <w:sz w:val="22"/>
                                <w:lang w:eastAsia="en-GB" w:bidi="ar-SA"/>
                              </w:rPr>
                              <w:t>Notice:</w:t>
                            </w:r>
                            <w:r w:rsidRPr="00E5464A">
                              <w:rPr>
                                <w:rFonts w:ascii="Gadugi" w:hAnsi="Gadugi" w:cs="Calibri"/>
                                <w:color w:val="000000" w:themeColor="text1"/>
                                <w:kern w:val="1"/>
                                <w:sz w:val="22"/>
                                <w:lang w:eastAsia="en-GB" w:bidi="ar-SA"/>
                              </w:rPr>
                              <w:t xml:space="preserve"> the teacher starts by telling Naing what he has done correctly for each of the tasks followed by</w:t>
                            </w:r>
                            <w:r w:rsidR="00963F3C">
                              <w:rPr>
                                <w:rFonts w:ascii="Gadugi" w:hAnsi="Gadugi" w:cs="Calibri"/>
                                <w:color w:val="000000" w:themeColor="text1"/>
                                <w:kern w:val="1"/>
                                <w:sz w:val="22"/>
                                <w:lang w:eastAsia="en-GB" w:bidi="ar-SA"/>
                              </w:rPr>
                              <w:t xml:space="preserve"> a description of</w:t>
                            </w:r>
                            <w:r w:rsidRPr="00E5464A">
                              <w:rPr>
                                <w:rFonts w:ascii="Gadugi" w:hAnsi="Gadugi" w:cs="Calibri"/>
                                <w:color w:val="000000" w:themeColor="text1"/>
                                <w:kern w:val="1"/>
                                <w:sz w:val="22"/>
                                <w:lang w:eastAsia="en-GB" w:bidi="ar-SA"/>
                              </w:rPr>
                              <w:t xml:space="preserve"> what he needs to correct</w:t>
                            </w:r>
                            <w:r w:rsidR="008B4708">
                              <w:rPr>
                                <w:rFonts w:ascii="Gadugi" w:hAnsi="Gadugi" w:cs="Calibri"/>
                                <w:color w:val="000000" w:themeColor="text1"/>
                                <w:kern w:val="1"/>
                                <w:sz w:val="22"/>
                                <w:lang w:eastAsia="en-GB" w:bidi="ar-SA"/>
                              </w:rPr>
                              <w:t xml:space="preserve"> his work</w:t>
                            </w:r>
                            <w:r w:rsidRPr="00E5464A">
                              <w:rPr>
                                <w:rFonts w:ascii="Gadugi" w:hAnsi="Gadugi" w:cs="Calibri"/>
                                <w:color w:val="000000" w:themeColor="text1"/>
                                <w:kern w:val="1"/>
                                <w:sz w:val="22"/>
                                <w:lang w:eastAsia="en-GB" w:bidi="ar-SA"/>
                              </w:rPr>
                              <w:t>. Another important thing the teacher does is to</w:t>
                            </w:r>
                            <w:r w:rsidR="00963F3C">
                              <w:rPr>
                                <w:rFonts w:ascii="Gadugi" w:hAnsi="Gadugi" w:cs="Calibri"/>
                                <w:color w:val="000000" w:themeColor="text1"/>
                                <w:kern w:val="1"/>
                                <w:sz w:val="22"/>
                                <w:lang w:eastAsia="en-GB" w:bidi="ar-SA"/>
                              </w:rPr>
                              <w:t xml:space="preserve"> give Naing options </w:t>
                            </w:r>
                            <w:r w:rsidR="00D808E1">
                              <w:rPr>
                                <w:rFonts w:ascii="Gadugi" w:hAnsi="Gadugi" w:cs="Calibri"/>
                                <w:color w:val="000000" w:themeColor="text1"/>
                                <w:kern w:val="1"/>
                                <w:sz w:val="22"/>
                                <w:lang w:eastAsia="en-GB" w:bidi="ar-SA"/>
                              </w:rPr>
                              <w:t>about how he makes his corrections and then</w:t>
                            </w:r>
                            <w:r w:rsidRPr="00E5464A">
                              <w:rPr>
                                <w:rFonts w:ascii="Gadugi" w:hAnsi="Gadugi" w:cs="Calibri"/>
                                <w:color w:val="000000" w:themeColor="text1"/>
                                <w:kern w:val="1"/>
                                <w:sz w:val="22"/>
                                <w:lang w:eastAsia="en-GB" w:bidi="ar-SA"/>
                              </w:rPr>
                              <w:t xml:space="preserve"> ask</w:t>
                            </w:r>
                            <w:r w:rsidR="00D808E1">
                              <w:rPr>
                                <w:rFonts w:ascii="Gadugi" w:hAnsi="Gadugi" w:cs="Calibri"/>
                                <w:color w:val="000000" w:themeColor="text1"/>
                                <w:kern w:val="1"/>
                                <w:sz w:val="22"/>
                                <w:lang w:eastAsia="en-GB" w:bidi="ar-SA"/>
                              </w:rPr>
                              <w:t>s</w:t>
                            </w:r>
                            <w:r w:rsidRPr="00E5464A">
                              <w:rPr>
                                <w:rFonts w:ascii="Gadugi" w:hAnsi="Gadugi" w:cs="Calibri"/>
                                <w:color w:val="000000" w:themeColor="text1"/>
                                <w:kern w:val="1"/>
                                <w:sz w:val="22"/>
                                <w:lang w:eastAsia="en-GB" w:bidi="ar-SA"/>
                              </w:rPr>
                              <w:t xml:space="preserve"> </w:t>
                            </w:r>
                            <w:r w:rsidR="00D808E1">
                              <w:rPr>
                                <w:rFonts w:ascii="Gadugi" w:hAnsi="Gadugi" w:cs="Calibri"/>
                                <w:color w:val="000000" w:themeColor="text1"/>
                                <w:kern w:val="1"/>
                                <w:sz w:val="22"/>
                                <w:lang w:eastAsia="en-GB" w:bidi="ar-SA"/>
                              </w:rPr>
                              <w:t xml:space="preserve">him </w:t>
                            </w:r>
                            <w:r w:rsidRPr="00E5464A">
                              <w:rPr>
                                <w:rFonts w:ascii="Gadugi" w:hAnsi="Gadugi" w:cs="Calibri"/>
                                <w:color w:val="000000" w:themeColor="text1"/>
                                <w:kern w:val="1"/>
                                <w:sz w:val="22"/>
                                <w:lang w:eastAsia="en-GB" w:bidi="ar-SA"/>
                              </w:rPr>
                              <w:t>to repeat the feedback so that she is sure he understands what he needs to do.</w:t>
                            </w:r>
                          </w:p>
                          <w:p w14:paraId="3E8E4864"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45BD48B" id="_x0000_s1227" type="#_x0000_t202" style="position:absolute;margin-left:425.8pt;margin-top:27.05pt;width:477pt;height:68.5pt;z-index:253544448;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sATLEwIAACkEAAAOAAAAZHJzL2Uyb0RvYy54bWysU9uO2jAQfa/Uf7D8XhIQsBARVlu2VJW2&#10;F2nbD3Ach1h1PO7YkNCv79iwLNpWfajqB8vjsc/MOTOzuh06ww4KvQZb8vEo50xZCbW2u5J/+7p9&#10;s+DMB2FrYcCqkh+V57fr169WvSvUBFowtUJGINYXvSt5G4IrsszLVnXCj8ApS84GsBOBTNxlNYqe&#10;0DuTTfJ8nvWAtUOQynu6vT85+TrhN42S4XPTeBWYKTnlFtKOaa/inq1XotihcK2W5zTEP2TRCW0p&#10;6AXqXgTB9qh/g+q0RPDQhJGELoOm0VIlDsRmnL9g89gKpxIXEse7i0z+/8HKT4dH9wVZGN7CQAVM&#10;JLx7APndMwubVtidukOEvlWipsDjKFnWO1+cv0apfeEjSNV/hJqKLPYBEtDQYBdVIZ6M0KkAx4vo&#10;aghM0uU8n90sc3JJ8i3my+UsVSUTxdNvhz68V9CxeCg5UlETujg8+BCzEcXTkxjMg9H1VhuTDNxV&#10;G4PsIKgBtmklAi+eGct64rbMKfjfMfK0/oTR6UCtbHRHNC6PRBF1e2fr1GhBaHM6U87GnoWM2p1U&#10;DEM1MF1TJotZDBGVraA+krYIp96lWaNDC/iTs576tuT+x16g4sx8sFSf5Xg6jY2ejOnsZkIGXnuq&#10;a4+wkqBKHjg7HTchDUfUwMId1bHRSeLnTM5JUz8m5c+zExv+2k6vnid8/QsAAP//AwBQSwMEFAAG&#10;AAgAAAAhAGG6tS7aAAAABwEAAA8AAABkcnMvZG93bnJldi54bWxMj01PwzAMhu9I+w+RkbixtKhD&#10;W2k6TUj0zL60a9qYpqJxqibrun+POcHRfl89flxsZ9eLCcfQeVKQLhMQSI03HbUKTseP5zWIEDUZ&#10;3XtCBXcMsC0XD4XOjb/RHqdDbAVDKORagY1xyKUMjUWnw9IPSJx9+dHpyOPYSjPqG8NdL1+S5FU6&#10;3RFfsHrAd4vN9+HqFKzC5TOb7nVn2/W5ktXs9tmxUurpcd69gYg4x78y/OqzOpTsVPsrmSB6BfxI&#10;ZFKWguB0s8p4UXNtk6Ygy0L+9y9/AAAA//8DAFBLAQItABQABgAIAAAAIQC2gziS/gAAAOEBAAAT&#10;AAAAAAAAAAAAAAAAAAAAAABbQ29udGVudF9UeXBlc10ueG1sUEsBAi0AFAAGAAgAAAAhADj9If/W&#10;AAAAlAEAAAsAAAAAAAAAAAAAAAAALwEAAF9yZWxzLy5yZWxzUEsBAi0AFAAGAAgAAAAhAHqwBMsT&#10;AgAAKQQAAA4AAAAAAAAAAAAAAAAALgIAAGRycy9lMm9Eb2MueG1sUEsBAi0AFAAGAAgAAAAhAGG6&#10;tS7aAAAABwEAAA8AAAAAAAAAAAAAAAAAbQQAAGRycy9kb3ducmV2LnhtbFBLBQYAAAAABAAEAPMA&#10;AAB0BQAAAAA=&#10;" strokeweight="1.5pt">
                <v:textbox>
                  <w:txbxContent>
                    <w:p w14:paraId="2C1F0EFA" w14:textId="2D368C61" w:rsidR="00035CE4" w:rsidRPr="001D7252" w:rsidRDefault="00035CE4" w:rsidP="00035CE4">
                      <w:pPr>
                        <w:autoSpaceDE w:val="0"/>
                        <w:autoSpaceDN w:val="0"/>
                        <w:adjustRightInd w:val="0"/>
                        <w:spacing w:line="240" w:lineRule="auto"/>
                        <w:rPr>
                          <w:rFonts w:ascii="Gadugi" w:hAnsi="Gadugi" w:cs="Calibri"/>
                          <w:color w:val="4472C4" w:themeColor="accent1"/>
                          <w:kern w:val="1"/>
                          <w:lang w:eastAsia="en-GB" w:bidi="ar-SA"/>
                        </w:rPr>
                      </w:pPr>
                      <w:r w:rsidRPr="00E5464A">
                        <w:rPr>
                          <w:rFonts w:ascii="Gadugi" w:hAnsi="Gadugi" w:cs="Calibri"/>
                          <w:b/>
                          <w:bCs/>
                          <w:color w:val="000000" w:themeColor="text1"/>
                          <w:kern w:val="1"/>
                          <w:sz w:val="22"/>
                          <w:lang w:eastAsia="en-GB" w:bidi="ar-SA"/>
                        </w:rPr>
                        <w:t>Notice:</w:t>
                      </w:r>
                      <w:r w:rsidRPr="00E5464A">
                        <w:rPr>
                          <w:rFonts w:ascii="Gadugi" w:hAnsi="Gadugi" w:cs="Calibri"/>
                          <w:color w:val="000000" w:themeColor="text1"/>
                          <w:kern w:val="1"/>
                          <w:sz w:val="22"/>
                          <w:lang w:eastAsia="en-GB" w:bidi="ar-SA"/>
                        </w:rPr>
                        <w:t xml:space="preserve"> the teacher starts by telling Naing what he has done correctly for each of the tasks followed by</w:t>
                      </w:r>
                      <w:r w:rsidR="00963F3C">
                        <w:rPr>
                          <w:rFonts w:ascii="Gadugi" w:hAnsi="Gadugi" w:cs="Calibri"/>
                          <w:color w:val="000000" w:themeColor="text1"/>
                          <w:kern w:val="1"/>
                          <w:sz w:val="22"/>
                          <w:lang w:eastAsia="en-GB" w:bidi="ar-SA"/>
                        </w:rPr>
                        <w:t xml:space="preserve"> a description of</w:t>
                      </w:r>
                      <w:r w:rsidRPr="00E5464A">
                        <w:rPr>
                          <w:rFonts w:ascii="Gadugi" w:hAnsi="Gadugi" w:cs="Calibri"/>
                          <w:color w:val="000000" w:themeColor="text1"/>
                          <w:kern w:val="1"/>
                          <w:sz w:val="22"/>
                          <w:lang w:eastAsia="en-GB" w:bidi="ar-SA"/>
                        </w:rPr>
                        <w:t xml:space="preserve"> what he needs to correct</w:t>
                      </w:r>
                      <w:r w:rsidR="008B4708">
                        <w:rPr>
                          <w:rFonts w:ascii="Gadugi" w:hAnsi="Gadugi" w:cs="Calibri"/>
                          <w:color w:val="000000" w:themeColor="text1"/>
                          <w:kern w:val="1"/>
                          <w:sz w:val="22"/>
                          <w:lang w:eastAsia="en-GB" w:bidi="ar-SA"/>
                        </w:rPr>
                        <w:t xml:space="preserve"> his work</w:t>
                      </w:r>
                      <w:r w:rsidRPr="00E5464A">
                        <w:rPr>
                          <w:rFonts w:ascii="Gadugi" w:hAnsi="Gadugi" w:cs="Calibri"/>
                          <w:color w:val="000000" w:themeColor="text1"/>
                          <w:kern w:val="1"/>
                          <w:sz w:val="22"/>
                          <w:lang w:eastAsia="en-GB" w:bidi="ar-SA"/>
                        </w:rPr>
                        <w:t>. Another important thing the teacher does is to</w:t>
                      </w:r>
                      <w:r w:rsidR="00963F3C">
                        <w:rPr>
                          <w:rFonts w:ascii="Gadugi" w:hAnsi="Gadugi" w:cs="Calibri"/>
                          <w:color w:val="000000" w:themeColor="text1"/>
                          <w:kern w:val="1"/>
                          <w:sz w:val="22"/>
                          <w:lang w:eastAsia="en-GB" w:bidi="ar-SA"/>
                        </w:rPr>
                        <w:t xml:space="preserve"> give Naing options </w:t>
                      </w:r>
                      <w:r w:rsidR="00D808E1">
                        <w:rPr>
                          <w:rFonts w:ascii="Gadugi" w:hAnsi="Gadugi" w:cs="Calibri"/>
                          <w:color w:val="000000" w:themeColor="text1"/>
                          <w:kern w:val="1"/>
                          <w:sz w:val="22"/>
                          <w:lang w:eastAsia="en-GB" w:bidi="ar-SA"/>
                        </w:rPr>
                        <w:t>about how he makes his corrections and then</w:t>
                      </w:r>
                      <w:r w:rsidRPr="00E5464A">
                        <w:rPr>
                          <w:rFonts w:ascii="Gadugi" w:hAnsi="Gadugi" w:cs="Calibri"/>
                          <w:color w:val="000000" w:themeColor="text1"/>
                          <w:kern w:val="1"/>
                          <w:sz w:val="22"/>
                          <w:lang w:eastAsia="en-GB" w:bidi="ar-SA"/>
                        </w:rPr>
                        <w:t xml:space="preserve"> ask</w:t>
                      </w:r>
                      <w:r w:rsidR="00D808E1">
                        <w:rPr>
                          <w:rFonts w:ascii="Gadugi" w:hAnsi="Gadugi" w:cs="Calibri"/>
                          <w:color w:val="000000" w:themeColor="text1"/>
                          <w:kern w:val="1"/>
                          <w:sz w:val="22"/>
                          <w:lang w:eastAsia="en-GB" w:bidi="ar-SA"/>
                        </w:rPr>
                        <w:t>s</w:t>
                      </w:r>
                      <w:r w:rsidRPr="00E5464A">
                        <w:rPr>
                          <w:rFonts w:ascii="Gadugi" w:hAnsi="Gadugi" w:cs="Calibri"/>
                          <w:color w:val="000000" w:themeColor="text1"/>
                          <w:kern w:val="1"/>
                          <w:sz w:val="22"/>
                          <w:lang w:eastAsia="en-GB" w:bidi="ar-SA"/>
                        </w:rPr>
                        <w:t xml:space="preserve"> </w:t>
                      </w:r>
                      <w:r w:rsidR="00D808E1">
                        <w:rPr>
                          <w:rFonts w:ascii="Gadugi" w:hAnsi="Gadugi" w:cs="Calibri"/>
                          <w:color w:val="000000" w:themeColor="text1"/>
                          <w:kern w:val="1"/>
                          <w:sz w:val="22"/>
                          <w:lang w:eastAsia="en-GB" w:bidi="ar-SA"/>
                        </w:rPr>
                        <w:t xml:space="preserve">him </w:t>
                      </w:r>
                      <w:r w:rsidRPr="00E5464A">
                        <w:rPr>
                          <w:rFonts w:ascii="Gadugi" w:hAnsi="Gadugi" w:cs="Calibri"/>
                          <w:color w:val="000000" w:themeColor="text1"/>
                          <w:kern w:val="1"/>
                          <w:sz w:val="22"/>
                          <w:lang w:eastAsia="en-GB" w:bidi="ar-SA"/>
                        </w:rPr>
                        <w:t>to repeat the feedback so that she is sure he understands what he needs to do.</w:t>
                      </w:r>
                    </w:p>
                    <w:p w14:paraId="3E8E4864" w14:textId="77777777" w:rsidR="00035CE4" w:rsidRDefault="00035CE4" w:rsidP="00035CE4"/>
                  </w:txbxContent>
                </v:textbox>
                <w10:wrap type="square" anchorx="margin"/>
              </v:shape>
            </w:pict>
          </mc:Fallback>
        </mc:AlternateContent>
      </w:r>
    </w:p>
    <w:p w14:paraId="1D6E27A7" w14:textId="77777777" w:rsidR="002469D5" w:rsidRDefault="002469D5" w:rsidP="00035CE4">
      <w:pPr>
        <w:tabs>
          <w:tab w:val="left" w:pos="3456"/>
        </w:tabs>
        <w:autoSpaceDE w:val="0"/>
        <w:autoSpaceDN w:val="0"/>
        <w:adjustRightInd w:val="0"/>
        <w:spacing w:line="240" w:lineRule="auto"/>
        <w:rPr>
          <w:rFonts w:cs="Calibri"/>
          <w:color w:val="4472C4" w:themeColor="accent1"/>
          <w:kern w:val="1"/>
          <w:lang w:eastAsia="en-GB" w:bidi="ar-SA"/>
        </w:rPr>
      </w:pPr>
    </w:p>
    <w:p w14:paraId="01F495AA" w14:textId="68A4B2AC" w:rsidR="005A2123" w:rsidRPr="005A2123" w:rsidRDefault="00CC35CA" w:rsidP="00CC35CA">
      <w:pPr>
        <w:tabs>
          <w:tab w:val="left" w:pos="3456"/>
        </w:tabs>
        <w:autoSpaceDE w:val="0"/>
        <w:autoSpaceDN w:val="0"/>
        <w:adjustRightInd w:val="0"/>
        <w:spacing w:after="0" w:line="240" w:lineRule="auto"/>
        <w:rPr>
          <w:rFonts w:asciiTheme="majorHAnsi" w:eastAsiaTheme="majorEastAsia" w:hAnsiTheme="majorHAnsi" w:cstheme="majorBidi"/>
          <w:b/>
          <w:bCs/>
          <w:color w:val="1F3763" w:themeColor="accent1" w:themeShade="7F"/>
          <w:szCs w:val="24"/>
          <w:lang w:eastAsia="en-GB" w:bidi="ar-SA"/>
        </w:rPr>
      </w:pPr>
      <w:r>
        <w:rPr>
          <w:rFonts w:asciiTheme="majorHAnsi" w:eastAsiaTheme="majorEastAsia" w:hAnsiTheme="majorHAnsi" w:cstheme="majorBidi"/>
          <w:b/>
          <w:bCs/>
          <w:color w:val="1F3763" w:themeColor="accent1" w:themeShade="7F"/>
          <w:szCs w:val="24"/>
          <w:lang w:eastAsia="en-GB" w:bidi="ar-SA"/>
        </w:rPr>
        <w:t xml:space="preserve">4.1.4 </w:t>
      </w:r>
      <w:r w:rsidR="005A2123" w:rsidRPr="005A2123">
        <w:rPr>
          <w:rFonts w:asciiTheme="majorHAnsi" w:eastAsiaTheme="majorEastAsia" w:hAnsiTheme="majorHAnsi" w:cstheme="majorBidi"/>
          <w:b/>
          <w:bCs/>
          <w:color w:val="1F3763" w:themeColor="accent1" w:themeShade="7F"/>
          <w:szCs w:val="24"/>
          <w:lang w:eastAsia="en-GB" w:bidi="ar-SA"/>
        </w:rPr>
        <w:t xml:space="preserve">Refer to </w:t>
      </w:r>
      <w:proofErr w:type="spellStart"/>
      <w:r w:rsidR="005A2123" w:rsidRPr="005A2123">
        <w:rPr>
          <w:rFonts w:asciiTheme="majorHAnsi" w:eastAsiaTheme="majorEastAsia" w:hAnsiTheme="majorHAnsi" w:cstheme="majorBidi"/>
          <w:b/>
          <w:bCs/>
          <w:color w:val="1F3763" w:themeColor="accent1" w:themeShade="7F"/>
          <w:szCs w:val="24"/>
          <w:lang w:eastAsia="en-GB" w:bidi="ar-SA"/>
        </w:rPr>
        <w:t>behaviour</w:t>
      </w:r>
      <w:proofErr w:type="spellEnd"/>
      <w:r w:rsidR="005A2123" w:rsidRPr="005A2123">
        <w:rPr>
          <w:rFonts w:asciiTheme="majorHAnsi" w:eastAsiaTheme="majorEastAsia" w:hAnsiTheme="majorHAnsi" w:cstheme="majorBidi"/>
          <w:b/>
          <w:bCs/>
          <w:color w:val="1F3763" w:themeColor="accent1" w:themeShade="7F"/>
          <w:szCs w:val="24"/>
          <w:lang w:eastAsia="en-GB" w:bidi="ar-SA"/>
        </w:rPr>
        <w:t xml:space="preserve"> that can be changed</w:t>
      </w:r>
      <w:r>
        <w:rPr>
          <w:rFonts w:asciiTheme="majorHAnsi" w:eastAsiaTheme="majorEastAsia" w:hAnsiTheme="majorHAnsi" w:cstheme="majorBidi"/>
          <w:b/>
          <w:bCs/>
          <w:color w:val="1F3763" w:themeColor="accent1" w:themeShade="7F"/>
          <w:szCs w:val="24"/>
          <w:lang w:eastAsia="en-GB" w:bidi="ar-SA"/>
        </w:rPr>
        <w:t xml:space="preserve"> and offer alternatives </w:t>
      </w:r>
    </w:p>
    <w:p w14:paraId="575E8E68" w14:textId="1AFB2E98" w:rsidR="00CC35CA" w:rsidRPr="00CC35CA" w:rsidRDefault="00C73A5E" w:rsidP="00CC35CA">
      <w:pPr>
        <w:tabs>
          <w:tab w:val="left" w:pos="3456"/>
        </w:tabs>
        <w:autoSpaceDE w:val="0"/>
        <w:autoSpaceDN w:val="0"/>
        <w:adjustRightInd w:val="0"/>
        <w:spacing w:after="0" w:line="240" w:lineRule="auto"/>
        <w:rPr>
          <w:rFonts w:ascii="Gadugi" w:eastAsiaTheme="majorEastAsia" w:hAnsi="Gadugi" w:cstheme="majorBidi"/>
          <w:sz w:val="22"/>
          <w:lang w:eastAsia="en-GB" w:bidi="ar-SA"/>
        </w:rPr>
      </w:pPr>
      <w:r>
        <w:rPr>
          <w:rFonts w:ascii="Gadugi" w:hAnsi="Gadugi" w:cs="Calibri"/>
          <w:kern w:val="1"/>
          <w:sz w:val="22"/>
          <w:lang w:eastAsia="en-GB" w:bidi="ar-SA"/>
        </w:rPr>
        <w:t>When we give</w:t>
      </w:r>
      <w:r w:rsidR="00035CE4" w:rsidRPr="007743BB">
        <w:rPr>
          <w:rFonts w:ascii="Gadugi" w:hAnsi="Gadugi" w:cs="Calibri"/>
          <w:kern w:val="1"/>
          <w:sz w:val="22"/>
          <w:lang w:eastAsia="en-GB" w:bidi="ar-SA"/>
        </w:rPr>
        <w:t xml:space="preserve"> feedback</w:t>
      </w:r>
      <w:r>
        <w:rPr>
          <w:rFonts w:ascii="Gadugi" w:hAnsi="Gadugi" w:cs="Calibri"/>
          <w:kern w:val="1"/>
          <w:sz w:val="22"/>
          <w:lang w:eastAsia="en-GB" w:bidi="ar-SA"/>
        </w:rPr>
        <w:t xml:space="preserve">, it is important to discuss the </w:t>
      </w:r>
      <w:proofErr w:type="spellStart"/>
      <w:r>
        <w:rPr>
          <w:rFonts w:ascii="Gadugi" w:hAnsi="Gadugi" w:cs="Calibri"/>
          <w:kern w:val="1"/>
          <w:sz w:val="22"/>
          <w:lang w:eastAsia="en-GB" w:bidi="ar-SA"/>
        </w:rPr>
        <w:t>behaviour</w:t>
      </w:r>
      <w:proofErr w:type="spellEnd"/>
      <w:r>
        <w:rPr>
          <w:rFonts w:ascii="Gadugi" w:hAnsi="Gadugi" w:cs="Calibri"/>
          <w:kern w:val="1"/>
          <w:sz w:val="22"/>
          <w:lang w:eastAsia="en-GB" w:bidi="ar-SA"/>
        </w:rPr>
        <w:t xml:space="preserve"> that</w:t>
      </w:r>
      <w:r w:rsidR="00035CE4" w:rsidRPr="007743BB">
        <w:rPr>
          <w:rFonts w:ascii="Gadugi" w:hAnsi="Gadugi" w:cs="Calibri"/>
          <w:kern w:val="1"/>
          <w:sz w:val="22"/>
          <w:lang w:eastAsia="en-GB" w:bidi="ar-SA"/>
        </w:rPr>
        <w:t xml:space="preserve"> can </w:t>
      </w:r>
      <w:r>
        <w:rPr>
          <w:rFonts w:ascii="Gadugi" w:hAnsi="Gadugi" w:cs="Calibri"/>
          <w:kern w:val="1"/>
          <w:sz w:val="22"/>
          <w:lang w:eastAsia="en-GB" w:bidi="ar-SA"/>
        </w:rPr>
        <w:t>be changed</w:t>
      </w:r>
      <w:r w:rsidR="006C0818">
        <w:rPr>
          <w:rFonts w:ascii="Gadugi" w:hAnsi="Gadugi" w:cs="Calibri"/>
          <w:kern w:val="1"/>
          <w:sz w:val="22"/>
          <w:lang w:eastAsia="en-GB" w:bidi="ar-SA"/>
        </w:rPr>
        <w:t xml:space="preserve">. This </w:t>
      </w:r>
      <w:r w:rsidR="001409B6">
        <w:rPr>
          <w:rFonts w:ascii="Gadugi" w:hAnsi="Gadugi" w:cs="Calibri"/>
          <w:kern w:val="1"/>
          <w:sz w:val="22"/>
          <w:lang w:eastAsia="en-GB" w:bidi="ar-SA"/>
        </w:rPr>
        <w:t>t</w:t>
      </w:r>
      <w:r w:rsidR="006C0818">
        <w:rPr>
          <w:rFonts w:ascii="Gadugi" w:hAnsi="Gadugi" w:cs="Calibri"/>
          <w:kern w:val="1"/>
          <w:sz w:val="22"/>
          <w:lang w:eastAsia="en-GB" w:bidi="ar-SA"/>
        </w:rPr>
        <w:t xml:space="preserve">akes </w:t>
      </w:r>
      <w:r w:rsidR="001409B6">
        <w:rPr>
          <w:rFonts w:ascii="Gadugi" w:hAnsi="Gadugi" w:cs="Calibri"/>
          <w:kern w:val="1"/>
          <w:sz w:val="22"/>
          <w:lang w:eastAsia="en-GB" w:bidi="ar-SA"/>
        </w:rPr>
        <w:t xml:space="preserve">away any risk of feedback being personal or offending someone. </w:t>
      </w:r>
    </w:p>
    <w:p w14:paraId="153CE7DD" w14:textId="0CE9D891" w:rsidR="00035CE4" w:rsidRPr="002469D5" w:rsidRDefault="00296F32" w:rsidP="00035CE4">
      <w:pPr>
        <w:tabs>
          <w:tab w:val="left" w:pos="3456"/>
        </w:tabs>
        <w:autoSpaceDE w:val="0"/>
        <w:autoSpaceDN w:val="0"/>
        <w:adjustRightInd w:val="0"/>
        <w:spacing w:line="240" w:lineRule="auto"/>
        <w:rPr>
          <w:rFonts w:ascii="Gadugi" w:eastAsiaTheme="majorEastAsia" w:hAnsi="Gadugi" w:cstheme="majorBidi"/>
          <w:sz w:val="22"/>
          <w:lang w:eastAsia="en-GB" w:bidi="ar-SA"/>
        </w:rPr>
      </w:pPr>
      <w:r>
        <w:rPr>
          <w:rFonts w:ascii="Gadugi" w:eastAsiaTheme="majorEastAsia" w:hAnsi="Gadugi" w:cstheme="majorBidi"/>
          <w:sz w:val="22"/>
          <w:lang w:eastAsia="en-GB" w:bidi="ar-SA"/>
        </w:rPr>
        <w:t>Try to turn any temptation to give</w:t>
      </w:r>
      <w:r w:rsidR="00CC35CA" w:rsidRPr="00CC35CA">
        <w:rPr>
          <w:rFonts w:ascii="Gadugi" w:eastAsiaTheme="majorEastAsia" w:hAnsi="Gadugi" w:cstheme="majorBidi"/>
          <w:sz w:val="22"/>
          <w:lang w:eastAsia="en-GB" w:bidi="ar-SA"/>
        </w:rPr>
        <w:t xml:space="preserve"> negative </w:t>
      </w:r>
      <w:r>
        <w:rPr>
          <w:rFonts w:ascii="Gadugi" w:eastAsiaTheme="majorEastAsia" w:hAnsi="Gadugi" w:cstheme="majorBidi"/>
          <w:sz w:val="22"/>
          <w:lang w:eastAsia="en-GB" w:bidi="ar-SA"/>
        </w:rPr>
        <w:t xml:space="preserve">feedback </w:t>
      </w:r>
      <w:r w:rsidR="00CC35CA" w:rsidRPr="00CC35CA">
        <w:rPr>
          <w:rFonts w:ascii="Gadugi" w:eastAsiaTheme="majorEastAsia" w:hAnsi="Gadugi" w:cstheme="majorBidi"/>
          <w:sz w:val="22"/>
          <w:lang w:eastAsia="en-GB" w:bidi="ar-SA"/>
        </w:rPr>
        <w:t>into a positive suggestion: e.g. ‘</w:t>
      </w:r>
      <w:r w:rsidR="002469D5">
        <w:rPr>
          <w:rFonts w:ascii="Gadugi" w:eastAsiaTheme="majorEastAsia" w:hAnsi="Gadugi" w:cstheme="majorBidi"/>
          <w:sz w:val="22"/>
          <w:lang w:eastAsia="en-GB" w:bidi="ar-SA"/>
        </w:rPr>
        <w:t xml:space="preserve">I think the </w:t>
      </w:r>
      <w:r w:rsidR="00CC35CA" w:rsidRPr="00CC35CA">
        <w:rPr>
          <w:rFonts w:ascii="Gadugi" w:eastAsiaTheme="majorEastAsia" w:hAnsi="Gadugi" w:cstheme="majorBidi"/>
          <w:sz w:val="22"/>
          <w:lang w:eastAsia="en-GB" w:bidi="ar-SA"/>
        </w:rPr>
        <w:t xml:space="preserve">students in the back </w:t>
      </w:r>
      <w:r w:rsidR="002469D5">
        <w:rPr>
          <w:rFonts w:ascii="Gadugi" w:eastAsiaTheme="majorEastAsia" w:hAnsi="Gadugi" w:cstheme="majorBidi"/>
          <w:sz w:val="22"/>
          <w:lang w:eastAsia="en-GB" w:bidi="ar-SA"/>
        </w:rPr>
        <w:t>are struggling to</w:t>
      </w:r>
      <w:r w:rsidR="00CC35CA" w:rsidRPr="00CC35CA">
        <w:rPr>
          <w:rFonts w:ascii="Gadugi" w:eastAsiaTheme="majorEastAsia" w:hAnsi="Gadugi" w:cstheme="majorBidi"/>
          <w:sz w:val="22"/>
          <w:lang w:eastAsia="en-GB" w:bidi="ar-SA"/>
        </w:rPr>
        <w:t xml:space="preserve"> hear you</w:t>
      </w:r>
      <w:r w:rsidR="002469D5">
        <w:rPr>
          <w:rFonts w:ascii="Gadugi" w:eastAsiaTheme="majorEastAsia" w:hAnsi="Gadugi" w:cstheme="majorBidi"/>
          <w:sz w:val="22"/>
          <w:lang w:eastAsia="en-GB" w:bidi="ar-SA"/>
        </w:rPr>
        <w:t xml:space="preserve">. What do you think you could do to ensure they can hear </w:t>
      </w:r>
      <w:r w:rsidR="005523C7">
        <w:rPr>
          <w:rFonts w:ascii="Gadugi" w:eastAsiaTheme="majorEastAsia" w:hAnsi="Gadugi" w:cstheme="majorBidi"/>
          <w:sz w:val="22"/>
          <w:lang w:eastAsia="en-GB" w:bidi="ar-SA"/>
        </w:rPr>
        <w:t xml:space="preserve">you </w:t>
      </w:r>
      <w:r w:rsidR="002469D5">
        <w:rPr>
          <w:rFonts w:ascii="Gadugi" w:eastAsiaTheme="majorEastAsia" w:hAnsi="Gadugi" w:cstheme="majorBidi"/>
          <w:sz w:val="22"/>
          <w:lang w:eastAsia="en-GB" w:bidi="ar-SA"/>
        </w:rPr>
        <w:t xml:space="preserve">and stay </w:t>
      </w:r>
      <w:proofErr w:type="gramStart"/>
      <w:r>
        <w:rPr>
          <w:rFonts w:ascii="Gadugi" w:eastAsiaTheme="majorEastAsia" w:hAnsi="Gadugi" w:cstheme="majorBidi"/>
          <w:sz w:val="22"/>
          <w:lang w:eastAsia="en-GB" w:bidi="ar-SA"/>
        </w:rPr>
        <w:t>engaged</w:t>
      </w:r>
      <w:r w:rsidR="00CC35CA" w:rsidRPr="00CC35CA">
        <w:rPr>
          <w:rFonts w:ascii="Gadugi" w:eastAsiaTheme="majorEastAsia" w:hAnsi="Gadugi" w:cstheme="majorBidi"/>
          <w:sz w:val="22"/>
          <w:lang w:eastAsia="en-GB" w:bidi="ar-SA"/>
        </w:rPr>
        <w:t>.</w:t>
      </w:r>
      <w:proofErr w:type="gramEnd"/>
      <w:r w:rsidR="005523C7">
        <w:rPr>
          <w:rFonts w:ascii="Gadugi" w:eastAsiaTheme="majorEastAsia" w:hAnsi="Gadugi" w:cstheme="majorBidi"/>
          <w:sz w:val="22"/>
          <w:lang w:eastAsia="en-GB" w:bidi="ar-SA"/>
        </w:rPr>
        <w:t xml:space="preserve"> Have you thought about speaking a bit louder or moving around the classroom more when you speak?’ </w:t>
      </w:r>
    </w:p>
    <w:p w14:paraId="5C97C022"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C53234">
        <w:rPr>
          <w:rFonts w:cs="Calibri"/>
          <w:noProof/>
          <w:color w:val="4472C4" w:themeColor="accent1"/>
          <w:kern w:val="1"/>
          <w:lang w:eastAsia="en-GB" w:bidi="ar-SA"/>
        </w:rPr>
        <mc:AlternateContent>
          <mc:Choice Requires="wps">
            <w:drawing>
              <wp:anchor distT="0" distB="0" distL="114300" distR="114300" simplePos="0" relativeHeight="253547520" behindDoc="0" locked="0" layoutInCell="1" allowOverlap="1" wp14:anchorId="51B77BC5" wp14:editId="167A9921">
                <wp:simplePos x="0" y="0"/>
                <wp:positionH relativeFrom="margin">
                  <wp:posOffset>1644650</wp:posOffset>
                </wp:positionH>
                <wp:positionV relativeFrom="paragraph">
                  <wp:posOffset>3176</wp:posOffset>
                </wp:positionV>
                <wp:extent cx="4354195" cy="1517650"/>
                <wp:effectExtent l="952500" t="0" r="27305" b="25400"/>
                <wp:wrapNone/>
                <wp:docPr id="1283" name="Speech Bubble: Rectangle with Corners Rounded 1283"/>
                <wp:cNvGraphicFramePr/>
                <a:graphic xmlns:a="http://schemas.openxmlformats.org/drawingml/2006/main">
                  <a:graphicData uri="http://schemas.microsoft.com/office/word/2010/wordprocessingShape">
                    <wps:wsp>
                      <wps:cNvSpPr/>
                      <wps:spPr>
                        <a:xfrm>
                          <a:off x="0" y="0"/>
                          <a:ext cx="4354195" cy="1517650"/>
                        </a:xfrm>
                        <a:prstGeom prst="wedgeRoundRectCallout">
                          <a:avLst>
                            <a:gd name="adj1" fmla="val -71032"/>
                            <a:gd name="adj2" fmla="val -2269"/>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37BE750" w14:textId="5171784A" w:rsidR="00035CE4" w:rsidRDefault="00035CE4" w:rsidP="00035CE4">
                            <w:pPr>
                              <w:rPr>
                                <w:rFonts w:ascii="Gadugi" w:hAnsi="Gadugi"/>
                                <w:sz w:val="20"/>
                                <w:szCs w:val="20"/>
                              </w:rPr>
                            </w:pPr>
                            <w:r>
                              <w:rPr>
                                <w:rFonts w:ascii="Gadugi" w:hAnsi="Gadugi"/>
                                <w:sz w:val="20"/>
                                <w:szCs w:val="20"/>
                              </w:rPr>
                              <w:t xml:space="preserve">You produced two out of three parts of the written task well.  Can you </w:t>
                            </w:r>
                            <w:r w:rsidR="00D85517">
                              <w:rPr>
                                <w:rFonts w:ascii="Gadugi" w:hAnsi="Gadugi"/>
                                <w:sz w:val="20"/>
                                <w:szCs w:val="20"/>
                              </w:rPr>
                              <w:t>spend some time looking at the third part at home</w:t>
                            </w:r>
                            <w:r w:rsidR="008A61D5">
                              <w:rPr>
                                <w:rFonts w:ascii="Gadugi" w:hAnsi="Gadugi"/>
                                <w:sz w:val="20"/>
                                <w:szCs w:val="20"/>
                              </w:rPr>
                              <w:t xml:space="preserve"> as this work really need</w:t>
                            </w:r>
                            <w:r w:rsidR="0014504A">
                              <w:rPr>
                                <w:rFonts w:ascii="Gadugi" w:hAnsi="Gadugi"/>
                                <w:sz w:val="20"/>
                                <w:szCs w:val="20"/>
                              </w:rPr>
                              <w:t>s</w:t>
                            </w:r>
                            <w:r w:rsidR="008A61D5">
                              <w:rPr>
                                <w:rFonts w:ascii="Gadugi" w:hAnsi="Gadugi"/>
                                <w:sz w:val="20"/>
                                <w:szCs w:val="20"/>
                              </w:rPr>
                              <w:t xml:space="preserve"> to</w:t>
                            </w:r>
                            <w:r w:rsidR="0014504A">
                              <w:rPr>
                                <w:rFonts w:ascii="Gadugi" w:hAnsi="Gadugi"/>
                                <w:sz w:val="20"/>
                                <w:szCs w:val="20"/>
                              </w:rPr>
                              <w:t xml:space="preserve"> be</w:t>
                            </w:r>
                            <w:r w:rsidR="008A61D5">
                              <w:rPr>
                                <w:rFonts w:ascii="Gadugi" w:hAnsi="Gadugi"/>
                                <w:sz w:val="20"/>
                                <w:szCs w:val="20"/>
                              </w:rPr>
                              <w:t xml:space="preserve"> finished</w:t>
                            </w:r>
                            <w:r w:rsidR="00D85517">
                              <w:rPr>
                                <w:rFonts w:ascii="Gadugi" w:hAnsi="Gadugi"/>
                                <w:sz w:val="20"/>
                                <w:szCs w:val="20"/>
                              </w:rPr>
                              <w:t xml:space="preserve">? </w:t>
                            </w:r>
                            <w:r>
                              <w:rPr>
                                <w:rFonts w:ascii="Gadugi" w:hAnsi="Gadugi"/>
                                <w:sz w:val="20"/>
                                <w:szCs w:val="20"/>
                              </w:rPr>
                              <w:t xml:space="preserve"> </w:t>
                            </w:r>
                          </w:p>
                          <w:p w14:paraId="09B31C8C" w14:textId="2379D704" w:rsidR="00035CE4" w:rsidRDefault="00576538" w:rsidP="00035CE4">
                            <w:pPr>
                              <w:rPr>
                                <w:rFonts w:ascii="Gadugi" w:hAnsi="Gadugi"/>
                                <w:sz w:val="20"/>
                                <w:szCs w:val="20"/>
                              </w:rPr>
                            </w:pPr>
                            <w:r>
                              <w:rPr>
                                <w:rFonts w:ascii="Gadugi" w:hAnsi="Gadugi"/>
                                <w:sz w:val="20"/>
                                <w:szCs w:val="20"/>
                              </w:rPr>
                              <w:t xml:space="preserve">What can </w:t>
                            </w:r>
                            <w:r w:rsidR="00556F2D">
                              <w:rPr>
                                <w:rFonts w:ascii="Gadugi" w:hAnsi="Gadugi"/>
                                <w:sz w:val="20"/>
                                <w:szCs w:val="20"/>
                              </w:rPr>
                              <w:t xml:space="preserve">we do to make sure that you are able to complete the full task next time? Would sitting in a different space help or a reminder of the time you have left to keep you on track? </w:t>
                            </w:r>
                          </w:p>
                          <w:p w14:paraId="375ACF06" w14:textId="77777777" w:rsidR="00035CE4" w:rsidRDefault="00035CE4" w:rsidP="00035CE4">
                            <w:pPr>
                              <w:rPr>
                                <w:rFonts w:ascii="Gadugi" w:hAnsi="Gadugi"/>
                                <w:sz w:val="20"/>
                                <w:szCs w:val="20"/>
                              </w:rPr>
                            </w:pPr>
                          </w:p>
                          <w:p w14:paraId="31C4DA72" w14:textId="77777777" w:rsidR="00035CE4" w:rsidRPr="001D7252" w:rsidRDefault="00035CE4" w:rsidP="00035CE4">
                            <w:pPr>
                              <w:rPr>
                                <w:rFonts w:ascii="Gadugi" w:hAnsi="Gadugi"/>
                                <w:sz w:val="20"/>
                                <w:szCs w:val="20"/>
                              </w:rPr>
                            </w:pPr>
                          </w:p>
                          <w:p w14:paraId="67FD02E8"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1B77BC5" id="Speech Bubble: Rectangle with Corners Rounded 1283" o:spid="_x0000_s1228" type="#_x0000_t62" style="position:absolute;margin-left:129.5pt;margin-top:.25pt;width:342.85pt;height:119.5pt;z-index:2535475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DJ0epwIAAI8FAAAOAAAAZHJzL2Uyb0RvYy54bWysVN1P2zAQf5+0/8HyO6QJbQoVKaqKmCYh&#10;qICJZ9exG0/+mu026f76nZ3QlrEntDw4Z9/5/LvffVzfdEqiHXNeGF3h/HyEEdPU1EJvKvzj5e7s&#10;EiMfiK6JNJpVeM88vpl//XLd2hkrTGNkzRwCJ9rPWlvhJgQ7yzJPG6aIPzeWaVBy4xQJsHWbrHak&#10;Be9KZsVoVGatcbV1hjLv4fS2V+J58s85o+GRc88CkhUGbCGtLq3ruGbzazLbOGIbQQcY5BMoFBEa&#10;Hj24uiWBoK0TH1wpQZ3xhodzalRmOBeUpRggmnz0VzTPDbEsxQLkeHugyf8/t/Rh92xXDmhorZ95&#10;EGMUHXcq/gEf6hJZ+wNZrAuIwuH4YjLOryYYUdDlk3xaThKd2fG6dT58Y0ahKFS4ZfWGPZmtrp8g&#10;L0sipdmGxBrZ3fuQ6KuRJgrqhNQ/c4y4kpCNHZHobJqPLoohXSdGxTujoiivPtpcnNrkZVlOow3g&#10;HJ4F6Q1pxOCNFPWdkDJt9n4pHQIIgF/o2rQvQABGkvgACmAlfYPDd1elRm2FC/giSQSKm0sCV6my&#10;dYW93mBE5Aa6hgaXWHh323/+4RjMLfFNjzp57UlRIkCzSaEqfHkKW+oYKkvtAomI5ByrIUqhW3dI&#10;AOr8soyu4tna1PuVQ870PeUtvRPw8D0QsyIO0gbtBoMhPMLCpQEqzCBh1Bj3+1/n0R5qG7QYtdCU&#10;QNOvLXEM+P6uoeqv8vE4dnHajCfTAjbuVLM+1eitWhrIGxQSoEtitA/yTeTOqFeYH4v4KqiIpvB2&#10;n5Bhswz9sIAJRNlikcygcy0J9/rZ0ug8chcpf+leibNDrQeokgfz1sBDqfVVd7SNN7VZbIPh4sB6&#10;z+uQAuj6VKnDhIpj5XSfrI5zdP4HAAD//wMAUEsDBBQABgAIAAAAIQCGuYcj3gAAAAgBAAAPAAAA&#10;ZHJzL2Rvd25yZXYueG1sTI/NTsMwEITvSLyDtUjcqEPaFBLiVBV/6gUQhQfYxCaJiNcmdtrw9iwn&#10;OM7OauabcjPbQRzMGHpHCi4XCQhDjdM9tQre3x4urkGEiKRxcGQUfJsAm+r0pMRCuyO9msM+toJD&#10;KBSooIvRF1KGpjMWw8J5Q+x9uNFiZDm2Uo945HA7yDRJ1tJiT9zQoTe3nWk+95NVsFunz375uL17&#10;whfv81rr+69JK3V+Nm9vQEQzx79n+MVndKiYqXYT6SAGBWmW85aoIAPBdr5aXYGo+b7MM5BVKf8P&#10;qH4AAAD//wMAUEsBAi0AFAAGAAgAAAAhALaDOJL+AAAA4QEAABMAAAAAAAAAAAAAAAAAAAAAAFtD&#10;b250ZW50X1R5cGVzXS54bWxQSwECLQAUAAYACAAAACEAOP0h/9YAAACUAQAACwAAAAAAAAAAAAAA&#10;AAAvAQAAX3JlbHMvLnJlbHNQSwECLQAUAAYACAAAACEA7AydHqcCAACPBQAADgAAAAAAAAAAAAAA&#10;AAAuAgAAZHJzL2Uyb0RvYy54bWxQSwECLQAUAAYACAAAACEAhrmHI94AAAAIAQAADwAAAAAAAAAA&#10;AAAAAAABBQAAZHJzL2Rvd25yZXYueG1sUEsFBgAAAAAEAAQA8wAAAAwGAAAAAA==&#10;" adj="-4543,10310" fillcolor="windowText" strokecolor="windowText" strokeweight="1.75pt">
                <v:textbox>
                  <w:txbxContent>
                    <w:p w14:paraId="737BE750" w14:textId="5171784A" w:rsidR="00035CE4" w:rsidRDefault="00035CE4" w:rsidP="00035CE4">
                      <w:pPr>
                        <w:rPr>
                          <w:rFonts w:ascii="Gadugi" w:hAnsi="Gadugi"/>
                          <w:sz w:val="20"/>
                          <w:szCs w:val="20"/>
                        </w:rPr>
                      </w:pPr>
                      <w:r>
                        <w:rPr>
                          <w:rFonts w:ascii="Gadugi" w:hAnsi="Gadugi"/>
                          <w:sz w:val="20"/>
                          <w:szCs w:val="20"/>
                        </w:rPr>
                        <w:t xml:space="preserve">You produced two out of three parts of the written task well.  Can you </w:t>
                      </w:r>
                      <w:r w:rsidR="00D85517">
                        <w:rPr>
                          <w:rFonts w:ascii="Gadugi" w:hAnsi="Gadugi"/>
                          <w:sz w:val="20"/>
                          <w:szCs w:val="20"/>
                        </w:rPr>
                        <w:t>spend some time looking at the third part at home</w:t>
                      </w:r>
                      <w:r w:rsidR="008A61D5">
                        <w:rPr>
                          <w:rFonts w:ascii="Gadugi" w:hAnsi="Gadugi"/>
                          <w:sz w:val="20"/>
                          <w:szCs w:val="20"/>
                        </w:rPr>
                        <w:t xml:space="preserve"> as this work really need</w:t>
                      </w:r>
                      <w:r w:rsidR="0014504A">
                        <w:rPr>
                          <w:rFonts w:ascii="Gadugi" w:hAnsi="Gadugi"/>
                          <w:sz w:val="20"/>
                          <w:szCs w:val="20"/>
                        </w:rPr>
                        <w:t>s</w:t>
                      </w:r>
                      <w:r w:rsidR="008A61D5">
                        <w:rPr>
                          <w:rFonts w:ascii="Gadugi" w:hAnsi="Gadugi"/>
                          <w:sz w:val="20"/>
                          <w:szCs w:val="20"/>
                        </w:rPr>
                        <w:t xml:space="preserve"> to</w:t>
                      </w:r>
                      <w:r w:rsidR="0014504A">
                        <w:rPr>
                          <w:rFonts w:ascii="Gadugi" w:hAnsi="Gadugi"/>
                          <w:sz w:val="20"/>
                          <w:szCs w:val="20"/>
                        </w:rPr>
                        <w:t xml:space="preserve"> be</w:t>
                      </w:r>
                      <w:r w:rsidR="008A61D5">
                        <w:rPr>
                          <w:rFonts w:ascii="Gadugi" w:hAnsi="Gadugi"/>
                          <w:sz w:val="20"/>
                          <w:szCs w:val="20"/>
                        </w:rPr>
                        <w:t xml:space="preserve"> finished</w:t>
                      </w:r>
                      <w:r w:rsidR="00D85517">
                        <w:rPr>
                          <w:rFonts w:ascii="Gadugi" w:hAnsi="Gadugi"/>
                          <w:sz w:val="20"/>
                          <w:szCs w:val="20"/>
                        </w:rPr>
                        <w:t xml:space="preserve">? </w:t>
                      </w:r>
                      <w:r>
                        <w:rPr>
                          <w:rFonts w:ascii="Gadugi" w:hAnsi="Gadugi"/>
                          <w:sz w:val="20"/>
                          <w:szCs w:val="20"/>
                        </w:rPr>
                        <w:t xml:space="preserve"> </w:t>
                      </w:r>
                    </w:p>
                    <w:p w14:paraId="09B31C8C" w14:textId="2379D704" w:rsidR="00035CE4" w:rsidRDefault="00576538" w:rsidP="00035CE4">
                      <w:pPr>
                        <w:rPr>
                          <w:rFonts w:ascii="Gadugi" w:hAnsi="Gadugi"/>
                          <w:sz w:val="20"/>
                          <w:szCs w:val="20"/>
                        </w:rPr>
                      </w:pPr>
                      <w:r>
                        <w:rPr>
                          <w:rFonts w:ascii="Gadugi" w:hAnsi="Gadugi"/>
                          <w:sz w:val="20"/>
                          <w:szCs w:val="20"/>
                        </w:rPr>
                        <w:t xml:space="preserve">What can </w:t>
                      </w:r>
                      <w:r w:rsidR="00556F2D">
                        <w:rPr>
                          <w:rFonts w:ascii="Gadugi" w:hAnsi="Gadugi"/>
                          <w:sz w:val="20"/>
                          <w:szCs w:val="20"/>
                        </w:rPr>
                        <w:t xml:space="preserve">we do to make sure that you are able to complete the full task next time? Would sitting in a different space help or a reminder of the time you have left to keep you on track? </w:t>
                      </w:r>
                    </w:p>
                    <w:p w14:paraId="375ACF06" w14:textId="77777777" w:rsidR="00035CE4" w:rsidRDefault="00035CE4" w:rsidP="00035CE4">
                      <w:pPr>
                        <w:rPr>
                          <w:rFonts w:ascii="Gadugi" w:hAnsi="Gadugi"/>
                          <w:sz w:val="20"/>
                          <w:szCs w:val="20"/>
                        </w:rPr>
                      </w:pPr>
                    </w:p>
                    <w:p w14:paraId="31C4DA72" w14:textId="77777777" w:rsidR="00035CE4" w:rsidRPr="001D7252" w:rsidRDefault="00035CE4" w:rsidP="00035CE4">
                      <w:pPr>
                        <w:rPr>
                          <w:rFonts w:ascii="Gadugi" w:hAnsi="Gadugi"/>
                          <w:sz w:val="20"/>
                          <w:szCs w:val="20"/>
                        </w:rPr>
                      </w:pPr>
                    </w:p>
                    <w:p w14:paraId="67FD02E8" w14:textId="77777777" w:rsidR="00035CE4" w:rsidRDefault="00035CE4" w:rsidP="00035CE4"/>
                  </w:txbxContent>
                </v:textbox>
                <w10:wrap anchorx="margin"/>
              </v:shape>
            </w:pict>
          </mc:Fallback>
        </mc:AlternateContent>
      </w:r>
    </w:p>
    <w:p w14:paraId="44B2B0B1"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16315610"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C53234">
        <w:rPr>
          <w:rFonts w:cs="Calibri"/>
          <w:noProof/>
          <w:color w:val="4472C4" w:themeColor="accent1"/>
          <w:kern w:val="1"/>
          <w:lang w:eastAsia="en-GB" w:bidi="ar-SA"/>
        </w:rPr>
        <w:drawing>
          <wp:anchor distT="0" distB="0" distL="114300" distR="114300" simplePos="0" relativeHeight="253545472" behindDoc="0" locked="0" layoutInCell="1" allowOverlap="1" wp14:anchorId="2825F5B2" wp14:editId="6F8994C0">
            <wp:simplePos x="0" y="0"/>
            <wp:positionH relativeFrom="column">
              <wp:posOffset>42203</wp:posOffset>
            </wp:positionH>
            <wp:positionV relativeFrom="paragraph">
              <wp:posOffset>56026</wp:posOffset>
            </wp:positionV>
            <wp:extent cx="603885" cy="1026160"/>
            <wp:effectExtent l="0" t="0" r="5715" b="2540"/>
            <wp:wrapThrough wrapText="bothSides">
              <wp:wrapPolygon edited="0">
                <wp:start x="0" y="0"/>
                <wp:lineTo x="0" y="21252"/>
                <wp:lineTo x="21123" y="21252"/>
                <wp:lineTo x="21123" y="0"/>
                <wp:lineTo x="0" y="0"/>
              </wp:wrapPolygon>
            </wp:wrapThrough>
            <wp:docPr id="1284" name="Picture 1284"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DBF5C88"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314DBA81"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0DF8AC53" w14:textId="43699A46"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17F7AE3E" w14:textId="67280527" w:rsidR="00035CE4" w:rsidRDefault="003971C5" w:rsidP="00035CE4">
      <w:pPr>
        <w:tabs>
          <w:tab w:val="left" w:pos="3456"/>
        </w:tabs>
        <w:autoSpaceDE w:val="0"/>
        <w:autoSpaceDN w:val="0"/>
        <w:adjustRightInd w:val="0"/>
        <w:spacing w:line="240" w:lineRule="auto"/>
        <w:rPr>
          <w:rFonts w:cs="Calibri"/>
          <w:color w:val="4472C4" w:themeColor="accent1"/>
          <w:kern w:val="1"/>
          <w:lang w:eastAsia="en-GB" w:bidi="ar-SA"/>
        </w:rPr>
      </w:pPr>
      <w:r w:rsidRPr="00C53234">
        <w:rPr>
          <w:rFonts w:cs="Calibri"/>
          <w:noProof/>
          <w:color w:val="4472C4" w:themeColor="accent1"/>
          <w:kern w:val="1"/>
          <w:lang w:eastAsia="en-GB" w:bidi="ar-SA"/>
        </w:rPr>
        <w:lastRenderedPageBreak/>
        <mc:AlternateContent>
          <mc:Choice Requires="wps">
            <w:drawing>
              <wp:anchor distT="0" distB="0" distL="114300" distR="114300" simplePos="0" relativeHeight="253546496" behindDoc="0" locked="0" layoutInCell="1" allowOverlap="1" wp14:anchorId="2A6D8FCD" wp14:editId="2B5887D6">
                <wp:simplePos x="0" y="0"/>
                <wp:positionH relativeFrom="column">
                  <wp:posOffset>958850</wp:posOffset>
                </wp:positionH>
                <wp:positionV relativeFrom="paragraph">
                  <wp:posOffset>11431</wp:posOffset>
                </wp:positionV>
                <wp:extent cx="3239135" cy="946150"/>
                <wp:effectExtent l="0" t="0" r="818515" b="25400"/>
                <wp:wrapNone/>
                <wp:docPr id="1282" name="Speech Bubble: Rectangle with Corners Rounded 1282"/>
                <wp:cNvGraphicFramePr/>
                <a:graphic xmlns:a="http://schemas.openxmlformats.org/drawingml/2006/main">
                  <a:graphicData uri="http://schemas.microsoft.com/office/word/2010/wordprocessingShape">
                    <wps:wsp>
                      <wps:cNvSpPr/>
                      <wps:spPr>
                        <a:xfrm>
                          <a:off x="0" y="0"/>
                          <a:ext cx="3239135" cy="946150"/>
                        </a:xfrm>
                        <a:prstGeom prst="wedgeRoundRectCallout">
                          <a:avLst>
                            <a:gd name="adj1" fmla="val 7313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06560A9" w14:textId="63096C40" w:rsidR="00035CE4" w:rsidRPr="00351CF0" w:rsidRDefault="00FA0DD9" w:rsidP="00035CE4">
                            <w:pPr>
                              <w:rPr>
                                <w:rFonts w:ascii="Gadugi" w:hAnsi="Gadugi"/>
                                <w:sz w:val="20"/>
                                <w:szCs w:val="20"/>
                              </w:rPr>
                            </w:pPr>
                            <w:r>
                              <w:rPr>
                                <w:rFonts w:ascii="Gadugi" w:hAnsi="Gadugi"/>
                                <w:sz w:val="20"/>
                                <w:szCs w:val="20"/>
                              </w:rPr>
                              <w:t>Yes</w:t>
                            </w:r>
                            <w:r w:rsidR="00035CE4">
                              <w:rPr>
                                <w:rFonts w:ascii="Gadugi" w:hAnsi="Gadugi"/>
                                <w:sz w:val="20"/>
                                <w:szCs w:val="20"/>
                              </w:rPr>
                              <w:t xml:space="preserve"> </w:t>
                            </w:r>
                            <w:r w:rsidR="00035CE4" w:rsidRPr="00351CF0">
                              <w:rPr>
                                <w:rFonts w:ascii="Gadugi" w:hAnsi="Gadugi"/>
                                <w:sz w:val="20"/>
                                <w:szCs w:val="20"/>
                              </w:rPr>
                              <w:t xml:space="preserve">teacher. </w:t>
                            </w:r>
                            <w:r w:rsidR="00035CE4">
                              <w:rPr>
                                <w:rFonts w:ascii="Gadugi" w:hAnsi="Gadugi"/>
                                <w:sz w:val="20"/>
                                <w:szCs w:val="20"/>
                              </w:rPr>
                              <w:t xml:space="preserve">I </w:t>
                            </w:r>
                            <w:r>
                              <w:rPr>
                                <w:rFonts w:ascii="Gadugi" w:hAnsi="Gadugi"/>
                                <w:sz w:val="20"/>
                                <w:szCs w:val="20"/>
                              </w:rPr>
                              <w:t xml:space="preserve">will complete the last section at home. I </w:t>
                            </w:r>
                            <w:r w:rsidR="00035CE4">
                              <w:rPr>
                                <w:rFonts w:ascii="Gadugi" w:hAnsi="Gadugi"/>
                                <w:sz w:val="20"/>
                                <w:szCs w:val="20"/>
                              </w:rPr>
                              <w:t>missed the third part because I got distracted</w:t>
                            </w:r>
                            <w:r>
                              <w:rPr>
                                <w:rFonts w:ascii="Gadugi" w:hAnsi="Gadugi"/>
                                <w:sz w:val="20"/>
                                <w:szCs w:val="20"/>
                              </w:rPr>
                              <w:t xml:space="preserve">. I think that is a good idea if I move places so I can concentrate </w:t>
                            </w:r>
                            <w:r w:rsidR="003971C5">
                              <w:rPr>
                                <w:rFonts w:ascii="Gadugi" w:hAnsi="Gadugi"/>
                                <w:sz w:val="20"/>
                                <w:szCs w:val="20"/>
                              </w:rPr>
                              <w:t xml:space="preserve">more easily.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2A6D8FCD" id="Speech Bubble: Rectangle with Corners Rounded 1282" o:spid="_x0000_s1229" type="#_x0000_t62" style="position:absolute;margin-left:75.5pt;margin-top:.9pt;width:255.05pt;height:74.5pt;z-index:253546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bm+pwIAAI4FAAAOAAAAZHJzL2Uyb0RvYy54bWysVN1P2zAQf5+0/8HyO6RJS0srUlQVMU1C&#10;gICJZ9exG0/+mu026f76nZ3QhrEntDw4Z9/5/LvffVxdt0qiPXNeGF3i/HyEEdPUVEJvS/zj5fbs&#10;EiMfiK6INJqV+MA8vl5+/XLV2AUrTG1kxRwCJ9ovGlviOgS7yDJPa6aIPzeWaVBy4xQJsHXbrHKk&#10;Ae9KZsVoNM0a4yrrDGXew+lNp8TL5J9zRsMD554FJEsM2EJaXVo3cc2WV2SxdcTWgvYwyCdQKCI0&#10;PHp0dUMCQTsnPrhSgjrjDQ/n1KjMcC4oSzFANPnor2iea2JZigXI8fZIk/9/bun9/tk+OqChsX7h&#10;QYxRtNyp+Ad8qE1kHY5ksTYgCofjYjzPxxcYUdDNJ9P8IrGZnW5b58M3ZhSKQokbVm3Zk9np6gnS&#10;siZSml1IpJH9nQ+JvQppoqBMSPUzx4grCcnYE4lm43w875M1sCmGNmdFMZsVH43GQ6N8Op3Oog3g&#10;7J8F6Q1pxOCNFNWtkDJtDn4tHQIIgF/oyjQvED9GkvgACiAlfb3Dd1elRk2JC/giRwRqm0sCV6my&#10;VYm93mJE5BaahgaXWHh323/+4RjMDfF1hzp57UhRIkCvSaFKfDmELXUMlaVugUREck7FEKXQblok&#10;AHV+mbiLZxtTHR4dcqZrKW/prYCH74CYR+IgbdBtMBfCAyxcGqDC9BJGtXG//3Ue7aG0QYtRAz0J&#10;NP3aEceA7+8ain6eTyaxidNmcjErYOOGms1Qo3dqbSBvUEiALonRPsg3kTujXmF8rOKroCKawttd&#10;QvrNOnSzAgYQZatVMoPGtSTc6WdLo/PIXaT8pX0lzva1HqBK7s1b//al1lXdyTbe1Ga1C4aLI+sd&#10;r30KoOlTpfYDKk6V4T5Zncbo8g8AAAD//wMAUEsDBBQABgAIAAAAIQCAHBoT3QAAAAkBAAAPAAAA&#10;ZHJzL2Rvd25yZXYueG1sTI/BTsMwEETvSPyDtUhcKuoEaNqGOBWi4kjVBD7AjZc4EK+j2G3D37M9&#10;wW1HM5p9U2wm14sTjqHzpCCdJyCQGm86ahV8vL/erUCEqMno3hMq+MEAm/L6qtC58Weq8FTHVnAJ&#10;hVwrsDEOuZShseh0mPsBib1PPzodWY6tNKM+c7nr5X2SZNLpjviD1QO+WGy+66NT8Pi1XO/qautm&#10;+/3DW+e3lV3MJqVub6bnJxARp/gXhgs+o0PJTAd/JBNEz3qR8pbIBy9gP8vSFMThYiQrkGUh/y8o&#10;fwEAAP//AwBQSwECLQAUAAYACAAAACEAtoM4kv4AAADhAQAAEwAAAAAAAAAAAAAAAAAAAAAAW0Nv&#10;bnRlbnRfVHlwZXNdLnhtbFBLAQItABQABgAIAAAAIQA4/SH/1gAAAJQBAAALAAAAAAAAAAAAAAAA&#10;AC8BAABfcmVscy8ucmVsc1BLAQItABQABgAIAAAAIQB9+bm+pwIAAI4FAAAOAAAAAAAAAAAAAAAA&#10;AC4CAABkcnMvZTJvRG9jLnhtbFBLAQItABQABgAIAAAAIQCAHBoT3QAAAAkBAAAPAAAAAAAAAAAA&#10;AAAAAAEFAABkcnMvZG93bnJldi54bWxQSwUGAAAAAAQABADzAAAACwYAAAAA&#10;" adj="26598,5881" fillcolor="windowText" strokecolor="windowText" strokeweight="1.75pt">
                <v:textbox>
                  <w:txbxContent>
                    <w:p w14:paraId="706560A9" w14:textId="63096C40" w:rsidR="00035CE4" w:rsidRPr="00351CF0" w:rsidRDefault="00FA0DD9" w:rsidP="00035CE4">
                      <w:pPr>
                        <w:rPr>
                          <w:rFonts w:ascii="Gadugi" w:hAnsi="Gadugi"/>
                          <w:sz w:val="20"/>
                          <w:szCs w:val="20"/>
                        </w:rPr>
                      </w:pPr>
                      <w:r>
                        <w:rPr>
                          <w:rFonts w:ascii="Gadugi" w:hAnsi="Gadugi"/>
                          <w:sz w:val="20"/>
                          <w:szCs w:val="20"/>
                        </w:rPr>
                        <w:t>Yes</w:t>
                      </w:r>
                      <w:r w:rsidR="00035CE4">
                        <w:rPr>
                          <w:rFonts w:ascii="Gadugi" w:hAnsi="Gadugi"/>
                          <w:sz w:val="20"/>
                          <w:szCs w:val="20"/>
                        </w:rPr>
                        <w:t xml:space="preserve"> </w:t>
                      </w:r>
                      <w:r w:rsidR="00035CE4" w:rsidRPr="00351CF0">
                        <w:rPr>
                          <w:rFonts w:ascii="Gadugi" w:hAnsi="Gadugi"/>
                          <w:sz w:val="20"/>
                          <w:szCs w:val="20"/>
                        </w:rPr>
                        <w:t xml:space="preserve">teacher. </w:t>
                      </w:r>
                      <w:r w:rsidR="00035CE4">
                        <w:rPr>
                          <w:rFonts w:ascii="Gadugi" w:hAnsi="Gadugi"/>
                          <w:sz w:val="20"/>
                          <w:szCs w:val="20"/>
                        </w:rPr>
                        <w:t xml:space="preserve">I </w:t>
                      </w:r>
                      <w:r>
                        <w:rPr>
                          <w:rFonts w:ascii="Gadugi" w:hAnsi="Gadugi"/>
                          <w:sz w:val="20"/>
                          <w:szCs w:val="20"/>
                        </w:rPr>
                        <w:t xml:space="preserve">will complete the last section at home. I </w:t>
                      </w:r>
                      <w:r w:rsidR="00035CE4">
                        <w:rPr>
                          <w:rFonts w:ascii="Gadugi" w:hAnsi="Gadugi"/>
                          <w:sz w:val="20"/>
                          <w:szCs w:val="20"/>
                        </w:rPr>
                        <w:t>missed the third part because I got distracted</w:t>
                      </w:r>
                      <w:r>
                        <w:rPr>
                          <w:rFonts w:ascii="Gadugi" w:hAnsi="Gadugi"/>
                          <w:sz w:val="20"/>
                          <w:szCs w:val="20"/>
                        </w:rPr>
                        <w:t xml:space="preserve">. I think that is a good idea if I move places so I can concentrate </w:t>
                      </w:r>
                      <w:r w:rsidR="003971C5">
                        <w:rPr>
                          <w:rFonts w:ascii="Gadugi" w:hAnsi="Gadugi"/>
                          <w:sz w:val="20"/>
                          <w:szCs w:val="20"/>
                        </w:rPr>
                        <w:t xml:space="preserve">more easily. </w:t>
                      </w:r>
                    </w:p>
                  </w:txbxContent>
                </v:textbox>
              </v:shape>
            </w:pict>
          </mc:Fallback>
        </mc:AlternateContent>
      </w:r>
      <w:r w:rsidR="00556F2D" w:rsidRPr="00255631">
        <w:rPr>
          <w:rFonts w:cs="Calibri"/>
          <w:noProof/>
          <w:kern w:val="1"/>
          <w:lang w:eastAsia="en-GB" w:bidi="ar-SA"/>
        </w:rPr>
        <w:drawing>
          <wp:anchor distT="0" distB="0" distL="114300" distR="114300" simplePos="0" relativeHeight="253548544" behindDoc="0" locked="0" layoutInCell="1" allowOverlap="1" wp14:anchorId="502959AC" wp14:editId="43F75CE7">
            <wp:simplePos x="0" y="0"/>
            <wp:positionH relativeFrom="column">
              <wp:posOffset>5052695</wp:posOffset>
            </wp:positionH>
            <wp:positionV relativeFrom="paragraph">
              <wp:posOffset>1905</wp:posOffset>
            </wp:positionV>
            <wp:extent cx="370840" cy="839470"/>
            <wp:effectExtent l="0" t="0" r="0" b="0"/>
            <wp:wrapThrough wrapText="bothSides">
              <wp:wrapPolygon edited="0">
                <wp:start x="4438" y="0"/>
                <wp:lineTo x="0" y="3431"/>
                <wp:lineTo x="0" y="16666"/>
                <wp:lineTo x="4438" y="20587"/>
                <wp:lineTo x="5548" y="21077"/>
                <wp:lineTo x="14425" y="21077"/>
                <wp:lineTo x="15534" y="20587"/>
                <wp:lineTo x="19973" y="10293"/>
                <wp:lineTo x="19973" y="8823"/>
                <wp:lineTo x="18863" y="2941"/>
                <wp:lineTo x="15534" y="0"/>
                <wp:lineTo x="4438" y="0"/>
              </wp:wrapPolygon>
            </wp:wrapThrough>
            <wp:docPr id="1285" name="Picture 1285"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34" cstate="print">
                      <a:extLst>
                        <a:ext uri="{BEBA8EAE-BF5A-486C-A8C5-ECC9F3942E4B}">
                          <a14:imgProps xmlns:a14="http://schemas.microsoft.com/office/drawing/2010/main">
                            <a14:imgLayer r:embed="rId35">
                              <a14:imgEffect>
                                <a14:backgroundRemoval t="32685" b="90856" l="42410" r="57470">
                                  <a14:foregroundMark x1="50241" y1="35798" x2="50241" y2="35798"/>
                                  <a14:foregroundMark x1="49880" y1="32685" x2="49880" y2="32685"/>
                                  <a14:foregroundMark x1="42410" y1="44553" x2="42410" y2="44553"/>
                                  <a14:foregroundMark x1="47108" y1="46887" x2="47108" y2="46887"/>
                                  <a14:foregroundMark x1="53133" y1="46693" x2="53133" y2="46693"/>
                                  <a14:foregroundMark x1="52530" y1="47471" x2="52530" y2="47471"/>
                                  <a14:foregroundMark x1="57590" y1="60117" x2="57590" y2="60117"/>
                                  <a14:foregroundMark x1="49518" y1="58949" x2="49518" y2="58949"/>
                                  <a14:foregroundMark x1="49518" y1="63230" x2="49518" y2="63230"/>
                                  <a14:foregroundMark x1="49518" y1="67899" x2="49518" y2="67899"/>
                                  <a14:foregroundMark x1="50482" y1="70623" x2="50482" y2="70623"/>
                                  <a14:foregroundMark x1="52048" y1="70428" x2="52048" y2="70428"/>
                                  <a14:foregroundMark x1="51807" y1="67510" x2="51807" y2="67510"/>
                                  <a14:foregroundMark x1="51807" y1="67510" x2="51807" y2="63813"/>
                                  <a14:foregroundMark x1="51807" y1="63035" x2="51807" y2="63035"/>
                                  <a14:foregroundMark x1="44940" y1="62840" x2="44940" y2="62840"/>
                                  <a14:foregroundMark x1="48554" y1="90661" x2="48554" y2="90661"/>
                                  <a14:foregroundMark x1="51807" y1="90856" x2="51807" y2="90856"/>
                                </a14:backgroundRemoval>
                              </a14:imgEffect>
                            </a14:imgLayer>
                          </a14:imgProps>
                        </a:ext>
                        <a:ext uri="{28A0092B-C50C-407E-A947-70E740481C1C}">
                          <a14:useLocalDpi xmlns:a14="http://schemas.microsoft.com/office/drawing/2010/main" val="0"/>
                        </a:ext>
                      </a:extLst>
                    </a:blip>
                    <a:srcRect l="41094" t="28832" r="40591" b="4309"/>
                    <a:stretch/>
                  </pic:blipFill>
                  <pic:spPr bwMode="auto">
                    <a:xfrm>
                      <a:off x="0" y="0"/>
                      <a:ext cx="370840" cy="8394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3E43BF2"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35DC67F7"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6438D139" w14:textId="16AF94C6" w:rsidR="00F9066F" w:rsidRDefault="003971C5" w:rsidP="00035CE4">
      <w:pPr>
        <w:tabs>
          <w:tab w:val="left" w:pos="3456"/>
        </w:tabs>
        <w:autoSpaceDE w:val="0"/>
        <w:autoSpaceDN w:val="0"/>
        <w:adjustRightInd w:val="0"/>
        <w:spacing w:line="240" w:lineRule="auto"/>
        <w:rPr>
          <w:rFonts w:cs="Calibri"/>
          <w:color w:val="4472C4" w:themeColor="accent1"/>
          <w:kern w:val="1"/>
          <w:lang w:eastAsia="en-GB" w:bidi="ar-SA"/>
        </w:rPr>
      </w:pPr>
      <w:r w:rsidRPr="0094736C">
        <w:rPr>
          <w:rFonts w:ascii="Gadugi" w:hAnsi="Gadugi" w:cs="Calibri"/>
          <w:noProof/>
          <w:color w:val="000000" w:themeColor="text1"/>
          <w:kern w:val="1"/>
          <w:sz w:val="36"/>
          <w:szCs w:val="36"/>
          <w:lang w:eastAsia="en-GB" w:bidi="ar-SA"/>
        </w:rPr>
        <mc:AlternateContent>
          <mc:Choice Requires="wps">
            <w:drawing>
              <wp:anchor distT="45720" distB="45720" distL="114300" distR="114300" simplePos="0" relativeHeight="253553664" behindDoc="0" locked="0" layoutInCell="1" allowOverlap="1" wp14:anchorId="028023AC" wp14:editId="05369A13">
                <wp:simplePos x="0" y="0"/>
                <wp:positionH relativeFrom="margin">
                  <wp:posOffset>120650</wp:posOffset>
                </wp:positionH>
                <wp:positionV relativeFrom="paragraph">
                  <wp:posOffset>316230</wp:posOffset>
                </wp:positionV>
                <wp:extent cx="6064250" cy="863600"/>
                <wp:effectExtent l="0" t="0" r="12700" b="12700"/>
                <wp:wrapSquare wrapText="bothSides"/>
                <wp:docPr id="12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4250" cy="863600"/>
                        </a:xfrm>
                        <a:prstGeom prst="rect">
                          <a:avLst/>
                        </a:prstGeom>
                        <a:solidFill>
                          <a:srgbClr val="FFFFFF"/>
                        </a:solidFill>
                        <a:ln w="19050">
                          <a:solidFill>
                            <a:srgbClr val="000000"/>
                          </a:solidFill>
                          <a:miter lim="800000"/>
                          <a:headEnd/>
                          <a:tailEnd/>
                        </a:ln>
                      </wps:spPr>
                      <wps:txbx>
                        <w:txbxContent>
                          <w:p w14:paraId="76779229" w14:textId="1AC173BE" w:rsidR="00035CE4" w:rsidRPr="00A72E7B" w:rsidRDefault="00035CE4" w:rsidP="00035CE4">
                            <w:pPr>
                              <w:autoSpaceDE w:val="0"/>
                              <w:autoSpaceDN w:val="0"/>
                              <w:adjustRightInd w:val="0"/>
                              <w:spacing w:line="240" w:lineRule="auto"/>
                              <w:rPr>
                                <w:rFonts w:ascii="Gadugi" w:hAnsi="Gadugi" w:cs="Calibri"/>
                                <w:color w:val="4472C4" w:themeColor="accent1"/>
                                <w:kern w:val="1"/>
                                <w:sz w:val="22"/>
                                <w:lang w:eastAsia="en-GB" w:bidi="ar-SA"/>
                              </w:rPr>
                            </w:pPr>
                            <w:r w:rsidRPr="00A72E7B">
                              <w:rPr>
                                <w:rFonts w:ascii="Gadugi" w:hAnsi="Gadugi" w:cs="Calibri"/>
                                <w:b/>
                                <w:bCs/>
                                <w:color w:val="000000" w:themeColor="text1"/>
                                <w:kern w:val="1"/>
                                <w:sz w:val="22"/>
                                <w:lang w:eastAsia="en-GB" w:bidi="ar-SA"/>
                              </w:rPr>
                              <w:t>Notice:</w:t>
                            </w:r>
                            <w:r w:rsidRPr="00A72E7B">
                              <w:rPr>
                                <w:rFonts w:ascii="Gadugi" w:hAnsi="Gadugi" w:cs="Calibri"/>
                                <w:color w:val="000000" w:themeColor="text1"/>
                                <w:kern w:val="1"/>
                                <w:sz w:val="22"/>
                                <w:lang w:eastAsia="en-GB" w:bidi="ar-SA"/>
                              </w:rPr>
                              <w:t xml:space="preserve"> </w:t>
                            </w:r>
                            <w:r w:rsidR="00A707B9">
                              <w:rPr>
                                <w:rFonts w:ascii="Gadugi" w:hAnsi="Gadugi" w:cs="Calibri"/>
                                <w:color w:val="000000" w:themeColor="text1"/>
                                <w:kern w:val="1"/>
                                <w:sz w:val="22"/>
                                <w:lang w:eastAsia="en-GB" w:bidi="ar-SA"/>
                              </w:rPr>
                              <w:t>how</w:t>
                            </w:r>
                            <w:r w:rsidR="00A707B9" w:rsidRPr="00A707B9">
                              <w:rPr>
                                <w:rFonts w:ascii="Gadugi" w:hAnsi="Gadugi" w:cs="Calibri"/>
                                <w:color w:val="000000" w:themeColor="text1"/>
                                <w:kern w:val="1"/>
                                <w:sz w:val="22"/>
                                <w:lang w:eastAsia="en-GB" w:bidi="ar-SA"/>
                              </w:rPr>
                              <w:t xml:space="preserve"> the teacher points out what </w:t>
                            </w:r>
                            <w:proofErr w:type="spellStart"/>
                            <w:r w:rsidR="00B93A7F">
                              <w:rPr>
                                <w:rFonts w:ascii="Gadugi" w:hAnsi="Gadugi" w:cs="Calibri"/>
                                <w:color w:val="000000" w:themeColor="text1"/>
                                <w:kern w:val="1"/>
                                <w:sz w:val="22"/>
                                <w:lang w:eastAsia="en-GB" w:bidi="ar-SA"/>
                              </w:rPr>
                              <w:t>Su</w:t>
                            </w:r>
                            <w:proofErr w:type="spellEnd"/>
                            <w:r w:rsidR="00B93A7F">
                              <w:rPr>
                                <w:rFonts w:ascii="Gadugi" w:hAnsi="Gadugi" w:cs="Calibri"/>
                                <w:color w:val="000000" w:themeColor="text1"/>
                                <w:kern w:val="1"/>
                                <w:sz w:val="22"/>
                                <w:lang w:eastAsia="en-GB" w:bidi="ar-SA"/>
                              </w:rPr>
                              <w:t xml:space="preserve"> </w:t>
                            </w:r>
                            <w:proofErr w:type="spellStart"/>
                            <w:r w:rsidR="00B93A7F">
                              <w:rPr>
                                <w:rFonts w:ascii="Gadugi" w:hAnsi="Gadugi" w:cs="Calibri"/>
                                <w:color w:val="000000" w:themeColor="text1"/>
                                <w:kern w:val="1"/>
                                <w:sz w:val="22"/>
                                <w:lang w:eastAsia="en-GB" w:bidi="ar-SA"/>
                              </w:rPr>
                              <w:t>Khaing</w:t>
                            </w:r>
                            <w:proofErr w:type="spellEnd"/>
                            <w:r w:rsidR="00A707B9" w:rsidRPr="00A707B9">
                              <w:rPr>
                                <w:rFonts w:ascii="Gadugi" w:hAnsi="Gadugi" w:cs="Calibri"/>
                                <w:color w:val="000000" w:themeColor="text1"/>
                                <w:kern w:val="1"/>
                                <w:sz w:val="22"/>
                                <w:lang w:eastAsia="en-GB" w:bidi="ar-SA"/>
                              </w:rPr>
                              <w:t xml:space="preserve"> has achieved rather than saying ‘You haven’t finished.’  </w:t>
                            </w:r>
                            <w:r w:rsidR="00FC03F4">
                              <w:rPr>
                                <w:rFonts w:ascii="Gadugi" w:hAnsi="Gadugi" w:cs="Calibri"/>
                                <w:color w:val="000000" w:themeColor="text1"/>
                                <w:kern w:val="1"/>
                                <w:sz w:val="22"/>
                                <w:lang w:eastAsia="en-GB" w:bidi="ar-SA"/>
                              </w:rPr>
                              <w:t xml:space="preserve">She gives </w:t>
                            </w:r>
                            <w:proofErr w:type="spellStart"/>
                            <w:r w:rsidR="00FC03F4">
                              <w:rPr>
                                <w:rFonts w:ascii="Gadugi" w:hAnsi="Gadugi" w:cs="Calibri"/>
                                <w:color w:val="000000" w:themeColor="text1"/>
                                <w:kern w:val="1"/>
                                <w:sz w:val="22"/>
                                <w:lang w:eastAsia="en-GB" w:bidi="ar-SA"/>
                              </w:rPr>
                              <w:t>Su</w:t>
                            </w:r>
                            <w:proofErr w:type="spellEnd"/>
                            <w:r w:rsidR="00FC03F4">
                              <w:rPr>
                                <w:rFonts w:ascii="Gadugi" w:hAnsi="Gadugi" w:cs="Calibri"/>
                                <w:color w:val="000000" w:themeColor="text1"/>
                                <w:kern w:val="1"/>
                                <w:sz w:val="22"/>
                                <w:lang w:eastAsia="en-GB" w:bidi="ar-SA"/>
                              </w:rPr>
                              <w:t xml:space="preserve"> </w:t>
                            </w:r>
                            <w:proofErr w:type="spellStart"/>
                            <w:r w:rsidR="00FC03F4">
                              <w:rPr>
                                <w:rFonts w:ascii="Gadugi" w:hAnsi="Gadugi" w:cs="Calibri"/>
                                <w:color w:val="000000" w:themeColor="text1"/>
                                <w:kern w:val="1"/>
                                <w:sz w:val="22"/>
                                <w:lang w:eastAsia="en-GB" w:bidi="ar-SA"/>
                              </w:rPr>
                              <w:t>Khaing</w:t>
                            </w:r>
                            <w:proofErr w:type="spellEnd"/>
                            <w:r w:rsidR="00FC03F4">
                              <w:rPr>
                                <w:rFonts w:ascii="Gadugi" w:hAnsi="Gadugi" w:cs="Calibri"/>
                                <w:color w:val="000000" w:themeColor="text1"/>
                                <w:kern w:val="1"/>
                                <w:sz w:val="22"/>
                                <w:lang w:eastAsia="en-GB" w:bidi="ar-SA"/>
                              </w:rPr>
                              <w:t xml:space="preserve"> some ownership about she thinks will be best for future work, making it her decision and therefore likely to have a bigger impact on the change the teacher would like to see.  </w:t>
                            </w:r>
                          </w:p>
                          <w:p w14:paraId="642F2C2C"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28023AC" id="_x0000_s1230" type="#_x0000_t202" style="position:absolute;margin-left:9.5pt;margin-top:24.9pt;width:477.5pt;height:68pt;z-index:25355366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9VJUEwIAACkEAAAOAAAAZHJzL2Uyb0RvYy54bWysU9uO2yAQfa/Uf0C8N3bSrJu14qy22aaq&#10;tL1I237AGOMYFTMUSOz06zuQbDbaVn2oygNiGDicc2ZY3oy9ZnvpvEJT8ekk50wagY0y24p/+7p5&#10;teDMBzANaDSy4gfp+c3q5YvlYEs5ww51Ix0jEOPLwVa8C8GWWeZFJ3vwE7TSULJF10Og0G2zxsFA&#10;6L3OZnleZAO6xjoU0nvavTsm+Srht60U4XPbehmYrjhxC2l2aa7jnK2WUG4d2E6JEw34BxY9KEOP&#10;nqHuIADbOfUbVK+EQ49tmAjsM2xbJWTSQGqm+TM1Dx1YmbSQOd6ebfL/D1Z82j/YL46F8S2OVMAk&#10;wtt7FN89M7juwGzlrXM4dBIaengaLcsG68vT1Wi1L30EqYeP2FCRYRcwAY2t66MrpJMROhXgcDZd&#10;joEJ2izyYj67opSg3KJ4XeSpKhmUj7et8+G9xJ7FRcUdFTWhw/7eh8gGyscj8TGPWjUbpXUK3LZe&#10;a8f2QA2wSSMJeHZMGzaQtuuciPwdI0/jTxi9CtTKWvUk43wIyujbO9OkRgug9HFNnLU5GRm9O7oY&#10;xnpkqiEmi0V8IjpbY3Mgbx0ee5f+Gi06dD85G6hvK+5/7MBJzvQHQ/W5ns7nsdFTML96M6PAXWbq&#10;ywwYQVAVD5wdl+uQPkf0wOAt1bFVyeInJifS1I/J+dPfiQ1/GadTTz989QsAAP//AwBQSwMEFAAG&#10;AAgAAAAhAM9leCfbAAAACQEAAA8AAABkcnMvZG93bnJldi54bWxMj81OwzAQhO9IvIO1SNyoA0oh&#10;SeNUCImc6Q/i6sRLHDVeR7Gbpm/PcoLj7Ixm5yu3ixvEjFPoPSl4XCUgkFpveuoUHA/vDxmIEDUZ&#10;PXhCBVcMsK1ub0pdGH+hHc772AkuoVBoBTbGsZAytBadDis/IrH37SenI8upk2bSFy53g3xKkmfp&#10;dE/8weoR3yy2p/3ZKViHr490vja97bLPWtaL26WHWqn7u+V1AyLiEv/C8Dufp0PFmxp/JhPEwDpn&#10;lKggzZmA/fwl5UPDRrbOQFal/E9Q/QAAAP//AwBQSwECLQAUAAYACAAAACEAtoM4kv4AAADhAQAA&#10;EwAAAAAAAAAAAAAAAAAAAAAAW0NvbnRlbnRfVHlwZXNdLnhtbFBLAQItABQABgAIAAAAIQA4/SH/&#10;1gAAAJQBAAALAAAAAAAAAAAAAAAAAC8BAABfcmVscy8ucmVsc1BLAQItABQABgAIAAAAIQCB9VJU&#10;EwIAACkEAAAOAAAAAAAAAAAAAAAAAC4CAABkcnMvZTJvRG9jLnhtbFBLAQItABQABgAIAAAAIQDP&#10;ZXgn2wAAAAkBAAAPAAAAAAAAAAAAAAAAAG0EAABkcnMvZG93bnJldi54bWxQSwUGAAAAAAQABADz&#10;AAAAdQUAAAAA&#10;" strokeweight="1.5pt">
                <v:textbox>
                  <w:txbxContent>
                    <w:p w14:paraId="76779229" w14:textId="1AC173BE" w:rsidR="00035CE4" w:rsidRPr="00A72E7B" w:rsidRDefault="00035CE4" w:rsidP="00035CE4">
                      <w:pPr>
                        <w:autoSpaceDE w:val="0"/>
                        <w:autoSpaceDN w:val="0"/>
                        <w:adjustRightInd w:val="0"/>
                        <w:spacing w:line="240" w:lineRule="auto"/>
                        <w:rPr>
                          <w:rFonts w:ascii="Gadugi" w:hAnsi="Gadugi" w:cs="Calibri"/>
                          <w:color w:val="4472C4" w:themeColor="accent1"/>
                          <w:kern w:val="1"/>
                          <w:sz w:val="22"/>
                          <w:lang w:eastAsia="en-GB" w:bidi="ar-SA"/>
                        </w:rPr>
                      </w:pPr>
                      <w:r w:rsidRPr="00A72E7B">
                        <w:rPr>
                          <w:rFonts w:ascii="Gadugi" w:hAnsi="Gadugi" w:cs="Calibri"/>
                          <w:b/>
                          <w:bCs/>
                          <w:color w:val="000000" w:themeColor="text1"/>
                          <w:kern w:val="1"/>
                          <w:sz w:val="22"/>
                          <w:lang w:eastAsia="en-GB" w:bidi="ar-SA"/>
                        </w:rPr>
                        <w:t>Notice:</w:t>
                      </w:r>
                      <w:r w:rsidRPr="00A72E7B">
                        <w:rPr>
                          <w:rFonts w:ascii="Gadugi" w:hAnsi="Gadugi" w:cs="Calibri"/>
                          <w:color w:val="000000" w:themeColor="text1"/>
                          <w:kern w:val="1"/>
                          <w:sz w:val="22"/>
                          <w:lang w:eastAsia="en-GB" w:bidi="ar-SA"/>
                        </w:rPr>
                        <w:t xml:space="preserve"> </w:t>
                      </w:r>
                      <w:r w:rsidR="00A707B9">
                        <w:rPr>
                          <w:rFonts w:ascii="Gadugi" w:hAnsi="Gadugi" w:cs="Calibri"/>
                          <w:color w:val="000000" w:themeColor="text1"/>
                          <w:kern w:val="1"/>
                          <w:sz w:val="22"/>
                          <w:lang w:eastAsia="en-GB" w:bidi="ar-SA"/>
                        </w:rPr>
                        <w:t>how</w:t>
                      </w:r>
                      <w:r w:rsidR="00A707B9" w:rsidRPr="00A707B9">
                        <w:rPr>
                          <w:rFonts w:ascii="Gadugi" w:hAnsi="Gadugi" w:cs="Calibri"/>
                          <w:color w:val="000000" w:themeColor="text1"/>
                          <w:kern w:val="1"/>
                          <w:sz w:val="22"/>
                          <w:lang w:eastAsia="en-GB" w:bidi="ar-SA"/>
                        </w:rPr>
                        <w:t xml:space="preserve"> the teacher points out what </w:t>
                      </w:r>
                      <w:r w:rsidR="00B93A7F">
                        <w:rPr>
                          <w:rFonts w:ascii="Gadugi" w:hAnsi="Gadugi" w:cs="Calibri"/>
                          <w:color w:val="000000" w:themeColor="text1"/>
                          <w:kern w:val="1"/>
                          <w:sz w:val="22"/>
                          <w:lang w:eastAsia="en-GB" w:bidi="ar-SA"/>
                        </w:rPr>
                        <w:t>Su Khaing</w:t>
                      </w:r>
                      <w:r w:rsidR="00A707B9" w:rsidRPr="00A707B9">
                        <w:rPr>
                          <w:rFonts w:ascii="Gadugi" w:hAnsi="Gadugi" w:cs="Calibri"/>
                          <w:color w:val="000000" w:themeColor="text1"/>
                          <w:kern w:val="1"/>
                          <w:sz w:val="22"/>
                          <w:lang w:eastAsia="en-GB" w:bidi="ar-SA"/>
                        </w:rPr>
                        <w:t xml:space="preserve"> has achieved rather than saying ‘You haven’t finished.’  </w:t>
                      </w:r>
                      <w:r w:rsidR="00FC03F4">
                        <w:rPr>
                          <w:rFonts w:ascii="Gadugi" w:hAnsi="Gadugi" w:cs="Calibri"/>
                          <w:color w:val="000000" w:themeColor="text1"/>
                          <w:kern w:val="1"/>
                          <w:sz w:val="22"/>
                          <w:lang w:eastAsia="en-GB" w:bidi="ar-SA"/>
                        </w:rPr>
                        <w:t xml:space="preserve">She gives Su Khaing some ownership about she thinks will be best for future work, making it her decision and therefore likely to have a bigger impact on the change the teacher would like to see.  </w:t>
                      </w:r>
                    </w:p>
                    <w:p w14:paraId="642F2C2C" w14:textId="77777777" w:rsidR="00035CE4" w:rsidRDefault="00035CE4" w:rsidP="00035CE4"/>
                  </w:txbxContent>
                </v:textbox>
                <w10:wrap type="square" anchorx="margin"/>
              </v:shape>
            </w:pict>
          </mc:Fallback>
        </mc:AlternateContent>
      </w:r>
    </w:p>
    <w:p w14:paraId="68EB2AD2" w14:textId="1486EA5B" w:rsidR="009E43F1" w:rsidRDefault="009E43F1" w:rsidP="00035CE4">
      <w:pPr>
        <w:tabs>
          <w:tab w:val="left" w:pos="3456"/>
        </w:tabs>
        <w:autoSpaceDE w:val="0"/>
        <w:autoSpaceDN w:val="0"/>
        <w:adjustRightInd w:val="0"/>
        <w:spacing w:line="240" w:lineRule="auto"/>
        <w:rPr>
          <w:rFonts w:cs="Calibri"/>
          <w:color w:val="4472C4" w:themeColor="accent1"/>
          <w:kern w:val="1"/>
          <w:lang w:eastAsia="en-GB" w:bidi="ar-SA"/>
        </w:rPr>
      </w:pPr>
    </w:p>
    <w:p w14:paraId="16D95CE2" w14:textId="77777777" w:rsidR="00713B00" w:rsidRDefault="00713B00" w:rsidP="00035CE4">
      <w:pPr>
        <w:tabs>
          <w:tab w:val="left" w:pos="3456"/>
        </w:tabs>
        <w:autoSpaceDE w:val="0"/>
        <w:autoSpaceDN w:val="0"/>
        <w:adjustRightInd w:val="0"/>
        <w:spacing w:line="240" w:lineRule="auto"/>
        <w:rPr>
          <w:rFonts w:cs="Calibri"/>
          <w:color w:val="4472C4" w:themeColor="accent1"/>
          <w:kern w:val="1"/>
          <w:lang w:eastAsia="en-GB" w:bidi="ar-SA"/>
        </w:rPr>
      </w:pPr>
    </w:p>
    <w:p w14:paraId="786E7A12" w14:textId="5092D4EA" w:rsidR="00035CE4" w:rsidRPr="00A72E7B" w:rsidRDefault="009E43F1" w:rsidP="009E43F1">
      <w:pPr>
        <w:pStyle w:val="Heading3"/>
        <w:rPr>
          <w:b/>
          <w:bCs/>
          <w:lang w:eastAsia="en-GB" w:bidi="ar-SA"/>
        </w:rPr>
      </w:pPr>
      <w:r>
        <w:rPr>
          <w:b/>
          <w:bCs/>
          <w:lang w:eastAsia="en-GB" w:bidi="ar-SA"/>
        </w:rPr>
        <w:t>4.1.5</w:t>
      </w:r>
      <w:r w:rsidR="00035CE4" w:rsidRPr="00A72E7B">
        <w:rPr>
          <w:b/>
          <w:bCs/>
          <w:lang w:eastAsia="en-GB" w:bidi="ar-SA"/>
        </w:rPr>
        <w:t xml:space="preserve"> </w:t>
      </w:r>
      <w:r>
        <w:rPr>
          <w:b/>
          <w:bCs/>
          <w:lang w:eastAsia="en-GB" w:bidi="ar-SA"/>
        </w:rPr>
        <w:t xml:space="preserve">Own the </w:t>
      </w:r>
      <w:r w:rsidR="00035CE4" w:rsidRPr="00A72E7B">
        <w:rPr>
          <w:b/>
          <w:bCs/>
          <w:lang w:eastAsia="en-GB" w:bidi="ar-SA"/>
        </w:rPr>
        <w:t>feedback</w:t>
      </w:r>
      <w:r w:rsidR="00F47717">
        <w:rPr>
          <w:b/>
          <w:bCs/>
          <w:lang w:eastAsia="en-GB" w:bidi="ar-SA"/>
        </w:rPr>
        <w:t xml:space="preserve"> </w:t>
      </w:r>
      <w:r w:rsidR="00F47717" w:rsidRPr="00F47717">
        <w:rPr>
          <w:b/>
          <w:bCs/>
          <w:lang w:eastAsia="en-GB" w:bidi="ar-SA"/>
        </w:rPr>
        <w:t>and leave the person with a choice</w:t>
      </w:r>
    </w:p>
    <w:p w14:paraId="34CC6919" w14:textId="1966D920" w:rsidR="009E43F1" w:rsidRPr="009E43F1" w:rsidRDefault="00C8610A" w:rsidP="00631C64">
      <w:pPr>
        <w:tabs>
          <w:tab w:val="left" w:pos="3456"/>
        </w:tabs>
        <w:autoSpaceDE w:val="0"/>
        <w:autoSpaceDN w:val="0"/>
        <w:adjustRightInd w:val="0"/>
        <w:spacing w:line="240" w:lineRule="auto"/>
        <w:rPr>
          <w:rFonts w:ascii="Gadugi" w:hAnsi="Gadugi" w:cs="Calibri"/>
          <w:kern w:val="1"/>
          <w:sz w:val="22"/>
          <w:lang w:eastAsia="en-GB" w:bidi="ar-SA"/>
        </w:rPr>
      </w:pPr>
      <w:r>
        <w:rPr>
          <w:rFonts w:ascii="Gadugi" w:hAnsi="Gadugi" w:cs="Calibri"/>
          <w:kern w:val="1"/>
          <w:sz w:val="22"/>
          <w:lang w:eastAsia="en-GB" w:bidi="ar-SA"/>
        </w:rPr>
        <w:t xml:space="preserve">Owning the feedback is about taking responsibility </w:t>
      </w:r>
      <w:r w:rsidR="00631C64">
        <w:rPr>
          <w:rFonts w:ascii="Gadugi" w:hAnsi="Gadugi" w:cs="Calibri"/>
          <w:kern w:val="1"/>
          <w:sz w:val="22"/>
          <w:lang w:eastAsia="en-GB" w:bidi="ar-SA"/>
        </w:rPr>
        <w:t>for what we say</w:t>
      </w:r>
      <w:r w:rsidR="002D4935">
        <w:rPr>
          <w:rFonts w:ascii="Gadugi" w:hAnsi="Gadugi" w:cs="Calibri"/>
          <w:kern w:val="1"/>
          <w:sz w:val="22"/>
          <w:lang w:eastAsia="en-GB" w:bidi="ar-SA"/>
        </w:rPr>
        <w:t xml:space="preserve"> and the impact it has. You might change the way you give feedback and what you say depending on who is receiving it. For example</w:t>
      </w:r>
      <w:r w:rsidR="00AE3B27">
        <w:rPr>
          <w:rFonts w:ascii="Gadugi" w:hAnsi="Gadugi" w:cs="Calibri"/>
          <w:kern w:val="1"/>
          <w:sz w:val="22"/>
          <w:lang w:eastAsia="en-GB" w:bidi="ar-SA"/>
        </w:rPr>
        <w:t>,</w:t>
      </w:r>
      <w:r w:rsidR="002D4935">
        <w:rPr>
          <w:rFonts w:ascii="Gadugi" w:hAnsi="Gadugi" w:cs="Calibri"/>
          <w:kern w:val="1"/>
          <w:sz w:val="22"/>
          <w:lang w:eastAsia="en-GB" w:bidi="ar-SA"/>
        </w:rPr>
        <w:t xml:space="preserve"> some students may</w:t>
      </w:r>
      <w:r w:rsidR="006C29A9">
        <w:rPr>
          <w:rFonts w:ascii="Gadugi" w:hAnsi="Gadugi" w:cs="Calibri"/>
          <w:kern w:val="1"/>
          <w:sz w:val="22"/>
          <w:lang w:eastAsia="en-GB" w:bidi="ar-SA"/>
        </w:rPr>
        <w:t xml:space="preserve"> need </w:t>
      </w:r>
      <w:r w:rsidR="00E81F95">
        <w:rPr>
          <w:rFonts w:ascii="Gadugi" w:hAnsi="Gadugi" w:cs="Calibri"/>
          <w:kern w:val="1"/>
          <w:sz w:val="22"/>
          <w:lang w:eastAsia="en-GB" w:bidi="ar-SA"/>
        </w:rPr>
        <w:t xml:space="preserve">feedback </w:t>
      </w:r>
      <w:r w:rsidR="006C29A9">
        <w:rPr>
          <w:rFonts w:ascii="Gadugi" w:hAnsi="Gadugi" w:cs="Calibri"/>
          <w:kern w:val="1"/>
          <w:sz w:val="22"/>
          <w:lang w:eastAsia="en-GB" w:bidi="ar-SA"/>
        </w:rPr>
        <w:t xml:space="preserve">on one important area and another student might be able to cope with more. </w:t>
      </w:r>
      <w:r w:rsidR="00421CC1" w:rsidRPr="00F47717">
        <w:rPr>
          <w:rFonts w:ascii="Gadugi" w:hAnsi="Gadugi" w:cs="Calibri"/>
          <w:kern w:val="1"/>
          <w:sz w:val="22"/>
          <w:lang w:eastAsia="en-GB" w:bidi="ar-SA"/>
        </w:rPr>
        <w:t>Giving the receiver choices encourages them to take ownership and responsibility in making a change.</w:t>
      </w:r>
      <w:r w:rsidR="00A14186">
        <w:rPr>
          <w:rFonts w:ascii="Gadugi" w:hAnsi="Gadugi" w:cs="Calibri"/>
          <w:kern w:val="1"/>
          <w:sz w:val="22"/>
          <w:lang w:eastAsia="en-GB" w:bidi="ar-SA"/>
        </w:rPr>
        <w:t xml:space="preserve"> It promotes learner autonomy and </w:t>
      </w:r>
      <w:r w:rsidR="00035CE4">
        <w:rPr>
          <w:rFonts w:ascii="Gadugi" w:hAnsi="Gadugi" w:cs="Calibri"/>
          <w:kern w:val="1"/>
          <w:sz w:val="22"/>
          <w:lang w:eastAsia="en-GB" w:bidi="ar-SA"/>
        </w:rPr>
        <w:t xml:space="preserve">supports them to develop skills that help them monitor, </w:t>
      </w:r>
      <w:proofErr w:type="spellStart"/>
      <w:r w:rsidR="00035CE4">
        <w:rPr>
          <w:rFonts w:ascii="Gadugi" w:hAnsi="Gadugi" w:cs="Calibri"/>
          <w:kern w:val="1"/>
          <w:sz w:val="22"/>
          <w:lang w:eastAsia="en-GB" w:bidi="ar-SA"/>
        </w:rPr>
        <w:t>organise</w:t>
      </w:r>
      <w:proofErr w:type="spellEnd"/>
      <w:r w:rsidR="00035CE4">
        <w:rPr>
          <w:rFonts w:ascii="Gadugi" w:hAnsi="Gadugi" w:cs="Calibri"/>
          <w:kern w:val="1"/>
          <w:sz w:val="22"/>
          <w:lang w:eastAsia="en-GB" w:bidi="ar-SA"/>
        </w:rPr>
        <w:t xml:space="preserve">, </w:t>
      </w:r>
      <w:r w:rsidR="00A14186">
        <w:rPr>
          <w:rFonts w:ascii="Gadugi" w:hAnsi="Gadugi" w:cs="Calibri"/>
          <w:kern w:val="1"/>
          <w:sz w:val="22"/>
          <w:lang w:eastAsia="en-GB" w:bidi="ar-SA"/>
        </w:rPr>
        <w:t xml:space="preserve">and </w:t>
      </w:r>
      <w:r w:rsidR="00035CE4">
        <w:rPr>
          <w:rFonts w:ascii="Gadugi" w:hAnsi="Gadugi" w:cs="Calibri"/>
          <w:kern w:val="1"/>
          <w:sz w:val="22"/>
          <w:lang w:eastAsia="en-GB" w:bidi="ar-SA"/>
        </w:rPr>
        <w:t xml:space="preserve">plan </w:t>
      </w:r>
      <w:r w:rsidR="00A14186">
        <w:rPr>
          <w:rFonts w:ascii="Gadugi" w:hAnsi="Gadugi" w:cs="Calibri"/>
          <w:kern w:val="1"/>
          <w:sz w:val="22"/>
          <w:lang w:eastAsia="en-GB" w:bidi="ar-SA"/>
        </w:rPr>
        <w:t xml:space="preserve">their own </w:t>
      </w:r>
      <w:r w:rsidR="00035CE4">
        <w:rPr>
          <w:rFonts w:ascii="Gadugi" w:hAnsi="Gadugi" w:cs="Calibri"/>
          <w:kern w:val="1"/>
          <w:sz w:val="22"/>
          <w:lang w:eastAsia="en-GB" w:bidi="ar-SA"/>
        </w:rPr>
        <w:t xml:space="preserve">work.  </w:t>
      </w:r>
    </w:p>
    <w:p w14:paraId="66417F90"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r w:rsidRPr="00043336">
        <w:rPr>
          <w:rFonts w:cs="Calibri"/>
          <w:noProof/>
          <w:color w:val="4472C4" w:themeColor="accent1"/>
          <w:kern w:val="1"/>
          <w:lang w:eastAsia="en-GB" w:bidi="ar-SA"/>
        </w:rPr>
        <mc:AlternateContent>
          <mc:Choice Requires="wps">
            <w:drawing>
              <wp:anchor distT="0" distB="0" distL="114300" distR="114300" simplePos="0" relativeHeight="253556736" behindDoc="0" locked="0" layoutInCell="1" allowOverlap="1" wp14:anchorId="5B0D051E" wp14:editId="15AAB7D2">
                <wp:simplePos x="0" y="0"/>
                <wp:positionH relativeFrom="margin">
                  <wp:align>right</wp:align>
                </wp:positionH>
                <wp:positionV relativeFrom="paragraph">
                  <wp:posOffset>0</wp:posOffset>
                </wp:positionV>
                <wp:extent cx="4939030" cy="1651000"/>
                <wp:effectExtent l="723900" t="0" r="13970" b="25400"/>
                <wp:wrapNone/>
                <wp:docPr id="1292" name="Speech Bubble: Rectangle with Corners Rounded 1292"/>
                <wp:cNvGraphicFramePr/>
                <a:graphic xmlns:a="http://schemas.openxmlformats.org/drawingml/2006/main">
                  <a:graphicData uri="http://schemas.microsoft.com/office/word/2010/wordprocessingShape">
                    <wps:wsp>
                      <wps:cNvSpPr/>
                      <wps:spPr>
                        <a:xfrm>
                          <a:off x="0" y="0"/>
                          <a:ext cx="4939030" cy="1651000"/>
                        </a:xfrm>
                        <a:prstGeom prst="wedgeRoundRectCallout">
                          <a:avLst>
                            <a:gd name="adj1" fmla="val -64072"/>
                            <a:gd name="adj2" fmla="val -7015"/>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0BE88CD" w14:textId="5E2CF3C3" w:rsidR="00035CE4" w:rsidRDefault="00C932CB" w:rsidP="00035CE4">
                            <w:pPr>
                              <w:rPr>
                                <w:rFonts w:ascii="Gadugi" w:hAnsi="Gadugi"/>
                                <w:sz w:val="20"/>
                                <w:szCs w:val="20"/>
                              </w:rPr>
                            </w:pPr>
                            <w:r>
                              <w:rPr>
                                <w:rFonts w:ascii="Gadugi" w:hAnsi="Gadugi"/>
                                <w:sz w:val="20"/>
                                <w:szCs w:val="20"/>
                              </w:rPr>
                              <w:t>Naing</w:t>
                            </w:r>
                            <w:r w:rsidR="00035CE4">
                              <w:rPr>
                                <w:rFonts w:ascii="Gadugi" w:hAnsi="Gadugi"/>
                                <w:sz w:val="20"/>
                                <w:szCs w:val="20"/>
                              </w:rPr>
                              <w:t xml:space="preserve">, I can see from your answers you have used several types of resources to help you answer the written question. </w:t>
                            </w:r>
                            <w:r w:rsidR="00631C64">
                              <w:rPr>
                                <w:rFonts w:ascii="Gadugi" w:hAnsi="Gadugi"/>
                                <w:sz w:val="20"/>
                                <w:szCs w:val="20"/>
                              </w:rPr>
                              <w:t>I feel like y</w:t>
                            </w:r>
                            <w:r w:rsidR="00035CE4">
                              <w:rPr>
                                <w:rFonts w:ascii="Gadugi" w:hAnsi="Gadugi"/>
                                <w:sz w:val="20"/>
                                <w:szCs w:val="20"/>
                              </w:rPr>
                              <w:t xml:space="preserve">ou have </w:t>
                            </w:r>
                            <w:r w:rsidR="00DD7D70">
                              <w:rPr>
                                <w:rFonts w:ascii="Gadugi" w:hAnsi="Gadugi"/>
                                <w:sz w:val="20"/>
                                <w:szCs w:val="20"/>
                              </w:rPr>
                              <w:t xml:space="preserve">chosen </w:t>
                            </w:r>
                            <w:r w:rsidR="00035CE4">
                              <w:rPr>
                                <w:rFonts w:ascii="Gadugi" w:hAnsi="Gadugi"/>
                                <w:sz w:val="20"/>
                                <w:szCs w:val="20"/>
                              </w:rPr>
                              <w:t>some very interesting people to interview. How might you develop your knowledge of gravity further?</w:t>
                            </w:r>
                            <w:r w:rsidR="00070C5B">
                              <w:rPr>
                                <w:rFonts w:ascii="Gadugi" w:hAnsi="Gadugi"/>
                                <w:sz w:val="20"/>
                                <w:szCs w:val="20"/>
                              </w:rPr>
                              <w:t xml:space="preserve"> </w:t>
                            </w:r>
                            <w:r w:rsidR="00DA58E5">
                              <w:rPr>
                                <w:rFonts w:ascii="Gadugi" w:hAnsi="Gadugi"/>
                                <w:sz w:val="20"/>
                                <w:szCs w:val="20"/>
                              </w:rPr>
                              <w:t>Will you do more research or something more practical?</w:t>
                            </w:r>
                          </w:p>
                          <w:p w14:paraId="2892DAC5" w14:textId="521E2564" w:rsidR="00035CE4" w:rsidRDefault="00035CE4" w:rsidP="00035CE4">
                            <w:pPr>
                              <w:rPr>
                                <w:rFonts w:ascii="Gadugi" w:hAnsi="Gadugi"/>
                                <w:sz w:val="20"/>
                                <w:szCs w:val="20"/>
                              </w:rPr>
                            </w:pPr>
                            <w:r>
                              <w:rPr>
                                <w:rFonts w:ascii="Gadugi" w:hAnsi="Gadugi"/>
                                <w:sz w:val="20"/>
                                <w:szCs w:val="20"/>
                              </w:rPr>
                              <w:t xml:space="preserve">The drawing you have produced is historically relevant. Since your last drawing you have clearly researched how to paint trees, which was on an earlier piece of feedback I gave you.  </w:t>
                            </w:r>
                          </w:p>
                          <w:p w14:paraId="24DF772F" w14:textId="77777777" w:rsidR="00035CE4" w:rsidRDefault="00035CE4" w:rsidP="00035CE4">
                            <w:pPr>
                              <w:rPr>
                                <w:rFonts w:ascii="Gadugi" w:hAnsi="Gadugi"/>
                                <w:sz w:val="20"/>
                                <w:szCs w:val="20"/>
                              </w:rPr>
                            </w:pPr>
                          </w:p>
                          <w:p w14:paraId="2BEC0D38" w14:textId="77777777" w:rsidR="00035CE4" w:rsidRDefault="00035CE4" w:rsidP="00035CE4">
                            <w:pPr>
                              <w:rPr>
                                <w:rFonts w:ascii="Gadugi" w:hAnsi="Gadugi"/>
                                <w:sz w:val="20"/>
                                <w:szCs w:val="20"/>
                              </w:rPr>
                            </w:pPr>
                          </w:p>
                          <w:p w14:paraId="19C3F5F3" w14:textId="77777777" w:rsidR="00035CE4" w:rsidRPr="001D7252" w:rsidRDefault="00035CE4" w:rsidP="00035CE4">
                            <w:pPr>
                              <w:rPr>
                                <w:rFonts w:ascii="Gadugi" w:hAnsi="Gadugi"/>
                                <w:sz w:val="20"/>
                                <w:szCs w:val="20"/>
                              </w:rPr>
                            </w:pPr>
                          </w:p>
                          <w:p w14:paraId="0DBF29E2" w14:textId="77777777" w:rsidR="00035CE4" w:rsidRDefault="00035CE4" w:rsidP="00035CE4"/>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5B0D051E" id="Speech Bubble: Rectangle with Corners Rounded 1292" o:spid="_x0000_s1231" type="#_x0000_t62" style="position:absolute;margin-left:337.7pt;margin-top:0;width:388.9pt;height:130pt;z-index:25355673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KM7fqAIAAI8FAAAOAAAAZHJzL2Uyb0RvYy54bWysVN1P2zAQf5+0/8HyOyQp/aAVKaqKmCYh&#10;QMDEs+s4jSfb59lu0+6v39kJbRl7QsuDc/adz7/73cfV9U4rshXOSzAlLc5zSoThUEmzLumPl9uz&#10;S0p8YKZiCowo6V54ej3/+uWqtTMxgAZUJRxBJ8bPWlvSJgQ7yzLPG6GZPwcrDCprcJoF3Lp1VjnW&#10;onetskGej7MWXGUdcOE9nt50SjpP/uta8PBQ114EokqK2EJaXVpXcc3mV2y2dsw2kvcw2CdQaCYN&#10;PnpwdcMCIxsnP7jSkjvwUIdzDjqDupZcpBgwmiL/K5rnhlmRYkFyvD3Q5P+fW36/fbaPDmlorZ95&#10;FGMUu9rp+Ed8ZJfI2h/IErtAOB4OpxfT/AI55agrxqMizxOd2fG6dT58E6BJFEraimotnmBjqifM&#10;y5IpBZuQWGPbOx8SfRUxTGOdsOpnQUmtFWZjyxQ5Gw/zyaBP14nR4J3RJC9GH20uTm2K8Xg8iTaI&#10;s38WpTekEYMHJatbqVTa7P1SOYIQEL80FbQvSAAlivmACmQlfb3Dd1eVIW1JB/iNkCSGxV0rhle5&#10;tlVJvVlTwtQau4YHl1h4d9t//uEYzA3zTYc6ee1I0TJgsympS3p5CluZGKpI7YKJiOQcqyFKYbfa&#10;EYmoi8tpdBXPVlDtHx1x0PWUt/xW4sN3SMwjc5g2LA0cDOEBl1oBUgG9REkD7ve/zqM91jZqKWmx&#10;KZGmXxvmBPL93WDVT4vhMHZx2gxHkwFu3KlmdaoxG70EzBsWEqJLYrQP6k2sHehXnB+L+CqqmOH4&#10;dpeQfrMM3bDACcTFYpHMsHMtC3fm2fLoPHIXKX/ZvTJn+1oPWCX38NbAfal1VXe0jTcNLDYBanlg&#10;veO1TwF2farUfkLFsXK6T1bHOTr/AwAA//8DAFBLAwQUAAYACAAAACEAOj8AldwAAAAFAQAADwAA&#10;AGRycy9kb3ducmV2LnhtbEyPwU7DMBBE70j8g7VI3KjdIiVViFNBEQcOFaJw4ebG2yRqvI5sNw39&#10;ehYu9LLSakYzb8rV5HoxYoidJw3zmQKBVHvbUaPh8+PlbgkiJkPW9J5QwzdGWFXXV6UprD/RO47b&#10;1AgOoVgYDW1KQyFlrFt0Js78gMTa3gdnEr+hkTaYE4e7Xi6UyqQzHXFDawZct1gftkfHJeuvrFuO&#10;Q8iH183z/dv8/LQJZ61vb6bHBxAJp/Rvhl98RoeKmXb+SDaKXgMPSX+XtTzPecZOwyJTCmRVykv6&#10;6gcAAP//AwBQSwECLQAUAAYACAAAACEAtoM4kv4AAADhAQAAEwAAAAAAAAAAAAAAAAAAAAAAW0Nv&#10;bnRlbnRfVHlwZXNdLnhtbFBLAQItABQABgAIAAAAIQA4/SH/1gAAAJQBAAALAAAAAAAAAAAAAAAA&#10;AC8BAABfcmVscy8ucmVsc1BLAQItABQABgAIAAAAIQCHKM7fqAIAAI8FAAAOAAAAAAAAAAAAAAAA&#10;AC4CAABkcnMvZTJvRG9jLnhtbFBLAQItABQABgAIAAAAIQA6PwCV3AAAAAUBAAAPAAAAAAAAAAAA&#10;AAAAAAIFAABkcnMvZG93bnJldi54bWxQSwUGAAAAAAQABADzAAAACwYAAAAA&#10;" adj="-3040,9285" fillcolor="windowText" strokecolor="windowText" strokeweight="1.75pt">
                <v:textbox>
                  <w:txbxContent>
                    <w:p w14:paraId="00BE88CD" w14:textId="5E2CF3C3" w:rsidR="00035CE4" w:rsidRDefault="00C932CB" w:rsidP="00035CE4">
                      <w:pPr>
                        <w:rPr>
                          <w:rFonts w:ascii="Gadugi" w:hAnsi="Gadugi"/>
                          <w:sz w:val="20"/>
                          <w:szCs w:val="20"/>
                        </w:rPr>
                      </w:pPr>
                      <w:r>
                        <w:rPr>
                          <w:rFonts w:ascii="Gadugi" w:hAnsi="Gadugi"/>
                          <w:sz w:val="20"/>
                          <w:szCs w:val="20"/>
                        </w:rPr>
                        <w:t>Naing</w:t>
                      </w:r>
                      <w:r w:rsidR="00035CE4">
                        <w:rPr>
                          <w:rFonts w:ascii="Gadugi" w:hAnsi="Gadugi"/>
                          <w:sz w:val="20"/>
                          <w:szCs w:val="20"/>
                        </w:rPr>
                        <w:t xml:space="preserve">, I can see from your answers you have used several types of resources to help you answer the written question. </w:t>
                      </w:r>
                      <w:r w:rsidR="00631C64">
                        <w:rPr>
                          <w:rFonts w:ascii="Gadugi" w:hAnsi="Gadugi"/>
                          <w:sz w:val="20"/>
                          <w:szCs w:val="20"/>
                        </w:rPr>
                        <w:t>I feel like y</w:t>
                      </w:r>
                      <w:r w:rsidR="00035CE4">
                        <w:rPr>
                          <w:rFonts w:ascii="Gadugi" w:hAnsi="Gadugi"/>
                          <w:sz w:val="20"/>
                          <w:szCs w:val="20"/>
                        </w:rPr>
                        <w:t xml:space="preserve">ou have </w:t>
                      </w:r>
                      <w:r w:rsidR="00DD7D70">
                        <w:rPr>
                          <w:rFonts w:ascii="Gadugi" w:hAnsi="Gadugi"/>
                          <w:sz w:val="20"/>
                          <w:szCs w:val="20"/>
                        </w:rPr>
                        <w:t xml:space="preserve">chosen </w:t>
                      </w:r>
                      <w:r w:rsidR="00035CE4">
                        <w:rPr>
                          <w:rFonts w:ascii="Gadugi" w:hAnsi="Gadugi"/>
                          <w:sz w:val="20"/>
                          <w:szCs w:val="20"/>
                        </w:rPr>
                        <w:t>some very interesting people to interview. How might you develop your knowledge of gravity further?</w:t>
                      </w:r>
                      <w:r w:rsidR="00070C5B">
                        <w:rPr>
                          <w:rFonts w:ascii="Gadugi" w:hAnsi="Gadugi"/>
                          <w:sz w:val="20"/>
                          <w:szCs w:val="20"/>
                        </w:rPr>
                        <w:t xml:space="preserve"> </w:t>
                      </w:r>
                      <w:r w:rsidR="00DA58E5">
                        <w:rPr>
                          <w:rFonts w:ascii="Gadugi" w:hAnsi="Gadugi"/>
                          <w:sz w:val="20"/>
                          <w:szCs w:val="20"/>
                        </w:rPr>
                        <w:t>Will you do more research or something more practical?</w:t>
                      </w:r>
                    </w:p>
                    <w:p w14:paraId="2892DAC5" w14:textId="521E2564" w:rsidR="00035CE4" w:rsidRDefault="00035CE4" w:rsidP="00035CE4">
                      <w:pPr>
                        <w:rPr>
                          <w:rFonts w:ascii="Gadugi" w:hAnsi="Gadugi"/>
                          <w:sz w:val="20"/>
                          <w:szCs w:val="20"/>
                        </w:rPr>
                      </w:pPr>
                      <w:r>
                        <w:rPr>
                          <w:rFonts w:ascii="Gadugi" w:hAnsi="Gadugi"/>
                          <w:sz w:val="20"/>
                          <w:szCs w:val="20"/>
                        </w:rPr>
                        <w:t xml:space="preserve">The drawing you have produced is historically relevant. Since your last drawing you have clearly researched how to paint trees, which was on an earlier piece of feedback I gave you.  </w:t>
                      </w:r>
                    </w:p>
                    <w:p w14:paraId="24DF772F" w14:textId="77777777" w:rsidR="00035CE4" w:rsidRDefault="00035CE4" w:rsidP="00035CE4">
                      <w:pPr>
                        <w:rPr>
                          <w:rFonts w:ascii="Gadugi" w:hAnsi="Gadugi"/>
                          <w:sz w:val="20"/>
                          <w:szCs w:val="20"/>
                        </w:rPr>
                      </w:pPr>
                    </w:p>
                    <w:p w14:paraId="2BEC0D38" w14:textId="77777777" w:rsidR="00035CE4" w:rsidRDefault="00035CE4" w:rsidP="00035CE4">
                      <w:pPr>
                        <w:rPr>
                          <w:rFonts w:ascii="Gadugi" w:hAnsi="Gadugi"/>
                          <w:sz w:val="20"/>
                          <w:szCs w:val="20"/>
                        </w:rPr>
                      </w:pPr>
                    </w:p>
                    <w:p w14:paraId="19C3F5F3" w14:textId="77777777" w:rsidR="00035CE4" w:rsidRPr="001D7252" w:rsidRDefault="00035CE4" w:rsidP="00035CE4">
                      <w:pPr>
                        <w:rPr>
                          <w:rFonts w:ascii="Gadugi" w:hAnsi="Gadugi"/>
                          <w:sz w:val="20"/>
                          <w:szCs w:val="20"/>
                        </w:rPr>
                      </w:pPr>
                    </w:p>
                    <w:p w14:paraId="0DBF29E2" w14:textId="77777777" w:rsidR="00035CE4" w:rsidRDefault="00035CE4" w:rsidP="00035CE4"/>
                  </w:txbxContent>
                </v:textbox>
                <w10:wrap anchorx="margin"/>
              </v:shape>
            </w:pict>
          </mc:Fallback>
        </mc:AlternateContent>
      </w:r>
      <w:r w:rsidRPr="00043336">
        <w:rPr>
          <w:rFonts w:cs="Calibri"/>
          <w:noProof/>
          <w:color w:val="4472C4" w:themeColor="accent1"/>
          <w:kern w:val="1"/>
          <w:lang w:eastAsia="en-GB" w:bidi="ar-SA"/>
        </w:rPr>
        <w:drawing>
          <wp:anchor distT="0" distB="0" distL="114300" distR="114300" simplePos="0" relativeHeight="253554688" behindDoc="0" locked="0" layoutInCell="1" allowOverlap="1" wp14:anchorId="5C18C329" wp14:editId="60EE591C">
            <wp:simplePos x="0" y="0"/>
            <wp:positionH relativeFrom="margin">
              <wp:align>left</wp:align>
            </wp:positionH>
            <wp:positionV relativeFrom="paragraph">
              <wp:posOffset>187911</wp:posOffset>
            </wp:positionV>
            <wp:extent cx="603885" cy="1026160"/>
            <wp:effectExtent l="0" t="0" r="5715" b="2540"/>
            <wp:wrapThrough wrapText="bothSides">
              <wp:wrapPolygon edited="0">
                <wp:start x="0" y="0"/>
                <wp:lineTo x="0" y="21252"/>
                <wp:lineTo x="21123" y="21252"/>
                <wp:lineTo x="21123" y="0"/>
                <wp:lineTo x="0" y="0"/>
              </wp:wrapPolygon>
            </wp:wrapThrough>
            <wp:docPr id="1293" name="Picture 1293"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9C7A574"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7B2353CA"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155267F1"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156A5043"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2A95C74C" w14:textId="2FB35A0A"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4F0B87D9" w14:textId="0E921045" w:rsidR="00035CE4" w:rsidRDefault="00713B00" w:rsidP="00035CE4">
      <w:pPr>
        <w:tabs>
          <w:tab w:val="left" w:pos="3456"/>
        </w:tabs>
        <w:autoSpaceDE w:val="0"/>
        <w:autoSpaceDN w:val="0"/>
        <w:adjustRightInd w:val="0"/>
        <w:spacing w:line="240" w:lineRule="auto"/>
        <w:rPr>
          <w:rFonts w:cs="Calibri"/>
          <w:color w:val="4472C4" w:themeColor="accent1"/>
          <w:kern w:val="1"/>
          <w:lang w:eastAsia="en-GB" w:bidi="ar-SA"/>
        </w:rPr>
      </w:pPr>
      <w:r w:rsidRPr="00164421">
        <w:rPr>
          <w:rFonts w:ascii="Gadugi" w:hAnsi="Gadugi"/>
          <w:noProof/>
          <w:color w:val="000000" w:themeColor="text1"/>
          <w:sz w:val="22"/>
          <w:lang w:bidi="ar-SA"/>
        </w:rPr>
        <w:drawing>
          <wp:anchor distT="0" distB="0" distL="114300" distR="114300" simplePos="0" relativeHeight="253557760" behindDoc="0" locked="0" layoutInCell="1" allowOverlap="1" wp14:anchorId="56ACE4A8" wp14:editId="4ED066C3">
            <wp:simplePos x="0" y="0"/>
            <wp:positionH relativeFrom="column">
              <wp:posOffset>5641340</wp:posOffset>
            </wp:positionH>
            <wp:positionV relativeFrom="paragraph">
              <wp:posOffset>205105</wp:posOffset>
            </wp:positionV>
            <wp:extent cx="335915" cy="834390"/>
            <wp:effectExtent l="0" t="0" r="6985" b="3810"/>
            <wp:wrapThrough wrapText="bothSides">
              <wp:wrapPolygon edited="0">
                <wp:start x="3675" y="0"/>
                <wp:lineTo x="0" y="2466"/>
                <wp:lineTo x="0" y="11342"/>
                <wp:lineTo x="3675" y="21205"/>
                <wp:lineTo x="15924" y="21205"/>
                <wp:lineTo x="19599" y="15288"/>
                <wp:lineTo x="20824" y="7397"/>
                <wp:lineTo x="20824" y="2466"/>
                <wp:lineTo x="18374" y="0"/>
                <wp:lineTo x="3675" y="0"/>
              </wp:wrapPolygon>
            </wp:wrapThrough>
            <wp:docPr id="1294" name="Picture 1294"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6" cstate="print">
                      <a:extLst>
                        <a:ext uri="{BEBA8EAE-BF5A-486C-A8C5-ECC9F3942E4B}">
                          <a14:imgProps xmlns:a14="http://schemas.microsoft.com/office/drawing/2010/main">
                            <a14:imgLayer r:embed="rId37">
                              <a14:imgEffect>
                                <a14:backgroundRemoval t="32210" b="93633" l="55116" r="70000">
                                  <a14:foregroundMark x1="65116" y1="36704" x2="65116" y2="36704"/>
                                  <a14:foregroundMark x1="68837" y1="67416" x2="68837" y2="67416"/>
                                  <a14:foregroundMark x1="63953" y1="32959" x2="63953" y2="32959"/>
                                  <a14:foregroundMark x1="63256" y1="35955" x2="63256" y2="35955"/>
                                  <a14:foregroundMark x1="65349" y1="93633" x2="65349" y2="93633"/>
                                  <a14:foregroundMark x1="59302" y1="93633" x2="59302" y2="93633"/>
                                  <a14:foregroundMark x1="64186" y1="34457" x2="64186" y2="34457"/>
                                  <a14:foregroundMark x1="61163" y1="33333" x2="61163" y2="33333"/>
                                  <a14:foregroundMark x1="66977" y1="33333" x2="66977" y2="33333"/>
                                  <a14:foregroundMark x1="60233" y1="47191" x2="60233" y2="47191"/>
                                  <a14:foregroundMark x1="65814" y1="46442" x2="65814" y2="46442"/>
                                  <a14:foregroundMark x1="55116" y1="48689" x2="55116" y2="48689"/>
                                  <a14:foregroundMark x1="56512" y1="40075" x2="56512" y2="40075"/>
                                  <a14:foregroundMark x1="67907" y1="65918" x2="67907" y2="65918"/>
                                  <a14:foregroundMark x1="68605" y1="74532" x2="68605" y2="74532"/>
                                </a14:backgroundRemoval>
                              </a14:imgEffect>
                            </a14:imgLayer>
                          </a14:imgProps>
                        </a:ext>
                        <a:ext uri="{28A0092B-C50C-407E-A947-70E740481C1C}">
                          <a14:useLocalDpi xmlns:a14="http://schemas.microsoft.com/office/drawing/2010/main" val="0"/>
                        </a:ext>
                      </a:extLst>
                    </a:blip>
                    <a:srcRect l="53253" t="24855" r="27970"/>
                    <a:stretch/>
                  </pic:blipFill>
                  <pic:spPr bwMode="auto">
                    <a:xfrm>
                      <a:off x="0" y="0"/>
                      <a:ext cx="335915" cy="834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043336">
        <w:rPr>
          <w:rFonts w:cs="Calibri"/>
          <w:noProof/>
          <w:color w:val="4472C4" w:themeColor="accent1"/>
          <w:kern w:val="1"/>
          <w:lang w:eastAsia="en-GB" w:bidi="ar-SA"/>
        </w:rPr>
        <mc:AlternateContent>
          <mc:Choice Requires="wps">
            <w:drawing>
              <wp:anchor distT="0" distB="0" distL="114300" distR="114300" simplePos="0" relativeHeight="253555712" behindDoc="0" locked="0" layoutInCell="1" allowOverlap="1" wp14:anchorId="6F117F59" wp14:editId="2FAA6093">
                <wp:simplePos x="0" y="0"/>
                <wp:positionH relativeFrom="margin">
                  <wp:posOffset>-105410</wp:posOffset>
                </wp:positionH>
                <wp:positionV relativeFrom="paragraph">
                  <wp:posOffset>123825</wp:posOffset>
                </wp:positionV>
                <wp:extent cx="4608097" cy="1252024"/>
                <wp:effectExtent l="0" t="0" r="1126490" b="24765"/>
                <wp:wrapNone/>
                <wp:docPr id="1291" name="Speech Bubble: Rectangle with Corners Rounded 1291"/>
                <wp:cNvGraphicFramePr/>
                <a:graphic xmlns:a="http://schemas.openxmlformats.org/drawingml/2006/main">
                  <a:graphicData uri="http://schemas.microsoft.com/office/word/2010/wordprocessingShape">
                    <wps:wsp>
                      <wps:cNvSpPr/>
                      <wps:spPr>
                        <a:xfrm>
                          <a:off x="0" y="0"/>
                          <a:ext cx="4608097" cy="1252024"/>
                        </a:xfrm>
                        <a:prstGeom prst="wedgeRoundRectCallout">
                          <a:avLst>
                            <a:gd name="adj1" fmla="val 73139"/>
                            <a:gd name="adj2" fmla="val -227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9B68094" w14:textId="77777777" w:rsidR="00035CE4" w:rsidRDefault="00035CE4" w:rsidP="00035CE4">
                            <w:pPr>
                              <w:rPr>
                                <w:rFonts w:ascii="Gadugi" w:hAnsi="Gadugi"/>
                                <w:sz w:val="20"/>
                                <w:szCs w:val="20"/>
                              </w:rPr>
                            </w:pPr>
                            <w:r>
                              <w:rPr>
                                <w:rFonts w:ascii="Gadugi" w:hAnsi="Gadugi"/>
                                <w:sz w:val="20"/>
                                <w:szCs w:val="20"/>
                              </w:rPr>
                              <w:t xml:space="preserve">Teacher, my uncle is a scientist working at university, I’ve already asked him if I can visit him and see his lab. I can take a few other learners if they are interested. </w:t>
                            </w:r>
                          </w:p>
                          <w:p w14:paraId="696F9C2C" w14:textId="77777777" w:rsidR="00035CE4" w:rsidRDefault="00035CE4" w:rsidP="00035CE4">
                            <w:pPr>
                              <w:rPr>
                                <w:rFonts w:ascii="Gadugi" w:hAnsi="Gadugi"/>
                                <w:sz w:val="20"/>
                                <w:szCs w:val="20"/>
                              </w:rPr>
                            </w:pPr>
                            <w:r>
                              <w:rPr>
                                <w:rFonts w:ascii="Gadugi" w:hAnsi="Gadugi"/>
                                <w:sz w:val="20"/>
                                <w:szCs w:val="20"/>
                              </w:rPr>
                              <w:t>I read your last feedback and watched several YouTube clips on painting. I am clear on the areas I need to work on to improve.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6F117F59" id="Speech Bubble: Rectangle with Corners Rounded 1291" o:spid="_x0000_s1232" type="#_x0000_t62" style="position:absolute;margin-left:-8.3pt;margin-top:9.75pt;width:362.85pt;height:98.6pt;z-index:2535557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adOlqQIAAI8FAAAOAAAAZHJzL2Uyb0RvYy54bWysVEtPGzEQvlfqf7B8h30QEhKxQVEQVSUE&#10;EVBxdrx21pVftZ3spr++Y++ShNIT6h68Y894/M03j+ubTkm0Y84LoytcnOcYMU1NLfSmwj9e7s6u&#10;MPKB6JpIo1mF98zjm/nXL9etnbHSNEbWzCFwov2stRVuQrCzLPO0YYr4c2OZBiU3TpEAW7fJakda&#10;8K5kVub5OGuNq60zlHkPp7e9Es+Tf84ZDY+cexaQrDBgC2l1aV3HNZtfk9nGEdsIOsAgn0ChiNDw&#10;6MHVLQkEbZ344EoJ6ow3PJxTozLDuaAsxQDRFPlf0Tw3xLIUC5Dj7YEm///c0ofds105oKG1fuZB&#10;jFF03Kn4B3yoS2TtD2SxLiAKh6NxfpVPJxhR0BXlZZmXo0hndrxunQ/fmFEoChVuWb1hT2ar6yfI&#10;y5JIabYhsUZ29z4k+mqkiYI6IfXPAiOuJGRjRySaXBQX0yFbJzblqc1ZWU4m5Ueji1OjYjweTwac&#10;w7OA+A1pxOCNFPWdkDJt9n4pHQIIgF/o2rQvQABGkvgACmAlfYPDd1elRm2FS/gugSQCxc0lgatU&#10;2brCXm8wInIDXUODSyy8u+0//3AM5pb4pkedvPakKBGg2aRQFb46hS11DJWldoFExCQeqyFKoVt3&#10;SADqYppaJp6tTb1fOeRM31Pe0jsBD98DMSviIG3QbjAYwiMsXBqgwgwSRo1xv/91Hu2htkGLUQtN&#10;CTT92hLHgO/vGqp+WoxGsYvTZnQ5KWHjTjXrU43eqqWBvEEhAbokRvsg30TujHqF+bGIr4KKaApv&#10;9wkZNsvQDwuYQJQtFskMOteScK+fLY3OI3eR8pfulTg71HqAKnkwbw1MZqnU+u442sab2iy2wXBx&#10;YL3ndUgBdH3qqGFCxbFyuk9Wxzk6/wMAAP//AwBQSwMEFAAGAAgAAAAhAEVLDT3fAAAACgEAAA8A&#10;AABkcnMvZG93bnJldi54bWxMj9FOg0AQRd9N/IfNmPjStAvVgiBLY2x81BT0A7Ywsig7S9hti3/v&#10;+FQfJ/fk3jPFdraDOOHke0cK4lUEAqlxbU+dgo/3l+UDCB80tXpwhAp+0MO2vL4qdN66M1V4qkMn&#10;uIR8rhWYEMZcSt8YtNqv3IjE2aebrA58Tp1sJ33mcjvIdRQl0uqeeMHoEZ8NNt/10Sq4/0qzt7ra&#10;2cV+f/fau11lNotZqdub+ekRRMA5XGD402d1KNnp4I7UejEoWMZJwigH2QYEA2mUxSAOCtZxkoIs&#10;C/n/hfIXAAD//wMAUEsBAi0AFAAGAAgAAAAhALaDOJL+AAAA4QEAABMAAAAAAAAAAAAAAAAAAAAA&#10;AFtDb250ZW50X1R5cGVzXS54bWxQSwECLQAUAAYACAAAACEAOP0h/9YAAACUAQAACwAAAAAAAAAA&#10;AAAAAAAvAQAAX3JlbHMvLnJlbHNQSwECLQAUAAYACAAAACEANmnTpakCAACPBQAADgAAAAAAAAAA&#10;AAAAAAAuAgAAZHJzL2Uyb0RvYy54bWxQSwECLQAUAAYACAAAACEARUsNPd8AAAAKAQAADwAAAAAA&#10;AAAAAAAAAAADBQAAZHJzL2Rvd25yZXYueG1sUEsFBgAAAAAEAAQA8wAAAA8GAAAAAA==&#10;" adj="26598,5881" fillcolor="windowText" strokecolor="windowText" strokeweight="1.75pt">
                <v:textbox>
                  <w:txbxContent>
                    <w:p w14:paraId="79B68094" w14:textId="77777777" w:rsidR="00035CE4" w:rsidRDefault="00035CE4" w:rsidP="00035CE4">
                      <w:pPr>
                        <w:rPr>
                          <w:rFonts w:ascii="Gadugi" w:hAnsi="Gadugi"/>
                          <w:sz w:val="20"/>
                          <w:szCs w:val="20"/>
                        </w:rPr>
                      </w:pPr>
                      <w:r>
                        <w:rPr>
                          <w:rFonts w:ascii="Gadugi" w:hAnsi="Gadugi"/>
                          <w:sz w:val="20"/>
                          <w:szCs w:val="20"/>
                        </w:rPr>
                        <w:t xml:space="preserve">Teacher, my uncle is a scientist working at university, I’ve already asked him if I can visit him and see his lab. I can take a few other learners if they are interested. </w:t>
                      </w:r>
                    </w:p>
                    <w:p w14:paraId="696F9C2C" w14:textId="77777777" w:rsidR="00035CE4" w:rsidRDefault="00035CE4" w:rsidP="00035CE4">
                      <w:pPr>
                        <w:rPr>
                          <w:rFonts w:ascii="Gadugi" w:hAnsi="Gadugi"/>
                          <w:sz w:val="20"/>
                          <w:szCs w:val="20"/>
                        </w:rPr>
                      </w:pPr>
                      <w:r>
                        <w:rPr>
                          <w:rFonts w:ascii="Gadugi" w:hAnsi="Gadugi"/>
                          <w:sz w:val="20"/>
                          <w:szCs w:val="20"/>
                        </w:rPr>
                        <w:t>I read your last feedback and watched several YouTube clips on painting. I am clear on the areas I need to work on to improve.</w:t>
                      </w:r>
                    </w:p>
                  </w:txbxContent>
                </v:textbox>
                <w10:wrap anchorx="margin"/>
              </v:shape>
            </w:pict>
          </mc:Fallback>
        </mc:AlternateContent>
      </w:r>
    </w:p>
    <w:p w14:paraId="0867767D"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0439470C" w14:textId="77777777"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24673C3A" w14:textId="04A56FC2" w:rsidR="00035CE4" w:rsidRDefault="00035CE4" w:rsidP="00035CE4">
      <w:pPr>
        <w:tabs>
          <w:tab w:val="left" w:pos="3456"/>
        </w:tabs>
        <w:autoSpaceDE w:val="0"/>
        <w:autoSpaceDN w:val="0"/>
        <w:adjustRightInd w:val="0"/>
        <w:spacing w:line="240" w:lineRule="auto"/>
        <w:rPr>
          <w:rFonts w:cs="Calibri"/>
          <w:color w:val="4472C4" w:themeColor="accent1"/>
          <w:kern w:val="1"/>
          <w:lang w:eastAsia="en-GB" w:bidi="ar-SA"/>
        </w:rPr>
      </w:pPr>
    </w:p>
    <w:p w14:paraId="277E3EA2" w14:textId="59BD107C" w:rsidR="00035CE4" w:rsidRDefault="00713B00" w:rsidP="00035CE4">
      <w:pPr>
        <w:tabs>
          <w:tab w:val="left" w:pos="3456"/>
        </w:tabs>
        <w:autoSpaceDE w:val="0"/>
        <w:autoSpaceDN w:val="0"/>
        <w:adjustRightInd w:val="0"/>
        <w:spacing w:line="240" w:lineRule="auto"/>
        <w:rPr>
          <w:rFonts w:cs="Calibri"/>
          <w:color w:val="4472C4" w:themeColor="accent1"/>
          <w:kern w:val="1"/>
          <w:lang w:eastAsia="en-GB" w:bidi="ar-SA"/>
        </w:rPr>
      </w:pPr>
      <w:r w:rsidRPr="007C6315">
        <w:rPr>
          <w:rFonts w:ascii="Gadugi" w:hAnsi="Gadugi" w:cs="Calibri"/>
          <w:noProof/>
          <w:color w:val="000000" w:themeColor="text1"/>
          <w:kern w:val="1"/>
          <w:sz w:val="36"/>
          <w:szCs w:val="36"/>
          <w:lang w:eastAsia="en-GB" w:bidi="ar-SA"/>
        </w:rPr>
        <mc:AlternateContent>
          <mc:Choice Requires="wps">
            <w:drawing>
              <wp:anchor distT="45720" distB="45720" distL="114300" distR="114300" simplePos="0" relativeHeight="253558784" behindDoc="0" locked="0" layoutInCell="1" allowOverlap="1" wp14:anchorId="3B13643E" wp14:editId="514641CF">
                <wp:simplePos x="0" y="0"/>
                <wp:positionH relativeFrom="margin">
                  <wp:align>left</wp:align>
                </wp:positionH>
                <wp:positionV relativeFrom="paragraph">
                  <wp:posOffset>511175</wp:posOffset>
                </wp:positionV>
                <wp:extent cx="5923280" cy="901700"/>
                <wp:effectExtent l="0" t="0" r="20320" b="12700"/>
                <wp:wrapSquare wrapText="bothSides"/>
                <wp:docPr id="129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3280" cy="901700"/>
                        </a:xfrm>
                        <a:prstGeom prst="rect">
                          <a:avLst/>
                        </a:prstGeom>
                        <a:solidFill>
                          <a:srgbClr val="FFFFFF"/>
                        </a:solidFill>
                        <a:ln w="19050">
                          <a:solidFill>
                            <a:srgbClr val="000000"/>
                          </a:solidFill>
                          <a:miter lim="800000"/>
                          <a:headEnd/>
                          <a:tailEnd/>
                        </a:ln>
                      </wps:spPr>
                      <wps:txbx>
                        <w:txbxContent>
                          <w:p w14:paraId="79C72384" w14:textId="0F898A75" w:rsidR="00035CE4" w:rsidRPr="007A294C" w:rsidRDefault="00035CE4" w:rsidP="00035CE4">
                            <w:pPr>
                              <w:autoSpaceDE w:val="0"/>
                              <w:autoSpaceDN w:val="0"/>
                              <w:adjustRightInd w:val="0"/>
                              <w:spacing w:line="240" w:lineRule="auto"/>
                              <w:rPr>
                                <w:rFonts w:ascii="Gadugi" w:hAnsi="Gadugi" w:cs="Calibri"/>
                                <w:color w:val="4472C4" w:themeColor="accent1"/>
                                <w:kern w:val="1"/>
                                <w:sz w:val="22"/>
                                <w:lang w:eastAsia="en-GB" w:bidi="ar-SA"/>
                              </w:rPr>
                            </w:pPr>
                            <w:r w:rsidRPr="007A294C">
                              <w:rPr>
                                <w:rFonts w:ascii="Gadugi" w:hAnsi="Gadugi" w:cs="Calibri"/>
                                <w:b/>
                                <w:bCs/>
                                <w:color w:val="000000" w:themeColor="text1"/>
                                <w:kern w:val="1"/>
                                <w:sz w:val="22"/>
                                <w:lang w:eastAsia="en-GB" w:bidi="ar-SA"/>
                              </w:rPr>
                              <w:t>Notice:</w:t>
                            </w:r>
                            <w:r w:rsidRPr="007A294C">
                              <w:rPr>
                                <w:rFonts w:ascii="Gadugi" w:hAnsi="Gadugi" w:cs="Calibri"/>
                                <w:color w:val="000000" w:themeColor="text1"/>
                                <w:kern w:val="1"/>
                                <w:sz w:val="22"/>
                                <w:lang w:eastAsia="en-GB" w:bidi="ar-SA"/>
                              </w:rPr>
                              <w:t xml:space="preserve"> the teacher </w:t>
                            </w:r>
                            <w:r w:rsidR="00CD04A4">
                              <w:rPr>
                                <w:rFonts w:ascii="Gadugi" w:hAnsi="Gadugi" w:cs="Calibri"/>
                                <w:color w:val="000000" w:themeColor="text1"/>
                                <w:kern w:val="1"/>
                                <w:sz w:val="22"/>
                                <w:lang w:eastAsia="en-GB" w:bidi="ar-SA"/>
                              </w:rPr>
                              <w:t xml:space="preserve">shares how she feels in the feedback </w:t>
                            </w:r>
                            <w:r w:rsidR="00DA58E5">
                              <w:rPr>
                                <w:rFonts w:ascii="Gadugi" w:hAnsi="Gadugi" w:cs="Calibri"/>
                                <w:color w:val="000000" w:themeColor="text1"/>
                                <w:kern w:val="1"/>
                                <w:sz w:val="22"/>
                                <w:lang w:eastAsia="en-GB" w:bidi="ar-SA"/>
                              </w:rPr>
                              <w:t xml:space="preserve">to Naing. She </w:t>
                            </w:r>
                            <w:r w:rsidRPr="007A294C">
                              <w:rPr>
                                <w:rFonts w:ascii="Gadugi" w:hAnsi="Gadugi" w:cs="Calibri"/>
                                <w:color w:val="000000" w:themeColor="text1"/>
                                <w:kern w:val="1"/>
                                <w:sz w:val="22"/>
                                <w:lang w:eastAsia="en-GB" w:bidi="ar-SA"/>
                              </w:rPr>
                              <w:t xml:space="preserve">focusses on </w:t>
                            </w:r>
                            <w:r w:rsidR="00DA58E5">
                              <w:rPr>
                                <w:rFonts w:ascii="Gadugi" w:hAnsi="Gadugi" w:cs="Calibri"/>
                                <w:color w:val="000000" w:themeColor="text1"/>
                                <w:kern w:val="1"/>
                                <w:sz w:val="22"/>
                                <w:lang w:eastAsia="en-GB" w:bidi="ar-SA"/>
                              </w:rPr>
                              <w:t>hi</w:t>
                            </w:r>
                            <w:r w:rsidRPr="007A294C">
                              <w:rPr>
                                <w:rFonts w:ascii="Gadugi" w:hAnsi="Gadugi" w:cs="Calibri"/>
                                <w:color w:val="000000" w:themeColor="text1"/>
                                <w:kern w:val="1"/>
                                <w:sz w:val="22"/>
                                <w:lang w:eastAsia="en-GB" w:bidi="ar-SA"/>
                              </w:rPr>
                              <w:t xml:space="preserve">s ability to follow earlier feedback from </w:t>
                            </w:r>
                            <w:r>
                              <w:rPr>
                                <w:rFonts w:ascii="Gadugi" w:hAnsi="Gadugi" w:cs="Calibri"/>
                                <w:color w:val="000000" w:themeColor="text1"/>
                                <w:kern w:val="1"/>
                                <w:sz w:val="22"/>
                                <w:lang w:eastAsia="en-GB" w:bidi="ar-SA"/>
                              </w:rPr>
                              <w:t>previous</w:t>
                            </w:r>
                            <w:r w:rsidRPr="007A294C">
                              <w:rPr>
                                <w:rFonts w:ascii="Gadugi" w:hAnsi="Gadugi" w:cs="Calibri"/>
                                <w:color w:val="000000" w:themeColor="text1"/>
                                <w:kern w:val="1"/>
                                <w:sz w:val="22"/>
                                <w:lang w:eastAsia="en-GB" w:bidi="ar-SA"/>
                              </w:rPr>
                              <w:t xml:space="preserve"> assignments and </w:t>
                            </w:r>
                            <w:r w:rsidR="00DA58E5">
                              <w:rPr>
                                <w:rFonts w:ascii="Gadugi" w:hAnsi="Gadugi" w:cs="Calibri"/>
                                <w:color w:val="000000" w:themeColor="text1"/>
                                <w:kern w:val="1"/>
                                <w:sz w:val="22"/>
                                <w:lang w:eastAsia="en-GB" w:bidi="ar-SA"/>
                              </w:rPr>
                              <w:t xml:space="preserve">gives him some choices on </w:t>
                            </w:r>
                            <w:r w:rsidRPr="007A294C">
                              <w:rPr>
                                <w:rFonts w:ascii="Gadugi" w:hAnsi="Gadugi" w:cs="Calibri"/>
                                <w:color w:val="000000" w:themeColor="text1"/>
                                <w:kern w:val="1"/>
                                <w:sz w:val="22"/>
                                <w:lang w:eastAsia="en-GB" w:bidi="ar-SA"/>
                              </w:rPr>
                              <w:t>how he could develop further. Each of the examples demonstrate the learner’s self-awareness and ability to improve relatively independently.</w:t>
                            </w:r>
                          </w:p>
                          <w:p w14:paraId="67AA6F7E"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B13643E" id="_x0000_s1233" type="#_x0000_t202" style="position:absolute;margin-left:0;margin-top:40.25pt;width:466.4pt;height:71pt;z-index:253558784;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ef8xFQIAACkEAAAOAAAAZHJzL2Uyb0RvYy54bWysk82O0zAQx+9IvIPlO01aWraNmq6WLkVI&#10;y4e08ACO4zQWjseM3SbL0zN2ut1qgQvCB8vjsf+e+c14fT10hh0Veg225NNJzpmyEmpt9yX/9nX3&#10;asmZD8LWwoBVJX9Qnl9vXr5Y965QM2jB1AoZiVhf9K7kbQiuyDIvW9UJPwGnLDkbwE4EMnGf1Sh6&#10;Uu9MNsvzN1kPWDsEqbyn3dvRyTdJv2mUDJ+bxqvATMkptpBmTHMV52yzFsUehWu1PIUh/iGKTmhL&#10;j56lbkUQ7ID6N6lOSwQPTZhI6DJoGi1VyoGymebPsrlvhVMpF4Lj3RmT/3+y8tPx3n1BFoa3MFAB&#10;UxLe3YH87pmFbSvsXt0gQt8qUdPD04gs650vTlcjal/4KFL1H6GmIotDgCQ0NNhFKpQnI3UqwMMZ&#10;uhoCk7S5WM1ez5bkkuRb5dOrPFUlE8XjbYc+vFfQsbgoOVJRk7o43vkQoxHF45H4mAej6502Jhm4&#10;r7YG2VFQA+zSSAk8O2Ys6ym3Vb7IRwJ/1cjT+JNGpwO1stFdyZfnQ6KI3N7ZOjVaENqMa4rZ2BPI&#10;yG6kGIZqYLqOkSTOkWwF9QOxRRh7l/4aLVrAn5z11Lcl9z8OAhVn5oOl+qym83ls9GTMF1czMvDS&#10;U116hJUkVfLA2bjchvQ5IjoLN1THRifET5GcgqZ+TORPfyc2/KWdTj398M0vAAAA//8DAFBLAwQU&#10;AAYACAAAACEA7nGImdsAAAAHAQAADwAAAGRycy9kb3ducmV2LnhtbEyPT0+EMBTE7yZ+h+aZeHOL&#10;uBhEysaYyHn/Ga+FPimRvhLaZdlv79uTHiczmflNuVncIGacQu9JweMqAYHUetNTp+B4+HjIQYSo&#10;yejBEyq4YIBNdXtT6sL4M+1w3sdOcAmFQiuwMY6FlKG16HRY+RGJvW8/OR1ZTp00kz5zuRtkmiTP&#10;0umeeMHqEd8ttj/7k1OQha/ter40ve3yz1rWi9utD7VS93fL2yuIiEv8C8MVn9GhYqbGn8gEMSjg&#10;I1FBnmQg2H15SvlIoyBN0wxkVcr//NUvAAAA//8DAFBLAQItABQABgAIAAAAIQC2gziS/gAAAOEB&#10;AAATAAAAAAAAAAAAAAAAAAAAAABbQ29udGVudF9UeXBlc10ueG1sUEsBAi0AFAAGAAgAAAAhADj9&#10;If/WAAAAlAEAAAsAAAAAAAAAAAAAAAAALwEAAF9yZWxzLy5yZWxzUEsBAi0AFAAGAAgAAAAhAHZ5&#10;/zEVAgAAKQQAAA4AAAAAAAAAAAAAAAAALgIAAGRycy9lMm9Eb2MueG1sUEsBAi0AFAAGAAgAAAAh&#10;AO5xiJnbAAAABwEAAA8AAAAAAAAAAAAAAAAAbwQAAGRycy9kb3ducmV2LnhtbFBLBQYAAAAABAAE&#10;APMAAAB3BQAAAAA=&#10;" strokeweight="1.5pt">
                <v:textbox>
                  <w:txbxContent>
                    <w:p w14:paraId="79C72384" w14:textId="0F898A75" w:rsidR="00035CE4" w:rsidRPr="007A294C" w:rsidRDefault="00035CE4" w:rsidP="00035CE4">
                      <w:pPr>
                        <w:autoSpaceDE w:val="0"/>
                        <w:autoSpaceDN w:val="0"/>
                        <w:adjustRightInd w:val="0"/>
                        <w:spacing w:line="240" w:lineRule="auto"/>
                        <w:rPr>
                          <w:rFonts w:ascii="Gadugi" w:hAnsi="Gadugi" w:cs="Calibri"/>
                          <w:color w:val="4472C4" w:themeColor="accent1"/>
                          <w:kern w:val="1"/>
                          <w:sz w:val="22"/>
                          <w:lang w:eastAsia="en-GB" w:bidi="ar-SA"/>
                        </w:rPr>
                      </w:pPr>
                      <w:r w:rsidRPr="007A294C">
                        <w:rPr>
                          <w:rFonts w:ascii="Gadugi" w:hAnsi="Gadugi" w:cs="Calibri"/>
                          <w:b/>
                          <w:bCs/>
                          <w:color w:val="000000" w:themeColor="text1"/>
                          <w:kern w:val="1"/>
                          <w:sz w:val="22"/>
                          <w:lang w:eastAsia="en-GB" w:bidi="ar-SA"/>
                        </w:rPr>
                        <w:t>Notice:</w:t>
                      </w:r>
                      <w:r w:rsidRPr="007A294C">
                        <w:rPr>
                          <w:rFonts w:ascii="Gadugi" w:hAnsi="Gadugi" w:cs="Calibri"/>
                          <w:color w:val="000000" w:themeColor="text1"/>
                          <w:kern w:val="1"/>
                          <w:sz w:val="22"/>
                          <w:lang w:eastAsia="en-GB" w:bidi="ar-SA"/>
                        </w:rPr>
                        <w:t xml:space="preserve"> the teacher </w:t>
                      </w:r>
                      <w:r w:rsidR="00CD04A4">
                        <w:rPr>
                          <w:rFonts w:ascii="Gadugi" w:hAnsi="Gadugi" w:cs="Calibri"/>
                          <w:color w:val="000000" w:themeColor="text1"/>
                          <w:kern w:val="1"/>
                          <w:sz w:val="22"/>
                          <w:lang w:eastAsia="en-GB" w:bidi="ar-SA"/>
                        </w:rPr>
                        <w:t xml:space="preserve">shares how she feels in the feedback </w:t>
                      </w:r>
                      <w:r w:rsidR="00DA58E5">
                        <w:rPr>
                          <w:rFonts w:ascii="Gadugi" w:hAnsi="Gadugi" w:cs="Calibri"/>
                          <w:color w:val="000000" w:themeColor="text1"/>
                          <w:kern w:val="1"/>
                          <w:sz w:val="22"/>
                          <w:lang w:eastAsia="en-GB" w:bidi="ar-SA"/>
                        </w:rPr>
                        <w:t xml:space="preserve">to Naing. She </w:t>
                      </w:r>
                      <w:r w:rsidRPr="007A294C">
                        <w:rPr>
                          <w:rFonts w:ascii="Gadugi" w:hAnsi="Gadugi" w:cs="Calibri"/>
                          <w:color w:val="000000" w:themeColor="text1"/>
                          <w:kern w:val="1"/>
                          <w:sz w:val="22"/>
                          <w:lang w:eastAsia="en-GB" w:bidi="ar-SA"/>
                        </w:rPr>
                        <w:t xml:space="preserve">focusses on </w:t>
                      </w:r>
                      <w:r w:rsidR="00DA58E5">
                        <w:rPr>
                          <w:rFonts w:ascii="Gadugi" w:hAnsi="Gadugi" w:cs="Calibri"/>
                          <w:color w:val="000000" w:themeColor="text1"/>
                          <w:kern w:val="1"/>
                          <w:sz w:val="22"/>
                          <w:lang w:eastAsia="en-GB" w:bidi="ar-SA"/>
                        </w:rPr>
                        <w:t>hi</w:t>
                      </w:r>
                      <w:r w:rsidRPr="007A294C">
                        <w:rPr>
                          <w:rFonts w:ascii="Gadugi" w:hAnsi="Gadugi" w:cs="Calibri"/>
                          <w:color w:val="000000" w:themeColor="text1"/>
                          <w:kern w:val="1"/>
                          <w:sz w:val="22"/>
                          <w:lang w:eastAsia="en-GB" w:bidi="ar-SA"/>
                        </w:rPr>
                        <w:t xml:space="preserve">s ability to follow earlier feedback from </w:t>
                      </w:r>
                      <w:r>
                        <w:rPr>
                          <w:rFonts w:ascii="Gadugi" w:hAnsi="Gadugi" w:cs="Calibri"/>
                          <w:color w:val="000000" w:themeColor="text1"/>
                          <w:kern w:val="1"/>
                          <w:sz w:val="22"/>
                          <w:lang w:eastAsia="en-GB" w:bidi="ar-SA"/>
                        </w:rPr>
                        <w:t>previous</w:t>
                      </w:r>
                      <w:r w:rsidRPr="007A294C">
                        <w:rPr>
                          <w:rFonts w:ascii="Gadugi" w:hAnsi="Gadugi" w:cs="Calibri"/>
                          <w:color w:val="000000" w:themeColor="text1"/>
                          <w:kern w:val="1"/>
                          <w:sz w:val="22"/>
                          <w:lang w:eastAsia="en-GB" w:bidi="ar-SA"/>
                        </w:rPr>
                        <w:t xml:space="preserve"> assignments and </w:t>
                      </w:r>
                      <w:r w:rsidR="00DA58E5">
                        <w:rPr>
                          <w:rFonts w:ascii="Gadugi" w:hAnsi="Gadugi" w:cs="Calibri"/>
                          <w:color w:val="000000" w:themeColor="text1"/>
                          <w:kern w:val="1"/>
                          <w:sz w:val="22"/>
                          <w:lang w:eastAsia="en-GB" w:bidi="ar-SA"/>
                        </w:rPr>
                        <w:t xml:space="preserve">gives him some choices on </w:t>
                      </w:r>
                      <w:r w:rsidRPr="007A294C">
                        <w:rPr>
                          <w:rFonts w:ascii="Gadugi" w:hAnsi="Gadugi" w:cs="Calibri"/>
                          <w:color w:val="000000" w:themeColor="text1"/>
                          <w:kern w:val="1"/>
                          <w:sz w:val="22"/>
                          <w:lang w:eastAsia="en-GB" w:bidi="ar-SA"/>
                        </w:rPr>
                        <w:t>how he could develop further. Each of the examples demonstrate the learner’s self-awareness and ability to improve relatively independently.</w:t>
                      </w:r>
                    </w:p>
                    <w:p w14:paraId="67AA6F7E" w14:textId="77777777" w:rsidR="00035CE4" w:rsidRDefault="00035CE4" w:rsidP="00035CE4"/>
                  </w:txbxContent>
                </v:textbox>
                <w10:wrap type="square" anchorx="margin"/>
              </v:shape>
            </w:pict>
          </mc:Fallback>
        </mc:AlternateContent>
      </w:r>
    </w:p>
    <w:p w14:paraId="3135A438" w14:textId="291B198C" w:rsidR="00035CE4" w:rsidRPr="00027DBB" w:rsidRDefault="00035CE4" w:rsidP="00035CE4">
      <w:pPr>
        <w:autoSpaceDE w:val="0"/>
        <w:autoSpaceDN w:val="0"/>
        <w:adjustRightInd w:val="0"/>
        <w:spacing w:line="240" w:lineRule="auto"/>
        <w:rPr>
          <w:rFonts w:asciiTheme="majorHAnsi" w:hAnsiTheme="majorHAnsi" w:cstheme="majorHAnsi"/>
          <w:b/>
          <w:bCs/>
          <w:color w:val="1F3864" w:themeColor="accent1" w:themeShade="80"/>
          <w:kern w:val="1"/>
          <w:lang w:eastAsia="en-GB" w:bidi="ar-SA"/>
        </w:rPr>
      </w:pPr>
      <w:r>
        <w:rPr>
          <w:rFonts w:ascii="Gadugi" w:hAnsi="Gadugi"/>
          <w:noProof/>
          <w:sz w:val="22"/>
          <w:lang w:bidi="ar-SA"/>
        </w:rPr>
        <w:lastRenderedPageBreak/>
        <w:drawing>
          <wp:anchor distT="0" distB="0" distL="114300" distR="114300" simplePos="0" relativeHeight="253620224" behindDoc="1" locked="0" layoutInCell="1" allowOverlap="1" wp14:anchorId="0BCA6B1B" wp14:editId="427DC5D7">
            <wp:simplePos x="0" y="0"/>
            <wp:positionH relativeFrom="margin">
              <wp:align>center</wp:align>
            </wp:positionH>
            <wp:positionV relativeFrom="paragraph">
              <wp:posOffset>0</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sidRPr="00027DBB">
        <w:rPr>
          <w:rFonts w:asciiTheme="majorHAnsi" w:hAnsiTheme="majorHAnsi" w:cstheme="majorHAnsi"/>
          <w:b/>
          <w:bCs/>
          <w:noProof/>
          <w:color w:val="1F3864" w:themeColor="accent1" w:themeShade="80"/>
        </w:rPr>
        <w:drawing>
          <wp:anchor distT="0" distB="0" distL="114300" distR="114300" simplePos="0" relativeHeight="253603840" behindDoc="1" locked="0" layoutInCell="1" allowOverlap="1" wp14:anchorId="74D5E3CB" wp14:editId="6E1BB0F4">
            <wp:simplePos x="0" y="0"/>
            <wp:positionH relativeFrom="page">
              <wp:posOffset>4655771</wp:posOffset>
            </wp:positionH>
            <wp:positionV relativeFrom="paragraph">
              <wp:posOffset>255954</wp:posOffset>
            </wp:positionV>
            <wp:extent cx="2240915" cy="2461260"/>
            <wp:effectExtent l="0" t="0" r="6985" b="0"/>
            <wp:wrapTight wrapText="bothSides">
              <wp:wrapPolygon edited="0">
                <wp:start x="2754" y="0"/>
                <wp:lineTo x="918" y="2675"/>
                <wp:lineTo x="1285" y="5851"/>
                <wp:lineTo x="9181" y="8025"/>
                <wp:lineTo x="0" y="8025"/>
                <wp:lineTo x="0" y="12204"/>
                <wp:lineTo x="1285" y="13375"/>
                <wp:lineTo x="10650" y="16050"/>
                <wp:lineTo x="2203" y="16384"/>
                <wp:lineTo x="0" y="17053"/>
                <wp:lineTo x="0" y="19728"/>
                <wp:lineTo x="1102" y="21399"/>
                <wp:lineTo x="1653" y="21399"/>
                <wp:lineTo x="19280" y="21399"/>
                <wp:lineTo x="20015" y="21399"/>
                <wp:lineTo x="21484" y="19560"/>
                <wp:lineTo x="21484" y="16885"/>
                <wp:lineTo x="18546" y="16217"/>
                <wp:lineTo x="11017" y="16050"/>
                <wp:lineTo x="20382" y="13375"/>
                <wp:lineTo x="21484" y="11536"/>
                <wp:lineTo x="21484" y="8693"/>
                <wp:lineTo x="18913" y="8025"/>
                <wp:lineTo x="10834" y="8025"/>
                <wp:lineTo x="10834" y="5350"/>
                <wp:lineTo x="21484" y="4514"/>
                <wp:lineTo x="21484" y="3009"/>
                <wp:lineTo x="20015" y="2675"/>
                <wp:lineTo x="20198" y="1672"/>
                <wp:lineTo x="10834" y="0"/>
                <wp:lineTo x="4223" y="0"/>
                <wp:lineTo x="2754" y="0"/>
              </wp:wrapPolygon>
            </wp:wrapTight>
            <wp:docPr id="3" name="Picture 3" descr="Feedback Opinion Gut - Free vector graphic on Pixab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Feedback Opinion Gut - Free vector graphic on Pixabay"/>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2240915" cy="246126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27DBB">
        <w:rPr>
          <w:rFonts w:asciiTheme="majorHAnsi" w:hAnsiTheme="majorHAnsi" w:cstheme="majorHAnsi"/>
          <w:b/>
          <w:bCs/>
          <w:noProof/>
          <w:color w:val="1F3864" w:themeColor="accent1" w:themeShade="80"/>
          <w:kern w:val="1"/>
          <w:lang w:eastAsia="en-GB" w:bidi="ar-SA"/>
        </w:rPr>
        <mc:AlternateContent>
          <mc:Choice Requires="wps">
            <w:drawing>
              <wp:anchor distT="0" distB="0" distL="114300" distR="114300" simplePos="0" relativeHeight="253602816" behindDoc="1" locked="0" layoutInCell="1" allowOverlap="1" wp14:anchorId="698E01FE" wp14:editId="37607767">
                <wp:simplePos x="0" y="0"/>
                <wp:positionH relativeFrom="column">
                  <wp:posOffset>3886200</wp:posOffset>
                </wp:positionH>
                <wp:positionV relativeFrom="paragraph">
                  <wp:posOffset>10160</wp:posOffset>
                </wp:positionV>
                <wp:extent cx="2426335" cy="2967990"/>
                <wp:effectExtent l="0" t="0" r="12065" b="22860"/>
                <wp:wrapTight wrapText="bothSides">
                  <wp:wrapPolygon edited="0">
                    <wp:start x="0" y="0"/>
                    <wp:lineTo x="0" y="21628"/>
                    <wp:lineTo x="21538" y="21628"/>
                    <wp:lineTo x="21538" y="0"/>
                    <wp:lineTo x="0" y="0"/>
                  </wp:wrapPolygon>
                </wp:wrapTight>
                <wp:docPr id="59" name="Rectangle 59"/>
                <wp:cNvGraphicFramePr/>
                <a:graphic xmlns:a="http://schemas.openxmlformats.org/drawingml/2006/main">
                  <a:graphicData uri="http://schemas.microsoft.com/office/word/2010/wordprocessingShape">
                    <wps:wsp>
                      <wps:cNvSpPr/>
                      <wps:spPr>
                        <a:xfrm>
                          <a:off x="0" y="0"/>
                          <a:ext cx="2426335" cy="2967990"/>
                        </a:xfrm>
                        <a:prstGeom prst="rect">
                          <a:avLst/>
                        </a:prstGeom>
                        <a:solidFill>
                          <a:sysClr val="window" lastClr="FFFFFF"/>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70F7BFA0" id="Rectangle 59" o:spid="_x0000_s1026" style="position:absolute;margin-left:306pt;margin-top:.8pt;width:191.05pt;height:233.7pt;z-index:-249713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S90gAIAABgFAAAOAAAAZHJzL2Uyb0RvYy54bWysVNtu2zAMfR+wfxD0vjpx00uMOkXQIsOA&#10;og3WDn1WZTkWoNskJU729TtS3Da9PA3zg0yKFCkeHuricqsV2QgfpDU1HR+NKBGG20aaVU1/PSy+&#10;nVMSIjMNU9aImu5EoJezr18ueleJ0nZWNcITBDGh6l1NuxhdVRSBd0KzcGSdMDC21msWofpV0XjW&#10;I7pWRTkanRa99Y3zlosQsHu9N9JZjt+2gse7tg0iElVT3C3m1ef1Ka3F7IJVK89cJ/lwDfYPt9BM&#10;GiR9CXXNIiNrLz+E0pJ7G2wbj7jVhW1byUWuAdWMR++que+YE7kWgBPcC0zh/4Xlt5ulJ7Kp6cmU&#10;EsM0evQTqDGzUoJgDwD1LlTwu3dLP2gBYqp223qd/qiDbDOouxdQxTYSjs1yUp4eH59QwmErp6dn&#10;02mGvXg97nyI34XVJAk19cifwWSbmxCREq7PLilbsEo2C6lUVnbhSnmyYWgweNHYnhLFQsRmTRf5&#10;SzUgxJtjypAefC3PRmAFZ2Beq1iEqB2wCGZFCVMrUJpHn+/y5nT4kPQB5R4kHuXvs8SpkGsWuv2N&#10;c9TkxiotIyZBSV3T88PTyiSryFwe4EgN2bcgSU+22aGH3u7JHRxfSCS5AQhL5sFmVIgJjXdYWmVR&#10;th0kSjrr/3y2n/xBMlgp6TEdgOT3mnmBEn8Y0G86nkzSOGVlcnJWQvGHlqdDi1nrK4v+jPEWOJ7F&#10;5B/Vs9h6qx8xyPOUFSZmOHLvwR+Uq7ifWjwFXMzn2Q0j5Fi8MfeOp+AJpwTvw/aReTeQKaIxt/Z5&#10;klj1jlN733TS2Pk62lZmwr3iCuokBeOXSTQ8FWm+D/Xs9fqgzf4CAAD//wMAUEsDBBQABgAIAAAA&#10;IQBR2AXi3QAAAAkBAAAPAAAAZHJzL2Rvd25yZXYueG1sTI9NS8QwEIbvgv8hjODNTbosxdamiwiC&#10;CB6sH+dsMzZlm0lp0m7dX+940uPwDO/7vNV+9YNYcIp9IA3ZRoFAaoPtqdPw/vZ4cwsiJkPWDIFQ&#10;wzdG2NeXF5UpbTjRKy5N6gSHUCyNBpfSWEoZW4fexE0YkZh9hcmbxOfUSTuZE4f7QW6VyqU3PXGD&#10;MyM+OGyPzew1PMfzvLQ2vqxudU/Fx6c6N3TU+vpqvb8DkXBNf8/wq8/qULPTIcxkoxg05NmWtyQG&#10;OQjmRbHLQBw07PJCgawr+X9B/QMAAP//AwBQSwECLQAUAAYACAAAACEAtoM4kv4AAADhAQAAEwAA&#10;AAAAAAAAAAAAAAAAAAAAW0NvbnRlbnRfVHlwZXNdLnhtbFBLAQItABQABgAIAAAAIQA4/SH/1gAA&#10;AJQBAAALAAAAAAAAAAAAAAAAAC8BAABfcmVscy8ucmVsc1BLAQItABQABgAIAAAAIQCDhS90gAIA&#10;ABgFAAAOAAAAAAAAAAAAAAAAAC4CAABkcnMvZTJvRG9jLnhtbFBLAQItABQABgAIAAAAIQBR2AXi&#10;3QAAAAkBAAAPAAAAAAAAAAAAAAAAANoEAABkcnMvZG93bnJldi54bWxQSwUGAAAAAAQABADzAAAA&#10;5AUAAAAA&#10;" fillcolor="window" strokecolor="windowText" strokeweight="1pt">
                <w10:wrap type="tight"/>
              </v:rect>
            </w:pict>
          </mc:Fallback>
        </mc:AlternateContent>
      </w:r>
      <w:r w:rsidR="006E0F3F">
        <w:rPr>
          <w:rFonts w:asciiTheme="majorHAnsi" w:hAnsiTheme="majorHAnsi" w:cstheme="majorHAnsi"/>
          <w:b/>
          <w:bCs/>
          <w:color w:val="1F3864" w:themeColor="accent1" w:themeShade="80"/>
          <w:kern w:val="1"/>
          <w:lang w:eastAsia="en-GB" w:bidi="ar-SA"/>
        </w:rPr>
        <w:t>4</w:t>
      </w:r>
      <w:r w:rsidRPr="00027DBB">
        <w:rPr>
          <w:rFonts w:asciiTheme="majorHAnsi" w:hAnsiTheme="majorHAnsi" w:cstheme="majorHAnsi"/>
          <w:b/>
          <w:bCs/>
          <w:color w:val="1F3864" w:themeColor="accent1" w:themeShade="80"/>
          <w:kern w:val="1"/>
          <w:lang w:eastAsia="en-GB" w:bidi="ar-SA"/>
        </w:rPr>
        <w:t>.</w:t>
      </w:r>
      <w:r w:rsidR="00DA58E5">
        <w:rPr>
          <w:rFonts w:asciiTheme="majorHAnsi" w:hAnsiTheme="majorHAnsi" w:cstheme="majorHAnsi"/>
          <w:b/>
          <w:bCs/>
          <w:color w:val="1F3864" w:themeColor="accent1" w:themeShade="80"/>
          <w:kern w:val="1"/>
          <w:lang w:eastAsia="en-GB" w:bidi="ar-SA"/>
        </w:rPr>
        <w:t>2</w:t>
      </w:r>
      <w:r w:rsidRPr="00027DBB">
        <w:rPr>
          <w:rFonts w:asciiTheme="majorHAnsi" w:hAnsiTheme="majorHAnsi" w:cstheme="majorHAnsi"/>
          <w:b/>
          <w:bCs/>
          <w:color w:val="1F3864" w:themeColor="accent1" w:themeShade="80"/>
          <w:kern w:val="1"/>
          <w:lang w:eastAsia="en-GB" w:bidi="ar-SA"/>
        </w:rPr>
        <w:t xml:space="preserve"> Hidden messages in feedback</w:t>
      </w:r>
    </w:p>
    <w:p w14:paraId="71E9CA3D" w14:textId="77777777" w:rsidR="00035CE4" w:rsidRDefault="00035CE4" w:rsidP="00035CE4">
      <w:pPr>
        <w:autoSpaceDE w:val="0"/>
        <w:autoSpaceDN w:val="0"/>
        <w:adjustRightInd w:val="0"/>
        <w:spacing w:line="240" w:lineRule="auto"/>
        <w:rPr>
          <w:rFonts w:ascii="Gadugi" w:hAnsi="Gadugi" w:cs="Calibri"/>
          <w:kern w:val="1"/>
          <w:sz w:val="22"/>
          <w:lang w:eastAsia="en-GB" w:bidi="ar-SA"/>
        </w:rPr>
      </w:pPr>
      <w:r w:rsidRPr="00DC6BF3">
        <w:rPr>
          <w:rFonts w:ascii="Gadugi" w:hAnsi="Gadugi" w:cs="Calibri"/>
          <w:kern w:val="1"/>
          <w:sz w:val="22"/>
          <w:lang w:eastAsia="en-GB" w:bidi="ar-SA"/>
        </w:rPr>
        <w:t xml:space="preserve">In the first example </w:t>
      </w:r>
      <w:r>
        <w:rPr>
          <w:rFonts w:ascii="Gadugi" w:hAnsi="Gadugi" w:cs="Calibri"/>
          <w:kern w:val="1"/>
          <w:sz w:val="22"/>
          <w:lang w:eastAsia="en-GB" w:bidi="ar-SA"/>
        </w:rPr>
        <w:t xml:space="preserve">in the previous section </w:t>
      </w:r>
      <w:r w:rsidRPr="00DC6BF3">
        <w:rPr>
          <w:rFonts w:ascii="Gadugi" w:hAnsi="Gadugi" w:cs="Calibri"/>
          <w:kern w:val="1"/>
          <w:sz w:val="22"/>
          <w:lang w:eastAsia="en-GB" w:bidi="ar-SA"/>
        </w:rPr>
        <w:t>around self-level feedback, the learner took away the message ‘I am clever’ and did not hear the more specific feedback the teacher gave. Whilst praise is a motivator for learning it is important that praise doesn’t hide</w:t>
      </w:r>
      <w:r>
        <w:rPr>
          <w:rFonts w:ascii="Gadugi" w:hAnsi="Gadugi" w:cs="Calibri"/>
          <w:kern w:val="1"/>
          <w:sz w:val="22"/>
          <w:lang w:eastAsia="en-GB" w:bidi="ar-SA"/>
        </w:rPr>
        <w:t xml:space="preserve"> or overshadow</w:t>
      </w:r>
      <w:r w:rsidRPr="00DC6BF3">
        <w:rPr>
          <w:rFonts w:ascii="Gadugi" w:hAnsi="Gadugi" w:cs="Calibri"/>
          <w:kern w:val="1"/>
          <w:sz w:val="22"/>
          <w:lang w:eastAsia="en-GB" w:bidi="ar-SA"/>
        </w:rPr>
        <w:t xml:space="preserve"> the intended feedback that will help students move forward with their learning. </w:t>
      </w:r>
    </w:p>
    <w:p w14:paraId="31007475" w14:textId="77777777" w:rsidR="00035CE4" w:rsidRDefault="00035CE4" w:rsidP="00035CE4">
      <w:pPr>
        <w:autoSpaceDE w:val="0"/>
        <w:autoSpaceDN w:val="0"/>
        <w:adjustRightInd w:val="0"/>
        <w:spacing w:line="240" w:lineRule="auto"/>
        <w:rPr>
          <w:rFonts w:ascii="Gadugi" w:hAnsi="Gadugi" w:cs="Calibri"/>
          <w:kern w:val="1"/>
          <w:sz w:val="22"/>
          <w:lang w:eastAsia="en-GB" w:bidi="ar-SA"/>
        </w:rPr>
      </w:pPr>
      <w:r w:rsidRPr="00891B20">
        <w:rPr>
          <w:rFonts w:ascii="Gadugi" w:hAnsi="Gadugi" w:cs="Calibri"/>
          <w:noProof/>
          <w:kern w:val="1"/>
          <w:sz w:val="22"/>
          <w:lang w:eastAsia="en-GB" w:bidi="ar-SA"/>
        </w:rPr>
        <mc:AlternateContent>
          <mc:Choice Requires="wps">
            <w:drawing>
              <wp:anchor distT="45720" distB="45720" distL="114300" distR="114300" simplePos="0" relativeHeight="253619200" behindDoc="0" locked="0" layoutInCell="1" allowOverlap="1" wp14:anchorId="0584674D" wp14:editId="0AD18084">
                <wp:simplePos x="0" y="0"/>
                <wp:positionH relativeFrom="column">
                  <wp:posOffset>3889717</wp:posOffset>
                </wp:positionH>
                <wp:positionV relativeFrom="paragraph">
                  <wp:posOffset>1352599</wp:posOffset>
                </wp:positionV>
                <wp:extent cx="2360930" cy="752475"/>
                <wp:effectExtent l="0" t="0" r="20320" b="28575"/>
                <wp:wrapSquare wrapText="bothSides"/>
                <wp:docPr id="5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752475"/>
                        </a:xfrm>
                        <a:prstGeom prst="rect">
                          <a:avLst/>
                        </a:prstGeom>
                        <a:solidFill>
                          <a:srgbClr val="FFFFFF"/>
                        </a:solidFill>
                        <a:ln w="9525">
                          <a:solidFill>
                            <a:sysClr val="window" lastClr="FFFFFF"/>
                          </a:solidFill>
                          <a:miter lim="800000"/>
                          <a:headEnd/>
                          <a:tailEnd/>
                        </a:ln>
                      </wps:spPr>
                      <wps:txbx>
                        <w:txbxContent>
                          <w:p w14:paraId="10842E63" w14:textId="77777777" w:rsidR="00035CE4" w:rsidRPr="00891B20" w:rsidRDefault="00035CE4" w:rsidP="00035CE4">
                            <w:pPr>
                              <w:rPr>
                                <w:rFonts w:ascii="Gadugi" w:hAnsi="Gadugi"/>
                                <w:sz w:val="18"/>
                                <w:szCs w:val="18"/>
                              </w:rPr>
                            </w:pPr>
                            <w:r w:rsidRPr="00891B20">
                              <w:rPr>
                                <w:rFonts w:ascii="Gadugi" w:hAnsi="Gadugi"/>
                                <w:sz w:val="18"/>
                                <w:szCs w:val="18"/>
                              </w:rPr>
                              <w:t xml:space="preserve">Source: </w:t>
                            </w:r>
                            <w:hyperlink r:id="rId67" w:history="1">
                              <w:r w:rsidRPr="00891B20">
                                <w:rPr>
                                  <w:rStyle w:val="Hyperlink"/>
                                  <w:rFonts w:ascii="Gadugi" w:hAnsi="Gadugi"/>
                                  <w:sz w:val="18"/>
                                  <w:szCs w:val="18"/>
                                </w:rPr>
                                <w:t>https://pixabay.com/vectors/feedback-opinion-gut-bad-neutral-1311638/</w:t>
                              </w:r>
                            </w:hyperlink>
                            <w:r w:rsidRPr="00891B20">
                              <w:rPr>
                                <w:rFonts w:ascii="Gadugi" w:hAnsi="Gadugi"/>
                                <w:sz w:val="18"/>
                                <w:szCs w:val="18"/>
                              </w:rPr>
                              <w:t xml:space="preserve"> Creative Commons </w:t>
                            </w:r>
                          </w:p>
                          <w:p w14:paraId="39F437E0" w14:textId="77777777" w:rsidR="00035CE4" w:rsidRDefault="00035CE4" w:rsidP="00035CE4"/>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xmlns="">
            <w:pict>
              <v:shape w14:anchorId="0584674D" id="_x0000_s1234" type="#_x0000_t202" style="position:absolute;margin-left:306.3pt;margin-top:106.5pt;width:185.9pt;height:59.25pt;z-index:253619200;visibility:visible;mso-wrap-style:square;mso-width-percent:400;mso-height-percent:0;mso-wrap-distance-left:9pt;mso-wrap-distance-top:3.6pt;mso-wrap-distance-right:9pt;mso-wrap-distance-bottom:3.6pt;mso-position-horizontal:absolute;mso-position-horizontal-relative:text;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K35IQIAADgEAAAOAAAAZHJzL2Uyb0RvYy54bWysU9uO2yAQfa/Uf0C8N3a8yWZjxVlts01V&#10;aXuRtv0ADDhGxQwFEjv9+g44m822Uh+q8oAYBs7MnDmzuh06TQ7SeQWmotNJTok0HIQyu4p++7p9&#10;c0OJD8wIpsHIih6lp7fr169WvS1lAS1oIR1BEOPL3la0DcGWWeZ5KzvmJ2ClQWcDrmMBTbfLhGM9&#10;onc6K/L8OuvBCeuAS+/x9n500nXCbxrJw+em8TIQXVHMLaTdpb2Oe7ZesXLnmG0VP6XB/iGLjimD&#10;Qc9Q9ywwsnfqD6hOcQcemjDh0GXQNIrLVANWM81/q+axZVamWpAcb880+f8Hyz8dHu0XR8LwFgZs&#10;YCrC2wfg3z0xsGmZ2ck756BvJRMYeBopy3rry9PXSLUvfQSp+48gsMlsHyABDY3rIitYJ0F0bMDx&#10;TLocAuF4WVxd58srdHH0LebFbDFPIVj59Ns6H95L6Eg8VNRhUxM6Ozz4ELNh5dOTGMyDVmKrtE6G&#10;29Ub7ciBoQC2aZ3QXzzThvQVXc6L+UjAC4ijPyOg8gT0lGjmA17+DbJTAZWtVVfRmzyuUWuRxndG&#10;JN0FpvR4xhK0OfEaqRxJDUM9ECWQ9GURf0eiaxBHpNrBKGUcPTy04H5S0qOMK+p/7JmTmOIHg+1a&#10;TmezqPtkzOaLAg136akvPcxwhKpooGQ8bkKalcikgTtsa6MS48+ZnJJGeaZGnEYp6v/STq+eB379&#10;CwAA//8DAFBLAwQUAAYACAAAACEAyroHPOEAAAALAQAADwAAAGRycy9kb3ducmV2LnhtbEyPwU7D&#10;MBBE70j8g7VIXBB1nJSoDXEqBCqcODSgnt14m0TEdhS7jenXs5zguNqnNzPlJpqBnXHyvbMSxCIB&#10;hrZxurethM+P7f0KmA/KajU4ixK+0cOmur4qVaHdbHd4rkPLSGJ9oSR0IYwF577p0Ci/cCNa+h3d&#10;ZFSgc2q5ntRMcjPwNElyblRvKaFTIz532HzVJyMhG+72c9jv4vblvX6Lr+Yyivki5e1NfHoEFjCG&#10;Pxh+61N1qKjTwZ2s9myQkIs0J1RCKjIaRcR6tVwCO5A+Ew/Aq5L/31D9AAAA//8DAFBLAQItABQA&#10;BgAIAAAAIQC2gziS/gAAAOEBAAATAAAAAAAAAAAAAAAAAAAAAABbQ29udGVudF9UeXBlc10ueG1s&#10;UEsBAi0AFAAGAAgAAAAhADj9If/WAAAAlAEAAAsAAAAAAAAAAAAAAAAALwEAAF9yZWxzLy5yZWxz&#10;UEsBAi0AFAAGAAgAAAAhAJLErfkhAgAAOAQAAA4AAAAAAAAAAAAAAAAALgIAAGRycy9lMm9Eb2Mu&#10;eG1sUEsBAi0AFAAGAAgAAAAhAMq6BzzhAAAACwEAAA8AAAAAAAAAAAAAAAAAewQAAGRycy9kb3du&#10;cmV2LnhtbFBLBQYAAAAABAAEAPMAAACJBQAAAAA=&#10;" strokecolor="window">
                <v:textbox>
                  <w:txbxContent>
                    <w:p w14:paraId="10842E63" w14:textId="77777777" w:rsidR="00035CE4" w:rsidRPr="00891B20" w:rsidRDefault="00035CE4" w:rsidP="00035CE4">
                      <w:pPr>
                        <w:rPr>
                          <w:rFonts w:ascii="Gadugi" w:hAnsi="Gadugi"/>
                          <w:sz w:val="18"/>
                          <w:szCs w:val="18"/>
                        </w:rPr>
                      </w:pPr>
                      <w:r w:rsidRPr="00891B20">
                        <w:rPr>
                          <w:rFonts w:ascii="Gadugi" w:hAnsi="Gadugi"/>
                          <w:sz w:val="18"/>
                          <w:szCs w:val="18"/>
                        </w:rPr>
                        <w:t xml:space="preserve">Source: </w:t>
                      </w:r>
                      <w:hyperlink r:id="rId68" w:history="1">
                        <w:r w:rsidRPr="00891B20">
                          <w:rPr>
                            <w:rStyle w:val="Hyperlink"/>
                            <w:rFonts w:ascii="Gadugi" w:hAnsi="Gadugi"/>
                            <w:sz w:val="18"/>
                            <w:szCs w:val="18"/>
                          </w:rPr>
                          <w:t>https://pixabay.com/vectors/feedback-opinion-gut-bad-neutral-1311638/</w:t>
                        </w:r>
                      </w:hyperlink>
                      <w:r w:rsidRPr="00891B20">
                        <w:rPr>
                          <w:rFonts w:ascii="Gadugi" w:hAnsi="Gadugi"/>
                          <w:sz w:val="18"/>
                          <w:szCs w:val="18"/>
                        </w:rPr>
                        <w:t xml:space="preserve"> Creative Commons </w:t>
                      </w:r>
                    </w:p>
                    <w:p w14:paraId="39F437E0" w14:textId="77777777" w:rsidR="00035CE4" w:rsidRDefault="00035CE4" w:rsidP="00035CE4"/>
                  </w:txbxContent>
                </v:textbox>
                <w10:wrap type="square"/>
              </v:shape>
            </w:pict>
          </mc:Fallback>
        </mc:AlternateContent>
      </w:r>
      <w:r w:rsidRPr="00DC6BF3">
        <w:rPr>
          <w:rFonts w:ascii="Gadugi" w:hAnsi="Gadugi" w:cs="Calibri"/>
          <w:kern w:val="1"/>
          <w:sz w:val="22"/>
          <w:lang w:eastAsia="en-GB" w:bidi="ar-SA"/>
        </w:rPr>
        <w:t xml:space="preserve">Look at the images, often used when giving younger students feedback. </w:t>
      </w:r>
      <w:r>
        <w:rPr>
          <w:rFonts w:ascii="Gadugi" w:hAnsi="Gadugi" w:cs="Calibri"/>
          <w:kern w:val="1"/>
          <w:sz w:val="22"/>
          <w:lang w:eastAsia="en-GB" w:bidi="ar-SA"/>
        </w:rPr>
        <w:t xml:space="preserve">What do you think younger children will want on their work? A smiley face, a </w:t>
      </w:r>
      <w:proofErr w:type="gramStart"/>
      <w:r>
        <w:rPr>
          <w:rFonts w:ascii="Gadugi" w:hAnsi="Gadugi" w:cs="Calibri"/>
          <w:kern w:val="1"/>
          <w:sz w:val="22"/>
          <w:lang w:eastAsia="en-GB" w:bidi="ar-SA"/>
        </w:rPr>
        <w:t>tick</w:t>
      </w:r>
      <w:proofErr w:type="gramEnd"/>
      <w:r>
        <w:rPr>
          <w:rFonts w:ascii="Gadugi" w:hAnsi="Gadugi" w:cs="Calibri"/>
          <w:kern w:val="1"/>
          <w:sz w:val="22"/>
          <w:lang w:eastAsia="en-GB" w:bidi="ar-SA"/>
        </w:rPr>
        <w:t xml:space="preserve"> and a big thumbs up? If we are encouraging learners to give feedback using these images, it is possible that we are also communicating that if students get a cross or a sad face that this is a bad thing. In previous modules we have talked about using mistakes as a learning opportunity, so it is important that we celebrate mistakes with young children, so they are not frightened to take risks or make mistakes as this is all part of their learning process. </w:t>
      </w:r>
    </w:p>
    <w:p w14:paraId="79806E5D" w14:textId="77777777" w:rsidR="00035CE4" w:rsidRDefault="00035CE4" w:rsidP="00035CE4">
      <w:pPr>
        <w:autoSpaceDE w:val="0"/>
        <w:autoSpaceDN w:val="0"/>
        <w:adjustRightInd w:val="0"/>
        <w:spacing w:line="240" w:lineRule="auto"/>
        <w:rPr>
          <w:rFonts w:ascii="Gadugi" w:hAnsi="Gadugi" w:cs="Calibri"/>
          <w:kern w:val="1"/>
          <w:sz w:val="22"/>
          <w:lang w:eastAsia="en-GB" w:bidi="ar-SA"/>
        </w:rPr>
      </w:pPr>
    </w:p>
    <w:p w14:paraId="4F16D906" w14:textId="1CFDA777" w:rsidR="00035CE4" w:rsidRPr="00027DBB" w:rsidRDefault="006E0F3F" w:rsidP="00035CE4">
      <w:pPr>
        <w:pStyle w:val="Heading1"/>
        <w:rPr>
          <w:b/>
          <w:bCs/>
          <w:color w:val="1F3864" w:themeColor="accent1" w:themeShade="80"/>
        </w:rPr>
      </w:pPr>
      <w:r>
        <w:rPr>
          <w:rFonts w:eastAsia="Times New Roman"/>
          <w:b/>
          <w:bCs/>
          <w:color w:val="1F3864" w:themeColor="accent1" w:themeShade="80"/>
          <w:szCs w:val="26"/>
          <w:lang w:bidi="ar-SA"/>
        </w:rPr>
        <w:t>4</w:t>
      </w:r>
      <w:r w:rsidR="00035CE4">
        <w:rPr>
          <w:rFonts w:eastAsia="Times New Roman"/>
          <w:b/>
          <w:bCs/>
          <w:color w:val="1F3864" w:themeColor="accent1" w:themeShade="80"/>
          <w:szCs w:val="26"/>
          <w:lang w:bidi="ar-SA"/>
        </w:rPr>
        <w:t>.</w:t>
      </w:r>
      <w:r w:rsidR="0093605E">
        <w:rPr>
          <w:rFonts w:eastAsia="Times New Roman"/>
          <w:b/>
          <w:bCs/>
          <w:color w:val="1F3864" w:themeColor="accent1" w:themeShade="80"/>
          <w:szCs w:val="26"/>
          <w:lang w:bidi="ar-SA"/>
        </w:rPr>
        <w:t>3</w:t>
      </w:r>
      <w:r w:rsidR="00035CE4" w:rsidRPr="00027DBB">
        <w:rPr>
          <w:rFonts w:eastAsia="Times New Roman"/>
          <w:b/>
          <w:bCs/>
          <w:color w:val="1F3864" w:themeColor="accent1" w:themeShade="80"/>
          <w:szCs w:val="26"/>
          <w:lang w:bidi="ar-SA"/>
        </w:rPr>
        <w:t xml:space="preserve"> Feedback and inclusive practice </w:t>
      </w:r>
    </w:p>
    <w:p w14:paraId="3A90A31B" w14:textId="77777777" w:rsidR="00035CE4" w:rsidRPr="00027DBB" w:rsidRDefault="00035CE4" w:rsidP="00035CE4">
      <w:pPr>
        <w:textAlignment w:val="baseline"/>
        <w:rPr>
          <w:rFonts w:ascii="Gadugi" w:eastAsia="Times New Roman" w:hAnsi="Gadugi" w:cs="Segoe UI"/>
          <w:color w:val="000000"/>
          <w:sz w:val="22"/>
          <w:lang w:bidi="ar-SA"/>
        </w:rPr>
      </w:pPr>
      <w:r w:rsidRPr="001941C3">
        <w:rPr>
          <w:rFonts w:ascii="Gadugi" w:eastAsia="Times New Roman" w:hAnsi="Gadugi" w:cs="Segoe UI"/>
          <w:color w:val="000000"/>
          <w:sz w:val="22"/>
          <w:lang w:bidi="ar-SA"/>
        </w:rPr>
        <w:t>Think about the learners in your educational setting, particularly those who may need extra support. Th</w:t>
      </w:r>
      <w:r>
        <w:rPr>
          <w:rFonts w:ascii="Gadugi" w:eastAsia="Times New Roman" w:hAnsi="Gadugi" w:cs="Segoe UI"/>
          <w:color w:val="000000"/>
          <w:sz w:val="22"/>
          <w:lang w:bidi="ar-SA"/>
        </w:rPr>
        <w:t xml:space="preserve">ese learners may be performing above their peers academically, they may not be learning in their first </w:t>
      </w:r>
      <w:proofErr w:type="gramStart"/>
      <w:r>
        <w:rPr>
          <w:rFonts w:ascii="Gadugi" w:eastAsia="Times New Roman" w:hAnsi="Gadugi" w:cs="Segoe UI"/>
          <w:color w:val="000000"/>
          <w:sz w:val="22"/>
          <w:lang w:bidi="ar-SA"/>
        </w:rPr>
        <w:t>language</w:t>
      </w:r>
      <w:proofErr w:type="gramEnd"/>
      <w:r>
        <w:rPr>
          <w:rFonts w:ascii="Gadugi" w:eastAsia="Times New Roman" w:hAnsi="Gadugi" w:cs="Segoe UI"/>
          <w:color w:val="000000"/>
          <w:sz w:val="22"/>
          <w:lang w:bidi="ar-SA"/>
        </w:rPr>
        <w:t xml:space="preserve"> or they might have additional learning difficulties such as a visual impairment. Effective feedback is vital for all children. </w:t>
      </w:r>
    </w:p>
    <w:p w14:paraId="59CE1A2C" w14:textId="0E8EF8A1" w:rsidR="00035CE4" w:rsidRDefault="00035CE4" w:rsidP="00035CE4">
      <w:pPr>
        <w:autoSpaceDE w:val="0"/>
        <w:autoSpaceDN w:val="0"/>
        <w:adjustRightInd w:val="0"/>
        <w:spacing w:line="240" w:lineRule="auto"/>
        <w:rPr>
          <w:rFonts w:ascii="Gadugi" w:eastAsia="Times New Roman" w:hAnsi="Gadugi" w:cs="Segoe UI"/>
          <w:sz w:val="22"/>
          <w:lang w:bidi="ar-SA"/>
        </w:rPr>
      </w:pPr>
      <w:r>
        <w:rPr>
          <w:rFonts w:ascii="Gadugi" w:eastAsia="Times New Roman" w:hAnsi="Gadugi" w:cs="Segoe UI"/>
          <w:sz w:val="22"/>
          <w:lang w:bidi="ar-SA"/>
        </w:rPr>
        <w:t>Read the list of consequences of effective feedback below.</w:t>
      </w:r>
    </w:p>
    <w:p w14:paraId="52CF023E" w14:textId="77777777" w:rsidR="00035CE4" w:rsidRPr="00B82192" w:rsidRDefault="00035CE4" w:rsidP="00DA58E5">
      <w:pPr>
        <w:numPr>
          <w:ilvl w:val="0"/>
          <w:numId w:val="16"/>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The learner feels accepted. Their efforts are recognised and valued.</w:t>
      </w:r>
    </w:p>
    <w:p w14:paraId="6A95F2D1" w14:textId="77777777" w:rsidR="00035CE4" w:rsidRPr="00B82192" w:rsidRDefault="00035CE4" w:rsidP="00DA58E5">
      <w:pPr>
        <w:numPr>
          <w:ilvl w:val="0"/>
          <w:numId w:val="16"/>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Self-esteem and commitment to tasks increases.</w:t>
      </w:r>
    </w:p>
    <w:p w14:paraId="15912427" w14:textId="77777777" w:rsidR="00035CE4" w:rsidRPr="00B82192" w:rsidRDefault="00035CE4" w:rsidP="00DA58E5">
      <w:pPr>
        <w:numPr>
          <w:ilvl w:val="0"/>
          <w:numId w:val="17"/>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 xml:space="preserve">Deep learning is more likely with understanding and improvement. The focus is on goals, success criteria, and tasks. </w:t>
      </w:r>
    </w:p>
    <w:p w14:paraId="7C24B90B" w14:textId="77777777" w:rsidR="00035CE4" w:rsidRDefault="00035CE4" w:rsidP="00DA58E5">
      <w:pPr>
        <w:numPr>
          <w:ilvl w:val="0"/>
          <w:numId w:val="18"/>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 xml:space="preserve">Students are more prepared to take risks and accept challenges. This is because their self -esteem comes from their effort and not from comparing them with other learners. </w:t>
      </w:r>
    </w:p>
    <w:p w14:paraId="27DBC2C6" w14:textId="77777777" w:rsidR="00035CE4" w:rsidRPr="00B82192" w:rsidRDefault="00035CE4" w:rsidP="00DA58E5">
      <w:pPr>
        <w:numPr>
          <w:ilvl w:val="0"/>
          <w:numId w:val="18"/>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 xml:space="preserve">Increased interest, effort, persistence, </w:t>
      </w:r>
      <w:proofErr w:type="gramStart"/>
      <w:r w:rsidRPr="00B82192">
        <w:rPr>
          <w:rFonts w:ascii="Gadugi" w:eastAsia="Times New Roman" w:hAnsi="Gadugi" w:cs="Calibri Light"/>
          <w:sz w:val="22"/>
          <w:lang w:val="en-GB" w:eastAsia="en-GB" w:bidi="ar-SA"/>
        </w:rPr>
        <w:t>self-esteem</w:t>
      </w:r>
      <w:proofErr w:type="gramEnd"/>
      <w:r w:rsidRPr="00B82192">
        <w:rPr>
          <w:rFonts w:ascii="Gadugi" w:eastAsia="Times New Roman" w:hAnsi="Gadugi" w:cs="Calibri Light"/>
          <w:sz w:val="22"/>
          <w:lang w:val="en-GB" w:eastAsia="en-GB" w:bidi="ar-SA"/>
        </w:rPr>
        <w:t xml:space="preserve"> and self-belief.</w:t>
      </w:r>
    </w:p>
    <w:p w14:paraId="34CBEF6F" w14:textId="77777777" w:rsidR="00035CE4" w:rsidRPr="00B82192" w:rsidRDefault="00035CE4" w:rsidP="00DA58E5">
      <w:pPr>
        <w:numPr>
          <w:ilvl w:val="0"/>
          <w:numId w:val="18"/>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In time – ‘learned resourcefulness’</w:t>
      </w:r>
    </w:p>
    <w:p w14:paraId="0EAD566F" w14:textId="77777777" w:rsidR="00035CE4" w:rsidRDefault="00035CE4" w:rsidP="00DA58E5">
      <w:pPr>
        <w:numPr>
          <w:ilvl w:val="0"/>
          <w:numId w:val="18"/>
        </w:numPr>
        <w:spacing w:after="150" w:line="240" w:lineRule="auto"/>
        <w:rPr>
          <w:rFonts w:ascii="Gadugi" w:eastAsia="Times New Roman" w:hAnsi="Gadugi" w:cs="Calibri Light"/>
          <w:sz w:val="22"/>
          <w:lang w:val="en-GB" w:eastAsia="en-GB" w:bidi="ar-SA"/>
        </w:rPr>
      </w:pPr>
      <w:r w:rsidRPr="00B82192">
        <w:rPr>
          <w:rFonts w:ascii="Gadugi" w:eastAsia="Times New Roman" w:hAnsi="Gadugi" w:cs="Calibri Light"/>
          <w:sz w:val="22"/>
          <w:lang w:val="en-GB" w:eastAsia="en-GB" w:bidi="ar-SA"/>
        </w:rPr>
        <w:t>Empowered learning – I will find a way around this problem and succeed.</w:t>
      </w:r>
    </w:p>
    <w:p w14:paraId="2AD9A363" w14:textId="77777777" w:rsidR="00035CE4" w:rsidRPr="0034099F" w:rsidRDefault="00035CE4" w:rsidP="00DA58E5">
      <w:pPr>
        <w:numPr>
          <w:ilvl w:val="0"/>
          <w:numId w:val="18"/>
        </w:numPr>
        <w:spacing w:after="150" w:line="240" w:lineRule="auto"/>
        <w:rPr>
          <w:rFonts w:ascii="Gadugi" w:eastAsia="Times New Roman" w:hAnsi="Gadugi" w:cs="Calibri Light"/>
          <w:sz w:val="22"/>
          <w:lang w:val="en-GB" w:eastAsia="en-GB" w:bidi="ar-SA"/>
        </w:rPr>
      </w:pPr>
      <w:r w:rsidRPr="0034099F">
        <w:rPr>
          <w:rFonts w:ascii="Gadugi" w:eastAsia="Times New Roman" w:hAnsi="Gadugi" w:cs="Calibri Light"/>
          <w:sz w:val="22"/>
          <w:lang w:val="en-GB" w:eastAsia="en-GB" w:bidi="ar-SA"/>
        </w:rPr>
        <w:t xml:space="preserve">Learning depends on time, effort, corrected practice and using the right strategies. </w:t>
      </w:r>
    </w:p>
    <w:p w14:paraId="7A5DD63E" w14:textId="77777777" w:rsidR="00035CE4" w:rsidRPr="00FA3809" w:rsidRDefault="00035CE4" w:rsidP="00035CE4">
      <w:pPr>
        <w:textAlignment w:val="baseline"/>
        <w:rPr>
          <w:rFonts w:ascii="Gadugi" w:eastAsia="Times New Roman" w:hAnsi="Gadugi" w:cs="Segoe UI"/>
          <w:sz w:val="18"/>
          <w:szCs w:val="18"/>
          <w:lang w:bidi="ar-SA"/>
        </w:rPr>
      </w:pPr>
      <w:r w:rsidRPr="00FA3809">
        <w:rPr>
          <w:rFonts w:ascii="Gadugi" w:hAnsi="Gadugi" w:cs="Calibri"/>
          <w:kern w:val="1"/>
          <w:sz w:val="18"/>
          <w:szCs w:val="18"/>
          <w:lang w:eastAsia="en-GB" w:bidi="ar-SA"/>
        </w:rPr>
        <w:t>Adapted from ‘Evidence based Teaching (2nd edition)’, G. Petty, 2009</w:t>
      </w:r>
    </w:p>
    <w:p w14:paraId="7CF0FB16" w14:textId="77777777" w:rsidR="00035CE4" w:rsidRDefault="00035CE4" w:rsidP="00035CE4">
      <w:pPr>
        <w:autoSpaceDE w:val="0"/>
        <w:autoSpaceDN w:val="0"/>
        <w:adjustRightInd w:val="0"/>
        <w:spacing w:line="240" w:lineRule="auto"/>
        <w:rPr>
          <w:rFonts w:cs="Calibri"/>
          <w:color w:val="4472C4" w:themeColor="accent1"/>
          <w:kern w:val="1"/>
          <w:lang w:eastAsia="en-GB" w:bidi="ar-SA"/>
        </w:rPr>
      </w:pPr>
    </w:p>
    <w:tbl>
      <w:tblPr>
        <w:tblStyle w:val="TableGrid"/>
        <w:tblpPr w:leftFromText="180" w:rightFromText="180" w:vertAnchor="text" w:horzAnchor="margin" w:tblpY="-836"/>
        <w:tblW w:w="9918" w:type="dxa"/>
        <w:tblLook w:val="04A0" w:firstRow="1" w:lastRow="0" w:firstColumn="1" w:lastColumn="0" w:noHBand="0" w:noVBand="1"/>
      </w:tblPr>
      <w:tblGrid>
        <w:gridCol w:w="9918"/>
      </w:tblGrid>
      <w:tr w:rsidR="00035CE4" w:rsidRPr="00273726" w14:paraId="7076D759" w14:textId="77777777" w:rsidTr="00FF0E76">
        <w:trPr>
          <w:trHeight w:val="1922"/>
        </w:trPr>
        <w:tc>
          <w:tcPr>
            <w:tcW w:w="9918" w:type="dxa"/>
            <w:shd w:val="clear" w:color="auto" w:fill="FFF2CC" w:themeFill="accent4" w:themeFillTint="33"/>
          </w:tcPr>
          <w:p w14:paraId="43DD70DB" w14:textId="71D17AE8" w:rsidR="00035CE4" w:rsidRPr="0083563C" w:rsidRDefault="00692D71" w:rsidP="00FF0E76">
            <w:pPr>
              <w:pStyle w:val="Heading1"/>
              <w:outlineLvl w:val="0"/>
              <w:rPr>
                <w:rFonts w:eastAsia="Times New Roman"/>
                <w:b/>
                <w:bCs/>
                <w:lang w:bidi="ar-SA"/>
              </w:rPr>
            </w:pPr>
            <w:r>
              <w:rPr>
                <w:rFonts w:ascii="Gadugi" w:hAnsi="Gadugi"/>
                <w:noProof/>
                <w:sz w:val="22"/>
                <w:lang w:bidi="ar-SA"/>
              </w:rPr>
              <w:lastRenderedPageBreak/>
              <w:drawing>
                <wp:anchor distT="0" distB="0" distL="114300" distR="114300" simplePos="0" relativeHeight="253604864" behindDoc="1" locked="0" layoutInCell="1" allowOverlap="1" wp14:anchorId="069EDECB" wp14:editId="5513289E">
                  <wp:simplePos x="0" y="0"/>
                  <wp:positionH relativeFrom="column">
                    <wp:posOffset>5504180</wp:posOffset>
                  </wp:positionH>
                  <wp:positionV relativeFrom="paragraph">
                    <wp:posOffset>118110</wp:posOffset>
                  </wp:positionV>
                  <wp:extent cx="615950" cy="292735"/>
                  <wp:effectExtent l="0" t="0" r="0" b="0"/>
                  <wp:wrapTight wrapText="bothSides">
                    <wp:wrapPolygon edited="0">
                      <wp:start x="4008" y="0"/>
                      <wp:lineTo x="0" y="4217"/>
                      <wp:lineTo x="0" y="16868"/>
                      <wp:lineTo x="4008" y="19679"/>
                      <wp:lineTo x="16701" y="19679"/>
                      <wp:lineTo x="20709" y="16868"/>
                      <wp:lineTo x="20709" y="4217"/>
                      <wp:lineTo x="16701" y="0"/>
                      <wp:lineTo x="4008" y="0"/>
                    </wp:wrapPolygon>
                  </wp:wrapTight>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15950" cy="292735"/>
                          </a:xfrm>
                          <a:prstGeom prst="rect">
                            <a:avLst/>
                          </a:prstGeom>
                          <a:noFill/>
                        </pic:spPr>
                      </pic:pic>
                    </a:graphicData>
                  </a:graphic>
                </wp:anchor>
              </w:drawing>
            </w:r>
            <w:r w:rsidR="00035CE4" w:rsidRPr="00EA08BD">
              <w:rPr>
                <w:b/>
                <w:bCs/>
                <w:noProof/>
                <w:szCs w:val="26"/>
                <w:lang w:eastAsia="en-GB" w:bidi="ar-SA"/>
              </w:rPr>
              <w:drawing>
                <wp:anchor distT="0" distB="0" distL="114300" distR="114300" simplePos="0" relativeHeight="253612032" behindDoc="0" locked="0" layoutInCell="1" allowOverlap="1" wp14:anchorId="79227F25" wp14:editId="17D100F4">
                  <wp:simplePos x="0" y="0"/>
                  <wp:positionH relativeFrom="column">
                    <wp:posOffset>2259965</wp:posOffset>
                  </wp:positionH>
                  <wp:positionV relativeFrom="paragraph">
                    <wp:posOffset>-98425</wp:posOffset>
                  </wp:positionV>
                  <wp:extent cx="817587" cy="817587"/>
                  <wp:effectExtent l="0" t="0" r="0" b="0"/>
                  <wp:wrapNone/>
                  <wp:docPr id="472" name="Picture 472"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 name="Picture 465" descr="A picture containing text&#10;&#10;Description automatically generated"/>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817587" cy="817587"/>
                          </a:xfrm>
                          <a:prstGeom prst="rect">
                            <a:avLst/>
                          </a:prstGeom>
                          <a:noFill/>
                        </pic:spPr>
                      </pic:pic>
                    </a:graphicData>
                  </a:graphic>
                  <wp14:sizeRelH relativeFrom="margin">
                    <wp14:pctWidth>0</wp14:pctWidth>
                  </wp14:sizeRelH>
                  <wp14:sizeRelV relativeFrom="margin">
                    <wp14:pctHeight>0</wp14:pctHeight>
                  </wp14:sizeRelV>
                </wp:anchor>
              </w:drawing>
            </w:r>
            <w:r w:rsidR="00035CE4" w:rsidRPr="0083563C">
              <w:rPr>
                <w:b/>
                <w:bCs/>
              </w:rPr>
              <w:t>Discussion about effective feedback</w:t>
            </w:r>
          </w:p>
          <w:p w14:paraId="213F50C3" w14:textId="77777777" w:rsidR="00035CE4" w:rsidRDefault="00035CE4" w:rsidP="00FF0E76">
            <w:pPr>
              <w:rPr>
                <w:lang w:bidi="ar-SA"/>
              </w:rPr>
            </w:pPr>
          </w:p>
          <w:p w14:paraId="1509FC18" w14:textId="77777777" w:rsidR="00035CE4" w:rsidRPr="0083563C" w:rsidRDefault="00035CE4" w:rsidP="00FF0E76">
            <w:pPr>
              <w:rPr>
                <w:rFonts w:ascii="Gadugi" w:hAnsi="Gadugi"/>
                <w:sz w:val="22"/>
                <w:lang w:bidi="ar-SA"/>
              </w:rPr>
            </w:pPr>
            <w:r w:rsidRPr="0083563C">
              <w:rPr>
                <w:rFonts w:ascii="Gadugi" w:hAnsi="Gadugi"/>
                <w:sz w:val="22"/>
                <w:lang w:bidi="ar-SA"/>
              </w:rPr>
              <w:t>Important points about effective feedback</w:t>
            </w:r>
          </w:p>
          <w:p w14:paraId="3B18E17C" w14:textId="77777777" w:rsidR="00035CE4" w:rsidRPr="0083563C" w:rsidRDefault="00035CE4" w:rsidP="00FF0E76">
            <w:pPr>
              <w:rPr>
                <w:rFonts w:ascii="Gadugi" w:hAnsi="Gadugi"/>
                <w:sz w:val="22"/>
                <w:lang w:bidi="ar-SA"/>
              </w:rPr>
            </w:pPr>
          </w:p>
          <w:p w14:paraId="448F37CD"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 xml:space="preserve">There needs to be a clear model of success to enable feedback to be given. This may be in the form of a success criteria so the steps for success are clear. </w:t>
            </w:r>
          </w:p>
          <w:p w14:paraId="455C8093"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Feedback needs to follow assessment.</w:t>
            </w:r>
          </w:p>
          <w:p w14:paraId="08BD5DB9"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Assessment</w:t>
            </w:r>
            <w:r>
              <w:rPr>
                <w:rFonts w:ascii="Gadugi" w:hAnsi="Gadugi"/>
                <w:sz w:val="22"/>
                <w:lang w:bidi="ar-SA"/>
              </w:rPr>
              <w:t xml:space="preserve"> and</w:t>
            </w:r>
            <w:r w:rsidRPr="00286223">
              <w:rPr>
                <w:rFonts w:ascii="Gadugi" w:hAnsi="Gadugi"/>
                <w:sz w:val="22"/>
                <w:lang w:bidi="ar-SA"/>
              </w:rPr>
              <w:t xml:space="preserve"> feedback can occur before (initial), during (formative) and at the end or after (</w:t>
            </w:r>
            <w:r>
              <w:rPr>
                <w:rFonts w:ascii="Gadugi" w:hAnsi="Gadugi"/>
                <w:sz w:val="22"/>
                <w:lang w:bidi="ar-SA"/>
              </w:rPr>
              <w:t>s</w:t>
            </w:r>
            <w:r w:rsidRPr="00286223">
              <w:rPr>
                <w:rFonts w:ascii="Gadugi" w:hAnsi="Gadugi"/>
                <w:sz w:val="22"/>
                <w:lang w:bidi="ar-SA"/>
              </w:rPr>
              <w:t>ummative) a lesson.</w:t>
            </w:r>
          </w:p>
          <w:p w14:paraId="63C13F46"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Feedback tells how you are performing in a task.</w:t>
            </w:r>
          </w:p>
          <w:p w14:paraId="07A53BB2"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Feedback tells you what went well during the task.</w:t>
            </w:r>
          </w:p>
          <w:p w14:paraId="68EFD847"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Feedback tells you what to improve and how to improve it.</w:t>
            </w:r>
          </w:p>
          <w:p w14:paraId="544919F9"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 xml:space="preserve">Feedback should be </w:t>
            </w:r>
            <w:r>
              <w:rPr>
                <w:rFonts w:ascii="Gadugi" w:hAnsi="Gadugi"/>
                <w:sz w:val="22"/>
                <w:lang w:bidi="ar-SA"/>
              </w:rPr>
              <w:t xml:space="preserve">given </w:t>
            </w:r>
            <w:r w:rsidRPr="00286223">
              <w:rPr>
                <w:rFonts w:ascii="Gadugi" w:hAnsi="Gadugi"/>
                <w:sz w:val="22"/>
                <w:lang w:bidi="ar-SA"/>
              </w:rPr>
              <w:t>during or soon after the task.</w:t>
            </w:r>
          </w:p>
          <w:p w14:paraId="13763ACE"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Targets for improving should be set after feedback.</w:t>
            </w:r>
          </w:p>
          <w:p w14:paraId="39BAA00B" w14:textId="77777777" w:rsidR="00035CE4" w:rsidRPr="00286223" w:rsidRDefault="00035CE4" w:rsidP="00DA58E5">
            <w:pPr>
              <w:pStyle w:val="ListParagraph"/>
              <w:numPr>
                <w:ilvl w:val="0"/>
                <w:numId w:val="25"/>
              </w:numPr>
              <w:rPr>
                <w:rFonts w:ascii="Gadugi" w:hAnsi="Gadugi"/>
                <w:sz w:val="22"/>
                <w:lang w:bidi="ar-SA"/>
              </w:rPr>
            </w:pPr>
            <w:r w:rsidRPr="00286223">
              <w:rPr>
                <w:rFonts w:ascii="Gadugi" w:hAnsi="Gadugi"/>
                <w:sz w:val="22"/>
                <w:lang w:bidi="ar-SA"/>
              </w:rPr>
              <w:t>Careful checks on progress (on the targets set after feedback) is critical.</w:t>
            </w:r>
          </w:p>
          <w:p w14:paraId="479A8A1B" w14:textId="77777777" w:rsidR="00035CE4" w:rsidRDefault="00035CE4" w:rsidP="00DA58E5">
            <w:pPr>
              <w:pStyle w:val="ListParagraph"/>
              <w:numPr>
                <w:ilvl w:val="0"/>
                <w:numId w:val="25"/>
              </w:numPr>
              <w:rPr>
                <w:rFonts w:ascii="Gadugi" w:hAnsi="Gadugi"/>
                <w:sz w:val="22"/>
                <w:lang w:bidi="ar-SA"/>
              </w:rPr>
            </w:pPr>
            <w:r w:rsidRPr="00286223">
              <w:rPr>
                <w:rFonts w:ascii="Gadugi" w:hAnsi="Gadugi"/>
                <w:sz w:val="22"/>
                <w:lang w:bidi="ar-SA"/>
              </w:rPr>
              <w:t>Feedback needs to be constructive and respectful.</w:t>
            </w:r>
          </w:p>
          <w:p w14:paraId="0EB10BEC" w14:textId="77777777" w:rsidR="00035CE4" w:rsidRDefault="00035CE4" w:rsidP="00DA58E5">
            <w:pPr>
              <w:pStyle w:val="ListParagraph"/>
              <w:numPr>
                <w:ilvl w:val="0"/>
                <w:numId w:val="25"/>
              </w:numPr>
              <w:rPr>
                <w:rFonts w:ascii="Gadugi" w:hAnsi="Gadugi"/>
                <w:sz w:val="22"/>
                <w:lang w:bidi="ar-SA"/>
              </w:rPr>
            </w:pPr>
            <w:r>
              <w:rPr>
                <w:rFonts w:ascii="Gadugi" w:hAnsi="Gadugi"/>
                <w:sz w:val="22"/>
                <w:lang w:bidi="ar-SA"/>
              </w:rPr>
              <w:t xml:space="preserve">Students should see feedback as helpful and supportive and not a judgement of them personally. </w:t>
            </w:r>
          </w:p>
          <w:p w14:paraId="3923159B" w14:textId="77777777" w:rsidR="00035CE4" w:rsidRPr="00A46395" w:rsidRDefault="00035CE4" w:rsidP="00DA58E5">
            <w:pPr>
              <w:pStyle w:val="ListParagraph"/>
              <w:numPr>
                <w:ilvl w:val="0"/>
                <w:numId w:val="25"/>
              </w:numPr>
              <w:rPr>
                <w:rFonts w:ascii="Gadugi" w:hAnsi="Gadugi"/>
                <w:sz w:val="22"/>
                <w:lang w:bidi="ar-SA"/>
              </w:rPr>
            </w:pPr>
            <w:r w:rsidRPr="00A46395">
              <w:rPr>
                <w:rFonts w:ascii="Gadugi" w:eastAsia="Times New Roman" w:hAnsi="Gadugi" w:cs="Calibri Light"/>
                <w:sz w:val="22"/>
                <w:lang w:eastAsia="en-GB" w:bidi="ar-SA"/>
              </w:rPr>
              <w:t>When a clear assessment criteria and goals are shared with learners the feedback is easier to give and receive. Feedback can be given on how well the learner has met the criteria and goals.</w:t>
            </w:r>
          </w:p>
          <w:p w14:paraId="1200AFFB" w14:textId="77777777" w:rsidR="00035CE4" w:rsidRPr="00A46395" w:rsidRDefault="00035CE4" w:rsidP="00FF0E76">
            <w:pPr>
              <w:rPr>
                <w:rFonts w:ascii="Gadugi" w:hAnsi="Gadugi"/>
                <w:sz w:val="22"/>
                <w:lang w:bidi="ar-SA"/>
              </w:rPr>
            </w:pPr>
          </w:p>
          <w:p w14:paraId="3F6BED66" w14:textId="77777777" w:rsidR="00035CE4" w:rsidRPr="002B4839" w:rsidRDefault="00035CE4" w:rsidP="00FF0E76">
            <w:pPr>
              <w:rPr>
                <w:rFonts w:ascii="Gadugi" w:hAnsi="Gadugi"/>
                <w:sz w:val="22"/>
                <w:lang w:bidi="ar-SA"/>
              </w:rPr>
            </w:pPr>
          </w:p>
          <w:p w14:paraId="2A7F4B41" w14:textId="77777777" w:rsidR="00035CE4" w:rsidRPr="00455342" w:rsidRDefault="00035CE4" w:rsidP="00FF0E76">
            <w:pPr>
              <w:rPr>
                <w:lang w:bidi="ar-SA"/>
              </w:rPr>
            </w:pPr>
          </w:p>
        </w:tc>
      </w:tr>
    </w:tbl>
    <w:p w14:paraId="1A307043" w14:textId="77777777" w:rsidR="00035CE4" w:rsidRPr="00455342" w:rsidRDefault="00035CE4" w:rsidP="00035CE4">
      <w:pPr>
        <w:autoSpaceDE w:val="0"/>
        <w:autoSpaceDN w:val="0"/>
        <w:adjustRightInd w:val="0"/>
        <w:spacing w:line="240" w:lineRule="auto"/>
        <w:rPr>
          <w:rFonts w:cs="Calibri"/>
          <w:color w:val="4472C4" w:themeColor="accent1"/>
          <w:kern w:val="1"/>
          <w:lang w:eastAsia="en-GB" w:bidi="ar-SA"/>
        </w:rPr>
      </w:pPr>
    </w:p>
    <w:p w14:paraId="7EF340DD" w14:textId="77777777" w:rsidR="00035CE4" w:rsidRPr="00DC13BE" w:rsidRDefault="00035CE4" w:rsidP="00035CE4">
      <w:pPr>
        <w:autoSpaceDE w:val="0"/>
        <w:autoSpaceDN w:val="0"/>
        <w:adjustRightInd w:val="0"/>
        <w:spacing w:line="240" w:lineRule="auto"/>
        <w:rPr>
          <w:rFonts w:cs="Calibri"/>
          <w:color w:val="4472C4" w:themeColor="accent1"/>
          <w:kern w:val="1"/>
          <w:lang w:eastAsia="en-GB" w:bidi="ar-SA"/>
        </w:rPr>
      </w:pPr>
    </w:p>
    <w:p w14:paraId="550C5C04" w14:textId="71EAC891" w:rsidR="00035CE4" w:rsidRPr="00AA44C4" w:rsidRDefault="006E0F3F" w:rsidP="006E0F3F">
      <w:pPr>
        <w:pStyle w:val="Heading1"/>
        <w:ind w:left="360"/>
        <w:rPr>
          <w:rFonts w:eastAsia="Times New Roman"/>
          <w:b/>
          <w:bCs/>
          <w:szCs w:val="26"/>
          <w:lang w:bidi="ar-SA"/>
        </w:rPr>
      </w:pPr>
      <w:r>
        <w:rPr>
          <w:rFonts w:eastAsia="Times New Roman"/>
          <w:b/>
          <w:bCs/>
          <w:szCs w:val="26"/>
          <w:lang w:bidi="ar-SA"/>
        </w:rPr>
        <w:t>5.</w:t>
      </w:r>
      <w:r w:rsidR="00035CE4" w:rsidRPr="00AA44C4">
        <w:rPr>
          <w:rFonts w:eastAsia="Times New Roman"/>
          <w:b/>
          <w:bCs/>
          <w:szCs w:val="26"/>
          <w:lang w:bidi="ar-SA"/>
        </w:rPr>
        <w:t>Wrap up</w:t>
      </w:r>
    </w:p>
    <w:p w14:paraId="7B6E9B0D" w14:textId="38E35059" w:rsidR="00035CE4" w:rsidRPr="005F269F" w:rsidRDefault="00035CE4" w:rsidP="00A330C8">
      <w:pPr>
        <w:autoSpaceDE w:val="0"/>
        <w:autoSpaceDN w:val="0"/>
        <w:adjustRightInd w:val="0"/>
        <w:spacing w:line="240" w:lineRule="auto"/>
        <w:rPr>
          <w:rFonts w:ascii="Gadugi" w:hAnsi="Gadugi" w:cstheme="minorHAnsi"/>
          <w:sz w:val="22"/>
        </w:rPr>
      </w:pPr>
      <w:r w:rsidRPr="005F269F">
        <w:rPr>
          <w:rFonts w:ascii="Gadugi" w:hAnsi="Gadugi" w:cstheme="minorHAnsi"/>
          <w:kern w:val="1"/>
          <w:sz w:val="22"/>
          <w:lang w:eastAsia="en-GB" w:bidi="ar-SA"/>
        </w:rPr>
        <w:t xml:space="preserve">In this module you have:                                                                                                                                      </w:t>
      </w:r>
    </w:p>
    <w:p w14:paraId="39184834" w14:textId="77777777" w:rsidR="00A330C8" w:rsidRDefault="00A330C8" w:rsidP="00DA58E5">
      <w:pPr>
        <w:pStyle w:val="ListParagraph"/>
        <w:numPr>
          <w:ilvl w:val="0"/>
          <w:numId w:val="33"/>
        </w:numPr>
        <w:autoSpaceDE w:val="0"/>
        <w:autoSpaceDN w:val="0"/>
        <w:adjustRightInd w:val="0"/>
        <w:spacing w:line="240" w:lineRule="auto"/>
        <w:rPr>
          <w:rFonts w:ascii="Gadugi" w:hAnsi="Gadugi" w:cstheme="minorHAnsi"/>
          <w:sz w:val="22"/>
        </w:rPr>
      </w:pPr>
      <w:r w:rsidRPr="005F269F">
        <w:rPr>
          <w:rFonts w:ascii="Gadugi" w:hAnsi="Gadugi" w:cstheme="minorHAnsi"/>
          <w:sz w:val="22"/>
        </w:rPr>
        <w:t>Explored different types of questioning and when it might be appropriate to use them.</w:t>
      </w:r>
    </w:p>
    <w:p w14:paraId="5D3F296C" w14:textId="56F2BBB7" w:rsidR="00035CE4" w:rsidRPr="005F269F" w:rsidRDefault="00035CE4" w:rsidP="00DA58E5">
      <w:pPr>
        <w:pStyle w:val="ListParagraph"/>
        <w:numPr>
          <w:ilvl w:val="0"/>
          <w:numId w:val="33"/>
        </w:numPr>
        <w:autoSpaceDE w:val="0"/>
        <w:autoSpaceDN w:val="0"/>
        <w:adjustRightInd w:val="0"/>
        <w:spacing w:line="240" w:lineRule="auto"/>
        <w:rPr>
          <w:rFonts w:ascii="Gadugi" w:hAnsi="Gadugi" w:cstheme="minorHAnsi"/>
          <w:sz w:val="22"/>
        </w:rPr>
      </w:pPr>
      <w:r w:rsidRPr="005F269F">
        <w:rPr>
          <w:rFonts w:ascii="Gadugi" w:hAnsi="Gadugi" w:cstheme="minorHAnsi"/>
          <w:sz w:val="22"/>
        </w:rPr>
        <w:t xml:space="preserve">Considered how the types of questions we ask has an impact on lower or higher order thinking. </w:t>
      </w:r>
    </w:p>
    <w:p w14:paraId="5B24FD0F" w14:textId="77777777" w:rsidR="00035CE4" w:rsidRPr="005F269F" w:rsidRDefault="00035CE4" w:rsidP="00DA58E5">
      <w:pPr>
        <w:pStyle w:val="ListParagraph"/>
        <w:numPr>
          <w:ilvl w:val="0"/>
          <w:numId w:val="33"/>
        </w:numPr>
        <w:autoSpaceDE w:val="0"/>
        <w:autoSpaceDN w:val="0"/>
        <w:adjustRightInd w:val="0"/>
        <w:spacing w:line="240" w:lineRule="auto"/>
        <w:rPr>
          <w:rFonts w:ascii="Gadugi" w:hAnsi="Gadugi" w:cstheme="minorHAnsi"/>
          <w:sz w:val="22"/>
        </w:rPr>
      </w:pPr>
      <w:r w:rsidRPr="005F269F">
        <w:rPr>
          <w:rFonts w:ascii="Gadugi" w:hAnsi="Gadugi" w:cstheme="minorHAnsi"/>
          <w:sz w:val="22"/>
        </w:rPr>
        <w:t>Thought about action research and how they might be useful in reflecting on your practice.</w:t>
      </w:r>
    </w:p>
    <w:p w14:paraId="350D06B6" w14:textId="77777777" w:rsidR="00035CE4" w:rsidRPr="005F269F" w:rsidRDefault="00035CE4" w:rsidP="00DA58E5">
      <w:pPr>
        <w:pStyle w:val="ListParagraph"/>
        <w:numPr>
          <w:ilvl w:val="0"/>
          <w:numId w:val="33"/>
        </w:numPr>
        <w:autoSpaceDE w:val="0"/>
        <w:autoSpaceDN w:val="0"/>
        <w:adjustRightInd w:val="0"/>
        <w:spacing w:line="240" w:lineRule="auto"/>
        <w:rPr>
          <w:rFonts w:ascii="Gadugi" w:hAnsi="Gadugi" w:cstheme="minorHAnsi"/>
          <w:kern w:val="1"/>
          <w:sz w:val="22"/>
          <w:lang w:eastAsia="en-GB" w:bidi="ar-SA"/>
        </w:rPr>
      </w:pPr>
      <w:r w:rsidRPr="005F269F">
        <w:rPr>
          <w:rFonts w:ascii="Gadugi" w:hAnsi="Gadugi" w:cstheme="minorHAnsi"/>
          <w:sz w:val="22"/>
        </w:rPr>
        <w:t>explained the importance of effective feedback.</w:t>
      </w:r>
      <w:r w:rsidRPr="005F269F">
        <w:rPr>
          <w:rFonts w:ascii="Gadugi" w:hAnsi="Gadugi" w:cstheme="minorHAnsi"/>
          <w:kern w:val="1"/>
          <w:sz w:val="22"/>
          <w:lang w:eastAsia="en-GB" w:bidi="ar-SA"/>
        </w:rPr>
        <w:t xml:space="preserve">                                                                                        Explored different levels of feedback and considered the most effective. </w:t>
      </w:r>
    </w:p>
    <w:p w14:paraId="4FC73AEC" w14:textId="77777777" w:rsidR="00035CE4" w:rsidRPr="00DC13BE" w:rsidRDefault="00035CE4" w:rsidP="00035CE4">
      <w:pPr>
        <w:autoSpaceDE w:val="0"/>
        <w:autoSpaceDN w:val="0"/>
        <w:adjustRightInd w:val="0"/>
        <w:spacing w:line="240" w:lineRule="auto"/>
        <w:rPr>
          <w:rFonts w:cstheme="minorHAnsi"/>
          <w:color w:val="4472C4" w:themeColor="accent1"/>
          <w:kern w:val="1"/>
          <w:szCs w:val="24"/>
          <w:lang w:eastAsia="en-GB" w:bidi="ar-SA"/>
        </w:rPr>
      </w:pPr>
    </w:p>
    <w:p w14:paraId="292C6287" w14:textId="77777777" w:rsidR="00035CE4" w:rsidRPr="0033426C" w:rsidRDefault="00035CE4" w:rsidP="00035CE4">
      <w:pPr>
        <w:shd w:val="clear" w:color="auto" w:fill="FFFFFF"/>
        <w:spacing w:after="0" w:line="240" w:lineRule="auto"/>
        <w:ind w:firstLine="360"/>
        <w:outlineLvl w:val="4"/>
        <w:rPr>
          <w:rFonts w:ascii="Gadugi" w:eastAsia="Times New Roman" w:hAnsi="Gadugi" w:cstheme="majorHAnsi"/>
          <w:b/>
          <w:bCs/>
          <w:sz w:val="22"/>
          <w:lang w:bidi="ar-SA"/>
        </w:rPr>
      </w:pPr>
      <w:r w:rsidRPr="0033426C">
        <w:rPr>
          <w:rFonts w:ascii="Gadugi" w:eastAsia="Times New Roman" w:hAnsi="Gadugi" w:cstheme="majorHAnsi"/>
          <w:b/>
          <w:bCs/>
          <w:sz w:val="22"/>
          <w:lang w:bidi="ar-SA"/>
        </w:rPr>
        <w:t>Key points from this module:</w:t>
      </w:r>
    </w:p>
    <w:p w14:paraId="113095E3" w14:textId="77777777" w:rsidR="00035CE4" w:rsidRPr="00516E14" w:rsidRDefault="00035CE4" w:rsidP="00035CE4">
      <w:pPr>
        <w:pStyle w:val="ListParagraph"/>
        <w:numPr>
          <w:ilvl w:val="0"/>
          <w:numId w:val="6"/>
        </w:numPr>
        <w:shd w:val="clear" w:color="auto" w:fill="FFFFFF"/>
        <w:spacing w:after="0" w:line="240" w:lineRule="auto"/>
        <w:outlineLvl w:val="4"/>
        <w:rPr>
          <w:rFonts w:ascii="Gadugi" w:eastAsia="Times New Roman" w:hAnsi="Gadugi" w:cstheme="minorHAnsi"/>
          <w:b/>
          <w:bCs/>
          <w:sz w:val="22"/>
          <w:lang w:bidi="ar-SA"/>
        </w:rPr>
      </w:pPr>
      <w:r>
        <w:rPr>
          <w:rFonts w:ascii="Gadugi" w:hAnsi="Gadugi" w:cs="Calibri"/>
          <w:kern w:val="1"/>
          <w:sz w:val="22"/>
          <w:lang w:eastAsia="en-GB" w:bidi="ar-SA"/>
        </w:rPr>
        <w:t xml:space="preserve">When questioning is used effectively, all learners are included. </w:t>
      </w:r>
    </w:p>
    <w:p w14:paraId="0FF2D6FF" w14:textId="77777777" w:rsidR="00035CE4" w:rsidRPr="00933A46" w:rsidRDefault="00035CE4" w:rsidP="00035CE4">
      <w:pPr>
        <w:pStyle w:val="ListParagraph"/>
        <w:numPr>
          <w:ilvl w:val="0"/>
          <w:numId w:val="6"/>
        </w:numPr>
        <w:shd w:val="clear" w:color="auto" w:fill="FFFFFF"/>
        <w:spacing w:after="0" w:line="240" w:lineRule="auto"/>
        <w:outlineLvl w:val="4"/>
        <w:rPr>
          <w:rFonts w:ascii="Gadugi" w:eastAsia="Times New Roman" w:hAnsi="Gadugi" w:cstheme="minorHAnsi"/>
          <w:b/>
          <w:bCs/>
          <w:sz w:val="22"/>
          <w:lang w:bidi="ar-SA"/>
        </w:rPr>
      </w:pPr>
      <w:r>
        <w:rPr>
          <w:rFonts w:ascii="Gadugi" w:hAnsi="Gadugi" w:cs="Calibri"/>
          <w:kern w:val="1"/>
          <w:sz w:val="22"/>
          <w:lang w:eastAsia="en-GB" w:bidi="ar-SA"/>
        </w:rPr>
        <w:t xml:space="preserve">Educators can use a range of questioning strategies depending on the task to engage, support memory, enable learners to understand and support them in </w:t>
      </w:r>
      <w:proofErr w:type="spellStart"/>
      <w:r>
        <w:rPr>
          <w:rFonts w:ascii="Gadugi" w:hAnsi="Gadugi" w:cs="Calibri"/>
          <w:kern w:val="1"/>
          <w:sz w:val="22"/>
          <w:lang w:eastAsia="en-GB" w:bidi="ar-SA"/>
        </w:rPr>
        <w:t>analysing</w:t>
      </w:r>
      <w:proofErr w:type="spellEnd"/>
      <w:r>
        <w:rPr>
          <w:rFonts w:ascii="Gadugi" w:hAnsi="Gadugi" w:cs="Calibri"/>
          <w:kern w:val="1"/>
          <w:sz w:val="22"/>
          <w:lang w:eastAsia="en-GB" w:bidi="ar-SA"/>
        </w:rPr>
        <w:t xml:space="preserve"> and evaluating. </w:t>
      </w:r>
    </w:p>
    <w:p w14:paraId="722EAA95" w14:textId="77777777" w:rsidR="00035CE4" w:rsidRPr="009C796D" w:rsidRDefault="00035CE4" w:rsidP="00035CE4">
      <w:pPr>
        <w:pStyle w:val="ListParagraph"/>
        <w:numPr>
          <w:ilvl w:val="0"/>
          <w:numId w:val="6"/>
        </w:numPr>
        <w:shd w:val="clear" w:color="auto" w:fill="FFFFFF"/>
        <w:spacing w:after="0" w:line="240" w:lineRule="auto"/>
        <w:outlineLvl w:val="4"/>
        <w:rPr>
          <w:rFonts w:ascii="Gadugi" w:eastAsia="Times New Roman" w:hAnsi="Gadugi" w:cstheme="minorHAnsi"/>
          <w:b/>
          <w:bCs/>
          <w:sz w:val="22"/>
          <w:lang w:bidi="ar-SA"/>
        </w:rPr>
      </w:pPr>
      <w:r>
        <w:rPr>
          <w:rFonts w:ascii="Gadugi" w:hAnsi="Gadugi" w:cs="Calibri"/>
          <w:kern w:val="1"/>
          <w:sz w:val="22"/>
          <w:lang w:eastAsia="en-GB" w:bidi="ar-SA"/>
        </w:rPr>
        <w:t xml:space="preserve">Small scale action research can support changes and improvements to teaching and learning. </w:t>
      </w:r>
    </w:p>
    <w:p w14:paraId="03530DF1" w14:textId="77777777" w:rsidR="00035CE4" w:rsidRPr="00824F40" w:rsidRDefault="00035CE4" w:rsidP="00035CE4">
      <w:pPr>
        <w:pStyle w:val="ListParagraph"/>
        <w:numPr>
          <w:ilvl w:val="0"/>
          <w:numId w:val="6"/>
        </w:numPr>
        <w:shd w:val="clear" w:color="auto" w:fill="FFFFFF"/>
        <w:spacing w:after="0" w:line="240" w:lineRule="auto"/>
        <w:outlineLvl w:val="4"/>
        <w:rPr>
          <w:rFonts w:ascii="Gadugi" w:eastAsia="Times New Roman" w:hAnsi="Gadugi" w:cstheme="minorHAnsi"/>
          <w:b/>
          <w:bCs/>
          <w:sz w:val="22"/>
          <w:lang w:bidi="ar-SA"/>
        </w:rPr>
      </w:pPr>
      <w:r>
        <w:rPr>
          <w:rFonts w:ascii="Gadugi" w:hAnsi="Gadugi" w:cs="Calibri"/>
          <w:kern w:val="1"/>
          <w:sz w:val="22"/>
          <w:lang w:eastAsia="en-GB" w:bidi="ar-SA"/>
        </w:rPr>
        <w:t xml:space="preserve">Teachers should think about how to structure conversations around feedback to ensure it is useful in moving learning forward. </w:t>
      </w:r>
    </w:p>
    <w:p w14:paraId="244A9B1D" w14:textId="77777777" w:rsidR="00035CE4" w:rsidRPr="009E1830" w:rsidRDefault="00035CE4" w:rsidP="00035CE4">
      <w:pPr>
        <w:pStyle w:val="ListParagraph"/>
        <w:numPr>
          <w:ilvl w:val="0"/>
          <w:numId w:val="6"/>
        </w:numPr>
        <w:shd w:val="clear" w:color="auto" w:fill="FFFFFF"/>
        <w:spacing w:after="0" w:line="240" w:lineRule="auto"/>
        <w:outlineLvl w:val="4"/>
        <w:rPr>
          <w:rFonts w:ascii="Gadugi" w:eastAsia="Times New Roman" w:hAnsi="Gadugi" w:cstheme="minorHAnsi"/>
          <w:b/>
          <w:bCs/>
          <w:sz w:val="22"/>
          <w:lang w:bidi="ar-SA"/>
        </w:rPr>
      </w:pPr>
      <w:r>
        <w:rPr>
          <w:rFonts w:ascii="Gadugi" w:hAnsi="Gadugi" w:cs="Calibri"/>
          <w:kern w:val="1"/>
          <w:sz w:val="22"/>
          <w:lang w:eastAsia="en-GB" w:bidi="ar-SA"/>
        </w:rPr>
        <w:t xml:space="preserve">Feedback should be specific, timely, </w:t>
      </w:r>
      <w:proofErr w:type="gramStart"/>
      <w:r>
        <w:rPr>
          <w:rFonts w:ascii="Gadugi" w:hAnsi="Gadugi" w:cs="Calibri"/>
          <w:kern w:val="1"/>
          <w:sz w:val="22"/>
          <w:lang w:eastAsia="en-GB" w:bidi="ar-SA"/>
        </w:rPr>
        <w:t>actionable</w:t>
      </w:r>
      <w:proofErr w:type="gramEnd"/>
      <w:r>
        <w:rPr>
          <w:rFonts w:ascii="Gadugi" w:hAnsi="Gadugi" w:cs="Calibri"/>
          <w:kern w:val="1"/>
          <w:sz w:val="22"/>
          <w:lang w:eastAsia="en-GB" w:bidi="ar-SA"/>
        </w:rPr>
        <w:t xml:space="preserve"> and respectful. </w:t>
      </w:r>
    </w:p>
    <w:p w14:paraId="5D2D62BB" w14:textId="77777777" w:rsidR="00035CE4" w:rsidRPr="00441C15" w:rsidRDefault="00035CE4" w:rsidP="00035CE4">
      <w:pPr>
        <w:pStyle w:val="ListParagraph"/>
        <w:shd w:val="clear" w:color="auto" w:fill="FFFFFF"/>
        <w:spacing w:after="0" w:line="240" w:lineRule="auto"/>
        <w:outlineLvl w:val="4"/>
        <w:rPr>
          <w:rFonts w:ascii="Gadugi" w:eastAsia="Times New Roman" w:hAnsi="Gadugi" w:cstheme="minorHAnsi"/>
          <w:b/>
          <w:bCs/>
          <w:sz w:val="22"/>
          <w:highlight w:val="yellow"/>
          <w:lang w:bidi="ar-SA"/>
        </w:rPr>
      </w:pPr>
    </w:p>
    <w:p w14:paraId="31317D72" w14:textId="77777777" w:rsidR="00035CE4" w:rsidRDefault="00035CE4" w:rsidP="00035CE4">
      <w:pPr>
        <w:autoSpaceDE w:val="0"/>
        <w:autoSpaceDN w:val="0"/>
        <w:adjustRightInd w:val="0"/>
        <w:spacing w:after="0" w:line="240" w:lineRule="auto"/>
        <w:rPr>
          <w:rFonts w:cs="Calibri"/>
          <w:color w:val="4472C4" w:themeColor="accent1"/>
          <w:kern w:val="1"/>
          <w:lang w:eastAsia="en-GB" w:bidi="ar-SA"/>
        </w:rPr>
      </w:pPr>
    </w:p>
    <w:p w14:paraId="52A64C44" w14:textId="77777777" w:rsidR="00035CE4" w:rsidRDefault="00035CE4" w:rsidP="00035CE4">
      <w:pPr>
        <w:autoSpaceDE w:val="0"/>
        <w:autoSpaceDN w:val="0"/>
        <w:adjustRightInd w:val="0"/>
        <w:spacing w:after="0" w:line="240" w:lineRule="auto"/>
        <w:rPr>
          <w:rFonts w:cs="Calibri"/>
          <w:color w:val="4472C4" w:themeColor="accent1"/>
          <w:kern w:val="1"/>
          <w:lang w:eastAsia="en-GB" w:bidi="ar-SA"/>
        </w:rPr>
      </w:pPr>
    </w:p>
    <w:p w14:paraId="10BCA3AF" w14:textId="77777777" w:rsidR="00035CE4" w:rsidRDefault="00035CE4" w:rsidP="00035CE4">
      <w:pPr>
        <w:autoSpaceDE w:val="0"/>
        <w:autoSpaceDN w:val="0"/>
        <w:adjustRightInd w:val="0"/>
        <w:spacing w:after="0" w:line="240" w:lineRule="auto"/>
        <w:rPr>
          <w:rFonts w:cs="Calibri"/>
          <w:color w:val="4472C4" w:themeColor="accent1"/>
          <w:kern w:val="1"/>
          <w:lang w:eastAsia="en-GB" w:bidi="ar-SA"/>
        </w:rPr>
      </w:pPr>
    </w:p>
    <w:p w14:paraId="475A38C0" w14:textId="77777777" w:rsidR="00035CE4" w:rsidRPr="00DC13BE" w:rsidRDefault="00035CE4" w:rsidP="00035CE4">
      <w:pPr>
        <w:autoSpaceDE w:val="0"/>
        <w:autoSpaceDN w:val="0"/>
        <w:adjustRightInd w:val="0"/>
        <w:spacing w:after="0" w:line="240" w:lineRule="auto"/>
        <w:rPr>
          <w:rFonts w:cs="Calibri"/>
          <w:color w:val="4472C4" w:themeColor="accent1"/>
          <w:kern w:val="1"/>
          <w:lang w:eastAsia="en-GB" w:bidi="ar-SA"/>
        </w:rPr>
      </w:pPr>
    </w:p>
    <w:p w14:paraId="6B3FFB7C" w14:textId="77777777" w:rsidR="00035CE4" w:rsidRPr="00B75ED3" w:rsidRDefault="00035CE4" w:rsidP="00DA58E5">
      <w:pPr>
        <w:pStyle w:val="Heading1"/>
        <w:numPr>
          <w:ilvl w:val="0"/>
          <w:numId w:val="14"/>
        </w:numPr>
        <w:rPr>
          <w:b/>
          <w:bCs/>
          <w:lang w:bidi="ar-SA"/>
        </w:rPr>
      </w:pPr>
      <w:r w:rsidRPr="00921A52">
        <w:rPr>
          <w:b/>
          <w:bCs/>
          <w:noProof/>
          <w:lang w:eastAsia="en-GB" w:bidi="ar-SA"/>
        </w:rPr>
        <w:lastRenderedPageBreak/>
        <w:drawing>
          <wp:anchor distT="0" distB="0" distL="114300" distR="114300" simplePos="0" relativeHeight="253323264" behindDoc="0" locked="0" layoutInCell="1" allowOverlap="1" wp14:anchorId="3079757C" wp14:editId="3116B6C1">
            <wp:simplePos x="0" y="0"/>
            <wp:positionH relativeFrom="column">
              <wp:posOffset>3388116</wp:posOffset>
            </wp:positionH>
            <wp:positionV relativeFrom="paragraph">
              <wp:posOffset>-1094153</wp:posOffset>
            </wp:positionV>
            <wp:extent cx="2121535" cy="2152015"/>
            <wp:effectExtent l="0" t="0" r="0" b="0"/>
            <wp:wrapNone/>
            <wp:docPr id="479" name="Picture 47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 name="Picture 479" descr="Shape, arrow&#10;&#10;Description automatically generated"/>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B75ED3">
        <w:rPr>
          <w:b/>
          <w:bCs/>
          <w:lang w:bidi="ar-SA"/>
        </w:rPr>
        <w:t xml:space="preserve">End of </w:t>
      </w:r>
      <w:r w:rsidRPr="00B75ED3">
        <w:rPr>
          <w:b/>
          <w:bCs/>
        </w:rPr>
        <w:t>module</w:t>
      </w:r>
      <w:r w:rsidRPr="00B75ED3">
        <w:rPr>
          <w:b/>
          <w:bCs/>
          <w:lang w:bidi="ar-SA"/>
        </w:rPr>
        <w:t xml:space="preserve"> </w:t>
      </w:r>
      <w:r>
        <w:rPr>
          <w:b/>
          <w:bCs/>
          <w:lang w:bidi="ar-SA"/>
        </w:rPr>
        <w:t>6</w:t>
      </w:r>
      <w:r w:rsidRPr="00B75ED3">
        <w:rPr>
          <w:b/>
          <w:bCs/>
          <w:lang w:bidi="ar-SA"/>
        </w:rPr>
        <w:t xml:space="preserve"> quiz</w:t>
      </w:r>
    </w:p>
    <w:p w14:paraId="109FA6CE" w14:textId="77777777" w:rsidR="00035CE4" w:rsidRPr="003532AD" w:rsidRDefault="00035CE4" w:rsidP="00035CE4">
      <w:pPr>
        <w:spacing w:line="240" w:lineRule="auto"/>
        <w:rPr>
          <w:rFonts w:ascii="Gadugi" w:eastAsia="Times New Roman" w:hAnsi="Gadugi" w:cstheme="minorHAnsi"/>
          <w:bCs/>
          <w:sz w:val="22"/>
          <w:lang w:val="en-GB" w:eastAsia="ja-JP" w:bidi="ar-SA"/>
        </w:rPr>
      </w:pPr>
      <w:r w:rsidRPr="00441C15">
        <w:rPr>
          <w:rFonts w:ascii="Gadugi" w:eastAsia="Times New Roman" w:hAnsi="Gadugi" w:cstheme="minorHAnsi"/>
          <w:bCs/>
          <w:sz w:val="22"/>
          <w:lang w:val="en-GB" w:eastAsia="ja-JP" w:bidi="ar-SA"/>
        </w:rPr>
        <w:t>Please answer the following questions in your learning journal. You can attempt as many times as you like to reach 100% pass. Some questions require more than one answer.</w:t>
      </w:r>
      <w:bookmarkStart w:id="12" w:name="_Hlk78537316"/>
    </w:p>
    <w:p w14:paraId="46B197F1" w14:textId="77777777" w:rsidR="00035CE4" w:rsidRPr="00E05B3F" w:rsidRDefault="00035CE4" w:rsidP="00035CE4">
      <w:pPr>
        <w:spacing w:after="0"/>
        <w:rPr>
          <w:rFonts w:ascii="Gadugi" w:eastAsia="Calibri" w:hAnsi="Gadugi" w:cs="Times New Roman"/>
          <w:sz w:val="22"/>
          <w:lang w:bidi="ar-SA"/>
        </w:rPr>
      </w:pPr>
    </w:p>
    <w:p w14:paraId="261ECC9F" w14:textId="2B28A529" w:rsidR="00035CE4" w:rsidRPr="00441C15" w:rsidRDefault="00035CE4" w:rsidP="00035CE4">
      <w:pPr>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1</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What is the difference between open and closed questions?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1)</w:t>
      </w:r>
    </w:p>
    <w:p w14:paraId="069CC1F6" w14:textId="77777777" w:rsidR="00035CE4" w:rsidRPr="00441C15" w:rsidRDefault="00035CE4" w:rsidP="00DA58E5">
      <w:pPr>
        <w:pStyle w:val="ListParagraph"/>
        <w:numPr>
          <w:ilvl w:val="0"/>
          <w:numId w:val="19"/>
        </w:numPr>
        <w:spacing w:after="0"/>
        <w:rPr>
          <w:rFonts w:ascii="Gadugi" w:eastAsia="Calibri" w:hAnsi="Gadugi" w:cs="Times New Roman"/>
          <w:sz w:val="22"/>
          <w:lang w:bidi="ar-SA"/>
        </w:rPr>
      </w:pPr>
      <w:r w:rsidRPr="00441C15">
        <w:rPr>
          <w:rFonts w:ascii="Gadugi" w:eastAsia="Calibri" w:hAnsi="Gadugi" w:cs="Times New Roman"/>
          <w:sz w:val="22"/>
          <w:lang w:bidi="ar-SA"/>
        </w:rPr>
        <w:t>Open questions do not need to be planned at all.  Closed questions do need to be planned.</w:t>
      </w:r>
    </w:p>
    <w:p w14:paraId="46C9B7CF" w14:textId="77777777" w:rsidR="00035CE4" w:rsidRPr="00441C15" w:rsidRDefault="00035CE4" w:rsidP="00DA58E5">
      <w:pPr>
        <w:pStyle w:val="ListParagraph"/>
        <w:numPr>
          <w:ilvl w:val="0"/>
          <w:numId w:val="19"/>
        </w:numPr>
        <w:spacing w:after="0"/>
        <w:rPr>
          <w:rFonts w:ascii="Gadugi" w:eastAsia="Calibri" w:hAnsi="Gadugi" w:cs="Times New Roman"/>
          <w:sz w:val="22"/>
          <w:lang w:bidi="ar-SA"/>
        </w:rPr>
      </w:pPr>
      <w:r w:rsidRPr="00441C15">
        <w:rPr>
          <w:rFonts w:ascii="Gadugi" w:eastAsia="Calibri" w:hAnsi="Gadugi" w:cs="Times New Roman"/>
          <w:sz w:val="22"/>
          <w:lang w:bidi="ar-SA"/>
        </w:rPr>
        <w:t>Open questions can be answered by the most capable students.  Closed questions can only be answered by the least abled.</w:t>
      </w:r>
    </w:p>
    <w:p w14:paraId="439D57F1" w14:textId="77777777" w:rsidR="00035CE4" w:rsidRDefault="00035CE4" w:rsidP="00DA58E5">
      <w:pPr>
        <w:pStyle w:val="ListParagraph"/>
        <w:numPr>
          <w:ilvl w:val="0"/>
          <w:numId w:val="19"/>
        </w:numPr>
        <w:spacing w:after="0"/>
        <w:rPr>
          <w:rFonts w:ascii="Gadugi" w:eastAsia="Calibri" w:hAnsi="Gadugi" w:cs="Times New Roman"/>
          <w:sz w:val="22"/>
          <w:lang w:bidi="ar-SA"/>
        </w:rPr>
      </w:pPr>
      <w:r w:rsidRPr="00441C15">
        <w:rPr>
          <w:rFonts w:ascii="Gadugi" w:eastAsia="Calibri" w:hAnsi="Gadugi" w:cs="Times New Roman"/>
          <w:sz w:val="22"/>
          <w:lang w:bidi="ar-SA"/>
        </w:rPr>
        <w:t>Open questions can be used to explore any student’s knowledge and understanding at a deeper level.  Closed questions can generally only find out shallow understanding.</w:t>
      </w:r>
    </w:p>
    <w:p w14:paraId="064386EE" w14:textId="77777777" w:rsidR="00035CE4" w:rsidRPr="00441C15" w:rsidRDefault="00035CE4" w:rsidP="00035CE4">
      <w:pPr>
        <w:pStyle w:val="ListParagraph"/>
        <w:spacing w:after="0"/>
        <w:rPr>
          <w:rFonts w:ascii="Gadugi" w:eastAsia="Calibri" w:hAnsi="Gadugi" w:cs="Times New Roman"/>
          <w:sz w:val="22"/>
          <w:lang w:bidi="ar-SA"/>
        </w:rPr>
      </w:pPr>
    </w:p>
    <w:p w14:paraId="679C0BC9" w14:textId="3E1FA347" w:rsidR="00035CE4" w:rsidRPr="00441C15" w:rsidRDefault="00035CE4" w:rsidP="00035CE4">
      <w:pPr>
        <w:spacing w:after="0"/>
        <w:rPr>
          <w:rFonts w:ascii="Gadugi" w:eastAsia="Calibri" w:hAnsi="Gadugi" w:cs="Times New Roman"/>
          <w:sz w:val="22"/>
          <w:lang w:bidi="ar-SA"/>
        </w:rPr>
      </w:pPr>
      <w:bookmarkStart w:id="13" w:name="_Hlk49953070"/>
      <w:r w:rsidRPr="00441C15">
        <w:rPr>
          <w:rFonts w:ascii="Gadugi" w:eastAsia="Calibri" w:hAnsi="Gadugi" w:cs="Times New Roman"/>
          <w:sz w:val="22"/>
          <w:lang w:bidi="ar-SA"/>
        </w:rPr>
        <w:t>Q</w:t>
      </w:r>
      <w:r w:rsidR="00CE102E">
        <w:rPr>
          <w:rFonts w:ascii="Gadugi" w:eastAsia="Calibri" w:hAnsi="Gadugi" w:cs="Times New Roman"/>
          <w:sz w:val="22"/>
          <w:lang w:bidi="ar-SA"/>
        </w:rPr>
        <w:t>2</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Why is it important to differentiate questioning with students?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1)</w:t>
      </w:r>
    </w:p>
    <w:p w14:paraId="687D081E" w14:textId="77777777" w:rsidR="00035CE4" w:rsidRPr="00441C15" w:rsidRDefault="00035CE4" w:rsidP="00DA58E5">
      <w:pPr>
        <w:pStyle w:val="ListParagraph"/>
        <w:numPr>
          <w:ilvl w:val="0"/>
          <w:numId w:val="20"/>
        </w:numPr>
        <w:tabs>
          <w:tab w:val="right" w:pos="9360"/>
        </w:tabs>
        <w:spacing w:after="0"/>
        <w:rPr>
          <w:rFonts w:ascii="Gadugi" w:eastAsia="Calibri" w:hAnsi="Gadugi" w:cs="Times New Roman"/>
          <w:color w:val="4472C4"/>
          <w:sz w:val="22"/>
          <w:lang w:bidi="ar-SA"/>
        </w:rPr>
      </w:pPr>
      <w:r w:rsidRPr="00441C15">
        <w:rPr>
          <w:rFonts w:ascii="Gadugi" w:eastAsia="Calibri" w:hAnsi="Gadugi" w:cs="Times New Roman"/>
          <w:sz w:val="22"/>
          <w:lang w:bidi="ar-SA"/>
        </w:rPr>
        <w:t>Equality – all students should be treated the same</w:t>
      </w:r>
      <w:r w:rsidRPr="00441C15">
        <w:rPr>
          <w:rFonts w:ascii="Gadugi" w:eastAsia="Calibri" w:hAnsi="Gadugi" w:cs="Times New Roman"/>
          <w:color w:val="4472C4"/>
          <w:sz w:val="22"/>
          <w:lang w:bidi="ar-SA"/>
        </w:rPr>
        <w:t>.</w:t>
      </w:r>
    </w:p>
    <w:p w14:paraId="1FAD4888" w14:textId="77777777" w:rsidR="00035CE4" w:rsidRPr="00441C15" w:rsidRDefault="00035CE4" w:rsidP="00DA58E5">
      <w:pPr>
        <w:pStyle w:val="ListParagraph"/>
        <w:numPr>
          <w:ilvl w:val="0"/>
          <w:numId w:val="20"/>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 xml:space="preserve">Some students only like to answer easy </w:t>
      </w:r>
      <w:proofErr w:type="gramStart"/>
      <w:r w:rsidRPr="00441C15">
        <w:rPr>
          <w:rFonts w:ascii="Gadugi" w:eastAsia="Calibri" w:hAnsi="Gadugi" w:cs="Times New Roman"/>
          <w:sz w:val="22"/>
          <w:lang w:bidi="ar-SA"/>
        </w:rPr>
        <w:t>questions..</w:t>
      </w:r>
      <w:proofErr w:type="gramEnd"/>
    </w:p>
    <w:p w14:paraId="55C456E2" w14:textId="77777777" w:rsidR="00035CE4" w:rsidRPr="00441C15" w:rsidRDefault="00035CE4" w:rsidP="00DA58E5">
      <w:pPr>
        <w:pStyle w:val="ListParagraph"/>
        <w:numPr>
          <w:ilvl w:val="0"/>
          <w:numId w:val="20"/>
        </w:numPr>
        <w:tabs>
          <w:tab w:val="right" w:pos="9360"/>
        </w:tabs>
        <w:spacing w:after="0"/>
        <w:rPr>
          <w:rFonts w:ascii="Gadugi" w:eastAsia="Calibri" w:hAnsi="Gadugi" w:cs="Times New Roman"/>
          <w:b/>
          <w:bCs/>
          <w:sz w:val="22"/>
          <w:lang w:bidi="ar-SA"/>
        </w:rPr>
      </w:pPr>
      <w:r w:rsidRPr="00441C15">
        <w:rPr>
          <w:rFonts w:ascii="Gadugi" w:eastAsia="Calibri" w:hAnsi="Gadugi" w:cs="Times New Roman"/>
          <w:sz w:val="22"/>
          <w:lang w:bidi="ar-SA"/>
        </w:rPr>
        <w:t>So that all students can answer questions at their level of ability</w:t>
      </w:r>
      <w:r w:rsidRPr="00441C15">
        <w:rPr>
          <w:rFonts w:ascii="Gadugi" w:eastAsia="Calibri" w:hAnsi="Gadugi" w:cs="Times New Roman"/>
          <w:b/>
          <w:bCs/>
          <w:sz w:val="22"/>
          <w:lang w:bidi="ar-SA"/>
        </w:rPr>
        <w:t>.</w:t>
      </w:r>
    </w:p>
    <w:bookmarkEnd w:id="13"/>
    <w:p w14:paraId="6845EEE5" w14:textId="77777777" w:rsidR="00035CE4" w:rsidRPr="00441C15" w:rsidRDefault="00035CE4" w:rsidP="00035CE4">
      <w:pPr>
        <w:tabs>
          <w:tab w:val="right" w:pos="9360"/>
        </w:tabs>
        <w:rPr>
          <w:rFonts w:ascii="Gadugi" w:eastAsia="Calibri" w:hAnsi="Gadugi" w:cs="Times New Roman"/>
          <w:color w:val="4472C4"/>
          <w:sz w:val="22"/>
          <w:lang w:bidi="ar-SA"/>
        </w:rPr>
      </w:pPr>
    </w:p>
    <w:p w14:paraId="5DEABC61" w14:textId="2D1EEB66" w:rsidR="00035CE4" w:rsidRPr="00441C15" w:rsidRDefault="00035CE4" w:rsidP="00035CE4">
      <w:p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3</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Which of the following are essential for providing good feedback?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2)</w:t>
      </w:r>
    </w:p>
    <w:p w14:paraId="1149B261" w14:textId="77777777" w:rsidR="00035CE4" w:rsidRPr="00441C15" w:rsidRDefault="00035CE4" w:rsidP="00DA58E5">
      <w:pPr>
        <w:pStyle w:val="ListParagraph"/>
        <w:numPr>
          <w:ilvl w:val="0"/>
          <w:numId w:val="21"/>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Feedback needs to tell you only what you did well in a task</w:t>
      </w:r>
    </w:p>
    <w:p w14:paraId="534CDE3F" w14:textId="77777777" w:rsidR="00035CE4" w:rsidRPr="00441C15" w:rsidRDefault="00035CE4" w:rsidP="00DA58E5">
      <w:pPr>
        <w:pStyle w:val="ListParagraph"/>
        <w:numPr>
          <w:ilvl w:val="0"/>
          <w:numId w:val="21"/>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Feedback needs to be given very soon after a task</w:t>
      </w:r>
    </w:p>
    <w:p w14:paraId="46F6FAC4" w14:textId="77777777" w:rsidR="00035CE4" w:rsidRDefault="00035CE4" w:rsidP="00DA58E5">
      <w:pPr>
        <w:pStyle w:val="ListParagraph"/>
        <w:numPr>
          <w:ilvl w:val="0"/>
          <w:numId w:val="21"/>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 xml:space="preserve">Feedback needs to tell you </w:t>
      </w:r>
      <w:proofErr w:type="gramStart"/>
      <w:r w:rsidRPr="00441C15">
        <w:rPr>
          <w:rFonts w:ascii="Gadugi" w:eastAsia="Calibri" w:hAnsi="Gadugi" w:cs="Times New Roman"/>
          <w:sz w:val="22"/>
          <w:lang w:bidi="ar-SA"/>
        </w:rPr>
        <w:t>‘what</w:t>
      </w:r>
      <w:proofErr w:type="gramEnd"/>
      <w:r w:rsidRPr="00441C15">
        <w:rPr>
          <w:rFonts w:ascii="Gadugi" w:eastAsia="Calibri" w:hAnsi="Gadugi" w:cs="Times New Roman"/>
          <w:sz w:val="22"/>
          <w:lang w:bidi="ar-SA"/>
        </w:rPr>
        <w:t>’ and ‘how’ to improve after a task</w:t>
      </w:r>
    </w:p>
    <w:p w14:paraId="0BFF0FEA" w14:textId="77777777" w:rsidR="00035CE4" w:rsidRPr="002E05B9" w:rsidRDefault="00035CE4" w:rsidP="00035CE4">
      <w:pPr>
        <w:pStyle w:val="ListParagraph"/>
        <w:tabs>
          <w:tab w:val="right" w:pos="9360"/>
        </w:tabs>
        <w:spacing w:after="0"/>
        <w:rPr>
          <w:rFonts w:ascii="Gadugi" w:eastAsia="Calibri" w:hAnsi="Gadugi" w:cs="Times New Roman"/>
          <w:sz w:val="22"/>
          <w:lang w:bidi="ar-SA"/>
        </w:rPr>
      </w:pPr>
    </w:p>
    <w:p w14:paraId="53124E43" w14:textId="1CD5FA33" w:rsidR="00035CE4" w:rsidRPr="00441C15" w:rsidRDefault="00035CE4" w:rsidP="00035CE4">
      <w:p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4</w:t>
      </w:r>
      <w:r>
        <w:rPr>
          <w:rFonts w:ascii="Gadugi" w:eastAsia="Calibri" w:hAnsi="Gadugi" w:cs="Times New Roman"/>
          <w:sz w:val="22"/>
          <w:lang w:bidi="ar-SA"/>
        </w:rPr>
        <w:t xml:space="preserve"> -</w:t>
      </w:r>
      <w:r w:rsidRPr="00441C15">
        <w:rPr>
          <w:rFonts w:ascii="Gadugi" w:eastAsia="Calibri" w:hAnsi="Gadugi" w:cs="Times New Roman"/>
          <w:sz w:val="22"/>
          <w:lang w:bidi="ar-SA"/>
        </w:rPr>
        <w:t xml:space="preserve"> What are the benefits of providing effective feedback?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w:t>
      </w:r>
      <w:r w:rsidR="000B15A5">
        <w:rPr>
          <w:rFonts w:ascii="Gadugi" w:eastAsia="Calibri" w:hAnsi="Gadugi" w:cs="Times New Roman"/>
          <w:sz w:val="22"/>
          <w:lang w:bidi="ar-SA"/>
        </w:rPr>
        <w:t>3</w:t>
      </w:r>
      <w:r w:rsidRPr="00441C15">
        <w:rPr>
          <w:rFonts w:ascii="Gadugi" w:eastAsia="Calibri" w:hAnsi="Gadugi" w:cs="Times New Roman"/>
          <w:sz w:val="22"/>
          <w:lang w:bidi="ar-SA"/>
        </w:rPr>
        <w:t xml:space="preserve">) </w:t>
      </w:r>
    </w:p>
    <w:p w14:paraId="00513A68" w14:textId="77777777" w:rsidR="00035CE4" w:rsidRPr="00441C15" w:rsidRDefault="00035CE4" w:rsidP="00DA58E5">
      <w:pPr>
        <w:pStyle w:val="ListParagraph"/>
        <w:numPr>
          <w:ilvl w:val="0"/>
          <w:numId w:val="22"/>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 xml:space="preserve">The learner feels accepted and their efforts are being </w:t>
      </w:r>
      <w:proofErr w:type="spellStart"/>
      <w:r w:rsidRPr="00441C15">
        <w:rPr>
          <w:rFonts w:ascii="Gadugi" w:eastAsia="Calibri" w:hAnsi="Gadugi" w:cs="Times New Roman"/>
          <w:sz w:val="22"/>
          <w:lang w:bidi="ar-SA"/>
        </w:rPr>
        <w:t>recognised</w:t>
      </w:r>
      <w:proofErr w:type="spellEnd"/>
      <w:r w:rsidRPr="00441C15">
        <w:rPr>
          <w:rFonts w:ascii="Gadugi" w:eastAsia="Calibri" w:hAnsi="Gadugi" w:cs="Times New Roman"/>
          <w:sz w:val="22"/>
          <w:lang w:bidi="ar-SA"/>
        </w:rPr>
        <w:t xml:space="preserve"> and valued.</w:t>
      </w:r>
    </w:p>
    <w:p w14:paraId="473A67FF" w14:textId="77777777" w:rsidR="00035CE4" w:rsidRPr="00441C15" w:rsidRDefault="00035CE4" w:rsidP="00DA58E5">
      <w:pPr>
        <w:pStyle w:val="ListParagraph"/>
        <w:numPr>
          <w:ilvl w:val="0"/>
          <w:numId w:val="22"/>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The teacher will get 100% achievement of their students at the end of the year</w:t>
      </w:r>
    </w:p>
    <w:p w14:paraId="26B46EAB" w14:textId="77777777" w:rsidR="00035CE4" w:rsidRPr="00441C15" w:rsidRDefault="00035CE4" w:rsidP="00DA58E5">
      <w:pPr>
        <w:pStyle w:val="ListParagraph"/>
        <w:numPr>
          <w:ilvl w:val="0"/>
          <w:numId w:val="22"/>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Self-esteem and commitment tend to rise and increase in emotional commitment in tasks.</w:t>
      </w:r>
    </w:p>
    <w:p w14:paraId="73064D7E" w14:textId="77777777" w:rsidR="00035CE4" w:rsidRPr="00441C15" w:rsidRDefault="00035CE4" w:rsidP="00DA58E5">
      <w:pPr>
        <w:pStyle w:val="ListParagraph"/>
        <w:numPr>
          <w:ilvl w:val="0"/>
          <w:numId w:val="22"/>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Teachers achieve one of their responsibilities in the classroom</w:t>
      </w:r>
    </w:p>
    <w:p w14:paraId="53D7BD87" w14:textId="760B3585" w:rsidR="00035CE4" w:rsidRDefault="00035CE4" w:rsidP="00DA58E5">
      <w:pPr>
        <w:pStyle w:val="ListParagraph"/>
        <w:numPr>
          <w:ilvl w:val="0"/>
          <w:numId w:val="22"/>
        </w:num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Students can feel confident to learn from any mistakes.</w:t>
      </w:r>
      <w:bookmarkEnd w:id="12"/>
    </w:p>
    <w:p w14:paraId="271118BE" w14:textId="2F768635" w:rsidR="00CE102E" w:rsidRDefault="00CE102E" w:rsidP="00CE102E">
      <w:pPr>
        <w:pStyle w:val="ListParagraph"/>
        <w:tabs>
          <w:tab w:val="right" w:pos="9360"/>
        </w:tabs>
        <w:spacing w:after="0"/>
        <w:rPr>
          <w:rFonts w:ascii="Gadugi" w:eastAsia="Calibri" w:hAnsi="Gadugi" w:cs="Times New Roman"/>
          <w:sz w:val="22"/>
          <w:lang w:bidi="ar-SA"/>
        </w:rPr>
      </w:pPr>
    </w:p>
    <w:p w14:paraId="71077A97" w14:textId="3A2EFEA4" w:rsidR="00CE102E" w:rsidRDefault="00CE102E" w:rsidP="00CE102E">
      <w:pPr>
        <w:pStyle w:val="ListParagraph"/>
        <w:tabs>
          <w:tab w:val="right" w:pos="9360"/>
        </w:tabs>
        <w:spacing w:after="0"/>
        <w:rPr>
          <w:rFonts w:ascii="Gadugi" w:eastAsia="Calibri" w:hAnsi="Gadugi" w:cs="Times New Roman"/>
          <w:sz w:val="22"/>
          <w:lang w:bidi="ar-SA"/>
        </w:rPr>
      </w:pPr>
    </w:p>
    <w:p w14:paraId="37EBAC13" w14:textId="67352E37" w:rsidR="00C728C4" w:rsidRDefault="00C728C4" w:rsidP="00CE102E">
      <w:pPr>
        <w:pStyle w:val="ListParagraph"/>
        <w:tabs>
          <w:tab w:val="right" w:pos="9360"/>
        </w:tabs>
        <w:spacing w:after="0"/>
        <w:rPr>
          <w:rFonts w:ascii="Gadugi" w:eastAsia="Calibri" w:hAnsi="Gadugi" w:cs="Times New Roman"/>
          <w:sz w:val="22"/>
          <w:lang w:bidi="ar-SA"/>
        </w:rPr>
      </w:pPr>
    </w:p>
    <w:p w14:paraId="7E3AE199" w14:textId="33EDA0D2" w:rsidR="00C728C4" w:rsidRDefault="00C728C4" w:rsidP="00CE102E">
      <w:pPr>
        <w:pStyle w:val="ListParagraph"/>
        <w:tabs>
          <w:tab w:val="right" w:pos="9360"/>
        </w:tabs>
        <w:spacing w:after="0"/>
        <w:rPr>
          <w:rFonts w:ascii="Gadugi" w:eastAsia="Calibri" w:hAnsi="Gadugi" w:cs="Times New Roman"/>
          <w:sz w:val="22"/>
          <w:lang w:bidi="ar-SA"/>
        </w:rPr>
      </w:pPr>
    </w:p>
    <w:p w14:paraId="3E3F640B" w14:textId="20EDC5FA" w:rsidR="00C728C4" w:rsidRDefault="00C728C4" w:rsidP="00CE102E">
      <w:pPr>
        <w:pStyle w:val="ListParagraph"/>
        <w:tabs>
          <w:tab w:val="right" w:pos="9360"/>
        </w:tabs>
        <w:spacing w:after="0"/>
        <w:rPr>
          <w:rFonts w:ascii="Gadugi" w:eastAsia="Calibri" w:hAnsi="Gadugi" w:cs="Times New Roman"/>
          <w:sz w:val="22"/>
          <w:lang w:bidi="ar-SA"/>
        </w:rPr>
      </w:pPr>
    </w:p>
    <w:p w14:paraId="5CD0C256" w14:textId="4FBC5820" w:rsidR="00C728C4" w:rsidRDefault="00C728C4" w:rsidP="00CE102E">
      <w:pPr>
        <w:pStyle w:val="ListParagraph"/>
        <w:tabs>
          <w:tab w:val="right" w:pos="9360"/>
        </w:tabs>
        <w:spacing w:after="0"/>
        <w:rPr>
          <w:rFonts w:ascii="Gadugi" w:eastAsia="Calibri" w:hAnsi="Gadugi" w:cs="Times New Roman"/>
          <w:sz w:val="22"/>
          <w:lang w:bidi="ar-SA"/>
        </w:rPr>
      </w:pPr>
    </w:p>
    <w:p w14:paraId="078D9946" w14:textId="5E3DB725" w:rsidR="00C728C4" w:rsidRDefault="00C728C4" w:rsidP="00CE102E">
      <w:pPr>
        <w:pStyle w:val="ListParagraph"/>
        <w:tabs>
          <w:tab w:val="right" w:pos="9360"/>
        </w:tabs>
        <w:spacing w:after="0"/>
        <w:rPr>
          <w:rFonts w:ascii="Gadugi" w:eastAsia="Calibri" w:hAnsi="Gadugi" w:cs="Times New Roman"/>
          <w:sz w:val="22"/>
          <w:lang w:bidi="ar-SA"/>
        </w:rPr>
      </w:pPr>
    </w:p>
    <w:p w14:paraId="00A7E06F" w14:textId="4359BB92" w:rsidR="00C728C4" w:rsidRDefault="00C728C4" w:rsidP="00CE102E">
      <w:pPr>
        <w:pStyle w:val="ListParagraph"/>
        <w:tabs>
          <w:tab w:val="right" w:pos="9360"/>
        </w:tabs>
        <w:spacing w:after="0"/>
        <w:rPr>
          <w:rFonts w:ascii="Gadugi" w:eastAsia="Calibri" w:hAnsi="Gadugi" w:cs="Times New Roman"/>
          <w:sz w:val="22"/>
          <w:lang w:bidi="ar-SA"/>
        </w:rPr>
      </w:pPr>
    </w:p>
    <w:p w14:paraId="647DA130" w14:textId="429D88E0" w:rsidR="00C728C4" w:rsidRDefault="00C728C4" w:rsidP="00CE102E">
      <w:pPr>
        <w:pStyle w:val="ListParagraph"/>
        <w:tabs>
          <w:tab w:val="right" w:pos="9360"/>
        </w:tabs>
        <w:spacing w:after="0"/>
        <w:rPr>
          <w:rFonts w:ascii="Gadugi" w:eastAsia="Calibri" w:hAnsi="Gadugi" w:cs="Times New Roman"/>
          <w:sz w:val="22"/>
          <w:lang w:bidi="ar-SA"/>
        </w:rPr>
      </w:pPr>
    </w:p>
    <w:p w14:paraId="3098DC6E" w14:textId="734D46BE" w:rsidR="00C728C4" w:rsidRDefault="00C728C4" w:rsidP="00CE102E">
      <w:pPr>
        <w:pStyle w:val="ListParagraph"/>
        <w:tabs>
          <w:tab w:val="right" w:pos="9360"/>
        </w:tabs>
        <w:spacing w:after="0"/>
        <w:rPr>
          <w:rFonts w:ascii="Gadugi" w:eastAsia="Calibri" w:hAnsi="Gadugi" w:cs="Times New Roman"/>
          <w:sz w:val="22"/>
          <w:lang w:bidi="ar-SA"/>
        </w:rPr>
      </w:pPr>
    </w:p>
    <w:p w14:paraId="769FDE9B" w14:textId="6E2BDC9D" w:rsidR="00C728C4" w:rsidRDefault="00C728C4" w:rsidP="00CE102E">
      <w:pPr>
        <w:pStyle w:val="ListParagraph"/>
        <w:tabs>
          <w:tab w:val="right" w:pos="9360"/>
        </w:tabs>
        <w:spacing w:after="0"/>
        <w:rPr>
          <w:rFonts w:ascii="Gadugi" w:eastAsia="Calibri" w:hAnsi="Gadugi" w:cs="Times New Roman"/>
          <w:sz w:val="22"/>
          <w:lang w:bidi="ar-SA"/>
        </w:rPr>
      </w:pPr>
    </w:p>
    <w:p w14:paraId="23BB5A10" w14:textId="657AE85C" w:rsidR="00C728C4" w:rsidRDefault="00C728C4" w:rsidP="00CE102E">
      <w:pPr>
        <w:pStyle w:val="ListParagraph"/>
        <w:tabs>
          <w:tab w:val="right" w:pos="9360"/>
        </w:tabs>
        <w:spacing w:after="0"/>
        <w:rPr>
          <w:rFonts w:ascii="Gadugi" w:eastAsia="Calibri" w:hAnsi="Gadugi" w:cs="Times New Roman"/>
          <w:sz w:val="22"/>
          <w:lang w:bidi="ar-SA"/>
        </w:rPr>
      </w:pPr>
    </w:p>
    <w:p w14:paraId="3730F561" w14:textId="6C42498D" w:rsidR="00C728C4" w:rsidRDefault="00C728C4" w:rsidP="00CE102E">
      <w:pPr>
        <w:pStyle w:val="ListParagraph"/>
        <w:tabs>
          <w:tab w:val="right" w:pos="9360"/>
        </w:tabs>
        <w:spacing w:after="0"/>
        <w:rPr>
          <w:rFonts w:ascii="Gadugi" w:eastAsia="Calibri" w:hAnsi="Gadugi" w:cs="Times New Roman"/>
          <w:sz w:val="22"/>
          <w:lang w:bidi="ar-SA"/>
        </w:rPr>
      </w:pPr>
    </w:p>
    <w:p w14:paraId="460C92B8" w14:textId="6B657748" w:rsidR="00C728C4" w:rsidRDefault="00C728C4" w:rsidP="00CE102E">
      <w:pPr>
        <w:pStyle w:val="ListParagraph"/>
        <w:tabs>
          <w:tab w:val="right" w:pos="9360"/>
        </w:tabs>
        <w:spacing w:after="0"/>
        <w:rPr>
          <w:rFonts w:ascii="Gadugi" w:eastAsia="Calibri" w:hAnsi="Gadugi" w:cs="Times New Roman"/>
          <w:sz w:val="22"/>
          <w:lang w:bidi="ar-SA"/>
        </w:rPr>
      </w:pPr>
    </w:p>
    <w:p w14:paraId="2E9DE836" w14:textId="7AE23E8C" w:rsidR="00C728C4" w:rsidRDefault="00C728C4" w:rsidP="00CE102E">
      <w:pPr>
        <w:pStyle w:val="ListParagraph"/>
        <w:tabs>
          <w:tab w:val="right" w:pos="9360"/>
        </w:tabs>
        <w:spacing w:after="0"/>
        <w:rPr>
          <w:rFonts w:ascii="Gadugi" w:eastAsia="Calibri" w:hAnsi="Gadugi" w:cs="Times New Roman"/>
          <w:sz w:val="22"/>
          <w:lang w:bidi="ar-SA"/>
        </w:rPr>
      </w:pPr>
    </w:p>
    <w:p w14:paraId="54868661" w14:textId="77777777" w:rsidR="00C728C4" w:rsidRPr="002E05B9" w:rsidRDefault="00C728C4" w:rsidP="00CE102E">
      <w:pPr>
        <w:pStyle w:val="ListParagraph"/>
        <w:tabs>
          <w:tab w:val="right" w:pos="9360"/>
        </w:tabs>
        <w:spacing w:after="0"/>
        <w:rPr>
          <w:rFonts w:ascii="Gadugi" w:eastAsia="Calibri" w:hAnsi="Gadugi" w:cs="Times New Roman"/>
          <w:sz w:val="22"/>
          <w:lang w:bidi="ar-SA"/>
        </w:rPr>
      </w:pPr>
    </w:p>
    <w:p w14:paraId="168ECD78" w14:textId="77777777" w:rsidR="00035CE4" w:rsidRPr="00445100" w:rsidRDefault="00035CE4" w:rsidP="00035CE4">
      <w:pPr>
        <w:pStyle w:val="Heading1"/>
        <w:rPr>
          <w:rFonts w:eastAsia="Times New Roman" w:cstheme="majorHAnsi"/>
          <w:b/>
          <w:bCs/>
          <w:szCs w:val="26"/>
          <w:lang w:bidi="ar-SA"/>
        </w:rPr>
      </w:pPr>
      <w:r w:rsidRPr="00445100">
        <w:rPr>
          <w:rFonts w:cstheme="majorHAnsi"/>
          <w:b/>
          <w:bCs/>
          <w:szCs w:val="26"/>
          <w:lang w:bidi="ar-SA"/>
        </w:rPr>
        <w:lastRenderedPageBreak/>
        <w:t xml:space="preserve">Answers - end of module </w:t>
      </w:r>
      <w:r>
        <w:rPr>
          <w:rFonts w:cstheme="majorHAnsi"/>
          <w:b/>
          <w:bCs/>
          <w:szCs w:val="26"/>
          <w:lang w:bidi="ar-SA"/>
        </w:rPr>
        <w:t>6</w:t>
      </w:r>
      <w:r w:rsidRPr="00445100">
        <w:rPr>
          <w:rFonts w:cstheme="majorHAnsi"/>
          <w:b/>
          <w:bCs/>
          <w:szCs w:val="26"/>
          <w:lang w:bidi="ar-SA"/>
        </w:rPr>
        <w:t xml:space="preserve"> </w:t>
      </w:r>
      <w:r w:rsidRPr="00445100">
        <w:rPr>
          <w:rFonts w:cstheme="majorHAnsi"/>
          <w:b/>
          <w:bCs/>
          <w:szCs w:val="26"/>
        </w:rPr>
        <w:t>quiz</w:t>
      </w:r>
      <w:r w:rsidRPr="00445100">
        <w:rPr>
          <w:rFonts w:cstheme="majorHAnsi"/>
          <w:b/>
          <w:bCs/>
          <w:szCs w:val="26"/>
          <w:lang w:bidi="ar-SA"/>
        </w:rPr>
        <w:t xml:space="preserve"> </w:t>
      </w:r>
    </w:p>
    <w:p w14:paraId="411EAA53" w14:textId="195D21F1" w:rsidR="00035CE4" w:rsidRDefault="00035CE4" w:rsidP="00CE102E">
      <w:pPr>
        <w:spacing w:after="0" w:line="240" w:lineRule="auto"/>
        <w:rPr>
          <w:rFonts w:ascii="Gadugi" w:eastAsia="Times New Roman" w:hAnsi="Gadugi" w:cstheme="minorHAnsi"/>
          <w:b/>
          <w:sz w:val="22"/>
          <w:lang w:val="en-GB" w:eastAsia="ja-JP" w:bidi="ar-SA"/>
        </w:rPr>
      </w:pPr>
      <w:bookmarkStart w:id="14" w:name="_Hlk74131266"/>
      <w:r w:rsidRPr="00441C15">
        <w:rPr>
          <w:rFonts w:ascii="Gadugi" w:eastAsia="Times New Roman" w:hAnsi="Gadugi" w:cstheme="minorHAnsi"/>
          <w:bCs/>
          <w:sz w:val="22"/>
          <w:lang w:val="en-GB" w:eastAsia="ja-JP" w:bidi="ar-SA"/>
        </w:rPr>
        <w:t>Answers in</w:t>
      </w:r>
      <w:r w:rsidRPr="00441C15">
        <w:rPr>
          <w:rFonts w:ascii="Gadugi" w:eastAsia="Times New Roman" w:hAnsi="Gadugi" w:cstheme="minorHAnsi"/>
          <w:b/>
          <w:sz w:val="22"/>
          <w:lang w:val="en-GB" w:eastAsia="ja-JP" w:bidi="ar-SA"/>
        </w:rPr>
        <w:t xml:space="preserve"> bold</w:t>
      </w:r>
      <w:bookmarkEnd w:id="14"/>
    </w:p>
    <w:p w14:paraId="24EBE050" w14:textId="77777777" w:rsidR="00CE102E" w:rsidRPr="00CE102E" w:rsidRDefault="00CE102E" w:rsidP="00CE102E">
      <w:pPr>
        <w:spacing w:after="0" w:line="240" w:lineRule="auto"/>
        <w:rPr>
          <w:rFonts w:ascii="Gadugi" w:eastAsia="Times New Roman" w:hAnsi="Gadugi" w:cstheme="minorHAnsi"/>
          <w:b/>
          <w:sz w:val="22"/>
          <w:lang w:val="en-GB" w:eastAsia="ja-JP" w:bidi="ar-SA"/>
        </w:rPr>
      </w:pPr>
    </w:p>
    <w:p w14:paraId="50791655" w14:textId="5F6A68B1" w:rsidR="00035CE4" w:rsidRPr="00441C15" w:rsidRDefault="00035CE4" w:rsidP="00035CE4">
      <w:pPr>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1</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What is the difference between open and closed questions?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1)</w:t>
      </w:r>
    </w:p>
    <w:p w14:paraId="505A8F19" w14:textId="77777777" w:rsidR="00035CE4" w:rsidRPr="00DF1197" w:rsidRDefault="00035CE4" w:rsidP="00DA58E5">
      <w:pPr>
        <w:pStyle w:val="ListParagraph"/>
        <w:numPr>
          <w:ilvl w:val="0"/>
          <w:numId w:val="26"/>
        </w:numPr>
        <w:spacing w:after="0"/>
        <w:rPr>
          <w:rFonts w:ascii="Gadugi" w:eastAsia="Calibri" w:hAnsi="Gadugi" w:cs="Times New Roman"/>
          <w:sz w:val="22"/>
          <w:lang w:bidi="ar-SA"/>
        </w:rPr>
      </w:pPr>
      <w:r w:rsidRPr="00DF1197">
        <w:rPr>
          <w:rFonts w:ascii="Gadugi" w:eastAsia="Calibri" w:hAnsi="Gadugi" w:cs="Times New Roman"/>
          <w:sz w:val="22"/>
          <w:lang w:bidi="ar-SA"/>
        </w:rPr>
        <w:t>Open questions do not need to be planned at all.  Closed questions do need to be planned.</w:t>
      </w:r>
    </w:p>
    <w:p w14:paraId="3D309237" w14:textId="77777777" w:rsidR="00035CE4" w:rsidRPr="00DF1197" w:rsidRDefault="00035CE4" w:rsidP="00DA58E5">
      <w:pPr>
        <w:pStyle w:val="ListParagraph"/>
        <w:numPr>
          <w:ilvl w:val="0"/>
          <w:numId w:val="26"/>
        </w:numPr>
        <w:spacing w:after="0"/>
        <w:rPr>
          <w:rFonts w:ascii="Gadugi" w:eastAsia="Calibri" w:hAnsi="Gadugi" w:cs="Times New Roman"/>
          <w:sz w:val="22"/>
          <w:lang w:bidi="ar-SA"/>
        </w:rPr>
      </w:pPr>
      <w:r w:rsidRPr="00DF1197">
        <w:rPr>
          <w:rFonts w:ascii="Gadugi" w:eastAsia="Calibri" w:hAnsi="Gadugi" w:cs="Times New Roman"/>
          <w:sz w:val="22"/>
          <w:lang w:bidi="ar-SA"/>
        </w:rPr>
        <w:t>Open questions can be answered by the most capable students.  Closed questions can only be answered by the least abled.</w:t>
      </w:r>
    </w:p>
    <w:p w14:paraId="0B66238C" w14:textId="77777777" w:rsidR="00035CE4" w:rsidRPr="00441C15" w:rsidRDefault="00035CE4" w:rsidP="00DA58E5">
      <w:pPr>
        <w:pStyle w:val="ListParagraph"/>
        <w:numPr>
          <w:ilvl w:val="0"/>
          <w:numId w:val="26"/>
        </w:numPr>
        <w:spacing w:after="0"/>
        <w:rPr>
          <w:rFonts w:ascii="Gadugi" w:eastAsia="Calibri" w:hAnsi="Gadugi" w:cs="Times New Roman"/>
          <w:b/>
          <w:bCs/>
          <w:sz w:val="22"/>
          <w:lang w:bidi="ar-SA"/>
        </w:rPr>
      </w:pPr>
      <w:r w:rsidRPr="00441C15">
        <w:rPr>
          <w:rFonts w:ascii="Gadugi" w:eastAsia="Calibri" w:hAnsi="Gadugi" w:cs="Times New Roman"/>
          <w:b/>
          <w:bCs/>
          <w:sz w:val="22"/>
          <w:lang w:bidi="ar-SA"/>
        </w:rPr>
        <w:t>Open questions can be used to explore any student’s knowledge and understanding at a deeper level.  Closed questions can generally only find out shallow understanding.</w:t>
      </w:r>
    </w:p>
    <w:p w14:paraId="6DFEA83D" w14:textId="603947AD" w:rsidR="00035CE4" w:rsidRPr="00441C15" w:rsidRDefault="00035CE4" w:rsidP="00035CE4">
      <w:pPr>
        <w:rPr>
          <w:rFonts w:ascii="Gadugi" w:eastAsia="Calibri" w:hAnsi="Gadugi" w:cs="Times New Roman"/>
          <w:sz w:val="22"/>
          <w:lang w:bidi="ar-SA"/>
        </w:rPr>
      </w:pPr>
      <w:r w:rsidRPr="00441C15">
        <w:rPr>
          <w:rFonts w:ascii="Gadugi" w:eastAsia="Calibri" w:hAnsi="Gadugi" w:cs="Times New Roman"/>
          <w:sz w:val="22"/>
          <w:lang w:bidi="ar-SA"/>
        </w:rPr>
        <w:t>Explanation</w:t>
      </w:r>
      <w:r>
        <w:rPr>
          <w:rFonts w:ascii="Gadugi" w:eastAsia="Calibri" w:hAnsi="Gadugi" w:cs="Times New Roman"/>
          <w:sz w:val="22"/>
          <w:lang w:bidi="ar-SA"/>
        </w:rPr>
        <w:t xml:space="preserve"> - </w:t>
      </w:r>
      <w:r w:rsidRPr="00441C15">
        <w:rPr>
          <w:rFonts w:ascii="Gadugi" w:eastAsia="Calibri" w:hAnsi="Gadugi" w:cs="Times New Roman"/>
          <w:sz w:val="22"/>
          <w:lang w:bidi="ar-SA"/>
        </w:rPr>
        <w:t xml:space="preserve">Both types of questions are important in the classroom.  Open questions can be used to carefully explore a student’s knowledge and understanding at a deeper level – the ‘why’ and ‘how’ questions.  Closed questions can be used to quickly establish a student’s thoughts on whether something is either ‘right’ or ‘wrong’, ‘black’ or ‘white’ for example. These questions give us a limited depth of understanding of our student’s knowledge and understanding. </w:t>
      </w:r>
    </w:p>
    <w:p w14:paraId="5D89295D" w14:textId="62699972" w:rsidR="00035CE4" w:rsidRPr="00441C15" w:rsidRDefault="00035CE4" w:rsidP="00035CE4">
      <w:pPr>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2</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Why is it important to differentiate questioning with students?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1)</w:t>
      </w:r>
    </w:p>
    <w:p w14:paraId="7204C2B4" w14:textId="77777777" w:rsidR="00035CE4" w:rsidRPr="00DF1197" w:rsidRDefault="00035CE4" w:rsidP="00DA58E5">
      <w:pPr>
        <w:pStyle w:val="ListParagraph"/>
        <w:numPr>
          <w:ilvl w:val="0"/>
          <w:numId w:val="27"/>
        </w:numPr>
        <w:tabs>
          <w:tab w:val="right" w:pos="9360"/>
        </w:tabs>
        <w:spacing w:after="0"/>
        <w:rPr>
          <w:rFonts w:ascii="Gadugi" w:eastAsia="Calibri" w:hAnsi="Gadugi" w:cs="Times New Roman"/>
          <w:color w:val="4472C4"/>
          <w:sz w:val="22"/>
          <w:lang w:bidi="ar-SA"/>
        </w:rPr>
      </w:pPr>
      <w:r w:rsidRPr="00DF1197">
        <w:rPr>
          <w:rFonts w:ascii="Gadugi" w:eastAsia="Calibri" w:hAnsi="Gadugi" w:cs="Times New Roman"/>
          <w:sz w:val="22"/>
          <w:lang w:bidi="ar-SA"/>
        </w:rPr>
        <w:t>Equality – all students should be treated the same</w:t>
      </w:r>
      <w:r w:rsidRPr="00DF1197">
        <w:rPr>
          <w:rFonts w:ascii="Gadugi" w:eastAsia="Calibri" w:hAnsi="Gadugi" w:cs="Times New Roman"/>
          <w:color w:val="4472C4"/>
          <w:sz w:val="22"/>
          <w:lang w:bidi="ar-SA"/>
        </w:rPr>
        <w:t>.</w:t>
      </w:r>
    </w:p>
    <w:p w14:paraId="3BAE5F23" w14:textId="77777777" w:rsidR="00035CE4" w:rsidRPr="00F6665B" w:rsidRDefault="00035CE4" w:rsidP="00DA58E5">
      <w:pPr>
        <w:pStyle w:val="ListParagraph"/>
        <w:numPr>
          <w:ilvl w:val="0"/>
          <w:numId w:val="27"/>
        </w:numPr>
        <w:tabs>
          <w:tab w:val="right" w:pos="9360"/>
        </w:tabs>
        <w:spacing w:after="0"/>
        <w:rPr>
          <w:rFonts w:ascii="Gadugi" w:eastAsia="Calibri" w:hAnsi="Gadugi" w:cs="Times New Roman"/>
          <w:sz w:val="22"/>
          <w:lang w:bidi="ar-SA"/>
        </w:rPr>
      </w:pPr>
      <w:r w:rsidRPr="00F6665B">
        <w:rPr>
          <w:rFonts w:ascii="Gadugi" w:eastAsia="Calibri" w:hAnsi="Gadugi" w:cs="Times New Roman"/>
          <w:sz w:val="22"/>
          <w:lang w:bidi="ar-SA"/>
        </w:rPr>
        <w:t xml:space="preserve">Some students only like to answer easy </w:t>
      </w:r>
      <w:proofErr w:type="gramStart"/>
      <w:r w:rsidRPr="00F6665B">
        <w:rPr>
          <w:rFonts w:ascii="Gadugi" w:eastAsia="Calibri" w:hAnsi="Gadugi" w:cs="Times New Roman"/>
          <w:sz w:val="22"/>
          <w:lang w:bidi="ar-SA"/>
        </w:rPr>
        <w:t>questions..</w:t>
      </w:r>
      <w:proofErr w:type="gramEnd"/>
    </w:p>
    <w:p w14:paraId="2B84A359" w14:textId="77777777" w:rsidR="00035CE4" w:rsidRPr="00441C15" w:rsidRDefault="00035CE4" w:rsidP="00DA58E5">
      <w:pPr>
        <w:pStyle w:val="ListParagraph"/>
        <w:numPr>
          <w:ilvl w:val="0"/>
          <w:numId w:val="27"/>
        </w:numPr>
        <w:tabs>
          <w:tab w:val="right" w:pos="9360"/>
        </w:tabs>
        <w:spacing w:after="0"/>
        <w:rPr>
          <w:rFonts w:ascii="Gadugi" w:eastAsia="Calibri" w:hAnsi="Gadugi" w:cs="Times New Roman"/>
          <w:b/>
          <w:bCs/>
          <w:sz w:val="22"/>
          <w:lang w:bidi="ar-SA"/>
        </w:rPr>
      </w:pPr>
      <w:r w:rsidRPr="00441C15">
        <w:rPr>
          <w:rFonts w:ascii="Gadugi" w:eastAsia="Calibri" w:hAnsi="Gadugi" w:cs="Times New Roman"/>
          <w:b/>
          <w:bCs/>
          <w:sz w:val="22"/>
          <w:lang w:bidi="ar-SA"/>
        </w:rPr>
        <w:t>So that all students can answer questions at their level of ability.</w:t>
      </w:r>
    </w:p>
    <w:p w14:paraId="09578A00" w14:textId="6794FB9E" w:rsidR="00035CE4" w:rsidRPr="00692D71" w:rsidRDefault="00035CE4" w:rsidP="00035CE4">
      <w:pPr>
        <w:tabs>
          <w:tab w:val="right" w:pos="9360"/>
        </w:tabs>
        <w:rPr>
          <w:rFonts w:ascii="Gadugi" w:eastAsia="Calibri" w:hAnsi="Gadugi" w:cs="Times New Roman"/>
          <w:sz w:val="22"/>
          <w:lang w:bidi="ar-SA"/>
        </w:rPr>
      </w:pPr>
      <w:r w:rsidRPr="00441C15">
        <w:rPr>
          <w:rFonts w:ascii="Gadugi" w:eastAsia="Calibri" w:hAnsi="Gadugi" w:cs="Times New Roman"/>
          <w:sz w:val="22"/>
          <w:lang w:bidi="ar-SA"/>
        </w:rPr>
        <w:t>Explanation</w:t>
      </w:r>
      <w:r>
        <w:rPr>
          <w:rFonts w:ascii="Gadugi" w:eastAsia="Calibri" w:hAnsi="Gadugi" w:cs="Times New Roman"/>
          <w:sz w:val="22"/>
          <w:lang w:bidi="ar-SA"/>
        </w:rPr>
        <w:t xml:space="preserve"> - </w:t>
      </w:r>
      <w:r w:rsidRPr="00441C15">
        <w:rPr>
          <w:rFonts w:ascii="Gadugi" w:eastAsia="Calibri" w:hAnsi="Gadugi" w:cs="Times New Roman"/>
          <w:sz w:val="22"/>
          <w:lang w:bidi="ar-SA"/>
        </w:rPr>
        <w:t>Differentiating questions allows individual students to demonstrate their knowledge and understanding of a topic at a level that suits them.  Also, if a question is too easy, the student will not be able to demonstrate their ability and may lose interest.  Similarly, a question that is too hard for a student could easily make them feel inadequate and they might stop trying to answer further questions.</w:t>
      </w:r>
    </w:p>
    <w:p w14:paraId="7E55CA75" w14:textId="4BA9FC9E" w:rsidR="00035CE4" w:rsidRPr="00441C15" w:rsidRDefault="00035CE4" w:rsidP="00035CE4">
      <w:p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3</w:t>
      </w:r>
      <w:r>
        <w:rPr>
          <w:rFonts w:ascii="Gadugi" w:eastAsia="Calibri" w:hAnsi="Gadugi" w:cs="Times New Roman"/>
          <w:sz w:val="22"/>
          <w:lang w:bidi="ar-SA"/>
        </w:rPr>
        <w:t>-</w:t>
      </w:r>
      <w:r w:rsidRPr="00441C15">
        <w:rPr>
          <w:rFonts w:ascii="Gadugi" w:eastAsia="Calibri" w:hAnsi="Gadugi" w:cs="Times New Roman"/>
          <w:sz w:val="22"/>
          <w:lang w:bidi="ar-SA"/>
        </w:rPr>
        <w:t xml:space="preserve"> Which of the following are essential for providing good feedback?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2)</w:t>
      </w:r>
    </w:p>
    <w:p w14:paraId="3C44EE01" w14:textId="77777777" w:rsidR="00035CE4" w:rsidRPr="00F6665B" w:rsidRDefault="00035CE4" w:rsidP="00DA58E5">
      <w:pPr>
        <w:pStyle w:val="ListParagraph"/>
        <w:numPr>
          <w:ilvl w:val="0"/>
          <w:numId w:val="28"/>
        </w:numPr>
        <w:tabs>
          <w:tab w:val="right" w:pos="9360"/>
        </w:tabs>
        <w:spacing w:after="0"/>
        <w:rPr>
          <w:rFonts w:ascii="Gadugi" w:eastAsia="Calibri" w:hAnsi="Gadugi" w:cs="Times New Roman"/>
          <w:sz w:val="22"/>
          <w:lang w:bidi="ar-SA"/>
        </w:rPr>
      </w:pPr>
      <w:r w:rsidRPr="00F6665B">
        <w:rPr>
          <w:rFonts w:ascii="Gadugi" w:eastAsia="Calibri" w:hAnsi="Gadugi" w:cs="Times New Roman"/>
          <w:sz w:val="22"/>
          <w:lang w:bidi="ar-SA"/>
        </w:rPr>
        <w:t>Feedback needs to tell you only what you did well in a task</w:t>
      </w:r>
    </w:p>
    <w:p w14:paraId="3B6B6DD0" w14:textId="77777777" w:rsidR="00035CE4" w:rsidRPr="00F6665B" w:rsidRDefault="00035CE4" w:rsidP="00DA58E5">
      <w:pPr>
        <w:pStyle w:val="ListParagraph"/>
        <w:numPr>
          <w:ilvl w:val="0"/>
          <w:numId w:val="28"/>
        </w:numPr>
        <w:tabs>
          <w:tab w:val="right" w:pos="9360"/>
        </w:tabs>
        <w:spacing w:after="0"/>
        <w:rPr>
          <w:rFonts w:ascii="Gadugi" w:eastAsia="Calibri" w:hAnsi="Gadugi" w:cs="Times New Roman"/>
          <w:b/>
          <w:bCs/>
          <w:sz w:val="22"/>
          <w:lang w:bidi="ar-SA"/>
        </w:rPr>
      </w:pPr>
      <w:r w:rsidRPr="00F6665B">
        <w:rPr>
          <w:rFonts w:ascii="Gadugi" w:eastAsia="Calibri" w:hAnsi="Gadugi" w:cs="Times New Roman"/>
          <w:b/>
          <w:bCs/>
          <w:sz w:val="22"/>
          <w:lang w:bidi="ar-SA"/>
        </w:rPr>
        <w:t>Feedback needs to be given very soon after a task</w:t>
      </w:r>
    </w:p>
    <w:p w14:paraId="2360890D" w14:textId="77777777" w:rsidR="00035CE4" w:rsidRDefault="00035CE4" w:rsidP="00DA58E5">
      <w:pPr>
        <w:pStyle w:val="ListParagraph"/>
        <w:numPr>
          <w:ilvl w:val="0"/>
          <w:numId w:val="28"/>
        </w:numPr>
        <w:tabs>
          <w:tab w:val="right" w:pos="9360"/>
        </w:tabs>
        <w:spacing w:after="0"/>
        <w:rPr>
          <w:rFonts w:ascii="Gadugi" w:eastAsia="Calibri" w:hAnsi="Gadugi" w:cs="Times New Roman"/>
          <w:b/>
          <w:bCs/>
          <w:sz w:val="22"/>
          <w:lang w:bidi="ar-SA"/>
        </w:rPr>
      </w:pPr>
      <w:r w:rsidRPr="00441C15">
        <w:rPr>
          <w:rFonts w:ascii="Gadugi" w:eastAsia="Calibri" w:hAnsi="Gadugi" w:cs="Times New Roman"/>
          <w:b/>
          <w:bCs/>
          <w:sz w:val="22"/>
          <w:lang w:bidi="ar-SA"/>
        </w:rPr>
        <w:t xml:space="preserve">Feedback needs to tell you </w:t>
      </w:r>
      <w:proofErr w:type="gramStart"/>
      <w:r w:rsidRPr="00441C15">
        <w:rPr>
          <w:rFonts w:ascii="Gadugi" w:eastAsia="Calibri" w:hAnsi="Gadugi" w:cs="Times New Roman"/>
          <w:b/>
          <w:bCs/>
          <w:sz w:val="22"/>
          <w:lang w:bidi="ar-SA"/>
        </w:rPr>
        <w:t>‘what</w:t>
      </w:r>
      <w:proofErr w:type="gramEnd"/>
      <w:r w:rsidRPr="00441C15">
        <w:rPr>
          <w:rFonts w:ascii="Gadugi" w:eastAsia="Calibri" w:hAnsi="Gadugi" w:cs="Times New Roman"/>
          <w:b/>
          <w:bCs/>
          <w:sz w:val="22"/>
          <w:lang w:bidi="ar-SA"/>
        </w:rPr>
        <w:t>’ and ‘how’ to improve after a task</w:t>
      </w:r>
    </w:p>
    <w:p w14:paraId="49766BF3" w14:textId="77777777" w:rsidR="00035CE4" w:rsidRPr="00B333F6" w:rsidRDefault="00035CE4" w:rsidP="00035CE4">
      <w:pPr>
        <w:tabs>
          <w:tab w:val="right" w:pos="9360"/>
        </w:tabs>
        <w:spacing w:after="0"/>
        <w:rPr>
          <w:rFonts w:ascii="Gadugi" w:eastAsia="Calibri" w:hAnsi="Gadugi" w:cs="Times New Roman"/>
          <w:b/>
          <w:bCs/>
          <w:sz w:val="22"/>
          <w:lang w:bidi="ar-SA"/>
        </w:rPr>
      </w:pPr>
      <w:r w:rsidRPr="00B333F6">
        <w:rPr>
          <w:rFonts w:ascii="Gadugi" w:eastAsia="Calibri" w:hAnsi="Gadugi" w:cs="Times New Roman"/>
          <w:sz w:val="22"/>
          <w:lang w:bidi="ar-SA"/>
        </w:rPr>
        <w:t>Explanation - Feedback can be given at any stage of a task.  This can be formative and/or summative.  It needs to be given quickly to the student after a task so that they can identify what they have done well, what they need to improve, and how they can improve it. Feedback needs to be positive and constructive.</w:t>
      </w:r>
    </w:p>
    <w:p w14:paraId="5F1813E8" w14:textId="77777777" w:rsidR="00035CE4" w:rsidRPr="00441C15" w:rsidRDefault="00035CE4" w:rsidP="00035CE4">
      <w:pPr>
        <w:tabs>
          <w:tab w:val="right" w:pos="9360"/>
        </w:tabs>
        <w:rPr>
          <w:rFonts w:ascii="Gadugi" w:eastAsia="Calibri" w:hAnsi="Gadugi" w:cs="Times New Roman"/>
          <w:color w:val="4472C4"/>
          <w:sz w:val="22"/>
          <w:lang w:bidi="ar-SA"/>
        </w:rPr>
      </w:pPr>
    </w:p>
    <w:p w14:paraId="39C081D3" w14:textId="1ECE6397" w:rsidR="00035CE4" w:rsidRPr="00441C15" w:rsidRDefault="00035CE4" w:rsidP="00035CE4">
      <w:p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Q</w:t>
      </w:r>
      <w:r w:rsidR="00CE102E">
        <w:rPr>
          <w:rFonts w:ascii="Gadugi" w:eastAsia="Calibri" w:hAnsi="Gadugi" w:cs="Times New Roman"/>
          <w:sz w:val="22"/>
          <w:lang w:bidi="ar-SA"/>
        </w:rPr>
        <w:t>4</w:t>
      </w:r>
      <w:r w:rsidRPr="00441C15">
        <w:rPr>
          <w:rFonts w:ascii="Gadugi" w:eastAsia="Calibri" w:hAnsi="Gadugi" w:cs="Times New Roman"/>
          <w:sz w:val="22"/>
          <w:lang w:bidi="ar-SA"/>
        </w:rPr>
        <w:t xml:space="preserve"> </w:t>
      </w:r>
      <w:r>
        <w:rPr>
          <w:rFonts w:ascii="Gadugi" w:eastAsia="Calibri" w:hAnsi="Gadugi" w:cs="Times New Roman"/>
          <w:sz w:val="22"/>
          <w:lang w:bidi="ar-SA"/>
        </w:rPr>
        <w:t xml:space="preserve">- </w:t>
      </w:r>
      <w:r w:rsidRPr="00441C15">
        <w:rPr>
          <w:rFonts w:ascii="Gadugi" w:eastAsia="Calibri" w:hAnsi="Gadugi" w:cs="Times New Roman"/>
          <w:sz w:val="22"/>
          <w:lang w:bidi="ar-SA"/>
        </w:rPr>
        <w:t>What are the benefits of providing effective feedback? (</w:t>
      </w:r>
      <w:proofErr w:type="gramStart"/>
      <w:r w:rsidRPr="00441C15">
        <w:rPr>
          <w:rFonts w:ascii="Gadugi" w:eastAsia="Calibri" w:hAnsi="Gadugi" w:cs="Times New Roman"/>
          <w:sz w:val="22"/>
          <w:lang w:bidi="ar-SA"/>
        </w:rPr>
        <w:t>choose</w:t>
      </w:r>
      <w:proofErr w:type="gramEnd"/>
      <w:r w:rsidRPr="00441C15">
        <w:rPr>
          <w:rFonts w:ascii="Gadugi" w:eastAsia="Calibri" w:hAnsi="Gadugi" w:cs="Times New Roman"/>
          <w:sz w:val="22"/>
          <w:lang w:bidi="ar-SA"/>
        </w:rPr>
        <w:t xml:space="preserve"> </w:t>
      </w:r>
      <w:r w:rsidR="000B15A5">
        <w:rPr>
          <w:rFonts w:ascii="Gadugi" w:eastAsia="Calibri" w:hAnsi="Gadugi" w:cs="Times New Roman"/>
          <w:sz w:val="22"/>
          <w:lang w:bidi="ar-SA"/>
        </w:rPr>
        <w:t>3</w:t>
      </w:r>
      <w:r w:rsidRPr="00441C15">
        <w:rPr>
          <w:rFonts w:ascii="Gadugi" w:eastAsia="Calibri" w:hAnsi="Gadugi" w:cs="Times New Roman"/>
          <w:sz w:val="22"/>
          <w:lang w:bidi="ar-SA"/>
        </w:rPr>
        <w:t xml:space="preserve">) </w:t>
      </w:r>
    </w:p>
    <w:p w14:paraId="29414DA0" w14:textId="77777777" w:rsidR="00035CE4" w:rsidRPr="00F6665B" w:rsidRDefault="00035CE4" w:rsidP="00DA58E5">
      <w:pPr>
        <w:pStyle w:val="ListParagraph"/>
        <w:numPr>
          <w:ilvl w:val="0"/>
          <w:numId w:val="29"/>
        </w:numPr>
        <w:tabs>
          <w:tab w:val="right" w:pos="9360"/>
        </w:tabs>
        <w:spacing w:after="0"/>
        <w:rPr>
          <w:rFonts w:ascii="Gadugi" w:eastAsia="Calibri" w:hAnsi="Gadugi" w:cs="Times New Roman"/>
          <w:b/>
          <w:bCs/>
          <w:sz w:val="22"/>
          <w:lang w:bidi="ar-SA"/>
        </w:rPr>
      </w:pPr>
      <w:r w:rsidRPr="00F6665B">
        <w:rPr>
          <w:rFonts w:ascii="Gadugi" w:eastAsia="Calibri" w:hAnsi="Gadugi" w:cs="Times New Roman"/>
          <w:b/>
          <w:bCs/>
          <w:sz w:val="22"/>
          <w:lang w:bidi="ar-SA"/>
        </w:rPr>
        <w:t xml:space="preserve">The learner feels accepted and their efforts are being </w:t>
      </w:r>
      <w:proofErr w:type="spellStart"/>
      <w:r w:rsidRPr="00F6665B">
        <w:rPr>
          <w:rFonts w:ascii="Gadugi" w:eastAsia="Calibri" w:hAnsi="Gadugi" w:cs="Times New Roman"/>
          <w:b/>
          <w:bCs/>
          <w:sz w:val="22"/>
          <w:lang w:bidi="ar-SA"/>
        </w:rPr>
        <w:t>recognised</w:t>
      </w:r>
      <w:proofErr w:type="spellEnd"/>
      <w:r w:rsidRPr="00F6665B">
        <w:rPr>
          <w:rFonts w:ascii="Gadugi" w:eastAsia="Calibri" w:hAnsi="Gadugi" w:cs="Times New Roman"/>
          <w:b/>
          <w:bCs/>
          <w:sz w:val="22"/>
          <w:lang w:bidi="ar-SA"/>
        </w:rPr>
        <w:t xml:space="preserve"> and valued.</w:t>
      </w:r>
    </w:p>
    <w:p w14:paraId="494BC206" w14:textId="77777777" w:rsidR="00035CE4" w:rsidRPr="00F6665B" w:rsidRDefault="00035CE4" w:rsidP="00DA58E5">
      <w:pPr>
        <w:pStyle w:val="ListParagraph"/>
        <w:numPr>
          <w:ilvl w:val="0"/>
          <w:numId w:val="29"/>
        </w:numPr>
        <w:tabs>
          <w:tab w:val="right" w:pos="9360"/>
        </w:tabs>
        <w:spacing w:after="0"/>
        <w:rPr>
          <w:rFonts w:ascii="Gadugi" w:eastAsia="Calibri" w:hAnsi="Gadugi" w:cs="Times New Roman"/>
          <w:sz w:val="22"/>
          <w:lang w:bidi="ar-SA"/>
        </w:rPr>
      </w:pPr>
      <w:r w:rsidRPr="00F6665B">
        <w:rPr>
          <w:rFonts w:ascii="Gadugi" w:eastAsia="Calibri" w:hAnsi="Gadugi" w:cs="Times New Roman"/>
          <w:sz w:val="22"/>
          <w:lang w:bidi="ar-SA"/>
        </w:rPr>
        <w:t>The teacher will get 100% achievement of their students at the end of the year</w:t>
      </w:r>
    </w:p>
    <w:p w14:paraId="7A5F4448" w14:textId="77777777" w:rsidR="00035CE4" w:rsidRPr="00441C15" w:rsidRDefault="00035CE4" w:rsidP="00DA58E5">
      <w:pPr>
        <w:pStyle w:val="ListParagraph"/>
        <w:numPr>
          <w:ilvl w:val="0"/>
          <w:numId w:val="29"/>
        </w:numPr>
        <w:tabs>
          <w:tab w:val="right" w:pos="9360"/>
        </w:tabs>
        <w:rPr>
          <w:rFonts w:ascii="Gadugi" w:eastAsia="Calibri" w:hAnsi="Gadugi" w:cs="Times New Roman"/>
          <w:b/>
          <w:bCs/>
          <w:sz w:val="22"/>
          <w:lang w:bidi="ar-SA"/>
        </w:rPr>
      </w:pPr>
      <w:r w:rsidRPr="00441C15">
        <w:rPr>
          <w:rFonts w:ascii="Gadugi" w:eastAsia="Calibri" w:hAnsi="Gadugi" w:cs="Times New Roman"/>
          <w:b/>
          <w:bCs/>
          <w:sz w:val="22"/>
          <w:lang w:bidi="ar-SA"/>
        </w:rPr>
        <w:t>Self-esteem and commitment tend to rise and increase in emotional commitment in tasks.</w:t>
      </w:r>
    </w:p>
    <w:p w14:paraId="33CB71C6" w14:textId="77777777" w:rsidR="00035CE4" w:rsidRPr="00441C15" w:rsidRDefault="00035CE4" w:rsidP="00DA58E5">
      <w:pPr>
        <w:pStyle w:val="ListParagraph"/>
        <w:numPr>
          <w:ilvl w:val="0"/>
          <w:numId w:val="29"/>
        </w:numPr>
        <w:tabs>
          <w:tab w:val="right" w:pos="9360"/>
        </w:tabs>
        <w:rPr>
          <w:rFonts w:ascii="Gadugi" w:eastAsia="Calibri" w:hAnsi="Gadugi" w:cs="Times New Roman"/>
          <w:sz w:val="22"/>
          <w:lang w:bidi="ar-SA"/>
        </w:rPr>
      </w:pPr>
      <w:r w:rsidRPr="00441C15">
        <w:rPr>
          <w:rFonts w:ascii="Gadugi" w:eastAsia="Calibri" w:hAnsi="Gadugi" w:cs="Times New Roman"/>
          <w:sz w:val="22"/>
          <w:lang w:bidi="ar-SA"/>
        </w:rPr>
        <w:t>Teachers achieve one of their responsibilities in the classroom</w:t>
      </w:r>
    </w:p>
    <w:p w14:paraId="1ED876E6" w14:textId="77777777" w:rsidR="00035CE4" w:rsidRPr="00441C15" w:rsidRDefault="00035CE4" w:rsidP="00DA58E5">
      <w:pPr>
        <w:pStyle w:val="ListParagraph"/>
        <w:numPr>
          <w:ilvl w:val="0"/>
          <w:numId w:val="29"/>
        </w:numPr>
        <w:tabs>
          <w:tab w:val="right" w:pos="9360"/>
        </w:tabs>
        <w:spacing w:after="0"/>
        <w:rPr>
          <w:rFonts w:ascii="Gadugi" w:eastAsia="Calibri" w:hAnsi="Gadugi" w:cs="Times New Roman"/>
          <w:b/>
          <w:bCs/>
          <w:sz w:val="22"/>
          <w:lang w:bidi="ar-SA"/>
        </w:rPr>
      </w:pPr>
      <w:r w:rsidRPr="00441C15">
        <w:rPr>
          <w:rFonts w:ascii="Gadugi" w:eastAsia="Calibri" w:hAnsi="Gadugi" w:cs="Times New Roman"/>
          <w:b/>
          <w:bCs/>
          <w:sz w:val="22"/>
          <w:lang w:bidi="ar-SA"/>
        </w:rPr>
        <w:t>Students can feel confident to learn from any mistakes.</w:t>
      </w:r>
    </w:p>
    <w:p w14:paraId="71561158" w14:textId="77777777" w:rsidR="00035CE4" w:rsidRPr="008A3B31" w:rsidRDefault="00035CE4" w:rsidP="00035CE4">
      <w:pPr>
        <w:tabs>
          <w:tab w:val="right" w:pos="9360"/>
        </w:tabs>
        <w:spacing w:after="0"/>
        <w:rPr>
          <w:rFonts w:ascii="Gadugi" w:eastAsia="Calibri" w:hAnsi="Gadugi" w:cs="Times New Roman"/>
          <w:sz w:val="22"/>
          <w:lang w:bidi="ar-SA"/>
        </w:rPr>
      </w:pPr>
      <w:r w:rsidRPr="00441C15">
        <w:rPr>
          <w:rFonts w:ascii="Gadugi" w:eastAsia="Calibri" w:hAnsi="Gadugi" w:cs="Times New Roman"/>
          <w:sz w:val="22"/>
          <w:lang w:bidi="ar-SA"/>
        </w:rPr>
        <w:t>Explanation</w:t>
      </w:r>
      <w:r>
        <w:rPr>
          <w:rFonts w:ascii="Gadugi" w:eastAsia="Calibri" w:hAnsi="Gadugi" w:cs="Times New Roman"/>
          <w:sz w:val="22"/>
          <w:lang w:bidi="ar-SA"/>
        </w:rPr>
        <w:t xml:space="preserve">- </w:t>
      </w:r>
      <w:r w:rsidRPr="00441C15">
        <w:rPr>
          <w:rFonts w:ascii="Gadugi" w:eastAsia="Calibri" w:hAnsi="Gadugi" w:cs="Times New Roman"/>
          <w:sz w:val="22"/>
          <w:lang w:bidi="ar-SA"/>
        </w:rPr>
        <w:t xml:space="preserve">Effective feedback can help students feel confident and improve their self-esteem. By identifying what they do well and what they need to do to improve, effective feedback helps them focus on specific ways to develop. Careful regular checks of student progress by the teacher can help them consistently improve and learn from their mistakes. </w:t>
      </w:r>
    </w:p>
    <w:p w14:paraId="0DE45B3A" w14:textId="77777777" w:rsidR="00035CE4" w:rsidRDefault="00035CE4" w:rsidP="00035CE4">
      <w:pPr>
        <w:autoSpaceDE w:val="0"/>
        <w:autoSpaceDN w:val="0"/>
        <w:adjustRightInd w:val="0"/>
        <w:spacing w:line="240" w:lineRule="auto"/>
        <w:rPr>
          <w:rFonts w:cs="Calibri"/>
          <w:color w:val="000000" w:themeColor="text1"/>
          <w:kern w:val="1"/>
          <w:sz w:val="2"/>
          <w:szCs w:val="2"/>
          <w:lang w:eastAsia="en-GB" w:bidi="ar-SA"/>
        </w:rPr>
      </w:pPr>
    </w:p>
    <w:p w14:paraId="0C8C7619" w14:textId="77777777" w:rsidR="00035CE4" w:rsidRPr="006D6CAE" w:rsidRDefault="00035CE4" w:rsidP="00035CE4">
      <w:pPr>
        <w:autoSpaceDE w:val="0"/>
        <w:autoSpaceDN w:val="0"/>
        <w:adjustRightInd w:val="0"/>
        <w:spacing w:line="240" w:lineRule="auto"/>
        <w:rPr>
          <w:rFonts w:cs="Calibri"/>
          <w:color w:val="000000" w:themeColor="text1"/>
          <w:kern w:val="1"/>
          <w:sz w:val="2"/>
          <w:szCs w:val="2"/>
          <w:lang w:eastAsia="en-GB" w:bidi="ar-SA"/>
        </w:rPr>
      </w:pPr>
    </w:p>
    <w:p w14:paraId="039B4F23" w14:textId="77777777" w:rsidR="00035CE4" w:rsidRPr="00D34565" w:rsidRDefault="00035CE4" w:rsidP="00DA58E5">
      <w:pPr>
        <w:pStyle w:val="ListParagraph"/>
        <w:keepNext/>
        <w:keepLines/>
        <w:numPr>
          <w:ilvl w:val="0"/>
          <w:numId w:val="14"/>
        </w:numPr>
        <w:spacing w:before="240" w:after="0" w:line="240" w:lineRule="auto"/>
        <w:outlineLvl w:val="0"/>
        <w:rPr>
          <w:rFonts w:asciiTheme="majorHAnsi" w:eastAsia="Times New Roman" w:hAnsiTheme="majorHAnsi" w:cstheme="majorBidi"/>
          <w:b/>
          <w:bCs/>
          <w:color w:val="2F5496" w:themeColor="accent1" w:themeShade="BF"/>
          <w:sz w:val="26"/>
          <w:szCs w:val="26"/>
          <w:lang w:val="en-GB" w:eastAsia="ja-JP" w:bidi="ar-SA"/>
        </w:rPr>
      </w:pPr>
      <w:r w:rsidRPr="00D34565">
        <w:rPr>
          <w:rFonts w:asciiTheme="majorHAnsi" w:eastAsia="Times New Roman" w:hAnsiTheme="majorHAnsi" w:cstheme="majorBidi"/>
          <w:b/>
          <w:bCs/>
          <w:color w:val="2F5496" w:themeColor="accent1" w:themeShade="BF"/>
          <w:sz w:val="26"/>
          <w:szCs w:val="26"/>
          <w:lang w:val="en-GB" w:eastAsia="ja-JP" w:bidi="ar-SA"/>
        </w:rPr>
        <w:lastRenderedPageBreak/>
        <w:t xml:space="preserve">Improving teaching and learning </w:t>
      </w:r>
    </w:p>
    <w:p w14:paraId="74AE3217" w14:textId="26463872" w:rsidR="00035CE4" w:rsidRDefault="00035CE4" w:rsidP="00035CE4">
      <w:pPr>
        <w:keepNext/>
        <w:keepLines/>
        <w:spacing w:before="240" w:line="240" w:lineRule="auto"/>
        <w:outlineLvl w:val="0"/>
        <w:rPr>
          <w:rFonts w:asciiTheme="majorHAnsi" w:eastAsiaTheme="majorEastAsia" w:hAnsiTheme="majorHAnsi" w:cstheme="majorBidi"/>
          <w:b/>
          <w:bCs/>
          <w:color w:val="2F5496" w:themeColor="accent1" w:themeShade="BF"/>
          <w:sz w:val="26"/>
          <w:szCs w:val="26"/>
          <w:lang w:bidi="ar-SA"/>
        </w:rPr>
      </w:pPr>
      <w:r w:rsidRPr="00273726">
        <w:rPr>
          <w:noProof/>
          <w:lang w:eastAsia="en-GB" w:bidi="ar-SA"/>
        </w:rPr>
        <w:drawing>
          <wp:anchor distT="0" distB="0" distL="114300" distR="114300" simplePos="0" relativeHeight="253607936" behindDoc="0" locked="0" layoutInCell="1" allowOverlap="1" wp14:anchorId="64B74C86" wp14:editId="75793F11">
            <wp:simplePos x="0" y="0"/>
            <wp:positionH relativeFrom="margin">
              <wp:align>right</wp:align>
            </wp:positionH>
            <wp:positionV relativeFrom="paragraph">
              <wp:posOffset>3661117</wp:posOffset>
            </wp:positionV>
            <wp:extent cx="2121535" cy="2152015"/>
            <wp:effectExtent l="0" t="0" r="0" b="0"/>
            <wp:wrapNone/>
            <wp:docPr id="468" name="Picture 468"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8" name="Picture 468" descr="Shape, arrow&#10;&#10;Description automatically generated"/>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p>
    <w:tbl>
      <w:tblPr>
        <w:tblStyle w:val="TableGrid"/>
        <w:tblpPr w:leftFromText="180" w:rightFromText="180" w:vertAnchor="page" w:horzAnchor="margin" w:tblpY="2711"/>
        <w:tblW w:w="9918" w:type="dxa"/>
        <w:tblLook w:val="04A0" w:firstRow="1" w:lastRow="0" w:firstColumn="1" w:lastColumn="0" w:noHBand="0" w:noVBand="1"/>
      </w:tblPr>
      <w:tblGrid>
        <w:gridCol w:w="9918"/>
      </w:tblGrid>
      <w:tr w:rsidR="00692D71" w:rsidRPr="00AA5EC4" w14:paraId="22AF7047" w14:textId="77777777" w:rsidTr="00692D71">
        <w:trPr>
          <w:trHeight w:val="1922"/>
        </w:trPr>
        <w:tc>
          <w:tcPr>
            <w:tcW w:w="9918" w:type="dxa"/>
            <w:shd w:val="clear" w:color="auto" w:fill="E2EFD9" w:themeFill="accent6" w:themeFillTint="33"/>
          </w:tcPr>
          <w:p w14:paraId="79971F0F" w14:textId="77E72C05" w:rsidR="00692D71" w:rsidRPr="00EA08BD" w:rsidRDefault="00692D71" w:rsidP="00692D71">
            <w:pPr>
              <w:pStyle w:val="Heading1"/>
              <w:outlineLvl w:val="0"/>
              <w:rPr>
                <w:b/>
                <w:bCs/>
                <w:szCs w:val="26"/>
                <w:lang w:val="en-US" w:eastAsia="en-GB" w:bidi="ar-SA"/>
              </w:rPr>
            </w:pPr>
            <w:r w:rsidRPr="00273726">
              <w:rPr>
                <w:noProof/>
                <w:color w:val="4472C4" w:themeColor="accent1"/>
                <w:lang w:eastAsia="en-GB" w:bidi="ar-SA"/>
              </w:rPr>
              <w:drawing>
                <wp:anchor distT="0" distB="0" distL="114300" distR="114300" simplePos="0" relativeHeight="253706240" behindDoc="0" locked="0" layoutInCell="1" allowOverlap="1" wp14:anchorId="3F7328B0" wp14:editId="3FECBA0F">
                  <wp:simplePos x="0" y="0"/>
                  <wp:positionH relativeFrom="column">
                    <wp:posOffset>3912040</wp:posOffset>
                  </wp:positionH>
                  <wp:positionV relativeFrom="paragraph">
                    <wp:posOffset>-923241</wp:posOffset>
                  </wp:positionV>
                  <wp:extent cx="2121535" cy="2152015"/>
                  <wp:effectExtent l="0" t="0" r="0" b="0"/>
                  <wp:wrapNone/>
                  <wp:docPr id="1061" name="Picture 106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1061" descr="Shape, arrow&#10;&#10;Description automatically generated"/>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EA08BD">
              <w:rPr>
                <w:b/>
                <w:bCs/>
                <w:szCs w:val="26"/>
                <w:lang w:val="en-US" w:eastAsia="en-GB" w:bidi="ar-SA"/>
              </w:rPr>
              <w:t xml:space="preserve">Activity </w:t>
            </w:r>
            <w:r>
              <w:rPr>
                <w:b/>
                <w:bCs/>
                <w:szCs w:val="26"/>
                <w:lang w:val="en-US" w:eastAsia="en-GB" w:bidi="ar-SA"/>
              </w:rPr>
              <w:t>6.</w:t>
            </w:r>
            <w:r w:rsidR="001379E3">
              <w:rPr>
                <w:b/>
                <w:bCs/>
                <w:szCs w:val="26"/>
                <w:lang w:val="en-US" w:eastAsia="en-GB" w:bidi="ar-SA"/>
              </w:rPr>
              <w:t>1</w:t>
            </w:r>
            <w:r w:rsidR="000B465A">
              <w:rPr>
                <w:b/>
                <w:bCs/>
                <w:szCs w:val="26"/>
                <w:lang w:val="en-US" w:eastAsia="en-GB" w:bidi="ar-SA"/>
              </w:rPr>
              <w:t>2</w:t>
            </w:r>
            <w:r w:rsidRPr="00EA08BD">
              <w:rPr>
                <w:b/>
                <w:bCs/>
                <w:szCs w:val="26"/>
                <w:lang w:val="en-US" w:eastAsia="en-GB" w:bidi="ar-SA"/>
              </w:rPr>
              <w:t xml:space="preserve"> Improving your own teaching practice. (30 minutes)</w:t>
            </w:r>
          </w:p>
          <w:p w14:paraId="358F77B7" w14:textId="77777777" w:rsidR="00692D71" w:rsidRDefault="00692D71" w:rsidP="00692D71">
            <w:pPr>
              <w:autoSpaceDE w:val="0"/>
              <w:autoSpaceDN w:val="0"/>
              <w:adjustRightInd w:val="0"/>
              <w:rPr>
                <w:rFonts w:cs="Calibri"/>
                <w:color w:val="000000" w:themeColor="text1"/>
                <w:kern w:val="1"/>
                <w:lang w:val="en-US" w:eastAsia="en-GB" w:bidi="ar-SA"/>
              </w:rPr>
            </w:pPr>
            <w:r w:rsidRPr="00EA08BD">
              <w:rPr>
                <w:b/>
                <w:bCs/>
                <w:noProof/>
                <w:sz w:val="26"/>
                <w:szCs w:val="26"/>
                <w:lang w:eastAsia="en-GB" w:bidi="ar-SA"/>
              </w:rPr>
              <w:drawing>
                <wp:anchor distT="0" distB="0" distL="114300" distR="114300" simplePos="0" relativeHeight="253707264" behindDoc="0" locked="0" layoutInCell="1" allowOverlap="1" wp14:anchorId="77AAAE48" wp14:editId="69ED0261">
                  <wp:simplePos x="0" y="0"/>
                  <wp:positionH relativeFrom="column">
                    <wp:posOffset>5251205</wp:posOffset>
                  </wp:positionH>
                  <wp:positionV relativeFrom="paragraph">
                    <wp:posOffset>51044</wp:posOffset>
                  </wp:positionV>
                  <wp:extent cx="817587" cy="817587"/>
                  <wp:effectExtent l="0" t="0" r="0" b="0"/>
                  <wp:wrapNone/>
                  <wp:docPr id="465" name="Picture 465"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 name="Picture 465" descr="A picture containing text&#10;&#10;Description automatically generated"/>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822016" cy="822016"/>
                          </a:xfrm>
                          <a:prstGeom prst="rect">
                            <a:avLst/>
                          </a:prstGeom>
                          <a:noFill/>
                        </pic:spPr>
                      </pic:pic>
                    </a:graphicData>
                  </a:graphic>
                  <wp14:sizeRelH relativeFrom="margin">
                    <wp14:pctWidth>0</wp14:pctWidth>
                  </wp14:sizeRelH>
                  <wp14:sizeRelV relativeFrom="margin">
                    <wp14:pctHeight>0</wp14:pctHeight>
                  </wp14:sizeRelV>
                </wp:anchor>
              </w:drawing>
            </w:r>
          </w:p>
          <w:p w14:paraId="5BF0654C"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color w:val="000000" w:themeColor="text1"/>
                <w:kern w:val="1"/>
                <w:sz w:val="22"/>
                <w:lang w:val="en-US" w:eastAsia="en-GB" w:bidi="ar-SA"/>
              </w:rPr>
              <w:t>It is important to reflect on your answers to the activities you completed earlier.</w:t>
            </w:r>
          </w:p>
          <w:p w14:paraId="306AE8D4"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p>
          <w:p w14:paraId="1072ED27"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color w:val="000000" w:themeColor="text1"/>
                <w:kern w:val="1"/>
                <w:sz w:val="22"/>
                <w:lang w:val="en-US" w:eastAsia="en-GB" w:bidi="ar-SA"/>
              </w:rPr>
              <w:t xml:space="preserve">Scenario – Your Head of Department asks to meet you to ask about </w:t>
            </w:r>
            <w:r>
              <w:rPr>
                <w:rFonts w:ascii="Gadugi" w:hAnsi="Gadugi" w:cs="Calibri"/>
                <w:color w:val="000000" w:themeColor="text1"/>
                <w:kern w:val="1"/>
                <w:sz w:val="22"/>
                <w:lang w:val="en-US" w:eastAsia="en-GB" w:bidi="ar-SA"/>
              </w:rPr>
              <w:t>what you do to create a positive learning environment.</w:t>
            </w:r>
            <w:r w:rsidRPr="00EA08BD">
              <w:rPr>
                <w:rFonts w:ascii="Gadugi" w:hAnsi="Gadugi" w:cs="Calibri"/>
                <w:color w:val="000000" w:themeColor="text1"/>
                <w:kern w:val="1"/>
                <w:sz w:val="22"/>
                <w:lang w:val="en-US" w:eastAsia="en-GB" w:bidi="ar-SA"/>
              </w:rPr>
              <w:t xml:space="preserve"> They ask you to think carefully about the following questions.  Make notes in your learning journal:</w:t>
            </w:r>
          </w:p>
          <w:p w14:paraId="2400A65E" w14:textId="77777777" w:rsidR="00692D71" w:rsidRPr="00EA08BD" w:rsidRDefault="00692D71" w:rsidP="00692D71">
            <w:pPr>
              <w:autoSpaceDE w:val="0"/>
              <w:autoSpaceDN w:val="0"/>
              <w:adjustRightInd w:val="0"/>
              <w:rPr>
                <w:rFonts w:ascii="Gadugi" w:hAnsi="Gadugi" w:cs="Calibri"/>
                <w:b/>
                <w:bCs/>
                <w:color w:val="000000" w:themeColor="text1"/>
                <w:kern w:val="1"/>
                <w:sz w:val="22"/>
                <w:lang w:val="en-US" w:eastAsia="en-GB" w:bidi="ar-SA"/>
              </w:rPr>
            </w:pPr>
          </w:p>
          <w:p w14:paraId="47FB3CA3"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r>
              <w:rPr>
                <w:rFonts w:ascii="Gadugi" w:hAnsi="Gadugi" w:cs="Calibri"/>
                <w:b/>
                <w:bCs/>
                <w:color w:val="000000" w:themeColor="text1"/>
                <w:kern w:val="1"/>
                <w:sz w:val="22"/>
                <w:lang w:val="en-US" w:eastAsia="en-GB" w:bidi="ar-SA"/>
              </w:rPr>
              <w:t xml:space="preserve">What do you do to create a positive learning environment for the learners in your class? </w:t>
            </w:r>
            <w:r w:rsidRPr="00EA08BD">
              <w:rPr>
                <w:rFonts w:ascii="Gadugi" w:hAnsi="Gadugi" w:cs="Calibri"/>
                <w:b/>
                <w:bCs/>
                <w:color w:val="000000" w:themeColor="text1"/>
                <w:kern w:val="1"/>
                <w:sz w:val="22"/>
                <w:lang w:val="en-US" w:eastAsia="en-GB" w:bidi="ar-SA"/>
              </w:rPr>
              <w:t xml:space="preserve">  </w:t>
            </w:r>
          </w:p>
          <w:p w14:paraId="0C5226EA" w14:textId="77777777" w:rsidR="00692D71" w:rsidRPr="00EA08BD" w:rsidRDefault="00692D71" w:rsidP="00692D71">
            <w:pPr>
              <w:numPr>
                <w:ilvl w:val="0"/>
                <w:numId w:val="30"/>
              </w:num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color w:val="000000" w:themeColor="text1"/>
                <w:kern w:val="1"/>
                <w:sz w:val="22"/>
                <w:lang w:val="en-US" w:eastAsia="en-GB" w:bidi="ar-SA"/>
              </w:rPr>
              <w:t>H</w:t>
            </w:r>
            <w:r>
              <w:rPr>
                <w:rFonts w:ascii="Gadugi" w:hAnsi="Gadugi" w:cs="Calibri"/>
                <w:color w:val="000000" w:themeColor="text1"/>
                <w:kern w:val="1"/>
                <w:sz w:val="22"/>
                <w:lang w:val="en-US" w:eastAsia="en-GB" w:bidi="ar-SA"/>
              </w:rPr>
              <w:t xml:space="preserve">ow to you </w:t>
            </w:r>
            <w:proofErr w:type="spellStart"/>
            <w:r>
              <w:rPr>
                <w:rFonts w:ascii="Gadugi" w:hAnsi="Gadugi" w:cs="Calibri"/>
                <w:color w:val="000000" w:themeColor="text1"/>
                <w:kern w:val="1"/>
                <w:sz w:val="22"/>
                <w:lang w:val="en-US" w:eastAsia="en-GB" w:bidi="ar-SA"/>
              </w:rPr>
              <w:t>organise</w:t>
            </w:r>
            <w:proofErr w:type="spellEnd"/>
            <w:r>
              <w:rPr>
                <w:rFonts w:ascii="Gadugi" w:hAnsi="Gadugi" w:cs="Calibri"/>
                <w:color w:val="000000" w:themeColor="text1"/>
                <w:kern w:val="1"/>
                <w:sz w:val="22"/>
                <w:lang w:val="en-US" w:eastAsia="en-GB" w:bidi="ar-SA"/>
              </w:rPr>
              <w:t xml:space="preserve"> the physical space</w:t>
            </w:r>
            <w:r w:rsidRPr="00EA08BD">
              <w:rPr>
                <w:rFonts w:ascii="Gadugi" w:hAnsi="Gadugi" w:cs="Calibri"/>
                <w:color w:val="000000" w:themeColor="text1"/>
                <w:kern w:val="1"/>
                <w:sz w:val="22"/>
                <w:lang w:val="en-US" w:eastAsia="en-GB" w:bidi="ar-SA"/>
              </w:rPr>
              <w:t>? </w:t>
            </w:r>
          </w:p>
          <w:p w14:paraId="46AB8F7D" w14:textId="77777777" w:rsidR="00692D71" w:rsidRPr="00EA08BD" w:rsidRDefault="00692D71" w:rsidP="00692D71">
            <w:pPr>
              <w:numPr>
                <w:ilvl w:val="0"/>
                <w:numId w:val="30"/>
              </w:num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noProof/>
                <w:color w:val="000000" w:themeColor="text1"/>
                <w:kern w:val="1"/>
                <w:sz w:val="22"/>
                <w:lang w:eastAsia="en-GB" w:bidi="ar-SA"/>
              </w:rPr>
              <w:drawing>
                <wp:anchor distT="0" distB="0" distL="114300" distR="114300" simplePos="0" relativeHeight="253708288" behindDoc="0" locked="0" layoutInCell="1" allowOverlap="1" wp14:anchorId="448137C0" wp14:editId="2C44ABE6">
                  <wp:simplePos x="0" y="0"/>
                  <wp:positionH relativeFrom="column">
                    <wp:posOffset>5295070</wp:posOffset>
                  </wp:positionH>
                  <wp:positionV relativeFrom="paragraph">
                    <wp:posOffset>16803</wp:posOffset>
                  </wp:positionV>
                  <wp:extent cx="1103455" cy="1026942"/>
                  <wp:effectExtent l="0" t="0" r="0" b="0"/>
                  <wp:wrapNone/>
                  <wp:docPr id="419" name="Picture 41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 name="Picture 419"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103455" cy="1026942"/>
                          </a:xfrm>
                          <a:prstGeom prst="rect">
                            <a:avLst/>
                          </a:prstGeom>
                          <a:noFill/>
                        </pic:spPr>
                      </pic:pic>
                    </a:graphicData>
                  </a:graphic>
                  <wp14:sizeRelH relativeFrom="margin">
                    <wp14:pctWidth>0</wp14:pctWidth>
                  </wp14:sizeRelH>
                  <wp14:sizeRelV relativeFrom="margin">
                    <wp14:pctHeight>0</wp14:pctHeight>
                  </wp14:sizeRelV>
                </wp:anchor>
              </w:drawing>
            </w:r>
            <w:r w:rsidRPr="00EA08BD">
              <w:rPr>
                <w:rFonts w:ascii="Gadugi" w:hAnsi="Gadugi" w:cs="Calibri"/>
                <w:color w:val="000000" w:themeColor="text1"/>
                <w:kern w:val="1"/>
                <w:sz w:val="22"/>
                <w:lang w:val="en-US" w:eastAsia="en-GB" w:bidi="ar-SA"/>
              </w:rPr>
              <w:t xml:space="preserve">What </w:t>
            </w:r>
            <w:r>
              <w:rPr>
                <w:rFonts w:ascii="Gadugi" w:hAnsi="Gadugi" w:cs="Calibri"/>
                <w:color w:val="000000" w:themeColor="text1"/>
                <w:kern w:val="1"/>
                <w:sz w:val="22"/>
                <w:lang w:val="en-US" w:eastAsia="en-GB" w:bidi="ar-SA"/>
              </w:rPr>
              <w:t>routines do you have in place that enable learners to feel safe and comfortable</w:t>
            </w:r>
            <w:r w:rsidRPr="00EA08BD">
              <w:rPr>
                <w:rFonts w:ascii="Gadugi" w:hAnsi="Gadugi" w:cs="Calibri"/>
                <w:color w:val="000000" w:themeColor="text1"/>
                <w:kern w:val="1"/>
                <w:sz w:val="22"/>
                <w:lang w:val="en-US" w:eastAsia="en-GB" w:bidi="ar-SA"/>
              </w:rPr>
              <w:t>?</w:t>
            </w:r>
          </w:p>
          <w:p w14:paraId="3EAC75E4" w14:textId="77777777" w:rsidR="00692D71" w:rsidRPr="00EA08BD" w:rsidRDefault="00692D71" w:rsidP="00692D71">
            <w:pPr>
              <w:autoSpaceDE w:val="0"/>
              <w:autoSpaceDN w:val="0"/>
              <w:adjustRightInd w:val="0"/>
              <w:ind w:left="720"/>
              <w:rPr>
                <w:rFonts w:ascii="Gadugi" w:hAnsi="Gadugi" w:cs="Calibri"/>
                <w:color w:val="000000" w:themeColor="text1"/>
                <w:kern w:val="1"/>
                <w:sz w:val="22"/>
                <w:lang w:val="en-US" w:eastAsia="en-GB" w:bidi="ar-SA"/>
              </w:rPr>
            </w:pPr>
          </w:p>
          <w:p w14:paraId="7933909A"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b/>
                <w:bCs/>
                <w:color w:val="000000" w:themeColor="text1"/>
                <w:kern w:val="1"/>
                <w:sz w:val="22"/>
                <w:lang w:val="en-US" w:eastAsia="en-GB" w:bidi="ar-SA"/>
              </w:rPr>
              <w:t xml:space="preserve">Are </w:t>
            </w:r>
            <w:r>
              <w:rPr>
                <w:rFonts w:ascii="Gadugi" w:hAnsi="Gadugi" w:cs="Calibri"/>
                <w:b/>
                <w:bCs/>
                <w:color w:val="000000" w:themeColor="text1"/>
                <w:kern w:val="1"/>
                <w:sz w:val="22"/>
                <w:lang w:val="en-US" w:eastAsia="en-GB" w:bidi="ar-SA"/>
              </w:rPr>
              <w:t>all learners asked questions during lessons</w:t>
            </w:r>
            <w:r w:rsidRPr="00EA08BD">
              <w:rPr>
                <w:rFonts w:ascii="Gadugi" w:hAnsi="Gadugi" w:cs="Calibri"/>
                <w:b/>
                <w:bCs/>
                <w:color w:val="000000" w:themeColor="text1"/>
                <w:kern w:val="1"/>
                <w:sz w:val="22"/>
                <w:lang w:val="en-US" w:eastAsia="en-GB" w:bidi="ar-SA"/>
              </w:rPr>
              <w:t>? </w:t>
            </w:r>
          </w:p>
          <w:p w14:paraId="4A3F6FE9" w14:textId="77777777" w:rsidR="00692D71" w:rsidRPr="00EA08BD" w:rsidRDefault="00692D71" w:rsidP="00692D71">
            <w:pPr>
              <w:numPr>
                <w:ilvl w:val="0"/>
                <w:numId w:val="31"/>
              </w:numPr>
              <w:autoSpaceDE w:val="0"/>
              <w:autoSpaceDN w:val="0"/>
              <w:adjustRightInd w:val="0"/>
              <w:rPr>
                <w:rFonts w:ascii="Gadugi" w:hAnsi="Gadugi" w:cs="Calibri"/>
                <w:color w:val="000000" w:themeColor="text1"/>
                <w:kern w:val="1"/>
                <w:sz w:val="22"/>
                <w:lang w:val="en-US" w:eastAsia="en-GB" w:bidi="ar-SA"/>
              </w:rPr>
            </w:pPr>
            <w:r w:rsidRPr="00EA08BD">
              <w:rPr>
                <w:rFonts w:ascii="Gadugi" w:hAnsi="Gadugi" w:cs="Calibri"/>
                <w:color w:val="000000" w:themeColor="text1"/>
                <w:kern w:val="1"/>
                <w:sz w:val="22"/>
                <w:lang w:val="en-US" w:eastAsia="en-GB" w:bidi="ar-SA"/>
              </w:rPr>
              <w:t xml:space="preserve">What could you do to encourage </w:t>
            </w:r>
            <w:r>
              <w:rPr>
                <w:rFonts w:ascii="Gadugi" w:hAnsi="Gadugi" w:cs="Calibri"/>
                <w:color w:val="000000" w:themeColor="text1"/>
                <w:kern w:val="1"/>
                <w:sz w:val="22"/>
                <w:lang w:val="en-US" w:eastAsia="en-GB" w:bidi="ar-SA"/>
              </w:rPr>
              <w:t>some learners</w:t>
            </w:r>
            <w:r w:rsidRPr="00EA08BD">
              <w:rPr>
                <w:rFonts w:ascii="Gadugi" w:hAnsi="Gadugi" w:cs="Calibri"/>
                <w:color w:val="000000" w:themeColor="text1"/>
                <w:kern w:val="1"/>
                <w:sz w:val="22"/>
                <w:lang w:val="en-US" w:eastAsia="en-GB" w:bidi="ar-SA"/>
              </w:rPr>
              <w:t xml:space="preserve"> to participate</w:t>
            </w:r>
            <w:r>
              <w:rPr>
                <w:rFonts w:ascii="Gadugi" w:hAnsi="Gadugi" w:cs="Calibri"/>
                <w:color w:val="000000" w:themeColor="text1"/>
                <w:kern w:val="1"/>
                <w:sz w:val="22"/>
                <w:lang w:val="en-US" w:eastAsia="en-GB" w:bidi="ar-SA"/>
              </w:rPr>
              <w:t xml:space="preserve"> or become more actively involved</w:t>
            </w:r>
            <w:r w:rsidRPr="00EA08BD">
              <w:rPr>
                <w:rFonts w:ascii="Gadugi" w:hAnsi="Gadugi" w:cs="Calibri"/>
                <w:color w:val="000000" w:themeColor="text1"/>
                <w:kern w:val="1"/>
                <w:sz w:val="22"/>
                <w:lang w:val="en-US" w:eastAsia="en-GB" w:bidi="ar-SA"/>
              </w:rPr>
              <w:t>?</w:t>
            </w:r>
          </w:p>
          <w:p w14:paraId="7EB5232B" w14:textId="77777777" w:rsidR="00692D71" w:rsidRPr="00EA08BD" w:rsidRDefault="00692D71" w:rsidP="00692D71">
            <w:pPr>
              <w:autoSpaceDE w:val="0"/>
              <w:autoSpaceDN w:val="0"/>
              <w:adjustRightInd w:val="0"/>
              <w:ind w:left="720"/>
              <w:rPr>
                <w:rFonts w:ascii="Gadugi" w:hAnsi="Gadugi" w:cs="Calibri"/>
                <w:color w:val="000000" w:themeColor="text1"/>
                <w:kern w:val="1"/>
                <w:sz w:val="22"/>
                <w:lang w:val="en-US" w:eastAsia="en-GB" w:bidi="ar-SA"/>
              </w:rPr>
            </w:pPr>
          </w:p>
          <w:p w14:paraId="06132D8C" w14:textId="77777777" w:rsidR="00692D71" w:rsidRPr="00EA08BD" w:rsidRDefault="00692D71" w:rsidP="00692D71">
            <w:pPr>
              <w:autoSpaceDE w:val="0"/>
              <w:autoSpaceDN w:val="0"/>
              <w:adjustRightInd w:val="0"/>
              <w:rPr>
                <w:rFonts w:ascii="Gadugi" w:hAnsi="Gadugi" w:cs="Calibri"/>
                <w:color w:val="000000" w:themeColor="text1"/>
                <w:kern w:val="1"/>
                <w:sz w:val="22"/>
                <w:lang w:val="en-US" w:eastAsia="en-GB" w:bidi="ar-SA"/>
              </w:rPr>
            </w:pPr>
            <w:r>
              <w:rPr>
                <w:rFonts w:ascii="Gadugi" w:hAnsi="Gadugi" w:cs="Calibri"/>
                <w:b/>
                <w:bCs/>
                <w:color w:val="000000" w:themeColor="text1"/>
                <w:kern w:val="1"/>
                <w:sz w:val="22"/>
                <w:lang w:val="en-US" w:eastAsia="en-GB" w:bidi="ar-SA"/>
              </w:rPr>
              <w:t xml:space="preserve">Do all learners receive feedback that is specific, timely, </w:t>
            </w:r>
            <w:proofErr w:type="gramStart"/>
            <w:r>
              <w:rPr>
                <w:rFonts w:ascii="Gadugi" w:hAnsi="Gadugi" w:cs="Calibri"/>
                <w:b/>
                <w:bCs/>
                <w:color w:val="000000" w:themeColor="text1"/>
                <w:kern w:val="1"/>
                <w:sz w:val="22"/>
                <w:lang w:val="en-US" w:eastAsia="en-GB" w:bidi="ar-SA"/>
              </w:rPr>
              <w:t>actionable</w:t>
            </w:r>
            <w:proofErr w:type="gramEnd"/>
            <w:r>
              <w:rPr>
                <w:rFonts w:ascii="Gadugi" w:hAnsi="Gadugi" w:cs="Calibri"/>
                <w:b/>
                <w:bCs/>
                <w:color w:val="000000" w:themeColor="text1"/>
                <w:kern w:val="1"/>
                <w:sz w:val="22"/>
                <w:lang w:val="en-US" w:eastAsia="en-GB" w:bidi="ar-SA"/>
              </w:rPr>
              <w:t xml:space="preserve"> and respectful</w:t>
            </w:r>
            <w:r w:rsidRPr="00EA08BD">
              <w:rPr>
                <w:rFonts w:ascii="Gadugi" w:hAnsi="Gadugi" w:cs="Calibri"/>
                <w:b/>
                <w:bCs/>
                <w:color w:val="000000" w:themeColor="text1"/>
                <w:kern w:val="1"/>
                <w:sz w:val="22"/>
                <w:lang w:val="en-US" w:eastAsia="en-GB" w:bidi="ar-SA"/>
              </w:rPr>
              <w:t>? </w:t>
            </w:r>
          </w:p>
          <w:p w14:paraId="28C71054" w14:textId="77777777" w:rsidR="00692D71" w:rsidRPr="00EA08BD" w:rsidRDefault="00692D71" w:rsidP="00692D71">
            <w:pPr>
              <w:numPr>
                <w:ilvl w:val="0"/>
                <w:numId w:val="32"/>
              </w:numPr>
              <w:autoSpaceDE w:val="0"/>
              <w:autoSpaceDN w:val="0"/>
              <w:adjustRightInd w:val="0"/>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Can you share a few examples</w:t>
            </w:r>
            <w:r w:rsidRPr="00EA08BD">
              <w:rPr>
                <w:rFonts w:ascii="Gadugi" w:hAnsi="Gadugi" w:cs="Calibri"/>
                <w:color w:val="000000" w:themeColor="text1"/>
                <w:kern w:val="1"/>
                <w:sz w:val="22"/>
                <w:lang w:val="en-US" w:eastAsia="en-GB" w:bidi="ar-SA"/>
              </w:rPr>
              <w:t>?</w:t>
            </w:r>
          </w:p>
          <w:p w14:paraId="77CA3064" w14:textId="77777777" w:rsidR="00692D71" w:rsidRPr="00F56984" w:rsidRDefault="00692D71" w:rsidP="00692D71">
            <w:pPr>
              <w:autoSpaceDE w:val="0"/>
              <w:autoSpaceDN w:val="0"/>
              <w:adjustRightInd w:val="0"/>
              <w:rPr>
                <w:rFonts w:cs="Calibri"/>
                <w:color w:val="000000" w:themeColor="text1"/>
                <w:kern w:val="1"/>
                <w:lang w:eastAsia="en-GB" w:bidi="ar-SA"/>
              </w:rPr>
            </w:pPr>
          </w:p>
        </w:tc>
      </w:tr>
    </w:tbl>
    <w:p w14:paraId="59C4894D" w14:textId="77777777" w:rsidR="00035CE4" w:rsidRDefault="00035CE4" w:rsidP="00035CE4">
      <w:pPr>
        <w:keepNext/>
        <w:keepLines/>
        <w:spacing w:before="240" w:line="240" w:lineRule="auto"/>
        <w:outlineLvl w:val="0"/>
        <w:rPr>
          <w:rFonts w:asciiTheme="majorHAnsi" w:eastAsiaTheme="majorEastAsia" w:hAnsiTheme="majorHAnsi" w:cstheme="majorBidi"/>
          <w:b/>
          <w:bCs/>
          <w:color w:val="2F5496" w:themeColor="accent1" w:themeShade="BF"/>
          <w:sz w:val="26"/>
          <w:szCs w:val="26"/>
          <w:lang w:bidi="ar-SA"/>
        </w:rPr>
      </w:pPr>
    </w:p>
    <w:p w14:paraId="63D42D01" w14:textId="19AFE9DA" w:rsidR="00035CE4" w:rsidRPr="001A0B06" w:rsidRDefault="00035CE4" w:rsidP="00035CE4">
      <w:pPr>
        <w:keepNext/>
        <w:keepLines/>
        <w:spacing w:before="240" w:line="240" w:lineRule="auto"/>
        <w:outlineLvl w:val="0"/>
        <w:rPr>
          <w:rFonts w:asciiTheme="majorHAnsi" w:eastAsia="Times New Roman" w:hAnsiTheme="majorHAnsi" w:cstheme="majorBidi"/>
          <w:b/>
          <w:bCs/>
          <w:color w:val="2F5496" w:themeColor="accent1" w:themeShade="BF"/>
          <w:sz w:val="26"/>
          <w:szCs w:val="26"/>
          <w:lang w:bidi="ar-SA"/>
        </w:rPr>
      </w:pPr>
      <w:r w:rsidRPr="001A0B06">
        <w:rPr>
          <w:b/>
          <w:bCs/>
          <w:noProof/>
          <w:sz w:val="26"/>
          <w:szCs w:val="26"/>
          <w:lang w:bidi="ar-SA"/>
        </w:rPr>
        <w:drawing>
          <wp:anchor distT="0" distB="0" distL="114300" distR="114300" simplePos="0" relativeHeight="253335552" behindDoc="0" locked="0" layoutInCell="1" allowOverlap="1" wp14:anchorId="79236BED" wp14:editId="47756EC7">
            <wp:simplePos x="0" y="0"/>
            <wp:positionH relativeFrom="column">
              <wp:posOffset>5417185</wp:posOffset>
            </wp:positionH>
            <wp:positionV relativeFrom="paragraph">
              <wp:posOffset>405130</wp:posOffset>
            </wp:positionV>
            <wp:extent cx="1139825" cy="1146175"/>
            <wp:effectExtent l="0" t="0" r="0" b="0"/>
            <wp:wrapNone/>
            <wp:docPr id="1058" name="Picture 1058"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8" name="Picture 1058" descr="A picture containing text&#10;&#10;Description automatically generated"/>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1139825" cy="1146175"/>
                    </a:xfrm>
                    <a:prstGeom prst="rect">
                      <a:avLst/>
                    </a:prstGeom>
                    <a:noFill/>
                  </pic:spPr>
                </pic:pic>
              </a:graphicData>
            </a:graphic>
          </wp:anchor>
        </w:drawing>
      </w:r>
      <w:r>
        <w:rPr>
          <w:rFonts w:asciiTheme="majorHAnsi" w:eastAsiaTheme="majorEastAsia" w:hAnsiTheme="majorHAnsi" w:cstheme="majorBidi"/>
          <w:b/>
          <w:bCs/>
          <w:color w:val="2F5496" w:themeColor="accent1" w:themeShade="BF"/>
          <w:sz w:val="26"/>
          <w:szCs w:val="26"/>
          <w:lang w:bidi="ar-SA"/>
        </w:rPr>
        <w:t>Activity 6.1</w:t>
      </w:r>
      <w:r w:rsidR="000B465A">
        <w:rPr>
          <w:rFonts w:asciiTheme="majorHAnsi" w:eastAsiaTheme="majorEastAsia" w:hAnsiTheme="majorHAnsi" w:cstheme="majorBidi"/>
          <w:b/>
          <w:bCs/>
          <w:color w:val="2F5496" w:themeColor="accent1" w:themeShade="BF"/>
          <w:sz w:val="26"/>
          <w:szCs w:val="26"/>
          <w:lang w:bidi="ar-SA"/>
        </w:rPr>
        <w:t>3</w:t>
      </w:r>
      <w:r>
        <w:rPr>
          <w:rFonts w:asciiTheme="majorHAnsi" w:eastAsiaTheme="majorEastAsia" w:hAnsiTheme="majorHAnsi" w:cstheme="majorBidi"/>
          <w:b/>
          <w:bCs/>
          <w:color w:val="2F5496" w:themeColor="accent1" w:themeShade="BF"/>
          <w:sz w:val="26"/>
          <w:szCs w:val="26"/>
          <w:lang w:bidi="ar-SA"/>
        </w:rPr>
        <w:t xml:space="preserve"> - </w:t>
      </w:r>
      <w:r w:rsidRPr="001A0B06">
        <w:rPr>
          <w:rFonts w:asciiTheme="majorHAnsi" w:eastAsiaTheme="majorEastAsia" w:hAnsiTheme="majorHAnsi" w:cstheme="majorBidi"/>
          <w:b/>
          <w:bCs/>
          <w:color w:val="2F5496" w:themeColor="accent1" w:themeShade="BF"/>
          <w:sz w:val="26"/>
          <w:szCs w:val="26"/>
          <w:lang w:bidi="ar-SA"/>
        </w:rPr>
        <w:t>Self-assessment (10 minutes)</w:t>
      </w:r>
      <w:r w:rsidRPr="001A0B06">
        <w:rPr>
          <w:b/>
          <w:bCs/>
          <w:noProof/>
          <w:color w:val="4472C4" w:themeColor="accent1"/>
          <w:sz w:val="26"/>
          <w:szCs w:val="26"/>
          <w:lang w:eastAsia="en-GB" w:bidi="ar-SA"/>
        </w:rPr>
        <w:t xml:space="preserve"> </w:t>
      </w:r>
    </w:p>
    <w:p w14:paraId="5DCF7DFE" w14:textId="77777777" w:rsidR="00035CE4" w:rsidRPr="00DD0A9C" w:rsidRDefault="00035CE4" w:rsidP="00035CE4">
      <w:pPr>
        <w:spacing w:line="240" w:lineRule="auto"/>
        <w:rPr>
          <w:rFonts w:ascii="Gadugi" w:hAnsi="Gadugi"/>
          <w:color w:val="4472C4" w:themeColor="accent1"/>
          <w:sz w:val="22"/>
          <w:lang w:bidi="ar-SA"/>
        </w:rPr>
      </w:pPr>
      <w:r w:rsidRPr="00FB49FB">
        <w:rPr>
          <w:rFonts w:ascii="Gadugi" w:hAnsi="Gadugi"/>
          <w:sz w:val="22"/>
          <w:lang w:bidi="ar-SA"/>
        </w:rPr>
        <w:t>REFLECT: How wel</w:t>
      </w:r>
      <w:r>
        <w:rPr>
          <w:rFonts w:ascii="Gadugi" w:hAnsi="Gadugi"/>
          <w:sz w:val="22"/>
          <w:lang w:bidi="ar-SA"/>
        </w:rPr>
        <w:t xml:space="preserve">l do you understand the use of </w:t>
      </w:r>
      <w:r w:rsidRPr="00692D71">
        <w:rPr>
          <w:rFonts w:ascii="Gadugi" w:hAnsi="Gadugi"/>
          <w:b/>
          <w:bCs/>
          <w:sz w:val="22"/>
          <w:lang w:bidi="ar-SA"/>
        </w:rPr>
        <w:t>effective feedback</w:t>
      </w:r>
      <w:r w:rsidRPr="00FB49FB">
        <w:rPr>
          <w:rFonts w:ascii="Gadugi" w:hAnsi="Gadugi"/>
          <w:sz w:val="22"/>
          <w:lang w:bidi="ar-SA"/>
        </w:rPr>
        <w:t>?  Look at the scale below and choose the number that best describes YOU</w:t>
      </w:r>
      <w:r w:rsidRPr="00DD0A9C">
        <w:rPr>
          <w:rFonts w:ascii="Gadugi" w:hAnsi="Gadugi"/>
          <w:color w:val="4472C4" w:themeColor="accent1"/>
          <w:sz w:val="22"/>
          <w:lang w:bidi="ar-SA"/>
        </w:rPr>
        <w:t xml:space="preserve">. </w:t>
      </w:r>
    </w:p>
    <w:p w14:paraId="7C21520F" w14:textId="77777777" w:rsidR="00035CE4" w:rsidRPr="006D6CAE" w:rsidRDefault="00035CE4" w:rsidP="00035CE4">
      <w:pPr>
        <w:spacing w:line="240" w:lineRule="auto"/>
        <w:rPr>
          <w:lang w:bidi="ar-SA"/>
        </w:rPr>
      </w:pPr>
      <w:r w:rsidRPr="006D6CAE">
        <w:rPr>
          <w:noProof/>
          <w:lang w:bidi="ar-SA"/>
        </w:rPr>
        <mc:AlternateContent>
          <mc:Choice Requires="wps">
            <w:drawing>
              <wp:anchor distT="45720" distB="45720" distL="114300" distR="114300" simplePos="0" relativeHeight="253334528" behindDoc="0" locked="0" layoutInCell="1" allowOverlap="1" wp14:anchorId="479CCD07" wp14:editId="7F27AF04">
                <wp:simplePos x="0" y="0"/>
                <wp:positionH relativeFrom="column">
                  <wp:posOffset>5353050</wp:posOffset>
                </wp:positionH>
                <wp:positionV relativeFrom="paragraph">
                  <wp:posOffset>430914</wp:posOffset>
                </wp:positionV>
                <wp:extent cx="806450" cy="316230"/>
                <wp:effectExtent l="0" t="0" r="12700" b="26670"/>
                <wp:wrapSquare wrapText="bothSides"/>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316230"/>
                        </a:xfrm>
                        <a:prstGeom prst="rect">
                          <a:avLst/>
                        </a:prstGeom>
                        <a:solidFill>
                          <a:srgbClr val="FFFFFF"/>
                        </a:solidFill>
                        <a:ln w="9525">
                          <a:solidFill>
                            <a:srgbClr val="000000"/>
                          </a:solidFill>
                          <a:miter lim="800000"/>
                          <a:headEnd/>
                          <a:tailEnd/>
                        </a:ln>
                      </wps:spPr>
                      <wps:txbx>
                        <w:txbxContent>
                          <w:p w14:paraId="691050C8" w14:textId="77777777" w:rsidR="00035CE4" w:rsidRDefault="00035CE4" w:rsidP="00035CE4">
                            <w:pPr>
                              <w:jc w:val="center"/>
                            </w:pPr>
                            <w: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79CCD07" id="_x0000_s1235" type="#_x0000_t202" style="position:absolute;margin-left:421.5pt;margin-top:33.95pt;width:63.5pt;height:24.9pt;z-index:2533345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mczCFAIAACcEAAAOAAAAZHJzL2Uyb0RvYy54bWysU9tu2zAMfR+wfxD0vti5rjHiFF26DAO6&#10;C9DtAxRZjoXJokYpsbuvLyWnadBtL8P0IJCidESeQ66u+9awo0KvwZZ8PMo5U1ZCpe2+5N+/bd9c&#10;ceaDsJUwYFXJH5Tn1+vXr1adK9QEGjCVQkYg1hedK3kTgiuyzMtGtcKPwClLwRqwFYFc3GcVio7Q&#10;W5NN8nyRdYCVQ5DKezq9HYJ8nfDrWsnwpa69CsyUnHILace07+KerVei2KNwjZanNMQ/ZNEKbenT&#10;M9StCIIdUP8G1WqJ4KEOIwltBnWtpUo1UDXj/EU1941wKtVC5Hh3psn/P1j5+XjvviIL/TvoScBU&#10;hHd3IH94ZmHTCLtXN4jQNUpU9PE4UpZ1zhenp5FqX/gIsus+QUUii0OABNTX2EZWqE5G6CTAw5l0&#10;1Qcm6fAqX8zmFJEUmo4Xk2kSJRPF02OHPnxQ0LJolBxJ0wQujnc+xGRE8XQl/uXB6GqrjUkO7ncb&#10;g+woSP9tWin/F9eMZV3Jl/PJfKj/rxB5Wn+CaHWgRja6jRXFNbRWZO29rVKbBaHNYFPKxp5ojMwN&#10;HIZ+1zNdEcfLaXwded1B9UDMIgydS5NGRgP4i7OOurbk/udBoOLMfLSkznI8m8U2T85s/nZCDl5G&#10;dpcRYSVBlTxwNpibkEYjMmfhhlSsdWL4OZNT0tSNifjT5MR2v/TTref5Xj8CAAD//wMAUEsDBBQA&#10;BgAIAAAAIQCW2h6a3wAAAAoBAAAPAAAAZHJzL2Rvd25yZXYueG1sTI/BTsMwDIbvSLxDZCQuiKVj&#10;qFlL0wkhgeA2xjSuWZO1FYlTkqwrb493gqPtX5+/v1pNzrLRhNh7lDCfZcAMNl732ErYfjzfLoHF&#10;pFAr69FI+DERVvXlRaVK7U/4bsZNahlBMJZKQpfSUHIem844FWd+MEi3gw9OJRpDy3VQJ4I7y++y&#10;LOdO9UgfOjWYp840X5ujk7C8fx0/49tivWvygy3SjRhfvoOU11fT4wOwZKb0F4azPqlDTU57f0Qd&#10;mT0zFtQlSchFAYwChchosafkXAjgdcX/V6h/AQAA//8DAFBLAQItABQABgAIAAAAIQC2gziS/gAA&#10;AOEBAAATAAAAAAAAAAAAAAAAAAAAAABbQ29udGVudF9UeXBlc10ueG1sUEsBAi0AFAAGAAgAAAAh&#10;ADj9If/WAAAAlAEAAAsAAAAAAAAAAAAAAAAALwEAAF9yZWxzLy5yZWxzUEsBAi0AFAAGAAgAAAAh&#10;AJ2ZzMIUAgAAJwQAAA4AAAAAAAAAAAAAAAAALgIAAGRycy9lMm9Eb2MueG1sUEsBAi0AFAAGAAgA&#10;AAAhAJbaHprfAAAACgEAAA8AAAAAAAAAAAAAAAAAbgQAAGRycy9kb3ducmV2LnhtbFBLBQYAAAAA&#10;BAAEAPMAAAB6BQAAAAA=&#10;">
                <v:textbox>
                  <w:txbxContent>
                    <w:p w14:paraId="691050C8" w14:textId="77777777" w:rsidR="00035CE4" w:rsidRDefault="00035CE4" w:rsidP="00035CE4">
                      <w:pPr>
                        <w:jc w:val="center"/>
                      </w:pPr>
                      <w:r>
                        <w:t>VERY well</w:t>
                      </w:r>
                    </w:p>
                  </w:txbxContent>
                </v:textbox>
                <w10:wrap type="square"/>
              </v:shape>
            </w:pict>
          </mc:Fallback>
        </mc:AlternateContent>
      </w:r>
      <w:r w:rsidRPr="006D6CAE">
        <w:rPr>
          <w:noProof/>
          <w:color w:val="000000" w:themeColor="text1"/>
          <w:lang w:bidi="ar-SA"/>
        </w:rPr>
        <mc:AlternateContent>
          <mc:Choice Requires="wps">
            <w:drawing>
              <wp:anchor distT="45720" distB="45720" distL="114300" distR="114300" simplePos="0" relativeHeight="253336576" behindDoc="0" locked="0" layoutInCell="1" allowOverlap="1" wp14:anchorId="724E86EA" wp14:editId="30722DC8">
                <wp:simplePos x="0" y="0"/>
                <wp:positionH relativeFrom="column">
                  <wp:posOffset>-63796</wp:posOffset>
                </wp:positionH>
                <wp:positionV relativeFrom="paragraph">
                  <wp:posOffset>418125</wp:posOffset>
                </wp:positionV>
                <wp:extent cx="806450" cy="298450"/>
                <wp:effectExtent l="0" t="0" r="12700" b="25400"/>
                <wp:wrapSquare wrapText="bothSides"/>
                <wp:docPr id="106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31F802A4" w14:textId="77777777" w:rsidR="00035CE4" w:rsidRPr="001A0B06" w:rsidRDefault="00035CE4" w:rsidP="00035CE4">
                            <w:pPr>
                              <w:jc w:val="center"/>
                              <w:rPr>
                                <w:rFonts w:ascii="Gadugi" w:hAnsi="Gadugi"/>
                                <w:sz w:val="22"/>
                              </w:rPr>
                            </w:pPr>
                            <w:r w:rsidRPr="001A0B06">
                              <w:rPr>
                                <w:rFonts w:ascii="Gadugi" w:hAnsi="Gadugi"/>
                                <w:sz w:val="22"/>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24E86EA" id="_x0000_s1236" type="#_x0000_t202" style="position:absolute;margin-left:-5pt;margin-top:32.9pt;width:63.5pt;height:23.5pt;z-index:2533365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tyyWEgIAACcEAAAOAAAAZHJzL2Uyb0RvYy54bWysU9tu2zAMfR+wfxD0vtgJkq4x4hRdugwD&#10;um5Atw9QZDkWJosapcTOvn6U7KbZ7WWYHgRSpI54DqnVTd8adlToNdiSTyc5Z8pKqLTdl/zL5+2r&#10;a858ELYSBqwq+Ul5frN++WLVuULNoAFTKWQEYn3RuZI3Ibgiy7xsVCv8BJyyFKwBWxHIxX1WoegI&#10;vTXZLM+vsg6wcghSeU+nd0OQrxN+XSsZPta1V4GZklNtIe2Y9l3cs/VKFHsUrtFyLEP8QxWt0JYe&#10;PUPdiSDYAfVvUK2WCB7qMJHQZlDXWqrEgdhM81/YPDbCqcSFxPHuLJP/f7Dy4fjoPiEL/RvoqYGJ&#10;hHf3IL96ZmHTCLtXt4jQNUpU9PA0SpZ1zhfj1Si1L3wE2XUfoKImi0OABNTX2EZViCcjdGrA6Sy6&#10;6gOTdHidX80XFJEUmi2vox1fEMXTZYc+vFPQsmiUHKmnCVwc730YUp9S4lsejK622pjk4H63MciO&#10;gvq/TWtE/ynNWNaVfLmYLQb+f4XI0/oTRKsDDbLRbWQUV0wSRVTtra2SHYQ2g03sjB1ljMoNGoZ+&#10;1zNdkcbLebwddd1BdSJlEYbJpZ9GRgP4nbOOprbk/ttBoOLMvLfUneV0Po9jnpz54vWMHLyM7C4j&#10;wkqCKnngbDA3IX2NWLiFW+pirZPCz5WMRdM0ph6NPyeO+6Wfsp7/9/oHAAAA//8DAFBLAwQUAAYA&#10;CAAAACEAM2G8j98AAAAKAQAADwAAAGRycy9kb3ducmV2LnhtbEyPQU/DMAyF70j8h8hIXNCWdkBX&#10;StMJIYHgBgPBNWu8tqJxSpJ15d/jnuBm+z09f6/cTLYXI/rQOVKQLhMQSLUzHTUK3t8eFjmIEDUZ&#10;3TtCBT8YYFOdnpS6MO5IrzhuYyM4hEKhFbQxDoWUoW7R6rB0AxJre+etjrz6Rhqvjxxue7lKkkxa&#10;3RF/aPWA9y3WX9uDVZBfPY2f4fny5aPO9v1NvFiPj99eqfOz6e4WRMQp/plhxmd0qJhp5w5kgugV&#10;LNKEu0QF2TVXmA3pmg+7eVjlIKtS/q9Q/QIAAP//AwBQSwECLQAUAAYACAAAACEAtoM4kv4AAADh&#10;AQAAEwAAAAAAAAAAAAAAAAAAAAAAW0NvbnRlbnRfVHlwZXNdLnhtbFBLAQItABQABgAIAAAAIQA4&#10;/SH/1gAAAJQBAAALAAAAAAAAAAAAAAAAAC8BAABfcmVscy8ucmVsc1BLAQItABQABgAIAAAAIQDS&#10;tyyWEgIAACcEAAAOAAAAAAAAAAAAAAAAAC4CAABkcnMvZTJvRG9jLnhtbFBLAQItABQABgAIAAAA&#10;IQAzYbyP3wAAAAoBAAAPAAAAAAAAAAAAAAAAAGwEAABkcnMvZG93bnJldi54bWxQSwUGAAAAAAQA&#10;BADzAAAAeAUAAAAA&#10;">
                <v:textbox>
                  <w:txbxContent>
                    <w:p w14:paraId="31F802A4" w14:textId="77777777" w:rsidR="00035CE4" w:rsidRPr="001A0B06" w:rsidRDefault="00035CE4" w:rsidP="00035CE4">
                      <w:pPr>
                        <w:jc w:val="center"/>
                        <w:rPr>
                          <w:rFonts w:ascii="Gadugi" w:hAnsi="Gadugi"/>
                          <w:sz w:val="22"/>
                        </w:rPr>
                      </w:pPr>
                      <w:r w:rsidRPr="001A0B06">
                        <w:rPr>
                          <w:rFonts w:ascii="Gadugi" w:hAnsi="Gadugi"/>
                          <w:sz w:val="22"/>
                        </w:rPr>
                        <w:t>NOT well</w:t>
                      </w:r>
                    </w:p>
                  </w:txbxContent>
                </v:textbox>
                <w10:wrap type="square"/>
              </v:shape>
            </w:pict>
          </mc:Fallback>
        </mc:AlternateContent>
      </w:r>
      <w:r w:rsidRPr="006D6CAE">
        <w:rPr>
          <w:noProof/>
          <w:lang w:bidi="ar-SA"/>
        </w:rPr>
        <w:drawing>
          <wp:anchor distT="0" distB="0" distL="114300" distR="114300" simplePos="0" relativeHeight="253333504" behindDoc="0" locked="0" layoutInCell="1" allowOverlap="1" wp14:anchorId="4E5EC68B" wp14:editId="275318EA">
            <wp:simplePos x="0" y="0"/>
            <wp:positionH relativeFrom="column">
              <wp:posOffset>830580</wp:posOffset>
            </wp:positionH>
            <wp:positionV relativeFrom="paragraph">
              <wp:posOffset>216535</wp:posOffset>
            </wp:positionV>
            <wp:extent cx="4489450" cy="676910"/>
            <wp:effectExtent l="0" t="0" r="6350" b="8890"/>
            <wp:wrapTopAndBottom/>
            <wp:docPr id="1059" name="Picture 1059"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9" name="Picture 1059" descr="Graphical user interface&#10;&#10;Description automatically generated"/>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p>
    <w:p w14:paraId="25561305" w14:textId="77777777" w:rsidR="00035CE4" w:rsidRPr="00402991" w:rsidRDefault="00035CE4" w:rsidP="00035CE4">
      <w:pPr>
        <w:spacing w:line="240" w:lineRule="auto"/>
        <w:rPr>
          <w:lang w:bidi="ar-SA"/>
        </w:rPr>
      </w:pPr>
    </w:p>
    <w:p w14:paraId="72246D2C" w14:textId="77777777" w:rsidR="00035CE4" w:rsidRPr="00402991" w:rsidRDefault="00035CE4" w:rsidP="00035CE4">
      <w:pPr>
        <w:spacing w:line="240" w:lineRule="auto"/>
        <w:rPr>
          <w:rFonts w:cs="Calibri"/>
          <w:noProof/>
          <w:color w:val="000000" w:themeColor="text1"/>
          <w:kern w:val="1"/>
          <w:lang w:eastAsia="en-GB" w:bidi="ar-SA"/>
        </w:rPr>
      </w:pPr>
      <w:r w:rsidRPr="006D6CAE">
        <w:rPr>
          <w:rFonts w:cs="Calibri"/>
          <w:noProof/>
          <w:color w:val="000000" w:themeColor="text1"/>
          <w:kern w:val="1"/>
          <w:lang w:eastAsia="en-GB" w:bidi="ar-SA"/>
        </w:rPr>
        <w:drawing>
          <wp:anchor distT="0" distB="0" distL="114300" distR="114300" simplePos="0" relativeHeight="253608960" behindDoc="0" locked="0" layoutInCell="1" allowOverlap="1" wp14:anchorId="2F938E7F" wp14:editId="39EF98E2">
            <wp:simplePos x="0" y="0"/>
            <wp:positionH relativeFrom="column">
              <wp:posOffset>4965896</wp:posOffset>
            </wp:positionH>
            <wp:positionV relativeFrom="paragraph">
              <wp:posOffset>167933</wp:posOffset>
            </wp:positionV>
            <wp:extent cx="1346200" cy="1252855"/>
            <wp:effectExtent l="0" t="0" r="0" b="0"/>
            <wp:wrapNone/>
            <wp:docPr id="27" name="Picture 27"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46200" cy="1252855"/>
                    </a:xfrm>
                    <a:prstGeom prst="rect">
                      <a:avLst/>
                    </a:prstGeom>
                    <a:noFill/>
                  </pic:spPr>
                </pic:pic>
              </a:graphicData>
            </a:graphic>
          </wp:anchor>
        </w:drawing>
      </w:r>
      <w:r w:rsidRPr="00402991">
        <w:rPr>
          <w:rFonts w:ascii="Gadugi" w:hAnsi="Gadugi"/>
          <w:b/>
          <w:bCs/>
          <w:sz w:val="22"/>
          <w:lang w:bidi="ar-SA"/>
        </w:rPr>
        <w:t>Compare</w:t>
      </w:r>
      <w:r w:rsidRPr="00402991">
        <w:rPr>
          <w:rFonts w:ascii="Gadugi" w:hAnsi="Gadugi"/>
          <w:sz w:val="22"/>
          <w:lang w:bidi="ar-SA"/>
        </w:rPr>
        <w:t xml:space="preserve"> your self-assessment score</w:t>
      </w:r>
      <w:r>
        <w:rPr>
          <w:rFonts w:ascii="Gadugi" w:hAnsi="Gadugi"/>
          <w:sz w:val="22"/>
          <w:lang w:bidi="ar-SA"/>
        </w:rPr>
        <w:t>s</w:t>
      </w:r>
      <w:r w:rsidRPr="00402991">
        <w:rPr>
          <w:rFonts w:ascii="Gadugi" w:hAnsi="Gadugi"/>
          <w:sz w:val="22"/>
          <w:lang w:bidi="ar-SA"/>
        </w:rPr>
        <w:t xml:space="preserve"> at the beginning </w:t>
      </w:r>
      <w:r>
        <w:rPr>
          <w:rFonts w:ascii="Gadugi" w:hAnsi="Gadugi"/>
          <w:sz w:val="22"/>
          <w:lang w:bidi="ar-SA"/>
        </w:rPr>
        <w:t>and end of the sections in this module.</w:t>
      </w:r>
      <w:r w:rsidRPr="00402991">
        <w:rPr>
          <w:rFonts w:ascii="Gadugi" w:hAnsi="Gadugi"/>
          <w:sz w:val="22"/>
          <w:lang w:bidi="ar-SA"/>
        </w:rPr>
        <w:t xml:space="preserve"> In your learning journal provide a short analysis of your thoughts about any differences</w:t>
      </w:r>
      <w:r w:rsidRPr="00402991">
        <w:rPr>
          <w:lang w:bidi="ar-SA"/>
        </w:rPr>
        <w:t>.</w:t>
      </w:r>
      <w:r w:rsidRPr="00402991">
        <w:rPr>
          <w:rFonts w:cs="Calibri"/>
          <w:noProof/>
          <w:color w:val="000000" w:themeColor="text1"/>
          <w:kern w:val="1"/>
          <w:lang w:eastAsia="en-GB" w:bidi="ar-SA"/>
        </w:rPr>
        <w:t xml:space="preserve"> </w:t>
      </w:r>
    </w:p>
    <w:p w14:paraId="7A7D2053" w14:textId="77777777" w:rsidR="00035CE4" w:rsidRDefault="00035CE4" w:rsidP="00035CE4">
      <w:pPr>
        <w:spacing w:line="240" w:lineRule="auto"/>
        <w:rPr>
          <w:color w:val="4472C4" w:themeColor="accent1"/>
          <w:lang w:eastAsia="en-GB" w:bidi="ar-SA"/>
        </w:rPr>
      </w:pPr>
    </w:p>
    <w:p w14:paraId="2D4E0D5C" w14:textId="77777777" w:rsidR="00035CE4" w:rsidRDefault="00035CE4" w:rsidP="00035CE4">
      <w:pPr>
        <w:spacing w:line="240" w:lineRule="auto"/>
        <w:rPr>
          <w:color w:val="4472C4" w:themeColor="accent1"/>
          <w:lang w:eastAsia="en-GB" w:bidi="ar-SA"/>
        </w:rPr>
      </w:pPr>
    </w:p>
    <w:p w14:paraId="266349FB" w14:textId="77777777" w:rsidR="00035CE4" w:rsidRDefault="00035CE4" w:rsidP="00035CE4">
      <w:pPr>
        <w:spacing w:line="240" w:lineRule="auto"/>
        <w:rPr>
          <w:color w:val="4472C4" w:themeColor="accent1"/>
          <w:lang w:eastAsia="en-GB" w:bidi="ar-SA"/>
        </w:rPr>
      </w:pPr>
    </w:p>
    <w:p w14:paraId="4A19E791" w14:textId="77777777" w:rsidR="00035CE4" w:rsidRDefault="00035CE4" w:rsidP="00035CE4">
      <w:pPr>
        <w:spacing w:line="240" w:lineRule="auto"/>
        <w:rPr>
          <w:color w:val="4472C4" w:themeColor="accent1"/>
          <w:lang w:eastAsia="en-GB" w:bidi="ar-SA"/>
        </w:rPr>
      </w:pPr>
    </w:p>
    <w:p w14:paraId="5ED58728" w14:textId="77777777" w:rsidR="00035CE4" w:rsidRDefault="00035CE4" w:rsidP="00035CE4">
      <w:pPr>
        <w:spacing w:line="240" w:lineRule="auto"/>
        <w:rPr>
          <w:color w:val="4472C4" w:themeColor="accent1"/>
          <w:lang w:eastAsia="en-GB" w:bidi="ar-SA"/>
        </w:rPr>
      </w:pPr>
    </w:p>
    <w:p w14:paraId="40AEEF6F" w14:textId="77777777" w:rsidR="00035CE4" w:rsidRDefault="00035CE4" w:rsidP="00035CE4">
      <w:pPr>
        <w:spacing w:line="240" w:lineRule="auto"/>
        <w:rPr>
          <w:color w:val="4472C4" w:themeColor="accent1"/>
          <w:lang w:eastAsia="en-GB" w:bidi="ar-SA"/>
        </w:rPr>
      </w:pPr>
    </w:p>
    <w:p w14:paraId="1224505D" w14:textId="77777777" w:rsidR="00035CE4" w:rsidRPr="00273726" w:rsidRDefault="00035CE4" w:rsidP="00035CE4">
      <w:pPr>
        <w:spacing w:line="240" w:lineRule="auto"/>
        <w:rPr>
          <w:color w:val="4472C4" w:themeColor="accent1"/>
          <w:lang w:eastAsia="en-GB" w:bidi="ar-SA"/>
        </w:rPr>
      </w:pPr>
    </w:p>
    <w:p w14:paraId="162BCDDD" w14:textId="77777777" w:rsidR="00035CE4" w:rsidRPr="00692D71" w:rsidRDefault="00035CE4" w:rsidP="00035CE4">
      <w:pPr>
        <w:pStyle w:val="Heading1"/>
        <w:jc w:val="center"/>
        <w:rPr>
          <w:rFonts w:ascii="Gadugi" w:hAnsi="Gadugi"/>
          <w:b/>
          <w:bCs/>
          <w:noProof/>
          <w:sz w:val="40"/>
          <w:szCs w:val="40"/>
          <w:lang w:eastAsia="en-GB" w:bidi="ar-SA"/>
        </w:rPr>
      </w:pPr>
      <w:r w:rsidRPr="00692D71">
        <w:rPr>
          <w:rFonts w:ascii="Gadugi" w:eastAsia="Times New Roman" w:hAnsi="Gadugi" w:cstheme="minorHAnsi"/>
          <w:b/>
          <w:noProof/>
          <w:szCs w:val="24"/>
          <w:lang w:val="en-GB" w:eastAsia="ja-JP" w:bidi="ar-SA"/>
        </w:rPr>
        <w:lastRenderedPageBreak/>
        <w:drawing>
          <wp:anchor distT="0" distB="0" distL="114300" distR="114300" simplePos="0" relativeHeight="253339648" behindDoc="0" locked="0" layoutInCell="1" allowOverlap="1" wp14:anchorId="69A793FD" wp14:editId="663D7A54">
            <wp:simplePos x="0" y="0"/>
            <wp:positionH relativeFrom="column">
              <wp:posOffset>4446905</wp:posOffset>
            </wp:positionH>
            <wp:positionV relativeFrom="paragraph">
              <wp:posOffset>-114935</wp:posOffset>
            </wp:positionV>
            <wp:extent cx="2121535" cy="2152015"/>
            <wp:effectExtent l="0" t="0" r="0" b="0"/>
            <wp:wrapNone/>
            <wp:docPr id="1063" name="Picture 106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 name="Picture 1063" descr="Shape, arrow&#10;&#10;Description automatically generated"/>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692D71">
        <w:rPr>
          <w:rFonts w:ascii="Gadugi" w:hAnsi="Gadugi"/>
          <w:b/>
          <w:bCs/>
          <w:noProof/>
          <w:sz w:val="40"/>
          <w:szCs w:val="40"/>
          <w:lang w:eastAsia="en-GB" w:bidi="ar-SA"/>
        </w:rPr>
        <w:t>Your 6</w:t>
      </w:r>
      <w:r w:rsidRPr="00692D71">
        <w:rPr>
          <w:rFonts w:ascii="Gadugi" w:hAnsi="Gadugi"/>
          <w:b/>
          <w:bCs/>
          <w:noProof/>
          <w:sz w:val="40"/>
          <w:szCs w:val="40"/>
          <w:vertAlign w:val="superscript"/>
          <w:lang w:eastAsia="en-GB" w:bidi="ar-SA"/>
        </w:rPr>
        <w:t>th</w:t>
      </w:r>
      <w:r w:rsidRPr="00692D71">
        <w:rPr>
          <w:rFonts w:ascii="Gadugi" w:hAnsi="Gadugi"/>
          <w:b/>
          <w:bCs/>
          <w:noProof/>
          <w:sz w:val="40"/>
          <w:szCs w:val="40"/>
          <w:lang w:eastAsia="en-GB" w:bidi="ar-SA"/>
        </w:rPr>
        <w:t xml:space="preserve"> PROMISE to your STUDENTS</w:t>
      </w:r>
    </w:p>
    <w:p w14:paraId="2985551A" w14:textId="77777777" w:rsidR="00035CE4" w:rsidRPr="00273726" w:rsidRDefault="00035CE4" w:rsidP="00035CE4">
      <w:pPr>
        <w:spacing w:line="240" w:lineRule="auto"/>
        <w:rPr>
          <w:color w:val="4472C4" w:themeColor="accent1"/>
          <w:lang w:eastAsia="en-GB" w:bidi="ar-SA"/>
        </w:rPr>
      </w:pPr>
    </w:p>
    <w:p w14:paraId="7B1E9AA9" w14:textId="77777777" w:rsidR="00035CE4" w:rsidRPr="00273726" w:rsidRDefault="00035CE4" w:rsidP="00035CE4">
      <w:pPr>
        <w:spacing w:line="240" w:lineRule="auto"/>
        <w:rPr>
          <w:color w:val="4472C4" w:themeColor="accent1"/>
          <w:lang w:eastAsia="en-GB" w:bidi="ar-SA"/>
        </w:rPr>
      </w:pP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30432" behindDoc="1" locked="0" layoutInCell="1" allowOverlap="1" wp14:anchorId="60356772" wp14:editId="30879ACC">
                <wp:simplePos x="0" y="0"/>
                <wp:positionH relativeFrom="column">
                  <wp:posOffset>-488315</wp:posOffset>
                </wp:positionH>
                <wp:positionV relativeFrom="paragraph">
                  <wp:posOffset>158115</wp:posOffset>
                </wp:positionV>
                <wp:extent cx="1092200" cy="3937000"/>
                <wp:effectExtent l="19050" t="19050" r="31750" b="44450"/>
                <wp:wrapNone/>
                <wp:docPr id="2" name="Oval 2"/>
                <wp:cNvGraphicFramePr/>
                <a:graphic xmlns:a="http://schemas.openxmlformats.org/drawingml/2006/main">
                  <a:graphicData uri="http://schemas.microsoft.com/office/word/2010/wordprocessingShape">
                    <wps:wsp>
                      <wps:cNvSpPr/>
                      <wps:spPr>
                        <a:xfrm>
                          <a:off x="0" y="0"/>
                          <a:ext cx="1092200" cy="3937000"/>
                        </a:xfrm>
                        <a:prstGeom prst="ellipse">
                          <a:avLst/>
                        </a:prstGeom>
                        <a:noFill/>
                        <a:ln w="53975"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2E66418" id="Oval 2" o:spid="_x0000_s1026" style="position:absolute;margin-left:-38.45pt;margin-top:12.45pt;width:86pt;height:310pt;z-index:-249986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adlCZgIAAMcEAAAOAAAAZHJzL2Uyb0RvYy54bWysVE1PGzEQvVfqf7B8L5sEKGTFBkWgVJUQ&#10;IEHFeeK1s5Zsj2s72dBf37F3w0fpqerFmfF8+b19k4vLvTVsJ0PU6Bo+PZpwJp3AVrtNw388rr6c&#10;cxYTuBYMOtnwZxn55eLzp4ve13KGHZpWBkZNXKx73/AuJV9XVRSdtBCP0EtHQYXBQiI3bKo2QE/d&#10;ralmk8nXqsfQ+oBCxki310OQL0p/paRId0pFmZhpOL0tlTOUc53PanEB9SaA77QYnwH/8AoL2tHQ&#10;l1bXkIBtg/7QymoRMKJKRwJthUppIQsGQjOd/IHmoQMvCxYiJ/oXmuL/aytud/eB6bbhM84cWPpE&#10;dzswbJaZ6X2sKeHB34fRi2RmmHsVbP4lAGxf2Hx+YVPuExN0OZ3MZ/SJOBMUO54fn03IoT7Va7kP&#10;MX2TaFk2Gi6N0T5mxFDD7iamIfuQla8drrQxdA+1caxv+Onx/OyUZgCJRxlIZFpPcKLbcAZmQ6oU&#10;KZSWEY1uc3mujmGzvjKBEdiGr1b0tsPj3qXl2dcQuyGvhAbNWJ1IuEbbhp/n4kO1cbm7LNIbEWQa&#10;B+Kytcb2mSgPOGgxerHSNOQGYrqHQOIjxmih0h0dyiBBxNHirMPw62/3OZ80QVHOehIzwf+5hSA5&#10;M98dqWU+PTnJ6i/OyenZjJzwNrJ+G3Fbe4XEypRW14ti5vxkDqYKaJ9o75Z5KoXACZo9ED06V2lY&#10;MtpcIZfLkkaK95Bu3IMXuXnmKdP7uH+C4EcJJFLPLR6E/0EGQ26udLjcJlS6aOSVV5JXdmhbitDG&#10;zc7r+NYvWa//P4vfAAAA//8DAFBLAwQUAAYACAAAACEAxs2okOEAAAAJAQAADwAAAGRycy9kb3du&#10;cmV2LnhtbEyPwU7DMAyG70i8Q2QkblvaqutYqTshUCUOSGgDhLhlaWgLjVM12dq9PeYEJ8v2p9+f&#10;i+1se3Eyo+8cIcTLCIQh7eqOGoTXl2pxA8IHRbXqHRmEs/GwLS8vCpXXbqKdOe1DIziEfK4Q2hCG&#10;XEqvW2OVX7rBEO8+3WhV4HZsZD2qicNtL5MoyqRVHfGFVg3mvjX6e3+0CGml09U5edBf6/fn+Gn3&#10;0VRvjxPi9dV8dwsimDn8wfCrz+pQstPBHan2okdYrLMNowhJypWBzSoGcUDIUh7IspD/Pyh/AAAA&#10;//8DAFBLAQItABQABgAIAAAAIQC2gziS/gAAAOEBAAATAAAAAAAAAAAAAAAAAAAAAABbQ29udGVu&#10;dF9UeXBlc10ueG1sUEsBAi0AFAAGAAgAAAAhADj9If/WAAAAlAEAAAsAAAAAAAAAAAAAAAAALwEA&#10;AF9yZWxzLy5yZWxzUEsBAi0AFAAGAAgAAAAhAGxp2UJmAgAAxwQAAA4AAAAAAAAAAAAAAAAALgIA&#10;AGRycy9lMm9Eb2MueG1sUEsBAi0AFAAGAAgAAAAhAMbNqJDhAAAACQEAAA8AAAAAAAAAAAAAAAAA&#10;wAQAAGRycy9kb3ducmV2LnhtbFBLBQYAAAAABAAEAPMAAADOBQAAAAA=&#10;" filled="f" strokecolor="red" strokeweight="4.25pt">
                <v:stroke joinstyle="miter"/>
              </v:oval>
            </w:pict>
          </mc:Fallback>
        </mc:AlternateContent>
      </w:r>
    </w:p>
    <w:p w14:paraId="60204BE4" w14:textId="77777777" w:rsidR="00035CE4" w:rsidRPr="00273726" w:rsidRDefault="00035CE4" w:rsidP="00035CE4">
      <w:pPr>
        <w:spacing w:line="240" w:lineRule="auto"/>
        <w:rPr>
          <w:rFonts w:eastAsia="Times New Roman" w:cstheme="minorHAnsi"/>
          <w:b/>
          <w:color w:val="4472C4" w:themeColor="accent1"/>
          <w:szCs w:val="24"/>
          <w:lang w:val="en-GB" w:eastAsia="ja-JP" w:bidi="ar-SA"/>
        </w:rPr>
      </w:pP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31456" behindDoc="0" locked="0" layoutInCell="1" allowOverlap="1" wp14:anchorId="36BC9D89" wp14:editId="5D4A46DE">
                <wp:simplePos x="0" y="0"/>
                <wp:positionH relativeFrom="column">
                  <wp:posOffset>249554</wp:posOffset>
                </wp:positionH>
                <wp:positionV relativeFrom="paragraph">
                  <wp:posOffset>160020</wp:posOffset>
                </wp:positionV>
                <wp:extent cx="266700" cy="406400"/>
                <wp:effectExtent l="38100" t="38100" r="0" b="31750"/>
                <wp:wrapNone/>
                <wp:docPr id="6" name="Isosceles Triangle 6"/>
                <wp:cNvGraphicFramePr/>
                <a:graphic xmlns:a="http://schemas.openxmlformats.org/drawingml/2006/main">
                  <a:graphicData uri="http://schemas.microsoft.com/office/word/2010/wordprocessingShape">
                    <wps:wsp>
                      <wps:cNvSpPr/>
                      <wps:spPr>
                        <a:xfrm rot="10434248">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type w14:anchorId="10A22039"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6" o:spid="_x0000_s1026" type="#_x0000_t5" style="position:absolute;margin-left:19.65pt;margin-top:12.6pt;width:21pt;height:32pt;rotation:11396981fd;z-index:25333145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r9sAeAIAAAwFAAAOAAAAZHJzL2Uyb0RvYy54bWysVE1v2zAMvQ/YfxB0X+1kXtoZdYqgRYYC&#10;RRugHXpmZMkWoK9JSpzu14+SnX5th2FYDgIp0uTj02POLw5akT33QVrT0NlJSQk3zLbSdA39/rD+&#10;dEZJiGBaUNbwhj7xQC+WHz+cD67mc9tb1XJPsIgJ9eAa2sfo6qIIrOcawol13GBQWK8houu7ovUw&#10;YHWtinlZLorB+tZ5y3gIeHs1Buky1xeCs3gnROCRqIYitphPn89tOovlOdSdB9dLNsGAf0ChQRps&#10;+lzqCiKQnZe/ldKSeRusiCfM6sIKIRnPM+A0s/LdNPc9OJ5nQXKCe6Yp/L+y7Ha/8US2DV1QYkDj&#10;E10HGxhXPJAHL8F0ipNF4mlwocb0e7fxkxfQTEMfhNfEWyR3Vlafq3l1lrnA6cghU/30TDU/RMLw&#10;cr5YnJb4IAxDVbmo0MaixVgr1XQ+xG/capKMhsYJSi4M+5sQx/RjWvokWCXbtVQqO77bXipP9oAv&#10;v16X+Js6vElThgwIez6CAVSgUBARl3bISTAdJaA6lDaLPvd+83X4uyYJ5BWEfgSTKyQsUGsZUf1K&#10;6oaeJYRHiMqkKM/6nUZN7I98J2tr2yd8t8w5shgcW0tscgMhbsCjgvEStzLe4SGUxRHtZFHSW//z&#10;T/cpH4WFUUoG3Agc/8cOPKdEXRuU3NdZVaUVyk715XSOjn8d2b6OmJ2+tEj9LKPLZsqP6mgKb/Uj&#10;Lu8qdcUQGIa9R6In5zKOm4rrz/hqldNwbRzEG3PvWCqeeEr0PhwewbujWFBlt/a4PVC/08uYm740&#10;drWLVsgsphdeUYjJwZXLkpz+HtJOv/Zz1suf2PIXAAAA//8DAFBLAwQUAAYACAAAACEAYdczq9oA&#10;AAAHAQAADwAAAGRycy9kb3ducmV2LnhtbEyOzU7DMBCE70i8g7VI3KjdRC1piFNVCB6Apg/gxtsk&#10;Il5HsfMDT89ygtNoNKOZrziurhczjqHzpGG7USCQam87ajRcqvenDESIhqzpPaGGLwxwLO/vCpNb&#10;v9AHzufYCB6hkBsNbYxDLmWoW3QmbPyAxNnNj85EtmMj7WgWHne9TJTaS2c64ofWDPjaYv15npwG&#10;le7fqmVeh+9TtZvcbVD1c3bR+vFhPb2AiLjGvzL84jM6lMx09RPZIHoN6SHlpoZkl4DgPNuyv7Ie&#10;EpBlIf/zlz8AAAD//wMAUEsBAi0AFAAGAAgAAAAhALaDOJL+AAAA4QEAABMAAAAAAAAAAAAAAAAA&#10;AAAAAFtDb250ZW50X1R5cGVzXS54bWxQSwECLQAUAAYACAAAACEAOP0h/9YAAACUAQAACwAAAAAA&#10;AAAAAAAAAAAvAQAAX3JlbHMvLnJlbHNQSwECLQAUAAYACAAAACEA16/bAHgCAAAMBQAADgAAAAAA&#10;AAAAAAAAAAAuAgAAZHJzL2Uyb0RvYy54bWxQSwECLQAUAAYACAAAACEAYdczq9oAAAAHAQAADwAA&#10;AAAAAAAAAAAAAADSBAAAZHJzL2Rvd25yZXYueG1sUEsFBgAAAAAEAAQA8wAAANkFAAAAAA==&#10;" fillcolor="red" strokecolor="red" strokeweight="1pt"/>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24288" behindDoc="0" locked="0" layoutInCell="1" allowOverlap="1" wp14:anchorId="46F2BC9F" wp14:editId="058DACC9">
                <wp:simplePos x="0" y="0"/>
                <wp:positionH relativeFrom="column">
                  <wp:posOffset>-238214</wp:posOffset>
                </wp:positionH>
                <wp:positionV relativeFrom="paragraph">
                  <wp:posOffset>321945</wp:posOffset>
                </wp:positionV>
                <wp:extent cx="496023" cy="524961"/>
                <wp:effectExtent l="19050" t="19050" r="18415" b="27940"/>
                <wp:wrapNone/>
                <wp:docPr id="512" name="Oval 512"/>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128A1C55" w14:textId="77777777" w:rsidR="00035CE4" w:rsidRPr="00700CF3" w:rsidRDefault="00035CE4" w:rsidP="00035CE4">
                            <w:pPr>
                              <w:jc w:val="center"/>
                              <w:rPr>
                                <w:color w:val="002060"/>
                                <w:sz w:val="36"/>
                                <w:szCs w:val="36"/>
                              </w:rPr>
                            </w:pPr>
                            <w:r>
                              <w:rPr>
                                <w:color w:val="002060"/>
                                <w:sz w:val="36"/>
                                <w:szCs w:val="36"/>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6F2BC9F" id="Oval 512" o:spid="_x0000_s1237" style="position:absolute;margin-left:-18.75pt;margin-top:25.35pt;width:39.05pt;height:41.35pt;z-index:253324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y7kcwIAAPEEAAAOAAAAZHJzL2Uyb0RvYy54bWysVFtP2zAUfp+0/2D5fSQpLZeKFFWgTpMQ&#10;IAHi2XXsxpLt49luk+7X79gJLYw9TeuDe24+l8/fydV1bzTZCR8U2JpWJyUlwnJolN3U9OV59e2C&#10;khCZbZgGK2q6F4FeL75+uercXEygBd0ITzCJDfPO1bSN0c2LIvBWGBZOwAmLTgnesIiq3xSNZx1m&#10;N7qYlOVZ0YFvnAcuQkDr7eCki5xfSsHjg5RBRKJrir3FfPp8rtNZLK7YfOOZaxUf22D/0IVhymLR&#10;Q6pbFhnZevUplVHcQwAZTziYAqRUXOQZcJqq/GOap5Y5kWdBcII7wBT+X1p+v3tyjx5h6FyYBxTT&#10;FL30Jv1jf6TPYO0PYIk+Eo7G6eVZOTmlhKNrNkGtSmAWx8vOh/hdgCFJqKnQWrmQxmFztrsLcYh+&#10;i0rmAFo1K6V1VvbhRnuyY/hy+OANdJRoFiIaa7rKv7Hgh2vakq6mp9X5DJ+bM6SU1CyiaFxT02A3&#10;lDC9Qa7y6HMvH24Hv1kfqpblpDzLFMGpPoSlpm9ZaIfusmtgklER6ayVqelFmX5ji9qmkUQm5Dj6&#10;Ee8kxX7dE4UdVpezdCfZ1tDsHz3xMLA2OL5SWPgOQXhkHmmKE+LqxQc8pAYcG0aJkhb8r7/ZUzyy&#10;B72UdEh7hOTnlnmB2P6wyKvLajpNe5KV6ex8gop/71m/99ituQF8nwqX3PEspvio30Tpwbzihi5T&#10;VXQxy7H2AP6o3MRhHXHHuVgucxjuhmPxzj45npIn7BLkz/0r827kU0Qi3sPbinzi1BCbblpYbiNI&#10;lQl3xBW5mhTcq8za8RuQFve9nqOOX6rFbwAAAP//AwBQSwMEFAAGAAgAAAAhAJJMDoHeAAAACQEA&#10;AA8AAABkcnMvZG93bnJldi54bWxMj8tOwzAQRfdI/IM1SOxaB9I0EOJUCAmxQirlsXZsE0fE48h2&#10;0pSvZ1jBcnSP7j1T7xY3sNmE2HsUcLXOgBlUXvfYCXh7fVzdAItJopaDRyPgZCLsmvOzWlbaH/HF&#10;zIfUMSrBWEkBNqWx4jwqa5yMaz8apOzTBycTnaHjOsgjlbuBX2fZljvZIy1YOZoHa9TXYXICnuaP&#10;0O6LfbKopm9V3j6fwrsW4vJiub8DlsyS/mD41Sd1aMip9RPqyAYBq7wsCBVQZCUwAjbZFlhLYJ5v&#10;gDc1//9B8wMAAP//AwBQSwECLQAUAAYACAAAACEAtoM4kv4AAADhAQAAEwAAAAAAAAAAAAAAAAAA&#10;AAAAW0NvbnRlbnRfVHlwZXNdLnhtbFBLAQItABQABgAIAAAAIQA4/SH/1gAAAJQBAAALAAAAAAAA&#10;AAAAAAAAAC8BAABfcmVscy8ucmVsc1BLAQItABQABgAIAAAAIQCv/y7kcwIAAPEEAAAOAAAAAAAA&#10;AAAAAAAAAC4CAABkcnMvZTJvRG9jLnhtbFBLAQItABQABgAIAAAAIQCSTA6B3gAAAAkBAAAPAAAA&#10;AAAAAAAAAAAAAM0EAABkcnMvZG93bnJldi54bWxQSwUGAAAAAAQABADzAAAA2AUAAAAA&#10;" fillcolor="window" strokecolor="#002060" strokeweight="2.5pt">
                <v:stroke joinstyle="miter"/>
                <v:textbox>
                  <w:txbxContent>
                    <w:p w14:paraId="128A1C55" w14:textId="77777777" w:rsidR="00035CE4" w:rsidRPr="00700CF3" w:rsidRDefault="00035CE4" w:rsidP="00035CE4">
                      <w:pPr>
                        <w:jc w:val="center"/>
                        <w:rPr>
                          <w:color w:val="002060"/>
                          <w:sz w:val="36"/>
                          <w:szCs w:val="36"/>
                        </w:rPr>
                      </w:pPr>
                      <w:r>
                        <w:rPr>
                          <w:color w:val="002060"/>
                          <w:sz w:val="36"/>
                          <w:szCs w:val="36"/>
                        </w:rPr>
                        <w:t>1</w:t>
                      </w:r>
                    </w:p>
                  </w:txbxContent>
                </v:textbox>
              </v:oval>
            </w:pict>
          </mc:Fallback>
        </mc:AlternateContent>
      </w:r>
    </w:p>
    <w:p w14:paraId="520C4577" w14:textId="77777777" w:rsidR="00035CE4" w:rsidRPr="00273726" w:rsidRDefault="00035CE4" w:rsidP="00035CE4">
      <w:pPr>
        <w:spacing w:line="240" w:lineRule="auto"/>
        <w:rPr>
          <w:rFonts w:eastAsia="Times New Roman" w:cstheme="minorHAnsi"/>
          <w:b/>
          <w:color w:val="4472C4" w:themeColor="accent1"/>
          <w:szCs w:val="24"/>
          <w:lang w:val="en-GB" w:eastAsia="ja-JP" w:bidi="ar-SA"/>
        </w:rPr>
      </w:pPr>
      <w:r>
        <w:rPr>
          <w:noProof/>
          <w:color w:val="4472C4" w:themeColor="accent1"/>
          <w:lang w:eastAsia="en-GB" w:bidi="ar-SA"/>
        </w:rPr>
        <w:drawing>
          <wp:anchor distT="0" distB="0" distL="114300" distR="114300" simplePos="0" relativeHeight="253338624" behindDoc="0" locked="0" layoutInCell="1" allowOverlap="1" wp14:anchorId="15C2E36A" wp14:editId="272A5158">
            <wp:simplePos x="0" y="0"/>
            <wp:positionH relativeFrom="column">
              <wp:posOffset>5155384</wp:posOffset>
            </wp:positionH>
            <wp:positionV relativeFrom="paragraph">
              <wp:posOffset>3140891</wp:posOffset>
            </wp:positionV>
            <wp:extent cx="1347470" cy="1249680"/>
            <wp:effectExtent l="0" t="0" r="0" b="0"/>
            <wp:wrapNone/>
            <wp:docPr id="1062" name="Picture 1062" descr="A picture containing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 name="Picture 1062" descr="A picture containing arrow&#10;&#10;Description automatically generated"/>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1347470" cy="1249680"/>
                    </a:xfrm>
                    <a:prstGeom prst="rect">
                      <a:avLst/>
                    </a:prstGeom>
                    <a:noFill/>
                  </pic:spPr>
                </pic:pic>
              </a:graphicData>
            </a:graphic>
          </wp:anchor>
        </w:drawing>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32480" behindDoc="0" locked="0" layoutInCell="1" allowOverlap="1" wp14:anchorId="08FD1DD3" wp14:editId="1D7F6AE6">
                <wp:simplePos x="0" y="0"/>
                <wp:positionH relativeFrom="column">
                  <wp:posOffset>-357056</wp:posOffset>
                </wp:positionH>
                <wp:positionV relativeFrom="paragraph">
                  <wp:posOffset>2952114</wp:posOffset>
                </wp:positionV>
                <wp:extent cx="266700" cy="406400"/>
                <wp:effectExtent l="0" t="19050" r="95250" b="69850"/>
                <wp:wrapNone/>
                <wp:docPr id="7" name="Isosceles Triangle 7"/>
                <wp:cNvGraphicFramePr/>
                <a:graphic xmlns:a="http://schemas.openxmlformats.org/drawingml/2006/main">
                  <a:graphicData uri="http://schemas.microsoft.com/office/word/2010/wordprocessingShape">
                    <wps:wsp>
                      <wps:cNvSpPr/>
                      <wps:spPr>
                        <a:xfrm rot="20073860">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 w14:anchorId="4B31DC9A" id="Isosceles Triangle 7" o:spid="_x0000_s1026" type="#_x0000_t5" style="position:absolute;margin-left:-28.1pt;margin-top:232.45pt;width:21pt;height:32pt;rotation:-1666952fd;z-index:25333248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KsC/eAIAAAwFAAAOAAAAZHJzL2Uyb0RvYy54bWysVE1v2zAMvQ/YfxB0X+xkWdIZdYqgQYYC&#10;RVugHXpmZMkWoK9JSpzu14+SnX5th2FYDgIp0o/k02POL45akQP3QVpT0+mkpIQbZhtp2pp+f9h+&#10;OqMkRDANKGt4TZ94oBerjx/Oe1fxme2sargnCGJC1buadjG6qigC67iGMLGOGwwK6zVEdH1bNB56&#10;RNeqmJXlouitb5y3jIeAt5shSFcZXwjO4q0QgUeiaoq9xXz6fO7SWazOoWo9uE6ysQ34hy40SINF&#10;n6E2EIHsvfwNSkvmbbAiTpjVhRVCMp5nwGmm5btp7jtwPM+C5AT3TFP4f7Ds5nDniWxquqTEgMYn&#10;ugo2MK54IA9egmkVJ8vEU+9Chen37s6PXkAzDX0UXhNvkVx8kuXns0WZucDpyDFT/fRMNT9GwvBy&#10;tlgsS3wQhqF5uZijjaDFgJUwnQ/xG7eaJKOmcWwlA8PhOsQh/ZSWPglWyWYrlcqOb3eXypMD4Mtv&#10;tyX+xgpv0pQhPep2NjQDqEChIGJf2iEnwbSUgGpR2iz6XPvN1+HviqQmNxC6oZmMkHqBSsuI6ldS&#10;1/QsdXhqUZkU5Vm/46iJ/YHvZO1s84TvljlHFoNjW4lFriHEO/CoYLzErYy3eAhlcUQ7WpR01v/8&#10;033KR2FhlJIeNwLH/7EHzylRVwYl93U6n6cVys78y3KGjn8d2b2OmL2+tEj9NHeXzZQf1ckU3upH&#10;XN51qoohMAxrD0SPzmUcNhXXn/H1Oqfh2jiI1+besQSeeEr0PhwfwbuTWFBlN/a0PVC908uQm740&#10;dr2PVsgsphdeUYjJwZXLkhz/HtJOv/Zz1suf2OoXAAAA//8DAFBLAwQUAAYACAAAACEAOgf0oOMA&#10;AAALAQAADwAAAGRycy9kb3ducmV2LnhtbEyPTU+DQBCG7yb+h82YeDF0ASltkaWpGvVqP2LibWCn&#10;QGR3CbttwV/vetLjzDx553nz9ag6dqbBtkYLiGYhMNKVka2uBRz2L8ESmHWoJXZGk4CJLKyL66sc&#10;M2kuekvnnauZD9E2QwGNc33Gua0aUmhnpiftb0czKHR+HGouB7z4cNXxOAxTrrDV/kODPT01VH3t&#10;TkrA4+c07Z9f744f37jFdhFt7su3dyFub8bNAzBHo/uD4Vffq0PhnUpz0tKyTkAwT2OPCkjSZAXM&#10;E0GU+E0pYB4vV8CLnP/vUPwAAAD//wMAUEsBAi0AFAAGAAgAAAAhALaDOJL+AAAA4QEAABMAAAAA&#10;AAAAAAAAAAAAAAAAAFtDb250ZW50X1R5cGVzXS54bWxQSwECLQAUAAYACAAAACEAOP0h/9YAAACU&#10;AQAACwAAAAAAAAAAAAAAAAAvAQAAX3JlbHMvLnJlbHNQSwECLQAUAAYACAAAACEA9irAv3gCAAAM&#10;BQAADgAAAAAAAAAAAAAAAAAuAgAAZHJzL2Uyb0RvYy54bWxQSwECLQAUAAYACAAAACEAOgf0oOMA&#10;AAALAQAADwAAAAAAAAAAAAAAAADSBAAAZHJzL2Rvd25yZXYueG1sUEsFBgAAAAAEAAQA8wAAAOIF&#10;AAAAAA==&#10;" fillcolor="red" strokecolor="red" strokeweight="1pt"/>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29408" behindDoc="0" locked="0" layoutInCell="1" allowOverlap="1" wp14:anchorId="1DC45AF0" wp14:editId="3C34A96F">
                <wp:simplePos x="0" y="0"/>
                <wp:positionH relativeFrom="column">
                  <wp:posOffset>-237281</wp:posOffset>
                </wp:positionH>
                <wp:positionV relativeFrom="paragraph">
                  <wp:posOffset>2032113</wp:posOffset>
                </wp:positionV>
                <wp:extent cx="496023" cy="524961"/>
                <wp:effectExtent l="19050" t="19050" r="18415" b="27940"/>
                <wp:wrapNone/>
                <wp:docPr id="526" name="Oval 526"/>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576D98AF" w14:textId="77777777" w:rsidR="00035CE4" w:rsidRPr="00700CF3" w:rsidRDefault="00035CE4" w:rsidP="00035CE4">
                            <w:pPr>
                              <w:jc w:val="center"/>
                              <w:rPr>
                                <w:color w:val="002060"/>
                                <w:sz w:val="36"/>
                                <w:szCs w:val="36"/>
                              </w:rPr>
                            </w:pPr>
                            <w:r>
                              <w:rPr>
                                <w:color w:val="002060"/>
                                <w:sz w:val="36"/>
                                <w:szCs w:val="36"/>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DC45AF0" id="Oval 526" o:spid="_x0000_s1238" style="position:absolute;margin-left:-18.7pt;margin-top:160pt;width:39.05pt;height:41.35pt;z-index:253329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XgepcwIAAPEEAAAOAAAAZHJzL2Uyb0RvYy54bWysVFtP2zAUfp+0/2D5fSQppUBFiipQp0kI&#10;kADx7Dp2Y8n28Wy3Sffrd+yEFsaepvXBPTefy+fv5Oq6N5rshA8KbE2rk5ISYTk0ym5q+vK8+nZB&#10;SYjMNkyDFTXdi0CvF1+/XHVuLibQgm6EJ5jEhnnnatrG6OZFEXgrDAsn4IRFpwRvWETVb4rGsw6z&#10;G11MynJWdOAb54GLENB6OzjpIueXUvD4IGUQkeiaYm8xnz6f63QWiys233jmWsXHNtg/dGGYslj0&#10;kOqWRUa2Xn1KZRT3EEDGEw6mACkVF3kGnKYq/5jmqWVO5FkQnOAOMIX/l5bf757co0cYOhfmAcU0&#10;RS+9Sf/YH+kzWPsDWKKPhKNxejkrJ6eUcHSdTVCrEpjF8bLzIX4XYEgSaiq0Vi6kcdic7e5CHKLf&#10;opI5gFbNSmmdlX240Z7sGL4cPngDHSWahYjGmq7ybyz44Zq2pKvpaXV+hs/NGVJKahZRNK6pabAb&#10;SpjeIFd59LmXD7eD36wPVctyUs4yRXCqD2Gp6VsW2qG77BqYZFREOmtlanpRpt/YorZpJJEJOY5+&#10;xDtJsV/3RGGH1eUs3Um2NTT7R088DKwNjq8UFr5DEB6ZR5rihLh68QEPqQHHhlGipAX/62/2FI/s&#10;QS8lHdIeIfm5ZV4gtj8s8uqymk7TnmRlenY+QcW/96zfe+zW3AC+T4VL7ngWU3zUb6L0YF5xQ5ep&#10;KrqY5Vh7AH9UbuKwjrjjXCyXOQx3w7F4Z58cT8kTdgny5/6VeTfyKSIR7+FtRT5xaohNNy0stxGk&#10;yoQ74opcTQruVWbt+A1Ii/tez1HHL9XiNwAAAP//AwBQSwMEFAAGAAgAAAAhAMher3reAAAACgEA&#10;AA8AAABkcnMvZG93bnJldi54bWxMj01PwzAMhu9I/IfISNy2lG1QKE0nhIQ4IY3xcU4T01Y0TpWk&#10;XcevxzvBybL86H0fl9vZ9WLCEDtPCq6WGQgk421HjYL3t6fFLYiYNFnde0IFR4ywrc7PSl1Yf6BX&#10;nPapERxCsdAK2pSGQspoWnQ6Lv2AxLcvH5xOvIZG2qAPHO56ucqyG+l0R9zQ6gEfWzTf+9EpeJ4+&#10;Q7273qWWzPhj8ruXY/iwSl1ezA/3IBLO6Q+Gkz6rQ8VOtR/JRtErWKzzDaMK1twDgolNloOoT3OV&#10;g6xK+f+F6hcAAP//AwBQSwECLQAUAAYACAAAACEAtoM4kv4AAADhAQAAEwAAAAAAAAAAAAAAAAAA&#10;AAAAW0NvbnRlbnRfVHlwZXNdLnhtbFBLAQItABQABgAIAAAAIQA4/SH/1gAAAJQBAAALAAAAAAAA&#10;AAAAAAAAAC8BAABfcmVscy8ucmVsc1BLAQItABQABgAIAAAAIQCUXgepcwIAAPEEAAAOAAAAAAAA&#10;AAAAAAAAAC4CAABkcnMvZTJvRG9jLnhtbFBLAQItABQABgAIAAAAIQDIXq963gAAAAoBAAAPAAAA&#10;AAAAAAAAAAAAAM0EAABkcnMvZG93bnJldi54bWxQSwUGAAAAAAQABADzAAAA2AUAAAAA&#10;" fillcolor="window" strokecolor="#002060" strokeweight="2.5pt">
                <v:stroke joinstyle="miter"/>
                <v:textbox>
                  <w:txbxContent>
                    <w:p w14:paraId="576D98AF" w14:textId="77777777" w:rsidR="00035CE4" w:rsidRPr="00700CF3" w:rsidRDefault="00035CE4" w:rsidP="00035CE4">
                      <w:pPr>
                        <w:jc w:val="center"/>
                        <w:rPr>
                          <w:color w:val="002060"/>
                          <w:sz w:val="36"/>
                          <w:szCs w:val="36"/>
                        </w:rPr>
                      </w:pPr>
                      <w:r>
                        <w:rPr>
                          <w:color w:val="002060"/>
                          <w:sz w:val="36"/>
                          <w:szCs w:val="36"/>
                        </w:rPr>
                        <w:t>3</w:t>
                      </w:r>
                    </w:p>
                  </w:txbxContent>
                </v:textbox>
              </v:oval>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3328384" behindDoc="0" locked="0" layoutInCell="1" allowOverlap="1" wp14:anchorId="35A8FE03" wp14:editId="4B54E3C9">
                <wp:simplePos x="0" y="0"/>
                <wp:positionH relativeFrom="column">
                  <wp:posOffset>-237281</wp:posOffset>
                </wp:positionH>
                <wp:positionV relativeFrom="paragraph">
                  <wp:posOffset>1036690</wp:posOffset>
                </wp:positionV>
                <wp:extent cx="496023" cy="524961"/>
                <wp:effectExtent l="19050" t="19050" r="18415" b="27940"/>
                <wp:wrapNone/>
                <wp:docPr id="525" name="Oval 525"/>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22874712" w14:textId="77777777" w:rsidR="00035CE4" w:rsidRPr="00700CF3" w:rsidRDefault="00035CE4" w:rsidP="00035CE4">
                            <w:pPr>
                              <w:jc w:val="center"/>
                              <w:rPr>
                                <w:color w:val="002060"/>
                                <w:sz w:val="36"/>
                                <w:szCs w:val="36"/>
                              </w:rPr>
                            </w:pPr>
                            <w:r>
                              <w:rPr>
                                <w:color w:val="002060"/>
                                <w:sz w:val="36"/>
                                <w:szCs w:val="36"/>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35A8FE03" id="Oval 525" o:spid="_x0000_s1239" style="position:absolute;margin-left:-18.7pt;margin-top:81.65pt;width:39.05pt;height:41.35pt;z-index:253328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PM8kcgIAAPEEAAAOAAAAZHJzL2Uyb0RvYy54bWysVFtv2yAUfp+0/4B4X22n6S2qU0WtMk2q&#10;2kht1WeCIUYCDgMSO/v1O2A3adc9TcsDOTfO5eM7vr7pjSY74YMCW9PqpKREWA6Nspuavjwvv11S&#10;EiKzDdNgRU33ItCb+dcv152biQm0oBvhCSaxYda5mrYxullRBN4Kw8IJOGHRKcEbFlH1m6LxrMPs&#10;RheTsjwvOvCN88BFCGi9G5x0nvNLKXh8lDKISHRNsbeYT5/PdTqL+TWbbTxzreJjG+wfujBMWSx6&#10;SHXHIiNbrz6lMop7CCDjCQdTgJSKizwDTlOVf0zz1DIn8iwITnAHmML/S8sfdk9u5RGGzoVZQDFN&#10;0Utv0j/2R/oM1v4Alugj4WicXp2Xk1NKOLrOJqhVCczieNn5EL8LMCQJNRVaKxfSOGzGdvchDtFv&#10;UckcQKtmqbTOyj7cak92DF8OH7yBjhLNQkRjTZf5Nxb8cE1b0tX0tLo4w+fmDCklNYsoGtfUNNgN&#10;JUxvkKs8+tzLh9vBb9aHqmU5Kc8zRXCqD2Gp6TsW2qG77BqYZFREOmtlanpZpt/YorZpJJEJOY5+&#10;xDtJsV/3RGGH1dVFupNsa2j2K088DKwNji8VFr5HEFbMI01xQly9+IiH1IBjwyhR0oL/9Td7ikf2&#10;oJeSDmmPkPzcMi8Q2x8WeXVVTadpT7IyPbuYoOLfe9bvPXZrbgHfp8IldzyLKT7qN1F6MK+4oYtU&#10;FV3Mcqw9gD8qt3FYR9xxLhaLHIa74Vi8t0+Op+QJuwT5c//KvBv5FJGID/C2Ip84NcSmmxYW2whS&#10;ZcIdcUWuJgX3KrN2/AakxX2v56jjl2r+GwAA//8DAFBLAwQUAAYACAAAACEAZs5X5t8AAAAKAQAA&#10;DwAAAGRycy9kb3ducmV2LnhtbEyPwU7DMBBE70j8g7VI3FqbJiQQ4lQICXFCKoX27NgmjojXke2k&#10;KV+POcFxNU8zb+vtYgcyax96hxxu1gyIRulUjx2Hj/fn1R2QEAUqMTjUHM46wLa5vKhFpdwJ3/S8&#10;jx1JJRgqwcHEOFaUBmm0FWHtRo0p+3TeiphO31HlxSmV24FuGCuoFT2mBSNG/WS0/NpPlsPLfPTt&#10;7nYXDcrpW5b3r2d/UJxfXy2PD0CiXuIfDL/6SR2a5NS6CVUgA4dVVuYJTUGRZUASkbMSSMthkxcM&#10;aFPT/y80PwAAAP//AwBQSwECLQAUAAYACAAAACEAtoM4kv4AAADhAQAAEwAAAAAAAAAAAAAAAAAA&#10;AAAAW0NvbnRlbnRfVHlwZXNdLnhtbFBLAQItABQABgAIAAAAIQA4/SH/1gAAAJQBAAALAAAAAAAA&#10;AAAAAAAAAC8BAABfcmVscy8ucmVsc1BLAQItABQABgAIAAAAIQBCPM8kcgIAAPEEAAAOAAAAAAAA&#10;AAAAAAAAAC4CAABkcnMvZTJvRG9jLnhtbFBLAQItABQABgAIAAAAIQBmzlfm3wAAAAoBAAAPAAAA&#10;AAAAAAAAAAAAAMwEAABkcnMvZG93bnJldi54bWxQSwUGAAAAAAQABADzAAAA2AUAAAAA&#10;" fillcolor="window" strokecolor="#002060" strokeweight="2.5pt">
                <v:stroke joinstyle="miter"/>
                <v:textbox>
                  <w:txbxContent>
                    <w:p w14:paraId="22874712" w14:textId="77777777" w:rsidR="00035CE4" w:rsidRPr="00700CF3" w:rsidRDefault="00035CE4" w:rsidP="00035CE4">
                      <w:pPr>
                        <w:jc w:val="center"/>
                        <w:rPr>
                          <w:color w:val="002060"/>
                          <w:sz w:val="36"/>
                          <w:szCs w:val="36"/>
                        </w:rPr>
                      </w:pPr>
                      <w:r>
                        <w:rPr>
                          <w:color w:val="002060"/>
                          <w:sz w:val="36"/>
                          <w:szCs w:val="36"/>
                        </w:rPr>
                        <w:t>2</w:t>
                      </w:r>
                    </w:p>
                  </w:txbxContent>
                </v:textbox>
              </v:oval>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3327360" behindDoc="0" locked="0" layoutInCell="1" allowOverlap="1" wp14:anchorId="4B71F4F3" wp14:editId="12B37568">
                <wp:simplePos x="0" y="0"/>
                <wp:positionH relativeFrom="column">
                  <wp:posOffset>-207645</wp:posOffset>
                </wp:positionH>
                <wp:positionV relativeFrom="paragraph">
                  <wp:posOffset>2223939</wp:posOffset>
                </wp:positionV>
                <wp:extent cx="1232535" cy="1404620"/>
                <wp:effectExtent l="0" t="0" r="0" b="0"/>
                <wp:wrapNone/>
                <wp:docPr id="5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1404620"/>
                        </a:xfrm>
                        <a:prstGeom prst="rect">
                          <a:avLst/>
                        </a:prstGeom>
                        <a:noFill/>
                        <a:ln w="9525">
                          <a:noFill/>
                          <a:miter lim="800000"/>
                          <a:headEnd/>
                          <a:tailEnd/>
                        </a:ln>
                      </wps:spPr>
                      <wps:txbx>
                        <w:txbxContent>
                          <w:p w14:paraId="3ABE3AAE" w14:textId="77777777" w:rsidR="00035CE4" w:rsidRPr="008C074C" w:rsidRDefault="00035CE4" w:rsidP="00035CE4">
                            <w:pPr>
                              <w:spacing w:after="0" w:line="240" w:lineRule="auto"/>
                              <w:rPr>
                                <w:b/>
                                <w:bCs/>
                                <w:color w:val="FFFFFF" w:themeColor="background1"/>
                                <w:sz w:val="32"/>
                                <w:szCs w:val="32"/>
                              </w:rPr>
                            </w:pPr>
                          </w:p>
                          <w:p w14:paraId="2EDE0771"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Review</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B71F4F3" id="_x0000_s1240" type="#_x0000_t202" style="position:absolute;margin-left:-16.35pt;margin-top:175.1pt;width:97.05pt;height:110.6pt;z-index:253327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5eVmAAIAANcDAAAOAAAAZHJzL2Uyb0RvYy54bWysU11v2yAUfZ+0/4B4X+y4dpdYcaquXaZJ&#10;3YfU7gcQjGM04DIgsbNfvwtO02h7q+YHBL7cc+8597C6GbUiB+G8BNPQ+SynRBgOrTS7hv542rxb&#10;UOIDMy1TYERDj8LTm/XbN6vB1qKAHlQrHEEQ4+vBNrQPwdZZ5nkvNPMzsMJgsAOnWcCj22WtYwOi&#10;a5UVeX6dDeBa64AL7/Hv/RSk64TfdYKHb13nRSCqodhbSKtL6zau2XrF6p1jtpf81AZ7RReaSYNF&#10;z1D3LDCyd/IfKC25Aw9dmHHQGXSd5CJxQDbz/C82jz2zInFBcbw9y+T/Hyz/eni03x0J4wcYcYCJ&#10;hLcPwH96YuCuZ2Ynbp2DoResxcLzKFk2WF+fUqPUvvYRZDt8gRaHzPYBEtDYOR1VQZ4E0XEAx7Po&#10;YgyEx5LFVVFdVZRwjM3LvLwu0lgyVj+nW+fDJwGaxE1DHU41wbPDgw+xHVY/X4nVDGykUmmyypCh&#10;ocuqqFLCRUTLgMZTUjd0kcdvskJk+dG0KTkwqaY9FlDmRDsynTiHcTsS2WLXy0XMjjpsoT2iEg4m&#10;p+HLwE0P7jclA7qsof7XnjlBifpsUM3lvCyjLdOhrN4jdeIuI9vLCDMcoRoaKJm2dyFZOZL29hZV&#10;38ikx0snp6bRPUmmk9OjPS/P6dbLe1z/AQAA//8DAFBLAwQUAAYACAAAACEAcenH2N8AAAALAQAA&#10;DwAAAGRycy9kb3ducmV2LnhtbEyPwU7DMAyG70i8Q2Qkbluyjq2oNJ0mtI0jMCrOWWPaisaJkqwr&#10;b092gpstf/r9/eVmMgMb0YfekoTFXABDaqzuqZVQf+xnj8BCVKTVYAkl/GCATXV7U6pC2wu943iM&#10;LUshFAoloYvRFZyHpkOjwtw6pHT7st6omFbfcu3VJYWbgWdCrLlRPaUPnXL43GHzfTwbCS66Q/7i&#10;X9+2u/0o6s9DnfXtTsr7u2n7BCziFP9guOondaiS08meSQc2SJgtszyhEpYrkQG7EuvFA7CThFWe&#10;Bl6V/H+H6hcAAP//AwBQSwECLQAUAAYACAAAACEAtoM4kv4AAADhAQAAEwAAAAAAAAAAAAAAAAAA&#10;AAAAW0NvbnRlbnRfVHlwZXNdLnhtbFBLAQItABQABgAIAAAAIQA4/SH/1gAAAJQBAAALAAAAAAAA&#10;AAAAAAAAAC8BAABfcmVscy8ucmVsc1BLAQItABQABgAIAAAAIQCd5eVmAAIAANcDAAAOAAAAAAAA&#10;AAAAAAAAAC4CAABkcnMvZTJvRG9jLnhtbFBLAQItABQABgAIAAAAIQBx6cfY3wAAAAsBAAAPAAAA&#10;AAAAAAAAAAAAAFoEAABkcnMvZG93bnJldi54bWxQSwUGAAAAAAQABADzAAAAZgUAAAAA&#10;" filled="f" stroked="f">
                <v:textbox style="mso-fit-shape-to-text:t">
                  <w:txbxContent>
                    <w:p w14:paraId="3ABE3AAE" w14:textId="77777777" w:rsidR="00035CE4" w:rsidRPr="008C074C" w:rsidRDefault="00035CE4" w:rsidP="00035CE4">
                      <w:pPr>
                        <w:spacing w:after="0" w:line="240" w:lineRule="auto"/>
                        <w:rPr>
                          <w:b/>
                          <w:bCs/>
                          <w:color w:val="FFFFFF" w:themeColor="background1"/>
                          <w:sz w:val="32"/>
                          <w:szCs w:val="32"/>
                        </w:rPr>
                      </w:pPr>
                    </w:p>
                    <w:p w14:paraId="2EDE0771"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Review</w:t>
                      </w:r>
                    </w:p>
                  </w:txbxContent>
                </v:textbox>
              </v:shape>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3326336" behindDoc="0" locked="0" layoutInCell="1" allowOverlap="1" wp14:anchorId="34F3A0D9" wp14:editId="09ABD307">
                <wp:simplePos x="0" y="0"/>
                <wp:positionH relativeFrom="column">
                  <wp:posOffset>-176514</wp:posOffset>
                </wp:positionH>
                <wp:positionV relativeFrom="paragraph">
                  <wp:posOffset>1238580</wp:posOffset>
                </wp:positionV>
                <wp:extent cx="1232535" cy="824149"/>
                <wp:effectExtent l="0" t="0" r="0" b="0"/>
                <wp:wrapNone/>
                <wp:docPr id="5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24149"/>
                        </a:xfrm>
                        <a:prstGeom prst="rect">
                          <a:avLst/>
                        </a:prstGeom>
                        <a:noFill/>
                        <a:ln w="9525">
                          <a:noFill/>
                          <a:miter lim="800000"/>
                          <a:headEnd/>
                          <a:tailEnd/>
                        </a:ln>
                      </wps:spPr>
                      <wps:txbx>
                        <w:txbxContent>
                          <w:p w14:paraId="16D058EA" w14:textId="77777777" w:rsidR="00035CE4" w:rsidRPr="008C074C" w:rsidRDefault="00035CE4" w:rsidP="00035CE4">
                            <w:pPr>
                              <w:spacing w:after="0" w:line="240" w:lineRule="auto"/>
                              <w:rPr>
                                <w:b/>
                                <w:bCs/>
                                <w:color w:val="FFFFFF" w:themeColor="background1"/>
                                <w:sz w:val="36"/>
                                <w:szCs w:val="36"/>
                              </w:rPr>
                            </w:pPr>
                          </w:p>
                          <w:p w14:paraId="51EFBAD6"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4F3A0D9" id="_x0000_s1241" type="#_x0000_t202" style="position:absolute;margin-left:-13.9pt;margin-top:97.55pt;width:97.05pt;height:64.9pt;z-index:253326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4F4A/AEAANYDAAAOAAAAZHJzL2Uyb0RvYy54bWysU8tu2zAQvBfoPxC817IVu40Fy0GaNEWB&#10;9AEk/YA1RVlESS5L0pbcr8+SchyjuRXVgeBqydmd2eHqajCa7aUPCm3NZ5MpZ9IKbJTd1vzn4927&#10;S85CBNuARitrfpCBX63fvln1rpIldqgb6RmB2FD1ruZdjK4qiiA6aSBM0ElLyRa9gUih3xaNh57Q&#10;jS7K6fR90aNvnEchQ6C/t2OSrzN+20oRv7dtkJHpmlNvMa8+r5u0FusVVFsPrlPi2Ab8QxcGlKWi&#10;J6hbiMB2Xr2CMkp4DNjGiUBTYNsqITMHYjOb/sXmoQMnMxcSJ7iTTOH/wYpv+wf3w7M4fMSBBphJ&#10;BHeP4ldgFm86sFt57T32nYSGCs+SZEXvQnW8mqQOVUggm/4rNjRk2EXMQEPrTVKFeDJCpwEcTqLL&#10;ITKRSpYX5eJiwZmg3GU5n82XuQRUz7edD/GzRMPSpuaehprRYX8fYuoGqucjqZjFO6V1Hqy2rK/5&#10;clEu8oWzjFGRfKeVoZrT9I1OSCQ/2SZfjqD0uKcC2h5ZJ6Ij5ThsBqYaYrDMHScZNtgcSAiPo9Ho&#10;YdCmQ/+Hs55MVvPwewdecqa/WBJzOZvPkytzMF98KCnw55nNeQasIKiaR87G7U3MTh5JX5Porcp6&#10;vHRybJrMk2U6Gj258zzOp16e4/oJAAD//wMAUEsDBBQABgAIAAAAIQBQfqca3wAAAAsBAAAPAAAA&#10;ZHJzL2Rvd25yZXYueG1sTI/NTsMwEITvSLyDtUjcWrtpG0iIUyEQVxDlR+LmxtskIl5HsduEt+/2&#10;VI6jGc18U2wm14kjDqH1pGExVyCQKm9bqjV8frzM7kGEaMiazhNq+MMAm/L6qjC59SO943Eba8El&#10;FHKjoYmxz6UMVYPOhLnvkdjb+8GZyHKopR3MyOWuk4lSqXSmJV5oTI9PDVa/24PT8PW6//leqbf6&#10;2a370U9Kksuk1rc30+MDiIhTvIThjM/oUDLTzh/IBtFpmCV3jB7ZyNYLEOdEmi5B7DQsk1UGsizk&#10;/w/lCQAA//8DAFBLAQItABQABgAIAAAAIQC2gziS/gAAAOEBAAATAAAAAAAAAAAAAAAAAAAAAABb&#10;Q29udGVudF9UeXBlc10ueG1sUEsBAi0AFAAGAAgAAAAhADj9If/WAAAAlAEAAAsAAAAAAAAAAAAA&#10;AAAALwEAAF9yZWxzLy5yZWxzUEsBAi0AFAAGAAgAAAAhAM3gXgD8AQAA1gMAAA4AAAAAAAAAAAAA&#10;AAAALgIAAGRycy9lMm9Eb2MueG1sUEsBAi0AFAAGAAgAAAAhAFB+pxrfAAAACwEAAA8AAAAAAAAA&#10;AAAAAAAAVgQAAGRycy9kb3ducmV2LnhtbFBLBQYAAAAABAAEAPMAAABiBQAAAAA=&#10;" filled="f" stroked="f">
                <v:textbox>
                  <w:txbxContent>
                    <w:p w14:paraId="16D058EA" w14:textId="77777777" w:rsidR="00035CE4" w:rsidRPr="008C074C" w:rsidRDefault="00035CE4" w:rsidP="00035CE4">
                      <w:pPr>
                        <w:spacing w:after="0" w:line="240" w:lineRule="auto"/>
                        <w:rPr>
                          <w:b/>
                          <w:bCs/>
                          <w:color w:val="FFFFFF" w:themeColor="background1"/>
                          <w:sz w:val="36"/>
                          <w:szCs w:val="36"/>
                        </w:rPr>
                      </w:pPr>
                    </w:p>
                    <w:p w14:paraId="51EFBAD6"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Do</w:t>
                      </w:r>
                    </w:p>
                  </w:txbxContent>
                </v:textbox>
              </v:shape>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3325312" behindDoc="0" locked="0" layoutInCell="1" allowOverlap="1" wp14:anchorId="063AE6F4" wp14:editId="1FCB6885">
                <wp:simplePos x="0" y="0"/>
                <wp:positionH relativeFrom="column">
                  <wp:posOffset>-176514</wp:posOffset>
                </wp:positionH>
                <wp:positionV relativeFrom="paragraph">
                  <wp:posOffset>214220</wp:posOffset>
                </wp:positionV>
                <wp:extent cx="1232535" cy="870448"/>
                <wp:effectExtent l="0" t="0" r="0" b="6350"/>
                <wp:wrapNone/>
                <wp:docPr id="5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70448"/>
                        </a:xfrm>
                        <a:prstGeom prst="rect">
                          <a:avLst/>
                        </a:prstGeom>
                        <a:noFill/>
                        <a:ln w="9525">
                          <a:noFill/>
                          <a:miter lim="800000"/>
                          <a:headEnd/>
                          <a:tailEnd/>
                        </a:ln>
                      </wps:spPr>
                      <wps:txbx>
                        <w:txbxContent>
                          <w:p w14:paraId="74DF7590" w14:textId="77777777" w:rsidR="00035CE4" w:rsidRPr="008C074C" w:rsidRDefault="00035CE4" w:rsidP="00035CE4">
                            <w:pPr>
                              <w:spacing w:after="0" w:line="240" w:lineRule="auto"/>
                              <w:rPr>
                                <w:b/>
                                <w:bCs/>
                                <w:color w:val="FFFFFF" w:themeColor="background1"/>
                                <w:sz w:val="36"/>
                                <w:szCs w:val="36"/>
                              </w:rPr>
                            </w:pPr>
                            <w:r w:rsidRPr="008C074C">
                              <w:rPr>
                                <w:b/>
                                <w:bCs/>
                                <w:color w:val="FFFFFF" w:themeColor="background1"/>
                                <w:sz w:val="36"/>
                                <w:szCs w:val="36"/>
                              </w:rPr>
                              <w:t xml:space="preserve"> </w:t>
                            </w:r>
                          </w:p>
                          <w:p w14:paraId="3BADFCA4"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63AE6F4" id="_x0000_s1242" type="#_x0000_t202" style="position:absolute;margin-left:-13.9pt;margin-top:16.85pt;width:97.05pt;height:68.55pt;z-index:253325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mKQA/QEAANYDAAAOAAAAZHJzL2Uyb0RvYy54bWysU8tu2zAQvBfoPxC815IVu3EEy0GaNEWB&#10;9AGk/YA1RVlESS5L0pbSr++SchyjvRXVgSC13Nmd2eH6ejSaHaQPCm3D57OSM2kFtsruGv792/2b&#10;FWchgm1Bo5UNf5KBX29ev1oPrpYV9qhb6RmB2FAPruF9jK4uiiB6aSDM0ElLwQ69gUhHvytaDwOh&#10;G11UZfm2GNC3zqOQIdDfuynINxm/66SIX7ouyMh0w6m3mFef121ai80a6p0H1ytxbAP+oQsDylLR&#10;E9QdRGB7r/6CMkp4DNjFmUBTYNcpITMHYjMv/2Dz2IOTmQuJE9xJpvD/YMXnw6P76lkc3+FIA8wk&#10;gntA8SMwi7c92J288R6HXkJLhedJsmJwoT6mJqlDHRLIdviELQ0Z9hEz0Nh5k1QhnozQaQBPJ9Hl&#10;GJlIJauLanmx5ExQbHVZLharXALq52znQ/wg0bC0abinoWZ0ODyEmLqB+vlKKmbxXmmdB6stGxp+&#10;tayWOeEsYlQk32llqGaZvskJieR72+bkCEpPeyqg7ZF1IjpRjuN2ZKptOPkwZScZttg+kRAeJ6PR&#10;w6BNj/4XZwOZrOHh5x685Ex/tCTm1XyxSK7Mh8XysqKDP49szyNgBUE1PHI2bW9jdvJE+oZE71TW&#10;46WTY9NknizT0ejJnefnfOvlOW5+AwAA//8DAFBLAwQUAAYACAAAACEAeyh4Od8AAAAKAQAADwAA&#10;AGRycy9kb3ducmV2LnhtbEyPwU7DMBBE70j8g7VI3FqbBpIS4lQViCuItiBxc+NtEjVeR7HbhL9n&#10;e4LbjnY086ZYTa4TZxxC60nD3VyBQKq8banWsNu+zpYgQjRkTecJNfxggFV5fVWY3PqRPvC8ibXg&#10;EAq50dDE2OdShqpBZ8Lc90j8O/jBmchyqKUdzMjhrpMLpVLpTEvc0JgenxusjpuT0/D5dvj+ulfv&#10;9Yt76Ec/KUnuUWp9ezOtn0BEnOKfGS74jA4lM+39iWwQnYbZImP0qCFJMhAXQ5omIPZ8ZGoJsizk&#10;/wnlLwAAAP//AwBQSwECLQAUAAYACAAAACEAtoM4kv4AAADhAQAAEwAAAAAAAAAAAAAAAAAAAAAA&#10;W0NvbnRlbnRfVHlwZXNdLnhtbFBLAQItABQABgAIAAAAIQA4/SH/1gAAAJQBAAALAAAAAAAAAAAA&#10;AAAAAC8BAABfcmVscy8ucmVsc1BLAQItABQABgAIAAAAIQBEmKQA/QEAANYDAAAOAAAAAAAAAAAA&#10;AAAAAC4CAABkcnMvZTJvRG9jLnhtbFBLAQItABQABgAIAAAAIQB7KHg53wAAAAoBAAAPAAAAAAAA&#10;AAAAAAAAAFcEAABkcnMvZG93bnJldi54bWxQSwUGAAAAAAQABADzAAAAYwUAAAAA&#10;" filled="f" stroked="f">
                <v:textbox>
                  <w:txbxContent>
                    <w:p w14:paraId="74DF7590" w14:textId="77777777" w:rsidR="00035CE4" w:rsidRPr="008C074C" w:rsidRDefault="00035CE4" w:rsidP="00035CE4">
                      <w:pPr>
                        <w:spacing w:after="0" w:line="240" w:lineRule="auto"/>
                        <w:rPr>
                          <w:b/>
                          <w:bCs/>
                          <w:color w:val="FFFFFF" w:themeColor="background1"/>
                          <w:sz w:val="36"/>
                          <w:szCs w:val="36"/>
                        </w:rPr>
                      </w:pPr>
                      <w:r w:rsidRPr="008C074C">
                        <w:rPr>
                          <w:b/>
                          <w:bCs/>
                          <w:color w:val="FFFFFF" w:themeColor="background1"/>
                          <w:sz w:val="36"/>
                          <w:szCs w:val="36"/>
                        </w:rPr>
                        <w:t xml:space="preserve"> </w:t>
                      </w:r>
                    </w:p>
                    <w:p w14:paraId="3BADFCA4" w14:textId="77777777" w:rsidR="00035CE4" w:rsidRPr="007D78BF" w:rsidRDefault="00035CE4" w:rsidP="00035CE4">
                      <w:pPr>
                        <w:spacing w:after="0" w:line="240" w:lineRule="auto"/>
                        <w:jc w:val="center"/>
                        <w:rPr>
                          <w:b/>
                          <w:bCs/>
                          <w:color w:val="FFFFFF" w:themeColor="background1"/>
                          <w:sz w:val="28"/>
                          <w:szCs w:val="28"/>
                        </w:rPr>
                      </w:pPr>
                      <w:r>
                        <w:rPr>
                          <w:b/>
                          <w:bCs/>
                          <w:color w:val="FFFFFF" w:themeColor="background1"/>
                          <w:sz w:val="32"/>
                          <w:szCs w:val="32"/>
                        </w:rPr>
                        <w:t>Plan</w:t>
                      </w:r>
                    </w:p>
                  </w:txbxContent>
                </v:textbox>
              </v:shape>
            </w:pict>
          </mc:Fallback>
        </mc:AlternateContent>
      </w:r>
      <w:r w:rsidRPr="00273726">
        <w:rPr>
          <w:rFonts w:eastAsia="Times New Roman" w:cstheme="minorHAnsi"/>
          <w:b/>
          <w:noProof/>
          <w:color w:val="4472C4" w:themeColor="accent1"/>
          <w:szCs w:val="24"/>
          <w:lang w:val="en-GB" w:eastAsia="ja-JP" w:bidi="ar-SA"/>
        </w:rPr>
        <w:drawing>
          <wp:inline distT="0" distB="0" distL="0" distR="0" wp14:anchorId="47CAD2AB" wp14:editId="597579E7">
            <wp:extent cx="5486400" cy="3200400"/>
            <wp:effectExtent l="0" t="38100" r="38100" b="38100"/>
            <wp:docPr id="515" name="Diagram 5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3" r:lo="rId74" r:qs="rId75" r:cs="rId76"/>
              </a:graphicData>
            </a:graphic>
          </wp:inline>
        </w:drawing>
      </w:r>
    </w:p>
    <w:p w14:paraId="3BD1C5B1" w14:textId="77777777" w:rsidR="00035CE4" w:rsidRPr="00273726" w:rsidRDefault="00035CE4" w:rsidP="00035CE4">
      <w:pPr>
        <w:spacing w:line="240" w:lineRule="auto"/>
        <w:rPr>
          <w:rFonts w:eastAsia="Times New Roman" w:cstheme="minorHAnsi"/>
          <w:b/>
          <w:color w:val="4472C4" w:themeColor="accent1"/>
          <w:szCs w:val="24"/>
          <w:lang w:val="en-GB" w:eastAsia="ja-JP" w:bidi="ar-SA"/>
        </w:rPr>
      </w:pPr>
    </w:p>
    <w:p w14:paraId="7999DA82" w14:textId="77777777" w:rsidR="00035CE4" w:rsidRDefault="00035CE4" w:rsidP="00035CE4">
      <w:pPr>
        <w:spacing w:line="240" w:lineRule="auto"/>
        <w:rPr>
          <w:rFonts w:ascii="Gadugi" w:eastAsia="Times New Roman" w:hAnsi="Gadugi" w:cstheme="minorHAnsi"/>
          <w:b/>
          <w:sz w:val="22"/>
          <w:lang w:val="en-GB" w:eastAsia="ja-JP" w:bidi="ar-SA"/>
        </w:rPr>
      </w:pPr>
    </w:p>
    <w:p w14:paraId="1E60AACF" w14:textId="374295C8" w:rsidR="00035CE4" w:rsidRDefault="00035CE4" w:rsidP="00035CE4">
      <w:pPr>
        <w:spacing w:line="240" w:lineRule="auto"/>
        <w:rPr>
          <w:rFonts w:ascii="Gadugi" w:eastAsia="Times New Roman" w:hAnsi="Gadugi" w:cstheme="minorHAnsi"/>
          <w:b/>
          <w:sz w:val="22"/>
          <w:lang w:val="en-GB" w:eastAsia="ja-JP" w:bidi="ar-SA"/>
        </w:rPr>
      </w:pPr>
      <w:r w:rsidRPr="001A0B06">
        <w:rPr>
          <w:rFonts w:ascii="Gadugi" w:eastAsia="Times New Roman" w:hAnsi="Gadugi" w:cstheme="minorHAnsi"/>
          <w:b/>
          <w:sz w:val="22"/>
          <w:lang w:val="en-GB" w:eastAsia="ja-JP" w:bidi="ar-SA"/>
        </w:rPr>
        <w:t xml:space="preserve">Please </w:t>
      </w:r>
      <w:r>
        <w:rPr>
          <w:rFonts w:ascii="Gadugi" w:eastAsia="Times New Roman" w:hAnsi="Gadugi" w:cstheme="minorHAnsi"/>
          <w:b/>
          <w:sz w:val="22"/>
          <w:lang w:val="en-GB" w:eastAsia="ja-JP" w:bidi="ar-SA"/>
        </w:rPr>
        <w:t xml:space="preserve">add your </w:t>
      </w:r>
      <w:r w:rsidR="00712989">
        <w:rPr>
          <w:rFonts w:ascii="Gadugi" w:eastAsia="Times New Roman" w:hAnsi="Gadugi" w:cstheme="minorHAnsi"/>
          <w:b/>
          <w:sz w:val="22"/>
          <w:lang w:val="en-GB" w:eastAsia="ja-JP" w:bidi="ar-SA"/>
        </w:rPr>
        <w:t>6</w:t>
      </w:r>
      <w:r w:rsidRPr="0099516E">
        <w:rPr>
          <w:rFonts w:ascii="Gadugi" w:eastAsia="Times New Roman" w:hAnsi="Gadugi" w:cstheme="minorHAnsi"/>
          <w:b/>
          <w:sz w:val="22"/>
          <w:vertAlign w:val="superscript"/>
          <w:lang w:val="en-GB" w:eastAsia="ja-JP" w:bidi="ar-SA"/>
        </w:rPr>
        <w:t>th</w:t>
      </w:r>
      <w:r>
        <w:rPr>
          <w:rFonts w:ascii="Gadugi" w:eastAsia="Times New Roman" w:hAnsi="Gadugi" w:cstheme="minorHAnsi"/>
          <w:b/>
          <w:sz w:val="22"/>
          <w:lang w:val="en-GB" w:eastAsia="ja-JP" w:bidi="ar-SA"/>
        </w:rPr>
        <w:t xml:space="preserve"> promise to the</w:t>
      </w:r>
      <w:r w:rsidRPr="001A0B06">
        <w:rPr>
          <w:rFonts w:ascii="Gadugi" w:eastAsia="Times New Roman" w:hAnsi="Gadugi" w:cstheme="minorHAnsi"/>
          <w:b/>
          <w:sz w:val="22"/>
          <w:lang w:val="en-GB" w:eastAsia="ja-JP" w:bidi="ar-SA"/>
        </w:rPr>
        <w:t xml:space="preserve"> section in your learning journal entitled ‘Promises.’ </w:t>
      </w:r>
    </w:p>
    <w:p w14:paraId="7D858B28" w14:textId="77777777" w:rsidR="00035CE4" w:rsidRPr="001A0B06" w:rsidRDefault="00035CE4" w:rsidP="00035CE4">
      <w:pPr>
        <w:spacing w:line="240" w:lineRule="auto"/>
        <w:rPr>
          <w:rFonts w:ascii="Gadugi" w:eastAsia="Times New Roman" w:hAnsi="Gadugi" w:cstheme="minorHAnsi"/>
          <w:b/>
          <w:color w:val="4472C4" w:themeColor="accent1"/>
          <w:sz w:val="22"/>
          <w:lang w:val="en-GB" w:eastAsia="ja-JP" w:bidi="ar-SA"/>
        </w:rPr>
      </w:pPr>
      <w:r w:rsidRPr="001A0B06">
        <w:rPr>
          <w:rFonts w:ascii="Gadugi" w:eastAsia="Times New Roman" w:hAnsi="Gadugi" w:cstheme="minorHAnsi"/>
          <w:b/>
          <w:sz w:val="22"/>
          <w:lang w:val="en-GB" w:eastAsia="ja-JP" w:bidi="ar-SA"/>
        </w:rPr>
        <w:t>Each module contains one promise you will make to your learners: you will make 1</w:t>
      </w:r>
      <w:r>
        <w:rPr>
          <w:rFonts w:ascii="Gadugi" w:eastAsia="Times New Roman" w:hAnsi="Gadugi" w:cstheme="minorHAnsi"/>
          <w:b/>
          <w:sz w:val="22"/>
          <w:lang w:val="en-GB" w:eastAsia="ja-JP" w:bidi="ar-SA"/>
        </w:rPr>
        <w:t>5</w:t>
      </w:r>
      <w:r w:rsidRPr="001A0B06">
        <w:rPr>
          <w:rFonts w:ascii="Gadugi" w:eastAsia="Times New Roman" w:hAnsi="Gadugi" w:cstheme="minorHAnsi"/>
          <w:b/>
          <w:sz w:val="22"/>
          <w:lang w:val="en-GB" w:eastAsia="ja-JP" w:bidi="ar-SA"/>
        </w:rPr>
        <w:t xml:space="preserve"> promises in total</w:t>
      </w:r>
      <w:r w:rsidRPr="001A0B06">
        <w:rPr>
          <w:rFonts w:ascii="Gadugi" w:eastAsia="Times New Roman" w:hAnsi="Gadugi" w:cstheme="minorHAnsi"/>
          <w:b/>
          <w:color w:val="4472C4" w:themeColor="accent1"/>
          <w:sz w:val="22"/>
          <w:lang w:val="en-GB" w:eastAsia="ja-JP" w:bidi="ar-SA"/>
        </w:rPr>
        <w:t>.</w:t>
      </w:r>
    </w:p>
    <w:p w14:paraId="07387412"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1BC997CE"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1FD17555"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418EF9E6"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2515B2FD"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4C8063DC" w14:textId="0905F52E" w:rsidR="00035CE4" w:rsidRDefault="00035CE4" w:rsidP="00035CE4">
      <w:pPr>
        <w:spacing w:line="240" w:lineRule="auto"/>
        <w:rPr>
          <w:rFonts w:eastAsia="Times New Roman" w:cstheme="minorHAnsi"/>
          <w:b/>
          <w:color w:val="4472C4" w:themeColor="accent1"/>
          <w:szCs w:val="24"/>
          <w:lang w:val="en-GB" w:eastAsia="ja-JP" w:bidi="ar-SA"/>
        </w:rPr>
      </w:pPr>
    </w:p>
    <w:p w14:paraId="449B9763" w14:textId="200B9B37" w:rsidR="00692D71" w:rsidRDefault="00692D71" w:rsidP="00035CE4">
      <w:pPr>
        <w:spacing w:line="240" w:lineRule="auto"/>
        <w:rPr>
          <w:rFonts w:eastAsia="Times New Roman" w:cstheme="minorHAnsi"/>
          <w:b/>
          <w:color w:val="4472C4" w:themeColor="accent1"/>
          <w:szCs w:val="24"/>
          <w:lang w:val="en-GB" w:eastAsia="ja-JP" w:bidi="ar-SA"/>
        </w:rPr>
      </w:pPr>
    </w:p>
    <w:p w14:paraId="784E562F" w14:textId="77777777" w:rsidR="00692D71" w:rsidRDefault="00692D71" w:rsidP="00035CE4">
      <w:pPr>
        <w:spacing w:line="240" w:lineRule="auto"/>
        <w:rPr>
          <w:rFonts w:eastAsia="Times New Roman" w:cstheme="minorHAnsi"/>
          <w:b/>
          <w:color w:val="4472C4" w:themeColor="accent1"/>
          <w:szCs w:val="24"/>
          <w:lang w:val="en-GB" w:eastAsia="ja-JP" w:bidi="ar-SA"/>
        </w:rPr>
      </w:pPr>
    </w:p>
    <w:p w14:paraId="7483C17D"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7DA2DF0E" w14:textId="77777777" w:rsidR="00035CE4" w:rsidRDefault="00035CE4" w:rsidP="00035CE4">
      <w:pPr>
        <w:spacing w:line="240" w:lineRule="auto"/>
        <w:rPr>
          <w:rFonts w:eastAsia="Times New Roman" w:cstheme="minorHAnsi"/>
          <w:b/>
          <w:color w:val="4472C4" w:themeColor="accent1"/>
          <w:szCs w:val="24"/>
          <w:lang w:val="en-GB" w:eastAsia="ja-JP" w:bidi="ar-SA"/>
        </w:rPr>
      </w:pPr>
    </w:p>
    <w:p w14:paraId="6C5405A8" w14:textId="77777777" w:rsidR="00035CE4" w:rsidRPr="0099516E" w:rsidRDefault="00035CE4" w:rsidP="00035CE4">
      <w:pPr>
        <w:pStyle w:val="Heading1"/>
        <w:rPr>
          <w:rFonts w:ascii="Calibri Light" w:eastAsia="Times New Roman" w:hAnsi="Calibri Light" w:cs="Calibri Light"/>
          <w:b/>
          <w:bCs/>
        </w:rPr>
      </w:pPr>
      <w:bookmarkStart w:id="15" w:name="_Toc71618726"/>
      <w:r w:rsidRPr="0099516E">
        <w:rPr>
          <w:rFonts w:ascii="Calibri Light" w:eastAsia="Times New Roman" w:hAnsi="Calibri Light" w:cs="Calibri Light"/>
          <w:b/>
          <w:bCs/>
        </w:rPr>
        <w:lastRenderedPageBreak/>
        <w:t>References</w:t>
      </w:r>
      <w:bookmarkEnd w:id="15"/>
    </w:p>
    <w:p w14:paraId="6E69FBAF" w14:textId="77777777" w:rsidR="00035CE4" w:rsidRDefault="00035CE4" w:rsidP="00035CE4">
      <w:pPr>
        <w:spacing w:after="0" w:line="240" w:lineRule="auto"/>
        <w:jc w:val="both"/>
        <w:rPr>
          <w:rFonts w:ascii="Gadugi" w:hAnsi="Gadugi" w:cs="Arial"/>
          <w:sz w:val="22"/>
          <w:lang w:val="en-GB" w:bidi="ar-SA"/>
        </w:rPr>
      </w:pPr>
    </w:p>
    <w:p w14:paraId="72E959F0" w14:textId="77777777" w:rsidR="00035CE4" w:rsidRPr="00926E86" w:rsidRDefault="00035CE4" w:rsidP="00035CE4">
      <w:pPr>
        <w:spacing w:after="0"/>
        <w:textAlignment w:val="baseline"/>
        <w:rPr>
          <w:rFonts w:ascii="Gadugi" w:eastAsia="Times New Roman" w:hAnsi="Gadugi" w:cs="Segoe UI"/>
          <w:sz w:val="22"/>
          <w:lang w:bidi="ar-SA"/>
        </w:rPr>
      </w:pPr>
      <w:r w:rsidRPr="00926E86">
        <w:rPr>
          <w:rFonts w:ascii="Gadugi" w:eastAsia="Times New Roman" w:hAnsi="Gadugi" w:cs="Segoe UI"/>
          <w:sz w:val="22"/>
          <w:lang w:bidi="ar-SA"/>
        </w:rPr>
        <w:t xml:space="preserve">AITSL - Australian Institute for Teaching and School Leadership (2017) - Effective feedback animation </w:t>
      </w:r>
    </w:p>
    <w:p w14:paraId="7D2C45A5" w14:textId="77777777" w:rsidR="00035CE4" w:rsidRPr="00926E86" w:rsidRDefault="00035CE4" w:rsidP="00035CE4">
      <w:pPr>
        <w:spacing w:after="0"/>
        <w:textAlignment w:val="baseline"/>
        <w:rPr>
          <w:rFonts w:ascii="Gadugi" w:eastAsia="Times New Roman" w:hAnsi="Gadugi" w:cs="Segoe UI"/>
          <w:sz w:val="22"/>
          <w:lang w:bidi="ar-SA"/>
        </w:rPr>
      </w:pPr>
      <w:r w:rsidRPr="00926E86">
        <w:rPr>
          <w:rFonts w:ascii="Gadugi" w:eastAsia="Times New Roman" w:hAnsi="Gadugi" w:cs="Segoe UI"/>
          <w:sz w:val="22"/>
          <w:lang w:bidi="ar-SA"/>
        </w:rPr>
        <w:t xml:space="preserve">YouTube - </w:t>
      </w:r>
      <w:hyperlink r:id="rId78" w:history="1">
        <w:r w:rsidRPr="00926E86">
          <w:rPr>
            <w:rStyle w:val="Hyperlink"/>
            <w:rFonts w:ascii="Gadugi" w:eastAsia="Times New Roman" w:hAnsi="Gadugi" w:cs="Segoe UI"/>
            <w:sz w:val="22"/>
            <w:lang w:bidi="ar-SA"/>
          </w:rPr>
          <w:t>https://www.youtube.com/watch?v=LjCzbSLyIwI</w:t>
        </w:r>
      </w:hyperlink>
    </w:p>
    <w:p w14:paraId="2678B5B7" w14:textId="77777777" w:rsidR="00035CE4" w:rsidRPr="00926E86" w:rsidRDefault="00035CE4" w:rsidP="00035CE4">
      <w:pPr>
        <w:spacing w:after="0" w:line="240" w:lineRule="auto"/>
        <w:jc w:val="both"/>
        <w:rPr>
          <w:rFonts w:ascii="Gadugi" w:hAnsi="Gadugi"/>
          <w:sz w:val="22"/>
        </w:rPr>
      </w:pPr>
    </w:p>
    <w:p w14:paraId="5FC1EB38" w14:textId="77777777" w:rsidR="00035CE4" w:rsidRPr="00926E86" w:rsidRDefault="00035CE4" w:rsidP="00035CE4">
      <w:pPr>
        <w:spacing w:line="240" w:lineRule="auto"/>
        <w:rPr>
          <w:rFonts w:ascii="Gadugi" w:hAnsi="Gadugi"/>
          <w:sz w:val="22"/>
        </w:rPr>
      </w:pPr>
      <w:proofErr w:type="spellStart"/>
      <w:proofErr w:type="gramStart"/>
      <w:r w:rsidRPr="00926E86">
        <w:rPr>
          <w:rFonts w:ascii="Gadugi" w:hAnsi="Gadugi"/>
          <w:sz w:val="22"/>
        </w:rPr>
        <w:t>Petty,G</w:t>
      </w:r>
      <w:proofErr w:type="spellEnd"/>
      <w:proofErr w:type="gramEnd"/>
      <w:r w:rsidRPr="00926E86">
        <w:rPr>
          <w:rFonts w:ascii="Gadugi" w:hAnsi="Gadugi"/>
          <w:sz w:val="22"/>
        </w:rPr>
        <w:t xml:space="preserve"> (2009) ‘Evidence based Teaching (2nd edition)’</w:t>
      </w:r>
    </w:p>
    <w:p w14:paraId="398DB170" w14:textId="77777777" w:rsidR="00035CE4" w:rsidRDefault="00035CE4" w:rsidP="00035CE4">
      <w:pPr>
        <w:spacing w:after="0" w:line="240" w:lineRule="auto"/>
        <w:jc w:val="both"/>
        <w:rPr>
          <w:rFonts w:ascii="Gadugi" w:hAnsi="Gadugi" w:cs="Arial"/>
          <w:sz w:val="22"/>
          <w:lang w:val="en-GB" w:bidi="ar-SA"/>
        </w:rPr>
      </w:pPr>
    </w:p>
    <w:p w14:paraId="0BDCF393" w14:textId="77777777" w:rsidR="00035CE4" w:rsidRDefault="00035CE4" w:rsidP="00035CE4">
      <w:pPr>
        <w:spacing w:after="0" w:line="240" w:lineRule="auto"/>
        <w:jc w:val="both"/>
        <w:rPr>
          <w:rFonts w:ascii="Gadugi" w:hAnsi="Gadugi" w:cs="Arial"/>
          <w:sz w:val="22"/>
          <w:lang w:val="en-GB" w:bidi="ar-SA"/>
        </w:rPr>
      </w:pPr>
    </w:p>
    <w:p w14:paraId="367918BB" w14:textId="77777777" w:rsidR="00035CE4" w:rsidRDefault="00035CE4" w:rsidP="00035CE4">
      <w:pPr>
        <w:spacing w:after="0" w:line="240" w:lineRule="auto"/>
        <w:jc w:val="both"/>
        <w:rPr>
          <w:rFonts w:ascii="Gadugi" w:hAnsi="Gadugi" w:cs="Arial"/>
          <w:sz w:val="22"/>
          <w:lang w:val="en-GB" w:bidi="ar-SA"/>
        </w:rPr>
      </w:pPr>
    </w:p>
    <w:p w14:paraId="5EB69EF7" w14:textId="77777777" w:rsidR="00035CE4" w:rsidRDefault="00035CE4" w:rsidP="00035CE4">
      <w:pPr>
        <w:spacing w:after="0" w:line="240" w:lineRule="auto"/>
        <w:jc w:val="both"/>
        <w:rPr>
          <w:rFonts w:ascii="Gadugi" w:hAnsi="Gadugi" w:cs="Arial"/>
          <w:sz w:val="22"/>
          <w:lang w:val="en-GB" w:bidi="ar-SA"/>
        </w:rPr>
      </w:pPr>
    </w:p>
    <w:p w14:paraId="1EFD4C30" w14:textId="77777777" w:rsidR="00035CE4" w:rsidRDefault="00035CE4" w:rsidP="00035CE4">
      <w:pPr>
        <w:spacing w:after="0" w:line="240" w:lineRule="auto"/>
        <w:jc w:val="both"/>
        <w:rPr>
          <w:rFonts w:ascii="Gadugi" w:hAnsi="Gadugi" w:cs="Arial"/>
          <w:sz w:val="22"/>
          <w:lang w:val="en-GB" w:bidi="ar-SA"/>
        </w:rPr>
      </w:pPr>
    </w:p>
    <w:p w14:paraId="76609AD6" w14:textId="77777777" w:rsidR="00035CE4" w:rsidRDefault="00035CE4" w:rsidP="00035CE4">
      <w:pPr>
        <w:spacing w:after="0" w:line="240" w:lineRule="auto"/>
        <w:jc w:val="both"/>
        <w:rPr>
          <w:rFonts w:ascii="Gadugi" w:hAnsi="Gadugi" w:cs="Arial"/>
          <w:sz w:val="22"/>
          <w:lang w:val="en-GB" w:bidi="ar-SA"/>
        </w:rPr>
      </w:pPr>
    </w:p>
    <w:p w14:paraId="7320F5EE" w14:textId="77777777" w:rsidR="00035CE4" w:rsidRDefault="00035CE4" w:rsidP="00035CE4">
      <w:pPr>
        <w:spacing w:after="0" w:line="240" w:lineRule="auto"/>
        <w:jc w:val="both"/>
        <w:rPr>
          <w:rFonts w:ascii="Gadugi" w:hAnsi="Gadugi" w:cs="Arial"/>
          <w:sz w:val="22"/>
          <w:lang w:val="en-GB" w:bidi="ar-SA"/>
        </w:rPr>
      </w:pPr>
    </w:p>
    <w:p w14:paraId="5287A4C5" w14:textId="77777777" w:rsidR="00035CE4" w:rsidRDefault="00035CE4" w:rsidP="00035CE4">
      <w:pPr>
        <w:spacing w:after="0" w:line="240" w:lineRule="auto"/>
        <w:jc w:val="both"/>
        <w:rPr>
          <w:rFonts w:ascii="Gadugi" w:hAnsi="Gadugi" w:cs="Arial"/>
          <w:sz w:val="22"/>
          <w:lang w:val="en-GB" w:bidi="ar-SA"/>
        </w:rPr>
      </w:pPr>
    </w:p>
    <w:p w14:paraId="38C8F667" w14:textId="77777777" w:rsidR="00035CE4" w:rsidRDefault="00035CE4" w:rsidP="00035CE4">
      <w:pPr>
        <w:spacing w:after="0" w:line="240" w:lineRule="auto"/>
        <w:jc w:val="both"/>
        <w:rPr>
          <w:rFonts w:ascii="Gadugi" w:hAnsi="Gadugi" w:cs="Arial"/>
          <w:sz w:val="22"/>
          <w:lang w:val="en-GB" w:bidi="ar-SA"/>
        </w:rPr>
      </w:pPr>
    </w:p>
    <w:p w14:paraId="10A1A949" w14:textId="77777777" w:rsidR="00035CE4" w:rsidRDefault="00035CE4" w:rsidP="00035CE4">
      <w:pPr>
        <w:spacing w:after="0" w:line="240" w:lineRule="auto"/>
        <w:jc w:val="both"/>
        <w:rPr>
          <w:rFonts w:ascii="Gadugi" w:hAnsi="Gadugi" w:cs="Arial"/>
          <w:sz w:val="22"/>
          <w:lang w:val="en-GB" w:bidi="ar-SA"/>
        </w:rPr>
      </w:pPr>
    </w:p>
    <w:p w14:paraId="24E7FD29" w14:textId="77777777" w:rsidR="00035CE4" w:rsidRDefault="00035CE4" w:rsidP="00035CE4">
      <w:pPr>
        <w:spacing w:after="0" w:line="240" w:lineRule="auto"/>
        <w:jc w:val="both"/>
        <w:rPr>
          <w:rFonts w:ascii="Gadugi" w:hAnsi="Gadugi" w:cs="Arial"/>
          <w:sz w:val="22"/>
          <w:lang w:val="en-GB" w:bidi="ar-SA"/>
        </w:rPr>
      </w:pPr>
    </w:p>
    <w:p w14:paraId="72E7C4BD" w14:textId="77777777" w:rsidR="00035CE4" w:rsidRDefault="00035CE4" w:rsidP="00035CE4">
      <w:pPr>
        <w:spacing w:after="0" w:line="240" w:lineRule="auto"/>
        <w:jc w:val="both"/>
        <w:rPr>
          <w:rFonts w:ascii="Gadugi" w:hAnsi="Gadugi" w:cs="Arial"/>
          <w:sz w:val="22"/>
          <w:lang w:val="en-GB" w:bidi="ar-SA"/>
        </w:rPr>
      </w:pPr>
    </w:p>
    <w:p w14:paraId="4073855D" w14:textId="77777777" w:rsidR="00035CE4" w:rsidRDefault="00035CE4" w:rsidP="00035CE4">
      <w:pPr>
        <w:spacing w:after="0" w:line="240" w:lineRule="auto"/>
        <w:jc w:val="both"/>
        <w:rPr>
          <w:rFonts w:ascii="Gadugi" w:hAnsi="Gadugi" w:cs="Arial"/>
          <w:sz w:val="22"/>
          <w:lang w:val="en-GB" w:bidi="ar-SA"/>
        </w:rPr>
      </w:pPr>
    </w:p>
    <w:p w14:paraId="2AD0209F" w14:textId="77777777" w:rsidR="00035CE4" w:rsidRDefault="00035CE4" w:rsidP="00035CE4">
      <w:pPr>
        <w:spacing w:after="0" w:line="240" w:lineRule="auto"/>
        <w:jc w:val="both"/>
        <w:rPr>
          <w:rFonts w:ascii="Gadugi" w:hAnsi="Gadugi" w:cs="Arial"/>
          <w:sz w:val="22"/>
          <w:lang w:val="en-GB" w:bidi="ar-SA"/>
        </w:rPr>
      </w:pPr>
    </w:p>
    <w:p w14:paraId="0D803374" w14:textId="77777777" w:rsidR="00035CE4" w:rsidRDefault="00035CE4" w:rsidP="00035CE4">
      <w:pPr>
        <w:spacing w:after="0" w:line="240" w:lineRule="auto"/>
        <w:jc w:val="both"/>
        <w:rPr>
          <w:rFonts w:ascii="Gadugi" w:hAnsi="Gadugi" w:cs="Arial"/>
          <w:sz w:val="22"/>
          <w:lang w:val="en-GB" w:bidi="ar-SA"/>
        </w:rPr>
      </w:pPr>
    </w:p>
    <w:p w14:paraId="0A42ABC1" w14:textId="77777777" w:rsidR="00035CE4" w:rsidRDefault="00035CE4" w:rsidP="00035CE4">
      <w:pPr>
        <w:spacing w:after="0" w:line="240" w:lineRule="auto"/>
        <w:jc w:val="both"/>
        <w:rPr>
          <w:rFonts w:ascii="Gadugi" w:hAnsi="Gadugi" w:cs="Arial"/>
          <w:sz w:val="22"/>
          <w:lang w:val="en-GB" w:bidi="ar-SA"/>
        </w:rPr>
      </w:pPr>
    </w:p>
    <w:p w14:paraId="3AC3D0F2" w14:textId="77777777" w:rsidR="00035CE4" w:rsidRDefault="00035CE4" w:rsidP="00035CE4">
      <w:pPr>
        <w:spacing w:after="0" w:line="240" w:lineRule="auto"/>
        <w:jc w:val="both"/>
        <w:rPr>
          <w:rFonts w:ascii="Gadugi" w:hAnsi="Gadugi" w:cs="Arial"/>
          <w:sz w:val="22"/>
          <w:lang w:val="en-GB" w:bidi="ar-SA"/>
        </w:rPr>
      </w:pPr>
    </w:p>
    <w:p w14:paraId="0533B8D9" w14:textId="77777777" w:rsidR="00035CE4" w:rsidRDefault="00035CE4" w:rsidP="00035CE4">
      <w:pPr>
        <w:spacing w:after="0" w:line="240" w:lineRule="auto"/>
        <w:jc w:val="both"/>
        <w:rPr>
          <w:rFonts w:ascii="Gadugi" w:hAnsi="Gadugi" w:cs="Arial"/>
          <w:sz w:val="22"/>
          <w:lang w:val="en-GB" w:bidi="ar-SA"/>
        </w:rPr>
      </w:pPr>
    </w:p>
    <w:p w14:paraId="2C4703A5" w14:textId="77777777" w:rsidR="00035CE4" w:rsidRDefault="00035CE4" w:rsidP="00035CE4">
      <w:pPr>
        <w:spacing w:after="0" w:line="240" w:lineRule="auto"/>
        <w:jc w:val="both"/>
        <w:rPr>
          <w:rFonts w:ascii="Gadugi" w:hAnsi="Gadugi" w:cs="Arial"/>
          <w:sz w:val="22"/>
          <w:lang w:val="en-GB" w:bidi="ar-SA"/>
        </w:rPr>
      </w:pPr>
    </w:p>
    <w:p w14:paraId="3B63AE3A" w14:textId="77777777" w:rsidR="00035CE4" w:rsidRDefault="00035CE4" w:rsidP="00035CE4">
      <w:pPr>
        <w:spacing w:after="0" w:line="240" w:lineRule="auto"/>
        <w:jc w:val="both"/>
        <w:rPr>
          <w:rFonts w:ascii="Gadugi" w:hAnsi="Gadugi" w:cs="Arial"/>
          <w:sz w:val="22"/>
          <w:lang w:val="en-GB" w:bidi="ar-SA"/>
        </w:rPr>
      </w:pPr>
    </w:p>
    <w:p w14:paraId="7A1FC660" w14:textId="77777777" w:rsidR="00035CE4" w:rsidRDefault="00035CE4" w:rsidP="00035CE4">
      <w:pPr>
        <w:spacing w:after="0" w:line="240" w:lineRule="auto"/>
        <w:jc w:val="both"/>
        <w:rPr>
          <w:rFonts w:ascii="Gadugi" w:hAnsi="Gadugi" w:cs="Arial"/>
          <w:sz w:val="22"/>
          <w:lang w:val="en-GB" w:bidi="ar-SA"/>
        </w:rPr>
      </w:pPr>
    </w:p>
    <w:bookmarkEnd w:id="3"/>
    <w:p w14:paraId="1C900418" w14:textId="5BF9C42A" w:rsidR="008E5F4B" w:rsidRDefault="008E5F4B" w:rsidP="00CE102E">
      <w:pPr>
        <w:pStyle w:val="ListParagraph"/>
        <w:spacing w:line="240" w:lineRule="auto"/>
        <w:ind w:left="0"/>
        <w:rPr>
          <w:rFonts w:ascii="Gadugi" w:hAnsi="Gadugi" w:cs="Arial"/>
          <w:sz w:val="22"/>
          <w:lang w:val="en-GB" w:bidi="ar-SA"/>
        </w:rPr>
      </w:pPr>
    </w:p>
    <w:sectPr w:rsidR="008E5F4B" w:rsidSect="00E75B09">
      <w:headerReference w:type="default" r:id="rId79"/>
      <w:footerReference w:type="default" r:id="rId80"/>
      <w:headerReference w:type="first" r:id="rId81"/>
      <w:footerReference w:type="first" r:id="rId82"/>
      <w:pgSz w:w="11906" w:h="16838" w:code="9"/>
      <w:pgMar w:top="1440" w:right="1080" w:bottom="806" w:left="1080" w:header="72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6CB52C" w14:textId="77777777" w:rsidR="001B2123" w:rsidRDefault="001B2123" w:rsidP="00544519">
      <w:pPr>
        <w:spacing w:after="0" w:line="240" w:lineRule="auto"/>
      </w:pPr>
      <w:r>
        <w:separator/>
      </w:r>
    </w:p>
  </w:endnote>
  <w:endnote w:type="continuationSeparator" w:id="0">
    <w:p w14:paraId="467CC2AC" w14:textId="77777777" w:rsidR="001B2123" w:rsidRDefault="001B2123" w:rsidP="0054451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Light">
    <w:panose1 w:val="020F03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Gadugi">
    <w:panose1 w:val="020B0502040204020203"/>
    <w:charset w:val="00"/>
    <w:family w:val="swiss"/>
    <w:pitch w:val="variable"/>
    <w:sig w:usb0="80000003" w:usb1="02000000" w:usb2="00003000" w:usb3="00000000" w:csb0="00000001" w:csb1="00000000"/>
  </w:font>
  <w:font w:name="Segoe UI">
    <w:panose1 w:val="020B0502040204020203"/>
    <w:charset w:val="00"/>
    <w:family w:val="swiss"/>
    <w:pitch w:val="variable"/>
    <w:sig w:usb0="E4002EFF" w:usb1="C000E47F" w:usb2="00000009" w:usb3="00000000" w:csb0="000001FF" w:csb1="00000000"/>
  </w:font>
  <w:font w:name="CIDFont+F4">
    <w:altName w:val="Calibri"/>
    <w:panose1 w:val="00000000000000000000"/>
    <w:charset w:val="00"/>
    <w:family w:val="auto"/>
    <w:notTrueType/>
    <w:pitch w:val="default"/>
    <w:sig w:usb0="00000003" w:usb1="00000000" w:usb2="00000000" w:usb3="00000000" w:csb0="00000001" w:csb1="00000000"/>
  </w:font>
  <w:font w:name="CIDFont+F3">
    <w:altName w:val="Calibri"/>
    <w:panose1 w:val="00000000000000000000"/>
    <w:charset w:val="00"/>
    <w:family w:val="auto"/>
    <w:notTrueType/>
    <w:pitch w:val="default"/>
    <w:sig w:usb0="00000003" w:usb1="00000000" w:usb2="00000000" w:usb3="00000000" w:csb0="00000001" w:csb1="00000000"/>
  </w:font>
  <w:font w:name="Segoe Script">
    <w:panose1 w:val="030B0504020000000003"/>
    <w:charset w:val="00"/>
    <w:family w:val="script"/>
    <w:pitch w:val="variable"/>
    <w:sig w:usb0="0000028F"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91564273"/>
      <w:docPartObj>
        <w:docPartGallery w:val="Page Numbers (Bottom of Page)"/>
        <w:docPartUnique/>
      </w:docPartObj>
    </w:sdtPr>
    <w:sdtEndPr>
      <w:rPr>
        <w:noProof/>
      </w:rPr>
    </w:sdtEndPr>
    <w:sdtContent>
      <w:p w14:paraId="3B47F470" w14:textId="1669EB71" w:rsidR="00F23E3B" w:rsidRDefault="00F23E3B">
        <w:pPr>
          <w:pStyle w:val="Footer"/>
          <w:jc w:val="right"/>
        </w:pPr>
        <w:r>
          <w:rPr>
            <w:noProof/>
          </w:rPr>
          <w:drawing>
            <wp:anchor distT="0" distB="0" distL="114300" distR="114300" simplePos="0" relativeHeight="251710976" behindDoc="1" locked="0" layoutInCell="1" allowOverlap="1" wp14:anchorId="787A04D2" wp14:editId="78FC5150">
              <wp:simplePos x="0" y="0"/>
              <wp:positionH relativeFrom="page">
                <wp:posOffset>9525</wp:posOffset>
              </wp:positionH>
              <wp:positionV relativeFrom="paragraph">
                <wp:posOffset>-1905635</wp:posOffset>
              </wp:positionV>
              <wp:extent cx="7991475" cy="2219960"/>
              <wp:effectExtent l="0" t="0" r="0" b="8890"/>
              <wp:wrapNone/>
              <wp:docPr id="85" name="Picture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fldChar w:fldCharType="begin"/>
        </w:r>
        <w:r>
          <w:instrText xml:space="preserve"> PAGE   \* MERGEFORMAT </w:instrText>
        </w:r>
        <w:r>
          <w:fldChar w:fldCharType="separate"/>
        </w:r>
        <w:r>
          <w:rPr>
            <w:noProof/>
          </w:rPr>
          <w:t>2</w:t>
        </w:r>
        <w:r>
          <w:rPr>
            <w:noProof/>
          </w:rPr>
          <w:fldChar w:fldCharType="end"/>
        </w:r>
      </w:p>
    </w:sdtContent>
  </w:sdt>
  <w:p w14:paraId="44D62122" w14:textId="5A893F78" w:rsidR="00F23E3B" w:rsidRDefault="00F23E3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18418" w14:textId="41A22629" w:rsidR="00F23E3B" w:rsidRDefault="00F23E3B" w:rsidP="004A0F05">
    <w:pPr>
      <w:pStyle w:val="Footer"/>
      <w:tabs>
        <w:tab w:val="clear" w:pos="4680"/>
        <w:tab w:val="clear" w:pos="9360"/>
        <w:tab w:val="left" w:pos="2145"/>
      </w:tabs>
    </w:pPr>
    <w:r>
      <w:rPr>
        <w:noProof/>
      </w:rPr>
      <w:drawing>
        <wp:anchor distT="0" distB="0" distL="114300" distR="114300" simplePos="0" relativeHeight="251712000" behindDoc="1" locked="0" layoutInCell="1" allowOverlap="1" wp14:anchorId="049EC2C6" wp14:editId="161811BA">
          <wp:simplePos x="0" y="0"/>
          <wp:positionH relativeFrom="page">
            <wp:align>left</wp:align>
          </wp:positionH>
          <wp:positionV relativeFrom="paragraph">
            <wp:posOffset>-2078182</wp:posOffset>
          </wp:positionV>
          <wp:extent cx="7991475" cy="2219960"/>
          <wp:effectExtent l="0" t="0" r="0" b="8890"/>
          <wp:wrapNone/>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9C29385" w14:textId="77777777" w:rsidR="001B2123" w:rsidRDefault="001B2123" w:rsidP="00544519">
      <w:pPr>
        <w:spacing w:after="0" w:line="240" w:lineRule="auto"/>
      </w:pPr>
      <w:r>
        <w:separator/>
      </w:r>
    </w:p>
  </w:footnote>
  <w:footnote w:type="continuationSeparator" w:id="0">
    <w:p w14:paraId="31BB5A69" w14:textId="77777777" w:rsidR="001B2123" w:rsidRDefault="001B2123" w:rsidP="0054451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FD83F" w14:textId="739723EB" w:rsidR="00F23E3B" w:rsidRDefault="00F23E3B" w:rsidP="00AE2CB9">
    <w:pPr>
      <w:pStyle w:val="Heading1"/>
    </w:pPr>
  </w:p>
  <w:p w14:paraId="2EE7B192" w14:textId="717109F0" w:rsidR="00F23E3B" w:rsidRDefault="00F23E3B" w:rsidP="00696088">
    <w:pPr>
      <w:pStyle w:val="Header"/>
    </w:pPr>
  </w:p>
  <w:p w14:paraId="4BEFA119" w14:textId="123C91F2" w:rsidR="00F23E3B" w:rsidRDefault="00F23E3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906CF" w14:textId="0D9B5C9B" w:rsidR="00F23E3B" w:rsidRDefault="00F23E3B" w:rsidP="00CE102E">
    <w:pPr>
      <w:pStyle w:val="Header"/>
    </w:pPr>
    <w:r w:rsidRPr="004749B9">
      <w:rPr>
        <w:noProof/>
      </w:rPr>
      <w:drawing>
        <wp:anchor distT="0" distB="0" distL="114300" distR="114300" simplePos="0" relativeHeight="251705856" behindDoc="0" locked="0" layoutInCell="1" allowOverlap="1" wp14:anchorId="5E7C0201" wp14:editId="7966AB40">
          <wp:simplePos x="0" y="0"/>
          <wp:positionH relativeFrom="column">
            <wp:posOffset>5095875</wp:posOffset>
          </wp:positionH>
          <wp:positionV relativeFrom="paragraph">
            <wp:posOffset>-685165</wp:posOffset>
          </wp:positionV>
          <wp:extent cx="1663085" cy="1657350"/>
          <wp:effectExtent l="0" t="0" r="0" b="0"/>
          <wp:wrapNone/>
          <wp:docPr id="89" name="Picture 4">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1">
                    <a:extLst>
                      <a:ext uri="{28A0092B-C50C-407E-A947-70E740481C1C}">
                        <a14:useLocalDpi xmlns:a14="http://schemas.microsoft.com/office/drawing/2010/main" val="0"/>
                      </a:ext>
                    </a:extLst>
                  </a:blip>
                  <a:stretch>
                    <a:fillRect/>
                  </a:stretch>
                </pic:blipFill>
                <pic:spPr bwMode="auto">
                  <a:xfrm>
                    <a:off x="0" y="0"/>
                    <a:ext cx="1663085" cy="165735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706880" behindDoc="0" locked="0" layoutInCell="1" allowOverlap="1" wp14:anchorId="19CD15BC" wp14:editId="6003AB92">
          <wp:simplePos x="0" y="0"/>
          <wp:positionH relativeFrom="page">
            <wp:align>right</wp:align>
          </wp:positionH>
          <wp:positionV relativeFrom="paragraph">
            <wp:posOffset>-457200</wp:posOffset>
          </wp:positionV>
          <wp:extent cx="1332230" cy="1352550"/>
          <wp:effectExtent l="0" t="0" r="1270" b="0"/>
          <wp:wrapThrough wrapText="bothSides">
            <wp:wrapPolygon edited="0">
              <wp:start x="309" y="0"/>
              <wp:lineTo x="11737" y="4868"/>
              <wp:lineTo x="16370" y="9735"/>
              <wp:lineTo x="19150" y="14603"/>
              <wp:lineTo x="20694" y="19470"/>
              <wp:lineTo x="20694" y="20687"/>
              <wp:lineTo x="21312" y="20687"/>
              <wp:lineTo x="21312" y="0"/>
              <wp:lineTo x="309" y="0"/>
            </wp:wrapPolygon>
          </wp:wrapThrough>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32230" cy="135255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noProof/>
      </w:rPr>
      <w:drawing>
        <wp:anchor distT="0" distB="0" distL="114300" distR="114300" simplePos="0" relativeHeight="251702784" behindDoc="0" locked="0" layoutInCell="1" allowOverlap="1" wp14:anchorId="126B87DE" wp14:editId="4552F807">
          <wp:simplePos x="0" y="0"/>
          <wp:positionH relativeFrom="column">
            <wp:posOffset>142240</wp:posOffset>
          </wp:positionH>
          <wp:positionV relativeFrom="paragraph">
            <wp:posOffset>-228600</wp:posOffset>
          </wp:positionV>
          <wp:extent cx="647700" cy="685800"/>
          <wp:effectExtent l="0" t="0" r="0" b="0"/>
          <wp:wrapNone/>
          <wp:docPr id="91" name="Picture 4" descr="G:\TREE\Comms\DFID Comms\UK AID - Standard - 4C -white_Burmese_1.png">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647700" cy="6858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rFonts w:ascii="Calibri" w:eastAsia="MS Gothic" w:hAnsi="Calibri" w:cs="Times New Roman"/>
        <w:b/>
        <w:bCs/>
        <w:caps/>
        <w:noProof/>
        <w:color w:val="4472C4" w:themeColor="accent1"/>
        <w:szCs w:val="24"/>
      </w:rPr>
      <mc:AlternateContent>
        <mc:Choice Requires="wps">
          <w:drawing>
            <wp:anchor distT="45720" distB="45720" distL="114300" distR="114300" simplePos="0" relativeHeight="251704832" behindDoc="0" locked="0" layoutInCell="1" allowOverlap="1" wp14:anchorId="267DF137" wp14:editId="57226847">
              <wp:simplePos x="0" y="0"/>
              <wp:positionH relativeFrom="margin">
                <wp:posOffset>-554990</wp:posOffset>
              </wp:positionH>
              <wp:positionV relativeFrom="paragraph">
                <wp:posOffset>-245110</wp:posOffset>
              </wp:positionV>
              <wp:extent cx="1543050" cy="349885"/>
              <wp:effectExtent l="0" t="0" r="0" b="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3050" cy="349885"/>
                      </a:xfrm>
                      <a:prstGeom prst="rect">
                        <a:avLst/>
                      </a:prstGeom>
                      <a:noFill/>
                      <a:ln w="9525">
                        <a:noFill/>
                        <a:miter lim="800000"/>
                        <a:headEnd/>
                        <a:tailEnd/>
                      </a:ln>
                    </wps:spPr>
                    <wps:txbx>
                      <w:txbxContent>
                        <w:p w14:paraId="7FA0AEDD" w14:textId="77777777" w:rsidR="00F23E3B" w:rsidRPr="004A0F05" w:rsidRDefault="00F23E3B" w:rsidP="00AE2CB9">
                          <w:pPr>
                            <w:rPr>
                              <w:b/>
                              <w:bCs/>
                            </w:rPr>
                          </w:pPr>
                          <w:r w:rsidRPr="004A0F05">
                            <w:rPr>
                              <w:b/>
                              <w:bCs/>
                            </w:rPr>
                            <w:t>Funded by: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type w14:anchorId="267DF137" id="_x0000_t202" coordsize="21600,21600" o:spt="202" path="m,l,21600r21600,l21600,xe">
              <v:stroke joinstyle="miter"/>
              <v:path gradientshapeok="t" o:connecttype="rect"/>
            </v:shapetype>
            <v:shape id="_x0000_s1243" type="#_x0000_t202" style="position:absolute;margin-left:-43.7pt;margin-top:-19.3pt;width:121.5pt;height:27.55pt;z-index:2517048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MaDA9wEAAM0DAAAOAAAAZHJzL2Uyb0RvYy54bWysU9uO2yAQfa/Uf0C8N3aydptYcVbb3W5V&#10;aXuRtv0AjHGMCgwFEjv9+h2wNxu1b1X9gBgPnJlz5rC9HrUiR+G8BFPT5SKnRBgOrTT7mv74fv9m&#10;TYkPzLRMgRE1PQlPr3evX20HW4kV9KBa4QiCGF8NtqZ9CLbKMs97oZlfgBUGkx04zQKGbp+1jg2I&#10;rlW2yvO32QCutQ648B7/3k1Jukv4XSd4+Np1XgSiaoq9hbS6tDZxzXZbVu0ds73kcxvsH7rQTBos&#10;eoa6Y4GRg5N/QWnJHXjowoKDzqDrJBeJA7JZ5n+weeyZFYkLiuPtWSb//2D5l+Oj/eZIGN/DiANM&#10;JLx9AP7TEwO3PTN7ceMcDL1gLRZeRsmywfpqvhql9pWPIM3wGVocMjsESEBj53RUBXkSRMcBnM6i&#10;izEQHkuWxVVeYopj7qrYrNdlKsGq59vW+fBRgCZxU1OHQ03o7PjgQ+yGVc9HYjED91KpNFhlyFDT&#10;Tbkq04WLjJYBfaekruk6j9/khEjyg2nT5cCkmvZYQJmZdSQ6UQ5jM+LByL6B9oT8HUz+wveAmx7c&#10;b0oG9FZN/a8Dc4IS9cmghptlUUQzpqAo360wcJeZ5jLDDEeomgZKpu1tSAaeuN6g1p1MMrx0MveK&#10;nknqzP6OpryM06mXV7h7AgAA//8DAFBLAwQUAAYACAAAACEA9RW1ut0AAAAKAQAADwAAAGRycy9k&#10;b3ducmV2LnhtbEyPwU7DMAyG70i8Q2QkblsCrKWUphMCcQVtAyRuWeO1FY1TNdla3n7eabt9ln/9&#10;/lwsJ9eJAw6h9aThbq5AIFXetlRr+Nq8zzIQIRqypvOEGv4xwLK8vipMbv1IKzysYy24hEJuNDQx&#10;9rmUoWrQmTD3PRLvdn5wJvI41NIOZuRy18l7pVLpTEt8oTE9vjZY/a33TsP3x+73Z6E+6zeX9KOf&#10;lCT3JLW+vZlenkFEnOI5DCd9VoeSnbZ+TzaITsMse1xwlOEhS0GcEknCsGVIE5BlIS9fKI8AAAD/&#10;/wMAUEsBAi0AFAAGAAgAAAAhALaDOJL+AAAA4QEAABMAAAAAAAAAAAAAAAAAAAAAAFtDb250ZW50&#10;X1R5cGVzXS54bWxQSwECLQAUAAYACAAAACEAOP0h/9YAAACUAQAACwAAAAAAAAAAAAAAAAAvAQAA&#10;X3JlbHMvLnJlbHNQSwECLQAUAAYACAAAACEAsDGgwPcBAADNAwAADgAAAAAAAAAAAAAAAAAuAgAA&#10;ZHJzL2Uyb0RvYy54bWxQSwECLQAUAAYACAAAACEA9RW1ut0AAAAKAQAADwAAAAAAAAAAAAAAAABR&#10;BAAAZHJzL2Rvd25yZXYueG1sUEsFBgAAAAAEAAQA8wAAAFsFAAAAAA==&#10;" filled="f" stroked="f">
              <v:textbox>
                <w:txbxContent>
                  <w:p w14:paraId="7FA0AEDD" w14:textId="77777777" w:rsidR="00F23E3B" w:rsidRPr="004A0F05" w:rsidRDefault="00F23E3B" w:rsidP="00AE2CB9">
                    <w:pPr>
                      <w:rPr>
                        <w:b/>
                        <w:bCs/>
                      </w:rPr>
                    </w:pPr>
                    <w:r w:rsidRPr="004A0F05">
                      <w:rPr>
                        <w:b/>
                        <w:bCs/>
                      </w:rPr>
                      <w:t>Funded by:</w:t>
                    </w:r>
                  </w:p>
                </w:txbxContent>
              </v:textbox>
              <w10:wrap anchorx="margin"/>
            </v:shape>
          </w:pict>
        </mc:Fallback>
      </mc:AlternateContent>
    </w:r>
  </w:p>
  <w:p w14:paraId="4FE72324" w14:textId="5872D38C" w:rsidR="00F23E3B" w:rsidRDefault="00F23E3B" w:rsidP="00AE2CB9">
    <w:pPr>
      <w:pStyle w:val="Header"/>
    </w:pPr>
  </w:p>
  <w:p w14:paraId="713C044D" w14:textId="77777777" w:rsidR="00F23E3B" w:rsidRDefault="00F23E3B" w:rsidP="00AE2CB9">
    <w:pPr>
      <w:pStyle w:val="Header"/>
    </w:pPr>
  </w:p>
  <w:p w14:paraId="24DE8ED9" w14:textId="567FCB22" w:rsidR="00F23E3B" w:rsidRPr="00AE2CB9" w:rsidRDefault="00F23E3B" w:rsidP="00AE2CB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2339A6"/>
    <w:multiLevelType w:val="multilevel"/>
    <w:tmpl w:val="92AC7B30"/>
    <w:lvl w:ilvl="0">
      <w:start w:val="1"/>
      <w:numFmt w:val="decimal"/>
      <w:lvlText w:val="%1."/>
      <w:lvlJc w:val="left"/>
      <w:pPr>
        <w:ind w:left="360" w:hanging="360"/>
      </w:pPr>
      <w:rPr>
        <w:rFonts w:asciiTheme="majorHAnsi" w:hAnsiTheme="majorHAnsi" w:cstheme="majorBidi" w:hint="default"/>
        <w:color w:val="2F5496" w:themeColor="accent1" w:themeShade="BF"/>
        <w:sz w:val="32"/>
      </w:rPr>
    </w:lvl>
    <w:lvl w:ilvl="1">
      <w:start w:val="1"/>
      <w:numFmt w:val="decimal"/>
      <w:isLgl/>
      <w:lvlText w:val="%1.%2"/>
      <w:lvlJc w:val="left"/>
      <w:pPr>
        <w:ind w:left="390" w:hanging="39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 w15:restartNumberingAfterBreak="0">
    <w:nsid w:val="09844466"/>
    <w:multiLevelType w:val="hybridMultilevel"/>
    <w:tmpl w:val="6EB2216E"/>
    <w:lvl w:ilvl="0" w:tplc="08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A313108"/>
    <w:multiLevelType w:val="multilevel"/>
    <w:tmpl w:val="006A613C"/>
    <w:lvl w:ilvl="0">
      <w:start w:val="1"/>
      <w:numFmt w:val="decimal"/>
      <w:lvlText w:val="%1."/>
      <w:lvlJc w:val="left"/>
      <w:pPr>
        <w:ind w:left="1080" w:hanging="360"/>
      </w:pPr>
      <w:rPr>
        <w:color w:val="auto"/>
      </w:rPr>
    </w:lvl>
    <w:lvl w:ilvl="1">
      <w:start w:val="1"/>
      <w:numFmt w:val="decimal"/>
      <w:isLgl/>
      <w:lvlText w:val="%1.%2"/>
      <w:lvlJc w:val="left"/>
      <w:pPr>
        <w:ind w:left="1230" w:hanging="510"/>
      </w:pPr>
      <w:rPr>
        <w:rFonts w:hint="default"/>
      </w:rPr>
    </w:lvl>
    <w:lvl w:ilvl="2">
      <w:start w:val="3"/>
      <w:numFmt w:val="decimal"/>
      <w:isLgl/>
      <w:lvlText w:val="%1.%2.%3"/>
      <w:lvlJc w:val="left"/>
      <w:pPr>
        <w:ind w:left="1440" w:hanging="720"/>
      </w:pPr>
      <w:rPr>
        <w:rFonts w:hint="default"/>
      </w:rPr>
    </w:lvl>
    <w:lvl w:ilvl="3">
      <w:start w:val="1"/>
      <w:numFmt w:val="decimal"/>
      <w:isLgl/>
      <w:lvlText w:val="%1.%2.%3.%4"/>
      <w:lvlJc w:val="left"/>
      <w:pPr>
        <w:ind w:left="1440" w:hanging="72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1800" w:hanging="1080"/>
      </w:pPr>
      <w:rPr>
        <w:rFonts w:hint="default"/>
      </w:rPr>
    </w:lvl>
    <w:lvl w:ilvl="6">
      <w:start w:val="1"/>
      <w:numFmt w:val="decimal"/>
      <w:isLgl/>
      <w:lvlText w:val="%1.%2.%3.%4.%5.%6.%7"/>
      <w:lvlJc w:val="left"/>
      <w:pPr>
        <w:ind w:left="2160" w:hanging="1440"/>
      </w:pPr>
      <w:rPr>
        <w:rFonts w:hint="default"/>
      </w:rPr>
    </w:lvl>
    <w:lvl w:ilvl="7">
      <w:start w:val="1"/>
      <w:numFmt w:val="decimal"/>
      <w:isLgl/>
      <w:lvlText w:val="%1.%2.%3.%4.%5.%6.%7.%8"/>
      <w:lvlJc w:val="left"/>
      <w:pPr>
        <w:ind w:left="2160" w:hanging="1440"/>
      </w:pPr>
      <w:rPr>
        <w:rFonts w:hint="default"/>
      </w:rPr>
    </w:lvl>
    <w:lvl w:ilvl="8">
      <w:start w:val="1"/>
      <w:numFmt w:val="decimal"/>
      <w:isLgl/>
      <w:lvlText w:val="%1.%2.%3.%4.%5.%6.%7.%8.%9"/>
      <w:lvlJc w:val="left"/>
      <w:pPr>
        <w:ind w:left="2520" w:hanging="1800"/>
      </w:pPr>
      <w:rPr>
        <w:rFonts w:hint="default"/>
      </w:rPr>
    </w:lvl>
  </w:abstractNum>
  <w:abstractNum w:abstractNumId="3" w15:restartNumberingAfterBreak="0">
    <w:nsid w:val="0DB45D3B"/>
    <w:multiLevelType w:val="hybridMultilevel"/>
    <w:tmpl w:val="FD9CD818"/>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41E7075"/>
    <w:multiLevelType w:val="hybridMultilevel"/>
    <w:tmpl w:val="198C94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8EA0C95"/>
    <w:multiLevelType w:val="hybridMultilevel"/>
    <w:tmpl w:val="AC3C2E1E"/>
    <w:lvl w:ilvl="0" w:tplc="04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AE15B1B"/>
    <w:multiLevelType w:val="hybridMultilevel"/>
    <w:tmpl w:val="5D8064D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B5C48A8"/>
    <w:multiLevelType w:val="hybridMultilevel"/>
    <w:tmpl w:val="1E16A56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C0A755C"/>
    <w:multiLevelType w:val="hybridMultilevel"/>
    <w:tmpl w:val="FBBAC5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E15446F"/>
    <w:multiLevelType w:val="multilevel"/>
    <w:tmpl w:val="3D9AB05A"/>
    <w:lvl w:ilvl="0">
      <w:start w:val="1"/>
      <w:numFmt w:val="bullet"/>
      <w:pStyle w:val="Bullets1"/>
      <w:lvlText w:val=""/>
      <w:lvlJc w:val="left"/>
      <w:pPr>
        <w:ind w:left="360" w:hanging="360"/>
      </w:pPr>
      <w:rPr>
        <w:rFonts w:ascii="Symbol" w:hAnsi="Symbol" w:hint="default"/>
        <w:b/>
        <w:i w:val="0"/>
        <w:caps w:val="0"/>
        <w:strike w:val="0"/>
        <w:dstrike w:val="0"/>
        <w:vanish w:val="0"/>
        <w:color w:val="E7E6E6" w:themeColor="background2"/>
        <w:sz w:val="20"/>
        <w:vertAlign w:val="baseline"/>
      </w:rPr>
    </w:lvl>
    <w:lvl w:ilvl="1">
      <w:start w:val="1"/>
      <w:numFmt w:val="bullet"/>
      <w:pStyle w:val="Bullets2"/>
      <w:lvlText w:val="•"/>
      <w:lvlJc w:val="left"/>
      <w:pPr>
        <w:ind w:left="850" w:hanging="425"/>
      </w:pPr>
      <w:rPr>
        <w:rFonts w:ascii="Arial" w:hAnsi="Arial" w:hint="default"/>
        <w:b/>
        <w:i w:val="0"/>
        <w:color w:val="4472C4" w:themeColor="accent1"/>
      </w:rPr>
    </w:lvl>
    <w:lvl w:ilvl="2">
      <w:start w:val="1"/>
      <w:numFmt w:val="bullet"/>
      <w:pStyle w:val="Bullets3"/>
      <w:lvlText w:val="•"/>
      <w:lvlJc w:val="left"/>
      <w:pPr>
        <w:ind w:left="1275" w:hanging="425"/>
      </w:pPr>
      <w:rPr>
        <w:rFonts w:ascii="Arial" w:hAnsi="Arial" w:hint="default"/>
        <w:b/>
        <w:i w:val="0"/>
        <w:color w:val="ED7D31" w:themeColor="accent2"/>
      </w:rPr>
    </w:lvl>
    <w:lvl w:ilvl="3">
      <w:start w:val="1"/>
      <w:numFmt w:val="bullet"/>
      <w:lvlText w:val="•"/>
      <w:lvlJc w:val="left"/>
      <w:pPr>
        <w:ind w:left="1700" w:hanging="425"/>
      </w:pPr>
      <w:rPr>
        <w:rFonts w:ascii="Arial" w:hAnsi="Arial" w:hint="default"/>
        <w:b/>
        <w:i w:val="0"/>
        <w:color w:val="4472C4" w:themeColor="accent1"/>
      </w:rPr>
    </w:lvl>
    <w:lvl w:ilvl="4">
      <w:start w:val="1"/>
      <w:numFmt w:val="bullet"/>
      <w:pStyle w:val="SectionBullet"/>
      <w:lvlText w:val="•"/>
      <w:lvlJc w:val="left"/>
      <w:pPr>
        <w:ind w:left="-539" w:hanging="170"/>
      </w:pPr>
      <w:rPr>
        <w:rFonts w:ascii="Arial" w:hAnsi="Arial" w:hint="default"/>
        <w:b/>
        <w:i w:val="0"/>
        <w:color w:val="ED7D31" w:themeColor="accent2"/>
      </w:rPr>
    </w:lvl>
    <w:lvl w:ilvl="5">
      <w:start w:val="1"/>
      <w:numFmt w:val="bullet"/>
      <w:pStyle w:val="TableBullets1"/>
      <w:lvlText w:val="•"/>
      <w:lvlJc w:val="left"/>
      <w:pPr>
        <w:ind w:left="-312" w:hanging="284"/>
      </w:pPr>
      <w:rPr>
        <w:rFonts w:ascii="Arial" w:hAnsi="Arial" w:hint="default"/>
        <w:b/>
        <w:i w:val="0"/>
        <w:color w:val="ED7D31" w:themeColor="accent2"/>
      </w:rPr>
    </w:lvl>
    <w:lvl w:ilvl="6">
      <w:start w:val="1"/>
      <w:numFmt w:val="bullet"/>
      <w:pStyle w:val="TableBullets2"/>
      <w:lvlText w:val="•"/>
      <w:lvlJc w:val="left"/>
      <w:pPr>
        <w:ind w:left="-29" w:hanging="283"/>
      </w:pPr>
      <w:rPr>
        <w:rFonts w:ascii="Arial" w:hAnsi="Arial" w:hint="default"/>
        <w:b/>
        <w:i w:val="0"/>
        <w:color w:val="4472C4" w:themeColor="accent1"/>
      </w:rPr>
    </w:lvl>
    <w:lvl w:ilvl="7">
      <w:start w:val="1"/>
      <w:numFmt w:val="bullet"/>
      <w:lvlText w:val="•"/>
      <w:lvlJc w:val="left"/>
      <w:pPr>
        <w:ind w:left="255" w:hanging="284"/>
      </w:pPr>
      <w:rPr>
        <w:rFonts w:ascii="Arial" w:hAnsi="Arial" w:hint="default"/>
        <w:b/>
        <w:i w:val="0"/>
        <w:color w:val="ED7D31" w:themeColor="accent2"/>
      </w:rPr>
    </w:lvl>
    <w:lvl w:ilvl="8">
      <w:start w:val="1"/>
      <w:numFmt w:val="bullet"/>
      <w:lvlText w:val="•"/>
      <w:lvlJc w:val="left"/>
      <w:pPr>
        <w:ind w:left="538" w:hanging="283"/>
      </w:pPr>
      <w:rPr>
        <w:rFonts w:ascii="Arial" w:hAnsi="Arial" w:hint="default"/>
        <w:b/>
        <w:i w:val="0"/>
        <w:color w:val="4472C4" w:themeColor="accent1"/>
      </w:rPr>
    </w:lvl>
  </w:abstractNum>
  <w:abstractNum w:abstractNumId="10" w15:restartNumberingAfterBreak="0">
    <w:nsid w:val="1F104D9E"/>
    <w:multiLevelType w:val="hybridMultilevel"/>
    <w:tmpl w:val="DF3821D6"/>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100312F"/>
    <w:multiLevelType w:val="hybridMultilevel"/>
    <w:tmpl w:val="05D86DC8"/>
    <w:lvl w:ilvl="0" w:tplc="6C6E3330">
      <w:start w:val="2"/>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813131A"/>
    <w:multiLevelType w:val="hybridMultilevel"/>
    <w:tmpl w:val="746A647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293763E9"/>
    <w:multiLevelType w:val="hybridMultilevel"/>
    <w:tmpl w:val="ED544F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ED31F75"/>
    <w:multiLevelType w:val="hybridMultilevel"/>
    <w:tmpl w:val="7404230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FF51531"/>
    <w:multiLevelType w:val="hybridMultilevel"/>
    <w:tmpl w:val="1AF0B24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076568A"/>
    <w:multiLevelType w:val="hybridMultilevel"/>
    <w:tmpl w:val="13D634E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320526FF"/>
    <w:multiLevelType w:val="hybridMultilevel"/>
    <w:tmpl w:val="6D4C878C"/>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2301362"/>
    <w:multiLevelType w:val="hybridMultilevel"/>
    <w:tmpl w:val="9D8C8F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6BB5A85"/>
    <w:multiLevelType w:val="multilevel"/>
    <w:tmpl w:val="B37882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F2660A1"/>
    <w:multiLevelType w:val="hybridMultilevel"/>
    <w:tmpl w:val="E5742BE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442750ED"/>
    <w:multiLevelType w:val="hybridMultilevel"/>
    <w:tmpl w:val="C414D2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96D1542"/>
    <w:multiLevelType w:val="hybridMultilevel"/>
    <w:tmpl w:val="B5C601B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4D9F0CD6"/>
    <w:multiLevelType w:val="hybridMultilevel"/>
    <w:tmpl w:val="A11ACFA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505A59B6"/>
    <w:multiLevelType w:val="multilevel"/>
    <w:tmpl w:val="D77C3296"/>
    <w:lvl w:ilvl="0">
      <w:start w:val="1"/>
      <w:numFmt w:val="decimal"/>
      <w:lvlText w:val="%1"/>
      <w:lvlJc w:val="left"/>
      <w:pPr>
        <w:ind w:left="360" w:hanging="360"/>
      </w:pPr>
      <w:rPr>
        <w:rFonts w:hint="default"/>
      </w:rPr>
    </w:lvl>
    <w:lvl w:ilvl="1">
      <w:start w:val="2"/>
      <w:numFmt w:val="decimal"/>
      <w:lvlText w:val="%1.%2"/>
      <w:lvlJc w:val="left"/>
      <w:pPr>
        <w:ind w:left="750" w:hanging="360"/>
      </w:pPr>
      <w:rPr>
        <w:rFonts w:hint="default"/>
      </w:rPr>
    </w:lvl>
    <w:lvl w:ilvl="2">
      <w:start w:val="1"/>
      <w:numFmt w:val="decimal"/>
      <w:lvlText w:val="%1.%2.%3"/>
      <w:lvlJc w:val="left"/>
      <w:pPr>
        <w:ind w:left="1500" w:hanging="720"/>
      </w:pPr>
      <w:rPr>
        <w:rFonts w:hint="default"/>
      </w:rPr>
    </w:lvl>
    <w:lvl w:ilvl="3">
      <w:start w:val="1"/>
      <w:numFmt w:val="decimal"/>
      <w:lvlText w:val="%1.%2.%3.%4"/>
      <w:lvlJc w:val="left"/>
      <w:pPr>
        <w:ind w:left="1890" w:hanging="720"/>
      </w:pPr>
      <w:rPr>
        <w:rFonts w:hint="default"/>
      </w:rPr>
    </w:lvl>
    <w:lvl w:ilvl="4">
      <w:start w:val="1"/>
      <w:numFmt w:val="decimal"/>
      <w:lvlText w:val="%1.%2.%3.%4.%5"/>
      <w:lvlJc w:val="left"/>
      <w:pPr>
        <w:ind w:left="2640" w:hanging="1080"/>
      </w:pPr>
      <w:rPr>
        <w:rFonts w:hint="default"/>
      </w:rPr>
    </w:lvl>
    <w:lvl w:ilvl="5">
      <w:start w:val="1"/>
      <w:numFmt w:val="decimal"/>
      <w:lvlText w:val="%1.%2.%3.%4.%5.%6"/>
      <w:lvlJc w:val="left"/>
      <w:pPr>
        <w:ind w:left="3390" w:hanging="1440"/>
      </w:pPr>
      <w:rPr>
        <w:rFonts w:hint="default"/>
      </w:rPr>
    </w:lvl>
    <w:lvl w:ilvl="6">
      <w:start w:val="1"/>
      <w:numFmt w:val="decimal"/>
      <w:lvlText w:val="%1.%2.%3.%4.%5.%6.%7"/>
      <w:lvlJc w:val="left"/>
      <w:pPr>
        <w:ind w:left="3780" w:hanging="1440"/>
      </w:pPr>
      <w:rPr>
        <w:rFonts w:hint="default"/>
      </w:rPr>
    </w:lvl>
    <w:lvl w:ilvl="7">
      <w:start w:val="1"/>
      <w:numFmt w:val="decimal"/>
      <w:lvlText w:val="%1.%2.%3.%4.%5.%6.%7.%8"/>
      <w:lvlJc w:val="left"/>
      <w:pPr>
        <w:ind w:left="4530" w:hanging="1800"/>
      </w:pPr>
      <w:rPr>
        <w:rFonts w:hint="default"/>
      </w:rPr>
    </w:lvl>
    <w:lvl w:ilvl="8">
      <w:start w:val="1"/>
      <w:numFmt w:val="decimal"/>
      <w:lvlText w:val="%1.%2.%3.%4.%5.%6.%7.%8.%9"/>
      <w:lvlJc w:val="left"/>
      <w:pPr>
        <w:ind w:left="4920" w:hanging="1800"/>
      </w:pPr>
      <w:rPr>
        <w:rFonts w:hint="default"/>
      </w:rPr>
    </w:lvl>
  </w:abstractNum>
  <w:abstractNum w:abstractNumId="25" w15:restartNumberingAfterBreak="0">
    <w:nsid w:val="52AE1B44"/>
    <w:multiLevelType w:val="hybridMultilevel"/>
    <w:tmpl w:val="3ADA499A"/>
    <w:lvl w:ilvl="0" w:tplc="211207F6">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2B11E0F"/>
    <w:multiLevelType w:val="hybridMultilevel"/>
    <w:tmpl w:val="6ADAC6F8"/>
    <w:lvl w:ilvl="0" w:tplc="BEAAEFB8">
      <w:start w:val="1"/>
      <w:numFmt w:val="lowerLetter"/>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5A978C2"/>
    <w:multiLevelType w:val="hybridMultilevel"/>
    <w:tmpl w:val="FF4486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A4717F1"/>
    <w:multiLevelType w:val="hybridMultilevel"/>
    <w:tmpl w:val="40AED078"/>
    <w:lvl w:ilvl="0" w:tplc="04090001">
      <w:start w:val="1"/>
      <w:numFmt w:val="bullet"/>
      <w:lvlText w:val=""/>
      <w:lvlJc w:val="left"/>
      <w:pPr>
        <w:ind w:left="770" w:hanging="360"/>
      </w:pPr>
      <w:rPr>
        <w:rFonts w:ascii="Symbol" w:hAnsi="Symbol"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29" w15:restartNumberingAfterBreak="0">
    <w:nsid w:val="5C89338A"/>
    <w:multiLevelType w:val="multilevel"/>
    <w:tmpl w:val="75BC108A"/>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5E745676"/>
    <w:multiLevelType w:val="multilevel"/>
    <w:tmpl w:val="6F2ED9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5FEB7820"/>
    <w:multiLevelType w:val="hybridMultilevel"/>
    <w:tmpl w:val="F49A4AB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17E6380"/>
    <w:multiLevelType w:val="hybridMultilevel"/>
    <w:tmpl w:val="C2A2588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82A55C4"/>
    <w:multiLevelType w:val="hybridMultilevel"/>
    <w:tmpl w:val="495A5AF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9622869"/>
    <w:multiLevelType w:val="hybridMultilevel"/>
    <w:tmpl w:val="045A66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8E536B1"/>
    <w:multiLevelType w:val="hybridMultilevel"/>
    <w:tmpl w:val="E604C08A"/>
    <w:lvl w:ilvl="0" w:tplc="08090017">
      <w:start w:val="1"/>
      <w:numFmt w:val="lowerLetter"/>
      <w:lvlText w:val="%1)"/>
      <w:lvlJc w:val="left"/>
      <w:pPr>
        <w:ind w:left="720" w:hanging="360"/>
      </w:pPr>
      <w:rPr>
        <w:rFonts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B17037F"/>
    <w:multiLevelType w:val="hybridMultilevel"/>
    <w:tmpl w:val="ED7A01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9"/>
  </w:num>
  <w:num w:numId="2">
    <w:abstractNumId w:val="1"/>
  </w:num>
  <w:num w:numId="3">
    <w:abstractNumId w:val="0"/>
  </w:num>
  <w:num w:numId="4">
    <w:abstractNumId w:val="27"/>
  </w:num>
  <w:num w:numId="5">
    <w:abstractNumId w:val="2"/>
  </w:num>
  <w:num w:numId="6">
    <w:abstractNumId w:val="13"/>
  </w:num>
  <w:num w:numId="7">
    <w:abstractNumId w:val="31"/>
  </w:num>
  <w:num w:numId="8">
    <w:abstractNumId w:val="7"/>
  </w:num>
  <w:num w:numId="9">
    <w:abstractNumId w:val="28"/>
  </w:num>
  <w:num w:numId="10">
    <w:abstractNumId w:val="33"/>
  </w:num>
  <w:num w:numId="11">
    <w:abstractNumId w:val="12"/>
  </w:num>
  <w:num w:numId="12">
    <w:abstractNumId w:val="6"/>
  </w:num>
  <w:num w:numId="13">
    <w:abstractNumId w:val="8"/>
  </w:num>
  <w:num w:numId="14">
    <w:abstractNumId w:val="10"/>
  </w:num>
  <w:num w:numId="15">
    <w:abstractNumId w:val="25"/>
  </w:num>
  <w:num w:numId="16">
    <w:abstractNumId w:val="36"/>
  </w:num>
  <w:num w:numId="17">
    <w:abstractNumId w:val="18"/>
  </w:num>
  <w:num w:numId="18">
    <w:abstractNumId w:val="34"/>
  </w:num>
  <w:num w:numId="19">
    <w:abstractNumId w:val="17"/>
  </w:num>
  <w:num w:numId="20">
    <w:abstractNumId w:val="26"/>
  </w:num>
  <w:num w:numId="21">
    <w:abstractNumId w:val="14"/>
  </w:num>
  <w:num w:numId="22">
    <w:abstractNumId w:val="32"/>
  </w:num>
  <w:num w:numId="23">
    <w:abstractNumId w:val="16"/>
  </w:num>
  <w:num w:numId="24">
    <w:abstractNumId w:val="4"/>
  </w:num>
  <w:num w:numId="25">
    <w:abstractNumId w:val="21"/>
  </w:num>
  <w:num w:numId="26">
    <w:abstractNumId w:val="3"/>
  </w:num>
  <w:num w:numId="27">
    <w:abstractNumId w:val="35"/>
  </w:num>
  <w:num w:numId="28">
    <w:abstractNumId w:val="20"/>
  </w:num>
  <w:num w:numId="29">
    <w:abstractNumId w:val="22"/>
  </w:num>
  <w:num w:numId="30">
    <w:abstractNumId w:val="19"/>
  </w:num>
  <w:num w:numId="31">
    <w:abstractNumId w:val="29"/>
  </w:num>
  <w:num w:numId="32">
    <w:abstractNumId w:val="30"/>
  </w:num>
  <w:num w:numId="33">
    <w:abstractNumId w:val="5"/>
  </w:num>
  <w:num w:numId="34">
    <w:abstractNumId w:val="24"/>
  </w:num>
  <w:num w:numId="35">
    <w:abstractNumId w:val="15"/>
  </w:num>
  <w:num w:numId="36">
    <w:abstractNumId w:val="11"/>
  </w:num>
  <w:num w:numId="37">
    <w:abstractNumId w:val="23"/>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4519"/>
    <w:rsid w:val="00000F35"/>
    <w:rsid w:val="00001167"/>
    <w:rsid w:val="00001544"/>
    <w:rsid w:val="0000420D"/>
    <w:rsid w:val="00005614"/>
    <w:rsid w:val="00007294"/>
    <w:rsid w:val="000078FD"/>
    <w:rsid w:val="00011218"/>
    <w:rsid w:val="00012ED1"/>
    <w:rsid w:val="0001313E"/>
    <w:rsid w:val="0001370F"/>
    <w:rsid w:val="0001531E"/>
    <w:rsid w:val="000155B5"/>
    <w:rsid w:val="00016DB8"/>
    <w:rsid w:val="000202C9"/>
    <w:rsid w:val="000228B4"/>
    <w:rsid w:val="00022BCC"/>
    <w:rsid w:val="00022D12"/>
    <w:rsid w:val="00023059"/>
    <w:rsid w:val="000234B7"/>
    <w:rsid w:val="0002591B"/>
    <w:rsid w:val="00025A0F"/>
    <w:rsid w:val="00025E2D"/>
    <w:rsid w:val="000265CB"/>
    <w:rsid w:val="000271D3"/>
    <w:rsid w:val="00027DBB"/>
    <w:rsid w:val="00030431"/>
    <w:rsid w:val="00030871"/>
    <w:rsid w:val="00030B00"/>
    <w:rsid w:val="00031708"/>
    <w:rsid w:val="0003211F"/>
    <w:rsid w:val="00032485"/>
    <w:rsid w:val="00032F43"/>
    <w:rsid w:val="00034249"/>
    <w:rsid w:val="00034BC5"/>
    <w:rsid w:val="00035CE4"/>
    <w:rsid w:val="000377D2"/>
    <w:rsid w:val="00041054"/>
    <w:rsid w:val="00041318"/>
    <w:rsid w:val="00041A8E"/>
    <w:rsid w:val="00043336"/>
    <w:rsid w:val="00043674"/>
    <w:rsid w:val="00044E65"/>
    <w:rsid w:val="00046779"/>
    <w:rsid w:val="000476A6"/>
    <w:rsid w:val="000501C0"/>
    <w:rsid w:val="00050570"/>
    <w:rsid w:val="00050C15"/>
    <w:rsid w:val="0005111E"/>
    <w:rsid w:val="00051409"/>
    <w:rsid w:val="000531BB"/>
    <w:rsid w:val="00053D15"/>
    <w:rsid w:val="00054DAF"/>
    <w:rsid w:val="0005594F"/>
    <w:rsid w:val="00057F9F"/>
    <w:rsid w:val="00061581"/>
    <w:rsid w:val="00062641"/>
    <w:rsid w:val="00063389"/>
    <w:rsid w:val="00063D7A"/>
    <w:rsid w:val="00065086"/>
    <w:rsid w:val="000663DA"/>
    <w:rsid w:val="0006780D"/>
    <w:rsid w:val="00067E22"/>
    <w:rsid w:val="000703FB"/>
    <w:rsid w:val="00070C5B"/>
    <w:rsid w:val="000713A0"/>
    <w:rsid w:val="00072CAF"/>
    <w:rsid w:val="00073778"/>
    <w:rsid w:val="00077B47"/>
    <w:rsid w:val="00077ECF"/>
    <w:rsid w:val="00080A91"/>
    <w:rsid w:val="00080F3D"/>
    <w:rsid w:val="000810A4"/>
    <w:rsid w:val="00082A7C"/>
    <w:rsid w:val="0008308E"/>
    <w:rsid w:val="0008365E"/>
    <w:rsid w:val="00083686"/>
    <w:rsid w:val="00083A17"/>
    <w:rsid w:val="0008598D"/>
    <w:rsid w:val="000862AE"/>
    <w:rsid w:val="000876D8"/>
    <w:rsid w:val="000909EC"/>
    <w:rsid w:val="0009280B"/>
    <w:rsid w:val="00094591"/>
    <w:rsid w:val="000948FB"/>
    <w:rsid w:val="00096244"/>
    <w:rsid w:val="00097BE2"/>
    <w:rsid w:val="000A029E"/>
    <w:rsid w:val="000A2105"/>
    <w:rsid w:val="000A3D78"/>
    <w:rsid w:val="000A43A5"/>
    <w:rsid w:val="000A602A"/>
    <w:rsid w:val="000A6E09"/>
    <w:rsid w:val="000A6E7D"/>
    <w:rsid w:val="000B0D47"/>
    <w:rsid w:val="000B15A5"/>
    <w:rsid w:val="000B3CAC"/>
    <w:rsid w:val="000B4259"/>
    <w:rsid w:val="000B465A"/>
    <w:rsid w:val="000B6275"/>
    <w:rsid w:val="000B722A"/>
    <w:rsid w:val="000B7565"/>
    <w:rsid w:val="000C06B8"/>
    <w:rsid w:val="000C19C1"/>
    <w:rsid w:val="000C2005"/>
    <w:rsid w:val="000C3FE8"/>
    <w:rsid w:val="000C4B80"/>
    <w:rsid w:val="000C763B"/>
    <w:rsid w:val="000C796E"/>
    <w:rsid w:val="000C7DD8"/>
    <w:rsid w:val="000D0937"/>
    <w:rsid w:val="000D4FB5"/>
    <w:rsid w:val="000D5A62"/>
    <w:rsid w:val="000D687C"/>
    <w:rsid w:val="000D6C7E"/>
    <w:rsid w:val="000D790F"/>
    <w:rsid w:val="000E0280"/>
    <w:rsid w:val="000E05E2"/>
    <w:rsid w:val="000E108E"/>
    <w:rsid w:val="000E2CB3"/>
    <w:rsid w:val="000E38F0"/>
    <w:rsid w:val="000E4662"/>
    <w:rsid w:val="000E6FE4"/>
    <w:rsid w:val="000E7F2B"/>
    <w:rsid w:val="000F04D7"/>
    <w:rsid w:val="000F0F53"/>
    <w:rsid w:val="000F27A0"/>
    <w:rsid w:val="000F4885"/>
    <w:rsid w:val="000F4F39"/>
    <w:rsid w:val="000F5E2A"/>
    <w:rsid w:val="000F6E95"/>
    <w:rsid w:val="000F7460"/>
    <w:rsid w:val="000F7CB6"/>
    <w:rsid w:val="001055D6"/>
    <w:rsid w:val="00106541"/>
    <w:rsid w:val="00106795"/>
    <w:rsid w:val="001102C5"/>
    <w:rsid w:val="001109F6"/>
    <w:rsid w:val="0011376D"/>
    <w:rsid w:val="00113FC7"/>
    <w:rsid w:val="00115C52"/>
    <w:rsid w:val="001161DC"/>
    <w:rsid w:val="00116995"/>
    <w:rsid w:val="00116DF8"/>
    <w:rsid w:val="0011712E"/>
    <w:rsid w:val="00117189"/>
    <w:rsid w:val="00117ED5"/>
    <w:rsid w:val="00120A65"/>
    <w:rsid w:val="00121E14"/>
    <w:rsid w:val="00121FA1"/>
    <w:rsid w:val="00122355"/>
    <w:rsid w:val="00122E92"/>
    <w:rsid w:val="001263D6"/>
    <w:rsid w:val="00126604"/>
    <w:rsid w:val="00126B29"/>
    <w:rsid w:val="00126F92"/>
    <w:rsid w:val="00127F43"/>
    <w:rsid w:val="00130005"/>
    <w:rsid w:val="00130217"/>
    <w:rsid w:val="00130CEE"/>
    <w:rsid w:val="00133A3C"/>
    <w:rsid w:val="00136482"/>
    <w:rsid w:val="001379E3"/>
    <w:rsid w:val="00137FC9"/>
    <w:rsid w:val="001409B6"/>
    <w:rsid w:val="00140E3A"/>
    <w:rsid w:val="00143B09"/>
    <w:rsid w:val="00144B4E"/>
    <w:rsid w:val="00144DD3"/>
    <w:rsid w:val="00144EA5"/>
    <w:rsid w:val="0014504A"/>
    <w:rsid w:val="0014586D"/>
    <w:rsid w:val="001501F6"/>
    <w:rsid w:val="00150B2A"/>
    <w:rsid w:val="00150C2D"/>
    <w:rsid w:val="0015170C"/>
    <w:rsid w:val="001539FC"/>
    <w:rsid w:val="00154197"/>
    <w:rsid w:val="00155E83"/>
    <w:rsid w:val="00155EBD"/>
    <w:rsid w:val="00156F20"/>
    <w:rsid w:val="00156FD2"/>
    <w:rsid w:val="0016322E"/>
    <w:rsid w:val="001635C4"/>
    <w:rsid w:val="00164421"/>
    <w:rsid w:val="0016726D"/>
    <w:rsid w:val="001674C1"/>
    <w:rsid w:val="00167B19"/>
    <w:rsid w:val="00171412"/>
    <w:rsid w:val="001716CF"/>
    <w:rsid w:val="0017186B"/>
    <w:rsid w:val="00171A9D"/>
    <w:rsid w:val="00173C0E"/>
    <w:rsid w:val="00174732"/>
    <w:rsid w:val="00174FEA"/>
    <w:rsid w:val="00175CE7"/>
    <w:rsid w:val="00175E9F"/>
    <w:rsid w:val="00176499"/>
    <w:rsid w:val="00176E4F"/>
    <w:rsid w:val="001828AA"/>
    <w:rsid w:val="001864D5"/>
    <w:rsid w:val="00186F84"/>
    <w:rsid w:val="001906C3"/>
    <w:rsid w:val="00190A8B"/>
    <w:rsid w:val="00191059"/>
    <w:rsid w:val="0019335F"/>
    <w:rsid w:val="001941C3"/>
    <w:rsid w:val="00195739"/>
    <w:rsid w:val="00195E22"/>
    <w:rsid w:val="00196777"/>
    <w:rsid w:val="00196D95"/>
    <w:rsid w:val="00197A9D"/>
    <w:rsid w:val="001A0B06"/>
    <w:rsid w:val="001A0E72"/>
    <w:rsid w:val="001A19DC"/>
    <w:rsid w:val="001A1ADE"/>
    <w:rsid w:val="001A1EBA"/>
    <w:rsid w:val="001A2308"/>
    <w:rsid w:val="001A280E"/>
    <w:rsid w:val="001A3F27"/>
    <w:rsid w:val="001A4503"/>
    <w:rsid w:val="001A45D1"/>
    <w:rsid w:val="001A76EC"/>
    <w:rsid w:val="001A7BE6"/>
    <w:rsid w:val="001B11C0"/>
    <w:rsid w:val="001B1A28"/>
    <w:rsid w:val="001B2123"/>
    <w:rsid w:val="001B22E2"/>
    <w:rsid w:val="001B3A67"/>
    <w:rsid w:val="001B6C96"/>
    <w:rsid w:val="001B7457"/>
    <w:rsid w:val="001B7DBE"/>
    <w:rsid w:val="001B7F9C"/>
    <w:rsid w:val="001C21DF"/>
    <w:rsid w:val="001C2675"/>
    <w:rsid w:val="001C3432"/>
    <w:rsid w:val="001C35D0"/>
    <w:rsid w:val="001C4E9A"/>
    <w:rsid w:val="001C561C"/>
    <w:rsid w:val="001C65DE"/>
    <w:rsid w:val="001C71B1"/>
    <w:rsid w:val="001C7694"/>
    <w:rsid w:val="001D0CDD"/>
    <w:rsid w:val="001D1723"/>
    <w:rsid w:val="001D23AF"/>
    <w:rsid w:val="001D299E"/>
    <w:rsid w:val="001D3F63"/>
    <w:rsid w:val="001D5AB5"/>
    <w:rsid w:val="001D7252"/>
    <w:rsid w:val="001E009B"/>
    <w:rsid w:val="001E058F"/>
    <w:rsid w:val="001E1166"/>
    <w:rsid w:val="001E1ED4"/>
    <w:rsid w:val="001E2C93"/>
    <w:rsid w:val="001E467D"/>
    <w:rsid w:val="001E4696"/>
    <w:rsid w:val="001E6291"/>
    <w:rsid w:val="001E69F0"/>
    <w:rsid w:val="001E6F07"/>
    <w:rsid w:val="001E6FD4"/>
    <w:rsid w:val="001F0CBD"/>
    <w:rsid w:val="001F1038"/>
    <w:rsid w:val="001F26CF"/>
    <w:rsid w:val="001F2C2E"/>
    <w:rsid w:val="001F385D"/>
    <w:rsid w:val="001F4F6C"/>
    <w:rsid w:val="001F580D"/>
    <w:rsid w:val="001F7DF0"/>
    <w:rsid w:val="00202297"/>
    <w:rsid w:val="00202BCE"/>
    <w:rsid w:val="00202E62"/>
    <w:rsid w:val="00204675"/>
    <w:rsid w:val="00205690"/>
    <w:rsid w:val="0020583B"/>
    <w:rsid w:val="00205BA9"/>
    <w:rsid w:val="00205BE9"/>
    <w:rsid w:val="0020656B"/>
    <w:rsid w:val="0020763B"/>
    <w:rsid w:val="002106D5"/>
    <w:rsid w:val="002107CD"/>
    <w:rsid w:val="00211211"/>
    <w:rsid w:val="00212832"/>
    <w:rsid w:val="0021290C"/>
    <w:rsid w:val="00212EF4"/>
    <w:rsid w:val="002140A7"/>
    <w:rsid w:val="00214D18"/>
    <w:rsid w:val="002158C3"/>
    <w:rsid w:val="00216ADC"/>
    <w:rsid w:val="00217823"/>
    <w:rsid w:val="00220BA3"/>
    <w:rsid w:val="0022135B"/>
    <w:rsid w:val="00222D78"/>
    <w:rsid w:val="0022392B"/>
    <w:rsid w:val="0022430D"/>
    <w:rsid w:val="002261FA"/>
    <w:rsid w:val="0022682E"/>
    <w:rsid w:val="002274B9"/>
    <w:rsid w:val="00227B44"/>
    <w:rsid w:val="002302AD"/>
    <w:rsid w:val="00230C88"/>
    <w:rsid w:val="00234D94"/>
    <w:rsid w:val="00234DEF"/>
    <w:rsid w:val="00237340"/>
    <w:rsid w:val="002405FF"/>
    <w:rsid w:val="0024118A"/>
    <w:rsid w:val="0024134D"/>
    <w:rsid w:val="00243D15"/>
    <w:rsid w:val="00243EEE"/>
    <w:rsid w:val="002469D5"/>
    <w:rsid w:val="0024718F"/>
    <w:rsid w:val="00247464"/>
    <w:rsid w:val="002476E8"/>
    <w:rsid w:val="00250BE1"/>
    <w:rsid w:val="00250D9D"/>
    <w:rsid w:val="002524D2"/>
    <w:rsid w:val="00253025"/>
    <w:rsid w:val="00254088"/>
    <w:rsid w:val="00255631"/>
    <w:rsid w:val="00257614"/>
    <w:rsid w:val="00257A01"/>
    <w:rsid w:val="002608EF"/>
    <w:rsid w:val="00260E17"/>
    <w:rsid w:val="002624E9"/>
    <w:rsid w:val="002627A4"/>
    <w:rsid w:val="00264869"/>
    <w:rsid w:val="00264F82"/>
    <w:rsid w:val="0027036E"/>
    <w:rsid w:val="00271B62"/>
    <w:rsid w:val="002736C1"/>
    <w:rsid w:val="00273726"/>
    <w:rsid w:val="00280095"/>
    <w:rsid w:val="002806C6"/>
    <w:rsid w:val="00281A47"/>
    <w:rsid w:val="002829AC"/>
    <w:rsid w:val="00283A9C"/>
    <w:rsid w:val="00284170"/>
    <w:rsid w:val="00285076"/>
    <w:rsid w:val="002852B5"/>
    <w:rsid w:val="00286223"/>
    <w:rsid w:val="0028696B"/>
    <w:rsid w:val="002874D3"/>
    <w:rsid w:val="002879DA"/>
    <w:rsid w:val="00290CA4"/>
    <w:rsid w:val="00290CB0"/>
    <w:rsid w:val="00291EFE"/>
    <w:rsid w:val="00292950"/>
    <w:rsid w:val="00292E94"/>
    <w:rsid w:val="00293F6E"/>
    <w:rsid w:val="0029470B"/>
    <w:rsid w:val="00294EE5"/>
    <w:rsid w:val="00295864"/>
    <w:rsid w:val="00296F32"/>
    <w:rsid w:val="002A355E"/>
    <w:rsid w:val="002A3684"/>
    <w:rsid w:val="002A3A91"/>
    <w:rsid w:val="002A41D8"/>
    <w:rsid w:val="002A42A9"/>
    <w:rsid w:val="002A4441"/>
    <w:rsid w:val="002A5E97"/>
    <w:rsid w:val="002A5F97"/>
    <w:rsid w:val="002A6690"/>
    <w:rsid w:val="002A6B05"/>
    <w:rsid w:val="002B1086"/>
    <w:rsid w:val="002B408F"/>
    <w:rsid w:val="002B4839"/>
    <w:rsid w:val="002B4865"/>
    <w:rsid w:val="002B4F12"/>
    <w:rsid w:val="002B6444"/>
    <w:rsid w:val="002B698D"/>
    <w:rsid w:val="002B74C7"/>
    <w:rsid w:val="002B78F0"/>
    <w:rsid w:val="002B798D"/>
    <w:rsid w:val="002B7AF0"/>
    <w:rsid w:val="002B7FDC"/>
    <w:rsid w:val="002C0C25"/>
    <w:rsid w:val="002C35B9"/>
    <w:rsid w:val="002C47FB"/>
    <w:rsid w:val="002C5306"/>
    <w:rsid w:val="002C7C1D"/>
    <w:rsid w:val="002D0DD8"/>
    <w:rsid w:val="002D2235"/>
    <w:rsid w:val="002D2DC5"/>
    <w:rsid w:val="002D4935"/>
    <w:rsid w:val="002D50EA"/>
    <w:rsid w:val="002D6FCE"/>
    <w:rsid w:val="002D7106"/>
    <w:rsid w:val="002E05B9"/>
    <w:rsid w:val="002E1068"/>
    <w:rsid w:val="002E118E"/>
    <w:rsid w:val="002E6F50"/>
    <w:rsid w:val="002E7B80"/>
    <w:rsid w:val="002F050D"/>
    <w:rsid w:val="002F1091"/>
    <w:rsid w:val="002F3AD6"/>
    <w:rsid w:val="002F3E03"/>
    <w:rsid w:val="002F4842"/>
    <w:rsid w:val="002F721F"/>
    <w:rsid w:val="002F78CB"/>
    <w:rsid w:val="00300933"/>
    <w:rsid w:val="00301AE2"/>
    <w:rsid w:val="00301C1F"/>
    <w:rsid w:val="00303DEE"/>
    <w:rsid w:val="00304566"/>
    <w:rsid w:val="00305DAF"/>
    <w:rsid w:val="003062C6"/>
    <w:rsid w:val="00306E4C"/>
    <w:rsid w:val="00307504"/>
    <w:rsid w:val="003078BA"/>
    <w:rsid w:val="00307DCF"/>
    <w:rsid w:val="00310EDE"/>
    <w:rsid w:val="00310FD8"/>
    <w:rsid w:val="00317ED0"/>
    <w:rsid w:val="00320055"/>
    <w:rsid w:val="00320703"/>
    <w:rsid w:val="00320AC6"/>
    <w:rsid w:val="0032131C"/>
    <w:rsid w:val="003216CA"/>
    <w:rsid w:val="003217E3"/>
    <w:rsid w:val="00321D7B"/>
    <w:rsid w:val="00322FA7"/>
    <w:rsid w:val="00325160"/>
    <w:rsid w:val="00325970"/>
    <w:rsid w:val="00325FD5"/>
    <w:rsid w:val="00326D94"/>
    <w:rsid w:val="00331151"/>
    <w:rsid w:val="00332177"/>
    <w:rsid w:val="0033411F"/>
    <w:rsid w:val="0033426C"/>
    <w:rsid w:val="003359DB"/>
    <w:rsid w:val="00336A89"/>
    <w:rsid w:val="00337565"/>
    <w:rsid w:val="0034014E"/>
    <w:rsid w:val="00340154"/>
    <w:rsid w:val="00340584"/>
    <w:rsid w:val="0034091B"/>
    <w:rsid w:val="0034099F"/>
    <w:rsid w:val="00340BE1"/>
    <w:rsid w:val="00341A60"/>
    <w:rsid w:val="00341B65"/>
    <w:rsid w:val="00342650"/>
    <w:rsid w:val="0034307C"/>
    <w:rsid w:val="00344940"/>
    <w:rsid w:val="003458BC"/>
    <w:rsid w:val="0035068F"/>
    <w:rsid w:val="00350C73"/>
    <w:rsid w:val="00351CF0"/>
    <w:rsid w:val="003532AD"/>
    <w:rsid w:val="0035354E"/>
    <w:rsid w:val="00353694"/>
    <w:rsid w:val="00353E71"/>
    <w:rsid w:val="00355649"/>
    <w:rsid w:val="0035755C"/>
    <w:rsid w:val="003656D3"/>
    <w:rsid w:val="0036580B"/>
    <w:rsid w:val="00365B7A"/>
    <w:rsid w:val="00366BDF"/>
    <w:rsid w:val="00367854"/>
    <w:rsid w:val="00367FB1"/>
    <w:rsid w:val="003702C6"/>
    <w:rsid w:val="003718E2"/>
    <w:rsid w:val="003752AE"/>
    <w:rsid w:val="003775BE"/>
    <w:rsid w:val="0037782E"/>
    <w:rsid w:val="003819BC"/>
    <w:rsid w:val="003832BB"/>
    <w:rsid w:val="00385A22"/>
    <w:rsid w:val="00385E27"/>
    <w:rsid w:val="00387172"/>
    <w:rsid w:val="0038794F"/>
    <w:rsid w:val="00390FD0"/>
    <w:rsid w:val="00392E26"/>
    <w:rsid w:val="00393F22"/>
    <w:rsid w:val="00394E7F"/>
    <w:rsid w:val="0039507A"/>
    <w:rsid w:val="003965EF"/>
    <w:rsid w:val="003971C5"/>
    <w:rsid w:val="00397D8A"/>
    <w:rsid w:val="003A095C"/>
    <w:rsid w:val="003A4920"/>
    <w:rsid w:val="003A562D"/>
    <w:rsid w:val="003A59C1"/>
    <w:rsid w:val="003A5D8D"/>
    <w:rsid w:val="003A744F"/>
    <w:rsid w:val="003B2517"/>
    <w:rsid w:val="003B2F27"/>
    <w:rsid w:val="003B3234"/>
    <w:rsid w:val="003B3730"/>
    <w:rsid w:val="003B3CEF"/>
    <w:rsid w:val="003B7B70"/>
    <w:rsid w:val="003B7E58"/>
    <w:rsid w:val="003C1129"/>
    <w:rsid w:val="003C18F9"/>
    <w:rsid w:val="003C1AEA"/>
    <w:rsid w:val="003C1ED3"/>
    <w:rsid w:val="003C22DF"/>
    <w:rsid w:val="003C2CC8"/>
    <w:rsid w:val="003C53CE"/>
    <w:rsid w:val="003C556C"/>
    <w:rsid w:val="003C63CC"/>
    <w:rsid w:val="003C63FA"/>
    <w:rsid w:val="003D0180"/>
    <w:rsid w:val="003D06F0"/>
    <w:rsid w:val="003D1B49"/>
    <w:rsid w:val="003D39FB"/>
    <w:rsid w:val="003D45B3"/>
    <w:rsid w:val="003D494F"/>
    <w:rsid w:val="003D6030"/>
    <w:rsid w:val="003D671D"/>
    <w:rsid w:val="003E1815"/>
    <w:rsid w:val="003E35E5"/>
    <w:rsid w:val="003E37AF"/>
    <w:rsid w:val="003E3A16"/>
    <w:rsid w:val="003E6D66"/>
    <w:rsid w:val="003E762A"/>
    <w:rsid w:val="003F3D9E"/>
    <w:rsid w:val="003F5029"/>
    <w:rsid w:val="003F552E"/>
    <w:rsid w:val="003F70C9"/>
    <w:rsid w:val="00401B2E"/>
    <w:rsid w:val="004024DB"/>
    <w:rsid w:val="00402991"/>
    <w:rsid w:val="00402CF5"/>
    <w:rsid w:val="0040469D"/>
    <w:rsid w:val="00406158"/>
    <w:rsid w:val="00406C99"/>
    <w:rsid w:val="004074C5"/>
    <w:rsid w:val="00407538"/>
    <w:rsid w:val="004077E0"/>
    <w:rsid w:val="00407AD8"/>
    <w:rsid w:val="00407DB7"/>
    <w:rsid w:val="0041286A"/>
    <w:rsid w:val="00416663"/>
    <w:rsid w:val="004171DE"/>
    <w:rsid w:val="004179CF"/>
    <w:rsid w:val="00420CE5"/>
    <w:rsid w:val="00421CC1"/>
    <w:rsid w:val="00422BFE"/>
    <w:rsid w:val="00423210"/>
    <w:rsid w:val="00427BC4"/>
    <w:rsid w:val="00431AA2"/>
    <w:rsid w:val="00433A80"/>
    <w:rsid w:val="0043430B"/>
    <w:rsid w:val="004347B1"/>
    <w:rsid w:val="00434BBD"/>
    <w:rsid w:val="00435A80"/>
    <w:rsid w:val="00435D64"/>
    <w:rsid w:val="00436C1E"/>
    <w:rsid w:val="00441C15"/>
    <w:rsid w:val="00441E8F"/>
    <w:rsid w:val="00444785"/>
    <w:rsid w:val="00444E97"/>
    <w:rsid w:val="00445100"/>
    <w:rsid w:val="0044565E"/>
    <w:rsid w:val="00446C60"/>
    <w:rsid w:val="00447867"/>
    <w:rsid w:val="00451B16"/>
    <w:rsid w:val="00453749"/>
    <w:rsid w:val="00453CDC"/>
    <w:rsid w:val="004546F2"/>
    <w:rsid w:val="00455342"/>
    <w:rsid w:val="00460E80"/>
    <w:rsid w:val="004661D7"/>
    <w:rsid w:val="00466474"/>
    <w:rsid w:val="0046715B"/>
    <w:rsid w:val="00467AC5"/>
    <w:rsid w:val="00467CCF"/>
    <w:rsid w:val="00467FB0"/>
    <w:rsid w:val="0047271C"/>
    <w:rsid w:val="00472F19"/>
    <w:rsid w:val="0047648E"/>
    <w:rsid w:val="00476AA2"/>
    <w:rsid w:val="0047792F"/>
    <w:rsid w:val="00483A15"/>
    <w:rsid w:val="00485012"/>
    <w:rsid w:val="004850A9"/>
    <w:rsid w:val="00486A3A"/>
    <w:rsid w:val="00490074"/>
    <w:rsid w:val="004901A4"/>
    <w:rsid w:val="004924AE"/>
    <w:rsid w:val="004924F6"/>
    <w:rsid w:val="00493166"/>
    <w:rsid w:val="004932E7"/>
    <w:rsid w:val="00493355"/>
    <w:rsid w:val="00493DDD"/>
    <w:rsid w:val="00493F75"/>
    <w:rsid w:val="0049456C"/>
    <w:rsid w:val="004950F3"/>
    <w:rsid w:val="00496080"/>
    <w:rsid w:val="00496701"/>
    <w:rsid w:val="00496941"/>
    <w:rsid w:val="004A0471"/>
    <w:rsid w:val="004A0F05"/>
    <w:rsid w:val="004A2490"/>
    <w:rsid w:val="004A3A32"/>
    <w:rsid w:val="004A3CC0"/>
    <w:rsid w:val="004A58C9"/>
    <w:rsid w:val="004B0866"/>
    <w:rsid w:val="004B0E04"/>
    <w:rsid w:val="004B0F15"/>
    <w:rsid w:val="004B29F9"/>
    <w:rsid w:val="004B3999"/>
    <w:rsid w:val="004B4D56"/>
    <w:rsid w:val="004B4F47"/>
    <w:rsid w:val="004B54ED"/>
    <w:rsid w:val="004B5A65"/>
    <w:rsid w:val="004B6678"/>
    <w:rsid w:val="004B6F13"/>
    <w:rsid w:val="004B7C7D"/>
    <w:rsid w:val="004C042E"/>
    <w:rsid w:val="004C147A"/>
    <w:rsid w:val="004C396B"/>
    <w:rsid w:val="004C4321"/>
    <w:rsid w:val="004C44C2"/>
    <w:rsid w:val="004C51AD"/>
    <w:rsid w:val="004C5D2F"/>
    <w:rsid w:val="004C68C9"/>
    <w:rsid w:val="004C7174"/>
    <w:rsid w:val="004C75C1"/>
    <w:rsid w:val="004C7B21"/>
    <w:rsid w:val="004D02DB"/>
    <w:rsid w:val="004D1FBC"/>
    <w:rsid w:val="004D2521"/>
    <w:rsid w:val="004D2CB0"/>
    <w:rsid w:val="004D2FB4"/>
    <w:rsid w:val="004D2FFB"/>
    <w:rsid w:val="004D3902"/>
    <w:rsid w:val="004D3B3C"/>
    <w:rsid w:val="004D6547"/>
    <w:rsid w:val="004D6F15"/>
    <w:rsid w:val="004D724A"/>
    <w:rsid w:val="004E0360"/>
    <w:rsid w:val="004E149E"/>
    <w:rsid w:val="004E1635"/>
    <w:rsid w:val="004E33C3"/>
    <w:rsid w:val="004E35AB"/>
    <w:rsid w:val="004E4C0F"/>
    <w:rsid w:val="004E537E"/>
    <w:rsid w:val="004E5671"/>
    <w:rsid w:val="004E5C33"/>
    <w:rsid w:val="004E5F7D"/>
    <w:rsid w:val="004F2E88"/>
    <w:rsid w:val="004F42AE"/>
    <w:rsid w:val="004F5548"/>
    <w:rsid w:val="004F6E58"/>
    <w:rsid w:val="004F754D"/>
    <w:rsid w:val="004F7E65"/>
    <w:rsid w:val="00500A5B"/>
    <w:rsid w:val="005014AC"/>
    <w:rsid w:val="00502E23"/>
    <w:rsid w:val="00502F6D"/>
    <w:rsid w:val="00504273"/>
    <w:rsid w:val="005067FB"/>
    <w:rsid w:val="00506FA1"/>
    <w:rsid w:val="00507293"/>
    <w:rsid w:val="00510793"/>
    <w:rsid w:val="00510BB8"/>
    <w:rsid w:val="00510CCD"/>
    <w:rsid w:val="005125D4"/>
    <w:rsid w:val="00512997"/>
    <w:rsid w:val="005143AB"/>
    <w:rsid w:val="0051563D"/>
    <w:rsid w:val="00516A04"/>
    <w:rsid w:val="00516D76"/>
    <w:rsid w:val="00516E14"/>
    <w:rsid w:val="005175D1"/>
    <w:rsid w:val="005179E6"/>
    <w:rsid w:val="005204BC"/>
    <w:rsid w:val="00520E11"/>
    <w:rsid w:val="005226FE"/>
    <w:rsid w:val="00522B6A"/>
    <w:rsid w:val="005245BE"/>
    <w:rsid w:val="00524930"/>
    <w:rsid w:val="00524B19"/>
    <w:rsid w:val="00527138"/>
    <w:rsid w:val="0052735E"/>
    <w:rsid w:val="00527ADB"/>
    <w:rsid w:val="00533837"/>
    <w:rsid w:val="0053438D"/>
    <w:rsid w:val="00536B50"/>
    <w:rsid w:val="0054084F"/>
    <w:rsid w:val="005408ED"/>
    <w:rsid w:val="00544519"/>
    <w:rsid w:val="0054548F"/>
    <w:rsid w:val="00546897"/>
    <w:rsid w:val="00550DF1"/>
    <w:rsid w:val="005512C5"/>
    <w:rsid w:val="00552077"/>
    <w:rsid w:val="005520D3"/>
    <w:rsid w:val="005523C7"/>
    <w:rsid w:val="005526C3"/>
    <w:rsid w:val="00552AEC"/>
    <w:rsid w:val="00552BC4"/>
    <w:rsid w:val="0055310A"/>
    <w:rsid w:val="00554ECC"/>
    <w:rsid w:val="005553CD"/>
    <w:rsid w:val="00556F2D"/>
    <w:rsid w:val="005604ED"/>
    <w:rsid w:val="00560EFA"/>
    <w:rsid w:val="005614BD"/>
    <w:rsid w:val="00561A1A"/>
    <w:rsid w:val="005621B5"/>
    <w:rsid w:val="0056375C"/>
    <w:rsid w:val="005651F4"/>
    <w:rsid w:val="0056537E"/>
    <w:rsid w:val="0056794C"/>
    <w:rsid w:val="005710F7"/>
    <w:rsid w:val="00572FF3"/>
    <w:rsid w:val="005746E0"/>
    <w:rsid w:val="0057494E"/>
    <w:rsid w:val="00574A64"/>
    <w:rsid w:val="00574F4D"/>
    <w:rsid w:val="00574F6F"/>
    <w:rsid w:val="00576538"/>
    <w:rsid w:val="00577BF2"/>
    <w:rsid w:val="00577C34"/>
    <w:rsid w:val="005814D2"/>
    <w:rsid w:val="00582CEF"/>
    <w:rsid w:val="00583014"/>
    <w:rsid w:val="00583FF8"/>
    <w:rsid w:val="00584514"/>
    <w:rsid w:val="00584519"/>
    <w:rsid w:val="00584D9B"/>
    <w:rsid w:val="00586C41"/>
    <w:rsid w:val="00587866"/>
    <w:rsid w:val="00593B1F"/>
    <w:rsid w:val="00594062"/>
    <w:rsid w:val="0059444B"/>
    <w:rsid w:val="005955CF"/>
    <w:rsid w:val="00595682"/>
    <w:rsid w:val="00596C5F"/>
    <w:rsid w:val="005A1732"/>
    <w:rsid w:val="005A2123"/>
    <w:rsid w:val="005A277D"/>
    <w:rsid w:val="005A295D"/>
    <w:rsid w:val="005A2E3C"/>
    <w:rsid w:val="005A5F59"/>
    <w:rsid w:val="005B079D"/>
    <w:rsid w:val="005B14B3"/>
    <w:rsid w:val="005B17AF"/>
    <w:rsid w:val="005B2B89"/>
    <w:rsid w:val="005B3A00"/>
    <w:rsid w:val="005B5E38"/>
    <w:rsid w:val="005B5FF8"/>
    <w:rsid w:val="005C0293"/>
    <w:rsid w:val="005C0F7F"/>
    <w:rsid w:val="005C1EF5"/>
    <w:rsid w:val="005C2B80"/>
    <w:rsid w:val="005C3560"/>
    <w:rsid w:val="005C35C8"/>
    <w:rsid w:val="005C3E10"/>
    <w:rsid w:val="005C4090"/>
    <w:rsid w:val="005C4DD5"/>
    <w:rsid w:val="005C51B9"/>
    <w:rsid w:val="005C6990"/>
    <w:rsid w:val="005C7EC9"/>
    <w:rsid w:val="005D1657"/>
    <w:rsid w:val="005D1C43"/>
    <w:rsid w:val="005D2466"/>
    <w:rsid w:val="005D54D8"/>
    <w:rsid w:val="005D61AA"/>
    <w:rsid w:val="005D6825"/>
    <w:rsid w:val="005D6F37"/>
    <w:rsid w:val="005D7AF6"/>
    <w:rsid w:val="005E383E"/>
    <w:rsid w:val="005F0B36"/>
    <w:rsid w:val="005F269F"/>
    <w:rsid w:val="005F3180"/>
    <w:rsid w:val="005F36C6"/>
    <w:rsid w:val="005F5761"/>
    <w:rsid w:val="005F60E3"/>
    <w:rsid w:val="005F6AF8"/>
    <w:rsid w:val="005F6D48"/>
    <w:rsid w:val="00600614"/>
    <w:rsid w:val="00601B16"/>
    <w:rsid w:val="00603B8D"/>
    <w:rsid w:val="0060422D"/>
    <w:rsid w:val="006051DD"/>
    <w:rsid w:val="00606285"/>
    <w:rsid w:val="0060674A"/>
    <w:rsid w:val="00606F59"/>
    <w:rsid w:val="0061059C"/>
    <w:rsid w:val="00611634"/>
    <w:rsid w:val="0061390D"/>
    <w:rsid w:val="00614444"/>
    <w:rsid w:val="00614EF2"/>
    <w:rsid w:val="0061621D"/>
    <w:rsid w:val="00616C7B"/>
    <w:rsid w:val="00617176"/>
    <w:rsid w:val="006178AD"/>
    <w:rsid w:val="00620514"/>
    <w:rsid w:val="006236BD"/>
    <w:rsid w:val="006247EB"/>
    <w:rsid w:val="00624C15"/>
    <w:rsid w:val="006253AA"/>
    <w:rsid w:val="00625761"/>
    <w:rsid w:val="00626773"/>
    <w:rsid w:val="0062677E"/>
    <w:rsid w:val="00627F73"/>
    <w:rsid w:val="00630481"/>
    <w:rsid w:val="006304B5"/>
    <w:rsid w:val="00631369"/>
    <w:rsid w:val="00631C64"/>
    <w:rsid w:val="00634011"/>
    <w:rsid w:val="00634154"/>
    <w:rsid w:val="0063448E"/>
    <w:rsid w:val="0063509E"/>
    <w:rsid w:val="00635AF7"/>
    <w:rsid w:val="00635DD6"/>
    <w:rsid w:val="00637683"/>
    <w:rsid w:val="0064041F"/>
    <w:rsid w:val="00640788"/>
    <w:rsid w:val="006417E3"/>
    <w:rsid w:val="0064381B"/>
    <w:rsid w:val="006438A7"/>
    <w:rsid w:val="00643B80"/>
    <w:rsid w:val="0064572C"/>
    <w:rsid w:val="00646137"/>
    <w:rsid w:val="00646E42"/>
    <w:rsid w:val="006479C3"/>
    <w:rsid w:val="00650CF9"/>
    <w:rsid w:val="00653DEE"/>
    <w:rsid w:val="00654E76"/>
    <w:rsid w:val="00655CDC"/>
    <w:rsid w:val="00656085"/>
    <w:rsid w:val="00657010"/>
    <w:rsid w:val="00657A42"/>
    <w:rsid w:val="00657C51"/>
    <w:rsid w:val="00661A25"/>
    <w:rsid w:val="00662189"/>
    <w:rsid w:val="00662D65"/>
    <w:rsid w:val="00663E79"/>
    <w:rsid w:val="00664EDE"/>
    <w:rsid w:val="0066521A"/>
    <w:rsid w:val="00665280"/>
    <w:rsid w:val="00665CBC"/>
    <w:rsid w:val="006661BE"/>
    <w:rsid w:val="006665EB"/>
    <w:rsid w:val="00667649"/>
    <w:rsid w:val="00670FCE"/>
    <w:rsid w:val="00671999"/>
    <w:rsid w:val="00671C65"/>
    <w:rsid w:val="00672B3A"/>
    <w:rsid w:val="00682E50"/>
    <w:rsid w:val="006833B1"/>
    <w:rsid w:val="00683FC8"/>
    <w:rsid w:val="006848B1"/>
    <w:rsid w:val="00687EDB"/>
    <w:rsid w:val="00691244"/>
    <w:rsid w:val="00691D16"/>
    <w:rsid w:val="00692C1B"/>
    <w:rsid w:val="00692D71"/>
    <w:rsid w:val="006946FC"/>
    <w:rsid w:val="0069546E"/>
    <w:rsid w:val="00695A71"/>
    <w:rsid w:val="00696088"/>
    <w:rsid w:val="006A1FA9"/>
    <w:rsid w:val="006A3730"/>
    <w:rsid w:val="006A3EAB"/>
    <w:rsid w:val="006A469F"/>
    <w:rsid w:val="006A4C54"/>
    <w:rsid w:val="006A4F63"/>
    <w:rsid w:val="006A5616"/>
    <w:rsid w:val="006A57E1"/>
    <w:rsid w:val="006A5C6B"/>
    <w:rsid w:val="006B2651"/>
    <w:rsid w:val="006B2DF8"/>
    <w:rsid w:val="006B61CC"/>
    <w:rsid w:val="006B7A41"/>
    <w:rsid w:val="006C0818"/>
    <w:rsid w:val="006C170B"/>
    <w:rsid w:val="006C22C2"/>
    <w:rsid w:val="006C2383"/>
    <w:rsid w:val="006C29A9"/>
    <w:rsid w:val="006C2B15"/>
    <w:rsid w:val="006C3608"/>
    <w:rsid w:val="006C4695"/>
    <w:rsid w:val="006C4DC0"/>
    <w:rsid w:val="006C5A08"/>
    <w:rsid w:val="006D010F"/>
    <w:rsid w:val="006D0BFE"/>
    <w:rsid w:val="006D128C"/>
    <w:rsid w:val="006D2521"/>
    <w:rsid w:val="006D560A"/>
    <w:rsid w:val="006D6B10"/>
    <w:rsid w:val="006D6CAE"/>
    <w:rsid w:val="006D740A"/>
    <w:rsid w:val="006E01AC"/>
    <w:rsid w:val="006E0F3F"/>
    <w:rsid w:val="006E1180"/>
    <w:rsid w:val="006E13FD"/>
    <w:rsid w:val="006E1895"/>
    <w:rsid w:val="006E1F41"/>
    <w:rsid w:val="006E26DA"/>
    <w:rsid w:val="006E4494"/>
    <w:rsid w:val="006E621A"/>
    <w:rsid w:val="006F11BA"/>
    <w:rsid w:val="006F1CDD"/>
    <w:rsid w:val="006F1F62"/>
    <w:rsid w:val="006F23B2"/>
    <w:rsid w:val="006F2788"/>
    <w:rsid w:val="006F391B"/>
    <w:rsid w:val="006F40B9"/>
    <w:rsid w:val="006F40E4"/>
    <w:rsid w:val="006F43F7"/>
    <w:rsid w:val="006F4793"/>
    <w:rsid w:val="006F6025"/>
    <w:rsid w:val="006F64C7"/>
    <w:rsid w:val="00700CF3"/>
    <w:rsid w:val="0070165B"/>
    <w:rsid w:val="0070175D"/>
    <w:rsid w:val="007026EA"/>
    <w:rsid w:val="00704616"/>
    <w:rsid w:val="00704BB6"/>
    <w:rsid w:val="00705029"/>
    <w:rsid w:val="0070645A"/>
    <w:rsid w:val="00707272"/>
    <w:rsid w:val="00707419"/>
    <w:rsid w:val="0070797A"/>
    <w:rsid w:val="007100B3"/>
    <w:rsid w:val="00711588"/>
    <w:rsid w:val="00712989"/>
    <w:rsid w:val="00712C16"/>
    <w:rsid w:val="00713B00"/>
    <w:rsid w:val="007156DC"/>
    <w:rsid w:val="00715DFB"/>
    <w:rsid w:val="00716145"/>
    <w:rsid w:val="00717CF9"/>
    <w:rsid w:val="007238CF"/>
    <w:rsid w:val="007266AA"/>
    <w:rsid w:val="00727562"/>
    <w:rsid w:val="0072761E"/>
    <w:rsid w:val="00731D43"/>
    <w:rsid w:val="00731E9D"/>
    <w:rsid w:val="007327F6"/>
    <w:rsid w:val="00732AED"/>
    <w:rsid w:val="007333E6"/>
    <w:rsid w:val="0073524F"/>
    <w:rsid w:val="00735ABE"/>
    <w:rsid w:val="007363D4"/>
    <w:rsid w:val="00736423"/>
    <w:rsid w:val="00736562"/>
    <w:rsid w:val="00736569"/>
    <w:rsid w:val="00736908"/>
    <w:rsid w:val="00737051"/>
    <w:rsid w:val="00737369"/>
    <w:rsid w:val="00740363"/>
    <w:rsid w:val="00740492"/>
    <w:rsid w:val="00743971"/>
    <w:rsid w:val="00746CF5"/>
    <w:rsid w:val="007477D9"/>
    <w:rsid w:val="00753012"/>
    <w:rsid w:val="0075442A"/>
    <w:rsid w:val="00754532"/>
    <w:rsid w:val="00754662"/>
    <w:rsid w:val="00754B04"/>
    <w:rsid w:val="00756721"/>
    <w:rsid w:val="0076075C"/>
    <w:rsid w:val="00761503"/>
    <w:rsid w:val="007615A6"/>
    <w:rsid w:val="0076175B"/>
    <w:rsid w:val="00762C86"/>
    <w:rsid w:val="00762EAA"/>
    <w:rsid w:val="00762F60"/>
    <w:rsid w:val="0076332D"/>
    <w:rsid w:val="00765173"/>
    <w:rsid w:val="00766A5E"/>
    <w:rsid w:val="00766C53"/>
    <w:rsid w:val="00772EEE"/>
    <w:rsid w:val="007743BB"/>
    <w:rsid w:val="00776476"/>
    <w:rsid w:val="007771EF"/>
    <w:rsid w:val="00780616"/>
    <w:rsid w:val="007807BF"/>
    <w:rsid w:val="00780868"/>
    <w:rsid w:val="00783B31"/>
    <w:rsid w:val="00784C78"/>
    <w:rsid w:val="007856D4"/>
    <w:rsid w:val="0078698B"/>
    <w:rsid w:val="00791272"/>
    <w:rsid w:val="0079431A"/>
    <w:rsid w:val="007950DC"/>
    <w:rsid w:val="00796379"/>
    <w:rsid w:val="0079752C"/>
    <w:rsid w:val="0079764A"/>
    <w:rsid w:val="007A1489"/>
    <w:rsid w:val="007A1908"/>
    <w:rsid w:val="007A1BF0"/>
    <w:rsid w:val="007A294C"/>
    <w:rsid w:val="007A5F2E"/>
    <w:rsid w:val="007B0DF1"/>
    <w:rsid w:val="007B2C98"/>
    <w:rsid w:val="007B4C3F"/>
    <w:rsid w:val="007B6ABA"/>
    <w:rsid w:val="007B6DA8"/>
    <w:rsid w:val="007B7179"/>
    <w:rsid w:val="007B78BA"/>
    <w:rsid w:val="007C01F0"/>
    <w:rsid w:val="007C02F2"/>
    <w:rsid w:val="007C2313"/>
    <w:rsid w:val="007C3149"/>
    <w:rsid w:val="007C3D13"/>
    <w:rsid w:val="007C475C"/>
    <w:rsid w:val="007C4ED4"/>
    <w:rsid w:val="007C6315"/>
    <w:rsid w:val="007C6405"/>
    <w:rsid w:val="007C64D2"/>
    <w:rsid w:val="007C6657"/>
    <w:rsid w:val="007C7F6F"/>
    <w:rsid w:val="007C7F7F"/>
    <w:rsid w:val="007D248B"/>
    <w:rsid w:val="007D3681"/>
    <w:rsid w:val="007D458C"/>
    <w:rsid w:val="007D4E3E"/>
    <w:rsid w:val="007D5A13"/>
    <w:rsid w:val="007D5E86"/>
    <w:rsid w:val="007D6256"/>
    <w:rsid w:val="007D66A5"/>
    <w:rsid w:val="007D7533"/>
    <w:rsid w:val="007D78BF"/>
    <w:rsid w:val="007E0BD7"/>
    <w:rsid w:val="007E1310"/>
    <w:rsid w:val="007E291B"/>
    <w:rsid w:val="007E40C8"/>
    <w:rsid w:val="007E45D6"/>
    <w:rsid w:val="007E4C46"/>
    <w:rsid w:val="007E5F3F"/>
    <w:rsid w:val="007E6B8C"/>
    <w:rsid w:val="007E706C"/>
    <w:rsid w:val="007F2748"/>
    <w:rsid w:val="007F3613"/>
    <w:rsid w:val="007F43CD"/>
    <w:rsid w:val="007F462C"/>
    <w:rsid w:val="007F565E"/>
    <w:rsid w:val="007F76D0"/>
    <w:rsid w:val="00800F65"/>
    <w:rsid w:val="0080102F"/>
    <w:rsid w:val="0080129B"/>
    <w:rsid w:val="00801F53"/>
    <w:rsid w:val="008057D3"/>
    <w:rsid w:val="0080656F"/>
    <w:rsid w:val="00807860"/>
    <w:rsid w:val="00807D13"/>
    <w:rsid w:val="00810D4C"/>
    <w:rsid w:val="00811701"/>
    <w:rsid w:val="00811A0F"/>
    <w:rsid w:val="008135C7"/>
    <w:rsid w:val="008153B0"/>
    <w:rsid w:val="00815FAA"/>
    <w:rsid w:val="0081690C"/>
    <w:rsid w:val="00816E86"/>
    <w:rsid w:val="0082002A"/>
    <w:rsid w:val="00820A51"/>
    <w:rsid w:val="00820D02"/>
    <w:rsid w:val="00821DC8"/>
    <w:rsid w:val="00822FEC"/>
    <w:rsid w:val="00823C64"/>
    <w:rsid w:val="00824F40"/>
    <w:rsid w:val="00825D22"/>
    <w:rsid w:val="00826B82"/>
    <w:rsid w:val="00826D52"/>
    <w:rsid w:val="00831A6C"/>
    <w:rsid w:val="00832055"/>
    <w:rsid w:val="0083327D"/>
    <w:rsid w:val="00833888"/>
    <w:rsid w:val="0083563C"/>
    <w:rsid w:val="00836765"/>
    <w:rsid w:val="00840C05"/>
    <w:rsid w:val="00843333"/>
    <w:rsid w:val="0084363C"/>
    <w:rsid w:val="00850893"/>
    <w:rsid w:val="00850BEB"/>
    <w:rsid w:val="00850E2A"/>
    <w:rsid w:val="0085187F"/>
    <w:rsid w:val="00852012"/>
    <w:rsid w:val="00853095"/>
    <w:rsid w:val="008543B6"/>
    <w:rsid w:val="00855D5C"/>
    <w:rsid w:val="00860E90"/>
    <w:rsid w:val="00862B05"/>
    <w:rsid w:val="00862DF0"/>
    <w:rsid w:val="00862EF5"/>
    <w:rsid w:val="00862F05"/>
    <w:rsid w:val="00864B4D"/>
    <w:rsid w:val="00864BEF"/>
    <w:rsid w:val="00864E04"/>
    <w:rsid w:val="00864FE3"/>
    <w:rsid w:val="0086532A"/>
    <w:rsid w:val="00865C14"/>
    <w:rsid w:val="00866271"/>
    <w:rsid w:val="008665AA"/>
    <w:rsid w:val="008670B3"/>
    <w:rsid w:val="008707BD"/>
    <w:rsid w:val="0087098A"/>
    <w:rsid w:val="00870D64"/>
    <w:rsid w:val="00871E44"/>
    <w:rsid w:val="0087228F"/>
    <w:rsid w:val="00872432"/>
    <w:rsid w:val="00872711"/>
    <w:rsid w:val="00872CDE"/>
    <w:rsid w:val="00873897"/>
    <w:rsid w:val="00877D8F"/>
    <w:rsid w:val="008803AA"/>
    <w:rsid w:val="00883090"/>
    <w:rsid w:val="008834D9"/>
    <w:rsid w:val="00883C95"/>
    <w:rsid w:val="00884401"/>
    <w:rsid w:val="00884C05"/>
    <w:rsid w:val="008852BF"/>
    <w:rsid w:val="008859C6"/>
    <w:rsid w:val="00885BE9"/>
    <w:rsid w:val="00885D8E"/>
    <w:rsid w:val="008876AA"/>
    <w:rsid w:val="00890620"/>
    <w:rsid w:val="0089142A"/>
    <w:rsid w:val="00891B20"/>
    <w:rsid w:val="00891C52"/>
    <w:rsid w:val="00891F8D"/>
    <w:rsid w:val="0089418C"/>
    <w:rsid w:val="00895684"/>
    <w:rsid w:val="008963B8"/>
    <w:rsid w:val="008A271D"/>
    <w:rsid w:val="008A3767"/>
    <w:rsid w:val="008A3B31"/>
    <w:rsid w:val="008A3B91"/>
    <w:rsid w:val="008A3DA4"/>
    <w:rsid w:val="008A61D5"/>
    <w:rsid w:val="008A79DC"/>
    <w:rsid w:val="008A7AFC"/>
    <w:rsid w:val="008B01AB"/>
    <w:rsid w:val="008B0B5E"/>
    <w:rsid w:val="008B1BAF"/>
    <w:rsid w:val="008B3042"/>
    <w:rsid w:val="008B3DEB"/>
    <w:rsid w:val="008B3F04"/>
    <w:rsid w:val="008B3F4F"/>
    <w:rsid w:val="008B42FE"/>
    <w:rsid w:val="008B4708"/>
    <w:rsid w:val="008B5126"/>
    <w:rsid w:val="008B535C"/>
    <w:rsid w:val="008B72CA"/>
    <w:rsid w:val="008C04BB"/>
    <w:rsid w:val="008C074C"/>
    <w:rsid w:val="008C29AB"/>
    <w:rsid w:val="008C29BC"/>
    <w:rsid w:val="008C2AD8"/>
    <w:rsid w:val="008C3481"/>
    <w:rsid w:val="008C6695"/>
    <w:rsid w:val="008C6F12"/>
    <w:rsid w:val="008D0896"/>
    <w:rsid w:val="008D0D75"/>
    <w:rsid w:val="008D2529"/>
    <w:rsid w:val="008D3EEE"/>
    <w:rsid w:val="008D5560"/>
    <w:rsid w:val="008D5B7D"/>
    <w:rsid w:val="008D6142"/>
    <w:rsid w:val="008E06B5"/>
    <w:rsid w:val="008E109B"/>
    <w:rsid w:val="008E24BB"/>
    <w:rsid w:val="008E5F4B"/>
    <w:rsid w:val="008E6C7F"/>
    <w:rsid w:val="008E734D"/>
    <w:rsid w:val="008E77CD"/>
    <w:rsid w:val="008E797B"/>
    <w:rsid w:val="008F008D"/>
    <w:rsid w:val="008F06A3"/>
    <w:rsid w:val="008F164E"/>
    <w:rsid w:val="008F424C"/>
    <w:rsid w:val="008F4F9C"/>
    <w:rsid w:val="008F653A"/>
    <w:rsid w:val="0090020D"/>
    <w:rsid w:val="009026DF"/>
    <w:rsid w:val="00902CA2"/>
    <w:rsid w:val="00903BDF"/>
    <w:rsid w:val="00903C8F"/>
    <w:rsid w:val="009042CB"/>
    <w:rsid w:val="00911082"/>
    <w:rsid w:val="009110FA"/>
    <w:rsid w:val="00911376"/>
    <w:rsid w:val="00912744"/>
    <w:rsid w:val="0091424D"/>
    <w:rsid w:val="00914EDE"/>
    <w:rsid w:val="00920870"/>
    <w:rsid w:val="009209F6"/>
    <w:rsid w:val="0092134F"/>
    <w:rsid w:val="00921480"/>
    <w:rsid w:val="00921727"/>
    <w:rsid w:val="00921A52"/>
    <w:rsid w:val="00924047"/>
    <w:rsid w:val="00924896"/>
    <w:rsid w:val="00924905"/>
    <w:rsid w:val="00924C44"/>
    <w:rsid w:val="00925276"/>
    <w:rsid w:val="00926E86"/>
    <w:rsid w:val="00930860"/>
    <w:rsid w:val="00930FE6"/>
    <w:rsid w:val="0093105E"/>
    <w:rsid w:val="009315F0"/>
    <w:rsid w:val="00931870"/>
    <w:rsid w:val="00931D4F"/>
    <w:rsid w:val="00931DEB"/>
    <w:rsid w:val="00931F2B"/>
    <w:rsid w:val="00932367"/>
    <w:rsid w:val="0093334C"/>
    <w:rsid w:val="00933375"/>
    <w:rsid w:val="00933A46"/>
    <w:rsid w:val="00933FB2"/>
    <w:rsid w:val="00934E5D"/>
    <w:rsid w:val="00934EEE"/>
    <w:rsid w:val="0093605E"/>
    <w:rsid w:val="009360DC"/>
    <w:rsid w:val="00940F9E"/>
    <w:rsid w:val="00941473"/>
    <w:rsid w:val="00941961"/>
    <w:rsid w:val="00941B57"/>
    <w:rsid w:val="00942EF5"/>
    <w:rsid w:val="00943F5E"/>
    <w:rsid w:val="009443DB"/>
    <w:rsid w:val="00944766"/>
    <w:rsid w:val="009449BB"/>
    <w:rsid w:val="00944A6B"/>
    <w:rsid w:val="009450EA"/>
    <w:rsid w:val="00945E6E"/>
    <w:rsid w:val="0094736C"/>
    <w:rsid w:val="00947CDD"/>
    <w:rsid w:val="009501E2"/>
    <w:rsid w:val="00953508"/>
    <w:rsid w:val="0095370D"/>
    <w:rsid w:val="009562BF"/>
    <w:rsid w:val="00957512"/>
    <w:rsid w:val="00961FED"/>
    <w:rsid w:val="0096288E"/>
    <w:rsid w:val="0096398A"/>
    <w:rsid w:val="00963F3C"/>
    <w:rsid w:val="009666AD"/>
    <w:rsid w:val="00967184"/>
    <w:rsid w:val="0096798C"/>
    <w:rsid w:val="00967A55"/>
    <w:rsid w:val="00970272"/>
    <w:rsid w:val="00971519"/>
    <w:rsid w:val="00974CEF"/>
    <w:rsid w:val="009750B1"/>
    <w:rsid w:val="00975171"/>
    <w:rsid w:val="00975FBB"/>
    <w:rsid w:val="009771CF"/>
    <w:rsid w:val="0098053D"/>
    <w:rsid w:val="00980E6F"/>
    <w:rsid w:val="00980F79"/>
    <w:rsid w:val="00982D78"/>
    <w:rsid w:val="00982F6A"/>
    <w:rsid w:val="00985316"/>
    <w:rsid w:val="009856CA"/>
    <w:rsid w:val="0098633B"/>
    <w:rsid w:val="00991784"/>
    <w:rsid w:val="00991D66"/>
    <w:rsid w:val="009926A9"/>
    <w:rsid w:val="009929C6"/>
    <w:rsid w:val="00992C4C"/>
    <w:rsid w:val="0099313F"/>
    <w:rsid w:val="0099342F"/>
    <w:rsid w:val="009934E8"/>
    <w:rsid w:val="00993F85"/>
    <w:rsid w:val="00994140"/>
    <w:rsid w:val="00994323"/>
    <w:rsid w:val="0099516E"/>
    <w:rsid w:val="00995875"/>
    <w:rsid w:val="00995FAE"/>
    <w:rsid w:val="00996B9F"/>
    <w:rsid w:val="009A1ADB"/>
    <w:rsid w:val="009A20AF"/>
    <w:rsid w:val="009A2769"/>
    <w:rsid w:val="009A2F90"/>
    <w:rsid w:val="009A32E9"/>
    <w:rsid w:val="009A474E"/>
    <w:rsid w:val="009A4B71"/>
    <w:rsid w:val="009A5058"/>
    <w:rsid w:val="009A5BF6"/>
    <w:rsid w:val="009A62A4"/>
    <w:rsid w:val="009A79E5"/>
    <w:rsid w:val="009B039B"/>
    <w:rsid w:val="009B0982"/>
    <w:rsid w:val="009B0CC6"/>
    <w:rsid w:val="009B23F2"/>
    <w:rsid w:val="009B2A57"/>
    <w:rsid w:val="009B4037"/>
    <w:rsid w:val="009B411A"/>
    <w:rsid w:val="009B4A14"/>
    <w:rsid w:val="009B7E6E"/>
    <w:rsid w:val="009B7EA1"/>
    <w:rsid w:val="009C0B5F"/>
    <w:rsid w:val="009C10D4"/>
    <w:rsid w:val="009C1B32"/>
    <w:rsid w:val="009C2D39"/>
    <w:rsid w:val="009C3319"/>
    <w:rsid w:val="009C3859"/>
    <w:rsid w:val="009C4D7E"/>
    <w:rsid w:val="009C71DC"/>
    <w:rsid w:val="009C791F"/>
    <w:rsid w:val="009C796D"/>
    <w:rsid w:val="009D1281"/>
    <w:rsid w:val="009D1F61"/>
    <w:rsid w:val="009D23B3"/>
    <w:rsid w:val="009D41F7"/>
    <w:rsid w:val="009D4774"/>
    <w:rsid w:val="009D4FA1"/>
    <w:rsid w:val="009D55BD"/>
    <w:rsid w:val="009D6103"/>
    <w:rsid w:val="009D6578"/>
    <w:rsid w:val="009D6B49"/>
    <w:rsid w:val="009E0753"/>
    <w:rsid w:val="009E1830"/>
    <w:rsid w:val="009E19AB"/>
    <w:rsid w:val="009E2EF9"/>
    <w:rsid w:val="009E43F1"/>
    <w:rsid w:val="009E658D"/>
    <w:rsid w:val="009F06E5"/>
    <w:rsid w:val="009F13E3"/>
    <w:rsid w:val="009F1994"/>
    <w:rsid w:val="009F22D7"/>
    <w:rsid w:val="009F25D0"/>
    <w:rsid w:val="009F3454"/>
    <w:rsid w:val="009F526B"/>
    <w:rsid w:val="009F54C8"/>
    <w:rsid w:val="009F6731"/>
    <w:rsid w:val="00A004A5"/>
    <w:rsid w:val="00A00A36"/>
    <w:rsid w:val="00A016C6"/>
    <w:rsid w:val="00A0298D"/>
    <w:rsid w:val="00A0393F"/>
    <w:rsid w:val="00A05384"/>
    <w:rsid w:val="00A06347"/>
    <w:rsid w:val="00A06DC3"/>
    <w:rsid w:val="00A0782C"/>
    <w:rsid w:val="00A078DA"/>
    <w:rsid w:val="00A109BD"/>
    <w:rsid w:val="00A1147F"/>
    <w:rsid w:val="00A13817"/>
    <w:rsid w:val="00A140A6"/>
    <w:rsid w:val="00A14186"/>
    <w:rsid w:val="00A155EA"/>
    <w:rsid w:val="00A15DC7"/>
    <w:rsid w:val="00A16551"/>
    <w:rsid w:val="00A172FF"/>
    <w:rsid w:val="00A200A7"/>
    <w:rsid w:val="00A224ED"/>
    <w:rsid w:val="00A22943"/>
    <w:rsid w:val="00A24565"/>
    <w:rsid w:val="00A245B0"/>
    <w:rsid w:val="00A24F5E"/>
    <w:rsid w:val="00A272B7"/>
    <w:rsid w:val="00A277B1"/>
    <w:rsid w:val="00A308DB"/>
    <w:rsid w:val="00A330C8"/>
    <w:rsid w:val="00A33375"/>
    <w:rsid w:val="00A33F78"/>
    <w:rsid w:val="00A344C0"/>
    <w:rsid w:val="00A35A40"/>
    <w:rsid w:val="00A36943"/>
    <w:rsid w:val="00A36EDA"/>
    <w:rsid w:val="00A3757F"/>
    <w:rsid w:val="00A40210"/>
    <w:rsid w:val="00A41A3D"/>
    <w:rsid w:val="00A45DC7"/>
    <w:rsid w:val="00A45FA7"/>
    <w:rsid w:val="00A46395"/>
    <w:rsid w:val="00A46AD8"/>
    <w:rsid w:val="00A46D81"/>
    <w:rsid w:val="00A47741"/>
    <w:rsid w:val="00A47B7A"/>
    <w:rsid w:val="00A52C93"/>
    <w:rsid w:val="00A533FE"/>
    <w:rsid w:val="00A53464"/>
    <w:rsid w:val="00A56215"/>
    <w:rsid w:val="00A57A2A"/>
    <w:rsid w:val="00A6412B"/>
    <w:rsid w:val="00A64923"/>
    <w:rsid w:val="00A67D27"/>
    <w:rsid w:val="00A707B9"/>
    <w:rsid w:val="00A70A4E"/>
    <w:rsid w:val="00A7106A"/>
    <w:rsid w:val="00A71D19"/>
    <w:rsid w:val="00A72D82"/>
    <w:rsid w:val="00A72E7B"/>
    <w:rsid w:val="00A73EF2"/>
    <w:rsid w:val="00A762C4"/>
    <w:rsid w:val="00A76B34"/>
    <w:rsid w:val="00A80F49"/>
    <w:rsid w:val="00A854C3"/>
    <w:rsid w:val="00A86A7B"/>
    <w:rsid w:val="00A87BA2"/>
    <w:rsid w:val="00A90D1E"/>
    <w:rsid w:val="00A912DB"/>
    <w:rsid w:val="00A917C7"/>
    <w:rsid w:val="00A928DB"/>
    <w:rsid w:val="00A94155"/>
    <w:rsid w:val="00A94E0B"/>
    <w:rsid w:val="00A94E1D"/>
    <w:rsid w:val="00A95C0E"/>
    <w:rsid w:val="00AA0A4D"/>
    <w:rsid w:val="00AA1A48"/>
    <w:rsid w:val="00AA220A"/>
    <w:rsid w:val="00AA2AA7"/>
    <w:rsid w:val="00AA2BC0"/>
    <w:rsid w:val="00AA3241"/>
    <w:rsid w:val="00AA3FF0"/>
    <w:rsid w:val="00AA4354"/>
    <w:rsid w:val="00AA44C4"/>
    <w:rsid w:val="00AA4D3A"/>
    <w:rsid w:val="00AA56AC"/>
    <w:rsid w:val="00AA588B"/>
    <w:rsid w:val="00AA6B57"/>
    <w:rsid w:val="00AA7456"/>
    <w:rsid w:val="00AA78BF"/>
    <w:rsid w:val="00AB0ADA"/>
    <w:rsid w:val="00AB1156"/>
    <w:rsid w:val="00AB2C54"/>
    <w:rsid w:val="00AB4BC4"/>
    <w:rsid w:val="00AB5558"/>
    <w:rsid w:val="00AB588C"/>
    <w:rsid w:val="00AB5CDD"/>
    <w:rsid w:val="00AC03BB"/>
    <w:rsid w:val="00AC0D05"/>
    <w:rsid w:val="00AC1095"/>
    <w:rsid w:val="00AC168B"/>
    <w:rsid w:val="00AC47EC"/>
    <w:rsid w:val="00AC4E00"/>
    <w:rsid w:val="00AC5DE5"/>
    <w:rsid w:val="00AD2C12"/>
    <w:rsid w:val="00AD33FF"/>
    <w:rsid w:val="00AD53D6"/>
    <w:rsid w:val="00AD5936"/>
    <w:rsid w:val="00AD5D5D"/>
    <w:rsid w:val="00AD71A1"/>
    <w:rsid w:val="00AE000C"/>
    <w:rsid w:val="00AE074F"/>
    <w:rsid w:val="00AE13EB"/>
    <w:rsid w:val="00AE2A42"/>
    <w:rsid w:val="00AE2CB9"/>
    <w:rsid w:val="00AE34D5"/>
    <w:rsid w:val="00AE3B27"/>
    <w:rsid w:val="00AE4A57"/>
    <w:rsid w:val="00AE52C0"/>
    <w:rsid w:val="00AE6A3B"/>
    <w:rsid w:val="00AF14BD"/>
    <w:rsid w:val="00AF1868"/>
    <w:rsid w:val="00AF2F7E"/>
    <w:rsid w:val="00AF4647"/>
    <w:rsid w:val="00AF5B1C"/>
    <w:rsid w:val="00AF5F45"/>
    <w:rsid w:val="00AF68F1"/>
    <w:rsid w:val="00AF6C43"/>
    <w:rsid w:val="00AF758F"/>
    <w:rsid w:val="00AF7A97"/>
    <w:rsid w:val="00B01F7D"/>
    <w:rsid w:val="00B026EF"/>
    <w:rsid w:val="00B027DA"/>
    <w:rsid w:val="00B02CD9"/>
    <w:rsid w:val="00B03598"/>
    <w:rsid w:val="00B040C1"/>
    <w:rsid w:val="00B04D1E"/>
    <w:rsid w:val="00B058FA"/>
    <w:rsid w:val="00B06654"/>
    <w:rsid w:val="00B066B6"/>
    <w:rsid w:val="00B06A35"/>
    <w:rsid w:val="00B11E51"/>
    <w:rsid w:val="00B127D9"/>
    <w:rsid w:val="00B12F34"/>
    <w:rsid w:val="00B147CB"/>
    <w:rsid w:val="00B15ABA"/>
    <w:rsid w:val="00B16990"/>
    <w:rsid w:val="00B171B1"/>
    <w:rsid w:val="00B17462"/>
    <w:rsid w:val="00B177DB"/>
    <w:rsid w:val="00B20E35"/>
    <w:rsid w:val="00B21C82"/>
    <w:rsid w:val="00B22313"/>
    <w:rsid w:val="00B22EF9"/>
    <w:rsid w:val="00B23BBD"/>
    <w:rsid w:val="00B316EE"/>
    <w:rsid w:val="00B319EF"/>
    <w:rsid w:val="00B31F0A"/>
    <w:rsid w:val="00B323D2"/>
    <w:rsid w:val="00B3257D"/>
    <w:rsid w:val="00B330DA"/>
    <w:rsid w:val="00B333F6"/>
    <w:rsid w:val="00B3398C"/>
    <w:rsid w:val="00B33AF9"/>
    <w:rsid w:val="00B342E5"/>
    <w:rsid w:val="00B348FA"/>
    <w:rsid w:val="00B36B56"/>
    <w:rsid w:val="00B40056"/>
    <w:rsid w:val="00B40367"/>
    <w:rsid w:val="00B41C59"/>
    <w:rsid w:val="00B464D7"/>
    <w:rsid w:val="00B464F8"/>
    <w:rsid w:val="00B47C11"/>
    <w:rsid w:val="00B522ED"/>
    <w:rsid w:val="00B53979"/>
    <w:rsid w:val="00B53A71"/>
    <w:rsid w:val="00B53AA0"/>
    <w:rsid w:val="00B5414D"/>
    <w:rsid w:val="00B554B9"/>
    <w:rsid w:val="00B556A0"/>
    <w:rsid w:val="00B5663D"/>
    <w:rsid w:val="00B5777B"/>
    <w:rsid w:val="00B61C66"/>
    <w:rsid w:val="00B61EAA"/>
    <w:rsid w:val="00B6212F"/>
    <w:rsid w:val="00B625A5"/>
    <w:rsid w:val="00B63849"/>
    <w:rsid w:val="00B646B8"/>
    <w:rsid w:val="00B647BB"/>
    <w:rsid w:val="00B653A0"/>
    <w:rsid w:val="00B65C8E"/>
    <w:rsid w:val="00B661F6"/>
    <w:rsid w:val="00B66304"/>
    <w:rsid w:val="00B672E7"/>
    <w:rsid w:val="00B70BEC"/>
    <w:rsid w:val="00B74157"/>
    <w:rsid w:val="00B741E0"/>
    <w:rsid w:val="00B74A0B"/>
    <w:rsid w:val="00B75581"/>
    <w:rsid w:val="00B75ED3"/>
    <w:rsid w:val="00B7688F"/>
    <w:rsid w:val="00B76D23"/>
    <w:rsid w:val="00B805E9"/>
    <w:rsid w:val="00B82192"/>
    <w:rsid w:val="00B82BED"/>
    <w:rsid w:val="00B85804"/>
    <w:rsid w:val="00B87174"/>
    <w:rsid w:val="00B8730A"/>
    <w:rsid w:val="00B87989"/>
    <w:rsid w:val="00B92180"/>
    <w:rsid w:val="00B92850"/>
    <w:rsid w:val="00B93A7F"/>
    <w:rsid w:val="00B94179"/>
    <w:rsid w:val="00B94A6A"/>
    <w:rsid w:val="00B94DF4"/>
    <w:rsid w:val="00B955F4"/>
    <w:rsid w:val="00B95D93"/>
    <w:rsid w:val="00BA12A9"/>
    <w:rsid w:val="00BA2988"/>
    <w:rsid w:val="00BA36A9"/>
    <w:rsid w:val="00BA3DD3"/>
    <w:rsid w:val="00BA3EF8"/>
    <w:rsid w:val="00BA4AF6"/>
    <w:rsid w:val="00BA58A9"/>
    <w:rsid w:val="00BA75A0"/>
    <w:rsid w:val="00BA7729"/>
    <w:rsid w:val="00BA77FD"/>
    <w:rsid w:val="00BA7E0B"/>
    <w:rsid w:val="00BB063F"/>
    <w:rsid w:val="00BB064F"/>
    <w:rsid w:val="00BB29BB"/>
    <w:rsid w:val="00BB3682"/>
    <w:rsid w:val="00BB3BD8"/>
    <w:rsid w:val="00BB4032"/>
    <w:rsid w:val="00BB4036"/>
    <w:rsid w:val="00BB4A88"/>
    <w:rsid w:val="00BB608A"/>
    <w:rsid w:val="00BB609B"/>
    <w:rsid w:val="00BB6DC4"/>
    <w:rsid w:val="00BB7ACD"/>
    <w:rsid w:val="00BC0162"/>
    <w:rsid w:val="00BC07F7"/>
    <w:rsid w:val="00BC0E88"/>
    <w:rsid w:val="00BC152C"/>
    <w:rsid w:val="00BC2058"/>
    <w:rsid w:val="00BC3822"/>
    <w:rsid w:val="00BC47BB"/>
    <w:rsid w:val="00BC4995"/>
    <w:rsid w:val="00BC4AAC"/>
    <w:rsid w:val="00BD0986"/>
    <w:rsid w:val="00BD272C"/>
    <w:rsid w:val="00BD3ABE"/>
    <w:rsid w:val="00BD536D"/>
    <w:rsid w:val="00BD5CEF"/>
    <w:rsid w:val="00BD62F2"/>
    <w:rsid w:val="00BD630B"/>
    <w:rsid w:val="00BD6471"/>
    <w:rsid w:val="00BD660B"/>
    <w:rsid w:val="00BD7177"/>
    <w:rsid w:val="00BE14CD"/>
    <w:rsid w:val="00BE2305"/>
    <w:rsid w:val="00BE25F3"/>
    <w:rsid w:val="00BE32CC"/>
    <w:rsid w:val="00BE3BD9"/>
    <w:rsid w:val="00BE3D30"/>
    <w:rsid w:val="00BE4302"/>
    <w:rsid w:val="00BE452C"/>
    <w:rsid w:val="00BE578D"/>
    <w:rsid w:val="00BE5821"/>
    <w:rsid w:val="00BE6E69"/>
    <w:rsid w:val="00BF059E"/>
    <w:rsid w:val="00BF0A46"/>
    <w:rsid w:val="00BF0CD0"/>
    <w:rsid w:val="00BF1599"/>
    <w:rsid w:val="00BF191C"/>
    <w:rsid w:val="00BF277B"/>
    <w:rsid w:val="00BF3CBE"/>
    <w:rsid w:val="00BF78D1"/>
    <w:rsid w:val="00C00D62"/>
    <w:rsid w:val="00C01043"/>
    <w:rsid w:val="00C02098"/>
    <w:rsid w:val="00C020A5"/>
    <w:rsid w:val="00C0309B"/>
    <w:rsid w:val="00C0365A"/>
    <w:rsid w:val="00C052AA"/>
    <w:rsid w:val="00C05903"/>
    <w:rsid w:val="00C10E88"/>
    <w:rsid w:val="00C131C8"/>
    <w:rsid w:val="00C143D9"/>
    <w:rsid w:val="00C146F9"/>
    <w:rsid w:val="00C14D45"/>
    <w:rsid w:val="00C14E24"/>
    <w:rsid w:val="00C154E6"/>
    <w:rsid w:val="00C155FA"/>
    <w:rsid w:val="00C15DA9"/>
    <w:rsid w:val="00C205BD"/>
    <w:rsid w:val="00C21DF3"/>
    <w:rsid w:val="00C22010"/>
    <w:rsid w:val="00C229BF"/>
    <w:rsid w:val="00C24532"/>
    <w:rsid w:val="00C25028"/>
    <w:rsid w:val="00C25165"/>
    <w:rsid w:val="00C31DBA"/>
    <w:rsid w:val="00C32153"/>
    <w:rsid w:val="00C3296D"/>
    <w:rsid w:val="00C32A0F"/>
    <w:rsid w:val="00C33FA8"/>
    <w:rsid w:val="00C34ECA"/>
    <w:rsid w:val="00C37331"/>
    <w:rsid w:val="00C40550"/>
    <w:rsid w:val="00C40D8B"/>
    <w:rsid w:val="00C411BD"/>
    <w:rsid w:val="00C41233"/>
    <w:rsid w:val="00C41A15"/>
    <w:rsid w:val="00C434D9"/>
    <w:rsid w:val="00C44D4A"/>
    <w:rsid w:val="00C45ABE"/>
    <w:rsid w:val="00C45DBF"/>
    <w:rsid w:val="00C46096"/>
    <w:rsid w:val="00C46D91"/>
    <w:rsid w:val="00C50679"/>
    <w:rsid w:val="00C50BF3"/>
    <w:rsid w:val="00C50F3A"/>
    <w:rsid w:val="00C512EB"/>
    <w:rsid w:val="00C52B4D"/>
    <w:rsid w:val="00C53234"/>
    <w:rsid w:val="00C54314"/>
    <w:rsid w:val="00C54E96"/>
    <w:rsid w:val="00C55D28"/>
    <w:rsid w:val="00C57048"/>
    <w:rsid w:val="00C5794E"/>
    <w:rsid w:val="00C6198E"/>
    <w:rsid w:val="00C62483"/>
    <w:rsid w:val="00C626B9"/>
    <w:rsid w:val="00C6416B"/>
    <w:rsid w:val="00C64930"/>
    <w:rsid w:val="00C65EA6"/>
    <w:rsid w:val="00C665C1"/>
    <w:rsid w:val="00C70919"/>
    <w:rsid w:val="00C71092"/>
    <w:rsid w:val="00C718B2"/>
    <w:rsid w:val="00C721E3"/>
    <w:rsid w:val="00C728C4"/>
    <w:rsid w:val="00C73991"/>
    <w:rsid w:val="00C73A5E"/>
    <w:rsid w:val="00C80D7E"/>
    <w:rsid w:val="00C8427E"/>
    <w:rsid w:val="00C84A4A"/>
    <w:rsid w:val="00C8610A"/>
    <w:rsid w:val="00C869A0"/>
    <w:rsid w:val="00C87457"/>
    <w:rsid w:val="00C87502"/>
    <w:rsid w:val="00C906E1"/>
    <w:rsid w:val="00C91F1F"/>
    <w:rsid w:val="00C932CB"/>
    <w:rsid w:val="00C94132"/>
    <w:rsid w:val="00C94ACC"/>
    <w:rsid w:val="00C94FA9"/>
    <w:rsid w:val="00C95245"/>
    <w:rsid w:val="00C95DCE"/>
    <w:rsid w:val="00C976CF"/>
    <w:rsid w:val="00CA0E51"/>
    <w:rsid w:val="00CA3281"/>
    <w:rsid w:val="00CA4937"/>
    <w:rsid w:val="00CA6E84"/>
    <w:rsid w:val="00CA72CB"/>
    <w:rsid w:val="00CA78C7"/>
    <w:rsid w:val="00CB0149"/>
    <w:rsid w:val="00CB148D"/>
    <w:rsid w:val="00CB261C"/>
    <w:rsid w:val="00CB3450"/>
    <w:rsid w:val="00CB4F13"/>
    <w:rsid w:val="00CB780C"/>
    <w:rsid w:val="00CB7D94"/>
    <w:rsid w:val="00CC0FB0"/>
    <w:rsid w:val="00CC192D"/>
    <w:rsid w:val="00CC26EB"/>
    <w:rsid w:val="00CC2EEE"/>
    <w:rsid w:val="00CC35CA"/>
    <w:rsid w:val="00CC3FFD"/>
    <w:rsid w:val="00CC504F"/>
    <w:rsid w:val="00CC5B7C"/>
    <w:rsid w:val="00CC6682"/>
    <w:rsid w:val="00CD04A4"/>
    <w:rsid w:val="00CD2A80"/>
    <w:rsid w:val="00CD5478"/>
    <w:rsid w:val="00CD6338"/>
    <w:rsid w:val="00CD72E0"/>
    <w:rsid w:val="00CD741B"/>
    <w:rsid w:val="00CE040F"/>
    <w:rsid w:val="00CE102E"/>
    <w:rsid w:val="00CE1122"/>
    <w:rsid w:val="00CE35FA"/>
    <w:rsid w:val="00CE4A14"/>
    <w:rsid w:val="00CE4F43"/>
    <w:rsid w:val="00CE5830"/>
    <w:rsid w:val="00CE63C3"/>
    <w:rsid w:val="00CE735B"/>
    <w:rsid w:val="00CE7E35"/>
    <w:rsid w:val="00CF02C2"/>
    <w:rsid w:val="00CF16CF"/>
    <w:rsid w:val="00CF189F"/>
    <w:rsid w:val="00CF37C1"/>
    <w:rsid w:val="00CF4162"/>
    <w:rsid w:val="00CF4507"/>
    <w:rsid w:val="00CF4AD7"/>
    <w:rsid w:val="00CF4CD2"/>
    <w:rsid w:val="00CF59CE"/>
    <w:rsid w:val="00CF5B01"/>
    <w:rsid w:val="00CF736B"/>
    <w:rsid w:val="00CF7528"/>
    <w:rsid w:val="00CF767A"/>
    <w:rsid w:val="00D0009A"/>
    <w:rsid w:val="00D0022C"/>
    <w:rsid w:val="00D021FA"/>
    <w:rsid w:val="00D030EF"/>
    <w:rsid w:val="00D034A1"/>
    <w:rsid w:val="00D04A25"/>
    <w:rsid w:val="00D05727"/>
    <w:rsid w:val="00D05970"/>
    <w:rsid w:val="00D05A37"/>
    <w:rsid w:val="00D122E2"/>
    <w:rsid w:val="00D12D8A"/>
    <w:rsid w:val="00D136F6"/>
    <w:rsid w:val="00D16324"/>
    <w:rsid w:val="00D16343"/>
    <w:rsid w:val="00D21C2D"/>
    <w:rsid w:val="00D21F82"/>
    <w:rsid w:val="00D23DDB"/>
    <w:rsid w:val="00D24A7E"/>
    <w:rsid w:val="00D27F54"/>
    <w:rsid w:val="00D32516"/>
    <w:rsid w:val="00D3283C"/>
    <w:rsid w:val="00D32BC0"/>
    <w:rsid w:val="00D32C2A"/>
    <w:rsid w:val="00D332BE"/>
    <w:rsid w:val="00D34565"/>
    <w:rsid w:val="00D35B52"/>
    <w:rsid w:val="00D35DDB"/>
    <w:rsid w:val="00D36737"/>
    <w:rsid w:val="00D40299"/>
    <w:rsid w:val="00D402A1"/>
    <w:rsid w:val="00D42214"/>
    <w:rsid w:val="00D442AE"/>
    <w:rsid w:val="00D443CE"/>
    <w:rsid w:val="00D44506"/>
    <w:rsid w:val="00D459D5"/>
    <w:rsid w:val="00D47380"/>
    <w:rsid w:val="00D50E30"/>
    <w:rsid w:val="00D55EB2"/>
    <w:rsid w:val="00D563DD"/>
    <w:rsid w:val="00D56D35"/>
    <w:rsid w:val="00D5795C"/>
    <w:rsid w:val="00D616A5"/>
    <w:rsid w:val="00D61BF0"/>
    <w:rsid w:val="00D62685"/>
    <w:rsid w:val="00D62848"/>
    <w:rsid w:val="00D65360"/>
    <w:rsid w:val="00D6545A"/>
    <w:rsid w:val="00D65FD4"/>
    <w:rsid w:val="00D70AA1"/>
    <w:rsid w:val="00D7141B"/>
    <w:rsid w:val="00D743B5"/>
    <w:rsid w:val="00D808E1"/>
    <w:rsid w:val="00D8092A"/>
    <w:rsid w:val="00D8322F"/>
    <w:rsid w:val="00D83CF7"/>
    <w:rsid w:val="00D83F76"/>
    <w:rsid w:val="00D84F74"/>
    <w:rsid w:val="00D85517"/>
    <w:rsid w:val="00D858A1"/>
    <w:rsid w:val="00D8606E"/>
    <w:rsid w:val="00D87DAF"/>
    <w:rsid w:val="00D90C13"/>
    <w:rsid w:val="00D92F27"/>
    <w:rsid w:val="00D93C8D"/>
    <w:rsid w:val="00D94E50"/>
    <w:rsid w:val="00D953A2"/>
    <w:rsid w:val="00D96943"/>
    <w:rsid w:val="00D97374"/>
    <w:rsid w:val="00DA0EAB"/>
    <w:rsid w:val="00DA2964"/>
    <w:rsid w:val="00DA35D8"/>
    <w:rsid w:val="00DA36E0"/>
    <w:rsid w:val="00DA4B5B"/>
    <w:rsid w:val="00DA58E5"/>
    <w:rsid w:val="00DA66D8"/>
    <w:rsid w:val="00DB0938"/>
    <w:rsid w:val="00DB0B1F"/>
    <w:rsid w:val="00DB690F"/>
    <w:rsid w:val="00DC0043"/>
    <w:rsid w:val="00DC049C"/>
    <w:rsid w:val="00DC13BE"/>
    <w:rsid w:val="00DC2EA5"/>
    <w:rsid w:val="00DC38CA"/>
    <w:rsid w:val="00DC4BC8"/>
    <w:rsid w:val="00DC5219"/>
    <w:rsid w:val="00DC6BF3"/>
    <w:rsid w:val="00DD0A9C"/>
    <w:rsid w:val="00DD1B46"/>
    <w:rsid w:val="00DD246D"/>
    <w:rsid w:val="00DD3EDA"/>
    <w:rsid w:val="00DD3F2F"/>
    <w:rsid w:val="00DD4800"/>
    <w:rsid w:val="00DD55C7"/>
    <w:rsid w:val="00DD6496"/>
    <w:rsid w:val="00DD6D21"/>
    <w:rsid w:val="00DD787C"/>
    <w:rsid w:val="00DD7D70"/>
    <w:rsid w:val="00DE2116"/>
    <w:rsid w:val="00DE27F2"/>
    <w:rsid w:val="00DE2F1F"/>
    <w:rsid w:val="00DE3C1D"/>
    <w:rsid w:val="00DE4175"/>
    <w:rsid w:val="00DE5604"/>
    <w:rsid w:val="00DE5ABB"/>
    <w:rsid w:val="00DE5BA6"/>
    <w:rsid w:val="00DE7C72"/>
    <w:rsid w:val="00DF0599"/>
    <w:rsid w:val="00DF0F24"/>
    <w:rsid w:val="00DF10EA"/>
    <w:rsid w:val="00DF1197"/>
    <w:rsid w:val="00DF19A7"/>
    <w:rsid w:val="00DF1C4D"/>
    <w:rsid w:val="00DF1F14"/>
    <w:rsid w:val="00DF3B52"/>
    <w:rsid w:val="00DF5BAB"/>
    <w:rsid w:val="00DF63A1"/>
    <w:rsid w:val="00E00A69"/>
    <w:rsid w:val="00E00CB2"/>
    <w:rsid w:val="00E01A43"/>
    <w:rsid w:val="00E024A4"/>
    <w:rsid w:val="00E04590"/>
    <w:rsid w:val="00E04C63"/>
    <w:rsid w:val="00E05855"/>
    <w:rsid w:val="00E05B3F"/>
    <w:rsid w:val="00E05D37"/>
    <w:rsid w:val="00E06201"/>
    <w:rsid w:val="00E11306"/>
    <w:rsid w:val="00E11497"/>
    <w:rsid w:val="00E11DB2"/>
    <w:rsid w:val="00E12BCB"/>
    <w:rsid w:val="00E13528"/>
    <w:rsid w:val="00E1370A"/>
    <w:rsid w:val="00E13BFB"/>
    <w:rsid w:val="00E155B0"/>
    <w:rsid w:val="00E207AE"/>
    <w:rsid w:val="00E21330"/>
    <w:rsid w:val="00E21455"/>
    <w:rsid w:val="00E22300"/>
    <w:rsid w:val="00E22EBD"/>
    <w:rsid w:val="00E2411C"/>
    <w:rsid w:val="00E24A49"/>
    <w:rsid w:val="00E24F7A"/>
    <w:rsid w:val="00E262A9"/>
    <w:rsid w:val="00E2688C"/>
    <w:rsid w:val="00E27C14"/>
    <w:rsid w:val="00E3228E"/>
    <w:rsid w:val="00E32485"/>
    <w:rsid w:val="00E33486"/>
    <w:rsid w:val="00E34AA1"/>
    <w:rsid w:val="00E3559F"/>
    <w:rsid w:val="00E36650"/>
    <w:rsid w:val="00E42C81"/>
    <w:rsid w:val="00E43F50"/>
    <w:rsid w:val="00E44D3A"/>
    <w:rsid w:val="00E45958"/>
    <w:rsid w:val="00E46E5D"/>
    <w:rsid w:val="00E500E4"/>
    <w:rsid w:val="00E5031D"/>
    <w:rsid w:val="00E511C6"/>
    <w:rsid w:val="00E5331E"/>
    <w:rsid w:val="00E5412A"/>
    <w:rsid w:val="00E542DD"/>
    <w:rsid w:val="00E5464A"/>
    <w:rsid w:val="00E5585A"/>
    <w:rsid w:val="00E55FF5"/>
    <w:rsid w:val="00E56EAA"/>
    <w:rsid w:val="00E57187"/>
    <w:rsid w:val="00E57512"/>
    <w:rsid w:val="00E61AF5"/>
    <w:rsid w:val="00E62027"/>
    <w:rsid w:val="00E62E86"/>
    <w:rsid w:val="00E63A0F"/>
    <w:rsid w:val="00E65157"/>
    <w:rsid w:val="00E65D9C"/>
    <w:rsid w:val="00E65F27"/>
    <w:rsid w:val="00E66994"/>
    <w:rsid w:val="00E6784B"/>
    <w:rsid w:val="00E678E0"/>
    <w:rsid w:val="00E67DA1"/>
    <w:rsid w:val="00E71D60"/>
    <w:rsid w:val="00E72BCF"/>
    <w:rsid w:val="00E73786"/>
    <w:rsid w:val="00E73EA8"/>
    <w:rsid w:val="00E75B09"/>
    <w:rsid w:val="00E775B9"/>
    <w:rsid w:val="00E80AC2"/>
    <w:rsid w:val="00E81F95"/>
    <w:rsid w:val="00E82092"/>
    <w:rsid w:val="00E827D5"/>
    <w:rsid w:val="00E82C6D"/>
    <w:rsid w:val="00E84ACB"/>
    <w:rsid w:val="00E84C08"/>
    <w:rsid w:val="00E84EA2"/>
    <w:rsid w:val="00E851DE"/>
    <w:rsid w:val="00E926DF"/>
    <w:rsid w:val="00E92DAF"/>
    <w:rsid w:val="00E97CFE"/>
    <w:rsid w:val="00EA06B9"/>
    <w:rsid w:val="00EA1A66"/>
    <w:rsid w:val="00EA2FEA"/>
    <w:rsid w:val="00EA30EF"/>
    <w:rsid w:val="00EA3934"/>
    <w:rsid w:val="00EA3967"/>
    <w:rsid w:val="00EA3C3F"/>
    <w:rsid w:val="00EA3D43"/>
    <w:rsid w:val="00EA3F08"/>
    <w:rsid w:val="00EA600E"/>
    <w:rsid w:val="00EA75AB"/>
    <w:rsid w:val="00EB0790"/>
    <w:rsid w:val="00EB1D6B"/>
    <w:rsid w:val="00EB2BAA"/>
    <w:rsid w:val="00EB2CA5"/>
    <w:rsid w:val="00EB3691"/>
    <w:rsid w:val="00EB5C7B"/>
    <w:rsid w:val="00EB7069"/>
    <w:rsid w:val="00EC0101"/>
    <w:rsid w:val="00EC04C9"/>
    <w:rsid w:val="00EC05DB"/>
    <w:rsid w:val="00EC0CDA"/>
    <w:rsid w:val="00EC1624"/>
    <w:rsid w:val="00EC1A6D"/>
    <w:rsid w:val="00EC1D4B"/>
    <w:rsid w:val="00EC2608"/>
    <w:rsid w:val="00EC2BDB"/>
    <w:rsid w:val="00EC39D8"/>
    <w:rsid w:val="00EC67E9"/>
    <w:rsid w:val="00EC6ABB"/>
    <w:rsid w:val="00EC74D8"/>
    <w:rsid w:val="00EC7772"/>
    <w:rsid w:val="00ED0888"/>
    <w:rsid w:val="00ED0B97"/>
    <w:rsid w:val="00ED0C79"/>
    <w:rsid w:val="00ED30D3"/>
    <w:rsid w:val="00ED5715"/>
    <w:rsid w:val="00ED7D4A"/>
    <w:rsid w:val="00EE1C43"/>
    <w:rsid w:val="00EE26FB"/>
    <w:rsid w:val="00EE36E7"/>
    <w:rsid w:val="00EE4208"/>
    <w:rsid w:val="00EE658D"/>
    <w:rsid w:val="00EE750E"/>
    <w:rsid w:val="00EF0FF8"/>
    <w:rsid w:val="00EF2C79"/>
    <w:rsid w:val="00EF2E44"/>
    <w:rsid w:val="00EF5311"/>
    <w:rsid w:val="00EF627B"/>
    <w:rsid w:val="00F00015"/>
    <w:rsid w:val="00F00D06"/>
    <w:rsid w:val="00F00F5F"/>
    <w:rsid w:val="00F01684"/>
    <w:rsid w:val="00F024F4"/>
    <w:rsid w:val="00F0294F"/>
    <w:rsid w:val="00F02A5C"/>
    <w:rsid w:val="00F044BD"/>
    <w:rsid w:val="00F05B70"/>
    <w:rsid w:val="00F0667B"/>
    <w:rsid w:val="00F1034A"/>
    <w:rsid w:val="00F12193"/>
    <w:rsid w:val="00F12C75"/>
    <w:rsid w:val="00F131CA"/>
    <w:rsid w:val="00F1459A"/>
    <w:rsid w:val="00F15BA0"/>
    <w:rsid w:val="00F15F43"/>
    <w:rsid w:val="00F173E5"/>
    <w:rsid w:val="00F178C4"/>
    <w:rsid w:val="00F20EE2"/>
    <w:rsid w:val="00F21B9A"/>
    <w:rsid w:val="00F22D67"/>
    <w:rsid w:val="00F22F15"/>
    <w:rsid w:val="00F23419"/>
    <w:rsid w:val="00F236D2"/>
    <w:rsid w:val="00F23944"/>
    <w:rsid w:val="00F23E3B"/>
    <w:rsid w:val="00F24621"/>
    <w:rsid w:val="00F25A5A"/>
    <w:rsid w:val="00F25BED"/>
    <w:rsid w:val="00F276BE"/>
    <w:rsid w:val="00F31781"/>
    <w:rsid w:val="00F31C3F"/>
    <w:rsid w:val="00F32490"/>
    <w:rsid w:val="00F3296D"/>
    <w:rsid w:val="00F35FAD"/>
    <w:rsid w:val="00F360D5"/>
    <w:rsid w:val="00F36278"/>
    <w:rsid w:val="00F410D3"/>
    <w:rsid w:val="00F41794"/>
    <w:rsid w:val="00F41D07"/>
    <w:rsid w:val="00F42020"/>
    <w:rsid w:val="00F44967"/>
    <w:rsid w:val="00F44E9A"/>
    <w:rsid w:val="00F45050"/>
    <w:rsid w:val="00F46FC1"/>
    <w:rsid w:val="00F470CC"/>
    <w:rsid w:val="00F47579"/>
    <w:rsid w:val="00F47717"/>
    <w:rsid w:val="00F47AD7"/>
    <w:rsid w:val="00F50E07"/>
    <w:rsid w:val="00F51113"/>
    <w:rsid w:val="00F51D4C"/>
    <w:rsid w:val="00F5384E"/>
    <w:rsid w:val="00F53C8E"/>
    <w:rsid w:val="00F543CB"/>
    <w:rsid w:val="00F550EF"/>
    <w:rsid w:val="00F56984"/>
    <w:rsid w:val="00F57A3B"/>
    <w:rsid w:val="00F57DC1"/>
    <w:rsid w:val="00F60351"/>
    <w:rsid w:val="00F613BC"/>
    <w:rsid w:val="00F615E7"/>
    <w:rsid w:val="00F63D0E"/>
    <w:rsid w:val="00F6449B"/>
    <w:rsid w:val="00F65087"/>
    <w:rsid w:val="00F6542A"/>
    <w:rsid w:val="00F65AA0"/>
    <w:rsid w:val="00F6665B"/>
    <w:rsid w:val="00F66A7B"/>
    <w:rsid w:val="00F66F4A"/>
    <w:rsid w:val="00F6725F"/>
    <w:rsid w:val="00F67AA4"/>
    <w:rsid w:val="00F7272A"/>
    <w:rsid w:val="00F74CB3"/>
    <w:rsid w:val="00F74D51"/>
    <w:rsid w:val="00F75111"/>
    <w:rsid w:val="00F7643B"/>
    <w:rsid w:val="00F76764"/>
    <w:rsid w:val="00F775EB"/>
    <w:rsid w:val="00F8395F"/>
    <w:rsid w:val="00F83E55"/>
    <w:rsid w:val="00F843C4"/>
    <w:rsid w:val="00F863F8"/>
    <w:rsid w:val="00F87A4F"/>
    <w:rsid w:val="00F9066F"/>
    <w:rsid w:val="00F919A2"/>
    <w:rsid w:val="00F93384"/>
    <w:rsid w:val="00F94369"/>
    <w:rsid w:val="00F94E8A"/>
    <w:rsid w:val="00FA0DD9"/>
    <w:rsid w:val="00FA3796"/>
    <w:rsid w:val="00FA3809"/>
    <w:rsid w:val="00FA5BE7"/>
    <w:rsid w:val="00FA66AD"/>
    <w:rsid w:val="00FA6701"/>
    <w:rsid w:val="00FB06B6"/>
    <w:rsid w:val="00FB07F0"/>
    <w:rsid w:val="00FB08CD"/>
    <w:rsid w:val="00FB1DE4"/>
    <w:rsid w:val="00FB266B"/>
    <w:rsid w:val="00FB2931"/>
    <w:rsid w:val="00FB49FB"/>
    <w:rsid w:val="00FC02BF"/>
    <w:rsid w:val="00FC02E4"/>
    <w:rsid w:val="00FC03F4"/>
    <w:rsid w:val="00FC25E3"/>
    <w:rsid w:val="00FC29CE"/>
    <w:rsid w:val="00FC36E2"/>
    <w:rsid w:val="00FC3DAA"/>
    <w:rsid w:val="00FD154E"/>
    <w:rsid w:val="00FD19DF"/>
    <w:rsid w:val="00FD48F1"/>
    <w:rsid w:val="00FD502A"/>
    <w:rsid w:val="00FD575A"/>
    <w:rsid w:val="00FD628E"/>
    <w:rsid w:val="00FD65A1"/>
    <w:rsid w:val="00FE0147"/>
    <w:rsid w:val="00FE070F"/>
    <w:rsid w:val="00FE2BFE"/>
    <w:rsid w:val="00FE34D3"/>
    <w:rsid w:val="00FE5EEF"/>
    <w:rsid w:val="00FE77A3"/>
    <w:rsid w:val="00FF3218"/>
    <w:rsid w:val="00FF476D"/>
    <w:rsid w:val="00FF479A"/>
    <w:rsid w:val="00FF4914"/>
    <w:rsid w:val="00FF4BD7"/>
    <w:rsid w:val="00FF5114"/>
    <w:rsid w:val="00FF56C6"/>
    <w:rsid w:val="00FF58BE"/>
    <w:rsid w:val="00FF5F14"/>
    <w:rsid w:val="00FF6950"/>
  </w:rsids>
  <m:mathPr>
    <m:mathFont m:val="Cambria Math"/>
    <m:brkBin m:val="before"/>
    <m:brkBinSub m:val="--"/>
    <m:smallFrac m:val="0"/>
    <m:dispDef/>
    <m:lMargin m:val="0"/>
    <m:rMargin m:val="0"/>
    <m:defJc m:val="centerGroup"/>
    <m:wrapIndent m:val="1440"/>
    <m:intLim m:val="subSup"/>
    <m:naryLim m:val="undOvr"/>
  </m:mathPr>
  <w:themeFontLang w:val="en-US" w:bidi="my-MM"/>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219896"/>
  <w15:chartTrackingRefBased/>
  <w15:docId w15:val="{1380074B-7156-4849-AB95-CEA64AD93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16145"/>
    <w:rPr>
      <w:sz w:val="24"/>
      <w:lang w:bidi="my-MM"/>
    </w:rPr>
  </w:style>
  <w:style w:type="paragraph" w:styleId="Heading1">
    <w:name w:val="heading 1"/>
    <w:basedOn w:val="Normal"/>
    <w:next w:val="Normal"/>
    <w:link w:val="Heading1Char"/>
    <w:uiPriority w:val="9"/>
    <w:qFormat/>
    <w:rsid w:val="005B3A00"/>
    <w:pPr>
      <w:keepNext/>
      <w:keepLines/>
      <w:spacing w:after="0" w:line="240" w:lineRule="auto"/>
      <w:outlineLvl w:val="0"/>
    </w:pPr>
    <w:rPr>
      <w:rFonts w:asciiTheme="majorHAnsi" w:eastAsiaTheme="majorEastAsia" w:hAnsiTheme="majorHAnsi" w:cstheme="majorBidi"/>
      <w:color w:val="2F5496" w:themeColor="accent1" w:themeShade="BF"/>
      <w:sz w:val="26"/>
      <w:szCs w:val="32"/>
    </w:rPr>
  </w:style>
  <w:style w:type="paragraph" w:styleId="Heading2">
    <w:name w:val="heading 2"/>
    <w:basedOn w:val="Normal"/>
    <w:next w:val="Normal"/>
    <w:link w:val="Heading2Char"/>
    <w:uiPriority w:val="9"/>
    <w:unhideWhenUsed/>
    <w:qFormat/>
    <w:rsid w:val="00401B2E"/>
    <w:pPr>
      <w:keepNext/>
      <w:keepLines/>
      <w:spacing w:before="40" w:after="0"/>
      <w:outlineLvl w:val="1"/>
    </w:pPr>
    <w:rPr>
      <w:rFonts w:asciiTheme="majorHAnsi" w:eastAsiaTheme="majorEastAsia" w:hAnsiTheme="majorHAnsi" w:cstheme="majorBidi"/>
      <w:color w:val="2F5496" w:themeColor="accent1" w:themeShade="BF"/>
      <w:szCs w:val="26"/>
    </w:rPr>
  </w:style>
  <w:style w:type="paragraph" w:styleId="Heading3">
    <w:name w:val="heading 3"/>
    <w:basedOn w:val="Normal"/>
    <w:next w:val="Normal"/>
    <w:link w:val="Heading3Char"/>
    <w:uiPriority w:val="9"/>
    <w:unhideWhenUsed/>
    <w:qFormat/>
    <w:rsid w:val="009D23B3"/>
    <w:pPr>
      <w:keepNext/>
      <w:keepLines/>
      <w:spacing w:before="40" w:after="0"/>
      <w:outlineLvl w:val="2"/>
    </w:pPr>
    <w:rPr>
      <w:rFonts w:asciiTheme="majorHAnsi" w:eastAsiaTheme="majorEastAsia" w:hAnsiTheme="majorHAnsi" w:cstheme="majorBidi"/>
      <w:color w:val="1F3763" w:themeColor="accent1" w:themeShade="7F"/>
      <w:szCs w:val="24"/>
    </w:rPr>
  </w:style>
  <w:style w:type="paragraph" w:styleId="Heading4">
    <w:name w:val="heading 4"/>
    <w:basedOn w:val="Normal"/>
    <w:next w:val="Normal"/>
    <w:link w:val="Heading4Char"/>
    <w:uiPriority w:val="9"/>
    <w:semiHidden/>
    <w:unhideWhenUsed/>
    <w:qFormat/>
    <w:rsid w:val="00012ED1"/>
    <w:pPr>
      <w:keepNext/>
      <w:keepLines/>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AA4354"/>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544519"/>
    <w:pPr>
      <w:ind w:left="720"/>
      <w:contextualSpacing/>
    </w:pPr>
  </w:style>
  <w:style w:type="character" w:customStyle="1" w:styleId="ListParagraphChar">
    <w:name w:val="List Paragraph Char"/>
    <w:basedOn w:val="DefaultParagraphFont"/>
    <w:link w:val="ListParagraph"/>
    <w:uiPriority w:val="34"/>
    <w:rsid w:val="00B171B1"/>
  </w:style>
  <w:style w:type="paragraph" w:styleId="Header">
    <w:name w:val="header"/>
    <w:basedOn w:val="Normal"/>
    <w:link w:val="HeaderChar"/>
    <w:uiPriority w:val="99"/>
    <w:unhideWhenUsed/>
    <w:rsid w:val="00696088"/>
    <w:pPr>
      <w:tabs>
        <w:tab w:val="center" w:pos="4680"/>
        <w:tab w:val="right" w:pos="9360"/>
      </w:tabs>
      <w:spacing w:after="0" w:line="240" w:lineRule="auto"/>
    </w:pPr>
  </w:style>
  <w:style w:type="character" w:customStyle="1" w:styleId="HeaderChar">
    <w:name w:val="Header Char"/>
    <w:basedOn w:val="DefaultParagraphFont"/>
    <w:link w:val="Header"/>
    <w:uiPriority w:val="99"/>
    <w:rsid w:val="00696088"/>
  </w:style>
  <w:style w:type="paragraph" w:styleId="Footer">
    <w:name w:val="footer"/>
    <w:basedOn w:val="Normal"/>
    <w:link w:val="FooterChar"/>
    <w:uiPriority w:val="99"/>
    <w:unhideWhenUsed/>
    <w:qFormat/>
    <w:rsid w:val="00696088"/>
    <w:pPr>
      <w:tabs>
        <w:tab w:val="center" w:pos="4680"/>
        <w:tab w:val="right" w:pos="9360"/>
      </w:tabs>
      <w:spacing w:after="0" w:line="240" w:lineRule="auto"/>
    </w:pPr>
  </w:style>
  <w:style w:type="character" w:customStyle="1" w:styleId="FooterChar">
    <w:name w:val="Footer Char"/>
    <w:basedOn w:val="DefaultParagraphFont"/>
    <w:link w:val="Footer"/>
    <w:uiPriority w:val="99"/>
    <w:rsid w:val="00696088"/>
  </w:style>
  <w:style w:type="paragraph" w:customStyle="1" w:styleId="M15FormsHeading">
    <w:name w:val="M15 Forms Heading"/>
    <w:basedOn w:val="Normal"/>
    <w:qFormat/>
    <w:rsid w:val="003D671D"/>
    <w:pPr>
      <w:spacing w:after="0" w:line="240" w:lineRule="auto"/>
    </w:pPr>
    <w:rPr>
      <w:rFonts w:ascii="Gadugi" w:eastAsia="Times New Roman" w:hAnsi="Gadugi" w:cs="Calibri"/>
      <w:b/>
      <w:caps/>
      <w:sz w:val="28"/>
      <w:szCs w:val="20"/>
      <w:lang w:val="en-GB" w:eastAsia="ja-JP"/>
    </w:rPr>
  </w:style>
  <w:style w:type="character" w:styleId="CommentReference">
    <w:name w:val="annotation reference"/>
    <w:basedOn w:val="DefaultParagraphFont"/>
    <w:uiPriority w:val="99"/>
    <w:semiHidden/>
    <w:unhideWhenUsed/>
    <w:rsid w:val="00B342E5"/>
    <w:rPr>
      <w:sz w:val="16"/>
      <w:szCs w:val="16"/>
    </w:rPr>
  </w:style>
  <w:style w:type="paragraph" w:styleId="CommentText">
    <w:name w:val="annotation text"/>
    <w:basedOn w:val="Normal"/>
    <w:link w:val="CommentTextChar"/>
    <w:uiPriority w:val="99"/>
    <w:unhideWhenUsed/>
    <w:rsid w:val="00B342E5"/>
    <w:pPr>
      <w:spacing w:line="240" w:lineRule="auto"/>
    </w:pPr>
    <w:rPr>
      <w:sz w:val="20"/>
      <w:szCs w:val="20"/>
    </w:rPr>
  </w:style>
  <w:style w:type="character" w:customStyle="1" w:styleId="CommentTextChar">
    <w:name w:val="Comment Text Char"/>
    <w:basedOn w:val="DefaultParagraphFont"/>
    <w:link w:val="CommentText"/>
    <w:uiPriority w:val="99"/>
    <w:rsid w:val="00B342E5"/>
    <w:rPr>
      <w:sz w:val="20"/>
      <w:szCs w:val="20"/>
    </w:rPr>
  </w:style>
  <w:style w:type="paragraph" w:styleId="CommentSubject">
    <w:name w:val="annotation subject"/>
    <w:basedOn w:val="CommentText"/>
    <w:next w:val="CommentText"/>
    <w:link w:val="CommentSubjectChar"/>
    <w:uiPriority w:val="99"/>
    <w:semiHidden/>
    <w:unhideWhenUsed/>
    <w:rsid w:val="00B342E5"/>
    <w:rPr>
      <w:b/>
      <w:bCs/>
    </w:rPr>
  </w:style>
  <w:style w:type="character" w:customStyle="1" w:styleId="CommentSubjectChar">
    <w:name w:val="Comment Subject Char"/>
    <w:basedOn w:val="CommentTextChar"/>
    <w:link w:val="CommentSubject"/>
    <w:uiPriority w:val="99"/>
    <w:semiHidden/>
    <w:rsid w:val="00B342E5"/>
    <w:rPr>
      <w:b/>
      <w:bCs/>
      <w:sz w:val="20"/>
      <w:szCs w:val="20"/>
    </w:rPr>
  </w:style>
  <w:style w:type="paragraph" w:styleId="BalloonText">
    <w:name w:val="Balloon Text"/>
    <w:basedOn w:val="Normal"/>
    <w:link w:val="BalloonTextChar"/>
    <w:uiPriority w:val="99"/>
    <w:semiHidden/>
    <w:unhideWhenUsed/>
    <w:rsid w:val="00B342E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342E5"/>
    <w:rPr>
      <w:rFonts w:ascii="Segoe UI" w:hAnsi="Segoe UI" w:cs="Segoe UI"/>
      <w:sz w:val="18"/>
      <w:szCs w:val="18"/>
    </w:rPr>
  </w:style>
  <w:style w:type="character" w:customStyle="1" w:styleId="Heading2Char">
    <w:name w:val="Heading 2 Char"/>
    <w:basedOn w:val="DefaultParagraphFont"/>
    <w:link w:val="Heading2"/>
    <w:uiPriority w:val="9"/>
    <w:rsid w:val="00401B2E"/>
    <w:rPr>
      <w:rFonts w:asciiTheme="majorHAnsi" w:eastAsiaTheme="majorEastAsia" w:hAnsiTheme="majorHAnsi" w:cstheme="majorBidi"/>
      <w:color w:val="2F5496" w:themeColor="accent1" w:themeShade="BF"/>
      <w:sz w:val="24"/>
      <w:szCs w:val="26"/>
      <w:lang w:bidi="my-MM"/>
    </w:rPr>
  </w:style>
  <w:style w:type="paragraph" w:customStyle="1" w:styleId="M12CoverPageLightTitle">
    <w:name w:val="M12 Cover Page Light Title"/>
    <w:basedOn w:val="Normal"/>
    <w:qFormat/>
    <w:rsid w:val="004A0F05"/>
    <w:pPr>
      <w:spacing w:after="0" w:line="240" w:lineRule="auto"/>
      <w:jc w:val="center"/>
    </w:pPr>
    <w:rPr>
      <w:rFonts w:ascii="Gadugi" w:eastAsia="Times New Roman" w:hAnsi="Gadugi" w:cs="Calibri"/>
      <w:b/>
      <w:color w:val="5C92E6"/>
      <w:sz w:val="64"/>
      <w:szCs w:val="20"/>
      <w:lang w:val="en-GB" w:eastAsia="ja-JP"/>
    </w:rPr>
  </w:style>
  <w:style w:type="character" w:customStyle="1" w:styleId="Heading1Char">
    <w:name w:val="Heading 1 Char"/>
    <w:basedOn w:val="DefaultParagraphFont"/>
    <w:link w:val="Heading1"/>
    <w:uiPriority w:val="9"/>
    <w:rsid w:val="005B3A00"/>
    <w:rPr>
      <w:rFonts w:asciiTheme="majorHAnsi" w:eastAsiaTheme="majorEastAsia" w:hAnsiTheme="majorHAnsi" w:cstheme="majorBidi"/>
      <w:color w:val="2F5496" w:themeColor="accent1" w:themeShade="BF"/>
      <w:sz w:val="26"/>
      <w:szCs w:val="32"/>
      <w:lang w:bidi="my-MM"/>
    </w:rPr>
  </w:style>
  <w:style w:type="paragraph" w:styleId="TOCHeading">
    <w:name w:val="TOC Heading"/>
    <w:basedOn w:val="Heading1"/>
    <w:next w:val="Normal"/>
    <w:uiPriority w:val="39"/>
    <w:unhideWhenUsed/>
    <w:qFormat/>
    <w:rsid w:val="009C71DC"/>
    <w:pPr>
      <w:outlineLvl w:val="9"/>
    </w:pPr>
  </w:style>
  <w:style w:type="paragraph" w:styleId="TOC2">
    <w:name w:val="toc 2"/>
    <w:basedOn w:val="Normal"/>
    <w:next w:val="Normal"/>
    <w:autoRedefine/>
    <w:uiPriority w:val="39"/>
    <w:unhideWhenUsed/>
    <w:rsid w:val="009C71DC"/>
    <w:pPr>
      <w:spacing w:after="100"/>
      <w:ind w:left="220"/>
    </w:pPr>
  </w:style>
  <w:style w:type="character" w:styleId="Hyperlink">
    <w:name w:val="Hyperlink"/>
    <w:basedOn w:val="DefaultParagraphFont"/>
    <w:uiPriority w:val="99"/>
    <w:unhideWhenUsed/>
    <w:rsid w:val="009C71DC"/>
    <w:rPr>
      <w:color w:val="0563C1" w:themeColor="hyperlink"/>
      <w:u w:val="single"/>
    </w:rPr>
  </w:style>
  <w:style w:type="paragraph" w:customStyle="1" w:styleId="SectionBullet">
    <w:name w:val="Section Bullet"/>
    <w:basedOn w:val="BodyText"/>
    <w:uiPriority w:val="30"/>
    <w:rsid w:val="00AA2AA7"/>
    <w:pPr>
      <w:numPr>
        <w:ilvl w:val="4"/>
        <w:numId w:val="1"/>
      </w:numPr>
      <w:tabs>
        <w:tab w:val="num" w:pos="360"/>
      </w:tabs>
      <w:spacing w:after="0" w:line="320" w:lineRule="atLeast"/>
      <w:ind w:left="3600" w:hanging="360"/>
    </w:pPr>
    <w:rPr>
      <w:rFonts w:cs="Times New Roman"/>
      <w:color w:val="44546A" w:themeColor="text2"/>
      <w:szCs w:val="20"/>
      <w:lang w:val="en-GB"/>
    </w:rPr>
  </w:style>
  <w:style w:type="paragraph" w:customStyle="1" w:styleId="Bullets1">
    <w:name w:val="Bullets 1"/>
    <w:basedOn w:val="BodyText"/>
    <w:link w:val="Bullets1Char"/>
    <w:qFormat/>
    <w:rsid w:val="00AA2AA7"/>
    <w:pPr>
      <w:numPr>
        <w:numId w:val="1"/>
      </w:numPr>
      <w:spacing w:before="40" w:after="40" w:line="240" w:lineRule="auto"/>
    </w:pPr>
    <w:rPr>
      <w:rFonts w:ascii="Calibri" w:hAnsi="Calibri" w:cs="Times New Roman"/>
      <w:color w:val="44546A" w:themeColor="text2"/>
      <w:sz w:val="20"/>
      <w:szCs w:val="20"/>
    </w:rPr>
  </w:style>
  <w:style w:type="character" w:customStyle="1" w:styleId="Bullets1Char">
    <w:name w:val="Bullets 1 Char"/>
    <w:basedOn w:val="BodyTextChar"/>
    <w:link w:val="Bullets1"/>
    <w:rsid w:val="00AA2AA7"/>
    <w:rPr>
      <w:rFonts w:ascii="Calibri" w:hAnsi="Calibri" w:cs="Times New Roman"/>
      <w:color w:val="44546A" w:themeColor="text2"/>
      <w:sz w:val="20"/>
      <w:szCs w:val="20"/>
      <w:lang w:bidi="my-MM"/>
    </w:rPr>
  </w:style>
  <w:style w:type="paragraph" w:customStyle="1" w:styleId="Bullets2">
    <w:name w:val="Bullets 2"/>
    <w:basedOn w:val="Bullets1"/>
    <w:qFormat/>
    <w:rsid w:val="00AA2AA7"/>
    <w:pPr>
      <w:numPr>
        <w:ilvl w:val="1"/>
      </w:numPr>
      <w:tabs>
        <w:tab w:val="num" w:pos="360"/>
      </w:tabs>
      <w:ind w:left="1440" w:hanging="360"/>
    </w:pPr>
  </w:style>
  <w:style w:type="paragraph" w:customStyle="1" w:styleId="Bullets3">
    <w:name w:val="Bullets 3"/>
    <w:basedOn w:val="Bullets1"/>
    <w:qFormat/>
    <w:rsid w:val="00AA2AA7"/>
    <w:pPr>
      <w:numPr>
        <w:ilvl w:val="2"/>
      </w:numPr>
      <w:tabs>
        <w:tab w:val="num" w:pos="360"/>
      </w:tabs>
      <w:ind w:left="2160" w:hanging="360"/>
    </w:pPr>
  </w:style>
  <w:style w:type="paragraph" w:customStyle="1" w:styleId="TableBullets1">
    <w:name w:val="Table Bullets 1"/>
    <w:basedOn w:val="Normal"/>
    <w:uiPriority w:val="15"/>
    <w:qFormat/>
    <w:rsid w:val="00AA2AA7"/>
    <w:pPr>
      <w:numPr>
        <w:ilvl w:val="5"/>
        <w:numId w:val="1"/>
      </w:numPr>
      <w:spacing w:before="90" w:after="90" w:line="240" w:lineRule="auto"/>
      <w:ind w:right="113"/>
    </w:pPr>
    <w:rPr>
      <w:rFonts w:cs="Times New Roman"/>
      <w:color w:val="44546A" w:themeColor="text2"/>
      <w:sz w:val="20"/>
      <w:szCs w:val="20"/>
      <w:lang w:val="en-GB"/>
    </w:rPr>
  </w:style>
  <w:style w:type="paragraph" w:customStyle="1" w:styleId="TableBullets2">
    <w:name w:val="Table Bullets 2"/>
    <w:basedOn w:val="Normal"/>
    <w:uiPriority w:val="15"/>
    <w:qFormat/>
    <w:rsid w:val="00AA2AA7"/>
    <w:pPr>
      <w:numPr>
        <w:ilvl w:val="6"/>
        <w:numId w:val="1"/>
      </w:numPr>
      <w:spacing w:before="90" w:after="90" w:line="240" w:lineRule="auto"/>
      <w:ind w:right="113"/>
    </w:pPr>
    <w:rPr>
      <w:rFonts w:cs="Times New Roman"/>
      <w:color w:val="44546A" w:themeColor="text2"/>
      <w:sz w:val="20"/>
      <w:szCs w:val="20"/>
      <w:lang w:val="en-GB"/>
    </w:rPr>
  </w:style>
  <w:style w:type="table" w:styleId="TableGrid">
    <w:name w:val="Table Grid"/>
    <w:basedOn w:val="TableNormal"/>
    <w:uiPriority w:val="39"/>
    <w:rsid w:val="00AA2AA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AA2AA7"/>
    <w:pPr>
      <w:spacing w:after="0" w:line="240" w:lineRule="auto"/>
    </w:pPr>
    <w:rPr>
      <w:sz w:val="20"/>
      <w:szCs w:val="20"/>
    </w:rPr>
  </w:style>
  <w:style w:type="character" w:customStyle="1" w:styleId="FootnoteTextChar">
    <w:name w:val="Footnote Text Char"/>
    <w:basedOn w:val="DefaultParagraphFont"/>
    <w:link w:val="FootnoteText"/>
    <w:uiPriority w:val="99"/>
    <w:rsid w:val="00AA2AA7"/>
    <w:rPr>
      <w:sz w:val="20"/>
      <w:szCs w:val="20"/>
    </w:rPr>
  </w:style>
  <w:style w:type="character" w:styleId="FootnoteReference">
    <w:name w:val="footnote reference"/>
    <w:basedOn w:val="DefaultParagraphFont"/>
    <w:uiPriority w:val="99"/>
    <w:unhideWhenUsed/>
    <w:rsid w:val="00AA2AA7"/>
    <w:rPr>
      <w:vertAlign w:val="superscript"/>
    </w:rPr>
  </w:style>
  <w:style w:type="paragraph" w:styleId="BodyText">
    <w:name w:val="Body Text"/>
    <w:basedOn w:val="Normal"/>
    <w:link w:val="BodyTextChar"/>
    <w:uiPriority w:val="99"/>
    <w:semiHidden/>
    <w:unhideWhenUsed/>
    <w:rsid w:val="00AA2AA7"/>
    <w:pPr>
      <w:spacing w:after="120"/>
    </w:pPr>
  </w:style>
  <w:style w:type="character" w:customStyle="1" w:styleId="BodyTextChar">
    <w:name w:val="Body Text Char"/>
    <w:basedOn w:val="DefaultParagraphFont"/>
    <w:link w:val="BodyText"/>
    <w:uiPriority w:val="99"/>
    <w:semiHidden/>
    <w:rsid w:val="00AA2AA7"/>
  </w:style>
  <w:style w:type="paragraph" w:customStyle="1" w:styleId="Default">
    <w:name w:val="Default"/>
    <w:rsid w:val="00B74A0B"/>
    <w:pPr>
      <w:autoSpaceDE w:val="0"/>
      <w:autoSpaceDN w:val="0"/>
      <w:adjustRightInd w:val="0"/>
      <w:spacing w:after="0" w:line="240" w:lineRule="auto"/>
    </w:pPr>
    <w:rPr>
      <w:rFonts w:ascii="Calibri" w:eastAsia="Times New Roman" w:hAnsi="Calibri" w:cs="Calibri"/>
      <w:color w:val="000000"/>
      <w:sz w:val="24"/>
      <w:szCs w:val="24"/>
    </w:rPr>
  </w:style>
  <w:style w:type="paragraph" w:customStyle="1" w:styleId="paragraph">
    <w:name w:val="paragraph"/>
    <w:basedOn w:val="Normal"/>
    <w:rsid w:val="00B74A0B"/>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normaltextrun">
    <w:name w:val="normaltextrun"/>
    <w:basedOn w:val="DefaultParagraphFont"/>
    <w:rsid w:val="00B74A0B"/>
  </w:style>
  <w:style w:type="character" w:customStyle="1" w:styleId="eop">
    <w:name w:val="eop"/>
    <w:basedOn w:val="DefaultParagraphFont"/>
    <w:rsid w:val="00B74A0B"/>
  </w:style>
  <w:style w:type="character" w:styleId="UnresolvedMention">
    <w:name w:val="Unresolved Mention"/>
    <w:basedOn w:val="DefaultParagraphFont"/>
    <w:uiPriority w:val="99"/>
    <w:semiHidden/>
    <w:unhideWhenUsed/>
    <w:rsid w:val="00EA75AB"/>
    <w:rPr>
      <w:color w:val="605E5C"/>
      <w:shd w:val="clear" w:color="auto" w:fill="E1DFDD"/>
    </w:rPr>
  </w:style>
  <w:style w:type="character" w:styleId="FollowedHyperlink">
    <w:name w:val="FollowedHyperlink"/>
    <w:basedOn w:val="DefaultParagraphFont"/>
    <w:uiPriority w:val="99"/>
    <w:semiHidden/>
    <w:unhideWhenUsed/>
    <w:rsid w:val="00EA75AB"/>
    <w:rPr>
      <w:color w:val="954F72" w:themeColor="followedHyperlink"/>
      <w:u w:val="single"/>
    </w:rPr>
  </w:style>
  <w:style w:type="character" w:customStyle="1" w:styleId="Heading3Char">
    <w:name w:val="Heading 3 Char"/>
    <w:basedOn w:val="DefaultParagraphFont"/>
    <w:link w:val="Heading3"/>
    <w:uiPriority w:val="9"/>
    <w:rsid w:val="009D23B3"/>
    <w:rPr>
      <w:rFonts w:asciiTheme="majorHAnsi" w:eastAsiaTheme="majorEastAsia" w:hAnsiTheme="majorHAnsi" w:cstheme="majorBidi"/>
      <w:color w:val="1F3763" w:themeColor="accent1" w:themeShade="7F"/>
      <w:sz w:val="24"/>
      <w:szCs w:val="24"/>
      <w:lang w:bidi="my-MM"/>
    </w:rPr>
  </w:style>
  <w:style w:type="character" w:customStyle="1" w:styleId="Heading4Char">
    <w:name w:val="Heading 4 Char"/>
    <w:basedOn w:val="DefaultParagraphFont"/>
    <w:link w:val="Heading4"/>
    <w:uiPriority w:val="9"/>
    <w:semiHidden/>
    <w:rsid w:val="00012ED1"/>
    <w:rPr>
      <w:rFonts w:asciiTheme="majorHAnsi" w:eastAsiaTheme="majorEastAsia" w:hAnsiTheme="majorHAnsi" w:cstheme="majorBidi"/>
      <w:i/>
      <w:iCs/>
      <w:color w:val="2F5496" w:themeColor="accent1" w:themeShade="BF"/>
      <w:sz w:val="24"/>
      <w:lang w:bidi="my-MM"/>
    </w:rPr>
  </w:style>
  <w:style w:type="character" w:customStyle="1" w:styleId="Heading5Char">
    <w:name w:val="Heading 5 Char"/>
    <w:basedOn w:val="DefaultParagraphFont"/>
    <w:link w:val="Heading5"/>
    <w:uiPriority w:val="9"/>
    <w:semiHidden/>
    <w:rsid w:val="00AA4354"/>
    <w:rPr>
      <w:rFonts w:asciiTheme="majorHAnsi" w:eastAsiaTheme="majorEastAsia" w:hAnsiTheme="majorHAnsi" w:cstheme="majorBidi"/>
      <w:color w:val="2F5496" w:themeColor="accent1" w:themeShade="BF"/>
      <w:sz w:val="24"/>
      <w:lang w:bidi="my-MM"/>
    </w:rPr>
  </w:style>
  <w:style w:type="character" w:styleId="Strong">
    <w:name w:val="Strong"/>
    <w:basedOn w:val="DefaultParagraphFont"/>
    <w:uiPriority w:val="22"/>
    <w:qFormat/>
    <w:rsid w:val="00247464"/>
    <w:rPr>
      <w:b/>
      <w:bCs/>
    </w:rPr>
  </w:style>
  <w:style w:type="table" w:customStyle="1" w:styleId="TableGrid1">
    <w:name w:val="Table Grid1"/>
    <w:basedOn w:val="TableNormal"/>
    <w:next w:val="TableGrid"/>
    <w:uiPriority w:val="39"/>
    <w:rsid w:val="007C3149"/>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87389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B5663D"/>
    <w:pPr>
      <w:spacing w:after="0" w:line="240" w:lineRule="auto"/>
    </w:pPr>
    <w:rPr>
      <w:sz w:val="24"/>
      <w:lang w:bidi="my-MM"/>
    </w:rPr>
  </w:style>
  <w:style w:type="paragraph" w:styleId="NormalWeb">
    <w:name w:val="Normal (Web)"/>
    <w:basedOn w:val="Normal"/>
    <w:uiPriority w:val="99"/>
    <w:unhideWhenUsed/>
    <w:rsid w:val="001D5AB5"/>
    <w:pPr>
      <w:spacing w:before="100" w:beforeAutospacing="1" w:after="100" w:afterAutospacing="1" w:line="240" w:lineRule="auto"/>
    </w:pPr>
    <w:rPr>
      <w:rFonts w:ascii="Times New Roman" w:eastAsia="Times New Roman" w:hAnsi="Times New Roman" w:cs="Times New Roman"/>
      <w:szCs w:val="24"/>
      <w:lang w:val="en-GB"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219391">
      <w:bodyDiv w:val="1"/>
      <w:marLeft w:val="0"/>
      <w:marRight w:val="0"/>
      <w:marTop w:val="0"/>
      <w:marBottom w:val="0"/>
      <w:divBdr>
        <w:top w:val="none" w:sz="0" w:space="0" w:color="auto"/>
        <w:left w:val="none" w:sz="0" w:space="0" w:color="auto"/>
        <w:bottom w:val="none" w:sz="0" w:space="0" w:color="auto"/>
        <w:right w:val="none" w:sz="0" w:space="0" w:color="auto"/>
      </w:divBdr>
    </w:div>
    <w:div w:id="150487320">
      <w:bodyDiv w:val="1"/>
      <w:marLeft w:val="0"/>
      <w:marRight w:val="0"/>
      <w:marTop w:val="0"/>
      <w:marBottom w:val="0"/>
      <w:divBdr>
        <w:top w:val="none" w:sz="0" w:space="0" w:color="auto"/>
        <w:left w:val="none" w:sz="0" w:space="0" w:color="auto"/>
        <w:bottom w:val="none" w:sz="0" w:space="0" w:color="auto"/>
        <w:right w:val="none" w:sz="0" w:space="0" w:color="auto"/>
      </w:divBdr>
    </w:div>
    <w:div w:id="299531191">
      <w:bodyDiv w:val="1"/>
      <w:marLeft w:val="0"/>
      <w:marRight w:val="0"/>
      <w:marTop w:val="0"/>
      <w:marBottom w:val="0"/>
      <w:divBdr>
        <w:top w:val="none" w:sz="0" w:space="0" w:color="auto"/>
        <w:left w:val="none" w:sz="0" w:space="0" w:color="auto"/>
        <w:bottom w:val="none" w:sz="0" w:space="0" w:color="auto"/>
        <w:right w:val="none" w:sz="0" w:space="0" w:color="auto"/>
      </w:divBdr>
    </w:div>
    <w:div w:id="374306522">
      <w:bodyDiv w:val="1"/>
      <w:marLeft w:val="0"/>
      <w:marRight w:val="0"/>
      <w:marTop w:val="0"/>
      <w:marBottom w:val="0"/>
      <w:divBdr>
        <w:top w:val="none" w:sz="0" w:space="0" w:color="auto"/>
        <w:left w:val="none" w:sz="0" w:space="0" w:color="auto"/>
        <w:bottom w:val="none" w:sz="0" w:space="0" w:color="auto"/>
        <w:right w:val="none" w:sz="0" w:space="0" w:color="auto"/>
      </w:divBdr>
    </w:div>
    <w:div w:id="374888993">
      <w:bodyDiv w:val="1"/>
      <w:marLeft w:val="0"/>
      <w:marRight w:val="0"/>
      <w:marTop w:val="0"/>
      <w:marBottom w:val="0"/>
      <w:divBdr>
        <w:top w:val="none" w:sz="0" w:space="0" w:color="auto"/>
        <w:left w:val="none" w:sz="0" w:space="0" w:color="auto"/>
        <w:bottom w:val="none" w:sz="0" w:space="0" w:color="auto"/>
        <w:right w:val="none" w:sz="0" w:space="0" w:color="auto"/>
      </w:divBdr>
    </w:div>
    <w:div w:id="384717199">
      <w:bodyDiv w:val="1"/>
      <w:marLeft w:val="0"/>
      <w:marRight w:val="0"/>
      <w:marTop w:val="0"/>
      <w:marBottom w:val="0"/>
      <w:divBdr>
        <w:top w:val="none" w:sz="0" w:space="0" w:color="auto"/>
        <w:left w:val="none" w:sz="0" w:space="0" w:color="auto"/>
        <w:bottom w:val="none" w:sz="0" w:space="0" w:color="auto"/>
        <w:right w:val="none" w:sz="0" w:space="0" w:color="auto"/>
      </w:divBdr>
    </w:div>
    <w:div w:id="405109054">
      <w:bodyDiv w:val="1"/>
      <w:marLeft w:val="0"/>
      <w:marRight w:val="0"/>
      <w:marTop w:val="0"/>
      <w:marBottom w:val="0"/>
      <w:divBdr>
        <w:top w:val="none" w:sz="0" w:space="0" w:color="auto"/>
        <w:left w:val="none" w:sz="0" w:space="0" w:color="auto"/>
        <w:bottom w:val="none" w:sz="0" w:space="0" w:color="auto"/>
        <w:right w:val="none" w:sz="0" w:space="0" w:color="auto"/>
      </w:divBdr>
    </w:div>
    <w:div w:id="460853430">
      <w:bodyDiv w:val="1"/>
      <w:marLeft w:val="0"/>
      <w:marRight w:val="0"/>
      <w:marTop w:val="0"/>
      <w:marBottom w:val="0"/>
      <w:divBdr>
        <w:top w:val="none" w:sz="0" w:space="0" w:color="auto"/>
        <w:left w:val="none" w:sz="0" w:space="0" w:color="auto"/>
        <w:bottom w:val="none" w:sz="0" w:space="0" w:color="auto"/>
        <w:right w:val="none" w:sz="0" w:space="0" w:color="auto"/>
      </w:divBdr>
      <w:divsChild>
        <w:div w:id="883491802">
          <w:marLeft w:val="0"/>
          <w:marRight w:val="0"/>
          <w:marTop w:val="0"/>
          <w:marBottom w:val="0"/>
          <w:divBdr>
            <w:top w:val="none" w:sz="0" w:space="0" w:color="auto"/>
            <w:left w:val="none" w:sz="0" w:space="0" w:color="auto"/>
            <w:bottom w:val="none" w:sz="0" w:space="0" w:color="auto"/>
            <w:right w:val="none" w:sz="0" w:space="0" w:color="auto"/>
          </w:divBdr>
          <w:divsChild>
            <w:div w:id="516846961">
              <w:marLeft w:val="0"/>
              <w:marRight w:val="0"/>
              <w:marTop w:val="0"/>
              <w:marBottom w:val="0"/>
              <w:divBdr>
                <w:top w:val="none" w:sz="0" w:space="0" w:color="auto"/>
                <w:left w:val="none" w:sz="0" w:space="0" w:color="auto"/>
                <w:bottom w:val="none" w:sz="0" w:space="0" w:color="auto"/>
                <w:right w:val="none" w:sz="0" w:space="0" w:color="auto"/>
              </w:divBdr>
            </w:div>
            <w:div w:id="324670665">
              <w:marLeft w:val="0"/>
              <w:marRight w:val="0"/>
              <w:marTop w:val="0"/>
              <w:marBottom w:val="0"/>
              <w:divBdr>
                <w:top w:val="none" w:sz="0" w:space="0" w:color="auto"/>
                <w:left w:val="none" w:sz="0" w:space="0" w:color="auto"/>
                <w:bottom w:val="none" w:sz="0" w:space="0" w:color="auto"/>
                <w:right w:val="none" w:sz="0" w:space="0" w:color="auto"/>
              </w:divBdr>
            </w:div>
            <w:div w:id="1998848624">
              <w:marLeft w:val="0"/>
              <w:marRight w:val="0"/>
              <w:marTop w:val="0"/>
              <w:marBottom w:val="0"/>
              <w:divBdr>
                <w:top w:val="none" w:sz="0" w:space="0" w:color="auto"/>
                <w:left w:val="none" w:sz="0" w:space="0" w:color="auto"/>
                <w:bottom w:val="none" w:sz="0" w:space="0" w:color="auto"/>
                <w:right w:val="none" w:sz="0" w:space="0" w:color="auto"/>
              </w:divBdr>
            </w:div>
            <w:div w:id="463736185">
              <w:marLeft w:val="0"/>
              <w:marRight w:val="0"/>
              <w:marTop w:val="0"/>
              <w:marBottom w:val="0"/>
              <w:divBdr>
                <w:top w:val="none" w:sz="0" w:space="0" w:color="auto"/>
                <w:left w:val="none" w:sz="0" w:space="0" w:color="auto"/>
                <w:bottom w:val="none" w:sz="0" w:space="0" w:color="auto"/>
                <w:right w:val="none" w:sz="0" w:space="0" w:color="auto"/>
              </w:divBdr>
            </w:div>
            <w:div w:id="1985894661">
              <w:marLeft w:val="0"/>
              <w:marRight w:val="0"/>
              <w:marTop w:val="0"/>
              <w:marBottom w:val="0"/>
              <w:divBdr>
                <w:top w:val="none" w:sz="0" w:space="0" w:color="auto"/>
                <w:left w:val="none" w:sz="0" w:space="0" w:color="auto"/>
                <w:bottom w:val="none" w:sz="0" w:space="0" w:color="auto"/>
                <w:right w:val="none" w:sz="0" w:space="0" w:color="auto"/>
              </w:divBdr>
            </w:div>
          </w:divsChild>
        </w:div>
        <w:div w:id="1463812559">
          <w:marLeft w:val="0"/>
          <w:marRight w:val="0"/>
          <w:marTop w:val="0"/>
          <w:marBottom w:val="0"/>
          <w:divBdr>
            <w:top w:val="none" w:sz="0" w:space="0" w:color="auto"/>
            <w:left w:val="none" w:sz="0" w:space="0" w:color="auto"/>
            <w:bottom w:val="none" w:sz="0" w:space="0" w:color="auto"/>
            <w:right w:val="none" w:sz="0" w:space="0" w:color="auto"/>
          </w:divBdr>
        </w:div>
        <w:div w:id="1878228726">
          <w:marLeft w:val="0"/>
          <w:marRight w:val="0"/>
          <w:marTop w:val="0"/>
          <w:marBottom w:val="0"/>
          <w:divBdr>
            <w:top w:val="none" w:sz="0" w:space="0" w:color="auto"/>
            <w:left w:val="none" w:sz="0" w:space="0" w:color="auto"/>
            <w:bottom w:val="none" w:sz="0" w:space="0" w:color="auto"/>
            <w:right w:val="none" w:sz="0" w:space="0" w:color="auto"/>
          </w:divBdr>
        </w:div>
        <w:div w:id="1458254402">
          <w:marLeft w:val="0"/>
          <w:marRight w:val="0"/>
          <w:marTop w:val="0"/>
          <w:marBottom w:val="0"/>
          <w:divBdr>
            <w:top w:val="none" w:sz="0" w:space="0" w:color="auto"/>
            <w:left w:val="none" w:sz="0" w:space="0" w:color="auto"/>
            <w:bottom w:val="none" w:sz="0" w:space="0" w:color="auto"/>
            <w:right w:val="none" w:sz="0" w:space="0" w:color="auto"/>
          </w:divBdr>
        </w:div>
        <w:div w:id="461928324">
          <w:marLeft w:val="0"/>
          <w:marRight w:val="0"/>
          <w:marTop w:val="0"/>
          <w:marBottom w:val="0"/>
          <w:divBdr>
            <w:top w:val="none" w:sz="0" w:space="0" w:color="auto"/>
            <w:left w:val="none" w:sz="0" w:space="0" w:color="auto"/>
            <w:bottom w:val="none" w:sz="0" w:space="0" w:color="auto"/>
            <w:right w:val="none" w:sz="0" w:space="0" w:color="auto"/>
          </w:divBdr>
        </w:div>
        <w:div w:id="548037747">
          <w:marLeft w:val="0"/>
          <w:marRight w:val="0"/>
          <w:marTop w:val="0"/>
          <w:marBottom w:val="0"/>
          <w:divBdr>
            <w:top w:val="none" w:sz="0" w:space="0" w:color="auto"/>
            <w:left w:val="none" w:sz="0" w:space="0" w:color="auto"/>
            <w:bottom w:val="none" w:sz="0" w:space="0" w:color="auto"/>
            <w:right w:val="none" w:sz="0" w:space="0" w:color="auto"/>
          </w:divBdr>
        </w:div>
        <w:div w:id="681006621">
          <w:marLeft w:val="0"/>
          <w:marRight w:val="0"/>
          <w:marTop w:val="0"/>
          <w:marBottom w:val="0"/>
          <w:divBdr>
            <w:top w:val="none" w:sz="0" w:space="0" w:color="auto"/>
            <w:left w:val="none" w:sz="0" w:space="0" w:color="auto"/>
            <w:bottom w:val="none" w:sz="0" w:space="0" w:color="auto"/>
            <w:right w:val="none" w:sz="0" w:space="0" w:color="auto"/>
          </w:divBdr>
        </w:div>
        <w:div w:id="1098328926">
          <w:marLeft w:val="0"/>
          <w:marRight w:val="0"/>
          <w:marTop w:val="0"/>
          <w:marBottom w:val="0"/>
          <w:divBdr>
            <w:top w:val="none" w:sz="0" w:space="0" w:color="auto"/>
            <w:left w:val="none" w:sz="0" w:space="0" w:color="auto"/>
            <w:bottom w:val="none" w:sz="0" w:space="0" w:color="auto"/>
            <w:right w:val="none" w:sz="0" w:space="0" w:color="auto"/>
          </w:divBdr>
        </w:div>
        <w:div w:id="1000087889">
          <w:marLeft w:val="0"/>
          <w:marRight w:val="0"/>
          <w:marTop w:val="0"/>
          <w:marBottom w:val="0"/>
          <w:divBdr>
            <w:top w:val="none" w:sz="0" w:space="0" w:color="auto"/>
            <w:left w:val="none" w:sz="0" w:space="0" w:color="auto"/>
            <w:bottom w:val="none" w:sz="0" w:space="0" w:color="auto"/>
            <w:right w:val="none" w:sz="0" w:space="0" w:color="auto"/>
          </w:divBdr>
        </w:div>
        <w:div w:id="999700538">
          <w:marLeft w:val="0"/>
          <w:marRight w:val="0"/>
          <w:marTop w:val="0"/>
          <w:marBottom w:val="0"/>
          <w:divBdr>
            <w:top w:val="none" w:sz="0" w:space="0" w:color="auto"/>
            <w:left w:val="none" w:sz="0" w:space="0" w:color="auto"/>
            <w:bottom w:val="none" w:sz="0" w:space="0" w:color="auto"/>
            <w:right w:val="none" w:sz="0" w:space="0" w:color="auto"/>
          </w:divBdr>
        </w:div>
        <w:div w:id="499656308">
          <w:marLeft w:val="0"/>
          <w:marRight w:val="0"/>
          <w:marTop w:val="0"/>
          <w:marBottom w:val="0"/>
          <w:divBdr>
            <w:top w:val="none" w:sz="0" w:space="0" w:color="auto"/>
            <w:left w:val="none" w:sz="0" w:space="0" w:color="auto"/>
            <w:bottom w:val="none" w:sz="0" w:space="0" w:color="auto"/>
            <w:right w:val="none" w:sz="0" w:space="0" w:color="auto"/>
          </w:divBdr>
        </w:div>
        <w:div w:id="230383660">
          <w:marLeft w:val="0"/>
          <w:marRight w:val="0"/>
          <w:marTop w:val="0"/>
          <w:marBottom w:val="0"/>
          <w:divBdr>
            <w:top w:val="none" w:sz="0" w:space="0" w:color="auto"/>
            <w:left w:val="none" w:sz="0" w:space="0" w:color="auto"/>
            <w:bottom w:val="none" w:sz="0" w:space="0" w:color="auto"/>
            <w:right w:val="none" w:sz="0" w:space="0" w:color="auto"/>
          </w:divBdr>
          <w:divsChild>
            <w:div w:id="1319262335">
              <w:marLeft w:val="0"/>
              <w:marRight w:val="0"/>
              <w:marTop w:val="0"/>
              <w:marBottom w:val="0"/>
              <w:divBdr>
                <w:top w:val="none" w:sz="0" w:space="0" w:color="auto"/>
                <w:left w:val="none" w:sz="0" w:space="0" w:color="auto"/>
                <w:bottom w:val="none" w:sz="0" w:space="0" w:color="auto"/>
                <w:right w:val="none" w:sz="0" w:space="0" w:color="auto"/>
              </w:divBdr>
            </w:div>
            <w:div w:id="680860030">
              <w:marLeft w:val="0"/>
              <w:marRight w:val="0"/>
              <w:marTop w:val="0"/>
              <w:marBottom w:val="0"/>
              <w:divBdr>
                <w:top w:val="none" w:sz="0" w:space="0" w:color="auto"/>
                <w:left w:val="none" w:sz="0" w:space="0" w:color="auto"/>
                <w:bottom w:val="none" w:sz="0" w:space="0" w:color="auto"/>
                <w:right w:val="none" w:sz="0" w:space="0" w:color="auto"/>
              </w:divBdr>
            </w:div>
            <w:div w:id="2091385102">
              <w:marLeft w:val="0"/>
              <w:marRight w:val="0"/>
              <w:marTop w:val="0"/>
              <w:marBottom w:val="0"/>
              <w:divBdr>
                <w:top w:val="none" w:sz="0" w:space="0" w:color="auto"/>
                <w:left w:val="none" w:sz="0" w:space="0" w:color="auto"/>
                <w:bottom w:val="none" w:sz="0" w:space="0" w:color="auto"/>
                <w:right w:val="none" w:sz="0" w:space="0" w:color="auto"/>
              </w:divBdr>
            </w:div>
            <w:div w:id="1877113637">
              <w:marLeft w:val="0"/>
              <w:marRight w:val="0"/>
              <w:marTop w:val="0"/>
              <w:marBottom w:val="0"/>
              <w:divBdr>
                <w:top w:val="none" w:sz="0" w:space="0" w:color="auto"/>
                <w:left w:val="none" w:sz="0" w:space="0" w:color="auto"/>
                <w:bottom w:val="none" w:sz="0" w:space="0" w:color="auto"/>
                <w:right w:val="none" w:sz="0" w:space="0" w:color="auto"/>
              </w:divBdr>
            </w:div>
            <w:div w:id="2011365716">
              <w:marLeft w:val="0"/>
              <w:marRight w:val="0"/>
              <w:marTop w:val="0"/>
              <w:marBottom w:val="0"/>
              <w:divBdr>
                <w:top w:val="none" w:sz="0" w:space="0" w:color="auto"/>
                <w:left w:val="none" w:sz="0" w:space="0" w:color="auto"/>
                <w:bottom w:val="none" w:sz="0" w:space="0" w:color="auto"/>
                <w:right w:val="none" w:sz="0" w:space="0" w:color="auto"/>
              </w:divBdr>
            </w:div>
          </w:divsChild>
        </w:div>
        <w:div w:id="446463891">
          <w:marLeft w:val="0"/>
          <w:marRight w:val="0"/>
          <w:marTop w:val="0"/>
          <w:marBottom w:val="0"/>
          <w:divBdr>
            <w:top w:val="none" w:sz="0" w:space="0" w:color="auto"/>
            <w:left w:val="none" w:sz="0" w:space="0" w:color="auto"/>
            <w:bottom w:val="none" w:sz="0" w:space="0" w:color="auto"/>
            <w:right w:val="none" w:sz="0" w:space="0" w:color="auto"/>
          </w:divBdr>
        </w:div>
        <w:div w:id="1594701971">
          <w:marLeft w:val="0"/>
          <w:marRight w:val="0"/>
          <w:marTop w:val="0"/>
          <w:marBottom w:val="0"/>
          <w:divBdr>
            <w:top w:val="none" w:sz="0" w:space="0" w:color="auto"/>
            <w:left w:val="none" w:sz="0" w:space="0" w:color="auto"/>
            <w:bottom w:val="none" w:sz="0" w:space="0" w:color="auto"/>
            <w:right w:val="none" w:sz="0" w:space="0" w:color="auto"/>
          </w:divBdr>
        </w:div>
        <w:div w:id="1974021940">
          <w:marLeft w:val="0"/>
          <w:marRight w:val="0"/>
          <w:marTop w:val="0"/>
          <w:marBottom w:val="0"/>
          <w:divBdr>
            <w:top w:val="none" w:sz="0" w:space="0" w:color="auto"/>
            <w:left w:val="none" w:sz="0" w:space="0" w:color="auto"/>
            <w:bottom w:val="none" w:sz="0" w:space="0" w:color="auto"/>
            <w:right w:val="none" w:sz="0" w:space="0" w:color="auto"/>
          </w:divBdr>
        </w:div>
        <w:div w:id="2135558642">
          <w:marLeft w:val="0"/>
          <w:marRight w:val="0"/>
          <w:marTop w:val="0"/>
          <w:marBottom w:val="0"/>
          <w:divBdr>
            <w:top w:val="none" w:sz="0" w:space="0" w:color="auto"/>
            <w:left w:val="none" w:sz="0" w:space="0" w:color="auto"/>
            <w:bottom w:val="none" w:sz="0" w:space="0" w:color="auto"/>
            <w:right w:val="none" w:sz="0" w:space="0" w:color="auto"/>
          </w:divBdr>
        </w:div>
        <w:div w:id="433132467">
          <w:marLeft w:val="0"/>
          <w:marRight w:val="0"/>
          <w:marTop w:val="0"/>
          <w:marBottom w:val="0"/>
          <w:divBdr>
            <w:top w:val="none" w:sz="0" w:space="0" w:color="auto"/>
            <w:left w:val="none" w:sz="0" w:space="0" w:color="auto"/>
            <w:bottom w:val="none" w:sz="0" w:space="0" w:color="auto"/>
            <w:right w:val="none" w:sz="0" w:space="0" w:color="auto"/>
          </w:divBdr>
        </w:div>
        <w:div w:id="1321353110">
          <w:marLeft w:val="0"/>
          <w:marRight w:val="0"/>
          <w:marTop w:val="0"/>
          <w:marBottom w:val="0"/>
          <w:divBdr>
            <w:top w:val="none" w:sz="0" w:space="0" w:color="auto"/>
            <w:left w:val="none" w:sz="0" w:space="0" w:color="auto"/>
            <w:bottom w:val="none" w:sz="0" w:space="0" w:color="auto"/>
            <w:right w:val="none" w:sz="0" w:space="0" w:color="auto"/>
          </w:divBdr>
          <w:divsChild>
            <w:div w:id="1396010015">
              <w:marLeft w:val="0"/>
              <w:marRight w:val="0"/>
              <w:marTop w:val="0"/>
              <w:marBottom w:val="0"/>
              <w:divBdr>
                <w:top w:val="none" w:sz="0" w:space="0" w:color="auto"/>
                <w:left w:val="none" w:sz="0" w:space="0" w:color="auto"/>
                <w:bottom w:val="none" w:sz="0" w:space="0" w:color="auto"/>
                <w:right w:val="none" w:sz="0" w:space="0" w:color="auto"/>
              </w:divBdr>
            </w:div>
            <w:div w:id="297492016">
              <w:marLeft w:val="0"/>
              <w:marRight w:val="0"/>
              <w:marTop w:val="0"/>
              <w:marBottom w:val="0"/>
              <w:divBdr>
                <w:top w:val="none" w:sz="0" w:space="0" w:color="auto"/>
                <w:left w:val="none" w:sz="0" w:space="0" w:color="auto"/>
                <w:bottom w:val="none" w:sz="0" w:space="0" w:color="auto"/>
                <w:right w:val="none" w:sz="0" w:space="0" w:color="auto"/>
              </w:divBdr>
            </w:div>
            <w:div w:id="1761027237">
              <w:marLeft w:val="0"/>
              <w:marRight w:val="0"/>
              <w:marTop w:val="0"/>
              <w:marBottom w:val="0"/>
              <w:divBdr>
                <w:top w:val="none" w:sz="0" w:space="0" w:color="auto"/>
                <w:left w:val="none" w:sz="0" w:space="0" w:color="auto"/>
                <w:bottom w:val="none" w:sz="0" w:space="0" w:color="auto"/>
                <w:right w:val="none" w:sz="0" w:space="0" w:color="auto"/>
              </w:divBdr>
            </w:div>
            <w:div w:id="1395422992">
              <w:marLeft w:val="0"/>
              <w:marRight w:val="0"/>
              <w:marTop w:val="0"/>
              <w:marBottom w:val="0"/>
              <w:divBdr>
                <w:top w:val="none" w:sz="0" w:space="0" w:color="auto"/>
                <w:left w:val="none" w:sz="0" w:space="0" w:color="auto"/>
                <w:bottom w:val="none" w:sz="0" w:space="0" w:color="auto"/>
                <w:right w:val="none" w:sz="0" w:space="0" w:color="auto"/>
              </w:divBdr>
            </w:div>
            <w:div w:id="1183518196">
              <w:marLeft w:val="0"/>
              <w:marRight w:val="0"/>
              <w:marTop w:val="0"/>
              <w:marBottom w:val="0"/>
              <w:divBdr>
                <w:top w:val="none" w:sz="0" w:space="0" w:color="auto"/>
                <w:left w:val="none" w:sz="0" w:space="0" w:color="auto"/>
                <w:bottom w:val="none" w:sz="0" w:space="0" w:color="auto"/>
                <w:right w:val="none" w:sz="0" w:space="0" w:color="auto"/>
              </w:divBdr>
            </w:div>
          </w:divsChild>
        </w:div>
        <w:div w:id="1700204817">
          <w:marLeft w:val="0"/>
          <w:marRight w:val="0"/>
          <w:marTop w:val="0"/>
          <w:marBottom w:val="0"/>
          <w:divBdr>
            <w:top w:val="none" w:sz="0" w:space="0" w:color="auto"/>
            <w:left w:val="none" w:sz="0" w:space="0" w:color="auto"/>
            <w:bottom w:val="none" w:sz="0" w:space="0" w:color="auto"/>
            <w:right w:val="none" w:sz="0" w:space="0" w:color="auto"/>
          </w:divBdr>
        </w:div>
        <w:div w:id="1289435590">
          <w:marLeft w:val="0"/>
          <w:marRight w:val="0"/>
          <w:marTop w:val="0"/>
          <w:marBottom w:val="0"/>
          <w:divBdr>
            <w:top w:val="none" w:sz="0" w:space="0" w:color="auto"/>
            <w:left w:val="none" w:sz="0" w:space="0" w:color="auto"/>
            <w:bottom w:val="none" w:sz="0" w:space="0" w:color="auto"/>
            <w:right w:val="none" w:sz="0" w:space="0" w:color="auto"/>
          </w:divBdr>
        </w:div>
        <w:div w:id="2066558874">
          <w:marLeft w:val="0"/>
          <w:marRight w:val="0"/>
          <w:marTop w:val="0"/>
          <w:marBottom w:val="0"/>
          <w:divBdr>
            <w:top w:val="none" w:sz="0" w:space="0" w:color="auto"/>
            <w:left w:val="none" w:sz="0" w:space="0" w:color="auto"/>
            <w:bottom w:val="none" w:sz="0" w:space="0" w:color="auto"/>
            <w:right w:val="none" w:sz="0" w:space="0" w:color="auto"/>
          </w:divBdr>
        </w:div>
        <w:div w:id="965047367">
          <w:marLeft w:val="0"/>
          <w:marRight w:val="0"/>
          <w:marTop w:val="0"/>
          <w:marBottom w:val="0"/>
          <w:divBdr>
            <w:top w:val="none" w:sz="0" w:space="0" w:color="auto"/>
            <w:left w:val="none" w:sz="0" w:space="0" w:color="auto"/>
            <w:bottom w:val="none" w:sz="0" w:space="0" w:color="auto"/>
            <w:right w:val="none" w:sz="0" w:space="0" w:color="auto"/>
          </w:divBdr>
        </w:div>
        <w:div w:id="2042589801">
          <w:marLeft w:val="0"/>
          <w:marRight w:val="0"/>
          <w:marTop w:val="0"/>
          <w:marBottom w:val="0"/>
          <w:divBdr>
            <w:top w:val="none" w:sz="0" w:space="0" w:color="auto"/>
            <w:left w:val="none" w:sz="0" w:space="0" w:color="auto"/>
            <w:bottom w:val="none" w:sz="0" w:space="0" w:color="auto"/>
            <w:right w:val="none" w:sz="0" w:space="0" w:color="auto"/>
          </w:divBdr>
        </w:div>
        <w:div w:id="41910007">
          <w:marLeft w:val="0"/>
          <w:marRight w:val="0"/>
          <w:marTop w:val="0"/>
          <w:marBottom w:val="0"/>
          <w:divBdr>
            <w:top w:val="none" w:sz="0" w:space="0" w:color="auto"/>
            <w:left w:val="none" w:sz="0" w:space="0" w:color="auto"/>
            <w:bottom w:val="none" w:sz="0" w:space="0" w:color="auto"/>
            <w:right w:val="none" w:sz="0" w:space="0" w:color="auto"/>
          </w:divBdr>
          <w:divsChild>
            <w:div w:id="1633944414">
              <w:marLeft w:val="0"/>
              <w:marRight w:val="0"/>
              <w:marTop w:val="0"/>
              <w:marBottom w:val="0"/>
              <w:divBdr>
                <w:top w:val="none" w:sz="0" w:space="0" w:color="auto"/>
                <w:left w:val="none" w:sz="0" w:space="0" w:color="auto"/>
                <w:bottom w:val="none" w:sz="0" w:space="0" w:color="auto"/>
                <w:right w:val="none" w:sz="0" w:space="0" w:color="auto"/>
              </w:divBdr>
            </w:div>
            <w:div w:id="951127794">
              <w:marLeft w:val="0"/>
              <w:marRight w:val="0"/>
              <w:marTop w:val="0"/>
              <w:marBottom w:val="0"/>
              <w:divBdr>
                <w:top w:val="none" w:sz="0" w:space="0" w:color="auto"/>
                <w:left w:val="none" w:sz="0" w:space="0" w:color="auto"/>
                <w:bottom w:val="none" w:sz="0" w:space="0" w:color="auto"/>
                <w:right w:val="none" w:sz="0" w:space="0" w:color="auto"/>
              </w:divBdr>
            </w:div>
            <w:div w:id="1780644447">
              <w:marLeft w:val="0"/>
              <w:marRight w:val="0"/>
              <w:marTop w:val="0"/>
              <w:marBottom w:val="0"/>
              <w:divBdr>
                <w:top w:val="none" w:sz="0" w:space="0" w:color="auto"/>
                <w:left w:val="none" w:sz="0" w:space="0" w:color="auto"/>
                <w:bottom w:val="none" w:sz="0" w:space="0" w:color="auto"/>
                <w:right w:val="none" w:sz="0" w:space="0" w:color="auto"/>
              </w:divBdr>
            </w:div>
            <w:div w:id="903176162">
              <w:marLeft w:val="0"/>
              <w:marRight w:val="0"/>
              <w:marTop w:val="0"/>
              <w:marBottom w:val="0"/>
              <w:divBdr>
                <w:top w:val="none" w:sz="0" w:space="0" w:color="auto"/>
                <w:left w:val="none" w:sz="0" w:space="0" w:color="auto"/>
                <w:bottom w:val="none" w:sz="0" w:space="0" w:color="auto"/>
                <w:right w:val="none" w:sz="0" w:space="0" w:color="auto"/>
              </w:divBdr>
            </w:div>
            <w:div w:id="2020616832">
              <w:marLeft w:val="0"/>
              <w:marRight w:val="0"/>
              <w:marTop w:val="0"/>
              <w:marBottom w:val="0"/>
              <w:divBdr>
                <w:top w:val="none" w:sz="0" w:space="0" w:color="auto"/>
                <w:left w:val="none" w:sz="0" w:space="0" w:color="auto"/>
                <w:bottom w:val="none" w:sz="0" w:space="0" w:color="auto"/>
                <w:right w:val="none" w:sz="0" w:space="0" w:color="auto"/>
              </w:divBdr>
            </w:div>
          </w:divsChild>
        </w:div>
        <w:div w:id="819225088">
          <w:marLeft w:val="0"/>
          <w:marRight w:val="0"/>
          <w:marTop w:val="0"/>
          <w:marBottom w:val="0"/>
          <w:divBdr>
            <w:top w:val="none" w:sz="0" w:space="0" w:color="auto"/>
            <w:left w:val="none" w:sz="0" w:space="0" w:color="auto"/>
            <w:bottom w:val="none" w:sz="0" w:space="0" w:color="auto"/>
            <w:right w:val="none" w:sz="0" w:space="0" w:color="auto"/>
          </w:divBdr>
          <w:divsChild>
            <w:div w:id="777914680">
              <w:marLeft w:val="0"/>
              <w:marRight w:val="0"/>
              <w:marTop w:val="0"/>
              <w:marBottom w:val="0"/>
              <w:divBdr>
                <w:top w:val="none" w:sz="0" w:space="0" w:color="auto"/>
                <w:left w:val="none" w:sz="0" w:space="0" w:color="auto"/>
                <w:bottom w:val="none" w:sz="0" w:space="0" w:color="auto"/>
                <w:right w:val="none" w:sz="0" w:space="0" w:color="auto"/>
              </w:divBdr>
            </w:div>
            <w:div w:id="1127314431">
              <w:marLeft w:val="0"/>
              <w:marRight w:val="0"/>
              <w:marTop w:val="0"/>
              <w:marBottom w:val="0"/>
              <w:divBdr>
                <w:top w:val="none" w:sz="0" w:space="0" w:color="auto"/>
                <w:left w:val="none" w:sz="0" w:space="0" w:color="auto"/>
                <w:bottom w:val="none" w:sz="0" w:space="0" w:color="auto"/>
                <w:right w:val="none" w:sz="0" w:space="0" w:color="auto"/>
              </w:divBdr>
            </w:div>
            <w:div w:id="783112729">
              <w:marLeft w:val="0"/>
              <w:marRight w:val="0"/>
              <w:marTop w:val="0"/>
              <w:marBottom w:val="0"/>
              <w:divBdr>
                <w:top w:val="none" w:sz="0" w:space="0" w:color="auto"/>
                <w:left w:val="none" w:sz="0" w:space="0" w:color="auto"/>
                <w:bottom w:val="none" w:sz="0" w:space="0" w:color="auto"/>
                <w:right w:val="none" w:sz="0" w:space="0" w:color="auto"/>
              </w:divBdr>
            </w:div>
            <w:div w:id="21325752">
              <w:marLeft w:val="0"/>
              <w:marRight w:val="0"/>
              <w:marTop w:val="0"/>
              <w:marBottom w:val="0"/>
              <w:divBdr>
                <w:top w:val="none" w:sz="0" w:space="0" w:color="auto"/>
                <w:left w:val="none" w:sz="0" w:space="0" w:color="auto"/>
                <w:bottom w:val="none" w:sz="0" w:space="0" w:color="auto"/>
                <w:right w:val="none" w:sz="0" w:space="0" w:color="auto"/>
              </w:divBdr>
            </w:div>
          </w:divsChild>
        </w:div>
        <w:div w:id="1133862308">
          <w:marLeft w:val="0"/>
          <w:marRight w:val="0"/>
          <w:marTop w:val="0"/>
          <w:marBottom w:val="0"/>
          <w:divBdr>
            <w:top w:val="none" w:sz="0" w:space="0" w:color="auto"/>
            <w:left w:val="none" w:sz="0" w:space="0" w:color="auto"/>
            <w:bottom w:val="none" w:sz="0" w:space="0" w:color="auto"/>
            <w:right w:val="none" w:sz="0" w:space="0" w:color="auto"/>
          </w:divBdr>
          <w:divsChild>
            <w:div w:id="1245534814">
              <w:marLeft w:val="0"/>
              <w:marRight w:val="0"/>
              <w:marTop w:val="0"/>
              <w:marBottom w:val="0"/>
              <w:divBdr>
                <w:top w:val="none" w:sz="0" w:space="0" w:color="auto"/>
                <w:left w:val="none" w:sz="0" w:space="0" w:color="auto"/>
                <w:bottom w:val="none" w:sz="0" w:space="0" w:color="auto"/>
                <w:right w:val="none" w:sz="0" w:space="0" w:color="auto"/>
              </w:divBdr>
            </w:div>
            <w:div w:id="1820490436">
              <w:marLeft w:val="0"/>
              <w:marRight w:val="0"/>
              <w:marTop w:val="0"/>
              <w:marBottom w:val="0"/>
              <w:divBdr>
                <w:top w:val="none" w:sz="0" w:space="0" w:color="auto"/>
                <w:left w:val="none" w:sz="0" w:space="0" w:color="auto"/>
                <w:bottom w:val="none" w:sz="0" w:space="0" w:color="auto"/>
                <w:right w:val="none" w:sz="0" w:space="0" w:color="auto"/>
              </w:divBdr>
            </w:div>
            <w:div w:id="1597442510">
              <w:marLeft w:val="0"/>
              <w:marRight w:val="0"/>
              <w:marTop w:val="0"/>
              <w:marBottom w:val="0"/>
              <w:divBdr>
                <w:top w:val="none" w:sz="0" w:space="0" w:color="auto"/>
                <w:left w:val="none" w:sz="0" w:space="0" w:color="auto"/>
                <w:bottom w:val="none" w:sz="0" w:space="0" w:color="auto"/>
                <w:right w:val="none" w:sz="0" w:space="0" w:color="auto"/>
              </w:divBdr>
            </w:div>
            <w:div w:id="1215119621">
              <w:marLeft w:val="0"/>
              <w:marRight w:val="0"/>
              <w:marTop w:val="0"/>
              <w:marBottom w:val="0"/>
              <w:divBdr>
                <w:top w:val="none" w:sz="0" w:space="0" w:color="auto"/>
                <w:left w:val="none" w:sz="0" w:space="0" w:color="auto"/>
                <w:bottom w:val="none" w:sz="0" w:space="0" w:color="auto"/>
                <w:right w:val="none" w:sz="0" w:space="0" w:color="auto"/>
              </w:divBdr>
            </w:div>
            <w:div w:id="1962377076">
              <w:marLeft w:val="0"/>
              <w:marRight w:val="0"/>
              <w:marTop w:val="0"/>
              <w:marBottom w:val="0"/>
              <w:divBdr>
                <w:top w:val="none" w:sz="0" w:space="0" w:color="auto"/>
                <w:left w:val="none" w:sz="0" w:space="0" w:color="auto"/>
                <w:bottom w:val="none" w:sz="0" w:space="0" w:color="auto"/>
                <w:right w:val="none" w:sz="0" w:space="0" w:color="auto"/>
              </w:divBdr>
            </w:div>
          </w:divsChild>
        </w:div>
        <w:div w:id="46224810">
          <w:marLeft w:val="0"/>
          <w:marRight w:val="0"/>
          <w:marTop w:val="0"/>
          <w:marBottom w:val="0"/>
          <w:divBdr>
            <w:top w:val="none" w:sz="0" w:space="0" w:color="auto"/>
            <w:left w:val="none" w:sz="0" w:space="0" w:color="auto"/>
            <w:bottom w:val="none" w:sz="0" w:space="0" w:color="auto"/>
            <w:right w:val="none" w:sz="0" w:space="0" w:color="auto"/>
          </w:divBdr>
        </w:div>
        <w:div w:id="106314128">
          <w:marLeft w:val="0"/>
          <w:marRight w:val="0"/>
          <w:marTop w:val="0"/>
          <w:marBottom w:val="0"/>
          <w:divBdr>
            <w:top w:val="none" w:sz="0" w:space="0" w:color="auto"/>
            <w:left w:val="none" w:sz="0" w:space="0" w:color="auto"/>
            <w:bottom w:val="none" w:sz="0" w:space="0" w:color="auto"/>
            <w:right w:val="none" w:sz="0" w:space="0" w:color="auto"/>
          </w:divBdr>
        </w:div>
        <w:div w:id="1390688471">
          <w:marLeft w:val="0"/>
          <w:marRight w:val="0"/>
          <w:marTop w:val="0"/>
          <w:marBottom w:val="0"/>
          <w:divBdr>
            <w:top w:val="none" w:sz="0" w:space="0" w:color="auto"/>
            <w:left w:val="none" w:sz="0" w:space="0" w:color="auto"/>
            <w:bottom w:val="none" w:sz="0" w:space="0" w:color="auto"/>
            <w:right w:val="none" w:sz="0" w:space="0" w:color="auto"/>
          </w:divBdr>
        </w:div>
        <w:div w:id="818619578">
          <w:marLeft w:val="0"/>
          <w:marRight w:val="0"/>
          <w:marTop w:val="0"/>
          <w:marBottom w:val="0"/>
          <w:divBdr>
            <w:top w:val="none" w:sz="0" w:space="0" w:color="auto"/>
            <w:left w:val="none" w:sz="0" w:space="0" w:color="auto"/>
            <w:bottom w:val="none" w:sz="0" w:space="0" w:color="auto"/>
            <w:right w:val="none" w:sz="0" w:space="0" w:color="auto"/>
          </w:divBdr>
        </w:div>
        <w:div w:id="42752660">
          <w:marLeft w:val="0"/>
          <w:marRight w:val="0"/>
          <w:marTop w:val="0"/>
          <w:marBottom w:val="0"/>
          <w:divBdr>
            <w:top w:val="none" w:sz="0" w:space="0" w:color="auto"/>
            <w:left w:val="none" w:sz="0" w:space="0" w:color="auto"/>
            <w:bottom w:val="none" w:sz="0" w:space="0" w:color="auto"/>
            <w:right w:val="none" w:sz="0" w:space="0" w:color="auto"/>
          </w:divBdr>
        </w:div>
        <w:div w:id="353462618">
          <w:marLeft w:val="0"/>
          <w:marRight w:val="0"/>
          <w:marTop w:val="0"/>
          <w:marBottom w:val="0"/>
          <w:divBdr>
            <w:top w:val="none" w:sz="0" w:space="0" w:color="auto"/>
            <w:left w:val="none" w:sz="0" w:space="0" w:color="auto"/>
            <w:bottom w:val="none" w:sz="0" w:space="0" w:color="auto"/>
            <w:right w:val="none" w:sz="0" w:space="0" w:color="auto"/>
          </w:divBdr>
        </w:div>
        <w:div w:id="1517114865">
          <w:marLeft w:val="0"/>
          <w:marRight w:val="0"/>
          <w:marTop w:val="0"/>
          <w:marBottom w:val="0"/>
          <w:divBdr>
            <w:top w:val="none" w:sz="0" w:space="0" w:color="auto"/>
            <w:left w:val="none" w:sz="0" w:space="0" w:color="auto"/>
            <w:bottom w:val="none" w:sz="0" w:space="0" w:color="auto"/>
            <w:right w:val="none" w:sz="0" w:space="0" w:color="auto"/>
          </w:divBdr>
        </w:div>
        <w:div w:id="633953227">
          <w:marLeft w:val="0"/>
          <w:marRight w:val="0"/>
          <w:marTop w:val="0"/>
          <w:marBottom w:val="0"/>
          <w:divBdr>
            <w:top w:val="none" w:sz="0" w:space="0" w:color="auto"/>
            <w:left w:val="none" w:sz="0" w:space="0" w:color="auto"/>
            <w:bottom w:val="none" w:sz="0" w:space="0" w:color="auto"/>
            <w:right w:val="none" w:sz="0" w:space="0" w:color="auto"/>
          </w:divBdr>
        </w:div>
        <w:div w:id="311907820">
          <w:marLeft w:val="0"/>
          <w:marRight w:val="0"/>
          <w:marTop w:val="0"/>
          <w:marBottom w:val="0"/>
          <w:divBdr>
            <w:top w:val="none" w:sz="0" w:space="0" w:color="auto"/>
            <w:left w:val="none" w:sz="0" w:space="0" w:color="auto"/>
            <w:bottom w:val="none" w:sz="0" w:space="0" w:color="auto"/>
            <w:right w:val="none" w:sz="0" w:space="0" w:color="auto"/>
          </w:divBdr>
        </w:div>
        <w:div w:id="1866291174">
          <w:marLeft w:val="0"/>
          <w:marRight w:val="0"/>
          <w:marTop w:val="0"/>
          <w:marBottom w:val="0"/>
          <w:divBdr>
            <w:top w:val="none" w:sz="0" w:space="0" w:color="auto"/>
            <w:left w:val="none" w:sz="0" w:space="0" w:color="auto"/>
            <w:bottom w:val="none" w:sz="0" w:space="0" w:color="auto"/>
            <w:right w:val="none" w:sz="0" w:space="0" w:color="auto"/>
          </w:divBdr>
        </w:div>
        <w:div w:id="1206720288">
          <w:marLeft w:val="0"/>
          <w:marRight w:val="0"/>
          <w:marTop w:val="0"/>
          <w:marBottom w:val="0"/>
          <w:divBdr>
            <w:top w:val="none" w:sz="0" w:space="0" w:color="auto"/>
            <w:left w:val="none" w:sz="0" w:space="0" w:color="auto"/>
            <w:bottom w:val="none" w:sz="0" w:space="0" w:color="auto"/>
            <w:right w:val="none" w:sz="0" w:space="0" w:color="auto"/>
          </w:divBdr>
        </w:div>
        <w:div w:id="994265784">
          <w:marLeft w:val="0"/>
          <w:marRight w:val="0"/>
          <w:marTop w:val="0"/>
          <w:marBottom w:val="0"/>
          <w:divBdr>
            <w:top w:val="none" w:sz="0" w:space="0" w:color="auto"/>
            <w:left w:val="none" w:sz="0" w:space="0" w:color="auto"/>
            <w:bottom w:val="none" w:sz="0" w:space="0" w:color="auto"/>
            <w:right w:val="none" w:sz="0" w:space="0" w:color="auto"/>
          </w:divBdr>
        </w:div>
        <w:div w:id="268513699">
          <w:marLeft w:val="0"/>
          <w:marRight w:val="0"/>
          <w:marTop w:val="0"/>
          <w:marBottom w:val="0"/>
          <w:divBdr>
            <w:top w:val="none" w:sz="0" w:space="0" w:color="auto"/>
            <w:left w:val="none" w:sz="0" w:space="0" w:color="auto"/>
            <w:bottom w:val="none" w:sz="0" w:space="0" w:color="auto"/>
            <w:right w:val="none" w:sz="0" w:space="0" w:color="auto"/>
          </w:divBdr>
        </w:div>
        <w:div w:id="1646203121">
          <w:marLeft w:val="0"/>
          <w:marRight w:val="0"/>
          <w:marTop w:val="0"/>
          <w:marBottom w:val="0"/>
          <w:divBdr>
            <w:top w:val="none" w:sz="0" w:space="0" w:color="auto"/>
            <w:left w:val="none" w:sz="0" w:space="0" w:color="auto"/>
            <w:bottom w:val="none" w:sz="0" w:space="0" w:color="auto"/>
            <w:right w:val="none" w:sz="0" w:space="0" w:color="auto"/>
          </w:divBdr>
        </w:div>
        <w:div w:id="1747679051">
          <w:marLeft w:val="0"/>
          <w:marRight w:val="0"/>
          <w:marTop w:val="0"/>
          <w:marBottom w:val="0"/>
          <w:divBdr>
            <w:top w:val="none" w:sz="0" w:space="0" w:color="auto"/>
            <w:left w:val="none" w:sz="0" w:space="0" w:color="auto"/>
            <w:bottom w:val="none" w:sz="0" w:space="0" w:color="auto"/>
            <w:right w:val="none" w:sz="0" w:space="0" w:color="auto"/>
          </w:divBdr>
        </w:div>
        <w:div w:id="2112118438">
          <w:marLeft w:val="0"/>
          <w:marRight w:val="0"/>
          <w:marTop w:val="0"/>
          <w:marBottom w:val="0"/>
          <w:divBdr>
            <w:top w:val="none" w:sz="0" w:space="0" w:color="auto"/>
            <w:left w:val="none" w:sz="0" w:space="0" w:color="auto"/>
            <w:bottom w:val="none" w:sz="0" w:space="0" w:color="auto"/>
            <w:right w:val="none" w:sz="0" w:space="0" w:color="auto"/>
          </w:divBdr>
          <w:divsChild>
            <w:div w:id="2116709548">
              <w:marLeft w:val="0"/>
              <w:marRight w:val="0"/>
              <w:marTop w:val="0"/>
              <w:marBottom w:val="0"/>
              <w:divBdr>
                <w:top w:val="none" w:sz="0" w:space="0" w:color="auto"/>
                <w:left w:val="none" w:sz="0" w:space="0" w:color="auto"/>
                <w:bottom w:val="none" w:sz="0" w:space="0" w:color="auto"/>
                <w:right w:val="none" w:sz="0" w:space="0" w:color="auto"/>
              </w:divBdr>
            </w:div>
            <w:div w:id="855776190">
              <w:marLeft w:val="0"/>
              <w:marRight w:val="0"/>
              <w:marTop w:val="0"/>
              <w:marBottom w:val="0"/>
              <w:divBdr>
                <w:top w:val="none" w:sz="0" w:space="0" w:color="auto"/>
                <w:left w:val="none" w:sz="0" w:space="0" w:color="auto"/>
                <w:bottom w:val="none" w:sz="0" w:space="0" w:color="auto"/>
                <w:right w:val="none" w:sz="0" w:space="0" w:color="auto"/>
              </w:divBdr>
            </w:div>
            <w:div w:id="1690373926">
              <w:marLeft w:val="0"/>
              <w:marRight w:val="0"/>
              <w:marTop w:val="0"/>
              <w:marBottom w:val="0"/>
              <w:divBdr>
                <w:top w:val="none" w:sz="0" w:space="0" w:color="auto"/>
                <w:left w:val="none" w:sz="0" w:space="0" w:color="auto"/>
                <w:bottom w:val="none" w:sz="0" w:space="0" w:color="auto"/>
                <w:right w:val="none" w:sz="0" w:space="0" w:color="auto"/>
              </w:divBdr>
            </w:div>
            <w:div w:id="730924836">
              <w:marLeft w:val="0"/>
              <w:marRight w:val="0"/>
              <w:marTop w:val="0"/>
              <w:marBottom w:val="0"/>
              <w:divBdr>
                <w:top w:val="none" w:sz="0" w:space="0" w:color="auto"/>
                <w:left w:val="none" w:sz="0" w:space="0" w:color="auto"/>
                <w:bottom w:val="none" w:sz="0" w:space="0" w:color="auto"/>
                <w:right w:val="none" w:sz="0" w:space="0" w:color="auto"/>
              </w:divBdr>
            </w:div>
            <w:div w:id="12348740">
              <w:marLeft w:val="0"/>
              <w:marRight w:val="0"/>
              <w:marTop w:val="0"/>
              <w:marBottom w:val="0"/>
              <w:divBdr>
                <w:top w:val="none" w:sz="0" w:space="0" w:color="auto"/>
                <w:left w:val="none" w:sz="0" w:space="0" w:color="auto"/>
                <w:bottom w:val="none" w:sz="0" w:space="0" w:color="auto"/>
                <w:right w:val="none" w:sz="0" w:space="0" w:color="auto"/>
              </w:divBdr>
            </w:div>
          </w:divsChild>
        </w:div>
        <w:div w:id="1403675810">
          <w:marLeft w:val="0"/>
          <w:marRight w:val="0"/>
          <w:marTop w:val="0"/>
          <w:marBottom w:val="0"/>
          <w:divBdr>
            <w:top w:val="none" w:sz="0" w:space="0" w:color="auto"/>
            <w:left w:val="none" w:sz="0" w:space="0" w:color="auto"/>
            <w:bottom w:val="none" w:sz="0" w:space="0" w:color="auto"/>
            <w:right w:val="none" w:sz="0" w:space="0" w:color="auto"/>
          </w:divBdr>
          <w:divsChild>
            <w:div w:id="787285822">
              <w:marLeft w:val="0"/>
              <w:marRight w:val="0"/>
              <w:marTop w:val="0"/>
              <w:marBottom w:val="0"/>
              <w:divBdr>
                <w:top w:val="none" w:sz="0" w:space="0" w:color="auto"/>
                <w:left w:val="none" w:sz="0" w:space="0" w:color="auto"/>
                <w:bottom w:val="none" w:sz="0" w:space="0" w:color="auto"/>
                <w:right w:val="none" w:sz="0" w:space="0" w:color="auto"/>
              </w:divBdr>
            </w:div>
            <w:div w:id="1406879745">
              <w:marLeft w:val="0"/>
              <w:marRight w:val="0"/>
              <w:marTop w:val="0"/>
              <w:marBottom w:val="0"/>
              <w:divBdr>
                <w:top w:val="none" w:sz="0" w:space="0" w:color="auto"/>
                <w:left w:val="none" w:sz="0" w:space="0" w:color="auto"/>
                <w:bottom w:val="none" w:sz="0" w:space="0" w:color="auto"/>
                <w:right w:val="none" w:sz="0" w:space="0" w:color="auto"/>
              </w:divBdr>
            </w:div>
            <w:div w:id="2105179807">
              <w:marLeft w:val="0"/>
              <w:marRight w:val="0"/>
              <w:marTop w:val="0"/>
              <w:marBottom w:val="0"/>
              <w:divBdr>
                <w:top w:val="none" w:sz="0" w:space="0" w:color="auto"/>
                <w:left w:val="none" w:sz="0" w:space="0" w:color="auto"/>
                <w:bottom w:val="none" w:sz="0" w:space="0" w:color="auto"/>
                <w:right w:val="none" w:sz="0" w:space="0" w:color="auto"/>
              </w:divBdr>
            </w:div>
            <w:div w:id="584723808">
              <w:marLeft w:val="0"/>
              <w:marRight w:val="0"/>
              <w:marTop w:val="0"/>
              <w:marBottom w:val="0"/>
              <w:divBdr>
                <w:top w:val="none" w:sz="0" w:space="0" w:color="auto"/>
                <w:left w:val="none" w:sz="0" w:space="0" w:color="auto"/>
                <w:bottom w:val="none" w:sz="0" w:space="0" w:color="auto"/>
                <w:right w:val="none" w:sz="0" w:space="0" w:color="auto"/>
              </w:divBdr>
            </w:div>
          </w:divsChild>
        </w:div>
        <w:div w:id="1508862836">
          <w:marLeft w:val="0"/>
          <w:marRight w:val="0"/>
          <w:marTop w:val="0"/>
          <w:marBottom w:val="0"/>
          <w:divBdr>
            <w:top w:val="none" w:sz="0" w:space="0" w:color="auto"/>
            <w:left w:val="none" w:sz="0" w:space="0" w:color="auto"/>
            <w:bottom w:val="none" w:sz="0" w:space="0" w:color="auto"/>
            <w:right w:val="none" w:sz="0" w:space="0" w:color="auto"/>
          </w:divBdr>
          <w:divsChild>
            <w:div w:id="438716300">
              <w:marLeft w:val="0"/>
              <w:marRight w:val="0"/>
              <w:marTop w:val="0"/>
              <w:marBottom w:val="0"/>
              <w:divBdr>
                <w:top w:val="none" w:sz="0" w:space="0" w:color="auto"/>
                <w:left w:val="none" w:sz="0" w:space="0" w:color="auto"/>
                <w:bottom w:val="none" w:sz="0" w:space="0" w:color="auto"/>
                <w:right w:val="none" w:sz="0" w:space="0" w:color="auto"/>
              </w:divBdr>
            </w:div>
            <w:div w:id="1609775828">
              <w:marLeft w:val="0"/>
              <w:marRight w:val="0"/>
              <w:marTop w:val="0"/>
              <w:marBottom w:val="0"/>
              <w:divBdr>
                <w:top w:val="none" w:sz="0" w:space="0" w:color="auto"/>
                <w:left w:val="none" w:sz="0" w:space="0" w:color="auto"/>
                <w:bottom w:val="none" w:sz="0" w:space="0" w:color="auto"/>
                <w:right w:val="none" w:sz="0" w:space="0" w:color="auto"/>
              </w:divBdr>
            </w:div>
            <w:div w:id="1630938990">
              <w:marLeft w:val="0"/>
              <w:marRight w:val="0"/>
              <w:marTop w:val="0"/>
              <w:marBottom w:val="0"/>
              <w:divBdr>
                <w:top w:val="none" w:sz="0" w:space="0" w:color="auto"/>
                <w:left w:val="none" w:sz="0" w:space="0" w:color="auto"/>
                <w:bottom w:val="none" w:sz="0" w:space="0" w:color="auto"/>
                <w:right w:val="none" w:sz="0" w:space="0" w:color="auto"/>
              </w:divBdr>
            </w:div>
            <w:div w:id="1203251641">
              <w:marLeft w:val="0"/>
              <w:marRight w:val="0"/>
              <w:marTop w:val="0"/>
              <w:marBottom w:val="0"/>
              <w:divBdr>
                <w:top w:val="none" w:sz="0" w:space="0" w:color="auto"/>
                <w:left w:val="none" w:sz="0" w:space="0" w:color="auto"/>
                <w:bottom w:val="none" w:sz="0" w:space="0" w:color="auto"/>
                <w:right w:val="none" w:sz="0" w:space="0" w:color="auto"/>
              </w:divBdr>
            </w:div>
            <w:div w:id="871695756">
              <w:marLeft w:val="0"/>
              <w:marRight w:val="0"/>
              <w:marTop w:val="0"/>
              <w:marBottom w:val="0"/>
              <w:divBdr>
                <w:top w:val="none" w:sz="0" w:space="0" w:color="auto"/>
                <w:left w:val="none" w:sz="0" w:space="0" w:color="auto"/>
                <w:bottom w:val="none" w:sz="0" w:space="0" w:color="auto"/>
                <w:right w:val="none" w:sz="0" w:space="0" w:color="auto"/>
              </w:divBdr>
            </w:div>
          </w:divsChild>
        </w:div>
        <w:div w:id="1597321470">
          <w:marLeft w:val="0"/>
          <w:marRight w:val="0"/>
          <w:marTop w:val="0"/>
          <w:marBottom w:val="0"/>
          <w:divBdr>
            <w:top w:val="none" w:sz="0" w:space="0" w:color="auto"/>
            <w:left w:val="none" w:sz="0" w:space="0" w:color="auto"/>
            <w:bottom w:val="none" w:sz="0" w:space="0" w:color="auto"/>
            <w:right w:val="none" w:sz="0" w:space="0" w:color="auto"/>
          </w:divBdr>
        </w:div>
      </w:divsChild>
    </w:div>
    <w:div w:id="475415472">
      <w:bodyDiv w:val="1"/>
      <w:marLeft w:val="0"/>
      <w:marRight w:val="0"/>
      <w:marTop w:val="0"/>
      <w:marBottom w:val="0"/>
      <w:divBdr>
        <w:top w:val="none" w:sz="0" w:space="0" w:color="auto"/>
        <w:left w:val="none" w:sz="0" w:space="0" w:color="auto"/>
        <w:bottom w:val="none" w:sz="0" w:space="0" w:color="auto"/>
        <w:right w:val="none" w:sz="0" w:space="0" w:color="auto"/>
      </w:divBdr>
    </w:div>
    <w:div w:id="480393420">
      <w:bodyDiv w:val="1"/>
      <w:marLeft w:val="0"/>
      <w:marRight w:val="0"/>
      <w:marTop w:val="0"/>
      <w:marBottom w:val="0"/>
      <w:divBdr>
        <w:top w:val="none" w:sz="0" w:space="0" w:color="auto"/>
        <w:left w:val="none" w:sz="0" w:space="0" w:color="auto"/>
        <w:bottom w:val="none" w:sz="0" w:space="0" w:color="auto"/>
        <w:right w:val="none" w:sz="0" w:space="0" w:color="auto"/>
      </w:divBdr>
    </w:div>
    <w:div w:id="484010135">
      <w:bodyDiv w:val="1"/>
      <w:marLeft w:val="0"/>
      <w:marRight w:val="0"/>
      <w:marTop w:val="0"/>
      <w:marBottom w:val="0"/>
      <w:divBdr>
        <w:top w:val="none" w:sz="0" w:space="0" w:color="auto"/>
        <w:left w:val="none" w:sz="0" w:space="0" w:color="auto"/>
        <w:bottom w:val="none" w:sz="0" w:space="0" w:color="auto"/>
        <w:right w:val="none" w:sz="0" w:space="0" w:color="auto"/>
      </w:divBdr>
    </w:div>
    <w:div w:id="489640860">
      <w:bodyDiv w:val="1"/>
      <w:marLeft w:val="0"/>
      <w:marRight w:val="0"/>
      <w:marTop w:val="0"/>
      <w:marBottom w:val="0"/>
      <w:divBdr>
        <w:top w:val="none" w:sz="0" w:space="0" w:color="auto"/>
        <w:left w:val="none" w:sz="0" w:space="0" w:color="auto"/>
        <w:bottom w:val="none" w:sz="0" w:space="0" w:color="auto"/>
        <w:right w:val="none" w:sz="0" w:space="0" w:color="auto"/>
      </w:divBdr>
    </w:div>
    <w:div w:id="523205908">
      <w:bodyDiv w:val="1"/>
      <w:marLeft w:val="0"/>
      <w:marRight w:val="0"/>
      <w:marTop w:val="0"/>
      <w:marBottom w:val="0"/>
      <w:divBdr>
        <w:top w:val="none" w:sz="0" w:space="0" w:color="auto"/>
        <w:left w:val="none" w:sz="0" w:space="0" w:color="auto"/>
        <w:bottom w:val="none" w:sz="0" w:space="0" w:color="auto"/>
        <w:right w:val="none" w:sz="0" w:space="0" w:color="auto"/>
      </w:divBdr>
    </w:div>
    <w:div w:id="568079959">
      <w:bodyDiv w:val="1"/>
      <w:marLeft w:val="0"/>
      <w:marRight w:val="0"/>
      <w:marTop w:val="0"/>
      <w:marBottom w:val="0"/>
      <w:divBdr>
        <w:top w:val="none" w:sz="0" w:space="0" w:color="auto"/>
        <w:left w:val="none" w:sz="0" w:space="0" w:color="auto"/>
        <w:bottom w:val="none" w:sz="0" w:space="0" w:color="auto"/>
        <w:right w:val="none" w:sz="0" w:space="0" w:color="auto"/>
      </w:divBdr>
    </w:div>
    <w:div w:id="642123617">
      <w:bodyDiv w:val="1"/>
      <w:marLeft w:val="0"/>
      <w:marRight w:val="0"/>
      <w:marTop w:val="0"/>
      <w:marBottom w:val="0"/>
      <w:divBdr>
        <w:top w:val="none" w:sz="0" w:space="0" w:color="auto"/>
        <w:left w:val="none" w:sz="0" w:space="0" w:color="auto"/>
        <w:bottom w:val="none" w:sz="0" w:space="0" w:color="auto"/>
        <w:right w:val="none" w:sz="0" w:space="0" w:color="auto"/>
      </w:divBdr>
    </w:div>
    <w:div w:id="643509233">
      <w:bodyDiv w:val="1"/>
      <w:marLeft w:val="0"/>
      <w:marRight w:val="0"/>
      <w:marTop w:val="0"/>
      <w:marBottom w:val="0"/>
      <w:divBdr>
        <w:top w:val="none" w:sz="0" w:space="0" w:color="auto"/>
        <w:left w:val="none" w:sz="0" w:space="0" w:color="auto"/>
        <w:bottom w:val="none" w:sz="0" w:space="0" w:color="auto"/>
        <w:right w:val="none" w:sz="0" w:space="0" w:color="auto"/>
      </w:divBdr>
    </w:div>
    <w:div w:id="666786963">
      <w:bodyDiv w:val="1"/>
      <w:marLeft w:val="0"/>
      <w:marRight w:val="0"/>
      <w:marTop w:val="0"/>
      <w:marBottom w:val="0"/>
      <w:divBdr>
        <w:top w:val="none" w:sz="0" w:space="0" w:color="auto"/>
        <w:left w:val="none" w:sz="0" w:space="0" w:color="auto"/>
        <w:bottom w:val="none" w:sz="0" w:space="0" w:color="auto"/>
        <w:right w:val="none" w:sz="0" w:space="0" w:color="auto"/>
      </w:divBdr>
    </w:div>
    <w:div w:id="693309229">
      <w:bodyDiv w:val="1"/>
      <w:marLeft w:val="0"/>
      <w:marRight w:val="0"/>
      <w:marTop w:val="0"/>
      <w:marBottom w:val="0"/>
      <w:divBdr>
        <w:top w:val="none" w:sz="0" w:space="0" w:color="auto"/>
        <w:left w:val="none" w:sz="0" w:space="0" w:color="auto"/>
        <w:bottom w:val="none" w:sz="0" w:space="0" w:color="auto"/>
        <w:right w:val="none" w:sz="0" w:space="0" w:color="auto"/>
      </w:divBdr>
    </w:div>
    <w:div w:id="714812283">
      <w:bodyDiv w:val="1"/>
      <w:marLeft w:val="0"/>
      <w:marRight w:val="0"/>
      <w:marTop w:val="0"/>
      <w:marBottom w:val="0"/>
      <w:divBdr>
        <w:top w:val="none" w:sz="0" w:space="0" w:color="auto"/>
        <w:left w:val="none" w:sz="0" w:space="0" w:color="auto"/>
        <w:bottom w:val="none" w:sz="0" w:space="0" w:color="auto"/>
        <w:right w:val="none" w:sz="0" w:space="0" w:color="auto"/>
      </w:divBdr>
    </w:div>
    <w:div w:id="854005111">
      <w:bodyDiv w:val="1"/>
      <w:marLeft w:val="0"/>
      <w:marRight w:val="0"/>
      <w:marTop w:val="0"/>
      <w:marBottom w:val="0"/>
      <w:divBdr>
        <w:top w:val="none" w:sz="0" w:space="0" w:color="auto"/>
        <w:left w:val="none" w:sz="0" w:space="0" w:color="auto"/>
        <w:bottom w:val="none" w:sz="0" w:space="0" w:color="auto"/>
        <w:right w:val="none" w:sz="0" w:space="0" w:color="auto"/>
      </w:divBdr>
    </w:div>
    <w:div w:id="894900363">
      <w:bodyDiv w:val="1"/>
      <w:marLeft w:val="0"/>
      <w:marRight w:val="0"/>
      <w:marTop w:val="0"/>
      <w:marBottom w:val="0"/>
      <w:divBdr>
        <w:top w:val="none" w:sz="0" w:space="0" w:color="auto"/>
        <w:left w:val="none" w:sz="0" w:space="0" w:color="auto"/>
        <w:bottom w:val="none" w:sz="0" w:space="0" w:color="auto"/>
        <w:right w:val="none" w:sz="0" w:space="0" w:color="auto"/>
      </w:divBdr>
    </w:div>
    <w:div w:id="920021277">
      <w:bodyDiv w:val="1"/>
      <w:marLeft w:val="0"/>
      <w:marRight w:val="0"/>
      <w:marTop w:val="0"/>
      <w:marBottom w:val="0"/>
      <w:divBdr>
        <w:top w:val="none" w:sz="0" w:space="0" w:color="auto"/>
        <w:left w:val="none" w:sz="0" w:space="0" w:color="auto"/>
        <w:bottom w:val="none" w:sz="0" w:space="0" w:color="auto"/>
        <w:right w:val="none" w:sz="0" w:space="0" w:color="auto"/>
      </w:divBdr>
    </w:div>
    <w:div w:id="947127763">
      <w:bodyDiv w:val="1"/>
      <w:marLeft w:val="0"/>
      <w:marRight w:val="0"/>
      <w:marTop w:val="0"/>
      <w:marBottom w:val="0"/>
      <w:divBdr>
        <w:top w:val="none" w:sz="0" w:space="0" w:color="auto"/>
        <w:left w:val="none" w:sz="0" w:space="0" w:color="auto"/>
        <w:bottom w:val="none" w:sz="0" w:space="0" w:color="auto"/>
        <w:right w:val="none" w:sz="0" w:space="0" w:color="auto"/>
      </w:divBdr>
      <w:divsChild>
        <w:div w:id="2146658708">
          <w:marLeft w:val="0"/>
          <w:marRight w:val="0"/>
          <w:marTop w:val="0"/>
          <w:marBottom w:val="0"/>
          <w:divBdr>
            <w:top w:val="none" w:sz="0" w:space="0" w:color="auto"/>
            <w:left w:val="none" w:sz="0" w:space="0" w:color="auto"/>
            <w:bottom w:val="none" w:sz="0" w:space="0" w:color="auto"/>
            <w:right w:val="none" w:sz="0" w:space="0" w:color="auto"/>
          </w:divBdr>
        </w:div>
        <w:div w:id="1834684413">
          <w:marLeft w:val="0"/>
          <w:marRight w:val="0"/>
          <w:marTop w:val="0"/>
          <w:marBottom w:val="0"/>
          <w:divBdr>
            <w:top w:val="none" w:sz="0" w:space="0" w:color="auto"/>
            <w:left w:val="none" w:sz="0" w:space="0" w:color="auto"/>
            <w:bottom w:val="none" w:sz="0" w:space="0" w:color="auto"/>
            <w:right w:val="none" w:sz="0" w:space="0" w:color="auto"/>
          </w:divBdr>
        </w:div>
        <w:div w:id="1841002544">
          <w:marLeft w:val="0"/>
          <w:marRight w:val="0"/>
          <w:marTop w:val="0"/>
          <w:marBottom w:val="0"/>
          <w:divBdr>
            <w:top w:val="none" w:sz="0" w:space="0" w:color="auto"/>
            <w:left w:val="none" w:sz="0" w:space="0" w:color="auto"/>
            <w:bottom w:val="none" w:sz="0" w:space="0" w:color="auto"/>
            <w:right w:val="none" w:sz="0" w:space="0" w:color="auto"/>
          </w:divBdr>
        </w:div>
        <w:div w:id="592785155">
          <w:marLeft w:val="0"/>
          <w:marRight w:val="0"/>
          <w:marTop w:val="0"/>
          <w:marBottom w:val="0"/>
          <w:divBdr>
            <w:top w:val="none" w:sz="0" w:space="0" w:color="auto"/>
            <w:left w:val="none" w:sz="0" w:space="0" w:color="auto"/>
            <w:bottom w:val="none" w:sz="0" w:space="0" w:color="auto"/>
            <w:right w:val="none" w:sz="0" w:space="0" w:color="auto"/>
          </w:divBdr>
        </w:div>
        <w:div w:id="1905144846">
          <w:marLeft w:val="0"/>
          <w:marRight w:val="0"/>
          <w:marTop w:val="0"/>
          <w:marBottom w:val="0"/>
          <w:divBdr>
            <w:top w:val="none" w:sz="0" w:space="0" w:color="auto"/>
            <w:left w:val="none" w:sz="0" w:space="0" w:color="auto"/>
            <w:bottom w:val="none" w:sz="0" w:space="0" w:color="auto"/>
            <w:right w:val="none" w:sz="0" w:space="0" w:color="auto"/>
          </w:divBdr>
        </w:div>
        <w:div w:id="1270743251">
          <w:marLeft w:val="0"/>
          <w:marRight w:val="0"/>
          <w:marTop w:val="0"/>
          <w:marBottom w:val="0"/>
          <w:divBdr>
            <w:top w:val="none" w:sz="0" w:space="0" w:color="auto"/>
            <w:left w:val="none" w:sz="0" w:space="0" w:color="auto"/>
            <w:bottom w:val="none" w:sz="0" w:space="0" w:color="auto"/>
            <w:right w:val="none" w:sz="0" w:space="0" w:color="auto"/>
          </w:divBdr>
        </w:div>
        <w:div w:id="894968799">
          <w:marLeft w:val="0"/>
          <w:marRight w:val="0"/>
          <w:marTop w:val="0"/>
          <w:marBottom w:val="0"/>
          <w:divBdr>
            <w:top w:val="none" w:sz="0" w:space="0" w:color="auto"/>
            <w:left w:val="none" w:sz="0" w:space="0" w:color="auto"/>
            <w:bottom w:val="none" w:sz="0" w:space="0" w:color="auto"/>
            <w:right w:val="none" w:sz="0" w:space="0" w:color="auto"/>
          </w:divBdr>
        </w:div>
      </w:divsChild>
    </w:div>
    <w:div w:id="986973989">
      <w:bodyDiv w:val="1"/>
      <w:marLeft w:val="0"/>
      <w:marRight w:val="0"/>
      <w:marTop w:val="0"/>
      <w:marBottom w:val="0"/>
      <w:divBdr>
        <w:top w:val="none" w:sz="0" w:space="0" w:color="auto"/>
        <w:left w:val="none" w:sz="0" w:space="0" w:color="auto"/>
        <w:bottom w:val="none" w:sz="0" w:space="0" w:color="auto"/>
        <w:right w:val="none" w:sz="0" w:space="0" w:color="auto"/>
      </w:divBdr>
    </w:div>
    <w:div w:id="1090470505">
      <w:bodyDiv w:val="1"/>
      <w:marLeft w:val="0"/>
      <w:marRight w:val="0"/>
      <w:marTop w:val="0"/>
      <w:marBottom w:val="0"/>
      <w:divBdr>
        <w:top w:val="none" w:sz="0" w:space="0" w:color="auto"/>
        <w:left w:val="none" w:sz="0" w:space="0" w:color="auto"/>
        <w:bottom w:val="none" w:sz="0" w:space="0" w:color="auto"/>
        <w:right w:val="none" w:sz="0" w:space="0" w:color="auto"/>
      </w:divBdr>
    </w:div>
    <w:div w:id="1182236067">
      <w:bodyDiv w:val="1"/>
      <w:marLeft w:val="0"/>
      <w:marRight w:val="0"/>
      <w:marTop w:val="0"/>
      <w:marBottom w:val="0"/>
      <w:divBdr>
        <w:top w:val="none" w:sz="0" w:space="0" w:color="auto"/>
        <w:left w:val="none" w:sz="0" w:space="0" w:color="auto"/>
        <w:bottom w:val="none" w:sz="0" w:space="0" w:color="auto"/>
        <w:right w:val="none" w:sz="0" w:space="0" w:color="auto"/>
      </w:divBdr>
    </w:div>
    <w:div w:id="1225529208">
      <w:bodyDiv w:val="1"/>
      <w:marLeft w:val="0"/>
      <w:marRight w:val="0"/>
      <w:marTop w:val="0"/>
      <w:marBottom w:val="0"/>
      <w:divBdr>
        <w:top w:val="none" w:sz="0" w:space="0" w:color="auto"/>
        <w:left w:val="none" w:sz="0" w:space="0" w:color="auto"/>
        <w:bottom w:val="none" w:sz="0" w:space="0" w:color="auto"/>
        <w:right w:val="none" w:sz="0" w:space="0" w:color="auto"/>
      </w:divBdr>
    </w:div>
    <w:div w:id="1242373907">
      <w:bodyDiv w:val="1"/>
      <w:marLeft w:val="0"/>
      <w:marRight w:val="0"/>
      <w:marTop w:val="0"/>
      <w:marBottom w:val="0"/>
      <w:divBdr>
        <w:top w:val="none" w:sz="0" w:space="0" w:color="auto"/>
        <w:left w:val="none" w:sz="0" w:space="0" w:color="auto"/>
        <w:bottom w:val="none" w:sz="0" w:space="0" w:color="auto"/>
        <w:right w:val="none" w:sz="0" w:space="0" w:color="auto"/>
      </w:divBdr>
    </w:div>
    <w:div w:id="1267618807">
      <w:bodyDiv w:val="1"/>
      <w:marLeft w:val="0"/>
      <w:marRight w:val="0"/>
      <w:marTop w:val="0"/>
      <w:marBottom w:val="0"/>
      <w:divBdr>
        <w:top w:val="none" w:sz="0" w:space="0" w:color="auto"/>
        <w:left w:val="none" w:sz="0" w:space="0" w:color="auto"/>
        <w:bottom w:val="none" w:sz="0" w:space="0" w:color="auto"/>
        <w:right w:val="none" w:sz="0" w:space="0" w:color="auto"/>
      </w:divBdr>
    </w:div>
    <w:div w:id="1267811468">
      <w:bodyDiv w:val="1"/>
      <w:marLeft w:val="0"/>
      <w:marRight w:val="0"/>
      <w:marTop w:val="0"/>
      <w:marBottom w:val="0"/>
      <w:divBdr>
        <w:top w:val="none" w:sz="0" w:space="0" w:color="auto"/>
        <w:left w:val="none" w:sz="0" w:space="0" w:color="auto"/>
        <w:bottom w:val="none" w:sz="0" w:space="0" w:color="auto"/>
        <w:right w:val="none" w:sz="0" w:space="0" w:color="auto"/>
      </w:divBdr>
    </w:div>
    <w:div w:id="1273903140">
      <w:bodyDiv w:val="1"/>
      <w:marLeft w:val="0"/>
      <w:marRight w:val="0"/>
      <w:marTop w:val="0"/>
      <w:marBottom w:val="0"/>
      <w:divBdr>
        <w:top w:val="none" w:sz="0" w:space="0" w:color="auto"/>
        <w:left w:val="none" w:sz="0" w:space="0" w:color="auto"/>
        <w:bottom w:val="none" w:sz="0" w:space="0" w:color="auto"/>
        <w:right w:val="none" w:sz="0" w:space="0" w:color="auto"/>
      </w:divBdr>
    </w:div>
    <w:div w:id="1305813761">
      <w:bodyDiv w:val="1"/>
      <w:marLeft w:val="0"/>
      <w:marRight w:val="0"/>
      <w:marTop w:val="0"/>
      <w:marBottom w:val="0"/>
      <w:divBdr>
        <w:top w:val="none" w:sz="0" w:space="0" w:color="auto"/>
        <w:left w:val="none" w:sz="0" w:space="0" w:color="auto"/>
        <w:bottom w:val="none" w:sz="0" w:space="0" w:color="auto"/>
        <w:right w:val="none" w:sz="0" w:space="0" w:color="auto"/>
      </w:divBdr>
    </w:div>
    <w:div w:id="1439831905">
      <w:bodyDiv w:val="1"/>
      <w:marLeft w:val="0"/>
      <w:marRight w:val="0"/>
      <w:marTop w:val="0"/>
      <w:marBottom w:val="0"/>
      <w:divBdr>
        <w:top w:val="none" w:sz="0" w:space="0" w:color="auto"/>
        <w:left w:val="none" w:sz="0" w:space="0" w:color="auto"/>
        <w:bottom w:val="none" w:sz="0" w:space="0" w:color="auto"/>
        <w:right w:val="none" w:sz="0" w:space="0" w:color="auto"/>
      </w:divBdr>
    </w:div>
    <w:div w:id="1442845346">
      <w:bodyDiv w:val="1"/>
      <w:marLeft w:val="0"/>
      <w:marRight w:val="0"/>
      <w:marTop w:val="0"/>
      <w:marBottom w:val="0"/>
      <w:divBdr>
        <w:top w:val="none" w:sz="0" w:space="0" w:color="auto"/>
        <w:left w:val="none" w:sz="0" w:space="0" w:color="auto"/>
        <w:bottom w:val="none" w:sz="0" w:space="0" w:color="auto"/>
        <w:right w:val="none" w:sz="0" w:space="0" w:color="auto"/>
      </w:divBdr>
    </w:div>
    <w:div w:id="1483546942">
      <w:bodyDiv w:val="1"/>
      <w:marLeft w:val="0"/>
      <w:marRight w:val="0"/>
      <w:marTop w:val="0"/>
      <w:marBottom w:val="0"/>
      <w:divBdr>
        <w:top w:val="none" w:sz="0" w:space="0" w:color="auto"/>
        <w:left w:val="none" w:sz="0" w:space="0" w:color="auto"/>
        <w:bottom w:val="none" w:sz="0" w:space="0" w:color="auto"/>
        <w:right w:val="none" w:sz="0" w:space="0" w:color="auto"/>
      </w:divBdr>
    </w:div>
    <w:div w:id="1508206788">
      <w:bodyDiv w:val="1"/>
      <w:marLeft w:val="0"/>
      <w:marRight w:val="0"/>
      <w:marTop w:val="0"/>
      <w:marBottom w:val="0"/>
      <w:divBdr>
        <w:top w:val="none" w:sz="0" w:space="0" w:color="auto"/>
        <w:left w:val="none" w:sz="0" w:space="0" w:color="auto"/>
        <w:bottom w:val="none" w:sz="0" w:space="0" w:color="auto"/>
        <w:right w:val="none" w:sz="0" w:space="0" w:color="auto"/>
      </w:divBdr>
    </w:div>
    <w:div w:id="1636905620">
      <w:bodyDiv w:val="1"/>
      <w:marLeft w:val="0"/>
      <w:marRight w:val="0"/>
      <w:marTop w:val="0"/>
      <w:marBottom w:val="0"/>
      <w:divBdr>
        <w:top w:val="none" w:sz="0" w:space="0" w:color="auto"/>
        <w:left w:val="none" w:sz="0" w:space="0" w:color="auto"/>
        <w:bottom w:val="none" w:sz="0" w:space="0" w:color="auto"/>
        <w:right w:val="none" w:sz="0" w:space="0" w:color="auto"/>
      </w:divBdr>
      <w:divsChild>
        <w:div w:id="1586574447">
          <w:marLeft w:val="0"/>
          <w:marRight w:val="0"/>
          <w:marTop w:val="0"/>
          <w:marBottom w:val="0"/>
          <w:divBdr>
            <w:top w:val="none" w:sz="0" w:space="0" w:color="auto"/>
            <w:left w:val="none" w:sz="0" w:space="0" w:color="auto"/>
            <w:bottom w:val="none" w:sz="0" w:space="0" w:color="auto"/>
            <w:right w:val="none" w:sz="0" w:space="0" w:color="auto"/>
          </w:divBdr>
          <w:divsChild>
            <w:div w:id="1063791635">
              <w:marLeft w:val="0"/>
              <w:marRight w:val="0"/>
              <w:marTop w:val="0"/>
              <w:marBottom w:val="0"/>
              <w:divBdr>
                <w:top w:val="none" w:sz="0" w:space="0" w:color="auto"/>
                <w:left w:val="none" w:sz="0" w:space="0" w:color="auto"/>
                <w:bottom w:val="none" w:sz="0" w:space="0" w:color="auto"/>
                <w:right w:val="none" w:sz="0" w:space="0" w:color="auto"/>
              </w:divBdr>
            </w:div>
            <w:div w:id="195701839">
              <w:marLeft w:val="0"/>
              <w:marRight w:val="0"/>
              <w:marTop w:val="0"/>
              <w:marBottom w:val="0"/>
              <w:divBdr>
                <w:top w:val="none" w:sz="0" w:space="0" w:color="auto"/>
                <w:left w:val="none" w:sz="0" w:space="0" w:color="auto"/>
                <w:bottom w:val="none" w:sz="0" w:space="0" w:color="auto"/>
                <w:right w:val="none" w:sz="0" w:space="0" w:color="auto"/>
              </w:divBdr>
            </w:div>
          </w:divsChild>
        </w:div>
        <w:div w:id="993290125">
          <w:marLeft w:val="0"/>
          <w:marRight w:val="0"/>
          <w:marTop w:val="0"/>
          <w:marBottom w:val="0"/>
          <w:divBdr>
            <w:top w:val="none" w:sz="0" w:space="0" w:color="auto"/>
            <w:left w:val="none" w:sz="0" w:space="0" w:color="auto"/>
            <w:bottom w:val="none" w:sz="0" w:space="0" w:color="auto"/>
            <w:right w:val="none" w:sz="0" w:space="0" w:color="auto"/>
          </w:divBdr>
          <w:divsChild>
            <w:div w:id="1576280658">
              <w:marLeft w:val="0"/>
              <w:marRight w:val="0"/>
              <w:marTop w:val="0"/>
              <w:marBottom w:val="0"/>
              <w:divBdr>
                <w:top w:val="none" w:sz="0" w:space="0" w:color="auto"/>
                <w:left w:val="none" w:sz="0" w:space="0" w:color="auto"/>
                <w:bottom w:val="none" w:sz="0" w:space="0" w:color="auto"/>
                <w:right w:val="none" w:sz="0" w:space="0" w:color="auto"/>
              </w:divBdr>
            </w:div>
            <w:div w:id="974529345">
              <w:marLeft w:val="0"/>
              <w:marRight w:val="0"/>
              <w:marTop w:val="0"/>
              <w:marBottom w:val="0"/>
              <w:divBdr>
                <w:top w:val="none" w:sz="0" w:space="0" w:color="auto"/>
                <w:left w:val="none" w:sz="0" w:space="0" w:color="auto"/>
                <w:bottom w:val="none" w:sz="0" w:space="0" w:color="auto"/>
                <w:right w:val="none" w:sz="0" w:space="0" w:color="auto"/>
              </w:divBdr>
            </w:div>
            <w:div w:id="262810025">
              <w:marLeft w:val="0"/>
              <w:marRight w:val="0"/>
              <w:marTop w:val="0"/>
              <w:marBottom w:val="0"/>
              <w:divBdr>
                <w:top w:val="none" w:sz="0" w:space="0" w:color="auto"/>
                <w:left w:val="none" w:sz="0" w:space="0" w:color="auto"/>
                <w:bottom w:val="none" w:sz="0" w:space="0" w:color="auto"/>
                <w:right w:val="none" w:sz="0" w:space="0" w:color="auto"/>
              </w:divBdr>
            </w:div>
            <w:div w:id="2126457697">
              <w:marLeft w:val="0"/>
              <w:marRight w:val="0"/>
              <w:marTop w:val="0"/>
              <w:marBottom w:val="0"/>
              <w:divBdr>
                <w:top w:val="none" w:sz="0" w:space="0" w:color="auto"/>
                <w:left w:val="none" w:sz="0" w:space="0" w:color="auto"/>
                <w:bottom w:val="none" w:sz="0" w:space="0" w:color="auto"/>
                <w:right w:val="none" w:sz="0" w:space="0" w:color="auto"/>
              </w:divBdr>
            </w:div>
          </w:divsChild>
        </w:div>
        <w:div w:id="714161175">
          <w:marLeft w:val="0"/>
          <w:marRight w:val="0"/>
          <w:marTop w:val="0"/>
          <w:marBottom w:val="0"/>
          <w:divBdr>
            <w:top w:val="none" w:sz="0" w:space="0" w:color="auto"/>
            <w:left w:val="none" w:sz="0" w:space="0" w:color="auto"/>
            <w:bottom w:val="none" w:sz="0" w:space="0" w:color="auto"/>
            <w:right w:val="none" w:sz="0" w:space="0" w:color="auto"/>
          </w:divBdr>
        </w:div>
      </w:divsChild>
    </w:div>
    <w:div w:id="1732575666">
      <w:bodyDiv w:val="1"/>
      <w:marLeft w:val="0"/>
      <w:marRight w:val="0"/>
      <w:marTop w:val="0"/>
      <w:marBottom w:val="0"/>
      <w:divBdr>
        <w:top w:val="none" w:sz="0" w:space="0" w:color="auto"/>
        <w:left w:val="none" w:sz="0" w:space="0" w:color="auto"/>
        <w:bottom w:val="none" w:sz="0" w:space="0" w:color="auto"/>
        <w:right w:val="none" w:sz="0" w:space="0" w:color="auto"/>
      </w:divBdr>
    </w:div>
    <w:div w:id="1758135461">
      <w:bodyDiv w:val="1"/>
      <w:marLeft w:val="0"/>
      <w:marRight w:val="0"/>
      <w:marTop w:val="0"/>
      <w:marBottom w:val="0"/>
      <w:divBdr>
        <w:top w:val="none" w:sz="0" w:space="0" w:color="auto"/>
        <w:left w:val="none" w:sz="0" w:space="0" w:color="auto"/>
        <w:bottom w:val="none" w:sz="0" w:space="0" w:color="auto"/>
        <w:right w:val="none" w:sz="0" w:space="0" w:color="auto"/>
      </w:divBdr>
    </w:div>
    <w:div w:id="1833981031">
      <w:bodyDiv w:val="1"/>
      <w:marLeft w:val="0"/>
      <w:marRight w:val="0"/>
      <w:marTop w:val="0"/>
      <w:marBottom w:val="0"/>
      <w:divBdr>
        <w:top w:val="none" w:sz="0" w:space="0" w:color="auto"/>
        <w:left w:val="none" w:sz="0" w:space="0" w:color="auto"/>
        <w:bottom w:val="none" w:sz="0" w:space="0" w:color="auto"/>
        <w:right w:val="none" w:sz="0" w:space="0" w:color="auto"/>
      </w:divBdr>
    </w:div>
    <w:div w:id="1841890837">
      <w:bodyDiv w:val="1"/>
      <w:marLeft w:val="0"/>
      <w:marRight w:val="0"/>
      <w:marTop w:val="0"/>
      <w:marBottom w:val="0"/>
      <w:divBdr>
        <w:top w:val="none" w:sz="0" w:space="0" w:color="auto"/>
        <w:left w:val="none" w:sz="0" w:space="0" w:color="auto"/>
        <w:bottom w:val="none" w:sz="0" w:space="0" w:color="auto"/>
        <w:right w:val="none" w:sz="0" w:space="0" w:color="auto"/>
      </w:divBdr>
    </w:div>
    <w:div w:id="1854343228">
      <w:bodyDiv w:val="1"/>
      <w:marLeft w:val="0"/>
      <w:marRight w:val="0"/>
      <w:marTop w:val="0"/>
      <w:marBottom w:val="0"/>
      <w:divBdr>
        <w:top w:val="none" w:sz="0" w:space="0" w:color="auto"/>
        <w:left w:val="none" w:sz="0" w:space="0" w:color="auto"/>
        <w:bottom w:val="none" w:sz="0" w:space="0" w:color="auto"/>
        <w:right w:val="none" w:sz="0" w:space="0" w:color="auto"/>
      </w:divBdr>
      <w:divsChild>
        <w:div w:id="1429741454">
          <w:marLeft w:val="0"/>
          <w:marRight w:val="0"/>
          <w:marTop w:val="0"/>
          <w:marBottom w:val="0"/>
          <w:divBdr>
            <w:top w:val="none" w:sz="0" w:space="0" w:color="auto"/>
            <w:left w:val="none" w:sz="0" w:space="0" w:color="auto"/>
            <w:bottom w:val="none" w:sz="0" w:space="0" w:color="auto"/>
            <w:right w:val="none" w:sz="0" w:space="0" w:color="auto"/>
          </w:divBdr>
        </w:div>
        <w:div w:id="258370955">
          <w:marLeft w:val="0"/>
          <w:marRight w:val="0"/>
          <w:marTop w:val="0"/>
          <w:marBottom w:val="0"/>
          <w:divBdr>
            <w:top w:val="none" w:sz="0" w:space="0" w:color="auto"/>
            <w:left w:val="none" w:sz="0" w:space="0" w:color="auto"/>
            <w:bottom w:val="none" w:sz="0" w:space="0" w:color="auto"/>
            <w:right w:val="none" w:sz="0" w:space="0" w:color="auto"/>
          </w:divBdr>
        </w:div>
        <w:div w:id="429551186">
          <w:marLeft w:val="0"/>
          <w:marRight w:val="0"/>
          <w:marTop w:val="0"/>
          <w:marBottom w:val="0"/>
          <w:divBdr>
            <w:top w:val="none" w:sz="0" w:space="0" w:color="auto"/>
            <w:left w:val="none" w:sz="0" w:space="0" w:color="auto"/>
            <w:bottom w:val="none" w:sz="0" w:space="0" w:color="auto"/>
            <w:right w:val="none" w:sz="0" w:space="0" w:color="auto"/>
          </w:divBdr>
        </w:div>
      </w:divsChild>
    </w:div>
    <w:div w:id="1869829858">
      <w:bodyDiv w:val="1"/>
      <w:marLeft w:val="0"/>
      <w:marRight w:val="0"/>
      <w:marTop w:val="0"/>
      <w:marBottom w:val="0"/>
      <w:divBdr>
        <w:top w:val="none" w:sz="0" w:space="0" w:color="auto"/>
        <w:left w:val="none" w:sz="0" w:space="0" w:color="auto"/>
        <w:bottom w:val="none" w:sz="0" w:space="0" w:color="auto"/>
        <w:right w:val="none" w:sz="0" w:space="0" w:color="auto"/>
      </w:divBdr>
    </w:div>
    <w:div w:id="1891067329">
      <w:bodyDiv w:val="1"/>
      <w:marLeft w:val="0"/>
      <w:marRight w:val="0"/>
      <w:marTop w:val="0"/>
      <w:marBottom w:val="0"/>
      <w:divBdr>
        <w:top w:val="none" w:sz="0" w:space="0" w:color="auto"/>
        <w:left w:val="none" w:sz="0" w:space="0" w:color="auto"/>
        <w:bottom w:val="none" w:sz="0" w:space="0" w:color="auto"/>
        <w:right w:val="none" w:sz="0" w:space="0" w:color="auto"/>
      </w:divBdr>
    </w:div>
    <w:div w:id="2055690598">
      <w:bodyDiv w:val="1"/>
      <w:marLeft w:val="0"/>
      <w:marRight w:val="0"/>
      <w:marTop w:val="0"/>
      <w:marBottom w:val="0"/>
      <w:divBdr>
        <w:top w:val="none" w:sz="0" w:space="0" w:color="auto"/>
        <w:left w:val="none" w:sz="0" w:space="0" w:color="auto"/>
        <w:bottom w:val="none" w:sz="0" w:space="0" w:color="auto"/>
        <w:right w:val="none" w:sz="0" w:space="0" w:color="auto"/>
      </w:divBdr>
    </w:div>
    <w:div w:id="20913877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image" Target="media/image11.png"/><Relationship Id="rId21" Type="http://schemas.openxmlformats.org/officeDocument/2006/relationships/image" Target="media/image6.png"/><Relationship Id="rId42" Type="http://schemas.openxmlformats.org/officeDocument/2006/relationships/image" Target="media/image23.png"/><Relationship Id="rId47" Type="http://schemas.openxmlformats.org/officeDocument/2006/relationships/image" Target="media/image26.png"/><Relationship Id="rId63" Type="http://schemas.openxmlformats.org/officeDocument/2006/relationships/image" Target="media/image34.png"/><Relationship Id="rId68" Type="http://schemas.openxmlformats.org/officeDocument/2006/relationships/hyperlink" Target="https://pixabay.com/vectors/feedback-opinion-gut-bad-neutral-1311638/" TargetMode="External"/><Relationship Id="rId84" Type="http://schemas.openxmlformats.org/officeDocument/2006/relationships/theme" Target="theme/theme1.xml"/><Relationship Id="rId16" Type="http://schemas.openxmlformats.org/officeDocument/2006/relationships/diagramQuickStyle" Target="diagrams/quickStyle1.xml"/><Relationship Id="rId11" Type="http://schemas.openxmlformats.org/officeDocument/2006/relationships/image" Target="media/image1.jpeg"/><Relationship Id="rId32" Type="http://schemas.openxmlformats.org/officeDocument/2006/relationships/image" Target="media/image15.png"/><Relationship Id="rId37" Type="http://schemas.microsoft.com/office/2007/relationships/hdphoto" Target="media/hdphoto2.wdp"/><Relationship Id="rId53" Type="http://schemas.openxmlformats.org/officeDocument/2006/relationships/image" Target="media/image29.png"/><Relationship Id="rId58" Type="http://schemas.openxmlformats.org/officeDocument/2006/relationships/image" Target="media/image32.jpg"/><Relationship Id="rId74" Type="http://schemas.openxmlformats.org/officeDocument/2006/relationships/diagramLayout" Target="diagrams/layout2.xml"/><Relationship Id="rId79" Type="http://schemas.openxmlformats.org/officeDocument/2006/relationships/header" Target="header1.xml"/><Relationship Id="rId5" Type="http://schemas.openxmlformats.org/officeDocument/2006/relationships/numbering" Target="numbering.xml"/><Relationship Id="rId61" Type="http://schemas.openxmlformats.org/officeDocument/2006/relationships/image" Target="media/image33.png"/><Relationship Id="rId82" Type="http://schemas.openxmlformats.org/officeDocument/2006/relationships/footer" Target="footer2.xml"/><Relationship Id="rId19" Type="http://schemas.openxmlformats.org/officeDocument/2006/relationships/image" Target="media/image4.png"/><Relationship Id="rId14" Type="http://schemas.openxmlformats.org/officeDocument/2006/relationships/diagramData" Target="diagrams/data1.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hyperlink" Target="https://www.flickr.com/photos/vandycft/29428436431" TargetMode="External"/><Relationship Id="rId35" Type="http://schemas.microsoft.com/office/2007/relationships/hdphoto" Target="media/hdphoto1.wdp"/><Relationship Id="rId43" Type="http://schemas.microsoft.com/office/2007/relationships/hdphoto" Target="media/hdphoto3.wdp"/><Relationship Id="rId48" Type="http://schemas.microsoft.com/office/2007/relationships/hdphoto" Target="media/hdphoto5.wdp"/><Relationship Id="rId56" Type="http://schemas.microsoft.com/office/2007/relationships/hdphoto" Target="media/hdphoto8.wdp"/><Relationship Id="rId64" Type="http://schemas.microsoft.com/office/2007/relationships/hdphoto" Target="media/hdphoto10.wdp"/><Relationship Id="rId69" Type="http://schemas.openxmlformats.org/officeDocument/2006/relationships/image" Target="media/image37.png"/><Relationship Id="rId77" Type="http://schemas.microsoft.com/office/2007/relationships/diagramDrawing" Target="diagrams/drawing2.xml"/><Relationship Id="rId8" Type="http://schemas.openxmlformats.org/officeDocument/2006/relationships/webSettings" Target="webSettings.xml"/><Relationship Id="rId51" Type="http://schemas.openxmlformats.org/officeDocument/2006/relationships/image" Target="media/image28.png"/><Relationship Id="rId72" Type="http://schemas.openxmlformats.org/officeDocument/2006/relationships/image" Target="media/image40.png"/><Relationship Id="rId80"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diagramColors" Target="diagrams/colors1.xml"/><Relationship Id="rId25" Type="http://schemas.openxmlformats.org/officeDocument/2006/relationships/image" Target="media/image10.png"/><Relationship Id="rId33" Type="http://schemas.openxmlformats.org/officeDocument/2006/relationships/image" Target="media/image16.png"/><Relationship Id="rId38" Type="http://schemas.openxmlformats.org/officeDocument/2006/relationships/image" Target="media/image19.png"/><Relationship Id="rId46" Type="http://schemas.microsoft.com/office/2007/relationships/hdphoto" Target="media/hdphoto4.wdp"/><Relationship Id="rId59" Type="http://schemas.openxmlformats.org/officeDocument/2006/relationships/hyperlink" Target="https://www.youtube.com/watch?v=LjCzbSLyIwI" TargetMode="External"/><Relationship Id="rId67" Type="http://schemas.openxmlformats.org/officeDocument/2006/relationships/hyperlink" Target="https://pixabay.com/vectors/feedback-opinion-gut-bad-neutral-1311638/" TargetMode="External"/><Relationship Id="rId20" Type="http://schemas.openxmlformats.org/officeDocument/2006/relationships/image" Target="media/image5.png"/><Relationship Id="rId41" Type="http://schemas.openxmlformats.org/officeDocument/2006/relationships/image" Target="media/image22.png"/><Relationship Id="rId54" Type="http://schemas.openxmlformats.org/officeDocument/2006/relationships/image" Target="media/image30.png"/><Relationship Id="rId62" Type="http://schemas.microsoft.com/office/2007/relationships/hdphoto" Target="media/hdphoto9.wdp"/><Relationship Id="rId70" Type="http://schemas.openxmlformats.org/officeDocument/2006/relationships/image" Target="media/image38.png"/><Relationship Id="rId75" Type="http://schemas.openxmlformats.org/officeDocument/2006/relationships/diagramQuickStyle" Target="diagrams/quickStyle2.xml"/><Relationship Id="rId83"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diagramLayout" Target="diagrams/layout1.xm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image" Target="media/image18.png"/><Relationship Id="rId49" Type="http://schemas.openxmlformats.org/officeDocument/2006/relationships/image" Target="media/image27.png"/><Relationship Id="rId57" Type="http://schemas.openxmlformats.org/officeDocument/2006/relationships/hyperlink" Target="https://www.youtube.com/embed/LjCzbSLyIwI?feature=oembed" TargetMode="External"/><Relationship Id="rId10" Type="http://schemas.openxmlformats.org/officeDocument/2006/relationships/endnotes" Target="endnotes.xml"/><Relationship Id="rId31" Type="http://schemas.openxmlformats.org/officeDocument/2006/relationships/image" Target="media/image14.png"/><Relationship Id="rId44" Type="http://schemas.openxmlformats.org/officeDocument/2006/relationships/image" Target="media/image24.png"/><Relationship Id="rId52" Type="http://schemas.microsoft.com/office/2007/relationships/hdphoto" Target="media/hdphoto7.wdp"/><Relationship Id="rId60" Type="http://schemas.openxmlformats.org/officeDocument/2006/relationships/hyperlink" Target="https://www.youtube.com/watch?v=LjCzbSLyIwI" TargetMode="External"/><Relationship Id="rId65" Type="http://schemas.openxmlformats.org/officeDocument/2006/relationships/image" Target="media/image35.png"/><Relationship Id="rId73" Type="http://schemas.openxmlformats.org/officeDocument/2006/relationships/diagramData" Target="diagrams/data2.xml"/><Relationship Id="rId78" Type="http://schemas.openxmlformats.org/officeDocument/2006/relationships/hyperlink" Target="https://www.youtube.com/watch?v=LjCzbSLyIwI" TargetMode="External"/><Relationship Id="rId8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microsoft.com/office/2007/relationships/diagramDrawing" Target="diagrams/drawing1.xml"/><Relationship Id="rId39" Type="http://schemas.openxmlformats.org/officeDocument/2006/relationships/image" Target="media/image20.png"/><Relationship Id="rId34" Type="http://schemas.openxmlformats.org/officeDocument/2006/relationships/image" Target="media/image17.png"/><Relationship Id="rId50" Type="http://schemas.microsoft.com/office/2007/relationships/hdphoto" Target="media/hdphoto6.wdp"/><Relationship Id="rId55" Type="http://schemas.openxmlformats.org/officeDocument/2006/relationships/image" Target="media/image31.png"/><Relationship Id="rId76" Type="http://schemas.openxmlformats.org/officeDocument/2006/relationships/diagramColors" Target="diagrams/colors2.xml"/><Relationship Id="rId7" Type="http://schemas.openxmlformats.org/officeDocument/2006/relationships/settings" Target="settings.xml"/><Relationship Id="rId71" Type="http://schemas.openxmlformats.org/officeDocument/2006/relationships/image" Target="media/image39.png"/><Relationship Id="rId2" Type="http://schemas.openxmlformats.org/officeDocument/2006/relationships/customXml" Target="../customXml/item2.xml"/><Relationship Id="rId29" Type="http://schemas.openxmlformats.org/officeDocument/2006/relationships/hyperlink" Target="https://www.flickr.com/photos/vandycft/29428436431" TargetMode="External"/><Relationship Id="rId24" Type="http://schemas.openxmlformats.org/officeDocument/2006/relationships/image" Target="media/image9.png"/><Relationship Id="rId40" Type="http://schemas.openxmlformats.org/officeDocument/2006/relationships/image" Target="media/image21.png"/><Relationship Id="rId45" Type="http://schemas.openxmlformats.org/officeDocument/2006/relationships/image" Target="media/image25.png"/><Relationship Id="rId66" Type="http://schemas.openxmlformats.org/officeDocument/2006/relationships/image" Target="media/image36.png"/></Relationships>
</file>

<file path=word/_rels/footer1.xml.rels><?xml version="1.0" encoding="UTF-8" standalone="yes"?>
<Relationships xmlns="http://schemas.openxmlformats.org/package/2006/relationships"><Relationship Id="rId1" Type="http://schemas.openxmlformats.org/officeDocument/2006/relationships/image" Target="media/image41.png"/></Relationships>
</file>

<file path=word/_rels/footer2.xml.rels><?xml version="1.0" encoding="UTF-8" standalone="yes"?>
<Relationships xmlns="http://schemas.openxmlformats.org/package/2006/relationships"><Relationship Id="rId1" Type="http://schemas.openxmlformats.org/officeDocument/2006/relationships/image" Target="media/image41.png"/></Relationships>
</file>

<file path=word/_rels/header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image" Target="media/image42.png"/></Relationships>
</file>

<file path=word/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B97624D-FA89-4570-A1F6-7CFCC1D18CF8}" type="doc">
      <dgm:prSet loTypeId="urn:microsoft.com/office/officeart/2009/layout/CircleArrowProcess" loCatId="cycle" qsTypeId="urn:microsoft.com/office/officeart/2005/8/quickstyle/simple1" qsCatId="simple" csTypeId="urn:microsoft.com/office/officeart/2005/8/colors/colorful4" csCatId="colorful" phldr="1"/>
      <dgm:spPr/>
      <dgm:t>
        <a:bodyPr/>
        <a:lstStyle/>
        <a:p>
          <a:endParaRPr lang="en-GB"/>
        </a:p>
      </dgm:t>
    </dgm:pt>
    <dgm:pt modelId="{54E93930-6DD9-4781-9BD8-B45874A85B41}">
      <dgm:prSet phldrT="[Text]"/>
      <dgm:spPr>
        <a:xfrm>
          <a:off x="984963" y="433726"/>
          <a:ext cx="691438"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gm:t>
    </dgm:pt>
    <dgm:pt modelId="{ED9F01C1-77CD-4404-9D83-A406CEA4A69C}" type="parTrans" cxnId="{78849F8A-9CBA-40C4-94AD-F8737E16B4E9}">
      <dgm:prSet/>
      <dgm:spPr/>
      <dgm:t>
        <a:bodyPr/>
        <a:lstStyle/>
        <a:p>
          <a:pPr algn="ctr"/>
          <a:endParaRPr lang="en-GB"/>
        </a:p>
      </dgm:t>
    </dgm:pt>
    <dgm:pt modelId="{3A27EF21-D72A-4399-A57E-BAE40C1DFA0E}" type="sibTrans" cxnId="{78849F8A-9CBA-40C4-94AD-F8737E16B4E9}">
      <dgm:prSet/>
      <dgm:spPr/>
      <dgm:t>
        <a:bodyPr/>
        <a:lstStyle/>
        <a:p>
          <a:pPr algn="ctr"/>
          <a:endParaRPr lang="en-GB"/>
        </a:p>
      </dgm:t>
    </dgm:pt>
    <dgm:pt modelId="{8BE5316A-9F38-451E-962A-9A47AC6BDA44}">
      <dgm:prSet phldrT="[Text]"/>
      <dgm:spPr>
        <a:xfrm>
          <a:off x="664679" y="112798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Pair</a:t>
          </a:r>
        </a:p>
      </dgm:t>
    </dgm:pt>
    <dgm:pt modelId="{431B6858-CD5C-47B5-990B-D95A745CF467}" type="parTrans" cxnId="{56F1839A-563B-4CE5-A59A-EC13085FBCA7}">
      <dgm:prSet/>
      <dgm:spPr/>
      <dgm:t>
        <a:bodyPr/>
        <a:lstStyle/>
        <a:p>
          <a:pPr algn="ctr"/>
          <a:endParaRPr lang="en-GB"/>
        </a:p>
      </dgm:t>
    </dgm:pt>
    <dgm:pt modelId="{B558DADD-CEC1-42BB-A91E-29B71E8C1241}" type="sibTrans" cxnId="{56F1839A-563B-4CE5-A59A-EC13085FBCA7}">
      <dgm:prSet/>
      <dgm:spPr/>
      <dgm:t>
        <a:bodyPr/>
        <a:lstStyle/>
        <a:p>
          <a:pPr algn="ctr"/>
          <a:endParaRPr lang="en-GB"/>
        </a:p>
      </dgm:t>
    </dgm:pt>
    <dgm:pt modelId="{DE9CBA94-E09B-4744-A57E-8522AA550498}">
      <dgm:prSet phldrT="[Text]"/>
      <dgm:spPr>
        <a:xfrm>
          <a:off x="998526" y="182324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Share</a:t>
          </a:r>
        </a:p>
      </dgm:t>
    </dgm:pt>
    <dgm:pt modelId="{22B6F550-2274-4C01-8C31-EE8A83D54A57}" type="parTrans" cxnId="{3A91E69F-36C2-4A46-A2C0-E8625588AD6B}">
      <dgm:prSet/>
      <dgm:spPr/>
      <dgm:t>
        <a:bodyPr/>
        <a:lstStyle/>
        <a:p>
          <a:pPr algn="ctr"/>
          <a:endParaRPr lang="en-GB"/>
        </a:p>
      </dgm:t>
    </dgm:pt>
    <dgm:pt modelId="{6C661124-0E13-4EFD-B963-D0ED5B08DECC}" type="sibTrans" cxnId="{3A91E69F-36C2-4A46-A2C0-E8625588AD6B}">
      <dgm:prSet/>
      <dgm:spPr/>
      <dgm:t>
        <a:bodyPr/>
        <a:lstStyle/>
        <a:p>
          <a:pPr algn="ctr"/>
          <a:endParaRPr lang="en-GB"/>
        </a:p>
      </dgm:t>
    </dgm:pt>
    <dgm:pt modelId="{7A50934D-35EA-4037-9CCF-9F13721CE05A}" type="pres">
      <dgm:prSet presAssocID="{7B97624D-FA89-4570-A1F6-7CFCC1D18CF8}" presName="Name0" presStyleCnt="0">
        <dgm:presLayoutVars>
          <dgm:chMax val="7"/>
          <dgm:chPref val="7"/>
          <dgm:dir/>
          <dgm:animLvl val="lvl"/>
        </dgm:presLayoutVars>
      </dgm:prSet>
      <dgm:spPr/>
    </dgm:pt>
    <dgm:pt modelId="{951D74AB-5435-4587-B969-D75810EA33D0}" type="pres">
      <dgm:prSet presAssocID="{54E93930-6DD9-4781-9BD8-B45874A85B41}" presName="Accent1" presStyleCnt="0"/>
      <dgm:spPr/>
    </dgm:pt>
    <dgm:pt modelId="{07105C46-C1B3-48F5-9EED-E61EF5BD6F2A}" type="pres">
      <dgm:prSet presAssocID="{54E93930-6DD9-4781-9BD8-B45874A85B41}" presName="Accent" presStyleLbl="node1" presStyleIdx="0" presStyleCnt="3"/>
      <dgm: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C8F96E26-7E96-4FFE-A2D3-5A42C1B06592}" type="pres">
      <dgm:prSet presAssocID="{54E93930-6DD9-4781-9BD8-B45874A85B41}" presName="Parent1" presStyleLbl="revTx" presStyleIdx="0" presStyleCnt="3" custScaleX="103591">
        <dgm:presLayoutVars>
          <dgm:chMax val="1"/>
          <dgm:chPref val="1"/>
          <dgm:bulletEnabled val="1"/>
        </dgm:presLayoutVars>
      </dgm:prSet>
      <dgm:spPr/>
    </dgm:pt>
    <dgm:pt modelId="{8D65D859-B3C3-40EF-8935-A516D89A506A}" type="pres">
      <dgm:prSet presAssocID="{8BE5316A-9F38-451E-962A-9A47AC6BDA44}" presName="Accent2" presStyleCnt="0"/>
      <dgm:spPr/>
    </dgm:pt>
    <dgm:pt modelId="{194A175F-460F-4E47-AA1A-8DA5D8E8AAED}" type="pres">
      <dgm:prSet presAssocID="{8BE5316A-9F38-451E-962A-9A47AC6BDA44}" presName="Accent" presStyleLbl="node1" presStyleIdx="1" presStyleCnt="3"/>
      <dgm: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gm:spPr>
    </dgm:pt>
    <dgm:pt modelId="{E32DE6B8-8A14-463E-8419-B116A4C5D701}" type="pres">
      <dgm:prSet presAssocID="{8BE5316A-9F38-451E-962A-9A47AC6BDA44}" presName="Parent2" presStyleLbl="revTx" presStyleIdx="1" presStyleCnt="3">
        <dgm:presLayoutVars>
          <dgm:chMax val="1"/>
          <dgm:chPref val="1"/>
          <dgm:bulletEnabled val="1"/>
        </dgm:presLayoutVars>
      </dgm:prSet>
      <dgm:spPr/>
    </dgm:pt>
    <dgm:pt modelId="{EE7A683D-E563-4659-A8E7-2E54DD0E9536}" type="pres">
      <dgm:prSet presAssocID="{DE9CBA94-E09B-4744-A57E-8522AA550498}" presName="Accent3" presStyleCnt="0"/>
      <dgm:spPr/>
    </dgm:pt>
    <dgm:pt modelId="{6C7120EB-703C-4872-9DB6-3D7F3BC0BF93}" type="pres">
      <dgm:prSet presAssocID="{DE9CBA94-E09B-4744-A57E-8522AA550498}" presName="Accent" presStyleLbl="node1" presStyleIdx="2" presStyleCnt="3"/>
      <dgm: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gm:spPr>
    </dgm:pt>
    <dgm:pt modelId="{0DE5D51E-8901-4940-871C-78F1CF36E752}" type="pres">
      <dgm:prSet presAssocID="{DE9CBA94-E09B-4744-A57E-8522AA550498}" presName="Parent3" presStyleLbl="revTx" presStyleIdx="2" presStyleCnt="3">
        <dgm:presLayoutVars>
          <dgm:chMax val="1"/>
          <dgm:chPref val="1"/>
          <dgm:bulletEnabled val="1"/>
        </dgm:presLayoutVars>
      </dgm:prSet>
      <dgm:spPr/>
    </dgm:pt>
  </dgm:ptLst>
  <dgm:cxnLst>
    <dgm:cxn modelId="{42048708-40C7-4B33-9DAA-1E18E2E9CD70}" type="presOf" srcId="{8BE5316A-9F38-451E-962A-9A47AC6BDA44}" destId="{E32DE6B8-8A14-463E-8419-B116A4C5D701}" srcOrd="0" destOrd="0" presId="urn:microsoft.com/office/officeart/2009/layout/CircleArrowProcess"/>
    <dgm:cxn modelId="{BF502F10-FCCE-4B6D-9AA4-7A336329A962}" type="presOf" srcId="{54E93930-6DD9-4781-9BD8-B45874A85B41}" destId="{C8F96E26-7E96-4FFE-A2D3-5A42C1B06592}" srcOrd="0" destOrd="0" presId="urn:microsoft.com/office/officeart/2009/layout/CircleArrowProcess"/>
    <dgm:cxn modelId="{D2C0175C-9AF4-4025-A0F5-456C3914A55F}" type="presOf" srcId="{7B97624D-FA89-4570-A1F6-7CFCC1D18CF8}" destId="{7A50934D-35EA-4037-9CCF-9F13721CE05A}" srcOrd="0" destOrd="0" presId="urn:microsoft.com/office/officeart/2009/layout/CircleArrowProcess"/>
    <dgm:cxn modelId="{8393A152-BBFE-47F5-A20A-249B61B90029}" type="presOf" srcId="{DE9CBA94-E09B-4744-A57E-8522AA550498}" destId="{0DE5D51E-8901-4940-871C-78F1CF36E752}" srcOrd="0" destOrd="0" presId="urn:microsoft.com/office/officeart/2009/layout/CircleArrowProcess"/>
    <dgm:cxn modelId="{78849F8A-9CBA-40C4-94AD-F8737E16B4E9}" srcId="{7B97624D-FA89-4570-A1F6-7CFCC1D18CF8}" destId="{54E93930-6DD9-4781-9BD8-B45874A85B41}" srcOrd="0" destOrd="0" parTransId="{ED9F01C1-77CD-4404-9D83-A406CEA4A69C}" sibTransId="{3A27EF21-D72A-4399-A57E-BAE40C1DFA0E}"/>
    <dgm:cxn modelId="{56F1839A-563B-4CE5-A59A-EC13085FBCA7}" srcId="{7B97624D-FA89-4570-A1F6-7CFCC1D18CF8}" destId="{8BE5316A-9F38-451E-962A-9A47AC6BDA44}" srcOrd="1" destOrd="0" parTransId="{431B6858-CD5C-47B5-990B-D95A745CF467}" sibTransId="{B558DADD-CEC1-42BB-A91E-29B71E8C1241}"/>
    <dgm:cxn modelId="{3A91E69F-36C2-4A46-A2C0-E8625588AD6B}" srcId="{7B97624D-FA89-4570-A1F6-7CFCC1D18CF8}" destId="{DE9CBA94-E09B-4744-A57E-8522AA550498}" srcOrd="2" destOrd="0" parTransId="{22B6F550-2274-4C01-8C31-EE8A83D54A57}" sibTransId="{6C661124-0E13-4EFD-B963-D0ED5B08DECC}"/>
    <dgm:cxn modelId="{A4ABEBC5-3D0B-4862-8DC7-2FE986218ACB}" type="presParOf" srcId="{7A50934D-35EA-4037-9CCF-9F13721CE05A}" destId="{951D74AB-5435-4587-B969-D75810EA33D0}" srcOrd="0" destOrd="0" presId="urn:microsoft.com/office/officeart/2009/layout/CircleArrowProcess"/>
    <dgm:cxn modelId="{CE08A32F-ACE0-42D4-9600-76F793DDD877}" type="presParOf" srcId="{951D74AB-5435-4587-B969-D75810EA33D0}" destId="{07105C46-C1B3-48F5-9EED-E61EF5BD6F2A}" srcOrd="0" destOrd="0" presId="urn:microsoft.com/office/officeart/2009/layout/CircleArrowProcess"/>
    <dgm:cxn modelId="{4EAECE8E-2C01-42EB-9176-4E5FF286A9DF}" type="presParOf" srcId="{7A50934D-35EA-4037-9CCF-9F13721CE05A}" destId="{C8F96E26-7E96-4FFE-A2D3-5A42C1B06592}" srcOrd="1" destOrd="0" presId="urn:microsoft.com/office/officeart/2009/layout/CircleArrowProcess"/>
    <dgm:cxn modelId="{5C3783A5-64A8-4E4F-B3B4-259965A1545A}" type="presParOf" srcId="{7A50934D-35EA-4037-9CCF-9F13721CE05A}" destId="{8D65D859-B3C3-40EF-8935-A516D89A506A}" srcOrd="2" destOrd="0" presId="urn:microsoft.com/office/officeart/2009/layout/CircleArrowProcess"/>
    <dgm:cxn modelId="{44A169A5-EF55-4E3F-8F33-6B41A0DAFCEC}" type="presParOf" srcId="{8D65D859-B3C3-40EF-8935-A516D89A506A}" destId="{194A175F-460F-4E47-AA1A-8DA5D8E8AAED}" srcOrd="0" destOrd="0" presId="urn:microsoft.com/office/officeart/2009/layout/CircleArrowProcess"/>
    <dgm:cxn modelId="{E9A71A98-4B89-401E-A2E4-64E207218353}" type="presParOf" srcId="{7A50934D-35EA-4037-9CCF-9F13721CE05A}" destId="{E32DE6B8-8A14-463E-8419-B116A4C5D701}" srcOrd="3" destOrd="0" presId="urn:microsoft.com/office/officeart/2009/layout/CircleArrowProcess"/>
    <dgm:cxn modelId="{D36C7293-26E3-4E44-BAC1-F001B1A6714C}" type="presParOf" srcId="{7A50934D-35EA-4037-9CCF-9F13721CE05A}" destId="{EE7A683D-E563-4659-A8E7-2E54DD0E9536}" srcOrd="4" destOrd="0" presId="urn:microsoft.com/office/officeart/2009/layout/CircleArrowProcess"/>
    <dgm:cxn modelId="{E2886BC7-8EB0-42C9-AC2A-826D2A254F9E}" type="presParOf" srcId="{EE7A683D-E563-4659-A8E7-2E54DD0E9536}" destId="{6C7120EB-703C-4872-9DB6-3D7F3BC0BF93}" srcOrd="0" destOrd="0" presId="urn:microsoft.com/office/officeart/2009/layout/CircleArrowProcess"/>
    <dgm:cxn modelId="{C0368320-1F1E-4D0F-8271-A12871B0938F}" type="presParOf" srcId="{7A50934D-35EA-4037-9CCF-9F13721CE05A}" destId="{0DE5D51E-8901-4940-871C-78F1CF36E752}" srcOrd="5" destOrd="0" presId="urn:microsoft.com/office/officeart/2009/layout/CircleArrowProcess"/>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EA9561F8-88BB-4FDC-BC1E-6ECC0A920F6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DF3F73AA-E10F-489C-B26A-63C4252F61B9}">
      <dgm:prSet phldrT="[Text]" custT="1"/>
      <dgm: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a:solidFill>
                <a:srgbClr val="002060"/>
              </a:solidFill>
              <a:latin typeface="Gadugi" panose="020B0502040204020203" pitchFamily="34" charset="0"/>
              <a:ea typeface="Gadugi" panose="020B0502040204020203" pitchFamily="34" charset="0"/>
              <a:cs typeface="+mn-cs"/>
            </a:rPr>
            <a:t>Think</a:t>
          </a:r>
          <a:r>
            <a:rPr lang="en-GB" sz="19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0827A593-77EE-42BF-8F90-99A1E863386F}" type="parTrans" cxnId="{C2B80403-0887-4787-952D-9E160E351F76}">
      <dgm:prSet/>
      <dgm:spPr/>
      <dgm:t>
        <a:bodyPr/>
        <a:lstStyle/>
        <a:p>
          <a:endParaRPr lang="en-US"/>
        </a:p>
      </dgm:t>
    </dgm:pt>
    <dgm:pt modelId="{F71FA19C-4A1B-4896-836B-96CF905AB08F}" type="sibTrans" cxnId="{C2B80403-0887-4787-952D-9E160E351F76}">
      <dgm:prSet/>
      <dgm:spPr/>
      <dgm:t>
        <a:bodyPr/>
        <a:lstStyle/>
        <a:p>
          <a:endParaRPr lang="en-US"/>
        </a:p>
      </dgm:t>
    </dgm:pt>
    <dgm:pt modelId="{C97716FE-1101-4275-BF49-6907519FBC4D}">
      <dgm:prSet phldrT="[Text]"/>
      <dgm:spPr>
        <a:xfrm rot="5400000">
          <a:off x="-180022" y="1180147"/>
          <a:ext cx="1200150" cy="840105"/>
        </a:xfrm>
        <a:prstGeom prst="chevron">
          <a:avLst/>
        </a:prstGeom>
        <a:solidFill>
          <a:srgbClr val="70AD47">
            <a:lumMod val="75000"/>
          </a:srgbClr>
        </a:solidFill>
        <a:ln w="12700" cap="flat" cmpd="sng" algn="ctr">
          <a:no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D3E43320-14E5-4B2C-A7FD-2F1ED67DE8D9}" type="parTrans" cxnId="{8C012312-6B7F-48AF-B35E-7CE0E94FCF6E}">
      <dgm:prSet/>
      <dgm:spPr/>
      <dgm:t>
        <a:bodyPr/>
        <a:lstStyle/>
        <a:p>
          <a:endParaRPr lang="en-US"/>
        </a:p>
      </dgm:t>
    </dgm:pt>
    <dgm:pt modelId="{E1CE554E-EE64-4649-A494-EE80A34F3482}" type="sibTrans" cxnId="{8C012312-6B7F-48AF-B35E-7CE0E94FCF6E}">
      <dgm:prSet/>
      <dgm:spPr/>
      <dgm:t>
        <a:bodyPr/>
        <a:lstStyle/>
        <a:p>
          <a:endParaRPr lang="en-US"/>
        </a:p>
      </dgm:t>
    </dgm:pt>
    <dgm:pt modelId="{39A9DA56-A80B-4E9C-8E99-81D5EF240953}">
      <dgm:prSet phldrT="[Text]" custT="1"/>
      <dgm: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u="sng">
              <a:solidFill>
                <a:srgbClr val="002060"/>
              </a:solidFill>
              <a:latin typeface="Gadugi" panose="020B0502040204020203" pitchFamily="34" charset="0"/>
              <a:ea typeface="Gadugi" panose="020B0502040204020203" pitchFamily="34" charset="0"/>
              <a:cs typeface="+mn-cs"/>
            </a:rPr>
            <a:t>Promise</a:t>
          </a:r>
          <a:r>
            <a:rPr lang="en-GB" sz="16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E90C88CF-8004-42CE-8890-8A524DDC5D3E}" type="parTrans" cxnId="{F440CF23-1261-4ACD-830A-12515A45D0BC}">
      <dgm:prSet/>
      <dgm:spPr/>
      <dgm:t>
        <a:bodyPr/>
        <a:lstStyle/>
        <a:p>
          <a:endParaRPr lang="en-US"/>
        </a:p>
      </dgm:t>
    </dgm:pt>
    <dgm:pt modelId="{DB90042F-CF30-4F2D-979B-338DC58EA36E}" type="sibTrans" cxnId="{F440CF23-1261-4ACD-830A-12515A45D0BC}">
      <dgm:prSet/>
      <dgm:spPr/>
      <dgm:t>
        <a:bodyPr/>
        <a:lstStyle/>
        <a:p>
          <a:endParaRPr lang="en-US"/>
        </a:p>
      </dgm:t>
    </dgm:pt>
    <dgm:pt modelId="{158B1C0D-8B37-4BED-9A40-7CF349FB69BA}">
      <dgm:prSet phldrT="[Text]"/>
      <dgm: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27A75FF2-181F-4592-94C6-75B718FFF947}" type="parTrans" cxnId="{51E7B579-4E49-4E1C-8EDC-92A161127929}">
      <dgm:prSet/>
      <dgm:spPr/>
      <dgm:t>
        <a:bodyPr/>
        <a:lstStyle/>
        <a:p>
          <a:endParaRPr lang="en-US"/>
        </a:p>
      </dgm:t>
    </dgm:pt>
    <dgm:pt modelId="{0E1530E6-1816-4747-81A8-18E81BD76181}" type="sibTrans" cxnId="{51E7B579-4E49-4E1C-8EDC-92A161127929}">
      <dgm:prSet/>
      <dgm:spPr/>
      <dgm:t>
        <a:bodyPr/>
        <a:lstStyle/>
        <a:p>
          <a:endParaRPr lang="en-US"/>
        </a:p>
      </dgm:t>
    </dgm:pt>
    <dgm:pt modelId="{73A5DB49-0329-4C55-A8AE-A55BBB8B5B9F}">
      <dgm:prSet phldrT="[Text]" custT="1"/>
      <dgm: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buFont typeface="+mj-lt"/>
            <a:buNone/>
          </a:pPr>
          <a:r>
            <a:rPr lang="en-US" sz="2400">
              <a:solidFill>
                <a:srgbClr val="002060"/>
              </a:solidFill>
              <a:latin typeface="Gadugi" panose="020B0502040204020203" pitchFamily="34" charset="0"/>
              <a:ea typeface="Gadugi" panose="020B0502040204020203" pitchFamily="34" charset="0"/>
              <a:cs typeface="+mn-cs"/>
            </a:rPr>
            <a:t>Evaluate</a:t>
          </a:r>
          <a:r>
            <a:rPr lang="en-US" sz="2100">
              <a:solidFill>
                <a:srgbClr val="002060"/>
              </a:solidFill>
              <a:latin typeface="Gadugi" panose="020B0502040204020203" pitchFamily="34" charset="0"/>
              <a:ea typeface="Gadugi" panose="020B0502040204020203" pitchFamily="34" charset="0"/>
              <a:cs typeface="+mn-cs"/>
            </a:rPr>
            <a:t>, </a:t>
          </a:r>
          <a:r>
            <a:rPr lang="en-US" sz="14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AD8EEBF7-10F7-4B4F-8025-CB255BC85A9D}" type="parTrans" cxnId="{C5B1AEFB-748D-46EC-B3A4-2FFF0FF7CF7A}">
      <dgm:prSet/>
      <dgm:spPr/>
      <dgm:t>
        <a:bodyPr/>
        <a:lstStyle/>
        <a:p>
          <a:endParaRPr lang="en-US"/>
        </a:p>
      </dgm:t>
    </dgm:pt>
    <dgm:pt modelId="{874F64AE-E946-4DE3-BBEB-CF40CF54D64F}" type="sibTrans" cxnId="{C5B1AEFB-748D-46EC-B3A4-2FFF0FF7CF7A}">
      <dgm:prSet/>
      <dgm:spPr/>
      <dgm:t>
        <a:bodyPr/>
        <a:lstStyle/>
        <a:p>
          <a:endParaRPr lang="en-US"/>
        </a:p>
      </dgm:t>
    </dgm:pt>
    <dgm:pt modelId="{FF119DAE-830D-4541-A9FF-2F49CE64C63C}">
      <dgm:prSet phldrT="[Text]" custT="1"/>
      <dgm: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r>
            <a:rPr lang="en-US" sz="1200">
              <a:solidFill>
                <a:sysClr val="window" lastClr="FFFFFF"/>
              </a:solidFill>
              <a:latin typeface="Calibri" panose="020F0502020204030204"/>
              <a:ea typeface="+mn-ea"/>
              <a:cs typeface="+mn-cs"/>
            </a:rPr>
            <a:t> </a:t>
          </a:r>
        </a:p>
      </dgm:t>
    </dgm:pt>
    <dgm:pt modelId="{1FF56F4E-13DA-4D1A-8AF2-A73722AFF0B9}" type="sibTrans" cxnId="{D74DFC82-1335-4A86-9373-FF444683D81D}">
      <dgm:prSet/>
      <dgm:spPr/>
      <dgm:t>
        <a:bodyPr/>
        <a:lstStyle/>
        <a:p>
          <a:endParaRPr lang="en-US"/>
        </a:p>
      </dgm:t>
    </dgm:pt>
    <dgm:pt modelId="{73E74546-E7F4-4E23-AA65-4CC4CE421DBA}" type="parTrans" cxnId="{D74DFC82-1335-4A86-9373-FF444683D81D}">
      <dgm:prSet/>
      <dgm:spPr/>
      <dgm:t>
        <a:bodyPr/>
        <a:lstStyle/>
        <a:p>
          <a:endParaRPr lang="en-US"/>
        </a:p>
      </dgm:t>
    </dgm:pt>
    <dgm:pt modelId="{11F320D0-A746-407B-96F1-41A272981A97}" type="pres">
      <dgm:prSet presAssocID="{EA9561F8-88BB-4FDC-BC1E-6ECC0A920F60}" presName="linearFlow" presStyleCnt="0">
        <dgm:presLayoutVars>
          <dgm:dir/>
          <dgm:animLvl val="lvl"/>
          <dgm:resizeHandles val="exact"/>
        </dgm:presLayoutVars>
      </dgm:prSet>
      <dgm:spPr/>
    </dgm:pt>
    <dgm:pt modelId="{B3A448C7-D474-4B2A-929B-94FEF2D84AC2}" type="pres">
      <dgm:prSet presAssocID="{FF119DAE-830D-4541-A9FF-2F49CE64C63C}" presName="composite" presStyleCnt="0"/>
      <dgm:spPr/>
    </dgm:pt>
    <dgm:pt modelId="{AC1BE736-2AD6-44AE-8400-577ECAAF4F26}" type="pres">
      <dgm:prSet presAssocID="{FF119DAE-830D-4541-A9FF-2F49CE64C63C}" presName="parentText" presStyleLbl="alignNode1" presStyleIdx="0" presStyleCnt="3">
        <dgm:presLayoutVars>
          <dgm:chMax val="1"/>
          <dgm:bulletEnabled val="1"/>
        </dgm:presLayoutVars>
      </dgm:prSet>
      <dgm:spPr/>
    </dgm:pt>
    <dgm:pt modelId="{082C2184-D690-4C6C-BFEC-ED4CB032C109}" type="pres">
      <dgm:prSet presAssocID="{FF119DAE-830D-4541-A9FF-2F49CE64C63C}" presName="descendantText" presStyleLbl="alignAcc1" presStyleIdx="0" presStyleCnt="3" custLinFactNeighborX="0" custLinFactNeighborY="-110">
        <dgm:presLayoutVars>
          <dgm:bulletEnabled val="1"/>
        </dgm:presLayoutVars>
      </dgm:prSet>
      <dgm:spPr/>
    </dgm:pt>
    <dgm:pt modelId="{D8FED806-5012-4EBF-9B40-AF803FA0223B}" type="pres">
      <dgm:prSet presAssocID="{1FF56F4E-13DA-4D1A-8AF2-A73722AFF0B9}" presName="sp" presStyleCnt="0"/>
      <dgm:spPr/>
    </dgm:pt>
    <dgm:pt modelId="{8BB984D7-7E72-44F6-9CD3-9345D29BB69E}" type="pres">
      <dgm:prSet presAssocID="{C97716FE-1101-4275-BF49-6907519FBC4D}" presName="composite" presStyleCnt="0"/>
      <dgm:spPr/>
    </dgm:pt>
    <dgm:pt modelId="{F41708EA-3B38-430E-8E91-9C1A71FFCD06}" type="pres">
      <dgm:prSet presAssocID="{C97716FE-1101-4275-BF49-6907519FBC4D}" presName="parentText" presStyleLbl="alignNode1" presStyleIdx="1" presStyleCnt="3">
        <dgm:presLayoutVars>
          <dgm:chMax val="1"/>
          <dgm:bulletEnabled val="1"/>
        </dgm:presLayoutVars>
      </dgm:prSet>
      <dgm:spPr/>
    </dgm:pt>
    <dgm:pt modelId="{34360E9E-3628-4DB7-9BCC-D14559A3BEB4}" type="pres">
      <dgm:prSet presAssocID="{C97716FE-1101-4275-BF49-6907519FBC4D}" presName="descendantText" presStyleLbl="alignAcc1" presStyleIdx="1" presStyleCnt="3">
        <dgm:presLayoutVars>
          <dgm:bulletEnabled val="1"/>
        </dgm:presLayoutVars>
      </dgm:prSet>
      <dgm:spPr/>
    </dgm:pt>
    <dgm:pt modelId="{ABDCF88C-D294-4994-B9D3-5813D1001546}" type="pres">
      <dgm:prSet presAssocID="{E1CE554E-EE64-4649-A494-EE80A34F3482}" presName="sp" presStyleCnt="0"/>
      <dgm:spPr/>
    </dgm:pt>
    <dgm:pt modelId="{B146F08F-C0AB-4225-ACBB-B0F7B38D85DE}" type="pres">
      <dgm:prSet presAssocID="{158B1C0D-8B37-4BED-9A40-7CF349FB69BA}" presName="composite" presStyleCnt="0"/>
      <dgm:spPr/>
    </dgm:pt>
    <dgm:pt modelId="{077A26A5-5424-415F-8927-1808BD84257E}" type="pres">
      <dgm:prSet presAssocID="{158B1C0D-8B37-4BED-9A40-7CF349FB69BA}" presName="parentText" presStyleLbl="alignNode1" presStyleIdx="2" presStyleCnt="3">
        <dgm:presLayoutVars>
          <dgm:chMax val="1"/>
          <dgm:bulletEnabled val="1"/>
        </dgm:presLayoutVars>
      </dgm:prSet>
      <dgm:spPr/>
    </dgm:pt>
    <dgm:pt modelId="{14D0D835-BE25-4D05-BEE8-A1ED243130C2}" type="pres">
      <dgm:prSet presAssocID="{158B1C0D-8B37-4BED-9A40-7CF349FB69BA}" presName="descendantText" presStyleLbl="alignAcc1" presStyleIdx="2" presStyleCnt="3">
        <dgm:presLayoutVars>
          <dgm:bulletEnabled val="1"/>
        </dgm:presLayoutVars>
      </dgm:prSet>
      <dgm:spPr/>
    </dgm:pt>
  </dgm:ptLst>
  <dgm:cxnLst>
    <dgm:cxn modelId="{5CCF3000-0257-42E1-9EDE-3D5B1B71EAA5}" type="presOf" srcId="{158B1C0D-8B37-4BED-9A40-7CF349FB69BA}" destId="{077A26A5-5424-415F-8927-1808BD84257E}" srcOrd="0" destOrd="0" presId="urn:microsoft.com/office/officeart/2005/8/layout/chevron2"/>
    <dgm:cxn modelId="{C2B80403-0887-4787-952D-9E160E351F76}" srcId="{FF119DAE-830D-4541-A9FF-2F49CE64C63C}" destId="{DF3F73AA-E10F-489C-B26A-63C4252F61B9}" srcOrd="0" destOrd="0" parTransId="{0827A593-77EE-42BF-8F90-99A1E863386F}" sibTransId="{F71FA19C-4A1B-4896-836B-96CF905AB08F}"/>
    <dgm:cxn modelId="{8C012312-6B7F-48AF-B35E-7CE0E94FCF6E}" srcId="{EA9561F8-88BB-4FDC-BC1E-6ECC0A920F60}" destId="{C97716FE-1101-4275-BF49-6907519FBC4D}" srcOrd="1" destOrd="0" parTransId="{D3E43320-14E5-4B2C-A7FD-2F1ED67DE8D9}" sibTransId="{E1CE554E-EE64-4649-A494-EE80A34F3482}"/>
    <dgm:cxn modelId="{43FFED1B-CEEE-42E5-92FB-69AA253FD24E}" type="presOf" srcId="{FF119DAE-830D-4541-A9FF-2F49CE64C63C}" destId="{AC1BE736-2AD6-44AE-8400-577ECAAF4F26}" srcOrd="0" destOrd="0" presId="urn:microsoft.com/office/officeart/2005/8/layout/chevron2"/>
    <dgm:cxn modelId="{F440CF23-1261-4ACD-830A-12515A45D0BC}" srcId="{C97716FE-1101-4275-BF49-6907519FBC4D}" destId="{39A9DA56-A80B-4E9C-8E99-81D5EF240953}" srcOrd="0" destOrd="0" parTransId="{E90C88CF-8004-42CE-8890-8A524DDC5D3E}" sibTransId="{DB90042F-CF30-4F2D-979B-338DC58EA36E}"/>
    <dgm:cxn modelId="{91E3972C-0659-431C-A9FE-9E207BD90DC4}" type="presOf" srcId="{C97716FE-1101-4275-BF49-6907519FBC4D}" destId="{F41708EA-3B38-430E-8E91-9C1A71FFCD06}" srcOrd="0" destOrd="0" presId="urn:microsoft.com/office/officeart/2005/8/layout/chevron2"/>
    <dgm:cxn modelId="{20B7D766-B2AD-4F57-A211-CF65D1C77F28}" type="presOf" srcId="{EA9561F8-88BB-4FDC-BC1E-6ECC0A920F60}" destId="{11F320D0-A746-407B-96F1-41A272981A97}" srcOrd="0" destOrd="0" presId="urn:microsoft.com/office/officeart/2005/8/layout/chevron2"/>
    <dgm:cxn modelId="{51E7B579-4E49-4E1C-8EDC-92A161127929}" srcId="{EA9561F8-88BB-4FDC-BC1E-6ECC0A920F60}" destId="{158B1C0D-8B37-4BED-9A40-7CF349FB69BA}" srcOrd="2" destOrd="0" parTransId="{27A75FF2-181F-4592-94C6-75B718FFF947}" sibTransId="{0E1530E6-1816-4747-81A8-18E81BD76181}"/>
    <dgm:cxn modelId="{D74DFC82-1335-4A86-9373-FF444683D81D}" srcId="{EA9561F8-88BB-4FDC-BC1E-6ECC0A920F60}" destId="{FF119DAE-830D-4541-A9FF-2F49CE64C63C}" srcOrd="0" destOrd="0" parTransId="{73E74546-E7F4-4E23-AA65-4CC4CE421DBA}" sibTransId="{1FF56F4E-13DA-4D1A-8AF2-A73722AFF0B9}"/>
    <dgm:cxn modelId="{4B35E9A8-AACA-4F33-B48C-017067254152}" type="presOf" srcId="{39A9DA56-A80B-4E9C-8E99-81D5EF240953}" destId="{34360E9E-3628-4DB7-9BCC-D14559A3BEB4}" srcOrd="0" destOrd="0" presId="urn:microsoft.com/office/officeart/2005/8/layout/chevron2"/>
    <dgm:cxn modelId="{C7910ADA-2E44-4B10-99BD-1B05630BC1B2}" type="presOf" srcId="{73A5DB49-0329-4C55-A8AE-A55BBB8B5B9F}" destId="{14D0D835-BE25-4D05-BEE8-A1ED243130C2}" srcOrd="0" destOrd="0" presId="urn:microsoft.com/office/officeart/2005/8/layout/chevron2"/>
    <dgm:cxn modelId="{1445F5E2-C425-4F77-8197-1AEAAB9FFDF8}" type="presOf" srcId="{DF3F73AA-E10F-489C-B26A-63C4252F61B9}" destId="{082C2184-D690-4C6C-BFEC-ED4CB032C109}" srcOrd="0" destOrd="0" presId="urn:microsoft.com/office/officeart/2005/8/layout/chevron2"/>
    <dgm:cxn modelId="{C5B1AEFB-748D-46EC-B3A4-2FFF0FF7CF7A}" srcId="{158B1C0D-8B37-4BED-9A40-7CF349FB69BA}" destId="{73A5DB49-0329-4C55-A8AE-A55BBB8B5B9F}" srcOrd="0" destOrd="0" parTransId="{AD8EEBF7-10F7-4B4F-8025-CB255BC85A9D}" sibTransId="{874F64AE-E946-4DE3-BBEB-CF40CF54D64F}"/>
    <dgm:cxn modelId="{37C03018-C37C-44A3-942D-9D28C3968241}" type="presParOf" srcId="{11F320D0-A746-407B-96F1-41A272981A97}" destId="{B3A448C7-D474-4B2A-929B-94FEF2D84AC2}" srcOrd="0" destOrd="0" presId="urn:microsoft.com/office/officeart/2005/8/layout/chevron2"/>
    <dgm:cxn modelId="{C603D116-B3D8-4A90-A9F9-6CF106B11752}" type="presParOf" srcId="{B3A448C7-D474-4B2A-929B-94FEF2D84AC2}" destId="{AC1BE736-2AD6-44AE-8400-577ECAAF4F26}" srcOrd="0" destOrd="0" presId="urn:microsoft.com/office/officeart/2005/8/layout/chevron2"/>
    <dgm:cxn modelId="{00CA39FF-6A99-4ECA-B527-031CEE5F81F8}" type="presParOf" srcId="{B3A448C7-D474-4B2A-929B-94FEF2D84AC2}" destId="{082C2184-D690-4C6C-BFEC-ED4CB032C109}" srcOrd="1" destOrd="0" presId="urn:microsoft.com/office/officeart/2005/8/layout/chevron2"/>
    <dgm:cxn modelId="{AF0A6B15-63F9-4FF7-AE34-DAE8493D137E}" type="presParOf" srcId="{11F320D0-A746-407B-96F1-41A272981A97}" destId="{D8FED806-5012-4EBF-9B40-AF803FA0223B}" srcOrd="1" destOrd="0" presId="urn:microsoft.com/office/officeart/2005/8/layout/chevron2"/>
    <dgm:cxn modelId="{CF0AFF57-F4D8-4695-AAEA-188BE38232BF}" type="presParOf" srcId="{11F320D0-A746-407B-96F1-41A272981A97}" destId="{8BB984D7-7E72-44F6-9CD3-9345D29BB69E}" srcOrd="2" destOrd="0" presId="urn:microsoft.com/office/officeart/2005/8/layout/chevron2"/>
    <dgm:cxn modelId="{B599420A-F785-4ADE-A298-D9A971579D3D}" type="presParOf" srcId="{8BB984D7-7E72-44F6-9CD3-9345D29BB69E}" destId="{F41708EA-3B38-430E-8E91-9C1A71FFCD06}" srcOrd="0" destOrd="0" presId="urn:microsoft.com/office/officeart/2005/8/layout/chevron2"/>
    <dgm:cxn modelId="{2013F476-CE28-45C4-A738-3BE220CBAC9A}" type="presParOf" srcId="{8BB984D7-7E72-44F6-9CD3-9345D29BB69E}" destId="{34360E9E-3628-4DB7-9BCC-D14559A3BEB4}" srcOrd="1" destOrd="0" presId="urn:microsoft.com/office/officeart/2005/8/layout/chevron2"/>
    <dgm:cxn modelId="{3543487E-6E1A-44EA-A9C1-2A186C6176CB}" type="presParOf" srcId="{11F320D0-A746-407B-96F1-41A272981A97}" destId="{ABDCF88C-D294-4994-B9D3-5813D1001546}" srcOrd="3" destOrd="0" presId="urn:microsoft.com/office/officeart/2005/8/layout/chevron2"/>
    <dgm:cxn modelId="{7E5744B4-7E5F-440D-A4EA-D1EF9B0918A9}" type="presParOf" srcId="{11F320D0-A746-407B-96F1-41A272981A97}" destId="{B146F08F-C0AB-4225-ACBB-B0F7B38D85DE}" srcOrd="4" destOrd="0" presId="urn:microsoft.com/office/officeart/2005/8/layout/chevron2"/>
    <dgm:cxn modelId="{51623EEE-E460-4774-A6CC-C58AA7C5FE17}" type="presParOf" srcId="{B146F08F-C0AB-4225-ACBB-B0F7B38D85DE}" destId="{077A26A5-5424-415F-8927-1808BD84257E}" srcOrd="0" destOrd="0" presId="urn:microsoft.com/office/officeart/2005/8/layout/chevron2"/>
    <dgm:cxn modelId="{1DC6D7B6-8598-4ADA-B417-C35AA6C5BF56}" type="presParOf" srcId="{B146F08F-C0AB-4225-ACBB-B0F7B38D85DE}" destId="{14D0D835-BE25-4D05-BEE8-A1ED243130C2}" srcOrd="1" destOrd="0" presId="urn:microsoft.com/office/officeart/2005/8/layout/chevron2"/>
  </dgm:cxnLst>
  <dgm:bg>
    <a:solidFill>
      <a:schemeClr val="lt1"/>
    </a:solid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05C46-C1B3-48F5-9EED-E61EF5BD6F2A}">
      <dsp:nvSpPr>
        <dsp:cNvPr id="0" name=""/>
        <dsp:cNvSpPr/>
      </dsp:nvSpPr>
      <dsp: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96E26-7E96-4FFE-A2D3-5A42C1B06592}">
      <dsp:nvSpPr>
        <dsp:cNvPr id="0" name=""/>
        <dsp:cNvSpPr/>
      </dsp:nvSpPr>
      <dsp:spPr>
        <a:xfrm>
          <a:off x="984963" y="433726"/>
          <a:ext cx="691438"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sp:txBody>
      <dsp:txXfrm>
        <a:off x="984963" y="433726"/>
        <a:ext cx="691438" cy="333655"/>
      </dsp:txXfrm>
    </dsp:sp>
    <dsp:sp modelId="{194A175F-460F-4E47-AA1A-8DA5D8E8AAED}">
      <dsp:nvSpPr>
        <dsp:cNvPr id="0" name=""/>
        <dsp:cNvSpPr/>
      </dsp:nvSpPr>
      <dsp: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DE6B8-8A14-463E-8419-B116A4C5D701}">
      <dsp:nvSpPr>
        <dsp:cNvPr id="0" name=""/>
        <dsp:cNvSpPr/>
      </dsp:nvSpPr>
      <dsp:spPr>
        <a:xfrm>
          <a:off x="664679" y="112798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Pair</a:t>
          </a:r>
        </a:p>
      </dsp:txBody>
      <dsp:txXfrm>
        <a:off x="664679" y="1127988"/>
        <a:ext cx="667469" cy="333655"/>
      </dsp:txXfrm>
    </dsp:sp>
    <dsp:sp modelId="{6C7120EB-703C-4872-9DB6-3D7F3BC0BF93}">
      <dsp:nvSpPr>
        <dsp:cNvPr id="0" name=""/>
        <dsp:cNvSpPr/>
      </dsp:nvSpPr>
      <dsp: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5D51E-8901-4940-871C-78F1CF36E752}">
      <dsp:nvSpPr>
        <dsp:cNvPr id="0" name=""/>
        <dsp:cNvSpPr/>
      </dsp:nvSpPr>
      <dsp:spPr>
        <a:xfrm>
          <a:off x="998526" y="182324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Share</a:t>
          </a:r>
        </a:p>
      </dsp:txBody>
      <dsp:txXfrm>
        <a:off x="998526" y="1823248"/>
        <a:ext cx="667469" cy="33365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BE736-2AD6-44AE-8400-577ECAAF4F26}">
      <dsp:nvSpPr>
        <dsp:cNvPr id="0" name=""/>
        <dsp:cNvSpPr/>
      </dsp:nvSpPr>
      <dsp: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 lastClr="FFFFFF"/>
              </a:solidFill>
              <a:latin typeface="Calibri" panose="020F0502020204030204"/>
              <a:ea typeface="+mn-ea"/>
              <a:cs typeface="+mn-cs"/>
            </a:rPr>
            <a:t> </a:t>
          </a:r>
        </a:p>
      </dsp:txBody>
      <dsp:txXfrm rot="-5400000">
        <a:off x="1" y="420908"/>
        <a:ext cx="840105" cy="360045"/>
      </dsp:txXfrm>
    </dsp:sp>
    <dsp:sp modelId="{082C2184-D690-4C6C-BFEC-ED4CB032C109}">
      <dsp:nvSpPr>
        <dsp:cNvPr id="0" name=""/>
        <dsp:cNvSpPr/>
      </dsp:nvSpPr>
      <dsp: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kern="1200">
              <a:solidFill>
                <a:srgbClr val="002060"/>
              </a:solidFill>
              <a:latin typeface="Gadugi" panose="020B0502040204020203" pitchFamily="34" charset="0"/>
              <a:ea typeface="Gadugi" panose="020B0502040204020203" pitchFamily="34" charset="0"/>
              <a:cs typeface="+mn-cs"/>
            </a:rPr>
            <a:t>Think</a:t>
          </a:r>
          <a:r>
            <a:rPr lang="en-GB" sz="19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38081"/>
        <a:ext cx="4608214" cy="703935"/>
      </dsp:txXfrm>
    </dsp:sp>
    <dsp:sp modelId="{F41708EA-3B38-430E-8E91-9C1A71FFCD06}">
      <dsp:nvSpPr>
        <dsp:cNvPr id="0" name=""/>
        <dsp:cNvSpPr/>
      </dsp:nvSpPr>
      <dsp:spPr>
        <a:xfrm rot="5400000">
          <a:off x="-180022" y="1180147"/>
          <a:ext cx="1200150" cy="840105"/>
        </a:xfrm>
        <a:prstGeom prst="chevron">
          <a:avLst/>
        </a:prstGeom>
        <a:solidFill>
          <a:srgbClr val="70AD47">
            <a:lumMod val="7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1420178"/>
        <a:ext cx="840105" cy="360045"/>
      </dsp:txXfrm>
    </dsp:sp>
    <dsp:sp modelId="{34360E9E-3628-4DB7-9BCC-D14559A3BEB4}">
      <dsp:nvSpPr>
        <dsp:cNvPr id="0" name=""/>
        <dsp:cNvSpPr/>
      </dsp:nvSpPr>
      <dsp: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u="sng" kern="1200">
              <a:solidFill>
                <a:srgbClr val="002060"/>
              </a:solidFill>
              <a:latin typeface="Gadugi" panose="020B0502040204020203" pitchFamily="34" charset="0"/>
              <a:ea typeface="Gadugi" panose="020B0502040204020203" pitchFamily="34" charset="0"/>
              <a:cs typeface="+mn-cs"/>
            </a:rPr>
            <a:t>Promise</a:t>
          </a:r>
          <a:r>
            <a:rPr lang="en-GB" sz="16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1038206"/>
        <a:ext cx="4608214" cy="703935"/>
      </dsp:txXfrm>
    </dsp:sp>
    <dsp:sp modelId="{077A26A5-5424-415F-8927-1808BD84257E}">
      <dsp:nvSpPr>
        <dsp:cNvPr id="0" name=""/>
        <dsp:cNvSpPr/>
      </dsp:nvSpPr>
      <dsp: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2419448"/>
        <a:ext cx="840105" cy="360045"/>
      </dsp:txXfrm>
    </dsp:sp>
    <dsp:sp modelId="{14D0D835-BE25-4D05-BEE8-A1ED243130C2}">
      <dsp:nvSpPr>
        <dsp:cNvPr id="0" name=""/>
        <dsp:cNvSpPr/>
      </dsp:nvSpPr>
      <dsp: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US" sz="2400" kern="1200">
              <a:solidFill>
                <a:srgbClr val="002060"/>
              </a:solidFill>
              <a:latin typeface="Gadugi" panose="020B0502040204020203" pitchFamily="34" charset="0"/>
              <a:ea typeface="Gadugi" panose="020B0502040204020203" pitchFamily="34" charset="0"/>
              <a:cs typeface="+mn-cs"/>
            </a:rPr>
            <a:t>Evaluate</a:t>
          </a:r>
          <a:r>
            <a:rPr lang="en-US" sz="2100" kern="1200">
              <a:solidFill>
                <a:srgbClr val="002060"/>
              </a:solidFill>
              <a:latin typeface="Gadugi" panose="020B0502040204020203" pitchFamily="34" charset="0"/>
              <a:ea typeface="Gadugi" panose="020B0502040204020203" pitchFamily="34" charset="0"/>
              <a:cs typeface="+mn-cs"/>
            </a:rPr>
            <a:t>, </a:t>
          </a:r>
          <a:r>
            <a:rPr lang="en-US" sz="1400" kern="12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2037476"/>
        <a:ext cx="4608214" cy="703935"/>
      </dsp:txXfrm>
    </dsp:sp>
  </dsp:spTree>
</dsp:drawing>
</file>

<file path=word/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word/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C950FA98A539C4D9753DD9D4790590D" ma:contentTypeVersion="10" ma:contentTypeDescription="Create a new document." ma:contentTypeScope="" ma:versionID="1a8c8a7dfeacc1cc112f150583ab2648">
  <xsd:schema xmlns:xsd="http://www.w3.org/2001/XMLSchema" xmlns:xs="http://www.w3.org/2001/XMLSchema" xmlns:p="http://schemas.microsoft.com/office/2006/metadata/properties" xmlns:ns3="2afaec80-b09f-4270-9a9e-dd888bee683b" xmlns:ns4="9c14761e-65fc-4210-96ed-0dc180c19874" targetNamespace="http://schemas.microsoft.com/office/2006/metadata/properties" ma:root="true" ma:fieldsID="599a801d54e02af13cfdbe74627a0598" ns3:_="" ns4:_="">
    <xsd:import namespace="2afaec80-b09f-4270-9a9e-dd888bee683b"/>
    <xsd:import namespace="9c14761e-65fc-4210-96ed-0dc180c1987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faec80-b09f-4270-9a9e-dd888bee68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14761e-65fc-4210-96ed-0dc180c19874"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3CF704E-7101-48D8-8963-1A82921B50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faec80-b09f-4270-9a9e-dd888bee683b"/>
    <ds:schemaRef ds:uri="9c14761e-65fc-4210-96ed-0dc180c198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51AC5E-0FAE-41A3-B9EF-053A2915E48E}">
  <ds:schemaRefs>
    <ds:schemaRef ds:uri="http://schemas.microsoft.com/sharepoint/v3/contenttype/forms"/>
  </ds:schemaRefs>
</ds:datastoreItem>
</file>

<file path=customXml/itemProps3.xml><?xml version="1.0" encoding="utf-8"?>
<ds:datastoreItem xmlns:ds="http://schemas.openxmlformats.org/officeDocument/2006/customXml" ds:itemID="{E4B40369-ACD9-4566-BE6C-D49F92777D42}">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BD7B534-71CD-4A15-B06D-0C225AA560A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852</TotalTime>
  <Pages>36</Pages>
  <Words>7315</Words>
  <Characters>41698</Characters>
  <Application>Microsoft Office Word</Application>
  <DocSecurity>0</DocSecurity>
  <Lines>347</Lines>
  <Paragraphs>97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48916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Carey, Thomas (Myanmar)</dc:creator>
  <cp:keywords/>
  <dc:description/>
  <cp:lastModifiedBy>nicola whybrow</cp:lastModifiedBy>
  <cp:revision>331</cp:revision>
  <dcterms:created xsi:type="dcterms:W3CDTF">2021-08-26T11:32:00Z</dcterms:created>
  <dcterms:modified xsi:type="dcterms:W3CDTF">2022-02-08T12:12:00Z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0x0101005C950FA98A539C4D9753DD9D4790590D</vt:lpwstr>
  </property>
</Properties>
</file>