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5A1F083" w14:textId="4BEBB339" w:rsidR="009C3319" w:rsidRPr="009A474E" w:rsidRDefault="009C3319" w:rsidP="009C3319">
      <w:pPr>
        <w:jc w:val="center"/>
        <w:rPr>
          <w:rFonts w:ascii="Gadugi" w:eastAsia="Times New Roman" w:hAnsi="Gadugi" w:cstheme="minorHAnsi"/>
          <w:b/>
          <w:color w:val="2F5496" w:themeColor="accent1" w:themeShade="BF"/>
          <w:sz w:val="72"/>
          <w:szCs w:val="72"/>
          <w:lang w:val="en-GB" w:eastAsia="ja-JP" w:bidi="ar-SA"/>
        </w:rPr>
      </w:pPr>
      <w:r w:rsidRPr="009A474E">
        <w:rPr>
          <w:rFonts w:ascii="Gadugi" w:eastAsia="Times New Roman" w:hAnsi="Gadugi" w:cstheme="minorHAnsi"/>
          <w:b/>
          <w:color w:val="2F5496" w:themeColor="accent1" w:themeShade="BF"/>
          <w:sz w:val="72"/>
          <w:szCs w:val="72"/>
          <w:lang w:val="en-GB" w:eastAsia="ja-JP" w:bidi="ar-SA"/>
        </w:rPr>
        <w:t>Inclusive Teaching Practice</w:t>
      </w:r>
    </w:p>
    <w:p w14:paraId="243E55F0" w14:textId="5DFF2366" w:rsidR="002627A4" w:rsidRDefault="002627A4" w:rsidP="002627A4">
      <w:pPr>
        <w:jc w:val="center"/>
        <w:rPr>
          <w:rFonts w:ascii="Gadugi" w:eastAsia="Times New Roman" w:hAnsi="Gadugi" w:cstheme="minorHAnsi"/>
          <w:b/>
          <w:color w:val="2F5496" w:themeColor="accent1" w:themeShade="BF"/>
          <w:sz w:val="48"/>
          <w:szCs w:val="48"/>
          <w:lang w:val="en-GB" w:eastAsia="ja-JP" w:bidi="ar-SA"/>
        </w:rPr>
      </w:pPr>
      <w:r w:rsidRPr="009A474E">
        <w:rPr>
          <w:rFonts w:ascii="Gadugi" w:eastAsia="Times New Roman" w:hAnsi="Gadugi" w:cstheme="minorHAnsi"/>
          <w:b/>
          <w:color w:val="2F5496" w:themeColor="accent1" w:themeShade="BF"/>
          <w:sz w:val="48"/>
          <w:szCs w:val="48"/>
          <w:lang w:val="en-GB" w:eastAsia="ja-JP" w:bidi="ar-SA"/>
        </w:rPr>
        <w:t>Participant’s Book</w:t>
      </w:r>
    </w:p>
    <w:p w14:paraId="731F66E9" w14:textId="6D40F984" w:rsidR="005C3E10" w:rsidRPr="009A474E" w:rsidRDefault="00724701" w:rsidP="002627A4">
      <w:pPr>
        <w:jc w:val="center"/>
        <w:rPr>
          <w:rFonts w:eastAsia="Times New Roman" w:cstheme="minorHAnsi"/>
          <w:b/>
          <w:color w:val="2F5496" w:themeColor="accent1" w:themeShade="BF"/>
          <w:sz w:val="72"/>
          <w:szCs w:val="72"/>
          <w:lang w:val="en-GB" w:eastAsia="ja-JP" w:bidi="ar-SA"/>
        </w:rPr>
      </w:pPr>
      <w:r>
        <w:rPr>
          <w:noProof/>
        </w:rPr>
        <w:drawing>
          <wp:anchor distT="0" distB="0" distL="114300" distR="114300" simplePos="0" relativeHeight="252479488" behindDoc="1" locked="0" layoutInCell="1" allowOverlap="1" wp14:anchorId="40C18C30" wp14:editId="6F9F1B2E">
            <wp:simplePos x="0" y="0"/>
            <wp:positionH relativeFrom="margin">
              <wp:posOffset>1517650</wp:posOffset>
            </wp:positionH>
            <wp:positionV relativeFrom="paragraph">
              <wp:posOffset>5080</wp:posOffset>
            </wp:positionV>
            <wp:extent cx="3651250" cy="4187825"/>
            <wp:effectExtent l="0" t="0" r="6350" b="3175"/>
            <wp:wrapTight wrapText="bothSides">
              <wp:wrapPolygon edited="0">
                <wp:start x="0" y="0"/>
                <wp:lineTo x="0" y="21518"/>
                <wp:lineTo x="21525" y="21518"/>
                <wp:lineTo x="21525" y="0"/>
                <wp:lineTo x="0" y="0"/>
              </wp:wrapPolygon>
            </wp:wrapTight>
            <wp:docPr id="3" name="Picture 3" descr="A picture containing text, person, table, roo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A picture containing text, person, table, room&#10;&#10;Description automatically generated"/>
                    <pic:cNvPicPr>
                      <a:picLocks noChangeAspect="1" noChangeArrowheads="1"/>
                    </pic:cNvPicPr>
                  </pic:nvPicPr>
                  <pic:blipFill rotWithShape="1">
                    <a:blip r:embed="rId11">
                      <a:extLst>
                        <a:ext uri="{28A0092B-C50C-407E-A947-70E740481C1C}">
                          <a14:useLocalDpi xmlns:a14="http://schemas.microsoft.com/office/drawing/2010/main" val="0"/>
                        </a:ext>
                      </a:extLst>
                    </a:blip>
                    <a:srcRect t="6373" b="17157"/>
                    <a:stretch/>
                  </pic:blipFill>
                  <pic:spPr bwMode="auto">
                    <a:xfrm>
                      <a:off x="0" y="0"/>
                      <a:ext cx="3651250" cy="418782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4E09601B" w14:textId="7197F28D" w:rsidR="009C3319" w:rsidRPr="00273726" w:rsidRDefault="009C3319" w:rsidP="009C3319">
      <w:pPr>
        <w:jc w:val="center"/>
        <w:rPr>
          <w:rFonts w:ascii="Gadugi" w:eastAsia="Times New Roman" w:hAnsi="Gadugi" w:cs="Calibri"/>
          <w:b/>
          <w:color w:val="4472C4" w:themeColor="accent1"/>
          <w:sz w:val="72"/>
          <w:szCs w:val="72"/>
          <w:lang w:val="en-GB" w:eastAsia="ja-JP" w:bidi="ar-SA"/>
        </w:rPr>
      </w:pPr>
    </w:p>
    <w:p w14:paraId="71705B8A" w14:textId="77777777" w:rsidR="00724701" w:rsidRDefault="00724701" w:rsidP="009C3319">
      <w:pPr>
        <w:jc w:val="center"/>
        <w:rPr>
          <w:rFonts w:ascii="Gadugi" w:hAnsi="Gadugi"/>
          <w:sz w:val="18"/>
          <w:szCs w:val="18"/>
        </w:rPr>
      </w:pPr>
    </w:p>
    <w:p w14:paraId="5FC9DB67" w14:textId="77777777" w:rsidR="00724701" w:rsidRDefault="00724701" w:rsidP="009C3319">
      <w:pPr>
        <w:jc w:val="center"/>
        <w:rPr>
          <w:rFonts w:ascii="Gadugi" w:hAnsi="Gadugi"/>
          <w:sz w:val="18"/>
          <w:szCs w:val="18"/>
        </w:rPr>
      </w:pPr>
    </w:p>
    <w:p w14:paraId="4881AC19" w14:textId="77777777" w:rsidR="00724701" w:rsidRDefault="00724701" w:rsidP="009C3319">
      <w:pPr>
        <w:jc w:val="center"/>
        <w:rPr>
          <w:rFonts w:ascii="Gadugi" w:hAnsi="Gadugi"/>
          <w:sz w:val="18"/>
          <w:szCs w:val="18"/>
        </w:rPr>
      </w:pPr>
    </w:p>
    <w:p w14:paraId="62D8C752" w14:textId="77777777" w:rsidR="00724701" w:rsidRDefault="00724701" w:rsidP="009C3319">
      <w:pPr>
        <w:jc w:val="center"/>
        <w:rPr>
          <w:rFonts w:ascii="Gadugi" w:hAnsi="Gadugi"/>
          <w:sz w:val="18"/>
          <w:szCs w:val="18"/>
        </w:rPr>
      </w:pPr>
    </w:p>
    <w:p w14:paraId="51A5C4FC" w14:textId="77777777" w:rsidR="00724701" w:rsidRDefault="00724701" w:rsidP="009C3319">
      <w:pPr>
        <w:jc w:val="center"/>
        <w:rPr>
          <w:rFonts w:ascii="Gadugi" w:hAnsi="Gadugi"/>
          <w:sz w:val="18"/>
          <w:szCs w:val="18"/>
        </w:rPr>
      </w:pPr>
    </w:p>
    <w:p w14:paraId="375463E6" w14:textId="77777777" w:rsidR="00724701" w:rsidRDefault="00724701" w:rsidP="009C3319">
      <w:pPr>
        <w:jc w:val="center"/>
        <w:rPr>
          <w:rFonts w:ascii="Gadugi" w:hAnsi="Gadugi"/>
          <w:sz w:val="18"/>
          <w:szCs w:val="18"/>
        </w:rPr>
      </w:pPr>
    </w:p>
    <w:p w14:paraId="1ABCB29C" w14:textId="77777777" w:rsidR="00724701" w:rsidRDefault="00724701" w:rsidP="009C3319">
      <w:pPr>
        <w:jc w:val="center"/>
        <w:rPr>
          <w:rFonts w:ascii="Gadugi" w:hAnsi="Gadugi"/>
          <w:sz w:val="18"/>
          <w:szCs w:val="18"/>
        </w:rPr>
      </w:pPr>
    </w:p>
    <w:p w14:paraId="7063AAB2" w14:textId="77777777" w:rsidR="00724701" w:rsidRDefault="00724701" w:rsidP="009C3319">
      <w:pPr>
        <w:jc w:val="center"/>
        <w:rPr>
          <w:rFonts w:ascii="Gadugi" w:hAnsi="Gadugi"/>
          <w:sz w:val="18"/>
          <w:szCs w:val="18"/>
        </w:rPr>
      </w:pPr>
    </w:p>
    <w:p w14:paraId="018F32AE" w14:textId="77777777" w:rsidR="00724701" w:rsidRDefault="00724701" w:rsidP="009C3319">
      <w:pPr>
        <w:jc w:val="center"/>
        <w:rPr>
          <w:rFonts w:ascii="Gadugi" w:hAnsi="Gadugi"/>
          <w:sz w:val="18"/>
          <w:szCs w:val="18"/>
        </w:rPr>
      </w:pPr>
    </w:p>
    <w:p w14:paraId="225F8950" w14:textId="77777777" w:rsidR="00724701" w:rsidRDefault="00724701" w:rsidP="009C3319">
      <w:pPr>
        <w:jc w:val="center"/>
        <w:rPr>
          <w:rFonts w:ascii="Gadugi" w:hAnsi="Gadugi"/>
          <w:sz w:val="18"/>
          <w:szCs w:val="18"/>
        </w:rPr>
      </w:pPr>
    </w:p>
    <w:p w14:paraId="5B918796" w14:textId="77777777" w:rsidR="00724701" w:rsidRDefault="00724701" w:rsidP="009C3319">
      <w:pPr>
        <w:jc w:val="center"/>
        <w:rPr>
          <w:rFonts w:ascii="Gadugi" w:hAnsi="Gadugi"/>
          <w:sz w:val="18"/>
          <w:szCs w:val="18"/>
        </w:rPr>
      </w:pPr>
    </w:p>
    <w:p w14:paraId="71F77F29" w14:textId="46238426" w:rsidR="009C3319" w:rsidRPr="00250D9D" w:rsidRDefault="009C3319" w:rsidP="009C3319">
      <w:pPr>
        <w:jc w:val="center"/>
        <w:rPr>
          <w:rFonts w:ascii="Gadugi" w:hAnsi="Gadugi"/>
          <w:sz w:val="18"/>
          <w:szCs w:val="18"/>
        </w:rPr>
      </w:pPr>
      <w:r w:rsidRPr="00250D9D">
        <w:rPr>
          <w:rFonts w:ascii="Gadugi" w:hAnsi="Gadugi"/>
          <w:sz w:val="18"/>
          <w:szCs w:val="18"/>
        </w:rPr>
        <w:t xml:space="preserve">Source: </w:t>
      </w:r>
      <w:r w:rsidR="00554ECC" w:rsidRPr="00250D9D">
        <w:rPr>
          <w:rFonts w:ascii="Gadugi" w:hAnsi="Gadugi"/>
          <w:sz w:val="18"/>
          <w:szCs w:val="18"/>
        </w:rPr>
        <w:t>VSO Image library</w:t>
      </w:r>
    </w:p>
    <w:p w14:paraId="232A2B53" w14:textId="65010B27" w:rsidR="009C3319" w:rsidRPr="00273726" w:rsidRDefault="009C3319" w:rsidP="009C3319">
      <w:pPr>
        <w:jc w:val="center"/>
        <w:rPr>
          <w:color w:val="4472C4" w:themeColor="accent1"/>
          <w:sz w:val="18"/>
          <w:szCs w:val="18"/>
        </w:rPr>
      </w:pPr>
    </w:p>
    <w:p w14:paraId="6C7326CE" w14:textId="4E89AB09" w:rsidR="009C3319" w:rsidRPr="0013490D" w:rsidRDefault="009C3319" w:rsidP="009C3319">
      <w:pPr>
        <w:jc w:val="center"/>
        <w:rPr>
          <w:rFonts w:ascii="Gadugi" w:eastAsia="Times New Roman" w:hAnsi="Gadugi" w:cstheme="minorHAnsi"/>
          <w:b/>
          <w:color w:val="2F5496" w:themeColor="accent1" w:themeShade="BF"/>
          <w:sz w:val="72"/>
          <w:szCs w:val="72"/>
          <w:lang w:val="en-GB" w:eastAsia="ja-JP" w:bidi="ar-SA"/>
        </w:rPr>
      </w:pPr>
      <w:r w:rsidRPr="0013490D">
        <w:rPr>
          <w:rFonts w:ascii="Gadugi" w:eastAsia="Times New Roman" w:hAnsi="Gadugi" w:cstheme="minorHAnsi"/>
          <w:b/>
          <w:color w:val="2F5496" w:themeColor="accent1" w:themeShade="BF"/>
          <w:sz w:val="72"/>
          <w:szCs w:val="72"/>
          <w:lang w:val="en-GB" w:eastAsia="ja-JP" w:bidi="ar-SA"/>
        </w:rPr>
        <w:t xml:space="preserve">Module </w:t>
      </w:r>
      <w:r w:rsidR="00897226" w:rsidRPr="0013490D">
        <w:rPr>
          <w:rFonts w:ascii="Gadugi" w:eastAsia="Times New Roman" w:hAnsi="Gadugi" w:cstheme="minorHAnsi"/>
          <w:b/>
          <w:color w:val="2F5496" w:themeColor="accent1" w:themeShade="BF"/>
          <w:sz w:val="72"/>
          <w:szCs w:val="72"/>
          <w:lang w:val="en-GB" w:eastAsia="ja-JP" w:bidi="ar-SA"/>
        </w:rPr>
        <w:t>1</w:t>
      </w:r>
      <w:r w:rsidR="0013490D" w:rsidRPr="0013490D">
        <w:rPr>
          <w:rFonts w:ascii="Gadugi" w:eastAsia="Times New Roman" w:hAnsi="Gadugi" w:cstheme="minorHAnsi"/>
          <w:b/>
          <w:color w:val="2F5496" w:themeColor="accent1" w:themeShade="BF"/>
          <w:sz w:val="72"/>
          <w:szCs w:val="72"/>
          <w:lang w:val="en-GB" w:eastAsia="ja-JP" w:bidi="ar-SA"/>
        </w:rPr>
        <w:t>2</w:t>
      </w:r>
      <w:r w:rsidR="00AF6C43" w:rsidRPr="0013490D">
        <w:rPr>
          <w:rFonts w:ascii="Gadugi" w:eastAsia="Times New Roman" w:hAnsi="Gadugi" w:cstheme="minorHAnsi"/>
          <w:b/>
          <w:color w:val="2F5496" w:themeColor="accent1" w:themeShade="BF"/>
          <w:sz w:val="72"/>
          <w:szCs w:val="72"/>
          <w:lang w:val="en-GB" w:eastAsia="ja-JP" w:bidi="ar-SA"/>
        </w:rPr>
        <w:t>:</w:t>
      </w:r>
    </w:p>
    <w:p w14:paraId="56FC5204" w14:textId="346BA5B9" w:rsidR="00D93C8D" w:rsidRPr="0013490D" w:rsidRDefault="00A90B32" w:rsidP="00AF4647">
      <w:pPr>
        <w:jc w:val="center"/>
        <w:rPr>
          <w:rStyle w:val="normaltextrun"/>
          <w:rFonts w:ascii="Gadugi" w:hAnsi="Gadugi" w:cstheme="minorHAnsi"/>
          <w:b/>
          <w:color w:val="2F5496" w:themeColor="accent1" w:themeShade="BF"/>
          <w:sz w:val="72"/>
          <w:szCs w:val="72"/>
          <w:shd w:val="clear" w:color="auto" w:fill="FFFFFF"/>
        </w:rPr>
      </w:pPr>
      <w:bookmarkStart w:id="0" w:name="_Hlk77773097"/>
      <w:r w:rsidRPr="00A90B32">
        <w:rPr>
          <w:rStyle w:val="normaltextrun"/>
          <w:rFonts w:ascii="Gadugi" w:hAnsi="Gadugi" w:cstheme="minorHAnsi"/>
          <w:b/>
          <w:color w:val="2F5496" w:themeColor="accent1" w:themeShade="BF"/>
          <w:sz w:val="72"/>
          <w:szCs w:val="72"/>
          <w:shd w:val="clear" w:color="auto" w:fill="FFFFFF"/>
        </w:rPr>
        <w:t>Identifying specific learning difficulties</w:t>
      </w:r>
      <w:r w:rsidR="00897226" w:rsidRPr="0013490D">
        <w:rPr>
          <w:rStyle w:val="normaltextrun"/>
          <w:rFonts w:ascii="Gadugi" w:hAnsi="Gadugi" w:cstheme="minorHAnsi"/>
          <w:b/>
          <w:color w:val="2F5496" w:themeColor="accent1" w:themeShade="BF"/>
          <w:sz w:val="72"/>
          <w:szCs w:val="72"/>
          <w:shd w:val="clear" w:color="auto" w:fill="FFFFFF"/>
        </w:rPr>
        <w:t>.</w:t>
      </w:r>
    </w:p>
    <w:bookmarkEnd w:id="0"/>
    <w:p w14:paraId="482F8243" w14:textId="77777777" w:rsidR="00897226" w:rsidRPr="0013490D" w:rsidRDefault="00897226" w:rsidP="00AF4647">
      <w:pPr>
        <w:jc w:val="center"/>
        <w:rPr>
          <w:rFonts w:eastAsia="Times New Roman" w:cstheme="minorHAnsi"/>
          <w:b/>
          <w:color w:val="2F5496" w:themeColor="accent1" w:themeShade="BF"/>
          <w:sz w:val="72"/>
          <w:szCs w:val="72"/>
          <w:lang w:val="en-GB" w:eastAsia="ja-JP" w:bidi="ar-SA"/>
        </w:rPr>
      </w:pPr>
    </w:p>
    <w:p w14:paraId="2C70804D" w14:textId="36984436" w:rsidR="005B03EA" w:rsidRPr="0013490D" w:rsidRDefault="009C3319" w:rsidP="005B03EA">
      <w:pPr>
        <w:rPr>
          <w:rFonts w:ascii="Gadugi" w:eastAsia="Calibri" w:hAnsi="Gadugi" w:cs="Calibri"/>
          <w:color w:val="2F5496" w:themeColor="accent1" w:themeShade="BF"/>
          <w:kern w:val="1"/>
          <w:sz w:val="22"/>
          <w:lang w:eastAsia="en-GB" w:bidi="ar-SA"/>
        </w:rPr>
      </w:pPr>
      <w:r w:rsidRPr="0013490D">
        <w:rPr>
          <w:rFonts w:ascii="Gadugi" w:eastAsiaTheme="majorEastAsia" w:hAnsi="Gadugi" w:cstheme="majorBidi"/>
          <w:color w:val="2F5496" w:themeColor="accent1" w:themeShade="BF"/>
          <w:spacing w:val="-10"/>
          <w:kern w:val="28"/>
          <w:sz w:val="56"/>
          <w:szCs w:val="56"/>
        </w:rPr>
        <w:lastRenderedPageBreak/>
        <w:t xml:space="preserve">Module </w:t>
      </w:r>
      <w:r w:rsidR="00897226" w:rsidRPr="0013490D">
        <w:rPr>
          <w:rFonts w:ascii="Gadugi" w:eastAsiaTheme="majorEastAsia" w:hAnsi="Gadugi" w:cstheme="majorBidi"/>
          <w:color w:val="2F5496" w:themeColor="accent1" w:themeShade="BF"/>
          <w:spacing w:val="-10"/>
          <w:kern w:val="28"/>
          <w:sz w:val="56"/>
          <w:szCs w:val="56"/>
        </w:rPr>
        <w:t>1</w:t>
      </w:r>
      <w:r w:rsidR="00A90B32">
        <w:rPr>
          <w:rFonts w:ascii="Gadugi" w:eastAsiaTheme="majorEastAsia" w:hAnsi="Gadugi" w:cstheme="majorBidi"/>
          <w:color w:val="2F5496" w:themeColor="accent1" w:themeShade="BF"/>
          <w:spacing w:val="-10"/>
          <w:kern w:val="28"/>
          <w:sz w:val="56"/>
          <w:szCs w:val="56"/>
        </w:rPr>
        <w:t>2</w:t>
      </w:r>
      <w:r w:rsidRPr="0013490D">
        <w:rPr>
          <w:rFonts w:ascii="Gadugi" w:eastAsiaTheme="majorEastAsia" w:hAnsi="Gadugi" w:cstheme="majorBidi"/>
          <w:color w:val="2F5496" w:themeColor="accent1" w:themeShade="BF"/>
          <w:spacing w:val="-10"/>
          <w:kern w:val="28"/>
          <w:sz w:val="56"/>
          <w:szCs w:val="56"/>
        </w:rPr>
        <w:t xml:space="preserve">: </w:t>
      </w:r>
      <w:bookmarkStart w:id="1" w:name="_Hlk76994681"/>
      <w:r w:rsidR="00A90B32" w:rsidRPr="00A90B32">
        <w:rPr>
          <w:rStyle w:val="normaltextrun"/>
          <w:rFonts w:ascii="Gadugi" w:hAnsi="Gadugi"/>
          <w:color w:val="2F5496" w:themeColor="accent1" w:themeShade="BF"/>
          <w:sz w:val="56"/>
          <w:szCs w:val="56"/>
          <w:shd w:val="clear" w:color="auto" w:fill="FFFFFF"/>
        </w:rPr>
        <w:t>Identifying specific learning difficulties</w:t>
      </w:r>
      <w:r w:rsidR="00897226" w:rsidRPr="0013490D">
        <w:rPr>
          <w:rStyle w:val="normaltextrun"/>
          <w:rFonts w:ascii="Gadugi" w:hAnsi="Gadugi"/>
          <w:color w:val="2F5496" w:themeColor="accent1" w:themeShade="BF"/>
          <w:sz w:val="56"/>
          <w:szCs w:val="56"/>
          <w:shd w:val="clear" w:color="auto" w:fill="FFFFFF"/>
        </w:rPr>
        <w:t>.</w:t>
      </w:r>
    </w:p>
    <w:bookmarkEnd w:id="1"/>
    <w:p w14:paraId="6FAD4138" w14:textId="77777777" w:rsidR="00043674" w:rsidRDefault="00043674" w:rsidP="008C29BC">
      <w:pPr>
        <w:pStyle w:val="Heading1"/>
        <w:rPr>
          <w:rFonts w:eastAsia="Times New Roman" w:cstheme="majorHAnsi"/>
          <w:b/>
          <w:bCs/>
          <w:sz w:val="26"/>
          <w:szCs w:val="26"/>
        </w:rPr>
      </w:pPr>
    </w:p>
    <w:p w14:paraId="06361570" w14:textId="65D32131" w:rsidR="009C3319" w:rsidRPr="00043674" w:rsidRDefault="009C3319" w:rsidP="008C29BC">
      <w:pPr>
        <w:pStyle w:val="Heading1"/>
        <w:rPr>
          <w:rFonts w:eastAsia="Times New Roman" w:cstheme="majorHAnsi"/>
          <w:b/>
          <w:bCs/>
          <w:sz w:val="26"/>
          <w:szCs w:val="26"/>
        </w:rPr>
      </w:pPr>
      <w:r w:rsidRPr="00043674">
        <w:rPr>
          <w:rFonts w:eastAsia="Times New Roman" w:cstheme="majorHAnsi"/>
          <w:b/>
          <w:bCs/>
          <w:sz w:val="26"/>
          <w:szCs w:val="26"/>
        </w:rPr>
        <w:t>Overview</w:t>
      </w:r>
    </w:p>
    <w:p w14:paraId="0AFC293B" w14:textId="788C09A1" w:rsidR="009C3319" w:rsidRDefault="009C3319" w:rsidP="00944A6B">
      <w:pPr>
        <w:spacing w:line="240" w:lineRule="auto"/>
        <w:rPr>
          <w:rFonts w:ascii="Gadugi" w:eastAsia="Calibri" w:hAnsi="Gadugi" w:cs="Calibri"/>
          <w:kern w:val="1"/>
          <w:sz w:val="22"/>
          <w:lang w:val="en-GB" w:eastAsia="en-GB" w:bidi="ar-SA"/>
        </w:rPr>
      </w:pPr>
      <w:r w:rsidRPr="00043674">
        <w:rPr>
          <w:rFonts w:ascii="Gadugi" w:eastAsia="Calibri" w:hAnsi="Gadugi" w:cs="Calibri"/>
          <w:kern w:val="1"/>
          <w:sz w:val="22"/>
          <w:lang w:val="en-GB" w:eastAsia="en-GB" w:bidi="ar-SA"/>
        </w:rPr>
        <w:t xml:space="preserve">This is the </w:t>
      </w:r>
      <w:r w:rsidR="00AA4288">
        <w:rPr>
          <w:rFonts w:ascii="Gadugi" w:eastAsia="Calibri" w:hAnsi="Gadugi" w:cs="Calibri"/>
          <w:b/>
          <w:bCs/>
          <w:kern w:val="1"/>
          <w:sz w:val="22"/>
          <w:lang w:val="en-GB" w:eastAsia="en-GB" w:bidi="ar-SA"/>
        </w:rPr>
        <w:t>twelfth</w:t>
      </w:r>
      <w:r w:rsidRPr="00043674">
        <w:rPr>
          <w:rFonts w:ascii="Gadugi" w:eastAsia="Calibri" w:hAnsi="Gadugi" w:cs="Calibri"/>
          <w:b/>
          <w:bCs/>
          <w:kern w:val="1"/>
          <w:sz w:val="22"/>
          <w:lang w:val="en-GB" w:eastAsia="en-GB" w:bidi="ar-SA"/>
        </w:rPr>
        <w:t xml:space="preserve"> of f</w:t>
      </w:r>
      <w:r w:rsidR="00AA4288">
        <w:rPr>
          <w:rFonts w:ascii="Gadugi" w:eastAsia="Calibri" w:hAnsi="Gadugi" w:cs="Calibri"/>
          <w:b/>
          <w:bCs/>
          <w:kern w:val="1"/>
          <w:sz w:val="22"/>
          <w:lang w:val="en-GB" w:eastAsia="en-GB" w:bidi="ar-SA"/>
        </w:rPr>
        <w:t>if</w:t>
      </w:r>
      <w:r w:rsidR="00617176" w:rsidRPr="00043674">
        <w:rPr>
          <w:rFonts w:ascii="Gadugi" w:eastAsia="Calibri" w:hAnsi="Gadugi" w:cs="Calibri"/>
          <w:b/>
          <w:bCs/>
          <w:kern w:val="1"/>
          <w:sz w:val="22"/>
          <w:lang w:val="en-GB" w:eastAsia="en-GB" w:bidi="ar-SA"/>
        </w:rPr>
        <w:t>teen</w:t>
      </w:r>
      <w:r w:rsidRPr="00043674">
        <w:rPr>
          <w:rFonts w:ascii="Gadugi" w:eastAsia="Calibri" w:hAnsi="Gadugi" w:cs="Calibri"/>
          <w:b/>
          <w:bCs/>
          <w:kern w:val="1"/>
          <w:sz w:val="22"/>
          <w:lang w:val="en-GB" w:eastAsia="en-GB" w:bidi="ar-SA"/>
        </w:rPr>
        <w:t xml:space="preserve"> modules</w:t>
      </w:r>
      <w:r w:rsidRPr="00043674">
        <w:rPr>
          <w:rFonts w:ascii="Gadugi" w:eastAsia="Calibri" w:hAnsi="Gadugi" w:cs="Times New Roman"/>
          <w:sz w:val="22"/>
        </w:rPr>
        <w:t xml:space="preserve"> that look at how we create a positive Inclusive Learning Environment for all. You will see how inclusive teaching practices encourage, develop and use the 21</w:t>
      </w:r>
      <w:r w:rsidRPr="00043674">
        <w:rPr>
          <w:rFonts w:ascii="Gadugi" w:eastAsia="Calibri" w:hAnsi="Gadugi" w:cs="Times New Roman"/>
          <w:sz w:val="22"/>
          <w:vertAlign w:val="superscript"/>
        </w:rPr>
        <w:t>st</w:t>
      </w:r>
      <w:r w:rsidRPr="00043674">
        <w:rPr>
          <w:rFonts w:ascii="Gadugi" w:eastAsia="Calibri" w:hAnsi="Gadugi" w:cs="Times New Roman"/>
          <w:sz w:val="22"/>
        </w:rPr>
        <w:t xml:space="preserve"> century skills of critical thinking, communication, collaboration and creativity. </w:t>
      </w:r>
      <w:r w:rsidRPr="00043674">
        <w:rPr>
          <w:rFonts w:ascii="Gadugi" w:eastAsia="Calibri" w:hAnsi="Gadugi" w:cs="Calibri"/>
          <w:kern w:val="1"/>
          <w:sz w:val="22"/>
          <w:lang w:val="en-GB" w:eastAsia="en-GB" w:bidi="ar-SA"/>
        </w:rPr>
        <w:t xml:space="preserve">These modules are for </w:t>
      </w:r>
      <w:r w:rsidR="0003211F" w:rsidRPr="00043674">
        <w:rPr>
          <w:rFonts w:ascii="Gadugi" w:eastAsia="Calibri" w:hAnsi="Gadugi" w:cs="Calibri"/>
          <w:kern w:val="1"/>
          <w:sz w:val="22"/>
          <w:lang w:val="en-GB" w:eastAsia="en-GB" w:bidi="ar-SA"/>
        </w:rPr>
        <w:t>any educ</w:t>
      </w:r>
      <w:r w:rsidR="00C14E24" w:rsidRPr="00043674">
        <w:rPr>
          <w:rFonts w:ascii="Gadugi" w:eastAsia="Calibri" w:hAnsi="Gadugi" w:cs="Calibri"/>
          <w:kern w:val="1"/>
          <w:sz w:val="22"/>
          <w:lang w:val="en-GB" w:eastAsia="en-GB" w:bidi="ar-SA"/>
        </w:rPr>
        <w:t>a</w:t>
      </w:r>
      <w:r w:rsidR="0003211F" w:rsidRPr="00043674">
        <w:rPr>
          <w:rFonts w:ascii="Gadugi" w:eastAsia="Calibri" w:hAnsi="Gadugi" w:cs="Calibri"/>
          <w:kern w:val="1"/>
          <w:sz w:val="22"/>
          <w:lang w:val="en-GB" w:eastAsia="en-GB" w:bidi="ar-SA"/>
        </w:rPr>
        <w:t xml:space="preserve">tors </w:t>
      </w:r>
      <w:r w:rsidR="00C14E24" w:rsidRPr="00043674">
        <w:rPr>
          <w:rFonts w:ascii="Gadugi" w:eastAsia="Calibri" w:hAnsi="Gadugi" w:cs="Calibri"/>
          <w:kern w:val="1"/>
          <w:sz w:val="22"/>
          <w:lang w:val="en-GB" w:eastAsia="en-GB" w:bidi="ar-SA"/>
        </w:rPr>
        <w:t xml:space="preserve">or those studying in education in Myanmar. </w:t>
      </w:r>
      <w:r w:rsidR="007C01F0" w:rsidRPr="00043674">
        <w:rPr>
          <w:rFonts w:ascii="Gadugi" w:eastAsia="Calibri" w:hAnsi="Gadugi" w:cs="Calibri"/>
          <w:kern w:val="1"/>
          <w:sz w:val="22"/>
          <w:lang w:val="en-GB" w:eastAsia="en-GB" w:bidi="ar-SA"/>
        </w:rPr>
        <w:t>The terms student and learner are used interchangeably throughout the module.</w:t>
      </w:r>
    </w:p>
    <w:p w14:paraId="2F5A6F35" w14:textId="77777777" w:rsidR="00F66119" w:rsidRPr="00043674" w:rsidRDefault="00F66119" w:rsidP="00944A6B">
      <w:pPr>
        <w:spacing w:line="240" w:lineRule="auto"/>
        <w:rPr>
          <w:rFonts w:ascii="Gadugi" w:eastAsia="Calibri" w:hAnsi="Gadugi" w:cs="Calibri"/>
          <w:kern w:val="1"/>
          <w:sz w:val="22"/>
          <w:lang w:val="en-GB" w:eastAsia="en-GB" w:bidi="ar-SA"/>
        </w:rPr>
      </w:pPr>
    </w:p>
    <w:tbl>
      <w:tblPr>
        <w:tblStyle w:val="TableGrid"/>
        <w:tblW w:w="7911" w:type="dxa"/>
        <w:tblInd w:w="913" w:type="dxa"/>
        <w:tblLook w:val="04A0" w:firstRow="1" w:lastRow="0" w:firstColumn="1" w:lastColumn="0" w:noHBand="0" w:noVBand="1"/>
      </w:tblPr>
      <w:tblGrid>
        <w:gridCol w:w="990"/>
        <w:gridCol w:w="6921"/>
      </w:tblGrid>
      <w:tr w:rsidR="00F66119" w:rsidRPr="00BF564D" w14:paraId="7185BF7A" w14:textId="77777777" w:rsidTr="00F66119">
        <w:tc>
          <w:tcPr>
            <w:tcW w:w="990" w:type="dxa"/>
          </w:tcPr>
          <w:p w14:paraId="5342FA91" w14:textId="77777777" w:rsidR="00F66119" w:rsidRPr="00043674" w:rsidRDefault="00F66119" w:rsidP="00072E1C">
            <w:pPr>
              <w:jc w:val="center"/>
              <w:rPr>
                <w:rFonts w:ascii="Gadugi" w:eastAsia="Calibri" w:hAnsi="Gadugi" w:cs="Calibri"/>
                <w:kern w:val="1"/>
                <w:sz w:val="22"/>
                <w:lang w:eastAsia="en-GB" w:bidi="ar-SA"/>
              </w:rPr>
            </w:pPr>
            <w:r w:rsidRPr="00043674">
              <w:rPr>
                <w:rFonts w:ascii="Gadugi" w:eastAsia="Calibri" w:hAnsi="Gadugi" w:cs="Calibri"/>
                <w:kern w:val="1"/>
                <w:sz w:val="22"/>
                <w:lang w:eastAsia="en-GB" w:bidi="ar-SA"/>
              </w:rPr>
              <w:t>Module number</w:t>
            </w:r>
          </w:p>
        </w:tc>
        <w:tc>
          <w:tcPr>
            <w:tcW w:w="6921" w:type="dxa"/>
          </w:tcPr>
          <w:p w14:paraId="4B936B3C" w14:textId="77777777" w:rsidR="00F66119" w:rsidRPr="00043674" w:rsidRDefault="00F66119" w:rsidP="00072E1C">
            <w:pPr>
              <w:jc w:val="center"/>
              <w:rPr>
                <w:rFonts w:ascii="Gadugi" w:eastAsia="Calibri" w:hAnsi="Gadugi" w:cs="Calibri"/>
                <w:kern w:val="1"/>
                <w:sz w:val="22"/>
                <w:lang w:eastAsia="en-GB" w:bidi="ar-SA"/>
              </w:rPr>
            </w:pPr>
            <w:r w:rsidRPr="00043674">
              <w:rPr>
                <w:rFonts w:ascii="Gadugi" w:eastAsia="Calibri" w:hAnsi="Gadugi" w:cs="Calibri"/>
                <w:kern w:val="1"/>
                <w:sz w:val="22"/>
                <w:lang w:eastAsia="en-GB" w:bidi="ar-SA"/>
              </w:rPr>
              <w:t>Module title</w:t>
            </w:r>
          </w:p>
        </w:tc>
      </w:tr>
      <w:tr w:rsidR="00F66119" w:rsidRPr="00BF564D" w14:paraId="35FF1CB6" w14:textId="77777777" w:rsidTr="00F66119">
        <w:tc>
          <w:tcPr>
            <w:tcW w:w="990" w:type="dxa"/>
          </w:tcPr>
          <w:p w14:paraId="330F8DA1" w14:textId="77777777" w:rsidR="00F66119" w:rsidRPr="00C643D2" w:rsidRDefault="00F66119" w:rsidP="00072E1C">
            <w:pPr>
              <w:rPr>
                <w:rFonts w:ascii="Gadugi" w:eastAsia="Calibri" w:hAnsi="Gadugi" w:cs="Calibri"/>
                <w:kern w:val="1"/>
                <w:sz w:val="22"/>
                <w:lang w:eastAsia="en-GB" w:bidi="ar-SA"/>
              </w:rPr>
            </w:pPr>
            <w:r w:rsidRPr="00C643D2">
              <w:rPr>
                <w:rFonts w:ascii="Gadugi" w:eastAsia="Calibri" w:hAnsi="Gadugi" w:cs="Calibri"/>
                <w:kern w:val="1"/>
                <w:sz w:val="22"/>
                <w:lang w:eastAsia="en-GB" w:bidi="ar-SA"/>
              </w:rPr>
              <w:t>1</w:t>
            </w:r>
          </w:p>
        </w:tc>
        <w:tc>
          <w:tcPr>
            <w:tcW w:w="6921" w:type="dxa"/>
          </w:tcPr>
          <w:p w14:paraId="76B918F3" w14:textId="77777777" w:rsidR="00F66119" w:rsidRPr="00C643D2" w:rsidRDefault="00F66119" w:rsidP="00072E1C">
            <w:pPr>
              <w:rPr>
                <w:rFonts w:ascii="Gadugi" w:eastAsia="Calibri" w:hAnsi="Gadugi" w:cs="Calibri"/>
                <w:kern w:val="1"/>
                <w:sz w:val="22"/>
                <w:lang w:eastAsia="en-GB" w:bidi="ar-SA"/>
              </w:rPr>
            </w:pPr>
            <w:r w:rsidRPr="00C643D2">
              <w:rPr>
                <w:rFonts w:ascii="Gadugi" w:eastAsia="Calibri" w:hAnsi="Gadugi" w:cs="Calibri"/>
                <w:kern w:val="1"/>
                <w:sz w:val="22"/>
                <w:lang w:eastAsia="en-GB" w:bidi="ar-SA"/>
              </w:rPr>
              <w:t>What is an Inclusive School, Classroom and Teacher?</w:t>
            </w:r>
          </w:p>
        </w:tc>
      </w:tr>
      <w:tr w:rsidR="00F66119" w:rsidRPr="00BF564D" w14:paraId="4512B42C" w14:textId="77777777" w:rsidTr="00F66119">
        <w:tc>
          <w:tcPr>
            <w:tcW w:w="990" w:type="dxa"/>
          </w:tcPr>
          <w:p w14:paraId="16FD4477" w14:textId="77777777" w:rsidR="00F66119" w:rsidRPr="00C643D2" w:rsidRDefault="00F66119" w:rsidP="00072E1C">
            <w:pPr>
              <w:rPr>
                <w:rFonts w:ascii="Gadugi" w:eastAsia="Calibri" w:hAnsi="Gadugi" w:cs="Calibri"/>
                <w:kern w:val="1"/>
                <w:sz w:val="22"/>
                <w:lang w:eastAsia="en-GB" w:bidi="ar-SA"/>
              </w:rPr>
            </w:pPr>
            <w:r w:rsidRPr="00C643D2">
              <w:rPr>
                <w:rFonts w:ascii="Gadugi" w:eastAsia="Calibri" w:hAnsi="Gadugi" w:cs="Calibri"/>
                <w:kern w:val="1"/>
                <w:sz w:val="22"/>
                <w:lang w:eastAsia="en-GB" w:bidi="ar-SA"/>
              </w:rPr>
              <w:t>2</w:t>
            </w:r>
          </w:p>
        </w:tc>
        <w:tc>
          <w:tcPr>
            <w:tcW w:w="6921" w:type="dxa"/>
          </w:tcPr>
          <w:p w14:paraId="0D38549D" w14:textId="77777777" w:rsidR="00F66119" w:rsidRPr="00C643D2" w:rsidRDefault="00F66119" w:rsidP="00072E1C">
            <w:pPr>
              <w:rPr>
                <w:rFonts w:ascii="Gadugi" w:eastAsia="Calibri" w:hAnsi="Gadugi" w:cs="Calibri"/>
                <w:kern w:val="1"/>
                <w:sz w:val="22"/>
                <w:lang w:eastAsia="en-GB" w:bidi="ar-SA"/>
              </w:rPr>
            </w:pPr>
            <w:r w:rsidRPr="00C643D2">
              <w:rPr>
                <w:rFonts w:ascii="Gadugi" w:eastAsia="Calibri" w:hAnsi="Gadugi" w:cs="Calibri"/>
                <w:kern w:val="1"/>
                <w:sz w:val="22"/>
                <w:lang w:eastAsia="en-GB" w:bidi="ar-SA"/>
              </w:rPr>
              <w:t xml:space="preserve">Knowing your learners </w:t>
            </w:r>
          </w:p>
        </w:tc>
      </w:tr>
      <w:tr w:rsidR="00F66119" w:rsidRPr="00BF564D" w14:paraId="37371041" w14:textId="77777777" w:rsidTr="00F66119">
        <w:tc>
          <w:tcPr>
            <w:tcW w:w="990" w:type="dxa"/>
          </w:tcPr>
          <w:p w14:paraId="7996CB1B" w14:textId="77777777" w:rsidR="00F66119" w:rsidRPr="00B81266" w:rsidRDefault="00F66119" w:rsidP="00072E1C">
            <w:pPr>
              <w:rPr>
                <w:rFonts w:ascii="Gadugi" w:eastAsia="Calibri" w:hAnsi="Gadugi" w:cs="Calibri"/>
                <w:kern w:val="1"/>
                <w:sz w:val="22"/>
                <w:lang w:eastAsia="en-GB" w:bidi="ar-SA"/>
              </w:rPr>
            </w:pPr>
            <w:r w:rsidRPr="00B81266">
              <w:rPr>
                <w:rFonts w:ascii="Gadugi" w:eastAsia="Calibri" w:hAnsi="Gadugi" w:cs="Calibri"/>
                <w:kern w:val="1"/>
                <w:sz w:val="22"/>
                <w:lang w:eastAsia="en-GB" w:bidi="ar-SA"/>
              </w:rPr>
              <w:t>3</w:t>
            </w:r>
          </w:p>
        </w:tc>
        <w:tc>
          <w:tcPr>
            <w:tcW w:w="6921" w:type="dxa"/>
          </w:tcPr>
          <w:p w14:paraId="28FAC3D2" w14:textId="77777777" w:rsidR="00F66119" w:rsidRPr="00B81266" w:rsidRDefault="00F66119" w:rsidP="00072E1C">
            <w:pPr>
              <w:contextualSpacing/>
              <w:rPr>
                <w:rFonts w:ascii="Gadugi" w:eastAsia="Calibri" w:hAnsi="Gadugi" w:cs="Calibri"/>
                <w:kern w:val="1"/>
                <w:sz w:val="22"/>
                <w:lang w:eastAsia="en-GB" w:bidi="ar-SA"/>
              </w:rPr>
            </w:pPr>
            <w:r w:rsidRPr="00B81266">
              <w:rPr>
                <w:rFonts w:ascii="Gadugi" w:eastAsia="Calibri" w:hAnsi="Gadugi" w:cs="Calibri"/>
                <w:kern w:val="1"/>
                <w:sz w:val="22"/>
                <w:lang w:eastAsia="en-GB" w:bidi="ar-SA"/>
              </w:rPr>
              <w:t>Planning learning outcomes for all</w:t>
            </w:r>
          </w:p>
        </w:tc>
      </w:tr>
      <w:tr w:rsidR="00F66119" w:rsidRPr="00BF564D" w14:paraId="2D9DCDED" w14:textId="77777777" w:rsidTr="00F66119">
        <w:tc>
          <w:tcPr>
            <w:tcW w:w="990" w:type="dxa"/>
          </w:tcPr>
          <w:p w14:paraId="56775398"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4</w:t>
            </w:r>
          </w:p>
        </w:tc>
        <w:tc>
          <w:tcPr>
            <w:tcW w:w="6921" w:type="dxa"/>
          </w:tcPr>
          <w:p w14:paraId="3ACEE116"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 xml:space="preserve">Participating through learner centred approaches </w:t>
            </w:r>
          </w:p>
        </w:tc>
      </w:tr>
      <w:tr w:rsidR="00F66119" w:rsidRPr="00BF564D" w14:paraId="6CDCA930" w14:textId="77777777" w:rsidTr="00F66119">
        <w:trPr>
          <w:trHeight w:val="50"/>
        </w:trPr>
        <w:tc>
          <w:tcPr>
            <w:tcW w:w="990" w:type="dxa"/>
          </w:tcPr>
          <w:p w14:paraId="19F1DB23"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5</w:t>
            </w:r>
          </w:p>
        </w:tc>
        <w:tc>
          <w:tcPr>
            <w:tcW w:w="6921" w:type="dxa"/>
          </w:tcPr>
          <w:p w14:paraId="6E707F9D"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 xml:space="preserve">Creating a positive learning environment </w:t>
            </w:r>
          </w:p>
        </w:tc>
      </w:tr>
      <w:tr w:rsidR="00F66119" w:rsidRPr="00BF564D" w14:paraId="47E01DB7" w14:textId="77777777" w:rsidTr="00F66119">
        <w:trPr>
          <w:trHeight w:val="50"/>
        </w:trPr>
        <w:tc>
          <w:tcPr>
            <w:tcW w:w="990" w:type="dxa"/>
          </w:tcPr>
          <w:p w14:paraId="685379B7" w14:textId="77777777" w:rsidR="00F66119" w:rsidRPr="00043674" w:rsidRDefault="00F66119" w:rsidP="00072E1C">
            <w:pPr>
              <w:rPr>
                <w:rFonts w:ascii="Gadugi" w:eastAsia="Calibri" w:hAnsi="Gadugi" w:cs="Calibri"/>
                <w:kern w:val="1"/>
                <w:sz w:val="22"/>
                <w:lang w:eastAsia="en-GB" w:bidi="ar-SA"/>
              </w:rPr>
            </w:pPr>
            <w:r>
              <w:rPr>
                <w:rFonts w:ascii="Gadugi" w:eastAsia="Calibri" w:hAnsi="Gadugi" w:cs="Calibri"/>
                <w:kern w:val="1"/>
                <w:sz w:val="22"/>
                <w:lang w:eastAsia="en-GB" w:bidi="ar-SA"/>
              </w:rPr>
              <w:t>6</w:t>
            </w:r>
          </w:p>
        </w:tc>
        <w:tc>
          <w:tcPr>
            <w:tcW w:w="6921" w:type="dxa"/>
          </w:tcPr>
          <w:p w14:paraId="6571553E" w14:textId="77777777" w:rsidR="00F66119" w:rsidRPr="00043674" w:rsidRDefault="00F66119" w:rsidP="00072E1C">
            <w:pPr>
              <w:rPr>
                <w:rFonts w:ascii="Gadugi" w:eastAsia="Calibri" w:hAnsi="Gadugi" w:cs="Calibri"/>
                <w:kern w:val="1"/>
                <w:sz w:val="22"/>
                <w:lang w:eastAsia="en-GB" w:bidi="ar-SA"/>
              </w:rPr>
            </w:pPr>
            <w:r>
              <w:rPr>
                <w:rFonts w:ascii="Gadugi" w:eastAsia="Calibri" w:hAnsi="Gadugi" w:cs="Calibri"/>
                <w:kern w:val="1"/>
                <w:sz w:val="22"/>
                <w:lang w:eastAsia="en-GB" w:bidi="ar-SA"/>
              </w:rPr>
              <w:t>E</w:t>
            </w:r>
            <w:r w:rsidRPr="00043674">
              <w:rPr>
                <w:rFonts w:ascii="Gadugi" w:eastAsia="Calibri" w:hAnsi="Gadugi" w:cs="Calibri"/>
                <w:kern w:val="1"/>
                <w:sz w:val="22"/>
                <w:lang w:eastAsia="en-GB" w:bidi="ar-SA"/>
              </w:rPr>
              <w:t>ffective questioning and feedback</w:t>
            </w:r>
          </w:p>
        </w:tc>
      </w:tr>
      <w:tr w:rsidR="00F66119" w:rsidRPr="00BF564D" w14:paraId="3946D077" w14:textId="77777777" w:rsidTr="00F66119">
        <w:tc>
          <w:tcPr>
            <w:tcW w:w="990" w:type="dxa"/>
          </w:tcPr>
          <w:p w14:paraId="7BE0C86C" w14:textId="77777777" w:rsidR="00F66119" w:rsidRPr="00043674" w:rsidRDefault="00F66119" w:rsidP="00072E1C">
            <w:pPr>
              <w:rPr>
                <w:rFonts w:ascii="Gadugi" w:eastAsia="Calibri" w:hAnsi="Gadugi" w:cs="Calibri"/>
                <w:kern w:val="1"/>
                <w:sz w:val="22"/>
                <w:lang w:eastAsia="en-GB" w:bidi="ar-SA"/>
              </w:rPr>
            </w:pPr>
            <w:r>
              <w:rPr>
                <w:rFonts w:ascii="Gadugi" w:eastAsia="Calibri" w:hAnsi="Gadugi" w:cs="Calibri"/>
                <w:kern w:val="1"/>
                <w:sz w:val="22"/>
                <w:lang w:eastAsia="en-GB" w:bidi="ar-SA"/>
              </w:rPr>
              <w:t>7</w:t>
            </w:r>
          </w:p>
        </w:tc>
        <w:tc>
          <w:tcPr>
            <w:tcW w:w="6921" w:type="dxa"/>
          </w:tcPr>
          <w:p w14:paraId="7975DA5B"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 xml:space="preserve">Active </w:t>
            </w:r>
            <w:bookmarkStart w:id="2" w:name="_Hlk81229673"/>
            <w:r w:rsidRPr="00043674">
              <w:rPr>
                <w:rFonts w:ascii="Gadugi" w:eastAsia="Calibri" w:hAnsi="Gadugi" w:cs="Calibri"/>
                <w:kern w:val="1"/>
                <w:sz w:val="22"/>
                <w:lang w:eastAsia="en-GB" w:bidi="ar-SA"/>
              </w:rPr>
              <w:t xml:space="preserve">participation </w:t>
            </w:r>
            <w:bookmarkEnd w:id="2"/>
          </w:p>
        </w:tc>
      </w:tr>
      <w:tr w:rsidR="00F66119" w:rsidRPr="00BF564D" w14:paraId="50971AF9" w14:textId="77777777" w:rsidTr="00F66119">
        <w:tc>
          <w:tcPr>
            <w:tcW w:w="990" w:type="dxa"/>
          </w:tcPr>
          <w:p w14:paraId="6CB8455C" w14:textId="77777777" w:rsidR="00F66119" w:rsidRPr="00A90B32" w:rsidRDefault="00F66119" w:rsidP="00072E1C">
            <w:pPr>
              <w:rPr>
                <w:rFonts w:ascii="Gadugi" w:eastAsia="Calibri" w:hAnsi="Gadugi" w:cs="Calibri"/>
                <w:kern w:val="1"/>
                <w:sz w:val="22"/>
                <w:lang w:eastAsia="en-GB" w:bidi="ar-SA"/>
              </w:rPr>
            </w:pPr>
            <w:r w:rsidRPr="00A90B32">
              <w:rPr>
                <w:rFonts w:ascii="Gadugi" w:eastAsia="Calibri" w:hAnsi="Gadugi" w:cs="Calibri"/>
                <w:kern w:val="1"/>
                <w:sz w:val="22"/>
                <w:lang w:eastAsia="en-GB" w:bidi="ar-SA"/>
              </w:rPr>
              <w:t>8</w:t>
            </w:r>
          </w:p>
        </w:tc>
        <w:tc>
          <w:tcPr>
            <w:tcW w:w="6921" w:type="dxa"/>
          </w:tcPr>
          <w:p w14:paraId="7449DC58" w14:textId="77777777" w:rsidR="00F66119" w:rsidRPr="00A90B32" w:rsidRDefault="00F66119" w:rsidP="00072E1C">
            <w:pPr>
              <w:contextualSpacing/>
              <w:rPr>
                <w:rFonts w:ascii="Gadugi" w:eastAsia="Calibri" w:hAnsi="Gadugi" w:cs="Calibri"/>
                <w:kern w:val="1"/>
                <w:sz w:val="22"/>
                <w:lang w:eastAsia="en-GB" w:bidi="ar-SA"/>
              </w:rPr>
            </w:pPr>
            <w:r w:rsidRPr="00A90B32">
              <w:rPr>
                <w:rFonts w:ascii="Gadugi" w:eastAsia="Calibri" w:hAnsi="Gadugi" w:cs="Calibri"/>
                <w:kern w:val="1"/>
                <w:sz w:val="22"/>
                <w:lang w:eastAsia="en-GB" w:bidi="ar-SA"/>
              </w:rPr>
              <w:t>Peer, cooperative and collaborative learning</w:t>
            </w:r>
          </w:p>
        </w:tc>
      </w:tr>
      <w:tr w:rsidR="00F66119" w:rsidRPr="00BF564D" w14:paraId="78E88F1A" w14:textId="77777777" w:rsidTr="00F66119">
        <w:tc>
          <w:tcPr>
            <w:tcW w:w="990" w:type="dxa"/>
          </w:tcPr>
          <w:p w14:paraId="4FF297CD" w14:textId="77777777" w:rsidR="00F66119" w:rsidRPr="00043674" w:rsidRDefault="00F66119" w:rsidP="00072E1C">
            <w:pPr>
              <w:rPr>
                <w:rFonts w:ascii="Gadugi" w:eastAsia="Calibri" w:hAnsi="Gadugi" w:cs="Calibri"/>
                <w:kern w:val="1"/>
                <w:sz w:val="22"/>
                <w:lang w:eastAsia="en-GB" w:bidi="ar-SA"/>
              </w:rPr>
            </w:pPr>
            <w:r>
              <w:rPr>
                <w:rFonts w:ascii="Gadugi" w:eastAsia="Calibri" w:hAnsi="Gadugi" w:cs="Calibri"/>
                <w:kern w:val="1"/>
                <w:sz w:val="22"/>
                <w:lang w:eastAsia="en-GB" w:bidi="ar-SA"/>
              </w:rPr>
              <w:t>9</w:t>
            </w:r>
          </w:p>
        </w:tc>
        <w:tc>
          <w:tcPr>
            <w:tcW w:w="6921" w:type="dxa"/>
          </w:tcPr>
          <w:p w14:paraId="28B6690B"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Supporting students’ emotional and social wellbeing</w:t>
            </w:r>
          </w:p>
        </w:tc>
      </w:tr>
      <w:tr w:rsidR="00F66119" w:rsidRPr="00BF564D" w14:paraId="1B6EC8FB" w14:textId="77777777" w:rsidTr="00F66119">
        <w:tc>
          <w:tcPr>
            <w:tcW w:w="990" w:type="dxa"/>
          </w:tcPr>
          <w:p w14:paraId="0CC6DCEC" w14:textId="77777777" w:rsidR="00F66119" w:rsidRPr="00043674" w:rsidRDefault="00F66119" w:rsidP="00072E1C">
            <w:pPr>
              <w:rPr>
                <w:rFonts w:ascii="Gadugi" w:eastAsia="Calibri" w:hAnsi="Gadugi" w:cs="Calibri"/>
                <w:kern w:val="1"/>
                <w:sz w:val="22"/>
                <w:lang w:eastAsia="en-GB" w:bidi="ar-SA"/>
              </w:rPr>
            </w:pPr>
            <w:r>
              <w:rPr>
                <w:rFonts w:ascii="Gadugi" w:eastAsia="Calibri" w:hAnsi="Gadugi" w:cs="Calibri"/>
                <w:kern w:val="1"/>
                <w:sz w:val="22"/>
                <w:lang w:eastAsia="en-GB" w:bidi="ar-SA"/>
              </w:rPr>
              <w:t>10</w:t>
            </w:r>
          </w:p>
        </w:tc>
        <w:tc>
          <w:tcPr>
            <w:tcW w:w="6921" w:type="dxa"/>
          </w:tcPr>
          <w:p w14:paraId="4416029B" w14:textId="77777777" w:rsidR="00F66119" w:rsidRPr="00043674" w:rsidRDefault="00F66119" w:rsidP="00072E1C">
            <w:pPr>
              <w:contextualSpacing/>
              <w:rPr>
                <w:rFonts w:ascii="Gadugi" w:eastAsia="Calibri" w:hAnsi="Gadugi" w:cs="Calibri"/>
                <w:kern w:val="1"/>
                <w:sz w:val="22"/>
                <w:lang w:eastAsia="en-GB" w:bidi="ar-SA"/>
              </w:rPr>
            </w:pPr>
            <w:r w:rsidRPr="00043674">
              <w:rPr>
                <w:rFonts w:ascii="Gadugi" w:eastAsia="Calibri" w:hAnsi="Gadugi" w:cs="Calibri"/>
                <w:kern w:val="1"/>
                <w:sz w:val="22"/>
                <w:lang w:eastAsia="en-GB" w:bidi="ar-SA"/>
              </w:rPr>
              <w:t xml:space="preserve"> </w:t>
            </w:r>
            <w:r>
              <w:rPr>
                <w:rFonts w:ascii="Gadugi" w:eastAsia="Calibri" w:hAnsi="Gadugi" w:cs="Calibri"/>
                <w:kern w:val="1"/>
                <w:sz w:val="22"/>
                <w:lang w:eastAsia="en-GB" w:bidi="ar-SA"/>
              </w:rPr>
              <w:t>L</w:t>
            </w:r>
            <w:r w:rsidRPr="00043674">
              <w:rPr>
                <w:rFonts w:ascii="Gadugi" w:eastAsia="Calibri" w:hAnsi="Gadugi" w:cs="Calibri"/>
                <w:kern w:val="1"/>
                <w:sz w:val="22"/>
                <w:lang w:eastAsia="en-GB" w:bidi="ar-SA"/>
              </w:rPr>
              <w:t>egal framework and policies around Inclusion in Myanmar</w:t>
            </w:r>
          </w:p>
        </w:tc>
      </w:tr>
      <w:tr w:rsidR="00F66119" w:rsidRPr="00BF564D" w14:paraId="3E25545A" w14:textId="77777777" w:rsidTr="00F66119">
        <w:tc>
          <w:tcPr>
            <w:tcW w:w="990" w:type="dxa"/>
          </w:tcPr>
          <w:p w14:paraId="04210267"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1</w:t>
            </w:r>
            <w:r>
              <w:rPr>
                <w:rFonts w:ascii="Gadugi" w:eastAsia="Calibri" w:hAnsi="Gadugi" w:cs="Calibri"/>
                <w:kern w:val="1"/>
                <w:sz w:val="22"/>
                <w:lang w:eastAsia="en-GB" w:bidi="ar-SA"/>
              </w:rPr>
              <w:t>1</w:t>
            </w:r>
          </w:p>
        </w:tc>
        <w:tc>
          <w:tcPr>
            <w:tcW w:w="6921" w:type="dxa"/>
          </w:tcPr>
          <w:p w14:paraId="0165EC42" w14:textId="77777777" w:rsidR="00F66119" w:rsidRPr="00043674" w:rsidRDefault="00F66119" w:rsidP="00072E1C">
            <w:pPr>
              <w:rPr>
                <w:rFonts w:ascii="Gadugi" w:eastAsia="Calibri" w:hAnsi="Gadugi" w:cs="Calibri"/>
                <w:kern w:val="1"/>
                <w:sz w:val="22"/>
                <w:lang w:eastAsia="en-GB" w:bidi="ar-SA"/>
              </w:rPr>
            </w:pPr>
            <w:bookmarkStart w:id="3" w:name="_Hlk89867115"/>
            <w:r w:rsidRPr="00043674">
              <w:rPr>
                <w:rFonts w:ascii="Gadugi" w:eastAsia="Calibri" w:hAnsi="Gadugi" w:cs="Calibri"/>
                <w:kern w:val="1"/>
                <w:sz w:val="22"/>
                <w:lang w:eastAsia="en-GB" w:bidi="ar-SA"/>
              </w:rPr>
              <w:t>Supporting all students through differentiation</w:t>
            </w:r>
            <w:bookmarkEnd w:id="3"/>
          </w:p>
        </w:tc>
      </w:tr>
      <w:tr w:rsidR="00F66119" w:rsidRPr="00BF564D" w14:paraId="18020B84" w14:textId="77777777" w:rsidTr="00F66119">
        <w:tc>
          <w:tcPr>
            <w:tcW w:w="990" w:type="dxa"/>
          </w:tcPr>
          <w:p w14:paraId="3921D943" w14:textId="77777777" w:rsidR="00F66119" w:rsidRPr="00A90B32" w:rsidRDefault="00F66119" w:rsidP="00072E1C">
            <w:pPr>
              <w:rPr>
                <w:rFonts w:ascii="Gadugi" w:eastAsia="Calibri" w:hAnsi="Gadugi" w:cs="Calibri"/>
                <w:b/>
                <w:bCs/>
                <w:kern w:val="1"/>
                <w:sz w:val="22"/>
                <w:lang w:eastAsia="en-GB" w:bidi="ar-SA"/>
              </w:rPr>
            </w:pPr>
            <w:r w:rsidRPr="00A90B32">
              <w:rPr>
                <w:rFonts w:ascii="Gadugi" w:eastAsia="Calibri" w:hAnsi="Gadugi" w:cs="Calibri"/>
                <w:b/>
                <w:bCs/>
                <w:kern w:val="1"/>
                <w:sz w:val="22"/>
                <w:lang w:eastAsia="en-GB" w:bidi="ar-SA"/>
              </w:rPr>
              <w:t>12</w:t>
            </w:r>
          </w:p>
        </w:tc>
        <w:tc>
          <w:tcPr>
            <w:tcW w:w="6921" w:type="dxa"/>
          </w:tcPr>
          <w:p w14:paraId="6298B91A" w14:textId="77777777" w:rsidR="00F66119" w:rsidRPr="00A90B32" w:rsidRDefault="00F66119" w:rsidP="00072E1C">
            <w:pPr>
              <w:rPr>
                <w:rFonts w:ascii="Gadugi" w:eastAsia="Calibri" w:hAnsi="Gadugi" w:cs="Calibri"/>
                <w:b/>
                <w:bCs/>
                <w:kern w:val="1"/>
                <w:sz w:val="22"/>
                <w:lang w:eastAsia="en-GB" w:bidi="ar-SA"/>
              </w:rPr>
            </w:pPr>
            <w:bookmarkStart w:id="4" w:name="_Hlk87344861"/>
            <w:r w:rsidRPr="00A90B32">
              <w:rPr>
                <w:rFonts w:ascii="Gadugi" w:eastAsia="Calibri" w:hAnsi="Gadugi" w:cs="Calibri"/>
                <w:b/>
                <w:bCs/>
                <w:kern w:val="1"/>
                <w:sz w:val="22"/>
                <w:lang w:eastAsia="en-GB" w:bidi="ar-SA"/>
              </w:rPr>
              <w:t xml:space="preserve">Identifying specific learning difficulties </w:t>
            </w:r>
            <w:bookmarkEnd w:id="4"/>
          </w:p>
        </w:tc>
      </w:tr>
      <w:tr w:rsidR="00F66119" w:rsidRPr="00BF564D" w14:paraId="17A427E3" w14:textId="77777777" w:rsidTr="00F66119">
        <w:tc>
          <w:tcPr>
            <w:tcW w:w="990" w:type="dxa"/>
          </w:tcPr>
          <w:p w14:paraId="21807E1A"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1</w:t>
            </w:r>
            <w:r>
              <w:rPr>
                <w:rFonts w:ascii="Gadugi" w:eastAsia="Calibri" w:hAnsi="Gadugi" w:cs="Calibri"/>
                <w:kern w:val="1"/>
                <w:sz w:val="22"/>
                <w:lang w:eastAsia="en-GB" w:bidi="ar-SA"/>
              </w:rPr>
              <w:t>3</w:t>
            </w:r>
          </w:p>
        </w:tc>
        <w:tc>
          <w:tcPr>
            <w:tcW w:w="6921" w:type="dxa"/>
          </w:tcPr>
          <w:p w14:paraId="5972794B"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Supporting all learners with differences or disabilities</w:t>
            </w:r>
          </w:p>
        </w:tc>
      </w:tr>
      <w:tr w:rsidR="00F66119" w:rsidRPr="00BF564D" w14:paraId="3B8CE342" w14:textId="77777777" w:rsidTr="00F66119">
        <w:tc>
          <w:tcPr>
            <w:tcW w:w="990" w:type="dxa"/>
          </w:tcPr>
          <w:p w14:paraId="0F9AE9B0"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1</w:t>
            </w:r>
            <w:r>
              <w:rPr>
                <w:rFonts w:ascii="Gadugi" w:eastAsia="Calibri" w:hAnsi="Gadugi" w:cs="Calibri"/>
                <w:kern w:val="1"/>
                <w:sz w:val="22"/>
                <w:lang w:eastAsia="en-GB" w:bidi="ar-SA"/>
              </w:rPr>
              <w:t>4</w:t>
            </w:r>
          </w:p>
        </w:tc>
        <w:tc>
          <w:tcPr>
            <w:tcW w:w="6921" w:type="dxa"/>
          </w:tcPr>
          <w:p w14:paraId="4503BD95" w14:textId="77777777" w:rsidR="00F66119" w:rsidRPr="00043674" w:rsidRDefault="00F66119" w:rsidP="00072E1C">
            <w:pPr>
              <w:rPr>
                <w:rFonts w:ascii="Gadugi" w:eastAsia="Calibri" w:hAnsi="Gadugi" w:cs="Calibri"/>
                <w:kern w:val="1"/>
                <w:sz w:val="22"/>
                <w:lang w:eastAsia="en-GB" w:bidi="ar-SA"/>
              </w:rPr>
            </w:pPr>
            <w:r>
              <w:rPr>
                <w:rFonts w:ascii="Gadugi" w:eastAsia="Calibri" w:hAnsi="Gadugi" w:cs="Calibri"/>
                <w:kern w:val="1"/>
                <w:sz w:val="22"/>
                <w:lang w:eastAsia="en-GB" w:bidi="ar-SA"/>
              </w:rPr>
              <w:t>P</w:t>
            </w:r>
            <w:r w:rsidRPr="00043674">
              <w:rPr>
                <w:rFonts w:ascii="Gadugi" w:eastAsia="Calibri" w:hAnsi="Gadugi" w:cs="Calibri"/>
                <w:kern w:val="1"/>
                <w:sz w:val="22"/>
                <w:lang w:eastAsia="en-GB" w:bidi="ar-SA"/>
              </w:rPr>
              <w:t>ositive behaviour management</w:t>
            </w:r>
          </w:p>
        </w:tc>
      </w:tr>
      <w:tr w:rsidR="00F66119" w:rsidRPr="00BF564D" w14:paraId="732A8FB2" w14:textId="77777777" w:rsidTr="00F66119">
        <w:tc>
          <w:tcPr>
            <w:tcW w:w="990" w:type="dxa"/>
          </w:tcPr>
          <w:p w14:paraId="26F7248F" w14:textId="77777777" w:rsidR="00F66119" w:rsidRPr="00043674" w:rsidRDefault="00F66119" w:rsidP="00072E1C">
            <w:pPr>
              <w:rPr>
                <w:rFonts w:ascii="Gadugi" w:eastAsia="Calibri" w:hAnsi="Gadugi" w:cs="Calibri"/>
                <w:kern w:val="1"/>
                <w:sz w:val="22"/>
                <w:lang w:eastAsia="en-GB" w:bidi="ar-SA"/>
              </w:rPr>
            </w:pPr>
            <w:r w:rsidRPr="00043674">
              <w:rPr>
                <w:rFonts w:ascii="Gadugi" w:eastAsia="Calibri" w:hAnsi="Gadugi" w:cs="Calibri"/>
                <w:kern w:val="1"/>
                <w:sz w:val="22"/>
                <w:lang w:eastAsia="en-GB" w:bidi="ar-SA"/>
              </w:rPr>
              <w:t>1</w:t>
            </w:r>
            <w:r>
              <w:rPr>
                <w:rFonts w:ascii="Gadugi" w:eastAsia="Calibri" w:hAnsi="Gadugi" w:cs="Calibri"/>
                <w:kern w:val="1"/>
                <w:sz w:val="22"/>
                <w:lang w:eastAsia="en-GB" w:bidi="ar-SA"/>
              </w:rPr>
              <w:t>5</w:t>
            </w:r>
          </w:p>
        </w:tc>
        <w:tc>
          <w:tcPr>
            <w:tcW w:w="6921" w:type="dxa"/>
          </w:tcPr>
          <w:p w14:paraId="724243A9" w14:textId="77777777" w:rsidR="00F66119" w:rsidRPr="00043674" w:rsidRDefault="00F66119" w:rsidP="00072E1C">
            <w:pPr>
              <w:contextualSpacing/>
              <w:rPr>
                <w:rFonts w:ascii="Gadugi" w:eastAsia="Calibri" w:hAnsi="Gadugi" w:cs="Calibri"/>
                <w:kern w:val="1"/>
                <w:sz w:val="22"/>
                <w:lang w:eastAsia="en-GB" w:bidi="ar-SA"/>
              </w:rPr>
            </w:pPr>
            <w:r>
              <w:rPr>
                <w:rFonts w:ascii="Gadugi" w:eastAsia="Calibri" w:hAnsi="Gadugi" w:cs="Calibri"/>
                <w:kern w:val="1"/>
                <w:sz w:val="22"/>
                <w:lang w:eastAsia="en-GB" w:bidi="ar-SA"/>
              </w:rPr>
              <w:t xml:space="preserve">Assessment for student achievement </w:t>
            </w:r>
          </w:p>
        </w:tc>
      </w:tr>
    </w:tbl>
    <w:p w14:paraId="44AD74B8" w14:textId="77777777" w:rsidR="00144DD3" w:rsidRPr="005A1C1D" w:rsidRDefault="00144DD3" w:rsidP="00DC2EA5">
      <w:pPr>
        <w:spacing w:line="240" w:lineRule="auto"/>
        <w:rPr>
          <w:rFonts w:ascii="Gadugi" w:eastAsia="Calibri" w:hAnsi="Gadugi" w:cs="Calibri"/>
          <w:kern w:val="1"/>
          <w:sz w:val="22"/>
          <w:lang w:val="en-GB" w:eastAsia="en-GB" w:bidi="ar-SA"/>
        </w:rPr>
      </w:pPr>
    </w:p>
    <w:p w14:paraId="197E3AAC" w14:textId="32CA45C4" w:rsidR="005A1C1D" w:rsidRPr="006B2CE8" w:rsidRDefault="005A1C1D" w:rsidP="006B2CE8">
      <w:pPr>
        <w:rPr>
          <w:rFonts w:ascii="Gadugi" w:hAnsi="Gadugi"/>
          <w:color w:val="FF0000"/>
          <w:sz w:val="22"/>
        </w:rPr>
      </w:pPr>
      <w:r w:rsidRPr="006B2CE8">
        <w:rPr>
          <w:rFonts w:ascii="Gadugi" w:hAnsi="Gadugi"/>
          <w:sz w:val="22"/>
          <w:lang w:bidi="ar-SA"/>
        </w:rPr>
        <w:t xml:space="preserve">This module looks at </w:t>
      </w:r>
      <w:bookmarkStart w:id="5" w:name="_Hlk77773871"/>
      <w:r w:rsidRPr="006B2CE8">
        <w:rPr>
          <w:rFonts w:ascii="Gadugi" w:hAnsi="Gadugi"/>
          <w:sz w:val="22"/>
          <w:lang w:bidi="ar-SA"/>
        </w:rPr>
        <w:t>definitions and examples of learning difficulties</w:t>
      </w:r>
      <w:r w:rsidR="006B2CE8" w:rsidRPr="006B2CE8">
        <w:rPr>
          <w:rFonts w:ascii="Gadugi" w:hAnsi="Gadugi"/>
          <w:sz w:val="22"/>
          <w:lang w:bidi="ar-SA"/>
        </w:rPr>
        <w:t>. It focuses on</w:t>
      </w:r>
      <w:r w:rsidRPr="006B2CE8">
        <w:rPr>
          <w:rFonts w:ascii="Gadugi" w:hAnsi="Gadugi"/>
          <w:sz w:val="22"/>
          <w:lang w:bidi="ar-SA"/>
        </w:rPr>
        <w:t xml:space="preserve"> </w:t>
      </w:r>
      <w:r w:rsidRPr="006B2CE8">
        <w:rPr>
          <w:rFonts w:ascii="Gadugi" w:hAnsi="Gadugi"/>
          <w:sz w:val="22"/>
        </w:rPr>
        <w:t>identifying specific learning differences that may act as barriers to learning in the classroom</w:t>
      </w:r>
      <w:r w:rsidR="006B2CE8" w:rsidRPr="006B2CE8">
        <w:rPr>
          <w:rFonts w:ascii="Gadugi" w:hAnsi="Gadugi"/>
          <w:sz w:val="22"/>
        </w:rPr>
        <w:t>; for example</w:t>
      </w:r>
      <w:r w:rsidRPr="006B2CE8">
        <w:rPr>
          <w:rFonts w:ascii="Gadugi" w:hAnsi="Gadugi"/>
          <w:sz w:val="22"/>
        </w:rPr>
        <w:t xml:space="preserve"> communication, social, emotional, physical</w:t>
      </w:r>
      <w:r w:rsidR="006B2CE8" w:rsidRPr="006B2CE8">
        <w:rPr>
          <w:rFonts w:ascii="Gadugi" w:hAnsi="Gadugi"/>
          <w:sz w:val="22"/>
        </w:rPr>
        <w:t xml:space="preserve"> and</w:t>
      </w:r>
      <w:r w:rsidRPr="006B2CE8">
        <w:rPr>
          <w:rFonts w:ascii="Gadugi" w:hAnsi="Gadugi"/>
          <w:sz w:val="22"/>
        </w:rPr>
        <w:t xml:space="preserve"> cognitive</w:t>
      </w:r>
      <w:r w:rsidR="006B2CE8" w:rsidRPr="006B2CE8">
        <w:rPr>
          <w:rFonts w:ascii="Gadugi" w:hAnsi="Gadugi"/>
          <w:sz w:val="22"/>
        </w:rPr>
        <w:t>.</w:t>
      </w:r>
      <w:r w:rsidR="00AB5D23">
        <w:rPr>
          <w:rFonts w:ascii="Gadugi" w:hAnsi="Gadugi"/>
          <w:sz w:val="22"/>
        </w:rPr>
        <w:t xml:space="preserve"> </w:t>
      </w:r>
      <w:r w:rsidR="00AB5D23" w:rsidRPr="007F51E5">
        <w:rPr>
          <w:rFonts w:ascii="Gadugi" w:hAnsi="Gadugi"/>
          <w:b/>
          <w:bCs/>
          <w:sz w:val="22"/>
        </w:rPr>
        <w:t xml:space="preserve">The following module (13) will explore ways in which teachers can respond </w:t>
      </w:r>
      <w:r w:rsidR="00891C18" w:rsidRPr="007F51E5">
        <w:rPr>
          <w:rFonts w:ascii="Gadugi" w:hAnsi="Gadugi"/>
          <w:b/>
          <w:bCs/>
          <w:sz w:val="22"/>
        </w:rPr>
        <w:t>and support any needs they have identified.</w:t>
      </w:r>
      <w:r w:rsidR="00891C18">
        <w:rPr>
          <w:rFonts w:ascii="Gadugi" w:hAnsi="Gadugi"/>
          <w:sz w:val="22"/>
        </w:rPr>
        <w:t xml:space="preserve"> </w:t>
      </w:r>
      <w:r w:rsidR="007F51E5">
        <w:rPr>
          <w:rFonts w:ascii="Gadugi" w:hAnsi="Gadugi"/>
          <w:sz w:val="22"/>
        </w:rPr>
        <w:t xml:space="preserve">The two modules should be used together. </w:t>
      </w:r>
    </w:p>
    <w:bookmarkEnd w:id="5"/>
    <w:p w14:paraId="72B9EC5B" w14:textId="77777777" w:rsidR="009B411A" w:rsidRPr="00043674" w:rsidRDefault="009B411A" w:rsidP="00DC2EA5">
      <w:pPr>
        <w:spacing w:after="0" w:line="240" w:lineRule="auto"/>
        <w:rPr>
          <w:rFonts w:ascii="Gadugi" w:hAnsi="Gadugi"/>
          <w:sz w:val="22"/>
        </w:rPr>
      </w:pPr>
    </w:p>
    <w:p w14:paraId="02815F22" w14:textId="5E593A91" w:rsidR="00144DD3" w:rsidRPr="00043674" w:rsidRDefault="00F02A5C" w:rsidP="00DC2EA5">
      <w:pPr>
        <w:spacing w:after="0" w:line="240" w:lineRule="auto"/>
        <w:rPr>
          <w:rFonts w:ascii="Gadugi" w:hAnsi="Gadugi"/>
          <w:sz w:val="22"/>
        </w:rPr>
      </w:pPr>
      <w:r w:rsidRPr="00043674">
        <w:rPr>
          <w:rFonts w:ascii="Gadugi" w:hAnsi="Gadugi"/>
          <w:sz w:val="22"/>
        </w:rPr>
        <w:t>You will be asked</w:t>
      </w:r>
      <w:r w:rsidR="00144DD3" w:rsidRPr="00043674">
        <w:rPr>
          <w:rFonts w:ascii="Gadugi" w:hAnsi="Gadugi"/>
          <w:sz w:val="22"/>
        </w:rPr>
        <w:t xml:space="preserve"> to record your reflections in a learning journal, so it is important to make </w:t>
      </w:r>
      <w:r w:rsidRPr="00043674">
        <w:rPr>
          <w:rFonts w:ascii="Gadugi" w:hAnsi="Gadugi"/>
          <w:sz w:val="22"/>
        </w:rPr>
        <w:t>detailed n</w:t>
      </w:r>
      <w:r w:rsidR="00144DD3" w:rsidRPr="00043674">
        <w:rPr>
          <w:rFonts w:ascii="Gadugi" w:hAnsi="Gadugi"/>
          <w:sz w:val="22"/>
        </w:rPr>
        <w:t>otes and think carefully and deeply about your current and future practice.</w:t>
      </w:r>
      <w:r w:rsidR="009B411A" w:rsidRPr="00043674">
        <w:rPr>
          <w:rFonts w:ascii="Gadugi" w:hAnsi="Gadugi"/>
          <w:sz w:val="22"/>
        </w:rPr>
        <w:t xml:space="preserve"> </w:t>
      </w:r>
      <w:r w:rsidR="00144DD3" w:rsidRPr="00043674">
        <w:rPr>
          <w:rFonts w:ascii="Gadugi" w:eastAsia="Calibri" w:hAnsi="Gadugi" w:cs="Times New Roman"/>
          <w:sz w:val="22"/>
        </w:rPr>
        <w:t>This CPD module also encourages you to develop communities of practice between yourself and your colleagues. This will support and extend your own use of inclusive practices in your teaching and will help your student teachers build on inclusion in their learning and future professional practice.</w:t>
      </w:r>
    </w:p>
    <w:p w14:paraId="0F6ACE04" w14:textId="77777777" w:rsidR="008C29BC" w:rsidRPr="004D724A" w:rsidRDefault="008C29BC" w:rsidP="00144DD3">
      <w:pPr>
        <w:jc w:val="both"/>
        <w:rPr>
          <w:rFonts w:ascii="Calibri" w:eastAsia="Calibri" w:hAnsi="Calibri" w:cs="Times New Roman"/>
          <w:szCs w:val="24"/>
        </w:rPr>
      </w:pPr>
    </w:p>
    <w:p w14:paraId="26A58F05" w14:textId="362AC55A" w:rsidR="003B3CEF" w:rsidRPr="000531BB" w:rsidRDefault="003B3CEF" w:rsidP="008C29BC">
      <w:pPr>
        <w:keepNext/>
        <w:keepLines/>
        <w:spacing w:before="240" w:after="0"/>
        <w:outlineLvl w:val="0"/>
        <w:rPr>
          <w:rFonts w:ascii="Calibri Light" w:eastAsia="Times New Roman" w:hAnsi="Calibri Light" w:cs="Times New Roman"/>
          <w:b/>
          <w:bCs/>
          <w:color w:val="2F5496"/>
          <w:sz w:val="26"/>
          <w:szCs w:val="26"/>
          <w:lang w:val="en-GB" w:eastAsia="ja-JP"/>
        </w:rPr>
      </w:pPr>
      <w:r w:rsidRPr="000531BB">
        <w:rPr>
          <w:rFonts w:ascii="Calibri Light" w:eastAsia="Times New Roman" w:hAnsi="Calibri Light" w:cs="Times New Roman"/>
          <w:b/>
          <w:bCs/>
          <w:color w:val="2F5496"/>
          <w:sz w:val="26"/>
          <w:szCs w:val="26"/>
          <w:lang w:val="en-GB" w:eastAsia="ja-JP"/>
        </w:rPr>
        <w:lastRenderedPageBreak/>
        <w:t>Learning Journal</w:t>
      </w:r>
    </w:p>
    <w:p w14:paraId="386C7B46" w14:textId="77777777" w:rsidR="003B3CEF" w:rsidRPr="000531BB" w:rsidRDefault="003B3CEF" w:rsidP="00DC2EA5">
      <w:pPr>
        <w:spacing w:line="240" w:lineRule="auto"/>
        <w:jc w:val="both"/>
        <w:rPr>
          <w:rFonts w:ascii="Gadugi" w:eastAsia="Calibri" w:hAnsi="Gadugi" w:cs="Times New Roman"/>
          <w:sz w:val="22"/>
          <w:lang w:bidi="ar-SA"/>
        </w:rPr>
      </w:pPr>
      <w:r w:rsidRPr="000531BB">
        <w:rPr>
          <w:rFonts w:ascii="Gadugi" w:eastAsia="Calibri" w:hAnsi="Gadugi" w:cs="Times New Roman"/>
          <w:sz w:val="22"/>
        </w:rPr>
        <w:t>It will be useful to record your reflections in a learning journal throughout the module.</w:t>
      </w:r>
    </w:p>
    <w:p w14:paraId="2089EB56" w14:textId="4DC548F7" w:rsidR="008C29BC" w:rsidRPr="000531BB" w:rsidRDefault="008C29BC" w:rsidP="00DC2EA5">
      <w:pPr>
        <w:spacing w:line="240" w:lineRule="auto"/>
        <w:jc w:val="both"/>
        <w:rPr>
          <w:rFonts w:ascii="Gadugi" w:eastAsia="Calibri" w:hAnsi="Gadugi" w:cs="Times New Roman"/>
          <w:sz w:val="22"/>
        </w:rPr>
      </w:pPr>
      <w:r w:rsidRPr="000531BB">
        <w:rPr>
          <w:rFonts w:ascii="Gadugi" w:eastAsia="Calibri" w:hAnsi="Gadugi" w:cs="Times New Roman"/>
          <w:noProof/>
          <w:sz w:val="22"/>
        </w:rPr>
        <mc:AlternateContent>
          <mc:Choice Requires="wps">
            <w:drawing>
              <wp:anchor distT="45720" distB="45720" distL="114300" distR="114300" simplePos="0" relativeHeight="252263424" behindDoc="0" locked="0" layoutInCell="1" allowOverlap="1" wp14:anchorId="69C49D26" wp14:editId="4D29EF6A">
                <wp:simplePos x="0" y="0"/>
                <wp:positionH relativeFrom="column">
                  <wp:posOffset>2235200</wp:posOffset>
                </wp:positionH>
                <wp:positionV relativeFrom="paragraph">
                  <wp:posOffset>1076325</wp:posOffset>
                </wp:positionV>
                <wp:extent cx="4044950" cy="2606040"/>
                <wp:effectExtent l="0" t="0" r="12700" b="22860"/>
                <wp:wrapSquare wrapText="bothSides"/>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44950" cy="2606040"/>
                        </a:xfrm>
                        <a:prstGeom prst="rect">
                          <a:avLst/>
                        </a:prstGeom>
                        <a:solidFill>
                          <a:srgbClr val="FFFFFF"/>
                        </a:solidFill>
                        <a:ln w="9525">
                          <a:solidFill>
                            <a:srgbClr val="000000"/>
                          </a:solidFill>
                          <a:miter lim="800000"/>
                          <a:headEnd/>
                          <a:tailEnd/>
                        </a:ln>
                      </wps:spPr>
                      <wps:txbx>
                        <w:txbxContent>
                          <w:p w14:paraId="001D7D87" w14:textId="77777777" w:rsidR="00F242E4" w:rsidRDefault="00F242E4" w:rsidP="00DC2EA5">
                            <w:pPr>
                              <w:spacing w:line="240" w:lineRule="auto"/>
                              <w:jc w:val="center"/>
                              <w:rPr>
                                <w:rFonts w:ascii="Gadugi" w:eastAsia="Calibri" w:hAnsi="Gadugi" w:cs="Times New Roman"/>
                                <w:sz w:val="22"/>
                              </w:rPr>
                            </w:pPr>
                          </w:p>
                          <w:p w14:paraId="75E9F8E2" w14:textId="3B3F228E" w:rsidR="00F242E4" w:rsidRPr="000531BB" w:rsidRDefault="00F242E4" w:rsidP="00DC2EA5">
                            <w:pPr>
                              <w:spacing w:line="240" w:lineRule="auto"/>
                              <w:jc w:val="center"/>
                              <w:rPr>
                                <w:rFonts w:ascii="Gadugi" w:eastAsia="Calibri" w:hAnsi="Gadugi" w:cs="Times New Roman"/>
                                <w:sz w:val="22"/>
                              </w:rPr>
                            </w:pPr>
                            <w:r w:rsidRPr="000531BB">
                              <w:rPr>
                                <w:rFonts w:ascii="Gadugi" w:eastAsia="Calibri" w:hAnsi="Gadugi" w:cs="Times New Roman"/>
                                <w:sz w:val="22"/>
                              </w:rPr>
                              <w:t>Here are some useful tips for a good learning journal:</w:t>
                            </w:r>
                          </w:p>
                          <w:p w14:paraId="68B01E67"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Use headings and dates for all your journal entries.</w:t>
                            </w:r>
                          </w:p>
                          <w:p w14:paraId="478B39AC"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Use the activity number for reflections linked to that activity, e.g. Activity 1.1</w:t>
                            </w:r>
                          </w:p>
                          <w:p w14:paraId="433056AC"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Add references to any other resources you find that help you.</w:t>
                            </w:r>
                          </w:p>
                          <w:p w14:paraId="3079E07F"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Record answers to activities.</w:t>
                            </w:r>
                          </w:p>
                          <w:p w14:paraId="4EA64413"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Write reflections about your learning.</w:t>
                            </w:r>
                          </w:p>
                          <w:p w14:paraId="5B8E61DF"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Make notes of new vocabulary.</w:t>
                            </w:r>
                          </w:p>
                          <w:p w14:paraId="004D811B"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Identify topics you want to learn more about.</w:t>
                            </w:r>
                          </w:p>
                          <w:p w14:paraId="385E9B29" w14:textId="77777777" w:rsidR="00F242E4" w:rsidRDefault="00F242E4" w:rsidP="003B3CEF"/>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type w14:anchorId="69C49D26" id="_x0000_t202" coordsize="21600,21600" o:spt="202" path="m,l,21600r21600,l21600,xe">
                <v:stroke joinstyle="miter"/>
                <v:path gradientshapeok="t" o:connecttype="rect"/>
              </v:shapetype>
              <v:shape id="Text Box 2" o:spid="_x0000_s1026" type="#_x0000_t202" style="position:absolute;left:0;text-align:left;margin-left:176pt;margin-top:84.75pt;width:318.5pt;height:205.2pt;z-index:252263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Cy+EAIAACAEAAAOAAAAZHJzL2Uyb0RvYy54bWysk1Fv0zAQx9+R+A6W32nSKi1r1HQaHUVI&#10;YyANPsDFcRoLx2dst8n49JzdrqsGvCDyYPly57/vfndeXY+9ZgfpvEJT8ekk50wagY0yu4p/+7p9&#10;c8WZD2Aa0GhkxR+l59fr169Wgy3lDDvUjXSMRIwvB1vxLgRbZpkXnezBT9BKQ84WXQ+BTLfLGgcD&#10;qfc6m+X5IhvQNdahkN7T39ujk6+TfttKET63rZeB6YpTbiGtLq11XLP1CsqdA9spcUoD/iGLHpSh&#10;S89StxCA7Z36TapXwqHHNkwE9hm2rRIy1UDVTPMX1Tx0YGWqheB4e8bk/5+suD882C+OhfEdjtTA&#10;VIS3dyi+e2Zw04HZyRvncOgkNHTxNCLLBuvL09GI2pc+itTDJ2yoybAPmITG1vWRCtXJSJ0a8HiG&#10;LsfABP0s8qJYzsklyDdb5Iu8SG3JoHw6bp0PHyT2LG4q7qirSR4Odz7EdKB8Com3edSq2Sqtk+F2&#10;9UY7dgCagG36UgUvwrRhQ8WX89n8SOCvEnn6/iTRq0CjrFVf8atzEJSR23vTpEELoPRxTylrcwIZ&#10;2R0phrEeKTACrbF5JKQOjyNLT4w2HbqfnA00rhX3P/bgJGf6o6G2LKcFYWMhGcX87YwMd+mpLz1g&#10;BElVPHB23G5CehMRmMEbal+rEtjnTE650hgm3qcnE+f80k5Rzw97/QsAAP//AwBQSwMEFAAGAAgA&#10;AAAhAM8ZYxfgAAAACwEAAA8AAABkcnMvZG93bnJldi54bWxMj8FOwzAQRO9I/IO1SFwQdWhJGoc4&#10;FUICwQ0Kgqsbu0mEvQ62m4a/ZznBcWdGs2/qzewsm0yIg0cJV4sMmMHW6wE7CW+v95clsJgUamU9&#10;GgnfJsKmOT2pVaX9EV/MtE0doxKMlZLQpzRWnMe2N07FhR8Nkrf3walEZ+i4DupI5c7yZZYV3KkB&#10;6UOvRnPXm/Zze3ASyuvH6SM+rZ7f22JvRbpYTw9fQcrzs/n2Blgyc/oLwy8+oUNDTDt/QB2ZlbDK&#10;l7QlkVGIHBglRClI2UnI10IAb2r+f0PzAwAA//8DAFBLAQItABQABgAIAAAAIQC2gziS/gAAAOEB&#10;AAATAAAAAAAAAAAAAAAAAAAAAABbQ29udGVudF9UeXBlc10ueG1sUEsBAi0AFAAGAAgAAAAhADj9&#10;If/WAAAAlAEAAAsAAAAAAAAAAAAAAAAALwEAAF9yZWxzLy5yZWxzUEsBAi0AFAAGAAgAAAAhAC2Q&#10;LL4QAgAAIAQAAA4AAAAAAAAAAAAAAAAALgIAAGRycy9lMm9Eb2MueG1sUEsBAi0AFAAGAAgAAAAh&#10;AM8ZYxfgAAAACwEAAA8AAAAAAAAAAAAAAAAAagQAAGRycy9kb3ducmV2LnhtbFBLBQYAAAAABAAE&#10;APMAAAB3BQAAAAA=&#10;">
                <v:textbox>
                  <w:txbxContent>
                    <w:p w14:paraId="001D7D87" w14:textId="77777777" w:rsidR="00F242E4" w:rsidRDefault="00F242E4" w:rsidP="00DC2EA5">
                      <w:pPr>
                        <w:spacing w:line="240" w:lineRule="auto"/>
                        <w:jc w:val="center"/>
                        <w:rPr>
                          <w:rFonts w:ascii="Gadugi" w:eastAsia="Calibri" w:hAnsi="Gadugi" w:cs="Times New Roman"/>
                          <w:sz w:val="22"/>
                        </w:rPr>
                      </w:pPr>
                    </w:p>
                    <w:p w14:paraId="75E9F8E2" w14:textId="3B3F228E" w:rsidR="00F242E4" w:rsidRPr="000531BB" w:rsidRDefault="00F242E4" w:rsidP="00DC2EA5">
                      <w:pPr>
                        <w:spacing w:line="240" w:lineRule="auto"/>
                        <w:jc w:val="center"/>
                        <w:rPr>
                          <w:rFonts w:ascii="Gadugi" w:eastAsia="Calibri" w:hAnsi="Gadugi" w:cs="Times New Roman"/>
                          <w:sz w:val="22"/>
                        </w:rPr>
                      </w:pPr>
                      <w:r w:rsidRPr="000531BB">
                        <w:rPr>
                          <w:rFonts w:ascii="Gadugi" w:eastAsia="Calibri" w:hAnsi="Gadugi" w:cs="Times New Roman"/>
                          <w:sz w:val="22"/>
                        </w:rPr>
                        <w:t>Here are some useful tips for a good learning journal:</w:t>
                      </w:r>
                    </w:p>
                    <w:p w14:paraId="68B01E67"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Use headings and dates for all your journal entries.</w:t>
                      </w:r>
                    </w:p>
                    <w:p w14:paraId="478B39AC"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 xml:space="preserve">Use the activity number for reflections linked to that activity, </w:t>
                      </w:r>
                      <w:proofErr w:type="gramStart"/>
                      <w:r w:rsidRPr="000531BB">
                        <w:rPr>
                          <w:rFonts w:ascii="Gadugi" w:hAnsi="Gadugi"/>
                          <w:sz w:val="22"/>
                          <w:lang w:val="en-GB" w:bidi="ar-SA"/>
                        </w:rPr>
                        <w:t>e.g.</w:t>
                      </w:r>
                      <w:proofErr w:type="gramEnd"/>
                      <w:r w:rsidRPr="000531BB">
                        <w:rPr>
                          <w:rFonts w:ascii="Gadugi" w:hAnsi="Gadugi"/>
                          <w:sz w:val="22"/>
                          <w:lang w:val="en-GB" w:bidi="ar-SA"/>
                        </w:rPr>
                        <w:t xml:space="preserve"> Activity 1.1</w:t>
                      </w:r>
                    </w:p>
                    <w:p w14:paraId="433056AC"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Add references to any other resources you find that help you.</w:t>
                      </w:r>
                    </w:p>
                    <w:p w14:paraId="3079E07F"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Record answers to activities.</w:t>
                      </w:r>
                    </w:p>
                    <w:p w14:paraId="4EA64413"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Write reflections about your learning.</w:t>
                      </w:r>
                    </w:p>
                    <w:p w14:paraId="5B8E61DF"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Make notes of new vocabulary.</w:t>
                      </w:r>
                    </w:p>
                    <w:p w14:paraId="004D811B" w14:textId="77777777" w:rsidR="00F242E4" w:rsidRPr="000531BB" w:rsidRDefault="00F242E4" w:rsidP="00DC2EA5">
                      <w:pPr>
                        <w:numPr>
                          <w:ilvl w:val="0"/>
                          <w:numId w:val="4"/>
                        </w:numPr>
                        <w:spacing w:line="240" w:lineRule="auto"/>
                        <w:contextualSpacing/>
                        <w:rPr>
                          <w:rFonts w:ascii="Gadugi" w:hAnsi="Gadugi"/>
                          <w:sz w:val="22"/>
                          <w:lang w:val="en-GB" w:bidi="ar-SA"/>
                        </w:rPr>
                      </w:pPr>
                      <w:r w:rsidRPr="000531BB">
                        <w:rPr>
                          <w:rFonts w:ascii="Gadugi" w:hAnsi="Gadugi"/>
                          <w:sz w:val="22"/>
                          <w:lang w:val="en-GB" w:bidi="ar-SA"/>
                        </w:rPr>
                        <w:t>Identify topics you want to learn more about.</w:t>
                      </w:r>
                    </w:p>
                    <w:p w14:paraId="385E9B29" w14:textId="77777777" w:rsidR="00F242E4" w:rsidRDefault="00F242E4" w:rsidP="003B3CEF"/>
                  </w:txbxContent>
                </v:textbox>
                <w10:wrap type="square"/>
              </v:shape>
            </w:pict>
          </mc:Fallback>
        </mc:AlternateContent>
      </w:r>
      <w:r w:rsidRPr="000531BB">
        <w:rPr>
          <w:rFonts w:ascii="Gadugi" w:hAnsi="Gadugi"/>
          <w:noProof/>
          <w:sz w:val="22"/>
          <w:lang w:val="en-GB" w:bidi="ar-SA"/>
        </w:rPr>
        <mc:AlternateContent>
          <mc:Choice Requires="wps">
            <w:drawing>
              <wp:anchor distT="45720" distB="45720" distL="114300" distR="114300" simplePos="0" relativeHeight="252264448" behindDoc="0" locked="0" layoutInCell="1" allowOverlap="1" wp14:anchorId="3FE2D8B9" wp14:editId="03FAB7E4">
                <wp:simplePos x="0" y="0"/>
                <wp:positionH relativeFrom="column">
                  <wp:posOffset>-19050</wp:posOffset>
                </wp:positionH>
                <wp:positionV relativeFrom="paragraph">
                  <wp:posOffset>3739515</wp:posOffset>
                </wp:positionV>
                <wp:extent cx="2952750" cy="266700"/>
                <wp:effectExtent l="0" t="0" r="0" b="0"/>
                <wp:wrapSquare wrapText="bothSides"/>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52750" cy="266700"/>
                        </a:xfrm>
                        <a:prstGeom prst="rect">
                          <a:avLst/>
                        </a:prstGeom>
                        <a:solidFill>
                          <a:srgbClr val="FFFFFF"/>
                        </a:solidFill>
                        <a:ln w="9525">
                          <a:noFill/>
                          <a:miter lim="800000"/>
                          <a:headEnd/>
                          <a:tailEnd/>
                        </a:ln>
                      </wps:spPr>
                      <wps:txbx>
                        <w:txbxContent>
                          <w:p w14:paraId="20735023" w14:textId="77777777" w:rsidR="00F242E4" w:rsidRPr="000531BB" w:rsidRDefault="00F242E4" w:rsidP="003B3CEF">
                            <w:pPr>
                              <w:rPr>
                                <w:rFonts w:ascii="Gadugi" w:eastAsia="Times New Roman" w:hAnsi="Gadugi" w:cs="Times New Roman"/>
                                <w:sz w:val="18"/>
                                <w:szCs w:val="18"/>
                              </w:rPr>
                            </w:pPr>
                            <w:r w:rsidRPr="000531BB">
                              <w:rPr>
                                <w:rFonts w:ascii="Gadugi" w:eastAsia="Times New Roman" w:hAnsi="Gadugi" w:cs="Times New Roman"/>
                                <w:sz w:val="18"/>
                                <w:szCs w:val="18"/>
                              </w:rPr>
                              <w:t>Source: Rose, N. (2018) Personal Learning Journals</w:t>
                            </w:r>
                          </w:p>
                          <w:p w14:paraId="02D60138" w14:textId="77777777" w:rsidR="00F242E4" w:rsidRDefault="00F242E4" w:rsidP="003B3CEF"/>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FE2D8B9" id="_x0000_s1027" type="#_x0000_t202" style="position:absolute;left:0;text-align:left;margin-left:-1.5pt;margin-top:294.45pt;width:232.5pt;height:21pt;z-index:252264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H8nyDgIAAP0DAAAOAAAAZHJzL2Uyb0RvYy54bWysU9uO2yAQfa/Uf0C8N3asXHatOKtttqkq&#10;bS/Sth+AMY5RgaFAYqdf3wF7s9H2rSoPaIYZDjNnDpu7QStyEs5LMBWdz3JKhOHQSHOo6I/v+3c3&#10;lPjATMMUGFHRs/D0bvv2zaa3pSigA9UIRxDE+LK3Fe1CsGWWed4JzfwMrDAYbMFpFtB1h6xxrEd0&#10;rbIiz1dZD66xDrjwHk8fxiDdJvy2FTx8bVsvAlEVxdpC2l3a67hn2w0rD47ZTvKpDPYPVWgmDT56&#10;gXpggZGjk39BackdeGjDjIPOoG0lF6kH7Gaev+rmqWNWpF6QHG8vNPn/B8u/nJ7sN0fC8B4GHGBq&#10;wttH4D89MbDrmDmIe+eg7wRr8OF5pCzrrS+nq5FqX/oIUvefocEhs2OABDS0TkdWsE+C6DiA84V0&#10;MQTC8bC4XRbrJYY4xorVap2nqWSsfL5tnQ8fBWgSjYo6HGpCZ6dHH2I1rHxOiY95ULLZS6WS4w71&#10;TjlyYiiAfVqpgVdpypC+oljJMiEbiPeTNrQMKFAldUVv8rhGyUQ2PpgmpQQm1WhjJcpM9ERGRm7C&#10;UA9ENhN3ka0amjPy5WDUI/4fNDpwvynpUYsV9b+OzAlK1CeDnN/OF4so3uQslusCHXcdqa8jzHCE&#10;qmigZDR3IQk+0mHgHmfTykTbSyVTyaixxOb0H6KIr/2U9fJrt38AAAD//wMAUEsDBBQABgAIAAAA&#10;IQBTQEPW4AAAAAoBAAAPAAAAZHJzL2Rvd25yZXYueG1sTI/NboMwEITvlfoO1lbqpUpM80OAsERt&#10;pVa9Js0DGLwBFLxG2Ank7euemuPsjGa/yXeT6cSVBtdaRnidRyCIK6tbrhGOP5+zBITzirXqLBPC&#10;jRzsiseHXGXajryn68HXIpSwyxRC432fSemqhoxyc9sTB+9kB6N8kEMt9aDGUG46uYiiWBrVcvjQ&#10;qJ4+GqrOh4tBOH2PL+t0LL/8cbNfxe+q3ZT2hvj8NL1tQXia/H8Y/vADOhSBqbQX1k50CLNlmOIR&#10;1kmSggiBVbwIlxIhXkYpyCKX9xOKXwAAAP//AwBQSwECLQAUAAYACAAAACEAtoM4kv4AAADhAQAA&#10;EwAAAAAAAAAAAAAAAAAAAAAAW0NvbnRlbnRfVHlwZXNdLnhtbFBLAQItABQABgAIAAAAIQA4/SH/&#10;1gAAAJQBAAALAAAAAAAAAAAAAAAAAC8BAABfcmVscy8ucmVsc1BLAQItABQABgAIAAAAIQCrH8ny&#10;DgIAAP0DAAAOAAAAAAAAAAAAAAAAAC4CAABkcnMvZTJvRG9jLnhtbFBLAQItABQABgAIAAAAIQBT&#10;QEPW4AAAAAoBAAAPAAAAAAAAAAAAAAAAAGgEAABkcnMvZG93bnJldi54bWxQSwUGAAAAAAQABADz&#10;AAAAdQUAAAAA&#10;" stroked="f">
                <v:textbox>
                  <w:txbxContent>
                    <w:p w14:paraId="20735023" w14:textId="77777777" w:rsidR="00F242E4" w:rsidRPr="000531BB" w:rsidRDefault="00F242E4" w:rsidP="003B3CEF">
                      <w:pPr>
                        <w:rPr>
                          <w:rFonts w:ascii="Gadugi" w:eastAsia="Times New Roman" w:hAnsi="Gadugi" w:cs="Times New Roman"/>
                          <w:sz w:val="18"/>
                          <w:szCs w:val="18"/>
                        </w:rPr>
                      </w:pPr>
                      <w:r w:rsidRPr="000531BB">
                        <w:rPr>
                          <w:rFonts w:ascii="Gadugi" w:eastAsia="Times New Roman" w:hAnsi="Gadugi" w:cs="Times New Roman"/>
                          <w:sz w:val="18"/>
                          <w:szCs w:val="18"/>
                        </w:rPr>
                        <w:t>Source: Rose, N. (2018) Personal Learning Journals</w:t>
                      </w:r>
                    </w:p>
                    <w:p w14:paraId="02D60138" w14:textId="77777777" w:rsidR="00F242E4" w:rsidRDefault="00F242E4" w:rsidP="003B3CEF"/>
                  </w:txbxContent>
                </v:textbox>
                <w10:wrap type="square"/>
              </v:shape>
            </w:pict>
          </mc:Fallback>
        </mc:AlternateContent>
      </w:r>
      <w:r w:rsidRPr="000531BB">
        <w:rPr>
          <w:rFonts w:ascii="Gadugi" w:eastAsia="Calibri" w:hAnsi="Gadugi" w:cs="Times New Roman"/>
          <w:noProof/>
          <w:sz w:val="22"/>
        </w:rPr>
        <w:drawing>
          <wp:anchor distT="0" distB="0" distL="114300" distR="114300" simplePos="0" relativeHeight="252262400" behindDoc="0" locked="0" layoutInCell="1" allowOverlap="1" wp14:anchorId="0DE24986" wp14:editId="06CEFE01">
            <wp:simplePos x="0" y="0"/>
            <wp:positionH relativeFrom="margin">
              <wp:align>left</wp:align>
            </wp:positionH>
            <wp:positionV relativeFrom="paragraph">
              <wp:posOffset>988695</wp:posOffset>
            </wp:positionV>
            <wp:extent cx="2019300" cy="2694940"/>
            <wp:effectExtent l="0" t="0" r="0" b="0"/>
            <wp:wrapTopAndBottom/>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2019300" cy="2694940"/>
                    </a:xfrm>
                    <a:prstGeom prst="rect">
                      <a:avLst/>
                    </a:prstGeom>
                    <a:noFill/>
                  </pic:spPr>
                </pic:pic>
              </a:graphicData>
            </a:graphic>
            <wp14:sizeRelH relativeFrom="margin">
              <wp14:pctWidth>0</wp14:pctWidth>
            </wp14:sizeRelH>
            <wp14:sizeRelV relativeFrom="margin">
              <wp14:pctHeight>0</wp14:pctHeight>
            </wp14:sizeRelV>
          </wp:anchor>
        </w:drawing>
      </w:r>
      <w:r w:rsidR="003B3CEF" w:rsidRPr="000531BB">
        <w:rPr>
          <w:rFonts w:ascii="Gadugi" w:eastAsia="Calibri" w:hAnsi="Gadugi" w:cs="Times New Roman"/>
          <w:sz w:val="22"/>
        </w:rPr>
        <w:t xml:space="preserve">A learning journal can be digital (e.g. using Word or Google Docs) or on paper. You can also take photos of your learning journal pages if you want to share your thoughts with others. It is important that you record your thoughts and ideas so that you can remember and use them later in activities and in your own teaching. </w:t>
      </w:r>
    </w:p>
    <w:p w14:paraId="106F0E26" w14:textId="1E0B38CF" w:rsidR="003B3CEF" w:rsidRDefault="003B3CEF" w:rsidP="003B3CEF">
      <w:pPr>
        <w:contextualSpacing/>
        <w:rPr>
          <w:szCs w:val="24"/>
          <w:lang w:val="en-GB" w:bidi="ar-SA"/>
        </w:rPr>
      </w:pPr>
    </w:p>
    <w:p w14:paraId="0F7E8BD8" w14:textId="77777777" w:rsidR="003B3CEF" w:rsidRDefault="003B3CEF" w:rsidP="003B3CEF">
      <w:pPr>
        <w:contextualSpacing/>
        <w:rPr>
          <w:szCs w:val="24"/>
          <w:lang w:val="en-GB" w:bidi="ar-SA"/>
        </w:rPr>
      </w:pPr>
    </w:p>
    <w:p w14:paraId="04C78E40" w14:textId="0F9574E8" w:rsidR="003B3CEF" w:rsidRDefault="003B3CEF" w:rsidP="003B3CEF">
      <w:pPr>
        <w:contextualSpacing/>
        <w:rPr>
          <w:rFonts w:ascii="Gadugi" w:hAnsi="Gadugi"/>
          <w:sz w:val="22"/>
          <w:lang w:val="en-GB" w:bidi="ar-SA"/>
        </w:rPr>
      </w:pPr>
    </w:p>
    <w:p w14:paraId="73B2A81E" w14:textId="77777777" w:rsidR="003642EB" w:rsidRPr="000531BB" w:rsidRDefault="003642EB" w:rsidP="003B3CEF">
      <w:pPr>
        <w:contextualSpacing/>
        <w:rPr>
          <w:rFonts w:ascii="Gadugi" w:hAnsi="Gadugi"/>
          <w:sz w:val="22"/>
          <w:lang w:val="en-GB" w:bidi="ar-SA"/>
        </w:rPr>
      </w:pPr>
    </w:p>
    <w:p w14:paraId="76A8EA3D" w14:textId="631A5212" w:rsidR="003B3CEF" w:rsidRDefault="003B3CEF" w:rsidP="00DC2EA5">
      <w:pPr>
        <w:spacing w:line="240" w:lineRule="auto"/>
        <w:contextualSpacing/>
        <w:rPr>
          <w:rFonts w:ascii="Gadugi" w:hAnsi="Gadugi"/>
          <w:noProof/>
          <w:sz w:val="22"/>
          <w:lang w:val="en-GB" w:bidi="ar-SA"/>
        </w:rPr>
      </w:pPr>
      <w:r w:rsidRPr="000531BB">
        <w:rPr>
          <w:rFonts w:ascii="Gadugi" w:hAnsi="Gadugi"/>
          <w:sz w:val="22"/>
          <w:lang w:val="en-GB" w:bidi="ar-SA"/>
        </w:rPr>
        <w:t>The important thing is that it is easy for you to use. You can take notes which answer simple questions like these:</w:t>
      </w:r>
      <w:r w:rsidRPr="000531BB">
        <w:rPr>
          <w:rFonts w:ascii="Gadugi" w:hAnsi="Gadugi"/>
          <w:noProof/>
          <w:sz w:val="22"/>
          <w:lang w:val="en-GB" w:bidi="ar-SA"/>
        </w:rPr>
        <w:t xml:space="preserve"> </w:t>
      </w:r>
    </w:p>
    <w:p w14:paraId="03CB5F86" w14:textId="77777777" w:rsidR="00855D5C" w:rsidRPr="000531BB" w:rsidRDefault="00855D5C" w:rsidP="003B3CEF">
      <w:pPr>
        <w:contextualSpacing/>
        <w:rPr>
          <w:rFonts w:ascii="Gadugi" w:hAnsi="Gadugi"/>
          <w:sz w:val="22"/>
          <w:lang w:val="en-GB" w:bidi="ar-SA"/>
        </w:rPr>
      </w:pPr>
    </w:p>
    <w:p w14:paraId="492F20D1" w14:textId="60905D91" w:rsidR="003B3CEF" w:rsidRDefault="00855D5C" w:rsidP="003B3CEF">
      <w:pPr>
        <w:jc w:val="both"/>
        <w:rPr>
          <w:szCs w:val="24"/>
          <w:lang w:val="en-GB" w:bidi="ar-SA"/>
        </w:rPr>
      </w:pPr>
      <w:r>
        <w:rPr>
          <w:noProof/>
          <w:szCs w:val="24"/>
          <w:lang w:val="en-GB" w:bidi="ar-SA"/>
        </w:rPr>
        <w:drawing>
          <wp:inline distT="0" distB="0" distL="0" distR="0" wp14:anchorId="5F824CD2" wp14:editId="6B8ECE61">
            <wp:extent cx="5487035" cy="1853565"/>
            <wp:effectExtent l="0" t="0" r="0" b="0"/>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487035" cy="1853565"/>
                    </a:xfrm>
                    <a:prstGeom prst="rect">
                      <a:avLst/>
                    </a:prstGeom>
                    <a:noFill/>
                  </pic:spPr>
                </pic:pic>
              </a:graphicData>
            </a:graphic>
          </wp:inline>
        </w:drawing>
      </w:r>
    </w:p>
    <w:p w14:paraId="14097C0D" w14:textId="77777777" w:rsidR="006469B8" w:rsidRDefault="006469B8" w:rsidP="006469B8">
      <w:pPr>
        <w:spacing w:after="0" w:line="240" w:lineRule="auto"/>
        <w:rPr>
          <w:rFonts w:ascii="Gadugi" w:hAnsi="Gadugi"/>
          <w:sz w:val="22"/>
          <w:lang w:val="en-GB" w:bidi="ar-SA"/>
        </w:rPr>
      </w:pPr>
    </w:p>
    <w:p w14:paraId="5C9E9979" w14:textId="77777777" w:rsidR="006469B8" w:rsidRDefault="006469B8" w:rsidP="006469B8">
      <w:pPr>
        <w:spacing w:after="0" w:line="240" w:lineRule="auto"/>
        <w:rPr>
          <w:rFonts w:ascii="Gadugi" w:hAnsi="Gadugi"/>
          <w:sz w:val="22"/>
          <w:lang w:val="en-GB" w:bidi="ar-SA"/>
        </w:rPr>
      </w:pPr>
    </w:p>
    <w:p w14:paraId="4D09E01E" w14:textId="4AE8B618" w:rsidR="006469B8" w:rsidRDefault="006469B8" w:rsidP="006469B8">
      <w:pPr>
        <w:spacing w:after="0" w:line="240" w:lineRule="auto"/>
        <w:rPr>
          <w:rFonts w:ascii="Gadugi" w:hAnsi="Gadugi"/>
          <w:sz w:val="22"/>
          <w:lang w:val="en-GB" w:bidi="ar-SA"/>
        </w:rPr>
      </w:pPr>
      <w:r w:rsidRPr="00903974">
        <w:rPr>
          <w:rFonts w:ascii="Gadugi" w:hAnsi="Gadugi"/>
          <w:sz w:val="22"/>
          <w:lang w:val="en-GB" w:bidi="ar-SA"/>
        </w:rPr>
        <w:t>These questions follow the LEARN- APPLY- REFLECT model which is used in education globally. You can return to this journal as you progress through your CPD journey and reflect on your progress.</w:t>
      </w:r>
    </w:p>
    <w:p w14:paraId="2B3798DB" w14:textId="77777777" w:rsidR="003B3CEF" w:rsidRDefault="003B3CEF" w:rsidP="003B3CEF">
      <w:pPr>
        <w:spacing w:after="0"/>
        <w:rPr>
          <w:rFonts w:ascii="Calibri" w:eastAsia="Calibri" w:hAnsi="Calibri" w:cs="Times New Roman"/>
          <w:sz w:val="22"/>
        </w:rPr>
      </w:pPr>
    </w:p>
    <w:p w14:paraId="0EEFDE4E" w14:textId="77777777" w:rsidR="003B3CEF" w:rsidRPr="004D724A" w:rsidRDefault="003B3CEF" w:rsidP="003B3CEF">
      <w:pPr>
        <w:spacing w:after="0"/>
        <w:rPr>
          <w:rFonts w:ascii="Calibri" w:eastAsia="Calibri" w:hAnsi="Calibri" w:cs="Times New Roman"/>
          <w:sz w:val="22"/>
        </w:rPr>
      </w:pPr>
    </w:p>
    <w:p w14:paraId="07764566" w14:textId="333A355C" w:rsidR="003B3CEF" w:rsidRPr="00441E8F" w:rsidRDefault="003B3CEF" w:rsidP="008C29BC">
      <w:pPr>
        <w:keepNext/>
        <w:keepLines/>
        <w:spacing w:after="0"/>
        <w:outlineLvl w:val="0"/>
        <w:rPr>
          <w:rFonts w:ascii="Calibri Light" w:eastAsia="Times New Roman" w:hAnsi="Calibri Light" w:cs="Times New Roman"/>
          <w:b/>
          <w:bCs/>
          <w:color w:val="2F5496"/>
          <w:sz w:val="26"/>
          <w:szCs w:val="26"/>
        </w:rPr>
      </w:pPr>
      <w:r w:rsidRPr="00441E8F">
        <w:rPr>
          <w:rFonts w:ascii="Calibri Light" w:eastAsia="Times New Roman" w:hAnsi="Calibri Light" w:cs="Times New Roman"/>
          <w:b/>
          <w:bCs/>
          <w:color w:val="2F5496"/>
          <w:sz w:val="26"/>
          <w:szCs w:val="26"/>
        </w:rPr>
        <w:lastRenderedPageBreak/>
        <w:t>Study tips</w:t>
      </w:r>
    </w:p>
    <w:p w14:paraId="5F510ECD" w14:textId="128E4E7A" w:rsidR="003B3CEF" w:rsidRPr="00441E8F" w:rsidRDefault="003B3CEF" w:rsidP="0079431A">
      <w:pPr>
        <w:spacing w:line="240" w:lineRule="auto"/>
        <w:jc w:val="both"/>
        <w:rPr>
          <w:rFonts w:ascii="Gadugi" w:eastAsia="Calibri" w:hAnsi="Gadugi" w:cs="Times New Roman"/>
          <w:sz w:val="22"/>
        </w:rPr>
      </w:pPr>
      <w:r w:rsidRPr="00441E8F">
        <w:rPr>
          <w:rFonts w:ascii="Gadugi" w:eastAsia="Calibri" w:hAnsi="Gadugi" w:cs="Times New Roman"/>
          <w:sz w:val="22"/>
        </w:rPr>
        <w:t>Take your time to work through the activities, rather than trying to complete the whole unit at once. Set yourself a timetable and choose a time to work through the tasks, then check and compare ideas with colleagues. Finally, remember to make notes in your learning journal as you go. This will help you remember more about the skills and knowledge you develop as you complete these units.</w:t>
      </w:r>
    </w:p>
    <w:p w14:paraId="78654907" w14:textId="77777777" w:rsidR="008C29BC" w:rsidRPr="004D724A" w:rsidRDefault="008C29BC" w:rsidP="003B3CEF">
      <w:pPr>
        <w:jc w:val="both"/>
        <w:rPr>
          <w:rFonts w:ascii="Calibri" w:eastAsia="Calibri" w:hAnsi="Calibri" w:cs="Times New Roman"/>
          <w:szCs w:val="24"/>
        </w:rPr>
      </w:pPr>
    </w:p>
    <w:p w14:paraId="169A9CCD" w14:textId="5B1DCBE8" w:rsidR="003B3CEF" w:rsidRPr="00441E8F" w:rsidRDefault="003B3CEF" w:rsidP="008C29BC">
      <w:pPr>
        <w:keepNext/>
        <w:keepLines/>
        <w:spacing w:before="240" w:after="0"/>
        <w:outlineLvl w:val="0"/>
        <w:rPr>
          <w:rFonts w:asciiTheme="majorHAnsi" w:eastAsia="Times New Roman" w:hAnsiTheme="majorHAnsi" w:cstheme="majorHAnsi"/>
          <w:b/>
          <w:bCs/>
          <w:color w:val="1F3763"/>
          <w:sz w:val="26"/>
          <w:szCs w:val="26"/>
        </w:rPr>
      </w:pPr>
      <w:r w:rsidRPr="00441E8F">
        <w:rPr>
          <w:rFonts w:ascii="Calibri Light" w:eastAsia="Times New Roman" w:hAnsi="Calibri Light" w:cs="Times New Roman"/>
          <w:b/>
          <w:bCs/>
          <w:color w:val="2F5496"/>
          <w:sz w:val="26"/>
          <w:szCs w:val="26"/>
        </w:rPr>
        <w:t>Working alone or with colleagues</w:t>
      </w:r>
    </w:p>
    <w:p w14:paraId="447E12B4" w14:textId="172D63CF" w:rsidR="003B3CEF" w:rsidRDefault="003B3CEF" w:rsidP="0079431A">
      <w:pPr>
        <w:spacing w:line="240" w:lineRule="auto"/>
        <w:jc w:val="both"/>
        <w:rPr>
          <w:rFonts w:ascii="Gadugi" w:eastAsia="Calibri" w:hAnsi="Gadugi" w:cs="Times New Roman"/>
          <w:sz w:val="22"/>
        </w:rPr>
      </w:pPr>
      <w:r w:rsidRPr="00441E8F">
        <w:rPr>
          <w:rFonts w:ascii="Gadugi" w:eastAsia="Calibri" w:hAnsi="Gadugi" w:cs="Times New Roman"/>
          <w:sz w:val="22"/>
        </w:rPr>
        <w:t xml:space="preserve">This unit is designed for self-study. The answers can be found after each activity. However, if possible, </w:t>
      </w:r>
      <w:r w:rsidRPr="00441E8F">
        <w:rPr>
          <w:rFonts w:ascii="Gadugi" w:eastAsia="Calibri" w:hAnsi="Gadugi" w:cs="Times New Roman"/>
          <w:b/>
          <w:bCs/>
          <w:sz w:val="22"/>
        </w:rPr>
        <w:t>we recommend working in a pair or group</w:t>
      </w:r>
      <w:r w:rsidRPr="00441E8F">
        <w:rPr>
          <w:rFonts w:ascii="Gadugi" w:eastAsia="Calibri" w:hAnsi="Gadugi" w:cs="Times New Roman"/>
          <w:sz w:val="22"/>
        </w:rPr>
        <w:t xml:space="preserve"> so you can share ideas, ask questions, check your work, and give feedback. </w:t>
      </w:r>
    </w:p>
    <w:p w14:paraId="435AC9E6" w14:textId="77777777" w:rsidR="00527138" w:rsidRPr="00441E8F" w:rsidRDefault="00527138" w:rsidP="0079431A">
      <w:pPr>
        <w:spacing w:line="240" w:lineRule="auto"/>
        <w:jc w:val="both"/>
        <w:rPr>
          <w:rFonts w:ascii="Gadugi" w:eastAsia="Calibri" w:hAnsi="Gadugi" w:cs="Times New Roman"/>
          <w:sz w:val="22"/>
        </w:rPr>
      </w:pPr>
    </w:p>
    <w:p w14:paraId="33A06001" w14:textId="77777777" w:rsidR="003B3CEF" w:rsidRPr="00441E8F" w:rsidRDefault="003B3CEF" w:rsidP="0079431A">
      <w:pPr>
        <w:spacing w:line="240" w:lineRule="auto"/>
        <w:rPr>
          <w:rFonts w:ascii="Gadugi" w:eastAsia="Calibri" w:hAnsi="Gadugi" w:cs="Times New Roman"/>
          <w:sz w:val="22"/>
        </w:rPr>
      </w:pPr>
      <w:r w:rsidRPr="00441E8F">
        <w:rPr>
          <w:rFonts w:ascii="Gadugi" w:eastAsia="Calibri" w:hAnsi="Gadugi" w:cs="Times New Roman"/>
          <w:sz w:val="22"/>
        </w:rPr>
        <w:t xml:space="preserve">If you work in a pair or group, we recommend using </w:t>
      </w:r>
      <w:r w:rsidRPr="00441E8F">
        <w:rPr>
          <w:rFonts w:ascii="Gadugi" w:eastAsia="Calibri" w:hAnsi="Gadugi" w:cs="Times New Roman"/>
          <w:b/>
          <w:bCs/>
          <w:sz w:val="22"/>
        </w:rPr>
        <w:t>Think / Pair / Share</w:t>
      </w:r>
      <w:r w:rsidRPr="00441E8F">
        <w:rPr>
          <w:rFonts w:ascii="Gadugi" w:eastAsia="Calibri" w:hAnsi="Gadugi" w:cs="Times New Roman"/>
          <w:sz w:val="22"/>
        </w:rPr>
        <w:t xml:space="preserve"> for each activity. </w:t>
      </w:r>
    </w:p>
    <w:p w14:paraId="2A8FCD52" w14:textId="329488D2" w:rsidR="003B3CEF" w:rsidRPr="007E204E" w:rsidRDefault="003B3CEF" w:rsidP="003B3CEF">
      <w:pPr>
        <w:rPr>
          <w:rFonts w:ascii="Calibri" w:eastAsia="Calibri" w:hAnsi="Calibri" w:cs="Times New Roman"/>
          <w:sz w:val="22"/>
        </w:rPr>
      </w:pPr>
      <w:r w:rsidRPr="004D724A">
        <w:rPr>
          <w:rFonts w:ascii="Calibri" w:eastAsia="Calibri" w:hAnsi="Calibri" w:cs="Times New Roman"/>
          <w:noProof/>
          <w:sz w:val="22"/>
        </w:rPr>
        <mc:AlternateContent>
          <mc:Choice Requires="wps">
            <w:drawing>
              <wp:anchor distT="45720" distB="45720" distL="114300" distR="114300" simplePos="0" relativeHeight="252261376" behindDoc="0" locked="0" layoutInCell="1" allowOverlap="1" wp14:anchorId="745C6643" wp14:editId="406B7A3B">
                <wp:simplePos x="0" y="0"/>
                <wp:positionH relativeFrom="margin">
                  <wp:posOffset>2743200</wp:posOffset>
                </wp:positionH>
                <wp:positionV relativeFrom="paragraph">
                  <wp:posOffset>1631314</wp:posOffset>
                </wp:positionV>
                <wp:extent cx="2430780" cy="782955"/>
                <wp:effectExtent l="0" t="0" r="26670" b="17145"/>
                <wp:wrapNone/>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30780" cy="782955"/>
                        </a:xfrm>
                        <a:prstGeom prst="rect">
                          <a:avLst/>
                        </a:prstGeom>
                        <a:solidFill>
                          <a:srgbClr val="4472C4">
                            <a:lumMod val="40000"/>
                            <a:lumOff val="60000"/>
                          </a:srgbClr>
                        </a:solidFill>
                        <a:ln w="12700" cap="flat" cmpd="sng" algn="ctr">
                          <a:solidFill>
                            <a:sysClr val="windowText" lastClr="000000"/>
                          </a:solidFill>
                          <a:prstDash val="solid"/>
                          <a:miter lim="800000"/>
                          <a:headEnd/>
                          <a:tailEnd/>
                        </a:ln>
                        <a:effectLst/>
                      </wps:spPr>
                      <wps:txbx>
                        <w:txbxContent>
                          <w:p w14:paraId="66F98527" w14:textId="77777777" w:rsidR="00F242E4" w:rsidRPr="00D56D35" w:rsidRDefault="00F242E4" w:rsidP="00BB6DC4">
                            <w:pPr>
                              <w:spacing w:line="240" w:lineRule="auto"/>
                              <w:jc w:val="center"/>
                              <w:rPr>
                                <w:rFonts w:ascii="Gadugi" w:hAnsi="Gadugi"/>
                                <w:szCs w:val="24"/>
                              </w:rPr>
                            </w:pPr>
                            <w:r w:rsidRPr="00D56D35">
                              <w:rPr>
                                <w:rFonts w:ascii="Gadugi" w:hAnsi="Gadugi"/>
                                <w:szCs w:val="24"/>
                              </w:rPr>
                              <w:t>Discuss your ideas in a group, and then check the answers on the next page(s) together.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45C6643" id="_x0000_s1028" type="#_x0000_t202" style="position:absolute;margin-left:3in;margin-top:128.45pt;width:191.4pt;height:61.65pt;z-index:25226137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tP8ZAIAALwEAAAOAAAAZHJzL2Uyb0RvYy54bWysVNtu2zAMfR+wfxD0vjrx3CY16hRdsg4D&#10;ugvQ7gMYWbaF6TZJiZ19fSnZSZvtbZgeBIm0DnkOSd/cDkqSPXdeGF3R+cWMEq6ZqYVuK/rj6f7d&#10;khIfQNcgjeYVPXBPb1dv39z0tuS56YysuSMIon3Z24p2IdgyyzzruAJ/YSzX6GyMUxDw6tqsdtAj&#10;upJZPptdZb1xtXWGce/RuhmddJXwm4az8K1pPA9EVhRzC2l3ad/GPVvdQNk6sJ1gUxrwD1koEBqD&#10;nqA2EIDsnPgLSgnmjDdNuGBGZaZpBOOJA7KZz/5g89iB5YkLiuPtSSb//2DZ1/2j/e5IGD6YAQuY&#10;SHj7YNhPT7RZd6Bbfuec6TsONQaeR8my3vpyehql9qWPINv+i6mxyLALJgENjVNRFeRJEB0LcDiJ&#10;zodAGBrz4v1ssUQXQ99imV9fXqYQUB5fW+fDJ24UiYeKOixqQof9gw8xGyiPn8Rg3khR3wsp08W1&#10;27V0ZA/YAEWxyNdFeit3CnOdzDNcYyegGftlNF8dzYjvR5gU6wxfatKjKPkCEQgD7OBGQsCjsnVF&#10;vW4pAdniaLDgRm3Psjv4U3LY1LXpn1AWSiT4gA7UKq1Jj7PAkfEGfDfmmlwjBSUCTpQUqqLL02so&#10;Y/k+6jr1ewAhxzNSkzrqxNOsTHoeCzqWNgzbgQhkk8cA0bc19QHL7cw4Tjj+eOiM+01Jj6OEvH/t&#10;wHHk8Vljy1zPiyLOXroUl4scL+61Z/vaA5ohVEVRhvG4DmleY5ba3GFrNSJV/SWTqSFxRFKBpnGO&#10;M/j6nr56+emsngEAAP//AwBQSwMEFAAGAAgAAAAhAMTJKrXiAAAACwEAAA8AAABkcnMvZG93bnJl&#10;di54bWxMj9FKw0AQRd8F/2EZwTe7adKmMWZStFKEIlJbP2CSXZNgdjdkt238e8cnfRzmcu85xXoy&#10;vTjr0XfOIsxnEQhta6c62yB8HLd3GQgfyCrqndUI39rDury+KihX7mLf9fkQGsEl1ueE0IYw5FL6&#10;utWG/MwN2vLv042GAp9jI9VIFy43vYyjKJWGOssLLQ160+r663AyCC/HN0kqbFdPz8tdtUtfk03Y&#10;J4i3N9PjA4igp/AXhl98RoeSmSp3ssqLHmGRxOwSEOJleg+CE9l8wTIVQpJFMciykP8dyh8AAAD/&#10;/wMAUEsBAi0AFAAGAAgAAAAhALaDOJL+AAAA4QEAABMAAAAAAAAAAAAAAAAAAAAAAFtDb250ZW50&#10;X1R5cGVzXS54bWxQSwECLQAUAAYACAAAACEAOP0h/9YAAACUAQAACwAAAAAAAAAAAAAAAAAvAQAA&#10;X3JlbHMvLnJlbHNQSwECLQAUAAYACAAAACEAUFrT/GQCAAC8BAAADgAAAAAAAAAAAAAAAAAuAgAA&#10;ZHJzL2Uyb0RvYy54bWxQSwECLQAUAAYACAAAACEAxMkqteIAAAALAQAADwAAAAAAAAAAAAAAAAC+&#10;BAAAZHJzL2Rvd25yZXYueG1sUEsFBgAAAAAEAAQA8wAAAM0FAAAAAA==&#10;" fillcolor="#b4c7e7" strokecolor="windowText" strokeweight="1pt">
                <v:textbox>
                  <w:txbxContent>
                    <w:p w14:paraId="66F98527" w14:textId="77777777" w:rsidR="00F242E4" w:rsidRPr="00D56D35" w:rsidRDefault="00F242E4" w:rsidP="00BB6DC4">
                      <w:pPr>
                        <w:spacing w:line="240" w:lineRule="auto"/>
                        <w:jc w:val="center"/>
                        <w:rPr>
                          <w:rFonts w:ascii="Gadugi" w:hAnsi="Gadugi"/>
                          <w:szCs w:val="24"/>
                        </w:rPr>
                      </w:pPr>
                      <w:r w:rsidRPr="00D56D35">
                        <w:rPr>
                          <w:rFonts w:ascii="Gadugi" w:hAnsi="Gadugi"/>
                          <w:szCs w:val="24"/>
                        </w:rPr>
                        <w:t>Discuss your ideas in a group, and then check the answers on the next page(s) together.</w:t>
                      </w:r>
                    </w:p>
                  </w:txbxContent>
                </v:textbox>
                <w10:wrap anchorx="margin"/>
              </v:shape>
            </w:pict>
          </mc:Fallback>
        </mc:AlternateContent>
      </w:r>
      <w:r w:rsidRPr="004D724A">
        <w:rPr>
          <w:rFonts w:ascii="Calibri" w:eastAsia="Calibri" w:hAnsi="Calibri" w:cs="Times New Roman"/>
          <w:noProof/>
          <w:sz w:val="22"/>
        </w:rPr>
        <mc:AlternateContent>
          <mc:Choice Requires="wps">
            <w:drawing>
              <wp:anchor distT="45720" distB="45720" distL="114300" distR="114300" simplePos="0" relativeHeight="252260352" behindDoc="0" locked="0" layoutInCell="1" allowOverlap="1" wp14:anchorId="07F3CAFE" wp14:editId="2EBF32B7">
                <wp:simplePos x="0" y="0"/>
                <wp:positionH relativeFrom="margin">
                  <wp:posOffset>2740025</wp:posOffset>
                </wp:positionH>
                <wp:positionV relativeFrom="paragraph">
                  <wp:posOffset>910590</wp:posOffset>
                </wp:positionV>
                <wp:extent cx="2439007" cy="572494"/>
                <wp:effectExtent l="0" t="0" r="19050" b="18415"/>
                <wp:wrapNone/>
                <wp:docPr id="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39007" cy="572494"/>
                        </a:xfrm>
                        <a:prstGeom prst="rect">
                          <a:avLst/>
                        </a:prstGeom>
                        <a:solidFill>
                          <a:srgbClr val="66FF66"/>
                        </a:solidFill>
                        <a:ln w="12700" cap="flat" cmpd="sng" algn="ctr">
                          <a:solidFill>
                            <a:sysClr val="windowText" lastClr="000000"/>
                          </a:solidFill>
                          <a:prstDash val="solid"/>
                          <a:miter lim="800000"/>
                          <a:headEnd/>
                          <a:tailEnd/>
                        </a:ln>
                        <a:effectLst/>
                      </wps:spPr>
                      <wps:txbx>
                        <w:txbxContent>
                          <w:p w14:paraId="0D7611C6" w14:textId="77777777" w:rsidR="00F242E4" w:rsidRPr="00D56D35" w:rsidRDefault="00F242E4" w:rsidP="00BB6DC4">
                            <w:pPr>
                              <w:spacing w:line="240" w:lineRule="auto"/>
                              <w:jc w:val="center"/>
                              <w:rPr>
                                <w:rFonts w:ascii="Gadugi" w:hAnsi="Gadugi"/>
                                <w:szCs w:val="24"/>
                              </w:rPr>
                            </w:pPr>
                            <w:r w:rsidRPr="00D56D35">
                              <w:rPr>
                                <w:rFonts w:ascii="Gadugi" w:hAnsi="Gadugi"/>
                                <w:szCs w:val="24"/>
                              </w:rPr>
                              <w:t>Check your answers with your partner.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7F3CAFE" id="_x0000_s1029" type="#_x0000_t202" style="position:absolute;margin-left:215.75pt;margin-top:71.7pt;width:192.05pt;height:45.1pt;z-index:25226035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tCDTQIAAIMEAAAOAAAAZHJzL2Uyb0RvYy54bWysVNtu2zAMfR+wfxD0vthJs6Qx6hRdswwD&#10;ugvQ7gMYWbaFyaImKbGzrx8lp2m77WlYHgTRpA55eMhcXQ+dZgfpvEJT8ukk50wagZUyTcm/PWzf&#10;XHLmA5gKNBpZ8qP0/Hr9+tVVbws5wxZ1JR0jEOOL3pa8DcEWWeZFKzvwE7TSkLNG10Eg0zVZ5aAn&#10;9E5nszxfZD26yjoU0nv6uhmdfJ3w61qK8KWuvQxMl5xqC+l06dzFM1tfQdE4sK0SpzLgH6roQBlK&#10;eobaQAC2d+oPqE4Jhx7rMBHYZVjXSsjEgdhM89/Y3LdgZeJCzfH23Cb//2DF58O9/epYGN7hQAIm&#10;Et7eofjumcHbFkwjb5zDvpVQUeJpbFnWW1+cnsZW+8JHkF3/CSsSGfYBE9BQuy52hXgyQicBjuem&#10;yyEwQR9n84tVni85E+R7u5zNV/OUAorH19b58EFix+Kl5I5ETehwuPMhVgPFY0hM5lGraqu0ToZr&#10;drfasQPQACwW2+1icUJ/EaYN64nbbJlTjQJoEGsNga6drUruTcMZ6IYmXAQ3tuhFkqM/56DZrLB/&#10;IHacafCBHEQ5/f6WOBa+Ad+OBaaaYhgUnQq0GFp1Jb88v4YiqvDeVCkkgNLjnTqgTXwl08if2vKo&#10;y6hQGHYDU8TmIiaIvh1WR1LN4bgVtMV0adH95KynjSDeP/bgJPH4aEj51XQ+jyuUjDkpRYZ77tk9&#10;94ARBFVyasN4vQ1p7WKVBm9oQmqVxHuq5DRXNOlJ09NWxlV6bqeop/+O9S8AAAD//wMAUEsDBBQA&#10;BgAIAAAAIQBBaInM4QAAAAsBAAAPAAAAZHJzL2Rvd25yZXYueG1sTI/BTsMwEETvSPyDtUjcqJM6&#10;jaIQp6oqAUdEqYS4OfGSpMR2ZLtp4OtZTnBczdPM22q7mJHN6MPgrIR0lQBD2zo92E7C8fXhrgAW&#10;orJajc6ihC8MsK2vrypVanexLzgfYseoxIZSSehjnErOQ9ujUWHlJrSUfThvVKTTd1x7daFyM/J1&#10;kuTcqMHSQq8m3PfYfh7ORsLYhuend/946vR8fNs1++8iFycpb2+W3T2wiEv8g+FXn9ShJqfGna0O&#10;bJSQiXRDKAWZyIARUaSbHFgjYS1EDryu+P8f6h8AAAD//wMAUEsBAi0AFAAGAAgAAAAhALaDOJL+&#10;AAAA4QEAABMAAAAAAAAAAAAAAAAAAAAAAFtDb250ZW50X1R5cGVzXS54bWxQSwECLQAUAAYACAAA&#10;ACEAOP0h/9YAAACUAQAACwAAAAAAAAAAAAAAAAAvAQAAX3JlbHMvLnJlbHNQSwECLQAUAAYACAAA&#10;ACEAay7Qg00CAACDBAAADgAAAAAAAAAAAAAAAAAuAgAAZHJzL2Uyb0RvYy54bWxQSwECLQAUAAYA&#10;CAAAACEAQWiJzOEAAAALAQAADwAAAAAAAAAAAAAAAACnBAAAZHJzL2Rvd25yZXYueG1sUEsFBgAA&#10;AAAEAAQA8wAAALUFAAAAAA==&#10;" fillcolor="#6f6" strokecolor="windowText" strokeweight="1pt">
                <v:textbox>
                  <w:txbxContent>
                    <w:p w14:paraId="0D7611C6" w14:textId="77777777" w:rsidR="00F242E4" w:rsidRPr="00D56D35" w:rsidRDefault="00F242E4" w:rsidP="00BB6DC4">
                      <w:pPr>
                        <w:spacing w:line="240" w:lineRule="auto"/>
                        <w:jc w:val="center"/>
                        <w:rPr>
                          <w:rFonts w:ascii="Gadugi" w:hAnsi="Gadugi"/>
                          <w:szCs w:val="24"/>
                        </w:rPr>
                      </w:pPr>
                      <w:r w:rsidRPr="00D56D35">
                        <w:rPr>
                          <w:rFonts w:ascii="Gadugi" w:hAnsi="Gadugi"/>
                          <w:szCs w:val="24"/>
                        </w:rPr>
                        <w:t>Check your answers with your partner.</w:t>
                      </w:r>
                    </w:p>
                  </w:txbxContent>
                </v:textbox>
                <w10:wrap anchorx="margin"/>
              </v:shape>
            </w:pict>
          </mc:Fallback>
        </mc:AlternateContent>
      </w:r>
      <w:r w:rsidRPr="004D724A">
        <w:rPr>
          <w:rFonts w:ascii="Calibri" w:eastAsia="Calibri" w:hAnsi="Calibri" w:cs="Times New Roman"/>
          <w:noProof/>
          <w:sz w:val="22"/>
        </w:rPr>
        <mc:AlternateContent>
          <mc:Choice Requires="wps">
            <w:drawing>
              <wp:anchor distT="45720" distB="45720" distL="114300" distR="114300" simplePos="0" relativeHeight="252259328" behindDoc="0" locked="0" layoutInCell="1" allowOverlap="1" wp14:anchorId="7809520C" wp14:editId="189D7FB6">
                <wp:simplePos x="0" y="0"/>
                <wp:positionH relativeFrom="margin">
                  <wp:posOffset>2726690</wp:posOffset>
                </wp:positionH>
                <wp:positionV relativeFrom="paragraph">
                  <wp:posOffset>205105</wp:posOffset>
                </wp:positionV>
                <wp:extent cx="2360930" cy="572135"/>
                <wp:effectExtent l="0" t="0" r="20320" b="18415"/>
                <wp:wrapNone/>
                <wp:docPr id="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572135"/>
                        </a:xfrm>
                        <a:prstGeom prst="rect">
                          <a:avLst/>
                        </a:prstGeom>
                        <a:solidFill>
                          <a:srgbClr val="FFC000">
                            <a:lumMod val="60000"/>
                            <a:lumOff val="40000"/>
                          </a:srgbClr>
                        </a:solidFill>
                        <a:ln w="12700" cap="flat" cmpd="sng" algn="ctr">
                          <a:solidFill>
                            <a:sysClr val="windowText" lastClr="000000"/>
                          </a:solidFill>
                          <a:prstDash val="solid"/>
                          <a:miter lim="800000"/>
                          <a:headEnd/>
                          <a:tailEnd/>
                        </a:ln>
                        <a:effectLst/>
                      </wps:spPr>
                      <wps:txbx>
                        <w:txbxContent>
                          <w:p w14:paraId="059492EE" w14:textId="77777777" w:rsidR="00F242E4" w:rsidRPr="00D56D35" w:rsidRDefault="00F242E4" w:rsidP="00BB6DC4">
                            <w:pPr>
                              <w:spacing w:line="240" w:lineRule="auto"/>
                              <w:jc w:val="center"/>
                              <w:rPr>
                                <w:rFonts w:ascii="Gadugi" w:hAnsi="Gadugi"/>
                                <w:szCs w:val="24"/>
                              </w:rPr>
                            </w:pPr>
                            <w:r w:rsidRPr="00D56D35">
                              <w:rPr>
                                <w:rFonts w:ascii="Gadugi" w:hAnsi="Gadugi"/>
                                <w:szCs w:val="24"/>
                              </w:rPr>
                              <w:t>Work alone and make brief notes of your own ideas.</w:t>
                            </w:r>
                          </w:p>
                        </w:txbxContent>
                      </wps:txbx>
                      <wps:bodyPr rot="0" vert="horz" wrap="square" lIns="91440" tIns="45720" rIns="91440" bIns="45720" anchor="t" anchorCtr="0">
                        <a:noAutofit/>
                      </wps:bodyPr>
                    </wps:wsp>
                  </a:graphicData>
                </a:graphic>
                <wp14:sizeRelH relativeFrom="margin">
                  <wp14:pctWidth>40000</wp14:pctWidth>
                </wp14:sizeRelH>
                <wp14:sizeRelV relativeFrom="margin">
                  <wp14:pctHeight>0</wp14:pctHeight>
                </wp14:sizeRelV>
              </wp:anchor>
            </w:drawing>
          </mc:Choice>
          <mc:Fallback xmlns="">
            <w:pict>
              <v:shape w14:anchorId="7809520C" id="_x0000_s1030" type="#_x0000_t202" style="position:absolute;margin-left:214.7pt;margin-top:16.15pt;width:185.9pt;height:45.05pt;z-index:252259328;visibility:visible;mso-wrap-style:square;mso-width-percent:400;mso-height-percent:0;mso-wrap-distance-left:9pt;mso-wrap-distance-top:3.6pt;mso-wrap-distance-right:9pt;mso-wrap-distance-bottom:3.6pt;mso-position-horizontal:absolute;mso-position-horizontal-relative:margin;mso-position-vertical:absolute;mso-position-vertical-relative:text;mso-width-percent:40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uH/YZAIAALwEAAAOAAAAZHJzL2Uyb0RvYy54bWysVNtu2zAMfR+wfxD0vtpJ05tRp+jSZRjQ&#10;XYB2H8DIsi1MEj1JiZ19/SjZSdPtbVgeBJG0DslDntzeDUaznXReoS357CznTFqBlbJNyb8/r99d&#10;c+YD2Ao0WlnyvfT8bvn2zW3fFXKOLepKOkYg1hd9V/I2hK7IMi9aacCfYSctBWt0BgKZrskqBz2h&#10;G53N8/wy69FVnUMhvSfvwxjky4Rf11KEr3XtZWC65FRbSKdL5yae2fIWisZB1yoxlQH/UIUBZSnp&#10;EeoBArCtU39BGSUceqzDmUCTYV0rIVMP1M0s/6ObpxY6mXohcnx3pMn/P1jxZffUfXMsDO9xoAGm&#10;Jnz3iOKHZxZXLdhG3juHfSuhosSzSFnWd76YnkaqfeEjyKb/jBUNGbYBE9BQOxNZoT4ZodMA9kfS&#10;5RCYIOf8/DK/OaeQoNjF1Xx2fpFSQHF43TkfPko0LF5K7mioCR12jz7EaqA4fBKTedSqWiutk+Ga&#10;zUo7tgNagPV6led5equ3hmod3ZfknDaB3LQvo3txcBO+H2FSrlf42rKeSJlfEQITQBtcawh0NV1V&#10;cm8bzkA3JA0R3Mjtq+r2/lgcLXWF/TPRwpkGHyhAXKXfxMerxLHjB/DtWGsKjctsVCBFaWVKfn18&#10;DUUc3wdbpX0PoPR4p9a0jTzJpJWJz8NAx9GGYTMwRd0sYoIY22C1p3E7HOVE8qdLi+4XZz1Jifr+&#10;uQUnqY9PllbmZrZYRO0lY0EjJsOdRjanEbCCoEpONIzXVUh6jVVavKfVqlWa+ksl00KSRNKAJjlH&#10;DZ7a6auXP53lbwAAAP//AwBQSwMEFAAGAAgAAAAhAGh9Hf3hAAAACgEAAA8AAABkcnMvZG93bnJl&#10;di54bWxMj8tOwzAQRfdI/IM1SOyoXTelJcSpUBHQBaJqeazdZEgi4nGI3Tb9e4YVLEf36N4z2WJw&#10;rThgHxpPBsYjBQKp8GVDlYG314erOYgQLZW29YQGThhgkZ+fZTYt/ZE2eNjGSnAJhdQaqGPsUilD&#10;UaOzYeQ7JM4+fe9s5LOvZNnbI5e7VmqlrqWzDfFCbTtc1lh8bffOwPpleQrvsyd1v/7Glfx4nD6j&#10;mhpzeTHc3YKIOMQ/GH71WR1ydtr5PZVBtAYSfZMwamCiJyAYmKuxBrFjUusEZJ7J/y/kPwAAAP//&#10;AwBQSwECLQAUAAYACAAAACEAtoM4kv4AAADhAQAAEwAAAAAAAAAAAAAAAAAAAAAAW0NvbnRlbnRf&#10;VHlwZXNdLnhtbFBLAQItABQABgAIAAAAIQA4/SH/1gAAAJQBAAALAAAAAAAAAAAAAAAAAC8BAABf&#10;cmVscy8ucmVsc1BLAQItABQABgAIAAAAIQA2uH/YZAIAALwEAAAOAAAAAAAAAAAAAAAAAC4CAABk&#10;cnMvZTJvRG9jLnhtbFBLAQItABQABgAIAAAAIQBofR394QAAAAoBAAAPAAAAAAAAAAAAAAAAAL4E&#10;AABkcnMvZG93bnJldi54bWxQSwUGAAAAAAQABADzAAAAzAUAAAAA&#10;" fillcolor="#ffd966" strokecolor="windowText" strokeweight="1pt">
                <v:textbox>
                  <w:txbxContent>
                    <w:p w14:paraId="059492EE" w14:textId="77777777" w:rsidR="00F242E4" w:rsidRPr="00D56D35" w:rsidRDefault="00F242E4" w:rsidP="00BB6DC4">
                      <w:pPr>
                        <w:spacing w:line="240" w:lineRule="auto"/>
                        <w:jc w:val="center"/>
                        <w:rPr>
                          <w:rFonts w:ascii="Gadugi" w:hAnsi="Gadugi"/>
                          <w:szCs w:val="24"/>
                        </w:rPr>
                      </w:pPr>
                      <w:r w:rsidRPr="00D56D35">
                        <w:rPr>
                          <w:rFonts w:ascii="Gadugi" w:hAnsi="Gadugi"/>
                          <w:szCs w:val="24"/>
                        </w:rPr>
                        <w:t>Work alone and make brief notes of your own ideas.</w:t>
                      </w:r>
                    </w:p>
                  </w:txbxContent>
                </v:textbox>
                <w10:wrap anchorx="margin"/>
              </v:shape>
            </w:pict>
          </mc:Fallback>
        </mc:AlternateContent>
      </w:r>
      <w:r w:rsidR="00441E8F" w:rsidRPr="004D724A">
        <w:rPr>
          <w:rFonts w:ascii="Calibri" w:eastAsia="Calibri" w:hAnsi="Calibri" w:cs="Times New Roman"/>
          <w:noProof/>
          <w:sz w:val="22"/>
        </w:rPr>
        <w:drawing>
          <wp:inline distT="0" distB="0" distL="0" distR="0" wp14:anchorId="258ADA77" wp14:editId="5AEBCAE4">
            <wp:extent cx="2330450" cy="2495550"/>
            <wp:effectExtent l="0" t="0" r="0" b="19050"/>
            <wp:docPr id="453" name="Diagram 45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 r:lo="rId15" r:qs="rId16" r:cs="rId17"/>
              </a:graphicData>
            </a:graphic>
          </wp:inline>
        </w:drawing>
      </w:r>
    </w:p>
    <w:p w14:paraId="144DAB54" w14:textId="203AF31B" w:rsidR="00ED5715" w:rsidRDefault="00ED5715" w:rsidP="00144DD3">
      <w:pPr>
        <w:pStyle w:val="Heading1"/>
      </w:pPr>
    </w:p>
    <w:p w14:paraId="108D1619" w14:textId="77777777" w:rsidR="003642EB" w:rsidRPr="003642EB" w:rsidRDefault="003642EB" w:rsidP="003642EB"/>
    <w:p w14:paraId="6B0F7F39" w14:textId="34236675" w:rsidR="009D23B3" w:rsidRPr="00250D9D" w:rsidRDefault="009D23B3" w:rsidP="009D23B3">
      <w:pPr>
        <w:pStyle w:val="Heading1"/>
        <w:rPr>
          <w:b/>
          <w:bCs/>
          <w:sz w:val="26"/>
          <w:szCs w:val="26"/>
        </w:rPr>
      </w:pPr>
      <w:r w:rsidRPr="00250D9D">
        <w:rPr>
          <w:b/>
          <w:bCs/>
          <w:sz w:val="26"/>
          <w:szCs w:val="26"/>
        </w:rPr>
        <w:t xml:space="preserve">Learning outcomes </w:t>
      </w:r>
      <w:r w:rsidR="00ED5715" w:rsidRPr="00250D9D">
        <w:rPr>
          <w:b/>
          <w:bCs/>
          <w:sz w:val="26"/>
          <w:szCs w:val="26"/>
        </w:rPr>
        <w:t xml:space="preserve">for module </w:t>
      </w:r>
      <w:r w:rsidR="005A1C1D">
        <w:rPr>
          <w:b/>
          <w:bCs/>
          <w:sz w:val="26"/>
          <w:szCs w:val="26"/>
        </w:rPr>
        <w:t>1</w:t>
      </w:r>
      <w:r w:rsidR="00AA4288">
        <w:rPr>
          <w:b/>
          <w:bCs/>
          <w:sz w:val="26"/>
          <w:szCs w:val="26"/>
        </w:rPr>
        <w:t>2</w:t>
      </w:r>
    </w:p>
    <w:tbl>
      <w:tblPr>
        <w:tblStyle w:val="TableGrid"/>
        <w:tblW w:w="9918" w:type="dxa"/>
        <w:tblLook w:val="04A0" w:firstRow="1" w:lastRow="0" w:firstColumn="1" w:lastColumn="0" w:noHBand="0" w:noVBand="1"/>
      </w:tblPr>
      <w:tblGrid>
        <w:gridCol w:w="9918"/>
      </w:tblGrid>
      <w:tr w:rsidR="00273726" w:rsidRPr="00273726" w14:paraId="19A1B02B" w14:textId="77777777" w:rsidTr="00682258">
        <w:trPr>
          <w:trHeight w:val="1922"/>
        </w:trPr>
        <w:tc>
          <w:tcPr>
            <w:tcW w:w="9918" w:type="dxa"/>
            <w:shd w:val="clear" w:color="auto" w:fill="E2EFD9" w:themeFill="accent6" w:themeFillTint="33"/>
          </w:tcPr>
          <w:p w14:paraId="457CE4F3" w14:textId="04BD7BCD" w:rsidR="005B03EA" w:rsidRDefault="005B03EA" w:rsidP="005B03EA">
            <w:pPr>
              <w:rPr>
                <w:rFonts w:ascii="Gadugi" w:hAnsi="Gadugi"/>
                <w:b/>
                <w:bCs/>
              </w:rPr>
            </w:pPr>
            <w:bookmarkStart w:id="6" w:name="_Hlk71729982"/>
            <w:r w:rsidRPr="008F7B52">
              <w:rPr>
                <w:rFonts w:ascii="Gadugi" w:hAnsi="Gadugi"/>
                <w:b/>
                <w:bCs/>
              </w:rPr>
              <w:t>Learning outcomes:</w:t>
            </w:r>
          </w:p>
          <w:p w14:paraId="180DF5F5" w14:textId="11854DAC" w:rsidR="00531577" w:rsidRPr="00A66D0C" w:rsidRDefault="00B2349A" w:rsidP="00531577">
            <w:pPr>
              <w:autoSpaceDE w:val="0"/>
              <w:autoSpaceDN w:val="0"/>
              <w:adjustRightInd w:val="0"/>
              <w:rPr>
                <w:rFonts w:ascii="Gadugi" w:hAnsi="Gadugi" w:cstheme="minorHAnsi"/>
                <w:b/>
                <w:bCs/>
                <w:kern w:val="1"/>
                <w:sz w:val="22"/>
                <w:lang w:eastAsia="en-GB" w:bidi="ar-SA"/>
              </w:rPr>
            </w:pPr>
            <w:r w:rsidRPr="00A66D0C">
              <w:rPr>
                <w:rFonts w:ascii="Gadugi" w:hAnsi="Gadugi" w:cstheme="minorHAnsi"/>
                <w:b/>
                <w:bCs/>
                <w:kern w:val="1"/>
                <w:sz w:val="22"/>
                <w:lang w:eastAsia="en-GB" w:bidi="ar-SA"/>
              </w:rPr>
              <w:t>By working through this module, you will be able to:</w:t>
            </w:r>
          </w:p>
          <w:p w14:paraId="6AA17D4F" w14:textId="77777777" w:rsidR="00531577" w:rsidRPr="00A66D0C" w:rsidRDefault="00531577" w:rsidP="00531577">
            <w:pPr>
              <w:pStyle w:val="ListParagraph"/>
              <w:rPr>
                <w:rFonts w:ascii="Gadugi" w:hAnsi="Gadugi"/>
                <w:b/>
                <w:bCs/>
                <w:sz w:val="22"/>
              </w:rPr>
            </w:pPr>
            <w:r w:rsidRPr="00A66D0C">
              <w:rPr>
                <w:rFonts w:ascii="Gadugi" w:hAnsi="Gadugi"/>
                <w:b/>
                <w:bCs/>
                <w:sz w:val="22"/>
              </w:rPr>
              <w:t>1. Identify and describe what learning difficulties are.</w:t>
            </w:r>
          </w:p>
          <w:p w14:paraId="50514093" w14:textId="0242926C" w:rsidR="00531577" w:rsidRPr="00A66D0C" w:rsidRDefault="00531577" w:rsidP="00531577">
            <w:pPr>
              <w:pStyle w:val="ListParagraph"/>
              <w:rPr>
                <w:rFonts w:ascii="Gadugi" w:hAnsi="Gadugi"/>
                <w:b/>
                <w:bCs/>
                <w:sz w:val="22"/>
              </w:rPr>
            </w:pPr>
            <w:r w:rsidRPr="00A66D0C">
              <w:rPr>
                <w:rFonts w:ascii="Gadugi" w:hAnsi="Gadugi"/>
                <w:b/>
                <w:bCs/>
                <w:sz w:val="22"/>
              </w:rPr>
              <w:t>2. Explore the different categories of learning difficulties. e.g communication, social</w:t>
            </w:r>
            <w:r w:rsidR="00592818">
              <w:rPr>
                <w:rFonts w:ascii="Gadugi" w:hAnsi="Gadugi"/>
                <w:b/>
                <w:bCs/>
                <w:sz w:val="22"/>
              </w:rPr>
              <w:t xml:space="preserve"> and</w:t>
            </w:r>
            <w:r w:rsidRPr="00A66D0C">
              <w:rPr>
                <w:rFonts w:ascii="Gadugi" w:hAnsi="Gadugi"/>
                <w:b/>
                <w:bCs/>
                <w:sz w:val="22"/>
              </w:rPr>
              <w:t xml:space="preserve"> emotional, </w:t>
            </w:r>
            <w:r w:rsidR="00592818">
              <w:rPr>
                <w:rFonts w:ascii="Gadugi" w:hAnsi="Gadugi"/>
                <w:b/>
                <w:bCs/>
                <w:sz w:val="22"/>
              </w:rPr>
              <w:t xml:space="preserve">sensory and </w:t>
            </w:r>
            <w:r w:rsidRPr="00A66D0C">
              <w:rPr>
                <w:rFonts w:ascii="Gadugi" w:hAnsi="Gadugi"/>
                <w:b/>
                <w:bCs/>
                <w:sz w:val="22"/>
              </w:rPr>
              <w:t xml:space="preserve">physical, cognitive, etc. </w:t>
            </w:r>
          </w:p>
          <w:p w14:paraId="4EC0C4E6" w14:textId="77777777" w:rsidR="00963A17" w:rsidRDefault="00531577" w:rsidP="00963A17">
            <w:pPr>
              <w:pStyle w:val="ListParagraph"/>
              <w:rPr>
                <w:rFonts w:ascii="Gadugi" w:hAnsi="Gadugi"/>
                <w:b/>
                <w:bCs/>
                <w:sz w:val="22"/>
              </w:rPr>
            </w:pPr>
            <w:r w:rsidRPr="00A66D0C">
              <w:rPr>
                <w:rFonts w:ascii="Gadugi" w:hAnsi="Gadugi"/>
                <w:b/>
                <w:bCs/>
                <w:sz w:val="22"/>
              </w:rPr>
              <w:t>3. Demonstrate an understanding of the impact of learning difficulties in the classroom.</w:t>
            </w:r>
            <w:r w:rsidRPr="00963A17">
              <w:rPr>
                <w:rFonts w:ascii="Gadugi" w:hAnsi="Gadugi"/>
                <w:b/>
                <w:bCs/>
                <w:sz w:val="22"/>
              </w:rPr>
              <w:t xml:space="preserve"> </w:t>
            </w:r>
          </w:p>
          <w:p w14:paraId="4256A922" w14:textId="63B6BE48" w:rsidR="00963A17" w:rsidRPr="00963A17" w:rsidRDefault="00622239" w:rsidP="00963A17">
            <w:pPr>
              <w:pStyle w:val="ListParagraph"/>
              <w:rPr>
                <w:rFonts w:ascii="Gadugi" w:hAnsi="Gadugi"/>
                <w:b/>
                <w:bCs/>
                <w:sz w:val="22"/>
              </w:rPr>
            </w:pPr>
            <w:r>
              <w:rPr>
                <w:rFonts w:ascii="Gadugi" w:hAnsi="Gadugi"/>
                <w:b/>
                <w:bCs/>
                <w:sz w:val="22"/>
              </w:rPr>
              <w:t>4. Explore</w:t>
            </w:r>
            <w:r w:rsidR="00531577" w:rsidRPr="00963A17">
              <w:rPr>
                <w:rFonts w:ascii="Gadugi" w:hAnsi="Gadugi"/>
                <w:b/>
                <w:bCs/>
                <w:sz w:val="22"/>
              </w:rPr>
              <w:t xml:space="preserve"> the Universal Design for Learning approach to plan how you represent, express and engage learners.</w:t>
            </w:r>
            <w:r w:rsidR="00963A17" w:rsidRPr="00963A17">
              <w:rPr>
                <w:rFonts w:ascii="Gadugi" w:hAnsi="Gadugi"/>
                <w:b/>
                <w:bCs/>
                <w:sz w:val="22"/>
              </w:rPr>
              <w:t xml:space="preserve"> </w:t>
            </w:r>
          </w:p>
          <w:p w14:paraId="3900844F" w14:textId="7F5CCA95" w:rsidR="00963A17" w:rsidRPr="00A66D0C" w:rsidRDefault="000A6993" w:rsidP="000A6993">
            <w:pPr>
              <w:pStyle w:val="ListParagraph"/>
              <w:rPr>
                <w:rFonts w:ascii="Gadugi" w:hAnsi="Gadugi"/>
                <w:b/>
                <w:bCs/>
                <w:sz w:val="22"/>
              </w:rPr>
            </w:pPr>
            <w:r w:rsidRPr="000A6993">
              <w:rPr>
                <w:rFonts w:ascii="Gadugi" w:hAnsi="Gadugi"/>
                <w:b/>
                <w:bCs/>
                <w:sz w:val="22"/>
              </w:rPr>
              <w:t>6. Reflect</w:t>
            </w:r>
            <w:r>
              <w:rPr>
                <w:rFonts w:ascii="Gadugi" w:hAnsi="Gadugi"/>
                <w:b/>
                <w:bCs/>
                <w:sz w:val="22"/>
              </w:rPr>
              <w:t xml:space="preserve"> </w:t>
            </w:r>
            <w:r w:rsidRPr="000A6993">
              <w:rPr>
                <w:rFonts w:ascii="Gadugi" w:hAnsi="Gadugi"/>
                <w:b/>
                <w:bCs/>
                <w:sz w:val="22"/>
              </w:rPr>
              <w:t xml:space="preserve">on </w:t>
            </w:r>
            <w:r>
              <w:rPr>
                <w:rFonts w:ascii="Gadugi" w:hAnsi="Gadugi"/>
                <w:b/>
                <w:bCs/>
                <w:sz w:val="22"/>
              </w:rPr>
              <w:t>the</w:t>
            </w:r>
            <w:r w:rsidRPr="000A6993">
              <w:rPr>
                <w:rFonts w:ascii="Gadugi" w:hAnsi="Gadugi"/>
                <w:b/>
                <w:bCs/>
                <w:sz w:val="22"/>
              </w:rPr>
              <w:t xml:space="preserve"> steps </w:t>
            </w:r>
            <w:r>
              <w:rPr>
                <w:rFonts w:ascii="Gadugi" w:hAnsi="Gadugi"/>
                <w:b/>
                <w:bCs/>
                <w:sz w:val="22"/>
              </w:rPr>
              <w:t xml:space="preserve">to take </w:t>
            </w:r>
            <w:r w:rsidRPr="000A6993">
              <w:rPr>
                <w:rFonts w:ascii="Gadugi" w:hAnsi="Gadugi"/>
                <w:b/>
                <w:bCs/>
                <w:sz w:val="22"/>
              </w:rPr>
              <w:t>if you have concerns about a student.</w:t>
            </w:r>
          </w:p>
          <w:p w14:paraId="5AF239D6" w14:textId="63E09553" w:rsidR="00DE27F2" w:rsidRPr="005A1C1D" w:rsidRDefault="00DE27F2" w:rsidP="00531577">
            <w:pPr>
              <w:ind w:left="720"/>
              <w:rPr>
                <w:rFonts w:ascii="Gadugi" w:hAnsi="Gadugi" w:cstheme="minorHAnsi"/>
                <w:b/>
                <w:bCs/>
                <w:sz w:val="22"/>
              </w:rPr>
            </w:pPr>
          </w:p>
        </w:tc>
      </w:tr>
      <w:bookmarkEnd w:id="6"/>
    </w:tbl>
    <w:p w14:paraId="458840DE" w14:textId="77777777" w:rsidR="00527138" w:rsidRDefault="00527138" w:rsidP="009D23B3">
      <w:pPr>
        <w:rPr>
          <w:color w:val="4472C4" w:themeColor="accent1"/>
        </w:rPr>
      </w:pPr>
    </w:p>
    <w:p w14:paraId="146228A4" w14:textId="77777777" w:rsidR="00144DD3" w:rsidRPr="00273726" w:rsidRDefault="00144DD3" w:rsidP="009D23B3">
      <w:pPr>
        <w:rPr>
          <w:color w:val="4472C4" w:themeColor="accent1"/>
        </w:rPr>
      </w:pPr>
    </w:p>
    <w:p w14:paraId="15F91C06" w14:textId="5261B32D" w:rsidR="00AC47EC" w:rsidRPr="006C3608" w:rsidRDefault="00AC47EC" w:rsidP="005F60E3">
      <w:pPr>
        <w:pStyle w:val="Heading1"/>
        <w:numPr>
          <w:ilvl w:val="0"/>
          <w:numId w:val="3"/>
        </w:numPr>
        <w:rPr>
          <w:rFonts w:ascii="Segoe UI" w:hAnsi="Segoe UI" w:cs="Segoe UI"/>
          <w:b/>
          <w:bCs/>
          <w:sz w:val="26"/>
          <w:szCs w:val="26"/>
          <w:shd w:val="clear" w:color="auto" w:fill="FFFFFF"/>
        </w:rPr>
      </w:pPr>
      <w:r w:rsidRPr="006C3608">
        <w:rPr>
          <w:b/>
          <w:bCs/>
          <w:sz w:val="26"/>
          <w:szCs w:val="26"/>
        </w:rPr>
        <w:lastRenderedPageBreak/>
        <w:t>Introduction</w:t>
      </w:r>
      <w:r w:rsidRPr="006C3608">
        <w:rPr>
          <w:rFonts w:ascii="Segoe UI" w:hAnsi="Segoe UI" w:cs="Segoe UI"/>
          <w:b/>
          <w:bCs/>
          <w:sz w:val="26"/>
          <w:szCs w:val="26"/>
          <w:shd w:val="clear" w:color="auto" w:fill="FFFFFF"/>
        </w:rPr>
        <w:t xml:space="preserve"> </w:t>
      </w:r>
    </w:p>
    <w:p w14:paraId="3DEBFFE4" w14:textId="51CC736E" w:rsidR="00C3682D" w:rsidRPr="000D1E05" w:rsidRDefault="00CF736B" w:rsidP="000D1E05">
      <w:pPr>
        <w:pStyle w:val="paragraph"/>
        <w:spacing w:after="0"/>
        <w:textAlignment w:val="baseline"/>
        <w:rPr>
          <w:rFonts w:ascii="Gadugi" w:hAnsi="Gadugi" w:cs="Calibri"/>
          <w:sz w:val="22"/>
          <w:szCs w:val="22"/>
          <w:lang w:val="en-US"/>
        </w:rPr>
      </w:pPr>
      <w:r w:rsidRPr="00683852">
        <w:rPr>
          <w:rFonts w:ascii="Gadugi" w:hAnsi="Gadugi" w:cstheme="minorHAnsi"/>
          <w:sz w:val="22"/>
          <w:shd w:val="clear" w:color="auto" w:fill="FFFFFF"/>
        </w:rPr>
        <w:t>The previous module</w:t>
      </w:r>
      <w:r w:rsidR="00683852">
        <w:rPr>
          <w:rFonts w:ascii="Gadugi" w:hAnsi="Gadugi" w:cstheme="minorHAnsi"/>
          <w:sz w:val="22"/>
          <w:shd w:val="clear" w:color="auto" w:fill="FFFFFF"/>
        </w:rPr>
        <w:t xml:space="preserve"> 11</w:t>
      </w:r>
      <w:r w:rsidR="00C3682D" w:rsidRPr="00683852">
        <w:rPr>
          <w:rFonts w:ascii="Gadugi" w:hAnsi="Gadugi" w:cstheme="minorHAnsi"/>
          <w:sz w:val="22"/>
          <w:shd w:val="clear" w:color="auto" w:fill="FFFFFF"/>
        </w:rPr>
        <w:t xml:space="preserve"> </w:t>
      </w:r>
      <w:r w:rsidR="00C3682D" w:rsidRPr="00683852">
        <w:rPr>
          <w:rStyle w:val="normaltextrun"/>
          <w:rFonts w:ascii="Gadugi" w:hAnsi="Gadugi" w:cs="Calibri"/>
          <w:sz w:val="22"/>
          <w:szCs w:val="22"/>
          <w:lang w:val="en-US"/>
        </w:rPr>
        <w:t xml:space="preserve">looked at </w:t>
      </w:r>
      <w:r w:rsidR="00683852" w:rsidRPr="00683852">
        <w:rPr>
          <w:rStyle w:val="normaltextrun"/>
          <w:rFonts w:ascii="Gadugi" w:hAnsi="Gadugi" w:cs="Calibri"/>
          <w:sz w:val="22"/>
          <w:szCs w:val="22"/>
          <w:lang w:val="en-US"/>
        </w:rPr>
        <w:t xml:space="preserve">how to use differentiation to support Inclusion. </w:t>
      </w:r>
      <w:r w:rsidR="009455F5">
        <w:rPr>
          <w:rStyle w:val="normaltextrun"/>
          <w:rFonts w:ascii="Gadugi" w:hAnsi="Gadugi" w:cs="Calibri"/>
          <w:sz w:val="22"/>
          <w:szCs w:val="22"/>
          <w:lang w:val="en-US"/>
        </w:rPr>
        <w:t>We explored using</w:t>
      </w:r>
      <w:r w:rsidR="00683852" w:rsidRPr="00683852">
        <w:rPr>
          <w:rStyle w:val="normaltextrun"/>
          <w:rFonts w:ascii="Gadugi" w:hAnsi="Gadugi" w:cs="Calibri"/>
          <w:sz w:val="22"/>
          <w:szCs w:val="22"/>
          <w:lang w:val="en-US"/>
        </w:rPr>
        <w:t xml:space="preserve"> differentiation strategies, such as graphic organisers, writing frames and other multisensory activities</w:t>
      </w:r>
      <w:r w:rsidR="009455F5">
        <w:rPr>
          <w:rStyle w:val="normaltextrun"/>
          <w:rFonts w:ascii="Gadugi" w:hAnsi="Gadugi" w:cs="Calibri"/>
          <w:sz w:val="22"/>
          <w:szCs w:val="22"/>
          <w:lang w:val="en-US"/>
        </w:rPr>
        <w:t xml:space="preserve"> </w:t>
      </w:r>
      <w:r w:rsidR="00683852" w:rsidRPr="00683852">
        <w:rPr>
          <w:rStyle w:val="normaltextrun"/>
          <w:rFonts w:ascii="Gadugi" w:hAnsi="Gadugi" w:cs="Calibri"/>
          <w:sz w:val="22"/>
          <w:szCs w:val="22"/>
          <w:lang w:val="en-US"/>
        </w:rPr>
        <w:t xml:space="preserve">to support learning. </w:t>
      </w:r>
    </w:p>
    <w:p w14:paraId="0FED07FE" w14:textId="66129599" w:rsidR="00A16C72" w:rsidRPr="00A16C72" w:rsidRDefault="00CF736B" w:rsidP="00A16C72">
      <w:pPr>
        <w:rPr>
          <w:rFonts w:ascii="Gadugi" w:hAnsi="Gadugi"/>
          <w:color w:val="FF0000"/>
          <w:sz w:val="22"/>
        </w:rPr>
      </w:pPr>
      <w:r w:rsidRPr="000D1E05">
        <w:rPr>
          <w:rFonts w:ascii="Gadugi" w:hAnsi="Gadugi" w:cstheme="minorHAnsi"/>
          <w:sz w:val="22"/>
          <w:shd w:val="clear" w:color="auto" w:fill="FFFFFF"/>
        </w:rPr>
        <w:t>T</w:t>
      </w:r>
      <w:r w:rsidR="00AC47EC" w:rsidRPr="000D1E05">
        <w:rPr>
          <w:rFonts w:ascii="Gadugi" w:hAnsi="Gadugi" w:cstheme="minorHAnsi"/>
          <w:sz w:val="22"/>
          <w:shd w:val="clear" w:color="auto" w:fill="FFFFFF"/>
        </w:rPr>
        <w:t>his module</w:t>
      </w:r>
      <w:r w:rsidR="00B2349A" w:rsidRPr="000D1E05">
        <w:rPr>
          <w:rFonts w:ascii="Gadugi" w:hAnsi="Gadugi" w:cstheme="minorHAnsi"/>
          <w:sz w:val="22"/>
          <w:shd w:val="clear" w:color="auto" w:fill="FFFFFF"/>
        </w:rPr>
        <w:t xml:space="preserve"> </w:t>
      </w:r>
      <w:r w:rsidR="005A1C1D" w:rsidRPr="000D1E05">
        <w:rPr>
          <w:rFonts w:ascii="Gadugi" w:hAnsi="Gadugi" w:cstheme="minorHAnsi"/>
          <w:sz w:val="22"/>
          <w:shd w:val="clear" w:color="auto" w:fill="FFFFFF"/>
        </w:rPr>
        <w:t>1</w:t>
      </w:r>
      <w:r w:rsidR="000D1E05" w:rsidRPr="000D1E05">
        <w:rPr>
          <w:rFonts w:ascii="Gadugi" w:hAnsi="Gadugi" w:cstheme="minorHAnsi"/>
          <w:sz w:val="22"/>
          <w:shd w:val="clear" w:color="auto" w:fill="FFFFFF"/>
        </w:rPr>
        <w:t>2</w:t>
      </w:r>
      <w:r w:rsidR="00AC47EC" w:rsidRPr="000D1E05">
        <w:rPr>
          <w:rFonts w:ascii="Gadugi" w:hAnsi="Gadugi" w:cstheme="minorHAnsi"/>
          <w:sz w:val="22"/>
          <w:shd w:val="clear" w:color="auto" w:fill="FFFFFF"/>
        </w:rPr>
        <w:t xml:space="preserve"> </w:t>
      </w:r>
      <w:r w:rsidR="00C3682D" w:rsidRPr="000D1E05">
        <w:rPr>
          <w:rFonts w:ascii="Gadugi" w:hAnsi="Gadugi"/>
          <w:sz w:val="22"/>
          <w:lang w:bidi="ar-SA"/>
        </w:rPr>
        <w:t xml:space="preserve">focuses on </w:t>
      </w:r>
      <w:r w:rsidR="00C3682D" w:rsidRPr="000D1E05">
        <w:rPr>
          <w:rFonts w:ascii="Gadugi" w:hAnsi="Gadugi"/>
          <w:sz w:val="22"/>
        </w:rPr>
        <w:t>identifying specific learning differences that may act as barriers to learning in the classroom. e.g., communication, social, emotional, physical and cognitive.</w:t>
      </w:r>
      <w:r w:rsidR="00086EB0">
        <w:rPr>
          <w:rFonts w:ascii="Gadugi" w:hAnsi="Gadugi"/>
          <w:sz w:val="22"/>
        </w:rPr>
        <w:t xml:space="preserve"> We will explore </w:t>
      </w:r>
      <w:r w:rsidR="00B67AFE">
        <w:rPr>
          <w:rFonts w:ascii="Gadugi" w:hAnsi="Gadugi"/>
          <w:sz w:val="22"/>
        </w:rPr>
        <w:t xml:space="preserve">how these difficulties can impact the progress that students make and suggest ways for </w:t>
      </w:r>
      <w:r w:rsidR="0020000F">
        <w:rPr>
          <w:rFonts w:ascii="Gadugi" w:hAnsi="Gadugi"/>
          <w:sz w:val="22"/>
        </w:rPr>
        <w:t>educators</w:t>
      </w:r>
      <w:r w:rsidR="00B67AFE">
        <w:rPr>
          <w:rFonts w:ascii="Gadugi" w:hAnsi="Gadugi"/>
          <w:sz w:val="22"/>
        </w:rPr>
        <w:t xml:space="preserve"> to support them in class using inclusive </w:t>
      </w:r>
      <w:r w:rsidR="0020000F">
        <w:rPr>
          <w:rFonts w:ascii="Gadugi" w:hAnsi="Gadugi"/>
          <w:sz w:val="22"/>
        </w:rPr>
        <w:t xml:space="preserve">strategies. </w:t>
      </w:r>
    </w:p>
    <w:p w14:paraId="10E69FB6" w14:textId="132374F2" w:rsidR="00AC47EC" w:rsidRPr="0070165B" w:rsidRDefault="00AC47EC" w:rsidP="0070165B">
      <w:pPr>
        <w:spacing w:line="240" w:lineRule="auto"/>
        <w:rPr>
          <w:rFonts w:ascii="Gadugi" w:hAnsi="Gadugi"/>
          <w:sz w:val="22"/>
        </w:rPr>
      </w:pPr>
      <w:r w:rsidRPr="0070165B">
        <w:rPr>
          <w:rFonts w:ascii="Gadugi" w:hAnsi="Gadugi"/>
          <w:sz w:val="22"/>
        </w:rPr>
        <w:t xml:space="preserve">You will be asked to: </w:t>
      </w:r>
    </w:p>
    <w:p w14:paraId="7A89B58C" w14:textId="3BA9EA65" w:rsidR="00AC47EC" w:rsidRPr="00A476FD" w:rsidRDefault="00AC47EC" w:rsidP="0070165B">
      <w:pPr>
        <w:pStyle w:val="ListParagraph"/>
        <w:numPr>
          <w:ilvl w:val="0"/>
          <w:numId w:val="2"/>
        </w:numPr>
        <w:spacing w:after="0" w:line="240" w:lineRule="auto"/>
        <w:rPr>
          <w:rFonts w:ascii="Gadugi" w:hAnsi="Gadugi"/>
          <w:sz w:val="22"/>
        </w:rPr>
      </w:pPr>
      <w:r w:rsidRPr="00A476FD">
        <w:rPr>
          <w:rFonts w:ascii="Gadugi" w:hAnsi="Gadugi"/>
          <w:sz w:val="22"/>
        </w:rPr>
        <w:t xml:space="preserve">Read </w:t>
      </w:r>
      <w:r w:rsidR="002B3653" w:rsidRPr="00A476FD">
        <w:rPr>
          <w:rFonts w:ascii="Gadugi" w:hAnsi="Gadugi"/>
          <w:sz w:val="22"/>
        </w:rPr>
        <w:t>various texts about the topic</w:t>
      </w:r>
      <w:r w:rsidR="00F96EBB" w:rsidRPr="00A476FD">
        <w:rPr>
          <w:rFonts w:ascii="Gadugi" w:hAnsi="Gadugi"/>
          <w:sz w:val="22"/>
        </w:rPr>
        <w:t>.</w:t>
      </w:r>
    </w:p>
    <w:p w14:paraId="1006B10D" w14:textId="2C04ED5A" w:rsidR="00AC47EC" w:rsidRPr="0070165B" w:rsidRDefault="00AC47EC" w:rsidP="0070165B">
      <w:pPr>
        <w:pStyle w:val="ListParagraph"/>
        <w:numPr>
          <w:ilvl w:val="0"/>
          <w:numId w:val="2"/>
        </w:numPr>
        <w:spacing w:after="0" w:line="240" w:lineRule="auto"/>
        <w:rPr>
          <w:rFonts w:ascii="Gadugi" w:hAnsi="Gadugi"/>
          <w:sz w:val="22"/>
        </w:rPr>
      </w:pPr>
      <w:r w:rsidRPr="0070165B">
        <w:rPr>
          <w:rFonts w:ascii="Gadugi" w:hAnsi="Gadugi"/>
          <w:sz w:val="22"/>
        </w:rPr>
        <w:t xml:space="preserve">Watch videos and </w:t>
      </w:r>
      <w:r w:rsidR="00C87502" w:rsidRPr="0070165B">
        <w:rPr>
          <w:rFonts w:ascii="Gadugi" w:hAnsi="Gadugi"/>
          <w:sz w:val="22"/>
        </w:rPr>
        <w:t xml:space="preserve">provide some </w:t>
      </w:r>
      <w:r w:rsidRPr="0070165B">
        <w:rPr>
          <w:rFonts w:ascii="Gadugi" w:hAnsi="Gadugi"/>
          <w:sz w:val="22"/>
        </w:rPr>
        <w:t>analys</w:t>
      </w:r>
      <w:r w:rsidR="00C41233" w:rsidRPr="0070165B">
        <w:rPr>
          <w:rFonts w:ascii="Gadugi" w:hAnsi="Gadugi"/>
          <w:sz w:val="22"/>
        </w:rPr>
        <w:t>is</w:t>
      </w:r>
      <w:r w:rsidRPr="0070165B">
        <w:rPr>
          <w:rFonts w:ascii="Gadugi" w:hAnsi="Gadugi"/>
          <w:sz w:val="22"/>
        </w:rPr>
        <w:t>.</w:t>
      </w:r>
    </w:p>
    <w:p w14:paraId="6BC2F67E" w14:textId="6D5D866D" w:rsidR="00AC47EC" w:rsidRPr="0070165B" w:rsidRDefault="00AC47EC" w:rsidP="0070165B">
      <w:pPr>
        <w:pStyle w:val="ListParagraph"/>
        <w:numPr>
          <w:ilvl w:val="0"/>
          <w:numId w:val="2"/>
        </w:numPr>
        <w:spacing w:after="0" w:line="240" w:lineRule="auto"/>
        <w:rPr>
          <w:rFonts w:ascii="Gadugi" w:hAnsi="Gadugi"/>
          <w:sz w:val="22"/>
        </w:rPr>
      </w:pPr>
      <w:r w:rsidRPr="0070165B">
        <w:rPr>
          <w:rFonts w:ascii="Gadugi" w:hAnsi="Gadugi"/>
          <w:sz w:val="22"/>
        </w:rPr>
        <w:t>Complete activities either alone</w:t>
      </w:r>
      <w:r w:rsidR="00C87502" w:rsidRPr="0070165B">
        <w:rPr>
          <w:rFonts w:ascii="Gadugi" w:hAnsi="Gadugi"/>
          <w:sz w:val="22"/>
        </w:rPr>
        <w:t>, in pairs</w:t>
      </w:r>
      <w:r w:rsidRPr="0070165B">
        <w:rPr>
          <w:rFonts w:ascii="Gadugi" w:hAnsi="Gadugi"/>
          <w:sz w:val="22"/>
        </w:rPr>
        <w:t xml:space="preserve"> or in small groups.</w:t>
      </w:r>
    </w:p>
    <w:p w14:paraId="31773783" w14:textId="03A8B42C" w:rsidR="00AC47EC" w:rsidRPr="0070165B" w:rsidRDefault="00C87502" w:rsidP="0070165B">
      <w:pPr>
        <w:pStyle w:val="ListParagraph"/>
        <w:numPr>
          <w:ilvl w:val="0"/>
          <w:numId w:val="2"/>
        </w:numPr>
        <w:spacing w:after="0" w:line="240" w:lineRule="auto"/>
        <w:rPr>
          <w:rFonts w:ascii="Gadugi" w:hAnsi="Gadugi"/>
          <w:sz w:val="22"/>
        </w:rPr>
      </w:pPr>
      <w:r w:rsidRPr="0070165B">
        <w:rPr>
          <w:rFonts w:ascii="Gadugi" w:hAnsi="Gadugi"/>
          <w:sz w:val="22"/>
        </w:rPr>
        <w:t>Think about</w:t>
      </w:r>
      <w:r w:rsidR="00AC47EC" w:rsidRPr="0070165B">
        <w:rPr>
          <w:rFonts w:ascii="Gadugi" w:hAnsi="Gadugi"/>
          <w:sz w:val="22"/>
        </w:rPr>
        <w:t xml:space="preserve"> </w:t>
      </w:r>
      <w:r w:rsidR="004D724A" w:rsidRPr="0070165B">
        <w:rPr>
          <w:rFonts w:ascii="Gadugi" w:hAnsi="Gadugi"/>
          <w:sz w:val="22"/>
        </w:rPr>
        <w:t xml:space="preserve">key </w:t>
      </w:r>
      <w:r w:rsidR="00AC47EC" w:rsidRPr="0070165B">
        <w:rPr>
          <w:rFonts w:ascii="Gadugi" w:hAnsi="Gadugi"/>
          <w:sz w:val="22"/>
        </w:rPr>
        <w:t xml:space="preserve">questions. </w:t>
      </w:r>
    </w:p>
    <w:p w14:paraId="2074863C" w14:textId="3E495D3E" w:rsidR="004645E8" w:rsidRPr="004E4B9E" w:rsidRDefault="00AC47EC" w:rsidP="004E4B9E">
      <w:pPr>
        <w:pStyle w:val="ListParagraph"/>
        <w:numPr>
          <w:ilvl w:val="0"/>
          <w:numId w:val="2"/>
        </w:numPr>
        <w:spacing w:after="0" w:line="240" w:lineRule="auto"/>
        <w:rPr>
          <w:rFonts w:ascii="Gadugi" w:hAnsi="Gadugi"/>
          <w:sz w:val="22"/>
        </w:rPr>
      </w:pPr>
      <w:r w:rsidRPr="0070165B">
        <w:rPr>
          <w:rFonts w:ascii="Gadugi" w:hAnsi="Gadugi"/>
          <w:sz w:val="22"/>
        </w:rPr>
        <w:t>Reflect on your experience and knowledge.</w:t>
      </w:r>
    </w:p>
    <w:p w14:paraId="28813CE5" w14:textId="0109DEE8" w:rsidR="004645E8" w:rsidRDefault="004645E8" w:rsidP="004645E8">
      <w:pPr>
        <w:pStyle w:val="ListParagraph"/>
        <w:spacing w:after="0" w:line="240" w:lineRule="auto"/>
        <w:rPr>
          <w:rFonts w:ascii="Gadugi" w:hAnsi="Gadugi"/>
          <w:sz w:val="22"/>
        </w:rPr>
      </w:pPr>
    </w:p>
    <w:p w14:paraId="7E6DDCB7" w14:textId="22ED7C6C" w:rsidR="0070165B" w:rsidRPr="0020000F" w:rsidRDefault="00AC47EC" w:rsidP="0020000F">
      <w:pPr>
        <w:spacing w:line="240" w:lineRule="auto"/>
        <w:rPr>
          <w:rFonts w:ascii="Gadugi" w:hAnsi="Gadugi"/>
          <w:sz w:val="22"/>
        </w:rPr>
      </w:pPr>
      <w:r w:rsidRPr="0070165B">
        <w:rPr>
          <w:rFonts w:ascii="Gadugi" w:hAnsi="Gadugi"/>
          <w:sz w:val="22"/>
        </w:rPr>
        <w:t xml:space="preserve">The module will take </w:t>
      </w:r>
      <w:r w:rsidRPr="0070165B">
        <w:rPr>
          <w:rFonts w:ascii="Gadugi" w:hAnsi="Gadugi"/>
          <w:b/>
          <w:bCs/>
          <w:sz w:val="22"/>
        </w:rPr>
        <w:t xml:space="preserve">approximately </w:t>
      </w:r>
      <w:r w:rsidR="002C1660">
        <w:rPr>
          <w:rFonts w:ascii="Gadugi" w:hAnsi="Gadugi"/>
          <w:b/>
          <w:bCs/>
          <w:sz w:val="22"/>
        </w:rPr>
        <w:t>6</w:t>
      </w:r>
      <w:r w:rsidR="00CC6682" w:rsidRPr="0070165B">
        <w:rPr>
          <w:rFonts w:ascii="Gadugi" w:hAnsi="Gadugi"/>
          <w:b/>
          <w:bCs/>
          <w:sz w:val="22"/>
        </w:rPr>
        <w:t xml:space="preserve"> </w:t>
      </w:r>
      <w:r w:rsidRPr="0070165B">
        <w:rPr>
          <w:rFonts w:ascii="Gadugi" w:hAnsi="Gadugi"/>
          <w:b/>
          <w:bCs/>
          <w:sz w:val="22"/>
        </w:rPr>
        <w:t>h</w:t>
      </w:r>
      <w:r w:rsidR="00CC6682" w:rsidRPr="0070165B">
        <w:rPr>
          <w:rFonts w:ascii="Gadugi" w:hAnsi="Gadugi"/>
          <w:b/>
          <w:bCs/>
          <w:sz w:val="22"/>
        </w:rPr>
        <w:t>ou</w:t>
      </w:r>
      <w:r w:rsidRPr="0070165B">
        <w:rPr>
          <w:rFonts w:ascii="Gadugi" w:hAnsi="Gadugi"/>
          <w:b/>
          <w:bCs/>
          <w:sz w:val="22"/>
        </w:rPr>
        <w:t>rs to complete.</w:t>
      </w:r>
      <w:r w:rsidRPr="0070165B">
        <w:rPr>
          <w:rFonts w:ascii="Gadugi" w:hAnsi="Gadugi"/>
          <w:sz w:val="22"/>
        </w:rPr>
        <w:t xml:space="preserve"> We hope you have an enjoyable learning experience</w:t>
      </w:r>
      <w:r w:rsidR="00012ED1" w:rsidRPr="0070165B">
        <w:rPr>
          <w:rFonts w:ascii="Gadugi" w:hAnsi="Gadugi"/>
          <w:sz w:val="22"/>
        </w:rPr>
        <w:t>.</w:t>
      </w:r>
    </w:p>
    <w:p w14:paraId="642AC674" w14:textId="37136747" w:rsidR="00012ED1" w:rsidRPr="007D66A5" w:rsidRDefault="00AD33FF" w:rsidP="00AD33FF">
      <w:pPr>
        <w:pStyle w:val="Heading1"/>
        <w:rPr>
          <w:b/>
          <w:bCs/>
          <w:sz w:val="26"/>
          <w:szCs w:val="26"/>
        </w:rPr>
      </w:pPr>
      <w:r w:rsidRPr="007D66A5">
        <w:rPr>
          <w:b/>
          <w:bCs/>
          <w:sz w:val="26"/>
          <w:szCs w:val="26"/>
        </w:rPr>
        <w:t>Key to symbols</w:t>
      </w:r>
    </w:p>
    <w:tbl>
      <w:tblPr>
        <w:tblStyle w:val="TableGrid"/>
        <w:tblW w:w="0" w:type="auto"/>
        <w:tblLook w:val="04A0" w:firstRow="1" w:lastRow="0" w:firstColumn="1" w:lastColumn="0" w:noHBand="0" w:noVBand="1"/>
      </w:tblPr>
      <w:tblGrid>
        <w:gridCol w:w="2065"/>
        <w:gridCol w:w="7671"/>
      </w:tblGrid>
      <w:tr w:rsidR="00273726" w:rsidRPr="00273726" w14:paraId="7833E6E5" w14:textId="77777777" w:rsidTr="00866271">
        <w:tc>
          <w:tcPr>
            <w:tcW w:w="2065" w:type="dxa"/>
          </w:tcPr>
          <w:p w14:paraId="279C0AD9" w14:textId="56685D66" w:rsidR="00AD33FF" w:rsidRPr="00273726" w:rsidRDefault="00A52C93" w:rsidP="00A52C93">
            <w:pPr>
              <w:jc w:val="center"/>
              <w:rPr>
                <w:color w:val="4472C4" w:themeColor="accent1"/>
              </w:rPr>
            </w:pPr>
            <w:r w:rsidRPr="00273726">
              <w:rPr>
                <w:noProof/>
                <w:color w:val="4472C4" w:themeColor="accent1"/>
              </w:rPr>
              <w:drawing>
                <wp:anchor distT="0" distB="0" distL="114300" distR="114300" simplePos="0" relativeHeight="251657216" behindDoc="0" locked="0" layoutInCell="1" allowOverlap="1" wp14:anchorId="61BEBFC2" wp14:editId="5C181BAF">
                  <wp:simplePos x="0" y="0"/>
                  <wp:positionH relativeFrom="column">
                    <wp:posOffset>191135</wp:posOffset>
                  </wp:positionH>
                  <wp:positionV relativeFrom="paragraph">
                    <wp:posOffset>-100330</wp:posOffset>
                  </wp:positionV>
                  <wp:extent cx="663112" cy="673100"/>
                  <wp:effectExtent l="0" t="0" r="0" b="0"/>
                  <wp:wrapNone/>
                  <wp:docPr id="88" name="Pictur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663112" cy="673100"/>
                          </a:xfrm>
                          <a:prstGeom prst="rect">
                            <a:avLst/>
                          </a:prstGeom>
                          <a:noFill/>
                        </pic:spPr>
                      </pic:pic>
                    </a:graphicData>
                  </a:graphic>
                  <wp14:sizeRelH relativeFrom="margin">
                    <wp14:pctWidth>0</wp14:pctWidth>
                  </wp14:sizeRelH>
                  <wp14:sizeRelV relativeFrom="margin">
                    <wp14:pctHeight>0</wp14:pctHeight>
                  </wp14:sizeRelV>
                </wp:anchor>
              </w:drawing>
            </w:r>
          </w:p>
        </w:tc>
        <w:tc>
          <w:tcPr>
            <w:tcW w:w="7671" w:type="dxa"/>
          </w:tcPr>
          <w:p w14:paraId="3250558F" w14:textId="0AF2B65A" w:rsidR="00AD33FF" w:rsidRPr="0070165B" w:rsidRDefault="00AD33FF" w:rsidP="00AD33FF">
            <w:pPr>
              <w:rPr>
                <w:rFonts w:ascii="Gadugi" w:hAnsi="Gadugi"/>
                <w:sz w:val="22"/>
              </w:rPr>
            </w:pPr>
            <w:r w:rsidRPr="0070165B">
              <w:rPr>
                <w:rFonts w:ascii="Gadugi" w:hAnsi="Gadugi"/>
                <w:b/>
                <w:bCs/>
                <w:sz w:val="22"/>
              </w:rPr>
              <w:t>Activity</w:t>
            </w:r>
            <w:r w:rsidRPr="0070165B">
              <w:rPr>
                <w:rFonts w:ascii="Gadugi" w:hAnsi="Gadugi"/>
                <w:sz w:val="22"/>
              </w:rPr>
              <w:t xml:space="preserve"> </w:t>
            </w:r>
            <w:r w:rsidR="00866271" w:rsidRPr="0070165B">
              <w:rPr>
                <w:rFonts w:ascii="Gadugi" w:hAnsi="Gadugi"/>
                <w:sz w:val="22"/>
              </w:rPr>
              <w:t>–</w:t>
            </w:r>
            <w:r w:rsidRPr="0070165B">
              <w:rPr>
                <w:rFonts w:ascii="Gadugi" w:hAnsi="Gadugi"/>
                <w:sz w:val="22"/>
              </w:rPr>
              <w:t xml:space="preserve"> </w:t>
            </w:r>
            <w:r w:rsidR="00866271" w:rsidRPr="0070165B">
              <w:rPr>
                <w:rFonts w:ascii="Gadugi" w:hAnsi="Gadugi"/>
                <w:sz w:val="22"/>
              </w:rPr>
              <w:t xml:space="preserve">this </w:t>
            </w:r>
            <w:r w:rsidR="00C41233" w:rsidRPr="0070165B">
              <w:rPr>
                <w:rFonts w:ascii="Gadugi" w:hAnsi="Gadugi"/>
                <w:sz w:val="22"/>
              </w:rPr>
              <w:t>is</w:t>
            </w:r>
            <w:r w:rsidR="003656D3" w:rsidRPr="0070165B">
              <w:rPr>
                <w:rFonts w:ascii="Gadugi" w:hAnsi="Gadugi"/>
                <w:sz w:val="22"/>
              </w:rPr>
              <w:t xml:space="preserve"> </w:t>
            </w:r>
            <w:r w:rsidR="003656D3" w:rsidRPr="0070165B">
              <w:rPr>
                <w:rFonts w:ascii="Gadugi" w:hAnsi="Gadugi"/>
                <w:b/>
                <w:bCs/>
                <w:sz w:val="22"/>
              </w:rPr>
              <w:t xml:space="preserve">work you </w:t>
            </w:r>
            <w:r w:rsidR="00A52C93" w:rsidRPr="0070165B">
              <w:rPr>
                <w:rFonts w:ascii="Gadugi" w:hAnsi="Gadugi"/>
                <w:b/>
                <w:bCs/>
                <w:sz w:val="22"/>
              </w:rPr>
              <w:t>need to</w:t>
            </w:r>
            <w:r w:rsidR="00353694" w:rsidRPr="0070165B">
              <w:rPr>
                <w:rFonts w:ascii="Gadugi" w:hAnsi="Gadugi"/>
                <w:b/>
                <w:bCs/>
                <w:sz w:val="22"/>
              </w:rPr>
              <w:t xml:space="preserve"> </w:t>
            </w:r>
            <w:r w:rsidR="003656D3" w:rsidRPr="0070165B">
              <w:rPr>
                <w:rFonts w:ascii="Gadugi" w:hAnsi="Gadugi"/>
                <w:b/>
                <w:bCs/>
                <w:sz w:val="22"/>
              </w:rPr>
              <w:t>complete</w:t>
            </w:r>
            <w:r w:rsidR="00353694" w:rsidRPr="0070165B">
              <w:rPr>
                <w:rFonts w:ascii="Gadugi" w:hAnsi="Gadugi"/>
                <w:b/>
                <w:bCs/>
                <w:sz w:val="22"/>
              </w:rPr>
              <w:t>.</w:t>
            </w:r>
          </w:p>
          <w:p w14:paraId="2858F822" w14:textId="77777777" w:rsidR="00AD33FF" w:rsidRPr="0070165B" w:rsidRDefault="00AD33FF" w:rsidP="00AD33FF">
            <w:pPr>
              <w:rPr>
                <w:rFonts w:ascii="Gadugi" w:hAnsi="Gadugi"/>
                <w:sz w:val="22"/>
              </w:rPr>
            </w:pPr>
          </w:p>
        </w:tc>
      </w:tr>
      <w:tr w:rsidR="00273726" w:rsidRPr="00273726" w14:paraId="782606FF" w14:textId="77777777" w:rsidTr="00866271">
        <w:tc>
          <w:tcPr>
            <w:tcW w:w="2065" w:type="dxa"/>
          </w:tcPr>
          <w:p w14:paraId="4329AF1C" w14:textId="7F8C24B7" w:rsidR="00AD33FF" w:rsidRPr="00273726" w:rsidRDefault="003656D3" w:rsidP="00A52C93">
            <w:pPr>
              <w:jc w:val="center"/>
              <w:rPr>
                <w:color w:val="4472C4" w:themeColor="accent1"/>
              </w:rPr>
            </w:pPr>
            <w:r w:rsidRPr="00273726">
              <w:rPr>
                <w:noProof/>
                <w:color w:val="4472C4" w:themeColor="accent1"/>
              </w:rPr>
              <w:drawing>
                <wp:anchor distT="0" distB="0" distL="114300" distR="114300" simplePos="0" relativeHeight="251655168" behindDoc="0" locked="0" layoutInCell="1" allowOverlap="1" wp14:anchorId="6AE0D360" wp14:editId="23EAFFCA">
                  <wp:simplePos x="0" y="0"/>
                  <wp:positionH relativeFrom="column">
                    <wp:posOffset>188595</wp:posOffset>
                  </wp:positionH>
                  <wp:positionV relativeFrom="paragraph">
                    <wp:posOffset>-97790</wp:posOffset>
                  </wp:positionV>
                  <wp:extent cx="675596" cy="685800"/>
                  <wp:effectExtent l="0" t="0" r="0" b="0"/>
                  <wp:wrapNone/>
                  <wp:docPr id="86" name="Pictur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p>
          <w:p w14:paraId="7A2DE862" w14:textId="34A543E0" w:rsidR="00866271" w:rsidRPr="00273726" w:rsidRDefault="00866271" w:rsidP="00A52C93">
            <w:pPr>
              <w:jc w:val="center"/>
              <w:rPr>
                <w:color w:val="4472C4" w:themeColor="accent1"/>
              </w:rPr>
            </w:pPr>
          </w:p>
        </w:tc>
        <w:tc>
          <w:tcPr>
            <w:tcW w:w="7671" w:type="dxa"/>
          </w:tcPr>
          <w:p w14:paraId="4E38E7EB" w14:textId="19513B54" w:rsidR="00AD33FF" w:rsidRPr="0070165B" w:rsidRDefault="00866271" w:rsidP="00AD33FF">
            <w:pPr>
              <w:rPr>
                <w:rFonts w:ascii="Gadugi" w:hAnsi="Gadugi"/>
                <w:sz w:val="22"/>
              </w:rPr>
            </w:pPr>
            <w:r w:rsidRPr="0070165B">
              <w:rPr>
                <w:rFonts w:ascii="Gadugi" w:hAnsi="Gadugi"/>
                <w:b/>
                <w:bCs/>
                <w:sz w:val="22"/>
              </w:rPr>
              <w:t>Question/s</w:t>
            </w:r>
            <w:r w:rsidRPr="0070165B">
              <w:rPr>
                <w:rFonts w:ascii="Gadugi" w:hAnsi="Gadugi"/>
                <w:sz w:val="22"/>
              </w:rPr>
              <w:t xml:space="preserve"> – </w:t>
            </w:r>
            <w:r w:rsidR="00353694" w:rsidRPr="0070165B">
              <w:rPr>
                <w:rFonts w:ascii="Gadugi" w:hAnsi="Gadugi"/>
                <w:sz w:val="22"/>
              </w:rPr>
              <w:t xml:space="preserve">please </w:t>
            </w:r>
            <w:r w:rsidRPr="0070165B">
              <w:rPr>
                <w:rFonts w:ascii="Gadugi" w:hAnsi="Gadugi"/>
                <w:sz w:val="22"/>
              </w:rPr>
              <w:t>answer the questions</w:t>
            </w:r>
            <w:r w:rsidR="00353694" w:rsidRPr="0070165B">
              <w:rPr>
                <w:rFonts w:ascii="Gadugi" w:hAnsi="Gadugi"/>
                <w:sz w:val="22"/>
              </w:rPr>
              <w:t>.</w:t>
            </w:r>
          </w:p>
        </w:tc>
      </w:tr>
      <w:tr w:rsidR="00273726" w:rsidRPr="00273726" w14:paraId="1F6A3599" w14:textId="77777777" w:rsidTr="00866271">
        <w:tc>
          <w:tcPr>
            <w:tcW w:w="2065" w:type="dxa"/>
          </w:tcPr>
          <w:p w14:paraId="70BB9D09" w14:textId="2C34BE07" w:rsidR="00866271" w:rsidRPr="00273726" w:rsidRDefault="00866271" w:rsidP="00A52C93">
            <w:pPr>
              <w:jc w:val="center"/>
              <w:rPr>
                <w:color w:val="4472C4" w:themeColor="accent1"/>
              </w:rPr>
            </w:pPr>
            <w:r w:rsidRPr="00273726">
              <w:rPr>
                <w:noProof/>
                <w:color w:val="4472C4" w:themeColor="accent1"/>
              </w:rPr>
              <w:drawing>
                <wp:anchor distT="0" distB="0" distL="114300" distR="114300" simplePos="0" relativeHeight="251656192" behindDoc="0" locked="0" layoutInCell="1" allowOverlap="1" wp14:anchorId="7AE12BA4" wp14:editId="09639B7D">
                  <wp:simplePos x="0" y="0"/>
                  <wp:positionH relativeFrom="column">
                    <wp:posOffset>220345</wp:posOffset>
                  </wp:positionH>
                  <wp:positionV relativeFrom="paragraph">
                    <wp:posOffset>-61595</wp:posOffset>
                  </wp:positionV>
                  <wp:extent cx="631693" cy="635000"/>
                  <wp:effectExtent l="0" t="0" r="0" b="0"/>
                  <wp:wrapNone/>
                  <wp:docPr id="87" name="Picture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p>
          <w:p w14:paraId="65E762AA" w14:textId="7DD6071A" w:rsidR="00AD33FF" w:rsidRPr="00273726" w:rsidRDefault="00AD33FF" w:rsidP="00A52C93">
            <w:pPr>
              <w:jc w:val="center"/>
              <w:rPr>
                <w:color w:val="4472C4" w:themeColor="accent1"/>
              </w:rPr>
            </w:pPr>
          </w:p>
        </w:tc>
        <w:tc>
          <w:tcPr>
            <w:tcW w:w="7671" w:type="dxa"/>
          </w:tcPr>
          <w:p w14:paraId="78C101AD" w14:textId="3DFA05AE" w:rsidR="00AD33FF" w:rsidRPr="0070165B" w:rsidRDefault="00866271" w:rsidP="00AD33FF">
            <w:pPr>
              <w:rPr>
                <w:rFonts w:ascii="Gadugi" w:hAnsi="Gadugi"/>
                <w:sz w:val="22"/>
              </w:rPr>
            </w:pPr>
            <w:r w:rsidRPr="0070165B">
              <w:rPr>
                <w:rFonts w:ascii="Gadugi" w:hAnsi="Gadugi"/>
                <w:b/>
                <w:bCs/>
                <w:sz w:val="22"/>
              </w:rPr>
              <w:t>Reflection</w:t>
            </w:r>
            <w:r w:rsidRPr="0070165B">
              <w:rPr>
                <w:rFonts w:ascii="Gadugi" w:hAnsi="Gadugi"/>
                <w:sz w:val="22"/>
              </w:rPr>
              <w:t xml:space="preserve"> – </w:t>
            </w:r>
            <w:r w:rsidR="00953508" w:rsidRPr="0070165B">
              <w:rPr>
                <w:rFonts w:ascii="Gadugi" w:hAnsi="Gadugi"/>
                <w:sz w:val="22"/>
              </w:rPr>
              <w:t xml:space="preserve">think carefully about how you feel about this. </w:t>
            </w:r>
          </w:p>
        </w:tc>
      </w:tr>
      <w:tr w:rsidR="00273726" w:rsidRPr="00273726" w14:paraId="78E339DC" w14:textId="77777777" w:rsidTr="00866271">
        <w:tc>
          <w:tcPr>
            <w:tcW w:w="2065" w:type="dxa"/>
          </w:tcPr>
          <w:p w14:paraId="7E230C9D" w14:textId="77777777" w:rsidR="00953508" w:rsidRPr="00273726" w:rsidRDefault="00953508" w:rsidP="00A52C93">
            <w:pPr>
              <w:jc w:val="center"/>
              <w:rPr>
                <w:noProof/>
                <w:color w:val="4472C4" w:themeColor="accent1"/>
              </w:rPr>
            </w:pPr>
          </w:p>
          <w:p w14:paraId="7BF11C55" w14:textId="2726816E" w:rsidR="00953508" w:rsidRPr="00273726" w:rsidRDefault="00953508" w:rsidP="00A52C93">
            <w:pPr>
              <w:jc w:val="center"/>
              <w:rPr>
                <w:noProof/>
                <w:color w:val="4472C4" w:themeColor="accent1"/>
              </w:rPr>
            </w:pPr>
          </w:p>
        </w:tc>
        <w:tc>
          <w:tcPr>
            <w:tcW w:w="7671" w:type="dxa"/>
          </w:tcPr>
          <w:p w14:paraId="6BD8D7FF" w14:textId="5201DD21" w:rsidR="00953508" w:rsidRPr="0070165B" w:rsidRDefault="00953508" w:rsidP="00AD33FF">
            <w:pPr>
              <w:rPr>
                <w:rFonts w:ascii="Gadugi" w:hAnsi="Gadugi"/>
                <w:sz w:val="22"/>
              </w:rPr>
            </w:pPr>
            <w:r w:rsidRPr="0070165B">
              <w:rPr>
                <w:rFonts w:ascii="Gadugi" w:hAnsi="Gadugi"/>
                <w:b/>
                <w:bCs/>
                <w:sz w:val="22"/>
              </w:rPr>
              <w:t xml:space="preserve">Learning Journal – </w:t>
            </w:r>
            <w:r w:rsidRPr="0070165B">
              <w:rPr>
                <w:rFonts w:ascii="Gadugi" w:hAnsi="Gadugi"/>
                <w:sz w:val="22"/>
              </w:rPr>
              <w:t>please write your answers in your learning journal</w:t>
            </w:r>
            <w:r w:rsidR="00353694" w:rsidRPr="0070165B">
              <w:rPr>
                <w:rFonts w:ascii="Gadugi" w:hAnsi="Gadugi"/>
                <w:sz w:val="22"/>
              </w:rPr>
              <w:t>.</w:t>
            </w:r>
          </w:p>
        </w:tc>
      </w:tr>
      <w:tr w:rsidR="004B0F15" w:rsidRPr="00273726" w14:paraId="7B9D68E6" w14:textId="77777777" w:rsidTr="00866271">
        <w:tc>
          <w:tcPr>
            <w:tcW w:w="2065" w:type="dxa"/>
          </w:tcPr>
          <w:p w14:paraId="4CED471A" w14:textId="2CCB2340" w:rsidR="004B0F15" w:rsidRPr="00273726" w:rsidRDefault="00953508" w:rsidP="00AD33FF">
            <w:pPr>
              <w:rPr>
                <w:noProof/>
                <w:color w:val="4472C4" w:themeColor="accent1"/>
              </w:rPr>
            </w:pPr>
            <w:r w:rsidRPr="00273726">
              <w:rPr>
                <w:noProof/>
                <w:color w:val="4472C4" w:themeColor="accent1"/>
              </w:rPr>
              <w:drawing>
                <wp:anchor distT="0" distB="0" distL="114300" distR="114300" simplePos="0" relativeHeight="251667456" behindDoc="0" locked="0" layoutInCell="1" allowOverlap="1" wp14:anchorId="06A2DD9A" wp14:editId="4D50B93D">
                  <wp:simplePos x="0" y="0"/>
                  <wp:positionH relativeFrom="column">
                    <wp:posOffset>264795</wp:posOffset>
                  </wp:positionH>
                  <wp:positionV relativeFrom="paragraph">
                    <wp:posOffset>-445770</wp:posOffset>
                  </wp:positionV>
                  <wp:extent cx="647700" cy="603066"/>
                  <wp:effectExtent l="0" t="0" r="0" b="0"/>
                  <wp:wrapNone/>
                  <wp:docPr id="106" name="Picture 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r w:rsidR="004B0F15" w:rsidRPr="00273726">
              <w:rPr>
                <w:noProof/>
                <w:color w:val="4472C4" w:themeColor="accent1"/>
              </w:rPr>
              <w:drawing>
                <wp:anchor distT="0" distB="0" distL="114300" distR="114300" simplePos="0" relativeHeight="251661312" behindDoc="0" locked="0" layoutInCell="1" allowOverlap="1" wp14:anchorId="1F11D115" wp14:editId="2CDF4728">
                  <wp:simplePos x="0" y="0"/>
                  <wp:positionH relativeFrom="column">
                    <wp:posOffset>217170</wp:posOffset>
                  </wp:positionH>
                  <wp:positionV relativeFrom="paragraph">
                    <wp:posOffset>48895</wp:posOffset>
                  </wp:positionV>
                  <wp:extent cx="615950" cy="294299"/>
                  <wp:effectExtent l="0" t="0" r="0" b="0"/>
                  <wp:wrapNone/>
                  <wp:docPr id="97" name="Picture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615950" cy="294299"/>
                          </a:xfrm>
                          <a:prstGeom prst="rect">
                            <a:avLst/>
                          </a:prstGeom>
                          <a:noFill/>
                        </pic:spPr>
                      </pic:pic>
                    </a:graphicData>
                  </a:graphic>
                </wp:anchor>
              </w:drawing>
            </w:r>
          </w:p>
        </w:tc>
        <w:tc>
          <w:tcPr>
            <w:tcW w:w="7671" w:type="dxa"/>
          </w:tcPr>
          <w:p w14:paraId="3139BB5A" w14:textId="6A97E28F" w:rsidR="004B0F15" w:rsidRPr="0070165B" w:rsidRDefault="00A52C93" w:rsidP="00AD33FF">
            <w:pPr>
              <w:rPr>
                <w:rFonts w:ascii="Gadugi" w:hAnsi="Gadugi"/>
                <w:sz w:val="22"/>
              </w:rPr>
            </w:pPr>
            <w:r w:rsidRPr="0070165B">
              <w:rPr>
                <w:rFonts w:ascii="Gadugi" w:hAnsi="Gadugi"/>
                <w:b/>
                <w:bCs/>
                <w:sz w:val="22"/>
              </w:rPr>
              <w:t xml:space="preserve">Read – </w:t>
            </w:r>
            <w:r w:rsidRPr="0070165B">
              <w:rPr>
                <w:rFonts w:ascii="Gadugi" w:hAnsi="Gadugi"/>
                <w:sz w:val="22"/>
              </w:rPr>
              <w:t>please read the text provided.  Make any note</w:t>
            </w:r>
            <w:r w:rsidR="00E04C63" w:rsidRPr="0070165B">
              <w:rPr>
                <w:rFonts w:ascii="Gadugi" w:hAnsi="Gadugi"/>
                <w:sz w:val="22"/>
              </w:rPr>
              <w:t>s</w:t>
            </w:r>
            <w:r w:rsidRPr="0070165B">
              <w:rPr>
                <w:rFonts w:ascii="Gadugi" w:hAnsi="Gadugi"/>
                <w:sz w:val="22"/>
              </w:rPr>
              <w:t xml:space="preserve"> you like</w:t>
            </w:r>
            <w:r w:rsidR="00353694" w:rsidRPr="0070165B">
              <w:rPr>
                <w:rFonts w:ascii="Gadugi" w:hAnsi="Gadugi"/>
                <w:sz w:val="22"/>
              </w:rPr>
              <w:t>.</w:t>
            </w:r>
          </w:p>
          <w:p w14:paraId="45CD9A18" w14:textId="49327EDD" w:rsidR="004B0F15" w:rsidRPr="0070165B" w:rsidRDefault="004B0F15" w:rsidP="00AD33FF">
            <w:pPr>
              <w:rPr>
                <w:rFonts w:ascii="Gadugi" w:hAnsi="Gadugi"/>
                <w:b/>
                <w:bCs/>
                <w:sz w:val="22"/>
              </w:rPr>
            </w:pPr>
          </w:p>
        </w:tc>
      </w:tr>
    </w:tbl>
    <w:p w14:paraId="1E584B01" w14:textId="7A42BCFE" w:rsidR="004D724A" w:rsidRDefault="004D724A" w:rsidP="004D724A">
      <w:pPr>
        <w:rPr>
          <w:color w:val="4472C4" w:themeColor="accent1"/>
          <w:lang w:bidi="ar-SA"/>
        </w:rPr>
      </w:pPr>
      <w:bookmarkStart w:id="7" w:name="_Hlk71805926"/>
    </w:p>
    <w:p w14:paraId="6D596889" w14:textId="77777777" w:rsidR="004E4B9E" w:rsidRDefault="004E4B9E" w:rsidP="004D724A">
      <w:pPr>
        <w:rPr>
          <w:color w:val="4472C4" w:themeColor="accent1"/>
          <w:lang w:bidi="ar-SA"/>
        </w:rPr>
      </w:pPr>
    </w:p>
    <w:p w14:paraId="5755B173" w14:textId="4FE5F256" w:rsidR="00043330" w:rsidRPr="00DE5AB9" w:rsidRDefault="00043330" w:rsidP="00043330">
      <w:pPr>
        <w:pStyle w:val="Heading1"/>
        <w:rPr>
          <w:rFonts w:eastAsia="Times New Roman" w:cstheme="majorHAnsi"/>
          <w:b/>
          <w:bCs/>
          <w:sz w:val="26"/>
          <w:szCs w:val="26"/>
          <w:lang w:bidi="ar-SA"/>
        </w:rPr>
      </w:pPr>
      <w:r w:rsidRPr="00DE5AB9">
        <w:rPr>
          <w:rFonts w:cstheme="majorHAnsi"/>
          <w:b/>
          <w:bCs/>
          <w:noProof/>
          <w:sz w:val="26"/>
          <w:szCs w:val="26"/>
          <w:lang w:bidi="ar-SA"/>
        </w:rPr>
        <w:drawing>
          <wp:anchor distT="0" distB="0" distL="114300" distR="114300" simplePos="0" relativeHeight="252448768" behindDoc="0" locked="0" layoutInCell="1" allowOverlap="1" wp14:anchorId="38CBE916" wp14:editId="01B9B0FC">
            <wp:simplePos x="0" y="0"/>
            <wp:positionH relativeFrom="column">
              <wp:posOffset>4724854</wp:posOffset>
            </wp:positionH>
            <wp:positionV relativeFrom="paragraph">
              <wp:posOffset>-1077686</wp:posOffset>
            </wp:positionV>
            <wp:extent cx="2121535" cy="2152015"/>
            <wp:effectExtent l="0" t="0" r="0" b="0"/>
            <wp:wrapNone/>
            <wp:docPr id="103" name="Picture 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DE5AB9">
        <w:rPr>
          <w:rFonts w:cstheme="majorHAnsi"/>
          <w:b/>
          <w:bCs/>
          <w:noProof/>
          <w:sz w:val="26"/>
          <w:szCs w:val="26"/>
          <w:lang w:bidi="ar-SA"/>
        </w:rPr>
        <w:drawing>
          <wp:anchor distT="0" distB="0" distL="114300" distR="114300" simplePos="0" relativeHeight="252447744" behindDoc="0" locked="0" layoutInCell="1" allowOverlap="1" wp14:anchorId="4BC76BAB" wp14:editId="3C7A5AD6">
            <wp:simplePos x="0" y="0"/>
            <wp:positionH relativeFrom="column">
              <wp:posOffset>-500176</wp:posOffset>
            </wp:positionH>
            <wp:positionV relativeFrom="paragraph">
              <wp:posOffset>267420</wp:posOffset>
            </wp:positionV>
            <wp:extent cx="633730" cy="640080"/>
            <wp:effectExtent l="0" t="0" r="0" b="0"/>
            <wp:wrapNone/>
            <wp:docPr id="501" name="Picture 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633730" cy="640080"/>
                    </a:xfrm>
                    <a:prstGeom prst="rect">
                      <a:avLst/>
                    </a:prstGeom>
                    <a:noFill/>
                  </pic:spPr>
                </pic:pic>
              </a:graphicData>
            </a:graphic>
          </wp:anchor>
        </w:drawing>
      </w:r>
      <w:r w:rsidR="00DE5AB9" w:rsidRPr="00DE5AB9">
        <w:rPr>
          <w:rFonts w:cstheme="majorHAnsi"/>
          <w:b/>
          <w:bCs/>
          <w:sz w:val="26"/>
          <w:szCs w:val="26"/>
        </w:rPr>
        <w:t xml:space="preserve">Activity 12.1 </w:t>
      </w:r>
      <w:r w:rsidRPr="00DE5AB9">
        <w:rPr>
          <w:rFonts w:cstheme="majorHAnsi"/>
          <w:b/>
          <w:bCs/>
          <w:sz w:val="26"/>
          <w:szCs w:val="26"/>
          <w:lang w:bidi="ar-SA"/>
        </w:rPr>
        <w:t>Self-assessment</w:t>
      </w:r>
    </w:p>
    <w:p w14:paraId="0D855FC6" w14:textId="1CAEB836" w:rsidR="00043330" w:rsidRPr="009666AD" w:rsidRDefault="00043330" w:rsidP="00043330">
      <w:pPr>
        <w:spacing w:line="240" w:lineRule="auto"/>
        <w:rPr>
          <w:rFonts w:ascii="Gadugi" w:hAnsi="Gadugi"/>
          <w:color w:val="000000" w:themeColor="text1"/>
          <w:sz w:val="22"/>
          <w:lang w:bidi="ar-SA"/>
        </w:rPr>
      </w:pPr>
      <w:r w:rsidRPr="009666AD">
        <w:rPr>
          <w:rFonts w:ascii="Gadugi" w:hAnsi="Gadugi"/>
          <w:noProof/>
          <w:color w:val="000000" w:themeColor="text1"/>
          <w:sz w:val="22"/>
          <w:lang w:bidi="ar-SA"/>
        </w:rPr>
        <mc:AlternateContent>
          <mc:Choice Requires="wps">
            <w:drawing>
              <wp:anchor distT="45720" distB="45720" distL="114300" distR="114300" simplePos="0" relativeHeight="252445696" behindDoc="0" locked="0" layoutInCell="1" allowOverlap="1" wp14:anchorId="3CFB9ACF" wp14:editId="1B6ED397">
                <wp:simplePos x="0" y="0"/>
                <wp:positionH relativeFrom="column">
                  <wp:posOffset>5337175</wp:posOffset>
                </wp:positionH>
                <wp:positionV relativeFrom="paragraph">
                  <wp:posOffset>789940</wp:posOffset>
                </wp:positionV>
                <wp:extent cx="965200" cy="323850"/>
                <wp:effectExtent l="0" t="0" r="25400"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5200" cy="323850"/>
                        </a:xfrm>
                        <a:prstGeom prst="rect">
                          <a:avLst/>
                        </a:prstGeom>
                        <a:solidFill>
                          <a:srgbClr val="FFFFFF"/>
                        </a:solidFill>
                        <a:ln w="9525">
                          <a:solidFill>
                            <a:srgbClr val="000000"/>
                          </a:solidFill>
                          <a:miter lim="800000"/>
                          <a:headEnd/>
                          <a:tailEnd/>
                        </a:ln>
                      </wps:spPr>
                      <wps:txbx>
                        <w:txbxContent>
                          <w:p w14:paraId="652F7484" w14:textId="77777777" w:rsidR="00F242E4" w:rsidRPr="009666AD" w:rsidRDefault="00F242E4" w:rsidP="00043330">
                            <w:pPr>
                              <w:jc w:val="center"/>
                              <w:rPr>
                                <w:rFonts w:ascii="Gadugi" w:hAnsi="Gadugi"/>
                              </w:rPr>
                            </w:pPr>
                            <w:r w:rsidRPr="009666AD">
                              <w:rPr>
                                <w:rFonts w:ascii="Gadugi" w:hAnsi="Gadugi"/>
                              </w:rPr>
                              <w:t>VERY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CFB9ACF" id="_x0000_s1031" type="#_x0000_t202" style="position:absolute;margin-left:420.25pt;margin-top:62.2pt;width:76pt;height:25.5pt;z-index:2524456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OGljEwIAACUEAAAOAAAAZHJzL2Uyb0RvYy54bWysU11v2yAUfZ+0/4B4X5ykcZdacaouXaZJ&#10;3YfU7QdgjGM0zGUXErv79b3gNI267WUaD4jLhcO551xW10Nn2EGh12BLPptMOVNWQq3truTfv23f&#10;LDnzQdhaGLCq5A/K8+v161er3hVqDi2YWiEjEOuL3pW8DcEVWeZlqzrhJ+CUpWQD2IlAIe6yGkVP&#10;6J3J5tPpZdYD1g5BKu9p93ZM8nXCbxolw5em8SowU3LiFtKMaa7inK1XotihcK2WRxriH1h0Qlt6&#10;9AR1K4Jge9S/QXVaInhowkRCl0HTaKlSDVTNbPqimvtWOJVqIXG8O8nk/x+s/Hy4d1+RheEdDGRg&#10;KsK7O5A/PLOwaYXdqRtE6Fslanp4FiXLeueL49UotS98BKn6T1CTyWIfIAENDXZRFaqTEToZ8HAS&#10;XQ2BSdq8uszJSM4kpS7mF8s8mZKJ4umyQx8+KOhYXJQcydMELg53PkQyong6Et/yYHS91cakAHfV&#10;xiA7CPJ/m0bi/+KYsawnJvk8H+v/K8Q0jT9BdDpQIxvdlXx5OiSKqNp7W6c2C0KbcU2UjT3KGJUb&#10;NQxDNTBdlzyPD0RVK6gfSFeEsW/pn9GiBfzFWU89W3L/cy9QcWY+WvLmarZYxCZPwSJ/O6cAzzPV&#10;eUZYSVAlD5yNy01IHyPqZuGGPGx00veZyZEy9WKS/fhvYrOfx+nU8+9ePwIAAP//AwBQSwMEFAAG&#10;AAgAAAAhAJO1VsDfAAAACwEAAA8AAABkcnMvZG93bnJldi54bWxMj81OwzAQhO9IvIO1SFwQdQjp&#10;T0KcCiGB6A0Kgqsbb5MIex1iNw1vz/YEx535NDtTridnxYhD6DwpuJklIJBqbzpqFLy/PV6vQISo&#10;yWjrCRX8YIB1dX5W6sL4I73iuI2N4BAKhVbQxtgXUoa6RafDzPdI7O394HTkc2ikGfSRw52VaZIs&#10;pNMd8YdW9/jQYv21PTgFq+x5/Ayb25ePerG3ebxajk/fg1KXF9P9HYiIU/yD4VSfq0PFnXb+QCYI&#10;e8pI5oyykWYZCCbyPGVlx8pynoGsSvl/Q/ULAAD//wMAUEsBAi0AFAAGAAgAAAAhALaDOJL+AAAA&#10;4QEAABMAAAAAAAAAAAAAAAAAAAAAAFtDb250ZW50X1R5cGVzXS54bWxQSwECLQAUAAYACAAAACEA&#10;OP0h/9YAAACUAQAACwAAAAAAAAAAAAAAAAAvAQAAX3JlbHMvLnJlbHNQSwECLQAUAAYACAAAACEA&#10;qjhpYxMCAAAlBAAADgAAAAAAAAAAAAAAAAAuAgAAZHJzL2Uyb0RvYy54bWxQSwECLQAUAAYACAAA&#10;ACEAk7VWwN8AAAALAQAADwAAAAAAAAAAAAAAAABtBAAAZHJzL2Rvd25yZXYueG1sUEsFBgAAAAAE&#10;AAQA8wAAAHkFAAAAAA==&#10;">
                <v:textbox>
                  <w:txbxContent>
                    <w:p w14:paraId="652F7484" w14:textId="77777777" w:rsidR="00F242E4" w:rsidRPr="009666AD" w:rsidRDefault="00F242E4" w:rsidP="00043330">
                      <w:pPr>
                        <w:jc w:val="center"/>
                        <w:rPr>
                          <w:rFonts w:ascii="Gadugi" w:hAnsi="Gadugi"/>
                        </w:rPr>
                      </w:pPr>
                      <w:r w:rsidRPr="009666AD">
                        <w:rPr>
                          <w:rFonts w:ascii="Gadugi" w:hAnsi="Gadugi"/>
                        </w:rPr>
                        <w:t>VERY well</w:t>
                      </w:r>
                    </w:p>
                  </w:txbxContent>
                </v:textbox>
                <w10:wrap type="square"/>
              </v:shape>
            </w:pict>
          </mc:Fallback>
        </mc:AlternateContent>
      </w:r>
      <w:r w:rsidRPr="009666AD">
        <w:rPr>
          <w:rFonts w:ascii="Gadugi" w:hAnsi="Gadugi"/>
          <w:noProof/>
          <w:color w:val="000000" w:themeColor="text1"/>
          <w:sz w:val="22"/>
          <w:lang w:bidi="ar-SA"/>
        </w:rPr>
        <mc:AlternateContent>
          <mc:Choice Requires="wps">
            <w:drawing>
              <wp:anchor distT="45720" distB="45720" distL="114300" distR="114300" simplePos="0" relativeHeight="252446720" behindDoc="0" locked="0" layoutInCell="1" allowOverlap="1" wp14:anchorId="05B7F9E9" wp14:editId="7DFB2001">
                <wp:simplePos x="0" y="0"/>
                <wp:positionH relativeFrom="column">
                  <wp:posOffset>-190500</wp:posOffset>
                </wp:positionH>
                <wp:positionV relativeFrom="paragraph">
                  <wp:posOffset>781050</wp:posOffset>
                </wp:positionV>
                <wp:extent cx="806450" cy="298450"/>
                <wp:effectExtent l="0" t="0" r="12700" b="25400"/>
                <wp:wrapSquare wrapText="bothSides"/>
                <wp:docPr id="1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6895D693" w14:textId="77777777" w:rsidR="00F242E4" w:rsidRPr="009666AD" w:rsidRDefault="00F242E4" w:rsidP="00043330">
                            <w:pPr>
                              <w:jc w:val="center"/>
                              <w:rPr>
                                <w:rFonts w:ascii="Gadugi" w:hAnsi="Gadugi"/>
                              </w:rPr>
                            </w:pPr>
                            <w:r w:rsidRPr="009666AD">
                              <w:rPr>
                                <w:rFonts w:ascii="Gadugi" w:hAnsi="Gadugi"/>
                              </w:rPr>
                              <w:t>NOT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5B7F9E9" id="_x0000_s1032" type="#_x0000_t202" style="position:absolute;margin-left:-15pt;margin-top:61.5pt;width:63.5pt;height:23.5pt;z-index:2524467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wnnGEAIAACUEAAAOAAAAZHJzL2Uyb0RvYy54bWysU9uO2yAQfa/Uf0C8N3aiJE2sOKtttqkq&#10;bbeVtv0ADDhGxQwFEjv9+g7Ym01vL1V5QDPMcJhzZtjc9K0mJ+m8AlPS6SSnRBoOQplDSb983r9a&#10;UeIDM4JpMLKkZ+npzfbli01nCzmDBrSQjiCI8UVnS9qEYIss87yRLfMTsNJgsAbXsoCuO2TCsQ7R&#10;W53N8nyZdeCEdcCl93h6NwTpNuHXteThY117GYguKdYW0u7SXsU9225YcXDMNoqPZbB/qKJlyuCj&#10;F6g7Fhg5OvUbVKu4Aw91mHBoM6hrxWXigGym+S9sHhtmZeKC4nh7kcn/P1j+cHq0nxwJ/RvosYGJ&#10;hLf3wL96YmDXMHOQt85B10gm8OFplCzrrC/Gq1FqX/gIUnUfQGCT2TFAAupr10ZVkCdBdGzA+SK6&#10;7APheLjKl/MFRjiGZutVtOMLrHi6bJ0P7yS0JBolddjTBM5O9z4MqU8p8S0PWom90jo57lDttCMn&#10;hv3fpzWi/5SmDelKul7MFgP/v0Lkaf0JolUBB1mrNjKKKyaxIqr21ohkB6b0YCM7bUYZo3KDhqGv&#10;eqJESZfxblS1AnFGXR0Mc4v/DI0G3HdKOpzZkvpvR+YkJfq9wd6sp/N5HPLkzBevZ+i460h1HWGG&#10;I1RJAyWDuQvpY8SyDdxiD2uV9H2uZCwZZzF1aPw3cdiv/ZT1/Lu3PwAAAP//AwBQSwMEFAAGAAgA&#10;AAAhAL/otdrdAAAACgEAAA8AAABkcnMvZG93bnJldi54bWxMT8tOwzAQvCPxD9YicUGtQ4OaNsSp&#10;EBIIbqUguLrxNomw18F20/D3LCc47WNG86g2k7NixBB7Twqu5xkIpMabnloFb68PsxWImDQZbT2h&#10;gm+MsKnPzypdGn+iFxx3qRUsQrHUCrqUhlLK2HTodJz7AYmxgw9OJz5DK03QJxZ3Vi6ybCmd7okd&#10;Oj3gfYfN5+7oFKxunsaP+Jxv35vlwa7TVTE+fgWlLi+mu1sQCaf0R4bf+Bwdas6090cyUVgFszzj&#10;LomBRc4LM9YFzz0/CkZkXcn/FeofAAAA//8DAFBLAQItABQABgAIAAAAIQC2gziS/gAAAOEBAAAT&#10;AAAAAAAAAAAAAAAAAAAAAABbQ29udGVudF9UeXBlc10ueG1sUEsBAi0AFAAGAAgAAAAhADj9If/W&#10;AAAAlAEAAAsAAAAAAAAAAAAAAAAALwEAAF9yZWxzLy5yZWxzUEsBAi0AFAAGAAgAAAAhADbCecYQ&#10;AgAAJQQAAA4AAAAAAAAAAAAAAAAALgIAAGRycy9lMm9Eb2MueG1sUEsBAi0AFAAGAAgAAAAhAL/o&#10;tdrdAAAACgEAAA8AAAAAAAAAAAAAAAAAagQAAGRycy9kb3ducmV2LnhtbFBLBQYAAAAABAAEAPMA&#10;AAB0BQAAAAA=&#10;">
                <v:textbox>
                  <w:txbxContent>
                    <w:p w14:paraId="6895D693" w14:textId="77777777" w:rsidR="00F242E4" w:rsidRPr="009666AD" w:rsidRDefault="00F242E4" w:rsidP="00043330">
                      <w:pPr>
                        <w:jc w:val="center"/>
                        <w:rPr>
                          <w:rFonts w:ascii="Gadugi" w:hAnsi="Gadugi"/>
                        </w:rPr>
                      </w:pPr>
                      <w:r w:rsidRPr="009666AD">
                        <w:rPr>
                          <w:rFonts w:ascii="Gadugi" w:hAnsi="Gadugi"/>
                        </w:rPr>
                        <w:t>NOT well</w:t>
                      </w:r>
                    </w:p>
                  </w:txbxContent>
                </v:textbox>
                <w10:wrap type="square"/>
              </v:shape>
            </w:pict>
          </mc:Fallback>
        </mc:AlternateContent>
      </w:r>
      <w:r w:rsidRPr="009666AD">
        <w:rPr>
          <w:rFonts w:ascii="Gadugi" w:hAnsi="Gadugi"/>
          <w:noProof/>
          <w:color w:val="000000" w:themeColor="text1"/>
          <w:sz w:val="22"/>
          <w:lang w:bidi="ar-SA"/>
        </w:rPr>
        <w:drawing>
          <wp:anchor distT="0" distB="0" distL="114300" distR="114300" simplePos="0" relativeHeight="252444672" behindDoc="0" locked="0" layoutInCell="1" allowOverlap="1" wp14:anchorId="2607C7B1" wp14:editId="13849890">
            <wp:simplePos x="0" y="0"/>
            <wp:positionH relativeFrom="column">
              <wp:posOffset>755650</wp:posOffset>
            </wp:positionH>
            <wp:positionV relativeFrom="paragraph">
              <wp:posOffset>610235</wp:posOffset>
            </wp:positionV>
            <wp:extent cx="4489450" cy="676910"/>
            <wp:effectExtent l="0" t="0" r="6350" b="8890"/>
            <wp:wrapTopAndBottom/>
            <wp:docPr id="118" name="Picture 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489450" cy="676910"/>
                    </a:xfrm>
                    <a:prstGeom prst="rect">
                      <a:avLst/>
                    </a:prstGeom>
                    <a:noFill/>
                  </pic:spPr>
                </pic:pic>
              </a:graphicData>
            </a:graphic>
            <wp14:sizeRelH relativeFrom="margin">
              <wp14:pctWidth>0</wp14:pctWidth>
            </wp14:sizeRelH>
          </wp:anchor>
        </w:drawing>
      </w:r>
      <w:r w:rsidRPr="009666AD">
        <w:rPr>
          <w:rFonts w:ascii="Gadugi" w:hAnsi="Gadugi"/>
          <w:color w:val="000000" w:themeColor="text1"/>
          <w:sz w:val="22"/>
          <w:lang w:bidi="ar-SA"/>
        </w:rPr>
        <w:t xml:space="preserve">REFLECTION: </w:t>
      </w:r>
      <w:bookmarkStart w:id="8" w:name="_Hlk90378755"/>
      <w:r w:rsidRPr="009666AD">
        <w:rPr>
          <w:rFonts w:ascii="Gadugi" w:hAnsi="Gadugi"/>
          <w:color w:val="000000" w:themeColor="text1"/>
          <w:sz w:val="22"/>
          <w:lang w:bidi="ar-SA"/>
        </w:rPr>
        <w:t xml:space="preserve">How well do you think you </w:t>
      </w:r>
      <w:r>
        <w:rPr>
          <w:rFonts w:ascii="Gadugi" w:hAnsi="Gadugi"/>
          <w:b/>
          <w:bCs/>
          <w:color w:val="000000" w:themeColor="text1"/>
          <w:sz w:val="22"/>
          <w:lang w:bidi="ar-SA"/>
        </w:rPr>
        <w:t xml:space="preserve">are equipped to </w:t>
      </w:r>
      <w:r w:rsidR="008F2E2D">
        <w:rPr>
          <w:rFonts w:ascii="Gadugi" w:hAnsi="Gadugi"/>
          <w:b/>
          <w:bCs/>
          <w:color w:val="000000" w:themeColor="text1"/>
          <w:sz w:val="22"/>
          <w:lang w:bidi="ar-SA"/>
        </w:rPr>
        <w:t xml:space="preserve">identify </w:t>
      </w:r>
      <w:r>
        <w:rPr>
          <w:rFonts w:ascii="Gadugi" w:hAnsi="Gadugi"/>
          <w:b/>
          <w:bCs/>
          <w:color w:val="000000" w:themeColor="text1"/>
          <w:sz w:val="22"/>
          <w:lang w:bidi="ar-SA"/>
        </w:rPr>
        <w:t xml:space="preserve">students </w:t>
      </w:r>
      <w:r w:rsidR="008F2E2D">
        <w:rPr>
          <w:rFonts w:ascii="Gadugi" w:hAnsi="Gadugi"/>
          <w:b/>
          <w:bCs/>
          <w:color w:val="000000" w:themeColor="text1"/>
          <w:sz w:val="22"/>
          <w:lang w:bidi="ar-SA"/>
        </w:rPr>
        <w:t>with</w:t>
      </w:r>
      <w:r w:rsidR="00C029EA">
        <w:rPr>
          <w:rFonts w:ascii="Gadugi" w:hAnsi="Gadugi"/>
          <w:b/>
          <w:bCs/>
          <w:color w:val="000000" w:themeColor="text1"/>
          <w:sz w:val="22"/>
          <w:lang w:bidi="ar-SA"/>
        </w:rPr>
        <w:t xml:space="preserve"> learning </w:t>
      </w:r>
      <w:r>
        <w:rPr>
          <w:rFonts w:ascii="Gadugi" w:hAnsi="Gadugi"/>
          <w:b/>
          <w:bCs/>
          <w:color w:val="000000" w:themeColor="text1"/>
          <w:sz w:val="22"/>
          <w:lang w:bidi="ar-SA"/>
        </w:rPr>
        <w:t xml:space="preserve">difficulties? </w:t>
      </w:r>
      <w:bookmarkEnd w:id="8"/>
      <w:r w:rsidRPr="009666AD">
        <w:rPr>
          <w:rFonts w:ascii="Gadugi" w:hAnsi="Gadugi"/>
          <w:color w:val="000000" w:themeColor="text1"/>
          <w:sz w:val="22"/>
          <w:lang w:bidi="ar-SA"/>
        </w:rPr>
        <w:t xml:space="preserve">Look at the scale </w:t>
      </w:r>
      <w:r w:rsidR="00C06E3D">
        <w:rPr>
          <w:rFonts w:ascii="Gadugi" w:hAnsi="Gadugi"/>
          <w:color w:val="000000" w:themeColor="text1"/>
          <w:sz w:val="22"/>
          <w:lang w:bidi="ar-SA"/>
        </w:rPr>
        <w:t>below</w:t>
      </w:r>
      <w:r>
        <w:rPr>
          <w:rFonts w:ascii="Gadugi" w:hAnsi="Gadugi"/>
          <w:color w:val="000000" w:themeColor="text1"/>
          <w:sz w:val="22"/>
          <w:lang w:bidi="ar-SA"/>
        </w:rPr>
        <w:t xml:space="preserve"> </w:t>
      </w:r>
      <w:r w:rsidRPr="009666AD">
        <w:rPr>
          <w:rFonts w:ascii="Gadugi" w:hAnsi="Gadugi"/>
          <w:color w:val="000000" w:themeColor="text1"/>
          <w:sz w:val="22"/>
          <w:lang w:bidi="ar-SA"/>
        </w:rPr>
        <w:t xml:space="preserve">and </w:t>
      </w:r>
      <w:r>
        <w:rPr>
          <w:rFonts w:ascii="Gadugi" w:hAnsi="Gadugi"/>
          <w:color w:val="000000" w:themeColor="text1"/>
          <w:sz w:val="22"/>
          <w:lang w:bidi="ar-SA"/>
        </w:rPr>
        <w:t xml:space="preserve">choose </w:t>
      </w:r>
      <w:r w:rsidRPr="009666AD">
        <w:rPr>
          <w:rFonts w:ascii="Gadugi" w:hAnsi="Gadugi"/>
          <w:color w:val="000000" w:themeColor="text1"/>
          <w:sz w:val="22"/>
          <w:lang w:bidi="ar-SA"/>
        </w:rPr>
        <w:t>the number that best describes</w:t>
      </w:r>
      <w:r>
        <w:rPr>
          <w:rFonts w:ascii="Gadugi" w:hAnsi="Gadugi"/>
          <w:color w:val="000000" w:themeColor="text1"/>
          <w:sz w:val="22"/>
          <w:lang w:bidi="ar-SA"/>
        </w:rPr>
        <w:t xml:space="preserve"> you now</w:t>
      </w:r>
      <w:r w:rsidRPr="009666AD">
        <w:rPr>
          <w:rFonts w:ascii="Gadugi" w:hAnsi="Gadugi"/>
          <w:color w:val="000000" w:themeColor="text1"/>
          <w:sz w:val="22"/>
          <w:lang w:bidi="ar-SA"/>
        </w:rPr>
        <w:t>. Answer in your learning journal.</w:t>
      </w:r>
    </w:p>
    <w:p w14:paraId="543C9CA4" w14:textId="4DC5882C" w:rsidR="00926903" w:rsidRDefault="00043330" w:rsidP="00043330">
      <w:pPr>
        <w:jc w:val="center"/>
        <w:rPr>
          <w:rFonts w:ascii="Gadugi" w:hAnsi="Gadugi"/>
          <w:color w:val="000000" w:themeColor="text1"/>
          <w:sz w:val="22"/>
          <w:lang w:bidi="ar-SA"/>
        </w:rPr>
      </w:pPr>
      <w:r w:rsidRPr="009666AD">
        <w:rPr>
          <w:rFonts w:ascii="Gadugi" w:hAnsi="Gadugi"/>
          <w:color w:val="000000" w:themeColor="text1"/>
          <w:sz w:val="22"/>
          <w:lang w:bidi="ar-SA"/>
        </w:rPr>
        <w:t>You will be asked to do this again at the end of the module.</w:t>
      </w:r>
    </w:p>
    <w:p w14:paraId="5472EE1F" w14:textId="77777777" w:rsidR="00C06E3D" w:rsidRDefault="00C06E3D" w:rsidP="00BB1FE3">
      <w:pPr>
        <w:ind w:left="-20"/>
        <w:rPr>
          <w:rFonts w:ascii="Gadugi" w:hAnsi="Gadugi"/>
          <w:b/>
          <w:bCs/>
          <w:sz w:val="22"/>
        </w:rPr>
      </w:pPr>
    </w:p>
    <w:p w14:paraId="54338D49" w14:textId="570A75AC" w:rsidR="0046000D" w:rsidRDefault="0046000D" w:rsidP="00BB1FE3">
      <w:pPr>
        <w:ind w:left="-20"/>
        <w:rPr>
          <w:rFonts w:ascii="Gadugi" w:hAnsi="Gadugi"/>
          <w:b/>
          <w:bCs/>
          <w:sz w:val="22"/>
        </w:rPr>
      </w:pPr>
    </w:p>
    <w:p w14:paraId="1405D5F0" w14:textId="0C8D217C" w:rsidR="0046000D" w:rsidRPr="00085DE2" w:rsidRDefault="0046000D" w:rsidP="0065206E">
      <w:pPr>
        <w:pStyle w:val="ListParagraph"/>
        <w:keepNext/>
        <w:keepLines/>
        <w:numPr>
          <w:ilvl w:val="2"/>
          <w:numId w:val="5"/>
        </w:numPr>
        <w:spacing w:before="40" w:after="0"/>
        <w:outlineLvl w:val="1"/>
        <w:rPr>
          <w:rFonts w:asciiTheme="majorHAnsi" w:eastAsiaTheme="majorEastAsia" w:hAnsiTheme="majorHAnsi" w:cstheme="majorHAnsi"/>
          <w:b/>
          <w:bCs/>
          <w:color w:val="1F3864" w:themeColor="accent1" w:themeShade="80"/>
          <w:szCs w:val="24"/>
          <w:lang w:bidi="ar-SA"/>
        </w:rPr>
      </w:pPr>
      <w:r w:rsidRPr="00736569">
        <w:rPr>
          <w:rFonts w:eastAsia="Times New Roman" w:cstheme="minorHAnsi"/>
          <w:b/>
          <w:bCs/>
          <w:noProof/>
          <w:color w:val="4472C4" w:themeColor="accent1"/>
          <w:sz w:val="26"/>
          <w:szCs w:val="26"/>
          <w:lang w:eastAsia="ja-JP" w:bidi="ar-SA"/>
        </w:rPr>
        <w:lastRenderedPageBreak/>
        <w:drawing>
          <wp:anchor distT="0" distB="0" distL="114300" distR="114300" simplePos="0" relativeHeight="252481536" behindDoc="0" locked="0" layoutInCell="1" allowOverlap="1" wp14:anchorId="03D633CA" wp14:editId="4B8D742B">
            <wp:simplePos x="0" y="0"/>
            <wp:positionH relativeFrom="column">
              <wp:posOffset>4750049</wp:posOffset>
            </wp:positionH>
            <wp:positionV relativeFrom="paragraph">
              <wp:posOffset>-1375659</wp:posOffset>
            </wp:positionV>
            <wp:extent cx="2120701" cy="2152650"/>
            <wp:effectExtent l="0" t="0" r="0" b="0"/>
            <wp:wrapNone/>
            <wp:docPr id="36" name="Picture 36"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 name="Picture 104"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085DE2">
        <w:rPr>
          <w:rFonts w:asciiTheme="majorHAnsi" w:eastAsiaTheme="majorEastAsia" w:hAnsiTheme="majorHAnsi" w:cstheme="majorHAnsi"/>
          <w:b/>
          <w:bCs/>
          <w:color w:val="1F3864" w:themeColor="accent1" w:themeShade="80"/>
          <w:szCs w:val="24"/>
          <w:lang w:bidi="ar-SA"/>
        </w:rPr>
        <w:t xml:space="preserve">Link to previous learning – </w:t>
      </w:r>
      <w:r w:rsidR="00C936D7">
        <w:rPr>
          <w:rFonts w:asciiTheme="majorHAnsi" w:eastAsiaTheme="majorEastAsia" w:hAnsiTheme="majorHAnsi" w:cstheme="majorHAnsi"/>
          <w:b/>
          <w:bCs/>
          <w:color w:val="1F3864" w:themeColor="accent1" w:themeShade="80"/>
          <w:szCs w:val="24"/>
          <w:lang w:bidi="ar-SA"/>
        </w:rPr>
        <w:t>M</w:t>
      </w:r>
      <w:r w:rsidRPr="00085DE2">
        <w:rPr>
          <w:rFonts w:asciiTheme="majorHAnsi" w:eastAsiaTheme="majorEastAsia" w:hAnsiTheme="majorHAnsi" w:cstheme="majorHAnsi"/>
          <w:b/>
          <w:bCs/>
          <w:color w:val="1F3864" w:themeColor="accent1" w:themeShade="80"/>
          <w:szCs w:val="24"/>
          <w:lang w:bidi="ar-SA"/>
        </w:rPr>
        <w:t xml:space="preserve">odule </w:t>
      </w:r>
      <w:r>
        <w:rPr>
          <w:rFonts w:asciiTheme="majorHAnsi" w:eastAsiaTheme="majorEastAsia" w:hAnsiTheme="majorHAnsi" w:cstheme="majorHAnsi"/>
          <w:b/>
          <w:bCs/>
          <w:color w:val="1F3864" w:themeColor="accent1" w:themeShade="80"/>
          <w:szCs w:val="24"/>
          <w:lang w:bidi="ar-SA"/>
        </w:rPr>
        <w:t>11</w:t>
      </w:r>
      <w:r w:rsidRPr="00085DE2">
        <w:rPr>
          <w:rFonts w:asciiTheme="majorHAnsi" w:eastAsiaTheme="majorEastAsia" w:hAnsiTheme="majorHAnsi" w:cstheme="majorHAnsi"/>
          <w:b/>
          <w:bCs/>
          <w:color w:val="1F3864" w:themeColor="accent1" w:themeShade="80"/>
          <w:szCs w:val="24"/>
          <w:lang w:bidi="ar-SA"/>
        </w:rPr>
        <w:t xml:space="preserve"> (</w:t>
      </w:r>
      <w:r w:rsidR="00C936D7" w:rsidRPr="00C936D7">
        <w:rPr>
          <w:rFonts w:asciiTheme="majorHAnsi" w:eastAsiaTheme="majorEastAsia" w:hAnsiTheme="majorHAnsi" w:cstheme="majorHAnsi"/>
          <w:b/>
          <w:bCs/>
          <w:color w:val="1F3864" w:themeColor="accent1" w:themeShade="80"/>
          <w:szCs w:val="24"/>
          <w:lang w:bidi="ar-SA"/>
        </w:rPr>
        <w:t>Supporting all students through differentiation</w:t>
      </w:r>
      <w:r>
        <w:rPr>
          <w:rFonts w:asciiTheme="majorHAnsi" w:eastAsiaTheme="majorEastAsia" w:hAnsiTheme="majorHAnsi" w:cstheme="majorHAnsi"/>
          <w:b/>
          <w:bCs/>
          <w:color w:val="1F3864" w:themeColor="accent1" w:themeShade="80"/>
          <w:szCs w:val="24"/>
          <w:lang w:bidi="ar-SA"/>
        </w:rPr>
        <w:t>)</w:t>
      </w:r>
    </w:p>
    <w:p w14:paraId="46EAEC00" w14:textId="7F2D097E" w:rsidR="00BB79A7" w:rsidRPr="00D011A8" w:rsidRDefault="00D011A8" w:rsidP="0046000D">
      <w:pPr>
        <w:spacing w:line="240" w:lineRule="auto"/>
        <w:rPr>
          <w:rFonts w:ascii="Gadugi" w:hAnsi="Gadugi"/>
          <w:color w:val="000000" w:themeColor="text1"/>
          <w:sz w:val="22"/>
          <w:lang w:bidi="ar-SA"/>
        </w:rPr>
      </w:pPr>
      <w:r w:rsidRPr="00D011A8">
        <w:rPr>
          <w:rFonts w:ascii="Gadugi" w:hAnsi="Gadugi"/>
          <w:noProof/>
          <w:color w:val="000000" w:themeColor="text1"/>
          <w:sz w:val="22"/>
          <w:lang w:bidi="ar-SA"/>
        </w:rPr>
        <w:drawing>
          <wp:anchor distT="0" distB="0" distL="114300" distR="114300" simplePos="0" relativeHeight="252549120" behindDoc="1" locked="0" layoutInCell="1" allowOverlap="1" wp14:anchorId="0284E4A9" wp14:editId="37A668F5">
            <wp:simplePos x="0" y="0"/>
            <wp:positionH relativeFrom="margin">
              <wp:posOffset>3039110</wp:posOffset>
            </wp:positionH>
            <wp:positionV relativeFrom="paragraph">
              <wp:posOffset>360680</wp:posOffset>
            </wp:positionV>
            <wp:extent cx="3274060" cy="2329180"/>
            <wp:effectExtent l="0" t="0" r="2540" b="0"/>
            <wp:wrapTight wrapText="bothSides">
              <wp:wrapPolygon edited="0">
                <wp:start x="0" y="0"/>
                <wp:lineTo x="0" y="21376"/>
                <wp:lineTo x="21491" y="21376"/>
                <wp:lineTo x="21491" y="0"/>
                <wp:lineTo x="0" y="0"/>
              </wp:wrapPolygon>
            </wp:wrapTight>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3274060" cy="2329180"/>
                    </a:xfrm>
                    <a:prstGeom prst="rect">
                      <a:avLst/>
                    </a:prstGeom>
                    <a:noFill/>
                  </pic:spPr>
                </pic:pic>
              </a:graphicData>
            </a:graphic>
          </wp:anchor>
        </w:drawing>
      </w:r>
      <w:r w:rsidR="0046000D" w:rsidRPr="00D011A8">
        <w:rPr>
          <w:rFonts w:ascii="Gadugi" w:hAnsi="Gadugi"/>
          <w:color w:val="000000" w:themeColor="text1"/>
          <w:sz w:val="22"/>
          <w:lang w:bidi="ar-SA"/>
        </w:rPr>
        <w:t>Think back to module 1</w:t>
      </w:r>
      <w:r w:rsidR="00BB79A7" w:rsidRPr="00D011A8">
        <w:rPr>
          <w:rFonts w:ascii="Gadugi" w:hAnsi="Gadugi"/>
          <w:color w:val="000000" w:themeColor="text1"/>
          <w:sz w:val="22"/>
          <w:lang w:bidi="ar-SA"/>
        </w:rPr>
        <w:t>1</w:t>
      </w:r>
      <w:r w:rsidR="0046000D" w:rsidRPr="00D011A8">
        <w:rPr>
          <w:rFonts w:ascii="Gadugi" w:hAnsi="Gadugi"/>
          <w:color w:val="000000" w:themeColor="text1"/>
          <w:sz w:val="22"/>
          <w:lang w:bidi="ar-SA"/>
        </w:rPr>
        <w:t xml:space="preserve">. </w:t>
      </w:r>
      <w:r w:rsidR="00BB79A7" w:rsidRPr="00D011A8">
        <w:rPr>
          <w:rFonts w:ascii="Gadugi" w:hAnsi="Gadugi"/>
          <w:color w:val="000000" w:themeColor="text1"/>
          <w:sz w:val="22"/>
          <w:lang w:bidi="ar-SA"/>
        </w:rPr>
        <w:t>If you were thinking about differentiating the learning for students, what are some of the factors you might consider?</w:t>
      </w:r>
    </w:p>
    <w:p w14:paraId="7B58653F" w14:textId="153341ED" w:rsidR="00695331" w:rsidRDefault="00C51B5F" w:rsidP="00F07C01">
      <w:pPr>
        <w:spacing w:after="120"/>
        <w:rPr>
          <w:rFonts w:ascii="Gadugi" w:hAnsi="Gadugi"/>
          <w:color w:val="000000" w:themeColor="text1"/>
          <w:sz w:val="22"/>
          <w:lang w:bidi="ar-SA"/>
        </w:rPr>
      </w:pPr>
      <w:r>
        <w:rPr>
          <w:rFonts w:ascii="Gadugi" w:hAnsi="Gadugi"/>
          <w:color w:val="000000" w:themeColor="text1"/>
          <w:sz w:val="22"/>
          <w:lang w:bidi="ar-SA"/>
        </w:rPr>
        <w:t xml:space="preserve">Look at the </w:t>
      </w:r>
      <w:r w:rsidR="00A94697">
        <w:rPr>
          <w:rFonts w:ascii="Gadugi" w:hAnsi="Gadugi"/>
          <w:color w:val="000000" w:themeColor="text1"/>
          <w:sz w:val="22"/>
          <w:lang w:bidi="ar-SA"/>
        </w:rPr>
        <w:t>subheadings</w:t>
      </w:r>
      <w:r>
        <w:rPr>
          <w:rFonts w:ascii="Gadugi" w:hAnsi="Gadugi"/>
          <w:color w:val="000000" w:themeColor="text1"/>
          <w:sz w:val="22"/>
          <w:lang w:bidi="ar-SA"/>
        </w:rPr>
        <w:t xml:space="preserve"> below and </w:t>
      </w:r>
      <w:r w:rsidR="00D011A8">
        <w:rPr>
          <w:rFonts w:ascii="Gadugi" w:hAnsi="Gadugi"/>
          <w:color w:val="000000" w:themeColor="text1"/>
          <w:sz w:val="22"/>
          <w:lang w:bidi="ar-SA"/>
        </w:rPr>
        <w:t>describe in your learning journal why you might need to consider them</w:t>
      </w:r>
      <w:r w:rsidR="00A94697">
        <w:rPr>
          <w:rFonts w:ascii="Gadugi" w:hAnsi="Gadugi"/>
          <w:color w:val="000000" w:themeColor="text1"/>
          <w:sz w:val="22"/>
          <w:lang w:bidi="ar-SA"/>
        </w:rPr>
        <w:t xml:space="preserve"> when differentiating learning</w:t>
      </w:r>
      <w:r w:rsidR="00D011A8">
        <w:rPr>
          <w:rFonts w:ascii="Gadugi" w:hAnsi="Gadugi"/>
          <w:color w:val="000000" w:themeColor="text1"/>
          <w:sz w:val="22"/>
          <w:lang w:bidi="ar-SA"/>
        </w:rPr>
        <w:t xml:space="preserve">. </w:t>
      </w:r>
    </w:p>
    <w:p w14:paraId="3B5A9086" w14:textId="6A6805FC" w:rsidR="00695331" w:rsidRDefault="00A94697" w:rsidP="00F07C01">
      <w:pPr>
        <w:spacing w:after="120"/>
        <w:rPr>
          <w:rFonts w:ascii="Gadugi" w:hAnsi="Gadugi"/>
          <w:color w:val="000000" w:themeColor="text1"/>
          <w:sz w:val="22"/>
          <w:lang w:bidi="ar-SA"/>
        </w:rPr>
      </w:pPr>
      <w:r>
        <w:rPr>
          <w:noProof/>
        </w:rPr>
        <mc:AlternateContent>
          <mc:Choice Requires="wps">
            <w:drawing>
              <wp:anchor distT="0" distB="0" distL="114300" distR="114300" simplePos="0" relativeHeight="252537856" behindDoc="0" locked="0" layoutInCell="1" allowOverlap="1" wp14:anchorId="5AF0D283" wp14:editId="023E75F1">
                <wp:simplePos x="0" y="0"/>
                <wp:positionH relativeFrom="column">
                  <wp:posOffset>1381125</wp:posOffset>
                </wp:positionH>
                <wp:positionV relativeFrom="paragraph">
                  <wp:posOffset>1905</wp:posOffset>
                </wp:positionV>
                <wp:extent cx="1009015" cy="564515"/>
                <wp:effectExtent l="0" t="0" r="0" b="0"/>
                <wp:wrapNone/>
                <wp:docPr id="448" name="Text Box 12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09015" cy="564515"/>
                        </a:xfrm>
                        <a:prstGeom prst="rect">
                          <a:avLst/>
                        </a:prstGeom>
                        <a:gradFill flip="none" rotWithShape="1">
                          <a:gsLst>
                            <a:gs pos="0">
                              <a:srgbClr val="70AD47">
                                <a:lumMod val="67000"/>
                              </a:srgbClr>
                            </a:gs>
                            <a:gs pos="48000">
                              <a:srgbClr val="70AD47">
                                <a:lumMod val="97000"/>
                                <a:lumOff val="3000"/>
                              </a:srgbClr>
                            </a:gs>
                            <a:gs pos="100000">
                              <a:srgbClr val="70AD47">
                                <a:lumMod val="60000"/>
                                <a:lumOff val="40000"/>
                              </a:srgbClr>
                            </a:gs>
                          </a:gsLst>
                          <a:lin ang="16200000" scaled="1"/>
                          <a:tileRect/>
                        </a:gradFill>
                        <a:ln>
                          <a:noFill/>
                        </a:ln>
                        <a:effectLst/>
                      </wps:spPr>
                      <wps:txbx>
                        <w:txbxContent>
                          <w:p w14:paraId="60751CDD" w14:textId="77777777" w:rsidR="00F07C01" w:rsidRPr="00555058" w:rsidRDefault="00F07C01" w:rsidP="00F07C01">
                            <w:pPr>
                              <w:jc w:val="center"/>
                              <w:rPr>
                                <w:sz w:val="28"/>
                                <w:szCs w:val="28"/>
                              </w:rPr>
                            </w:pPr>
                            <w:r>
                              <w:rPr>
                                <w:b/>
                                <w:bCs/>
                                <w:sz w:val="28"/>
                                <w:szCs w:val="28"/>
                              </w:rPr>
                              <w:t>Age/Grade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xmlns="">
            <w:pict>
              <v:shape w14:anchorId="5AF0D283" id="Text Box 1210" o:spid="_x0000_s1033" type="#_x0000_t202" style="position:absolute;margin-left:108.75pt;margin-top:.15pt;width:79.45pt;height:44.45pt;z-index:252537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JCJntwIAAOQFAAAOAAAAZHJzL2Uyb0RvYy54bWysVMFu2zAMvQ/YPwi6r3Y6J2mNOkXWosOA&#10;rC3WDj0rshwLk0VNUmJ3Xz9KtpOgK4ZtWA4KTVKk+PjIi8uuUWQnrJOgCzo5SSkRmkMp9aagXx9v&#10;3p1R4jzTJVOgRUGfhaOXi7dvLlqTi1OoQZXCEgyiXd6agtbemzxJHK9Fw9wJGKHRWIFtmMdPu0lK&#10;y1qM3qjkNE1nSQu2NBa4cA61172RLmL8qhLc31WVE56oguLbfDxtPNfhTBYXLN9YZmrJh2ewf3hF&#10;w6TGpPtQ18wzsrXyl1CN5BYcVP6EQ5NAVUkuYg1YzSR9Uc1DzYyItSA4zuxhcv8vLL/dPZh7S3z3&#10;ATpsYCzCmRXwbw6xSVrj8sEnYOpyh96h0K6yTfjHEgheRGyf93iKzhMeoqXpeTqZUsLRNp1lU5RD&#10;0MNtY53/KKAhQSioxX7FF7DdyvnedXQZ0C1vpFKkUhLJopFSlFjwT9LXEayxgo3D+/GGIwYQr7Qv&#10;zG7WV8qSHUM6zNPldTaPerVtPkPZq2fzNI28wGe63j8+eeOO42VnwStoBp/fxjwfY7IcUyEje+/3&#10;f5IJQfybVLPoHWl9nCob1a9Uhao9XkpqwsLsTmY4XvjD8eVMiTIgG6N6qcQX7FPfHRyd2JGAhNLh&#10;1BA61Ft7jYhzODT0wKEg+W7dEYnB5yF40KyhfEY+YlMjqZzhNxK5sWLO3zOLs4kvwn3j7/CoFLQF&#10;hUGipAb74zV98MeRQSslLc56Qd33LbPIHfVJIznOJ1kWlkP8yKbzU/ywx5b1sUVvmytA/kwQGsOj&#10;GPy9GsXKQvOEa2kZsqKJaY65C+pH8cr3GwjXGhfLZXTCdWCYX+kHw0cSB+Y/dk/MmmE8PA7WLYxb&#10;geUvpqT37Xuw3HqoZGzSAdVhnnGV9Izu117YVcff0euwnBc/AQAA//8DAFBLAwQUAAYACAAAACEA&#10;B8gILd4AAAAHAQAADwAAAGRycy9kb3ducmV2LnhtbEyOTU/DMBBE70j8B2uRuFG7CW1KyKZCSEhI&#10;iEPLx9mJt0lEvI5itwn99ZgTHEczevOK7Wx7caLRd44RlgsFgrh2puMG4f3t6WYDwgfNRveOCeGb&#10;PGzLy4tC58ZNvKPTPjQiQtjnGqENYcil9HVLVvuFG4hjd3Cj1SHGsZFm1FOE214mSq2l1R3Hh1YP&#10;9NhS/bU/WoTV4VllH/XrWX0m3TmZJFfqJUW8vpof7kEEmsPfGH71ozqU0alyRzZe9AjJMlvFKUIK&#10;ItZptr4FUSFs7hKQZSH/+5c/AAAA//8DAFBLAQItABQABgAIAAAAIQC2gziS/gAAAOEBAAATAAAA&#10;AAAAAAAAAAAAAAAAAABbQ29udGVudF9UeXBlc10ueG1sUEsBAi0AFAAGAAgAAAAhADj9If/WAAAA&#10;lAEAAAsAAAAAAAAAAAAAAAAALwEAAF9yZWxzLy5yZWxzUEsBAi0AFAAGAAgAAAAhAOgkIme3AgAA&#10;5AUAAA4AAAAAAAAAAAAAAAAALgIAAGRycy9lMm9Eb2MueG1sUEsBAi0AFAAGAAgAAAAhAAfICC3e&#10;AAAABwEAAA8AAAAAAAAAAAAAAAAAEQUAAGRycy9kb3ducmV2LnhtbFBLBQYAAAAABAAEAPMAAAAc&#10;BgAAAAA=&#10;" fillcolor="#4b7430" stroked="f">
                <v:fill color2="#a9d18e" rotate="t" angle="180" colors="0 #4b7430;31457f #74b349;1 #a9d18e" focus="100%" type="gradient"/>
                <v:textbox>
                  <w:txbxContent>
                    <w:p w14:paraId="60751CDD" w14:textId="77777777" w:rsidR="00F07C01" w:rsidRPr="00555058" w:rsidRDefault="00F07C01" w:rsidP="00F07C01">
                      <w:pPr>
                        <w:jc w:val="center"/>
                        <w:rPr>
                          <w:sz w:val="28"/>
                          <w:szCs w:val="28"/>
                        </w:rPr>
                      </w:pPr>
                      <w:r>
                        <w:rPr>
                          <w:b/>
                          <w:bCs/>
                          <w:sz w:val="28"/>
                          <w:szCs w:val="28"/>
                        </w:rPr>
                        <w:t>Age/Grade</w:t>
                      </w:r>
                    </w:p>
                  </w:txbxContent>
                </v:textbox>
              </v:shape>
            </w:pict>
          </mc:Fallback>
        </mc:AlternateContent>
      </w:r>
      <w:r w:rsidR="00D011A8">
        <w:rPr>
          <w:rFonts w:eastAsia="Times New Roman" w:cstheme="minorHAnsi"/>
          <w:b/>
          <w:bCs/>
          <w:noProof/>
          <w:color w:val="4472C4" w:themeColor="accent1"/>
          <w:sz w:val="26"/>
          <w:szCs w:val="26"/>
          <w:lang w:eastAsia="ja-JP" w:bidi="ar-SA"/>
        </w:rPr>
        <mc:AlternateContent>
          <mc:Choice Requires="wps">
            <w:drawing>
              <wp:anchor distT="0" distB="0" distL="114300" distR="114300" simplePos="0" relativeHeight="252546048" behindDoc="0" locked="0" layoutInCell="1" allowOverlap="1" wp14:anchorId="39500B44" wp14:editId="4B47D557">
                <wp:simplePos x="0" y="0"/>
                <wp:positionH relativeFrom="column">
                  <wp:posOffset>-35560</wp:posOffset>
                </wp:positionH>
                <wp:positionV relativeFrom="paragraph">
                  <wp:posOffset>4445</wp:posOffset>
                </wp:positionV>
                <wp:extent cx="1009015" cy="564515"/>
                <wp:effectExtent l="0" t="0" r="0" b="0"/>
                <wp:wrapNone/>
                <wp:docPr id="466" name="Text Box 1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09015" cy="564515"/>
                        </a:xfrm>
                        <a:prstGeom prst="rect">
                          <a:avLst/>
                        </a:prstGeom>
                        <a:gradFill flip="none" rotWithShape="1">
                          <a:gsLst>
                            <a:gs pos="0">
                              <a:srgbClr val="70AD47">
                                <a:lumMod val="67000"/>
                              </a:srgbClr>
                            </a:gs>
                            <a:gs pos="48000">
                              <a:srgbClr val="70AD47">
                                <a:lumMod val="97000"/>
                                <a:lumOff val="3000"/>
                              </a:srgbClr>
                            </a:gs>
                            <a:gs pos="100000">
                              <a:srgbClr val="70AD47">
                                <a:lumMod val="60000"/>
                                <a:lumOff val="40000"/>
                              </a:srgbClr>
                            </a:gs>
                          </a:gsLst>
                          <a:lin ang="16200000" scaled="1"/>
                          <a:tileRect/>
                        </a:gradFill>
                        <a:ln>
                          <a:noFill/>
                        </a:ln>
                        <a:effectLst/>
                      </wps:spPr>
                      <wps:txbx>
                        <w:txbxContent>
                          <w:p w14:paraId="757BDC19" w14:textId="77777777" w:rsidR="00F07C01" w:rsidRDefault="00F07C01" w:rsidP="00F07C01">
                            <w:pPr>
                              <w:jc w:val="center"/>
                            </w:pPr>
                            <w:r>
                              <w:rPr>
                                <w:b/>
                                <w:bCs/>
                                <w:sz w:val="28"/>
                                <w:szCs w:val="28"/>
                              </w:rPr>
                              <w:t>Learning styles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xmlns="">
            <w:pict>
              <v:shape w14:anchorId="39500B44" id="Text Box 1208" o:spid="_x0000_s1034" type="#_x0000_t202" style="position:absolute;margin-left:-2.8pt;margin-top:.35pt;width:79.45pt;height:44.45pt;z-index:252546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vZc8twIAAOQFAAAOAAAAZHJzL2Uyb0RvYy54bWysVMFu2zAMvQ/YPwi6r3Y6J2mNOkXWosOA&#10;rC3WDj0rshwLk0VNUmJ3Xz9KtpOgK4ZtWA4KTVKk+PjIi8uuUWQnrJOgCzo5SSkRmkMp9aagXx9v&#10;3p1R4jzTJVOgRUGfhaOXi7dvLlqTi1OoQZXCEgyiXd6agtbemzxJHK9Fw9wJGKHRWIFtmMdPu0lK&#10;y1qM3qjkNE1nSQu2NBa4cA61172RLmL8qhLc31WVE56oguLbfDxtPNfhTBYXLN9YZmrJh2ewf3hF&#10;w6TGpPtQ18wzsrXyl1CN5BYcVP6EQ5NAVUkuYg1YzSR9Uc1DzYyItSA4zuxhcv8vLL/dPZh7S3z3&#10;ATpsYCzCmRXwbw6xSVrj8sEnYOpyh96h0K6yTfjHEgheRGyf93iKzhMeoqXpeTqZUsLRNp1lU5RD&#10;0MNtY53/KKAhQSioxX7FF7DdyvnedXQZ0C1vpFKkUhLJopFSlFjwT9LXEayxgo3D+/GGIwYQr7Qv&#10;zG7WV8qSHUM6zNPldTaPerVtPkPZq2fzNI28wGe63j8+eeOO42VnwStoBp/fxjwfY7IcUyEje+/3&#10;f5IJQfybVLPoHWl9nCob1a9Uhao9XkpqwsLsTmY4XvjD8eVMiTIgG6N6qcQX7FPfHRyd2JGAhNLh&#10;1BA61Ft7jYhzODT0wKEg+W7dEYnBz0LwoFlD+Yx8xKZGUjnDbyRyY8Wcv2cWZxNfhPvG3+FRKWgL&#10;CoNESQ32x2v64I8jg1ZKWpz1grrvW2aRO+qTRnKcT7IsLIf4kU3np/hhjy3rY4veNleA/JkgNIZH&#10;Mfh7NYqVheYJ19IyZEUT0xxzF9SP4pXvNxCuNS6Wy+iE68Awv9IPho8kDsx/7J6YNcN4eBysWxi3&#10;AstfTEnv2/dgufVQydikA6rDPOMq6Rndr72wq46/o9dhOS9+AgAA//8DAFBLAwQUAAYACAAAACEA&#10;kaRSrdwAAAAGAQAADwAAAGRycy9kb3ducmV2LnhtbEyOTWuDQBRF94X+h+EVuktmqmgS4zOUQqFQ&#10;umj6sR71RaXOG3Em0ebXd7Jqlpd7Offku9n04kSj6ywjPCwVCOLK1h03CJ8fz4s1COc117q3TAi/&#10;5GBX3N7kOqvtxO902vtGBAi7TCO03g+ZlK5qyWi3tANx6A52NNqHODayHvUU4KaXkVKpNLrj8NDq&#10;gZ5aqn72R4OQHF7U6qt6O6vvqDtHk+RSvcaI93fz4xaEp9n/j+GiH9ShCE6lPXLtRI+wSNKwRFiB&#10;uLRJHIMoEdabFGSRy2v94g8AAP//AwBQSwECLQAUAAYACAAAACEAtoM4kv4AAADhAQAAEwAAAAAA&#10;AAAAAAAAAAAAAAAAW0NvbnRlbnRfVHlwZXNdLnhtbFBLAQItABQABgAIAAAAIQA4/SH/1gAAAJQB&#10;AAALAAAAAAAAAAAAAAAAAC8BAABfcmVscy8ucmVsc1BLAQItABQABgAIAAAAIQDrvZc8twIAAOQF&#10;AAAOAAAAAAAAAAAAAAAAAC4CAABkcnMvZTJvRG9jLnhtbFBLAQItABQABgAIAAAAIQCRpFKt3AAA&#10;AAYBAAAPAAAAAAAAAAAAAAAAABEFAABkcnMvZG93bnJldi54bWxQSwUGAAAAAAQABADzAAAAGgYA&#10;AAAA&#10;" fillcolor="#4b7430" stroked="f">
                <v:fill color2="#a9d18e" rotate="t" angle="180" colors="0 #4b7430;31457f #74b349;1 #a9d18e" focus="100%" type="gradient"/>
                <v:textbox>
                  <w:txbxContent>
                    <w:p w14:paraId="757BDC19" w14:textId="77777777" w:rsidR="00F07C01" w:rsidRDefault="00F07C01" w:rsidP="00F07C01">
                      <w:pPr>
                        <w:jc w:val="center"/>
                      </w:pPr>
                      <w:r>
                        <w:rPr>
                          <w:b/>
                          <w:bCs/>
                          <w:sz w:val="28"/>
                          <w:szCs w:val="28"/>
                        </w:rPr>
                        <w:t>Learning styles</w:t>
                      </w:r>
                    </w:p>
                  </w:txbxContent>
                </v:textbox>
              </v:shape>
            </w:pict>
          </mc:Fallback>
        </mc:AlternateContent>
      </w:r>
    </w:p>
    <w:p w14:paraId="3C19110E" w14:textId="6F704643" w:rsidR="00695331" w:rsidRDefault="00695331" w:rsidP="00F07C01">
      <w:pPr>
        <w:spacing w:after="120"/>
        <w:rPr>
          <w:rFonts w:ascii="Gadugi" w:hAnsi="Gadugi"/>
          <w:color w:val="000000" w:themeColor="text1"/>
          <w:sz w:val="22"/>
          <w:lang w:bidi="ar-SA"/>
        </w:rPr>
      </w:pPr>
    </w:p>
    <w:p w14:paraId="066408AE" w14:textId="4EC10C3B" w:rsidR="00695331" w:rsidRDefault="00A94697" w:rsidP="00F07C01">
      <w:pPr>
        <w:spacing w:after="120"/>
        <w:rPr>
          <w:rFonts w:ascii="Gadugi" w:hAnsi="Gadugi"/>
          <w:color w:val="000000" w:themeColor="text1"/>
          <w:sz w:val="22"/>
          <w:lang w:bidi="ar-SA"/>
        </w:rPr>
      </w:pPr>
      <w:r>
        <w:rPr>
          <w:rFonts w:eastAsia="Times New Roman" w:cstheme="minorHAnsi"/>
          <w:b/>
          <w:bCs/>
          <w:noProof/>
          <w:color w:val="4472C4" w:themeColor="accent1"/>
          <w:sz w:val="26"/>
          <w:szCs w:val="26"/>
          <w:lang w:eastAsia="ja-JP" w:bidi="ar-SA"/>
        </w:rPr>
        <mc:AlternateContent>
          <mc:Choice Requires="wps">
            <w:drawing>
              <wp:anchor distT="0" distB="0" distL="114300" distR="114300" simplePos="0" relativeHeight="252545024" behindDoc="0" locked="0" layoutInCell="1" allowOverlap="1" wp14:anchorId="6F5FEE44" wp14:editId="4DF15940">
                <wp:simplePos x="0" y="0"/>
                <wp:positionH relativeFrom="column">
                  <wp:posOffset>1390650</wp:posOffset>
                </wp:positionH>
                <wp:positionV relativeFrom="paragraph">
                  <wp:posOffset>148590</wp:posOffset>
                </wp:positionV>
                <wp:extent cx="1009015" cy="558800"/>
                <wp:effectExtent l="0" t="0" r="635" b="0"/>
                <wp:wrapNone/>
                <wp:docPr id="460" name="Text Box 1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09015" cy="558800"/>
                        </a:xfrm>
                        <a:prstGeom prst="rect">
                          <a:avLst/>
                        </a:prstGeom>
                        <a:gradFill flip="none" rotWithShape="1">
                          <a:gsLst>
                            <a:gs pos="0">
                              <a:srgbClr val="70AD47">
                                <a:lumMod val="67000"/>
                              </a:srgbClr>
                            </a:gs>
                            <a:gs pos="48000">
                              <a:srgbClr val="70AD47">
                                <a:lumMod val="97000"/>
                                <a:lumOff val="3000"/>
                              </a:srgbClr>
                            </a:gs>
                            <a:gs pos="100000">
                              <a:srgbClr val="70AD47">
                                <a:lumMod val="60000"/>
                                <a:lumOff val="40000"/>
                              </a:srgbClr>
                            </a:gs>
                          </a:gsLst>
                          <a:lin ang="16200000" scaled="1"/>
                          <a:tileRect/>
                        </a:gradFill>
                        <a:ln>
                          <a:noFill/>
                        </a:ln>
                        <a:effectLst/>
                      </wps:spPr>
                      <wps:txbx>
                        <w:txbxContent>
                          <w:p w14:paraId="07C2A8CE" w14:textId="77777777" w:rsidR="00F07C01" w:rsidRDefault="00F07C01" w:rsidP="00F07C01">
                            <w:pPr>
                              <w:jc w:val="center"/>
                            </w:pPr>
                            <w:r>
                              <w:rPr>
                                <w:b/>
                                <w:bCs/>
                                <w:sz w:val="28"/>
                                <w:szCs w:val="28"/>
                              </w:rPr>
                              <w:t>Inclus</w:t>
                            </w:r>
                            <w:r w:rsidRPr="00555058">
                              <w:rPr>
                                <w:b/>
                                <w:bCs/>
                                <w:sz w:val="28"/>
                                <w:szCs w:val="28"/>
                              </w:rPr>
                              <w: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xmlns="">
            <w:pict>
              <v:shape w14:anchorId="6F5FEE44" id="_x0000_s1035" type="#_x0000_t202" style="position:absolute;margin-left:109.5pt;margin-top:11.7pt;width:79.45pt;height:44pt;z-index:252545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UHLztAIAAOQFAAAOAAAAZHJzL2Uyb0RvYy54bWysVE1vEzEQvSPxHyzf6W5KPppVNyi0KkIK&#10;bUWLena83sTCaxvbSbb8ep692SQqHAoiB8c7M56PN2/m8kPbKLIVzkujSzo4yykRmptK6lVJvz3e&#10;vLugxAemK6aMFiV9Fp5+mL19c7mzhTg3a6Mq4QicaF/sbEnXIdgiyzxfi4b5M2OFhrI2rmEBn26V&#10;VY7t4L1R2Xmej7OdcZV1hgvvIb3ulHSW/Ne14OGurr0IRJUUuYV0unQu45nNLlmxcsyuJd+nwf4h&#10;i4ZJjaAHV9csMLJx8jdXjeTOeFOHM26azNS15CLVgGoG+YtqHtbMilQLwPH2AJP/f2757fbB3jsS&#10;2o+mRQNTEd4uDP/ugU22s77Y20RMfeFhHQtta9fEf5RA8BDYPh/wFG0gPHrL82k+GFHCoRuNLi7y&#10;BHh2fG2dD5+EaUi8lNShXykDtl34EOOzojfZo1vdSKVIrSTIokEpSpwJTzKsE1h9BSuP9+mFJ9YA&#10;r7wrzK2WV8qRLQMdJvn8ejhJcrVpvpiqE48n+SFN39mnPFb+1N8Qtbze57T3yQqEAiO7UO9fEwkg&#10;/k2ocbJOtD4NNezFQPRlVRAd8FJSExZndzDGeOGH8eVMiSoim7wGqcRX9KnrDkYndSRio3Q8tYkd&#10;6rSdRKQ53Df0yKF4C+2yJRLOp9F5lCxN9Qw+oqmJVN7yGwluLJgP98xhNpER9k24w1Ersyup2d8o&#10;WRv380/yaI+RgZaSHWa9pP7HhjlwR33WIMd0MBzG5ZA+hqPJOT7cqWZ5qtGb5sqAPwNAY3m6Rvug&#10;+mvtTPOEtTSPUaFimiN2SUN/vQrdBsJa42I+T0ZYB5aFhX6wvCdxZP5j+8Sc3Y9HwGDdmn4rsOLF&#10;lHS2XQ/mm2BqmZp0RHU/z1glHaO7tRd31el3sjou59kvAAAA//8DAFBLAwQUAAYACAAAACEA/6D6&#10;TuAAAAAKAQAADwAAAGRycy9kb3ducmV2LnhtbEyPTUvEMBCG74L/IYzgzU3artatTRcRBEE8uH6c&#10;02a2LTaT0mS3dX+940lvM8zDO89bbhc3iCNOofekIVkpEEiNtz21Gt7fHq9uQYRoyJrBE2r4xgDb&#10;6vysNIX1M73icRdbwSEUCqOhi3EspAxNh86ElR+R+Lb3kzOR16mVdjIzh7tBpkrdSGd64g+dGfGh&#10;w+Zrd3AarvdPKv9oXk7qM+1P6SypVs+Z1pcXy/0diIhL/IPhV5/VoWKn2h/IBjFoSJMNd4k8ZGsQ&#10;DGR5vgFRM5kka5BVKf9XqH4AAAD//wMAUEsBAi0AFAAGAAgAAAAhALaDOJL+AAAA4QEAABMAAAAA&#10;AAAAAAAAAAAAAAAAAFtDb250ZW50X1R5cGVzXS54bWxQSwECLQAUAAYACAAAACEAOP0h/9YAAACU&#10;AQAACwAAAAAAAAAAAAAAAAAvAQAAX3JlbHMvLnJlbHNQSwECLQAUAAYACAAAACEAEVBy87QCAADk&#10;BQAADgAAAAAAAAAAAAAAAAAuAgAAZHJzL2Uyb0RvYy54bWxQSwECLQAUAAYACAAAACEA/6D6TuAA&#10;AAAKAQAADwAAAAAAAAAAAAAAAAAOBQAAZHJzL2Rvd25yZXYueG1sUEsFBgAAAAAEAAQA8wAAABsG&#10;AAAAAA==&#10;" fillcolor="#4b7430" stroked="f">
                <v:fill color2="#a9d18e" rotate="t" angle="180" colors="0 #4b7430;31457f #74b349;1 #a9d18e" focus="100%" type="gradient"/>
                <v:textbox>
                  <w:txbxContent>
                    <w:p w14:paraId="07C2A8CE" w14:textId="77777777" w:rsidR="00F07C01" w:rsidRDefault="00F07C01" w:rsidP="00F07C01">
                      <w:pPr>
                        <w:jc w:val="center"/>
                      </w:pPr>
                      <w:r>
                        <w:rPr>
                          <w:b/>
                          <w:bCs/>
                          <w:sz w:val="28"/>
                          <w:szCs w:val="28"/>
                        </w:rPr>
                        <w:t>Inclus</w:t>
                      </w:r>
                      <w:r w:rsidRPr="00555058">
                        <w:rPr>
                          <w:b/>
                          <w:bCs/>
                          <w:sz w:val="28"/>
                          <w:szCs w:val="28"/>
                        </w:rPr>
                        <w:t>ion</w:t>
                      </w:r>
                    </w:p>
                  </w:txbxContent>
                </v:textbox>
              </v:shape>
            </w:pict>
          </mc:Fallback>
        </mc:AlternateContent>
      </w:r>
      <w:r>
        <w:rPr>
          <w:rFonts w:eastAsia="Times New Roman" w:cstheme="minorHAnsi"/>
          <w:b/>
          <w:bCs/>
          <w:noProof/>
          <w:color w:val="4472C4" w:themeColor="accent1"/>
          <w:sz w:val="26"/>
          <w:szCs w:val="26"/>
          <w:lang w:eastAsia="ja-JP" w:bidi="ar-SA"/>
        </w:rPr>
        <mc:AlternateContent>
          <mc:Choice Requires="wps">
            <w:drawing>
              <wp:anchor distT="0" distB="0" distL="114300" distR="114300" simplePos="0" relativeHeight="252544000" behindDoc="0" locked="0" layoutInCell="1" allowOverlap="1" wp14:anchorId="4088F635" wp14:editId="12A2D9A4">
                <wp:simplePos x="0" y="0"/>
                <wp:positionH relativeFrom="column">
                  <wp:posOffset>-38100</wp:posOffset>
                </wp:positionH>
                <wp:positionV relativeFrom="paragraph">
                  <wp:posOffset>135890</wp:posOffset>
                </wp:positionV>
                <wp:extent cx="990600" cy="564515"/>
                <wp:effectExtent l="0" t="0" r="0" b="6985"/>
                <wp:wrapNone/>
                <wp:docPr id="463" name="Text Box 1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90600" cy="564515"/>
                        </a:xfrm>
                        <a:prstGeom prst="rect">
                          <a:avLst/>
                        </a:prstGeom>
                        <a:gradFill flip="none" rotWithShape="1">
                          <a:gsLst>
                            <a:gs pos="0">
                              <a:srgbClr val="70AD47">
                                <a:lumMod val="67000"/>
                              </a:srgbClr>
                            </a:gs>
                            <a:gs pos="48000">
                              <a:srgbClr val="70AD47">
                                <a:lumMod val="97000"/>
                                <a:lumOff val="3000"/>
                              </a:srgbClr>
                            </a:gs>
                            <a:gs pos="100000">
                              <a:srgbClr val="70AD47">
                                <a:lumMod val="60000"/>
                                <a:lumOff val="40000"/>
                              </a:srgbClr>
                            </a:gs>
                          </a:gsLst>
                          <a:lin ang="16200000" scaled="1"/>
                          <a:tileRect/>
                        </a:gradFill>
                        <a:ln>
                          <a:noFill/>
                        </a:ln>
                        <a:effectLst/>
                      </wps:spPr>
                      <wps:txbx>
                        <w:txbxContent>
                          <w:p w14:paraId="24E83CFF" w14:textId="77777777" w:rsidR="00F07C01" w:rsidRDefault="00F07C01" w:rsidP="00F07C01">
                            <w:pPr>
                              <w:jc w:val="center"/>
                            </w:pPr>
                            <w:r>
                              <w:rPr>
                                <w:b/>
                                <w:bCs/>
                                <w:sz w:val="28"/>
                                <w:szCs w:val="28"/>
                              </w:rPr>
                              <w:t>Social skills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xmlns="">
            <w:pict>
              <v:shape w14:anchorId="4088F635" id="_x0000_s1036" type="#_x0000_t202" style="position:absolute;margin-left:-3pt;margin-top:10.7pt;width:78pt;height:44.45pt;z-index:252544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H/kJuAIAAOQFAAAOAAAAZHJzL2Uyb0RvYy54bWysVFtv0zAUfkfiP1h+Z0lH263R0qlsGkIq&#10;28SG9uw6Thvh2MZ224xfz2c7vTAQAsSL45zz+Vy+c7m47FpJNsK6RquSDk5ySoTiumrUsqSfH2/e&#10;nFPiPFMVk1qJkj4LRy+nr19dbE0hTvVKy0pYAiPKFVtT0pX3psgyx1eiZe5EG6GgrLVtmcevXWaV&#10;ZVtYb2V2mufjbKttZazmwjlIr5OSTqP9uhbc39W1E57IkiI2H08bz0U4s+kFK5aWmVXD+zDYP0TR&#10;skbB6d7UNfOMrG3zk6m24VY7XfsTrttM13XDRcwB2QzyF9k8rJgRMReQ48yeJvf/zPLbzYO5t8R3&#10;73SHAsYknJlr/sWBm2xrXNFjAqeucECHRLvatuGLFAgegtvnPZ+i84RDOJnk4xwaDtVoPBwNRoHv&#10;7PDYWOffC92ScCmpRbliAGwzdz5Bd5Ce3OqmkZLUskGvKHQUJVb7p8avIle7BJYO7+MLR4wGXXnK&#10;yy4XV9KSDUM3nOWz6+FZlMt1+1FXSTw+yxFy8u0SPoa8dMf2hucBFSQ95rc2JzubrIArNGRCv/0T&#10;TwOA/sIV+E7h/+hquBOD/JdZQbTnSzaKsDC6gzGmK5gijjMpqsAsSGGFb6T4hDolhjA5sSJBI1U4&#10;lQ4VStokEXEM+4IeWijcfLfoSBOMR8qDaKGrZ/Qjqhqbyhl+06A55sz5e2YxmwgJ+8bf4ail3pZU&#10;9zdKVtp++5U84DEy0FKyxayX1H1dM4vmkR8UumMyGA5h1sef4ejsFD/2WLM41qh1e6XRQANwY3i8&#10;BryXu2ttdfuEtTQLXqFiisN3Sf3ueuXTBsJa42I2iyCsA8P8XD0YHkwHKkPrP3ZPzJp+PjwG61bv&#10;tgIrXoxJwqYizNZe102s0oHVfp6xSlJLp7UXdtXxf0QdlvP0OwAAAP//AwBQSwMEFAAGAAgAAAAh&#10;AKSWrMXfAAAACQEAAA8AAABkcnMvZG93bnJldi54bWxMj81qwzAQhO+FvIPYQG+JZKdJi2s5hEKh&#10;UHpo+nOWrY1tYq2MpcRunr6bU3vb3Rlmv8m3k+vEGYfQetKQLBUIpMrblmoNnx/PiwcQIRqypvOE&#10;Gn4wwLaY3eQms36kdzzvYy04hEJmNDQx9pmUoWrQmbD0PRJrBz84E3kdamkHM3K462Sq1EY60xJ/&#10;aEyPTw1Wx/3JaVgfXtT9V/V2Ud9pe0lHSaV6XWl9O592jyAiTvHPDFd8RoeCmUp/IhtEp2Gx4SpR&#10;Q5rcgbjqa8WHkodErUAWufzfoPgFAAD//wMAUEsBAi0AFAAGAAgAAAAhALaDOJL+AAAA4QEAABMA&#10;AAAAAAAAAAAAAAAAAAAAAFtDb250ZW50X1R5cGVzXS54bWxQSwECLQAUAAYACAAAACEAOP0h/9YA&#10;AACUAQAACwAAAAAAAAAAAAAAAAAvAQAAX3JlbHMvLnJlbHNQSwECLQAUAAYACAAAACEAeR/5CbgC&#10;AADkBQAADgAAAAAAAAAAAAAAAAAuAgAAZHJzL2Uyb0RvYy54bWxQSwECLQAUAAYACAAAACEApJas&#10;xd8AAAAJAQAADwAAAAAAAAAAAAAAAAASBQAAZHJzL2Rvd25yZXYueG1sUEsFBgAAAAAEAAQA8wAA&#10;AB4GAAAAAA==&#10;" fillcolor="#4b7430" stroked="f">
                <v:fill color2="#a9d18e" rotate="t" angle="180" colors="0 #4b7430;31457f #74b349;1 #a9d18e" focus="100%" type="gradient"/>
                <v:textbox>
                  <w:txbxContent>
                    <w:p w14:paraId="24E83CFF" w14:textId="77777777" w:rsidR="00F07C01" w:rsidRDefault="00F07C01" w:rsidP="00F07C01">
                      <w:pPr>
                        <w:jc w:val="center"/>
                      </w:pPr>
                      <w:r>
                        <w:rPr>
                          <w:b/>
                          <w:bCs/>
                          <w:sz w:val="28"/>
                          <w:szCs w:val="28"/>
                        </w:rPr>
                        <w:t>Social skills</w:t>
                      </w:r>
                    </w:p>
                  </w:txbxContent>
                </v:textbox>
              </v:shape>
            </w:pict>
          </mc:Fallback>
        </mc:AlternateContent>
      </w:r>
    </w:p>
    <w:p w14:paraId="137B77E3" w14:textId="58DF128A" w:rsidR="00C1280E" w:rsidRDefault="00C1280E" w:rsidP="00F07C01">
      <w:pPr>
        <w:spacing w:after="120"/>
        <w:rPr>
          <w:rFonts w:ascii="Gadugi" w:hAnsi="Gadugi"/>
          <w:b/>
          <w:bCs/>
          <w:sz w:val="22"/>
        </w:rPr>
      </w:pPr>
    </w:p>
    <w:p w14:paraId="2980124C" w14:textId="7402BF71" w:rsidR="00C1280E" w:rsidRDefault="00A94697" w:rsidP="00F07C01">
      <w:pPr>
        <w:spacing w:after="120"/>
        <w:rPr>
          <w:rFonts w:ascii="Gadugi" w:hAnsi="Gadugi"/>
          <w:b/>
          <w:bCs/>
          <w:sz w:val="22"/>
        </w:rPr>
      </w:pPr>
      <w:r>
        <w:rPr>
          <w:noProof/>
        </w:rPr>
        <mc:AlternateContent>
          <mc:Choice Requires="wps">
            <w:drawing>
              <wp:anchor distT="0" distB="0" distL="114300" distR="114300" simplePos="0" relativeHeight="252535808" behindDoc="0" locked="0" layoutInCell="1" allowOverlap="1" wp14:anchorId="1538BAD8" wp14:editId="0391A405">
                <wp:simplePos x="0" y="0"/>
                <wp:positionH relativeFrom="column">
                  <wp:posOffset>-54610</wp:posOffset>
                </wp:positionH>
                <wp:positionV relativeFrom="paragraph">
                  <wp:posOffset>283210</wp:posOffset>
                </wp:positionV>
                <wp:extent cx="1017270" cy="564515"/>
                <wp:effectExtent l="0" t="0" r="0" b="0"/>
                <wp:wrapNone/>
                <wp:docPr id="456" name="Text Box 1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17270" cy="564515"/>
                        </a:xfrm>
                        <a:prstGeom prst="rect">
                          <a:avLst/>
                        </a:prstGeom>
                        <a:gradFill flip="none" rotWithShape="1">
                          <a:gsLst>
                            <a:gs pos="0">
                              <a:srgbClr val="70AD47">
                                <a:lumMod val="67000"/>
                              </a:srgbClr>
                            </a:gs>
                            <a:gs pos="48000">
                              <a:srgbClr val="70AD47">
                                <a:lumMod val="97000"/>
                                <a:lumOff val="3000"/>
                              </a:srgbClr>
                            </a:gs>
                            <a:gs pos="100000">
                              <a:srgbClr val="70AD47">
                                <a:lumMod val="60000"/>
                                <a:lumOff val="40000"/>
                              </a:srgbClr>
                            </a:gs>
                          </a:gsLst>
                          <a:lin ang="16200000" scaled="1"/>
                          <a:tileRect/>
                        </a:gradFill>
                        <a:ln>
                          <a:noFill/>
                        </a:ln>
                        <a:effectLst/>
                      </wps:spPr>
                      <wps:txbx>
                        <w:txbxContent>
                          <w:p w14:paraId="26E7B243" w14:textId="77777777" w:rsidR="00F07C01" w:rsidRDefault="00F07C01" w:rsidP="00F07C01">
                            <w:pPr>
                              <w:jc w:val="center"/>
                            </w:pPr>
                            <w:r>
                              <w:rPr>
                                <w:b/>
                                <w:bCs/>
                                <w:sz w:val="28"/>
                                <w:szCs w:val="28"/>
                              </w:rPr>
                              <w:t>Number of students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xmlns="">
            <w:pict>
              <v:shape w14:anchorId="1538BAD8" id="_x0000_s1037" type="#_x0000_t202" style="position:absolute;margin-left:-4.3pt;margin-top:22.3pt;width:80.1pt;height:44.45pt;z-index:252535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ZtMGuQIAAOUFAAAOAAAAZHJzL2Uyb0RvYy54bWysVFFv2yAQfp+0/4B4X21nTtJadaqsVadJ&#10;WVstnfpMMI7RMDAgsbtfvwPsJOqqaZuWB4LvPg7uu+/u8qpvBdozY7mSJc7OUoyYpKriclvir4+3&#10;784xso7IigglWYmfmcVXi7dvLjtdsIlqlKiYQRBE2qLTJW6c00WSWNqwltgzpZkEZ61MSxx8mm1S&#10;GdJB9FYkkzSdJZ0ylTaKMmvBehOdeBHi1zWj7r6uLXNIlBje5sJqwrrxa7K4JMXWEN1wOjyD/MMr&#10;WsIlXHoIdUMcQTvDfwnVcmqUVbU7o6pNVF1zykIOkE2Wvshm3RDNQi5AjtUHmuz/C0vv9mv9YJDr&#10;P6geChiSsHql6DcL3CSdtsWA8ZzawgLaJ9rXpvX/kAKCg8Dt84FP1jtEfbQ0m0/m4KLgm87yaTb1&#10;hCfH09pY95GpFvlNiQ3UK7yA7FfWRegIGditbrkQqBYcxCJBUhgZ5Z64awJZYwZbC+fDCYu0Ar7S&#10;mJjZbq6FQXsCcpiny5t8Huxi135WVTTP5mkadAHPtBEfnry1p/Hyc4/ylgHz25gXY0xSwFWgyIh+&#10;/yc3ZQD6i6tmAR1kfXpVPppfyQpMB74El4j43s1m0F7wg/alRLDKMxuiOi7YF6hTrA60TqiIZ0JI&#10;v0rlKxS90cJCHw4FPWrI71y/6RH3wUN0b9qo6hkECVUNqrKa3nIQx4pY90AMNCc8CQaOu4elFqor&#10;sRp2GDXK/HjN7vHQM+DFqINmL7H9viMGxCM+SVDHRZbnENaFj3w6n8CHOfVsTj1y114rEFAG3Gga&#10;th7vxLitjWqfYC4t/a3gIpLC3SV24/baxREEc42y5TKAYB5o4lZyrakP7an00n/sn4jRQ3846Kw7&#10;NY4FUrxok4iNRVjunKp5qNKR1aGhYZZESce554fV6XdAHafz4icAAAD//wMAUEsDBBQABgAIAAAA&#10;IQAQY7Tp3wAAAAkBAAAPAAAAZHJzL2Rvd25yZXYueG1sTI9PS8NAEMXvgt9hGcFbu9ukqSVmU0QQ&#10;BPFg/XPeZKdJMDsbstsm9tM7Pelp3vAeb35T7GbXixOOofOkYbVUIJBqbztqNHy8Py22IEI0ZE3v&#10;CTX8YIBdeX1VmNz6id7wtI+N4BIKudHQxjjkUoa6RWfC0g9I7B386EzkdWykHc3E5a6XiVIb6UxH&#10;fKE1Az62WH/vj05DdnhWd5/161l9Jd05mSRV6iXV+vZmfrgHEXGOf2G44DM6lMxU+SPZIHoNi+2G&#10;kxrWa54XP1uxqFikaQayLOT/D8pfAAAA//8DAFBLAQItABQABgAIAAAAIQC2gziS/gAAAOEBAAAT&#10;AAAAAAAAAAAAAAAAAAAAAABbQ29udGVudF9UeXBlc10ueG1sUEsBAi0AFAAGAAgAAAAhADj9If/W&#10;AAAAlAEAAAsAAAAAAAAAAAAAAAAALwEAAF9yZWxzLy5yZWxzUEsBAi0AFAAGAAgAAAAhABJm0wa5&#10;AgAA5QUAAA4AAAAAAAAAAAAAAAAALgIAAGRycy9lMm9Eb2MueG1sUEsBAi0AFAAGAAgAAAAhABBj&#10;tOnfAAAACQEAAA8AAAAAAAAAAAAAAAAAEwUAAGRycy9kb3ducmV2LnhtbFBLBQYAAAAABAAEAPMA&#10;AAAfBgAAAAA=&#10;" fillcolor="#4b7430" stroked="f">
                <v:fill color2="#a9d18e" rotate="t" angle="180" colors="0 #4b7430;31457f #74b349;1 #a9d18e" focus="100%" type="gradient"/>
                <v:textbox>
                  <w:txbxContent>
                    <w:p w14:paraId="26E7B243" w14:textId="77777777" w:rsidR="00F07C01" w:rsidRDefault="00F07C01" w:rsidP="00F07C01">
                      <w:pPr>
                        <w:jc w:val="center"/>
                      </w:pPr>
                      <w:r>
                        <w:rPr>
                          <w:b/>
                          <w:bCs/>
                          <w:sz w:val="28"/>
                          <w:szCs w:val="28"/>
                        </w:rPr>
                        <w:t>Number of students</w:t>
                      </w:r>
                    </w:p>
                  </w:txbxContent>
                </v:textbox>
              </v:shape>
            </w:pict>
          </mc:Fallback>
        </mc:AlternateContent>
      </w:r>
    </w:p>
    <w:p w14:paraId="1AD5A658" w14:textId="513EB5B6" w:rsidR="00C1280E" w:rsidRDefault="006D252D" w:rsidP="00F07C01">
      <w:pPr>
        <w:spacing w:after="120"/>
        <w:rPr>
          <w:rFonts w:ascii="Gadugi" w:hAnsi="Gadugi"/>
          <w:b/>
          <w:bCs/>
          <w:sz w:val="22"/>
        </w:rPr>
      </w:pPr>
      <w:r w:rsidRPr="006D252D">
        <w:rPr>
          <w:rFonts w:ascii="Gadugi" w:eastAsia="Calibri" w:hAnsi="Gadugi" w:cs="Arial"/>
          <w:noProof/>
          <w:color w:val="5A5A5A"/>
          <w:sz w:val="22"/>
          <w:lang w:val="en-GB" w:bidi="ar-SA"/>
        </w:rPr>
        <mc:AlternateContent>
          <mc:Choice Requires="wps">
            <w:drawing>
              <wp:anchor distT="45720" distB="45720" distL="114300" distR="114300" simplePos="0" relativeHeight="252570624" behindDoc="1" locked="0" layoutInCell="1" allowOverlap="1" wp14:anchorId="44CC0EAE" wp14:editId="4327CFC0">
                <wp:simplePos x="0" y="0"/>
                <wp:positionH relativeFrom="column">
                  <wp:posOffset>2997200</wp:posOffset>
                </wp:positionH>
                <wp:positionV relativeFrom="paragraph">
                  <wp:posOffset>264795</wp:posOffset>
                </wp:positionV>
                <wp:extent cx="3299460" cy="590550"/>
                <wp:effectExtent l="0" t="0" r="0" b="0"/>
                <wp:wrapTight wrapText="bothSides">
                  <wp:wrapPolygon edited="0">
                    <wp:start x="0" y="0"/>
                    <wp:lineTo x="0" y="20903"/>
                    <wp:lineTo x="21450" y="20903"/>
                    <wp:lineTo x="21450" y="0"/>
                    <wp:lineTo x="0" y="0"/>
                  </wp:wrapPolygon>
                </wp:wrapTight>
                <wp:docPr id="3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99460" cy="590550"/>
                        </a:xfrm>
                        <a:prstGeom prst="rect">
                          <a:avLst/>
                        </a:prstGeom>
                        <a:solidFill>
                          <a:srgbClr val="FFFFFF"/>
                        </a:solidFill>
                        <a:ln w="9525">
                          <a:noFill/>
                          <a:miter lim="800000"/>
                          <a:headEnd/>
                          <a:tailEnd/>
                        </a:ln>
                      </wps:spPr>
                      <wps:txbx>
                        <w:txbxContent>
                          <w:p w14:paraId="69370543" w14:textId="77777777" w:rsidR="006D252D" w:rsidRPr="006D252D" w:rsidRDefault="006D252D" w:rsidP="006D252D">
                            <w:pPr>
                              <w:rPr>
                                <w:rFonts w:ascii="Gadugi" w:eastAsia="Calibri" w:hAnsi="Gadugi" w:cs="Times New Roman"/>
                                <w:sz w:val="18"/>
                                <w:szCs w:val="18"/>
                                <w:lang w:val="en-GB" w:bidi="ar-SA"/>
                              </w:rPr>
                            </w:pPr>
                            <w:r w:rsidRPr="006D252D">
                              <w:rPr>
                                <w:rFonts w:ascii="Gadugi" w:eastAsia="Calibri" w:hAnsi="Gadugi" w:cs="Times New Roman"/>
                                <w:sz w:val="18"/>
                                <w:szCs w:val="18"/>
                                <w:lang w:val="en-GB" w:bidi="ar-SA"/>
                              </w:rPr>
                              <w:t xml:space="preserve">Image Source: </w:t>
                            </w:r>
                            <w:hyperlink r:id="rId28" w:history="1">
                              <w:r w:rsidRPr="006D252D">
                                <w:rPr>
                                  <w:rStyle w:val="Hyperlink"/>
                                  <w:rFonts w:ascii="Gadugi" w:eastAsia="Calibri" w:hAnsi="Gadugi" w:cs="Times New Roman"/>
                                  <w:sz w:val="18"/>
                                  <w:szCs w:val="18"/>
                                  <w:lang w:val="en-GB" w:bidi="ar-SA"/>
                                </w:rPr>
                                <w:t>https://pixabay.com/images/search/burma/?pagi=2&amp;</w:t>
                              </w:r>
                            </w:hyperlink>
                            <w:r w:rsidRPr="006D252D">
                              <w:rPr>
                                <w:rFonts w:ascii="Gadugi" w:eastAsia="Calibri" w:hAnsi="Gadugi" w:cs="Times New Roman"/>
                                <w:sz w:val="18"/>
                                <w:szCs w:val="18"/>
                                <w:lang w:val="en-GB" w:bidi="ar-SA"/>
                              </w:rPr>
                              <w:t xml:space="preserve"> (free)</w:t>
                            </w:r>
                          </w:p>
                          <w:p w14:paraId="7ED1CA4E" w14:textId="77777777" w:rsidR="006D252D" w:rsidRPr="006D252D" w:rsidRDefault="006D252D" w:rsidP="006D252D">
                            <w:pPr>
                              <w:rPr>
                                <w:rFonts w:ascii="Calibri" w:eastAsia="Calibri" w:hAnsi="Calibri" w:cs="Times New Roman"/>
                                <w:sz w:val="22"/>
                                <w:lang w:val="en-GB" w:bidi="ar-SA"/>
                              </w:rPr>
                            </w:pPr>
                            <w:r w:rsidRPr="006D252D">
                              <w:rPr>
                                <w:rFonts w:ascii="Calibri" w:eastAsia="Calibri" w:hAnsi="Calibri" w:cs="Times New Roman"/>
                                <w:sz w:val="22"/>
                                <w:lang w:val="en-GB" w:bidi="ar-SA"/>
                              </w:rPr>
                              <w:t xml:space="preserve">         </w:t>
                            </w:r>
                          </w:p>
                          <w:p w14:paraId="514B12EA" w14:textId="77777777" w:rsidR="006D252D" w:rsidRDefault="006D252D" w:rsidP="006D252D"/>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44CC0EAE" id="_x0000_s1038" type="#_x0000_t202" style="position:absolute;margin-left:236pt;margin-top:20.85pt;width:259.8pt;height:46.5pt;z-index:-2507458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T7bCEgIAAP4DAAAOAAAAZHJzL2Uyb0RvYy54bWysU9tu2zAMfR+wfxD0vtjxkq4x4hRdugwD&#10;ugvQ7QNkWY6FyaJGKbG7rx8lp2nQvQ3TgyCK5BF5eLS+GXvDjgq9Blvx+SznTFkJjbb7iv/4vntz&#10;zZkPwjbCgFUVf1Se32xev1oPrlQFdGAahYxArC8HV/EuBFdmmZed6oWfgVOWnC1gLwKZuM8aFAOh&#10;9yYr8vwqGwAbhyCV93R7Nzn5JuG3rZLha9t6FZipONUW0o5pr+Oebdai3KNwnZanMsQ/VNELbenR&#10;M9SdCIIdUP8F1WuJ4KENMwl9Bm2rpUo9UDfz/EU3D51wKvVC5Hh3psn/P1j55fjgviEL43sYaYCp&#10;Ce/uQf70zMK2E3avbhFh6JRo6OF5pCwbnC9PqZFqX/oIUg+foaEhi0OABDS22EdWqE9G6DSAxzPp&#10;agxM0uXbYrVaXJFLkm+5ypfLNJVMlE/ZDn34qKBn8VBxpKEmdHG89yFWI8qnkPiYB6ObnTYmGbiv&#10;twbZUZAAdmmlBl6EGcuGiq+WxTIhW4j5SRu9DiRQo/uKX+dxTZKJbHywTQoJQpvpTJUYe6InMjJx&#10;E8Z6ZLoh7oqYHOmqoXkkwhAmQdIHokMH+JuzgcRYcf/rIFBxZj5ZIn01XyyiepOxWL4ryMBLT33p&#10;EVYSVMUDZ9NxG5LiIx8Wbmk4rU68PVdyqplElug8fYio4ks7RT1/280fAAAA//8DAFBLAwQUAAYA&#10;CAAAACEAmd7Wet4AAAAKAQAADwAAAGRycy9kb3ducmV2LnhtbEyPwU6DQBCG7ya+w2ZMvBi7UJEt&#10;lKVRE43X1j7AAFMgsruE3Rb69o4nvc1kvvzz/cVuMYO40OR7ZzXEqwgE2do1vW01HL/eHzcgfEDb&#10;4OAsabiSh115e1Ng3rjZ7ulyCK3gEOtz1NCFMOZS+rojg37lRrJ8O7nJYOB1amUz4czhZpDrKEql&#10;wd7yhw5Heuuo/j6cjYbT5/zwnM3VRziqfZK+Yq8qd9X6/m552YIItIQ/GH71WR1Kdqrc2TZeDBoS&#10;teYugYdYgWAgy+IURMXkU6JAloX8X6H8AQAA//8DAFBLAQItABQABgAIAAAAIQC2gziS/gAAAOEB&#10;AAATAAAAAAAAAAAAAAAAAAAAAABbQ29udGVudF9UeXBlc10ueG1sUEsBAi0AFAAGAAgAAAAhADj9&#10;If/WAAAAlAEAAAsAAAAAAAAAAAAAAAAALwEAAF9yZWxzLy5yZWxzUEsBAi0AFAAGAAgAAAAhABJP&#10;tsISAgAA/gMAAA4AAAAAAAAAAAAAAAAALgIAAGRycy9lMm9Eb2MueG1sUEsBAi0AFAAGAAgAAAAh&#10;AJne1nreAAAACgEAAA8AAAAAAAAAAAAAAAAAbAQAAGRycy9kb3ducmV2LnhtbFBLBQYAAAAABAAE&#10;APMAAAB3BQAAAAA=&#10;" stroked="f">
                <v:textbox>
                  <w:txbxContent>
                    <w:p w14:paraId="69370543" w14:textId="77777777" w:rsidR="006D252D" w:rsidRPr="006D252D" w:rsidRDefault="006D252D" w:rsidP="006D252D">
                      <w:pPr>
                        <w:rPr>
                          <w:rFonts w:ascii="Gadugi" w:eastAsia="Calibri" w:hAnsi="Gadugi" w:cs="Times New Roman"/>
                          <w:sz w:val="18"/>
                          <w:szCs w:val="18"/>
                          <w:lang w:val="en-GB" w:bidi="ar-SA"/>
                        </w:rPr>
                      </w:pPr>
                      <w:r w:rsidRPr="006D252D">
                        <w:rPr>
                          <w:rFonts w:ascii="Gadugi" w:eastAsia="Calibri" w:hAnsi="Gadugi" w:cs="Times New Roman"/>
                          <w:sz w:val="18"/>
                          <w:szCs w:val="18"/>
                          <w:lang w:val="en-GB" w:bidi="ar-SA"/>
                        </w:rPr>
                        <w:t xml:space="preserve">Image Source: </w:t>
                      </w:r>
                      <w:hyperlink r:id="rId29" w:history="1">
                        <w:r w:rsidRPr="006D252D">
                          <w:rPr>
                            <w:rStyle w:val="Hyperlink"/>
                            <w:rFonts w:ascii="Gadugi" w:eastAsia="Calibri" w:hAnsi="Gadugi" w:cs="Times New Roman"/>
                            <w:sz w:val="18"/>
                            <w:szCs w:val="18"/>
                            <w:lang w:val="en-GB" w:bidi="ar-SA"/>
                          </w:rPr>
                          <w:t>https://pixabay.com/images/search/burma/?pagi=2&amp;</w:t>
                        </w:r>
                      </w:hyperlink>
                      <w:r w:rsidRPr="006D252D">
                        <w:rPr>
                          <w:rFonts w:ascii="Gadugi" w:eastAsia="Calibri" w:hAnsi="Gadugi" w:cs="Times New Roman"/>
                          <w:sz w:val="18"/>
                          <w:szCs w:val="18"/>
                          <w:lang w:val="en-GB" w:bidi="ar-SA"/>
                        </w:rPr>
                        <w:t xml:space="preserve"> (free)</w:t>
                      </w:r>
                    </w:p>
                    <w:p w14:paraId="7ED1CA4E" w14:textId="77777777" w:rsidR="006D252D" w:rsidRPr="006D252D" w:rsidRDefault="006D252D" w:rsidP="006D252D">
                      <w:pPr>
                        <w:rPr>
                          <w:rFonts w:ascii="Calibri" w:eastAsia="Calibri" w:hAnsi="Calibri" w:cs="Times New Roman"/>
                          <w:sz w:val="22"/>
                          <w:lang w:val="en-GB" w:bidi="ar-SA"/>
                        </w:rPr>
                      </w:pPr>
                      <w:r w:rsidRPr="006D252D">
                        <w:rPr>
                          <w:rFonts w:ascii="Calibri" w:eastAsia="Calibri" w:hAnsi="Calibri" w:cs="Times New Roman"/>
                          <w:sz w:val="22"/>
                          <w:lang w:val="en-GB" w:bidi="ar-SA"/>
                        </w:rPr>
                        <w:t xml:space="preserve">         </w:t>
                      </w:r>
                    </w:p>
                    <w:p w14:paraId="514B12EA" w14:textId="77777777" w:rsidR="006D252D" w:rsidRDefault="006D252D" w:rsidP="006D252D"/>
                  </w:txbxContent>
                </v:textbox>
                <w10:wrap type="tight"/>
              </v:shape>
            </w:pict>
          </mc:Fallback>
        </mc:AlternateContent>
      </w:r>
      <w:r w:rsidR="00A94697">
        <w:rPr>
          <w:noProof/>
        </w:rPr>
        <mc:AlternateContent>
          <mc:Choice Requires="wps">
            <w:drawing>
              <wp:anchor distT="0" distB="0" distL="114300" distR="114300" simplePos="0" relativeHeight="252536832" behindDoc="0" locked="0" layoutInCell="1" allowOverlap="1" wp14:anchorId="101E766D" wp14:editId="06B175B6">
                <wp:simplePos x="0" y="0"/>
                <wp:positionH relativeFrom="column">
                  <wp:posOffset>1414780</wp:posOffset>
                </wp:positionH>
                <wp:positionV relativeFrom="paragraph">
                  <wp:posOffset>2540</wp:posOffset>
                </wp:positionV>
                <wp:extent cx="1009015" cy="564515"/>
                <wp:effectExtent l="0" t="0" r="0" b="0"/>
                <wp:wrapNone/>
                <wp:docPr id="454" name="Text Box 120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009015" cy="564515"/>
                        </a:xfrm>
                        <a:prstGeom prst="rect">
                          <a:avLst/>
                        </a:prstGeom>
                        <a:gradFill flip="none" rotWithShape="1">
                          <a:gsLst>
                            <a:gs pos="0">
                              <a:srgbClr val="70AD47">
                                <a:lumMod val="67000"/>
                              </a:srgbClr>
                            </a:gs>
                            <a:gs pos="48000">
                              <a:srgbClr val="70AD47">
                                <a:lumMod val="97000"/>
                                <a:lumOff val="3000"/>
                              </a:srgbClr>
                            </a:gs>
                            <a:gs pos="100000">
                              <a:srgbClr val="70AD47">
                                <a:lumMod val="60000"/>
                                <a:lumOff val="40000"/>
                              </a:srgbClr>
                            </a:gs>
                          </a:gsLst>
                          <a:lin ang="16200000" scaled="1"/>
                          <a:tileRect/>
                        </a:gradFill>
                        <a:ln>
                          <a:noFill/>
                        </a:ln>
                        <a:effectLst/>
                      </wps:spPr>
                      <wps:txbx>
                        <w:txbxContent>
                          <w:p w14:paraId="6943BE97" w14:textId="77777777" w:rsidR="00F07C01" w:rsidRPr="00555058" w:rsidRDefault="00F07C01" w:rsidP="00F07C01">
                            <w:pPr>
                              <w:jc w:val="center"/>
                              <w:rPr>
                                <w:sz w:val="28"/>
                                <w:szCs w:val="28"/>
                              </w:rPr>
                            </w:pPr>
                            <w:r>
                              <w:rPr>
                                <w:b/>
                                <w:bCs/>
                                <w:sz w:val="28"/>
                                <w:szCs w:val="28"/>
                              </w:rPr>
                              <w:t>Academic readiness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xmlns="">
            <w:pict>
              <v:shape w14:anchorId="101E766D" id="Text Box 1209" o:spid="_x0000_s1039" type="#_x0000_t202" style="position:absolute;margin-left:111.4pt;margin-top:.2pt;width:79.45pt;height:44.45pt;z-index:2525368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b0auQIAAOUFAAAOAAAAZHJzL2Uyb0RvYy54bWysVFFv0zAQfkfiP1h+Z0lH2m7R0qlsGkIq&#10;28SG9uw6TmPh+IztNhm/nrOTtNWYECD64Dp358++7767i8uuUWQnrJOgCzo5SSkRmkMp9aagXx9v&#10;3p1R4jzTJVOgRUGfhaOXi7dvLlqTi1OoQZXCEgTRLm9NQWvvTZ4kjteiYe4EjNDorMA2zOOn3SSl&#10;ZS2iNyo5TdNZ0oItjQUunEPrde+ki4hfVYL7u6pywhNVUHybj6uN6zqsyeKC5RvLTC358Az2D69o&#10;mNR46R7qmnlGtlb+AtVIbsFB5U84NAlUleQi5oDZTNIX2TzUzIiYC5LjzJ4m9/9g+e3uwdxb4rsP&#10;0GEBYxLOrIB/c8hN0hqXDzGBU5c7jA6JdpVtwj+mQPAgcvu851N0nvCAlqbn6WRKCUffdJZNcR9A&#10;D6eNdf6jgIaETUEt1iu+gO1WzvehY8jAbnkjlSKVkigWjZKixIJ/kr6OZI0ZbByejyccMYB8pX1i&#10;drO+UpbsGMphni6vs3m0q23zGcrePJunadQFPtP18fHJG3eMl52FqGAZYn6LeT5ishyvQkX20e//&#10;5CYk8W+umsXoKOvjq7LR/EpWaNrzpaQmLPTuZIbthT9sX86UKAOzEdVLJb5gnfrqYOvEigQmlA6r&#10;hlCh3ttbROzDoaAHDYWd79YdkQH8fUAPpjWUzyhIrGpUlTP8RqI4Vsz5e2axOfFJOHD8HS6Vgrag&#10;MOwoqcH+eM0e4rFn0EtJi81eUPd9yyyKR33SqI7zSZaF6RA/sun8FD/ssWd97NHb5gpQQBPkxvC4&#10;DfFejdvKQvOEc2kZbkUX0xzvLqgft1e+H0E417hYLmMQzgPD/Eo/GB6gA5VB+o/dE7Nm6A+PnXUL&#10;41hg+Ys26WP7Iiy3HioZq3RgdWhonCW9pPu5F4bV8XeMOkznxU8AAAD//wMAUEsDBBQABgAIAAAA&#10;IQBrs//y3QAAAAcBAAAPAAAAZHJzL2Rvd25yZXYueG1sTM5BS8NAEAXgu+B/WEbwZne7URtjJkUE&#10;QRAPrbbnTTJNgtnZkN02sb/e9aTH4Q3vffl6tr040eg7xwjLhQJBXLm64wbh8+PlJgXhg+Ha9I4J&#10;4Zs8rIvLi9xktZt4Q6dtaEQsYZ8ZhDaEIZPSVy1Z4xduII7ZwY3WhHiOjaxHM8Vy20ut1L20puO4&#10;0JqBnluqvrZHi3B3eFWrXfV+VnvdnfUkuVRvCeL11fz0CCLQHP6e4Zcf6VBEU+mOXHvRI2itIz0g&#10;3IKIcZIuVyBKhPQhAVnk8r+/+AEAAP//AwBQSwECLQAUAAYACAAAACEAtoM4kv4AAADhAQAAEwAA&#10;AAAAAAAAAAAAAAAAAAAAW0NvbnRlbnRfVHlwZXNdLnhtbFBLAQItABQABgAIAAAAIQA4/SH/1gAA&#10;AJQBAAALAAAAAAAAAAAAAAAAAC8BAABfcmVscy8ucmVsc1BLAQItABQABgAIAAAAIQAqeb0auQIA&#10;AOUFAAAOAAAAAAAAAAAAAAAAAC4CAABkcnMvZTJvRG9jLnhtbFBLAQItABQABgAIAAAAIQBrs//y&#10;3QAAAAcBAAAPAAAAAAAAAAAAAAAAABMFAABkcnMvZG93bnJldi54bWxQSwUGAAAAAAQABADzAAAA&#10;HQYAAAAA&#10;" fillcolor="#4b7430" stroked="f">
                <v:fill color2="#a9d18e" rotate="t" angle="180" colors="0 #4b7430;31457f #74b349;1 #a9d18e" focus="100%" type="gradient"/>
                <v:textbox>
                  <w:txbxContent>
                    <w:p w14:paraId="6943BE97" w14:textId="77777777" w:rsidR="00F07C01" w:rsidRPr="00555058" w:rsidRDefault="00F07C01" w:rsidP="00F07C01">
                      <w:pPr>
                        <w:jc w:val="center"/>
                        <w:rPr>
                          <w:sz w:val="28"/>
                          <w:szCs w:val="28"/>
                        </w:rPr>
                      </w:pPr>
                      <w:r>
                        <w:rPr>
                          <w:b/>
                          <w:bCs/>
                          <w:sz w:val="28"/>
                          <w:szCs w:val="28"/>
                        </w:rPr>
                        <w:t>Academic readiness</w:t>
                      </w:r>
                    </w:p>
                  </w:txbxContent>
                </v:textbox>
              </v:shape>
            </w:pict>
          </mc:Fallback>
        </mc:AlternateContent>
      </w:r>
    </w:p>
    <w:p w14:paraId="76EB8163" w14:textId="62437725" w:rsidR="00C1280E" w:rsidRDefault="00C1280E" w:rsidP="00F07C01">
      <w:pPr>
        <w:spacing w:after="120"/>
        <w:rPr>
          <w:rFonts w:ascii="Gadugi" w:hAnsi="Gadugi"/>
          <w:b/>
          <w:bCs/>
          <w:sz w:val="22"/>
        </w:rPr>
      </w:pPr>
    </w:p>
    <w:p w14:paraId="3F7150C2" w14:textId="32193C23" w:rsidR="00C1280E" w:rsidRDefault="00C1280E" w:rsidP="00F07C01">
      <w:pPr>
        <w:spacing w:after="120"/>
        <w:rPr>
          <w:rFonts w:ascii="Gadugi" w:hAnsi="Gadugi"/>
          <w:b/>
          <w:bCs/>
          <w:sz w:val="22"/>
        </w:rPr>
      </w:pPr>
    </w:p>
    <w:p w14:paraId="0D24D067" w14:textId="77777777" w:rsidR="00F652D5" w:rsidRDefault="00F652D5" w:rsidP="00F07C01">
      <w:pPr>
        <w:spacing w:after="120"/>
        <w:rPr>
          <w:rFonts w:ascii="Gadugi" w:hAnsi="Gadugi"/>
          <w:b/>
          <w:bCs/>
          <w:sz w:val="22"/>
        </w:rPr>
      </w:pPr>
    </w:p>
    <w:p w14:paraId="526FB16F" w14:textId="7E41AC8D" w:rsidR="0065592F" w:rsidRPr="00907E28" w:rsidRDefault="00907E28" w:rsidP="00F07C01">
      <w:pPr>
        <w:spacing w:after="120"/>
        <w:rPr>
          <w:rFonts w:asciiTheme="majorHAnsi" w:hAnsiTheme="majorHAnsi" w:cstheme="majorHAnsi"/>
          <w:b/>
          <w:bCs/>
          <w:color w:val="2F5496" w:themeColor="accent1" w:themeShade="BF"/>
          <w:sz w:val="26"/>
          <w:szCs w:val="26"/>
        </w:rPr>
      </w:pPr>
      <w:r w:rsidRPr="00907E28">
        <w:rPr>
          <w:rFonts w:asciiTheme="majorHAnsi" w:hAnsiTheme="majorHAnsi" w:cstheme="majorHAnsi"/>
          <w:b/>
          <w:bCs/>
          <w:color w:val="2F5496" w:themeColor="accent1" w:themeShade="BF"/>
          <w:sz w:val="26"/>
          <w:szCs w:val="26"/>
        </w:rPr>
        <w:t>1.1.2 Suggested answers</w:t>
      </w:r>
    </w:p>
    <w:tbl>
      <w:tblPr>
        <w:tblStyle w:val="TableGrid"/>
        <w:tblW w:w="0" w:type="auto"/>
        <w:tblLook w:val="04A0" w:firstRow="1" w:lastRow="0" w:firstColumn="1" w:lastColumn="0" w:noHBand="0" w:noVBand="1"/>
      </w:tblPr>
      <w:tblGrid>
        <w:gridCol w:w="1980"/>
        <w:gridCol w:w="7756"/>
      </w:tblGrid>
      <w:tr w:rsidR="006E7008" w14:paraId="5282B239" w14:textId="77777777" w:rsidTr="0074258C">
        <w:tc>
          <w:tcPr>
            <w:tcW w:w="1980" w:type="dxa"/>
          </w:tcPr>
          <w:p w14:paraId="10070491" w14:textId="315EBF8B" w:rsidR="006E7008" w:rsidRPr="0074258C" w:rsidRDefault="0074258C" w:rsidP="00F07C01">
            <w:pPr>
              <w:spacing w:after="120"/>
              <w:rPr>
                <w:rFonts w:ascii="Gadugi" w:hAnsi="Gadugi"/>
                <w:b/>
                <w:bCs/>
                <w:sz w:val="22"/>
              </w:rPr>
            </w:pPr>
            <w:r w:rsidRPr="0074258C">
              <w:rPr>
                <w:rFonts w:ascii="Gadugi" w:hAnsi="Gadugi"/>
                <w:b/>
                <w:bCs/>
                <w:sz w:val="22"/>
              </w:rPr>
              <w:t>Social skills</w:t>
            </w:r>
          </w:p>
        </w:tc>
        <w:tc>
          <w:tcPr>
            <w:tcW w:w="7756" w:type="dxa"/>
          </w:tcPr>
          <w:p w14:paraId="7846E316" w14:textId="2AEDB04C" w:rsidR="006E7008" w:rsidRPr="0074258C" w:rsidRDefault="006E7008" w:rsidP="0074258C">
            <w:pPr>
              <w:rPr>
                <w:sz w:val="22"/>
              </w:rPr>
            </w:pPr>
            <w:r w:rsidRPr="00A92427">
              <w:rPr>
                <w:rFonts w:ascii="Gadugi" w:hAnsi="Gadugi"/>
                <w:sz w:val="22"/>
              </w:rPr>
              <w:t xml:space="preserve">Can students work together? Do they </w:t>
            </w:r>
            <w:r w:rsidR="00486D68">
              <w:rPr>
                <w:rFonts w:ascii="Gadugi" w:hAnsi="Gadugi"/>
                <w:sz w:val="22"/>
              </w:rPr>
              <w:t xml:space="preserve">get along with each other or do you know that some students work better together than others? </w:t>
            </w:r>
            <w:r w:rsidR="003A6E12">
              <w:rPr>
                <w:rFonts w:ascii="Gadugi" w:hAnsi="Gadugi"/>
                <w:sz w:val="22"/>
              </w:rPr>
              <w:t xml:space="preserve">Some students may </w:t>
            </w:r>
            <w:r w:rsidRPr="00A92427">
              <w:rPr>
                <w:rFonts w:ascii="Gadugi" w:hAnsi="Gadugi"/>
                <w:sz w:val="22"/>
              </w:rPr>
              <w:t>need support organising and managing themselves in a group</w:t>
            </w:r>
            <w:r w:rsidR="003A6E12">
              <w:rPr>
                <w:rFonts w:ascii="Gadugi" w:hAnsi="Gadugi"/>
                <w:sz w:val="22"/>
              </w:rPr>
              <w:t>.</w:t>
            </w:r>
            <w:r w:rsidRPr="00A92427">
              <w:rPr>
                <w:rFonts w:ascii="Gadugi" w:hAnsi="Gadugi"/>
                <w:sz w:val="22"/>
              </w:rPr>
              <w:t xml:space="preserve"> Do you need to </w:t>
            </w:r>
            <w:r w:rsidR="003A6E12">
              <w:rPr>
                <w:rFonts w:ascii="Gadugi" w:hAnsi="Gadugi"/>
                <w:sz w:val="22"/>
              </w:rPr>
              <w:t xml:space="preserve">have a discussion with the class about any </w:t>
            </w:r>
            <w:r w:rsidRPr="00A92427">
              <w:rPr>
                <w:rFonts w:ascii="Gadugi" w:hAnsi="Gadugi"/>
                <w:sz w:val="22"/>
              </w:rPr>
              <w:t>problem</w:t>
            </w:r>
            <w:r w:rsidR="003A6E12">
              <w:rPr>
                <w:rFonts w:ascii="Gadugi" w:hAnsi="Gadugi"/>
                <w:sz w:val="22"/>
              </w:rPr>
              <w:t>s</w:t>
            </w:r>
            <w:r w:rsidRPr="00A92427">
              <w:rPr>
                <w:rFonts w:ascii="Gadugi" w:hAnsi="Gadugi"/>
                <w:sz w:val="22"/>
              </w:rPr>
              <w:t xml:space="preserve"> </w:t>
            </w:r>
            <w:r w:rsidR="008673A5">
              <w:rPr>
                <w:rFonts w:ascii="Gadugi" w:hAnsi="Gadugi"/>
                <w:sz w:val="22"/>
              </w:rPr>
              <w:t>or c</w:t>
            </w:r>
            <w:r w:rsidRPr="00A92427">
              <w:rPr>
                <w:rFonts w:ascii="Gadugi" w:hAnsi="Gadugi"/>
                <w:sz w:val="22"/>
              </w:rPr>
              <w:t>hallenge</w:t>
            </w:r>
            <w:r w:rsidR="008673A5">
              <w:rPr>
                <w:rFonts w:ascii="Gadugi" w:hAnsi="Gadugi"/>
                <w:sz w:val="22"/>
              </w:rPr>
              <w:t>s they might face</w:t>
            </w:r>
            <w:r w:rsidRPr="00A92427">
              <w:rPr>
                <w:rFonts w:ascii="Gadugi" w:hAnsi="Gadugi"/>
                <w:sz w:val="22"/>
              </w:rPr>
              <w:t>?</w:t>
            </w:r>
          </w:p>
        </w:tc>
      </w:tr>
      <w:tr w:rsidR="006E7008" w14:paraId="4FD4C4A3" w14:textId="77777777" w:rsidTr="0074258C">
        <w:tc>
          <w:tcPr>
            <w:tcW w:w="1980" w:type="dxa"/>
          </w:tcPr>
          <w:p w14:paraId="7AFC143D" w14:textId="6B45D207" w:rsidR="006E7008" w:rsidRPr="0074258C" w:rsidRDefault="0074258C" w:rsidP="00F07C01">
            <w:pPr>
              <w:spacing w:after="120"/>
              <w:rPr>
                <w:rFonts w:ascii="Gadugi" w:hAnsi="Gadugi"/>
                <w:b/>
                <w:bCs/>
                <w:sz w:val="22"/>
              </w:rPr>
            </w:pPr>
            <w:r w:rsidRPr="0074258C">
              <w:rPr>
                <w:rFonts w:ascii="Gadugi" w:hAnsi="Gadugi"/>
                <w:b/>
                <w:bCs/>
                <w:sz w:val="22"/>
              </w:rPr>
              <w:t>Academic readiness</w:t>
            </w:r>
          </w:p>
        </w:tc>
        <w:tc>
          <w:tcPr>
            <w:tcW w:w="7756" w:type="dxa"/>
          </w:tcPr>
          <w:p w14:paraId="33A158B4" w14:textId="23BA27E0" w:rsidR="006E7008" w:rsidRPr="0074258C" w:rsidRDefault="006E7008" w:rsidP="0074258C">
            <w:pPr>
              <w:rPr>
                <w:rFonts w:ascii="Gadugi" w:hAnsi="Gadugi"/>
                <w:sz w:val="22"/>
              </w:rPr>
            </w:pPr>
            <w:r w:rsidRPr="000250EB">
              <w:rPr>
                <w:rFonts w:ascii="Gadugi" w:hAnsi="Gadugi"/>
                <w:sz w:val="22"/>
              </w:rPr>
              <w:t xml:space="preserve">Understanding the student’s current level of understanding. Think about if they are similar or if you can group students who have similar understanding. </w:t>
            </w:r>
            <w:r>
              <w:rPr>
                <w:rFonts w:ascii="Gadugi" w:hAnsi="Gadugi"/>
                <w:sz w:val="22"/>
              </w:rPr>
              <w:t>Y</w:t>
            </w:r>
            <w:r w:rsidRPr="000250EB">
              <w:rPr>
                <w:rFonts w:ascii="Gadugi" w:hAnsi="Gadugi"/>
                <w:sz w:val="22"/>
              </w:rPr>
              <w:t>ou might decide mixed groups are more effective so that students can support each ot</w:t>
            </w:r>
            <w:r>
              <w:rPr>
                <w:rFonts w:ascii="Gadugi" w:hAnsi="Gadugi"/>
                <w:sz w:val="22"/>
              </w:rPr>
              <w:t>h</w:t>
            </w:r>
            <w:r w:rsidRPr="000250EB">
              <w:rPr>
                <w:rFonts w:ascii="Gadugi" w:hAnsi="Gadugi"/>
                <w:sz w:val="22"/>
              </w:rPr>
              <w:t>er.</w:t>
            </w:r>
          </w:p>
        </w:tc>
      </w:tr>
      <w:tr w:rsidR="006E7008" w14:paraId="4780B9E9" w14:textId="77777777" w:rsidTr="0074258C">
        <w:tc>
          <w:tcPr>
            <w:tcW w:w="1980" w:type="dxa"/>
          </w:tcPr>
          <w:p w14:paraId="3088737D" w14:textId="1699268E" w:rsidR="006E7008" w:rsidRPr="0074258C" w:rsidRDefault="0074258C" w:rsidP="00F07C01">
            <w:pPr>
              <w:spacing w:after="120"/>
              <w:rPr>
                <w:rFonts w:ascii="Gadugi" w:hAnsi="Gadugi"/>
                <w:b/>
                <w:bCs/>
                <w:sz w:val="22"/>
              </w:rPr>
            </w:pPr>
            <w:r w:rsidRPr="0074258C">
              <w:rPr>
                <w:rFonts w:ascii="Gadugi" w:hAnsi="Gadugi"/>
                <w:b/>
                <w:bCs/>
                <w:sz w:val="22"/>
              </w:rPr>
              <w:t>Inclusion</w:t>
            </w:r>
          </w:p>
        </w:tc>
        <w:tc>
          <w:tcPr>
            <w:tcW w:w="7756" w:type="dxa"/>
          </w:tcPr>
          <w:p w14:paraId="7DC346D1" w14:textId="411DF7FC" w:rsidR="006E7008" w:rsidRDefault="0099232C" w:rsidP="00F07C01">
            <w:pPr>
              <w:spacing w:after="120"/>
              <w:rPr>
                <w:rFonts w:ascii="Gadugi" w:hAnsi="Gadugi"/>
                <w:b/>
                <w:bCs/>
                <w:sz w:val="22"/>
              </w:rPr>
            </w:pPr>
            <w:r w:rsidRPr="00E4705F">
              <w:rPr>
                <w:rFonts w:ascii="Gadugi" w:hAnsi="Gadugi"/>
                <w:sz w:val="22"/>
              </w:rPr>
              <w:t xml:space="preserve">Can ALL students participate and achieve? </w:t>
            </w:r>
            <w:r>
              <w:rPr>
                <w:rFonts w:ascii="Gadugi" w:hAnsi="Gadugi"/>
                <w:sz w:val="22"/>
              </w:rPr>
              <w:t>Do any</w:t>
            </w:r>
            <w:r w:rsidRPr="00E4705F">
              <w:rPr>
                <w:rFonts w:ascii="Gadugi" w:hAnsi="Gadugi"/>
                <w:sz w:val="22"/>
              </w:rPr>
              <w:t xml:space="preserve"> students need further </w:t>
            </w:r>
            <w:r w:rsidR="00CF4E2A" w:rsidRPr="00E4705F">
              <w:rPr>
                <w:rFonts w:ascii="Gadugi" w:hAnsi="Gadugi"/>
                <w:sz w:val="22"/>
              </w:rPr>
              <w:t>support?</w:t>
            </w:r>
            <w:r w:rsidRPr="00E4705F">
              <w:rPr>
                <w:rFonts w:ascii="Gadugi" w:hAnsi="Gadugi"/>
                <w:sz w:val="22"/>
              </w:rPr>
              <w:t xml:space="preserve"> </w:t>
            </w:r>
            <w:r>
              <w:rPr>
                <w:rFonts w:ascii="Gadugi" w:hAnsi="Gadugi"/>
                <w:sz w:val="22"/>
              </w:rPr>
              <w:t>H</w:t>
            </w:r>
            <w:r w:rsidRPr="00E4705F">
              <w:rPr>
                <w:rFonts w:ascii="Gadugi" w:hAnsi="Gadugi"/>
                <w:sz w:val="22"/>
              </w:rPr>
              <w:t xml:space="preserve">ow </w:t>
            </w:r>
            <w:r>
              <w:rPr>
                <w:rFonts w:ascii="Gadugi" w:hAnsi="Gadugi"/>
                <w:sz w:val="22"/>
              </w:rPr>
              <w:t xml:space="preserve">will </w:t>
            </w:r>
            <w:r w:rsidRPr="00E4705F">
              <w:rPr>
                <w:rFonts w:ascii="Gadugi" w:hAnsi="Gadugi"/>
                <w:sz w:val="22"/>
              </w:rPr>
              <w:t xml:space="preserve">they contribute to the team </w:t>
            </w:r>
            <w:r w:rsidR="00CF4E2A" w:rsidRPr="00E4705F">
              <w:rPr>
                <w:rFonts w:ascii="Gadugi" w:hAnsi="Gadugi"/>
                <w:sz w:val="22"/>
              </w:rPr>
              <w:t>performance,</w:t>
            </w:r>
            <w:r w:rsidRPr="00E4705F">
              <w:rPr>
                <w:rFonts w:ascii="Gadugi" w:hAnsi="Gadugi"/>
                <w:sz w:val="22"/>
              </w:rPr>
              <w:t xml:space="preserve"> or </w:t>
            </w:r>
            <w:r>
              <w:rPr>
                <w:rFonts w:ascii="Gadugi" w:hAnsi="Gadugi"/>
                <w:sz w:val="22"/>
              </w:rPr>
              <w:t>can</w:t>
            </w:r>
            <w:r w:rsidRPr="00E4705F">
              <w:rPr>
                <w:rFonts w:ascii="Gadugi" w:hAnsi="Gadugi"/>
                <w:sz w:val="22"/>
              </w:rPr>
              <w:t xml:space="preserve"> other students offer support</w:t>
            </w:r>
            <w:r>
              <w:rPr>
                <w:rFonts w:ascii="Gadugi" w:hAnsi="Gadugi"/>
                <w:sz w:val="22"/>
              </w:rPr>
              <w:t>?</w:t>
            </w:r>
          </w:p>
        </w:tc>
      </w:tr>
      <w:tr w:rsidR="006E7008" w14:paraId="273FC36B" w14:textId="77777777" w:rsidTr="0074258C">
        <w:tc>
          <w:tcPr>
            <w:tcW w:w="1980" w:type="dxa"/>
          </w:tcPr>
          <w:p w14:paraId="3068EE65" w14:textId="659CEFB2" w:rsidR="006E7008" w:rsidRPr="0074258C" w:rsidRDefault="0074258C" w:rsidP="00F07C01">
            <w:pPr>
              <w:spacing w:after="120"/>
              <w:rPr>
                <w:rFonts w:ascii="Gadugi" w:hAnsi="Gadugi"/>
                <w:b/>
                <w:bCs/>
                <w:sz w:val="22"/>
              </w:rPr>
            </w:pPr>
            <w:r w:rsidRPr="0074258C">
              <w:rPr>
                <w:rFonts w:ascii="Gadugi" w:hAnsi="Gadugi"/>
                <w:b/>
                <w:bCs/>
                <w:sz w:val="22"/>
              </w:rPr>
              <w:t>Age/Grade</w:t>
            </w:r>
          </w:p>
        </w:tc>
        <w:tc>
          <w:tcPr>
            <w:tcW w:w="7756" w:type="dxa"/>
          </w:tcPr>
          <w:p w14:paraId="448E6EDC" w14:textId="655D609C" w:rsidR="006E7008" w:rsidRDefault="0099232C" w:rsidP="00F07C01">
            <w:pPr>
              <w:spacing w:after="120"/>
              <w:rPr>
                <w:rFonts w:ascii="Gadugi" w:hAnsi="Gadugi"/>
                <w:b/>
                <w:bCs/>
                <w:sz w:val="22"/>
              </w:rPr>
            </w:pPr>
            <w:r w:rsidRPr="002F732E">
              <w:rPr>
                <w:rFonts w:ascii="Gadugi" w:hAnsi="Gadugi"/>
                <w:sz w:val="22"/>
              </w:rPr>
              <w:t>Younger learners may need more support or need concepts breaking down into small steps.</w:t>
            </w:r>
            <w:r w:rsidR="00CF4E2A">
              <w:rPr>
                <w:rFonts w:ascii="Gadugi" w:hAnsi="Gadugi"/>
                <w:sz w:val="22"/>
              </w:rPr>
              <w:t xml:space="preserve"> Where you have classes of mixed ages or grades, you will need to think about how your expectations might need to change according to what they are able to do. </w:t>
            </w:r>
          </w:p>
        </w:tc>
      </w:tr>
      <w:tr w:rsidR="006E7008" w14:paraId="78EB4EA5" w14:textId="77777777" w:rsidTr="0074258C">
        <w:tc>
          <w:tcPr>
            <w:tcW w:w="1980" w:type="dxa"/>
          </w:tcPr>
          <w:p w14:paraId="54389D03" w14:textId="0A8CE675" w:rsidR="006E7008" w:rsidRPr="0074258C" w:rsidRDefault="0074258C" w:rsidP="00F07C01">
            <w:pPr>
              <w:spacing w:after="120"/>
              <w:rPr>
                <w:rFonts w:ascii="Gadugi" w:hAnsi="Gadugi"/>
                <w:b/>
                <w:bCs/>
                <w:sz w:val="22"/>
              </w:rPr>
            </w:pPr>
            <w:r w:rsidRPr="0074258C">
              <w:rPr>
                <w:rFonts w:ascii="Gadugi" w:hAnsi="Gadugi"/>
                <w:b/>
                <w:bCs/>
                <w:sz w:val="22"/>
              </w:rPr>
              <w:t>Learning styles</w:t>
            </w:r>
          </w:p>
        </w:tc>
        <w:tc>
          <w:tcPr>
            <w:tcW w:w="7756" w:type="dxa"/>
          </w:tcPr>
          <w:p w14:paraId="1AEC5E53" w14:textId="422F9C16" w:rsidR="006E7008" w:rsidRDefault="0099232C" w:rsidP="00F07C01">
            <w:pPr>
              <w:spacing w:after="120"/>
              <w:rPr>
                <w:rFonts w:ascii="Gadugi" w:hAnsi="Gadugi"/>
                <w:b/>
                <w:bCs/>
                <w:sz w:val="22"/>
              </w:rPr>
            </w:pPr>
            <w:r>
              <w:rPr>
                <w:rFonts w:ascii="Gadugi" w:hAnsi="Gadugi"/>
                <w:sz w:val="22"/>
              </w:rPr>
              <w:t xml:space="preserve">Do all students learn in the same way? </w:t>
            </w:r>
            <w:r w:rsidR="00D83E94">
              <w:rPr>
                <w:rFonts w:ascii="Gadugi" w:hAnsi="Gadugi"/>
                <w:sz w:val="22"/>
              </w:rPr>
              <w:t>U</w:t>
            </w:r>
            <w:r>
              <w:rPr>
                <w:rFonts w:ascii="Gadugi" w:hAnsi="Gadugi"/>
                <w:sz w:val="22"/>
              </w:rPr>
              <w:t xml:space="preserve">sing different multi-sensory styles make </w:t>
            </w:r>
            <w:r w:rsidRPr="00BB465B">
              <w:rPr>
                <w:rFonts w:ascii="Gadugi" w:hAnsi="Gadugi"/>
                <w:sz w:val="22"/>
              </w:rPr>
              <w:t>activities more engaging and varied</w:t>
            </w:r>
            <w:r w:rsidR="00D83E94">
              <w:rPr>
                <w:rFonts w:ascii="Gadugi" w:hAnsi="Gadugi"/>
                <w:sz w:val="22"/>
              </w:rPr>
              <w:t xml:space="preserve">. </w:t>
            </w:r>
          </w:p>
        </w:tc>
      </w:tr>
      <w:tr w:rsidR="006E7008" w14:paraId="1CFA5147" w14:textId="77777777" w:rsidTr="0074258C">
        <w:tc>
          <w:tcPr>
            <w:tcW w:w="1980" w:type="dxa"/>
          </w:tcPr>
          <w:p w14:paraId="76350E7E" w14:textId="35E996D7" w:rsidR="006E7008" w:rsidRPr="0074258C" w:rsidRDefault="0074258C" w:rsidP="00F07C01">
            <w:pPr>
              <w:spacing w:after="120"/>
              <w:rPr>
                <w:rFonts w:ascii="Gadugi" w:hAnsi="Gadugi"/>
                <w:b/>
                <w:bCs/>
                <w:sz w:val="22"/>
              </w:rPr>
            </w:pPr>
            <w:r w:rsidRPr="0074258C">
              <w:rPr>
                <w:rFonts w:ascii="Gadugi" w:hAnsi="Gadugi"/>
                <w:b/>
                <w:bCs/>
                <w:sz w:val="22"/>
              </w:rPr>
              <w:t>Number of students</w:t>
            </w:r>
          </w:p>
        </w:tc>
        <w:tc>
          <w:tcPr>
            <w:tcW w:w="7756" w:type="dxa"/>
          </w:tcPr>
          <w:p w14:paraId="6C79F008" w14:textId="641DB48D" w:rsidR="006E7008" w:rsidRDefault="0099232C" w:rsidP="00F07C01">
            <w:pPr>
              <w:spacing w:after="120"/>
              <w:rPr>
                <w:rFonts w:ascii="Gadugi" w:hAnsi="Gadugi"/>
                <w:b/>
                <w:bCs/>
                <w:sz w:val="22"/>
              </w:rPr>
            </w:pPr>
            <w:r>
              <w:rPr>
                <w:rFonts w:ascii="Gadugi" w:hAnsi="Gadugi"/>
                <w:sz w:val="22"/>
              </w:rPr>
              <w:t>The amount of students in your class</w:t>
            </w:r>
            <w:r w:rsidRPr="00AB0C75">
              <w:rPr>
                <w:rFonts w:ascii="Gadugi" w:hAnsi="Gadugi"/>
                <w:sz w:val="22"/>
              </w:rPr>
              <w:t xml:space="preserve"> will affect the success of group work. </w:t>
            </w:r>
            <w:r>
              <w:rPr>
                <w:rFonts w:ascii="Gadugi" w:hAnsi="Gadugi"/>
                <w:sz w:val="22"/>
              </w:rPr>
              <w:t xml:space="preserve">Think about the size of groups and individual learners within them. </w:t>
            </w:r>
            <w:r w:rsidRPr="00AB0C75">
              <w:rPr>
                <w:rFonts w:ascii="Gadugi" w:hAnsi="Gadugi"/>
                <w:sz w:val="22"/>
              </w:rPr>
              <w:t>If students do not have lots of experience of working in a group, you might start with smaller sizes and build up.</w:t>
            </w:r>
          </w:p>
        </w:tc>
      </w:tr>
    </w:tbl>
    <w:p w14:paraId="5942FE4B" w14:textId="77777777" w:rsidR="0046000D" w:rsidRPr="00685121" w:rsidRDefault="0046000D" w:rsidP="0099232C">
      <w:pPr>
        <w:rPr>
          <w:rFonts w:ascii="Gadugi" w:hAnsi="Gadugi"/>
          <w:b/>
          <w:bCs/>
          <w:color w:val="2F5496" w:themeColor="accent1" w:themeShade="BF"/>
          <w:sz w:val="26"/>
          <w:szCs w:val="26"/>
        </w:rPr>
      </w:pPr>
    </w:p>
    <w:p w14:paraId="2E05D75A" w14:textId="4F24D1DA" w:rsidR="00706E8F" w:rsidRPr="00767058" w:rsidRDefault="002824BD" w:rsidP="0054252C">
      <w:pPr>
        <w:pStyle w:val="ListParagraph"/>
        <w:numPr>
          <w:ilvl w:val="0"/>
          <w:numId w:val="3"/>
        </w:numPr>
        <w:spacing w:after="0"/>
        <w:rPr>
          <w:rFonts w:asciiTheme="majorHAnsi" w:hAnsiTheme="majorHAnsi" w:cstheme="majorHAnsi"/>
          <w:b/>
          <w:bCs/>
          <w:color w:val="2F5496" w:themeColor="accent1" w:themeShade="BF"/>
          <w:sz w:val="26"/>
          <w:szCs w:val="26"/>
        </w:rPr>
      </w:pPr>
      <w:r>
        <w:rPr>
          <w:rFonts w:ascii="Gadugi" w:hAnsi="Gadugi" w:cs="Arial"/>
          <w:noProof/>
          <w:color w:val="5A5A5A"/>
          <w:sz w:val="22"/>
        </w:rPr>
        <w:lastRenderedPageBreak/>
        <w:drawing>
          <wp:anchor distT="0" distB="0" distL="114300" distR="114300" simplePos="0" relativeHeight="252571648" behindDoc="1" locked="0" layoutInCell="1" allowOverlap="1" wp14:anchorId="0A63AD31" wp14:editId="4632EDA8">
            <wp:simplePos x="0" y="0"/>
            <wp:positionH relativeFrom="column">
              <wp:posOffset>3578860</wp:posOffset>
            </wp:positionH>
            <wp:positionV relativeFrom="paragraph">
              <wp:posOffset>6350</wp:posOffset>
            </wp:positionV>
            <wp:extent cx="2823845" cy="1987550"/>
            <wp:effectExtent l="0" t="0" r="0" b="0"/>
            <wp:wrapSquare wrapText="bothSides"/>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0">
                      <a:extLst>
                        <a:ext uri="{BEBA8EAE-BF5A-486C-A8C5-ECC9F3942E4B}">
                          <a14:imgProps xmlns:a14="http://schemas.microsoft.com/office/drawing/2010/main">
                            <a14:imgLayer r:embed="rId31">
                              <a14:imgEffect>
                                <a14:backgroundRemoval t="9474" b="91579" l="10000" r="90000">
                                  <a14:foregroundMark x1="52593" y1="10000" x2="58519" y2="9474"/>
                                  <a14:foregroundMark x1="50000" y1="88158" x2="58148" y2="88158"/>
                                  <a14:foregroundMark x1="25000" y1="91579" x2="28519" y2="85789"/>
                                  <a14:foregroundMark x1="32963" y1="87632" x2="32037" y2="68421"/>
                                  <a14:foregroundMark x1="30185" y1="71842" x2="28519" y2="68684"/>
                                  <a14:foregroundMark x1="17222" y1="63947" x2="15926" y2="71316"/>
                                </a14:backgroundRemoval>
                              </a14:imgEffect>
                            </a14:imgLayer>
                          </a14:imgProps>
                        </a:ext>
                        <a:ext uri="{28A0092B-C50C-407E-A947-70E740481C1C}">
                          <a14:useLocalDpi xmlns:a14="http://schemas.microsoft.com/office/drawing/2010/main" val="0"/>
                        </a:ext>
                      </a:extLst>
                    </a:blip>
                    <a:srcRect/>
                    <a:stretch>
                      <a:fillRect/>
                    </a:stretch>
                  </pic:blipFill>
                  <pic:spPr bwMode="auto">
                    <a:xfrm>
                      <a:off x="0" y="0"/>
                      <a:ext cx="2823845" cy="1987550"/>
                    </a:xfrm>
                    <a:prstGeom prst="rect">
                      <a:avLst/>
                    </a:prstGeom>
                    <a:noFill/>
                  </pic:spPr>
                </pic:pic>
              </a:graphicData>
            </a:graphic>
            <wp14:sizeRelH relativeFrom="margin">
              <wp14:pctWidth>0</wp14:pctWidth>
            </wp14:sizeRelH>
            <wp14:sizeRelV relativeFrom="margin">
              <wp14:pctHeight>0</wp14:pctHeight>
            </wp14:sizeRelV>
          </wp:anchor>
        </w:drawing>
      </w:r>
      <w:r w:rsidR="00706E8F" w:rsidRPr="00767058">
        <w:rPr>
          <w:rFonts w:asciiTheme="majorHAnsi" w:hAnsiTheme="majorHAnsi" w:cstheme="majorHAnsi"/>
          <w:b/>
          <w:color w:val="2F5496" w:themeColor="accent1" w:themeShade="BF"/>
          <w:sz w:val="26"/>
          <w:szCs w:val="26"/>
        </w:rPr>
        <w:t xml:space="preserve">What is a learning </w:t>
      </w:r>
      <w:r w:rsidR="002B3653" w:rsidRPr="00767058">
        <w:rPr>
          <w:rFonts w:asciiTheme="majorHAnsi" w:hAnsiTheme="majorHAnsi" w:cstheme="majorHAnsi"/>
          <w:b/>
          <w:color w:val="2F5496" w:themeColor="accent1" w:themeShade="BF"/>
          <w:sz w:val="26"/>
          <w:szCs w:val="26"/>
        </w:rPr>
        <w:t>difference</w:t>
      </w:r>
      <w:r w:rsidR="000A13D3">
        <w:rPr>
          <w:rFonts w:asciiTheme="majorHAnsi" w:hAnsiTheme="majorHAnsi" w:cstheme="majorHAnsi"/>
          <w:b/>
          <w:color w:val="2F5496" w:themeColor="accent1" w:themeShade="BF"/>
          <w:sz w:val="26"/>
          <w:szCs w:val="26"/>
        </w:rPr>
        <w:t xml:space="preserve">, </w:t>
      </w:r>
      <w:r w:rsidR="00706E8F" w:rsidRPr="00767058">
        <w:rPr>
          <w:rFonts w:asciiTheme="majorHAnsi" w:hAnsiTheme="majorHAnsi" w:cstheme="majorHAnsi"/>
          <w:b/>
          <w:color w:val="2F5496" w:themeColor="accent1" w:themeShade="BF"/>
          <w:sz w:val="26"/>
          <w:szCs w:val="26"/>
        </w:rPr>
        <w:t>difficulty</w:t>
      </w:r>
      <w:r w:rsidR="000A13D3">
        <w:rPr>
          <w:rFonts w:asciiTheme="majorHAnsi" w:hAnsiTheme="majorHAnsi" w:cstheme="majorHAnsi"/>
          <w:b/>
          <w:color w:val="2F5496" w:themeColor="accent1" w:themeShade="BF"/>
          <w:sz w:val="26"/>
          <w:szCs w:val="26"/>
        </w:rPr>
        <w:t>, or disability</w:t>
      </w:r>
      <w:r w:rsidR="00706E8F" w:rsidRPr="00767058">
        <w:rPr>
          <w:rFonts w:asciiTheme="majorHAnsi" w:hAnsiTheme="majorHAnsi" w:cstheme="majorHAnsi"/>
          <w:b/>
          <w:color w:val="2F5496" w:themeColor="accent1" w:themeShade="BF"/>
          <w:sz w:val="26"/>
          <w:szCs w:val="26"/>
        </w:rPr>
        <w:t>?</w:t>
      </w:r>
    </w:p>
    <w:p w14:paraId="13CBEA2B" w14:textId="568BF2B5" w:rsidR="00FC5095" w:rsidRPr="00A713B5" w:rsidRDefault="00706E8F" w:rsidP="0054252C">
      <w:pPr>
        <w:pStyle w:val="NormalWeb"/>
        <w:shd w:val="clear" w:color="auto" w:fill="FFFFFF"/>
        <w:spacing w:before="0" w:beforeAutospacing="0" w:after="0" w:afterAutospacing="0"/>
        <w:rPr>
          <w:rFonts w:ascii="Gadugi" w:hAnsi="Gadugi" w:cs="Arial"/>
          <w:sz w:val="22"/>
          <w:szCs w:val="22"/>
        </w:rPr>
      </w:pPr>
      <w:r w:rsidRPr="00A713B5">
        <w:rPr>
          <w:rFonts w:ascii="Gadugi" w:hAnsi="Gadugi" w:cs="Arial"/>
          <w:sz w:val="22"/>
          <w:szCs w:val="22"/>
        </w:rPr>
        <w:t xml:space="preserve">A learning </w:t>
      </w:r>
      <w:r w:rsidR="002B3653" w:rsidRPr="00A713B5">
        <w:rPr>
          <w:rFonts w:ascii="Gadugi" w:hAnsi="Gadugi" w:cs="Arial"/>
          <w:sz w:val="22"/>
          <w:szCs w:val="22"/>
        </w:rPr>
        <w:t xml:space="preserve">difference or </w:t>
      </w:r>
      <w:r w:rsidRPr="00A713B5">
        <w:rPr>
          <w:rFonts w:ascii="Gadugi" w:hAnsi="Gadugi" w:cs="Arial"/>
          <w:sz w:val="22"/>
          <w:szCs w:val="22"/>
        </w:rPr>
        <w:t>difficulty can cause an individual to experience problems in a traditional classroom learning context. It may interfere with literacy skills development and maths and can also affect memory, ability to focus and organi</w:t>
      </w:r>
      <w:r w:rsidR="009E0C78" w:rsidRPr="00A713B5">
        <w:rPr>
          <w:rFonts w:ascii="Gadugi" w:hAnsi="Gadugi" w:cs="Arial"/>
          <w:sz w:val="22"/>
          <w:szCs w:val="22"/>
        </w:rPr>
        <w:t>s</w:t>
      </w:r>
      <w:r w:rsidRPr="00A713B5">
        <w:rPr>
          <w:rFonts w:ascii="Gadugi" w:hAnsi="Gadugi" w:cs="Arial"/>
          <w:sz w:val="22"/>
          <w:szCs w:val="22"/>
        </w:rPr>
        <w:t xml:space="preserve">ational skills. A </w:t>
      </w:r>
      <w:r w:rsidR="008A1197" w:rsidRPr="00A713B5">
        <w:rPr>
          <w:rFonts w:ascii="Gadugi" w:hAnsi="Gadugi" w:cs="Arial"/>
          <w:sz w:val="22"/>
          <w:szCs w:val="22"/>
        </w:rPr>
        <w:t>student</w:t>
      </w:r>
      <w:r w:rsidRPr="00A713B5">
        <w:rPr>
          <w:rFonts w:ascii="Gadugi" w:hAnsi="Gadugi" w:cs="Arial"/>
          <w:sz w:val="22"/>
          <w:szCs w:val="22"/>
        </w:rPr>
        <w:t xml:space="preserve"> with a learning difficulty may require additional time to complete </w:t>
      </w:r>
      <w:r w:rsidR="00B54AE6" w:rsidRPr="00A713B5">
        <w:rPr>
          <w:rFonts w:ascii="Gadugi" w:hAnsi="Gadugi" w:cs="Arial"/>
          <w:sz w:val="22"/>
          <w:szCs w:val="22"/>
        </w:rPr>
        <w:t>task</w:t>
      </w:r>
      <w:r w:rsidRPr="00A713B5">
        <w:rPr>
          <w:rFonts w:ascii="Gadugi" w:hAnsi="Gadugi" w:cs="Arial"/>
          <w:sz w:val="22"/>
          <w:szCs w:val="22"/>
        </w:rPr>
        <w:t>s</w:t>
      </w:r>
      <w:r w:rsidR="0025528C" w:rsidRPr="00A713B5">
        <w:rPr>
          <w:rFonts w:ascii="Gadugi" w:hAnsi="Gadugi" w:cs="Arial"/>
          <w:sz w:val="22"/>
          <w:szCs w:val="22"/>
        </w:rPr>
        <w:t>; however, they</w:t>
      </w:r>
      <w:r w:rsidRPr="00A713B5">
        <w:rPr>
          <w:rFonts w:ascii="Gadugi" w:hAnsi="Gadugi" w:cs="Arial"/>
          <w:sz w:val="22"/>
          <w:szCs w:val="22"/>
        </w:rPr>
        <w:t xml:space="preserve"> can benefit </w:t>
      </w:r>
      <w:r w:rsidR="0025528C" w:rsidRPr="00A713B5">
        <w:rPr>
          <w:rFonts w:ascii="Gadugi" w:hAnsi="Gadugi" w:cs="Arial"/>
          <w:sz w:val="22"/>
          <w:szCs w:val="22"/>
        </w:rPr>
        <w:t xml:space="preserve">greatly </w:t>
      </w:r>
      <w:r w:rsidRPr="00A713B5">
        <w:rPr>
          <w:rFonts w:ascii="Gadugi" w:hAnsi="Gadugi" w:cs="Arial"/>
          <w:sz w:val="22"/>
          <w:szCs w:val="22"/>
        </w:rPr>
        <w:t>from</w:t>
      </w:r>
      <w:r w:rsidR="0025528C" w:rsidRPr="00A713B5">
        <w:rPr>
          <w:rFonts w:ascii="Gadugi" w:hAnsi="Gadugi" w:cs="Arial"/>
          <w:sz w:val="22"/>
          <w:szCs w:val="22"/>
        </w:rPr>
        <w:t xml:space="preserve"> inclusion </w:t>
      </w:r>
      <w:r w:rsidRPr="00A713B5">
        <w:rPr>
          <w:rFonts w:ascii="Gadugi" w:hAnsi="Gadugi" w:cs="Arial"/>
          <w:sz w:val="22"/>
          <w:szCs w:val="22"/>
        </w:rPr>
        <w:t>strateg</w:t>
      </w:r>
      <w:r w:rsidR="0025528C" w:rsidRPr="00A713B5">
        <w:rPr>
          <w:rFonts w:ascii="Gadugi" w:hAnsi="Gadugi" w:cs="Arial"/>
          <w:sz w:val="22"/>
          <w:szCs w:val="22"/>
        </w:rPr>
        <w:t>ies.</w:t>
      </w:r>
      <w:r w:rsidRPr="00A713B5">
        <w:rPr>
          <w:rFonts w:ascii="Gadugi" w:hAnsi="Gadugi" w:cs="Arial"/>
          <w:sz w:val="22"/>
          <w:szCs w:val="22"/>
        </w:rPr>
        <w:t xml:space="preserve"> </w:t>
      </w:r>
      <w:r w:rsidR="00B54AE6" w:rsidRPr="00A713B5">
        <w:rPr>
          <w:rFonts w:ascii="Gadugi" w:hAnsi="Gadugi" w:cs="Arial"/>
          <w:sz w:val="22"/>
          <w:szCs w:val="22"/>
        </w:rPr>
        <w:t xml:space="preserve">     </w:t>
      </w:r>
      <w:r w:rsidR="00D11E58" w:rsidRPr="00A713B5">
        <w:rPr>
          <w:rFonts w:ascii="Gadugi" w:hAnsi="Gadugi" w:cs="Arial"/>
          <w:sz w:val="22"/>
          <w:szCs w:val="22"/>
        </w:rPr>
        <w:t xml:space="preserve">                                                 </w:t>
      </w:r>
      <w:r w:rsidR="00B54AE6" w:rsidRPr="00A713B5">
        <w:rPr>
          <w:rFonts w:ascii="Gadugi" w:hAnsi="Gadugi" w:cs="Arial"/>
          <w:sz w:val="22"/>
          <w:szCs w:val="22"/>
        </w:rPr>
        <w:t xml:space="preserve">                                                                                                                                                  </w:t>
      </w:r>
      <w:r w:rsidRPr="00A713B5">
        <w:rPr>
          <w:rFonts w:ascii="Gadugi" w:hAnsi="Gadugi" w:cs="Arial"/>
          <w:sz w:val="22"/>
          <w:szCs w:val="22"/>
        </w:rPr>
        <w:t>No two individuals with a learning difficulty</w:t>
      </w:r>
      <w:r w:rsidR="0025528C" w:rsidRPr="00A713B5">
        <w:rPr>
          <w:rFonts w:ascii="Gadugi" w:hAnsi="Gadugi" w:cs="Arial"/>
          <w:sz w:val="22"/>
          <w:szCs w:val="22"/>
        </w:rPr>
        <w:t xml:space="preserve"> </w:t>
      </w:r>
      <w:r w:rsidRPr="00A713B5">
        <w:rPr>
          <w:rFonts w:ascii="Gadugi" w:hAnsi="Gadugi" w:cs="Arial"/>
          <w:sz w:val="22"/>
          <w:szCs w:val="22"/>
        </w:rPr>
        <w:t xml:space="preserve">are </w:t>
      </w:r>
      <w:r w:rsidR="00CC112B" w:rsidRPr="00A713B5">
        <w:rPr>
          <w:rFonts w:ascii="Gadugi" w:hAnsi="Gadugi" w:cs="Arial"/>
          <w:sz w:val="22"/>
          <w:szCs w:val="22"/>
        </w:rPr>
        <w:t>the same</w:t>
      </w:r>
      <w:r w:rsidRPr="00A713B5">
        <w:rPr>
          <w:rFonts w:ascii="Gadugi" w:hAnsi="Gadugi" w:cs="Arial"/>
          <w:sz w:val="22"/>
          <w:szCs w:val="22"/>
        </w:rPr>
        <w:t xml:space="preserve"> and many conditions, such as dyslexia, attention deficit disorder</w:t>
      </w:r>
      <w:r w:rsidR="0025528C" w:rsidRPr="00A713B5">
        <w:rPr>
          <w:rFonts w:ascii="Gadugi" w:hAnsi="Gadugi" w:cs="Arial"/>
          <w:sz w:val="22"/>
          <w:szCs w:val="22"/>
        </w:rPr>
        <w:t xml:space="preserve"> (ADD) and </w:t>
      </w:r>
      <w:r w:rsidRPr="00A713B5">
        <w:rPr>
          <w:rFonts w:ascii="Gadugi" w:hAnsi="Gadugi" w:cs="Arial"/>
          <w:sz w:val="22"/>
          <w:szCs w:val="22"/>
        </w:rPr>
        <w:t>attention deficit hyperactive disorder</w:t>
      </w:r>
      <w:r w:rsidR="0025528C" w:rsidRPr="00A713B5">
        <w:rPr>
          <w:rFonts w:ascii="Gadugi" w:hAnsi="Gadugi" w:cs="Arial"/>
          <w:sz w:val="22"/>
          <w:szCs w:val="22"/>
        </w:rPr>
        <w:t xml:space="preserve"> (ADHD), </w:t>
      </w:r>
      <w:r w:rsidR="00CC112B" w:rsidRPr="00A713B5">
        <w:rPr>
          <w:rFonts w:ascii="Gadugi" w:hAnsi="Gadugi" w:cs="Arial"/>
          <w:sz w:val="22"/>
          <w:szCs w:val="22"/>
        </w:rPr>
        <w:t>can exist on</w:t>
      </w:r>
      <w:r w:rsidR="00FC5095" w:rsidRPr="00A713B5">
        <w:rPr>
          <w:rFonts w:ascii="Gadugi" w:hAnsi="Gadugi" w:cs="Arial"/>
          <w:sz w:val="22"/>
          <w:szCs w:val="22"/>
        </w:rPr>
        <w:t xml:space="preserve"> a wide-spectrum</w:t>
      </w:r>
      <w:r w:rsidR="0025528C" w:rsidRPr="00A713B5">
        <w:rPr>
          <w:rFonts w:ascii="Gadugi" w:hAnsi="Gadugi" w:cs="Arial"/>
          <w:sz w:val="22"/>
          <w:szCs w:val="22"/>
        </w:rPr>
        <w:t xml:space="preserve"> from mild to severe</w:t>
      </w:r>
      <w:r w:rsidR="00FC5095" w:rsidRPr="00A713B5">
        <w:rPr>
          <w:rFonts w:ascii="Gadugi" w:hAnsi="Gadugi" w:cs="Arial"/>
          <w:sz w:val="22"/>
          <w:szCs w:val="22"/>
        </w:rPr>
        <w:t xml:space="preserve">. </w:t>
      </w:r>
      <w:r w:rsidR="00F67A58" w:rsidRPr="00A713B5">
        <w:rPr>
          <w:rFonts w:ascii="Gadugi" w:hAnsi="Gadugi" w:cs="Arial"/>
          <w:sz w:val="22"/>
          <w:szCs w:val="22"/>
        </w:rPr>
        <w:t>Other difficulties, such as</w:t>
      </w:r>
      <w:r w:rsidR="00FC5095" w:rsidRPr="00A713B5">
        <w:rPr>
          <w:rFonts w:ascii="Gadugi" w:hAnsi="Gadugi" w:cs="Arial"/>
          <w:sz w:val="22"/>
          <w:szCs w:val="22"/>
        </w:rPr>
        <w:t xml:space="preserve"> dyspraxia, a motor-skills difficulty can affect a </w:t>
      </w:r>
      <w:r w:rsidR="00F67A58" w:rsidRPr="00A713B5">
        <w:rPr>
          <w:rFonts w:ascii="Gadugi" w:hAnsi="Gadugi" w:cs="Arial"/>
          <w:sz w:val="22"/>
          <w:szCs w:val="22"/>
        </w:rPr>
        <w:t>student</w:t>
      </w:r>
      <w:r w:rsidR="00FC5095" w:rsidRPr="00A713B5">
        <w:rPr>
          <w:rFonts w:ascii="Gadugi" w:hAnsi="Gadugi" w:cs="Arial"/>
          <w:sz w:val="22"/>
          <w:szCs w:val="22"/>
        </w:rPr>
        <w:t xml:space="preserve">’s ability to write by hand. </w:t>
      </w:r>
      <w:r w:rsidR="0025528C" w:rsidRPr="00A713B5">
        <w:rPr>
          <w:rFonts w:ascii="Gadugi" w:hAnsi="Gadugi" w:cs="Arial"/>
          <w:sz w:val="22"/>
          <w:szCs w:val="22"/>
        </w:rPr>
        <w:t>L</w:t>
      </w:r>
      <w:r w:rsidR="00FC5095" w:rsidRPr="00A713B5">
        <w:rPr>
          <w:rFonts w:ascii="Gadugi" w:hAnsi="Gadugi" w:cs="Arial"/>
          <w:sz w:val="22"/>
          <w:szCs w:val="22"/>
        </w:rPr>
        <w:t xml:space="preserve">earning difficulties and motor-skills difficulties </w:t>
      </w:r>
      <w:r w:rsidR="0025528C" w:rsidRPr="00A713B5">
        <w:rPr>
          <w:rFonts w:ascii="Gadugi" w:hAnsi="Gadugi" w:cs="Arial"/>
          <w:sz w:val="22"/>
          <w:szCs w:val="22"/>
        </w:rPr>
        <w:t xml:space="preserve">can be </w:t>
      </w:r>
      <w:r w:rsidR="00FC5095" w:rsidRPr="00A713B5">
        <w:rPr>
          <w:rFonts w:ascii="Gadugi" w:hAnsi="Gadugi" w:cs="Arial"/>
          <w:sz w:val="22"/>
          <w:szCs w:val="22"/>
        </w:rPr>
        <w:t>present</w:t>
      </w:r>
      <w:r w:rsidR="0025528C" w:rsidRPr="00A713B5">
        <w:rPr>
          <w:rFonts w:ascii="Gadugi" w:hAnsi="Gadugi" w:cs="Arial"/>
          <w:sz w:val="22"/>
          <w:szCs w:val="22"/>
        </w:rPr>
        <w:t xml:space="preserve"> together</w:t>
      </w:r>
      <w:r w:rsidR="008D4D52" w:rsidRPr="00A713B5">
        <w:rPr>
          <w:rFonts w:ascii="Gadugi" w:hAnsi="Gadugi" w:cs="Arial"/>
          <w:sz w:val="22"/>
          <w:szCs w:val="22"/>
        </w:rPr>
        <w:t>.</w:t>
      </w:r>
    </w:p>
    <w:p w14:paraId="10E33663" w14:textId="6D8F3A22" w:rsidR="00FC5095" w:rsidRPr="00A713B5" w:rsidRDefault="00FC5095" w:rsidP="00FC5095">
      <w:pPr>
        <w:pStyle w:val="NormalWeb"/>
        <w:shd w:val="clear" w:color="auto" w:fill="FFFFFF"/>
        <w:spacing w:before="0" w:beforeAutospacing="0" w:after="360" w:afterAutospacing="0"/>
        <w:rPr>
          <w:rFonts w:ascii="Gadugi" w:hAnsi="Gadugi" w:cs="Arial"/>
          <w:sz w:val="22"/>
          <w:szCs w:val="22"/>
        </w:rPr>
      </w:pPr>
      <w:r w:rsidRPr="00A713B5">
        <w:rPr>
          <w:rFonts w:ascii="Gadugi" w:hAnsi="Gadugi" w:cs="Arial"/>
          <w:b/>
          <w:bCs/>
          <w:sz w:val="22"/>
          <w:szCs w:val="22"/>
        </w:rPr>
        <w:t>Learning difficulties</w:t>
      </w:r>
      <w:r w:rsidRPr="00A713B5">
        <w:rPr>
          <w:rFonts w:ascii="Gadugi" w:hAnsi="Gadugi" w:cs="Arial"/>
          <w:sz w:val="22"/>
          <w:szCs w:val="22"/>
        </w:rPr>
        <w:t xml:space="preserve"> are sometimes referred to as </w:t>
      </w:r>
      <w:r w:rsidRPr="00A713B5">
        <w:rPr>
          <w:rStyle w:val="Emphasis"/>
          <w:rFonts w:ascii="Gadugi" w:hAnsi="Gadugi" w:cs="Arial"/>
          <w:b/>
          <w:bCs/>
          <w:sz w:val="22"/>
          <w:szCs w:val="22"/>
        </w:rPr>
        <w:t>learning disabilities</w:t>
      </w:r>
      <w:r w:rsidRPr="00A713B5">
        <w:rPr>
          <w:rFonts w:ascii="Gadugi" w:hAnsi="Gadugi" w:cs="Arial"/>
          <w:sz w:val="22"/>
          <w:szCs w:val="22"/>
        </w:rPr>
        <w:t>. You may also encounter the terms </w:t>
      </w:r>
      <w:r w:rsidRPr="00A713B5">
        <w:rPr>
          <w:rStyle w:val="Emphasis"/>
          <w:rFonts w:ascii="Gadugi" w:hAnsi="Gadugi" w:cs="Arial"/>
          <w:b/>
          <w:bCs/>
          <w:sz w:val="22"/>
          <w:szCs w:val="22"/>
        </w:rPr>
        <w:t>learning differences</w:t>
      </w:r>
      <w:r w:rsidRPr="00A713B5">
        <w:rPr>
          <w:rFonts w:ascii="Gadugi" w:hAnsi="Gadugi" w:cs="Arial"/>
          <w:sz w:val="22"/>
          <w:szCs w:val="22"/>
        </w:rPr>
        <w:t> or</w:t>
      </w:r>
      <w:r w:rsidR="008D4D52" w:rsidRPr="00A713B5">
        <w:rPr>
          <w:rFonts w:ascii="Gadugi" w:hAnsi="Gadugi" w:cs="Arial"/>
          <w:sz w:val="22"/>
          <w:szCs w:val="22"/>
        </w:rPr>
        <w:t xml:space="preserve"> </w:t>
      </w:r>
      <w:r w:rsidR="008D4D52" w:rsidRPr="00A713B5">
        <w:rPr>
          <w:rFonts w:ascii="Gadugi" w:hAnsi="Gadugi" w:cs="Arial"/>
          <w:b/>
          <w:bCs/>
          <w:i/>
          <w:iCs/>
          <w:sz w:val="22"/>
          <w:szCs w:val="22"/>
        </w:rPr>
        <w:t>special educational needs</w:t>
      </w:r>
      <w:r w:rsidR="00412877" w:rsidRPr="00A713B5">
        <w:rPr>
          <w:rFonts w:ascii="Gadugi" w:hAnsi="Gadugi" w:cs="Arial"/>
          <w:b/>
          <w:bCs/>
          <w:i/>
          <w:iCs/>
          <w:sz w:val="22"/>
          <w:szCs w:val="22"/>
        </w:rPr>
        <w:t>.</w:t>
      </w:r>
      <w:r w:rsidRPr="00A713B5">
        <w:rPr>
          <w:rFonts w:ascii="Gadugi" w:hAnsi="Gadugi" w:cs="Arial"/>
          <w:sz w:val="22"/>
          <w:szCs w:val="22"/>
        </w:rPr>
        <w:t xml:space="preserve"> The differences between these labels can seem subtle but may have implications for how an individual with a learning difficulty views </w:t>
      </w:r>
      <w:r w:rsidR="00412877" w:rsidRPr="00A713B5">
        <w:rPr>
          <w:rFonts w:ascii="Gadugi" w:hAnsi="Gadugi" w:cs="Arial"/>
          <w:sz w:val="22"/>
          <w:szCs w:val="22"/>
        </w:rPr>
        <w:t>themself</w:t>
      </w:r>
      <w:r w:rsidRPr="00A713B5">
        <w:rPr>
          <w:rFonts w:ascii="Gadugi" w:hAnsi="Gadugi" w:cs="Arial"/>
          <w:sz w:val="22"/>
          <w:szCs w:val="22"/>
        </w:rPr>
        <w:t>. The word</w:t>
      </w:r>
      <w:r w:rsidR="00412877" w:rsidRPr="00A713B5">
        <w:rPr>
          <w:rFonts w:ascii="Gadugi" w:hAnsi="Gadugi" w:cs="Arial"/>
          <w:sz w:val="22"/>
          <w:szCs w:val="22"/>
        </w:rPr>
        <w:t xml:space="preserve"> disability </w:t>
      </w:r>
      <w:r w:rsidR="00810C02">
        <w:rPr>
          <w:rFonts w:ascii="Gadugi" w:hAnsi="Gadugi" w:cs="Arial"/>
          <w:sz w:val="22"/>
          <w:szCs w:val="22"/>
        </w:rPr>
        <w:t xml:space="preserve">can </w:t>
      </w:r>
      <w:r w:rsidR="009736C9">
        <w:rPr>
          <w:rFonts w:ascii="Gadugi" w:hAnsi="Gadugi" w:cs="Arial"/>
          <w:sz w:val="22"/>
          <w:szCs w:val="22"/>
        </w:rPr>
        <w:t xml:space="preserve">be </w:t>
      </w:r>
      <w:r w:rsidR="00934035">
        <w:rPr>
          <w:rFonts w:ascii="Gadugi" w:hAnsi="Gadugi" w:cs="Arial"/>
          <w:sz w:val="22"/>
          <w:szCs w:val="22"/>
        </w:rPr>
        <w:t xml:space="preserve">a sensitive word as it can </w:t>
      </w:r>
      <w:r w:rsidRPr="00A713B5">
        <w:rPr>
          <w:rFonts w:ascii="Gadugi" w:hAnsi="Gadugi" w:cs="Arial"/>
          <w:sz w:val="22"/>
          <w:szCs w:val="22"/>
        </w:rPr>
        <w:t>impl</w:t>
      </w:r>
      <w:r w:rsidR="00934035">
        <w:rPr>
          <w:rFonts w:ascii="Gadugi" w:hAnsi="Gadugi" w:cs="Arial"/>
          <w:sz w:val="22"/>
          <w:szCs w:val="22"/>
        </w:rPr>
        <w:t>y</w:t>
      </w:r>
      <w:r w:rsidRPr="00A713B5">
        <w:rPr>
          <w:rFonts w:ascii="Gadugi" w:hAnsi="Gadugi" w:cs="Arial"/>
          <w:sz w:val="22"/>
          <w:szCs w:val="22"/>
        </w:rPr>
        <w:t xml:space="preserve"> a person is </w:t>
      </w:r>
      <w:r w:rsidR="00934035">
        <w:rPr>
          <w:rFonts w:ascii="Gadugi" w:hAnsi="Gadugi" w:cs="Arial"/>
          <w:sz w:val="22"/>
          <w:szCs w:val="22"/>
        </w:rPr>
        <w:t>not</w:t>
      </w:r>
      <w:r w:rsidRPr="00A713B5">
        <w:rPr>
          <w:rFonts w:ascii="Gadugi" w:hAnsi="Gadugi" w:cs="Arial"/>
          <w:sz w:val="22"/>
          <w:szCs w:val="22"/>
        </w:rPr>
        <w:t xml:space="preserve"> abl</w:t>
      </w:r>
      <w:r w:rsidR="00FD6A6C">
        <w:rPr>
          <w:rFonts w:ascii="Gadugi" w:hAnsi="Gadugi" w:cs="Arial"/>
          <w:sz w:val="22"/>
          <w:szCs w:val="22"/>
        </w:rPr>
        <w:t>e</w:t>
      </w:r>
      <w:r w:rsidRPr="00A713B5">
        <w:rPr>
          <w:rFonts w:ascii="Gadugi" w:hAnsi="Gadugi" w:cs="Arial"/>
          <w:sz w:val="22"/>
          <w:szCs w:val="22"/>
        </w:rPr>
        <w:t>. It can also suggest they are in a permanent state of disadvantage.</w:t>
      </w:r>
      <w:r w:rsidR="003B2DAC" w:rsidRPr="00A713B5">
        <w:rPr>
          <w:rFonts w:ascii="Gadugi" w:hAnsi="Gadugi" w:cs="Arial"/>
          <w:sz w:val="22"/>
          <w:szCs w:val="22"/>
        </w:rPr>
        <w:t xml:space="preserve"> </w:t>
      </w:r>
    </w:p>
    <w:p w14:paraId="4E68EFF5" w14:textId="4539E2F1" w:rsidR="00AF7AD5" w:rsidRPr="00A713B5" w:rsidRDefault="00FC5095" w:rsidP="005F5BAF">
      <w:pPr>
        <w:pStyle w:val="NormalWeb"/>
        <w:shd w:val="clear" w:color="auto" w:fill="FFFFFF"/>
        <w:spacing w:before="0" w:beforeAutospacing="0" w:after="360" w:afterAutospacing="0"/>
        <w:rPr>
          <w:rFonts w:ascii="Gadugi" w:hAnsi="Gadugi" w:cs="Arial"/>
          <w:sz w:val="22"/>
          <w:szCs w:val="22"/>
          <w:shd w:val="clear" w:color="auto" w:fill="FFFFFF"/>
        </w:rPr>
      </w:pPr>
      <w:r w:rsidRPr="00A713B5">
        <w:rPr>
          <w:rFonts w:ascii="Gadugi" w:hAnsi="Gadugi" w:cs="Arial"/>
          <w:sz w:val="22"/>
          <w:szCs w:val="22"/>
        </w:rPr>
        <w:t>On the other hand, a </w:t>
      </w:r>
      <w:r w:rsidRPr="00A713B5">
        <w:rPr>
          <w:rStyle w:val="Emphasis"/>
          <w:rFonts w:ascii="Gadugi" w:hAnsi="Gadugi" w:cs="Arial"/>
          <w:b/>
          <w:bCs/>
          <w:sz w:val="22"/>
          <w:szCs w:val="22"/>
        </w:rPr>
        <w:t>learning difference</w:t>
      </w:r>
      <w:r w:rsidRPr="00A713B5">
        <w:rPr>
          <w:rFonts w:ascii="Gadugi" w:hAnsi="Gadugi" w:cs="Arial"/>
          <w:sz w:val="22"/>
          <w:szCs w:val="22"/>
        </w:rPr>
        <w:t> </w:t>
      </w:r>
      <w:r w:rsidR="00043334" w:rsidRPr="00A713B5">
        <w:rPr>
          <w:rFonts w:ascii="Gadugi" w:hAnsi="Gadugi" w:cs="Arial"/>
          <w:sz w:val="22"/>
          <w:szCs w:val="22"/>
        </w:rPr>
        <w:t xml:space="preserve">implies </w:t>
      </w:r>
      <w:r w:rsidRPr="00A713B5">
        <w:rPr>
          <w:rFonts w:ascii="Gadugi" w:hAnsi="Gadugi" w:cs="Arial"/>
          <w:sz w:val="22"/>
          <w:szCs w:val="22"/>
          <w:shd w:val="clear" w:color="auto" w:fill="FFFFFF"/>
        </w:rPr>
        <w:t>that a person simply learns in a different way from others</w:t>
      </w:r>
      <w:r w:rsidR="00043334" w:rsidRPr="00A713B5">
        <w:rPr>
          <w:rFonts w:ascii="Gadugi" w:hAnsi="Gadugi" w:cs="Arial"/>
          <w:sz w:val="22"/>
          <w:szCs w:val="22"/>
          <w:shd w:val="clear" w:color="auto" w:fill="FFFFFF"/>
        </w:rPr>
        <w:t xml:space="preserve"> </w:t>
      </w:r>
      <w:r w:rsidR="00664D32" w:rsidRPr="00A713B5">
        <w:rPr>
          <w:rFonts w:ascii="Gadugi" w:hAnsi="Gadugi" w:cs="Arial"/>
          <w:sz w:val="22"/>
          <w:szCs w:val="22"/>
          <w:shd w:val="clear" w:color="auto" w:fill="FFFFFF"/>
        </w:rPr>
        <w:t>and often</w:t>
      </w:r>
      <w:r w:rsidRPr="00A713B5">
        <w:rPr>
          <w:rFonts w:ascii="Gadugi" w:hAnsi="Gadugi" w:cs="Arial"/>
          <w:sz w:val="22"/>
          <w:szCs w:val="22"/>
          <w:shd w:val="clear" w:color="auto" w:fill="FFFFFF"/>
        </w:rPr>
        <w:t xml:space="preserve"> their brains work differently. The term</w:t>
      </w:r>
      <w:r w:rsidR="00664D32" w:rsidRPr="00A713B5">
        <w:rPr>
          <w:rFonts w:ascii="Gadugi" w:hAnsi="Gadugi" w:cs="Arial"/>
          <w:sz w:val="22"/>
          <w:szCs w:val="22"/>
          <w:shd w:val="clear" w:color="auto" w:fill="FFFFFF"/>
        </w:rPr>
        <w:t xml:space="preserve"> </w:t>
      </w:r>
      <w:r w:rsidR="00664D32" w:rsidRPr="00BF35B8">
        <w:rPr>
          <w:rFonts w:ascii="Gadugi" w:hAnsi="Gadugi" w:cs="Arial"/>
          <w:b/>
          <w:bCs/>
          <w:sz w:val="22"/>
          <w:szCs w:val="22"/>
          <w:shd w:val="clear" w:color="auto" w:fill="FFFFFF"/>
        </w:rPr>
        <w:t>difficulty</w:t>
      </w:r>
      <w:r w:rsidR="00664D32" w:rsidRPr="00A713B5">
        <w:rPr>
          <w:rFonts w:ascii="Gadugi" w:hAnsi="Gadugi" w:cs="Arial"/>
          <w:sz w:val="22"/>
          <w:szCs w:val="22"/>
          <w:shd w:val="clear" w:color="auto" w:fill="FFFFFF"/>
        </w:rPr>
        <w:t xml:space="preserve"> </w:t>
      </w:r>
      <w:r w:rsidR="00BF35B8">
        <w:rPr>
          <w:rFonts w:ascii="Gadugi" w:hAnsi="Gadugi" w:cs="Arial"/>
          <w:sz w:val="22"/>
          <w:szCs w:val="22"/>
          <w:shd w:val="clear" w:color="auto" w:fill="FFFFFF"/>
        </w:rPr>
        <w:t xml:space="preserve">can also mean </w:t>
      </w:r>
      <w:r w:rsidR="00664D32" w:rsidRPr="00A713B5">
        <w:rPr>
          <w:rFonts w:ascii="Gadugi" w:hAnsi="Gadugi" w:cs="Arial"/>
          <w:sz w:val="22"/>
          <w:szCs w:val="22"/>
          <w:shd w:val="clear" w:color="auto" w:fill="FFFFFF"/>
        </w:rPr>
        <w:t>challenges</w:t>
      </w:r>
      <w:r w:rsidR="00957C58">
        <w:rPr>
          <w:rFonts w:ascii="Gadugi" w:hAnsi="Gadugi" w:cs="Arial"/>
          <w:sz w:val="22"/>
          <w:szCs w:val="22"/>
          <w:shd w:val="clear" w:color="auto" w:fill="FFFFFF"/>
        </w:rPr>
        <w:t>, describing difficulties</w:t>
      </w:r>
      <w:r w:rsidR="00664D32" w:rsidRPr="00A713B5">
        <w:rPr>
          <w:rFonts w:ascii="Gadugi" w:hAnsi="Gadugi" w:cs="Arial"/>
          <w:sz w:val="22"/>
          <w:szCs w:val="22"/>
          <w:shd w:val="clear" w:color="auto" w:fill="FFFFFF"/>
        </w:rPr>
        <w:t xml:space="preserve"> a student might face in a typical educational setting</w:t>
      </w:r>
      <w:r w:rsidR="005F5BAF" w:rsidRPr="00A713B5">
        <w:rPr>
          <w:rFonts w:ascii="Gadugi" w:hAnsi="Gadugi" w:cs="Arial"/>
          <w:sz w:val="22"/>
          <w:szCs w:val="22"/>
          <w:shd w:val="clear" w:color="auto" w:fill="FFFFFF"/>
        </w:rPr>
        <w:t xml:space="preserve"> but </w:t>
      </w:r>
      <w:r w:rsidR="00C07441">
        <w:rPr>
          <w:rFonts w:ascii="Gadugi" w:hAnsi="Gadugi" w:cs="Arial"/>
          <w:sz w:val="22"/>
          <w:szCs w:val="22"/>
          <w:shd w:val="clear" w:color="auto" w:fill="FFFFFF"/>
        </w:rPr>
        <w:t xml:space="preserve">that </w:t>
      </w:r>
      <w:r w:rsidR="005F5BAF" w:rsidRPr="00A713B5">
        <w:rPr>
          <w:rFonts w:ascii="Gadugi" w:hAnsi="Gadugi" w:cs="Arial"/>
          <w:sz w:val="22"/>
          <w:szCs w:val="22"/>
          <w:shd w:val="clear" w:color="auto" w:fill="FFFFFF"/>
        </w:rPr>
        <w:t xml:space="preserve">can be overcome. </w:t>
      </w:r>
    </w:p>
    <w:p w14:paraId="76A201D0" w14:textId="4A731643" w:rsidR="00485C47" w:rsidRDefault="00FD6A6C" w:rsidP="002115C8">
      <w:pPr>
        <w:pStyle w:val="NormalWeb"/>
        <w:shd w:val="clear" w:color="auto" w:fill="FFFFFF"/>
        <w:spacing w:after="360"/>
        <w:rPr>
          <w:rFonts w:ascii="Gadugi" w:hAnsi="Gadugi" w:cs="Arial"/>
          <w:sz w:val="22"/>
          <w:szCs w:val="22"/>
          <w:shd w:val="clear" w:color="auto" w:fill="FFFFFF"/>
        </w:rPr>
      </w:pPr>
      <w:r w:rsidRPr="00883912">
        <w:rPr>
          <w:rFonts w:ascii="Gadugi" w:hAnsi="Gadugi" w:cs="Arial"/>
          <w:sz w:val="22"/>
          <w:szCs w:val="22"/>
          <w:shd w:val="clear" w:color="auto" w:fill="FFFFFF"/>
        </w:rPr>
        <w:t>Everyone is different and words that ar</w:t>
      </w:r>
      <w:r>
        <w:rPr>
          <w:rFonts w:ascii="Gadugi" w:hAnsi="Gadugi" w:cs="Arial"/>
          <w:sz w:val="22"/>
          <w:szCs w:val="22"/>
          <w:shd w:val="clear" w:color="auto" w:fill="FFFFFF"/>
        </w:rPr>
        <w:t>e comfortable</w:t>
      </w:r>
      <w:r w:rsidRPr="00883912">
        <w:rPr>
          <w:rFonts w:ascii="Gadugi" w:hAnsi="Gadugi" w:cs="Arial"/>
          <w:sz w:val="22"/>
          <w:szCs w:val="22"/>
          <w:shd w:val="clear" w:color="auto" w:fill="FFFFFF"/>
        </w:rPr>
        <w:t xml:space="preserve"> for some may not be okay for others</w:t>
      </w:r>
      <w:r w:rsidR="002265B5">
        <w:rPr>
          <w:rFonts w:ascii="Gadugi" w:hAnsi="Gadugi" w:cs="Arial"/>
          <w:noProof/>
          <w:sz w:val="22"/>
          <w:szCs w:val="22"/>
          <w:shd w:val="clear" w:color="auto" w:fill="FFFFFF"/>
        </w:rPr>
        <w:drawing>
          <wp:anchor distT="0" distB="0" distL="114300" distR="114300" simplePos="0" relativeHeight="252584960" behindDoc="1" locked="0" layoutInCell="1" allowOverlap="1" wp14:anchorId="40EBA2B7" wp14:editId="6B60E881">
            <wp:simplePos x="0" y="0"/>
            <wp:positionH relativeFrom="margin">
              <wp:align>right</wp:align>
            </wp:positionH>
            <wp:positionV relativeFrom="paragraph">
              <wp:posOffset>3175</wp:posOffset>
            </wp:positionV>
            <wp:extent cx="1861820" cy="2317750"/>
            <wp:effectExtent l="0" t="0" r="5080" b="6350"/>
            <wp:wrapSquare wrapText="bothSides"/>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1861820" cy="2317750"/>
                    </a:xfrm>
                    <a:prstGeom prst="rect">
                      <a:avLst/>
                    </a:prstGeom>
                    <a:noFill/>
                  </pic:spPr>
                </pic:pic>
              </a:graphicData>
            </a:graphic>
            <wp14:sizeRelH relativeFrom="margin">
              <wp14:pctWidth>0</wp14:pctWidth>
            </wp14:sizeRelH>
            <wp14:sizeRelV relativeFrom="margin">
              <wp14:pctHeight>0</wp14:pctHeight>
            </wp14:sizeRelV>
          </wp:anchor>
        </w:drawing>
      </w:r>
      <w:r>
        <w:rPr>
          <w:rFonts w:ascii="Gadugi" w:hAnsi="Gadugi" w:cs="Arial"/>
          <w:noProof/>
          <w:sz w:val="22"/>
          <w:szCs w:val="22"/>
          <w:shd w:val="clear" w:color="auto" w:fill="FFFFFF"/>
        </w:rPr>
        <w:t>. T</w:t>
      </w:r>
      <w:r w:rsidR="00176FAC" w:rsidRPr="00176FAC">
        <w:rPr>
          <w:rFonts w:ascii="Gadugi" w:hAnsi="Gadugi" w:cs="Arial"/>
          <w:sz w:val="22"/>
          <w:szCs w:val="22"/>
          <w:shd w:val="clear" w:color="auto" w:fill="FFFFFF"/>
        </w:rPr>
        <w:t>here is general agreement on some basic guidelines</w:t>
      </w:r>
      <w:r w:rsidR="00176FAC">
        <w:rPr>
          <w:rFonts w:ascii="Gadugi" w:hAnsi="Gadugi" w:cs="Arial"/>
          <w:sz w:val="22"/>
          <w:szCs w:val="22"/>
          <w:shd w:val="clear" w:color="auto" w:fill="FFFFFF"/>
        </w:rPr>
        <w:t xml:space="preserve"> about words to use and avoid</w:t>
      </w:r>
      <w:r w:rsidR="00176FAC" w:rsidRPr="00176FAC">
        <w:rPr>
          <w:rFonts w:ascii="Gadugi" w:hAnsi="Gadugi" w:cs="Arial"/>
          <w:sz w:val="22"/>
          <w:szCs w:val="22"/>
          <w:shd w:val="clear" w:color="auto" w:fill="FFFFFF"/>
        </w:rPr>
        <w:t>.</w:t>
      </w:r>
      <w:r w:rsidR="002115C8">
        <w:rPr>
          <w:rFonts w:ascii="Gadugi" w:hAnsi="Gadugi" w:cs="Arial"/>
          <w:sz w:val="22"/>
          <w:szCs w:val="22"/>
          <w:shd w:val="clear" w:color="auto" w:fill="FFFFFF"/>
        </w:rPr>
        <w:t xml:space="preserve"> </w:t>
      </w:r>
      <w:r w:rsidR="003166BD" w:rsidRPr="00883912">
        <w:rPr>
          <w:rFonts w:ascii="Gadugi" w:hAnsi="Gadugi" w:cs="Arial"/>
          <w:sz w:val="22"/>
          <w:szCs w:val="22"/>
          <w:shd w:val="clear" w:color="auto" w:fill="FFFFFF"/>
        </w:rPr>
        <w:t>If you are in direct contact with someone affected by disability, ask the person to tell you which words and phrases they are comfortable with</w:t>
      </w:r>
      <w:r w:rsidR="003166BD">
        <w:rPr>
          <w:rFonts w:ascii="Gadugi" w:hAnsi="Gadugi" w:cs="Arial"/>
          <w:sz w:val="22"/>
          <w:szCs w:val="22"/>
          <w:shd w:val="clear" w:color="auto" w:fill="FFFFFF"/>
        </w:rPr>
        <w:t>.</w:t>
      </w:r>
    </w:p>
    <w:p w14:paraId="1EAD094F" w14:textId="4C4A433A" w:rsidR="002115C8" w:rsidRPr="002115C8" w:rsidRDefault="00176FAC" w:rsidP="002115C8">
      <w:pPr>
        <w:pStyle w:val="NormalWeb"/>
        <w:shd w:val="clear" w:color="auto" w:fill="FFFFFF"/>
        <w:spacing w:after="360"/>
        <w:rPr>
          <w:rFonts w:ascii="Gadugi" w:hAnsi="Gadugi" w:cs="Arial"/>
          <w:sz w:val="22"/>
          <w:szCs w:val="22"/>
          <w:shd w:val="clear" w:color="auto" w:fill="FFFFFF"/>
        </w:rPr>
      </w:pPr>
      <w:r w:rsidRPr="00176FAC">
        <w:rPr>
          <w:rFonts w:ascii="Gadugi" w:hAnsi="Gadugi" w:cs="Arial"/>
          <w:sz w:val="22"/>
          <w:szCs w:val="22"/>
          <w:shd w:val="clear" w:color="auto" w:fill="FFFFFF"/>
        </w:rPr>
        <w:t>Avoid passive, victim words</w:t>
      </w:r>
      <w:r w:rsidR="00EF7697">
        <w:rPr>
          <w:rFonts w:ascii="Gadugi" w:hAnsi="Gadugi" w:cs="Arial"/>
          <w:sz w:val="22"/>
          <w:szCs w:val="22"/>
          <w:shd w:val="clear" w:color="auto" w:fill="FFFFFF"/>
        </w:rPr>
        <w:t xml:space="preserve"> such as</w:t>
      </w:r>
      <w:r w:rsidR="002115C8" w:rsidRPr="002115C8">
        <w:rPr>
          <w:rFonts w:ascii="Gadugi" w:hAnsi="Gadugi" w:cs="Arial"/>
          <w:sz w:val="22"/>
          <w:szCs w:val="22"/>
          <w:shd w:val="clear" w:color="auto" w:fill="FFFFFF"/>
        </w:rPr>
        <w:t xml:space="preserve"> phrases like </w:t>
      </w:r>
      <w:r w:rsidR="002115C8" w:rsidRPr="002C6564">
        <w:rPr>
          <w:rFonts w:ascii="Gadugi" w:hAnsi="Gadugi" w:cs="Arial"/>
          <w:b/>
          <w:bCs/>
          <w:sz w:val="22"/>
          <w:szCs w:val="22"/>
          <w:shd w:val="clear" w:color="auto" w:fill="FFFFFF"/>
        </w:rPr>
        <w:t>‘suffers from’</w:t>
      </w:r>
      <w:r w:rsidR="002115C8" w:rsidRPr="002115C8">
        <w:rPr>
          <w:rFonts w:ascii="Gadugi" w:hAnsi="Gadugi" w:cs="Arial"/>
          <w:sz w:val="22"/>
          <w:szCs w:val="22"/>
          <w:shd w:val="clear" w:color="auto" w:fill="FFFFFF"/>
        </w:rPr>
        <w:t xml:space="preserve"> which suggest discomfort, constant pain and a sense of hopelessness.</w:t>
      </w:r>
      <w:r w:rsidR="00EF7697">
        <w:rPr>
          <w:rFonts w:ascii="Gadugi" w:hAnsi="Gadugi" w:cs="Arial"/>
          <w:sz w:val="22"/>
          <w:szCs w:val="22"/>
          <w:shd w:val="clear" w:color="auto" w:fill="FFFFFF"/>
        </w:rPr>
        <w:t xml:space="preserve"> </w:t>
      </w:r>
      <w:r w:rsidR="00227AF7">
        <w:rPr>
          <w:rFonts w:ascii="Gadugi" w:hAnsi="Gadugi" w:cs="Arial"/>
          <w:sz w:val="22"/>
          <w:szCs w:val="22"/>
          <w:shd w:val="clear" w:color="auto" w:fill="FFFFFF"/>
        </w:rPr>
        <w:t>People who use a w</w:t>
      </w:r>
      <w:r w:rsidR="00EF7697" w:rsidRPr="002115C8">
        <w:rPr>
          <w:rFonts w:ascii="Gadugi" w:hAnsi="Gadugi" w:cs="Arial"/>
          <w:sz w:val="22"/>
          <w:szCs w:val="22"/>
          <w:shd w:val="clear" w:color="auto" w:fill="FFFFFF"/>
        </w:rPr>
        <w:t xml:space="preserve">heelchair may not view themselves as </w:t>
      </w:r>
      <w:r w:rsidR="00EF7697" w:rsidRPr="002C6564">
        <w:rPr>
          <w:rFonts w:ascii="Gadugi" w:hAnsi="Gadugi" w:cs="Arial"/>
          <w:b/>
          <w:bCs/>
          <w:sz w:val="22"/>
          <w:szCs w:val="22"/>
          <w:shd w:val="clear" w:color="auto" w:fill="FFFFFF"/>
        </w:rPr>
        <w:t xml:space="preserve">‘confined to’ </w:t>
      </w:r>
      <w:r w:rsidR="00EF7697" w:rsidRPr="002115C8">
        <w:rPr>
          <w:rFonts w:ascii="Gadugi" w:hAnsi="Gadugi" w:cs="Arial"/>
          <w:sz w:val="22"/>
          <w:szCs w:val="22"/>
          <w:shd w:val="clear" w:color="auto" w:fill="FFFFFF"/>
        </w:rPr>
        <w:t xml:space="preserve">a wheelchair </w:t>
      </w:r>
      <w:r w:rsidR="00227AF7">
        <w:rPr>
          <w:rFonts w:ascii="Gadugi" w:hAnsi="Gadugi" w:cs="Arial"/>
          <w:sz w:val="22"/>
          <w:szCs w:val="22"/>
          <w:shd w:val="clear" w:color="auto" w:fill="FFFFFF"/>
        </w:rPr>
        <w:t>so instead</w:t>
      </w:r>
      <w:r w:rsidR="00EF7697" w:rsidRPr="002115C8">
        <w:rPr>
          <w:rFonts w:ascii="Gadugi" w:hAnsi="Gadugi" w:cs="Arial"/>
          <w:sz w:val="22"/>
          <w:szCs w:val="22"/>
          <w:shd w:val="clear" w:color="auto" w:fill="FFFFFF"/>
        </w:rPr>
        <w:t xml:space="preserve"> try think of it as a mobility aid.</w:t>
      </w:r>
      <w:r w:rsidR="00227AF7">
        <w:rPr>
          <w:rFonts w:ascii="Gadugi" w:hAnsi="Gadugi" w:cs="Arial"/>
          <w:sz w:val="22"/>
          <w:szCs w:val="22"/>
          <w:shd w:val="clear" w:color="auto" w:fill="FFFFFF"/>
        </w:rPr>
        <w:t xml:space="preserve"> </w:t>
      </w:r>
      <w:r w:rsidR="00EF7697" w:rsidRPr="00176FAC">
        <w:rPr>
          <w:rFonts w:ascii="Gadugi" w:hAnsi="Gadugi" w:cs="Arial"/>
          <w:sz w:val="22"/>
          <w:szCs w:val="22"/>
          <w:shd w:val="clear" w:color="auto" w:fill="FFFFFF"/>
        </w:rPr>
        <w:t xml:space="preserve">Use language that respects people </w:t>
      </w:r>
      <w:r w:rsidR="00EF7697">
        <w:rPr>
          <w:rFonts w:ascii="Gadugi" w:hAnsi="Gadugi" w:cs="Arial"/>
          <w:sz w:val="22"/>
          <w:szCs w:val="22"/>
          <w:shd w:val="clear" w:color="auto" w:fill="FFFFFF"/>
        </w:rPr>
        <w:t>with disabilities, differences</w:t>
      </w:r>
      <w:r w:rsidR="002C6564">
        <w:rPr>
          <w:rFonts w:ascii="Gadugi" w:hAnsi="Gadugi" w:cs="Arial"/>
          <w:sz w:val="22"/>
          <w:szCs w:val="22"/>
          <w:shd w:val="clear" w:color="auto" w:fill="FFFFFF"/>
        </w:rPr>
        <w:t>,</w:t>
      </w:r>
      <w:r w:rsidR="00EF7697">
        <w:rPr>
          <w:rFonts w:ascii="Gadugi" w:hAnsi="Gadugi" w:cs="Arial"/>
          <w:sz w:val="22"/>
          <w:szCs w:val="22"/>
          <w:shd w:val="clear" w:color="auto" w:fill="FFFFFF"/>
        </w:rPr>
        <w:t xml:space="preserve"> </w:t>
      </w:r>
      <w:r w:rsidR="002C6564">
        <w:rPr>
          <w:rFonts w:ascii="Gadugi" w:hAnsi="Gadugi" w:cs="Arial"/>
          <w:sz w:val="22"/>
          <w:szCs w:val="22"/>
          <w:shd w:val="clear" w:color="auto" w:fill="FFFFFF"/>
        </w:rPr>
        <w:t>and</w:t>
      </w:r>
      <w:r w:rsidR="00EF7697">
        <w:rPr>
          <w:rFonts w:ascii="Gadugi" w:hAnsi="Gadugi" w:cs="Arial"/>
          <w:sz w:val="22"/>
          <w:szCs w:val="22"/>
          <w:shd w:val="clear" w:color="auto" w:fill="FFFFFF"/>
        </w:rPr>
        <w:t xml:space="preserve"> difficulties </w:t>
      </w:r>
      <w:r w:rsidR="00EF7697" w:rsidRPr="00176FAC">
        <w:rPr>
          <w:rFonts w:ascii="Gadugi" w:hAnsi="Gadugi" w:cs="Arial"/>
          <w:sz w:val="22"/>
          <w:szCs w:val="22"/>
          <w:shd w:val="clear" w:color="auto" w:fill="FFFFFF"/>
        </w:rPr>
        <w:t>as active individuals with control over their own lives.</w:t>
      </w:r>
      <w:r w:rsidR="00227AF7">
        <w:rPr>
          <w:rFonts w:ascii="Gadugi" w:hAnsi="Gadugi" w:cs="Arial"/>
          <w:sz w:val="22"/>
          <w:szCs w:val="22"/>
          <w:shd w:val="clear" w:color="auto" w:fill="FFFFFF"/>
        </w:rPr>
        <w:t xml:space="preserve"> </w:t>
      </w:r>
      <w:r w:rsidR="001B4702">
        <w:rPr>
          <w:rFonts w:ascii="Gadugi" w:hAnsi="Gadugi" w:cs="Arial"/>
          <w:sz w:val="22"/>
          <w:szCs w:val="22"/>
          <w:shd w:val="clear" w:color="auto" w:fill="FFFFFF"/>
        </w:rPr>
        <w:t xml:space="preserve">We should also avoid </w:t>
      </w:r>
      <w:r w:rsidR="002D0A4A">
        <w:rPr>
          <w:rFonts w:ascii="Gadugi" w:hAnsi="Gadugi" w:cs="Arial"/>
          <w:sz w:val="22"/>
          <w:szCs w:val="22"/>
          <w:shd w:val="clear" w:color="auto" w:fill="FFFFFF"/>
        </w:rPr>
        <w:t>saying ‘</w:t>
      </w:r>
      <w:r w:rsidR="001B4702" w:rsidRPr="001B4702">
        <w:rPr>
          <w:rFonts w:ascii="Gadugi" w:hAnsi="Gadugi" w:cs="Arial"/>
          <w:sz w:val="22"/>
          <w:szCs w:val="22"/>
          <w:shd w:val="clear" w:color="auto" w:fill="FFFFFF"/>
        </w:rPr>
        <w:t xml:space="preserve">dyslexic </w:t>
      </w:r>
      <w:r w:rsidR="002D0A4A">
        <w:rPr>
          <w:rFonts w:ascii="Gadugi" w:hAnsi="Gadugi" w:cs="Arial"/>
          <w:sz w:val="22"/>
          <w:szCs w:val="22"/>
          <w:shd w:val="clear" w:color="auto" w:fill="FFFFFF"/>
        </w:rPr>
        <w:t>students’</w:t>
      </w:r>
      <w:r w:rsidR="001B4702" w:rsidRPr="001B4702">
        <w:rPr>
          <w:rFonts w:ascii="Gadugi" w:hAnsi="Gadugi" w:cs="Arial"/>
          <w:sz w:val="22"/>
          <w:szCs w:val="22"/>
          <w:shd w:val="clear" w:color="auto" w:fill="FFFFFF"/>
        </w:rPr>
        <w:t xml:space="preserve">, or </w:t>
      </w:r>
      <w:r w:rsidR="002D0A4A">
        <w:rPr>
          <w:rFonts w:ascii="Gadugi" w:hAnsi="Gadugi" w:cs="Arial"/>
          <w:sz w:val="22"/>
          <w:szCs w:val="22"/>
          <w:shd w:val="clear" w:color="auto" w:fill="FFFFFF"/>
        </w:rPr>
        <w:t>‘</w:t>
      </w:r>
      <w:r w:rsidR="001B4702" w:rsidRPr="001B4702">
        <w:rPr>
          <w:rFonts w:ascii="Gadugi" w:hAnsi="Gadugi" w:cs="Arial"/>
          <w:sz w:val="22"/>
          <w:szCs w:val="22"/>
          <w:shd w:val="clear" w:color="auto" w:fill="FFFFFF"/>
        </w:rPr>
        <w:t xml:space="preserve">autistic </w:t>
      </w:r>
      <w:r w:rsidR="002D0A4A">
        <w:rPr>
          <w:rFonts w:ascii="Gadugi" w:hAnsi="Gadugi" w:cs="Arial"/>
          <w:sz w:val="22"/>
          <w:szCs w:val="22"/>
          <w:shd w:val="clear" w:color="auto" w:fill="FFFFFF"/>
        </w:rPr>
        <w:t>students’</w:t>
      </w:r>
      <w:r w:rsidR="001B4702" w:rsidRPr="001B4702">
        <w:rPr>
          <w:rFonts w:ascii="Gadugi" w:hAnsi="Gadugi" w:cs="Arial"/>
          <w:sz w:val="22"/>
          <w:szCs w:val="22"/>
          <w:shd w:val="clear" w:color="auto" w:fill="FFFFFF"/>
        </w:rPr>
        <w:t>, but s</w:t>
      </w:r>
      <w:r w:rsidR="002D0A4A">
        <w:rPr>
          <w:rFonts w:ascii="Gadugi" w:hAnsi="Gadugi" w:cs="Arial"/>
          <w:sz w:val="22"/>
          <w:szCs w:val="22"/>
          <w:shd w:val="clear" w:color="auto" w:fill="FFFFFF"/>
        </w:rPr>
        <w:t>tudents</w:t>
      </w:r>
      <w:r w:rsidR="001B4702" w:rsidRPr="001B4702">
        <w:rPr>
          <w:rFonts w:ascii="Gadugi" w:hAnsi="Gadugi" w:cs="Arial"/>
          <w:sz w:val="22"/>
          <w:szCs w:val="22"/>
          <w:shd w:val="clear" w:color="auto" w:fill="FFFFFF"/>
        </w:rPr>
        <w:t xml:space="preserve"> with dyslexia or autism </w:t>
      </w:r>
      <w:r w:rsidR="00BC261A">
        <w:rPr>
          <w:rFonts w:ascii="Gadugi" w:hAnsi="Gadugi" w:cs="Arial"/>
          <w:sz w:val="22"/>
          <w:szCs w:val="22"/>
          <w:shd w:val="clear" w:color="auto" w:fill="FFFFFF"/>
        </w:rPr>
        <w:t xml:space="preserve">so </w:t>
      </w:r>
      <w:r w:rsidR="001B4702" w:rsidRPr="001B4702">
        <w:rPr>
          <w:rFonts w:ascii="Gadugi" w:hAnsi="Gadugi" w:cs="Arial"/>
          <w:sz w:val="22"/>
          <w:szCs w:val="22"/>
          <w:shd w:val="clear" w:color="auto" w:fill="FFFFFF"/>
        </w:rPr>
        <w:t xml:space="preserve">the focus is </w:t>
      </w:r>
      <w:r w:rsidR="00BC261A">
        <w:rPr>
          <w:rFonts w:ascii="Gadugi" w:hAnsi="Gadugi" w:cs="Arial"/>
          <w:sz w:val="22"/>
          <w:szCs w:val="22"/>
          <w:shd w:val="clear" w:color="auto" w:fill="FFFFFF"/>
        </w:rPr>
        <w:t xml:space="preserve">not </w:t>
      </w:r>
      <w:r w:rsidR="001B4702" w:rsidRPr="001B4702">
        <w:rPr>
          <w:rFonts w:ascii="Gadugi" w:hAnsi="Gadugi" w:cs="Arial"/>
          <w:sz w:val="22"/>
          <w:szCs w:val="22"/>
          <w:shd w:val="clear" w:color="auto" w:fill="FFFFFF"/>
        </w:rPr>
        <w:t xml:space="preserve">on the disability, </w:t>
      </w:r>
      <w:r w:rsidR="00BC261A">
        <w:rPr>
          <w:rFonts w:ascii="Gadugi" w:hAnsi="Gadugi" w:cs="Arial"/>
          <w:sz w:val="22"/>
          <w:szCs w:val="22"/>
          <w:shd w:val="clear" w:color="auto" w:fill="FFFFFF"/>
        </w:rPr>
        <w:t>but</w:t>
      </w:r>
      <w:r w:rsidR="001B4702" w:rsidRPr="001B4702">
        <w:rPr>
          <w:rFonts w:ascii="Gadugi" w:hAnsi="Gadugi" w:cs="Arial"/>
          <w:sz w:val="22"/>
          <w:szCs w:val="22"/>
          <w:shd w:val="clear" w:color="auto" w:fill="FFFFFF"/>
        </w:rPr>
        <w:t xml:space="preserve"> the person.</w:t>
      </w:r>
      <w:r w:rsidR="00BC261A">
        <w:rPr>
          <w:rFonts w:ascii="Gadugi" w:hAnsi="Gadugi" w:cs="Arial"/>
          <w:sz w:val="22"/>
          <w:szCs w:val="22"/>
          <w:shd w:val="clear" w:color="auto" w:fill="FFFFFF"/>
        </w:rPr>
        <w:t xml:space="preserve"> </w:t>
      </w:r>
      <w:r w:rsidR="00EF7697">
        <w:rPr>
          <w:rFonts w:ascii="Gadugi" w:hAnsi="Gadugi" w:cs="Arial"/>
          <w:sz w:val="22"/>
          <w:szCs w:val="22"/>
          <w:shd w:val="clear" w:color="auto" w:fill="FFFFFF"/>
        </w:rPr>
        <w:t xml:space="preserve">For further guidance on language see Appendix 1. </w:t>
      </w:r>
    </w:p>
    <w:p w14:paraId="3862E9A5" w14:textId="654FAF24" w:rsidR="005A52DB" w:rsidRPr="00176FAC" w:rsidRDefault="005A52DB" w:rsidP="00883912">
      <w:pPr>
        <w:pStyle w:val="NormalWeb"/>
        <w:shd w:val="clear" w:color="auto" w:fill="FFFFFF"/>
        <w:spacing w:after="360"/>
        <w:rPr>
          <w:rFonts w:ascii="Gadugi" w:hAnsi="Gadugi" w:cs="Arial"/>
          <w:sz w:val="22"/>
          <w:szCs w:val="22"/>
          <w:shd w:val="clear" w:color="auto" w:fill="FFFFFF"/>
        </w:rPr>
      </w:pPr>
    </w:p>
    <w:tbl>
      <w:tblPr>
        <w:tblStyle w:val="TableGrid4"/>
        <w:tblW w:w="10060" w:type="dxa"/>
        <w:tblLook w:val="04A0" w:firstRow="1" w:lastRow="0" w:firstColumn="1" w:lastColumn="0" w:noHBand="0" w:noVBand="1"/>
      </w:tblPr>
      <w:tblGrid>
        <w:gridCol w:w="10060"/>
      </w:tblGrid>
      <w:tr w:rsidR="005A52DB" w:rsidRPr="008626FF" w14:paraId="36B90AF2" w14:textId="77777777" w:rsidTr="00E515FB">
        <w:trPr>
          <w:trHeight w:val="1922"/>
        </w:trPr>
        <w:tc>
          <w:tcPr>
            <w:tcW w:w="10060" w:type="dxa"/>
            <w:shd w:val="clear" w:color="auto" w:fill="E2EFD9" w:themeFill="accent6" w:themeFillTint="33"/>
          </w:tcPr>
          <w:p w14:paraId="5C736F5E" w14:textId="5EC9A47B" w:rsidR="005A52DB" w:rsidRPr="008626FF" w:rsidRDefault="005A52DB" w:rsidP="00E515FB">
            <w:pPr>
              <w:keepNext/>
              <w:keepLines/>
              <w:outlineLvl w:val="0"/>
              <w:rPr>
                <w:rFonts w:asciiTheme="majorHAnsi" w:eastAsia="Times New Roman" w:hAnsiTheme="majorHAnsi" w:cstheme="majorBidi"/>
                <w:b/>
                <w:bCs/>
                <w:color w:val="2F5496" w:themeColor="accent1" w:themeShade="BF"/>
                <w:sz w:val="26"/>
                <w:szCs w:val="32"/>
                <w:lang w:bidi="ar-SA"/>
              </w:rPr>
            </w:pPr>
            <w:bookmarkStart w:id="9" w:name="_Hlk79414630"/>
            <w:r w:rsidRPr="008626FF">
              <w:rPr>
                <w:noProof/>
                <w:color w:val="4472C4" w:themeColor="accent1"/>
              </w:rPr>
              <w:lastRenderedPageBreak/>
              <w:drawing>
                <wp:anchor distT="0" distB="0" distL="114300" distR="114300" simplePos="0" relativeHeight="252578816" behindDoc="0" locked="0" layoutInCell="1" allowOverlap="1" wp14:anchorId="0397CF34" wp14:editId="6A0669EF">
                  <wp:simplePos x="0" y="0"/>
                  <wp:positionH relativeFrom="column">
                    <wp:posOffset>4555490</wp:posOffset>
                  </wp:positionH>
                  <wp:positionV relativeFrom="paragraph">
                    <wp:posOffset>16510</wp:posOffset>
                  </wp:positionV>
                  <wp:extent cx="780415" cy="726440"/>
                  <wp:effectExtent l="0" t="0" r="0" b="0"/>
                  <wp:wrapNone/>
                  <wp:docPr id="13" name="Picture 13"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Pr="008626FF">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2576768" behindDoc="0" locked="0" layoutInCell="1" allowOverlap="1" wp14:anchorId="73E5B15D" wp14:editId="7DF74BD8">
                  <wp:simplePos x="0" y="0"/>
                  <wp:positionH relativeFrom="column">
                    <wp:posOffset>4571365</wp:posOffset>
                  </wp:positionH>
                  <wp:positionV relativeFrom="paragraph">
                    <wp:posOffset>-824230</wp:posOffset>
                  </wp:positionV>
                  <wp:extent cx="2120701" cy="2152650"/>
                  <wp:effectExtent l="0" t="0" r="0" b="0"/>
                  <wp:wrapNone/>
                  <wp:docPr id="481" name="Picture 48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8626FF">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2</w:t>
            </w:r>
            <w:r w:rsidRPr="008626FF">
              <w:rPr>
                <w:rFonts w:asciiTheme="majorHAnsi" w:eastAsia="Times New Roman" w:hAnsiTheme="majorHAnsi" w:cstheme="majorBidi"/>
                <w:b/>
                <w:bCs/>
                <w:color w:val="2F5496" w:themeColor="accent1" w:themeShade="BF"/>
                <w:sz w:val="26"/>
                <w:szCs w:val="32"/>
                <w:lang w:bidi="ar-SA"/>
              </w:rPr>
              <w:t>.</w:t>
            </w:r>
            <w:r w:rsidR="0054252C">
              <w:rPr>
                <w:rFonts w:asciiTheme="majorHAnsi" w:eastAsia="Times New Roman" w:hAnsiTheme="majorHAnsi" w:cstheme="majorBidi"/>
                <w:b/>
                <w:bCs/>
                <w:color w:val="2F5496" w:themeColor="accent1" w:themeShade="BF"/>
                <w:sz w:val="26"/>
                <w:szCs w:val="32"/>
                <w:lang w:bidi="ar-SA"/>
              </w:rPr>
              <w:t>1</w:t>
            </w:r>
            <w:r w:rsidRPr="008626FF">
              <w:rPr>
                <w:rFonts w:asciiTheme="majorHAnsi" w:eastAsia="Times New Roman" w:hAnsiTheme="majorHAnsi" w:cstheme="majorBidi"/>
                <w:b/>
                <w:bCs/>
                <w:color w:val="2F5496" w:themeColor="accent1" w:themeShade="BF"/>
                <w:sz w:val="26"/>
                <w:szCs w:val="32"/>
                <w:lang w:bidi="ar-SA"/>
              </w:rPr>
              <w:t xml:space="preserve"> – </w:t>
            </w:r>
            <w:r w:rsidR="00A713B5">
              <w:rPr>
                <w:rFonts w:asciiTheme="majorHAnsi" w:eastAsia="Times New Roman" w:hAnsiTheme="majorHAnsi" w:cstheme="majorBidi"/>
                <w:b/>
                <w:bCs/>
                <w:color w:val="2F5496" w:themeColor="accent1" w:themeShade="BF"/>
                <w:sz w:val="26"/>
                <w:szCs w:val="32"/>
                <w:lang w:bidi="ar-SA"/>
              </w:rPr>
              <w:t>Learning difficulty or disability?</w:t>
            </w:r>
            <w:r w:rsidRPr="008626FF">
              <w:rPr>
                <w:rFonts w:asciiTheme="majorHAnsi" w:eastAsia="Times New Roman" w:hAnsiTheme="majorHAnsi" w:cstheme="majorBidi"/>
                <w:b/>
                <w:bCs/>
                <w:color w:val="2F5496" w:themeColor="accent1" w:themeShade="BF"/>
                <w:sz w:val="26"/>
                <w:szCs w:val="32"/>
                <w:lang w:bidi="ar-SA"/>
              </w:rPr>
              <w:t xml:space="preserve"> (</w:t>
            </w:r>
            <w:r>
              <w:rPr>
                <w:rFonts w:asciiTheme="majorHAnsi" w:eastAsia="Times New Roman" w:hAnsiTheme="majorHAnsi" w:cstheme="majorBidi"/>
                <w:b/>
                <w:bCs/>
                <w:color w:val="2F5496" w:themeColor="accent1" w:themeShade="BF"/>
                <w:sz w:val="26"/>
                <w:szCs w:val="32"/>
                <w:lang w:bidi="ar-SA"/>
              </w:rPr>
              <w:t>20</w:t>
            </w:r>
            <w:r w:rsidRPr="008626FF">
              <w:rPr>
                <w:rFonts w:asciiTheme="majorHAnsi" w:eastAsia="Times New Roman" w:hAnsiTheme="majorHAnsi" w:cstheme="majorBidi"/>
                <w:b/>
                <w:bCs/>
                <w:color w:val="2F5496" w:themeColor="accent1" w:themeShade="BF"/>
                <w:sz w:val="26"/>
                <w:szCs w:val="32"/>
                <w:lang w:bidi="ar-SA"/>
              </w:rPr>
              <w:t xml:space="preserve"> minutes)</w:t>
            </w:r>
            <w:r w:rsidRPr="008626FF">
              <w:rPr>
                <w:rFonts w:ascii="Gadugi" w:eastAsiaTheme="majorEastAsia" w:hAnsi="Gadugi" w:cstheme="majorBidi"/>
                <w:noProof/>
                <w:color w:val="2F5496" w:themeColor="accent1" w:themeShade="BF"/>
                <w:szCs w:val="32"/>
                <w:lang w:bidi="ar-SA"/>
              </w:rPr>
              <w:t xml:space="preserve"> </w:t>
            </w:r>
          </w:p>
          <w:p w14:paraId="2853E5EF" w14:textId="34E0A43B" w:rsidR="005A52DB" w:rsidRPr="008626FF" w:rsidRDefault="005A52DB" w:rsidP="00E515FB">
            <w:pPr>
              <w:rPr>
                <w:rFonts w:ascii="Gadugi" w:hAnsi="Gadugi"/>
                <w:lang w:bidi="ar-SA"/>
              </w:rPr>
            </w:pPr>
          </w:p>
          <w:p w14:paraId="49FA3F96" w14:textId="4C9D207C" w:rsidR="005A52DB" w:rsidRDefault="00FE09B7" w:rsidP="005A52DB">
            <w:pPr>
              <w:rPr>
                <w:rFonts w:ascii="Gadugi" w:hAnsi="Gadugi"/>
                <w:sz w:val="22"/>
              </w:rPr>
            </w:pPr>
            <w:r>
              <w:rPr>
                <w:rFonts w:ascii="Gadugi" w:hAnsi="Gadugi"/>
                <w:noProof/>
                <w:sz w:val="22"/>
              </w:rPr>
              <w:drawing>
                <wp:anchor distT="0" distB="0" distL="114300" distR="114300" simplePos="0" relativeHeight="252579840" behindDoc="1" locked="0" layoutInCell="1" allowOverlap="1" wp14:anchorId="223A76CB" wp14:editId="66AF5FC6">
                  <wp:simplePos x="0" y="0"/>
                  <wp:positionH relativeFrom="column">
                    <wp:posOffset>3688080</wp:posOffset>
                  </wp:positionH>
                  <wp:positionV relativeFrom="paragraph">
                    <wp:posOffset>184150</wp:posOffset>
                  </wp:positionV>
                  <wp:extent cx="2325370" cy="1626870"/>
                  <wp:effectExtent l="0" t="0" r="0" b="0"/>
                  <wp:wrapTight wrapText="bothSides">
                    <wp:wrapPolygon edited="0">
                      <wp:start x="0" y="0"/>
                      <wp:lineTo x="0" y="21246"/>
                      <wp:lineTo x="21411" y="21246"/>
                      <wp:lineTo x="21411" y="0"/>
                      <wp:lineTo x="0" y="0"/>
                    </wp:wrapPolygon>
                  </wp:wrapTight>
                  <wp:docPr id="37" name="Video 37" descr="Difference between learning disability and learning difficulty"/>
                  <wp:cNvGraphicFramePr/>
                  <a:graphic xmlns:a="http://schemas.openxmlformats.org/drawingml/2006/main">
                    <a:graphicData uri="http://schemas.openxmlformats.org/drawingml/2006/picture">
                      <pic:pic xmlns:pic="http://schemas.openxmlformats.org/drawingml/2006/picture">
                        <pic:nvPicPr>
                          <pic:cNvPr id="37" name=""/>
                          <pic:cNvPicPr/>
                        </pic:nvPicPr>
                        <pic:blipFill>
                          <a:blip r:embed="rId33">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13&quot; src=&quot;https://www.youtube.com/embed/I-xA9B_U1JU?feature=oembed&quot; frameborder=&quot;0&quot; allow=&quot;accelerometer; autoplay; clipboard-write; encrypted-media; gyroscope; picture-in-picture&quot; allowfullscreen=&quot;&quot; sandbox=&quot;allow-scripts allow-same-origin allow-popups&quot;&gt;&lt;/iframe&gt;" h="113" w="200"/>
                              </a:ext>
                            </a:extLst>
                          </a:blip>
                          <a:stretch>
                            <a:fillRect/>
                          </a:stretch>
                        </pic:blipFill>
                        <pic:spPr>
                          <a:xfrm>
                            <a:off x="0" y="0"/>
                            <a:ext cx="2325370" cy="1626870"/>
                          </a:xfrm>
                          <a:prstGeom prst="rect">
                            <a:avLst/>
                          </a:prstGeom>
                        </pic:spPr>
                      </pic:pic>
                    </a:graphicData>
                  </a:graphic>
                </wp:anchor>
              </w:drawing>
            </w:r>
            <w:r w:rsidR="005A52DB" w:rsidRPr="000E2FF3">
              <w:rPr>
                <w:rFonts w:ascii="Gadugi" w:hAnsi="Gadugi"/>
                <w:sz w:val="22"/>
              </w:rPr>
              <w:t>Learning disabilit</w:t>
            </w:r>
            <w:r w:rsidR="005A52DB">
              <w:rPr>
                <w:rFonts w:ascii="Gadugi" w:hAnsi="Gadugi"/>
                <w:sz w:val="22"/>
              </w:rPr>
              <w:t>ies are</w:t>
            </w:r>
            <w:r w:rsidR="005A52DB" w:rsidRPr="000E2FF3">
              <w:rPr>
                <w:rFonts w:ascii="Gadugi" w:hAnsi="Gadugi"/>
                <w:sz w:val="22"/>
              </w:rPr>
              <w:t xml:space="preserve"> often confused with learning difficulties</w:t>
            </w:r>
            <w:r w:rsidR="005A52DB">
              <w:rPr>
                <w:rFonts w:ascii="Gadugi" w:hAnsi="Gadugi"/>
                <w:sz w:val="22"/>
              </w:rPr>
              <w:t>.</w:t>
            </w:r>
          </w:p>
          <w:p w14:paraId="1584F474" w14:textId="11B7A0B6" w:rsidR="00B00925" w:rsidRDefault="00A809D0" w:rsidP="00B00925">
            <w:pPr>
              <w:rPr>
                <w:rFonts w:ascii="Gadugi" w:hAnsi="Gadugi"/>
                <w:sz w:val="22"/>
              </w:rPr>
            </w:pPr>
            <w:hyperlink r:id="rId34" w:history="1">
              <w:r w:rsidR="00B00925" w:rsidRPr="009143E1">
                <w:rPr>
                  <w:rStyle w:val="Hyperlink"/>
                  <w:rFonts w:ascii="Gadugi" w:hAnsi="Gadugi"/>
                  <w:sz w:val="22"/>
                </w:rPr>
                <w:t>https://www.youtube.com/watch?v=I-xA9B_U1JU</w:t>
              </w:r>
            </w:hyperlink>
          </w:p>
          <w:p w14:paraId="1D76FF07" w14:textId="2F4846A0" w:rsidR="00815C5A" w:rsidRDefault="00815C5A" w:rsidP="005A52DB">
            <w:pPr>
              <w:rPr>
                <w:rFonts w:ascii="Gadugi" w:hAnsi="Gadugi"/>
                <w:sz w:val="22"/>
              </w:rPr>
            </w:pPr>
          </w:p>
          <w:p w14:paraId="3D6F7165" w14:textId="406C776A" w:rsidR="00815C5A" w:rsidRPr="00B00925" w:rsidRDefault="005A52DB" w:rsidP="0065206E">
            <w:pPr>
              <w:pStyle w:val="ListParagraph"/>
              <w:numPr>
                <w:ilvl w:val="0"/>
                <w:numId w:val="11"/>
              </w:numPr>
              <w:rPr>
                <w:rFonts w:ascii="Gadugi" w:hAnsi="Gadugi"/>
                <w:sz w:val="22"/>
              </w:rPr>
            </w:pPr>
            <w:r w:rsidRPr="00B00925">
              <w:rPr>
                <w:rFonts w:ascii="Gadugi" w:hAnsi="Gadugi"/>
                <w:b/>
                <w:bCs/>
                <w:sz w:val="22"/>
              </w:rPr>
              <w:t xml:space="preserve">Watch </w:t>
            </w:r>
            <w:r w:rsidRPr="00B00925">
              <w:rPr>
                <w:rFonts w:ascii="Gadugi" w:hAnsi="Gadugi"/>
                <w:sz w:val="22"/>
              </w:rPr>
              <w:t xml:space="preserve">the video below to help understand the difference. </w:t>
            </w:r>
          </w:p>
          <w:p w14:paraId="049FB0A5" w14:textId="77777777" w:rsidR="00B00925" w:rsidRDefault="00B31900" w:rsidP="0065206E">
            <w:pPr>
              <w:pStyle w:val="ListParagraph"/>
              <w:numPr>
                <w:ilvl w:val="0"/>
                <w:numId w:val="10"/>
              </w:numPr>
              <w:rPr>
                <w:rFonts w:ascii="Gadugi" w:hAnsi="Gadugi"/>
                <w:sz w:val="22"/>
              </w:rPr>
            </w:pPr>
            <w:r w:rsidRPr="00E23CF8">
              <w:rPr>
                <w:rFonts w:ascii="Gadugi" w:hAnsi="Gadugi"/>
                <w:b/>
                <w:bCs/>
                <w:sz w:val="22"/>
              </w:rPr>
              <w:t>Read</w:t>
            </w:r>
            <w:r w:rsidRPr="00E23CF8">
              <w:rPr>
                <w:rFonts w:ascii="Gadugi" w:hAnsi="Gadugi"/>
                <w:sz w:val="22"/>
              </w:rPr>
              <w:t xml:space="preserve"> the summary below in each box</w:t>
            </w:r>
          </w:p>
          <w:p w14:paraId="2B90C0DB" w14:textId="0B8F02A9" w:rsidR="00FE09B7" w:rsidRPr="009E7E85" w:rsidRDefault="00B00925" w:rsidP="0065206E">
            <w:pPr>
              <w:pStyle w:val="ListParagraph"/>
              <w:numPr>
                <w:ilvl w:val="0"/>
                <w:numId w:val="10"/>
              </w:numPr>
              <w:rPr>
                <w:rFonts w:ascii="Gadugi" w:hAnsi="Gadugi"/>
                <w:sz w:val="22"/>
              </w:rPr>
            </w:pPr>
            <w:r w:rsidRPr="00B00925">
              <w:rPr>
                <w:rFonts w:ascii="Gadugi" w:hAnsi="Gadugi"/>
                <w:b/>
                <w:bCs/>
                <w:sz w:val="22"/>
              </w:rPr>
              <w:t>W</w:t>
            </w:r>
            <w:r w:rsidR="00B31900" w:rsidRPr="00B00925">
              <w:rPr>
                <w:rFonts w:ascii="Gadugi" w:hAnsi="Gadugi"/>
                <w:b/>
                <w:bCs/>
                <w:sz w:val="22"/>
              </w:rPr>
              <w:t>rite</w:t>
            </w:r>
            <w:r w:rsidR="00B31900" w:rsidRPr="00E23CF8">
              <w:rPr>
                <w:rFonts w:ascii="Gadugi" w:hAnsi="Gadugi"/>
                <w:sz w:val="22"/>
              </w:rPr>
              <w:t xml:space="preserve"> down the examples of </w:t>
            </w:r>
            <w:r w:rsidR="00E23CF8" w:rsidRPr="00E23CF8">
              <w:rPr>
                <w:rFonts w:ascii="Gadugi" w:hAnsi="Gadugi"/>
                <w:sz w:val="22"/>
              </w:rPr>
              <w:t>learning difficulties described in the video. We will explore these in</w:t>
            </w:r>
            <w:r w:rsidR="009E7E85">
              <w:rPr>
                <w:rFonts w:ascii="Gadugi" w:hAnsi="Gadugi"/>
                <w:sz w:val="22"/>
              </w:rPr>
              <w:t xml:space="preserve"> </w:t>
            </w:r>
            <w:r w:rsidR="00E23CF8" w:rsidRPr="009E7E85">
              <w:rPr>
                <w:rFonts w:ascii="Gadugi" w:hAnsi="Gadugi"/>
                <w:sz w:val="22"/>
              </w:rPr>
              <w:t>more detail</w:t>
            </w:r>
            <w:r w:rsidR="00FE09B7" w:rsidRPr="009E7E85">
              <w:rPr>
                <w:rFonts w:ascii="Gadugi" w:hAnsi="Gadugi"/>
                <w:sz w:val="22"/>
              </w:rPr>
              <w:t xml:space="preserve"> in this module</w:t>
            </w:r>
            <w:r w:rsidR="00E23CF8" w:rsidRPr="009E7E85">
              <w:rPr>
                <w:rFonts w:ascii="Gadugi" w:hAnsi="Gadugi"/>
                <w:sz w:val="22"/>
              </w:rPr>
              <w:t xml:space="preserve">. </w:t>
            </w:r>
          </w:p>
          <w:tbl>
            <w:tblPr>
              <w:tblStyle w:val="TableGrid"/>
              <w:tblpPr w:leftFromText="180" w:rightFromText="180" w:vertAnchor="text" w:horzAnchor="margin" w:tblpXSpec="center" w:tblpY="214"/>
              <w:tblOverlap w:val="never"/>
              <w:tblW w:w="0" w:type="auto"/>
              <w:tblLook w:val="04A0" w:firstRow="1" w:lastRow="0" w:firstColumn="1" w:lastColumn="0" w:noHBand="0" w:noVBand="1"/>
            </w:tblPr>
            <w:tblGrid>
              <w:gridCol w:w="1413"/>
              <w:gridCol w:w="7775"/>
            </w:tblGrid>
            <w:tr w:rsidR="009E7E85" w14:paraId="1689BA05" w14:textId="77777777" w:rsidTr="007E72BB">
              <w:tc>
                <w:tcPr>
                  <w:tcW w:w="1413" w:type="dxa"/>
                </w:tcPr>
                <w:p w14:paraId="28302C45" w14:textId="77777777" w:rsidR="009E7E85" w:rsidRPr="009E7E85" w:rsidRDefault="009E7E85" w:rsidP="009E7E85">
                  <w:pPr>
                    <w:rPr>
                      <w:rFonts w:ascii="Gadugi" w:hAnsi="Gadugi"/>
                      <w:b/>
                      <w:bCs/>
                      <w:sz w:val="22"/>
                    </w:rPr>
                  </w:pPr>
                  <w:r w:rsidRPr="009E7E85">
                    <w:rPr>
                      <w:rFonts w:ascii="Gadugi" w:hAnsi="Gadugi"/>
                      <w:b/>
                      <w:bCs/>
                      <w:sz w:val="22"/>
                    </w:rPr>
                    <w:t>Learning disability</w:t>
                  </w:r>
                </w:p>
              </w:tc>
              <w:tc>
                <w:tcPr>
                  <w:tcW w:w="7775" w:type="dxa"/>
                </w:tcPr>
                <w:p w14:paraId="5B1F14ED" w14:textId="77777777" w:rsidR="009E7E85" w:rsidRDefault="009E7E85" w:rsidP="009E7E85">
                  <w:pPr>
                    <w:rPr>
                      <w:rFonts w:ascii="Gadugi" w:hAnsi="Gadugi"/>
                      <w:i/>
                      <w:iCs/>
                      <w:sz w:val="22"/>
                    </w:rPr>
                  </w:pPr>
                  <w:r w:rsidRPr="007E68C0">
                    <w:rPr>
                      <w:rFonts w:ascii="Gadugi" w:hAnsi="Gadugi"/>
                      <w:i/>
                      <w:iCs/>
                      <w:sz w:val="22"/>
                    </w:rPr>
                    <w:t>“A learning disability constitutes a condition which affects learning and intelligence across all areas of life</w:t>
                  </w:r>
                  <w:r>
                    <w:rPr>
                      <w:rFonts w:ascii="Gadugi" w:hAnsi="Gadugi"/>
                      <w:i/>
                      <w:iCs/>
                      <w:sz w:val="22"/>
                    </w:rPr>
                    <w:t>.”</w:t>
                  </w:r>
                </w:p>
                <w:p w14:paraId="00EBD888" w14:textId="1B8F7B51" w:rsidR="001A50A8" w:rsidRDefault="009E7E85" w:rsidP="009E7E85">
                  <w:pPr>
                    <w:rPr>
                      <w:rFonts w:ascii="Gadugi" w:hAnsi="Gadugi"/>
                      <w:sz w:val="22"/>
                    </w:rPr>
                  </w:pPr>
                  <w:r>
                    <w:rPr>
                      <w:rFonts w:ascii="Gadugi" w:hAnsi="Gadugi"/>
                      <w:b/>
                      <w:bCs/>
                      <w:sz w:val="22"/>
                    </w:rPr>
                    <w:t>Example</w:t>
                  </w:r>
                  <w:r w:rsidR="00824988">
                    <w:rPr>
                      <w:rFonts w:ascii="Gadugi" w:hAnsi="Gadugi"/>
                      <w:b/>
                      <w:bCs/>
                      <w:sz w:val="22"/>
                    </w:rPr>
                    <w:t>s</w:t>
                  </w:r>
                  <w:r w:rsidRPr="009E7E85">
                    <w:rPr>
                      <w:rFonts w:ascii="Gadugi" w:hAnsi="Gadugi"/>
                      <w:b/>
                      <w:bCs/>
                      <w:sz w:val="22"/>
                    </w:rPr>
                    <w:t xml:space="preserve"> of </w:t>
                  </w:r>
                  <w:r>
                    <w:rPr>
                      <w:rFonts w:ascii="Gadugi" w:hAnsi="Gadugi"/>
                      <w:b/>
                      <w:bCs/>
                      <w:sz w:val="22"/>
                    </w:rPr>
                    <w:t xml:space="preserve">a </w:t>
                  </w:r>
                  <w:r w:rsidRPr="009E7E85">
                    <w:rPr>
                      <w:rFonts w:ascii="Gadugi" w:hAnsi="Gadugi"/>
                      <w:b/>
                      <w:bCs/>
                      <w:sz w:val="22"/>
                    </w:rPr>
                    <w:t>learning disability:</w:t>
                  </w:r>
                  <w:r w:rsidRPr="009E7E85">
                    <w:rPr>
                      <w:rFonts w:ascii="Gadugi" w:hAnsi="Gadugi"/>
                      <w:sz w:val="22"/>
                    </w:rPr>
                    <w:t xml:space="preserve"> </w:t>
                  </w:r>
                </w:p>
                <w:p w14:paraId="1C8B3AD6" w14:textId="124F1BDD" w:rsidR="00824988" w:rsidRPr="00F54605" w:rsidRDefault="009E7E85" w:rsidP="0065206E">
                  <w:pPr>
                    <w:pStyle w:val="ListParagraph"/>
                    <w:numPr>
                      <w:ilvl w:val="0"/>
                      <w:numId w:val="13"/>
                    </w:numPr>
                    <w:rPr>
                      <w:rFonts w:ascii="Gadugi" w:hAnsi="Gadugi"/>
                      <w:sz w:val="22"/>
                    </w:rPr>
                  </w:pPr>
                  <w:r w:rsidRPr="00F54605">
                    <w:rPr>
                      <w:rFonts w:ascii="Gadugi" w:hAnsi="Gadugi"/>
                      <w:sz w:val="22"/>
                    </w:rPr>
                    <w:t xml:space="preserve">Down’s syndrome – it </w:t>
                  </w:r>
                  <w:r w:rsidR="00BA3AC7" w:rsidRPr="00F54605">
                    <w:rPr>
                      <w:rFonts w:ascii="Gadugi" w:hAnsi="Gadugi"/>
                      <w:sz w:val="22"/>
                    </w:rPr>
                    <w:t xml:space="preserve">can </w:t>
                  </w:r>
                  <w:r w:rsidRPr="00F54605">
                    <w:rPr>
                      <w:rFonts w:ascii="Gadugi" w:hAnsi="Gadugi"/>
                      <w:sz w:val="22"/>
                    </w:rPr>
                    <w:t>affect</w:t>
                  </w:r>
                  <w:r w:rsidR="00BA3AC7" w:rsidRPr="00F54605">
                    <w:rPr>
                      <w:rFonts w:ascii="Gadugi" w:hAnsi="Gadugi"/>
                      <w:sz w:val="22"/>
                    </w:rPr>
                    <w:t xml:space="preserve"> </w:t>
                  </w:r>
                  <w:r w:rsidRPr="00F54605">
                    <w:rPr>
                      <w:rFonts w:ascii="Gadugi" w:hAnsi="Gadugi"/>
                      <w:b/>
                      <w:bCs/>
                      <w:sz w:val="22"/>
                    </w:rPr>
                    <w:t>all</w:t>
                  </w:r>
                  <w:r w:rsidRPr="00F54605">
                    <w:rPr>
                      <w:rFonts w:ascii="Gadugi" w:hAnsi="Gadugi"/>
                      <w:sz w:val="22"/>
                    </w:rPr>
                    <w:t xml:space="preserve"> areas of an individual’s life including their health, physical condition and life skills. </w:t>
                  </w:r>
                </w:p>
                <w:p w14:paraId="5272BB56" w14:textId="15C16DD6" w:rsidR="009E7E85" w:rsidRPr="00F54605" w:rsidRDefault="00824988" w:rsidP="0065206E">
                  <w:pPr>
                    <w:pStyle w:val="ListParagraph"/>
                    <w:numPr>
                      <w:ilvl w:val="0"/>
                      <w:numId w:val="13"/>
                    </w:numPr>
                    <w:rPr>
                      <w:rFonts w:ascii="Gadugi" w:hAnsi="Gadugi"/>
                      <w:sz w:val="22"/>
                    </w:rPr>
                  </w:pPr>
                  <w:r w:rsidRPr="00F54605">
                    <w:rPr>
                      <w:rFonts w:ascii="Gadugi" w:hAnsi="Gadugi"/>
                      <w:sz w:val="22"/>
                    </w:rPr>
                    <w:t xml:space="preserve">Autism Spectrum Disorder (ASD) </w:t>
                  </w:r>
                  <w:r w:rsidR="00BA3AC7" w:rsidRPr="00F54605">
                    <w:rPr>
                      <w:rFonts w:ascii="Gadugi" w:hAnsi="Gadugi"/>
                      <w:sz w:val="22"/>
                    </w:rPr>
                    <w:t>–</w:t>
                  </w:r>
                  <w:r w:rsidRPr="00F54605">
                    <w:rPr>
                      <w:rFonts w:ascii="Gadugi" w:hAnsi="Gadugi"/>
                      <w:sz w:val="22"/>
                    </w:rPr>
                    <w:t xml:space="preserve"> </w:t>
                  </w:r>
                  <w:r w:rsidR="00BA3AC7" w:rsidRPr="00F54605">
                    <w:rPr>
                      <w:rFonts w:ascii="Gadugi" w:hAnsi="Gadugi"/>
                      <w:sz w:val="22"/>
                    </w:rPr>
                    <w:t xml:space="preserve">it can affect </w:t>
                  </w:r>
                  <w:r w:rsidR="00BA3AC7" w:rsidRPr="00F54605">
                    <w:rPr>
                      <w:rFonts w:ascii="Gadugi" w:hAnsi="Gadugi"/>
                      <w:b/>
                      <w:bCs/>
                      <w:sz w:val="22"/>
                    </w:rPr>
                    <w:t xml:space="preserve">all </w:t>
                  </w:r>
                  <w:r w:rsidR="00BA3AC7" w:rsidRPr="00F54605">
                    <w:rPr>
                      <w:rFonts w:ascii="Gadugi" w:hAnsi="Gadugi"/>
                      <w:sz w:val="22"/>
                    </w:rPr>
                    <w:t xml:space="preserve">areas of an individual’s life </w:t>
                  </w:r>
                  <w:r w:rsidR="00F54605" w:rsidRPr="00F54605">
                    <w:rPr>
                      <w:rFonts w:ascii="Gadugi" w:hAnsi="Gadugi"/>
                      <w:sz w:val="22"/>
                    </w:rPr>
                    <w:t>including social interaction and communication.</w:t>
                  </w:r>
                </w:p>
              </w:tc>
            </w:tr>
            <w:tr w:rsidR="009E7E85" w14:paraId="40F2B97A" w14:textId="77777777" w:rsidTr="007E72BB">
              <w:tc>
                <w:tcPr>
                  <w:tcW w:w="1413" w:type="dxa"/>
                </w:tcPr>
                <w:p w14:paraId="3CB21B3F" w14:textId="77777777" w:rsidR="009E7E85" w:rsidRPr="009E7E85" w:rsidRDefault="009E7E85" w:rsidP="009E7E85">
                  <w:pPr>
                    <w:rPr>
                      <w:rFonts w:ascii="Gadugi" w:hAnsi="Gadugi"/>
                      <w:b/>
                      <w:bCs/>
                      <w:sz w:val="22"/>
                    </w:rPr>
                  </w:pPr>
                  <w:r w:rsidRPr="009E7E85">
                    <w:rPr>
                      <w:rFonts w:ascii="Gadugi" w:hAnsi="Gadugi"/>
                      <w:b/>
                      <w:bCs/>
                      <w:sz w:val="22"/>
                    </w:rPr>
                    <w:t>Learning difficulty</w:t>
                  </w:r>
                </w:p>
              </w:tc>
              <w:tc>
                <w:tcPr>
                  <w:tcW w:w="7775" w:type="dxa"/>
                </w:tcPr>
                <w:p w14:paraId="17CC1A07" w14:textId="77777777" w:rsidR="009E7E85" w:rsidRDefault="009E7E85" w:rsidP="009E7E85">
                  <w:pPr>
                    <w:rPr>
                      <w:rFonts w:ascii="Gadugi" w:hAnsi="Gadugi"/>
                      <w:i/>
                      <w:iCs/>
                      <w:sz w:val="22"/>
                    </w:rPr>
                  </w:pPr>
                  <w:r>
                    <w:rPr>
                      <w:rFonts w:ascii="Gadugi" w:hAnsi="Gadugi"/>
                      <w:i/>
                      <w:iCs/>
                      <w:sz w:val="22"/>
                    </w:rPr>
                    <w:t>“A</w:t>
                  </w:r>
                  <w:r w:rsidRPr="007E68C0">
                    <w:rPr>
                      <w:rFonts w:ascii="Gadugi" w:hAnsi="Gadugi"/>
                      <w:i/>
                      <w:iCs/>
                      <w:sz w:val="22"/>
                    </w:rPr>
                    <w:t xml:space="preserve"> learning difficulty constitutes a condition which creates an obstacle to a specific form of learning, but does not affect the overall IQ of an individual.”</w:t>
                  </w:r>
                </w:p>
                <w:p w14:paraId="57E25A00" w14:textId="77777777" w:rsidR="00F54605" w:rsidRDefault="009E7E85" w:rsidP="009E7E85">
                  <w:pPr>
                    <w:rPr>
                      <w:rFonts w:ascii="Gadugi" w:hAnsi="Gadugi"/>
                      <w:sz w:val="22"/>
                    </w:rPr>
                  </w:pPr>
                  <w:r>
                    <w:rPr>
                      <w:rFonts w:ascii="Gadugi" w:hAnsi="Gadugi"/>
                      <w:b/>
                      <w:bCs/>
                      <w:sz w:val="22"/>
                    </w:rPr>
                    <w:t>Example</w:t>
                  </w:r>
                  <w:r w:rsidRPr="009E7E85">
                    <w:rPr>
                      <w:rFonts w:ascii="Gadugi" w:hAnsi="Gadugi"/>
                      <w:b/>
                      <w:bCs/>
                      <w:sz w:val="22"/>
                    </w:rPr>
                    <w:t xml:space="preserve"> of </w:t>
                  </w:r>
                  <w:r>
                    <w:rPr>
                      <w:rFonts w:ascii="Gadugi" w:hAnsi="Gadugi"/>
                      <w:b/>
                      <w:bCs/>
                      <w:sz w:val="22"/>
                    </w:rPr>
                    <w:t xml:space="preserve">a </w:t>
                  </w:r>
                  <w:r w:rsidRPr="009E7E85">
                    <w:rPr>
                      <w:rFonts w:ascii="Gadugi" w:hAnsi="Gadugi"/>
                      <w:b/>
                      <w:bCs/>
                      <w:sz w:val="22"/>
                    </w:rPr>
                    <w:t>learning difficulty:</w:t>
                  </w:r>
                  <w:r>
                    <w:rPr>
                      <w:rFonts w:ascii="Gadugi" w:hAnsi="Gadugi"/>
                      <w:sz w:val="22"/>
                    </w:rPr>
                    <w:t xml:space="preserve"> </w:t>
                  </w:r>
                </w:p>
                <w:p w14:paraId="3D8BA1F3" w14:textId="77777777" w:rsidR="009E7E85" w:rsidRDefault="009E7E85" w:rsidP="0065206E">
                  <w:pPr>
                    <w:pStyle w:val="ListParagraph"/>
                    <w:numPr>
                      <w:ilvl w:val="0"/>
                      <w:numId w:val="13"/>
                    </w:numPr>
                    <w:rPr>
                      <w:rFonts w:ascii="Gadugi" w:hAnsi="Gadugi"/>
                      <w:sz w:val="22"/>
                    </w:rPr>
                  </w:pPr>
                  <w:r w:rsidRPr="00F54605">
                    <w:rPr>
                      <w:rFonts w:ascii="Gadugi" w:hAnsi="Gadugi"/>
                      <w:sz w:val="22"/>
                    </w:rPr>
                    <w:t xml:space="preserve">Dyslexia – it </w:t>
                  </w:r>
                  <w:r w:rsidR="00F54605">
                    <w:rPr>
                      <w:rFonts w:ascii="Gadugi" w:hAnsi="Gadugi"/>
                      <w:sz w:val="22"/>
                    </w:rPr>
                    <w:t xml:space="preserve">can </w:t>
                  </w:r>
                  <w:r w:rsidRPr="00F54605">
                    <w:rPr>
                      <w:rFonts w:ascii="Gadugi" w:hAnsi="Gadugi"/>
                      <w:sz w:val="22"/>
                    </w:rPr>
                    <w:t xml:space="preserve">affect a </w:t>
                  </w:r>
                  <w:r w:rsidRPr="00F54605">
                    <w:rPr>
                      <w:rFonts w:ascii="Gadugi" w:hAnsi="Gadugi"/>
                      <w:b/>
                      <w:bCs/>
                      <w:sz w:val="22"/>
                    </w:rPr>
                    <w:t xml:space="preserve">specific </w:t>
                  </w:r>
                  <w:r w:rsidRPr="00F54605">
                    <w:rPr>
                      <w:rFonts w:ascii="Gadugi" w:hAnsi="Gadugi"/>
                      <w:sz w:val="22"/>
                    </w:rPr>
                    <w:t>area</w:t>
                  </w:r>
                  <w:r w:rsidR="00F94059" w:rsidRPr="00F54605">
                    <w:rPr>
                      <w:rFonts w:ascii="Gadugi" w:hAnsi="Gadugi"/>
                      <w:sz w:val="22"/>
                    </w:rPr>
                    <w:t xml:space="preserve"> of an individual’s life and does not necessarily hinder their life skills. In this example, dyslexia impacts upon the ability to read, write and spell, but the individual can otherwise function without the need for ongoing care and support (for this specific condition).</w:t>
                  </w:r>
                  <w:r w:rsidRPr="00F54605">
                    <w:rPr>
                      <w:rFonts w:ascii="Gadugi" w:hAnsi="Gadugi"/>
                      <w:sz w:val="22"/>
                    </w:rPr>
                    <w:t xml:space="preserve"> </w:t>
                  </w:r>
                </w:p>
                <w:p w14:paraId="0C0F45BA" w14:textId="7C9FF44D" w:rsidR="007E72BB" w:rsidRPr="00F54605" w:rsidRDefault="007E72BB" w:rsidP="0065206E">
                  <w:pPr>
                    <w:pStyle w:val="ListParagraph"/>
                    <w:numPr>
                      <w:ilvl w:val="0"/>
                      <w:numId w:val="13"/>
                    </w:numPr>
                    <w:rPr>
                      <w:rFonts w:ascii="Gadugi" w:hAnsi="Gadugi"/>
                      <w:sz w:val="22"/>
                    </w:rPr>
                  </w:pPr>
                  <w:r>
                    <w:rPr>
                      <w:rFonts w:ascii="Gadugi" w:hAnsi="Gadugi"/>
                      <w:sz w:val="22"/>
                    </w:rPr>
                    <w:t>Dyspraxia – it can affect a specific area of an individual’s life</w:t>
                  </w:r>
                  <w:r w:rsidR="00832DC0">
                    <w:rPr>
                      <w:rFonts w:ascii="Gadugi" w:hAnsi="Gadugi"/>
                      <w:sz w:val="22"/>
                    </w:rPr>
                    <w:t xml:space="preserve"> </w:t>
                  </w:r>
                  <w:r w:rsidR="00B75995">
                    <w:rPr>
                      <w:rFonts w:ascii="Gadugi" w:hAnsi="Gadugi"/>
                      <w:sz w:val="22"/>
                    </w:rPr>
                    <w:t xml:space="preserve">with the </w:t>
                  </w:r>
                  <w:r w:rsidR="00B75995" w:rsidRPr="00B75995">
                    <w:rPr>
                      <w:rFonts w:ascii="Gadugi" w:hAnsi="Gadugi"/>
                      <w:sz w:val="22"/>
                    </w:rPr>
                    <w:t>coordination of muscles</w:t>
                  </w:r>
                  <w:r w:rsidR="00B75995">
                    <w:rPr>
                      <w:rFonts w:ascii="Gadugi" w:hAnsi="Gadugi"/>
                      <w:sz w:val="22"/>
                    </w:rPr>
                    <w:t xml:space="preserve">. </w:t>
                  </w:r>
                  <w:r w:rsidR="00B75995" w:rsidRPr="00B75995">
                    <w:rPr>
                      <w:rFonts w:ascii="Gadugi" w:hAnsi="Gadugi"/>
                      <w:sz w:val="22"/>
                    </w:rPr>
                    <w:t xml:space="preserve">Holding a pen </w:t>
                  </w:r>
                  <w:r w:rsidR="00B75995">
                    <w:rPr>
                      <w:rFonts w:ascii="Gadugi" w:hAnsi="Gadugi"/>
                      <w:sz w:val="22"/>
                    </w:rPr>
                    <w:t>for example could be</w:t>
                  </w:r>
                  <w:r w:rsidR="00B75995" w:rsidRPr="00B75995">
                    <w:rPr>
                      <w:rFonts w:ascii="Gadugi" w:hAnsi="Gadugi"/>
                      <w:sz w:val="22"/>
                    </w:rPr>
                    <w:t xml:space="preserve"> painful</w:t>
                  </w:r>
                  <w:r w:rsidR="00B75995">
                    <w:rPr>
                      <w:rFonts w:ascii="Gadugi" w:hAnsi="Gadugi"/>
                      <w:sz w:val="22"/>
                    </w:rPr>
                    <w:t xml:space="preserve">. </w:t>
                  </w:r>
                </w:p>
              </w:tc>
            </w:tr>
          </w:tbl>
          <w:p w14:paraId="5A8BCBF2" w14:textId="1F2A4CEA" w:rsidR="009E7E85" w:rsidRDefault="009E7E85" w:rsidP="005A52DB">
            <w:pPr>
              <w:rPr>
                <w:rFonts w:ascii="Gadugi" w:hAnsi="Gadugi"/>
                <w:sz w:val="22"/>
              </w:rPr>
            </w:pPr>
          </w:p>
          <w:p w14:paraId="34D578FC" w14:textId="70A3E452" w:rsidR="009E7E85" w:rsidRDefault="009E7E85" w:rsidP="005A52DB">
            <w:pPr>
              <w:rPr>
                <w:rFonts w:ascii="Gadugi" w:hAnsi="Gadugi"/>
                <w:sz w:val="22"/>
              </w:rPr>
            </w:pPr>
            <w:r w:rsidRPr="009E7E85">
              <w:rPr>
                <w:rFonts w:ascii="Gadugi" w:hAnsi="Gadugi"/>
                <w:sz w:val="22"/>
              </w:rPr>
              <w:t>Foundation for People with Learning Disabilities (2021)</w:t>
            </w:r>
          </w:p>
          <w:p w14:paraId="2551305C" w14:textId="77777777" w:rsidR="005A52DB" w:rsidRPr="008626FF" w:rsidRDefault="005A52DB" w:rsidP="00E515FB">
            <w:pPr>
              <w:rPr>
                <w:lang w:bidi="ar-SA"/>
              </w:rPr>
            </w:pPr>
          </w:p>
        </w:tc>
      </w:tr>
      <w:bookmarkEnd w:id="9"/>
    </w:tbl>
    <w:p w14:paraId="467E0D85" w14:textId="49E0E5C1" w:rsidR="00677741" w:rsidRDefault="00677741" w:rsidP="007E68C0">
      <w:pPr>
        <w:pStyle w:val="NormalWeb"/>
        <w:shd w:val="clear" w:color="auto" w:fill="FFFFFF"/>
        <w:spacing w:before="0" w:beforeAutospacing="0" w:after="360" w:afterAutospacing="0"/>
        <w:rPr>
          <w:rFonts w:ascii="Gadugi" w:hAnsi="Gadugi" w:cs="Arial"/>
          <w:color w:val="5A5A5A"/>
          <w:sz w:val="22"/>
          <w:szCs w:val="22"/>
          <w:shd w:val="clear" w:color="auto" w:fill="FFFFFF"/>
        </w:rPr>
      </w:pPr>
    </w:p>
    <w:tbl>
      <w:tblPr>
        <w:tblStyle w:val="TableGrid4"/>
        <w:tblW w:w="10060" w:type="dxa"/>
        <w:tblLook w:val="04A0" w:firstRow="1" w:lastRow="0" w:firstColumn="1" w:lastColumn="0" w:noHBand="0" w:noVBand="1"/>
      </w:tblPr>
      <w:tblGrid>
        <w:gridCol w:w="10060"/>
      </w:tblGrid>
      <w:tr w:rsidR="00C07441" w:rsidRPr="008626FF" w14:paraId="5A241691" w14:textId="77777777" w:rsidTr="002812F1">
        <w:trPr>
          <w:trHeight w:val="1922"/>
        </w:trPr>
        <w:tc>
          <w:tcPr>
            <w:tcW w:w="10060" w:type="dxa"/>
            <w:shd w:val="clear" w:color="auto" w:fill="FFF2CC" w:themeFill="accent4" w:themeFillTint="33"/>
          </w:tcPr>
          <w:p w14:paraId="3C563A07" w14:textId="4E2A10B5" w:rsidR="00C07441" w:rsidRPr="008626FF" w:rsidRDefault="002812F1" w:rsidP="00E515FB">
            <w:pPr>
              <w:keepNext/>
              <w:keepLines/>
              <w:outlineLvl w:val="0"/>
              <w:rPr>
                <w:rFonts w:asciiTheme="majorHAnsi" w:eastAsia="Times New Roman" w:hAnsiTheme="majorHAnsi" w:cstheme="majorBidi"/>
                <w:b/>
                <w:bCs/>
                <w:color w:val="2F5496" w:themeColor="accent1" w:themeShade="BF"/>
                <w:sz w:val="26"/>
                <w:szCs w:val="32"/>
                <w:lang w:bidi="ar-SA"/>
              </w:rPr>
            </w:pPr>
            <w:r w:rsidRPr="008626FF">
              <w:rPr>
                <w:rFonts w:ascii="Gadugi" w:eastAsiaTheme="majorEastAsia" w:hAnsi="Gadugi" w:cstheme="majorBidi"/>
                <w:noProof/>
                <w:color w:val="2F5496" w:themeColor="accent1" w:themeShade="BF"/>
                <w:szCs w:val="32"/>
                <w:lang w:bidi="ar-SA"/>
              </w:rPr>
              <w:drawing>
                <wp:anchor distT="0" distB="0" distL="114300" distR="114300" simplePos="0" relativeHeight="252582912" behindDoc="1" locked="0" layoutInCell="1" allowOverlap="1" wp14:anchorId="451677B6" wp14:editId="7D8FED9D">
                  <wp:simplePos x="0" y="0"/>
                  <wp:positionH relativeFrom="column">
                    <wp:posOffset>5422900</wp:posOffset>
                  </wp:positionH>
                  <wp:positionV relativeFrom="paragraph">
                    <wp:posOffset>78740</wp:posOffset>
                  </wp:positionV>
                  <wp:extent cx="615950" cy="298450"/>
                  <wp:effectExtent l="0" t="0" r="0" b="6350"/>
                  <wp:wrapTight wrapText="bothSides">
                    <wp:wrapPolygon edited="0">
                      <wp:start x="4008" y="0"/>
                      <wp:lineTo x="0" y="4136"/>
                      <wp:lineTo x="0" y="17923"/>
                      <wp:lineTo x="4008" y="20681"/>
                      <wp:lineTo x="16701" y="20681"/>
                      <wp:lineTo x="20709" y="17923"/>
                      <wp:lineTo x="20709" y="4136"/>
                      <wp:lineTo x="16701" y="0"/>
                      <wp:lineTo x="4008" y="0"/>
                    </wp:wrapPolygon>
                  </wp:wrapTight>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615950" cy="298450"/>
                          </a:xfrm>
                          <a:prstGeom prst="rect">
                            <a:avLst/>
                          </a:prstGeom>
                          <a:noFill/>
                        </pic:spPr>
                      </pic:pic>
                    </a:graphicData>
                  </a:graphic>
                </wp:anchor>
              </w:drawing>
            </w:r>
            <w:r w:rsidR="00A040BF">
              <w:rPr>
                <w:rFonts w:asciiTheme="majorHAnsi" w:eastAsia="Times New Roman" w:hAnsiTheme="majorHAnsi" w:cstheme="majorBidi"/>
                <w:b/>
                <w:bCs/>
                <w:color w:val="2F5496" w:themeColor="accent1" w:themeShade="BF"/>
                <w:sz w:val="26"/>
                <w:szCs w:val="32"/>
                <w:lang w:bidi="ar-SA"/>
              </w:rPr>
              <w:t>Discussion</w:t>
            </w:r>
            <w:r w:rsidR="00C07441" w:rsidRPr="008626FF">
              <w:rPr>
                <w:rFonts w:asciiTheme="majorHAnsi" w:eastAsia="Times New Roman" w:hAnsiTheme="majorHAnsi" w:cstheme="majorBidi"/>
                <w:b/>
                <w:bCs/>
                <w:color w:val="2F5496" w:themeColor="accent1" w:themeShade="BF"/>
                <w:sz w:val="26"/>
                <w:szCs w:val="32"/>
                <w:lang w:bidi="ar-SA"/>
              </w:rPr>
              <w:t xml:space="preserve"> – </w:t>
            </w:r>
            <w:r w:rsidR="00C07441">
              <w:rPr>
                <w:rFonts w:asciiTheme="majorHAnsi" w:eastAsia="Times New Roman" w:hAnsiTheme="majorHAnsi" w:cstheme="majorBidi"/>
                <w:b/>
                <w:bCs/>
                <w:color w:val="2F5496" w:themeColor="accent1" w:themeShade="BF"/>
                <w:sz w:val="26"/>
                <w:szCs w:val="32"/>
                <w:lang w:bidi="ar-SA"/>
              </w:rPr>
              <w:t>Learning difficulty or disability?</w:t>
            </w:r>
            <w:r w:rsidR="00C07441" w:rsidRPr="008626FF">
              <w:rPr>
                <w:rFonts w:asciiTheme="majorHAnsi" w:eastAsia="Times New Roman" w:hAnsiTheme="majorHAnsi" w:cstheme="majorBidi"/>
                <w:b/>
                <w:bCs/>
                <w:color w:val="2F5496" w:themeColor="accent1" w:themeShade="BF"/>
                <w:sz w:val="26"/>
                <w:szCs w:val="32"/>
                <w:lang w:bidi="ar-SA"/>
              </w:rPr>
              <w:t xml:space="preserve"> (</w:t>
            </w:r>
            <w:r w:rsidR="00C07441">
              <w:rPr>
                <w:rFonts w:asciiTheme="majorHAnsi" w:eastAsia="Times New Roman" w:hAnsiTheme="majorHAnsi" w:cstheme="majorBidi"/>
                <w:b/>
                <w:bCs/>
                <w:color w:val="2F5496" w:themeColor="accent1" w:themeShade="BF"/>
                <w:sz w:val="26"/>
                <w:szCs w:val="32"/>
                <w:lang w:bidi="ar-SA"/>
              </w:rPr>
              <w:t>20</w:t>
            </w:r>
            <w:r w:rsidR="00C07441" w:rsidRPr="008626FF">
              <w:rPr>
                <w:rFonts w:asciiTheme="majorHAnsi" w:eastAsia="Times New Roman" w:hAnsiTheme="majorHAnsi" w:cstheme="majorBidi"/>
                <w:b/>
                <w:bCs/>
                <w:color w:val="2F5496" w:themeColor="accent1" w:themeShade="BF"/>
                <w:sz w:val="26"/>
                <w:szCs w:val="32"/>
                <w:lang w:bidi="ar-SA"/>
              </w:rPr>
              <w:t xml:space="preserve"> minutes)</w:t>
            </w:r>
            <w:r w:rsidR="00C07441" w:rsidRPr="008626FF">
              <w:rPr>
                <w:rFonts w:ascii="Gadugi" w:eastAsiaTheme="majorEastAsia" w:hAnsi="Gadugi" w:cstheme="majorBidi"/>
                <w:noProof/>
                <w:color w:val="2F5496" w:themeColor="accent1" w:themeShade="BF"/>
                <w:szCs w:val="32"/>
                <w:lang w:bidi="ar-SA"/>
              </w:rPr>
              <w:t xml:space="preserve"> </w:t>
            </w:r>
          </w:p>
          <w:p w14:paraId="52FCE786" w14:textId="7E5BA4B9" w:rsidR="00C07441" w:rsidRPr="008626FF" w:rsidRDefault="00C07441" w:rsidP="00E515FB">
            <w:pPr>
              <w:rPr>
                <w:rFonts w:ascii="Gadugi" w:hAnsi="Gadugi"/>
                <w:lang w:bidi="ar-SA"/>
              </w:rPr>
            </w:pPr>
          </w:p>
          <w:p w14:paraId="2B926596" w14:textId="25223C78" w:rsidR="00C07441" w:rsidRDefault="00C07441" w:rsidP="00E515FB">
            <w:pPr>
              <w:rPr>
                <w:rFonts w:ascii="Gadugi" w:hAnsi="Gadugi"/>
                <w:sz w:val="22"/>
              </w:rPr>
            </w:pPr>
            <w:r w:rsidRPr="000E2FF3">
              <w:rPr>
                <w:rFonts w:ascii="Gadugi" w:hAnsi="Gadugi"/>
                <w:sz w:val="22"/>
              </w:rPr>
              <w:t>Learning disabilit</w:t>
            </w:r>
            <w:r>
              <w:rPr>
                <w:rFonts w:ascii="Gadugi" w:hAnsi="Gadugi"/>
                <w:sz w:val="22"/>
              </w:rPr>
              <w:t>ies are</w:t>
            </w:r>
            <w:r w:rsidRPr="000E2FF3">
              <w:rPr>
                <w:rFonts w:ascii="Gadugi" w:hAnsi="Gadugi"/>
                <w:sz w:val="22"/>
              </w:rPr>
              <w:t xml:space="preserve"> often confused with learning difficulties</w:t>
            </w:r>
            <w:r>
              <w:rPr>
                <w:rFonts w:ascii="Gadugi" w:hAnsi="Gadugi"/>
                <w:sz w:val="22"/>
              </w:rPr>
              <w:t>.</w:t>
            </w:r>
          </w:p>
          <w:p w14:paraId="2D7694B2" w14:textId="77777777" w:rsidR="00F94059" w:rsidRDefault="00F94059" w:rsidP="00E515FB">
            <w:pPr>
              <w:rPr>
                <w:rFonts w:ascii="Gadugi" w:hAnsi="Gadugi"/>
                <w:sz w:val="22"/>
              </w:rPr>
            </w:pPr>
          </w:p>
          <w:p w14:paraId="7C31F0A1" w14:textId="77777777" w:rsidR="004C3054" w:rsidRDefault="00C07441" w:rsidP="0065206E">
            <w:pPr>
              <w:pStyle w:val="ListParagraph"/>
              <w:numPr>
                <w:ilvl w:val="0"/>
                <w:numId w:val="12"/>
              </w:numPr>
              <w:rPr>
                <w:rFonts w:ascii="Gadugi" w:hAnsi="Gadugi"/>
                <w:sz w:val="22"/>
              </w:rPr>
            </w:pPr>
            <w:r w:rsidRPr="004C3054">
              <w:rPr>
                <w:rFonts w:ascii="Gadugi" w:hAnsi="Gadugi"/>
                <w:sz w:val="22"/>
              </w:rPr>
              <w:t>As with learning disabilit</w:t>
            </w:r>
            <w:r w:rsidR="004C3054" w:rsidRPr="004C3054">
              <w:rPr>
                <w:rFonts w:ascii="Gadugi" w:hAnsi="Gadugi"/>
                <w:sz w:val="22"/>
              </w:rPr>
              <w:t xml:space="preserve">ies and </w:t>
            </w:r>
            <w:r w:rsidRPr="004C3054">
              <w:rPr>
                <w:rFonts w:ascii="Gadugi" w:hAnsi="Gadugi"/>
                <w:sz w:val="22"/>
              </w:rPr>
              <w:t xml:space="preserve">learning difficulties can exist on a scale. </w:t>
            </w:r>
          </w:p>
          <w:p w14:paraId="31F7E14D" w14:textId="77777777" w:rsidR="004C3054" w:rsidRDefault="00C07441" w:rsidP="0065206E">
            <w:pPr>
              <w:pStyle w:val="ListParagraph"/>
              <w:numPr>
                <w:ilvl w:val="0"/>
                <w:numId w:val="12"/>
              </w:numPr>
              <w:rPr>
                <w:rFonts w:ascii="Gadugi" w:hAnsi="Gadugi"/>
                <w:sz w:val="22"/>
              </w:rPr>
            </w:pPr>
            <w:r w:rsidRPr="004C3054">
              <w:rPr>
                <w:rFonts w:ascii="Gadugi" w:hAnsi="Gadugi"/>
                <w:sz w:val="22"/>
              </w:rPr>
              <w:t>A person might have a mild learning difficulty or a severe learning difficulty. The same is true of learning disabilities.</w:t>
            </w:r>
          </w:p>
          <w:p w14:paraId="7438392B" w14:textId="3F084A28" w:rsidR="004C3054" w:rsidRDefault="004C3054" w:rsidP="0065206E">
            <w:pPr>
              <w:pStyle w:val="ListParagraph"/>
              <w:numPr>
                <w:ilvl w:val="0"/>
                <w:numId w:val="12"/>
              </w:numPr>
              <w:rPr>
                <w:rFonts w:ascii="Gadugi" w:hAnsi="Gadugi"/>
                <w:sz w:val="22"/>
              </w:rPr>
            </w:pPr>
            <w:r w:rsidRPr="008626FF">
              <w:rPr>
                <w:noProof/>
                <w:color w:val="4472C4" w:themeColor="accent1"/>
              </w:rPr>
              <w:drawing>
                <wp:anchor distT="0" distB="0" distL="114300" distR="114300" simplePos="0" relativeHeight="252583936" behindDoc="0" locked="0" layoutInCell="1" allowOverlap="1" wp14:anchorId="35829A75" wp14:editId="53C6F506">
                  <wp:simplePos x="0" y="0"/>
                  <wp:positionH relativeFrom="column">
                    <wp:posOffset>5563235</wp:posOffset>
                  </wp:positionH>
                  <wp:positionV relativeFrom="paragraph">
                    <wp:posOffset>244475</wp:posOffset>
                  </wp:positionV>
                  <wp:extent cx="780415" cy="726440"/>
                  <wp:effectExtent l="0" t="0" r="0" b="0"/>
                  <wp:wrapNone/>
                  <wp:docPr id="38" name="Picture 3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C07441" w:rsidRPr="004C3054">
              <w:rPr>
                <w:rFonts w:ascii="Gadugi" w:hAnsi="Gadugi"/>
                <w:sz w:val="22"/>
              </w:rPr>
              <w:t xml:space="preserve">A learning difficulty usually presents in childhood and can cause a person to experience </w:t>
            </w:r>
            <w:r w:rsidR="000E4957">
              <w:rPr>
                <w:rFonts w:ascii="Gadugi" w:hAnsi="Gadugi"/>
                <w:sz w:val="22"/>
              </w:rPr>
              <w:t>challenge</w:t>
            </w:r>
            <w:r w:rsidR="00C07441" w:rsidRPr="004C3054">
              <w:rPr>
                <w:rFonts w:ascii="Gadugi" w:hAnsi="Gadugi"/>
                <w:sz w:val="22"/>
              </w:rPr>
              <w:t>s in a traditional classroom setting.</w:t>
            </w:r>
          </w:p>
          <w:p w14:paraId="288337CD" w14:textId="68FAEB1A" w:rsidR="00C07441" w:rsidRPr="004C3054" w:rsidRDefault="00C07441" w:rsidP="0065206E">
            <w:pPr>
              <w:pStyle w:val="ListParagraph"/>
              <w:numPr>
                <w:ilvl w:val="0"/>
                <w:numId w:val="12"/>
              </w:numPr>
              <w:rPr>
                <w:rFonts w:ascii="Gadugi" w:hAnsi="Gadugi"/>
                <w:sz w:val="22"/>
              </w:rPr>
            </w:pPr>
            <w:r w:rsidRPr="004C3054">
              <w:rPr>
                <w:rFonts w:ascii="Gadugi" w:hAnsi="Gadugi"/>
                <w:sz w:val="22"/>
              </w:rPr>
              <w:t>It is possible for a person to have both a learning disability and a learning difficulty.</w:t>
            </w:r>
          </w:p>
          <w:p w14:paraId="4D007A34" w14:textId="77777777" w:rsidR="00C07441" w:rsidRPr="008626FF" w:rsidRDefault="00C07441" w:rsidP="00E515FB">
            <w:pPr>
              <w:rPr>
                <w:lang w:bidi="ar-SA"/>
              </w:rPr>
            </w:pPr>
          </w:p>
          <w:p w14:paraId="265D08B7" w14:textId="77777777" w:rsidR="00C07441" w:rsidRPr="008626FF" w:rsidRDefault="00C07441" w:rsidP="00E515FB">
            <w:pPr>
              <w:rPr>
                <w:lang w:bidi="ar-SA"/>
              </w:rPr>
            </w:pPr>
          </w:p>
        </w:tc>
      </w:tr>
    </w:tbl>
    <w:p w14:paraId="503598B2" w14:textId="77777777" w:rsidR="0046049E" w:rsidRDefault="0046049E" w:rsidP="004D2C74">
      <w:pPr>
        <w:rPr>
          <w:rFonts w:asciiTheme="majorHAnsi" w:hAnsiTheme="majorHAnsi" w:cstheme="majorHAnsi"/>
          <w:b/>
          <w:color w:val="2F5496" w:themeColor="accent1" w:themeShade="BF"/>
          <w:sz w:val="26"/>
          <w:szCs w:val="26"/>
        </w:rPr>
      </w:pPr>
    </w:p>
    <w:p w14:paraId="31309BB4" w14:textId="48645224" w:rsidR="00114309" w:rsidRPr="008F432C" w:rsidRDefault="0046049E" w:rsidP="0054252C">
      <w:pPr>
        <w:spacing w:after="0"/>
        <w:rPr>
          <w:rFonts w:asciiTheme="majorHAnsi" w:hAnsiTheme="majorHAnsi" w:cstheme="majorHAnsi"/>
          <w:b/>
          <w:color w:val="2F5496" w:themeColor="accent1" w:themeShade="BF"/>
          <w:sz w:val="26"/>
          <w:szCs w:val="26"/>
        </w:rPr>
      </w:pPr>
      <w:r>
        <w:rPr>
          <w:rFonts w:asciiTheme="majorHAnsi" w:hAnsiTheme="majorHAnsi" w:cstheme="majorHAnsi"/>
          <w:b/>
          <w:color w:val="2F5496" w:themeColor="accent1" w:themeShade="BF"/>
          <w:sz w:val="26"/>
          <w:szCs w:val="26"/>
        </w:rPr>
        <w:lastRenderedPageBreak/>
        <w:t>2.</w:t>
      </w:r>
      <w:r w:rsidR="005A2089">
        <w:rPr>
          <w:rFonts w:asciiTheme="majorHAnsi" w:hAnsiTheme="majorHAnsi" w:cstheme="majorHAnsi"/>
          <w:b/>
          <w:color w:val="2F5496" w:themeColor="accent1" w:themeShade="BF"/>
          <w:sz w:val="26"/>
          <w:szCs w:val="26"/>
        </w:rPr>
        <w:t>1</w:t>
      </w:r>
      <w:r>
        <w:rPr>
          <w:rFonts w:asciiTheme="majorHAnsi" w:hAnsiTheme="majorHAnsi" w:cstheme="majorHAnsi"/>
          <w:b/>
          <w:color w:val="2F5496" w:themeColor="accent1" w:themeShade="BF"/>
          <w:sz w:val="26"/>
          <w:szCs w:val="26"/>
        </w:rPr>
        <w:t xml:space="preserve"> </w:t>
      </w:r>
      <w:r w:rsidR="0025069C" w:rsidRPr="008F432C">
        <w:rPr>
          <w:rFonts w:asciiTheme="majorHAnsi" w:hAnsiTheme="majorHAnsi" w:cstheme="majorHAnsi"/>
          <w:b/>
          <w:color w:val="2F5496" w:themeColor="accent1" w:themeShade="BF"/>
          <w:sz w:val="26"/>
          <w:szCs w:val="26"/>
        </w:rPr>
        <w:t>Different categories of learning difficulties</w:t>
      </w:r>
    </w:p>
    <w:p w14:paraId="1637742E" w14:textId="77777777" w:rsidR="005A2089" w:rsidRPr="005A2089" w:rsidRDefault="005A2089" w:rsidP="0054252C">
      <w:pPr>
        <w:spacing w:after="0"/>
        <w:rPr>
          <w:rFonts w:ascii="Gadugi" w:hAnsi="Gadugi"/>
          <w:color w:val="000000" w:themeColor="text1"/>
          <w:sz w:val="22"/>
          <w:lang w:bidi="ar-SA"/>
        </w:rPr>
      </w:pPr>
      <w:r w:rsidRPr="005A2089">
        <w:rPr>
          <w:rFonts w:ascii="Gadugi" w:hAnsi="Gadugi"/>
          <w:color w:val="000000" w:themeColor="text1"/>
          <w:sz w:val="22"/>
          <w:lang w:bidi="ar-SA"/>
        </w:rPr>
        <w:t xml:space="preserve">For this section we will focus on </w:t>
      </w:r>
      <w:r w:rsidRPr="005A2089">
        <w:rPr>
          <w:rFonts w:ascii="Gadugi" w:hAnsi="Gadugi"/>
          <w:b/>
          <w:bCs/>
          <w:color w:val="000000" w:themeColor="text1"/>
          <w:sz w:val="22"/>
          <w:lang w:bidi="ar-SA"/>
        </w:rPr>
        <w:t>learning difficulties</w:t>
      </w:r>
      <w:r w:rsidRPr="005A2089">
        <w:rPr>
          <w:rFonts w:ascii="Gadugi" w:hAnsi="Gadugi"/>
          <w:color w:val="000000" w:themeColor="text1"/>
          <w:sz w:val="22"/>
          <w:lang w:bidi="ar-SA"/>
        </w:rPr>
        <w:t xml:space="preserve"> under the following 4 categories;</w:t>
      </w:r>
    </w:p>
    <w:p w14:paraId="6870B36B" w14:textId="77777777" w:rsidR="005A2089" w:rsidRPr="005A2089" w:rsidRDefault="005A2089" w:rsidP="0065206E">
      <w:pPr>
        <w:numPr>
          <w:ilvl w:val="0"/>
          <w:numId w:val="13"/>
        </w:numPr>
        <w:contextualSpacing/>
        <w:rPr>
          <w:rFonts w:ascii="Gadugi" w:hAnsi="Gadugi"/>
          <w:color w:val="000000" w:themeColor="text1"/>
          <w:sz w:val="22"/>
          <w:lang w:bidi="ar-SA"/>
        </w:rPr>
      </w:pPr>
      <w:r w:rsidRPr="005A2089">
        <w:rPr>
          <w:rFonts w:ascii="Gadugi" w:hAnsi="Gadugi"/>
          <w:color w:val="000000" w:themeColor="text1"/>
          <w:sz w:val="22"/>
          <w:lang w:bidi="ar-SA"/>
        </w:rPr>
        <w:t>Cognitive and learning difficulties</w:t>
      </w:r>
    </w:p>
    <w:p w14:paraId="469FFE3E" w14:textId="77777777" w:rsidR="005A2089" w:rsidRPr="005A2089" w:rsidRDefault="005A2089" w:rsidP="0065206E">
      <w:pPr>
        <w:numPr>
          <w:ilvl w:val="0"/>
          <w:numId w:val="13"/>
        </w:numPr>
        <w:contextualSpacing/>
        <w:rPr>
          <w:rFonts w:ascii="Gadugi" w:hAnsi="Gadugi"/>
          <w:color w:val="000000" w:themeColor="text1"/>
          <w:sz w:val="22"/>
          <w:lang w:bidi="ar-SA"/>
        </w:rPr>
      </w:pPr>
      <w:r w:rsidRPr="005A2089">
        <w:rPr>
          <w:rFonts w:ascii="Gadugi" w:hAnsi="Gadugi"/>
          <w:color w:val="000000" w:themeColor="text1"/>
          <w:sz w:val="22"/>
          <w:lang w:bidi="ar-SA"/>
        </w:rPr>
        <w:t xml:space="preserve">Sensory and physical </w:t>
      </w:r>
    </w:p>
    <w:p w14:paraId="02E9595C" w14:textId="77777777" w:rsidR="005A2089" w:rsidRPr="005A2089" w:rsidRDefault="005A2089" w:rsidP="0065206E">
      <w:pPr>
        <w:numPr>
          <w:ilvl w:val="0"/>
          <w:numId w:val="13"/>
        </w:numPr>
        <w:contextualSpacing/>
        <w:rPr>
          <w:rFonts w:ascii="Gadugi" w:hAnsi="Gadugi"/>
          <w:color w:val="000000" w:themeColor="text1"/>
          <w:sz w:val="22"/>
          <w:lang w:bidi="ar-SA"/>
        </w:rPr>
      </w:pPr>
      <w:r w:rsidRPr="005A2089">
        <w:rPr>
          <w:rFonts w:ascii="Gadugi" w:hAnsi="Gadugi"/>
          <w:color w:val="000000" w:themeColor="text1"/>
          <w:sz w:val="22"/>
          <w:lang w:bidi="ar-SA"/>
        </w:rPr>
        <w:t>Social and emotional</w:t>
      </w:r>
    </w:p>
    <w:p w14:paraId="4D15C0D0" w14:textId="2A244CA9" w:rsidR="005A2089" w:rsidRDefault="005A2089" w:rsidP="0065206E">
      <w:pPr>
        <w:numPr>
          <w:ilvl w:val="0"/>
          <w:numId w:val="13"/>
        </w:numPr>
        <w:contextualSpacing/>
        <w:rPr>
          <w:rFonts w:ascii="Gadugi" w:hAnsi="Gadugi"/>
          <w:color w:val="000000" w:themeColor="text1"/>
          <w:sz w:val="22"/>
          <w:lang w:bidi="ar-SA"/>
        </w:rPr>
      </w:pPr>
      <w:r w:rsidRPr="005A2089">
        <w:rPr>
          <w:rFonts w:ascii="Gadugi" w:hAnsi="Gadugi"/>
          <w:color w:val="000000" w:themeColor="text1"/>
          <w:sz w:val="22"/>
          <w:lang w:bidi="ar-SA"/>
        </w:rPr>
        <w:t xml:space="preserve">Communication </w:t>
      </w:r>
    </w:p>
    <w:p w14:paraId="4D9DA98A" w14:textId="347DEB2D" w:rsidR="005A2089" w:rsidRDefault="005A2089" w:rsidP="005A2089">
      <w:pPr>
        <w:ind w:left="720"/>
        <w:contextualSpacing/>
        <w:rPr>
          <w:rFonts w:ascii="Gadugi" w:hAnsi="Gadugi"/>
          <w:color w:val="000000" w:themeColor="text1"/>
          <w:sz w:val="22"/>
          <w:lang w:bidi="ar-SA"/>
        </w:rPr>
      </w:pPr>
    </w:p>
    <w:p w14:paraId="58D48400" w14:textId="77777777" w:rsidR="005A2089" w:rsidRPr="006E3422" w:rsidRDefault="005A2089" w:rsidP="005A2089">
      <w:pPr>
        <w:rPr>
          <w:rFonts w:ascii="Gadugi" w:hAnsi="Gadugi"/>
          <w:color w:val="000000" w:themeColor="text1"/>
          <w:sz w:val="22"/>
          <w:lang w:bidi="ar-SA"/>
        </w:rPr>
      </w:pPr>
      <w:r>
        <w:rPr>
          <w:rFonts w:ascii="Gadugi" w:hAnsi="Gadugi"/>
          <w:color w:val="000000" w:themeColor="text1"/>
          <w:sz w:val="22"/>
          <w:lang w:bidi="ar-SA"/>
        </w:rPr>
        <w:t>We will look at specific learning difficulties under these terms and support</w:t>
      </w:r>
      <w:r w:rsidRPr="006E3422">
        <w:rPr>
          <w:rFonts w:ascii="Gadugi" w:hAnsi="Gadugi"/>
          <w:color w:val="000000" w:themeColor="text1"/>
          <w:sz w:val="22"/>
          <w:lang w:bidi="ar-SA"/>
        </w:rPr>
        <w:t xml:space="preserve"> educators </w:t>
      </w:r>
      <w:r>
        <w:rPr>
          <w:rFonts w:ascii="Gadugi" w:hAnsi="Gadugi"/>
          <w:color w:val="000000" w:themeColor="text1"/>
          <w:sz w:val="22"/>
          <w:lang w:bidi="ar-SA"/>
        </w:rPr>
        <w:t>in</w:t>
      </w:r>
      <w:r w:rsidRPr="006E3422">
        <w:rPr>
          <w:rFonts w:ascii="Gadugi" w:hAnsi="Gadugi"/>
          <w:color w:val="000000" w:themeColor="text1"/>
          <w:sz w:val="22"/>
          <w:lang w:bidi="ar-SA"/>
        </w:rPr>
        <w:t xml:space="preserve"> identify</w:t>
      </w:r>
      <w:r>
        <w:rPr>
          <w:rFonts w:ascii="Gadugi" w:hAnsi="Gadugi"/>
          <w:color w:val="000000" w:themeColor="text1"/>
          <w:sz w:val="22"/>
          <w:lang w:bidi="ar-SA"/>
        </w:rPr>
        <w:t>ing</w:t>
      </w:r>
      <w:r w:rsidRPr="006E3422">
        <w:rPr>
          <w:rFonts w:ascii="Gadugi" w:hAnsi="Gadugi"/>
          <w:color w:val="000000" w:themeColor="text1"/>
          <w:sz w:val="22"/>
          <w:lang w:bidi="ar-SA"/>
        </w:rPr>
        <w:t xml:space="preserve"> any behaviours that closely link to these difficulties in attempt to understand and </w:t>
      </w:r>
      <w:r>
        <w:rPr>
          <w:rFonts w:ascii="Gadugi" w:hAnsi="Gadugi"/>
          <w:color w:val="000000" w:themeColor="text1"/>
          <w:sz w:val="22"/>
          <w:lang w:bidi="ar-SA"/>
        </w:rPr>
        <w:t xml:space="preserve">learn </w:t>
      </w:r>
      <w:r w:rsidRPr="006E3422">
        <w:rPr>
          <w:rFonts w:ascii="Gadugi" w:hAnsi="Gadugi"/>
          <w:color w:val="000000" w:themeColor="text1"/>
          <w:sz w:val="22"/>
          <w:lang w:bidi="ar-SA"/>
        </w:rPr>
        <w:t xml:space="preserve">how best to support </w:t>
      </w:r>
      <w:r>
        <w:rPr>
          <w:rFonts w:ascii="Gadugi" w:hAnsi="Gadugi"/>
          <w:color w:val="000000" w:themeColor="text1"/>
          <w:sz w:val="22"/>
          <w:lang w:bidi="ar-SA"/>
        </w:rPr>
        <w:t>students</w:t>
      </w:r>
      <w:r w:rsidRPr="006E3422">
        <w:rPr>
          <w:rFonts w:ascii="Gadugi" w:hAnsi="Gadugi"/>
          <w:color w:val="000000" w:themeColor="text1"/>
          <w:sz w:val="22"/>
          <w:lang w:bidi="ar-SA"/>
        </w:rPr>
        <w:t xml:space="preserve">. </w:t>
      </w:r>
    </w:p>
    <w:p w14:paraId="6BD8DF98" w14:textId="519649DA" w:rsidR="005A2089" w:rsidRDefault="005A2089" w:rsidP="005A2089">
      <w:pPr>
        <w:rPr>
          <w:rFonts w:ascii="Gadugi" w:hAnsi="Gadugi"/>
          <w:color w:val="000000" w:themeColor="text1"/>
          <w:sz w:val="22"/>
          <w:lang w:bidi="ar-SA"/>
        </w:rPr>
      </w:pPr>
      <w:r>
        <w:rPr>
          <w:rFonts w:ascii="Gadugi" w:hAnsi="Gadugi"/>
          <w:color w:val="000000" w:themeColor="text1"/>
          <w:sz w:val="22"/>
          <w:lang w:bidi="ar-SA"/>
        </w:rPr>
        <w:t>It is important to remember that only professional health practitioners and people who are trained in testing and diagnosing specific learning difficulties can provide a label, such as dyslexia. When we get to know learners, it is easy to make judgements and assume students may fit a certain label, but this can have negative consequences on how students learn and our expectations of them.</w:t>
      </w:r>
    </w:p>
    <w:p w14:paraId="7A06C420" w14:textId="28377D9E" w:rsidR="005A2089" w:rsidRDefault="005A2089" w:rsidP="005A2089">
      <w:pPr>
        <w:rPr>
          <w:rFonts w:ascii="Gadugi" w:hAnsi="Gadugi"/>
          <w:color w:val="000000" w:themeColor="text1"/>
          <w:sz w:val="22"/>
          <w:lang w:bidi="ar-SA"/>
        </w:rPr>
      </w:pPr>
      <w:r>
        <w:rPr>
          <w:rFonts w:ascii="Gadugi" w:hAnsi="Gadugi"/>
          <w:color w:val="000000" w:themeColor="text1"/>
          <w:sz w:val="22"/>
          <w:lang w:bidi="ar-SA"/>
        </w:rPr>
        <w:t xml:space="preserve">In this module, we hope that a </w:t>
      </w:r>
      <w:r w:rsidRPr="009438A6">
        <w:rPr>
          <w:rFonts w:ascii="Gadugi" w:hAnsi="Gadugi"/>
          <w:b/>
          <w:bCs/>
          <w:color w:val="000000" w:themeColor="text1"/>
          <w:sz w:val="22"/>
          <w:lang w:bidi="ar-SA"/>
        </w:rPr>
        <w:t>better understanding</w:t>
      </w:r>
      <w:r>
        <w:rPr>
          <w:rFonts w:ascii="Gadugi" w:hAnsi="Gadugi"/>
          <w:color w:val="000000" w:themeColor="text1"/>
          <w:sz w:val="22"/>
          <w:lang w:bidi="ar-SA"/>
        </w:rPr>
        <w:t xml:space="preserve"> of some of these difficulties will help you support them in an effective way, rather than label them as having a difficulty.  </w:t>
      </w:r>
    </w:p>
    <w:p w14:paraId="5F32CFEE" w14:textId="3F7CE8FC" w:rsidR="0025069C" w:rsidRDefault="0025069C" w:rsidP="001840E6">
      <w:pPr>
        <w:pStyle w:val="NormalWeb"/>
        <w:shd w:val="clear" w:color="auto" w:fill="FFFFFF"/>
        <w:spacing w:before="0" w:beforeAutospacing="0" w:after="360" w:afterAutospacing="0"/>
        <w:rPr>
          <w:rFonts w:ascii="Gadugi" w:hAnsi="Gadugi" w:cs="Arial"/>
          <w:b/>
          <w:sz w:val="22"/>
          <w:szCs w:val="22"/>
        </w:rPr>
      </w:pPr>
    </w:p>
    <w:p w14:paraId="77B770E0" w14:textId="2F9251C2" w:rsidR="00A9280B" w:rsidRDefault="00A809D0" w:rsidP="00A809D0">
      <w:pPr>
        <w:pStyle w:val="NormalWeb"/>
        <w:shd w:val="clear" w:color="auto" w:fill="FFFFFF"/>
        <w:spacing w:before="0" w:beforeAutospacing="0" w:after="0" w:afterAutospacing="0"/>
        <w:rPr>
          <w:rFonts w:asciiTheme="majorHAnsi" w:hAnsiTheme="majorHAnsi" w:cstheme="majorHAnsi"/>
          <w:b/>
          <w:color w:val="2F5496" w:themeColor="accent1" w:themeShade="BF"/>
          <w:sz w:val="26"/>
          <w:szCs w:val="26"/>
        </w:rPr>
      </w:pPr>
      <w:r>
        <w:rPr>
          <w:rFonts w:asciiTheme="majorHAnsi" w:hAnsiTheme="majorHAnsi" w:cstheme="majorHAnsi"/>
          <w:b/>
          <w:color w:val="2F5496" w:themeColor="accent1" w:themeShade="BF"/>
          <w:sz w:val="26"/>
          <w:szCs w:val="26"/>
        </w:rPr>
        <w:t>2.2</w:t>
      </w:r>
      <w:r w:rsidR="005A2089">
        <w:rPr>
          <w:rFonts w:asciiTheme="majorHAnsi" w:hAnsiTheme="majorHAnsi" w:cstheme="majorHAnsi"/>
          <w:b/>
          <w:color w:val="2F5496" w:themeColor="accent1" w:themeShade="BF"/>
          <w:sz w:val="26"/>
          <w:szCs w:val="26"/>
        </w:rPr>
        <w:t xml:space="preserve"> </w:t>
      </w:r>
      <w:r w:rsidR="00581A4D" w:rsidRPr="00581A4D">
        <w:rPr>
          <w:rFonts w:asciiTheme="majorHAnsi" w:hAnsiTheme="majorHAnsi" w:cstheme="majorHAnsi"/>
          <w:b/>
          <w:color w:val="2F5496" w:themeColor="accent1" w:themeShade="BF"/>
          <w:sz w:val="26"/>
          <w:szCs w:val="26"/>
        </w:rPr>
        <w:t>Co</w:t>
      </w:r>
      <w:r w:rsidR="005F50DC">
        <w:rPr>
          <w:rFonts w:asciiTheme="majorHAnsi" w:hAnsiTheme="majorHAnsi" w:cstheme="majorHAnsi"/>
          <w:b/>
          <w:color w:val="2F5496" w:themeColor="accent1" w:themeShade="BF"/>
          <w:sz w:val="26"/>
          <w:szCs w:val="26"/>
        </w:rPr>
        <w:t>gniti</w:t>
      </w:r>
      <w:r w:rsidR="006F6772">
        <w:rPr>
          <w:rFonts w:asciiTheme="majorHAnsi" w:hAnsiTheme="majorHAnsi" w:cstheme="majorHAnsi"/>
          <w:b/>
          <w:color w:val="2F5496" w:themeColor="accent1" w:themeShade="BF"/>
          <w:sz w:val="26"/>
          <w:szCs w:val="26"/>
        </w:rPr>
        <w:t>on</w:t>
      </w:r>
      <w:r w:rsidR="005F4281">
        <w:rPr>
          <w:rFonts w:asciiTheme="majorHAnsi" w:hAnsiTheme="majorHAnsi" w:cstheme="majorHAnsi"/>
          <w:b/>
          <w:color w:val="2F5496" w:themeColor="accent1" w:themeShade="BF"/>
          <w:sz w:val="26"/>
          <w:szCs w:val="26"/>
        </w:rPr>
        <w:t xml:space="preserve"> and learning</w:t>
      </w:r>
      <w:r w:rsidR="00581A4D" w:rsidRPr="00581A4D">
        <w:rPr>
          <w:rFonts w:asciiTheme="majorHAnsi" w:hAnsiTheme="majorHAnsi" w:cstheme="majorHAnsi"/>
          <w:b/>
          <w:color w:val="2F5496" w:themeColor="accent1" w:themeShade="BF"/>
          <w:sz w:val="26"/>
          <w:szCs w:val="26"/>
        </w:rPr>
        <w:t xml:space="preserve"> difficulties</w:t>
      </w:r>
    </w:p>
    <w:p w14:paraId="7CC183C1" w14:textId="4D86C4D5" w:rsidR="00581A4D" w:rsidRDefault="00C2743A" w:rsidP="00554CA6">
      <w:pPr>
        <w:pStyle w:val="NormalWeb"/>
        <w:shd w:val="clear" w:color="auto" w:fill="FFFFFF"/>
        <w:spacing w:before="0" w:beforeAutospacing="0" w:after="120" w:afterAutospacing="0"/>
        <w:rPr>
          <w:rFonts w:ascii="Gadugi" w:hAnsi="Gadugi" w:cstheme="majorHAnsi"/>
          <w:bCs/>
          <w:sz w:val="22"/>
          <w:szCs w:val="22"/>
        </w:rPr>
      </w:pPr>
      <w:r w:rsidRPr="00396529">
        <w:rPr>
          <w:rFonts w:ascii="Gadugi" w:hAnsi="Gadugi" w:cstheme="majorHAnsi"/>
          <w:b/>
          <w:sz w:val="22"/>
          <w:szCs w:val="22"/>
        </w:rPr>
        <w:t>Cognition</w:t>
      </w:r>
      <w:r w:rsidRPr="00C2743A">
        <w:rPr>
          <w:rFonts w:ascii="Gadugi" w:hAnsi="Gadugi" w:cstheme="majorHAnsi"/>
          <w:bCs/>
          <w:sz w:val="22"/>
          <w:szCs w:val="22"/>
        </w:rPr>
        <w:t xml:space="preserve"> is 'the mental action or process of acquiring knowledge and understanding through thought, experience, and the senses.</w:t>
      </w:r>
      <w:r w:rsidR="00D90FB6">
        <w:rPr>
          <w:rFonts w:ascii="Gadugi" w:hAnsi="Gadugi" w:cstheme="majorHAnsi"/>
          <w:bCs/>
          <w:sz w:val="22"/>
          <w:szCs w:val="22"/>
        </w:rPr>
        <w:t>’</w:t>
      </w:r>
      <w:r w:rsidRPr="00C2743A">
        <w:rPr>
          <w:rFonts w:ascii="Gadugi" w:hAnsi="Gadugi" w:cstheme="majorHAnsi"/>
          <w:bCs/>
          <w:sz w:val="22"/>
          <w:szCs w:val="22"/>
        </w:rPr>
        <w:t xml:space="preserve"> </w:t>
      </w:r>
      <w:r w:rsidR="00D90FB6">
        <w:rPr>
          <w:rFonts w:ascii="Gadugi" w:hAnsi="Gadugi" w:cstheme="majorHAnsi"/>
          <w:bCs/>
          <w:sz w:val="22"/>
          <w:szCs w:val="22"/>
        </w:rPr>
        <w:t xml:space="preserve">Camcog (2015) </w:t>
      </w:r>
      <w:r w:rsidR="006F6772">
        <w:rPr>
          <w:rFonts w:ascii="Gadugi" w:hAnsi="Gadugi" w:cstheme="majorHAnsi"/>
          <w:bCs/>
          <w:sz w:val="22"/>
          <w:szCs w:val="22"/>
        </w:rPr>
        <w:t>T</w:t>
      </w:r>
      <w:r w:rsidRPr="00C2743A">
        <w:rPr>
          <w:rFonts w:ascii="Gadugi" w:hAnsi="Gadugi" w:cstheme="majorHAnsi"/>
          <w:bCs/>
          <w:sz w:val="22"/>
          <w:szCs w:val="22"/>
        </w:rPr>
        <w:t xml:space="preserve">he ability to perceive and react, process and understand, store and retrieve information, make decisions and produce </w:t>
      </w:r>
      <w:r w:rsidR="006F6772">
        <w:rPr>
          <w:rFonts w:ascii="Gadugi" w:hAnsi="Gadugi" w:cstheme="majorHAnsi"/>
          <w:bCs/>
          <w:sz w:val="22"/>
          <w:szCs w:val="22"/>
        </w:rPr>
        <w:t xml:space="preserve">an </w:t>
      </w:r>
      <w:r w:rsidRPr="00C2743A">
        <w:rPr>
          <w:rFonts w:ascii="Gadugi" w:hAnsi="Gadugi" w:cstheme="majorHAnsi"/>
          <w:bCs/>
          <w:sz w:val="22"/>
          <w:szCs w:val="22"/>
        </w:rPr>
        <w:t>appropriate response</w:t>
      </w:r>
      <w:r w:rsidR="009F0935">
        <w:rPr>
          <w:rFonts w:ascii="Gadugi" w:hAnsi="Gadugi" w:cstheme="majorHAnsi"/>
          <w:bCs/>
          <w:sz w:val="22"/>
          <w:szCs w:val="22"/>
        </w:rPr>
        <w:t xml:space="preserve"> can often be a challenge. </w:t>
      </w:r>
      <w:r w:rsidR="006F6772">
        <w:rPr>
          <w:rFonts w:ascii="Gadugi" w:hAnsi="Gadugi" w:cstheme="majorHAnsi"/>
          <w:bCs/>
          <w:sz w:val="22"/>
          <w:szCs w:val="22"/>
        </w:rPr>
        <w:t>Cognition and learning difficulties can be</w:t>
      </w:r>
      <w:r w:rsidR="00CF0FC0" w:rsidRPr="00CF0FC0">
        <w:rPr>
          <w:rFonts w:ascii="Gadugi" w:hAnsi="Gadugi" w:cstheme="majorHAnsi"/>
          <w:bCs/>
          <w:sz w:val="22"/>
          <w:szCs w:val="22"/>
        </w:rPr>
        <w:t xml:space="preserve"> quite general</w:t>
      </w:r>
      <w:r w:rsidR="00396529">
        <w:rPr>
          <w:rFonts w:ascii="Gadugi" w:hAnsi="Gadugi" w:cstheme="majorHAnsi"/>
          <w:bCs/>
          <w:sz w:val="22"/>
          <w:szCs w:val="22"/>
        </w:rPr>
        <w:t xml:space="preserve"> and be either</w:t>
      </w:r>
      <w:r w:rsidR="00CF0FC0" w:rsidRPr="00CF0FC0">
        <w:rPr>
          <w:rFonts w:ascii="Gadugi" w:hAnsi="Gadugi" w:cstheme="majorHAnsi"/>
          <w:bCs/>
          <w:sz w:val="22"/>
          <w:szCs w:val="22"/>
        </w:rPr>
        <w:t xml:space="preserve"> moderate or severe. </w:t>
      </w:r>
      <w:r w:rsidR="00396529">
        <w:rPr>
          <w:rFonts w:ascii="Gadugi" w:hAnsi="Gadugi" w:cstheme="majorHAnsi"/>
          <w:bCs/>
          <w:sz w:val="22"/>
          <w:szCs w:val="22"/>
        </w:rPr>
        <w:t>These sorts of difficulties</w:t>
      </w:r>
      <w:r w:rsidR="00793A2C">
        <w:rPr>
          <w:rFonts w:ascii="Gadugi" w:hAnsi="Gadugi" w:cstheme="majorHAnsi"/>
          <w:bCs/>
          <w:sz w:val="22"/>
          <w:szCs w:val="22"/>
        </w:rPr>
        <w:t xml:space="preserve"> </w:t>
      </w:r>
      <w:r w:rsidR="00172862">
        <w:rPr>
          <w:rFonts w:ascii="Gadugi" w:hAnsi="Gadugi" w:cstheme="majorHAnsi"/>
          <w:bCs/>
          <w:sz w:val="22"/>
          <w:szCs w:val="22"/>
        </w:rPr>
        <w:t xml:space="preserve">are </w:t>
      </w:r>
      <w:r w:rsidR="00396529">
        <w:rPr>
          <w:rFonts w:ascii="Gadugi" w:hAnsi="Gadugi" w:cstheme="majorHAnsi"/>
          <w:bCs/>
          <w:sz w:val="22"/>
          <w:szCs w:val="22"/>
        </w:rPr>
        <w:t xml:space="preserve">often </w:t>
      </w:r>
      <w:r w:rsidR="00793A2C">
        <w:rPr>
          <w:rFonts w:ascii="Gadugi" w:hAnsi="Gadugi" w:cstheme="majorHAnsi"/>
          <w:bCs/>
          <w:sz w:val="22"/>
          <w:szCs w:val="22"/>
        </w:rPr>
        <w:t xml:space="preserve">referred to as profound and multiple learning difficulties or specific learning difficulties. </w:t>
      </w:r>
    </w:p>
    <w:p w14:paraId="6C6C098C" w14:textId="5D8EF207" w:rsidR="00172862" w:rsidRDefault="00172862" w:rsidP="00554CA6">
      <w:pPr>
        <w:pStyle w:val="NormalWeb"/>
        <w:shd w:val="clear" w:color="auto" w:fill="FFFFFF"/>
        <w:spacing w:before="0" w:beforeAutospacing="0" w:after="120" w:afterAutospacing="0"/>
        <w:rPr>
          <w:rFonts w:ascii="Gadugi" w:hAnsi="Gadugi" w:cstheme="majorHAnsi"/>
          <w:bCs/>
          <w:sz w:val="22"/>
          <w:szCs w:val="22"/>
        </w:rPr>
      </w:pPr>
      <w:r w:rsidRPr="00396529">
        <w:rPr>
          <w:rFonts w:ascii="Gadugi" w:hAnsi="Gadugi" w:cstheme="majorHAnsi"/>
          <w:b/>
          <w:sz w:val="22"/>
          <w:szCs w:val="22"/>
        </w:rPr>
        <w:t xml:space="preserve">Profound </w:t>
      </w:r>
      <w:r w:rsidR="007B0B36" w:rsidRPr="00396529">
        <w:rPr>
          <w:rFonts w:ascii="Gadugi" w:hAnsi="Gadugi" w:cstheme="majorHAnsi"/>
          <w:b/>
          <w:sz w:val="22"/>
          <w:szCs w:val="22"/>
        </w:rPr>
        <w:t xml:space="preserve">and multiple </w:t>
      </w:r>
      <w:r w:rsidRPr="00396529">
        <w:rPr>
          <w:rFonts w:ascii="Gadugi" w:hAnsi="Gadugi" w:cstheme="majorHAnsi"/>
          <w:b/>
          <w:sz w:val="22"/>
          <w:szCs w:val="22"/>
        </w:rPr>
        <w:t xml:space="preserve">learning </w:t>
      </w:r>
      <w:r w:rsidR="007B0B36" w:rsidRPr="00396529">
        <w:rPr>
          <w:rFonts w:ascii="Gadugi" w:hAnsi="Gadugi" w:cstheme="majorHAnsi"/>
          <w:b/>
          <w:sz w:val="22"/>
          <w:szCs w:val="22"/>
        </w:rPr>
        <w:t>difficulties</w:t>
      </w:r>
      <w:r w:rsidR="007B0B36">
        <w:rPr>
          <w:rFonts w:ascii="Gadugi" w:hAnsi="Gadugi" w:cstheme="majorHAnsi"/>
          <w:bCs/>
          <w:sz w:val="22"/>
          <w:szCs w:val="22"/>
        </w:rPr>
        <w:t xml:space="preserve"> is when a person has a severe disabilit</w:t>
      </w:r>
      <w:r w:rsidR="00E95733">
        <w:rPr>
          <w:rFonts w:ascii="Gadugi" w:hAnsi="Gadugi" w:cstheme="majorHAnsi"/>
          <w:bCs/>
          <w:sz w:val="22"/>
          <w:szCs w:val="22"/>
        </w:rPr>
        <w:t xml:space="preserve">y that significantly affects their ability to communicate and be independent. </w:t>
      </w:r>
      <w:r w:rsidR="00E736CC">
        <w:rPr>
          <w:rFonts w:ascii="Gadugi" w:hAnsi="Gadugi" w:cstheme="majorHAnsi"/>
          <w:bCs/>
          <w:sz w:val="22"/>
          <w:szCs w:val="22"/>
        </w:rPr>
        <w:t>They may have difficulties seeing, hearing</w:t>
      </w:r>
      <w:r w:rsidR="0022645C">
        <w:rPr>
          <w:rFonts w:ascii="Gadugi" w:hAnsi="Gadugi" w:cstheme="majorHAnsi"/>
          <w:bCs/>
          <w:sz w:val="22"/>
          <w:szCs w:val="22"/>
        </w:rPr>
        <w:t>,</w:t>
      </w:r>
      <w:r w:rsidR="00E736CC">
        <w:rPr>
          <w:rFonts w:ascii="Gadugi" w:hAnsi="Gadugi" w:cstheme="majorHAnsi"/>
          <w:bCs/>
          <w:sz w:val="22"/>
          <w:szCs w:val="22"/>
        </w:rPr>
        <w:t xml:space="preserve"> speaking or moving. </w:t>
      </w:r>
    </w:p>
    <w:p w14:paraId="3BE8476C" w14:textId="3E6F5ED8" w:rsidR="00E736CC" w:rsidRPr="00CF0FC0" w:rsidRDefault="00E736CC" w:rsidP="00A9280B">
      <w:pPr>
        <w:pStyle w:val="NormalWeb"/>
        <w:shd w:val="clear" w:color="auto" w:fill="FFFFFF"/>
        <w:spacing w:before="0" w:beforeAutospacing="0" w:after="360" w:afterAutospacing="0"/>
        <w:rPr>
          <w:rFonts w:ascii="Gadugi" w:hAnsi="Gadugi" w:cstheme="majorHAnsi"/>
          <w:bCs/>
          <w:sz w:val="22"/>
          <w:szCs w:val="22"/>
        </w:rPr>
      </w:pPr>
      <w:r w:rsidRPr="00396529">
        <w:rPr>
          <w:rFonts w:ascii="Gadugi" w:hAnsi="Gadugi" w:cstheme="majorHAnsi"/>
          <w:b/>
          <w:sz w:val="22"/>
          <w:szCs w:val="22"/>
        </w:rPr>
        <w:t>Specific learning difficulties</w:t>
      </w:r>
      <w:r>
        <w:rPr>
          <w:rFonts w:ascii="Gadugi" w:hAnsi="Gadugi" w:cstheme="majorHAnsi"/>
          <w:bCs/>
          <w:sz w:val="22"/>
          <w:szCs w:val="22"/>
        </w:rPr>
        <w:t xml:space="preserve"> include: dyslexia, </w:t>
      </w:r>
      <w:r w:rsidR="004864C1">
        <w:rPr>
          <w:rFonts w:ascii="Gadugi" w:hAnsi="Gadugi" w:cstheme="majorHAnsi"/>
          <w:bCs/>
          <w:sz w:val="22"/>
          <w:szCs w:val="22"/>
        </w:rPr>
        <w:t xml:space="preserve">dyscalculia and dyspraxia. </w:t>
      </w:r>
      <w:r w:rsidR="00862693">
        <w:rPr>
          <w:rFonts w:ascii="Gadugi" w:hAnsi="Gadugi" w:cstheme="majorHAnsi"/>
          <w:bCs/>
          <w:sz w:val="22"/>
          <w:szCs w:val="22"/>
        </w:rPr>
        <w:t>It is very common for students to have one or more specific learning difficulties and have areas of strength and competenc</w:t>
      </w:r>
      <w:r w:rsidR="005C3CB7">
        <w:rPr>
          <w:rFonts w:ascii="Gadugi" w:hAnsi="Gadugi" w:cstheme="majorHAnsi"/>
          <w:bCs/>
          <w:sz w:val="22"/>
          <w:szCs w:val="22"/>
        </w:rPr>
        <w:t xml:space="preserve">ies with areas of need at the same time. </w:t>
      </w:r>
    </w:p>
    <w:tbl>
      <w:tblPr>
        <w:tblStyle w:val="TableGrid4"/>
        <w:tblpPr w:leftFromText="180" w:rightFromText="180" w:vertAnchor="text" w:horzAnchor="margin" w:tblpY="278"/>
        <w:tblW w:w="10060" w:type="dxa"/>
        <w:tblLook w:val="04A0" w:firstRow="1" w:lastRow="0" w:firstColumn="1" w:lastColumn="0" w:noHBand="0" w:noVBand="1"/>
      </w:tblPr>
      <w:tblGrid>
        <w:gridCol w:w="10060"/>
      </w:tblGrid>
      <w:tr w:rsidR="00396529" w:rsidRPr="008626FF" w14:paraId="4F6287AD" w14:textId="77777777" w:rsidTr="002476A3">
        <w:trPr>
          <w:trHeight w:val="1922"/>
        </w:trPr>
        <w:tc>
          <w:tcPr>
            <w:tcW w:w="10060" w:type="dxa"/>
            <w:shd w:val="clear" w:color="auto" w:fill="E2EFD9" w:themeFill="accent6" w:themeFillTint="33"/>
          </w:tcPr>
          <w:p w14:paraId="209A983B" w14:textId="43F22B8E" w:rsidR="00396529" w:rsidRPr="008626FF" w:rsidRDefault="00396529" w:rsidP="002476A3">
            <w:pPr>
              <w:keepNext/>
              <w:keepLines/>
              <w:outlineLvl w:val="0"/>
              <w:rPr>
                <w:rFonts w:asciiTheme="majorHAnsi" w:eastAsia="Times New Roman" w:hAnsiTheme="majorHAnsi" w:cstheme="majorBidi"/>
                <w:b/>
                <w:bCs/>
                <w:color w:val="2F5496" w:themeColor="accent1" w:themeShade="BF"/>
                <w:sz w:val="26"/>
                <w:szCs w:val="32"/>
                <w:lang w:bidi="ar-SA"/>
              </w:rPr>
            </w:pPr>
            <w:r w:rsidRPr="008626FF">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2723200" behindDoc="0" locked="0" layoutInCell="1" allowOverlap="1" wp14:anchorId="11FBD716" wp14:editId="0577154D">
                  <wp:simplePos x="0" y="0"/>
                  <wp:positionH relativeFrom="column">
                    <wp:posOffset>5161915</wp:posOffset>
                  </wp:positionH>
                  <wp:positionV relativeFrom="paragraph">
                    <wp:posOffset>-605790</wp:posOffset>
                  </wp:positionV>
                  <wp:extent cx="2120701" cy="2152650"/>
                  <wp:effectExtent l="0" t="0" r="0" b="0"/>
                  <wp:wrapNone/>
                  <wp:docPr id="39" name="Picture 39"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8626FF">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2</w:t>
            </w:r>
            <w:r w:rsidRPr="008626FF">
              <w:rPr>
                <w:rFonts w:asciiTheme="majorHAnsi" w:eastAsia="Times New Roman" w:hAnsiTheme="majorHAnsi" w:cstheme="majorBidi"/>
                <w:b/>
                <w:bCs/>
                <w:color w:val="2F5496" w:themeColor="accent1" w:themeShade="BF"/>
                <w:sz w:val="26"/>
                <w:szCs w:val="32"/>
                <w:lang w:bidi="ar-SA"/>
              </w:rPr>
              <w:t>.</w:t>
            </w:r>
            <w:r w:rsidR="0054252C">
              <w:rPr>
                <w:rFonts w:asciiTheme="majorHAnsi" w:eastAsia="Times New Roman" w:hAnsiTheme="majorHAnsi" w:cstheme="majorBidi"/>
                <w:b/>
                <w:bCs/>
                <w:color w:val="2F5496" w:themeColor="accent1" w:themeShade="BF"/>
                <w:sz w:val="26"/>
                <w:szCs w:val="32"/>
                <w:lang w:bidi="ar-SA"/>
              </w:rPr>
              <w:t>2</w:t>
            </w:r>
            <w:r w:rsidRPr="008626FF">
              <w:rPr>
                <w:rFonts w:asciiTheme="majorHAnsi" w:eastAsia="Times New Roman" w:hAnsiTheme="majorHAnsi" w:cstheme="majorBidi"/>
                <w:b/>
                <w:bCs/>
                <w:color w:val="2F5496" w:themeColor="accent1" w:themeShade="BF"/>
                <w:sz w:val="26"/>
                <w:szCs w:val="32"/>
                <w:lang w:bidi="ar-SA"/>
              </w:rPr>
              <w:t xml:space="preserve"> –</w:t>
            </w:r>
            <w:r>
              <w:rPr>
                <w:rFonts w:asciiTheme="majorHAnsi" w:eastAsia="Times New Roman" w:hAnsiTheme="majorHAnsi" w:cstheme="majorBidi"/>
                <w:b/>
                <w:bCs/>
                <w:color w:val="2F5496" w:themeColor="accent1" w:themeShade="BF"/>
                <w:sz w:val="26"/>
                <w:szCs w:val="32"/>
                <w:lang w:bidi="ar-SA"/>
              </w:rPr>
              <w:t xml:space="preserve"> Dyslexia</w:t>
            </w:r>
            <w:r w:rsidRPr="008626FF">
              <w:rPr>
                <w:rFonts w:asciiTheme="majorHAnsi" w:eastAsia="Times New Roman" w:hAnsiTheme="majorHAnsi" w:cstheme="majorBidi"/>
                <w:b/>
                <w:bCs/>
                <w:color w:val="2F5496" w:themeColor="accent1" w:themeShade="BF"/>
                <w:sz w:val="26"/>
                <w:szCs w:val="32"/>
                <w:lang w:bidi="ar-SA"/>
              </w:rPr>
              <w:t xml:space="preserve"> (</w:t>
            </w:r>
            <w:r>
              <w:rPr>
                <w:rFonts w:asciiTheme="majorHAnsi" w:eastAsia="Times New Roman" w:hAnsiTheme="majorHAnsi" w:cstheme="majorBidi"/>
                <w:b/>
                <w:bCs/>
                <w:color w:val="2F5496" w:themeColor="accent1" w:themeShade="BF"/>
                <w:sz w:val="26"/>
                <w:szCs w:val="32"/>
                <w:lang w:bidi="ar-SA"/>
              </w:rPr>
              <w:t>10</w:t>
            </w:r>
            <w:r w:rsidRPr="008626FF">
              <w:rPr>
                <w:rFonts w:asciiTheme="majorHAnsi" w:eastAsia="Times New Roman" w:hAnsiTheme="majorHAnsi" w:cstheme="majorBidi"/>
                <w:b/>
                <w:bCs/>
                <w:color w:val="2F5496" w:themeColor="accent1" w:themeShade="BF"/>
                <w:sz w:val="26"/>
                <w:szCs w:val="32"/>
                <w:lang w:bidi="ar-SA"/>
              </w:rPr>
              <w:t xml:space="preserve"> minutes)</w:t>
            </w:r>
            <w:r w:rsidRPr="008626FF">
              <w:rPr>
                <w:rFonts w:ascii="Gadugi" w:eastAsiaTheme="majorEastAsia" w:hAnsi="Gadugi" w:cstheme="majorBidi"/>
                <w:noProof/>
                <w:color w:val="2F5496" w:themeColor="accent1" w:themeShade="BF"/>
                <w:szCs w:val="32"/>
                <w:lang w:bidi="ar-SA"/>
              </w:rPr>
              <w:t xml:space="preserve"> </w:t>
            </w:r>
          </w:p>
          <w:p w14:paraId="65CECC80" w14:textId="77777777" w:rsidR="00396529" w:rsidRPr="008626FF" w:rsidRDefault="00396529" w:rsidP="002476A3">
            <w:pPr>
              <w:rPr>
                <w:rFonts w:ascii="Gadugi" w:hAnsi="Gadugi"/>
                <w:lang w:bidi="ar-SA"/>
              </w:rPr>
            </w:pPr>
          </w:p>
          <w:p w14:paraId="498825C3" w14:textId="77777777" w:rsidR="00396529" w:rsidRDefault="00396529" w:rsidP="002476A3">
            <w:pPr>
              <w:rPr>
                <w:rFonts w:ascii="Gadugi" w:hAnsi="Gadugi"/>
                <w:sz w:val="22"/>
              </w:rPr>
            </w:pPr>
            <w:r w:rsidRPr="00273726">
              <w:rPr>
                <w:noProof/>
                <w:color w:val="4472C4" w:themeColor="accent1"/>
              </w:rPr>
              <w:drawing>
                <wp:anchor distT="0" distB="0" distL="114300" distR="114300" simplePos="0" relativeHeight="252726272" behindDoc="0" locked="0" layoutInCell="1" allowOverlap="1" wp14:anchorId="4478E830" wp14:editId="6D7062A2">
                  <wp:simplePos x="0" y="0"/>
                  <wp:positionH relativeFrom="column">
                    <wp:posOffset>-228600</wp:posOffset>
                  </wp:positionH>
                  <wp:positionV relativeFrom="paragraph">
                    <wp:posOffset>234950</wp:posOffset>
                  </wp:positionV>
                  <wp:extent cx="675596" cy="685800"/>
                  <wp:effectExtent l="0" t="0" r="0" b="0"/>
                  <wp:wrapNone/>
                  <wp:docPr id="479" name="Picture 479"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9" name="Picture 479" descr="Icon&#10;&#10;Description automatically generated"/>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r w:rsidRPr="00717348">
              <w:rPr>
                <w:rFonts w:ascii="Gadugi" w:hAnsi="Gadugi"/>
                <w:b/>
                <w:bCs/>
                <w:noProof/>
                <w:sz w:val="22"/>
              </w:rPr>
              <w:drawing>
                <wp:anchor distT="0" distB="0" distL="114300" distR="114300" simplePos="0" relativeHeight="252725248" behindDoc="1" locked="0" layoutInCell="1" allowOverlap="1" wp14:anchorId="0B84E1F5" wp14:editId="03DD2649">
                  <wp:simplePos x="0" y="0"/>
                  <wp:positionH relativeFrom="column">
                    <wp:posOffset>4258945</wp:posOffset>
                  </wp:positionH>
                  <wp:positionV relativeFrom="paragraph">
                    <wp:posOffset>286385</wp:posOffset>
                  </wp:positionV>
                  <wp:extent cx="1644015" cy="1233170"/>
                  <wp:effectExtent l="0" t="0" r="0" b="5080"/>
                  <wp:wrapTight wrapText="bothSides">
                    <wp:wrapPolygon edited="0">
                      <wp:start x="0" y="0"/>
                      <wp:lineTo x="0" y="21355"/>
                      <wp:lineTo x="21275" y="21355"/>
                      <wp:lineTo x="21275" y="0"/>
                      <wp:lineTo x="0" y="0"/>
                    </wp:wrapPolygon>
                  </wp:wrapTight>
                  <wp:docPr id="48" name="Video 48" descr="See dyslexia differently">
                    <a:hlinkClick xmlns:a="http://schemas.openxmlformats.org/drawingml/2006/main" r:id="rId36"/>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Video 48" descr="See dyslexia differently">
                            <a:hlinkClick r:id="rId36"/>
                          </pic:cNvPr>
                          <pic:cNvPicPr/>
                        </pic:nvPicPr>
                        <pic:blipFill>
                          <a:blip r:embed="rId37" cstate="print">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13&quot; src=&quot;https://www.youtube.com/embed/11r7CFlK2sc?feature=oembed&quot; frameborder=&quot;0&quot; allow=&quot;accelerometer; autoplay; clipboard-write; encrypted-media; gyroscope; picture-in-picture&quot; allowfullscreen=&quot;&quot; sandbox=&quot;allow-scripts allow-same-origin allow-popups&quot;&gt;&lt;/iframe&gt;" h="113" w="200"/>
                              </a:ext>
                            </a:extLst>
                          </a:blip>
                          <a:stretch>
                            <a:fillRect/>
                          </a:stretch>
                        </pic:blipFill>
                        <pic:spPr>
                          <a:xfrm>
                            <a:off x="0" y="0"/>
                            <a:ext cx="1644015" cy="1233170"/>
                          </a:xfrm>
                          <a:prstGeom prst="rect">
                            <a:avLst/>
                          </a:prstGeom>
                        </pic:spPr>
                      </pic:pic>
                    </a:graphicData>
                  </a:graphic>
                  <wp14:sizeRelH relativeFrom="margin">
                    <wp14:pctWidth>0</wp14:pctWidth>
                  </wp14:sizeRelH>
                  <wp14:sizeRelV relativeFrom="margin">
                    <wp14:pctHeight>0</wp14:pctHeight>
                  </wp14:sizeRelV>
                </wp:anchor>
              </w:drawing>
            </w:r>
            <w:r w:rsidRPr="00717348">
              <w:rPr>
                <w:rFonts w:ascii="Gadugi" w:hAnsi="Gadugi"/>
                <w:b/>
                <w:bCs/>
                <w:sz w:val="22"/>
              </w:rPr>
              <w:t>Watch</w:t>
            </w:r>
            <w:r>
              <w:rPr>
                <w:rFonts w:ascii="Gadugi" w:hAnsi="Gadugi"/>
                <w:sz w:val="22"/>
              </w:rPr>
              <w:t xml:space="preserve"> the short video about dyslexia and think about the students you teach. </w:t>
            </w:r>
            <w:r w:rsidRPr="00717348">
              <w:rPr>
                <w:rFonts w:ascii="Gadugi" w:hAnsi="Gadugi"/>
                <w:b/>
                <w:bCs/>
                <w:sz w:val="22"/>
              </w:rPr>
              <w:t>Reflect</w:t>
            </w:r>
            <w:r>
              <w:rPr>
                <w:rFonts w:ascii="Gadugi" w:hAnsi="Gadugi"/>
                <w:sz w:val="22"/>
              </w:rPr>
              <w:t xml:space="preserve"> on the questions below and make some notes in your learning journal.  </w:t>
            </w:r>
          </w:p>
          <w:p w14:paraId="071D8CD3" w14:textId="77777777" w:rsidR="00396529" w:rsidRDefault="00396529" w:rsidP="002476A3">
            <w:pPr>
              <w:rPr>
                <w:rFonts w:ascii="Gadugi" w:hAnsi="Gadugi"/>
                <w:sz w:val="22"/>
              </w:rPr>
            </w:pPr>
          </w:p>
          <w:p w14:paraId="13B02C1C" w14:textId="77777777" w:rsidR="00396529" w:rsidRDefault="00396529" w:rsidP="0065206E">
            <w:pPr>
              <w:pStyle w:val="ListParagraph"/>
              <w:numPr>
                <w:ilvl w:val="0"/>
                <w:numId w:val="13"/>
              </w:numPr>
              <w:rPr>
                <w:rFonts w:ascii="Gadugi" w:hAnsi="Gadugi"/>
                <w:sz w:val="22"/>
              </w:rPr>
            </w:pPr>
            <w:r>
              <w:rPr>
                <w:rFonts w:ascii="Gadugi" w:hAnsi="Gadugi"/>
                <w:sz w:val="22"/>
              </w:rPr>
              <w:t>How do you support students who find reading and writing challenging?</w:t>
            </w:r>
          </w:p>
          <w:p w14:paraId="6898DD26" w14:textId="77777777" w:rsidR="00396529" w:rsidRPr="00111F49" w:rsidRDefault="00396529" w:rsidP="0065206E">
            <w:pPr>
              <w:pStyle w:val="ListParagraph"/>
              <w:numPr>
                <w:ilvl w:val="0"/>
                <w:numId w:val="13"/>
              </w:numPr>
              <w:rPr>
                <w:rFonts w:ascii="Gadugi" w:hAnsi="Gadugi"/>
                <w:sz w:val="22"/>
              </w:rPr>
            </w:pPr>
            <w:r w:rsidRPr="008626FF">
              <w:rPr>
                <w:noProof/>
                <w:color w:val="4472C4" w:themeColor="accent1"/>
              </w:rPr>
              <w:drawing>
                <wp:anchor distT="0" distB="0" distL="114300" distR="114300" simplePos="0" relativeHeight="252724224" behindDoc="0" locked="0" layoutInCell="1" allowOverlap="1" wp14:anchorId="56126D6C" wp14:editId="1BFCBD33">
                  <wp:simplePos x="0" y="0"/>
                  <wp:positionH relativeFrom="column">
                    <wp:posOffset>3202940</wp:posOffset>
                  </wp:positionH>
                  <wp:positionV relativeFrom="paragraph">
                    <wp:posOffset>162560</wp:posOffset>
                  </wp:positionV>
                  <wp:extent cx="780415" cy="726440"/>
                  <wp:effectExtent l="0" t="0" r="0" b="0"/>
                  <wp:wrapNone/>
                  <wp:docPr id="35" name="Picture 35"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Pr="00111F49">
              <w:rPr>
                <w:rFonts w:ascii="Gadugi" w:hAnsi="Gadugi"/>
                <w:sz w:val="22"/>
              </w:rPr>
              <w:t xml:space="preserve">Chat to your colleagues if you can about what strategies they use to support students. </w:t>
            </w:r>
          </w:p>
          <w:p w14:paraId="4B68F6BC" w14:textId="77777777" w:rsidR="00396529" w:rsidRDefault="00A809D0" w:rsidP="002476A3">
            <w:pPr>
              <w:rPr>
                <w:rFonts w:ascii="Gadugi" w:hAnsi="Gadugi"/>
                <w:sz w:val="22"/>
              </w:rPr>
            </w:pPr>
            <w:hyperlink r:id="rId38" w:history="1">
              <w:r w:rsidR="00396529" w:rsidRPr="001C1032">
                <w:rPr>
                  <w:rStyle w:val="Hyperlink"/>
                  <w:rFonts w:ascii="Gadugi" w:hAnsi="Gadugi"/>
                  <w:sz w:val="22"/>
                </w:rPr>
                <w:t>https://www.youtube.com/watch?v=11r7CFlK2sc</w:t>
              </w:r>
            </w:hyperlink>
          </w:p>
          <w:p w14:paraId="14CE74C6" w14:textId="77777777" w:rsidR="00396529" w:rsidRPr="00355691" w:rsidRDefault="00396529" w:rsidP="002476A3">
            <w:pPr>
              <w:rPr>
                <w:lang w:bidi="ar-SA"/>
              </w:rPr>
            </w:pPr>
          </w:p>
        </w:tc>
      </w:tr>
    </w:tbl>
    <w:p w14:paraId="42305E85" w14:textId="45290441" w:rsidR="00581A4D" w:rsidRPr="00581A4D" w:rsidRDefault="00581A4D" w:rsidP="00581A4D">
      <w:pPr>
        <w:pStyle w:val="NormalWeb"/>
        <w:shd w:val="clear" w:color="auto" w:fill="FFFFFF"/>
        <w:spacing w:before="0" w:beforeAutospacing="0" w:after="360" w:afterAutospacing="0"/>
        <w:ind w:left="360"/>
        <w:rPr>
          <w:rFonts w:ascii="Gadugi" w:hAnsi="Gadugi" w:cstheme="majorHAnsi"/>
          <w:bCs/>
          <w:sz w:val="22"/>
          <w:szCs w:val="22"/>
        </w:rPr>
      </w:pPr>
    </w:p>
    <w:p w14:paraId="4B4D8DD3" w14:textId="51951E42" w:rsidR="00092441" w:rsidRDefault="007A449B" w:rsidP="00A9280B">
      <w:pPr>
        <w:pStyle w:val="NormalWeb"/>
        <w:spacing w:before="0" w:beforeAutospacing="0" w:after="0" w:afterAutospacing="0"/>
        <w:rPr>
          <w:rFonts w:ascii="Gadugi" w:hAnsi="Gadugi" w:cs="Arial"/>
          <w:sz w:val="22"/>
          <w:szCs w:val="22"/>
        </w:rPr>
      </w:pPr>
      <w:r w:rsidRPr="00CF0FC0">
        <w:rPr>
          <w:rFonts w:ascii="Gadugi" w:hAnsi="Gadugi"/>
          <w:bCs/>
          <w:noProof/>
          <w:sz w:val="22"/>
          <w:szCs w:val="22"/>
        </w:rPr>
        <w:lastRenderedPageBreak/>
        <w:drawing>
          <wp:anchor distT="0" distB="0" distL="114300" distR="114300" simplePos="0" relativeHeight="252728320" behindDoc="1" locked="0" layoutInCell="1" allowOverlap="1" wp14:anchorId="0E650405" wp14:editId="76AA5A97">
            <wp:simplePos x="0" y="0"/>
            <wp:positionH relativeFrom="column">
              <wp:posOffset>4210050</wp:posOffset>
            </wp:positionH>
            <wp:positionV relativeFrom="paragraph">
              <wp:posOffset>713105</wp:posOffset>
            </wp:positionV>
            <wp:extent cx="2012950" cy="1430655"/>
            <wp:effectExtent l="0" t="0" r="6350" b="0"/>
            <wp:wrapTight wrapText="bothSides">
              <wp:wrapPolygon edited="0">
                <wp:start x="818" y="0"/>
                <wp:lineTo x="204" y="575"/>
                <wp:lineTo x="409" y="2013"/>
                <wp:lineTo x="1635" y="4602"/>
                <wp:lineTo x="409" y="6903"/>
                <wp:lineTo x="0" y="14093"/>
                <wp:lineTo x="0" y="15819"/>
                <wp:lineTo x="613" y="18407"/>
                <wp:lineTo x="1635" y="21284"/>
                <wp:lineTo x="17784" y="21284"/>
                <wp:lineTo x="20646" y="21284"/>
                <wp:lineTo x="21464" y="20708"/>
                <wp:lineTo x="21464" y="13806"/>
                <wp:lineTo x="19624" y="9204"/>
                <wp:lineTo x="21464" y="9204"/>
                <wp:lineTo x="21464" y="0"/>
                <wp:lineTo x="818" y="0"/>
              </wp:wrapPolygon>
            </wp:wrapTight>
            <wp:docPr id="2" name="Picture 2" descr="Abc Alphabet Letters - Free image on Pixaba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Abc Alphabet Letters - Free image on Pixabay"/>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2012950" cy="143065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7076F6" w:rsidRPr="000A5D00">
        <w:rPr>
          <w:rFonts w:ascii="Gadugi" w:hAnsi="Gadugi" w:cstheme="majorHAnsi"/>
          <w:b/>
          <w:sz w:val="22"/>
          <w:szCs w:val="22"/>
        </w:rPr>
        <w:t>Dyslexia</w:t>
      </w:r>
      <w:r w:rsidR="00B22603" w:rsidRPr="00B22603">
        <w:rPr>
          <w:rFonts w:ascii="Gadugi" w:hAnsi="Gadugi" w:cs="Arial"/>
          <w:sz w:val="22"/>
          <w:szCs w:val="22"/>
        </w:rPr>
        <w:t xml:space="preserve"> </w:t>
      </w:r>
      <w:r w:rsidR="00B22603">
        <w:rPr>
          <w:rFonts w:ascii="Gadugi" w:hAnsi="Gadugi" w:cs="Arial"/>
          <w:sz w:val="22"/>
          <w:szCs w:val="22"/>
        </w:rPr>
        <w:t xml:space="preserve">is a </w:t>
      </w:r>
      <w:r w:rsidR="00B22603" w:rsidRPr="00CC3DEB">
        <w:rPr>
          <w:rFonts w:ascii="Gadugi" w:hAnsi="Gadugi" w:cs="Arial"/>
          <w:sz w:val="22"/>
          <w:szCs w:val="22"/>
        </w:rPr>
        <w:t>common learning difficulty</w:t>
      </w:r>
      <w:r w:rsidR="000A5D00">
        <w:rPr>
          <w:rFonts w:ascii="Gadugi" w:hAnsi="Gadugi" w:cs="Arial"/>
          <w:sz w:val="22"/>
          <w:szCs w:val="22"/>
        </w:rPr>
        <w:t xml:space="preserve">. </w:t>
      </w:r>
      <w:r w:rsidR="00616928" w:rsidRPr="00616928">
        <w:rPr>
          <w:rFonts w:ascii="Gadugi" w:hAnsi="Gadugi" w:cs="Arial"/>
          <w:sz w:val="22"/>
          <w:szCs w:val="22"/>
        </w:rPr>
        <w:t>It is estimated that between 5-10% of the population has dyslexia, but this number can also be as high as 17%</w:t>
      </w:r>
      <w:r w:rsidR="00616928">
        <w:rPr>
          <w:rFonts w:ascii="Gadugi" w:hAnsi="Gadugi" w:cs="Arial"/>
          <w:sz w:val="22"/>
          <w:szCs w:val="22"/>
        </w:rPr>
        <w:t xml:space="preserve">. </w:t>
      </w:r>
      <w:r w:rsidR="00B22603">
        <w:rPr>
          <w:rFonts w:ascii="Gadugi" w:hAnsi="Gadugi" w:cs="Arial"/>
          <w:sz w:val="22"/>
          <w:szCs w:val="22"/>
        </w:rPr>
        <w:t xml:space="preserve">It can </w:t>
      </w:r>
      <w:r w:rsidR="00B22603" w:rsidRPr="00CC3DEB">
        <w:rPr>
          <w:rFonts w:ascii="Gadugi" w:hAnsi="Gadugi" w:cs="Arial"/>
          <w:sz w:val="22"/>
          <w:szCs w:val="22"/>
        </w:rPr>
        <w:t>affect the way people break</w:t>
      </w:r>
      <w:r w:rsidR="00B22603">
        <w:rPr>
          <w:rFonts w:ascii="Gadugi" w:hAnsi="Gadugi" w:cs="Arial"/>
          <w:sz w:val="22"/>
          <w:szCs w:val="22"/>
        </w:rPr>
        <w:t xml:space="preserve"> down</w:t>
      </w:r>
      <w:r w:rsidR="00B22603" w:rsidRPr="00CC3DEB">
        <w:rPr>
          <w:rFonts w:ascii="Gadugi" w:hAnsi="Gadugi" w:cs="Arial"/>
          <w:sz w:val="22"/>
          <w:szCs w:val="22"/>
        </w:rPr>
        <w:t xml:space="preserve"> words</w:t>
      </w:r>
      <w:r w:rsidR="00DA54E7">
        <w:rPr>
          <w:rFonts w:ascii="Gadugi" w:hAnsi="Gadugi" w:cs="Arial"/>
          <w:sz w:val="22"/>
          <w:szCs w:val="22"/>
        </w:rPr>
        <w:t>, making</w:t>
      </w:r>
      <w:r w:rsidR="005D7C70" w:rsidRPr="00CC3DEB">
        <w:rPr>
          <w:rFonts w:ascii="Gadugi" w:hAnsi="Gadugi" w:cs="Arial"/>
          <w:sz w:val="22"/>
          <w:szCs w:val="22"/>
        </w:rPr>
        <w:t xml:space="preserve"> reading and writing </w:t>
      </w:r>
      <w:r w:rsidR="00DA54E7">
        <w:rPr>
          <w:rFonts w:ascii="Gadugi" w:hAnsi="Gadugi" w:cs="Arial"/>
          <w:sz w:val="22"/>
          <w:szCs w:val="22"/>
        </w:rPr>
        <w:t xml:space="preserve">challenging and a significant </w:t>
      </w:r>
      <w:r w:rsidR="00DA54E7" w:rsidRPr="00585C1F">
        <w:rPr>
          <w:rFonts w:ascii="Gadugi" w:hAnsi="Gadugi" w:cs="Arial"/>
          <w:b/>
          <w:bCs/>
          <w:sz w:val="22"/>
          <w:szCs w:val="22"/>
        </w:rPr>
        <w:t>difficulty</w:t>
      </w:r>
      <w:r w:rsidR="00DA54E7">
        <w:rPr>
          <w:rFonts w:ascii="Gadugi" w:hAnsi="Gadugi" w:cs="Arial"/>
          <w:sz w:val="22"/>
          <w:szCs w:val="22"/>
        </w:rPr>
        <w:t xml:space="preserve"> as they </w:t>
      </w:r>
      <w:r w:rsidR="005D7C70" w:rsidRPr="00CC3DEB">
        <w:rPr>
          <w:rFonts w:ascii="Gadugi" w:hAnsi="Gadugi" w:cs="Arial"/>
          <w:sz w:val="22"/>
          <w:szCs w:val="22"/>
        </w:rPr>
        <w:t>are central to most</w:t>
      </w:r>
      <w:r w:rsidR="00DA54E7">
        <w:rPr>
          <w:rFonts w:ascii="Gadugi" w:hAnsi="Gadugi" w:cs="Arial"/>
          <w:sz w:val="22"/>
          <w:szCs w:val="22"/>
        </w:rPr>
        <w:t xml:space="preserve"> of the</w:t>
      </w:r>
      <w:r w:rsidR="005D7C70" w:rsidRPr="00CC3DEB">
        <w:rPr>
          <w:rFonts w:ascii="Gadugi" w:hAnsi="Gadugi" w:cs="Arial"/>
          <w:sz w:val="22"/>
          <w:szCs w:val="22"/>
        </w:rPr>
        <w:t xml:space="preserve"> school curriculum</w:t>
      </w:r>
      <w:r w:rsidR="00DA54E7">
        <w:rPr>
          <w:rFonts w:ascii="Gadugi" w:hAnsi="Gadugi" w:cs="Arial"/>
          <w:sz w:val="22"/>
          <w:szCs w:val="22"/>
        </w:rPr>
        <w:t xml:space="preserve">. </w:t>
      </w:r>
      <w:r w:rsidR="00CC175F">
        <w:rPr>
          <w:rFonts w:ascii="Gadugi" w:hAnsi="Gadugi" w:cs="Arial"/>
          <w:sz w:val="22"/>
          <w:szCs w:val="22"/>
        </w:rPr>
        <w:t xml:space="preserve">Difficulty with writing can sometimes be referred to as dysgraphia </w:t>
      </w:r>
      <w:r w:rsidR="00355691">
        <w:rPr>
          <w:rFonts w:ascii="Gadugi" w:hAnsi="Gadugi" w:cs="Arial"/>
          <w:sz w:val="22"/>
          <w:szCs w:val="22"/>
        </w:rPr>
        <w:t xml:space="preserve">but it is also commonly referred to as dyslexia. </w:t>
      </w:r>
    </w:p>
    <w:p w14:paraId="6B63B8D4" w14:textId="783BAC11" w:rsidR="00F54105" w:rsidRDefault="00F210E7" w:rsidP="0006220D">
      <w:pPr>
        <w:pStyle w:val="NormalWeb"/>
        <w:spacing w:before="0" w:beforeAutospacing="0" w:after="0" w:afterAutospacing="0"/>
        <w:rPr>
          <w:rFonts w:ascii="Gadugi" w:hAnsi="Gadugi" w:cs="Arial"/>
          <w:sz w:val="22"/>
          <w:szCs w:val="22"/>
        </w:rPr>
      </w:pPr>
      <w:r w:rsidRPr="00B22603">
        <w:rPr>
          <w:rFonts w:ascii="Gadugi" w:hAnsi="Gadugi" w:cs="Arial"/>
          <w:b/>
          <w:bCs/>
          <w:noProof/>
          <w:sz w:val="22"/>
          <w:szCs w:val="22"/>
        </w:rPr>
        <mc:AlternateContent>
          <mc:Choice Requires="wps">
            <w:drawing>
              <wp:anchor distT="45720" distB="45720" distL="114300" distR="114300" simplePos="0" relativeHeight="252630016" behindDoc="0" locked="0" layoutInCell="1" allowOverlap="1" wp14:anchorId="3E4F208C" wp14:editId="5E34A34F">
                <wp:simplePos x="0" y="0"/>
                <wp:positionH relativeFrom="margin">
                  <wp:posOffset>3943350</wp:posOffset>
                </wp:positionH>
                <wp:positionV relativeFrom="paragraph">
                  <wp:posOffset>1074420</wp:posOffset>
                </wp:positionV>
                <wp:extent cx="2559050" cy="596900"/>
                <wp:effectExtent l="0" t="0" r="0" b="0"/>
                <wp:wrapSquare wrapText="bothSides"/>
                <wp:docPr id="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59050" cy="596900"/>
                        </a:xfrm>
                        <a:prstGeom prst="rect">
                          <a:avLst/>
                        </a:prstGeom>
                        <a:solidFill>
                          <a:srgbClr val="FFFFFF"/>
                        </a:solidFill>
                        <a:ln w="9525">
                          <a:noFill/>
                          <a:miter lim="800000"/>
                          <a:headEnd/>
                          <a:tailEnd/>
                        </a:ln>
                      </wps:spPr>
                      <wps:txbx>
                        <w:txbxContent>
                          <w:p w14:paraId="655117CC" w14:textId="61656AEC" w:rsidR="00B22603" w:rsidRPr="00B22603" w:rsidRDefault="00B22603" w:rsidP="00B22603">
                            <w:pPr>
                              <w:pStyle w:val="NormalWeb"/>
                              <w:shd w:val="clear" w:color="auto" w:fill="FFFFFF"/>
                              <w:spacing w:before="0" w:beforeAutospacing="0" w:after="360" w:afterAutospacing="0"/>
                              <w:rPr>
                                <w:rFonts w:ascii="Gadugi" w:hAnsi="Gadugi" w:cs="Arial"/>
                                <w:sz w:val="18"/>
                                <w:szCs w:val="18"/>
                              </w:rPr>
                            </w:pPr>
                            <w:r w:rsidRPr="001F3E14">
                              <w:rPr>
                                <w:rFonts w:ascii="Gadugi" w:hAnsi="Gadugi" w:cs="Arial"/>
                                <w:sz w:val="18"/>
                                <w:szCs w:val="18"/>
                              </w:rPr>
                              <w:t xml:space="preserve">Image source: </w:t>
                            </w:r>
                            <w:hyperlink r:id="rId40" w:history="1">
                              <w:r w:rsidRPr="001C1032">
                                <w:rPr>
                                  <w:rStyle w:val="Hyperlink"/>
                                  <w:rFonts w:ascii="Gadugi" w:hAnsi="Gadugi" w:cs="Arial"/>
                                  <w:sz w:val="18"/>
                                  <w:szCs w:val="18"/>
                                </w:rPr>
                                <w:t>https://pixabay.com/illustrations/abc-alphabet-letters-read-to-learn-916665/</w:t>
                              </w:r>
                            </w:hyperlink>
                            <w:r w:rsidRPr="001F3E14">
                              <w:rPr>
                                <w:rFonts w:ascii="Gadugi" w:hAnsi="Gadugi" w:cs="Arial"/>
                                <w:sz w:val="18"/>
                                <w:szCs w:val="18"/>
                              </w:rPr>
                              <w:t xml:space="preserve"> (free)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E4F208C" id="_x0000_s1040" type="#_x0000_t202" style="position:absolute;margin-left:310.5pt;margin-top:84.6pt;width:201.5pt;height:47pt;z-index:25263001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7N6wEQIAAP4DAAAOAAAAZHJzL2Uyb0RvYy54bWysU8Fu2zAMvQ/YPwi6L3aCuGuMOEWXLsOA&#10;rhvQ7QNkWY6FyaJGKbG7rx8lp2nQ3YbpIIgi+UQ+Pq1vxt6wo0KvwVZ8Pss5U1ZCo+2+4j++795d&#10;c+aDsI0wYFXFn5TnN5u3b9aDK9UCOjCNQkYg1peDq3gXgiuzzMtO9cLPwClLzhawF4FM3GcNioHQ&#10;e5Mt8vwqGwAbhyCV93R7Nzn5JuG3rZLha9t6FZipONUW0o5pr+Oebdai3KNwnZanMsQ/VNELbenR&#10;M9SdCIIdUP8F1WuJ4KENMwl9Bm2rpUo9UDfz/FU3j51wKvVC5Hh3psn/P1j5cHx035CF8QOMNMDU&#10;hHf3IH96ZmHbCbtXt4gwdEo09PA8UpYNzpen1Ei1L30EqYcv0NCQxSFAAhpb7CMr1CcjdBrA05l0&#10;NQYm6XJRFKu8IJckX7G6WuVpKpkon7Md+vBJQc/ioeJIQ03o4njvQ6xGlM8h8TEPRjc7bUwycF9v&#10;DbKjIAHs0koNvAozlg0VXxWLIiFbiPlJG70OJFCj+4pf53FNkolsfLRNCglCm+lMlRh7oicyMnET&#10;xnpkuiHuljE50lVD80SEIUyCpA9Ehw7wN2cDibHi/tdBoOLMfLZE+mq+XEb1JmNZvF+QgZee+tIj&#10;rCSoigfOpuM2JMVHPizc0nBanXh7qeRUM4ks0Xn6EFHFl3aKevm2mz8AAAD//wMAUEsDBBQABgAI&#10;AAAAIQDDi1133wAAAAwBAAAPAAAAZHJzL2Rvd25yZXYueG1sTI/BTsMwEETvSPyDtUhcEHVqSkrT&#10;OBUggXpt6Qds4m0SNV5Hsdukf497guPOjGbf5JvJduJCg28da5jPEhDElTMt1xoOP1/PbyB8QDbY&#10;OSYNV/KwKe7vcsyMG3lHl32oRSxhn6GGJoQ+k9JXDVn0M9cTR+/oBoshnkMtzYBjLLedVEmSSost&#10;xw8N9vTZUHXan62G43Z8el2N5Xc4LHeL9APbZemuWj8+TO9rEIGm8BeGG35EhyIyle7MxotOQ6rm&#10;cUuIRrpSIG6JRC2iVGpQ6YsCWeTy/4jiFwAA//8DAFBLAQItABQABgAIAAAAIQC2gziS/gAAAOEB&#10;AAATAAAAAAAAAAAAAAAAAAAAAABbQ29udGVudF9UeXBlc10ueG1sUEsBAi0AFAAGAAgAAAAhADj9&#10;If/WAAAAlAEAAAsAAAAAAAAAAAAAAAAALwEAAF9yZWxzLy5yZWxzUEsBAi0AFAAGAAgAAAAhAHTs&#10;3rARAgAA/gMAAA4AAAAAAAAAAAAAAAAALgIAAGRycy9lMm9Eb2MueG1sUEsBAi0AFAAGAAgAAAAh&#10;AMOLXXffAAAADAEAAA8AAAAAAAAAAAAAAAAAawQAAGRycy9kb3ducmV2LnhtbFBLBQYAAAAABAAE&#10;APMAAAB3BQAAAAA=&#10;" stroked="f">
                <v:textbox>
                  <w:txbxContent>
                    <w:p w14:paraId="655117CC" w14:textId="61656AEC" w:rsidR="00B22603" w:rsidRPr="00B22603" w:rsidRDefault="00B22603" w:rsidP="00B22603">
                      <w:pPr>
                        <w:pStyle w:val="NormalWeb"/>
                        <w:shd w:val="clear" w:color="auto" w:fill="FFFFFF"/>
                        <w:spacing w:before="0" w:beforeAutospacing="0" w:after="360" w:afterAutospacing="0"/>
                        <w:rPr>
                          <w:rFonts w:ascii="Gadugi" w:hAnsi="Gadugi" w:cs="Arial"/>
                          <w:sz w:val="18"/>
                          <w:szCs w:val="18"/>
                        </w:rPr>
                      </w:pPr>
                      <w:r w:rsidRPr="001F3E14">
                        <w:rPr>
                          <w:rFonts w:ascii="Gadugi" w:hAnsi="Gadugi" w:cs="Arial"/>
                          <w:sz w:val="18"/>
                          <w:szCs w:val="18"/>
                        </w:rPr>
                        <w:t xml:space="preserve">Image source: </w:t>
                      </w:r>
                      <w:hyperlink r:id="rId41" w:history="1">
                        <w:r w:rsidRPr="001C1032">
                          <w:rPr>
                            <w:rStyle w:val="Hyperlink"/>
                            <w:rFonts w:ascii="Gadugi" w:hAnsi="Gadugi" w:cs="Arial"/>
                            <w:sz w:val="18"/>
                            <w:szCs w:val="18"/>
                          </w:rPr>
                          <w:t>https://pixabay.com/illustrations/abc-alphabet-letters-read-to-learn-916665/</w:t>
                        </w:r>
                      </w:hyperlink>
                      <w:r w:rsidRPr="001F3E14">
                        <w:rPr>
                          <w:rFonts w:ascii="Gadugi" w:hAnsi="Gadugi" w:cs="Arial"/>
                          <w:sz w:val="18"/>
                          <w:szCs w:val="18"/>
                        </w:rPr>
                        <w:t xml:space="preserve"> (free)</w:t>
                      </w:r>
                    </w:p>
                  </w:txbxContent>
                </v:textbox>
                <w10:wrap type="square" anchorx="margin"/>
              </v:shape>
            </w:pict>
          </mc:Fallback>
        </mc:AlternateContent>
      </w:r>
      <w:r w:rsidR="00F54105" w:rsidRPr="00CC3DEB">
        <w:rPr>
          <w:rFonts w:ascii="Gadugi" w:hAnsi="Gadugi" w:cs="Arial"/>
          <w:sz w:val="22"/>
          <w:szCs w:val="22"/>
        </w:rPr>
        <w:t>Dyslexia is </w:t>
      </w:r>
      <w:r w:rsidR="00F54105" w:rsidRPr="00CC3DEB">
        <w:rPr>
          <w:rFonts w:ascii="Gadugi" w:hAnsi="Gadugi" w:cs="Arial"/>
          <w:sz w:val="22"/>
          <w:szCs w:val="22"/>
          <w:u w:val="single"/>
        </w:rPr>
        <w:t>not</w:t>
      </w:r>
      <w:r w:rsidR="00F54105" w:rsidRPr="00CC3DEB">
        <w:rPr>
          <w:rFonts w:ascii="Gadugi" w:hAnsi="Gadugi" w:cs="Arial"/>
          <w:sz w:val="22"/>
          <w:szCs w:val="22"/>
        </w:rPr>
        <w:t> associated with lower intelligence, but language difficulties can cause children to believe they are less intelligent than their peers and result in low-confidence and a poor self-image.</w:t>
      </w:r>
      <w:r w:rsidR="00E70A11">
        <w:rPr>
          <w:rFonts w:ascii="Gadugi" w:hAnsi="Gadugi" w:cs="Arial"/>
          <w:sz w:val="22"/>
          <w:szCs w:val="22"/>
        </w:rPr>
        <w:t xml:space="preserve"> </w:t>
      </w:r>
      <w:bookmarkStart w:id="10" w:name="_Hlk90494208"/>
      <w:r w:rsidR="00143971">
        <w:rPr>
          <w:rFonts w:ascii="Gadugi" w:hAnsi="Gadugi" w:cs="Arial"/>
          <w:sz w:val="22"/>
          <w:szCs w:val="22"/>
        </w:rPr>
        <w:t xml:space="preserve">There are many </w:t>
      </w:r>
      <w:r w:rsidR="00143971" w:rsidRPr="00585C1F">
        <w:rPr>
          <w:rFonts w:ascii="Gadugi" w:hAnsi="Gadugi" w:cs="Arial"/>
          <w:b/>
          <w:bCs/>
          <w:sz w:val="22"/>
          <w:szCs w:val="22"/>
        </w:rPr>
        <w:t>benefits</w:t>
      </w:r>
      <w:r w:rsidR="00143971">
        <w:rPr>
          <w:rFonts w:ascii="Gadugi" w:hAnsi="Gadugi" w:cs="Arial"/>
          <w:sz w:val="22"/>
          <w:szCs w:val="22"/>
        </w:rPr>
        <w:t xml:space="preserve"> of dyslexia, including the ability to think </w:t>
      </w:r>
      <w:r w:rsidR="00E70A11">
        <w:rPr>
          <w:rFonts w:ascii="Gadugi" w:hAnsi="Gadugi" w:cs="Arial"/>
          <w:sz w:val="22"/>
          <w:szCs w:val="22"/>
        </w:rPr>
        <w:t>differently</w:t>
      </w:r>
      <w:r w:rsidR="00143971">
        <w:rPr>
          <w:rFonts w:ascii="Gadugi" w:hAnsi="Gadugi" w:cs="Arial"/>
          <w:sz w:val="22"/>
          <w:szCs w:val="22"/>
        </w:rPr>
        <w:t xml:space="preserve">, </w:t>
      </w:r>
      <w:r w:rsidR="00E70A11">
        <w:rPr>
          <w:rFonts w:ascii="Gadugi" w:hAnsi="Gadugi" w:cs="Arial"/>
          <w:sz w:val="22"/>
          <w:szCs w:val="22"/>
        </w:rPr>
        <w:t xml:space="preserve">see patterns </w:t>
      </w:r>
      <w:r w:rsidR="00143971">
        <w:rPr>
          <w:rFonts w:ascii="Gadugi" w:hAnsi="Gadugi" w:cs="Arial"/>
          <w:sz w:val="22"/>
          <w:szCs w:val="22"/>
        </w:rPr>
        <w:t xml:space="preserve">more easily </w:t>
      </w:r>
      <w:r w:rsidR="00E70A11">
        <w:rPr>
          <w:rFonts w:ascii="Gadugi" w:hAnsi="Gadugi" w:cs="Arial"/>
          <w:sz w:val="22"/>
          <w:szCs w:val="22"/>
        </w:rPr>
        <w:t>and imagin</w:t>
      </w:r>
      <w:r w:rsidR="006D1836">
        <w:rPr>
          <w:rFonts w:ascii="Gadugi" w:hAnsi="Gadugi" w:cs="Arial"/>
          <w:sz w:val="22"/>
          <w:szCs w:val="22"/>
        </w:rPr>
        <w:t>e</w:t>
      </w:r>
      <w:r w:rsidR="00E70A11">
        <w:rPr>
          <w:rFonts w:ascii="Gadugi" w:hAnsi="Gadugi" w:cs="Arial"/>
          <w:sz w:val="22"/>
          <w:szCs w:val="22"/>
        </w:rPr>
        <w:t xml:space="preserve"> models in their head</w:t>
      </w:r>
      <w:r w:rsidR="006D1836">
        <w:rPr>
          <w:rFonts w:ascii="Gadugi" w:hAnsi="Gadugi" w:cs="Arial"/>
          <w:sz w:val="22"/>
          <w:szCs w:val="22"/>
        </w:rPr>
        <w:t>, often seeing the bigger picture</w:t>
      </w:r>
      <w:r w:rsidR="00E70A11">
        <w:rPr>
          <w:rFonts w:ascii="Gadugi" w:hAnsi="Gadugi" w:cs="Arial"/>
          <w:sz w:val="22"/>
          <w:szCs w:val="22"/>
        </w:rPr>
        <w:t xml:space="preserve">. </w:t>
      </w:r>
      <w:r w:rsidR="001C06F9">
        <w:rPr>
          <w:rFonts w:ascii="Gadugi" w:hAnsi="Gadugi" w:cs="Arial"/>
          <w:sz w:val="22"/>
          <w:szCs w:val="22"/>
        </w:rPr>
        <w:t>Often dyslexic people enjoy c</w:t>
      </w:r>
      <w:r w:rsidR="00E70A11">
        <w:rPr>
          <w:rFonts w:ascii="Gadugi" w:hAnsi="Gadugi" w:cs="Arial"/>
          <w:sz w:val="22"/>
          <w:szCs w:val="22"/>
        </w:rPr>
        <w:t>reative tasks and</w:t>
      </w:r>
      <w:r w:rsidR="0006220D">
        <w:rPr>
          <w:rFonts w:ascii="Gadugi" w:hAnsi="Gadugi" w:cs="Arial"/>
          <w:sz w:val="22"/>
          <w:szCs w:val="22"/>
        </w:rPr>
        <w:t xml:space="preserve"> can add a different viewpoint in group discussions</w:t>
      </w:r>
      <w:r w:rsidR="006D1836">
        <w:rPr>
          <w:rFonts w:ascii="Gadugi" w:hAnsi="Gadugi" w:cs="Arial"/>
          <w:sz w:val="22"/>
          <w:szCs w:val="22"/>
        </w:rPr>
        <w:t xml:space="preserve"> to their peers</w:t>
      </w:r>
      <w:r w:rsidR="0006220D">
        <w:rPr>
          <w:rFonts w:ascii="Gadugi" w:hAnsi="Gadugi" w:cs="Arial"/>
          <w:sz w:val="22"/>
          <w:szCs w:val="22"/>
        </w:rPr>
        <w:t xml:space="preserve">. </w:t>
      </w:r>
      <w:bookmarkEnd w:id="10"/>
    </w:p>
    <w:p w14:paraId="0354C8B2" w14:textId="77777777" w:rsidR="00355691" w:rsidRPr="00CC3DEB" w:rsidRDefault="00355691" w:rsidP="0006220D">
      <w:pPr>
        <w:pStyle w:val="NormalWeb"/>
        <w:spacing w:before="0" w:beforeAutospacing="0" w:after="0" w:afterAutospacing="0"/>
        <w:rPr>
          <w:rFonts w:ascii="Gadugi" w:hAnsi="Gadugi" w:cs="Arial"/>
          <w:sz w:val="22"/>
          <w:szCs w:val="22"/>
        </w:rPr>
      </w:pPr>
    </w:p>
    <w:p w14:paraId="4007409B" w14:textId="4376F97F" w:rsidR="007076F6" w:rsidRPr="00067388" w:rsidRDefault="00067388" w:rsidP="00067388">
      <w:pPr>
        <w:pStyle w:val="NormalWeb"/>
        <w:shd w:val="clear" w:color="auto" w:fill="FFFFFF"/>
        <w:spacing w:before="0" w:beforeAutospacing="0" w:after="360" w:afterAutospacing="0"/>
        <w:rPr>
          <w:rFonts w:ascii="Gadugi" w:hAnsi="Gadugi" w:cs="Arial"/>
          <w:sz w:val="22"/>
          <w:szCs w:val="22"/>
        </w:rPr>
      </w:pPr>
      <w:r w:rsidRPr="00D8478D">
        <w:rPr>
          <w:rFonts w:ascii="Gadugi" w:hAnsi="Gadugi" w:cs="Arial"/>
          <w:b/>
          <w:bCs/>
          <w:sz w:val="22"/>
          <w:szCs w:val="22"/>
        </w:rPr>
        <w:t>Note:</w:t>
      </w:r>
      <w:r>
        <w:rPr>
          <w:rFonts w:ascii="Gadugi" w:hAnsi="Gadugi" w:cs="Arial"/>
          <w:sz w:val="22"/>
          <w:szCs w:val="22"/>
        </w:rPr>
        <w:t xml:space="preserve"> Some of the factors </w:t>
      </w:r>
      <w:r w:rsidR="00884FFE">
        <w:rPr>
          <w:rFonts w:ascii="Gadugi" w:hAnsi="Gadugi" w:cs="Arial"/>
          <w:sz w:val="22"/>
          <w:szCs w:val="22"/>
        </w:rPr>
        <w:t xml:space="preserve">below, </w:t>
      </w:r>
      <w:r>
        <w:rPr>
          <w:rFonts w:ascii="Gadugi" w:hAnsi="Gadugi" w:cs="Arial"/>
          <w:sz w:val="22"/>
          <w:szCs w:val="22"/>
        </w:rPr>
        <w:t xml:space="preserve">may also be part of the process of learning. For example, young children often reverse letters and numbers when they are learning how to write. </w:t>
      </w:r>
    </w:p>
    <w:tbl>
      <w:tblPr>
        <w:tblStyle w:val="TableGrid"/>
        <w:tblW w:w="10060" w:type="dxa"/>
        <w:tblLook w:val="04A0" w:firstRow="1" w:lastRow="0" w:firstColumn="1" w:lastColumn="0" w:noHBand="0" w:noVBand="1"/>
      </w:tblPr>
      <w:tblGrid>
        <w:gridCol w:w="3964"/>
        <w:gridCol w:w="6096"/>
      </w:tblGrid>
      <w:tr w:rsidR="00B22603" w:rsidRPr="007076F6" w14:paraId="3515D1F7" w14:textId="77777777" w:rsidTr="00B77DF9">
        <w:tc>
          <w:tcPr>
            <w:tcW w:w="3964" w:type="dxa"/>
          </w:tcPr>
          <w:p w14:paraId="1E99238E" w14:textId="0DBB9934" w:rsidR="00B22603" w:rsidRPr="007076F6" w:rsidRDefault="00B22603" w:rsidP="007076F6">
            <w:pPr>
              <w:pStyle w:val="NormalWeb"/>
              <w:spacing w:before="0" w:beforeAutospacing="0" w:after="0" w:afterAutospacing="0"/>
              <w:rPr>
                <w:rFonts w:ascii="Gadugi" w:hAnsi="Gadugi" w:cstheme="majorHAnsi"/>
                <w:bCs/>
                <w:sz w:val="22"/>
                <w:szCs w:val="22"/>
              </w:rPr>
            </w:pPr>
            <w:bookmarkStart w:id="11" w:name="_Hlk90308855"/>
            <w:r w:rsidRPr="007076F6">
              <w:rPr>
                <w:rFonts w:ascii="Gadugi" w:hAnsi="Gadugi" w:cstheme="majorHAnsi"/>
                <w:bCs/>
                <w:sz w:val="22"/>
                <w:szCs w:val="22"/>
              </w:rPr>
              <w:t xml:space="preserve">What </w:t>
            </w:r>
            <w:r w:rsidRPr="00D8478D">
              <w:rPr>
                <w:rFonts w:ascii="Gadugi" w:hAnsi="Gadugi" w:cstheme="majorHAnsi"/>
                <w:b/>
                <w:sz w:val="22"/>
                <w:szCs w:val="22"/>
              </w:rPr>
              <w:t>might</w:t>
            </w:r>
            <w:r w:rsidRPr="007076F6">
              <w:rPr>
                <w:rFonts w:ascii="Gadugi" w:hAnsi="Gadugi" w:cstheme="majorHAnsi"/>
                <w:bCs/>
                <w:sz w:val="22"/>
                <w:szCs w:val="22"/>
              </w:rPr>
              <w:t xml:space="preserve"> it look like?</w:t>
            </w:r>
          </w:p>
        </w:tc>
        <w:tc>
          <w:tcPr>
            <w:tcW w:w="6096" w:type="dxa"/>
          </w:tcPr>
          <w:p w14:paraId="73F5BB0D" w14:textId="4C338BF7" w:rsidR="00B22603" w:rsidRPr="007076F6" w:rsidRDefault="00B22603" w:rsidP="007076F6">
            <w:pPr>
              <w:pStyle w:val="NormalWeb"/>
              <w:spacing w:before="0" w:beforeAutospacing="0" w:after="0" w:afterAutospacing="0"/>
              <w:rPr>
                <w:rFonts w:ascii="Gadugi" w:hAnsi="Gadugi" w:cstheme="majorHAnsi"/>
                <w:bCs/>
                <w:sz w:val="22"/>
                <w:szCs w:val="22"/>
              </w:rPr>
            </w:pPr>
            <w:r w:rsidRPr="007076F6">
              <w:rPr>
                <w:rFonts w:ascii="Gadugi" w:hAnsi="Gadugi" w:cstheme="majorHAnsi"/>
                <w:bCs/>
                <w:sz w:val="22"/>
                <w:szCs w:val="22"/>
              </w:rPr>
              <w:t xml:space="preserve">How to </w:t>
            </w:r>
            <w:r w:rsidRPr="00A77AC6">
              <w:rPr>
                <w:rFonts w:ascii="Gadugi" w:hAnsi="Gadugi" w:cstheme="majorHAnsi"/>
                <w:b/>
                <w:sz w:val="22"/>
                <w:szCs w:val="22"/>
              </w:rPr>
              <w:t>support</w:t>
            </w:r>
            <w:r w:rsidRPr="007076F6">
              <w:rPr>
                <w:rFonts w:ascii="Gadugi" w:hAnsi="Gadugi" w:cstheme="majorHAnsi"/>
                <w:bCs/>
                <w:sz w:val="22"/>
                <w:szCs w:val="22"/>
              </w:rPr>
              <w:t xml:space="preserve"> students</w:t>
            </w:r>
          </w:p>
        </w:tc>
      </w:tr>
      <w:tr w:rsidR="00B22603" w:rsidRPr="007076F6" w14:paraId="33FD8AFF" w14:textId="77777777" w:rsidTr="00B77DF9">
        <w:tc>
          <w:tcPr>
            <w:tcW w:w="3964" w:type="dxa"/>
          </w:tcPr>
          <w:p w14:paraId="6ABDE5A3" w14:textId="7E5792F9" w:rsidR="00B22603" w:rsidRPr="00D43AF2" w:rsidRDefault="00010430"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Arial"/>
                <w:sz w:val="22"/>
                <w:szCs w:val="22"/>
              </w:rPr>
              <w:t>D</w:t>
            </w:r>
            <w:r w:rsidR="00B22603" w:rsidRPr="00CC3DEB">
              <w:rPr>
                <w:rFonts w:ascii="Gadugi" w:hAnsi="Gadugi" w:cs="Arial"/>
                <w:sz w:val="22"/>
                <w:szCs w:val="22"/>
              </w:rPr>
              <w:t xml:space="preserve">ifficulties in decoding </w:t>
            </w:r>
            <w:r>
              <w:rPr>
                <w:rFonts w:ascii="Gadugi" w:hAnsi="Gadugi" w:cs="Arial"/>
                <w:sz w:val="22"/>
                <w:szCs w:val="22"/>
              </w:rPr>
              <w:t xml:space="preserve">words when </w:t>
            </w:r>
            <w:r w:rsidR="00B22603" w:rsidRPr="00CC3DEB">
              <w:rPr>
                <w:rFonts w:ascii="Gadugi" w:hAnsi="Gadugi" w:cs="Arial"/>
                <w:sz w:val="22"/>
                <w:szCs w:val="22"/>
              </w:rPr>
              <w:t>reading, spelling and writing</w:t>
            </w:r>
            <w:bookmarkStart w:id="12" w:name="_Hlk90060578"/>
            <w:r w:rsidR="005D7C70">
              <w:rPr>
                <w:rFonts w:ascii="Gadugi" w:hAnsi="Gadugi" w:cs="Arial"/>
                <w:sz w:val="22"/>
                <w:szCs w:val="22"/>
              </w:rPr>
              <w:t>.</w:t>
            </w:r>
          </w:p>
          <w:bookmarkEnd w:id="12"/>
          <w:p w14:paraId="22A19936" w14:textId="6221BE68" w:rsidR="00B22603" w:rsidRPr="00CA30A2" w:rsidRDefault="00B22603"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Arial"/>
                <w:bCs/>
                <w:sz w:val="22"/>
                <w:szCs w:val="22"/>
              </w:rPr>
              <w:t>S</w:t>
            </w:r>
            <w:r w:rsidR="00010430">
              <w:rPr>
                <w:rFonts w:ascii="Gadugi" w:hAnsi="Gadugi" w:cs="Arial"/>
                <w:bCs/>
                <w:sz w:val="22"/>
                <w:szCs w:val="22"/>
              </w:rPr>
              <w:t>tudents m</w:t>
            </w:r>
            <w:r>
              <w:rPr>
                <w:rFonts w:ascii="Gadugi" w:hAnsi="Gadugi" w:cs="Arial"/>
                <w:bCs/>
                <w:sz w:val="22"/>
                <w:szCs w:val="22"/>
              </w:rPr>
              <w:t>ay not feel confident to read aloud</w:t>
            </w:r>
          </w:p>
          <w:p w14:paraId="0F097EB1" w14:textId="0CD83451" w:rsidR="00B22603" w:rsidRDefault="00B22603"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Inconsistent spellings</w:t>
            </w:r>
            <w:r w:rsidR="00B377CF">
              <w:rPr>
                <w:rFonts w:ascii="Gadugi" w:hAnsi="Gadugi" w:cstheme="majorHAnsi"/>
                <w:bCs/>
                <w:sz w:val="22"/>
                <w:szCs w:val="22"/>
              </w:rPr>
              <w:t xml:space="preserve"> or sometimes illeg</w:t>
            </w:r>
            <w:r w:rsidR="00ED6ED2">
              <w:rPr>
                <w:rFonts w:ascii="Gadugi" w:hAnsi="Gadugi" w:cstheme="majorHAnsi"/>
                <w:bCs/>
                <w:sz w:val="22"/>
                <w:szCs w:val="22"/>
              </w:rPr>
              <w:t>ible handwriting.</w:t>
            </w:r>
          </w:p>
          <w:p w14:paraId="5DBA40B6" w14:textId="4AAD5EBA" w:rsidR="00B22603" w:rsidRDefault="00B22603"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Losing place on a page</w:t>
            </w:r>
            <w:r w:rsidR="00010430">
              <w:rPr>
                <w:rFonts w:ascii="Gadugi" w:hAnsi="Gadugi" w:cstheme="majorHAnsi"/>
                <w:bCs/>
                <w:sz w:val="22"/>
                <w:szCs w:val="22"/>
              </w:rPr>
              <w:t xml:space="preserve"> when reading</w:t>
            </w:r>
          </w:p>
          <w:p w14:paraId="242BDB0F" w14:textId="77777777" w:rsidR="00B22603" w:rsidRDefault="00B22603"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Letter reversals </w:t>
            </w:r>
          </w:p>
          <w:p w14:paraId="404AD10C" w14:textId="77777777" w:rsidR="00AC073A" w:rsidRDefault="00AC073A"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General dislike &amp; lack of motivation to read and write</w:t>
            </w:r>
          </w:p>
          <w:p w14:paraId="25686736" w14:textId="77777777" w:rsidR="00AC073A" w:rsidRDefault="002C60E7"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Students may lose focus easily</w:t>
            </w:r>
          </w:p>
          <w:p w14:paraId="1C118DFD" w14:textId="38EA5BC8" w:rsidR="00ED6ED2" w:rsidRPr="007076F6" w:rsidRDefault="00ED6ED2"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Writing can take a long time which can cause frustration</w:t>
            </w:r>
          </w:p>
        </w:tc>
        <w:tc>
          <w:tcPr>
            <w:tcW w:w="6096" w:type="dxa"/>
          </w:tcPr>
          <w:p w14:paraId="470B67C4" w14:textId="77777777" w:rsidR="00B22603" w:rsidRDefault="00F509D4"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Provide modifications to break </w:t>
            </w:r>
            <w:r w:rsidR="000441EF">
              <w:rPr>
                <w:rFonts w:ascii="Gadugi" w:hAnsi="Gadugi" w:cstheme="majorHAnsi"/>
                <w:bCs/>
                <w:sz w:val="22"/>
                <w:szCs w:val="22"/>
              </w:rPr>
              <w:t>texts</w:t>
            </w:r>
            <w:r>
              <w:rPr>
                <w:rFonts w:ascii="Gadugi" w:hAnsi="Gadugi" w:cstheme="majorHAnsi"/>
                <w:bCs/>
                <w:sz w:val="22"/>
                <w:szCs w:val="22"/>
              </w:rPr>
              <w:t xml:space="preserve"> down into shorter </w:t>
            </w:r>
            <w:r w:rsidR="000441EF">
              <w:rPr>
                <w:rFonts w:ascii="Gadugi" w:hAnsi="Gadugi" w:cstheme="majorHAnsi"/>
                <w:bCs/>
                <w:sz w:val="22"/>
                <w:szCs w:val="22"/>
              </w:rPr>
              <w:t>passages of text.</w:t>
            </w:r>
          </w:p>
          <w:p w14:paraId="2E8831C4" w14:textId="77777777" w:rsidR="000441EF" w:rsidRDefault="000441EF"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Allow students to explain their answers instead of always having to write.</w:t>
            </w:r>
          </w:p>
          <w:p w14:paraId="07DCFC40" w14:textId="12DF1C01" w:rsidR="000441EF" w:rsidRDefault="000441EF"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Encourage students to work </w:t>
            </w:r>
            <w:r w:rsidR="00C70931">
              <w:rPr>
                <w:rFonts w:ascii="Gadugi" w:hAnsi="Gadugi" w:cstheme="majorHAnsi"/>
                <w:bCs/>
                <w:sz w:val="22"/>
                <w:szCs w:val="22"/>
              </w:rPr>
              <w:t>with others</w:t>
            </w:r>
          </w:p>
          <w:p w14:paraId="463590F5" w14:textId="77777777" w:rsidR="00CD2723" w:rsidRDefault="00CD2723"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Ensure instructions are clear</w:t>
            </w:r>
          </w:p>
          <w:p w14:paraId="7F3C5D22" w14:textId="77777777" w:rsidR="00CD2723" w:rsidRDefault="00CD2723"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Use clear fonts and sizing of text</w:t>
            </w:r>
          </w:p>
          <w:p w14:paraId="40EFC8ED" w14:textId="77777777" w:rsidR="00FC7816" w:rsidRDefault="00FC7816"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Provide models for handwriting or spellings</w:t>
            </w:r>
          </w:p>
          <w:p w14:paraId="7F3263D1" w14:textId="77777777" w:rsidR="00C70931" w:rsidRDefault="00077C29"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Using multi-sensory learning tec</w:t>
            </w:r>
            <w:r w:rsidR="00C70931">
              <w:rPr>
                <w:rFonts w:ascii="Gadugi" w:hAnsi="Gadugi" w:cstheme="majorHAnsi"/>
                <w:bCs/>
                <w:sz w:val="22"/>
                <w:szCs w:val="22"/>
              </w:rPr>
              <w:t>hniques</w:t>
            </w:r>
          </w:p>
          <w:p w14:paraId="69A4FFED" w14:textId="77777777" w:rsidR="002E0823" w:rsidRDefault="002E0823"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Provide </w:t>
            </w:r>
            <w:r w:rsidR="007C7709">
              <w:rPr>
                <w:rFonts w:ascii="Gadugi" w:hAnsi="Gadugi" w:cstheme="majorHAnsi"/>
                <w:bCs/>
                <w:sz w:val="22"/>
                <w:szCs w:val="22"/>
              </w:rPr>
              <w:t>differentiated tasks for students to build on their existing level.</w:t>
            </w:r>
          </w:p>
          <w:p w14:paraId="561AC27E" w14:textId="77777777" w:rsidR="00706611" w:rsidRDefault="00706611"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Suggesting that students leave spaces between lines they are writing, making it easer to read back and edit their work.</w:t>
            </w:r>
          </w:p>
          <w:p w14:paraId="6880E5D2" w14:textId="746B7915" w:rsidR="008E5566" w:rsidRPr="00C70931" w:rsidRDefault="00B77DF9"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Avoid asking students to model writing in front of the class if they don’t feel comfortable to. </w:t>
            </w:r>
          </w:p>
        </w:tc>
      </w:tr>
      <w:bookmarkEnd w:id="11"/>
    </w:tbl>
    <w:p w14:paraId="5F9F7246" w14:textId="77777777" w:rsidR="0034701F" w:rsidRPr="0080678D" w:rsidRDefault="0034701F" w:rsidP="0034701F">
      <w:pPr>
        <w:pStyle w:val="NormalWeb"/>
        <w:spacing w:before="0" w:beforeAutospacing="0" w:after="0" w:afterAutospacing="0"/>
        <w:rPr>
          <w:rFonts w:ascii="Gadugi" w:hAnsi="Gadugi" w:cs="Arial"/>
          <w:sz w:val="22"/>
          <w:szCs w:val="22"/>
        </w:rPr>
      </w:pPr>
    </w:p>
    <w:p w14:paraId="38FC17F6" w14:textId="6CE84C52" w:rsidR="0034701F" w:rsidRPr="0034701F" w:rsidRDefault="00E5162A" w:rsidP="00F210E7">
      <w:pPr>
        <w:pStyle w:val="NormalWeb"/>
        <w:shd w:val="clear" w:color="auto" w:fill="FFFFFF"/>
        <w:spacing w:before="0" w:beforeAutospacing="0" w:after="360" w:afterAutospacing="0"/>
        <w:rPr>
          <w:rFonts w:ascii="Gadugi" w:hAnsi="Gadugi" w:cs="Arial"/>
          <w:sz w:val="22"/>
          <w:szCs w:val="22"/>
        </w:rPr>
      </w:pPr>
      <w:r w:rsidRPr="00B05FEE">
        <w:rPr>
          <w:rFonts w:ascii="Gadugi" w:hAnsi="Gadugi" w:cs="Arial"/>
          <w:noProof/>
          <w:sz w:val="18"/>
          <w:szCs w:val="18"/>
        </w:rPr>
        <mc:AlternateContent>
          <mc:Choice Requires="wps">
            <w:drawing>
              <wp:anchor distT="45720" distB="45720" distL="114300" distR="114300" simplePos="0" relativeHeight="252645376" behindDoc="0" locked="0" layoutInCell="1" allowOverlap="1" wp14:anchorId="18A5C755" wp14:editId="7B891CC7">
                <wp:simplePos x="0" y="0"/>
                <wp:positionH relativeFrom="margin">
                  <wp:posOffset>3648710</wp:posOffset>
                </wp:positionH>
                <wp:positionV relativeFrom="paragraph">
                  <wp:posOffset>1487170</wp:posOffset>
                </wp:positionV>
                <wp:extent cx="2749550" cy="601980"/>
                <wp:effectExtent l="0" t="0" r="0" b="7620"/>
                <wp:wrapSquare wrapText="bothSides"/>
                <wp:docPr id="45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49550" cy="601980"/>
                        </a:xfrm>
                        <a:prstGeom prst="rect">
                          <a:avLst/>
                        </a:prstGeom>
                        <a:solidFill>
                          <a:srgbClr val="FFFFFF"/>
                        </a:solidFill>
                        <a:ln w="9525">
                          <a:noFill/>
                          <a:miter lim="800000"/>
                          <a:headEnd/>
                          <a:tailEnd/>
                        </a:ln>
                      </wps:spPr>
                      <wps:txbx>
                        <w:txbxContent>
                          <w:p w14:paraId="753A06AD" w14:textId="77777777" w:rsidR="00964B5F" w:rsidRDefault="00964B5F" w:rsidP="00964B5F">
                            <w:r>
                              <w:rPr>
                                <w:rFonts w:ascii="Gadugi" w:hAnsi="Gadugi" w:cs="Arial"/>
                                <w:sz w:val="18"/>
                                <w:szCs w:val="18"/>
                              </w:rPr>
                              <w:t xml:space="preserve">Image source: </w:t>
                            </w:r>
                            <w:hyperlink r:id="rId42" w:history="1">
                              <w:r w:rsidRPr="001C1032">
                                <w:rPr>
                                  <w:rStyle w:val="Hyperlink"/>
                                  <w:rFonts w:ascii="Gadugi" w:hAnsi="Gadugi" w:cs="Arial"/>
                                  <w:sz w:val="18"/>
                                  <w:szCs w:val="18"/>
                                </w:rPr>
                                <w:t>https://commons.wikimedia.org/wiki/File:Dyslexia.jpg</w:t>
                              </w:r>
                            </w:hyperlink>
                            <w:r w:rsidRPr="00ED48C2">
                              <w:rPr>
                                <w:rFonts w:ascii="Gadugi" w:hAnsi="Gadugi" w:cs="Arial"/>
                                <w:sz w:val="18"/>
                                <w:szCs w:val="18"/>
                              </w:rPr>
                              <w:t xml:space="preserve"> (free)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8A5C755" id="_x0000_s1041" type="#_x0000_t202" style="position:absolute;margin-left:287.3pt;margin-top:117.1pt;width:216.5pt;height:47.4pt;z-index:25264537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OX9yEgIAAP4DAAAOAAAAZHJzL2Uyb0RvYy54bWysU9tu2zAMfR+wfxD0vtgJkjYx4hRdugwD&#10;ugvQ7QNkWY6FyaJGKbGzrx8lp2nQvQ3TgyCK5BF5eLS+GzrDjgq9Blvy6STnTFkJtbb7kv/4vnu3&#10;5MwHYWthwKqSn5Tnd5u3b9a9K9QMWjC1QkYg1he9K3kbgiuyzMtWdcJPwClLzgawE4FM3Gc1ip7Q&#10;O5PN8vwm6wFrhyCV93T7MDr5JuE3jZLha9N4FZgpOdUW0o5pr+Kebdai2KNwrZbnMsQ/VNEJbenR&#10;C9SDCIIdUP8F1WmJ4KEJEwldBk2jpUo9UDfT/FU3T61wKvVC5Hh3ocn/P1j55fjkviELw3sYaICp&#10;Ce8eQf70zMK2FXav7hGhb5Wo6eFppCzrnS/OqZFqX/gIUvWfoaYhi0OABDQ02EVWqE9G6DSA04V0&#10;NQQm6XJ2O18tFuSS5LvJp6tlmkomiudshz58VNCxeCg50lATujg++hCrEcVzSHzMg9H1ThuTDNxX&#10;W4PsKEgAu7RSA6/CjGV9yVeL2SIhW4j5SRudDiRQo7uSL/O4RslENj7YOoUEoc14pkqMPdMTGRm5&#10;CUM1MF0Td4uYHOmqoD4RYQijIOkD0aEF/M1ZT2Isuf91EKg4M58skb6azudRvcmYL25nZOC1p7r2&#10;CCsJquSBs/G4DUnxkQ8L9zScRifeXio510wiS3SeP0RU8bWdol6+7eYPAAAA//8DAFBLAwQUAAYA&#10;CAAAACEAxStLTOAAAAAMAQAADwAAAGRycy9kb3ducmV2LnhtbEyPwU6DQBCG7ya+w2ZMvBi7K6XQ&#10;UoZGTTReW/sAC0yByM4Sdlvo27s96XFmvvzz/fluNr240Og6ywgvCwWCuLJ1xw3C8fvjeQ3Cec21&#10;7i0TwpUc7Ir7u1xntZ14T5eDb0QIYZdphNb7IZPSVS0Z7RZ2IA63kx2N9mEcG1mPegrhppeRUok0&#10;uuPwodUDvbdU/RzOBuH0NT2tNlP56Y/pPk7edJeW9or4+DC/bkF4mv0fDDf9oA5FcCrtmWsneoRV&#10;GicBRYiWcQTiRiiVhlWJsIw2CmSRy/8lil8AAAD//wMAUEsBAi0AFAAGAAgAAAAhALaDOJL+AAAA&#10;4QEAABMAAAAAAAAAAAAAAAAAAAAAAFtDb250ZW50X1R5cGVzXS54bWxQSwECLQAUAAYACAAAACEA&#10;OP0h/9YAAACUAQAACwAAAAAAAAAAAAAAAAAvAQAAX3JlbHMvLnJlbHNQSwECLQAUAAYACAAAACEA&#10;HTl/chICAAD+AwAADgAAAAAAAAAAAAAAAAAuAgAAZHJzL2Uyb0RvYy54bWxQSwECLQAUAAYACAAA&#10;ACEAxStLTOAAAAAMAQAADwAAAAAAAAAAAAAAAABsBAAAZHJzL2Rvd25yZXYueG1sUEsFBgAAAAAE&#10;AAQA8wAAAHkFAAAAAA==&#10;" stroked="f">
                <v:textbox>
                  <w:txbxContent>
                    <w:p w14:paraId="753A06AD" w14:textId="77777777" w:rsidR="00964B5F" w:rsidRDefault="00964B5F" w:rsidP="00964B5F">
                      <w:r>
                        <w:rPr>
                          <w:rFonts w:ascii="Gadugi" w:hAnsi="Gadugi" w:cs="Arial"/>
                          <w:sz w:val="18"/>
                          <w:szCs w:val="18"/>
                        </w:rPr>
                        <w:t xml:space="preserve">Image source: </w:t>
                      </w:r>
                      <w:hyperlink r:id="rId43" w:history="1">
                        <w:r w:rsidRPr="001C1032">
                          <w:rPr>
                            <w:rStyle w:val="Hyperlink"/>
                            <w:rFonts w:ascii="Gadugi" w:hAnsi="Gadugi" w:cs="Arial"/>
                            <w:sz w:val="18"/>
                            <w:szCs w:val="18"/>
                          </w:rPr>
                          <w:t>https://commons.wikimedia.org/wiki/File:Dyslexia.jpg</w:t>
                        </w:r>
                      </w:hyperlink>
                      <w:r w:rsidRPr="00ED48C2">
                        <w:rPr>
                          <w:rFonts w:ascii="Gadugi" w:hAnsi="Gadugi" w:cs="Arial"/>
                          <w:sz w:val="18"/>
                          <w:szCs w:val="18"/>
                        </w:rPr>
                        <w:t xml:space="preserve"> (free)</w:t>
                      </w:r>
                    </w:p>
                  </w:txbxContent>
                </v:textbox>
                <w10:wrap type="square" anchorx="margin"/>
              </v:shape>
            </w:pict>
          </mc:Fallback>
        </mc:AlternateContent>
      </w:r>
      <w:r>
        <w:rPr>
          <w:noProof/>
        </w:rPr>
        <w:drawing>
          <wp:anchor distT="0" distB="0" distL="114300" distR="114300" simplePos="0" relativeHeight="252646400" behindDoc="1" locked="0" layoutInCell="1" allowOverlap="1" wp14:anchorId="6CA8A86F" wp14:editId="18B07C48">
            <wp:simplePos x="0" y="0"/>
            <wp:positionH relativeFrom="column">
              <wp:posOffset>3689350</wp:posOffset>
            </wp:positionH>
            <wp:positionV relativeFrom="paragraph">
              <wp:posOffset>25400</wp:posOffset>
            </wp:positionV>
            <wp:extent cx="2656840" cy="1494155"/>
            <wp:effectExtent l="0" t="0" r="0" b="0"/>
            <wp:wrapTight wrapText="bothSides">
              <wp:wrapPolygon edited="0">
                <wp:start x="0" y="0"/>
                <wp:lineTo x="0" y="21205"/>
                <wp:lineTo x="21373" y="21205"/>
                <wp:lineTo x="21373" y="0"/>
                <wp:lineTo x="0" y="0"/>
              </wp:wrapPolygon>
            </wp:wrapTight>
            <wp:docPr id="1" name="Picture 1" descr="Background patter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Background pattern&#10;&#10;Description automatically generated with medium confidence"/>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2656840" cy="149415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187BAC" w:rsidRPr="00CC3DEB">
        <w:rPr>
          <w:rFonts w:ascii="Gadugi" w:hAnsi="Gadugi" w:cs="Arial"/>
          <w:b/>
          <w:sz w:val="22"/>
          <w:szCs w:val="22"/>
        </w:rPr>
        <w:t>Dyscalculia</w:t>
      </w:r>
      <w:r w:rsidR="008E024A">
        <w:rPr>
          <w:rFonts w:ascii="Gadugi" w:hAnsi="Gadugi" w:cs="Arial"/>
          <w:b/>
          <w:sz w:val="22"/>
          <w:szCs w:val="22"/>
        </w:rPr>
        <w:t xml:space="preserve"> </w:t>
      </w:r>
      <w:r w:rsidR="002C0FBD" w:rsidRPr="00CC3DEB">
        <w:rPr>
          <w:rFonts w:ascii="Gadugi" w:hAnsi="Gadugi" w:cs="Arial"/>
          <w:sz w:val="22"/>
          <w:szCs w:val="22"/>
        </w:rPr>
        <w:t xml:space="preserve">involves processing numbers. Children with </w:t>
      </w:r>
      <w:r w:rsidR="002C0FBD" w:rsidRPr="00CC3DEB">
        <w:rPr>
          <w:rFonts w:ascii="Gadugi" w:hAnsi="Gadugi" w:cs="Arial"/>
          <w:b/>
          <w:sz w:val="22"/>
          <w:szCs w:val="22"/>
        </w:rPr>
        <w:t>dyscalculia</w:t>
      </w:r>
      <w:r w:rsidR="002C0FBD" w:rsidRPr="00CC3DEB">
        <w:rPr>
          <w:rFonts w:ascii="Gadugi" w:hAnsi="Gadugi" w:cs="Arial"/>
          <w:sz w:val="22"/>
          <w:szCs w:val="22"/>
        </w:rPr>
        <w:t xml:space="preserve"> can have </w:t>
      </w:r>
      <w:bookmarkStart w:id="13" w:name="_Hlk90061282"/>
      <w:r w:rsidR="002C0FBD" w:rsidRPr="00CC3DEB">
        <w:rPr>
          <w:rFonts w:ascii="Gadugi" w:hAnsi="Gadugi" w:cs="Arial"/>
          <w:sz w:val="22"/>
          <w:szCs w:val="22"/>
        </w:rPr>
        <w:t>trouble with simple arithmetic and maths problems, balancing equations, grouping numbers</w:t>
      </w:r>
      <w:r w:rsidR="008E024A">
        <w:rPr>
          <w:rFonts w:ascii="Gadugi" w:hAnsi="Gadugi" w:cs="Arial"/>
          <w:sz w:val="22"/>
          <w:szCs w:val="22"/>
        </w:rPr>
        <w:t>,</w:t>
      </w:r>
      <w:r w:rsidR="002C0FBD" w:rsidRPr="00CC3DEB">
        <w:rPr>
          <w:rFonts w:ascii="Gadugi" w:hAnsi="Gadugi" w:cs="Arial"/>
          <w:sz w:val="22"/>
          <w:szCs w:val="22"/>
        </w:rPr>
        <w:t xml:space="preserve"> and performing the right order of operations.</w:t>
      </w:r>
      <w:r w:rsidR="00A52960">
        <w:rPr>
          <w:rFonts w:ascii="Gadugi" w:hAnsi="Gadugi" w:cs="Arial"/>
          <w:sz w:val="22"/>
          <w:szCs w:val="22"/>
        </w:rPr>
        <w:t xml:space="preserve"> </w:t>
      </w:r>
      <w:bookmarkEnd w:id="13"/>
      <w:r w:rsidR="006522DB">
        <w:rPr>
          <w:rFonts w:ascii="Gadugi" w:hAnsi="Gadugi" w:cs="Arial"/>
          <w:sz w:val="22"/>
          <w:szCs w:val="22"/>
        </w:rPr>
        <w:t xml:space="preserve">Students </w:t>
      </w:r>
      <w:r w:rsidR="00016AD5">
        <w:rPr>
          <w:rFonts w:ascii="Gadugi" w:hAnsi="Gadugi" w:cs="Arial"/>
          <w:sz w:val="22"/>
          <w:szCs w:val="22"/>
        </w:rPr>
        <w:t xml:space="preserve">might display high levels of anxiety during maths lessons or tasks. </w:t>
      </w:r>
      <w:r w:rsidR="00ED0DE3">
        <w:rPr>
          <w:rFonts w:ascii="Gadugi" w:hAnsi="Gadugi" w:cs="Arial"/>
          <w:sz w:val="22"/>
          <w:szCs w:val="22"/>
        </w:rPr>
        <w:t>In contrast students with dys</w:t>
      </w:r>
      <w:r w:rsidR="004A0F3C">
        <w:rPr>
          <w:rFonts w:ascii="Gadugi" w:hAnsi="Gadugi" w:cs="Arial"/>
          <w:sz w:val="22"/>
          <w:szCs w:val="22"/>
        </w:rPr>
        <w:t xml:space="preserve">calculia often </w:t>
      </w:r>
      <w:r w:rsidR="004A0F3C" w:rsidRPr="00824786">
        <w:rPr>
          <w:rFonts w:ascii="Gadugi" w:hAnsi="Gadugi" w:cs="Arial"/>
          <w:b/>
          <w:bCs/>
          <w:sz w:val="22"/>
          <w:szCs w:val="22"/>
        </w:rPr>
        <w:t>thrive</w:t>
      </w:r>
      <w:r w:rsidR="004A0F3C">
        <w:rPr>
          <w:rFonts w:ascii="Gadugi" w:hAnsi="Gadugi" w:cs="Arial"/>
          <w:sz w:val="22"/>
          <w:szCs w:val="22"/>
        </w:rPr>
        <w:t xml:space="preserve"> in s</w:t>
      </w:r>
      <w:r w:rsidR="004A0F3C" w:rsidRPr="004A0F3C">
        <w:rPr>
          <w:rFonts w:ascii="Gadugi" w:hAnsi="Gadugi" w:cs="Arial"/>
          <w:sz w:val="22"/>
          <w:szCs w:val="22"/>
        </w:rPr>
        <w:t>trategic thinking</w:t>
      </w:r>
      <w:r w:rsidR="00824786">
        <w:rPr>
          <w:rFonts w:ascii="Gadugi" w:hAnsi="Gadugi" w:cs="Arial"/>
          <w:sz w:val="22"/>
          <w:szCs w:val="22"/>
        </w:rPr>
        <w:t>,</w:t>
      </w:r>
      <w:r w:rsidR="004A0F3C">
        <w:rPr>
          <w:rFonts w:ascii="Gadugi" w:hAnsi="Gadugi" w:cs="Arial"/>
          <w:sz w:val="22"/>
          <w:szCs w:val="22"/>
        </w:rPr>
        <w:t xml:space="preserve"> p</w:t>
      </w:r>
      <w:r w:rsidR="004A0F3C" w:rsidRPr="004A0F3C">
        <w:rPr>
          <w:rFonts w:ascii="Gadugi" w:hAnsi="Gadugi" w:cs="Arial"/>
          <w:sz w:val="22"/>
          <w:szCs w:val="22"/>
        </w:rPr>
        <w:t>ractical ability</w:t>
      </w:r>
      <w:r w:rsidR="00824786">
        <w:rPr>
          <w:rFonts w:ascii="Gadugi" w:hAnsi="Gadugi" w:cs="Arial"/>
          <w:sz w:val="22"/>
          <w:szCs w:val="22"/>
        </w:rPr>
        <w:t xml:space="preserve"> and</w:t>
      </w:r>
      <w:r w:rsidR="004A0F3C">
        <w:rPr>
          <w:rFonts w:ascii="Gadugi" w:hAnsi="Gadugi" w:cs="Arial"/>
          <w:sz w:val="22"/>
          <w:szCs w:val="22"/>
        </w:rPr>
        <w:t xml:space="preserve"> p</w:t>
      </w:r>
      <w:r w:rsidR="004A0F3C" w:rsidRPr="004A0F3C">
        <w:rPr>
          <w:rFonts w:ascii="Gadugi" w:hAnsi="Gadugi" w:cs="Arial"/>
          <w:sz w:val="22"/>
          <w:szCs w:val="22"/>
        </w:rPr>
        <w:t xml:space="preserve">roblem-solving </w:t>
      </w:r>
      <w:r w:rsidR="004A0F3C">
        <w:rPr>
          <w:rFonts w:ascii="Gadugi" w:hAnsi="Gadugi" w:cs="Arial"/>
          <w:sz w:val="22"/>
          <w:szCs w:val="22"/>
        </w:rPr>
        <w:t>tasks</w:t>
      </w:r>
      <w:r w:rsidR="00824786">
        <w:rPr>
          <w:rFonts w:ascii="Gadugi" w:hAnsi="Gadugi" w:cs="Arial"/>
          <w:sz w:val="22"/>
          <w:szCs w:val="22"/>
        </w:rPr>
        <w:t>.</w:t>
      </w:r>
      <w:r w:rsidR="004A0F3C">
        <w:rPr>
          <w:rFonts w:ascii="Gadugi" w:hAnsi="Gadugi" w:cs="Arial"/>
          <w:sz w:val="22"/>
          <w:szCs w:val="22"/>
        </w:rPr>
        <w:t xml:space="preserve"> </w:t>
      </w:r>
      <w:r w:rsidR="002C0FBD" w:rsidRPr="00824786">
        <w:rPr>
          <w:rFonts w:ascii="Gadugi" w:hAnsi="Gadugi" w:cs="Arial"/>
          <w:sz w:val="22"/>
          <w:szCs w:val="22"/>
        </w:rPr>
        <w:t xml:space="preserve">When </w:t>
      </w:r>
      <w:r w:rsidR="002C0FBD" w:rsidRPr="00824786">
        <w:rPr>
          <w:rFonts w:ascii="Gadugi" w:hAnsi="Gadugi" w:cs="Arial"/>
          <w:b/>
          <w:sz w:val="22"/>
          <w:szCs w:val="22"/>
        </w:rPr>
        <w:t xml:space="preserve">dyslexia and dyscalculia </w:t>
      </w:r>
      <w:r w:rsidR="002C0FBD" w:rsidRPr="00824786">
        <w:rPr>
          <w:rFonts w:ascii="Gadugi" w:hAnsi="Gadugi" w:cs="Arial"/>
          <w:bCs/>
          <w:sz w:val="22"/>
          <w:szCs w:val="22"/>
        </w:rPr>
        <w:t>are present together</w:t>
      </w:r>
      <w:r w:rsidR="002C0FBD" w:rsidRPr="00824786">
        <w:rPr>
          <w:rFonts w:ascii="Gadugi" w:hAnsi="Gadugi" w:cs="Arial"/>
          <w:sz w:val="22"/>
          <w:szCs w:val="22"/>
        </w:rPr>
        <w:t xml:space="preserve">, reading word problems </w:t>
      </w:r>
      <w:r w:rsidR="00CB0A7A" w:rsidRPr="00824786">
        <w:rPr>
          <w:rFonts w:ascii="Gadugi" w:hAnsi="Gadugi" w:cs="Arial"/>
          <w:sz w:val="22"/>
          <w:szCs w:val="22"/>
        </w:rPr>
        <w:t xml:space="preserve">or </w:t>
      </w:r>
      <w:r w:rsidR="00E03D2E" w:rsidRPr="00824786">
        <w:rPr>
          <w:rFonts w:ascii="Gadugi" w:hAnsi="Gadugi" w:cs="Arial"/>
          <w:sz w:val="22"/>
          <w:szCs w:val="22"/>
        </w:rPr>
        <w:t>drawing graphs can be</w:t>
      </w:r>
      <w:r w:rsidR="002C0FBD" w:rsidRPr="00824786">
        <w:rPr>
          <w:rFonts w:ascii="Gadugi" w:hAnsi="Gadugi" w:cs="Arial"/>
          <w:sz w:val="22"/>
          <w:szCs w:val="22"/>
        </w:rPr>
        <w:t xml:space="preserve"> difficult</w:t>
      </w:r>
      <w:r w:rsidR="00E03D2E" w:rsidRPr="00824786">
        <w:rPr>
          <w:rFonts w:ascii="Gadugi" w:hAnsi="Gadugi" w:cs="Arial"/>
          <w:sz w:val="22"/>
          <w:szCs w:val="22"/>
        </w:rPr>
        <w:t xml:space="preserve">. </w:t>
      </w:r>
    </w:p>
    <w:tbl>
      <w:tblPr>
        <w:tblStyle w:val="TableGrid"/>
        <w:tblW w:w="10060" w:type="dxa"/>
        <w:tblLook w:val="04A0" w:firstRow="1" w:lastRow="0" w:firstColumn="1" w:lastColumn="0" w:noHBand="0" w:noVBand="1"/>
      </w:tblPr>
      <w:tblGrid>
        <w:gridCol w:w="4390"/>
        <w:gridCol w:w="5670"/>
      </w:tblGrid>
      <w:tr w:rsidR="007E3161" w:rsidRPr="007076F6" w14:paraId="6BA35744" w14:textId="77777777" w:rsidTr="001529CD">
        <w:tc>
          <w:tcPr>
            <w:tcW w:w="4390" w:type="dxa"/>
          </w:tcPr>
          <w:p w14:paraId="64A2CBAE" w14:textId="77777777" w:rsidR="007E3161" w:rsidRPr="007076F6" w:rsidRDefault="007E3161" w:rsidP="009E4311">
            <w:pPr>
              <w:pStyle w:val="NormalWeb"/>
              <w:spacing w:before="0" w:beforeAutospacing="0" w:after="0" w:afterAutospacing="0"/>
              <w:rPr>
                <w:rFonts w:ascii="Gadugi" w:hAnsi="Gadugi" w:cstheme="majorHAnsi"/>
                <w:bCs/>
                <w:sz w:val="22"/>
                <w:szCs w:val="22"/>
              </w:rPr>
            </w:pPr>
            <w:bookmarkStart w:id="14" w:name="_Hlk90315633"/>
            <w:r w:rsidRPr="007076F6">
              <w:rPr>
                <w:rFonts w:ascii="Gadugi" w:hAnsi="Gadugi" w:cstheme="majorHAnsi"/>
                <w:bCs/>
                <w:sz w:val="22"/>
                <w:szCs w:val="22"/>
              </w:rPr>
              <w:lastRenderedPageBreak/>
              <w:t xml:space="preserve">What </w:t>
            </w:r>
            <w:r w:rsidRPr="00D8478D">
              <w:rPr>
                <w:rFonts w:ascii="Gadugi" w:hAnsi="Gadugi" w:cstheme="majorHAnsi"/>
                <w:b/>
                <w:sz w:val="22"/>
                <w:szCs w:val="22"/>
              </w:rPr>
              <w:t>might</w:t>
            </w:r>
            <w:r w:rsidRPr="007076F6">
              <w:rPr>
                <w:rFonts w:ascii="Gadugi" w:hAnsi="Gadugi" w:cstheme="majorHAnsi"/>
                <w:bCs/>
                <w:sz w:val="22"/>
                <w:szCs w:val="22"/>
              </w:rPr>
              <w:t xml:space="preserve"> it look like?</w:t>
            </w:r>
          </w:p>
        </w:tc>
        <w:tc>
          <w:tcPr>
            <w:tcW w:w="5670" w:type="dxa"/>
          </w:tcPr>
          <w:p w14:paraId="546CC3E0" w14:textId="21E2009C" w:rsidR="007E3161" w:rsidRPr="007076F6" w:rsidRDefault="007E3161" w:rsidP="009E4311">
            <w:pPr>
              <w:pStyle w:val="NormalWeb"/>
              <w:spacing w:before="0" w:beforeAutospacing="0" w:after="0" w:afterAutospacing="0"/>
              <w:rPr>
                <w:rFonts w:ascii="Gadugi" w:hAnsi="Gadugi" w:cstheme="majorHAnsi"/>
                <w:bCs/>
                <w:sz w:val="22"/>
                <w:szCs w:val="22"/>
              </w:rPr>
            </w:pPr>
            <w:r w:rsidRPr="007076F6">
              <w:rPr>
                <w:rFonts w:ascii="Gadugi" w:hAnsi="Gadugi" w:cstheme="majorHAnsi"/>
                <w:bCs/>
                <w:sz w:val="22"/>
                <w:szCs w:val="22"/>
              </w:rPr>
              <w:t xml:space="preserve">How to </w:t>
            </w:r>
            <w:r w:rsidRPr="00A77AC6">
              <w:rPr>
                <w:rFonts w:ascii="Gadugi" w:hAnsi="Gadugi" w:cstheme="majorHAnsi"/>
                <w:b/>
                <w:sz w:val="22"/>
                <w:szCs w:val="22"/>
              </w:rPr>
              <w:t>support</w:t>
            </w:r>
            <w:r w:rsidRPr="007076F6">
              <w:rPr>
                <w:rFonts w:ascii="Gadugi" w:hAnsi="Gadugi" w:cstheme="majorHAnsi"/>
                <w:bCs/>
                <w:sz w:val="22"/>
                <w:szCs w:val="22"/>
              </w:rPr>
              <w:t xml:space="preserve"> students</w:t>
            </w:r>
          </w:p>
        </w:tc>
      </w:tr>
      <w:tr w:rsidR="007E3161" w:rsidRPr="007076F6" w14:paraId="1F1B6C65" w14:textId="77777777" w:rsidTr="001529CD">
        <w:tc>
          <w:tcPr>
            <w:tcW w:w="4390" w:type="dxa"/>
          </w:tcPr>
          <w:p w14:paraId="4EBA1CF1" w14:textId="74545734" w:rsidR="00E03D2E" w:rsidRPr="00E03D2E" w:rsidRDefault="00824786"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Arial"/>
                <w:sz w:val="22"/>
                <w:szCs w:val="22"/>
              </w:rPr>
              <w:t>C</w:t>
            </w:r>
            <w:r w:rsidR="007D175E" w:rsidRPr="00CC3DEB">
              <w:rPr>
                <w:rFonts w:ascii="Gadugi" w:hAnsi="Gadugi" w:cs="Arial"/>
                <w:sz w:val="22"/>
                <w:szCs w:val="22"/>
              </w:rPr>
              <w:t>ounting can be a struggle</w:t>
            </w:r>
          </w:p>
          <w:p w14:paraId="13479035" w14:textId="62A398DF" w:rsidR="00824786" w:rsidRPr="006522DB" w:rsidRDefault="00E03D2E" w:rsidP="0065206E">
            <w:pPr>
              <w:pStyle w:val="NormalWeb"/>
              <w:numPr>
                <w:ilvl w:val="0"/>
                <w:numId w:val="13"/>
              </w:numPr>
              <w:shd w:val="clear" w:color="auto" w:fill="FFFFFF"/>
              <w:ind w:left="360"/>
              <w:rPr>
                <w:rFonts w:ascii="Gadugi" w:hAnsi="Gadugi" w:cstheme="majorHAnsi"/>
                <w:bCs/>
                <w:sz w:val="22"/>
                <w:szCs w:val="22"/>
              </w:rPr>
            </w:pPr>
            <w:r w:rsidRPr="00CC3DEB">
              <w:rPr>
                <w:rFonts w:ascii="Gadugi" w:hAnsi="Gadugi" w:cs="Arial"/>
                <w:sz w:val="22"/>
                <w:szCs w:val="22"/>
              </w:rPr>
              <w:t xml:space="preserve">number reversals may be frequent. </w:t>
            </w:r>
          </w:p>
          <w:p w14:paraId="3B73EDC3" w14:textId="13F45920" w:rsidR="00824786" w:rsidRPr="006522DB" w:rsidRDefault="00824786" w:rsidP="0065206E">
            <w:pPr>
              <w:pStyle w:val="NormalWeb"/>
              <w:numPr>
                <w:ilvl w:val="0"/>
                <w:numId w:val="13"/>
              </w:numPr>
              <w:shd w:val="clear" w:color="auto" w:fill="FFFFFF"/>
              <w:ind w:left="360"/>
              <w:rPr>
                <w:rFonts w:ascii="Gadugi" w:hAnsi="Gadugi" w:cstheme="majorHAnsi"/>
                <w:bCs/>
                <w:sz w:val="22"/>
                <w:szCs w:val="22"/>
              </w:rPr>
            </w:pPr>
            <w:r w:rsidRPr="006522DB">
              <w:rPr>
                <w:rFonts w:ascii="Gadugi" w:hAnsi="Gadugi" w:cstheme="majorHAnsi"/>
                <w:bCs/>
                <w:sz w:val="22"/>
                <w:szCs w:val="22"/>
              </w:rPr>
              <w:t>difficulty remembering facts</w:t>
            </w:r>
            <w:r>
              <w:rPr>
                <w:rFonts w:ascii="Gadugi" w:hAnsi="Gadugi" w:cstheme="majorHAnsi"/>
                <w:bCs/>
                <w:sz w:val="22"/>
                <w:szCs w:val="22"/>
              </w:rPr>
              <w:t xml:space="preserve"> such as number bonds </w:t>
            </w:r>
            <w:r w:rsidR="00E5434C">
              <w:rPr>
                <w:rFonts w:ascii="Gadugi" w:hAnsi="Gadugi" w:cstheme="majorHAnsi"/>
                <w:bCs/>
                <w:sz w:val="22"/>
                <w:szCs w:val="22"/>
              </w:rPr>
              <w:t xml:space="preserve">(pairs of numbers that make 10) </w:t>
            </w:r>
            <w:r>
              <w:rPr>
                <w:rFonts w:ascii="Gadugi" w:hAnsi="Gadugi" w:cstheme="majorHAnsi"/>
                <w:bCs/>
                <w:sz w:val="22"/>
                <w:szCs w:val="22"/>
              </w:rPr>
              <w:t>or multiplication</w:t>
            </w:r>
            <w:r w:rsidRPr="006522DB">
              <w:rPr>
                <w:rFonts w:ascii="Gadugi" w:hAnsi="Gadugi" w:cstheme="majorHAnsi"/>
                <w:bCs/>
                <w:sz w:val="22"/>
                <w:szCs w:val="22"/>
              </w:rPr>
              <w:t>.</w:t>
            </w:r>
          </w:p>
          <w:p w14:paraId="697527A1" w14:textId="5D66A359" w:rsidR="00824786" w:rsidRPr="006522DB" w:rsidRDefault="00824786" w:rsidP="0065206E">
            <w:pPr>
              <w:pStyle w:val="NormalWeb"/>
              <w:numPr>
                <w:ilvl w:val="0"/>
                <w:numId w:val="13"/>
              </w:numPr>
              <w:shd w:val="clear" w:color="auto" w:fill="FFFFFF"/>
              <w:ind w:left="360"/>
              <w:rPr>
                <w:rFonts w:ascii="Gadugi" w:hAnsi="Gadugi" w:cstheme="majorHAnsi"/>
                <w:bCs/>
                <w:sz w:val="22"/>
                <w:szCs w:val="22"/>
              </w:rPr>
            </w:pPr>
            <w:r>
              <w:rPr>
                <w:rFonts w:ascii="Gadugi" w:hAnsi="Gadugi" w:cstheme="majorHAnsi"/>
                <w:bCs/>
                <w:sz w:val="22"/>
                <w:szCs w:val="22"/>
              </w:rPr>
              <w:t xml:space="preserve">Can take longer than others </w:t>
            </w:r>
            <w:r w:rsidRPr="006522DB">
              <w:rPr>
                <w:rFonts w:ascii="Gadugi" w:hAnsi="Gadugi" w:cstheme="majorHAnsi"/>
                <w:bCs/>
                <w:sz w:val="22"/>
                <w:szCs w:val="22"/>
              </w:rPr>
              <w:t xml:space="preserve">to </w:t>
            </w:r>
            <w:r>
              <w:rPr>
                <w:rFonts w:ascii="Gadugi" w:hAnsi="Gadugi" w:cstheme="majorHAnsi"/>
                <w:bCs/>
                <w:sz w:val="22"/>
                <w:szCs w:val="22"/>
              </w:rPr>
              <w:t>solve</w:t>
            </w:r>
            <w:r w:rsidRPr="006522DB">
              <w:rPr>
                <w:rFonts w:ascii="Gadugi" w:hAnsi="Gadugi" w:cstheme="majorHAnsi"/>
                <w:bCs/>
                <w:sz w:val="22"/>
                <w:szCs w:val="22"/>
              </w:rPr>
              <w:t xml:space="preserve"> calculations.</w:t>
            </w:r>
          </w:p>
          <w:p w14:paraId="4E7E4ADE" w14:textId="26C6D875" w:rsidR="00824786" w:rsidRPr="006522DB" w:rsidRDefault="00824786" w:rsidP="0065206E">
            <w:pPr>
              <w:pStyle w:val="NormalWeb"/>
              <w:numPr>
                <w:ilvl w:val="0"/>
                <w:numId w:val="13"/>
              </w:numPr>
              <w:shd w:val="clear" w:color="auto" w:fill="FFFFFF"/>
              <w:ind w:left="360"/>
              <w:rPr>
                <w:rFonts w:ascii="Gadugi" w:hAnsi="Gadugi" w:cstheme="majorHAnsi"/>
                <w:bCs/>
                <w:sz w:val="22"/>
                <w:szCs w:val="22"/>
              </w:rPr>
            </w:pPr>
            <w:r>
              <w:rPr>
                <w:rFonts w:ascii="Gadugi" w:hAnsi="Gadugi" w:cstheme="majorHAnsi"/>
                <w:bCs/>
                <w:sz w:val="22"/>
                <w:szCs w:val="22"/>
              </w:rPr>
              <w:t>M</w:t>
            </w:r>
            <w:r w:rsidRPr="006522DB">
              <w:rPr>
                <w:rFonts w:ascii="Gadugi" w:hAnsi="Gadugi" w:cstheme="majorHAnsi"/>
                <w:bCs/>
                <w:sz w:val="22"/>
                <w:szCs w:val="22"/>
              </w:rPr>
              <w:t xml:space="preserve">ental arithmetic </w:t>
            </w:r>
            <w:r w:rsidR="00311A17">
              <w:rPr>
                <w:rFonts w:ascii="Gadugi" w:hAnsi="Gadugi" w:cstheme="majorHAnsi"/>
                <w:bCs/>
                <w:sz w:val="22"/>
                <w:szCs w:val="22"/>
              </w:rPr>
              <w:t>can be challenging</w:t>
            </w:r>
          </w:p>
          <w:p w14:paraId="61220C21" w14:textId="77777777" w:rsidR="00311A17" w:rsidRDefault="00824786" w:rsidP="0065206E">
            <w:pPr>
              <w:pStyle w:val="NormalWeb"/>
              <w:numPr>
                <w:ilvl w:val="0"/>
                <w:numId w:val="13"/>
              </w:numPr>
              <w:shd w:val="clear" w:color="auto" w:fill="FFFFFF"/>
              <w:ind w:left="360"/>
              <w:rPr>
                <w:rFonts w:ascii="Gadugi" w:hAnsi="Gadugi" w:cstheme="majorHAnsi"/>
                <w:bCs/>
                <w:sz w:val="22"/>
                <w:szCs w:val="22"/>
              </w:rPr>
            </w:pPr>
            <w:r w:rsidRPr="006522DB">
              <w:rPr>
                <w:rFonts w:ascii="Gadugi" w:hAnsi="Gadugi" w:cstheme="majorHAnsi"/>
                <w:bCs/>
                <w:sz w:val="22"/>
                <w:szCs w:val="22"/>
              </w:rPr>
              <w:t>Difficulty in understanding place value.</w:t>
            </w:r>
          </w:p>
          <w:p w14:paraId="32D842AB" w14:textId="559292FE" w:rsidR="007E3161" w:rsidRPr="00311A17" w:rsidRDefault="00824786" w:rsidP="0065206E">
            <w:pPr>
              <w:pStyle w:val="NormalWeb"/>
              <w:numPr>
                <w:ilvl w:val="0"/>
                <w:numId w:val="13"/>
              </w:numPr>
              <w:shd w:val="clear" w:color="auto" w:fill="FFFFFF"/>
              <w:ind w:left="360"/>
              <w:rPr>
                <w:rFonts w:ascii="Gadugi" w:hAnsi="Gadugi" w:cstheme="majorHAnsi"/>
                <w:bCs/>
                <w:sz w:val="22"/>
                <w:szCs w:val="22"/>
              </w:rPr>
            </w:pPr>
            <w:r w:rsidRPr="00311A17">
              <w:rPr>
                <w:rFonts w:ascii="Gadugi" w:hAnsi="Gadugi" w:cstheme="majorHAnsi"/>
                <w:bCs/>
                <w:sz w:val="22"/>
                <w:szCs w:val="22"/>
              </w:rPr>
              <w:t xml:space="preserve">Addition </w:t>
            </w:r>
            <w:r w:rsidR="00311A17">
              <w:rPr>
                <w:rFonts w:ascii="Gadugi" w:hAnsi="Gadugi" w:cstheme="majorHAnsi"/>
                <w:bCs/>
                <w:sz w:val="22"/>
                <w:szCs w:val="22"/>
              </w:rPr>
              <w:t>can</w:t>
            </w:r>
            <w:r w:rsidRPr="00311A17">
              <w:rPr>
                <w:rFonts w:ascii="Gadugi" w:hAnsi="Gadugi" w:cstheme="majorHAnsi"/>
                <w:bCs/>
                <w:sz w:val="22"/>
                <w:szCs w:val="22"/>
              </w:rPr>
              <w:t xml:space="preserve"> often the default operation</w:t>
            </w:r>
            <w:r w:rsidR="00E5434C">
              <w:rPr>
                <w:rFonts w:ascii="Gadugi" w:hAnsi="Gadugi" w:cstheme="majorHAnsi"/>
                <w:bCs/>
                <w:sz w:val="22"/>
                <w:szCs w:val="22"/>
              </w:rPr>
              <w:t xml:space="preserve"> to use as it is the easiest. </w:t>
            </w:r>
          </w:p>
        </w:tc>
        <w:tc>
          <w:tcPr>
            <w:tcW w:w="5670" w:type="dxa"/>
          </w:tcPr>
          <w:p w14:paraId="76582AD2" w14:textId="77777777" w:rsidR="007E3161" w:rsidRPr="00C812DA" w:rsidRDefault="00C812D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Arial"/>
                <w:sz w:val="22"/>
                <w:szCs w:val="22"/>
              </w:rPr>
              <w:t>When appropriate, allow</w:t>
            </w:r>
            <w:r w:rsidR="00824786" w:rsidRPr="00CC3DEB">
              <w:rPr>
                <w:rFonts w:ascii="Gadugi" w:hAnsi="Gadugi" w:cs="Arial"/>
                <w:sz w:val="22"/>
                <w:szCs w:val="22"/>
              </w:rPr>
              <w:t xml:space="preserve"> </w:t>
            </w:r>
            <w:r>
              <w:rPr>
                <w:rFonts w:ascii="Gadugi" w:hAnsi="Gadugi" w:cs="Arial"/>
                <w:sz w:val="22"/>
                <w:szCs w:val="22"/>
              </w:rPr>
              <w:t xml:space="preserve">students </w:t>
            </w:r>
            <w:r w:rsidR="00824786" w:rsidRPr="00CC3DEB">
              <w:rPr>
                <w:rFonts w:ascii="Gadugi" w:hAnsi="Gadugi" w:cs="Arial"/>
                <w:sz w:val="22"/>
                <w:szCs w:val="22"/>
              </w:rPr>
              <w:t>to use a calculator to support their learning.</w:t>
            </w:r>
          </w:p>
          <w:p w14:paraId="3A69BA5C" w14:textId="77777777" w:rsidR="000D3A10" w:rsidRDefault="00C812D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Regular opportunities to practice </w:t>
            </w:r>
            <w:r w:rsidR="000D3A10">
              <w:rPr>
                <w:rFonts w:ascii="Gadugi" w:hAnsi="Gadugi" w:cstheme="majorHAnsi"/>
                <w:bCs/>
                <w:sz w:val="22"/>
                <w:szCs w:val="22"/>
              </w:rPr>
              <w:t xml:space="preserve">number facts such as multiplication. </w:t>
            </w:r>
          </w:p>
          <w:p w14:paraId="535A8D51" w14:textId="0991408E" w:rsidR="000D3A10" w:rsidRDefault="000D3A10"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Breaking learning down into smaller steps.</w:t>
            </w:r>
          </w:p>
          <w:p w14:paraId="246643E8" w14:textId="113796BA" w:rsidR="000D3A10" w:rsidRDefault="000D3A10"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Provide concrete and pictorial </w:t>
            </w:r>
            <w:r w:rsidR="00FE507E">
              <w:rPr>
                <w:rFonts w:ascii="Gadugi" w:hAnsi="Gadugi" w:cstheme="majorHAnsi"/>
                <w:bCs/>
                <w:sz w:val="22"/>
                <w:szCs w:val="22"/>
              </w:rPr>
              <w:t xml:space="preserve">examples before abstract. E.g. use stones to add or draw circles rather than presenting an equation 5+3 = </w:t>
            </w:r>
          </w:p>
          <w:p w14:paraId="6CEB6F58" w14:textId="6924DC19" w:rsidR="00C812DA" w:rsidRPr="001529CD" w:rsidRDefault="00E665D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Provide opportunities to practice skills with others before being asked to do it independently.</w:t>
            </w:r>
          </w:p>
        </w:tc>
      </w:tr>
    </w:tbl>
    <w:p w14:paraId="5D8A2F8D" w14:textId="77777777" w:rsidR="00581A4D" w:rsidRDefault="00581A4D" w:rsidP="00647763">
      <w:pPr>
        <w:pStyle w:val="NormalWeb"/>
        <w:spacing w:before="0" w:beforeAutospacing="0" w:after="360" w:afterAutospacing="0"/>
        <w:rPr>
          <w:rFonts w:asciiTheme="majorHAnsi" w:hAnsiTheme="majorHAnsi" w:cstheme="majorHAnsi"/>
          <w:b/>
          <w:bCs/>
          <w:color w:val="2F5496" w:themeColor="accent1" w:themeShade="BF"/>
          <w:sz w:val="26"/>
          <w:szCs w:val="26"/>
        </w:rPr>
      </w:pPr>
      <w:bookmarkStart w:id="15" w:name="learning-difficulties"/>
      <w:bookmarkEnd w:id="14"/>
      <w:bookmarkEnd w:id="15"/>
    </w:p>
    <w:p w14:paraId="39548E19" w14:textId="0077B0B3" w:rsidR="00581A4D" w:rsidRDefault="00F210E7" w:rsidP="0054252C">
      <w:pPr>
        <w:pStyle w:val="NormalWeb"/>
        <w:spacing w:after="0" w:afterAutospacing="0"/>
        <w:rPr>
          <w:rFonts w:asciiTheme="majorHAnsi" w:hAnsiTheme="majorHAnsi" w:cstheme="majorHAnsi"/>
          <w:b/>
          <w:bCs/>
          <w:color w:val="2F5496" w:themeColor="accent1" w:themeShade="BF"/>
          <w:sz w:val="26"/>
          <w:szCs w:val="26"/>
        </w:rPr>
      </w:pPr>
      <w:r>
        <w:rPr>
          <w:rFonts w:asciiTheme="majorHAnsi" w:hAnsiTheme="majorHAnsi" w:cstheme="majorHAnsi"/>
          <w:b/>
          <w:bCs/>
          <w:color w:val="2F5496" w:themeColor="accent1" w:themeShade="BF"/>
          <w:sz w:val="26"/>
          <w:szCs w:val="26"/>
        </w:rPr>
        <w:t>2.</w:t>
      </w:r>
      <w:r w:rsidR="00A809D0">
        <w:rPr>
          <w:rFonts w:asciiTheme="majorHAnsi" w:hAnsiTheme="majorHAnsi" w:cstheme="majorHAnsi"/>
          <w:b/>
          <w:bCs/>
          <w:color w:val="2F5496" w:themeColor="accent1" w:themeShade="BF"/>
          <w:sz w:val="26"/>
          <w:szCs w:val="26"/>
        </w:rPr>
        <w:t>3</w:t>
      </w:r>
      <w:r>
        <w:rPr>
          <w:rFonts w:asciiTheme="majorHAnsi" w:hAnsiTheme="majorHAnsi" w:cstheme="majorHAnsi"/>
          <w:b/>
          <w:bCs/>
          <w:color w:val="2F5496" w:themeColor="accent1" w:themeShade="BF"/>
          <w:sz w:val="26"/>
          <w:szCs w:val="26"/>
        </w:rPr>
        <w:t xml:space="preserve"> </w:t>
      </w:r>
      <w:r w:rsidR="00581A4D" w:rsidRPr="00581A4D">
        <w:rPr>
          <w:rFonts w:asciiTheme="majorHAnsi" w:hAnsiTheme="majorHAnsi" w:cstheme="majorHAnsi"/>
          <w:b/>
          <w:bCs/>
          <w:color w:val="2F5496" w:themeColor="accent1" w:themeShade="BF"/>
          <w:sz w:val="26"/>
          <w:szCs w:val="26"/>
        </w:rPr>
        <w:t>Sensory and Physical difficulties</w:t>
      </w:r>
    </w:p>
    <w:p w14:paraId="511BCBCE" w14:textId="6E65D4C1" w:rsidR="00C35D97" w:rsidRPr="007E04E2" w:rsidRDefault="007E04E2" w:rsidP="0054252C">
      <w:pPr>
        <w:pStyle w:val="NormalWeb"/>
        <w:shd w:val="clear" w:color="auto" w:fill="FFFFFF"/>
        <w:spacing w:before="0" w:beforeAutospacing="0" w:after="0" w:afterAutospacing="0"/>
        <w:rPr>
          <w:rFonts w:ascii="Gadugi" w:hAnsi="Gadugi" w:cs="Arial"/>
          <w:bCs/>
          <w:sz w:val="22"/>
          <w:szCs w:val="22"/>
        </w:rPr>
      </w:pPr>
      <w:r w:rsidRPr="007E04E2">
        <w:rPr>
          <w:rFonts w:ascii="Gadugi" w:hAnsi="Gadugi" w:cs="Arial"/>
          <w:bCs/>
          <w:sz w:val="22"/>
          <w:szCs w:val="22"/>
        </w:rPr>
        <w:t xml:space="preserve">Difficulties that </w:t>
      </w:r>
      <w:r>
        <w:rPr>
          <w:rFonts w:ascii="Gadugi" w:hAnsi="Gadugi" w:cs="Arial"/>
          <w:bCs/>
          <w:sz w:val="22"/>
          <w:szCs w:val="22"/>
        </w:rPr>
        <w:t>are sensory can be visual impairm</w:t>
      </w:r>
      <w:r w:rsidR="00832089">
        <w:rPr>
          <w:rFonts w:ascii="Gadugi" w:hAnsi="Gadugi" w:cs="Arial"/>
          <w:bCs/>
          <w:sz w:val="22"/>
          <w:szCs w:val="22"/>
        </w:rPr>
        <w:t xml:space="preserve">ent, hearing impairment, as well as physical conditions such as </w:t>
      </w:r>
      <w:r w:rsidR="004161CE">
        <w:rPr>
          <w:rFonts w:ascii="Gadugi" w:hAnsi="Gadugi" w:cs="Arial"/>
          <w:bCs/>
          <w:sz w:val="22"/>
          <w:szCs w:val="22"/>
        </w:rPr>
        <w:t>cerebral</w:t>
      </w:r>
      <w:r w:rsidR="00832089">
        <w:rPr>
          <w:rFonts w:ascii="Gadugi" w:hAnsi="Gadugi" w:cs="Arial"/>
          <w:bCs/>
          <w:sz w:val="22"/>
          <w:szCs w:val="22"/>
        </w:rPr>
        <w:t xml:space="preserve"> palsy. These students will </w:t>
      </w:r>
      <w:r w:rsidR="00C35D97">
        <w:rPr>
          <w:rFonts w:ascii="Gadugi" w:hAnsi="Gadugi" w:cs="Arial"/>
          <w:bCs/>
          <w:sz w:val="22"/>
          <w:szCs w:val="22"/>
        </w:rPr>
        <w:t xml:space="preserve">often need specific support, which could be a combination of education and health. Students with sensory and physical </w:t>
      </w:r>
      <w:r w:rsidR="009B58A8">
        <w:rPr>
          <w:rFonts w:ascii="Gadugi" w:hAnsi="Gadugi" w:cs="Arial"/>
          <w:bCs/>
          <w:sz w:val="22"/>
          <w:szCs w:val="22"/>
        </w:rPr>
        <w:t xml:space="preserve">difficulties do not necessarily have a learning difficulty but sometimes their </w:t>
      </w:r>
      <w:r w:rsidR="00010CE3">
        <w:rPr>
          <w:rFonts w:ascii="Gadugi" w:hAnsi="Gadugi" w:cs="Arial"/>
          <w:bCs/>
          <w:sz w:val="22"/>
          <w:szCs w:val="22"/>
        </w:rPr>
        <w:t xml:space="preserve">impairment or condition can affect their ability to learn, particularly if they are in a traditional classroom environment. </w:t>
      </w:r>
    </w:p>
    <w:p w14:paraId="7521E115" w14:textId="1915E86F" w:rsidR="009C5228" w:rsidRDefault="009C5228" w:rsidP="009C5228">
      <w:pPr>
        <w:pStyle w:val="NormalWeb"/>
        <w:shd w:val="clear" w:color="auto" w:fill="FFFFFF"/>
        <w:spacing w:before="0" w:beforeAutospacing="0" w:after="360" w:afterAutospacing="0"/>
        <w:rPr>
          <w:rFonts w:ascii="Gadugi" w:hAnsi="Gadugi" w:cs="Arial"/>
          <w:sz w:val="22"/>
          <w:szCs w:val="22"/>
        </w:rPr>
      </w:pPr>
      <w:r w:rsidRPr="00CC3DEB">
        <w:rPr>
          <w:rFonts w:ascii="Gadugi" w:hAnsi="Gadugi" w:cs="Arial"/>
          <w:b/>
          <w:sz w:val="22"/>
          <w:szCs w:val="22"/>
        </w:rPr>
        <w:t>Dyspraxia</w:t>
      </w:r>
      <w:r>
        <w:rPr>
          <w:rFonts w:ascii="Gadugi" w:hAnsi="Gadugi" w:cs="Arial"/>
          <w:b/>
          <w:sz w:val="22"/>
          <w:szCs w:val="22"/>
        </w:rPr>
        <w:t xml:space="preserve"> </w:t>
      </w:r>
      <w:hyperlink r:id="rId45" w:tgtFrame="_blank" w:history="1">
        <w:r w:rsidRPr="00CC3DEB">
          <w:rPr>
            <w:rStyle w:val="Hyperlink"/>
            <w:rFonts w:ascii="Gadugi" w:hAnsi="Gadugi" w:cs="Arial"/>
            <w:color w:val="auto"/>
            <w:sz w:val="22"/>
            <w:szCs w:val="22"/>
            <w:u w:val="none"/>
          </w:rPr>
          <w:t>is a motor skills difficulty</w:t>
        </w:r>
      </w:hyperlink>
      <w:r w:rsidRPr="00CC3DEB">
        <w:rPr>
          <w:rFonts w:ascii="Gadugi" w:hAnsi="Gadugi" w:cs="Arial"/>
          <w:sz w:val="22"/>
          <w:szCs w:val="22"/>
        </w:rPr>
        <w:t xml:space="preserve"> that affects the planning and coordination of muscles. Holding a pencil </w:t>
      </w:r>
      <w:r>
        <w:rPr>
          <w:rFonts w:ascii="Gadugi" w:hAnsi="Gadugi" w:cs="Arial"/>
          <w:sz w:val="22"/>
          <w:szCs w:val="22"/>
        </w:rPr>
        <w:t>can be</w:t>
      </w:r>
      <w:r w:rsidRPr="00CC3DEB">
        <w:rPr>
          <w:rFonts w:ascii="Gadugi" w:hAnsi="Gadugi" w:cs="Arial"/>
          <w:sz w:val="22"/>
          <w:szCs w:val="22"/>
        </w:rPr>
        <w:t xml:space="preserve"> painful, so writing may contain more spelling errors and </w:t>
      </w:r>
      <w:r>
        <w:rPr>
          <w:rFonts w:ascii="Gadugi" w:hAnsi="Gadugi" w:cs="Arial"/>
          <w:sz w:val="22"/>
          <w:szCs w:val="22"/>
        </w:rPr>
        <w:t>be illegible</w:t>
      </w:r>
      <w:r w:rsidRPr="00CC3DEB">
        <w:rPr>
          <w:rFonts w:ascii="Gadugi" w:hAnsi="Gadugi" w:cs="Arial"/>
          <w:sz w:val="22"/>
          <w:szCs w:val="22"/>
        </w:rPr>
        <w:t xml:space="preserve">. In cases of </w:t>
      </w:r>
      <w:r w:rsidRPr="00CC3DEB">
        <w:rPr>
          <w:rFonts w:ascii="Gadugi" w:hAnsi="Gadugi" w:cs="Arial"/>
          <w:b/>
          <w:sz w:val="22"/>
          <w:szCs w:val="22"/>
        </w:rPr>
        <w:t>verbal dyspraxia</w:t>
      </w:r>
      <w:r>
        <w:rPr>
          <w:rFonts w:ascii="Gadugi" w:hAnsi="Gadugi" w:cs="Arial"/>
          <w:sz w:val="22"/>
          <w:szCs w:val="22"/>
        </w:rPr>
        <w:t xml:space="preserve">, </w:t>
      </w:r>
      <w:r w:rsidRPr="00CC3DEB">
        <w:rPr>
          <w:rFonts w:ascii="Gadugi" w:hAnsi="Gadugi" w:cs="Arial"/>
          <w:sz w:val="22"/>
          <w:szCs w:val="22"/>
        </w:rPr>
        <w:t>the muscles of the face, mouth and throat are affected, limiting spoken language production.</w:t>
      </w:r>
      <w:r>
        <w:rPr>
          <w:rFonts w:ascii="Gadugi" w:hAnsi="Gadugi" w:cs="Arial"/>
          <w:sz w:val="22"/>
          <w:szCs w:val="22"/>
        </w:rPr>
        <w:t xml:space="preserve"> </w:t>
      </w:r>
      <w:r w:rsidRPr="00282890">
        <w:rPr>
          <w:rFonts w:ascii="Gadugi" w:hAnsi="Gadugi" w:cs="Arial"/>
          <w:sz w:val="22"/>
          <w:szCs w:val="22"/>
        </w:rPr>
        <w:t xml:space="preserve">People with dyspraxia may also walk differently to their peers, have trouble using a paintbrush, experience difficulties playing a musical instrument, and coordinating movements in sports. </w:t>
      </w:r>
      <w:r>
        <w:rPr>
          <w:rFonts w:ascii="Gadugi" w:hAnsi="Gadugi" w:cs="Arial"/>
          <w:sz w:val="22"/>
          <w:szCs w:val="22"/>
        </w:rPr>
        <w:t xml:space="preserve">Sometimes students with dyspraxia </w:t>
      </w:r>
      <w:r w:rsidRPr="00282890">
        <w:rPr>
          <w:rFonts w:ascii="Gadugi" w:hAnsi="Gadugi" w:cs="Arial"/>
          <w:sz w:val="22"/>
          <w:szCs w:val="22"/>
        </w:rPr>
        <w:t xml:space="preserve">can </w:t>
      </w:r>
      <w:r>
        <w:rPr>
          <w:rFonts w:ascii="Gadugi" w:hAnsi="Gadugi" w:cs="Arial"/>
          <w:sz w:val="22"/>
          <w:szCs w:val="22"/>
        </w:rPr>
        <w:t xml:space="preserve">face difficulties with processing information, </w:t>
      </w:r>
      <w:r w:rsidRPr="00282890">
        <w:rPr>
          <w:rFonts w:ascii="Gadugi" w:hAnsi="Gadugi" w:cs="Arial"/>
          <w:sz w:val="22"/>
          <w:szCs w:val="22"/>
        </w:rPr>
        <w:t>need</w:t>
      </w:r>
      <w:r>
        <w:rPr>
          <w:rFonts w:ascii="Gadugi" w:hAnsi="Gadugi" w:cs="Arial"/>
          <w:sz w:val="22"/>
          <w:szCs w:val="22"/>
        </w:rPr>
        <w:t>ing</w:t>
      </w:r>
      <w:r w:rsidRPr="00282890">
        <w:rPr>
          <w:rFonts w:ascii="Gadugi" w:hAnsi="Gadugi" w:cs="Arial"/>
          <w:sz w:val="22"/>
          <w:szCs w:val="22"/>
        </w:rPr>
        <w:t xml:space="preserve"> more time to complete </w:t>
      </w:r>
      <w:r>
        <w:rPr>
          <w:rFonts w:ascii="Gadugi" w:hAnsi="Gadugi" w:cs="Arial"/>
          <w:sz w:val="22"/>
          <w:szCs w:val="22"/>
        </w:rPr>
        <w:t>tasks</w:t>
      </w:r>
      <w:r w:rsidRPr="00282890">
        <w:rPr>
          <w:rFonts w:ascii="Gadugi" w:hAnsi="Gadugi" w:cs="Arial"/>
          <w:sz w:val="22"/>
          <w:szCs w:val="22"/>
        </w:rPr>
        <w:t xml:space="preserve"> and recall things.</w:t>
      </w:r>
    </w:p>
    <w:tbl>
      <w:tblPr>
        <w:tblStyle w:val="TableGrid"/>
        <w:tblW w:w="10060" w:type="dxa"/>
        <w:tblLook w:val="04A0" w:firstRow="1" w:lastRow="0" w:firstColumn="1" w:lastColumn="0" w:noHBand="0" w:noVBand="1"/>
      </w:tblPr>
      <w:tblGrid>
        <w:gridCol w:w="4390"/>
        <w:gridCol w:w="5670"/>
      </w:tblGrid>
      <w:tr w:rsidR="009C5228" w:rsidRPr="007076F6" w14:paraId="6E2141B3" w14:textId="77777777" w:rsidTr="002476A3">
        <w:tc>
          <w:tcPr>
            <w:tcW w:w="4390" w:type="dxa"/>
          </w:tcPr>
          <w:p w14:paraId="2FC4C995" w14:textId="77777777" w:rsidR="009C5228" w:rsidRPr="007076F6" w:rsidRDefault="009C5228" w:rsidP="002476A3">
            <w:pPr>
              <w:pStyle w:val="NormalWeb"/>
              <w:spacing w:before="0" w:beforeAutospacing="0" w:after="0" w:afterAutospacing="0"/>
              <w:rPr>
                <w:rFonts w:ascii="Gadugi" w:hAnsi="Gadugi" w:cstheme="majorHAnsi"/>
                <w:bCs/>
                <w:sz w:val="22"/>
                <w:szCs w:val="22"/>
              </w:rPr>
            </w:pPr>
            <w:bookmarkStart w:id="16" w:name="_Hlk90361281"/>
            <w:r w:rsidRPr="007076F6">
              <w:rPr>
                <w:rFonts w:ascii="Gadugi" w:hAnsi="Gadugi" w:cstheme="majorHAnsi"/>
                <w:bCs/>
                <w:sz w:val="22"/>
                <w:szCs w:val="22"/>
              </w:rPr>
              <w:t xml:space="preserve">What </w:t>
            </w:r>
            <w:r w:rsidRPr="00D8478D">
              <w:rPr>
                <w:rFonts w:ascii="Gadugi" w:hAnsi="Gadugi" w:cstheme="majorHAnsi"/>
                <w:b/>
                <w:sz w:val="22"/>
                <w:szCs w:val="22"/>
              </w:rPr>
              <w:t>might</w:t>
            </w:r>
            <w:r w:rsidRPr="007076F6">
              <w:rPr>
                <w:rFonts w:ascii="Gadugi" w:hAnsi="Gadugi" w:cstheme="majorHAnsi"/>
                <w:bCs/>
                <w:sz w:val="22"/>
                <w:szCs w:val="22"/>
              </w:rPr>
              <w:t xml:space="preserve"> it look like?</w:t>
            </w:r>
          </w:p>
        </w:tc>
        <w:tc>
          <w:tcPr>
            <w:tcW w:w="5670" w:type="dxa"/>
          </w:tcPr>
          <w:p w14:paraId="2B7622C9" w14:textId="77777777" w:rsidR="009C5228" w:rsidRPr="007076F6" w:rsidRDefault="009C5228" w:rsidP="002476A3">
            <w:pPr>
              <w:pStyle w:val="NormalWeb"/>
              <w:spacing w:before="0" w:beforeAutospacing="0" w:after="0" w:afterAutospacing="0"/>
              <w:rPr>
                <w:rFonts w:ascii="Gadugi" w:hAnsi="Gadugi" w:cstheme="majorHAnsi"/>
                <w:bCs/>
                <w:sz w:val="22"/>
                <w:szCs w:val="22"/>
              </w:rPr>
            </w:pPr>
            <w:r w:rsidRPr="007076F6">
              <w:rPr>
                <w:rFonts w:ascii="Gadugi" w:hAnsi="Gadugi" w:cstheme="majorHAnsi"/>
                <w:bCs/>
                <w:sz w:val="22"/>
                <w:szCs w:val="22"/>
              </w:rPr>
              <w:t xml:space="preserve">How to </w:t>
            </w:r>
            <w:r w:rsidRPr="00A77AC6">
              <w:rPr>
                <w:rFonts w:ascii="Gadugi" w:hAnsi="Gadugi" w:cstheme="majorHAnsi"/>
                <w:b/>
                <w:sz w:val="22"/>
                <w:szCs w:val="22"/>
              </w:rPr>
              <w:t>support</w:t>
            </w:r>
            <w:r w:rsidRPr="007076F6">
              <w:rPr>
                <w:rFonts w:ascii="Gadugi" w:hAnsi="Gadugi" w:cstheme="majorHAnsi"/>
                <w:bCs/>
                <w:sz w:val="22"/>
                <w:szCs w:val="22"/>
              </w:rPr>
              <w:t xml:space="preserve"> students</w:t>
            </w:r>
          </w:p>
        </w:tc>
      </w:tr>
      <w:tr w:rsidR="009C5228" w:rsidRPr="007076F6" w14:paraId="7160B13C" w14:textId="77777777" w:rsidTr="002476A3">
        <w:tc>
          <w:tcPr>
            <w:tcW w:w="4390" w:type="dxa"/>
          </w:tcPr>
          <w:p w14:paraId="0CE25136" w14:textId="77777777" w:rsidR="009C5228" w:rsidRDefault="009C5228" w:rsidP="0065206E">
            <w:pPr>
              <w:pStyle w:val="NormalWeb"/>
              <w:numPr>
                <w:ilvl w:val="0"/>
                <w:numId w:val="13"/>
              </w:numPr>
              <w:shd w:val="clear" w:color="auto" w:fill="FFFFFF"/>
              <w:ind w:left="360"/>
              <w:rPr>
                <w:rFonts w:ascii="Gadugi" w:hAnsi="Gadugi" w:cstheme="majorHAnsi"/>
                <w:bCs/>
                <w:sz w:val="22"/>
                <w:szCs w:val="22"/>
              </w:rPr>
            </w:pPr>
            <w:r>
              <w:rPr>
                <w:rFonts w:ascii="Gadugi" w:hAnsi="Gadugi" w:cstheme="majorHAnsi"/>
                <w:bCs/>
                <w:sz w:val="22"/>
                <w:szCs w:val="22"/>
              </w:rPr>
              <w:t>Students may appear clumsy or have poor balance</w:t>
            </w:r>
          </w:p>
          <w:p w14:paraId="61524EB8" w14:textId="77777777" w:rsidR="009C5228" w:rsidRDefault="009C5228" w:rsidP="0065206E">
            <w:pPr>
              <w:pStyle w:val="NormalWeb"/>
              <w:numPr>
                <w:ilvl w:val="0"/>
                <w:numId w:val="13"/>
              </w:numPr>
              <w:shd w:val="clear" w:color="auto" w:fill="FFFFFF"/>
              <w:ind w:left="360"/>
              <w:rPr>
                <w:rFonts w:ascii="Gadugi" w:hAnsi="Gadugi" w:cstheme="majorHAnsi"/>
                <w:bCs/>
                <w:sz w:val="22"/>
                <w:szCs w:val="22"/>
              </w:rPr>
            </w:pPr>
            <w:r>
              <w:rPr>
                <w:rFonts w:ascii="Gadugi" w:hAnsi="Gadugi" w:cstheme="majorHAnsi"/>
                <w:bCs/>
                <w:sz w:val="22"/>
                <w:szCs w:val="22"/>
              </w:rPr>
              <w:t>Handwriting may not be illegible</w:t>
            </w:r>
          </w:p>
          <w:p w14:paraId="2DA2DB56" w14:textId="77777777" w:rsidR="009C5228" w:rsidRDefault="009C5228" w:rsidP="0065206E">
            <w:pPr>
              <w:pStyle w:val="NormalWeb"/>
              <w:numPr>
                <w:ilvl w:val="0"/>
                <w:numId w:val="13"/>
              </w:numPr>
              <w:shd w:val="clear" w:color="auto" w:fill="FFFFFF"/>
              <w:ind w:left="360"/>
              <w:rPr>
                <w:rFonts w:ascii="Gadugi" w:hAnsi="Gadugi" w:cstheme="majorHAnsi"/>
                <w:bCs/>
                <w:sz w:val="22"/>
                <w:szCs w:val="22"/>
              </w:rPr>
            </w:pPr>
            <w:r>
              <w:rPr>
                <w:rFonts w:ascii="Gadugi" w:hAnsi="Gadugi" w:cstheme="majorHAnsi"/>
                <w:bCs/>
                <w:sz w:val="22"/>
                <w:szCs w:val="22"/>
              </w:rPr>
              <w:t xml:space="preserve">Students may appear tired </w:t>
            </w:r>
          </w:p>
          <w:p w14:paraId="5BC53AB2" w14:textId="77777777" w:rsidR="009C5228" w:rsidRPr="00311A17" w:rsidRDefault="009C5228" w:rsidP="0065206E">
            <w:pPr>
              <w:pStyle w:val="NormalWeb"/>
              <w:numPr>
                <w:ilvl w:val="0"/>
                <w:numId w:val="13"/>
              </w:numPr>
              <w:shd w:val="clear" w:color="auto" w:fill="FFFFFF"/>
              <w:ind w:left="360"/>
              <w:rPr>
                <w:rFonts w:ascii="Gadugi" w:hAnsi="Gadugi" w:cstheme="majorHAnsi"/>
                <w:bCs/>
                <w:sz w:val="22"/>
                <w:szCs w:val="22"/>
              </w:rPr>
            </w:pPr>
            <w:r>
              <w:rPr>
                <w:rFonts w:ascii="Gadugi" w:hAnsi="Gadugi" w:cstheme="majorHAnsi"/>
                <w:bCs/>
                <w:sz w:val="22"/>
                <w:szCs w:val="22"/>
              </w:rPr>
              <w:t xml:space="preserve">Can often need support with general organisation </w:t>
            </w:r>
          </w:p>
        </w:tc>
        <w:tc>
          <w:tcPr>
            <w:tcW w:w="5670" w:type="dxa"/>
          </w:tcPr>
          <w:p w14:paraId="3869B14E" w14:textId="77777777" w:rsidR="009C5228" w:rsidRPr="001529CD" w:rsidRDefault="009C5228"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May need specialist exercises to stretch their muscles regularly</w:t>
            </w:r>
          </w:p>
          <w:p w14:paraId="49C3D3BA" w14:textId="77777777" w:rsidR="009C5228" w:rsidRDefault="009C5228"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Students may need adaptations made to the physical environment to move easily around the setting</w:t>
            </w:r>
          </w:p>
          <w:p w14:paraId="789E70F7" w14:textId="77777777" w:rsidR="009C5228" w:rsidRPr="00936A28" w:rsidRDefault="009C5228"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Opportunities to work with others and perhaps peers scribing or supporting </w:t>
            </w:r>
          </w:p>
        </w:tc>
      </w:tr>
      <w:bookmarkEnd w:id="16"/>
    </w:tbl>
    <w:p w14:paraId="3DF2F6CA" w14:textId="77777777" w:rsidR="0054252C" w:rsidRDefault="0054252C" w:rsidP="009C5228">
      <w:pPr>
        <w:pStyle w:val="NormalWeb"/>
        <w:spacing w:before="0" w:beforeAutospacing="0" w:after="360" w:afterAutospacing="0"/>
        <w:rPr>
          <w:rFonts w:asciiTheme="majorHAnsi" w:hAnsiTheme="majorHAnsi" w:cstheme="majorHAnsi"/>
          <w:b/>
          <w:bCs/>
          <w:color w:val="2F5496" w:themeColor="accent1" w:themeShade="BF"/>
          <w:sz w:val="26"/>
          <w:szCs w:val="26"/>
        </w:rPr>
      </w:pPr>
    </w:p>
    <w:p w14:paraId="6D088D65" w14:textId="77777777" w:rsidR="0054252C" w:rsidRDefault="0054252C" w:rsidP="009C5228">
      <w:pPr>
        <w:pStyle w:val="NormalWeb"/>
        <w:spacing w:before="0" w:beforeAutospacing="0" w:after="360" w:afterAutospacing="0"/>
        <w:rPr>
          <w:rFonts w:asciiTheme="majorHAnsi" w:hAnsiTheme="majorHAnsi" w:cstheme="majorHAnsi"/>
          <w:b/>
          <w:bCs/>
          <w:color w:val="2F5496" w:themeColor="accent1" w:themeShade="BF"/>
          <w:sz w:val="26"/>
          <w:szCs w:val="26"/>
        </w:rPr>
      </w:pPr>
    </w:p>
    <w:p w14:paraId="3E3DC938" w14:textId="77777777" w:rsidR="0054252C" w:rsidRDefault="0054252C" w:rsidP="009C5228">
      <w:pPr>
        <w:pStyle w:val="NormalWeb"/>
        <w:spacing w:before="0" w:beforeAutospacing="0" w:after="360" w:afterAutospacing="0"/>
        <w:rPr>
          <w:rFonts w:asciiTheme="majorHAnsi" w:hAnsiTheme="majorHAnsi" w:cstheme="majorHAnsi"/>
          <w:b/>
          <w:bCs/>
          <w:color w:val="2F5496" w:themeColor="accent1" w:themeShade="BF"/>
          <w:sz w:val="26"/>
          <w:szCs w:val="26"/>
        </w:rPr>
      </w:pPr>
    </w:p>
    <w:p w14:paraId="0912D457" w14:textId="77777777" w:rsidR="0054252C" w:rsidRDefault="0054252C" w:rsidP="009C5228">
      <w:pPr>
        <w:pStyle w:val="NormalWeb"/>
        <w:spacing w:before="0" w:beforeAutospacing="0" w:after="360" w:afterAutospacing="0"/>
        <w:rPr>
          <w:rFonts w:asciiTheme="majorHAnsi" w:hAnsiTheme="majorHAnsi" w:cstheme="majorHAnsi"/>
          <w:b/>
          <w:bCs/>
          <w:color w:val="2F5496" w:themeColor="accent1" w:themeShade="BF"/>
          <w:sz w:val="26"/>
          <w:szCs w:val="26"/>
        </w:rPr>
      </w:pPr>
    </w:p>
    <w:p w14:paraId="781A506B" w14:textId="77777777" w:rsidR="0054252C" w:rsidRDefault="0054252C" w:rsidP="009C5228">
      <w:pPr>
        <w:pStyle w:val="NormalWeb"/>
        <w:spacing w:before="0" w:beforeAutospacing="0" w:after="360" w:afterAutospacing="0"/>
        <w:rPr>
          <w:rFonts w:asciiTheme="majorHAnsi" w:hAnsiTheme="majorHAnsi" w:cstheme="majorHAnsi"/>
          <w:b/>
          <w:bCs/>
          <w:color w:val="2F5496" w:themeColor="accent1" w:themeShade="BF"/>
          <w:sz w:val="26"/>
          <w:szCs w:val="26"/>
        </w:rPr>
      </w:pPr>
    </w:p>
    <w:p w14:paraId="2C51CF2B" w14:textId="77777777" w:rsidR="0054252C" w:rsidRDefault="0054252C" w:rsidP="009C5228">
      <w:pPr>
        <w:pStyle w:val="NormalWeb"/>
        <w:spacing w:before="0" w:beforeAutospacing="0" w:after="360" w:afterAutospacing="0"/>
        <w:rPr>
          <w:rFonts w:asciiTheme="majorHAnsi" w:hAnsiTheme="majorHAnsi" w:cstheme="majorHAnsi"/>
          <w:b/>
          <w:bCs/>
          <w:color w:val="2F5496" w:themeColor="accent1" w:themeShade="BF"/>
          <w:sz w:val="26"/>
          <w:szCs w:val="26"/>
        </w:rPr>
      </w:pPr>
    </w:p>
    <w:p w14:paraId="3F43F644" w14:textId="5E3847D7" w:rsidR="009C5228" w:rsidRDefault="00717480" w:rsidP="0054252C">
      <w:pPr>
        <w:pStyle w:val="NormalWeb"/>
        <w:spacing w:before="0" w:beforeAutospacing="0" w:after="0" w:afterAutospacing="0"/>
        <w:rPr>
          <w:rFonts w:asciiTheme="majorHAnsi" w:hAnsiTheme="majorHAnsi" w:cstheme="majorHAnsi"/>
          <w:b/>
          <w:bCs/>
          <w:color w:val="2F5496" w:themeColor="accent1" w:themeShade="BF"/>
          <w:sz w:val="26"/>
          <w:szCs w:val="26"/>
        </w:rPr>
      </w:pPr>
      <w:r>
        <w:rPr>
          <w:rFonts w:asciiTheme="majorHAnsi" w:hAnsiTheme="majorHAnsi" w:cstheme="majorHAnsi"/>
          <w:b/>
          <w:bCs/>
          <w:color w:val="2F5496" w:themeColor="accent1" w:themeShade="BF"/>
          <w:sz w:val="26"/>
          <w:szCs w:val="26"/>
        </w:rPr>
        <w:lastRenderedPageBreak/>
        <w:t>2.</w:t>
      </w:r>
      <w:r w:rsidR="00A809D0">
        <w:rPr>
          <w:rFonts w:asciiTheme="majorHAnsi" w:hAnsiTheme="majorHAnsi" w:cstheme="majorHAnsi"/>
          <w:b/>
          <w:bCs/>
          <w:color w:val="2F5496" w:themeColor="accent1" w:themeShade="BF"/>
          <w:sz w:val="26"/>
          <w:szCs w:val="26"/>
        </w:rPr>
        <w:t>4</w:t>
      </w:r>
      <w:r>
        <w:rPr>
          <w:rFonts w:asciiTheme="majorHAnsi" w:hAnsiTheme="majorHAnsi" w:cstheme="majorHAnsi"/>
          <w:b/>
          <w:bCs/>
          <w:color w:val="2F5496" w:themeColor="accent1" w:themeShade="BF"/>
          <w:sz w:val="26"/>
          <w:szCs w:val="26"/>
        </w:rPr>
        <w:t xml:space="preserve"> </w:t>
      </w:r>
      <w:r w:rsidR="009C5228" w:rsidRPr="009C5228">
        <w:rPr>
          <w:rFonts w:asciiTheme="majorHAnsi" w:hAnsiTheme="majorHAnsi" w:cstheme="majorHAnsi"/>
          <w:b/>
          <w:bCs/>
          <w:color w:val="2F5496" w:themeColor="accent1" w:themeShade="BF"/>
          <w:sz w:val="26"/>
          <w:szCs w:val="26"/>
        </w:rPr>
        <w:t>Co</w:t>
      </w:r>
      <w:r w:rsidR="009C5228">
        <w:rPr>
          <w:rFonts w:asciiTheme="majorHAnsi" w:hAnsiTheme="majorHAnsi" w:cstheme="majorHAnsi"/>
          <w:b/>
          <w:bCs/>
          <w:color w:val="2F5496" w:themeColor="accent1" w:themeShade="BF"/>
          <w:sz w:val="26"/>
          <w:szCs w:val="26"/>
        </w:rPr>
        <w:t>mmunication and interaction</w:t>
      </w:r>
      <w:r w:rsidR="009C5228" w:rsidRPr="009C5228">
        <w:rPr>
          <w:rFonts w:asciiTheme="majorHAnsi" w:hAnsiTheme="majorHAnsi" w:cstheme="majorHAnsi"/>
          <w:b/>
          <w:bCs/>
          <w:noProof/>
          <w:color w:val="2F5496" w:themeColor="accent1" w:themeShade="BF"/>
          <w:sz w:val="26"/>
          <w:szCs w:val="26"/>
        </w:rPr>
        <w:t xml:space="preserve"> </w:t>
      </w:r>
    </w:p>
    <w:p w14:paraId="52A42D55" w14:textId="1841E3BB" w:rsidR="00AD0E3A" w:rsidRPr="00AD0E3A" w:rsidRDefault="00AD0E3A" w:rsidP="0054252C">
      <w:pPr>
        <w:pStyle w:val="Heading1"/>
        <w:shd w:val="clear" w:color="auto" w:fill="FFFFFF"/>
        <w:spacing w:before="0"/>
        <w:rPr>
          <w:rFonts w:ascii="Gadugi" w:hAnsi="Gadugi" w:cstheme="majorHAnsi"/>
          <w:color w:val="auto"/>
          <w:sz w:val="22"/>
          <w:szCs w:val="22"/>
        </w:rPr>
      </w:pPr>
      <w:r w:rsidRPr="00AD0E3A">
        <w:rPr>
          <w:rFonts w:ascii="Gadugi" w:hAnsi="Gadugi" w:cstheme="majorHAnsi"/>
          <w:color w:val="auto"/>
          <w:sz w:val="22"/>
          <w:szCs w:val="22"/>
        </w:rPr>
        <w:t xml:space="preserve">Difficulties with communication </w:t>
      </w:r>
      <w:r>
        <w:rPr>
          <w:rFonts w:ascii="Gadugi" w:hAnsi="Gadugi" w:cstheme="majorHAnsi"/>
          <w:color w:val="auto"/>
          <w:sz w:val="22"/>
          <w:szCs w:val="22"/>
        </w:rPr>
        <w:t xml:space="preserve">can often be </w:t>
      </w:r>
      <w:r w:rsidR="001408DE">
        <w:rPr>
          <w:rFonts w:ascii="Gadugi" w:hAnsi="Gadugi" w:cstheme="majorHAnsi"/>
          <w:color w:val="auto"/>
          <w:sz w:val="22"/>
          <w:szCs w:val="22"/>
        </w:rPr>
        <w:t>identified at an early age and are usually referred to as Speech, language and communication difficulties</w:t>
      </w:r>
      <w:r w:rsidR="00127B9D">
        <w:rPr>
          <w:rFonts w:ascii="Gadugi" w:hAnsi="Gadugi" w:cstheme="majorHAnsi"/>
          <w:color w:val="auto"/>
          <w:sz w:val="22"/>
          <w:szCs w:val="22"/>
        </w:rPr>
        <w:t xml:space="preserve">. Sometimes students can </w:t>
      </w:r>
      <w:r w:rsidR="009703E0">
        <w:rPr>
          <w:rFonts w:ascii="Gadugi" w:hAnsi="Gadugi" w:cstheme="majorHAnsi"/>
          <w:color w:val="auto"/>
          <w:sz w:val="22"/>
          <w:szCs w:val="22"/>
        </w:rPr>
        <w:t xml:space="preserve">have difficulties with speech production, the understanding of language, the expression of language or a combination. </w:t>
      </w:r>
      <w:r w:rsidR="0078665A">
        <w:rPr>
          <w:rFonts w:ascii="Gadugi" w:hAnsi="Gadugi" w:cstheme="majorHAnsi"/>
          <w:color w:val="auto"/>
          <w:sz w:val="22"/>
          <w:szCs w:val="22"/>
        </w:rPr>
        <w:t xml:space="preserve">Students with a diagnosis of </w:t>
      </w:r>
      <w:r w:rsidR="006B482F">
        <w:rPr>
          <w:rFonts w:ascii="Gadugi" w:hAnsi="Gadugi" w:cstheme="majorHAnsi"/>
          <w:color w:val="auto"/>
          <w:sz w:val="22"/>
          <w:szCs w:val="22"/>
        </w:rPr>
        <w:t>Autistic</w:t>
      </w:r>
      <w:r w:rsidR="0078665A">
        <w:rPr>
          <w:rFonts w:ascii="Gadugi" w:hAnsi="Gadugi" w:cstheme="majorHAnsi"/>
          <w:color w:val="auto"/>
          <w:sz w:val="22"/>
          <w:szCs w:val="22"/>
        </w:rPr>
        <w:t xml:space="preserve"> Spectrum Disorder </w:t>
      </w:r>
      <w:r w:rsidR="00797E74">
        <w:rPr>
          <w:rFonts w:ascii="Gadugi" w:hAnsi="Gadugi" w:cstheme="majorHAnsi"/>
          <w:color w:val="auto"/>
          <w:sz w:val="22"/>
          <w:szCs w:val="22"/>
        </w:rPr>
        <w:t xml:space="preserve">(which can include Asperger’s Syndrome) can have needs in this area. It is </w:t>
      </w:r>
      <w:r w:rsidR="006B482F">
        <w:rPr>
          <w:rFonts w:ascii="Gadugi" w:hAnsi="Gadugi" w:cstheme="majorHAnsi"/>
          <w:color w:val="auto"/>
          <w:sz w:val="22"/>
          <w:szCs w:val="22"/>
        </w:rPr>
        <w:t>important</w:t>
      </w:r>
      <w:r w:rsidR="00797E74">
        <w:rPr>
          <w:rFonts w:ascii="Gadugi" w:hAnsi="Gadugi" w:cstheme="majorHAnsi"/>
          <w:color w:val="auto"/>
          <w:sz w:val="22"/>
          <w:szCs w:val="22"/>
        </w:rPr>
        <w:t xml:space="preserve"> to note that </w:t>
      </w:r>
      <w:r w:rsidR="006B482F">
        <w:rPr>
          <w:rFonts w:ascii="Gadugi" w:hAnsi="Gadugi" w:cstheme="majorHAnsi"/>
          <w:color w:val="auto"/>
          <w:sz w:val="22"/>
          <w:szCs w:val="22"/>
        </w:rPr>
        <w:t xml:space="preserve">students who find communication challenging may not have learning difficulties. </w:t>
      </w:r>
    </w:p>
    <w:p w14:paraId="392829D2" w14:textId="0EE715A2" w:rsidR="009C5228" w:rsidRPr="009C5228" w:rsidRDefault="009C5228" w:rsidP="009C5228">
      <w:pPr>
        <w:pStyle w:val="Heading1"/>
        <w:shd w:val="clear" w:color="auto" w:fill="FFFFFF"/>
        <w:spacing w:after="225"/>
        <w:rPr>
          <w:rFonts w:ascii="Gadugi" w:hAnsi="Gadugi"/>
          <w:color w:val="363636"/>
          <w:sz w:val="22"/>
          <w:shd w:val="clear" w:color="auto" w:fill="FFFFFF"/>
        </w:rPr>
      </w:pPr>
      <w:r w:rsidRPr="006B482F">
        <w:rPr>
          <w:rFonts w:ascii="Gadugi" w:hAnsi="Gadugi"/>
          <w:b/>
          <w:bCs/>
          <w:color w:val="363636"/>
          <w:sz w:val="22"/>
          <w:shd w:val="clear" w:color="auto" w:fill="FFFFFF"/>
        </w:rPr>
        <w:t>Autism</w:t>
      </w:r>
      <w:r w:rsidRPr="009C5228">
        <w:rPr>
          <w:rFonts w:ascii="Gadugi" w:hAnsi="Gadugi"/>
          <w:color w:val="363636"/>
          <w:sz w:val="22"/>
          <w:shd w:val="clear" w:color="auto" w:fill="FFFFFF"/>
        </w:rPr>
        <w:t xml:space="preserve"> is a lifelong developmental disability which affects how people communicate and interact with the world. One in 100 people are on the autism spectrum. Being autistic does not mean you have an illness or disease. It means your brain works in a different way, much like the other difficulties that have been described. It is something you are born with or first appears in very young children. Autism is not a medical condition with treatments or a "cure". Autism is a spectrum. This means everybody with autism is different. Some autistic people need little or no support. Others may need help every day.</w:t>
      </w:r>
    </w:p>
    <w:tbl>
      <w:tblPr>
        <w:tblStyle w:val="TableGrid"/>
        <w:tblW w:w="10060" w:type="dxa"/>
        <w:tblLook w:val="04A0" w:firstRow="1" w:lastRow="0" w:firstColumn="1" w:lastColumn="0" w:noHBand="0" w:noVBand="1"/>
      </w:tblPr>
      <w:tblGrid>
        <w:gridCol w:w="5098"/>
        <w:gridCol w:w="4962"/>
      </w:tblGrid>
      <w:tr w:rsidR="009C5228" w:rsidRPr="009C5228" w14:paraId="5FF6E28A" w14:textId="77777777" w:rsidTr="002476A3">
        <w:tc>
          <w:tcPr>
            <w:tcW w:w="5098" w:type="dxa"/>
          </w:tcPr>
          <w:p w14:paraId="54D92837" w14:textId="77777777" w:rsidR="009C5228" w:rsidRPr="009C5228" w:rsidRDefault="009C5228" w:rsidP="009C5228">
            <w:pPr>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 xml:space="preserve">What </w:t>
            </w:r>
            <w:r w:rsidRPr="009C5228">
              <w:rPr>
                <w:rFonts w:ascii="Gadugi" w:eastAsia="Times New Roman" w:hAnsi="Gadugi" w:cstheme="majorHAnsi"/>
                <w:b/>
                <w:sz w:val="22"/>
                <w:lang w:eastAsia="en-GB" w:bidi="ar-SA"/>
              </w:rPr>
              <w:t>might</w:t>
            </w:r>
            <w:r w:rsidRPr="009C5228">
              <w:rPr>
                <w:rFonts w:ascii="Gadugi" w:eastAsia="Times New Roman" w:hAnsi="Gadugi" w:cstheme="majorHAnsi"/>
                <w:bCs/>
                <w:sz w:val="22"/>
                <w:lang w:eastAsia="en-GB" w:bidi="ar-SA"/>
              </w:rPr>
              <w:t xml:space="preserve"> it look like?</w:t>
            </w:r>
          </w:p>
        </w:tc>
        <w:tc>
          <w:tcPr>
            <w:tcW w:w="4962" w:type="dxa"/>
          </w:tcPr>
          <w:p w14:paraId="29E8B866" w14:textId="77777777" w:rsidR="009C5228" w:rsidRPr="009C5228" w:rsidRDefault="009C5228" w:rsidP="009C5228">
            <w:pPr>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 xml:space="preserve">How to </w:t>
            </w:r>
            <w:r w:rsidRPr="009C5228">
              <w:rPr>
                <w:rFonts w:ascii="Gadugi" w:eastAsia="Times New Roman" w:hAnsi="Gadugi" w:cstheme="majorHAnsi"/>
                <w:b/>
                <w:sz w:val="22"/>
                <w:lang w:eastAsia="en-GB" w:bidi="ar-SA"/>
              </w:rPr>
              <w:t>support</w:t>
            </w:r>
            <w:r w:rsidRPr="009C5228">
              <w:rPr>
                <w:rFonts w:ascii="Gadugi" w:eastAsia="Times New Roman" w:hAnsi="Gadugi" w:cstheme="majorHAnsi"/>
                <w:bCs/>
                <w:sz w:val="22"/>
                <w:lang w:eastAsia="en-GB" w:bidi="ar-SA"/>
              </w:rPr>
              <w:t xml:space="preserve"> students</w:t>
            </w:r>
          </w:p>
        </w:tc>
      </w:tr>
      <w:tr w:rsidR="009C5228" w:rsidRPr="009C5228" w14:paraId="571F4739" w14:textId="77777777" w:rsidTr="002476A3">
        <w:tc>
          <w:tcPr>
            <w:tcW w:w="5098" w:type="dxa"/>
          </w:tcPr>
          <w:p w14:paraId="1D5DBEE6"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Students may find it hard to communicate and interact with other people</w:t>
            </w:r>
          </w:p>
          <w:p w14:paraId="30712D36"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They may find it hard to understand how other people think or feel</w:t>
            </w:r>
          </w:p>
          <w:p w14:paraId="00E0382E"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Bright lights or loud noises may be overwhelming, stressful or uncomfortable</w:t>
            </w:r>
          </w:p>
          <w:p w14:paraId="34D7DBBB"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Students may get anxious or upset about unfamiliar situations and social events</w:t>
            </w:r>
          </w:p>
          <w:p w14:paraId="5815766A"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It may take longer to understand information</w:t>
            </w:r>
          </w:p>
          <w:p w14:paraId="4A6CB1E9"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Sometimes students may do or think the same things over and over</w:t>
            </w:r>
          </w:p>
        </w:tc>
        <w:tc>
          <w:tcPr>
            <w:tcW w:w="4962" w:type="dxa"/>
          </w:tcPr>
          <w:p w14:paraId="46F2214B"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Establish routines with students</w:t>
            </w:r>
          </w:p>
          <w:p w14:paraId="51F4186E"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Consider if the learning environment is calm or if it is too busy/over whelming</w:t>
            </w:r>
          </w:p>
          <w:p w14:paraId="1C5A1A2A"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Manage transitions between lessons or changes to schedules. Give students to time to adjust and talk through any changes</w:t>
            </w:r>
          </w:p>
          <w:p w14:paraId="47AA8DCE" w14:textId="77777777"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Communicate clearly</w:t>
            </w:r>
          </w:p>
          <w:p w14:paraId="750EFBCA" w14:textId="48584293"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Try to integrate their interests</w:t>
            </w:r>
            <w:r w:rsidR="004161CE">
              <w:rPr>
                <w:rFonts w:ascii="Gadugi" w:eastAsia="Times New Roman" w:hAnsi="Gadugi" w:cstheme="majorHAnsi"/>
                <w:bCs/>
                <w:sz w:val="22"/>
                <w:lang w:eastAsia="en-GB" w:bidi="ar-SA"/>
              </w:rPr>
              <w:t xml:space="preserve"> i</w:t>
            </w:r>
            <w:r w:rsidRPr="009C5228">
              <w:rPr>
                <w:rFonts w:ascii="Gadugi" w:eastAsia="Times New Roman" w:hAnsi="Gadugi" w:cstheme="majorHAnsi"/>
                <w:bCs/>
                <w:sz w:val="22"/>
                <w:lang w:eastAsia="en-GB" w:bidi="ar-SA"/>
              </w:rPr>
              <w:t>nto learning</w:t>
            </w:r>
          </w:p>
          <w:p w14:paraId="1F31DE06" w14:textId="72167A36" w:rsidR="009C5228" w:rsidRPr="009C5228" w:rsidRDefault="009C5228" w:rsidP="0065206E">
            <w:pPr>
              <w:numPr>
                <w:ilvl w:val="0"/>
                <w:numId w:val="13"/>
              </w:numPr>
              <w:shd w:val="clear" w:color="auto" w:fill="FFFFFF"/>
              <w:spacing w:line="259" w:lineRule="auto"/>
              <w:ind w:left="0"/>
              <w:rPr>
                <w:rFonts w:ascii="Gadugi" w:eastAsia="Times New Roman" w:hAnsi="Gadugi" w:cstheme="majorHAnsi"/>
                <w:bCs/>
                <w:sz w:val="22"/>
                <w:lang w:eastAsia="en-GB" w:bidi="ar-SA"/>
              </w:rPr>
            </w:pPr>
            <w:r w:rsidRPr="009C5228">
              <w:rPr>
                <w:rFonts w:ascii="Gadugi" w:eastAsia="Times New Roman" w:hAnsi="Gadugi" w:cstheme="majorHAnsi"/>
                <w:bCs/>
                <w:sz w:val="22"/>
                <w:lang w:eastAsia="en-GB" w:bidi="ar-SA"/>
              </w:rPr>
              <w:t>Work closely with students’ parents/carers to help understand the most effective ways to support students</w:t>
            </w:r>
          </w:p>
        </w:tc>
      </w:tr>
    </w:tbl>
    <w:p w14:paraId="65FC34A4" w14:textId="77777777" w:rsidR="009C5228" w:rsidRPr="009C5228" w:rsidRDefault="009C5228" w:rsidP="009C5228"/>
    <w:p w14:paraId="3CB3638E" w14:textId="177C56BD" w:rsidR="009C5228" w:rsidRDefault="009C5228" w:rsidP="009C5228">
      <w:pPr>
        <w:pStyle w:val="NormalWeb"/>
        <w:spacing w:before="0" w:beforeAutospacing="0" w:after="360" w:afterAutospacing="0"/>
        <w:rPr>
          <w:rFonts w:asciiTheme="majorHAnsi" w:hAnsiTheme="majorHAnsi" w:cstheme="majorHAnsi"/>
          <w:b/>
          <w:bCs/>
          <w:color w:val="2F5496" w:themeColor="accent1" w:themeShade="BF"/>
          <w:sz w:val="26"/>
          <w:szCs w:val="26"/>
        </w:rPr>
      </w:pPr>
    </w:p>
    <w:p w14:paraId="7C72E99D" w14:textId="1ABF806D" w:rsidR="009C5228" w:rsidRDefault="009C5228" w:rsidP="00647763">
      <w:pPr>
        <w:pStyle w:val="NormalWeb"/>
        <w:spacing w:before="0" w:beforeAutospacing="0" w:after="360" w:afterAutospacing="0"/>
        <w:rPr>
          <w:rFonts w:asciiTheme="majorHAnsi" w:hAnsiTheme="majorHAnsi" w:cstheme="majorHAnsi"/>
          <w:b/>
          <w:bCs/>
          <w:color w:val="2F5496" w:themeColor="accent1" w:themeShade="BF"/>
          <w:sz w:val="26"/>
          <w:szCs w:val="26"/>
        </w:rPr>
      </w:pPr>
    </w:p>
    <w:tbl>
      <w:tblPr>
        <w:tblStyle w:val="TableGrid4"/>
        <w:tblpPr w:leftFromText="180" w:rightFromText="180" w:vertAnchor="page" w:horzAnchor="margin" w:tblpY="1491"/>
        <w:tblW w:w="10257" w:type="dxa"/>
        <w:tblLook w:val="04A0" w:firstRow="1" w:lastRow="0" w:firstColumn="1" w:lastColumn="0" w:noHBand="0" w:noVBand="1"/>
      </w:tblPr>
      <w:tblGrid>
        <w:gridCol w:w="10257"/>
      </w:tblGrid>
      <w:tr w:rsidR="006B482F" w:rsidRPr="00210E4A" w14:paraId="38AA146D" w14:textId="77777777" w:rsidTr="006B482F">
        <w:trPr>
          <w:trHeight w:val="1922"/>
        </w:trPr>
        <w:tc>
          <w:tcPr>
            <w:tcW w:w="10257" w:type="dxa"/>
            <w:shd w:val="clear" w:color="auto" w:fill="E2EFD9" w:themeFill="accent6" w:themeFillTint="33"/>
          </w:tcPr>
          <w:p w14:paraId="6B0E5C63" w14:textId="46A5108E" w:rsidR="006B482F" w:rsidRPr="00210E4A" w:rsidRDefault="008A0B05" w:rsidP="001E731F">
            <w:pPr>
              <w:keepNext/>
              <w:keepLines/>
              <w:spacing w:line="259" w:lineRule="auto"/>
              <w:outlineLvl w:val="0"/>
              <w:rPr>
                <w:rFonts w:asciiTheme="majorHAnsi" w:eastAsia="Times New Roman" w:hAnsiTheme="majorHAnsi" w:cstheme="majorBidi"/>
                <w:b/>
                <w:bCs/>
                <w:color w:val="2F5496" w:themeColor="accent1" w:themeShade="BF"/>
                <w:sz w:val="26"/>
                <w:szCs w:val="32"/>
                <w:lang w:val="en-US" w:bidi="ar-SA"/>
              </w:rPr>
            </w:pPr>
            <w:bookmarkStart w:id="17" w:name="_Hlk94552513"/>
            <w:r w:rsidRPr="008626FF">
              <w:rPr>
                <w:rFonts w:asciiTheme="majorHAnsi" w:eastAsia="Times New Roman" w:hAnsiTheme="majorHAnsi" w:cstheme="minorHAnsi"/>
                <w:b/>
                <w:bCs/>
                <w:noProof/>
                <w:color w:val="4472C4" w:themeColor="accent1"/>
                <w:sz w:val="26"/>
                <w:szCs w:val="32"/>
                <w:lang w:eastAsia="ja-JP" w:bidi="ar-SA"/>
              </w:rPr>
              <w:lastRenderedPageBreak/>
              <w:drawing>
                <wp:anchor distT="0" distB="0" distL="114300" distR="114300" simplePos="0" relativeHeight="252765184" behindDoc="0" locked="0" layoutInCell="1" allowOverlap="1" wp14:anchorId="35B6B858" wp14:editId="6078A7DB">
                  <wp:simplePos x="0" y="0"/>
                  <wp:positionH relativeFrom="column">
                    <wp:posOffset>3103245</wp:posOffset>
                  </wp:positionH>
                  <wp:positionV relativeFrom="paragraph">
                    <wp:posOffset>-641350</wp:posOffset>
                  </wp:positionV>
                  <wp:extent cx="1421765" cy="1443184"/>
                  <wp:effectExtent l="0" t="0" r="0" b="0"/>
                  <wp:wrapNone/>
                  <wp:docPr id="18" name="Picture 18"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421765" cy="1443184"/>
                          </a:xfrm>
                          <a:prstGeom prst="rect">
                            <a:avLst/>
                          </a:prstGeom>
                          <a:noFill/>
                        </pic:spPr>
                      </pic:pic>
                    </a:graphicData>
                  </a:graphic>
                  <wp14:sizeRelH relativeFrom="margin">
                    <wp14:pctWidth>0</wp14:pctWidth>
                  </wp14:sizeRelH>
                  <wp14:sizeRelV relativeFrom="margin">
                    <wp14:pctHeight>0</wp14:pctHeight>
                  </wp14:sizeRelV>
                </wp:anchor>
              </w:drawing>
            </w:r>
            <w:r w:rsidR="006B482F" w:rsidRPr="00210E4A">
              <w:rPr>
                <w:rFonts w:ascii="Gadugi" w:hAnsi="Gadugi"/>
                <w:noProof/>
                <w:sz w:val="22"/>
                <w:lang w:bidi="ar-SA"/>
              </w:rPr>
              <w:drawing>
                <wp:anchor distT="0" distB="0" distL="114300" distR="114300" simplePos="0" relativeHeight="252731392" behindDoc="1" locked="0" layoutInCell="1" allowOverlap="1" wp14:anchorId="6FDE6F9D" wp14:editId="3E73CECA">
                  <wp:simplePos x="0" y="0"/>
                  <wp:positionH relativeFrom="column">
                    <wp:posOffset>4456430</wp:posOffset>
                  </wp:positionH>
                  <wp:positionV relativeFrom="paragraph">
                    <wp:posOffset>139700</wp:posOffset>
                  </wp:positionV>
                  <wp:extent cx="1863090" cy="1397000"/>
                  <wp:effectExtent l="0" t="0" r="3810" b="0"/>
                  <wp:wrapTight wrapText="bothSides">
                    <wp:wrapPolygon edited="0">
                      <wp:start x="0" y="0"/>
                      <wp:lineTo x="0" y="21207"/>
                      <wp:lineTo x="21423" y="21207"/>
                      <wp:lineTo x="21423" y="0"/>
                      <wp:lineTo x="0" y="0"/>
                    </wp:wrapPolygon>
                  </wp:wrapTight>
                  <wp:docPr id="486" name="Video 486" descr="What is Autism?">
                    <a:hlinkClick xmlns:a="http://schemas.openxmlformats.org/drawingml/2006/main" r:id="rId46"/>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6" name="Video 486" descr="What is Autism?">
                            <a:hlinkClick r:id="rId46"/>
                          </pic:cNvPr>
                          <pic:cNvPicPr/>
                        </pic:nvPicPr>
                        <pic:blipFill>
                          <a:blip r:embed="rId47" cstate="print">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13&quot; src=&quot;https://www.youtube.com/embed/Lk4qs8jGN4U?feature=oembed&quot; frameborder=&quot;0&quot; allow=&quot;accelerometer; autoplay; clipboard-write; encrypted-media; gyroscope; picture-in-picture&quot; allowfullscreen=&quot;&quot; sandbox=&quot;allow-scripts allow-same-origin allow-popups&quot;&gt;&lt;/iframe&gt;" h="113" w="200"/>
                              </a:ext>
                            </a:extLst>
                          </a:blip>
                          <a:stretch>
                            <a:fillRect/>
                          </a:stretch>
                        </pic:blipFill>
                        <pic:spPr>
                          <a:xfrm>
                            <a:off x="0" y="0"/>
                            <a:ext cx="1863090" cy="1397000"/>
                          </a:xfrm>
                          <a:prstGeom prst="rect">
                            <a:avLst/>
                          </a:prstGeom>
                        </pic:spPr>
                      </pic:pic>
                    </a:graphicData>
                  </a:graphic>
                  <wp14:sizeRelH relativeFrom="margin">
                    <wp14:pctWidth>0</wp14:pctWidth>
                  </wp14:sizeRelH>
                  <wp14:sizeRelV relativeFrom="margin">
                    <wp14:pctHeight>0</wp14:pctHeight>
                  </wp14:sizeRelV>
                </wp:anchor>
              </w:drawing>
            </w:r>
            <w:r w:rsidR="006B482F" w:rsidRPr="00210E4A">
              <w:rPr>
                <w:rFonts w:asciiTheme="majorHAnsi" w:eastAsia="Times New Roman" w:hAnsiTheme="majorHAnsi" w:cstheme="majorBidi"/>
                <w:b/>
                <w:bCs/>
                <w:color w:val="2F5496" w:themeColor="accent1" w:themeShade="BF"/>
                <w:sz w:val="26"/>
                <w:szCs w:val="32"/>
                <w:lang w:val="en-US" w:bidi="ar-SA"/>
              </w:rPr>
              <w:t>Activity 12.</w:t>
            </w:r>
            <w:r w:rsidR="0054252C">
              <w:rPr>
                <w:rFonts w:asciiTheme="majorHAnsi" w:eastAsia="Times New Roman" w:hAnsiTheme="majorHAnsi" w:cstheme="majorBidi"/>
                <w:b/>
                <w:bCs/>
                <w:color w:val="2F5496" w:themeColor="accent1" w:themeShade="BF"/>
                <w:sz w:val="26"/>
                <w:szCs w:val="32"/>
                <w:lang w:val="en-US" w:bidi="ar-SA"/>
              </w:rPr>
              <w:t>3</w:t>
            </w:r>
            <w:r w:rsidR="006B482F" w:rsidRPr="00210E4A">
              <w:rPr>
                <w:rFonts w:asciiTheme="majorHAnsi" w:eastAsia="Times New Roman" w:hAnsiTheme="majorHAnsi" w:cstheme="majorBidi"/>
                <w:b/>
                <w:bCs/>
                <w:color w:val="2F5496" w:themeColor="accent1" w:themeShade="BF"/>
                <w:sz w:val="26"/>
                <w:szCs w:val="32"/>
                <w:lang w:val="en-US" w:bidi="ar-SA"/>
              </w:rPr>
              <w:t xml:space="preserve"> – Understanding Autism (20 minutes)</w:t>
            </w:r>
            <w:r w:rsidR="006B482F" w:rsidRPr="00210E4A">
              <w:rPr>
                <w:rFonts w:ascii="Gadugi" w:eastAsiaTheme="majorEastAsia" w:hAnsi="Gadugi" w:cstheme="majorBidi"/>
                <w:noProof/>
                <w:color w:val="2F5496" w:themeColor="accent1" w:themeShade="BF"/>
                <w:szCs w:val="32"/>
                <w:lang w:val="en-US" w:bidi="ar-SA"/>
              </w:rPr>
              <w:t xml:space="preserve"> </w:t>
            </w:r>
          </w:p>
          <w:p w14:paraId="20FB2D1D" w14:textId="244DFD8C" w:rsidR="006B482F" w:rsidRPr="00210E4A" w:rsidRDefault="006B482F" w:rsidP="003D02EC">
            <w:pPr>
              <w:spacing w:after="160" w:line="259" w:lineRule="auto"/>
              <w:rPr>
                <w:rFonts w:ascii="Gadugi" w:hAnsi="Gadugi"/>
                <w:sz w:val="22"/>
                <w:lang w:val="en-US" w:bidi="ar-SA"/>
              </w:rPr>
            </w:pPr>
            <w:r w:rsidRPr="00210E4A">
              <w:rPr>
                <w:rFonts w:ascii="Gadugi" w:hAnsi="Gadugi"/>
                <w:sz w:val="22"/>
                <w:lang w:val="en-US" w:bidi="ar-SA"/>
              </w:rPr>
              <w:t xml:space="preserve">Watch the video to understand more about Autism and how best to support students who face similar difficulties. </w:t>
            </w:r>
            <w:r w:rsidR="003D02EC" w:rsidRPr="00210E4A">
              <w:rPr>
                <w:rFonts w:ascii="Gadugi" w:hAnsi="Gadugi"/>
                <w:sz w:val="22"/>
                <w:lang w:val="en-US" w:bidi="ar-SA"/>
              </w:rPr>
              <w:t xml:space="preserve"> The video talks about getting specialist support. This might not always be easy so it is helpful for us to think about what we can do support students with Autism. </w:t>
            </w:r>
          </w:p>
          <w:p w14:paraId="5EFE81C8" w14:textId="77777777" w:rsidR="006B482F" w:rsidRPr="00210E4A" w:rsidRDefault="006B482F" w:rsidP="006B482F">
            <w:pPr>
              <w:spacing w:after="160" w:line="259" w:lineRule="auto"/>
              <w:rPr>
                <w:rFonts w:ascii="Gadugi" w:hAnsi="Gadugi"/>
                <w:sz w:val="22"/>
                <w:lang w:val="en-US" w:bidi="ar-SA"/>
              </w:rPr>
            </w:pPr>
            <w:r w:rsidRPr="00210E4A">
              <w:rPr>
                <w:rFonts w:ascii="Gadugi" w:hAnsi="Gadugi"/>
                <w:sz w:val="22"/>
                <w:lang w:val="en-US" w:bidi="ar-SA"/>
              </w:rPr>
              <w:t xml:space="preserve">Video: </w:t>
            </w:r>
            <w:hyperlink r:id="rId48" w:history="1">
              <w:r w:rsidRPr="00210E4A">
                <w:rPr>
                  <w:rFonts w:ascii="Gadugi" w:hAnsi="Gadugi"/>
                  <w:color w:val="0563C1" w:themeColor="hyperlink"/>
                  <w:sz w:val="22"/>
                  <w:u w:val="single"/>
                  <w:lang w:val="en-US" w:bidi="ar-SA"/>
                </w:rPr>
                <w:t>https://www.youtube.com/watch?v=Lk4qs8jGN4U</w:t>
              </w:r>
            </w:hyperlink>
            <w:r w:rsidRPr="00210E4A">
              <w:rPr>
                <w:rFonts w:ascii="Gadugi" w:hAnsi="Gadugi"/>
                <w:sz w:val="22"/>
                <w:lang w:val="en-US" w:bidi="ar-SA"/>
              </w:rPr>
              <w:t xml:space="preserve">   </w:t>
            </w:r>
          </w:p>
          <w:p w14:paraId="1200E93F" w14:textId="77777777" w:rsidR="006B482F" w:rsidRPr="00210E4A" w:rsidRDefault="006B482F" w:rsidP="00C17148">
            <w:pPr>
              <w:spacing w:after="120" w:line="259" w:lineRule="auto"/>
              <w:rPr>
                <w:rFonts w:ascii="Gadugi" w:hAnsi="Gadugi"/>
                <w:sz w:val="22"/>
                <w:lang w:val="en-US" w:bidi="ar-SA"/>
              </w:rPr>
            </w:pPr>
            <w:r w:rsidRPr="00210E4A">
              <w:rPr>
                <w:rFonts w:ascii="Gadugi" w:hAnsi="Gadugi"/>
                <w:b/>
                <w:bCs/>
                <w:sz w:val="22"/>
                <w:lang w:val="en-US" w:bidi="ar-SA"/>
              </w:rPr>
              <w:t xml:space="preserve">Watch </w:t>
            </w:r>
            <w:r w:rsidRPr="00210E4A">
              <w:rPr>
                <w:rFonts w:ascii="Gadugi" w:hAnsi="Gadugi"/>
                <w:sz w:val="22"/>
                <w:lang w:val="en-US" w:bidi="ar-SA"/>
              </w:rPr>
              <w:t xml:space="preserve">and listen to the whole video, then play it again to fill in the gaps in the sentences below. </w:t>
            </w:r>
          </w:p>
          <w:p w14:paraId="06C39ED6" w14:textId="33888537" w:rsidR="00D60952" w:rsidRPr="00C17148" w:rsidRDefault="006B482F" w:rsidP="00C17148">
            <w:pPr>
              <w:pStyle w:val="ListParagraph"/>
              <w:numPr>
                <w:ilvl w:val="0"/>
                <w:numId w:val="16"/>
              </w:numPr>
              <w:spacing w:after="120"/>
              <w:ind w:left="360"/>
              <w:rPr>
                <w:rFonts w:ascii="Gadugi" w:hAnsi="Gadugi"/>
                <w:color w:val="000000" w:themeColor="text1"/>
                <w:sz w:val="22"/>
                <w:lang w:val="en-US" w:bidi="ar-SA"/>
              </w:rPr>
            </w:pPr>
            <w:r w:rsidRPr="00074961">
              <w:rPr>
                <w:rFonts w:ascii="Gadugi" w:hAnsi="Gadugi"/>
                <w:color w:val="000000" w:themeColor="text1"/>
                <w:sz w:val="22"/>
                <w:lang w:val="en-US" w:bidi="ar-SA"/>
              </w:rPr>
              <w:t>Autism is a lifelong disability which affects how people like me …… and ……………… with the world.</w:t>
            </w:r>
          </w:p>
          <w:p w14:paraId="226C90DA" w14:textId="53B74631" w:rsidR="006B482F" w:rsidRPr="00C17148" w:rsidRDefault="008A0B05" w:rsidP="00C17148">
            <w:pPr>
              <w:pStyle w:val="ListParagraph"/>
              <w:numPr>
                <w:ilvl w:val="0"/>
                <w:numId w:val="16"/>
              </w:numPr>
              <w:spacing w:after="120"/>
              <w:ind w:left="360"/>
              <w:rPr>
                <w:rFonts w:ascii="Gadugi" w:hAnsi="Gadugi"/>
                <w:color w:val="000000" w:themeColor="text1"/>
                <w:sz w:val="22"/>
                <w:lang w:val="en-US" w:bidi="ar-SA"/>
              </w:rPr>
            </w:pPr>
            <w:r w:rsidRPr="00210E4A">
              <w:rPr>
                <w:rFonts w:ascii="Gadugi" w:hAnsi="Gadugi"/>
                <w:noProof/>
                <w:color w:val="000000" w:themeColor="text1"/>
              </w:rPr>
              <w:drawing>
                <wp:anchor distT="0" distB="0" distL="114300" distR="114300" simplePos="0" relativeHeight="252730368" behindDoc="0" locked="0" layoutInCell="1" allowOverlap="1" wp14:anchorId="3F3FC776" wp14:editId="13D44B0D">
                  <wp:simplePos x="0" y="0"/>
                  <wp:positionH relativeFrom="column">
                    <wp:posOffset>5681980</wp:posOffset>
                  </wp:positionH>
                  <wp:positionV relativeFrom="paragraph">
                    <wp:posOffset>132080</wp:posOffset>
                  </wp:positionV>
                  <wp:extent cx="780415" cy="726440"/>
                  <wp:effectExtent l="0" t="0" r="0" b="0"/>
                  <wp:wrapNone/>
                  <wp:docPr id="470" name="Picture 470"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6B482F" w:rsidRPr="00074961">
              <w:rPr>
                <w:rFonts w:ascii="Gadugi" w:hAnsi="Gadugi"/>
                <w:color w:val="000000" w:themeColor="text1"/>
                <w:sz w:val="22"/>
                <w:lang w:val="en-US" w:bidi="ar-SA"/>
              </w:rPr>
              <w:t>We also engage in …………….. …………………, doing or thinking the same thing over and over.</w:t>
            </w:r>
          </w:p>
          <w:p w14:paraId="57A685AD" w14:textId="21BFBCB6" w:rsidR="006B482F" w:rsidRPr="00C17148" w:rsidRDefault="006B482F" w:rsidP="00C17148">
            <w:pPr>
              <w:numPr>
                <w:ilvl w:val="0"/>
                <w:numId w:val="16"/>
              </w:numPr>
              <w:spacing w:after="120" w:line="259" w:lineRule="auto"/>
              <w:ind w:left="360"/>
              <w:contextualSpacing/>
              <w:rPr>
                <w:rFonts w:ascii="Gadugi" w:hAnsi="Gadugi"/>
                <w:color w:val="000000" w:themeColor="text1"/>
                <w:sz w:val="22"/>
                <w:lang w:val="en-US" w:bidi="ar-SA"/>
              </w:rPr>
            </w:pPr>
            <w:r w:rsidRPr="00210E4A">
              <w:rPr>
                <w:rFonts w:ascii="Gadugi" w:hAnsi="Gadugi"/>
                <w:color w:val="000000" w:themeColor="text1"/>
                <w:sz w:val="22"/>
                <w:lang w:val="en-US" w:bidi="ar-SA"/>
              </w:rPr>
              <w:t>Autistic people can also find unexpected …………, however small, very …………………</w:t>
            </w:r>
          </w:p>
          <w:p w14:paraId="67C5C14B" w14:textId="77777777" w:rsidR="006B482F" w:rsidRDefault="006B482F" w:rsidP="00C17148">
            <w:pPr>
              <w:numPr>
                <w:ilvl w:val="0"/>
                <w:numId w:val="16"/>
              </w:numPr>
              <w:spacing w:after="120" w:line="259" w:lineRule="auto"/>
              <w:ind w:left="360"/>
              <w:contextualSpacing/>
              <w:rPr>
                <w:rFonts w:ascii="Gadugi" w:hAnsi="Gadugi"/>
                <w:color w:val="000000" w:themeColor="text1"/>
                <w:sz w:val="22"/>
                <w:lang w:val="en-US" w:bidi="ar-SA"/>
              </w:rPr>
            </w:pPr>
            <w:r w:rsidRPr="00210E4A">
              <w:rPr>
                <w:rFonts w:ascii="Gadugi" w:hAnsi="Gadugi"/>
                <w:color w:val="000000" w:themeColor="text1"/>
                <w:sz w:val="22"/>
                <w:lang w:val="en-US" w:bidi="ar-SA"/>
              </w:rPr>
              <w:t>All these challenges can make the world feel …………  ………………. and ………  ….  ………………….</w:t>
            </w:r>
          </w:p>
          <w:p w14:paraId="2A6325B3" w14:textId="16FC4A94" w:rsidR="00C17148" w:rsidRPr="00210E4A" w:rsidRDefault="00C17148" w:rsidP="00C17148">
            <w:pPr>
              <w:spacing w:after="120" w:line="259" w:lineRule="auto"/>
              <w:ind w:left="360"/>
              <w:contextualSpacing/>
              <w:rPr>
                <w:rFonts w:ascii="Gadugi" w:hAnsi="Gadugi"/>
                <w:color w:val="000000" w:themeColor="text1"/>
                <w:sz w:val="22"/>
                <w:lang w:val="en-US" w:bidi="ar-SA"/>
              </w:rPr>
            </w:pPr>
          </w:p>
        </w:tc>
      </w:tr>
      <w:bookmarkEnd w:id="17"/>
    </w:tbl>
    <w:p w14:paraId="4BF86E00" w14:textId="4AEECFC2" w:rsidR="009C5228" w:rsidRDefault="009C5228" w:rsidP="00DC3BA1">
      <w:pPr>
        <w:pStyle w:val="NormalWeb"/>
        <w:spacing w:before="0" w:beforeAutospacing="0" w:after="120" w:afterAutospacing="0"/>
        <w:rPr>
          <w:rFonts w:asciiTheme="majorHAnsi" w:hAnsiTheme="majorHAnsi" w:cstheme="majorHAnsi"/>
          <w:b/>
          <w:bCs/>
          <w:color w:val="2F5496" w:themeColor="accent1" w:themeShade="BF"/>
          <w:sz w:val="26"/>
          <w:szCs w:val="26"/>
        </w:rPr>
      </w:pPr>
    </w:p>
    <w:tbl>
      <w:tblPr>
        <w:tblStyle w:val="TableGrid"/>
        <w:tblpPr w:leftFromText="180" w:rightFromText="180" w:vertAnchor="text" w:horzAnchor="margin" w:tblpY="12"/>
        <w:tblW w:w="10031" w:type="dxa"/>
        <w:tblLook w:val="04A0" w:firstRow="1" w:lastRow="0" w:firstColumn="1" w:lastColumn="0" w:noHBand="0" w:noVBand="1"/>
      </w:tblPr>
      <w:tblGrid>
        <w:gridCol w:w="10031"/>
      </w:tblGrid>
      <w:tr w:rsidR="009C5228" w:rsidRPr="00855B55" w14:paraId="7ADAD9DF" w14:textId="77777777" w:rsidTr="002476A3">
        <w:trPr>
          <w:trHeight w:val="1833"/>
        </w:trPr>
        <w:tc>
          <w:tcPr>
            <w:tcW w:w="10031" w:type="dxa"/>
            <w:shd w:val="clear" w:color="auto" w:fill="FBE4D5" w:themeFill="accent2" w:themeFillTint="33"/>
          </w:tcPr>
          <w:p w14:paraId="7882C23E" w14:textId="357285E4" w:rsidR="009C5228" w:rsidRPr="00D60952" w:rsidRDefault="009C5228" w:rsidP="00D60952">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r w:rsidRPr="009B7BBD">
              <w:rPr>
                <w:rFonts w:asciiTheme="majorHAnsi" w:eastAsia="Times New Roman" w:hAnsiTheme="majorHAnsi" w:cstheme="majorBidi"/>
                <w:b/>
                <w:bCs/>
                <w:color w:val="2F5496" w:themeColor="accent1" w:themeShade="BF"/>
                <w:sz w:val="26"/>
                <w:szCs w:val="26"/>
                <w:lang w:val="en-US" w:bidi="ar-SA"/>
              </w:rPr>
              <w:t xml:space="preserve">Activity </w:t>
            </w:r>
            <w:r>
              <w:rPr>
                <w:rFonts w:asciiTheme="majorHAnsi" w:eastAsia="Times New Roman" w:hAnsiTheme="majorHAnsi" w:cstheme="majorBidi"/>
                <w:b/>
                <w:bCs/>
                <w:color w:val="2F5496" w:themeColor="accent1" w:themeShade="BF"/>
                <w:sz w:val="26"/>
                <w:szCs w:val="26"/>
                <w:lang w:val="en-US" w:bidi="ar-SA"/>
              </w:rPr>
              <w:t>12</w:t>
            </w:r>
            <w:r w:rsidRPr="009B7BBD">
              <w:rPr>
                <w:rFonts w:asciiTheme="majorHAnsi" w:eastAsia="Times New Roman" w:hAnsiTheme="majorHAnsi" w:cstheme="majorBidi"/>
                <w:b/>
                <w:bCs/>
                <w:color w:val="2F5496" w:themeColor="accent1" w:themeShade="BF"/>
                <w:sz w:val="26"/>
                <w:szCs w:val="26"/>
                <w:lang w:val="en-US" w:bidi="ar-SA"/>
              </w:rPr>
              <w:t>.</w:t>
            </w:r>
            <w:r w:rsidR="0054252C">
              <w:rPr>
                <w:rFonts w:asciiTheme="majorHAnsi" w:eastAsia="Times New Roman" w:hAnsiTheme="majorHAnsi" w:cstheme="majorBidi"/>
                <w:b/>
                <w:bCs/>
                <w:color w:val="2F5496" w:themeColor="accent1" w:themeShade="BF"/>
                <w:sz w:val="26"/>
                <w:szCs w:val="26"/>
                <w:lang w:val="en-US" w:bidi="ar-SA"/>
              </w:rPr>
              <w:t>3</w:t>
            </w:r>
            <w:r w:rsidRPr="009B7BBD">
              <w:rPr>
                <w:rFonts w:asciiTheme="majorHAnsi" w:eastAsia="Times New Roman" w:hAnsiTheme="majorHAnsi" w:cstheme="majorBidi"/>
                <w:b/>
                <w:bCs/>
                <w:color w:val="2F5496" w:themeColor="accent1" w:themeShade="BF"/>
                <w:sz w:val="26"/>
                <w:szCs w:val="26"/>
                <w:lang w:val="en-US" w:bidi="ar-SA"/>
              </w:rPr>
              <w:t xml:space="preserve"> answers </w:t>
            </w:r>
            <w:r>
              <w:rPr>
                <w:rFonts w:ascii="Gadugi" w:hAnsi="Gadugi" w:cs="Calibri"/>
                <w:kern w:val="1"/>
                <w:lang w:val="en-US" w:eastAsia="en-GB" w:bidi="ar-SA"/>
              </w:rPr>
              <w:t xml:space="preserve"> </w:t>
            </w:r>
          </w:p>
          <w:p w14:paraId="27612279" w14:textId="77E49959" w:rsidR="009C5228" w:rsidRPr="00D60952" w:rsidRDefault="009C5228" w:rsidP="00D60952">
            <w:pPr>
              <w:rPr>
                <w:rFonts w:ascii="Gadugi" w:hAnsi="Gadugi"/>
                <w:sz w:val="22"/>
              </w:rPr>
            </w:pPr>
            <w:r>
              <w:rPr>
                <w:rFonts w:ascii="Gadugi" w:hAnsi="Gadugi"/>
                <w:sz w:val="22"/>
              </w:rPr>
              <w:t>1.</w:t>
            </w:r>
            <w:r w:rsidRPr="009C5228">
              <w:rPr>
                <w:rFonts w:ascii="Gadugi" w:hAnsi="Gadugi"/>
                <w:sz w:val="22"/>
              </w:rPr>
              <w:t xml:space="preserve">Autism is a lifelong disability which affects how people like me </w:t>
            </w:r>
            <w:r w:rsidRPr="004E3E81">
              <w:rPr>
                <w:rFonts w:ascii="Gadugi" w:hAnsi="Gadugi"/>
                <w:b/>
                <w:bCs/>
                <w:sz w:val="22"/>
              </w:rPr>
              <w:t>communicate</w:t>
            </w:r>
            <w:r w:rsidRPr="009C5228">
              <w:rPr>
                <w:rFonts w:ascii="Gadugi" w:hAnsi="Gadugi"/>
                <w:sz w:val="22"/>
              </w:rPr>
              <w:t xml:space="preserve"> and </w:t>
            </w:r>
            <w:r w:rsidRPr="004E3E81">
              <w:rPr>
                <w:rFonts w:ascii="Gadugi" w:hAnsi="Gadugi"/>
                <w:b/>
                <w:bCs/>
                <w:sz w:val="22"/>
              </w:rPr>
              <w:t>interact</w:t>
            </w:r>
            <w:r w:rsidRPr="009C5228">
              <w:rPr>
                <w:rFonts w:ascii="Gadugi" w:hAnsi="Gadugi"/>
                <w:sz w:val="22"/>
              </w:rPr>
              <w:t xml:space="preserve"> with the world.</w:t>
            </w:r>
          </w:p>
          <w:p w14:paraId="0CEFB197" w14:textId="7050FDFE" w:rsidR="009C5228" w:rsidRPr="00281A19" w:rsidRDefault="009C5228" w:rsidP="002476A3">
            <w:pPr>
              <w:rPr>
                <w:rFonts w:ascii="Gadugi" w:hAnsi="Gadugi"/>
                <w:sz w:val="22"/>
              </w:rPr>
            </w:pPr>
            <w:r>
              <w:rPr>
                <w:rFonts w:ascii="Gadugi" w:hAnsi="Gadugi"/>
                <w:sz w:val="22"/>
              </w:rPr>
              <w:t>2.</w:t>
            </w:r>
            <w:r w:rsidRPr="009C5228">
              <w:rPr>
                <w:rFonts w:ascii="Gadugi" w:hAnsi="Gadugi"/>
                <w:sz w:val="22"/>
              </w:rPr>
              <w:t xml:space="preserve">We also engage in </w:t>
            </w:r>
            <w:r w:rsidRPr="004E3E81">
              <w:rPr>
                <w:rFonts w:ascii="Gadugi" w:hAnsi="Gadugi"/>
                <w:b/>
                <w:bCs/>
                <w:sz w:val="22"/>
              </w:rPr>
              <w:t xml:space="preserve">repetitive </w:t>
            </w:r>
            <w:r w:rsidR="004E3E81" w:rsidRPr="004E3E81">
              <w:rPr>
                <w:rFonts w:ascii="Gadugi" w:hAnsi="Gadugi"/>
                <w:b/>
                <w:bCs/>
                <w:sz w:val="22"/>
              </w:rPr>
              <w:t>behaviour</w:t>
            </w:r>
            <w:r w:rsidRPr="009C5228">
              <w:rPr>
                <w:rFonts w:ascii="Gadugi" w:hAnsi="Gadugi"/>
                <w:sz w:val="22"/>
              </w:rPr>
              <w:t>, doing or thinking the same thing over and over.</w:t>
            </w:r>
          </w:p>
          <w:p w14:paraId="601B4482" w14:textId="26E9BF05" w:rsidR="009C5228" w:rsidRPr="00281A19" w:rsidRDefault="009C5228" w:rsidP="002476A3">
            <w:pPr>
              <w:rPr>
                <w:rFonts w:ascii="Gadugi" w:hAnsi="Gadugi"/>
                <w:sz w:val="22"/>
              </w:rPr>
            </w:pPr>
            <w:r>
              <w:rPr>
                <w:rFonts w:ascii="Gadugi" w:hAnsi="Gadugi"/>
                <w:sz w:val="22"/>
              </w:rPr>
              <w:t>3.</w:t>
            </w:r>
            <w:r w:rsidRPr="009C5228">
              <w:rPr>
                <w:rFonts w:ascii="Gadugi" w:hAnsi="Gadugi"/>
                <w:sz w:val="22"/>
              </w:rPr>
              <w:t>Autistic people can also find unexpected</w:t>
            </w:r>
            <w:r w:rsidRPr="004E3E81">
              <w:rPr>
                <w:rFonts w:ascii="Gadugi" w:hAnsi="Gadugi"/>
                <w:b/>
                <w:bCs/>
                <w:sz w:val="22"/>
              </w:rPr>
              <w:t xml:space="preserve"> changes</w:t>
            </w:r>
            <w:r w:rsidRPr="009C5228">
              <w:rPr>
                <w:rFonts w:ascii="Gadugi" w:hAnsi="Gadugi"/>
                <w:sz w:val="22"/>
              </w:rPr>
              <w:t xml:space="preserve">, however small, very </w:t>
            </w:r>
            <w:r w:rsidRPr="004E3E81">
              <w:rPr>
                <w:rFonts w:ascii="Gadugi" w:hAnsi="Gadugi"/>
                <w:b/>
                <w:bCs/>
                <w:sz w:val="22"/>
              </w:rPr>
              <w:t>distressing.</w:t>
            </w:r>
          </w:p>
          <w:p w14:paraId="112024B8" w14:textId="77777777" w:rsidR="009C5228" w:rsidRPr="00281A19" w:rsidRDefault="009C5228" w:rsidP="002476A3">
            <w:pPr>
              <w:rPr>
                <w:rFonts w:ascii="Gadugi" w:hAnsi="Gadugi"/>
                <w:sz w:val="22"/>
              </w:rPr>
            </w:pPr>
            <w:r w:rsidRPr="00281A19">
              <w:rPr>
                <w:rFonts w:ascii="Gadugi" w:hAnsi="Gadugi"/>
                <w:sz w:val="22"/>
              </w:rPr>
              <w:t xml:space="preserve">4. All these challenges can make the world feel </w:t>
            </w:r>
            <w:r w:rsidRPr="004E3E81">
              <w:rPr>
                <w:rFonts w:ascii="Gadugi" w:hAnsi="Gadugi"/>
                <w:b/>
                <w:bCs/>
                <w:sz w:val="22"/>
              </w:rPr>
              <w:t>very scary</w:t>
            </w:r>
            <w:r w:rsidRPr="00281A19">
              <w:rPr>
                <w:rFonts w:ascii="Gadugi" w:hAnsi="Gadugi"/>
                <w:sz w:val="22"/>
              </w:rPr>
              <w:t xml:space="preserve"> and </w:t>
            </w:r>
            <w:r w:rsidRPr="004E3E81">
              <w:rPr>
                <w:rFonts w:ascii="Gadugi" w:hAnsi="Gadugi"/>
                <w:b/>
                <w:bCs/>
                <w:sz w:val="22"/>
              </w:rPr>
              <w:t>hard to understand.</w:t>
            </w:r>
          </w:p>
          <w:p w14:paraId="192D5321" w14:textId="77777777" w:rsidR="009C5228" w:rsidRPr="00855B55" w:rsidRDefault="009C5228" w:rsidP="002476A3">
            <w:pPr>
              <w:rPr>
                <w:rFonts w:ascii="Gadugi" w:hAnsi="Gadugi"/>
                <w:sz w:val="20"/>
                <w:szCs w:val="20"/>
              </w:rPr>
            </w:pPr>
          </w:p>
        </w:tc>
      </w:tr>
    </w:tbl>
    <w:p w14:paraId="3FE5CF24" w14:textId="77777777" w:rsidR="009C5228" w:rsidRDefault="009C5228" w:rsidP="00647763">
      <w:pPr>
        <w:pStyle w:val="NormalWeb"/>
        <w:spacing w:before="0" w:beforeAutospacing="0" w:after="360" w:afterAutospacing="0"/>
        <w:rPr>
          <w:rFonts w:asciiTheme="majorHAnsi" w:hAnsiTheme="majorHAnsi" w:cstheme="majorHAnsi"/>
          <w:b/>
          <w:bCs/>
          <w:color w:val="2F5496" w:themeColor="accent1" w:themeShade="BF"/>
          <w:sz w:val="26"/>
          <w:szCs w:val="26"/>
        </w:rPr>
      </w:pPr>
    </w:p>
    <w:p w14:paraId="25561D9F" w14:textId="2E3908E0" w:rsidR="00B6305A" w:rsidRPr="00B6305A" w:rsidRDefault="006B482F" w:rsidP="0054252C">
      <w:pPr>
        <w:pStyle w:val="NormalWeb"/>
        <w:spacing w:before="0" w:beforeAutospacing="0" w:after="0" w:afterAutospacing="0"/>
        <w:rPr>
          <w:rFonts w:asciiTheme="majorHAnsi" w:hAnsiTheme="majorHAnsi" w:cstheme="majorHAnsi"/>
          <w:b/>
          <w:bCs/>
          <w:color w:val="2F5496" w:themeColor="accent1" w:themeShade="BF"/>
          <w:sz w:val="26"/>
          <w:szCs w:val="26"/>
        </w:rPr>
      </w:pPr>
      <w:r>
        <w:rPr>
          <w:rFonts w:asciiTheme="majorHAnsi" w:hAnsiTheme="majorHAnsi" w:cstheme="majorHAnsi"/>
          <w:b/>
          <w:bCs/>
          <w:color w:val="2F5496" w:themeColor="accent1" w:themeShade="BF"/>
          <w:sz w:val="26"/>
          <w:szCs w:val="26"/>
        </w:rPr>
        <w:t>2.</w:t>
      </w:r>
      <w:r w:rsidR="00A809D0">
        <w:rPr>
          <w:rFonts w:asciiTheme="majorHAnsi" w:hAnsiTheme="majorHAnsi" w:cstheme="majorHAnsi"/>
          <w:b/>
          <w:bCs/>
          <w:color w:val="2F5496" w:themeColor="accent1" w:themeShade="BF"/>
          <w:sz w:val="26"/>
          <w:szCs w:val="26"/>
        </w:rPr>
        <w:t>5</w:t>
      </w:r>
      <w:r>
        <w:rPr>
          <w:rFonts w:asciiTheme="majorHAnsi" w:hAnsiTheme="majorHAnsi" w:cstheme="majorHAnsi"/>
          <w:b/>
          <w:bCs/>
          <w:color w:val="2F5496" w:themeColor="accent1" w:themeShade="BF"/>
          <w:sz w:val="26"/>
          <w:szCs w:val="26"/>
        </w:rPr>
        <w:t xml:space="preserve"> </w:t>
      </w:r>
      <w:r w:rsidR="009C5228" w:rsidRPr="009C5228">
        <w:rPr>
          <w:rFonts w:asciiTheme="majorHAnsi" w:hAnsiTheme="majorHAnsi" w:cstheme="majorHAnsi"/>
          <w:b/>
          <w:bCs/>
          <w:color w:val="2F5496" w:themeColor="accent1" w:themeShade="BF"/>
          <w:sz w:val="26"/>
          <w:szCs w:val="26"/>
        </w:rPr>
        <w:t>Social and Emotional difficulties</w:t>
      </w:r>
    </w:p>
    <w:p w14:paraId="082D5AA8" w14:textId="2B1AB2E0" w:rsidR="00DB46DA" w:rsidRDefault="00D60952" w:rsidP="0054252C">
      <w:pPr>
        <w:pStyle w:val="NormalWeb"/>
        <w:spacing w:before="0" w:beforeAutospacing="0" w:after="0" w:afterAutospacing="0"/>
        <w:rPr>
          <w:rFonts w:ascii="Gadugi" w:hAnsi="Gadugi" w:cs="Arial"/>
          <w:bCs/>
          <w:sz w:val="22"/>
          <w:szCs w:val="22"/>
        </w:rPr>
      </w:pPr>
      <w:r>
        <w:rPr>
          <w:noProof/>
        </w:rPr>
        <w:drawing>
          <wp:anchor distT="0" distB="0" distL="114300" distR="114300" simplePos="0" relativeHeight="252732416" behindDoc="1" locked="0" layoutInCell="1" allowOverlap="1" wp14:anchorId="771EE9CB" wp14:editId="35A0B3CF">
            <wp:simplePos x="0" y="0"/>
            <wp:positionH relativeFrom="margin">
              <wp:posOffset>3902710</wp:posOffset>
            </wp:positionH>
            <wp:positionV relativeFrom="paragraph">
              <wp:posOffset>5715</wp:posOffset>
            </wp:positionV>
            <wp:extent cx="2486025" cy="1461135"/>
            <wp:effectExtent l="0" t="0" r="9525" b="5715"/>
            <wp:wrapTight wrapText="bothSides">
              <wp:wrapPolygon edited="0">
                <wp:start x="0" y="0"/>
                <wp:lineTo x="0" y="21403"/>
                <wp:lineTo x="21517" y="21403"/>
                <wp:lineTo x="21517" y="0"/>
                <wp:lineTo x="0" y="0"/>
              </wp:wrapPolygon>
            </wp:wrapTight>
            <wp:docPr id="62" name="Picture 62"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 name="Picture 62" descr="Text&#10;&#10;Description automatically generated"/>
                    <pic:cNvPicPr>
                      <a:picLocks noChangeAspect="1" noChangeArrowheads="1"/>
                    </pic:cNvPicPr>
                  </pic:nvPicPr>
                  <pic:blipFill rotWithShape="1">
                    <a:blip r:embed="rId49" cstate="print">
                      <a:extLst>
                        <a:ext uri="{28A0092B-C50C-407E-A947-70E740481C1C}">
                          <a14:useLocalDpi xmlns:a14="http://schemas.microsoft.com/office/drawing/2010/main" val="0"/>
                        </a:ext>
                      </a:extLst>
                    </a:blip>
                    <a:srcRect l="5561" t="11321" r="5859" b="10597"/>
                    <a:stretch/>
                  </pic:blipFill>
                  <pic:spPr bwMode="auto">
                    <a:xfrm>
                      <a:off x="0" y="0"/>
                      <a:ext cx="2486025" cy="146113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DB46DA" w:rsidRPr="00DB46DA">
        <w:rPr>
          <w:rFonts w:ascii="Gadugi" w:hAnsi="Gadugi" w:cs="Arial"/>
          <w:bCs/>
          <w:sz w:val="22"/>
          <w:szCs w:val="22"/>
        </w:rPr>
        <w:t xml:space="preserve">Challenging behaviours are displayed </w:t>
      </w:r>
      <w:r w:rsidR="00C20CC4">
        <w:rPr>
          <w:rFonts w:ascii="Gadugi" w:hAnsi="Gadugi" w:cs="Arial"/>
          <w:bCs/>
          <w:sz w:val="22"/>
          <w:szCs w:val="22"/>
        </w:rPr>
        <w:t>for many reasons, which may or may not indicate an underlying social and emotional difficulty such as anxiety</w:t>
      </w:r>
      <w:r w:rsidR="00415DF2">
        <w:rPr>
          <w:rFonts w:ascii="Gadugi" w:hAnsi="Gadugi" w:cs="Arial"/>
          <w:bCs/>
          <w:sz w:val="22"/>
          <w:szCs w:val="22"/>
        </w:rPr>
        <w:t xml:space="preserve">, </w:t>
      </w:r>
      <w:r w:rsidR="00C20CC4">
        <w:rPr>
          <w:rFonts w:ascii="Gadugi" w:hAnsi="Gadugi" w:cs="Arial"/>
          <w:bCs/>
          <w:sz w:val="22"/>
          <w:szCs w:val="22"/>
        </w:rPr>
        <w:t>depression</w:t>
      </w:r>
      <w:r w:rsidR="00415DF2">
        <w:rPr>
          <w:rFonts w:ascii="Gadugi" w:hAnsi="Gadugi" w:cs="Arial"/>
          <w:bCs/>
          <w:sz w:val="22"/>
          <w:szCs w:val="22"/>
        </w:rPr>
        <w:t xml:space="preserve"> or attachment needs</w:t>
      </w:r>
      <w:r w:rsidR="00C20CC4">
        <w:rPr>
          <w:rFonts w:ascii="Gadugi" w:hAnsi="Gadugi" w:cs="Arial"/>
          <w:bCs/>
          <w:sz w:val="22"/>
          <w:szCs w:val="22"/>
        </w:rPr>
        <w:t xml:space="preserve">. </w:t>
      </w:r>
    </w:p>
    <w:p w14:paraId="12CC094F" w14:textId="602CE0C5" w:rsidR="002A1E97" w:rsidRDefault="00415DF2" w:rsidP="00B6305A">
      <w:pPr>
        <w:pStyle w:val="NormalWeb"/>
        <w:spacing w:before="0" w:beforeAutospacing="0" w:after="0" w:afterAutospacing="0"/>
        <w:rPr>
          <w:rFonts w:ascii="Gadugi" w:hAnsi="Gadugi" w:cs="Arial"/>
          <w:sz w:val="22"/>
          <w:szCs w:val="22"/>
        </w:rPr>
      </w:pPr>
      <w:r>
        <w:rPr>
          <w:rFonts w:ascii="Gadugi" w:hAnsi="Gadugi" w:cs="Arial"/>
          <w:bCs/>
          <w:sz w:val="22"/>
          <w:szCs w:val="22"/>
        </w:rPr>
        <w:t xml:space="preserve">Some students have conditions such as </w:t>
      </w:r>
      <w:r w:rsidR="00B6305A" w:rsidRPr="00CC3DEB">
        <w:rPr>
          <w:rFonts w:ascii="Gadugi" w:hAnsi="Gadugi" w:cs="Arial"/>
          <w:b/>
          <w:sz w:val="22"/>
          <w:szCs w:val="22"/>
        </w:rPr>
        <w:t>Attention deficit disorder (ADD)</w:t>
      </w:r>
      <w:r w:rsidR="00B6305A" w:rsidRPr="00CC3DEB">
        <w:rPr>
          <w:rFonts w:ascii="Gadugi" w:hAnsi="Gadugi" w:cs="Arial"/>
          <w:sz w:val="22"/>
          <w:szCs w:val="22"/>
        </w:rPr>
        <w:t xml:space="preserve"> and </w:t>
      </w:r>
      <w:r w:rsidR="00B6305A" w:rsidRPr="00CC3DEB">
        <w:rPr>
          <w:rFonts w:ascii="Gadugi" w:hAnsi="Gadugi" w:cs="Arial"/>
          <w:b/>
          <w:sz w:val="22"/>
          <w:szCs w:val="22"/>
        </w:rPr>
        <w:t>attention deficit hyperactive disorder (ADHD)</w:t>
      </w:r>
      <w:r w:rsidR="00B6305A" w:rsidRPr="00CC3DEB">
        <w:rPr>
          <w:rFonts w:ascii="Gadugi" w:hAnsi="Gadugi" w:cs="Arial"/>
          <w:sz w:val="22"/>
          <w:szCs w:val="22"/>
        </w:rPr>
        <w:t xml:space="preserve"> </w:t>
      </w:r>
      <w:r>
        <w:rPr>
          <w:rFonts w:ascii="Gadugi" w:hAnsi="Gadugi" w:cs="Arial"/>
          <w:sz w:val="22"/>
          <w:szCs w:val="22"/>
        </w:rPr>
        <w:t xml:space="preserve">which </w:t>
      </w:r>
      <w:r w:rsidR="002A1E97">
        <w:rPr>
          <w:rFonts w:ascii="Gadugi" w:hAnsi="Gadugi" w:cs="Arial"/>
          <w:sz w:val="22"/>
          <w:szCs w:val="22"/>
        </w:rPr>
        <w:t xml:space="preserve">affects how they behave. </w:t>
      </w:r>
    </w:p>
    <w:p w14:paraId="323AEF91" w14:textId="456CC27E" w:rsidR="002A1E97" w:rsidRDefault="002A1E97" w:rsidP="00B6305A">
      <w:pPr>
        <w:pStyle w:val="NormalWeb"/>
        <w:spacing w:before="0" w:beforeAutospacing="0" w:after="0" w:afterAutospacing="0"/>
        <w:rPr>
          <w:rFonts w:ascii="Gadugi" w:hAnsi="Gadugi" w:cs="Arial"/>
          <w:sz w:val="22"/>
          <w:szCs w:val="22"/>
        </w:rPr>
      </w:pPr>
    </w:p>
    <w:p w14:paraId="73BB1388" w14:textId="784021D9" w:rsidR="00B6305A" w:rsidRPr="00415DF2" w:rsidRDefault="00D60952" w:rsidP="00B6305A">
      <w:pPr>
        <w:pStyle w:val="NormalWeb"/>
        <w:spacing w:before="0" w:beforeAutospacing="0" w:after="0" w:afterAutospacing="0"/>
        <w:rPr>
          <w:rFonts w:ascii="Gadugi" w:hAnsi="Gadugi" w:cs="Arial"/>
          <w:bCs/>
          <w:sz w:val="22"/>
          <w:szCs w:val="22"/>
        </w:rPr>
      </w:pPr>
      <w:r>
        <w:rPr>
          <w:rFonts w:ascii="Gadugi" w:hAnsi="Gadugi" w:cs="Arial"/>
          <w:noProof/>
          <w:sz w:val="22"/>
          <w:szCs w:val="22"/>
        </w:rPr>
        <mc:AlternateContent>
          <mc:Choice Requires="wps">
            <w:drawing>
              <wp:anchor distT="0" distB="0" distL="114300" distR="114300" simplePos="0" relativeHeight="252702720" behindDoc="1" locked="0" layoutInCell="1" allowOverlap="1" wp14:anchorId="1A9EFD69" wp14:editId="3AC474B0">
                <wp:simplePos x="0" y="0"/>
                <wp:positionH relativeFrom="margin">
                  <wp:posOffset>3845560</wp:posOffset>
                </wp:positionH>
                <wp:positionV relativeFrom="paragraph">
                  <wp:posOffset>38735</wp:posOffset>
                </wp:positionV>
                <wp:extent cx="2647950" cy="577850"/>
                <wp:effectExtent l="0" t="0" r="0" b="0"/>
                <wp:wrapTight wrapText="bothSides">
                  <wp:wrapPolygon edited="0">
                    <wp:start x="0" y="0"/>
                    <wp:lineTo x="0" y="20651"/>
                    <wp:lineTo x="21445" y="20651"/>
                    <wp:lineTo x="21445" y="0"/>
                    <wp:lineTo x="0" y="0"/>
                  </wp:wrapPolygon>
                </wp:wrapTight>
                <wp:docPr id="455" name="Text Box 455"/>
                <wp:cNvGraphicFramePr/>
                <a:graphic xmlns:a="http://schemas.openxmlformats.org/drawingml/2006/main">
                  <a:graphicData uri="http://schemas.microsoft.com/office/word/2010/wordprocessingShape">
                    <wps:wsp>
                      <wps:cNvSpPr txBox="1"/>
                      <wps:spPr>
                        <a:xfrm>
                          <a:off x="0" y="0"/>
                          <a:ext cx="2647950" cy="577850"/>
                        </a:xfrm>
                        <a:prstGeom prst="rect">
                          <a:avLst/>
                        </a:prstGeom>
                        <a:solidFill>
                          <a:sysClr val="window" lastClr="FFFFFF"/>
                        </a:solidFill>
                        <a:ln w="6350">
                          <a:noFill/>
                        </a:ln>
                      </wps:spPr>
                      <wps:txbx>
                        <w:txbxContent>
                          <w:p w14:paraId="6C44C568" w14:textId="77777777" w:rsidR="00B6305A" w:rsidRPr="00D2656C" w:rsidRDefault="00B6305A" w:rsidP="00B6305A">
                            <w:pPr>
                              <w:rPr>
                                <w:rFonts w:ascii="Gadugi" w:hAnsi="Gadugi"/>
                                <w:sz w:val="18"/>
                                <w:szCs w:val="18"/>
                              </w:rPr>
                            </w:pPr>
                            <w:r w:rsidRPr="00D2656C">
                              <w:rPr>
                                <w:rFonts w:ascii="Gadugi" w:hAnsi="Gadugi"/>
                                <w:sz w:val="18"/>
                                <w:szCs w:val="18"/>
                              </w:rPr>
                              <w:t>Image source:</w:t>
                            </w:r>
                            <w:r>
                              <w:rPr>
                                <w:rFonts w:ascii="Gadugi" w:hAnsi="Gadugi"/>
                                <w:sz w:val="18"/>
                                <w:szCs w:val="18"/>
                              </w:rPr>
                              <w:t xml:space="preserve"> </w:t>
                            </w:r>
                            <w:hyperlink r:id="rId50" w:history="1">
                              <w:r w:rsidRPr="001C1032">
                                <w:rPr>
                                  <w:rStyle w:val="Hyperlink"/>
                                  <w:rFonts w:ascii="Gadugi" w:hAnsi="Gadugi"/>
                                  <w:sz w:val="18"/>
                                  <w:szCs w:val="18"/>
                                </w:rPr>
                                <w:t>https://commons.wikimedia.org/wiki/File:ADHD_Word_Cloud_in_Blue.png</w:t>
                              </w:r>
                            </w:hyperlink>
                            <w:r w:rsidRPr="00D2656C">
                              <w:rPr>
                                <w:rFonts w:ascii="Gadugi" w:hAnsi="Gadugi"/>
                                <w:sz w:val="18"/>
                                <w:szCs w:val="18"/>
                              </w:rPr>
                              <w:t xml:space="preserve"> (free)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1A9EFD69" id="Text Box 455" o:spid="_x0000_s1042" type="#_x0000_t202" style="position:absolute;margin-left:302.8pt;margin-top:3.05pt;width:208.5pt;height:45.5pt;z-index:-2506137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QwvbOQIAAG0EAAAOAAAAZHJzL2Uyb0RvYy54bWysVE1v2zAMvQ/YfxB0X51kadIGcYosRYYB&#10;QVugHXpWZDkxIIuapMTOfv2e5Hx03U7DfJBJkebHe6Snd22t2V45X5HJef+qx5kykorKbHL+/WX5&#10;6YYzH4QphCajcn5Qnt/NPn6YNnaiBrQlXSjHEMT4SWNzvg3BTrLMy62qhb8iqwyMJblaBKhukxVO&#10;NIhe62zQ642yhlxhHUnlPW7vOyOfpfhlqWR4LEuvAtM5R20hnS6d63hms6mYbJyw20oeyxD/UEUt&#10;KoOk51D3Igi2c9UfoepKOvJUhitJdUZlWUmVekA3/d67bp63wqrUC8Dx9gyT/39h5cP+2T45Ftov&#10;1ILACEhj/cTjMvbTlq6Ob1TKYAeEhzNsqg1M4nIwGo5vr2GSsF2PxzeQESa7fG2dD18V1SwKOXeg&#10;JaEl9isfOteTS0zmSVfFstI6KQe/0I7tBRgE8QU1nGnhAy5zvkzPMdtvn2nDmpyPPqOWGMVQjNel&#10;0gbFXZqMUmjXLasKADA6IbCm4gBgHHUz461cVqh+hdRPwmFI0DAGPzziKDUhGR0lzrbkfv7tPvqD&#10;O1g5azB0Ofc/dsIpdPTNgNXb/nAYpzQpw+vxAIp7a1m/tZhdvSCg0seKWZnE6B/0SSwd1a/Yj3nM&#10;CpMwErlzHk7iInSrgP2Saj5PTphLK8LKPFsZQ0fwIjcv7atw9khgAPUPdBpPMXnHY+fbwT7fBSqr&#10;RHIEukP1iD9mOo3Jcf/i0rzVk9flLzH7BQAA//8DAFBLAwQUAAYACAAAACEATLzRw+AAAAAJAQAA&#10;DwAAAGRycy9kb3ducmV2LnhtbEyPQUvEMBCF74L/IYzgzU1asGptuogoumBZrYLXbDO21SYpSXZb&#10;99fv7ElvM/Meb75XLGczsB360DsrIVkIYGgbp3vbSvh4f7y4BhaisloNzqKEXwywLE9PCpVrN9k3&#10;3NWxZRRiQ64kdDGOOeeh6dCosHAjWtK+nDcq0upbrr2aKNwMPBUi40b1lj50asT7DpufemskfE71&#10;k1+vVt+v43O1X+/r6gUfKinPz+a7W2AR5/hnhiM+oUNJTBu3tTqwQUImLjOy0pAAO+oiTemwkXBz&#10;lQAvC/6/QXkAAAD//wMAUEsBAi0AFAAGAAgAAAAhALaDOJL+AAAA4QEAABMAAAAAAAAAAAAAAAAA&#10;AAAAAFtDb250ZW50X1R5cGVzXS54bWxQSwECLQAUAAYACAAAACEAOP0h/9YAAACUAQAACwAAAAAA&#10;AAAAAAAAAAAvAQAAX3JlbHMvLnJlbHNQSwECLQAUAAYACAAAACEA6UML2zkCAABtBAAADgAAAAAA&#10;AAAAAAAAAAAuAgAAZHJzL2Uyb0RvYy54bWxQSwECLQAUAAYACAAAACEATLzRw+AAAAAJAQAADwAA&#10;AAAAAAAAAAAAAACTBAAAZHJzL2Rvd25yZXYueG1sUEsFBgAAAAAEAAQA8wAAAKAFAAAAAA==&#10;" fillcolor="window" stroked="f" strokeweight=".5pt">
                <v:textbox>
                  <w:txbxContent>
                    <w:p w14:paraId="6C44C568" w14:textId="77777777" w:rsidR="00B6305A" w:rsidRPr="00D2656C" w:rsidRDefault="00B6305A" w:rsidP="00B6305A">
                      <w:pPr>
                        <w:rPr>
                          <w:rFonts w:ascii="Gadugi" w:hAnsi="Gadugi"/>
                          <w:sz w:val="18"/>
                          <w:szCs w:val="18"/>
                        </w:rPr>
                      </w:pPr>
                      <w:r w:rsidRPr="00D2656C">
                        <w:rPr>
                          <w:rFonts w:ascii="Gadugi" w:hAnsi="Gadugi"/>
                          <w:sz w:val="18"/>
                          <w:szCs w:val="18"/>
                        </w:rPr>
                        <w:t>Image source:</w:t>
                      </w:r>
                      <w:r>
                        <w:rPr>
                          <w:rFonts w:ascii="Gadugi" w:hAnsi="Gadugi"/>
                          <w:sz w:val="18"/>
                          <w:szCs w:val="18"/>
                        </w:rPr>
                        <w:t xml:space="preserve"> </w:t>
                      </w:r>
                      <w:hyperlink r:id="rId51" w:history="1">
                        <w:r w:rsidRPr="001C1032">
                          <w:rPr>
                            <w:rStyle w:val="Hyperlink"/>
                            <w:rFonts w:ascii="Gadugi" w:hAnsi="Gadugi"/>
                            <w:sz w:val="18"/>
                            <w:szCs w:val="18"/>
                          </w:rPr>
                          <w:t>https://commons.wikimedia.org/wiki/File:ADHD_Word_Cloud_in_Blue.png</w:t>
                        </w:r>
                      </w:hyperlink>
                      <w:r w:rsidRPr="00D2656C">
                        <w:rPr>
                          <w:rFonts w:ascii="Gadugi" w:hAnsi="Gadugi"/>
                          <w:sz w:val="18"/>
                          <w:szCs w:val="18"/>
                        </w:rPr>
                        <w:t xml:space="preserve"> (free)</w:t>
                      </w:r>
                    </w:p>
                  </w:txbxContent>
                </v:textbox>
                <w10:wrap type="tight" anchorx="margin"/>
              </v:shape>
            </w:pict>
          </mc:Fallback>
        </mc:AlternateContent>
      </w:r>
      <w:r w:rsidR="002A1E97">
        <w:rPr>
          <w:rFonts w:ascii="Gadugi" w:hAnsi="Gadugi" w:cs="Arial"/>
          <w:sz w:val="22"/>
          <w:szCs w:val="22"/>
        </w:rPr>
        <w:t xml:space="preserve">We will explore this further in the next </w:t>
      </w:r>
      <w:r w:rsidR="00F85601">
        <w:rPr>
          <w:rFonts w:ascii="Gadugi" w:hAnsi="Gadugi" w:cs="Arial"/>
          <w:sz w:val="22"/>
          <w:szCs w:val="22"/>
        </w:rPr>
        <w:t>module,</w:t>
      </w:r>
      <w:r w:rsidR="002A1E97">
        <w:rPr>
          <w:rFonts w:ascii="Gadugi" w:hAnsi="Gadugi" w:cs="Arial"/>
          <w:sz w:val="22"/>
          <w:szCs w:val="22"/>
        </w:rPr>
        <w:t xml:space="preserve"> but it is crucial to look for any underlying causes of </w:t>
      </w:r>
      <w:r w:rsidR="000B528D">
        <w:rPr>
          <w:rFonts w:ascii="Gadugi" w:hAnsi="Gadugi" w:cs="Arial"/>
          <w:sz w:val="22"/>
          <w:szCs w:val="22"/>
        </w:rPr>
        <w:t xml:space="preserve">any behaviour or emotional states, and aim to support them, rather than deal with the presenting behaviour. </w:t>
      </w:r>
      <w:r w:rsidR="00E744E5">
        <w:rPr>
          <w:rFonts w:ascii="Gadugi" w:hAnsi="Gadugi" w:cs="Arial"/>
          <w:sz w:val="22"/>
          <w:szCs w:val="22"/>
        </w:rPr>
        <w:t xml:space="preserve"> For some students with social and emotional difficulties</w:t>
      </w:r>
      <w:r w:rsidR="0054252C">
        <w:rPr>
          <w:rFonts w:ascii="Gadugi" w:hAnsi="Gadugi" w:cs="Arial"/>
          <w:sz w:val="22"/>
          <w:szCs w:val="22"/>
        </w:rPr>
        <w:t>,</w:t>
      </w:r>
      <w:r w:rsidR="00E744E5">
        <w:rPr>
          <w:rFonts w:ascii="Gadugi" w:hAnsi="Gadugi" w:cs="Arial"/>
          <w:sz w:val="22"/>
          <w:szCs w:val="22"/>
        </w:rPr>
        <w:t xml:space="preserve"> the nature of these difficulties mea</w:t>
      </w:r>
      <w:r w:rsidR="004C57AE">
        <w:rPr>
          <w:rFonts w:ascii="Gadugi" w:hAnsi="Gadugi" w:cs="Arial"/>
          <w:sz w:val="22"/>
          <w:szCs w:val="22"/>
        </w:rPr>
        <w:t xml:space="preserve">n they may have learning difficulties, either temporarily or in the long term. </w:t>
      </w:r>
      <w:r w:rsidR="00E744E5">
        <w:rPr>
          <w:rFonts w:ascii="Gadugi" w:hAnsi="Gadugi" w:cs="Arial"/>
          <w:sz w:val="22"/>
          <w:szCs w:val="22"/>
        </w:rPr>
        <w:t>A</w:t>
      </w:r>
      <w:r w:rsidR="00B6305A">
        <w:rPr>
          <w:rFonts w:ascii="Gadugi" w:hAnsi="Gadugi" w:cs="Arial"/>
          <w:sz w:val="22"/>
          <w:szCs w:val="22"/>
        </w:rPr>
        <w:t xml:space="preserve">round </w:t>
      </w:r>
      <w:r w:rsidR="00B6305A" w:rsidRPr="006275F7">
        <w:rPr>
          <w:rFonts w:ascii="Gadugi" w:hAnsi="Gadugi" w:cs="Arial"/>
          <w:sz w:val="22"/>
          <w:szCs w:val="22"/>
        </w:rPr>
        <w:t>5.4 million children</w:t>
      </w:r>
      <w:r w:rsidR="00B6305A">
        <w:rPr>
          <w:rFonts w:ascii="Gadugi" w:hAnsi="Gadugi" w:cs="Arial"/>
          <w:sz w:val="22"/>
          <w:szCs w:val="22"/>
        </w:rPr>
        <w:t xml:space="preserve"> (</w:t>
      </w:r>
      <w:r w:rsidR="00B6305A" w:rsidRPr="006275F7">
        <w:rPr>
          <w:rFonts w:ascii="Gadugi" w:hAnsi="Gadugi" w:cs="Arial"/>
          <w:sz w:val="22"/>
          <w:szCs w:val="22"/>
        </w:rPr>
        <w:t>8.4</w:t>
      </w:r>
      <w:r w:rsidR="00B6305A">
        <w:rPr>
          <w:rFonts w:ascii="Gadugi" w:hAnsi="Gadugi" w:cs="Arial"/>
          <w:sz w:val="22"/>
          <w:szCs w:val="22"/>
        </w:rPr>
        <w:t xml:space="preserve">%) </w:t>
      </w:r>
      <w:r w:rsidR="00F85601">
        <w:rPr>
          <w:rFonts w:ascii="Gadugi" w:hAnsi="Gadugi" w:cs="Arial"/>
          <w:sz w:val="22"/>
          <w:szCs w:val="22"/>
        </w:rPr>
        <w:t xml:space="preserve">currently </w:t>
      </w:r>
      <w:r w:rsidR="00B6305A" w:rsidRPr="006275F7">
        <w:rPr>
          <w:rFonts w:ascii="Gadugi" w:hAnsi="Gadugi" w:cs="Arial"/>
          <w:sz w:val="22"/>
          <w:szCs w:val="22"/>
        </w:rPr>
        <w:t>have a diagnosis of ADHD.</w:t>
      </w:r>
    </w:p>
    <w:p w14:paraId="6AE94024" w14:textId="2191FA68" w:rsidR="00B6305A" w:rsidRDefault="00B6305A" w:rsidP="00B6305A">
      <w:pPr>
        <w:pStyle w:val="NormalWeb"/>
        <w:spacing w:before="0" w:beforeAutospacing="0" w:after="0" w:afterAutospacing="0"/>
        <w:rPr>
          <w:rFonts w:ascii="Gadugi" w:hAnsi="Gadugi" w:cs="Arial"/>
          <w:sz w:val="22"/>
          <w:szCs w:val="22"/>
          <w:shd w:val="clear" w:color="auto" w:fill="FFFFFF"/>
        </w:rPr>
      </w:pPr>
      <w:r>
        <w:rPr>
          <w:rFonts w:ascii="Gadugi" w:hAnsi="Gadugi" w:cs="Arial"/>
          <w:sz w:val="22"/>
          <w:szCs w:val="22"/>
        </w:rPr>
        <w:t xml:space="preserve">Both ADD and ADHD are </w:t>
      </w:r>
      <w:r w:rsidRPr="00CC3DEB">
        <w:rPr>
          <w:rFonts w:ascii="Gadugi" w:hAnsi="Gadugi" w:cs="Arial"/>
          <w:sz w:val="22"/>
          <w:szCs w:val="22"/>
        </w:rPr>
        <w:t xml:space="preserve">often characterized by </w:t>
      </w:r>
      <w:r w:rsidRPr="007E3161">
        <w:rPr>
          <w:rFonts w:ascii="Gadugi" w:hAnsi="Gadugi" w:cs="Arial"/>
          <w:b/>
          <w:bCs/>
          <w:sz w:val="22"/>
          <w:szCs w:val="22"/>
        </w:rPr>
        <w:t>difficulties</w:t>
      </w:r>
      <w:r w:rsidRPr="00CC3DEB">
        <w:rPr>
          <w:rFonts w:ascii="Gadugi" w:hAnsi="Gadugi" w:cs="Arial"/>
          <w:sz w:val="22"/>
          <w:szCs w:val="22"/>
        </w:rPr>
        <w:t xml:space="preserve"> maintaining focus over extended time periods. </w:t>
      </w:r>
      <w:r>
        <w:rPr>
          <w:rFonts w:ascii="Gadugi" w:hAnsi="Gadugi" w:cs="Arial"/>
          <w:sz w:val="22"/>
          <w:szCs w:val="22"/>
        </w:rPr>
        <w:t>Students with ADHD</w:t>
      </w:r>
      <w:r w:rsidRPr="00CC3DEB">
        <w:rPr>
          <w:rFonts w:ascii="Gadugi" w:hAnsi="Gadugi" w:cs="Arial"/>
          <w:sz w:val="22"/>
          <w:szCs w:val="22"/>
        </w:rPr>
        <w:t xml:space="preserve"> are often easier to </w:t>
      </w:r>
      <w:r>
        <w:rPr>
          <w:rFonts w:ascii="Gadugi" w:hAnsi="Gadugi" w:cs="Arial"/>
          <w:sz w:val="22"/>
          <w:szCs w:val="22"/>
        </w:rPr>
        <w:t>identify</w:t>
      </w:r>
      <w:r w:rsidRPr="00CC3DEB">
        <w:rPr>
          <w:rFonts w:ascii="Gadugi" w:hAnsi="Gadugi" w:cs="Arial"/>
          <w:sz w:val="22"/>
          <w:szCs w:val="22"/>
        </w:rPr>
        <w:t xml:space="preserve"> in a classroom than a student who has ADD </w:t>
      </w:r>
      <w:r>
        <w:rPr>
          <w:rFonts w:ascii="Gadugi" w:hAnsi="Gadugi" w:cs="Arial"/>
          <w:sz w:val="22"/>
          <w:szCs w:val="22"/>
        </w:rPr>
        <w:t>(</w:t>
      </w:r>
      <w:r w:rsidRPr="00CC3DEB">
        <w:rPr>
          <w:rFonts w:ascii="Gadugi" w:hAnsi="Gadugi" w:cs="Arial"/>
          <w:sz w:val="22"/>
          <w:szCs w:val="22"/>
        </w:rPr>
        <w:t>without the hyperactivity</w:t>
      </w:r>
      <w:r>
        <w:rPr>
          <w:rFonts w:ascii="Gadugi" w:hAnsi="Gadugi" w:cs="Arial"/>
          <w:sz w:val="22"/>
          <w:szCs w:val="22"/>
        </w:rPr>
        <w:t>),</w:t>
      </w:r>
      <w:r w:rsidRPr="00CC3DEB">
        <w:rPr>
          <w:rFonts w:ascii="Gadugi" w:hAnsi="Gadugi" w:cs="Arial"/>
          <w:sz w:val="22"/>
          <w:szCs w:val="22"/>
        </w:rPr>
        <w:t xml:space="preserve"> as ADD learners may not call attention to themselves, so the learning difficulty can go unnotice</w:t>
      </w:r>
      <w:r>
        <w:rPr>
          <w:rFonts w:ascii="Gadugi" w:hAnsi="Gadugi" w:cs="Arial"/>
          <w:sz w:val="22"/>
          <w:szCs w:val="22"/>
        </w:rPr>
        <w:t>d</w:t>
      </w:r>
      <w:r w:rsidRPr="00CC3DEB">
        <w:rPr>
          <w:rFonts w:ascii="Gadugi" w:hAnsi="Gadugi" w:cs="Arial"/>
          <w:sz w:val="22"/>
          <w:szCs w:val="22"/>
        </w:rPr>
        <w:t xml:space="preserve">. Sometimes, ADD </w:t>
      </w:r>
      <w:r>
        <w:rPr>
          <w:rFonts w:ascii="Gadugi" w:hAnsi="Gadugi" w:cs="Arial"/>
          <w:sz w:val="22"/>
          <w:szCs w:val="22"/>
        </w:rPr>
        <w:t>students</w:t>
      </w:r>
      <w:r w:rsidRPr="00CC3DEB">
        <w:rPr>
          <w:rFonts w:ascii="Gadugi" w:hAnsi="Gadugi" w:cs="Arial"/>
          <w:sz w:val="22"/>
          <w:szCs w:val="22"/>
        </w:rPr>
        <w:t xml:space="preserve"> may </w:t>
      </w:r>
      <w:r>
        <w:rPr>
          <w:rFonts w:ascii="Gadugi" w:hAnsi="Gadugi" w:cs="Arial"/>
          <w:sz w:val="22"/>
          <w:szCs w:val="22"/>
        </w:rPr>
        <w:t>seem to not be</w:t>
      </w:r>
      <w:r w:rsidRPr="00CC3DEB">
        <w:rPr>
          <w:rFonts w:ascii="Gadugi" w:hAnsi="Gadugi" w:cs="Arial"/>
          <w:sz w:val="22"/>
          <w:szCs w:val="22"/>
        </w:rPr>
        <w:t xml:space="preserve"> trying hard enough. </w:t>
      </w:r>
      <w:r w:rsidRPr="007E3161">
        <w:rPr>
          <w:rFonts w:ascii="Gadugi" w:hAnsi="Gadugi" w:cs="Arial"/>
          <w:b/>
          <w:bCs/>
          <w:sz w:val="22"/>
          <w:szCs w:val="22"/>
        </w:rPr>
        <w:t xml:space="preserve">Benefits </w:t>
      </w:r>
      <w:r>
        <w:rPr>
          <w:rFonts w:ascii="Gadugi" w:hAnsi="Gadugi" w:cs="Arial"/>
          <w:sz w:val="22"/>
          <w:szCs w:val="22"/>
        </w:rPr>
        <w:t xml:space="preserve">students may encounter are high energy and enthusiasm for learning, confidence and ease in conversational tasks and often courage, willing to take risks with their learning. </w:t>
      </w:r>
    </w:p>
    <w:p w14:paraId="114E891C" w14:textId="696FDE86" w:rsidR="00B6305A" w:rsidRDefault="00B6305A" w:rsidP="00B6305A">
      <w:pPr>
        <w:pStyle w:val="NormalWeb"/>
        <w:spacing w:before="0" w:beforeAutospacing="0" w:after="0" w:afterAutospacing="0"/>
        <w:ind w:left="720"/>
        <w:rPr>
          <w:rFonts w:ascii="Gadugi" w:hAnsi="Gadugi" w:cs="Arial"/>
          <w:sz w:val="22"/>
          <w:szCs w:val="22"/>
          <w:shd w:val="clear" w:color="auto" w:fill="FFFFFF"/>
        </w:rPr>
      </w:pPr>
    </w:p>
    <w:tbl>
      <w:tblPr>
        <w:tblStyle w:val="TableGrid"/>
        <w:tblW w:w="10060" w:type="dxa"/>
        <w:tblLook w:val="04A0" w:firstRow="1" w:lastRow="0" w:firstColumn="1" w:lastColumn="0" w:noHBand="0" w:noVBand="1"/>
      </w:tblPr>
      <w:tblGrid>
        <w:gridCol w:w="4248"/>
        <w:gridCol w:w="5812"/>
      </w:tblGrid>
      <w:tr w:rsidR="00B6305A" w:rsidRPr="007076F6" w14:paraId="4E5F53A8" w14:textId="77777777" w:rsidTr="002476A3">
        <w:tc>
          <w:tcPr>
            <w:tcW w:w="4248" w:type="dxa"/>
          </w:tcPr>
          <w:p w14:paraId="0CEEBD88" w14:textId="77777777" w:rsidR="00B6305A" w:rsidRPr="007076F6" w:rsidRDefault="00B6305A" w:rsidP="002476A3">
            <w:pPr>
              <w:pStyle w:val="NormalWeb"/>
              <w:spacing w:before="0" w:beforeAutospacing="0" w:after="0" w:afterAutospacing="0"/>
              <w:rPr>
                <w:rFonts w:ascii="Gadugi" w:hAnsi="Gadugi" w:cstheme="majorHAnsi"/>
                <w:bCs/>
                <w:sz w:val="22"/>
                <w:szCs w:val="22"/>
              </w:rPr>
            </w:pPr>
            <w:bookmarkStart w:id="18" w:name="_Hlk90310241"/>
            <w:r w:rsidRPr="007076F6">
              <w:rPr>
                <w:rFonts w:ascii="Gadugi" w:hAnsi="Gadugi" w:cstheme="majorHAnsi"/>
                <w:bCs/>
                <w:sz w:val="22"/>
                <w:szCs w:val="22"/>
              </w:rPr>
              <w:t xml:space="preserve">What </w:t>
            </w:r>
            <w:r w:rsidRPr="00D8478D">
              <w:rPr>
                <w:rFonts w:ascii="Gadugi" w:hAnsi="Gadugi" w:cstheme="majorHAnsi"/>
                <w:b/>
                <w:sz w:val="22"/>
                <w:szCs w:val="22"/>
              </w:rPr>
              <w:t>might</w:t>
            </w:r>
            <w:r w:rsidRPr="007076F6">
              <w:rPr>
                <w:rFonts w:ascii="Gadugi" w:hAnsi="Gadugi" w:cstheme="majorHAnsi"/>
                <w:bCs/>
                <w:sz w:val="22"/>
                <w:szCs w:val="22"/>
              </w:rPr>
              <w:t xml:space="preserve"> it look like?</w:t>
            </w:r>
          </w:p>
        </w:tc>
        <w:tc>
          <w:tcPr>
            <w:tcW w:w="5812" w:type="dxa"/>
          </w:tcPr>
          <w:p w14:paraId="3DE9D363" w14:textId="77777777" w:rsidR="00B6305A" w:rsidRPr="007076F6" w:rsidRDefault="00B6305A" w:rsidP="002476A3">
            <w:pPr>
              <w:pStyle w:val="NormalWeb"/>
              <w:spacing w:before="0" w:beforeAutospacing="0" w:after="0" w:afterAutospacing="0"/>
              <w:rPr>
                <w:rFonts w:ascii="Gadugi" w:hAnsi="Gadugi" w:cstheme="majorHAnsi"/>
                <w:bCs/>
                <w:sz w:val="22"/>
                <w:szCs w:val="22"/>
              </w:rPr>
            </w:pPr>
            <w:r w:rsidRPr="007076F6">
              <w:rPr>
                <w:rFonts w:ascii="Gadugi" w:hAnsi="Gadugi" w:cstheme="majorHAnsi"/>
                <w:bCs/>
                <w:sz w:val="22"/>
                <w:szCs w:val="22"/>
              </w:rPr>
              <w:t xml:space="preserve">How to </w:t>
            </w:r>
            <w:r w:rsidRPr="00A77AC6">
              <w:rPr>
                <w:rFonts w:ascii="Gadugi" w:hAnsi="Gadugi" w:cstheme="majorHAnsi"/>
                <w:b/>
                <w:sz w:val="22"/>
                <w:szCs w:val="22"/>
              </w:rPr>
              <w:t>support</w:t>
            </w:r>
            <w:r w:rsidRPr="007076F6">
              <w:rPr>
                <w:rFonts w:ascii="Gadugi" w:hAnsi="Gadugi" w:cstheme="majorHAnsi"/>
                <w:bCs/>
                <w:sz w:val="22"/>
                <w:szCs w:val="22"/>
              </w:rPr>
              <w:t xml:space="preserve"> students</w:t>
            </w:r>
          </w:p>
        </w:tc>
      </w:tr>
      <w:tr w:rsidR="00B6305A" w:rsidRPr="007076F6" w14:paraId="18224E34" w14:textId="77777777" w:rsidTr="002476A3">
        <w:tc>
          <w:tcPr>
            <w:tcW w:w="4248" w:type="dxa"/>
          </w:tcPr>
          <w:p w14:paraId="3A1933F1" w14:textId="77777777" w:rsidR="00B6305A" w:rsidRPr="0080678D" w:rsidRDefault="00B6305A"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Arial"/>
                <w:sz w:val="22"/>
                <w:szCs w:val="22"/>
              </w:rPr>
              <w:t>D</w:t>
            </w:r>
            <w:r w:rsidRPr="00CC3DEB">
              <w:rPr>
                <w:rFonts w:ascii="Gadugi" w:hAnsi="Gadugi" w:cs="Arial"/>
                <w:sz w:val="22"/>
                <w:szCs w:val="22"/>
              </w:rPr>
              <w:t xml:space="preserve">ifficulties in </w:t>
            </w:r>
            <w:r>
              <w:rPr>
                <w:rFonts w:ascii="Gadugi" w:hAnsi="Gadugi" w:cs="Arial"/>
                <w:sz w:val="22"/>
                <w:szCs w:val="22"/>
              </w:rPr>
              <w:t>maintaining focus</w:t>
            </w:r>
          </w:p>
          <w:p w14:paraId="73EA6B35" w14:textId="77777777" w:rsidR="00B6305A" w:rsidRPr="00F91196" w:rsidRDefault="00B6305A" w:rsidP="0065206E">
            <w:pPr>
              <w:pStyle w:val="NormalWeb"/>
              <w:numPr>
                <w:ilvl w:val="0"/>
                <w:numId w:val="13"/>
              </w:numPr>
              <w:spacing w:before="0" w:beforeAutospacing="0" w:after="0" w:afterAutospacing="0"/>
              <w:ind w:left="360"/>
              <w:rPr>
                <w:rFonts w:ascii="Gadugi" w:hAnsi="Gadugi" w:cstheme="majorHAnsi"/>
                <w:bCs/>
                <w:sz w:val="22"/>
                <w:szCs w:val="22"/>
              </w:rPr>
            </w:pPr>
            <w:r w:rsidRPr="00CC3DEB">
              <w:rPr>
                <w:rFonts w:ascii="Gadugi" w:hAnsi="Gadugi" w:cs="Arial"/>
                <w:sz w:val="22"/>
                <w:szCs w:val="22"/>
              </w:rPr>
              <w:t xml:space="preserve">Children </w:t>
            </w:r>
            <w:r>
              <w:rPr>
                <w:rFonts w:ascii="Gadugi" w:hAnsi="Gadugi" w:cs="Arial"/>
                <w:sz w:val="22"/>
                <w:szCs w:val="22"/>
              </w:rPr>
              <w:t>c</w:t>
            </w:r>
            <w:r w:rsidRPr="00CC3DEB">
              <w:rPr>
                <w:rFonts w:ascii="Gadugi" w:hAnsi="Gadugi" w:cs="Arial"/>
                <w:sz w:val="22"/>
                <w:szCs w:val="22"/>
              </w:rPr>
              <w:t>an have poor impulse contro</w:t>
            </w:r>
            <w:r>
              <w:rPr>
                <w:rFonts w:ascii="Gadugi" w:hAnsi="Gadugi" w:cs="Arial"/>
                <w:sz w:val="22"/>
                <w:szCs w:val="22"/>
              </w:rPr>
              <w:t>l and</w:t>
            </w:r>
            <w:r w:rsidRPr="00CC3DEB">
              <w:rPr>
                <w:rFonts w:ascii="Gadugi" w:hAnsi="Gadugi" w:cs="Arial"/>
                <w:sz w:val="22"/>
                <w:szCs w:val="22"/>
              </w:rPr>
              <w:t xml:space="preserve"> be fidgety</w:t>
            </w:r>
            <w:r>
              <w:rPr>
                <w:rFonts w:ascii="Gadugi" w:hAnsi="Gadugi" w:cs="Arial"/>
                <w:sz w:val="22"/>
                <w:szCs w:val="22"/>
              </w:rPr>
              <w:t xml:space="preserve"> (ADHD)</w:t>
            </w:r>
          </w:p>
          <w:p w14:paraId="031FB51D" w14:textId="77777777" w:rsidR="00B6305A" w:rsidRPr="00E1682C" w:rsidRDefault="00B6305A"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Arial"/>
                <w:sz w:val="22"/>
                <w:szCs w:val="22"/>
              </w:rPr>
              <w:t>W</w:t>
            </w:r>
            <w:r w:rsidRPr="00CC3DEB">
              <w:rPr>
                <w:rFonts w:ascii="Gadugi" w:hAnsi="Gadugi" w:cs="Arial"/>
                <w:sz w:val="22"/>
                <w:szCs w:val="22"/>
              </w:rPr>
              <w:t>ritten work</w:t>
            </w:r>
            <w:r>
              <w:rPr>
                <w:rFonts w:ascii="Gadugi" w:hAnsi="Gadugi" w:cs="Arial"/>
                <w:sz w:val="22"/>
                <w:szCs w:val="22"/>
              </w:rPr>
              <w:t xml:space="preserve"> can be messy</w:t>
            </w:r>
            <w:r w:rsidRPr="00CC3DEB">
              <w:rPr>
                <w:rFonts w:ascii="Gadugi" w:hAnsi="Gadugi" w:cs="Arial"/>
                <w:sz w:val="22"/>
                <w:szCs w:val="22"/>
              </w:rPr>
              <w:t>.</w:t>
            </w:r>
          </w:p>
          <w:p w14:paraId="7273B987" w14:textId="77777777" w:rsidR="00B6305A" w:rsidRDefault="00B6305A"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High energy and excitement (ADHD)</w:t>
            </w:r>
          </w:p>
          <w:p w14:paraId="5CA15F63" w14:textId="77777777" w:rsidR="00B6305A" w:rsidRDefault="00B6305A"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 xml:space="preserve">Students may need support with their general organisation </w:t>
            </w:r>
          </w:p>
          <w:p w14:paraId="35D546BC" w14:textId="77777777" w:rsidR="00B6305A" w:rsidRPr="001529CD" w:rsidRDefault="00B6305A" w:rsidP="0065206E">
            <w:pPr>
              <w:pStyle w:val="NormalWeb"/>
              <w:numPr>
                <w:ilvl w:val="0"/>
                <w:numId w:val="13"/>
              </w:numPr>
              <w:spacing w:before="0" w:beforeAutospacing="0" w:after="0" w:afterAutospacing="0"/>
              <w:ind w:left="360"/>
              <w:rPr>
                <w:rFonts w:ascii="Gadugi" w:hAnsi="Gadugi" w:cstheme="majorHAnsi"/>
                <w:bCs/>
                <w:sz w:val="22"/>
                <w:szCs w:val="22"/>
              </w:rPr>
            </w:pPr>
            <w:r>
              <w:rPr>
                <w:rFonts w:ascii="Gadugi" w:hAnsi="Gadugi" w:cstheme="majorHAnsi"/>
                <w:bCs/>
                <w:sz w:val="22"/>
                <w:szCs w:val="22"/>
              </w:rPr>
              <w:t>Can appear lazy or tired (ADD)</w:t>
            </w:r>
          </w:p>
        </w:tc>
        <w:tc>
          <w:tcPr>
            <w:tcW w:w="5812" w:type="dxa"/>
          </w:tcPr>
          <w:p w14:paraId="5207781B" w14:textId="77777777" w:rsidR="00B6305A" w:rsidRDefault="00B6305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Clear instructions and routines</w:t>
            </w:r>
          </w:p>
          <w:p w14:paraId="03978D89" w14:textId="77777777" w:rsidR="00B6305A" w:rsidRDefault="00B6305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Using students’ names before giving an instruction</w:t>
            </w:r>
          </w:p>
          <w:p w14:paraId="681D7F8F" w14:textId="77777777" w:rsidR="00B6305A" w:rsidRDefault="00B6305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Multi-sensory learning strategies</w:t>
            </w:r>
          </w:p>
          <w:p w14:paraId="4EB37308" w14:textId="77777777" w:rsidR="00B6305A" w:rsidRDefault="00B6305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Keeping learning environments calm &amp; being patient</w:t>
            </w:r>
          </w:p>
          <w:p w14:paraId="5550CAD4" w14:textId="77777777" w:rsidR="00B6305A" w:rsidRDefault="00B6305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Breaking down learning into small steps</w:t>
            </w:r>
          </w:p>
          <w:p w14:paraId="17820773" w14:textId="77777777" w:rsidR="00B6305A" w:rsidRDefault="00B6305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Encouraging collaborative work and peer study</w:t>
            </w:r>
          </w:p>
          <w:p w14:paraId="726497D9" w14:textId="77777777" w:rsidR="00B6305A" w:rsidRPr="00B66D91" w:rsidRDefault="00B6305A" w:rsidP="0065206E">
            <w:pPr>
              <w:pStyle w:val="NormalWeb"/>
              <w:numPr>
                <w:ilvl w:val="0"/>
                <w:numId w:val="13"/>
              </w:numPr>
              <w:shd w:val="clear" w:color="auto" w:fill="FFFFFF"/>
              <w:spacing w:before="0" w:beforeAutospacing="0" w:after="0" w:afterAutospacing="0"/>
              <w:ind w:left="360"/>
              <w:rPr>
                <w:rFonts w:ascii="Gadugi" w:hAnsi="Gadugi" w:cstheme="majorHAnsi"/>
                <w:bCs/>
                <w:sz w:val="22"/>
                <w:szCs w:val="22"/>
              </w:rPr>
            </w:pPr>
            <w:r>
              <w:rPr>
                <w:rFonts w:ascii="Gadugi" w:hAnsi="Gadugi" w:cstheme="majorHAnsi"/>
                <w:bCs/>
                <w:sz w:val="22"/>
                <w:szCs w:val="22"/>
              </w:rPr>
              <w:t>Providing students opportunities to talk and discuss their learning</w:t>
            </w:r>
          </w:p>
        </w:tc>
      </w:tr>
      <w:bookmarkEnd w:id="18"/>
    </w:tbl>
    <w:p w14:paraId="3C739969" w14:textId="6FD7FD5D" w:rsidR="00B6305A" w:rsidRDefault="00B6305A" w:rsidP="00647763">
      <w:pPr>
        <w:pStyle w:val="NormalWeb"/>
        <w:spacing w:before="0" w:beforeAutospacing="0" w:after="360" w:afterAutospacing="0"/>
        <w:rPr>
          <w:rFonts w:asciiTheme="majorHAnsi" w:hAnsiTheme="majorHAnsi" w:cstheme="majorHAnsi"/>
          <w:b/>
          <w:bCs/>
          <w:color w:val="2F5496" w:themeColor="accent1" w:themeShade="BF"/>
          <w:sz w:val="26"/>
          <w:szCs w:val="26"/>
        </w:rPr>
      </w:pPr>
    </w:p>
    <w:p w14:paraId="4C1FBFA9" w14:textId="47D502ED" w:rsidR="00926B0C" w:rsidRDefault="00926B0C" w:rsidP="008436AB">
      <w:pPr>
        <w:pStyle w:val="NormalWeb"/>
        <w:numPr>
          <w:ilvl w:val="0"/>
          <w:numId w:val="3"/>
        </w:numPr>
        <w:spacing w:before="0" w:beforeAutospacing="0" w:after="0" w:afterAutospacing="0"/>
        <w:rPr>
          <w:rFonts w:asciiTheme="majorHAnsi" w:hAnsiTheme="majorHAnsi" w:cstheme="majorHAnsi"/>
          <w:b/>
          <w:bCs/>
          <w:color w:val="2F5496" w:themeColor="accent1" w:themeShade="BF"/>
          <w:sz w:val="26"/>
          <w:szCs w:val="26"/>
        </w:rPr>
      </w:pPr>
      <w:r>
        <w:rPr>
          <w:rFonts w:asciiTheme="majorHAnsi" w:hAnsiTheme="majorHAnsi" w:cstheme="majorHAnsi"/>
          <w:b/>
          <w:bCs/>
          <w:color w:val="2F5496" w:themeColor="accent1" w:themeShade="BF"/>
          <w:sz w:val="26"/>
          <w:szCs w:val="26"/>
        </w:rPr>
        <w:t xml:space="preserve">Teacher expectations </w:t>
      </w:r>
    </w:p>
    <w:p w14:paraId="64ECB5BD" w14:textId="129D52A0" w:rsidR="002D73DD" w:rsidRPr="00F26F28" w:rsidRDefault="00136F4C" w:rsidP="008436AB">
      <w:pPr>
        <w:spacing w:after="0"/>
        <w:contextualSpacing/>
        <w:rPr>
          <w:rFonts w:ascii="Gadugi" w:eastAsia="Times New Roman" w:hAnsi="Gadugi" w:cstheme="minorHAnsi"/>
          <w:sz w:val="22"/>
          <w:lang w:bidi="ar-SA"/>
        </w:rPr>
      </w:pPr>
      <w:r w:rsidRPr="00F26F28">
        <w:rPr>
          <w:rFonts w:ascii="Gadugi" w:hAnsi="Gadugi" w:cs="Arial"/>
          <w:sz w:val="22"/>
          <w:shd w:val="clear" w:color="auto" w:fill="FFFFFF"/>
        </w:rPr>
        <w:t>R</w:t>
      </w:r>
      <w:r w:rsidR="005A5242" w:rsidRPr="00F26F28">
        <w:rPr>
          <w:rFonts w:ascii="Gadugi" w:hAnsi="Gadugi" w:cs="Arial"/>
          <w:sz w:val="22"/>
          <w:shd w:val="clear" w:color="auto" w:fill="FFFFFF"/>
        </w:rPr>
        <w:t>esearch shows that children live up to their teachers’ expectations. Low expectations lead to low academic achievement and poor behaviour. When teachers have high expectations, student achievement and behaviour soar.</w:t>
      </w:r>
      <w:r w:rsidR="002D73DD" w:rsidRPr="00F26F28">
        <w:rPr>
          <w:rFonts w:ascii="Gadugi" w:hAnsi="Gadugi"/>
          <w:sz w:val="22"/>
        </w:rPr>
        <w:t xml:space="preserve"> </w:t>
      </w:r>
      <w:r w:rsidR="00B2356D" w:rsidRPr="00F26F28">
        <w:rPr>
          <w:rFonts w:ascii="Gadugi" w:hAnsi="Gadugi"/>
          <w:sz w:val="22"/>
        </w:rPr>
        <w:t>There is a danger that in beginning to understand the needs of students that may face difficulties that they overcompensate and make work too easy.</w:t>
      </w:r>
      <w:r w:rsidR="00012F66" w:rsidRPr="00F26F28">
        <w:rPr>
          <w:rFonts w:ascii="Gadugi" w:hAnsi="Gadugi"/>
          <w:sz w:val="22"/>
        </w:rPr>
        <w:t xml:space="preserve"> </w:t>
      </w:r>
      <w:r w:rsidR="00012F66" w:rsidRPr="00F26F28">
        <w:rPr>
          <w:rFonts w:ascii="Gadugi" w:eastAsia="Times New Roman" w:hAnsi="Gadugi" w:cstheme="minorHAnsi"/>
          <w:sz w:val="22"/>
          <w:lang w:bidi="ar-SA"/>
        </w:rPr>
        <w:t>It is</w:t>
      </w:r>
      <w:r w:rsidRPr="00F26F28">
        <w:rPr>
          <w:rFonts w:ascii="Gadugi" w:eastAsia="Times New Roman" w:hAnsi="Gadugi" w:cstheme="minorHAnsi"/>
          <w:sz w:val="22"/>
          <w:lang w:bidi="ar-SA"/>
        </w:rPr>
        <w:t xml:space="preserve"> importan</w:t>
      </w:r>
      <w:r w:rsidR="00012F66" w:rsidRPr="00F26F28">
        <w:rPr>
          <w:rFonts w:ascii="Gadugi" w:eastAsia="Times New Roman" w:hAnsi="Gadugi" w:cstheme="minorHAnsi"/>
          <w:sz w:val="22"/>
          <w:lang w:bidi="ar-SA"/>
        </w:rPr>
        <w:t>t</w:t>
      </w:r>
      <w:r w:rsidRPr="00F26F28">
        <w:rPr>
          <w:rFonts w:ascii="Gadugi" w:eastAsia="Times New Roman" w:hAnsi="Gadugi" w:cstheme="minorHAnsi"/>
          <w:sz w:val="22"/>
          <w:lang w:bidi="ar-SA"/>
        </w:rPr>
        <w:t xml:space="preserve"> </w:t>
      </w:r>
      <w:r w:rsidR="00012F66" w:rsidRPr="00F26F28">
        <w:rPr>
          <w:rFonts w:ascii="Gadugi" w:eastAsia="Times New Roman" w:hAnsi="Gadugi" w:cstheme="minorHAnsi"/>
          <w:sz w:val="22"/>
          <w:lang w:bidi="ar-SA"/>
        </w:rPr>
        <w:t>that educators</w:t>
      </w:r>
      <w:r w:rsidRPr="00F26F28">
        <w:rPr>
          <w:rFonts w:ascii="Gadugi" w:eastAsia="Times New Roman" w:hAnsi="Gadugi" w:cstheme="minorHAnsi"/>
          <w:sz w:val="22"/>
          <w:lang w:bidi="ar-SA"/>
        </w:rPr>
        <w:t xml:space="preserve"> hav</w:t>
      </w:r>
      <w:r w:rsidR="00012F66" w:rsidRPr="00F26F28">
        <w:rPr>
          <w:rFonts w:ascii="Gadugi" w:eastAsia="Times New Roman" w:hAnsi="Gadugi" w:cstheme="minorHAnsi"/>
          <w:sz w:val="22"/>
          <w:lang w:bidi="ar-SA"/>
        </w:rPr>
        <w:t xml:space="preserve">e </w:t>
      </w:r>
      <w:r w:rsidRPr="00F26F28">
        <w:rPr>
          <w:rFonts w:ascii="Gadugi" w:eastAsia="Times New Roman" w:hAnsi="Gadugi" w:cstheme="minorHAnsi"/>
          <w:sz w:val="22"/>
          <w:lang w:bidi="ar-SA"/>
        </w:rPr>
        <w:t>high expectations of students with specific learning difficulties</w:t>
      </w:r>
      <w:r w:rsidR="00012F66" w:rsidRPr="00F26F28">
        <w:rPr>
          <w:rFonts w:ascii="Gadugi" w:eastAsia="Times New Roman" w:hAnsi="Gadugi" w:cstheme="minorHAnsi"/>
          <w:sz w:val="22"/>
          <w:lang w:bidi="ar-SA"/>
        </w:rPr>
        <w:t xml:space="preserve"> and disabil</w:t>
      </w:r>
      <w:r w:rsidR="00374F6C" w:rsidRPr="00F26F28">
        <w:rPr>
          <w:rFonts w:ascii="Gadugi" w:eastAsia="Times New Roman" w:hAnsi="Gadugi" w:cstheme="minorHAnsi"/>
          <w:sz w:val="22"/>
          <w:lang w:bidi="ar-SA"/>
        </w:rPr>
        <w:t xml:space="preserve">ities. </w:t>
      </w:r>
      <w:r w:rsidR="00FC1A9B" w:rsidRPr="00F26F28">
        <w:rPr>
          <w:rFonts w:ascii="Gadugi" w:eastAsia="Times New Roman" w:hAnsi="Gadugi" w:cstheme="minorHAnsi"/>
          <w:sz w:val="22"/>
          <w:lang w:bidi="ar-SA"/>
        </w:rPr>
        <w:t>High expectations establish a culture of success</w:t>
      </w:r>
      <w:r w:rsidR="00514261" w:rsidRPr="00F26F28">
        <w:rPr>
          <w:rFonts w:ascii="Gadugi" w:eastAsia="Times New Roman" w:hAnsi="Gadugi" w:cstheme="minorHAnsi"/>
          <w:sz w:val="22"/>
          <w:lang w:bidi="ar-SA"/>
        </w:rPr>
        <w:t xml:space="preserve"> and ensures that students aren’t left behind. </w:t>
      </w:r>
    </w:p>
    <w:p w14:paraId="2623E56D" w14:textId="7882F3B9" w:rsidR="00F4523B" w:rsidRDefault="00F4523B" w:rsidP="008436AB">
      <w:pPr>
        <w:spacing w:after="0"/>
        <w:contextualSpacing/>
        <w:rPr>
          <w:rFonts w:ascii="Gadugi" w:eastAsia="Times New Roman" w:hAnsi="Gadugi" w:cstheme="minorHAnsi"/>
          <w:sz w:val="22"/>
          <w:lang w:bidi="ar-SA"/>
        </w:rPr>
      </w:pPr>
      <w:r w:rsidRPr="00F26F28">
        <w:rPr>
          <w:rFonts w:ascii="Gadugi" w:eastAsia="Times New Roman" w:hAnsi="Gadugi" w:cstheme="minorHAnsi"/>
          <w:sz w:val="22"/>
          <w:lang w:bidi="ar-SA"/>
        </w:rPr>
        <w:t xml:space="preserve">“Positive beliefs and high expectations of </w:t>
      </w:r>
      <w:r w:rsidR="00507708" w:rsidRPr="00F26F28">
        <w:rPr>
          <w:rFonts w:ascii="Gadugi" w:eastAsia="Times New Roman" w:hAnsi="Gadugi" w:cstheme="minorHAnsi"/>
          <w:sz w:val="22"/>
          <w:lang w:bidi="ar-SA"/>
        </w:rPr>
        <w:t xml:space="preserve">adults and pupils alike may well be the most important factor in ensuring that vulnerable </w:t>
      </w:r>
      <w:r w:rsidR="005F7515" w:rsidRPr="00F26F28">
        <w:rPr>
          <w:rFonts w:ascii="Gadugi" w:eastAsia="Times New Roman" w:hAnsi="Gadugi" w:cstheme="minorHAnsi"/>
          <w:sz w:val="22"/>
          <w:lang w:bidi="ar-SA"/>
        </w:rPr>
        <w:t>pupils achieve.” Rowland (</w:t>
      </w:r>
      <w:r w:rsidR="00FC1A9B" w:rsidRPr="00F26F28">
        <w:rPr>
          <w:rFonts w:ascii="Gadugi" w:eastAsia="Times New Roman" w:hAnsi="Gadugi" w:cstheme="minorHAnsi"/>
          <w:sz w:val="22"/>
          <w:lang w:bidi="ar-SA"/>
        </w:rPr>
        <w:t>2017)</w:t>
      </w:r>
    </w:p>
    <w:p w14:paraId="52CCFED6" w14:textId="77777777" w:rsidR="00347C05" w:rsidRPr="00F26F28" w:rsidRDefault="00347C05" w:rsidP="008436AB">
      <w:pPr>
        <w:spacing w:after="0"/>
        <w:contextualSpacing/>
        <w:rPr>
          <w:rFonts w:ascii="Gadugi" w:eastAsia="Times New Roman" w:hAnsi="Gadugi" w:cstheme="minorHAnsi"/>
          <w:sz w:val="22"/>
          <w:lang w:bidi="ar-SA"/>
        </w:rPr>
      </w:pPr>
    </w:p>
    <w:tbl>
      <w:tblPr>
        <w:tblStyle w:val="TableGrid4"/>
        <w:tblW w:w="10060" w:type="dxa"/>
        <w:tblLook w:val="04A0" w:firstRow="1" w:lastRow="0" w:firstColumn="1" w:lastColumn="0" w:noHBand="0" w:noVBand="1"/>
      </w:tblPr>
      <w:tblGrid>
        <w:gridCol w:w="10060"/>
      </w:tblGrid>
      <w:tr w:rsidR="00347C05" w:rsidRPr="008626FF" w14:paraId="44C04687" w14:textId="77777777" w:rsidTr="008B03C2">
        <w:trPr>
          <w:trHeight w:val="1922"/>
        </w:trPr>
        <w:tc>
          <w:tcPr>
            <w:tcW w:w="10060" w:type="dxa"/>
            <w:shd w:val="clear" w:color="auto" w:fill="E2EFD9" w:themeFill="accent6" w:themeFillTint="33"/>
          </w:tcPr>
          <w:p w14:paraId="288B2453" w14:textId="387772A8" w:rsidR="00347C05" w:rsidRPr="008626FF" w:rsidRDefault="008A0B05" w:rsidP="008B03C2">
            <w:pPr>
              <w:keepNext/>
              <w:keepLines/>
              <w:outlineLvl w:val="0"/>
              <w:rPr>
                <w:rFonts w:asciiTheme="majorHAnsi" w:eastAsia="Times New Roman" w:hAnsiTheme="majorHAnsi" w:cstheme="majorBidi"/>
                <w:b/>
                <w:bCs/>
                <w:color w:val="2F5496" w:themeColor="accent1" w:themeShade="BF"/>
                <w:sz w:val="26"/>
                <w:szCs w:val="32"/>
                <w:lang w:bidi="ar-SA"/>
              </w:rPr>
            </w:pPr>
            <w:r w:rsidRPr="008626FF">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2745728" behindDoc="0" locked="0" layoutInCell="1" allowOverlap="1" wp14:anchorId="1F5E7E77" wp14:editId="2EACDA01">
                  <wp:simplePos x="0" y="0"/>
                  <wp:positionH relativeFrom="column">
                    <wp:posOffset>5020945</wp:posOffset>
                  </wp:positionH>
                  <wp:positionV relativeFrom="paragraph">
                    <wp:posOffset>-825500</wp:posOffset>
                  </wp:positionV>
                  <wp:extent cx="1777365" cy="1804035"/>
                  <wp:effectExtent l="0" t="0" r="0" b="0"/>
                  <wp:wrapNone/>
                  <wp:docPr id="45" name="Picture 45"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777365" cy="1804035"/>
                          </a:xfrm>
                          <a:prstGeom prst="rect">
                            <a:avLst/>
                          </a:prstGeom>
                          <a:noFill/>
                        </pic:spPr>
                      </pic:pic>
                    </a:graphicData>
                  </a:graphic>
                  <wp14:sizeRelH relativeFrom="margin">
                    <wp14:pctWidth>0</wp14:pctWidth>
                  </wp14:sizeRelH>
                  <wp14:sizeRelV relativeFrom="margin">
                    <wp14:pctHeight>0</wp14:pctHeight>
                  </wp14:sizeRelV>
                </wp:anchor>
              </w:drawing>
            </w:r>
            <w:r w:rsidR="00347C05" w:rsidRPr="008626FF">
              <w:rPr>
                <w:rFonts w:asciiTheme="majorHAnsi" w:eastAsia="Times New Roman" w:hAnsiTheme="majorHAnsi" w:cstheme="majorBidi"/>
                <w:b/>
                <w:bCs/>
                <w:color w:val="2F5496" w:themeColor="accent1" w:themeShade="BF"/>
                <w:sz w:val="26"/>
                <w:szCs w:val="32"/>
                <w:lang w:bidi="ar-SA"/>
              </w:rPr>
              <w:t>Activity 1</w:t>
            </w:r>
            <w:r w:rsidR="00347C05">
              <w:rPr>
                <w:rFonts w:asciiTheme="majorHAnsi" w:eastAsia="Times New Roman" w:hAnsiTheme="majorHAnsi" w:cstheme="majorBidi"/>
                <w:b/>
                <w:bCs/>
                <w:color w:val="2F5496" w:themeColor="accent1" w:themeShade="BF"/>
                <w:sz w:val="26"/>
                <w:szCs w:val="32"/>
                <w:lang w:bidi="ar-SA"/>
              </w:rPr>
              <w:t>2</w:t>
            </w:r>
            <w:r w:rsidR="00347C05" w:rsidRPr="008626FF">
              <w:rPr>
                <w:rFonts w:asciiTheme="majorHAnsi" w:eastAsia="Times New Roman" w:hAnsiTheme="majorHAnsi" w:cstheme="majorBidi"/>
                <w:b/>
                <w:bCs/>
                <w:color w:val="2F5496" w:themeColor="accent1" w:themeShade="BF"/>
                <w:sz w:val="26"/>
                <w:szCs w:val="32"/>
                <w:lang w:bidi="ar-SA"/>
              </w:rPr>
              <w:t>.</w:t>
            </w:r>
            <w:r w:rsidR="00347C05">
              <w:rPr>
                <w:rFonts w:asciiTheme="majorHAnsi" w:eastAsia="Times New Roman" w:hAnsiTheme="majorHAnsi" w:cstheme="majorBidi"/>
                <w:b/>
                <w:bCs/>
                <w:color w:val="2F5496" w:themeColor="accent1" w:themeShade="BF"/>
                <w:sz w:val="26"/>
                <w:szCs w:val="32"/>
                <w:lang w:bidi="ar-SA"/>
              </w:rPr>
              <w:t>4</w:t>
            </w:r>
            <w:r w:rsidR="00347C05" w:rsidRPr="008626FF">
              <w:rPr>
                <w:rFonts w:asciiTheme="majorHAnsi" w:eastAsia="Times New Roman" w:hAnsiTheme="majorHAnsi" w:cstheme="majorBidi"/>
                <w:b/>
                <w:bCs/>
                <w:color w:val="2F5496" w:themeColor="accent1" w:themeShade="BF"/>
                <w:sz w:val="26"/>
                <w:szCs w:val="32"/>
                <w:lang w:bidi="ar-SA"/>
              </w:rPr>
              <w:t xml:space="preserve"> – </w:t>
            </w:r>
            <w:r w:rsidR="00347C05">
              <w:rPr>
                <w:rFonts w:asciiTheme="majorHAnsi" w:eastAsia="Times New Roman" w:hAnsiTheme="majorHAnsi" w:cstheme="majorBidi"/>
                <w:b/>
                <w:bCs/>
                <w:color w:val="2F5496" w:themeColor="accent1" w:themeShade="BF"/>
                <w:sz w:val="26"/>
                <w:szCs w:val="32"/>
                <w:lang w:bidi="ar-SA"/>
              </w:rPr>
              <w:t>Learning difficulties – names and definitions</w:t>
            </w:r>
            <w:r w:rsidR="00347C05" w:rsidRPr="008626FF">
              <w:rPr>
                <w:rFonts w:asciiTheme="majorHAnsi" w:eastAsia="Times New Roman" w:hAnsiTheme="majorHAnsi" w:cstheme="majorBidi"/>
                <w:b/>
                <w:bCs/>
                <w:color w:val="2F5496" w:themeColor="accent1" w:themeShade="BF"/>
                <w:sz w:val="26"/>
                <w:szCs w:val="32"/>
                <w:lang w:bidi="ar-SA"/>
              </w:rPr>
              <w:t xml:space="preserve"> (</w:t>
            </w:r>
            <w:r w:rsidR="00347C05">
              <w:rPr>
                <w:rFonts w:asciiTheme="majorHAnsi" w:eastAsia="Times New Roman" w:hAnsiTheme="majorHAnsi" w:cstheme="majorBidi"/>
                <w:b/>
                <w:bCs/>
                <w:color w:val="2F5496" w:themeColor="accent1" w:themeShade="BF"/>
                <w:sz w:val="26"/>
                <w:szCs w:val="32"/>
                <w:lang w:bidi="ar-SA"/>
              </w:rPr>
              <w:t>20</w:t>
            </w:r>
            <w:r w:rsidR="00347C05" w:rsidRPr="008626FF">
              <w:rPr>
                <w:rFonts w:asciiTheme="majorHAnsi" w:eastAsia="Times New Roman" w:hAnsiTheme="majorHAnsi" w:cstheme="majorBidi"/>
                <w:b/>
                <w:bCs/>
                <w:color w:val="2F5496" w:themeColor="accent1" w:themeShade="BF"/>
                <w:sz w:val="26"/>
                <w:szCs w:val="32"/>
                <w:lang w:bidi="ar-SA"/>
              </w:rPr>
              <w:t xml:space="preserve"> minutes)</w:t>
            </w:r>
            <w:r w:rsidR="00347C05" w:rsidRPr="008626FF">
              <w:rPr>
                <w:rFonts w:ascii="Gadugi" w:eastAsiaTheme="majorEastAsia" w:hAnsi="Gadugi" w:cstheme="majorBidi"/>
                <w:noProof/>
                <w:color w:val="2F5496" w:themeColor="accent1" w:themeShade="BF"/>
                <w:szCs w:val="32"/>
                <w:lang w:bidi="ar-SA"/>
              </w:rPr>
              <w:t xml:space="preserve"> </w:t>
            </w:r>
          </w:p>
          <w:p w14:paraId="7CFD543F" w14:textId="564D8F65" w:rsidR="00347C05" w:rsidRDefault="00347C05" w:rsidP="008B03C2">
            <w:pPr>
              <w:pStyle w:val="ListParagraph"/>
              <w:numPr>
                <w:ilvl w:val="1"/>
                <w:numId w:val="3"/>
              </w:numPr>
              <w:rPr>
                <w:rFonts w:ascii="Gadugi" w:hAnsi="Gadugi"/>
                <w:sz w:val="22"/>
                <w:lang w:bidi="ar-SA"/>
              </w:rPr>
            </w:pPr>
            <w:r w:rsidRPr="009438A6">
              <w:rPr>
                <w:rFonts w:ascii="Gadugi" w:hAnsi="Gadugi"/>
                <w:b/>
                <w:bCs/>
                <w:sz w:val="22"/>
                <w:lang w:bidi="ar-SA"/>
              </w:rPr>
              <w:t xml:space="preserve">Read </w:t>
            </w:r>
            <w:r w:rsidRPr="0030644E">
              <w:rPr>
                <w:rFonts w:ascii="Gadugi" w:hAnsi="Gadugi"/>
                <w:sz w:val="22"/>
                <w:lang w:bidi="ar-SA"/>
              </w:rPr>
              <w:t xml:space="preserve">the names and descriptions and try to </w:t>
            </w:r>
            <w:r w:rsidRPr="009438A6">
              <w:rPr>
                <w:rFonts w:ascii="Gadugi" w:hAnsi="Gadugi"/>
                <w:b/>
                <w:bCs/>
                <w:sz w:val="22"/>
                <w:lang w:bidi="ar-SA"/>
              </w:rPr>
              <w:t>match</w:t>
            </w:r>
            <w:r w:rsidRPr="0030644E">
              <w:rPr>
                <w:rFonts w:ascii="Gadugi" w:hAnsi="Gadugi"/>
                <w:sz w:val="22"/>
                <w:lang w:bidi="ar-SA"/>
              </w:rPr>
              <w:t xml:space="preserve"> them.</w:t>
            </w:r>
            <w:r>
              <w:rPr>
                <w:rFonts w:ascii="Gadugi" w:hAnsi="Gadugi"/>
                <w:sz w:val="22"/>
                <w:lang w:bidi="ar-SA"/>
              </w:rPr>
              <w:t xml:space="preserve"> The first one has been done for you. </w:t>
            </w:r>
          </w:p>
          <w:p w14:paraId="1D95FBC3" w14:textId="77777777" w:rsidR="00347C05" w:rsidRPr="00DC3BA1" w:rsidRDefault="00347C05" w:rsidP="008B03C2">
            <w:pPr>
              <w:pStyle w:val="ListParagraph"/>
              <w:ind w:left="390"/>
              <w:rPr>
                <w:rFonts w:ascii="Gadugi" w:hAnsi="Gadugi"/>
                <w:sz w:val="22"/>
                <w:lang w:bidi="ar-SA"/>
              </w:rPr>
            </w:pPr>
          </w:p>
          <w:p w14:paraId="1DE81985" w14:textId="77777777" w:rsidR="00347C05" w:rsidRDefault="00347C05" w:rsidP="008B03C2">
            <w:pPr>
              <w:rPr>
                <w:rFonts w:ascii="Gadugi" w:hAnsi="Gadugi"/>
                <w:sz w:val="22"/>
                <w:lang w:bidi="ar-SA"/>
              </w:rPr>
            </w:pPr>
            <w:r>
              <w:rPr>
                <w:rFonts w:ascii="Gadugi" w:hAnsi="Gadugi"/>
                <w:noProof/>
                <w:sz w:val="22"/>
                <w:lang w:bidi="ar-SA"/>
              </w:rPr>
              <mc:AlternateContent>
                <mc:Choice Requires="wps">
                  <w:drawing>
                    <wp:anchor distT="0" distB="0" distL="114300" distR="114300" simplePos="0" relativeHeight="252752896" behindDoc="0" locked="0" layoutInCell="1" allowOverlap="1" wp14:anchorId="640DC2C5" wp14:editId="7EF5DE0C">
                      <wp:simplePos x="0" y="0"/>
                      <wp:positionH relativeFrom="column">
                        <wp:posOffset>1676400</wp:posOffset>
                      </wp:positionH>
                      <wp:positionV relativeFrom="paragraph">
                        <wp:posOffset>22860</wp:posOffset>
                      </wp:positionV>
                      <wp:extent cx="4552950" cy="571500"/>
                      <wp:effectExtent l="0" t="0" r="19050" b="19050"/>
                      <wp:wrapNone/>
                      <wp:docPr id="55" name="Rectangle: Rounded Corners 55"/>
                      <wp:cNvGraphicFramePr/>
                      <a:graphic xmlns:a="http://schemas.openxmlformats.org/drawingml/2006/main">
                        <a:graphicData uri="http://schemas.microsoft.com/office/word/2010/wordprocessingShape">
                          <wps:wsp>
                            <wps:cNvSpPr/>
                            <wps:spPr>
                              <a:xfrm>
                                <a:off x="0" y="0"/>
                                <a:ext cx="4552950" cy="571500"/>
                              </a:xfrm>
                              <a:prstGeom prst="roundRect">
                                <a:avLst/>
                              </a:prstGeom>
                              <a:solidFill>
                                <a:srgbClr val="70AD47">
                                  <a:lumMod val="50000"/>
                                </a:srgbClr>
                              </a:solidFill>
                              <a:ln w="12700" cap="flat" cmpd="sng" algn="ctr">
                                <a:solidFill>
                                  <a:srgbClr val="70AD47">
                                    <a:lumMod val="75000"/>
                                  </a:srgbClr>
                                </a:solidFill>
                                <a:prstDash val="solid"/>
                                <a:miter lim="800000"/>
                              </a:ln>
                              <a:effectLst/>
                            </wps:spPr>
                            <wps:txbx>
                              <w:txbxContent>
                                <w:p w14:paraId="79530CF0" w14:textId="77777777" w:rsidR="00347C05" w:rsidRPr="00692D30" w:rsidRDefault="00347C05" w:rsidP="00347C05">
                                  <w:pPr>
                                    <w:rPr>
                                      <w:rFonts w:ascii="Gadugi" w:hAnsi="Gadugi"/>
                                      <w:color w:val="FFFFFF" w:themeColor="background1"/>
                                      <w:sz w:val="20"/>
                                      <w:szCs w:val="20"/>
                                    </w:rPr>
                                  </w:pPr>
                                  <w:r>
                                    <w:rPr>
                                      <w:rFonts w:ascii="Gadugi" w:hAnsi="Gadugi"/>
                                      <w:color w:val="FFFFFF" w:themeColor="background1"/>
                                      <w:sz w:val="20"/>
                                      <w:szCs w:val="20"/>
                                    </w:rPr>
                                    <w:t>1.</w:t>
                                  </w:r>
                                  <w:r w:rsidRPr="00692D30">
                                    <w:rPr>
                                      <w:rFonts w:ascii="Gadugi" w:hAnsi="Gadugi"/>
                                      <w:color w:val="FFFFFF" w:themeColor="background1"/>
                                      <w:sz w:val="20"/>
                                      <w:szCs w:val="20"/>
                                    </w:rPr>
                                    <w:t xml:space="preserve">A common learning difficulty usually affecting the way students break words down, causing difficulties in decoding reading, spelling, and writing.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640DC2C5" id="Rectangle: Rounded Corners 55" o:spid="_x0000_s1043" style="position:absolute;margin-left:132pt;margin-top:1.8pt;width:358.5pt;height:45pt;z-index:252752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j6mbfgIAACcFAAAOAAAAZHJzL2Uyb0RvYy54bWysVEtv2zAMvg/YfxB0X50EydwGdYqgQYcB&#10;XRusHXpWZCkWIImapMTufv0o2Una7nEYdrFJkeLj40ddXnVGk73wQYGt6PhsRImwHGpltxX99njz&#10;4ZySEJmtmQYrKvosAr1avH932bq5mEADuhaeYBAb5q2raBOjmxdF4I0wLJyBExaNErxhEVW/LWrP&#10;WoxudDEZjT4WLfjaeeAiBDxd9Ua6yPGlFDzeSxlEJLqiWFvMX5+/m/QtFpdsvvXMNYoPZbB/qMIw&#10;ZTHpMdSKRUZ2Xv0SyijuIYCMZxxMAVIqLnIP2M149Kabh4Y5kXtBcII7whT+X1h+t39wa48wtC7M&#10;A4qpi056k/5YH+kyWM9HsEQXCcfD6Ww2uZghphxts3I8G2U0i9Nt50P8JMCQJFTUw87WX3EiGSi2&#10;vw0R06L/wS9lDKBVfaO0zorfbq61J3uG0ytHy9W0zHf1znyBuj/GtMfEoffPQV8F0pa0yM5Jia6E&#10;M+SZ1CyiaFxd0WC3lDC9RQLz6HOGV7eHsH8to0x1JDZhP38sIzW6YqHpI+UcPQGNirgFWpmKnqd+&#10;DpG0TTCIzOMBrtOYkhS7TUcU9jAuU6R0tIH6ee2Jh57rwfEbhXlvWYhr5pHcCAEubLzHj9SAuMAg&#10;UdKA//G78+SPnEMrJS0uC2L2fce8oER/tsjGi/F0mrYrK9NZOUHFv7RsXlrszlwDTnSMT4PjWUz+&#10;UR9E6cE84V4vU1Y0Mcsxdz+dQbmO/RLjy8DFcpndcKMci7f2wfEUPEGXEH/snph3Awkj0vcODovF&#10;5m9o2PummxaWuwhSZY6ecMUBJwW3MY96eDnSur/Us9fpfVv8BAAA//8DAFBLAwQUAAYACAAAACEA&#10;GkGyJ9kAAAAIAQAADwAAAGRycy9kb3ducmV2LnhtbExPTU/DMAy9I/EfIiNxY+k+VJWu6QRocGYd&#10;4pw1XlOWOFWTbeXfY05w8/Oz30e1mbwTFxxjH0jBfJaBQGqD6alT8LF/fShAxKTJaBcIFXxjhE19&#10;e1Pp0oQr7fDSpE6wCMVSK7ApDaWUsbXodZyFAYm5Yxi9TgzHTppRX1ncO7nIslx63RM7WD3gi8X2&#10;1Jw9x1idvvYNutEtP7e77Vvx3L3bSan7u+lpDSLhlP6O4Tc+/0DNmQ7hTCYKp2CRr7hLUrDMQTD/&#10;WMwZH3jghawr+b9A/QMAAP//AwBQSwECLQAUAAYACAAAACEAtoM4kv4AAADhAQAAEwAAAAAAAAAA&#10;AAAAAAAAAAAAW0NvbnRlbnRfVHlwZXNdLnhtbFBLAQItABQABgAIAAAAIQA4/SH/1gAAAJQBAAAL&#10;AAAAAAAAAAAAAAAAAC8BAABfcmVscy8ucmVsc1BLAQItABQABgAIAAAAIQAIj6mbfgIAACcFAAAO&#10;AAAAAAAAAAAAAAAAAC4CAABkcnMvZTJvRG9jLnhtbFBLAQItABQABgAIAAAAIQAaQbIn2QAAAAgB&#10;AAAPAAAAAAAAAAAAAAAAANgEAABkcnMvZG93bnJldi54bWxQSwUGAAAAAAQABADzAAAA3gUAAAAA&#10;" fillcolor="#385723" strokecolor="#548235" strokeweight="1pt">
                      <v:stroke joinstyle="miter"/>
                      <v:textbox>
                        <w:txbxContent>
                          <w:p w14:paraId="79530CF0" w14:textId="77777777" w:rsidR="00347C05" w:rsidRPr="00692D30" w:rsidRDefault="00347C05" w:rsidP="00347C05">
                            <w:pPr>
                              <w:rPr>
                                <w:rFonts w:ascii="Gadugi" w:hAnsi="Gadugi"/>
                                <w:color w:val="FFFFFF" w:themeColor="background1"/>
                                <w:sz w:val="20"/>
                                <w:szCs w:val="20"/>
                              </w:rPr>
                            </w:pPr>
                            <w:r>
                              <w:rPr>
                                <w:rFonts w:ascii="Gadugi" w:hAnsi="Gadugi"/>
                                <w:color w:val="FFFFFF" w:themeColor="background1"/>
                                <w:sz w:val="20"/>
                                <w:szCs w:val="20"/>
                              </w:rPr>
                              <w:t>1.</w:t>
                            </w:r>
                            <w:r w:rsidRPr="00692D30">
                              <w:rPr>
                                <w:rFonts w:ascii="Gadugi" w:hAnsi="Gadugi"/>
                                <w:color w:val="FFFFFF" w:themeColor="background1"/>
                                <w:sz w:val="20"/>
                                <w:szCs w:val="20"/>
                              </w:rPr>
                              <w:t xml:space="preserve">A common learning difficulty usually affecting the way students break words down, causing difficulties in decoding reading, spelling, and writing. </w:t>
                            </w:r>
                          </w:p>
                        </w:txbxContent>
                      </v:textbox>
                    </v:roundrect>
                  </w:pict>
                </mc:Fallback>
              </mc:AlternateContent>
            </w:r>
            <w:r>
              <w:rPr>
                <w:rFonts w:ascii="Gadugi" w:hAnsi="Gadugi"/>
                <w:noProof/>
                <w:sz w:val="22"/>
                <w:lang w:bidi="ar-SA"/>
              </w:rPr>
              <mc:AlternateContent>
                <mc:Choice Requires="wps">
                  <w:drawing>
                    <wp:anchor distT="0" distB="0" distL="114300" distR="114300" simplePos="0" relativeHeight="252746752" behindDoc="0" locked="0" layoutInCell="1" allowOverlap="1" wp14:anchorId="39547470" wp14:editId="7803ACC0">
                      <wp:simplePos x="0" y="0"/>
                      <wp:positionH relativeFrom="column">
                        <wp:posOffset>48895</wp:posOffset>
                      </wp:positionH>
                      <wp:positionV relativeFrom="paragraph">
                        <wp:posOffset>23495</wp:posOffset>
                      </wp:positionV>
                      <wp:extent cx="1085850" cy="584200"/>
                      <wp:effectExtent l="0" t="0" r="19050" b="25400"/>
                      <wp:wrapNone/>
                      <wp:docPr id="47" name="Rectangle: Rounded Corners 47"/>
                      <wp:cNvGraphicFramePr/>
                      <a:graphic xmlns:a="http://schemas.openxmlformats.org/drawingml/2006/main">
                        <a:graphicData uri="http://schemas.microsoft.com/office/word/2010/wordprocessingShape">
                          <wps:wsp>
                            <wps:cNvSpPr/>
                            <wps:spPr>
                              <a:xfrm>
                                <a:off x="0" y="0"/>
                                <a:ext cx="1085850" cy="584200"/>
                              </a:xfrm>
                              <a:prstGeom prst="roundRect">
                                <a:avLst/>
                              </a:prstGeom>
                              <a:gradFill flip="none" rotWithShape="1">
                                <a:gsLst>
                                  <a:gs pos="0">
                                    <a:srgbClr val="70AD47">
                                      <a:lumMod val="75000"/>
                                      <a:shade val="30000"/>
                                      <a:satMod val="115000"/>
                                    </a:srgbClr>
                                  </a:gs>
                                  <a:gs pos="50000">
                                    <a:srgbClr val="70AD47">
                                      <a:lumMod val="75000"/>
                                      <a:shade val="67500"/>
                                      <a:satMod val="115000"/>
                                    </a:srgbClr>
                                  </a:gs>
                                  <a:gs pos="100000">
                                    <a:srgbClr val="70AD47">
                                      <a:lumMod val="75000"/>
                                      <a:shade val="100000"/>
                                      <a:satMod val="115000"/>
                                    </a:srgbClr>
                                  </a:gs>
                                </a:gsLst>
                                <a:lin ang="5400000" scaled="1"/>
                                <a:tileRect/>
                              </a:gradFill>
                              <a:ln w="12700" cap="flat" cmpd="sng" algn="ctr">
                                <a:solidFill>
                                  <a:srgbClr val="70AD47">
                                    <a:lumMod val="75000"/>
                                  </a:srgbClr>
                                </a:solidFill>
                                <a:prstDash val="solid"/>
                                <a:miter lim="800000"/>
                              </a:ln>
                              <a:effectLst/>
                            </wps:spPr>
                            <wps:txbx>
                              <w:txbxContent>
                                <w:p w14:paraId="02243EDD" w14:textId="77777777" w:rsidR="00347C05" w:rsidRPr="0054252C" w:rsidRDefault="00347C05" w:rsidP="00347C05">
                                  <w:pPr>
                                    <w:jc w:val="center"/>
                                    <w:rPr>
                                      <w:rFonts w:ascii="Gadugi" w:hAnsi="Gadugi"/>
                                      <w:b/>
                                      <w:bCs/>
                                      <w:color w:val="FFFFFF" w:themeColor="background1"/>
                                      <w:sz w:val="20"/>
                                      <w:szCs w:val="20"/>
                                    </w:rPr>
                                  </w:pPr>
                                  <w:r w:rsidRPr="0054252C">
                                    <w:rPr>
                                      <w:rFonts w:ascii="Gadugi" w:hAnsi="Gadugi"/>
                                      <w:b/>
                                      <w:bCs/>
                                      <w:color w:val="FFFFFF" w:themeColor="background1"/>
                                      <w:sz w:val="20"/>
                                      <w:szCs w:val="20"/>
                                    </w:rPr>
                                    <w:t>Attention disorder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39547470" id="Rectangle: Rounded Corners 47" o:spid="_x0000_s1044" style="position:absolute;margin-left:3.85pt;margin-top:1.85pt;width:85.5pt;height:46pt;z-index:252746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Bzjv5QIAAMwGAAAOAAAAZHJzL2Uyb0RvYy54bWysVUtv2zAMvg/YfxB0X21nSZMFTYqgQYcB&#10;XVusHXpmZNkWoNck5dH9+lGS80C3w9bu4lAkRZEfyS8XlzslyYY7L4ye0eqspIRrZmqh2xn9/nj9&#10;YUKJD6BrkEbzGX3mnl7O37+72NopH5jOyJo7gkG0n27tjHYh2GlReNZxBf7MWK7R2BinIODRtUXt&#10;YIvRlSwGZXlebI2rrTOMe4/aZTbSeYrfNJyFu6bxPBA5o5hbSF+Xvqv4LeYXMG0d2E6wPg14RRYK&#10;hMZHD6GWEICsnfgtlBLMGW+acMaMKkzTCMZTDVhNVb6o5qEDy1MtCI63B5j8/wvLbjcP9t4hDFvr&#10;px7FWMWucSr+Yn5kl8B6PoDFd4EwVFblZDQZIaYMbaPJELsR0SyOt63z4TM3ikRhRp1Z6/obdiQB&#10;BZsbH7L/3q/Hr74WUpJGChwHjUNDiTPhSYQuwYEPZ6A93k83PLEGESmT2rt2dSUd2QA2fFwulsNx&#10;0su1+mrqXj0qc64w9R3UPGs/orKfBw/h4FxVe2+srI+eqmz96evR6a0ZnI8xSp7IV2RQxQzemkIf&#10;JG3FX+eAwLT7bkihCcTdHw1zPsQzkLyObUtRg5A8DkFuPW5eaneEUmqyRbfBGKsgDLD7jYSAorJ4&#10;3euWEpAtsgwLLvfaSHG4/U+Nf9FKfxooTuMSfJenIply5koEpCop1IxOcm25Bqlj9jyRTT/Tx12K&#10;UtitdkRECCYxUlStTP187+Jgp+3yll0LfPcGfLgHhwyEECCrhjv8NNIgLqaXKOmM+/knffRHYkAr&#10;JVtkNMTsxxoc7o/8onFBPlXDYaTAdBiOxgM8uFPL6tSi1+rK4A5VyN+WJTH6B7kXG2fUE5LvIr6K&#10;JtAM387d6Q9XITMt0jfji0VyQ9qzEG70g2UxeIQuIv64ewJne6YIyDG3Zs9+MH3BFdk33tRmsQ6m&#10;EWmajrjifsYDUmbe1EzvkZNPz8nr+Cc0/wUAAP//AwBQSwMEFAAGAAgAAAAhAHszTy3bAAAABgEA&#10;AA8AAABkcnMvZG93bnJldi54bWxMjkFLw0AQhe+C/2EZwZvdVKmpMZNSxIAHKVj1vsmOSWh2NmQ3&#10;bfrvnZ709ObxHm++fDO7Xh1pDJ1nhOUiAUVce9txg/D1Wd6tQYVo2JreMyGcKcCmuL7KTWb9iT/o&#10;uI+NkhEOmUFoYxwyrUPdkjNh4QdiyX786EwUOzbajuYk467X90nyqJ3pWD60ZqCXlurDfnIIb7tt&#10;rHfn7zI9vHOcXlfLaqpKxNubefsMKtIc/8pwwRd0KISp8hPboHqENJUiwoPIJU3XclQIT6sUdJHr&#10;//jFLwAAAP//AwBQSwECLQAUAAYACAAAACEAtoM4kv4AAADhAQAAEwAAAAAAAAAAAAAAAAAAAAAA&#10;W0NvbnRlbnRfVHlwZXNdLnhtbFBLAQItABQABgAIAAAAIQA4/SH/1gAAAJQBAAALAAAAAAAAAAAA&#10;AAAAAC8BAABfcmVscy8ucmVsc1BLAQItABQABgAIAAAAIQBaBzjv5QIAAMwGAAAOAAAAAAAAAAAA&#10;AAAAAC4CAABkcnMvZTJvRG9jLnhtbFBLAQItABQABgAIAAAAIQB7M08t2wAAAAYBAAAPAAAAAAAA&#10;AAAAAAAAAD8FAABkcnMvZG93bnJldi54bWxQSwUGAAAAAAQABADzAAAARwYAAAAA&#10;" fillcolor="#2d4d17" strokecolor="#548235" strokeweight="1pt">
                      <v:fill color2="#538730" rotate="t" colors="0 #2d4d17;.5 #447126;1 #538730" focus="100%" type="gradient"/>
                      <v:stroke joinstyle="miter"/>
                      <v:textbox>
                        <w:txbxContent>
                          <w:p w14:paraId="02243EDD" w14:textId="77777777" w:rsidR="00347C05" w:rsidRPr="0054252C" w:rsidRDefault="00347C05" w:rsidP="00347C05">
                            <w:pPr>
                              <w:jc w:val="center"/>
                              <w:rPr>
                                <w:rFonts w:ascii="Gadugi" w:hAnsi="Gadugi"/>
                                <w:b/>
                                <w:bCs/>
                                <w:color w:val="FFFFFF" w:themeColor="background1"/>
                                <w:sz w:val="20"/>
                                <w:szCs w:val="20"/>
                              </w:rPr>
                            </w:pPr>
                            <w:r w:rsidRPr="0054252C">
                              <w:rPr>
                                <w:rFonts w:ascii="Gadugi" w:hAnsi="Gadugi"/>
                                <w:b/>
                                <w:bCs/>
                                <w:color w:val="FFFFFF" w:themeColor="background1"/>
                                <w:sz w:val="20"/>
                                <w:szCs w:val="20"/>
                              </w:rPr>
                              <w:t>Attention disorder</w:t>
                            </w:r>
                          </w:p>
                        </w:txbxContent>
                      </v:textbox>
                    </v:roundrect>
                  </w:pict>
                </mc:Fallback>
              </mc:AlternateContent>
            </w:r>
          </w:p>
          <w:p w14:paraId="6C27C733" w14:textId="77777777" w:rsidR="00347C05" w:rsidRDefault="00347C05" w:rsidP="008B03C2">
            <w:pPr>
              <w:rPr>
                <w:rFonts w:ascii="Gadugi" w:hAnsi="Gadugi"/>
                <w:sz w:val="22"/>
                <w:lang w:bidi="ar-SA"/>
              </w:rPr>
            </w:pPr>
            <w:r>
              <w:rPr>
                <w:rFonts w:ascii="Gadugi" w:hAnsi="Gadugi"/>
                <w:noProof/>
                <w:sz w:val="22"/>
                <w:lang w:bidi="ar-SA"/>
              </w:rPr>
              <mc:AlternateContent>
                <mc:Choice Requires="wps">
                  <w:drawing>
                    <wp:anchor distT="0" distB="0" distL="114300" distR="114300" simplePos="0" relativeHeight="252756992" behindDoc="0" locked="0" layoutInCell="1" allowOverlap="1" wp14:anchorId="40072734" wp14:editId="6D77CDA1">
                      <wp:simplePos x="0" y="0"/>
                      <wp:positionH relativeFrom="column">
                        <wp:posOffset>1166495</wp:posOffset>
                      </wp:positionH>
                      <wp:positionV relativeFrom="paragraph">
                        <wp:posOffset>71755</wp:posOffset>
                      </wp:positionV>
                      <wp:extent cx="457200" cy="2724150"/>
                      <wp:effectExtent l="0" t="19050" r="38100" b="38100"/>
                      <wp:wrapNone/>
                      <wp:docPr id="59" name="Connector: Curved 59"/>
                      <wp:cNvGraphicFramePr/>
                      <a:graphic xmlns:a="http://schemas.openxmlformats.org/drawingml/2006/main">
                        <a:graphicData uri="http://schemas.microsoft.com/office/word/2010/wordprocessingShape">
                          <wps:wsp>
                            <wps:cNvCnPr/>
                            <wps:spPr>
                              <a:xfrm>
                                <a:off x="0" y="0"/>
                                <a:ext cx="457200" cy="2724150"/>
                              </a:xfrm>
                              <a:prstGeom prst="curvedConnector3">
                                <a:avLst/>
                              </a:prstGeom>
                              <a:noFill/>
                              <a:ln w="28575" cap="flat" cmpd="sng" algn="ctr">
                                <a:solidFill>
                                  <a:sysClr val="windowText" lastClr="000000"/>
                                </a:solidFill>
                                <a:prstDash val="solid"/>
                                <a:miter lim="800000"/>
                                <a:tailEnd type="triangle"/>
                              </a:ln>
                              <a:effectLst/>
                            </wps:spPr>
                            <wps:bodyPr/>
                          </wps:wsp>
                        </a:graphicData>
                      </a:graphic>
                    </wp:anchor>
                  </w:drawing>
                </mc:Choice>
                <mc:Fallback xmlns="">
                  <w:pict>
                    <v:shapetype w14:anchorId="6E1BBCE0" id="_x0000_t38" coordsize="21600,21600" o:spt="38" o:oned="t" path="m,c@0,0@1,5400@1,10800@1,16200@2,21600,21600,21600e" filled="f">
                      <v:formulas>
                        <v:f eqn="mid #0 0"/>
                        <v:f eqn="val #0"/>
                        <v:f eqn="mid #0 21600"/>
                      </v:formulas>
                      <v:path arrowok="t" fillok="f" o:connecttype="none"/>
                      <v:handles>
                        <v:h position="#0,center"/>
                      </v:handles>
                      <o:lock v:ext="edit" shapetype="t"/>
                    </v:shapetype>
                    <v:shape id="Connector: Curved 59" o:spid="_x0000_s1026" type="#_x0000_t38" style="position:absolute;margin-left:91.85pt;margin-top:5.65pt;width:36pt;height:214.5pt;z-index:252756992;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86SC0wEAAIcDAAAOAAAAZHJzL2Uyb0RvYy54bWysU8tu2zAQvBfoPxC8x7KduDYEyznYTS9F&#10;G6DpB2z4kAjwBS5jWX/fJe06aXorqgNFcrWzs7Oj7f3JWXZUCU3wHV/M5pwpL4I0vu/4z6eHmw1n&#10;mMFLsMGrjk8K+f3u44ftGFu1DEOwUiVGIB7bMXZ8yDm2TYNiUA5wFqLyFNQhOch0TH0jE4yE7myz&#10;nM8/NWNIMqYgFCLdHs5Bvqv4WiuRv2uNKjPbceKW65rq+lzWZreFtk8QByMuNOAfWDgwnopeoQ6Q&#10;gb0k8xeUMyIFDDrPRHBN0NoIVXugbhbzd938GCCq2guJg/EqE/4/WPHtuPePiWQYI7YYH1Pp4qST&#10;K2/ix05VrOkqljplJujybrWmAXAmKLRcL+8Wq6pm85odE+YvKjhWNh0XL+mo5D54T1MJ6bbqBcev&#10;mKk6pf3+vBT24cFYW4djPRupwma1XlExII9oC5m2LsqOo+85A9uT+UROFRKDNbKkFyCccG8TOwLN&#10;n2wjw/hEDXBmATMFqKv6FB8QhT9SC58D4HBOrqGzXZzJ5FlrXMc312xoMxj72UuWp0hGz8mA7626&#10;IFtf2KjqyEvHr4KX3XOQU51DU0407Uro4sxip7dn2r/9f3a/AAAA//8DAFBLAwQUAAYACAAAACEA&#10;56F0kN0AAAAKAQAADwAAAGRycy9kb3ducmV2LnhtbEyPwU7DMBBE70j8g7VIXBB12jRQpXEqVIlr&#10;IQ0f4MbbJKq9jmKnDX/PcoLbzu5o9k2xm50VVxxD70nBcpGAQGq86alV8FW/P29AhKjJaOsJFXxj&#10;gF15f1fo3PgbVXg9xlZwCIVcK+hiHHIpQ9Oh02HhByS+nf3odGQ5ttKM+sbhzspVkrxIp3viD50e&#10;cN9hczlOToGTVZ3hU3WY9tPHeD7ULUX7qdTjw/y2BRFxjn9m+MVndCiZ6eQnMkFY1pv0la08LFMQ&#10;bFhlGS9OCtbrJAVZFvJ/hfIHAAD//wMAUEsBAi0AFAAGAAgAAAAhALaDOJL+AAAA4QEAABMAAAAA&#10;AAAAAAAAAAAAAAAAAFtDb250ZW50X1R5cGVzXS54bWxQSwECLQAUAAYACAAAACEAOP0h/9YAAACU&#10;AQAACwAAAAAAAAAAAAAAAAAvAQAAX3JlbHMvLnJlbHNQSwECLQAUAAYACAAAACEAB/OkgtMBAACH&#10;AwAADgAAAAAAAAAAAAAAAAAuAgAAZHJzL2Uyb0RvYy54bWxQSwECLQAUAAYACAAAACEA56F0kN0A&#10;AAAKAQAADwAAAAAAAAAAAAAAAAAtBAAAZHJzL2Rvd25yZXYueG1sUEsFBgAAAAAEAAQA8wAAADcF&#10;AAAAAA==&#10;" adj="10800" strokecolor="windowText" strokeweight="2.25pt">
                      <v:stroke endarrow="block" joinstyle="miter"/>
                    </v:shape>
                  </w:pict>
                </mc:Fallback>
              </mc:AlternateContent>
            </w:r>
          </w:p>
          <w:p w14:paraId="4D11DF18" w14:textId="77777777" w:rsidR="00347C05" w:rsidRDefault="00347C05" w:rsidP="008B03C2">
            <w:pPr>
              <w:rPr>
                <w:rFonts w:ascii="Gadugi" w:hAnsi="Gadugi"/>
                <w:sz w:val="22"/>
                <w:lang w:bidi="ar-SA"/>
              </w:rPr>
            </w:pPr>
          </w:p>
          <w:p w14:paraId="41A88764" w14:textId="77777777" w:rsidR="00347C05" w:rsidRDefault="00347C05" w:rsidP="008B03C2">
            <w:pPr>
              <w:rPr>
                <w:rFonts w:ascii="Gadugi" w:hAnsi="Gadugi"/>
                <w:sz w:val="22"/>
                <w:lang w:bidi="ar-SA"/>
              </w:rPr>
            </w:pPr>
            <w:r>
              <w:rPr>
                <w:rFonts w:ascii="Gadugi" w:hAnsi="Gadugi"/>
                <w:noProof/>
                <w:sz w:val="22"/>
                <w:lang w:bidi="ar-SA"/>
              </w:rPr>
              <mc:AlternateContent>
                <mc:Choice Requires="wps">
                  <w:drawing>
                    <wp:anchor distT="0" distB="0" distL="114300" distR="114300" simplePos="0" relativeHeight="252754944" behindDoc="0" locked="0" layoutInCell="1" allowOverlap="1" wp14:anchorId="28188E3A" wp14:editId="511520E9">
                      <wp:simplePos x="0" y="0"/>
                      <wp:positionH relativeFrom="column">
                        <wp:posOffset>1657350</wp:posOffset>
                      </wp:positionH>
                      <wp:positionV relativeFrom="paragraph">
                        <wp:posOffset>127000</wp:posOffset>
                      </wp:positionV>
                      <wp:extent cx="4552950" cy="571500"/>
                      <wp:effectExtent l="0" t="0" r="19050" b="19050"/>
                      <wp:wrapNone/>
                      <wp:docPr id="57" name="Rectangle: Rounded Corners 57"/>
                      <wp:cNvGraphicFramePr/>
                      <a:graphic xmlns:a="http://schemas.openxmlformats.org/drawingml/2006/main">
                        <a:graphicData uri="http://schemas.microsoft.com/office/word/2010/wordprocessingShape">
                          <wps:wsp>
                            <wps:cNvSpPr/>
                            <wps:spPr>
                              <a:xfrm>
                                <a:off x="0" y="0"/>
                                <a:ext cx="4552950" cy="571500"/>
                              </a:xfrm>
                              <a:prstGeom prst="roundRect">
                                <a:avLst/>
                              </a:prstGeom>
                              <a:solidFill>
                                <a:srgbClr val="70AD47">
                                  <a:lumMod val="50000"/>
                                </a:srgbClr>
                              </a:solidFill>
                              <a:ln w="12700" cap="flat" cmpd="sng" algn="ctr">
                                <a:solidFill>
                                  <a:srgbClr val="70AD47">
                                    <a:lumMod val="75000"/>
                                  </a:srgbClr>
                                </a:solidFill>
                                <a:prstDash val="solid"/>
                                <a:miter lim="800000"/>
                              </a:ln>
                              <a:effectLst/>
                            </wps:spPr>
                            <wps:txbx>
                              <w:txbxContent>
                                <w:p w14:paraId="438C640D" w14:textId="77777777" w:rsidR="00347C05" w:rsidRPr="00124437" w:rsidRDefault="00347C05" w:rsidP="00347C05">
                                  <w:pPr>
                                    <w:rPr>
                                      <w:rFonts w:ascii="Gadugi" w:hAnsi="Gadugi"/>
                                      <w:color w:val="FFFFFF" w:themeColor="background1"/>
                                      <w:sz w:val="20"/>
                                      <w:szCs w:val="20"/>
                                    </w:rPr>
                                  </w:pPr>
                                  <w:r>
                                    <w:rPr>
                                      <w:rFonts w:ascii="Gadugi" w:hAnsi="Gadugi"/>
                                      <w:color w:val="FFFFFF" w:themeColor="background1"/>
                                      <w:sz w:val="20"/>
                                      <w:szCs w:val="20"/>
                                    </w:rPr>
                                    <w:t>2. Students can have trouble</w:t>
                                  </w:r>
                                  <w:r w:rsidRPr="00A52960">
                                    <w:rPr>
                                      <w:rFonts w:ascii="Gadugi" w:hAnsi="Gadugi"/>
                                      <w:color w:val="FFFFFF" w:themeColor="background1"/>
                                      <w:sz w:val="20"/>
                                      <w:szCs w:val="20"/>
                                    </w:rPr>
                                    <w:t xml:space="preserve"> with simple arithmetic and maths problems, grouping numbers and performing the right order of operations.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28188E3A" id="Rectangle: Rounded Corners 57" o:spid="_x0000_s1045" style="position:absolute;margin-left:130.5pt;margin-top:10pt;width:358.5pt;height:45pt;z-index:252754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p+0fgIAACcFAAAOAAAAZHJzL2Uyb0RvYy54bWysVEtvGjEQvlfqf7B8bxYQlARliRCIqlKa&#10;oCZVzsZrs5Zsj2sbdtNf37F3gSR9HKpedmc843l8842vb1qjyUH4oMCWdHgxoERYDpWyu5J+e1x/&#10;uKQkRGYrpsGKkj6LQG/m799dN24mRlCDroQnGMSGWeNKWsfoZkUReC0MCxfghEWjBG9YRNXvisqz&#10;BqMbXYwGg49FA75yHrgIAU9XnZHOc3wpBY/3UgYRiS4p1hbz1+fvNn2L+TWb7TxzteJ9GewfqjBM&#10;WUx6CrVikZG9V7+EMop7CCDjBQdTgJSKi9wDdjMcvOnmoWZO5F4QnOBOMIX/F5bfHR7cxiMMjQuz&#10;gGLqopXepD/WR9oM1vMJLNFGwvFwPJmMriaIKUfbZDqcDDKaxfm28yF+EmBIEkrqYW+rrziRDBQ7&#10;3IaIadH/6JcyBtCqWiuts+J326X25MBwetPBYjWe5rt6b75A1R1j2lPi0PnnoK8CaUsaZOdoiq6E&#10;M+SZ1CyiaFxV0mB3lDC9QwLz6HOGV7f7sH8tY5rqSGzCfv5YRmp0xULdRco5OgIaFXELtDIlvUz9&#10;HCNpm2AQmcc9XOcxJSm225Yo7GF4lSKloy1UzxtPPHRcD46vFea9ZSFumEdyIwS4sPEeP1ID4gK9&#10;REkN/sfvzpM/cg6tlDS4LIjZ9z3zghL92SIbr4bjcdqurIwn0xEq/qVl+9Ji92YJONEhPg2OZzH5&#10;R30UpQfzhHu9SFnRxCzH3N10emUZuyXGl4GLxSK74UY5Fm/tg+MpeIIuIf7YPjHvehJGpO8dHBeL&#10;zd7QsPNNNy0s9hGkyhw944oDTgpuYx51/3KkdX+pZ6/z+zb/CQAA//8DAFBLAwQUAAYACAAAACEA&#10;b4QEhtsAAAAKAQAADwAAAGRycy9kb3ducmV2LnhtbExPwU7DMAy9I/EPkZG4sbQDjdI1nQANzqxD&#10;nLPGa8sSp0qyrfw95sROfrafn9+rVpOz4oQhDp4U5LMMBFLrzUCdgs/t210BIiZNRltPqOAHI6zq&#10;66tKl8afaYOnJnWCRSiWWkGf0lhKGdsenY4zPyLxbu+D04nb0EkT9JnFnZXzLFtIpwfiD70e8bXH&#10;9tAcHdt4OHxvG7TB3n+tN+v34qX76Celbm+m5yWIhFP6J8Offb6Bmj3t/JFMFFbBfJFzlsQg48qE&#10;p8eCwY6ZOU9kXcnLCPUvAAAA//8DAFBLAQItABQABgAIAAAAIQC2gziS/gAAAOEBAAATAAAAAAAA&#10;AAAAAAAAAAAAAABbQ29udGVudF9UeXBlc10ueG1sUEsBAi0AFAAGAAgAAAAhADj9If/WAAAAlAEA&#10;AAsAAAAAAAAAAAAAAAAALwEAAF9yZWxzLy5yZWxzUEsBAi0AFAAGAAgAAAAhAEjOn7R+AgAAJwUA&#10;AA4AAAAAAAAAAAAAAAAALgIAAGRycy9lMm9Eb2MueG1sUEsBAi0AFAAGAAgAAAAhAG+EBIbbAAAA&#10;CgEAAA8AAAAAAAAAAAAAAAAA2AQAAGRycy9kb3ducmV2LnhtbFBLBQYAAAAABAAEAPMAAADgBQAA&#10;AAA=&#10;" fillcolor="#385723" strokecolor="#548235" strokeweight="1pt">
                      <v:stroke joinstyle="miter"/>
                      <v:textbox>
                        <w:txbxContent>
                          <w:p w14:paraId="438C640D" w14:textId="77777777" w:rsidR="00347C05" w:rsidRPr="00124437" w:rsidRDefault="00347C05" w:rsidP="00347C05">
                            <w:pPr>
                              <w:rPr>
                                <w:rFonts w:ascii="Gadugi" w:hAnsi="Gadugi"/>
                                <w:color w:val="FFFFFF" w:themeColor="background1"/>
                                <w:sz w:val="20"/>
                                <w:szCs w:val="20"/>
                              </w:rPr>
                            </w:pPr>
                            <w:r>
                              <w:rPr>
                                <w:rFonts w:ascii="Gadugi" w:hAnsi="Gadugi"/>
                                <w:color w:val="FFFFFF" w:themeColor="background1"/>
                                <w:sz w:val="20"/>
                                <w:szCs w:val="20"/>
                              </w:rPr>
                              <w:t>2. Students can have trouble</w:t>
                            </w:r>
                            <w:r w:rsidRPr="00A52960">
                              <w:rPr>
                                <w:rFonts w:ascii="Gadugi" w:hAnsi="Gadugi"/>
                                <w:color w:val="FFFFFF" w:themeColor="background1"/>
                                <w:sz w:val="20"/>
                                <w:szCs w:val="20"/>
                              </w:rPr>
                              <w:t xml:space="preserve"> with simple arithmetic and </w:t>
                            </w:r>
                            <w:proofErr w:type="spellStart"/>
                            <w:r w:rsidRPr="00A52960">
                              <w:rPr>
                                <w:rFonts w:ascii="Gadugi" w:hAnsi="Gadugi"/>
                                <w:color w:val="FFFFFF" w:themeColor="background1"/>
                                <w:sz w:val="20"/>
                                <w:szCs w:val="20"/>
                              </w:rPr>
                              <w:t>maths</w:t>
                            </w:r>
                            <w:proofErr w:type="spellEnd"/>
                            <w:r w:rsidRPr="00A52960">
                              <w:rPr>
                                <w:rFonts w:ascii="Gadugi" w:hAnsi="Gadugi"/>
                                <w:color w:val="FFFFFF" w:themeColor="background1"/>
                                <w:sz w:val="20"/>
                                <w:szCs w:val="20"/>
                              </w:rPr>
                              <w:t xml:space="preserve"> problems, grouping numbers and performing the right order of operations.</w:t>
                            </w:r>
                          </w:p>
                        </w:txbxContent>
                      </v:textbox>
                    </v:roundrect>
                  </w:pict>
                </mc:Fallback>
              </mc:AlternateContent>
            </w:r>
            <w:r>
              <w:rPr>
                <w:rFonts w:ascii="Gadugi" w:hAnsi="Gadugi"/>
                <w:noProof/>
                <w:sz w:val="22"/>
                <w:lang w:bidi="ar-SA"/>
              </w:rPr>
              <mc:AlternateContent>
                <mc:Choice Requires="wps">
                  <w:drawing>
                    <wp:anchor distT="0" distB="0" distL="114300" distR="114300" simplePos="0" relativeHeight="252748800" behindDoc="0" locked="0" layoutInCell="1" allowOverlap="1" wp14:anchorId="329C5C51" wp14:editId="338E68D1">
                      <wp:simplePos x="0" y="0"/>
                      <wp:positionH relativeFrom="column">
                        <wp:posOffset>55245</wp:posOffset>
                      </wp:positionH>
                      <wp:positionV relativeFrom="paragraph">
                        <wp:posOffset>147320</wp:posOffset>
                      </wp:positionV>
                      <wp:extent cx="1085850" cy="584200"/>
                      <wp:effectExtent l="0" t="0" r="19050" b="25400"/>
                      <wp:wrapNone/>
                      <wp:docPr id="51" name="Rectangle: Rounded Corners 51"/>
                      <wp:cNvGraphicFramePr/>
                      <a:graphic xmlns:a="http://schemas.openxmlformats.org/drawingml/2006/main">
                        <a:graphicData uri="http://schemas.microsoft.com/office/word/2010/wordprocessingShape">
                          <wps:wsp>
                            <wps:cNvSpPr/>
                            <wps:spPr>
                              <a:xfrm>
                                <a:off x="0" y="0"/>
                                <a:ext cx="1085850" cy="584200"/>
                              </a:xfrm>
                              <a:prstGeom prst="roundRect">
                                <a:avLst/>
                              </a:prstGeom>
                              <a:gradFill flip="none" rotWithShape="1">
                                <a:gsLst>
                                  <a:gs pos="0">
                                    <a:srgbClr val="70AD47">
                                      <a:lumMod val="75000"/>
                                      <a:shade val="30000"/>
                                      <a:satMod val="115000"/>
                                    </a:srgbClr>
                                  </a:gs>
                                  <a:gs pos="50000">
                                    <a:srgbClr val="70AD47">
                                      <a:lumMod val="75000"/>
                                      <a:shade val="67500"/>
                                      <a:satMod val="115000"/>
                                    </a:srgbClr>
                                  </a:gs>
                                  <a:gs pos="100000">
                                    <a:srgbClr val="70AD47">
                                      <a:lumMod val="75000"/>
                                      <a:shade val="100000"/>
                                      <a:satMod val="115000"/>
                                    </a:srgbClr>
                                  </a:gs>
                                </a:gsLst>
                                <a:lin ang="5400000" scaled="1"/>
                                <a:tileRect/>
                              </a:gradFill>
                              <a:ln w="12700" cap="flat" cmpd="sng" algn="ctr">
                                <a:solidFill>
                                  <a:srgbClr val="70AD47">
                                    <a:lumMod val="75000"/>
                                  </a:srgbClr>
                                </a:solidFill>
                                <a:prstDash val="solid"/>
                                <a:miter lim="800000"/>
                              </a:ln>
                              <a:effectLst/>
                            </wps:spPr>
                            <wps:txbx>
                              <w:txbxContent>
                                <w:p w14:paraId="7BE7104D" w14:textId="77777777" w:rsidR="00347C05" w:rsidRPr="00A36998" w:rsidRDefault="00347C05" w:rsidP="00347C05">
                                  <w:pPr>
                                    <w:jc w:val="center"/>
                                    <w:rPr>
                                      <w:rFonts w:ascii="Gadugi" w:hAnsi="Gadugi"/>
                                      <w:b/>
                                      <w:bCs/>
                                      <w:color w:val="FFFFFF" w:themeColor="background1"/>
                                      <w:sz w:val="20"/>
                                      <w:szCs w:val="20"/>
                                    </w:rPr>
                                  </w:pPr>
                                  <w:r>
                                    <w:rPr>
                                      <w:rFonts w:ascii="Gadugi" w:hAnsi="Gadugi"/>
                                      <w:b/>
                                      <w:bCs/>
                                      <w:color w:val="FFFFFF" w:themeColor="background1"/>
                                      <w:sz w:val="20"/>
                                      <w:szCs w:val="20"/>
                                    </w:rPr>
                                    <w:t xml:space="preserve">Dyslexia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329C5C51" id="Rectangle: Rounded Corners 51" o:spid="_x0000_s1046" style="position:absolute;margin-left:4.35pt;margin-top:11.6pt;width:85.5pt;height:46pt;z-index:252748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xBvr5AIAAMwGAAAOAAAAZHJzL2Uyb0RvYy54bWysVUtv2zAMvg/YfxB0X21nSZMFTYqgQYcB&#10;XVusHXpmZNkWoNck5dH9+lGS80C3w9bu4lAkRZEfyS8XlzslyYY7L4ye0eqspIRrZmqh2xn9/nj9&#10;YUKJD6BrkEbzGX3mnl7O37+72NopH5jOyJo7gkG0n27tjHYh2GlReNZxBf7MWK7R2BinIODRtUXt&#10;YIvRlSwGZXlebI2rrTOMe4/aZTbSeYrfNJyFu6bxPBA5o5hbSF+Xvqv4LeYXMG0d2E6wPg14RRYK&#10;hMZHD6GWEICsnfgtlBLMGW+acMaMKkzTCMZTDVhNVb6o5qEDy1MtCI63B5j8/wvLbjcP9t4hDFvr&#10;px7FWMWucSr+Yn5kl8B6PoDFd4EwVFblZDQZIaYMbaPJELsR0SyOt63z4TM3ikRhRp1Z6/obdiQB&#10;BZsbH7L/3q/Hr74WUpJGChwHjUNDiTPhSYQuwYEPZ6A93k83PLEGESmT2rt2dSUd2QA2fFwulsNx&#10;0su1+mrqXj0qc64w9R3UPGs/orKfBw/h4FxVe2+srI+eqmz96evR6a0ZnI8xSp7IV2RQxQzemkIf&#10;JG3FX+eAwLT7bkihCcTdHw1zPsQzkLyObUtRg5A8DkFuPW5eaneEUmqyRbfBGKsgDLD7jYSAorJ4&#10;3euWEpAtsgwLLvfaSHG4/U+Nf9FKfxooTuMSfJenIply5koEpCop1IxOcm25Bqlj9jyRTT/Tx12K&#10;UtitdkRgDYPU3ahamfr53sXBTtvlLbsW+O4N+HAPDhkIIUBWDXf4aaRBXEwvUdIZ9/NP+uiPxIBW&#10;SrbIaIjZjzU43B/5ReOCfKqGw0iB6TAcjTEb4k4tq1OLXqsrgztUIX9blsToH+RebJxRT0i+i/gq&#10;mkAzfDt3pz9chcy0SN+MLxbJDWnPQrjRD5btVzki/rh7Amd7pgjIMbdmz34wfcEV2TeCrs1iHUwj&#10;0jQdccX9jAekzLypmd4jJ5+ek9fxT2j+CwAA//8DAFBLAwQUAAYACAAAACEA8ontAd4AAAAIAQAA&#10;DwAAAGRycy9kb3ducmV2LnhtbEyPQU+DQBCF7yb+h82YeLMLmEpLWZrGSOLBNLHqfWFHIGVnCbu0&#10;9N87PdnbzLyXN9/Lt7PtxQlH3zlSEC8iEEi1Mx01Cr6/yqcVCB80Gd07QgUX9LAt7u9ynRl3pk88&#10;HUIjOIR8phW0IQyZlL5u0Wq/cAMSa79utDrwOjbSjPrM4baXSRS9SKs74g+tHvC1xfp4mKyC9/0u&#10;1PvLT5kePyhMb8u4mqpSqceHebcBEXAO/2a44jM6FMxUuYmMF72CVcpGBclzAuIqp2s+VDzEywRk&#10;kcvbAsUfAAAA//8DAFBLAQItABQABgAIAAAAIQC2gziS/gAAAOEBAAATAAAAAAAAAAAAAAAAAAAA&#10;AABbQ29udGVudF9UeXBlc10ueG1sUEsBAi0AFAAGAAgAAAAhADj9If/WAAAAlAEAAAsAAAAAAAAA&#10;AAAAAAAALwEAAF9yZWxzLy5yZWxzUEsBAi0AFAAGAAgAAAAhAOnEG+vkAgAAzAYAAA4AAAAAAAAA&#10;AAAAAAAALgIAAGRycy9lMm9Eb2MueG1sUEsBAi0AFAAGAAgAAAAhAPKJ7QHeAAAACAEAAA8AAAAA&#10;AAAAAAAAAAAAPgUAAGRycy9kb3ducmV2LnhtbFBLBQYAAAAABAAEAPMAAABJBgAAAAA=&#10;" fillcolor="#2d4d17" strokecolor="#548235" strokeweight="1pt">
                      <v:fill color2="#538730" rotate="t" colors="0 #2d4d17;.5 #447126;1 #538730" focus="100%" type="gradient"/>
                      <v:stroke joinstyle="miter"/>
                      <v:textbox>
                        <w:txbxContent>
                          <w:p w14:paraId="7BE7104D" w14:textId="77777777" w:rsidR="00347C05" w:rsidRPr="00A36998" w:rsidRDefault="00347C05" w:rsidP="00347C05">
                            <w:pPr>
                              <w:jc w:val="center"/>
                              <w:rPr>
                                <w:rFonts w:ascii="Gadugi" w:hAnsi="Gadugi"/>
                                <w:b/>
                                <w:bCs/>
                                <w:color w:val="FFFFFF" w:themeColor="background1"/>
                                <w:sz w:val="20"/>
                                <w:szCs w:val="20"/>
                              </w:rPr>
                            </w:pPr>
                            <w:r>
                              <w:rPr>
                                <w:rFonts w:ascii="Gadugi" w:hAnsi="Gadugi"/>
                                <w:b/>
                                <w:bCs/>
                                <w:color w:val="FFFFFF" w:themeColor="background1"/>
                                <w:sz w:val="20"/>
                                <w:szCs w:val="20"/>
                              </w:rPr>
                              <w:t xml:space="preserve">Dyslexia </w:t>
                            </w:r>
                          </w:p>
                        </w:txbxContent>
                      </v:textbox>
                    </v:roundrect>
                  </w:pict>
                </mc:Fallback>
              </mc:AlternateContent>
            </w:r>
          </w:p>
          <w:p w14:paraId="795EE1D7" w14:textId="77777777" w:rsidR="00347C05" w:rsidRDefault="00347C05" w:rsidP="008B03C2">
            <w:pPr>
              <w:rPr>
                <w:rFonts w:ascii="Gadugi" w:hAnsi="Gadugi"/>
                <w:sz w:val="22"/>
                <w:lang w:bidi="ar-SA"/>
              </w:rPr>
            </w:pPr>
          </w:p>
          <w:p w14:paraId="480ADF21" w14:textId="77777777" w:rsidR="00347C05" w:rsidRDefault="00347C05" w:rsidP="008B03C2">
            <w:pPr>
              <w:rPr>
                <w:rFonts w:ascii="Gadugi" w:hAnsi="Gadugi"/>
                <w:sz w:val="22"/>
                <w:lang w:bidi="ar-SA"/>
              </w:rPr>
            </w:pPr>
          </w:p>
          <w:p w14:paraId="641ECFB9" w14:textId="77777777" w:rsidR="00347C05" w:rsidRDefault="00347C05" w:rsidP="008B03C2">
            <w:pPr>
              <w:rPr>
                <w:rFonts w:ascii="Gadugi" w:hAnsi="Gadugi"/>
                <w:sz w:val="22"/>
                <w:lang w:bidi="ar-SA"/>
              </w:rPr>
            </w:pPr>
          </w:p>
          <w:p w14:paraId="0D13EB24" w14:textId="77777777" w:rsidR="00347C05" w:rsidRDefault="00347C05" w:rsidP="008B03C2">
            <w:pPr>
              <w:rPr>
                <w:rFonts w:ascii="Gadugi" w:hAnsi="Gadugi"/>
                <w:sz w:val="22"/>
                <w:lang w:bidi="ar-SA"/>
              </w:rPr>
            </w:pPr>
            <w:r>
              <w:rPr>
                <w:rFonts w:ascii="Gadugi" w:hAnsi="Gadugi"/>
                <w:noProof/>
                <w:sz w:val="22"/>
                <w:lang w:bidi="ar-SA"/>
              </w:rPr>
              <mc:AlternateContent>
                <mc:Choice Requires="wps">
                  <w:drawing>
                    <wp:anchor distT="0" distB="0" distL="114300" distR="114300" simplePos="0" relativeHeight="252755968" behindDoc="0" locked="0" layoutInCell="1" allowOverlap="1" wp14:anchorId="7957E826" wp14:editId="3C71EBEC">
                      <wp:simplePos x="0" y="0"/>
                      <wp:positionH relativeFrom="column">
                        <wp:posOffset>1657350</wp:posOffset>
                      </wp:positionH>
                      <wp:positionV relativeFrom="paragraph">
                        <wp:posOffset>31750</wp:posOffset>
                      </wp:positionV>
                      <wp:extent cx="4552950" cy="571500"/>
                      <wp:effectExtent l="0" t="0" r="19050" b="19050"/>
                      <wp:wrapNone/>
                      <wp:docPr id="58" name="Rectangle: Rounded Corners 58"/>
                      <wp:cNvGraphicFramePr/>
                      <a:graphic xmlns:a="http://schemas.openxmlformats.org/drawingml/2006/main">
                        <a:graphicData uri="http://schemas.microsoft.com/office/word/2010/wordprocessingShape">
                          <wps:wsp>
                            <wps:cNvSpPr/>
                            <wps:spPr>
                              <a:xfrm>
                                <a:off x="0" y="0"/>
                                <a:ext cx="4552950" cy="571500"/>
                              </a:xfrm>
                              <a:prstGeom prst="roundRect">
                                <a:avLst/>
                              </a:prstGeom>
                              <a:solidFill>
                                <a:srgbClr val="70AD47">
                                  <a:lumMod val="50000"/>
                                </a:srgbClr>
                              </a:solidFill>
                              <a:ln w="12700" cap="flat" cmpd="sng" algn="ctr">
                                <a:solidFill>
                                  <a:srgbClr val="70AD47">
                                    <a:lumMod val="75000"/>
                                  </a:srgbClr>
                                </a:solidFill>
                                <a:prstDash val="solid"/>
                                <a:miter lim="800000"/>
                              </a:ln>
                              <a:effectLst/>
                            </wps:spPr>
                            <wps:txbx>
                              <w:txbxContent>
                                <w:p w14:paraId="6A69590C" w14:textId="77777777" w:rsidR="00347C05" w:rsidRPr="00124437" w:rsidRDefault="00347C05" w:rsidP="00347C05">
                                  <w:pPr>
                                    <w:rPr>
                                      <w:rFonts w:ascii="Gadugi" w:hAnsi="Gadugi"/>
                                      <w:color w:val="FFFFFF" w:themeColor="background1"/>
                                      <w:sz w:val="20"/>
                                      <w:szCs w:val="20"/>
                                    </w:rPr>
                                  </w:pPr>
                                  <w:r>
                                    <w:rPr>
                                      <w:rFonts w:ascii="Gadugi" w:hAnsi="Gadugi"/>
                                      <w:color w:val="FFFFFF" w:themeColor="background1"/>
                                      <w:sz w:val="20"/>
                                      <w:szCs w:val="20"/>
                                    </w:rPr>
                                    <w:t>3. A</w:t>
                                  </w:r>
                                  <w:r w:rsidRPr="00241CC3">
                                    <w:rPr>
                                      <w:rFonts w:ascii="Gadugi" w:hAnsi="Gadugi"/>
                                      <w:color w:val="FFFFFF" w:themeColor="background1"/>
                                      <w:sz w:val="20"/>
                                      <w:szCs w:val="20"/>
                                    </w:rPr>
                                    <w:t xml:space="preserve"> motor skills difficulty that can affect the planning and coordination of muscles, including those of the hand.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7957E826" id="Rectangle: Rounded Corners 58" o:spid="_x0000_s1047" style="position:absolute;margin-left:130.5pt;margin-top:2.5pt;width:358.5pt;height:45pt;z-index:2527559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DbywfgIAACcFAAAOAAAAZHJzL2Uyb0RvYy54bWysVEtvGjEQvlfqf7B8bxYQlASxRAiUqlKa&#10;oCZVzsZrs5Zsj2sbdtNf37F3gSR9HKpedmc843l8843n163R5CB8UGBLOrwYUCIsh0rZXUm/Pd58&#10;uKQkRGYrpsGKkj6LQK8X79/NGzcTI6hBV8ITDGLDrHElrWN0s6IIvBaGhQtwwqJRgjcsoup3ReVZ&#10;g9GNLkaDwceiAV85D1yEgKfrzkgXOb6Ugsd7KYOIRJcUa4v56/N3m77FYs5mO89crXhfBvuHKgxT&#10;FpOeQq1ZZGTv1S+hjOIeAsh4wcEUIKXiIveA3QwHb7p5qJkTuRcEJ7gTTOH/heV3hwe38QhD48Is&#10;oJi6aKU36Y/1kTaD9XwCS7SRcDwcTyajqwliytE2mQ4ng4xmcb7tfIifBBiShJJ62NvqK04kA8UO&#10;tyFiWvQ/+qWMAbSqbpTWWfG77Up7cmA4velguR5P8129N1+g6o4x7Slx6Pxz0FeBtCUNsnM0RVfC&#10;GfJMahZRNK4qabA7SpjeIYF59DnDq9t92L+WMU11JDZhP38sIzW6ZqHuIuUcHQGNirgFWpmSXqZ+&#10;jpG0TTCIzOMervOYkhTbbUsU9jAapkjpaAvV88YTDx3Xg+M3CvPeshA3zCO5EQJc2HiPH6kBcYFe&#10;oqQG/+N358kfOYdWShpcFsTs+555QYn+bJGNV8PxOG1XVsaT6QgV/9KyfWmxe7MCnOgQnwbHs5j8&#10;oz6K0oN5wr1epqxoYpZj7m46vbKK3RLjy8DFcpndcKMci7f2wfEUPEGXEH9sn5h3PQkj0vcOjovF&#10;Zm9o2PmmmxaW+whSZY6eccUBJwW3MY+6fznSur/Us9f5fVv8BAAA//8DAFBLAwQUAAYACAAAACEA&#10;4F5nkdkAAAAIAQAADwAAAGRycy9kb3ducmV2LnhtbExPwU7DMAy9I/EPkZG4sXQDRilNJ0CDM+sQ&#10;56wxTVniVEm2lb/HnODkZz/7+b16NXknjhjTEEjBfFaAQOqCGahX8L59uSpBpKzJaBcIFXxjglVz&#10;flbryoQTbfDY5l6wCKVKK7A5j5WUqbPodZqFEYm5zxC9ztzGXpqoTyzunVwUxVJ6PRB/sHrEZ4vd&#10;vj14tnGz/9q26KK7/lhv1q/lU/9mJ6UuL6bHBxAZp/y3DL/2+QYa9rQLBzJJOAWL5ZyzZAW3XJi/&#10;vysZ7BjwQDa1/B+g+QEAAP//AwBQSwECLQAUAAYACAAAACEAtoM4kv4AAADhAQAAEwAAAAAAAAAA&#10;AAAAAAAAAAAAW0NvbnRlbnRfVHlwZXNdLnhtbFBLAQItABQABgAIAAAAIQA4/SH/1gAAAJQBAAAL&#10;AAAAAAAAAAAAAAAAAC8BAABfcmVscy8ucmVsc1BLAQItABQABgAIAAAAIQD7DbywfgIAACcFAAAO&#10;AAAAAAAAAAAAAAAAAC4CAABkcnMvZTJvRG9jLnhtbFBLAQItABQABgAIAAAAIQDgXmeR2QAAAAgB&#10;AAAPAAAAAAAAAAAAAAAAANgEAABkcnMvZG93bnJldi54bWxQSwUGAAAAAAQABADzAAAA3gUAAAAA&#10;" fillcolor="#385723" strokecolor="#548235" strokeweight="1pt">
                      <v:stroke joinstyle="miter"/>
                      <v:textbox>
                        <w:txbxContent>
                          <w:p w14:paraId="6A69590C" w14:textId="77777777" w:rsidR="00347C05" w:rsidRPr="00124437" w:rsidRDefault="00347C05" w:rsidP="00347C05">
                            <w:pPr>
                              <w:rPr>
                                <w:rFonts w:ascii="Gadugi" w:hAnsi="Gadugi"/>
                                <w:color w:val="FFFFFF" w:themeColor="background1"/>
                                <w:sz w:val="20"/>
                                <w:szCs w:val="20"/>
                              </w:rPr>
                            </w:pPr>
                            <w:r>
                              <w:rPr>
                                <w:rFonts w:ascii="Gadugi" w:hAnsi="Gadugi"/>
                                <w:color w:val="FFFFFF" w:themeColor="background1"/>
                                <w:sz w:val="20"/>
                                <w:szCs w:val="20"/>
                              </w:rPr>
                              <w:t>3. A</w:t>
                            </w:r>
                            <w:r w:rsidRPr="00241CC3">
                              <w:rPr>
                                <w:rFonts w:ascii="Gadugi" w:hAnsi="Gadugi"/>
                                <w:color w:val="FFFFFF" w:themeColor="background1"/>
                                <w:sz w:val="20"/>
                                <w:szCs w:val="20"/>
                              </w:rPr>
                              <w:t xml:space="preserve"> motor skills difficulty that can affect the planning and coordination of muscles, including those of the hand.</w:t>
                            </w:r>
                          </w:p>
                        </w:txbxContent>
                      </v:textbox>
                    </v:roundrect>
                  </w:pict>
                </mc:Fallback>
              </mc:AlternateContent>
            </w:r>
            <w:r>
              <w:rPr>
                <w:rFonts w:ascii="Gadugi" w:hAnsi="Gadugi"/>
                <w:noProof/>
                <w:sz w:val="22"/>
                <w:lang w:bidi="ar-SA"/>
              </w:rPr>
              <mc:AlternateContent>
                <mc:Choice Requires="wps">
                  <w:drawing>
                    <wp:anchor distT="0" distB="0" distL="114300" distR="114300" simplePos="0" relativeHeight="252747776" behindDoc="0" locked="0" layoutInCell="1" allowOverlap="1" wp14:anchorId="797488C9" wp14:editId="06B06EE0">
                      <wp:simplePos x="0" y="0"/>
                      <wp:positionH relativeFrom="column">
                        <wp:posOffset>76200</wp:posOffset>
                      </wp:positionH>
                      <wp:positionV relativeFrom="paragraph">
                        <wp:posOffset>71120</wp:posOffset>
                      </wp:positionV>
                      <wp:extent cx="1085850" cy="584200"/>
                      <wp:effectExtent l="0" t="0" r="19050" b="25400"/>
                      <wp:wrapNone/>
                      <wp:docPr id="50" name="Rectangle: Rounded Corners 50"/>
                      <wp:cNvGraphicFramePr/>
                      <a:graphic xmlns:a="http://schemas.openxmlformats.org/drawingml/2006/main">
                        <a:graphicData uri="http://schemas.microsoft.com/office/word/2010/wordprocessingShape">
                          <wps:wsp>
                            <wps:cNvSpPr/>
                            <wps:spPr>
                              <a:xfrm>
                                <a:off x="0" y="0"/>
                                <a:ext cx="1085850" cy="584200"/>
                              </a:xfrm>
                              <a:prstGeom prst="roundRect">
                                <a:avLst/>
                              </a:prstGeom>
                              <a:gradFill flip="none" rotWithShape="1">
                                <a:gsLst>
                                  <a:gs pos="0">
                                    <a:srgbClr val="70AD47">
                                      <a:lumMod val="75000"/>
                                      <a:shade val="30000"/>
                                      <a:satMod val="115000"/>
                                    </a:srgbClr>
                                  </a:gs>
                                  <a:gs pos="50000">
                                    <a:srgbClr val="70AD47">
                                      <a:lumMod val="75000"/>
                                      <a:shade val="67500"/>
                                      <a:satMod val="115000"/>
                                    </a:srgbClr>
                                  </a:gs>
                                  <a:gs pos="100000">
                                    <a:srgbClr val="70AD47">
                                      <a:lumMod val="75000"/>
                                      <a:shade val="100000"/>
                                      <a:satMod val="115000"/>
                                    </a:srgbClr>
                                  </a:gs>
                                </a:gsLst>
                                <a:lin ang="5400000" scaled="1"/>
                                <a:tileRect/>
                              </a:gradFill>
                              <a:ln w="12700" cap="flat" cmpd="sng" algn="ctr">
                                <a:solidFill>
                                  <a:srgbClr val="70AD47">
                                    <a:lumMod val="75000"/>
                                  </a:srgbClr>
                                </a:solidFill>
                                <a:prstDash val="solid"/>
                                <a:miter lim="800000"/>
                              </a:ln>
                              <a:effectLst/>
                            </wps:spPr>
                            <wps:txbx>
                              <w:txbxContent>
                                <w:p w14:paraId="668A23F5" w14:textId="77777777" w:rsidR="00347C05" w:rsidRPr="00C969FA" w:rsidRDefault="00347C05" w:rsidP="00347C05">
                                  <w:pPr>
                                    <w:jc w:val="center"/>
                                    <w:rPr>
                                      <w:rFonts w:ascii="Gadugi" w:hAnsi="Gadugi"/>
                                      <w:b/>
                                      <w:bCs/>
                                      <w:color w:val="FFFFFF" w:themeColor="background1"/>
                                      <w:sz w:val="20"/>
                                      <w:szCs w:val="20"/>
                                    </w:rPr>
                                  </w:pPr>
                                  <w:r w:rsidRPr="00C969FA">
                                    <w:rPr>
                                      <w:rFonts w:ascii="Gadugi" w:hAnsi="Gadugi"/>
                                      <w:b/>
                                      <w:bCs/>
                                      <w:color w:val="FFFFFF" w:themeColor="background1"/>
                                      <w:sz w:val="20"/>
                                      <w:szCs w:val="20"/>
                                    </w:rPr>
                                    <w:t>Hyperactivity</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797488C9" id="Rectangle: Rounded Corners 50" o:spid="_x0000_s1048" style="position:absolute;margin-left:6pt;margin-top:5.6pt;width:85.5pt;height:46pt;z-index:252747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B/or5QIAAMwGAAAOAAAAZHJzL2Uyb0RvYy54bWysVUtv2zAMvg/YfxB0X21nSZMFTYqgQYcB&#10;XVusHXpmZNkWoNck5dH9+lGS80C3w9bu4lAkRZEfyS8XlzslyYY7L4ye0eqspIRrZmqh2xn9/nj9&#10;YUKJD6BrkEbzGX3mnl7O37+72NopH5jOyJo7gkG0n27tjHYh2GlReNZxBf7MWK7R2BinIODRtUXt&#10;YIvRlSwGZXlebI2rrTOMe4/aZTbSeYrfNJyFu6bxPBA5o5hbSF+Xvqv4LeYXMG0d2E6wPg14RRYK&#10;hMZHD6GWEICsnfgtlBLMGW+acMaMKkzTCMZTDVhNVb6o5qEDy1MtCI63B5j8/wvLbjcP9t4hDFvr&#10;px7FWMWucSr+Yn5kl8B6PoDFd4EwVFblZDQZIaYMbaPJELsR0SyOt63z4TM3ikRhRp1Z6/obdiQB&#10;BZsbH7L/3q/Hr74WUpJGChwHjUNDiTPhSYQuwYEPZ6A93k83PLEGESmT2rt2dSUd2QA2fFwulsNx&#10;0su1+mrqXj0qc64w9R3UPGs/orKfBw/h4FxVe2+srI+eqmz96evR6a0ZnI8xSp7IV2RQxQzemkIf&#10;JG3FX+eAwLT7bkihCcTdHw1zPsQzkLyObUtRg5A8DkFuPW5eaneEUmqyRbfBGKsgDLD7jYSAorJ4&#10;3euWEpAtsgwLLvfaSHG4/U+Nf9FKfxooTuMSfJenIply5koEpCop1IxOcm25Bqlj9jyRTT/Tx12K&#10;UtitdkRgDYNBjBRVK1M/37s42Gm7vGXXAt+9AR/uwSEDIQTIquEOP400iIvpJUo6437+SR/9kRjQ&#10;SskWGQ0x+7EGh/sjv2hckE/VcBgpMB2Go/EAD+7Usjq16LW6MrhDFfK3ZUmM/kHuxcYZ9YTku4iv&#10;ogk0w7dzd/rDVchMi/TN+GKR3JD2LIQb/WDZfpUj4o+7J3C2Z4qAHHNr9uwH0xdckX0j6Nos1sE0&#10;Ik3TEVfcz3hAysybmuk9cvLpOXkd/4TmvwAAAP//AwBQSwMEFAAGAAgAAAAhAJ0esrvbAAAACQEA&#10;AA8AAABkcnMvZG93bnJldi54bWxMT01rg0AQvRf6H5YJ9NasGtoG6xpCqdBDCTRp76tOVOLOijsm&#10;5t93cmpPM2/e8D6yzex6dcYxdJ4MxMsIFFLl644aA9+H4nENKrCl2vae0MAVA2zy+7vMprW/0Bee&#10;99woEaGQWgMt85BqHaoWnQ1LPyAJd/SjsyxwbHQ92ouIu14nUfSsne1IHFo74FuL1Wk/OQMfuy1X&#10;u+tP8XL6JJ7en+JyKgtjHhbz9hUU48x/z3CLL9Ehl0yln6gOqhecSBWWGSegbvx6JYdSlmiVgM4z&#10;/b9B/gsAAP//AwBQSwECLQAUAAYACAAAACEAtoM4kv4AAADhAQAAEwAAAAAAAAAAAAAAAAAAAAAA&#10;W0NvbnRlbnRfVHlwZXNdLnhtbFBLAQItABQABgAIAAAAIQA4/SH/1gAAAJQBAAALAAAAAAAAAAAA&#10;AAAAAC8BAABfcmVscy8ucmVsc1BLAQItABQABgAIAAAAIQAEB/or5QIAAMwGAAAOAAAAAAAAAAAA&#10;AAAAAC4CAABkcnMvZTJvRG9jLnhtbFBLAQItABQABgAIAAAAIQCdHrK72wAAAAkBAAAPAAAAAAAA&#10;AAAAAAAAAD8FAABkcnMvZG93bnJldi54bWxQSwUGAAAAAAQABADzAAAARwYAAAAA&#10;" fillcolor="#2d4d17" strokecolor="#548235" strokeweight="1pt">
                      <v:fill color2="#538730" rotate="t" colors="0 #2d4d17;.5 #447126;1 #538730" focus="100%" type="gradient"/>
                      <v:stroke joinstyle="miter"/>
                      <v:textbox>
                        <w:txbxContent>
                          <w:p w14:paraId="668A23F5" w14:textId="77777777" w:rsidR="00347C05" w:rsidRPr="00C969FA" w:rsidRDefault="00347C05" w:rsidP="00347C05">
                            <w:pPr>
                              <w:jc w:val="center"/>
                              <w:rPr>
                                <w:rFonts w:ascii="Gadugi" w:hAnsi="Gadugi"/>
                                <w:b/>
                                <w:bCs/>
                                <w:color w:val="FFFFFF" w:themeColor="background1"/>
                                <w:sz w:val="20"/>
                                <w:szCs w:val="20"/>
                              </w:rPr>
                            </w:pPr>
                            <w:r w:rsidRPr="00C969FA">
                              <w:rPr>
                                <w:rFonts w:ascii="Gadugi" w:hAnsi="Gadugi"/>
                                <w:b/>
                                <w:bCs/>
                                <w:color w:val="FFFFFF" w:themeColor="background1"/>
                                <w:sz w:val="20"/>
                                <w:szCs w:val="20"/>
                              </w:rPr>
                              <w:t>Hyperactivity</w:t>
                            </w:r>
                          </w:p>
                        </w:txbxContent>
                      </v:textbox>
                    </v:roundrect>
                  </w:pict>
                </mc:Fallback>
              </mc:AlternateContent>
            </w:r>
          </w:p>
          <w:p w14:paraId="50306C04" w14:textId="77777777" w:rsidR="00347C05" w:rsidRDefault="00347C05" w:rsidP="008B03C2">
            <w:pPr>
              <w:rPr>
                <w:rFonts w:ascii="Gadugi" w:hAnsi="Gadugi"/>
                <w:sz w:val="22"/>
                <w:lang w:bidi="ar-SA"/>
              </w:rPr>
            </w:pPr>
          </w:p>
          <w:p w14:paraId="6CACA82C" w14:textId="77777777" w:rsidR="00347C05" w:rsidRDefault="00347C05" w:rsidP="008B03C2">
            <w:pPr>
              <w:rPr>
                <w:rFonts w:ascii="Gadugi" w:hAnsi="Gadugi"/>
                <w:sz w:val="22"/>
                <w:lang w:bidi="ar-SA"/>
              </w:rPr>
            </w:pPr>
          </w:p>
          <w:p w14:paraId="36BC8E34" w14:textId="77777777" w:rsidR="00347C05" w:rsidRDefault="00347C05" w:rsidP="008B03C2">
            <w:pPr>
              <w:rPr>
                <w:rFonts w:ascii="Gadugi" w:hAnsi="Gadugi"/>
                <w:sz w:val="22"/>
                <w:lang w:bidi="ar-SA"/>
              </w:rPr>
            </w:pPr>
            <w:r>
              <w:rPr>
                <w:rFonts w:ascii="Gadugi" w:hAnsi="Gadugi"/>
                <w:noProof/>
                <w:sz w:val="22"/>
                <w:lang w:bidi="ar-SA"/>
              </w:rPr>
              <mc:AlternateContent>
                <mc:Choice Requires="wps">
                  <w:drawing>
                    <wp:anchor distT="0" distB="0" distL="114300" distR="114300" simplePos="0" relativeHeight="252753920" behindDoc="0" locked="0" layoutInCell="1" allowOverlap="1" wp14:anchorId="399A318F" wp14:editId="6B6C1EE7">
                      <wp:simplePos x="0" y="0"/>
                      <wp:positionH relativeFrom="column">
                        <wp:posOffset>1676400</wp:posOffset>
                      </wp:positionH>
                      <wp:positionV relativeFrom="paragraph">
                        <wp:posOffset>146685</wp:posOffset>
                      </wp:positionV>
                      <wp:extent cx="4552950" cy="571500"/>
                      <wp:effectExtent l="0" t="0" r="19050" b="19050"/>
                      <wp:wrapNone/>
                      <wp:docPr id="56" name="Rectangle: Rounded Corners 56"/>
                      <wp:cNvGraphicFramePr/>
                      <a:graphic xmlns:a="http://schemas.openxmlformats.org/drawingml/2006/main">
                        <a:graphicData uri="http://schemas.microsoft.com/office/word/2010/wordprocessingShape">
                          <wps:wsp>
                            <wps:cNvSpPr/>
                            <wps:spPr>
                              <a:xfrm>
                                <a:off x="0" y="0"/>
                                <a:ext cx="4552950" cy="571500"/>
                              </a:xfrm>
                              <a:prstGeom prst="roundRect">
                                <a:avLst/>
                              </a:prstGeom>
                              <a:solidFill>
                                <a:srgbClr val="70AD47">
                                  <a:lumMod val="50000"/>
                                </a:srgbClr>
                              </a:solidFill>
                              <a:ln w="12700" cap="flat" cmpd="sng" algn="ctr">
                                <a:solidFill>
                                  <a:srgbClr val="70AD47">
                                    <a:lumMod val="75000"/>
                                  </a:srgbClr>
                                </a:solidFill>
                                <a:prstDash val="solid"/>
                                <a:miter lim="800000"/>
                              </a:ln>
                              <a:effectLst/>
                            </wps:spPr>
                            <wps:txbx>
                              <w:txbxContent>
                                <w:p w14:paraId="5C925ED8" w14:textId="77777777" w:rsidR="00347C05" w:rsidRPr="00124437" w:rsidRDefault="00347C05" w:rsidP="00347C05">
                                  <w:pPr>
                                    <w:rPr>
                                      <w:rFonts w:ascii="Gadugi" w:hAnsi="Gadugi"/>
                                      <w:color w:val="FFFFFF" w:themeColor="background1"/>
                                      <w:sz w:val="20"/>
                                      <w:szCs w:val="20"/>
                                    </w:rPr>
                                  </w:pPr>
                                  <w:r>
                                    <w:rPr>
                                      <w:rFonts w:ascii="Gadugi" w:hAnsi="Gadugi"/>
                                      <w:color w:val="FFFFFF" w:themeColor="background1"/>
                                      <w:sz w:val="20"/>
                                      <w:szCs w:val="20"/>
                                    </w:rPr>
                                    <w:t xml:space="preserve">4. </w:t>
                                  </w:r>
                                  <w:r w:rsidRPr="00124437">
                                    <w:rPr>
                                      <w:rFonts w:ascii="Gadugi" w:hAnsi="Gadugi"/>
                                      <w:color w:val="FFFFFF" w:themeColor="background1"/>
                                      <w:sz w:val="20"/>
                                      <w:szCs w:val="20"/>
                                    </w:rPr>
                                    <w:t xml:space="preserve">Often students experience difficulties maintaining focus over extended time periods. Sometimes students can have poor impulse control, be fidgety.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399A318F" id="Rectangle: Rounded Corners 56" o:spid="_x0000_s1049" style="position:absolute;margin-left:132pt;margin-top:11.55pt;width:358.5pt;height:45pt;z-index:252753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zl1wfwIAACcFAAAOAAAAZHJzL2Uyb0RvYy54bWysVEtv2zAMvg/YfxB0X51kydIGdYogQYYB&#10;XVu0HXpWZCkWIImapMTufv0o2Una7nEYdrFJkeLj40ddXrVGk73wQYEt6fBsQImwHCpltyX99rj+&#10;cE5JiMxWTIMVJX0WgV7N37+7bNxMjKAGXQlPMIgNs8aVtI7RzYoi8FoYFs7ACYtGCd6wiKrfFpVn&#10;DUY3uhgNBp+KBnzlPHARAp6uOiOd5/hSCh5vpQwiEl1SrC3mr8/fTfoW80s223rmasX7Mtg/VGGY&#10;spj0GGrFIiM7r34JZRT3EEDGMw6mACkVF7kH7GY4eNPNQ82cyL0gOMEdYQr/Lyy/2T+4O48wNC7M&#10;Aoqpi1Z6k/5YH2kzWM9HsEQbCcfD8WQyupggphxtk+lwMshoFqfbzof4WYAhSSiph52t7nEiGSi2&#10;vw4R06L/wS9lDKBVtVZaZ8VvN0vtyZ7h9KaDxWo8zXf1znyFqjvGtMfEofPPQV8F0pY0yM7RFF0J&#10;Z8gzqVlE0biqpMFuKWF6iwTm0ecMr273Yf9axjTVkdiE/fyxjNToioW6i5RzdAQ0KuIWaGVKep76&#10;OUTSNsEgMo97uE5jSlJsNy1R2MPoY4qUjjZQPd954qHjenB8rTDvNQvxjnkkN0KACxtv8SM1IC7Q&#10;S5TU4H/87jz5I+fQSkmDy4KYfd8xLyjRXyyy8WI4Hqftysp4Mh2h4l9aNi8tdmeWgBMd4tPgeBaT&#10;f9QHUXowT7jXi5QVTcxyzN1Np1eWsVtifBm4WCyyG26UY/HaPjiegifoEuKP7RPzridhRPrewGGx&#10;2OwNDTvfdNPCYhdBqszRE6444KTgNuZR9y9HWveXevY6vW/znwAAAP//AwBQSwMEFAAGAAgAAAAh&#10;AKQGRijbAAAACgEAAA8AAABkcnMvZG93bnJldi54bWxMT01PwzAMvSPxHyIjcWNpt2kqXdMJ0ODM&#10;OsQ5a7ymLHGqJtvKv8ec4GY/P7+PajN5Jy44xj6QgnyWgUBqg+mpU/Cxf30oQMSkyWgXCBV8Y4RN&#10;fXtT6dKEK+3w0qROsAjFUiuwKQ2llLG16HWchQGJb8cwep14HTtpRn1lce/kPMtW0uue2MHqAV8s&#10;tqfm7DnG8vS1b9CNbvG53W3fiufu3U5K3d9NT2sQCaf0R4bf+PwDNWc6hDOZKJyC+WrJXRIPixwE&#10;Ex6LnIEDM3NGZF3J/xXqHwAAAP//AwBQSwECLQAUAAYACAAAACEAtoM4kv4AAADhAQAAEwAAAAAA&#10;AAAAAAAAAAAAAAAAW0NvbnRlbnRfVHlwZXNdLnhtbFBLAQItABQABgAIAAAAIQA4/SH/1gAAAJQB&#10;AAALAAAAAAAAAAAAAAAAAC8BAABfcmVscy8ucmVsc1BLAQItABQABgAIAAAAIQAWzl1wfwIAACcF&#10;AAAOAAAAAAAAAAAAAAAAAC4CAABkcnMvZTJvRG9jLnhtbFBLAQItABQABgAIAAAAIQCkBkYo2wAA&#10;AAoBAAAPAAAAAAAAAAAAAAAAANkEAABkcnMvZG93bnJldi54bWxQSwUGAAAAAAQABADzAAAA4QUA&#10;AAAA&#10;" fillcolor="#385723" strokecolor="#548235" strokeweight="1pt">
                      <v:stroke joinstyle="miter"/>
                      <v:textbox>
                        <w:txbxContent>
                          <w:p w14:paraId="5C925ED8" w14:textId="77777777" w:rsidR="00347C05" w:rsidRPr="00124437" w:rsidRDefault="00347C05" w:rsidP="00347C05">
                            <w:pPr>
                              <w:rPr>
                                <w:rFonts w:ascii="Gadugi" w:hAnsi="Gadugi"/>
                                <w:color w:val="FFFFFF" w:themeColor="background1"/>
                                <w:sz w:val="20"/>
                                <w:szCs w:val="20"/>
                              </w:rPr>
                            </w:pPr>
                            <w:r>
                              <w:rPr>
                                <w:rFonts w:ascii="Gadugi" w:hAnsi="Gadugi"/>
                                <w:color w:val="FFFFFF" w:themeColor="background1"/>
                                <w:sz w:val="20"/>
                                <w:szCs w:val="20"/>
                              </w:rPr>
                              <w:t xml:space="preserve">4. </w:t>
                            </w:r>
                            <w:r w:rsidRPr="00124437">
                              <w:rPr>
                                <w:rFonts w:ascii="Gadugi" w:hAnsi="Gadugi"/>
                                <w:color w:val="FFFFFF" w:themeColor="background1"/>
                                <w:sz w:val="20"/>
                                <w:szCs w:val="20"/>
                              </w:rPr>
                              <w:t xml:space="preserve">Often students experience difficulties maintaining focus over extended time periods. Sometimes students can have poor impulse control, be fidgety.   </w:t>
                            </w:r>
                          </w:p>
                        </w:txbxContent>
                      </v:textbox>
                    </v:roundrect>
                  </w:pict>
                </mc:Fallback>
              </mc:AlternateContent>
            </w:r>
            <w:r>
              <w:rPr>
                <w:rFonts w:ascii="Gadugi" w:hAnsi="Gadugi"/>
                <w:noProof/>
                <w:sz w:val="22"/>
                <w:lang w:bidi="ar-SA"/>
              </w:rPr>
              <mc:AlternateContent>
                <mc:Choice Requires="wps">
                  <w:drawing>
                    <wp:anchor distT="0" distB="0" distL="114300" distR="114300" simplePos="0" relativeHeight="252749824" behindDoc="0" locked="0" layoutInCell="1" allowOverlap="1" wp14:anchorId="2DEA6999" wp14:editId="14E1D8CB">
                      <wp:simplePos x="0" y="0"/>
                      <wp:positionH relativeFrom="column">
                        <wp:posOffset>95250</wp:posOffset>
                      </wp:positionH>
                      <wp:positionV relativeFrom="paragraph">
                        <wp:posOffset>170180</wp:posOffset>
                      </wp:positionV>
                      <wp:extent cx="1085850" cy="584200"/>
                      <wp:effectExtent l="0" t="0" r="19050" b="25400"/>
                      <wp:wrapNone/>
                      <wp:docPr id="52" name="Rectangle: Rounded Corners 52"/>
                      <wp:cNvGraphicFramePr/>
                      <a:graphic xmlns:a="http://schemas.openxmlformats.org/drawingml/2006/main">
                        <a:graphicData uri="http://schemas.microsoft.com/office/word/2010/wordprocessingShape">
                          <wps:wsp>
                            <wps:cNvSpPr/>
                            <wps:spPr>
                              <a:xfrm>
                                <a:off x="0" y="0"/>
                                <a:ext cx="1085850" cy="584200"/>
                              </a:xfrm>
                              <a:prstGeom prst="roundRect">
                                <a:avLst/>
                              </a:prstGeom>
                              <a:gradFill flip="none" rotWithShape="1">
                                <a:gsLst>
                                  <a:gs pos="0">
                                    <a:srgbClr val="70AD47">
                                      <a:lumMod val="75000"/>
                                      <a:shade val="30000"/>
                                      <a:satMod val="115000"/>
                                    </a:srgbClr>
                                  </a:gs>
                                  <a:gs pos="50000">
                                    <a:srgbClr val="70AD47">
                                      <a:lumMod val="75000"/>
                                      <a:shade val="67500"/>
                                      <a:satMod val="115000"/>
                                    </a:srgbClr>
                                  </a:gs>
                                  <a:gs pos="100000">
                                    <a:srgbClr val="70AD47">
                                      <a:lumMod val="75000"/>
                                      <a:shade val="100000"/>
                                      <a:satMod val="115000"/>
                                    </a:srgbClr>
                                  </a:gs>
                                </a:gsLst>
                                <a:lin ang="5400000" scaled="1"/>
                                <a:tileRect/>
                              </a:gradFill>
                              <a:ln w="12700" cap="flat" cmpd="sng" algn="ctr">
                                <a:solidFill>
                                  <a:srgbClr val="70AD47">
                                    <a:lumMod val="75000"/>
                                  </a:srgbClr>
                                </a:solidFill>
                                <a:prstDash val="solid"/>
                                <a:miter lim="800000"/>
                              </a:ln>
                              <a:effectLst/>
                            </wps:spPr>
                            <wps:txbx>
                              <w:txbxContent>
                                <w:p w14:paraId="764D736F" w14:textId="77777777" w:rsidR="00347C05" w:rsidRPr="00DC1E2C" w:rsidRDefault="00347C05" w:rsidP="00347C05">
                                  <w:pPr>
                                    <w:jc w:val="center"/>
                                    <w:rPr>
                                      <w:rFonts w:ascii="Gadugi" w:hAnsi="Gadugi"/>
                                      <w:b/>
                                      <w:bCs/>
                                      <w:color w:val="FFFFFF" w:themeColor="background1"/>
                                      <w:sz w:val="20"/>
                                      <w:szCs w:val="20"/>
                                    </w:rPr>
                                  </w:pPr>
                                  <w:r>
                                    <w:rPr>
                                      <w:rFonts w:ascii="Gadugi" w:hAnsi="Gadugi"/>
                                      <w:b/>
                                      <w:bCs/>
                                      <w:color w:val="FFFFFF" w:themeColor="background1"/>
                                      <w:sz w:val="20"/>
                                      <w:szCs w:val="20"/>
                                    </w:rPr>
                                    <w:t>Dyscalculia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2DEA6999" id="Rectangle: Rounded Corners 52" o:spid="_x0000_s1050" style="position:absolute;margin-left:7.5pt;margin-top:13.4pt;width:85.5pt;height:46pt;z-index:252749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Ramx5QIAAMwGAAAOAAAAZHJzL2Uyb0RvYy54bWysVUtv2zAMvg/YfxB0X21nSZMFTYqgQYcB&#10;XVusHXpmZNkWoNck5dH9+lGS80C3w9bu4lAkRZEfyS8XlzslyYY7L4ye0eqspIRrZmqh2xn9/nj9&#10;YUKJD6BrkEbzGX3mnl7O37+72NopH5jOyJo7gkG0n27tjHYh2GlReNZxBf7MWK7R2BinIODRtUXt&#10;YIvRlSwGZXlebI2rrTOMe4/aZTbSeYrfNJyFu6bxPBA5o5hbSF+Xvqv4LeYXMG0d2E6wPg14RRYK&#10;hMZHD6GWEICsnfgtlBLMGW+acMaMKkzTCMZTDVhNVb6o5qEDy1MtCI63B5j8/wvLbjcP9t4hDFvr&#10;px7FWMWucSr+Yn5kl8B6PoDFd4EwVFblZDQZIaYMbaPJELsR0SyOt63z4TM3ikRhRp1Z6/obdiQB&#10;BZsbH7L/3q/Hr74WUpJGChwHjUNDiTPhSYQuwYEPZ6A93k83PLEGESmT2rt2dSUd2QA2fFwulsNx&#10;0su1+mrqXj0qc64w9R3UPGs/orKfBw/h4FxVe2+srI+eqmz96evR6a0ZnI8xSp7IV2RQxQzemkIf&#10;JG3FX+eAwLT7bkihCcTdHw1zPsQzkLyObUtRg5A8DkFuPW5eaneEUmqyRbfBGKsgDLD7jYSAorJ4&#10;3euWEpAtsgwLLvfaSHG4/U+Nf9FKfxooTuMSfJenIply5koEpCop1IxOcm25Bqlj9jyRTT/Tx12K&#10;UtitdkRgDYNhjBRVK1M/37s42Gm7vGXXAt+9AR/uwSEDIQTIquEOP400iIvpJUo6437+SR/9kRjQ&#10;SskWGQ0x+7EGh/sjv2hckE/VcBgpMB2Go/EAD+7Usjq16LW6MrhDFfK3ZUmM/kHuxcYZ9YTku4iv&#10;ogk0w7dzd/rDVchMi/TN+GKR3JD2LIQb/WDZfpUj4o+7J3C2Z4qAHHNr9uwH0xdckX0j6Nos1sE0&#10;Ik3TEVfcz3hAysybmuk9cvLpOXkd/4TmvwAAAP//AwBQSwMEFAAGAAgAAAAhAJQGnzjcAAAACQEA&#10;AA8AAABkcnMvZG93bnJldi54bWxMj0Frg0AQhe+F/odlCr01q4FYsa4hlAo9lECT9r7qVCXurLhj&#10;Yv59J6f2Nm/e8OZ9+XZxgzrjFHpPBuJVBAqp9k1PrYGvY/mUggpsqbGDJzRwxQDb4v4ut1njL/SJ&#10;5wO3SkIoZNZAxzxmWoe6Q2fDyo9I4v34yVkWObW6mexFwt2g11GUaGd7kg+dHfG1w/p0mJ2B9/2O&#10;6/31u3w+fRDPb5u4mqvSmMeHZfcCinHhv2O41ZfqUEinys/UBDWI3ggKG1gnQnDz00QWlQxxmoIu&#10;cv2foPgFAAD//wMAUEsBAi0AFAAGAAgAAAAhALaDOJL+AAAA4QEAABMAAAAAAAAAAAAAAAAAAAAA&#10;AFtDb250ZW50X1R5cGVzXS54bWxQSwECLQAUAAYACAAAACEAOP0h/9YAAACUAQAACwAAAAAAAAAA&#10;AAAAAAAvAQAAX3JlbHMvLnJlbHNQSwECLQAUAAYACAAAACEAckWpseUCAADMBgAADgAAAAAAAAAA&#10;AAAAAAAuAgAAZHJzL2Uyb0RvYy54bWxQSwECLQAUAAYACAAAACEAlAafONwAAAAJAQAADwAAAAAA&#10;AAAAAAAAAAA/BQAAZHJzL2Rvd25yZXYueG1sUEsFBgAAAAAEAAQA8wAAAEgGAAAAAA==&#10;" fillcolor="#2d4d17" strokecolor="#548235" strokeweight="1pt">
                      <v:fill color2="#538730" rotate="t" colors="0 #2d4d17;.5 #447126;1 #538730" focus="100%" type="gradient"/>
                      <v:stroke joinstyle="miter"/>
                      <v:textbox>
                        <w:txbxContent>
                          <w:p w14:paraId="764D736F" w14:textId="77777777" w:rsidR="00347C05" w:rsidRPr="00DC1E2C" w:rsidRDefault="00347C05" w:rsidP="00347C05">
                            <w:pPr>
                              <w:jc w:val="center"/>
                              <w:rPr>
                                <w:rFonts w:ascii="Gadugi" w:hAnsi="Gadugi"/>
                                <w:b/>
                                <w:bCs/>
                                <w:color w:val="FFFFFF" w:themeColor="background1"/>
                                <w:sz w:val="20"/>
                                <w:szCs w:val="20"/>
                              </w:rPr>
                            </w:pPr>
                            <w:r>
                              <w:rPr>
                                <w:rFonts w:ascii="Gadugi" w:hAnsi="Gadugi"/>
                                <w:b/>
                                <w:bCs/>
                                <w:color w:val="FFFFFF" w:themeColor="background1"/>
                                <w:sz w:val="20"/>
                                <w:szCs w:val="20"/>
                              </w:rPr>
                              <w:t>Dyscalculia</w:t>
                            </w:r>
                          </w:p>
                        </w:txbxContent>
                      </v:textbox>
                    </v:roundrect>
                  </w:pict>
                </mc:Fallback>
              </mc:AlternateContent>
            </w:r>
          </w:p>
          <w:p w14:paraId="7AA84238" w14:textId="77777777" w:rsidR="00347C05" w:rsidRDefault="00347C05" w:rsidP="008B03C2">
            <w:pPr>
              <w:rPr>
                <w:rFonts w:ascii="Gadugi" w:hAnsi="Gadugi"/>
                <w:sz w:val="22"/>
                <w:lang w:bidi="ar-SA"/>
              </w:rPr>
            </w:pPr>
          </w:p>
          <w:p w14:paraId="24015CAD" w14:textId="77777777" w:rsidR="00347C05" w:rsidRDefault="00347C05" w:rsidP="008B03C2">
            <w:pPr>
              <w:rPr>
                <w:rFonts w:ascii="Gadugi" w:hAnsi="Gadugi"/>
                <w:sz w:val="22"/>
                <w:lang w:bidi="ar-SA"/>
              </w:rPr>
            </w:pPr>
          </w:p>
          <w:p w14:paraId="634D15EA" w14:textId="77777777" w:rsidR="00347C05" w:rsidRDefault="00347C05" w:rsidP="008B03C2">
            <w:pPr>
              <w:rPr>
                <w:rFonts w:ascii="Gadugi" w:hAnsi="Gadugi"/>
                <w:sz w:val="22"/>
                <w:lang w:bidi="ar-SA"/>
              </w:rPr>
            </w:pPr>
          </w:p>
          <w:p w14:paraId="1F4E8D46" w14:textId="77777777" w:rsidR="00347C05" w:rsidRDefault="00347C05" w:rsidP="008B03C2">
            <w:pPr>
              <w:rPr>
                <w:rFonts w:ascii="Gadugi" w:hAnsi="Gadugi"/>
                <w:sz w:val="22"/>
                <w:lang w:bidi="ar-SA"/>
              </w:rPr>
            </w:pPr>
            <w:r>
              <w:rPr>
                <w:rFonts w:ascii="Gadugi" w:hAnsi="Gadugi"/>
                <w:noProof/>
                <w:sz w:val="22"/>
                <w:lang w:bidi="ar-SA"/>
              </w:rPr>
              <mc:AlternateContent>
                <mc:Choice Requires="wps">
                  <w:drawing>
                    <wp:anchor distT="0" distB="0" distL="114300" distR="114300" simplePos="0" relativeHeight="252751872" behindDoc="0" locked="0" layoutInCell="1" allowOverlap="1" wp14:anchorId="37469ECA" wp14:editId="2B468A52">
                      <wp:simplePos x="0" y="0"/>
                      <wp:positionH relativeFrom="column">
                        <wp:posOffset>1693545</wp:posOffset>
                      </wp:positionH>
                      <wp:positionV relativeFrom="paragraph">
                        <wp:posOffset>89535</wp:posOffset>
                      </wp:positionV>
                      <wp:extent cx="4552950" cy="571500"/>
                      <wp:effectExtent l="0" t="0" r="19050" b="19050"/>
                      <wp:wrapNone/>
                      <wp:docPr id="54" name="Rectangle: Rounded Corners 54"/>
                      <wp:cNvGraphicFramePr/>
                      <a:graphic xmlns:a="http://schemas.openxmlformats.org/drawingml/2006/main">
                        <a:graphicData uri="http://schemas.microsoft.com/office/word/2010/wordprocessingShape">
                          <wps:wsp>
                            <wps:cNvSpPr/>
                            <wps:spPr>
                              <a:xfrm>
                                <a:off x="0" y="0"/>
                                <a:ext cx="4552950" cy="571500"/>
                              </a:xfrm>
                              <a:prstGeom prst="roundRect">
                                <a:avLst/>
                              </a:prstGeom>
                              <a:solidFill>
                                <a:srgbClr val="70AD47">
                                  <a:lumMod val="50000"/>
                                </a:srgbClr>
                              </a:solidFill>
                              <a:ln w="12700" cap="flat" cmpd="sng" algn="ctr">
                                <a:solidFill>
                                  <a:srgbClr val="70AD47">
                                    <a:lumMod val="75000"/>
                                  </a:srgbClr>
                                </a:solidFill>
                                <a:prstDash val="solid"/>
                                <a:miter lim="800000"/>
                              </a:ln>
                              <a:effectLst/>
                            </wps:spPr>
                            <wps:txbx>
                              <w:txbxContent>
                                <w:p w14:paraId="145269E7" w14:textId="77777777" w:rsidR="00347C05" w:rsidRPr="0054252C" w:rsidRDefault="00347C05" w:rsidP="00347C05">
                                  <w:pPr>
                                    <w:rPr>
                                      <w:rFonts w:ascii="Gadugi" w:hAnsi="Gadugi"/>
                                      <w:color w:val="FFFFFF" w:themeColor="background1"/>
                                      <w:sz w:val="20"/>
                                      <w:szCs w:val="20"/>
                                    </w:rPr>
                                  </w:pPr>
                                  <w:r w:rsidRPr="0054252C">
                                    <w:rPr>
                                      <w:rFonts w:ascii="Gadugi" w:hAnsi="Gadugi"/>
                                      <w:color w:val="FFFFFF" w:themeColor="background1"/>
                                      <w:sz w:val="20"/>
                                      <w:szCs w:val="20"/>
                                    </w:rPr>
                                    <w:t xml:space="preserve">5. This type of learning difficulty can go unnoticed until it results in incomplete tasks and often poor performance on tests.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37469ECA" id="Rectangle: Rounded Corners 54" o:spid="_x0000_s1051" style="position:absolute;margin-left:133.35pt;margin-top:7.05pt;width:358.5pt;height:45pt;z-index:252751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jA7qfgIAACcFAAAOAAAAZHJzL2Uyb0RvYy54bWysVEtv2zAMvg/YfxB0X50E8dIGdYqgQYcB&#10;XRusHXpWZCkWIImapMTufv0o2Una7nEYdrFJkeLj40ddXnVGk73wQYGt6PhsRImwHGpltxX99njz&#10;4ZySEJmtmQYrKvosAr1avH932bq5mEADuhaeYBAb5q2raBOjmxdF4I0wLJyBExaNErxhEVW/LWrP&#10;WoxudDEZjT4WLfjaeeAiBDxd9Ua6yPGlFDzeSxlEJLqiWFvMX5+/m/QtFpdsvvXMNYoPZbB/qMIw&#10;ZTHpMdSKRUZ2Xv0SyijuIYCMZxxMAVIqLnIP2M149Kabh4Y5kXtBcII7whT+X1h+t39wa48wtC7M&#10;A4qpi056k/5YH+kyWM9HsEQXCcfDaVlOLkrElKOtnI3LUUazON12PsRPAgxJQkU97Gz9FSeSgWL7&#10;2xAxLfof/FLGAFrVN0rrrPjt5lp7smc4vdlouZrO8l29M1+g7o8x7TFx6P1z0FeBtCUtsnMyQ1fC&#10;GfJMahZRNK6uaLBbSpjeIoF59DnDq9tD2L+WMUt1JDZhP38sIzW6YqHpI+UcPQGNirgFWpmKnqd+&#10;DpG0TTCIzOMBrtOYkhS7TUcU9jApU6R0tIH6ee2Jh57rwfEbhXlvWYhr5pHcCAEubLzHj9SAuMAg&#10;UdKA//G78+SPnEMrJS0uC2L2fce8oER/tsjGi/F0mrYrK9NyNkHFv7RsXlrszlwDTnSMT4PjWUz+&#10;UR9E6cE84V4vU1Y0Mcsxdz+dQbmO/RLjy8DFcpndcKMci7f2wfEUPEGXEH/snph3Awkj0vcODovF&#10;5m9o2PummxaWuwhSZY6ecMUBJwW3MY96eDnSur/Us9fpfVv8BAAA//8DAFBLAwQUAAYACAAAACEA&#10;JWGOctsAAAAKAQAADwAAAGRycy9kb3ducmV2LnhtbEyPQU/DMAyF70j8h8hI3Fi6DZVSmk6ABmfW&#10;Ic5ZY5qyxKmabCv/Hu/Ejn5+fv5etZq8E0ccYx9IwXyWgUBqg+mpU/C5fbsrQMSkyWgXCBX8YoRV&#10;fX1V6dKEE23w2KROcAjFUiuwKQ2llLG16HWchQGJd99h9DrxOHbSjPrE4d7JRZbl0uue+IPVA75a&#10;bPfNwTPG/f5n26Ab3fJrvVm/Fy/dh52Uur2Znp9AJJzSvxnO+HwDNTPtwoFMFE7BIs8f2HoOm4Ng&#10;w2OxZGHHQsaKrCt5WaH+AwAA//8DAFBLAQItABQABgAIAAAAIQC2gziS/gAAAOEBAAATAAAAAAAA&#10;AAAAAAAAAAAAAABbQ29udGVudF9UeXBlc10ueG1sUEsBAi0AFAAGAAgAAAAhADj9If/WAAAAlAEA&#10;AAsAAAAAAAAAAAAAAAAALwEAAF9yZWxzLy5yZWxzUEsBAi0AFAAGAAgAAAAhAGCMDup+AgAAJwUA&#10;AA4AAAAAAAAAAAAAAAAALgIAAGRycy9lMm9Eb2MueG1sUEsBAi0AFAAGAAgAAAAhACVhjnLbAAAA&#10;CgEAAA8AAAAAAAAAAAAAAAAA2AQAAGRycy9kb3ducmV2LnhtbFBLBQYAAAAABAAEAPMAAADgBQAA&#10;AAA=&#10;" fillcolor="#385723" strokecolor="#548235" strokeweight="1pt">
                      <v:stroke joinstyle="miter"/>
                      <v:textbox>
                        <w:txbxContent>
                          <w:p w14:paraId="145269E7" w14:textId="77777777" w:rsidR="00347C05" w:rsidRPr="0054252C" w:rsidRDefault="00347C05" w:rsidP="00347C05">
                            <w:pPr>
                              <w:rPr>
                                <w:rFonts w:ascii="Gadugi" w:hAnsi="Gadugi"/>
                                <w:color w:val="FFFFFF" w:themeColor="background1"/>
                                <w:sz w:val="20"/>
                                <w:szCs w:val="20"/>
                              </w:rPr>
                            </w:pPr>
                            <w:r w:rsidRPr="0054252C">
                              <w:rPr>
                                <w:rFonts w:ascii="Gadugi" w:hAnsi="Gadugi"/>
                                <w:color w:val="FFFFFF" w:themeColor="background1"/>
                                <w:sz w:val="20"/>
                                <w:szCs w:val="20"/>
                              </w:rPr>
                              <w:t xml:space="preserve">5. This type of learning difficulty can go unnoticed until it results in incomplete tasks and often poor performance on tests.   </w:t>
                            </w:r>
                          </w:p>
                        </w:txbxContent>
                      </v:textbox>
                    </v:roundrect>
                  </w:pict>
                </mc:Fallback>
              </mc:AlternateContent>
            </w:r>
            <w:r>
              <w:rPr>
                <w:rFonts w:ascii="Gadugi" w:hAnsi="Gadugi"/>
                <w:noProof/>
                <w:sz w:val="22"/>
                <w:lang w:bidi="ar-SA"/>
              </w:rPr>
              <mc:AlternateContent>
                <mc:Choice Requires="wps">
                  <w:drawing>
                    <wp:anchor distT="0" distB="0" distL="114300" distR="114300" simplePos="0" relativeHeight="252750848" behindDoc="0" locked="0" layoutInCell="1" allowOverlap="1" wp14:anchorId="4C352496" wp14:editId="2DC95C32">
                      <wp:simplePos x="0" y="0"/>
                      <wp:positionH relativeFrom="column">
                        <wp:posOffset>95250</wp:posOffset>
                      </wp:positionH>
                      <wp:positionV relativeFrom="paragraph">
                        <wp:posOffset>113030</wp:posOffset>
                      </wp:positionV>
                      <wp:extent cx="1085850" cy="584200"/>
                      <wp:effectExtent l="0" t="0" r="19050" b="25400"/>
                      <wp:wrapNone/>
                      <wp:docPr id="53" name="Rectangle: Rounded Corners 53"/>
                      <wp:cNvGraphicFramePr/>
                      <a:graphic xmlns:a="http://schemas.openxmlformats.org/drawingml/2006/main">
                        <a:graphicData uri="http://schemas.microsoft.com/office/word/2010/wordprocessingShape">
                          <wps:wsp>
                            <wps:cNvSpPr/>
                            <wps:spPr>
                              <a:xfrm>
                                <a:off x="0" y="0"/>
                                <a:ext cx="1085850" cy="584200"/>
                              </a:xfrm>
                              <a:prstGeom prst="roundRect">
                                <a:avLst/>
                              </a:prstGeom>
                              <a:gradFill flip="none" rotWithShape="1">
                                <a:gsLst>
                                  <a:gs pos="0">
                                    <a:srgbClr val="70AD47">
                                      <a:lumMod val="75000"/>
                                      <a:shade val="30000"/>
                                      <a:satMod val="115000"/>
                                    </a:srgbClr>
                                  </a:gs>
                                  <a:gs pos="50000">
                                    <a:srgbClr val="70AD47">
                                      <a:lumMod val="75000"/>
                                      <a:shade val="67500"/>
                                      <a:satMod val="115000"/>
                                    </a:srgbClr>
                                  </a:gs>
                                  <a:gs pos="100000">
                                    <a:srgbClr val="70AD47">
                                      <a:lumMod val="75000"/>
                                      <a:shade val="100000"/>
                                      <a:satMod val="115000"/>
                                    </a:srgbClr>
                                  </a:gs>
                                </a:gsLst>
                                <a:lin ang="5400000" scaled="1"/>
                                <a:tileRect/>
                              </a:gradFill>
                              <a:ln w="12700" cap="flat" cmpd="sng" algn="ctr">
                                <a:solidFill>
                                  <a:srgbClr val="70AD47">
                                    <a:lumMod val="75000"/>
                                  </a:srgbClr>
                                </a:solidFill>
                                <a:prstDash val="solid"/>
                                <a:miter lim="800000"/>
                              </a:ln>
                              <a:effectLst/>
                            </wps:spPr>
                            <wps:txbx>
                              <w:txbxContent>
                                <w:p w14:paraId="38B59112" w14:textId="77777777" w:rsidR="00347C05" w:rsidRPr="00DA07A3" w:rsidRDefault="00347C05" w:rsidP="00347C05">
                                  <w:pPr>
                                    <w:jc w:val="center"/>
                                    <w:rPr>
                                      <w:rFonts w:ascii="Gadugi" w:hAnsi="Gadugi"/>
                                      <w:b/>
                                      <w:bCs/>
                                      <w:color w:val="FFFFFF" w:themeColor="background1"/>
                                      <w:sz w:val="20"/>
                                      <w:szCs w:val="20"/>
                                    </w:rPr>
                                  </w:pPr>
                                  <w:r w:rsidRPr="00DA07A3">
                                    <w:rPr>
                                      <w:rFonts w:ascii="Gadugi" w:hAnsi="Gadugi"/>
                                      <w:b/>
                                      <w:bCs/>
                                      <w:color w:val="FFFFFF" w:themeColor="background1"/>
                                      <w:sz w:val="20"/>
                                      <w:szCs w:val="20"/>
                                    </w:rPr>
                                    <w:t xml:space="preserve">Dyspraxia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oundrect w14:anchorId="4C352496" id="Rectangle: Rounded Corners 53" o:spid="_x0000_s1052" style="position:absolute;margin-left:7.5pt;margin-top:8.9pt;width:85.5pt;height:46pt;z-index:252750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hkhx5QIAAMwGAAAOAAAAZHJzL2Uyb0RvYy54bWysVUtv2zAMvg/YfxB0X21nSZMFTYqgQYcB&#10;XVusHXpmZNkWoNck5dH9+lGS80C3w9bu4lAkRZEfyS8XlzslyYY7L4ye0eqspIRrZmqh2xn9/nj9&#10;YUKJD6BrkEbzGX3mnl7O37+72NopH5jOyJo7gkG0n27tjHYh2GlReNZxBf7MWK7R2BinIODRtUXt&#10;YIvRlSwGZXlebI2rrTOMe4/aZTbSeYrfNJyFu6bxPBA5o5hbSF+Xvqv4LeYXMG0d2E6wPg14RRYK&#10;hMZHD6GWEICsnfgtlBLMGW+acMaMKkzTCMZTDVhNVb6o5qEDy1MtCI63B5j8/wvLbjcP9t4hDFvr&#10;px7FWMWucSr+Yn5kl8B6PoDFd4EwVFblZDQZIaYMbaPJELsR0SyOt63z4TM3ikRhRp1Z6/obdiQB&#10;BZsbH7L/3q/Hr74WUpJGChwHjUNDiTPhSYQuwYEPZ6A93k83PLEGESmT2rt2dSUd2QA2fFwulsNx&#10;0su1+mrqXj0qc64w9R3UPGs/orKfBw/h4FxVe2+srI+eqmz96evR6a0ZnI8xSp7IV2RQxQzemkIf&#10;JG3FX+eAwLT7bkihCcTdHw1zPsQzkLyObUtRg5A8DkFuPW5eaneEUmqyRbfBGKsgDLD7jYSAorJ4&#10;3euWEpAtsgwLLvfaSHG4/U+Nf9FKfxooTuMSfJenIply5koEpCop1IxOcm25Bqlj9jyRTT/Tx12K&#10;UtitdkRgDYPzGCmqVqZ+vndxsNN2ecuuBb57Az7cg0MGQgiQVcMdfhppEBfTS5R0xv38kz76IzGg&#10;lZItMhpi9mMNDvdHftG4IJ+q4TBSYDoMR+MBHtypZXVq0Wt1ZXCHKuRvy5IY/YPci40z6gnJdxFf&#10;RRNohm/n7vSHq5CZFumb8cUiuSHtWQg3+sGy/SpHxB93T+BszxQBOebW7NkPpi+4IvtG0LVZrINp&#10;RJqmI664n/GAlJk3NdN75OTTc/I6/gnNfwEAAP//AwBQSwMEFAAGAAgAAAAhAFVfMZzbAAAACQEA&#10;AA8AAABkcnMvZG93bnJldi54bWxMT01Lw0AQvQv+h2UEb3ZToW2M2ZQiBjxIwar3TXZMQrOzITtp&#10;03/v9KSnmTdveB/5dva9OuEYu0AGlosEFFIdXEeNga/P8iEFFdmSs30gNHDBCNvi9ia3mQtn+sDT&#10;gRslIhQza6BlHjKtY92it3ERBiThfsLoLQscG+1GexZx3+vHJFlrbzsSh9YO+NJifTxM3sDbfsf1&#10;/vJdbo7vxNPrallNVWnM/d28ewbFOPPfM1zjS3QoJFMVJnJR9YJXUoVlbqTBlU/XcqhkSZ5S0EWu&#10;/zcofgEAAP//AwBQSwECLQAUAAYACAAAACEAtoM4kv4AAADhAQAAEwAAAAAAAAAAAAAAAAAAAAAA&#10;W0NvbnRlbnRfVHlwZXNdLnhtbFBLAQItABQABgAIAAAAIQA4/SH/1gAAAJQBAAALAAAAAAAAAAAA&#10;AAAAAC8BAABfcmVscy8ucmVsc1BLAQItABQABgAIAAAAIQCfhkhx5QIAAMwGAAAOAAAAAAAAAAAA&#10;AAAAAC4CAABkcnMvZTJvRG9jLnhtbFBLAQItABQABgAIAAAAIQBVXzGc2wAAAAkBAAAPAAAAAAAA&#10;AAAAAAAAAD8FAABkcnMvZG93bnJldi54bWxQSwUGAAAAAAQABADzAAAARwYAAAAA&#10;" fillcolor="#2d4d17" strokecolor="#548235" strokeweight="1pt">
                      <v:fill color2="#538730" rotate="t" colors="0 #2d4d17;.5 #447126;1 #538730" focus="100%" type="gradient"/>
                      <v:stroke joinstyle="miter"/>
                      <v:textbox>
                        <w:txbxContent>
                          <w:p w14:paraId="38B59112" w14:textId="77777777" w:rsidR="00347C05" w:rsidRPr="00DA07A3" w:rsidRDefault="00347C05" w:rsidP="00347C05">
                            <w:pPr>
                              <w:jc w:val="center"/>
                              <w:rPr>
                                <w:rFonts w:ascii="Gadugi" w:hAnsi="Gadugi"/>
                                <w:b/>
                                <w:bCs/>
                                <w:color w:val="FFFFFF" w:themeColor="background1"/>
                                <w:sz w:val="20"/>
                                <w:szCs w:val="20"/>
                              </w:rPr>
                            </w:pPr>
                            <w:r w:rsidRPr="00DA07A3">
                              <w:rPr>
                                <w:rFonts w:ascii="Gadugi" w:hAnsi="Gadugi"/>
                                <w:b/>
                                <w:bCs/>
                                <w:color w:val="FFFFFF" w:themeColor="background1"/>
                                <w:sz w:val="20"/>
                                <w:szCs w:val="20"/>
                              </w:rPr>
                              <w:t xml:space="preserve">Dyspraxia </w:t>
                            </w:r>
                          </w:p>
                        </w:txbxContent>
                      </v:textbox>
                    </v:roundrect>
                  </w:pict>
                </mc:Fallback>
              </mc:AlternateContent>
            </w:r>
          </w:p>
          <w:p w14:paraId="238E730C" w14:textId="77777777" w:rsidR="00347C05" w:rsidRDefault="00347C05" w:rsidP="008B03C2">
            <w:pPr>
              <w:rPr>
                <w:rFonts w:ascii="Gadugi" w:hAnsi="Gadugi"/>
                <w:sz w:val="22"/>
                <w:lang w:bidi="ar-SA"/>
              </w:rPr>
            </w:pPr>
          </w:p>
          <w:p w14:paraId="2AE06B2D" w14:textId="77777777" w:rsidR="00347C05" w:rsidRDefault="00347C05" w:rsidP="008B03C2">
            <w:pPr>
              <w:rPr>
                <w:rFonts w:ascii="Gadugi" w:hAnsi="Gadugi"/>
                <w:sz w:val="22"/>
                <w:lang w:bidi="ar-SA"/>
              </w:rPr>
            </w:pPr>
          </w:p>
          <w:p w14:paraId="7E7C72B0" w14:textId="77777777" w:rsidR="00347C05" w:rsidRDefault="00347C05" w:rsidP="008B03C2">
            <w:pPr>
              <w:rPr>
                <w:rFonts w:ascii="Gadugi" w:hAnsi="Gadugi"/>
                <w:sz w:val="22"/>
                <w:lang w:bidi="ar-SA"/>
              </w:rPr>
            </w:pPr>
          </w:p>
          <w:p w14:paraId="0748C5DF" w14:textId="77777777" w:rsidR="00347C05" w:rsidRPr="0008072E" w:rsidRDefault="00347C05" w:rsidP="008B03C2">
            <w:pPr>
              <w:rPr>
                <w:rFonts w:ascii="Gadugi" w:hAnsi="Gadugi"/>
                <w:sz w:val="22"/>
                <w:lang w:bidi="ar-SA"/>
              </w:rPr>
            </w:pPr>
          </w:p>
          <w:p w14:paraId="0DDBC046" w14:textId="77777777" w:rsidR="00347C05" w:rsidRPr="0030644E" w:rsidRDefault="00347C05" w:rsidP="008B03C2">
            <w:pPr>
              <w:pStyle w:val="ListParagraph"/>
              <w:numPr>
                <w:ilvl w:val="1"/>
                <w:numId w:val="3"/>
              </w:numPr>
              <w:rPr>
                <w:rFonts w:ascii="Gadugi" w:hAnsi="Gadugi"/>
                <w:sz w:val="22"/>
                <w:lang w:bidi="ar-SA"/>
              </w:rPr>
            </w:pPr>
            <w:r w:rsidRPr="009438A6">
              <w:rPr>
                <w:rFonts w:ascii="Gadugi" w:hAnsi="Gadugi"/>
                <w:b/>
                <w:bCs/>
                <w:sz w:val="22"/>
                <w:lang w:bidi="ar-SA"/>
              </w:rPr>
              <w:t xml:space="preserve">Think </w:t>
            </w:r>
            <w:r>
              <w:rPr>
                <w:rFonts w:ascii="Gadugi" w:hAnsi="Gadugi"/>
                <w:sz w:val="22"/>
                <w:lang w:bidi="ar-SA"/>
              </w:rPr>
              <w:t xml:space="preserve">about the students you teach and if any of them have similar difficulties with their learning. </w:t>
            </w:r>
            <w:r w:rsidRPr="0030644E">
              <w:rPr>
                <w:rFonts w:ascii="Gadugi" w:hAnsi="Gadugi"/>
                <w:sz w:val="22"/>
                <w:lang w:bidi="ar-SA"/>
              </w:rPr>
              <w:t xml:space="preserve"> </w:t>
            </w:r>
          </w:p>
          <w:p w14:paraId="426C031D" w14:textId="77777777" w:rsidR="00347C05" w:rsidRPr="00916E58" w:rsidRDefault="00347C05" w:rsidP="008B03C2">
            <w:pPr>
              <w:rPr>
                <w:lang w:bidi="ar-SA"/>
              </w:rPr>
            </w:pPr>
          </w:p>
        </w:tc>
      </w:tr>
    </w:tbl>
    <w:p w14:paraId="2C3B7BBE" w14:textId="77777777" w:rsidR="001E731F" w:rsidRDefault="001E731F" w:rsidP="004D2C74">
      <w:pPr>
        <w:pStyle w:val="NormalWeb"/>
        <w:shd w:val="clear" w:color="auto" w:fill="FFFFFF"/>
        <w:spacing w:before="0" w:beforeAutospacing="0" w:after="360" w:afterAutospacing="0"/>
        <w:rPr>
          <w:rFonts w:ascii="Gadugi" w:hAnsi="Gadugi" w:cs="Arial"/>
          <w:b/>
          <w:sz w:val="22"/>
          <w:szCs w:val="22"/>
        </w:rPr>
      </w:pPr>
    </w:p>
    <w:tbl>
      <w:tblPr>
        <w:tblStyle w:val="TableGrid"/>
        <w:tblpPr w:leftFromText="180" w:rightFromText="180" w:vertAnchor="text" w:horzAnchor="margin" w:tblpY="-332"/>
        <w:tblW w:w="10031" w:type="dxa"/>
        <w:tblLook w:val="04A0" w:firstRow="1" w:lastRow="0" w:firstColumn="1" w:lastColumn="0" w:noHBand="0" w:noVBand="1"/>
      </w:tblPr>
      <w:tblGrid>
        <w:gridCol w:w="10031"/>
      </w:tblGrid>
      <w:tr w:rsidR="004D2C74" w:rsidRPr="00855B55" w14:paraId="09333CC0" w14:textId="77777777" w:rsidTr="002476A3">
        <w:trPr>
          <w:trHeight w:val="1833"/>
        </w:trPr>
        <w:tc>
          <w:tcPr>
            <w:tcW w:w="10031" w:type="dxa"/>
            <w:shd w:val="clear" w:color="auto" w:fill="FBE4D5" w:themeFill="accent2" w:themeFillTint="33"/>
          </w:tcPr>
          <w:p w14:paraId="24FC8634" w14:textId="3DB5D3EA" w:rsidR="004D2C74" w:rsidRPr="0068194D" w:rsidRDefault="004D2C74" w:rsidP="002476A3">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bookmarkStart w:id="19" w:name="_Hlk89024083"/>
            <w:r w:rsidRPr="009B7BBD">
              <w:rPr>
                <w:rFonts w:asciiTheme="majorHAnsi" w:eastAsia="Times New Roman" w:hAnsiTheme="majorHAnsi" w:cstheme="majorBidi"/>
                <w:b/>
                <w:bCs/>
                <w:color w:val="2F5496" w:themeColor="accent1" w:themeShade="BF"/>
                <w:sz w:val="26"/>
                <w:szCs w:val="26"/>
                <w:lang w:val="en-US" w:bidi="ar-SA"/>
              </w:rPr>
              <w:lastRenderedPageBreak/>
              <w:t xml:space="preserve">Activity </w:t>
            </w:r>
            <w:r>
              <w:rPr>
                <w:rFonts w:asciiTheme="majorHAnsi" w:eastAsia="Times New Roman" w:hAnsiTheme="majorHAnsi" w:cstheme="majorBidi"/>
                <w:b/>
                <w:bCs/>
                <w:color w:val="2F5496" w:themeColor="accent1" w:themeShade="BF"/>
                <w:sz w:val="26"/>
                <w:szCs w:val="26"/>
                <w:lang w:val="en-US" w:bidi="ar-SA"/>
              </w:rPr>
              <w:t>12</w:t>
            </w:r>
            <w:r w:rsidRPr="009B7BBD">
              <w:rPr>
                <w:rFonts w:asciiTheme="majorHAnsi" w:eastAsia="Times New Roman" w:hAnsiTheme="majorHAnsi" w:cstheme="majorBidi"/>
                <w:b/>
                <w:bCs/>
                <w:color w:val="2F5496" w:themeColor="accent1" w:themeShade="BF"/>
                <w:sz w:val="26"/>
                <w:szCs w:val="26"/>
                <w:lang w:val="en-US" w:bidi="ar-SA"/>
              </w:rPr>
              <w:t>.</w:t>
            </w:r>
            <w:r w:rsidR="00222B4A">
              <w:rPr>
                <w:rFonts w:asciiTheme="majorHAnsi" w:eastAsia="Times New Roman" w:hAnsiTheme="majorHAnsi" w:cstheme="majorBidi"/>
                <w:b/>
                <w:bCs/>
                <w:color w:val="2F5496" w:themeColor="accent1" w:themeShade="BF"/>
                <w:sz w:val="26"/>
                <w:szCs w:val="26"/>
                <w:lang w:val="en-US" w:bidi="ar-SA"/>
              </w:rPr>
              <w:t>4</w:t>
            </w:r>
            <w:r w:rsidRPr="009B7BBD">
              <w:rPr>
                <w:rFonts w:asciiTheme="majorHAnsi" w:eastAsia="Times New Roman" w:hAnsiTheme="majorHAnsi" w:cstheme="majorBidi"/>
                <w:b/>
                <w:bCs/>
                <w:color w:val="2F5496" w:themeColor="accent1" w:themeShade="BF"/>
                <w:sz w:val="26"/>
                <w:szCs w:val="26"/>
                <w:lang w:val="en-US" w:bidi="ar-SA"/>
              </w:rPr>
              <w:t xml:space="preserve"> answers </w:t>
            </w:r>
            <w:r>
              <w:rPr>
                <w:rFonts w:ascii="Gadugi" w:hAnsi="Gadugi" w:cs="Calibri"/>
                <w:kern w:val="1"/>
                <w:lang w:val="en-US" w:eastAsia="en-GB" w:bidi="ar-SA"/>
              </w:rPr>
              <w:t xml:space="preserve"> </w:t>
            </w:r>
          </w:p>
          <w:tbl>
            <w:tblPr>
              <w:tblStyle w:val="PlainTable1"/>
              <w:tblpPr w:leftFromText="180" w:rightFromText="180" w:vertAnchor="text" w:horzAnchor="margin" w:tblpY="234"/>
              <w:tblOverlap w:val="neve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33"/>
              <w:gridCol w:w="1485"/>
              <w:gridCol w:w="1547"/>
              <w:gridCol w:w="1447"/>
              <w:gridCol w:w="1481"/>
            </w:tblGrid>
            <w:tr w:rsidR="004D2C74" w14:paraId="2B062E3C" w14:textId="77777777" w:rsidTr="002476A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33" w:type="dxa"/>
                  <w:shd w:val="clear" w:color="auto" w:fill="FBE4D5" w:themeFill="accent2" w:themeFillTint="33"/>
                </w:tcPr>
                <w:p w14:paraId="06B52DB8" w14:textId="77777777" w:rsidR="004D2C74" w:rsidRDefault="004D2C74" w:rsidP="002476A3">
                  <w:pPr>
                    <w:jc w:val="center"/>
                  </w:pPr>
                  <w:r>
                    <w:t xml:space="preserve">Attention disorder </w:t>
                  </w:r>
                </w:p>
              </w:tc>
              <w:tc>
                <w:tcPr>
                  <w:tcW w:w="1485" w:type="dxa"/>
                  <w:shd w:val="clear" w:color="auto" w:fill="FBE4D5" w:themeFill="accent2" w:themeFillTint="33"/>
                </w:tcPr>
                <w:p w14:paraId="6FA7A17D" w14:textId="77777777" w:rsidR="004D2C74" w:rsidRDefault="004D2C74" w:rsidP="002476A3">
                  <w:pPr>
                    <w:jc w:val="center"/>
                    <w:cnfStyle w:val="100000000000" w:firstRow="1" w:lastRow="0" w:firstColumn="0" w:lastColumn="0" w:oddVBand="0" w:evenVBand="0" w:oddHBand="0" w:evenHBand="0" w:firstRowFirstColumn="0" w:firstRowLastColumn="0" w:lastRowFirstColumn="0" w:lastRowLastColumn="0"/>
                  </w:pPr>
                  <w:r>
                    <w:t>Dyslexia</w:t>
                  </w:r>
                </w:p>
              </w:tc>
              <w:tc>
                <w:tcPr>
                  <w:tcW w:w="1547" w:type="dxa"/>
                  <w:shd w:val="clear" w:color="auto" w:fill="FBE4D5" w:themeFill="accent2" w:themeFillTint="33"/>
                </w:tcPr>
                <w:p w14:paraId="0CEB3AB7" w14:textId="77777777" w:rsidR="004D2C74" w:rsidRDefault="004D2C74" w:rsidP="002476A3">
                  <w:pPr>
                    <w:jc w:val="center"/>
                    <w:cnfStyle w:val="100000000000" w:firstRow="1" w:lastRow="0" w:firstColumn="0" w:lastColumn="0" w:oddVBand="0" w:evenVBand="0" w:oddHBand="0" w:evenHBand="0" w:firstRowFirstColumn="0" w:firstRowLastColumn="0" w:lastRowFirstColumn="0" w:lastRowLastColumn="0"/>
                  </w:pPr>
                  <w:r>
                    <w:t xml:space="preserve">Hyperactivity </w:t>
                  </w:r>
                </w:p>
              </w:tc>
              <w:tc>
                <w:tcPr>
                  <w:tcW w:w="1447" w:type="dxa"/>
                  <w:shd w:val="clear" w:color="auto" w:fill="FBE4D5" w:themeFill="accent2" w:themeFillTint="33"/>
                </w:tcPr>
                <w:p w14:paraId="37382D29" w14:textId="77777777" w:rsidR="004D2C74" w:rsidRDefault="004D2C74" w:rsidP="002476A3">
                  <w:pPr>
                    <w:jc w:val="center"/>
                    <w:cnfStyle w:val="100000000000" w:firstRow="1" w:lastRow="0" w:firstColumn="0" w:lastColumn="0" w:oddVBand="0" w:evenVBand="0" w:oddHBand="0" w:evenHBand="0" w:firstRowFirstColumn="0" w:firstRowLastColumn="0" w:lastRowFirstColumn="0" w:lastRowLastColumn="0"/>
                  </w:pPr>
                  <w:r>
                    <w:t xml:space="preserve">Dyscalculia </w:t>
                  </w:r>
                </w:p>
              </w:tc>
              <w:tc>
                <w:tcPr>
                  <w:tcW w:w="1481" w:type="dxa"/>
                  <w:shd w:val="clear" w:color="auto" w:fill="FBE4D5" w:themeFill="accent2" w:themeFillTint="33"/>
                </w:tcPr>
                <w:p w14:paraId="01295DF5" w14:textId="77777777" w:rsidR="004D2C74" w:rsidRDefault="004D2C74" w:rsidP="002476A3">
                  <w:pPr>
                    <w:jc w:val="center"/>
                    <w:cnfStyle w:val="100000000000" w:firstRow="1" w:lastRow="0" w:firstColumn="0" w:lastColumn="0" w:oddVBand="0" w:evenVBand="0" w:oddHBand="0" w:evenHBand="0" w:firstRowFirstColumn="0" w:firstRowLastColumn="0" w:lastRowFirstColumn="0" w:lastRowLastColumn="0"/>
                  </w:pPr>
                  <w:r>
                    <w:t>Dyspraxia</w:t>
                  </w:r>
                </w:p>
              </w:tc>
            </w:tr>
            <w:tr w:rsidR="004D2C74" w:rsidRPr="003A2CCD" w14:paraId="46CA62A4" w14:textId="77777777" w:rsidTr="002476A3">
              <w:trPr>
                <w:cnfStyle w:val="000000100000" w:firstRow="0" w:lastRow="0" w:firstColumn="0" w:lastColumn="0" w:oddVBand="0" w:evenVBand="0" w:oddHBand="1" w:evenHBand="0" w:firstRowFirstColumn="0" w:firstRowLastColumn="0" w:lastRowFirstColumn="0" w:lastRowLastColumn="0"/>
                <w:trHeight w:val="595"/>
              </w:trPr>
              <w:tc>
                <w:tcPr>
                  <w:cnfStyle w:val="001000000000" w:firstRow="0" w:lastRow="0" w:firstColumn="1" w:lastColumn="0" w:oddVBand="0" w:evenVBand="0" w:oddHBand="0" w:evenHBand="0" w:firstRowFirstColumn="0" w:firstRowLastColumn="0" w:lastRowFirstColumn="0" w:lastRowLastColumn="0"/>
                  <w:tcW w:w="1533" w:type="dxa"/>
                  <w:shd w:val="clear" w:color="auto" w:fill="FBE4D5" w:themeFill="accent2" w:themeFillTint="33"/>
                </w:tcPr>
                <w:p w14:paraId="27289069" w14:textId="77777777" w:rsidR="004D2C74" w:rsidRPr="0036505C" w:rsidRDefault="004D2C74" w:rsidP="002476A3">
                  <w:pPr>
                    <w:jc w:val="center"/>
                    <w:rPr>
                      <w:color w:val="000000" w:themeColor="text1"/>
                      <w:sz w:val="36"/>
                      <w:szCs w:val="36"/>
                    </w:rPr>
                  </w:pPr>
                  <w:r w:rsidRPr="0036505C">
                    <w:rPr>
                      <w:color w:val="000000" w:themeColor="text1"/>
                      <w:sz w:val="36"/>
                      <w:szCs w:val="36"/>
                    </w:rPr>
                    <w:t>5</w:t>
                  </w:r>
                </w:p>
              </w:tc>
              <w:tc>
                <w:tcPr>
                  <w:tcW w:w="1485" w:type="dxa"/>
                  <w:shd w:val="clear" w:color="auto" w:fill="FBE4D5" w:themeFill="accent2" w:themeFillTint="33"/>
                </w:tcPr>
                <w:p w14:paraId="5A38DE9A" w14:textId="77777777" w:rsidR="004D2C74" w:rsidRPr="0036505C" w:rsidRDefault="004D2C74" w:rsidP="002476A3">
                  <w:pPr>
                    <w:jc w:val="center"/>
                    <w:cnfStyle w:val="000000100000" w:firstRow="0" w:lastRow="0" w:firstColumn="0" w:lastColumn="0" w:oddVBand="0" w:evenVBand="0" w:oddHBand="1" w:evenHBand="0" w:firstRowFirstColumn="0" w:firstRowLastColumn="0" w:lastRowFirstColumn="0" w:lastRowLastColumn="0"/>
                    <w:rPr>
                      <w:b/>
                      <w:bCs/>
                      <w:color w:val="000000" w:themeColor="text1"/>
                      <w:sz w:val="36"/>
                      <w:szCs w:val="36"/>
                    </w:rPr>
                  </w:pPr>
                  <w:r w:rsidRPr="0036505C">
                    <w:rPr>
                      <w:b/>
                      <w:bCs/>
                      <w:color w:val="000000" w:themeColor="text1"/>
                      <w:sz w:val="36"/>
                      <w:szCs w:val="36"/>
                    </w:rPr>
                    <w:t>1</w:t>
                  </w:r>
                </w:p>
              </w:tc>
              <w:tc>
                <w:tcPr>
                  <w:tcW w:w="1547" w:type="dxa"/>
                  <w:shd w:val="clear" w:color="auto" w:fill="FBE4D5" w:themeFill="accent2" w:themeFillTint="33"/>
                </w:tcPr>
                <w:p w14:paraId="52C0A2F5" w14:textId="77777777" w:rsidR="004D2C74" w:rsidRPr="0036505C" w:rsidRDefault="004D2C74" w:rsidP="002476A3">
                  <w:pPr>
                    <w:jc w:val="center"/>
                    <w:cnfStyle w:val="000000100000" w:firstRow="0" w:lastRow="0" w:firstColumn="0" w:lastColumn="0" w:oddVBand="0" w:evenVBand="0" w:oddHBand="1" w:evenHBand="0" w:firstRowFirstColumn="0" w:firstRowLastColumn="0" w:lastRowFirstColumn="0" w:lastRowLastColumn="0"/>
                    <w:rPr>
                      <w:b/>
                      <w:bCs/>
                      <w:color w:val="000000" w:themeColor="text1"/>
                      <w:sz w:val="36"/>
                      <w:szCs w:val="36"/>
                    </w:rPr>
                  </w:pPr>
                  <w:r>
                    <w:rPr>
                      <w:b/>
                      <w:bCs/>
                      <w:color w:val="000000" w:themeColor="text1"/>
                      <w:sz w:val="36"/>
                      <w:szCs w:val="36"/>
                    </w:rPr>
                    <w:t>4</w:t>
                  </w:r>
                </w:p>
              </w:tc>
              <w:tc>
                <w:tcPr>
                  <w:tcW w:w="1447" w:type="dxa"/>
                  <w:shd w:val="clear" w:color="auto" w:fill="FBE4D5" w:themeFill="accent2" w:themeFillTint="33"/>
                </w:tcPr>
                <w:p w14:paraId="43386D77" w14:textId="77777777" w:rsidR="004D2C74" w:rsidRPr="0036505C" w:rsidRDefault="004D2C74" w:rsidP="002476A3">
                  <w:pPr>
                    <w:jc w:val="center"/>
                    <w:cnfStyle w:val="000000100000" w:firstRow="0" w:lastRow="0" w:firstColumn="0" w:lastColumn="0" w:oddVBand="0" w:evenVBand="0" w:oddHBand="1" w:evenHBand="0" w:firstRowFirstColumn="0" w:firstRowLastColumn="0" w:lastRowFirstColumn="0" w:lastRowLastColumn="0"/>
                    <w:rPr>
                      <w:b/>
                      <w:bCs/>
                      <w:color w:val="000000" w:themeColor="text1"/>
                      <w:sz w:val="36"/>
                      <w:szCs w:val="36"/>
                    </w:rPr>
                  </w:pPr>
                  <w:r>
                    <w:rPr>
                      <w:b/>
                      <w:bCs/>
                      <w:color w:val="000000" w:themeColor="text1"/>
                      <w:sz w:val="36"/>
                      <w:szCs w:val="36"/>
                    </w:rPr>
                    <w:t>2</w:t>
                  </w:r>
                </w:p>
              </w:tc>
              <w:tc>
                <w:tcPr>
                  <w:tcW w:w="1481" w:type="dxa"/>
                  <w:shd w:val="clear" w:color="auto" w:fill="FBE4D5" w:themeFill="accent2" w:themeFillTint="33"/>
                </w:tcPr>
                <w:p w14:paraId="66CC4D9D" w14:textId="77777777" w:rsidR="004D2C74" w:rsidRPr="0036505C" w:rsidRDefault="004D2C74" w:rsidP="002476A3">
                  <w:pPr>
                    <w:jc w:val="center"/>
                    <w:cnfStyle w:val="000000100000" w:firstRow="0" w:lastRow="0" w:firstColumn="0" w:lastColumn="0" w:oddVBand="0" w:evenVBand="0" w:oddHBand="1" w:evenHBand="0" w:firstRowFirstColumn="0" w:firstRowLastColumn="0" w:lastRowFirstColumn="0" w:lastRowLastColumn="0"/>
                    <w:rPr>
                      <w:rFonts w:cs="Calibri"/>
                      <w:b/>
                      <w:bCs/>
                      <w:noProof/>
                      <w:color w:val="000000" w:themeColor="text1"/>
                      <w:kern w:val="1"/>
                      <w:sz w:val="36"/>
                      <w:szCs w:val="36"/>
                      <w:lang w:eastAsia="en-GB" w:bidi="ar-SA"/>
                    </w:rPr>
                  </w:pPr>
                  <w:r>
                    <w:rPr>
                      <w:rFonts w:cs="Calibri"/>
                      <w:b/>
                      <w:bCs/>
                      <w:noProof/>
                      <w:color w:val="000000" w:themeColor="text1"/>
                      <w:kern w:val="1"/>
                      <w:sz w:val="36"/>
                      <w:szCs w:val="36"/>
                      <w:lang w:eastAsia="en-GB" w:bidi="ar-SA"/>
                    </w:rPr>
                    <w:t>3</w:t>
                  </w:r>
                </w:p>
              </w:tc>
            </w:tr>
          </w:tbl>
          <w:p w14:paraId="5D3708EA" w14:textId="77777777" w:rsidR="004D2C74" w:rsidRDefault="004D2C74" w:rsidP="002476A3"/>
          <w:p w14:paraId="235DE2F5" w14:textId="77777777" w:rsidR="004D2C74" w:rsidRDefault="004D2C74" w:rsidP="002476A3"/>
          <w:p w14:paraId="63D8A4B2" w14:textId="77777777" w:rsidR="004D2C74" w:rsidRPr="00855B55" w:rsidRDefault="004D2C74" w:rsidP="002476A3">
            <w:pPr>
              <w:spacing w:after="120" w:line="276" w:lineRule="auto"/>
              <w:rPr>
                <w:rFonts w:ascii="Gadugi" w:hAnsi="Gadugi"/>
                <w:sz w:val="20"/>
                <w:szCs w:val="20"/>
              </w:rPr>
            </w:pPr>
          </w:p>
        </w:tc>
      </w:tr>
      <w:bookmarkEnd w:id="19"/>
    </w:tbl>
    <w:p w14:paraId="3DF3ECD8" w14:textId="77777777" w:rsidR="00B6305A" w:rsidRDefault="00B6305A" w:rsidP="00647763">
      <w:pPr>
        <w:pStyle w:val="NormalWeb"/>
        <w:spacing w:before="0" w:beforeAutospacing="0" w:after="360" w:afterAutospacing="0"/>
        <w:rPr>
          <w:rFonts w:asciiTheme="majorHAnsi" w:hAnsiTheme="majorHAnsi" w:cstheme="majorHAnsi"/>
          <w:b/>
          <w:bCs/>
          <w:color w:val="2F5496" w:themeColor="accent1" w:themeShade="BF"/>
          <w:sz w:val="26"/>
          <w:szCs w:val="26"/>
        </w:rPr>
      </w:pPr>
    </w:p>
    <w:p w14:paraId="15E6569D" w14:textId="77777777" w:rsidR="001E731F" w:rsidRPr="00757A13" w:rsidRDefault="001E731F" w:rsidP="001E731F">
      <w:pPr>
        <w:pStyle w:val="NormalWeb"/>
        <w:numPr>
          <w:ilvl w:val="0"/>
          <w:numId w:val="3"/>
        </w:numPr>
        <w:spacing w:before="0" w:beforeAutospacing="0" w:after="0" w:afterAutospacing="0"/>
        <w:rPr>
          <w:rFonts w:asciiTheme="majorHAnsi" w:hAnsiTheme="majorHAnsi" w:cstheme="majorHAnsi"/>
          <w:b/>
          <w:bCs/>
          <w:color w:val="2F5496" w:themeColor="accent1" w:themeShade="BF"/>
          <w:sz w:val="26"/>
          <w:szCs w:val="26"/>
        </w:rPr>
      </w:pPr>
      <w:r w:rsidRPr="00757A13">
        <w:rPr>
          <w:rFonts w:asciiTheme="majorHAnsi" w:hAnsiTheme="majorHAnsi" w:cstheme="majorHAnsi"/>
          <w:b/>
          <w:bCs/>
          <w:color w:val="2F5496" w:themeColor="accent1" w:themeShade="BF"/>
          <w:sz w:val="26"/>
          <w:szCs w:val="26"/>
        </w:rPr>
        <w:t>Learning difficulties in a traditional learning environment</w:t>
      </w:r>
    </w:p>
    <w:p w14:paraId="40957D4E" w14:textId="77777777" w:rsidR="001E731F" w:rsidRDefault="001E731F" w:rsidP="001E731F">
      <w:pPr>
        <w:pStyle w:val="NormalWeb"/>
        <w:spacing w:before="0" w:beforeAutospacing="0" w:after="0" w:afterAutospacing="0"/>
        <w:rPr>
          <w:rFonts w:ascii="Gadugi" w:hAnsi="Gadugi"/>
          <w:sz w:val="22"/>
          <w:szCs w:val="22"/>
        </w:rPr>
      </w:pPr>
      <w:r>
        <w:rPr>
          <w:rFonts w:ascii="Gadugi" w:hAnsi="Gadugi"/>
          <w:sz w:val="22"/>
          <w:szCs w:val="22"/>
        </w:rPr>
        <w:t>Traditional teaching is generally</w:t>
      </w:r>
      <w:r w:rsidRPr="002961BC">
        <w:rPr>
          <w:rFonts w:ascii="Gadugi" w:hAnsi="Gadugi"/>
          <w:sz w:val="22"/>
          <w:szCs w:val="22"/>
        </w:rPr>
        <w:t xml:space="preserve"> lecture </w:t>
      </w:r>
      <w:r>
        <w:rPr>
          <w:rFonts w:ascii="Gadugi" w:hAnsi="Gadugi"/>
          <w:sz w:val="22"/>
          <w:szCs w:val="22"/>
        </w:rPr>
        <w:t>style, teacher focussed and a</w:t>
      </w:r>
      <w:r w:rsidRPr="002961BC">
        <w:rPr>
          <w:rFonts w:ascii="Gadugi" w:hAnsi="Gadugi"/>
          <w:sz w:val="22"/>
          <w:szCs w:val="22"/>
        </w:rPr>
        <w:t xml:space="preserve"> one-size-fits-all</w:t>
      </w:r>
      <w:r>
        <w:rPr>
          <w:rFonts w:ascii="Gadugi" w:hAnsi="Gadugi"/>
          <w:sz w:val="22"/>
          <w:szCs w:val="22"/>
        </w:rPr>
        <w:t xml:space="preserve"> approach. </w:t>
      </w:r>
      <w:r w:rsidRPr="00CC3DEB">
        <w:rPr>
          <w:rFonts w:ascii="Gadugi" w:hAnsi="Gadugi"/>
          <w:sz w:val="22"/>
          <w:szCs w:val="22"/>
        </w:rPr>
        <w:t xml:space="preserve">Specific learning difficulties like dyslexia and dyscalculia can sometimes </w:t>
      </w:r>
      <w:r>
        <w:rPr>
          <w:rFonts w:ascii="Gadugi" w:hAnsi="Gadugi"/>
          <w:sz w:val="22"/>
          <w:szCs w:val="22"/>
        </w:rPr>
        <w:t xml:space="preserve">provide huge challenges for students in a traditional classroom environment, as </w:t>
      </w:r>
      <w:r w:rsidRPr="00D20C9C">
        <w:rPr>
          <w:rFonts w:ascii="Gadugi" w:hAnsi="Gadugi"/>
          <w:sz w:val="22"/>
          <w:szCs w:val="22"/>
        </w:rPr>
        <w:t>drill exercises</w:t>
      </w:r>
      <w:r>
        <w:rPr>
          <w:rFonts w:ascii="Gadugi" w:hAnsi="Gadugi"/>
          <w:sz w:val="22"/>
          <w:szCs w:val="22"/>
        </w:rPr>
        <w:t xml:space="preserve"> such as asking </w:t>
      </w:r>
      <w:r w:rsidRPr="001634D3">
        <w:rPr>
          <w:rFonts w:ascii="Gadugi" w:hAnsi="Gadugi"/>
          <w:sz w:val="22"/>
          <w:szCs w:val="22"/>
        </w:rPr>
        <w:t>students to learn through memorization</w:t>
      </w:r>
      <w:r>
        <w:rPr>
          <w:rFonts w:ascii="Gadugi" w:hAnsi="Gadugi"/>
          <w:sz w:val="22"/>
          <w:szCs w:val="22"/>
        </w:rPr>
        <w:t xml:space="preserve"> can make it </w:t>
      </w:r>
      <w:r w:rsidRPr="00CC3DEB">
        <w:rPr>
          <w:rFonts w:ascii="Gadugi" w:hAnsi="Gadugi"/>
          <w:sz w:val="22"/>
          <w:szCs w:val="22"/>
        </w:rPr>
        <w:t xml:space="preserve">impossible </w:t>
      </w:r>
      <w:r>
        <w:rPr>
          <w:rFonts w:ascii="Gadugi" w:hAnsi="Gadugi"/>
          <w:sz w:val="22"/>
          <w:szCs w:val="22"/>
        </w:rPr>
        <w:t xml:space="preserve">for children </w:t>
      </w:r>
      <w:r w:rsidRPr="00CC3DEB">
        <w:rPr>
          <w:rFonts w:ascii="Gadugi" w:hAnsi="Gadugi"/>
          <w:sz w:val="22"/>
          <w:szCs w:val="22"/>
        </w:rPr>
        <w:t>to achieve the same result</w:t>
      </w:r>
      <w:r>
        <w:rPr>
          <w:rFonts w:ascii="Gadugi" w:hAnsi="Gadugi"/>
          <w:sz w:val="22"/>
          <w:szCs w:val="22"/>
        </w:rPr>
        <w:t>s</w:t>
      </w:r>
      <w:r w:rsidRPr="00CC3DEB">
        <w:rPr>
          <w:rFonts w:ascii="Gadugi" w:hAnsi="Gadugi"/>
          <w:sz w:val="22"/>
          <w:szCs w:val="22"/>
        </w:rPr>
        <w:t xml:space="preserve">. </w:t>
      </w:r>
    </w:p>
    <w:p w14:paraId="41F502FC" w14:textId="77777777" w:rsidR="001E731F" w:rsidRPr="00CC3DEB" w:rsidRDefault="001E731F" w:rsidP="001E731F">
      <w:pPr>
        <w:pStyle w:val="NormalWeb"/>
        <w:spacing w:after="360"/>
        <w:rPr>
          <w:rFonts w:ascii="Gadugi" w:hAnsi="Gadugi"/>
          <w:sz w:val="22"/>
          <w:szCs w:val="22"/>
        </w:rPr>
      </w:pPr>
      <w:r>
        <w:rPr>
          <w:rFonts w:ascii="Gadugi" w:hAnsi="Gadugi"/>
          <w:sz w:val="22"/>
          <w:szCs w:val="22"/>
        </w:rPr>
        <w:t xml:space="preserve">It is important that we try to understand any behaviours such as avoiding learning or where students are generally not very motivated. Is the learning too easy or too difficult? Do they understand what has been asked of them? Often students with ADHD are disciplined for being disruptive but when we adapt the way we speak to them or allow time for them to discuss, practice and apply their learning, it can make a big difference. We will explore behaviour in more detail in Module 14.   </w:t>
      </w:r>
    </w:p>
    <w:p w14:paraId="6F805BBB" w14:textId="5742AC00" w:rsidR="001E731F" w:rsidRPr="001E731F" w:rsidRDefault="008A0B05" w:rsidP="001E731F">
      <w:pPr>
        <w:pStyle w:val="NormalWeb"/>
        <w:spacing w:after="360"/>
        <w:rPr>
          <w:rFonts w:ascii="Gadugi" w:hAnsi="Gadugi"/>
          <w:sz w:val="22"/>
          <w:szCs w:val="22"/>
        </w:rPr>
      </w:pPr>
      <w:r w:rsidRPr="008626FF">
        <w:rPr>
          <w:rFonts w:asciiTheme="majorHAnsi" w:hAnsiTheme="majorHAnsi" w:cstheme="minorHAnsi"/>
          <w:b/>
          <w:bCs/>
          <w:noProof/>
          <w:color w:val="4472C4" w:themeColor="accent1"/>
          <w:sz w:val="26"/>
          <w:szCs w:val="32"/>
          <w:lang w:eastAsia="ja-JP"/>
        </w:rPr>
        <w:drawing>
          <wp:anchor distT="0" distB="0" distL="114300" distR="114300" simplePos="0" relativeHeight="252763136" behindDoc="0" locked="0" layoutInCell="1" allowOverlap="1" wp14:anchorId="45C46312" wp14:editId="30206A51">
            <wp:simplePos x="0" y="0"/>
            <wp:positionH relativeFrom="column">
              <wp:posOffset>4464050</wp:posOffset>
            </wp:positionH>
            <wp:positionV relativeFrom="paragraph">
              <wp:posOffset>866140</wp:posOffset>
            </wp:positionV>
            <wp:extent cx="1840865" cy="1868598"/>
            <wp:effectExtent l="0" t="0" r="0" b="0"/>
            <wp:wrapNone/>
            <wp:docPr id="17" name="Picture 17"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840865" cy="1868598"/>
                    </a:xfrm>
                    <a:prstGeom prst="rect">
                      <a:avLst/>
                    </a:prstGeom>
                    <a:noFill/>
                  </pic:spPr>
                </pic:pic>
              </a:graphicData>
            </a:graphic>
            <wp14:sizeRelH relativeFrom="margin">
              <wp14:pctWidth>0</wp14:pctWidth>
            </wp14:sizeRelH>
            <wp14:sizeRelV relativeFrom="margin">
              <wp14:pctHeight>0</wp14:pctHeight>
            </wp14:sizeRelV>
          </wp:anchor>
        </w:drawing>
      </w:r>
      <w:r w:rsidR="001E731F">
        <w:rPr>
          <w:rFonts w:ascii="Gadugi" w:hAnsi="Gadugi"/>
          <w:sz w:val="22"/>
          <w:szCs w:val="22"/>
        </w:rPr>
        <w:t xml:space="preserve">Teachers have a role to ensure that students have a positive </w:t>
      </w:r>
      <w:r w:rsidR="001E731F" w:rsidRPr="00CC3DEB">
        <w:rPr>
          <w:rFonts w:ascii="Gadugi" w:hAnsi="Gadugi"/>
          <w:sz w:val="22"/>
          <w:szCs w:val="22"/>
        </w:rPr>
        <w:t xml:space="preserve">self-image </w:t>
      </w:r>
      <w:r w:rsidR="001E731F">
        <w:rPr>
          <w:rFonts w:ascii="Gadugi" w:hAnsi="Gadugi"/>
          <w:sz w:val="22"/>
          <w:szCs w:val="22"/>
        </w:rPr>
        <w:t xml:space="preserve">of themselves as learners and this means ensuring </w:t>
      </w:r>
      <w:r w:rsidR="001E731F" w:rsidRPr="00CC3DEB">
        <w:rPr>
          <w:rFonts w:ascii="Gadugi" w:hAnsi="Gadugi"/>
          <w:sz w:val="22"/>
          <w:szCs w:val="22"/>
        </w:rPr>
        <w:t xml:space="preserve">that </w:t>
      </w:r>
      <w:r w:rsidR="001E731F">
        <w:rPr>
          <w:rFonts w:ascii="Gadugi" w:hAnsi="Gadugi"/>
          <w:sz w:val="22"/>
          <w:szCs w:val="22"/>
        </w:rPr>
        <w:t xml:space="preserve">they can achieve. </w:t>
      </w:r>
      <w:r w:rsidR="001E731F" w:rsidRPr="00066298">
        <w:rPr>
          <w:rFonts w:ascii="Gadugi" w:hAnsi="Gadugi"/>
          <w:sz w:val="22"/>
          <w:szCs w:val="22"/>
        </w:rPr>
        <w:t xml:space="preserve">Traditional education </w:t>
      </w:r>
      <w:r w:rsidR="001E731F">
        <w:rPr>
          <w:rFonts w:ascii="Gadugi" w:hAnsi="Gadugi"/>
          <w:sz w:val="22"/>
          <w:szCs w:val="22"/>
        </w:rPr>
        <w:t xml:space="preserve">can </w:t>
      </w:r>
      <w:r w:rsidR="001E731F" w:rsidRPr="00066298">
        <w:rPr>
          <w:rFonts w:ascii="Gadugi" w:hAnsi="Gadugi"/>
          <w:sz w:val="22"/>
          <w:szCs w:val="22"/>
        </w:rPr>
        <w:t xml:space="preserve">move students forward even when they haven't learned what was expected and </w:t>
      </w:r>
      <w:r w:rsidR="001E731F">
        <w:rPr>
          <w:rFonts w:ascii="Gadugi" w:hAnsi="Gadugi"/>
          <w:sz w:val="22"/>
          <w:szCs w:val="22"/>
        </w:rPr>
        <w:t>might not</w:t>
      </w:r>
      <w:r w:rsidR="001E731F" w:rsidRPr="00066298">
        <w:rPr>
          <w:rFonts w:ascii="Gadugi" w:hAnsi="Gadugi"/>
          <w:sz w:val="22"/>
          <w:szCs w:val="22"/>
        </w:rPr>
        <w:t xml:space="preserve"> let them move beyond their grade level. </w:t>
      </w:r>
      <w:r w:rsidR="001E731F">
        <w:rPr>
          <w:rFonts w:ascii="Gadugi" w:hAnsi="Gadugi"/>
          <w:sz w:val="22"/>
          <w:szCs w:val="22"/>
        </w:rPr>
        <w:t>For students who grasp concepts quickly and have a high IQ, teachers might notice a similar dip in motivation or a change in behaviour, if they start to switch off without the excitement of new learning and challenge. Accommodating the needs</w:t>
      </w:r>
      <w:r w:rsidR="001E731F" w:rsidRPr="00066298">
        <w:rPr>
          <w:rFonts w:ascii="Gadugi" w:hAnsi="Gadugi"/>
          <w:sz w:val="22"/>
          <w:szCs w:val="22"/>
        </w:rPr>
        <w:t xml:space="preserve"> </w:t>
      </w:r>
      <w:r w:rsidR="001E731F">
        <w:rPr>
          <w:rFonts w:ascii="Gadugi" w:hAnsi="Gadugi"/>
          <w:sz w:val="22"/>
          <w:szCs w:val="22"/>
        </w:rPr>
        <w:t>of learners, narrows</w:t>
      </w:r>
      <w:r w:rsidR="001E731F" w:rsidRPr="00066298">
        <w:rPr>
          <w:rFonts w:ascii="Gadugi" w:hAnsi="Gadugi"/>
          <w:sz w:val="22"/>
          <w:szCs w:val="22"/>
        </w:rPr>
        <w:t xml:space="preserve"> learning gaps and, over time, makes it increasingly </w:t>
      </w:r>
      <w:r w:rsidR="001E731F">
        <w:rPr>
          <w:rFonts w:ascii="Gadugi" w:hAnsi="Gadugi"/>
          <w:sz w:val="22"/>
          <w:szCs w:val="22"/>
        </w:rPr>
        <w:t>easier</w:t>
      </w:r>
      <w:r w:rsidR="001E731F" w:rsidRPr="00066298">
        <w:rPr>
          <w:rFonts w:ascii="Gadugi" w:hAnsi="Gadugi"/>
          <w:sz w:val="22"/>
          <w:szCs w:val="22"/>
        </w:rPr>
        <w:t xml:space="preserve"> for </w:t>
      </w:r>
      <w:r w:rsidR="001E731F">
        <w:rPr>
          <w:rFonts w:ascii="Gadugi" w:hAnsi="Gadugi"/>
          <w:sz w:val="22"/>
          <w:szCs w:val="22"/>
        </w:rPr>
        <w:t xml:space="preserve">children </w:t>
      </w:r>
      <w:r w:rsidR="001E731F" w:rsidRPr="00066298">
        <w:rPr>
          <w:rFonts w:ascii="Gadugi" w:hAnsi="Gadugi"/>
          <w:sz w:val="22"/>
          <w:szCs w:val="22"/>
        </w:rPr>
        <w:t xml:space="preserve">to </w:t>
      </w:r>
      <w:r w:rsidR="001E731F">
        <w:rPr>
          <w:rFonts w:ascii="Gadugi" w:hAnsi="Gadugi"/>
          <w:sz w:val="22"/>
          <w:szCs w:val="22"/>
        </w:rPr>
        <w:t xml:space="preserve">progress. </w:t>
      </w:r>
    </w:p>
    <w:tbl>
      <w:tblPr>
        <w:tblStyle w:val="TableGrid4"/>
        <w:tblpPr w:leftFromText="180" w:rightFromText="180" w:vertAnchor="page" w:horzAnchor="margin" w:tblpY="9911"/>
        <w:tblW w:w="9776" w:type="dxa"/>
        <w:tblLook w:val="04A0" w:firstRow="1" w:lastRow="0" w:firstColumn="1" w:lastColumn="0" w:noHBand="0" w:noVBand="1"/>
      </w:tblPr>
      <w:tblGrid>
        <w:gridCol w:w="9776"/>
      </w:tblGrid>
      <w:tr w:rsidR="00BA3278" w:rsidRPr="00222B4A" w14:paraId="4C4D7394" w14:textId="77777777" w:rsidTr="00BA3278">
        <w:trPr>
          <w:trHeight w:val="1922"/>
        </w:trPr>
        <w:tc>
          <w:tcPr>
            <w:tcW w:w="9776" w:type="dxa"/>
            <w:shd w:val="clear" w:color="auto" w:fill="E2EFD9" w:themeFill="accent6" w:themeFillTint="33"/>
          </w:tcPr>
          <w:p w14:paraId="4BEDB637" w14:textId="2CF4BBE4" w:rsidR="00BA3278" w:rsidRDefault="00BA3278" w:rsidP="00BA3278">
            <w:pPr>
              <w:spacing w:after="160" w:line="259" w:lineRule="auto"/>
              <w:rPr>
                <w:rFonts w:asciiTheme="majorHAnsi" w:hAnsiTheme="majorHAnsi" w:cstheme="majorHAnsi"/>
                <w:color w:val="2F5496" w:themeColor="accent1" w:themeShade="BF"/>
                <w:sz w:val="26"/>
                <w:szCs w:val="26"/>
                <w:lang w:val="en-US"/>
              </w:rPr>
            </w:pPr>
            <w:r>
              <w:rPr>
                <w:rFonts w:asciiTheme="majorHAnsi" w:hAnsiTheme="majorHAnsi" w:cstheme="majorHAnsi"/>
                <w:b/>
                <w:bCs/>
                <w:noProof/>
                <w:color w:val="4472C4" w:themeColor="accent1"/>
                <w:sz w:val="26"/>
                <w:szCs w:val="26"/>
              </w:rPr>
              <w:drawing>
                <wp:anchor distT="0" distB="0" distL="114300" distR="114300" simplePos="0" relativeHeight="252761088" behindDoc="1" locked="0" layoutInCell="1" allowOverlap="1" wp14:anchorId="5257E0A9" wp14:editId="51024C8E">
                  <wp:simplePos x="0" y="0"/>
                  <wp:positionH relativeFrom="column">
                    <wp:posOffset>3681095</wp:posOffset>
                  </wp:positionH>
                  <wp:positionV relativeFrom="paragraph">
                    <wp:posOffset>304800</wp:posOffset>
                  </wp:positionV>
                  <wp:extent cx="2070100" cy="1552575"/>
                  <wp:effectExtent l="0" t="0" r="6350" b="9525"/>
                  <wp:wrapTight wrapText="bothSides">
                    <wp:wrapPolygon edited="0">
                      <wp:start x="0" y="0"/>
                      <wp:lineTo x="0" y="21467"/>
                      <wp:lineTo x="21467" y="21467"/>
                      <wp:lineTo x="21467" y="0"/>
                      <wp:lineTo x="0" y="0"/>
                    </wp:wrapPolygon>
                  </wp:wrapTight>
                  <wp:docPr id="14" name="Video 14" descr="Programme 6 ~ Understanding learners needs">
                    <a:hlinkClick xmlns:a="http://schemas.openxmlformats.org/drawingml/2006/main" r:id="rId52"/>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Video 14" descr="Programme 6 ~ Understanding learners needs">
                            <a:hlinkClick r:id="rId52"/>
                          </pic:cNvPr>
                          <pic:cNvPicPr/>
                        </pic:nvPicPr>
                        <pic:blipFill>
                          <a:blip r:embed="rId53">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13&quot; src=&quot;https://www.youtube.com/embed/ENvkE_0N3jo?feature=oembed&quot; frameborder=&quot;0&quot; allow=&quot;accelerometer; autoplay; clipboard-write; encrypted-media; gyroscope; picture-in-picture&quot; allowfullscreen=&quot;&quot; sandbox=&quot;allow-scripts allow-same-origin allow-popups&quot;&gt;&lt;/iframe&gt;" h="113" w="200"/>
                              </a:ext>
                            </a:extLst>
                          </a:blip>
                          <a:stretch>
                            <a:fillRect/>
                          </a:stretch>
                        </pic:blipFill>
                        <pic:spPr>
                          <a:xfrm>
                            <a:off x="0" y="0"/>
                            <a:ext cx="2070100" cy="1552575"/>
                          </a:xfrm>
                          <a:prstGeom prst="rect">
                            <a:avLst/>
                          </a:prstGeom>
                        </pic:spPr>
                      </pic:pic>
                    </a:graphicData>
                  </a:graphic>
                </wp:anchor>
              </w:drawing>
            </w:r>
            <w:r w:rsidRPr="00222B4A">
              <w:rPr>
                <w:rFonts w:asciiTheme="majorHAnsi" w:hAnsiTheme="majorHAnsi" w:cstheme="majorHAnsi"/>
                <w:b/>
                <w:bCs/>
                <w:color w:val="2F5496" w:themeColor="accent1" w:themeShade="BF"/>
                <w:sz w:val="26"/>
                <w:szCs w:val="26"/>
                <w:lang w:val="en-US"/>
              </w:rPr>
              <w:t>Activity 12.</w:t>
            </w:r>
            <w:r>
              <w:rPr>
                <w:rFonts w:asciiTheme="majorHAnsi" w:hAnsiTheme="majorHAnsi" w:cstheme="majorHAnsi"/>
                <w:b/>
                <w:bCs/>
                <w:color w:val="2F5496" w:themeColor="accent1" w:themeShade="BF"/>
                <w:sz w:val="26"/>
                <w:szCs w:val="26"/>
                <w:lang w:val="en-US"/>
              </w:rPr>
              <w:t>5</w:t>
            </w:r>
            <w:r w:rsidRPr="00222B4A">
              <w:rPr>
                <w:rFonts w:asciiTheme="majorHAnsi" w:hAnsiTheme="majorHAnsi" w:cstheme="majorHAnsi"/>
                <w:b/>
                <w:bCs/>
                <w:color w:val="2F5496" w:themeColor="accent1" w:themeShade="BF"/>
                <w:sz w:val="26"/>
                <w:szCs w:val="26"/>
                <w:lang w:val="en-US"/>
              </w:rPr>
              <w:t xml:space="preserve"> – Und</w:t>
            </w:r>
            <w:r>
              <w:rPr>
                <w:rFonts w:asciiTheme="majorHAnsi" w:hAnsiTheme="majorHAnsi" w:cstheme="majorHAnsi"/>
                <w:b/>
                <w:bCs/>
                <w:color w:val="2F5496" w:themeColor="accent1" w:themeShade="BF"/>
                <w:sz w:val="26"/>
                <w:szCs w:val="26"/>
                <w:lang w:val="en-US"/>
              </w:rPr>
              <w:t>erstanding needs</w:t>
            </w:r>
            <w:r w:rsidRPr="00222B4A">
              <w:rPr>
                <w:rFonts w:asciiTheme="majorHAnsi" w:hAnsiTheme="majorHAnsi" w:cstheme="majorHAnsi"/>
                <w:b/>
                <w:bCs/>
                <w:color w:val="2F5496" w:themeColor="accent1" w:themeShade="BF"/>
                <w:sz w:val="26"/>
                <w:szCs w:val="26"/>
                <w:lang w:val="en-US"/>
              </w:rPr>
              <w:t xml:space="preserve"> (20 minutes)</w:t>
            </w:r>
            <w:r w:rsidRPr="00222B4A">
              <w:rPr>
                <w:rFonts w:asciiTheme="majorHAnsi" w:hAnsiTheme="majorHAnsi" w:cstheme="majorHAnsi"/>
                <w:color w:val="2F5496" w:themeColor="accent1" w:themeShade="BF"/>
                <w:sz w:val="26"/>
                <w:szCs w:val="26"/>
                <w:lang w:val="en-US"/>
              </w:rPr>
              <w:t xml:space="preserve"> </w:t>
            </w:r>
          </w:p>
          <w:p w14:paraId="6A1D8C9E" w14:textId="5FDB5353" w:rsidR="00F91FDA" w:rsidRPr="00222B4A" w:rsidRDefault="00BA3278" w:rsidP="00BA3278">
            <w:pPr>
              <w:spacing w:after="160" w:line="259" w:lineRule="auto"/>
              <w:rPr>
                <w:rFonts w:ascii="Gadugi" w:hAnsi="Gadugi"/>
                <w:sz w:val="22"/>
                <w:lang w:val="en-US"/>
              </w:rPr>
            </w:pPr>
            <w:r w:rsidRPr="00222B4A">
              <w:rPr>
                <w:rFonts w:ascii="Gadugi" w:hAnsi="Gadugi"/>
                <w:b/>
                <w:bCs/>
                <w:sz w:val="22"/>
                <w:lang w:val="en-US"/>
              </w:rPr>
              <w:t xml:space="preserve">Watch </w:t>
            </w:r>
            <w:r w:rsidRPr="00222B4A">
              <w:rPr>
                <w:rFonts w:ascii="Gadugi" w:hAnsi="Gadugi"/>
                <w:sz w:val="22"/>
                <w:lang w:val="en-US"/>
              </w:rPr>
              <w:t xml:space="preserve">the video to </w:t>
            </w:r>
            <w:r w:rsidR="00740161">
              <w:rPr>
                <w:rFonts w:ascii="Gadugi" w:hAnsi="Gadugi"/>
                <w:sz w:val="22"/>
                <w:lang w:val="en-US"/>
              </w:rPr>
              <w:t xml:space="preserve">watch different strategies to identify </w:t>
            </w:r>
            <w:r w:rsidR="00F91FDA">
              <w:rPr>
                <w:rFonts w:ascii="Gadugi" w:hAnsi="Gadugi"/>
                <w:sz w:val="22"/>
                <w:lang w:val="en-US"/>
              </w:rPr>
              <w:t xml:space="preserve">students that’s need support. </w:t>
            </w:r>
          </w:p>
          <w:p w14:paraId="0819CDFA" w14:textId="1C425F5B" w:rsidR="00BA3278" w:rsidRDefault="00BA3278" w:rsidP="00BA3278">
            <w:pPr>
              <w:rPr>
                <w:rFonts w:ascii="Gadugi" w:hAnsi="Gadugi"/>
                <w:sz w:val="22"/>
              </w:rPr>
            </w:pPr>
            <w:r w:rsidRPr="00222B4A">
              <w:rPr>
                <w:rFonts w:ascii="Gadugi" w:hAnsi="Gadugi"/>
                <w:sz w:val="22"/>
                <w:lang w:val="en-US"/>
              </w:rPr>
              <w:t xml:space="preserve">Video: </w:t>
            </w:r>
            <w:hyperlink r:id="rId54" w:history="1">
              <w:r w:rsidRPr="00AC34B6">
                <w:rPr>
                  <w:rStyle w:val="Hyperlink"/>
                  <w:rFonts w:ascii="Gadugi" w:hAnsi="Gadugi"/>
                  <w:sz w:val="22"/>
                  <w:lang w:val="en-US"/>
                </w:rPr>
                <w:t>https://www.youtube.com/watch?v=ENvkE_0N3jo</w:t>
              </w:r>
            </w:hyperlink>
          </w:p>
          <w:p w14:paraId="3950E30D" w14:textId="6F233E04" w:rsidR="00BA3278" w:rsidRDefault="00BA3278" w:rsidP="00BA3278">
            <w:pPr>
              <w:rPr>
                <w:rFonts w:ascii="Gadugi" w:hAnsi="Gadugi"/>
                <w:sz w:val="22"/>
              </w:rPr>
            </w:pPr>
          </w:p>
          <w:p w14:paraId="360F068E" w14:textId="3F5B80F5" w:rsidR="00BA3278" w:rsidRPr="008A0B05" w:rsidRDefault="008A0B05" w:rsidP="008A0B05">
            <w:pPr>
              <w:pStyle w:val="ListParagraph"/>
              <w:numPr>
                <w:ilvl w:val="1"/>
                <w:numId w:val="3"/>
              </w:numPr>
              <w:rPr>
                <w:rFonts w:ascii="Gadugi" w:hAnsi="Gadugi"/>
                <w:sz w:val="22"/>
                <w:lang w:val="en-US"/>
              </w:rPr>
            </w:pPr>
            <w:r w:rsidRPr="00210E4A">
              <w:rPr>
                <w:rFonts w:ascii="Gadugi" w:hAnsi="Gadugi"/>
                <w:noProof/>
                <w:color w:val="000000" w:themeColor="text1"/>
              </w:rPr>
              <w:drawing>
                <wp:anchor distT="0" distB="0" distL="114300" distR="114300" simplePos="0" relativeHeight="252767232" behindDoc="0" locked="0" layoutInCell="1" allowOverlap="1" wp14:anchorId="39173671" wp14:editId="5AA2CA29">
                  <wp:simplePos x="0" y="0"/>
                  <wp:positionH relativeFrom="column">
                    <wp:posOffset>2806700</wp:posOffset>
                  </wp:positionH>
                  <wp:positionV relativeFrom="paragraph">
                    <wp:posOffset>268605</wp:posOffset>
                  </wp:positionV>
                  <wp:extent cx="780415" cy="726440"/>
                  <wp:effectExtent l="0" t="0" r="0" b="0"/>
                  <wp:wrapNone/>
                  <wp:docPr id="19" name="Picture 1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F91FDA" w:rsidRPr="008A0B05">
              <w:rPr>
                <w:rFonts w:ascii="Gadugi" w:hAnsi="Gadugi"/>
                <w:sz w:val="22"/>
                <w:lang w:val="en-US"/>
              </w:rPr>
              <w:t xml:space="preserve">Can you think of a way you can facilitate the learning to observe </w:t>
            </w:r>
            <w:r w:rsidRPr="008A0B05">
              <w:rPr>
                <w:rFonts w:ascii="Gadugi" w:hAnsi="Gadugi"/>
                <w:sz w:val="22"/>
                <w:lang w:val="en-US"/>
              </w:rPr>
              <w:t xml:space="preserve">any students that are struggling to participate and learn? </w:t>
            </w:r>
          </w:p>
          <w:p w14:paraId="5152C850" w14:textId="018AA7FF" w:rsidR="008A0B05" w:rsidRDefault="008A0B05" w:rsidP="00BA3278">
            <w:pPr>
              <w:rPr>
                <w:rFonts w:ascii="Gadugi" w:hAnsi="Gadugi"/>
                <w:sz w:val="22"/>
                <w:lang w:val="en-US"/>
              </w:rPr>
            </w:pPr>
          </w:p>
          <w:p w14:paraId="51A620D7" w14:textId="2251CFF6" w:rsidR="008A0B05" w:rsidRPr="008A0B05" w:rsidRDefault="008A0B05" w:rsidP="008A0B05">
            <w:pPr>
              <w:pStyle w:val="ListParagraph"/>
              <w:numPr>
                <w:ilvl w:val="1"/>
                <w:numId w:val="3"/>
              </w:numPr>
              <w:rPr>
                <w:rFonts w:ascii="Gadugi" w:hAnsi="Gadugi"/>
                <w:sz w:val="22"/>
                <w:lang w:val="en-US"/>
              </w:rPr>
            </w:pPr>
            <w:r w:rsidRPr="008A0B05">
              <w:rPr>
                <w:rFonts w:ascii="Gadugi" w:hAnsi="Gadugi"/>
                <w:sz w:val="22"/>
                <w:lang w:val="en-US"/>
              </w:rPr>
              <w:t xml:space="preserve">Write down an idea in your learning journal that you have taken away from this video to try. If you can, discuss it with a colleague and ask them if they have tried it. </w:t>
            </w:r>
          </w:p>
          <w:p w14:paraId="60FFB19B" w14:textId="77777777" w:rsidR="00BA3278" w:rsidRPr="00222B4A" w:rsidRDefault="00BA3278" w:rsidP="00BA3278">
            <w:pPr>
              <w:ind w:left="720"/>
              <w:rPr>
                <w:rFonts w:ascii="Gadugi" w:hAnsi="Gadugi"/>
                <w:sz w:val="22"/>
                <w:lang w:val="en-US"/>
              </w:rPr>
            </w:pPr>
          </w:p>
        </w:tc>
      </w:tr>
    </w:tbl>
    <w:p w14:paraId="2CC03BB2" w14:textId="5627FDDB" w:rsidR="00986741" w:rsidRDefault="00986741" w:rsidP="0034701F"/>
    <w:p w14:paraId="66FD48A4" w14:textId="1DD8A827" w:rsidR="00986741" w:rsidRDefault="00986741" w:rsidP="0034701F"/>
    <w:p w14:paraId="1BB79B37" w14:textId="6DCA458D" w:rsidR="00986741" w:rsidRDefault="00986741" w:rsidP="0034701F"/>
    <w:p w14:paraId="03DB1163" w14:textId="0636AA75" w:rsidR="00986741" w:rsidRDefault="00986741" w:rsidP="0034701F"/>
    <w:p w14:paraId="6F406F9B" w14:textId="77777777" w:rsidR="00986741" w:rsidRDefault="00986741" w:rsidP="0034701F"/>
    <w:p w14:paraId="2F1D2E0E" w14:textId="46098DE7" w:rsidR="00F06521" w:rsidRPr="00926B0C" w:rsidRDefault="00266080" w:rsidP="00926B0C">
      <w:pPr>
        <w:pStyle w:val="ListParagraph"/>
        <w:numPr>
          <w:ilvl w:val="0"/>
          <w:numId w:val="3"/>
        </w:numPr>
        <w:spacing w:before="240"/>
        <w:rPr>
          <w:rFonts w:ascii="Calibri Light" w:hAnsi="Calibri Light" w:cs="Calibri Light"/>
          <w:b/>
          <w:bCs/>
          <w:color w:val="2F5496" w:themeColor="accent1" w:themeShade="BF"/>
          <w:sz w:val="26"/>
          <w:szCs w:val="26"/>
        </w:rPr>
      </w:pPr>
      <w:r w:rsidRPr="00926B0C">
        <w:rPr>
          <w:rFonts w:ascii="Calibri Light" w:hAnsi="Calibri Light" w:cs="Calibri Light"/>
          <w:b/>
          <w:bCs/>
          <w:color w:val="2F5496" w:themeColor="accent1" w:themeShade="BF"/>
          <w:sz w:val="26"/>
          <w:szCs w:val="26"/>
        </w:rPr>
        <w:lastRenderedPageBreak/>
        <w:t>U</w:t>
      </w:r>
      <w:r w:rsidR="00F06521" w:rsidRPr="00926B0C">
        <w:rPr>
          <w:rFonts w:ascii="Calibri Light" w:hAnsi="Calibri Light" w:cs="Calibri Light"/>
          <w:b/>
          <w:bCs/>
          <w:color w:val="2F5496" w:themeColor="accent1" w:themeShade="BF"/>
          <w:sz w:val="26"/>
          <w:szCs w:val="26"/>
        </w:rPr>
        <w:t xml:space="preserve">niversal Design for learning </w:t>
      </w:r>
    </w:p>
    <w:p w14:paraId="50B3B2AD" w14:textId="0974DAE1" w:rsidR="00F06521" w:rsidRPr="00F45428" w:rsidRDefault="009D6373" w:rsidP="00BF5D59">
      <w:pPr>
        <w:rPr>
          <w:rFonts w:ascii="Gadugi" w:hAnsi="Gadugi"/>
          <w:bCs/>
          <w:color w:val="000000" w:themeColor="text1"/>
          <w:sz w:val="22"/>
        </w:rPr>
      </w:pPr>
      <w:r w:rsidRPr="009D6373">
        <w:rPr>
          <w:rFonts w:ascii="Gadugi" w:hAnsi="Gadugi"/>
          <w:bCs/>
          <w:color w:val="000000" w:themeColor="text1"/>
          <w:sz w:val="22"/>
        </w:rPr>
        <w:t xml:space="preserve">You may have </w:t>
      </w:r>
      <w:r>
        <w:rPr>
          <w:rFonts w:ascii="Gadugi" w:hAnsi="Gadugi"/>
          <w:bCs/>
          <w:color w:val="000000" w:themeColor="text1"/>
          <w:sz w:val="22"/>
        </w:rPr>
        <w:t xml:space="preserve">noticed by now some patterns in what is suggested to support students with a variety of learning difficulties and disabilities. </w:t>
      </w:r>
      <w:r w:rsidR="00DD2CF0">
        <w:rPr>
          <w:rFonts w:ascii="Gadugi" w:hAnsi="Gadugi"/>
          <w:bCs/>
          <w:color w:val="000000" w:themeColor="text1"/>
          <w:sz w:val="22"/>
        </w:rPr>
        <w:t>Strategies</w:t>
      </w:r>
      <w:r>
        <w:rPr>
          <w:rFonts w:ascii="Gadugi" w:hAnsi="Gadugi"/>
          <w:bCs/>
          <w:color w:val="000000" w:themeColor="text1"/>
          <w:sz w:val="22"/>
        </w:rPr>
        <w:t xml:space="preserve"> such as multi-sensory learning approaches, working </w:t>
      </w:r>
      <w:r w:rsidRPr="00F45428">
        <w:rPr>
          <w:rFonts w:ascii="Gadugi" w:hAnsi="Gadugi"/>
          <w:bCs/>
          <w:color w:val="000000" w:themeColor="text1"/>
          <w:sz w:val="22"/>
        </w:rPr>
        <w:t xml:space="preserve">with others, being patient, adapting </w:t>
      </w:r>
      <w:r w:rsidR="00DD2CF0" w:rsidRPr="00F45428">
        <w:rPr>
          <w:rFonts w:ascii="Gadugi" w:hAnsi="Gadugi"/>
          <w:bCs/>
          <w:color w:val="000000" w:themeColor="text1"/>
          <w:sz w:val="22"/>
        </w:rPr>
        <w:t xml:space="preserve">or modifying tasks have been suggested for a range of needs.  </w:t>
      </w:r>
    </w:p>
    <w:p w14:paraId="5C8394F0" w14:textId="486012C1" w:rsidR="00C0227B" w:rsidRDefault="00266080" w:rsidP="007F54F3">
      <w:pPr>
        <w:shd w:val="clear" w:color="auto" w:fill="FFFFFF"/>
        <w:spacing w:before="240" w:after="240" w:line="240" w:lineRule="auto"/>
        <w:rPr>
          <w:rFonts w:ascii="Gadugi" w:eastAsia="Times New Roman" w:hAnsi="Gadugi" w:cs="Times New Roman"/>
          <w:color w:val="000000" w:themeColor="text1"/>
          <w:sz w:val="22"/>
          <w:lang w:val="en-GB" w:eastAsia="en-GB" w:bidi="ar-SA"/>
        </w:rPr>
      </w:pPr>
      <w:r>
        <w:rPr>
          <w:rFonts w:ascii="Gadugi" w:eastAsia="Times New Roman" w:hAnsi="Gadugi" w:cs="Times New Roman"/>
          <w:noProof/>
          <w:color w:val="000000" w:themeColor="text1"/>
          <w:sz w:val="22"/>
          <w:lang w:val="en-GB" w:eastAsia="en-GB" w:bidi="ar-SA"/>
        </w:rPr>
        <w:drawing>
          <wp:anchor distT="0" distB="0" distL="114300" distR="114300" simplePos="0" relativeHeight="252737536" behindDoc="1" locked="0" layoutInCell="1" allowOverlap="1" wp14:anchorId="40CD3455" wp14:editId="4B462ED3">
            <wp:simplePos x="0" y="0"/>
            <wp:positionH relativeFrom="column">
              <wp:posOffset>2216150</wp:posOffset>
            </wp:positionH>
            <wp:positionV relativeFrom="paragraph">
              <wp:posOffset>931545</wp:posOffset>
            </wp:positionV>
            <wp:extent cx="4057650" cy="3112770"/>
            <wp:effectExtent l="0" t="0" r="0" b="0"/>
            <wp:wrapTight wrapText="bothSides">
              <wp:wrapPolygon edited="0">
                <wp:start x="0" y="0"/>
                <wp:lineTo x="0" y="21415"/>
                <wp:lineTo x="21499" y="21415"/>
                <wp:lineTo x="21499" y="0"/>
                <wp:lineTo x="0" y="0"/>
              </wp:wrapPolygon>
            </wp:wrapTight>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55">
                      <a:extLst>
                        <a:ext uri="{28A0092B-C50C-407E-A947-70E740481C1C}">
                          <a14:useLocalDpi xmlns:a14="http://schemas.microsoft.com/office/drawing/2010/main" val="0"/>
                        </a:ext>
                      </a:extLst>
                    </a:blip>
                    <a:srcRect l="5735" r="4882"/>
                    <a:stretch/>
                  </pic:blipFill>
                  <pic:spPr bwMode="auto">
                    <a:xfrm>
                      <a:off x="0" y="0"/>
                      <a:ext cx="4057650" cy="311277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00F45428" w:rsidRPr="00F45428">
        <w:rPr>
          <w:rFonts w:ascii="Gadugi" w:eastAsia="Times New Roman" w:hAnsi="Gadugi" w:cs="Times New Roman"/>
          <w:color w:val="000000" w:themeColor="text1"/>
          <w:sz w:val="22"/>
          <w:lang w:val="en-GB" w:eastAsia="en-GB" w:bidi="ar-SA"/>
        </w:rPr>
        <w:t xml:space="preserve">A Universal Design for Learning (UDL) approach means teaching in ways that benefit the widest variety of learners. For example, designing </w:t>
      </w:r>
      <w:r w:rsidR="00317F6E">
        <w:rPr>
          <w:rFonts w:ascii="Gadugi" w:eastAsia="Times New Roman" w:hAnsi="Gadugi" w:cs="Times New Roman"/>
          <w:color w:val="000000" w:themeColor="text1"/>
          <w:sz w:val="22"/>
          <w:lang w:val="en-GB" w:eastAsia="en-GB" w:bidi="ar-SA"/>
        </w:rPr>
        <w:t>lessons</w:t>
      </w:r>
      <w:r w:rsidR="00F45428" w:rsidRPr="00F45428">
        <w:rPr>
          <w:rFonts w:ascii="Gadugi" w:eastAsia="Times New Roman" w:hAnsi="Gadugi" w:cs="Times New Roman"/>
          <w:color w:val="000000" w:themeColor="text1"/>
          <w:sz w:val="22"/>
          <w:lang w:val="en-GB" w:eastAsia="en-GB" w:bidi="ar-SA"/>
        </w:rPr>
        <w:t xml:space="preserve"> t</w:t>
      </w:r>
      <w:r w:rsidR="00317F6E">
        <w:rPr>
          <w:rFonts w:ascii="Gadugi" w:eastAsia="Times New Roman" w:hAnsi="Gadugi" w:cs="Times New Roman"/>
          <w:color w:val="000000" w:themeColor="text1"/>
          <w:sz w:val="22"/>
          <w:lang w:val="en-GB" w:eastAsia="en-GB" w:bidi="ar-SA"/>
        </w:rPr>
        <w:t>hat</w:t>
      </w:r>
      <w:r w:rsidR="00F45428" w:rsidRPr="00F45428">
        <w:rPr>
          <w:rFonts w:ascii="Gadugi" w:eastAsia="Times New Roman" w:hAnsi="Gadugi" w:cs="Times New Roman"/>
          <w:color w:val="000000" w:themeColor="text1"/>
          <w:sz w:val="22"/>
          <w:lang w:val="en-GB" w:eastAsia="en-GB" w:bidi="ar-SA"/>
        </w:rPr>
        <w:t xml:space="preserve"> support</w:t>
      </w:r>
      <w:r w:rsidR="00317F6E">
        <w:rPr>
          <w:rFonts w:ascii="Gadugi" w:eastAsia="Times New Roman" w:hAnsi="Gadugi" w:cs="Times New Roman"/>
          <w:color w:val="000000" w:themeColor="text1"/>
          <w:sz w:val="22"/>
          <w:lang w:val="en-GB" w:eastAsia="en-GB" w:bidi="ar-SA"/>
        </w:rPr>
        <w:t xml:space="preserve"> all learners</w:t>
      </w:r>
      <w:r w:rsidR="00F45428" w:rsidRPr="00F45428">
        <w:rPr>
          <w:rFonts w:ascii="Gadugi" w:eastAsia="Times New Roman" w:hAnsi="Gadugi" w:cs="Times New Roman"/>
          <w:color w:val="000000" w:themeColor="text1"/>
          <w:sz w:val="22"/>
          <w:lang w:val="en-GB" w:eastAsia="en-GB" w:bidi="ar-SA"/>
        </w:rPr>
        <w:t>, including students who have dyslexia and</w:t>
      </w:r>
      <w:r w:rsidR="00317F6E">
        <w:rPr>
          <w:rFonts w:ascii="Gadugi" w:eastAsia="Times New Roman" w:hAnsi="Gadugi" w:cs="Times New Roman"/>
          <w:color w:val="000000" w:themeColor="text1"/>
          <w:sz w:val="22"/>
          <w:lang w:val="en-GB" w:eastAsia="en-GB" w:bidi="ar-SA"/>
        </w:rPr>
        <w:t>/or</w:t>
      </w:r>
      <w:r w:rsidR="00F45428" w:rsidRPr="00F45428">
        <w:rPr>
          <w:rFonts w:ascii="Gadugi" w:eastAsia="Times New Roman" w:hAnsi="Gadugi" w:cs="Times New Roman"/>
          <w:color w:val="000000" w:themeColor="text1"/>
          <w:sz w:val="22"/>
          <w:lang w:val="en-GB" w:eastAsia="en-GB" w:bidi="ar-SA"/>
        </w:rPr>
        <w:t xml:space="preserve"> other learning disabilities</w:t>
      </w:r>
      <w:r w:rsidR="00317F6E">
        <w:rPr>
          <w:rFonts w:ascii="Gadugi" w:eastAsia="Times New Roman" w:hAnsi="Gadugi" w:cs="Times New Roman"/>
          <w:color w:val="000000" w:themeColor="text1"/>
          <w:sz w:val="22"/>
          <w:lang w:val="en-GB" w:eastAsia="en-GB" w:bidi="ar-SA"/>
        </w:rPr>
        <w:t xml:space="preserve">. </w:t>
      </w:r>
      <w:r w:rsidR="00E01BDA">
        <w:rPr>
          <w:rFonts w:ascii="Gadugi" w:eastAsia="Times New Roman" w:hAnsi="Gadugi" w:cs="Times New Roman"/>
          <w:color w:val="000000" w:themeColor="text1"/>
          <w:sz w:val="22"/>
          <w:lang w:val="en-GB" w:eastAsia="en-GB" w:bidi="ar-SA"/>
        </w:rPr>
        <w:t xml:space="preserve">A teacher using UDL may give students a choice of how they complete their learning, </w:t>
      </w:r>
      <w:r w:rsidR="002C41DE">
        <w:rPr>
          <w:rFonts w:ascii="Gadugi" w:eastAsia="Times New Roman" w:hAnsi="Gadugi" w:cs="Times New Roman"/>
          <w:color w:val="000000" w:themeColor="text1"/>
          <w:sz w:val="22"/>
          <w:lang w:val="en-GB" w:eastAsia="en-GB" w:bidi="ar-SA"/>
        </w:rPr>
        <w:t xml:space="preserve">be flexible and supportive or offer a variety of materials to support students. </w:t>
      </w:r>
    </w:p>
    <w:p w14:paraId="61CABC16" w14:textId="6AF2E8CC" w:rsidR="00B50121" w:rsidRDefault="00386CE6" w:rsidP="002C41DE">
      <w:pPr>
        <w:shd w:val="clear" w:color="auto" w:fill="FFFFFF"/>
        <w:spacing w:after="0" w:line="240" w:lineRule="auto"/>
        <w:rPr>
          <w:rFonts w:ascii="Gadugi" w:eastAsia="Times New Roman" w:hAnsi="Gadugi" w:cs="Times New Roman"/>
          <w:color w:val="000000" w:themeColor="text1"/>
          <w:sz w:val="22"/>
          <w:lang w:val="en-GB" w:eastAsia="en-GB" w:bidi="ar-SA"/>
        </w:rPr>
      </w:pPr>
      <w:r>
        <w:rPr>
          <w:rFonts w:ascii="Gadugi" w:eastAsia="Times New Roman" w:hAnsi="Gadugi" w:cs="Times New Roman"/>
          <w:color w:val="000000" w:themeColor="text1"/>
          <w:sz w:val="22"/>
          <w:lang w:val="en-GB" w:eastAsia="en-GB" w:bidi="ar-SA"/>
        </w:rPr>
        <w:t xml:space="preserve">The </w:t>
      </w:r>
      <w:r w:rsidR="00B50121">
        <w:rPr>
          <w:rFonts w:ascii="Gadugi" w:eastAsia="Times New Roman" w:hAnsi="Gadugi" w:cs="Times New Roman"/>
          <w:color w:val="000000" w:themeColor="text1"/>
          <w:sz w:val="22"/>
          <w:lang w:val="en-GB" w:eastAsia="en-GB" w:bidi="ar-SA"/>
        </w:rPr>
        <w:t>ma</w:t>
      </w:r>
      <w:r>
        <w:rPr>
          <w:rFonts w:ascii="Gadugi" w:eastAsia="Times New Roman" w:hAnsi="Gadugi" w:cs="Times New Roman"/>
          <w:color w:val="000000" w:themeColor="text1"/>
          <w:sz w:val="22"/>
          <w:lang w:val="en-GB" w:eastAsia="en-GB" w:bidi="ar-SA"/>
        </w:rPr>
        <w:t>in principles are</w:t>
      </w:r>
      <w:r w:rsidR="00B50121">
        <w:rPr>
          <w:rFonts w:ascii="Gadugi" w:eastAsia="Times New Roman" w:hAnsi="Gadugi" w:cs="Times New Roman"/>
          <w:color w:val="000000" w:themeColor="text1"/>
          <w:sz w:val="22"/>
          <w:lang w:val="en-GB" w:eastAsia="en-GB" w:bidi="ar-SA"/>
        </w:rPr>
        <w:t>;</w:t>
      </w:r>
    </w:p>
    <w:p w14:paraId="524F3C00" w14:textId="2540E4A1" w:rsidR="00386CE6" w:rsidRDefault="00E12F52" w:rsidP="0065206E">
      <w:pPr>
        <w:pStyle w:val="ListParagraph"/>
        <w:numPr>
          <w:ilvl w:val="0"/>
          <w:numId w:val="13"/>
        </w:numPr>
        <w:shd w:val="clear" w:color="auto" w:fill="FFFFFF"/>
        <w:spacing w:after="0" w:line="240" w:lineRule="auto"/>
        <w:rPr>
          <w:rFonts w:ascii="Gadugi" w:eastAsia="Times New Roman" w:hAnsi="Gadugi" w:cs="Times New Roman"/>
          <w:color w:val="000000" w:themeColor="text1"/>
          <w:sz w:val="22"/>
          <w:lang w:val="en-GB" w:eastAsia="en-GB" w:bidi="ar-SA"/>
        </w:rPr>
      </w:pPr>
      <w:r w:rsidRPr="00E01BDA">
        <w:rPr>
          <w:rFonts w:ascii="Gadugi" w:eastAsia="Times New Roman" w:hAnsi="Gadugi" w:cs="Times New Roman"/>
          <w:b/>
          <w:bCs/>
          <w:color w:val="000000" w:themeColor="text1"/>
          <w:sz w:val="22"/>
          <w:lang w:val="en-GB" w:eastAsia="en-GB" w:bidi="ar-SA"/>
        </w:rPr>
        <w:t>Representation</w:t>
      </w:r>
      <w:r>
        <w:rPr>
          <w:rFonts w:ascii="Gadugi" w:eastAsia="Times New Roman" w:hAnsi="Gadugi" w:cs="Times New Roman"/>
          <w:color w:val="000000" w:themeColor="text1"/>
          <w:sz w:val="22"/>
          <w:lang w:val="en-GB" w:eastAsia="en-GB" w:bidi="ar-SA"/>
        </w:rPr>
        <w:t xml:space="preserve"> - </w:t>
      </w:r>
      <w:r w:rsidR="00386CE6" w:rsidRPr="00B50121">
        <w:rPr>
          <w:rFonts w:ascii="Gadugi" w:eastAsia="Times New Roman" w:hAnsi="Gadugi" w:cs="Times New Roman"/>
          <w:color w:val="000000" w:themeColor="text1"/>
          <w:sz w:val="22"/>
          <w:lang w:val="en-GB" w:eastAsia="en-GB" w:bidi="ar-SA"/>
        </w:rPr>
        <w:t>to offer multiple ways of the</w:t>
      </w:r>
      <w:r w:rsidR="00B50121" w:rsidRPr="00B50121">
        <w:rPr>
          <w:rFonts w:ascii="Gadugi" w:eastAsia="Times New Roman" w:hAnsi="Gadugi" w:cs="Times New Roman"/>
          <w:color w:val="000000" w:themeColor="text1"/>
          <w:sz w:val="22"/>
          <w:lang w:val="en-GB" w:eastAsia="en-GB" w:bidi="ar-SA"/>
        </w:rPr>
        <w:t xml:space="preserve"> </w:t>
      </w:r>
      <w:r w:rsidR="00386CE6" w:rsidRPr="00B50121">
        <w:rPr>
          <w:rFonts w:ascii="Gadugi" w:eastAsia="Times New Roman" w:hAnsi="Gadugi" w:cs="Times New Roman"/>
          <w:color w:val="000000" w:themeColor="text1"/>
          <w:sz w:val="22"/>
          <w:lang w:val="en-GB" w:eastAsia="en-GB" w:bidi="ar-SA"/>
        </w:rPr>
        <w:t>c</w:t>
      </w:r>
      <w:r w:rsidR="00B50121" w:rsidRPr="00B50121">
        <w:rPr>
          <w:rFonts w:ascii="Gadugi" w:eastAsia="Times New Roman" w:hAnsi="Gadugi" w:cs="Times New Roman"/>
          <w:color w:val="000000" w:themeColor="text1"/>
          <w:sz w:val="22"/>
          <w:lang w:val="en-GB" w:eastAsia="en-GB" w:bidi="ar-SA"/>
        </w:rPr>
        <w:t>o</w:t>
      </w:r>
      <w:r w:rsidR="00386CE6" w:rsidRPr="00B50121">
        <w:rPr>
          <w:rFonts w:ascii="Gadugi" w:eastAsia="Times New Roman" w:hAnsi="Gadugi" w:cs="Times New Roman"/>
          <w:color w:val="000000" w:themeColor="text1"/>
          <w:sz w:val="22"/>
          <w:lang w:val="en-GB" w:eastAsia="en-GB" w:bidi="ar-SA"/>
        </w:rPr>
        <w:t xml:space="preserve">ntent </w:t>
      </w:r>
      <w:r w:rsidR="00B50121">
        <w:rPr>
          <w:rFonts w:ascii="Gadugi" w:eastAsia="Times New Roman" w:hAnsi="Gadugi" w:cs="Times New Roman"/>
          <w:color w:val="000000" w:themeColor="text1"/>
          <w:sz w:val="22"/>
          <w:lang w:val="en-GB" w:eastAsia="en-GB" w:bidi="ar-SA"/>
        </w:rPr>
        <w:t>rather than just a textbook. This could be audio, visual r</w:t>
      </w:r>
      <w:r>
        <w:rPr>
          <w:rFonts w:ascii="Gadugi" w:eastAsia="Times New Roman" w:hAnsi="Gadugi" w:cs="Times New Roman"/>
          <w:color w:val="000000" w:themeColor="text1"/>
          <w:sz w:val="22"/>
          <w:lang w:val="en-GB" w:eastAsia="en-GB" w:bidi="ar-SA"/>
        </w:rPr>
        <w:t xml:space="preserve">epresentations or more practical ways of learning. </w:t>
      </w:r>
    </w:p>
    <w:p w14:paraId="47C3681D" w14:textId="40CD83EF" w:rsidR="00E12F52" w:rsidRDefault="00E12F52" w:rsidP="0065206E">
      <w:pPr>
        <w:pStyle w:val="ListParagraph"/>
        <w:numPr>
          <w:ilvl w:val="0"/>
          <w:numId w:val="13"/>
        </w:numPr>
        <w:shd w:val="clear" w:color="auto" w:fill="FFFFFF"/>
        <w:spacing w:before="240" w:after="240" w:line="240" w:lineRule="auto"/>
        <w:rPr>
          <w:rFonts w:ascii="Gadugi" w:eastAsia="Times New Roman" w:hAnsi="Gadugi" w:cs="Times New Roman"/>
          <w:color w:val="000000" w:themeColor="text1"/>
          <w:sz w:val="22"/>
          <w:lang w:val="en-GB" w:eastAsia="en-GB" w:bidi="ar-SA"/>
        </w:rPr>
      </w:pPr>
      <w:r w:rsidRPr="00E01BDA">
        <w:rPr>
          <w:rFonts w:ascii="Gadugi" w:eastAsia="Times New Roman" w:hAnsi="Gadugi" w:cs="Times New Roman"/>
          <w:b/>
          <w:bCs/>
          <w:color w:val="000000" w:themeColor="text1"/>
          <w:sz w:val="22"/>
          <w:lang w:val="en-GB" w:eastAsia="en-GB" w:bidi="ar-SA"/>
        </w:rPr>
        <w:t>Expression</w:t>
      </w:r>
      <w:r>
        <w:rPr>
          <w:rFonts w:ascii="Gadugi" w:eastAsia="Times New Roman" w:hAnsi="Gadugi" w:cs="Times New Roman"/>
          <w:color w:val="000000" w:themeColor="text1"/>
          <w:sz w:val="22"/>
          <w:lang w:val="en-GB" w:eastAsia="en-GB" w:bidi="ar-SA"/>
        </w:rPr>
        <w:t xml:space="preserve"> – to allow students options on how they express their learning. Some may complete a written test and others may have an oral exam. </w:t>
      </w:r>
    </w:p>
    <w:p w14:paraId="465ADDDA" w14:textId="1215E20D" w:rsidR="007E7CCC" w:rsidRDefault="007F54F3" w:rsidP="0065206E">
      <w:pPr>
        <w:pStyle w:val="ListParagraph"/>
        <w:numPr>
          <w:ilvl w:val="0"/>
          <w:numId w:val="13"/>
        </w:numPr>
        <w:shd w:val="clear" w:color="auto" w:fill="FFFFFF"/>
        <w:spacing w:before="240" w:after="240" w:line="240" w:lineRule="auto"/>
        <w:rPr>
          <w:rFonts w:ascii="Gadugi" w:eastAsia="Times New Roman" w:hAnsi="Gadugi" w:cs="Times New Roman"/>
          <w:color w:val="000000" w:themeColor="text1"/>
          <w:sz w:val="22"/>
          <w:lang w:val="en-GB" w:eastAsia="en-GB" w:bidi="ar-SA"/>
        </w:rPr>
      </w:pPr>
      <w:r w:rsidRPr="00F64CBB">
        <w:rPr>
          <w:rFonts w:ascii="Gadugi" w:hAnsi="Gadugi"/>
          <w:bCs/>
          <w:noProof/>
          <w:color w:val="000000" w:themeColor="text1"/>
          <w:sz w:val="18"/>
          <w:szCs w:val="18"/>
        </w:rPr>
        <mc:AlternateContent>
          <mc:Choice Requires="wps">
            <w:drawing>
              <wp:anchor distT="45720" distB="45720" distL="114300" distR="114300" simplePos="0" relativeHeight="252667904" behindDoc="0" locked="0" layoutInCell="1" allowOverlap="1" wp14:anchorId="4D3FAA42" wp14:editId="134F5347">
                <wp:simplePos x="0" y="0"/>
                <wp:positionH relativeFrom="margin">
                  <wp:posOffset>2345690</wp:posOffset>
                </wp:positionH>
                <wp:positionV relativeFrom="paragraph">
                  <wp:posOffset>5080</wp:posOffset>
                </wp:positionV>
                <wp:extent cx="4299585" cy="1404620"/>
                <wp:effectExtent l="0" t="0" r="5715" b="0"/>
                <wp:wrapSquare wrapText="bothSides"/>
                <wp:docPr id="48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585" cy="1404620"/>
                        </a:xfrm>
                        <a:prstGeom prst="rect">
                          <a:avLst/>
                        </a:prstGeom>
                        <a:solidFill>
                          <a:srgbClr val="FFFFFF"/>
                        </a:solidFill>
                        <a:ln w="9525">
                          <a:noFill/>
                          <a:miter lim="800000"/>
                          <a:headEnd/>
                          <a:tailEnd/>
                        </a:ln>
                      </wps:spPr>
                      <wps:txbx>
                        <w:txbxContent>
                          <w:p w14:paraId="3E38B18E" w14:textId="77777777" w:rsidR="007973F8" w:rsidRPr="00D54614" w:rsidRDefault="007973F8" w:rsidP="007973F8">
                            <w:pPr>
                              <w:rPr>
                                <w:rFonts w:ascii="Gadugi" w:hAnsi="Gadugi"/>
                                <w:bCs/>
                                <w:color w:val="000000" w:themeColor="text1"/>
                                <w:sz w:val="18"/>
                                <w:szCs w:val="18"/>
                              </w:rPr>
                            </w:pPr>
                            <w:r>
                              <w:rPr>
                                <w:rFonts w:ascii="Gadugi" w:hAnsi="Gadugi"/>
                                <w:bCs/>
                                <w:color w:val="000000" w:themeColor="text1"/>
                                <w:sz w:val="18"/>
                                <w:szCs w:val="18"/>
                              </w:rPr>
                              <w:t xml:space="preserve">Image source: </w:t>
                            </w:r>
                            <w:hyperlink r:id="rId56" w:history="1">
                              <w:r w:rsidRPr="001C1032">
                                <w:rPr>
                                  <w:rStyle w:val="Hyperlink"/>
                                  <w:rFonts w:ascii="Gadugi" w:hAnsi="Gadugi"/>
                                  <w:bCs/>
                                  <w:sz w:val="18"/>
                                  <w:szCs w:val="18"/>
                                </w:rPr>
                                <w:t>https://www.flickr.com/photos/gforsythe/8527950743</w:t>
                              </w:r>
                            </w:hyperlink>
                            <w:r>
                              <w:rPr>
                                <w:rFonts w:ascii="Gadugi" w:hAnsi="Gadugi"/>
                                <w:bCs/>
                                <w:color w:val="000000" w:themeColor="text1"/>
                                <w:sz w:val="18"/>
                                <w:szCs w:val="18"/>
                              </w:rPr>
                              <w:t xml:space="preserve"> </w:t>
                            </w:r>
                            <w:r w:rsidRPr="00F64CBB">
                              <w:rPr>
                                <w:rFonts w:ascii="Gadugi" w:hAnsi="Gadugi"/>
                                <w:bCs/>
                                <w:color w:val="000000" w:themeColor="text1"/>
                                <w:sz w:val="18"/>
                                <w:szCs w:val="18"/>
                              </w:rPr>
                              <w:t>(free)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4D3FAA42" id="_x0000_s1053" type="#_x0000_t202" style="position:absolute;left:0;text-align:left;margin-left:184.7pt;margin-top:.4pt;width:338.55pt;height:110.6pt;z-index:25266790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PKHkFAIAAP8DAAAOAAAAZHJzL2Uyb0RvYy54bWysk92O2yAQhe8r9R0Q940dy9lNrJDVNttU&#10;lbY/0rYPgDGOUTFDgcROn74Dzmaj7V1VXyDwwGHmm8P6buw1OUrnFRhG57OcEmkENMrsGf3xffdu&#10;SYkP3DRcg5GMnqSnd5u3b9aDrWQBHehGOoIixleDZbQLwVZZ5kUne+5nYKXBYAuu5wGXbp81jg+o&#10;3uusyPObbADXWAdCeo9/H6Yg3ST9tpUifG1bLwPRjGJuIY0ujXUcs82aV3vHbafEOQ3+D1n0XBm8&#10;9CL1wAMnB6f+kuqVcOChDTMBfQZtq4RMNWA18/xVNU8dtzLVgnC8vWDy/09WfDk+2W+OhPE9jNjA&#10;VIS3jyB+emJg23Gzl/fOwdBJ3uDF84gsG6yvzkcjal/5KFIPn6HBJvNDgCQ0tq6PVLBOgurYgNMF&#10;uhwDEfizLFarxXJBicDYvMzLmyK1JePV83HrfPgooSdxwqjDriZ5fnz0IabDq+ct8TYPWjU7pXVa&#10;uH291Y4cOTpgl75Uwatt2pCB0dWiWCRlA/F8MkevAjpUq57RZR6/yTMRxwfTpC2BKz3NMRNtznwi&#10;kglOGOuRqIbR4jYejrxqaE5IzMHkSHxBOOnA/aZkQDcy6n8duJOU6E8Gqa/mZRntmxbl4hYREXcd&#10;qa8j3AiUYjRQMk23IVk+8bD32J2dStxeMjnnjC5LOM8vItr4ep12vbzbzR8AAAD//wMAUEsDBBQA&#10;BgAIAAAAIQDLCYex3gAAAAkBAAAPAAAAZHJzL2Rvd25yZXYueG1sTI8xT8MwFIT3SvwH6yGxtTah&#10;jSDEqSoqFgYkChKMbvwSR9jPke2m4d/jTjCe7nT3Xb2dnWUThjh4knC7EsCQWq8H6iV8vD8v74HF&#10;pEgr6wkl/GCEbXO1qFWl/ZnecDqknuUSipWSYFIaK85ja9CpuPIjUvY6H5xKWYae66DOudxZXghR&#10;cqcGygtGjfhksP0+nJyET2cGvQ+vX5220/6l223GOYxS3lzPu0dgCef0F4YLfkaHJjMd/Yl0ZFbC&#10;XfmwzlEJ+cDFFutyA+wooSgKAbyp+f8HzS8AAAD//wMAUEsBAi0AFAAGAAgAAAAhALaDOJL+AAAA&#10;4QEAABMAAAAAAAAAAAAAAAAAAAAAAFtDb250ZW50X1R5cGVzXS54bWxQSwECLQAUAAYACAAAACEA&#10;OP0h/9YAAACUAQAACwAAAAAAAAAAAAAAAAAvAQAAX3JlbHMvLnJlbHNQSwECLQAUAAYACAAAACEA&#10;yzyh5BQCAAD/AwAADgAAAAAAAAAAAAAAAAAuAgAAZHJzL2Uyb0RvYy54bWxQSwECLQAUAAYACAAA&#10;ACEAywmHsd4AAAAJAQAADwAAAAAAAAAAAAAAAABuBAAAZHJzL2Rvd25yZXYueG1sUEsFBgAAAAAE&#10;AAQA8wAAAHkFAAAAAA==&#10;" stroked="f">
                <v:textbox style="mso-fit-shape-to-text:t">
                  <w:txbxContent>
                    <w:p w14:paraId="3E38B18E" w14:textId="77777777" w:rsidR="007973F8" w:rsidRPr="00D54614" w:rsidRDefault="007973F8" w:rsidP="007973F8">
                      <w:pPr>
                        <w:rPr>
                          <w:rFonts w:ascii="Gadugi" w:hAnsi="Gadugi"/>
                          <w:bCs/>
                          <w:color w:val="000000" w:themeColor="text1"/>
                          <w:sz w:val="18"/>
                          <w:szCs w:val="18"/>
                        </w:rPr>
                      </w:pPr>
                      <w:r>
                        <w:rPr>
                          <w:rFonts w:ascii="Gadugi" w:hAnsi="Gadugi"/>
                          <w:bCs/>
                          <w:color w:val="000000" w:themeColor="text1"/>
                          <w:sz w:val="18"/>
                          <w:szCs w:val="18"/>
                        </w:rPr>
                        <w:t xml:space="preserve">Image source: </w:t>
                      </w:r>
                      <w:hyperlink r:id="rId57" w:history="1">
                        <w:r w:rsidRPr="001C1032">
                          <w:rPr>
                            <w:rStyle w:val="Hyperlink"/>
                            <w:rFonts w:ascii="Gadugi" w:hAnsi="Gadugi"/>
                            <w:bCs/>
                            <w:sz w:val="18"/>
                            <w:szCs w:val="18"/>
                          </w:rPr>
                          <w:t>https://www.flickr.com/photos/gforsythe/8527950743</w:t>
                        </w:r>
                      </w:hyperlink>
                      <w:r>
                        <w:rPr>
                          <w:rFonts w:ascii="Gadugi" w:hAnsi="Gadugi"/>
                          <w:bCs/>
                          <w:color w:val="000000" w:themeColor="text1"/>
                          <w:sz w:val="18"/>
                          <w:szCs w:val="18"/>
                        </w:rPr>
                        <w:t xml:space="preserve"> </w:t>
                      </w:r>
                      <w:r w:rsidRPr="00F64CBB">
                        <w:rPr>
                          <w:rFonts w:ascii="Gadugi" w:hAnsi="Gadugi"/>
                          <w:bCs/>
                          <w:color w:val="000000" w:themeColor="text1"/>
                          <w:sz w:val="18"/>
                          <w:szCs w:val="18"/>
                        </w:rPr>
                        <w:t>(free)</w:t>
                      </w:r>
                    </w:p>
                  </w:txbxContent>
                </v:textbox>
                <w10:wrap type="square" anchorx="margin"/>
              </v:shape>
            </w:pict>
          </mc:Fallback>
        </mc:AlternateContent>
      </w:r>
      <w:r w:rsidR="007E7CCC" w:rsidRPr="00E01BDA">
        <w:rPr>
          <w:rFonts w:ascii="Gadugi" w:eastAsia="Times New Roman" w:hAnsi="Gadugi" w:cs="Times New Roman"/>
          <w:b/>
          <w:bCs/>
          <w:color w:val="000000" w:themeColor="text1"/>
          <w:sz w:val="22"/>
          <w:lang w:val="en-GB" w:eastAsia="en-GB" w:bidi="ar-SA"/>
        </w:rPr>
        <w:t>Engagement</w:t>
      </w:r>
      <w:r w:rsidR="007E7CCC">
        <w:rPr>
          <w:rFonts w:ascii="Gadugi" w:eastAsia="Times New Roman" w:hAnsi="Gadugi" w:cs="Times New Roman"/>
          <w:color w:val="000000" w:themeColor="text1"/>
          <w:sz w:val="22"/>
          <w:lang w:val="en-GB" w:eastAsia="en-GB" w:bidi="ar-SA"/>
        </w:rPr>
        <w:t xml:space="preserve"> – offering different ways for students to engage in their learning. </w:t>
      </w:r>
    </w:p>
    <w:p w14:paraId="4B4E5E94" w14:textId="5950C406" w:rsidR="005851B0" w:rsidRDefault="009C443A" w:rsidP="00BF5D59">
      <w:pPr>
        <w:rPr>
          <w:rFonts w:ascii="Gadugi" w:hAnsi="Gadugi"/>
          <w:bCs/>
          <w:color w:val="000000" w:themeColor="text1"/>
          <w:sz w:val="22"/>
        </w:rPr>
      </w:pPr>
      <w:r>
        <w:rPr>
          <w:rFonts w:ascii="Gadugi" w:hAnsi="Gadugi"/>
          <w:bCs/>
          <w:color w:val="000000" w:themeColor="text1"/>
          <w:sz w:val="22"/>
        </w:rPr>
        <w:t>Think back to previous modules and notice how this links to them.</w:t>
      </w:r>
      <w:r w:rsidR="005C39CB">
        <w:rPr>
          <w:rFonts w:ascii="Gadugi" w:hAnsi="Gadugi"/>
          <w:bCs/>
          <w:color w:val="000000" w:themeColor="text1"/>
          <w:sz w:val="22"/>
        </w:rPr>
        <w:t xml:space="preserve"> </w:t>
      </w:r>
      <w:r w:rsidR="00D444C3">
        <w:rPr>
          <w:rFonts w:ascii="Gadugi" w:hAnsi="Gadugi"/>
          <w:bCs/>
          <w:color w:val="000000" w:themeColor="text1"/>
          <w:sz w:val="22"/>
        </w:rPr>
        <w:t xml:space="preserve">In module 3 we focused on planning </w:t>
      </w:r>
      <w:r w:rsidR="00690D28">
        <w:rPr>
          <w:rFonts w:ascii="Gadugi" w:hAnsi="Gadugi"/>
          <w:bCs/>
          <w:color w:val="000000" w:themeColor="text1"/>
          <w:sz w:val="22"/>
        </w:rPr>
        <w:t>and how that linked to creating a class profile</w:t>
      </w:r>
      <w:r w:rsidR="00C57C00">
        <w:rPr>
          <w:rFonts w:ascii="Gadugi" w:hAnsi="Gadugi"/>
          <w:bCs/>
          <w:color w:val="000000" w:themeColor="text1"/>
          <w:sz w:val="22"/>
        </w:rPr>
        <w:t xml:space="preserve">. In </w:t>
      </w:r>
      <w:r w:rsidR="00690D28">
        <w:rPr>
          <w:rFonts w:ascii="Gadugi" w:hAnsi="Gadugi"/>
          <w:bCs/>
          <w:color w:val="000000" w:themeColor="text1"/>
          <w:sz w:val="22"/>
        </w:rPr>
        <w:t>module 2</w:t>
      </w:r>
      <w:r w:rsidR="00C57C00">
        <w:rPr>
          <w:rFonts w:ascii="Gadugi" w:hAnsi="Gadugi"/>
          <w:bCs/>
          <w:color w:val="000000" w:themeColor="text1"/>
          <w:sz w:val="22"/>
        </w:rPr>
        <w:t xml:space="preserve"> we discussed the importance of</w:t>
      </w:r>
      <w:r w:rsidR="00690D28">
        <w:rPr>
          <w:rFonts w:ascii="Gadugi" w:hAnsi="Gadugi"/>
          <w:bCs/>
          <w:color w:val="000000" w:themeColor="text1"/>
          <w:sz w:val="22"/>
        </w:rPr>
        <w:t xml:space="preserve"> knowing your learners, their strengths, weaknesses, etc. to plan SMART learning outcomes for them.</w:t>
      </w:r>
      <w:r w:rsidR="00C57C00">
        <w:rPr>
          <w:rFonts w:ascii="Gadugi" w:hAnsi="Gadugi"/>
          <w:bCs/>
          <w:color w:val="000000" w:themeColor="text1"/>
          <w:sz w:val="22"/>
        </w:rPr>
        <w:t xml:space="preserve"> In module 11</w:t>
      </w:r>
      <w:r w:rsidR="00010DF4">
        <w:rPr>
          <w:rFonts w:ascii="Gadugi" w:hAnsi="Gadugi"/>
          <w:bCs/>
          <w:color w:val="000000" w:themeColor="text1"/>
          <w:sz w:val="22"/>
        </w:rPr>
        <w:t xml:space="preserve"> we looked at differentiation and how UDL and differentiation compliment each other. </w:t>
      </w:r>
      <w:r w:rsidR="00690D28">
        <w:rPr>
          <w:rFonts w:ascii="Gadugi" w:hAnsi="Gadugi"/>
          <w:bCs/>
          <w:color w:val="000000" w:themeColor="text1"/>
          <w:sz w:val="22"/>
        </w:rPr>
        <w:t xml:space="preserve"> </w:t>
      </w:r>
      <w:r w:rsidR="00C6371C" w:rsidRPr="009A790D">
        <w:rPr>
          <w:rFonts w:ascii="Gadugi" w:hAnsi="Gadugi"/>
          <w:bCs/>
          <w:color w:val="000000" w:themeColor="text1"/>
          <w:sz w:val="22"/>
        </w:rPr>
        <w:t xml:space="preserve"> </w:t>
      </w:r>
      <w:r w:rsidR="00306882" w:rsidRPr="00306882">
        <w:rPr>
          <w:rFonts w:ascii="Gadugi" w:hAnsi="Gadugi"/>
          <w:bCs/>
          <w:color w:val="000000" w:themeColor="text1"/>
          <w:sz w:val="22"/>
        </w:rPr>
        <w:t xml:space="preserve">With UDL, </w:t>
      </w:r>
      <w:r w:rsidR="00306882">
        <w:rPr>
          <w:rFonts w:ascii="Gadugi" w:hAnsi="Gadugi"/>
          <w:bCs/>
          <w:color w:val="000000" w:themeColor="text1"/>
          <w:sz w:val="22"/>
        </w:rPr>
        <w:t>teachers provide regular</w:t>
      </w:r>
      <w:r w:rsidR="00306882" w:rsidRPr="00306882">
        <w:rPr>
          <w:rFonts w:ascii="Gadugi" w:hAnsi="Gadugi"/>
          <w:bCs/>
          <w:color w:val="000000" w:themeColor="text1"/>
          <w:sz w:val="22"/>
        </w:rPr>
        <w:t xml:space="preserve"> feedback. </w:t>
      </w:r>
      <w:r w:rsidR="007F0E31">
        <w:rPr>
          <w:rFonts w:ascii="Gadugi" w:hAnsi="Gadugi"/>
          <w:bCs/>
          <w:color w:val="000000" w:themeColor="text1"/>
          <w:sz w:val="22"/>
        </w:rPr>
        <w:t>T</w:t>
      </w:r>
      <w:r w:rsidR="00306882" w:rsidRPr="00306882">
        <w:rPr>
          <w:rFonts w:ascii="Gadugi" w:hAnsi="Gadugi"/>
          <w:bCs/>
          <w:color w:val="000000" w:themeColor="text1"/>
          <w:sz w:val="22"/>
        </w:rPr>
        <w:t>eachers may talk with individual</w:t>
      </w:r>
      <w:r w:rsidR="005851B0">
        <w:rPr>
          <w:rFonts w:ascii="Gadugi" w:hAnsi="Gadugi"/>
          <w:bCs/>
          <w:color w:val="000000" w:themeColor="text1"/>
          <w:sz w:val="22"/>
        </w:rPr>
        <w:t>s</w:t>
      </w:r>
      <w:r w:rsidR="00306882" w:rsidRPr="00306882">
        <w:rPr>
          <w:rFonts w:ascii="Gadugi" w:hAnsi="Gadugi"/>
          <w:bCs/>
          <w:color w:val="000000" w:themeColor="text1"/>
          <w:sz w:val="22"/>
        </w:rPr>
        <w:t xml:space="preserve"> about lesson</w:t>
      </w:r>
      <w:r w:rsidR="007F0E31">
        <w:rPr>
          <w:rFonts w:ascii="Gadugi" w:hAnsi="Gadugi"/>
          <w:bCs/>
          <w:color w:val="000000" w:themeColor="text1"/>
          <w:sz w:val="22"/>
        </w:rPr>
        <w:t xml:space="preserve">s or </w:t>
      </w:r>
      <w:r w:rsidR="00D47A49">
        <w:rPr>
          <w:rFonts w:ascii="Gadugi" w:hAnsi="Gadugi"/>
          <w:bCs/>
          <w:color w:val="000000" w:themeColor="text1"/>
          <w:sz w:val="22"/>
        </w:rPr>
        <w:t>they</w:t>
      </w:r>
      <w:r w:rsidR="00306882" w:rsidRPr="00306882">
        <w:rPr>
          <w:rFonts w:ascii="Gadugi" w:hAnsi="Gadugi"/>
          <w:bCs/>
          <w:color w:val="000000" w:themeColor="text1"/>
          <w:sz w:val="22"/>
        </w:rPr>
        <w:t xml:space="preserve"> are encouraged to reflect on </w:t>
      </w:r>
      <w:r w:rsidR="007F0E31">
        <w:rPr>
          <w:rFonts w:ascii="Gadugi" w:hAnsi="Gadugi"/>
          <w:bCs/>
          <w:color w:val="000000" w:themeColor="text1"/>
          <w:sz w:val="22"/>
        </w:rPr>
        <w:t>their learning</w:t>
      </w:r>
      <w:r w:rsidR="00D47A49">
        <w:rPr>
          <w:rFonts w:ascii="Gadugi" w:hAnsi="Gadugi"/>
          <w:bCs/>
          <w:color w:val="000000" w:themeColor="text1"/>
          <w:sz w:val="22"/>
        </w:rPr>
        <w:t>, if they</w:t>
      </w:r>
      <w:r w:rsidR="00B2449A">
        <w:rPr>
          <w:rFonts w:ascii="Gadugi" w:hAnsi="Gadugi"/>
          <w:bCs/>
          <w:color w:val="000000" w:themeColor="text1"/>
          <w:sz w:val="22"/>
        </w:rPr>
        <w:t xml:space="preserve"> have achieved their</w:t>
      </w:r>
      <w:r w:rsidR="00D47A49">
        <w:rPr>
          <w:rFonts w:ascii="Gadugi" w:hAnsi="Gadugi"/>
          <w:bCs/>
          <w:color w:val="000000" w:themeColor="text1"/>
          <w:sz w:val="22"/>
        </w:rPr>
        <w:t xml:space="preserve"> </w:t>
      </w:r>
      <w:r w:rsidR="00306882" w:rsidRPr="00306882">
        <w:rPr>
          <w:rFonts w:ascii="Gadugi" w:hAnsi="Gadugi"/>
          <w:bCs/>
          <w:color w:val="000000" w:themeColor="text1"/>
          <w:sz w:val="22"/>
        </w:rPr>
        <w:t>goals</w:t>
      </w:r>
      <w:r w:rsidR="007F0E31">
        <w:rPr>
          <w:rFonts w:ascii="Gadugi" w:hAnsi="Gadugi"/>
          <w:bCs/>
          <w:color w:val="000000" w:themeColor="text1"/>
          <w:sz w:val="22"/>
        </w:rPr>
        <w:t xml:space="preserve"> and</w:t>
      </w:r>
      <w:r w:rsidR="00306882" w:rsidRPr="00306882">
        <w:rPr>
          <w:rFonts w:ascii="Gadugi" w:hAnsi="Gadugi"/>
          <w:bCs/>
          <w:color w:val="000000" w:themeColor="text1"/>
          <w:sz w:val="22"/>
        </w:rPr>
        <w:t xml:space="preserve"> encouraged to think about what might have helped them</w:t>
      </w:r>
      <w:r w:rsidR="00D47A49">
        <w:rPr>
          <w:rFonts w:ascii="Gadugi" w:hAnsi="Gadugi"/>
          <w:bCs/>
          <w:color w:val="000000" w:themeColor="text1"/>
          <w:sz w:val="22"/>
        </w:rPr>
        <w:t>.</w:t>
      </w:r>
    </w:p>
    <w:p w14:paraId="37360F2B" w14:textId="18C59C0C" w:rsidR="00F06521" w:rsidRDefault="00D47A49" w:rsidP="00BF5D59">
      <w:pPr>
        <w:rPr>
          <w:rFonts w:ascii="Gadugi" w:hAnsi="Gadugi"/>
          <w:bCs/>
          <w:color w:val="000000" w:themeColor="text1"/>
          <w:sz w:val="22"/>
        </w:rPr>
      </w:pPr>
      <w:r>
        <w:rPr>
          <w:rFonts w:ascii="Gadugi" w:hAnsi="Gadugi"/>
          <w:bCs/>
          <w:color w:val="000000" w:themeColor="text1"/>
          <w:sz w:val="22"/>
        </w:rPr>
        <w:t xml:space="preserve"> </w:t>
      </w:r>
    </w:p>
    <w:p w14:paraId="7000283C" w14:textId="77777777" w:rsidR="006A2344" w:rsidRPr="00B25AFF" w:rsidRDefault="006A2344" w:rsidP="00BF5D59">
      <w:pPr>
        <w:rPr>
          <w:rFonts w:ascii="Gadugi" w:hAnsi="Gadugi"/>
          <w:bCs/>
          <w:color w:val="000000" w:themeColor="text1"/>
          <w:sz w:val="22"/>
        </w:rPr>
      </w:pPr>
    </w:p>
    <w:tbl>
      <w:tblPr>
        <w:tblStyle w:val="TableGrid4"/>
        <w:tblW w:w="10060" w:type="dxa"/>
        <w:tblLook w:val="04A0" w:firstRow="1" w:lastRow="0" w:firstColumn="1" w:lastColumn="0" w:noHBand="0" w:noVBand="1"/>
      </w:tblPr>
      <w:tblGrid>
        <w:gridCol w:w="10060"/>
      </w:tblGrid>
      <w:tr w:rsidR="00BF5D59" w:rsidRPr="008626FF" w14:paraId="572BB7B5" w14:textId="77777777" w:rsidTr="00E515FB">
        <w:trPr>
          <w:trHeight w:val="1922"/>
        </w:trPr>
        <w:tc>
          <w:tcPr>
            <w:tcW w:w="10060" w:type="dxa"/>
            <w:shd w:val="clear" w:color="auto" w:fill="E2EFD9" w:themeFill="accent6" w:themeFillTint="33"/>
          </w:tcPr>
          <w:p w14:paraId="43E865A8" w14:textId="5B436DEA" w:rsidR="00BF5D59" w:rsidRDefault="00010DF4" w:rsidP="00E515FB">
            <w:pPr>
              <w:keepNext/>
              <w:keepLines/>
              <w:outlineLvl w:val="0"/>
              <w:rPr>
                <w:rFonts w:ascii="Gadugi" w:eastAsiaTheme="majorEastAsia" w:hAnsi="Gadugi" w:cstheme="majorBidi"/>
                <w:noProof/>
                <w:color w:val="2F5496" w:themeColor="accent1" w:themeShade="BF"/>
                <w:szCs w:val="32"/>
                <w:lang w:bidi="ar-SA"/>
              </w:rPr>
            </w:pPr>
            <w:bookmarkStart w:id="20" w:name="_Hlk90065329"/>
            <w:r w:rsidRPr="008626FF">
              <w:rPr>
                <w:rFonts w:asciiTheme="majorHAnsi" w:eastAsia="Times New Roman" w:hAnsiTheme="majorHAnsi" w:cstheme="minorHAnsi"/>
                <w:b/>
                <w:bCs/>
                <w:noProof/>
                <w:color w:val="4472C4" w:themeColor="accent1"/>
                <w:sz w:val="26"/>
                <w:szCs w:val="32"/>
                <w:lang w:eastAsia="ja-JP" w:bidi="ar-SA"/>
              </w:rPr>
              <w:lastRenderedPageBreak/>
              <w:drawing>
                <wp:anchor distT="0" distB="0" distL="114300" distR="114300" simplePos="0" relativeHeight="252759040" behindDoc="0" locked="0" layoutInCell="1" allowOverlap="1" wp14:anchorId="780605D6" wp14:editId="14B4CE4A">
                  <wp:simplePos x="0" y="0"/>
                  <wp:positionH relativeFrom="column">
                    <wp:posOffset>4318000</wp:posOffset>
                  </wp:positionH>
                  <wp:positionV relativeFrom="paragraph">
                    <wp:posOffset>-919480</wp:posOffset>
                  </wp:positionV>
                  <wp:extent cx="2120701" cy="2152650"/>
                  <wp:effectExtent l="0" t="0" r="0" b="0"/>
                  <wp:wrapNone/>
                  <wp:docPr id="462" name="Picture 462"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BF5D59" w:rsidRPr="008626FF">
              <w:rPr>
                <w:rFonts w:asciiTheme="majorHAnsi" w:eastAsia="Times New Roman" w:hAnsiTheme="majorHAnsi" w:cstheme="majorBidi"/>
                <w:b/>
                <w:bCs/>
                <w:color w:val="2F5496" w:themeColor="accent1" w:themeShade="BF"/>
                <w:sz w:val="26"/>
                <w:szCs w:val="32"/>
                <w:lang w:bidi="ar-SA"/>
              </w:rPr>
              <w:t>Activity 1</w:t>
            </w:r>
            <w:r w:rsidR="00BF5D59">
              <w:rPr>
                <w:rFonts w:asciiTheme="majorHAnsi" w:eastAsia="Times New Roman" w:hAnsiTheme="majorHAnsi" w:cstheme="majorBidi"/>
                <w:b/>
                <w:bCs/>
                <w:color w:val="2F5496" w:themeColor="accent1" w:themeShade="BF"/>
                <w:sz w:val="26"/>
                <w:szCs w:val="32"/>
                <w:lang w:bidi="ar-SA"/>
              </w:rPr>
              <w:t>2</w:t>
            </w:r>
            <w:r w:rsidR="00BF5D59" w:rsidRPr="008626FF">
              <w:rPr>
                <w:rFonts w:asciiTheme="majorHAnsi" w:eastAsia="Times New Roman" w:hAnsiTheme="majorHAnsi" w:cstheme="majorBidi"/>
                <w:b/>
                <w:bCs/>
                <w:color w:val="2F5496" w:themeColor="accent1" w:themeShade="BF"/>
                <w:sz w:val="26"/>
                <w:szCs w:val="32"/>
                <w:lang w:bidi="ar-SA"/>
              </w:rPr>
              <w:t>.</w:t>
            </w:r>
            <w:r w:rsidR="005164D1">
              <w:rPr>
                <w:rFonts w:asciiTheme="majorHAnsi" w:eastAsia="Times New Roman" w:hAnsiTheme="majorHAnsi" w:cstheme="majorBidi"/>
                <w:b/>
                <w:bCs/>
                <w:color w:val="2F5496" w:themeColor="accent1" w:themeShade="BF"/>
                <w:sz w:val="26"/>
                <w:szCs w:val="32"/>
                <w:lang w:bidi="ar-SA"/>
              </w:rPr>
              <w:t>6</w:t>
            </w:r>
            <w:r w:rsidR="00BF5D59" w:rsidRPr="008626FF">
              <w:rPr>
                <w:rFonts w:asciiTheme="majorHAnsi" w:eastAsia="Times New Roman" w:hAnsiTheme="majorHAnsi" w:cstheme="majorBidi"/>
                <w:b/>
                <w:bCs/>
                <w:color w:val="2F5496" w:themeColor="accent1" w:themeShade="BF"/>
                <w:sz w:val="26"/>
                <w:szCs w:val="32"/>
                <w:lang w:bidi="ar-SA"/>
              </w:rPr>
              <w:t xml:space="preserve"> – </w:t>
            </w:r>
            <w:r w:rsidR="00D47A49">
              <w:rPr>
                <w:rFonts w:asciiTheme="majorHAnsi" w:eastAsia="Times New Roman" w:hAnsiTheme="majorHAnsi" w:cstheme="majorBidi"/>
                <w:b/>
                <w:bCs/>
                <w:color w:val="2F5496" w:themeColor="accent1" w:themeShade="BF"/>
                <w:sz w:val="26"/>
                <w:szCs w:val="32"/>
                <w:lang w:bidi="ar-SA"/>
              </w:rPr>
              <w:t>UDL task</w:t>
            </w:r>
            <w:r w:rsidR="00BF5D59">
              <w:rPr>
                <w:rFonts w:asciiTheme="majorHAnsi" w:eastAsia="Times New Roman" w:hAnsiTheme="majorHAnsi" w:cstheme="majorBidi"/>
                <w:b/>
                <w:bCs/>
                <w:color w:val="2F5496" w:themeColor="accent1" w:themeShade="BF"/>
                <w:sz w:val="26"/>
                <w:szCs w:val="32"/>
                <w:lang w:bidi="ar-SA"/>
              </w:rPr>
              <w:t xml:space="preserve"> </w:t>
            </w:r>
            <w:r w:rsidR="00BF5D59" w:rsidRPr="008626FF">
              <w:rPr>
                <w:rFonts w:asciiTheme="majorHAnsi" w:eastAsia="Times New Roman" w:hAnsiTheme="majorHAnsi" w:cstheme="majorBidi"/>
                <w:b/>
                <w:bCs/>
                <w:color w:val="2F5496" w:themeColor="accent1" w:themeShade="BF"/>
                <w:sz w:val="26"/>
                <w:szCs w:val="32"/>
                <w:lang w:bidi="ar-SA"/>
              </w:rPr>
              <w:t>(</w:t>
            </w:r>
            <w:r w:rsidR="00BF5D59">
              <w:rPr>
                <w:rFonts w:asciiTheme="majorHAnsi" w:eastAsia="Times New Roman" w:hAnsiTheme="majorHAnsi" w:cstheme="majorBidi"/>
                <w:b/>
                <w:bCs/>
                <w:color w:val="2F5496" w:themeColor="accent1" w:themeShade="BF"/>
                <w:sz w:val="26"/>
                <w:szCs w:val="32"/>
                <w:lang w:bidi="ar-SA"/>
              </w:rPr>
              <w:t>20</w:t>
            </w:r>
            <w:r w:rsidR="00BF5D59" w:rsidRPr="008626FF">
              <w:rPr>
                <w:rFonts w:asciiTheme="majorHAnsi" w:eastAsia="Times New Roman" w:hAnsiTheme="majorHAnsi" w:cstheme="majorBidi"/>
                <w:b/>
                <w:bCs/>
                <w:color w:val="2F5496" w:themeColor="accent1" w:themeShade="BF"/>
                <w:sz w:val="26"/>
                <w:szCs w:val="32"/>
                <w:lang w:bidi="ar-SA"/>
              </w:rPr>
              <w:t xml:space="preserve"> minutes)</w:t>
            </w:r>
            <w:r w:rsidR="00BF5D59" w:rsidRPr="008626FF">
              <w:rPr>
                <w:rFonts w:ascii="Gadugi" w:eastAsiaTheme="majorEastAsia" w:hAnsi="Gadugi" w:cstheme="majorBidi"/>
                <w:noProof/>
                <w:color w:val="2F5496" w:themeColor="accent1" w:themeShade="BF"/>
                <w:szCs w:val="32"/>
                <w:lang w:bidi="ar-SA"/>
              </w:rPr>
              <w:t xml:space="preserve"> </w:t>
            </w:r>
          </w:p>
          <w:p w14:paraId="303DC5E5" w14:textId="412D1B5C" w:rsidR="006A2344" w:rsidRPr="008626FF" w:rsidRDefault="006A2344" w:rsidP="00E515FB">
            <w:pPr>
              <w:keepNext/>
              <w:keepLines/>
              <w:outlineLvl w:val="0"/>
              <w:rPr>
                <w:rFonts w:asciiTheme="majorHAnsi" w:eastAsia="Times New Roman" w:hAnsiTheme="majorHAnsi" w:cstheme="majorBidi"/>
                <w:b/>
                <w:bCs/>
                <w:color w:val="2F5496" w:themeColor="accent1" w:themeShade="BF"/>
                <w:sz w:val="26"/>
                <w:szCs w:val="32"/>
                <w:lang w:bidi="ar-SA"/>
              </w:rPr>
            </w:pPr>
          </w:p>
          <w:p w14:paraId="36BFE141" w14:textId="17C18610" w:rsidR="00DF1042" w:rsidRDefault="00797059" w:rsidP="004F7518">
            <w:pPr>
              <w:rPr>
                <w:rFonts w:ascii="Gadugi" w:hAnsi="Gadugi"/>
                <w:sz w:val="22"/>
                <w:lang w:bidi="ar-SA"/>
              </w:rPr>
            </w:pPr>
            <w:r w:rsidRPr="007F54F3">
              <w:rPr>
                <w:rFonts w:ascii="Gadugi" w:hAnsi="Gadugi"/>
                <w:sz w:val="22"/>
                <w:lang w:bidi="ar-SA"/>
              </w:rPr>
              <w:t>In a traditional classroom, there may be only one way for a student to complete a</w:t>
            </w:r>
            <w:r w:rsidR="00DF1042" w:rsidRPr="007F54F3">
              <w:rPr>
                <w:rFonts w:ascii="Gadugi" w:hAnsi="Gadugi"/>
                <w:sz w:val="22"/>
                <w:lang w:bidi="ar-SA"/>
              </w:rPr>
              <w:t xml:space="preserve"> task</w:t>
            </w:r>
            <w:r w:rsidRPr="007F54F3">
              <w:rPr>
                <w:rFonts w:ascii="Gadugi" w:hAnsi="Gadugi"/>
                <w:sz w:val="22"/>
                <w:lang w:bidi="ar-SA"/>
              </w:rPr>
              <w:t xml:space="preserve">. This might be </w:t>
            </w:r>
            <w:r w:rsidR="00DF1042" w:rsidRPr="007F54F3">
              <w:rPr>
                <w:rFonts w:ascii="Gadugi" w:hAnsi="Gadugi"/>
                <w:sz w:val="22"/>
                <w:lang w:bidi="ar-SA"/>
              </w:rPr>
              <w:t>following a textbook or completing</w:t>
            </w:r>
            <w:r w:rsidRPr="007F54F3">
              <w:rPr>
                <w:rFonts w:ascii="Gadugi" w:hAnsi="Gadugi"/>
                <w:sz w:val="22"/>
                <w:lang w:bidi="ar-SA"/>
              </w:rPr>
              <w:t xml:space="preserve"> a worksheet. </w:t>
            </w:r>
          </w:p>
          <w:p w14:paraId="7640C0B1" w14:textId="77777777" w:rsidR="008C393D" w:rsidRPr="007F54F3" w:rsidRDefault="008C393D" w:rsidP="004F7518">
            <w:pPr>
              <w:rPr>
                <w:rFonts w:ascii="Gadugi" w:hAnsi="Gadugi"/>
                <w:sz w:val="22"/>
                <w:lang w:bidi="ar-SA"/>
              </w:rPr>
            </w:pPr>
          </w:p>
          <w:p w14:paraId="5EF0385F" w14:textId="2D2D3EF0" w:rsidR="00797059" w:rsidRDefault="00797059" w:rsidP="004F7518">
            <w:pPr>
              <w:rPr>
                <w:rFonts w:ascii="Gadugi" w:hAnsi="Gadugi"/>
                <w:sz w:val="22"/>
                <w:lang w:bidi="ar-SA"/>
              </w:rPr>
            </w:pPr>
            <w:r w:rsidRPr="007F54F3">
              <w:rPr>
                <w:rFonts w:ascii="Gadugi" w:hAnsi="Gadugi"/>
                <w:sz w:val="22"/>
                <w:lang w:bidi="ar-SA"/>
              </w:rPr>
              <w:t>W</w:t>
            </w:r>
            <w:r w:rsidR="00DF1042" w:rsidRPr="007F54F3">
              <w:rPr>
                <w:rFonts w:ascii="Gadugi" w:hAnsi="Gadugi"/>
                <w:sz w:val="22"/>
                <w:lang w:bidi="ar-SA"/>
              </w:rPr>
              <w:t>hen teachers use</w:t>
            </w:r>
            <w:r w:rsidRPr="007F54F3">
              <w:rPr>
                <w:rFonts w:ascii="Gadugi" w:hAnsi="Gadugi"/>
                <w:sz w:val="22"/>
                <w:lang w:bidi="ar-SA"/>
              </w:rPr>
              <w:t xml:space="preserve"> UDL, the</w:t>
            </w:r>
            <w:r w:rsidR="00DF1042" w:rsidRPr="007F54F3">
              <w:rPr>
                <w:rFonts w:ascii="Gadugi" w:hAnsi="Gadugi"/>
                <w:sz w:val="22"/>
                <w:lang w:bidi="ar-SA"/>
              </w:rPr>
              <w:t>y</w:t>
            </w:r>
            <w:r w:rsidRPr="007F54F3">
              <w:rPr>
                <w:rFonts w:ascii="Gadugi" w:hAnsi="Gadugi"/>
                <w:sz w:val="22"/>
                <w:lang w:bidi="ar-SA"/>
              </w:rPr>
              <w:t xml:space="preserve"> </w:t>
            </w:r>
            <w:r w:rsidR="00DF1042" w:rsidRPr="007F54F3">
              <w:rPr>
                <w:rFonts w:ascii="Gadugi" w:hAnsi="Gadugi"/>
                <w:sz w:val="22"/>
                <w:lang w:bidi="ar-SA"/>
              </w:rPr>
              <w:t>provide</w:t>
            </w:r>
            <w:r w:rsidRPr="007F54F3">
              <w:rPr>
                <w:rFonts w:ascii="Gadugi" w:hAnsi="Gadugi"/>
                <w:sz w:val="22"/>
                <w:lang w:bidi="ar-SA"/>
              </w:rPr>
              <w:t xml:space="preserve"> multiple options. For instance, students may be able to create a po</w:t>
            </w:r>
            <w:r w:rsidR="00E358C3" w:rsidRPr="007F54F3">
              <w:rPr>
                <w:rFonts w:ascii="Gadugi" w:hAnsi="Gadugi"/>
                <w:sz w:val="22"/>
                <w:lang w:bidi="ar-SA"/>
              </w:rPr>
              <w:t>ster</w:t>
            </w:r>
            <w:r w:rsidRPr="007F54F3">
              <w:rPr>
                <w:rFonts w:ascii="Gadugi" w:hAnsi="Gadugi"/>
                <w:sz w:val="22"/>
                <w:lang w:bidi="ar-SA"/>
              </w:rPr>
              <w:t xml:space="preserve"> or a video to show what they know. They may even be allowed to draw a comic strip. The</w:t>
            </w:r>
            <w:r w:rsidR="00E358C3" w:rsidRPr="007F54F3">
              <w:rPr>
                <w:rFonts w:ascii="Gadugi" w:hAnsi="Gadugi"/>
                <w:sz w:val="22"/>
                <w:lang w:bidi="ar-SA"/>
              </w:rPr>
              <w:t xml:space="preserve"> focus is on </w:t>
            </w:r>
            <w:r w:rsidR="00CB2F54" w:rsidRPr="007F54F3">
              <w:rPr>
                <w:rFonts w:ascii="Gadugi" w:hAnsi="Gadugi"/>
                <w:sz w:val="22"/>
                <w:lang w:bidi="ar-SA"/>
              </w:rPr>
              <w:t>the result</w:t>
            </w:r>
            <w:r w:rsidR="00E358C3" w:rsidRPr="007F54F3">
              <w:rPr>
                <w:rFonts w:ascii="Gadugi" w:hAnsi="Gadugi"/>
                <w:sz w:val="22"/>
                <w:lang w:bidi="ar-SA"/>
              </w:rPr>
              <w:t>, to meet the learning outcomes</w:t>
            </w:r>
            <w:r w:rsidRPr="007F54F3">
              <w:rPr>
                <w:rFonts w:ascii="Gadugi" w:hAnsi="Gadugi"/>
                <w:sz w:val="22"/>
                <w:lang w:bidi="ar-SA"/>
              </w:rPr>
              <w:t>, a</w:t>
            </w:r>
            <w:r w:rsidR="00E358C3" w:rsidRPr="007F54F3">
              <w:rPr>
                <w:rFonts w:ascii="Gadugi" w:hAnsi="Gadugi"/>
                <w:sz w:val="22"/>
                <w:lang w:bidi="ar-SA"/>
              </w:rPr>
              <w:t xml:space="preserve">nd students have some </w:t>
            </w:r>
            <w:r w:rsidR="00DD278B" w:rsidRPr="007F54F3">
              <w:rPr>
                <w:rFonts w:ascii="Gadugi" w:hAnsi="Gadugi"/>
                <w:sz w:val="22"/>
                <w:lang w:bidi="ar-SA"/>
              </w:rPr>
              <w:t xml:space="preserve">choices on how the achieve it. </w:t>
            </w:r>
            <w:r w:rsidR="00CB2F54" w:rsidRPr="007F54F3">
              <w:rPr>
                <w:rFonts w:ascii="Gadugi" w:hAnsi="Gadugi"/>
                <w:sz w:val="22"/>
                <w:lang w:bidi="ar-SA"/>
              </w:rPr>
              <w:t xml:space="preserve">This can be particularly effective when a teacher would like students to show what they have understood at the end of a unit of work. </w:t>
            </w:r>
          </w:p>
          <w:p w14:paraId="3BD441BF" w14:textId="77777777" w:rsidR="008C393D" w:rsidRPr="007F54F3" w:rsidRDefault="008C393D" w:rsidP="004F7518">
            <w:pPr>
              <w:rPr>
                <w:rFonts w:ascii="Gadugi" w:hAnsi="Gadugi"/>
                <w:sz w:val="22"/>
                <w:lang w:bidi="ar-SA"/>
              </w:rPr>
            </w:pPr>
          </w:p>
          <w:p w14:paraId="7D10CD19" w14:textId="13F3584E" w:rsidR="005969B9" w:rsidRPr="005A6D4E" w:rsidRDefault="00B25AFF" w:rsidP="005A6D4E">
            <w:pPr>
              <w:rPr>
                <w:rFonts w:ascii="Gadugi" w:hAnsi="Gadugi"/>
                <w:lang w:bidi="ar-SA"/>
              </w:rPr>
            </w:pPr>
            <w:r w:rsidRPr="00255631">
              <w:rPr>
                <w:rFonts w:cs="Calibri"/>
                <w:noProof/>
                <w:kern w:val="1"/>
                <w:lang w:eastAsia="en-GB" w:bidi="ar-SA"/>
              </w:rPr>
              <w:drawing>
                <wp:anchor distT="0" distB="0" distL="114300" distR="114300" simplePos="0" relativeHeight="252670976" behindDoc="0" locked="0" layoutInCell="1" allowOverlap="1" wp14:anchorId="738328A9" wp14:editId="436BCBF1">
                  <wp:simplePos x="0" y="0"/>
                  <wp:positionH relativeFrom="column">
                    <wp:posOffset>299720</wp:posOffset>
                  </wp:positionH>
                  <wp:positionV relativeFrom="paragraph">
                    <wp:posOffset>26670</wp:posOffset>
                  </wp:positionV>
                  <wp:extent cx="729615" cy="1240155"/>
                  <wp:effectExtent l="0" t="0" r="0" b="0"/>
                  <wp:wrapThrough wrapText="bothSides">
                    <wp:wrapPolygon edited="0">
                      <wp:start x="11279" y="0"/>
                      <wp:lineTo x="3948" y="4977"/>
                      <wp:lineTo x="2820" y="8627"/>
                      <wp:lineTo x="3948" y="10286"/>
                      <wp:lineTo x="7896" y="11281"/>
                      <wp:lineTo x="6768" y="13604"/>
                      <wp:lineTo x="5640" y="20240"/>
                      <wp:lineTo x="6768" y="20903"/>
                      <wp:lineTo x="14663" y="21235"/>
                      <wp:lineTo x="17483" y="21235"/>
                      <wp:lineTo x="20867" y="16590"/>
                      <wp:lineTo x="20867" y="14931"/>
                      <wp:lineTo x="18611" y="11281"/>
                      <wp:lineTo x="20867" y="5972"/>
                      <wp:lineTo x="20867" y="1991"/>
                      <wp:lineTo x="18611" y="0"/>
                      <wp:lineTo x="11279" y="0"/>
                    </wp:wrapPolygon>
                  </wp:wrapThrough>
                  <wp:docPr id="1269" name="Picture 1269"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58" cstate="print">
                            <a:extLst>
                              <a:ext uri="{BEBA8EAE-BF5A-486C-A8C5-ECC9F3942E4B}">
                                <a14:imgProps xmlns:a14="http://schemas.microsoft.com/office/drawing/2010/main">
                                  <a14:imgLayer r:embed="rId59">
                                    <a14:imgEffect>
                                      <a14:backgroundRemoval t="33621" b="97701" l="30179" r="52500">
                                        <a14:foregroundMark x1="50427" y1="34723" x2="50893" y2="33621"/>
                                        <a14:foregroundMark x1="45179" y1="47126" x2="48560" y2="39134"/>
                                        <a14:foregroundMark x1="42679" y1="48276" x2="48036" y2="53448"/>
                                        <a14:foregroundMark x1="37321" y1="46839" x2="51607" y2="44828"/>
                                        <a14:foregroundMark x1="39797" y1="56632" x2="43750" y2="59770"/>
                                        <a14:foregroundMark x1="43750" y1="59770" x2="44821" y2="90517"/>
                                        <a14:foregroundMark x1="45536" y1="58333" x2="52321" y2="84195"/>
                                        <a14:foregroundMark x1="36865" y1="61494" x2="40893" y2="61494"/>
                                        <a14:foregroundMark x1="37143" y1="96264" x2="46215" y2="95569"/>
                                        <a14:foregroundMark x1="52321" y1="44828" x2="52500" y2="47414"/>
                                        <a14:foregroundMark x1="50893" y1="35920" x2="46071" y2="34770"/>
                                        <a14:foregroundMark x1="46607" y1="33621" x2="49821" y2="34195"/>
                                        <a14:foregroundMark x1="38929" y1="58908" x2="41071" y2="58333"/>
                                        <a14:foregroundMark x1="41071" y1="58333" x2="41071" y2="58333"/>
                                        <a14:foregroundMark x1="38214" y1="58333" x2="40714" y2="58046"/>
                                        <a14:foregroundMark x1="45179" y1="95690" x2="47679" y2="97701"/>
                                        <a14:foregroundMark x1="44643" y1="35920" x2="41429" y2="42241"/>
                                        <a14:backgroundMark x1="31964" y1="51437" x2="37679" y2="55460"/>
                                        <a14:backgroundMark x1="37679" y1="55460" x2="38868" y2="56608"/>
                                        <a14:backgroundMark x1="30000" y1="44253" x2="33750" y2="53161"/>
                                        <a14:backgroundMark x1="49458" y1="94530" x2="50000" y2="95402"/>
                                        <a14:backgroundMark x1="51071" y1="33908" x2="51786" y2="35057"/>
                                      </a14:backgroundRemoval>
                                    </a14:imgEffect>
                                  </a14:imgLayer>
                                </a14:imgProps>
                              </a:ext>
                              <a:ext uri="{28A0092B-C50C-407E-A947-70E740481C1C}">
                                <a14:useLocalDpi xmlns:a14="http://schemas.microsoft.com/office/drawing/2010/main" val="0"/>
                              </a:ext>
                            </a:extLst>
                          </a:blip>
                          <a:srcRect l="27704" t="29080" r="46439"/>
                          <a:stretch/>
                        </pic:blipFill>
                        <pic:spPr bwMode="auto">
                          <a:xfrm>
                            <a:off x="0" y="0"/>
                            <a:ext cx="729615" cy="124015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255631">
              <w:rPr>
                <w:rFonts w:cs="Calibri"/>
                <w:noProof/>
                <w:kern w:val="1"/>
                <w:lang w:eastAsia="en-GB" w:bidi="ar-SA"/>
              </w:rPr>
              <mc:AlternateContent>
                <mc:Choice Requires="wps">
                  <w:drawing>
                    <wp:anchor distT="0" distB="0" distL="114300" distR="114300" simplePos="0" relativeHeight="252672000" behindDoc="0" locked="0" layoutInCell="1" allowOverlap="1" wp14:anchorId="7C2B21A2" wp14:editId="1B194BB3">
                      <wp:simplePos x="0" y="0"/>
                      <wp:positionH relativeFrom="column">
                        <wp:posOffset>1948180</wp:posOffset>
                      </wp:positionH>
                      <wp:positionV relativeFrom="paragraph">
                        <wp:posOffset>169545</wp:posOffset>
                      </wp:positionV>
                      <wp:extent cx="3031490" cy="755015"/>
                      <wp:effectExtent l="914400" t="0" r="16510" b="26035"/>
                      <wp:wrapNone/>
                      <wp:docPr id="1265" name="Speech Bubble: Rectangle with Corners Rounded 1265"/>
                      <wp:cNvGraphicFramePr/>
                      <a:graphic xmlns:a="http://schemas.openxmlformats.org/drawingml/2006/main">
                        <a:graphicData uri="http://schemas.microsoft.com/office/word/2010/wordprocessingShape">
                          <wps:wsp>
                            <wps:cNvSpPr/>
                            <wps:spPr>
                              <a:xfrm>
                                <a:off x="0" y="0"/>
                                <a:ext cx="3031490" cy="755015"/>
                              </a:xfrm>
                              <a:prstGeom prst="wedgeRoundRectCallout">
                                <a:avLst>
                                  <a:gd name="adj1" fmla="val -78677"/>
                                  <a:gd name="adj2" fmla="val -5672"/>
                                  <a:gd name="adj3" fmla="val 16667"/>
                                </a:avLst>
                              </a:prstGeom>
                              <a:solidFill>
                                <a:sysClr val="windowText" lastClr="000000"/>
                              </a:solidFill>
                              <a:ln w="22225" cap="flat" cmpd="sng" algn="ctr">
                                <a:solidFill>
                                  <a:sysClr val="windowText" lastClr="000000"/>
                                </a:solidFill>
                                <a:prstDash val="solid"/>
                                <a:miter lim="800000"/>
                              </a:ln>
                              <a:effectLst/>
                            </wps:spPr>
                            <wps:txbx>
                              <w:txbxContent>
                                <w:p w14:paraId="6409ED24" w14:textId="2FF55C21" w:rsidR="005969B9" w:rsidRPr="00CE4465" w:rsidRDefault="00CD275B" w:rsidP="00CE4465">
                                  <w:pPr>
                                    <w:jc w:val="center"/>
                                    <w:rPr>
                                      <w:sz w:val="32"/>
                                      <w:szCs w:val="32"/>
                                    </w:rPr>
                                  </w:pPr>
                                  <w:r>
                                    <w:rPr>
                                      <w:sz w:val="32"/>
                                      <w:szCs w:val="32"/>
                                    </w:rPr>
                                    <w:t>Create and describe a repeated pattern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type w14:anchorId="7C2B21A2"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1265" o:spid="_x0000_s1054" type="#_x0000_t62" style="position:absolute;margin-left:153.4pt;margin-top:13.35pt;width:238.7pt;height:59.45pt;z-index:252672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T8KGpwIAAI0FAAAOAAAAZHJzL2Uyb0RvYy54bWysVN1P2zAQf5+0/8HyO6QJ/aIiRVUR0yQE&#10;CJh4dh2n9WT7PNtt0v31OzuhLWNPaHlwzr7z+Xe/+7i6brUiO+G8BFPS/HxAiTAcKmnWJf3xcns2&#10;pcQHZiqmwIiS7oWn1/OvX64aOxMFbEBVwhF0YvyssSXdhGBnWeb5Rmjmz8EKg8oanGYBt26dVY41&#10;6F2rrBgMxlkDrrIOuPAeT286JZ0n/3UteHioay8CUSVFbCGtLq2ruGbzKzZbO2Y3kvcw2CdQaCYN&#10;PnpwdcMCI1snP7jSkjvwUIdzDjqDupZcpBgwmnzwVzTPG2ZFigXJ8fZAk/9/bvn97tk+OqShsX7m&#10;UYxRtLXT8Y/4SJvI2h/IEm0gHA8vBhf58BI55aibjEaDfBTZzI63rfPhmwBNolDSRlRr8QRbUz1h&#10;WpZMKdiGRBrb3fmQ2KuIYRrLhFU/c0pqrTAZO6bI2WQ6nkz6bJ0YFe+MRuNJ8dHm4tQmH4/HyQ/i&#10;7J9F6Q1pxOBByepWKpU2e79UjiAExC9NBc0Lxk+JYj6gAklJXx/4u6vKkKakBX4j5IhhbdeK4VWu&#10;bVVSb9aUMLXGpuHBJRbe3faffzgGc8P8pkOdvHakaBmw15TUJZ2ewlYmhipSt2AiYhKPxRCl0K5a&#10;IhF1MY2e4tEKqv2jIw66jvKW30p89w55eWQOs4aFgWMhPOBSK0AmoJco2YD7/a/zaI+VjVpKGmxJ&#10;ZOnXljmBdH83WPOX+XAYezhthqNJgRt3qlmdasxWLwHThnWE6JIY7YN6E2sH+hWnxyK+iipmOL7d&#10;5aPfLEM3KnD+cLFYJDPsW8vCnXm2PDqP1EXGX9pX5mxf6gGL5B7e2revtK45jrbxpoHFNkAtD6R3&#10;vPYZwJ5PDdXPpzhUTvfJ6jhF538AAAD//wMAUEsDBBQABgAIAAAAIQDnuCO54QAAAAoBAAAPAAAA&#10;ZHJzL2Rvd25yZXYueG1sTI9BS8NAEIXvgv9hGcGb3STWNKTZlCIUgiLaKj1vk2kSzM6G7DaJ/nrH&#10;kx6H9/HeN9lmNp0YcXCtJQXhIgCBVNqqpVrBx/vuLgHhvKZKd5ZQwRc62OTXV5lOKzvRHseDrwWX&#10;kEu1gsb7PpXSlQ0a7Ra2R+LsbAejPZ9DLatBT1xuOhkFQSyNbokXGt3jY4Pl5+FiFND2+3kK3ctT&#10;+Lof2+LtXOySY6HU7c28XYPwOPs/GH71WR1ydjrZC1VOdArug5jVvYIoXoFgYJUsIxAnJpcPMcg8&#10;k/9fyH8AAAD//wMAUEsBAi0AFAAGAAgAAAAhALaDOJL+AAAA4QEAABMAAAAAAAAAAAAAAAAAAAAA&#10;AFtDb250ZW50X1R5cGVzXS54bWxQSwECLQAUAAYACAAAACEAOP0h/9YAAACUAQAACwAAAAAAAAAA&#10;AAAAAAAvAQAAX3JlbHMvLnJlbHNQSwECLQAUAAYACAAAACEAeE/ChqcCAACNBQAADgAAAAAAAAAA&#10;AAAAAAAuAgAAZHJzL2Uyb0RvYy54bWxQSwECLQAUAAYACAAAACEA57gjueEAAAAKAQAADwAAAAAA&#10;AAAAAAAAAAABBQAAZHJzL2Rvd25yZXYueG1sUEsFBgAAAAAEAAQA8wAAAA8GAAAAAA==&#10;" adj="-6194,9575" fillcolor="windowText" strokecolor="windowText" strokeweight="1.75pt">
                      <v:textbox>
                        <w:txbxContent>
                          <w:p w14:paraId="6409ED24" w14:textId="2FF55C21" w:rsidR="005969B9" w:rsidRPr="00CE4465" w:rsidRDefault="00CD275B" w:rsidP="00CE4465">
                            <w:pPr>
                              <w:jc w:val="center"/>
                              <w:rPr>
                                <w:sz w:val="32"/>
                                <w:szCs w:val="32"/>
                              </w:rPr>
                            </w:pPr>
                            <w:r>
                              <w:rPr>
                                <w:sz w:val="32"/>
                                <w:szCs w:val="32"/>
                              </w:rPr>
                              <w:t>Create and describe a repeated pattern</w:t>
                            </w:r>
                          </w:p>
                        </w:txbxContent>
                      </v:textbox>
                    </v:shape>
                  </w:pict>
                </mc:Fallback>
              </mc:AlternateContent>
            </w:r>
          </w:p>
          <w:p w14:paraId="08992ABA" w14:textId="1E3518CB" w:rsidR="005969B9" w:rsidRPr="00255631" w:rsidRDefault="005969B9" w:rsidP="005969B9">
            <w:pPr>
              <w:autoSpaceDE w:val="0"/>
              <w:autoSpaceDN w:val="0"/>
              <w:adjustRightInd w:val="0"/>
              <w:rPr>
                <w:rFonts w:cs="Calibri"/>
                <w:kern w:val="1"/>
                <w:lang w:eastAsia="en-GB" w:bidi="ar-SA"/>
              </w:rPr>
            </w:pPr>
          </w:p>
          <w:p w14:paraId="7708D1BF" w14:textId="77777777" w:rsidR="005969B9" w:rsidRDefault="005969B9" w:rsidP="005969B9">
            <w:pPr>
              <w:autoSpaceDE w:val="0"/>
              <w:autoSpaceDN w:val="0"/>
              <w:adjustRightInd w:val="0"/>
              <w:rPr>
                <w:rFonts w:cs="Calibri"/>
                <w:color w:val="4472C4" w:themeColor="accent1"/>
                <w:kern w:val="1"/>
                <w:lang w:eastAsia="en-GB" w:bidi="ar-SA"/>
              </w:rPr>
            </w:pPr>
          </w:p>
          <w:p w14:paraId="286384B9" w14:textId="3B47C15A" w:rsidR="005969B9" w:rsidRDefault="007F54F3" w:rsidP="005969B9">
            <w:pPr>
              <w:autoSpaceDE w:val="0"/>
              <w:autoSpaceDN w:val="0"/>
              <w:adjustRightInd w:val="0"/>
              <w:rPr>
                <w:rFonts w:cs="Calibri"/>
                <w:color w:val="4472C4" w:themeColor="accent1"/>
                <w:kern w:val="1"/>
                <w:lang w:eastAsia="en-GB" w:bidi="ar-SA"/>
              </w:rPr>
            </w:pPr>
            <w:r w:rsidRPr="008626FF">
              <w:rPr>
                <w:noProof/>
                <w:color w:val="4472C4" w:themeColor="accent1"/>
              </w:rPr>
              <w:drawing>
                <wp:anchor distT="0" distB="0" distL="114300" distR="114300" simplePos="0" relativeHeight="252617728" behindDoc="0" locked="0" layoutInCell="1" allowOverlap="1" wp14:anchorId="433374BE" wp14:editId="32020B36">
                  <wp:simplePos x="0" y="0"/>
                  <wp:positionH relativeFrom="column">
                    <wp:posOffset>5098415</wp:posOffset>
                  </wp:positionH>
                  <wp:positionV relativeFrom="paragraph">
                    <wp:posOffset>164465</wp:posOffset>
                  </wp:positionV>
                  <wp:extent cx="780415" cy="726440"/>
                  <wp:effectExtent l="0" t="0" r="0" b="0"/>
                  <wp:wrapNone/>
                  <wp:docPr id="457" name="Picture 457"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p>
          <w:p w14:paraId="0CE77C43" w14:textId="03363188" w:rsidR="005969B9" w:rsidRDefault="005969B9" w:rsidP="005969B9">
            <w:pPr>
              <w:autoSpaceDE w:val="0"/>
              <w:autoSpaceDN w:val="0"/>
              <w:adjustRightInd w:val="0"/>
              <w:rPr>
                <w:rFonts w:cs="Calibri"/>
                <w:color w:val="4472C4" w:themeColor="accent1"/>
                <w:kern w:val="1"/>
                <w:lang w:eastAsia="en-GB" w:bidi="ar-SA"/>
              </w:rPr>
            </w:pPr>
          </w:p>
          <w:p w14:paraId="2796BBA8" w14:textId="28AC7A92" w:rsidR="005969B9" w:rsidRDefault="005969B9" w:rsidP="005969B9">
            <w:pPr>
              <w:autoSpaceDE w:val="0"/>
              <w:autoSpaceDN w:val="0"/>
              <w:adjustRightInd w:val="0"/>
              <w:rPr>
                <w:rFonts w:cs="Calibri"/>
                <w:color w:val="4472C4" w:themeColor="accent1"/>
                <w:kern w:val="1"/>
                <w:lang w:eastAsia="en-GB" w:bidi="ar-SA"/>
              </w:rPr>
            </w:pPr>
          </w:p>
          <w:p w14:paraId="7D5D5886" w14:textId="4B3E9786" w:rsidR="00DD278B" w:rsidRDefault="00DD278B" w:rsidP="004F7518">
            <w:pPr>
              <w:rPr>
                <w:rFonts w:ascii="Gadugi" w:hAnsi="Gadugi"/>
                <w:lang w:bidi="ar-SA"/>
              </w:rPr>
            </w:pPr>
          </w:p>
          <w:p w14:paraId="7E7CB38B" w14:textId="77777777" w:rsidR="002A2CCA" w:rsidRPr="007F54F3" w:rsidRDefault="00DD278B" w:rsidP="0065206E">
            <w:pPr>
              <w:pStyle w:val="ListParagraph"/>
              <w:numPr>
                <w:ilvl w:val="0"/>
                <w:numId w:val="13"/>
              </w:numPr>
              <w:rPr>
                <w:rFonts w:ascii="Gadugi" w:hAnsi="Gadugi"/>
                <w:sz w:val="22"/>
                <w:lang w:bidi="ar-SA"/>
              </w:rPr>
            </w:pPr>
            <w:r w:rsidRPr="007F54F3">
              <w:rPr>
                <w:rFonts w:ascii="Gadugi" w:hAnsi="Gadugi"/>
                <w:b/>
                <w:bCs/>
                <w:sz w:val="22"/>
                <w:lang w:bidi="ar-SA"/>
              </w:rPr>
              <w:t xml:space="preserve">Plan </w:t>
            </w:r>
            <w:r w:rsidRPr="007F54F3">
              <w:rPr>
                <w:rFonts w:ascii="Gadugi" w:hAnsi="Gadugi"/>
                <w:sz w:val="22"/>
                <w:lang w:bidi="ar-SA"/>
              </w:rPr>
              <w:t>different ways for students to meet the same outcome</w:t>
            </w:r>
            <w:r w:rsidR="00C25563" w:rsidRPr="007F54F3">
              <w:rPr>
                <w:rFonts w:ascii="Gadugi" w:hAnsi="Gadugi"/>
                <w:sz w:val="22"/>
                <w:lang w:bidi="ar-SA"/>
              </w:rPr>
              <w:t xml:space="preserve">. </w:t>
            </w:r>
          </w:p>
          <w:p w14:paraId="48FAFF30" w14:textId="6F8E86D5" w:rsidR="004E4F1C" w:rsidRPr="007F54F3" w:rsidRDefault="00C25563" w:rsidP="0065206E">
            <w:pPr>
              <w:pStyle w:val="ListParagraph"/>
              <w:numPr>
                <w:ilvl w:val="0"/>
                <w:numId w:val="13"/>
              </w:numPr>
              <w:rPr>
                <w:rFonts w:ascii="Gadugi" w:hAnsi="Gadugi"/>
                <w:sz w:val="22"/>
                <w:lang w:bidi="ar-SA"/>
              </w:rPr>
            </w:pPr>
            <w:r w:rsidRPr="007F54F3">
              <w:rPr>
                <w:rFonts w:ascii="Gadugi" w:hAnsi="Gadugi"/>
                <w:b/>
                <w:bCs/>
                <w:sz w:val="22"/>
                <w:lang w:bidi="ar-SA"/>
              </w:rPr>
              <w:t>Copy</w:t>
            </w:r>
            <w:r w:rsidRPr="007F54F3">
              <w:rPr>
                <w:rFonts w:ascii="Gadugi" w:hAnsi="Gadugi"/>
                <w:sz w:val="22"/>
                <w:lang w:bidi="ar-SA"/>
              </w:rPr>
              <w:t xml:space="preserve"> the grid below into your learning journal and </w:t>
            </w:r>
            <w:r w:rsidR="004E4F1C" w:rsidRPr="007F54F3">
              <w:rPr>
                <w:rFonts w:ascii="Gadugi" w:hAnsi="Gadugi"/>
                <w:sz w:val="22"/>
                <w:lang w:bidi="ar-SA"/>
              </w:rPr>
              <w:t>think</w:t>
            </w:r>
            <w:r w:rsidR="008C393D">
              <w:rPr>
                <w:rFonts w:ascii="Gadugi" w:hAnsi="Gadugi"/>
                <w:sz w:val="22"/>
                <w:lang w:bidi="ar-SA"/>
              </w:rPr>
              <w:t xml:space="preserve"> of</w:t>
            </w:r>
            <w:r w:rsidR="00312244" w:rsidRPr="007F54F3">
              <w:rPr>
                <w:rFonts w:ascii="Gadugi" w:hAnsi="Gadugi"/>
                <w:sz w:val="22"/>
                <w:lang w:bidi="ar-SA"/>
              </w:rPr>
              <w:t xml:space="preserve"> ideas </w:t>
            </w:r>
            <w:r w:rsidR="008C393D">
              <w:rPr>
                <w:rFonts w:ascii="Gadugi" w:hAnsi="Gadugi"/>
                <w:sz w:val="22"/>
                <w:lang w:bidi="ar-SA"/>
              </w:rPr>
              <w:t>to engage learners</w:t>
            </w:r>
            <w:r w:rsidR="004E4F1C" w:rsidRPr="007F54F3">
              <w:rPr>
                <w:rFonts w:ascii="Gadugi" w:hAnsi="Gadugi"/>
                <w:sz w:val="22"/>
                <w:lang w:bidi="ar-SA"/>
              </w:rPr>
              <w:t>.</w:t>
            </w:r>
          </w:p>
          <w:p w14:paraId="38155A3F" w14:textId="580EB531" w:rsidR="00DD278B" w:rsidRPr="007F54F3" w:rsidRDefault="004E4F1C" w:rsidP="0065206E">
            <w:pPr>
              <w:pStyle w:val="ListParagraph"/>
              <w:numPr>
                <w:ilvl w:val="0"/>
                <w:numId w:val="13"/>
              </w:numPr>
              <w:rPr>
                <w:rFonts w:ascii="Gadugi" w:hAnsi="Gadugi"/>
                <w:sz w:val="22"/>
                <w:lang w:bidi="ar-SA"/>
              </w:rPr>
            </w:pPr>
            <w:r w:rsidRPr="007F54F3">
              <w:rPr>
                <w:rFonts w:ascii="Gadugi" w:hAnsi="Gadugi"/>
                <w:b/>
                <w:bCs/>
                <w:sz w:val="22"/>
                <w:lang w:bidi="ar-SA"/>
              </w:rPr>
              <w:t xml:space="preserve">Write </w:t>
            </w:r>
            <w:r w:rsidRPr="007F54F3">
              <w:rPr>
                <w:rFonts w:ascii="Gadugi" w:hAnsi="Gadugi"/>
                <w:sz w:val="22"/>
                <w:lang w:bidi="ar-SA"/>
              </w:rPr>
              <w:t xml:space="preserve">down </w:t>
            </w:r>
            <w:r w:rsidR="00312244" w:rsidRPr="007F54F3">
              <w:rPr>
                <w:rFonts w:ascii="Gadugi" w:hAnsi="Gadugi"/>
                <w:sz w:val="22"/>
                <w:lang w:bidi="ar-SA"/>
              </w:rPr>
              <w:t xml:space="preserve">how </w:t>
            </w:r>
            <w:r w:rsidR="002A2CCA" w:rsidRPr="007F54F3">
              <w:rPr>
                <w:rFonts w:ascii="Gadugi" w:hAnsi="Gadugi"/>
                <w:sz w:val="22"/>
                <w:lang w:bidi="ar-SA"/>
              </w:rPr>
              <w:t>students with difficulties might approach the</w:t>
            </w:r>
            <w:r w:rsidR="00574F0A" w:rsidRPr="007F54F3">
              <w:rPr>
                <w:rFonts w:ascii="Gadugi" w:hAnsi="Gadugi"/>
                <w:sz w:val="22"/>
                <w:lang w:bidi="ar-SA"/>
              </w:rPr>
              <w:t>se</w:t>
            </w:r>
            <w:r w:rsidR="002A2CCA" w:rsidRPr="007F54F3">
              <w:rPr>
                <w:rFonts w:ascii="Gadugi" w:hAnsi="Gadugi"/>
                <w:sz w:val="22"/>
                <w:lang w:bidi="ar-SA"/>
              </w:rPr>
              <w:t xml:space="preserve"> tasks. </w:t>
            </w:r>
          </w:p>
          <w:p w14:paraId="31261956" w14:textId="44D31BF3" w:rsidR="00A81E03" w:rsidRDefault="00A81E03" w:rsidP="00A81E03">
            <w:pPr>
              <w:rPr>
                <w:rFonts w:ascii="Gadugi" w:hAnsi="Gadugi"/>
                <w:lang w:bidi="ar-SA"/>
              </w:rPr>
            </w:pPr>
          </w:p>
          <w:tbl>
            <w:tblPr>
              <w:tblStyle w:val="TableGrid"/>
              <w:tblW w:w="0" w:type="auto"/>
              <w:tblInd w:w="166" w:type="dxa"/>
              <w:tblLook w:val="04A0" w:firstRow="1" w:lastRow="0" w:firstColumn="1" w:lastColumn="0" w:noHBand="0" w:noVBand="1"/>
            </w:tblPr>
            <w:tblGrid>
              <w:gridCol w:w="3969"/>
              <w:gridCol w:w="5245"/>
            </w:tblGrid>
            <w:tr w:rsidR="006F54B7" w:rsidRPr="007F54F3" w14:paraId="221B06D4" w14:textId="77777777" w:rsidTr="009C0431">
              <w:tc>
                <w:tcPr>
                  <w:tcW w:w="3969" w:type="dxa"/>
                </w:tcPr>
                <w:p w14:paraId="33CB63FA" w14:textId="1D454F53" w:rsidR="006F54B7" w:rsidRPr="007F54F3" w:rsidRDefault="006F54B7" w:rsidP="00A81E03">
                  <w:pPr>
                    <w:rPr>
                      <w:rFonts w:ascii="Gadugi" w:hAnsi="Gadugi"/>
                      <w:sz w:val="22"/>
                      <w:lang w:bidi="ar-SA"/>
                    </w:rPr>
                  </w:pPr>
                  <w:r w:rsidRPr="007F54F3">
                    <w:rPr>
                      <w:rFonts w:ascii="Gadugi" w:hAnsi="Gadugi"/>
                      <w:sz w:val="22"/>
                      <w:lang w:bidi="ar-SA"/>
                    </w:rPr>
                    <w:t xml:space="preserve">Task </w:t>
                  </w:r>
                </w:p>
              </w:tc>
              <w:tc>
                <w:tcPr>
                  <w:tcW w:w="5245" w:type="dxa"/>
                </w:tcPr>
                <w:p w14:paraId="1CC73A79" w14:textId="08E2003E" w:rsidR="006F54B7" w:rsidRPr="007F54F3" w:rsidRDefault="006F54B7" w:rsidP="00A81E03">
                  <w:pPr>
                    <w:rPr>
                      <w:rFonts w:ascii="Gadugi" w:hAnsi="Gadugi"/>
                      <w:sz w:val="22"/>
                      <w:lang w:bidi="ar-SA"/>
                    </w:rPr>
                  </w:pPr>
                  <w:r w:rsidRPr="007F54F3">
                    <w:rPr>
                      <w:rFonts w:ascii="Gadugi" w:hAnsi="Gadugi"/>
                      <w:sz w:val="22"/>
                      <w:lang w:bidi="ar-SA"/>
                    </w:rPr>
                    <w:t xml:space="preserve">How it supports </w:t>
                  </w:r>
                  <w:r w:rsidR="00C25563" w:rsidRPr="007F54F3">
                    <w:rPr>
                      <w:rFonts w:ascii="Gadugi" w:hAnsi="Gadugi"/>
                      <w:sz w:val="22"/>
                      <w:lang w:bidi="ar-SA"/>
                    </w:rPr>
                    <w:t>students’ strengths</w:t>
                  </w:r>
                </w:p>
              </w:tc>
            </w:tr>
            <w:tr w:rsidR="006F54B7" w:rsidRPr="007F54F3" w14:paraId="3E904F3D" w14:textId="77777777" w:rsidTr="009C0431">
              <w:tc>
                <w:tcPr>
                  <w:tcW w:w="3969" w:type="dxa"/>
                </w:tcPr>
                <w:p w14:paraId="32097FEF" w14:textId="794DBAC0" w:rsidR="006F54B7" w:rsidRPr="007F54F3" w:rsidRDefault="00CD275B" w:rsidP="00A81E03">
                  <w:pPr>
                    <w:rPr>
                      <w:rFonts w:ascii="Gadugi" w:hAnsi="Gadugi"/>
                      <w:sz w:val="22"/>
                      <w:lang w:bidi="ar-SA"/>
                    </w:rPr>
                  </w:pPr>
                  <w:r w:rsidRPr="007F54F3">
                    <w:rPr>
                      <w:rFonts w:ascii="Gadugi" w:hAnsi="Gadugi"/>
                      <w:sz w:val="22"/>
                      <w:lang w:bidi="ar-SA"/>
                    </w:rPr>
                    <w:t xml:space="preserve">Using musical instruments students sing a song with a </w:t>
                  </w:r>
                  <w:r w:rsidR="00312244" w:rsidRPr="007F54F3">
                    <w:rPr>
                      <w:rFonts w:ascii="Gadugi" w:hAnsi="Gadugi"/>
                      <w:sz w:val="22"/>
                      <w:lang w:bidi="ar-SA"/>
                    </w:rPr>
                    <w:t xml:space="preserve">repetitive beat. </w:t>
                  </w:r>
                </w:p>
              </w:tc>
              <w:tc>
                <w:tcPr>
                  <w:tcW w:w="5245" w:type="dxa"/>
                </w:tcPr>
                <w:p w14:paraId="317DB4DD" w14:textId="77777777" w:rsidR="006F54B7" w:rsidRPr="007F54F3" w:rsidRDefault="006F54B7" w:rsidP="00A81E03">
                  <w:pPr>
                    <w:rPr>
                      <w:rFonts w:ascii="Gadugi" w:hAnsi="Gadugi"/>
                      <w:sz w:val="22"/>
                      <w:lang w:bidi="ar-SA"/>
                    </w:rPr>
                  </w:pPr>
                </w:p>
              </w:tc>
            </w:tr>
            <w:tr w:rsidR="006F54B7" w:rsidRPr="007F54F3" w14:paraId="0E12255A" w14:textId="77777777" w:rsidTr="009C0431">
              <w:tc>
                <w:tcPr>
                  <w:tcW w:w="3969" w:type="dxa"/>
                </w:tcPr>
                <w:p w14:paraId="413C9F8B" w14:textId="74B5CC52" w:rsidR="006F54B7" w:rsidRPr="007F54F3" w:rsidRDefault="00312244" w:rsidP="00A81E03">
                  <w:pPr>
                    <w:rPr>
                      <w:rFonts w:ascii="Gadugi" w:hAnsi="Gadugi"/>
                      <w:sz w:val="22"/>
                      <w:lang w:bidi="ar-SA"/>
                    </w:rPr>
                  </w:pPr>
                  <w:r w:rsidRPr="007F54F3">
                    <w:rPr>
                      <w:rFonts w:ascii="Gadugi" w:hAnsi="Gadugi"/>
                      <w:sz w:val="22"/>
                      <w:lang w:bidi="ar-SA"/>
                    </w:rPr>
                    <w:t xml:space="preserve">Students use stones and twigs in the outside area to create a pattern. </w:t>
                  </w:r>
                </w:p>
              </w:tc>
              <w:tc>
                <w:tcPr>
                  <w:tcW w:w="5245" w:type="dxa"/>
                </w:tcPr>
                <w:p w14:paraId="4DC15CCE" w14:textId="1F63E2AB" w:rsidR="006F54B7" w:rsidRPr="007F54F3" w:rsidRDefault="006F54B7" w:rsidP="00A81E03">
                  <w:pPr>
                    <w:rPr>
                      <w:rFonts w:ascii="Gadugi" w:hAnsi="Gadugi"/>
                      <w:sz w:val="22"/>
                      <w:lang w:bidi="ar-SA"/>
                    </w:rPr>
                  </w:pPr>
                </w:p>
              </w:tc>
            </w:tr>
          </w:tbl>
          <w:p w14:paraId="64E4094C" w14:textId="27029121" w:rsidR="00A81E03" w:rsidRPr="007F54F3" w:rsidRDefault="00A81E03" w:rsidP="00A81E03">
            <w:pPr>
              <w:rPr>
                <w:rFonts w:ascii="Gadugi" w:hAnsi="Gadugi"/>
                <w:sz w:val="22"/>
                <w:lang w:bidi="ar-SA"/>
              </w:rPr>
            </w:pPr>
          </w:p>
          <w:p w14:paraId="4E967FF7" w14:textId="3F83A405" w:rsidR="0057170E" w:rsidRPr="007F54F3" w:rsidRDefault="0057170E" w:rsidP="0065206E">
            <w:pPr>
              <w:pStyle w:val="ListParagraph"/>
              <w:numPr>
                <w:ilvl w:val="0"/>
                <w:numId w:val="13"/>
              </w:numPr>
              <w:rPr>
                <w:rFonts w:ascii="Gadugi" w:hAnsi="Gadugi"/>
                <w:sz w:val="22"/>
                <w:lang w:bidi="ar-SA"/>
              </w:rPr>
            </w:pPr>
            <w:r w:rsidRPr="007F54F3">
              <w:rPr>
                <w:rFonts w:ascii="Gadugi" w:hAnsi="Gadugi"/>
                <w:sz w:val="22"/>
                <w:lang w:bidi="ar-SA"/>
              </w:rPr>
              <w:t>Conside</w:t>
            </w:r>
            <w:r w:rsidR="00015382" w:rsidRPr="007F54F3">
              <w:rPr>
                <w:rFonts w:ascii="Gadugi" w:hAnsi="Gadugi"/>
                <w:sz w:val="22"/>
                <w:lang w:bidi="ar-SA"/>
              </w:rPr>
              <w:t>r</w:t>
            </w:r>
            <w:r w:rsidRPr="007F54F3">
              <w:rPr>
                <w:rFonts w:ascii="Gadugi" w:hAnsi="Gadugi"/>
                <w:sz w:val="22"/>
                <w:lang w:bidi="ar-SA"/>
              </w:rPr>
              <w:t xml:space="preserve"> a child with an attention </w:t>
            </w:r>
            <w:r w:rsidR="00290658" w:rsidRPr="007F54F3">
              <w:rPr>
                <w:rFonts w:ascii="Gadugi" w:hAnsi="Gadugi"/>
                <w:sz w:val="22"/>
                <w:lang w:bidi="ar-SA"/>
              </w:rPr>
              <w:t>difficulty</w:t>
            </w:r>
            <w:r w:rsidR="00D83018">
              <w:rPr>
                <w:rFonts w:ascii="Gadugi" w:hAnsi="Gadugi"/>
                <w:sz w:val="22"/>
                <w:lang w:bidi="ar-SA"/>
              </w:rPr>
              <w:t>.</w:t>
            </w:r>
            <w:r w:rsidRPr="007F54F3">
              <w:rPr>
                <w:rFonts w:ascii="Gadugi" w:hAnsi="Gadugi"/>
                <w:sz w:val="22"/>
                <w:lang w:bidi="ar-SA"/>
              </w:rPr>
              <w:t xml:space="preserve"> How will this style of learning </w:t>
            </w:r>
            <w:r w:rsidR="00015382" w:rsidRPr="007F54F3">
              <w:rPr>
                <w:rFonts w:ascii="Gadugi" w:hAnsi="Gadugi"/>
                <w:sz w:val="22"/>
                <w:lang w:bidi="ar-SA"/>
              </w:rPr>
              <w:t>suit them?</w:t>
            </w:r>
          </w:p>
          <w:p w14:paraId="45805BDA" w14:textId="2BB6E3F8" w:rsidR="00015382" w:rsidRPr="007F54F3" w:rsidRDefault="00015382" w:rsidP="0065206E">
            <w:pPr>
              <w:pStyle w:val="ListParagraph"/>
              <w:numPr>
                <w:ilvl w:val="0"/>
                <w:numId w:val="13"/>
              </w:numPr>
              <w:rPr>
                <w:rFonts w:ascii="Gadugi" w:hAnsi="Gadugi"/>
                <w:sz w:val="22"/>
                <w:lang w:bidi="ar-SA"/>
              </w:rPr>
            </w:pPr>
            <w:r w:rsidRPr="007F54F3">
              <w:rPr>
                <w:rFonts w:ascii="Gadugi" w:hAnsi="Gadugi"/>
                <w:sz w:val="22"/>
                <w:lang w:bidi="ar-SA"/>
              </w:rPr>
              <w:t>Have you tried this approach before?</w:t>
            </w:r>
          </w:p>
          <w:p w14:paraId="1ACC966A" w14:textId="328ECC12" w:rsidR="00797059" w:rsidRPr="007F54F3" w:rsidRDefault="00015382" w:rsidP="0065206E">
            <w:pPr>
              <w:pStyle w:val="ListParagraph"/>
              <w:numPr>
                <w:ilvl w:val="0"/>
                <w:numId w:val="13"/>
              </w:numPr>
              <w:rPr>
                <w:rFonts w:ascii="Gadugi" w:hAnsi="Gadugi"/>
                <w:sz w:val="22"/>
                <w:lang w:bidi="ar-SA"/>
              </w:rPr>
            </w:pPr>
            <w:r w:rsidRPr="007F54F3">
              <w:rPr>
                <w:rFonts w:ascii="Gadugi" w:hAnsi="Gadugi"/>
                <w:sz w:val="22"/>
                <w:lang w:bidi="ar-SA"/>
              </w:rPr>
              <w:t xml:space="preserve">What are the </w:t>
            </w:r>
            <w:r w:rsidR="008E15C8" w:rsidRPr="007F54F3">
              <w:rPr>
                <w:rFonts w:ascii="Gadugi" w:hAnsi="Gadugi"/>
                <w:sz w:val="22"/>
                <w:lang w:bidi="ar-SA"/>
              </w:rPr>
              <w:t xml:space="preserve">benefits and challenges of teaching in this way? </w:t>
            </w:r>
          </w:p>
          <w:p w14:paraId="68607314" w14:textId="3476852A" w:rsidR="00BF5D59" w:rsidRPr="008626FF" w:rsidRDefault="00BF5D59" w:rsidP="004F7518">
            <w:pPr>
              <w:rPr>
                <w:lang w:bidi="ar-SA"/>
              </w:rPr>
            </w:pPr>
          </w:p>
        </w:tc>
      </w:tr>
      <w:bookmarkEnd w:id="20"/>
    </w:tbl>
    <w:p w14:paraId="650A7F88" w14:textId="13201017" w:rsidR="00D4395D" w:rsidRDefault="00D4395D" w:rsidP="0062265C">
      <w:pPr>
        <w:shd w:val="clear" w:color="auto" w:fill="FFFFFF"/>
        <w:rPr>
          <w:rFonts w:ascii="Gadugi" w:hAnsi="Gadugi"/>
          <w:b/>
          <w:bCs/>
          <w:color w:val="0070C0"/>
          <w:sz w:val="22"/>
        </w:rPr>
      </w:pPr>
    </w:p>
    <w:tbl>
      <w:tblPr>
        <w:tblStyle w:val="TableGrid"/>
        <w:tblpPr w:leftFromText="180" w:rightFromText="180" w:vertAnchor="text" w:horzAnchor="margin" w:tblpY="-332"/>
        <w:tblW w:w="10031" w:type="dxa"/>
        <w:tblLook w:val="04A0" w:firstRow="1" w:lastRow="0" w:firstColumn="1" w:lastColumn="0" w:noHBand="0" w:noVBand="1"/>
      </w:tblPr>
      <w:tblGrid>
        <w:gridCol w:w="10031"/>
      </w:tblGrid>
      <w:tr w:rsidR="002F3D91" w:rsidRPr="00855B55" w14:paraId="76E2CEAD" w14:textId="77777777" w:rsidTr="002476A3">
        <w:trPr>
          <w:trHeight w:val="1833"/>
        </w:trPr>
        <w:tc>
          <w:tcPr>
            <w:tcW w:w="10031" w:type="dxa"/>
            <w:shd w:val="clear" w:color="auto" w:fill="FBE4D5" w:themeFill="accent2" w:themeFillTint="33"/>
          </w:tcPr>
          <w:p w14:paraId="6B079E78" w14:textId="5B2268D9" w:rsidR="002F3D91" w:rsidRPr="0068194D" w:rsidRDefault="002F3D91" w:rsidP="002476A3">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r w:rsidRPr="009B7BBD">
              <w:rPr>
                <w:rFonts w:asciiTheme="majorHAnsi" w:eastAsia="Times New Roman" w:hAnsiTheme="majorHAnsi" w:cstheme="majorBidi"/>
                <w:b/>
                <w:bCs/>
                <w:color w:val="2F5496" w:themeColor="accent1" w:themeShade="BF"/>
                <w:sz w:val="26"/>
                <w:szCs w:val="26"/>
                <w:lang w:val="en-US" w:bidi="ar-SA"/>
              </w:rPr>
              <w:lastRenderedPageBreak/>
              <w:t xml:space="preserve">Activity </w:t>
            </w:r>
            <w:r>
              <w:rPr>
                <w:rFonts w:asciiTheme="majorHAnsi" w:eastAsia="Times New Roman" w:hAnsiTheme="majorHAnsi" w:cstheme="majorBidi"/>
                <w:b/>
                <w:bCs/>
                <w:color w:val="2F5496" w:themeColor="accent1" w:themeShade="BF"/>
                <w:sz w:val="26"/>
                <w:szCs w:val="26"/>
                <w:lang w:val="en-US" w:bidi="ar-SA"/>
              </w:rPr>
              <w:t>12</w:t>
            </w:r>
            <w:r w:rsidRPr="009B7BBD">
              <w:rPr>
                <w:rFonts w:asciiTheme="majorHAnsi" w:eastAsia="Times New Roman" w:hAnsiTheme="majorHAnsi" w:cstheme="majorBidi"/>
                <w:b/>
                <w:bCs/>
                <w:color w:val="2F5496" w:themeColor="accent1" w:themeShade="BF"/>
                <w:sz w:val="26"/>
                <w:szCs w:val="26"/>
                <w:lang w:val="en-US" w:bidi="ar-SA"/>
              </w:rPr>
              <w:t>.</w:t>
            </w:r>
            <w:r w:rsidR="005164D1">
              <w:rPr>
                <w:rFonts w:asciiTheme="majorHAnsi" w:eastAsia="Times New Roman" w:hAnsiTheme="majorHAnsi" w:cstheme="majorBidi"/>
                <w:b/>
                <w:bCs/>
                <w:color w:val="2F5496" w:themeColor="accent1" w:themeShade="BF"/>
                <w:sz w:val="26"/>
                <w:szCs w:val="26"/>
                <w:lang w:val="en-US" w:bidi="ar-SA"/>
              </w:rPr>
              <w:t>6</w:t>
            </w:r>
            <w:r w:rsidRPr="009B7BBD">
              <w:rPr>
                <w:rFonts w:asciiTheme="majorHAnsi" w:eastAsia="Times New Roman" w:hAnsiTheme="majorHAnsi" w:cstheme="majorBidi"/>
                <w:b/>
                <w:bCs/>
                <w:color w:val="2F5496" w:themeColor="accent1" w:themeShade="BF"/>
                <w:sz w:val="26"/>
                <w:szCs w:val="26"/>
                <w:lang w:val="en-US" w:bidi="ar-SA"/>
              </w:rPr>
              <w:t xml:space="preserve"> answers </w:t>
            </w:r>
            <w:r>
              <w:rPr>
                <w:rFonts w:ascii="Gadugi" w:hAnsi="Gadugi" w:cs="Calibri"/>
                <w:kern w:val="1"/>
                <w:lang w:val="en-US" w:eastAsia="en-GB" w:bidi="ar-SA"/>
              </w:rPr>
              <w:t xml:space="preserve"> </w:t>
            </w:r>
          </w:p>
          <w:p w14:paraId="70DEA56E" w14:textId="7215B9F4" w:rsidR="002F3D91" w:rsidRPr="002F3D91" w:rsidRDefault="002F3D91" w:rsidP="002476A3">
            <w:pPr>
              <w:rPr>
                <w:rFonts w:ascii="Gadugi" w:hAnsi="Gadugi"/>
                <w:sz w:val="22"/>
              </w:rPr>
            </w:pPr>
            <w:r w:rsidRPr="002F3D91">
              <w:rPr>
                <w:rFonts w:ascii="Gadugi" w:hAnsi="Gadugi"/>
                <w:sz w:val="22"/>
              </w:rPr>
              <w:t>Potential benefits and challenges of using the UDL approach</w:t>
            </w:r>
          </w:p>
          <w:p w14:paraId="468BC970" w14:textId="7BBBBB01" w:rsidR="002F3D91" w:rsidRPr="002F3D91" w:rsidRDefault="002F3D91" w:rsidP="002476A3">
            <w:pPr>
              <w:rPr>
                <w:rFonts w:ascii="Gadugi" w:hAnsi="Gadugi"/>
                <w:sz w:val="22"/>
              </w:rPr>
            </w:pPr>
          </w:p>
          <w:tbl>
            <w:tblPr>
              <w:tblStyle w:val="TableGrid"/>
              <w:tblW w:w="0" w:type="auto"/>
              <w:tblLook w:val="04A0" w:firstRow="1" w:lastRow="0" w:firstColumn="1" w:lastColumn="0" w:noHBand="0" w:noVBand="1"/>
            </w:tblPr>
            <w:tblGrid>
              <w:gridCol w:w="4902"/>
              <w:gridCol w:w="4903"/>
            </w:tblGrid>
            <w:tr w:rsidR="002F3D91" w:rsidRPr="002F3D91" w14:paraId="1D6F8392" w14:textId="77777777" w:rsidTr="002F3D91">
              <w:tc>
                <w:tcPr>
                  <w:tcW w:w="4902" w:type="dxa"/>
                </w:tcPr>
                <w:p w14:paraId="4F5B9229" w14:textId="3FBE6843" w:rsidR="002F3D91" w:rsidRPr="00BB0209" w:rsidRDefault="002F3D91" w:rsidP="00A809D0">
                  <w:pPr>
                    <w:framePr w:hSpace="180" w:wrap="around" w:vAnchor="text" w:hAnchor="margin" w:y="-332"/>
                    <w:jc w:val="center"/>
                    <w:rPr>
                      <w:rFonts w:ascii="Gadugi" w:hAnsi="Gadugi"/>
                      <w:b/>
                      <w:bCs/>
                      <w:sz w:val="22"/>
                    </w:rPr>
                  </w:pPr>
                  <w:r w:rsidRPr="00BB0209">
                    <w:rPr>
                      <w:rFonts w:ascii="Gadugi" w:hAnsi="Gadugi"/>
                      <w:b/>
                      <w:bCs/>
                      <w:sz w:val="22"/>
                    </w:rPr>
                    <w:t>Benefits</w:t>
                  </w:r>
                </w:p>
              </w:tc>
              <w:tc>
                <w:tcPr>
                  <w:tcW w:w="4903" w:type="dxa"/>
                </w:tcPr>
                <w:p w14:paraId="07031CAB" w14:textId="30B92574" w:rsidR="002F3D91" w:rsidRPr="00BB0209" w:rsidRDefault="002F3D91" w:rsidP="00A809D0">
                  <w:pPr>
                    <w:framePr w:hSpace="180" w:wrap="around" w:vAnchor="text" w:hAnchor="margin" w:y="-332"/>
                    <w:jc w:val="center"/>
                    <w:rPr>
                      <w:rFonts w:ascii="Gadugi" w:hAnsi="Gadugi"/>
                      <w:b/>
                      <w:bCs/>
                      <w:sz w:val="22"/>
                    </w:rPr>
                  </w:pPr>
                  <w:r w:rsidRPr="00BB0209">
                    <w:rPr>
                      <w:rFonts w:ascii="Gadugi" w:hAnsi="Gadugi"/>
                      <w:b/>
                      <w:bCs/>
                      <w:sz w:val="22"/>
                    </w:rPr>
                    <w:t>Challenges</w:t>
                  </w:r>
                </w:p>
              </w:tc>
            </w:tr>
            <w:tr w:rsidR="002F3D91" w:rsidRPr="002F3D91" w14:paraId="0AF1DC57" w14:textId="77777777" w:rsidTr="002F3D91">
              <w:tc>
                <w:tcPr>
                  <w:tcW w:w="4902" w:type="dxa"/>
                </w:tcPr>
                <w:p w14:paraId="673A20A5" w14:textId="17D155F1" w:rsidR="002F3D91" w:rsidRPr="00B82034" w:rsidRDefault="00962E52"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A greater opportunity for learners to more fully demonstrate knowledge</w:t>
                  </w:r>
                </w:p>
                <w:p w14:paraId="00369F69" w14:textId="3FCEBD5E" w:rsidR="00962E52" w:rsidRPr="00B82034" w:rsidRDefault="007A27FA"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 xml:space="preserve">Learning is adjusted to suit different learning styles </w:t>
                  </w:r>
                </w:p>
                <w:p w14:paraId="055AE5ED" w14:textId="194A8ED9" w:rsidR="007A27FA" w:rsidRPr="00B82034" w:rsidRDefault="00B82034" w:rsidP="00A809D0">
                  <w:pPr>
                    <w:pStyle w:val="ListParagraph"/>
                    <w:framePr w:hSpace="180" w:wrap="around" w:vAnchor="text" w:hAnchor="margin" w:y="-332"/>
                    <w:numPr>
                      <w:ilvl w:val="0"/>
                      <w:numId w:val="13"/>
                    </w:numPr>
                    <w:ind w:left="360"/>
                    <w:rPr>
                      <w:rFonts w:ascii="Gadugi" w:hAnsi="Gadugi"/>
                      <w:sz w:val="22"/>
                    </w:rPr>
                  </w:pPr>
                  <w:r>
                    <w:rPr>
                      <w:rFonts w:ascii="Gadugi" w:hAnsi="Gadugi"/>
                      <w:sz w:val="22"/>
                    </w:rPr>
                    <w:t>Learning is p</w:t>
                  </w:r>
                  <w:r w:rsidR="007A27FA" w:rsidRPr="00B82034">
                    <w:rPr>
                      <w:rFonts w:ascii="Gadugi" w:hAnsi="Gadugi"/>
                      <w:sz w:val="22"/>
                    </w:rPr>
                    <w:t xml:space="preserve">resented in different ways </w:t>
                  </w:r>
                </w:p>
                <w:p w14:paraId="40936927" w14:textId="7C3E66C5" w:rsidR="0049297E" w:rsidRPr="00B82034" w:rsidRDefault="0049297E"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Stude</w:t>
                  </w:r>
                  <w:r w:rsidR="00B82034" w:rsidRPr="00B82034">
                    <w:rPr>
                      <w:rFonts w:ascii="Gadugi" w:hAnsi="Gadugi"/>
                      <w:sz w:val="22"/>
                    </w:rPr>
                    <w:t>n</w:t>
                  </w:r>
                  <w:r w:rsidRPr="00B82034">
                    <w:rPr>
                      <w:rFonts w:ascii="Gadugi" w:hAnsi="Gadugi"/>
                      <w:sz w:val="22"/>
                    </w:rPr>
                    <w:t>ts are given an equal chance to succeed</w:t>
                  </w:r>
                </w:p>
                <w:p w14:paraId="656B6A53" w14:textId="43FBAB6C" w:rsidR="007A27FA" w:rsidRPr="00B82034" w:rsidRDefault="007A27FA"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Stud</w:t>
                  </w:r>
                  <w:r w:rsidR="00B82034" w:rsidRPr="00B82034">
                    <w:rPr>
                      <w:rFonts w:ascii="Gadugi" w:hAnsi="Gadugi"/>
                      <w:sz w:val="22"/>
                    </w:rPr>
                    <w:t>e</w:t>
                  </w:r>
                  <w:r w:rsidRPr="00B82034">
                    <w:rPr>
                      <w:rFonts w:ascii="Gadugi" w:hAnsi="Gadugi"/>
                      <w:sz w:val="22"/>
                    </w:rPr>
                    <w:t>nts learn at their own pace</w:t>
                  </w:r>
                </w:p>
                <w:p w14:paraId="1EE5F22E" w14:textId="1D3A7CFE" w:rsidR="007A27FA" w:rsidRPr="00B82034" w:rsidRDefault="00B82034" w:rsidP="00A809D0">
                  <w:pPr>
                    <w:pStyle w:val="ListParagraph"/>
                    <w:framePr w:hSpace="180" w:wrap="around" w:vAnchor="text" w:hAnchor="margin" w:y="-332"/>
                    <w:numPr>
                      <w:ilvl w:val="0"/>
                      <w:numId w:val="13"/>
                    </w:numPr>
                    <w:ind w:left="360"/>
                    <w:rPr>
                      <w:rFonts w:ascii="Gadugi" w:hAnsi="Gadugi"/>
                      <w:sz w:val="22"/>
                    </w:rPr>
                  </w:pPr>
                  <w:r>
                    <w:rPr>
                      <w:rFonts w:ascii="Gadugi" w:hAnsi="Gadugi"/>
                      <w:sz w:val="22"/>
                    </w:rPr>
                    <w:t>Students are m</w:t>
                  </w:r>
                  <w:r w:rsidR="007A27FA" w:rsidRPr="00B82034">
                    <w:rPr>
                      <w:rFonts w:ascii="Gadugi" w:hAnsi="Gadugi"/>
                      <w:sz w:val="22"/>
                    </w:rPr>
                    <w:t>otivated</w:t>
                  </w:r>
                </w:p>
                <w:p w14:paraId="0C8A59A1" w14:textId="28BF479C" w:rsidR="00EB2D5F" w:rsidRPr="00B82034" w:rsidRDefault="00EB2D5F"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 xml:space="preserve">Freedom from one size fits all approach </w:t>
                  </w:r>
                </w:p>
                <w:p w14:paraId="0ABF8AA2" w14:textId="03F9152A" w:rsidR="0065561F" w:rsidRPr="00B82034" w:rsidRDefault="0065561F"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Builds confidence</w:t>
                  </w:r>
                </w:p>
                <w:p w14:paraId="5A173B66" w14:textId="41DB0A94" w:rsidR="0065561F" w:rsidRPr="00B82034" w:rsidRDefault="0065561F"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 xml:space="preserve">Stimulates curiosity </w:t>
                  </w:r>
                </w:p>
              </w:tc>
              <w:tc>
                <w:tcPr>
                  <w:tcW w:w="4903" w:type="dxa"/>
                </w:tcPr>
                <w:p w14:paraId="28750CA1" w14:textId="6C3A7B14" w:rsidR="002F3D91" w:rsidRPr="00B82034" w:rsidRDefault="0065561F"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Can take longer to plan learning outcomes and tasks for lessons</w:t>
                  </w:r>
                </w:p>
                <w:p w14:paraId="64C30B32" w14:textId="6A9E1C76" w:rsidR="0065561F" w:rsidRDefault="0065561F" w:rsidP="00A809D0">
                  <w:pPr>
                    <w:pStyle w:val="ListParagraph"/>
                    <w:framePr w:hSpace="180" w:wrap="around" w:vAnchor="text" w:hAnchor="margin" w:y="-332"/>
                    <w:numPr>
                      <w:ilvl w:val="0"/>
                      <w:numId w:val="13"/>
                    </w:numPr>
                    <w:ind w:left="360"/>
                    <w:rPr>
                      <w:rFonts w:ascii="Gadugi" w:hAnsi="Gadugi"/>
                      <w:sz w:val="22"/>
                    </w:rPr>
                  </w:pPr>
                  <w:r w:rsidRPr="00B82034">
                    <w:rPr>
                      <w:rFonts w:ascii="Gadugi" w:hAnsi="Gadugi"/>
                      <w:sz w:val="22"/>
                    </w:rPr>
                    <w:t>It is important to know learners well to understand how to make adaptations</w:t>
                  </w:r>
                  <w:r w:rsidR="00755B82">
                    <w:rPr>
                      <w:rFonts w:ascii="Gadugi" w:hAnsi="Gadugi"/>
                      <w:sz w:val="22"/>
                    </w:rPr>
                    <w:t xml:space="preserve">. </w:t>
                  </w:r>
                </w:p>
                <w:p w14:paraId="4EB6CCAF" w14:textId="3079A8FD" w:rsidR="00755B82" w:rsidRPr="00B82034" w:rsidRDefault="00755B82" w:rsidP="00A809D0">
                  <w:pPr>
                    <w:pStyle w:val="ListParagraph"/>
                    <w:framePr w:hSpace="180" w:wrap="around" w:vAnchor="text" w:hAnchor="margin" w:y="-332"/>
                    <w:numPr>
                      <w:ilvl w:val="0"/>
                      <w:numId w:val="13"/>
                    </w:numPr>
                    <w:ind w:left="360"/>
                    <w:rPr>
                      <w:rFonts w:ascii="Gadugi" w:hAnsi="Gadugi"/>
                      <w:sz w:val="22"/>
                    </w:rPr>
                  </w:pPr>
                  <w:r>
                    <w:rPr>
                      <w:rFonts w:ascii="Gadugi" w:hAnsi="Gadugi"/>
                      <w:sz w:val="22"/>
                    </w:rPr>
                    <w:t>Organising multiple tasks</w:t>
                  </w:r>
                  <w:r w:rsidR="00A11A45">
                    <w:rPr>
                      <w:rFonts w:ascii="Gadugi" w:hAnsi="Gadugi"/>
                      <w:sz w:val="22"/>
                    </w:rPr>
                    <w:t xml:space="preserve"> can be difficult, particularly time management. </w:t>
                  </w:r>
                </w:p>
                <w:p w14:paraId="484E9D35" w14:textId="37201499" w:rsidR="0065561F" w:rsidRPr="00BB0209" w:rsidRDefault="0065561F" w:rsidP="00A809D0">
                  <w:pPr>
                    <w:framePr w:hSpace="180" w:wrap="around" w:vAnchor="text" w:hAnchor="margin" w:y="-332"/>
                    <w:rPr>
                      <w:rFonts w:ascii="Gadugi" w:hAnsi="Gadugi"/>
                      <w:sz w:val="22"/>
                    </w:rPr>
                  </w:pPr>
                </w:p>
              </w:tc>
            </w:tr>
          </w:tbl>
          <w:p w14:paraId="6BBE1970" w14:textId="77777777" w:rsidR="002F3D91" w:rsidRPr="00855B55" w:rsidRDefault="002F3D91" w:rsidP="002476A3">
            <w:pPr>
              <w:spacing w:after="120" w:line="276" w:lineRule="auto"/>
              <w:rPr>
                <w:rFonts w:ascii="Gadugi" w:hAnsi="Gadugi"/>
                <w:sz w:val="20"/>
                <w:szCs w:val="20"/>
              </w:rPr>
            </w:pPr>
          </w:p>
        </w:tc>
      </w:tr>
    </w:tbl>
    <w:p w14:paraId="6893C753" w14:textId="527510AC" w:rsidR="002F3D91" w:rsidRDefault="002F3D91" w:rsidP="0062265C">
      <w:pPr>
        <w:shd w:val="clear" w:color="auto" w:fill="FFFFFF"/>
        <w:rPr>
          <w:rFonts w:ascii="Gadugi" w:hAnsi="Gadugi"/>
          <w:b/>
          <w:bCs/>
          <w:color w:val="0070C0"/>
          <w:sz w:val="22"/>
        </w:rPr>
      </w:pPr>
    </w:p>
    <w:p w14:paraId="700D7C16" w14:textId="77777777" w:rsidR="00926B0C" w:rsidRDefault="00926B0C" w:rsidP="0062265C">
      <w:pPr>
        <w:shd w:val="clear" w:color="auto" w:fill="FFFFFF"/>
        <w:rPr>
          <w:rFonts w:ascii="Gadugi" w:hAnsi="Gadugi"/>
          <w:b/>
          <w:bCs/>
          <w:color w:val="0070C0"/>
          <w:sz w:val="22"/>
        </w:rPr>
      </w:pPr>
    </w:p>
    <w:p w14:paraId="23546354" w14:textId="039DBBE0" w:rsidR="00552BA5" w:rsidRDefault="00552BA5" w:rsidP="00926B0C">
      <w:pPr>
        <w:pStyle w:val="NormalWeb"/>
        <w:numPr>
          <w:ilvl w:val="0"/>
          <w:numId w:val="3"/>
        </w:numPr>
        <w:shd w:val="clear" w:color="auto" w:fill="FFFFFF"/>
        <w:spacing w:before="0" w:beforeAutospacing="0" w:after="0" w:afterAutospacing="0"/>
        <w:rPr>
          <w:rFonts w:asciiTheme="majorHAnsi" w:hAnsiTheme="majorHAnsi" w:cstheme="majorHAnsi"/>
          <w:b/>
          <w:color w:val="2F5496" w:themeColor="accent1" w:themeShade="BF"/>
          <w:sz w:val="26"/>
          <w:szCs w:val="26"/>
        </w:rPr>
      </w:pPr>
      <w:bookmarkStart w:id="21" w:name="encouragement-and-self-directed-learning"/>
      <w:bookmarkEnd w:id="21"/>
      <w:r w:rsidRPr="00552BA5">
        <w:rPr>
          <w:rFonts w:asciiTheme="majorHAnsi" w:hAnsiTheme="majorHAnsi" w:cstheme="majorHAnsi"/>
          <w:b/>
          <w:color w:val="2F5496" w:themeColor="accent1" w:themeShade="BF"/>
          <w:sz w:val="26"/>
          <w:szCs w:val="26"/>
        </w:rPr>
        <w:t xml:space="preserve">Why is it hard to </w:t>
      </w:r>
      <w:r w:rsidR="00A44BC8">
        <w:rPr>
          <w:rFonts w:asciiTheme="majorHAnsi" w:hAnsiTheme="majorHAnsi" w:cstheme="majorHAnsi"/>
          <w:b/>
          <w:color w:val="2F5496" w:themeColor="accent1" w:themeShade="BF"/>
          <w:sz w:val="26"/>
          <w:szCs w:val="26"/>
        </w:rPr>
        <w:t>identify</w:t>
      </w:r>
      <w:r w:rsidRPr="00552BA5">
        <w:rPr>
          <w:rFonts w:asciiTheme="majorHAnsi" w:hAnsiTheme="majorHAnsi" w:cstheme="majorHAnsi"/>
          <w:b/>
          <w:color w:val="2F5496" w:themeColor="accent1" w:themeShade="BF"/>
          <w:sz w:val="26"/>
          <w:szCs w:val="26"/>
        </w:rPr>
        <w:t xml:space="preserve"> some learning di</w:t>
      </w:r>
      <w:r w:rsidR="00A44BC8">
        <w:rPr>
          <w:rFonts w:asciiTheme="majorHAnsi" w:hAnsiTheme="majorHAnsi" w:cstheme="majorHAnsi"/>
          <w:b/>
          <w:color w:val="2F5496" w:themeColor="accent1" w:themeShade="BF"/>
          <w:sz w:val="26"/>
          <w:szCs w:val="26"/>
        </w:rPr>
        <w:t>fficultie</w:t>
      </w:r>
      <w:r w:rsidRPr="00552BA5">
        <w:rPr>
          <w:rFonts w:asciiTheme="majorHAnsi" w:hAnsiTheme="majorHAnsi" w:cstheme="majorHAnsi"/>
          <w:b/>
          <w:color w:val="2F5496" w:themeColor="accent1" w:themeShade="BF"/>
          <w:sz w:val="26"/>
          <w:szCs w:val="26"/>
        </w:rPr>
        <w:t>s?</w:t>
      </w:r>
    </w:p>
    <w:p w14:paraId="11634DDA" w14:textId="6A1C9709" w:rsidR="000A687F" w:rsidRDefault="00AC0857" w:rsidP="007F54F3">
      <w:pPr>
        <w:pStyle w:val="NormalWeb"/>
        <w:shd w:val="clear" w:color="auto" w:fill="FFFFFF"/>
        <w:spacing w:before="0" w:beforeAutospacing="0" w:after="0" w:afterAutospacing="0"/>
        <w:rPr>
          <w:rFonts w:ascii="Gadugi" w:hAnsi="Gadugi" w:cstheme="majorHAnsi"/>
          <w:bCs/>
          <w:sz w:val="22"/>
          <w:szCs w:val="22"/>
        </w:rPr>
      </w:pPr>
      <w:r w:rsidRPr="00AC0857">
        <w:rPr>
          <w:rFonts w:ascii="Gadugi" w:hAnsi="Gadugi" w:cstheme="majorHAnsi"/>
          <w:bCs/>
          <w:sz w:val="22"/>
          <w:szCs w:val="22"/>
        </w:rPr>
        <w:t xml:space="preserve">Teachers are often the first to notice that a child </w:t>
      </w:r>
      <w:r w:rsidR="00D01EAB">
        <w:rPr>
          <w:rFonts w:ascii="Gadugi" w:hAnsi="Gadugi" w:cstheme="majorHAnsi"/>
          <w:bCs/>
          <w:sz w:val="22"/>
          <w:szCs w:val="22"/>
        </w:rPr>
        <w:t xml:space="preserve">finds certain areas difficult. </w:t>
      </w:r>
      <w:r w:rsidRPr="00AC0857">
        <w:rPr>
          <w:rFonts w:ascii="Gadugi" w:hAnsi="Gadugi" w:cstheme="majorHAnsi"/>
          <w:bCs/>
          <w:sz w:val="22"/>
          <w:szCs w:val="22"/>
        </w:rPr>
        <w:t>Sometimes the signs are easy to s</w:t>
      </w:r>
      <w:r w:rsidR="00D01EAB">
        <w:rPr>
          <w:rFonts w:ascii="Gadugi" w:hAnsi="Gadugi" w:cstheme="majorHAnsi"/>
          <w:bCs/>
          <w:sz w:val="22"/>
          <w:szCs w:val="22"/>
        </w:rPr>
        <w:t>ee</w:t>
      </w:r>
      <w:r w:rsidRPr="00AC0857">
        <w:rPr>
          <w:rFonts w:ascii="Gadugi" w:hAnsi="Gadugi" w:cstheme="majorHAnsi"/>
          <w:bCs/>
          <w:sz w:val="22"/>
          <w:szCs w:val="22"/>
        </w:rPr>
        <w:t>, like a student who</w:t>
      </w:r>
      <w:r w:rsidR="00D01EAB">
        <w:rPr>
          <w:rFonts w:ascii="Gadugi" w:hAnsi="Gadugi" w:cstheme="majorHAnsi"/>
          <w:bCs/>
          <w:sz w:val="22"/>
          <w:szCs w:val="22"/>
        </w:rPr>
        <w:t xml:space="preserve"> isn’t making a similar amount of progress as</w:t>
      </w:r>
      <w:r w:rsidR="00811797">
        <w:rPr>
          <w:rFonts w:ascii="Gadugi" w:hAnsi="Gadugi" w:cstheme="majorHAnsi"/>
          <w:bCs/>
          <w:sz w:val="22"/>
          <w:szCs w:val="22"/>
        </w:rPr>
        <w:t xml:space="preserve"> </w:t>
      </w:r>
      <w:r w:rsidR="00D01EAB">
        <w:rPr>
          <w:rFonts w:ascii="Gadugi" w:hAnsi="Gadugi" w:cstheme="majorHAnsi"/>
          <w:bCs/>
          <w:sz w:val="22"/>
          <w:szCs w:val="22"/>
        </w:rPr>
        <w:t>their peers</w:t>
      </w:r>
      <w:r w:rsidRPr="00AC0857">
        <w:rPr>
          <w:rFonts w:ascii="Gadugi" w:hAnsi="Gadugi" w:cstheme="majorHAnsi"/>
          <w:bCs/>
          <w:sz w:val="22"/>
          <w:szCs w:val="22"/>
        </w:rPr>
        <w:t>. Or a child who</w:t>
      </w:r>
      <w:r w:rsidR="00811797">
        <w:rPr>
          <w:rFonts w:ascii="Gadugi" w:hAnsi="Gadugi" w:cstheme="majorHAnsi"/>
          <w:bCs/>
          <w:sz w:val="22"/>
          <w:szCs w:val="22"/>
        </w:rPr>
        <w:t xml:space="preserve"> is</w:t>
      </w:r>
      <w:r w:rsidRPr="00AC0857">
        <w:rPr>
          <w:rFonts w:ascii="Gadugi" w:hAnsi="Gadugi" w:cstheme="majorHAnsi"/>
          <w:bCs/>
          <w:sz w:val="22"/>
          <w:szCs w:val="22"/>
        </w:rPr>
        <w:t xml:space="preserve"> working hard </w:t>
      </w:r>
      <w:r w:rsidR="00811797">
        <w:rPr>
          <w:rFonts w:ascii="Gadugi" w:hAnsi="Gadugi" w:cstheme="majorHAnsi"/>
          <w:bCs/>
          <w:sz w:val="22"/>
          <w:szCs w:val="22"/>
        </w:rPr>
        <w:t xml:space="preserve">and focussed </w:t>
      </w:r>
      <w:r w:rsidRPr="00AC0857">
        <w:rPr>
          <w:rFonts w:ascii="Gadugi" w:hAnsi="Gadugi" w:cstheme="majorHAnsi"/>
          <w:bCs/>
          <w:sz w:val="22"/>
          <w:szCs w:val="22"/>
        </w:rPr>
        <w:t>but</w:t>
      </w:r>
      <w:r w:rsidR="00D01EAB">
        <w:rPr>
          <w:rFonts w:ascii="Gadugi" w:hAnsi="Gadugi" w:cstheme="majorHAnsi"/>
          <w:bCs/>
          <w:sz w:val="22"/>
          <w:szCs w:val="22"/>
        </w:rPr>
        <w:t xml:space="preserve"> isn’t retaining the information</w:t>
      </w:r>
      <w:r w:rsidRPr="00AC0857">
        <w:rPr>
          <w:rFonts w:ascii="Gadugi" w:hAnsi="Gadugi" w:cstheme="majorHAnsi"/>
          <w:bCs/>
          <w:sz w:val="22"/>
          <w:szCs w:val="22"/>
        </w:rPr>
        <w:t xml:space="preserve">. </w:t>
      </w:r>
      <w:r w:rsidR="00811797">
        <w:rPr>
          <w:rFonts w:ascii="Gadugi" w:hAnsi="Gadugi" w:cstheme="majorHAnsi"/>
          <w:bCs/>
          <w:sz w:val="22"/>
          <w:szCs w:val="22"/>
        </w:rPr>
        <w:t>S</w:t>
      </w:r>
      <w:r w:rsidRPr="00AC0857">
        <w:rPr>
          <w:rFonts w:ascii="Gadugi" w:hAnsi="Gadugi" w:cstheme="majorHAnsi"/>
          <w:bCs/>
          <w:sz w:val="22"/>
          <w:szCs w:val="22"/>
        </w:rPr>
        <w:t>ometimes the signs are harder to see</w:t>
      </w:r>
      <w:r w:rsidR="00D01EAB">
        <w:rPr>
          <w:rFonts w:ascii="Gadugi" w:hAnsi="Gadugi" w:cstheme="majorHAnsi"/>
          <w:bCs/>
          <w:sz w:val="22"/>
          <w:szCs w:val="22"/>
        </w:rPr>
        <w:t xml:space="preserve"> and</w:t>
      </w:r>
      <w:r w:rsidRPr="00AC0857">
        <w:rPr>
          <w:rFonts w:ascii="Gadugi" w:hAnsi="Gadugi" w:cstheme="majorHAnsi"/>
          <w:bCs/>
          <w:sz w:val="22"/>
          <w:szCs w:val="22"/>
        </w:rPr>
        <w:t xml:space="preserve"> that can mean </w:t>
      </w:r>
      <w:r w:rsidR="00811797">
        <w:rPr>
          <w:rFonts w:ascii="Gadugi" w:hAnsi="Gadugi" w:cstheme="majorHAnsi"/>
          <w:bCs/>
          <w:sz w:val="22"/>
          <w:szCs w:val="22"/>
        </w:rPr>
        <w:t>children who need extra support go unnoticed</w:t>
      </w:r>
      <w:r w:rsidRPr="00AC0857">
        <w:rPr>
          <w:rFonts w:ascii="Gadugi" w:hAnsi="Gadugi" w:cstheme="majorHAnsi"/>
          <w:bCs/>
          <w:sz w:val="22"/>
          <w:szCs w:val="22"/>
        </w:rPr>
        <w:t>.</w:t>
      </w:r>
      <w:r w:rsidR="000A687F">
        <w:rPr>
          <w:rFonts w:ascii="Gadugi" w:hAnsi="Gadugi" w:cstheme="majorHAnsi"/>
          <w:bCs/>
          <w:sz w:val="22"/>
          <w:szCs w:val="22"/>
        </w:rPr>
        <w:t xml:space="preserve"> </w:t>
      </w:r>
    </w:p>
    <w:p w14:paraId="784B4DB0" w14:textId="31AB8212" w:rsidR="00AC0857" w:rsidRPr="00AC0857" w:rsidRDefault="00DD5E5C" w:rsidP="007F54F3">
      <w:pPr>
        <w:pStyle w:val="NormalWeb"/>
        <w:shd w:val="clear" w:color="auto" w:fill="FFFFFF"/>
        <w:spacing w:after="360"/>
        <w:rPr>
          <w:rFonts w:ascii="Gadugi" w:hAnsi="Gadugi" w:cstheme="majorHAnsi"/>
          <w:bCs/>
          <w:sz w:val="22"/>
          <w:szCs w:val="22"/>
        </w:rPr>
      </w:pPr>
      <w:r>
        <w:rPr>
          <w:rFonts w:ascii="Gadugi" w:hAnsi="Gadugi" w:cstheme="majorHAnsi"/>
          <w:bCs/>
          <w:noProof/>
          <w:sz w:val="22"/>
          <w:szCs w:val="22"/>
        </w:rPr>
        <w:drawing>
          <wp:anchor distT="0" distB="0" distL="114300" distR="114300" simplePos="0" relativeHeight="252742656" behindDoc="1" locked="0" layoutInCell="1" allowOverlap="1" wp14:anchorId="0734B6BA" wp14:editId="2EF6FA26">
            <wp:simplePos x="0" y="0"/>
            <wp:positionH relativeFrom="margin">
              <wp:posOffset>4011295</wp:posOffset>
            </wp:positionH>
            <wp:positionV relativeFrom="paragraph">
              <wp:posOffset>1365885</wp:posOffset>
            </wp:positionV>
            <wp:extent cx="2291715" cy="1644650"/>
            <wp:effectExtent l="0" t="0" r="0" b="0"/>
            <wp:wrapSquare wrapText="bothSides"/>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0">
                      <a:extLst>
                        <a:ext uri="{BEBA8EAE-BF5A-486C-A8C5-ECC9F3942E4B}">
                          <a14:imgProps xmlns:a14="http://schemas.microsoft.com/office/drawing/2010/main">
                            <a14:imgLayer r:embed="rId61">
                              <a14:imgEffect>
                                <a14:backgroundRemoval t="10000" b="98710" l="9491" r="96759">
                                  <a14:foregroundMark x1="12963" y1="22258" x2="18287" y2="93226"/>
                                  <a14:foregroundMark x1="9491" y1="24194" x2="10648" y2="37419"/>
                                  <a14:foregroundMark x1="13194" y1="46129" x2="26852" y2="53226"/>
                                  <a14:foregroundMark x1="11343" y1="48710" x2="18750" y2="56129"/>
                                  <a14:foregroundMark x1="10417" y1="46452" x2="20139" y2="57742"/>
                                  <a14:foregroundMark x1="18519" y1="67742" x2="28472" y2="55484"/>
                                  <a14:foregroundMark x1="12731" y1="97742" x2="13426" y2="75161"/>
                                  <a14:foregroundMark x1="11574" y1="60000" x2="12731" y2="51935"/>
                                  <a14:foregroundMark x1="12731" y1="64516" x2="12963" y2="73548"/>
                                  <a14:foregroundMark x1="19213" y1="22903" x2="18981" y2="39032"/>
                                  <a14:foregroundMark x1="23843" y1="33871" x2="22222" y2="22581"/>
                                  <a14:foregroundMark x1="9722" y1="48065" x2="11343" y2="63871"/>
                                  <a14:foregroundMark x1="29398" y1="50968" x2="29630" y2="53226"/>
                                  <a14:foregroundMark x1="29630" y1="52903" x2="28704" y2="44516"/>
                                  <a14:foregroundMark x1="28704" y1="50645" x2="29398" y2="44516"/>
                                  <a14:foregroundMark x1="45602" y1="97097" x2="61574" y2="70000"/>
                                  <a14:foregroundMark x1="61574" y1="70000" x2="65972" y2="96129"/>
                                  <a14:foregroundMark x1="65972" y1="96129" x2="67361" y2="99032"/>
                                  <a14:foregroundMark x1="55787" y1="74839" x2="67593" y2="74194"/>
                                  <a14:foregroundMark x1="67593" y1="74194" x2="65046" y2="70968"/>
                                  <a14:foregroundMark x1="58102" y1="68065" x2="56019" y2="72581"/>
                                  <a14:foregroundMark x1="84491" y1="89677" x2="81250" y2="60000"/>
                                  <a14:foregroundMark x1="81250" y1="60000" x2="93056" y2="81613"/>
                                  <a14:foregroundMark x1="93056" y1="81613" x2="93519" y2="81613"/>
                                  <a14:foregroundMark x1="93519" y1="81613" x2="95139" y2="73548"/>
                                  <a14:foregroundMark x1="93981" y1="87742" x2="89583" y2="87419"/>
                                  <a14:foregroundMark x1="81481" y1="85484" x2="77778" y2="82903"/>
                                  <a14:foregroundMark x1="79167" y1="96452" x2="86343" y2="91290"/>
                                  <a14:foregroundMark x1="81019" y1="55161" x2="90972" y2="61290"/>
                                  <a14:foregroundMark x1="90741" y1="73226" x2="96759" y2="88710"/>
                                  <a14:foregroundMark x1="95370" y1="71935" x2="90972" y2="75161"/>
                                  <a14:foregroundMark x1="55556" y1="97742" x2="57639" y2="81290"/>
                                  <a14:foregroundMark x1="65046" y1="70323" x2="66204" y2="67742"/>
                                  <a14:foregroundMark x1="51852" y1="64194" x2="46991" y2="66452"/>
                                  <a14:foregroundMark x1="53009" y1="59032" x2="45139" y2="62581"/>
                                </a14:backgroundRemoval>
                              </a14:imgEffect>
                            </a14:imgLayer>
                          </a14:imgProps>
                        </a:ext>
                        <a:ext uri="{28A0092B-C50C-407E-A947-70E740481C1C}">
                          <a14:useLocalDpi xmlns:a14="http://schemas.microsoft.com/office/drawing/2010/main" val="0"/>
                        </a:ext>
                      </a:extLst>
                    </a:blip>
                    <a:srcRect/>
                    <a:stretch>
                      <a:fillRect/>
                    </a:stretch>
                  </pic:blipFill>
                  <pic:spPr bwMode="auto">
                    <a:xfrm>
                      <a:off x="0" y="0"/>
                      <a:ext cx="2291715" cy="1644650"/>
                    </a:xfrm>
                    <a:prstGeom prst="rect">
                      <a:avLst/>
                    </a:prstGeom>
                    <a:noFill/>
                  </pic:spPr>
                </pic:pic>
              </a:graphicData>
            </a:graphic>
            <wp14:sizeRelH relativeFrom="margin">
              <wp14:pctWidth>0</wp14:pctWidth>
            </wp14:sizeRelH>
            <wp14:sizeRelV relativeFrom="margin">
              <wp14:pctHeight>0</wp14:pctHeight>
            </wp14:sizeRelV>
          </wp:anchor>
        </w:drawing>
      </w:r>
      <w:r w:rsidR="000A687F">
        <w:rPr>
          <w:rFonts w:ascii="Gadugi" w:hAnsi="Gadugi" w:cstheme="majorHAnsi"/>
          <w:bCs/>
          <w:sz w:val="22"/>
          <w:szCs w:val="22"/>
        </w:rPr>
        <w:t xml:space="preserve">In the examples of learning difficulties shared already in this module, it would be quite </w:t>
      </w:r>
      <w:r w:rsidR="0001356E">
        <w:rPr>
          <w:rFonts w:ascii="Gadugi" w:hAnsi="Gadugi" w:cstheme="majorHAnsi"/>
          <w:bCs/>
          <w:sz w:val="22"/>
          <w:szCs w:val="22"/>
        </w:rPr>
        <w:t xml:space="preserve">common for </w:t>
      </w:r>
      <w:r w:rsidR="00AC0857" w:rsidRPr="00AC0857">
        <w:rPr>
          <w:rFonts w:ascii="Gadugi" w:hAnsi="Gadugi" w:cstheme="majorHAnsi"/>
          <w:bCs/>
          <w:sz w:val="22"/>
          <w:szCs w:val="22"/>
        </w:rPr>
        <w:t xml:space="preserve">a student </w:t>
      </w:r>
      <w:r w:rsidR="0001356E">
        <w:rPr>
          <w:rFonts w:ascii="Gadugi" w:hAnsi="Gadugi" w:cstheme="majorHAnsi"/>
          <w:bCs/>
          <w:sz w:val="22"/>
          <w:szCs w:val="22"/>
        </w:rPr>
        <w:t xml:space="preserve">to be a confident and able writer but struggle with </w:t>
      </w:r>
      <w:r w:rsidR="00AC0857" w:rsidRPr="00AC0857">
        <w:rPr>
          <w:rFonts w:ascii="Gadugi" w:hAnsi="Gadugi" w:cstheme="majorHAnsi"/>
          <w:bCs/>
          <w:sz w:val="22"/>
          <w:szCs w:val="22"/>
        </w:rPr>
        <w:t>basic math</w:t>
      </w:r>
      <w:r w:rsidR="0001356E">
        <w:rPr>
          <w:rFonts w:ascii="Gadugi" w:hAnsi="Gadugi" w:cstheme="majorHAnsi"/>
          <w:bCs/>
          <w:sz w:val="22"/>
          <w:szCs w:val="22"/>
        </w:rPr>
        <w:t>s.</w:t>
      </w:r>
      <w:r w:rsidR="00AC0857" w:rsidRPr="00AC0857">
        <w:rPr>
          <w:rFonts w:ascii="Gadugi" w:hAnsi="Gadugi" w:cstheme="majorHAnsi"/>
          <w:bCs/>
          <w:sz w:val="22"/>
          <w:szCs w:val="22"/>
        </w:rPr>
        <w:t xml:space="preserve"> Or </w:t>
      </w:r>
      <w:r w:rsidR="0088226B">
        <w:rPr>
          <w:rFonts w:ascii="Gadugi" w:hAnsi="Gadugi" w:cstheme="majorHAnsi"/>
          <w:bCs/>
          <w:sz w:val="22"/>
          <w:szCs w:val="22"/>
        </w:rPr>
        <w:t xml:space="preserve">for </w:t>
      </w:r>
      <w:r w:rsidR="00AC0857" w:rsidRPr="00AC0857">
        <w:rPr>
          <w:rFonts w:ascii="Gadugi" w:hAnsi="Gadugi" w:cstheme="majorHAnsi"/>
          <w:bCs/>
          <w:sz w:val="22"/>
          <w:szCs w:val="22"/>
        </w:rPr>
        <w:t xml:space="preserve">a </w:t>
      </w:r>
      <w:r w:rsidR="0088226B">
        <w:rPr>
          <w:rFonts w:ascii="Gadugi" w:hAnsi="Gadugi" w:cstheme="majorHAnsi"/>
          <w:bCs/>
          <w:sz w:val="22"/>
          <w:szCs w:val="22"/>
        </w:rPr>
        <w:t xml:space="preserve">student to give </w:t>
      </w:r>
      <w:r w:rsidR="00AC0857" w:rsidRPr="00AC0857">
        <w:rPr>
          <w:rFonts w:ascii="Gadugi" w:hAnsi="Gadugi" w:cstheme="majorHAnsi"/>
          <w:bCs/>
          <w:sz w:val="22"/>
          <w:szCs w:val="22"/>
        </w:rPr>
        <w:t xml:space="preserve">great answers </w:t>
      </w:r>
      <w:r w:rsidR="0088226B">
        <w:rPr>
          <w:rFonts w:ascii="Gadugi" w:hAnsi="Gadugi" w:cstheme="majorHAnsi"/>
          <w:bCs/>
          <w:sz w:val="22"/>
          <w:szCs w:val="22"/>
        </w:rPr>
        <w:t xml:space="preserve">in </w:t>
      </w:r>
      <w:r w:rsidR="00AC0857" w:rsidRPr="00AC0857">
        <w:rPr>
          <w:rFonts w:ascii="Gadugi" w:hAnsi="Gadugi" w:cstheme="majorHAnsi"/>
          <w:bCs/>
          <w:sz w:val="22"/>
          <w:szCs w:val="22"/>
        </w:rPr>
        <w:t xml:space="preserve">class </w:t>
      </w:r>
      <w:r w:rsidR="0088226B">
        <w:rPr>
          <w:rFonts w:ascii="Gadugi" w:hAnsi="Gadugi" w:cstheme="majorHAnsi"/>
          <w:bCs/>
          <w:sz w:val="22"/>
          <w:szCs w:val="22"/>
        </w:rPr>
        <w:t xml:space="preserve">discussions </w:t>
      </w:r>
      <w:r w:rsidR="00AC0857" w:rsidRPr="00AC0857">
        <w:rPr>
          <w:rFonts w:ascii="Gadugi" w:hAnsi="Gadugi" w:cstheme="majorHAnsi"/>
          <w:bCs/>
          <w:sz w:val="22"/>
          <w:szCs w:val="22"/>
        </w:rPr>
        <w:t xml:space="preserve">but can’t get their ideas down on paper. These gaps often cause </w:t>
      </w:r>
      <w:r w:rsidR="0088226B">
        <w:rPr>
          <w:rFonts w:ascii="Gadugi" w:hAnsi="Gadugi" w:cstheme="majorHAnsi"/>
          <w:bCs/>
          <w:sz w:val="22"/>
          <w:szCs w:val="22"/>
        </w:rPr>
        <w:t>student</w:t>
      </w:r>
      <w:r w:rsidR="00AC0857" w:rsidRPr="00AC0857">
        <w:rPr>
          <w:rFonts w:ascii="Gadugi" w:hAnsi="Gadugi" w:cstheme="majorHAnsi"/>
          <w:bCs/>
          <w:sz w:val="22"/>
          <w:szCs w:val="22"/>
        </w:rPr>
        <w:t>s with learning di</w:t>
      </w:r>
      <w:r w:rsidR="0088226B">
        <w:rPr>
          <w:rFonts w:ascii="Gadugi" w:hAnsi="Gadugi" w:cstheme="majorHAnsi"/>
          <w:bCs/>
          <w:sz w:val="22"/>
          <w:szCs w:val="22"/>
        </w:rPr>
        <w:t>fficulties or disabilities</w:t>
      </w:r>
      <w:r w:rsidR="00AC0857" w:rsidRPr="00AC0857">
        <w:rPr>
          <w:rFonts w:ascii="Gadugi" w:hAnsi="Gadugi" w:cstheme="majorHAnsi"/>
          <w:bCs/>
          <w:sz w:val="22"/>
          <w:szCs w:val="22"/>
        </w:rPr>
        <w:t xml:space="preserve"> to be labe</w:t>
      </w:r>
      <w:r w:rsidR="006F3643">
        <w:rPr>
          <w:rFonts w:ascii="Gadugi" w:hAnsi="Gadugi" w:cstheme="majorHAnsi"/>
          <w:bCs/>
          <w:sz w:val="22"/>
          <w:szCs w:val="22"/>
        </w:rPr>
        <w:t>l</w:t>
      </w:r>
      <w:r w:rsidR="00AC0857" w:rsidRPr="00AC0857">
        <w:rPr>
          <w:rFonts w:ascii="Gadugi" w:hAnsi="Gadugi" w:cstheme="majorHAnsi"/>
          <w:bCs/>
          <w:sz w:val="22"/>
          <w:szCs w:val="22"/>
        </w:rPr>
        <w:t>led as lazy or told to just try harder,</w:t>
      </w:r>
      <w:r w:rsidR="006F3643">
        <w:rPr>
          <w:rFonts w:ascii="Gadugi" w:hAnsi="Gadugi" w:cstheme="majorHAnsi"/>
          <w:bCs/>
          <w:sz w:val="22"/>
          <w:szCs w:val="22"/>
        </w:rPr>
        <w:t xml:space="preserve"> or they receive more work to try and fill the gaps when they might just need that information presented in another way. </w:t>
      </w:r>
      <w:r w:rsidR="00AC0857" w:rsidRPr="00AC0857">
        <w:rPr>
          <w:rFonts w:ascii="Gadugi" w:hAnsi="Gadugi" w:cstheme="majorHAnsi"/>
          <w:bCs/>
          <w:sz w:val="22"/>
          <w:szCs w:val="22"/>
        </w:rPr>
        <w:t xml:space="preserve">Knowing what to look for can help teachers </w:t>
      </w:r>
      <w:r w:rsidR="00A42DC9">
        <w:rPr>
          <w:rFonts w:ascii="Gadugi" w:hAnsi="Gadugi" w:cstheme="majorHAnsi"/>
          <w:bCs/>
          <w:sz w:val="22"/>
          <w:szCs w:val="22"/>
        </w:rPr>
        <w:t>support students in providing</w:t>
      </w:r>
      <w:r w:rsidR="00AC0857" w:rsidRPr="00AC0857">
        <w:rPr>
          <w:rFonts w:ascii="Gadugi" w:hAnsi="Gadugi" w:cstheme="majorHAnsi"/>
          <w:bCs/>
          <w:sz w:val="22"/>
          <w:szCs w:val="22"/>
        </w:rPr>
        <w:t xml:space="preserve"> the help they need.</w:t>
      </w:r>
    </w:p>
    <w:p w14:paraId="67CF23E1" w14:textId="7EA56566" w:rsidR="00FC75B2" w:rsidRDefault="00673BE2" w:rsidP="00F37FD9">
      <w:pPr>
        <w:pStyle w:val="NormalWeb"/>
        <w:shd w:val="clear" w:color="auto" w:fill="FFFFFF"/>
        <w:spacing w:after="360"/>
        <w:rPr>
          <w:rFonts w:ascii="Gadugi" w:hAnsi="Gadugi" w:cstheme="majorHAnsi"/>
          <w:bCs/>
          <w:sz w:val="22"/>
          <w:szCs w:val="22"/>
        </w:rPr>
      </w:pPr>
      <w:r>
        <w:rPr>
          <w:rFonts w:ascii="Gadugi" w:hAnsi="Gadugi" w:cstheme="majorHAnsi"/>
          <w:bCs/>
          <w:sz w:val="22"/>
          <w:szCs w:val="22"/>
        </w:rPr>
        <w:t>S</w:t>
      </w:r>
      <w:r w:rsidR="00FC75B2" w:rsidRPr="00AC0857">
        <w:rPr>
          <w:rFonts w:ascii="Gadugi" w:hAnsi="Gadugi" w:cstheme="majorHAnsi"/>
          <w:bCs/>
          <w:sz w:val="22"/>
          <w:szCs w:val="22"/>
        </w:rPr>
        <w:t>tudent</w:t>
      </w:r>
      <w:r>
        <w:rPr>
          <w:rFonts w:ascii="Gadugi" w:hAnsi="Gadugi" w:cstheme="majorHAnsi"/>
          <w:bCs/>
          <w:sz w:val="22"/>
          <w:szCs w:val="22"/>
        </w:rPr>
        <w:t>s might learn how they can go unnoticed in a classroom situation. If they</w:t>
      </w:r>
      <w:r w:rsidR="00FC75B2" w:rsidRPr="00AC0857">
        <w:rPr>
          <w:rFonts w:ascii="Gadugi" w:hAnsi="Gadugi" w:cstheme="majorHAnsi"/>
          <w:bCs/>
          <w:sz w:val="22"/>
          <w:szCs w:val="22"/>
        </w:rPr>
        <w:t xml:space="preserve"> seem shy</w:t>
      </w:r>
      <w:r>
        <w:rPr>
          <w:rFonts w:ascii="Gadugi" w:hAnsi="Gadugi" w:cstheme="majorHAnsi"/>
          <w:bCs/>
          <w:sz w:val="22"/>
          <w:szCs w:val="22"/>
        </w:rPr>
        <w:t xml:space="preserve">, </w:t>
      </w:r>
      <w:r w:rsidR="00FC75B2" w:rsidRPr="00AC0857">
        <w:rPr>
          <w:rFonts w:ascii="Gadugi" w:hAnsi="Gadugi" w:cstheme="majorHAnsi"/>
          <w:bCs/>
          <w:sz w:val="22"/>
          <w:szCs w:val="22"/>
        </w:rPr>
        <w:t xml:space="preserve">they may be trying to hide a learning issue. </w:t>
      </w:r>
      <w:r>
        <w:rPr>
          <w:rFonts w:ascii="Gadugi" w:hAnsi="Gadugi" w:cstheme="majorHAnsi"/>
          <w:bCs/>
          <w:sz w:val="22"/>
          <w:szCs w:val="22"/>
        </w:rPr>
        <w:t xml:space="preserve">Equally if they are </w:t>
      </w:r>
      <w:r w:rsidR="0034449E">
        <w:rPr>
          <w:rFonts w:ascii="Gadugi" w:hAnsi="Gadugi" w:cstheme="majorHAnsi"/>
          <w:bCs/>
          <w:sz w:val="22"/>
          <w:szCs w:val="22"/>
        </w:rPr>
        <w:t xml:space="preserve">loud and </w:t>
      </w:r>
      <w:r w:rsidR="00FC75B2" w:rsidRPr="00AC0857">
        <w:rPr>
          <w:rFonts w:ascii="Gadugi" w:hAnsi="Gadugi" w:cstheme="majorHAnsi"/>
          <w:bCs/>
          <w:sz w:val="22"/>
          <w:szCs w:val="22"/>
        </w:rPr>
        <w:t xml:space="preserve">act out to draw attention </w:t>
      </w:r>
      <w:r w:rsidR="0034449E">
        <w:rPr>
          <w:rFonts w:ascii="Gadugi" w:hAnsi="Gadugi" w:cstheme="majorHAnsi"/>
          <w:bCs/>
          <w:sz w:val="22"/>
          <w:szCs w:val="22"/>
        </w:rPr>
        <w:t xml:space="preserve">to themselves this could be to distract attention </w:t>
      </w:r>
      <w:r w:rsidR="00FC75B2" w:rsidRPr="00AC0857">
        <w:rPr>
          <w:rFonts w:ascii="Gadugi" w:hAnsi="Gadugi" w:cstheme="majorHAnsi"/>
          <w:bCs/>
          <w:sz w:val="22"/>
          <w:szCs w:val="22"/>
        </w:rPr>
        <w:t xml:space="preserve">away from difficulties </w:t>
      </w:r>
      <w:r w:rsidR="0034449E">
        <w:rPr>
          <w:rFonts w:ascii="Gadugi" w:hAnsi="Gadugi" w:cstheme="majorHAnsi"/>
          <w:bCs/>
          <w:sz w:val="22"/>
          <w:szCs w:val="22"/>
        </w:rPr>
        <w:t>the</w:t>
      </w:r>
      <w:r w:rsidR="00A453B7">
        <w:rPr>
          <w:rFonts w:ascii="Gadugi" w:hAnsi="Gadugi" w:cstheme="majorHAnsi"/>
          <w:bCs/>
          <w:sz w:val="22"/>
          <w:szCs w:val="22"/>
        </w:rPr>
        <w:t>y</w:t>
      </w:r>
      <w:r w:rsidR="0034449E">
        <w:rPr>
          <w:rFonts w:ascii="Gadugi" w:hAnsi="Gadugi" w:cstheme="majorHAnsi"/>
          <w:bCs/>
          <w:sz w:val="22"/>
          <w:szCs w:val="22"/>
        </w:rPr>
        <w:t xml:space="preserve"> may be experiencing. </w:t>
      </w:r>
      <w:r w:rsidR="009D648F">
        <w:rPr>
          <w:rFonts w:ascii="Gadugi" w:hAnsi="Gadugi" w:cstheme="majorHAnsi"/>
          <w:bCs/>
          <w:sz w:val="22"/>
          <w:szCs w:val="22"/>
        </w:rPr>
        <w:t xml:space="preserve">Students might </w:t>
      </w:r>
      <w:r w:rsidR="00FC75B2" w:rsidRPr="00AC0857">
        <w:rPr>
          <w:rFonts w:ascii="Gadugi" w:hAnsi="Gadugi" w:cstheme="majorHAnsi"/>
          <w:bCs/>
          <w:sz w:val="22"/>
          <w:szCs w:val="22"/>
        </w:rPr>
        <w:t>pretend</w:t>
      </w:r>
      <w:r w:rsidR="009D648F">
        <w:rPr>
          <w:rFonts w:ascii="Gadugi" w:hAnsi="Gadugi" w:cstheme="majorHAnsi"/>
          <w:bCs/>
          <w:sz w:val="22"/>
          <w:szCs w:val="22"/>
        </w:rPr>
        <w:t xml:space="preserve"> to</w:t>
      </w:r>
      <w:r w:rsidR="00FC75B2" w:rsidRPr="00AC0857">
        <w:rPr>
          <w:rFonts w:ascii="Gadugi" w:hAnsi="Gadugi" w:cstheme="majorHAnsi"/>
          <w:bCs/>
          <w:sz w:val="22"/>
          <w:szCs w:val="22"/>
        </w:rPr>
        <w:t xml:space="preserve"> not care about school</w:t>
      </w:r>
      <w:r w:rsidR="009D648F">
        <w:rPr>
          <w:rFonts w:ascii="Gadugi" w:hAnsi="Gadugi" w:cstheme="majorHAnsi"/>
          <w:bCs/>
          <w:sz w:val="22"/>
          <w:szCs w:val="22"/>
        </w:rPr>
        <w:t>, skip lessons</w:t>
      </w:r>
      <w:r w:rsidR="00A453B7">
        <w:rPr>
          <w:rFonts w:ascii="Gadugi" w:hAnsi="Gadugi" w:cstheme="majorHAnsi"/>
          <w:bCs/>
          <w:sz w:val="22"/>
          <w:szCs w:val="22"/>
        </w:rPr>
        <w:t>,</w:t>
      </w:r>
      <w:r w:rsidR="00FC75B2" w:rsidRPr="00AC0857">
        <w:rPr>
          <w:rFonts w:ascii="Gadugi" w:hAnsi="Gadugi" w:cstheme="majorHAnsi"/>
          <w:bCs/>
          <w:sz w:val="22"/>
          <w:szCs w:val="22"/>
        </w:rPr>
        <w:t xml:space="preserve"> or </w:t>
      </w:r>
      <w:r w:rsidR="009D648F">
        <w:rPr>
          <w:rFonts w:ascii="Gadugi" w:hAnsi="Gadugi" w:cstheme="majorHAnsi"/>
          <w:bCs/>
          <w:sz w:val="22"/>
          <w:szCs w:val="22"/>
        </w:rPr>
        <w:t xml:space="preserve">say they feel </w:t>
      </w:r>
      <w:r w:rsidR="00FC75B2" w:rsidRPr="00AC0857">
        <w:rPr>
          <w:rFonts w:ascii="Gadugi" w:hAnsi="Gadugi" w:cstheme="majorHAnsi"/>
          <w:bCs/>
          <w:sz w:val="22"/>
          <w:szCs w:val="22"/>
        </w:rPr>
        <w:t>“sick”</w:t>
      </w:r>
      <w:r w:rsidR="00A453B7">
        <w:rPr>
          <w:rFonts w:ascii="Gadugi" w:hAnsi="Gadugi" w:cstheme="majorHAnsi"/>
          <w:bCs/>
          <w:sz w:val="22"/>
          <w:szCs w:val="22"/>
        </w:rPr>
        <w:t xml:space="preserve"> regularly</w:t>
      </w:r>
      <w:r w:rsidR="00FC75B2" w:rsidRPr="00AC0857">
        <w:rPr>
          <w:rFonts w:ascii="Gadugi" w:hAnsi="Gadugi" w:cstheme="majorHAnsi"/>
          <w:bCs/>
          <w:sz w:val="22"/>
          <w:szCs w:val="22"/>
        </w:rPr>
        <w:t>.</w:t>
      </w:r>
    </w:p>
    <w:p w14:paraId="0227B9D4" w14:textId="56A2C558" w:rsidR="00140978" w:rsidRDefault="00A453B7" w:rsidP="00140978">
      <w:pPr>
        <w:pStyle w:val="NormalWeb"/>
        <w:shd w:val="clear" w:color="auto" w:fill="FFFFFF"/>
        <w:spacing w:before="0" w:beforeAutospacing="0" w:after="0" w:afterAutospacing="0"/>
        <w:rPr>
          <w:rFonts w:ascii="Gadugi" w:hAnsi="Gadugi" w:cstheme="majorHAnsi"/>
          <w:bCs/>
          <w:sz w:val="22"/>
          <w:szCs w:val="22"/>
        </w:rPr>
      </w:pPr>
      <w:r>
        <w:rPr>
          <w:rFonts w:ascii="Gadugi" w:hAnsi="Gadugi" w:cstheme="majorHAnsi"/>
          <w:bCs/>
          <w:sz w:val="22"/>
          <w:szCs w:val="22"/>
        </w:rPr>
        <w:t>G</w:t>
      </w:r>
      <w:r w:rsidR="00E47044">
        <w:rPr>
          <w:rFonts w:ascii="Gadugi" w:hAnsi="Gadugi" w:cstheme="majorHAnsi"/>
          <w:bCs/>
          <w:sz w:val="22"/>
          <w:szCs w:val="22"/>
        </w:rPr>
        <w:t xml:space="preserve">eneral </w:t>
      </w:r>
      <w:r w:rsidR="00F37FD9">
        <w:rPr>
          <w:rFonts w:ascii="Gadugi" w:hAnsi="Gadugi" w:cstheme="majorHAnsi"/>
          <w:bCs/>
          <w:sz w:val="22"/>
          <w:szCs w:val="22"/>
        </w:rPr>
        <w:t xml:space="preserve">signs should educators be </w:t>
      </w:r>
      <w:r w:rsidR="006F1987">
        <w:rPr>
          <w:rFonts w:ascii="Gadugi" w:hAnsi="Gadugi" w:cstheme="majorHAnsi"/>
          <w:bCs/>
          <w:sz w:val="22"/>
          <w:szCs w:val="22"/>
        </w:rPr>
        <w:t>look</w:t>
      </w:r>
      <w:r w:rsidR="00F37FD9">
        <w:rPr>
          <w:rFonts w:ascii="Gadugi" w:hAnsi="Gadugi" w:cstheme="majorHAnsi"/>
          <w:bCs/>
          <w:sz w:val="22"/>
          <w:szCs w:val="22"/>
        </w:rPr>
        <w:t>ing</w:t>
      </w:r>
      <w:r w:rsidR="006F1987">
        <w:rPr>
          <w:rFonts w:ascii="Gadugi" w:hAnsi="Gadugi" w:cstheme="majorHAnsi"/>
          <w:bCs/>
          <w:sz w:val="22"/>
          <w:szCs w:val="22"/>
        </w:rPr>
        <w:t xml:space="preserve"> for</w:t>
      </w:r>
      <w:r w:rsidR="00F37FD9">
        <w:rPr>
          <w:rFonts w:ascii="Gadugi" w:hAnsi="Gadugi" w:cstheme="majorHAnsi"/>
          <w:bCs/>
          <w:sz w:val="22"/>
          <w:szCs w:val="22"/>
        </w:rPr>
        <w:t>?</w:t>
      </w:r>
      <w:r w:rsidR="006F1987">
        <w:rPr>
          <w:rFonts w:ascii="Gadugi" w:hAnsi="Gadugi" w:cstheme="majorHAnsi"/>
          <w:bCs/>
          <w:sz w:val="22"/>
          <w:szCs w:val="22"/>
        </w:rPr>
        <w:t xml:space="preserve"> </w:t>
      </w:r>
    </w:p>
    <w:p w14:paraId="2C8ACBE0" w14:textId="77777777" w:rsidR="00140978" w:rsidRDefault="00B97822" w:rsidP="0065206E">
      <w:pPr>
        <w:pStyle w:val="NormalWeb"/>
        <w:numPr>
          <w:ilvl w:val="0"/>
          <w:numId w:val="13"/>
        </w:numPr>
        <w:shd w:val="clear" w:color="auto" w:fill="FFFFFF"/>
        <w:spacing w:before="0" w:beforeAutospacing="0" w:after="0" w:afterAutospacing="0"/>
        <w:rPr>
          <w:rFonts w:ascii="Gadugi" w:hAnsi="Gadugi" w:cstheme="majorHAnsi"/>
          <w:bCs/>
          <w:sz w:val="22"/>
          <w:szCs w:val="22"/>
        </w:rPr>
      </w:pPr>
      <w:r>
        <w:rPr>
          <w:rFonts w:ascii="Gadugi" w:hAnsi="Gadugi" w:cstheme="majorHAnsi"/>
          <w:bCs/>
          <w:sz w:val="22"/>
          <w:szCs w:val="22"/>
        </w:rPr>
        <w:t>Poor performance</w:t>
      </w:r>
    </w:p>
    <w:p w14:paraId="432266AF" w14:textId="2D90F16E" w:rsidR="00B97822" w:rsidRPr="00140978" w:rsidRDefault="00B97822" w:rsidP="0065206E">
      <w:pPr>
        <w:pStyle w:val="NormalWeb"/>
        <w:numPr>
          <w:ilvl w:val="0"/>
          <w:numId w:val="13"/>
        </w:numPr>
        <w:shd w:val="clear" w:color="auto" w:fill="FFFFFF"/>
        <w:spacing w:before="0" w:beforeAutospacing="0" w:after="0" w:afterAutospacing="0"/>
        <w:rPr>
          <w:rFonts w:ascii="Gadugi" w:hAnsi="Gadugi" w:cstheme="majorHAnsi"/>
          <w:bCs/>
          <w:sz w:val="22"/>
          <w:szCs w:val="22"/>
        </w:rPr>
      </w:pPr>
      <w:r w:rsidRPr="00140978">
        <w:rPr>
          <w:rFonts w:ascii="Gadugi" w:hAnsi="Gadugi" w:cstheme="majorHAnsi"/>
          <w:bCs/>
          <w:sz w:val="22"/>
          <w:szCs w:val="22"/>
        </w:rPr>
        <w:t>Learners who appear to pick up concepts at a lower pace than their peers</w:t>
      </w:r>
    </w:p>
    <w:p w14:paraId="5AD56CEE" w14:textId="78D969E4" w:rsidR="00A42DC9" w:rsidRDefault="00AC0857" w:rsidP="0065206E">
      <w:pPr>
        <w:pStyle w:val="NormalWeb"/>
        <w:numPr>
          <w:ilvl w:val="0"/>
          <w:numId w:val="13"/>
        </w:numPr>
        <w:shd w:val="clear" w:color="auto" w:fill="FFFFFF"/>
        <w:spacing w:after="360"/>
        <w:rPr>
          <w:rFonts w:ascii="Gadugi" w:hAnsi="Gadugi" w:cstheme="majorHAnsi"/>
          <w:bCs/>
          <w:sz w:val="22"/>
          <w:szCs w:val="22"/>
        </w:rPr>
      </w:pPr>
      <w:r w:rsidRPr="00AC0857">
        <w:rPr>
          <w:rFonts w:ascii="Gadugi" w:hAnsi="Gadugi" w:cstheme="majorHAnsi"/>
          <w:bCs/>
          <w:sz w:val="22"/>
          <w:szCs w:val="22"/>
        </w:rPr>
        <w:t>Students who need constant reminders of what to do next</w:t>
      </w:r>
    </w:p>
    <w:p w14:paraId="09FB8082" w14:textId="283ED8A6" w:rsidR="00210769" w:rsidRDefault="00E47044" w:rsidP="0065206E">
      <w:pPr>
        <w:pStyle w:val="NormalWeb"/>
        <w:numPr>
          <w:ilvl w:val="0"/>
          <w:numId w:val="13"/>
        </w:numPr>
        <w:shd w:val="clear" w:color="auto" w:fill="FFFFFF"/>
        <w:spacing w:after="360"/>
        <w:rPr>
          <w:rFonts w:ascii="Gadugi" w:hAnsi="Gadugi" w:cstheme="majorHAnsi"/>
          <w:bCs/>
          <w:sz w:val="22"/>
          <w:szCs w:val="22"/>
        </w:rPr>
      </w:pPr>
      <w:r>
        <w:rPr>
          <w:rFonts w:ascii="Gadugi" w:hAnsi="Gadugi" w:cstheme="majorHAnsi"/>
          <w:bCs/>
          <w:sz w:val="22"/>
          <w:szCs w:val="22"/>
        </w:rPr>
        <w:t>Learner who</w:t>
      </w:r>
      <w:r w:rsidR="00210769" w:rsidRPr="00AC0857">
        <w:rPr>
          <w:rFonts w:ascii="Gadugi" w:hAnsi="Gadugi" w:cstheme="majorHAnsi"/>
          <w:bCs/>
          <w:sz w:val="22"/>
          <w:szCs w:val="22"/>
        </w:rPr>
        <w:t xml:space="preserve"> have trouble with transitions or seem disorganized.</w:t>
      </w:r>
    </w:p>
    <w:p w14:paraId="4D8C5DFB" w14:textId="7CB10684" w:rsidR="00946455" w:rsidRDefault="00946455" w:rsidP="0065206E">
      <w:pPr>
        <w:pStyle w:val="NormalWeb"/>
        <w:numPr>
          <w:ilvl w:val="0"/>
          <w:numId w:val="13"/>
        </w:numPr>
        <w:shd w:val="clear" w:color="auto" w:fill="FFFFFF"/>
        <w:spacing w:after="360"/>
        <w:rPr>
          <w:rFonts w:ascii="Gadugi" w:hAnsi="Gadugi" w:cstheme="majorHAnsi"/>
          <w:bCs/>
          <w:sz w:val="22"/>
          <w:szCs w:val="22"/>
        </w:rPr>
      </w:pPr>
      <w:r>
        <w:rPr>
          <w:rFonts w:ascii="Gadugi" w:hAnsi="Gadugi" w:cstheme="majorHAnsi"/>
          <w:bCs/>
          <w:sz w:val="22"/>
          <w:szCs w:val="22"/>
        </w:rPr>
        <w:t>Difficulty following directions</w:t>
      </w:r>
    </w:p>
    <w:p w14:paraId="2FFF12A9" w14:textId="55378ECB" w:rsidR="00946455" w:rsidRDefault="00946455" w:rsidP="0065206E">
      <w:pPr>
        <w:pStyle w:val="NormalWeb"/>
        <w:numPr>
          <w:ilvl w:val="0"/>
          <w:numId w:val="13"/>
        </w:numPr>
        <w:shd w:val="clear" w:color="auto" w:fill="FFFFFF"/>
        <w:spacing w:after="360"/>
        <w:rPr>
          <w:rFonts w:ascii="Gadugi" w:hAnsi="Gadugi" w:cstheme="majorHAnsi"/>
          <w:bCs/>
          <w:sz w:val="22"/>
          <w:szCs w:val="22"/>
        </w:rPr>
      </w:pPr>
      <w:r>
        <w:rPr>
          <w:rFonts w:ascii="Gadugi" w:hAnsi="Gadugi" w:cstheme="majorHAnsi"/>
          <w:bCs/>
          <w:sz w:val="22"/>
          <w:szCs w:val="22"/>
        </w:rPr>
        <w:t xml:space="preserve">Difficulty focussing </w:t>
      </w:r>
    </w:p>
    <w:p w14:paraId="4F6DE6F9" w14:textId="37B73F48" w:rsidR="00D0094C" w:rsidRDefault="00D0094C" w:rsidP="0065206E">
      <w:pPr>
        <w:pStyle w:val="NormalWeb"/>
        <w:numPr>
          <w:ilvl w:val="0"/>
          <w:numId w:val="13"/>
        </w:numPr>
        <w:shd w:val="clear" w:color="auto" w:fill="FFFFFF"/>
        <w:spacing w:after="360"/>
        <w:rPr>
          <w:rFonts w:ascii="Gadugi" w:hAnsi="Gadugi" w:cstheme="majorHAnsi"/>
          <w:bCs/>
          <w:sz w:val="22"/>
          <w:szCs w:val="22"/>
        </w:rPr>
      </w:pPr>
      <w:r>
        <w:rPr>
          <w:rFonts w:ascii="Gadugi" w:hAnsi="Gadugi" w:cstheme="majorHAnsi"/>
          <w:bCs/>
          <w:sz w:val="22"/>
          <w:szCs w:val="22"/>
        </w:rPr>
        <w:t>Avoidance behaviours</w:t>
      </w:r>
    </w:p>
    <w:p w14:paraId="2D3B017B" w14:textId="4A11D326" w:rsidR="00FD3A46" w:rsidRPr="00A453B7" w:rsidRDefault="00D0094C" w:rsidP="0065206E">
      <w:pPr>
        <w:pStyle w:val="NormalWeb"/>
        <w:numPr>
          <w:ilvl w:val="0"/>
          <w:numId w:val="13"/>
        </w:numPr>
        <w:shd w:val="clear" w:color="auto" w:fill="FFFFFF"/>
        <w:spacing w:after="360"/>
        <w:rPr>
          <w:rFonts w:ascii="Gadugi" w:hAnsi="Gadugi" w:cstheme="majorHAnsi"/>
          <w:bCs/>
          <w:sz w:val="22"/>
          <w:szCs w:val="22"/>
        </w:rPr>
      </w:pPr>
      <w:r>
        <w:rPr>
          <w:rFonts w:ascii="Gadugi" w:hAnsi="Gadugi" w:cstheme="majorHAnsi"/>
          <w:bCs/>
          <w:sz w:val="22"/>
          <w:szCs w:val="22"/>
        </w:rPr>
        <w:t>Lack of motivation</w:t>
      </w:r>
      <w:r w:rsidR="00A453B7">
        <w:rPr>
          <w:rFonts w:ascii="Gadugi" w:hAnsi="Gadugi" w:cstheme="majorHAnsi"/>
          <w:bCs/>
          <w:sz w:val="22"/>
          <w:szCs w:val="22"/>
        </w:rPr>
        <w:t xml:space="preserve"> or o</w:t>
      </w:r>
      <w:r w:rsidR="00FD3A46" w:rsidRPr="00A453B7">
        <w:rPr>
          <w:rFonts w:ascii="Gadugi" w:hAnsi="Gadugi" w:cstheme="majorHAnsi"/>
          <w:bCs/>
          <w:sz w:val="22"/>
          <w:szCs w:val="22"/>
        </w:rPr>
        <w:t>verzealous</w:t>
      </w:r>
      <w:r w:rsidRPr="00A453B7">
        <w:rPr>
          <w:rFonts w:ascii="Gadugi" w:hAnsi="Gadugi" w:cstheme="majorHAnsi"/>
          <w:bCs/>
          <w:sz w:val="22"/>
          <w:szCs w:val="22"/>
        </w:rPr>
        <w:t xml:space="preserve"> behaviour</w:t>
      </w:r>
    </w:p>
    <w:tbl>
      <w:tblPr>
        <w:tblStyle w:val="TableGrid4"/>
        <w:tblpPr w:leftFromText="180" w:rightFromText="180" w:vertAnchor="page" w:horzAnchor="margin" w:tblpY="1331"/>
        <w:tblW w:w="10060" w:type="dxa"/>
        <w:tblLook w:val="04A0" w:firstRow="1" w:lastRow="0" w:firstColumn="1" w:lastColumn="0" w:noHBand="0" w:noVBand="1"/>
      </w:tblPr>
      <w:tblGrid>
        <w:gridCol w:w="10060"/>
      </w:tblGrid>
      <w:tr w:rsidR="00B82034" w:rsidRPr="008626FF" w14:paraId="14152C0F" w14:textId="77777777" w:rsidTr="00B82034">
        <w:trPr>
          <w:trHeight w:val="1922"/>
        </w:trPr>
        <w:tc>
          <w:tcPr>
            <w:tcW w:w="10060" w:type="dxa"/>
            <w:shd w:val="clear" w:color="auto" w:fill="E2EFD9" w:themeFill="accent6" w:themeFillTint="33"/>
          </w:tcPr>
          <w:p w14:paraId="47493500" w14:textId="44139E23" w:rsidR="00B82034" w:rsidRPr="008626FF" w:rsidRDefault="00B82034" w:rsidP="00B82034">
            <w:pPr>
              <w:keepNext/>
              <w:keepLines/>
              <w:outlineLvl w:val="0"/>
              <w:rPr>
                <w:rFonts w:asciiTheme="majorHAnsi" w:eastAsia="Times New Roman" w:hAnsiTheme="majorHAnsi" w:cstheme="majorBidi"/>
                <w:b/>
                <w:bCs/>
                <w:color w:val="2F5496" w:themeColor="accent1" w:themeShade="BF"/>
                <w:sz w:val="26"/>
                <w:szCs w:val="32"/>
                <w:lang w:bidi="ar-SA"/>
              </w:rPr>
            </w:pPr>
            <w:r w:rsidRPr="008626FF">
              <w:rPr>
                <w:rFonts w:asciiTheme="majorHAnsi" w:eastAsia="Times New Roman" w:hAnsiTheme="majorHAnsi" w:cstheme="minorHAnsi"/>
                <w:b/>
                <w:bCs/>
                <w:noProof/>
                <w:color w:val="4472C4" w:themeColor="accent1"/>
                <w:sz w:val="26"/>
                <w:szCs w:val="32"/>
                <w:lang w:eastAsia="ja-JP" w:bidi="ar-SA"/>
              </w:rPr>
              <w:lastRenderedPageBreak/>
              <w:drawing>
                <wp:anchor distT="0" distB="0" distL="114300" distR="114300" simplePos="0" relativeHeight="252739584" behindDoc="0" locked="0" layoutInCell="1" allowOverlap="1" wp14:anchorId="0B47F932" wp14:editId="632F9A0D">
                  <wp:simplePos x="0" y="0"/>
                  <wp:positionH relativeFrom="column">
                    <wp:posOffset>5027295</wp:posOffset>
                  </wp:positionH>
                  <wp:positionV relativeFrom="paragraph">
                    <wp:posOffset>-492760</wp:posOffset>
                  </wp:positionV>
                  <wp:extent cx="977525" cy="1180465"/>
                  <wp:effectExtent l="0" t="0" r="0" b="0"/>
                  <wp:wrapNone/>
                  <wp:docPr id="31" name="Picture 3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rotWithShape="1">
                          <a:blip r:embed="rId19">
                            <a:extLst>
                              <a:ext uri="{28A0092B-C50C-407E-A947-70E740481C1C}">
                                <a14:useLocalDpi xmlns:a14="http://schemas.microsoft.com/office/drawing/2010/main" val="0"/>
                              </a:ext>
                            </a:extLst>
                          </a:blip>
                          <a:srcRect l="28168" t="17112" r="25704" b="28009"/>
                          <a:stretch/>
                        </pic:blipFill>
                        <pic:spPr bwMode="auto">
                          <a:xfrm>
                            <a:off x="0" y="0"/>
                            <a:ext cx="977525" cy="118046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8626FF">
              <w:rPr>
                <w:rFonts w:asciiTheme="majorHAnsi" w:eastAsia="Times New Roman" w:hAnsiTheme="majorHAnsi" w:cstheme="majorBidi"/>
                <w:b/>
                <w:bCs/>
                <w:color w:val="2F5496" w:themeColor="accent1" w:themeShade="BF"/>
                <w:sz w:val="26"/>
                <w:szCs w:val="32"/>
                <w:lang w:bidi="ar-SA"/>
              </w:rPr>
              <w:t>Activity 1</w:t>
            </w:r>
            <w:r>
              <w:rPr>
                <w:rFonts w:asciiTheme="majorHAnsi" w:eastAsia="Times New Roman" w:hAnsiTheme="majorHAnsi" w:cstheme="majorBidi"/>
                <w:b/>
                <w:bCs/>
                <w:color w:val="2F5496" w:themeColor="accent1" w:themeShade="BF"/>
                <w:sz w:val="26"/>
                <w:szCs w:val="32"/>
                <w:lang w:bidi="ar-SA"/>
              </w:rPr>
              <w:t>2</w:t>
            </w:r>
            <w:r w:rsidRPr="008626FF">
              <w:rPr>
                <w:rFonts w:asciiTheme="majorHAnsi" w:eastAsia="Times New Roman" w:hAnsiTheme="majorHAnsi" w:cstheme="majorBidi"/>
                <w:b/>
                <w:bCs/>
                <w:color w:val="2F5496" w:themeColor="accent1" w:themeShade="BF"/>
                <w:sz w:val="26"/>
                <w:szCs w:val="32"/>
                <w:lang w:bidi="ar-SA"/>
              </w:rPr>
              <w:t>.</w:t>
            </w:r>
            <w:r w:rsidR="005164D1">
              <w:rPr>
                <w:rFonts w:asciiTheme="majorHAnsi" w:eastAsia="Times New Roman" w:hAnsiTheme="majorHAnsi" w:cstheme="majorBidi"/>
                <w:b/>
                <w:bCs/>
                <w:color w:val="2F5496" w:themeColor="accent1" w:themeShade="BF"/>
                <w:sz w:val="26"/>
                <w:szCs w:val="32"/>
                <w:lang w:bidi="ar-SA"/>
              </w:rPr>
              <w:t>7</w:t>
            </w:r>
            <w:r w:rsidRPr="008626FF">
              <w:rPr>
                <w:rFonts w:asciiTheme="majorHAnsi" w:eastAsia="Times New Roman" w:hAnsiTheme="majorHAnsi" w:cstheme="majorBidi"/>
                <w:b/>
                <w:bCs/>
                <w:color w:val="2F5496" w:themeColor="accent1" w:themeShade="BF"/>
                <w:sz w:val="26"/>
                <w:szCs w:val="32"/>
                <w:lang w:bidi="ar-SA"/>
              </w:rPr>
              <w:t xml:space="preserve"> – </w:t>
            </w:r>
            <w:r>
              <w:rPr>
                <w:rFonts w:asciiTheme="majorHAnsi" w:eastAsia="Times New Roman" w:hAnsiTheme="majorHAnsi" w:cstheme="majorBidi"/>
                <w:b/>
                <w:bCs/>
                <w:color w:val="2F5496" w:themeColor="accent1" w:themeShade="BF"/>
                <w:sz w:val="26"/>
                <w:szCs w:val="32"/>
                <w:lang w:bidi="ar-SA"/>
              </w:rPr>
              <w:t xml:space="preserve">Identifying difficulties and supporting students </w:t>
            </w:r>
            <w:r w:rsidRPr="008626FF">
              <w:rPr>
                <w:rFonts w:asciiTheme="majorHAnsi" w:eastAsia="Times New Roman" w:hAnsiTheme="majorHAnsi" w:cstheme="majorBidi"/>
                <w:b/>
                <w:bCs/>
                <w:color w:val="2F5496" w:themeColor="accent1" w:themeShade="BF"/>
                <w:sz w:val="26"/>
                <w:szCs w:val="32"/>
                <w:lang w:bidi="ar-SA"/>
              </w:rPr>
              <w:t>(</w:t>
            </w:r>
            <w:r>
              <w:rPr>
                <w:rFonts w:asciiTheme="majorHAnsi" w:eastAsia="Times New Roman" w:hAnsiTheme="majorHAnsi" w:cstheme="majorBidi"/>
                <w:b/>
                <w:bCs/>
                <w:color w:val="2F5496" w:themeColor="accent1" w:themeShade="BF"/>
                <w:sz w:val="26"/>
                <w:szCs w:val="32"/>
                <w:lang w:bidi="ar-SA"/>
              </w:rPr>
              <w:t>20</w:t>
            </w:r>
            <w:r w:rsidRPr="008626FF">
              <w:rPr>
                <w:rFonts w:asciiTheme="majorHAnsi" w:eastAsia="Times New Roman" w:hAnsiTheme="majorHAnsi" w:cstheme="majorBidi"/>
                <w:b/>
                <w:bCs/>
                <w:color w:val="2F5496" w:themeColor="accent1" w:themeShade="BF"/>
                <w:sz w:val="26"/>
                <w:szCs w:val="32"/>
                <w:lang w:bidi="ar-SA"/>
              </w:rPr>
              <w:t xml:space="preserve"> minutes)</w:t>
            </w:r>
            <w:r w:rsidRPr="008626FF">
              <w:rPr>
                <w:rFonts w:ascii="Gadugi" w:eastAsiaTheme="majorEastAsia" w:hAnsi="Gadugi" w:cstheme="majorBidi"/>
                <w:noProof/>
                <w:color w:val="2F5496" w:themeColor="accent1" w:themeShade="BF"/>
                <w:szCs w:val="32"/>
                <w:lang w:bidi="ar-SA"/>
              </w:rPr>
              <w:t xml:space="preserve"> </w:t>
            </w:r>
          </w:p>
          <w:p w14:paraId="5E8327F3" w14:textId="77777777" w:rsidR="00B82034" w:rsidRPr="007F54F3" w:rsidRDefault="00B82034" w:rsidP="00B82034">
            <w:pPr>
              <w:pStyle w:val="ListParagraph"/>
              <w:ind w:left="1440"/>
              <w:rPr>
                <w:rFonts w:ascii="Gadugi" w:hAnsi="Gadugi"/>
                <w:sz w:val="22"/>
                <w:lang w:bidi="ar-SA"/>
              </w:rPr>
            </w:pPr>
          </w:p>
          <w:p w14:paraId="68A08525" w14:textId="77777777" w:rsidR="00B82034" w:rsidRPr="007F54F3" w:rsidRDefault="00B82034" w:rsidP="0065206E">
            <w:pPr>
              <w:pStyle w:val="ListParagraph"/>
              <w:numPr>
                <w:ilvl w:val="0"/>
                <w:numId w:val="18"/>
              </w:numPr>
              <w:rPr>
                <w:rFonts w:ascii="Gadugi" w:hAnsi="Gadugi"/>
                <w:sz w:val="22"/>
                <w:lang w:bidi="ar-SA"/>
              </w:rPr>
            </w:pPr>
            <w:r w:rsidRPr="007F54F3">
              <w:rPr>
                <w:rFonts w:ascii="Gadugi" w:hAnsi="Gadugi"/>
                <w:b/>
                <w:bCs/>
                <w:sz w:val="22"/>
                <w:lang w:bidi="ar-SA"/>
              </w:rPr>
              <w:t xml:space="preserve">Read </w:t>
            </w:r>
            <w:r w:rsidRPr="007F54F3">
              <w:rPr>
                <w:rFonts w:ascii="Gadugi" w:hAnsi="Gadugi"/>
                <w:sz w:val="22"/>
                <w:lang w:bidi="ar-SA"/>
              </w:rPr>
              <w:t>the case story below</w:t>
            </w:r>
          </w:p>
          <w:p w14:paraId="486B4683" w14:textId="77777777" w:rsidR="005164D1" w:rsidRDefault="00B82034" w:rsidP="0065206E">
            <w:pPr>
              <w:pStyle w:val="ListParagraph"/>
              <w:numPr>
                <w:ilvl w:val="0"/>
                <w:numId w:val="18"/>
              </w:numPr>
              <w:rPr>
                <w:rFonts w:ascii="Gadugi" w:hAnsi="Gadugi"/>
                <w:sz w:val="22"/>
                <w:lang w:bidi="ar-SA"/>
              </w:rPr>
            </w:pPr>
            <w:r w:rsidRPr="007F54F3">
              <w:rPr>
                <w:rFonts w:ascii="Gadugi" w:hAnsi="Gadugi"/>
                <w:b/>
                <w:bCs/>
                <w:sz w:val="22"/>
                <w:lang w:bidi="ar-SA"/>
              </w:rPr>
              <w:t xml:space="preserve">Suggest </w:t>
            </w:r>
            <w:r w:rsidRPr="007F54F3">
              <w:rPr>
                <w:rFonts w:ascii="Gadugi" w:hAnsi="Gadugi"/>
                <w:sz w:val="22"/>
                <w:lang w:bidi="ar-SA"/>
              </w:rPr>
              <w:t>ways the teacher can support the student with his learning.</w:t>
            </w:r>
          </w:p>
          <w:p w14:paraId="7120BD8C" w14:textId="087DD05B" w:rsidR="00B82034" w:rsidRPr="007F54F3" w:rsidRDefault="00B82034" w:rsidP="005164D1">
            <w:pPr>
              <w:pStyle w:val="ListParagraph"/>
              <w:ind w:left="1440"/>
              <w:rPr>
                <w:rFonts w:ascii="Gadugi" w:hAnsi="Gadugi"/>
                <w:sz w:val="22"/>
                <w:lang w:bidi="ar-SA"/>
              </w:rPr>
            </w:pPr>
            <w:r w:rsidRPr="007F54F3">
              <w:rPr>
                <w:rFonts w:ascii="Gadugi" w:hAnsi="Gadugi"/>
                <w:sz w:val="22"/>
                <w:lang w:bidi="ar-SA"/>
              </w:rPr>
              <w:t xml:space="preserve"> </w:t>
            </w:r>
          </w:p>
          <w:p w14:paraId="10148D49" w14:textId="5DAEE735" w:rsidR="00B82034" w:rsidRPr="00A728C9" w:rsidRDefault="00733597" w:rsidP="00B82034">
            <w:pPr>
              <w:rPr>
                <w:rFonts w:ascii="Gadugi" w:hAnsi="Gadugi"/>
                <w:sz w:val="22"/>
                <w:lang w:bidi="ar-SA"/>
              </w:rPr>
            </w:pPr>
            <w:r w:rsidRPr="00A728C9">
              <w:rPr>
                <w:rFonts w:ascii="Gadugi" w:hAnsi="Gadugi"/>
                <w:b/>
                <w:bCs/>
                <w:noProof/>
                <w:sz w:val="22"/>
              </w:rPr>
              <w:drawing>
                <wp:anchor distT="0" distB="0" distL="114300" distR="114300" simplePos="0" relativeHeight="252741632" behindDoc="1" locked="0" layoutInCell="1" allowOverlap="1" wp14:anchorId="5F62FABD" wp14:editId="6A113E6B">
                  <wp:simplePos x="0" y="0"/>
                  <wp:positionH relativeFrom="column">
                    <wp:posOffset>4938395</wp:posOffset>
                  </wp:positionH>
                  <wp:positionV relativeFrom="paragraph">
                    <wp:posOffset>267970</wp:posOffset>
                  </wp:positionV>
                  <wp:extent cx="1181735" cy="2165985"/>
                  <wp:effectExtent l="0" t="0" r="0" b="0"/>
                  <wp:wrapSquare wrapText="bothSides"/>
                  <wp:docPr id="40" name="Picture 14" descr="A group of dolls&#10;&#10;Description automatically generated with medium confidence"/>
                  <wp:cNvGraphicFramePr/>
                  <a:graphic xmlns:a="http://schemas.openxmlformats.org/drawingml/2006/main">
                    <a:graphicData uri="http://schemas.openxmlformats.org/drawingml/2006/picture">
                      <pic:pic xmlns:pic="http://schemas.openxmlformats.org/drawingml/2006/picture">
                        <pic:nvPicPr>
                          <pic:cNvPr id="40" name="Picture 14" descr="A group of dolls&#10;&#10;Description automatically generated with medium confidence"/>
                          <pic:cNvPicPr/>
                        </pic:nvPicPr>
                        <pic:blipFill rotWithShape="1">
                          <a:blip r:embed="rId62" cstate="print">
                            <a:extLst>
                              <a:ext uri="{BEBA8EAE-BF5A-486C-A8C5-ECC9F3942E4B}">
                                <a14:imgProps xmlns:a14="http://schemas.microsoft.com/office/drawing/2010/main">
                                  <a14:imgLayer r:embed="rId63">
                                    <a14:imgEffect>
                                      <a14:backgroundRemoval t="9677" b="95226" l="9832" r="89768">
                                        <a14:foregroundMark x1="51159" y1="61548" x2="48921" y2="75613"/>
                                        <a14:foregroundMark x1="27018" y1="45419" x2="29976" y2="83355"/>
                                        <a14:foregroundMark x1="34213" y1="76129" x2="32774" y2="72000"/>
                                        <a14:foregroundMark x1="31660" y1="92258" x2="37010" y2="92258"/>
                                        <a14:foregroundMark x1="27338" y1="92258" x2="31329" y2="92258"/>
                                        <a14:foregroundMark x1="24940" y1="93161" x2="40687" y2="93419"/>
                                        <a14:foregroundMark x1="52393" y1="93001" x2="56595" y2="92903"/>
                                        <a14:foregroundMark x1="45484" y1="93161" x2="52297" y2="93003"/>
                                        <a14:foregroundMark x1="27178" y1="64516" x2="32534" y2="81806"/>
                                        <a14:foregroundMark x1="73461" y1="50194" x2="66507" y2="75355"/>
                                        <a14:foregroundMark x1="66507" y1="75355" x2="66187" y2="84774"/>
                                        <a14:foregroundMark x1="70497" y1="92165" x2="74500" y2="92000"/>
                                        <a14:foregroundMark x1="61950" y1="92516" x2="65602" y2="92366"/>
                                        <a14:foregroundMark x1="44365" y1="92903" x2="52518" y2="95226"/>
                                        <a14:foregroundMark x1="26619" y1="78452" x2="28697" y2="67226"/>
                                        <a14:foregroundMark x1="62737" y1="66500" x2="61711" y2="81935"/>
                                        <a14:foregroundMark x1="63469" y1="55484" x2="62748" y2="66336"/>
                                        <a14:foregroundMark x1="61711" y1="81935" x2="61391" y2="82452"/>
                                        <a14:foregroundMark x1="67146" y1="91613" x2="71383" y2="92000"/>
                                        <a14:backgroundMark x1="30296" y1="89290" x2="32774" y2="89548"/>
                                        <a14:backgroundMark x1="32774" y1="89548" x2="34213" y2="89806"/>
                                        <a14:backgroundMark x1="50520" y1="89806" x2="50361" y2="91597"/>
                                        <a14:backgroundMark x1="66187" y1="89548" x2="67868" y2="89850"/>
                                        <a14:backgroundMark x1="63629" y1="63613" x2="64748" y2="62968"/>
                                      </a14:backgroundRemoval>
                                    </a14:imgEffect>
                                  </a14:imgLayer>
                                </a14:imgProps>
                              </a:ext>
                              <a:ext uri="{28A0092B-C50C-407E-A947-70E740481C1C}">
                                <a14:useLocalDpi xmlns:a14="http://schemas.microsoft.com/office/drawing/2010/main" val="0"/>
                              </a:ext>
                            </a:extLst>
                          </a:blip>
                          <a:srcRect l="18864" t="27763" r="58755"/>
                          <a:stretch/>
                        </pic:blipFill>
                        <pic:spPr bwMode="auto">
                          <a:xfrm>
                            <a:off x="0" y="0"/>
                            <a:ext cx="1181735" cy="216598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82034" w:rsidRPr="00A728C9">
              <w:rPr>
                <w:b/>
                <w:bCs/>
                <w:noProof/>
                <w:color w:val="4472C4" w:themeColor="accent1"/>
              </w:rPr>
              <w:drawing>
                <wp:anchor distT="0" distB="0" distL="114300" distR="114300" simplePos="0" relativeHeight="252740608" behindDoc="0" locked="0" layoutInCell="1" allowOverlap="1" wp14:anchorId="3435C8FA" wp14:editId="4E54E001">
                  <wp:simplePos x="0" y="0"/>
                  <wp:positionH relativeFrom="column">
                    <wp:posOffset>1786890</wp:posOffset>
                  </wp:positionH>
                  <wp:positionV relativeFrom="paragraph">
                    <wp:posOffset>135255</wp:posOffset>
                  </wp:positionV>
                  <wp:extent cx="780415" cy="726440"/>
                  <wp:effectExtent l="0" t="0" r="0" b="0"/>
                  <wp:wrapNone/>
                  <wp:docPr id="34" name="Picture 34"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Logo&#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780415" cy="726440"/>
                          </a:xfrm>
                          <a:prstGeom prst="rect">
                            <a:avLst/>
                          </a:prstGeom>
                          <a:noFill/>
                        </pic:spPr>
                      </pic:pic>
                    </a:graphicData>
                  </a:graphic>
                  <wp14:sizeRelH relativeFrom="margin">
                    <wp14:pctWidth>0</wp14:pctWidth>
                  </wp14:sizeRelH>
                  <wp14:sizeRelV relativeFrom="margin">
                    <wp14:pctHeight>0</wp14:pctHeight>
                  </wp14:sizeRelV>
                </wp:anchor>
              </w:drawing>
            </w:r>
            <w:r w:rsidR="00B82034">
              <w:rPr>
                <w:rFonts w:ascii="Gadugi" w:hAnsi="Gadugi"/>
                <w:sz w:val="22"/>
                <w:lang w:bidi="ar-SA"/>
              </w:rPr>
              <w:t xml:space="preserve">You might </w:t>
            </w:r>
            <w:r>
              <w:rPr>
                <w:rFonts w:ascii="Gadugi" w:hAnsi="Gadugi"/>
                <w:sz w:val="22"/>
                <w:lang w:bidi="ar-SA"/>
              </w:rPr>
              <w:t>find it useful</w:t>
            </w:r>
            <w:r w:rsidR="00B82034">
              <w:rPr>
                <w:rFonts w:ascii="Gadugi" w:hAnsi="Gadugi"/>
                <w:sz w:val="22"/>
                <w:lang w:bidi="ar-SA"/>
              </w:rPr>
              <w:t xml:space="preserve"> to make some </w:t>
            </w:r>
            <w:r w:rsidR="00B82034" w:rsidRPr="00A728C9">
              <w:rPr>
                <w:rFonts w:ascii="Gadugi" w:hAnsi="Gadugi"/>
                <w:b/>
                <w:bCs/>
                <w:sz w:val="22"/>
                <w:lang w:bidi="ar-SA"/>
              </w:rPr>
              <w:t>notes</w:t>
            </w:r>
            <w:r w:rsidR="00B82034">
              <w:rPr>
                <w:rFonts w:ascii="Gadugi" w:hAnsi="Gadugi"/>
                <w:sz w:val="22"/>
                <w:lang w:bidi="ar-SA"/>
              </w:rPr>
              <w:t xml:space="preserve"> and reflect in your learning journal or </w:t>
            </w:r>
            <w:r w:rsidR="00B82034" w:rsidRPr="00A728C9">
              <w:rPr>
                <w:rFonts w:ascii="Gadugi" w:hAnsi="Gadugi"/>
                <w:b/>
                <w:bCs/>
                <w:sz w:val="22"/>
                <w:lang w:bidi="ar-SA"/>
              </w:rPr>
              <w:t>discuss</w:t>
            </w:r>
            <w:r w:rsidR="00B82034">
              <w:rPr>
                <w:rFonts w:ascii="Gadugi" w:hAnsi="Gadugi"/>
                <w:sz w:val="22"/>
                <w:lang w:bidi="ar-SA"/>
              </w:rPr>
              <w:t xml:space="preserve"> this scenario with a colleague.  </w:t>
            </w:r>
          </w:p>
          <w:p w14:paraId="7F7CF2DF" w14:textId="3D0772EB" w:rsidR="00B82034" w:rsidRPr="008626FF" w:rsidRDefault="00B82034" w:rsidP="00B82034">
            <w:pPr>
              <w:rPr>
                <w:rFonts w:ascii="Gadugi" w:hAnsi="Gadugi"/>
                <w:lang w:bidi="ar-SA"/>
              </w:rPr>
            </w:pPr>
          </w:p>
          <w:p w14:paraId="777E4E8B" w14:textId="29225531" w:rsidR="00B82034" w:rsidRDefault="00B82034" w:rsidP="00B82034">
            <w:pPr>
              <w:rPr>
                <w:rFonts w:ascii="Gadugi" w:hAnsi="Gadugi"/>
                <w:b/>
                <w:bCs/>
                <w:sz w:val="22"/>
                <w:lang w:bidi="ar-SA"/>
              </w:rPr>
            </w:pPr>
            <w:r w:rsidRPr="00A728C9">
              <w:rPr>
                <w:rFonts w:ascii="Gadugi" w:hAnsi="Gadugi"/>
                <w:b/>
                <w:bCs/>
                <w:sz w:val="22"/>
                <w:lang w:bidi="ar-SA"/>
              </w:rPr>
              <w:t>Case story</w:t>
            </w:r>
          </w:p>
          <w:p w14:paraId="252AEF93" w14:textId="77777777" w:rsidR="00733597" w:rsidRPr="00A728C9" w:rsidRDefault="00733597" w:rsidP="00B82034">
            <w:pPr>
              <w:rPr>
                <w:rFonts w:ascii="Gadugi" w:hAnsi="Gadugi"/>
                <w:b/>
                <w:bCs/>
                <w:sz w:val="22"/>
                <w:lang w:bidi="ar-SA"/>
              </w:rPr>
            </w:pPr>
          </w:p>
          <w:p w14:paraId="43981C50" w14:textId="11970032" w:rsidR="00B82034" w:rsidRPr="00F67262" w:rsidRDefault="00B82034" w:rsidP="00B82034">
            <w:pPr>
              <w:rPr>
                <w:rFonts w:ascii="Gadugi" w:hAnsi="Gadugi"/>
                <w:sz w:val="22"/>
                <w:lang w:bidi="ar-SA"/>
              </w:rPr>
            </w:pPr>
            <w:r w:rsidRPr="00F67262">
              <w:rPr>
                <w:rFonts w:ascii="Gadugi" w:hAnsi="Gadugi"/>
                <w:sz w:val="22"/>
                <w:lang w:bidi="ar-SA"/>
              </w:rPr>
              <w:t xml:space="preserve">The teacher has noticed that </w:t>
            </w:r>
            <w:r w:rsidR="00D82397">
              <w:rPr>
                <w:rFonts w:ascii="Gadugi" w:hAnsi="Gadugi"/>
                <w:sz w:val="22"/>
                <w:lang w:bidi="ar-SA"/>
              </w:rPr>
              <w:t>A</w:t>
            </w:r>
            <w:r w:rsidRPr="00F67262">
              <w:rPr>
                <w:rFonts w:ascii="Gadugi" w:hAnsi="Gadugi"/>
                <w:sz w:val="22"/>
                <w:lang w:bidi="ar-SA"/>
              </w:rPr>
              <w:t xml:space="preserve">ung </w:t>
            </w:r>
            <w:r w:rsidR="00C97843">
              <w:rPr>
                <w:rFonts w:ascii="Gadugi" w:hAnsi="Gadugi"/>
                <w:sz w:val="22"/>
                <w:lang w:bidi="ar-SA"/>
              </w:rPr>
              <w:t>Htin</w:t>
            </w:r>
            <w:r w:rsidRPr="00F67262">
              <w:rPr>
                <w:rFonts w:ascii="Gadugi" w:hAnsi="Gadugi"/>
                <w:sz w:val="22"/>
                <w:lang w:bidi="ar-SA"/>
              </w:rPr>
              <w:t xml:space="preserve"> ha</w:t>
            </w:r>
            <w:r>
              <w:rPr>
                <w:rFonts w:ascii="Gadugi" w:hAnsi="Gadugi"/>
                <w:sz w:val="22"/>
                <w:lang w:bidi="ar-SA"/>
              </w:rPr>
              <w:t>s</w:t>
            </w:r>
            <w:r w:rsidRPr="00F67262">
              <w:rPr>
                <w:rFonts w:ascii="Gadugi" w:hAnsi="Gadugi"/>
                <w:sz w:val="22"/>
                <w:lang w:bidi="ar-SA"/>
              </w:rPr>
              <w:t xml:space="preserve"> been finding certain tasks difficult in class. </w:t>
            </w:r>
          </w:p>
          <w:p w14:paraId="3D82FF9B" w14:textId="4A68B6CB" w:rsidR="00B82034" w:rsidRDefault="00B82034" w:rsidP="00B82034">
            <w:pPr>
              <w:rPr>
                <w:rFonts w:ascii="Gadugi" w:hAnsi="Gadugi"/>
                <w:sz w:val="22"/>
                <w:lang w:bidi="ar-SA"/>
              </w:rPr>
            </w:pPr>
            <w:r>
              <w:rPr>
                <w:rFonts w:ascii="Gadugi" w:hAnsi="Gadugi"/>
                <w:sz w:val="22"/>
                <w:lang w:bidi="ar-SA"/>
              </w:rPr>
              <w:t>He</w:t>
            </w:r>
            <w:r w:rsidRPr="00F67262">
              <w:rPr>
                <w:rFonts w:ascii="Gadugi" w:hAnsi="Gadugi"/>
                <w:sz w:val="22"/>
                <w:lang w:bidi="ar-SA"/>
              </w:rPr>
              <w:t xml:space="preserve"> always looks disappointed when there are reading tasks</w:t>
            </w:r>
            <w:r>
              <w:rPr>
                <w:rFonts w:ascii="Gadugi" w:hAnsi="Gadugi"/>
                <w:sz w:val="22"/>
                <w:lang w:bidi="ar-SA"/>
              </w:rPr>
              <w:t xml:space="preserve"> and often</w:t>
            </w:r>
            <w:r w:rsidRPr="00F67262">
              <w:rPr>
                <w:rFonts w:ascii="Gadugi" w:hAnsi="Gadugi"/>
                <w:sz w:val="22"/>
                <w:lang w:bidi="ar-SA"/>
              </w:rPr>
              <w:t xml:space="preserve"> </w:t>
            </w:r>
            <w:r w:rsidR="00E41C72" w:rsidRPr="00F67262">
              <w:rPr>
                <w:rFonts w:ascii="Gadugi" w:hAnsi="Gadugi"/>
                <w:sz w:val="22"/>
                <w:lang w:bidi="ar-SA"/>
              </w:rPr>
              <w:t>loses</w:t>
            </w:r>
            <w:r w:rsidRPr="00F67262">
              <w:rPr>
                <w:rFonts w:ascii="Gadugi" w:hAnsi="Gadugi"/>
                <w:sz w:val="22"/>
                <w:lang w:bidi="ar-SA"/>
              </w:rPr>
              <w:t xml:space="preserve"> his place when the students are listening and reading aloud. </w:t>
            </w:r>
            <w:r>
              <w:rPr>
                <w:rFonts w:ascii="Gadugi" w:hAnsi="Gadugi"/>
                <w:sz w:val="22"/>
                <w:lang w:bidi="ar-SA"/>
              </w:rPr>
              <w:t xml:space="preserve">The teacher wants to make sure that all children get the opportunity to read aloud so it is fair, but </w:t>
            </w:r>
            <w:r w:rsidR="00C97843">
              <w:rPr>
                <w:rFonts w:ascii="Gadugi" w:hAnsi="Gadugi"/>
                <w:sz w:val="22"/>
                <w:lang w:bidi="ar-SA"/>
              </w:rPr>
              <w:t>A</w:t>
            </w:r>
            <w:r>
              <w:rPr>
                <w:rFonts w:ascii="Gadugi" w:hAnsi="Gadugi"/>
                <w:sz w:val="22"/>
                <w:lang w:bidi="ar-SA"/>
              </w:rPr>
              <w:t xml:space="preserve">ung </w:t>
            </w:r>
            <w:r w:rsidR="00C97843">
              <w:rPr>
                <w:rFonts w:ascii="Gadugi" w:hAnsi="Gadugi"/>
                <w:sz w:val="22"/>
                <w:lang w:bidi="ar-SA"/>
              </w:rPr>
              <w:t>H</w:t>
            </w:r>
            <w:r>
              <w:rPr>
                <w:rFonts w:ascii="Gadugi" w:hAnsi="Gadugi"/>
                <w:sz w:val="22"/>
                <w:lang w:bidi="ar-SA"/>
              </w:rPr>
              <w:t>t</w:t>
            </w:r>
            <w:r w:rsidR="00C97843">
              <w:rPr>
                <w:rFonts w:ascii="Gadugi" w:hAnsi="Gadugi"/>
                <w:sz w:val="22"/>
                <w:lang w:bidi="ar-SA"/>
              </w:rPr>
              <w:t>in</w:t>
            </w:r>
            <w:r>
              <w:rPr>
                <w:rFonts w:ascii="Gadugi" w:hAnsi="Gadugi"/>
                <w:sz w:val="22"/>
                <w:lang w:bidi="ar-SA"/>
              </w:rPr>
              <w:t xml:space="preserve"> gets embarrassed about this. His homework is always completed to a very high standard so the teacher is not sure how she can help him. </w:t>
            </w:r>
          </w:p>
          <w:p w14:paraId="6594AF47" w14:textId="77777777" w:rsidR="00B82034" w:rsidRPr="00716A38" w:rsidRDefault="00B82034" w:rsidP="00B82034">
            <w:pPr>
              <w:rPr>
                <w:lang w:bidi="ar-SA"/>
              </w:rPr>
            </w:pPr>
          </w:p>
        </w:tc>
      </w:tr>
    </w:tbl>
    <w:p w14:paraId="3C550901" w14:textId="614CF551" w:rsidR="00AC0857" w:rsidRPr="00E47044" w:rsidRDefault="00AC0857" w:rsidP="00E47044">
      <w:pPr>
        <w:pStyle w:val="NormalWeb"/>
        <w:shd w:val="clear" w:color="auto" w:fill="FFFFFF"/>
        <w:spacing w:after="360"/>
        <w:ind w:left="360"/>
        <w:rPr>
          <w:rFonts w:ascii="Gadugi" w:hAnsi="Gadugi" w:cstheme="majorHAnsi"/>
          <w:bCs/>
          <w:sz w:val="22"/>
          <w:szCs w:val="22"/>
        </w:rPr>
      </w:pPr>
    </w:p>
    <w:tbl>
      <w:tblPr>
        <w:tblStyle w:val="TableGrid"/>
        <w:tblpPr w:leftFromText="180" w:rightFromText="180" w:vertAnchor="text" w:horzAnchor="margin" w:tblpY="128"/>
        <w:tblW w:w="10031" w:type="dxa"/>
        <w:tblLook w:val="04A0" w:firstRow="1" w:lastRow="0" w:firstColumn="1" w:lastColumn="0" w:noHBand="0" w:noVBand="1"/>
      </w:tblPr>
      <w:tblGrid>
        <w:gridCol w:w="10031"/>
      </w:tblGrid>
      <w:tr w:rsidR="00B82034" w:rsidRPr="00855B55" w14:paraId="6F127592" w14:textId="77777777" w:rsidTr="00733597">
        <w:trPr>
          <w:trHeight w:val="1833"/>
        </w:trPr>
        <w:tc>
          <w:tcPr>
            <w:tcW w:w="10031" w:type="dxa"/>
            <w:shd w:val="clear" w:color="auto" w:fill="FBE4D5" w:themeFill="accent2" w:themeFillTint="33"/>
          </w:tcPr>
          <w:p w14:paraId="1335C28E" w14:textId="19E8C648" w:rsidR="00B82034" w:rsidRDefault="00B82034" w:rsidP="00733597">
            <w:pPr>
              <w:keepNext/>
              <w:keepLines/>
              <w:spacing w:line="259" w:lineRule="auto"/>
              <w:outlineLvl w:val="0"/>
              <w:rPr>
                <w:rFonts w:ascii="Gadugi" w:hAnsi="Gadugi" w:cs="Calibri"/>
                <w:kern w:val="1"/>
                <w:lang w:val="en-US" w:eastAsia="en-GB" w:bidi="ar-SA"/>
              </w:rPr>
            </w:pPr>
            <w:r w:rsidRPr="009B7BBD">
              <w:rPr>
                <w:rFonts w:asciiTheme="majorHAnsi" w:eastAsia="Times New Roman" w:hAnsiTheme="majorHAnsi" w:cstheme="majorBidi"/>
                <w:b/>
                <w:bCs/>
                <w:color w:val="2F5496" w:themeColor="accent1" w:themeShade="BF"/>
                <w:sz w:val="26"/>
                <w:szCs w:val="26"/>
                <w:lang w:val="en-US" w:bidi="ar-SA"/>
              </w:rPr>
              <w:t xml:space="preserve">Activity </w:t>
            </w:r>
            <w:r>
              <w:rPr>
                <w:rFonts w:asciiTheme="majorHAnsi" w:eastAsia="Times New Roman" w:hAnsiTheme="majorHAnsi" w:cstheme="majorBidi"/>
                <w:b/>
                <w:bCs/>
                <w:color w:val="2F5496" w:themeColor="accent1" w:themeShade="BF"/>
                <w:sz w:val="26"/>
                <w:szCs w:val="26"/>
                <w:lang w:val="en-US" w:bidi="ar-SA"/>
              </w:rPr>
              <w:t>12</w:t>
            </w:r>
            <w:r w:rsidRPr="009B7BBD">
              <w:rPr>
                <w:rFonts w:asciiTheme="majorHAnsi" w:eastAsia="Times New Roman" w:hAnsiTheme="majorHAnsi" w:cstheme="majorBidi"/>
                <w:b/>
                <w:bCs/>
                <w:color w:val="2F5496" w:themeColor="accent1" w:themeShade="BF"/>
                <w:sz w:val="26"/>
                <w:szCs w:val="26"/>
                <w:lang w:val="en-US" w:bidi="ar-SA"/>
              </w:rPr>
              <w:t>.</w:t>
            </w:r>
            <w:r w:rsidR="005164D1">
              <w:rPr>
                <w:rFonts w:asciiTheme="majorHAnsi" w:eastAsia="Times New Roman" w:hAnsiTheme="majorHAnsi" w:cstheme="majorBidi"/>
                <w:b/>
                <w:bCs/>
                <w:color w:val="2F5496" w:themeColor="accent1" w:themeShade="BF"/>
                <w:sz w:val="26"/>
                <w:szCs w:val="26"/>
                <w:lang w:val="en-US" w:bidi="ar-SA"/>
              </w:rPr>
              <w:t>7</w:t>
            </w:r>
            <w:r w:rsidRPr="009B7BBD">
              <w:rPr>
                <w:rFonts w:asciiTheme="majorHAnsi" w:eastAsia="Times New Roman" w:hAnsiTheme="majorHAnsi" w:cstheme="majorBidi"/>
                <w:b/>
                <w:bCs/>
                <w:color w:val="2F5496" w:themeColor="accent1" w:themeShade="BF"/>
                <w:sz w:val="26"/>
                <w:szCs w:val="26"/>
                <w:lang w:val="en-US" w:bidi="ar-SA"/>
              </w:rPr>
              <w:t xml:space="preserve"> answers </w:t>
            </w:r>
            <w:r>
              <w:rPr>
                <w:rFonts w:ascii="Gadugi" w:hAnsi="Gadugi" w:cs="Calibri"/>
                <w:kern w:val="1"/>
                <w:lang w:val="en-US" w:eastAsia="en-GB" w:bidi="ar-SA"/>
              </w:rPr>
              <w:t xml:space="preserve"> </w:t>
            </w:r>
          </w:p>
          <w:p w14:paraId="120B6C76" w14:textId="77777777" w:rsidR="00733597" w:rsidRPr="0068194D" w:rsidRDefault="00733597" w:rsidP="00733597">
            <w:pPr>
              <w:keepNext/>
              <w:keepLines/>
              <w:spacing w:line="259" w:lineRule="auto"/>
              <w:outlineLvl w:val="0"/>
              <w:rPr>
                <w:rFonts w:asciiTheme="majorHAnsi" w:eastAsia="Times New Roman" w:hAnsiTheme="majorHAnsi" w:cstheme="majorBidi"/>
                <w:b/>
                <w:bCs/>
                <w:color w:val="2F5496" w:themeColor="accent1" w:themeShade="BF"/>
                <w:sz w:val="26"/>
                <w:szCs w:val="26"/>
                <w:lang w:val="en-US" w:bidi="ar-SA"/>
              </w:rPr>
            </w:pPr>
          </w:p>
          <w:p w14:paraId="10757477" w14:textId="5A103A10" w:rsidR="00B82034" w:rsidRDefault="00B82034" w:rsidP="00733597">
            <w:pPr>
              <w:rPr>
                <w:rFonts w:ascii="Gadugi" w:hAnsi="Gadugi"/>
                <w:sz w:val="22"/>
              </w:rPr>
            </w:pPr>
            <w:r w:rsidRPr="00F94CFB">
              <w:rPr>
                <w:rFonts w:ascii="Gadugi" w:hAnsi="Gadugi"/>
                <w:sz w:val="22"/>
              </w:rPr>
              <w:t xml:space="preserve">Suggestions on how to support </w:t>
            </w:r>
            <w:r w:rsidR="00C97843">
              <w:rPr>
                <w:rFonts w:ascii="Gadugi" w:hAnsi="Gadugi"/>
                <w:sz w:val="22"/>
              </w:rPr>
              <w:t>A</w:t>
            </w:r>
            <w:r w:rsidRPr="00F94CFB">
              <w:rPr>
                <w:rFonts w:ascii="Gadugi" w:hAnsi="Gadugi"/>
                <w:sz w:val="22"/>
              </w:rPr>
              <w:t xml:space="preserve">ung </w:t>
            </w:r>
            <w:r w:rsidR="00C97843">
              <w:rPr>
                <w:rFonts w:ascii="Gadugi" w:hAnsi="Gadugi"/>
                <w:sz w:val="22"/>
              </w:rPr>
              <w:t>H</w:t>
            </w:r>
            <w:r w:rsidRPr="00F94CFB">
              <w:rPr>
                <w:rFonts w:ascii="Gadugi" w:hAnsi="Gadugi"/>
                <w:sz w:val="22"/>
              </w:rPr>
              <w:t>t</w:t>
            </w:r>
            <w:r w:rsidR="00C97843">
              <w:rPr>
                <w:rFonts w:ascii="Gadugi" w:hAnsi="Gadugi"/>
                <w:sz w:val="22"/>
              </w:rPr>
              <w:t>in</w:t>
            </w:r>
            <w:r w:rsidRPr="00F94CFB">
              <w:rPr>
                <w:rFonts w:ascii="Gadugi" w:hAnsi="Gadugi"/>
                <w:sz w:val="22"/>
              </w:rPr>
              <w:t xml:space="preserve"> in class. You may have other ideas based on what you already do to support students in your class. </w:t>
            </w:r>
          </w:p>
          <w:p w14:paraId="0501B986" w14:textId="77777777" w:rsidR="00B82034" w:rsidRPr="00936A28" w:rsidRDefault="00B82034" w:rsidP="00733597">
            <w:pPr>
              <w:rPr>
                <w:rFonts w:ascii="Gadugi" w:hAnsi="Gadugi"/>
                <w:sz w:val="22"/>
              </w:rPr>
            </w:pPr>
          </w:p>
          <w:p w14:paraId="2E36F750" w14:textId="77777777" w:rsidR="00B82034" w:rsidRPr="00431A44" w:rsidRDefault="00B82034" w:rsidP="00733597">
            <w:pPr>
              <w:pStyle w:val="ListParagraph"/>
              <w:numPr>
                <w:ilvl w:val="0"/>
                <w:numId w:val="19"/>
              </w:numPr>
              <w:spacing w:after="120"/>
              <w:rPr>
                <w:rFonts w:ascii="Gadugi" w:hAnsi="Gadugi"/>
                <w:sz w:val="22"/>
              </w:rPr>
            </w:pPr>
            <w:r w:rsidRPr="00431A44">
              <w:rPr>
                <w:rFonts w:ascii="Gadugi" w:hAnsi="Gadugi"/>
                <w:sz w:val="22"/>
              </w:rPr>
              <w:t xml:space="preserve">The teacher could talk to the student and ask him if there is a specific area he finds hard, e.g. following the text when it is read aloud, reading the words, punctuation marks, etc. This would allow the teacher to support in the best way. </w:t>
            </w:r>
          </w:p>
          <w:p w14:paraId="0DBA834B" w14:textId="611F7ED9" w:rsidR="00B82034" w:rsidRPr="00431A44" w:rsidRDefault="00B82034" w:rsidP="00733597">
            <w:pPr>
              <w:pStyle w:val="ListParagraph"/>
              <w:numPr>
                <w:ilvl w:val="0"/>
                <w:numId w:val="19"/>
              </w:numPr>
              <w:spacing w:after="120"/>
              <w:rPr>
                <w:rFonts w:ascii="Gadugi" w:hAnsi="Gadugi"/>
                <w:sz w:val="22"/>
              </w:rPr>
            </w:pPr>
            <w:r w:rsidRPr="00431A44">
              <w:rPr>
                <w:rFonts w:ascii="Gadugi" w:hAnsi="Gadugi"/>
                <w:sz w:val="22"/>
              </w:rPr>
              <w:t xml:space="preserve">If it is about following the text, the teacher could suggest </w:t>
            </w:r>
            <w:r w:rsidR="00C97843">
              <w:rPr>
                <w:rFonts w:ascii="Gadugi" w:hAnsi="Gadugi"/>
                <w:sz w:val="22"/>
              </w:rPr>
              <w:t>A</w:t>
            </w:r>
            <w:r w:rsidRPr="00431A44">
              <w:rPr>
                <w:rFonts w:ascii="Gadugi" w:hAnsi="Gadugi"/>
                <w:sz w:val="22"/>
              </w:rPr>
              <w:t xml:space="preserve">ung </w:t>
            </w:r>
            <w:r w:rsidR="00C97843">
              <w:rPr>
                <w:rFonts w:ascii="Gadugi" w:hAnsi="Gadugi"/>
                <w:sz w:val="22"/>
              </w:rPr>
              <w:t>H</w:t>
            </w:r>
            <w:r w:rsidRPr="00431A44">
              <w:rPr>
                <w:rFonts w:ascii="Gadugi" w:hAnsi="Gadugi"/>
                <w:sz w:val="22"/>
              </w:rPr>
              <w:t>t</w:t>
            </w:r>
            <w:r w:rsidR="00C97843">
              <w:rPr>
                <w:rFonts w:ascii="Gadugi" w:hAnsi="Gadugi"/>
                <w:sz w:val="22"/>
              </w:rPr>
              <w:t>in</w:t>
            </w:r>
            <w:r w:rsidRPr="00431A44">
              <w:rPr>
                <w:rFonts w:ascii="Gadugi" w:hAnsi="Gadugi"/>
                <w:sz w:val="22"/>
              </w:rPr>
              <w:t xml:space="preserve"> uses his finger to trace under each word as it is spoken or use a sheet of paper to cover up the text below and as it is being read lower the page. </w:t>
            </w:r>
          </w:p>
          <w:p w14:paraId="474B95CF" w14:textId="77777777" w:rsidR="00B82034" w:rsidRPr="00431A44" w:rsidRDefault="00B82034" w:rsidP="00733597">
            <w:pPr>
              <w:pStyle w:val="ListParagraph"/>
              <w:numPr>
                <w:ilvl w:val="0"/>
                <w:numId w:val="19"/>
              </w:numPr>
              <w:spacing w:after="120"/>
              <w:rPr>
                <w:rFonts w:ascii="Gadugi" w:hAnsi="Gadugi"/>
                <w:sz w:val="22"/>
              </w:rPr>
            </w:pPr>
            <w:r w:rsidRPr="00431A44">
              <w:rPr>
                <w:rFonts w:ascii="Gadugi" w:hAnsi="Gadugi"/>
                <w:sz w:val="22"/>
              </w:rPr>
              <w:t xml:space="preserve">Ask students how they feel about being asked to read aloud and provide less threatening (perceived) opportunities to read aloud. This could be in a smaller group or with a peer. </w:t>
            </w:r>
          </w:p>
          <w:p w14:paraId="242735DE" w14:textId="77777777" w:rsidR="00B82034" w:rsidRDefault="00B82034" w:rsidP="00733597">
            <w:pPr>
              <w:pStyle w:val="ListParagraph"/>
              <w:numPr>
                <w:ilvl w:val="0"/>
                <w:numId w:val="19"/>
              </w:numPr>
              <w:spacing w:after="120"/>
              <w:rPr>
                <w:rFonts w:ascii="Gadugi" w:hAnsi="Gadugi"/>
                <w:sz w:val="22"/>
              </w:rPr>
            </w:pPr>
            <w:r w:rsidRPr="00431A44">
              <w:rPr>
                <w:rFonts w:ascii="Gadugi" w:hAnsi="Gadugi"/>
                <w:sz w:val="22"/>
              </w:rPr>
              <w:t xml:space="preserve">The teacher should ask </w:t>
            </w:r>
            <w:r w:rsidR="00595401">
              <w:rPr>
                <w:rFonts w:ascii="Gadugi" w:hAnsi="Gadugi"/>
                <w:sz w:val="22"/>
              </w:rPr>
              <w:t>A</w:t>
            </w:r>
            <w:r w:rsidRPr="00431A44">
              <w:rPr>
                <w:rFonts w:ascii="Gadugi" w:hAnsi="Gadugi"/>
                <w:sz w:val="22"/>
              </w:rPr>
              <w:t xml:space="preserve">ung </w:t>
            </w:r>
            <w:r w:rsidR="00595401">
              <w:rPr>
                <w:rFonts w:ascii="Gadugi" w:hAnsi="Gadugi"/>
                <w:sz w:val="22"/>
              </w:rPr>
              <w:t>H</w:t>
            </w:r>
            <w:r w:rsidRPr="00431A44">
              <w:rPr>
                <w:rFonts w:ascii="Gadugi" w:hAnsi="Gadugi"/>
                <w:sz w:val="22"/>
              </w:rPr>
              <w:t>t</w:t>
            </w:r>
            <w:r w:rsidR="00595401">
              <w:rPr>
                <w:rFonts w:ascii="Gadugi" w:hAnsi="Gadugi"/>
                <w:sz w:val="22"/>
              </w:rPr>
              <w:t>in</w:t>
            </w:r>
            <w:r w:rsidRPr="00431A44">
              <w:rPr>
                <w:rFonts w:ascii="Gadugi" w:hAnsi="Gadugi"/>
                <w:sz w:val="22"/>
              </w:rPr>
              <w:t xml:space="preserve"> about his homework. It is a possibility that he is receiving help from a sibling or parent if the work he is producing isn’t consistent with what the teachers sees at school. There may be an opportunity here to speak to </w:t>
            </w:r>
            <w:r w:rsidR="00595401">
              <w:rPr>
                <w:rFonts w:ascii="Gadugi" w:hAnsi="Gadugi"/>
                <w:sz w:val="22"/>
              </w:rPr>
              <w:t>A</w:t>
            </w:r>
            <w:r w:rsidRPr="00431A44">
              <w:rPr>
                <w:rFonts w:ascii="Gadugi" w:hAnsi="Gadugi"/>
                <w:sz w:val="22"/>
              </w:rPr>
              <w:t xml:space="preserve">ung </w:t>
            </w:r>
            <w:r w:rsidR="00595401">
              <w:rPr>
                <w:rFonts w:ascii="Gadugi" w:hAnsi="Gadugi"/>
                <w:sz w:val="22"/>
              </w:rPr>
              <w:t>H</w:t>
            </w:r>
            <w:r w:rsidRPr="00431A44">
              <w:rPr>
                <w:rFonts w:ascii="Gadugi" w:hAnsi="Gadugi"/>
                <w:sz w:val="22"/>
              </w:rPr>
              <w:t>t</w:t>
            </w:r>
            <w:r w:rsidR="00595401">
              <w:rPr>
                <w:rFonts w:ascii="Gadugi" w:hAnsi="Gadugi"/>
                <w:sz w:val="22"/>
              </w:rPr>
              <w:t>in</w:t>
            </w:r>
            <w:r w:rsidRPr="00431A44">
              <w:rPr>
                <w:rFonts w:ascii="Gadugi" w:hAnsi="Gadugi"/>
                <w:sz w:val="22"/>
              </w:rPr>
              <w:t xml:space="preserve">’s parents about how best to support him at home too. </w:t>
            </w:r>
          </w:p>
          <w:p w14:paraId="39BEFD91" w14:textId="5B4C9619" w:rsidR="00733597" w:rsidRPr="002A2019" w:rsidRDefault="00733597" w:rsidP="00733597">
            <w:pPr>
              <w:pStyle w:val="ListParagraph"/>
              <w:rPr>
                <w:rFonts w:ascii="Gadugi" w:hAnsi="Gadugi"/>
                <w:sz w:val="22"/>
              </w:rPr>
            </w:pPr>
          </w:p>
        </w:tc>
      </w:tr>
    </w:tbl>
    <w:p w14:paraId="620A59FE" w14:textId="0F4A57FF" w:rsidR="000F6B9B" w:rsidRDefault="000F6B9B" w:rsidP="00F37FD9">
      <w:pPr>
        <w:pStyle w:val="NormalWeb"/>
        <w:shd w:val="clear" w:color="auto" w:fill="FFFFFF"/>
        <w:spacing w:after="360"/>
        <w:rPr>
          <w:rFonts w:ascii="Gadugi" w:hAnsi="Gadugi" w:cstheme="majorHAnsi"/>
          <w:bCs/>
          <w:sz w:val="22"/>
          <w:szCs w:val="22"/>
        </w:rPr>
      </w:pPr>
    </w:p>
    <w:p w14:paraId="321E9D04" w14:textId="5B7A71F3" w:rsidR="00733597" w:rsidRDefault="00733597" w:rsidP="00F37FD9">
      <w:pPr>
        <w:pStyle w:val="NormalWeb"/>
        <w:shd w:val="clear" w:color="auto" w:fill="FFFFFF"/>
        <w:spacing w:after="360"/>
        <w:rPr>
          <w:rFonts w:ascii="Gadugi" w:hAnsi="Gadugi" w:cstheme="majorHAnsi"/>
          <w:bCs/>
          <w:sz w:val="22"/>
          <w:szCs w:val="22"/>
        </w:rPr>
      </w:pPr>
    </w:p>
    <w:p w14:paraId="03726CC5" w14:textId="57C36DD9" w:rsidR="00733597" w:rsidRDefault="00733597" w:rsidP="00F37FD9">
      <w:pPr>
        <w:pStyle w:val="NormalWeb"/>
        <w:shd w:val="clear" w:color="auto" w:fill="FFFFFF"/>
        <w:spacing w:after="360"/>
        <w:rPr>
          <w:rFonts w:ascii="Gadugi" w:hAnsi="Gadugi" w:cstheme="majorHAnsi"/>
          <w:bCs/>
          <w:sz w:val="22"/>
          <w:szCs w:val="22"/>
        </w:rPr>
      </w:pPr>
    </w:p>
    <w:p w14:paraId="7F5A0514" w14:textId="3B81DC02" w:rsidR="00733597" w:rsidRDefault="00733597" w:rsidP="00F37FD9">
      <w:pPr>
        <w:pStyle w:val="NormalWeb"/>
        <w:shd w:val="clear" w:color="auto" w:fill="FFFFFF"/>
        <w:spacing w:after="360"/>
        <w:rPr>
          <w:rFonts w:ascii="Gadugi" w:hAnsi="Gadugi" w:cstheme="majorHAnsi"/>
          <w:bCs/>
          <w:sz w:val="22"/>
          <w:szCs w:val="22"/>
        </w:rPr>
      </w:pPr>
    </w:p>
    <w:p w14:paraId="7FE2096C" w14:textId="77777777" w:rsidR="00733597" w:rsidRPr="00FD3A46" w:rsidRDefault="00733597" w:rsidP="00F37FD9">
      <w:pPr>
        <w:pStyle w:val="NormalWeb"/>
        <w:shd w:val="clear" w:color="auto" w:fill="FFFFFF"/>
        <w:spacing w:after="360"/>
        <w:rPr>
          <w:rFonts w:ascii="Gadugi" w:hAnsi="Gadugi" w:cstheme="majorHAnsi"/>
          <w:bCs/>
          <w:sz w:val="22"/>
          <w:szCs w:val="22"/>
        </w:rPr>
      </w:pPr>
    </w:p>
    <w:p w14:paraId="777348B5" w14:textId="729FFFAD" w:rsidR="00552BA5" w:rsidRDefault="007F0139" w:rsidP="00926B0C">
      <w:pPr>
        <w:pStyle w:val="NormalWeb"/>
        <w:numPr>
          <w:ilvl w:val="0"/>
          <w:numId w:val="3"/>
        </w:numPr>
        <w:shd w:val="clear" w:color="auto" w:fill="FFFFFF"/>
        <w:spacing w:after="360"/>
        <w:rPr>
          <w:rFonts w:asciiTheme="majorHAnsi" w:hAnsiTheme="majorHAnsi" w:cstheme="majorHAnsi"/>
          <w:b/>
          <w:color w:val="2F5496" w:themeColor="accent1" w:themeShade="BF"/>
          <w:sz w:val="26"/>
          <w:szCs w:val="26"/>
        </w:rPr>
      </w:pPr>
      <w:r>
        <w:rPr>
          <w:rFonts w:asciiTheme="majorHAnsi" w:hAnsiTheme="majorHAnsi" w:cstheme="majorHAnsi"/>
          <w:b/>
          <w:color w:val="2F5496" w:themeColor="accent1" w:themeShade="BF"/>
          <w:sz w:val="26"/>
          <w:szCs w:val="26"/>
        </w:rPr>
        <w:lastRenderedPageBreak/>
        <w:t>What to do if you suspect a student has a learning difficulty</w:t>
      </w:r>
    </w:p>
    <w:p w14:paraId="6DC85DE8" w14:textId="29C7B122" w:rsidR="000A6F20" w:rsidRDefault="00BA2D58" w:rsidP="000A6F20">
      <w:pPr>
        <w:spacing w:after="180" w:line="240" w:lineRule="auto"/>
        <w:rPr>
          <w:rFonts w:ascii="Gadugi" w:eastAsia="Times New Roman" w:hAnsi="Gadugi" w:cs="Times New Roman"/>
          <w:color w:val="111111"/>
          <w:sz w:val="22"/>
          <w:lang w:val="en-GB" w:eastAsia="en-GB" w:bidi="ar-SA"/>
        </w:rPr>
      </w:pPr>
      <w:r>
        <w:rPr>
          <w:rFonts w:ascii="Gadugi" w:eastAsia="Times New Roman" w:hAnsi="Gadugi" w:cs="Times New Roman"/>
          <w:color w:val="111111"/>
          <w:sz w:val="22"/>
          <w:lang w:val="en-GB" w:eastAsia="en-GB" w:bidi="ar-SA"/>
        </w:rPr>
        <w:t>D</w:t>
      </w:r>
      <w:r w:rsidR="000A6F20" w:rsidRPr="000A6F20">
        <w:rPr>
          <w:rFonts w:ascii="Gadugi" w:eastAsia="Times New Roman" w:hAnsi="Gadugi" w:cs="Times New Roman"/>
          <w:color w:val="111111"/>
          <w:sz w:val="22"/>
          <w:lang w:val="en-GB" w:eastAsia="en-GB" w:bidi="ar-SA"/>
        </w:rPr>
        <w:t xml:space="preserve">epending on the </w:t>
      </w:r>
      <w:r>
        <w:rPr>
          <w:rFonts w:ascii="Gadugi" w:eastAsia="Times New Roman" w:hAnsi="Gadugi" w:cs="Times New Roman"/>
          <w:color w:val="111111"/>
          <w:sz w:val="22"/>
          <w:lang w:val="en-GB" w:eastAsia="en-GB" w:bidi="ar-SA"/>
        </w:rPr>
        <w:t xml:space="preserve">challenges a student is experiencing will affect how you respond. </w:t>
      </w:r>
      <w:r w:rsidR="000A6F20" w:rsidRPr="000A6F20">
        <w:rPr>
          <w:rFonts w:ascii="Gadugi" w:eastAsia="Times New Roman" w:hAnsi="Gadugi" w:cs="Times New Roman"/>
          <w:color w:val="111111"/>
          <w:sz w:val="22"/>
          <w:lang w:val="en-GB" w:eastAsia="en-GB" w:bidi="ar-SA"/>
        </w:rPr>
        <w:t xml:space="preserve">They </w:t>
      </w:r>
      <w:r>
        <w:rPr>
          <w:rFonts w:ascii="Gadugi" w:eastAsia="Times New Roman" w:hAnsi="Gadugi" w:cs="Times New Roman"/>
          <w:color w:val="111111"/>
          <w:sz w:val="22"/>
          <w:lang w:val="en-GB" w:eastAsia="en-GB" w:bidi="ar-SA"/>
        </w:rPr>
        <w:t xml:space="preserve">may </w:t>
      </w:r>
      <w:r w:rsidR="007660E2">
        <w:rPr>
          <w:rFonts w:ascii="Gadugi" w:eastAsia="Times New Roman" w:hAnsi="Gadugi" w:cs="Times New Roman"/>
          <w:color w:val="111111"/>
          <w:sz w:val="22"/>
          <w:lang w:val="en-GB" w:eastAsia="en-GB" w:bidi="ar-SA"/>
        </w:rPr>
        <w:t xml:space="preserve">not be </w:t>
      </w:r>
      <w:r w:rsidR="000A6F20" w:rsidRPr="000A6F20">
        <w:rPr>
          <w:rFonts w:ascii="Gadugi" w:eastAsia="Times New Roman" w:hAnsi="Gadugi" w:cs="Times New Roman"/>
          <w:color w:val="111111"/>
          <w:sz w:val="22"/>
          <w:lang w:val="en-GB" w:eastAsia="en-GB" w:bidi="ar-SA"/>
        </w:rPr>
        <w:t>perform</w:t>
      </w:r>
      <w:r w:rsidR="007660E2">
        <w:rPr>
          <w:rFonts w:ascii="Gadugi" w:eastAsia="Times New Roman" w:hAnsi="Gadugi" w:cs="Times New Roman"/>
          <w:color w:val="111111"/>
          <w:sz w:val="22"/>
          <w:lang w:val="en-GB" w:eastAsia="en-GB" w:bidi="ar-SA"/>
        </w:rPr>
        <w:t xml:space="preserve">ing in a way that you would expect or </w:t>
      </w:r>
      <w:r w:rsidR="00331E4C">
        <w:rPr>
          <w:rFonts w:ascii="Gadugi" w:eastAsia="Times New Roman" w:hAnsi="Gadugi" w:cs="Times New Roman"/>
          <w:color w:val="111111"/>
          <w:sz w:val="22"/>
          <w:lang w:val="en-GB" w:eastAsia="en-GB" w:bidi="ar-SA"/>
        </w:rPr>
        <w:t xml:space="preserve">their behaviour may seem out of character. </w:t>
      </w:r>
    </w:p>
    <w:p w14:paraId="6CE31C32" w14:textId="683FF53D" w:rsidR="00331E4C" w:rsidRPr="000A6F20" w:rsidRDefault="00331E4C" w:rsidP="000A6F20">
      <w:pPr>
        <w:spacing w:after="180" w:line="240" w:lineRule="auto"/>
        <w:rPr>
          <w:rFonts w:ascii="Gadugi" w:eastAsia="Times New Roman" w:hAnsi="Gadugi" w:cs="Times New Roman"/>
          <w:color w:val="111111"/>
          <w:sz w:val="22"/>
          <w:lang w:val="en-GB" w:eastAsia="en-GB" w:bidi="ar-SA"/>
        </w:rPr>
      </w:pPr>
      <w:r>
        <w:rPr>
          <w:rFonts w:ascii="Gadugi" w:eastAsia="Times New Roman" w:hAnsi="Gadugi" w:cs="Times New Roman"/>
          <w:color w:val="111111"/>
          <w:sz w:val="22"/>
          <w:lang w:val="en-GB" w:eastAsia="en-GB" w:bidi="ar-SA"/>
        </w:rPr>
        <w:t xml:space="preserve">It is important to remember that everyone will experience events in their life that may affect </w:t>
      </w:r>
      <w:r w:rsidR="002179A7">
        <w:rPr>
          <w:rFonts w:ascii="Gadugi" w:eastAsia="Times New Roman" w:hAnsi="Gadugi" w:cs="Times New Roman"/>
          <w:color w:val="111111"/>
          <w:sz w:val="22"/>
          <w:lang w:val="en-GB" w:eastAsia="en-GB" w:bidi="ar-SA"/>
        </w:rPr>
        <w:t xml:space="preserve">their usual </w:t>
      </w:r>
      <w:r w:rsidR="004F6904">
        <w:rPr>
          <w:rFonts w:ascii="Gadugi" w:eastAsia="Times New Roman" w:hAnsi="Gadugi" w:cs="Times New Roman"/>
          <w:color w:val="111111"/>
          <w:sz w:val="22"/>
          <w:lang w:val="en-GB" w:eastAsia="en-GB" w:bidi="ar-SA"/>
        </w:rPr>
        <w:t>temperament</w:t>
      </w:r>
      <w:r w:rsidR="002179A7">
        <w:rPr>
          <w:rFonts w:ascii="Gadugi" w:eastAsia="Times New Roman" w:hAnsi="Gadugi" w:cs="Times New Roman"/>
          <w:color w:val="111111"/>
          <w:sz w:val="22"/>
          <w:lang w:val="en-GB" w:eastAsia="en-GB" w:bidi="ar-SA"/>
        </w:rPr>
        <w:t>.</w:t>
      </w:r>
      <w:r w:rsidR="006A5F99">
        <w:rPr>
          <w:rFonts w:ascii="Gadugi" w:eastAsia="Times New Roman" w:hAnsi="Gadugi" w:cs="Times New Roman"/>
          <w:color w:val="111111"/>
          <w:sz w:val="22"/>
          <w:lang w:val="en-GB" w:eastAsia="en-GB" w:bidi="ar-SA"/>
        </w:rPr>
        <w:t xml:space="preserve"> It maybe that a student will display learning difficulties during a challenging point in their life and they need some extra support during that time. </w:t>
      </w:r>
    </w:p>
    <w:p w14:paraId="5BAF0762" w14:textId="4F0C53C6" w:rsidR="001B13DF" w:rsidRDefault="001B13DF" w:rsidP="000A6F20">
      <w:pPr>
        <w:spacing w:after="180" w:line="240" w:lineRule="auto"/>
        <w:rPr>
          <w:rFonts w:ascii="Gadugi" w:eastAsia="Times New Roman" w:hAnsi="Gadugi" w:cs="Times New Roman"/>
          <w:color w:val="111111"/>
          <w:sz w:val="22"/>
          <w:lang w:val="en-GB" w:eastAsia="en-GB" w:bidi="ar-SA"/>
        </w:rPr>
      </w:pPr>
      <w:r>
        <w:rPr>
          <w:rFonts w:ascii="Gadugi" w:eastAsia="Times New Roman" w:hAnsi="Gadugi" w:cs="Times New Roman"/>
          <w:color w:val="111111"/>
          <w:sz w:val="22"/>
          <w:lang w:val="en-GB" w:eastAsia="en-GB" w:bidi="ar-SA"/>
        </w:rPr>
        <w:t>However, if you identify</w:t>
      </w:r>
      <w:r w:rsidR="000A6F20" w:rsidRPr="000A6F20">
        <w:rPr>
          <w:rFonts w:ascii="Gadugi" w:eastAsia="Times New Roman" w:hAnsi="Gadugi" w:cs="Times New Roman"/>
          <w:color w:val="111111"/>
          <w:sz w:val="22"/>
          <w:lang w:val="en-GB" w:eastAsia="en-GB" w:bidi="ar-SA"/>
        </w:rPr>
        <w:t xml:space="preserve"> early signs of a possible learning</w:t>
      </w:r>
      <w:r>
        <w:rPr>
          <w:rFonts w:ascii="Gadugi" w:eastAsia="Times New Roman" w:hAnsi="Gadugi" w:cs="Times New Roman"/>
          <w:color w:val="111111"/>
          <w:sz w:val="22"/>
          <w:lang w:val="en-GB" w:eastAsia="en-GB" w:bidi="ar-SA"/>
        </w:rPr>
        <w:t xml:space="preserve"> difficulty or</w:t>
      </w:r>
      <w:r w:rsidR="000A6F20" w:rsidRPr="000A6F20">
        <w:rPr>
          <w:rFonts w:ascii="Gadugi" w:eastAsia="Times New Roman" w:hAnsi="Gadugi" w:cs="Times New Roman"/>
          <w:color w:val="111111"/>
          <w:sz w:val="22"/>
          <w:lang w:val="en-GB" w:eastAsia="en-GB" w:bidi="ar-SA"/>
        </w:rPr>
        <w:t xml:space="preserve"> disability</w:t>
      </w:r>
      <w:r>
        <w:rPr>
          <w:rFonts w:ascii="Gadugi" w:eastAsia="Times New Roman" w:hAnsi="Gadugi" w:cs="Times New Roman"/>
          <w:color w:val="111111"/>
          <w:sz w:val="22"/>
          <w:lang w:val="en-GB" w:eastAsia="en-GB" w:bidi="ar-SA"/>
        </w:rPr>
        <w:t xml:space="preserve">, it is important that you </w:t>
      </w:r>
      <w:r w:rsidR="007C4DEE">
        <w:rPr>
          <w:rFonts w:ascii="Gadugi" w:eastAsia="Times New Roman" w:hAnsi="Gadugi" w:cs="Times New Roman"/>
          <w:color w:val="111111"/>
          <w:sz w:val="22"/>
          <w:lang w:val="en-GB" w:eastAsia="en-GB" w:bidi="ar-SA"/>
        </w:rPr>
        <w:t xml:space="preserve">seek support. This could be from a medical professional </w:t>
      </w:r>
      <w:r w:rsidR="00F25DC1">
        <w:rPr>
          <w:rFonts w:ascii="Gadugi" w:eastAsia="Times New Roman" w:hAnsi="Gadugi" w:cs="Times New Roman"/>
          <w:color w:val="111111"/>
          <w:sz w:val="22"/>
          <w:lang w:val="en-GB" w:eastAsia="en-GB" w:bidi="ar-SA"/>
        </w:rPr>
        <w:t xml:space="preserve">or a more senior colleague. </w:t>
      </w:r>
      <w:r w:rsidR="008F5098">
        <w:rPr>
          <w:rFonts w:ascii="Gadugi" w:eastAsia="Times New Roman" w:hAnsi="Gadugi" w:cs="Times New Roman"/>
          <w:color w:val="111111"/>
          <w:sz w:val="22"/>
          <w:lang w:val="en-GB" w:eastAsia="en-GB" w:bidi="ar-SA"/>
        </w:rPr>
        <w:t>Early intervention can have a big impact on the support the student receives moving forward</w:t>
      </w:r>
      <w:r w:rsidR="00DD126A">
        <w:rPr>
          <w:rFonts w:ascii="Gadugi" w:eastAsia="Times New Roman" w:hAnsi="Gadugi" w:cs="Times New Roman"/>
          <w:color w:val="111111"/>
          <w:sz w:val="22"/>
          <w:lang w:val="en-GB" w:eastAsia="en-GB" w:bidi="ar-SA"/>
        </w:rPr>
        <w:t xml:space="preserve">. For example, a student who is finding basic maths challenging is likely to </w:t>
      </w:r>
      <w:r w:rsidR="005B4A0C">
        <w:rPr>
          <w:rFonts w:ascii="Gadugi" w:eastAsia="Times New Roman" w:hAnsi="Gadugi" w:cs="Times New Roman"/>
          <w:color w:val="111111"/>
          <w:sz w:val="22"/>
          <w:lang w:val="en-GB" w:eastAsia="en-GB" w:bidi="ar-SA"/>
        </w:rPr>
        <w:t>continue to find maths difficult as the curriculum expectation widens</w:t>
      </w:r>
      <w:r w:rsidR="00AF20DC">
        <w:rPr>
          <w:rFonts w:ascii="Gadugi" w:eastAsia="Times New Roman" w:hAnsi="Gadugi" w:cs="Times New Roman"/>
          <w:color w:val="111111"/>
          <w:sz w:val="22"/>
          <w:lang w:val="en-GB" w:eastAsia="en-GB" w:bidi="ar-SA"/>
        </w:rPr>
        <w:t xml:space="preserve">. </w:t>
      </w:r>
    </w:p>
    <w:p w14:paraId="6F903FDA" w14:textId="77777777" w:rsidR="00A00111" w:rsidRDefault="00A00111" w:rsidP="0065206E">
      <w:pPr>
        <w:pStyle w:val="ListParagraph"/>
        <w:numPr>
          <w:ilvl w:val="0"/>
          <w:numId w:val="13"/>
        </w:numPr>
        <w:spacing w:after="180" w:line="240" w:lineRule="auto"/>
        <w:rPr>
          <w:rFonts w:ascii="Gadugi" w:eastAsia="Times New Roman" w:hAnsi="Gadugi" w:cs="Times New Roman"/>
          <w:color w:val="111111"/>
          <w:sz w:val="22"/>
          <w:lang w:val="en-GB" w:eastAsia="en-GB" w:bidi="ar-SA"/>
        </w:rPr>
      </w:pPr>
      <w:r w:rsidRPr="00A00111">
        <w:rPr>
          <w:rFonts w:ascii="Gadugi" w:eastAsia="Times New Roman" w:hAnsi="Gadugi" w:cs="Times New Roman"/>
          <w:color w:val="111111"/>
          <w:sz w:val="22"/>
          <w:lang w:val="en-GB" w:eastAsia="en-GB" w:bidi="ar-SA"/>
        </w:rPr>
        <w:t xml:space="preserve">If you suspect a learning difficulty, you could talk to any other teachers that may also teach that student and ask if they have similar concerns. </w:t>
      </w:r>
    </w:p>
    <w:p w14:paraId="26F6BDDB" w14:textId="6C64BC14" w:rsidR="00A00111" w:rsidRPr="00A00111" w:rsidRDefault="00A00111" w:rsidP="0065206E">
      <w:pPr>
        <w:pStyle w:val="ListParagraph"/>
        <w:numPr>
          <w:ilvl w:val="0"/>
          <w:numId w:val="13"/>
        </w:numPr>
        <w:spacing w:after="180" w:line="240" w:lineRule="auto"/>
        <w:rPr>
          <w:rFonts w:ascii="Gadugi" w:eastAsia="Times New Roman" w:hAnsi="Gadugi" w:cs="Times New Roman"/>
          <w:color w:val="111111"/>
          <w:sz w:val="22"/>
          <w:lang w:val="en-GB" w:eastAsia="en-GB" w:bidi="ar-SA"/>
        </w:rPr>
      </w:pPr>
      <w:r w:rsidRPr="00A00111">
        <w:rPr>
          <w:rFonts w:ascii="Gadugi" w:eastAsia="Times New Roman" w:hAnsi="Gadugi" w:cs="Times New Roman"/>
          <w:color w:val="111111"/>
          <w:sz w:val="22"/>
          <w:lang w:val="en-GB" w:eastAsia="en-GB" w:bidi="ar-SA"/>
        </w:rPr>
        <w:t>You might decide to speak to the student’s parents to understand their behaviour outside of school.</w:t>
      </w:r>
    </w:p>
    <w:p w14:paraId="4EF76C2A" w14:textId="77777777" w:rsidR="00E2617F" w:rsidRDefault="00F25DC1" w:rsidP="0065206E">
      <w:pPr>
        <w:pStyle w:val="ListParagraph"/>
        <w:numPr>
          <w:ilvl w:val="0"/>
          <w:numId w:val="13"/>
        </w:numPr>
        <w:spacing w:after="180" w:line="240" w:lineRule="auto"/>
        <w:rPr>
          <w:rFonts w:ascii="Gadugi" w:eastAsia="Times New Roman" w:hAnsi="Gadugi" w:cs="Times New Roman"/>
          <w:color w:val="111111"/>
          <w:sz w:val="22"/>
          <w:lang w:val="en-GB" w:eastAsia="en-GB" w:bidi="ar-SA"/>
        </w:rPr>
      </w:pPr>
      <w:r w:rsidRPr="001B2A6E">
        <w:rPr>
          <w:rFonts w:ascii="Gadugi" w:eastAsia="Times New Roman" w:hAnsi="Gadugi" w:cs="Times New Roman"/>
          <w:color w:val="111111"/>
          <w:sz w:val="22"/>
          <w:lang w:val="en-GB" w:eastAsia="en-GB" w:bidi="ar-SA"/>
        </w:rPr>
        <w:t xml:space="preserve">Consider the age of your student and if the </w:t>
      </w:r>
      <w:r w:rsidR="001B2A6E" w:rsidRPr="001B2A6E">
        <w:rPr>
          <w:rFonts w:ascii="Gadugi" w:eastAsia="Times New Roman" w:hAnsi="Gadugi" w:cs="Times New Roman"/>
          <w:color w:val="111111"/>
          <w:sz w:val="22"/>
          <w:lang w:val="en-GB" w:eastAsia="en-GB" w:bidi="ar-SA"/>
        </w:rPr>
        <w:t xml:space="preserve">concern is outside of what is expected to be typical for their </w:t>
      </w:r>
      <w:r w:rsidR="000A6F20" w:rsidRPr="001B2A6E">
        <w:rPr>
          <w:rFonts w:ascii="Gadugi" w:eastAsia="Times New Roman" w:hAnsi="Gadugi" w:cs="Times New Roman"/>
          <w:color w:val="111111"/>
          <w:sz w:val="22"/>
          <w:lang w:val="en-GB" w:eastAsia="en-GB" w:bidi="ar-SA"/>
        </w:rPr>
        <w:t xml:space="preserve">developmental milestone. </w:t>
      </w:r>
    </w:p>
    <w:p w14:paraId="239FCEBE" w14:textId="2920803A" w:rsidR="00AF7AD5" w:rsidRDefault="00E2617F" w:rsidP="0065206E">
      <w:pPr>
        <w:pStyle w:val="ListParagraph"/>
        <w:numPr>
          <w:ilvl w:val="0"/>
          <w:numId w:val="13"/>
        </w:numPr>
        <w:spacing w:after="180" w:line="240" w:lineRule="auto"/>
        <w:rPr>
          <w:rFonts w:ascii="Gadugi" w:eastAsia="Times New Roman" w:hAnsi="Gadugi" w:cs="Times New Roman"/>
          <w:color w:val="111111"/>
          <w:sz w:val="22"/>
          <w:lang w:val="en-GB" w:eastAsia="en-GB" w:bidi="ar-SA"/>
        </w:rPr>
      </w:pPr>
      <w:r>
        <w:rPr>
          <w:rFonts w:ascii="Gadugi" w:eastAsia="Times New Roman" w:hAnsi="Gadugi" w:cs="Times New Roman"/>
          <w:color w:val="111111"/>
          <w:sz w:val="22"/>
          <w:lang w:val="en-GB" w:eastAsia="en-GB" w:bidi="ar-SA"/>
        </w:rPr>
        <w:t xml:space="preserve">It may be appropriate to </w:t>
      </w:r>
      <w:r w:rsidR="006D5A0A" w:rsidRPr="00E2617F">
        <w:rPr>
          <w:rFonts w:ascii="Gadugi" w:eastAsia="Times New Roman" w:hAnsi="Gadugi" w:cs="Times New Roman"/>
          <w:color w:val="111111"/>
          <w:sz w:val="22"/>
          <w:lang w:val="en-GB" w:eastAsia="en-GB" w:bidi="ar-SA"/>
        </w:rPr>
        <w:t>rule out vision or hearing problems</w:t>
      </w:r>
      <w:r>
        <w:rPr>
          <w:rFonts w:ascii="Gadugi" w:eastAsia="Times New Roman" w:hAnsi="Gadugi" w:cs="Times New Roman"/>
          <w:color w:val="111111"/>
          <w:sz w:val="22"/>
          <w:lang w:val="en-GB" w:eastAsia="en-GB" w:bidi="ar-SA"/>
        </w:rPr>
        <w:t xml:space="preserve"> as these could be underlying </w:t>
      </w:r>
      <w:r w:rsidR="005B043F">
        <w:rPr>
          <w:rFonts w:ascii="Gadugi" w:eastAsia="Times New Roman" w:hAnsi="Gadugi" w:cs="Times New Roman"/>
          <w:color w:val="111111"/>
          <w:sz w:val="22"/>
          <w:lang w:val="en-GB" w:eastAsia="en-GB" w:bidi="ar-SA"/>
        </w:rPr>
        <w:t>reasons for difficulties in class.</w:t>
      </w:r>
      <w:bookmarkEnd w:id="7"/>
    </w:p>
    <w:p w14:paraId="5EE3F807" w14:textId="67954239" w:rsidR="005B043F" w:rsidRDefault="005B043F" w:rsidP="005B043F">
      <w:pPr>
        <w:pStyle w:val="ListParagraph"/>
        <w:spacing w:after="180" w:line="240" w:lineRule="auto"/>
        <w:rPr>
          <w:rFonts w:ascii="Gadugi" w:eastAsia="Times New Roman" w:hAnsi="Gadugi" w:cs="Times New Roman"/>
          <w:color w:val="111111"/>
          <w:sz w:val="22"/>
          <w:lang w:val="en-GB" w:eastAsia="en-GB" w:bidi="ar-SA"/>
        </w:rPr>
      </w:pPr>
    </w:p>
    <w:p w14:paraId="641A80B6" w14:textId="77777777" w:rsidR="005B043F" w:rsidRPr="005B043F" w:rsidRDefault="005B043F" w:rsidP="005B043F">
      <w:pPr>
        <w:pStyle w:val="ListParagraph"/>
        <w:spacing w:after="180" w:line="240" w:lineRule="auto"/>
        <w:rPr>
          <w:rFonts w:ascii="Gadugi" w:eastAsia="Times New Roman" w:hAnsi="Gadugi" w:cs="Times New Roman"/>
          <w:color w:val="111111"/>
          <w:sz w:val="22"/>
          <w:lang w:val="en-GB" w:eastAsia="en-GB" w:bidi="ar-SA"/>
        </w:rPr>
      </w:pPr>
    </w:p>
    <w:tbl>
      <w:tblPr>
        <w:tblStyle w:val="TableGrid4"/>
        <w:tblW w:w="10060" w:type="dxa"/>
        <w:tblLook w:val="04A0" w:firstRow="1" w:lastRow="0" w:firstColumn="1" w:lastColumn="0" w:noHBand="0" w:noVBand="1"/>
      </w:tblPr>
      <w:tblGrid>
        <w:gridCol w:w="10060"/>
      </w:tblGrid>
      <w:tr w:rsidR="00AF7AD5" w:rsidRPr="008626FF" w14:paraId="3B282537" w14:textId="77777777" w:rsidTr="00E515FB">
        <w:trPr>
          <w:trHeight w:val="1922"/>
        </w:trPr>
        <w:tc>
          <w:tcPr>
            <w:tcW w:w="10060" w:type="dxa"/>
            <w:shd w:val="clear" w:color="auto" w:fill="E2EFD9" w:themeFill="accent6" w:themeFillTint="33"/>
          </w:tcPr>
          <w:p w14:paraId="44CB0CFD" w14:textId="47AAB70F" w:rsidR="00AF7AD5" w:rsidRPr="008626FF" w:rsidRDefault="00AF7AD5" w:rsidP="00E515FB">
            <w:pPr>
              <w:keepNext/>
              <w:keepLines/>
              <w:outlineLvl w:val="0"/>
              <w:rPr>
                <w:rFonts w:asciiTheme="majorHAnsi" w:eastAsia="Times New Roman" w:hAnsiTheme="majorHAnsi" w:cstheme="majorBidi"/>
                <w:b/>
                <w:bCs/>
                <w:color w:val="2F5496" w:themeColor="accent1" w:themeShade="BF"/>
                <w:sz w:val="26"/>
                <w:szCs w:val="32"/>
                <w:lang w:bidi="ar-SA"/>
              </w:rPr>
            </w:pPr>
            <w:r w:rsidRPr="008626FF">
              <w:rPr>
                <w:rFonts w:asciiTheme="majorHAnsi" w:eastAsia="Times New Roman" w:hAnsiTheme="majorHAnsi" w:cstheme="minorHAnsi"/>
                <w:b/>
                <w:bCs/>
                <w:noProof/>
                <w:color w:val="4472C4" w:themeColor="accent1"/>
                <w:sz w:val="26"/>
                <w:szCs w:val="32"/>
                <w:lang w:eastAsia="ja-JP" w:bidi="ar-SA"/>
              </w:rPr>
              <w:drawing>
                <wp:anchor distT="0" distB="0" distL="114300" distR="114300" simplePos="0" relativeHeight="252554240" behindDoc="0" locked="0" layoutInCell="1" allowOverlap="1" wp14:anchorId="2BC1B955" wp14:editId="41EFB3D1">
                  <wp:simplePos x="0" y="0"/>
                  <wp:positionH relativeFrom="column">
                    <wp:posOffset>4571365</wp:posOffset>
                  </wp:positionH>
                  <wp:positionV relativeFrom="paragraph">
                    <wp:posOffset>-824230</wp:posOffset>
                  </wp:positionV>
                  <wp:extent cx="2120701" cy="2152650"/>
                  <wp:effectExtent l="0" t="0" r="0" b="0"/>
                  <wp:wrapNone/>
                  <wp:docPr id="5" name="Picture 5"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Shape, arrow&#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Pr="008626FF">
              <w:rPr>
                <w:rFonts w:asciiTheme="majorHAnsi" w:eastAsia="Times New Roman" w:hAnsiTheme="majorHAnsi" w:cstheme="majorBidi"/>
                <w:b/>
                <w:bCs/>
                <w:color w:val="2F5496" w:themeColor="accent1" w:themeShade="BF"/>
                <w:sz w:val="26"/>
                <w:szCs w:val="32"/>
                <w:lang w:bidi="ar-SA"/>
              </w:rPr>
              <w:t>Activity 1</w:t>
            </w:r>
            <w:r w:rsidR="00A453B7">
              <w:rPr>
                <w:rFonts w:asciiTheme="majorHAnsi" w:eastAsia="Times New Roman" w:hAnsiTheme="majorHAnsi" w:cstheme="majorBidi"/>
                <w:b/>
                <w:bCs/>
                <w:color w:val="2F5496" w:themeColor="accent1" w:themeShade="BF"/>
                <w:sz w:val="26"/>
                <w:szCs w:val="32"/>
                <w:lang w:bidi="ar-SA"/>
              </w:rPr>
              <w:t>2.</w:t>
            </w:r>
            <w:r w:rsidR="00733597">
              <w:rPr>
                <w:rFonts w:asciiTheme="majorHAnsi" w:eastAsia="Times New Roman" w:hAnsiTheme="majorHAnsi" w:cstheme="majorBidi"/>
                <w:b/>
                <w:bCs/>
                <w:color w:val="2F5496" w:themeColor="accent1" w:themeShade="BF"/>
                <w:sz w:val="26"/>
                <w:szCs w:val="32"/>
                <w:lang w:bidi="ar-SA"/>
              </w:rPr>
              <w:t>8</w:t>
            </w:r>
            <w:r w:rsidRPr="008626FF">
              <w:rPr>
                <w:rFonts w:asciiTheme="majorHAnsi" w:eastAsia="Times New Roman" w:hAnsiTheme="majorHAnsi" w:cstheme="majorBidi"/>
                <w:b/>
                <w:bCs/>
                <w:color w:val="2F5496" w:themeColor="accent1" w:themeShade="BF"/>
                <w:sz w:val="26"/>
                <w:szCs w:val="32"/>
                <w:lang w:bidi="ar-SA"/>
              </w:rPr>
              <w:t xml:space="preserve"> – </w:t>
            </w:r>
            <w:r w:rsidR="00AA35EF">
              <w:rPr>
                <w:rFonts w:asciiTheme="majorHAnsi" w:eastAsia="Times New Roman" w:hAnsiTheme="majorHAnsi" w:cstheme="majorBidi"/>
                <w:b/>
                <w:bCs/>
                <w:color w:val="2F5496" w:themeColor="accent1" w:themeShade="BF"/>
                <w:sz w:val="26"/>
                <w:szCs w:val="32"/>
                <w:lang w:bidi="ar-SA"/>
              </w:rPr>
              <w:t>Supporting a student with a visual impairment</w:t>
            </w:r>
            <w:r w:rsidRPr="008626FF">
              <w:rPr>
                <w:rFonts w:asciiTheme="majorHAnsi" w:eastAsia="Times New Roman" w:hAnsiTheme="majorHAnsi" w:cstheme="majorBidi"/>
                <w:b/>
                <w:bCs/>
                <w:color w:val="2F5496" w:themeColor="accent1" w:themeShade="BF"/>
                <w:sz w:val="26"/>
                <w:szCs w:val="32"/>
                <w:lang w:bidi="ar-SA"/>
              </w:rPr>
              <w:t xml:space="preserve"> (</w:t>
            </w:r>
            <w:r>
              <w:rPr>
                <w:rFonts w:asciiTheme="majorHAnsi" w:eastAsia="Times New Roman" w:hAnsiTheme="majorHAnsi" w:cstheme="majorBidi"/>
                <w:b/>
                <w:bCs/>
                <w:color w:val="2F5496" w:themeColor="accent1" w:themeShade="BF"/>
                <w:sz w:val="26"/>
                <w:szCs w:val="32"/>
                <w:lang w:bidi="ar-SA"/>
              </w:rPr>
              <w:t>20</w:t>
            </w:r>
            <w:r w:rsidRPr="008626FF">
              <w:rPr>
                <w:rFonts w:asciiTheme="majorHAnsi" w:eastAsia="Times New Roman" w:hAnsiTheme="majorHAnsi" w:cstheme="majorBidi"/>
                <w:b/>
                <w:bCs/>
                <w:color w:val="2F5496" w:themeColor="accent1" w:themeShade="BF"/>
                <w:sz w:val="26"/>
                <w:szCs w:val="32"/>
                <w:lang w:bidi="ar-SA"/>
              </w:rPr>
              <w:t xml:space="preserve"> minutes)</w:t>
            </w:r>
            <w:r w:rsidRPr="008626FF">
              <w:rPr>
                <w:rFonts w:ascii="Gadugi" w:eastAsiaTheme="majorEastAsia" w:hAnsi="Gadugi" w:cstheme="majorBidi"/>
                <w:noProof/>
                <w:color w:val="2F5496" w:themeColor="accent1" w:themeShade="BF"/>
                <w:szCs w:val="32"/>
                <w:lang w:bidi="ar-SA"/>
              </w:rPr>
              <w:t xml:space="preserve"> </w:t>
            </w:r>
          </w:p>
          <w:p w14:paraId="70EF7336" w14:textId="77777777" w:rsidR="00AF7AD5" w:rsidRPr="000978CB" w:rsidRDefault="00AF7AD5" w:rsidP="00E515FB">
            <w:pPr>
              <w:rPr>
                <w:rFonts w:ascii="Gadugi" w:hAnsi="Gadugi"/>
                <w:sz w:val="22"/>
              </w:rPr>
            </w:pPr>
          </w:p>
          <w:p w14:paraId="2D23E291" w14:textId="413F2DD7" w:rsidR="00AF7AD5" w:rsidRDefault="00AF7AD5" w:rsidP="00E515FB">
            <w:pPr>
              <w:rPr>
                <w:rFonts w:ascii="Gadugi" w:hAnsi="Gadugi"/>
                <w:sz w:val="22"/>
              </w:rPr>
            </w:pPr>
            <w:r w:rsidRPr="000978CB">
              <w:rPr>
                <w:rFonts w:ascii="Gadugi" w:hAnsi="Gadugi"/>
                <w:sz w:val="22"/>
              </w:rPr>
              <w:t>Discuss the way we describe pupils – not to say dyslexic pupils, or autistic pupils, but pupils with dyslexia or autism as otherwise the focus is on the disability, not the person.</w:t>
            </w:r>
          </w:p>
          <w:p w14:paraId="2FCE5D89" w14:textId="3A5653E0" w:rsidR="008A3736" w:rsidRDefault="00306A2F" w:rsidP="00E515FB">
            <w:pPr>
              <w:rPr>
                <w:rFonts w:ascii="Gadugi" w:hAnsi="Gadugi"/>
                <w:sz w:val="22"/>
              </w:rPr>
            </w:pPr>
            <w:r>
              <w:rPr>
                <w:rFonts w:ascii="Gadugi" w:hAnsi="Gadugi"/>
                <w:sz w:val="22"/>
              </w:rPr>
              <w:t xml:space="preserve">When </w:t>
            </w:r>
            <w:r w:rsidR="00D67AC4">
              <w:rPr>
                <w:rFonts w:ascii="Gadugi" w:hAnsi="Gadugi"/>
                <w:sz w:val="22"/>
              </w:rPr>
              <w:t xml:space="preserve">someone has difficulty seeing or hearing we say that they have a visual or hearing impairment. </w:t>
            </w:r>
          </w:p>
          <w:p w14:paraId="1CDC936A" w14:textId="77777777" w:rsidR="00D67AC4" w:rsidRPr="000978CB" w:rsidRDefault="00D67AC4" w:rsidP="00E515FB">
            <w:pPr>
              <w:rPr>
                <w:rFonts w:ascii="Gadugi" w:hAnsi="Gadugi"/>
                <w:sz w:val="22"/>
              </w:rPr>
            </w:pPr>
          </w:p>
          <w:p w14:paraId="690D02D8" w14:textId="77777777" w:rsidR="00A82739" w:rsidRDefault="001D0961" w:rsidP="0065206E">
            <w:pPr>
              <w:pStyle w:val="ListParagraph"/>
              <w:numPr>
                <w:ilvl w:val="0"/>
                <w:numId w:val="13"/>
              </w:numPr>
              <w:rPr>
                <w:rFonts w:ascii="Gadugi" w:hAnsi="Gadugi"/>
                <w:sz w:val="22"/>
              </w:rPr>
            </w:pPr>
            <w:r w:rsidRPr="001612E9">
              <w:rPr>
                <w:rFonts w:ascii="Gadugi" w:hAnsi="Gadugi"/>
                <w:sz w:val="22"/>
              </w:rPr>
              <w:t xml:space="preserve">Imagine you have a student in your class with a visual impairment. </w:t>
            </w:r>
          </w:p>
          <w:p w14:paraId="00BDC51A" w14:textId="33331992" w:rsidR="00A82739" w:rsidRDefault="00985589" w:rsidP="0065206E">
            <w:pPr>
              <w:pStyle w:val="ListParagraph"/>
              <w:numPr>
                <w:ilvl w:val="0"/>
                <w:numId w:val="13"/>
              </w:numPr>
              <w:rPr>
                <w:rFonts w:ascii="Gadugi" w:hAnsi="Gadugi"/>
                <w:sz w:val="22"/>
              </w:rPr>
            </w:pPr>
            <w:r w:rsidRPr="00A82739">
              <w:rPr>
                <w:rFonts w:ascii="Gadugi" w:hAnsi="Gadugi"/>
                <w:sz w:val="22"/>
              </w:rPr>
              <w:t xml:space="preserve">What barriers to learning </w:t>
            </w:r>
            <w:r w:rsidR="00A82739" w:rsidRPr="00A82739">
              <w:rPr>
                <w:rFonts w:ascii="Gadugi" w:hAnsi="Gadugi"/>
                <w:sz w:val="22"/>
              </w:rPr>
              <w:t>do you think they will experience?</w:t>
            </w:r>
          </w:p>
          <w:p w14:paraId="4A68CE9B" w14:textId="725426CF" w:rsidR="00A82739" w:rsidRPr="00A82739" w:rsidRDefault="00AA35EF" w:rsidP="0065206E">
            <w:pPr>
              <w:pStyle w:val="ListParagraph"/>
              <w:numPr>
                <w:ilvl w:val="0"/>
                <w:numId w:val="13"/>
              </w:numPr>
              <w:rPr>
                <w:rFonts w:ascii="Gadugi" w:hAnsi="Gadugi"/>
                <w:sz w:val="22"/>
              </w:rPr>
            </w:pPr>
            <w:r>
              <w:rPr>
                <w:noProof/>
                <w:lang w:bidi="ar-SA"/>
              </w:rPr>
              <w:drawing>
                <wp:anchor distT="0" distB="0" distL="114300" distR="114300" simplePos="0" relativeHeight="252743680" behindDoc="1" locked="0" layoutInCell="1" allowOverlap="1" wp14:anchorId="40C5DEA5" wp14:editId="68240220">
                  <wp:simplePos x="0" y="0"/>
                  <wp:positionH relativeFrom="column">
                    <wp:posOffset>4500245</wp:posOffset>
                  </wp:positionH>
                  <wp:positionV relativeFrom="paragraph">
                    <wp:posOffset>338455</wp:posOffset>
                  </wp:positionV>
                  <wp:extent cx="1548765" cy="1097280"/>
                  <wp:effectExtent l="0" t="0" r="0" b="0"/>
                  <wp:wrapTight wrapText="bothSides">
                    <wp:wrapPolygon edited="0">
                      <wp:start x="9299" y="0"/>
                      <wp:lineTo x="2923" y="3000"/>
                      <wp:lineTo x="797" y="4500"/>
                      <wp:lineTo x="1328" y="20250"/>
                      <wp:lineTo x="10096" y="21000"/>
                      <wp:lineTo x="12221" y="21000"/>
                      <wp:lineTo x="20192" y="19500"/>
                      <wp:lineTo x="20192" y="14625"/>
                      <wp:lineTo x="19661" y="12750"/>
                      <wp:lineTo x="20723" y="4875"/>
                      <wp:lineTo x="18066" y="3000"/>
                      <wp:lineTo x="11690" y="0"/>
                      <wp:lineTo x="9299" y="0"/>
                    </wp:wrapPolygon>
                  </wp:wrapTight>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1548765" cy="1097280"/>
                          </a:xfrm>
                          <a:prstGeom prst="rect">
                            <a:avLst/>
                          </a:prstGeom>
                          <a:noFill/>
                        </pic:spPr>
                      </pic:pic>
                    </a:graphicData>
                  </a:graphic>
                </wp:anchor>
              </w:drawing>
            </w:r>
            <w:r w:rsidR="00A82739">
              <w:rPr>
                <w:rFonts w:ascii="Gadugi" w:hAnsi="Gadugi"/>
                <w:sz w:val="22"/>
              </w:rPr>
              <w:t xml:space="preserve">Think of the last lesson that you taught. What adaptations would you need to make to ensure this student </w:t>
            </w:r>
            <w:r w:rsidR="009C4E79">
              <w:rPr>
                <w:rFonts w:ascii="Gadugi" w:hAnsi="Gadugi"/>
                <w:sz w:val="22"/>
              </w:rPr>
              <w:t xml:space="preserve">can achieve? </w:t>
            </w:r>
          </w:p>
          <w:p w14:paraId="55C43892" w14:textId="5B26CF19" w:rsidR="00AF7AD5" w:rsidRPr="008626FF" w:rsidRDefault="00AF7AD5" w:rsidP="00E515FB">
            <w:pPr>
              <w:rPr>
                <w:rFonts w:ascii="Gadugi" w:hAnsi="Gadugi"/>
                <w:lang w:bidi="ar-SA"/>
              </w:rPr>
            </w:pPr>
          </w:p>
          <w:p w14:paraId="63BB217D" w14:textId="043A3A64" w:rsidR="00AF7AD5" w:rsidRPr="00AA35EF" w:rsidRDefault="00AA35EF" w:rsidP="00E515FB">
            <w:pPr>
              <w:rPr>
                <w:rFonts w:ascii="Gadugi" w:hAnsi="Gadugi"/>
                <w:sz w:val="22"/>
                <w:lang w:bidi="ar-SA"/>
              </w:rPr>
            </w:pPr>
            <w:r w:rsidRPr="00AA35EF">
              <w:rPr>
                <w:rFonts w:ascii="Gadugi" w:hAnsi="Gadugi"/>
                <w:sz w:val="22"/>
                <w:lang w:bidi="ar-SA"/>
              </w:rPr>
              <w:t xml:space="preserve">Make some notes in your learning journal and discuss the questions with a colleague if you can. </w:t>
            </w:r>
          </w:p>
          <w:p w14:paraId="1D009A32" w14:textId="77777777" w:rsidR="00AF7AD5" w:rsidRPr="008626FF" w:rsidRDefault="00AF7AD5" w:rsidP="00E515FB">
            <w:pPr>
              <w:rPr>
                <w:lang w:bidi="ar-SA"/>
              </w:rPr>
            </w:pPr>
          </w:p>
        </w:tc>
      </w:tr>
    </w:tbl>
    <w:p w14:paraId="7AAB5EA1" w14:textId="77777777" w:rsidR="00AF7AD5" w:rsidRDefault="00AF7AD5" w:rsidP="00AF7AD5">
      <w:pPr>
        <w:rPr>
          <w:rFonts w:ascii="Gadugi" w:hAnsi="Gadugi"/>
          <w:szCs w:val="24"/>
        </w:rPr>
      </w:pPr>
    </w:p>
    <w:p w14:paraId="2C2817E4" w14:textId="3ADD982A" w:rsidR="00FF4D0E" w:rsidRDefault="00FF4D0E" w:rsidP="00FF4D0E">
      <w:pPr>
        <w:pStyle w:val="NormalWeb"/>
        <w:shd w:val="clear" w:color="auto" w:fill="FFFFFF"/>
        <w:spacing w:before="0" w:beforeAutospacing="0" w:after="360" w:afterAutospacing="0"/>
        <w:rPr>
          <w:rFonts w:ascii="Gadugi" w:hAnsi="Gadugi" w:cs="Arial"/>
          <w:sz w:val="22"/>
          <w:szCs w:val="22"/>
          <w:shd w:val="clear" w:color="auto" w:fill="F8F4EE"/>
        </w:rPr>
      </w:pPr>
    </w:p>
    <w:tbl>
      <w:tblPr>
        <w:tblStyle w:val="TableGrid"/>
        <w:tblpPr w:leftFromText="180" w:rightFromText="180" w:vertAnchor="text" w:horzAnchor="margin" w:tblpY="-332"/>
        <w:tblW w:w="10031" w:type="dxa"/>
        <w:tblLook w:val="04A0" w:firstRow="1" w:lastRow="0" w:firstColumn="1" w:lastColumn="0" w:noHBand="0" w:noVBand="1"/>
      </w:tblPr>
      <w:tblGrid>
        <w:gridCol w:w="10031"/>
      </w:tblGrid>
      <w:tr w:rsidR="0035532D" w:rsidRPr="00855B55" w14:paraId="06EFE242" w14:textId="77777777" w:rsidTr="00780D76">
        <w:trPr>
          <w:trHeight w:val="1833"/>
        </w:trPr>
        <w:tc>
          <w:tcPr>
            <w:tcW w:w="10031" w:type="dxa"/>
            <w:shd w:val="clear" w:color="auto" w:fill="FBE4D5" w:themeFill="accent2" w:themeFillTint="33"/>
          </w:tcPr>
          <w:p w14:paraId="6170F56E" w14:textId="4C63E2D8" w:rsidR="00733597" w:rsidRPr="00733597" w:rsidRDefault="0035532D" w:rsidP="00780D76">
            <w:pPr>
              <w:keepNext/>
              <w:keepLines/>
              <w:spacing w:line="259" w:lineRule="auto"/>
              <w:outlineLvl w:val="0"/>
              <w:rPr>
                <w:rFonts w:ascii="Gadugi" w:hAnsi="Gadugi" w:cs="Calibri"/>
                <w:kern w:val="1"/>
                <w:lang w:val="en-US" w:eastAsia="en-GB" w:bidi="ar-SA"/>
              </w:rPr>
            </w:pPr>
            <w:r w:rsidRPr="009B7BBD">
              <w:rPr>
                <w:rFonts w:asciiTheme="majorHAnsi" w:eastAsia="Times New Roman" w:hAnsiTheme="majorHAnsi" w:cstheme="majorBidi"/>
                <w:b/>
                <w:bCs/>
                <w:color w:val="2F5496" w:themeColor="accent1" w:themeShade="BF"/>
                <w:sz w:val="26"/>
                <w:szCs w:val="26"/>
                <w:lang w:val="en-US" w:bidi="ar-SA"/>
              </w:rPr>
              <w:lastRenderedPageBreak/>
              <w:t xml:space="preserve">Activity </w:t>
            </w:r>
            <w:r>
              <w:rPr>
                <w:rFonts w:asciiTheme="majorHAnsi" w:eastAsia="Times New Roman" w:hAnsiTheme="majorHAnsi" w:cstheme="majorBidi"/>
                <w:b/>
                <w:bCs/>
                <w:color w:val="2F5496" w:themeColor="accent1" w:themeShade="BF"/>
                <w:sz w:val="26"/>
                <w:szCs w:val="26"/>
                <w:lang w:val="en-US" w:bidi="ar-SA"/>
              </w:rPr>
              <w:t>12</w:t>
            </w:r>
            <w:r w:rsidRPr="009B7BBD">
              <w:rPr>
                <w:rFonts w:asciiTheme="majorHAnsi" w:eastAsia="Times New Roman" w:hAnsiTheme="majorHAnsi" w:cstheme="majorBidi"/>
                <w:b/>
                <w:bCs/>
                <w:color w:val="2F5496" w:themeColor="accent1" w:themeShade="BF"/>
                <w:sz w:val="26"/>
                <w:szCs w:val="26"/>
                <w:lang w:val="en-US" w:bidi="ar-SA"/>
              </w:rPr>
              <w:t>.</w:t>
            </w:r>
            <w:r w:rsidR="00733597">
              <w:rPr>
                <w:rFonts w:asciiTheme="majorHAnsi" w:eastAsia="Times New Roman" w:hAnsiTheme="majorHAnsi" w:cstheme="majorBidi"/>
                <w:b/>
                <w:bCs/>
                <w:color w:val="2F5496" w:themeColor="accent1" w:themeShade="BF"/>
                <w:sz w:val="26"/>
                <w:szCs w:val="26"/>
                <w:lang w:val="en-US" w:bidi="ar-SA"/>
              </w:rPr>
              <w:t>8</w:t>
            </w:r>
            <w:r w:rsidRPr="009B7BBD">
              <w:rPr>
                <w:rFonts w:asciiTheme="majorHAnsi" w:eastAsia="Times New Roman" w:hAnsiTheme="majorHAnsi" w:cstheme="majorBidi"/>
                <w:b/>
                <w:bCs/>
                <w:color w:val="2F5496" w:themeColor="accent1" w:themeShade="BF"/>
                <w:sz w:val="26"/>
                <w:szCs w:val="26"/>
                <w:lang w:val="en-US" w:bidi="ar-SA"/>
              </w:rPr>
              <w:t xml:space="preserve"> answers </w:t>
            </w:r>
            <w:r>
              <w:rPr>
                <w:rFonts w:ascii="Gadugi" w:hAnsi="Gadugi" w:cs="Calibri"/>
                <w:kern w:val="1"/>
                <w:lang w:val="en-US" w:eastAsia="en-GB" w:bidi="ar-SA"/>
              </w:rPr>
              <w:t xml:space="preserve"> </w:t>
            </w:r>
          </w:p>
          <w:p w14:paraId="453B231F" w14:textId="08BF46AA" w:rsidR="000461D6" w:rsidRDefault="000461D6" w:rsidP="007C2597">
            <w:pPr>
              <w:rPr>
                <w:rFonts w:ascii="Gadugi" w:hAnsi="Gadugi"/>
                <w:sz w:val="22"/>
              </w:rPr>
            </w:pPr>
            <w:r>
              <w:rPr>
                <w:rFonts w:ascii="Gadugi" w:hAnsi="Gadugi"/>
                <w:sz w:val="22"/>
              </w:rPr>
              <w:t xml:space="preserve">This activity is to help you to start thinking about how to support students – we will explore this further in the next module. </w:t>
            </w:r>
          </w:p>
          <w:p w14:paraId="0422716C" w14:textId="77777777" w:rsidR="009A37B9" w:rsidRDefault="009A37B9" w:rsidP="0065206E">
            <w:pPr>
              <w:pStyle w:val="ListParagraph"/>
              <w:numPr>
                <w:ilvl w:val="0"/>
                <w:numId w:val="21"/>
              </w:numPr>
              <w:rPr>
                <w:rFonts w:ascii="Gadugi" w:hAnsi="Gadugi"/>
                <w:sz w:val="22"/>
              </w:rPr>
            </w:pPr>
            <w:r>
              <w:rPr>
                <w:rFonts w:ascii="Gadugi" w:hAnsi="Gadugi"/>
                <w:sz w:val="22"/>
              </w:rPr>
              <w:t xml:space="preserve">Find out about the student’s difficulty and ask them what they feel they need support with. </w:t>
            </w:r>
          </w:p>
          <w:p w14:paraId="6104CE9B" w14:textId="77777777" w:rsidR="009A37B9" w:rsidRDefault="009A37B9" w:rsidP="0065206E">
            <w:pPr>
              <w:pStyle w:val="ListParagraph"/>
              <w:numPr>
                <w:ilvl w:val="0"/>
                <w:numId w:val="21"/>
              </w:numPr>
              <w:rPr>
                <w:rFonts w:ascii="Gadugi" w:hAnsi="Gadugi"/>
                <w:sz w:val="22"/>
              </w:rPr>
            </w:pPr>
            <w:r>
              <w:rPr>
                <w:rFonts w:ascii="Gadugi" w:hAnsi="Gadugi"/>
                <w:sz w:val="22"/>
              </w:rPr>
              <w:t xml:space="preserve">They may benefit from sitting at the front of the class. </w:t>
            </w:r>
          </w:p>
          <w:p w14:paraId="052B8CE9" w14:textId="77777777" w:rsidR="009A37B9" w:rsidRDefault="009A37B9" w:rsidP="0065206E">
            <w:pPr>
              <w:pStyle w:val="ListParagraph"/>
              <w:numPr>
                <w:ilvl w:val="0"/>
                <w:numId w:val="21"/>
              </w:numPr>
              <w:rPr>
                <w:rFonts w:ascii="Gadugi" w:hAnsi="Gadugi"/>
                <w:sz w:val="22"/>
              </w:rPr>
            </w:pPr>
            <w:r>
              <w:rPr>
                <w:rFonts w:ascii="Gadugi" w:hAnsi="Gadugi"/>
                <w:sz w:val="22"/>
              </w:rPr>
              <w:t>T</w:t>
            </w:r>
            <w:r w:rsidR="007C2597" w:rsidRPr="000461D6">
              <w:rPr>
                <w:rFonts w:ascii="Gadugi" w:hAnsi="Gadugi"/>
                <w:sz w:val="22"/>
              </w:rPr>
              <w:t xml:space="preserve">he student </w:t>
            </w:r>
            <w:r>
              <w:rPr>
                <w:rFonts w:ascii="Gadugi" w:hAnsi="Gadugi"/>
                <w:sz w:val="22"/>
              </w:rPr>
              <w:t>may benefit from</w:t>
            </w:r>
            <w:r w:rsidR="007C2597" w:rsidRPr="000461D6">
              <w:rPr>
                <w:rFonts w:ascii="Gadugi" w:hAnsi="Gadugi"/>
                <w:sz w:val="22"/>
              </w:rPr>
              <w:t xml:space="preserve"> us</w:t>
            </w:r>
            <w:r>
              <w:rPr>
                <w:rFonts w:ascii="Gadugi" w:hAnsi="Gadugi"/>
                <w:sz w:val="22"/>
              </w:rPr>
              <w:t>ing some</w:t>
            </w:r>
            <w:r w:rsidR="007C2597" w:rsidRPr="000461D6">
              <w:rPr>
                <w:rFonts w:ascii="Gadugi" w:hAnsi="Gadugi"/>
                <w:sz w:val="22"/>
              </w:rPr>
              <w:t xml:space="preserve"> visual aids/resources that have been prescribed (e.g. glasses, magnifiers, big-print books, etc). </w:t>
            </w:r>
          </w:p>
          <w:p w14:paraId="4161FB3A" w14:textId="210D8B8C" w:rsidR="00AF3B9B" w:rsidRDefault="00435ABC" w:rsidP="0065206E">
            <w:pPr>
              <w:pStyle w:val="ListParagraph"/>
              <w:numPr>
                <w:ilvl w:val="0"/>
                <w:numId w:val="21"/>
              </w:numPr>
              <w:rPr>
                <w:rFonts w:ascii="Gadugi" w:hAnsi="Gadugi"/>
                <w:sz w:val="22"/>
              </w:rPr>
            </w:pPr>
            <w:r>
              <w:rPr>
                <w:rFonts w:ascii="Gadugi" w:hAnsi="Gadugi"/>
                <w:sz w:val="22"/>
              </w:rPr>
              <w:t xml:space="preserve">Make </w:t>
            </w:r>
            <w:r w:rsidR="007C2597" w:rsidRPr="000461D6">
              <w:rPr>
                <w:rFonts w:ascii="Gadugi" w:hAnsi="Gadugi"/>
                <w:sz w:val="22"/>
              </w:rPr>
              <w:t>sure lighting is suitable</w:t>
            </w:r>
            <w:r>
              <w:rPr>
                <w:rFonts w:ascii="Gadugi" w:hAnsi="Gadugi"/>
                <w:sz w:val="22"/>
              </w:rPr>
              <w:t xml:space="preserve">, </w:t>
            </w:r>
            <w:r w:rsidR="00733597">
              <w:rPr>
                <w:rFonts w:ascii="Gadugi" w:hAnsi="Gadugi"/>
                <w:sz w:val="22"/>
              </w:rPr>
              <w:t>e.g.</w:t>
            </w:r>
            <w:r w:rsidR="007C2597" w:rsidRPr="000461D6">
              <w:rPr>
                <w:rFonts w:ascii="Gadugi" w:hAnsi="Gadugi"/>
                <w:sz w:val="22"/>
              </w:rPr>
              <w:t xml:space="preserve"> eliminat</w:t>
            </w:r>
            <w:r>
              <w:rPr>
                <w:rFonts w:ascii="Gadugi" w:hAnsi="Gadugi"/>
                <w:sz w:val="22"/>
              </w:rPr>
              <w:t>ing</w:t>
            </w:r>
            <w:r w:rsidR="007C2597" w:rsidRPr="000461D6">
              <w:rPr>
                <w:rFonts w:ascii="Gadugi" w:hAnsi="Gadugi"/>
                <w:sz w:val="22"/>
              </w:rPr>
              <w:t xml:space="preserve"> the risk of glare from the desk </w:t>
            </w:r>
            <w:r>
              <w:rPr>
                <w:rFonts w:ascii="Gadugi" w:hAnsi="Gadugi"/>
                <w:sz w:val="22"/>
              </w:rPr>
              <w:t>or board</w:t>
            </w:r>
            <w:r w:rsidR="000A6A30" w:rsidRPr="000461D6">
              <w:rPr>
                <w:rFonts w:ascii="Gadugi" w:hAnsi="Gadugi"/>
                <w:sz w:val="22"/>
              </w:rPr>
              <w:t>.</w:t>
            </w:r>
          </w:p>
          <w:p w14:paraId="106B48D0" w14:textId="77777777" w:rsidR="00D1426F" w:rsidRDefault="00FF383F" w:rsidP="0065206E">
            <w:pPr>
              <w:pStyle w:val="ListParagraph"/>
              <w:numPr>
                <w:ilvl w:val="0"/>
                <w:numId w:val="21"/>
              </w:numPr>
              <w:rPr>
                <w:rFonts w:ascii="Gadugi" w:hAnsi="Gadugi"/>
                <w:sz w:val="22"/>
              </w:rPr>
            </w:pPr>
            <w:r>
              <w:rPr>
                <w:rFonts w:ascii="Gadugi" w:hAnsi="Gadugi"/>
                <w:sz w:val="22"/>
              </w:rPr>
              <w:t xml:space="preserve">Spend time walking around the room, allowing the student to become familiar with the layout. You might consider using </w:t>
            </w:r>
            <w:r w:rsidR="00D1426F">
              <w:rPr>
                <w:rFonts w:ascii="Gadugi" w:hAnsi="Gadugi"/>
                <w:sz w:val="22"/>
              </w:rPr>
              <w:t xml:space="preserve">something around the room that they can touch to help them find their way. </w:t>
            </w:r>
          </w:p>
          <w:p w14:paraId="48C8EA0B" w14:textId="77777777" w:rsidR="001F54CA" w:rsidRDefault="000A6A30" w:rsidP="0065206E">
            <w:pPr>
              <w:pStyle w:val="ListParagraph"/>
              <w:numPr>
                <w:ilvl w:val="0"/>
                <w:numId w:val="21"/>
              </w:numPr>
              <w:rPr>
                <w:rFonts w:ascii="Gadugi" w:hAnsi="Gadugi"/>
                <w:sz w:val="22"/>
              </w:rPr>
            </w:pPr>
            <w:r w:rsidRPr="00AF3B9B">
              <w:rPr>
                <w:rFonts w:ascii="Gadugi" w:hAnsi="Gadugi"/>
                <w:sz w:val="22"/>
              </w:rPr>
              <w:t xml:space="preserve">Do not relocate objects or furniture without telling the </w:t>
            </w:r>
            <w:r w:rsidR="001F54CA">
              <w:rPr>
                <w:rFonts w:ascii="Gadugi" w:hAnsi="Gadugi"/>
                <w:sz w:val="22"/>
              </w:rPr>
              <w:t>student</w:t>
            </w:r>
            <w:r w:rsidRPr="00AF3B9B">
              <w:rPr>
                <w:rFonts w:ascii="Gadugi" w:hAnsi="Gadugi"/>
                <w:sz w:val="22"/>
              </w:rPr>
              <w:t xml:space="preserve">. </w:t>
            </w:r>
          </w:p>
          <w:p w14:paraId="637BA558" w14:textId="77777777" w:rsidR="00BB23E9" w:rsidRDefault="001F54CA" w:rsidP="0065206E">
            <w:pPr>
              <w:pStyle w:val="ListParagraph"/>
              <w:numPr>
                <w:ilvl w:val="0"/>
                <w:numId w:val="21"/>
              </w:numPr>
              <w:rPr>
                <w:rFonts w:ascii="Gadugi" w:hAnsi="Gadugi"/>
                <w:sz w:val="22"/>
              </w:rPr>
            </w:pPr>
            <w:r>
              <w:rPr>
                <w:rFonts w:ascii="Gadugi" w:hAnsi="Gadugi"/>
                <w:sz w:val="22"/>
              </w:rPr>
              <w:t xml:space="preserve">Find out if there are resources available in </w:t>
            </w:r>
            <w:r w:rsidR="003547C2" w:rsidRPr="001F54CA">
              <w:rPr>
                <w:rFonts w:ascii="Gadugi" w:hAnsi="Gadugi"/>
                <w:sz w:val="22"/>
              </w:rPr>
              <w:t>braille</w:t>
            </w:r>
            <w:r>
              <w:rPr>
                <w:rFonts w:ascii="Gadugi" w:hAnsi="Gadugi"/>
                <w:sz w:val="22"/>
              </w:rPr>
              <w:t xml:space="preserve"> and how </w:t>
            </w:r>
            <w:r w:rsidR="00FF43EE">
              <w:rPr>
                <w:rFonts w:ascii="Gadugi" w:hAnsi="Gadugi"/>
                <w:sz w:val="22"/>
              </w:rPr>
              <w:t xml:space="preserve">to support the student to use it. </w:t>
            </w:r>
            <w:r w:rsidR="00BB23E9">
              <w:rPr>
                <w:rFonts w:ascii="Gadugi" w:hAnsi="Gadugi"/>
                <w:sz w:val="22"/>
              </w:rPr>
              <w:t>L</w:t>
            </w:r>
            <w:r w:rsidR="003547C2" w:rsidRPr="00BB23E9">
              <w:rPr>
                <w:rFonts w:ascii="Gadugi" w:hAnsi="Gadugi"/>
                <w:sz w:val="22"/>
              </w:rPr>
              <w:t>arge print</w:t>
            </w:r>
            <w:r w:rsidR="00BB23E9">
              <w:rPr>
                <w:rFonts w:ascii="Gadugi" w:hAnsi="Gadugi"/>
                <w:sz w:val="22"/>
              </w:rPr>
              <w:t xml:space="preserve"> may be more appropriate to use. </w:t>
            </w:r>
          </w:p>
          <w:p w14:paraId="35C5F90B" w14:textId="626EEA85" w:rsidR="0035532D" w:rsidRPr="00BB23E9" w:rsidRDefault="00BB23E9" w:rsidP="0065206E">
            <w:pPr>
              <w:pStyle w:val="ListParagraph"/>
              <w:numPr>
                <w:ilvl w:val="0"/>
                <w:numId w:val="21"/>
              </w:numPr>
              <w:rPr>
                <w:rFonts w:ascii="Gadugi" w:hAnsi="Gadugi"/>
                <w:sz w:val="22"/>
              </w:rPr>
            </w:pPr>
            <w:r>
              <w:rPr>
                <w:rFonts w:ascii="Gadugi" w:hAnsi="Gadugi"/>
                <w:sz w:val="22"/>
              </w:rPr>
              <w:t xml:space="preserve">Make adaptations using </w:t>
            </w:r>
            <w:r w:rsidR="003547C2" w:rsidRPr="00BB23E9">
              <w:rPr>
                <w:rFonts w:ascii="Gadugi" w:hAnsi="Gadugi"/>
                <w:sz w:val="22"/>
              </w:rPr>
              <w:t>audiotape</w:t>
            </w:r>
            <w:r>
              <w:rPr>
                <w:rFonts w:ascii="Gadugi" w:hAnsi="Gadugi"/>
                <w:sz w:val="22"/>
              </w:rPr>
              <w:t xml:space="preserve">s, </w:t>
            </w:r>
            <w:r w:rsidR="003547C2" w:rsidRPr="00BB23E9">
              <w:rPr>
                <w:rFonts w:ascii="Gadugi" w:hAnsi="Gadugi"/>
                <w:sz w:val="22"/>
              </w:rPr>
              <w:t>electronic text</w:t>
            </w:r>
            <w:r w:rsidR="0065206E">
              <w:rPr>
                <w:rFonts w:ascii="Gadugi" w:hAnsi="Gadugi"/>
                <w:sz w:val="22"/>
              </w:rPr>
              <w:t xml:space="preserve"> and </w:t>
            </w:r>
            <w:r w:rsidR="003547C2" w:rsidRPr="00BB23E9">
              <w:rPr>
                <w:rFonts w:ascii="Gadugi" w:hAnsi="Gadugi"/>
                <w:sz w:val="22"/>
              </w:rPr>
              <w:t>oral testing/scribing</w:t>
            </w:r>
            <w:r w:rsidR="0065206E">
              <w:rPr>
                <w:rFonts w:ascii="Gadugi" w:hAnsi="Gadugi"/>
                <w:sz w:val="22"/>
              </w:rPr>
              <w:t xml:space="preserve"> where possible.</w:t>
            </w:r>
          </w:p>
        </w:tc>
      </w:tr>
    </w:tbl>
    <w:p w14:paraId="4DB40ACC" w14:textId="77777777" w:rsidR="00985589" w:rsidRPr="00E056DF" w:rsidRDefault="00985589" w:rsidP="00FF4D0E">
      <w:pPr>
        <w:pStyle w:val="NormalWeb"/>
        <w:shd w:val="clear" w:color="auto" w:fill="FFFFFF"/>
        <w:spacing w:before="0" w:beforeAutospacing="0" w:after="360" w:afterAutospacing="0"/>
        <w:rPr>
          <w:rFonts w:ascii="Gadugi" w:hAnsi="Gadugi" w:cs="Arial"/>
          <w:sz w:val="22"/>
          <w:szCs w:val="22"/>
          <w:shd w:val="clear" w:color="auto" w:fill="F8F4EE"/>
        </w:rPr>
      </w:pPr>
    </w:p>
    <w:p w14:paraId="1FBD4EE5" w14:textId="265365EC" w:rsidR="00946EF7" w:rsidRPr="00457032" w:rsidRDefault="00946EF7" w:rsidP="00457032">
      <w:pPr>
        <w:keepNext/>
        <w:keepLines/>
        <w:numPr>
          <w:ilvl w:val="0"/>
          <w:numId w:val="3"/>
        </w:numPr>
        <w:spacing w:after="0" w:line="240" w:lineRule="auto"/>
        <w:ind w:left="0"/>
        <w:outlineLvl w:val="0"/>
        <w:rPr>
          <w:rFonts w:asciiTheme="majorHAnsi" w:eastAsiaTheme="majorEastAsia" w:hAnsiTheme="majorHAnsi" w:cstheme="majorBidi"/>
          <w:b/>
          <w:bCs/>
          <w:color w:val="2F5496" w:themeColor="accent1" w:themeShade="BF"/>
          <w:sz w:val="26"/>
          <w:szCs w:val="26"/>
        </w:rPr>
      </w:pPr>
      <w:r w:rsidRPr="00946EF7">
        <w:rPr>
          <w:rFonts w:asciiTheme="majorHAnsi" w:eastAsiaTheme="majorEastAsia" w:hAnsiTheme="majorHAnsi" w:cstheme="majorBidi"/>
          <w:b/>
          <w:bCs/>
          <w:color w:val="2F5496" w:themeColor="accent1" w:themeShade="BF"/>
          <w:sz w:val="26"/>
          <w:szCs w:val="26"/>
        </w:rPr>
        <w:t>Wrap up</w:t>
      </w:r>
    </w:p>
    <w:p w14:paraId="3C885E30" w14:textId="77777777" w:rsidR="00946EF7" w:rsidRPr="00946EF7" w:rsidRDefault="00946EF7" w:rsidP="00457032">
      <w:pPr>
        <w:autoSpaceDE w:val="0"/>
        <w:autoSpaceDN w:val="0"/>
        <w:adjustRightInd w:val="0"/>
        <w:spacing w:after="0" w:line="240" w:lineRule="auto"/>
        <w:rPr>
          <w:rFonts w:ascii="Gadugi" w:hAnsi="Gadugi" w:cs="Calibri"/>
          <w:kern w:val="1"/>
          <w:sz w:val="22"/>
          <w:lang w:eastAsia="en-GB" w:bidi="ar-SA"/>
        </w:rPr>
      </w:pPr>
      <w:r w:rsidRPr="00946EF7">
        <w:rPr>
          <w:rFonts w:ascii="Gadugi" w:hAnsi="Gadugi" w:cs="Calibri"/>
          <w:kern w:val="1"/>
          <w:sz w:val="22"/>
          <w:lang w:eastAsia="en-GB" w:bidi="ar-SA"/>
        </w:rPr>
        <w:t>In this module you have:</w:t>
      </w:r>
    </w:p>
    <w:p w14:paraId="58B3A9BE" w14:textId="22E221E0" w:rsidR="00A55DA5" w:rsidRPr="00A55DA5" w:rsidRDefault="00A55DA5" w:rsidP="00A55DA5">
      <w:pPr>
        <w:ind w:left="1080"/>
        <w:contextualSpacing/>
        <w:rPr>
          <w:rFonts w:ascii="Gadugi" w:hAnsi="Gadugi"/>
          <w:sz w:val="22"/>
        </w:rPr>
      </w:pPr>
      <w:r>
        <w:rPr>
          <w:rFonts w:ascii="Gadugi" w:hAnsi="Gadugi"/>
          <w:sz w:val="22"/>
        </w:rPr>
        <w:t xml:space="preserve">1. </w:t>
      </w:r>
      <w:r w:rsidRPr="00A55DA5">
        <w:rPr>
          <w:rFonts w:ascii="Gadugi" w:hAnsi="Gadugi"/>
          <w:sz w:val="22"/>
        </w:rPr>
        <w:t>Identif</w:t>
      </w:r>
      <w:r w:rsidR="00215037">
        <w:rPr>
          <w:rFonts w:ascii="Gadugi" w:hAnsi="Gadugi"/>
          <w:sz w:val="22"/>
        </w:rPr>
        <w:t xml:space="preserve">ied and </w:t>
      </w:r>
      <w:r w:rsidRPr="00A55DA5">
        <w:rPr>
          <w:rFonts w:ascii="Gadugi" w:hAnsi="Gadugi"/>
          <w:sz w:val="22"/>
        </w:rPr>
        <w:t>describe</w:t>
      </w:r>
      <w:r w:rsidR="00215037">
        <w:rPr>
          <w:rFonts w:ascii="Gadugi" w:hAnsi="Gadugi"/>
          <w:sz w:val="22"/>
        </w:rPr>
        <w:t>d</w:t>
      </w:r>
      <w:r w:rsidRPr="00A55DA5">
        <w:rPr>
          <w:rFonts w:ascii="Gadugi" w:hAnsi="Gadugi"/>
          <w:sz w:val="22"/>
        </w:rPr>
        <w:t xml:space="preserve"> </w:t>
      </w:r>
      <w:r w:rsidR="00215037">
        <w:rPr>
          <w:rFonts w:ascii="Gadugi" w:hAnsi="Gadugi"/>
          <w:sz w:val="22"/>
        </w:rPr>
        <w:t>what</w:t>
      </w:r>
      <w:r w:rsidRPr="00A55DA5">
        <w:rPr>
          <w:rFonts w:ascii="Gadugi" w:hAnsi="Gadugi"/>
          <w:sz w:val="22"/>
        </w:rPr>
        <w:t xml:space="preserve"> learning difficulties are.</w:t>
      </w:r>
    </w:p>
    <w:p w14:paraId="7F83CCD7" w14:textId="5661A03E" w:rsidR="00A55DA5" w:rsidRPr="00A55DA5" w:rsidRDefault="00A55DA5" w:rsidP="00A55DA5">
      <w:pPr>
        <w:ind w:left="1080"/>
        <w:contextualSpacing/>
        <w:rPr>
          <w:rFonts w:ascii="Gadugi" w:hAnsi="Gadugi"/>
          <w:sz w:val="22"/>
        </w:rPr>
      </w:pPr>
      <w:r w:rsidRPr="00A55DA5">
        <w:rPr>
          <w:rFonts w:ascii="Gadugi" w:hAnsi="Gadugi"/>
          <w:sz w:val="22"/>
        </w:rPr>
        <w:t xml:space="preserve">2. </w:t>
      </w:r>
      <w:r w:rsidR="00215037">
        <w:rPr>
          <w:rFonts w:ascii="Gadugi" w:hAnsi="Gadugi"/>
          <w:sz w:val="22"/>
        </w:rPr>
        <w:t>Explored</w:t>
      </w:r>
      <w:r w:rsidRPr="00A55DA5">
        <w:rPr>
          <w:rFonts w:ascii="Gadugi" w:hAnsi="Gadugi"/>
          <w:sz w:val="22"/>
        </w:rPr>
        <w:t xml:space="preserve"> the different categories of learning difficulties. e.g communication, social, emotional, physical, cognitive, </w:t>
      </w:r>
      <w:r w:rsidR="00D51B95">
        <w:rPr>
          <w:rFonts w:ascii="Gadugi" w:hAnsi="Gadugi"/>
          <w:sz w:val="22"/>
        </w:rPr>
        <w:t xml:space="preserve">etc. </w:t>
      </w:r>
    </w:p>
    <w:p w14:paraId="69600ECF" w14:textId="77777777" w:rsidR="00635526" w:rsidRDefault="00A55DA5" w:rsidP="00635526">
      <w:pPr>
        <w:ind w:left="1080"/>
        <w:contextualSpacing/>
        <w:rPr>
          <w:rFonts w:ascii="Gadugi" w:hAnsi="Gadugi"/>
          <w:sz w:val="22"/>
        </w:rPr>
      </w:pPr>
      <w:r w:rsidRPr="00A55DA5">
        <w:rPr>
          <w:rFonts w:ascii="Gadugi" w:hAnsi="Gadugi"/>
          <w:sz w:val="22"/>
        </w:rPr>
        <w:t>3. Demonstrate</w:t>
      </w:r>
      <w:r w:rsidR="00D51B95">
        <w:rPr>
          <w:rFonts w:ascii="Gadugi" w:hAnsi="Gadugi"/>
          <w:sz w:val="22"/>
        </w:rPr>
        <w:t>d</w:t>
      </w:r>
      <w:r w:rsidRPr="00A55DA5">
        <w:rPr>
          <w:rFonts w:ascii="Gadugi" w:hAnsi="Gadugi"/>
          <w:sz w:val="22"/>
        </w:rPr>
        <w:t xml:space="preserve"> an understanding of the impact of learning difficulties in the classroom.</w:t>
      </w:r>
    </w:p>
    <w:p w14:paraId="7D21DA14" w14:textId="084042F7" w:rsidR="00196406" w:rsidRDefault="00A763BD" w:rsidP="00635526">
      <w:pPr>
        <w:ind w:left="1080"/>
        <w:contextualSpacing/>
        <w:rPr>
          <w:rFonts w:ascii="Gadugi" w:hAnsi="Gadugi"/>
          <w:sz w:val="22"/>
        </w:rPr>
      </w:pPr>
      <w:r>
        <w:rPr>
          <w:rFonts w:ascii="Gadugi" w:hAnsi="Gadugi"/>
          <w:sz w:val="22"/>
        </w:rPr>
        <w:t xml:space="preserve">4. </w:t>
      </w:r>
      <w:r w:rsidR="0065654D">
        <w:rPr>
          <w:rFonts w:ascii="Gadugi" w:hAnsi="Gadugi"/>
          <w:sz w:val="22"/>
        </w:rPr>
        <w:t>Explored</w:t>
      </w:r>
      <w:r w:rsidR="00196406">
        <w:rPr>
          <w:rFonts w:ascii="Gadugi" w:hAnsi="Gadugi"/>
          <w:sz w:val="22"/>
        </w:rPr>
        <w:t xml:space="preserve"> the Universal Design for Learning to plan how </w:t>
      </w:r>
      <w:r w:rsidR="00D36581">
        <w:rPr>
          <w:rFonts w:ascii="Gadugi" w:hAnsi="Gadugi"/>
          <w:sz w:val="22"/>
        </w:rPr>
        <w:t xml:space="preserve">you represent, express and engage learners. </w:t>
      </w:r>
    </w:p>
    <w:p w14:paraId="598B9200" w14:textId="7C5F6406" w:rsidR="0065654D" w:rsidRDefault="00A763BD" w:rsidP="00A55DA5">
      <w:pPr>
        <w:ind w:left="1080"/>
        <w:contextualSpacing/>
        <w:rPr>
          <w:rFonts w:ascii="Gadugi" w:hAnsi="Gadugi"/>
          <w:sz w:val="22"/>
        </w:rPr>
      </w:pPr>
      <w:r>
        <w:rPr>
          <w:rFonts w:ascii="Gadugi" w:hAnsi="Gadugi"/>
          <w:sz w:val="22"/>
        </w:rPr>
        <w:t xml:space="preserve">5. </w:t>
      </w:r>
      <w:r w:rsidR="000A6993">
        <w:rPr>
          <w:rFonts w:ascii="Gadugi" w:hAnsi="Gadugi"/>
          <w:sz w:val="22"/>
        </w:rPr>
        <w:t xml:space="preserve">Reflected on the steps to take if you have concerns about a student. </w:t>
      </w:r>
    </w:p>
    <w:p w14:paraId="507CEA9A" w14:textId="77777777" w:rsidR="00985589" w:rsidRPr="00946EF7" w:rsidRDefault="00985589" w:rsidP="00A55DA5">
      <w:pPr>
        <w:ind w:left="1080"/>
        <w:contextualSpacing/>
        <w:rPr>
          <w:rFonts w:ascii="Gadugi" w:hAnsi="Gadugi"/>
          <w:sz w:val="22"/>
          <w:highlight w:val="yellow"/>
        </w:rPr>
      </w:pPr>
    </w:p>
    <w:p w14:paraId="657B21D1" w14:textId="77777777" w:rsidR="00946EF7" w:rsidRPr="00946EF7" w:rsidRDefault="00946EF7" w:rsidP="00946EF7">
      <w:pPr>
        <w:ind w:left="360"/>
        <w:contextualSpacing/>
        <w:rPr>
          <w:rFonts w:ascii="Gadugi" w:eastAsia="Times New Roman" w:hAnsi="Gadugi" w:cstheme="minorHAnsi"/>
          <w:b/>
          <w:bCs/>
          <w:sz w:val="22"/>
          <w:lang w:bidi="ar-SA"/>
        </w:rPr>
      </w:pPr>
    </w:p>
    <w:p w14:paraId="3FCD4277" w14:textId="77777777" w:rsidR="00946EF7" w:rsidRPr="00946EF7" w:rsidRDefault="00946EF7" w:rsidP="00946EF7">
      <w:pPr>
        <w:spacing w:after="0"/>
        <w:contextualSpacing/>
        <w:jc w:val="both"/>
        <w:rPr>
          <w:rFonts w:ascii="Gadugi" w:eastAsia="Times New Roman" w:hAnsi="Gadugi" w:cstheme="minorHAnsi"/>
          <w:b/>
          <w:bCs/>
          <w:sz w:val="22"/>
          <w:lang w:bidi="ar-SA"/>
        </w:rPr>
      </w:pPr>
      <w:r w:rsidRPr="00946EF7">
        <w:rPr>
          <w:rFonts w:ascii="Gadugi" w:eastAsia="Times New Roman" w:hAnsi="Gadugi" w:cstheme="minorHAnsi"/>
          <w:b/>
          <w:bCs/>
          <w:sz w:val="22"/>
          <w:lang w:bidi="ar-SA"/>
        </w:rPr>
        <w:t>Key points from this module:</w:t>
      </w:r>
    </w:p>
    <w:p w14:paraId="5195820F" w14:textId="4CD50CCF" w:rsidR="005C5C73" w:rsidRPr="005C5C73" w:rsidRDefault="005C5C73" w:rsidP="0065206E">
      <w:pPr>
        <w:numPr>
          <w:ilvl w:val="0"/>
          <w:numId w:val="6"/>
        </w:numPr>
        <w:spacing w:after="0"/>
        <w:contextualSpacing/>
        <w:jc w:val="both"/>
        <w:rPr>
          <w:rFonts w:ascii="Gadugi" w:eastAsia="Times New Roman" w:hAnsi="Gadugi" w:cstheme="minorHAnsi"/>
          <w:sz w:val="22"/>
          <w:lang w:bidi="ar-SA"/>
        </w:rPr>
      </w:pPr>
      <w:r w:rsidRPr="005C5C73">
        <w:rPr>
          <w:rFonts w:ascii="Gadugi" w:eastAsia="Times New Roman" w:hAnsi="Gadugi" w:cstheme="minorHAnsi"/>
          <w:sz w:val="22"/>
          <w:lang w:bidi="ar-SA"/>
        </w:rPr>
        <w:t xml:space="preserve">How </w:t>
      </w:r>
      <w:r w:rsidR="00AE373F">
        <w:rPr>
          <w:rFonts w:ascii="Gadugi" w:eastAsia="Times New Roman" w:hAnsi="Gadugi" w:cstheme="minorHAnsi"/>
          <w:sz w:val="22"/>
          <w:lang w:bidi="ar-SA"/>
        </w:rPr>
        <w:t>to</w:t>
      </w:r>
      <w:r w:rsidRPr="005C5C73">
        <w:rPr>
          <w:rFonts w:ascii="Gadugi" w:eastAsia="Times New Roman" w:hAnsi="Gadugi" w:cstheme="minorHAnsi"/>
          <w:sz w:val="22"/>
          <w:lang w:bidi="ar-SA"/>
        </w:rPr>
        <w:t xml:space="preserve"> identify pupils with </w:t>
      </w:r>
      <w:r w:rsidR="000A6993">
        <w:rPr>
          <w:rFonts w:ascii="Gadugi" w:eastAsia="Times New Roman" w:hAnsi="Gadugi" w:cstheme="minorHAnsi"/>
          <w:sz w:val="22"/>
          <w:lang w:bidi="ar-SA"/>
        </w:rPr>
        <w:t xml:space="preserve">difficulties </w:t>
      </w:r>
      <w:r w:rsidRPr="005C5C73">
        <w:rPr>
          <w:rFonts w:ascii="Gadugi" w:eastAsia="Times New Roman" w:hAnsi="Gadugi" w:cstheme="minorHAnsi"/>
          <w:sz w:val="22"/>
          <w:lang w:bidi="ar-SA"/>
        </w:rPr>
        <w:t>in the classroom</w:t>
      </w:r>
      <w:r w:rsidR="002E200E">
        <w:rPr>
          <w:rFonts w:ascii="Gadugi" w:eastAsia="Times New Roman" w:hAnsi="Gadugi" w:cstheme="minorHAnsi"/>
          <w:sz w:val="22"/>
          <w:lang w:bidi="ar-SA"/>
        </w:rPr>
        <w:t>.</w:t>
      </w:r>
    </w:p>
    <w:p w14:paraId="6FAB6CB0" w14:textId="00C8730A" w:rsidR="005C5C73" w:rsidRPr="005C5C73" w:rsidRDefault="002E200E" w:rsidP="0065206E">
      <w:pPr>
        <w:numPr>
          <w:ilvl w:val="0"/>
          <w:numId w:val="6"/>
        </w:numPr>
        <w:spacing w:after="0"/>
        <w:contextualSpacing/>
        <w:jc w:val="both"/>
        <w:rPr>
          <w:rFonts w:ascii="Gadugi" w:eastAsia="Times New Roman" w:hAnsi="Gadugi" w:cstheme="minorHAnsi"/>
          <w:sz w:val="22"/>
          <w:lang w:bidi="ar-SA"/>
        </w:rPr>
      </w:pPr>
      <w:r>
        <w:rPr>
          <w:rFonts w:ascii="Gadugi" w:eastAsia="Times New Roman" w:hAnsi="Gadugi" w:cstheme="minorHAnsi"/>
          <w:sz w:val="22"/>
          <w:lang w:bidi="ar-SA"/>
        </w:rPr>
        <w:t xml:space="preserve">Often similar strategies can be used to support </w:t>
      </w:r>
      <w:r w:rsidR="00AE373F">
        <w:rPr>
          <w:rFonts w:ascii="Gadugi" w:eastAsia="Times New Roman" w:hAnsi="Gadugi" w:cstheme="minorHAnsi"/>
          <w:sz w:val="22"/>
          <w:lang w:bidi="ar-SA"/>
        </w:rPr>
        <w:t xml:space="preserve">different </w:t>
      </w:r>
      <w:r>
        <w:rPr>
          <w:rFonts w:ascii="Gadugi" w:eastAsia="Times New Roman" w:hAnsi="Gadugi" w:cstheme="minorHAnsi"/>
          <w:sz w:val="22"/>
          <w:lang w:bidi="ar-SA"/>
        </w:rPr>
        <w:t xml:space="preserve">learning difficulties. </w:t>
      </w:r>
    </w:p>
    <w:p w14:paraId="1E7583B7" w14:textId="77777777" w:rsidR="005C5C73" w:rsidRPr="00C8410F" w:rsidRDefault="005C5C73" w:rsidP="0065206E">
      <w:pPr>
        <w:numPr>
          <w:ilvl w:val="0"/>
          <w:numId w:val="6"/>
        </w:numPr>
        <w:spacing w:after="0"/>
        <w:contextualSpacing/>
        <w:jc w:val="both"/>
        <w:rPr>
          <w:rFonts w:ascii="Gadugi" w:eastAsia="Times New Roman" w:hAnsi="Gadugi" w:cstheme="minorHAnsi"/>
          <w:sz w:val="22"/>
          <w:lang w:bidi="ar-SA"/>
        </w:rPr>
      </w:pPr>
      <w:r w:rsidRPr="00C8410F">
        <w:rPr>
          <w:rFonts w:ascii="Gadugi" w:eastAsia="Times New Roman" w:hAnsi="Gadugi" w:cstheme="minorHAnsi"/>
          <w:sz w:val="22"/>
          <w:lang w:bidi="ar-SA"/>
        </w:rPr>
        <w:t>Clarity about the difference between specific and general learning difficulties.</w:t>
      </w:r>
    </w:p>
    <w:p w14:paraId="1D4ACCFD" w14:textId="77777777" w:rsidR="005C5C73" w:rsidRPr="00C8410F" w:rsidRDefault="005C5C73" w:rsidP="0065206E">
      <w:pPr>
        <w:numPr>
          <w:ilvl w:val="0"/>
          <w:numId w:val="6"/>
        </w:numPr>
        <w:spacing w:after="0"/>
        <w:contextualSpacing/>
        <w:jc w:val="both"/>
        <w:rPr>
          <w:rFonts w:ascii="Gadugi" w:eastAsia="Times New Roman" w:hAnsi="Gadugi" w:cstheme="minorHAnsi"/>
          <w:sz w:val="22"/>
          <w:lang w:bidi="ar-SA"/>
        </w:rPr>
      </w:pPr>
      <w:r w:rsidRPr="00C8410F">
        <w:rPr>
          <w:rFonts w:ascii="Gadugi" w:eastAsia="Times New Roman" w:hAnsi="Gadugi" w:cstheme="minorHAnsi"/>
          <w:sz w:val="22"/>
          <w:lang w:bidi="ar-SA"/>
        </w:rPr>
        <w:t>The importance of having high expectations of students with specific learning difficulties.</w:t>
      </w:r>
    </w:p>
    <w:p w14:paraId="224827B4" w14:textId="2DDF266F" w:rsidR="00946EF7" w:rsidRPr="00C8410F" w:rsidRDefault="00815EAB" w:rsidP="0065206E">
      <w:pPr>
        <w:numPr>
          <w:ilvl w:val="0"/>
          <w:numId w:val="6"/>
        </w:numPr>
        <w:spacing w:after="0"/>
        <w:contextualSpacing/>
        <w:jc w:val="both"/>
        <w:rPr>
          <w:rFonts w:ascii="Gadugi" w:eastAsia="Times New Roman" w:hAnsi="Gadugi" w:cstheme="minorHAnsi"/>
          <w:sz w:val="22"/>
          <w:lang w:bidi="ar-SA"/>
        </w:rPr>
      </w:pPr>
      <w:r>
        <w:rPr>
          <w:rFonts w:ascii="Gadugi" w:eastAsia="Times New Roman" w:hAnsi="Gadugi" w:cstheme="minorHAnsi"/>
          <w:sz w:val="22"/>
          <w:lang w:bidi="ar-SA"/>
        </w:rPr>
        <w:t xml:space="preserve">Universal design for learning approaches ensure that </w:t>
      </w:r>
      <w:r w:rsidR="00772145">
        <w:rPr>
          <w:rFonts w:ascii="Gadugi" w:eastAsia="Times New Roman" w:hAnsi="Gadugi" w:cstheme="minorHAnsi"/>
          <w:sz w:val="22"/>
          <w:lang w:bidi="ar-SA"/>
        </w:rPr>
        <w:t xml:space="preserve">students with learning difficulties can access the same learning opportunities as their peers.  </w:t>
      </w:r>
    </w:p>
    <w:p w14:paraId="4527FA69" w14:textId="77777777" w:rsidR="00946EF7" w:rsidRPr="00946EF7" w:rsidRDefault="00946EF7" w:rsidP="00946EF7">
      <w:pPr>
        <w:contextualSpacing/>
        <w:jc w:val="both"/>
        <w:rPr>
          <w:rFonts w:ascii="Gadugi" w:eastAsia="Times New Roman" w:hAnsi="Gadugi" w:cstheme="minorHAnsi"/>
          <w:sz w:val="22"/>
          <w:lang w:bidi="ar-SA"/>
        </w:rPr>
      </w:pPr>
    </w:p>
    <w:p w14:paraId="29BE55B4" w14:textId="77777777" w:rsidR="00946EF7" w:rsidRPr="00946EF7" w:rsidRDefault="00946EF7" w:rsidP="00946EF7">
      <w:pPr>
        <w:contextualSpacing/>
        <w:jc w:val="both"/>
        <w:rPr>
          <w:rFonts w:ascii="Gadugi" w:eastAsia="Times New Roman" w:hAnsi="Gadugi" w:cstheme="minorHAnsi"/>
          <w:sz w:val="22"/>
          <w:lang w:bidi="ar-SA"/>
        </w:rPr>
      </w:pPr>
    </w:p>
    <w:p w14:paraId="7A0CCA2A" w14:textId="0E72C1AA" w:rsidR="00946EF7" w:rsidRPr="007736AA" w:rsidRDefault="00946EF7" w:rsidP="007736AA">
      <w:pPr>
        <w:spacing w:after="0"/>
        <w:contextualSpacing/>
        <w:jc w:val="both"/>
        <w:rPr>
          <w:rFonts w:ascii="Gadugi" w:eastAsia="Times New Roman" w:hAnsi="Gadugi" w:cstheme="minorHAnsi"/>
          <w:b/>
          <w:bCs/>
          <w:sz w:val="22"/>
          <w:lang w:bidi="ar-SA"/>
        </w:rPr>
      </w:pPr>
      <w:r w:rsidRPr="00946EF7">
        <w:rPr>
          <w:rFonts w:ascii="Gadugi" w:eastAsia="Times New Roman" w:hAnsi="Gadugi" w:cstheme="minorHAnsi"/>
          <w:b/>
          <w:bCs/>
          <w:sz w:val="22"/>
          <w:lang w:bidi="ar-SA"/>
        </w:rPr>
        <w:t xml:space="preserve"> Reflection</w:t>
      </w:r>
    </w:p>
    <w:p w14:paraId="10EAF40B" w14:textId="2B2E1376" w:rsidR="00FF4D0E" w:rsidRDefault="00FF4D0E" w:rsidP="00FF4D0E">
      <w:pPr>
        <w:rPr>
          <w:rFonts w:ascii="Gadugi" w:hAnsi="Gadugi"/>
          <w:sz w:val="22"/>
        </w:rPr>
      </w:pPr>
      <w:r>
        <w:rPr>
          <w:rFonts w:ascii="Gadugi" w:hAnsi="Gadugi"/>
          <w:sz w:val="22"/>
        </w:rPr>
        <w:t xml:space="preserve">To help you remember and think about the topics introduced in this module, try to answer the following questions. </w:t>
      </w:r>
      <w:r w:rsidR="007736AA">
        <w:rPr>
          <w:rFonts w:ascii="Gadugi" w:hAnsi="Gadugi"/>
          <w:sz w:val="22"/>
        </w:rPr>
        <w:t xml:space="preserve">Use your learning journal to make a note of your reflections. </w:t>
      </w:r>
    </w:p>
    <w:p w14:paraId="20A11168" w14:textId="4EABE831" w:rsidR="00FF4D0E" w:rsidRPr="00FF2133" w:rsidRDefault="00FF4D0E" w:rsidP="0065206E">
      <w:pPr>
        <w:pStyle w:val="ListParagraph"/>
        <w:numPr>
          <w:ilvl w:val="0"/>
          <w:numId w:val="20"/>
        </w:numPr>
        <w:rPr>
          <w:rFonts w:ascii="Gadugi" w:hAnsi="Gadugi"/>
          <w:sz w:val="22"/>
        </w:rPr>
      </w:pPr>
      <w:bookmarkStart w:id="22" w:name="_Hlk90038909"/>
      <w:r w:rsidRPr="00FF2133">
        <w:rPr>
          <w:rFonts w:ascii="Gadugi" w:hAnsi="Gadugi"/>
          <w:sz w:val="22"/>
          <w:lang w:val="en-GB"/>
        </w:rPr>
        <w:t xml:space="preserve">What specific learning </w:t>
      </w:r>
      <w:r w:rsidR="00883275">
        <w:rPr>
          <w:rFonts w:ascii="Gadugi" w:hAnsi="Gadugi"/>
          <w:sz w:val="22"/>
          <w:lang w:val="en-GB"/>
        </w:rPr>
        <w:t>difficulties c</w:t>
      </w:r>
      <w:r w:rsidRPr="00FF2133">
        <w:rPr>
          <w:rFonts w:ascii="Gadugi" w:hAnsi="Gadugi"/>
          <w:sz w:val="22"/>
          <w:lang w:val="en-GB"/>
        </w:rPr>
        <w:t xml:space="preserve">an you now name and </w:t>
      </w:r>
      <w:r w:rsidR="00883275">
        <w:rPr>
          <w:rFonts w:ascii="Gadugi" w:hAnsi="Gadugi"/>
          <w:sz w:val="22"/>
          <w:lang w:val="en-GB"/>
        </w:rPr>
        <w:t xml:space="preserve">can you </w:t>
      </w:r>
      <w:r w:rsidRPr="00FF2133">
        <w:rPr>
          <w:rFonts w:ascii="Gadugi" w:hAnsi="Gadugi"/>
          <w:sz w:val="22"/>
          <w:lang w:val="en-GB"/>
        </w:rPr>
        <w:t>define</w:t>
      </w:r>
      <w:r w:rsidR="00A61974" w:rsidRPr="00FF2133">
        <w:rPr>
          <w:rFonts w:ascii="Gadugi" w:hAnsi="Gadugi"/>
          <w:sz w:val="22"/>
          <w:lang w:val="en-GB"/>
        </w:rPr>
        <w:t xml:space="preserve"> them?</w:t>
      </w:r>
      <w:r w:rsidRPr="00FF2133">
        <w:rPr>
          <w:rFonts w:ascii="Gadugi" w:hAnsi="Gadugi"/>
          <w:sz w:val="22"/>
          <w:lang w:val="en-GB"/>
        </w:rPr>
        <w:t xml:space="preserve"> </w:t>
      </w:r>
    </w:p>
    <w:p w14:paraId="5E257A3A" w14:textId="4FDC28B6" w:rsidR="00FF4D0E" w:rsidRDefault="00FF4D0E" w:rsidP="0065206E">
      <w:pPr>
        <w:pStyle w:val="ListParagraph"/>
        <w:numPr>
          <w:ilvl w:val="0"/>
          <w:numId w:val="20"/>
        </w:numPr>
        <w:rPr>
          <w:rFonts w:ascii="Gadugi" w:hAnsi="Gadugi"/>
          <w:sz w:val="22"/>
        </w:rPr>
      </w:pPr>
      <w:r>
        <w:rPr>
          <w:rFonts w:ascii="Gadugi" w:hAnsi="Gadugi"/>
          <w:sz w:val="22"/>
          <w:lang w:val="en-GB"/>
        </w:rPr>
        <w:t>How can you recognise</w:t>
      </w:r>
      <w:r w:rsidRPr="006D487F">
        <w:rPr>
          <w:rFonts w:ascii="Gadugi" w:hAnsi="Gadugi"/>
          <w:sz w:val="22"/>
          <w:lang w:val="en-GB"/>
        </w:rPr>
        <w:t xml:space="preserve"> learners who find learning difficult? (</w:t>
      </w:r>
      <w:r w:rsidR="00CC3DEB">
        <w:rPr>
          <w:rFonts w:ascii="Gadugi" w:hAnsi="Gadugi"/>
          <w:sz w:val="22"/>
          <w:lang w:val="en-GB"/>
        </w:rPr>
        <w:t>e</w:t>
      </w:r>
      <w:r w:rsidRPr="006D487F">
        <w:rPr>
          <w:rFonts w:ascii="Gadugi" w:hAnsi="Gadugi"/>
          <w:sz w:val="22"/>
          <w:lang w:val="en-GB"/>
        </w:rPr>
        <w:t>.g. stud</w:t>
      </w:r>
      <w:r w:rsidR="00883275">
        <w:rPr>
          <w:rFonts w:ascii="Gadugi" w:hAnsi="Gadugi"/>
          <w:sz w:val="22"/>
          <w:lang w:val="en-GB"/>
        </w:rPr>
        <w:t>ents who find it difficult to</w:t>
      </w:r>
      <w:r w:rsidRPr="006D487F">
        <w:rPr>
          <w:rFonts w:ascii="Gadugi" w:hAnsi="Gadugi"/>
          <w:sz w:val="22"/>
          <w:lang w:val="en-GB"/>
        </w:rPr>
        <w:t xml:space="preserve"> sit still, anxious students, </w:t>
      </w:r>
      <w:r w:rsidR="000C490C">
        <w:rPr>
          <w:rFonts w:ascii="Gadugi" w:hAnsi="Gadugi"/>
          <w:sz w:val="22"/>
          <w:lang w:val="en-GB"/>
        </w:rPr>
        <w:t xml:space="preserve">or </w:t>
      </w:r>
      <w:r w:rsidRPr="006D487F">
        <w:rPr>
          <w:rFonts w:ascii="Gadugi" w:hAnsi="Gadugi"/>
          <w:sz w:val="22"/>
          <w:lang w:val="en-GB"/>
        </w:rPr>
        <w:t xml:space="preserve">students with repetitive behaviour, </w:t>
      </w:r>
      <w:r w:rsidR="00A043BB">
        <w:rPr>
          <w:rFonts w:ascii="Gadugi" w:hAnsi="Gadugi"/>
          <w:sz w:val="22"/>
          <w:lang w:val="en-GB"/>
        </w:rPr>
        <w:t>etc.</w:t>
      </w:r>
      <w:r w:rsidR="000C490C">
        <w:rPr>
          <w:rFonts w:ascii="Gadugi" w:hAnsi="Gadugi"/>
          <w:sz w:val="22"/>
          <w:lang w:val="en-GB"/>
        </w:rPr>
        <w:t>)</w:t>
      </w:r>
      <w:r w:rsidR="00A043BB">
        <w:rPr>
          <w:rFonts w:ascii="Gadugi" w:hAnsi="Gadugi"/>
          <w:sz w:val="22"/>
          <w:lang w:val="en-GB"/>
        </w:rPr>
        <w:t xml:space="preserve"> </w:t>
      </w:r>
    </w:p>
    <w:p w14:paraId="527FB2D8" w14:textId="77777777" w:rsidR="00872EF2" w:rsidRPr="00872EF2" w:rsidRDefault="00FF4D0E" w:rsidP="0065206E">
      <w:pPr>
        <w:pStyle w:val="ListParagraph"/>
        <w:numPr>
          <w:ilvl w:val="0"/>
          <w:numId w:val="20"/>
        </w:numPr>
        <w:rPr>
          <w:rFonts w:ascii="Gadugi" w:hAnsi="Gadugi"/>
          <w:sz w:val="22"/>
        </w:rPr>
      </w:pPr>
      <w:r w:rsidRPr="006D487F">
        <w:rPr>
          <w:rFonts w:ascii="Gadugi" w:hAnsi="Gadugi"/>
          <w:sz w:val="22"/>
          <w:lang w:val="en-GB"/>
        </w:rPr>
        <w:t xml:space="preserve">What barriers to learning have you observed among the students in your class? </w:t>
      </w:r>
    </w:p>
    <w:p w14:paraId="5ECEECCB" w14:textId="3FF5C47D" w:rsidR="00FF4D0E" w:rsidRDefault="00FF4D0E" w:rsidP="00872EF2">
      <w:pPr>
        <w:pStyle w:val="ListParagraph"/>
        <w:rPr>
          <w:rFonts w:ascii="Gadugi" w:hAnsi="Gadugi"/>
          <w:sz w:val="22"/>
        </w:rPr>
      </w:pPr>
      <w:r w:rsidRPr="006D487F">
        <w:rPr>
          <w:rFonts w:ascii="Gadugi" w:hAnsi="Gadugi"/>
          <w:sz w:val="22"/>
          <w:lang w:val="en-GB"/>
        </w:rPr>
        <w:t>It can be helpful to understand the difficulties and the barriers without labelling, e.g. understanding the autism spectrum.</w:t>
      </w:r>
    </w:p>
    <w:p w14:paraId="7281198D" w14:textId="6E9274C5" w:rsidR="005E3F8B" w:rsidRPr="00733597" w:rsidRDefault="00FF4D0E" w:rsidP="00733597">
      <w:pPr>
        <w:pStyle w:val="ListParagraph"/>
        <w:numPr>
          <w:ilvl w:val="0"/>
          <w:numId w:val="20"/>
        </w:numPr>
        <w:spacing w:after="0" w:line="240" w:lineRule="auto"/>
        <w:rPr>
          <w:rFonts w:ascii="Gadugi" w:hAnsi="Gadugi"/>
          <w:sz w:val="22"/>
          <w:lang w:val="en-GB"/>
        </w:rPr>
      </w:pPr>
      <w:r w:rsidRPr="006D487F">
        <w:rPr>
          <w:rFonts w:ascii="Gadugi" w:hAnsi="Gadugi"/>
          <w:sz w:val="22"/>
          <w:lang w:val="en-GB"/>
        </w:rPr>
        <w:t xml:space="preserve">How are children screened </w:t>
      </w:r>
      <w:r w:rsidR="00872EF2">
        <w:rPr>
          <w:rFonts w:ascii="Gadugi" w:hAnsi="Gadugi"/>
          <w:sz w:val="22"/>
          <w:lang w:val="en-GB"/>
        </w:rPr>
        <w:t xml:space="preserve">or supported </w:t>
      </w:r>
      <w:r w:rsidRPr="006D487F">
        <w:rPr>
          <w:rFonts w:ascii="Gadugi" w:hAnsi="Gadugi"/>
          <w:sz w:val="22"/>
          <w:lang w:val="en-GB"/>
        </w:rPr>
        <w:t xml:space="preserve">in </w:t>
      </w:r>
      <w:r w:rsidR="00872EF2">
        <w:rPr>
          <w:rFonts w:ascii="Gadugi" w:hAnsi="Gadugi"/>
          <w:sz w:val="22"/>
          <w:lang w:val="en-GB"/>
        </w:rPr>
        <w:t>your setting</w:t>
      </w:r>
      <w:r w:rsidRPr="006D487F">
        <w:rPr>
          <w:rFonts w:ascii="Gadugi" w:hAnsi="Gadugi"/>
          <w:sz w:val="22"/>
          <w:lang w:val="en-GB"/>
        </w:rPr>
        <w:t>?</w:t>
      </w:r>
      <w:bookmarkEnd w:id="22"/>
    </w:p>
    <w:p w14:paraId="2EB209CB" w14:textId="25FA4071" w:rsidR="00946EF7" w:rsidRPr="005B043F" w:rsidRDefault="00946EF7" w:rsidP="00926B0C">
      <w:pPr>
        <w:pStyle w:val="ListParagraph"/>
        <w:keepNext/>
        <w:keepLines/>
        <w:numPr>
          <w:ilvl w:val="0"/>
          <w:numId w:val="3"/>
        </w:numPr>
        <w:spacing w:before="240" w:after="0" w:line="240" w:lineRule="auto"/>
        <w:outlineLvl w:val="0"/>
        <w:rPr>
          <w:rFonts w:asciiTheme="majorHAnsi" w:eastAsiaTheme="majorEastAsia" w:hAnsiTheme="majorHAnsi" w:cstheme="majorBidi"/>
          <w:b/>
          <w:bCs/>
          <w:color w:val="2F5496" w:themeColor="accent1" w:themeShade="BF"/>
          <w:sz w:val="26"/>
          <w:szCs w:val="26"/>
        </w:rPr>
      </w:pPr>
      <w:r w:rsidRPr="005B043F">
        <w:rPr>
          <w:rFonts w:asciiTheme="majorHAnsi" w:eastAsiaTheme="majorEastAsia" w:hAnsiTheme="majorHAnsi" w:cstheme="majorBidi"/>
          <w:b/>
          <w:bCs/>
          <w:color w:val="2F5496" w:themeColor="accent1" w:themeShade="BF"/>
          <w:sz w:val="26"/>
          <w:szCs w:val="26"/>
        </w:rPr>
        <w:lastRenderedPageBreak/>
        <w:t>End of module 1</w:t>
      </w:r>
      <w:r w:rsidR="009A688A" w:rsidRPr="005B043F">
        <w:rPr>
          <w:rFonts w:asciiTheme="majorHAnsi" w:eastAsiaTheme="majorEastAsia" w:hAnsiTheme="majorHAnsi" w:cstheme="majorBidi"/>
          <w:b/>
          <w:bCs/>
          <w:color w:val="2F5496" w:themeColor="accent1" w:themeShade="BF"/>
          <w:sz w:val="26"/>
          <w:szCs w:val="26"/>
        </w:rPr>
        <w:t>2</w:t>
      </w:r>
      <w:r w:rsidRPr="005B043F">
        <w:rPr>
          <w:rFonts w:asciiTheme="majorHAnsi" w:eastAsiaTheme="majorEastAsia" w:hAnsiTheme="majorHAnsi" w:cstheme="majorBidi"/>
          <w:b/>
          <w:bCs/>
          <w:color w:val="2F5496" w:themeColor="accent1" w:themeShade="BF"/>
          <w:sz w:val="26"/>
          <w:szCs w:val="26"/>
        </w:rPr>
        <w:t xml:space="preserve"> quiz</w:t>
      </w:r>
    </w:p>
    <w:p w14:paraId="7F2E7501" w14:textId="77777777" w:rsidR="00946EF7" w:rsidRPr="00946EF7" w:rsidRDefault="00946EF7" w:rsidP="00946EF7">
      <w:pPr>
        <w:spacing w:line="240" w:lineRule="auto"/>
        <w:jc w:val="both"/>
        <w:rPr>
          <w:rFonts w:ascii="Gadugi" w:eastAsia="Times New Roman" w:hAnsi="Gadugi" w:cstheme="minorHAnsi"/>
          <w:bCs/>
          <w:sz w:val="22"/>
          <w:lang w:val="en-GB" w:eastAsia="ja-JP" w:bidi="ar-SA"/>
        </w:rPr>
      </w:pPr>
      <w:r w:rsidRPr="00946EF7">
        <w:rPr>
          <w:rFonts w:ascii="Gadugi" w:eastAsia="Times New Roman" w:hAnsi="Gadugi" w:cstheme="minorHAnsi"/>
          <w:bCs/>
          <w:sz w:val="22"/>
          <w:lang w:val="en-GB" w:eastAsia="ja-JP" w:bidi="ar-SA"/>
        </w:rPr>
        <w:t>Please answer the following questions in your learning journal. You can attempt as many times as you like to reach 100% pass. Some questions require more than one answer.</w:t>
      </w:r>
    </w:p>
    <w:p w14:paraId="344B9369" w14:textId="0F6DE073" w:rsidR="00946EF7" w:rsidRPr="00457032" w:rsidRDefault="00946EF7" w:rsidP="00946EF7">
      <w:pPr>
        <w:autoSpaceDE w:val="0"/>
        <w:autoSpaceDN w:val="0"/>
        <w:adjustRightInd w:val="0"/>
        <w:spacing w:after="0"/>
        <w:rPr>
          <w:rFonts w:ascii="Gadugi" w:hAnsi="Gadugi" w:cs="Calibri"/>
          <w:color w:val="000000" w:themeColor="text1"/>
          <w:kern w:val="1"/>
          <w:sz w:val="22"/>
          <w:lang w:eastAsia="en-GB" w:bidi="ar-SA"/>
        </w:rPr>
      </w:pPr>
      <w:bookmarkStart w:id="23" w:name="_Hlk89096877"/>
      <w:r w:rsidRPr="00457032">
        <w:rPr>
          <w:rFonts w:ascii="Gadugi" w:hAnsi="Gadugi" w:cs="Calibri"/>
          <w:color w:val="000000" w:themeColor="text1"/>
          <w:kern w:val="1"/>
          <w:sz w:val="22"/>
          <w:lang w:eastAsia="en-GB" w:bidi="ar-SA"/>
        </w:rPr>
        <w:t xml:space="preserve">Q1 – </w:t>
      </w:r>
      <w:r w:rsidR="00B65CEA" w:rsidRPr="00B65CEA">
        <w:rPr>
          <w:rFonts w:ascii="Gadugi" w:hAnsi="Gadugi" w:cs="Calibri"/>
          <w:color w:val="000000" w:themeColor="text1"/>
          <w:kern w:val="1"/>
          <w:sz w:val="22"/>
          <w:lang w:eastAsia="en-GB" w:bidi="ar-SA"/>
        </w:rPr>
        <w:t>S</w:t>
      </w:r>
      <w:r w:rsidR="004F0731">
        <w:rPr>
          <w:rFonts w:ascii="Gadugi" w:hAnsi="Gadugi" w:cs="Calibri"/>
          <w:color w:val="000000" w:themeColor="text1"/>
          <w:kern w:val="1"/>
          <w:sz w:val="22"/>
          <w:lang w:eastAsia="en-GB" w:bidi="ar-SA"/>
        </w:rPr>
        <w:t>elect the s</w:t>
      </w:r>
      <w:r w:rsidR="00B65CEA" w:rsidRPr="00B65CEA">
        <w:rPr>
          <w:rFonts w:ascii="Gadugi" w:hAnsi="Gadugi" w:cs="Calibri"/>
          <w:color w:val="000000" w:themeColor="text1"/>
          <w:kern w:val="1"/>
          <w:sz w:val="22"/>
          <w:lang w:eastAsia="en-GB" w:bidi="ar-SA"/>
        </w:rPr>
        <w:t xml:space="preserve">pecific learning difficulties </w:t>
      </w:r>
      <w:r w:rsidR="004F0731">
        <w:rPr>
          <w:rFonts w:ascii="Gadugi" w:hAnsi="Gadugi" w:cs="Calibri"/>
          <w:color w:val="000000" w:themeColor="text1"/>
          <w:kern w:val="1"/>
          <w:sz w:val="22"/>
          <w:lang w:eastAsia="en-GB" w:bidi="ar-SA"/>
        </w:rPr>
        <w:t xml:space="preserve">from the list below. </w:t>
      </w:r>
      <w:r w:rsidRPr="00457032">
        <w:rPr>
          <w:rFonts w:ascii="Gadugi" w:hAnsi="Gadugi" w:cs="Calibri"/>
          <w:color w:val="000000" w:themeColor="text1"/>
          <w:kern w:val="1"/>
          <w:sz w:val="22"/>
          <w:lang w:eastAsia="en-GB" w:bidi="ar-SA"/>
        </w:rPr>
        <w:t xml:space="preserve">(Choose </w:t>
      </w:r>
      <w:r w:rsidR="004F0731">
        <w:rPr>
          <w:rFonts w:ascii="Gadugi" w:hAnsi="Gadugi" w:cs="Calibri"/>
          <w:color w:val="000000" w:themeColor="text1"/>
          <w:kern w:val="1"/>
          <w:sz w:val="22"/>
          <w:lang w:eastAsia="en-GB" w:bidi="ar-SA"/>
        </w:rPr>
        <w:t>2</w:t>
      </w:r>
      <w:r w:rsidRPr="00457032">
        <w:rPr>
          <w:rFonts w:ascii="Gadugi" w:hAnsi="Gadugi" w:cs="Calibri"/>
          <w:color w:val="000000" w:themeColor="text1"/>
          <w:kern w:val="1"/>
          <w:sz w:val="22"/>
          <w:lang w:eastAsia="en-GB" w:bidi="ar-SA"/>
        </w:rPr>
        <w:t xml:space="preserve"> answer)</w:t>
      </w:r>
    </w:p>
    <w:p w14:paraId="2F6C1080" w14:textId="77777777" w:rsidR="004C6789" w:rsidRDefault="004F0731" w:rsidP="0065206E">
      <w:pPr>
        <w:numPr>
          <w:ilvl w:val="0"/>
          <w:numId w:val="7"/>
        </w:numPr>
        <w:autoSpaceDE w:val="0"/>
        <w:autoSpaceDN w:val="0"/>
        <w:adjustRightInd w:val="0"/>
        <w:spacing w:after="0"/>
        <w:contextualSpacing/>
        <w:rPr>
          <w:rFonts w:ascii="Gadugi" w:hAnsi="Gadugi" w:cs="Calibri"/>
          <w:color w:val="000000" w:themeColor="text1"/>
          <w:kern w:val="1"/>
          <w:sz w:val="22"/>
          <w:lang w:eastAsia="en-GB" w:bidi="ar-SA"/>
        </w:rPr>
      </w:pPr>
      <w:r w:rsidRPr="00B65CEA">
        <w:rPr>
          <w:rFonts w:ascii="Gadugi" w:hAnsi="Gadugi" w:cs="Calibri"/>
          <w:color w:val="000000" w:themeColor="text1"/>
          <w:kern w:val="1"/>
          <w:sz w:val="22"/>
          <w:lang w:eastAsia="en-GB" w:bidi="ar-SA"/>
        </w:rPr>
        <w:t xml:space="preserve">dyslexia, </w:t>
      </w:r>
    </w:p>
    <w:p w14:paraId="461E0030" w14:textId="77777777" w:rsidR="004C6789" w:rsidRDefault="004F0731" w:rsidP="0065206E">
      <w:pPr>
        <w:numPr>
          <w:ilvl w:val="0"/>
          <w:numId w:val="7"/>
        </w:numPr>
        <w:autoSpaceDE w:val="0"/>
        <w:autoSpaceDN w:val="0"/>
        <w:adjustRightInd w:val="0"/>
        <w:spacing w:after="0"/>
        <w:contextualSpacing/>
        <w:rPr>
          <w:rFonts w:ascii="Gadugi" w:hAnsi="Gadugi" w:cs="Calibri"/>
          <w:color w:val="000000" w:themeColor="text1"/>
          <w:kern w:val="1"/>
          <w:sz w:val="22"/>
          <w:lang w:eastAsia="en-GB" w:bidi="ar-SA"/>
        </w:rPr>
      </w:pPr>
      <w:r w:rsidRPr="00B65CEA">
        <w:rPr>
          <w:rFonts w:ascii="Gadugi" w:hAnsi="Gadugi" w:cs="Calibri"/>
          <w:color w:val="000000" w:themeColor="text1"/>
          <w:kern w:val="1"/>
          <w:sz w:val="22"/>
          <w:lang w:eastAsia="en-GB" w:bidi="ar-SA"/>
        </w:rPr>
        <w:t>dyscalculia</w:t>
      </w:r>
    </w:p>
    <w:p w14:paraId="5262FA49" w14:textId="77ADB97D" w:rsidR="00946EF7" w:rsidRDefault="00CA3485" w:rsidP="0065206E">
      <w:pPr>
        <w:numPr>
          <w:ilvl w:val="0"/>
          <w:numId w:val="7"/>
        </w:numPr>
        <w:autoSpaceDE w:val="0"/>
        <w:autoSpaceDN w:val="0"/>
        <w:adjustRightInd w:val="0"/>
        <w:spacing w:after="0"/>
        <w:contextualSpacing/>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lazy</w:t>
      </w:r>
    </w:p>
    <w:p w14:paraId="5EB1EEE3" w14:textId="5301A3B8" w:rsidR="00CA3485" w:rsidRDefault="00120796" w:rsidP="0065206E">
      <w:pPr>
        <w:numPr>
          <w:ilvl w:val="0"/>
          <w:numId w:val="7"/>
        </w:numPr>
        <w:autoSpaceDE w:val="0"/>
        <w:autoSpaceDN w:val="0"/>
        <w:adjustRightInd w:val="0"/>
        <w:spacing w:after="0"/>
        <w:contextualSpacing/>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depressed</w:t>
      </w:r>
    </w:p>
    <w:p w14:paraId="00F2BC7D" w14:textId="7B35B770" w:rsidR="00120796" w:rsidRDefault="00120796" w:rsidP="00120796">
      <w:pPr>
        <w:autoSpaceDE w:val="0"/>
        <w:autoSpaceDN w:val="0"/>
        <w:adjustRightInd w:val="0"/>
        <w:spacing w:after="0"/>
        <w:contextualSpacing/>
        <w:rPr>
          <w:rFonts w:ascii="Gadugi" w:hAnsi="Gadugi" w:cs="Calibri"/>
          <w:color w:val="000000" w:themeColor="text1"/>
          <w:kern w:val="1"/>
          <w:sz w:val="22"/>
          <w:lang w:eastAsia="en-GB" w:bidi="ar-SA"/>
        </w:rPr>
      </w:pPr>
    </w:p>
    <w:p w14:paraId="6B63B245" w14:textId="4EDBE409" w:rsidR="003B71B3" w:rsidRDefault="00120796" w:rsidP="00120796">
      <w:pPr>
        <w:autoSpaceDE w:val="0"/>
        <w:autoSpaceDN w:val="0"/>
        <w:adjustRightInd w:val="0"/>
        <w:spacing w:after="0"/>
        <w:contextualSpacing/>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Q2 </w:t>
      </w:r>
      <w:r w:rsidR="003B71B3">
        <w:rPr>
          <w:rFonts w:ascii="Gadugi" w:hAnsi="Gadugi" w:cs="Calibri"/>
          <w:color w:val="000000" w:themeColor="text1"/>
          <w:kern w:val="1"/>
          <w:sz w:val="22"/>
          <w:lang w:eastAsia="en-GB" w:bidi="ar-SA"/>
        </w:rPr>
        <w:t>–</w:t>
      </w:r>
      <w:r>
        <w:rPr>
          <w:rFonts w:ascii="Gadugi" w:hAnsi="Gadugi" w:cs="Calibri"/>
          <w:color w:val="000000" w:themeColor="text1"/>
          <w:kern w:val="1"/>
          <w:sz w:val="22"/>
          <w:lang w:eastAsia="en-GB" w:bidi="ar-SA"/>
        </w:rPr>
        <w:t xml:space="preserve"> </w:t>
      </w:r>
      <w:r w:rsidR="003B71B3">
        <w:rPr>
          <w:rFonts w:ascii="Gadugi" w:hAnsi="Gadugi" w:cs="Calibri"/>
          <w:color w:val="000000" w:themeColor="text1"/>
          <w:kern w:val="1"/>
          <w:sz w:val="22"/>
          <w:lang w:eastAsia="en-GB" w:bidi="ar-SA"/>
        </w:rPr>
        <w:t xml:space="preserve">How would you identify a student with possible signs of dyslexia? (Choose </w:t>
      </w:r>
      <w:r w:rsidR="00A92AFF">
        <w:rPr>
          <w:rFonts w:ascii="Gadugi" w:hAnsi="Gadugi" w:cs="Calibri"/>
          <w:color w:val="000000" w:themeColor="text1"/>
          <w:kern w:val="1"/>
          <w:sz w:val="22"/>
          <w:lang w:eastAsia="en-GB" w:bidi="ar-SA"/>
        </w:rPr>
        <w:t>2</w:t>
      </w:r>
      <w:r w:rsidR="003B71B3">
        <w:rPr>
          <w:rFonts w:ascii="Gadugi" w:hAnsi="Gadugi" w:cs="Calibri"/>
          <w:color w:val="000000" w:themeColor="text1"/>
          <w:kern w:val="1"/>
          <w:sz w:val="22"/>
          <w:lang w:eastAsia="en-GB" w:bidi="ar-SA"/>
        </w:rPr>
        <w:t xml:space="preserve"> answer)</w:t>
      </w:r>
    </w:p>
    <w:p w14:paraId="6591BD0F" w14:textId="127E3531" w:rsidR="00946EF7" w:rsidRDefault="00B26328" w:rsidP="00A87E6F">
      <w:pPr>
        <w:pStyle w:val="ListParagraph"/>
        <w:numPr>
          <w:ilvl w:val="0"/>
          <w:numId w:val="23"/>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They </w:t>
      </w:r>
      <w:r w:rsidR="00F85943">
        <w:rPr>
          <w:rFonts w:ascii="Gadugi" w:hAnsi="Gadugi" w:cs="Calibri"/>
          <w:color w:val="000000" w:themeColor="text1"/>
          <w:kern w:val="1"/>
          <w:sz w:val="22"/>
          <w:lang w:eastAsia="en-GB" w:bidi="ar-SA"/>
        </w:rPr>
        <w:t>have trouble holding a pencil so writing is difficult.</w:t>
      </w:r>
    </w:p>
    <w:p w14:paraId="0ECB65D5" w14:textId="79C29FF5" w:rsidR="00852DBA" w:rsidRDefault="00E252E6" w:rsidP="00A87E6F">
      <w:pPr>
        <w:pStyle w:val="ListParagraph"/>
        <w:numPr>
          <w:ilvl w:val="0"/>
          <w:numId w:val="23"/>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Coordination is a struggle, the student often bumps into furniture when walking in class. </w:t>
      </w:r>
    </w:p>
    <w:p w14:paraId="107AD81F" w14:textId="1F4AC542" w:rsidR="00A92AFF" w:rsidRDefault="00852DBA" w:rsidP="00A87E6F">
      <w:pPr>
        <w:pStyle w:val="ListParagraph"/>
        <w:numPr>
          <w:ilvl w:val="0"/>
          <w:numId w:val="23"/>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They often spell common words incorrectly.</w:t>
      </w:r>
    </w:p>
    <w:p w14:paraId="76578FF5" w14:textId="42B98711" w:rsidR="00F85943" w:rsidRDefault="00F85943" w:rsidP="00A87E6F">
      <w:pPr>
        <w:pStyle w:val="ListParagraph"/>
        <w:numPr>
          <w:ilvl w:val="0"/>
          <w:numId w:val="23"/>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The student </w:t>
      </w:r>
      <w:r w:rsidR="00A92AFF">
        <w:rPr>
          <w:rFonts w:ascii="Gadugi" w:hAnsi="Gadugi" w:cs="Calibri"/>
          <w:color w:val="000000" w:themeColor="text1"/>
          <w:kern w:val="1"/>
          <w:sz w:val="22"/>
          <w:lang w:eastAsia="en-GB" w:bidi="ar-SA"/>
        </w:rPr>
        <w:t xml:space="preserve">has had trouble with letter reversals. </w:t>
      </w:r>
    </w:p>
    <w:p w14:paraId="627F7B21" w14:textId="77777777" w:rsidR="00E252E6" w:rsidRDefault="00E252E6" w:rsidP="00E252E6">
      <w:pPr>
        <w:pStyle w:val="ListParagraph"/>
        <w:autoSpaceDE w:val="0"/>
        <w:autoSpaceDN w:val="0"/>
        <w:adjustRightInd w:val="0"/>
        <w:rPr>
          <w:rFonts w:ascii="Gadugi" w:hAnsi="Gadugi" w:cs="Calibri"/>
          <w:color w:val="000000" w:themeColor="text1"/>
          <w:kern w:val="1"/>
          <w:sz w:val="22"/>
          <w:lang w:eastAsia="en-GB" w:bidi="ar-SA"/>
        </w:rPr>
      </w:pPr>
    </w:p>
    <w:p w14:paraId="455DED93" w14:textId="4AB70CD0" w:rsidR="00E252E6" w:rsidRDefault="00E252E6" w:rsidP="003D1422">
      <w:p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Q3 </w:t>
      </w:r>
      <w:r w:rsidR="00BA7452">
        <w:rPr>
          <w:rFonts w:ascii="Gadugi" w:hAnsi="Gadugi" w:cs="Calibri"/>
          <w:color w:val="000000" w:themeColor="text1"/>
          <w:kern w:val="1"/>
          <w:sz w:val="22"/>
          <w:lang w:eastAsia="en-GB" w:bidi="ar-SA"/>
        </w:rPr>
        <w:t>–</w:t>
      </w:r>
      <w:r>
        <w:rPr>
          <w:rFonts w:ascii="Gadugi" w:hAnsi="Gadugi" w:cs="Calibri"/>
          <w:color w:val="000000" w:themeColor="text1"/>
          <w:kern w:val="1"/>
          <w:sz w:val="22"/>
          <w:lang w:eastAsia="en-GB" w:bidi="ar-SA"/>
        </w:rPr>
        <w:t xml:space="preserve"> </w:t>
      </w:r>
      <w:r w:rsidR="00BA7452">
        <w:rPr>
          <w:rFonts w:ascii="Gadugi" w:hAnsi="Gadugi" w:cs="Calibri"/>
          <w:color w:val="000000" w:themeColor="text1"/>
          <w:kern w:val="1"/>
          <w:sz w:val="22"/>
          <w:lang w:eastAsia="en-GB" w:bidi="ar-SA"/>
        </w:rPr>
        <w:t xml:space="preserve">Identify the </w:t>
      </w:r>
      <w:r w:rsidR="00FC59E2">
        <w:rPr>
          <w:rFonts w:ascii="Gadugi" w:hAnsi="Gadugi" w:cs="Calibri"/>
          <w:color w:val="000000" w:themeColor="text1"/>
          <w:kern w:val="1"/>
          <w:sz w:val="22"/>
          <w:lang w:eastAsia="en-GB" w:bidi="ar-SA"/>
        </w:rPr>
        <w:t>physical difficulty from the list below (Choose 1 answer)</w:t>
      </w:r>
    </w:p>
    <w:p w14:paraId="6B73600D" w14:textId="035024E0" w:rsidR="00FC59E2" w:rsidRDefault="00FC59E2" w:rsidP="003D1422">
      <w:pPr>
        <w:pStyle w:val="ListParagraph"/>
        <w:numPr>
          <w:ilvl w:val="0"/>
          <w:numId w:val="24"/>
        </w:num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Autism</w:t>
      </w:r>
    </w:p>
    <w:p w14:paraId="34A36A3C" w14:textId="527EC8EA" w:rsidR="00FC59E2" w:rsidRDefault="00FC59E2" w:rsidP="00FC59E2">
      <w:pPr>
        <w:pStyle w:val="ListParagraph"/>
        <w:numPr>
          <w:ilvl w:val="0"/>
          <w:numId w:val="24"/>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D</w:t>
      </w:r>
      <w:r w:rsidR="00A978AF">
        <w:rPr>
          <w:rFonts w:ascii="Gadugi" w:hAnsi="Gadugi" w:cs="Calibri"/>
          <w:color w:val="000000" w:themeColor="text1"/>
          <w:kern w:val="1"/>
          <w:sz w:val="22"/>
          <w:lang w:eastAsia="en-GB" w:bidi="ar-SA"/>
        </w:rPr>
        <w:t>yspraxia</w:t>
      </w:r>
    </w:p>
    <w:p w14:paraId="64EEA32E" w14:textId="54CA9590" w:rsidR="00A978AF" w:rsidRDefault="00A978AF" w:rsidP="00FC59E2">
      <w:pPr>
        <w:pStyle w:val="ListParagraph"/>
        <w:numPr>
          <w:ilvl w:val="0"/>
          <w:numId w:val="24"/>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ADHD</w:t>
      </w:r>
    </w:p>
    <w:p w14:paraId="7AD88615" w14:textId="6D87D718" w:rsidR="00A978AF" w:rsidRDefault="00A978AF" w:rsidP="00FC59E2">
      <w:pPr>
        <w:pStyle w:val="ListParagraph"/>
        <w:numPr>
          <w:ilvl w:val="0"/>
          <w:numId w:val="24"/>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Dyslexia</w:t>
      </w:r>
    </w:p>
    <w:p w14:paraId="38CE29F7" w14:textId="37ED472F" w:rsidR="003D1422" w:rsidRDefault="00A978AF" w:rsidP="00475B1A">
      <w:pPr>
        <w:pStyle w:val="ListParagraph"/>
        <w:numPr>
          <w:ilvl w:val="0"/>
          <w:numId w:val="24"/>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ADD</w:t>
      </w:r>
    </w:p>
    <w:p w14:paraId="24D09C82" w14:textId="77777777" w:rsidR="00475B1A" w:rsidRPr="00475B1A" w:rsidRDefault="00475B1A" w:rsidP="00475B1A">
      <w:pPr>
        <w:pStyle w:val="ListParagraph"/>
        <w:autoSpaceDE w:val="0"/>
        <w:autoSpaceDN w:val="0"/>
        <w:adjustRightInd w:val="0"/>
        <w:rPr>
          <w:rFonts w:ascii="Gadugi" w:hAnsi="Gadugi" w:cs="Calibri"/>
          <w:color w:val="000000" w:themeColor="text1"/>
          <w:kern w:val="1"/>
          <w:sz w:val="22"/>
          <w:lang w:eastAsia="en-GB" w:bidi="ar-SA"/>
        </w:rPr>
      </w:pPr>
    </w:p>
    <w:p w14:paraId="7D7ED445" w14:textId="50ECA81A" w:rsidR="00A978AF" w:rsidRDefault="00A978AF" w:rsidP="003D1422">
      <w:p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Q4 </w:t>
      </w:r>
      <w:r w:rsidR="00292D9B">
        <w:rPr>
          <w:rFonts w:ascii="Gadugi" w:hAnsi="Gadugi" w:cs="Calibri"/>
          <w:color w:val="000000" w:themeColor="text1"/>
          <w:kern w:val="1"/>
          <w:sz w:val="22"/>
          <w:lang w:eastAsia="en-GB" w:bidi="ar-SA"/>
        </w:rPr>
        <w:t>–</w:t>
      </w:r>
      <w:r>
        <w:rPr>
          <w:rFonts w:ascii="Gadugi" w:hAnsi="Gadugi" w:cs="Calibri"/>
          <w:color w:val="000000" w:themeColor="text1"/>
          <w:kern w:val="1"/>
          <w:sz w:val="22"/>
          <w:lang w:eastAsia="en-GB" w:bidi="ar-SA"/>
        </w:rPr>
        <w:t xml:space="preserve"> </w:t>
      </w:r>
      <w:r w:rsidR="00292D9B">
        <w:rPr>
          <w:rFonts w:ascii="Gadugi" w:hAnsi="Gadugi" w:cs="Calibri"/>
          <w:color w:val="000000" w:themeColor="text1"/>
          <w:kern w:val="1"/>
          <w:sz w:val="22"/>
          <w:lang w:eastAsia="en-GB" w:bidi="ar-SA"/>
        </w:rPr>
        <w:t>What does UDL stand for?</w:t>
      </w:r>
      <w:r w:rsidR="004A6A78">
        <w:rPr>
          <w:rFonts w:ascii="Gadugi" w:hAnsi="Gadugi" w:cs="Calibri"/>
          <w:color w:val="000000" w:themeColor="text1"/>
          <w:kern w:val="1"/>
          <w:sz w:val="22"/>
          <w:lang w:eastAsia="en-GB" w:bidi="ar-SA"/>
        </w:rPr>
        <w:t xml:space="preserve"> (Choose 1 answer)</w:t>
      </w:r>
    </w:p>
    <w:p w14:paraId="29C6164A" w14:textId="1967E52C" w:rsidR="00292D9B" w:rsidRDefault="00B61676" w:rsidP="003D1422">
      <w:pPr>
        <w:pStyle w:val="ListParagraph"/>
        <w:numPr>
          <w:ilvl w:val="0"/>
          <w:numId w:val="25"/>
        </w:num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Universal Design for life</w:t>
      </w:r>
    </w:p>
    <w:p w14:paraId="41CF81DB" w14:textId="2A5EE9E5" w:rsidR="00B61676" w:rsidRDefault="00B61676" w:rsidP="003D1422">
      <w:pPr>
        <w:pStyle w:val="ListParagraph"/>
        <w:numPr>
          <w:ilvl w:val="0"/>
          <w:numId w:val="25"/>
        </w:num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Understand Diverse Learning</w:t>
      </w:r>
    </w:p>
    <w:p w14:paraId="4B193121" w14:textId="77777777" w:rsidR="004A6A78" w:rsidRDefault="004A6A78" w:rsidP="004A6A78">
      <w:pPr>
        <w:pStyle w:val="ListParagraph"/>
        <w:numPr>
          <w:ilvl w:val="0"/>
          <w:numId w:val="25"/>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Understand Difficulties for Learning</w:t>
      </w:r>
    </w:p>
    <w:p w14:paraId="163FBCED" w14:textId="01AB9836" w:rsidR="00B61676" w:rsidRDefault="00B61676" w:rsidP="00292D9B">
      <w:pPr>
        <w:pStyle w:val="ListParagraph"/>
        <w:numPr>
          <w:ilvl w:val="0"/>
          <w:numId w:val="25"/>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Universal Design for Learning</w:t>
      </w:r>
    </w:p>
    <w:p w14:paraId="0FE74BEC" w14:textId="77777777" w:rsidR="00475B1A" w:rsidRPr="00475B1A" w:rsidRDefault="00475B1A" w:rsidP="00475B1A">
      <w:pPr>
        <w:pStyle w:val="ListParagraph"/>
        <w:autoSpaceDE w:val="0"/>
        <w:autoSpaceDN w:val="0"/>
        <w:adjustRightInd w:val="0"/>
        <w:rPr>
          <w:rFonts w:ascii="Gadugi" w:hAnsi="Gadugi" w:cs="Calibri"/>
          <w:color w:val="000000" w:themeColor="text1"/>
          <w:kern w:val="1"/>
          <w:sz w:val="22"/>
          <w:lang w:eastAsia="en-GB" w:bidi="ar-SA"/>
        </w:rPr>
      </w:pPr>
    </w:p>
    <w:p w14:paraId="079B2333" w14:textId="5CD92FC2" w:rsidR="003D1422" w:rsidRDefault="003D1422" w:rsidP="00E41C72">
      <w:p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Q5 </w:t>
      </w:r>
      <w:r w:rsidR="00E41C72">
        <w:rPr>
          <w:rFonts w:ascii="Gadugi" w:hAnsi="Gadugi" w:cs="Calibri"/>
          <w:color w:val="000000" w:themeColor="text1"/>
          <w:kern w:val="1"/>
          <w:sz w:val="22"/>
          <w:lang w:eastAsia="en-GB" w:bidi="ar-SA"/>
        </w:rPr>
        <w:t>–</w:t>
      </w:r>
      <w:r>
        <w:rPr>
          <w:rFonts w:ascii="Gadugi" w:hAnsi="Gadugi" w:cs="Calibri"/>
          <w:color w:val="000000" w:themeColor="text1"/>
          <w:kern w:val="1"/>
          <w:sz w:val="22"/>
          <w:lang w:eastAsia="en-GB" w:bidi="ar-SA"/>
        </w:rPr>
        <w:t xml:space="preserve"> </w:t>
      </w:r>
      <w:r w:rsidR="00E41C72">
        <w:rPr>
          <w:rFonts w:ascii="Gadugi" w:hAnsi="Gadugi" w:cs="Calibri"/>
          <w:color w:val="000000" w:themeColor="text1"/>
          <w:kern w:val="1"/>
          <w:sz w:val="22"/>
          <w:lang w:eastAsia="en-GB" w:bidi="ar-SA"/>
        </w:rPr>
        <w:t>If you identify a student that is having difficulties you should;</w:t>
      </w:r>
      <w:r w:rsidR="004A6A78">
        <w:rPr>
          <w:rFonts w:ascii="Gadugi" w:hAnsi="Gadugi" w:cs="Calibri"/>
          <w:color w:val="000000" w:themeColor="text1"/>
          <w:kern w:val="1"/>
          <w:sz w:val="22"/>
          <w:lang w:eastAsia="en-GB" w:bidi="ar-SA"/>
        </w:rPr>
        <w:t xml:space="preserve"> (Choose 1 answer)</w:t>
      </w:r>
    </w:p>
    <w:p w14:paraId="1C64354C" w14:textId="6D7714DA" w:rsidR="00E41C72" w:rsidRDefault="00E41C72" w:rsidP="00E41C72">
      <w:pPr>
        <w:pStyle w:val="ListParagraph"/>
        <w:numPr>
          <w:ilvl w:val="0"/>
          <w:numId w:val="26"/>
        </w:num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Tell them to work harder and concentrate more</w:t>
      </w:r>
    </w:p>
    <w:p w14:paraId="1C274FFF" w14:textId="290D9703" w:rsidR="00E41C72" w:rsidRDefault="00E41C72" w:rsidP="00E41C72">
      <w:pPr>
        <w:pStyle w:val="ListParagraph"/>
        <w:numPr>
          <w:ilvl w:val="0"/>
          <w:numId w:val="26"/>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Give them more work to try and catch up</w:t>
      </w:r>
    </w:p>
    <w:p w14:paraId="09670BE9" w14:textId="4768F140" w:rsidR="00E41C72" w:rsidRDefault="00E41C72" w:rsidP="00E41C72">
      <w:pPr>
        <w:pStyle w:val="ListParagraph"/>
        <w:numPr>
          <w:ilvl w:val="0"/>
          <w:numId w:val="26"/>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Try to understand the area of difficulty and how best they can support the student</w:t>
      </w:r>
    </w:p>
    <w:p w14:paraId="0A04ACFD" w14:textId="7A976E78" w:rsidR="00E41C72" w:rsidRDefault="00E41C72" w:rsidP="00E41C72">
      <w:pPr>
        <w:pStyle w:val="ListParagraph"/>
        <w:numPr>
          <w:ilvl w:val="0"/>
          <w:numId w:val="26"/>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Sit the student with other students who can complete the work for them</w:t>
      </w:r>
    </w:p>
    <w:p w14:paraId="1E75FAA4" w14:textId="5DB7AB2E" w:rsidR="00E41C72" w:rsidRDefault="00E41C72" w:rsidP="00E41C72">
      <w:pPr>
        <w:autoSpaceDE w:val="0"/>
        <w:autoSpaceDN w:val="0"/>
        <w:adjustRightInd w:val="0"/>
        <w:rPr>
          <w:rFonts w:ascii="Gadugi" w:hAnsi="Gadugi" w:cs="Calibri"/>
          <w:color w:val="000000" w:themeColor="text1"/>
          <w:kern w:val="1"/>
          <w:sz w:val="22"/>
          <w:lang w:eastAsia="en-GB" w:bidi="ar-SA"/>
        </w:rPr>
      </w:pPr>
    </w:p>
    <w:p w14:paraId="6A2EEEB5" w14:textId="623031B6" w:rsidR="00E41C72" w:rsidRDefault="00E41C72" w:rsidP="00BB45AA">
      <w:p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Q6 </w:t>
      </w:r>
      <w:r w:rsidR="00106BD4">
        <w:rPr>
          <w:rFonts w:ascii="Gadugi" w:hAnsi="Gadugi" w:cs="Calibri"/>
          <w:color w:val="000000" w:themeColor="text1"/>
          <w:kern w:val="1"/>
          <w:sz w:val="22"/>
          <w:lang w:eastAsia="en-GB" w:bidi="ar-SA"/>
        </w:rPr>
        <w:t>–</w:t>
      </w:r>
      <w:r>
        <w:rPr>
          <w:rFonts w:ascii="Gadugi" w:hAnsi="Gadugi" w:cs="Calibri"/>
          <w:color w:val="000000" w:themeColor="text1"/>
          <w:kern w:val="1"/>
          <w:sz w:val="22"/>
          <w:lang w:eastAsia="en-GB" w:bidi="ar-SA"/>
        </w:rPr>
        <w:t xml:space="preserve"> </w:t>
      </w:r>
      <w:r w:rsidR="00106BD4">
        <w:rPr>
          <w:rFonts w:ascii="Gadugi" w:hAnsi="Gadugi" w:cs="Calibri"/>
          <w:color w:val="000000" w:themeColor="text1"/>
          <w:kern w:val="1"/>
          <w:sz w:val="22"/>
          <w:lang w:eastAsia="en-GB" w:bidi="ar-SA"/>
        </w:rPr>
        <w:t>Which of the following is correct?</w:t>
      </w:r>
      <w:r w:rsidR="004A6A78">
        <w:rPr>
          <w:rFonts w:ascii="Gadugi" w:hAnsi="Gadugi" w:cs="Calibri"/>
          <w:color w:val="000000" w:themeColor="text1"/>
          <w:kern w:val="1"/>
          <w:sz w:val="22"/>
          <w:lang w:eastAsia="en-GB" w:bidi="ar-SA"/>
        </w:rPr>
        <w:t xml:space="preserve"> (Choose 1 answer)</w:t>
      </w:r>
    </w:p>
    <w:p w14:paraId="5474C117" w14:textId="02AFAFA8" w:rsidR="00106BD4" w:rsidRDefault="00106BD4" w:rsidP="00BB45AA">
      <w:pPr>
        <w:pStyle w:val="ListParagraph"/>
        <w:numPr>
          <w:ilvl w:val="0"/>
          <w:numId w:val="27"/>
        </w:numPr>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Learning disabilities </w:t>
      </w:r>
      <w:r w:rsidR="00CE18AF">
        <w:rPr>
          <w:rFonts w:ascii="Gadugi" w:hAnsi="Gadugi" w:cs="Calibri"/>
          <w:color w:val="000000" w:themeColor="text1"/>
          <w:kern w:val="1"/>
          <w:sz w:val="22"/>
          <w:lang w:eastAsia="en-GB" w:bidi="ar-SA"/>
        </w:rPr>
        <w:t>only occur in childhood</w:t>
      </w:r>
    </w:p>
    <w:p w14:paraId="0498987D" w14:textId="2041E415" w:rsidR="00CE18AF" w:rsidRDefault="00CE18AF" w:rsidP="00106BD4">
      <w:pPr>
        <w:pStyle w:val="ListParagraph"/>
        <w:numPr>
          <w:ilvl w:val="0"/>
          <w:numId w:val="27"/>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There is only one type of learning disability</w:t>
      </w:r>
    </w:p>
    <w:p w14:paraId="1861B722" w14:textId="0E241724" w:rsidR="00CE18AF" w:rsidRDefault="00CE18AF" w:rsidP="00106BD4">
      <w:pPr>
        <w:pStyle w:val="ListParagraph"/>
        <w:numPr>
          <w:ilvl w:val="0"/>
          <w:numId w:val="27"/>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Learning disabilities </w:t>
      </w:r>
      <w:r w:rsidR="00BB45AA">
        <w:rPr>
          <w:rFonts w:ascii="Gadugi" w:hAnsi="Gadugi" w:cs="Calibri"/>
          <w:color w:val="000000" w:themeColor="text1"/>
          <w:kern w:val="1"/>
          <w:sz w:val="22"/>
          <w:lang w:eastAsia="en-GB" w:bidi="ar-SA"/>
        </w:rPr>
        <w:t>are lifelong</w:t>
      </w:r>
    </w:p>
    <w:p w14:paraId="19986F83" w14:textId="63174C48" w:rsidR="00BB45AA" w:rsidRPr="00106BD4" w:rsidRDefault="00BB45AA" w:rsidP="00106BD4">
      <w:pPr>
        <w:pStyle w:val="ListParagraph"/>
        <w:numPr>
          <w:ilvl w:val="0"/>
          <w:numId w:val="27"/>
        </w:num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You cannot give students with learning disabilities tests or exams </w:t>
      </w:r>
    </w:p>
    <w:bookmarkEnd w:id="23"/>
    <w:p w14:paraId="230ECA4F" w14:textId="77777777" w:rsidR="00946EF7" w:rsidRPr="00946EF7" w:rsidRDefault="00946EF7" w:rsidP="00946EF7">
      <w:pPr>
        <w:spacing w:after="0" w:line="240" w:lineRule="auto"/>
        <w:jc w:val="both"/>
        <w:rPr>
          <w:rFonts w:asciiTheme="majorHAnsi" w:hAnsiTheme="majorHAnsi" w:cstheme="majorHAnsi"/>
          <w:b/>
          <w:bCs/>
          <w:color w:val="2F5496" w:themeColor="accent1" w:themeShade="BF"/>
          <w:sz w:val="26"/>
          <w:szCs w:val="26"/>
          <w:lang w:bidi="ar-SA"/>
        </w:rPr>
      </w:pPr>
    </w:p>
    <w:p w14:paraId="0973F4B8" w14:textId="77777777" w:rsidR="00946EF7" w:rsidRPr="00946EF7" w:rsidRDefault="00946EF7" w:rsidP="00946EF7">
      <w:pPr>
        <w:spacing w:after="0" w:line="240" w:lineRule="auto"/>
        <w:jc w:val="both"/>
        <w:rPr>
          <w:rFonts w:asciiTheme="majorHAnsi" w:hAnsiTheme="majorHAnsi" w:cstheme="majorHAnsi"/>
          <w:b/>
          <w:bCs/>
          <w:color w:val="2F5496" w:themeColor="accent1" w:themeShade="BF"/>
          <w:sz w:val="26"/>
          <w:szCs w:val="26"/>
          <w:lang w:bidi="ar-SA"/>
        </w:rPr>
      </w:pPr>
    </w:p>
    <w:p w14:paraId="3F960A64" w14:textId="77777777" w:rsidR="00946EF7" w:rsidRPr="00946EF7" w:rsidRDefault="00946EF7" w:rsidP="00946EF7">
      <w:pPr>
        <w:spacing w:after="0" w:line="240" w:lineRule="auto"/>
        <w:jc w:val="both"/>
        <w:rPr>
          <w:rFonts w:asciiTheme="majorHAnsi" w:hAnsiTheme="majorHAnsi" w:cstheme="majorHAnsi"/>
          <w:b/>
          <w:bCs/>
          <w:color w:val="2F5496" w:themeColor="accent1" w:themeShade="BF"/>
          <w:sz w:val="26"/>
          <w:szCs w:val="26"/>
          <w:lang w:bidi="ar-SA"/>
        </w:rPr>
      </w:pPr>
    </w:p>
    <w:p w14:paraId="7A198760" w14:textId="506C9C73" w:rsidR="00946EF7" w:rsidRPr="00946EF7" w:rsidRDefault="00946EF7" w:rsidP="00946EF7">
      <w:pPr>
        <w:spacing w:after="0" w:line="240" w:lineRule="auto"/>
        <w:jc w:val="both"/>
        <w:rPr>
          <w:rFonts w:asciiTheme="majorHAnsi" w:hAnsiTheme="majorHAnsi" w:cstheme="majorHAnsi"/>
          <w:b/>
          <w:bCs/>
          <w:color w:val="2F5496" w:themeColor="accent1" w:themeShade="BF"/>
          <w:sz w:val="26"/>
          <w:szCs w:val="26"/>
          <w:lang w:bidi="ar-SA"/>
        </w:rPr>
      </w:pPr>
      <w:r w:rsidRPr="00946EF7">
        <w:rPr>
          <w:rFonts w:asciiTheme="majorHAnsi" w:hAnsiTheme="majorHAnsi" w:cstheme="majorHAnsi"/>
          <w:b/>
          <w:bCs/>
          <w:color w:val="2F5496" w:themeColor="accent1" w:themeShade="BF"/>
          <w:sz w:val="26"/>
          <w:szCs w:val="26"/>
          <w:lang w:bidi="ar-SA"/>
        </w:rPr>
        <w:lastRenderedPageBreak/>
        <w:t>Answers – end of module 1</w:t>
      </w:r>
      <w:r w:rsidR="00300521">
        <w:rPr>
          <w:rFonts w:asciiTheme="majorHAnsi" w:hAnsiTheme="majorHAnsi" w:cstheme="majorHAnsi"/>
          <w:b/>
          <w:bCs/>
          <w:color w:val="2F5496" w:themeColor="accent1" w:themeShade="BF"/>
          <w:sz w:val="26"/>
          <w:szCs w:val="26"/>
          <w:lang w:bidi="ar-SA"/>
        </w:rPr>
        <w:t>2</w:t>
      </w:r>
      <w:r w:rsidRPr="00946EF7">
        <w:rPr>
          <w:rFonts w:asciiTheme="majorHAnsi" w:hAnsiTheme="majorHAnsi" w:cstheme="majorHAnsi"/>
          <w:b/>
          <w:bCs/>
          <w:color w:val="2F5496" w:themeColor="accent1" w:themeShade="BF"/>
          <w:sz w:val="26"/>
          <w:szCs w:val="26"/>
          <w:lang w:bidi="ar-SA"/>
        </w:rPr>
        <w:t xml:space="preserve"> quiz</w:t>
      </w:r>
    </w:p>
    <w:p w14:paraId="406B610A" w14:textId="1719C687" w:rsidR="00946EF7" w:rsidRDefault="00946EF7" w:rsidP="00946EF7">
      <w:pPr>
        <w:spacing w:after="0" w:line="240" w:lineRule="auto"/>
        <w:jc w:val="both"/>
        <w:rPr>
          <w:rFonts w:ascii="Gadugi" w:hAnsi="Gadugi"/>
          <w:b/>
          <w:bCs/>
          <w:sz w:val="22"/>
          <w:lang w:bidi="ar-SA"/>
        </w:rPr>
      </w:pPr>
      <w:r w:rsidRPr="00946EF7">
        <w:rPr>
          <w:rFonts w:ascii="Gadugi" w:hAnsi="Gadugi"/>
          <w:sz w:val="22"/>
          <w:lang w:bidi="ar-SA"/>
        </w:rPr>
        <w:t xml:space="preserve">Answers in </w:t>
      </w:r>
      <w:r w:rsidRPr="00946EF7">
        <w:rPr>
          <w:rFonts w:ascii="Gadugi" w:hAnsi="Gadugi"/>
          <w:b/>
          <w:bCs/>
          <w:sz w:val="22"/>
          <w:lang w:bidi="ar-SA"/>
        </w:rPr>
        <w:t>bold</w:t>
      </w:r>
    </w:p>
    <w:p w14:paraId="52E1E7D5" w14:textId="77777777" w:rsidR="00BB45AA" w:rsidRPr="00946EF7" w:rsidRDefault="00BB45AA" w:rsidP="00946EF7">
      <w:pPr>
        <w:spacing w:after="0" w:line="240" w:lineRule="auto"/>
        <w:jc w:val="both"/>
        <w:rPr>
          <w:rFonts w:ascii="Gadugi" w:hAnsi="Gadugi"/>
          <w:sz w:val="22"/>
          <w:lang w:bidi="ar-SA"/>
        </w:rPr>
      </w:pPr>
    </w:p>
    <w:p w14:paraId="54DC8471"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Q1 – Select the specific learning difficulties from the list below. (Choose 2 answer)</w:t>
      </w:r>
    </w:p>
    <w:p w14:paraId="2AD1C44F" w14:textId="77777777" w:rsidR="00BB45AA" w:rsidRPr="004A6A78" w:rsidRDefault="00BB45AA" w:rsidP="00BB45AA">
      <w:pPr>
        <w:spacing w:after="0" w:line="240" w:lineRule="auto"/>
        <w:ind w:left="720"/>
        <w:jc w:val="both"/>
        <w:rPr>
          <w:rFonts w:ascii="Gadugi" w:hAnsi="Gadugi"/>
          <w:b/>
          <w:bCs/>
          <w:sz w:val="22"/>
          <w:lang w:bidi="ar-SA"/>
        </w:rPr>
      </w:pPr>
      <w:r w:rsidRPr="004A6A78">
        <w:rPr>
          <w:rFonts w:ascii="Gadugi" w:hAnsi="Gadugi"/>
          <w:b/>
          <w:bCs/>
          <w:sz w:val="22"/>
          <w:lang w:bidi="ar-SA"/>
        </w:rPr>
        <w:t>a)</w:t>
      </w:r>
      <w:r w:rsidRPr="004A6A78">
        <w:rPr>
          <w:rFonts w:ascii="Gadugi" w:hAnsi="Gadugi"/>
          <w:b/>
          <w:bCs/>
          <w:sz w:val="22"/>
          <w:lang w:bidi="ar-SA"/>
        </w:rPr>
        <w:tab/>
        <w:t xml:space="preserve">dyslexia, </w:t>
      </w:r>
    </w:p>
    <w:p w14:paraId="4C64DBB2" w14:textId="77777777" w:rsidR="00BB45AA" w:rsidRPr="004A6A78" w:rsidRDefault="00BB45AA" w:rsidP="00BB45AA">
      <w:pPr>
        <w:spacing w:after="0" w:line="240" w:lineRule="auto"/>
        <w:ind w:left="720"/>
        <w:jc w:val="both"/>
        <w:rPr>
          <w:rFonts w:ascii="Gadugi" w:hAnsi="Gadugi"/>
          <w:b/>
          <w:bCs/>
          <w:sz w:val="22"/>
          <w:lang w:bidi="ar-SA"/>
        </w:rPr>
      </w:pPr>
      <w:r w:rsidRPr="004A6A78">
        <w:rPr>
          <w:rFonts w:ascii="Gadugi" w:hAnsi="Gadugi"/>
          <w:b/>
          <w:bCs/>
          <w:sz w:val="22"/>
          <w:lang w:bidi="ar-SA"/>
        </w:rPr>
        <w:t>b)</w:t>
      </w:r>
      <w:r w:rsidRPr="004A6A78">
        <w:rPr>
          <w:rFonts w:ascii="Gadugi" w:hAnsi="Gadugi"/>
          <w:b/>
          <w:bCs/>
          <w:sz w:val="22"/>
          <w:lang w:bidi="ar-SA"/>
        </w:rPr>
        <w:tab/>
        <w:t>dyscalculia</w:t>
      </w:r>
    </w:p>
    <w:p w14:paraId="544D2310"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c)</w:t>
      </w:r>
      <w:r w:rsidRPr="00BB45AA">
        <w:rPr>
          <w:rFonts w:ascii="Gadugi" w:hAnsi="Gadugi"/>
          <w:sz w:val="22"/>
          <w:lang w:bidi="ar-SA"/>
        </w:rPr>
        <w:tab/>
        <w:t>lazy</w:t>
      </w:r>
    </w:p>
    <w:p w14:paraId="2E471021"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d)</w:t>
      </w:r>
      <w:r w:rsidRPr="00BB45AA">
        <w:rPr>
          <w:rFonts w:ascii="Gadugi" w:hAnsi="Gadugi"/>
          <w:sz w:val="22"/>
          <w:lang w:bidi="ar-SA"/>
        </w:rPr>
        <w:tab/>
        <w:t>depressed</w:t>
      </w:r>
    </w:p>
    <w:p w14:paraId="77428A5E" w14:textId="77777777" w:rsidR="00BB45AA" w:rsidRPr="00BB45AA" w:rsidRDefault="00BB45AA" w:rsidP="00BB45AA">
      <w:pPr>
        <w:spacing w:after="0" w:line="240" w:lineRule="auto"/>
        <w:ind w:left="720"/>
        <w:jc w:val="both"/>
        <w:rPr>
          <w:rFonts w:ascii="Gadugi" w:hAnsi="Gadugi"/>
          <w:sz w:val="22"/>
          <w:lang w:bidi="ar-SA"/>
        </w:rPr>
      </w:pPr>
    </w:p>
    <w:p w14:paraId="4EC323D2"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Q2 – How would you identify a student with possible signs of dyslexia? (Choose 2 answer)</w:t>
      </w:r>
    </w:p>
    <w:p w14:paraId="2F4209E1"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a)</w:t>
      </w:r>
      <w:r w:rsidRPr="00BB45AA">
        <w:rPr>
          <w:rFonts w:ascii="Gadugi" w:hAnsi="Gadugi"/>
          <w:sz w:val="22"/>
          <w:lang w:bidi="ar-SA"/>
        </w:rPr>
        <w:tab/>
        <w:t>They have trouble holding a pencil so writing is difficult.</w:t>
      </w:r>
    </w:p>
    <w:p w14:paraId="1381C75F" w14:textId="0736269A"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b)</w:t>
      </w:r>
      <w:r w:rsidRPr="00BB45AA">
        <w:rPr>
          <w:rFonts w:ascii="Gadugi" w:hAnsi="Gadugi"/>
          <w:sz w:val="22"/>
          <w:lang w:bidi="ar-SA"/>
        </w:rPr>
        <w:tab/>
        <w:t>Coordination is a struggle, the</w:t>
      </w:r>
      <w:r>
        <w:rPr>
          <w:rFonts w:ascii="Gadugi" w:hAnsi="Gadugi"/>
          <w:sz w:val="22"/>
          <w:lang w:bidi="ar-SA"/>
        </w:rPr>
        <w:t>y</w:t>
      </w:r>
      <w:r w:rsidRPr="00BB45AA">
        <w:rPr>
          <w:rFonts w:ascii="Gadugi" w:hAnsi="Gadugi"/>
          <w:sz w:val="22"/>
          <w:lang w:bidi="ar-SA"/>
        </w:rPr>
        <w:t xml:space="preserve"> often bump into furniture when walking in class. </w:t>
      </w:r>
    </w:p>
    <w:p w14:paraId="74CA37B0" w14:textId="77777777" w:rsidR="00BB45AA" w:rsidRPr="004A6A78" w:rsidRDefault="00BB45AA" w:rsidP="00BB45AA">
      <w:pPr>
        <w:spacing w:after="0" w:line="240" w:lineRule="auto"/>
        <w:ind w:left="720"/>
        <w:jc w:val="both"/>
        <w:rPr>
          <w:rFonts w:ascii="Gadugi" w:hAnsi="Gadugi"/>
          <w:b/>
          <w:bCs/>
          <w:sz w:val="22"/>
          <w:lang w:bidi="ar-SA"/>
        </w:rPr>
      </w:pPr>
      <w:r w:rsidRPr="004A6A78">
        <w:rPr>
          <w:rFonts w:ascii="Gadugi" w:hAnsi="Gadugi"/>
          <w:b/>
          <w:bCs/>
          <w:sz w:val="22"/>
          <w:lang w:bidi="ar-SA"/>
        </w:rPr>
        <w:t>c)</w:t>
      </w:r>
      <w:r w:rsidRPr="004A6A78">
        <w:rPr>
          <w:rFonts w:ascii="Gadugi" w:hAnsi="Gadugi"/>
          <w:b/>
          <w:bCs/>
          <w:sz w:val="22"/>
          <w:lang w:bidi="ar-SA"/>
        </w:rPr>
        <w:tab/>
        <w:t>They often spell common words incorrectly.</w:t>
      </w:r>
    </w:p>
    <w:p w14:paraId="0CC75347" w14:textId="77777777" w:rsidR="00BB45AA" w:rsidRPr="00BB45AA" w:rsidRDefault="00BB45AA" w:rsidP="00BB45AA">
      <w:pPr>
        <w:spacing w:after="0" w:line="240" w:lineRule="auto"/>
        <w:ind w:left="720"/>
        <w:jc w:val="both"/>
        <w:rPr>
          <w:rFonts w:ascii="Gadugi" w:hAnsi="Gadugi"/>
          <w:b/>
          <w:bCs/>
          <w:sz w:val="22"/>
          <w:lang w:bidi="ar-SA"/>
        </w:rPr>
      </w:pPr>
      <w:r w:rsidRPr="00BB45AA">
        <w:rPr>
          <w:rFonts w:ascii="Gadugi" w:hAnsi="Gadugi"/>
          <w:b/>
          <w:bCs/>
          <w:sz w:val="22"/>
          <w:lang w:bidi="ar-SA"/>
        </w:rPr>
        <w:t>d)</w:t>
      </w:r>
      <w:r w:rsidRPr="00BB45AA">
        <w:rPr>
          <w:rFonts w:ascii="Gadugi" w:hAnsi="Gadugi"/>
          <w:b/>
          <w:bCs/>
          <w:sz w:val="22"/>
          <w:lang w:bidi="ar-SA"/>
        </w:rPr>
        <w:tab/>
        <w:t xml:space="preserve">The student has had trouble with letter reversals. </w:t>
      </w:r>
    </w:p>
    <w:p w14:paraId="55D2737A" w14:textId="77777777" w:rsidR="00BB45AA" w:rsidRPr="00BB45AA" w:rsidRDefault="00BB45AA" w:rsidP="00BB45AA">
      <w:pPr>
        <w:spacing w:after="0" w:line="240" w:lineRule="auto"/>
        <w:ind w:left="720"/>
        <w:jc w:val="both"/>
        <w:rPr>
          <w:rFonts w:ascii="Gadugi" w:hAnsi="Gadugi"/>
          <w:sz w:val="22"/>
          <w:lang w:bidi="ar-SA"/>
        </w:rPr>
      </w:pPr>
    </w:p>
    <w:p w14:paraId="05A5015D"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Q3 – Identify the physical difficulty from the list below (Choose 1 answer)</w:t>
      </w:r>
    </w:p>
    <w:p w14:paraId="263211CC"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a)</w:t>
      </w:r>
      <w:r w:rsidRPr="00BB45AA">
        <w:rPr>
          <w:rFonts w:ascii="Gadugi" w:hAnsi="Gadugi"/>
          <w:sz w:val="22"/>
          <w:lang w:bidi="ar-SA"/>
        </w:rPr>
        <w:tab/>
        <w:t>Autism</w:t>
      </w:r>
    </w:p>
    <w:p w14:paraId="69E17DBF" w14:textId="77777777" w:rsidR="00BB45AA" w:rsidRPr="00BB45AA" w:rsidRDefault="00BB45AA" w:rsidP="00BB45AA">
      <w:pPr>
        <w:spacing w:after="0" w:line="240" w:lineRule="auto"/>
        <w:ind w:left="720"/>
        <w:jc w:val="both"/>
        <w:rPr>
          <w:rFonts w:ascii="Gadugi" w:hAnsi="Gadugi"/>
          <w:b/>
          <w:bCs/>
          <w:sz w:val="22"/>
          <w:lang w:bidi="ar-SA"/>
        </w:rPr>
      </w:pPr>
      <w:r w:rsidRPr="00BB45AA">
        <w:rPr>
          <w:rFonts w:ascii="Gadugi" w:hAnsi="Gadugi"/>
          <w:b/>
          <w:bCs/>
          <w:sz w:val="22"/>
          <w:lang w:bidi="ar-SA"/>
        </w:rPr>
        <w:t>b)</w:t>
      </w:r>
      <w:r w:rsidRPr="00BB45AA">
        <w:rPr>
          <w:rFonts w:ascii="Gadugi" w:hAnsi="Gadugi"/>
          <w:b/>
          <w:bCs/>
          <w:sz w:val="22"/>
          <w:lang w:bidi="ar-SA"/>
        </w:rPr>
        <w:tab/>
        <w:t>Dyspraxia</w:t>
      </w:r>
    </w:p>
    <w:p w14:paraId="0AA202E6"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c)</w:t>
      </w:r>
      <w:r w:rsidRPr="00BB45AA">
        <w:rPr>
          <w:rFonts w:ascii="Gadugi" w:hAnsi="Gadugi"/>
          <w:sz w:val="22"/>
          <w:lang w:bidi="ar-SA"/>
        </w:rPr>
        <w:tab/>
        <w:t>ADHD</w:t>
      </w:r>
    </w:p>
    <w:p w14:paraId="0455E45C"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d)</w:t>
      </w:r>
      <w:r w:rsidRPr="00BB45AA">
        <w:rPr>
          <w:rFonts w:ascii="Gadugi" w:hAnsi="Gadugi"/>
          <w:sz w:val="22"/>
          <w:lang w:bidi="ar-SA"/>
        </w:rPr>
        <w:tab/>
        <w:t>Dyslexia</w:t>
      </w:r>
    </w:p>
    <w:p w14:paraId="6E2656BD"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e)</w:t>
      </w:r>
      <w:r w:rsidRPr="00BB45AA">
        <w:rPr>
          <w:rFonts w:ascii="Gadugi" w:hAnsi="Gadugi"/>
          <w:sz w:val="22"/>
          <w:lang w:bidi="ar-SA"/>
        </w:rPr>
        <w:tab/>
        <w:t>ADD</w:t>
      </w:r>
    </w:p>
    <w:p w14:paraId="4FDA8F23" w14:textId="77777777" w:rsidR="00BB45AA" w:rsidRPr="00BB45AA" w:rsidRDefault="00BB45AA" w:rsidP="00BB45AA">
      <w:pPr>
        <w:spacing w:after="0" w:line="240" w:lineRule="auto"/>
        <w:ind w:left="720"/>
        <w:jc w:val="both"/>
        <w:rPr>
          <w:rFonts w:ascii="Gadugi" w:hAnsi="Gadugi"/>
          <w:sz w:val="22"/>
          <w:lang w:bidi="ar-SA"/>
        </w:rPr>
      </w:pPr>
    </w:p>
    <w:p w14:paraId="0EB222EF" w14:textId="7C3A152B"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Q4 – What does UDL stand for?</w:t>
      </w:r>
      <w:r>
        <w:rPr>
          <w:rFonts w:ascii="Gadugi" w:hAnsi="Gadugi"/>
          <w:sz w:val="22"/>
          <w:lang w:bidi="ar-SA"/>
        </w:rPr>
        <w:t xml:space="preserve"> (Choose one answer) </w:t>
      </w:r>
    </w:p>
    <w:p w14:paraId="62F2EFE8"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a)</w:t>
      </w:r>
      <w:r w:rsidRPr="00BB45AA">
        <w:rPr>
          <w:rFonts w:ascii="Gadugi" w:hAnsi="Gadugi"/>
          <w:sz w:val="22"/>
          <w:lang w:bidi="ar-SA"/>
        </w:rPr>
        <w:tab/>
        <w:t>Universal Design for life</w:t>
      </w:r>
    </w:p>
    <w:p w14:paraId="1CEA8341"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b)</w:t>
      </w:r>
      <w:r w:rsidRPr="00BB45AA">
        <w:rPr>
          <w:rFonts w:ascii="Gadugi" w:hAnsi="Gadugi"/>
          <w:sz w:val="22"/>
          <w:lang w:bidi="ar-SA"/>
        </w:rPr>
        <w:tab/>
        <w:t>Understand Diverse Learning</w:t>
      </w:r>
    </w:p>
    <w:p w14:paraId="6BBA24A2" w14:textId="3275AE19"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c)</w:t>
      </w:r>
      <w:r w:rsidRPr="00BB45AA">
        <w:rPr>
          <w:rFonts w:ascii="Gadugi" w:hAnsi="Gadugi"/>
          <w:sz w:val="22"/>
          <w:lang w:bidi="ar-SA"/>
        </w:rPr>
        <w:tab/>
        <w:t>Understand Difficulties for Learning</w:t>
      </w:r>
    </w:p>
    <w:p w14:paraId="5F1C5AC1" w14:textId="31FC2DCC" w:rsidR="00BB45AA" w:rsidRPr="00BB45AA" w:rsidRDefault="00BB45AA" w:rsidP="00BB45AA">
      <w:pPr>
        <w:spacing w:after="0" w:line="240" w:lineRule="auto"/>
        <w:ind w:left="720"/>
        <w:jc w:val="both"/>
        <w:rPr>
          <w:rFonts w:ascii="Gadugi" w:hAnsi="Gadugi"/>
          <w:b/>
          <w:bCs/>
          <w:sz w:val="22"/>
          <w:lang w:bidi="ar-SA"/>
        </w:rPr>
      </w:pPr>
      <w:r w:rsidRPr="00BB45AA">
        <w:rPr>
          <w:rFonts w:ascii="Gadugi" w:hAnsi="Gadugi"/>
          <w:b/>
          <w:bCs/>
          <w:sz w:val="22"/>
          <w:lang w:bidi="ar-SA"/>
        </w:rPr>
        <w:t>d)</w:t>
      </w:r>
      <w:r w:rsidRPr="00BB45AA">
        <w:rPr>
          <w:rFonts w:ascii="Gadugi" w:hAnsi="Gadugi"/>
          <w:b/>
          <w:bCs/>
          <w:sz w:val="22"/>
          <w:lang w:bidi="ar-SA"/>
        </w:rPr>
        <w:tab/>
        <w:t xml:space="preserve">Universal Design for Learning </w:t>
      </w:r>
    </w:p>
    <w:p w14:paraId="5DD27A59" w14:textId="77777777" w:rsidR="00BB45AA" w:rsidRPr="00BB45AA" w:rsidRDefault="00BB45AA" w:rsidP="00BB45AA">
      <w:pPr>
        <w:spacing w:after="0" w:line="240" w:lineRule="auto"/>
        <w:ind w:left="720"/>
        <w:jc w:val="both"/>
        <w:rPr>
          <w:rFonts w:ascii="Gadugi" w:hAnsi="Gadugi"/>
          <w:sz w:val="22"/>
          <w:lang w:bidi="ar-SA"/>
        </w:rPr>
      </w:pPr>
    </w:p>
    <w:p w14:paraId="6EAC992C" w14:textId="3AB6B4ED"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Q5 – If you identify a student that is having difficulties you should;</w:t>
      </w:r>
      <w:r>
        <w:rPr>
          <w:rFonts w:ascii="Gadugi" w:hAnsi="Gadugi"/>
          <w:sz w:val="22"/>
          <w:lang w:bidi="ar-SA"/>
        </w:rPr>
        <w:t xml:space="preserve"> (Choose 1 answer)</w:t>
      </w:r>
    </w:p>
    <w:p w14:paraId="6E7D1BF3"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a)</w:t>
      </w:r>
      <w:r w:rsidRPr="00BB45AA">
        <w:rPr>
          <w:rFonts w:ascii="Gadugi" w:hAnsi="Gadugi"/>
          <w:sz w:val="22"/>
          <w:lang w:bidi="ar-SA"/>
        </w:rPr>
        <w:tab/>
        <w:t>Tell them to work harder and concentrate more</w:t>
      </w:r>
    </w:p>
    <w:p w14:paraId="50A639EE"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b)</w:t>
      </w:r>
      <w:r w:rsidRPr="00BB45AA">
        <w:rPr>
          <w:rFonts w:ascii="Gadugi" w:hAnsi="Gadugi"/>
          <w:sz w:val="22"/>
          <w:lang w:bidi="ar-SA"/>
        </w:rPr>
        <w:tab/>
        <w:t>Give them more work to try and catch up</w:t>
      </w:r>
    </w:p>
    <w:p w14:paraId="140934A8" w14:textId="77777777" w:rsidR="00BB45AA" w:rsidRPr="00BB45AA" w:rsidRDefault="00BB45AA" w:rsidP="00BB45AA">
      <w:pPr>
        <w:spacing w:after="0" w:line="240" w:lineRule="auto"/>
        <w:ind w:left="720"/>
        <w:jc w:val="both"/>
        <w:rPr>
          <w:rFonts w:ascii="Gadugi" w:hAnsi="Gadugi"/>
          <w:b/>
          <w:bCs/>
          <w:sz w:val="22"/>
          <w:lang w:bidi="ar-SA"/>
        </w:rPr>
      </w:pPr>
      <w:r w:rsidRPr="00BB45AA">
        <w:rPr>
          <w:rFonts w:ascii="Gadugi" w:hAnsi="Gadugi"/>
          <w:b/>
          <w:bCs/>
          <w:sz w:val="22"/>
          <w:lang w:bidi="ar-SA"/>
        </w:rPr>
        <w:t>c)</w:t>
      </w:r>
      <w:r w:rsidRPr="00BB45AA">
        <w:rPr>
          <w:rFonts w:ascii="Gadugi" w:hAnsi="Gadugi"/>
          <w:b/>
          <w:bCs/>
          <w:sz w:val="22"/>
          <w:lang w:bidi="ar-SA"/>
        </w:rPr>
        <w:tab/>
        <w:t>Try to understand the area of difficulty and how best they can support the student</w:t>
      </w:r>
    </w:p>
    <w:p w14:paraId="4035D8AA"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d)</w:t>
      </w:r>
      <w:r w:rsidRPr="00BB45AA">
        <w:rPr>
          <w:rFonts w:ascii="Gadugi" w:hAnsi="Gadugi"/>
          <w:sz w:val="22"/>
          <w:lang w:bidi="ar-SA"/>
        </w:rPr>
        <w:tab/>
        <w:t>Sit the student with other students who can complete the work for them</w:t>
      </w:r>
    </w:p>
    <w:p w14:paraId="6CC5BE1B" w14:textId="77777777" w:rsidR="00BB45AA" w:rsidRPr="00BB45AA" w:rsidRDefault="00BB45AA" w:rsidP="00BB45AA">
      <w:pPr>
        <w:spacing w:after="0" w:line="240" w:lineRule="auto"/>
        <w:ind w:left="720"/>
        <w:jc w:val="both"/>
        <w:rPr>
          <w:rFonts w:ascii="Gadugi" w:hAnsi="Gadugi"/>
          <w:sz w:val="22"/>
          <w:lang w:bidi="ar-SA"/>
        </w:rPr>
      </w:pPr>
    </w:p>
    <w:p w14:paraId="791B1588" w14:textId="533327B4"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Q6 – Which of the following is correct?</w:t>
      </w:r>
      <w:r>
        <w:rPr>
          <w:rFonts w:ascii="Gadugi" w:hAnsi="Gadugi"/>
          <w:sz w:val="22"/>
          <w:lang w:bidi="ar-SA"/>
        </w:rPr>
        <w:t xml:space="preserve"> (Choose 1 answer)</w:t>
      </w:r>
    </w:p>
    <w:p w14:paraId="1F15E8D6"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a)</w:t>
      </w:r>
      <w:r w:rsidRPr="00BB45AA">
        <w:rPr>
          <w:rFonts w:ascii="Gadugi" w:hAnsi="Gadugi"/>
          <w:sz w:val="22"/>
          <w:lang w:bidi="ar-SA"/>
        </w:rPr>
        <w:tab/>
        <w:t>Learning disabilities only occur in childhood</w:t>
      </w:r>
    </w:p>
    <w:p w14:paraId="269218E9" w14:textId="77777777" w:rsidR="00BB45AA" w:rsidRPr="00BB45AA" w:rsidRDefault="00BB45AA" w:rsidP="00BB45AA">
      <w:pPr>
        <w:spacing w:after="0" w:line="240" w:lineRule="auto"/>
        <w:ind w:left="720"/>
        <w:jc w:val="both"/>
        <w:rPr>
          <w:rFonts w:ascii="Gadugi" w:hAnsi="Gadugi"/>
          <w:sz w:val="22"/>
          <w:lang w:bidi="ar-SA"/>
        </w:rPr>
      </w:pPr>
      <w:r w:rsidRPr="00BB45AA">
        <w:rPr>
          <w:rFonts w:ascii="Gadugi" w:hAnsi="Gadugi"/>
          <w:sz w:val="22"/>
          <w:lang w:bidi="ar-SA"/>
        </w:rPr>
        <w:t>b)</w:t>
      </w:r>
      <w:r w:rsidRPr="00BB45AA">
        <w:rPr>
          <w:rFonts w:ascii="Gadugi" w:hAnsi="Gadugi"/>
          <w:sz w:val="22"/>
          <w:lang w:bidi="ar-SA"/>
        </w:rPr>
        <w:tab/>
        <w:t>There is only one type of learning disability</w:t>
      </w:r>
    </w:p>
    <w:p w14:paraId="4DD25AD7" w14:textId="77777777" w:rsidR="00BB45AA" w:rsidRPr="00BB45AA" w:rsidRDefault="00BB45AA" w:rsidP="00BB45AA">
      <w:pPr>
        <w:spacing w:after="0" w:line="240" w:lineRule="auto"/>
        <w:ind w:left="720"/>
        <w:jc w:val="both"/>
        <w:rPr>
          <w:rFonts w:ascii="Gadugi" w:hAnsi="Gadugi"/>
          <w:b/>
          <w:bCs/>
          <w:sz w:val="22"/>
          <w:lang w:bidi="ar-SA"/>
        </w:rPr>
      </w:pPr>
      <w:r w:rsidRPr="00BB45AA">
        <w:rPr>
          <w:rFonts w:ascii="Gadugi" w:hAnsi="Gadugi"/>
          <w:b/>
          <w:bCs/>
          <w:sz w:val="22"/>
          <w:lang w:bidi="ar-SA"/>
        </w:rPr>
        <w:t>c)</w:t>
      </w:r>
      <w:r w:rsidRPr="00BB45AA">
        <w:rPr>
          <w:rFonts w:ascii="Gadugi" w:hAnsi="Gadugi"/>
          <w:b/>
          <w:bCs/>
          <w:sz w:val="22"/>
          <w:lang w:bidi="ar-SA"/>
        </w:rPr>
        <w:tab/>
        <w:t>Learning disabilities are lifelong</w:t>
      </w:r>
    </w:p>
    <w:p w14:paraId="1C5EEB2C" w14:textId="0FD649BE" w:rsidR="00946EF7" w:rsidRPr="00946EF7" w:rsidRDefault="00BB45AA" w:rsidP="00BB45AA">
      <w:pPr>
        <w:spacing w:after="0" w:line="240" w:lineRule="auto"/>
        <w:ind w:left="720"/>
        <w:jc w:val="both"/>
        <w:rPr>
          <w:rFonts w:ascii="Gadugi" w:hAnsi="Gadugi"/>
          <w:sz w:val="22"/>
          <w:lang w:bidi="ar-SA"/>
        </w:rPr>
      </w:pPr>
      <w:r w:rsidRPr="00BB45AA">
        <w:rPr>
          <w:rFonts w:ascii="Gadugi" w:hAnsi="Gadugi"/>
          <w:sz w:val="22"/>
          <w:lang w:bidi="ar-SA"/>
        </w:rPr>
        <w:t>d)</w:t>
      </w:r>
      <w:r w:rsidRPr="00BB45AA">
        <w:rPr>
          <w:rFonts w:ascii="Gadugi" w:hAnsi="Gadugi"/>
          <w:sz w:val="22"/>
          <w:lang w:bidi="ar-SA"/>
        </w:rPr>
        <w:tab/>
        <w:t>You cannot give students with learning disabilities tests or exams</w:t>
      </w:r>
    </w:p>
    <w:p w14:paraId="33C65840" w14:textId="77777777" w:rsidR="00946EF7" w:rsidRPr="00946EF7" w:rsidRDefault="00946EF7" w:rsidP="00946EF7">
      <w:pPr>
        <w:spacing w:after="0" w:line="240" w:lineRule="auto"/>
        <w:jc w:val="both"/>
        <w:rPr>
          <w:rFonts w:ascii="Gadugi" w:hAnsi="Gadugi"/>
          <w:sz w:val="22"/>
          <w:lang w:bidi="ar-SA"/>
        </w:rPr>
      </w:pPr>
    </w:p>
    <w:p w14:paraId="5B34700E" w14:textId="77777777" w:rsidR="00946EF7" w:rsidRPr="00946EF7" w:rsidRDefault="00946EF7" w:rsidP="00946EF7">
      <w:pPr>
        <w:spacing w:after="0" w:line="240" w:lineRule="auto"/>
        <w:jc w:val="both"/>
        <w:rPr>
          <w:rFonts w:ascii="Gadugi" w:hAnsi="Gadugi"/>
          <w:sz w:val="22"/>
          <w:lang w:bidi="ar-SA"/>
        </w:rPr>
      </w:pPr>
    </w:p>
    <w:p w14:paraId="05BBBD01" w14:textId="77777777" w:rsidR="00946EF7" w:rsidRPr="00946EF7" w:rsidRDefault="00946EF7" w:rsidP="00946EF7">
      <w:pPr>
        <w:spacing w:after="0" w:line="240" w:lineRule="auto"/>
        <w:jc w:val="both"/>
        <w:rPr>
          <w:rFonts w:ascii="Gadugi" w:hAnsi="Gadugi"/>
          <w:sz w:val="22"/>
          <w:lang w:bidi="ar-SA"/>
        </w:rPr>
      </w:pPr>
    </w:p>
    <w:p w14:paraId="0E4E82C4" w14:textId="77777777" w:rsidR="00946EF7" w:rsidRPr="00946EF7" w:rsidRDefault="00946EF7" w:rsidP="00946EF7">
      <w:pPr>
        <w:spacing w:after="0" w:line="240" w:lineRule="auto"/>
        <w:jc w:val="both"/>
        <w:rPr>
          <w:rFonts w:ascii="Gadugi" w:hAnsi="Gadugi"/>
          <w:sz w:val="22"/>
          <w:lang w:bidi="ar-SA"/>
        </w:rPr>
      </w:pPr>
    </w:p>
    <w:p w14:paraId="74FB63E7" w14:textId="77777777" w:rsidR="00946EF7" w:rsidRPr="00946EF7" w:rsidRDefault="00946EF7" w:rsidP="00946EF7">
      <w:pPr>
        <w:spacing w:after="0" w:line="240" w:lineRule="auto"/>
        <w:jc w:val="both"/>
        <w:rPr>
          <w:rFonts w:ascii="Gadugi" w:hAnsi="Gadugi"/>
          <w:sz w:val="22"/>
          <w:lang w:bidi="ar-SA"/>
        </w:rPr>
      </w:pPr>
    </w:p>
    <w:p w14:paraId="6B3498CA" w14:textId="77777777" w:rsidR="00946EF7" w:rsidRPr="00946EF7" w:rsidRDefault="00946EF7" w:rsidP="00946EF7">
      <w:pPr>
        <w:spacing w:after="0" w:line="240" w:lineRule="auto"/>
        <w:jc w:val="both"/>
        <w:rPr>
          <w:rFonts w:ascii="Gadugi" w:hAnsi="Gadugi"/>
          <w:sz w:val="22"/>
          <w:lang w:bidi="ar-SA"/>
        </w:rPr>
      </w:pPr>
    </w:p>
    <w:p w14:paraId="5BD67198" w14:textId="77777777" w:rsidR="00946EF7" w:rsidRPr="00946EF7" w:rsidRDefault="00946EF7" w:rsidP="00946EF7">
      <w:pPr>
        <w:spacing w:after="0" w:line="240" w:lineRule="auto"/>
        <w:jc w:val="both"/>
        <w:rPr>
          <w:rFonts w:ascii="Gadugi" w:hAnsi="Gadugi"/>
          <w:sz w:val="22"/>
          <w:lang w:bidi="ar-SA"/>
        </w:rPr>
      </w:pPr>
    </w:p>
    <w:p w14:paraId="4CD0C9EE" w14:textId="77777777" w:rsidR="00946EF7" w:rsidRPr="00946EF7" w:rsidRDefault="00946EF7" w:rsidP="00946EF7">
      <w:pPr>
        <w:spacing w:after="0" w:line="240" w:lineRule="auto"/>
        <w:jc w:val="both"/>
        <w:rPr>
          <w:rFonts w:ascii="Gadugi" w:hAnsi="Gadugi"/>
          <w:sz w:val="22"/>
          <w:lang w:bidi="ar-SA"/>
        </w:rPr>
      </w:pPr>
    </w:p>
    <w:p w14:paraId="00DF9704" w14:textId="77777777" w:rsidR="00946EF7" w:rsidRPr="00946EF7" w:rsidRDefault="00946EF7" w:rsidP="00946EF7">
      <w:pPr>
        <w:spacing w:after="0" w:line="240" w:lineRule="auto"/>
        <w:jc w:val="both"/>
        <w:rPr>
          <w:rFonts w:ascii="Gadugi" w:hAnsi="Gadugi"/>
          <w:sz w:val="22"/>
          <w:lang w:bidi="ar-SA"/>
        </w:rPr>
      </w:pPr>
    </w:p>
    <w:p w14:paraId="1CB128FB" w14:textId="77777777" w:rsidR="00946EF7" w:rsidRPr="00946EF7" w:rsidRDefault="00946EF7" w:rsidP="00926B0C">
      <w:pPr>
        <w:keepNext/>
        <w:keepLines/>
        <w:numPr>
          <w:ilvl w:val="0"/>
          <w:numId w:val="3"/>
        </w:numPr>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r w:rsidRPr="00946EF7">
        <w:rPr>
          <w:noProof/>
          <w:lang w:eastAsia="en-GB"/>
        </w:rPr>
        <w:lastRenderedPageBreak/>
        <w:drawing>
          <wp:anchor distT="0" distB="0" distL="114300" distR="114300" simplePos="0" relativeHeight="252507136" behindDoc="0" locked="0" layoutInCell="1" allowOverlap="1" wp14:anchorId="358034D5" wp14:editId="1277A4F3">
            <wp:simplePos x="0" y="0"/>
            <wp:positionH relativeFrom="column">
              <wp:posOffset>4683318</wp:posOffset>
            </wp:positionH>
            <wp:positionV relativeFrom="paragraph">
              <wp:posOffset>-469182</wp:posOffset>
            </wp:positionV>
            <wp:extent cx="2121535" cy="2152015"/>
            <wp:effectExtent l="0" t="0" r="0" b="0"/>
            <wp:wrapNone/>
            <wp:docPr id="1061" name="Picture 106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1" name="Picture 1061" descr="Shape, arrow&#10;&#10;Description automatically generated"/>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946EF7">
        <w:rPr>
          <w:rFonts w:asciiTheme="majorHAnsi" w:eastAsia="Times New Roman" w:hAnsiTheme="majorHAnsi" w:cstheme="majorBidi"/>
          <w:b/>
          <w:bCs/>
          <w:color w:val="2F5496" w:themeColor="accent1" w:themeShade="BF"/>
          <w:sz w:val="26"/>
          <w:szCs w:val="26"/>
          <w:lang w:val="en-GB" w:eastAsia="ja-JP" w:bidi="ar-SA"/>
        </w:rPr>
        <w:t>Improving teaching and learning</w:t>
      </w:r>
    </w:p>
    <w:p w14:paraId="537DE553" w14:textId="4D926F1C" w:rsidR="00946EF7" w:rsidRPr="00946EF7" w:rsidRDefault="00946EF7" w:rsidP="00946EF7">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tbl>
      <w:tblPr>
        <w:tblStyle w:val="TableGrid3"/>
        <w:tblW w:w="9918" w:type="dxa"/>
        <w:tblLook w:val="04A0" w:firstRow="1" w:lastRow="0" w:firstColumn="1" w:lastColumn="0" w:noHBand="0" w:noVBand="1"/>
      </w:tblPr>
      <w:tblGrid>
        <w:gridCol w:w="9918"/>
      </w:tblGrid>
      <w:tr w:rsidR="00946EF7" w:rsidRPr="00946EF7" w14:paraId="6355FF49" w14:textId="77777777" w:rsidTr="009E16D7">
        <w:trPr>
          <w:trHeight w:val="1922"/>
        </w:trPr>
        <w:tc>
          <w:tcPr>
            <w:tcW w:w="9918" w:type="dxa"/>
            <w:shd w:val="clear" w:color="auto" w:fill="E2EFD9" w:themeFill="accent6" w:themeFillTint="33"/>
          </w:tcPr>
          <w:p w14:paraId="1FD372B7" w14:textId="41E28B98" w:rsidR="00946EF7" w:rsidRPr="00946EF7" w:rsidRDefault="00946EF7" w:rsidP="00946EF7">
            <w:pPr>
              <w:keepNext/>
              <w:keepLines/>
              <w:spacing w:before="240"/>
              <w:outlineLvl w:val="0"/>
              <w:rPr>
                <w:rFonts w:asciiTheme="majorHAnsi" w:eastAsiaTheme="majorEastAsia" w:hAnsiTheme="majorHAnsi" w:cstheme="majorBidi"/>
                <w:b/>
                <w:bCs/>
                <w:color w:val="2F5496" w:themeColor="accent1" w:themeShade="BF"/>
                <w:sz w:val="26"/>
                <w:szCs w:val="26"/>
              </w:rPr>
            </w:pPr>
            <w:r w:rsidRPr="00946EF7">
              <w:rPr>
                <w:rFonts w:asciiTheme="majorHAnsi" w:eastAsiaTheme="majorEastAsia" w:hAnsiTheme="majorHAnsi" w:cstheme="majorBidi"/>
                <w:b/>
                <w:bCs/>
                <w:color w:val="2F5496" w:themeColor="accent1" w:themeShade="BF"/>
                <w:sz w:val="26"/>
                <w:szCs w:val="26"/>
              </w:rPr>
              <w:t>Activity 1</w:t>
            </w:r>
            <w:r w:rsidR="00300521">
              <w:rPr>
                <w:rFonts w:asciiTheme="majorHAnsi" w:eastAsiaTheme="majorEastAsia" w:hAnsiTheme="majorHAnsi" w:cstheme="majorBidi"/>
                <w:b/>
                <w:bCs/>
                <w:color w:val="2F5496" w:themeColor="accent1" w:themeShade="BF"/>
                <w:sz w:val="26"/>
                <w:szCs w:val="26"/>
              </w:rPr>
              <w:t>2</w:t>
            </w:r>
            <w:r w:rsidRPr="00946EF7">
              <w:rPr>
                <w:rFonts w:asciiTheme="majorHAnsi" w:eastAsiaTheme="majorEastAsia" w:hAnsiTheme="majorHAnsi" w:cstheme="majorBidi"/>
                <w:b/>
                <w:bCs/>
                <w:color w:val="2F5496" w:themeColor="accent1" w:themeShade="BF"/>
                <w:sz w:val="26"/>
                <w:szCs w:val="26"/>
              </w:rPr>
              <w:t>.</w:t>
            </w:r>
            <w:r w:rsidR="00733597">
              <w:rPr>
                <w:rFonts w:asciiTheme="majorHAnsi" w:eastAsiaTheme="majorEastAsia" w:hAnsiTheme="majorHAnsi" w:cstheme="majorBidi"/>
                <w:b/>
                <w:bCs/>
                <w:color w:val="2F5496" w:themeColor="accent1" w:themeShade="BF"/>
                <w:sz w:val="26"/>
                <w:szCs w:val="26"/>
              </w:rPr>
              <w:t>9</w:t>
            </w:r>
            <w:r w:rsidRPr="00946EF7">
              <w:rPr>
                <w:rFonts w:asciiTheme="majorHAnsi" w:eastAsiaTheme="majorEastAsia" w:hAnsiTheme="majorHAnsi" w:cstheme="majorBidi"/>
                <w:b/>
                <w:bCs/>
                <w:color w:val="2F5496" w:themeColor="accent1" w:themeShade="BF"/>
                <w:sz w:val="26"/>
                <w:szCs w:val="26"/>
              </w:rPr>
              <w:t xml:space="preserve"> Improving your own teaching practice. (30 minutes)</w:t>
            </w:r>
          </w:p>
          <w:p w14:paraId="0DE49247" w14:textId="77777777" w:rsidR="00946EF7" w:rsidRPr="00946EF7" w:rsidRDefault="00946EF7" w:rsidP="00946EF7">
            <w:pPr>
              <w:autoSpaceDE w:val="0"/>
              <w:autoSpaceDN w:val="0"/>
              <w:adjustRightInd w:val="0"/>
              <w:rPr>
                <w:rFonts w:cs="Calibri"/>
                <w:color w:val="4472C4" w:themeColor="accent1"/>
                <w:kern w:val="1"/>
                <w:lang w:val="en-US" w:eastAsia="en-GB" w:bidi="ar-SA"/>
              </w:rPr>
            </w:pPr>
          </w:p>
          <w:p w14:paraId="14CC5F53" w14:textId="77777777" w:rsidR="00946EF7" w:rsidRPr="00946EF7" w:rsidRDefault="00946EF7" w:rsidP="00946EF7">
            <w:pPr>
              <w:autoSpaceDE w:val="0"/>
              <w:autoSpaceDN w:val="0"/>
              <w:adjustRightInd w:val="0"/>
              <w:rPr>
                <w:rFonts w:ascii="Gadugi" w:hAnsi="Gadugi" w:cs="Calibri"/>
                <w:kern w:val="1"/>
                <w:sz w:val="22"/>
                <w:lang w:val="en-US" w:eastAsia="en-GB" w:bidi="ar-SA"/>
              </w:rPr>
            </w:pPr>
            <w:r w:rsidRPr="00946EF7">
              <w:rPr>
                <w:rFonts w:ascii="Gadugi" w:hAnsi="Gadugi" w:cs="Calibri"/>
                <w:kern w:val="1"/>
                <w:sz w:val="22"/>
                <w:lang w:val="en-US" w:eastAsia="en-GB" w:bidi="ar-SA"/>
              </w:rPr>
              <w:t>It is important to reflect on the answers to the activities you have completed earlier.</w:t>
            </w:r>
          </w:p>
          <w:p w14:paraId="7F71A919" w14:textId="77777777" w:rsidR="00946EF7" w:rsidRPr="00946EF7" w:rsidRDefault="00946EF7" w:rsidP="00946EF7">
            <w:pPr>
              <w:autoSpaceDE w:val="0"/>
              <w:autoSpaceDN w:val="0"/>
              <w:adjustRightInd w:val="0"/>
              <w:rPr>
                <w:rFonts w:ascii="Gadugi" w:hAnsi="Gadugi" w:cs="Calibri"/>
                <w:kern w:val="1"/>
                <w:sz w:val="22"/>
                <w:lang w:val="en-US" w:eastAsia="en-GB" w:bidi="ar-SA"/>
              </w:rPr>
            </w:pPr>
          </w:p>
          <w:p w14:paraId="46711BE4" w14:textId="53132791" w:rsidR="00946EF7" w:rsidRPr="00946EF7" w:rsidRDefault="00B91803" w:rsidP="00946EF7">
            <w:pPr>
              <w:autoSpaceDE w:val="0"/>
              <w:autoSpaceDN w:val="0"/>
              <w:adjustRightInd w:val="0"/>
              <w:rPr>
                <w:rFonts w:ascii="Gadugi" w:hAnsi="Gadugi" w:cs="Calibri"/>
                <w:kern w:val="1"/>
                <w:sz w:val="22"/>
                <w:lang w:val="en-US" w:eastAsia="en-GB" w:bidi="ar-SA"/>
              </w:rPr>
            </w:pPr>
            <w:r w:rsidRPr="00946EF7">
              <w:rPr>
                <w:rFonts w:ascii="Gadugi" w:hAnsi="Gadugi" w:cstheme="minorHAnsi"/>
                <w:noProof/>
                <w:sz w:val="22"/>
                <w:lang w:bidi="ar-SA"/>
              </w:rPr>
              <mc:AlternateContent>
                <mc:Choice Requires="wps">
                  <w:drawing>
                    <wp:anchor distT="0" distB="0" distL="114300" distR="114300" simplePos="0" relativeHeight="252506112" behindDoc="0" locked="0" layoutInCell="1" allowOverlap="1" wp14:anchorId="0BE16E24" wp14:editId="3450C674">
                      <wp:simplePos x="0" y="0"/>
                      <wp:positionH relativeFrom="column">
                        <wp:posOffset>2184400</wp:posOffset>
                      </wp:positionH>
                      <wp:positionV relativeFrom="paragraph">
                        <wp:posOffset>287655</wp:posOffset>
                      </wp:positionV>
                      <wp:extent cx="571706" cy="369332"/>
                      <wp:effectExtent l="0" t="0" r="0" b="0"/>
                      <wp:wrapNone/>
                      <wp:docPr id="556" name="TextBox 11"/>
                      <wp:cNvGraphicFramePr/>
                      <a:graphic xmlns:a="http://schemas.openxmlformats.org/drawingml/2006/main">
                        <a:graphicData uri="http://schemas.microsoft.com/office/word/2010/wordprocessingShape">
                          <wps:wsp>
                            <wps:cNvSpPr txBox="1"/>
                            <wps:spPr>
                              <a:xfrm rot="20306255">
                                <a:off x="0" y="0"/>
                                <a:ext cx="571706" cy="369332"/>
                              </a:xfrm>
                              <a:prstGeom prst="rect">
                                <a:avLst/>
                              </a:prstGeom>
                              <a:noFill/>
                            </wps:spPr>
                            <wps:txbx>
                              <w:txbxContent>
                                <w:p w14:paraId="7E5204B2" w14:textId="77777777" w:rsidR="00946EF7" w:rsidRDefault="00946EF7" w:rsidP="00946EF7">
                                  <w:pPr>
                                    <w:rPr>
                                      <w:rFonts w:ascii="Segoe Script" w:hAnsi="Segoe Script"/>
                                      <w:b/>
                                      <w:bCs/>
                                      <w:color w:val="FFC000"/>
                                      <w:kern w:val="24"/>
                                      <w:sz w:val="36"/>
                                      <w:szCs w:val="36"/>
                                    </w:rPr>
                                  </w:pPr>
                                  <w:r>
                                    <w:rPr>
                                      <w:rFonts w:ascii="Segoe Script" w:hAnsi="Segoe Script"/>
                                      <w:b/>
                                      <w:bCs/>
                                      <w:color w:val="FFC000"/>
                                      <w:kern w:val="24"/>
                                      <w:sz w:val="36"/>
                                      <w:szCs w:val="36"/>
                                    </w:rPr>
                                    <w:t>LJ</w:t>
                                  </w:r>
                                </w:p>
                              </w:txbxContent>
                            </wps:txbx>
                            <wps:bodyPr wrap="square" rtlCol="0">
                              <a:spAutoFit/>
                            </wps:bodyPr>
                          </wps:wsp>
                        </a:graphicData>
                      </a:graphic>
                    </wp:anchor>
                  </w:drawing>
                </mc:Choice>
                <mc:Fallback xmlns="">
                  <w:pict>
                    <v:shape w14:anchorId="0BE16E24" id="TextBox 11" o:spid="_x0000_s1055" type="#_x0000_t202" style="position:absolute;margin-left:172pt;margin-top:22.65pt;width:45pt;height:29.1pt;rotation:-1413115fd;z-index:2525061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RXPykQEAAP8CAAAOAAAAZHJzL2Uyb0RvYy54bWyskkFu2zAQRfcFcgeC+1qyDDuNYDlIG6Sb&#10;oi2Q9AA0RVoERA0zQ1vy7TukHSdodkU2BDUcPf7/h+vbyffiYJAcDI2cz0opzKChdcOukX+eHj5/&#10;kYKiGlrVw2AaeTQkbzdXn9ZjqE0FHfStQcGQgeoxNLKLMdRFQbozXtEMghn40AJ6FfkTd0WLamS6&#10;74uqLFfFCNgGBG2IuHp/OpSbzLfW6PjLWjJR9I1kbTGvmNdtWovNWtU7VKFz+ixD/YcKr9zAl15Q&#10;9yoqsUf3DuWdRiCwcabBF2Ct0yZ7YDfz8h83j50KJnvhcChcYqKPw+qfh8fwG0WcvsLEA0yBjIFq&#10;4mLyM1n0AoFzq8pFuaqWy2yThQtu50SPlxTNFIXm4vJ6fl2upNB8tFjdLBZVghYnVmIGpPjdgBdp&#10;00jkIWWoOvygeGp9aUntAzy4vk/1V2FpF6ftJFzLym5eVG+hPbKZkefZSHreKzRSYOy/QR5/olG4&#10;20cm5osS5vTPmc4pZ6nnF5HG+PY7d72+281fAAAA//8DAFBLAwQUAAYACAAAACEAHwdPH98AAAAK&#10;AQAADwAAAGRycy9kb3ducmV2LnhtbEyPQU/DMAyF75P4D5GRuEwsLe1gKk2nwcSRMQbSrmlj2orG&#10;qZp0K/8e7wRH2+89fy9fT7YTJxx860hBvIhAIFXOtFQr+Px4uV2B8EGT0Z0jVPCDHtbF1SzXmXFn&#10;esfTIdSCQ8hnWkETQp9J6asGrfYL1yPx7csNVgceh1qaQZ853HbyLorupdUt8YdG9/jcYPV9GC1j&#10;HOvddvM2bh9s3O73pd3Fr09zpW6up80jiIBT+BPDBZ89UDBT6UYyXnQKkjTlLkFBukxAsCBNLouS&#10;lVGyBFnk8n+F4hcAAP//AwBQSwECLQAUAAYACAAAACEAtoM4kv4AAADhAQAAEwAAAAAAAAAAAAAA&#10;AAAAAAAAW0NvbnRlbnRfVHlwZXNdLnhtbFBLAQItABQABgAIAAAAIQA4/SH/1gAAAJQBAAALAAAA&#10;AAAAAAAAAAAAAC8BAABfcmVscy8ucmVsc1BLAQItABQABgAIAAAAIQBoRXPykQEAAP8CAAAOAAAA&#10;AAAAAAAAAAAAAC4CAABkcnMvZTJvRG9jLnhtbFBLAQItABQABgAIAAAAIQAfB08f3wAAAAoBAAAP&#10;AAAAAAAAAAAAAAAAAOsDAABkcnMvZG93bnJldi54bWxQSwUGAAAAAAQABADzAAAA9wQAAAAA&#10;" filled="f" stroked="f">
                      <v:textbox style="mso-fit-shape-to-text:t">
                        <w:txbxContent>
                          <w:p w14:paraId="7E5204B2" w14:textId="77777777" w:rsidR="00946EF7" w:rsidRDefault="00946EF7" w:rsidP="00946EF7">
                            <w:pPr>
                              <w:rPr>
                                <w:rFonts w:ascii="Segoe Script" w:hAnsi="Segoe Script"/>
                                <w:b/>
                                <w:bCs/>
                                <w:color w:val="FFC000"/>
                                <w:kern w:val="24"/>
                                <w:sz w:val="36"/>
                                <w:szCs w:val="36"/>
                              </w:rPr>
                            </w:pPr>
                            <w:r>
                              <w:rPr>
                                <w:rFonts w:ascii="Segoe Script" w:hAnsi="Segoe Script"/>
                                <w:b/>
                                <w:bCs/>
                                <w:color w:val="FFC000"/>
                                <w:kern w:val="24"/>
                                <w:sz w:val="36"/>
                                <w:szCs w:val="36"/>
                              </w:rPr>
                              <w:t>LJ</w:t>
                            </w:r>
                          </w:p>
                        </w:txbxContent>
                      </v:textbox>
                    </v:shape>
                  </w:pict>
                </mc:Fallback>
              </mc:AlternateContent>
            </w:r>
            <w:r w:rsidRPr="00946EF7">
              <w:rPr>
                <w:rFonts w:ascii="Gadugi" w:hAnsi="Gadugi"/>
                <w:noProof/>
                <w:sz w:val="22"/>
              </w:rPr>
              <w:drawing>
                <wp:anchor distT="0" distB="0" distL="114300" distR="114300" simplePos="0" relativeHeight="252508160" behindDoc="0" locked="0" layoutInCell="1" allowOverlap="1" wp14:anchorId="12FFC264" wp14:editId="7AA5160C">
                  <wp:simplePos x="0" y="0"/>
                  <wp:positionH relativeFrom="column">
                    <wp:posOffset>5319395</wp:posOffset>
                  </wp:positionH>
                  <wp:positionV relativeFrom="paragraph">
                    <wp:posOffset>96520</wp:posOffset>
                  </wp:positionV>
                  <wp:extent cx="844550" cy="849255"/>
                  <wp:effectExtent l="0" t="0" r="0" b="0"/>
                  <wp:wrapNone/>
                  <wp:docPr id="1058" name="Picture 1058" descr="A blue logo with a black background&#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8" name="Picture 1058" descr="A blue logo with a black background&#10;&#10;Description automatically generated with low confidence"/>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844550" cy="849255"/>
                          </a:xfrm>
                          <a:prstGeom prst="rect">
                            <a:avLst/>
                          </a:prstGeom>
                          <a:noFill/>
                        </pic:spPr>
                      </pic:pic>
                    </a:graphicData>
                  </a:graphic>
                  <wp14:sizeRelH relativeFrom="margin">
                    <wp14:pctWidth>0</wp14:pctWidth>
                  </wp14:sizeRelH>
                  <wp14:sizeRelV relativeFrom="margin">
                    <wp14:pctHeight>0</wp14:pctHeight>
                  </wp14:sizeRelV>
                </wp:anchor>
              </w:drawing>
            </w:r>
            <w:r w:rsidR="00946EF7" w:rsidRPr="00697D03">
              <w:rPr>
                <w:rFonts w:ascii="Gadugi" w:hAnsi="Gadugi" w:cs="Calibri"/>
                <w:b/>
                <w:bCs/>
                <w:kern w:val="1"/>
                <w:sz w:val="22"/>
                <w:lang w:val="en-US" w:eastAsia="en-GB" w:bidi="ar-SA"/>
              </w:rPr>
              <w:t>Scenario</w:t>
            </w:r>
            <w:r w:rsidR="00946EF7" w:rsidRPr="00946EF7">
              <w:rPr>
                <w:rFonts w:ascii="Gadugi" w:hAnsi="Gadugi" w:cs="Calibri"/>
                <w:kern w:val="1"/>
                <w:sz w:val="22"/>
                <w:lang w:val="en-US" w:eastAsia="en-GB" w:bidi="ar-SA"/>
              </w:rPr>
              <w:t xml:space="preserve"> – Your Head </w:t>
            </w:r>
            <w:r w:rsidR="00CA3DBA">
              <w:rPr>
                <w:rFonts w:ascii="Gadugi" w:hAnsi="Gadugi" w:cs="Calibri"/>
                <w:kern w:val="1"/>
                <w:sz w:val="22"/>
                <w:lang w:val="en-US" w:eastAsia="en-GB" w:bidi="ar-SA"/>
              </w:rPr>
              <w:t xml:space="preserve">teacher </w:t>
            </w:r>
            <w:r w:rsidR="00946EF7" w:rsidRPr="00946EF7">
              <w:rPr>
                <w:rFonts w:ascii="Gadugi" w:hAnsi="Gadugi" w:cs="Calibri"/>
                <w:kern w:val="1"/>
                <w:sz w:val="22"/>
                <w:lang w:val="en-US" w:eastAsia="en-GB" w:bidi="ar-SA"/>
              </w:rPr>
              <w:t>asks to meet you to ask about</w:t>
            </w:r>
            <w:r w:rsidR="000E6A17">
              <w:rPr>
                <w:rFonts w:ascii="Gadugi" w:hAnsi="Gadugi" w:cs="Calibri"/>
                <w:kern w:val="1"/>
                <w:sz w:val="22"/>
                <w:lang w:val="en-US" w:eastAsia="en-GB" w:bidi="ar-SA"/>
              </w:rPr>
              <w:t xml:space="preserve"> the students you teach and if there are any that you have identified that have </w:t>
            </w:r>
            <w:r>
              <w:rPr>
                <w:rFonts w:ascii="Gadugi" w:hAnsi="Gadugi" w:cs="Calibri"/>
                <w:kern w:val="1"/>
                <w:sz w:val="22"/>
                <w:lang w:val="en-US" w:eastAsia="en-GB" w:bidi="ar-SA"/>
              </w:rPr>
              <w:t>any difficulties with their learning</w:t>
            </w:r>
            <w:r w:rsidR="00946EF7" w:rsidRPr="00946EF7">
              <w:rPr>
                <w:rFonts w:ascii="Gadugi" w:hAnsi="Gadugi" w:cs="Calibri"/>
                <w:kern w:val="1"/>
                <w:sz w:val="22"/>
                <w:lang w:val="en-US" w:eastAsia="en-GB" w:bidi="ar-SA"/>
              </w:rPr>
              <w:t xml:space="preserve">. </w:t>
            </w:r>
          </w:p>
          <w:p w14:paraId="1D59C105" w14:textId="39410C9E" w:rsidR="00565F2E" w:rsidRDefault="00946EF7" w:rsidP="00565F2E">
            <w:pPr>
              <w:autoSpaceDE w:val="0"/>
              <w:autoSpaceDN w:val="0"/>
              <w:adjustRightInd w:val="0"/>
            </w:pPr>
            <w:r w:rsidRPr="00946EF7">
              <w:rPr>
                <w:rFonts w:ascii="Gadugi" w:hAnsi="Gadugi" w:cs="Calibri"/>
                <w:kern w:val="1"/>
                <w:sz w:val="22"/>
                <w:lang w:val="en-US" w:eastAsia="en-GB" w:bidi="ar-SA"/>
              </w:rPr>
              <w:t>Make notes in your learning journal:</w:t>
            </w:r>
            <w:r w:rsidR="00565F2E">
              <w:t xml:space="preserve"> </w:t>
            </w:r>
          </w:p>
          <w:p w14:paraId="3D331136" w14:textId="2B052205" w:rsidR="00565F2E" w:rsidRDefault="00565F2E" w:rsidP="00AF629A">
            <w:pPr>
              <w:autoSpaceDE w:val="0"/>
              <w:autoSpaceDN w:val="0"/>
              <w:adjustRightInd w:val="0"/>
              <w:ind w:left="720"/>
              <w:rPr>
                <w:rFonts w:cs="Calibri"/>
                <w:kern w:val="1"/>
                <w:lang w:eastAsia="en-GB"/>
              </w:rPr>
            </w:pPr>
          </w:p>
          <w:p w14:paraId="5765A870" w14:textId="77777777" w:rsidR="004A4347" w:rsidRDefault="00565F2E" w:rsidP="00AF629A">
            <w:pPr>
              <w:pStyle w:val="ListParagraph"/>
              <w:numPr>
                <w:ilvl w:val="0"/>
                <w:numId w:val="28"/>
              </w:numPr>
              <w:autoSpaceDE w:val="0"/>
              <w:autoSpaceDN w:val="0"/>
              <w:adjustRightInd w:val="0"/>
              <w:rPr>
                <w:rFonts w:ascii="Gadugi" w:hAnsi="Gadugi" w:cs="Calibri"/>
                <w:kern w:val="1"/>
                <w:sz w:val="22"/>
                <w:lang w:val="en-US" w:eastAsia="en-GB" w:bidi="ar-SA"/>
              </w:rPr>
            </w:pPr>
            <w:r w:rsidRPr="00AF629A">
              <w:rPr>
                <w:rFonts w:ascii="Gadugi" w:hAnsi="Gadugi" w:cs="Calibri"/>
                <w:kern w:val="1"/>
                <w:sz w:val="22"/>
                <w:lang w:val="en-US" w:eastAsia="en-GB" w:bidi="ar-SA"/>
              </w:rPr>
              <w:t xml:space="preserve">How do your students cope with lessons or skills they find difficult? </w:t>
            </w:r>
          </w:p>
          <w:p w14:paraId="0A4D9602" w14:textId="3EF851C4" w:rsidR="00565F2E" w:rsidRPr="00AF629A" w:rsidRDefault="00565F2E" w:rsidP="00AF629A">
            <w:pPr>
              <w:pStyle w:val="ListParagraph"/>
              <w:numPr>
                <w:ilvl w:val="0"/>
                <w:numId w:val="28"/>
              </w:numPr>
              <w:autoSpaceDE w:val="0"/>
              <w:autoSpaceDN w:val="0"/>
              <w:adjustRightInd w:val="0"/>
              <w:rPr>
                <w:rFonts w:ascii="Gadugi" w:hAnsi="Gadugi" w:cs="Calibri"/>
                <w:kern w:val="1"/>
                <w:sz w:val="22"/>
                <w:lang w:val="en-US" w:eastAsia="en-GB" w:bidi="ar-SA"/>
              </w:rPr>
            </w:pPr>
            <w:r w:rsidRPr="00AF629A">
              <w:rPr>
                <w:rFonts w:ascii="Gadugi" w:hAnsi="Gadugi" w:cs="Calibri"/>
                <w:kern w:val="1"/>
                <w:sz w:val="22"/>
                <w:lang w:val="en-US" w:eastAsia="en-GB" w:bidi="ar-SA"/>
              </w:rPr>
              <w:t>How do they feel or behave when they feel they can’t do something?</w:t>
            </w:r>
          </w:p>
          <w:p w14:paraId="7C47E4BF" w14:textId="7078AAB7" w:rsidR="00946EF7" w:rsidRPr="005C08E7" w:rsidRDefault="00565F2E" w:rsidP="00565F2E">
            <w:pPr>
              <w:pStyle w:val="ListParagraph"/>
              <w:numPr>
                <w:ilvl w:val="0"/>
                <w:numId w:val="28"/>
              </w:numPr>
              <w:autoSpaceDE w:val="0"/>
              <w:autoSpaceDN w:val="0"/>
              <w:adjustRightInd w:val="0"/>
              <w:rPr>
                <w:rFonts w:ascii="Gadugi" w:hAnsi="Gadugi" w:cs="Calibri"/>
                <w:kern w:val="1"/>
                <w:sz w:val="22"/>
                <w:lang w:val="en-US" w:eastAsia="en-GB" w:bidi="ar-SA"/>
              </w:rPr>
            </w:pPr>
            <w:r w:rsidRPr="00AF629A">
              <w:rPr>
                <w:rFonts w:ascii="Gadugi" w:hAnsi="Gadugi" w:cs="Calibri"/>
                <w:kern w:val="1"/>
                <w:sz w:val="22"/>
                <w:lang w:val="en-US" w:eastAsia="en-GB" w:bidi="ar-SA"/>
              </w:rPr>
              <w:t xml:space="preserve">How do you encourage your students, with or without </w:t>
            </w:r>
            <w:r w:rsidR="004A4347">
              <w:rPr>
                <w:rFonts w:ascii="Gadugi" w:hAnsi="Gadugi" w:cs="Calibri"/>
                <w:kern w:val="1"/>
                <w:sz w:val="22"/>
                <w:lang w:val="en-US" w:eastAsia="en-GB" w:bidi="ar-SA"/>
              </w:rPr>
              <w:t>learning difficultie</w:t>
            </w:r>
            <w:r w:rsidRPr="00AF629A">
              <w:rPr>
                <w:rFonts w:ascii="Gadugi" w:hAnsi="Gadugi" w:cs="Calibri"/>
                <w:kern w:val="1"/>
                <w:sz w:val="22"/>
                <w:lang w:val="en-US" w:eastAsia="en-GB" w:bidi="ar-SA"/>
              </w:rPr>
              <w:t>s?</w:t>
            </w:r>
          </w:p>
          <w:p w14:paraId="03F82FFF" w14:textId="011DE549" w:rsidR="00946EF7" w:rsidRPr="00B91803" w:rsidRDefault="00946EF7" w:rsidP="00B91803">
            <w:pPr>
              <w:autoSpaceDE w:val="0"/>
              <w:autoSpaceDN w:val="0"/>
              <w:adjustRightInd w:val="0"/>
              <w:rPr>
                <w:rFonts w:ascii="Gadugi" w:hAnsi="Gadugi" w:cstheme="minorHAnsi"/>
                <w:sz w:val="22"/>
                <w:lang w:bidi="ar-SA"/>
              </w:rPr>
            </w:pPr>
          </w:p>
        </w:tc>
      </w:tr>
    </w:tbl>
    <w:p w14:paraId="752F6F74" w14:textId="77777777" w:rsidR="00946EF7" w:rsidRPr="00946EF7" w:rsidRDefault="00946EF7" w:rsidP="00946EF7">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p w14:paraId="37D3B079" w14:textId="10708E7F" w:rsidR="00946EF7" w:rsidRPr="00946EF7" w:rsidRDefault="00CA3DBA" w:rsidP="00946EF7">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r w:rsidRPr="00946EF7">
        <w:rPr>
          <w:noProof/>
          <w:lang w:eastAsia="en-GB" w:bidi="ar-SA"/>
        </w:rPr>
        <w:drawing>
          <wp:anchor distT="0" distB="0" distL="114300" distR="114300" simplePos="0" relativeHeight="252486656" behindDoc="0" locked="0" layoutInCell="1" allowOverlap="1" wp14:anchorId="73B6B80D" wp14:editId="43117E3F">
            <wp:simplePos x="0" y="0"/>
            <wp:positionH relativeFrom="margin">
              <wp:posOffset>4690110</wp:posOffset>
            </wp:positionH>
            <wp:positionV relativeFrom="paragraph">
              <wp:posOffset>5715</wp:posOffset>
            </wp:positionV>
            <wp:extent cx="2121535" cy="2152015"/>
            <wp:effectExtent l="0" t="0" r="0" b="0"/>
            <wp:wrapNone/>
            <wp:docPr id="71" name="Picture 7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8" name="Picture 468" descr="Shape, arrow&#10;&#10;Description automatically generated"/>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p>
    <w:p w14:paraId="4F25EB32" w14:textId="77777777" w:rsidR="00946EF7" w:rsidRPr="00946EF7" w:rsidRDefault="00946EF7" w:rsidP="00946EF7">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p w14:paraId="7CBCC3D0" w14:textId="4C111C6D" w:rsidR="00946EF7" w:rsidRPr="00946EF7" w:rsidRDefault="00946EF7" w:rsidP="00946EF7">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p w14:paraId="6304368A" w14:textId="77777777" w:rsidR="00946EF7" w:rsidRPr="00946EF7" w:rsidRDefault="00946EF7" w:rsidP="00946EF7">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p w14:paraId="33AD4A8A" w14:textId="77777777" w:rsidR="00946EF7" w:rsidRPr="00946EF7" w:rsidRDefault="00946EF7" w:rsidP="00946EF7">
      <w:pPr>
        <w:keepNext/>
        <w:keepLines/>
        <w:spacing w:before="240" w:after="0" w:line="240" w:lineRule="auto"/>
        <w:contextualSpacing/>
        <w:outlineLvl w:val="0"/>
        <w:rPr>
          <w:rFonts w:asciiTheme="majorHAnsi" w:eastAsia="Times New Roman" w:hAnsiTheme="majorHAnsi" w:cstheme="majorBidi"/>
          <w:b/>
          <w:bCs/>
          <w:color w:val="2F5496" w:themeColor="accent1" w:themeShade="BF"/>
          <w:sz w:val="26"/>
          <w:szCs w:val="26"/>
          <w:lang w:val="en-GB" w:eastAsia="ja-JP" w:bidi="ar-SA"/>
        </w:rPr>
      </w:pPr>
    </w:p>
    <w:p w14:paraId="1A115405" w14:textId="5308BA40" w:rsidR="00946EF7" w:rsidRPr="00946EF7" w:rsidRDefault="00946EF7" w:rsidP="00946EF7">
      <w:pPr>
        <w:keepNext/>
        <w:keepLines/>
        <w:spacing w:before="240" w:line="240" w:lineRule="auto"/>
        <w:outlineLvl w:val="0"/>
        <w:rPr>
          <w:rFonts w:asciiTheme="majorHAnsi" w:hAnsiTheme="majorHAnsi" w:cstheme="majorHAnsi"/>
          <w:b/>
          <w:bCs/>
          <w:noProof/>
          <w:color w:val="4472C4" w:themeColor="accent1"/>
          <w:sz w:val="26"/>
          <w:szCs w:val="26"/>
          <w:lang w:eastAsia="en-GB" w:bidi="ar-SA"/>
        </w:rPr>
      </w:pPr>
      <w:r w:rsidRPr="00946EF7">
        <w:rPr>
          <w:rFonts w:asciiTheme="majorHAnsi" w:eastAsiaTheme="majorEastAsia" w:hAnsiTheme="majorHAnsi" w:cstheme="majorHAnsi"/>
          <w:b/>
          <w:bCs/>
          <w:color w:val="2F5496" w:themeColor="accent1" w:themeShade="BF"/>
          <w:sz w:val="26"/>
          <w:szCs w:val="26"/>
          <w:lang w:bidi="ar-SA"/>
        </w:rPr>
        <w:t>Activity 1</w:t>
      </w:r>
      <w:r w:rsidR="00950757">
        <w:rPr>
          <w:rFonts w:asciiTheme="majorHAnsi" w:eastAsiaTheme="majorEastAsia" w:hAnsiTheme="majorHAnsi" w:cstheme="majorHAnsi"/>
          <w:b/>
          <w:bCs/>
          <w:color w:val="2F5496" w:themeColor="accent1" w:themeShade="BF"/>
          <w:sz w:val="26"/>
          <w:szCs w:val="26"/>
          <w:lang w:bidi="ar-SA"/>
        </w:rPr>
        <w:t>2</w:t>
      </w:r>
      <w:r w:rsidRPr="00946EF7">
        <w:rPr>
          <w:rFonts w:asciiTheme="majorHAnsi" w:eastAsiaTheme="majorEastAsia" w:hAnsiTheme="majorHAnsi" w:cstheme="majorHAnsi"/>
          <w:b/>
          <w:bCs/>
          <w:color w:val="2F5496" w:themeColor="accent1" w:themeShade="BF"/>
          <w:sz w:val="26"/>
          <w:szCs w:val="26"/>
          <w:lang w:bidi="ar-SA"/>
        </w:rPr>
        <w:t>.</w:t>
      </w:r>
      <w:r w:rsidR="00733597">
        <w:rPr>
          <w:rFonts w:asciiTheme="majorHAnsi" w:eastAsiaTheme="majorEastAsia" w:hAnsiTheme="majorHAnsi" w:cstheme="majorHAnsi"/>
          <w:b/>
          <w:bCs/>
          <w:color w:val="2F5496" w:themeColor="accent1" w:themeShade="BF"/>
          <w:sz w:val="26"/>
          <w:szCs w:val="26"/>
          <w:lang w:bidi="ar-SA"/>
        </w:rPr>
        <w:t>10</w:t>
      </w:r>
      <w:r w:rsidRPr="00946EF7">
        <w:rPr>
          <w:rFonts w:asciiTheme="majorHAnsi" w:eastAsiaTheme="majorEastAsia" w:hAnsiTheme="majorHAnsi" w:cstheme="majorHAnsi"/>
          <w:b/>
          <w:bCs/>
          <w:color w:val="2F5496" w:themeColor="accent1" w:themeShade="BF"/>
          <w:sz w:val="26"/>
          <w:szCs w:val="26"/>
          <w:lang w:bidi="ar-SA"/>
        </w:rPr>
        <w:t xml:space="preserve"> Self-assessment </w:t>
      </w:r>
    </w:p>
    <w:p w14:paraId="3B3CB860" w14:textId="2DD39A43" w:rsidR="00733597" w:rsidRDefault="00733597" w:rsidP="00946EF7">
      <w:pPr>
        <w:spacing w:line="240" w:lineRule="auto"/>
        <w:rPr>
          <w:rFonts w:ascii="Gadugi" w:hAnsi="Gadugi"/>
          <w:color w:val="000000" w:themeColor="text1"/>
          <w:sz w:val="22"/>
          <w:lang w:bidi="ar-SA"/>
        </w:rPr>
      </w:pPr>
      <w:r w:rsidRPr="00946EF7">
        <w:rPr>
          <w:rFonts w:ascii="Gadugi" w:hAnsi="Gadugi"/>
          <w:noProof/>
          <w:color w:val="000000" w:themeColor="text1"/>
          <w:sz w:val="22"/>
          <w:lang w:bidi="ar-SA"/>
        </w:rPr>
        <w:drawing>
          <wp:anchor distT="0" distB="0" distL="114300" distR="114300" simplePos="0" relativeHeight="252485632" behindDoc="0" locked="0" layoutInCell="1" allowOverlap="1" wp14:anchorId="2F0D19A7" wp14:editId="6353220F">
            <wp:simplePos x="0" y="0"/>
            <wp:positionH relativeFrom="column">
              <wp:posOffset>704850</wp:posOffset>
            </wp:positionH>
            <wp:positionV relativeFrom="paragraph">
              <wp:posOffset>768985</wp:posOffset>
            </wp:positionV>
            <wp:extent cx="4489450" cy="676910"/>
            <wp:effectExtent l="0" t="0" r="6350" b="8890"/>
            <wp:wrapTopAndBottom/>
            <wp:docPr id="285" name="Picture 285"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 name="Picture 285" descr="Graphical user interface&#10;&#10;Description automatically generated"/>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489450" cy="676910"/>
                    </a:xfrm>
                    <a:prstGeom prst="rect">
                      <a:avLst/>
                    </a:prstGeom>
                    <a:noFill/>
                  </pic:spPr>
                </pic:pic>
              </a:graphicData>
            </a:graphic>
            <wp14:sizeRelH relativeFrom="margin">
              <wp14:pctWidth>0</wp14:pctWidth>
            </wp14:sizeRelH>
          </wp:anchor>
        </w:drawing>
      </w:r>
      <w:r w:rsidRPr="00946EF7">
        <w:rPr>
          <w:noProof/>
        </w:rPr>
        <mc:AlternateContent>
          <mc:Choice Requires="wps">
            <w:drawing>
              <wp:anchor distT="45720" distB="45720" distL="114300" distR="114300" simplePos="0" relativeHeight="252490752" behindDoc="0" locked="0" layoutInCell="1" allowOverlap="1" wp14:anchorId="21295AB8" wp14:editId="5C04E78D">
                <wp:simplePos x="0" y="0"/>
                <wp:positionH relativeFrom="column">
                  <wp:posOffset>-190500</wp:posOffset>
                </wp:positionH>
                <wp:positionV relativeFrom="paragraph">
                  <wp:posOffset>939800</wp:posOffset>
                </wp:positionV>
                <wp:extent cx="806450" cy="298450"/>
                <wp:effectExtent l="0" t="0" r="0" b="6350"/>
                <wp:wrapSquare wrapText="bothSides"/>
                <wp:docPr id="28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298450"/>
                        </a:xfrm>
                        <a:prstGeom prst="rect">
                          <a:avLst/>
                        </a:prstGeom>
                        <a:solidFill>
                          <a:srgbClr val="FFFFFF"/>
                        </a:solidFill>
                        <a:ln w="9525">
                          <a:solidFill>
                            <a:srgbClr val="000000"/>
                          </a:solidFill>
                          <a:miter lim="800000"/>
                          <a:headEnd/>
                          <a:tailEnd/>
                        </a:ln>
                      </wps:spPr>
                      <wps:txbx>
                        <w:txbxContent>
                          <w:p w14:paraId="14DA4691" w14:textId="77777777" w:rsidR="00946EF7" w:rsidRPr="009666AD" w:rsidRDefault="00946EF7" w:rsidP="00946EF7">
                            <w:pPr>
                              <w:jc w:val="center"/>
                              <w:rPr>
                                <w:rFonts w:ascii="Gadugi" w:hAnsi="Gadugi"/>
                              </w:rPr>
                            </w:pPr>
                            <w:r w:rsidRPr="009666AD">
                              <w:rPr>
                                <w:rFonts w:ascii="Gadugi" w:hAnsi="Gadugi"/>
                              </w:rPr>
                              <w:t>NOT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1295AB8" id="_x0000_s1056" type="#_x0000_t202" style="position:absolute;margin-left:-15pt;margin-top:74pt;width:63.5pt;height:23.5pt;z-index:2524907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HrDXEAIAACYEAAAOAAAAZHJzL2Uyb0RvYy54bWysU9tu2zAMfR+wfxD0vtjJki4x4hRdugwD&#10;ugvQ7QMUWY6FyaJGKbG7rx8lu2l2exmmB4EUqSOeQ2p93beGnRR6Dbbk00nOmbISKm0PJf/yefdi&#10;yZkPwlbCgFUlf1CeX2+eP1t3rlAzaMBUChmBWF90ruRNCK7IMi8b1Qo/AacsBWvAVgRy8ZBVKDpC&#10;b002y/OrrAOsHIJU3tPp7RDkm4Rf10qGj3XtVWCm5FRbSDumfR/3bLMWxQGFa7QcyxD/UEUrtKVH&#10;z1C3Igh2RP0bVKslgoc6TCS0GdS1lipxIDbT/Bc2941wKnEhcbw7y+T/H6z8cLp3n5CF/jX01MBE&#10;wrs7kF89s7BthD2oG0ToGiUqengaJcs654vxapTaFz6C7Lv3UFGTxTFAAuprbKMqxJMROjXg4Sy6&#10;6gOTdLjMr+YLikgKzVbLaMcXRPF42aEPbxW0LBolR+ppAhenOx+G1MeU+JYHo6udNiY5eNhvDbKT&#10;oP7v0hrRf0ozlnUlXy1mi4H/XyHytP4E0epAg2x0GxnFFZNEEVV7Y6tkB6HNYBM7Y0cZo3KDhqHf&#10;90xXJX+ZLkdZ91A9kLAIw+DSRyOjAfzOWUdDW3L/7ShQcWbeWWrOajqfxylPznzxakYOXkb2lxFh&#10;JUGVPHA2mNuQfkas28INNbHWSeCnSsaaaRhTi8aPE6f90k9ZT9978wMAAP//AwBQSwMEFAAGAAgA&#10;AAAhAMCm5z/eAAAACgEAAA8AAABkcnMvZG93bnJldi54bWxMT8tOwzAQvCPxD9YicUGtDS1tEuJU&#10;CAkENygIrm68TSLsdYjdNPw9ywlO+5jRPMrN5J0YcYhdIA2XcwUCqQ62o0bD2+v9LAMRkyFrXCDU&#10;8I0RNtXpSWkKG470guM2NYJFKBZGQ5tSX0gZ6xa9ifPQIzG2D4M3ic+hkXYwRxb3Tl4ptZLedMQO&#10;renxrsX6c3vwGrLl4/gRnxbP7/Vq7/J0sR4fvgatz8+m2xsQCaf0R4bf+BwdKs60CweyUTgNs4Xi&#10;LomBZcYLM/I1zx0/8msFsirl/wrVDwAAAP//AwBQSwECLQAUAAYACAAAACEAtoM4kv4AAADhAQAA&#10;EwAAAAAAAAAAAAAAAAAAAAAAW0NvbnRlbnRfVHlwZXNdLnhtbFBLAQItABQABgAIAAAAIQA4/SH/&#10;1gAAAJQBAAALAAAAAAAAAAAAAAAAAC8BAABfcmVscy8ucmVsc1BLAQItABQABgAIAAAAIQCLHrDX&#10;EAIAACYEAAAOAAAAAAAAAAAAAAAAAC4CAABkcnMvZTJvRG9jLnhtbFBLAQItABQABgAIAAAAIQDA&#10;puc/3gAAAAoBAAAPAAAAAAAAAAAAAAAAAGoEAABkcnMvZG93bnJldi54bWxQSwUGAAAAAAQABADz&#10;AAAAdQUAAAAA&#10;">
                <v:textbox>
                  <w:txbxContent>
                    <w:p w14:paraId="14DA4691" w14:textId="77777777" w:rsidR="00946EF7" w:rsidRPr="009666AD" w:rsidRDefault="00946EF7" w:rsidP="00946EF7">
                      <w:pPr>
                        <w:jc w:val="center"/>
                        <w:rPr>
                          <w:rFonts w:ascii="Gadugi" w:hAnsi="Gadugi"/>
                        </w:rPr>
                      </w:pPr>
                      <w:r w:rsidRPr="009666AD">
                        <w:rPr>
                          <w:rFonts w:ascii="Gadugi" w:hAnsi="Gadugi"/>
                        </w:rPr>
                        <w:t>NOT well</w:t>
                      </w:r>
                    </w:p>
                  </w:txbxContent>
                </v:textbox>
                <w10:wrap type="square"/>
              </v:shape>
            </w:pict>
          </mc:Fallback>
        </mc:AlternateContent>
      </w:r>
      <w:r w:rsidR="00946EF7" w:rsidRPr="00946EF7">
        <w:rPr>
          <w:noProof/>
        </w:rPr>
        <mc:AlternateContent>
          <mc:Choice Requires="wps">
            <w:drawing>
              <wp:anchor distT="45720" distB="45720" distL="114300" distR="114300" simplePos="0" relativeHeight="252489728" behindDoc="0" locked="0" layoutInCell="1" allowOverlap="1" wp14:anchorId="2BC826A9" wp14:editId="7AB63DDC">
                <wp:simplePos x="0" y="0"/>
                <wp:positionH relativeFrom="column">
                  <wp:posOffset>5337175</wp:posOffset>
                </wp:positionH>
                <wp:positionV relativeFrom="paragraph">
                  <wp:posOffset>789940</wp:posOffset>
                </wp:positionV>
                <wp:extent cx="965200" cy="323850"/>
                <wp:effectExtent l="0" t="0" r="6350" b="0"/>
                <wp:wrapSquare wrapText="bothSides"/>
                <wp:docPr id="28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5200" cy="323850"/>
                        </a:xfrm>
                        <a:prstGeom prst="rect">
                          <a:avLst/>
                        </a:prstGeom>
                        <a:solidFill>
                          <a:srgbClr val="FFFFFF"/>
                        </a:solidFill>
                        <a:ln w="9525">
                          <a:solidFill>
                            <a:srgbClr val="000000"/>
                          </a:solidFill>
                          <a:miter lim="800000"/>
                          <a:headEnd/>
                          <a:tailEnd/>
                        </a:ln>
                      </wps:spPr>
                      <wps:txbx>
                        <w:txbxContent>
                          <w:p w14:paraId="2B8B2A16" w14:textId="77777777" w:rsidR="00946EF7" w:rsidRPr="009666AD" w:rsidRDefault="00946EF7" w:rsidP="00946EF7">
                            <w:pPr>
                              <w:jc w:val="center"/>
                              <w:rPr>
                                <w:rFonts w:ascii="Gadugi" w:hAnsi="Gadugi"/>
                              </w:rPr>
                            </w:pPr>
                            <w:r w:rsidRPr="009666AD">
                              <w:rPr>
                                <w:rFonts w:ascii="Gadugi" w:hAnsi="Gadugi"/>
                              </w:rPr>
                              <w:t>VERY well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BC826A9" id="_x0000_s1057" type="#_x0000_t202" style="position:absolute;margin-left:420.25pt;margin-top:62.2pt;width:76pt;height:25.5pt;z-index:2524897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Ab5gEwIAACYEAAAOAAAAZHJzL2Uyb0RvYy54bWysU9tuGyEQfa/Uf0C812s7duqsvI5Sp64q&#10;pRcp6QewLOtFZRk6YO+6X5+BdRwraV+q8oAYBg5nzhmW131r2F6h12ALPhmNOVNWQqXttuA/Hjbv&#10;Fpz5IGwlDFhV8IPy/Hr19s2yc7maQgOmUsgIxPq8cwVvQnB5lnnZqFb4EThlKVkDtiJQiNusQtER&#10;emuy6Xh8mXWAlUOQynvavR2SfJXw61rJ8K2uvQrMFJy4hTRjmss4Z6ulyLcoXKPlkYb4Bxat0JYe&#10;PUHdiiDYDvUrqFZLBA91GEloM6hrLVWqgaqZjF9Uc98Ip1ItJI53J5n8/4OVX/f37juy0H+AngxM&#10;RXh3B/KnZxbWjbBbdYMIXaNERQ9PomRZ53x+vBql9rmPIGX3BSoyWewCJKC+xjaqQnUyQicDDifR&#10;VR+YpM2ryzkZyZmk1MX0YjFPpmQif7rs0IdPCloWFwVH8jSBi/2dD5GMyJ+OxLc8GF1ttDEpwG25&#10;Nsj2gvzfpJH4vzhmLOuIyXw6H+r/K8Q4jT9BtDpQIxvdFnxxOiTyqNpHW6U2C0KbYU2UjT3KGJUb&#10;NAx92TNdkQxJ5ChrCdWBhEUYGpc+Gi0awN+cddS0Bfe/dgIVZ+azJXOuJrNZ7PIUzObvpxTgeaY8&#10;zwgrCarggbNhuQ7pZ0ThLNyQibVOAj8zOXKmZky6Hz9O7PbzOJ16/t6rRwAAAP//AwBQSwMEFAAG&#10;AAgAAAAhAJO1VsDfAAAACwEAAA8AAABkcnMvZG93bnJldi54bWxMj81OwzAQhO9IvIO1SFwQdQjp&#10;T0KcCiGB6A0Kgqsbb5MIex1iNw1vz/YEx535NDtTridnxYhD6DwpuJklIJBqbzpqFLy/PV6vQISo&#10;yWjrCRX8YIB1dX5W6sL4I73iuI2N4BAKhVbQxtgXUoa6RafDzPdI7O394HTkc2ikGfSRw52VaZIs&#10;pNMd8YdW9/jQYv21PTgFq+x5/Ayb25ePerG3ebxajk/fg1KXF9P9HYiIU/yD4VSfq0PFnXb+QCYI&#10;e8pI5oyykWYZCCbyPGVlx8pynoGsSvl/Q/ULAAD//wMAUEsBAi0AFAAGAAgAAAAhALaDOJL+AAAA&#10;4QEAABMAAAAAAAAAAAAAAAAAAAAAAFtDb250ZW50X1R5cGVzXS54bWxQSwECLQAUAAYACAAAACEA&#10;OP0h/9YAAACUAQAACwAAAAAAAAAAAAAAAAAvAQAAX3JlbHMvLnJlbHNQSwECLQAUAAYACAAAACEA&#10;HQG+YBMCAAAmBAAADgAAAAAAAAAAAAAAAAAuAgAAZHJzL2Uyb0RvYy54bWxQSwECLQAUAAYACAAA&#10;ACEAk7VWwN8AAAALAQAADwAAAAAAAAAAAAAAAABtBAAAZHJzL2Rvd25yZXYueG1sUEsFBgAAAAAE&#10;AAQA8wAAAHkFAAAAAA==&#10;">
                <v:textbox>
                  <w:txbxContent>
                    <w:p w14:paraId="2B8B2A16" w14:textId="77777777" w:rsidR="00946EF7" w:rsidRPr="009666AD" w:rsidRDefault="00946EF7" w:rsidP="00946EF7">
                      <w:pPr>
                        <w:jc w:val="center"/>
                        <w:rPr>
                          <w:rFonts w:ascii="Gadugi" w:hAnsi="Gadugi"/>
                        </w:rPr>
                      </w:pPr>
                      <w:r w:rsidRPr="009666AD">
                        <w:rPr>
                          <w:rFonts w:ascii="Gadugi" w:hAnsi="Gadugi"/>
                        </w:rPr>
                        <w:t>VERY well</w:t>
                      </w:r>
                    </w:p>
                  </w:txbxContent>
                </v:textbox>
                <w10:wrap type="square"/>
              </v:shape>
            </w:pict>
          </mc:Fallback>
        </mc:AlternateContent>
      </w:r>
      <w:r w:rsidR="00946EF7" w:rsidRPr="00946EF7">
        <w:rPr>
          <w:rFonts w:ascii="Gadugi" w:hAnsi="Gadugi"/>
          <w:color w:val="000000" w:themeColor="text1"/>
          <w:sz w:val="22"/>
          <w:lang w:bidi="ar-SA"/>
        </w:rPr>
        <w:t xml:space="preserve">REFLECTION: </w:t>
      </w:r>
      <w:r w:rsidR="009D4593" w:rsidRPr="009D4593">
        <w:rPr>
          <w:rFonts w:ascii="Gadugi" w:hAnsi="Gadugi"/>
          <w:color w:val="000000" w:themeColor="text1"/>
          <w:sz w:val="22"/>
          <w:lang w:bidi="ar-SA"/>
        </w:rPr>
        <w:t xml:space="preserve">How well do you think you are </w:t>
      </w:r>
      <w:r w:rsidR="009D4593" w:rsidRPr="009D4593">
        <w:rPr>
          <w:rFonts w:ascii="Gadugi" w:hAnsi="Gadugi"/>
          <w:b/>
          <w:bCs/>
          <w:color w:val="000000" w:themeColor="text1"/>
          <w:sz w:val="22"/>
          <w:lang w:bidi="ar-SA"/>
        </w:rPr>
        <w:t>equipped to identify students with learning difficulties?</w:t>
      </w:r>
      <w:r w:rsidR="009D4593" w:rsidRPr="009D4593">
        <w:rPr>
          <w:rFonts w:ascii="Gadugi" w:hAnsi="Gadugi"/>
          <w:color w:val="000000" w:themeColor="text1"/>
          <w:sz w:val="22"/>
          <w:lang w:bidi="ar-SA"/>
        </w:rPr>
        <w:t xml:space="preserve"> </w:t>
      </w:r>
      <w:r w:rsidR="00946EF7" w:rsidRPr="00946EF7">
        <w:rPr>
          <w:rFonts w:ascii="Gadugi" w:hAnsi="Gadugi"/>
          <w:color w:val="000000" w:themeColor="text1"/>
          <w:sz w:val="22"/>
          <w:lang w:bidi="ar-SA"/>
        </w:rPr>
        <w:t xml:space="preserve">Look at the scale </w:t>
      </w:r>
      <w:r w:rsidR="00946EF7">
        <w:rPr>
          <w:rFonts w:ascii="Gadugi" w:hAnsi="Gadugi"/>
          <w:color w:val="000000" w:themeColor="text1"/>
          <w:sz w:val="22"/>
          <w:lang w:bidi="ar-SA"/>
        </w:rPr>
        <w:t>below</w:t>
      </w:r>
      <w:r w:rsidR="00946EF7" w:rsidRPr="00946EF7">
        <w:rPr>
          <w:rFonts w:ascii="Gadugi" w:hAnsi="Gadugi"/>
          <w:color w:val="000000" w:themeColor="text1"/>
          <w:sz w:val="22"/>
          <w:lang w:bidi="ar-SA"/>
        </w:rPr>
        <w:t xml:space="preserve"> and choose the number that best describes you now. Answer in your learning journal.</w:t>
      </w:r>
    </w:p>
    <w:p w14:paraId="5763F134" w14:textId="21C12406" w:rsidR="00733597" w:rsidRPr="00946EF7" w:rsidRDefault="00733597" w:rsidP="00946EF7">
      <w:pPr>
        <w:spacing w:line="240" w:lineRule="auto"/>
        <w:rPr>
          <w:rFonts w:ascii="Gadugi" w:hAnsi="Gadugi"/>
          <w:color w:val="000000" w:themeColor="text1"/>
          <w:sz w:val="22"/>
          <w:lang w:bidi="ar-SA"/>
        </w:rPr>
      </w:pPr>
    </w:p>
    <w:p w14:paraId="5FED6469" w14:textId="6E31C78C" w:rsidR="00946EF7" w:rsidRPr="00946EF7" w:rsidRDefault="00733597" w:rsidP="00946EF7">
      <w:pPr>
        <w:spacing w:line="240" w:lineRule="auto"/>
        <w:rPr>
          <w:rFonts w:ascii="Gadugi" w:hAnsi="Gadugi" w:cs="Calibri"/>
          <w:noProof/>
          <w:color w:val="000000" w:themeColor="text1"/>
          <w:kern w:val="1"/>
          <w:sz w:val="22"/>
          <w:lang w:eastAsia="en-GB" w:bidi="ar-SA"/>
        </w:rPr>
      </w:pPr>
      <w:r w:rsidRPr="00946EF7">
        <w:rPr>
          <w:rFonts w:ascii="Gadugi" w:eastAsia="Times New Roman" w:hAnsi="Gadugi" w:cstheme="minorHAnsi"/>
          <w:b/>
          <w:noProof/>
          <w:color w:val="4472C4" w:themeColor="accent1"/>
          <w:sz w:val="22"/>
          <w:lang w:eastAsia="ja-JP" w:bidi="ar-SA"/>
        </w:rPr>
        <w:drawing>
          <wp:anchor distT="0" distB="0" distL="114300" distR="114300" simplePos="0" relativeHeight="252488704" behindDoc="0" locked="0" layoutInCell="1" allowOverlap="1" wp14:anchorId="35BDE419" wp14:editId="71FE1F7D">
            <wp:simplePos x="0" y="0"/>
            <wp:positionH relativeFrom="margin">
              <wp:posOffset>5546725</wp:posOffset>
            </wp:positionH>
            <wp:positionV relativeFrom="paragraph">
              <wp:posOffset>61595</wp:posOffset>
            </wp:positionV>
            <wp:extent cx="889000" cy="829617"/>
            <wp:effectExtent l="0" t="0" r="0" b="0"/>
            <wp:wrapNone/>
            <wp:docPr id="562" name="Picture 562"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 name="Picture 105" descr="A picture containing logo&#10;&#10;Description automatically generated"/>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889000" cy="829617"/>
                    </a:xfrm>
                    <a:prstGeom prst="rect">
                      <a:avLst/>
                    </a:prstGeom>
                    <a:noFill/>
                  </pic:spPr>
                </pic:pic>
              </a:graphicData>
            </a:graphic>
            <wp14:sizeRelH relativeFrom="margin">
              <wp14:pctWidth>0</wp14:pctWidth>
            </wp14:sizeRelH>
            <wp14:sizeRelV relativeFrom="margin">
              <wp14:pctHeight>0</wp14:pctHeight>
            </wp14:sizeRelV>
          </wp:anchor>
        </w:drawing>
      </w:r>
      <w:r w:rsidRPr="00946EF7">
        <w:rPr>
          <w:noProof/>
        </w:rPr>
        <w:drawing>
          <wp:anchor distT="0" distB="0" distL="114300" distR="114300" simplePos="0" relativeHeight="252509184" behindDoc="0" locked="0" layoutInCell="1" allowOverlap="1" wp14:anchorId="5AB52FD6" wp14:editId="66FA6344">
            <wp:simplePos x="0" y="0"/>
            <wp:positionH relativeFrom="column">
              <wp:posOffset>-418465</wp:posOffset>
            </wp:positionH>
            <wp:positionV relativeFrom="paragraph">
              <wp:posOffset>170815</wp:posOffset>
            </wp:positionV>
            <wp:extent cx="1139825" cy="1146175"/>
            <wp:effectExtent l="0" t="0" r="0" b="0"/>
            <wp:wrapNone/>
            <wp:docPr id="557" name="Picture 557" descr="A blue logo with a black background&#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7" name="Picture 557" descr="A blue logo with a black background&#10;&#10;Description automatically generated with low confidence"/>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1139825" cy="1146175"/>
                    </a:xfrm>
                    <a:prstGeom prst="rect">
                      <a:avLst/>
                    </a:prstGeom>
                    <a:noFill/>
                  </pic:spPr>
                </pic:pic>
              </a:graphicData>
            </a:graphic>
          </wp:anchor>
        </w:drawing>
      </w:r>
      <w:r w:rsidR="00946EF7" w:rsidRPr="00946EF7">
        <w:rPr>
          <w:rFonts w:ascii="Gadugi" w:hAnsi="Gadugi"/>
          <w:b/>
          <w:bCs/>
          <w:sz w:val="22"/>
          <w:lang w:bidi="ar-SA"/>
        </w:rPr>
        <w:t>Compare</w:t>
      </w:r>
      <w:r w:rsidR="00946EF7" w:rsidRPr="00946EF7">
        <w:rPr>
          <w:rFonts w:ascii="Gadugi" w:hAnsi="Gadugi"/>
          <w:sz w:val="22"/>
          <w:lang w:bidi="ar-SA"/>
        </w:rPr>
        <w:t xml:space="preserve"> your first self-assessment score at the beginning of this module to this one.  In your learning journal provide a short analysis of your thoughts about any differences.</w:t>
      </w:r>
      <w:r w:rsidR="00946EF7" w:rsidRPr="00946EF7">
        <w:rPr>
          <w:rFonts w:ascii="Gadugi" w:hAnsi="Gadugi" w:cs="Calibri"/>
          <w:noProof/>
          <w:color w:val="000000" w:themeColor="text1"/>
          <w:kern w:val="1"/>
          <w:sz w:val="22"/>
          <w:lang w:eastAsia="en-GB" w:bidi="ar-SA"/>
        </w:rPr>
        <w:t xml:space="preserve"> </w:t>
      </w:r>
    </w:p>
    <w:p w14:paraId="31320A0E" w14:textId="5FB85083" w:rsidR="00946EF7" w:rsidRPr="00946EF7" w:rsidRDefault="00946EF7" w:rsidP="00946EF7">
      <w:bookmarkStart w:id="24" w:name="_Toc71618726"/>
    </w:p>
    <w:p w14:paraId="67B882DD" w14:textId="04AC7352" w:rsidR="00946EF7" w:rsidRPr="00946EF7" w:rsidRDefault="00946EF7" w:rsidP="00946EF7"/>
    <w:p w14:paraId="2C8158F0" w14:textId="77777777" w:rsidR="00946EF7" w:rsidRPr="00946EF7" w:rsidRDefault="00946EF7" w:rsidP="00946EF7"/>
    <w:p w14:paraId="793DC44E" w14:textId="03CD8BA8" w:rsidR="00946EF7" w:rsidRDefault="00946EF7" w:rsidP="00946EF7"/>
    <w:p w14:paraId="7F734CB2" w14:textId="0552505D" w:rsidR="00985589" w:rsidRDefault="00985589" w:rsidP="00946EF7"/>
    <w:p w14:paraId="41E1B176" w14:textId="603A2085" w:rsidR="00985589" w:rsidRDefault="00985589" w:rsidP="00946EF7"/>
    <w:p w14:paraId="30FE79D7" w14:textId="2D94F9AF" w:rsidR="005C08E7" w:rsidRDefault="005C08E7" w:rsidP="00946EF7"/>
    <w:p w14:paraId="7135FA6F" w14:textId="77777777" w:rsidR="005C08E7" w:rsidRPr="00946EF7" w:rsidRDefault="005C08E7" w:rsidP="00946EF7"/>
    <w:p w14:paraId="51A0CB5D" w14:textId="77777777" w:rsidR="00946EF7" w:rsidRPr="00946EF7" w:rsidRDefault="00946EF7" w:rsidP="00946EF7"/>
    <w:p w14:paraId="20A67F56" w14:textId="55F51176" w:rsidR="00946EF7" w:rsidRPr="00946EF7" w:rsidRDefault="00946EF7" w:rsidP="00946EF7">
      <w:pPr>
        <w:keepNext/>
        <w:keepLines/>
        <w:spacing w:after="0" w:line="240" w:lineRule="auto"/>
        <w:jc w:val="center"/>
        <w:outlineLvl w:val="0"/>
        <w:rPr>
          <w:rFonts w:ascii="Gadugi" w:eastAsiaTheme="majorEastAsia" w:hAnsi="Gadugi" w:cstheme="majorBidi"/>
          <w:b/>
          <w:bCs/>
          <w:noProof/>
          <w:color w:val="2F5496" w:themeColor="accent1" w:themeShade="BF"/>
          <w:sz w:val="40"/>
          <w:szCs w:val="40"/>
          <w:lang w:eastAsia="en-GB" w:bidi="ar-SA"/>
        </w:rPr>
      </w:pPr>
      <w:r w:rsidRPr="00946EF7">
        <w:rPr>
          <w:rFonts w:ascii="Gadugi" w:eastAsia="Times New Roman" w:hAnsi="Gadugi" w:cstheme="minorHAnsi"/>
          <w:b/>
          <w:noProof/>
          <w:color w:val="2F5496" w:themeColor="accent1" w:themeShade="BF"/>
          <w:sz w:val="32"/>
          <w:szCs w:val="24"/>
          <w:lang w:val="en-GB" w:eastAsia="ja-JP" w:bidi="ar-SA"/>
        </w:rPr>
        <w:drawing>
          <wp:anchor distT="0" distB="0" distL="114300" distR="114300" simplePos="0" relativeHeight="252484608" behindDoc="0" locked="0" layoutInCell="1" allowOverlap="1" wp14:anchorId="6644AAA1" wp14:editId="7352C983">
            <wp:simplePos x="0" y="0"/>
            <wp:positionH relativeFrom="column">
              <wp:posOffset>3971025</wp:posOffset>
            </wp:positionH>
            <wp:positionV relativeFrom="paragraph">
              <wp:posOffset>126542</wp:posOffset>
            </wp:positionV>
            <wp:extent cx="2121535" cy="2152015"/>
            <wp:effectExtent l="0" t="0" r="0" b="0"/>
            <wp:wrapNone/>
            <wp:docPr id="1063" name="Picture 1063"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3" name="Picture 1063" descr="Shape, arrow&#10;&#10;Description automatically generated"/>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946EF7">
        <w:rPr>
          <w:rFonts w:ascii="Gadugi" w:eastAsiaTheme="majorEastAsia" w:hAnsi="Gadugi" w:cstheme="majorBidi"/>
          <w:b/>
          <w:bCs/>
          <w:noProof/>
          <w:color w:val="2F5496" w:themeColor="accent1" w:themeShade="BF"/>
          <w:sz w:val="40"/>
          <w:szCs w:val="40"/>
          <w:lang w:eastAsia="en-GB" w:bidi="ar-SA"/>
        </w:rPr>
        <w:t>Your 1</w:t>
      </w:r>
      <w:r>
        <w:rPr>
          <w:rFonts w:ascii="Gadugi" w:eastAsiaTheme="majorEastAsia" w:hAnsi="Gadugi" w:cstheme="majorBidi"/>
          <w:b/>
          <w:bCs/>
          <w:noProof/>
          <w:color w:val="2F5496" w:themeColor="accent1" w:themeShade="BF"/>
          <w:sz w:val="40"/>
          <w:szCs w:val="40"/>
          <w:lang w:eastAsia="en-GB" w:bidi="ar-SA"/>
        </w:rPr>
        <w:t>2</w:t>
      </w:r>
      <w:r w:rsidRPr="00946EF7">
        <w:rPr>
          <w:rFonts w:ascii="Gadugi" w:eastAsiaTheme="majorEastAsia" w:hAnsi="Gadugi" w:cstheme="majorBidi"/>
          <w:b/>
          <w:bCs/>
          <w:noProof/>
          <w:color w:val="2F5496" w:themeColor="accent1" w:themeShade="BF"/>
          <w:sz w:val="40"/>
          <w:szCs w:val="40"/>
          <w:vertAlign w:val="superscript"/>
          <w:lang w:eastAsia="en-GB" w:bidi="ar-SA"/>
        </w:rPr>
        <w:t>th</w:t>
      </w:r>
      <w:r w:rsidRPr="00946EF7">
        <w:rPr>
          <w:rFonts w:ascii="Gadugi" w:eastAsiaTheme="majorEastAsia" w:hAnsi="Gadugi" w:cstheme="majorBidi"/>
          <w:b/>
          <w:bCs/>
          <w:noProof/>
          <w:color w:val="2F5496" w:themeColor="accent1" w:themeShade="BF"/>
          <w:sz w:val="40"/>
          <w:szCs w:val="40"/>
          <w:lang w:eastAsia="en-GB" w:bidi="ar-SA"/>
        </w:rPr>
        <w:t xml:space="preserve"> PROMISE to your STUDENTS</w:t>
      </w:r>
    </w:p>
    <w:p w14:paraId="2E6FC3D6" w14:textId="77777777" w:rsidR="00946EF7" w:rsidRPr="00946EF7" w:rsidRDefault="00946EF7" w:rsidP="00946EF7">
      <w:pPr>
        <w:spacing w:line="240" w:lineRule="auto"/>
        <w:rPr>
          <w:color w:val="4472C4" w:themeColor="accent1"/>
          <w:lang w:eastAsia="en-GB" w:bidi="ar-SA"/>
        </w:rPr>
      </w:pPr>
    </w:p>
    <w:p w14:paraId="10B8A80F" w14:textId="77777777" w:rsidR="00946EF7" w:rsidRPr="00946EF7" w:rsidRDefault="00946EF7" w:rsidP="00946EF7">
      <w:pPr>
        <w:spacing w:line="240" w:lineRule="auto"/>
        <w:rPr>
          <w:color w:val="4472C4" w:themeColor="accent1"/>
          <w:lang w:eastAsia="en-GB" w:bidi="ar-SA"/>
        </w:rPr>
      </w:pPr>
      <w:r w:rsidRPr="00946EF7">
        <w:rPr>
          <w:noProof/>
        </w:rPr>
        <mc:AlternateContent>
          <mc:Choice Requires="wps">
            <w:drawing>
              <wp:anchor distT="0" distB="0" distL="114300" distR="114300" simplePos="0" relativeHeight="252497920" behindDoc="1" locked="0" layoutInCell="1" allowOverlap="1" wp14:anchorId="4A099D6D" wp14:editId="6DE93BBB">
                <wp:simplePos x="0" y="0"/>
                <wp:positionH relativeFrom="column">
                  <wp:posOffset>-488315</wp:posOffset>
                </wp:positionH>
                <wp:positionV relativeFrom="paragraph">
                  <wp:posOffset>158115</wp:posOffset>
                </wp:positionV>
                <wp:extent cx="1092200" cy="3937000"/>
                <wp:effectExtent l="19050" t="19050" r="12700" b="25400"/>
                <wp:wrapNone/>
                <wp:docPr id="476" name="Oval 47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092200" cy="3937000"/>
                        </a:xfrm>
                        <a:prstGeom prst="ellipse">
                          <a:avLst/>
                        </a:prstGeom>
                        <a:noFill/>
                        <a:ln w="53975"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11806D79" id="Oval 476" o:spid="_x0000_s1026" style="position:absolute;margin-left:-38.45pt;margin-top:12.45pt;width:86pt;height:310pt;z-index:-250818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4QCcQIAAOQEAAAOAAAAZHJzL2Uyb0RvYy54bWysVE1v2zAMvQ/YfxB0X52kadMYdYqgRYYB&#10;QVugHXpmZDkWJomapMTpfv0o2enHutOwi0CKj6T4/OjLq4PRbC99UGgrPj4ZcSatwFrZbcW/P66+&#10;XHAWItgaNFpZ8WcZ+NXi86fLzpVygi3qWnpGRWwoO1fxNkZXFkUQrTQQTtBJS8EGvYFIrt8WtYeO&#10;qhtdTEaj86JDXzuPQoZAtzd9kC9y/aaRIt41TZCR6YrT22I+fT436SwWl1BuPbhWieEZ8A+vMKAs&#10;NX0pdQMR2M6rD6WMEh4DNvFEoCmwaZSQeQaaZjz6Y5qHFpzMsxA5wb3QFP5fWXG7v/dM1RWfzs45&#10;s2DoI93tQbPkEzudCyWBHty9T/MFt0bxI1CgeBdJThgwh8abhKXp2CFT/fxCtTxEJuhyPJpP6Ptx&#10;Jih2Oj+djchJVaE8pjsf4leJhiWj4lJr5UKiA0rYr0Ps0UdUura4UlrTPZTasq7iZ6fz2Rn1AFJW&#10;oyGSaRzNGuyWM9BbkqyIPpcMqFWd0lN28NvNtfaMeKj4akVvOz7uHSz1voHQ9rgc6gVlVCRVa2Uq&#10;fpGSj9napuoy63KY4JW4ZG2wfqbv4bEXanBipajJGkK8B0/KJMZo2+IdHY1GGhEHi7MW/a+/3Sc8&#10;CYainHWkdBr/5w685Ex/sySl+Xg6TauRnenZbEKOfxvZvI3YnblGYmVMe+1ENhM+6qPZeDRPtJTL&#10;1JVCYAX17okenOvYbyCttZDLZYbROjiIa/vgRCqeeEr0Ph6ewLtBApHUc4vHrfgggx6bMi0udxEb&#10;lTXyyusgWlqlLLRh7dOuvvUz6vXntPgNAAD//wMAUEsDBBQABgAIAAAAIQD62Los3wAAAAkBAAAP&#10;AAAAZHJzL2Rvd25yZXYueG1sTI/BTsMwDIbvSLxDZCRuW7pROlqaTtOkgdAkJDoeIGtMW0icqsm2&#10;8vaYE5ws259+fy7Xk7PijGPoPSlYzBMQSI03PbUK3g+72QOIEDUZbT2hgm8MsK6ur0pdGH+hNzzX&#10;sRUcQqHQCroYh0LK0HTodJj7AYl3H350OnI7ttKM+sLhzsplkmTS6Z74QqcH3HbYfNUnpyB9en5d&#10;baOpk3BX293+5TPvNgelbm+mzSOIiFP8g+FXn9WhYqejP5EJwiqYrbKcUQXLlCsD+f0CxFFBlvJA&#10;VqX8/0H1AwAA//8DAFBLAQItABQABgAIAAAAIQC2gziS/gAAAOEBAAATAAAAAAAAAAAAAAAAAAAA&#10;AABbQ29udGVudF9UeXBlc10ueG1sUEsBAi0AFAAGAAgAAAAhADj9If/WAAAAlAEAAAsAAAAAAAAA&#10;AAAAAAAALwEAAF9yZWxzLy5yZWxzUEsBAi0AFAAGAAgAAAAhAHqPhAJxAgAA5AQAAA4AAAAAAAAA&#10;AAAAAAAALgIAAGRycy9lMm9Eb2MueG1sUEsBAi0AFAAGAAgAAAAhAPrYuizfAAAACQEAAA8AAAAA&#10;AAAAAAAAAAAAywQAAGRycy9kb3ducmV2LnhtbFBLBQYAAAAABAAEAPMAAADXBQAAAAA=&#10;" filled="f" strokecolor="red" strokeweight="4.25pt">
                <v:stroke joinstyle="miter"/>
                <v:path arrowok="t"/>
              </v:oval>
            </w:pict>
          </mc:Fallback>
        </mc:AlternateContent>
      </w:r>
    </w:p>
    <w:p w14:paraId="17140D96" w14:textId="77777777" w:rsidR="00946EF7" w:rsidRPr="00946EF7" w:rsidRDefault="00946EF7" w:rsidP="00946EF7">
      <w:pPr>
        <w:spacing w:line="240" w:lineRule="auto"/>
        <w:rPr>
          <w:rFonts w:eastAsia="Times New Roman" w:cstheme="minorHAnsi"/>
          <w:b/>
          <w:color w:val="4472C4" w:themeColor="accent1"/>
          <w:szCs w:val="24"/>
          <w:lang w:val="en-GB" w:eastAsia="ja-JP" w:bidi="ar-SA"/>
        </w:rPr>
      </w:pPr>
      <w:r w:rsidRPr="00946EF7">
        <w:rPr>
          <w:noProof/>
        </w:rPr>
        <mc:AlternateContent>
          <mc:Choice Requires="wps">
            <w:drawing>
              <wp:anchor distT="0" distB="0" distL="114300" distR="114300" simplePos="0" relativeHeight="252498944" behindDoc="0" locked="0" layoutInCell="1" allowOverlap="1" wp14:anchorId="27A56CAC" wp14:editId="1046C027">
                <wp:simplePos x="0" y="0"/>
                <wp:positionH relativeFrom="column">
                  <wp:posOffset>249555</wp:posOffset>
                </wp:positionH>
                <wp:positionV relativeFrom="paragraph">
                  <wp:posOffset>160020</wp:posOffset>
                </wp:positionV>
                <wp:extent cx="266700" cy="406400"/>
                <wp:effectExtent l="38100" t="38100" r="0" b="12700"/>
                <wp:wrapNone/>
                <wp:docPr id="477" name="Isosceles Triangle 47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rot="10434248">
                          <a:off x="0" y="0"/>
                          <a:ext cx="266700" cy="406400"/>
                        </a:xfrm>
                        <a:prstGeom prst="triangle">
                          <a:avLst/>
                        </a:prstGeom>
                        <a:solidFill>
                          <a:srgbClr val="FF0000"/>
                        </a:solidFill>
                        <a:ln w="12700"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xmlns="">
            <w:pict>
              <v:shapetype w14:anchorId="49362FFA"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477" o:spid="_x0000_s1026" type="#_x0000_t5" style="position:absolute;margin-left:19.65pt;margin-top:12.6pt;width:21pt;height:32pt;rotation:11396981fd;z-index:252498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ZuWkgQIAACkFAAAOAAAAZHJzL2Uyb0RvYy54bWysVE1v2zAMvQ/YfxB0X+1kXtIZdYqgRYYC&#10;QRugLXpmZNkWpq9JSpzu14+SnTbtdhiG+SCIIk0+Pj3q4vKgJNlz54XRFZ2c5ZRwzUwtdFvRx4fV&#10;p3NKfABdgzSaV/SZe3q5+Pjhorcln5rOyJo7gkm0L3tb0S4EW2aZZx1X4M+M5RqdjXEKApquzWoH&#10;PWZXMpvm+SzrjautM4x7j6fXg5MuUv6m4SzcNY3ngciKIraQVpfWbVyzxQWUrQPbCTbCgH9AoUBo&#10;LPqS6hoCkJ0Tv6VSgjnjTRPOmFGZaRrBeOoBu5nk77q578Dy1AuS4+0LTf7/pWW3+40joq5oMZ9T&#10;okHhJd144xmX3JMHJ0C3kpPoRa5660v85d5uXOzW27Vh3z06sjeeaPgx5tA4RZxB5id58bmYFueJ&#10;KGydHNI9PL/cAz8EwvBwOpvNc7wthq4inxW4jyWgjLliXet8+MaNInFT0TCiTIlhv/ZhCD+GJahG&#10;inolpEyGa7dX0pE9oCxWqxy/sYI/DZOa9Ah7OoABlGcjISAuZZEwr1tKQLaoexZcqv3mb/93RSLI&#10;a/DdACZlGFSpRMDRkEJV9DwiPEKUOrbAk7jHVl/5jrutqZ/xUhPnyKK3bCWwyBp82IBDeeMhjmy4&#10;w6WRBls0446SzriffzqP8ag69FLS47hg+z924Dgl8kajHr9OiiLOVzKKL/MpGu7Usz316J26Mkj9&#10;JKFL2xgf5HHbOKOecLKXsSq6QDOsPRA9GldhGGN8GxhfLlMYzpSFsNb3lsXkR6k8HJ7A2aNYUGW3&#10;5jhaUL7TyxAb/9RmuQumEUlMr7yOWsd5TJIc34448Kd2inp94Ra/AAAA//8DAFBLAwQUAAYACAAA&#10;ACEAeIE7md0AAAAHAQAADwAAAGRycy9kb3ducmV2LnhtbEyOwU7DMBBE70j8g7WVuFGnqYjSEKdC&#10;QA8IhCDthZsbb5OIeB1stw1/z3KC02g0o5lXric7iBP60DtSsJgnIJAaZ3pqFey2m+scRIiajB4c&#10;oYJvDLCuLi9KXRh3pnc81bEVPEKh0Aq6GMdCytB0aHWYuxGJs4PzVke2vpXG6zOP20GmSZJJq3vi&#10;h06PeN9h81kfrYLsbZP53dNUv3zgs8kfXr+2jz5T6mo23d2CiDjFvzL84jM6VMy0d0cyQQwKlqsl&#10;NxWkNykIzvMF+z3rKgVZlfI/f/UDAAD//wMAUEsBAi0AFAAGAAgAAAAhALaDOJL+AAAA4QEAABMA&#10;AAAAAAAAAAAAAAAAAAAAAFtDb250ZW50X1R5cGVzXS54bWxQSwECLQAUAAYACAAAACEAOP0h/9YA&#10;AACUAQAACwAAAAAAAAAAAAAAAAAvAQAAX3JlbHMvLnJlbHNQSwECLQAUAAYACAAAACEA9mblpIEC&#10;AAApBQAADgAAAAAAAAAAAAAAAAAuAgAAZHJzL2Uyb0RvYy54bWxQSwECLQAUAAYACAAAACEAeIE7&#10;md0AAAAHAQAADwAAAAAAAAAAAAAAAADbBAAAZHJzL2Rvd25yZXYueG1sUEsFBgAAAAAEAAQA8wAA&#10;AOUFAAAAAA==&#10;" fillcolor="red" strokecolor="red" strokeweight="1pt">
                <v:path arrowok="t"/>
              </v:shape>
            </w:pict>
          </mc:Fallback>
        </mc:AlternateContent>
      </w:r>
      <w:r w:rsidRPr="00946EF7">
        <w:rPr>
          <w:noProof/>
        </w:rPr>
        <mc:AlternateContent>
          <mc:Choice Requires="wps">
            <w:drawing>
              <wp:anchor distT="0" distB="0" distL="114300" distR="114300" simplePos="0" relativeHeight="252491776" behindDoc="0" locked="0" layoutInCell="1" allowOverlap="1" wp14:anchorId="05465E74" wp14:editId="77A24A26">
                <wp:simplePos x="0" y="0"/>
                <wp:positionH relativeFrom="column">
                  <wp:posOffset>-238125</wp:posOffset>
                </wp:positionH>
                <wp:positionV relativeFrom="paragraph">
                  <wp:posOffset>321945</wp:posOffset>
                </wp:positionV>
                <wp:extent cx="495935" cy="525145"/>
                <wp:effectExtent l="19050" t="19050" r="0" b="8255"/>
                <wp:wrapNone/>
                <wp:docPr id="512" name="Oval 51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95935" cy="525145"/>
                        </a:xfrm>
                        <a:prstGeom prst="ellipse">
                          <a:avLst/>
                        </a:prstGeom>
                        <a:solidFill>
                          <a:sysClr val="window" lastClr="FFFFFF"/>
                        </a:solidFill>
                        <a:ln w="31750" cap="flat" cmpd="sng" algn="ctr">
                          <a:solidFill>
                            <a:srgbClr val="002060"/>
                          </a:solidFill>
                          <a:prstDash val="solid"/>
                          <a:miter lim="800000"/>
                        </a:ln>
                        <a:effectLst/>
                      </wps:spPr>
                      <wps:txbx>
                        <w:txbxContent>
                          <w:p w14:paraId="52C3ACA8" w14:textId="77777777" w:rsidR="00946EF7" w:rsidRPr="00700CF3" w:rsidRDefault="00946EF7" w:rsidP="00946EF7">
                            <w:pPr>
                              <w:jc w:val="center"/>
                              <w:rPr>
                                <w:color w:val="002060"/>
                                <w:sz w:val="36"/>
                                <w:szCs w:val="36"/>
                              </w:rPr>
                            </w:pPr>
                            <w:r>
                              <w:rPr>
                                <w:color w:val="002060"/>
                                <w:sz w:val="36"/>
                                <w:szCs w:val="36"/>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5465E74" id="Oval 512" o:spid="_x0000_s1058" style="position:absolute;margin-left:-18.75pt;margin-top:25.35pt;width:39.05pt;height:41.35pt;z-index:252491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cHOVfQIAAAkFAAAOAAAAZHJzL2Uyb0RvYy54bWysVFtv2yAUfp+0/4B4X+2kcS9WnSpqlWlS&#10;1FZqpz4TjGM04DAgsbNfvwN20nTd0zQ/oHM498/f4ea214rshPMSTEUnZzklwnCopdlU9PvL8ssV&#10;JT4wUzMFRlR0Lzy9nX/+dNPZUkyhBVULRzCJ8WVnK9qGYMss87wVmvkzsMKgsQGnWUDVbbLasQ6z&#10;a5VN8/wi68DV1gEX3uPt/WCk85S/aQQPj03jRSCqothbSKdL5zqe2fyGlRvHbCv52Ab7hy40kwaL&#10;HlPds8DI1skPqbTkDjw04YyDzqBpJBdpBpxmkv8xzXPLrEizIDjeHmHy/y8tf9g92ycXW/d2BfyH&#10;R0SyzvryaImKH336xunoi42TPqG4P6Io+kA4Xs6ui+vzghKOpmJaTGZFRDlj5SHYOh++CtAkChUV&#10;Sknr45ysZLuVD4P3wSu1BkrWS6lUUvb+TjmyY/hLkQk1dJQo5gNeVnSZvrGgPw1ThnQVPZ9cFsgD&#10;zpBrjWIBRW3rinqzoYSpDZKYB5d6eRft3WZ9rJrn0/wicQeneucWm75nvh26S6aBYloG5LmSuqJX&#10;efzGFpWJI4nE1HH0N7yjFPp1TyR2eD6NIfFqDfX+yREHA5u95UuJdVeIwRNzSF8cEFcyPOLRKMCp&#10;YZQoacH9+tt99EdWoZWSDtcBEfm5ZU4gtN8M8u16MpvF/UnKrLicouJOLetTi9nqO8DfM8HltzyJ&#10;0T+og9g40K+4uYtYFU3McKw9YD8qd2FYU9x9LhaL5IY7Y1lYmWfLY/IIXUT8pX9lzo50CsjDBzis&#10;zgdKDb4x0sBiG6CRiW9vuI70x31LpB3fhrjQp3ryenvB5r8BAAD//wMAUEsDBBQABgAIAAAAIQDr&#10;etk+4AAAAAkBAAAPAAAAZHJzL2Rvd25yZXYueG1sTI9NS8NAEIbvgv9hGcFbu5umX8RsiggKzUWs&#10;CvW2zY5JMDsbsps2/nvHkx6H9+F9n8l3k+vEGYfQetKQzBUIpMrblmoNb6+Psy2IEA1Z03lCDd8Y&#10;YFdcX+Ums/5CL3g+xFpwCYXMaGhi7DMpQ9WgM2HueyTOPv3gTORzqKUdzIXLXScXSq2lMy3xQmN6&#10;fGiw+jqMTsP+aV99NNvjsVyMZVnWz8m79InWtzfT/R2IiFP8g+FXn9WhYKeTH8kG0WmYpZsVoxpW&#10;agOCgaVagzgxmKZLkEUu/39Q/AAAAP//AwBQSwECLQAUAAYACAAAACEAtoM4kv4AAADhAQAAEwAA&#10;AAAAAAAAAAAAAAAAAAAAW0NvbnRlbnRfVHlwZXNdLnhtbFBLAQItABQABgAIAAAAIQA4/SH/1gAA&#10;AJQBAAALAAAAAAAAAAAAAAAAAC8BAABfcmVscy8ucmVsc1BLAQItABQABgAIAAAAIQAccHOVfQIA&#10;AAkFAAAOAAAAAAAAAAAAAAAAAC4CAABkcnMvZTJvRG9jLnhtbFBLAQItABQABgAIAAAAIQDretk+&#10;4AAAAAkBAAAPAAAAAAAAAAAAAAAAANcEAABkcnMvZG93bnJldi54bWxQSwUGAAAAAAQABADzAAAA&#10;5AUAAAAA&#10;" fillcolor="window" strokecolor="#002060" strokeweight="2.5pt">
                <v:stroke joinstyle="miter"/>
                <v:path arrowok="t"/>
                <v:textbox>
                  <w:txbxContent>
                    <w:p w14:paraId="52C3ACA8" w14:textId="77777777" w:rsidR="00946EF7" w:rsidRPr="00700CF3" w:rsidRDefault="00946EF7" w:rsidP="00946EF7">
                      <w:pPr>
                        <w:jc w:val="center"/>
                        <w:rPr>
                          <w:color w:val="002060"/>
                          <w:sz w:val="36"/>
                          <w:szCs w:val="36"/>
                        </w:rPr>
                      </w:pPr>
                      <w:r>
                        <w:rPr>
                          <w:color w:val="002060"/>
                          <w:sz w:val="36"/>
                          <w:szCs w:val="36"/>
                        </w:rPr>
                        <w:t>1</w:t>
                      </w:r>
                    </w:p>
                  </w:txbxContent>
                </v:textbox>
              </v:oval>
            </w:pict>
          </mc:Fallback>
        </mc:AlternateContent>
      </w:r>
    </w:p>
    <w:p w14:paraId="7759E790" w14:textId="77777777" w:rsidR="00946EF7" w:rsidRPr="00946EF7" w:rsidRDefault="00946EF7" w:rsidP="00946EF7">
      <w:pPr>
        <w:spacing w:line="240" w:lineRule="auto"/>
        <w:rPr>
          <w:rFonts w:eastAsia="Times New Roman" w:cstheme="minorHAnsi"/>
          <w:b/>
          <w:color w:val="4472C4" w:themeColor="accent1"/>
          <w:szCs w:val="24"/>
          <w:lang w:val="en-GB" w:eastAsia="ja-JP" w:bidi="ar-SA"/>
        </w:rPr>
      </w:pPr>
      <w:r w:rsidRPr="00946EF7">
        <w:rPr>
          <w:noProof/>
          <w:color w:val="4472C4" w:themeColor="accent1"/>
          <w:lang w:eastAsia="en-GB" w:bidi="ar-SA"/>
        </w:rPr>
        <w:drawing>
          <wp:anchor distT="0" distB="0" distL="114300" distR="114300" simplePos="0" relativeHeight="252483584" behindDoc="0" locked="0" layoutInCell="1" allowOverlap="1" wp14:anchorId="280394FC" wp14:editId="2C7740B8">
            <wp:simplePos x="0" y="0"/>
            <wp:positionH relativeFrom="column">
              <wp:posOffset>5155384</wp:posOffset>
            </wp:positionH>
            <wp:positionV relativeFrom="paragraph">
              <wp:posOffset>3140891</wp:posOffset>
            </wp:positionV>
            <wp:extent cx="1347470" cy="1249680"/>
            <wp:effectExtent l="0" t="0" r="0" b="0"/>
            <wp:wrapNone/>
            <wp:docPr id="1062" name="Picture 1062" descr="A picture containing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2" name="Picture 1062" descr="A picture containing arrow&#10;&#10;Description automatically generated"/>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347470" cy="1249680"/>
                    </a:xfrm>
                    <a:prstGeom prst="rect">
                      <a:avLst/>
                    </a:prstGeom>
                    <a:noFill/>
                  </pic:spPr>
                </pic:pic>
              </a:graphicData>
            </a:graphic>
          </wp:anchor>
        </w:drawing>
      </w:r>
      <w:r w:rsidRPr="00946EF7">
        <w:rPr>
          <w:noProof/>
        </w:rPr>
        <mc:AlternateContent>
          <mc:Choice Requires="wps">
            <w:drawing>
              <wp:anchor distT="0" distB="0" distL="114300" distR="114300" simplePos="0" relativeHeight="252499968" behindDoc="0" locked="0" layoutInCell="1" allowOverlap="1" wp14:anchorId="75FA9D05" wp14:editId="2A66C247">
                <wp:simplePos x="0" y="0"/>
                <wp:positionH relativeFrom="column">
                  <wp:posOffset>-356870</wp:posOffset>
                </wp:positionH>
                <wp:positionV relativeFrom="paragraph">
                  <wp:posOffset>2952115</wp:posOffset>
                </wp:positionV>
                <wp:extent cx="266700" cy="406400"/>
                <wp:effectExtent l="0" t="19050" r="76200" b="50800"/>
                <wp:wrapNone/>
                <wp:docPr id="478" name="Isosceles Triangle 47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rot="20073860">
                          <a:off x="0" y="0"/>
                          <a:ext cx="266700" cy="406400"/>
                        </a:xfrm>
                        <a:prstGeom prst="triangle">
                          <a:avLst/>
                        </a:prstGeom>
                        <a:solidFill>
                          <a:srgbClr val="FF0000"/>
                        </a:solidFill>
                        <a:ln w="12700"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xmlns="">
            <w:pict>
              <v:shape w14:anchorId="0C58643B" id="Isosceles Triangle 478" o:spid="_x0000_s1026" type="#_x0000_t5" style="position:absolute;margin-left:-28.1pt;margin-top:232.45pt;width:21pt;height:32pt;rotation:-1666952fd;z-index:2524999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Lb8TgAIAACkFAAAOAAAAZHJzL2Uyb0RvYy54bWysVEtv2zAMvg/YfxB0X+1kWdIZdYqgRYYC&#10;QVegHXpmZMkWptckJU7360fJTpt2OwzDfBBIkebj40ddXB60Invug7SmppOzkhJumG2kaWv67WH9&#10;4ZySEME0oKzhNX3igV4u37+76F3Fp7azquGeYBATqt7VtIvRVUURWMc1hDPruEGjsF5DRNW3ReOh&#10;x+haFdOynBe99Y3zlvEQ8PZ6MNJlji8EZ/GrEIFHomqKtcV8+nxu01ksL6BqPbhOsrEM+IcqNEiD&#10;SZ9DXUMEsvPyt1BaMm+DFfGMWV1YISTjuQfsZlK+6ea+A8dzLwhOcM8whf8Xlt3u7zyRTU1nCxyV&#10;AY1Dugk2MK54IA9egmkVJ8mKWPUuVPjLvbvzqdvgNpZ9D2goXlmSEkafg/CaeIvI47wWH8/nZQYK&#10;WyeHPIen5znwQyQML6fz+aLEaTE0zcr5DOWUAqoUK+V1PsQv3GqShJrGscocGPabEAf3o1su1SrZ&#10;rKVSWfHt9kp5sgekxXpd4jdmCKduypAeST0digGkp1AQsS7tELBgWkpAtch7Fn3O/erv8HdJUpHX&#10;ELqhmBxhYKWWEVdDSV3T81ThsURlUgs8k3ts9QXvJG1t84RDzZgjisGxtcQkGwjxDjzSGy9xZeNX&#10;PISy2KIdJUo663/+6T75I+vQSkmP64Lt/9iB55SoG4N8/DyZzdJ+ZWX2aTFFxZ9atqcWs9NXFqGf&#10;5OqymPyjOorCW/2Im71KWdEEhmHuAehRuYrDGuPbwPhqld1wpxzEjbl3LAU/UuXh8AjeHcmCLLu1&#10;x9WC6g1fBt/0p7GrXbRCZjK94DpyHfcxU3J8O9LCn+rZ6+WFW/4CAAD//wMAUEsDBBQABgAIAAAA&#10;IQCEhepq4QAAAAsBAAAPAAAAZHJzL2Rvd25yZXYueG1sTI/LTsMwEEX3SPyDNUjsUqchjdI0ToUq&#10;sQOhPkAsnXiaRMTjyHbT8PeYVVnOzNGdc8vtrAc2oXW9IQHLRQwMqTGqp1bA6fgS5cCcl6TkYAgF&#10;/KCDbXV/V8pCmSvtcTr4loUQcoUU0Hk/Fpy7pkMt3cKMSOF2NlZLH0bbcmXlNYTrgSdxnHEtewof&#10;OjnirsPm+3DRAr7eT2/Wx3X+NKW78UMdXz+HfSPE48P8vAHmcfY3GP70gzpUwak2F1KODQKiVZYE&#10;VECapWtggYiWadjUAlZJvgZelfx/h+oXAAD//wMAUEsBAi0AFAAGAAgAAAAhALaDOJL+AAAA4QEA&#10;ABMAAAAAAAAAAAAAAAAAAAAAAFtDb250ZW50X1R5cGVzXS54bWxQSwECLQAUAAYACAAAACEAOP0h&#10;/9YAAACUAQAACwAAAAAAAAAAAAAAAAAvAQAAX3JlbHMvLnJlbHNQSwECLQAUAAYACAAAACEAfS2/&#10;E4ACAAApBQAADgAAAAAAAAAAAAAAAAAuAgAAZHJzL2Uyb0RvYy54bWxQSwECLQAUAAYACAAAACEA&#10;hIXqauEAAAALAQAADwAAAAAAAAAAAAAAAADaBAAAZHJzL2Rvd25yZXYueG1sUEsFBgAAAAAEAAQA&#10;8wAAAOgFAAAAAA==&#10;" fillcolor="red" strokecolor="red" strokeweight="1pt">
                <v:path arrowok="t"/>
              </v:shape>
            </w:pict>
          </mc:Fallback>
        </mc:AlternateContent>
      </w:r>
      <w:r w:rsidRPr="00946EF7">
        <w:rPr>
          <w:noProof/>
        </w:rPr>
        <mc:AlternateContent>
          <mc:Choice Requires="wps">
            <w:drawing>
              <wp:anchor distT="0" distB="0" distL="114300" distR="114300" simplePos="0" relativeHeight="252496896" behindDoc="0" locked="0" layoutInCell="1" allowOverlap="1" wp14:anchorId="4337E234" wp14:editId="51EDB883">
                <wp:simplePos x="0" y="0"/>
                <wp:positionH relativeFrom="column">
                  <wp:posOffset>-237490</wp:posOffset>
                </wp:positionH>
                <wp:positionV relativeFrom="paragraph">
                  <wp:posOffset>2032000</wp:posOffset>
                </wp:positionV>
                <wp:extent cx="495935" cy="525145"/>
                <wp:effectExtent l="19050" t="19050" r="0" b="8255"/>
                <wp:wrapNone/>
                <wp:docPr id="526" name="Oval 52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95935" cy="525145"/>
                        </a:xfrm>
                        <a:prstGeom prst="ellipse">
                          <a:avLst/>
                        </a:prstGeom>
                        <a:solidFill>
                          <a:sysClr val="window" lastClr="FFFFFF"/>
                        </a:solidFill>
                        <a:ln w="31750" cap="flat" cmpd="sng" algn="ctr">
                          <a:solidFill>
                            <a:srgbClr val="002060"/>
                          </a:solidFill>
                          <a:prstDash val="solid"/>
                          <a:miter lim="800000"/>
                        </a:ln>
                        <a:effectLst/>
                      </wps:spPr>
                      <wps:txbx>
                        <w:txbxContent>
                          <w:p w14:paraId="64943EC2" w14:textId="77777777" w:rsidR="00946EF7" w:rsidRPr="00700CF3" w:rsidRDefault="00946EF7" w:rsidP="00946EF7">
                            <w:pPr>
                              <w:jc w:val="center"/>
                              <w:rPr>
                                <w:color w:val="002060"/>
                                <w:sz w:val="36"/>
                                <w:szCs w:val="36"/>
                              </w:rPr>
                            </w:pPr>
                            <w:r>
                              <w:rPr>
                                <w:color w:val="002060"/>
                                <w:sz w:val="36"/>
                                <w:szCs w:val="36"/>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4337E234" id="Oval 526" o:spid="_x0000_s1059" style="position:absolute;margin-left:-18.7pt;margin-top:160pt;width:39.05pt;height:41.35pt;z-index:252496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ErsYfAIAAAkFAAAOAAAAZHJzL2Uyb0RvYy54bWysVMlu2zAQvRfoPxC8N5K3LELkwEjgooCR&#10;GEiKnGmKsoiSHJakLblf3yElO07TU1EdiBnO/vSGt3edVmQvnJdgSjq6yCkRhkMlzbak31+WX64p&#10;8YGZiikwoqQH4end/POn29YWYgwNqEo4gkmML1pb0iYEW2SZ543QzF+AFQaNNTjNAqpum1WOtZhd&#10;q2yc55dZC66yDrjwHm8feiOdp/x1LXh4qmsvAlElxd5COl06N/HM5res2DpmG8mHNtg/dKGZNFj0&#10;lOqBBUZ2Tn5IpSV34KEOFxx0BnUtuUgz4DSj/I9pnhtmRZoFwfH2BJP/f2n54/7Zrl1s3dsV8B8e&#10;Ecla64uTJSp+8Olqp6MvNk66hOLhhKLoAuF4Ob2Z3UxmlHA0zcaz0XQWUc5YcQy2zoevAjSJQkmF&#10;UtL6OCcr2H7lQ+999EqtgZLVUiqVlIO/V47sGf5SZEIFLSWK+YCXJV2mbyjoz8OUIW1JJ6OrGfKA&#10;M+RarVhAUduqpN5sKWFqiyTmwaVe3kV7t92cqub5OL9M3MGp3rnFph+Yb/rukqmnmJYBea6kLul1&#10;Hr+hRWXiSCIxdRj9De8ohW7TEYkdTiYxJF5toDqsHXHQs9lbvpRYd4UYrJlD+uKAuJLhCY9aAU4N&#10;g0RJA+7X3+6jP7IKrZS0uA6IyM8dcwKh/WaQbzej6TTuT1Kms6sxKu7csjm3mJ2+B/w9I1x+y5MY&#10;/YM6irUD/Yqbu4hV0cQMx9o99oNyH/o1xd3nYrFIbrgzloWVebY8Jo/QRcRfulfm7ECngDx8hOPq&#10;fKBU7xsjDSx2AWqZ+PaG60B/3LdE2uFtiAt9rievtxds/hsAAP//AwBQSwMEFAAGAAgAAAAhAGZA&#10;yVPgAAAACgEAAA8AAABkcnMvZG93bnJldi54bWxMj8FKw0AQhu+C77CM4K3dJC2mxGyKCArNRawK&#10;9bbNjtlgdjZkN218e6cnPQ3DfPz/N+V2dr044Rg6TwrSZQICqfGmo1bB+9vTYgMiRE1G955QwQ8G&#10;2FbXV6UujD/TK572sRUcQqHQCmyMQyFlaCw6HZZ+QOLblx+djryOrTSjPnO462WWJHfS6Y64weoB&#10;Hy023/vJKdg975pPuzkc6myq67p9ST+kT5W6vZkf7kFEnOMfDBd9VoeKnY5+IhNEr2CxyteMKlhx&#10;Dwgm1kkO4niZWQ6yKuX/F6pfAAAA//8DAFBLAQItABQABgAIAAAAIQC2gziS/gAAAOEBAAATAAAA&#10;AAAAAAAAAAAAAAAAAABbQ29udGVudF9UeXBlc10ueG1sUEsBAi0AFAAGAAgAAAAhADj9If/WAAAA&#10;lAEAAAsAAAAAAAAAAAAAAAAALwEAAF9yZWxzLy5yZWxzUEsBAi0AFAAGAAgAAAAhAMoSuxh8AgAA&#10;CQUAAA4AAAAAAAAAAAAAAAAALgIAAGRycy9lMm9Eb2MueG1sUEsBAi0AFAAGAAgAAAAhAGZAyVPg&#10;AAAACgEAAA8AAAAAAAAAAAAAAAAA1gQAAGRycy9kb3ducmV2LnhtbFBLBQYAAAAABAAEAPMAAADj&#10;BQAAAAA=&#10;" fillcolor="window" strokecolor="#002060" strokeweight="2.5pt">
                <v:stroke joinstyle="miter"/>
                <v:path arrowok="t"/>
                <v:textbox>
                  <w:txbxContent>
                    <w:p w14:paraId="64943EC2" w14:textId="77777777" w:rsidR="00946EF7" w:rsidRPr="00700CF3" w:rsidRDefault="00946EF7" w:rsidP="00946EF7">
                      <w:pPr>
                        <w:jc w:val="center"/>
                        <w:rPr>
                          <w:color w:val="002060"/>
                          <w:sz w:val="36"/>
                          <w:szCs w:val="36"/>
                        </w:rPr>
                      </w:pPr>
                      <w:r>
                        <w:rPr>
                          <w:color w:val="002060"/>
                          <w:sz w:val="36"/>
                          <w:szCs w:val="36"/>
                        </w:rPr>
                        <w:t>3</w:t>
                      </w:r>
                    </w:p>
                  </w:txbxContent>
                </v:textbox>
              </v:oval>
            </w:pict>
          </mc:Fallback>
        </mc:AlternateContent>
      </w:r>
      <w:r w:rsidRPr="00946EF7">
        <w:rPr>
          <w:noProof/>
        </w:rPr>
        <mc:AlternateContent>
          <mc:Choice Requires="wps">
            <w:drawing>
              <wp:anchor distT="0" distB="0" distL="114300" distR="114300" simplePos="0" relativeHeight="252495872" behindDoc="0" locked="0" layoutInCell="1" allowOverlap="1" wp14:anchorId="27CC4857" wp14:editId="630007C5">
                <wp:simplePos x="0" y="0"/>
                <wp:positionH relativeFrom="column">
                  <wp:posOffset>-237490</wp:posOffset>
                </wp:positionH>
                <wp:positionV relativeFrom="paragraph">
                  <wp:posOffset>1036955</wp:posOffset>
                </wp:positionV>
                <wp:extent cx="495935" cy="525145"/>
                <wp:effectExtent l="19050" t="19050" r="0" b="8255"/>
                <wp:wrapNone/>
                <wp:docPr id="525" name="Oval 52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95935" cy="525145"/>
                        </a:xfrm>
                        <a:prstGeom prst="ellipse">
                          <a:avLst/>
                        </a:prstGeom>
                        <a:solidFill>
                          <a:sysClr val="window" lastClr="FFFFFF"/>
                        </a:solidFill>
                        <a:ln w="31750" cap="flat" cmpd="sng" algn="ctr">
                          <a:solidFill>
                            <a:srgbClr val="002060"/>
                          </a:solidFill>
                          <a:prstDash val="solid"/>
                          <a:miter lim="800000"/>
                        </a:ln>
                        <a:effectLst/>
                      </wps:spPr>
                      <wps:txbx>
                        <w:txbxContent>
                          <w:p w14:paraId="5F2FF777" w14:textId="77777777" w:rsidR="00946EF7" w:rsidRPr="00700CF3" w:rsidRDefault="00946EF7" w:rsidP="00946EF7">
                            <w:pPr>
                              <w:jc w:val="center"/>
                              <w:rPr>
                                <w:color w:val="002060"/>
                                <w:sz w:val="36"/>
                                <w:szCs w:val="36"/>
                              </w:rPr>
                            </w:pPr>
                            <w:r>
                              <w:rPr>
                                <w:color w:val="002060"/>
                                <w:sz w:val="36"/>
                                <w:szCs w:val="36"/>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27CC4857" id="Oval 525" o:spid="_x0000_s1060" style="position:absolute;margin-left:-18.7pt;margin-top:81.65pt;width:39.05pt;height:41.35pt;z-index:252495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MiAPfQIAAAkFAAAOAAAAZHJzL2Uyb0RvYy54bWysVFtv2yAUfp+0/4B4X+2kcS9WnSpqlWlS&#10;1FZqpz4TjGM04DAgsbNfvwN20nTd0zQ/oHM498/f4ea214rshPMSTEUnZzklwnCopdlU9PvL8ssV&#10;JT4wUzMFRlR0Lzy9nX/+dNPZUkyhBVULRzCJ8WVnK9qGYMss87wVmvkzsMKgsQGnWUDVbbLasQ6z&#10;a5VN8/wi68DV1gEX3uPt/WCk85S/aQQPj03jRSCqothbSKdL5zqe2fyGlRvHbCv52Ab7hy40kwaL&#10;HlPds8DI1skPqbTkDjw04YyDzqBpJBdpBpxmkv8xzXPLrEizIDjeHmHy/y8tf9g92ycXW/d2BfyH&#10;R0SyzvryaImKH336xunoi42TPqG4P6Io+kA4Xs6ui+vzghKOpmJaTGZFRDlj5SHYOh++CtAkChUV&#10;Sknr45ysZLuVD4P3wSu1BkrWS6lUUvb+TjmyY/hLkQk1dJQo5gNeVnSZvrGgPw1ThnQVPZ9cFsgD&#10;zpBrjWIBRW3rinqzoYSpDZKYB5d6eRft3WZ9rJrn0/wicQeneucWm75nvh26S6aBYloG5LmSuqJX&#10;efzGFpWJI4nE1HH0N7yjFPp1TyR2eD6LIfFqDfX+yREHA5u95UuJdVeIwRNzSF8cEFcyPOLRKMCp&#10;YZQoacH9+tt99EdWoZWSDtcBEfm5ZU4gtN8M8u16MpvF/UnKrLicouJOLetTi9nqO8DfM8HltzyJ&#10;0T+og9g40K+4uYtYFU3McKw9YD8qd2FYU9x9LhaL5IY7Y1lYmWfLY/IIXUT8pX9lzo50CsjDBzis&#10;zgdKDb4x0sBiG6CRiW9vuI70x31LpB3fhrjQp3ryenvB5r8BAAD//wMAUEsDBBQABgAIAAAAIQDI&#10;0DHP4QAAAAoBAAAPAAAAZHJzL2Rvd25yZXYueG1sTI9NS8QwFEX3gv8hPMHdTNIPOkNtOoigMN2I&#10;o8K4yzSxKTYvpUln6r/3udLl4x7uPa/aLW5gZzOF3qOEZC2AGWy97rGT8Pb6uNoCC1GhVoNHI+Hb&#10;BNjV11eVKrW/4Is5H2LHqARDqSTYGMeS89Ba41RY+9EgZZ9+cirSOXVcT+pC5W7gqRAFd6pHWrBq&#10;NA/WtF+H2UnYP+3bD7s9Hpt0bpqme07euU+kvL1Z7u+ARbPEPxh+9UkdanI6+Rl1YIOEVbbJCaWg&#10;yDJgRORiA+wkIc0LAbyu+P8X6h8AAAD//wMAUEsBAi0AFAAGAAgAAAAhALaDOJL+AAAA4QEAABMA&#10;AAAAAAAAAAAAAAAAAAAAAFtDb250ZW50X1R5cGVzXS54bWxQSwECLQAUAAYACAAAACEAOP0h/9YA&#10;AACUAQAACwAAAAAAAAAAAAAAAAAvAQAAX3JlbHMvLnJlbHNQSwECLQAUAAYACAAAACEAajIgD30C&#10;AAAJBQAADgAAAAAAAAAAAAAAAAAuAgAAZHJzL2Uyb0RvYy54bWxQSwECLQAUAAYACAAAACEAyNAx&#10;z+EAAAAKAQAADwAAAAAAAAAAAAAAAADXBAAAZHJzL2Rvd25yZXYueG1sUEsFBgAAAAAEAAQA8wAA&#10;AOUFAAAAAA==&#10;" fillcolor="window" strokecolor="#002060" strokeweight="2.5pt">
                <v:stroke joinstyle="miter"/>
                <v:path arrowok="t"/>
                <v:textbox>
                  <w:txbxContent>
                    <w:p w14:paraId="5F2FF777" w14:textId="77777777" w:rsidR="00946EF7" w:rsidRPr="00700CF3" w:rsidRDefault="00946EF7" w:rsidP="00946EF7">
                      <w:pPr>
                        <w:jc w:val="center"/>
                        <w:rPr>
                          <w:color w:val="002060"/>
                          <w:sz w:val="36"/>
                          <w:szCs w:val="36"/>
                        </w:rPr>
                      </w:pPr>
                      <w:r>
                        <w:rPr>
                          <w:color w:val="002060"/>
                          <w:sz w:val="36"/>
                          <w:szCs w:val="36"/>
                        </w:rPr>
                        <w:t>2</w:t>
                      </w:r>
                    </w:p>
                  </w:txbxContent>
                </v:textbox>
              </v:oval>
            </w:pict>
          </mc:Fallback>
        </mc:AlternateContent>
      </w:r>
      <w:r w:rsidRPr="00946EF7">
        <w:rPr>
          <w:noProof/>
        </w:rPr>
        <mc:AlternateContent>
          <mc:Choice Requires="wps">
            <w:drawing>
              <wp:anchor distT="45720" distB="45720" distL="114300" distR="114300" simplePos="0" relativeHeight="252494848" behindDoc="0" locked="0" layoutInCell="1" allowOverlap="1" wp14:anchorId="13370C6D" wp14:editId="41E46EBD">
                <wp:simplePos x="0" y="0"/>
                <wp:positionH relativeFrom="column">
                  <wp:posOffset>-207645</wp:posOffset>
                </wp:positionH>
                <wp:positionV relativeFrom="paragraph">
                  <wp:posOffset>2223770</wp:posOffset>
                </wp:positionV>
                <wp:extent cx="1232535" cy="587375"/>
                <wp:effectExtent l="0" t="0" r="0" b="0"/>
                <wp:wrapNone/>
                <wp:docPr id="5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587375"/>
                        </a:xfrm>
                        <a:prstGeom prst="rect">
                          <a:avLst/>
                        </a:prstGeom>
                        <a:noFill/>
                        <a:ln w="9525">
                          <a:noFill/>
                          <a:miter lim="800000"/>
                          <a:headEnd/>
                          <a:tailEnd/>
                        </a:ln>
                      </wps:spPr>
                      <wps:txbx>
                        <w:txbxContent>
                          <w:p w14:paraId="75F03B24" w14:textId="77777777" w:rsidR="00946EF7" w:rsidRPr="008C074C" w:rsidRDefault="00946EF7" w:rsidP="00946EF7">
                            <w:pPr>
                              <w:spacing w:after="0" w:line="240" w:lineRule="auto"/>
                              <w:rPr>
                                <w:b/>
                                <w:bCs/>
                                <w:color w:val="FFFFFF" w:themeColor="background1"/>
                                <w:sz w:val="32"/>
                                <w:szCs w:val="32"/>
                              </w:rPr>
                            </w:pPr>
                          </w:p>
                          <w:p w14:paraId="1C19DC9A" w14:textId="77777777" w:rsidR="00946EF7" w:rsidRPr="007D78BF" w:rsidRDefault="00946EF7" w:rsidP="00946EF7">
                            <w:pPr>
                              <w:spacing w:after="0" w:line="240" w:lineRule="auto"/>
                              <w:jc w:val="center"/>
                              <w:rPr>
                                <w:b/>
                                <w:bCs/>
                                <w:color w:val="FFFFFF" w:themeColor="background1"/>
                                <w:sz w:val="28"/>
                                <w:szCs w:val="28"/>
                              </w:rPr>
                            </w:pPr>
                            <w:r>
                              <w:rPr>
                                <w:b/>
                                <w:bCs/>
                                <w:color w:val="FFFFFF" w:themeColor="background1"/>
                                <w:sz w:val="32"/>
                                <w:szCs w:val="32"/>
                              </w:rPr>
                              <w:t>Review</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13370C6D" id="_x0000_s1061" type="#_x0000_t202" style="position:absolute;margin-left:-16.35pt;margin-top:175.1pt;width:97.05pt;height:46.25pt;z-index:2524948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mc5m/gEAANUDAAAOAAAAZHJzL2Uyb0RvYy54bWysU9uO2yAQfa/Uf0C8N06cuMlaIavtblNV&#10;2l6kbT+AYByjAkOBxE6/vgPOZqP2raofEHiYM3POHNa3g9HkKH1QYBmdTaaUSCugUXbP6Pdv2zcr&#10;SkLktuEarGT0JAO93bx+te5dLUvoQDfSEwSxoe4do12Mri6KIDppeJiAkxaDLXjDIx79vmg87xHd&#10;6KKcTt8WPfjGeRAyBPz7MAbpJuO3rRTxS9sGGYlmFHuLefV53aW12Kx5vffcdUqc2+D/0IXhymLR&#10;C9QDj5wcvPoLyijhIUAbJwJMAW2rhMwckM1s+gebp447mbmgOMFdZAr/D1Z8Pj65r57E4R0MOMBM&#10;IrhHED8CsXDfcbuXd95D30neYOFZkqzoXajPqUnqUIcEsus/QYND5ocIGWhovUmqIE+C6DiA00V0&#10;OUQiUslyXlbzihKBsWq1nC+rXILXz9nOh/hBgiFpw6jHoWZ0fnwMMXXD6+crqZiFrdI6D1Zb0jN6&#10;U5VVTriKGBXRd1oZRlfT9I1OSCTf2yYnR670uMcC2p5ZJ6Ij5TjsBqIaRrF5TEgq7KA5oQ4eRp/h&#10;u8BNB/4XJT16jNHw88C9pER/tKjlzWyxSKbMh0W1LPHgryO76wi3AqEYjZSM2/uYjZw4B3eHmm9V&#10;luOlk3PP6J2s0tnnyZzX53zr5TVufgMAAP//AwBQSwMEFAAGAAgAAAAhADHEDrjfAAAACwEAAA8A&#10;AABkcnMvZG93bnJldi54bWxMj8FOwzAQRO9I/IO1SNxau2loUYhTVagtR6BEnN14SSLitWW7afh7&#10;3BMcV/M087bcTGZgI/rQW5KwmAtgSI3VPbUS6o/97BFYiIq0GiyhhB8MsKlub0pVaHuhdxyPsWWp&#10;hEKhJHQxuoLz0HRoVJhbh5SyL+uNiun0LddeXVK5GXgmxIob1VNa6JTD5w6b7+PZSHDRHdYv/vVt&#10;u9uPov481Fnf7qS8v5u2T8AiTvEPhqt+UocqOZ3smXRgg4TZMlsnVMLyQWTArsRqkQM7ScjzFPGq&#10;5P9/qH4BAAD//wMAUEsBAi0AFAAGAAgAAAAhALaDOJL+AAAA4QEAABMAAAAAAAAAAAAAAAAAAAAA&#10;AFtDb250ZW50X1R5cGVzXS54bWxQSwECLQAUAAYACAAAACEAOP0h/9YAAACUAQAACwAAAAAAAAAA&#10;AAAAAAAvAQAAX3JlbHMvLnJlbHNQSwECLQAUAAYACAAAACEAeJnOZv4BAADVAwAADgAAAAAAAAAA&#10;AAAAAAAuAgAAZHJzL2Uyb0RvYy54bWxQSwECLQAUAAYACAAAACEAMcQOuN8AAAALAQAADwAAAAAA&#10;AAAAAAAAAABYBAAAZHJzL2Rvd25yZXYueG1sUEsFBgAAAAAEAAQA8wAAAGQFAAAAAA==&#10;" filled="f" stroked="f">
                <v:textbox style="mso-fit-shape-to-text:t">
                  <w:txbxContent>
                    <w:p w14:paraId="75F03B24" w14:textId="77777777" w:rsidR="00946EF7" w:rsidRPr="008C074C" w:rsidRDefault="00946EF7" w:rsidP="00946EF7">
                      <w:pPr>
                        <w:spacing w:after="0" w:line="240" w:lineRule="auto"/>
                        <w:rPr>
                          <w:b/>
                          <w:bCs/>
                          <w:color w:val="FFFFFF" w:themeColor="background1"/>
                          <w:sz w:val="32"/>
                          <w:szCs w:val="32"/>
                        </w:rPr>
                      </w:pPr>
                    </w:p>
                    <w:p w14:paraId="1C19DC9A" w14:textId="77777777" w:rsidR="00946EF7" w:rsidRPr="007D78BF" w:rsidRDefault="00946EF7" w:rsidP="00946EF7">
                      <w:pPr>
                        <w:spacing w:after="0" w:line="240" w:lineRule="auto"/>
                        <w:jc w:val="center"/>
                        <w:rPr>
                          <w:b/>
                          <w:bCs/>
                          <w:color w:val="FFFFFF" w:themeColor="background1"/>
                          <w:sz w:val="28"/>
                          <w:szCs w:val="28"/>
                        </w:rPr>
                      </w:pPr>
                      <w:r>
                        <w:rPr>
                          <w:b/>
                          <w:bCs/>
                          <w:color w:val="FFFFFF" w:themeColor="background1"/>
                          <w:sz w:val="32"/>
                          <w:szCs w:val="32"/>
                        </w:rPr>
                        <w:t>Review</w:t>
                      </w:r>
                    </w:p>
                  </w:txbxContent>
                </v:textbox>
              </v:shape>
            </w:pict>
          </mc:Fallback>
        </mc:AlternateContent>
      </w:r>
      <w:r w:rsidRPr="00946EF7">
        <w:rPr>
          <w:noProof/>
        </w:rPr>
        <mc:AlternateContent>
          <mc:Choice Requires="wps">
            <w:drawing>
              <wp:anchor distT="45720" distB="45720" distL="114300" distR="114300" simplePos="0" relativeHeight="252493824" behindDoc="0" locked="0" layoutInCell="1" allowOverlap="1" wp14:anchorId="73792AE3" wp14:editId="0A6F4BB1">
                <wp:simplePos x="0" y="0"/>
                <wp:positionH relativeFrom="column">
                  <wp:posOffset>-176530</wp:posOffset>
                </wp:positionH>
                <wp:positionV relativeFrom="paragraph">
                  <wp:posOffset>1238885</wp:posOffset>
                </wp:positionV>
                <wp:extent cx="1232535" cy="824230"/>
                <wp:effectExtent l="0" t="0" r="0" b="0"/>
                <wp:wrapNone/>
                <wp:docPr id="5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824230"/>
                        </a:xfrm>
                        <a:prstGeom prst="rect">
                          <a:avLst/>
                        </a:prstGeom>
                        <a:noFill/>
                        <a:ln w="9525">
                          <a:noFill/>
                          <a:miter lim="800000"/>
                          <a:headEnd/>
                          <a:tailEnd/>
                        </a:ln>
                      </wps:spPr>
                      <wps:txbx>
                        <w:txbxContent>
                          <w:p w14:paraId="121B0B03" w14:textId="77777777" w:rsidR="00946EF7" w:rsidRPr="008C074C" w:rsidRDefault="00946EF7" w:rsidP="00946EF7">
                            <w:pPr>
                              <w:spacing w:after="0" w:line="240" w:lineRule="auto"/>
                              <w:rPr>
                                <w:b/>
                                <w:bCs/>
                                <w:color w:val="FFFFFF" w:themeColor="background1"/>
                                <w:sz w:val="36"/>
                                <w:szCs w:val="36"/>
                              </w:rPr>
                            </w:pPr>
                          </w:p>
                          <w:p w14:paraId="32823B4C" w14:textId="77777777" w:rsidR="00946EF7" w:rsidRPr="007D78BF" w:rsidRDefault="00946EF7" w:rsidP="00946EF7">
                            <w:pPr>
                              <w:spacing w:after="0" w:line="240" w:lineRule="auto"/>
                              <w:jc w:val="center"/>
                              <w:rPr>
                                <w:b/>
                                <w:bCs/>
                                <w:color w:val="FFFFFF" w:themeColor="background1"/>
                                <w:sz w:val="28"/>
                                <w:szCs w:val="28"/>
                              </w:rPr>
                            </w:pPr>
                            <w:r>
                              <w:rPr>
                                <w:b/>
                                <w:bCs/>
                                <w:color w:val="FFFFFF" w:themeColor="background1"/>
                                <w:sz w:val="32"/>
                                <w:szCs w:val="32"/>
                              </w:rPr>
                              <w:t>Do</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3792AE3" id="_x0000_s1062" type="#_x0000_t202" style="position:absolute;margin-left:-13.9pt;margin-top:97.55pt;width:97.05pt;height:64.9pt;z-index:2524938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kJi/QEAANUDAAAOAAAAZHJzL2Uyb0RvYy54bWysU8tu2zAQvBfoPxC817JlO00Ey0GaNEWB&#10;9AEk/YA1RVlESS5L0pbcr++SchyjvQXVgSC13Nmd2eHqejCa7aUPCm3NZ5MpZ9IKbJTd1vzH0/27&#10;S85CBNuARitrfpCBX6/fvln1rpIldqgb6RmB2FD1ruZdjK4qiiA6aSBM0ElLwRa9gUhHvy0aDz2h&#10;G12U0+lF0aNvnEchQ6C/d2OQrzN+20oRv7VtkJHpmlNvMa8+r5u0FusVVFsPrlPi2Aa8ogsDylLR&#10;E9QdRGA7r/6BMkp4DNjGiUBTYNsqITMHYjOb/sXmsQMnMxcSJ7iTTOH/wYqv+0f33bM4fMCBBphJ&#10;BPeA4mdgFm87sFt54z32nYSGCs+SZEXvQnVMTVKHKiSQTf8FGxoy7CJmoKH1JqlCPBmh0wAOJ9Hl&#10;EJlIJct5uZwvORMUuywX5TxPpYDqOdv5ED9JNCxtau5pqBkd9g8hpm6ger6Silm8V1rnwWrL+ppf&#10;LctlTjiLGBXJd1oZqjlN3+iERPKjbXJyBKXHPRXQ9sg6ER0px2EzMNXUfH6RkpMKG2wOpIPH0Wf0&#10;LmjTof/NWU8eq3n4tQMvOdOfLWl5NVsskinzYbF8X9LBn0c25xGwgqBqHjkbt7cxG3nkfEOatyrL&#10;8dLJsWfyTlbp6PNkzvNzvvXyGtd/AAAA//8DAFBLAwQUAAYACAAAACEAUH6nGt8AAAALAQAADwAA&#10;AGRycy9kb3ducmV2LnhtbEyPzU7DMBCE70i8g7VI3Fq7aRtIiFMhEFcQ5Ufi5sbbJCJeR7HbhLfv&#10;9lSOoxnNfFNsJteJIw6h9aRhMVcgkCpvW6o1fH68zO5BhGjIms4TavjDAJvy+qowufUjveNxG2vB&#10;JRRyo6GJsc+lDFWDzoS575HY2/vBmchyqKUdzMjlrpOJUql0piVeaEyPTw1Wv9uD0/D1uv/5Xqm3&#10;+tmt+9FPSpLLpNa3N9PjA4iIU7yE4YzP6FAy084fyAbRaZgld4we2cjWCxDnRJouQew0LJNVBrIs&#10;5P8P5QkAAP//AwBQSwECLQAUAAYACAAAACEAtoM4kv4AAADhAQAAEwAAAAAAAAAAAAAAAAAAAAAA&#10;W0NvbnRlbnRfVHlwZXNdLnhtbFBLAQItABQABgAIAAAAIQA4/SH/1gAAAJQBAAALAAAAAAAAAAAA&#10;AAAAAC8BAABfcmVscy8ucmVsc1BLAQItABQABgAIAAAAIQBblkJi/QEAANUDAAAOAAAAAAAAAAAA&#10;AAAAAC4CAABkcnMvZTJvRG9jLnhtbFBLAQItABQABgAIAAAAIQBQfqca3wAAAAsBAAAPAAAAAAAA&#10;AAAAAAAAAFcEAABkcnMvZG93bnJldi54bWxQSwUGAAAAAAQABADzAAAAYwUAAAAA&#10;" filled="f" stroked="f">
                <v:textbox>
                  <w:txbxContent>
                    <w:p w14:paraId="121B0B03" w14:textId="77777777" w:rsidR="00946EF7" w:rsidRPr="008C074C" w:rsidRDefault="00946EF7" w:rsidP="00946EF7">
                      <w:pPr>
                        <w:spacing w:after="0" w:line="240" w:lineRule="auto"/>
                        <w:rPr>
                          <w:b/>
                          <w:bCs/>
                          <w:color w:val="FFFFFF" w:themeColor="background1"/>
                          <w:sz w:val="36"/>
                          <w:szCs w:val="36"/>
                        </w:rPr>
                      </w:pPr>
                    </w:p>
                    <w:p w14:paraId="32823B4C" w14:textId="77777777" w:rsidR="00946EF7" w:rsidRPr="007D78BF" w:rsidRDefault="00946EF7" w:rsidP="00946EF7">
                      <w:pPr>
                        <w:spacing w:after="0" w:line="240" w:lineRule="auto"/>
                        <w:jc w:val="center"/>
                        <w:rPr>
                          <w:b/>
                          <w:bCs/>
                          <w:color w:val="FFFFFF" w:themeColor="background1"/>
                          <w:sz w:val="28"/>
                          <w:szCs w:val="28"/>
                        </w:rPr>
                      </w:pPr>
                      <w:r>
                        <w:rPr>
                          <w:b/>
                          <w:bCs/>
                          <w:color w:val="FFFFFF" w:themeColor="background1"/>
                          <w:sz w:val="32"/>
                          <w:szCs w:val="32"/>
                        </w:rPr>
                        <w:t>Do</w:t>
                      </w:r>
                    </w:p>
                  </w:txbxContent>
                </v:textbox>
              </v:shape>
            </w:pict>
          </mc:Fallback>
        </mc:AlternateContent>
      </w:r>
      <w:r w:rsidRPr="00946EF7">
        <w:rPr>
          <w:noProof/>
        </w:rPr>
        <mc:AlternateContent>
          <mc:Choice Requires="wps">
            <w:drawing>
              <wp:anchor distT="45720" distB="45720" distL="114300" distR="114300" simplePos="0" relativeHeight="252492800" behindDoc="0" locked="0" layoutInCell="1" allowOverlap="1" wp14:anchorId="6AB77747" wp14:editId="1B67BE8E">
                <wp:simplePos x="0" y="0"/>
                <wp:positionH relativeFrom="column">
                  <wp:posOffset>-176530</wp:posOffset>
                </wp:positionH>
                <wp:positionV relativeFrom="paragraph">
                  <wp:posOffset>213995</wp:posOffset>
                </wp:positionV>
                <wp:extent cx="1232535" cy="870585"/>
                <wp:effectExtent l="0" t="0" r="0" b="0"/>
                <wp:wrapNone/>
                <wp:docPr id="5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870585"/>
                        </a:xfrm>
                        <a:prstGeom prst="rect">
                          <a:avLst/>
                        </a:prstGeom>
                        <a:noFill/>
                        <a:ln w="9525">
                          <a:noFill/>
                          <a:miter lim="800000"/>
                          <a:headEnd/>
                          <a:tailEnd/>
                        </a:ln>
                      </wps:spPr>
                      <wps:txbx>
                        <w:txbxContent>
                          <w:p w14:paraId="5BB30D03" w14:textId="77777777" w:rsidR="00946EF7" w:rsidRPr="008C074C" w:rsidRDefault="00946EF7" w:rsidP="00946EF7">
                            <w:pPr>
                              <w:spacing w:after="0" w:line="240" w:lineRule="auto"/>
                              <w:rPr>
                                <w:b/>
                                <w:bCs/>
                                <w:color w:val="FFFFFF" w:themeColor="background1"/>
                                <w:sz w:val="36"/>
                                <w:szCs w:val="36"/>
                              </w:rPr>
                            </w:pPr>
                            <w:r w:rsidRPr="008C074C">
                              <w:rPr>
                                <w:b/>
                                <w:bCs/>
                                <w:color w:val="FFFFFF" w:themeColor="background1"/>
                                <w:sz w:val="36"/>
                                <w:szCs w:val="36"/>
                              </w:rPr>
                              <w:t xml:space="preserve"> </w:t>
                            </w:r>
                          </w:p>
                          <w:p w14:paraId="7F071A3B" w14:textId="77777777" w:rsidR="00946EF7" w:rsidRPr="007D78BF" w:rsidRDefault="00946EF7" w:rsidP="00946EF7">
                            <w:pPr>
                              <w:spacing w:after="0" w:line="240" w:lineRule="auto"/>
                              <w:jc w:val="center"/>
                              <w:rPr>
                                <w:b/>
                                <w:bCs/>
                                <w:color w:val="FFFFFF" w:themeColor="background1"/>
                                <w:sz w:val="28"/>
                                <w:szCs w:val="28"/>
                              </w:rPr>
                            </w:pPr>
                            <w:r>
                              <w:rPr>
                                <w:b/>
                                <w:bCs/>
                                <w:color w:val="FFFFFF" w:themeColor="background1"/>
                                <w:sz w:val="32"/>
                                <w:szCs w:val="32"/>
                              </w:rPr>
                              <w:t>Plan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AB77747" id="_x0000_s1063" type="#_x0000_t202" style="position:absolute;margin-left:-13.9pt;margin-top:16.85pt;width:97.05pt;height:68.55pt;z-index:2524928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By/QEAANUDAAAOAAAAZHJzL2Uyb0RvYy54bWysU11v2yAUfZ+0/4B4X+w48ZJacaquXadJ&#10;3YfU7gcQjGM04DIgsbNfvwt202h7q+YHBL7cc+8597C5HrQiR+G8BFPT+SynRBgOjTT7mv54un+3&#10;psQHZhqmwIianoSn19u3bza9rUQBHahGOIIgxle9rWkXgq2yzPNOaOZnYIXBYAtOs4BHt88ax3pE&#10;1yor8vx91oNrrAMuvMe/d2OQbhN+2woevrWtF4GommJvIa0urbu4ZtsNq/aO2U7yqQ32ii40kwaL&#10;nqHuWGDk4OQ/UFpyBx7aMOOgM2hbyUXigGzm+V9sHjtmReKC4nh7lsn/P1j+9fhovzsShg8w4AAT&#10;CW8fgP/0xMBtx8xe3DgHfSdYg4XnUbKst76aUqPUvvIRZNd/gQaHzA4BEtDQOh1VQZ4E0XEAp7Po&#10;YgiEx5LFoigXJSUcY+tVXq7LVIJVz9nW+fBJgCZxU1OHQ03o7PjgQ+yGVc9XYjED91KpNFhlSF/T&#10;q7IoU8JFRMuAvlNSY808fqMTIsmPpknJgUk17rGAMhPrSHSkHIbdQGRT08UqJkcVdtCcUAcHo8/w&#10;XeCmA/ebkh49VlP/68CcoER9Nqjl1Xy5jKZMh2W5KvDgLiO7ywgzHKFqGigZt7chGXnkfIOatzLJ&#10;8dLJ1DN6J6k0+Tya8/Kcbr28xu0fAAAA//8DAFBLAwQUAAYACAAAACEAeyh4Od8AAAAKAQAADwAA&#10;AGRycy9kb3ducmV2LnhtbEyPwU7DMBBE70j8g7VI3FqbBpIS4lQViCuItiBxc+NtEjVeR7HbhL9n&#10;e4LbjnY086ZYTa4TZxxC60nD3VyBQKq8banWsNu+zpYgQjRkTecJNfxggFV5fVWY3PqRPvC8ibXg&#10;EAq50dDE2OdShqpBZ8Lc90j8O/jBmchyqKUdzMjhrpMLpVLpTEvc0JgenxusjpuT0/D5dvj+ulfv&#10;9Yt76Ec/KUnuUWp9ezOtn0BEnOKfGS74jA4lM+39iWwQnYbZImP0qCFJMhAXQ5omIPZ8ZGoJsizk&#10;/wnlLwAAAP//AwBQSwECLQAUAAYACAAAACEAtoM4kv4AAADhAQAAEwAAAAAAAAAAAAAAAAAAAAAA&#10;W0NvbnRlbnRfVHlwZXNdLnhtbFBLAQItABQABgAIAAAAIQA4/SH/1gAAAJQBAAALAAAAAAAAAAAA&#10;AAAAAC8BAABfcmVscy8ucmVsc1BLAQItABQABgAIAAAAIQDA0/By/QEAANUDAAAOAAAAAAAAAAAA&#10;AAAAAC4CAABkcnMvZTJvRG9jLnhtbFBLAQItABQABgAIAAAAIQB7KHg53wAAAAoBAAAPAAAAAAAA&#10;AAAAAAAAAFcEAABkcnMvZG93bnJldi54bWxQSwUGAAAAAAQABADzAAAAYwUAAAAA&#10;" filled="f" stroked="f">
                <v:textbox>
                  <w:txbxContent>
                    <w:p w14:paraId="5BB30D03" w14:textId="77777777" w:rsidR="00946EF7" w:rsidRPr="008C074C" w:rsidRDefault="00946EF7" w:rsidP="00946EF7">
                      <w:pPr>
                        <w:spacing w:after="0" w:line="240" w:lineRule="auto"/>
                        <w:rPr>
                          <w:b/>
                          <w:bCs/>
                          <w:color w:val="FFFFFF" w:themeColor="background1"/>
                          <w:sz w:val="36"/>
                          <w:szCs w:val="36"/>
                        </w:rPr>
                      </w:pPr>
                      <w:r w:rsidRPr="008C074C">
                        <w:rPr>
                          <w:b/>
                          <w:bCs/>
                          <w:color w:val="FFFFFF" w:themeColor="background1"/>
                          <w:sz w:val="36"/>
                          <w:szCs w:val="36"/>
                        </w:rPr>
                        <w:t xml:space="preserve"> </w:t>
                      </w:r>
                    </w:p>
                    <w:p w14:paraId="7F071A3B" w14:textId="77777777" w:rsidR="00946EF7" w:rsidRPr="007D78BF" w:rsidRDefault="00946EF7" w:rsidP="00946EF7">
                      <w:pPr>
                        <w:spacing w:after="0" w:line="240" w:lineRule="auto"/>
                        <w:jc w:val="center"/>
                        <w:rPr>
                          <w:b/>
                          <w:bCs/>
                          <w:color w:val="FFFFFF" w:themeColor="background1"/>
                          <w:sz w:val="28"/>
                          <w:szCs w:val="28"/>
                        </w:rPr>
                      </w:pPr>
                      <w:r>
                        <w:rPr>
                          <w:b/>
                          <w:bCs/>
                          <w:color w:val="FFFFFF" w:themeColor="background1"/>
                          <w:sz w:val="32"/>
                          <w:szCs w:val="32"/>
                        </w:rPr>
                        <w:t>Plan</w:t>
                      </w:r>
                    </w:p>
                  </w:txbxContent>
                </v:textbox>
              </v:shape>
            </w:pict>
          </mc:Fallback>
        </mc:AlternateContent>
      </w:r>
      <w:r w:rsidRPr="00946EF7">
        <w:rPr>
          <w:rFonts w:eastAsia="Times New Roman" w:cstheme="minorHAnsi"/>
          <w:b/>
          <w:noProof/>
          <w:color w:val="4472C4" w:themeColor="accent1"/>
          <w:szCs w:val="24"/>
          <w:lang w:val="en-GB" w:eastAsia="ja-JP" w:bidi="ar-SA"/>
        </w:rPr>
        <w:drawing>
          <wp:inline distT="0" distB="0" distL="0" distR="0" wp14:anchorId="7606064E" wp14:editId="602CCB6E">
            <wp:extent cx="5486400" cy="3200400"/>
            <wp:effectExtent l="0" t="38100" r="38100" b="38100"/>
            <wp:docPr id="515" name="Diagram 5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8" r:lo="rId69" r:qs="rId70" r:cs="rId71"/>
              </a:graphicData>
            </a:graphic>
          </wp:inline>
        </w:drawing>
      </w:r>
    </w:p>
    <w:p w14:paraId="4F1588BB" w14:textId="77777777" w:rsidR="00946EF7" w:rsidRPr="00946EF7" w:rsidRDefault="00946EF7" w:rsidP="00946EF7">
      <w:pPr>
        <w:spacing w:line="240" w:lineRule="auto"/>
        <w:rPr>
          <w:rFonts w:eastAsia="Times New Roman" w:cstheme="minorHAnsi"/>
          <w:b/>
          <w:color w:val="4472C4" w:themeColor="accent1"/>
          <w:szCs w:val="24"/>
          <w:lang w:val="en-GB" w:eastAsia="ja-JP" w:bidi="ar-SA"/>
        </w:rPr>
      </w:pPr>
    </w:p>
    <w:p w14:paraId="082B4CDF" w14:textId="77777777" w:rsidR="00946EF7" w:rsidRPr="00946EF7" w:rsidRDefault="00946EF7" w:rsidP="00946EF7">
      <w:pPr>
        <w:spacing w:line="240" w:lineRule="auto"/>
        <w:rPr>
          <w:rFonts w:ascii="Gadugi" w:eastAsia="Times New Roman" w:hAnsi="Gadugi" w:cstheme="minorHAnsi"/>
          <w:b/>
          <w:sz w:val="22"/>
          <w:lang w:val="en-GB" w:eastAsia="ja-JP" w:bidi="ar-SA"/>
        </w:rPr>
      </w:pPr>
    </w:p>
    <w:p w14:paraId="0030BFD0" w14:textId="3B9B32D6" w:rsidR="00946EF7" w:rsidRPr="00946EF7" w:rsidRDefault="00946EF7" w:rsidP="00946EF7">
      <w:pPr>
        <w:spacing w:line="240" w:lineRule="auto"/>
        <w:rPr>
          <w:rFonts w:ascii="Gadugi" w:eastAsia="Times New Roman" w:hAnsi="Gadugi" w:cstheme="minorHAnsi"/>
          <w:b/>
          <w:sz w:val="22"/>
          <w:lang w:val="en-GB" w:eastAsia="ja-JP" w:bidi="ar-SA"/>
        </w:rPr>
      </w:pPr>
      <w:r w:rsidRPr="00946EF7">
        <w:rPr>
          <w:rFonts w:ascii="Gadugi" w:eastAsia="Times New Roman" w:hAnsi="Gadugi" w:cstheme="minorHAnsi"/>
          <w:b/>
          <w:sz w:val="22"/>
          <w:lang w:val="en-GB" w:eastAsia="ja-JP" w:bidi="ar-SA"/>
        </w:rPr>
        <w:t>Please add your 1</w:t>
      </w:r>
      <w:r>
        <w:rPr>
          <w:rFonts w:ascii="Gadugi" w:eastAsia="Times New Roman" w:hAnsi="Gadugi" w:cstheme="minorHAnsi"/>
          <w:b/>
          <w:sz w:val="22"/>
          <w:lang w:val="en-GB" w:eastAsia="ja-JP" w:bidi="ar-SA"/>
        </w:rPr>
        <w:t>2</w:t>
      </w:r>
      <w:r w:rsidRPr="00946EF7">
        <w:rPr>
          <w:rFonts w:ascii="Gadugi" w:eastAsia="Times New Roman" w:hAnsi="Gadugi" w:cstheme="minorHAnsi"/>
          <w:b/>
          <w:sz w:val="22"/>
          <w:vertAlign w:val="superscript"/>
          <w:lang w:val="en-GB" w:eastAsia="ja-JP" w:bidi="ar-SA"/>
        </w:rPr>
        <w:t>th</w:t>
      </w:r>
      <w:r w:rsidRPr="00946EF7">
        <w:rPr>
          <w:rFonts w:ascii="Gadugi" w:eastAsia="Times New Roman" w:hAnsi="Gadugi" w:cstheme="minorHAnsi"/>
          <w:b/>
          <w:sz w:val="22"/>
          <w:lang w:val="en-GB" w:eastAsia="ja-JP" w:bidi="ar-SA"/>
        </w:rPr>
        <w:t xml:space="preserve"> promise to the section in your learning journal entitled ‘Promises.’ </w:t>
      </w:r>
    </w:p>
    <w:p w14:paraId="693B35E6" w14:textId="77777777" w:rsidR="00946EF7" w:rsidRPr="00946EF7" w:rsidRDefault="00946EF7" w:rsidP="00946EF7">
      <w:pPr>
        <w:spacing w:line="240" w:lineRule="auto"/>
        <w:rPr>
          <w:rFonts w:ascii="Gadugi" w:eastAsia="Times New Roman" w:hAnsi="Gadugi" w:cstheme="minorHAnsi"/>
          <w:b/>
          <w:color w:val="4472C4" w:themeColor="accent1"/>
          <w:sz w:val="22"/>
          <w:lang w:val="en-GB" w:eastAsia="ja-JP" w:bidi="ar-SA"/>
        </w:rPr>
      </w:pPr>
      <w:r w:rsidRPr="00946EF7">
        <w:rPr>
          <w:rFonts w:ascii="Gadugi" w:eastAsia="Times New Roman" w:hAnsi="Gadugi" w:cstheme="minorHAnsi"/>
          <w:b/>
          <w:sz w:val="22"/>
          <w:lang w:val="en-GB" w:eastAsia="ja-JP" w:bidi="ar-SA"/>
        </w:rPr>
        <w:t>Each module contains one promise you will make to your learners: you will make 15 promises in total</w:t>
      </w:r>
      <w:r w:rsidRPr="00946EF7">
        <w:rPr>
          <w:rFonts w:ascii="Gadugi" w:eastAsia="Times New Roman" w:hAnsi="Gadugi" w:cstheme="minorHAnsi"/>
          <w:b/>
          <w:color w:val="4472C4" w:themeColor="accent1"/>
          <w:sz w:val="22"/>
          <w:lang w:val="en-GB" w:eastAsia="ja-JP" w:bidi="ar-SA"/>
        </w:rPr>
        <w:t>.</w:t>
      </w:r>
    </w:p>
    <w:p w14:paraId="1F8FA042" w14:textId="77777777" w:rsidR="00946EF7" w:rsidRPr="00946EF7" w:rsidRDefault="00946EF7" w:rsidP="00946EF7">
      <w:pPr>
        <w:spacing w:line="240" w:lineRule="auto"/>
        <w:rPr>
          <w:rFonts w:eastAsia="Times New Roman" w:cstheme="minorHAnsi"/>
          <w:b/>
          <w:color w:val="4472C4" w:themeColor="accent1"/>
          <w:szCs w:val="24"/>
          <w:lang w:val="en-GB" w:eastAsia="ja-JP" w:bidi="ar-SA"/>
        </w:rPr>
      </w:pPr>
    </w:p>
    <w:p w14:paraId="6403D4D3" w14:textId="77777777" w:rsidR="00946EF7" w:rsidRPr="00946EF7" w:rsidRDefault="00946EF7" w:rsidP="00946EF7">
      <w:pPr>
        <w:spacing w:line="240" w:lineRule="auto"/>
        <w:rPr>
          <w:rFonts w:eastAsia="Times New Roman" w:cstheme="minorHAnsi"/>
          <w:b/>
          <w:color w:val="4472C4" w:themeColor="accent1"/>
          <w:szCs w:val="24"/>
          <w:lang w:val="en-GB" w:eastAsia="ja-JP" w:bidi="ar-SA"/>
        </w:rPr>
      </w:pPr>
    </w:p>
    <w:p w14:paraId="02087C1F" w14:textId="77777777" w:rsidR="00946EF7" w:rsidRPr="00946EF7" w:rsidRDefault="00946EF7" w:rsidP="00946EF7">
      <w:pPr>
        <w:spacing w:line="240" w:lineRule="auto"/>
        <w:rPr>
          <w:rFonts w:eastAsia="Times New Roman" w:cstheme="minorHAnsi"/>
          <w:b/>
          <w:color w:val="4472C4" w:themeColor="accent1"/>
          <w:szCs w:val="24"/>
          <w:lang w:val="en-GB" w:eastAsia="ja-JP" w:bidi="ar-SA"/>
        </w:rPr>
      </w:pPr>
    </w:p>
    <w:p w14:paraId="1A8E6018" w14:textId="77777777" w:rsidR="00946EF7" w:rsidRPr="00946EF7" w:rsidRDefault="00946EF7" w:rsidP="00946EF7">
      <w:pPr>
        <w:spacing w:line="240" w:lineRule="auto"/>
        <w:rPr>
          <w:rFonts w:eastAsia="Times New Roman" w:cstheme="minorHAnsi"/>
          <w:b/>
          <w:color w:val="4472C4" w:themeColor="accent1"/>
          <w:szCs w:val="24"/>
          <w:lang w:val="en-GB" w:eastAsia="ja-JP" w:bidi="ar-SA"/>
        </w:rPr>
      </w:pPr>
    </w:p>
    <w:p w14:paraId="6309405A" w14:textId="77777777" w:rsidR="00946EF7" w:rsidRPr="00946EF7" w:rsidRDefault="00946EF7" w:rsidP="00946EF7">
      <w:pPr>
        <w:spacing w:line="240" w:lineRule="auto"/>
        <w:rPr>
          <w:rFonts w:eastAsia="Times New Roman" w:cstheme="minorHAnsi"/>
          <w:b/>
          <w:color w:val="4472C4" w:themeColor="accent1"/>
          <w:szCs w:val="24"/>
          <w:lang w:val="en-GB" w:eastAsia="ja-JP" w:bidi="ar-SA"/>
        </w:rPr>
      </w:pPr>
    </w:p>
    <w:p w14:paraId="74F6A00C" w14:textId="3ED56FF5" w:rsidR="00946EF7" w:rsidRDefault="00946EF7" w:rsidP="00946EF7">
      <w:pPr>
        <w:spacing w:line="240" w:lineRule="auto"/>
        <w:rPr>
          <w:rFonts w:eastAsia="Times New Roman" w:cstheme="minorHAnsi"/>
          <w:b/>
          <w:color w:val="4472C4" w:themeColor="accent1"/>
          <w:szCs w:val="24"/>
          <w:lang w:val="en-GB" w:eastAsia="ja-JP" w:bidi="ar-SA"/>
        </w:rPr>
      </w:pPr>
    </w:p>
    <w:p w14:paraId="1D34D8C2" w14:textId="0F6C3A49" w:rsidR="005C08E7" w:rsidRDefault="005C08E7" w:rsidP="00946EF7">
      <w:pPr>
        <w:spacing w:line="240" w:lineRule="auto"/>
        <w:rPr>
          <w:rFonts w:eastAsia="Times New Roman" w:cstheme="minorHAnsi"/>
          <w:b/>
          <w:color w:val="4472C4" w:themeColor="accent1"/>
          <w:szCs w:val="24"/>
          <w:lang w:val="en-GB" w:eastAsia="ja-JP" w:bidi="ar-SA"/>
        </w:rPr>
      </w:pPr>
    </w:p>
    <w:p w14:paraId="4604B1A6" w14:textId="77777777" w:rsidR="005C08E7" w:rsidRPr="00946EF7" w:rsidRDefault="005C08E7" w:rsidP="00946EF7">
      <w:pPr>
        <w:spacing w:line="240" w:lineRule="auto"/>
        <w:rPr>
          <w:rFonts w:eastAsia="Times New Roman" w:cstheme="minorHAnsi"/>
          <w:b/>
          <w:color w:val="4472C4" w:themeColor="accent1"/>
          <w:szCs w:val="24"/>
          <w:lang w:val="en-GB" w:eastAsia="ja-JP" w:bidi="ar-SA"/>
        </w:rPr>
      </w:pPr>
    </w:p>
    <w:p w14:paraId="6662DDE5" w14:textId="2BE7D847" w:rsidR="00946EF7" w:rsidRDefault="00946EF7" w:rsidP="00946EF7">
      <w:pPr>
        <w:spacing w:line="240" w:lineRule="auto"/>
        <w:rPr>
          <w:rFonts w:eastAsia="Times New Roman" w:cstheme="minorHAnsi"/>
          <w:b/>
          <w:color w:val="4472C4" w:themeColor="accent1"/>
          <w:szCs w:val="24"/>
          <w:lang w:val="en-GB" w:eastAsia="ja-JP" w:bidi="ar-SA"/>
        </w:rPr>
      </w:pPr>
    </w:p>
    <w:p w14:paraId="7860F63A" w14:textId="77777777" w:rsidR="00985589" w:rsidRPr="00946EF7" w:rsidRDefault="00985589" w:rsidP="00946EF7">
      <w:pPr>
        <w:spacing w:line="240" w:lineRule="auto"/>
        <w:rPr>
          <w:rFonts w:eastAsia="Times New Roman" w:cstheme="minorHAnsi"/>
          <w:b/>
          <w:color w:val="4472C4" w:themeColor="accent1"/>
          <w:szCs w:val="24"/>
          <w:lang w:val="en-GB" w:eastAsia="ja-JP" w:bidi="ar-SA"/>
        </w:rPr>
      </w:pPr>
    </w:p>
    <w:p w14:paraId="33DE7A40" w14:textId="68EC2179" w:rsidR="00946EF7" w:rsidRPr="000912AD" w:rsidRDefault="0088733F" w:rsidP="00946EF7">
      <w:pPr>
        <w:shd w:val="clear" w:color="auto" w:fill="FFFFFF"/>
        <w:spacing w:after="0" w:line="240" w:lineRule="auto"/>
        <w:rPr>
          <w:rFonts w:asciiTheme="majorHAnsi" w:eastAsia="Times New Roman" w:hAnsiTheme="majorHAnsi" w:cstheme="majorHAnsi"/>
          <w:b/>
          <w:bCs/>
          <w:color w:val="2F5496" w:themeColor="accent1" w:themeShade="BF"/>
          <w:sz w:val="26"/>
          <w:szCs w:val="26"/>
          <w:lang w:bidi="ar-SA"/>
        </w:rPr>
      </w:pPr>
      <w:r w:rsidRPr="000912AD">
        <w:rPr>
          <w:rFonts w:asciiTheme="majorHAnsi" w:eastAsia="Times New Roman" w:hAnsiTheme="majorHAnsi" w:cstheme="majorHAnsi"/>
          <w:b/>
          <w:bCs/>
          <w:color w:val="2F5496" w:themeColor="accent1" w:themeShade="BF"/>
          <w:sz w:val="26"/>
          <w:szCs w:val="26"/>
          <w:lang w:bidi="ar-SA"/>
        </w:rPr>
        <w:lastRenderedPageBreak/>
        <w:t>Appen</w:t>
      </w:r>
      <w:r w:rsidR="000912AD" w:rsidRPr="000912AD">
        <w:rPr>
          <w:rFonts w:asciiTheme="majorHAnsi" w:eastAsia="Times New Roman" w:hAnsiTheme="majorHAnsi" w:cstheme="majorHAnsi"/>
          <w:b/>
          <w:bCs/>
          <w:color w:val="2F5496" w:themeColor="accent1" w:themeShade="BF"/>
          <w:sz w:val="26"/>
          <w:szCs w:val="26"/>
          <w:lang w:bidi="ar-SA"/>
        </w:rPr>
        <w:t>dix 1</w:t>
      </w:r>
    </w:p>
    <w:p w14:paraId="7996AC09" w14:textId="7B1397E5" w:rsidR="000912AD" w:rsidRPr="003C30F7" w:rsidRDefault="002F661D" w:rsidP="00946EF7">
      <w:pPr>
        <w:shd w:val="clear" w:color="auto" w:fill="FFFFFF"/>
        <w:spacing w:after="0" w:line="240" w:lineRule="auto"/>
        <w:rPr>
          <w:rFonts w:ascii="Gadugi" w:eastAsia="Times New Roman" w:hAnsi="Gadugi" w:cs="Arial"/>
          <w:color w:val="000000"/>
          <w:sz w:val="22"/>
          <w:lang w:bidi="ar-SA"/>
        </w:rPr>
      </w:pPr>
      <w:r w:rsidRPr="003C30F7">
        <w:rPr>
          <w:rFonts w:ascii="Gadugi" w:eastAsia="Times New Roman" w:hAnsi="Gadugi" w:cs="Arial"/>
          <w:color w:val="000000"/>
          <w:sz w:val="22"/>
          <w:lang w:bidi="ar-SA"/>
        </w:rPr>
        <w:t>Guidance Inclusive language: words to use and avoid when writing about disability</w:t>
      </w:r>
    </w:p>
    <w:p w14:paraId="512481B0"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p>
    <w:tbl>
      <w:tblPr>
        <w:tblW w:w="9639" w:type="dxa"/>
        <w:shd w:val="clear" w:color="auto" w:fill="FFFFFF"/>
        <w:tblCellMar>
          <w:top w:w="15" w:type="dxa"/>
          <w:left w:w="15" w:type="dxa"/>
          <w:bottom w:w="15" w:type="dxa"/>
          <w:right w:w="15" w:type="dxa"/>
        </w:tblCellMar>
        <w:tblLook w:val="04A0" w:firstRow="1" w:lastRow="0" w:firstColumn="1" w:lastColumn="0" w:noHBand="0" w:noVBand="1"/>
      </w:tblPr>
      <w:tblGrid>
        <w:gridCol w:w="4394"/>
        <w:gridCol w:w="5245"/>
      </w:tblGrid>
      <w:tr w:rsidR="000912AD" w:rsidRPr="000912AD" w14:paraId="06FC1EBE" w14:textId="77777777" w:rsidTr="000912AD">
        <w:trPr>
          <w:tblHeader/>
        </w:trPr>
        <w:tc>
          <w:tcPr>
            <w:tcW w:w="0" w:type="auto"/>
            <w:tcBorders>
              <w:bottom w:val="single" w:sz="6" w:space="0" w:color="B1B4B6"/>
            </w:tcBorders>
            <w:shd w:val="clear" w:color="auto" w:fill="FFFFFF"/>
            <w:tcMar>
              <w:top w:w="150" w:type="dxa"/>
              <w:left w:w="0" w:type="dxa"/>
              <w:bottom w:w="150" w:type="dxa"/>
              <w:right w:w="150" w:type="dxa"/>
            </w:tcMar>
            <w:hideMark/>
          </w:tcPr>
          <w:p w14:paraId="009022B2" w14:textId="77777777" w:rsidR="000912AD" w:rsidRPr="000912AD" w:rsidRDefault="000912AD" w:rsidP="000912AD">
            <w:pPr>
              <w:shd w:val="clear" w:color="auto" w:fill="FFFFFF"/>
              <w:spacing w:after="0" w:line="240" w:lineRule="auto"/>
              <w:rPr>
                <w:rFonts w:ascii="Arial" w:eastAsia="Times New Roman" w:hAnsi="Arial" w:cs="Arial"/>
                <w:b/>
                <w:bCs/>
                <w:color w:val="000000"/>
                <w:sz w:val="22"/>
                <w:lang w:val="en-GB" w:bidi="ar-SA"/>
              </w:rPr>
            </w:pPr>
            <w:r w:rsidRPr="000912AD">
              <w:rPr>
                <w:rFonts w:ascii="Arial" w:eastAsia="Times New Roman" w:hAnsi="Arial" w:cs="Arial"/>
                <w:b/>
                <w:bCs/>
                <w:color w:val="000000"/>
                <w:sz w:val="22"/>
                <w:lang w:val="en-GB" w:bidi="ar-SA"/>
              </w:rPr>
              <w:t>Avoid</w:t>
            </w:r>
          </w:p>
        </w:tc>
        <w:tc>
          <w:tcPr>
            <w:tcW w:w="5245" w:type="dxa"/>
            <w:tcBorders>
              <w:bottom w:val="single" w:sz="6" w:space="0" w:color="B1B4B6"/>
            </w:tcBorders>
            <w:shd w:val="clear" w:color="auto" w:fill="FFFFFF"/>
            <w:tcMar>
              <w:top w:w="150" w:type="dxa"/>
              <w:left w:w="0" w:type="dxa"/>
              <w:bottom w:w="150" w:type="dxa"/>
              <w:right w:w="150" w:type="dxa"/>
            </w:tcMar>
            <w:hideMark/>
          </w:tcPr>
          <w:p w14:paraId="348FAD67" w14:textId="77777777" w:rsidR="000912AD" w:rsidRPr="000912AD" w:rsidRDefault="000912AD" w:rsidP="000912AD">
            <w:pPr>
              <w:shd w:val="clear" w:color="auto" w:fill="FFFFFF"/>
              <w:spacing w:after="0" w:line="240" w:lineRule="auto"/>
              <w:rPr>
                <w:rFonts w:ascii="Arial" w:eastAsia="Times New Roman" w:hAnsi="Arial" w:cs="Arial"/>
                <w:b/>
                <w:bCs/>
                <w:color w:val="000000"/>
                <w:sz w:val="22"/>
                <w:lang w:val="en-GB" w:bidi="ar-SA"/>
              </w:rPr>
            </w:pPr>
            <w:r w:rsidRPr="000912AD">
              <w:rPr>
                <w:rFonts w:ascii="Arial" w:eastAsia="Times New Roman" w:hAnsi="Arial" w:cs="Arial"/>
                <w:b/>
                <w:bCs/>
                <w:color w:val="000000"/>
                <w:sz w:val="22"/>
                <w:lang w:val="en-GB" w:bidi="ar-SA"/>
              </w:rPr>
              <w:t>Use</w:t>
            </w:r>
          </w:p>
        </w:tc>
      </w:tr>
      <w:tr w:rsidR="000912AD" w:rsidRPr="000912AD" w14:paraId="4C793B93"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1134013B"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(the) handicapped, (the) disabled</w:t>
            </w:r>
          </w:p>
        </w:tc>
        <w:tc>
          <w:tcPr>
            <w:tcW w:w="5245" w:type="dxa"/>
            <w:tcBorders>
              <w:bottom w:val="single" w:sz="6" w:space="0" w:color="B1B4B6"/>
            </w:tcBorders>
            <w:shd w:val="clear" w:color="auto" w:fill="FFFFFF"/>
            <w:tcMar>
              <w:top w:w="150" w:type="dxa"/>
              <w:left w:w="0" w:type="dxa"/>
              <w:bottom w:w="150" w:type="dxa"/>
              <w:right w:w="150" w:type="dxa"/>
            </w:tcMar>
            <w:hideMark/>
          </w:tcPr>
          <w:p w14:paraId="131FF7FC"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disabled (people)</w:t>
            </w:r>
          </w:p>
        </w:tc>
      </w:tr>
      <w:tr w:rsidR="000912AD" w:rsidRPr="000912AD" w14:paraId="6B1267A2"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61EF615C"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afflicted by, suffers from, victim of</w:t>
            </w:r>
          </w:p>
        </w:tc>
        <w:tc>
          <w:tcPr>
            <w:tcW w:w="5245" w:type="dxa"/>
            <w:tcBorders>
              <w:bottom w:val="single" w:sz="6" w:space="0" w:color="B1B4B6"/>
            </w:tcBorders>
            <w:shd w:val="clear" w:color="auto" w:fill="FFFFFF"/>
            <w:tcMar>
              <w:top w:w="150" w:type="dxa"/>
              <w:left w:w="0" w:type="dxa"/>
              <w:bottom w:w="150" w:type="dxa"/>
              <w:right w:w="150" w:type="dxa"/>
            </w:tcMar>
            <w:hideMark/>
          </w:tcPr>
          <w:p w14:paraId="3776FE9C"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has [name of condition or impairment]</w:t>
            </w:r>
          </w:p>
        </w:tc>
      </w:tr>
      <w:tr w:rsidR="000912AD" w:rsidRPr="000912AD" w14:paraId="2AF6D295"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3C1E9E33"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confined to a wheelchair, wheelchair-bound</w:t>
            </w:r>
          </w:p>
        </w:tc>
        <w:tc>
          <w:tcPr>
            <w:tcW w:w="5245" w:type="dxa"/>
            <w:tcBorders>
              <w:bottom w:val="single" w:sz="6" w:space="0" w:color="B1B4B6"/>
            </w:tcBorders>
            <w:shd w:val="clear" w:color="auto" w:fill="FFFFFF"/>
            <w:tcMar>
              <w:top w:w="150" w:type="dxa"/>
              <w:left w:w="0" w:type="dxa"/>
              <w:bottom w:w="150" w:type="dxa"/>
              <w:right w:w="150" w:type="dxa"/>
            </w:tcMar>
            <w:hideMark/>
          </w:tcPr>
          <w:p w14:paraId="7DA7D72D"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wheelchair user</w:t>
            </w:r>
          </w:p>
        </w:tc>
      </w:tr>
      <w:tr w:rsidR="000912AD" w:rsidRPr="000912AD" w14:paraId="1C005448"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59F97412"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mentally handicapped, mentally defective, retarded, subnormal</w:t>
            </w:r>
          </w:p>
        </w:tc>
        <w:tc>
          <w:tcPr>
            <w:tcW w:w="5245" w:type="dxa"/>
            <w:tcBorders>
              <w:bottom w:val="single" w:sz="6" w:space="0" w:color="B1B4B6"/>
            </w:tcBorders>
            <w:shd w:val="clear" w:color="auto" w:fill="FFFFFF"/>
            <w:tcMar>
              <w:top w:w="150" w:type="dxa"/>
              <w:left w:w="0" w:type="dxa"/>
              <w:bottom w:w="150" w:type="dxa"/>
              <w:right w:w="150" w:type="dxa"/>
            </w:tcMar>
            <w:hideMark/>
          </w:tcPr>
          <w:p w14:paraId="51E6BD7D"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with a learning disability (singular) with learning disabilities (plural)</w:t>
            </w:r>
          </w:p>
        </w:tc>
      </w:tr>
      <w:tr w:rsidR="000912AD" w:rsidRPr="000912AD" w14:paraId="2B348E77"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53AE08E6"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cripple, invalid</w:t>
            </w:r>
          </w:p>
        </w:tc>
        <w:tc>
          <w:tcPr>
            <w:tcW w:w="5245" w:type="dxa"/>
            <w:tcBorders>
              <w:bottom w:val="single" w:sz="6" w:space="0" w:color="B1B4B6"/>
            </w:tcBorders>
            <w:shd w:val="clear" w:color="auto" w:fill="FFFFFF"/>
            <w:tcMar>
              <w:top w:w="150" w:type="dxa"/>
              <w:left w:w="0" w:type="dxa"/>
              <w:bottom w:w="150" w:type="dxa"/>
              <w:right w:w="150" w:type="dxa"/>
            </w:tcMar>
            <w:hideMark/>
          </w:tcPr>
          <w:p w14:paraId="569848FA"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disabled person</w:t>
            </w:r>
          </w:p>
        </w:tc>
      </w:tr>
      <w:tr w:rsidR="000912AD" w:rsidRPr="000912AD" w14:paraId="4B81C9E8"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1A4A376F"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spastic</w:t>
            </w:r>
          </w:p>
        </w:tc>
        <w:tc>
          <w:tcPr>
            <w:tcW w:w="5245" w:type="dxa"/>
            <w:tcBorders>
              <w:bottom w:val="single" w:sz="6" w:space="0" w:color="B1B4B6"/>
            </w:tcBorders>
            <w:shd w:val="clear" w:color="auto" w:fill="FFFFFF"/>
            <w:tcMar>
              <w:top w:w="150" w:type="dxa"/>
              <w:left w:w="0" w:type="dxa"/>
              <w:bottom w:w="150" w:type="dxa"/>
              <w:right w:w="150" w:type="dxa"/>
            </w:tcMar>
            <w:hideMark/>
          </w:tcPr>
          <w:p w14:paraId="2C3D6CC0"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person with cerebral palsy</w:t>
            </w:r>
          </w:p>
        </w:tc>
      </w:tr>
      <w:tr w:rsidR="000912AD" w:rsidRPr="000912AD" w14:paraId="4A5F8DB2"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4D2BA00C"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able-bodied</w:t>
            </w:r>
          </w:p>
        </w:tc>
        <w:tc>
          <w:tcPr>
            <w:tcW w:w="5245" w:type="dxa"/>
            <w:tcBorders>
              <w:bottom w:val="single" w:sz="6" w:space="0" w:color="B1B4B6"/>
            </w:tcBorders>
            <w:shd w:val="clear" w:color="auto" w:fill="FFFFFF"/>
            <w:tcMar>
              <w:top w:w="150" w:type="dxa"/>
              <w:left w:w="0" w:type="dxa"/>
              <w:bottom w:w="150" w:type="dxa"/>
              <w:right w:w="150" w:type="dxa"/>
            </w:tcMar>
            <w:hideMark/>
          </w:tcPr>
          <w:p w14:paraId="1DA7D33D"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non-disabled</w:t>
            </w:r>
          </w:p>
        </w:tc>
      </w:tr>
      <w:tr w:rsidR="000912AD" w:rsidRPr="000912AD" w14:paraId="003E058B"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4ECBCAE4"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mental patient, insane, mad</w:t>
            </w:r>
          </w:p>
        </w:tc>
        <w:tc>
          <w:tcPr>
            <w:tcW w:w="5245" w:type="dxa"/>
            <w:tcBorders>
              <w:bottom w:val="single" w:sz="6" w:space="0" w:color="B1B4B6"/>
            </w:tcBorders>
            <w:shd w:val="clear" w:color="auto" w:fill="FFFFFF"/>
            <w:tcMar>
              <w:top w:w="150" w:type="dxa"/>
              <w:left w:w="0" w:type="dxa"/>
              <w:bottom w:w="150" w:type="dxa"/>
              <w:right w:w="150" w:type="dxa"/>
            </w:tcMar>
            <w:hideMark/>
          </w:tcPr>
          <w:p w14:paraId="7B3375E0"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person with a mental health condition</w:t>
            </w:r>
          </w:p>
        </w:tc>
      </w:tr>
      <w:tr w:rsidR="000912AD" w:rsidRPr="000912AD" w14:paraId="464B2D7C"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66676003"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deaf and dumb; deaf mute</w:t>
            </w:r>
          </w:p>
        </w:tc>
        <w:tc>
          <w:tcPr>
            <w:tcW w:w="5245" w:type="dxa"/>
            <w:tcBorders>
              <w:bottom w:val="single" w:sz="6" w:space="0" w:color="B1B4B6"/>
            </w:tcBorders>
            <w:shd w:val="clear" w:color="auto" w:fill="FFFFFF"/>
            <w:tcMar>
              <w:top w:w="150" w:type="dxa"/>
              <w:left w:w="0" w:type="dxa"/>
              <w:bottom w:w="150" w:type="dxa"/>
              <w:right w:w="150" w:type="dxa"/>
            </w:tcMar>
            <w:hideMark/>
          </w:tcPr>
          <w:p w14:paraId="26DB4DFA"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deaf, user of British Sign Language (BSL), person with a hearing impairment</w:t>
            </w:r>
          </w:p>
        </w:tc>
      </w:tr>
      <w:tr w:rsidR="000912AD" w:rsidRPr="000912AD" w14:paraId="5166E7A9"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4D1CDAB1"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the blind</w:t>
            </w:r>
          </w:p>
        </w:tc>
        <w:tc>
          <w:tcPr>
            <w:tcW w:w="5245" w:type="dxa"/>
            <w:tcBorders>
              <w:bottom w:val="single" w:sz="6" w:space="0" w:color="B1B4B6"/>
            </w:tcBorders>
            <w:shd w:val="clear" w:color="auto" w:fill="FFFFFF"/>
            <w:tcMar>
              <w:top w:w="150" w:type="dxa"/>
              <w:left w:w="0" w:type="dxa"/>
              <w:bottom w:w="150" w:type="dxa"/>
              <w:right w:w="150" w:type="dxa"/>
            </w:tcMar>
            <w:hideMark/>
          </w:tcPr>
          <w:p w14:paraId="66FEA0AD"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people with visual impairments; blind people; blind and partially sighted people</w:t>
            </w:r>
          </w:p>
        </w:tc>
      </w:tr>
      <w:tr w:rsidR="000912AD" w:rsidRPr="000912AD" w14:paraId="5F594FD2"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73D21DED"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an epileptic, diabetic, depressive, and so on</w:t>
            </w:r>
          </w:p>
        </w:tc>
        <w:tc>
          <w:tcPr>
            <w:tcW w:w="5245" w:type="dxa"/>
            <w:tcBorders>
              <w:bottom w:val="single" w:sz="6" w:space="0" w:color="B1B4B6"/>
            </w:tcBorders>
            <w:shd w:val="clear" w:color="auto" w:fill="FFFFFF"/>
            <w:tcMar>
              <w:top w:w="150" w:type="dxa"/>
              <w:left w:w="0" w:type="dxa"/>
              <w:bottom w:w="150" w:type="dxa"/>
              <w:right w:w="150" w:type="dxa"/>
            </w:tcMar>
            <w:hideMark/>
          </w:tcPr>
          <w:p w14:paraId="5ED2FDA3"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person with epilepsy, diabetes, depression or someone who has epilepsy, diabetes, depression</w:t>
            </w:r>
          </w:p>
        </w:tc>
      </w:tr>
      <w:tr w:rsidR="000912AD" w:rsidRPr="000912AD" w14:paraId="1A64F1DA"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005823EE"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dwarf; midget</w:t>
            </w:r>
          </w:p>
        </w:tc>
        <w:tc>
          <w:tcPr>
            <w:tcW w:w="5245" w:type="dxa"/>
            <w:tcBorders>
              <w:bottom w:val="single" w:sz="6" w:space="0" w:color="B1B4B6"/>
            </w:tcBorders>
            <w:shd w:val="clear" w:color="auto" w:fill="FFFFFF"/>
            <w:tcMar>
              <w:top w:w="150" w:type="dxa"/>
              <w:left w:w="0" w:type="dxa"/>
              <w:bottom w:w="150" w:type="dxa"/>
              <w:right w:w="150" w:type="dxa"/>
            </w:tcMar>
            <w:hideMark/>
          </w:tcPr>
          <w:p w14:paraId="5066FF82"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someone with restricted growth or short stature</w:t>
            </w:r>
          </w:p>
        </w:tc>
      </w:tr>
      <w:tr w:rsidR="000912AD" w:rsidRPr="000912AD" w14:paraId="2107C61D" w14:textId="77777777" w:rsidTr="000912AD">
        <w:tc>
          <w:tcPr>
            <w:tcW w:w="0" w:type="auto"/>
            <w:tcBorders>
              <w:bottom w:val="single" w:sz="6" w:space="0" w:color="B1B4B6"/>
            </w:tcBorders>
            <w:shd w:val="clear" w:color="auto" w:fill="FFFFFF"/>
            <w:tcMar>
              <w:top w:w="150" w:type="dxa"/>
              <w:left w:w="0" w:type="dxa"/>
              <w:bottom w:w="150" w:type="dxa"/>
              <w:right w:w="150" w:type="dxa"/>
            </w:tcMar>
            <w:hideMark/>
          </w:tcPr>
          <w:p w14:paraId="2D9EEEF8"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fits, spells, attacks</w:t>
            </w:r>
          </w:p>
        </w:tc>
        <w:tc>
          <w:tcPr>
            <w:tcW w:w="5245" w:type="dxa"/>
            <w:tcBorders>
              <w:bottom w:val="single" w:sz="6" w:space="0" w:color="B1B4B6"/>
            </w:tcBorders>
            <w:shd w:val="clear" w:color="auto" w:fill="FFFFFF"/>
            <w:tcMar>
              <w:top w:w="150" w:type="dxa"/>
              <w:left w:w="0" w:type="dxa"/>
              <w:bottom w:w="150" w:type="dxa"/>
              <w:right w:w="150" w:type="dxa"/>
            </w:tcMar>
            <w:hideMark/>
          </w:tcPr>
          <w:p w14:paraId="45427177" w14:textId="77777777" w:rsidR="000912AD" w:rsidRPr="000912AD" w:rsidRDefault="000912AD" w:rsidP="000912AD">
            <w:pPr>
              <w:shd w:val="clear" w:color="auto" w:fill="FFFFFF"/>
              <w:spacing w:after="0" w:line="240" w:lineRule="auto"/>
              <w:rPr>
                <w:rFonts w:ascii="Arial" w:eastAsia="Times New Roman" w:hAnsi="Arial" w:cs="Arial"/>
                <w:color w:val="000000"/>
                <w:sz w:val="22"/>
                <w:lang w:val="en-GB" w:bidi="ar-SA"/>
              </w:rPr>
            </w:pPr>
            <w:r w:rsidRPr="000912AD">
              <w:rPr>
                <w:rFonts w:ascii="Arial" w:eastAsia="Times New Roman" w:hAnsi="Arial" w:cs="Arial"/>
                <w:color w:val="000000"/>
                <w:sz w:val="22"/>
                <w:lang w:val="en-GB" w:bidi="ar-SA"/>
              </w:rPr>
              <w:t>seizures</w:t>
            </w:r>
          </w:p>
        </w:tc>
      </w:tr>
    </w:tbl>
    <w:p w14:paraId="4247FEE2" w14:textId="77777777" w:rsidR="000912AD" w:rsidRPr="000912AD" w:rsidRDefault="000912AD" w:rsidP="000912AD">
      <w:pPr>
        <w:shd w:val="clear" w:color="auto" w:fill="FFFFFF"/>
        <w:spacing w:after="0" w:line="240" w:lineRule="auto"/>
        <w:rPr>
          <w:rFonts w:ascii="Arial" w:eastAsia="Times New Roman" w:hAnsi="Arial" w:cs="Arial"/>
          <w:color w:val="000000"/>
          <w:sz w:val="22"/>
          <w:lang w:bidi="ar-SA"/>
        </w:rPr>
      </w:pPr>
    </w:p>
    <w:p w14:paraId="19754D77" w14:textId="442987A0" w:rsidR="000912AD" w:rsidRDefault="000912AD" w:rsidP="00946EF7">
      <w:pPr>
        <w:shd w:val="clear" w:color="auto" w:fill="FFFFFF"/>
        <w:spacing w:after="0" w:line="240" w:lineRule="auto"/>
        <w:rPr>
          <w:rFonts w:ascii="Arial" w:eastAsia="Times New Roman" w:hAnsi="Arial" w:cs="Arial"/>
          <w:color w:val="000000"/>
          <w:sz w:val="22"/>
          <w:lang w:bidi="ar-SA"/>
        </w:rPr>
      </w:pPr>
    </w:p>
    <w:p w14:paraId="0844E436" w14:textId="45431B91" w:rsidR="000912AD" w:rsidRPr="003C30F7" w:rsidRDefault="000912AD" w:rsidP="00946EF7">
      <w:pPr>
        <w:shd w:val="clear" w:color="auto" w:fill="FFFFFF"/>
        <w:spacing w:after="0" w:line="240" w:lineRule="auto"/>
        <w:rPr>
          <w:rFonts w:ascii="Gadugi" w:eastAsia="Times New Roman" w:hAnsi="Gadugi" w:cs="Arial"/>
          <w:color w:val="000000"/>
          <w:sz w:val="22"/>
          <w:lang w:bidi="ar-SA"/>
        </w:rPr>
      </w:pPr>
    </w:p>
    <w:p w14:paraId="3A855188" w14:textId="2795AFAA" w:rsidR="00B96178" w:rsidRPr="003C30F7" w:rsidRDefault="00B96178" w:rsidP="00946EF7">
      <w:pPr>
        <w:shd w:val="clear" w:color="auto" w:fill="FFFFFF"/>
        <w:spacing w:after="0" w:line="240" w:lineRule="auto"/>
        <w:rPr>
          <w:rFonts w:ascii="Gadugi" w:eastAsia="Times New Roman" w:hAnsi="Gadugi" w:cs="Arial"/>
          <w:color w:val="000000"/>
          <w:sz w:val="22"/>
          <w:lang w:bidi="ar-SA"/>
        </w:rPr>
      </w:pPr>
    </w:p>
    <w:p w14:paraId="3480DDC2" w14:textId="227FF848" w:rsidR="00B96178" w:rsidRPr="003C30F7" w:rsidRDefault="003C30F7" w:rsidP="00946EF7">
      <w:pPr>
        <w:shd w:val="clear" w:color="auto" w:fill="FFFFFF"/>
        <w:spacing w:after="0" w:line="240" w:lineRule="auto"/>
        <w:rPr>
          <w:rFonts w:ascii="Gadugi" w:eastAsia="Times New Roman" w:hAnsi="Gadugi" w:cs="Arial"/>
          <w:color w:val="000000"/>
          <w:sz w:val="22"/>
          <w:lang w:bidi="ar-SA"/>
        </w:rPr>
      </w:pPr>
      <w:r w:rsidRPr="003C30F7">
        <w:rPr>
          <w:rFonts w:ascii="Gadugi" w:eastAsia="Times New Roman" w:hAnsi="Gadugi" w:cs="Arial"/>
          <w:color w:val="000000"/>
          <w:sz w:val="22"/>
          <w:lang w:bidi="ar-SA"/>
        </w:rPr>
        <w:t>Gov.UK (2021)</w:t>
      </w:r>
    </w:p>
    <w:p w14:paraId="6DFAC0E7" w14:textId="47C74CA9" w:rsidR="00B96178" w:rsidRDefault="00B96178" w:rsidP="00946EF7">
      <w:pPr>
        <w:shd w:val="clear" w:color="auto" w:fill="FFFFFF"/>
        <w:spacing w:after="0" w:line="240" w:lineRule="auto"/>
        <w:rPr>
          <w:rFonts w:ascii="Arial" w:eastAsia="Times New Roman" w:hAnsi="Arial" w:cs="Arial"/>
          <w:color w:val="000000"/>
          <w:sz w:val="22"/>
          <w:lang w:bidi="ar-SA"/>
        </w:rPr>
      </w:pPr>
    </w:p>
    <w:p w14:paraId="43D4DB37" w14:textId="57EAB56E" w:rsidR="00B96178" w:rsidRDefault="00B96178" w:rsidP="00946EF7">
      <w:pPr>
        <w:shd w:val="clear" w:color="auto" w:fill="FFFFFF"/>
        <w:spacing w:after="0" w:line="240" w:lineRule="auto"/>
        <w:rPr>
          <w:rFonts w:ascii="Arial" w:eastAsia="Times New Roman" w:hAnsi="Arial" w:cs="Arial"/>
          <w:color w:val="000000"/>
          <w:sz w:val="22"/>
          <w:lang w:bidi="ar-SA"/>
        </w:rPr>
      </w:pPr>
    </w:p>
    <w:p w14:paraId="623F1EBE" w14:textId="2A8B3A70" w:rsidR="00B96178" w:rsidRDefault="00B96178" w:rsidP="00946EF7">
      <w:pPr>
        <w:shd w:val="clear" w:color="auto" w:fill="FFFFFF"/>
        <w:spacing w:after="0" w:line="240" w:lineRule="auto"/>
        <w:rPr>
          <w:rFonts w:ascii="Arial" w:eastAsia="Times New Roman" w:hAnsi="Arial" w:cs="Arial"/>
          <w:color w:val="000000"/>
          <w:sz w:val="22"/>
          <w:lang w:bidi="ar-SA"/>
        </w:rPr>
      </w:pPr>
    </w:p>
    <w:p w14:paraId="3A4DA53E" w14:textId="4FC90B19" w:rsidR="00B96178" w:rsidRDefault="00B96178" w:rsidP="00946EF7">
      <w:pPr>
        <w:shd w:val="clear" w:color="auto" w:fill="FFFFFF"/>
        <w:spacing w:after="0" w:line="240" w:lineRule="auto"/>
        <w:rPr>
          <w:rFonts w:ascii="Arial" w:eastAsia="Times New Roman" w:hAnsi="Arial" w:cs="Arial"/>
          <w:color w:val="000000"/>
          <w:sz w:val="22"/>
          <w:lang w:bidi="ar-SA"/>
        </w:rPr>
      </w:pPr>
    </w:p>
    <w:p w14:paraId="6EBB942C" w14:textId="2D3050E0" w:rsidR="00B96178" w:rsidRDefault="00B96178" w:rsidP="00946EF7">
      <w:pPr>
        <w:shd w:val="clear" w:color="auto" w:fill="FFFFFF"/>
        <w:spacing w:after="0" w:line="240" w:lineRule="auto"/>
        <w:rPr>
          <w:rFonts w:ascii="Arial" w:eastAsia="Times New Roman" w:hAnsi="Arial" w:cs="Arial"/>
          <w:color w:val="000000"/>
          <w:sz w:val="22"/>
          <w:lang w:bidi="ar-SA"/>
        </w:rPr>
      </w:pPr>
    </w:p>
    <w:p w14:paraId="319B62A4" w14:textId="3123E913" w:rsidR="00B96178" w:rsidRDefault="00B96178" w:rsidP="00946EF7">
      <w:pPr>
        <w:shd w:val="clear" w:color="auto" w:fill="FFFFFF"/>
        <w:spacing w:after="0" w:line="240" w:lineRule="auto"/>
        <w:rPr>
          <w:rFonts w:ascii="Arial" w:eastAsia="Times New Roman" w:hAnsi="Arial" w:cs="Arial"/>
          <w:color w:val="000000"/>
          <w:sz w:val="22"/>
          <w:lang w:bidi="ar-SA"/>
        </w:rPr>
      </w:pPr>
    </w:p>
    <w:p w14:paraId="49B139EB" w14:textId="2F07D92B" w:rsidR="00B96178" w:rsidRDefault="00B96178" w:rsidP="00946EF7">
      <w:pPr>
        <w:shd w:val="clear" w:color="auto" w:fill="FFFFFF"/>
        <w:spacing w:after="0" w:line="240" w:lineRule="auto"/>
        <w:rPr>
          <w:rFonts w:ascii="Arial" w:eastAsia="Times New Roman" w:hAnsi="Arial" w:cs="Arial"/>
          <w:color w:val="000000"/>
          <w:sz w:val="22"/>
          <w:lang w:bidi="ar-SA"/>
        </w:rPr>
      </w:pPr>
    </w:p>
    <w:p w14:paraId="5B231691" w14:textId="6C25B19C" w:rsidR="00B96178" w:rsidRDefault="00B96178" w:rsidP="00946EF7">
      <w:pPr>
        <w:shd w:val="clear" w:color="auto" w:fill="FFFFFF"/>
        <w:spacing w:after="0" w:line="240" w:lineRule="auto"/>
        <w:rPr>
          <w:rFonts w:ascii="Arial" w:eastAsia="Times New Roman" w:hAnsi="Arial" w:cs="Arial"/>
          <w:color w:val="000000"/>
          <w:sz w:val="22"/>
          <w:lang w:bidi="ar-SA"/>
        </w:rPr>
      </w:pPr>
    </w:p>
    <w:p w14:paraId="7D1B8DF4" w14:textId="2521B337" w:rsidR="00B96178" w:rsidRDefault="00B96178" w:rsidP="00946EF7">
      <w:pPr>
        <w:shd w:val="clear" w:color="auto" w:fill="FFFFFF"/>
        <w:spacing w:after="0" w:line="240" w:lineRule="auto"/>
        <w:rPr>
          <w:rFonts w:ascii="Arial" w:eastAsia="Times New Roman" w:hAnsi="Arial" w:cs="Arial"/>
          <w:color w:val="000000"/>
          <w:sz w:val="22"/>
          <w:lang w:bidi="ar-SA"/>
        </w:rPr>
      </w:pPr>
    </w:p>
    <w:p w14:paraId="18E51C46" w14:textId="287A745C" w:rsidR="00B96178" w:rsidRDefault="00B96178" w:rsidP="00946EF7">
      <w:pPr>
        <w:shd w:val="clear" w:color="auto" w:fill="FFFFFF"/>
        <w:spacing w:after="0" w:line="240" w:lineRule="auto"/>
        <w:rPr>
          <w:rFonts w:ascii="Arial" w:eastAsia="Times New Roman" w:hAnsi="Arial" w:cs="Arial"/>
          <w:color w:val="000000"/>
          <w:sz w:val="22"/>
          <w:lang w:bidi="ar-SA"/>
        </w:rPr>
      </w:pPr>
    </w:p>
    <w:p w14:paraId="7CCEB979" w14:textId="21AE3ECF" w:rsidR="00B96178" w:rsidRDefault="00B96178" w:rsidP="00946EF7">
      <w:pPr>
        <w:shd w:val="clear" w:color="auto" w:fill="FFFFFF"/>
        <w:spacing w:after="0" w:line="240" w:lineRule="auto"/>
        <w:rPr>
          <w:rFonts w:ascii="Arial" w:eastAsia="Times New Roman" w:hAnsi="Arial" w:cs="Arial"/>
          <w:color w:val="000000"/>
          <w:sz w:val="22"/>
          <w:lang w:bidi="ar-SA"/>
        </w:rPr>
      </w:pPr>
    </w:p>
    <w:p w14:paraId="34AC5BC0" w14:textId="53489257" w:rsidR="00B96178" w:rsidRDefault="00B96178" w:rsidP="00946EF7">
      <w:pPr>
        <w:shd w:val="clear" w:color="auto" w:fill="FFFFFF"/>
        <w:spacing w:after="0" w:line="240" w:lineRule="auto"/>
        <w:rPr>
          <w:rFonts w:ascii="Arial" w:eastAsia="Times New Roman" w:hAnsi="Arial" w:cs="Arial"/>
          <w:color w:val="000000"/>
          <w:sz w:val="22"/>
          <w:lang w:bidi="ar-SA"/>
        </w:rPr>
      </w:pPr>
    </w:p>
    <w:p w14:paraId="47BB5039" w14:textId="77777777" w:rsidR="00946EF7" w:rsidRPr="00946EF7" w:rsidRDefault="00946EF7" w:rsidP="00946EF7">
      <w:pPr>
        <w:spacing w:after="0"/>
        <w:rPr>
          <w:rFonts w:asciiTheme="majorHAnsi" w:hAnsiTheme="majorHAnsi" w:cstheme="majorHAnsi"/>
          <w:b/>
          <w:bCs/>
          <w:color w:val="2F5496" w:themeColor="accent1" w:themeShade="BF"/>
          <w:sz w:val="28"/>
          <w:szCs w:val="28"/>
        </w:rPr>
      </w:pPr>
    </w:p>
    <w:p w14:paraId="78017DE9" w14:textId="77777777" w:rsidR="00946EF7" w:rsidRPr="00946EF7" w:rsidRDefault="00946EF7" w:rsidP="00946EF7">
      <w:pPr>
        <w:spacing w:after="0"/>
        <w:rPr>
          <w:rFonts w:asciiTheme="majorHAnsi" w:hAnsiTheme="majorHAnsi" w:cstheme="majorHAnsi"/>
          <w:b/>
          <w:bCs/>
          <w:color w:val="2F5496" w:themeColor="accent1" w:themeShade="BF"/>
          <w:sz w:val="28"/>
          <w:szCs w:val="28"/>
        </w:rPr>
      </w:pPr>
      <w:r w:rsidRPr="00946EF7">
        <w:rPr>
          <w:rFonts w:asciiTheme="majorHAnsi" w:hAnsiTheme="majorHAnsi" w:cstheme="majorHAnsi"/>
          <w:b/>
          <w:bCs/>
          <w:color w:val="2F5496" w:themeColor="accent1" w:themeShade="BF"/>
          <w:sz w:val="28"/>
          <w:szCs w:val="28"/>
        </w:rPr>
        <w:lastRenderedPageBreak/>
        <w:t>References</w:t>
      </w:r>
      <w:bookmarkEnd w:id="24"/>
    </w:p>
    <w:p w14:paraId="0AE0DED8" w14:textId="77777777" w:rsidR="008C203E" w:rsidRPr="008C203E" w:rsidRDefault="008C203E" w:rsidP="008C203E">
      <w:pPr>
        <w:spacing w:after="0"/>
        <w:rPr>
          <w:rFonts w:ascii="Gadugi" w:hAnsi="Gadugi"/>
          <w:sz w:val="22"/>
        </w:rPr>
      </w:pPr>
    </w:p>
    <w:p w14:paraId="41210A59" w14:textId="77777777" w:rsidR="00D73B3E" w:rsidRPr="00985157" w:rsidRDefault="00D73B3E" w:rsidP="00AC102D">
      <w:pPr>
        <w:spacing w:after="0" w:line="240" w:lineRule="auto"/>
        <w:outlineLvl w:val="0"/>
        <w:rPr>
          <w:rFonts w:ascii="Gadugi" w:eastAsia="Times New Roman" w:hAnsi="Gadugi" w:cs="Times New Roman"/>
          <w:color w:val="000000"/>
          <w:kern w:val="36"/>
          <w:sz w:val="22"/>
          <w:lang w:val="en-GB" w:eastAsia="en-GB" w:bidi="ar-SA"/>
        </w:rPr>
      </w:pPr>
      <w:r w:rsidRPr="00B1100B">
        <w:rPr>
          <w:rFonts w:ascii="Gadugi" w:eastAsia="Times New Roman" w:hAnsi="Gadugi" w:cs="Times New Roman"/>
          <w:color w:val="000000"/>
          <w:kern w:val="36"/>
          <w:sz w:val="22"/>
          <w:lang w:val="en-GB" w:eastAsia="en-GB" w:bidi="ar-SA"/>
        </w:rPr>
        <w:t xml:space="preserve">British Dyslexia Association (2018) </w:t>
      </w:r>
      <w:r w:rsidRPr="00985157">
        <w:rPr>
          <w:rFonts w:ascii="Gadugi" w:eastAsia="Times New Roman" w:hAnsi="Gadugi" w:cs="Times New Roman"/>
          <w:color w:val="000000"/>
          <w:kern w:val="36"/>
          <w:sz w:val="22"/>
          <w:lang w:val="en-GB" w:eastAsia="en-GB" w:bidi="ar-SA"/>
        </w:rPr>
        <w:t>See dyslexia differently</w:t>
      </w:r>
    </w:p>
    <w:p w14:paraId="2B96E069" w14:textId="484AA38D" w:rsidR="00D73B3E" w:rsidRDefault="00A809D0" w:rsidP="00AC102D">
      <w:pPr>
        <w:spacing w:after="0" w:line="240" w:lineRule="auto"/>
        <w:rPr>
          <w:rStyle w:val="Hyperlink"/>
          <w:rFonts w:ascii="Gadugi" w:hAnsi="Gadugi"/>
          <w:sz w:val="22"/>
          <w:lang w:bidi="ar-SA"/>
        </w:rPr>
      </w:pPr>
      <w:hyperlink r:id="rId73" w:history="1">
        <w:r w:rsidR="00D73B3E" w:rsidRPr="001C1032">
          <w:rPr>
            <w:rStyle w:val="Hyperlink"/>
            <w:rFonts w:ascii="Gadugi" w:hAnsi="Gadugi"/>
            <w:sz w:val="22"/>
            <w:lang w:bidi="ar-SA"/>
          </w:rPr>
          <w:t>https://www.youtube.com/watch?v=11r7CFlK2sc</w:t>
        </w:r>
      </w:hyperlink>
    </w:p>
    <w:p w14:paraId="7271368E" w14:textId="3CA10EE7" w:rsidR="00AC102D" w:rsidRDefault="00AC102D" w:rsidP="00AC102D">
      <w:pPr>
        <w:spacing w:after="0" w:line="240" w:lineRule="auto"/>
        <w:rPr>
          <w:rFonts w:ascii="Gadugi" w:hAnsi="Gadugi"/>
          <w:sz w:val="22"/>
          <w:lang w:bidi="ar-SA"/>
        </w:rPr>
      </w:pPr>
    </w:p>
    <w:p w14:paraId="6333EA7E" w14:textId="35A94049" w:rsidR="002941C6" w:rsidRDefault="002941C6" w:rsidP="00AC102D">
      <w:pPr>
        <w:spacing w:after="0" w:line="240" w:lineRule="auto"/>
        <w:rPr>
          <w:rFonts w:ascii="Gadugi" w:hAnsi="Gadugi"/>
          <w:sz w:val="22"/>
          <w:lang w:bidi="ar-SA"/>
        </w:rPr>
      </w:pPr>
      <w:r w:rsidRPr="002941C6">
        <w:rPr>
          <w:rFonts w:ascii="Gadugi" w:hAnsi="Gadugi"/>
          <w:sz w:val="22"/>
          <w:lang w:bidi="ar-SA"/>
        </w:rPr>
        <w:t>What is cognition?</w:t>
      </w:r>
      <w:r>
        <w:rPr>
          <w:rFonts w:ascii="Gadugi" w:hAnsi="Gadugi"/>
          <w:sz w:val="22"/>
          <w:lang w:bidi="ar-SA"/>
        </w:rPr>
        <w:t xml:space="preserve"> (2015)</w:t>
      </w:r>
    </w:p>
    <w:p w14:paraId="09C59507" w14:textId="36EF2177" w:rsidR="008D2196" w:rsidRDefault="00A809D0" w:rsidP="00AC102D">
      <w:pPr>
        <w:spacing w:after="0" w:line="240" w:lineRule="auto"/>
        <w:rPr>
          <w:rFonts w:ascii="Gadugi" w:hAnsi="Gadugi"/>
          <w:sz w:val="22"/>
          <w:lang w:bidi="ar-SA"/>
        </w:rPr>
      </w:pPr>
      <w:hyperlink r:id="rId74" w:history="1">
        <w:r w:rsidR="002941C6" w:rsidRPr="000D6E78">
          <w:rPr>
            <w:rStyle w:val="Hyperlink"/>
            <w:rFonts w:ascii="Gadugi" w:hAnsi="Gadugi"/>
            <w:sz w:val="22"/>
            <w:lang w:bidi="ar-SA"/>
          </w:rPr>
          <w:t>https://www.cambridgecognition.com/blog/entry/what-is-cognition</w:t>
        </w:r>
      </w:hyperlink>
    </w:p>
    <w:p w14:paraId="32053397" w14:textId="77777777" w:rsidR="008D2196" w:rsidRDefault="008D2196" w:rsidP="00AC102D">
      <w:pPr>
        <w:spacing w:after="0" w:line="240" w:lineRule="auto"/>
        <w:rPr>
          <w:rFonts w:ascii="Gadugi" w:hAnsi="Gadugi"/>
          <w:sz w:val="22"/>
          <w:lang w:bidi="ar-SA"/>
        </w:rPr>
      </w:pPr>
    </w:p>
    <w:p w14:paraId="659EBFA2" w14:textId="79586B6F" w:rsidR="008C203E" w:rsidRPr="008C203E" w:rsidRDefault="008C203E" w:rsidP="00AC102D">
      <w:pPr>
        <w:spacing w:after="0"/>
        <w:rPr>
          <w:rFonts w:ascii="Gadugi" w:hAnsi="Gadugi"/>
          <w:sz w:val="22"/>
        </w:rPr>
      </w:pPr>
      <w:r w:rsidRPr="008C203E">
        <w:rPr>
          <w:rFonts w:ascii="Gadugi" w:hAnsi="Gadugi"/>
          <w:sz w:val="22"/>
        </w:rPr>
        <w:t>Child counseling &amp; Special needs education</w:t>
      </w:r>
      <w:r>
        <w:rPr>
          <w:rFonts w:ascii="Gadugi" w:hAnsi="Gadugi"/>
          <w:sz w:val="22"/>
        </w:rPr>
        <w:t xml:space="preserve"> (2020) </w:t>
      </w:r>
      <w:r w:rsidRPr="008C203E">
        <w:rPr>
          <w:rFonts w:ascii="Gadugi" w:hAnsi="Gadugi"/>
          <w:sz w:val="22"/>
        </w:rPr>
        <w:t>Difference between learning disability and learning difficulty</w:t>
      </w:r>
      <w:r>
        <w:rPr>
          <w:rFonts w:ascii="Gadugi" w:hAnsi="Gadugi"/>
          <w:sz w:val="22"/>
        </w:rPr>
        <w:t>.</w:t>
      </w:r>
    </w:p>
    <w:p w14:paraId="083E13D0" w14:textId="2AE53C4E" w:rsidR="00D50226" w:rsidRDefault="008C203E" w:rsidP="00AC102D">
      <w:pPr>
        <w:spacing w:after="0"/>
        <w:rPr>
          <w:rFonts w:ascii="Gadugi" w:hAnsi="Gadugi"/>
          <w:sz w:val="22"/>
        </w:rPr>
      </w:pPr>
      <w:r>
        <w:rPr>
          <w:rFonts w:ascii="Gadugi" w:hAnsi="Gadugi"/>
          <w:sz w:val="22"/>
        </w:rPr>
        <w:t xml:space="preserve">YouTube </w:t>
      </w:r>
      <w:hyperlink r:id="rId75" w:history="1">
        <w:r w:rsidRPr="009143E1">
          <w:rPr>
            <w:rStyle w:val="Hyperlink"/>
            <w:rFonts w:ascii="Gadugi" w:hAnsi="Gadugi"/>
            <w:sz w:val="22"/>
          </w:rPr>
          <w:t>https://www.youtube.com/watch?v=I-xA9B_U1JU</w:t>
        </w:r>
      </w:hyperlink>
    </w:p>
    <w:p w14:paraId="45DFE04A" w14:textId="6D090647" w:rsidR="003A1F2F" w:rsidRDefault="003A1F2F" w:rsidP="00AC102D">
      <w:pPr>
        <w:spacing w:after="0"/>
        <w:rPr>
          <w:rFonts w:ascii="Gadugi" w:hAnsi="Gadugi"/>
          <w:sz w:val="22"/>
        </w:rPr>
      </w:pPr>
    </w:p>
    <w:p w14:paraId="1DFE4AF2" w14:textId="77777777" w:rsidR="008B2BCC" w:rsidRPr="008B2BCC" w:rsidRDefault="008B2BCC" w:rsidP="008B2BCC">
      <w:pPr>
        <w:spacing w:after="0"/>
        <w:rPr>
          <w:rFonts w:ascii="Gadugi" w:hAnsi="Gadugi"/>
          <w:sz w:val="22"/>
        </w:rPr>
      </w:pPr>
      <w:r w:rsidRPr="008B2BCC">
        <w:rPr>
          <w:rFonts w:ascii="Gadugi" w:hAnsi="Gadugi"/>
          <w:sz w:val="22"/>
        </w:rPr>
        <w:t>EENET - Enabling Education Network</w:t>
      </w:r>
      <w:r>
        <w:rPr>
          <w:rFonts w:ascii="Gadugi" w:hAnsi="Gadugi"/>
          <w:sz w:val="22"/>
        </w:rPr>
        <w:t xml:space="preserve"> (2017) </w:t>
      </w:r>
      <w:r w:rsidRPr="008B2BCC">
        <w:rPr>
          <w:rFonts w:ascii="Gadugi" w:hAnsi="Gadugi"/>
          <w:sz w:val="22"/>
        </w:rPr>
        <w:t>Programme 6 ~ Understanding learners needs</w:t>
      </w:r>
    </w:p>
    <w:p w14:paraId="0E42D0CD" w14:textId="78436460" w:rsidR="008B2BCC" w:rsidRDefault="00A809D0" w:rsidP="008B2BCC">
      <w:pPr>
        <w:spacing w:line="240" w:lineRule="auto"/>
        <w:rPr>
          <w:rFonts w:ascii="Gadugi" w:hAnsi="Gadugi"/>
          <w:sz w:val="22"/>
          <w:lang w:bidi="ar-SA"/>
        </w:rPr>
      </w:pPr>
      <w:hyperlink r:id="rId76" w:history="1">
        <w:r w:rsidR="008B2BCC" w:rsidRPr="00AC34B6">
          <w:rPr>
            <w:rStyle w:val="Hyperlink"/>
            <w:rFonts w:ascii="Gadugi" w:hAnsi="Gadugi"/>
            <w:sz w:val="22"/>
            <w:lang w:bidi="ar-SA"/>
          </w:rPr>
          <w:t>https://www.youtube.com/watch?v=ENvkE_0N3jo</w:t>
        </w:r>
      </w:hyperlink>
    </w:p>
    <w:p w14:paraId="2131F2B6" w14:textId="77777777" w:rsidR="008B2BCC" w:rsidRPr="00946EF7" w:rsidRDefault="008B2BCC" w:rsidP="00AC102D">
      <w:pPr>
        <w:spacing w:after="0"/>
        <w:rPr>
          <w:rFonts w:ascii="Gadugi" w:hAnsi="Gadugi"/>
          <w:sz w:val="22"/>
        </w:rPr>
      </w:pPr>
    </w:p>
    <w:p w14:paraId="51BB3BE1" w14:textId="30063C8E" w:rsidR="00946EF7" w:rsidRPr="00F0415B" w:rsidRDefault="00F0415B" w:rsidP="00AC102D">
      <w:pPr>
        <w:shd w:val="clear" w:color="auto" w:fill="FFFFFF"/>
        <w:spacing w:after="0" w:line="240" w:lineRule="auto"/>
        <w:textAlignment w:val="top"/>
        <w:rPr>
          <w:rFonts w:ascii="Gadugi" w:eastAsia="Times New Roman" w:hAnsi="Gadugi" w:cs="Arial"/>
          <w:color w:val="202124"/>
          <w:sz w:val="22"/>
          <w:lang w:val="en-GB" w:eastAsia="en-GB" w:bidi="ar-SA"/>
        </w:rPr>
      </w:pPr>
      <w:r w:rsidRPr="00F0415B">
        <w:rPr>
          <w:rFonts w:ascii="Gadugi" w:eastAsia="Times New Roman" w:hAnsi="Gadugi" w:cs="Arial"/>
          <w:color w:val="202124"/>
          <w:sz w:val="22"/>
          <w:lang w:val="en-GB" w:eastAsia="en-GB" w:bidi="ar-SA"/>
        </w:rPr>
        <w:t>Gov.UK (</w:t>
      </w:r>
      <w:r>
        <w:rPr>
          <w:rFonts w:ascii="Gadugi" w:eastAsia="Times New Roman" w:hAnsi="Gadugi" w:cs="Arial"/>
          <w:color w:val="202124"/>
          <w:sz w:val="22"/>
          <w:lang w:val="en-GB" w:eastAsia="en-GB" w:bidi="ar-SA"/>
        </w:rPr>
        <w:t xml:space="preserve">2021) </w:t>
      </w:r>
      <w:r w:rsidRPr="00F0415B">
        <w:rPr>
          <w:rFonts w:ascii="Gadugi" w:eastAsia="Times New Roman" w:hAnsi="Gadugi" w:cs="Arial"/>
          <w:color w:val="202124"/>
          <w:sz w:val="22"/>
          <w:lang w:val="en-GB" w:eastAsia="en-GB" w:bidi="ar-SA"/>
        </w:rPr>
        <w:t>Guidance</w:t>
      </w:r>
      <w:r>
        <w:rPr>
          <w:rFonts w:ascii="Gadugi" w:eastAsia="Times New Roman" w:hAnsi="Gadugi" w:cs="Arial"/>
          <w:color w:val="202124"/>
          <w:sz w:val="22"/>
          <w:lang w:val="en-GB" w:eastAsia="en-GB" w:bidi="ar-SA"/>
        </w:rPr>
        <w:t xml:space="preserve"> </w:t>
      </w:r>
      <w:r w:rsidRPr="00F0415B">
        <w:rPr>
          <w:rFonts w:ascii="Gadugi" w:eastAsia="Times New Roman" w:hAnsi="Gadugi" w:cs="Arial"/>
          <w:color w:val="202124"/>
          <w:sz w:val="22"/>
          <w:lang w:val="en-GB" w:eastAsia="en-GB" w:bidi="ar-SA"/>
        </w:rPr>
        <w:t>Inclusive language: words to use and avoid when writing about disability</w:t>
      </w:r>
      <w:r w:rsidR="00946EF7" w:rsidRPr="00946EF7">
        <w:rPr>
          <w:rFonts w:ascii="Gadugi" w:eastAsia="Times New Roman" w:hAnsi="Gadugi" w:cs="Arial"/>
          <w:color w:val="202124"/>
          <w:sz w:val="22"/>
          <w:highlight w:val="yellow"/>
          <w:lang w:val="en-GB" w:eastAsia="en-GB" w:bidi="ar-SA"/>
        </w:rPr>
        <w:fldChar w:fldCharType="begin"/>
      </w:r>
      <w:r w:rsidR="00946EF7" w:rsidRPr="00946EF7">
        <w:rPr>
          <w:rFonts w:ascii="Gadugi" w:eastAsia="Times New Roman" w:hAnsi="Gadugi" w:cs="Arial"/>
          <w:color w:val="202124"/>
          <w:sz w:val="22"/>
          <w:highlight w:val="yellow"/>
          <w:lang w:val="en-GB" w:eastAsia="en-GB" w:bidi="ar-SA"/>
        </w:rPr>
        <w:instrText xml:space="preserve"> HYPERLINK "https://www.google.com/search?q=Who+created+the+learning+pyramid+theory?&amp;rlz=1C1CHBF_en-GBGB932GB932&amp;sxsrf=AOaemvJgTtWcb-VWlIVCio4U9o_l3TlT8A:1630679697694&amp;tbm=isch&amp;source=iu&amp;ictx=1&amp;fir=rmIEpornZVNEcM%252Cn3uiaezuT0iftM%252C_&amp;vet=1&amp;usg=AI4_-kQxsAS5_CsI2pS-Jv6oNzaC6gpbjg&amp;sa=X&amp;ved=2ahUKEwi0j_6gg-PyAhVDgFwKHULCDbAQ9QF6BAgzEAE" \l "imgrc=rmIEpornZVNEcM" </w:instrText>
      </w:r>
      <w:r w:rsidR="00946EF7" w:rsidRPr="00946EF7">
        <w:rPr>
          <w:rFonts w:ascii="Gadugi" w:eastAsia="Times New Roman" w:hAnsi="Gadugi" w:cs="Arial"/>
          <w:color w:val="202124"/>
          <w:sz w:val="22"/>
          <w:highlight w:val="yellow"/>
          <w:lang w:val="en-GB" w:eastAsia="en-GB" w:bidi="ar-SA"/>
        </w:rPr>
        <w:fldChar w:fldCharType="separate"/>
      </w:r>
    </w:p>
    <w:p w14:paraId="16F51004" w14:textId="4E96B1A7" w:rsidR="00946EF7" w:rsidRDefault="00946EF7" w:rsidP="00AC102D">
      <w:pPr>
        <w:shd w:val="clear" w:color="auto" w:fill="FFFFFF"/>
        <w:spacing w:after="0" w:line="240" w:lineRule="auto"/>
        <w:textAlignment w:val="top"/>
        <w:rPr>
          <w:rFonts w:ascii="Gadugi" w:eastAsia="Times New Roman" w:hAnsi="Gadugi" w:cs="Arial"/>
          <w:color w:val="202124"/>
          <w:sz w:val="22"/>
          <w:lang w:val="en-GB" w:eastAsia="en-GB" w:bidi="ar-SA"/>
        </w:rPr>
      </w:pPr>
      <w:r w:rsidRPr="00946EF7">
        <w:rPr>
          <w:rFonts w:ascii="Gadugi" w:eastAsia="Times New Roman" w:hAnsi="Gadugi" w:cs="Arial"/>
          <w:color w:val="202124"/>
          <w:sz w:val="22"/>
          <w:highlight w:val="yellow"/>
          <w:lang w:val="en-GB" w:eastAsia="en-GB" w:bidi="ar-SA"/>
        </w:rPr>
        <w:fldChar w:fldCharType="end"/>
      </w:r>
      <w:r w:rsidR="000E4625" w:rsidRPr="000E4625">
        <w:t xml:space="preserve"> </w:t>
      </w:r>
      <w:hyperlink r:id="rId77" w:history="1">
        <w:r w:rsidR="00F0415B" w:rsidRPr="009143E1">
          <w:rPr>
            <w:rStyle w:val="Hyperlink"/>
            <w:rFonts w:ascii="Gadugi" w:eastAsia="Times New Roman" w:hAnsi="Gadugi" w:cs="Arial"/>
            <w:sz w:val="22"/>
            <w:lang w:val="en-GB" w:eastAsia="en-GB" w:bidi="ar-SA"/>
          </w:rPr>
          <w:t>https://www.gov.uk/government/publications/inclusive-communication/inclusive-language-words-to-use-and-avoid-when-writing-about-disability</w:t>
        </w:r>
      </w:hyperlink>
    </w:p>
    <w:p w14:paraId="1CE9D792" w14:textId="77777777" w:rsidR="00AC102D" w:rsidRPr="00AC102D" w:rsidRDefault="00AC102D" w:rsidP="00AC102D">
      <w:pPr>
        <w:spacing w:after="0" w:line="240" w:lineRule="auto"/>
        <w:rPr>
          <w:rFonts w:ascii="Gadugi" w:hAnsi="Gadugi"/>
          <w:sz w:val="22"/>
          <w:lang w:bidi="ar-SA"/>
        </w:rPr>
      </w:pPr>
    </w:p>
    <w:p w14:paraId="51FFCCF6" w14:textId="1D61CDD0" w:rsidR="00AC102D" w:rsidRPr="00AC102D" w:rsidRDefault="00AC102D" w:rsidP="00AC102D">
      <w:pPr>
        <w:spacing w:after="0" w:line="240" w:lineRule="auto"/>
        <w:rPr>
          <w:rFonts w:ascii="Gadugi" w:hAnsi="Gadugi"/>
          <w:sz w:val="22"/>
          <w:lang w:bidi="ar-SA"/>
        </w:rPr>
      </w:pPr>
      <w:r w:rsidRPr="00AC102D">
        <w:rPr>
          <w:rFonts w:ascii="Gadugi" w:hAnsi="Gadugi"/>
          <w:sz w:val="22"/>
          <w:lang w:bidi="ar-SA"/>
        </w:rPr>
        <w:t>National Autistic Society</w:t>
      </w:r>
      <w:r>
        <w:rPr>
          <w:rFonts w:ascii="Gadugi" w:hAnsi="Gadugi"/>
          <w:sz w:val="22"/>
          <w:lang w:bidi="ar-SA"/>
        </w:rPr>
        <w:t xml:space="preserve"> (2019)</w:t>
      </w:r>
      <w:r w:rsidRPr="00AC102D">
        <w:rPr>
          <w:rFonts w:ascii="Gadugi" w:hAnsi="Gadugi"/>
          <w:sz w:val="22"/>
          <w:lang w:bidi="ar-SA"/>
        </w:rPr>
        <w:t xml:space="preserve"> What is Autism?</w:t>
      </w:r>
    </w:p>
    <w:p w14:paraId="6696B4F6" w14:textId="22E9DC25" w:rsidR="008161F3" w:rsidRDefault="00A809D0" w:rsidP="00AC102D">
      <w:pPr>
        <w:spacing w:after="0" w:line="240" w:lineRule="auto"/>
        <w:rPr>
          <w:rStyle w:val="Hyperlink"/>
          <w:rFonts w:ascii="Gadugi" w:hAnsi="Gadugi"/>
          <w:sz w:val="22"/>
          <w:lang w:bidi="ar-SA"/>
        </w:rPr>
      </w:pPr>
      <w:hyperlink r:id="rId78" w:history="1">
        <w:r w:rsidR="008161F3" w:rsidRPr="00732556">
          <w:rPr>
            <w:rStyle w:val="Hyperlink"/>
            <w:rFonts w:ascii="Gadugi" w:hAnsi="Gadugi"/>
            <w:sz w:val="22"/>
            <w:lang w:bidi="ar-SA"/>
          </w:rPr>
          <w:t>https://www.youtube.com/watch?v=Lk4qs8jGN4U</w:t>
        </w:r>
      </w:hyperlink>
    </w:p>
    <w:p w14:paraId="00AF4C1D" w14:textId="6007B1C0" w:rsidR="008B58A0" w:rsidRDefault="008B58A0" w:rsidP="00AC102D">
      <w:pPr>
        <w:spacing w:after="0" w:line="240" w:lineRule="auto"/>
        <w:rPr>
          <w:rStyle w:val="Hyperlink"/>
          <w:rFonts w:ascii="Gadugi" w:hAnsi="Gadugi"/>
          <w:sz w:val="22"/>
          <w:lang w:bidi="ar-SA"/>
        </w:rPr>
      </w:pPr>
    </w:p>
    <w:p w14:paraId="223AFBF4" w14:textId="18E24607" w:rsidR="008B58A0" w:rsidRPr="008B58A0" w:rsidRDefault="008B58A0" w:rsidP="00AC102D">
      <w:pPr>
        <w:spacing w:after="0" w:line="240" w:lineRule="auto"/>
        <w:rPr>
          <w:rFonts w:ascii="Gadugi" w:hAnsi="Gadugi"/>
          <w:sz w:val="22"/>
          <w:lang w:bidi="ar-SA"/>
        </w:rPr>
      </w:pPr>
      <w:r w:rsidRPr="008B58A0">
        <w:rPr>
          <w:rStyle w:val="Hyperlink"/>
          <w:rFonts w:ascii="Gadugi" w:hAnsi="Gadugi"/>
          <w:color w:val="auto"/>
          <w:sz w:val="22"/>
          <w:u w:val="none"/>
          <w:lang w:bidi="ar-SA"/>
        </w:rPr>
        <w:t>Rowland, M (2017) Learning Without Labels</w:t>
      </w:r>
      <w:r w:rsidRPr="008B58A0">
        <w:t xml:space="preserve"> </w:t>
      </w:r>
    </w:p>
    <w:p w14:paraId="24EA36F2" w14:textId="77777777" w:rsidR="00AC102D" w:rsidRDefault="00AC102D" w:rsidP="00AC102D">
      <w:pPr>
        <w:spacing w:after="0" w:line="240" w:lineRule="auto"/>
        <w:rPr>
          <w:rFonts w:ascii="Gadugi" w:hAnsi="Gadugi"/>
          <w:sz w:val="22"/>
          <w:lang w:bidi="ar-SA"/>
        </w:rPr>
      </w:pPr>
    </w:p>
    <w:p w14:paraId="32B60E5A" w14:textId="5AC1EA68" w:rsidR="00BA22F9" w:rsidRPr="00BA22F9" w:rsidRDefault="00BA22F9" w:rsidP="00AC102D">
      <w:pPr>
        <w:spacing w:after="0" w:line="240" w:lineRule="auto"/>
        <w:rPr>
          <w:rFonts w:ascii="Gadugi" w:hAnsi="Gadugi"/>
          <w:sz w:val="22"/>
          <w:lang w:bidi="ar-SA"/>
        </w:rPr>
      </w:pPr>
      <w:r w:rsidRPr="00BA22F9">
        <w:rPr>
          <w:rFonts w:ascii="Gadugi" w:hAnsi="Gadugi"/>
          <w:sz w:val="22"/>
          <w:lang w:bidi="ar-SA"/>
        </w:rPr>
        <w:t>Teachings in Education</w:t>
      </w:r>
      <w:r>
        <w:rPr>
          <w:rFonts w:ascii="Gadugi" w:hAnsi="Gadugi"/>
          <w:sz w:val="22"/>
          <w:lang w:bidi="ar-SA"/>
        </w:rPr>
        <w:t xml:space="preserve"> (2018)</w:t>
      </w:r>
      <w:r w:rsidRPr="00BA22F9">
        <w:rPr>
          <w:rFonts w:ascii="Gadugi" w:hAnsi="Gadugi"/>
          <w:sz w:val="22"/>
          <w:lang w:bidi="ar-SA"/>
        </w:rPr>
        <w:t xml:space="preserve"> Students with Disabilities: Special Education Categories</w:t>
      </w:r>
    </w:p>
    <w:p w14:paraId="73DF65A0" w14:textId="41C661C6" w:rsidR="007E3344" w:rsidRDefault="00A809D0" w:rsidP="00AC102D">
      <w:pPr>
        <w:spacing w:after="0" w:line="240" w:lineRule="auto"/>
        <w:rPr>
          <w:rFonts w:ascii="Gadugi" w:hAnsi="Gadugi"/>
          <w:sz w:val="22"/>
          <w:lang w:bidi="ar-SA"/>
        </w:rPr>
      </w:pPr>
      <w:hyperlink r:id="rId79" w:history="1">
        <w:r w:rsidR="00BA22F9" w:rsidRPr="00732556">
          <w:rPr>
            <w:rStyle w:val="Hyperlink"/>
            <w:rFonts w:ascii="Gadugi" w:hAnsi="Gadugi"/>
            <w:sz w:val="22"/>
            <w:lang w:bidi="ar-SA"/>
          </w:rPr>
          <w:t>https://www.youtube.com/watch?v=cFtg2xub10E</w:t>
        </w:r>
      </w:hyperlink>
    </w:p>
    <w:p w14:paraId="6A1F54FC" w14:textId="77777777" w:rsidR="007E3344" w:rsidRPr="007E3344" w:rsidRDefault="007E3344" w:rsidP="00AC102D">
      <w:pPr>
        <w:spacing w:after="0" w:line="240" w:lineRule="auto"/>
        <w:rPr>
          <w:rFonts w:ascii="Gadugi" w:hAnsi="Gadugi"/>
          <w:sz w:val="22"/>
          <w:lang w:bidi="ar-SA"/>
        </w:rPr>
      </w:pPr>
    </w:p>
    <w:p w14:paraId="4F0C40C8" w14:textId="187686AB" w:rsidR="007E3344" w:rsidRPr="007E3344" w:rsidRDefault="007E3344" w:rsidP="00AC102D">
      <w:pPr>
        <w:spacing w:after="0" w:line="240" w:lineRule="auto"/>
        <w:rPr>
          <w:rFonts w:ascii="Gadugi" w:hAnsi="Gadugi"/>
          <w:sz w:val="22"/>
          <w:lang w:bidi="ar-SA"/>
        </w:rPr>
      </w:pPr>
      <w:r w:rsidRPr="007E3344">
        <w:rPr>
          <w:rFonts w:ascii="Gadugi" w:hAnsi="Gadugi"/>
          <w:sz w:val="22"/>
          <w:lang w:bidi="ar-SA"/>
        </w:rPr>
        <w:t>TEDx Talks</w:t>
      </w:r>
      <w:r>
        <w:rPr>
          <w:rFonts w:ascii="Gadugi" w:hAnsi="Gadugi"/>
          <w:sz w:val="22"/>
          <w:lang w:bidi="ar-SA"/>
        </w:rPr>
        <w:t xml:space="preserve"> (2017) </w:t>
      </w:r>
      <w:r w:rsidRPr="007E3344">
        <w:rPr>
          <w:rFonts w:ascii="Gadugi" w:hAnsi="Gadugi"/>
          <w:sz w:val="22"/>
          <w:lang w:bidi="ar-SA"/>
        </w:rPr>
        <w:t>ADHD from the inside | Toby Shaw | TEDxYouth@ISPrague</w:t>
      </w:r>
    </w:p>
    <w:p w14:paraId="74F428C8" w14:textId="51BD3816" w:rsidR="00B1100B" w:rsidRDefault="00A809D0" w:rsidP="00AC102D">
      <w:pPr>
        <w:spacing w:after="0" w:line="240" w:lineRule="auto"/>
        <w:rPr>
          <w:rFonts w:ascii="Gadugi" w:hAnsi="Gadugi"/>
          <w:sz w:val="22"/>
          <w:lang w:bidi="ar-SA"/>
        </w:rPr>
      </w:pPr>
      <w:hyperlink r:id="rId80" w:history="1">
        <w:r w:rsidR="001C79EA" w:rsidRPr="00732556">
          <w:rPr>
            <w:rStyle w:val="Hyperlink"/>
            <w:rFonts w:ascii="Gadugi" w:hAnsi="Gadugi"/>
            <w:sz w:val="22"/>
            <w:lang w:bidi="ar-SA"/>
          </w:rPr>
          <w:t>https://www.youtube.com/watch?v=VOZyzoj7eh8</w:t>
        </w:r>
      </w:hyperlink>
    </w:p>
    <w:p w14:paraId="236DCC05" w14:textId="77777777" w:rsidR="001C79EA" w:rsidRPr="00B1100B" w:rsidRDefault="001C79EA" w:rsidP="00AC102D">
      <w:pPr>
        <w:spacing w:after="0" w:line="240" w:lineRule="auto"/>
        <w:rPr>
          <w:rFonts w:ascii="Gadugi" w:hAnsi="Gadugi"/>
          <w:sz w:val="22"/>
          <w:lang w:bidi="ar-SA"/>
        </w:rPr>
      </w:pPr>
    </w:p>
    <w:p w14:paraId="32126D3D" w14:textId="77777777" w:rsidR="005C194A" w:rsidRDefault="005C194A" w:rsidP="00AC102D">
      <w:pPr>
        <w:spacing w:after="0"/>
        <w:rPr>
          <w:rFonts w:ascii="Gadugi" w:hAnsi="Gadugi"/>
          <w:sz w:val="22"/>
        </w:rPr>
      </w:pPr>
      <w:r w:rsidRPr="00726940">
        <w:rPr>
          <w:rFonts w:ascii="Gadugi" w:hAnsi="Gadugi"/>
          <w:sz w:val="22"/>
        </w:rPr>
        <w:t xml:space="preserve">Touch-type Read &amp; Spell </w:t>
      </w:r>
      <w:r>
        <w:rPr>
          <w:rFonts w:ascii="Gadugi" w:hAnsi="Gadugi"/>
          <w:sz w:val="22"/>
        </w:rPr>
        <w:t>(2021</w:t>
      </w:r>
      <w:r w:rsidRPr="00726940">
        <w:rPr>
          <w:rFonts w:ascii="Gadugi" w:hAnsi="Gadugi"/>
          <w:sz w:val="22"/>
        </w:rPr>
        <w:t>)</w:t>
      </w:r>
      <w:r>
        <w:rPr>
          <w:rFonts w:ascii="Gadugi" w:hAnsi="Gadugi"/>
          <w:sz w:val="22"/>
        </w:rPr>
        <w:t xml:space="preserve"> </w:t>
      </w:r>
      <w:r w:rsidRPr="00E411F1">
        <w:rPr>
          <w:rFonts w:ascii="Gadugi" w:hAnsi="Gadugi"/>
          <w:sz w:val="22"/>
        </w:rPr>
        <w:t>5 Types of learning difficulties</w:t>
      </w:r>
    </w:p>
    <w:p w14:paraId="07F57AFB" w14:textId="25EF073B" w:rsidR="005C194A" w:rsidRDefault="00A809D0" w:rsidP="00AC102D">
      <w:pPr>
        <w:spacing w:after="0"/>
        <w:rPr>
          <w:rStyle w:val="Hyperlink"/>
          <w:rFonts w:ascii="Gadugi" w:hAnsi="Gadugi"/>
          <w:sz w:val="22"/>
        </w:rPr>
      </w:pPr>
      <w:hyperlink r:id="rId81" w:history="1">
        <w:r w:rsidR="005C194A" w:rsidRPr="009143E1">
          <w:rPr>
            <w:rStyle w:val="Hyperlink"/>
            <w:rFonts w:ascii="Gadugi" w:hAnsi="Gadugi"/>
            <w:sz w:val="22"/>
          </w:rPr>
          <w:t>https://www.readandspell.com/types-of-learning-difficulties</w:t>
        </w:r>
      </w:hyperlink>
    </w:p>
    <w:p w14:paraId="5DF53348" w14:textId="22BD2A9F" w:rsidR="00843BF4" w:rsidRDefault="00843BF4" w:rsidP="00AC102D">
      <w:pPr>
        <w:spacing w:after="0"/>
        <w:rPr>
          <w:rStyle w:val="Hyperlink"/>
          <w:rFonts w:ascii="Gadugi" w:hAnsi="Gadugi"/>
          <w:sz w:val="22"/>
        </w:rPr>
      </w:pPr>
    </w:p>
    <w:p w14:paraId="2125B992" w14:textId="77777777" w:rsidR="00843BF4" w:rsidRPr="00A621F3" w:rsidRDefault="00843BF4" w:rsidP="00946EF7">
      <w:pPr>
        <w:spacing w:line="240" w:lineRule="auto"/>
        <w:rPr>
          <w:rFonts w:ascii="Gadugi" w:hAnsi="Gadugi"/>
          <w:sz w:val="22"/>
          <w:lang w:bidi="ar-SA"/>
        </w:rPr>
      </w:pPr>
    </w:p>
    <w:sectPr w:rsidR="00843BF4" w:rsidRPr="00A621F3" w:rsidSect="0076175B">
      <w:headerReference w:type="even" r:id="rId82"/>
      <w:headerReference w:type="default" r:id="rId83"/>
      <w:footerReference w:type="even" r:id="rId84"/>
      <w:footerReference w:type="default" r:id="rId85"/>
      <w:headerReference w:type="first" r:id="rId86"/>
      <w:footerReference w:type="first" r:id="rId87"/>
      <w:pgSz w:w="11906" w:h="16838" w:code="9"/>
      <w:pgMar w:top="1440" w:right="1080" w:bottom="806" w:left="1080" w:header="720"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7BACFDE" w14:textId="77777777" w:rsidR="00BB44C4" w:rsidRDefault="00BB44C4" w:rsidP="00544519">
      <w:pPr>
        <w:spacing w:after="0" w:line="240" w:lineRule="auto"/>
      </w:pPr>
      <w:r>
        <w:separator/>
      </w:r>
    </w:p>
  </w:endnote>
  <w:endnote w:type="continuationSeparator" w:id="0">
    <w:p w14:paraId="5E97F3D1" w14:textId="77777777" w:rsidR="00BB44C4" w:rsidRDefault="00BB44C4" w:rsidP="0054451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000247B" w:usb2="00000009" w:usb3="00000000" w:csb0="000001FF" w:csb1="00000000"/>
  </w:font>
  <w:font w:name="Myanmar Text">
    <w:panose1 w:val="020B0502040204020203"/>
    <w:charset w:val="00"/>
    <w:family w:val="swiss"/>
    <w:pitch w:val="variable"/>
    <w:sig w:usb0="80000003" w:usb1="00000000" w:usb2="00000400" w:usb3="00000000" w:csb0="00000001" w:csb1="00000000"/>
  </w:font>
  <w:font w:name="Arial">
    <w:panose1 w:val="020B0604020202020204"/>
    <w:charset w:val="00"/>
    <w:family w:val="swiss"/>
    <w:pitch w:val="variable"/>
    <w:sig w:usb0="E0002EFF" w:usb1="C000785B" w:usb2="00000009" w:usb3="00000000" w:csb0="000001FF" w:csb1="00000000"/>
  </w:font>
  <w:font w:name="Gadugi">
    <w:panose1 w:val="020B0502040204020203"/>
    <w:charset w:val="00"/>
    <w:family w:val="swiss"/>
    <w:pitch w:val="variable"/>
    <w:sig w:usb0="80000003" w:usb1="02000000" w:usb2="00003000" w:usb3="00000000" w:csb0="00000001"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Segoe Script">
    <w:panose1 w:val="030B0504020000000003"/>
    <w:charset w:val="00"/>
    <w:family w:val="script"/>
    <w:pitch w:val="variable"/>
    <w:sig w:usb0="0000028F"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C8DCC4" w14:textId="77777777" w:rsidR="00946EF7" w:rsidRDefault="00946EF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63BB08" w14:textId="77777777" w:rsidR="00946EF7" w:rsidRDefault="00946EF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7AF737" w14:textId="77777777" w:rsidR="00946EF7" w:rsidRDefault="00946EF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06E446D" w14:textId="77777777" w:rsidR="00BB44C4" w:rsidRDefault="00BB44C4" w:rsidP="00544519">
      <w:pPr>
        <w:spacing w:after="0" w:line="240" w:lineRule="auto"/>
      </w:pPr>
      <w:r>
        <w:separator/>
      </w:r>
    </w:p>
  </w:footnote>
  <w:footnote w:type="continuationSeparator" w:id="0">
    <w:p w14:paraId="286FC3B6" w14:textId="77777777" w:rsidR="00BB44C4" w:rsidRDefault="00BB44C4" w:rsidP="00544519">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0B5992" w14:textId="77777777" w:rsidR="00946EF7" w:rsidRDefault="00946EF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5621C6" w14:textId="77777777" w:rsidR="00946EF7" w:rsidRDefault="00946EF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CD1005" w14:textId="77777777" w:rsidR="00946EF7" w:rsidRDefault="00946EF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52E5359"/>
    <w:multiLevelType w:val="hybridMultilevel"/>
    <w:tmpl w:val="986C00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86003E5"/>
    <w:multiLevelType w:val="hybridMultilevel"/>
    <w:tmpl w:val="93D00C3C"/>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92339A6"/>
    <w:multiLevelType w:val="multilevel"/>
    <w:tmpl w:val="A6E8A306"/>
    <w:lvl w:ilvl="0">
      <w:start w:val="1"/>
      <w:numFmt w:val="decimal"/>
      <w:lvlText w:val="%1."/>
      <w:lvlJc w:val="left"/>
      <w:pPr>
        <w:ind w:left="360" w:hanging="360"/>
      </w:pPr>
      <w:rPr>
        <w:rFonts w:asciiTheme="majorHAnsi" w:hAnsiTheme="majorHAnsi" w:cstheme="majorBidi" w:hint="default"/>
        <w:color w:val="2F5496" w:themeColor="accent1" w:themeShade="BF"/>
        <w:sz w:val="32"/>
      </w:rPr>
    </w:lvl>
    <w:lvl w:ilvl="1">
      <w:start w:val="1"/>
      <w:numFmt w:val="decimal"/>
      <w:isLgl/>
      <w:lvlText w:val="%2."/>
      <w:lvlJc w:val="left"/>
      <w:pPr>
        <w:ind w:left="390" w:hanging="390"/>
      </w:pPr>
      <w:rPr>
        <w:rFonts w:ascii="Times New Roman" w:eastAsia="Times New Roman" w:hAnsi="Times New Roman" w:cs="Times New Roman"/>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3" w15:restartNumberingAfterBreak="0">
    <w:nsid w:val="09844466"/>
    <w:multiLevelType w:val="hybridMultilevel"/>
    <w:tmpl w:val="6EB2216E"/>
    <w:lvl w:ilvl="0" w:tplc="08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D1B7B76"/>
    <w:multiLevelType w:val="hybridMultilevel"/>
    <w:tmpl w:val="6BEE0430"/>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0524242"/>
    <w:multiLevelType w:val="hybridMultilevel"/>
    <w:tmpl w:val="25D84E5C"/>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10C15D17"/>
    <w:multiLevelType w:val="hybridMultilevel"/>
    <w:tmpl w:val="9E1E78B0"/>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16C12556"/>
    <w:multiLevelType w:val="multilevel"/>
    <w:tmpl w:val="2B64EB54"/>
    <w:lvl w:ilvl="0">
      <w:start w:val="1"/>
      <w:numFmt w:val="decimal"/>
      <w:lvlText w:val="%1"/>
      <w:lvlJc w:val="left"/>
      <w:pPr>
        <w:ind w:left="510" w:hanging="510"/>
      </w:pPr>
      <w:rPr>
        <w:rFonts w:hint="default"/>
      </w:rPr>
    </w:lvl>
    <w:lvl w:ilvl="1">
      <w:start w:val="1"/>
      <w:numFmt w:val="decimal"/>
      <w:lvlText w:val="%1.%2"/>
      <w:lvlJc w:val="left"/>
      <w:pPr>
        <w:ind w:left="705" w:hanging="510"/>
      </w:pPr>
      <w:rPr>
        <w:rFonts w:hint="default"/>
      </w:rPr>
    </w:lvl>
    <w:lvl w:ilvl="2">
      <w:start w:val="1"/>
      <w:numFmt w:val="decimal"/>
      <w:lvlText w:val="%1.%2.%3"/>
      <w:lvlJc w:val="left"/>
      <w:pPr>
        <w:ind w:left="1110" w:hanging="720"/>
      </w:pPr>
      <w:rPr>
        <w:rFonts w:hint="default"/>
      </w:rPr>
    </w:lvl>
    <w:lvl w:ilvl="3">
      <w:start w:val="1"/>
      <w:numFmt w:val="decimal"/>
      <w:lvlText w:val="%1.%2.%3.%4"/>
      <w:lvlJc w:val="left"/>
      <w:pPr>
        <w:ind w:left="1305" w:hanging="720"/>
      </w:pPr>
      <w:rPr>
        <w:rFonts w:hint="default"/>
      </w:rPr>
    </w:lvl>
    <w:lvl w:ilvl="4">
      <w:start w:val="1"/>
      <w:numFmt w:val="decimal"/>
      <w:lvlText w:val="%1.%2.%3.%4.%5"/>
      <w:lvlJc w:val="left"/>
      <w:pPr>
        <w:ind w:left="1860" w:hanging="1080"/>
      </w:pPr>
      <w:rPr>
        <w:rFonts w:hint="default"/>
      </w:rPr>
    </w:lvl>
    <w:lvl w:ilvl="5">
      <w:start w:val="1"/>
      <w:numFmt w:val="decimal"/>
      <w:lvlText w:val="%1.%2.%3.%4.%5.%6"/>
      <w:lvlJc w:val="left"/>
      <w:pPr>
        <w:ind w:left="2055" w:hanging="1080"/>
      </w:pPr>
      <w:rPr>
        <w:rFonts w:hint="default"/>
      </w:rPr>
    </w:lvl>
    <w:lvl w:ilvl="6">
      <w:start w:val="1"/>
      <w:numFmt w:val="decimal"/>
      <w:lvlText w:val="%1.%2.%3.%4.%5.%6.%7"/>
      <w:lvlJc w:val="left"/>
      <w:pPr>
        <w:ind w:left="2610" w:hanging="1440"/>
      </w:pPr>
      <w:rPr>
        <w:rFonts w:hint="default"/>
      </w:rPr>
    </w:lvl>
    <w:lvl w:ilvl="7">
      <w:start w:val="1"/>
      <w:numFmt w:val="decimal"/>
      <w:lvlText w:val="%1.%2.%3.%4.%5.%6.%7.%8"/>
      <w:lvlJc w:val="left"/>
      <w:pPr>
        <w:ind w:left="2805" w:hanging="1440"/>
      </w:pPr>
      <w:rPr>
        <w:rFonts w:hint="default"/>
      </w:rPr>
    </w:lvl>
    <w:lvl w:ilvl="8">
      <w:start w:val="1"/>
      <w:numFmt w:val="decimal"/>
      <w:lvlText w:val="%1.%2.%3.%4.%5.%6.%7.%8.%9"/>
      <w:lvlJc w:val="left"/>
      <w:pPr>
        <w:ind w:left="3360" w:hanging="1800"/>
      </w:pPr>
      <w:rPr>
        <w:rFonts w:hint="default"/>
      </w:rPr>
    </w:lvl>
  </w:abstractNum>
  <w:abstractNum w:abstractNumId="8" w15:restartNumberingAfterBreak="0">
    <w:nsid w:val="18B10575"/>
    <w:multiLevelType w:val="hybridMultilevel"/>
    <w:tmpl w:val="E9BA30F0"/>
    <w:lvl w:ilvl="0" w:tplc="83D4DF9C">
      <w:start w:val="1"/>
      <w:numFmt w:val="lowerLetter"/>
      <w:lvlText w:val="%1)"/>
      <w:lvlJc w:val="left"/>
      <w:pPr>
        <w:ind w:left="720" w:hanging="360"/>
      </w:pPr>
      <w:rPr>
        <w:rFonts w:hint="default"/>
        <w:sz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E15446F"/>
    <w:multiLevelType w:val="multilevel"/>
    <w:tmpl w:val="3D9AB05A"/>
    <w:lvl w:ilvl="0">
      <w:start w:val="1"/>
      <w:numFmt w:val="bullet"/>
      <w:pStyle w:val="Bullets1"/>
      <w:lvlText w:val=""/>
      <w:lvlJc w:val="left"/>
      <w:pPr>
        <w:ind w:left="360" w:hanging="360"/>
      </w:pPr>
      <w:rPr>
        <w:rFonts w:ascii="Symbol" w:hAnsi="Symbol" w:hint="default"/>
        <w:b/>
        <w:i w:val="0"/>
        <w:caps w:val="0"/>
        <w:strike w:val="0"/>
        <w:dstrike w:val="0"/>
        <w:vanish w:val="0"/>
        <w:color w:val="E7E6E6" w:themeColor="background2"/>
        <w:sz w:val="20"/>
        <w:vertAlign w:val="baseline"/>
      </w:rPr>
    </w:lvl>
    <w:lvl w:ilvl="1">
      <w:start w:val="1"/>
      <w:numFmt w:val="bullet"/>
      <w:pStyle w:val="Bullets2"/>
      <w:lvlText w:val="•"/>
      <w:lvlJc w:val="left"/>
      <w:pPr>
        <w:ind w:left="850" w:hanging="425"/>
      </w:pPr>
      <w:rPr>
        <w:rFonts w:ascii="Arial" w:hAnsi="Arial" w:hint="default"/>
        <w:b/>
        <w:i w:val="0"/>
        <w:color w:val="4472C4" w:themeColor="accent1"/>
      </w:rPr>
    </w:lvl>
    <w:lvl w:ilvl="2">
      <w:start w:val="1"/>
      <w:numFmt w:val="bullet"/>
      <w:pStyle w:val="Bullets3"/>
      <w:lvlText w:val="•"/>
      <w:lvlJc w:val="left"/>
      <w:pPr>
        <w:ind w:left="1275" w:hanging="425"/>
      </w:pPr>
      <w:rPr>
        <w:rFonts w:ascii="Arial" w:hAnsi="Arial" w:hint="default"/>
        <w:b/>
        <w:i w:val="0"/>
        <w:color w:val="ED7D31" w:themeColor="accent2"/>
      </w:rPr>
    </w:lvl>
    <w:lvl w:ilvl="3">
      <w:start w:val="1"/>
      <w:numFmt w:val="bullet"/>
      <w:lvlText w:val="•"/>
      <w:lvlJc w:val="left"/>
      <w:pPr>
        <w:ind w:left="1700" w:hanging="425"/>
      </w:pPr>
      <w:rPr>
        <w:rFonts w:ascii="Arial" w:hAnsi="Arial" w:hint="default"/>
        <w:b/>
        <w:i w:val="0"/>
        <w:color w:val="4472C4" w:themeColor="accent1"/>
      </w:rPr>
    </w:lvl>
    <w:lvl w:ilvl="4">
      <w:start w:val="1"/>
      <w:numFmt w:val="bullet"/>
      <w:pStyle w:val="SectionBullet"/>
      <w:lvlText w:val="•"/>
      <w:lvlJc w:val="left"/>
      <w:pPr>
        <w:ind w:left="-539" w:hanging="170"/>
      </w:pPr>
      <w:rPr>
        <w:rFonts w:ascii="Arial" w:hAnsi="Arial" w:hint="default"/>
        <w:b/>
        <w:i w:val="0"/>
        <w:color w:val="ED7D31" w:themeColor="accent2"/>
      </w:rPr>
    </w:lvl>
    <w:lvl w:ilvl="5">
      <w:start w:val="1"/>
      <w:numFmt w:val="bullet"/>
      <w:pStyle w:val="TableBullets1"/>
      <w:lvlText w:val="•"/>
      <w:lvlJc w:val="left"/>
      <w:pPr>
        <w:ind w:left="-312" w:hanging="284"/>
      </w:pPr>
      <w:rPr>
        <w:rFonts w:ascii="Arial" w:hAnsi="Arial" w:hint="default"/>
        <w:b/>
        <w:i w:val="0"/>
        <w:color w:val="ED7D31" w:themeColor="accent2"/>
      </w:rPr>
    </w:lvl>
    <w:lvl w:ilvl="6">
      <w:start w:val="1"/>
      <w:numFmt w:val="bullet"/>
      <w:pStyle w:val="TableBullets2"/>
      <w:lvlText w:val="•"/>
      <w:lvlJc w:val="left"/>
      <w:pPr>
        <w:ind w:left="-29" w:hanging="283"/>
      </w:pPr>
      <w:rPr>
        <w:rFonts w:ascii="Arial" w:hAnsi="Arial" w:hint="default"/>
        <w:b/>
        <w:i w:val="0"/>
        <w:color w:val="4472C4" w:themeColor="accent1"/>
      </w:rPr>
    </w:lvl>
    <w:lvl w:ilvl="7">
      <w:start w:val="1"/>
      <w:numFmt w:val="bullet"/>
      <w:lvlText w:val="•"/>
      <w:lvlJc w:val="left"/>
      <w:pPr>
        <w:ind w:left="255" w:hanging="284"/>
      </w:pPr>
      <w:rPr>
        <w:rFonts w:ascii="Arial" w:hAnsi="Arial" w:hint="default"/>
        <w:b/>
        <w:i w:val="0"/>
        <w:color w:val="ED7D31" w:themeColor="accent2"/>
      </w:rPr>
    </w:lvl>
    <w:lvl w:ilvl="8">
      <w:start w:val="1"/>
      <w:numFmt w:val="bullet"/>
      <w:lvlText w:val="•"/>
      <w:lvlJc w:val="left"/>
      <w:pPr>
        <w:ind w:left="538" w:hanging="283"/>
      </w:pPr>
      <w:rPr>
        <w:rFonts w:ascii="Arial" w:hAnsi="Arial" w:hint="default"/>
        <w:b/>
        <w:i w:val="0"/>
        <w:color w:val="4472C4" w:themeColor="accent1"/>
      </w:rPr>
    </w:lvl>
  </w:abstractNum>
  <w:abstractNum w:abstractNumId="10" w15:restartNumberingAfterBreak="0">
    <w:nsid w:val="1E7642C0"/>
    <w:multiLevelType w:val="hybridMultilevel"/>
    <w:tmpl w:val="2304B6B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0BC71B4"/>
    <w:multiLevelType w:val="hybridMultilevel"/>
    <w:tmpl w:val="D8B8CE84"/>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29A55722"/>
    <w:multiLevelType w:val="hybridMultilevel"/>
    <w:tmpl w:val="1EAE3F9A"/>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03F2CE7"/>
    <w:multiLevelType w:val="hybridMultilevel"/>
    <w:tmpl w:val="BCCE9C30"/>
    <w:lvl w:ilvl="0" w:tplc="0409000F">
      <w:start w:val="1"/>
      <w:numFmt w:val="decimal"/>
      <w:lvlText w:val="%1."/>
      <w:lvlJc w:val="left"/>
      <w:pPr>
        <w:ind w:left="1080" w:hanging="360"/>
      </w:p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4" w15:restartNumberingAfterBreak="0">
    <w:nsid w:val="39385F25"/>
    <w:multiLevelType w:val="hybridMultilevel"/>
    <w:tmpl w:val="AE4C1D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3B36759"/>
    <w:multiLevelType w:val="hybridMultilevel"/>
    <w:tmpl w:val="43A4670E"/>
    <w:lvl w:ilvl="0" w:tplc="CA408268">
      <w:start w:val="1"/>
      <w:numFmt w:val="lowerLetter"/>
      <w:lvlText w:val="%1)"/>
      <w:lvlJc w:val="left"/>
      <w:pPr>
        <w:ind w:left="720" w:hanging="360"/>
      </w:pPr>
      <w:rPr>
        <w:rFonts w:cs="Arial" w:hint="default"/>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45045A59"/>
    <w:multiLevelType w:val="hybridMultilevel"/>
    <w:tmpl w:val="6BEE0430"/>
    <w:lvl w:ilvl="0" w:tplc="FFFFFFFF">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470E2CBE"/>
    <w:multiLevelType w:val="hybridMultilevel"/>
    <w:tmpl w:val="C9B0E06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4C6E5DBF"/>
    <w:multiLevelType w:val="hybridMultilevel"/>
    <w:tmpl w:val="51E0541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5A978C2"/>
    <w:multiLevelType w:val="hybridMultilevel"/>
    <w:tmpl w:val="FF4486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7C152CD"/>
    <w:multiLevelType w:val="hybridMultilevel"/>
    <w:tmpl w:val="AB6CED1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5C8639A8"/>
    <w:multiLevelType w:val="hybridMultilevel"/>
    <w:tmpl w:val="02FCEF2A"/>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08A60F4"/>
    <w:multiLevelType w:val="hybridMultilevel"/>
    <w:tmpl w:val="91C221AC"/>
    <w:lvl w:ilvl="0" w:tplc="08090001">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3" w15:restartNumberingAfterBreak="0">
    <w:nsid w:val="65251A26"/>
    <w:multiLevelType w:val="hybridMultilevel"/>
    <w:tmpl w:val="EC588F9E"/>
    <w:lvl w:ilvl="0" w:tplc="F684E252">
      <w:start w:val="6"/>
      <w:numFmt w:val="bullet"/>
      <w:lvlText w:val="-"/>
      <w:lvlJc w:val="left"/>
      <w:pPr>
        <w:ind w:left="720" w:hanging="360"/>
      </w:pPr>
      <w:rPr>
        <w:rFonts w:ascii="Gadugi" w:eastAsiaTheme="minorHAnsi" w:hAnsi="Gadugi"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6C1C3297"/>
    <w:multiLevelType w:val="hybridMultilevel"/>
    <w:tmpl w:val="0790A07C"/>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6C860E50"/>
    <w:multiLevelType w:val="multilevel"/>
    <w:tmpl w:val="A1E6725A"/>
    <w:lvl w:ilvl="0">
      <w:start w:val="2"/>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6" w15:restartNumberingAfterBreak="0">
    <w:nsid w:val="74B51838"/>
    <w:multiLevelType w:val="hybridMultilevel"/>
    <w:tmpl w:val="98F80A20"/>
    <w:lvl w:ilvl="0" w:tplc="0409000F">
      <w:start w:val="1"/>
      <w:numFmt w:val="decimal"/>
      <w:lvlText w:val="%1."/>
      <w:lvlJc w:val="left"/>
      <w:pPr>
        <w:ind w:left="1080" w:hanging="360"/>
      </w:pPr>
    </w:lvl>
    <w:lvl w:ilvl="1" w:tplc="0409000F">
      <w:start w:val="1"/>
      <w:numFmt w:val="decimal"/>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7" w15:restartNumberingAfterBreak="0">
    <w:nsid w:val="7E5C5425"/>
    <w:multiLevelType w:val="hybridMultilevel"/>
    <w:tmpl w:val="62D2A648"/>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7FEB32C0"/>
    <w:multiLevelType w:val="hybridMultilevel"/>
    <w:tmpl w:val="F266EB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9"/>
  </w:num>
  <w:num w:numId="2">
    <w:abstractNumId w:val="3"/>
  </w:num>
  <w:num w:numId="3">
    <w:abstractNumId w:val="2"/>
  </w:num>
  <w:num w:numId="4">
    <w:abstractNumId w:val="19"/>
  </w:num>
  <w:num w:numId="5">
    <w:abstractNumId w:val="7"/>
  </w:num>
  <w:num w:numId="6">
    <w:abstractNumId w:val="18"/>
  </w:num>
  <w:num w:numId="7">
    <w:abstractNumId w:val="8"/>
  </w:num>
  <w:num w:numId="8">
    <w:abstractNumId w:val="13"/>
  </w:num>
  <w:num w:numId="9">
    <w:abstractNumId w:val="26"/>
  </w:num>
  <w:num w:numId="10">
    <w:abstractNumId w:val="10"/>
  </w:num>
  <w:num w:numId="11">
    <w:abstractNumId w:val="0"/>
  </w:num>
  <w:num w:numId="12">
    <w:abstractNumId w:val="14"/>
  </w:num>
  <w:num w:numId="13">
    <w:abstractNumId w:val="28"/>
  </w:num>
  <w:num w:numId="14">
    <w:abstractNumId w:val="20"/>
  </w:num>
  <w:num w:numId="15">
    <w:abstractNumId w:val="21"/>
  </w:num>
  <w:num w:numId="16">
    <w:abstractNumId w:val="4"/>
  </w:num>
  <w:num w:numId="17">
    <w:abstractNumId w:val="25"/>
  </w:num>
  <w:num w:numId="18">
    <w:abstractNumId w:val="22"/>
  </w:num>
  <w:num w:numId="19">
    <w:abstractNumId w:val="24"/>
  </w:num>
  <w:num w:numId="20">
    <w:abstractNumId w:val="17"/>
  </w:num>
  <w:num w:numId="21">
    <w:abstractNumId w:val="23"/>
  </w:num>
  <w:num w:numId="22">
    <w:abstractNumId w:val="15"/>
  </w:num>
  <w:num w:numId="23">
    <w:abstractNumId w:val="1"/>
  </w:num>
  <w:num w:numId="24">
    <w:abstractNumId w:val="27"/>
  </w:num>
  <w:num w:numId="25">
    <w:abstractNumId w:val="11"/>
  </w:num>
  <w:num w:numId="26">
    <w:abstractNumId w:val="12"/>
  </w:num>
  <w:num w:numId="27">
    <w:abstractNumId w:val="6"/>
  </w:num>
  <w:num w:numId="28">
    <w:abstractNumId w:val="5"/>
  </w:num>
  <w:num w:numId="29">
    <w:abstractNumId w:val="16"/>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4519"/>
    <w:rsid w:val="00000277"/>
    <w:rsid w:val="00001544"/>
    <w:rsid w:val="00001811"/>
    <w:rsid w:val="00003D5F"/>
    <w:rsid w:val="00005614"/>
    <w:rsid w:val="00006C37"/>
    <w:rsid w:val="000078FD"/>
    <w:rsid w:val="00010430"/>
    <w:rsid w:val="00010CE3"/>
    <w:rsid w:val="00010DF4"/>
    <w:rsid w:val="00012ED1"/>
    <w:rsid w:val="00012F66"/>
    <w:rsid w:val="0001356E"/>
    <w:rsid w:val="0001531E"/>
    <w:rsid w:val="00015382"/>
    <w:rsid w:val="00016AD5"/>
    <w:rsid w:val="00016DB8"/>
    <w:rsid w:val="00016EC2"/>
    <w:rsid w:val="000178A1"/>
    <w:rsid w:val="000202C9"/>
    <w:rsid w:val="00022C38"/>
    <w:rsid w:val="00025A0F"/>
    <w:rsid w:val="00025E2D"/>
    <w:rsid w:val="000265CB"/>
    <w:rsid w:val="00026BE8"/>
    <w:rsid w:val="000272EA"/>
    <w:rsid w:val="00030347"/>
    <w:rsid w:val="0003211F"/>
    <w:rsid w:val="00032F43"/>
    <w:rsid w:val="000334ED"/>
    <w:rsid w:val="00034249"/>
    <w:rsid w:val="00034BC5"/>
    <w:rsid w:val="0003728F"/>
    <w:rsid w:val="00041A8E"/>
    <w:rsid w:val="00043330"/>
    <w:rsid w:val="00043334"/>
    <w:rsid w:val="00043674"/>
    <w:rsid w:val="000441EF"/>
    <w:rsid w:val="00044E65"/>
    <w:rsid w:val="0004601A"/>
    <w:rsid w:val="000461D6"/>
    <w:rsid w:val="00046779"/>
    <w:rsid w:val="00050C15"/>
    <w:rsid w:val="0005111E"/>
    <w:rsid w:val="000531BB"/>
    <w:rsid w:val="00056C5A"/>
    <w:rsid w:val="00057F9F"/>
    <w:rsid w:val="00060CB1"/>
    <w:rsid w:val="0006136D"/>
    <w:rsid w:val="0006220D"/>
    <w:rsid w:val="00066298"/>
    <w:rsid w:val="000663DA"/>
    <w:rsid w:val="00067388"/>
    <w:rsid w:val="00067547"/>
    <w:rsid w:val="0006780D"/>
    <w:rsid w:val="00067E22"/>
    <w:rsid w:val="000713A0"/>
    <w:rsid w:val="00071587"/>
    <w:rsid w:val="00072967"/>
    <w:rsid w:val="00073778"/>
    <w:rsid w:val="00074961"/>
    <w:rsid w:val="00074AA7"/>
    <w:rsid w:val="00076CFD"/>
    <w:rsid w:val="00077B47"/>
    <w:rsid w:val="00077C29"/>
    <w:rsid w:val="00077ECF"/>
    <w:rsid w:val="0008072E"/>
    <w:rsid w:val="00080F3D"/>
    <w:rsid w:val="0008190B"/>
    <w:rsid w:val="00083686"/>
    <w:rsid w:val="00083A17"/>
    <w:rsid w:val="00086EB0"/>
    <w:rsid w:val="000877E4"/>
    <w:rsid w:val="000910EB"/>
    <w:rsid w:val="000912AD"/>
    <w:rsid w:val="00092259"/>
    <w:rsid w:val="0009233C"/>
    <w:rsid w:val="00092441"/>
    <w:rsid w:val="000948FB"/>
    <w:rsid w:val="00096244"/>
    <w:rsid w:val="00096B11"/>
    <w:rsid w:val="000978CB"/>
    <w:rsid w:val="00097BE2"/>
    <w:rsid w:val="000A0817"/>
    <w:rsid w:val="000A13D3"/>
    <w:rsid w:val="000A2105"/>
    <w:rsid w:val="000A4F74"/>
    <w:rsid w:val="000A5D00"/>
    <w:rsid w:val="000A687F"/>
    <w:rsid w:val="000A6993"/>
    <w:rsid w:val="000A6A30"/>
    <w:rsid w:val="000A6E7D"/>
    <w:rsid w:val="000A6F20"/>
    <w:rsid w:val="000B024E"/>
    <w:rsid w:val="000B1AD7"/>
    <w:rsid w:val="000B223E"/>
    <w:rsid w:val="000B528D"/>
    <w:rsid w:val="000C0602"/>
    <w:rsid w:val="000C490C"/>
    <w:rsid w:val="000C4B80"/>
    <w:rsid w:val="000C75F8"/>
    <w:rsid w:val="000D1E05"/>
    <w:rsid w:val="000D3A10"/>
    <w:rsid w:val="000D62F5"/>
    <w:rsid w:val="000D687C"/>
    <w:rsid w:val="000D6C7E"/>
    <w:rsid w:val="000E05E2"/>
    <w:rsid w:val="000E2FF3"/>
    <w:rsid w:val="000E38F0"/>
    <w:rsid w:val="000E4625"/>
    <w:rsid w:val="000E4662"/>
    <w:rsid w:val="000E4957"/>
    <w:rsid w:val="000E6A17"/>
    <w:rsid w:val="000E7F2B"/>
    <w:rsid w:val="000F04D7"/>
    <w:rsid w:val="000F105E"/>
    <w:rsid w:val="000F2371"/>
    <w:rsid w:val="000F4885"/>
    <w:rsid w:val="000F4F39"/>
    <w:rsid w:val="000F5E2A"/>
    <w:rsid w:val="000F688F"/>
    <w:rsid w:val="000F6B9B"/>
    <w:rsid w:val="000F6E95"/>
    <w:rsid w:val="000F7460"/>
    <w:rsid w:val="000F7CB6"/>
    <w:rsid w:val="00106BD4"/>
    <w:rsid w:val="00107E1B"/>
    <w:rsid w:val="00110037"/>
    <w:rsid w:val="001102C5"/>
    <w:rsid w:val="001109F6"/>
    <w:rsid w:val="00111F49"/>
    <w:rsid w:val="0011376D"/>
    <w:rsid w:val="00114309"/>
    <w:rsid w:val="00115FCC"/>
    <w:rsid w:val="001161DC"/>
    <w:rsid w:val="00116ECE"/>
    <w:rsid w:val="0011712E"/>
    <w:rsid w:val="00117ED5"/>
    <w:rsid w:val="00120796"/>
    <w:rsid w:val="00122355"/>
    <w:rsid w:val="00124437"/>
    <w:rsid w:val="00126557"/>
    <w:rsid w:val="00126B29"/>
    <w:rsid w:val="00126F92"/>
    <w:rsid w:val="00127B9D"/>
    <w:rsid w:val="00127F43"/>
    <w:rsid w:val="00130C9E"/>
    <w:rsid w:val="0013490D"/>
    <w:rsid w:val="00136482"/>
    <w:rsid w:val="00136F4C"/>
    <w:rsid w:val="00137FC9"/>
    <w:rsid w:val="001408DE"/>
    <w:rsid w:val="00140978"/>
    <w:rsid w:val="00140E3A"/>
    <w:rsid w:val="001418FC"/>
    <w:rsid w:val="00143971"/>
    <w:rsid w:val="001441B5"/>
    <w:rsid w:val="00144B4E"/>
    <w:rsid w:val="00144DD3"/>
    <w:rsid w:val="0014586D"/>
    <w:rsid w:val="0014704D"/>
    <w:rsid w:val="001472B7"/>
    <w:rsid w:val="0015170C"/>
    <w:rsid w:val="001529CD"/>
    <w:rsid w:val="001539FC"/>
    <w:rsid w:val="00154197"/>
    <w:rsid w:val="00156F20"/>
    <w:rsid w:val="00156FD2"/>
    <w:rsid w:val="001612E9"/>
    <w:rsid w:val="001634D3"/>
    <w:rsid w:val="0016481E"/>
    <w:rsid w:val="00164B85"/>
    <w:rsid w:val="00166E64"/>
    <w:rsid w:val="0016726D"/>
    <w:rsid w:val="00167B19"/>
    <w:rsid w:val="00171412"/>
    <w:rsid w:val="0017186B"/>
    <w:rsid w:val="00172862"/>
    <w:rsid w:val="00175CE7"/>
    <w:rsid w:val="00176499"/>
    <w:rsid w:val="00176FAC"/>
    <w:rsid w:val="001818BB"/>
    <w:rsid w:val="001840E6"/>
    <w:rsid w:val="00185B85"/>
    <w:rsid w:val="001864D5"/>
    <w:rsid w:val="00187BAC"/>
    <w:rsid w:val="00191059"/>
    <w:rsid w:val="00195E22"/>
    <w:rsid w:val="00196406"/>
    <w:rsid w:val="00196777"/>
    <w:rsid w:val="00196D95"/>
    <w:rsid w:val="001A0B06"/>
    <w:rsid w:val="001A0E72"/>
    <w:rsid w:val="001A1ADE"/>
    <w:rsid w:val="001A2EEB"/>
    <w:rsid w:val="001A3F27"/>
    <w:rsid w:val="001A50A8"/>
    <w:rsid w:val="001A5609"/>
    <w:rsid w:val="001A7BE6"/>
    <w:rsid w:val="001B09FF"/>
    <w:rsid w:val="001B0C4A"/>
    <w:rsid w:val="001B13DF"/>
    <w:rsid w:val="001B1A28"/>
    <w:rsid w:val="001B2A6E"/>
    <w:rsid w:val="001B4702"/>
    <w:rsid w:val="001B6B2C"/>
    <w:rsid w:val="001B6C96"/>
    <w:rsid w:val="001B7457"/>
    <w:rsid w:val="001C06F9"/>
    <w:rsid w:val="001C1C37"/>
    <w:rsid w:val="001C35D0"/>
    <w:rsid w:val="001C4E9A"/>
    <w:rsid w:val="001C5FF1"/>
    <w:rsid w:val="001C65DE"/>
    <w:rsid w:val="001C79EA"/>
    <w:rsid w:val="001D0961"/>
    <w:rsid w:val="001D0CDD"/>
    <w:rsid w:val="001D1723"/>
    <w:rsid w:val="001D23AF"/>
    <w:rsid w:val="001D6A31"/>
    <w:rsid w:val="001E009B"/>
    <w:rsid w:val="001E2C93"/>
    <w:rsid w:val="001E350F"/>
    <w:rsid w:val="001E45FB"/>
    <w:rsid w:val="001E69F0"/>
    <w:rsid w:val="001E6F07"/>
    <w:rsid w:val="001E6FD4"/>
    <w:rsid w:val="001E7221"/>
    <w:rsid w:val="001E731F"/>
    <w:rsid w:val="001F0321"/>
    <w:rsid w:val="001F26CF"/>
    <w:rsid w:val="001F34B4"/>
    <w:rsid w:val="001F385D"/>
    <w:rsid w:val="001F3E14"/>
    <w:rsid w:val="001F54CA"/>
    <w:rsid w:val="0020000F"/>
    <w:rsid w:val="002020A6"/>
    <w:rsid w:val="00202E62"/>
    <w:rsid w:val="00203A58"/>
    <w:rsid w:val="00204675"/>
    <w:rsid w:val="00205B53"/>
    <w:rsid w:val="00205BE9"/>
    <w:rsid w:val="002063DB"/>
    <w:rsid w:val="00210769"/>
    <w:rsid w:val="002107CD"/>
    <w:rsid w:val="00210E4A"/>
    <w:rsid w:val="00211211"/>
    <w:rsid w:val="002115C8"/>
    <w:rsid w:val="00211704"/>
    <w:rsid w:val="002121C5"/>
    <w:rsid w:val="00212832"/>
    <w:rsid w:val="00212EF4"/>
    <w:rsid w:val="002140A7"/>
    <w:rsid w:val="00215037"/>
    <w:rsid w:val="002158C3"/>
    <w:rsid w:val="00217823"/>
    <w:rsid w:val="002179A7"/>
    <w:rsid w:val="00220BA3"/>
    <w:rsid w:val="00222B4A"/>
    <w:rsid w:val="00222D78"/>
    <w:rsid w:val="002245E6"/>
    <w:rsid w:val="002261FA"/>
    <w:rsid w:val="0022645C"/>
    <w:rsid w:val="002265B5"/>
    <w:rsid w:val="002272C9"/>
    <w:rsid w:val="00227AF7"/>
    <w:rsid w:val="00227B44"/>
    <w:rsid w:val="00230C88"/>
    <w:rsid w:val="00234D94"/>
    <w:rsid w:val="002405FF"/>
    <w:rsid w:val="0024118A"/>
    <w:rsid w:val="0024134D"/>
    <w:rsid w:val="00241CC3"/>
    <w:rsid w:val="0024295B"/>
    <w:rsid w:val="00242AA0"/>
    <w:rsid w:val="00243C2A"/>
    <w:rsid w:val="00243D15"/>
    <w:rsid w:val="0024718F"/>
    <w:rsid w:val="00247464"/>
    <w:rsid w:val="002476E8"/>
    <w:rsid w:val="0025069C"/>
    <w:rsid w:val="00250D9D"/>
    <w:rsid w:val="00251240"/>
    <w:rsid w:val="0025528C"/>
    <w:rsid w:val="00255B40"/>
    <w:rsid w:val="002608EF"/>
    <w:rsid w:val="002627A4"/>
    <w:rsid w:val="00263B2E"/>
    <w:rsid w:val="00263FB7"/>
    <w:rsid w:val="00264869"/>
    <w:rsid w:val="00264F82"/>
    <w:rsid w:val="002653AC"/>
    <w:rsid w:val="00266080"/>
    <w:rsid w:val="0027036E"/>
    <w:rsid w:val="00273726"/>
    <w:rsid w:val="002812F1"/>
    <w:rsid w:val="00281A19"/>
    <w:rsid w:val="002824BD"/>
    <w:rsid w:val="002825A8"/>
    <w:rsid w:val="00282890"/>
    <w:rsid w:val="00282F8E"/>
    <w:rsid w:val="00285076"/>
    <w:rsid w:val="002874D3"/>
    <w:rsid w:val="00290658"/>
    <w:rsid w:val="00291EFE"/>
    <w:rsid w:val="0029248F"/>
    <w:rsid w:val="00292D9B"/>
    <w:rsid w:val="00292E94"/>
    <w:rsid w:val="00293F6E"/>
    <w:rsid w:val="002941C6"/>
    <w:rsid w:val="00295E43"/>
    <w:rsid w:val="002961BC"/>
    <w:rsid w:val="002A1E97"/>
    <w:rsid w:val="002A2019"/>
    <w:rsid w:val="002A2CCA"/>
    <w:rsid w:val="002A3A91"/>
    <w:rsid w:val="002A42A9"/>
    <w:rsid w:val="002A6690"/>
    <w:rsid w:val="002A6FAA"/>
    <w:rsid w:val="002B0F1C"/>
    <w:rsid w:val="002B1086"/>
    <w:rsid w:val="002B3653"/>
    <w:rsid w:val="002B698D"/>
    <w:rsid w:val="002B6E5C"/>
    <w:rsid w:val="002C0FBD"/>
    <w:rsid w:val="002C1660"/>
    <w:rsid w:val="002C35B9"/>
    <w:rsid w:val="002C41DE"/>
    <w:rsid w:val="002C47FB"/>
    <w:rsid w:val="002C5306"/>
    <w:rsid w:val="002C60E7"/>
    <w:rsid w:val="002C6564"/>
    <w:rsid w:val="002C69C7"/>
    <w:rsid w:val="002D0A4A"/>
    <w:rsid w:val="002D15ED"/>
    <w:rsid w:val="002D2235"/>
    <w:rsid w:val="002D26F7"/>
    <w:rsid w:val="002D2DC5"/>
    <w:rsid w:val="002D62A0"/>
    <w:rsid w:val="002D634A"/>
    <w:rsid w:val="002D6FCE"/>
    <w:rsid w:val="002D7106"/>
    <w:rsid w:val="002D73DD"/>
    <w:rsid w:val="002E0682"/>
    <w:rsid w:val="002E0823"/>
    <w:rsid w:val="002E139F"/>
    <w:rsid w:val="002E200E"/>
    <w:rsid w:val="002E3C09"/>
    <w:rsid w:val="002E6F50"/>
    <w:rsid w:val="002E7B80"/>
    <w:rsid w:val="002F2AD5"/>
    <w:rsid w:val="002F3536"/>
    <w:rsid w:val="002F3D91"/>
    <w:rsid w:val="002F3E03"/>
    <w:rsid w:val="002F661D"/>
    <w:rsid w:val="002F721F"/>
    <w:rsid w:val="002F78CB"/>
    <w:rsid w:val="00300521"/>
    <w:rsid w:val="00301C1F"/>
    <w:rsid w:val="00304566"/>
    <w:rsid w:val="0030644E"/>
    <w:rsid w:val="00306882"/>
    <w:rsid w:val="00306A2F"/>
    <w:rsid w:val="003078BA"/>
    <w:rsid w:val="00307DCF"/>
    <w:rsid w:val="00311A17"/>
    <w:rsid w:val="00312244"/>
    <w:rsid w:val="003166BD"/>
    <w:rsid w:val="00317ED0"/>
    <w:rsid w:val="00317F6E"/>
    <w:rsid w:val="00320055"/>
    <w:rsid w:val="00320258"/>
    <w:rsid w:val="003217E3"/>
    <w:rsid w:val="00322FA7"/>
    <w:rsid w:val="00325F71"/>
    <w:rsid w:val="00325FD5"/>
    <w:rsid w:val="00327416"/>
    <w:rsid w:val="00331151"/>
    <w:rsid w:val="003316E2"/>
    <w:rsid w:val="00331E4C"/>
    <w:rsid w:val="0033411F"/>
    <w:rsid w:val="003359DB"/>
    <w:rsid w:val="00336A89"/>
    <w:rsid w:val="0034014E"/>
    <w:rsid w:val="00340154"/>
    <w:rsid w:val="00340584"/>
    <w:rsid w:val="0034091B"/>
    <w:rsid w:val="0034156F"/>
    <w:rsid w:val="0034307C"/>
    <w:rsid w:val="0034449E"/>
    <w:rsid w:val="00344A11"/>
    <w:rsid w:val="003458BC"/>
    <w:rsid w:val="0034701F"/>
    <w:rsid w:val="003478EE"/>
    <w:rsid w:val="00347C05"/>
    <w:rsid w:val="0035068F"/>
    <w:rsid w:val="00350842"/>
    <w:rsid w:val="00353694"/>
    <w:rsid w:val="003547C2"/>
    <w:rsid w:val="0035532D"/>
    <w:rsid w:val="00355691"/>
    <w:rsid w:val="003560A4"/>
    <w:rsid w:val="0035755C"/>
    <w:rsid w:val="00360E23"/>
    <w:rsid w:val="003632BA"/>
    <w:rsid w:val="00363E5E"/>
    <w:rsid w:val="003642EB"/>
    <w:rsid w:val="003656D3"/>
    <w:rsid w:val="00365F00"/>
    <w:rsid w:val="00367854"/>
    <w:rsid w:val="003702C6"/>
    <w:rsid w:val="003718E2"/>
    <w:rsid w:val="00374BB8"/>
    <w:rsid w:val="00374F6C"/>
    <w:rsid w:val="00376C04"/>
    <w:rsid w:val="003832BB"/>
    <w:rsid w:val="003848D9"/>
    <w:rsid w:val="00385A22"/>
    <w:rsid w:val="00386CE6"/>
    <w:rsid w:val="00387172"/>
    <w:rsid w:val="003918FF"/>
    <w:rsid w:val="00393F22"/>
    <w:rsid w:val="0039507A"/>
    <w:rsid w:val="00396529"/>
    <w:rsid w:val="00397D8A"/>
    <w:rsid w:val="003A095C"/>
    <w:rsid w:val="003A1F2F"/>
    <w:rsid w:val="003A4920"/>
    <w:rsid w:val="003A562D"/>
    <w:rsid w:val="003A5BF1"/>
    <w:rsid w:val="003A5D8D"/>
    <w:rsid w:val="003A5D9C"/>
    <w:rsid w:val="003A6E12"/>
    <w:rsid w:val="003A72B0"/>
    <w:rsid w:val="003B2DAC"/>
    <w:rsid w:val="003B2F27"/>
    <w:rsid w:val="003B317B"/>
    <w:rsid w:val="003B3CEF"/>
    <w:rsid w:val="003B71B3"/>
    <w:rsid w:val="003C1129"/>
    <w:rsid w:val="003C1ED3"/>
    <w:rsid w:val="003C22DF"/>
    <w:rsid w:val="003C2CC8"/>
    <w:rsid w:val="003C30F7"/>
    <w:rsid w:val="003C331A"/>
    <w:rsid w:val="003C53CE"/>
    <w:rsid w:val="003C556C"/>
    <w:rsid w:val="003C5CA0"/>
    <w:rsid w:val="003C63CC"/>
    <w:rsid w:val="003D0180"/>
    <w:rsid w:val="003D02EC"/>
    <w:rsid w:val="003D1422"/>
    <w:rsid w:val="003D332F"/>
    <w:rsid w:val="003D458B"/>
    <w:rsid w:val="003D671D"/>
    <w:rsid w:val="003F089F"/>
    <w:rsid w:val="003F5029"/>
    <w:rsid w:val="003F5732"/>
    <w:rsid w:val="003F614B"/>
    <w:rsid w:val="003F70C9"/>
    <w:rsid w:val="003F7307"/>
    <w:rsid w:val="004005D6"/>
    <w:rsid w:val="004024DB"/>
    <w:rsid w:val="0040469D"/>
    <w:rsid w:val="00407538"/>
    <w:rsid w:val="00407AD8"/>
    <w:rsid w:val="00407DB7"/>
    <w:rsid w:val="00412877"/>
    <w:rsid w:val="0041448D"/>
    <w:rsid w:val="00415DF2"/>
    <w:rsid w:val="004161CE"/>
    <w:rsid w:val="00416663"/>
    <w:rsid w:val="004179CF"/>
    <w:rsid w:val="00417E82"/>
    <w:rsid w:val="00420CE5"/>
    <w:rsid w:val="00421C06"/>
    <w:rsid w:val="0042390F"/>
    <w:rsid w:val="00423DE3"/>
    <w:rsid w:val="0042625C"/>
    <w:rsid w:val="00427BC4"/>
    <w:rsid w:val="00431A44"/>
    <w:rsid w:val="0043430B"/>
    <w:rsid w:val="004347B1"/>
    <w:rsid w:val="00434BBD"/>
    <w:rsid w:val="00435A80"/>
    <w:rsid w:val="00435ABC"/>
    <w:rsid w:val="00435D64"/>
    <w:rsid w:val="00436563"/>
    <w:rsid w:val="00436C1E"/>
    <w:rsid w:val="004408ED"/>
    <w:rsid w:val="00441E8F"/>
    <w:rsid w:val="00443639"/>
    <w:rsid w:val="00444E7D"/>
    <w:rsid w:val="0044565E"/>
    <w:rsid w:val="004462AB"/>
    <w:rsid w:val="00446DC2"/>
    <w:rsid w:val="00451DCF"/>
    <w:rsid w:val="0045420C"/>
    <w:rsid w:val="004553A7"/>
    <w:rsid w:val="004556B8"/>
    <w:rsid w:val="004557B9"/>
    <w:rsid w:val="00455834"/>
    <w:rsid w:val="0045620E"/>
    <w:rsid w:val="00457032"/>
    <w:rsid w:val="0046000D"/>
    <w:rsid w:val="0046049E"/>
    <w:rsid w:val="00460E80"/>
    <w:rsid w:val="00462D16"/>
    <w:rsid w:val="00464073"/>
    <w:rsid w:val="004645E8"/>
    <w:rsid w:val="004651F2"/>
    <w:rsid w:val="004661D7"/>
    <w:rsid w:val="0046698C"/>
    <w:rsid w:val="0046715B"/>
    <w:rsid w:val="00467AC5"/>
    <w:rsid w:val="004720C7"/>
    <w:rsid w:val="00472653"/>
    <w:rsid w:val="0047271C"/>
    <w:rsid w:val="00474ACA"/>
    <w:rsid w:val="00475481"/>
    <w:rsid w:val="00475B1A"/>
    <w:rsid w:val="00480458"/>
    <w:rsid w:val="00480689"/>
    <w:rsid w:val="00481A57"/>
    <w:rsid w:val="00483F3A"/>
    <w:rsid w:val="00485012"/>
    <w:rsid w:val="00485C47"/>
    <w:rsid w:val="004864C1"/>
    <w:rsid w:val="00486D68"/>
    <w:rsid w:val="004905F7"/>
    <w:rsid w:val="0049297E"/>
    <w:rsid w:val="00493DDD"/>
    <w:rsid w:val="004948F5"/>
    <w:rsid w:val="004A0471"/>
    <w:rsid w:val="004A0F05"/>
    <w:rsid w:val="004A0F3C"/>
    <w:rsid w:val="004A2490"/>
    <w:rsid w:val="004A3A32"/>
    <w:rsid w:val="004A4347"/>
    <w:rsid w:val="004A6A78"/>
    <w:rsid w:val="004A7435"/>
    <w:rsid w:val="004B0866"/>
    <w:rsid w:val="004B0E04"/>
    <w:rsid w:val="004B0F15"/>
    <w:rsid w:val="004B209C"/>
    <w:rsid w:val="004B44E2"/>
    <w:rsid w:val="004B4F47"/>
    <w:rsid w:val="004B6678"/>
    <w:rsid w:val="004B6F13"/>
    <w:rsid w:val="004C182C"/>
    <w:rsid w:val="004C3054"/>
    <w:rsid w:val="004C51AD"/>
    <w:rsid w:val="004C57AE"/>
    <w:rsid w:val="004C5D2F"/>
    <w:rsid w:val="004C6789"/>
    <w:rsid w:val="004C68C9"/>
    <w:rsid w:val="004C7174"/>
    <w:rsid w:val="004C7B21"/>
    <w:rsid w:val="004D02DB"/>
    <w:rsid w:val="004D2C74"/>
    <w:rsid w:val="004D2FFB"/>
    <w:rsid w:val="004D3902"/>
    <w:rsid w:val="004D6547"/>
    <w:rsid w:val="004D724A"/>
    <w:rsid w:val="004E07DE"/>
    <w:rsid w:val="004E35AB"/>
    <w:rsid w:val="004E3E81"/>
    <w:rsid w:val="004E4B9E"/>
    <w:rsid w:val="004E4F1C"/>
    <w:rsid w:val="004E537E"/>
    <w:rsid w:val="004E5671"/>
    <w:rsid w:val="004E5C33"/>
    <w:rsid w:val="004F0731"/>
    <w:rsid w:val="004F19E7"/>
    <w:rsid w:val="004F2E88"/>
    <w:rsid w:val="004F42AE"/>
    <w:rsid w:val="004F5548"/>
    <w:rsid w:val="004F6904"/>
    <w:rsid w:val="004F7518"/>
    <w:rsid w:val="004F754D"/>
    <w:rsid w:val="004F7E65"/>
    <w:rsid w:val="00500CF2"/>
    <w:rsid w:val="00502F6D"/>
    <w:rsid w:val="00504273"/>
    <w:rsid w:val="005065A6"/>
    <w:rsid w:val="00506FA1"/>
    <w:rsid w:val="00507708"/>
    <w:rsid w:val="00510BB8"/>
    <w:rsid w:val="00510CCD"/>
    <w:rsid w:val="005125D4"/>
    <w:rsid w:val="00512711"/>
    <w:rsid w:val="00514261"/>
    <w:rsid w:val="0051563D"/>
    <w:rsid w:val="005164D1"/>
    <w:rsid w:val="005179E6"/>
    <w:rsid w:val="005204BC"/>
    <w:rsid w:val="00521D71"/>
    <w:rsid w:val="00525743"/>
    <w:rsid w:val="005263E3"/>
    <w:rsid w:val="00527138"/>
    <w:rsid w:val="00527ADB"/>
    <w:rsid w:val="00531577"/>
    <w:rsid w:val="00533837"/>
    <w:rsid w:val="00533AA9"/>
    <w:rsid w:val="00536B50"/>
    <w:rsid w:val="0054084F"/>
    <w:rsid w:val="0054086E"/>
    <w:rsid w:val="0054252C"/>
    <w:rsid w:val="00544519"/>
    <w:rsid w:val="0054548F"/>
    <w:rsid w:val="00550DF1"/>
    <w:rsid w:val="005512C5"/>
    <w:rsid w:val="005520D3"/>
    <w:rsid w:val="00552BA5"/>
    <w:rsid w:val="00552BC4"/>
    <w:rsid w:val="0055310A"/>
    <w:rsid w:val="00554CA6"/>
    <w:rsid w:val="00554ECC"/>
    <w:rsid w:val="00556E3D"/>
    <w:rsid w:val="00560EFA"/>
    <w:rsid w:val="00562801"/>
    <w:rsid w:val="005651F4"/>
    <w:rsid w:val="00565F2E"/>
    <w:rsid w:val="0057170E"/>
    <w:rsid w:val="00571869"/>
    <w:rsid w:val="00572FF3"/>
    <w:rsid w:val="0057370C"/>
    <w:rsid w:val="005746E0"/>
    <w:rsid w:val="0057494E"/>
    <w:rsid w:val="00574F0A"/>
    <w:rsid w:val="00581A4D"/>
    <w:rsid w:val="005826C7"/>
    <w:rsid w:val="00582CEF"/>
    <w:rsid w:val="00583FF8"/>
    <w:rsid w:val="00584447"/>
    <w:rsid w:val="005851B0"/>
    <w:rsid w:val="00585C1F"/>
    <w:rsid w:val="00585F42"/>
    <w:rsid w:val="00590798"/>
    <w:rsid w:val="00592818"/>
    <w:rsid w:val="00594062"/>
    <w:rsid w:val="00595401"/>
    <w:rsid w:val="00595682"/>
    <w:rsid w:val="00595DDA"/>
    <w:rsid w:val="005969B9"/>
    <w:rsid w:val="00596C5F"/>
    <w:rsid w:val="005A1732"/>
    <w:rsid w:val="005A1C1D"/>
    <w:rsid w:val="005A2089"/>
    <w:rsid w:val="005A295D"/>
    <w:rsid w:val="005A5242"/>
    <w:rsid w:val="005A52DB"/>
    <w:rsid w:val="005A5F59"/>
    <w:rsid w:val="005A69F7"/>
    <w:rsid w:val="005A6D4E"/>
    <w:rsid w:val="005B03EA"/>
    <w:rsid w:val="005B043F"/>
    <w:rsid w:val="005B2C28"/>
    <w:rsid w:val="005B4A0C"/>
    <w:rsid w:val="005B5E38"/>
    <w:rsid w:val="005B621A"/>
    <w:rsid w:val="005B6BEC"/>
    <w:rsid w:val="005B7545"/>
    <w:rsid w:val="005C08E7"/>
    <w:rsid w:val="005C0F7F"/>
    <w:rsid w:val="005C1151"/>
    <w:rsid w:val="005C194A"/>
    <w:rsid w:val="005C1F1D"/>
    <w:rsid w:val="005C35C8"/>
    <w:rsid w:val="005C39CB"/>
    <w:rsid w:val="005C3CB7"/>
    <w:rsid w:val="005C3E10"/>
    <w:rsid w:val="005C507E"/>
    <w:rsid w:val="005C51B9"/>
    <w:rsid w:val="005C5B8A"/>
    <w:rsid w:val="005C5C73"/>
    <w:rsid w:val="005C60AD"/>
    <w:rsid w:val="005D2499"/>
    <w:rsid w:val="005D6825"/>
    <w:rsid w:val="005D6F37"/>
    <w:rsid w:val="005D7C70"/>
    <w:rsid w:val="005E1A50"/>
    <w:rsid w:val="005E383E"/>
    <w:rsid w:val="005E3F8B"/>
    <w:rsid w:val="005E6426"/>
    <w:rsid w:val="005F0B36"/>
    <w:rsid w:val="005F36C6"/>
    <w:rsid w:val="005F4281"/>
    <w:rsid w:val="005F50DC"/>
    <w:rsid w:val="005F5599"/>
    <w:rsid w:val="005F5BAF"/>
    <w:rsid w:val="005F60E3"/>
    <w:rsid w:val="005F6D48"/>
    <w:rsid w:val="005F7515"/>
    <w:rsid w:val="00600B00"/>
    <w:rsid w:val="00601B16"/>
    <w:rsid w:val="00603B8D"/>
    <w:rsid w:val="006051DD"/>
    <w:rsid w:val="00606285"/>
    <w:rsid w:val="0060674A"/>
    <w:rsid w:val="00606F59"/>
    <w:rsid w:val="0061390D"/>
    <w:rsid w:val="0061621D"/>
    <w:rsid w:val="00616928"/>
    <w:rsid w:val="00616C7B"/>
    <w:rsid w:val="00617176"/>
    <w:rsid w:val="00620A94"/>
    <w:rsid w:val="00622239"/>
    <w:rsid w:val="0062265C"/>
    <w:rsid w:val="006227ED"/>
    <w:rsid w:val="006236BD"/>
    <w:rsid w:val="006247EB"/>
    <w:rsid w:val="00626773"/>
    <w:rsid w:val="006275F7"/>
    <w:rsid w:val="006304B5"/>
    <w:rsid w:val="0063084C"/>
    <w:rsid w:val="00630E07"/>
    <w:rsid w:val="00631369"/>
    <w:rsid w:val="00631A09"/>
    <w:rsid w:val="00632A95"/>
    <w:rsid w:val="006331B7"/>
    <w:rsid w:val="00634154"/>
    <w:rsid w:val="0063448E"/>
    <w:rsid w:val="00635526"/>
    <w:rsid w:val="006361B2"/>
    <w:rsid w:val="00640343"/>
    <w:rsid w:val="0064041F"/>
    <w:rsid w:val="0064381B"/>
    <w:rsid w:val="006438A7"/>
    <w:rsid w:val="00643B80"/>
    <w:rsid w:val="00643DBC"/>
    <w:rsid w:val="0064572C"/>
    <w:rsid w:val="006469B8"/>
    <w:rsid w:val="00646E42"/>
    <w:rsid w:val="00647763"/>
    <w:rsid w:val="0065206E"/>
    <w:rsid w:val="006522DB"/>
    <w:rsid w:val="00654E76"/>
    <w:rsid w:val="0065561F"/>
    <w:rsid w:val="0065592F"/>
    <w:rsid w:val="0065654D"/>
    <w:rsid w:val="00657010"/>
    <w:rsid w:val="00657A42"/>
    <w:rsid w:val="00662189"/>
    <w:rsid w:val="00664D32"/>
    <w:rsid w:val="0066521A"/>
    <w:rsid w:val="006661BE"/>
    <w:rsid w:val="006665EB"/>
    <w:rsid w:val="00671D93"/>
    <w:rsid w:val="00672B3A"/>
    <w:rsid w:val="00673BE2"/>
    <w:rsid w:val="00675D53"/>
    <w:rsid w:val="00675D93"/>
    <w:rsid w:val="00676E98"/>
    <w:rsid w:val="00677741"/>
    <w:rsid w:val="00677B76"/>
    <w:rsid w:val="00682258"/>
    <w:rsid w:val="00682E50"/>
    <w:rsid w:val="006833B1"/>
    <w:rsid w:val="00683852"/>
    <w:rsid w:val="00683FC8"/>
    <w:rsid w:val="00685121"/>
    <w:rsid w:val="00687EDB"/>
    <w:rsid w:val="00687F05"/>
    <w:rsid w:val="00690D28"/>
    <w:rsid w:val="00691244"/>
    <w:rsid w:val="00691D16"/>
    <w:rsid w:val="00692D30"/>
    <w:rsid w:val="006946FC"/>
    <w:rsid w:val="00695331"/>
    <w:rsid w:val="0069546E"/>
    <w:rsid w:val="00695A71"/>
    <w:rsid w:val="00695D93"/>
    <w:rsid w:val="00696088"/>
    <w:rsid w:val="006965D6"/>
    <w:rsid w:val="00697D03"/>
    <w:rsid w:val="006A1979"/>
    <w:rsid w:val="006A2344"/>
    <w:rsid w:val="006A3EAB"/>
    <w:rsid w:val="006A469F"/>
    <w:rsid w:val="006A5616"/>
    <w:rsid w:val="006A57E1"/>
    <w:rsid w:val="006A5C6B"/>
    <w:rsid w:val="006A5F99"/>
    <w:rsid w:val="006A6FA6"/>
    <w:rsid w:val="006B0591"/>
    <w:rsid w:val="006B19B9"/>
    <w:rsid w:val="006B200E"/>
    <w:rsid w:val="006B2CE8"/>
    <w:rsid w:val="006B2DF8"/>
    <w:rsid w:val="006B482F"/>
    <w:rsid w:val="006B7A41"/>
    <w:rsid w:val="006C170B"/>
    <w:rsid w:val="006C2B15"/>
    <w:rsid w:val="006C3608"/>
    <w:rsid w:val="006C4DC0"/>
    <w:rsid w:val="006D010F"/>
    <w:rsid w:val="006D128C"/>
    <w:rsid w:val="006D1836"/>
    <w:rsid w:val="006D252D"/>
    <w:rsid w:val="006D560A"/>
    <w:rsid w:val="006D5A0A"/>
    <w:rsid w:val="006D6638"/>
    <w:rsid w:val="006D6B8B"/>
    <w:rsid w:val="006D6CAE"/>
    <w:rsid w:val="006E13FD"/>
    <w:rsid w:val="006E3422"/>
    <w:rsid w:val="006E7008"/>
    <w:rsid w:val="006F0892"/>
    <w:rsid w:val="006F15B0"/>
    <w:rsid w:val="006F1987"/>
    <w:rsid w:val="006F1F08"/>
    <w:rsid w:val="006F1F62"/>
    <w:rsid w:val="006F23B2"/>
    <w:rsid w:val="006F3643"/>
    <w:rsid w:val="006F391B"/>
    <w:rsid w:val="006F40B9"/>
    <w:rsid w:val="006F4793"/>
    <w:rsid w:val="006F4B16"/>
    <w:rsid w:val="006F54B7"/>
    <w:rsid w:val="006F6025"/>
    <w:rsid w:val="006F6772"/>
    <w:rsid w:val="006F7356"/>
    <w:rsid w:val="00700CF3"/>
    <w:rsid w:val="0070165B"/>
    <w:rsid w:val="00701F6E"/>
    <w:rsid w:val="00703EAD"/>
    <w:rsid w:val="00704F63"/>
    <w:rsid w:val="0070645A"/>
    <w:rsid w:val="00706611"/>
    <w:rsid w:val="00706E8F"/>
    <w:rsid w:val="00707272"/>
    <w:rsid w:val="007076F6"/>
    <w:rsid w:val="007100B3"/>
    <w:rsid w:val="00710781"/>
    <w:rsid w:val="00711588"/>
    <w:rsid w:val="00712C16"/>
    <w:rsid w:val="007158C1"/>
    <w:rsid w:val="00715DFB"/>
    <w:rsid w:val="00716A38"/>
    <w:rsid w:val="0071725B"/>
    <w:rsid w:val="00717348"/>
    <w:rsid w:val="007173A5"/>
    <w:rsid w:val="00717480"/>
    <w:rsid w:val="00721DDB"/>
    <w:rsid w:val="0072228E"/>
    <w:rsid w:val="00724701"/>
    <w:rsid w:val="00724ED0"/>
    <w:rsid w:val="007266AA"/>
    <w:rsid w:val="00726940"/>
    <w:rsid w:val="0072716F"/>
    <w:rsid w:val="0072761E"/>
    <w:rsid w:val="00731D43"/>
    <w:rsid w:val="007327F6"/>
    <w:rsid w:val="00732AED"/>
    <w:rsid w:val="00732CEA"/>
    <w:rsid w:val="007333E6"/>
    <w:rsid w:val="00733597"/>
    <w:rsid w:val="00735108"/>
    <w:rsid w:val="00736423"/>
    <w:rsid w:val="00736562"/>
    <w:rsid w:val="00736569"/>
    <w:rsid w:val="00736908"/>
    <w:rsid w:val="00740161"/>
    <w:rsid w:val="00740363"/>
    <w:rsid w:val="00740492"/>
    <w:rsid w:val="0074258C"/>
    <w:rsid w:val="00742965"/>
    <w:rsid w:val="00747332"/>
    <w:rsid w:val="007477D9"/>
    <w:rsid w:val="00747E4E"/>
    <w:rsid w:val="00747E7B"/>
    <w:rsid w:val="0075157C"/>
    <w:rsid w:val="00753012"/>
    <w:rsid w:val="00754532"/>
    <w:rsid w:val="00754B04"/>
    <w:rsid w:val="00754E54"/>
    <w:rsid w:val="00755B82"/>
    <w:rsid w:val="00757A13"/>
    <w:rsid w:val="007606D6"/>
    <w:rsid w:val="00761503"/>
    <w:rsid w:val="0076175B"/>
    <w:rsid w:val="007660E2"/>
    <w:rsid w:val="00766C53"/>
    <w:rsid w:val="00767058"/>
    <w:rsid w:val="00767343"/>
    <w:rsid w:val="00772145"/>
    <w:rsid w:val="007736AA"/>
    <w:rsid w:val="00776E7E"/>
    <w:rsid w:val="00780868"/>
    <w:rsid w:val="0078185D"/>
    <w:rsid w:val="0078665A"/>
    <w:rsid w:val="00786AAA"/>
    <w:rsid w:val="00790047"/>
    <w:rsid w:val="00791B8A"/>
    <w:rsid w:val="00792612"/>
    <w:rsid w:val="00793A2C"/>
    <w:rsid w:val="0079431A"/>
    <w:rsid w:val="007950DC"/>
    <w:rsid w:val="00796379"/>
    <w:rsid w:val="00797059"/>
    <w:rsid w:val="007973F8"/>
    <w:rsid w:val="0079752C"/>
    <w:rsid w:val="0079764A"/>
    <w:rsid w:val="00797BB9"/>
    <w:rsid w:val="00797E74"/>
    <w:rsid w:val="007A1489"/>
    <w:rsid w:val="007A1908"/>
    <w:rsid w:val="007A22F7"/>
    <w:rsid w:val="007A27FA"/>
    <w:rsid w:val="007A449B"/>
    <w:rsid w:val="007A4CE6"/>
    <w:rsid w:val="007A653B"/>
    <w:rsid w:val="007B0B36"/>
    <w:rsid w:val="007B0DF1"/>
    <w:rsid w:val="007B2C98"/>
    <w:rsid w:val="007B4A82"/>
    <w:rsid w:val="007B6ABA"/>
    <w:rsid w:val="007B6DA8"/>
    <w:rsid w:val="007B6EC8"/>
    <w:rsid w:val="007B6ECF"/>
    <w:rsid w:val="007C01F0"/>
    <w:rsid w:val="007C2597"/>
    <w:rsid w:val="007C3149"/>
    <w:rsid w:val="007C4DEE"/>
    <w:rsid w:val="007C4ED4"/>
    <w:rsid w:val="007C7709"/>
    <w:rsid w:val="007D0594"/>
    <w:rsid w:val="007D175E"/>
    <w:rsid w:val="007D458C"/>
    <w:rsid w:val="007D66A5"/>
    <w:rsid w:val="007D7365"/>
    <w:rsid w:val="007D7533"/>
    <w:rsid w:val="007D78BF"/>
    <w:rsid w:val="007D7923"/>
    <w:rsid w:val="007E04E2"/>
    <w:rsid w:val="007E0BD7"/>
    <w:rsid w:val="007E1310"/>
    <w:rsid w:val="007E2835"/>
    <w:rsid w:val="007E291B"/>
    <w:rsid w:val="007E29D8"/>
    <w:rsid w:val="007E3161"/>
    <w:rsid w:val="007E3344"/>
    <w:rsid w:val="007E68C0"/>
    <w:rsid w:val="007E6B8C"/>
    <w:rsid w:val="007E72BB"/>
    <w:rsid w:val="007E7CCC"/>
    <w:rsid w:val="007F0139"/>
    <w:rsid w:val="007F0E31"/>
    <w:rsid w:val="007F1229"/>
    <w:rsid w:val="007F43CD"/>
    <w:rsid w:val="007F462C"/>
    <w:rsid w:val="007F51E5"/>
    <w:rsid w:val="007F54F3"/>
    <w:rsid w:val="007F56FE"/>
    <w:rsid w:val="007F57D0"/>
    <w:rsid w:val="007F60FD"/>
    <w:rsid w:val="007F619E"/>
    <w:rsid w:val="00800B15"/>
    <w:rsid w:val="00800F65"/>
    <w:rsid w:val="00801F53"/>
    <w:rsid w:val="008057D3"/>
    <w:rsid w:val="00806325"/>
    <w:rsid w:val="0080678D"/>
    <w:rsid w:val="00810C02"/>
    <w:rsid w:val="00810D4C"/>
    <w:rsid w:val="00811701"/>
    <w:rsid w:val="00811797"/>
    <w:rsid w:val="008129E3"/>
    <w:rsid w:val="008135C7"/>
    <w:rsid w:val="00813B7D"/>
    <w:rsid w:val="00814BFB"/>
    <w:rsid w:val="00815C5A"/>
    <w:rsid w:val="00815EAB"/>
    <w:rsid w:val="00815FAA"/>
    <w:rsid w:val="0081610D"/>
    <w:rsid w:val="008161F3"/>
    <w:rsid w:val="00816FC6"/>
    <w:rsid w:val="00820141"/>
    <w:rsid w:val="00822FEC"/>
    <w:rsid w:val="008231AB"/>
    <w:rsid w:val="00824786"/>
    <w:rsid w:val="00824988"/>
    <w:rsid w:val="00826B82"/>
    <w:rsid w:val="00826D52"/>
    <w:rsid w:val="00832089"/>
    <w:rsid w:val="00832DC0"/>
    <w:rsid w:val="0083327D"/>
    <w:rsid w:val="00836765"/>
    <w:rsid w:val="00836EF8"/>
    <w:rsid w:val="00840C05"/>
    <w:rsid w:val="0084363C"/>
    <w:rsid w:val="008436AB"/>
    <w:rsid w:val="00843BF4"/>
    <w:rsid w:val="00850BEB"/>
    <w:rsid w:val="008512FA"/>
    <w:rsid w:val="0085187F"/>
    <w:rsid w:val="00852DBA"/>
    <w:rsid w:val="008535A4"/>
    <w:rsid w:val="00855D5C"/>
    <w:rsid w:val="00856EC6"/>
    <w:rsid w:val="00862693"/>
    <w:rsid w:val="008626FF"/>
    <w:rsid w:val="00862B05"/>
    <w:rsid w:val="00862EF5"/>
    <w:rsid w:val="00862F05"/>
    <w:rsid w:val="00863AAE"/>
    <w:rsid w:val="00864E04"/>
    <w:rsid w:val="00864FE3"/>
    <w:rsid w:val="0086532A"/>
    <w:rsid w:val="00865C14"/>
    <w:rsid w:val="00866271"/>
    <w:rsid w:val="008665AA"/>
    <w:rsid w:val="008673A5"/>
    <w:rsid w:val="0087098A"/>
    <w:rsid w:val="008709BE"/>
    <w:rsid w:val="00870B7A"/>
    <w:rsid w:val="00872EF2"/>
    <w:rsid w:val="008731DE"/>
    <w:rsid w:val="00873897"/>
    <w:rsid w:val="008803AA"/>
    <w:rsid w:val="0088226B"/>
    <w:rsid w:val="00883275"/>
    <w:rsid w:val="008834D9"/>
    <w:rsid w:val="008838F3"/>
    <w:rsid w:val="00883912"/>
    <w:rsid w:val="00883C95"/>
    <w:rsid w:val="00883F4C"/>
    <w:rsid w:val="00884FFE"/>
    <w:rsid w:val="008852BF"/>
    <w:rsid w:val="00885BE9"/>
    <w:rsid w:val="0088733F"/>
    <w:rsid w:val="008918D6"/>
    <w:rsid w:val="00891C18"/>
    <w:rsid w:val="00895684"/>
    <w:rsid w:val="0089631C"/>
    <w:rsid w:val="00897226"/>
    <w:rsid w:val="008A0B05"/>
    <w:rsid w:val="008A0E36"/>
    <w:rsid w:val="008A1197"/>
    <w:rsid w:val="008A271D"/>
    <w:rsid w:val="008A3736"/>
    <w:rsid w:val="008A3B91"/>
    <w:rsid w:val="008A7AFC"/>
    <w:rsid w:val="008A7F40"/>
    <w:rsid w:val="008B0AA4"/>
    <w:rsid w:val="008B1BAF"/>
    <w:rsid w:val="008B2BCC"/>
    <w:rsid w:val="008B3F04"/>
    <w:rsid w:val="008B3F4F"/>
    <w:rsid w:val="008B535C"/>
    <w:rsid w:val="008B58A0"/>
    <w:rsid w:val="008C074C"/>
    <w:rsid w:val="008C1DFE"/>
    <w:rsid w:val="008C203E"/>
    <w:rsid w:val="008C29AB"/>
    <w:rsid w:val="008C29BC"/>
    <w:rsid w:val="008C3481"/>
    <w:rsid w:val="008C393D"/>
    <w:rsid w:val="008C5FB8"/>
    <w:rsid w:val="008C7097"/>
    <w:rsid w:val="008D0D75"/>
    <w:rsid w:val="008D2196"/>
    <w:rsid w:val="008D2529"/>
    <w:rsid w:val="008D4D52"/>
    <w:rsid w:val="008D5B7D"/>
    <w:rsid w:val="008D6C3F"/>
    <w:rsid w:val="008E024A"/>
    <w:rsid w:val="008E06B5"/>
    <w:rsid w:val="008E109B"/>
    <w:rsid w:val="008E15C8"/>
    <w:rsid w:val="008E2E9E"/>
    <w:rsid w:val="008E47EA"/>
    <w:rsid w:val="008E5566"/>
    <w:rsid w:val="008E670A"/>
    <w:rsid w:val="008E734D"/>
    <w:rsid w:val="008E77CD"/>
    <w:rsid w:val="008F008D"/>
    <w:rsid w:val="008F06A3"/>
    <w:rsid w:val="008F1247"/>
    <w:rsid w:val="008F164E"/>
    <w:rsid w:val="008F2E2D"/>
    <w:rsid w:val="008F432C"/>
    <w:rsid w:val="008F49F7"/>
    <w:rsid w:val="008F4EF1"/>
    <w:rsid w:val="008F5098"/>
    <w:rsid w:val="0090020D"/>
    <w:rsid w:val="00900E32"/>
    <w:rsid w:val="00902584"/>
    <w:rsid w:val="009026DF"/>
    <w:rsid w:val="009036B5"/>
    <w:rsid w:val="00903C8F"/>
    <w:rsid w:val="00903EA1"/>
    <w:rsid w:val="00906387"/>
    <w:rsid w:val="00907E28"/>
    <w:rsid w:val="00911082"/>
    <w:rsid w:val="009110FA"/>
    <w:rsid w:val="009111BA"/>
    <w:rsid w:val="00911376"/>
    <w:rsid w:val="009148F5"/>
    <w:rsid w:val="00914EDE"/>
    <w:rsid w:val="00916436"/>
    <w:rsid w:val="00916AC9"/>
    <w:rsid w:val="00916E58"/>
    <w:rsid w:val="009172EF"/>
    <w:rsid w:val="00917DB1"/>
    <w:rsid w:val="00921727"/>
    <w:rsid w:val="00925276"/>
    <w:rsid w:val="00926903"/>
    <w:rsid w:val="00926B0C"/>
    <w:rsid w:val="0093105E"/>
    <w:rsid w:val="00931CD0"/>
    <w:rsid w:val="00931DEB"/>
    <w:rsid w:val="00931F2B"/>
    <w:rsid w:val="00933FB2"/>
    <w:rsid w:val="00934035"/>
    <w:rsid w:val="00934EEE"/>
    <w:rsid w:val="00936A28"/>
    <w:rsid w:val="00941961"/>
    <w:rsid w:val="00941B57"/>
    <w:rsid w:val="009438A6"/>
    <w:rsid w:val="00943F5E"/>
    <w:rsid w:val="00944A6B"/>
    <w:rsid w:val="009455F5"/>
    <w:rsid w:val="00945E6E"/>
    <w:rsid w:val="00946455"/>
    <w:rsid w:val="00946EF7"/>
    <w:rsid w:val="00947CDD"/>
    <w:rsid w:val="009501E2"/>
    <w:rsid w:val="00950502"/>
    <w:rsid w:val="00950757"/>
    <w:rsid w:val="0095106B"/>
    <w:rsid w:val="00951BEE"/>
    <w:rsid w:val="00953508"/>
    <w:rsid w:val="0095370D"/>
    <w:rsid w:val="00955630"/>
    <w:rsid w:val="00957C58"/>
    <w:rsid w:val="00961FED"/>
    <w:rsid w:val="00962E52"/>
    <w:rsid w:val="00963795"/>
    <w:rsid w:val="0096398A"/>
    <w:rsid w:val="00963A17"/>
    <w:rsid w:val="00964B5F"/>
    <w:rsid w:val="009660F0"/>
    <w:rsid w:val="00966625"/>
    <w:rsid w:val="009666AD"/>
    <w:rsid w:val="0096798C"/>
    <w:rsid w:val="00970272"/>
    <w:rsid w:val="009703E0"/>
    <w:rsid w:val="009736C9"/>
    <w:rsid w:val="00974063"/>
    <w:rsid w:val="00974CEF"/>
    <w:rsid w:val="00975FBB"/>
    <w:rsid w:val="009771CF"/>
    <w:rsid w:val="00980E6F"/>
    <w:rsid w:val="00980F79"/>
    <w:rsid w:val="009832B8"/>
    <w:rsid w:val="00985157"/>
    <w:rsid w:val="00985181"/>
    <w:rsid w:val="00985316"/>
    <w:rsid w:val="00985589"/>
    <w:rsid w:val="009856CA"/>
    <w:rsid w:val="0098633B"/>
    <w:rsid w:val="00986741"/>
    <w:rsid w:val="00990A85"/>
    <w:rsid w:val="00990E4D"/>
    <w:rsid w:val="00991D66"/>
    <w:rsid w:val="0099232C"/>
    <w:rsid w:val="0099313F"/>
    <w:rsid w:val="009957AD"/>
    <w:rsid w:val="00996B9F"/>
    <w:rsid w:val="00996F2A"/>
    <w:rsid w:val="009A2680"/>
    <w:rsid w:val="009A26AB"/>
    <w:rsid w:val="009A2F90"/>
    <w:rsid w:val="009A32E9"/>
    <w:rsid w:val="009A37B9"/>
    <w:rsid w:val="009A474E"/>
    <w:rsid w:val="009A5BF6"/>
    <w:rsid w:val="009A688A"/>
    <w:rsid w:val="009A790D"/>
    <w:rsid w:val="009B0CC6"/>
    <w:rsid w:val="009B23F2"/>
    <w:rsid w:val="009B2A57"/>
    <w:rsid w:val="009B3A99"/>
    <w:rsid w:val="009B411A"/>
    <w:rsid w:val="009B58A8"/>
    <w:rsid w:val="009B7EA1"/>
    <w:rsid w:val="009C0431"/>
    <w:rsid w:val="009C1B32"/>
    <w:rsid w:val="009C2D39"/>
    <w:rsid w:val="009C3319"/>
    <w:rsid w:val="009C3859"/>
    <w:rsid w:val="009C443A"/>
    <w:rsid w:val="009C4CF9"/>
    <w:rsid w:val="009C4E79"/>
    <w:rsid w:val="009C5228"/>
    <w:rsid w:val="009C71DC"/>
    <w:rsid w:val="009C791F"/>
    <w:rsid w:val="009D1281"/>
    <w:rsid w:val="009D1F61"/>
    <w:rsid w:val="009D23B3"/>
    <w:rsid w:val="009D3564"/>
    <w:rsid w:val="009D4593"/>
    <w:rsid w:val="009D45B0"/>
    <w:rsid w:val="009D4FA1"/>
    <w:rsid w:val="009D6103"/>
    <w:rsid w:val="009D6373"/>
    <w:rsid w:val="009D648F"/>
    <w:rsid w:val="009D6578"/>
    <w:rsid w:val="009D7F88"/>
    <w:rsid w:val="009E0C78"/>
    <w:rsid w:val="009E2EF9"/>
    <w:rsid w:val="009E520C"/>
    <w:rsid w:val="009E7E85"/>
    <w:rsid w:val="009F06E5"/>
    <w:rsid w:val="009F0935"/>
    <w:rsid w:val="009F13E3"/>
    <w:rsid w:val="009F15A8"/>
    <w:rsid w:val="009F1994"/>
    <w:rsid w:val="009F25D0"/>
    <w:rsid w:val="009F526B"/>
    <w:rsid w:val="00A00111"/>
    <w:rsid w:val="00A004A5"/>
    <w:rsid w:val="00A00A36"/>
    <w:rsid w:val="00A040BF"/>
    <w:rsid w:val="00A043BB"/>
    <w:rsid w:val="00A06996"/>
    <w:rsid w:val="00A06DC3"/>
    <w:rsid w:val="00A119F2"/>
    <w:rsid w:val="00A11A45"/>
    <w:rsid w:val="00A132B3"/>
    <w:rsid w:val="00A13817"/>
    <w:rsid w:val="00A140A6"/>
    <w:rsid w:val="00A14965"/>
    <w:rsid w:val="00A14C3B"/>
    <w:rsid w:val="00A155EA"/>
    <w:rsid w:val="00A16551"/>
    <w:rsid w:val="00A167FF"/>
    <w:rsid w:val="00A16C72"/>
    <w:rsid w:val="00A224ED"/>
    <w:rsid w:val="00A2396A"/>
    <w:rsid w:val="00A24565"/>
    <w:rsid w:val="00A245B0"/>
    <w:rsid w:val="00A277B1"/>
    <w:rsid w:val="00A308DB"/>
    <w:rsid w:val="00A33F36"/>
    <w:rsid w:val="00A344C0"/>
    <w:rsid w:val="00A36998"/>
    <w:rsid w:val="00A36A38"/>
    <w:rsid w:val="00A3757F"/>
    <w:rsid w:val="00A42DC9"/>
    <w:rsid w:val="00A44555"/>
    <w:rsid w:val="00A44BC8"/>
    <w:rsid w:val="00A4531D"/>
    <w:rsid w:val="00A453B7"/>
    <w:rsid w:val="00A45DC7"/>
    <w:rsid w:val="00A46031"/>
    <w:rsid w:val="00A46AD8"/>
    <w:rsid w:val="00A46D81"/>
    <w:rsid w:val="00A476FD"/>
    <w:rsid w:val="00A51944"/>
    <w:rsid w:val="00A51D8C"/>
    <w:rsid w:val="00A52960"/>
    <w:rsid w:val="00A52C93"/>
    <w:rsid w:val="00A533FE"/>
    <w:rsid w:val="00A53464"/>
    <w:rsid w:val="00A55DA5"/>
    <w:rsid w:val="00A611C5"/>
    <w:rsid w:val="00A61974"/>
    <w:rsid w:val="00A61CEE"/>
    <w:rsid w:val="00A621F3"/>
    <w:rsid w:val="00A64923"/>
    <w:rsid w:val="00A66D0C"/>
    <w:rsid w:val="00A70A4E"/>
    <w:rsid w:val="00A71343"/>
    <w:rsid w:val="00A713B5"/>
    <w:rsid w:val="00A728C9"/>
    <w:rsid w:val="00A7584E"/>
    <w:rsid w:val="00A763BD"/>
    <w:rsid w:val="00A77AC6"/>
    <w:rsid w:val="00A809D0"/>
    <w:rsid w:val="00A80F49"/>
    <w:rsid w:val="00A81E03"/>
    <w:rsid w:val="00A82739"/>
    <w:rsid w:val="00A87E6F"/>
    <w:rsid w:val="00A90B32"/>
    <w:rsid w:val="00A912DB"/>
    <w:rsid w:val="00A917C7"/>
    <w:rsid w:val="00A9280B"/>
    <w:rsid w:val="00A928DB"/>
    <w:rsid w:val="00A92AFF"/>
    <w:rsid w:val="00A930FD"/>
    <w:rsid w:val="00A94155"/>
    <w:rsid w:val="00A94697"/>
    <w:rsid w:val="00A9611C"/>
    <w:rsid w:val="00A978AF"/>
    <w:rsid w:val="00AA0A4D"/>
    <w:rsid w:val="00AA2AA7"/>
    <w:rsid w:val="00AA3241"/>
    <w:rsid w:val="00AA35EF"/>
    <w:rsid w:val="00AA3FF0"/>
    <w:rsid w:val="00AA4288"/>
    <w:rsid w:val="00AA4354"/>
    <w:rsid w:val="00AA4D3A"/>
    <w:rsid w:val="00AA56AC"/>
    <w:rsid w:val="00AA7456"/>
    <w:rsid w:val="00AA78BF"/>
    <w:rsid w:val="00AB0873"/>
    <w:rsid w:val="00AB1156"/>
    <w:rsid w:val="00AB2C54"/>
    <w:rsid w:val="00AB5CDD"/>
    <w:rsid w:val="00AB5D23"/>
    <w:rsid w:val="00AC00F8"/>
    <w:rsid w:val="00AC073A"/>
    <w:rsid w:val="00AC0857"/>
    <w:rsid w:val="00AC102D"/>
    <w:rsid w:val="00AC1095"/>
    <w:rsid w:val="00AC164C"/>
    <w:rsid w:val="00AC168B"/>
    <w:rsid w:val="00AC47EC"/>
    <w:rsid w:val="00AC7408"/>
    <w:rsid w:val="00AD0E3A"/>
    <w:rsid w:val="00AD2C12"/>
    <w:rsid w:val="00AD33FF"/>
    <w:rsid w:val="00AD367D"/>
    <w:rsid w:val="00AD53D6"/>
    <w:rsid w:val="00AD6DD9"/>
    <w:rsid w:val="00AE13EB"/>
    <w:rsid w:val="00AE24C0"/>
    <w:rsid w:val="00AE2A42"/>
    <w:rsid w:val="00AE2CB9"/>
    <w:rsid w:val="00AE373F"/>
    <w:rsid w:val="00AE7200"/>
    <w:rsid w:val="00AF1868"/>
    <w:rsid w:val="00AF20DC"/>
    <w:rsid w:val="00AF3716"/>
    <w:rsid w:val="00AF3B9B"/>
    <w:rsid w:val="00AF4647"/>
    <w:rsid w:val="00AF4EF0"/>
    <w:rsid w:val="00AF5F45"/>
    <w:rsid w:val="00AF629A"/>
    <w:rsid w:val="00AF68F1"/>
    <w:rsid w:val="00AF6B7E"/>
    <w:rsid w:val="00AF6C43"/>
    <w:rsid w:val="00AF758F"/>
    <w:rsid w:val="00AF7AD5"/>
    <w:rsid w:val="00B001CF"/>
    <w:rsid w:val="00B00925"/>
    <w:rsid w:val="00B026EF"/>
    <w:rsid w:val="00B027DA"/>
    <w:rsid w:val="00B03598"/>
    <w:rsid w:val="00B03EFD"/>
    <w:rsid w:val="00B040C1"/>
    <w:rsid w:val="00B05FEE"/>
    <w:rsid w:val="00B060DB"/>
    <w:rsid w:val="00B1100B"/>
    <w:rsid w:val="00B11E51"/>
    <w:rsid w:val="00B12F34"/>
    <w:rsid w:val="00B15ABA"/>
    <w:rsid w:val="00B16990"/>
    <w:rsid w:val="00B171B1"/>
    <w:rsid w:val="00B20EB6"/>
    <w:rsid w:val="00B21C82"/>
    <w:rsid w:val="00B22313"/>
    <w:rsid w:val="00B22603"/>
    <w:rsid w:val="00B2349A"/>
    <w:rsid w:val="00B2356D"/>
    <w:rsid w:val="00B2449A"/>
    <w:rsid w:val="00B25AFF"/>
    <w:rsid w:val="00B26328"/>
    <w:rsid w:val="00B274B6"/>
    <w:rsid w:val="00B31900"/>
    <w:rsid w:val="00B3257D"/>
    <w:rsid w:val="00B3282A"/>
    <w:rsid w:val="00B3398C"/>
    <w:rsid w:val="00B342E5"/>
    <w:rsid w:val="00B36301"/>
    <w:rsid w:val="00B377CF"/>
    <w:rsid w:val="00B409A9"/>
    <w:rsid w:val="00B413F4"/>
    <w:rsid w:val="00B41C59"/>
    <w:rsid w:val="00B421E4"/>
    <w:rsid w:val="00B464D7"/>
    <w:rsid w:val="00B50121"/>
    <w:rsid w:val="00B53979"/>
    <w:rsid w:val="00B5417C"/>
    <w:rsid w:val="00B54AE6"/>
    <w:rsid w:val="00B556A0"/>
    <w:rsid w:val="00B5663D"/>
    <w:rsid w:val="00B57F50"/>
    <w:rsid w:val="00B61676"/>
    <w:rsid w:val="00B61EAA"/>
    <w:rsid w:val="00B6305A"/>
    <w:rsid w:val="00B646B8"/>
    <w:rsid w:val="00B65CEA"/>
    <w:rsid w:val="00B66D91"/>
    <w:rsid w:val="00B67AFE"/>
    <w:rsid w:val="00B70BEC"/>
    <w:rsid w:val="00B734A3"/>
    <w:rsid w:val="00B74A0B"/>
    <w:rsid w:val="00B7515B"/>
    <w:rsid w:val="00B75995"/>
    <w:rsid w:val="00B7688F"/>
    <w:rsid w:val="00B76D23"/>
    <w:rsid w:val="00B77DF9"/>
    <w:rsid w:val="00B82034"/>
    <w:rsid w:val="00B82BED"/>
    <w:rsid w:val="00B85032"/>
    <w:rsid w:val="00B85BE6"/>
    <w:rsid w:val="00B87174"/>
    <w:rsid w:val="00B8730A"/>
    <w:rsid w:val="00B9039E"/>
    <w:rsid w:val="00B91803"/>
    <w:rsid w:val="00B94A6A"/>
    <w:rsid w:val="00B955F4"/>
    <w:rsid w:val="00B96178"/>
    <w:rsid w:val="00B97822"/>
    <w:rsid w:val="00BA13AB"/>
    <w:rsid w:val="00BA1AD8"/>
    <w:rsid w:val="00BA22F9"/>
    <w:rsid w:val="00BA2D58"/>
    <w:rsid w:val="00BA3278"/>
    <w:rsid w:val="00BA36A9"/>
    <w:rsid w:val="00BA3AC7"/>
    <w:rsid w:val="00BA3BEB"/>
    <w:rsid w:val="00BA3EF8"/>
    <w:rsid w:val="00BA5505"/>
    <w:rsid w:val="00BA7452"/>
    <w:rsid w:val="00BA7729"/>
    <w:rsid w:val="00BA7E0B"/>
    <w:rsid w:val="00BB008D"/>
    <w:rsid w:val="00BB0209"/>
    <w:rsid w:val="00BB1FE3"/>
    <w:rsid w:val="00BB23E9"/>
    <w:rsid w:val="00BB3BD8"/>
    <w:rsid w:val="00BB44C4"/>
    <w:rsid w:val="00BB45AA"/>
    <w:rsid w:val="00BB6DC4"/>
    <w:rsid w:val="00BB79A7"/>
    <w:rsid w:val="00BB7ACD"/>
    <w:rsid w:val="00BC0162"/>
    <w:rsid w:val="00BC07F7"/>
    <w:rsid w:val="00BC152C"/>
    <w:rsid w:val="00BC261A"/>
    <w:rsid w:val="00BC3822"/>
    <w:rsid w:val="00BC44B8"/>
    <w:rsid w:val="00BC4995"/>
    <w:rsid w:val="00BD0CA3"/>
    <w:rsid w:val="00BD1FB0"/>
    <w:rsid w:val="00BD272C"/>
    <w:rsid w:val="00BD31DB"/>
    <w:rsid w:val="00BD3ABE"/>
    <w:rsid w:val="00BD536D"/>
    <w:rsid w:val="00BD60A6"/>
    <w:rsid w:val="00BD7177"/>
    <w:rsid w:val="00BE2305"/>
    <w:rsid w:val="00BE25F3"/>
    <w:rsid w:val="00BE32CC"/>
    <w:rsid w:val="00BE3595"/>
    <w:rsid w:val="00BE578D"/>
    <w:rsid w:val="00BE5821"/>
    <w:rsid w:val="00BF158B"/>
    <w:rsid w:val="00BF1599"/>
    <w:rsid w:val="00BF191C"/>
    <w:rsid w:val="00BF35B8"/>
    <w:rsid w:val="00BF5D59"/>
    <w:rsid w:val="00C00C93"/>
    <w:rsid w:val="00C02098"/>
    <w:rsid w:val="00C0227B"/>
    <w:rsid w:val="00C029EA"/>
    <w:rsid w:val="00C0309B"/>
    <w:rsid w:val="00C06E3D"/>
    <w:rsid w:val="00C07441"/>
    <w:rsid w:val="00C075A9"/>
    <w:rsid w:val="00C10890"/>
    <w:rsid w:val="00C10E03"/>
    <w:rsid w:val="00C11745"/>
    <w:rsid w:val="00C1280E"/>
    <w:rsid w:val="00C143D9"/>
    <w:rsid w:val="00C14D45"/>
    <w:rsid w:val="00C14E24"/>
    <w:rsid w:val="00C154E6"/>
    <w:rsid w:val="00C155FA"/>
    <w:rsid w:val="00C1574C"/>
    <w:rsid w:val="00C15B27"/>
    <w:rsid w:val="00C17148"/>
    <w:rsid w:val="00C205BD"/>
    <w:rsid w:val="00C207B1"/>
    <w:rsid w:val="00C20CC4"/>
    <w:rsid w:val="00C21DF3"/>
    <w:rsid w:val="00C22010"/>
    <w:rsid w:val="00C2283F"/>
    <w:rsid w:val="00C229BF"/>
    <w:rsid w:val="00C22DD5"/>
    <w:rsid w:val="00C25028"/>
    <w:rsid w:val="00C25563"/>
    <w:rsid w:val="00C2743A"/>
    <w:rsid w:val="00C30DE5"/>
    <w:rsid w:val="00C31DBA"/>
    <w:rsid w:val="00C3296D"/>
    <w:rsid w:val="00C3299B"/>
    <w:rsid w:val="00C32A0F"/>
    <w:rsid w:val="00C33CF1"/>
    <w:rsid w:val="00C35D97"/>
    <w:rsid w:val="00C3682D"/>
    <w:rsid w:val="00C40550"/>
    <w:rsid w:val="00C40CCE"/>
    <w:rsid w:val="00C40D8B"/>
    <w:rsid w:val="00C41233"/>
    <w:rsid w:val="00C41A15"/>
    <w:rsid w:val="00C43464"/>
    <w:rsid w:val="00C434D9"/>
    <w:rsid w:val="00C438FC"/>
    <w:rsid w:val="00C44D4A"/>
    <w:rsid w:val="00C459E0"/>
    <w:rsid w:val="00C51B5F"/>
    <w:rsid w:val="00C52B4D"/>
    <w:rsid w:val="00C54E96"/>
    <w:rsid w:val="00C57048"/>
    <w:rsid w:val="00C5794E"/>
    <w:rsid w:val="00C57C00"/>
    <w:rsid w:val="00C622A2"/>
    <w:rsid w:val="00C62483"/>
    <w:rsid w:val="00C6371C"/>
    <w:rsid w:val="00C657F5"/>
    <w:rsid w:val="00C70931"/>
    <w:rsid w:val="00C71092"/>
    <w:rsid w:val="00C71415"/>
    <w:rsid w:val="00C718B2"/>
    <w:rsid w:val="00C77690"/>
    <w:rsid w:val="00C77867"/>
    <w:rsid w:val="00C80D7E"/>
    <w:rsid w:val="00C812DA"/>
    <w:rsid w:val="00C8410F"/>
    <w:rsid w:val="00C8427E"/>
    <w:rsid w:val="00C84A4A"/>
    <w:rsid w:val="00C84A74"/>
    <w:rsid w:val="00C869A0"/>
    <w:rsid w:val="00C87502"/>
    <w:rsid w:val="00C9268D"/>
    <w:rsid w:val="00C936D7"/>
    <w:rsid w:val="00C94132"/>
    <w:rsid w:val="00C94ACC"/>
    <w:rsid w:val="00C950FB"/>
    <w:rsid w:val="00C969FA"/>
    <w:rsid w:val="00C976CF"/>
    <w:rsid w:val="00C97843"/>
    <w:rsid w:val="00CA0205"/>
    <w:rsid w:val="00CA30A2"/>
    <w:rsid w:val="00CA3485"/>
    <w:rsid w:val="00CA3DBA"/>
    <w:rsid w:val="00CA4937"/>
    <w:rsid w:val="00CA52F0"/>
    <w:rsid w:val="00CB0A7A"/>
    <w:rsid w:val="00CB148D"/>
    <w:rsid w:val="00CB261C"/>
    <w:rsid w:val="00CB2F54"/>
    <w:rsid w:val="00CB3450"/>
    <w:rsid w:val="00CB411F"/>
    <w:rsid w:val="00CB4F13"/>
    <w:rsid w:val="00CB6AFA"/>
    <w:rsid w:val="00CB780C"/>
    <w:rsid w:val="00CC112B"/>
    <w:rsid w:val="00CC175F"/>
    <w:rsid w:val="00CC1C99"/>
    <w:rsid w:val="00CC26EB"/>
    <w:rsid w:val="00CC3DEB"/>
    <w:rsid w:val="00CC504F"/>
    <w:rsid w:val="00CC6682"/>
    <w:rsid w:val="00CC7F03"/>
    <w:rsid w:val="00CD0599"/>
    <w:rsid w:val="00CD2723"/>
    <w:rsid w:val="00CD275B"/>
    <w:rsid w:val="00CD71A9"/>
    <w:rsid w:val="00CD72E0"/>
    <w:rsid w:val="00CE040F"/>
    <w:rsid w:val="00CE18AF"/>
    <w:rsid w:val="00CE2E68"/>
    <w:rsid w:val="00CE35FA"/>
    <w:rsid w:val="00CE4465"/>
    <w:rsid w:val="00CE63C3"/>
    <w:rsid w:val="00CF0298"/>
    <w:rsid w:val="00CF02C2"/>
    <w:rsid w:val="00CF0FC0"/>
    <w:rsid w:val="00CF28A4"/>
    <w:rsid w:val="00CF4507"/>
    <w:rsid w:val="00CF46D0"/>
    <w:rsid w:val="00CF4E2A"/>
    <w:rsid w:val="00CF5883"/>
    <w:rsid w:val="00CF59CE"/>
    <w:rsid w:val="00CF736B"/>
    <w:rsid w:val="00CF767A"/>
    <w:rsid w:val="00D0094C"/>
    <w:rsid w:val="00D011A8"/>
    <w:rsid w:val="00D01EAB"/>
    <w:rsid w:val="00D05A37"/>
    <w:rsid w:val="00D111D1"/>
    <w:rsid w:val="00D11E58"/>
    <w:rsid w:val="00D122E2"/>
    <w:rsid w:val="00D128DA"/>
    <w:rsid w:val="00D12CF3"/>
    <w:rsid w:val="00D136F6"/>
    <w:rsid w:val="00D1426F"/>
    <w:rsid w:val="00D14D07"/>
    <w:rsid w:val="00D157BE"/>
    <w:rsid w:val="00D16324"/>
    <w:rsid w:val="00D20C9C"/>
    <w:rsid w:val="00D21C2D"/>
    <w:rsid w:val="00D225BD"/>
    <w:rsid w:val="00D23783"/>
    <w:rsid w:val="00D23DDB"/>
    <w:rsid w:val="00D251AF"/>
    <w:rsid w:val="00D2656C"/>
    <w:rsid w:val="00D3283C"/>
    <w:rsid w:val="00D33AD2"/>
    <w:rsid w:val="00D344ED"/>
    <w:rsid w:val="00D35620"/>
    <w:rsid w:val="00D35DDB"/>
    <w:rsid w:val="00D36581"/>
    <w:rsid w:val="00D40299"/>
    <w:rsid w:val="00D402A1"/>
    <w:rsid w:val="00D41DE8"/>
    <w:rsid w:val="00D4206E"/>
    <w:rsid w:val="00D42214"/>
    <w:rsid w:val="00D4395D"/>
    <w:rsid w:val="00D43AF2"/>
    <w:rsid w:val="00D444C3"/>
    <w:rsid w:val="00D44506"/>
    <w:rsid w:val="00D449B5"/>
    <w:rsid w:val="00D4591E"/>
    <w:rsid w:val="00D459D5"/>
    <w:rsid w:val="00D47A49"/>
    <w:rsid w:val="00D50226"/>
    <w:rsid w:val="00D50A87"/>
    <w:rsid w:val="00D51B95"/>
    <w:rsid w:val="00D537A5"/>
    <w:rsid w:val="00D54614"/>
    <w:rsid w:val="00D5571D"/>
    <w:rsid w:val="00D55732"/>
    <w:rsid w:val="00D56D35"/>
    <w:rsid w:val="00D60952"/>
    <w:rsid w:val="00D65360"/>
    <w:rsid w:val="00D66B50"/>
    <w:rsid w:val="00D66C7E"/>
    <w:rsid w:val="00D67AC4"/>
    <w:rsid w:val="00D72F46"/>
    <w:rsid w:val="00D73B3E"/>
    <w:rsid w:val="00D743B5"/>
    <w:rsid w:val="00D74A2C"/>
    <w:rsid w:val="00D75E1D"/>
    <w:rsid w:val="00D82397"/>
    <w:rsid w:val="00D828BC"/>
    <w:rsid w:val="00D83018"/>
    <w:rsid w:val="00D83793"/>
    <w:rsid w:val="00D83E94"/>
    <w:rsid w:val="00D8478D"/>
    <w:rsid w:val="00D8606E"/>
    <w:rsid w:val="00D90FB6"/>
    <w:rsid w:val="00D92F27"/>
    <w:rsid w:val="00D93715"/>
    <w:rsid w:val="00D93C8D"/>
    <w:rsid w:val="00D94247"/>
    <w:rsid w:val="00D971B0"/>
    <w:rsid w:val="00D97374"/>
    <w:rsid w:val="00D97910"/>
    <w:rsid w:val="00DA07A3"/>
    <w:rsid w:val="00DA091E"/>
    <w:rsid w:val="00DA54E7"/>
    <w:rsid w:val="00DA6233"/>
    <w:rsid w:val="00DB0B4C"/>
    <w:rsid w:val="00DB1958"/>
    <w:rsid w:val="00DB329B"/>
    <w:rsid w:val="00DB46DA"/>
    <w:rsid w:val="00DB4F00"/>
    <w:rsid w:val="00DC049C"/>
    <w:rsid w:val="00DC1E2C"/>
    <w:rsid w:val="00DC2EA5"/>
    <w:rsid w:val="00DC38CA"/>
    <w:rsid w:val="00DC3BA1"/>
    <w:rsid w:val="00DD080D"/>
    <w:rsid w:val="00DD08D4"/>
    <w:rsid w:val="00DD126A"/>
    <w:rsid w:val="00DD246D"/>
    <w:rsid w:val="00DD278B"/>
    <w:rsid w:val="00DD2CF0"/>
    <w:rsid w:val="00DD488C"/>
    <w:rsid w:val="00DD55C7"/>
    <w:rsid w:val="00DD5E5C"/>
    <w:rsid w:val="00DD6496"/>
    <w:rsid w:val="00DD6D21"/>
    <w:rsid w:val="00DD7765"/>
    <w:rsid w:val="00DD787C"/>
    <w:rsid w:val="00DE1AD0"/>
    <w:rsid w:val="00DE27F2"/>
    <w:rsid w:val="00DE37B8"/>
    <w:rsid w:val="00DE3C1D"/>
    <w:rsid w:val="00DE5AB9"/>
    <w:rsid w:val="00DE5ABB"/>
    <w:rsid w:val="00DE5BA6"/>
    <w:rsid w:val="00DE7592"/>
    <w:rsid w:val="00DE7C72"/>
    <w:rsid w:val="00DF0599"/>
    <w:rsid w:val="00DF0C23"/>
    <w:rsid w:val="00DF0F2E"/>
    <w:rsid w:val="00DF1042"/>
    <w:rsid w:val="00DF1C4D"/>
    <w:rsid w:val="00DF1F14"/>
    <w:rsid w:val="00DF2175"/>
    <w:rsid w:val="00DF240C"/>
    <w:rsid w:val="00DF35EC"/>
    <w:rsid w:val="00DF3B52"/>
    <w:rsid w:val="00DF63A1"/>
    <w:rsid w:val="00E01BDA"/>
    <w:rsid w:val="00E024A4"/>
    <w:rsid w:val="00E03D2E"/>
    <w:rsid w:val="00E046B0"/>
    <w:rsid w:val="00E04C63"/>
    <w:rsid w:val="00E056DF"/>
    <w:rsid w:val="00E061B9"/>
    <w:rsid w:val="00E06201"/>
    <w:rsid w:val="00E11DB2"/>
    <w:rsid w:val="00E12F52"/>
    <w:rsid w:val="00E13528"/>
    <w:rsid w:val="00E1370A"/>
    <w:rsid w:val="00E1682C"/>
    <w:rsid w:val="00E21330"/>
    <w:rsid w:val="00E21455"/>
    <w:rsid w:val="00E22300"/>
    <w:rsid w:val="00E23279"/>
    <w:rsid w:val="00E23CF8"/>
    <w:rsid w:val="00E252E6"/>
    <w:rsid w:val="00E2617F"/>
    <w:rsid w:val="00E2688C"/>
    <w:rsid w:val="00E27C14"/>
    <w:rsid w:val="00E32485"/>
    <w:rsid w:val="00E33486"/>
    <w:rsid w:val="00E33F2D"/>
    <w:rsid w:val="00E34AA1"/>
    <w:rsid w:val="00E358C3"/>
    <w:rsid w:val="00E36048"/>
    <w:rsid w:val="00E40EFE"/>
    <w:rsid w:val="00E411F1"/>
    <w:rsid w:val="00E41C72"/>
    <w:rsid w:val="00E42071"/>
    <w:rsid w:val="00E42E0B"/>
    <w:rsid w:val="00E43337"/>
    <w:rsid w:val="00E43E24"/>
    <w:rsid w:val="00E44D3A"/>
    <w:rsid w:val="00E47044"/>
    <w:rsid w:val="00E47B2E"/>
    <w:rsid w:val="00E500E4"/>
    <w:rsid w:val="00E5031D"/>
    <w:rsid w:val="00E511C6"/>
    <w:rsid w:val="00E5162A"/>
    <w:rsid w:val="00E5331E"/>
    <w:rsid w:val="00E5434C"/>
    <w:rsid w:val="00E5585A"/>
    <w:rsid w:val="00E57187"/>
    <w:rsid w:val="00E57512"/>
    <w:rsid w:val="00E62027"/>
    <w:rsid w:val="00E62E86"/>
    <w:rsid w:val="00E63A0F"/>
    <w:rsid w:val="00E65F27"/>
    <w:rsid w:val="00E665DA"/>
    <w:rsid w:val="00E66994"/>
    <w:rsid w:val="00E70A11"/>
    <w:rsid w:val="00E70E72"/>
    <w:rsid w:val="00E72BCF"/>
    <w:rsid w:val="00E736CC"/>
    <w:rsid w:val="00E73C24"/>
    <w:rsid w:val="00E744E5"/>
    <w:rsid w:val="00E8098C"/>
    <w:rsid w:val="00E80AC2"/>
    <w:rsid w:val="00E81D96"/>
    <w:rsid w:val="00E83C0D"/>
    <w:rsid w:val="00E84ACB"/>
    <w:rsid w:val="00E90C6A"/>
    <w:rsid w:val="00E95733"/>
    <w:rsid w:val="00E960D2"/>
    <w:rsid w:val="00EA1A66"/>
    <w:rsid w:val="00EA30EF"/>
    <w:rsid w:val="00EA3934"/>
    <w:rsid w:val="00EA3C3F"/>
    <w:rsid w:val="00EA3D43"/>
    <w:rsid w:val="00EA75AB"/>
    <w:rsid w:val="00EB2BAA"/>
    <w:rsid w:val="00EB2D5F"/>
    <w:rsid w:val="00EB5C7B"/>
    <w:rsid w:val="00EC1624"/>
    <w:rsid w:val="00EC39D8"/>
    <w:rsid w:val="00EC6ABB"/>
    <w:rsid w:val="00ED0607"/>
    <w:rsid w:val="00ED0888"/>
    <w:rsid w:val="00ED0B97"/>
    <w:rsid w:val="00ED0C79"/>
    <w:rsid w:val="00ED0DE3"/>
    <w:rsid w:val="00ED1456"/>
    <w:rsid w:val="00ED16F1"/>
    <w:rsid w:val="00ED30D3"/>
    <w:rsid w:val="00ED311E"/>
    <w:rsid w:val="00ED48C2"/>
    <w:rsid w:val="00ED5715"/>
    <w:rsid w:val="00ED6ED2"/>
    <w:rsid w:val="00ED7D4A"/>
    <w:rsid w:val="00EE1C43"/>
    <w:rsid w:val="00EE36E7"/>
    <w:rsid w:val="00EE4208"/>
    <w:rsid w:val="00EE6A20"/>
    <w:rsid w:val="00EE750E"/>
    <w:rsid w:val="00EF2C79"/>
    <w:rsid w:val="00EF627B"/>
    <w:rsid w:val="00EF68D7"/>
    <w:rsid w:val="00EF7697"/>
    <w:rsid w:val="00F00640"/>
    <w:rsid w:val="00F00D06"/>
    <w:rsid w:val="00F00F5F"/>
    <w:rsid w:val="00F018D5"/>
    <w:rsid w:val="00F01D70"/>
    <w:rsid w:val="00F01DCF"/>
    <w:rsid w:val="00F02A5C"/>
    <w:rsid w:val="00F0415B"/>
    <w:rsid w:val="00F044BD"/>
    <w:rsid w:val="00F05B70"/>
    <w:rsid w:val="00F06521"/>
    <w:rsid w:val="00F07C01"/>
    <w:rsid w:val="00F12C75"/>
    <w:rsid w:val="00F131CA"/>
    <w:rsid w:val="00F15BA0"/>
    <w:rsid w:val="00F15F43"/>
    <w:rsid w:val="00F20EE2"/>
    <w:rsid w:val="00F210E7"/>
    <w:rsid w:val="00F23419"/>
    <w:rsid w:val="00F236D2"/>
    <w:rsid w:val="00F242E4"/>
    <w:rsid w:val="00F253CB"/>
    <w:rsid w:val="00F25A5A"/>
    <w:rsid w:val="00F25BED"/>
    <w:rsid w:val="00F25DC1"/>
    <w:rsid w:val="00F2602F"/>
    <w:rsid w:val="00F26F28"/>
    <w:rsid w:val="00F276BE"/>
    <w:rsid w:val="00F31781"/>
    <w:rsid w:val="00F31C3F"/>
    <w:rsid w:val="00F32490"/>
    <w:rsid w:val="00F37FD9"/>
    <w:rsid w:val="00F410D3"/>
    <w:rsid w:val="00F41794"/>
    <w:rsid w:val="00F41B50"/>
    <w:rsid w:val="00F41D07"/>
    <w:rsid w:val="00F4294E"/>
    <w:rsid w:val="00F45050"/>
    <w:rsid w:val="00F4523B"/>
    <w:rsid w:val="00F45428"/>
    <w:rsid w:val="00F47579"/>
    <w:rsid w:val="00F47AD7"/>
    <w:rsid w:val="00F509D4"/>
    <w:rsid w:val="00F51E32"/>
    <w:rsid w:val="00F5384E"/>
    <w:rsid w:val="00F53C8E"/>
    <w:rsid w:val="00F54105"/>
    <w:rsid w:val="00F54605"/>
    <w:rsid w:val="00F56984"/>
    <w:rsid w:val="00F57A3B"/>
    <w:rsid w:val="00F57DC1"/>
    <w:rsid w:val="00F60351"/>
    <w:rsid w:val="00F63D0E"/>
    <w:rsid w:val="00F6449B"/>
    <w:rsid w:val="00F64CBB"/>
    <w:rsid w:val="00F65087"/>
    <w:rsid w:val="00F652D5"/>
    <w:rsid w:val="00F65AA0"/>
    <w:rsid w:val="00F66119"/>
    <w:rsid w:val="00F67262"/>
    <w:rsid w:val="00F67A43"/>
    <w:rsid w:val="00F67A58"/>
    <w:rsid w:val="00F67D07"/>
    <w:rsid w:val="00F7272A"/>
    <w:rsid w:val="00F73BB3"/>
    <w:rsid w:val="00F75214"/>
    <w:rsid w:val="00F75E34"/>
    <w:rsid w:val="00F82598"/>
    <w:rsid w:val="00F8395F"/>
    <w:rsid w:val="00F843C4"/>
    <w:rsid w:val="00F85601"/>
    <w:rsid w:val="00F85943"/>
    <w:rsid w:val="00F87A4F"/>
    <w:rsid w:val="00F91196"/>
    <w:rsid w:val="00F91238"/>
    <w:rsid w:val="00F91FDA"/>
    <w:rsid w:val="00F93384"/>
    <w:rsid w:val="00F94059"/>
    <w:rsid w:val="00F94369"/>
    <w:rsid w:val="00F94CFB"/>
    <w:rsid w:val="00F96EBB"/>
    <w:rsid w:val="00FA23F4"/>
    <w:rsid w:val="00FA4765"/>
    <w:rsid w:val="00FA66AD"/>
    <w:rsid w:val="00FB05DC"/>
    <w:rsid w:val="00FB06B6"/>
    <w:rsid w:val="00FB08CD"/>
    <w:rsid w:val="00FB1175"/>
    <w:rsid w:val="00FB13A1"/>
    <w:rsid w:val="00FB2170"/>
    <w:rsid w:val="00FB266B"/>
    <w:rsid w:val="00FB6DBF"/>
    <w:rsid w:val="00FB6ED0"/>
    <w:rsid w:val="00FC02BF"/>
    <w:rsid w:val="00FC02E4"/>
    <w:rsid w:val="00FC1A9B"/>
    <w:rsid w:val="00FC5095"/>
    <w:rsid w:val="00FC59E2"/>
    <w:rsid w:val="00FC75B2"/>
    <w:rsid w:val="00FC7816"/>
    <w:rsid w:val="00FD004D"/>
    <w:rsid w:val="00FD0FCC"/>
    <w:rsid w:val="00FD154E"/>
    <w:rsid w:val="00FD3A46"/>
    <w:rsid w:val="00FD48A9"/>
    <w:rsid w:val="00FD65A1"/>
    <w:rsid w:val="00FD6A6C"/>
    <w:rsid w:val="00FE0147"/>
    <w:rsid w:val="00FE070F"/>
    <w:rsid w:val="00FE09B7"/>
    <w:rsid w:val="00FE2BFE"/>
    <w:rsid w:val="00FE34D3"/>
    <w:rsid w:val="00FE507E"/>
    <w:rsid w:val="00FE5EEF"/>
    <w:rsid w:val="00FE77A3"/>
    <w:rsid w:val="00FF2133"/>
    <w:rsid w:val="00FF3218"/>
    <w:rsid w:val="00FF3510"/>
    <w:rsid w:val="00FF383F"/>
    <w:rsid w:val="00FF3C98"/>
    <w:rsid w:val="00FF43EE"/>
    <w:rsid w:val="00FF476D"/>
    <w:rsid w:val="00FF479A"/>
    <w:rsid w:val="00FF4D0E"/>
    <w:rsid w:val="00FF5114"/>
    <w:rsid w:val="00FF56C6"/>
    <w:rsid w:val="00FF58BE"/>
    <w:rsid w:val="00FF674E"/>
    <w:rsid w:val="00FF6C95"/>
  </w:rsids>
  <m:mathPr>
    <m:mathFont m:val="Cambria Math"/>
    <m:brkBin m:val="before"/>
    <m:brkBinSub m:val="--"/>
    <m:smallFrac m:val="0"/>
    <m:dispDef/>
    <m:lMargin m:val="0"/>
    <m:rMargin m:val="0"/>
    <m:defJc m:val="centerGroup"/>
    <m:wrapIndent m:val="1440"/>
    <m:intLim m:val="subSup"/>
    <m:naryLim m:val="undOvr"/>
  </m:mathPr>
  <w:themeFontLang w:val="en-US" w:bidi="my-MM"/>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F219896"/>
  <w15:chartTrackingRefBased/>
  <w15:docId w15:val="{1380074B-7156-4849-AB95-CEA64AD93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22B4A"/>
    <w:rPr>
      <w:sz w:val="24"/>
      <w:lang w:bidi="my-MM"/>
    </w:rPr>
  </w:style>
  <w:style w:type="paragraph" w:styleId="Heading1">
    <w:name w:val="heading 1"/>
    <w:basedOn w:val="Normal"/>
    <w:next w:val="Normal"/>
    <w:link w:val="Heading1Char"/>
    <w:uiPriority w:val="9"/>
    <w:qFormat/>
    <w:rsid w:val="009C71DC"/>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3C53CE"/>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unhideWhenUsed/>
    <w:qFormat/>
    <w:rsid w:val="009D23B3"/>
    <w:pPr>
      <w:keepNext/>
      <w:keepLines/>
      <w:spacing w:before="40" w:after="0"/>
      <w:outlineLvl w:val="2"/>
    </w:pPr>
    <w:rPr>
      <w:rFonts w:asciiTheme="majorHAnsi" w:eastAsiaTheme="majorEastAsia" w:hAnsiTheme="majorHAnsi" w:cstheme="majorBidi"/>
      <w:color w:val="1F3763" w:themeColor="accent1" w:themeShade="7F"/>
      <w:szCs w:val="24"/>
    </w:rPr>
  </w:style>
  <w:style w:type="paragraph" w:styleId="Heading4">
    <w:name w:val="heading 4"/>
    <w:basedOn w:val="Normal"/>
    <w:next w:val="Normal"/>
    <w:link w:val="Heading4Char"/>
    <w:uiPriority w:val="9"/>
    <w:semiHidden/>
    <w:unhideWhenUsed/>
    <w:qFormat/>
    <w:rsid w:val="00012ED1"/>
    <w:pPr>
      <w:keepNext/>
      <w:keepLines/>
      <w:spacing w:before="40" w:after="0"/>
      <w:outlineLvl w:val="3"/>
    </w:pPr>
    <w:rPr>
      <w:rFonts w:asciiTheme="majorHAnsi" w:eastAsiaTheme="majorEastAsia" w:hAnsiTheme="majorHAnsi" w:cstheme="majorBidi"/>
      <w:i/>
      <w:iCs/>
      <w:color w:val="2F5496" w:themeColor="accent1" w:themeShade="BF"/>
    </w:rPr>
  </w:style>
  <w:style w:type="paragraph" w:styleId="Heading5">
    <w:name w:val="heading 5"/>
    <w:basedOn w:val="Normal"/>
    <w:next w:val="Normal"/>
    <w:link w:val="Heading5Char"/>
    <w:uiPriority w:val="9"/>
    <w:semiHidden/>
    <w:unhideWhenUsed/>
    <w:qFormat/>
    <w:rsid w:val="00AA4354"/>
    <w:pPr>
      <w:keepNext/>
      <w:keepLines/>
      <w:spacing w:before="40" w:after="0"/>
      <w:outlineLvl w:val="4"/>
    </w:pPr>
    <w:rPr>
      <w:rFonts w:asciiTheme="majorHAnsi" w:eastAsiaTheme="majorEastAsia" w:hAnsiTheme="majorHAnsi" w:cstheme="majorBidi"/>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qFormat/>
    <w:rsid w:val="00544519"/>
    <w:pPr>
      <w:ind w:left="720"/>
      <w:contextualSpacing/>
    </w:pPr>
  </w:style>
  <w:style w:type="character" w:customStyle="1" w:styleId="ListParagraphChar">
    <w:name w:val="List Paragraph Char"/>
    <w:basedOn w:val="DefaultParagraphFont"/>
    <w:link w:val="ListParagraph"/>
    <w:uiPriority w:val="34"/>
    <w:rsid w:val="00B171B1"/>
  </w:style>
  <w:style w:type="paragraph" w:styleId="Header">
    <w:name w:val="header"/>
    <w:basedOn w:val="Normal"/>
    <w:link w:val="HeaderChar"/>
    <w:uiPriority w:val="99"/>
    <w:unhideWhenUsed/>
    <w:rsid w:val="00696088"/>
    <w:pPr>
      <w:tabs>
        <w:tab w:val="center" w:pos="4680"/>
        <w:tab w:val="right" w:pos="9360"/>
      </w:tabs>
      <w:spacing w:after="0" w:line="240" w:lineRule="auto"/>
    </w:pPr>
  </w:style>
  <w:style w:type="character" w:customStyle="1" w:styleId="HeaderChar">
    <w:name w:val="Header Char"/>
    <w:basedOn w:val="DefaultParagraphFont"/>
    <w:link w:val="Header"/>
    <w:uiPriority w:val="99"/>
    <w:rsid w:val="00696088"/>
  </w:style>
  <w:style w:type="paragraph" w:styleId="Footer">
    <w:name w:val="footer"/>
    <w:basedOn w:val="Normal"/>
    <w:link w:val="FooterChar"/>
    <w:uiPriority w:val="99"/>
    <w:unhideWhenUsed/>
    <w:qFormat/>
    <w:rsid w:val="00696088"/>
    <w:pPr>
      <w:tabs>
        <w:tab w:val="center" w:pos="4680"/>
        <w:tab w:val="right" w:pos="9360"/>
      </w:tabs>
      <w:spacing w:after="0" w:line="240" w:lineRule="auto"/>
    </w:pPr>
  </w:style>
  <w:style w:type="character" w:customStyle="1" w:styleId="FooterChar">
    <w:name w:val="Footer Char"/>
    <w:basedOn w:val="DefaultParagraphFont"/>
    <w:link w:val="Footer"/>
    <w:uiPriority w:val="99"/>
    <w:rsid w:val="00696088"/>
  </w:style>
  <w:style w:type="paragraph" w:customStyle="1" w:styleId="M15FormsHeading">
    <w:name w:val="M15 Forms Heading"/>
    <w:basedOn w:val="Normal"/>
    <w:qFormat/>
    <w:rsid w:val="003D671D"/>
    <w:pPr>
      <w:spacing w:after="0" w:line="240" w:lineRule="auto"/>
    </w:pPr>
    <w:rPr>
      <w:rFonts w:ascii="Gadugi" w:eastAsia="Times New Roman" w:hAnsi="Gadugi" w:cs="Calibri"/>
      <w:b/>
      <w:caps/>
      <w:sz w:val="28"/>
      <w:szCs w:val="20"/>
      <w:lang w:val="en-GB" w:eastAsia="ja-JP"/>
    </w:rPr>
  </w:style>
  <w:style w:type="character" w:styleId="CommentReference">
    <w:name w:val="annotation reference"/>
    <w:basedOn w:val="DefaultParagraphFont"/>
    <w:uiPriority w:val="99"/>
    <w:semiHidden/>
    <w:unhideWhenUsed/>
    <w:rsid w:val="00B342E5"/>
    <w:rPr>
      <w:sz w:val="16"/>
      <w:szCs w:val="16"/>
    </w:rPr>
  </w:style>
  <w:style w:type="paragraph" w:styleId="CommentText">
    <w:name w:val="annotation text"/>
    <w:basedOn w:val="Normal"/>
    <w:link w:val="CommentTextChar"/>
    <w:uiPriority w:val="99"/>
    <w:unhideWhenUsed/>
    <w:rsid w:val="00B342E5"/>
    <w:pPr>
      <w:spacing w:line="240" w:lineRule="auto"/>
    </w:pPr>
    <w:rPr>
      <w:sz w:val="20"/>
      <w:szCs w:val="20"/>
    </w:rPr>
  </w:style>
  <w:style w:type="character" w:customStyle="1" w:styleId="CommentTextChar">
    <w:name w:val="Comment Text Char"/>
    <w:basedOn w:val="DefaultParagraphFont"/>
    <w:link w:val="CommentText"/>
    <w:uiPriority w:val="99"/>
    <w:rsid w:val="00B342E5"/>
    <w:rPr>
      <w:sz w:val="20"/>
      <w:szCs w:val="20"/>
    </w:rPr>
  </w:style>
  <w:style w:type="paragraph" w:styleId="CommentSubject">
    <w:name w:val="annotation subject"/>
    <w:basedOn w:val="CommentText"/>
    <w:next w:val="CommentText"/>
    <w:link w:val="CommentSubjectChar"/>
    <w:uiPriority w:val="99"/>
    <w:semiHidden/>
    <w:unhideWhenUsed/>
    <w:rsid w:val="00B342E5"/>
    <w:rPr>
      <w:b/>
      <w:bCs/>
    </w:rPr>
  </w:style>
  <w:style w:type="character" w:customStyle="1" w:styleId="CommentSubjectChar">
    <w:name w:val="Comment Subject Char"/>
    <w:basedOn w:val="CommentTextChar"/>
    <w:link w:val="CommentSubject"/>
    <w:uiPriority w:val="99"/>
    <w:semiHidden/>
    <w:rsid w:val="00B342E5"/>
    <w:rPr>
      <w:b/>
      <w:bCs/>
      <w:sz w:val="20"/>
      <w:szCs w:val="20"/>
    </w:rPr>
  </w:style>
  <w:style w:type="paragraph" w:styleId="BalloonText">
    <w:name w:val="Balloon Text"/>
    <w:basedOn w:val="Normal"/>
    <w:link w:val="BalloonTextChar"/>
    <w:uiPriority w:val="99"/>
    <w:semiHidden/>
    <w:unhideWhenUsed/>
    <w:rsid w:val="00B342E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342E5"/>
    <w:rPr>
      <w:rFonts w:ascii="Segoe UI" w:hAnsi="Segoe UI" w:cs="Segoe UI"/>
      <w:sz w:val="18"/>
      <w:szCs w:val="18"/>
    </w:rPr>
  </w:style>
  <w:style w:type="character" w:customStyle="1" w:styleId="Heading2Char">
    <w:name w:val="Heading 2 Char"/>
    <w:basedOn w:val="DefaultParagraphFont"/>
    <w:link w:val="Heading2"/>
    <w:uiPriority w:val="9"/>
    <w:rsid w:val="003C53CE"/>
    <w:rPr>
      <w:rFonts w:asciiTheme="majorHAnsi" w:eastAsiaTheme="majorEastAsia" w:hAnsiTheme="majorHAnsi" w:cstheme="majorBidi"/>
      <w:color w:val="2F5496" w:themeColor="accent1" w:themeShade="BF"/>
      <w:sz w:val="26"/>
      <w:szCs w:val="26"/>
    </w:rPr>
  </w:style>
  <w:style w:type="paragraph" w:customStyle="1" w:styleId="M12CoverPageLightTitle">
    <w:name w:val="M12 Cover Page Light Title"/>
    <w:basedOn w:val="Normal"/>
    <w:qFormat/>
    <w:rsid w:val="004A0F05"/>
    <w:pPr>
      <w:spacing w:after="0" w:line="240" w:lineRule="auto"/>
      <w:jc w:val="center"/>
    </w:pPr>
    <w:rPr>
      <w:rFonts w:ascii="Gadugi" w:eastAsia="Times New Roman" w:hAnsi="Gadugi" w:cs="Calibri"/>
      <w:b/>
      <w:color w:val="5C92E6"/>
      <w:sz w:val="64"/>
      <w:szCs w:val="20"/>
      <w:lang w:val="en-GB" w:eastAsia="ja-JP"/>
    </w:rPr>
  </w:style>
  <w:style w:type="character" w:customStyle="1" w:styleId="Heading1Char">
    <w:name w:val="Heading 1 Char"/>
    <w:basedOn w:val="DefaultParagraphFont"/>
    <w:link w:val="Heading1"/>
    <w:uiPriority w:val="9"/>
    <w:rsid w:val="009C71DC"/>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9C71DC"/>
    <w:pPr>
      <w:outlineLvl w:val="9"/>
    </w:pPr>
  </w:style>
  <w:style w:type="paragraph" w:styleId="TOC2">
    <w:name w:val="toc 2"/>
    <w:basedOn w:val="Normal"/>
    <w:next w:val="Normal"/>
    <w:autoRedefine/>
    <w:uiPriority w:val="39"/>
    <w:unhideWhenUsed/>
    <w:rsid w:val="009C71DC"/>
    <w:pPr>
      <w:spacing w:after="100"/>
      <w:ind w:left="220"/>
    </w:pPr>
  </w:style>
  <w:style w:type="character" w:styleId="Hyperlink">
    <w:name w:val="Hyperlink"/>
    <w:basedOn w:val="DefaultParagraphFont"/>
    <w:uiPriority w:val="99"/>
    <w:unhideWhenUsed/>
    <w:rsid w:val="009C71DC"/>
    <w:rPr>
      <w:color w:val="0563C1" w:themeColor="hyperlink"/>
      <w:u w:val="single"/>
    </w:rPr>
  </w:style>
  <w:style w:type="paragraph" w:customStyle="1" w:styleId="SectionBullet">
    <w:name w:val="Section Bullet"/>
    <w:basedOn w:val="BodyText"/>
    <w:uiPriority w:val="30"/>
    <w:rsid w:val="00AA2AA7"/>
    <w:pPr>
      <w:numPr>
        <w:ilvl w:val="4"/>
        <w:numId w:val="1"/>
      </w:numPr>
      <w:tabs>
        <w:tab w:val="num" w:pos="360"/>
      </w:tabs>
      <w:spacing w:after="0" w:line="320" w:lineRule="atLeast"/>
      <w:ind w:left="3600" w:hanging="360"/>
    </w:pPr>
    <w:rPr>
      <w:rFonts w:cs="Times New Roman"/>
      <w:color w:val="44546A" w:themeColor="text2"/>
      <w:szCs w:val="20"/>
      <w:lang w:val="en-GB"/>
    </w:rPr>
  </w:style>
  <w:style w:type="paragraph" w:customStyle="1" w:styleId="Bullets1">
    <w:name w:val="Bullets 1"/>
    <w:basedOn w:val="BodyText"/>
    <w:link w:val="Bullets1Char"/>
    <w:qFormat/>
    <w:rsid w:val="00AA2AA7"/>
    <w:pPr>
      <w:numPr>
        <w:numId w:val="1"/>
      </w:numPr>
      <w:spacing w:before="40" w:after="40" w:line="240" w:lineRule="auto"/>
    </w:pPr>
    <w:rPr>
      <w:rFonts w:ascii="Calibri" w:hAnsi="Calibri" w:cs="Times New Roman"/>
      <w:color w:val="44546A" w:themeColor="text2"/>
      <w:sz w:val="20"/>
      <w:szCs w:val="20"/>
    </w:rPr>
  </w:style>
  <w:style w:type="character" w:customStyle="1" w:styleId="Bullets1Char">
    <w:name w:val="Bullets 1 Char"/>
    <w:basedOn w:val="BodyTextChar"/>
    <w:link w:val="Bullets1"/>
    <w:rsid w:val="00AA2AA7"/>
    <w:rPr>
      <w:rFonts w:ascii="Calibri" w:hAnsi="Calibri" w:cs="Times New Roman"/>
      <w:color w:val="44546A" w:themeColor="text2"/>
      <w:sz w:val="20"/>
      <w:szCs w:val="20"/>
      <w:lang w:bidi="my-MM"/>
    </w:rPr>
  </w:style>
  <w:style w:type="paragraph" w:customStyle="1" w:styleId="Bullets2">
    <w:name w:val="Bullets 2"/>
    <w:basedOn w:val="Bullets1"/>
    <w:qFormat/>
    <w:rsid w:val="00AA2AA7"/>
    <w:pPr>
      <w:numPr>
        <w:ilvl w:val="1"/>
      </w:numPr>
      <w:tabs>
        <w:tab w:val="num" w:pos="360"/>
      </w:tabs>
      <w:ind w:left="1440" w:hanging="360"/>
    </w:pPr>
  </w:style>
  <w:style w:type="paragraph" w:customStyle="1" w:styleId="Bullets3">
    <w:name w:val="Bullets 3"/>
    <w:basedOn w:val="Bullets1"/>
    <w:qFormat/>
    <w:rsid w:val="00AA2AA7"/>
    <w:pPr>
      <w:numPr>
        <w:ilvl w:val="2"/>
      </w:numPr>
      <w:tabs>
        <w:tab w:val="num" w:pos="360"/>
      </w:tabs>
      <w:ind w:left="2160" w:hanging="360"/>
    </w:pPr>
  </w:style>
  <w:style w:type="paragraph" w:customStyle="1" w:styleId="TableBullets1">
    <w:name w:val="Table Bullets 1"/>
    <w:basedOn w:val="Normal"/>
    <w:uiPriority w:val="15"/>
    <w:qFormat/>
    <w:rsid w:val="00AA2AA7"/>
    <w:pPr>
      <w:numPr>
        <w:ilvl w:val="5"/>
        <w:numId w:val="1"/>
      </w:numPr>
      <w:spacing w:before="90" w:after="90" w:line="240" w:lineRule="auto"/>
      <w:ind w:right="113"/>
    </w:pPr>
    <w:rPr>
      <w:rFonts w:cs="Times New Roman"/>
      <w:color w:val="44546A" w:themeColor="text2"/>
      <w:sz w:val="20"/>
      <w:szCs w:val="20"/>
      <w:lang w:val="en-GB"/>
    </w:rPr>
  </w:style>
  <w:style w:type="paragraph" w:customStyle="1" w:styleId="TableBullets2">
    <w:name w:val="Table Bullets 2"/>
    <w:basedOn w:val="Normal"/>
    <w:uiPriority w:val="15"/>
    <w:qFormat/>
    <w:rsid w:val="00AA2AA7"/>
    <w:pPr>
      <w:numPr>
        <w:ilvl w:val="6"/>
        <w:numId w:val="1"/>
      </w:numPr>
      <w:spacing w:before="90" w:after="90" w:line="240" w:lineRule="auto"/>
      <w:ind w:right="113"/>
    </w:pPr>
    <w:rPr>
      <w:rFonts w:cs="Times New Roman"/>
      <w:color w:val="44546A" w:themeColor="text2"/>
      <w:sz w:val="20"/>
      <w:szCs w:val="20"/>
      <w:lang w:val="en-GB"/>
    </w:rPr>
  </w:style>
  <w:style w:type="table" w:styleId="TableGrid">
    <w:name w:val="Table Grid"/>
    <w:basedOn w:val="TableNormal"/>
    <w:uiPriority w:val="39"/>
    <w:rsid w:val="00AA2AA7"/>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AA2AA7"/>
    <w:pPr>
      <w:spacing w:after="0" w:line="240" w:lineRule="auto"/>
    </w:pPr>
    <w:rPr>
      <w:sz w:val="20"/>
      <w:szCs w:val="20"/>
    </w:rPr>
  </w:style>
  <w:style w:type="character" w:customStyle="1" w:styleId="FootnoteTextChar">
    <w:name w:val="Footnote Text Char"/>
    <w:basedOn w:val="DefaultParagraphFont"/>
    <w:link w:val="FootnoteText"/>
    <w:uiPriority w:val="99"/>
    <w:rsid w:val="00AA2AA7"/>
    <w:rPr>
      <w:sz w:val="20"/>
      <w:szCs w:val="20"/>
    </w:rPr>
  </w:style>
  <w:style w:type="character" w:styleId="FootnoteReference">
    <w:name w:val="footnote reference"/>
    <w:basedOn w:val="DefaultParagraphFont"/>
    <w:uiPriority w:val="99"/>
    <w:unhideWhenUsed/>
    <w:rsid w:val="00AA2AA7"/>
    <w:rPr>
      <w:vertAlign w:val="superscript"/>
    </w:rPr>
  </w:style>
  <w:style w:type="paragraph" w:styleId="BodyText">
    <w:name w:val="Body Text"/>
    <w:basedOn w:val="Normal"/>
    <w:link w:val="BodyTextChar"/>
    <w:uiPriority w:val="99"/>
    <w:semiHidden/>
    <w:unhideWhenUsed/>
    <w:rsid w:val="00AA2AA7"/>
    <w:pPr>
      <w:spacing w:after="120"/>
    </w:pPr>
  </w:style>
  <w:style w:type="character" w:customStyle="1" w:styleId="BodyTextChar">
    <w:name w:val="Body Text Char"/>
    <w:basedOn w:val="DefaultParagraphFont"/>
    <w:link w:val="BodyText"/>
    <w:uiPriority w:val="99"/>
    <w:semiHidden/>
    <w:rsid w:val="00AA2AA7"/>
  </w:style>
  <w:style w:type="paragraph" w:customStyle="1" w:styleId="Default">
    <w:name w:val="Default"/>
    <w:rsid w:val="00B74A0B"/>
    <w:pPr>
      <w:autoSpaceDE w:val="0"/>
      <w:autoSpaceDN w:val="0"/>
      <w:adjustRightInd w:val="0"/>
      <w:spacing w:after="0" w:line="240" w:lineRule="auto"/>
    </w:pPr>
    <w:rPr>
      <w:rFonts w:ascii="Calibri" w:eastAsia="Times New Roman" w:hAnsi="Calibri" w:cs="Calibri"/>
      <w:color w:val="000000"/>
      <w:sz w:val="24"/>
      <w:szCs w:val="24"/>
    </w:rPr>
  </w:style>
  <w:style w:type="paragraph" w:customStyle="1" w:styleId="paragraph">
    <w:name w:val="paragraph"/>
    <w:basedOn w:val="Normal"/>
    <w:rsid w:val="00B74A0B"/>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character" w:customStyle="1" w:styleId="normaltextrun">
    <w:name w:val="normaltextrun"/>
    <w:basedOn w:val="DefaultParagraphFont"/>
    <w:rsid w:val="00B74A0B"/>
  </w:style>
  <w:style w:type="character" w:customStyle="1" w:styleId="eop">
    <w:name w:val="eop"/>
    <w:basedOn w:val="DefaultParagraphFont"/>
    <w:rsid w:val="00B74A0B"/>
  </w:style>
  <w:style w:type="character" w:styleId="UnresolvedMention">
    <w:name w:val="Unresolved Mention"/>
    <w:basedOn w:val="DefaultParagraphFont"/>
    <w:uiPriority w:val="99"/>
    <w:semiHidden/>
    <w:unhideWhenUsed/>
    <w:rsid w:val="00EA75AB"/>
    <w:rPr>
      <w:color w:val="605E5C"/>
      <w:shd w:val="clear" w:color="auto" w:fill="E1DFDD"/>
    </w:rPr>
  </w:style>
  <w:style w:type="character" w:styleId="FollowedHyperlink">
    <w:name w:val="FollowedHyperlink"/>
    <w:basedOn w:val="DefaultParagraphFont"/>
    <w:uiPriority w:val="99"/>
    <w:semiHidden/>
    <w:unhideWhenUsed/>
    <w:rsid w:val="00EA75AB"/>
    <w:rPr>
      <w:color w:val="954F72" w:themeColor="followedHyperlink"/>
      <w:u w:val="single"/>
    </w:rPr>
  </w:style>
  <w:style w:type="character" w:customStyle="1" w:styleId="Heading3Char">
    <w:name w:val="Heading 3 Char"/>
    <w:basedOn w:val="DefaultParagraphFont"/>
    <w:link w:val="Heading3"/>
    <w:uiPriority w:val="9"/>
    <w:rsid w:val="009D23B3"/>
    <w:rPr>
      <w:rFonts w:asciiTheme="majorHAnsi" w:eastAsiaTheme="majorEastAsia" w:hAnsiTheme="majorHAnsi" w:cstheme="majorBidi"/>
      <w:color w:val="1F3763" w:themeColor="accent1" w:themeShade="7F"/>
      <w:sz w:val="24"/>
      <w:szCs w:val="24"/>
      <w:lang w:bidi="my-MM"/>
    </w:rPr>
  </w:style>
  <w:style w:type="character" w:customStyle="1" w:styleId="Heading4Char">
    <w:name w:val="Heading 4 Char"/>
    <w:basedOn w:val="DefaultParagraphFont"/>
    <w:link w:val="Heading4"/>
    <w:uiPriority w:val="9"/>
    <w:semiHidden/>
    <w:rsid w:val="00012ED1"/>
    <w:rPr>
      <w:rFonts w:asciiTheme="majorHAnsi" w:eastAsiaTheme="majorEastAsia" w:hAnsiTheme="majorHAnsi" w:cstheme="majorBidi"/>
      <w:i/>
      <w:iCs/>
      <w:color w:val="2F5496" w:themeColor="accent1" w:themeShade="BF"/>
      <w:sz w:val="24"/>
      <w:lang w:bidi="my-MM"/>
    </w:rPr>
  </w:style>
  <w:style w:type="character" w:customStyle="1" w:styleId="Heading5Char">
    <w:name w:val="Heading 5 Char"/>
    <w:basedOn w:val="DefaultParagraphFont"/>
    <w:link w:val="Heading5"/>
    <w:uiPriority w:val="9"/>
    <w:semiHidden/>
    <w:rsid w:val="00AA4354"/>
    <w:rPr>
      <w:rFonts w:asciiTheme="majorHAnsi" w:eastAsiaTheme="majorEastAsia" w:hAnsiTheme="majorHAnsi" w:cstheme="majorBidi"/>
      <w:color w:val="2F5496" w:themeColor="accent1" w:themeShade="BF"/>
      <w:sz w:val="24"/>
      <w:lang w:bidi="my-MM"/>
    </w:rPr>
  </w:style>
  <w:style w:type="character" w:styleId="Strong">
    <w:name w:val="Strong"/>
    <w:basedOn w:val="DefaultParagraphFont"/>
    <w:uiPriority w:val="22"/>
    <w:qFormat/>
    <w:rsid w:val="00247464"/>
    <w:rPr>
      <w:b/>
      <w:bCs/>
    </w:rPr>
  </w:style>
  <w:style w:type="table" w:customStyle="1" w:styleId="TableGrid1">
    <w:name w:val="Table Grid1"/>
    <w:basedOn w:val="TableNormal"/>
    <w:next w:val="TableGrid"/>
    <w:uiPriority w:val="39"/>
    <w:rsid w:val="007C3149"/>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873897"/>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B5663D"/>
    <w:pPr>
      <w:spacing w:after="0" w:line="240" w:lineRule="auto"/>
    </w:pPr>
    <w:rPr>
      <w:sz w:val="24"/>
      <w:lang w:bidi="my-MM"/>
    </w:rPr>
  </w:style>
  <w:style w:type="paragraph" w:customStyle="1" w:styleId="toolkit1">
    <w:name w:val="toolkit1"/>
    <w:basedOn w:val="Normal"/>
    <w:rsid w:val="00D828BC"/>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character" w:customStyle="1" w:styleId="bold">
    <w:name w:val="bold"/>
    <w:basedOn w:val="DefaultParagraphFont"/>
    <w:rsid w:val="00D828BC"/>
  </w:style>
  <w:style w:type="paragraph" w:customStyle="1" w:styleId="toolkit2">
    <w:name w:val="toolkit2"/>
    <w:basedOn w:val="Normal"/>
    <w:rsid w:val="00D828BC"/>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paragraph" w:customStyle="1" w:styleId="toolkit3">
    <w:name w:val="toolkit3"/>
    <w:basedOn w:val="Normal"/>
    <w:rsid w:val="00D828BC"/>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paragraph" w:styleId="NormalWeb">
    <w:name w:val="Normal (Web)"/>
    <w:basedOn w:val="Normal"/>
    <w:uiPriority w:val="99"/>
    <w:unhideWhenUsed/>
    <w:rsid w:val="00706E8F"/>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character" w:styleId="Emphasis">
    <w:name w:val="Emphasis"/>
    <w:basedOn w:val="DefaultParagraphFont"/>
    <w:uiPriority w:val="20"/>
    <w:qFormat/>
    <w:rsid w:val="00FC5095"/>
    <w:rPr>
      <w:i/>
      <w:iCs/>
    </w:rPr>
  </w:style>
  <w:style w:type="character" w:customStyle="1" w:styleId="ttrsbuttoninner">
    <w:name w:val="ttrs_button_inner"/>
    <w:basedOn w:val="DefaultParagraphFont"/>
    <w:rsid w:val="00C207B1"/>
  </w:style>
  <w:style w:type="character" w:customStyle="1" w:styleId="a2akit">
    <w:name w:val="a2a_kit"/>
    <w:basedOn w:val="DefaultParagraphFont"/>
    <w:rsid w:val="00C207B1"/>
  </w:style>
  <w:style w:type="paragraph" w:customStyle="1" w:styleId="node-readmore">
    <w:name w:val="node-readmore"/>
    <w:basedOn w:val="Normal"/>
    <w:rsid w:val="00C207B1"/>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character" w:customStyle="1" w:styleId="element-invisible">
    <w:name w:val="element-invisible"/>
    <w:basedOn w:val="DefaultParagraphFont"/>
    <w:rsid w:val="00C207B1"/>
  </w:style>
  <w:style w:type="paragraph" w:customStyle="1" w:styleId="commentforbidden">
    <w:name w:val="comment_forbidden"/>
    <w:basedOn w:val="Normal"/>
    <w:rsid w:val="00C207B1"/>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character" w:customStyle="1" w:styleId="field-content">
    <w:name w:val="field-content"/>
    <w:basedOn w:val="DefaultParagraphFont"/>
    <w:rsid w:val="00C207B1"/>
  </w:style>
  <w:style w:type="paragraph" w:customStyle="1" w:styleId="menuitem">
    <w:name w:val="menu__item"/>
    <w:basedOn w:val="Normal"/>
    <w:rsid w:val="00DA6233"/>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table" w:customStyle="1" w:styleId="TableGrid3">
    <w:name w:val="Table Grid3"/>
    <w:basedOn w:val="TableNormal"/>
    <w:next w:val="TableGrid"/>
    <w:uiPriority w:val="39"/>
    <w:rsid w:val="00946EF7"/>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8626FF"/>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PlainTable1">
    <w:name w:val="Plain Table 1"/>
    <w:basedOn w:val="TableNormal"/>
    <w:uiPriority w:val="41"/>
    <w:rsid w:val="0065592F"/>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Caption">
    <w:name w:val="caption"/>
    <w:basedOn w:val="Normal"/>
    <w:next w:val="Normal"/>
    <w:uiPriority w:val="35"/>
    <w:unhideWhenUsed/>
    <w:qFormat/>
    <w:rsid w:val="00462D16"/>
    <w:pPr>
      <w:spacing w:after="200" w:line="240" w:lineRule="auto"/>
    </w:pPr>
    <w:rPr>
      <w:i/>
      <w:iCs/>
      <w:color w:val="44546A" w:themeColor="text2"/>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6219391">
      <w:bodyDiv w:val="1"/>
      <w:marLeft w:val="0"/>
      <w:marRight w:val="0"/>
      <w:marTop w:val="0"/>
      <w:marBottom w:val="0"/>
      <w:divBdr>
        <w:top w:val="none" w:sz="0" w:space="0" w:color="auto"/>
        <w:left w:val="none" w:sz="0" w:space="0" w:color="auto"/>
        <w:bottom w:val="none" w:sz="0" w:space="0" w:color="auto"/>
        <w:right w:val="none" w:sz="0" w:space="0" w:color="auto"/>
      </w:divBdr>
    </w:div>
    <w:div w:id="134026607">
      <w:bodyDiv w:val="1"/>
      <w:marLeft w:val="0"/>
      <w:marRight w:val="0"/>
      <w:marTop w:val="0"/>
      <w:marBottom w:val="0"/>
      <w:divBdr>
        <w:top w:val="none" w:sz="0" w:space="0" w:color="auto"/>
        <w:left w:val="none" w:sz="0" w:space="0" w:color="auto"/>
        <w:bottom w:val="none" w:sz="0" w:space="0" w:color="auto"/>
        <w:right w:val="none" w:sz="0" w:space="0" w:color="auto"/>
      </w:divBdr>
    </w:div>
    <w:div w:id="150027565">
      <w:bodyDiv w:val="1"/>
      <w:marLeft w:val="0"/>
      <w:marRight w:val="0"/>
      <w:marTop w:val="0"/>
      <w:marBottom w:val="0"/>
      <w:divBdr>
        <w:top w:val="none" w:sz="0" w:space="0" w:color="auto"/>
        <w:left w:val="none" w:sz="0" w:space="0" w:color="auto"/>
        <w:bottom w:val="none" w:sz="0" w:space="0" w:color="auto"/>
        <w:right w:val="none" w:sz="0" w:space="0" w:color="auto"/>
      </w:divBdr>
    </w:div>
    <w:div w:id="150487320">
      <w:bodyDiv w:val="1"/>
      <w:marLeft w:val="0"/>
      <w:marRight w:val="0"/>
      <w:marTop w:val="0"/>
      <w:marBottom w:val="0"/>
      <w:divBdr>
        <w:top w:val="none" w:sz="0" w:space="0" w:color="auto"/>
        <w:left w:val="none" w:sz="0" w:space="0" w:color="auto"/>
        <w:bottom w:val="none" w:sz="0" w:space="0" w:color="auto"/>
        <w:right w:val="none" w:sz="0" w:space="0" w:color="auto"/>
      </w:divBdr>
    </w:div>
    <w:div w:id="267934803">
      <w:bodyDiv w:val="1"/>
      <w:marLeft w:val="0"/>
      <w:marRight w:val="0"/>
      <w:marTop w:val="0"/>
      <w:marBottom w:val="0"/>
      <w:divBdr>
        <w:top w:val="none" w:sz="0" w:space="0" w:color="auto"/>
        <w:left w:val="none" w:sz="0" w:space="0" w:color="auto"/>
        <w:bottom w:val="none" w:sz="0" w:space="0" w:color="auto"/>
        <w:right w:val="none" w:sz="0" w:space="0" w:color="auto"/>
      </w:divBdr>
    </w:div>
    <w:div w:id="287123058">
      <w:bodyDiv w:val="1"/>
      <w:marLeft w:val="0"/>
      <w:marRight w:val="0"/>
      <w:marTop w:val="0"/>
      <w:marBottom w:val="0"/>
      <w:divBdr>
        <w:top w:val="none" w:sz="0" w:space="0" w:color="auto"/>
        <w:left w:val="none" w:sz="0" w:space="0" w:color="auto"/>
        <w:bottom w:val="none" w:sz="0" w:space="0" w:color="auto"/>
        <w:right w:val="none" w:sz="0" w:space="0" w:color="auto"/>
      </w:divBdr>
      <w:divsChild>
        <w:div w:id="1050609706">
          <w:marLeft w:val="0"/>
          <w:marRight w:val="0"/>
          <w:marTop w:val="0"/>
          <w:marBottom w:val="0"/>
          <w:divBdr>
            <w:top w:val="none" w:sz="0" w:space="0" w:color="auto"/>
            <w:left w:val="none" w:sz="0" w:space="0" w:color="auto"/>
            <w:bottom w:val="none" w:sz="0" w:space="0" w:color="auto"/>
            <w:right w:val="none" w:sz="0" w:space="0" w:color="auto"/>
          </w:divBdr>
          <w:divsChild>
            <w:div w:id="1192576263">
              <w:marLeft w:val="0"/>
              <w:marRight w:val="0"/>
              <w:marTop w:val="0"/>
              <w:marBottom w:val="0"/>
              <w:divBdr>
                <w:top w:val="none" w:sz="0" w:space="0" w:color="auto"/>
                <w:left w:val="none" w:sz="0" w:space="0" w:color="auto"/>
                <w:bottom w:val="none" w:sz="0" w:space="0" w:color="auto"/>
                <w:right w:val="none" w:sz="0" w:space="0" w:color="auto"/>
              </w:divBdr>
              <w:divsChild>
                <w:div w:id="1216043927">
                  <w:marLeft w:val="0"/>
                  <w:marRight w:val="0"/>
                  <w:marTop w:val="0"/>
                  <w:marBottom w:val="0"/>
                  <w:divBdr>
                    <w:top w:val="none" w:sz="0" w:space="0" w:color="auto"/>
                    <w:left w:val="none" w:sz="0" w:space="0" w:color="auto"/>
                    <w:bottom w:val="none" w:sz="0" w:space="0" w:color="auto"/>
                    <w:right w:val="none" w:sz="0" w:space="0" w:color="auto"/>
                  </w:divBdr>
                  <w:divsChild>
                    <w:div w:id="417098945">
                      <w:marLeft w:val="0"/>
                      <w:marRight w:val="0"/>
                      <w:marTop w:val="0"/>
                      <w:marBottom w:val="0"/>
                      <w:divBdr>
                        <w:top w:val="none" w:sz="0" w:space="0" w:color="auto"/>
                        <w:left w:val="none" w:sz="0" w:space="0" w:color="auto"/>
                        <w:bottom w:val="none" w:sz="0" w:space="0" w:color="auto"/>
                        <w:right w:val="none" w:sz="0" w:space="0" w:color="auto"/>
                      </w:divBdr>
                      <w:divsChild>
                        <w:div w:id="1857115342">
                          <w:marLeft w:val="0"/>
                          <w:marRight w:val="0"/>
                          <w:marTop w:val="0"/>
                          <w:marBottom w:val="0"/>
                          <w:divBdr>
                            <w:top w:val="none" w:sz="0" w:space="0" w:color="auto"/>
                            <w:left w:val="none" w:sz="0" w:space="0" w:color="auto"/>
                            <w:bottom w:val="none" w:sz="0" w:space="0" w:color="auto"/>
                            <w:right w:val="none" w:sz="0" w:space="0" w:color="auto"/>
                          </w:divBdr>
                          <w:divsChild>
                            <w:div w:id="519976780">
                              <w:marLeft w:val="0"/>
                              <w:marRight w:val="0"/>
                              <w:marTop w:val="0"/>
                              <w:marBottom w:val="0"/>
                              <w:divBdr>
                                <w:top w:val="none" w:sz="0" w:space="0" w:color="auto"/>
                                <w:left w:val="none" w:sz="0" w:space="0" w:color="auto"/>
                                <w:bottom w:val="none" w:sz="0" w:space="0" w:color="auto"/>
                                <w:right w:val="none" w:sz="0" w:space="0" w:color="auto"/>
                              </w:divBdr>
                            </w:div>
                            <w:div w:id="1962226040">
                              <w:marLeft w:val="0"/>
                              <w:marRight w:val="0"/>
                              <w:marTop w:val="0"/>
                              <w:marBottom w:val="0"/>
                              <w:divBdr>
                                <w:top w:val="none" w:sz="0" w:space="0" w:color="auto"/>
                                <w:left w:val="none" w:sz="0" w:space="0" w:color="auto"/>
                                <w:bottom w:val="none" w:sz="0" w:space="0" w:color="auto"/>
                                <w:right w:val="none" w:sz="0" w:space="0" w:color="auto"/>
                              </w:divBdr>
                            </w:div>
                          </w:divsChild>
                        </w:div>
                        <w:div w:id="1481456064">
                          <w:marLeft w:val="0"/>
                          <w:marRight w:val="0"/>
                          <w:marTop w:val="0"/>
                          <w:marBottom w:val="0"/>
                          <w:divBdr>
                            <w:top w:val="none" w:sz="0" w:space="0" w:color="auto"/>
                            <w:left w:val="none" w:sz="0" w:space="0" w:color="auto"/>
                            <w:bottom w:val="none" w:sz="0" w:space="0" w:color="auto"/>
                            <w:right w:val="none" w:sz="0" w:space="0" w:color="auto"/>
                          </w:divBdr>
                          <w:divsChild>
                            <w:div w:id="680548801">
                              <w:marLeft w:val="0"/>
                              <w:marRight w:val="0"/>
                              <w:marTop w:val="0"/>
                              <w:marBottom w:val="0"/>
                              <w:divBdr>
                                <w:top w:val="none" w:sz="0" w:space="0" w:color="auto"/>
                                <w:left w:val="none" w:sz="0" w:space="0" w:color="auto"/>
                                <w:bottom w:val="none" w:sz="0" w:space="0" w:color="auto"/>
                                <w:right w:val="none" w:sz="0" w:space="0" w:color="auto"/>
                              </w:divBdr>
                              <w:divsChild>
                                <w:div w:id="19403315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327901301">
          <w:marLeft w:val="0"/>
          <w:marRight w:val="0"/>
          <w:marTop w:val="0"/>
          <w:marBottom w:val="0"/>
          <w:divBdr>
            <w:top w:val="none" w:sz="0" w:space="0" w:color="auto"/>
            <w:left w:val="none" w:sz="0" w:space="0" w:color="auto"/>
            <w:bottom w:val="none" w:sz="0" w:space="0" w:color="auto"/>
            <w:right w:val="none" w:sz="0" w:space="0" w:color="auto"/>
          </w:divBdr>
          <w:divsChild>
            <w:div w:id="1373312499">
              <w:marLeft w:val="0"/>
              <w:marRight w:val="0"/>
              <w:marTop w:val="0"/>
              <w:marBottom w:val="0"/>
              <w:divBdr>
                <w:top w:val="none" w:sz="0" w:space="0" w:color="auto"/>
                <w:left w:val="none" w:sz="0" w:space="0" w:color="auto"/>
                <w:bottom w:val="none" w:sz="0" w:space="0" w:color="auto"/>
                <w:right w:val="none" w:sz="0" w:space="0" w:color="auto"/>
              </w:divBdr>
              <w:divsChild>
                <w:div w:id="94256625">
                  <w:marLeft w:val="0"/>
                  <w:marRight w:val="0"/>
                  <w:marTop w:val="0"/>
                  <w:marBottom w:val="0"/>
                  <w:divBdr>
                    <w:top w:val="none" w:sz="0" w:space="0" w:color="auto"/>
                    <w:left w:val="none" w:sz="0" w:space="0" w:color="auto"/>
                    <w:bottom w:val="none" w:sz="0" w:space="0" w:color="auto"/>
                    <w:right w:val="none" w:sz="0" w:space="0" w:color="auto"/>
                  </w:divBdr>
                  <w:divsChild>
                    <w:div w:id="1368408062">
                      <w:marLeft w:val="0"/>
                      <w:marRight w:val="0"/>
                      <w:marTop w:val="0"/>
                      <w:marBottom w:val="180"/>
                      <w:divBdr>
                        <w:top w:val="none" w:sz="0" w:space="0" w:color="auto"/>
                        <w:left w:val="none" w:sz="0" w:space="0" w:color="auto"/>
                        <w:bottom w:val="none" w:sz="0" w:space="0" w:color="auto"/>
                        <w:right w:val="none" w:sz="0" w:space="0" w:color="auto"/>
                      </w:divBdr>
                      <w:divsChild>
                        <w:div w:id="1140926565">
                          <w:marLeft w:val="0"/>
                          <w:marRight w:val="0"/>
                          <w:marTop w:val="0"/>
                          <w:marBottom w:val="0"/>
                          <w:divBdr>
                            <w:top w:val="none" w:sz="0" w:space="0" w:color="auto"/>
                            <w:left w:val="none" w:sz="0" w:space="0" w:color="auto"/>
                            <w:bottom w:val="none" w:sz="0" w:space="0" w:color="auto"/>
                            <w:right w:val="none" w:sz="0" w:space="0" w:color="auto"/>
                          </w:divBdr>
                          <w:divsChild>
                            <w:div w:id="10760060">
                              <w:marLeft w:val="0"/>
                              <w:marRight w:val="0"/>
                              <w:marTop w:val="0"/>
                              <w:marBottom w:val="0"/>
                              <w:divBdr>
                                <w:top w:val="none" w:sz="0" w:space="0" w:color="auto"/>
                                <w:left w:val="none" w:sz="0" w:space="0" w:color="auto"/>
                                <w:bottom w:val="none" w:sz="0" w:space="0" w:color="auto"/>
                                <w:right w:val="none" w:sz="0" w:space="0" w:color="auto"/>
                              </w:divBdr>
                              <w:divsChild>
                                <w:div w:id="10927010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99531191">
      <w:bodyDiv w:val="1"/>
      <w:marLeft w:val="0"/>
      <w:marRight w:val="0"/>
      <w:marTop w:val="0"/>
      <w:marBottom w:val="0"/>
      <w:divBdr>
        <w:top w:val="none" w:sz="0" w:space="0" w:color="auto"/>
        <w:left w:val="none" w:sz="0" w:space="0" w:color="auto"/>
        <w:bottom w:val="none" w:sz="0" w:space="0" w:color="auto"/>
        <w:right w:val="none" w:sz="0" w:space="0" w:color="auto"/>
      </w:divBdr>
    </w:div>
    <w:div w:id="316768215">
      <w:bodyDiv w:val="1"/>
      <w:marLeft w:val="0"/>
      <w:marRight w:val="0"/>
      <w:marTop w:val="0"/>
      <w:marBottom w:val="0"/>
      <w:divBdr>
        <w:top w:val="none" w:sz="0" w:space="0" w:color="auto"/>
        <w:left w:val="none" w:sz="0" w:space="0" w:color="auto"/>
        <w:bottom w:val="none" w:sz="0" w:space="0" w:color="auto"/>
        <w:right w:val="none" w:sz="0" w:space="0" w:color="auto"/>
      </w:divBdr>
    </w:div>
    <w:div w:id="354969028">
      <w:bodyDiv w:val="1"/>
      <w:marLeft w:val="0"/>
      <w:marRight w:val="0"/>
      <w:marTop w:val="0"/>
      <w:marBottom w:val="0"/>
      <w:divBdr>
        <w:top w:val="none" w:sz="0" w:space="0" w:color="auto"/>
        <w:left w:val="none" w:sz="0" w:space="0" w:color="auto"/>
        <w:bottom w:val="none" w:sz="0" w:space="0" w:color="auto"/>
        <w:right w:val="none" w:sz="0" w:space="0" w:color="auto"/>
      </w:divBdr>
      <w:divsChild>
        <w:div w:id="121703169">
          <w:marLeft w:val="0"/>
          <w:marRight w:val="0"/>
          <w:marTop w:val="0"/>
          <w:marBottom w:val="0"/>
          <w:divBdr>
            <w:top w:val="none" w:sz="0" w:space="0" w:color="auto"/>
            <w:left w:val="none" w:sz="0" w:space="0" w:color="auto"/>
            <w:bottom w:val="none" w:sz="0" w:space="0" w:color="auto"/>
            <w:right w:val="none" w:sz="0" w:space="0" w:color="auto"/>
          </w:divBdr>
          <w:divsChild>
            <w:div w:id="1320576568">
              <w:marLeft w:val="180"/>
              <w:marRight w:val="0"/>
              <w:marTop w:val="0"/>
              <w:marBottom w:val="0"/>
              <w:divBdr>
                <w:top w:val="none" w:sz="0" w:space="0" w:color="auto"/>
                <w:left w:val="none" w:sz="0" w:space="0" w:color="auto"/>
                <w:bottom w:val="none" w:sz="0" w:space="0" w:color="auto"/>
                <w:right w:val="none" w:sz="0" w:space="0" w:color="auto"/>
              </w:divBdr>
              <w:divsChild>
                <w:div w:id="17405971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92453855">
          <w:marLeft w:val="0"/>
          <w:marRight w:val="0"/>
          <w:marTop w:val="0"/>
          <w:marBottom w:val="0"/>
          <w:divBdr>
            <w:top w:val="none" w:sz="0" w:space="0" w:color="auto"/>
            <w:left w:val="none" w:sz="0" w:space="0" w:color="auto"/>
            <w:bottom w:val="none" w:sz="0" w:space="0" w:color="auto"/>
            <w:right w:val="none" w:sz="0" w:space="0" w:color="auto"/>
          </w:divBdr>
          <w:divsChild>
            <w:div w:id="747726124">
              <w:marLeft w:val="180"/>
              <w:marRight w:val="240"/>
              <w:marTop w:val="0"/>
              <w:marBottom w:val="0"/>
              <w:divBdr>
                <w:top w:val="none" w:sz="0" w:space="0" w:color="auto"/>
                <w:left w:val="none" w:sz="0" w:space="0" w:color="auto"/>
                <w:bottom w:val="none" w:sz="0" w:space="0" w:color="auto"/>
                <w:right w:val="none" w:sz="0" w:space="0" w:color="auto"/>
              </w:divBdr>
            </w:div>
            <w:div w:id="196163867">
              <w:marLeft w:val="180"/>
              <w:marRight w:val="0"/>
              <w:marTop w:val="0"/>
              <w:marBottom w:val="0"/>
              <w:divBdr>
                <w:top w:val="none" w:sz="0" w:space="0" w:color="auto"/>
                <w:left w:val="none" w:sz="0" w:space="0" w:color="auto"/>
                <w:bottom w:val="none" w:sz="0" w:space="0" w:color="auto"/>
                <w:right w:val="none" w:sz="0" w:space="0" w:color="auto"/>
              </w:divBdr>
              <w:divsChild>
                <w:div w:id="20934318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9448670">
          <w:marLeft w:val="0"/>
          <w:marRight w:val="0"/>
          <w:marTop w:val="0"/>
          <w:marBottom w:val="0"/>
          <w:divBdr>
            <w:top w:val="none" w:sz="0" w:space="0" w:color="auto"/>
            <w:left w:val="none" w:sz="0" w:space="0" w:color="auto"/>
            <w:bottom w:val="none" w:sz="0" w:space="0" w:color="auto"/>
            <w:right w:val="none" w:sz="0" w:space="0" w:color="auto"/>
          </w:divBdr>
          <w:divsChild>
            <w:div w:id="393235890">
              <w:marLeft w:val="180"/>
              <w:marRight w:val="240"/>
              <w:marTop w:val="0"/>
              <w:marBottom w:val="0"/>
              <w:divBdr>
                <w:top w:val="none" w:sz="0" w:space="0" w:color="auto"/>
                <w:left w:val="none" w:sz="0" w:space="0" w:color="auto"/>
                <w:bottom w:val="none" w:sz="0" w:space="0" w:color="auto"/>
                <w:right w:val="none" w:sz="0" w:space="0" w:color="auto"/>
              </w:divBdr>
            </w:div>
            <w:div w:id="1312294146">
              <w:marLeft w:val="180"/>
              <w:marRight w:val="0"/>
              <w:marTop w:val="0"/>
              <w:marBottom w:val="0"/>
              <w:divBdr>
                <w:top w:val="none" w:sz="0" w:space="0" w:color="auto"/>
                <w:left w:val="none" w:sz="0" w:space="0" w:color="auto"/>
                <w:bottom w:val="none" w:sz="0" w:space="0" w:color="auto"/>
                <w:right w:val="none" w:sz="0" w:space="0" w:color="auto"/>
              </w:divBdr>
              <w:divsChild>
                <w:div w:id="8797829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3234033">
          <w:marLeft w:val="0"/>
          <w:marRight w:val="0"/>
          <w:marTop w:val="0"/>
          <w:marBottom w:val="0"/>
          <w:divBdr>
            <w:top w:val="none" w:sz="0" w:space="0" w:color="auto"/>
            <w:left w:val="none" w:sz="0" w:space="0" w:color="auto"/>
            <w:bottom w:val="none" w:sz="0" w:space="0" w:color="auto"/>
            <w:right w:val="none" w:sz="0" w:space="0" w:color="auto"/>
          </w:divBdr>
          <w:divsChild>
            <w:div w:id="1966883883">
              <w:marLeft w:val="180"/>
              <w:marRight w:val="240"/>
              <w:marTop w:val="0"/>
              <w:marBottom w:val="0"/>
              <w:divBdr>
                <w:top w:val="none" w:sz="0" w:space="0" w:color="auto"/>
                <w:left w:val="none" w:sz="0" w:space="0" w:color="auto"/>
                <w:bottom w:val="none" w:sz="0" w:space="0" w:color="auto"/>
                <w:right w:val="none" w:sz="0" w:space="0" w:color="auto"/>
              </w:divBdr>
            </w:div>
            <w:div w:id="2125074684">
              <w:marLeft w:val="180"/>
              <w:marRight w:val="0"/>
              <w:marTop w:val="0"/>
              <w:marBottom w:val="0"/>
              <w:divBdr>
                <w:top w:val="none" w:sz="0" w:space="0" w:color="auto"/>
                <w:left w:val="none" w:sz="0" w:space="0" w:color="auto"/>
                <w:bottom w:val="none" w:sz="0" w:space="0" w:color="auto"/>
                <w:right w:val="none" w:sz="0" w:space="0" w:color="auto"/>
              </w:divBdr>
              <w:divsChild>
                <w:div w:id="12202889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4295482">
          <w:marLeft w:val="0"/>
          <w:marRight w:val="0"/>
          <w:marTop w:val="0"/>
          <w:marBottom w:val="0"/>
          <w:divBdr>
            <w:top w:val="none" w:sz="0" w:space="0" w:color="auto"/>
            <w:left w:val="none" w:sz="0" w:space="0" w:color="auto"/>
            <w:bottom w:val="none" w:sz="0" w:space="0" w:color="auto"/>
            <w:right w:val="none" w:sz="0" w:space="0" w:color="auto"/>
          </w:divBdr>
          <w:divsChild>
            <w:div w:id="2138795928">
              <w:marLeft w:val="180"/>
              <w:marRight w:val="240"/>
              <w:marTop w:val="0"/>
              <w:marBottom w:val="0"/>
              <w:divBdr>
                <w:top w:val="none" w:sz="0" w:space="0" w:color="auto"/>
                <w:left w:val="none" w:sz="0" w:space="0" w:color="auto"/>
                <w:bottom w:val="none" w:sz="0" w:space="0" w:color="auto"/>
                <w:right w:val="none" w:sz="0" w:space="0" w:color="auto"/>
              </w:divBdr>
            </w:div>
            <w:div w:id="2028407958">
              <w:marLeft w:val="180"/>
              <w:marRight w:val="0"/>
              <w:marTop w:val="0"/>
              <w:marBottom w:val="0"/>
              <w:divBdr>
                <w:top w:val="none" w:sz="0" w:space="0" w:color="auto"/>
                <w:left w:val="none" w:sz="0" w:space="0" w:color="auto"/>
                <w:bottom w:val="none" w:sz="0" w:space="0" w:color="auto"/>
                <w:right w:val="none" w:sz="0" w:space="0" w:color="auto"/>
              </w:divBdr>
              <w:divsChild>
                <w:div w:id="1183082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67277279">
          <w:marLeft w:val="0"/>
          <w:marRight w:val="0"/>
          <w:marTop w:val="0"/>
          <w:marBottom w:val="0"/>
          <w:divBdr>
            <w:top w:val="none" w:sz="0" w:space="0" w:color="auto"/>
            <w:left w:val="none" w:sz="0" w:space="0" w:color="auto"/>
            <w:bottom w:val="none" w:sz="0" w:space="0" w:color="auto"/>
            <w:right w:val="none" w:sz="0" w:space="0" w:color="auto"/>
          </w:divBdr>
          <w:divsChild>
            <w:div w:id="12416743">
              <w:marLeft w:val="180"/>
              <w:marRight w:val="240"/>
              <w:marTop w:val="0"/>
              <w:marBottom w:val="0"/>
              <w:divBdr>
                <w:top w:val="none" w:sz="0" w:space="0" w:color="auto"/>
                <w:left w:val="none" w:sz="0" w:space="0" w:color="auto"/>
                <w:bottom w:val="none" w:sz="0" w:space="0" w:color="auto"/>
                <w:right w:val="none" w:sz="0" w:space="0" w:color="auto"/>
              </w:divBdr>
            </w:div>
            <w:div w:id="315114032">
              <w:marLeft w:val="180"/>
              <w:marRight w:val="0"/>
              <w:marTop w:val="0"/>
              <w:marBottom w:val="0"/>
              <w:divBdr>
                <w:top w:val="none" w:sz="0" w:space="0" w:color="auto"/>
                <w:left w:val="none" w:sz="0" w:space="0" w:color="auto"/>
                <w:bottom w:val="none" w:sz="0" w:space="0" w:color="auto"/>
                <w:right w:val="none" w:sz="0" w:space="0" w:color="auto"/>
              </w:divBdr>
              <w:divsChild>
                <w:div w:id="8157310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28695257">
          <w:marLeft w:val="0"/>
          <w:marRight w:val="0"/>
          <w:marTop w:val="0"/>
          <w:marBottom w:val="0"/>
          <w:divBdr>
            <w:top w:val="none" w:sz="0" w:space="0" w:color="auto"/>
            <w:left w:val="none" w:sz="0" w:space="0" w:color="auto"/>
            <w:bottom w:val="none" w:sz="0" w:space="0" w:color="auto"/>
            <w:right w:val="none" w:sz="0" w:space="0" w:color="auto"/>
          </w:divBdr>
          <w:divsChild>
            <w:div w:id="124155902">
              <w:marLeft w:val="180"/>
              <w:marRight w:val="240"/>
              <w:marTop w:val="0"/>
              <w:marBottom w:val="0"/>
              <w:divBdr>
                <w:top w:val="none" w:sz="0" w:space="0" w:color="auto"/>
                <w:left w:val="none" w:sz="0" w:space="0" w:color="auto"/>
                <w:bottom w:val="none" w:sz="0" w:space="0" w:color="auto"/>
                <w:right w:val="none" w:sz="0" w:space="0" w:color="auto"/>
              </w:divBdr>
            </w:div>
            <w:div w:id="1532650577">
              <w:marLeft w:val="180"/>
              <w:marRight w:val="0"/>
              <w:marTop w:val="0"/>
              <w:marBottom w:val="0"/>
              <w:divBdr>
                <w:top w:val="none" w:sz="0" w:space="0" w:color="auto"/>
                <w:left w:val="none" w:sz="0" w:space="0" w:color="auto"/>
                <w:bottom w:val="none" w:sz="0" w:space="0" w:color="auto"/>
                <w:right w:val="none" w:sz="0" w:space="0" w:color="auto"/>
              </w:divBdr>
              <w:divsChild>
                <w:div w:id="18716462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6884646">
          <w:marLeft w:val="0"/>
          <w:marRight w:val="0"/>
          <w:marTop w:val="0"/>
          <w:marBottom w:val="0"/>
          <w:divBdr>
            <w:top w:val="none" w:sz="0" w:space="0" w:color="auto"/>
            <w:left w:val="none" w:sz="0" w:space="0" w:color="auto"/>
            <w:bottom w:val="none" w:sz="0" w:space="0" w:color="auto"/>
            <w:right w:val="none" w:sz="0" w:space="0" w:color="auto"/>
          </w:divBdr>
          <w:divsChild>
            <w:div w:id="1640040123">
              <w:marLeft w:val="180"/>
              <w:marRight w:val="240"/>
              <w:marTop w:val="0"/>
              <w:marBottom w:val="0"/>
              <w:divBdr>
                <w:top w:val="none" w:sz="0" w:space="0" w:color="auto"/>
                <w:left w:val="none" w:sz="0" w:space="0" w:color="auto"/>
                <w:bottom w:val="none" w:sz="0" w:space="0" w:color="auto"/>
                <w:right w:val="none" w:sz="0" w:space="0" w:color="auto"/>
              </w:divBdr>
            </w:div>
            <w:div w:id="1715690691">
              <w:marLeft w:val="180"/>
              <w:marRight w:val="0"/>
              <w:marTop w:val="0"/>
              <w:marBottom w:val="0"/>
              <w:divBdr>
                <w:top w:val="none" w:sz="0" w:space="0" w:color="auto"/>
                <w:left w:val="none" w:sz="0" w:space="0" w:color="auto"/>
                <w:bottom w:val="none" w:sz="0" w:space="0" w:color="auto"/>
                <w:right w:val="none" w:sz="0" w:space="0" w:color="auto"/>
              </w:divBdr>
              <w:divsChild>
                <w:div w:id="7816501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14376570">
          <w:marLeft w:val="0"/>
          <w:marRight w:val="0"/>
          <w:marTop w:val="0"/>
          <w:marBottom w:val="0"/>
          <w:divBdr>
            <w:top w:val="none" w:sz="0" w:space="0" w:color="auto"/>
            <w:left w:val="none" w:sz="0" w:space="0" w:color="auto"/>
            <w:bottom w:val="none" w:sz="0" w:space="0" w:color="auto"/>
            <w:right w:val="none" w:sz="0" w:space="0" w:color="auto"/>
          </w:divBdr>
          <w:divsChild>
            <w:div w:id="1791433127">
              <w:marLeft w:val="180"/>
              <w:marRight w:val="240"/>
              <w:marTop w:val="0"/>
              <w:marBottom w:val="0"/>
              <w:divBdr>
                <w:top w:val="none" w:sz="0" w:space="0" w:color="auto"/>
                <w:left w:val="none" w:sz="0" w:space="0" w:color="auto"/>
                <w:bottom w:val="none" w:sz="0" w:space="0" w:color="auto"/>
                <w:right w:val="none" w:sz="0" w:space="0" w:color="auto"/>
              </w:divBdr>
            </w:div>
            <w:div w:id="1909069767">
              <w:marLeft w:val="180"/>
              <w:marRight w:val="0"/>
              <w:marTop w:val="0"/>
              <w:marBottom w:val="0"/>
              <w:divBdr>
                <w:top w:val="none" w:sz="0" w:space="0" w:color="auto"/>
                <w:left w:val="none" w:sz="0" w:space="0" w:color="auto"/>
                <w:bottom w:val="none" w:sz="0" w:space="0" w:color="auto"/>
                <w:right w:val="none" w:sz="0" w:space="0" w:color="auto"/>
              </w:divBdr>
              <w:divsChild>
                <w:div w:id="7405664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55832196">
          <w:marLeft w:val="0"/>
          <w:marRight w:val="0"/>
          <w:marTop w:val="0"/>
          <w:marBottom w:val="0"/>
          <w:divBdr>
            <w:top w:val="none" w:sz="0" w:space="0" w:color="auto"/>
            <w:left w:val="none" w:sz="0" w:space="0" w:color="auto"/>
            <w:bottom w:val="none" w:sz="0" w:space="0" w:color="auto"/>
            <w:right w:val="none" w:sz="0" w:space="0" w:color="auto"/>
          </w:divBdr>
          <w:divsChild>
            <w:div w:id="1965846821">
              <w:marLeft w:val="180"/>
              <w:marRight w:val="240"/>
              <w:marTop w:val="0"/>
              <w:marBottom w:val="0"/>
              <w:divBdr>
                <w:top w:val="none" w:sz="0" w:space="0" w:color="auto"/>
                <w:left w:val="none" w:sz="0" w:space="0" w:color="auto"/>
                <w:bottom w:val="none" w:sz="0" w:space="0" w:color="auto"/>
                <w:right w:val="none" w:sz="0" w:space="0" w:color="auto"/>
              </w:divBdr>
            </w:div>
            <w:div w:id="1532304511">
              <w:marLeft w:val="180"/>
              <w:marRight w:val="0"/>
              <w:marTop w:val="0"/>
              <w:marBottom w:val="0"/>
              <w:divBdr>
                <w:top w:val="none" w:sz="0" w:space="0" w:color="auto"/>
                <w:left w:val="none" w:sz="0" w:space="0" w:color="auto"/>
                <w:bottom w:val="none" w:sz="0" w:space="0" w:color="auto"/>
                <w:right w:val="none" w:sz="0" w:space="0" w:color="auto"/>
              </w:divBdr>
              <w:divsChild>
                <w:div w:id="9225725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2819126">
          <w:marLeft w:val="0"/>
          <w:marRight w:val="0"/>
          <w:marTop w:val="0"/>
          <w:marBottom w:val="0"/>
          <w:divBdr>
            <w:top w:val="none" w:sz="0" w:space="0" w:color="auto"/>
            <w:left w:val="none" w:sz="0" w:space="0" w:color="auto"/>
            <w:bottom w:val="none" w:sz="0" w:space="0" w:color="auto"/>
            <w:right w:val="none" w:sz="0" w:space="0" w:color="auto"/>
          </w:divBdr>
          <w:divsChild>
            <w:div w:id="535309947">
              <w:marLeft w:val="180"/>
              <w:marRight w:val="240"/>
              <w:marTop w:val="0"/>
              <w:marBottom w:val="0"/>
              <w:divBdr>
                <w:top w:val="none" w:sz="0" w:space="0" w:color="auto"/>
                <w:left w:val="none" w:sz="0" w:space="0" w:color="auto"/>
                <w:bottom w:val="none" w:sz="0" w:space="0" w:color="auto"/>
                <w:right w:val="none" w:sz="0" w:space="0" w:color="auto"/>
              </w:divBdr>
            </w:div>
            <w:div w:id="988560271">
              <w:marLeft w:val="180"/>
              <w:marRight w:val="0"/>
              <w:marTop w:val="0"/>
              <w:marBottom w:val="0"/>
              <w:divBdr>
                <w:top w:val="none" w:sz="0" w:space="0" w:color="auto"/>
                <w:left w:val="none" w:sz="0" w:space="0" w:color="auto"/>
                <w:bottom w:val="none" w:sz="0" w:space="0" w:color="auto"/>
                <w:right w:val="none" w:sz="0" w:space="0" w:color="auto"/>
              </w:divBdr>
              <w:divsChild>
                <w:div w:id="11742967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8864287">
          <w:marLeft w:val="0"/>
          <w:marRight w:val="0"/>
          <w:marTop w:val="0"/>
          <w:marBottom w:val="0"/>
          <w:divBdr>
            <w:top w:val="none" w:sz="0" w:space="0" w:color="auto"/>
            <w:left w:val="none" w:sz="0" w:space="0" w:color="auto"/>
            <w:bottom w:val="none" w:sz="0" w:space="0" w:color="auto"/>
            <w:right w:val="none" w:sz="0" w:space="0" w:color="auto"/>
          </w:divBdr>
          <w:divsChild>
            <w:div w:id="1074354160">
              <w:marLeft w:val="180"/>
              <w:marRight w:val="240"/>
              <w:marTop w:val="0"/>
              <w:marBottom w:val="0"/>
              <w:divBdr>
                <w:top w:val="none" w:sz="0" w:space="0" w:color="auto"/>
                <w:left w:val="none" w:sz="0" w:space="0" w:color="auto"/>
                <w:bottom w:val="none" w:sz="0" w:space="0" w:color="auto"/>
                <w:right w:val="none" w:sz="0" w:space="0" w:color="auto"/>
              </w:divBdr>
            </w:div>
            <w:div w:id="180051457">
              <w:marLeft w:val="180"/>
              <w:marRight w:val="0"/>
              <w:marTop w:val="0"/>
              <w:marBottom w:val="0"/>
              <w:divBdr>
                <w:top w:val="none" w:sz="0" w:space="0" w:color="auto"/>
                <w:left w:val="none" w:sz="0" w:space="0" w:color="auto"/>
                <w:bottom w:val="none" w:sz="0" w:space="0" w:color="auto"/>
                <w:right w:val="none" w:sz="0" w:space="0" w:color="auto"/>
              </w:divBdr>
              <w:divsChild>
                <w:div w:id="9697023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62392166">
          <w:marLeft w:val="0"/>
          <w:marRight w:val="0"/>
          <w:marTop w:val="0"/>
          <w:marBottom w:val="0"/>
          <w:divBdr>
            <w:top w:val="none" w:sz="0" w:space="0" w:color="auto"/>
            <w:left w:val="none" w:sz="0" w:space="0" w:color="auto"/>
            <w:bottom w:val="none" w:sz="0" w:space="0" w:color="auto"/>
            <w:right w:val="none" w:sz="0" w:space="0" w:color="auto"/>
          </w:divBdr>
          <w:divsChild>
            <w:div w:id="505824396">
              <w:marLeft w:val="180"/>
              <w:marRight w:val="240"/>
              <w:marTop w:val="0"/>
              <w:marBottom w:val="0"/>
              <w:divBdr>
                <w:top w:val="none" w:sz="0" w:space="0" w:color="auto"/>
                <w:left w:val="none" w:sz="0" w:space="0" w:color="auto"/>
                <w:bottom w:val="none" w:sz="0" w:space="0" w:color="auto"/>
                <w:right w:val="none" w:sz="0" w:space="0" w:color="auto"/>
              </w:divBdr>
            </w:div>
            <w:div w:id="147478663">
              <w:marLeft w:val="180"/>
              <w:marRight w:val="0"/>
              <w:marTop w:val="0"/>
              <w:marBottom w:val="0"/>
              <w:divBdr>
                <w:top w:val="none" w:sz="0" w:space="0" w:color="auto"/>
                <w:left w:val="none" w:sz="0" w:space="0" w:color="auto"/>
                <w:bottom w:val="none" w:sz="0" w:space="0" w:color="auto"/>
                <w:right w:val="none" w:sz="0" w:space="0" w:color="auto"/>
              </w:divBdr>
              <w:divsChild>
                <w:div w:id="12286072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4306522">
      <w:bodyDiv w:val="1"/>
      <w:marLeft w:val="0"/>
      <w:marRight w:val="0"/>
      <w:marTop w:val="0"/>
      <w:marBottom w:val="0"/>
      <w:divBdr>
        <w:top w:val="none" w:sz="0" w:space="0" w:color="auto"/>
        <w:left w:val="none" w:sz="0" w:space="0" w:color="auto"/>
        <w:bottom w:val="none" w:sz="0" w:space="0" w:color="auto"/>
        <w:right w:val="none" w:sz="0" w:space="0" w:color="auto"/>
      </w:divBdr>
    </w:div>
    <w:div w:id="374888993">
      <w:bodyDiv w:val="1"/>
      <w:marLeft w:val="0"/>
      <w:marRight w:val="0"/>
      <w:marTop w:val="0"/>
      <w:marBottom w:val="0"/>
      <w:divBdr>
        <w:top w:val="none" w:sz="0" w:space="0" w:color="auto"/>
        <w:left w:val="none" w:sz="0" w:space="0" w:color="auto"/>
        <w:bottom w:val="none" w:sz="0" w:space="0" w:color="auto"/>
        <w:right w:val="none" w:sz="0" w:space="0" w:color="auto"/>
      </w:divBdr>
    </w:div>
    <w:div w:id="384717199">
      <w:bodyDiv w:val="1"/>
      <w:marLeft w:val="0"/>
      <w:marRight w:val="0"/>
      <w:marTop w:val="0"/>
      <w:marBottom w:val="0"/>
      <w:divBdr>
        <w:top w:val="none" w:sz="0" w:space="0" w:color="auto"/>
        <w:left w:val="none" w:sz="0" w:space="0" w:color="auto"/>
        <w:bottom w:val="none" w:sz="0" w:space="0" w:color="auto"/>
        <w:right w:val="none" w:sz="0" w:space="0" w:color="auto"/>
      </w:divBdr>
    </w:div>
    <w:div w:id="405109054">
      <w:bodyDiv w:val="1"/>
      <w:marLeft w:val="0"/>
      <w:marRight w:val="0"/>
      <w:marTop w:val="0"/>
      <w:marBottom w:val="0"/>
      <w:divBdr>
        <w:top w:val="none" w:sz="0" w:space="0" w:color="auto"/>
        <w:left w:val="none" w:sz="0" w:space="0" w:color="auto"/>
        <w:bottom w:val="none" w:sz="0" w:space="0" w:color="auto"/>
        <w:right w:val="none" w:sz="0" w:space="0" w:color="auto"/>
      </w:divBdr>
    </w:div>
    <w:div w:id="453448242">
      <w:bodyDiv w:val="1"/>
      <w:marLeft w:val="0"/>
      <w:marRight w:val="0"/>
      <w:marTop w:val="0"/>
      <w:marBottom w:val="0"/>
      <w:divBdr>
        <w:top w:val="none" w:sz="0" w:space="0" w:color="auto"/>
        <w:left w:val="none" w:sz="0" w:space="0" w:color="auto"/>
        <w:bottom w:val="none" w:sz="0" w:space="0" w:color="auto"/>
        <w:right w:val="none" w:sz="0" w:space="0" w:color="auto"/>
      </w:divBdr>
    </w:div>
    <w:div w:id="460853430">
      <w:bodyDiv w:val="1"/>
      <w:marLeft w:val="0"/>
      <w:marRight w:val="0"/>
      <w:marTop w:val="0"/>
      <w:marBottom w:val="0"/>
      <w:divBdr>
        <w:top w:val="none" w:sz="0" w:space="0" w:color="auto"/>
        <w:left w:val="none" w:sz="0" w:space="0" w:color="auto"/>
        <w:bottom w:val="none" w:sz="0" w:space="0" w:color="auto"/>
        <w:right w:val="none" w:sz="0" w:space="0" w:color="auto"/>
      </w:divBdr>
      <w:divsChild>
        <w:div w:id="883491802">
          <w:marLeft w:val="0"/>
          <w:marRight w:val="0"/>
          <w:marTop w:val="0"/>
          <w:marBottom w:val="0"/>
          <w:divBdr>
            <w:top w:val="none" w:sz="0" w:space="0" w:color="auto"/>
            <w:left w:val="none" w:sz="0" w:space="0" w:color="auto"/>
            <w:bottom w:val="none" w:sz="0" w:space="0" w:color="auto"/>
            <w:right w:val="none" w:sz="0" w:space="0" w:color="auto"/>
          </w:divBdr>
          <w:divsChild>
            <w:div w:id="516846961">
              <w:marLeft w:val="0"/>
              <w:marRight w:val="0"/>
              <w:marTop w:val="0"/>
              <w:marBottom w:val="0"/>
              <w:divBdr>
                <w:top w:val="none" w:sz="0" w:space="0" w:color="auto"/>
                <w:left w:val="none" w:sz="0" w:space="0" w:color="auto"/>
                <w:bottom w:val="none" w:sz="0" w:space="0" w:color="auto"/>
                <w:right w:val="none" w:sz="0" w:space="0" w:color="auto"/>
              </w:divBdr>
            </w:div>
            <w:div w:id="324670665">
              <w:marLeft w:val="0"/>
              <w:marRight w:val="0"/>
              <w:marTop w:val="0"/>
              <w:marBottom w:val="0"/>
              <w:divBdr>
                <w:top w:val="none" w:sz="0" w:space="0" w:color="auto"/>
                <w:left w:val="none" w:sz="0" w:space="0" w:color="auto"/>
                <w:bottom w:val="none" w:sz="0" w:space="0" w:color="auto"/>
                <w:right w:val="none" w:sz="0" w:space="0" w:color="auto"/>
              </w:divBdr>
            </w:div>
            <w:div w:id="1998848624">
              <w:marLeft w:val="0"/>
              <w:marRight w:val="0"/>
              <w:marTop w:val="0"/>
              <w:marBottom w:val="0"/>
              <w:divBdr>
                <w:top w:val="none" w:sz="0" w:space="0" w:color="auto"/>
                <w:left w:val="none" w:sz="0" w:space="0" w:color="auto"/>
                <w:bottom w:val="none" w:sz="0" w:space="0" w:color="auto"/>
                <w:right w:val="none" w:sz="0" w:space="0" w:color="auto"/>
              </w:divBdr>
            </w:div>
            <w:div w:id="463736185">
              <w:marLeft w:val="0"/>
              <w:marRight w:val="0"/>
              <w:marTop w:val="0"/>
              <w:marBottom w:val="0"/>
              <w:divBdr>
                <w:top w:val="none" w:sz="0" w:space="0" w:color="auto"/>
                <w:left w:val="none" w:sz="0" w:space="0" w:color="auto"/>
                <w:bottom w:val="none" w:sz="0" w:space="0" w:color="auto"/>
                <w:right w:val="none" w:sz="0" w:space="0" w:color="auto"/>
              </w:divBdr>
            </w:div>
            <w:div w:id="1985894661">
              <w:marLeft w:val="0"/>
              <w:marRight w:val="0"/>
              <w:marTop w:val="0"/>
              <w:marBottom w:val="0"/>
              <w:divBdr>
                <w:top w:val="none" w:sz="0" w:space="0" w:color="auto"/>
                <w:left w:val="none" w:sz="0" w:space="0" w:color="auto"/>
                <w:bottom w:val="none" w:sz="0" w:space="0" w:color="auto"/>
                <w:right w:val="none" w:sz="0" w:space="0" w:color="auto"/>
              </w:divBdr>
            </w:div>
          </w:divsChild>
        </w:div>
        <w:div w:id="1463812559">
          <w:marLeft w:val="0"/>
          <w:marRight w:val="0"/>
          <w:marTop w:val="0"/>
          <w:marBottom w:val="0"/>
          <w:divBdr>
            <w:top w:val="none" w:sz="0" w:space="0" w:color="auto"/>
            <w:left w:val="none" w:sz="0" w:space="0" w:color="auto"/>
            <w:bottom w:val="none" w:sz="0" w:space="0" w:color="auto"/>
            <w:right w:val="none" w:sz="0" w:space="0" w:color="auto"/>
          </w:divBdr>
        </w:div>
        <w:div w:id="1878228726">
          <w:marLeft w:val="0"/>
          <w:marRight w:val="0"/>
          <w:marTop w:val="0"/>
          <w:marBottom w:val="0"/>
          <w:divBdr>
            <w:top w:val="none" w:sz="0" w:space="0" w:color="auto"/>
            <w:left w:val="none" w:sz="0" w:space="0" w:color="auto"/>
            <w:bottom w:val="none" w:sz="0" w:space="0" w:color="auto"/>
            <w:right w:val="none" w:sz="0" w:space="0" w:color="auto"/>
          </w:divBdr>
        </w:div>
        <w:div w:id="1458254402">
          <w:marLeft w:val="0"/>
          <w:marRight w:val="0"/>
          <w:marTop w:val="0"/>
          <w:marBottom w:val="0"/>
          <w:divBdr>
            <w:top w:val="none" w:sz="0" w:space="0" w:color="auto"/>
            <w:left w:val="none" w:sz="0" w:space="0" w:color="auto"/>
            <w:bottom w:val="none" w:sz="0" w:space="0" w:color="auto"/>
            <w:right w:val="none" w:sz="0" w:space="0" w:color="auto"/>
          </w:divBdr>
        </w:div>
        <w:div w:id="461928324">
          <w:marLeft w:val="0"/>
          <w:marRight w:val="0"/>
          <w:marTop w:val="0"/>
          <w:marBottom w:val="0"/>
          <w:divBdr>
            <w:top w:val="none" w:sz="0" w:space="0" w:color="auto"/>
            <w:left w:val="none" w:sz="0" w:space="0" w:color="auto"/>
            <w:bottom w:val="none" w:sz="0" w:space="0" w:color="auto"/>
            <w:right w:val="none" w:sz="0" w:space="0" w:color="auto"/>
          </w:divBdr>
        </w:div>
        <w:div w:id="548037747">
          <w:marLeft w:val="0"/>
          <w:marRight w:val="0"/>
          <w:marTop w:val="0"/>
          <w:marBottom w:val="0"/>
          <w:divBdr>
            <w:top w:val="none" w:sz="0" w:space="0" w:color="auto"/>
            <w:left w:val="none" w:sz="0" w:space="0" w:color="auto"/>
            <w:bottom w:val="none" w:sz="0" w:space="0" w:color="auto"/>
            <w:right w:val="none" w:sz="0" w:space="0" w:color="auto"/>
          </w:divBdr>
        </w:div>
        <w:div w:id="681006621">
          <w:marLeft w:val="0"/>
          <w:marRight w:val="0"/>
          <w:marTop w:val="0"/>
          <w:marBottom w:val="0"/>
          <w:divBdr>
            <w:top w:val="none" w:sz="0" w:space="0" w:color="auto"/>
            <w:left w:val="none" w:sz="0" w:space="0" w:color="auto"/>
            <w:bottom w:val="none" w:sz="0" w:space="0" w:color="auto"/>
            <w:right w:val="none" w:sz="0" w:space="0" w:color="auto"/>
          </w:divBdr>
        </w:div>
        <w:div w:id="1098328926">
          <w:marLeft w:val="0"/>
          <w:marRight w:val="0"/>
          <w:marTop w:val="0"/>
          <w:marBottom w:val="0"/>
          <w:divBdr>
            <w:top w:val="none" w:sz="0" w:space="0" w:color="auto"/>
            <w:left w:val="none" w:sz="0" w:space="0" w:color="auto"/>
            <w:bottom w:val="none" w:sz="0" w:space="0" w:color="auto"/>
            <w:right w:val="none" w:sz="0" w:space="0" w:color="auto"/>
          </w:divBdr>
        </w:div>
        <w:div w:id="1000087889">
          <w:marLeft w:val="0"/>
          <w:marRight w:val="0"/>
          <w:marTop w:val="0"/>
          <w:marBottom w:val="0"/>
          <w:divBdr>
            <w:top w:val="none" w:sz="0" w:space="0" w:color="auto"/>
            <w:left w:val="none" w:sz="0" w:space="0" w:color="auto"/>
            <w:bottom w:val="none" w:sz="0" w:space="0" w:color="auto"/>
            <w:right w:val="none" w:sz="0" w:space="0" w:color="auto"/>
          </w:divBdr>
        </w:div>
        <w:div w:id="999700538">
          <w:marLeft w:val="0"/>
          <w:marRight w:val="0"/>
          <w:marTop w:val="0"/>
          <w:marBottom w:val="0"/>
          <w:divBdr>
            <w:top w:val="none" w:sz="0" w:space="0" w:color="auto"/>
            <w:left w:val="none" w:sz="0" w:space="0" w:color="auto"/>
            <w:bottom w:val="none" w:sz="0" w:space="0" w:color="auto"/>
            <w:right w:val="none" w:sz="0" w:space="0" w:color="auto"/>
          </w:divBdr>
        </w:div>
        <w:div w:id="499656308">
          <w:marLeft w:val="0"/>
          <w:marRight w:val="0"/>
          <w:marTop w:val="0"/>
          <w:marBottom w:val="0"/>
          <w:divBdr>
            <w:top w:val="none" w:sz="0" w:space="0" w:color="auto"/>
            <w:left w:val="none" w:sz="0" w:space="0" w:color="auto"/>
            <w:bottom w:val="none" w:sz="0" w:space="0" w:color="auto"/>
            <w:right w:val="none" w:sz="0" w:space="0" w:color="auto"/>
          </w:divBdr>
        </w:div>
        <w:div w:id="230383660">
          <w:marLeft w:val="0"/>
          <w:marRight w:val="0"/>
          <w:marTop w:val="0"/>
          <w:marBottom w:val="0"/>
          <w:divBdr>
            <w:top w:val="none" w:sz="0" w:space="0" w:color="auto"/>
            <w:left w:val="none" w:sz="0" w:space="0" w:color="auto"/>
            <w:bottom w:val="none" w:sz="0" w:space="0" w:color="auto"/>
            <w:right w:val="none" w:sz="0" w:space="0" w:color="auto"/>
          </w:divBdr>
          <w:divsChild>
            <w:div w:id="1319262335">
              <w:marLeft w:val="0"/>
              <w:marRight w:val="0"/>
              <w:marTop w:val="0"/>
              <w:marBottom w:val="0"/>
              <w:divBdr>
                <w:top w:val="none" w:sz="0" w:space="0" w:color="auto"/>
                <w:left w:val="none" w:sz="0" w:space="0" w:color="auto"/>
                <w:bottom w:val="none" w:sz="0" w:space="0" w:color="auto"/>
                <w:right w:val="none" w:sz="0" w:space="0" w:color="auto"/>
              </w:divBdr>
            </w:div>
            <w:div w:id="680860030">
              <w:marLeft w:val="0"/>
              <w:marRight w:val="0"/>
              <w:marTop w:val="0"/>
              <w:marBottom w:val="0"/>
              <w:divBdr>
                <w:top w:val="none" w:sz="0" w:space="0" w:color="auto"/>
                <w:left w:val="none" w:sz="0" w:space="0" w:color="auto"/>
                <w:bottom w:val="none" w:sz="0" w:space="0" w:color="auto"/>
                <w:right w:val="none" w:sz="0" w:space="0" w:color="auto"/>
              </w:divBdr>
            </w:div>
            <w:div w:id="2091385102">
              <w:marLeft w:val="0"/>
              <w:marRight w:val="0"/>
              <w:marTop w:val="0"/>
              <w:marBottom w:val="0"/>
              <w:divBdr>
                <w:top w:val="none" w:sz="0" w:space="0" w:color="auto"/>
                <w:left w:val="none" w:sz="0" w:space="0" w:color="auto"/>
                <w:bottom w:val="none" w:sz="0" w:space="0" w:color="auto"/>
                <w:right w:val="none" w:sz="0" w:space="0" w:color="auto"/>
              </w:divBdr>
            </w:div>
            <w:div w:id="1877113637">
              <w:marLeft w:val="0"/>
              <w:marRight w:val="0"/>
              <w:marTop w:val="0"/>
              <w:marBottom w:val="0"/>
              <w:divBdr>
                <w:top w:val="none" w:sz="0" w:space="0" w:color="auto"/>
                <w:left w:val="none" w:sz="0" w:space="0" w:color="auto"/>
                <w:bottom w:val="none" w:sz="0" w:space="0" w:color="auto"/>
                <w:right w:val="none" w:sz="0" w:space="0" w:color="auto"/>
              </w:divBdr>
            </w:div>
            <w:div w:id="2011365716">
              <w:marLeft w:val="0"/>
              <w:marRight w:val="0"/>
              <w:marTop w:val="0"/>
              <w:marBottom w:val="0"/>
              <w:divBdr>
                <w:top w:val="none" w:sz="0" w:space="0" w:color="auto"/>
                <w:left w:val="none" w:sz="0" w:space="0" w:color="auto"/>
                <w:bottom w:val="none" w:sz="0" w:space="0" w:color="auto"/>
                <w:right w:val="none" w:sz="0" w:space="0" w:color="auto"/>
              </w:divBdr>
            </w:div>
          </w:divsChild>
        </w:div>
        <w:div w:id="446463891">
          <w:marLeft w:val="0"/>
          <w:marRight w:val="0"/>
          <w:marTop w:val="0"/>
          <w:marBottom w:val="0"/>
          <w:divBdr>
            <w:top w:val="none" w:sz="0" w:space="0" w:color="auto"/>
            <w:left w:val="none" w:sz="0" w:space="0" w:color="auto"/>
            <w:bottom w:val="none" w:sz="0" w:space="0" w:color="auto"/>
            <w:right w:val="none" w:sz="0" w:space="0" w:color="auto"/>
          </w:divBdr>
        </w:div>
        <w:div w:id="1594701971">
          <w:marLeft w:val="0"/>
          <w:marRight w:val="0"/>
          <w:marTop w:val="0"/>
          <w:marBottom w:val="0"/>
          <w:divBdr>
            <w:top w:val="none" w:sz="0" w:space="0" w:color="auto"/>
            <w:left w:val="none" w:sz="0" w:space="0" w:color="auto"/>
            <w:bottom w:val="none" w:sz="0" w:space="0" w:color="auto"/>
            <w:right w:val="none" w:sz="0" w:space="0" w:color="auto"/>
          </w:divBdr>
        </w:div>
        <w:div w:id="1974021940">
          <w:marLeft w:val="0"/>
          <w:marRight w:val="0"/>
          <w:marTop w:val="0"/>
          <w:marBottom w:val="0"/>
          <w:divBdr>
            <w:top w:val="none" w:sz="0" w:space="0" w:color="auto"/>
            <w:left w:val="none" w:sz="0" w:space="0" w:color="auto"/>
            <w:bottom w:val="none" w:sz="0" w:space="0" w:color="auto"/>
            <w:right w:val="none" w:sz="0" w:space="0" w:color="auto"/>
          </w:divBdr>
        </w:div>
        <w:div w:id="2135558642">
          <w:marLeft w:val="0"/>
          <w:marRight w:val="0"/>
          <w:marTop w:val="0"/>
          <w:marBottom w:val="0"/>
          <w:divBdr>
            <w:top w:val="none" w:sz="0" w:space="0" w:color="auto"/>
            <w:left w:val="none" w:sz="0" w:space="0" w:color="auto"/>
            <w:bottom w:val="none" w:sz="0" w:space="0" w:color="auto"/>
            <w:right w:val="none" w:sz="0" w:space="0" w:color="auto"/>
          </w:divBdr>
        </w:div>
        <w:div w:id="433132467">
          <w:marLeft w:val="0"/>
          <w:marRight w:val="0"/>
          <w:marTop w:val="0"/>
          <w:marBottom w:val="0"/>
          <w:divBdr>
            <w:top w:val="none" w:sz="0" w:space="0" w:color="auto"/>
            <w:left w:val="none" w:sz="0" w:space="0" w:color="auto"/>
            <w:bottom w:val="none" w:sz="0" w:space="0" w:color="auto"/>
            <w:right w:val="none" w:sz="0" w:space="0" w:color="auto"/>
          </w:divBdr>
        </w:div>
        <w:div w:id="1321353110">
          <w:marLeft w:val="0"/>
          <w:marRight w:val="0"/>
          <w:marTop w:val="0"/>
          <w:marBottom w:val="0"/>
          <w:divBdr>
            <w:top w:val="none" w:sz="0" w:space="0" w:color="auto"/>
            <w:left w:val="none" w:sz="0" w:space="0" w:color="auto"/>
            <w:bottom w:val="none" w:sz="0" w:space="0" w:color="auto"/>
            <w:right w:val="none" w:sz="0" w:space="0" w:color="auto"/>
          </w:divBdr>
          <w:divsChild>
            <w:div w:id="1396010015">
              <w:marLeft w:val="0"/>
              <w:marRight w:val="0"/>
              <w:marTop w:val="0"/>
              <w:marBottom w:val="0"/>
              <w:divBdr>
                <w:top w:val="none" w:sz="0" w:space="0" w:color="auto"/>
                <w:left w:val="none" w:sz="0" w:space="0" w:color="auto"/>
                <w:bottom w:val="none" w:sz="0" w:space="0" w:color="auto"/>
                <w:right w:val="none" w:sz="0" w:space="0" w:color="auto"/>
              </w:divBdr>
            </w:div>
            <w:div w:id="297492016">
              <w:marLeft w:val="0"/>
              <w:marRight w:val="0"/>
              <w:marTop w:val="0"/>
              <w:marBottom w:val="0"/>
              <w:divBdr>
                <w:top w:val="none" w:sz="0" w:space="0" w:color="auto"/>
                <w:left w:val="none" w:sz="0" w:space="0" w:color="auto"/>
                <w:bottom w:val="none" w:sz="0" w:space="0" w:color="auto"/>
                <w:right w:val="none" w:sz="0" w:space="0" w:color="auto"/>
              </w:divBdr>
            </w:div>
            <w:div w:id="1761027237">
              <w:marLeft w:val="0"/>
              <w:marRight w:val="0"/>
              <w:marTop w:val="0"/>
              <w:marBottom w:val="0"/>
              <w:divBdr>
                <w:top w:val="none" w:sz="0" w:space="0" w:color="auto"/>
                <w:left w:val="none" w:sz="0" w:space="0" w:color="auto"/>
                <w:bottom w:val="none" w:sz="0" w:space="0" w:color="auto"/>
                <w:right w:val="none" w:sz="0" w:space="0" w:color="auto"/>
              </w:divBdr>
            </w:div>
            <w:div w:id="1395422992">
              <w:marLeft w:val="0"/>
              <w:marRight w:val="0"/>
              <w:marTop w:val="0"/>
              <w:marBottom w:val="0"/>
              <w:divBdr>
                <w:top w:val="none" w:sz="0" w:space="0" w:color="auto"/>
                <w:left w:val="none" w:sz="0" w:space="0" w:color="auto"/>
                <w:bottom w:val="none" w:sz="0" w:space="0" w:color="auto"/>
                <w:right w:val="none" w:sz="0" w:space="0" w:color="auto"/>
              </w:divBdr>
            </w:div>
            <w:div w:id="1183518196">
              <w:marLeft w:val="0"/>
              <w:marRight w:val="0"/>
              <w:marTop w:val="0"/>
              <w:marBottom w:val="0"/>
              <w:divBdr>
                <w:top w:val="none" w:sz="0" w:space="0" w:color="auto"/>
                <w:left w:val="none" w:sz="0" w:space="0" w:color="auto"/>
                <w:bottom w:val="none" w:sz="0" w:space="0" w:color="auto"/>
                <w:right w:val="none" w:sz="0" w:space="0" w:color="auto"/>
              </w:divBdr>
            </w:div>
          </w:divsChild>
        </w:div>
        <w:div w:id="1700204817">
          <w:marLeft w:val="0"/>
          <w:marRight w:val="0"/>
          <w:marTop w:val="0"/>
          <w:marBottom w:val="0"/>
          <w:divBdr>
            <w:top w:val="none" w:sz="0" w:space="0" w:color="auto"/>
            <w:left w:val="none" w:sz="0" w:space="0" w:color="auto"/>
            <w:bottom w:val="none" w:sz="0" w:space="0" w:color="auto"/>
            <w:right w:val="none" w:sz="0" w:space="0" w:color="auto"/>
          </w:divBdr>
        </w:div>
        <w:div w:id="1289435590">
          <w:marLeft w:val="0"/>
          <w:marRight w:val="0"/>
          <w:marTop w:val="0"/>
          <w:marBottom w:val="0"/>
          <w:divBdr>
            <w:top w:val="none" w:sz="0" w:space="0" w:color="auto"/>
            <w:left w:val="none" w:sz="0" w:space="0" w:color="auto"/>
            <w:bottom w:val="none" w:sz="0" w:space="0" w:color="auto"/>
            <w:right w:val="none" w:sz="0" w:space="0" w:color="auto"/>
          </w:divBdr>
        </w:div>
        <w:div w:id="2066558874">
          <w:marLeft w:val="0"/>
          <w:marRight w:val="0"/>
          <w:marTop w:val="0"/>
          <w:marBottom w:val="0"/>
          <w:divBdr>
            <w:top w:val="none" w:sz="0" w:space="0" w:color="auto"/>
            <w:left w:val="none" w:sz="0" w:space="0" w:color="auto"/>
            <w:bottom w:val="none" w:sz="0" w:space="0" w:color="auto"/>
            <w:right w:val="none" w:sz="0" w:space="0" w:color="auto"/>
          </w:divBdr>
        </w:div>
        <w:div w:id="965047367">
          <w:marLeft w:val="0"/>
          <w:marRight w:val="0"/>
          <w:marTop w:val="0"/>
          <w:marBottom w:val="0"/>
          <w:divBdr>
            <w:top w:val="none" w:sz="0" w:space="0" w:color="auto"/>
            <w:left w:val="none" w:sz="0" w:space="0" w:color="auto"/>
            <w:bottom w:val="none" w:sz="0" w:space="0" w:color="auto"/>
            <w:right w:val="none" w:sz="0" w:space="0" w:color="auto"/>
          </w:divBdr>
        </w:div>
        <w:div w:id="2042589801">
          <w:marLeft w:val="0"/>
          <w:marRight w:val="0"/>
          <w:marTop w:val="0"/>
          <w:marBottom w:val="0"/>
          <w:divBdr>
            <w:top w:val="none" w:sz="0" w:space="0" w:color="auto"/>
            <w:left w:val="none" w:sz="0" w:space="0" w:color="auto"/>
            <w:bottom w:val="none" w:sz="0" w:space="0" w:color="auto"/>
            <w:right w:val="none" w:sz="0" w:space="0" w:color="auto"/>
          </w:divBdr>
        </w:div>
        <w:div w:id="41910007">
          <w:marLeft w:val="0"/>
          <w:marRight w:val="0"/>
          <w:marTop w:val="0"/>
          <w:marBottom w:val="0"/>
          <w:divBdr>
            <w:top w:val="none" w:sz="0" w:space="0" w:color="auto"/>
            <w:left w:val="none" w:sz="0" w:space="0" w:color="auto"/>
            <w:bottom w:val="none" w:sz="0" w:space="0" w:color="auto"/>
            <w:right w:val="none" w:sz="0" w:space="0" w:color="auto"/>
          </w:divBdr>
          <w:divsChild>
            <w:div w:id="1633944414">
              <w:marLeft w:val="0"/>
              <w:marRight w:val="0"/>
              <w:marTop w:val="0"/>
              <w:marBottom w:val="0"/>
              <w:divBdr>
                <w:top w:val="none" w:sz="0" w:space="0" w:color="auto"/>
                <w:left w:val="none" w:sz="0" w:space="0" w:color="auto"/>
                <w:bottom w:val="none" w:sz="0" w:space="0" w:color="auto"/>
                <w:right w:val="none" w:sz="0" w:space="0" w:color="auto"/>
              </w:divBdr>
            </w:div>
            <w:div w:id="951127794">
              <w:marLeft w:val="0"/>
              <w:marRight w:val="0"/>
              <w:marTop w:val="0"/>
              <w:marBottom w:val="0"/>
              <w:divBdr>
                <w:top w:val="none" w:sz="0" w:space="0" w:color="auto"/>
                <w:left w:val="none" w:sz="0" w:space="0" w:color="auto"/>
                <w:bottom w:val="none" w:sz="0" w:space="0" w:color="auto"/>
                <w:right w:val="none" w:sz="0" w:space="0" w:color="auto"/>
              </w:divBdr>
            </w:div>
            <w:div w:id="1780644447">
              <w:marLeft w:val="0"/>
              <w:marRight w:val="0"/>
              <w:marTop w:val="0"/>
              <w:marBottom w:val="0"/>
              <w:divBdr>
                <w:top w:val="none" w:sz="0" w:space="0" w:color="auto"/>
                <w:left w:val="none" w:sz="0" w:space="0" w:color="auto"/>
                <w:bottom w:val="none" w:sz="0" w:space="0" w:color="auto"/>
                <w:right w:val="none" w:sz="0" w:space="0" w:color="auto"/>
              </w:divBdr>
            </w:div>
            <w:div w:id="903176162">
              <w:marLeft w:val="0"/>
              <w:marRight w:val="0"/>
              <w:marTop w:val="0"/>
              <w:marBottom w:val="0"/>
              <w:divBdr>
                <w:top w:val="none" w:sz="0" w:space="0" w:color="auto"/>
                <w:left w:val="none" w:sz="0" w:space="0" w:color="auto"/>
                <w:bottom w:val="none" w:sz="0" w:space="0" w:color="auto"/>
                <w:right w:val="none" w:sz="0" w:space="0" w:color="auto"/>
              </w:divBdr>
            </w:div>
            <w:div w:id="2020616832">
              <w:marLeft w:val="0"/>
              <w:marRight w:val="0"/>
              <w:marTop w:val="0"/>
              <w:marBottom w:val="0"/>
              <w:divBdr>
                <w:top w:val="none" w:sz="0" w:space="0" w:color="auto"/>
                <w:left w:val="none" w:sz="0" w:space="0" w:color="auto"/>
                <w:bottom w:val="none" w:sz="0" w:space="0" w:color="auto"/>
                <w:right w:val="none" w:sz="0" w:space="0" w:color="auto"/>
              </w:divBdr>
            </w:div>
          </w:divsChild>
        </w:div>
        <w:div w:id="819225088">
          <w:marLeft w:val="0"/>
          <w:marRight w:val="0"/>
          <w:marTop w:val="0"/>
          <w:marBottom w:val="0"/>
          <w:divBdr>
            <w:top w:val="none" w:sz="0" w:space="0" w:color="auto"/>
            <w:left w:val="none" w:sz="0" w:space="0" w:color="auto"/>
            <w:bottom w:val="none" w:sz="0" w:space="0" w:color="auto"/>
            <w:right w:val="none" w:sz="0" w:space="0" w:color="auto"/>
          </w:divBdr>
          <w:divsChild>
            <w:div w:id="777914680">
              <w:marLeft w:val="0"/>
              <w:marRight w:val="0"/>
              <w:marTop w:val="0"/>
              <w:marBottom w:val="0"/>
              <w:divBdr>
                <w:top w:val="none" w:sz="0" w:space="0" w:color="auto"/>
                <w:left w:val="none" w:sz="0" w:space="0" w:color="auto"/>
                <w:bottom w:val="none" w:sz="0" w:space="0" w:color="auto"/>
                <w:right w:val="none" w:sz="0" w:space="0" w:color="auto"/>
              </w:divBdr>
            </w:div>
            <w:div w:id="1127314431">
              <w:marLeft w:val="0"/>
              <w:marRight w:val="0"/>
              <w:marTop w:val="0"/>
              <w:marBottom w:val="0"/>
              <w:divBdr>
                <w:top w:val="none" w:sz="0" w:space="0" w:color="auto"/>
                <w:left w:val="none" w:sz="0" w:space="0" w:color="auto"/>
                <w:bottom w:val="none" w:sz="0" w:space="0" w:color="auto"/>
                <w:right w:val="none" w:sz="0" w:space="0" w:color="auto"/>
              </w:divBdr>
            </w:div>
            <w:div w:id="783112729">
              <w:marLeft w:val="0"/>
              <w:marRight w:val="0"/>
              <w:marTop w:val="0"/>
              <w:marBottom w:val="0"/>
              <w:divBdr>
                <w:top w:val="none" w:sz="0" w:space="0" w:color="auto"/>
                <w:left w:val="none" w:sz="0" w:space="0" w:color="auto"/>
                <w:bottom w:val="none" w:sz="0" w:space="0" w:color="auto"/>
                <w:right w:val="none" w:sz="0" w:space="0" w:color="auto"/>
              </w:divBdr>
            </w:div>
            <w:div w:id="21325752">
              <w:marLeft w:val="0"/>
              <w:marRight w:val="0"/>
              <w:marTop w:val="0"/>
              <w:marBottom w:val="0"/>
              <w:divBdr>
                <w:top w:val="none" w:sz="0" w:space="0" w:color="auto"/>
                <w:left w:val="none" w:sz="0" w:space="0" w:color="auto"/>
                <w:bottom w:val="none" w:sz="0" w:space="0" w:color="auto"/>
                <w:right w:val="none" w:sz="0" w:space="0" w:color="auto"/>
              </w:divBdr>
            </w:div>
          </w:divsChild>
        </w:div>
        <w:div w:id="1133862308">
          <w:marLeft w:val="0"/>
          <w:marRight w:val="0"/>
          <w:marTop w:val="0"/>
          <w:marBottom w:val="0"/>
          <w:divBdr>
            <w:top w:val="none" w:sz="0" w:space="0" w:color="auto"/>
            <w:left w:val="none" w:sz="0" w:space="0" w:color="auto"/>
            <w:bottom w:val="none" w:sz="0" w:space="0" w:color="auto"/>
            <w:right w:val="none" w:sz="0" w:space="0" w:color="auto"/>
          </w:divBdr>
          <w:divsChild>
            <w:div w:id="1245534814">
              <w:marLeft w:val="0"/>
              <w:marRight w:val="0"/>
              <w:marTop w:val="0"/>
              <w:marBottom w:val="0"/>
              <w:divBdr>
                <w:top w:val="none" w:sz="0" w:space="0" w:color="auto"/>
                <w:left w:val="none" w:sz="0" w:space="0" w:color="auto"/>
                <w:bottom w:val="none" w:sz="0" w:space="0" w:color="auto"/>
                <w:right w:val="none" w:sz="0" w:space="0" w:color="auto"/>
              </w:divBdr>
            </w:div>
            <w:div w:id="1820490436">
              <w:marLeft w:val="0"/>
              <w:marRight w:val="0"/>
              <w:marTop w:val="0"/>
              <w:marBottom w:val="0"/>
              <w:divBdr>
                <w:top w:val="none" w:sz="0" w:space="0" w:color="auto"/>
                <w:left w:val="none" w:sz="0" w:space="0" w:color="auto"/>
                <w:bottom w:val="none" w:sz="0" w:space="0" w:color="auto"/>
                <w:right w:val="none" w:sz="0" w:space="0" w:color="auto"/>
              </w:divBdr>
            </w:div>
            <w:div w:id="1597442510">
              <w:marLeft w:val="0"/>
              <w:marRight w:val="0"/>
              <w:marTop w:val="0"/>
              <w:marBottom w:val="0"/>
              <w:divBdr>
                <w:top w:val="none" w:sz="0" w:space="0" w:color="auto"/>
                <w:left w:val="none" w:sz="0" w:space="0" w:color="auto"/>
                <w:bottom w:val="none" w:sz="0" w:space="0" w:color="auto"/>
                <w:right w:val="none" w:sz="0" w:space="0" w:color="auto"/>
              </w:divBdr>
            </w:div>
            <w:div w:id="1215119621">
              <w:marLeft w:val="0"/>
              <w:marRight w:val="0"/>
              <w:marTop w:val="0"/>
              <w:marBottom w:val="0"/>
              <w:divBdr>
                <w:top w:val="none" w:sz="0" w:space="0" w:color="auto"/>
                <w:left w:val="none" w:sz="0" w:space="0" w:color="auto"/>
                <w:bottom w:val="none" w:sz="0" w:space="0" w:color="auto"/>
                <w:right w:val="none" w:sz="0" w:space="0" w:color="auto"/>
              </w:divBdr>
            </w:div>
            <w:div w:id="1962377076">
              <w:marLeft w:val="0"/>
              <w:marRight w:val="0"/>
              <w:marTop w:val="0"/>
              <w:marBottom w:val="0"/>
              <w:divBdr>
                <w:top w:val="none" w:sz="0" w:space="0" w:color="auto"/>
                <w:left w:val="none" w:sz="0" w:space="0" w:color="auto"/>
                <w:bottom w:val="none" w:sz="0" w:space="0" w:color="auto"/>
                <w:right w:val="none" w:sz="0" w:space="0" w:color="auto"/>
              </w:divBdr>
            </w:div>
          </w:divsChild>
        </w:div>
        <w:div w:id="46224810">
          <w:marLeft w:val="0"/>
          <w:marRight w:val="0"/>
          <w:marTop w:val="0"/>
          <w:marBottom w:val="0"/>
          <w:divBdr>
            <w:top w:val="none" w:sz="0" w:space="0" w:color="auto"/>
            <w:left w:val="none" w:sz="0" w:space="0" w:color="auto"/>
            <w:bottom w:val="none" w:sz="0" w:space="0" w:color="auto"/>
            <w:right w:val="none" w:sz="0" w:space="0" w:color="auto"/>
          </w:divBdr>
        </w:div>
        <w:div w:id="106314128">
          <w:marLeft w:val="0"/>
          <w:marRight w:val="0"/>
          <w:marTop w:val="0"/>
          <w:marBottom w:val="0"/>
          <w:divBdr>
            <w:top w:val="none" w:sz="0" w:space="0" w:color="auto"/>
            <w:left w:val="none" w:sz="0" w:space="0" w:color="auto"/>
            <w:bottom w:val="none" w:sz="0" w:space="0" w:color="auto"/>
            <w:right w:val="none" w:sz="0" w:space="0" w:color="auto"/>
          </w:divBdr>
        </w:div>
        <w:div w:id="1390688471">
          <w:marLeft w:val="0"/>
          <w:marRight w:val="0"/>
          <w:marTop w:val="0"/>
          <w:marBottom w:val="0"/>
          <w:divBdr>
            <w:top w:val="none" w:sz="0" w:space="0" w:color="auto"/>
            <w:left w:val="none" w:sz="0" w:space="0" w:color="auto"/>
            <w:bottom w:val="none" w:sz="0" w:space="0" w:color="auto"/>
            <w:right w:val="none" w:sz="0" w:space="0" w:color="auto"/>
          </w:divBdr>
        </w:div>
        <w:div w:id="818619578">
          <w:marLeft w:val="0"/>
          <w:marRight w:val="0"/>
          <w:marTop w:val="0"/>
          <w:marBottom w:val="0"/>
          <w:divBdr>
            <w:top w:val="none" w:sz="0" w:space="0" w:color="auto"/>
            <w:left w:val="none" w:sz="0" w:space="0" w:color="auto"/>
            <w:bottom w:val="none" w:sz="0" w:space="0" w:color="auto"/>
            <w:right w:val="none" w:sz="0" w:space="0" w:color="auto"/>
          </w:divBdr>
        </w:div>
        <w:div w:id="42752660">
          <w:marLeft w:val="0"/>
          <w:marRight w:val="0"/>
          <w:marTop w:val="0"/>
          <w:marBottom w:val="0"/>
          <w:divBdr>
            <w:top w:val="none" w:sz="0" w:space="0" w:color="auto"/>
            <w:left w:val="none" w:sz="0" w:space="0" w:color="auto"/>
            <w:bottom w:val="none" w:sz="0" w:space="0" w:color="auto"/>
            <w:right w:val="none" w:sz="0" w:space="0" w:color="auto"/>
          </w:divBdr>
        </w:div>
        <w:div w:id="353462618">
          <w:marLeft w:val="0"/>
          <w:marRight w:val="0"/>
          <w:marTop w:val="0"/>
          <w:marBottom w:val="0"/>
          <w:divBdr>
            <w:top w:val="none" w:sz="0" w:space="0" w:color="auto"/>
            <w:left w:val="none" w:sz="0" w:space="0" w:color="auto"/>
            <w:bottom w:val="none" w:sz="0" w:space="0" w:color="auto"/>
            <w:right w:val="none" w:sz="0" w:space="0" w:color="auto"/>
          </w:divBdr>
        </w:div>
        <w:div w:id="1517114865">
          <w:marLeft w:val="0"/>
          <w:marRight w:val="0"/>
          <w:marTop w:val="0"/>
          <w:marBottom w:val="0"/>
          <w:divBdr>
            <w:top w:val="none" w:sz="0" w:space="0" w:color="auto"/>
            <w:left w:val="none" w:sz="0" w:space="0" w:color="auto"/>
            <w:bottom w:val="none" w:sz="0" w:space="0" w:color="auto"/>
            <w:right w:val="none" w:sz="0" w:space="0" w:color="auto"/>
          </w:divBdr>
        </w:div>
        <w:div w:id="633953227">
          <w:marLeft w:val="0"/>
          <w:marRight w:val="0"/>
          <w:marTop w:val="0"/>
          <w:marBottom w:val="0"/>
          <w:divBdr>
            <w:top w:val="none" w:sz="0" w:space="0" w:color="auto"/>
            <w:left w:val="none" w:sz="0" w:space="0" w:color="auto"/>
            <w:bottom w:val="none" w:sz="0" w:space="0" w:color="auto"/>
            <w:right w:val="none" w:sz="0" w:space="0" w:color="auto"/>
          </w:divBdr>
        </w:div>
        <w:div w:id="311907820">
          <w:marLeft w:val="0"/>
          <w:marRight w:val="0"/>
          <w:marTop w:val="0"/>
          <w:marBottom w:val="0"/>
          <w:divBdr>
            <w:top w:val="none" w:sz="0" w:space="0" w:color="auto"/>
            <w:left w:val="none" w:sz="0" w:space="0" w:color="auto"/>
            <w:bottom w:val="none" w:sz="0" w:space="0" w:color="auto"/>
            <w:right w:val="none" w:sz="0" w:space="0" w:color="auto"/>
          </w:divBdr>
        </w:div>
        <w:div w:id="1866291174">
          <w:marLeft w:val="0"/>
          <w:marRight w:val="0"/>
          <w:marTop w:val="0"/>
          <w:marBottom w:val="0"/>
          <w:divBdr>
            <w:top w:val="none" w:sz="0" w:space="0" w:color="auto"/>
            <w:left w:val="none" w:sz="0" w:space="0" w:color="auto"/>
            <w:bottom w:val="none" w:sz="0" w:space="0" w:color="auto"/>
            <w:right w:val="none" w:sz="0" w:space="0" w:color="auto"/>
          </w:divBdr>
        </w:div>
        <w:div w:id="1206720288">
          <w:marLeft w:val="0"/>
          <w:marRight w:val="0"/>
          <w:marTop w:val="0"/>
          <w:marBottom w:val="0"/>
          <w:divBdr>
            <w:top w:val="none" w:sz="0" w:space="0" w:color="auto"/>
            <w:left w:val="none" w:sz="0" w:space="0" w:color="auto"/>
            <w:bottom w:val="none" w:sz="0" w:space="0" w:color="auto"/>
            <w:right w:val="none" w:sz="0" w:space="0" w:color="auto"/>
          </w:divBdr>
        </w:div>
        <w:div w:id="994265784">
          <w:marLeft w:val="0"/>
          <w:marRight w:val="0"/>
          <w:marTop w:val="0"/>
          <w:marBottom w:val="0"/>
          <w:divBdr>
            <w:top w:val="none" w:sz="0" w:space="0" w:color="auto"/>
            <w:left w:val="none" w:sz="0" w:space="0" w:color="auto"/>
            <w:bottom w:val="none" w:sz="0" w:space="0" w:color="auto"/>
            <w:right w:val="none" w:sz="0" w:space="0" w:color="auto"/>
          </w:divBdr>
        </w:div>
        <w:div w:id="268513699">
          <w:marLeft w:val="0"/>
          <w:marRight w:val="0"/>
          <w:marTop w:val="0"/>
          <w:marBottom w:val="0"/>
          <w:divBdr>
            <w:top w:val="none" w:sz="0" w:space="0" w:color="auto"/>
            <w:left w:val="none" w:sz="0" w:space="0" w:color="auto"/>
            <w:bottom w:val="none" w:sz="0" w:space="0" w:color="auto"/>
            <w:right w:val="none" w:sz="0" w:space="0" w:color="auto"/>
          </w:divBdr>
        </w:div>
        <w:div w:id="1646203121">
          <w:marLeft w:val="0"/>
          <w:marRight w:val="0"/>
          <w:marTop w:val="0"/>
          <w:marBottom w:val="0"/>
          <w:divBdr>
            <w:top w:val="none" w:sz="0" w:space="0" w:color="auto"/>
            <w:left w:val="none" w:sz="0" w:space="0" w:color="auto"/>
            <w:bottom w:val="none" w:sz="0" w:space="0" w:color="auto"/>
            <w:right w:val="none" w:sz="0" w:space="0" w:color="auto"/>
          </w:divBdr>
        </w:div>
        <w:div w:id="1747679051">
          <w:marLeft w:val="0"/>
          <w:marRight w:val="0"/>
          <w:marTop w:val="0"/>
          <w:marBottom w:val="0"/>
          <w:divBdr>
            <w:top w:val="none" w:sz="0" w:space="0" w:color="auto"/>
            <w:left w:val="none" w:sz="0" w:space="0" w:color="auto"/>
            <w:bottom w:val="none" w:sz="0" w:space="0" w:color="auto"/>
            <w:right w:val="none" w:sz="0" w:space="0" w:color="auto"/>
          </w:divBdr>
        </w:div>
        <w:div w:id="2112118438">
          <w:marLeft w:val="0"/>
          <w:marRight w:val="0"/>
          <w:marTop w:val="0"/>
          <w:marBottom w:val="0"/>
          <w:divBdr>
            <w:top w:val="none" w:sz="0" w:space="0" w:color="auto"/>
            <w:left w:val="none" w:sz="0" w:space="0" w:color="auto"/>
            <w:bottom w:val="none" w:sz="0" w:space="0" w:color="auto"/>
            <w:right w:val="none" w:sz="0" w:space="0" w:color="auto"/>
          </w:divBdr>
          <w:divsChild>
            <w:div w:id="2116709548">
              <w:marLeft w:val="0"/>
              <w:marRight w:val="0"/>
              <w:marTop w:val="0"/>
              <w:marBottom w:val="0"/>
              <w:divBdr>
                <w:top w:val="none" w:sz="0" w:space="0" w:color="auto"/>
                <w:left w:val="none" w:sz="0" w:space="0" w:color="auto"/>
                <w:bottom w:val="none" w:sz="0" w:space="0" w:color="auto"/>
                <w:right w:val="none" w:sz="0" w:space="0" w:color="auto"/>
              </w:divBdr>
            </w:div>
            <w:div w:id="855776190">
              <w:marLeft w:val="0"/>
              <w:marRight w:val="0"/>
              <w:marTop w:val="0"/>
              <w:marBottom w:val="0"/>
              <w:divBdr>
                <w:top w:val="none" w:sz="0" w:space="0" w:color="auto"/>
                <w:left w:val="none" w:sz="0" w:space="0" w:color="auto"/>
                <w:bottom w:val="none" w:sz="0" w:space="0" w:color="auto"/>
                <w:right w:val="none" w:sz="0" w:space="0" w:color="auto"/>
              </w:divBdr>
            </w:div>
            <w:div w:id="1690373926">
              <w:marLeft w:val="0"/>
              <w:marRight w:val="0"/>
              <w:marTop w:val="0"/>
              <w:marBottom w:val="0"/>
              <w:divBdr>
                <w:top w:val="none" w:sz="0" w:space="0" w:color="auto"/>
                <w:left w:val="none" w:sz="0" w:space="0" w:color="auto"/>
                <w:bottom w:val="none" w:sz="0" w:space="0" w:color="auto"/>
                <w:right w:val="none" w:sz="0" w:space="0" w:color="auto"/>
              </w:divBdr>
            </w:div>
            <w:div w:id="730924836">
              <w:marLeft w:val="0"/>
              <w:marRight w:val="0"/>
              <w:marTop w:val="0"/>
              <w:marBottom w:val="0"/>
              <w:divBdr>
                <w:top w:val="none" w:sz="0" w:space="0" w:color="auto"/>
                <w:left w:val="none" w:sz="0" w:space="0" w:color="auto"/>
                <w:bottom w:val="none" w:sz="0" w:space="0" w:color="auto"/>
                <w:right w:val="none" w:sz="0" w:space="0" w:color="auto"/>
              </w:divBdr>
            </w:div>
            <w:div w:id="12348740">
              <w:marLeft w:val="0"/>
              <w:marRight w:val="0"/>
              <w:marTop w:val="0"/>
              <w:marBottom w:val="0"/>
              <w:divBdr>
                <w:top w:val="none" w:sz="0" w:space="0" w:color="auto"/>
                <w:left w:val="none" w:sz="0" w:space="0" w:color="auto"/>
                <w:bottom w:val="none" w:sz="0" w:space="0" w:color="auto"/>
                <w:right w:val="none" w:sz="0" w:space="0" w:color="auto"/>
              </w:divBdr>
            </w:div>
          </w:divsChild>
        </w:div>
        <w:div w:id="1403675810">
          <w:marLeft w:val="0"/>
          <w:marRight w:val="0"/>
          <w:marTop w:val="0"/>
          <w:marBottom w:val="0"/>
          <w:divBdr>
            <w:top w:val="none" w:sz="0" w:space="0" w:color="auto"/>
            <w:left w:val="none" w:sz="0" w:space="0" w:color="auto"/>
            <w:bottom w:val="none" w:sz="0" w:space="0" w:color="auto"/>
            <w:right w:val="none" w:sz="0" w:space="0" w:color="auto"/>
          </w:divBdr>
          <w:divsChild>
            <w:div w:id="787285822">
              <w:marLeft w:val="0"/>
              <w:marRight w:val="0"/>
              <w:marTop w:val="0"/>
              <w:marBottom w:val="0"/>
              <w:divBdr>
                <w:top w:val="none" w:sz="0" w:space="0" w:color="auto"/>
                <w:left w:val="none" w:sz="0" w:space="0" w:color="auto"/>
                <w:bottom w:val="none" w:sz="0" w:space="0" w:color="auto"/>
                <w:right w:val="none" w:sz="0" w:space="0" w:color="auto"/>
              </w:divBdr>
            </w:div>
            <w:div w:id="1406879745">
              <w:marLeft w:val="0"/>
              <w:marRight w:val="0"/>
              <w:marTop w:val="0"/>
              <w:marBottom w:val="0"/>
              <w:divBdr>
                <w:top w:val="none" w:sz="0" w:space="0" w:color="auto"/>
                <w:left w:val="none" w:sz="0" w:space="0" w:color="auto"/>
                <w:bottom w:val="none" w:sz="0" w:space="0" w:color="auto"/>
                <w:right w:val="none" w:sz="0" w:space="0" w:color="auto"/>
              </w:divBdr>
            </w:div>
            <w:div w:id="2105179807">
              <w:marLeft w:val="0"/>
              <w:marRight w:val="0"/>
              <w:marTop w:val="0"/>
              <w:marBottom w:val="0"/>
              <w:divBdr>
                <w:top w:val="none" w:sz="0" w:space="0" w:color="auto"/>
                <w:left w:val="none" w:sz="0" w:space="0" w:color="auto"/>
                <w:bottom w:val="none" w:sz="0" w:space="0" w:color="auto"/>
                <w:right w:val="none" w:sz="0" w:space="0" w:color="auto"/>
              </w:divBdr>
            </w:div>
            <w:div w:id="584723808">
              <w:marLeft w:val="0"/>
              <w:marRight w:val="0"/>
              <w:marTop w:val="0"/>
              <w:marBottom w:val="0"/>
              <w:divBdr>
                <w:top w:val="none" w:sz="0" w:space="0" w:color="auto"/>
                <w:left w:val="none" w:sz="0" w:space="0" w:color="auto"/>
                <w:bottom w:val="none" w:sz="0" w:space="0" w:color="auto"/>
                <w:right w:val="none" w:sz="0" w:space="0" w:color="auto"/>
              </w:divBdr>
            </w:div>
          </w:divsChild>
        </w:div>
        <w:div w:id="1508862836">
          <w:marLeft w:val="0"/>
          <w:marRight w:val="0"/>
          <w:marTop w:val="0"/>
          <w:marBottom w:val="0"/>
          <w:divBdr>
            <w:top w:val="none" w:sz="0" w:space="0" w:color="auto"/>
            <w:left w:val="none" w:sz="0" w:space="0" w:color="auto"/>
            <w:bottom w:val="none" w:sz="0" w:space="0" w:color="auto"/>
            <w:right w:val="none" w:sz="0" w:space="0" w:color="auto"/>
          </w:divBdr>
          <w:divsChild>
            <w:div w:id="438716300">
              <w:marLeft w:val="0"/>
              <w:marRight w:val="0"/>
              <w:marTop w:val="0"/>
              <w:marBottom w:val="0"/>
              <w:divBdr>
                <w:top w:val="none" w:sz="0" w:space="0" w:color="auto"/>
                <w:left w:val="none" w:sz="0" w:space="0" w:color="auto"/>
                <w:bottom w:val="none" w:sz="0" w:space="0" w:color="auto"/>
                <w:right w:val="none" w:sz="0" w:space="0" w:color="auto"/>
              </w:divBdr>
            </w:div>
            <w:div w:id="1609775828">
              <w:marLeft w:val="0"/>
              <w:marRight w:val="0"/>
              <w:marTop w:val="0"/>
              <w:marBottom w:val="0"/>
              <w:divBdr>
                <w:top w:val="none" w:sz="0" w:space="0" w:color="auto"/>
                <w:left w:val="none" w:sz="0" w:space="0" w:color="auto"/>
                <w:bottom w:val="none" w:sz="0" w:space="0" w:color="auto"/>
                <w:right w:val="none" w:sz="0" w:space="0" w:color="auto"/>
              </w:divBdr>
            </w:div>
            <w:div w:id="1630938990">
              <w:marLeft w:val="0"/>
              <w:marRight w:val="0"/>
              <w:marTop w:val="0"/>
              <w:marBottom w:val="0"/>
              <w:divBdr>
                <w:top w:val="none" w:sz="0" w:space="0" w:color="auto"/>
                <w:left w:val="none" w:sz="0" w:space="0" w:color="auto"/>
                <w:bottom w:val="none" w:sz="0" w:space="0" w:color="auto"/>
                <w:right w:val="none" w:sz="0" w:space="0" w:color="auto"/>
              </w:divBdr>
            </w:div>
            <w:div w:id="1203251641">
              <w:marLeft w:val="0"/>
              <w:marRight w:val="0"/>
              <w:marTop w:val="0"/>
              <w:marBottom w:val="0"/>
              <w:divBdr>
                <w:top w:val="none" w:sz="0" w:space="0" w:color="auto"/>
                <w:left w:val="none" w:sz="0" w:space="0" w:color="auto"/>
                <w:bottom w:val="none" w:sz="0" w:space="0" w:color="auto"/>
                <w:right w:val="none" w:sz="0" w:space="0" w:color="auto"/>
              </w:divBdr>
            </w:div>
            <w:div w:id="871695756">
              <w:marLeft w:val="0"/>
              <w:marRight w:val="0"/>
              <w:marTop w:val="0"/>
              <w:marBottom w:val="0"/>
              <w:divBdr>
                <w:top w:val="none" w:sz="0" w:space="0" w:color="auto"/>
                <w:left w:val="none" w:sz="0" w:space="0" w:color="auto"/>
                <w:bottom w:val="none" w:sz="0" w:space="0" w:color="auto"/>
                <w:right w:val="none" w:sz="0" w:space="0" w:color="auto"/>
              </w:divBdr>
            </w:div>
          </w:divsChild>
        </w:div>
        <w:div w:id="1597321470">
          <w:marLeft w:val="0"/>
          <w:marRight w:val="0"/>
          <w:marTop w:val="0"/>
          <w:marBottom w:val="0"/>
          <w:divBdr>
            <w:top w:val="none" w:sz="0" w:space="0" w:color="auto"/>
            <w:left w:val="none" w:sz="0" w:space="0" w:color="auto"/>
            <w:bottom w:val="none" w:sz="0" w:space="0" w:color="auto"/>
            <w:right w:val="none" w:sz="0" w:space="0" w:color="auto"/>
          </w:divBdr>
        </w:div>
      </w:divsChild>
    </w:div>
    <w:div w:id="467283112">
      <w:bodyDiv w:val="1"/>
      <w:marLeft w:val="0"/>
      <w:marRight w:val="0"/>
      <w:marTop w:val="0"/>
      <w:marBottom w:val="0"/>
      <w:divBdr>
        <w:top w:val="none" w:sz="0" w:space="0" w:color="auto"/>
        <w:left w:val="none" w:sz="0" w:space="0" w:color="auto"/>
        <w:bottom w:val="none" w:sz="0" w:space="0" w:color="auto"/>
        <w:right w:val="none" w:sz="0" w:space="0" w:color="auto"/>
      </w:divBdr>
    </w:div>
    <w:div w:id="475415472">
      <w:bodyDiv w:val="1"/>
      <w:marLeft w:val="0"/>
      <w:marRight w:val="0"/>
      <w:marTop w:val="0"/>
      <w:marBottom w:val="0"/>
      <w:divBdr>
        <w:top w:val="none" w:sz="0" w:space="0" w:color="auto"/>
        <w:left w:val="none" w:sz="0" w:space="0" w:color="auto"/>
        <w:bottom w:val="none" w:sz="0" w:space="0" w:color="auto"/>
        <w:right w:val="none" w:sz="0" w:space="0" w:color="auto"/>
      </w:divBdr>
    </w:div>
    <w:div w:id="480393420">
      <w:bodyDiv w:val="1"/>
      <w:marLeft w:val="0"/>
      <w:marRight w:val="0"/>
      <w:marTop w:val="0"/>
      <w:marBottom w:val="0"/>
      <w:divBdr>
        <w:top w:val="none" w:sz="0" w:space="0" w:color="auto"/>
        <w:left w:val="none" w:sz="0" w:space="0" w:color="auto"/>
        <w:bottom w:val="none" w:sz="0" w:space="0" w:color="auto"/>
        <w:right w:val="none" w:sz="0" w:space="0" w:color="auto"/>
      </w:divBdr>
    </w:div>
    <w:div w:id="484010135">
      <w:bodyDiv w:val="1"/>
      <w:marLeft w:val="0"/>
      <w:marRight w:val="0"/>
      <w:marTop w:val="0"/>
      <w:marBottom w:val="0"/>
      <w:divBdr>
        <w:top w:val="none" w:sz="0" w:space="0" w:color="auto"/>
        <w:left w:val="none" w:sz="0" w:space="0" w:color="auto"/>
        <w:bottom w:val="none" w:sz="0" w:space="0" w:color="auto"/>
        <w:right w:val="none" w:sz="0" w:space="0" w:color="auto"/>
      </w:divBdr>
    </w:div>
    <w:div w:id="489640860">
      <w:bodyDiv w:val="1"/>
      <w:marLeft w:val="0"/>
      <w:marRight w:val="0"/>
      <w:marTop w:val="0"/>
      <w:marBottom w:val="0"/>
      <w:divBdr>
        <w:top w:val="none" w:sz="0" w:space="0" w:color="auto"/>
        <w:left w:val="none" w:sz="0" w:space="0" w:color="auto"/>
        <w:bottom w:val="none" w:sz="0" w:space="0" w:color="auto"/>
        <w:right w:val="none" w:sz="0" w:space="0" w:color="auto"/>
      </w:divBdr>
    </w:div>
    <w:div w:id="499469045">
      <w:bodyDiv w:val="1"/>
      <w:marLeft w:val="0"/>
      <w:marRight w:val="0"/>
      <w:marTop w:val="0"/>
      <w:marBottom w:val="0"/>
      <w:divBdr>
        <w:top w:val="none" w:sz="0" w:space="0" w:color="auto"/>
        <w:left w:val="none" w:sz="0" w:space="0" w:color="auto"/>
        <w:bottom w:val="none" w:sz="0" w:space="0" w:color="auto"/>
        <w:right w:val="none" w:sz="0" w:space="0" w:color="auto"/>
      </w:divBdr>
    </w:div>
    <w:div w:id="523205908">
      <w:bodyDiv w:val="1"/>
      <w:marLeft w:val="0"/>
      <w:marRight w:val="0"/>
      <w:marTop w:val="0"/>
      <w:marBottom w:val="0"/>
      <w:divBdr>
        <w:top w:val="none" w:sz="0" w:space="0" w:color="auto"/>
        <w:left w:val="none" w:sz="0" w:space="0" w:color="auto"/>
        <w:bottom w:val="none" w:sz="0" w:space="0" w:color="auto"/>
        <w:right w:val="none" w:sz="0" w:space="0" w:color="auto"/>
      </w:divBdr>
    </w:div>
    <w:div w:id="559830390">
      <w:bodyDiv w:val="1"/>
      <w:marLeft w:val="0"/>
      <w:marRight w:val="0"/>
      <w:marTop w:val="0"/>
      <w:marBottom w:val="0"/>
      <w:divBdr>
        <w:top w:val="none" w:sz="0" w:space="0" w:color="auto"/>
        <w:left w:val="none" w:sz="0" w:space="0" w:color="auto"/>
        <w:bottom w:val="none" w:sz="0" w:space="0" w:color="auto"/>
        <w:right w:val="none" w:sz="0" w:space="0" w:color="auto"/>
      </w:divBdr>
      <w:divsChild>
        <w:div w:id="89130373">
          <w:marLeft w:val="0"/>
          <w:marRight w:val="0"/>
          <w:marTop w:val="0"/>
          <w:marBottom w:val="0"/>
          <w:divBdr>
            <w:top w:val="none" w:sz="0" w:space="0" w:color="auto"/>
            <w:left w:val="none" w:sz="0" w:space="0" w:color="auto"/>
            <w:bottom w:val="none" w:sz="0" w:space="0" w:color="auto"/>
            <w:right w:val="none" w:sz="0" w:space="0" w:color="auto"/>
          </w:divBdr>
          <w:divsChild>
            <w:div w:id="861478767">
              <w:marLeft w:val="-75"/>
              <w:marRight w:val="0"/>
              <w:marTop w:val="30"/>
              <w:marBottom w:val="30"/>
              <w:divBdr>
                <w:top w:val="none" w:sz="0" w:space="0" w:color="auto"/>
                <w:left w:val="none" w:sz="0" w:space="0" w:color="auto"/>
                <w:bottom w:val="none" w:sz="0" w:space="0" w:color="auto"/>
                <w:right w:val="none" w:sz="0" w:space="0" w:color="auto"/>
              </w:divBdr>
              <w:divsChild>
                <w:div w:id="1044987583">
                  <w:marLeft w:val="0"/>
                  <w:marRight w:val="0"/>
                  <w:marTop w:val="0"/>
                  <w:marBottom w:val="0"/>
                  <w:divBdr>
                    <w:top w:val="none" w:sz="0" w:space="0" w:color="auto"/>
                    <w:left w:val="none" w:sz="0" w:space="0" w:color="auto"/>
                    <w:bottom w:val="none" w:sz="0" w:space="0" w:color="auto"/>
                    <w:right w:val="none" w:sz="0" w:space="0" w:color="auto"/>
                  </w:divBdr>
                  <w:divsChild>
                    <w:div w:id="1457136360">
                      <w:marLeft w:val="0"/>
                      <w:marRight w:val="0"/>
                      <w:marTop w:val="0"/>
                      <w:marBottom w:val="0"/>
                      <w:divBdr>
                        <w:top w:val="none" w:sz="0" w:space="0" w:color="auto"/>
                        <w:left w:val="none" w:sz="0" w:space="0" w:color="auto"/>
                        <w:bottom w:val="none" w:sz="0" w:space="0" w:color="auto"/>
                        <w:right w:val="none" w:sz="0" w:space="0" w:color="auto"/>
                      </w:divBdr>
                    </w:div>
                  </w:divsChild>
                </w:div>
                <w:div w:id="959800337">
                  <w:marLeft w:val="0"/>
                  <w:marRight w:val="0"/>
                  <w:marTop w:val="0"/>
                  <w:marBottom w:val="0"/>
                  <w:divBdr>
                    <w:top w:val="none" w:sz="0" w:space="0" w:color="auto"/>
                    <w:left w:val="none" w:sz="0" w:space="0" w:color="auto"/>
                    <w:bottom w:val="none" w:sz="0" w:space="0" w:color="auto"/>
                    <w:right w:val="none" w:sz="0" w:space="0" w:color="auto"/>
                  </w:divBdr>
                  <w:divsChild>
                    <w:div w:id="1253736121">
                      <w:marLeft w:val="0"/>
                      <w:marRight w:val="0"/>
                      <w:marTop w:val="0"/>
                      <w:marBottom w:val="0"/>
                      <w:divBdr>
                        <w:top w:val="none" w:sz="0" w:space="0" w:color="auto"/>
                        <w:left w:val="none" w:sz="0" w:space="0" w:color="auto"/>
                        <w:bottom w:val="none" w:sz="0" w:space="0" w:color="auto"/>
                        <w:right w:val="none" w:sz="0" w:space="0" w:color="auto"/>
                      </w:divBdr>
                    </w:div>
                  </w:divsChild>
                </w:div>
                <w:div w:id="367989619">
                  <w:marLeft w:val="0"/>
                  <w:marRight w:val="0"/>
                  <w:marTop w:val="0"/>
                  <w:marBottom w:val="0"/>
                  <w:divBdr>
                    <w:top w:val="none" w:sz="0" w:space="0" w:color="auto"/>
                    <w:left w:val="none" w:sz="0" w:space="0" w:color="auto"/>
                    <w:bottom w:val="none" w:sz="0" w:space="0" w:color="auto"/>
                    <w:right w:val="none" w:sz="0" w:space="0" w:color="auto"/>
                  </w:divBdr>
                  <w:divsChild>
                    <w:div w:id="395013949">
                      <w:marLeft w:val="0"/>
                      <w:marRight w:val="0"/>
                      <w:marTop w:val="0"/>
                      <w:marBottom w:val="0"/>
                      <w:divBdr>
                        <w:top w:val="none" w:sz="0" w:space="0" w:color="auto"/>
                        <w:left w:val="none" w:sz="0" w:space="0" w:color="auto"/>
                        <w:bottom w:val="none" w:sz="0" w:space="0" w:color="auto"/>
                        <w:right w:val="none" w:sz="0" w:space="0" w:color="auto"/>
                      </w:divBdr>
                    </w:div>
                  </w:divsChild>
                </w:div>
                <w:div w:id="1619684240">
                  <w:marLeft w:val="0"/>
                  <w:marRight w:val="0"/>
                  <w:marTop w:val="0"/>
                  <w:marBottom w:val="0"/>
                  <w:divBdr>
                    <w:top w:val="none" w:sz="0" w:space="0" w:color="auto"/>
                    <w:left w:val="none" w:sz="0" w:space="0" w:color="auto"/>
                    <w:bottom w:val="none" w:sz="0" w:space="0" w:color="auto"/>
                    <w:right w:val="none" w:sz="0" w:space="0" w:color="auto"/>
                  </w:divBdr>
                  <w:divsChild>
                    <w:div w:id="1081757500">
                      <w:marLeft w:val="0"/>
                      <w:marRight w:val="0"/>
                      <w:marTop w:val="0"/>
                      <w:marBottom w:val="0"/>
                      <w:divBdr>
                        <w:top w:val="none" w:sz="0" w:space="0" w:color="auto"/>
                        <w:left w:val="none" w:sz="0" w:space="0" w:color="auto"/>
                        <w:bottom w:val="none" w:sz="0" w:space="0" w:color="auto"/>
                        <w:right w:val="none" w:sz="0" w:space="0" w:color="auto"/>
                      </w:divBdr>
                    </w:div>
                  </w:divsChild>
                </w:div>
                <w:div w:id="791367928">
                  <w:marLeft w:val="0"/>
                  <w:marRight w:val="0"/>
                  <w:marTop w:val="0"/>
                  <w:marBottom w:val="0"/>
                  <w:divBdr>
                    <w:top w:val="none" w:sz="0" w:space="0" w:color="auto"/>
                    <w:left w:val="none" w:sz="0" w:space="0" w:color="auto"/>
                    <w:bottom w:val="none" w:sz="0" w:space="0" w:color="auto"/>
                    <w:right w:val="none" w:sz="0" w:space="0" w:color="auto"/>
                  </w:divBdr>
                  <w:divsChild>
                    <w:div w:id="179323146">
                      <w:marLeft w:val="0"/>
                      <w:marRight w:val="0"/>
                      <w:marTop w:val="0"/>
                      <w:marBottom w:val="0"/>
                      <w:divBdr>
                        <w:top w:val="none" w:sz="0" w:space="0" w:color="auto"/>
                        <w:left w:val="none" w:sz="0" w:space="0" w:color="auto"/>
                        <w:bottom w:val="none" w:sz="0" w:space="0" w:color="auto"/>
                        <w:right w:val="none" w:sz="0" w:space="0" w:color="auto"/>
                      </w:divBdr>
                    </w:div>
                  </w:divsChild>
                </w:div>
                <w:div w:id="64031986">
                  <w:marLeft w:val="0"/>
                  <w:marRight w:val="0"/>
                  <w:marTop w:val="0"/>
                  <w:marBottom w:val="0"/>
                  <w:divBdr>
                    <w:top w:val="none" w:sz="0" w:space="0" w:color="auto"/>
                    <w:left w:val="none" w:sz="0" w:space="0" w:color="auto"/>
                    <w:bottom w:val="none" w:sz="0" w:space="0" w:color="auto"/>
                    <w:right w:val="none" w:sz="0" w:space="0" w:color="auto"/>
                  </w:divBdr>
                  <w:divsChild>
                    <w:div w:id="1550534781">
                      <w:marLeft w:val="0"/>
                      <w:marRight w:val="0"/>
                      <w:marTop w:val="0"/>
                      <w:marBottom w:val="0"/>
                      <w:divBdr>
                        <w:top w:val="none" w:sz="0" w:space="0" w:color="auto"/>
                        <w:left w:val="none" w:sz="0" w:space="0" w:color="auto"/>
                        <w:bottom w:val="none" w:sz="0" w:space="0" w:color="auto"/>
                        <w:right w:val="none" w:sz="0" w:space="0" w:color="auto"/>
                      </w:divBdr>
                    </w:div>
                  </w:divsChild>
                </w:div>
                <w:div w:id="2514118">
                  <w:marLeft w:val="0"/>
                  <w:marRight w:val="0"/>
                  <w:marTop w:val="0"/>
                  <w:marBottom w:val="0"/>
                  <w:divBdr>
                    <w:top w:val="none" w:sz="0" w:space="0" w:color="auto"/>
                    <w:left w:val="none" w:sz="0" w:space="0" w:color="auto"/>
                    <w:bottom w:val="none" w:sz="0" w:space="0" w:color="auto"/>
                    <w:right w:val="none" w:sz="0" w:space="0" w:color="auto"/>
                  </w:divBdr>
                  <w:divsChild>
                    <w:div w:id="664161779">
                      <w:marLeft w:val="0"/>
                      <w:marRight w:val="0"/>
                      <w:marTop w:val="0"/>
                      <w:marBottom w:val="0"/>
                      <w:divBdr>
                        <w:top w:val="none" w:sz="0" w:space="0" w:color="auto"/>
                        <w:left w:val="none" w:sz="0" w:space="0" w:color="auto"/>
                        <w:bottom w:val="none" w:sz="0" w:space="0" w:color="auto"/>
                        <w:right w:val="none" w:sz="0" w:space="0" w:color="auto"/>
                      </w:divBdr>
                    </w:div>
                  </w:divsChild>
                </w:div>
                <w:div w:id="1641763527">
                  <w:marLeft w:val="0"/>
                  <w:marRight w:val="0"/>
                  <w:marTop w:val="0"/>
                  <w:marBottom w:val="0"/>
                  <w:divBdr>
                    <w:top w:val="none" w:sz="0" w:space="0" w:color="auto"/>
                    <w:left w:val="none" w:sz="0" w:space="0" w:color="auto"/>
                    <w:bottom w:val="none" w:sz="0" w:space="0" w:color="auto"/>
                    <w:right w:val="none" w:sz="0" w:space="0" w:color="auto"/>
                  </w:divBdr>
                  <w:divsChild>
                    <w:div w:id="1310790009">
                      <w:marLeft w:val="0"/>
                      <w:marRight w:val="0"/>
                      <w:marTop w:val="0"/>
                      <w:marBottom w:val="0"/>
                      <w:divBdr>
                        <w:top w:val="none" w:sz="0" w:space="0" w:color="auto"/>
                        <w:left w:val="none" w:sz="0" w:space="0" w:color="auto"/>
                        <w:bottom w:val="none" w:sz="0" w:space="0" w:color="auto"/>
                        <w:right w:val="none" w:sz="0" w:space="0" w:color="auto"/>
                      </w:divBdr>
                    </w:div>
                  </w:divsChild>
                </w:div>
                <w:div w:id="837035031">
                  <w:marLeft w:val="0"/>
                  <w:marRight w:val="0"/>
                  <w:marTop w:val="0"/>
                  <w:marBottom w:val="0"/>
                  <w:divBdr>
                    <w:top w:val="none" w:sz="0" w:space="0" w:color="auto"/>
                    <w:left w:val="none" w:sz="0" w:space="0" w:color="auto"/>
                    <w:bottom w:val="none" w:sz="0" w:space="0" w:color="auto"/>
                    <w:right w:val="none" w:sz="0" w:space="0" w:color="auto"/>
                  </w:divBdr>
                  <w:divsChild>
                    <w:div w:id="1274632036">
                      <w:marLeft w:val="0"/>
                      <w:marRight w:val="0"/>
                      <w:marTop w:val="0"/>
                      <w:marBottom w:val="0"/>
                      <w:divBdr>
                        <w:top w:val="none" w:sz="0" w:space="0" w:color="auto"/>
                        <w:left w:val="none" w:sz="0" w:space="0" w:color="auto"/>
                        <w:bottom w:val="none" w:sz="0" w:space="0" w:color="auto"/>
                        <w:right w:val="none" w:sz="0" w:space="0" w:color="auto"/>
                      </w:divBdr>
                    </w:div>
                  </w:divsChild>
                </w:div>
                <w:div w:id="788859168">
                  <w:marLeft w:val="0"/>
                  <w:marRight w:val="0"/>
                  <w:marTop w:val="0"/>
                  <w:marBottom w:val="0"/>
                  <w:divBdr>
                    <w:top w:val="none" w:sz="0" w:space="0" w:color="auto"/>
                    <w:left w:val="none" w:sz="0" w:space="0" w:color="auto"/>
                    <w:bottom w:val="none" w:sz="0" w:space="0" w:color="auto"/>
                    <w:right w:val="none" w:sz="0" w:space="0" w:color="auto"/>
                  </w:divBdr>
                  <w:divsChild>
                    <w:div w:id="375739299">
                      <w:marLeft w:val="0"/>
                      <w:marRight w:val="0"/>
                      <w:marTop w:val="0"/>
                      <w:marBottom w:val="0"/>
                      <w:divBdr>
                        <w:top w:val="none" w:sz="0" w:space="0" w:color="auto"/>
                        <w:left w:val="none" w:sz="0" w:space="0" w:color="auto"/>
                        <w:bottom w:val="none" w:sz="0" w:space="0" w:color="auto"/>
                        <w:right w:val="none" w:sz="0" w:space="0" w:color="auto"/>
                      </w:divBdr>
                    </w:div>
                  </w:divsChild>
                </w:div>
                <w:div w:id="1156147627">
                  <w:marLeft w:val="0"/>
                  <w:marRight w:val="0"/>
                  <w:marTop w:val="0"/>
                  <w:marBottom w:val="0"/>
                  <w:divBdr>
                    <w:top w:val="none" w:sz="0" w:space="0" w:color="auto"/>
                    <w:left w:val="none" w:sz="0" w:space="0" w:color="auto"/>
                    <w:bottom w:val="none" w:sz="0" w:space="0" w:color="auto"/>
                    <w:right w:val="none" w:sz="0" w:space="0" w:color="auto"/>
                  </w:divBdr>
                  <w:divsChild>
                    <w:div w:id="571354327">
                      <w:marLeft w:val="0"/>
                      <w:marRight w:val="0"/>
                      <w:marTop w:val="0"/>
                      <w:marBottom w:val="0"/>
                      <w:divBdr>
                        <w:top w:val="none" w:sz="0" w:space="0" w:color="auto"/>
                        <w:left w:val="none" w:sz="0" w:space="0" w:color="auto"/>
                        <w:bottom w:val="none" w:sz="0" w:space="0" w:color="auto"/>
                        <w:right w:val="none" w:sz="0" w:space="0" w:color="auto"/>
                      </w:divBdr>
                    </w:div>
                  </w:divsChild>
                </w:div>
                <w:div w:id="1094941427">
                  <w:marLeft w:val="0"/>
                  <w:marRight w:val="0"/>
                  <w:marTop w:val="0"/>
                  <w:marBottom w:val="0"/>
                  <w:divBdr>
                    <w:top w:val="none" w:sz="0" w:space="0" w:color="auto"/>
                    <w:left w:val="none" w:sz="0" w:space="0" w:color="auto"/>
                    <w:bottom w:val="none" w:sz="0" w:space="0" w:color="auto"/>
                    <w:right w:val="none" w:sz="0" w:space="0" w:color="auto"/>
                  </w:divBdr>
                  <w:divsChild>
                    <w:div w:id="15267486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8934851">
          <w:marLeft w:val="0"/>
          <w:marRight w:val="0"/>
          <w:marTop w:val="0"/>
          <w:marBottom w:val="0"/>
          <w:divBdr>
            <w:top w:val="none" w:sz="0" w:space="0" w:color="auto"/>
            <w:left w:val="none" w:sz="0" w:space="0" w:color="auto"/>
            <w:bottom w:val="none" w:sz="0" w:space="0" w:color="auto"/>
            <w:right w:val="none" w:sz="0" w:space="0" w:color="auto"/>
          </w:divBdr>
        </w:div>
      </w:divsChild>
    </w:div>
    <w:div w:id="568079959">
      <w:bodyDiv w:val="1"/>
      <w:marLeft w:val="0"/>
      <w:marRight w:val="0"/>
      <w:marTop w:val="0"/>
      <w:marBottom w:val="0"/>
      <w:divBdr>
        <w:top w:val="none" w:sz="0" w:space="0" w:color="auto"/>
        <w:left w:val="none" w:sz="0" w:space="0" w:color="auto"/>
        <w:bottom w:val="none" w:sz="0" w:space="0" w:color="auto"/>
        <w:right w:val="none" w:sz="0" w:space="0" w:color="auto"/>
      </w:divBdr>
    </w:div>
    <w:div w:id="573977760">
      <w:bodyDiv w:val="1"/>
      <w:marLeft w:val="0"/>
      <w:marRight w:val="0"/>
      <w:marTop w:val="0"/>
      <w:marBottom w:val="0"/>
      <w:divBdr>
        <w:top w:val="none" w:sz="0" w:space="0" w:color="auto"/>
        <w:left w:val="none" w:sz="0" w:space="0" w:color="auto"/>
        <w:bottom w:val="none" w:sz="0" w:space="0" w:color="auto"/>
        <w:right w:val="none" w:sz="0" w:space="0" w:color="auto"/>
      </w:divBdr>
      <w:divsChild>
        <w:div w:id="856239021">
          <w:marLeft w:val="0"/>
          <w:marRight w:val="0"/>
          <w:marTop w:val="0"/>
          <w:marBottom w:val="0"/>
          <w:divBdr>
            <w:top w:val="none" w:sz="0" w:space="0" w:color="auto"/>
            <w:left w:val="none" w:sz="0" w:space="0" w:color="auto"/>
            <w:bottom w:val="none" w:sz="0" w:space="0" w:color="auto"/>
            <w:right w:val="none" w:sz="0" w:space="0" w:color="auto"/>
          </w:divBdr>
          <w:divsChild>
            <w:div w:id="1623001427">
              <w:marLeft w:val="0"/>
              <w:marRight w:val="0"/>
              <w:marTop w:val="0"/>
              <w:marBottom w:val="360"/>
              <w:divBdr>
                <w:top w:val="none" w:sz="0" w:space="0" w:color="auto"/>
                <w:left w:val="none" w:sz="0" w:space="0" w:color="auto"/>
                <w:bottom w:val="none" w:sz="0" w:space="0" w:color="auto"/>
                <w:right w:val="none" w:sz="0" w:space="0" w:color="auto"/>
              </w:divBdr>
            </w:div>
          </w:divsChild>
        </w:div>
        <w:div w:id="536351936">
          <w:marLeft w:val="0"/>
          <w:marRight w:val="0"/>
          <w:marTop w:val="600"/>
          <w:marBottom w:val="450"/>
          <w:divBdr>
            <w:top w:val="none" w:sz="0" w:space="0" w:color="auto"/>
            <w:left w:val="none" w:sz="0" w:space="0" w:color="auto"/>
            <w:bottom w:val="none" w:sz="0" w:space="0" w:color="auto"/>
            <w:right w:val="none" w:sz="0" w:space="0" w:color="auto"/>
          </w:divBdr>
        </w:div>
        <w:div w:id="893812294">
          <w:marLeft w:val="0"/>
          <w:marRight w:val="0"/>
          <w:marTop w:val="0"/>
          <w:marBottom w:val="450"/>
          <w:divBdr>
            <w:top w:val="none" w:sz="0" w:space="0" w:color="auto"/>
            <w:left w:val="none" w:sz="0" w:space="0" w:color="auto"/>
            <w:bottom w:val="none" w:sz="0" w:space="0" w:color="auto"/>
            <w:right w:val="none" w:sz="0" w:space="0" w:color="auto"/>
          </w:divBdr>
          <w:divsChild>
            <w:div w:id="503400361">
              <w:marLeft w:val="0"/>
              <w:marRight w:val="0"/>
              <w:marTop w:val="0"/>
              <w:marBottom w:val="0"/>
              <w:divBdr>
                <w:top w:val="none" w:sz="0" w:space="0" w:color="auto"/>
                <w:left w:val="none" w:sz="0" w:space="0" w:color="auto"/>
                <w:bottom w:val="none" w:sz="0" w:space="0" w:color="auto"/>
                <w:right w:val="none" w:sz="0" w:space="0" w:color="auto"/>
              </w:divBdr>
              <w:divsChild>
                <w:div w:id="672997157">
                  <w:marLeft w:val="0"/>
                  <w:marRight w:val="225"/>
                  <w:marTop w:val="0"/>
                  <w:marBottom w:val="150"/>
                  <w:divBdr>
                    <w:top w:val="none" w:sz="0" w:space="0" w:color="auto"/>
                    <w:left w:val="none" w:sz="0" w:space="0" w:color="auto"/>
                    <w:bottom w:val="none" w:sz="0" w:space="0" w:color="auto"/>
                    <w:right w:val="single" w:sz="12" w:space="11" w:color="ADADAD"/>
                  </w:divBdr>
                </w:div>
                <w:div w:id="1283343916">
                  <w:marLeft w:val="0"/>
                  <w:marRight w:val="225"/>
                  <w:marTop w:val="0"/>
                  <w:marBottom w:val="150"/>
                  <w:divBdr>
                    <w:top w:val="none" w:sz="0" w:space="0" w:color="auto"/>
                    <w:left w:val="none" w:sz="0" w:space="0" w:color="auto"/>
                    <w:bottom w:val="none" w:sz="0" w:space="0" w:color="auto"/>
                    <w:right w:val="single" w:sz="12" w:space="11" w:color="ADADAD"/>
                  </w:divBdr>
                </w:div>
                <w:div w:id="545794097">
                  <w:marLeft w:val="0"/>
                  <w:marRight w:val="225"/>
                  <w:marTop w:val="0"/>
                  <w:marBottom w:val="150"/>
                  <w:divBdr>
                    <w:top w:val="none" w:sz="0" w:space="0" w:color="auto"/>
                    <w:left w:val="none" w:sz="0" w:space="0" w:color="auto"/>
                    <w:bottom w:val="none" w:sz="0" w:space="0" w:color="auto"/>
                    <w:right w:val="single" w:sz="12" w:space="11" w:color="ADADAD"/>
                  </w:divBdr>
                </w:div>
                <w:div w:id="2134008736">
                  <w:marLeft w:val="0"/>
                  <w:marRight w:val="225"/>
                  <w:marTop w:val="0"/>
                  <w:marBottom w:val="150"/>
                  <w:divBdr>
                    <w:top w:val="none" w:sz="0" w:space="0" w:color="auto"/>
                    <w:left w:val="none" w:sz="0" w:space="0" w:color="auto"/>
                    <w:bottom w:val="none" w:sz="0" w:space="0" w:color="auto"/>
                    <w:right w:val="single" w:sz="12" w:space="11" w:color="ADADAD"/>
                  </w:divBdr>
                </w:div>
                <w:div w:id="627668155">
                  <w:marLeft w:val="0"/>
                  <w:marRight w:val="225"/>
                  <w:marTop w:val="0"/>
                  <w:marBottom w:val="150"/>
                  <w:divBdr>
                    <w:top w:val="none" w:sz="0" w:space="0" w:color="auto"/>
                    <w:left w:val="none" w:sz="0" w:space="0" w:color="auto"/>
                    <w:bottom w:val="none" w:sz="0" w:space="0" w:color="auto"/>
                    <w:right w:val="single" w:sz="12" w:space="11" w:color="ADADAD"/>
                  </w:divBdr>
                </w:div>
                <w:div w:id="1433668413">
                  <w:marLeft w:val="0"/>
                  <w:marRight w:val="225"/>
                  <w:marTop w:val="0"/>
                  <w:marBottom w:val="150"/>
                  <w:divBdr>
                    <w:top w:val="none" w:sz="0" w:space="0" w:color="auto"/>
                    <w:left w:val="none" w:sz="0" w:space="0" w:color="auto"/>
                    <w:bottom w:val="none" w:sz="0" w:space="0" w:color="auto"/>
                    <w:right w:val="single" w:sz="12" w:space="11" w:color="ADADAD"/>
                  </w:divBdr>
                </w:div>
                <w:div w:id="586961384">
                  <w:marLeft w:val="0"/>
                  <w:marRight w:val="225"/>
                  <w:marTop w:val="0"/>
                  <w:marBottom w:val="150"/>
                  <w:divBdr>
                    <w:top w:val="none" w:sz="0" w:space="0" w:color="auto"/>
                    <w:left w:val="none" w:sz="0" w:space="0" w:color="auto"/>
                    <w:bottom w:val="none" w:sz="0" w:space="0" w:color="auto"/>
                    <w:right w:val="single" w:sz="12" w:space="11" w:color="ADADAD"/>
                  </w:divBdr>
                </w:div>
                <w:div w:id="1465002945">
                  <w:marLeft w:val="0"/>
                  <w:marRight w:val="225"/>
                  <w:marTop w:val="0"/>
                  <w:marBottom w:val="150"/>
                  <w:divBdr>
                    <w:top w:val="none" w:sz="0" w:space="0" w:color="auto"/>
                    <w:left w:val="none" w:sz="0" w:space="0" w:color="auto"/>
                    <w:bottom w:val="none" w:sz="0" w:space="0" w:color="auto"/>
                    <w:right w:val="none" w:sz="0" w:space="0" w:color="auto"/>
                  </w:divBdr>
                </w:div>
              </w:divsChild>
            </w:div>
          </w:divsChild>
        </w:div>
        <w:div w:id="1527715261">
          <w:marLeft w:val="0"/>
          <w:marRight w:val="0"/>
          <w:marTop w:val="0"/>
          <w:marBottom w:val="0"/>
          <w:divBdr>
            <w:top w:val="none" w:sz="0" w:space="0" w:color="auto"/>
            <w:left w:val="none" w:sz="0" w:space="0" w:color="auto"/>
            <w:bottom w:val="none" w:sz="0" w:space="0" w:color="auto"/>
            <w:right w:val="none" w:sz="0" w:space="0" w:color="auto"/>
          </w:divBdr>
          <w:divsChild>
            <w:div w:id="134570083">
              <w:marLeft w:val="0"/>
              <w:marRight w:val="0"/>
              <w:marTop w:val="0"/>
              <w:marBottom w:val="0"/>
              <w:divBdr>
                <w:top w:val="none" w:sz="0" w:space="0" w:color="auto"/>
                <w:left w:val="none" w:sz="0" w:space="0" w:color="auto"/>
                <w:bottom w:val="none" w:sz="0" w:space="0" w:color="auto"/>
                <w:right w:val="none" w:sz="0" w:space="0" w:color="auto"/>
              </w:divBdr>
              <w:divsChild>
                <w:div w:id="1710910989">
                  <w:marLeft w:val="0"/>
                  <w:marRight w:val="0"/>
                  <w:marTop w:val="0"/>
                  <w:marBottom w:val="0"/>
                  <w:divBdr>
                    <w:top w:val="none" w:sz="0" w:space="0" w:color="auto"/>
                    <w:left w:val="none" w:sz="0" w:space="0" w:color="auto"/>
                    <w:bottom w:val="none" w:sz="0" w:space="0" w:color="auto"/>
                    <w:right w:val="none" w:sz="0" w:space="0" w:color="auto"/>
                  </w:divBdr>
                </w:div>
              </w:divsChild>
            </w:div>
            <w:div w:id="407195969">
              <w:marLeft w:val="0"/>
              <w:marRight w:val="0"/>
              <w:marTop w:val="0"/>
              <w:marBottom w:val="0"/>
              <w:divBdr>
                <w:top w:val="none" w:sz="0" w:space="0" w:color="auto"/>
                <w:left w:val="none" w:sz="0" w:space="0" w:color="auto"/>
                <w:bottom w:val="none" w:sz="0" w:space="0" w:color="auto"/>
                <w:right w:val="none" w:sz="0" w:space="0" w:color="auto"/>
              </w:divBdr>
              <w:divsChild>
                <w:div w:id="1522276646">
                  <w:marLeft w:val="0"/>
                  <w:marRight w:val="0"/>
                  <w:marTop w:val="0"/>
                  <w:marBottom w:val="0"/>
                  <w:divBdr>
                    <w:top w:val="none" w:sz="0" w:space="0" w:color="auto"/>
                    <w:left w:val="none" w:sz="0" w:space="0" w:color="auto"/>
                    <w:bottom w:val="none" w:sz="0" w:space="0" w:color="auto"/>
                    <w:right w:val="none" w:sz="0" w:space="0" w:color="auto"/>
                  </w:divBdr>
                </w:div>
                <w:div w:id="1339768836">
                  <w:marLeft w:val="0"/>
                  <w:marRight w:val="0"/>
                  <w:marTop w:val="0"/>
                  <w:marBottom w:val="0"/>
                  <w:divBdr>
                    <w:top w:val="none" w:sz="0" w:space="0" w:color="auto"/>
                    <w:left w:val="none" w:sz="0" w:space="0" w:color="auto"/>
                    <w:bottom w:val="none" w:sz="0" w:space="0" w:color="auto"/>
                    <w:right w:val="none" w:sz="0" w:space="0" w:color="auto"/>
                  </w:divBdr>
                </w:div>
                <w:div w:id="1900704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49209365">
          <w:marLeft w:val="0"/>
          <w:marRight w:val="0"/>
          <w:marTop w:val="0"/>
          <w:marBottom w:val="0"/>
          <w:divBdr>
            <w:top w:val="none" w:sz="0" w:space="0" w:color="auto"/>
            <w:left w:val="none" w:sz="0" w:space="0" w:color="auto"/>
            <w:bottom w:val="none" w:sz="0" w:space="0" w:color="auto"/>
            <w:right w:val="none" w:sz="0" w:space="0" w:color="auto"/>
          </w:divBdr>
          <w:divsChild>
            <w:div w:id="1196425553">
              <w:marLeft w:val="0"/>
              <w:marRight w:val="0"/>
              <w:marTop w:val="0"/>
              <w:marBottom w:val="0"/>
              <w:divBdr>
                <w:top w:val="none" w:sz="0" w:space="0" w:color="auto"/>
                <w:left w:val="none" w:sz="0" w:space="0" w:color="auto"/>
                <w:bottom w:val="none" w:sz="0" w:space="0" w:color="auto"/>
                <w:right w:val="none" w:sz="0" w:space="0" w:color="auto"/>
              </w:divBdr>
              <w:divsChild>
                <w:div w:id="18930742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42123617">
      <w:bodyDiv w:val="1"/>
      <w:marLeft w:val="0"/>
      <w:marRight w:val="0"/>
      <w:marTop w:val="0"/>
      <w:marBottom w:val="0"/>
      <w:divBdr>
        <w:top w:val="none" w:sz="0" w:space="0" w:color="auto"/>
        <w:left w:val="none" w:sz="0" w:space="0" w:color="auto"/>
        <w:bottom w:val="none" w:sz="0" w:space="0" w:color="auto"/>
        <w:right w:val="none" w:sz="0" w:space="0" w:color="auto"/>
      </w:divBdr>
    </w:div>
    <w:div w:id="643509233">
      <w:bodyDiv w:val="1"/>
      <w:marLeft w:val="0"/>
      <w:marRight w:val="0"/>
      <w:marTop w:val="0"/>
      <w:marBottom w:val="0"/>
      <w:divBdr>
        <w:top w:val="none" w:sz="0" w:space="0" w:color="auto"/>
        <w:left w:val="none" w:sz="0" w:space="0" w:color="auto"/>
        <w:bottom w:val="none" w:sz="0" w:space="0" w:color="auto"/>
        <w:right w:val="none" w:sz="0" w:space="0" w:color="auto"/>
      </w:divBdr>
    </w:div>
    <w:div w:id="660232091">
      <w:bodyDiv w:val="1"/>
      <w:marLeft w:val="0"/>
      <w:marRight w:val="0"/>
      <w:marTop w:val="0"/>
      <w:marBottom w:val="0"/>
      <w:divBdr>
        <w:top w:val="none" w:sz="0" w:space="0" w:color="auto"/>
        <w:left w:val="none" w:sz="0" w:space="0" w:color="auto"/>
        <w:bottom w:val="none" w:sz="0" w:space="0" w:color="auto"/>
        <w:right w:val="none" w:sz="0" w:space="0" w:color="auto"/>
      </w:divBdr>
    </w:div>
    <w:div w:id="666786963">
      <w:bodyDiv w:val="1"/>
      <w:marLeft w:val="0"/>
      <w:marRight w:val="0"/>
      <w:marTop w:val="0"/>
      <w:marBottom w:val="0"/>
      <w:divBdr>
        <w:top w:val="none" w:sz="0" w:space="0" w:color="auto"/>
        <w:left w:val="none" w:sz="0" w:space="0" w:color="auto"/>
        <w:bottom w:val="none" w:sz="0" w:space="0" w:color="auto"/>
        <w:right w:val="none" w:sz="0" w:space="0" w:color="auto"/>
      </w:divBdr>
    </w:div>
    <w:div w:id="693309229">
      <w:bodyDiv w:val="1"/>
      <w:marLeft w:val="0"/>
      <w:marRight w:val="0"/>
      <w:marTop w:val="0"/>
      <w:marBottom w:val="0"/>
      <w:divBdr>
        <w:top w:val="none" w:sz="0" w:space="0" w:color="auto"/>
        <w:left w:val="none" w:sz="0" w:space="0" w:color="auto"/>
        <w:bottom w:val="none" w:sz="0" w:space="0" w:color="auto"/>
        <w:right w:val="none" w:sz="0" w:space="0" w:color="auto"/>
      </w:divBdr>
    </w:div>
    <w:div w:id="717627272">
      <w:bodyDiv w:val="1"/>
      <w:marLeft w:val="0"/>
      <w:marRight w:val="0"/>
      <w:marTop w:val="0"/>
      <w:marBottom w:val="0"/>
      <w:divBdr>
        <w:top w:val="none" w:sz="0" w:space="0" w:color="auto"/>
        <w:left w:val="none" w:sz="0" w:space="0" w:color="auto"/>
        <w:bottom w:val="none" w:sz="0" w:space="0" w:color="auto"/>
        <w:right w:val="none" w:sz="0" w:space="0" w:color="auto"/>
      </w:divBdr>
    </w:div>
    <w:div w:id="726076185">
      <w:bodyDiv w:val="1"/>
      <w:marLeft w:val="0"/>
      <w:marRight w:val="0"/>
      <w:marTop w:val="0"/>
      <w:marBottom w:val="0"/>
      <w:divBdr>
        <w:top w:val="none" w:sz="0" w:space="0" w:color="auto"/>
        <w:left w:val="none" w:sz="0" w:space="0" w:color="auto"/>
        <w:bottom w:val="none" w:sz="0" w:space="0" w:color="auto"/>
        <w:right w:val="none" w:sz="0" w:space="0" w:color="auto"/>
      </w:divBdr>
    </w:div>
    <w:div w:id="726997576">
      <w:bodyDiv w:val="1"/>
      <w:marLeft w:val="0"/>
      <w:marRight w:val="0"/>
      <w:marTop w:val="0"/>
      <w:marBottom w:val="0"/>
      <w:divBdr>
        <w:top w:val="none" w:sz="0" w:space="0" w:color="auto"/>
        <w:left w:val="none" w:sz="0" w:space="0" w:color="auto"/>
        <w:bottom w:val="none" w:sz="0" w:space="0" w:color="auto"/>
        <w:right w:val="none" w:sz="0" w:space="0" w:color="auto"/>
      </w:divBdr>
    </w:div>
    <w:div w:id="854005111">
      <w:bodyDiv w:val="1"/>
      <w:marLeft w:val="0"/>
      <w:marRight w:val="0"/>
      <w:marTop w:val="0"/>
      <w:marBottom w:val="0"/>
      <w:divBdr>
        <w:top w:val="none" w:sz="0" w:space="0" w:color="auto"/>
        <w:left w:val="none" w:sz="0" w:space="0" w:color="auto"/>
        <w:bottom w:val="none" w:sz="0" w:space="0" w:color="auto"/>
        <w:right w:val="none" w:sz="0" w:space="0" w:color="auto"/>
      </w:divBdr>
    </w:div>
    <w:div w:id="874581966">
      <w:bodyDiv w:val="1"/>
      <w:marLeft w:val="0"/>
      <w:marRight w:val="0"/>
      <w:marTop w:val="0"/>
      <w:marBottom w:val="0"/>
      <w:divBdr>
        <w:top w:val="none" w:sz="0" w:space="0" w:color="auto"/>
        <w:left w:val="none" w:sz="0" w:space="0" w:color="auto"/>
        <w:bottom w:val="none" w:sz="0" w:space="0" w:color="auto"/>
        <w:right w:val="none" w:sz="0" w:space="0" w:color="auto"/>
      </w:divBdr>
    </w:div>
    <w:div w:id="894900363">
      <w:bodyDiv w:val="1"/>
      <w:marLeft w:val="0"/>
      <w:marRight w:val="0"/>
      <w:marTop w:val="0"/>
      <w:marBottom w:val="0"/>
      <w:divBdr>
        <w:top w:val="none" w:sz="0" w:space="0" w:color="auto"/>
        <w:left w:val="none" w:sz="0" w:space="0" w:color="auto"/>
        <w:bottom w:val="none" w:sz="0" w:space="0" w:color="auto"/>
        <w:right w:val="none" w:sz="0" w:space="0" w:color="auto"/>
      </w:divBdr>
    </w:div>
    <w:div w:id="920021277">
      <w:bodyDiv w:val="1"/>
      <w:marLeft w:val="0"/>
      <w:marRight w:val="0"/>
      <w:marTop w:val="0"/>
      <w:marBottom w:val="0"/>
      <w:divBdr>
        <w:top w:val="none" w:sz="0" w:space="0" w:color="auto"/>
        <w:left w:val="none" w:sz="0" w:space="0" w:color="auto"/>
        <w:bottom w:val="none" w:sz="0" w:space="0" w:color="auto"/>
        <w:right w:val="none" w:sz="0" w:space="0" w:color="auto"/>
      </w:divBdr>
    </w:div>
    <w:div w:id="943341358">
      <w:bodyDiv w:val="1"/>
      <w:marLeft w:val="0"/>
      <w:marRight w:val="0"/>
      <w:marTop w:val="0"/>
      <w:marBottom w:val="0"/>
      <w:divBdr>
        <w:top w:val="none" w:sz="0" w:space="0" w:color="auto"/>
        <w:left w:val="none" w:sz="0" w:space="0" w:color="auto"/>
        <w:bottom w:val="none" w:sz="0" w:space="0" w:color="auto"/>
        <w:right w:val="none" w:sz="0" w:space="0" w:color="auto"/>
      </w:divBdr>
    </w:div>
    <w:div w:id="947127763">
      <w:bodyDiv w:val="1"/>
      <w:marLeft w:val="0"/>
      <w:marRight w:val="0"/>
      <w:marTop w:val="0"/>
      <w:marBottom w:val="0"/>
      <w:divBdr>
        <w:top w:val="none" w:sz="0" w:space="0" w:color="auto"/>
        <w:left w:val="none" w:sz="0" w:space="0" w:color="auto"/>
        <w:bottom w:val="none" w:sz="0" w:space="0" w:color="auto"/>
        <w:right w:val="none" w:sz="0" w:space="0" w:color="auto"/>
      </w:divBdr>
      <w:divsChild>
        <w:div w:id="2146658708">
          <w:marLeft w:val="0"/>
          <w:marRight w:val="0"/>
          <w:marTop w:val="0"/>
          <w:marBottom w:val="0"/>
          <w:divBdr>
            <w:top w:val="none" w:sz="0" w:space="0" w:color="auto"/>
            <w:left w:val="none" w:sz="0" w:space="0" w:color="auto"/>
            <w:bottom w:val="none" w:sz="0" w:space="0" w:color="auto"/>
            <w:right w:val="none" w:sz="0" w:space="0" w:color="auto"/>
          </w:divBdr>
        </w:div>
        <w:div w:id="1834684413">
          <w:marLeft w:val="0"/>
          <w:marRight w:val="0"/>
          <w:marTop w:val="0"/>
          <w:marBottom w:val="0"/>
          <w:divBdr>
            <w:top w:val="none" w:sz="0" w:space="0" w:color="auto"/>
            <w:left w:val="none" w:sz="0" w:space="0" w:color="auto"/>
            <w:bottom w:val="none" w:sz="0" w:space="0" w:color="auto"/>
            <w:right w:val="none" w:sz="0" w:space="0" w:color="auto"/>
          </w:divBdr>
        </w:div>
        <w:div w:id="1841002544">
          <w:marLeft w:val="0"/>
          <w:marRight w:val="0"/>
          <w:marTop w:val="0"/>
          <w:marBottom w:val="0"/>
          <w:divBdr>
            <w:top w:val="none" w:sz="0" w:space="0" w:color="auto"/>
            <w:left w:val="none" w:sz="0" w:space="0" w:color="auto"/>
            <w:bottom w:val="none" w:sz="0" w:space="0" w:color="auto"/>
            <w:right w:val="none" w:sz="0" w:space="0" w:color="auto"/>
          </w:divBdr>
        </w:div>
        <w:div w:id="592785155">
          <w:marLeft w:val="0"/>
          <w:marRight w:val="0"/>
          <w:marTop w:val="0"/>
          <w:marBottom w:val="0"/>
          <w:divBdr>
            <w:top w:val="none" w:sz="0" w:space="0" w:color="auto"/>
            <w:left w:val="none" w:sz="0" w:space="0" w:color="auto"/>
            <w:bottom w:val="none" w:sz="0" w:space="0" w:color="auto"/>
            <w:right w:val="none" w:sz="0" w:space="0" w:color="auto"/>
          </w:divBdr>
        </w:div>
        <w:div w:id="1905144846">
          <w:marLeft w:val="0"/>
          <w:marRight w:val="0"/>
          <w:marTop w:val="0"/>
          <w:marBottom w:val="0"/>
          <w:divBdr>
            <w:top w:val="none" w:sz="0" w:space="0" w:color="auto"/>
            <w:left w:val="none" w:sz="0" w:space="0" w:color="auto"/>
            <w:bottom w:val="none" w:sz="0" w:space="0" w:color="auto"/>
            <w:right w:val="none" w:sz="0" w:space="0" w:color="auto"/>
          </w:divBdr>
        </w:div>
        <w:div w:id="1270743251">
          <w:marLeft w:val="0"/>
          <w:marRight w:val="0"/>
          <w:marTop w:val="0"/>
          <w:marBottom w:val="0"/>
          <w:divBdr>
            <w:top w:val="none" w:sz="0" w:space="0" w:color="auto"/>
            <w:left w:val="none" w:sz="0" w:space="0" w:color="auto"/>
            <w:bottom w:val="none" w:sz="0" w:space="0" w:color="auto"/>
            <w:right w:val="none" w:sz="0" w:space="0" w:color="auto"/>
          </w:divBdr>
        </w:div>
        <w:div w:id="894968799">
          <w:marLeft w:val="0"/>
          <w:marRight w:val="0"/>
          <w:marTop w:val="0"/>
          <w:marBottom w:val="0"/>
          <w:divBdr>
            <w:top w:val="none" w:sz="0" w:space="0" w:color="auto"/>
            <w:left w:val="none" w:sz="0" w:space="0" w:color="auto"/>
            <w:bottom w:val="none" w:sz="0" w:space="0" w:color="auto"/>
            <w:right w:val="none" w:sz="0" w:space="0" w:color="auto"/>
          </w:divBdr>
        </w:div>
      </w:divsChild>
    </w:div>
    <w:div w:id="950092788">
      <w:bodyDiv w:val="1"/>
      <w:marLeft w:val="0"/>
      <w:marRight w:val="0"/>
      <w:marTop w:val="0"/>
      <w:marBottom w:val="0"/>
      <w:divBdr>
        <w:top w:val="none" w:sz="0" w:space="0" w:color="auto"/>
        <w:left w:val="none" w:sz="0" w:space="0" w:color="auto"/>
        <w:bottom w:val="none" w:sz="0" w:space="0" w:color="auto"/>
        <w:right w:val="none" w:sz="0" w:space="0" w:color="auto"/>
      </w:divBdr>
      <w:divsChild>
        <w:div w:id="1747220547">
          <w:marLeft w:val="0"/>
          <w:marRight w:val="0"/>
          <w:marTop w:val="0"/>
          <w:marBottom w:val="0"/>
          <w:divBdr>
            <w:top w:val="none" w:sz="0" w:space="0" w:color="auto"/>
            <w:left w:val="none" w:sz="0" w:space="0" w:color="auto"/>
            <w:bottom w:val="none" w:sz="0" w:space="0" w:color="auto"/>
            <w:right w:val="none" w:sz="0" w:space="0" w:color="auto"/>
          </w:divBdr>
        </w:div>
        <w:div w:id="1030496074">
          <w:marLeft w:val="0"/>
          <w:marRight w:val="0"/>
          <w:marTop w:val="0"/>
          <w:marBottom w:val="0"/>
          <w:divBdr>
            <w:top w:val="none" w:sz="0" w:space="0" w:color="auto"/>
            <w:left w:val="none" w:sz="0" w:space="0" w:color="auto"/>
            <w:bottom w:val="none" w:sz="0" w:space="0" w:color="auto"/>
            <w:right w:val="none" w:sz="0" w:space="0" w:color="auto"/>
          </w:divBdr>
        </w:div>
        <w:div w:id="1768774256">
          <w:marLeft w:val="0"/>
          <w:marRight w:val="0"/>
          <w:marTop w:val="0"/>
          <w:marBottom w:val="0"/>
          <w:divBdr>
            <w:top w:val="none" w:sz="0" w:space="0" w:color="auto"/>
            <w:left w:val="none" w:sz="0" w:space="0" w:color="auto"/>
            <w:bottom w:val="none" w:sz="0" w:space="0" w:color="auto"/>
            <w:right w:val="none" w:sz="0" w:space="0" w:color="auto"/>
          </w:divBdr>
        </w:div>
        <w:div w:id="316540188">
          <w:marLeft w:val="0"/>
          <w:marRight w:val="0"/>
          <w:marTop w:val="0"/>
          <w:marBottom w:val="0"/>
          <w:divBdr>
            <w:top w:val="none" w:sz="0" w:space="0" w:color="auto"/>
            <w:left w:val="none" w:sz="0" w:space="0" w:color="auto"/>
            <w:bottom w:val="none" w:sz="0" w:space="0" w:color="auto"/>
            <w:right w:val="none" w:sz="0" w:space="0" w:color="auto"/>
          </w:divBdr>
        </w:div>
        <w:div w:id="95953320">
          <w:marLeft w:val="0"/>
          <w:marRight w:val="0"/>
          <w:marTop w:val="0"/>
          <w:marBottom w:val="0"/>
          <w:divBdr>
            <w:top w:val="none" w:sz="0" w:space="0" w:color="auto"/>
            <w:left w:val="none" w:sz="0" w:space="0" w:color="auto"/>
            <w:bottom w:val="none" w:sz="0" w:space="0" w:color="auto"/>
            <w:right w:val="none" w:sz="0" w:space="0" w:color="auto"/>
          </w:divBdr>
        </w:div>
        <w:div w:id="735929944">
          <w:marLeft w:val="0"/>
          <w:marRight w:val="0"/>
          <w:marTop w:val="0"/>
          <w:marBottom w:val="0"/>
          <w:divBdr>
            <w:top w:val="none" w:sz="0" w:space="0" w:color="auto"/>
            <w:left w:val="none" w:sz="0" w:space="0" w:color="auto"/>
            <w:bottom w:val="none" w:sz="0" w:space="0" w:color="auto"/>
            <w:right w:val="none" w:sz="0" w:space="0" w:color="auto"/>
          </w:divBdr>
        </w:div>
        <w:div w:id="1418406159">
          <w:marLeft w:val="0"/>
          <w:marRight w:val="0"/>
          <w:marTop w:val="0"/>
          <w:marBottom w:val="0"/>
          <w:divBdr>
            <w:top w:val="none" w:sz="0" w:space="0" w:color="auto"/>
            <w:left w:val="none" w:sz="0" w:space="0" w:color="auto"/>
            <w:bottom w:val="none" w:sz="0" w:space="0" w:color="auto"/>
            <w:right w:val="none" w:sz="0" w:space="0" w:color="auto"/>
          </w:divBdr>
        </w:div>
      </w:divsChild>
    </w:div>
    <w:div w:id="971135164">
      <w:bodyDiv w:val="1"/>
      <w:marLeft w:val="0"/>
      <w:marRight w:val="0"/>
      <w:marTop w:val="0"/>
      <w:marBottom w:val="0"/>
      <w:divBdr>
        <w:top w:val="none" w:sz="0" w:space="0" w:color="auto"/>
        <w:left w:val="none" w:sz="0" w:space="0" w:color="auto"/>
        <w:bottom w:val="none" w:sz="0" w:space="0" w:color="auto"/>
        <w:right w:val="none" w:sz="0" w:space="0" w:color="auto"/>
      </w:divBdr>
    </w:div>
    <w:div w:id="984314161">
      <w:bodyDiv w:val="1"/>
      <w:marLeft w:val="0"/>
      <w:marRight w:val="0"/>
      <w:marTop w:val="0"/>
      <w:marBottom w:val="0"/>
      <w:divBdr>
        <w:top w:val="none" w:sz="0" w:space="0" w:color="auto"/>
        <w:left w:val="none" w:sz="0" w:space="0" w:color="auto"/>
        <w:bottom w:val="none" w:sz="0" w:space="0" w:color="auto"/>
        <w:right w:val="none" w:sz="0" w:space="0" w:color="auto"/>
      </w:divBdr>
    </w:div>
    <w:div w:id="1079860906">
      <w:bodyDiv w:val="1"/>
      <w:marLeft w:val="0"/>
      <w:marRight w:val="0"/>
      <w:marTop w:val="0"/>
      <w:marBottom w:val="0"/>
      <w:divBdr>
        <w:top w:val="none" w:sz="0" w:space="0" w:color="auto"/>
        <w:left w:val="none" w:sz="0" w:space="0" w:color="auto"/>
        <w:bottom w:val="none" w:sz="0" w:space="0" w:color="auto"/>
        <w:right w:val="none" w:sz="0" w:space="0" w:color="auto"/>
      </w:divBdr>
      <w:divsChild>
        <w:div w:id="1048651356">
          <w:marLeft w:val="0"/>
          <w:marRight w:val="0"/>
          <w:marTop w:val="0"/>
          <w:marBottom w:val="0"/>
          <w:divBdr>
            <w:top w:val="none" w:sz="0" w:space="0" w:color="auto"/>
            <w:left w:val="none" w:sz="0" w:space="0" w:color="auto"/>
            <w:bottom w:val="none" w:sz="0" w:space="0" w:color="auto"/>
            <w:right w:val="none" w:sz="0" w:space="0" w:color="auto"/>
          </w:divBdr>
          <w:divsChild>
            <w:div w:id="224924593">
              <w:marLeft w:val="0"/>
              <w:marRight w:val="0"/>
              <w:marTop w:val="0"/>
              <w:marBottom w:val="0"/>
              <w:divBdr>
                <w:top w:val="none" w:sz="0" w:space="0" w:color="auto"/>
                <w:left w:val="none" w:sz="0" w:space="0" w:color="auto"/>
                <w:bottom w:val="none" w:sz="0" w:space="0" w:color="auto"/>
                <w:right w:val="none" w:sz="0" w:space="0" w:color="auto"/>
              </w:divBdr>
              <w:divsChild>
                <w:div w:id="2073195255">
                  <w:marLeft w:val="0"/>
                  <w:marRight w:val="0"/>
                  <w:marTop w:val="0"/>
                  <w:marBottom w:val="0"/>
                  <w:divBdr>
                    <w:top w:val="none" w:sz="0" w:space="0" w:color="auto"/>
                    <w:left w:val="none" w:sz="0" w:space="0" w:color="auto"/>
                    <w:bottom w:val="none" w:sz="0" w:space="0" w:color="auto"/>
                    <w:right w:val="none" w:sz="0" w:space="0" w:color="auto"/>
                  </w:divBdr>
                  <w:divsChild>
                    <w:div w:id="4162867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4125925">
              <w:marLeft w:val="0"/>
              <w:marRight w:val="0"/>
              <w:marTop w:val="0"/>
              <w:marBottom w:val="300"/>
              <w:divBdr>
                <w:top w:val="none" w:sz="0" w:space="0" w:color="auto"/>
                <w:left w:val="none" w:sz="0" w:space="0" w:color="auto"/>
                <w:bottom w:val="none" w:sz="0" w:space="0" w:color="auto"/>
                <w:right w:val="none" w:sz="0" w:space="0" w:color="auto"/>
              </w:divBdr>
              <w:divsChild>
                <w:div w:id="2063211378">
                  <w:marLeft w:val="0"/>
                  <w:marRight w:val="0"/>
                  <w:marTop w:val="0"/>
                  <w:marBottom w:val="0"/>
                  <w:divBdr>
                    <w:top w:val="none" w:sz="0" w:space="0" w:color="auto"/>
                    <w:left w:val="none" w:sz="0" w:space="0" w:color="auto"/>
                    <w:bottom w:val="none" w:sz="0" w:space="0" w:color="auto"/>
                    <w:right w:val="none" w:sz="0" w:space="0" w:color="auto"/>
                  </w:divBdr>
                </w:div>
                <w:div w:id="574127503">
                  <w:marLeft w:val="0"/>
                  <w:marRight w:val="0"/>
                  <w:marTop w:val="0"/>
                  <w:marBottom w:val="0"/>
                  <w:divBdr>
                    <w:top w:val="none" w:sz="0" w:space="0" w:color="auto"/>
                    <w:left w:val="none" w:sz="0" w:space="0" w:color="auto"/>
                    <w:bottom w:val="none" w:sz="0" w:space="0" w:color="auto"/>
                    <w:right w:val="none" w:sz="0" w:space="0" w:color="auto"/>
                  </w:divBdr>
                  <w:divsChild>
                    <w:div w:id="1986549633">
                      <w:marLeft w:val="0"/>
                      <w:marRight w:val="0"/>
                      <w:marTop w:val="0"/>
                      <w:marBottom w:val="0"/>
                      <w:divBdr>
                        <w:top w:val="none" w:sz="0" w:space="0" w:color="auto"/>
                        <w:left w:val="none" w:sz="0" w:space="0" w:color="auto"/>
                        <w:bottom w:val="none" w:sz="0" w:space="0" w:color="auto"/>
                        <w:right w:val="none" w:sz="0" w:space="0" w:color="auto"/>
                      </w:divBdr>
                      <w:divsChild>
                        <w:div w:id="930089667">
                          <w:marLeft w:val="-930"/>
                          <w:marRight w:val="0"/>
                          <w:marTop w:val="0"/>
                          <w:marBottom w:val="0"/>
                          <w:divBdr>
                            <w:top w:val="none" w:sz="0" w:space="0" w:color="auto"/>
                            <w:left w:val="none" w:sz="0" w:space="0" w:color="auto"/>
                            <w:bottom w:val="none" w:sz="0" w:space="0" w:color="auto"/>
                            <w:right w:val="none" w:sz="0" w:space="0" w:color="auto"/>
                          </w:divBdr>
                          <w:divsChild>
                            <w:div w:id="730811222">
                              <w:marLeft w:val="0"/>
                              <w:marRight w:val="0"/>
                              <w:marTop w:val="0"/>
                              <w:marBottom w:val="0"/>
                              <w:divBdr>
                                <w:top w:val="none" w:sz="0" w:space="0" w:color="auto"/>
                                <w:left w:val="none" w:sz="0" w:space="0" w:color="auto"/>
                                <w:bottom w:val="none" w:sz="0" w:space="0" w:color="auto"/>
                                <w:right w:val="none" w:sz="0" w:space="0" w:color="auto"/>
                              </w:divBdr>
                              <w:divsChild>
                                <w:div w:id="18459739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82350227">
                          <w:marLeft w:val="0"/>
                          <w:marRight w:val="0"/>
                          <w:marTop w:val="0"/>
                          <w:marBottom w:val="0"/>
                          <w:divBdr>
                            <w:top w:val="none" w:sz="0" w:space="0" w:color="auto"/>
                            <w:left w:val="none" w:sz="0" w:space="0" w:color="auto"/>
                            <w:bottom w:val="none" w:sz="0" w:space="0" w:color="auto"/>
                            <w:right w:val="none" w:sz="0" w:space="0" w:color="auto"/>
                          </w:divBdr>
                          <w:divsChild>
                            <w:div w:id="598685825">
                              <w:marLeft w:val="0"/>
                              <w:marRight w:val="0"/>
                              <w:marTop w:val="0"/>
                              <w:marBottom w:val="0"/>
                              <w:divBdr>
                                <w:top w:val="none" w:sz="0" w:space="0" w:color="auto"/>
                                <w:left w:val="none" w:sz="0" w:space="0" w:color="auto"/>
                                <w:bottom w:val="none" w:sz="0" w:space="0" w:color="auto"/>
                                <w:right w:val="none" w:sz="0" w:space="0" w:color="auto"/>
                              </w:divBdr>
                              <w:divsChild>
                                <w:div w:id="17520469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311174969">
              <w:marLeft w:val="960"/>
              <w:marRight w:val="0"/>
              <w:marTop w:val="0"/>
              <w:marBottom w:val="450"/>
              <w:divBdr>
                <w:top w:val="none" w:sz="0" w:space="0" w:color="auto"/>
                <w:left w:val="none" w:sz="0" w:space="0" w:color="auto"/>
                <w:bottom w:val="none" w:sz="0" w:space="0" w:color="auto"/>
                <w:right w:val="none" w:sz="0" w:space="0" w:color="auto"/>
              </w:divBdr>
              <w:divsChild>
                <w:div w:id="1074010875">
                  <w:marLeft w:val="0"/>
                  <w:marRight w:val="0"/>
                  <w:marTop w:val="0"/>
                  <w:marBottom w:val="0"/>
                  <w:divBdr>
                    <w:top w:val="none" w:sz="0" w:space="0" w:color="auto"/>
                    <w:left w:val="none" w:sz="0" w:space="0" w:color="auto"/>
                    <w:bottom w:val="none" w:sz="0" w:space="0" w:color="auto"/>
                    <w:right w:val="none" w:sz="0" w:space="0" w:color="auto"/>
                  </w:divBdr>
                </w:div>
                <w:div w:id="371004214">
                  <w:marLeft w:val="0"/>
                  <w:marRight w:val="0"/>
                  <w:marTop w:val="0"/>
                  <w:marBottom w:val="0"/>
                  <w:divBdr>
                    <w:top w:val="none" w:sz="0" w:space="0" w:color="auto"/>
                    <w:left w:val="none" w:sz="0" w:space="0" w:color="auto"/>
                    <w:bottom w:val="none" w:sz="0" w:space="0" w:color="auto"/>
                    <w:right w:val="none" w:sz="0" w:space="0" w:color="auto"/>
                  </w:divBdr>
                  <w:divsChild>
                    <w:div w:id="1819608682">
                      <w:marLeft w:val="0"/>
                      <w:marRight w:val="0"/>
                      <w:marTop w:val="0"/>
                      <w:marBottom w:val="0"/>
                      <w:divBdr>
                        <w:top w:val="none" w:sz="0" w:space="0" w:color="auto"/>
                        <w:left w:val="none" w:sz="0" w:space="0" w:color="auto"/>
                        <w:bottom w:val="none" w:sz="0" w:space="0" w:color="auto"/>
                        <w:right w:val="none" w:sz="0" w:space="0" w:color="auto"/>
                      </w:divBdr>
                      <w:divsChild>
                        <w:div w:id="780342366">
                          <w:marLeft w:val="-930"/>
                          <w:marRight w:val="0"/>
                          <w:marTop w:val="0"/>
                          <w:marBottom w:val="0"/>
                          <w:divBdr>
                            <w:top w:val="none" w:sz="0" w:space="0" w:color="auto"/>
                            <w:left w:val="none" w:sz="0" w:space="0" w:color="auto"/>
                            <w:bottom w:val="none" w:sz="0" w:space="0" w:color="auto"/>
                            <w:right w:val="none" w:sz="0" w:space="0" w:color="auto"/>
                          </w:divBdr>
                          <w:divsChild>
                            <w:div w:id="350180676">
                              <w:marLeft w:val="0"/>
                              <w:marRight w:val="0"/>
                              <w:marTop w:val="0"/>
                              <w:marBottom w:val="0"/>
                              <w:divBdr>
                                <w:top w:val="none" w:sz="0" w:space="0" w:color="auto"/>
                                <w:left w:val="none" w:sz="0" w:space="0" w:color="auto"/>
                                <w:bottom w:val="none" w:sz="0" w:space="0" w:color="auto"/>
                                <w:right w:val="none" w:sz="0" w:space="0" w:color="auto"/>
                              </w:divBdr>
                              <w:divsChild>
                                <w:div w:id="2219900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23988349">
                          <w:marLeft w:val="0"/>
                          <w:marRight w:val="0"/>
                          <w:marTop w:val="0"/>
                          <w:marBottom w:val="0"/>
                          <w:divBdr>
                            <w:top w:val="none" w:sz="0" w:space="0" w:color="auto"/>
                            <w:left w:val="none" w:sz="0" w:space="0" w:color="auto"/>
                            <w:bottom w:val="none" w:sz="0" w:space="0" w:color="auto"/>
                            <w:right w:val="none" w:sz="0" w:space="0" w:color="auto"/>
                          </w:divBdr>
                          <w:divsChild>
                            <w:div w:id="1279332769">
                              <w:marLeft w:val="0"/>
                              <w:marRight w:val="0"/>
                              <w:marTop w:val="0"/>
                              <w:marBottom w:val="0"/>
                              <w:divBdr>
                                <w:top w:val="none" w:sz="0" w:space="0" w:color="auto"/>
                                <w:left w:val="none" w:sz="0" w:space="0" w:color="auto"/>
                                <w:bottom w:val="none" w:sz="0" w:space="0" w:color="auto"/>
                                <w:right w:val="none" w:sz="0" w:space="0" w:color="auto"/>
                              </w:divBdr>
                              <w:divsChild>
                                <w:div w:id="16589973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9967283">
          <w:marLeft w:val="0"/>
          <w:marRight w:val="0"/>
          <w:marTop w:val="0"/>
          <w:marBottom w:val="0"/>
          <w:divBdr>
            <w:top w:val="none" w:sz="0" w:space="0" w:color="auto"/>
            <w:left w:val="none" w:sz="0" w:space="0" w:color="auto"/>
            <w:bottom w:val="none" w:sz="0" w:space="0" w:color="auto"/>
            <w:right w:val="none" w:sz="0" w:space="0" w:color="auto"/>
          </w:divBdr>
          <w:divsChild>
            <w:div w:id="1961447896">
              <w:marLeft w:val="0"/>
              <w:marRight w:val="0"/>
              <w:marTop w:val="0"/>
              <w:marBottom w:val="0"/>
              <w:divBdr>
                <w:top w:val="none" w:sz="0" w:space="0" w:color="auto"/>
                <w:left w:val="none" w:sz="0" w:space="0" w:color="auto"/>
                <w:bottom w:val="none" w:sz="0" w:space="0" w:color="auto"/>
                <w:right w:val="none" w:sz="0" w:space="0" w:color="auto"/>
              </w:divBdr>
              <w:divsChild>
                <w:div w:id="59837003">
                  <w:marLeft w:val="0"/>
                  <w:marRight w:val="0"/>
                  <w:marTop w:val="0"/>
                  <w:marBottom w:val="0"/>
                  <w:divBdr>
                    <w:top w:val="none" w:sz="0" w:space="0" w:color="auto"/>
                    <w:left w:val="none" w:sz="0" w:space="0" w:color="auto"/>
                    <w:bottom w:val="none" w:sz="0" w:space="0" w:color="auto"/>
                    <w:right w:val="none" w:sz="0" w:space="0" w:color="auto"/>
                  </w:divBdr>
                  <w:divsChild>
                    <w:div w:id="1484201979">
                      <w:marLeft w:val="0"/>
                      <w:marRight w:val="0"/>
                      <w:marTop w:val="0"/>
                      <w:marBottom w:val="0"/>
                      <w:divBdr>
                        <w:top w:val="none" w:sz="0" w:space="0" w:color="auto"/>
                        <w:left w:val="none" w:sz="0" w:space="0" w:color="auto"/>
                        <w:bottom w:val="none" w:sz="0" w:space="0" w:color="auto"/>
                        <w:right w:val="none" w:sz="0" w:space="0" w:color="auto"/>
                      </w:divBdr>
                      <w:divsChild>
                        <w:div w:id="1233616120">
                          <w:marLeft w:val="0"/>
                          <w:marRight w:val="0"/>
                          <w:marTop w:val="0"/>
                          <w:marBottom w:val="0"/>
                          <w:divBdr>
                            <w:top w:val="none" w:sz="0" w:space="0" w:color="auto"/>
                            <w:left w:val="none" w:sz="0" w:space="0" w:color="auto"/>
                            <w:bottom w:val="none" w:sz="0" w:space="0" w:color="auto"/>
                            <w:right w:val="none" w:sz="0" w:space="0" w:color="auto"/>
                          </w:divBdr>
                          <w:divsChild>
                            <w:div w:id="1918637558">
                              <w:marLeft w:val="0"/>
                              <w:marRight w:val="0"/>
                              <w:marTop w:val="0"/>
                              <w:marBottom w:val="0"/>
                              <w:divBdr>
                                <w:top w:val="none" w:sz="0" w:space="0" w:color="auto"/>
                                <w:left w:val="single" w:sz="6" w:space="8" w:color="E6E6E6"/>
                                <w:bottom w:val="none" w:sz="0" w:space="0" w:color="auto"/>
                                <w:right w:val="none" w:sz="0" w:space="0" w:color="auto"/>
                              </w:divBdr>
                              <w:divsChild>
                                <w:div w:id="851332771">
                                  <w:marLeft w:val="0"/>
                                  <w:marRight w:val="0"/>
                                  <w:marTop w:val="0"/>
                                  <w:marBottom w:val="0"/>
                                  <w:divBdr>
                                    <w:top w:val="none" w:sz="0" w:space="0" w:color="auto"/>
                                    <w:left w:val="none" w:sz="0" w:space="0" w:color="auto"/>
                                    <w:bottom w:val="none" w:sz="0" w:space="0" w:color="auto"/>
                                    <w:right w:val="none" w:sz="0" w:space="0" w:color="auto"/>
                                  </w:divBdr>
                                </w:div>
                              </w:divsChild>
                            </w:div>
                            <w:div w:id="1133477104">
                              <w:marLeft w:val="0"/>
                              <w:marRight w:val="0"/>
                              <w:marTop w:val="0"/>
                              <w:marBottom w:val="0"/>
                              <w:divBdr>
                                <w:top w:val="none" w:sz="0" w:space="0" w:color="auto"/>
                                <w:left w:val="single" w:sz="6" w:space="8" w:color="E6E6E6"/>
                                <w:bottom w:val="none" w:sz="0" w:space="0" w:color="auto"/>
                                <w:right w:val="none" w:sz="0" w:space="0" w:color="auto"/>
                              </w:divBdr>
                              <w:divsChild>
                                <w:div w:id="25297311">
                                  <w:marLeft w:val="0"/>
                                  <w:marRight w:val="0"/>
                                  <w:marTop w:val="0"/>
                                  <w:marBottom w:val="0"/>
                                  <w:divBdr>
                                    <w:top w:val="none" w:sz="0" w:space="0" w:color="auto"/>
                                    <w:left w:val="none" w:sz="0" w:space="0" w:color="auto"/>
                                    <w:bottom w:val="none" w:sz="0" w:space="0" w:color="auto"/>
                                    <w:right w:val="none" w:sz="0" w:space="0" w:color="auto"/>
                                  </w:divBdr>
                                </w:div>
                              </w:divsChild>
                            </w:div>
                            <w:div w:id="1776559789">
                              <w:marLeft w:val="0"/>
                              <w:marRight w:val="0"/>
                              <w:marTop w:val="0"/>
                              <w:marBottom w:val="0"/>
                              <w:divBdr>
                                <w:top w:val="none" w:sz="0" w:space="0" w:color="auto"/>
                                <w:left w:val="single" w:sz="6" w:space="8" w:color="E6E6E6"/>
                                <w:bottom w:val="none" w:sz="0" w:space="0" w:color="auto"/>
                                <w:right w:val="none" w:sz="0" w:space="0" w:color="auto"/>
                              </w:divBdr>
                              <w:divsChild>
                                <w:div w:id="5935154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090470505">
      <w:bodyDiv w:val="1"/>
      <w:marLeft w:val="0"/>
      <w:marRight w:val="0"/>
      <w:marTop w:val="0"/>
      <w:marBottom w:val="0"/>
      <w:divBdr>
        <w:top w:val="none" w:sz="0" w:space="0" w:color="auto"/>
        <w:left w:val="none" w:sz="0" w:space="0" w:color="auto"/>
        <w:bottom w:val="none" w:sz="0" w:space="0" w:color="auto"/>
        <w:right w:val="none" w:sz="0" w:space="0" w:color="auto"/>
      </w:divBdr>
    </w:div>
    <w:div w:id="1105539956">
      <w:bodyDiv w:val="1"/>
      <w:marLeft w:val="0"/>
      <w:marRight w:val="0"/>
      <w:marTop w:val="0"/>
      <w:marBottom w:val="0"/>
      <w:divBdr>
        <w:top w:val="none" w:sz="0" w:space="0" w:color="auto"/>
        <w:left w:val="none" w:sz="0" w:space="0" w:color="auto"/>
        <w:bottom w:val="none" w:sz="0" w:space="0" w:color="auto"/>
        <w:right w:val="none" w:sz="0" w:space="0" w:color="auto"/>
      </w:divBdr>
    </w:div>
    <w:div w:id="1125348541">
      <w:bodyDiv w:val="1"/>
      <w:marLeft w:val="0"/>
      <w:marRight w:val="0"/>
      <w:marTop w:val="0"/>
      <w:marBottom w:val="0"/>
      <w:divBdr>
        <w:top w:val="none" w:sz="0" w:space="0" w:color="auto"/>
        <w:left w:val="none" w:sz="0" w:space="0" w:color="auto"/>
        <w:bottom w:val="none" w:sz="0" w:space="0" w:color="auto"/>
        <w:right w:val="none" w:sz="0" w:space="0" w:color="auto"/>
      </w:divBdr>
    </w:div>
    <w:div w:id="1182236067">
      <w:bodyDiv w:val="1"/>
      <w:marLeft w:val="0"/>
      <w:marRight w:val="0"/>
      <w:marTop w:val="0"/>
      <w:marBottom w:val="0"/>
      <w:divBdr>
        <w:top w:val="none" w:sz="0" w:space="0" w:color="auto"/>
        <w:left w:val="none" w:sz="0" w:space="0" w:color="auto"/>
        <w:bottom w:val="none" w:sz="0" w:space="0" w:color="auto"/>
        <w:right w:val="none" w:sz="0" w:space="0" w:color="auto"/>
      </w:divBdr>
    </w:div>
    <w:div w:id="1203053031">
      <w:bodyDiv w:val="1"/>
      <w:marLeft w:val="0"/>
      <w:marRight w:val="0"/>
      <w:marTop w:val="0"/>
      <w:marBottom w:val="0"/>
      <w:divBdr>
        <w:top w:val="none" w:sz="0" w:space="0" w:color="auto"/>
        <w:left w:val="none" w:sz="0" w:space="0" w:color="auto"/>
        <w:bottom w:val="none" w:sz="0" w:space="0" w:color="auto"/>
        <w:right w:val="none" w:sz="0" w:space="0" w:color="auto"/>
      </w:divBdr>
    </w:div>
    <w:div w:id="1225529208">
      <w:bodyDiv w:val="1"/>
      <w:marLeft w:val="0"/>
      <w:marRight w:val="0"/>
      <w:marTop w:val="0"/>
      <w:marBottom w:val="0"/>
      <w:divBdr>
        <w:top w:val="none" w:sz="0" w:space="0" w:color="auto"/>
        <w:left w:val="none" w:sz="0" w:space="0" w:color="auto"/>
        <w:bottom w:val="none" w:sz="0" w:space="0" w:color="auto"/>
        <w:right w:val="none" w:sz="0" w:space="0" w:color="auto"/>
      </w:divBdr>
    </w:div>
    <w:div w:id="1235244546">
      <w:bodyDiv w:val="1"/>
      <w:marLeft w:val="0"/>
      <w:marRight w:val="0"/>
      <w:marTop w:val="0"/>
      <w:marBottom w:val="0"/>
      <w:divBdr>
        <w:top w:val="none" w:sz="0" w:space="0" w:color="auto"/>
        <w:left w:val="none" w:sz="0" w:space="0" w:color="auto"/>
        <w:bottom w:val="none" w:sz="0" w:space="0" w:color="auto"/>
        <w:right w:val="none" w:sz="0" w:space="0" w:color="auto"/>
      </w:divBdr>
    </w:div>
    <w:div w:id="1242373907">
      <w:bodyDiv w:val="1"/>
      <w:marLeft w:val="0"/>
      <w:marRight w:val="0"/>
      <w:marTop w:val="0"/>
      <w:marBottom w:val="0"/>
      <w:divBdr>
        <w:top w:val="none" w:sz="0" w:space="0" w:color="auto"/>
        <w:left w:val="none" w:sz="0" w:space="0" w:color="auto"/>
        <w:bottom w:val="none" w:sz="0" w:space="0" w:color="auto"/>
        <w:right w:val="none" w:sz="0" w:space="0" w:color="auto"/>
      </w:divBdr>
    </w:div>
    <w:div w:id="1267618807">
      <w:bodyDiv w:val="1"/>
      <w:marLeft w:val="0"/>
      <w:marRight w:val="0"/>
      <w:marTop w:val="0"/>
      <w:marBottom w:val="0"/>
      <w:divBdr>
        <w:top w:val="none" w:sz="0" w:space="0" w:color="auto"/>
        <w:left w:val="none" w:sz="0" w:space="0" w:color="auto"/>
        <w:bottom w:val="none" w:sz="0" w:space="0" w:color="auto"/>
        <w:right w:val="none" w:sz="0" w:space="0" w:color="auto"/>
      </w:divBdr>
    </w:div>
    <w:div w:id="1267811468">
      <w:bodyDiv w:val="1"/>
      <w:marLeft w:val="0"/>
      <w:marRight w:val="0"/>
      <w:marTop w:val="0"/>
      <w:marBottom w:val="0"/>
      <w:divBdr>
        <w:top w:val="none" w:sz="0" w:space="0" w:color="auto"/>
        <w:left w:val="none" w:sz="0" w:space="0" w:color="auto"/>
        <w:bottom w:val="none" w:sz="0" w:space="0" w:color="auto"/>
        <w:right w:val="none" w:sz="0" w:space="0" w:color="auto"/>
      </w:divBdr>
    </w:div>
    <w:div w:id="1305813761">
      <w:bodyDiv w:val="1"/>
      <w:marLeft w:val="0"/>
      <w:marRight w:val="0"/>
      <w:marTop w:val="0"/>
      <w:marBottom w:val="0"/>
      <w:divBdr>
        <w:top w:val="none" w:sz="0" w:space="0" w:color="auto"/>
        <w:left w:val="none" w:sz="0" w:space="0" w:color="auto"/>
        <w:bottom w:val="none" w:sz="0" w:space="0" w:color="auto"/>
        <w:right w:val="none" w:sz="0" w:space="0" w:color="auto"/>
      </w:divBdr>
    </w:div>
    <w:div w:id="1326519056">
      <w:bodyDiv w:val="1"/>
      <w:marLeft w:val="0"/>
      <w:marRight w:val="0"/>
      <w:marTop w:val="0"/>
      <w:marBottom w:val="0"/>
      <w:divBdr>
        <w:top w:val="none" w:sz="0" w:space="0" w:color="auto"/>
        <w:left w:val="none" w:sz="0" w:space="0" w:color="auto"/>
        <w:bottom w:val="none" w:sz="0" w:space="0" w:color="auto"/>
        <w:right w:val="none" w:sz="0" w:space="0" w:color="auto"/>
      </w:divBdr>
      <w:divsChild>
        <w:div w:id="526717718">
          <w:marLeft w:val="0"/>
          <w:marRight w:val="0"/>
          <w:marTop w:val="0"/>
          <w:marBottom w:val="0"/>
          <w:divBdr>
            <w:top w:val="none" w:sz="0" w:space="0" w:color="auto"/>
            <w:left w:val="none" w:sz="0" w:space="0" w:color="auto"/>
            <w:bottom w:val="none" w:sz="0" w:space="0" w:color="auto"/>
            <w:right w:val="none" w:sz="0" w:space="0" w:color="auto"/>
          </w:divBdr>
          <w:divsChild>
            <w:div w:id="1003315560">
              <w:marLeft w:val="0"/>
              <w:marRight w:val="0"/>
              <w:marTop w:val="0"/>
              <w:marBottom w:val="0"/>
              <w:divBdr>
                <w:top w:val="none" w:sz="0" w:space="0" w:color="auto"/>
                <w:left w:val="none" w:sz="0" w:space="0" w:color="auto"/>
                <w:bottom w:val="none" w:sz="0" w:space="0" w:color="auto"/>
                <w:right w:val="none" w:sz="0" w:space="0" w:color="auto"/>
              </w:divBdr>
              <w:divsChild>
                <w:div w:id="1114591943">
                  <w:marLeft w:val="0"/>
                  <w:marRight w:val="0"/>
                  <w:marTop w:val="0"/>
                  <w:marBottom w:val="0"/>
                  <w:divBdr>
                    <w:top w:val="none" w:sz="0" w:space="0" w:color="auto"/>
                    <w:left w:val="none" w:sz="0" w:space="0" w:color="auto"/>
                    <w:bottom w:val="none" w:sz="0" w:space="0" w:color="auto"/>
                    <w:right w:val="none" w:sz="0" w:space="0" w:color="auto"/>
                  </w:divBdr>
                  <w:divsChild>
                    <w:div w:id="12529321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01543454">
              <w:marLeft w:val="0"/>
              <w:marRight w:val="0"/>
              <w:marTop w:val="0"/>
              <w:marBottom w:val="300"/>
              <w:divBdr>
                <w:top w:val="none" w:sz="0" w:space="0" w:color="auto"/>
                <w:left w:val="none" w:sz="0" w:space="0" w:color="auto"/>
                <w:bottom w:val="none" w:sz="0" w:space="0" w:color="auto"/>
                <w:right w:val="none" w:sz="0" w:space="0" w:color="auto"/>
              </w:divBdr>
              <w:divsChild>
                <w:div w:id="169952986">
                  <w:marLeft w:val="0"/>
                  <w:marRight w:val="0"/>
                  <w:marTop w:val="0"/>
                  <w:marBottom w:val="0"/>
                  <w:divBdr>
                    <w:top w:val="none" w:sz="0" w:space="0" w:color="auto"/>
                    <w:left w:val="none" w:sz="0" w:space="0" w:color="auto"/>
                    <w:bottom w:val="none" w:sz="0" w:space="0" w:color="auto"/>
                    <w:right w:val="none" w:sz="0" w:space="0" w:color="auto"/>
                  </w:divBdr>
                </w:div>
                <w:div w:id="1688217722">
                  <w:marLeft w:val="0"/>
                  <w:marRight w:val="0"/>
                  <w:marTop w:val="0"/>
                  <w:marBottom w:val="0"/>
                  <w:divBdr>
                    <w:top w:val="none" w:sz="0" w:space="0" w:color="auto"/>
                    <w:left w:val="none" w:sz="0" w:space="0" w:color="auto"/>
                    <w:bottom w:val="none" w:sz="0" w:space="0" w:color="auto"/>
                    <w:right w:val="none" w:sz="0" w:space="0" w:color="auto"/>
                  </w:divBdr>
                  <w:divsChild>
                    <w:div w:id="1417436573">
                      <w:marLeft w:val="0"/>
                      <w:marRight w:val="0"/>
                      <w:marTop w:val="0"/>
                      <w:marBottom w:val="0"/>
                      <w:divBdr>
                        <w:top w:val="none" w:sz="0" w:space="0" w:color="auto"/>
                        <w:left w:val="none" w:sz="0" w:space="0" w:color="auto"/>
                        <w:bottom w:val="none" w:sz="0" w:space="0" w:color="auto"/>
                        <w:right w:val="none" w:sz="0" w:space="0" w:color="auto"/>
                      </w:divBdr>
                      <w:divsChild>
                        <w:div w:id="1131047873">
                          <w:marLeft w:val="-930"/>
                          <w:marRight w:val="0"/>
                          <w:marTop w:val="0"/>
                          <w:marBottom w:val="0"/>
                          <w:divBdr>
                            <w:top w:val="none" w:sz="0" w:space="0" w:color="auto"/>
                            <w:left w:val="none" w:sz="0" w:space="0" w:color="auto"/>
                            <w:bottom w:val="none" w:sz="0" w:space="0" w:color="auto"/>
                            <w:right w:val="none" w:sz="0" w:space="0" w:color="auto"/>
                          </w:divBdr>
                          <w:divsChild>
                            <w:div w:id="743915022">
                              <w:marLeft w:val="0"/>
                              <w:marRight w:val="0"/>
                              <w:marTop w:val="0"/>
                              <w:marBottom w:val="0"/>
                              <w:divBdr>
                                <w:top w:val="none" w:sz="0" w:space="0" w:color="auto"/>
                                <w:left w:val="none" w:sz="0" w:space="0" w:color="auto"/>
                                <w:bottom w:val="none" w:sz="0" w:space="0" w:color="auto"/>
                                <w:right w:val="none" w:sz="0" w:space="0" w:color="auto"/>
                              </w:divBdr>
                              <w:divsChild>
                                <w:div w:id="9128540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5830041">
                          <w:marLeft w:val="0"/>
                          <w:marRight w:val="0"/>
                          <w:marTop w:val="0"/>
                          <w:marBottom w:val="0"/>
                          <w:divBdr>
                            <w:top w:val="none" w:sz="0" w:space="0" w:color="auto"/>
                            <w:left w:val="none" w:sz="0" w:space="0" w:color="auto"/>
                            <w:bottom w:val="none" w:sz="0" w:space="0" w:color="auto"/>
                            <w:right w:val="none" w:sz="0" w:space="0" w:color="auto"/>
                          </w:divBdr>
                          <w:divsChild>
                            <w:div w:id="958101406">
                              <w:marLeft w:val="0"/>
                              <w:marRight w:val="0"/>
                              <w:marTop w:val="0"/>
                              <w:marBottom w:val="0"/>
                              <w:divBdr>
                                <w:top w:val="none" w:sz="0" w:space="0" w:color="auto"/>
                                <w:left w:val="none" w:sz="0" w:space="0" w:color="auto"/>
                                <w:bottom w:val="none" w:sz="0" w:space="0" w:color="auto"/>
                                <w:right w:val="none" w:sz="0" w:space="0" w:color="auto"/>
                              </w:divBdr>
                              <w:divsChild>
                                <w:div w:id="1846166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54682117">
              <w:marLeft w:val="960"/>
              <w:marRight w:val="0"/>
              <w:marTop w:val="0"/>
              <w:marBottom w:val="450"/>
              <w:divBdr>
                <w:top w:val="none" w:sz="0" w:space="0" w:color="auto"/>
                <w:left w:val="none" w:sz="0" w:space="0" w:color="auto"/>
                <w:bottom w:val="none" w:sz="0" w:space="0" w:color="auto"/>
                <w:right w:val="none" w:sz="0" w:space="0" w:color="auto"/>
              </w:divBdr>
              <w:divsChild>
                <w:div w:id="381487345">
                  <w:marLeft w:val="0"/>
                  <w:marRight w:val="0"/>
                  <w:marTop w:val="0"/>
                  <w:marBottom w:val="0"/>
                  <w:divBdr>
                    <w:top w:val="none" w:sz="0" w:space="0" w:color="auto"/>
                    <w:left w:val="none" w:sz="0" w:space="0" w:color="auto"/>
                    <w:bottom w:val="none" w:sz="0" w:space="0" w:color="auto"/>
                    <w:right w:val="none" w:sz="0" w:space="0" w:color="auto"/>
                  </w:divBdr>
                </w:div>
                <w:div w:id="858549544">
                  <w:marLeft w:val="0"/>
                  <w:marRight w:val="0"/>
                  <w:marTop w:val="0"/>
                  <w:marBottom w:val="0"/>
                  <w:divBdr>
                    <w:top w:val="none" w:sz="0" w:space="0" w:color="auto"/>
                    <w:left w:val="none" w:sz="0" w:space="0" w:color="auto"/>
                    <w:bottom w:val="none" w:sz="0" w:space="0" w:color="auto"/>
                    <w:right w:val="none" w:sz="0" w:space="0" w:color="auto"/>
                  </w:divBdr>
                  <w:divsChild>
                    <w:div w:id="688333184">
                      <w:marLeft w:val="0"/>
                      <w:marRight w:val="0"/>
                      <w:marTop w:val="0"/>
                      <w:marBottom w:val="0"/>
                      <w:divBdr>
                        <w:top w:val="none" w:sz="0" w:space="0" w:color="auto"/>
                        <w:left w:val="none" w:sz="0" w:space="0" w:color="auto"/>
                        <w:bottom w:val="none" w:sz="0" w:space="0" w:color="auto"/>
                        <w:right w:val="none" w:sz="0" w:space="0" w:color="auto"/>
                      </w:divBdr>
                      <w:divsChild>
                        <w:div w:id="1959218436">
                          <w:marLeft w:val="-930"/>
                          <w:marRight w:val="0"/>
                          <w:marTop w:val="0"/>
                          <w:marBottom w:val="0"/>
                          <w:divBdr>
                            <w:top w:val="none" w:sz="0" w:space="0" w:color="auto"/>
                            <w:left w:val="none" w:sz="0" w:space="0" w:color="auto"/>
                            <w:bottom w:val="none" w:sz="0" w:space="0" w:color="auto"/>
                            <w:right w:val="none" w:sz="0" w:space="0" w:color="auto"/>
                          </w:divBdr>
                          <w:divsChild>
                            <w:div w:id="126440430">
                              <w:marLeft w:val="0"/>
                              <w:marRight w:val="0"/>
                              <w:marTop w:val="0"/>
                              <w:marBottom w:val="0"/>
                              <w:divBdr>
                                <w:top w:val="none" w:sz="0" w:space="0" w:color="auto"/>
                                <w:left w:val="none" w:sz="0" w:space="0" w:color="auto"/>
                                <w:bottom w:val="none" w:sz="0" w:space="0" w:color="auto"/>
                                <w:right w:val="none" w:sz="0" w:space="0" w:color="auto"/>
                              </w:divBdr>
                              <w:divsChild>
                                <w:div w:id="2261864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41904348">
                          <w:marLeft w:val="0"/>
                          <w:marRight w:val="0"/>
                          <w:marTop w:val="0"/>
                          <w:marBottom w:val="0"/>
                          <w:divBdr>
                            <w:top w:val="none" w:sz="0" w:space="0" w:color="auto"/>
                            <w:left w:val="none" w:sz="0" w:space="0" w:color="auto"/>
                            <w:bottom w:val="none" w:sz="0" w:space="0" w:color="auto"/>
                            <w:right w:val="none" w:sz="0" w:space="0" w:color="auto"/>
                          </w:divBdr>
                          <w:divsChild>
                            <w:div w:id="2117938950">
                              <w:marLeft w:val="0"/>
                              <w:marRight w:val="0"/>
                              <w:marTop w:val="0"/>
                              <w:marBottom w:val="0"/>
                              <w:divBdr>
                                <w:top w:val="none" w:sz="0" w:space="0" w:color="auto"/>
                                <w:left w:val="none" w:sz="0" w:space="0" w:color="auto"/>
                                <w:bottom w:val="none" w:sz="0" w:space="0" w:color="auto"/>
                                <w:right w:val="none" w:sz="0" w:space="0" w:color="auto"/>
                              </w:divBdr>
                              <w:divsChild>
                                <w:div w:id="745423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51899045">
          <w:marLeft w:val="0"/>
          <w:marRight w:val="0"/>
          <w:marTop w:val="0"/>
          <w:marBottom w:val="0"/>
          <w:divBdr>
            <w:top w:val="none" w:sz="0" w:space="0" w:color="auto"/>
            <w:left w:val="none" w:sz="0" w:space="0" w:color="auto"/>
            <w:bottom w:val="none" w:sz="0" w:space="0" w:color="auto"/>
            <w:right w:val="none" w:sz="0" w:space="0" w:color="auto"/>
          </w:divBdr>
          <w:divsChild>
            <w:div w:id="144904774">
              <w:marLeft w:val="0"/>
              <w:marRight w:val="0"/>
              <w:marTop w:val="0"/>
              <w:marBottom w:val="0"/>
              <w:divBdr>
                <w:top w:val="none" w:sz="0" w:space="0" w:color="auto"/>
                <w:left w:val="none" w:sz="0" w:space="0" w:color="auto"/>
                <w:bottom w:val="none" w:sz="0" w:space="0" w:color="auto"/>
                <w:right w:val="none" w:sz="0" w:space="0" w:color="auto"/>
              </w:divBdr>
              <w:divsChild>
                <w:div w:id="1087078145">
                  <w:marLeft w:val="0"/>
                  <w:marRight w:val="0"/>
                  <w:marTop w:val="0"/>
                  <w:marBottom w:val="0"/>
                  <w:divBdr>
                    <w:top w:val="none" w:sz="0" w:space="0" w:color="auto"/>
                    <w:left w:val="none" w:sz="0" w:space="0" w:color="auto"/>
                    <w:bottom w:val="none" w:sz="0" w:space="0" w:color="auto"/>
                    <w:right w:val="none" w:sz="0" w:space="0" w:color="auto"/>
                  </w:divBdr>
                  <w:divsChild>
                    <w:div w:id="1659915318">
                      <w:marLeft w:val="0"/>
                      <w:marRight w:val="0"/>
                      <w:marTop w:val="0"/>
                      <w:marBottom w:val="0"/>
                      <w:divBdr>
                        <w:top w:val="none" w:sz="0" w:space="0" w:color="auto"/>
                        <w:left w:val="none" w:sz="0" w:space="0" w:color="auto"/>
                        <w:bottom w:val="none" w:sz="0" w:space="0" w:color="auto"/>
                        <w:right w:val="none" w:sz="0" w:space="0" w:color="auto"/>
                      </w:divBdr>
                      <w:divsChild>
                        <w:div w:id="866143590">
                          <w:marLeft w:val="0"/>
                          <w:marRight w:val="0"/>
                          <w:marTop w:val="0"/>
                          <w:marBottom w:val="0"/>
                          <w:divBdr>
                            <w:top w:val="none" w:sz="0" w:space="0" w:color="auto"/>
                            <w:left w:val="none" w:sz="0" w:space="0" w:color="auto"/>
                            <w:bottom w:val="none" w:sz="0" w:space="0" w:color="auto"/>
                            <w:right w:val="none" w:sz="0" w:space="0" w:color="auto"/>
                          </w:divBdr>
                          <w:divsChild>
                            <w:div w:id="665088150">
                              <w:marLeft w:val="0"/>
                              <w:marRight w:val="0"/>
                              <w:marTop w:val="0"/>
                              <w:marBottom w:val="0"/>
                              <w:divBdr>
                                <w:top w:val="none" w:sz="0" w:space="0" w:color="auto"/>
                                <w:left w:val="single" w:sz="6" w:space="8" w:color="E6E6E6"/>
                                <w:bottom w:val="none" w:sz="0" w:space="0" w:color="auto"/>
                                <w:right w:val="none" w:sz="0" w:space="0" w:color="auto"/>
                              </w:divBdr>
                              <w:divsChild>
                                <w:div w:id="763648711">
                                  <w:marLeft w:val="0"/>
                                  <w:marRight w:val="0"/>
                                  <w:marTop w:val="0"/>
                                  <w:marBottom w:val="0"/>
                                  <w:divBdr>
                                    <w:top w:val="none" w:sz="0" w:space="0" w:color="auto"/>
                                    <w:left w:val="none" w:sz="0" w:space="0" w:color="auto"/>
                                    <w:bottom w:val="none" w:sz="0" w:space="0" w:color="auto"/>
                                    <w:right w:val="none" w:sz="0" w:space="0" w:color="auto"/>
                                  </w:divBdr>
                                </w:div>
                              </w:divsChild>
                            </w:div>
                            <w:div w:id="966544111">
                              <w:marLeft w:val="0"/>
                              <w:marRight w:val="0"/>
                              <w:marTop w:val="0"/>
                              <w:marBottom w:val="0"/>
                              <w:divBdr>
                                <w:top w:val="none" w:sz="0" w:space="0" w:color="auto"/>
                                <w:left w:val="single" w:sz="6" w:space="8" w:color="E6E6E6"/>
                                <w:bottom w:val="none" w:sz="0" w:space="0" w:color="auto"/>
                                <w:right w:val="none" w:sz="0" w:space="0" w:color="auto"/>
                              </w:divBdr>
                              <w:divsChild>
                                <w:div w:id="1128737426">
                                  <w:marLeft w:val="0"/>
                                  <w:marRight w:val="0"/>
                                  <w:marTop w:val="0"/>
                                  <w:marBottom w:val="0"/>
                                  <w:divBdr>
                                    <w:top w:val="none" w:sz="0" w:space="0" w:color="auto"/>
                                    <w:left w:val="none" w:sz="0" w:space="0" w:color="auto"/>
                                    <w:bottom w:val="none" w:sz="0" w:space="0" w:color="auto"/>
                                    <w:right w:val="none" w:sz="0" w:space="0" w:color="auto"/>
                                  </w:divBdr>
                                </w:div>
                              </w:divsChild>
                            </w:div>
                            <w:div w:id="1406806447">
                              <w:marLeft w:val="0"/>
                              <w:marRight w:val="0"/>
                              <w:marTop w:val="0"/>
                              <w:marBottom w:val="0"/>
                              <w:divBdr>
                                <w:top w:val="none" w:sz="0" w:space="0" w:color="auto"/>
                                <w:left w:val="single" w:sz="6" w:space="8" w:color="E6E6E6"/>
                                <w:bottom w:val="none" w:sz="0" w:space="0" w:color="auto"/>
                                <w:right w:val="none" w:sz="0" w:space="0" w:color="auto"/>
                              </w:divBdr>
                              <w:divsChild>
                                <w:div w:id="11618524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39831905">
      <w:bodyDiv w:val="1"/>
      <w:marLeft w:val="0"/>
      <w:marRight w:val="0"/>
      <w:marTop w:val="0"/>
      <w:marBottom w:val="0"/>
      <w:divBdr>
        <w:top w:val="none" w:sz="0" w:space="0" w:color="auto"/>
        <w:left w:val="none" w:sz="0" w:space="0" w:color="auto"/>
        <w:bottom w:val="none" w:sz="0" w:space="0" w:color="auto"/>
        <w:right w:val="none" w:sz="0" w:space="0" w:color="auto"/>
      </w:divBdr>
    </w:div>
    <w:div w:id="1442845346">
      <w:bodyDiv w:val="1"/>
      <w:marLeft w:val="0"/>
      <w:marRight w:val="0"/>
      <w:marTop w:val="0"/>
      <w:marBottom w:val="0"/>
      <w:divBdr>
        <w:top w:val="none" w:sz="0" w:space="0" w:color="auto"/>
        <w:left w:val="none" w:sz="0" w:space="0" w:color="auto"/>
        <w:bottom w:val="none" w:sz="0" w:space="0" w:color="auto"/>
        <w:right w:val="none" w:sz="0" w:space="0" w:color="auto"/>
      </w:divBdr>
    </w:div>
    <w:div w:id="1447388109">
      <w:bodyDiv w:val="1"/>
      <w:marLeft w:val="0"/>
      <w:marRight w:val="0"/>
      <w:marTop w:val="0"/>
      <w:marBottom w:val="0"/>
      <w:divBdr>
        <w:top w:val="none" w:sz="0" w:space="0" w:color="auto"/>
        <w:left w:val="none" w:sz="0" w:space="0" w:color="auto"/>
        <w:bottom w:val="none" w:sz="0" w:space="0" w:color="auto"/>
        <w:right w:val="none" w:sz="0" w:space="0" w:color="auto"/>
      </w:divBdr>
    </w:div>
    <w:div w:id="1483546942">
      <w:bodyDiv w:val="1"/>
      <w:marLeft w:val="0"/>
      <w:marRight w:val="0"/>
      <w:marTop w:val="0"/>
      <w:marBottom w:val="0"/>
      <w:divBdr>
        <w:top w:val="none" w:sz="0" w:space="0" w:color="auto"/>
        <w:left w:val="none" w:sz="0" w:space="0" w:color="auto"/>
        <w:bottom w:val="none" w:sz="0" w:space="0" w:color="auto"/>
        <w:right w:val="none" w:sz="0" w:space="0" w:color="auto"/>
      </w:divBdr>
    </w:div>
    <w:div w:id="1508206788">
      <w:bodyDiv w:val="1"/>
      <w:marLeft w:val="0"/>
      <w:marRight w:val="0"/>
      <w:marTop w:val="0"/>
      <w:marBottom w:val="0"/>
      <w:divBdr>
        <w:top w:val="none" w:sz="0" w:space="0" w:color="auto"/>
        <w:left w:val="none" w:sz="0" w:space="0" w:color="auto"/>
        <w:bottom w:val="none" w:sz="0" w:space="0" w:color="auto"/>
        <w:right w:val="none" w:sz="0" w:space="0" w:color="auto"/>
      </w:divBdr>
    </w:div>
    <w:div w:id="1636905620">
      <w:bodyDiv w:val="1"/>
      <w:marLeft w:val="0"/>
      <w:marRight w:val="0"/>
      <w:marTop w:val="0"/>
      <w:marBottom w:val="0"/>
      <w:divBdr>
        <w:top w:val="none" w:sz="0" w:space="0" w:color="auto"/>
        <w:left w:val="none" w:sz="0" w:space="0" w:color="auto"/>
        <w:bottom w:val="none" w:sz="0" w:space="0" w:color="auto"/>
        <w:right w:val="none" w:sz="0" w:space="0" w:color="auto"/>
      </w:divBdr>
      <w:divsChild>
        <w:div w:id="1586574447">
          <w:marLeft w:val="0"/>
          <w:marRight w:val="0"/>
          <w:marTop w:val="0"/>
          <w:marBottom w:val="0"/>
          <w:divBdr>
            <w:top w:val="none" w:sz="0" w:space="0" w:color="auto"/>
            <w:left w:val="none" w:sz="0" w:space="0" w:color="auto"/>
            <w:bottom w:val="none" w:sz="0" w:space="0" w:color="auto"/>
            <w:right w:val="none" w:sz="0" w:space="0" w:color="auto"/>
          </w:divBdr>
          <w:divsChild>
            <w:div w:id="1063791635">
              <w:marLeft w:val="0"/>
              <w:marRight w:val="0"/>
              <w:marTop w:val="0"/>
              <w:marBottom w:val="0"/>
              <w:divBdr>
                <w:top w:val="none" w:sz="0" w:space="0" w:color="auto"/>
                <w:left w:val="none" w:sz="0" w:space="0" w:color="auto"/>
                <w:bottom w:val="none" w:sz="0" w:space="0" w:color="auto"/>
                <w:right w:val="none" w:sz="0" w:space="0" w:color="auto"/>
              </w:divBdr>
            </w:div>
            <w:div w:id="195701839">
              <w:marLeft w:val="0"/>
              <w:marRight w:val="0"/>
              <w:marTop w:val="0"/>
              <w:marBottom w:val="0"/>
              <w:divBdr>
                <w:top w:val="none" w:sz="0" w:space="0" w:color="auto"/>
                <w:left w:val="none" w:sz="0" w:space="0" w:color="auto"/>
                <w:bottom w:val="none" w:sz="0" w:space="0" w:color="auto"/>
                <w:right w:val="none" w:sz="0" w:space="0" w:color="auto"/>
              </w:divBdr>
            </w:div>
          </w:divsChild>
        </w:div>
        <w:div w:id="993290125">
          <w:marLeft w:val="0"/>
          <w:marRight w:val="0"/>
          <w:marTop w:val="0"/>
          <w:marBottom w:val="0"/>
          <w:divBdr>
            <w:top w:val="none" w:sz="0" w:space="0" w:color="auto"/>
            <w:left w:val="none" w:sz="0" w:space="0" w:color="auto"/>
            <w:bottom w:val="none" w:sz="0" w:space="0" w:color="auto"/>
            <w:right w:val="none" w:sz="0" w:space="0" w:color="auto"/>
          </w:divBdr>
          <w:divsChild>
            <w:div w:id="1576280658">
              <w:marLeft w:val="0"/>
              <w:marRight w:val="0"/>
              <w:marTop w:val="0"/>
              <w:marBottom w:val="0"/>
              <w:divBdr>
                <w:top w:val="none" w:sz="0" w:space="0" w:color="auto"/>
                <w:left w:val="none" w:sz="0" w:space="0" w:color="auto"/>
                <w:bottom w:val="none" w:sz="0" w:space="0" w:color="auto"/>
                <w:right w:val="none" w:sz="0" w:space="0" w:color="auto"/>
              </w:divBdr>
            </w:div>
            <w:div w:id="974529345">
              <w:marLeft w:val="0"/>
              <w:marRight w:val="0"/>
              <w:marTop w:val="0"/>
              <w:marBottom w:val="0"/>
              <w:divBdr>
                <w:top w:val="none" w:sz="0" w:space="0" w:color="auto"/>
                <w:left w:val="none" w:sz="0" w:space="0" w:color="auto"/>
                <w:bottom w:val="none" w:sz="0" w:space="0" w:color="auto"/>
                <w:right w:val="none" w:sz="0" w:space="0" w:color="auto"/>
              </w:divBdr>
            </w:div>
            <w:div w:id="262810025">
              <w:marLeft w:val="0"/>
              <w:marRight w:val="0"/>
              <w:marTop w:val="0"/>
              <w:marBottom w:val="0"/>
              <w:divBdr>
                <w:top w:val="none" w:sz="0" w:space="0" w:color="auto"/>
                <w:left w:val="none" w:sz="0" w:space="0" w:color="auto"/>
                <w:bottom w:val="none" w:sz="0" w:space="0" w:color="auto"/>
                <w:right w:val="none" w:sz="0" w:space="0" w:color="auto"/>
              </w:divBdr>
            </w:div>
            <w:div w:id="2126457697">
              <w:marLeft w:val="0"/>
              <w:marRight w:val="0"/>
              <w:marTop w:val="0"/>
              <w:marBottom w:val="0"/>
              <w:divBdr>
                <w:top w:val="none" w:sz="0" w:space="0" w:color="auto"/>
                <w:left w:val="none" w:sz="0" w:space="0" w:color="auto"/>
                <w:bottom w:val="none" w:sz="0" w:space="0" w:color="auto"/>
                <w:right w:val="none" w:sz="0" w:space="0" w:color="auto"/>
              </w:divBdr>
            </w:div>
          </w:divsChild>
        </w:div>
        <w:div w:id="714161175">
          <w:marLeft w:val="0"/>
          <w:marRight w:val="0"/>
          <w:marTop w:val="0"/>
          <w:marBottom w:val="0"/>
          <w:divBdr>
            <w:top w:val="none" w:sz="0" w:space="0" w:color="auto"/>
            <w:left w:val="none" w:sz="0" w:space="0" w:color="auto"/>
            <w:bottom w:val="none" w:sz="0" w:space="0" w:color="auto"/>
            <w:right w:val="none" w:sz="0" w:space="0" w:color="auto"/>
          </w:divBdr>
        </w:div>
      </w:divsChild>
    </w:div>
    <w:div w:id="1732575666">
      <w:bodyDiv w:val="1"/>
      <w:marLeft w:val="0"/>
      <w:marRight w:val="0"/>
      <w:marTop w:val="0"/>
      <w:marBottom w:val="0"/>
      <w:divBdr>
        <w:top w:val="none" w:sz="0" w:space="0" w:color="auto"/>
        <w:left w:val="none" w:sz="0" w:space="0" w:color="auto"/>
        <w:bottom w:val="none" w:sz="0" w:space="0" w:color="auto"/>
        <w:right w:val="none" w:sz="0" w:space="0" w:color="auto"/>
      </w:divBdr>
    </w:div>
    <w:div w:id="1758135461">
      <w:bodyDiv w:val="1"/>
      <w:marLeft w:val="0"/>
      <w:marRight w:val="0"/>
      <w:marTop w:val="0"/>
      <w:marBottom w:val="0"/>
      <w:divBdr>
        <w:top w:val="none" w:sz="0" w:space="0" w:color="auto"/>
        <w:left w:val="none" w:sz="0" w:space="0" w:color="auto"/>
        <w:bottom w:val="none" w:sz="0" w:space="0" w:color="auto"/>
        <w:right w:val="none" w:sz="0" w:space="0" w:color="auto"/>
      </w:divBdr>
    </w:div>
    <w:div w:id="1833981031">
      <w:bodyDiv w:val="1"/>
      <w:marLeft w:val="0"/>
      <w:marRight w:val="0"/>
      <w:marTop w:val="0"/>
      <w:marBottom w:val="0"/>
      <w:divBdr>
        <w:top w:val="none" w:sz="0" w:space="0" w:color="auto"/>
        <w:left w:val="none" w:sz="0" w:space="0" w:color="auto"/>
        <w:bottom w:val="none" w:sz="0" w:space="0" w:color="auto"/>
        <w:right w:val="none" w:sz="0" w:space="0" w:color="auto"/>
      </w:divBdr>
    </w:div>
    <w:div w:id="1836647723">
      <w:bodyDiv w:val="1"/>
      <w:marLeft w:val="0"/>
      <w:marRight w:val="0"/>
      <w:marTop w:val="0"/>
      <w:marBottom w:val="0"/>
      <w:divBdr>
        <w:top w:val="none" w:sz="0" w:space="0" w:color="auto"/>
        <w:left w:val="none" w:sz="0" w:space="0" w:color="auto"/>
        <w:bottom w:val="none" w:sz="0" w:space="0" w:color="auto"/>
        <w:right w:val="none" w:sz="0" w:space="0" w:color="auto"/>
      </w:divBdr>
    </w:div>
    <w:div w:id="1841890837">
      <w:bodyDiv w:val="1"/>
      <w:marLeft w:val="0"/>
      <w:marRight w:val="0"/>
      <w:marTop w:val="0"/>
      <w:marBottom w:val="0"/>
      <w:divBdr>
        <w:top w:val="none" w:sz="0" w:space="0" w:color="auto"/>
        <w:left w:val="none" w:sz="0" w:space="0" w:color="auto"/>
        <w:bottom w:val="none" w:sz="0" w:space="0" w:color="auto"/>
        <w:right w:val="none" w:sz="0" w:space="0" w:color="auto"/>
      </w:divBdr>
    </w:div>
    <w:div w:id="1854343228">
      <w:bodyDiv w:val="1"/>
      <w:marLeft w:val="0"/>
      <w:marRight w:val="0"/>
      <w:marTop w:val="0"/>
      <w:marBottom w:val="0"/>
      <w:divBdr>
        <w:top w:val="none" w:sz="0" w:space="0" w:color="auto"/>
        <w:left w:val="none" w:sz="0" w:space="0" w:color="auto"/>
        <w:bottom w:val="none" w:sz="0" w:space="0" w:color="auto"/>
        <w:right w:val="none" w:sz="0" w:space="0" w:color="auto"/>
      </w:divBdr>
      <w:divsChild>
        <w:div w:id="1429741454">
          <w:marLeft w:val="0"/>
          <w:marRight w:val="0"/>
          <w:marTop w:val="0"/>
          <w:marBottom w:val="0"/>
          <w:divBdr>
            <w:top w:val="none" w:sz="0" w:space="0" w:color="auto"/>
            <w:left w:val="none" w:sz="0" w:space="0" w:color="auto"/>
            <w:bottom w:val="none" w:sz="0" w:space="0" w:color="auto"/>
            <w:right w:val="none" w:sz="0" w:space="0" w:color="auto"/>
          </w:divBdr>
        </w:div>
        <w:div w:id="258370955">
          <w:marLeft w:val="0"/>
          <w:marRight w:val="0"/>
          <w:marTop w:val="0"/>
          <w:marBottom w:val="0"/>
          <w:divBdr>
            <w:top w:val="none" w:sz="0" w:space="0" w:color="auto"/>
            <w:left w:val="none" w:sz="0" w:space="0" w:color="auto"/>
            <w:bottom w:val="none" w:sz="0" w:space="0" w:color="auto"/>
            <w:right w:val="none" w:sz="0" w:space="0" w:color="auto"/>
          </w:divBdr>
        </w:div>
        <w:div w:id="429551186">
          <w:marLeft w:val="0"/>
          <w:marRight w:val="0"/>
          <w:marTop w:val="0"/>
          <w:marBottom w:val="0"/>
          <w:divBdr>
            <w:top w:val="none" w:sz="0" w:space="0" w:color="auto"/>
            <w:left w:val="none" w:sz="0" w:space="0" w:color="auto"/>
            <w:bottom w:val="none" w:sz="0" w:space="0" w:color="auto"/>
            <w:right w:val="none" w:sz="0" w:space="0" w:color="auto"/>
          </w:divBdr>
        </w:div>
      </w:divsChild>
    </w:div>
    <w:div w:id="1869829858">
      <w:bodyDiv w:val="1"/>
      <w:marLeft w:val="0"/>
      <w:marRight w:val="0"/>
      <w:marTop w:val="0"/>
      <w:marBottom w:val="0"/>
      <w:divBdr>
        <w:top w:val="none" w:sz="0" w:space="0" w:color="auto"/>
        <w:left w:val="none" w:sz="0" w:space="0" w:color="auto"/>
        <w:bottom w:val="none" w:sz="0" w:space="0" w:color="auto"/>
        <w:right w:val="none" w:sz="0" w:space="0" w:color="auto"/>
      </w:divBdr>
    </w:div>
    <w:div w:id="1883399756">
      <w:bodyDiv w:val="1"/>
      <w:marLeft w:val="0"/>
      <w:marRight w:val="0"/>
      <w:marTop w:val="0"/>
      <w:marBottom w:val="0"/>
      <w:divBdr>
        <w:top w:val="none" w:sz="0" w:space="0" w:color="auto"/>
        <w:left w:val="none" w:sz="0" w:space="0" w:color="auto"/>
        <w:bottom w:val="none" w:sz="0" w:space="0" w:color="auto"/>
        <w:right w:val="none" w:sz="0" w:space="0" w:color="auto"/>
      </w:divBdr>
    </w:div>
    <w:div w:id="1891067329">
      <w:bodyDiv w:val="1"/>
      <w:marLeft w:val="0"/>
      <w:marRight w:val="0"/>
      <w:marTop w:val="0"/>
      <w:marBottom w:val="0"/>
      <w:divBdr>
        <w:top w:val="none" w:sz="0" w:space="0" w:color="auto"/>
        <w:left w:val="none" w:sz="0" w:space="0" w:color="auto"/>
        <w:bottom w:val="none" w:sz="0" w:space="0" w:color="auto"/>
        <w:right w:val="none" w:sz="0" w:space="0" w:color="auto"/>
      </w:divBdr>
    </w:div>
    <w:div w:id="1994140879">
      <w:bodyDiv w:val="1"/>
      <w:marLeft w:val="0"/>
      <w:marRight w:val="0"/>
      <w:marTop w:val="0"/>
      <w:marBottom w:val="0"/>
      <w:divBdr>
        <w:top w:val="none" w:sz="0" w:space="0" w:color="auto"/>
        <w:left w:val="none" w:sz="0" w:space="0" w:color="auto"/>
        <w:bottom w:val="none" w:sz="0" w:space="0" w:color="auto"/>
        <w:right w:val="none" w:sz="0" w:space="0" w:color="auto"/>
      </w:divBdr>
      <w:divsChild>
        <w:div w:id="1034964976">
          <w:marLeft w:val="0"/>
          <w:marRight w:val="0"/>
          <w:marTop w:val="0"/>
          <w:marBottom w:val="0"/>
          <w:divBdr>
            <w:top w:val="none" w:sz="0" w:space="0" w:color="auto"/>
            <w:left w:val="none" w:sz="0" w:space="0" w:color="auto"/>
            <w:bottom w:val="none" w:sz="0" w:space="0" w:color="auto"/>
            <w:right w:val="none" w:sz="0" w:space="0" w:color="auto"/>
          </w:divBdr>
          <w:divsChild>
            <w:div w:id="1326399647">
              <w:marLeft w:val="0"/>
              <w:marRight w:val="0"/>
              <w:marTop w:val="0"/>
              <w:marBottom w:val="0"/>
              <w:divBdr>
                <w:top w:val="none" w:sz="0" w:space="0" w:color="auto"/>
                <w:left w:val="none" w:sz="0" w:space="0" w:color="auto"/>
                <w:bottom w:val="none" w:sz="0" w:space="0" w:color="auto"/>
                <w:right w:val="none" w:sz="0" w:space="0" w:color="auto"/>
              </w:divBdr>
            </w:div>
            <w:div w:id="874267985">
              <w:marLeft w:val="0"/>
              <w:marRight w:val="0"/>
              <w:marTop w:val="0"/>
              <w:marBottom w:val="0"/>
              <w:divBdr>
                <w:top w:val="none" w:sz="0" w:space="0" w:color="auto"/>
                <w:left w:val="none" w:sz="0" w:space="0" w:color="auto"/>
                <w:bottom w:val="none" w:sz="0" w:space="0" w:color="auto"/>
                <w:right w:val="none" w:sz="0" w:space="0" w:color="auto"/>
              </w:divBdr>
            </w:div>
            <w:div w:id="1462190963">
              <w:marLeft w:val="0"/>
              <w:marRight w:val="0"/>
              <w:marTop w:val="0"/>
              <w:marBottom w:val="0"/>
              <w:divBdr>
                <w:top w:val="none" w:sz="0" w:space="0" w:color="auto"/>
                <w:left w:val="none" w:sz="0" w:space="0" w:color="auto"/>
                <w:bottom w:val="none" w:sz="0" w:space="0" w:color="auto"/>
                <w:right w:val="none" w:sz="0" w:space="0" w:color="auto"/>
              </w:divBdr>
            </w:div>
            <w:div w:id="954361921">
              <w:marLeft w:val="0"/>
              <w:marRight w:val="0"/>
              <w:marTop w:val="0"/>
              <w:marBottom w:val="0"/>
              <w:divBdr>
                <w:top w:val="none" w:sz="0" w:space="0" w:color="auto"/>
                <w:left w:val="none" w:sz="0" w:space="0" w:color="auto"/>
                <w:bottom w:val="none" w:sz="0" w:space="0" w:color="auto"/>
                <w:right w:val="none" w:sz="0" w:space="0" w:color="auto"/>
              </w:divBdr>
            </w:div>
          </w:divsChild>
        </w:div>
        <w:div w:id="1521353117">
          <w:marLeft w:val="0"/>
          <w:marRight w:val="0"/>
          <w:marTop w:val="0"/>
          <w:marBottom w:val="0"/>
          <w:divBdr>
            <w:top w:val="none" w:sz="0" w:space="0" w:color="auto"/>
            <w:left w:val="none" w:sz="0" w:space="0" w:color="auto"/>
            <w:bottom w:val="none" w:sz="0" w:space="0" w:color="auto"/>
            <w:right w:val="none" w:sz="0" w:space="0" w:color="auto"/>
          </w:divBdr>
          <w:divsChild>
            <w:div w:id="760490864">
              <w:marLeft w:val="0"/>
              <w:marRight w:val="0"/>
              <w:marTop w:val="0"/>
              <w:marBottom w:val="0"/>
              <w:divBdr>
                <w:top w:val="none" w:sz="0" w:space="0" w:color="auto"/>
                <w:left w:val="none" w:sz="0" w:space="0" w:color="auto"/>
                <w:bottom w:val="none" w:sz="0" w:space="0" w:color="auto"/>
                <w:right w:val="none" w:sz="0" w:space="0" w:color="auto"/>
              </w:divBdr>
            </w:div>
            <w:div w:id="259140049">
              <w:marLeft w:val="0"/>
              <w:marRight w:val="0"/>
              <w:marTop w:val="0"/>
              <w:marBottom w:val="0"/>
              <w:divBdr>
                <w:top w:val="none" w:sz="0" w:space="0" w:color="auto"/>
                <w:left w:val="none" w:sz="0" w:space="0" w:color="auto"/>
                <w:bottom w:val="none" w:sz="0" w:space="0" w:color="auto"/>
                <w:right w:val="none" w:sz="0" w:space="0" w:color="auto"/>
              </w:divBdr>
            </w:div>
            <w:div w:id="2915941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23894761">
      <w:bodyDiv w:val="1"/>
      <w:marLeft w:val="0"/>
      <w:marRight w:val="0"/>
      <w:marTop w:val="0"/>
      <w:marBottom w:val="0"/>
      <w:divBdr>
        <w:top w:val="none" w:sz="0" w:space="0" w:color="auto"/>
        <w:left w:val="none" w:sz="0" w:space="0" w:color="auto"/>
        <w:bottom w:val="none" w:sz="0" w:space="0" w:color="auto"/>
        <w:right w:val="none" w:sz="0" w:space="0" w:color="auto"/>
      </w:divBdr>
    </w:div>
    <w:div w:id="2024866000">
      <w:bodyDiv w:val="1"/>
      <w:marLeft w:val="0"/>
      <w:marRight w:val="0"/>
      <w:marTop w:val="0"/>
      <w:marBottom w:val="0"/>
      <w:divBdr>
        <w:top w:val="none" w:sz="0" w:space="0" w:color="auto"/>
        <w:left w:val="none" w:sz="0" w:space="0" w:color="auto"/>
        <w:bottom w:val="none" w:sz="0" w:space="0" w:color="auto"/>
        <w:right w:val="none" w:sz="0" w:space="0" w:color="auto"/>
      </w:divBdr>
    </w:div>
    <w:div w:id="2091387703">
      <w:bodyDiv w:val="1"/>
      <w:marLeft w:val="0"/>
      <w:marRight w:val="0"/>
      <w:marTop w:val="0"/>
      <w:marBottom w:val="0"/>
      <w:divBdr>
        <w:top w:val="none" w:sz="0" w:space="0" w:color="auto"/>
        <w:left w:val="none" w:sz="0" w:space="0" w:color="auto"/>
        <w:bottom w:val="none" w:sz="0" w:space="0" w:color="auto"/>
        <w:right w:val="none" w:sz="0" w:space="0" w:color="auto"/>
      </w:divBdr>
    </w:div>
    <w:div w:id="21083115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image" Target="media/image11.png"/><Relationship Id="rId21" Type="http://schemas.openxmlformats.org/officeDocument/2006/relationships/image" Target="media/image6.png"/><Relationship Id="rId42" Type="http://schemas.openxmlformats.org/officeDocument/2006/relationships/hyperlink" Target="https://commons.wikimedia.org/wiki/File:Dyslexia.jpg" TargetMode="External"/><Relationship Id="rId47" Type="http://schemas.openxmlformats.org/officeDocument/2006/relationships/image" Target="media/image20.jpg"/><Relationship Id="rId63" Type="http://schemas.microsoft.com/office/2007/relationships/hdphoto" Target="media/hdphoto4.wdp"/><Relationship Id="rId68" Type="http://schemas.openxmlformats.org/officeDocument/2006/relationships/diagramData" Target="diagrams/data2.xml"/><Relationship Id="rId84" Type="http://schemas.openxmlformats.org/officeDocument/2006/relationships/footer" Target="footer1.xml"/><Relationship Id="rId89" Type="http://schemas.openxmlformats.org/officeDocument/2006/relationships/theme" Target="theme/theme1.xml"/><Relationship Id="rId16" Type="http://schemas.openxmlformats.org/officeDocument/2006/relationships/diagramQuickStyle" Target="diagrams/quickStyle1.xml"/><Relationship Id="rId11" Type="http://schemas.openxmlformats.org/officeDocument/2006/relationships/image" Target="media/image1.jpeg"/><Relationship Id="rId32" Type="http://schemas.openxmlformats.org/officeDocument/2006/relationships/image" Target="media/image14.png"/><Relationship Id="rId37" Type="http://schemas.openxmlformats.org/officeDocument/2006/relationships/image" Target="media/image17.jpg"/><Relationship Id="rId53" Type="http://schemas.openxmlformats.org/officeDocument/2006/relationships/image" Target="media/image22.jpg"/><Relationship Id="rId58" Type="http://schemas.openxmlformats.org/officeDocument/2006/relationships/image" Target="media/image24.png"/><Relationship Id="rId74" Type="http://schemas.openxmlformats.org/officeDocument/2006/relationships/hyperlink" Target="https://www.cambridgecognition.com/blog/entry/what-is-cognition" TargetMode="External"/><Relationship Id="rId79" Type="http://schemas.openxmlformats.org/officeDocument/2006/relationships/hyperlink" Target="https://www.youtube.com/watch?v=cFtg2xub10E" TargetMode="External"/><Relationship Id="rId5" Type="http://schemas.openxmlformats.org/officeDocument/2006/relationships/numbering" Target="numbering.xml"/><Relationship Id="rId14" Type="http://schemas.openxmlformats.org/officeDocument/2006/relationships/diagramData" Target="diagrams/data1.xm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image" Target="media/image13.png"/><Relationship Id="rId35" Type="http://schemas.openxmlformats.org/officeDocument/2006/relationships/image" Target="media/image16.png"/><Relationship Id="rId43" Type="http://schemas.openxmlformats.org/officeDocument/2006/relationships/hyperlink" Target="https://commons.wikimedia.org/wiki/File:Dyslexia.jpg" TargetMode="External"/><Relationship Id="rId48" Type="http://schemas.openxmlformats.org/officeDocument/2006/relationships/hyperlink" Target="https://www.youtube.com/watch?v=Lk4qs8jGN4U" TargetMode="External"/><Relationship Id="rId56" Type="http://schemas.openxmlformats.org/officeDocument/2006/relationships/hyperlink" Target="https://www.flickr.com/photos/gforsythe/8527950743" TargetMode="External"/><Relationship Id="rId64" Type="http://schemas.openxmlformats.org/officeDocument/2006/relationships/image" Target="media/image27.png"/><Relationship Id="rId69" Type="http://schemas.openxmlformats.org/officeDocument/2006/relationships/diagramLayout" Target="diagrams/layout2.xml"/><Relationship Id="rId77" Type="http://schemas.openxmlformats.org/officeDocument/2006/relationships/hyperlink" Target="https://www.gov.uk/government/publications/inclusive-communication/inclusive-language-words-to-use-and-avoid-when-writing-about-disability" TargetMode="External"/><Relationship Id="rId8" Type="http://schemas.openxmlformats.org/officeDocument/2006/relationships/webSettings" Target="webSettings.xml"/><Relationship Id="rId51" Type="http://schemas.openxmlformats.org/officeDocument/2006/relationships/hyperlink" Target="https://commons.wikimedia.org/wiki/File:ADHD_Word_Cloud_in_Blue.png" TargetMode="External"/><Relationship Id="rId72" Type="http://schemas.microsoft.com/office/2007/relationships/diagramDrawing" Target="diagrams/drawing2.xml"/><Relationship Id="rId80" Type="http://schemas.openxmlformats.org/officeDocument/2006/relationships/hyperlink" Target="https://www.youtube.com/watch?v=VOZyzoj7eh8" TargetMode="External"/><Relationship Id="rId85"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diagramColors" Target="diagrams/colors1.xml"/><Relationship Id="rId25" Type="http://schemas.openxmlformats.org/officeDocument/2006/relationships/image" Target="media/image10.png"/><Relationship Id="rId33" Type="http://schemas.openxmlformats.org/officeDocument/2006/relationships/image" Target="media/image15.jpg"/><Relationship Id="rId38" Type="http://schemas.openxmlformats.org/officeDocument/2006/relationships/hyperlink" Target="https://www.youtube.com/watch?v=11r7CFlK2sc" TargetMode="External"/><Relationship Id="rId46" Type="http://schemas.openxmlformats.org/officeDocument/2006/relationships/hyperlink" Target="https://www.youtube.com/embed/Lk4qs8jGN4U?feature=oembed" TargetMode="External"/><Relationship Id="rId59" Type="http://schemas.microsoft.com/office/2007/relationships/hdphoto" Target="media/hdphoto2.wdp"/><Relationship Id="rId67" Type="http://schemas.openxmlformats.org/officeDocument/2006/relationships/image" Target="media/image30.png"/><Relationship Id="rId20" Type="http://schemas.openxmlformats.org/officeDocument/2006/relationships/image" Target="media/image5.png"/><Relationship Id="rId41" Type="http://schemas.openxmlformats.org/officeDocument/2006/relationships/hyperlink" Target="https://pixabay.com/illustrations/abc-alphabet-letters-read-to-learn-916665/" TargetMode="External"/><Relationship Id="rId54" Type="http://schemas.openxmlformats.org/officeDocument/2006/relationships/hyperlink" Target="https://www.youtube.com/watch?v=ENvkE_0N3jo" TargetMode="External"/><Relationship Id="rId62" Type="http://schemas.openxmlformats.org/officeDocument/2006/relationships/image" Target="media/image26.png"/><Relationship Id="rId70" Type="http://schemas.openxmlformats.org/officeDocument/2006/relationships/diagramQuickStyle" Target="diagrams/quickStyle2.xml"/><Relationship Id="rId75" Type="http://schemas.openxmlformats.org/officeDocument/2006/relationships/hyperlink" Target="https://www.youtube.com/watch?v=I-xA9B_U1JU" TargetMode="External"/><Relationship Id="rId83" Type="http://schemas.openxmlformats.org/officeDocument/2006/relationships/header" Target="header2.xml"/><Relationship Id="rId88"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diagramLayout" Target="diagrams/layout1.xml"/><Relationship Id="rId23" Type="http://schemas.openxmlformats.org/officeDocument/2006/relationships/image" Target="media/image8.png"/><Relationship Id="rId28" Type="http://schemas.openxmlformats.org/officeDocument/2006/relationships/hyperlink" Target="https://pixabay.com/images/search/burma/?pagi=2&amp;" TargetMode="External"/><Relationship Id="rId36" Type="http://schemas.openxmlformats.org/officeDocument/2006/relationships/hyperlink" Target="https://www.youtube.com/embed/11r7CFlK2sc?feature=oembed" TargetMode="External"/><Relationship Id="rId49" Type="http://schemas.openxmlformats.org/officeDocument/2006/relationships/image" Target="media/image21.png"/><Relationship Id="rId57" Type="http://schemas.openxmlformats.org/officeDocument/2006/relationships/hyperlink" Target="https://www.flickr.com/photos/gforsythe/8527950743" TargetMode="External"/><Relationship Id="rId10" Type="http://schemas.openxmlformats.org/officeDocument/2006/relationships/endnotes" Target="endnotes.xml"/><Relationship Id="rId31" Type="http://schemas.microsoft.com/office/2007/relationships/hdphoto" Target="media/hdphoto1.wdp"/><Relationship Id="rId44" Type="http://schemas.openxmlformats.org/officeDocument/2006/relationships/image" Target="media/image19.jpeg"/><Relationship Id="rId52" Type="http://schemas.openxmlformats.org/officeDocument/2006/relationships/hyperlink" Target="https://www.youtube.com/embed/ENvkE_0N3jo?feature=oembed" TargetMode="External"/><Relationship Id="rId60" Type="http://schemas.openxmlformats.org/officeDocument/2006/relationships/image" Target="media/image25.png"/><Relationship Id="rId65" Type="http://schemas.openxmlformats.org/officeDocument/2006/relationships/image" Target="media/image28.png"/><Relationship Id="rId73" Type="http://schemas.openxmlformats.org/officeDocument/2006/relationships/hyperlink" Target="https://www.youtube.com/watch?v=11r7CFlK2sc" TargetMode="External"/><Relationship Id="rId78" Type="http://schemas.openxmlformats.org/officeDocument/2006/relationships/hyperlink" Target="https://www.youtube.com/watch?v=Lk4qs8jGN4U" TargetMode="External"/><Relationship Id="rId81" Type="http://schemas.openxmlformats.org/officeDocument/2006/relationships/hyperlink" Target="https://www.readandspell.com/types-of-learning-difficulties" TargetMode="External"/><Relationship Id="rId86"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microsoft.com/office/2007/relationships/diagramDrawing" Target="diagrams/drawing1.xml"/><Relationship Id="rId39" Type="http://schemas.openxmlformats.org/officeDocument/2006/relationships/image" Target="media/image18.png"/><Relationship Id="rId34" Type="http://schemas.openxmlformats.org/officeDocument/2006/relationships/hyperlink" Target="https://www.youtube.com/watch?v=I-xA9B_U1JU" TargetMode="External"/><Relationship Id="rId50" Type="http://schemas.openxmlformats.org/officeDocument/2006/relationships/hyperlink" Target="https://commons.wikimedia.org/wiki/File:ADHD_Word_Cloud_in_Blue.png" TargetMode="External"/><Relationship Id="rId55" Type="http://schemas.openxmlformats.org/officeDocument/2006/relationships/image" Target="media/image23.png"/><Relationship Id="rId76" Type="http://schemas.openxmlformats.org/officeDocument/2006/relationships/hyperlink" Target="https://www.youtube.com/watch?v=ENvkE_0N3jo" TargetMode="External"/><Relationship Id="rId7" Type="http://schemas.openxmlformats.org/officeDocument/2006/relationships/settings" Target="settings.xml"/><Relationship Id="rId71" Type="http://schemas.openxmlformats.org/officeDocument/2006/relationships/diagramColors" Target="diagrams/colors2.xml"/><Relationship Id="rId2" Type="http://schemas.openxmlformats.org/officeDocument/2006/relationships/customXml" Target="../customXml/item2.xml"/><Relationship Id="rId29" Type="http://schemas.openxmlformats.org/officeDocument/2006/relationships/hyperlink" Target="https://pixabay.com/images/search/burma/?pagi=2&amp;" TargetMode="External"/><Relationship Id="rId24" Type="http://schemas.openxmlformats.org/officeDocument/2006/relationships/image" Target="media/image9.png"/><Relationship Id="rId40" Type="http://schemas.openxmlformats.org/officeDocument/2006/relationships/hyperlink" Target="https://pixabay.com/illustrations/abc-alphabet-letters-read-to-learn-916665/" TargetMode="External"/><Relationship Id="rId45" Type="http://schemas.openxmlformats.org/officeDocument/2006/relationships/hyperlink" Target="https://www.readandspell.com/what-is-dyspraxia" TargetMode="External"/><Relationship Id="rId66" Type="http://schemas.openxmlformats.org/officeDocument/2006/relationships/image" Target="media/image29.png"/><Relationship Id="rId87" Type="http://schemas.openxmlformats.org/officeDocument/2006/relationships/footer" Target="footer3.xml"/><Relationship Id="rId61" Type="http://schemas.microsoft.com/office/2007/relationships/hdphoto" Target="media/hdphoto3.wdp"/><Relationship Id="rId82" Type="http://schemas.openxmlformats.org/officeDocument/2006/relationships/header" Target="header1.xml"/><Relationship Id="rId19" Type="http://schemas.openxmlformats.org/officeDocument/2006/relationships/image" Target="media/image4.png"/></Relationships>
</file>

<file path=word/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B97624D-FA89-4570-A1F6-7CFCC1D18CF8}" type="doc">
      <dgm:prSet loTypeId="urn:microsoft.com/office/officeart/2009/layout/CircleArrowProcess" loCatId="cycle" qsTypeId="urn:microsoft.com/office/officeart/2005/8/quickstyle/simple1" qsCatId="simple" csTypeId="urn:microsoft.com/office/officeart/2005/8/colors/colorful4" csCatId="colorful" phldr="1"/>
      <dgm:spPr/>
      <dgm:t>
        <a:bodyPr/>
        <a:lstStyle/>
        <a:p>
          <a:endParaRPr lang="en-GB"/>
        </a:p>
      </dgm:t>
    </dgm:pt>
    <dgm:pt modelId="{54E93930-6DD9-4781-9BD8-B45874A85B41}">
      <dgm:prSet phldrT="[Text]"/>
      <dgm:spPr>
        <a:xfrm>
          <a:off x="984963" y="433726"/>
          <a:ext cx="691438"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rPr>
            <a:t>Think</a:t>
          </a:r>
        </a:p>
      </dgm:t>
    </dgm:pt>
    <dgm:pt modelId="{ED9F01C1-77CD-4404-9D83-A406CEA4A69C}" type="parTrans" cxnId="{78849F8A-9CBA-40C4-94AD-F8737E16B4E9}">
      <dgm:prSet/>
      <dgm:spPr/>
      <dgm:t>
        <a:bodyPr/>
        <a:lstStyle/>
        <a:p>
          <a:pPr algn="ctr"/>
          <a:endParaRPr lang="en-GB"/>
        </a:p>
      </dgm:t>
    </dgm:pt>
    <dgm:pt modelId="{3A27EF21-D72A-4399-A57E-BAE40C1DFA0E}" type="sibTrans" cxnId="{78849F8A-9CBA-40C4-94AD-F8737E16B4E9}">
      <dgm:prSet/>
      <dgm:spPr/>
      <dgm:t>
        <a:bodyPr/>
        <a:lstStyle/>
        <a:p>
          <a:pPr algn="ctr"/>
          <a:endParaRPr lang="en-GB"/>
        </a:p>
      </dgm:t>
    </dgm:pt>
    <dgm:pt modelId="{8BE5316A-9F38-451E-962A-9A47AC6BDA44}">
      <dgm:prSet phldrT="[Text]"/>
      <dgm:spPr>
        <a:xfrm>
          <a:off x="664679" y="1127988"/>
          <a:ext cx="667469"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Calibri" panose="020F0502020204030204"/>
              <a:ea typeface="+mn-ea"/>
              <a:cs typeface="+mn-cs"/>
            </a:rPr>
            <a:t>Pair</a:t>
          </a:r>
        </a:p>
      </dgm:t>
    </dgm:pt>
    <dgm:pt modelId="{431B6858-CD5C-47B5-990B-D95A745CF467}" type="parTrans" cxnId="{56F1839A-563B-4CE5-A59A-EC13085FBCA7}">
      <dgm:prSet/>
      <dgm:spPr/>
      <dgm:t>
        <a:bodyPr/>
        <a:lstStyle/>
        <a:p>
          <a:pPr algn="ctr"/>
          <a:endParaRPr lang="en-GB"/>
        </a:p>
      </dgm:t>
    </dgm:pt>
    <dgm:pt modelId="{B558DADD-CEC1-42BB-A91E-29B71E8C1241}" type="sibTrans" cxnId="{56F1839A-563B-4CE5-A59A-EC13085FBCA7}">
      <dgm:prSet/>
      <dgm:spPr/>
      <dgm:t>
        <a:bodyPr/>
        <a:lstStyle/>
        <a:p>
          <a:pPr algn="ctr"/>
          <a:endParaRPr lang="en-GB"/>
        </a:p>
      </dgm:t>
    </dgm:pt>
    <dgm:pt modelId="{DE9CBA94-E09B-4744-A57E-8522AA550498}">
      <dgm:prSet phldrT="[Text]"/>
      <dgm:spPr>
        <a:xfrm>
          <a:off x="998526" y="1823248"/>
          <a:ext cx="667469" cy="333655"/>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Calibri" panose="020F0502020204030204"/>
              <a:ea typeface="+mn-ea"/>
              <a:cs typeface="+mn-cs"/>
            </a:rPr>
            <a:t>Share</a:t>
          </a:r>
        </a:p>
      </dgm:t>
    </dgm:pt>
    <dgm:pt modelId="{22B6F550-2274-4C01-8C31-EE8A83D54A57}" type="parTrans" cxnId="{3A91E69F-36C2-4A46-A2C0-E8625588AD6B}">
      <dgm:prSet/>
      <dgm:spPr/>
      <dgm:t>
        <a:bodyPr/>
        <a:lstStyle/>
        <a:p>
          <a:pPr algn="ctr"/>
          <a:endParaRPr lang="en-GB"/>
        </a:p>
      </dgm:t>
    </dgm:pt>
    <dgm:pt modelId="{6C661124-0E13-4EFD-B963-D0ED5B08DECC}" type="sibTrans" cxnId="{3A91E69F-36C2-4A46-A2C0-E8625588AD6B}">
      <dgm:prSet/>
      <dgm:spPr/>
      <dgm:t>
        <a:bodyPr/>
        <a:lstStyle/>
        <a:p>
          <a:pPr algn="ctr"/>
          <a:endParaRPr lang="en-GB"/>
        </a:p>
      </dgm:t>
    </dgm:pt>
    <dgm:pt modelId="{7A50934D-35EA-4037-9CCF-9F13721CE05A}" type="pres">
      <dgm:prSet presAssocID="{7B97624D-FA89-4570-A1F6-7CFCC1D18CF8}" presName="Name0" presStyleCnt="0">
        <dgm:presLayoutVars>
          <dgm:chMax val="7"/>
          <dgm:chPref val="7"/>
          <dgm:dir/>
          <dgm:animLvl val="lvl"/>
        </dgm:presLayoutVars>
      </dgm:prSet>
      <dgm:spPr/>
    </dgm:pt>
    <dgm:pt modelId="{951D74AB-5435-4587-B969-D75810EA33D0}" type="pres">
      <dgm:prSet presAssocID="{54E93930-6DD9-4781-9BD8-B45874A85B41}" presName="Accent1" presStyleCnt="0"/>
      <dgm:spPr/>
    </dgm:pt>
    <dgm:pt modelId="{07105C46-C1B3-48F5-9EED-E61EF5BD6F2A}" type="pres">
      <dgm:prSet presAssocID="{54E93930-6DD9-4781-9BD8-B45874A85B41}" presName="Accent" presStyleLbl="node1" presStyleIdx="0" presStyleCnt="3"/>
      <dgm:spPr>
        <a:xfrm>
          <a:off x="731448" y="0"/>
          <a:ext cx="1201174" cy="1201357"/>
        </a:xfrm>
        <a:prstGeom prst="circularArrow">
          <a:avLst>
            <a:gd name="adj1" fmla="val 10980"/>
            <a:gd name="adj2" fmla="val 1142322"/>
            <a:gd name="adj3" fmla="val 4500000"/>
            <a:gd name="adj4" fmla="val 10800000"/>
            <a:gd name="adj5" fmla="val 12500"/>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C8F96E26-7E96-4FFE-A2D3-5A42C1B06592}" type="pres">
      <dgm:prSet presAssocID="{54E93930-6DD9-4781-9BD8-B45874A85B41}" presName="Parent1" presStyleLbl="revTx" presStyleIdx="0" presStyleCnt="3" custScaleX="103591">
        <dgm:presLayoutVars>
          <dgm:chMax val="1"/>
          <dgm:chPref val="1"/>
          <dgm:bulletEnabled val="1"/>
        </dgm:presLayoutVars>
      </dgm:prSet>
      <dgm:spPr/>
    </dgm:pt>
    <dgm:pt modelId="{8D65D859-B3C3-40EF-8935-A516D89A506A}" type="pres">
      <dgm:prSet presAssocID="{8BE5316A-9F38-451E-962A-9A47AC6BDA44}" presName="Accent2" presStyleCnt="0"/>
      <dgm:spPr/>
    </dgm:pt>
    <dgm:pt modelId="{194A175F-460F-4E47-AA1A-8DA5D8E8AAED}" type="pres">
      <dgm:prSet presAssocID="{8BE5316A-9F38-451E-962A-9A47AC6BDA44}" presName="Accent" presStyleLbl="node1" presStyleIdx="1" presStyleCnt="3"/>
      <dgm:spPr>
        <a:xfrm>
          <a:off x="397826" y="690269"/>
          <a:ext cx="1201174" cy="1201357"/>
        </a:xfrm>
        <a:prstGeom prst="leftCircularArrow">
          <a:avLst>
            <a:gd name="adj1" fmla="val 10980"/>
            <a:gd name="adj2" fmla="val 1142322"/>
            <a:gd name="adj3" fmla="val 6300000"/>
            <a:gd name="adj4" fmla="val 18900000"/>
            <a:gd name="adj5" fmla="val 12500"/>
          </a:avLst>
        </a:prstGeom>
        <a:solidFill>
          <a:srgbClr val="FFC000">
            <a:hueOff val="4900445"/>
            <a:satOff val="-20388"/>
            <a:lumOff val="4804"/>
            <a:alphaOff val="0"/>
          </a:srgbClr>
        </a:solidFill>
        <a:ln w="12700" cap="flat" cmpd="sng" algn="ctr">
          <a:solidFill>
            <a:sysClr val="window" lastClr="FFFFFF">
              <a:hueOff val="0"/>
              <a:satOff val="0"/>
              <a:lumOff val="0"/>
              <a:alphaOff val="0"/>
            </a:sysClr>
          </a:solidFill>
          <a:prstDash val="solid"/>
          <a:miter lim="800000"/>
        </a:ln>
        <a:effectLst/>
      </dgm:spPr>
    </dgm:pt>
    <dgm:pt modelId="{E32DE6B8-8A14-463E-8419-B116A4C5D701}" type="pres">
      <dgm:prSet presAssocID="{8BE5316A-9F38-451E-962A-9A47AC6BDA44}" presName="Parent2" presStyleLbl="revTx" presStyleIdx="1" presStyleCnt="3">
        <dgm:presLayoutVars>
          <dgm:chMax val="1"/>
          <dgm:chPref val="1"/>
          <dgm:bulletEnabled val="1"/>
        </dgm:presLayoutVars>
      </dgm:prSet>
      <dgm:spPr/>
    </dgm:pt>
    <dgm:pt modelId="{EE7A683D-E563-4659-A8E7-2E54DD0E9536}" type="pres">
      <dgm:prSet presAssocID="{DE9CBA94-E09B-4744-A57E-8522AA550498}" presName="Accent3" presStyleCnt="0"/>
      <dgm:spPr/>
    </dgm:pt>
    <dgm:pt modelId="{6C7120EB-703C-4872-9DB6-3D7F3BC0BF93}" type="pres">
      <dgm:prSet presAssocID="{DE9CBA94-E09B-4744-A57E-8522AA550498}" presName="Accent" presStyleLbl="node1" presStyleIdx="2" presStyleCnt="3"/>
      <dgm:spPr>
        <a:xfrm>
          <a:off x="816940" y="1463140"/>
          <a:ext cx="1031995" cy="1032409"/>
        </a:xfrm>
        <a:prstGeom prst="blockArc">
          <a:avLst>
            <a:gd name="adj1" fmla="val 13500000"/>
            <a:gd name="adj2" fmla="val 10800000"/>
            <a:gd name="adj3" fmla="val 12740"/>
          </a:avLst>
        </a:prstGeom>
        <a:solidFill>
          <a:srgbClr val="FFC000">
            <a:hueOff val="9800891"/>
            <a:satOff val="-40777"/>
            <a:lumOff val="9608"/>
            <a:alphaOff val="0"/>
          </a:srgbClr>
        </a:solidFill>
        <a:ln w="12700" cap="flat" cmpd="sng" algn="ctr">
          <a:solidFill>
            <a:sysClr val="window" lastClr="FFFFFF">
              <a:hueOff val="0"/>
              <a:satOff val="0"/>
              <a:lumOff val="0"/>
              <a:alphaOff val="0"/>
            </a:sysClr>
          </a:solidFill>
          <a:prstDash val="solid"/>
          <a:miter lim="800000"/>
        </a:ln>
        <a:effectLst/>
      </dgm:spPr>
    </dgm:pt>
    <dgm:pt modelId="{0DE5D51E-8901-4940-871C-78F1CF36E752}" type="pres">
      <dgm:prSet presAssocID="{DE9CBA94-E09B-4744-A57E-8522AA550498}" presName="Parent3" presStyleLbl="revTx" presStyleIdx="2" presStyleCnt="3">
        <dgm:presLayoutVars>
          <dgm:chMax val="1"/>
          <dgm:chPref val="1"/>
          <dgm:bulletEnabled val="1"/>
        </dgm:presLayoutVars>
      </dgm:prSet>
      <dgm:spPr/>
    </dgm:pt>
  </dgm:ptLst>
  <dgm:cxnLst>
    <dgm:cxn modelId="{42048708-40C7-4B33-9DAA-1E18E2E9CD70}" type="presOf" srcId="{8BE5316A-9F38-451E-962A-9A47AC6BDA44}" destId="{E32DE6B8-8A14-463E-8419-B116A4C5D701}" srcOrd="0" destOrd="0" presId="urn:microsoft.com/office/officeart/2009/layout/CircleArrowProcess"/>
    <dgm:cxn modelId="{BF502F10-FCCE-4B6D-9AA4-7A336329A962}" type="presOf" srcId="{54E93930-6DD9-4781-9BD8-B45874A85B41}" destId="{C8F96E26-7E96-4FFE-A2D3-5A42C1B06592}" srcOrd="0" destOrd="0" presId="urn:microsoft.com/office/officeart/2009/layout/CircleArrowProcess"/>
    <dgm:cxn modelId="{D2C0175C-9AF4-4025-A0F5-456C3914A55F}" type="presOf" srcId="{7B97624D-FA89-4570-A1F6-7CFCC1D18CF8}" destId="{7A50934D-35EA-4037-9CCF-9F13721CE05A}" srcOrd="0" destOrd="0" presId="urn:microsoft.com/office/officeart/2009/layout/CircleArrowProcess"/>
    <dgm:cxn modelId="{8393A152-BBFE-47F5-A20A-249B61B90029}" type="presOf" srcId="{DE9CBA94-E09B-4744-A57E-8522AA550498}" destId="{0DE5D51E-8901-4940-871C-78F1CF36E752}" srcOrd="0" destOrd="0" presId="urn:microsoft.com/office/officeart/2009/layout/CircleArrowProcess"/>
    <dgm:cxn modelId="{78849F8A-9CBA-40C4-94AD-F8737E16B4E9}" srcId="{7B97624D-FA89-4570-A1F6-7CFCC1D18CF8}" destId="{54E93930-6DD9-4781-9BD8-B45874A85B41}" srcOrd="0" destOrd="0" parTransId="{ED9F01C1-77CD-4404-9D83-A406CEA4A69C}" sibTransId="{3A27EF21-D72A-4399-A57E-BAE40C1DFA0E}"/>
    <dgm:cxn modelId="{56F1839A-563B-4CE5-A59A-EC13085FBCA7}" srcId="{7B97624D-FA89-4570-A1F6-7CFCC1D18CF8}" destId="{8BE5316A-9F38-451E-962A-9A47AC6BDA44}" srcOrd="1" destOrd="0" parTransId="{431B6858-CD5C-47B5-990B-D95A745CF467}" sibTransId="{B558DADD-CEC1-42BB-A91E-29B71E8C1241}"/>
    <dgm:cxn modelId="{3A91E69F-36C2-4A46-A2C0-E8625588AD6B}" srcId="{7B97624D-FA89-4570-A1F6-7CFCC1D18CF8}" destId="{DE9CBA94-E09B-4744-A57E-8522AA550498}" srcOrd="2" destOrd="0" parTransId="{22B6F550-2274-4C01-8C31-EE8A83D54A57}" sibTransId="{6C661124-0E13-4EFD-B963-D0ED5B08DECC}"/>
    <dgm:cxn modelId="{A4ABEBC5-3D0B-4862-8DC7-2FE986218ACB}" type="presParOf" srcId="{7A50934D-35EA-4037-9CCF-9F13721CE05A}" destId="{951D74AB-5435-4587-B969-D75810EA33D0}" srcOrd="0" destOrd="0" presId="urn:microsoft.com/office/officeart/2009/layout/CircleArrowProcess"/>
    <dgm:cxn modelId="{CE08A32F-ACE0-42D4-9600-76F793DDD877}" type="presParOf" srcId="{951D74AB-5435-4587-B969-D75810EA33D0}" destId="{07105C46-C1B3-48F5-9EED-E61EF5BD6F2A}" srcOrd="0" destOrd="0" presId="urn:microsoft.com/office/officeart/2009/layout/CircleArrowProcess"/>
    <dgm:cxn modelId="{4EAECE8E-2C01-42EB-9176-4E5FF286A9DF}" type="presParOf" srcId="{7A50934D-35EA-4037-9CCF-9F13721CE05A}" destId="{C8F96E26-7E96-4FFE-A2D3-5A42C1B06592}" srcOrd="1" destOrd="0" presId="urn:microsoft.com/office/officeart/2009/layout/CircleArrowProcess"/>
    <dgm:cxn modelId="{5C3783A5-64A8-4E4F-B3B4-259965A1545A}" type="presParOf" srcId="{7A50934D-35EA-4037-9CCF-9F13721CE05A}" destId="{8D65D859-B3C3-40EF-8935-A516D89A506A}" srcOrd="2" destOrd="0" presId="urn:microsoft.com/office/officeart/2009/layout/CircleArrowProcess"/>
    <dgm:cxn modelId="{44A169A5-EF55-4E3F-8F33-6B41A0DAFCEC}" type="presParOf" srcId="{8D65D859-B3C3-40EF-8935-A516D89A506A}" destId="{194A175F-460F-4E47-AA1A-8DA5D8E8AAED}" srcOrd="0" destOrd="0" presId="urn:microsoft.com/office/officeart/2009/layout/CircleArrowProcess"/>
    <dgm:cxn modelId="{E9A71A98-4B89-401E-A2E4-64E207218353}" type="presParOf" srcId="{7A50934D-35EA-4037-9CCF-9F13721CE05A}" destId="{E32DE6B8-8A14-463E-8419-B116A4C5D701}" srcOrd="3" destOrd="0" presId="urn:microsoft.com/office/officeart/2009/layout/CircleArrowProcess"/>
    <dgm:cxn modelId="{D36C7293-26E3-4E44-BAC1-F001B1A6714C}" type="presParOf" srcId="{7A50934D-35EA-4037-9CCF-9F13721CE05A}" destId="{EE7A683D-E563-4659-A8E7-2E54DD0E9536}" srcOrd="4" destOrd="0" presId="urn:microsoft.com/office/officeart/2009/layout/CircleArrowProcess"/>
    <dgm:cxn modelId="{E2886BC7-8EB0-42C9-AC2A-826D2A254F9E}" type="presParOf" srcId="{EE7A683D-E563-4659-A8E7-2E54DD0E9536}" destId="{6C7120EB-703C-4872-9DB6-3D7F3BC0BF93}" srcOrd="0" destOrd="0" presId="urn:microsoft.com/office/officeart/2009/layout/CircleArrowProcess"/>
    <dgm:cxn modelId="{C0368320-1F1E-4D0F-8271-A12871B0938F}" type="presParOf" srcId="{7A50934D-35EA-4037-9CCF-9F13721CE05A}" destId="{0DE5D51E-8901-4940-871C-78F1CF36E752}" srcOrd="5" destOrd="0" presId="urn:microsoft.com/office/officeart/2009/layout/CircleArrowProcess"/>
  </dgm:cxnLst>
  <dgm:bg/>
  <dgm:whole/>
  <dgm:extLst>
    <a:ext uri="http://schemas.microsoft.com/office/drawing/2008/diagram">
      <dsp:dataModelExt xmlns:dsp="http://schemas.microsoft.com/office/drawing/2008/diagram" relId="rId1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EA9561F8-88BB-4FDC-BC1E-6ECC0A920F6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DF3F73AA-E10F-489C-B26A-63C4252F61B9}">
      <dgm:prSet phldrT="[Text]" custT="1"/>
      <dgm:spPr>
        <a:xfrm rot="5400000">
          <a:off x="2773203" y="-1933098"/>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lgn="l">
            <a:buFont typeface="+mj-lt"/>
            <a:buNone/>
          </a:pPr>
          <a:r>
            <a:rPr lang="en-GB" sz="2400">
              <a:solidFill>
                <a:srgbClr val="002060"/>
              </a:solidFill>
              <a:latin typeface="Gadugi" panose="020B0502040204020203" pitchFamily="34" charset="0"/>
              <a:ea typeface="Gadugi" panose="020B0502040204020203" pitchFamily="34" charset="0"/>
              <a:cs typeface="+mn-cs"/>
            </a:rPr>
            <a:t>Think</a:t>
          </a:r>
          <a:r>
            <a:rPr lang="en-GB" sz="1900">
              <a:solidFill>
                <a:srgbClr val="002060"/>
              </a:solidFill>
              <a:latin typeface="Gadugi" panose="020B0502040204020203" pitchFamily="34" charset="0"/>
              <a:ea typeface="Gadugi" panose="020B0502040204020203" pitchFamily="34" charset="0"/>
              <a:cs typeface="+mn-cs"/>
            </a:rPr>
            <a:t> </a:t>
          </a:r>
          <a:r>
            <a:rPr lang="en-GB" sz="1400">
              <a:solidFill>
                <a:srgbClr val="002060"/>
              </a:solidFill>
              <a:latin typeface="Gadugi" panose="020B0502040204020203" pitchFamily="34" charset="0"/>
              <a:ea typeface="Gadugi" panose="020B0502040204020203" pitchFamily="34" charset="0"/>
              <a:cs typeface="+mn-cs"/>
            </a:rPr>
            <a:t>of one idea you will use from this module to improve your inclusive practice in the classroom.</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0827A593-77EE-42BF-8F90-99A1E863386F}" type="parTrans" cxnId="{C2B80403-0887-4787-952D-9E160E351F76}">
      <dgm:prSet/>
      <dgm:spPr/>
      <dgm:t>
        <a:bodyPr/>
        <a:lstStyle/>
        <a:p>
          <a:endParaRPr lang="en-US"/>
        </a:p>
      </dgm:t>
    </dgm:pt>
    <dgm:pt modelId="{F71FA19C-4A1B-4896-836B-96CF905AB08F}" type="sibTrans" cxnId="{C2B80403-0887-4787-952D-9E160E351F76}">
      <dgm:prSet/>
      <dgm:spPr/>
      <dgm:t>
        <a:bodyPr/>
        <a:lstStyle/>
        <a:p>
          <a:endParaRPr lang="en-US"/>
        </a:p>
      </dgm:t>
    </dgm:pt>
    <dgm:pt modelId="{C97716FE-1101-4275-BF49-6907519FBC4D}">
      <dgm:prSet phldrT="[Text]"/>
      <dgm:spPr>
        <a:xfrm rot="5400000">
          <a:off x="-180022" y="1180147"/>
          <a:ext cx="1200150" cy="840105"/>
        </a:xfrm>
        <a:prstGeom prst="chevron">
          <a:avLst/>
        </a:prstGeom>
        <a:solidFill>
          <a:srgbClr val="70AD47">
            <a:lumMod val="75000"/>
          </a:srgbClr>
        </a:solidFill>
        <a:ln w="12700" cap="flat" cmpd="sng" algn="ctr">
          <a:noFill/>
          <a:prstDash val="solid"/>
          <a:miter lim="800000"/>
        </a:ln>
        <a:effectLst/>
      </dgm:spPr>
      <dgm:t>
        <a:bodyPr/>
        <a:lstStyle/>
        <a:p>
          <a:pPr>
            <a:buNone/>
          </a:pPr>
          <a:endParaRPr lang="en-US">
            <a:solidFill>
              <a:sysClr val="window" lastClr="FFFFFF"/>
            </a:solidFill>
            <a:latin typeface="Calibri" panose="020F0502020204030204"/>
            <a:ea typeface="+mn-ea"/>
            <a:cs typeface="+mn-cs"/>
          </a:endParaRPr>
        </a:p>
      </dgm:t>
    </dgm:pt>
    <dgm:pt modelId="{D3E43320-14E5-4B2C-A7FD-2F1ED67DE8D9}" type="parTrans" cxnId="{8C012312-6B7F-48AF-B35E-7CE0E94FCF6E}">
      <dgm:prSet/>
      <dgm:spPr/>
      <dgm:t>
        <a:bodyPr/>
        <a:lstStyle/>
        <a:p>
          <a:endParaRPr lang="en-US"/>
        </a:p>
      </dgm:t>
    </dgm:pt>
    <dgm:pt modelId="{E1CE554E-EE64-4649-A494-EE80A34F3482}" type="sibTrans" cxnId="{8C012312-6B7F-48AF-B35E-7CE0E94FCF6E}">
      <dgm:prSet/>
      <dgm:spPr/>
      <dgm:t>
        <a:bodyPr/>
        <a:lstStyle/>
        <a:p>
          <a:endParaRPr lang="en-US"/>
        </a:p>
      </dgm:t>
    </dgm:pt>
    <dgm:pt modelId="{39A9DA56-A80B-4E9C-8E99-81D5EF240953}">
      <dgm:prSet phldrT="[Text]" custT="1"/>
      <dgm:spPr>
        <a:xfrm rot="5400000">
          <a:off x="2773203" y="-932973"/>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lgn="l">
            <a:buFont typeface="+mj-lt"/>
            <a:buNone/>
          </a:pPr>
          <a:r>
            <a:rPr lang="en-GB" sz="2400" u="sng">
              <a:solidFill>
                <a:srgbClr val="002060"/>
              </a:solidFill>
              <a:latin typeface="Gadugi" panose="020B0502040204020203" pitchFamily="34" charset="0"/>
              <a:ea typeface="Gadugi" panose="020B0502040204020203" pitchFamily="34" charset="0"/>
              <a:cs typeface="+mn-cs"/>
            </a:rPr>
            <a:t>Promise</a:t>
          </a:r>
          <a:r>
            <a:rPr lang="en-GB" sz="1600">
              <a:solidFill>
                <a:srgbClr val="002060"/>
              </a:solidFill>
              <a:latin typeface="Gadugi" panose="020B0502040204020203" pitchFamily="34" charset="0"/>
              <a:ea typeface="Gadugi" panose="020B0502040204020203" pitchFamily="34" charset="0"/>
              <a:cs typeface="+mn-cs"/>
            </a:rPr>
            <a:t> </a:t>
          </a:r>
          <a:r>
            <a:rPr lang="en-GB" sz="1400">
              <a:solidFill>
                <a:srgbClr val="002060"/>
              </a:solidFill>
              <a:latin typeface="Gadugi" panose="020B0502040204020203" pitchFamily="34" charset="0"/>
              <a:ea typeface="Gadugi" panose="020B0502040204020203" pitchFamily="34" charset="0"/>
              <a:cs typeface="+mn-cs"/>
            </a:rPr>
            <a:t>your students you will do this to improve your inclusive practice within the next 'x' weeks.</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E90C88CF-8004-42CE-8890-8A524DDC5D3E}" type="parTrans" cxnId="{F440CF23-1261-4ACD-830A-12515A45D0BC}">
      <dgm:prSet/>
      <dgm:spPr/>
      <dgm:t>
        <a:bodyPr/>
        <a:lstStyle/>
        <a:p>
          <a:endParaRPr lang="en-US"/>
        </a:p>
      </dgm:t>
    </dgm:pt>
    <dgm:pt modelId="{DB90042F-CF30-4F2D-979B-338DC58EA36E}" type="sibTrans" cxnId="{F440CF23-1261-4ACD-830A-12515A45D0BC}">
      <dgm:prSet/>
      <dgm:spPr/>
      <dgm:t>
        <a:bodyPr/>
        <a:lstStyle/>
        <a:p>
          <a:endParaRPr lang="en-US"/>
        </a:p>
      </dgm:t>
    </dgm:pt>
    <dgm:pt modelId="{158B1C0D-8B37-4BED-9A40-7CF349FB69BA}">
      <dgm:prSet phldrT="[Text]"/>
      <dgm:spPr>
        <a:xfrm rot="5400000">
          <a:off x="-180022" y="217941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gm:spPr>
      <dgm:t>
        <a:bodyPr/>
        <a:lstStyle/>
        <a:p>
          <a:pPr>
            <a:buNone/>
          </a:pPr>
          <a:endParaRPr lang="en-US">
            <a:solidFill>
              <a:sysClr val="window" lastClr="FFFFFF"/>
            </a:solidFill>
            <a:latin typeface="Calibri" panose="020F0502020204030204"/>
            <a:ea typeface="+mn-ea"/>
            <a:cs typeface="+mn-cs"/>
          </a:endParaRPr>
        </a:p>
      </dgm:t>
    </dgm:pt>
    <dgm:pt modelId="{27A75FF2-181F-4592-94C6-75B718FFF947}" type="parTrans" cxnId="{51E7B579-4E49-4E1C-8EDC-92A161127929}">
      <dgm:prSet/>
      <dgm:spPr/>
      <dgm:t>
        <a:bodyPr/>
        <a:lstStyle/>
        <a:p>
          <a:endParaRPr lang="en-US"/>
        </a:p>
      </dgm:t>
    </dgm:pt>
    <dgm:pt modelId="{0E1530E6-1816-4747-81A8-18E81BD76181}" type="sibTrans" cxnId="{51E7B579-4E49-4E1C-8EDC-92A161127929}">
      <dgm:prSet/>
      <dgm:spPr/>
      <dgm:t>
        <a:bodyPr/>
        <a:lstStyle/>
        <a:p>
          <a:endParaRPr lang="en-US"/>
        </a:p>
      </dgm:t>
    </dgm:pt>
    <dgm:pt modelId="{73A5DB49-0329-4C55-A8AE-A55BBB8B5B9F}">
      <dgm:prSet phldrT="[Text]" custT="1"/>
      <dgm:spPr>
        <a:xfrm rot="5400000">
          <a:off x="2773203" y="66296"/>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buFont typeface="+mj-lt"/>
            <a:buNone/>
          </a:pPr>
          <a:r>
            <a:rPr lang="en-US" sz="2400">
              <a:solidFill>
                <a:srgbClr val="002060"/>
              </a:solidFill>
              <a:latin typeface="Gadugi" panose="020B0502040204020203" pitchFamily="34" charset="0"/>
              <a:ea typeface="Gadugi" panose="020B0502040204020203" pitchFamily="34" charset="0"/>
              <a:cs typeface="+mn-cs"/>
            </a:rPr>
            <a:t>Evaluate</a:t>
          </a:r>
          <a:r>
            <a:rPr lang="en-US" sz="2100">
              <a:solidFill>
                <a:srgbClr val="002060"/>
              </a:solidFill>
              <a:latin typeface="Gadugi" panose="020B0502040204020203" pitchFamily="34" charset="0"/>
              <a:ea typeface="Gadugi" panose="020B0502040204020203" pitchFamily="34" charset="0"/>
              <a:cs typeface="+mn-cs"/>
            </a:rPr>
            <a:t>, </a:t>
          </a:r>
          <a:r>
            <a:rPr lang="en-US" sz="1400">
              <a:solidFill>
                <a:srgbClr val="002060"/>
              </a:solidFill>
              <a:latin typeface="Gadugi" panose="020B0502040204020203" pitchFamily="34" charset="0"/>
              <a:ea typeface="Gadugi" panose="020B0502040204020203" pitchFamily="34" charset="0"/>
              <a:cs typeface="+mn-cs"/>
            </a:rPr>
            <a:t>with your students in 'x' weeks, to see whether your idea has improved your practice. </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AD8EEBF7-10F7-4B4F-8025-CB255BC85A9D}" type="parTrans" cxnId="{C5B1AEFB-748D-46EC-B3A4-2FFF0FF7CF7A}">
      <dgm:prSet/>
      <dgm:spPr/>
      <dgm:t>
        <a:bodyPr/>
        <a:lstStyle/>
        <a:p>
          <a:endParaRPr lang="en-US"/>
        </a:p>
      </dgm:t>
    </dgm:pt>
    <dgm:pt modelId="{874F64AE-E946-4DE3-BBEB-CF40CF54D64F}" type="sibTrans" cxnId="{C5B1AEFB-748D-46EC-B3A4-2FFF0FF7CF7A}">
      <dgm:prSet/>
      <dgm:spPr/>
      <dgm:t>
        <a:bodyPr/>
        <a:lstStyle/>
        <a:p>
          <a:endParaRPr lang="en-US"/>
        </a:p>
      </dgm:t>
    </dgm:pt>
    <dgm:pt modelId="{FF119DAE-830D-4541-A9FF-2F49CE64C63C}">
      <dgm:prSet phldrT="[Text]" custT="1"/>
      <dgm:spPr>
        <a:xfrm rot="5400000">
          <a:off x="-180022" y="18087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gm:spPr>
      <dgm:t>
        <a:bodyPr/>
        <a:lstStyle/>
        <a:p>
          <a:pPr>
            <a:buNone/>
          </a:pPr>
          <a:r>
            <a:rPr lang="en-US" sz="1200">
              <a:solidFill>
                <a:sysClr val="window" lastClr="FFFFFF"/>
              </a:solidFill>
              <a:latin typeface="Calibri" panose="020F0502020204030204"/>
              <a:ea typeface="+mn-ea"/>
              <a:cs typeface="+mn-cs"/>
            </a:rPr>
            <a:t> </a:t>
          </a:r>
        </a:p>
      </dgm:t>
    </dgm:pt>
    <dgm:pt modelId="{1FF56F4E-13DA-4D1A-8AF2-A73722AFF0B9}" type="sibTrans" cxnId="{D74DFC82-1335-4A86-9373-FF444683D81D}">
      <dgm:prSet/>
      <dgm:spPr/>
      <dgm:t>
        <a:bodyPr/>
        <a:lstStyle/>
        <a:p>
          <a:endParaRPr lang="en-US"/>
        </a:p>
      </dgm:t>
    </dgm:pt>
    <dgm:pt modelId="{73E74546-E7F4-4E23-AA65-4CC4CE421DBA}" type="parTrans" cxnId="{D74DFC82-1335-4A86-9373-FF444683D81D}">
      <dgm:prSet/>
      <dgm:spPr/>
      <dgm:t>
        <a:bodyPr/>
        <a:lstStyle/>
        <a:p>
          <a:endParaRPr lang="en-US"/>
        </a:p>
      </dgm:t>
    </dgm:pt>
    <dgm:pt modelId="{11F320D0-A746-407B-96F1-41A272981A97}" type="pres">
      <dgm:prSet presAssocID="{EA9561F8-88BB-4FDC-BC1E-6ECC0A920F60}" presName="linearFlow" presStyleCnt="0">
        <dgm:presLayoutVars>
          <dgm:dir/>
          <dgm:animLvl val="lvl"/>
          <dgm:resizeHandles val="exact"/>
        </dgm:presLayoutVars>
      </dgm:prSet>
      <dgm:spPr/>
    </dgm:pt>
    <dgm:pt modelId="{B3A448C7-D474-4B2A-929B-94FEF2D84AC2}" type="pres">
      <dgm:prSet presAssocID="{FF119DAE-830D-4541-A9FF-2F49CE64C63C}" presName="composite" presStyleCnt="0"/>
      <dgm:spPr/>
    </dgm:pt>
    <dgm:pt modelId="{AC1BE736-2AD6-44AE-8400-577ECAAF4F26}" type="pres">
      <dgm:prSet presAssocID="{FF119DAE-830D-4541-A9FF-2F49CE64C63C}" presName="parentText" presStyleLbl="alignNode1" presStyleIdx="0" presStyleCnt="3">
        <dgm:presLayoutVars>
          <dgm:chMax val="1"/>
          <dgm:bulletEnabled val="1"/>
        </dgm:presLayoutVars>
      </dgm:prSet>
      <dgm:spPr/>
    </dgm:pt>
    <dgm:pt modelId="{082C2184-D690-4C6C-BFEC-ED4CB032C109}" type="pres">
      <dgm:prSet presAssocID="{FF119DAE-830D-4541-A9FF-2F49CE64C63C}" presName="descendantText" presStyleLbl="alignAcc1" presStyleIdx="0" presStyleCnt="3" custLinFactNeighborX="0" custLinFactNeighborY="-110">
        <dgm:presLayoutVars>
          <dgm:bulletEnabled val="1"/>
        </dgm:presLayoutVars>
      </dgm:prSet>
      <dgm:spPr/>
    </dgm:pt>
    <dgm:pt modelId="{D8FED806-5012-4EBF-9B40-AF803FA0223B}" type="pres">
      <dgm:prSet presAssocID="{1FF56F4E-13DA-4D1A-8AF2-A73722AFF0B9}" presName="sp" presStyleCnt="0"/>
      <dgm:spPr/>
    </dgm:pt>
    <dgm:pt modelId="{8BB984D7-7E72-44F6-9CD3-9345D29BB69E}" type="pres">
      <dgm:prSet presAssocID="{C97716FE-1101-4275-BF49-6907519FBC4D}" presName="composite" presStyleCnt="0"/>
      <dgm:spPr/>
    </dgm:pt>
    <dgm:pt modelId="{F41708EA-3B38-430E-8E91-9C1A71FFCD06}" type="pres">
      <dgm:prSet presAssocID="{C97716FE-1101-4275-BF49-6907519FBC4D}" presName="parentText" presStyleLbl="alignNode1" presStyleIdx="1" presStyleCnt="3">
        <dgm:presLayoutVars>
          <dgm:chMax val="1"/>
          <dgm:bulletEnabled val="1"/>
        </dgm:presLayoutVars>
      </dgm:prSet>
      <dgm:spPr/>
    </dgm:pt>
    <dgm:pt modelId="{34360E9E-3628-4DB7-9BCC-D14559A3BEB4}" type="pres">
      <dgm:prSet presAssocID="{C97716FE-1101-4275-BF49-6907519FBC4D}" presName="descendantText" presStyleLbl="alignAcc1" presStyleIdx="1" presStyleCnt="3">
        <dgm:presLayoutVars>
          <dgm:bulletEnabled val="1"/>
        </dgm:presLayoutVars>
      </dgm:prSet>
      <dgm:spPr/>
    </dgm:pt>
    <dgm:pt modelId="{ABDCF88C-D294-4994-B9D3-5813D1001546}" type="pres">
      <dgm:prSet presAssocID="{E1CE554E-EE64-4649-A494-EE80A34F3482}" presName="sp" presStyleCnt="0"/>
      <dgm:spPr/>
    </dgm:pt>
    <dgm:pt modelId="{B146F08F-C0AB-4225-ACBB-B0F7B38D85DE}" type="pres">
      <dgm:prSet presAssocID="{158B1C0D-8B37-4BED-9A40-7CF349FB69BA}" presName="composite" presStyleCnt="0"/>
      <dgm:spPr/>
    </dgm:pt>
    <dgm:pt modelId="{077A26A5-5424-415F-8927-1808BD84257E}" type="pres">
      <dgm:prSet presAssocID="{158B1C0D-8B37-4BED-9A40-7CF349FB69BA}" presName="parentText" presStyleLbl="alignNode1" presStyleIdx="2" presStyleCnt="3">
        <dgm:presLayoutVars>
          <dgm:chMax val="1"/>
          <dgm:bulletEnabled val="1"/>
        </dgm:presLayoutVars>
      </dgm:prSet>
      <dgm:spPr/>
    </dgm:pt>
    <dgm:pt modelId="{14D0D835-BE25-4D05-BEE8-A1ED243130C2}" type="pres">
      <dgm:prSet presAssocID="{158B1C0D-8B37-4BED-9A40-7CF349FB69BA}" presName="descendantText" presStyleLbl="alignAcc1" presStyleIdx="2" presStyleCnt="3">
        <dgm:presLayoutVars>
          <dgm:bulletEnabled val="1"/>
        </dgm:presLayoutVars>
      </dgm:prSet>
      <dgm:spPr/>
    </dgm:pt>
  </dgm:ptLst>
  <dgm:cxnLst>
    <dgm:cxn modelId="{5CCF3000-0257-42E1-9EDE-3D5B1B71EAA5}" type="presOf" srcId="{158B1C0D-8B37-4BED-9A40-7CF349FB69BA}" destId="{077A26A5-5424-415F-8927-1808BD84257E}" srcOrd="0" destOrd="0" presId="urn:microsoft.com/office/officeart/2005/8/layout/chevron2"/>
    <dgm:cxn modelId="{C2B80403-0887-4787-952D-9E160E351F76}" srcId="{FF119DAE-830D-4541-A9FF-2F49CE64C63C}" destId="{DF3F73AA-E10F-489C-B26A-63C4252F61B9}" srcOrd="0" destOrd="0" parTransId="{0827A593-77EE-42BF-8F90-99A1E863386F}" sibTransId="{F71FA19C-4A1B-4896-836B-96CF905AB08F}"/>
    <dgm:cxn modelId="{8C012312-6B7F-48AF-B35E-7CE0E94FCF6E}" srcId="{EA9561F8-88BB-4FDC-BC1E-6ECC0A920F60}" destId="{C97716FE-1101-4275-BF49-6907519FBC4D}" srcOrd="1" destOrd="0" parTransId="{D3E43320-14E5-4B2C-A7FD-2F1ED67DE8D9}" sibTransId="{E1CE554E-EE64-4649-A494-EE80A34F3482}"/>
    <dgm:cxn modelId="{43FFED1B-CEEE-42E5-92FB-69AA253FD24E}" type="presOf" srcId="{FF119DAE-830D-4541-A9FF-2F49CE64C63C}" destId="{AC1BE736-2AD6-44AE-8400-577ECAAF4F26}" srcOrd="0" destOrd="0" presId="urn:microsoft.com/office/officeart/2005/8/layout/chevron2"/>
    <dgm:cxn modelId="{F440CF23-1261-4ACD-830A-12515A45D0BC}" srcId="{C97716FE-1101-4275-BF49-6907519FBC4D}" destId="{39A9DA56-A80B-4E9C-8E99-81D5EF240953}" srcOrd="0" destOrd="0" parTransId="{E90C88CF-8004-42CE-8890-8A524DDC5D3E}" sibTransId="{DB90042F-CF30-4F2D-979B-338DC58EA36E}"/>
    <dgm:cxn modelId="{91E3972C-0659-431C-A9FE-9E207BD90DC4}" type="presOf" srcId="{C97716FE-1101-4275-BF49-6907519FBC4D}" destId="{F41708EA-3B38-430E-8E91-9C1A71FFCD06}" srcOrd="0" destOrd="0" presId="urn:microsoft.com/office/officeart/2005/8/layout/chevron2"/>
    <dgm:cxn modelId="{20B7D766-B2AD-4F57-A211-CF65D1C77F28}" type="presOf" srcId="{EA9561F8-88BB-4FDC-BC1E-6ECC0A920F60}" destId="{11F320D0-A746-407B-96F1-41A272981A97}" srcOrd="0" destOrd="0" presId="urn:microsoft.com/office/officeart/2005/8/layout/chevron2"/>
    <dgm:cxn modelId="{51E7B579-4E49-4E1C-8EDC-92A161127929}" srcId="{EA9561F8-88BB-4FDC-BC1E-6ECC0A920F60}" destId="{158B1C0D-8B37-4BED-9A40-7CF349FB69BA}" srcOrd="2" destOrd="0" parTransId="{27A75FF2-181F-4592-94C6-75B718FFF947}" sibTransId="{0E1530E6-1816-4747-81A8-18E81BD76181}"/>
    <dgm:cxn modelId="{D74DFC82-1335-4A86-9373-FF444683D81D}" srcId="{EA9561F8-88BB-4FDC-BC1E-6ECC0A920F60}" destId="{FF119DAE-830D-4541-A9FF-2F49CE64C63C}" srcOrd="0" destOrd="0" parTransId="{73E74546-E7F4-4E23-AA65-4CC4CE421DBA}" sibTransId="{1FF56F4E-13DA-4D1A-8AF2-A73722AFF0B9}"/>
    <dgm:cxn modelId="{4B35E9A8-AACA-4F33-B48C-017067254152}" type="presOf" srcId="{39A9DA56-A80B-4E9C-8E99-81D5EF240953}" destId="{34360E9E-3628-4DB7-9BCC-D14559A3BEB4}" srcOrd="0" destOrd="0" presId="urn:microsoft.com/office/officeart/2005/8/layout/chevron2"/>
    <dgm:cxn modelId="{C7910ADA-2E44-4B10-99BD-1B05630BC1B2}" type="presOf" srcId="{73A5DB49-0329-4C55-A8AE-A55BBB8B5B9F}" destId="{14D0D835-BE25-4D05-BEE8-A1ED243130C2}" srcOrd="0" destOrd="0" presId="urn:microsoft.com/office/officeart/2005/8/layout/chevron2"/>
    <dgm:cxn modelId="{1445F5E2-C425-4F77-8197-1AEAAB9FFDF8}" type="presOf" srcId="{DF3F73AA-E10F-489C-B26A-63C4252F61B9}" destId="{082C2184-D690-4C6C-BFEC-ED4CB032C109}" srcOrd="0" destOrd="0" presId="urn:microsoft.com/office/officeart/2005/8/layout/chevron2"/>
    <dgm:cxn modelId="{C5B1AEFB-748D-46EC-B3A4-2FFF0FF7CF7A}" srcId="{158B1C0D-8B37-4BED-9A40-7CF349FB69BA}" destId="{73A5DB49-0329-4C55-A8AE-A55BBB8B5B9F}" srcOrd="0" destOrd="0" parTransId="{AD8EEBF7-10F7-4B4F-8025-CB255BC85A9D}" sibTransId="{874F64AE-E946-4DE3-BBEB-CF40CF54D64F}"/>
    <dgm:cxn modelId="{37C03018-C37C-44A3-942D-9D28C3968241}" type="presParOf" srcId="{11F320D0-A746-407B-96F1-41A272981A97}" destId="{B3A448C7-D474-4B2A-929B-94FEF2D84AC2}" srcOrd="0" destOrd="0" presId="urn:microsoft.com/office/officeart/2005/8/layout/chevron2"/>
    <dgm:cxn modelId="{C603D116-B3D8-4A90-A9F9-6CF106B11752}" type="presParOf" srcId="{B3A448C7-D474-4B2A-929B-94FEF2D84AC2}" destId="{AC1BE736-2AD6-44AE-8400-577ECAAF4F26}" srcOrd="0" destOrd="0" presId="urn:microsoft.com/office/officeart/2005/8/layout/chevron2"/>
    <dgm:cxn modelId="{00CA39FF-6A99-4ECA-B527-031CEE5F81F8}" type="presParOf" srcId="{B3A448C7-D474-4B2A-929B-94FEF2D84AC2}" destId="{082C2184-D690-4C6C-BFEC-ED4CB032C109}" srcOrd="1" destOrd="0" presId="urn:microsoft.com/office/officeart/2005/8/layout/chevron2"/>
    <dgm:cxn modelId="{AF0A6B15-63F9-4FF7-AE34-DAE8493D137E}" type="presParOf" srcId="{11F320D0-A746-407B-96F1-41A272981A97}" destId="{D8FED806-5012-4EBF-9B40-AF803FA0223B}" srcOrd="1" destOrd="0" presId="urn:microsoft.com/office/officeart/2005/8/layout/chevron2"/>
    <dgm:cxn modelId="{CF0AFF57-F4D8-4695-AAEA-188BE38232BF}" type="presParOf" srcId="{11F320D0-A746-407B-96F1-41A272981A97}" destId="{8BB984D7-7E72-44F6-9CD3-9345D29BB69E}" srcOrd="2" destOrd="0" presId="urn:microsoft.com/office/officeart/2005/8/layout/chevron2"/>
    <dgm:cxn modelId="{B599420A-F785-4ADE-A298-D9A971579D3D}" type="presParOf" srcId="{8BB984D7-7E72-44F6-9CD3-9345D29BB69E}" destId="{F41708EA-3B38-430E-8E91-9C1A71FFCD06}" srcOrd="0" destOrd="0" presId="urn:microsoft.com/office/officeart/2005/8/layout/chevron2"/>
    <dgm:cxn modelId="{2013F476-CE28-45C4-A738-3BE220CBAC9A}" type="presParOf" srcId="{8BB984D7-7E72-44F6-9CD3-9345D29BB69E}" destId="{34360E9E-3628-4DB7-9BCC-D14559A3BEB4}" srcOrd="1" destOrd="0" presId="urn:microsoft.com/office/officeart/2005/8/layout/chevron2"/>
    <dgm:cxn modelId="{3543487E-6E1A-44EA-A9C1-2A186C6176CB}" type="presParOf" srcId="{11F320D0-A746-407B-96F1-41A272981A97}" destId="{ABDCF88C-D294-4994-B9D3-5813D1001546}" srcOrd="3" destOrd="0" presId="urn:microsoft.com/office/officeart/2005/8/layout/chevron2"/>
    <dgm:cxn modelId="{7E5744B4-7E5F-440D-A4EA-D1EF9B0918A9}" type="presParOf" srcId="{11F320D0-A746-407B-96F1-41A272981A97}" destId="{B146F08F-C0AB-4225-ACBB-B0F7B38D85DE}" srcOrd="4" destOrd="0" presId="urn:microsoft.com/office/officeart/2005/8/layout/chevron2"/>
    <dgm:cxn modelId="{51623EEE-E460-4774-A6CC-C58AA7C5FE17}" type="presParOf" srcId="{B146F08F-C0AB-4225-ACBB-B0F7B38D85DE}" destId="{077A26A5-5424-415F-8927-1808BD84257E}" srcOrd="0" destOrd="0" presId="urn:microsoft.com/office/officeart/2005/8/layout/chevron2"/>
    <dgm:cxn modelId="{1DC6D7B6-8598-4ADA-B417-C35AA6C5BF56}" type="presParOf" srcId="{B146F08F-C0AB-4225-ACBB-B0F7B38D85DE}" destId="{14D0D835-BE25-4D05-BEE8-A1ED243130C2}" srcOrd="1" destOrd="0" presId="urn:microsoft.com/office/officeart/2005/8/layout/chevron2"/>
  </dgm:cxnLst>
  <dgm:bg>
    <a:solidFill>
      <a:schemeClr val="lt1"/>
    </a:solid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7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05C46-C1B3-48F5-9EED-E61EF5BD6F2A}">
      <dsp:nvSpPr>
        <dsp:cNvPr id="0" name=""/>
        <dsp:cNvSpPr/>
      </dsp:nvSpPr>
      <dsp:spPr>
        <a:xfrm>
          <a:off x="731448" y="0"/>
          <a:ext cx="1201174" cy="1201357"/>
        </a:xfrm>
        <a:prstGeom prst="circularArrow">
          <a:avLst>
            <a:gd name="adj1" fmla="val 10980"/>
            <a:gd name="adj2" fmla="val 1142322"/>
            <a:gd name="adj3" fmla="val 4500000"/>
            <a:gd name="adj4" fmla="val 10800000"/>
            <a:gd name="adj5" fmla="val 12500"/>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96E26-7E96-4FFE-A2D3-5A42C1B06592}">
      <dsp:nvSpPr>
        <dsp:cNvPr id="0" name=""/>
        <dsp:cNvSpPr/>
      </dsp:nvSpPr>
      <dsp:spPr>
        <a:xfrm>
          <a:off x="984963" y="433726"/>
          <a:ext cx="691438"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rPr>
            <a:t>Think</a:t>
          </a:r>
        </a:p>
      </dsp:txBody>
      <dsp:txXfrm>
        <a:off x="984963" y="433726"/>
        <a:ext cx="691438" cy="333655"/>
      </dsp:txXfrm>
    </dsp:sp>
    <dsp:sp modelId="{194A175F-460F-4E47-AA1A-8DA5D8E8AAED}">
      <dsp:nvSpPr>
        <dsp:cNvPr id="0" name=""/>
        <dsp:cNvSpPr/>
      </dsp:nvSpPr>
      <dsp:spPr>
        <a:xfrm>
          <a:off x="397826" y="690269"/>
          <a:ext cx="1201174" cy="1201357"/>
        </a:xfrm>
        <a:prstGeom prst="leftCircularArrow">
          <a:avLst>
            <a:gd name="adj1" fmla="val 10980"/>
            <a:gd name="adj2" fmla="val 1142322"/>
            <a:gd name="adj3" fmla="val 6300000"/>
            <a:gd name="adj4" fmla="val 18900000"/>
            <a:gd name="adj5" fmla="val 12500"/>
          </a:avLst>
        </a:prstGeom>
        <a:solidFill>
          <a:srgbClr val="FFC000">
            <a:hueOff val="4900445"/>
            <a:satOff val="-20388"/>
            <a:lumOff val="480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2DE6B8-8A14-463E-8419-B116A4C5D701}">
      <dsp:nvSpPr>
        <dsp:cNvPr id="0" name=""/>
        <dsp:cNvSpPr/>
      </dsp:nvSpPr>
      <dsp:spPr>
        <a:xfrm>
          <a:off x="664679" y="1127988"/>
          <a:ext cx="667469"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Calibri" panose="020F0502020204030204"/>
              <a:ea typeface="+mn-ea"/>
              <a:cs typeface="+mn-cs"/>
            </a:rPr>
            <a:t>Pair</a:t>
          </a:r>
        </a:p>
      </dsp:txBody>
      <dsp:txXfrm>
        <a:off x="664679" y="1127988"/>
        <a:ext cx="667469" cy="333655"/>
      </dsp:txXfrm>
    </dsp:sp>
    <dsp:sp modelId="{6C7120EB-703C-4872-9DB6-3D7F3BC0BF93}">
      <dsp:nvSpPr>
        <dsp:cNvPr id="0" name=""/>
        <dsp:cNvSpPr/>
      </dsp:nvSpPr>
      <dsp:spPr>
        <a:xfrm>
          <a:off x="816940" y="1463140"/>
          <a:ext cx="1031995" cy="1032409"/>
        </a:xfrm>
        <a:prstGeom prst="blockArc">
          <a:avLst>
            <a:gd name="adj1" fmla="val 13500000"/>
            <a:gd name="adj2" fmla="val 10800000"/>
            <a:gd name="adj3" fmla="val 12740"/>
          </a:avLst>
        </a:prstGeom>
        <a:solidFill>
          <a:srgbClr val="FFC000">
            <a:hueOff val="9800891"/>
            <a:satOff val="-40777"/>
            <a:lumOff val="960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5D51E-8901-4940-871C-78F1CF36E752}">
      <dsp:nvSpPr>
        <dsp:cNvPr id="0" name=""/>
        <dsp:cNvSpPr/>
      </dsp:nvSpPr>
      <dsp:spPr>
        <a:xfrm>
          <a:off x="998526" y="1823248"/>
          <a:ext cx="667469"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Calibri" panose="020F0502020204030204"/>
              <a:ea typeface="+mn-ea"/>
              <a:cs typeface="+mn-cs"/>
            </a:rPr>
            <a:t>Share</a:t>
          </a:r>
        </a:p>
      </dsp:txBody>
      <dsp:txXfrm>
        <a:off x="998526" y="1823248"/>
        <a:ext cx="667469" cy="333655"/>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BE736-2AD6-44AE-8400-577ECAAF4F26}">
      <dsp:nvSpPr>
        <dsp:cNvPr id="0" name=""/>
        <dsp:cNvSpPr/>
      </dsp:nvSpPr>
      <dsp:spPr>
        <a:xfrm rot="5400000">
          <a:off x="-180022" y="18087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solidFill>
                <a:sysClr val="window" lastClr="FFFFFF"/>
              </a:solidFill>
              <a:latin typeface="Calibri" panose="020F0502020204030204"/>
              <a:ea typeface="+mn-ea"/>
              <a:cs typeface="+mn-cs"/>
            </a:rPr>
            <a:t> </a:t>
          </a:r>
        </a:p>
      </dsp:txBody>
      <dsp:txXfrm rot="-5400000">
        <a:off x="1" y="420908"/>
        <a:ext cx="840105" cy="360045"/>
      </dsp:txXfrm>
    </dsp:sp>
    <dsp:sp modelId="{082C2184-D690-4C6C-BFEC-ED4CB032C109}">
      <dsp:nvSpPr>
        <dsp:cNvPr id="0" name=""/>
        <dsp:cNvSpPr/>
      </dsp:nvSpPr>
      <dsp:spPr>
        <a:xfrm rot="5400000">
          <a:off x="2773203" y="-1933098"/>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GB" sz="2400" kern="1200">
              <a:solidFill>
                <a:srgbClr val="002060"/>
              </a:solidFill>
              <a:latin typeface="Gadugi" panose="020B0502040204020203" pitchFamily="34" charset="0"/>
              <a:ea typeface="Gadugi" panose="020B0502040204020203" pitchFamily="34" charset="0"/>
              <a:cs typeface="+mn-cs"/>
            </a:rPr>
            <a:t>Think</a:t>
          </a:r>
          <a:r>
            <a:rPr lang="en-GB" sz="1900" kern="1200">
              <a:solidFill>
                <a:srgbClr val="002060"/>
              </a:solidFill>
              <a:latin typeface="Gadugi" panose="020B0502040204020203" pitchFamily="34" charset="0"/>
              <a:ea typeface="Gadugi" panose="020B0502040204020203" pitchFamily="34" charset="0"/>
              <a:cs typeface="+mn-cs"/>
            </a:rPr>
            <a:t> </a:t>
          </a:r>
          <a:r>
            <a:rPr lang="en-GB" sz="1400" kern="1200">
              <a:solidFill>
                <a:srgbClr val="002060"/>
              </a:solidFill>
              <a:latin typeface="Gadugi" panose="020B0502040204020203" pitchFamily="34" charset="0"/>
              <a:ea typeface="Gadugi" panose="020B0502040204020203" pitchFamily="34" charset="0"/>
              <a:cs typeface="+mn-cs"/>
            </a:rPr>
            <a:t>of one idea you will use from this module to improve your inclusive practice in the classroom.</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38081"/>
        <a:ext cx="4608214" cy="703935"/>
      </dsp:txXfrm>
    </dsp:sp>
    <dsp:sp modelId="{F41708EA-3B38-430E-8E91-9C1A71FFCD06}">
      <dsp:nvSpPr>
        <dsp:cNvPr id="0" name=""/>
        <dsp:cNvSpPr/>
      </dsp:nvSpPr>
      <dsp:spPr>
        <a:xfrm rot="5400000">
          <a:off x="-180022" y="1180147"/>
          <a:ext cx="1200150" cy="840105"/>
        </a:xfrm>
        <a:prstGeom prst="chevron">
          <a:avLst/>
        </a:prstGeom>
        <a:solidFill>
          <a:srgbClr val="70AD47">
            <a:lumMod val="75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endParaRPr lang="en-US" sz="2300" kern="1200">
            <a:solidFill>
              <a:sysClr val="window" lastClr="FFFFFF"/>
            </a:solidFill>
            <a:latin typeface="Calibri" panose="020F0502020204030204"/>
            <a:ea typeface="+mn-ea"/>
            <a:cs typeface="+mn-cs"/>
          </a:endParaRPr>
        </a:p>
      </dsp:txBody>
      <dsp:txXfrm rot="-5400000">
        <a:off x="1" y="1420178"/>
        <a:ext cx="840105" cy="360045"/>
      </dsp:txXfrm>
    </dsp:sp>
    <dsp:sp modelId="{34360E9E-3628-4DB7-9BCC-D14559A3BEB4}">
      <dsp:nvSpPr>
        <dsp:cNvPr id="0" name=""/>
        <dsp:cNvSpPr/>
      </dsp:nvSpPr>
      <dsp:spPr>
        <a:xfrm rot="5400000">
          <a:off x="2773203" y="-932973"/>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GB" sz="2400" u="sng" kern="1200">
              <a:solidFill>
                <a:srgbClr val="002060"/>
              </a:solidFill>
              <a:latin typeface="Gadugi" panose="020B0502040204020203" pitchFamily="34" charset="0"/>
              <a:ea typeface="Gadugi" panose="020B0502040204020203" pitchFamily="34" charset="0"/>
              <a:cs typeface="+mn-cs"/>
            </a:rPr>
            <a:t>Promise</a:t>
          </a:r>
          <a:r>
            <a:rPr lang="en-GB" sz="1600" kern="1200">
              <a:solidFill>
                <a:srgbClr val="002060"/>
              </a:solidFill>
              <a:latin typeface="Gadugi" panose="020B0502040204020203" pitchFamily="34" charset="0"/>
              <a:ea typeface="Gadugi" panose="020B0502040204020203" pitchFamily="34" charset="0"/>
              <a:cs typeface="+mn-cs"/>
            </a:rPr>
            <a:t> </a:t>
          </a:r>
          <a:r>
            <a:rPr lang="en-GB" sz="1400" kern="1200">
              <a:solidFill>
                <a:srgbClr val="002060"/>
              </a:solidFill>
              <a:latin typeface="Gadugi" panose="020B0502040204020203" pitchFamily="34" charset="0"/>
              <a:ea typeface="Gadugi" panose="020B0502040204020203" pitchFamily="34" charset="0"/>
              <a:cs typeface="+mn-cs"/>
            </a:rPr>
            <a:t>your students you will do this to improve your inclusive practice within the next 'x' weeks.</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1038206"/>
        <a:ext cx="4608214" cy="703935"/>
      </dsp:txXfrm>
    </dsp:sp>
    <dsp:sp modelId="{077A26A5-5424-415F-8927-1808BD84257E}">
      <dsp:nvSpPr>
        <dsp:cNvPr id="0" name=""/>
        <dsp:cNvSpPr/>
      </dsp:nvSpPr>
      <dsp:spPr>
        <a:xfrm rot="5400000">
          <a:off x="-180022" y="217941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endParaRPr lang="en-US" sz="2300" kern="1200">
            <a:solidFill>
              <a:sysClr val="window" lastClr="FFFFFF"/>
            </a:solidFill>
            <a:latin typeface="Calibri" panose="020F0502020204030204"/>
            <a:ea typeface="+mn-ea"/>
            <a:cs typeface="+mn-cs"/>
          </a:endParaRPr>
        </a:p>
      </dsp:txBody>
      <dsp:txXfrm rot="-5400000">
        <a:off x="1" y="2419448"/>
        <a:ext cx="840105" cy="360045"/>
      </dsp:txXfrm>
    </dsp:sp>
    <dsp:sp modelId="{14D0D835-BE25-4D05-BEE8-A1ED243130C2}">
      <dsp:nvSpPr>
        <dsp:cNvPr id="0" name=""/>
        <dsp:cNvSpPr/>
      </dsp:nvSpPr>
      <dsp:spPr>
        <a:xfrm rot="5400000">
          <a:off x="2773203" y="66296"/>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US" sz="2400" kern="1200">
              <a:solidFill>
                <a:srgbClr val="002060"/>
              </a:solidFill>
              <a:latin typeface="Gadugi" panose="020B0502040204020203" pitchFamily="34" charset="0"/>
              <a:ea typeface="Gadugi" panose="020B0502040204020203" pitchFamily="34" charset="0"/>
              <a:cs typeface="+mn-cs"/>
            </a:rPr>
            <a:t>Evaluate</a:t>
          </a:r>
          <a:r>
            <a:rPr lang="en-US" sz="2100" kern="1200">
              <a:solidFill>
                <a:srgbClr val="002060"/>
              </a:solidFill>
              <a:latin typeface="Gadugi" panose="020B0502040204020203" pitchFamily="34" charset="0"/>
              <a:ea typeface="Gadugi" panose="020B0502040204020203" pitchFamily="34" charset="0"/>
              <a:cs typeface="+mn-cs"/>
            </a:rPr>
            <a:t>, </a:t>
          </a:r>
          <a:r>
            <a:rPr lang="en-US" sz="1400" kern="1200">
              <a:solidFill>
                <a:srgbClr val="002060"/>
              </a:solidFill>
              <a:latin typeface="Gadugi" panose="020B0502040204020203" pitchFamily="34" charset="0"/>
              <a:ea typeface="Gadugi" panose="020B0502040204020203" pitchFamily="34" charset="0"/>
              <a:cs typeface="+mn-cs"/>
            </a:rPr>
            <a:t>with your students in 'x' weeks, to see whether your idea has improved your practice. </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2037476"/>
        <a:ext cx="4608214" cy="703935"/>
      </dsp:txXfrm>
    </dsp:sp>
  </dsp:spTree>
</dsp:drawing>
</file>

<file path=word/diagrams/layout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word/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C950FA98A539C4D9753DD9D4790590D" ma:contentTypeVersion="10" ma:contentTypeDescription="Create a new document." ma:contentTypeScope="" ma:versionID="1a8c8a7dfeacc1cc112f150583ab2648">
  <xsd:schema xmlns:xsd="http://www.w3.org/2001/XMLSchema" xmlns:xs="http://www.w3.org/2001/XMLSchema" xmlns:p="http://schemas.microsoft.com/office/2006/metadata/properties" xmlns:ns3="2afaec80-b09f-4270-9a9e-dd888bee683b" xmlns:ns4="9c14761e-65fc-4210-96ed-0dc180c19874" targetNamespace="http://schemas.microsoft.com/office/2006/metadata/properties" ma:root="true" ma:fieldsID="599a801d54e02af13cfdbe74627a0598" ns3:_="" ns4:_="">
    <xsd:import namespace="2afaec80-b09f-4270-9a9e-dd888bee683b"/>
    <xsd:import namespace="9c14761e-65fc-4210-96ed-0dc180c1987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faec80-b09f-4270-9a9e-dd888bee68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14761e-65fc-4210-96ed-0dc180c19874"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40369-ACD9-4566-BE6C-D49F92777D4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3CF704E-7101-48D8-8963-1A82921B50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faec80-b09f-4270-9a9e-dd888bee683b"/>
    <ds:schemaRef ds:uri="9c14761e-65fc-4210-96ed-0dc180c198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C002BA-5343-41CC-BBD6-DC01EC48E748}">
  <ds:schemaRefs>
    <ds:schemaRef ds:uri="http://schemas.openxmlformats.org/officeDocument/2006/bibliography"/>
  </ds:schemaRefs>
</ds:datastoreItem>
</file>

<file path=customXml/itemProps4.xml><?xml version="1.0" encoding="utf-8"?>
<ds:datastoreItem xmlns:ds="http://schemas.openxmlformats.org/officeDocument/2006/customXml" ds:itemID="{A151AC5E-0FAE-41A3-B9EF-053A2915E48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52</TotalTime>
  <Pages>27</Pages>
  <Words>7332</Words>
  <Characters>41796</Characters>
  <Application>Microsoft Office Word</Application>
  <DocSecurity>0</DocSecurity>
  <Lines>348</Lines>
  <Paragraphs>98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49030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Carey, Thomas (Myanmar)</dc:creator>
  <cp:keywords/>
  <dc:description/>
  <cp:lastModifiedBy>nicola whybrow</cp:lastModifiedBy>
  <cp:revision>36</cp:revision>
  <dcterms:created xsi:type="dcterms:W3CDTF">2022-01-28T14:33:00Z</dcterms:created>
  <dcterms:modified xsi:type="dcterms:W3CDTF">2022-02-21T06:19:00Z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0x0101005C950FA98A539C4D9753DD9D4790590D</vt:lpwstr>
  </property>
</Properties>
</file>