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5A1F083" w14:textId="26C9DBBA" w:rsidR="009C3319" w:rsidRPr="00736C2F" w:rsidRDefault="009C3319" w:rsidP="009C3319">
      <w:pPr>
        <w:jc w:val="center"/>
        <w:rPr>
          <w:rFonts w:ascii="Gadugi" w:eastAsia="Times New Roman" w:hAnsi="Gadugi" w:cstheme="minorHAnsi"/>
          <w:b/>
          <w:color w:val="2F5496" w:themeColor="accent1" w:themeShade="BF"/>
          <w:sz w:val="72"/>
          <w:szCs w:val="72"/>
          <w:lang w:val="en-GB" w:eastAsia="ja-JP" w:bidi="ar-SA"/>
        </w:rPr>
      </w:pPr>
      <w:r w:rsidRPr="00736C2F">
        <w:rPr>
          <w:rFonts w:ascii="Gadugi" w:eastAsia="Times New Roman" w:hAnsi="Gadugi" w:cstheme="minorHAnsi"/>
          <w:b/>
          <w:color w:val="2F5496" w:themeColor="accent1" w:themeShade="BF"/>
          <w:sz w:val="72"/>
          <w:szCs w:val="72"/>
          <w:lang w:val="en-GB" w:eastAsia="ja-JP" w:bidi="ar-SA"/>
        </w:rPr>
        <w:t>Inclusive Teaching Practice</w:t>
      </w:r>
    </w:p>
    <w:p w14:paraId="4218827C" w14:textId="33167652" w:rsidR="00BF564D" w:rsidRDefault="00BF564D" w:rsidP="009C3319">
      <w:pPr>
        <w:jc w:val="center"/>
        <w:rPr>
          <w:rFonts w:ascii="Gadugi" w:eastAsia="Times New Roman" w:hAnsi="Gadugi" w:cstheme="minorHAnsi"/>
          <w:b/>
          <w:color w:val="2F5496" w:themeColor="accent1" w:themeShade="BF"/>
          <w:sz w:val="48"/>
          <w:szCs w:val="48"/>
          <w:lang w:val="en-GB" w:eastAsia="ja-JP" w:bidi="ar-SA"/>
        </w:rPr>
      </w:pPr>
      <w:r w:rsidRPr="00736C2F">
        <w:rPr>
          <w:rFonts w:ascii="Gadugi" w:eastAsia="Times New Roman" w:hAnsi="Gadugi" w:cstheme="minorHAnsi"/>
          <w:b/>
          <w:color w:val="2F5496" w:themeColor="accent1" w:themeShade="BF"/>
          <w:sz w:val="48"/>
          <w:szCs w:val="48"/>
          <w:lang w:val="en-GB" w:eastAsia="ja-JP" w:bidi="ar-SA"/>
        </w:rPr>
        <w:t>Participant</w:t>
      </w:r>
      <w:r w:rsidR="004372C9" w:rsidRPr="00736C2F">
        <w:rPr>
          <w:rFonts w:ascii="Gadugi" w:eastAsia="Times New Roman" w:hAnsi="Gadugi" w:cstheme="minorHAnsi"/>
          <w:b/>
          <w:color w:val="2F5496" w:themeColor="accent1" w:themeShade="BF"/>
          <w:sz w:val="48"/>
          <w:szCs w:val="48"/>
          <w:lang w:val="en-GB" w:eastAsia="ja-JP" w:bidi="ar-SA"/>
        </w:rPr>
        <w:t>’s Book</w:t>
      </w:r>
    </w:p>
    <w:p w14:paraId="3B552AF0" w14:textId="28FF33A8" w:rsidR="00AE34DA" w:rsidRPr="00736C2F" w:rsidRDefault="00E408C3" w:rsidP="009C3319">
      <w:pPr>
        <w:jc w:val="center"/>
        <w:rPr>
          <w:rFonts w:ascii="Gadugi" w:eastAsia="Times New Roman" w:hAnsi="Gadugi" w:cstheme="minorHAnsi"/>
          <w:b/>
          <w:color w:val="2F5496" w:themeColor="accent1" w:themeShade="BF"/>
          <w:sz w:val="48"/>
          <w:szCs w:val="48"/>
          <w:lang w:val="en-GB" w:eastAsia="ja-JP" w:bidi="ar-SA"/>
        </w:rPr>
      </w:pPr>
      <w:r>
        <w:rPr>
          <w:noProof/>
        </w:rPr>
        <w:drawing>
          <wp:anchor distT="0" distB="0" distL="114300" distR="114300" simplePos="0" relativeHeight="251665407" behindDoc="0" locked="0" layoutInCell="1" allowOverlap="1" wp14:anchorId="5D12F20D" wp14:editId="609A7C9E">
            <wp:simplePos x="0" y="0"/>
            <wp:positionH relativeFrom="margin">
              <wp:posOffset>660400</wp:posOffset>
            </wp:positionH>
            <wp:positionV relativeFrom="paragraph">
              <wp:posOffset>226060</wp:posOffset>
            </wp:positionV>
            <wp:extent cx="5053965" cy="3369310"/>
            <wp:effectExtent l="0" t="0" r="0" b="2540"/>
            <wp:wrapNone/>
            <wp:docPr id="22" name="Picture 22" descr="A picture containing window, person, indoor, restaura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A picture containing window, person, indoor, restaurant&#10;&#10;Description automatically generated"/>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053965" cy="33693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E09601B" w14:textId="78541B8F" w:rsidR="009C3319" w:rsidRDefault="009C3319" w:rsidP="009C3319">
      <w:pPr>
        <w:jc w:val="center"/>
        <w:rPr>
          <w:rFonts w:ascii="Gadugi" w:eastAsia="Times New Roman" w:hAnsi="Gadugi" w:cs="Calibri"/>
          <w:b/>
          <w:color w:val="4472C4" w:themeColor="accent1"/>
          <w:sz w:val="72"/>
          <w:szCs w:val="72"/>
          <w:lang w:val="en-GB" w:eastAsia="ja-JP" w:bidi="ar-SA"/>
        </w:rPr>
      </w:pPr>
    </w:p>
    <w:p w14:paraId="5D053893" w14:textId="77777777" w:rsidR="00E408C3" w:rsidRDefault="00E408C3" w:rsidP="009C3319">
      <w:pPr>
        <w:jc w:val="center"/>
        <w:rPr>
          <w:rFonts w:ascii="Gadugi" w:hAnsi="Gadugi"/>
          <w:sz w:val="18"/>
          <w:szCs w:val="18"/>
        </w:rPr>
      </w:pPr>
    </w:p>
    <w:p w14:paraId="527B8FF5" w14:textId="77777777" w:rsidR="00E408C3" w:rsidRDefault="00E408C3" w:rsidP="009C3319">
      <w:pPr>
        <w:jc w:val="center"/>
        <w:rPr>
          <w:rFonts w:ascii="Gadugi" w:hAnsi="Gadugi"/>
          <w:sz w:val="18"/>
          <w:szCs w:val="18"/>
        </w:rPr>
      </w:pPr>
    </w:p>
    <w:p w14:paraId="06554DED" w14:textId="77777777" w:rsidR="00E408C3" w:rsidRDefault="00E408C3" w:rsidP="009C3319">
      <w:pPr>
        <w:jc w:val="center"/>
        <w:rPr>
          <w:rFonts w:ascii="Gadugi" w:hAnsi="Gadugi"/>
          <w:sz w:val="18"/>
          <w:szCs w:val="18"/>
        </w:rPr>
      </w:pPr>
    </w:p>
    <w:p w14:paraId="09DFA65D" w14:textId="77777777" w:rsidR="00E408C3" w:rsidRDefault="00E408C3" w:rsidP="009C3319">
      <w:pPr>
        <w:jc w:val="center"/>
        <w:rPr>
          <w:rFonts w:ascii="Gadugi" w:hAnsi="Gadugi"/>
          <w:sz w:val="18"/>
          <w:szCs w:val="18"/>
        </w:rPr>
      </w:pPr>
    </w:p>
    <w:p w14:paraId="3F623BB9" w14:textId="77777777" w:rsidR="00E408C3" w:rsidRDefault="00E408C3" w:rsidP="00E408C3">
      <w:pPr>
        <w:jc w:val="center"/>
        <w:rPr>
          <w:rFonts w:ascii="Gadugi" w:hAnsi="Gadugi"/>
          <w:sz w:val="18"/>
          <w:szCs w:val="18"/>
        </w:rPr>
      </w:pPr>
    </w:p>
    <w:p w14:paraId="4B8A0C56" w14:textId="77777777" w:rsidR="00E408C3" w:rsidRDefault="00E408C3" w:rsidP="00E408C3">
      <w:pPr>
        <w:jc w:val="center"/>
        <w:rPr>
          <w:rFonts w:ascii="Gadugi" w:hAnsi="Gadugi"/>
          <w:sz w:val="18"/>
          <w:szCs w:val="18"/>
        </w:rPr>
      </w:pPr>
    </w:p>
    <w:p w14:paraId="72DF75FF" w14:textId="77777777" w:rsidR="00E408C3" w:rsidRDefault="00E408C3" w:rsidP="00E408C3">
      <w:pPr>
        <w:jc w:val="center"/>
        <w:rPr>
          <w:rFonts w:ascii="Gadugi" w:hAnsi="Gadugi"/>
          <w:sz w:val="18"/>
          <w:szCs w:val="18"/>
        </w:rPr>
      </w:pPr>
    </w:p>
    <w:p w14:paraId="61903188" w14:textId="77777777" w:rsidR="00E408C3" w:rsidRDefault="00E408C3" w:rsidP="00E408C3">
      <w:pPr>
        <w:jc w:val="center"/>
        <w:rPr>
          <w:rFonts w:ascii="Gadugi" w:hAnsi="Gadugi"/>
          <w:sz w:val="18"/>
          <w:szCs w:val="18"/>
        </w:rPr>
      </w:pPr>
    </w:p>
    <w:p w14:paraId="066D1B1A" w14:textId="77777777" w:rsidR="00E408C3" w:rsidRDefault="00E408C3" w:rsidP="00E408C3">
      <w:pPr>
        <w:jc w:val="center"/>
        <w:rPr>
          <w:rFonts w:ascii="Gadugi" w:hAnsi="Gadugi"/>
          <w:sz w:val="18"/>
          <w:szCs w:val="18"/>
        </w:rPr>
      </w:pPr>
    </w:p>
    <w:p w14:paraId="21E2771E" w14:textId="21AB9543" w:rsidR="00E408C3" w:rsidRDefault="009C3319" w:rsidP="00E408C3">
      <w:pPr>
        <w:jc w:val="center"/>
        <w:rPr>
          <w:rFonts w:ascii="Gadugi" w:hAnsi="Gadugi"/>
          <w:sz w:val="18"/>
          <w:szCs w:val="18"/>
        </w:rPr>
      </w:pPr>
      <w:r w:rsidRPr="00024A32">
        <w:rPr>
          <w:rFonts w:ascii="Gadugi" w:hAnsi="Gadugi"/>
          <w:sz w:val="18"/>
          <w:szCs w:val="18"/>
        </w:rPr>
        <w:t xml:space="preserve">Source: </w:t>
      </w:r>
      <w:r w:rsidR="00554ECC" w:rsidRPr="00024A32">
        <w:rPr>
          <w:rFonts w:ascii="Gadugi" w:hAnsi="Gadugi"/>
          <w:sz w:val="18"/>
          <w:szCs w:val="18"/>
        </w:rPr>
        <w:t>VSO Image library</w:t>
      </w:r>
    </w:p>
    <w:p w14:paraId="4E89F957" w14:textId="77777777" w:rsidR="00E408C3" w:rsidRPr="00E408C3" w:rsidRDefault="00E408C3" w:rsidP="00E408C3">
      <w:pPr>
        <w:jc w:val="center"/>
        <w:rPr>
          <w:rFonts w:ascii="Gadugi" w:hAnsi="Gadugi"/>
          <w:sz w:val="18"/>
          <w:szCs w:val="18"/>
        </w:rPr>
      </w:pPr>
    </w:p>
    <w:p w14:paraId="6C7326CE" w14:textId="706815DF" w:rsidR="009C3319" w:rsidRPr="00736C2F" w:rsidRDefault="009C3319" w:rsidP="009C3319">
      <w:pPr>
        <w:jc w:val="center"/>
        <w:rPr>
          <w:rFonts w:ascii="Gadugi" w:eastAsia="Times New Roman" w:hAnsi="Gadugi" w:cstheme="minorHAnsi"/>
          <w:b/>
          <w:color w:val="2F5496" w:themeColor="accent1" w:themeShade="BF"/>
          <w:sz w:val="72"/>
          <w:szCs w:val="72"/>
          <w:lang w:val="en-GB" w:eastAsia="ja-JP" w:bidi="ar-SA"/>
        </w:rPr>
      </w:pPr>
      <w:r w:rsidRPr="00736C2F">
        <w:rPr>
          <w:rFonts w:ascii="Gadugi" w:eastAsia="Times New Roman" w:hAnsi="Gadugi" w:cstheme="minorHAnsi"/>
          <w:b/>
          <w:color w:val="2F5496" w:themeColor="accent1" w:themeShade="BF"/>
          <w:sz w:val="72"/>
          <w:szCs w:val="72"/>
          <w:lang w:val="en-GB" w:eastAsia="ja-JP" w:bidi="ar-SA"/>
        </w:rPr>
        <w:t xml:space="preserve">Module </w:t>
      </w:r>
      <w:r w:rsidR="003F424F">
        <w:rPr>
          <w:rFonts w:ascii="Gadugi" w:eastAsia="Times New Roman" w:hAnsi="Gadugi" w:cstheme="minorHAnsi"/>
          <w:b/>
          <w:color w:val="2F5496" w:themeColor="accent1" w:themeShade="BF"/>
          <w:sz w:val="72"/>
          <w:szCs w:val="72"/>
          <w:lang w:val="en-GB" w:eastAsia="ja-JP" w:bidi="ar-SA"/>
        </w:rPr>
        <w:t>7</w:t>
      </w:r>
      <w:r w:rsidR="00AF6C43" w:rsidRPr="00736C2F">
        <w:rPr>
          <w:rFonts w:ascii="Gadugi" w:eastAsia="Times New Roman" w:hAnsi="Gadugi" w:cstheme="minorHAnsi"/>
          <w:b/>
          <w:color w:val="2F5496" w:themeColor="accent1" w:themeShade="BF"/>
          <w:sz w:val="72"/>
          <w:szCs w:val="72"/>
          <w:lang w:val="en-GB" w:eastAsia="ja-JP" w:bidi="ar-SA"/>
        </w:rPr>
        <w:t>:</w:t>
      </w:r>
    </w:p>
    <w:p w14:paraId="2E20DB86" w14:textId="41DB2F8F" w:rsidR="00E408C3" w:rsidRDefault="00376E88" w:rsidP="00243B41">
      <w:pPr>
        <w:jc w:val="center"/>
        <w:rPr>
          <w:rFonts w:ascii="Gadugi" w:eastAsia="Times New Roman" w:hAnsi="Gadugi" w:cstheme="minorHAnsi"/>
          <w:b/>
          <w:color w:val="2F5496" w:themeColor="accent1" w:themeShade="BF"/>
          <w:sz w:val="72"/>
          <w:szCs w:val="72"/>
          <w:lang w:val="en-GB" w:eastAsia="ja-JP" w:bidi="ar-SA"/>
        </w:rPr>
      </w:pPr>
      <w:bookmarkStart w:id="0" w:name="_Hlk72830571"/>
      <w:r w:rsidRPr="00376E88">
        <w:rPr>
          <w:rFonts w:ascii="Gadugi" w:eastAsia="Times New Roman" w:hAnsi="Gadugi" w:cstheme="minorHAnsi"/>
          <w:b/>
          <w:color w:val="2F5496" w:themeColor="accent1" w:themeShade="BF"/>
          <w:sz w:val="72"/>
          <w:szCs w:val="72"/>
          <w:lang w:val="en-GB" w:eastAsia="ja-JP" w:bidi="ar-SA"/>
        </w:rPr>
        <w:t>Active participation</w:t>
      </w:r>
    </w:p>
    <w:p w14:paraId="6F03FCF4" w14:textId="070C217E" w:rsidR="00243B41" w:rsidRDefault="00243B41" w:rsidP="005A2F52">
      <w:pPr>
        <w:jc w:val="both"/>
        <w:rPr>
          <w:rFonts w:ascii="Gadugi" w:eastAsia="Times New Roman" w:hAnsi="Gadugi" w:cstheme="minorHAnsi"/>
          <w:b/>
          <w:color w:val="2F5496" w:themeColor="accent1" w:themeShade="BF"/>
          <w:sz w:val="72"/>
          <w:szCs w:val="72"/>
          <w:lang w:val="en-GB" w:eastAsia="ja-JP" w:bidi="ar-SA"/>
        </w:rPr>
      </w:pPr>
    </w:p>
    <w:p w14:paraId="776D9432" w14:textId="77777777" w:rsidR="00243B41" w:rsidRDefault="00243B41" w:rsidP="005A2F52">
      <w:pPr>
        <w:jc w:val="both"/>
        <w:rPr>
          <w:rFonts w:ascii="Gadugi" w:eastAsiaTheme="majorEastAsia" w:hAnsi="Gadugi" w:cstheme="majorBidi"/>
          <w:color w:val="2F5496" w:themeColor="accent1" w:themeShade="BF"/>
          <w:spacing w:val="-10"/>
          <w:kern w:val="28"/>
          <w:sz w:val="56"/>
          <w:szCs w:val="56"/>
        </w:rPr>
      </w:pPr>
    </w:p>
    <w:p w14:paraId="7E7DDCB6" w14:textId="77777777" w:rsidR="00243B41" w:rsidRDefault="00243B41" w:rsidP="005A2F52">
      <w:pPr>
        <w:jc w:val="both"/>
        <w:rPr>
          <w:rFonts w:ascii="Gadugi" w:eastAsiaTheme="majorEastAsia" w:hAnsi="Gadugi" w:cstheme="majorBidi"/>
          <w:color w:val="2F5496" w:themeColor="accent1" w:themeShade="BF"/>
          <w:spacing w:val="-10"/>
          <w:kern w:val="28"/>
          <w:sz w:val="56"/>
          <w:szCs w:val="56"/>
        </w:rPr>
      </w:pPr>
    </w:p>
    <w:p w14:paraId="7DB8B9BA" w14:textId="4C2D3CAF" w:rsidR="00DB1E70" w:rsidRPr="00736C2F" w:rsidRDefault="00DB1E70" w:rsidP="005A2F52">
      <w:pPr>
        <w:jc w:val="both"/>
        <w:rPr>
          <w:rFonts w:ascii="Gadugi" w:eastAsiaTheme="majorEastAsia" w:hAnsi="Gadugi" w:cstheme="majorBidi"/>
          <w:color w:val="2F5496" w:themeColor="accent1" w:themeShade="BF"/>
          <w:spacing w:val="-10"/>
          <w:kern w:val="28"/>
          <w:sz w:val="56"/>
          <w:szCs w:val="56"/>
        </w:rPr>
      </w:pPr>
      <w:r w:rsidRPr="005A2F52">
        <w:rPr>
          <w:rFonts w:ascii="Gadugi" w:eastAsiaTheme="majorEastAsia" w:hAnsi="Gadugi" w:cstheme="majorBidi"/>
          <w:color w:val="2F5496" w:themeColor="accent1" w:themeShade="BF"/>
          <w:spacing w:val="-10"/>
          <w:kern w:val="28"/>
          <w:sz w:val="56"/>
          <w:szCs w:val="56"/>
        </w:rPr>
        <w:lastRenderedPageBreak/>
        <w:t xml:space="preserve">Module </w:t>
      </w:r>
      <w:r w:rsidR="003F424F">
        <w:rPr>
          <w:rFonts w:ascii="Gadugi" w:eastAsiaTheme="majorEastAsia" w:hAnsi="Gadugi" w:cstheme="majorBidi"/>
          <w:color w:val="2F5496" w:themeColor="accent1" w:themeShade="BF"/>
          <w:spacing w:val="-10"/>
          <w:kern w:val="28"/>
          <w:sz w:val="56"/>
          <w:szCs w:val="56"/>
        </w:rPr>
        <w:t>7</w:t>
      </w:r>
      <w:r w:rsidRPr="005A2F52">
        <w:rPr>
          <w:rFonts w:ascii="Gadugi" w:eastAsiaTheme="majorEastAsia" w:hAnsi="Gadugi" w:cstheme="majorBidi"/>
          <w:color w:val="2F5496" w:themeColor="accent1" w:themeShade="BF"/>
          <w:spacing w:val="-10"/>
          <w:kern w:val="28"/>
          <w:sz w:val="56"/>
          <w:szCs w:val="56"/>
        </w:rPr>
        <w:t xml:space="preserve">: </w:t>
      </w:r>
      <w:r w:rsidR="00243B41">
        <w:rPr>
          <w:rFonts w:ascii="Gadugi" w:eastAsiaTheme="majorEastAsia" w:hAnsi="Gadugi" w:cstheme="majorBidi"/>
          <w:color w:val="2F5496" w:themeColor="accent1" w:themeShade="BF"/>
          <w:spacing w:val="-10"/>
          <w:kern w:val="28"/>
          <w:sz w:val="56"/>
          <w:szCs w:val="56"/>
        </w:rPr>
        <w:t xml:space="preserve">Active participation </w:t>
      </w:r>
    </w:p>
    <w:bookmarkEnd w:id="0"/>
    <w:p w14:paraId="22F5A814" w14:textId="77777777" w:rsidR="00E636E3" w:rsidRDefault="00E636E3" w:rsidP="00617176">
      <w:pPr>
        <w:pStyle w:val="Heading1"/>
        <w:rPr>
          <w:rFonts w:eastAsia="Times New Roman" w:cstheme="majorHAnsi"/>
          <w:b/>
          <w:bCs/>
          <w:sz w:val="26"/>
          <w:szCs w:val="26"/>
        </w:rPr>
      </w:pPr>
    </w:p>
    <w:p w14:paraId="06361570" w14:textId="0449EC2A" w:rsidR="009C3319" w:rsidRPr="000854CA" w:rsidRDefault="009C3319" w:rsidP="00BF2F7C">
      <w:pPr>
        <w:pStyle w:val="Heading1"/>
        <w:spacing w:line="240" w:lineRule="auto"/>
        <w:rPr>
          <w:rFonts w:eastAsia="Times New Roman" w:cstheme="majorHAnsi"/>
          <w:b/>
          <w:bCs/>
          <w:sz w:val="26"/>
          <w:szCs w:val="26"/>
        </w:rPr>
      </w:pPr>
      <w:r w:rsidRPr="000854CA">
        <w:rPr>
          <w:rFonts w:eastAsia="Times New Roman" w:cstheme="majorHAnsi"/>
          <w:b/>
          <w:bCs/>
          <w:sz w:val="26"/>
          <w:szCs w:val="26"/>
        </w:rPr>
        <w:t>Overview</w:t>
      </w:r>
    </w:p>
    <w:p w14:paraId="0AFC293B" w14:textId="622CA8D4" w:rsidR="009C3319" w:rsidRDefault="009C3319" w:rsidP="00BF2F7C">
      <w:pPr>
        <w:spacing w:line="240" w:lineRule="auto"/>
        <w:rPr>
          <w:rFonts w:ascii="Gadugi" w:eastAsia="Calibri" w:hAnsi="Gadugi" w:cs="Calibri"/>
          <w:kern w:val="1"/>
          <w:sz w:val="22"/>
          <w:lang w:val="en-GB" w:eastAsia="en-GB" w:bidi="ar-SA"/>
        </w:rPr>
      </w:pPr>
      <w:r w:rsidRPr="003A3035">
        <w:rPr>
          <w:rFonts w:ascii="Gadugi" w:eastAsia="Calibri" w:hAnsi="Gadugi" w:cstheme="minorHAnsi"/>
          <w:kern w:val="1"/>
          <w:sz w:val="22"/>
          <w:lang w:val="en-GB" w:eastAsia="en-GB" w:bidi="ar-SA"/>
        </w:rPr>
        <w:t xml:space="preserve">This is the </w:t>
      </w:r>
      <w:r w:rsidR="00231833">
        <w:rPr>
          <w:rFonts w:ascii="Gadugi" w:eastAsia="Calibri" w:hAnsi="Gadugi" w:cstheme="minorHAnsi"/>
          <w:b/>
          <w:bCs/>
          <w:kern w:val="1"/>
          <w:sz w:val="22"/>
          <w:lang w:val="en-GB" w:eastAsia="en-GB" w:bidi="ar-SA"/>
        </w:rPr>
        <w:t>s</w:t>
      </w:r>
      <w:r w:rsidR="003F424F">
        <w:rPr>
          <w:rFonts w:ascii="Gadugi" w:eastAsia="Calibri" w:hAnsi="Gadugi" w:cstheme="minorHAnsi"/>
          <w:b/>
          <w:bCs/>
          <w:kern w:val="1"/>
          <w:sz w:val="22"/>
          <w:lang w:val="en-GB" w:eastAsia="en-GB" w:bidi="ar-SA"/>
        </w:rPr>
        <w:t>even</w:t>
      </w:r>
      <w:r w:rsidR="00231833">
        <w:rPr>
          <w:rFonts w:ascii="Gadugi" w:eastAsia="Calibri" w:hAnsi="Gadugi" w:cstheme="minorHAnsi"/>
          <w:b/>
          <w:bCs/>
          <w:kern w:val="1"/>
          <w:sz w:val="22"/>
          <w:lang w:val="en-GB" w:eastAsia="en-GB" w:bidi="ar-SA"/>
        </w:rPr>
        <w:t>th</w:t>
      </w:r>
      <w:r w:rsidRPr="003A3035">
        <w:rPr>
          <w:rFonts w:ascii="Gadugi" w:eastAsia="Calibri" w:hAnsi="Gadugi" w:cstheme="minorHAnsi"/>
          <w:b/>
          <w:bCs/>
          <w:kern w:val="1"/>
          <w:sz w:val="22"/>
          <w:lang w:val="en-GB" w:eastAsia="en-GB" w:bidi="ar-SA"/>
        </w:rPr>
        <w:t xml:space="preserve"> of f</w:t>
      </w:r>
      <w:r w:rsidR="00BD40B1">
        <w:rPr>
          <w:rFonts w:ascii="Gadugi" w:eastAsia="Calibri" w:hAnsi="Gadugi" w:cstheme="minorHAnsi"/>
          <w:b/>
          <w:bCs/>
          <w:kern w:val="1"/>
          <w:sz w:val="22"/>
          <w:lang w:val="en-GB" w:eastAsia="en-GB" w:bidi="ar-SA"/>
        </w:rPr>
        <w:t>if</w:t>
      </w:r>
      <w:r w:rsidR="00617176" w:rsidRPr="003A3035">
        <w:rPr>
          <w:rFonts w:ascii="Gadugi" w:eastAsia="Calibri" w:hAnsi="Gadugi" w:cstheme="minorHAnsi"/>
          <w:b/>
          <w:bCs/>
          <w:kern w:val="1"/>
          <w:sz w:val="22"/>
          <w:lang w:val="en-GB" w:eastAsia="en-GB" w:bidi="ar-SA"/>
        </w:rPr>
        <w:t>teen</w:t>
      </w:r>
      <w:r w:rsidRPr="003A3035">
        <w:rPr>
          <w:rFonts w:ascii="Gadugi" w:eastAsia="Calibri" w:hAnsi="Gadugi" w:cstheme="minorHAnsi"/>
          <w:b/>
          <w:bCs/>
          <w:kern w:val="1"/>
          <w:sz w:val="22"/>
          <w:lang w:val="en-GB" w:eastAsia="en-GB" w:bidi="ar-SA"/>
        </w:rPr>
        <w:t xml:space="preserve"> modules</w:t>
      </w:r>
      <w:r w:rsidRPr="003A3035">
        <w:rPr>
          <w:rFonts w:ascii="Gadugi" w:eastAsia="Calibri" w:hAnsi="Gadugi" w:cstheme="minorHAnsi"/>
          <w:sz w:val="22"/>
        </w:rPr>
        <w:t xml:space="preserve"> that look at how we create a positive Inclusive Learning Environment for all. </w:t>
      </w:r>
      <w:r w:rsidR="00D0498B" w:rsidRPr="003A3035">
        <w:rPr>
          <w:rFonts w:ascii="Gadugi" w:eastAsia="Calibri" w:hAnsi="Gadugi" w:cs="Times New Roman"/>
          <w:sz w:val="22"/>
        </w:rPr>
        <w:t>You will see how inclusive teaching practices encourage, develop and use the 21</w:t>
      </w:r>
      <w:r w:rsidR="00D0498B" w:rsidRPr="003A3035">
        <w:rPr>
          <w:rFonts w:ascii="Gadugi" w:eastAsia="Calibri" w:hAnsi="Gadugi" w:cs="Times New Roman"/>
          <w:sz w:val="22"/>
          <w:vertAlign w:val="superscript"/>
        </w:rPr>
        <w:t>st</w:t>
      </w:r>
      <w:r w:rsidR="00D0498B" w:rsidRPr="003A3035">
        <w:rPr>
          <w:rFonts w:ascii="Gadugi" w:eastAsia="Calibri" w:hAnsi="Gadugi" w:cs="Times New Roman"/>
          <w:sz w:val="22"/>
        </w:rPr>
        <w:t xml:space="preserve"> century skills of critical thinking, communication, collaboration and creativity. </w:t>
      </w:r>
      <w:r w:rsidR="00D0498B" w:rsidRPr="003A3035">
        <w:rPr>
          <w:rFonts w:ascii="Gadugi" w:eastAsia="Calibri" w:hAnsi="Gadugi" w:cs="Calibri"/>
          <w:kern w:val="1"/>
          <w:sz w:val="22"/>
          <w:lang w:val="en-GB" w:eastAsia="en-GB" w:bidi="ar-SA"/>
        </w:rPr>
        <w:t>These modules are for any educators or those studying in education in Myanmar. The terms student and learner are used interchangeably throughout the module.</w:t>
      </w:r>
    </w:p>
    <w:p w14:paraId="6655B52A" w14:textId="77777777" w:rsidR="00243B41" w:rsidRDefault="00243B41" w:rsidP="00BF2F7C">
      <w:pPr>
        <w:spacing w:line="240" w:lineRule="auto"/>
        <w:rPr>
          <w:rFonts w:ascii="Gadugi" w:eastAsia="Calibri" w:hAnsi="Gadugi" w:cs="Calibri"/>
          <w:kern w:val="1"/>
          <w:sz w:val="22"/>
          <w:lang w:val="en-GB" w:eastAsia="en-GB" w:bidi="ar-SA"/>
        </w:rPr>
      </w:pPr>
    </w:p>
    <w:tbl>
      <w:tblPr>
        <w:tblStyle w:val="TableGrid"/>
        <w:tblW w:w="7770" w:type="dxa"/>
        <w:tblInd w:w="983" w:type="dxa"/>
        <w:tblLook w:val="04A0" w:firstRow="1" w:lastRow="0" w:firstColumn="1" w:lastColumn="0" w:noHBand="0" w:noVBand="1"/>
      </w:tblPr>
      <w:tblGrid>
        <w:gridCol w:w="990"/>
        <w:gridCol w:w="6780"/>
      </w:tblGrid>
      <w:tr w:rsidR="00243B41" w:rsidRPr="004144EA" w14:paraId="43CD6BAF" w14:textId="77777777" w:rsidTr="00D02C98">
        <w:tc>
          <w:tcPr>
            <w:tcW w:w="990" w:type="dxa"/>
          </w:tcPr>
          <w:p w14:paraId="0438D9EA" w14:textId="77777777" w:rsidR="00243B41" w:rsidRPr="004144EA" w:rsidRDefault="00243B41" w:rsidP="00D02C98">
            <w:pPr>
              <w:jc w:val="center"/>
              <w:rPr>
                <w:rFonts w:ascii="Gadugi" w:eastAsia="Calibri" w:hAnsi="Gadugi" w:cs="Calibri"/>
                <w:kern w:val="1"/>
                <w:sz w:val="22"/>
                <w:lang w:eastAsia="en-GB" w:bidi="ar-SA"/>
              </w:rPr>
            </w:pPr>
            <w:r w:rsidRPr="004144EA">
              <w:rPr>
                <w:rFonts w:ascii="Gadugi" w:eastAsia="Calibri" w:hAnsi="Gadugi" w:cs="Calibri"/>
                <w:kern w:val="1"/>
                <w:sz w:val="22"/>
                <w:lang w:eastAsia="en-GB" w:bidi="ar-SA"/>
              </w:rPr>
              <w:t>Module number</w:t>
            </w:r>
          </w:p>
        </w:tc>
        <w:tc>
          <w:tcPr>
            <w:tcW w:w="6780" w:type="dxa"/>
          </w:tcPr>
          <w:p w14:paraId="140CA2C7" w14:textId="77777777" w:rsidR="00243B41" w:rsidRPr="004144EA" w:rsidRDefault="00243B41" w:rsidP="00D02C98">
            <w:pPr>
              <w:jc w:val="center"/>
              <w:rPr>
                <w:rFonts w:ascii="Gadugi" w:eastAsia="Calibri" w:hAnsi="Gadugi" w:cs="Calibri"/>
                <w:kern w:val="1"/>
                <w:sz w:val="22"/>
                <w:lang w:eastAsia="en-GB" w:bidi="ar-SA"/>
              </w:rPr>
            </w:pPr>
            <w:r w:rsidRPr="004144EA">
              <w:rPr>
                <w:rFonts w:ascii="Gadugi" w:eastAsia="Calibri" w:hAnsi="Gadugi" w:cs="Calibri"/>
                <w:kern w:val="1"/>
                <w:sz w:val="22"/>
                <w:lang w:eastAsia="en-GB" w:bidi="ar-SA"/>
              </w:rPr>
              <w:t>Module title</w:t>
            </w:r>
          </w:p>
        </w:tc>
      </w:tr>
      <w:tr w:rsidR="00243B41" w:rsidRPr="004144EA" w14:paraId="53C6D2B0" w14:textId="77777777" w:rsidTr="00D02C98">
        <w:tc>
          <w:tcPr>
            <w:tcW w:w="990" w:type="dxa"/>
          </w:tcPr>
          <w:p w14:paraId="3AA8E5AD"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w:t>
            </w:r>
          </w:p>
        </w:tc>
        <w:tc>
          <w:tcPr>
            <w:tcW w:w="6780" w:type="dxa"/>
          </w:tcPr>
          <w:p w14:paraId="7C7FF429"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What is an Inclusive School, Classroom and Teacher?</w:t>
            </w:r>
          </w:p>
        </w:tc>
      </w:tr>
      <w:tr w:rsidR="00243B41" w:rsidRPr="004144EA" w14:paraId="463434EF" w14:textId="77777777" w:rsidTr="00D02C98">
        <w:tc>
          <w:tcPr>
            <w:tcW w:w="990" w:type="dxa"/>
          </w:tcPr>
          <w:p w14:paraId="0D8D8547" w14:textId="77777777" w:rsidR="00243B41" w:rsidRPr="00243B41" w:rsidRDefault="00243B41" w:rsidP="00D02C98">
            <w:pPr>
              <w:rPr>
                <w:rFonts w:ascii="Gadugi" w:eastAsia="Calibri" w:hAnsi="Gadugi" w:cs="Calibri"/>
                <w:kern w:val="1"/>
                <w:sz w:val="22"/>
                <w:lang w:eastAsia="en-GB" w:bidi="ar-SA"/>
              </w:rPr>
            </w:pPr>
            <w:r w:rsidRPr="00243B41">
              <w:rPr>
                <w:rFonts w:ascii="Gadugi" w:eastAsia="Calibri" w:hAnsi="Gadugi" w:cs="Calibri"/>
                <w:kern w:val="1"/>
                <w:sz w:val="22"/>
                <w:lang w:eastAsia="en-GB" w:bidi="ar-SA"/>
              </w:rPr>
              <w:t>2</w:t>
            </w:r>
          </w:p>
        </w:tc>
        <w:tc>
          <w:tcPr>
            <w:tcW w:w="6780" w:type="dxa"/>
          </w:tcPr>
          <w:p w14:paraId="093EB862" w14:textId="77777777" w:rsidR="00243B41" w:rsidRPr="00243B41" w:rsidRDefault="00243B41" w:rsidP="00D02C98">
            <w:pPr>
              <w:rPr>
                <w:rFonts w:ascii="Gadugi" w:eastAsia="Calibri" w:hAnsi="Gadugi" w:cs="Calibri"/>
                <w:kern w:val="1"/>
                <w:sz w:val="22"/>
                <w:lang w:eastAsia="en-GB" w:bidi="ar-SA"/>
              </w:rPr>
            </w:pPr>
            <w:r w:rsidRPr="00243B41">
              <w:rPr>
                <w:rFonts w:ascii="Gadugi" w:eastAsia="Calibri" w:hAnsi="Gadugi" w:cs="Calibri"/>
                <w:kern w:val="1"/>
                <w:sz w:val="22"/>
                <w:lang w:eastAsia="en-GB" w:bidi="ar-SA"/>
              </w:rPr>
              <w:t>Knowing your learners</w:t>
            </w:r>
          </w:p>
        </w:tc>
      </w:tr>
      <w:tr w:rsidR="00243B41" w:rsidRPr="004144EA" w14:paraId="1664525E" w14:textId="77777777" w:rsidTr="00D02C98">
        <w:tc>
          <w:tcPr>
            <w:tcW w:w="990" w:type="dxa"/>
          </w:tcPr>
          <w:p w14:paraId="5BDF8A8A"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3</w:t>
            </w:r>
          </w:p>
        </w:tc>
        <w:tc>
          <w:tcPr>
            <w:tcW w:w="6780" w:type="dxa"/>
          </w:tcPr>
          <w:p w14:paraId="29D2C88B" w14:textId="77777777" w:rsidR="00243B41" w:rsidRPr="004144EA" w:rsidRDefault="00243B41" w:rsidP="00D02C98">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Planning learning outcomes for all</w:t>
            </w:r>
          </w:p>
        </w:tc>
      </w:tr>
      <w:tr w:rsidR="00243B41" w:rsidRPr="004144EA" w14:paraId="2BAB8089" w14:textId="77777777" w:rsidTr="00D02C98">
        <w:tc>
          <w:tcPr>
            <w:tcW w:w="990" w:type="dxa"/>
          </w:tcPr>
          <w:p w14:paraId="21B899C5"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4</w:t>
            </w:r>
          </w:p>
        </w:tc>
        <w:tc>
          <w:tcPr>
            <w:tcW w:w="6780" w:type="dxa"/>
          </w:tcPr>
          <w:p w14:paraId="41EFE831"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Participating through learner centred approaches </w:t>
            </w:r>
          </w:p>
        </w:tc>
      </w:tr>
      <w:tr w:rsidR="00243B41" w:rsidRPr="004144EA" w14:paraId="49278E88" w14:textId="77777777" w:rsidTr="00D02C98">
        <w:trPr>
          <w:trHeight w:val="50"/>
        </w:trPr>
        <w:tc>
          <w:tcPr>
            <w:tcW w:w="990" w:type="dxa"/>
          </w:tcPr>
          <w:p w14:paraId="6D6ECE59"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5</w:t>
            </w:r>
          </w:p>
        </w:tc>
        <w:tc>
          <w:tcPr>
            <w:tcW w:w="6780" w:type="dxa"/>
          </w:tcPr>
          <w:p w14:paraId="4EEF3094"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Creating a positive learning environment </w:t>
            </w:r>
          </w:p>
        </w:tc>
      </w:tr>
      <w:tr w:rsidR="00243B41" w:rsidRPr="004144EA" w14:paraId="635C87AC" w14:textId="77777777" w:rsidTr="00D02C98">
        <w:trPr>
          <w:trHeight w:val="50"/>
        </w:trPr>
        <w:tc>
          <w:tcPr>
            <w:tcW w:w="990" w:type="dxa"/>
          </w:tcPr>
          <w:p w14:paraId="0D93DF69"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6</w:t>
            </w:r>
          </w:p>
        </w:tc>
        <w:tc>
          <w:tcPr>
            <w:tcW w:w="6780" w:type="dxa"/>
          </w:tcPr>
          <w:p w14:paraId="7CEE771D"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Effective questioning and feedback</w:t>
            </w:r>
          </w:p>
        </w:tc>
      </w:tr>
      <w:tr w:rsidR="00243B41" w:rsidRPr="004144EA" w14:paraId="04BD2995" w14:textId="77777777" w:rsidTr="00D02C98">
        <w:tc>
          <w:tcPr>
            <w:tcW w:w="990" w:type="dxa"/>
          </w:tcPr>
          <w:p w14:paraId="6FCDC04D" w14:textId="77777777" w:rsidR="00243B41" w:rsidRPr="00243B41" w:rsidRDefault="00243B41" w:rsidP="00D02C98">
            <w:pPr>
              <w:rPr>
                <w:rFonts w:ascii="Gadugi" w:eastAsia="Calibri" w:hAnsi="Gadugi" w:cs="Calibri"/>
                <w:b/>
                <w:bCs/>
                <w:kern w:val="1"/>
                <w:sz w:val="22"/>
                <w:lang w:eastAsia="en-GB" w:bidi="ar-SA"/>
              </w:rPr>
            </w:pPr>
            <w:r w:rsidRPr="00243B41">
              <w:rPr>
                <w:rFonts w:ascii="Gadugi" w:eastAsia="Calibri" w:hAnsi="Gadugi" w:cs="Calibri"/>
                <w:b/>
                <w:bCs/>
                <w:kern w:val="1"/>
                <w:sz w:val="22"/>
                <w:lang w:eastAsia="en-GB" w:bidi="ar-SA"/>
              </w:rPr>
              <w:t>7</w:t>
            </w:r>
          </w:p>
        </w:tc>
        <w:tc>
          <w:tcPr>
            <w:tcW w:w="6780" w:type="dxa"/>
          </w:tcPr>
          <w:p w14:paraId="43573C9D" w14:textId="77777777" w:rsidR="00243B41" w:rsidRPr="00243B41" w:rsidRDefault="00243B41" w:rsidP="00D02C98">
            <w:pPr>
              <w:rPr>
                <w:rFonts w:ascii="Gadugi" w:eastAsia="Calibri" w:hAnsi="Gadugi" w:cs="Calibri"/>
                <w:b/>
                <w:bCs/>
                <w:kern w:val="1"/>
                <w:sz w:val="22"/>
                <w:lang w:eastAsia="en-GB" w:bidi="ar-SA"/>
              </w:rPr>
            </w:pPr>
            <w:r w:rsidRPr="00243B41">
              <w:rPr>
                <w:rFonts w:ascii="Gadugi" w:eastAsia="Calibri" w:hAnsi="Gadugi" w:cs="Calibri"/>
                <w:b/>
                <w:bCs/>
                <w:kern w:val="1"/>
                <w:sz w:val="22"/>
                <w:lang w:eastAsia="en-GB" w:bidi="ar-SA"/>
              </w:rPr>
              <w:t xml:space="preserve">Active participation </w:t>
            </w:r>
          </w:p>
        </w:tc>
      </w:tr>
      <w:tr w:rsidR="00243B41" w:rsidRPr="004144EA" w14:paraId="2470530E" w14:textId="77777777" w:rsidTr="00D02C98">
        <w:tc>
          <w:tcPr>
            <w:tcW w:w="990" w:type="dxa"/>
          </w:tcPr>
          <w:p w14:paraId="67F0E4BC"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8</w:t>
            </w:r>
          </w:p>
        </w:tc>
        <w:tc>
          <w:tcPr>
            <w:tcW w:w="6780" w:type="dxa"/>
          </w:tcPr>
          <w:p w14:paraId="1F83F590" w14:textId="77777777" w:rsidR="00243B41" w:rsidRPr="004144EA" w:rsidRDefault="00243B41" w:rsidP="00D02C98">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Peer, co-operative and collaborative learning</w:t>
            </w:r>
          </w:p>
        </w:tc>
      </w:tr>
      <w:tr w:rsidR="00243B41" w:rsidRPr="004144EA" w14:paraId="7F916352" w14:textId="77777777" w:rsidTr="00D02C98">
        <w:tc>
          <w:tcPr>
            <w:tcW w:w="990" w:type="dxa"/>
          </w:tcPr>
          <w:p w14:paraId="042F0D57"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9</w:t>
            </w:r>
          </w:p>
        </w:tc>
        <w:tc>
          <w:tcPr>
            <w:tcW w:w="6780" w:type="dxa"/>
          </w:tcPr>
          <w:p w14:paraId="1C1F8080"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Supporting students’ emotional and social wellbeing</w:t>
            </w:r>
          </w:p>
        </w:tc>
      </w:tr>
      <w:tr w:rsidR="00243B41" w:rsidRPr="004144EA" w14:paraId="1CFB1923" w14:textId="77777777" w:rsidTr="00D02C98">
        <w:tc>
          <w:tcPr>
            <w:tcW w:w="990" w:type="dxa"/>
          </w:tcPr>
          <w:p w14:paraId="079C432B"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10</w:t>
            </w:r>
          </w:p>
        </w:tc>
        <w:tc>
          <w:tcPr>
            <w:tcW w:w="6780" w:type="dxa"/>
          </w:tcPr>
          <w:p w14:paraId="10C97E33" w14:textId="77777777" w:rsidR="00243B41" w:rsidRPr="004144EA" w:rsidRDefault="00243B41" w:rsidP="00D02C98">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Legal framework and policies around Inclusion in Myanmar</w:t>
            </w:r>
          </w:p>
        </w:tc>
      </w:tr>
      <w:tr w:rsidR="00243B41" w:rsidRPr="004144EA" w14:paraId="06F83C72" w14:textId="77777777" w:rsidTr="00D02C98">
        <w:tc>
          <w:tcPr>
            <w:tcW w:w="990" w:type="dxa"/>
          </w:tcPr>
          <w:p w14:paraId="68000670"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11</w:t>
            </w:r>
          </w:p>
        </w:tc>
        <w:tc>
          <w:tcPr>
            <w:tcW w:w="6780" w:type="dxa"/>
          </w:tcPr>
          <w:p w14:paraId="6403F5C4"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Supporting all students through differentiation</w:t>
            </w:r>
          </w:p>
        </w:tc>
      </w:tr>
      <w:tr w:rsidR="00243B41" w:rsidRPr="004144EA" w14:paraId="2AF9FC61" w14:textId="77777777" w:rsidTr="00D02C98">
        <w:tc>
          <w:tcPr>
            <w:tcW w:w="990" w:type="dxa"/>
          </w:tcPr>
          <w:p w14:paraId="7C338587"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12</w:t>
            </w:r>
          </w:p>
        </w:tc>
        <w:tc>
          <w:tcPr>
            <w:tcW w:w="6780" w:type="dxa"/>
          </w:tcPr>
          <w:p w14:paraId="5F967B03"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Identifying specific learning difficulties </w:t>
            </w:r>
          </w:p>
        </w:tc>
      </w:tr>
      <w:tr w:rsidR="00243B41" w:rsidRPr="004144EA" w14:paraId="5AD4F877" w14:textId="77777777" w:rsidTr="00D02C98">
        <w:tc>
          <w:tcPr>
            <w:tcW w:w="990" w:type="dxa"/>
          </w:tcPr>
          <w:p w14:paraId="5353EA5B"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13</w:t>
            </w:r>
          </w:p>
        </w:tc>
        <w:tc>
          <w:tcPr>
            <w:tcW w:w="6780" w:type="dxa"/>
          </w:tcPr>
          <w:p w14:paraId="55528C16"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Supporting all learners with differences or disabilities </w:t>
            </w:r>
          </w:p>
        </w:tc>
      </w:tr>
      <w:tr w:rsidR="00243B41" w:rsidRPr="004144EA" w14:paraId="6810836A" w14:textId="77777777" w:rsidTr="00D02C98">
        <w:tc>
          <w:tcPr>
            <w:tcW w:w="990" w:type="dxa"/>
          </w:tcPr>
          <w:p w14:paraId="374CCA38"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14</w:t>
            </w:r>
          </w:p>
        </w:tc>
        <w:tc>
          <w:tcPr>
            <w:tcW w:w="6780" w:type="dxa"/>
          </w:tcPr>
          <w:p w14:paraId="17F689C8"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Positive behaviour management</w:t>
            </w:r>
          </w:p>
        </w:tc>
      </w:tr>
      <w:tr w:rsidR="00243B41" w:rsidRPr="004144EA" w14:paraId="32A472BE" w14:textId="77777777" w:rsidTr="00D02C98">
        <w:tc>
          <w:tcPr>
            <w:tcW w:w="990" w:type="dxa"/>
          </w:tcPr>
          <w:p w14:paraId="5C8E5777" w14:textId="77777777" w:rsidR="00243B41" w:rsidRPr="004144EA" w:rsidRDefault="00243B41" w:rsidP="00D02C98">
            <w:pPr>
              <w:rPr>
                <w:rFonts w:ascii="Gadugi" w:eastAsia="Calibri" w:hAnsi="Gadugi" w:cs="Calibri"/>
                <w:kern w:val="1"/>
                <w:sz w:val="22"/>
                <w:lang w:eastAsia="en-GB" w:bidi="ar-SA"/>
              </w:rPr>
            </w:pPr>
            <w:r w:rsidRPr="004144EA">
              <w:rPr>
                <w:rFonts w:ascii="Gadugi" w:eastAsia="Calibri" w:hAnsi="Gadugi" w:cs="Calibri"/>
                <w:kern w:val="1"/>
                <w:sz w:val="22"/>
                <w:lang w:eastAsia="en-GB" w:bidi="ar-SA"/>
              </w:rPr>
              <w:t>15</w:t>
            </w:r>
          </w:p>
        </w:tc>
        <w:tc>
          <w:tcPr>
            <w:tcW w:w="6780" w:type="dxa"/>
          </w:tcPr>
          <w:p w14:paraId="5BBE67E4" w14:textId="77777777" w:rsidR="00243B41" w:rsidRPr="004144EA" w:rsidRDefault="00243B41" w:rsidP="00D02C98">
            <w:pPr>
              <w:contextualSpacing/>
              <w:rPr>
                <w:rFonts w:ascii="Gadugi" w:eastAsia="Calibri" w:hAnsi="Gadugi" w:cs="Calibri"/>
                <w:kern w:val="1"/>
                <w:sz w:val="22"/>
                <w:lang w:eastAsia="en-GB" w:bidi="ar-SA"/>
              </w:rPr>
            </w:pPr>
            <w:r w:rsidRPr="004144EA">
              <w:rPr>
                <w:rFonts w:ascii="Gadugi" w:eastAsia="Calibri" w:hAnsi="Gadugi" w:cs="Calibri"/>
                <w:kern w:val="1"/>
                <w:sz w:val="22"/>
                <w:lang w:eastAsia="en-GB" w:bidi="ar-SA"/>
              </w:rPr>
              <w:t xml:space="preserve">Assessment for student achievement  </w:t>
            </w:r>
          </w:p>
        </w:tc>
      </w:tr>
    </w:tbl>
    <w:p w14:paraId="54C9552F" w14:textId="4AD5E11D" w:rsidR="00243B41" w:rsidRDefault="00243B41" w:rsidP="00BF2F7C">
      <w:pPr>
        <w:spacing w:line="240" w:lineRule="auto"/>
        <w:rPr>
          <w:rFonts w:ascii="Gadugi" w:eastAsia="Calibri" w:hAnsi="Gadugi" w:cstheme="minorHAnsi"/>
          <w:kern w:val="1"/>
          <w:sz w:val="22"/>
          <w:lang w:val="en-GB" w:eastAsia="en-GB" w:bidi="ar-SA"/>
        </w:rPr>
      </w:pPr>
    </w:p>
    <w:p w14:paraId="5A4E159E" w14:textId="77777777" w:rsidR="00617176" w:rsidRPr="003A3035" w:rsidRDefault="00617176" w:rsidP="005416A9">
      <w:pPr>
        <w:spacing w:line="240" w:lineRule="auto"/>
        <w:rPr>
          <w:rFonts w:ascii="Gadugi" w:eastAsia="Calibri" w:hAnsi="Gadugi" w:cs="Calibri"/>
          <w:kern w:val="1"/>
          <w:sz w:val="22"/>
          <w:lang w:val="en-GB" w:eastAsia="en-GB" w:bidi="ar-SA"/>
        </w:rPr>
      </w:pPr>
    </w:p>
    <w:p w14:paraId="16E61D01" w14:textId="30A5242A" w:rsidR="009B23F2" w:rsidRPr="003A3035" w:rsidRDefault="00862F05" w:rsidP="00BF2F7C">
      <w:pPr>
        <w:spacing w:after="0" w:line="240" w:lineRule="auto"/>
        <w:rPr>
          <w:rFonts w:ascii="Gadugi" w:hAnsi="Gadugi"/>
          <w:sz w:val="22"/>
        </w:rPr>
      </w:pPr>
      <w:r w:rsidRPr="003A3035">
        <w:rPr>
          <w:rFonts w:ascii="Gadugi" w:hAnsi="Gadugi"/>
          <w:sz w:val="22"/>
        </w:rPr>
        <w:t xml:space="preserve">This module </w:t>
      </w:r>
      <w:r w:rsidR="008A7AFC" w:rsidRPr="003A3035">
        <w:rPr>
          <w:rFonts w:ascii="Gadugi" w:hAnsi="Gadugi"/>
          <w:sz w:val="22"/>
        </w:rPr>
        <w:t>helps you to think about</w:t>
      </w:r>
      <w:r w:rsidR="005A2F52" w:rsidRPr="003A3035">
        <w:rPr>
          <w:rFonts w:ascii="Gadugi" w:hAnsi="Gadugi"/>
          <w:sz w:val="22"/>
        </w:rPr>
        <w:t xml:space="preserve"> how to involve students in their own learning</w:t>
      </w:r>
      <w:r w:rsidRPr="003A3035">
        <w:rPr>
          <w:rFonts w:ascii="Gadugi" w:hAnsi="Gadugi"/>
          <w:sz w:val="22"/>
        </w:rPr>
        <w:t xml:space="preserve">. A checklist is provided for </w:t>
      </w:r>
      <w:r w:rsidR="002140A7" w:rsidRPr="003A3035">
        <w:rPr>
          <w:rFonts w:ascii="Gadugi" w:hAnsi="Gadugi"/>
          <w:sz w:val="22"/>
        </w:rPr>
        <w:t>you as a</w:t>
      </w:r>
      <w:r w:rsidR="00DB6D5A" w:rsidRPr="003A3035">
        <w:rPr>
          <w:rFonts w:ascii="Gadugi" w:hAnsi="Gadugi"/>
          <w:sz w:val="22"/>
        </w:rPr>
        <w:t>n educ</w:t>
      </w:r>
      <w:r w:rsidR="00D371D8" w:rsidRPr="003A3035">
        <w:rPr>
          <w:rFonts w:ascii="Gadugi" w:hAnsi="Gadugi"/>
          <w:sz w:val="22"/>
        </w:rPr>
        <w:t xml:space="preserve">ator </w:t>
      </w:r>
      <w:r w:rsidRPr="003A3035">
        <w:rPr>
          <w:rFonts w:ascii="Gadugi" w:hAnsi="Gadugi"/>
          <w:sz w:val="22"/>
        </w:rPr>
        <w:t xml:space="preserve">to reflect on </w:t>
      </w:r>
      <w:r w:rsidR="002140A7" w:rsidRPr="003A3035">
        <w:rPr>
          <w:rFonts w:ascii="Gadugi" w:hAnsi="Gadugi"/>
          <w:sz w:val="22"/>
        </w:rPr>
        <w:t xml:space="preserve">your </w:t>
      </w:r>
      <w:r w:rsidRPr="003A3035">
        <w:rPr>
          <w:rFonts w:ascii="Gadugi" w:hAnsi="Gadugi"/>
          <w:sz w:val="22"/>
        </w:rPr>
        <w:t xml:space="preserve">own inclusive practice throughout the course. </w:t>
      </w:r>
      <w:r w:rsidR="00E37A00" w:rsidRPr="003A3035">
        <w:rPr>
          <w:rFonts w:ascii="Gadugi" w:hAnsi="Gadugi"/>
          <w:sz w:val="22"/>
        </w:rPr>
        <w:t>You</w:t>
      </w:r>
      <w:r w:rsidRPr="003A3035">
        <w:rPr>
          <w:rFonts w:ascii="Gadugi" w:hAnsi="Gadugi"/>
          <w:sz w:val="22"/>
        </w:rPr>
        <w:t xml:space="preserve"> will also be ask</w:t>
      </w:r>
      <w:r w:rsidR="00E37A00" w:rsidRPr="003A3035">
        <w:rPr>
          <w:rFonts w:ascii="Gadugi" w:hAnsi="Gadugi"/>
          <w:sz w:val="22"/>
        </w:rPr>
        <w:t>ed</w:t>
      </w:r>
      <w:r w:rsidRPr="003A3035">
        <w:rPr>
          <w:rFonts w:ascii="Gadugi" w:hAnsi="Gadugi"/>
          <w:sz w:val="22"/>
        </w:rPr>
        <w:t xml:space="preserve"> to record your reflections in a learning journal</w:t>
      </w:r>
      <w:r w:rsidR="002140A7" w:rsidRPr="003A3035">
        <w:rPr>
          <w:rFonts w:ascii="Gadugi" w:hAnsi="Gadugi"/>
          <w:sz w:val="22"/>
        </w:rPr>
        <w:t>,</w:t>
      </w:r>
      <w:r w:rsidRPr="003A3035">
        <w:rPr>
          <w:rFonts w:ascii="Gadugi" w:hAnsi="Gadugi"/>
          <w:sz w:val="22"/>
        </w:rPr>
        <w:t xml:space="preserve"> so it is important to make good notes and think carefully</w:t>
      </w:r>
      <w:r w:rsidR="008A7AFC" w:rsidRPr="003A3035">
        <w:rPr>
          <w:rFonts w:ascii="Gadugi" w:hAnsi="Gadugi"/>
          <w:sz w:val="22"/>
        </w:rPr>
        <w:t xml:space="preserve"> and deeply about your current and future practice</w:t>
      </w:r>
      <w:r w:rsidRPr="003A3035">
        <w:rPr>
          <w:rFonts w:ascii="Gadugi" w:hAnsi="Gadugi"/>
          <w:sz w:val="22"/>
        </w:rPr>
        <w:t>.</w:t>
      </w:r>
    </w:p>
    <w:p w14:paraId="483E6206" w14:textId="77777777" w:rsidR="00617176" w:rsidRPr="003A3035" w:rsidRDefault="00617176" w:rsidP="00BF2F7C">
      <w:pPr>
        <w:spacing w:after="0" w:line="240" w:lineRule="auto"/>
        <w:rPr>
          <w:rFonts w:ascii="Gadugi" w:hAnsi="Gadugi"/>
          <w:sz w:val="22"/>
        </w:rPr>
      </w:pPr>
    </w:p>
    <w:p w14:paraId="003263F8" w14:textId="16375965" w:rsidR="004D724A" w:rsidRPr="003A3035" w:rsidRDefault="004D724A" w:rsidP="00BF2F7C">
      <w:pPr>
        <w:spacing w:line="240" w:lineRule="auto"/>
        <w:jc w:val="both"/>
        <w:rPr>
          <w:rFonts w:ascii="Gadugi" w:eastAsia="Calibri" w:hAnsi="Gadugi" w:cs="Times New Roman"/>
          <w:sz w:val="22"/>
        </w:rPr>
      </w:pPr>
      <w:r w:rsidRPr="003A3035">
        <w:rPr>
          <w:rFonts w:ascii="Gadugi" w:eastAsia="Calibri" w:hAnsi="Gadugi" w:cs="Times New Roman"/>
          <w:sz w:val="22"/>
        </w:rPr>
        <w:t xml:space="preserve">This CPD module also encourages you to develop communities of practice between yourself and your colleagues. This will support and extend your own use of </w:t>
      </w:r>
      <w:r w:rsidR="002140A7" w:rsidRPr="003A3035">
        <w:rPr>
          <w:rFonts w:ascii="Gadugi" w:eastAsia="Calibri" w:hAnsi="Gadugi" w:cs="Times New Roman"/>
          <w:sz w:val="22"/>
        </w:rPr>
        <w:t>inclusive practices</w:t>
      </w:r>
      <w:r w:rsidRPr="003A3035">
        <w:rPr>
          <w:rFonts w:ascii="Gadugi" w:eastAsia="Calibri" w:hAnsi="Gadugi" w:cs="Times New Roman"/>
          <w:sz w:val="22"/>
        </w:rPr>
        <w:t xml:space="preserve"> in your teaching and will help your student teachers build on</w:t>
      </w:r>
      <w:r w:rsidR="002140A7" w:rsidRPr="003A3035">
        <w:rPr>
          <w:rFonts w:ascii="Gadugi" w:eastAsia="Calibri" w:hAnsi="Gadugi" w:cs="Times New Roman"/>
          <w:sz w:val="22"/>
        </w:rPr>
        <w:t xml:space="preserve"> inclusion </w:t>
      </w:r>
      <w:r w:rsidRPr="003A3035">
        <w:rPr>
          <w:rFonts w:ascii="Gadugi" w:eastAsia="Calibri" w:hAnsi="Gadugi" w:cs="Times New Roman"/>
          <w:sz w:val="22"/>
        </w:rPr>
        <w:t>in their learning and future professional practice.</w:t>
      </w:r>
      <w:bookmarkStart w:id="1" w:name="_Toc72162637"/>
    </w:p>
    <w:p w14:paraId="1C59B0A5" w14:textId="7984EDAA" w:rsidR="00617176" w:rsidRDefault="00617176" w:rsidP="005416A9">
      <w:pPr>
        <w:spacing w:line="240" w:lineRule="auto"/>
        <w:jc w:val="both"/>
        <w:rPr>
          <w:rFonts w:ascii="Calibri" w:eastAsia="Calibri" w:hAnsi="Calibri" w:cs="Times New Roman"/>
          <w:szCs w:val="24"/>
        </w:rPr>
      </w:pPr>
    </w:p>
    <w:p w14:paraId="07170F71" w14:textId="77777777" w:rsidR="00E636E3" w:rsidRPr="004D724A" w:rsidRDefault="00E636E3" w:rsidP="005416A9">
      <w:pPr>
        <w:spacing w:line="240" w:lineRule="auto"/>
        <w:jc w:val="both"/>
        <w:rPr>
          <w:rFonts w:ascii="Calibri" w:eastAsia="Calibri" w:hAnsi="Calibri" w:cs="Times New Roman"/>
          <w:szCs w:val="24"/>
        </w:rPr>
      </w:pPr>
    </w:p>
    <w:p w14:paraId="1C75228A" w14:textId="604F0B68" w:rsidR="004D724A" w:rsidRPr="00471194" w:rsidRDefault="004D724A" w:rsidP="005416A9">
      <w:pPr>
        <w:keepNext/>
        <w:keepLines/>
        <w:spacing w:before="240" w:after="0" w:line="240" w:lineRule="auto"/>
        <w:outlineLvl w:val="0"/>
        <w:rPr>
          <w:rFonts w:ascii="Calibri Light" w:eastAsia="Times New Roman" w:hAnsi="Calibri Light" w:cs="Times New Roman"/>
          <w:b/>
          <w:bCs/>
          <w:color w:val="2F5496" w:themeColor="accent1" w:themeShade="BF"/>
          <w:sz w:val="26"/>
          <w:szCs w:val="26"/>
          <w:lang w:val="en-GB" w:eastAsia="ja-JP"/>
        </w:rPr>
      </w:pPr>
      <w:bookmarkStart w:id="2" w:name="_Hlk72488650"/>
      <w:r w:rsidRPr="00471194">
        <w:rPr>
          <w:rFonts w:ascii="Calibri Light" w:eastAsia="Times New Roman" w:hAnsi="Calibri Light" w:cs="Times New Roman"/>
          <w:b/>
          <w:bCs/>
          <w:color w:val="2F5496" w:themeColor="accent1" w:themeShade="BF"/>
          <w:sz w:val="26"/>
          <w:szCs w:val="26"/>
          <w:lang w:val="en-GB" w:eastAsia="ja-JP"/>
        </w:rPr>
        <w:lastRenderedPageBreak/>
        <w:t>Learning Journal</w:t>
      </w:r>
      <w:bookmarkEnd w:id="1"/>
    </w:p>
    <w:p w14:paraId="54BAD2D6" w14:textId="462B3EC0" w:rsidR="004D724A" w:rsidRPr="007E45CE" w:rsidRDefault="00BF564D" w:rsidP="005416A9">
      <w:pPr>
        <w:spacing w:line="240" w:lineRule="auto"/>
        <w:jc w:val="both"/>
        <w:rPr>
          <w:rFonts w:ascii="Gadugi" w:eastAsia="Calibri" w:hAnsi="Gadugi" w:cs="Times New Roman"/>
          <w:sz w:val="22"/>
          <w:lang w:bidi="ar-SA"/>
        </w:rPr>
      </w:pPr>
      <w:r w:rsidRPr="007E45CE">
        <w:rPr>
          <w:rFonts w:ascii="Gadugi" w:eastAsia="Calibri" w:hAnsi="Gadugi" w:cs="Times New Roman"/>
          <w:sz w:val="22"/>
        </w:rPr>
        <w:t xml:space="preserve">It will be useful to </w:t>
      </w:r>
      <w:r w:rsidR="004D724A" w:rsidRPr="007E45CE">
        <w:rPr>
          <w:rFonts w:ascii="Gadugi" w:eastAsia="Calibri" w:hAnsi="Gadugi" w:cs="Times New Roman"/>
          <w:sz w:val="22"/>
        </w:rPr>
        <w:t>record your reflections in a learning journal throughout the module.</w:t>
      </w:r>
    </w:p>
    <w:p w14:paraId="23E536DE" w14:textId="50C97D40" w:rsidR="001C1C1A" w:rsidRPr="007E45CE" w:rsidRDefault="001C1C1A" w:rsidP="005416A9">
      <w:pPr>
        <w:spacing w:line="240" w:lineRule="auto"/>
        <w:jc w:val="both"/>
        <w:rPr>
          <w:rFonts w:ascii="Gadugi" w:eastAsia="Calibri" w:hAnsi="Gadugi" w:cs="Times New Roman"/>
          <w:sz w:val="22"/>
        </w:rPr>
      </w:pPr>
      <w:r w:rsidRPr="007E45CE">
        <w:rPr>
          <w:rFonts w:ascii="Gadugi" w:eastAsia="Calibri" w:hAnsi="Gadugi" w:cs="Times New Roman"/>
          <w:noProof/>
          <w:sz w:val="22"/>
        </w:rPr>
        <mc:AlternateContent>
          <mc:Choice Requires="wps">
            <w:drawing>
              <wp:anchor distT="45720" distB="45720" distL="114300" distR="114300" simplePos="0" relativeHeight="252062720" behindDoc="0" locked="0" layoutInCell="1" allowOverlap="1" wp14:anchorId="4735BBE2" wp14:editId="3AAFE810">
                <wp:simplePos x="0" y="0"/>
                <wp:positionH relativeFrom="margin">
                  <wp:align>right</wp:align>
                </wp:positionH>
                <wp:positionV relativeFrom="paragraph">
                  <wp:posOffset>1072515</wp:posOffset>
                </wp:positionV>
                <wp:extent cx="4044950" cy="2694940"/>
                <wp:effectExtent l="0" t="0" r="12700" b="10160"/>
                <wp:wrapSquare wrapText="bothSides"/>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44950" cy="2694940"/>
                        </a:xfrm>
                        <a:prstGeom prst="rect">
                          <a:avLst/>
                        </a:prstGeom>
                        <a:solidFill>
                          <a:srgbClr val="FFFFFF"/>
                        </a:solidFill>
                        <a:ln w="9525">
                          <a:solidFill>
                            <a:srgbClr val="000000"/>
                          </a:solidFill>
                          <a:miter lim="800000"/>
                          <a:headEnd/>
                          <a:tailEnd/>
                        </a:ln>
                      </wps:spPr>
                      <wps:txbx>
                        <w:txbxContent>
                          <w:p w14:paraId="79711FD4" w14:textId="77777777" w:rsidR="00B81AEA" w:rsidRDefault="00B81AEA" w:rsidP="00F07096">
                            <w:pPr>
                              <w:spacing w:line="240" w:lineRule="auto"/>
                              <w:jc w:val="center"/>
                              <w:rPr>
                                <w:rFonts w:ascii="Gadugi" w:eastAsia="Calibri" w:hAnsi="Gadugi" w:cs="Times New Roman"/>
                                <w:sz w:val="22"/>
                              </w:rPr>
                            </w:pPr>
                          </w:p>
                          <w:p w14:paraId="59959340" w14:textId="399A8F1D" w:rsidR="00B81AEA" w:rsidRPr="007E45CE" w:rsidRDefault="00B81AEA" w:rsidP="00F07096">
                            <w:pPr>
                              <w:spacing w:line="240" w:lineRule="auto"/>
                              <w:jc w:val="center"/>
                              <w:rPr>
                                <w:rFonts w:ascii="Gadugi" w:eastAsia="Calibri" w:hAnsi="Gadugi" w:cs="Times New Roman"/>
                                <w:sz w:val="22"/>
                              </w:rPr>
                            </w:pPr>
                            <w:r w:rsidRPr="007E45CE">
                              <w:rPr>
                                <w:rFonts w:ascii="Gadugi" w:eastAsia="Calibri" w:hAnsi="Gadugi" w:cs="Times New Roman"/>
                                <w:sz w:val="22"/>
                              </w:rPr>
                              <w:t>Here are some useful tips for a good learning journal:</w:t>
                            </w:r>
                          </w:p>
                          <w:p w14:paraId="5A3ED816"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Use headings and dates for all your journal entries.</w:t>
                            </w:r>
                          </w:p>
                          <w:p w14:paraId="37F4BC07" w14:textId="4E25ADE2"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Use the activity number for reflections linked to that activity, e.g. Activity 1.1</w:t>
                            </w:r>
                          </w:p>
                          <w:p w14:paraId="42DE31EF"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Add references to any other resources you find that help you.</w:t>
                            </w:r>
                          </w:p>
                          <w:p w14:paraId="612E6C0C"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Record answers to activities.</w:t>
                            </w:r>
                          </w:p>
                          <w:p w14:paraId="4CF3FA7A"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Write reflections about your learning.</w:t>
                            </w:r>
                          </w:p>
                          <w:p w14:paraId="46DCE64C"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Make notes of new vocabulary.</w:t>
                            </w:r>
                          </w:p>
                          <w:p w14:paraId="237BD27E"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Identify topics you want to learn more about.</w:t>
                            </w:r>
                          </w:p>
                          <w:p w14:paraId="5C15607A" w14:textId="6CD5EF90" w:rsidR="00B81AEA" w:rsidRDefault="00B81AE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type w14:anchorId="4735BBE2" id="_x0000_t202" coordsize="21600,21600" o:spt="202" path="m,l,21600r21600,l21600,xe">
                <v:stroke joinstyle="miter"/>
                <v:path gradientshapeok="t" o:connecttype="rect"/>
              </v:shapetype>
              <v:shape id="Text Box 2" o:spid="_x0000_s1026" type="#_x0000_t202" style="position:absolute;left:0;text-align:left;margin-left:267.3pt;margin-top:84.45pt;width:318.5pt;height:212.2pt;z-index:252062720;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gM7MIQIAAEUEAAAOAAAAZHJzL2Uyb0RvYy54bWysU9uO0zAQfUfiHyy/06RVutCo6WrpUoS0&#10;XKRdPmDiOI2F7Qm222T5esZOt1QLvCD8YHk84+OZc2bW16PR7CidV2grPp/lnEkrsFF2X/GvD7tX&#10;bzjzAWwDGq2s+KP0/Hrz8sV66Eu5wA51Ix0jEOvLoa94F0JfZpkXnTTgZ9hLS84WnYFApttnjYOB&#10;0I3OFnl+lQ3omt6hkN7T7e3k5JuE37ZShM9t62VguuKUW0i7S3sd92yzhnLvoO+UOKUB/5CFAWXp&#10;0zPULQRgB6d+gzJKOPTYhplAk2HbKiFTDVTNPH9WzX0HvUy1EDm+P9Pk/x+s+HT84phqKk5CWTAk&#10;0YMcA3uLI1tEdobelxR031NYGOmaVE6V+v4OxTfPLG47sHt54xwOnYSGspvHl9nF0wnHR5B6+IgN&#10;fQOHgAlobJ2J1BEZjNBJpcezMjEVQZdFXhSrJbkE+RZXq2JVJO0yKJ+e986H9xINi4eKO5I+wcPx&#10;zoeYDpRPIfE3j1o1O6V1Mty+3mrHjkBtsksrVfAsTFs2VHy1XCwnBv4Kkaf1JwijAvW7VoYIPwdB&#10;GXl7Z5vUjQGUns6UsrYnIiN3E4thrMeTMDU2j0Spw6mvaQ7p0KH7wdlAPV1x//0ATnKmP1iSZTUv&#10;iDYWklEsXy/IcJee+tIDVhBUxQNn03Eb0uBEwizekHytSsRGnadMTrlSrya+T3MVh+HSTlG/pn/z&#10;EwAA//8DAFBLAwQUAAYACAAAACEA4j4oTd4AAAAIAQAADwAAAGRycy9kb3ducmV2LnhtbEyPwU7D&#10;MBBE70j8g7VIXBB1IJAmIU6FkEBwg7aCqxtvk4h4HWw3DX/PcoLjzoxm31Sr2Q5iQh96RwquFgkI&#10;pMaZnloF283jZQ4iRE1GD45QwTcGWNWnJ5UujTvSG07r2AouoVBqBV2MYyllaDq0OizciMTe3nmr&#10;I5++lcbrI5fbQV4nSSat7ok/dHrEhw6bz/XBKshvnqeP8JK+vjfZfijixXJ6+vJKnZ/N93cgIs7x&#10;Lwy/+IwONTPt3IFMEIMCHhJZzfICBNtZumRlp+C2SFOQdSX/D6h/AAAA//8DAFBLAQItABQABgAI&#10;AAAAIQC2gziS/gAAAOEBAAATAAAAAAAAAAAAAAAAAAAAAABbQ29udGVudF9UeXBlc10ueG1sUEsB&#10;Ai0AFAAGAAgAAAAhADj9If/WAAAAlAEAAAsAAAAAAAAAAAAAAAAALwEAAF9yZWxzLy5yZWxzUEsB&#10;Ai0AFAAGAAgAAAAhADSAzswhAgAARQQAAA4AAAAAAAAAAAAAAAAALgIAAGRycy9lMm9Eb2MueG1s&#10;UEsBAi0AFAAGAAgAAAAhAOI+KE3eAAAACAEAAA8AAAAAAAAAAAAAAAAAewQAAGRycy9kb3ducmV2&#10;LnhtbFBLBQYAAAAABAAEAPMAAACGBQAAAAA=&#10;">
                <v:textbox>
                  <w:txbxContent>
                    <w:p w14:paraId="79711FD4" w14:textId="77777777" w:rsidR="00B81AEA" w:rsidRDefault="00B81AEA" w:rsidP="00F07096">
                      <w:pPr>
                        <w:spacing w:line="240" w:lineRule="auto"/>
                        <w:jc w:val="center"/>
                        <w:rPr>
                          <w:rFonts w:ascii="Gadugi" w:eastAsia="Calibri" w:hAnsi="Gadugi" w:cs="Times New Roman"/>
                          <w:sz w:val="22"/>
                        </w:rPr>
                      </w:pPr>
                    </w:p>
                    <w:p w14:paraId="59959340" w14:textId="399A8F1D" w:rsidR="00B81AEA" w:rsidRPr="007E45CE" w:rsidRDefault="00B81AEA" w:rsidP="00F07096">
                      <w:pPr>
                        <w:spacing w:line="240" w:lineRule="auto"/>
                        <w:jc w:val="center"/>
                        <w:rPr>
                          <w:rFonts w:ascii="Gadugi" w:eastAsia="Calibri" w:hAnsi="Gadugi" w:cs="Times New Roman"/>
                          <w:sz w:val="22"/>
                        </w:rPr>
                      </w:pPr>
                      <w:r w:rsidRPr="007E45CE">
                        <w:rPr>
                          <w:rFonts w:ascii="Gadugi" w:eastAsia="Calibri" w:hAnsi="Gadugi" w:cs="Times New Roman"/>
                          <w:sz w:val="22"/>
                        </w:rPr>
                        <w:t>Here are some useful tips for a good learning journal:</w:t>
                      </w:r>
                    </w:p>
                    <w:p w14:paraId="5A3ED816"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Use headings and dates for all your journal entries.</w:t>
                      </w:r>
                    </w:p>
                    <w:p w14:paraId="37F4BC07" w14:textId="4E25ADE2"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Use the activity number for reflections linked to that activity, e.g. Activity 1.1</w:t>
                      </w:r>
                    </w:p>
                    <w:p w14:paraId="42DE31EF"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Add references to any other resources you find that help you.</w:t>
                      </w:r>
                    </w:p>
                    <w:p w14:paraId="612E6C0C"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Record answers to activities.</w:t>
                      </w:r>
                    </w:p>
                    <w:p w14:paraId="4CF3FA7A"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Write reflections about your learning.</w:t>
                      </w:r>
                    </w:p>
                    <w:p w14:paraId="46DCE64C"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Make notes of new vocabulary.</w:t>
                      </w:r>
                    </w:p>
                    <w:p w14:paraId="237BD27E" w14:textId="77777777" w:rsidR="00B81AEA" w:rsidRPr="007E45CE" w:rsidRDefault="00B81AEA" w:rsidP="0034565A">
                      <w:pPr>
                        <w:numPr>
                          <w:ilvl w:val="0"/>
                          <w:numId w:val="4"/>
                        </w:numPr>
                        <w:spacing w:line="240" w:lineRule="auto"/>
                        <w:contextualSpacing/>
                        <w:rPr>
                          <w:rFonts w:ascii="Gadugi" w:hAnsi="Gadugi"/>
                          <w:sz w:val="22"/>
                          <w:lang w:val="en-GB" w:bidi="ar-SA"/>
                        </w:rPr>
                      </w:pPr>
                      <w:r w:rsidRPr="007E45CE">
                        <w:rPr>
                          <w:rFonts w:ascii="Gadugi" w:hAnsi="Gadugi"/>
                          <w:sz w:val="22"/>
                          <w:lang w:val="en-GB" w:bidi="ar-SA"/>
                        </w:rPr>
                        <w:t>Identify topics you want to learn more about.</w:t>
                      </w:r>
                    </w:p>
                    <w:p w14:paraId="5C15607A" w14:textId="6CD5EF90" w:rsidR="00B81AEA" w:rsidRDefault="00B81AEA"/>
                  </w:txbxContent>
                </v:textbox>
                <w10:wrap type="square" anchorx="margin"/>
              </v:shape>
            </w:pict>
          </mc:Fallback>
        </mc:AlternateContent>
      </w:r>
      <w:r w:rsidRPr="007E45CE">
        <w:rPr>
          <w:rFonts w:ascii="Gadugi" w:eastAsia="Calibri" w:hAnsi="Gadugi" w:cs="Times New Roman"/>
          <w:noProof/>
          <w:sz w:val="22"/>
        </w:rPr>
        <w:drawing>
          <wp:anchor distT="0" distB="0" distL="114300" distR="114300" simplePos="0" relativeHeight="251964416" behindDoc="0" locked="0" layoutInCell="1" allowOverlap="1" wp14:anchorId="46ADDC7F" wp14:editId="3BAC3946">
            <wp:simplePos x="0" y="0"/>
            <wp:positionH relativeFrom="column">
              <wp:posOffset>-9525</wp:posOffset>
            </wp:positionH>
            <wp:positionV relativeFrom="paragraph">
              <wp:posOffset>1058545</wp:posOffset>
            </wp:positionV>
            <wp:extent cx="2019300" cy="2694940"/>
            <wp:effectExtent l="0" t="0" r="0" b="0"/>
            <wp:wrapTopAndBottom/>
            <wp:docPr id="426" name="Picture 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019300" cy="2694940"/>
                    </a:xfrm>
                    <a:prstGeom prst="rect">
                      <a:avLst/>
                    </a:prstGeom>
                    <a:noFill/>
                  </pic:spPr>
                </pic:pic>
              </a:graphicData>
            </a:graphic>
            <wp14:sizeRelH relativeFrom="margin">
              <wp14:pctWidth>0</wp14:pctWidth>
            </wp14:sizeRelH>
            <wp14:sizeRelV relativeFrom="margin">
              <wp14:pctHeight>0</wp14:pctHeight>
            </wp14:sizeRelV>
          </wp:anchor>
        </w:drawing>
      </w:r>
      <w:r w:rsidR="004D724A" w:rsidRPr="007E45CE">
        <w:rPr>
          <w:rFonts w:ascii="Gadugi" w:eastAsia="Calibri" w:hAnsi="Gadugi" w:cs="Times New Roman"/>
          <w:sz w:val="22"/>
        </w:rPr>
        <w:t xml:space="preserve">A learning journal can be digital (e.g. using Word or Google Docs) or on paper. You can also take photos of your learning journal pages if you want to share your thoughts with others. It is important that you record your thoughts and ideas so that you can remember and use them later in activities and in your own teaching. </w:t>
      </w:r>
    </w:p>
    <w:p w14:paraId="76ECCFCA" w14:textId="5CD6E22E" w:rsidR="004D724A" w:rsidRDefault="001C1C1A" w:rsidP="005416A9">
      <w:pPr>
        <w:spacing w:line="240" w:lineRule="auto"/>
        <w:contextualSpacing/>
        <w:rPr>
          <w:szCs w:val="24"/>
          <w:lang w:val="en-GB" w:bidi="ar-SA"/>
        </w:rPr>
      </w:pPr>
      <w:r w:rsidRPr="00BF564D">
        <w:rPr>
          <w:noProof/>
          <w:szCs w:val="24"/>
          <w:lang w:val="en-GB" w:bidi="ar-SA"/>
        </w:rPr>
        <mc:AlternateContent>
          <mc:Choice Requires="wps">
            <w:drawing>
              <wp:anchor distT="45720" distB="45720" distL="114300" distR="114300" simplePos="0" relativeHeight="252064768" behindDoc="0" locked="0" layoutInCell="1" allowOverlap="1" wp14:anchorId="4F6CF220" wp14:editId="5CB5152C">
                <wp:simplePos x="0" y="0"/>
                <wp:positionH relativeFrom="column">
                  <wp:posOffset>-82550</wp:posOffset>
                </wp:positionH>
                <wp:positionV relativeFrom="paragraph">
                  <wp:posOffset>2929890</wp:posOffset>
                </wp:positionV>
                <wp:extent cx="2952750" cy="266700"/>
                <wp:effectExtent l="0" t="0" r="0" b="0"/>
                <wp:wrapSquare wrapText="bothSides"/>
                <wp:docPr id="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52750" cy="266700"/>
                        </a:xfrm>
                        <a:prstGeom prst="rect">
                          <a:avLst/>
                        </a:prstGeom>
                        <a:solidFill>
                          <a:srgbClr val="FFFFFF"/>
                        </a:solidFill>
                        <a:ln w="9525">
                          <a:noFill/>
                          <a:miter lim="800000"/>
                          <a:headEnd/>
                          <a:tailEnd/>
                        </a:ln>
                      </wps:spPr>
                      <wps:txbx>
                        <w:txbxContent>
                          <w:p w14:paraId="6DF4CADE" w14:textId="77777777" w:rsidR="00B81AEA" w:rsidRPr="007E45CE" w:rsidRDefault="00B81AEA" w:rsidP="00303413">
                            <w:pPr>
                              <w:rPr>
                                <w:rFonts w:ascii="Gadugi" w:eastAsia="Times New Roman" w:hAnsi="Gadugi" w:cs="Times New Roman"/>
                                <w:sz w:val="18"/>
                                <w:szCs w:val="18"/>
                              </w:rPr>
                            </w:pPr>
                            <w:r w:rsidRPr="007E45CE">
                              <w:rPr>
                                <w:rFonts w:ascii="Gadugi" w:eastAsia="Times New Roman" w:hAnsi="Gadugi" w:cs="Times New Roman"/>
                                <w:sz w:val="18"/>
                                <w:szCs w:val="18"/>
                              </w:rPr>
                              <w:t>Source: Rose, N. (2018) Personal Learning Journals</w:t>
                            </w:r>
                          </w:p>
                          <w:p w14:paraId="7D378639" w14:textId="23ACAADD" w:rsidR="00B81AEA" w:rsidRDefault="00B81AEA"/>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4F6CF220" id="_x0000_s1027" type="#_x0000_t202" style="position:absolute;margin-left:-6.5pt;margin-top:230.7pt;width:232.5pt;height:21pt;z-index:2520647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QciwIQIAACIEAAAOAAAAZHJzL2Uyb0RvYy54bWysU9uO2yAQfa/Uf0C8N3asXDZWnNU221SV&#10;tttKu/0AjHGMCgwFEjv9+g44m422b1V5QAwzHGbOnFnfDlqRo3BegqnodJJTIgyHRpp9RX887z7c&#10;UOIDMw1TYERFT8LT2837d+velqKADlQjHEEQ48veVrQLwZZZ5nknNPMTsMKgswWnWUDT7bPGsR7R&#10;tcqKPF9kPbjGOuDCe7y9H510k/DbVvDwrW29CERVFHMLaXdpr+Oebdas3DtmO8nPabB/yEIzafDT&#10;C9Q9C4wcnPwLSkvuwEMbJhx0Bm0ruUg1YDXT/E01Tx2zItWC5Hh7ocn/P1j+ePzuiGwquqLEMI0t&#10;ehZDIB9hIEVkp7e+xKAni2FhwGvscqrU2wfgPz0xsO2Y2Ys756DvBGswu2l8mV09HXF8BKn7r9Dg&#10;N+wQIAENrdOROiSDIDp26XTpTEyF42WxmhfLObo4+orFYpmn1mWsfHltnQ+fBWgSDxV12PmEzo4P&#10;PsRsWPkSEj/zoGSzk0olw+3rrXLkyFAlu7RSAW/ClCE98jQv5gnZQHyfBKRlQBUrqSt6k8c16iqy&#10;8ck0KSQwqcYzZqLMmZ7IyMhNGOoh9SFxF6mroTkhXw5G0eKQ4aED95uSHgVbUf/rwJygRH0xyPlq&#10;OptFhSdjNl8WaLhrT33tYYYjVEUDJeNxG9JURDoM3GFvWploe83knDIKMbF5Hpqo9Gs7Rb2O9uYP&#10;AAAA//8DAFBLAwQUAAYACAAAACEAWj3y6+AAAAALAQAADwAAAGRycy9kb3ducmV2LnhtbEyPwU7D&#10;MBBE70j8g7VIXFDrpE1SmsapAAnEtaUfsIndJCJeR7HbpH/PcoLj7Ixm3xT72fbiakbfOVIQLyMQ&#10;hmqnO2oUnL7eF88gfEDS2DsyCm7Gw768vysw126ig7keQyO4hHyOCtoQhlxKX7fGol+6wRB7Zzda&#10;DCzHRuoRJy63vVxFUSYtdsQfWhzMW2vq7+PFKjh/Tk/pdqo+wmlzSLJX7DaVuyn1+DC/7EAEM4e/&#10;MPziMzqUzFS5C2kvegWLeM1bgoIkixMQnEjSFV8qBWm0TkCWhfy/ofwBAAD//wMAUEsBAi0AFAAG&#10;AAgAAAAhALaDOJL+AAAA4QEAABMAAAAAAAAAAAAAAAAAAAAAAFtDb250ZW50X1R5cGVzXS54bWxQ&#10;SwECLQAUAAYACAAAACEAOP0h/9YAAACUAQAACwAAAAAAAAAAAAAAAAAvAQAAX3JlbHMvLnJlbHNQ&#10;SwECLQAUAAYACAAAACEAGkHIsCECAAAiBAAADgAAAAAAAAAAAAAAAAAuAgAAZHJzL2Uyb0RvYy54&#10;bWxQSwECLQAUAAYACAAAACEAWj3y6+AAAAALAQAADwAAAAAAAAAAAAAAAAB7BAAAZHJzL2Rvd25y&#10;ZXYueG1sUEsFBgAAAAAEAAQA8wAAAIgFAAAAAA==&#10;" stroked="f">
                <v:textbox>
                  <w:txbxContent>
                    <w:p w14:paraId="6DF4CADE" w14:textId="77777777" w:rsidR="00B81AEA" w:rsidRPr="007E45CE" w:rsidRDefault="00B81AEA" w:rsidP="00303413">
                      <w:pPr>
                        <w:rPr>
                          <w:rFonts w:ascii="Gadugi" w:eastAsia="Times New Roman" w:hAnsi="Gadugi" w:cs="Times New Roman"/>
                          <w:sz w:val="18"/>
                          <w:szCs w:val="18"/>
                        </w:rPr>
                      </w:pPr>
                      <w:r w:rsidRPr="007E45CE">
                        <w:rPr>
                          <w:rFonts w:ascii="Gadugi" w:eastAsia="Times New Roman" w:hAnsi="Gadugi" w:cs="Times New Roman"/>
                          <w:sz w:val="18"/>
                          <w:szCs w:val="18"/>
                        </w:rPr>
                        <w:t>Source: Rose, N. (2018) Personal Learning Journals</w:t>
                      </w:r>
                    </w:p>
                    <w:p w14:paraId="7D378639" w14:textId="23ACAADD" w:rsidR="00B81AEA" w:rsidRDefault="00B81AEA"/>
                  </w:txbxContent>
                </v:textbox>
                <w10:wrap type="square"/>
              </v:shape>
            </w:pict>
          </mc:Fallback>
        </mc:AlternateContent>
      </w:r>
    </w:p>
    <w:p w14:paraId="561C9369" w14:textId="77777777" w:rsidR="00BF564D" w:rsidRDefault="00BF564D" w:rsidP="005416A9">
      <w:pPr>
        <w:spacing w:line="240" w:lineRule="auto"/>
        <w:contextualSpacing/>
        <w:rPr>
          <w:szCs w:val="24"/>
          <w:lang w:val="en-GB" w:bidi="ar-SA"/>
        </w:rPr>
      </w:pPr>
    </w:p>
    <w:p w14:paraId="1818B9A6" w14:textId="77777777" w:rsidR="00BF564D" w:rsidRDefault="00BF564D" w:rsidP="005416A9">
      <w:pPr>
        <w:spacing w:line="240" w:lineRule="auto"/>
        <w:contextualSpacing/>
        <w:rPr>
          <w:szCs w:val="24"/>
          <w:lang w:val="en-GB" w:bidi="ar-SA"/>
        </w:rPr>
      </w:pPr>
    </w:p>
    <w:p w14:paraId="571447AA" w14:textId="77777777" w:rsidR="00F07096" w:rsidRDefault="00F07096" w:rsidP="005416A9">
      <w:pPr>
        <w:spacing w:line="240" w:lineRule="auto"/>
        <w:contextualSpacing/>
        <w:rPr>
          <w:rFonts w:ascii="Gadugi" w:hAnsi="Gadugi"/>
          <w:sz w:val="22"/>
          <w:lang w:val="en-GB" w:bidi="ar-SA"/>
        </w:rPr>
      </w:pPr>
    </w:p>
    <w:p w14:paraId="765AD02B" w14:textId="54C650BD" w:rsidR="004D724A" w:rsidRPr="007E45CE" w:rsidRDefault="004D724A" w:rsidP="005416A9">
      <w:pPr>
        <w:spacing w:line="240" w:lineRule="auto"/>
        <w:contextualSpacing/>
        <w:rPr>
          <w:rFonts w:ascii="Gadugi" w:hAnsi="Gadugi"/>
          <w:sz w:val="22"/>
          <w:lang w:val="en-GB" w:bidi="ar-SA"/>
        </w:rPr>
      </w:pPr>
      <w:r w:rsidRPr="007E45CE">
        <w:rPr>
          <w:rFonts w:ascii="Gadugi" w:hAnsi="Gadugi"/>
          <w:noProof/>
          <w:sz w:val="22"/>
          <w:lang w:val="en-GB" w:bidi="ar-SA"/>
        </w:rPr>
        <w:drawing>
          <wp:anchor distT="0" distB="0" distL="114300" distR="114300" simplePos="0" relativeHeight="251959296" behindDoc="1" locked="0" layoutInCell="1" allowOverlap="1" wp14:anchorId="54E0B2E6" wp14:editId="7CF4799F">
            <wp:simplePos x="0" y="0"/>
            <wp:positionH relativeFrom="margin">
              <wp:posOffset>333375</wp:posOffset>
            </wp:positionH>
            <wp:positionV relativeFrom="paragraph">
              <wp:posOffset>453390</wp:posOffset>
            </wp:positionV>
            <wp:extent cx="5486400" cy="1847850"/>
            <wp:effectExtent l="0" t="0" r="0" b="19050"/>
            <wp:wrapTopAndBottom/>
            <wp:docPr id="12" name="Diagram 1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 r:lo="rId14" r:qs="rId15" r:cs="rId16"/>
              </a:graphicData>
            </a:graphic>
            <wp14:sizeRelV relativeFrom="margin">
              <wp14:pctHeight>0</wp14:pctHeight>
            </wp14:sizeRelV>
          </wp:anchor>
        </w:drawing>
      </w:r>
      <w:r w:rsidRPr="007E45CE">
        <w:rPr>
          <w:rFonts w:ascii="Gadugi" w:hAnsi="Gadugi"/>
          <w:sz w:val="22"/>
          <w:lang w:val="en-GB" w:bidi="ar-SA"/>
        </w:rPr>
        <w:t>The important thing is that it is easy for you to use. You can take notes which answer simple questions like these:</w:t>
      </w:r>
      <w:r w:rsidRPr="007E45CE">
        <w:rPr>
          <w:rFonts w:ascii="Gadugi" w:hAnsi="Gadugi"/>
          <w:noProof/>
          <w:sz w:val="22"/>
          <w:lang w:val="en-GB" w:bidi="ar-SA"/>
        </w:rPr>
        <w:t xml:space="preserve"> </w:t>
      </w:r>
    </w:p>
    <w:p w14:paraId="6944312A" w14:textId="77777777" w:rsidR="00303413" w:rsidRDefault="00303413" w:rsidP="005416A9">
      <w:pPr>
        <w:spacing w:line="240" w:lineRule="auto"/>
        <w:jc w:val="both"/>
        <w:rPr>
          <w:szCs w:val="24"/>
          <w:lang w:val="en-GB" w:bidi="ar-SA"/>
        </w:rPr>
      </w:pPr>
    </w:p>
    <w:p w14:paraId="6BBF750A" w14:textId="77777777" w:rsidR="00231833" w:rsidRPr="004D724A" w:rsidRDefault="00231833" w:rsidP="00231833">
      <w:pPr>
        <w:spacing w:line="240" w:lineRule="auto"/>
        <w:jc w:val="both"/>
        <w:rPr>
          <w:szCs w:val="24"/>
          <w:lang w:val="en-GB" w:bidi="ar-SA"/>
        </w:rPr>
      </w:pPr>
      <w:r w:rsidRPr="00A47B7A">
        <w:rPr>
          <w:rFonts w:ascii="Gadugi" w:hAnsi="Gadugi"/>
          <w:sz w:val="22"/>
        </w:rPr>
        <w:t>These questions follow the LEA</w:t>
      </w:r>
      <w:r>
        <w:rPr>
          <w:rFonts w:ascii="Gadugi" w:hAnsi="Gadugi"/>
          <w:sz w:val="22"/>
        </w:rPr>
        <w:t>R</w:t>
      </w:r>
      <w:r w:rsidRPr="00A47B7A">
        <w:rPr>
          <w:rFonts w:ascii="Gadugi" w:hAnsi="Gadugi"/>
          <w:sz w:val="22"/>
        </w:rPr>
        <w:t>N- APPLY- REFLECT model which is used in education globally.</w:t>
      </w:r>
      <w:r w:rsidRPr="00A47B7A">
        <w:rPr>
          <w:rFonts w:ascii="Gadugi" w:hAnsi="Gadugi"/>
          <w:sz w:val="22"/>
          <w:lang w:val="en-GB" w:bidi="ar-SA"/>
        </w:rPr>
        <w:t xml:space="preserve"> </w:t>
      </w:r>
      <w:r w:rsidRPr="007E45CE">
        <w:rPr>
          <w:rFonts w:ascii="Gadugi" w:hAnsi="Gadugi"/>
          <w:sz w:val="22"/>
          <w:lang w:val="en-GB" w:bidi="ar-SA"/>
        </w:rPr>
        <w:t>You can return to this journal as you progress through your CPD journey and reflect on your progress</w:t>
      </w:r>
      <w:r w:rsidRPr="004D724A">
        <w:rPr>
          <w:szCs w:val="24"/>
          <w:lang w:val="en-GB" w:bidi="ar-SA"/>
        </w:rPr>
        <w:t>.</w:t>
      </w:r>
    </w:p>
    <w:p w14:paraId="7A140DAC" w14:textId="781EF58A" w:rsidR="004D724A" w:rsidRDefault="004D724A" w:rsidP="005416A9">
      <w:pPr>
        <w:spacing w:after="0" w:line="240" w:lineRule="auto"/>
        <w:rPr>
          <w:rFonts w:ascii="Calibri" w:eastAsia="Calibri" w:hAnsi="Calibri" w:cs="Times New Roman"/>
          <w:sz w:val="22"/>
        </w:rPr>
      </w:pPr>
    </w:p>
    <w:p w14:paraId="56BEB4CE" w14:textId="53758579" w:rsidR="00303413" w:rsidRDefault="00303413" w:rsidP="005416A9">
      <w:pPr>
        <w:spacing w:after="0" w:line="240" w:lineRule="auto"/>
        <w:rPr>
          <w:rFonts w:ascii="Calibri" w:eastAsia="Calibri" w:hAnsi="Calibri" w:cs="Times New Roman"/>
          <w:sz w:val="22"/>
        </w:rPr>
      </w:pPr>
    </w:p>
    <w:p w14:paraId="5E8E53FD" w14:textId="1538F35E" w:rsidR="001C1C1A" w:rsidRDefault="001C1C1A" w:rsidP="005416A9">
      <w:pPr>
        <w:spacing w:after="0" w:line="240" w:lineRule="auto"/>
        <w:rPr>
          <w:rFonts w:ascii="Calibri" w:eastAsia="Calibri" w:hAnsi="Calibri" w:cs="Times New Roman"/>
          <w:sz w:val="22"/>
        </w:rPr>
      </w:pPr>
    </w:p>
    <w:p w14:paraId="44DD2A8D" w14:textId="77777777" w:rsidR="001C1C1A" w:rsidRPr="004D724A" w:rsidRDefault="001C1C1A" w:rsidP="005416A9">
      <w:pPr>
        <w:spacing w:after="0" w:line="240" w:lineRule="auto"/>
        <w:rPr>
          <w:rFonts w:ascii="Calibri" w:eastAsia="Calibri" w:hAnsi="Calibri" w:cs="Times New Roman"/>
          <w:sz w:val="22"/>
        </w:rPr>
      </w:pPr>
    </w:p>
    <w:p w14:paraId="148AEE2B" w14:textId="447BBD40" w:rsidR="004D724A" w:rsidRPr="00E17B86" w:rsidRDefault="004D724A" w:rsidP="005416A9">
      <w:pPr>
        <w:keepNext/>
        <w:keepLines/>
        <w:spacing w:after="0" w:line="240" w:lineRule="auto"/>
        <w:outlineLvl w:val="0"/>
        <w:rPr>
          <w:rFonts w:ascii="Calibri Light" w:eastAsia="Times New Roman" w:hAnsi="Calibri Light" w:cs="Times New Roman"/>
          <w:b/>
          <w:bCs/>
          <w:color w:val="2F5496"/>
          <w:sz w:val="26"/>
          <w:szCs w:val="26"/>
        </w:rPr>
      </w:pPr>
      <w:bookmarkStart w:id="3" w:name="_Toc72162638"/>
      <w:r w:rsidRPr="00E17B86">
        <w:rPr>
          <w:rFonts w:ascii="Calibri Light" w:eastAsia="Times New Roman" w:hAnsi="Calibri Light" w:cs="Times New Roman"/>
          <w:b/>
          <w:bCs/>
          <w:color w:val="2F5496"/>
          <w:sz w:val="26"/>
          <w:szCs w:val="26"/>
        </w:rPr>
        <w:lastRenderedPageBreak/>
        <w:t>Study tips</w:t>
      </w:r>
      <w:bookmarkEnd w:id="3"/>
    </w:p>
    <w:p w14:paraId="692429FE" w14:textId="6EE64FAF" w:rsidR="001C1C1A" w:rsidRPr="00736C2F" w:rsidRDefault="00303413" w:rsidP="005416A9">
      <w:pPr>
        <w:spacing w:line="240" w:lineRule="auto"/>
        <w:jc w:val="both"/>
        <w:rPr>
          <w:rFonts w:ascii="Gadugi" w:eastAsia="Calibri" w:hAnsi="Gadugi" w:cs="Times New Roman"/>
          <w:sz w:val="22"/>
        </w:rPr>
      </w:pPr>
      <w:r w:rsidRPr="00E17B86">
        <w:rPr>
          <w:rFonts w:ascii="Gadugi" w:eastAsia="Calibri" w:hAnsi="Gadugi" w:cs="Times New Roman"/>
          <w:sz w:val="22"/>
        </w:rPr>
        <w:t xml:space="preserve">Take your time to work through the activities, rather than trying to complete the whole unit at once. </w:t>
      </w:r>
      <w:r w:rsidR="004D724A" w:rsidRPr="00E17B86">
        <w:rPr>
          <w:rFonts w:ascii="Gadugi" w:eastAsia="Calibri" w:hAnsi="Gadugi" w:cs="Times New Roman"/>
          <w:sz w:val="22"/>
        </w:rPr>
        <w:t>Set yourself a timetable and choose a time to work through the tasks, then check and compare ideas with colleagues. Finally, remember to make notes in your learning journal as you go. This will help you remember more about the skills and knowledge you develop as you complete these units.</w:t>
      </w:r>
    </w:p>
    <w:p w14:paraId="6DF34F7F" w14:textId="3E2E1B30" w:rsidR="004D724A" w:rsidRPr="00E17B86" w:rsidRDefault="004D724A" w:rsidP="005416A9">
      <w:pPr>
        <w:keepNext/>
        <w:keepLines/>
        <w:spacing w:before="240" w:after="0" w:line="240" w:lineRule="auto"/>
        <w:outlineLvl w:val="0"/>
        <w:rPr>
          <w:rFonts w:asciiTheme="majorHAnsi" w:eastAsia="Times New Roman" w:hAnsiTheme="majorHAnsi" w:cstheme="majorHAnsi"/>
          <w:b/>
          <w:bCs/>
          <w:color w:val="1F3763"/>
          <w:sz w:val="26"/>
          <w:szCs w:val="26"/>
        </w:rPr>
      </w:pPr>
      <w:bookmarkStart w:id="4" w:name="_Toc72162639"/>
      <w:r w:rsidRPr="00E17B86">
        <w:rPr>
          <w:rFonts w:ascii="Calibri Light" w:eastAsia="Times New Roman" w:hAnsi="Calibri Light" w:cs="Times New Roman"/>
          <w:b/>
          <w:bCs/>
          <w:color w:val="2F5496"/>
          <w:sz w:val="26"/>
          <w:szCs w:val="26"/>
        </w:rPr>
        <w:t>Working alone or with colleagues</w:t>
      </w:r>
      <w:bookmarkEnd w:id="4"/>
    </w:p>
    <w:p w14:paraId="2A3DBE1D" w14:textId="04A8C480" w:rsidR="004D724A" w:rsidRPr="00E17B86" w:rsidRDefault="004D724A" w:rsidP="005416A9">
      <w:pPr>
        <w:spacing w:line="240" w:lineRule="auto"/>
        <w:jc w:val="both"/>
        <w:rPr>
          <w:rFonts w:ascii="Gadugi" w:eastAsia="Calibri" w:hAnsi="Gadugi" w:cs="Times New Roman"/>
          <w:sz w:val="22"/>
        </w:rPr>
      </w:pPr>
      <w:r w:rsidRPr="00E17B86">
        <w:rPr>
          <w:rFonts w:ascii="Gadugi" w:eastAsia="Calibri" w:hAnsi="Gadugi" w:cs="Times New Roman"/>
          <w:sz w:val="22"/>
        </w:rPr>
        <w:t>This unit is designed for self-study</w:t>
      </w:r>
      <w:r w:rsidR="00A86A1D" w:rsidRPr="00E17B86">
        <w:rPr>
          <w:rFonts w:ascii="Gadugi" w:eastAsia="Calibri" w:hAnsi="Gadugi" w:cs="Times New Roman"/>
          <w:sz w:val="22"/>
        </w:rPr>
        <w:t xml:space="preserve"> or can be </w:t>
      </w:r>
      <w:r w:rsidR="001C1C1A" w:rsidRPr="00E17B86">
        <w:rPr>
          <w:rFonts w:ascii="Gadugi" w:eastAsia="Calibri" w:hAnsi="Gadugi" w:cs="Times New Roman"/>
          <w:sz w:val="22"/>
        </w:rPr>
        <w:t>led by a facilitator</w:t>
      </w:r>
      <w:r w:rsidRPr="00E17B86">
        <w:rPr>
          <w:rFonts w:ascii="Gadugi" w:eastAsia="Calibri" w:hAnsi="Gadugi" w:cs="Times New Roman"/>
          <w:sz w:val="22"/>
        </w:rPr>
        <w:t xml:space="preserve">. The answers can be found after each activity. However, if possible, </w:t>
      </w:r>
      <w:r w:rsidRPr="00E17B86">
        <w:rPr>
          <w:rFonts w:ascii="Gadugi" w:eastAsia="Calibri" w:hAnsi="Gadugi" w:cs="Times New Roman"/>
          <w:b/>
          <w:bCs/>
          <w:sz w:val="22"/>
        </w:rPr>
        <w:t>we recommend working in a pair or group</w:t>
      </w:r>
      <w:r w:rsidRPr="00E17B86">
        <w:rPr>
          <w:rFonts w:ascii="Gadugi" w:eastAsia="Calibri" w:hAnsi="Gadugi" w:cs="Times New Roman"/>
          <w:sz w:val="22"/>
        </w:rPr>
        <w:t xml:space="preserve"> so you can share ideas, ask questions, check your work, and give feedback. </w:t>
      </w:r>
    </w:p>
    <w:p w14:paraId="1DB3257F" w14:textId="77777777" w:rsidR="004D724A" w:rsidRPr="00E17B86" w:rsidRDefault="004D724A" w:rsidP="005416A9">
      <w:pPr>
        <w:spacing w:line="240" w:lineRule="auto"/>
        <w:rPr>
          <w:rFonts w:ascii="Gadugi" w:eastAsia="Calibri" w:hAnsi="Gadugi" w:cs="Times New Roman"/>
          <w:sz w:val="22"/>
        </w:rPr>
      </w:pPr>
      <w:r w:rsidRPr="00E17B86">
        <w:rPr>
          <w:rFonts w:ascii="Gadugi" w:eastAsia="Calibri" w:hAnsi="Gadugi" w:cs="Times New Roman"/>
          <w:sz w:val="22"/>
        </w:rPr>
        <w:t xml:space="preserve">If you work in a pair or group, we recommend using </w:t>
      </w:r>
      <w:r w:rsidRPr="00E17B86">
        <w:rPr>
          <w:rFonts w:ascii="Gadugi" w:eastAsia="Calibri" w:hAnsi="Gadugi" w:cs="Times New Roman"/>
          <w:b/>
          <w:bCs/>
          <w:sz w:val="22"/>
        </w:rPr>
        <w:t>Think / Pair / Share</w:t>
      </w:r>
      <w:r w:rsidRPr="00E17B86">
        <w:rPr>
          <w:rFonts w:ascii="Gadugi" w:eastAsia="Calibri" w:hAnsi="Gadugi" w:cs="Times New Roman"/>
          <w:sz w:val="22"/>
        </w:rPr>
        <w:t xml:space="preserve"> for each activity. </w:t>
      </w:r>
    </w:p>
    <w:p w14:paraId="15A28FCF" w14:textId="02B07B1C" w:rsidR="00ED5715" w:rsidRPr="007E204E" w:rsidRDefault="00291EFE" w:rsidP="005416A9">
      <w:pPr>
        <w:spacing w:line="240" w:lineRule="auto"/>
        <w:rPr>
          <w:rFonts w:ascii="Calibri" w:eastAsia="Calibri" w:hAnsi="Calibri" w:cs="Times New Roman"/>
          <w:sz w:val="22"/>
        </w:rPr>
      </w:pPr>
      <w:r w:rsidRPr="004D724A">
        <w:rPr>
          <w:rFonts w:ascii="Calibri" w:eastAsia="Calibri" w:hAnsi="Calibri" w:cs="Times New Roman"/>
          <w:noProof/>
          <w:sz w:val="22"/>
        </w:rPr>
        <mc:AlternateContent>
          <mc:Choice Requires="wps">
            <w:drawing>
              <wp:anchor distT="45720" distB="45720" distL="114300" distR="114300" simplePos="0" relativeHeight="251962368" behindDoc="0" locked="0" layoutInCell="1" allowOverlap="1" wp14:anchorId="59A646A7" wp14:editId="24532A8F">
                <wp:simplePos x="0" y="0"/>
                <wp:positionH relativeFrom="margin">
                  <wp:posOffset>2743200</wp:posOffset>
                </wp:positionH>
                <wp:positionV relativeFrom="paragraph">
                  <wp:posOffset>1628775</wp:posOffset>
                </wp:positionV>
                <wp:extent cx="2430780" cy="774700"/>
                <wp:effectExtent l="0" t="0" r="26670" b="25400"/>
                <wp:wrapNone/>
                <wp:docPr id="2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0780" cy="774700"/>
                        </a:xfrm>
                        <a:prstGeom prst="rect">
                          <a:avLst/>
                        </a:prstGeom>
                        <a:solidFill>
                          <a:srgbClr val="4472C4">
                            <a:lumMod val="40000"/>
                            <a:lumOff val="60000"/>
                          </a:srgbClr>
                        </a:solidFill>
                        <a:ln w="12700" cap="flat" cmpd="sng" algn="ctr">
                          <a:solidFill>
                            <a:sysClr val="windowText" lastClr="000000"/>
                          </a:solidFill>
                          <a:prstDash val="solid"/>
                          <a:miter lim="800000"/>
                          <a:headEnd/>
                          <a:tailEnd/>
                        </a:ln>
                        <a:effectLst/>
                      </wps:spPr>
                      <wps:txbx>
                        <w:txbxContent>
                          <w:p w14:paraId="6759F398" w14:textId="77777777" w:rsidR="00B81AEA" w:rsidRPr="00E17B86" w:rsidRDefault="00B81AEA" w:rsidP="00251850">
                            <w:pPr>
                              <w:spacing w:line="240" w:lineRule="auto"/>
                              <w:rPr>
                                <w:rFonts w:ascii="Gadugi" w:hAnsi="Gadugi"/>
                                <w:szCs w:val="24"/>
                              </w:rPr>
                            </w:pPr>
                            <w:r w:rsidRPr="00E17B86">
                              <w:rPr>
                                <w:rFonts w:ascii="Gadugi" w:hAnsi="Gadugi"/>
                                <w:szCs w:val="24"/>
                              </w:rPr>
                              <w:t>Discuss your ideas in a group, and then check the answers on the next page(s) together.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9A646A7" id="_x0000_s1028" type="#_x0000_t202" style="position:absolute;margin-left:3in;margin-top:128.25pt;width:191.4pt;height:61pt;z-index:25196236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dYUZdAIAAOIEAAAOAAAAZHJzL2Uyb0RvYy54bWysVMtu2zAQvBfoPxC8N5JVNU6FyEHqNEWB&#10;9AEk/YA1RUlE+SpJW3K/vkvScZz0VlQHguSSw9mZXV1ezUqSHXdeGN3SxVlJCdfMdEIPLf3xcPvm&#10;ghIfQHcgjeYt3XNPr1avX11OtuGVGY3suCMIon0z2ZaOIdimKDwbuQJ/ZizXGOyNUxBw6YaiczAh&#10;upJFVZbnxWRcZ51h3HvcvclBukr4fc9Z+Nb3ngciW4rcQhpdGjdxLFaX0AwO7CjYgQb8AwsFQuOj&#10;R6gbCEC2TvwFpQRzxps+nDGjCtP3gvGUA2azKF9kcz+C5SkXFMfbo0z+/8Gyr7vvjoiupRXKo0Gh&#10;Rw98DuSDmUkV5Zmsb/DUvcVzYcZttDml6u2dYT890WY9gh74tXNmGjl0SG8RbxYnVzOOjyCb6Yvp&#10;8BnYBpOA5t6pqB2qQRAdeeyP1kQqDDer+m25vMAQw9hyWS/L5F0BzeNt63z4xI0icdJSh9YndNjd&#10;+RDZQPN4JD7mjRTdrZAyLdywWUtHdoBlUtfLal2nu3KrkOthu8Qv1wtuY1Xl7fPHbcT3GSa99Qxf&#10;ajKhKFVkTRhgnfcSAk6VReW9HigBOWADseCyts/Y7f2RHJZ+Z6boECUSfMAAapW+JPmLxGLGN+DH&#10;zDVxyikoEbDvpFAtvTjehiba91F3qSsCCJnnmJrUUSeeOuqgZ3Q3GpqtDfNmznUUH4ixjen2aLcz&#10;uenwJ4GT0bjflEzYcJj3ry04jnl81lgy7xd1jeqEtKjfLWM9utPI5jQCmiFUS1GGPF2H1NWRpTbX&#10;WFq9SK4/MTkUJDZSMujQ9LFTT9fp1NOvafUHAAD//wMAUEsDBBQABgAIAAAAIQDS4C+c4QAAAAsB&#10;AAAPAAAAZHJzL2Rvd25yZXYueG1sTI/RSsNAEEXfBf9hGcE3u2nSpCFmU7RShCKirR8wyY5JMDsb&#10;sts2/r3rkz4Oc7n3nHIzm0GcaXK9ZQXLRQSCuLG651bBx3F3l4NwHlnjYJkUfJODTXV9VWKh7YXf&#10;6XzwrQgl7ApU0Hk/FlK6piODbmFH4vD7tJNBH86plXrCSyg3g4yjKJMGew4LHY607aj5OpyMgufj&#10;q0Ttd+vHp3Rf77OXZOvfEqVub+aHexCeZv8Xhl/8gA5VYKrtibUTg4JVEgcXryBOsxRESOTLVZCp&#10;FSTrPAVZlfK/Q/UDAAD//wMAUEsBAi0AFAAGAAgAAAAhALaDOJL+AAAA4QEAABMAAAAAAAAAAAAA&#10;AAAAAAAAAFtDb250ZW50X1R5cGVzXS54bWxQSwECLQAUAAYACAAAACEAOP0h/9YAAACUAQAACwAA&#10;AAAAAAAAAAAAAAAvAQAAX3JlbHMvLnJlbHNQSwECLQAUAAYACAAAACEAsnWFGXQCAADiBAAADgAA&#10;AAAAAAAAAAAAAAAuAgAAZHJzL2Uyb0RvYy54bWxQSwECLQAUAAYACAAAACEA0uAvnOEAAAALAQAA&#10;DwAAAAAAAAAAAAAAAADOBAAAZHJzL2Rvd25yZXYueG1sUEsFBgAAAAAEAAQA8wAAANwFAAAAAA==&#10;" fillcolor="#b4c7e7" strokecolor="windowText" strokeweight="1pt">
                <v:textbox>
                  <w:txbxContent>
                    <w:p w14:paraId="6759F398" w14:textId="77777777" w:rsidR="00B81AEA" w:rsidRPr="00E17B86" w:rsidRDefault="00B81AEA" w:rsidP="00251850">
                      <w:pPr>
                        <w:spacing w:line="240" w:lineRule="auto"/>
                        <w:rPr>
                          <w:rFonts w:ascii="Gadugi" w:hAnsi="Gadugi"/>
                          <w:szCs w:val="24"/>
                        </w:rPr>
                      </w:pPr>
                      <w:r w:rsidRPr="00E17B86">
                        <w:rPr>
                          <w:rFonts w:ascii="Gadugi" w:hAnsi="Gadugi"/>
                          <w:szCs w:val="24"/>
                        </w:rPr>
                        <w:t>Discuss your ideas in a group, and then check the answers on the next page(s) together.</w:t>
                      </w:r>
                    </w:p>
                  </w:txbxContent>
                </v:textbox>
                <w10:wrap anchorx="margin"/>
              </v:shape>
            </w:pict>
          </mc:Fallback>
        </mc:AlternateContent>
      </w:r>
      <w:r w:rsidRPr="004D724A">
        <w:rPr>
          <w:rFonts w:ascii="Calibri" w:eastAsia="Calibri" w:hAnsi="Calibri" w:cs="Times New Roman"/>
          <w:noProof/>
          <w:sz w:val="22"/>
        </w:rPr>
        <mc:AlternateContent>
          <mc:Choice Requires="wps">
            <w:drawing>
              <wp:anchor distT="45720" distB="45720" distL="114300" distR="114300" simplePos="0" relativeHeight="251961344" behindDoc="0" locked="0" layoutInCell="1" allowOverlap="1" wp14:anchorId="5CD5E2D0" wp14:editId="2A8FD2C8">
                <wp:simplePos x="0" y="0"/>
                <wp:positionH relativeFrom="margin">
                  <wp:posOffset>2740025</wp:posOffset>
                </wp:positionH>
                <wp:positionV relativeFrom="paragraph">
                  <wp:posOffset>910590</wp:posOffset>
                </wp:positionV>
                <wp:extent cx="2439007" cy="572494"/>
                <wp:effectExtent l="0" t="0" r="19050" b="18415"/>
                <wp:wrapNone/>
                <wp:docPr id="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39007" cy="572494"/>
                        </a:xfrm>
                        <a:prstGeom prst="rect">
                          <a:avLst/>
                        </a:prstGeom>
                        <a:solidFill>
                          <a:srgbClr val="66FF66"/>
                        </a:solidFill>
                        <a:ln w="12700" cap="flat" cmpd="sng" algn="ctr">
                          <a:solidFill>
                            <a:sysClr val="windowText" lastClr="000000"/>
                          </a:solidFill>
                          <a:prstDash val="solid"/>
                          <a:miter lim="800000"/>
                          <a:headEnd/>
                          <a:tailEnd/>
                        </a:ln>
                        <a:effectLst/>
                      </wps:spPr>
                      <wps:txbx>
                        <w:txbxContent>
                          <w:p w14:paraId="306FEFF8" w14:textId="77777777" w:rsidR="00B81AEA" w:rsidRPr="00E17B86" w:rsidRDefault="00B81AEA" w:rsidP="00251850">
                            <w:pPr>
                              <w:spacing w:line="240" w:lineRule="auto"/>
                              <w:rPr>
                                <w:rFonts w:ascii="Gadugi" w:hAnsi="Gadugi"/>
                                <w:szCs w:val="24"/>
                              </w:rPr>
                            </w:pPr>
                            <w:r w:rsidRPr="00E17B86">
                              <w:rPr>
                                <w:rFonts w:ascii="Gadugi" w:hAnsi="Gadugi"/>
                                <w:szCs w:val="24"/>
                              </w:rPr>
                              <w:t>Check your answers with your partner.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CD5E2D0" id="_x0000_s1029" type="#_x0000_t202" style="position:absolute;margin-left:215.75pt;margin-top:71.7pt;width:192.05pt;height:45.1pt;z-index:25196134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XEMMXgIAAKkEAAAOAAAAZHJzL2Uyb0RvYy54bWysVNtu2zAMfR+wfxD0vtpJvbQ16hRdsgwD&#10;ugvQ7gMYWbaFSaInqbGzrx8lp2m67WmYHwRJpA4PeUhf34xGs510XqGt+Ows50xagbWybcW/PWze&#10;XHLmA9gaNFpZ8b30/Gb5+tX10Jdyjh3qWjpGINaXQ1/xLoS+zDIvOmnAn2EvLRkbdAYCHV2b1Q4G&#10;Qjc6m+f5IhvQ1b1DIb2n2/Vk5MuE3zRShC9N42VguuLELaTVpXUb12x5DWXroO+UONCAf2BhQFkK&#10;eoRaQwD26NQfUEYJhx6bcCbQZNg0SsiUA2Uzy3/L5r6DXqZcqDi+P5bJ/z9Y8Xn31TFVk3YFZxYM&#10;afQgx8De4cjmsTxD70vyuu/JL4x0Ta4pVd/fofjumcVVB7aVt87h0Emoid4svsxOnk44PoJsh09Y&#10;Uxh4DJiAxsaZWDuqBiN0kml/lCZSEXQ5L86v8vyCM0G2txfz4qpIIaB8et07Hz5INCxuKu5I+oQO&#10;uzsfIhson1xiMI9a1RuldTq4drvSju2A2mSx2GwWiwP6Czdt2UC5zS9y4iiA2rXREGhreiqgty1n&#10;oFuaAxHcVKIXQfb+GIM6uMYhFpozDT6QgVJO398CR+Jr8N1EMHGKblAaFWh8tDIVvzy+hjKq8N7W&#10;ySWA0tOeKqBtfCXTYBzKEkWKukwKhXE7pnY4jwGibYv1nlRzOM0OzTptOnQ/ORtobijvH4/gJOXx&#10;0ZLyV7OiiIOWDgUpRQd3atmeWsAKgqo4lWHarkIazsjS4i11SKOSeM9MDn1F85A0PcxuHLjTc/J6&#10;/sMsfwEAAP//AwBQSwMEFAAGAAgAAAAhAEFoiczhAAAACwEAAA8AAABkcnMvZG93bnJldi54bWxM&#10;j8FOwzAQRO9I/IO1SNyokzqNohCnqioBR0SphLg58ZKkxHZku2ng61lOcFzN08zbaruYkc3ow+Cs&#10;hHSVAEPbOj3YTsLx9eGuABaislqNzqKELwywra+vKlVqd7EvOB9ix6jEhlJJ6GOcSs5D26NRYeUm&#10;tJR9OG9UpNN3XHt1oXIz8nWS5NyowdJCrybc99h+Hs5GwtiG56d3/3jq9Hx82zX77yIXJylvb5bd&#10;PbCIS/yD4Vef1KEmp8adrQ5slJCJdEMoBZnIgBFRpJscWCNhLUQOvK74/x/qHwAAAP//AwBQSwEC&#10;LQAUAAYACAAAACEAtoM4kv4AAADhAQAAEwAAAAAAAAAAAAAAAAAAAAAAW0NvbnRlbnRfVHlwZXNd&#10;LnhtbFBLAQItABQABgAIAAAAIQA4/SH/1gAAAJQBAAALAAAAAAAAAAAAAAAAAC8BAABfcmVscy8u&#10;cmVsc1BLAQItABQABgAIAAAAIQDdXEMMXgIAAKkEAAAOAAAAAAAAAAAAAAAAAC4CAABkcnMvZTJv&#10;RG9jLnhtbFBLAQItABQABgAIAAAAIQBBaInM4QAAAAsBAAAPAAAAAAAAAAAAAAAAALgEAABkcnMv&#10;ZG93bnJldi54bWxQSwUGAAAAAAQABADzAAAAxgUAAAAA&#10;" fillcolor="#6f6" strokecolor="windowText" strokeweight="1pt">
                <v:textbox>
                  <w:txbxContent>
                    <w:p w14:paraId="306FEFF8" w14:textId="77777777" w:rsidR="00B81AEA" w:rsidRPr="00E17B86" w:rsidRDefault="00B81AEA" w:rsidP="00251850">
                      <w:pPr>
                        <w:spacing w:line="240" w:lineRule="auto"/>
                        <w:rPr>
                          <w:rFonts w:ascii="Gadugi" w:hAnsi="Gadugi"/>
                          <w:szCs w:val="24"/>
                        </w:rPr>
                      </w:pPr>
                      <w:r w:rsidRPr="00E17B86">
                        <w:rPr>
                          <w:rFonts w:ascii="Gadugi" w:hAnsi="Gadugi"/>
                          <w:szCs w:val="24"/>
                        </w:rPr>
                        <w:t>Check your answers with your partner.</w:t>
                      </w:r>
                    </w:p>
                  </w:txbxContent>
                </v:textbox>
                <w10:wrap anchorx="margin"/>
              </v:shape>
            </w:pict>
          </mc:Fallback>
        </mc:AlternateContent>
      </w:r>
      <w:r w:rsidRPr="004D724A">
        <w:rPr>
          <w:rFonts w:ascii="Calibri" w:eastAsia="Calibri" w:hAnsi="Calibri" w:cs="Times New Roman"/>
          <w:noProof/>
          <w:sz w:val="22"/>
        </w:rPr>
        <mc:AlternateContent>
          <mc:Choice Requires="wps">
            <w:drawing>
              <wp:anchor distT="45720" distB="45720" distL="114300" distR="114300" simplePos="0" relativeHeight="251960320" behindDoc="0" locked="0" layoutInCell="1" allowOverlap="1" wp14:anchorId="772C9995" wp14:editId="6A9603FE">
                <wp:simplePos x="0" y="0"/>
                <wp:positionH relativeFrom="margin">
                  <wp:posOffset>2726690</wp:posOffset>
                </wp:positionH>
                <wp:positionV relativeFrom="paragraph">
                  <wp:posOffset>205105</wp:posOffset>
                </wp:positionV>
                <wp:extent cx="2360930" cy="572135"/>
                <wp:effectExtent l="0" t="0" r="20320" b="18415"/>
                <wp:wrapNone/>
                <wp:docPr id="4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572135"/>
                        </a:xfrm>
                        <a:prstGeom prst="rect">
                          <a:avLst/>
                        </a:prstGeom>
                        <a:solidFill>
                          <a:srgbClr val="FFC000">
                            <a:lumMod val="60000"/>
                            <a:lumOff val="40000"/>
                          </a:srgbClr>
                        </a:solidFill>
                        <a:ln w="12700" cap="flat" cmpd="sng" algn="ctr">
                          <a:solidFill>
                            <a:sysClr val="windowText" lastClr="000000"/>
                          </a:solidFill>
                          <a:prstDash val="solid"/>
                          <a:miter lim="800000"/>
                          <a:headEnd/>
                          <a:tailEnd/>
                        </a:ln>
                        <a:effectLst/>
                      </wps:spPr>
                      <wps:txbx>
                        <w:txbxContent>
                          <w:p w14:paraId="1F0F550B" w14:textId="77777777" w:rsidR="00B81AEA" w:rsidRPr="00E17B86" w:rsidRDefault="00B81AEA" w:rsidP="00251850">
                            <w:pPr>
                              <w:spacing w:line="240" w:lineRule="auto"/>
                              <w:rPr>
                                <w:rFonts w:ascii="Gadugi" w:hAnsi="Gadugi"/>
                                <w:szCs w:val="24"/>
                              </w:rPr>
                            </w:pPr>
                            <w:r w:rsidRPr="00E17B86">
                              <w:rPr>
                                <w:rFonts w:ascii="Gadugi" w:hAnsi="Gadugi"/>
                                <w:szCs w:val="24"/>
                              </w:rPr>
                              <w:t>Work alone and make brief notes of your own ideas.</w:t>
                            </w:r>
                          </w:p>
                        </w:txbxContent>
                      </wps:txbx>
                      <wps:bodyPr rot="0" vert="horz" wrap="square" lIns="91440" tIns="45720" rIns="91440" bIns="45720" anchor="t" anchorCtr="0">
                        <a:noAutofit/>
                      </wps:bodyPr>
                    </wps:wsp>
                  </a:graphicData>
                </a:graphic>
                <wp14:sizeRelH relativeFrom="margin">
                  <wp14:pctWidth>40000</wp14:pctWidth>
                </wp14:sizeRelH>
                <wp14:sizeRelV relativeFrom="margin">
                  <wp14:pctHeight>0</wp14:pctHeight>
                </wp14:sizeRelV>
              </wp:anchor>
            </w:drawing>
          </mc:Choice>
          <mc:Fallback xmlns="">
            <w:pict>
              <v:shape w14:anchorId="772C9995" id="_x0000_s1030" type="#_x0000_t202" style="position:absolute;margin-left:214.7pt;margin-top:16.15pt;width:185.9pt;height:45.05pt;z-index:251960320;visibility:visible;mso-wrap-style:square;mso-width-percent:400;mso-height-percent:0;mso-wrap-distance-left:9pt;mso-wrap-distance-top:3.6pt;mso-wrap-distance-right:9pt;mso-wrap-distance-bottom:3.6pt;mso-position-horizontal:absolute;mso-position-horizontal-relative:margin;mso-position-vertical:absolute;mso-position-vertical-relative:text;mso-width-percent:40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XLdgIAAOMEAAAOAAAAZHJzL2Uyb0RvYy54bWysVMlu2zAQvRfoPxC8N5JlZxMiB6lTFwXS&#10;BUj6AWOKkoiSHJWkLblf3yHlOE57K6oDQc7yZnkzurkdjWY76bxCW/HZWc6ZtAJrZduKf39av7vi&#10;zAewNWi0suJ76fnt8u2bm6EvZYEd6lo6RiDWl0Nf8S6EvswyLzppwJ9hLy0pG3QGAj1dm9UOBkI3&#10;Oivy/CIb0NW9QyG9J+n9pOTLhN80UoSvTeNlYLrilFtIp0vnJp7Z8gbK1kHfKXFIA/4hCwPKUtAj&#10;1D0EYFun/oIySjj02IQzgSbDplFCphqomln+RzWPHfQy1ULN8f2xTf7/wYovu2+Oqbrii2LOmQVD&#10;JD3JMbD3OLIi9mfofUlmjz0ZhpHExHOq1fcPKH54ZnHVgW3lnXM4dBJqym8WPbMT1wnHR5DN8Blr&#10;CgPbgAlobJyJzaN2MEInnvZHbmIqgoTF/CK/npNKkO78spjNz1MIKJ+9e+fDR4mGxUvFHXGf0GH3&#10;4EPMBspnkxjMo1b1WmmdHq7drLRjO6A5Wa9XeZ4nX701lOskviDhYWBITGM1iRfPYsL3E0yK9Qpf&#10;WzZQU4pLQmACaNAbDYGupqfWe9tyBrqlDRLBTb19ld3eH5Oj2a9xiAxxpsEHUlCv0nfox6vAseJ7&#10;8N2Ua1JFMyiNCrR4WpmKXx29oYz0fbB1Mgmg9HSn0rSNXjKt1KGfkd1I6ERtGDfjNEgxQNRtsN4T&#10;3Q6nraO/BF06dL84G2jjqO6fW3CS6vhkaWSuZ4tFXNH0WBDF9HCnms2pBqwgqIpTG6brKqS1jlla&#10;vKPRalRi/SWTw0DSJiWCDlsfV/X0naxe/k3L3wAAAP//AwBQSwMEFAAGAAgAAAAhAGh9Hf3hAAAA&#10;CgEAAA8AAABkcnMvZG93bnJldi54bWxMj8tOwzAQRfdI/IM1SOyoXTelJcSpUBHQBaJqeazdZEgi&#10;4nGI3Tb9e4YVLEf36N4z2WJwrThgHxpPBsYjBQKp8GVDlYG314erOYgQLZW29YQGThhgkZ+fZTYt&#10;/ZE2eNjGSnAJhdQaqGPsUilDUaOzYeQ7JM4+fe9s5LOvZNnbI5e7VmqlrqWzDfFCbTtc1lh8bffO&#10;wPpleQrvsyd1v/7Glfx4nD6jmhpzeTHc3YKIOMQ/GH71WR1ydtr5PZVBtAYSfZMwamCiJyAYmKux&#10;BrFjUusEZJ7J/y/kPwAAAP//AwBQSwECLQAUAAYACAAAACEAtoM4kv4AAADhAQAAEwAAAAAAAAAA&#10;AAAAAAAAAAAAW0NvbnRlbnRfVHlwZXNdLnhtbFBLAQItABQABgAIAAAAIQA4/SH/1gAAAJQBAAAL&#10;AAAAAAAAAAAAAAAAAC8BAABfcmVscy8ucmVsc1BLAQItABQABgAIAAAAIQCnd+XLdgIAAOMEAAAO&#10;AAAAAAAAAAAAAAAAAC4CAABkcnMvZTJvRG9jLnhtbFBLAQItABQABgAIAAAAIQBofR394QAAAAoB&#10;AAAPAAAAAAAAAAAAAAAAANAEAABkcnMvZG93bnJldi54bWxQSwUGAAAAAAQABADzAAAA3gUAAAAA&#10;" fillcolor="#ffd966" strokecolor="windowText" strokeweight="1pt">
                <v:textbox>
                  <w:txbxContent>
                    <w:p w14:paraId="1F0F550B" w14:textId="77777777" w:rsidR="00B81AEA" w:rsidRPr="00E17B86" w:rsidRDefault="00B81AEA" w:rsidP="00251850">
                      <w:pPr>
                        <w:spacing w:line="240" w:lineRule="auto"/>
                        <w:rPr>
                          <w:rFonts w:ascii="Gadugi" w:hAnsi="Gadugi"/>
                          <w:szCs w:val="24"/>
                        </w:rPr>
                      </w:pPr>
                      <w:r w:rsidRPr="00E17B86">
                        <w:rPr>
                          <w:rFonts w:ascii="Gadugi" w:hAnsi="Gadugi"/>
                          <w:szCs w:val="24"/>
                        </w:rPr>
                        <w:t>Work alone and make brief notes of your own ideas.</w:t>
                      </w:r>
                    </w:p>
                  </w:txbxContent>
                </v:textbox>
                <w10:wrap anchorx="margin"/>
              </v:shape>
            </w:pict>
          </mc:Fallback>
        </mc:AlternateContent>
      </w:r>
      <w:r w:rsidR="004D724A" w:rsidRPr="004D724A">
        <w:rPr>
          <w:rFonts w:ascii="Calibri" w:eastAsia="Calibri" w:hAnsi="Calibri" w:cs="Times New Roman"/>
          <w:noProof/>
          <w:sz w:val="22"/>
        </w:rPr>
        <w:drawing>
          <wp:inline distT="0" distB="0" distL="0" distR="0" wp14:anchorId="6DCE5682" wp14:editId="6D2747EE">
            <wp:extent cx="2330450" cy="2495550"/>
            <wp:effectExtent l="0" t="0" r="0" b="19050"/>
            <wp:docPr id="13" name="Diagram 1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bookmarkEnd w:id="2"/>
    </w:p>
    <w:p w14:paraId="6354D6C4" w14:textId="77777777" w:rsidR="001C1C1A" w:rsidRDefault="001C1C1A" w:rsidP="005416A9">
      <w:pPr>
        <w:shd w:val="clear" w:color="auto" w:fill="FFFFFF"/>
        <w:spacing w:after="100" w:afterAutospacing="1" w:line="240" w:lineRule="auto"/>
        <w:rPr>
          <w:rFonts w:eastAsia="Times New Roman" w:cstheme="minorHAnsi"/>
          <w:b/>
          <w:bCs/>
          <w:color w:val="212529"/>
          <w:szCs w:val="24"/>
          <w:lang w:bidi="ar-SA"/>
        </w:rPr>
      </w:pPr>
    </w:p>
    <w:p w14:paraId="328D7525" w14:textId="13000FAB" w:rsidR="00ED5715" w:rsidRDefault="00ED5715" w:rsidP="005416A9">
      <w:pPr>
        <w:spacing w:line="240" w:lineRule="auto"/>
        <w:rPr>
          <w:rFonts w:ascii="Segoe UI" w:eastAsia="Times New Roman" w:hAnsi="Segoe UI" w:cs="Segoe UI"/>
          <w:b/>
          <w:bCs/>
          <w:i/>
          <w:iCs/>
          <w:color w:val="FF0000"/>
          <w:sz w:val="23"/>
          <w:szCs w:val="23"/>
          <w:lang w:bidi="ar-SA"/>
        </w:rPr>
      </w:pPr>
    </w:p>
    <w:p w14:paraId="6B0F7F39" w14:textId="1DCA9C61" w:rsidR="009D23B3" w:rsidRPr="0072168B" w:rsidRDefault="009D23B3" w:rsidP="005416A9">
      <w:pPr>
        <w:pStyle w:val="Heading1"/>
        <w:spacing w:line="240" w:lineRule="auto"/>
        <w:rPr>
          <w:b/>
          <w:bCs/>
          <w:sz w:val="26"/>
          <w:szCs w:val="26"/>
        </w:rPr>
      </w:pPr>
      <w:r w:rsidRPr="0072168B">
        <w:rPr>
          <w:b/>
          <w:bCs/>
          <w:sz w:val="26"/>
          <w:szCs w:val="26"/>
        </w:rPr>
        <w:t xml:space="preserve">Learning outcomes </w:t>
      </w:r>
      <w:r w:rsidR="00ED5715" w:rsidRPr="0072168B">
        <w:rPr>
          <w:b/>
          <w:bCs/>
          <w:sz w:val="26"/>
          <w:szCs w:val="26"/>
        </w:rPr>
        <w:t xml:space="preserve">for module </w:t>
      </w:r>
      <w:r w:rsidR="003F424F">
        <w:rPr>
          <w:b/>
          <w:bCs/>
          <w:sz w:val="26"/>
          <w:szCs w:val="26"/>
        </w:rPr>
        <w:t>7</w:t>
      </w:r>
    </w:p>
    <w:tbl>
      <w:tblPr>
        <w:tblStyle w:val="TableGrid"/>
        <w:tblW w:w="9918" w:type="dxa"/>
        <w:tblLook w:val="04A0" w:firstRow="1" w:lastRow="0" w:firstColumn="1" w:lastColumn="0" w:noHBand="0" w:noVBand="1"/>
      </w:tblPr>
      <w:tblGrid>
        <w:gridCol w:w="9918"/>
      </w:tblGrid>
      <w:tr w:rsidR="009D23B3" w:rsidRPr="00AA5EC4" w14:paraId="19A1B02B" w14:textId="77777777" w:rsidTr="00762376">
        <w:trPr>
          <w:trHeight w:val="1922"/>
        </w:trPr>
        <w:tc>
          <w:tcPr>
            <w:tcW w:w="9918" w:type="dxa"/>
            <w:shd w:val="clear" w:color="auto" w:fill="E2EFD9" w:themeFill="accent6" w:themeFillTint="33"/>
          </w:tcPr>
          <w:p w14:paraId="4B46D4DF" w14:textId="77777777" w:rsidR="00231833" w:rsidRDefault="00231833" w:rsidP="00597FDF">
            <w:pPr>
              <w:autoSpaceDE w:val="0"/>
              <w:autoSpaceDN w:val="0"/>
              <w:adjustRightInd w:val="0"/>
              <w:rPr>
                <w:rFonts w:ascii="Gadugi" w:hAnsi="Gadugi" w:cs="Calibri"/>
                <w:b/>
                <w:bCs/>
                <w:kern w:val="1"/>
                <w:sz w:val="22"/>
                <w:lang w:eastAsia="en-GB" w:bidi="ar-SA"/>
              </w:rPr>
            </w:pPr>
            <w:bookmarkStart w:id="5" w:name="_Hlk72146571"/>
            <w:bookmarkStart w:id="6" w:name="_Hlk71729982"/>
          </w:p>
          <w:p w14:paraId="153CCAAD" w14:textId="78B823EB" w:rsidR="009D23B3" w:rsidRPr="00597FDF" w:rsidRDefault="009D23B3" w:rsidP="00597FDF">
            <w:pPr>
              <w:autoSpaceDE w:val="0"/>
              <w:autoSpaceDN w:val="0"/>
              <w:adjustRightInd w:val="0"/>
              <w:rPr>
                <w:rFonts w:ascii="Gadugi" w:hAnsi="Gadugi" w:cs="Calibri"/>
                <w:b/>
                <w:bCs/>
                <w:kern w:val="1"/>
                <w:sz w:val="22"/>
                <w:lang w:eastAsia="en-GB" w:bidi="ar-SA"/>
              </w:rPr>
            </w:pPr>
            <w:r w:rsidRPr="00597FDF">
              <w:rPr>
                <w:rFonts w:ascii="Gadugi" w:hAnsi="Gadugi" w:cs="Calibri"/>
                <w:b/>
                <w:bCs/>
                <w:kern w:val="1"/>
                <w:sz w:val="22"/>
                <w:lang w:eastAsia="en-GB" w:bidi="ar-SA"/>
              </w:rPr>
              <w:t xml:space="preserve">By working through this </w:t>
            </w:r>
            <w:r w:rsidR="00C87502" w:rsidRPr="00597FDF">
              <w:rPr>
                <w:rFonts w:ascii="Gadugi" w:hAnsi="Gadugi" w:cs="Calibri"/>
                <w:b/>
                <w:bCs/>
                <w:kern w:val="1"/>
                <w:sz w:val="22"/>
                <w:lang w:eastAsia="en-GB" w:bidi="ar-SA"/>
              </w:rPr>
              <w:t>module,</w:t>
            </w:r>
            <w:r w:rsidRPr="00597FDF">
              <w:rPr>
                <w:rFonts w:ascii="Gadugi" w:hAnsi="Gadugi" w:cs="Calibri"/>
                <w:b/>
                <w:bCs/>
                <w:kern w:val="1"/>
                <w:sz w:val="22"/>
                <w:lang w:eastAsia="en-GB" w:bidi="ar-SA"/>
              </w:rPr>
              <w:t xml:space="preserve"> you will be able to:</w:t>
            </w:r>
          </w:p>
          <w:p w14:paraId="29B56198" w14:textId="01DE5722" w:rsidR="007A7AEC" w:rsidRPr="007A7AEC" w:rsidRDefault="007A7AEC" w:rsidP="0034565A">
            <w:pPr>
              <w:numPr>
                <w:ilvl w:val="0"/>
                <w:numId w:val="11"/>
              </w:numPr>
              <w:spacing w:after="160" w:line="259" w:lineRule="auto"/>
              <w:contextualSpacing/>
              <w:rPr>
                <w:rFonts w:ascii="Gadugi" w:hAnsi="Gadugi"/>
                <w:b/>
                <w:bCs/>
                <w:sz w:val="22"/>
                <w:lang w:val="en-US"/>
              </w:rPr>
            </w:pPr>
            <w:bookmarkStart w:id="7" w:name="_Hlk75887183"/>
            <w:r w:rsidRPr="003A3035">
              <w:rPr>
                <w:rFonts w:ascii="Gadugi" w:hAnsi="Gadugi"/>
                <w:b/>
                <w:bCs/>
                <w:sz w:val="22"/>
                <w:lang w:val="en-US"/>
              </w:rPr>
              <w:t>d</w:t>
            </w:r>
            <w:r w:rsidRPr="007A7AEC">
              <w:rPr>
                <w:rFonts w:ascii="Gadugi" w:hAnsi="Gadugi"/>
                <w:b/>
                <w:bCs/>
                <w:sz w:val="22"/>
                <w:lang w:val="en-US"/>
              </w:rPr>
              <w:t xml:space="preserve">emonstrate the use of flipped </w:t>
            </w:r>
            <w:r w:rsidR="00CB4786">
              <w:rPr>
                <w:rFonts w:ascii="Gadugi" w:hAnsi="Gadugi"/>
                <w:b/>
                <w:bCs/>
                <w:sz w:val="22"/>
                <w:lang w:val="en-US"/>
              </w:rPr>
              <w:t xml:space="preserve">learning </w:t>
            </w:r>
            <w:r w:rsidRPr="007A7AEC">
              <w:rPr>
                <w:rFonts w:ascii="Gadugi" w:hAnsi="Gadugi"/>
                <w:b/>
                <w:bCs/>
                <w:sz w:val="22"/>
                <w:lang w:val="en-US"/>
              </w:rPr>
              <w:t>to involve students in their own learning.</w:t>
            </w:r>
          </w:p>
          <w:p w14:paraId="2E6DCB2D" w14:textId="25D7750C" w:rsidR="007A7AEC" w:rsidRPr="007A7AEC" w:rsidRDefault="007A7AEC" w:rsidP="0034565A">
            <w:pPr>
              <w:numPr>
                <w:ilvl w:val="0"/>
                <w:numId w:val="11"/>
              </w:numPr>
              <w:spacing w:after="160" w:line="259" w:lineRule="auto"/>
              <w:contextualSpacing/>
              <w:rPr>
                <w:rFonts w:ascii="Gadugi" w:hAnsi="Gadugi"/>
                <w:b/>
                <w:bCs/>
                <w:sz w:val="22"/>
                <w:lang w:val="en-US"/>
              </w:rPr>
            </w:pPr>
            <w:r w:rsidRPr="003A3035">
              <w:rPr>
                <w:rFonts w:ascii="Gadugi" w:hAnsi="Gadugi"/>
                <w:b/>
                <w:bCs/>
                <w:sz w:val="22"/>
                <w:lang w:val="en-US"/>
              </w:rPr>
              <w:t>d</w:t>
            </w:r>
            <w:r w:rsidRPr="007A7AEC">
              <w:rPr>
                <w:rFonts w:ascii="Gadugi" w:hAnsi="Gadugi"/>
                <w:b/>
                <w:bCs/>
                <w:sz w:val="22"/>
                <w:lang w:val="en-US"/>
              </w:rPr>
              <w:t>emonstrate the use of inquiry</w:t>
            </w:r>
            <w:r w:rsidR="00231833">
              <w:rPr>
                <w:rFonts w:ascii="Gadugi" w:hAnsi="Gadugi"/>
                <w:b/>
                <w:bCs/>
                <w:sz w:val="22"/>
                <w:lang w:val="en-US"/>
              </w:rPr>
              <w:t>,</w:t>
            </w:r>
            <w:r w:rsidRPr="007A7AEC">
              <w:rPr>
                <w:rFonts w:ascii="Gadugi" w:hAnsi="Gadugi"/>
                <w:b/>
                <w:bCs/>
                <w:sz w:val="22"/>
                <w:lang w:val="en-US"/>
              </w:rPr>
              <w:t xml:space="preserve"> problem</w:t>
            </w:r>
            <w:r w:rsidRPr="003A3035">
              <w:rPr>
                <w:rFonts w:ascii="Gadugi" w:hAnsi="Gadugi"/>
                <w:b/>
                <w:bCs/>
                <w:sz w:val="22"/>
                <w:lang w:val="en-US"/>
              </w:rPr>
              <w:t>-</w:t>
            </w:r>
            <w:r w:rsidRPr="007A7AEC">
              <w:rPr>
                <w:rFonts w:ascii="Gadugi" w:hAnsi="Gadugi"/>
                <w:b/>
                <w:bCs/>
                <w:sz w:val="22"/>
                <w:lang w:val="en-US"/>
              </w:rPr>
              <w:t xml:space="preserve">based learning and effective group working. </w:t>
            </w:r>
          </w:p>
          <w:p w14:paraId="451857B6" w14:textId="14CD5632" w:rsidR="007A7AEC" w:rsidRPr="007A7AEC" w:rsidRDefault="007A7AEC" w:rsidP="0034565A">
            <w:pPr>
              <w:numPr>
                <w:ilvl w:val="0"/>
                <w:numId w:val="11"/>
              </w:numPr>
              <w:spacing w:after="160" w:line="259" w:lineRule="auto"/>
              <w:contextualSpacing/>
              <w:rPr>
                <w:rFonts w:ascii="Gadugi" w:hAnsi="Gadugi"/>
                <w:b/>
                <w:bCs/>
                <w:sz w:val="22"/>
                <w:lang w:val="en-US"/>
              </w:rPr>
            </w:pPr>
            <w:r w:rsidRPr="003A3035">
              <w:rPr>
                <w:rFonts w:ascii="Gadugi" w:hAnsi="Gadugi"/>
                <w:b/>
                <w:bCs/>
                <w:sz w:val="22"/>
                <w:lang w:val="en-US"/>
              </w:rPr>
              <w:t>e</w:t>
            </w:r>
            <w:r w:rsidRPr="007A7AEC">
              <w:rPr>
                <w:rFonts w:ascii="Gadugi" w:hAnsi="Gadugi"/>
                <w:b/>
                <w:bCs/>
                <w:sz w:val="22"/>
                <w:lang w:val="en-US"/>
              </w:rPr>
              <w:t xml:space="preserve">xamine </w:t>
            </w:r>
            <w:r w:rsidRPr="003A3035">
              <w:rPr>
                <w:rFonts w:ascii="Gadugi" w:hAnsi="Gadugi"/>
                <w:b/>
                <w:bCs/>
                <w:sz w:val="22"/>
                <w:lang w:val="en-US"/>
              </w:rPr>
              <w:t xml:space="preserve">your </w:t>
            </w:r>
            <w:r w:rsidRPr="007A7AEC">
              <w:rPr>
                <w:rFonts w:ascii="Gadugi" w:hAnsi="Gadugi"/>
                <w:b/>
                <w:bCs/>
                <w:sz w:val="22"/>
                <w:lang w:val="en-US"/>
              </w:rPr>
              <w:t>own involvement in an inquiry-based learning project through reflection and comparing practice to theory.</w:t>
            </w:r>
          </w:p>
          <w:p w14:paraId="4B00CCA8" w14:textId="77777777" w:rsidR="00231833" w:rsidRDefault="007A7AEC" w:rsidP="0034565A">
            <w:pPr>
              <w:numPr>
                <w:ilvl w:val="0"/>
                <w:numId w:val="11"/>
              </w:numPr>
              <w:spacing w:after="160" w:line="259" w:lineRule="auto"/>
              <w:contextualSpacing/>
              <w:rPr>
                <w:rFonts w:ascii="Gadugi" w:hAnsi="Gadugi"/>
                <w:b/>
                <w:bCs/>
                <w:sz w:val="22"/>
                <w:lang w:val="en-US"/>
              </w:rPr>
            </w:pPr>
            <w:r w:rsidRPr="003A3035">
              <w:rPr>
                <w:rFonts w:ascii="Gadugi" w:hAnsi="Gadugi"/>
                <w:b/>
                <w:bCs/>
                <w:sz w:val="22"/>
                <w:lang w:val="en-US"/>
              </w:rPr>
              <w:t>e</w:t>
            </w:r>
            <w:r w:rsidRPr="007A7AEC">
              <w:rPr>
                <w:rFonts w:ascii="Gadugi" w:hAnsi="Gadugi"/>
                <w:b/>
                <w:bCs/>
                <w:sz w:val="22"/>
                <w:lang w:val="en-US"/>
              </w:rPr>
              <w:t>xa</w:t>
            </w:r>
            <w:r w:rsidRPr="003A3035">
              <w:rPr>
                <w:rFonts w:ascii="Gadugi" w:hAnsi="Gadugi"/>
                <w:b/>
                <w:bCs/>
                <w:sz w:val="22"/>
                <w:lang w:val="en-US"/>
              </w:rPr>
              <w:t xml:space="preserve">mine your </w:t>
            </w:r>
            <w:r w:rsidRPr="007A7AEC">
              <w:rPr>
                <w:rFonts w:ascii="Gadugi" w:hAnsi="Gadugi"/>
                <w:b/>
                <w:bCs/>
                <w:sz w:val="22"/>
                <w:lang w:val="en-US"/>
              </w:rPr>
              <w:t>own involvement in a problem-based learning project through reflection and comparing practice to theory.</w:t>
            </w:r>
          </w:p>
          <w:p w14:paraId="6CFD84CB" w14:textId="77777777" w:rsidR="009D23B3" w:rsidRDefault="00597FDF" w:rsidP="0034565A">
            <w:pPr>
              <w:numPr>
                <w:ilvl w:val="0"/>
                <w:numId w:val="11"/>
              </w:numPr>
              <w:spacing w:after="160" w:line="259" w:lineRule="auto"/>
              <w:contextualSpacing/>
              <w:rPr>
                <w:rFonts w:ascii="Gadugi" w:hAnsi="Gadugi"/>
                <w:b/>
                <w:bCs/>
                <w:sz w:val="22"/>
                <w:lang w:val="en-US"/>
              </w:rPr>
            </w:pPr>
            <w:r w:rsidRPr="00231833">
              <w:rPr>
                <w:rFonts w:ascii="Gadugi" w:hAnsi="Gadugi"/>
                <w:b/>
                <w:bCs/>
                <w:sz w:val="22"/>
                <w:lang w:val="en-US"/>
              </w:rPr>
              <w:t>d</w:t>
            </w:r>
            <w:r w:rsidR="007A7AEC" w:rsidRPr="00231833">
              <w:rPr>
                <w:rFonts w:ascii="Gadugi" w:hAnsi="Gadugi"/>
                <w:b/>
                <w:bCs/>
                <w:sz w:val="22"/>
                <w:lang w:val="en-US"/>
              </w:rPr>
              <w:t>esign an inquiry-based or problem-based learning activity</w:t>
            </w:r>
            <w:bookmarkEnd w:id="5"/>
            <w:r w:rsidR="007A7AEC" w:rsidRPr="00231833">
              <w:rPr>
                <w:rFonts w:ascii="Gadugi" w:hAnsi="Gadugi"/>
                <w:b/>
                <w:bCs/>
                <w:sz w:val="22"/>
                <w:lang w:val="en-US"/>
              </w:rPr>
              <w:t>.</w:t>
            </w:r>
            <w:bookmarkEnd w:id="7"/>
          </w:p>
          <w:p w14:paraId="5AF239D6" w14:textId="77615B6E" w:rsidR="00231833" w:rsidRPr="00231833" w:rsidRDefault="00231833" w:rsidP="00231833">
            <w:pPr>
              <w:spacing w:after="160" w:line="259" w:lineRule="auto"/>
              <w:ind w:left="720"/>
              <w:contextualSpacing/>
              <w:rPr>
                <w:rFonts w:ascii="Gadugi" w:hAnsi="Gadugi"/>
                <w:b/>
                <w:bCs/>
                <w:sz w:val="22"/>
                <w:lang w:val="en-US"/>
              </w:rPr>
            </w:pPr>
          </w:p>
        </w:tc>
      </w:tr>
    </w:tbl>
    <w:p w14:paraId="1207AF9E" w14:textId="3C200B55" w:rsidR="00231833" w:rsidRDefault="00231833" w:rsidP="00F14DBC">
      <w:pPr>
        <w:pStyle w:val="Heading1"/>
        <w:spacing w:line="240" w:lineRule="auto"/>
        <w:rPr>
          <w:b/>
          <w:bCs/>
          <w:sz w:val="26"/>
          <w:szCs w:val="26"/>
        </w:rPr>
      </w:pPr>
      <w:bookmarkStart w:id="8" w:name="_Hlk75967395"/>
      <w:bookmarkEnd w:id="6"/>
      <w:r>
        <w:rPr>
          <w:b/>
          <w:bCs/>
          <w:sz w:val="26"/>
          <w:szCs w:val="26"/>
        </w:rPr>
        <w:t xml:space="preserve">                                                                                                                                                                                          </w:t>
      </w:r>
    </w:p>
    <w:p w14:paraId="345F9F89" w14:textId="77777777" w:rsidR="00231833" w:rsidRPr="00231833" w:rsidRDefault="00231833" w:rsidP="00231833"/>
    <w:p w14:paraId="15F91C06" w14:textId="6865DBFD" w:rsidR="00AC47EC" w:rsidRPr="001039D8" w:rsidRDefault="00AC47EC" w:rsidP="00AF5016">
      <w:pPr>
        <w:pStyle w:val="Heading1"/>
        <w:numPr>
          <w:ilvl w:val="0"/>
          <w:numId w:val="24"/>
        </w:numPr>
        <w:spacing w:line="240" w:lineRule="auto"/>
        <w:rPr>
          <w:rFonts w:ascii="Segoe UI" w:hAnsi="Segoe UI" w:cs="Segoe UI"/>
          <w:b/>
          <w:bCs/>
          <w:color w:val="212529"/>
          <w:sz w:val="26"/>
          <w:szCs w:val="26"/>
          <w:shd w:val="clear" w:color="auto" w:fill="FFFFFF"/>
        </w:rPr>
      </w:pPr>
      <w:r w:rsidRPr="001039D8">
        <w:rPr>
          <w:b/>
          <w:bCs/>
          <w:sz w:val="26"/>
          <w:szCs w:val="26"/>
        </w:rPr>
        <w:lastRenderedPageBreak/>
        <w:t>Introduction</w:t>
      </w:r>
      <w:r w:rsidRPr="001039D8">
        <w:rPr>
          <w:rFonts w:ascii="Segoe UI" w:hAnsi="Segoe UI" w:cs="Segoe UI"/>
          <w:b/>
          <w:bCs/>
          <w:color w:val="212529"/>
          <w:sz w:val="26"/>
          <w:szCs w:val="26"/>
          <w:shd w:val="clear" w:color="auto" w:fill="FFFFFF"/>
        </w:rPr>
        <w:t xml:space="preserve"> </w:t>
      </w:r>
    </w:p>
    <w:bookmarkEnd w:id="8"/>
    <w:p w14:paraId="337D192A" w14:textId="1CA3B868" w:rsidR="00B27B53" w:rsidRDefault="00AC47EC" w:rsidP="00B27B53">
      <w:pPr>
        <w:pStyle w:val="paragraph"/>
        <w:spacing w:before="0" w:beforeAutospacing="0" w:after="0" w:afterAutospacing="0"/>
        <w:textAlignment w:val="baseline"/>
        <w:rPr>
          <w:rFonts w:ascii="Gadugi" w:hAnsi="Gadugi" w:cs="Segoe UI"/>
          <w:color w:val="212529"/>
          <w:sz w:val="22"/>
          <w:shd w:val="clear" w:color="auto" w:fill="FFFFFF"/>
        </w:rPr>
      </w:pPr>
      <w:r w:rsidRPr="001039D8">
        <w:rPr>
          <w:rFonts w:ascii="Gadugi" w:hAnsi="Gadugi" w:cs="Segoe UI"/>
          <w:color w:val="212529"/>
          <w:sz w:val="22"/>
          <w:shd w:val="clear" w:color="auto" w:fill="FFFFFF"/>
        </w:rPr>
        <w:t>In th</w:t>
      </w:r>
      <w:r w:rsidR="00B27B53">
        <w:rPr>
          <w:rFonts w:ascii="Gadugi" w:hAnsi="Gadugi" w:cs="Segoe UI"/>
          <w:color w:val="212529"/>
          <w:sz w:val="22"/>
          <w:shd w:val="clear" w:color="auto" w:fill="FFFFFF"/>
        </w:rPr>
        <w:t>e</w:t>
      </w:r>
      <w:r w:rsidRPr="001039D8">
        <w:rPr>
          <w:rFonts w:ascii="Gadugi" w:hAnsi="Gadugi" w:cs="Segoe UI"/>
          <w:color w:val="212529"/>
          <w:sz w:val="22"/>
          <w:shd w:val="clear" w:color="auto" w:fill="FFFFFF"/>
        </w:rPr>
        <w:t xml:space="preserve"> </w:t>
      </w:r>
      <w:r w:rsidR="00231833">
        <w:rPr>
          <w:rFonts w:ascii="Gadugi" w:hAnsi="Gadugi" w:cs="Segoe UI"/>
          <w:color w:val="212529"/>
          <w:sz w:val="22"/>
          <w:shd w:val="clear" w:color="auto" w:fill="FFFFFF"/>
        </w:rPr>
        <w:t>previous</w:t>
      </w:r>
      <w:r w:rsidR="00B27B53">
        <w:rPr>
          <w:rFonts w:ascii="Gadugi" w:hAnsi="Gadugi" w:cs="Segoe UI"/>
          <w:color w:val="212529"/>
          <w:sz w:val="22"/>
          <w:shd w:val="clear" w:color="auto" w:fill="FFFFFF"/>
        </w:rPr>
        <w:t xml:space="preserve"> </w:t>
      </w:r>
      <w:r w:rsidRPr="001039D8">
        <w:rPr>
          <w:rFonts w:ascii="Gadugi" w:hAnsi="Gadugi" w:cs="Segoe UI"/>
          <w:color w:val="212529"/>
          <w:sz w:val="22"/>
          <w:shd w:val="clear" w:color="auto" w:fill="FFFFFF"/>
        </w:rPr>
        <w:t>module</w:t>
      </w:r>
      <w:r w:rsidR="00D477BA">
        <w:rPr>
          <w:rFonts w:ascii="Gadugi" w:hAnsi="Gadugi" w:cs="Segoe UI"/>
          <w:color w:val="212529"/>
          <w:sz w:val="22"/>
          <w:shd w:val="clear" w:color="auto" w:fill="FFFFFF"/>
        </w:rPr>
        <w:t>s</w:t>
      </w:r>
      <w:r w:rsidR="00231833">
        <w:rPr>
          <w:rFonts w:ascii="Gadugi" w:hAnsi="Gadugi" w:cs="Segoe UI"/>
          <w:color w:val="212529"/>
          <w:sz w:val="22"/>
          <w:shd w:val="clear" w:color="auto" w:fill="FFFFFF"/>
        </w:rPr>
        <w:t xml:space="preserve"> you</w:t>
      </w:r>
      <w:r w:rsidR="00B27B53" w:rsidRPr="00B27B53">
        <w:rPr>
          <w:rStyle w:val="normaltextrun"/>
          <w:rFonts w:ascii="Gadugi" w:hAnsi="Gadugi"/>
          <w:sz w:val="22"/>
          <w:szCs w:val="22"/>
        </w:rPr>
        <w:t xml:space="preserve"> </w:t>
      </w:r>
      <w:r w:rsidR="00B27B53">
        <w:rPr>
          <w:rStyle w:val="normaltextrun"/>
          <w:rFonts w:ascii="Gadugi" w:hAnsi="Gadugi"/>
          <w:sz w:val="22"/>
          <w:szCs w:val="22"/>
        </w:rPr>
        <w:t>focused on encouraging the participation of all students in the</w:t>
      </w:r>
      <w:r w:rsidR="00CB4786">
        <w:rPr>
          <w:rStyle w:val="normaltextrun"/>
          <w:rFonts w:ascii="Gadugi" w:hAnsi="Gadugi"/>
          <w:sz w:val="22"/>
          <w:szCs w:val="22"/>
        </w:rPr>
        <w:t>ir</w:t>
      </w:r>
      <w:r w:rsidR="00B27B53">
        <w:rPr>
          <w:rStyle w:val="normaltextrun"/>
          <w:rFonts w:ascii="Gadugi" w:hAnsi="Gadugi"/>
          <w:sz w:val="22"/>
          <w:szCs w:val="22"/>
        </w:rPr>
        <w:t xml:space="preserve"> learning and teaching through: </w:t>
      </w:r>
      <w:r w:rsidR="00B27B53">
        <w:rPr>
          <w:rStyle w:val="eop"/>
          <w:rFonts w:ascii="Gadugi" w:hAnsi="Gadugi"/>
          <w:sz w:val="22"/>
          <w:szCs w:val="22"/>
        </w:rPr>
        <w:t> </w:t>
      </w:r>
      <w:r w:rsidR="00231833">
        <w:rPr>
          <w:rFonts w:ascii="Gadugi" w:hAnsi="Gadugi" w:cs="Segoe UI"/>
          <w:color w:val="212529"/>
          <w:sz w:val="22"/>
          <w:shd w:val="clear" w:color="auto" w:fill="FFFFFF"/>
        </w:rPr>
        <w:t xml:space="preserve"> </w:t>
      </w:r>
    </w:p>
    <w:p w14:paraId="5632511E" w14:textId="77777777" w:rsidR="00B27B53" w:rsidRDefault="00B27B53" w:rsidP="0034565A">
      <w:pPr>
        <w:pStyle w:val="paragraph"/>
        <w:numPr>
          <w:ilvl w:val="0"/>
          <w:numId w:val="19"/>
        </w:numPr>
        <w:spacing w:before="0" w:beforeAutospacing="0" w:after="0" w:afterAutospacing="0"/>
        <w:ind w:firstLine="0"/>
        <w:textAlignment w:val="baseline"/>
        <w:rPr>
          <w:rFonts w:ascii="Gadugi" w:hAnsi="Gadugi"/>
          <w:sz w:val="22"/>
          <w:szCs w:val="22"/>
        </w:rPr>
      </w:pPr>
      <w:r>
        <w:rPr>
          <w:rStyle w:val="normaltextrun"/>
          <w:rFonts w:ascii="Gadugi" w:hAnsi="Gadugi"/>
          <w:sz w:val="22"/>
          <w:szCs w:val="22"/>
        </w:rPr>
        <w:t>the student-centred approach to learning and teaching, </w:t>
      </w:r>
      <w:r>
        <w:rPr>
          <w:rStyle w:val="eop"/>
          <w:rFonts w:ascii="Gadugi" w:hAnsi="Gadugi"/>
          <w:sz w:val="22"/>
          <w:szCs w:val="22"/>
        </w:rPr>
        <w:t> </w:t>
      </w:r>
    </w:p>
    <w:p w14:paraId="635ECEE0" w14:textId="377AD9A2" w:rsidR="00B27B53" w:rsidRDefault="00B27B53" w:rsidP="0034565A">
      <w:pPr>
        <w:pStyle w:val="paragraph"/>
        <w:numPr>
          <w:ilvl w:val="0"/>
          <w:numId w:val="19"/>
        </w:numPr>
        <w:spacing w:before="0" w:beforeAutospacing="0" w:after="0" w:afterAutospacing="0"/>
        <w:ind w:firstLine="0"/>
        <w:textAlignment w:val="baseline"/>
        <w:rPr>
          <w:rFonts w:ascii="Gadugi" w:hAnsi="Gadugi"/>
          <w:sz w:val="22"/>
          <w:szCs w:val="22"/>
        </w:rPr>
      </w:pPr>
      <w:r>
        <w:rPr>
          <w:rStyle w:val="normaltextrun"/>
          <w:rFonts w:ascii="Gadugi" w:hAnsi="Gadugi"/>
          <w:sz w:val="22"/>
          <w:szCs w:val="22"/>
        </w:rPr>
        <w:t>the careful use of different grouping</w:t>
      </w:r>
      <w:r w:rsidR="00CB4786">
        <w:rPr>
          <w:rStyle w:val="normaltextrun"/>
          <w:rFonts w:ascii="Gadugi" w:hAnsi="Gadugi"/>
          <w:sz w:val="22"/>
          <w:szCs w:val="22"/>
        </w:rPr>
        <w:t>s of</w:t>
      </w:r>
      <w:r>
        <w:rPr>
          <w:rStyle w:val="normaltextrun"/>
          <w:rFonts w:ascii="Gadugi" w:hAnsi="Gadugi"/>
          <w:sz w:val="22"/>
          <w:szCs w:val="22"/>
        </w:rPr>
        <w:t xml:space="preserve"> students and the use of group roles, </w:t>
      </w:r>
      <w:r>
        <w:rPr>
          <w:rStyle w:val="eop"/>
          <w:rFonts w:ascii="Gadugi" w:hAnsi="Gadugi"/>
          <w:sz w:val="22"/>
          <w:szCs w:val="22"/>
        </w:rPr>
        <w:t> </w:t>
      </w:r>
    </w:p>
    <w:p w14:paraId="4733658E" w14:textId="2EFD1443" w:rsidR="00B27B53" w:rsidRDefault="00B27B53" w:rsidP="0034565A">
      <w:pPr>
        <w:pStyle w:val="paragraph"/>
        <w:numPr>
          <w:ilvl w:val="0"/>
          <w:numId w:val="19"/>
        </w:numPr>
        <w:spacing w:before="0" w:beforeAutospacing="0" w:after="0" w:afterAutospacing="0"/>
        <w:ind w:firstLine="0"/>
        <w:textAlignment w:val="baseline"/>
        <w:rPr>
          <w:rFonts w:ascii="Gadugi" w:hAnsi="Gadugi"/>
          <w:sz w:val="22"/>
          <w:szCs w:val="22"/>
        </w:rPr>
      </w:pPr>
      <w:r>
        <w:rPr>
          <w:rStyle w:val="normaltextrun"/>
          <w:rFonts w:ascii="Gadugi" w:hAnsi="Gadugi"/>
          <w:sz w:val="22"/>
          <w:szCs w:val="22"/>
        </w:rPr>
        <w:t>creating a positive learning atmosphere where all students feel encouraged and safe</w:t>
      </w:r>
      <w:r w:rsidR="00FE5231">
        <w:rPr>
          <w:rStyle w:val="normaltextrun"/>
          <w:rFonts w:ascii="Gadugi" w:hAnsi="Gadugi"/>
          <w:sz w:val="22"/>
          <w:szCs w:val="22"/>
        </w:rPr>
        <w:t>,</w:t>
      </w:r>
      <w:r>
        <w:rPr>
          <w:rStyle w:val="eop"/>
          <w:rFonts w:ascii="Gadugi" w:hAnsi="Gadugi"/>
          <w:sz w:val="22"/>
          <w:szCs w:val="22"/>
        </w:rPr>
        <w:t> </w:t>
      </w:r>
    </w:p>
    <w:p w14:paraId="19CBCDEF" w14:textId="77777777" w:rsidR="00B27B53" w:rsidRDefault="00B27B53" w:rsidP="0034565A">
      <w:pPr>
        <w:pStyle w:val="paragraph"/>
        <w:numPr>
          <w:ilvl w:val="0"/>
          <w:numId w:val="19"/>
        </w:numPr>
        <w:spacing w:before="0" w:beforeAutospacing="0" w:after="0" w:afterAutospacing="0"/>
        <w:ind w:firstLine="0"/>
        <w:textAlignment w:val="baseline"/>
        <w:rPr>
          <w:rFonts w:ascii="Gadugi" w:hAnsi="Gadugi"/>
          <w:sz w:val="22"/>
          <w:szCs w:val="22"/>
        </w:rPr>
      </w:pPr>
      <w:r>
        <w:rPr>
          <w:rStyle w:val="normaltextrun"/>
          <w:rFonts w:ascii="Gadugi" w:hAnsi="Gadugi"/>
          <w:sz w:val="22"/>
          <w:szCs w:val="22"/>
        </w:rPr>
        <w:t>using and encouraging a range of questions, </w:t>
      </w:r>
      <w:r>
        <w:rPr>
          <w:rStyle w:val="eop"/>
          <w:rFonts w:ascii="Gadugi" w:hAnsi="Gadugi"/>
          <w:sz w:val="22"/>
          <w:szCs w:val="22"/>
        </w:rPr>
        <w:t> </w:t>
      </w:r>
    </w:p>
    <w:p w14:paraId="3AA7F908" w14:textId="4E55D258" w:rsidR="00B27B53" w:rsidRDefault="00B27B53" w:rsidP="0034565A">
      <w:pPr>
        <w:pStyle w:val="paragraph"/>
        <w:numPr>
          <w:ilvl w:val="0"/>
          <w:numId w:val="19"/>
        </w:numPr>
        <w:spacing w:before="0" w:beforeAutospacing="0" w:after="0" w:afterAutospacing="0"/>
        <w:ind w:firstLine="0"/>
        <w:textAlignment w:val="baseline"/>
        <w:rPr>
          <w:rStyle w:val="eop"/>
          <w:rFonts w:ascii="Gadugi" w:hAnsi="Gadugi"/>
          <w:sz w:val="22"/>
          <w:szCs w:val="22"/>
        </w:rPr>
      </w:pPr>
      <w:r>
        <w:rPr>
          <w:rStyle w:val="normaltextrun"/>
          <w:rFonts w:ascii="Gadugi" w:hAnsi="Gadugi"/>
          <w:sz w:val="22"/>
          <w:szCs w:val="22"/>
        </w:rPr>
        <w:t>and giving formative feedback that encourages further participation and learning. </w:t>
      </w:r>
      <w:r>
        <w:rPr>
          <w:rStyle w:val="eop"/>
          <w:rFonts w:ascii="Gadugi" w:hAnsi="Gadugi"/>
          <w:sz w:val="22"/>
          <w:szCs w:val="22"/>
        </w:rPr>
        <w:t> </w:t>
      </w:r>
    </w:p>
    <w:p w14:paraId="4D736B7C" w14:textId="77777777" w:rsidR="007D305E" w:rsidRDefault="007D305E" w:rsidP="007D305E">
      <w:pPr>
        <w:pStyle w:val="paragraph"/>
        <w:spacing w:before="0" w:beforeAutospacing="0" w:after="0" w:afterAutospacing="0"/>
        <w:ind w:left="720"/>
        <w:textAlignment w:val="baseline"/>
        <w:rPr>
          <w:rFonts w:ascii="Gadugi" w:hAnsi="Gadugi"/>
          <w:sz w:val="22"/>
          <w:szCs w:val="22"/>
        </w:rPr>
      </w:pPr>
    </w:p>
    <w:p w14:paraId="10E69FB6" w14:textId="47889B19" w:rsidR="00AC47EC" w:rsidRPr="00B27B53" w:rsidRDefault="00B27B53" w:rsidP="00B27B53">
      <w:pPr>
        <w:pStyle w:val="paragraph"/>
        <w:spacing w:before="0" w:beforeAutospacing="0" w:after="0" w:afterAutospacing="0"/>
        <w:textAlignment w:val="baseline"/>
        <w:rPr>
          <w:rFonts w:ascii="Gadugi" w:hAnsi="Gadugi"/>
          <w:sz w:val="22"/>
          <w:szCs w:val="22"/>
        </w:rPr>
      </w:pPr>
      <w:r>
        <w:rPr>
          <w:rStyle w:val="normaltextrun"/>
          <w:rFonts w:ascii="Gadugi" w:hAnsi="Gadugi"/>
          <w:sz w:val="22"/>
          <w:szCs w:val="22"/>
        </w:rPr>
        <w:t>In each of those aspects students’ involvement in their learning is important. The more involved they are – the more they will participate.</w:t>
      </w:r>
      <w:r>
        <w:rPr>
          <w:rStyle w:val="eop"/>
          <w:rFonts w:ascii="Gadugi" w:hAnsi="Gadugi"/>
          <w:sz w:val="22"/>
          <w:szCs w:val="22"/>
        </w:rPr>
        <w:t> </w:t>
      </w:r>
      <w:r>
        <w:rPr>
          <w:rStyle w:val="normaltextrun"/>
          <w:rFonts w:ascii="Gadugi" w:hAnsi="Gadugi"/>
          <w:sz w:val="22"/>
          <w:szCs w:val="22"/>
        </w:rPr>
        <w:t>This module looks at some learning and teaching tools that specifically focus on students’ active involvement</w:t>
      </w:r>
      <w:r>
        <w:rPr>
          <w:rFonts w:ascii="Gadugi" w:hAnsi="Gadugi"/>
          <w:sz w:val="22"/>
          <w:szCs w:val="22"/>
        </w:rPr>
        <w:t xml:space="preserve">. It will focus </w:t>
      </w:r>
      <w:r w:rsidR="00231833">
        <w:rPr>
          <w:rFonts w:ascii="Gadugi" w:hAnsi="Gadugi" w:cs="Segoe UI"/>
          <w:color w:val="212529"/>
          <w:sz w:val="22"/>
          <w:shd w:val="clear" w:color="auto" w:fill="FFFFFF"/>
        </w:rPr>
        <w:t>on</w:t>
      </w:r>
      <w:r w:rsidR="00AC47EC" w:rsidRPr="00597FDF">
        <w:rPr>
          <w:rFonts w:ascii="Gadugi" w:hAnsi="Gadugi" w:cs="Segoe UI"/>
          <w:color w:val="212529"/>
          <w:sz w:val="22"/>
          <w:shd w:val="clear" w:color="auto" w:fill="FFFFFF"/>
        </w:rPr>
        <w:t xml:space="preserve"> </w:t>
      </w:r>
      <w:r w:rsidR="007A7AEC">
        <w:rPr>
          <w:rFonts w:ascii="Gadugi" w:hAnsi="Gadugi" w:cs="Segoe UI"/>
          <w:color w:val="212529"/>
          <w:sz w:val="22"/>
          <w:shd w:val="clear" w:color="auto" w:fill="FFFFFF"/>
        </w:rPr>
        <w:t xml:space="preserve">how flipped learning involves students in their own learning, and how inquiry and problem-based learning can benefit students. </w:t>
      </w:r>
      <w:r w:rsidR="00AC47EC" w:rsidRPr="001039D8">
        <w:rPr>
          <w:rFonts w:ascii="Gadugi" w:hAnsi="Gadugi"/>
          <w:sz w:val="22"/>
        </w:rPr>
        <w:t xml:space="preserve">You will be asked to: </w:t>
      </w:r>
    </w:p>
    <w:p w14:paraId="7A89B58C" w14:textId="0C0C18C0" w:rsidR="00AC47EC" w:rsidRPr="00437198" w:rsidRDefault="00030A70" w:rsidP="001C1497">
      <w:pPr>
        <w:pStyle w:val="ListParagraph"/>
        <w:numPr>
          <w:ilvl w:val="0"/>
          <w:numId w:val="2"/>
        </w:numPr>
        <w:spacing w:after="0" w:line="240" w:lineRule="auto"/>
        <w:rPr>
          <w:rFonts w:ascii="Gadugi" w:hAnsi="Gadugi"/>
          <w:sz w:val="22"/>
        </w:rPr>
      </w:pPr>
      <w:r>
        <w:rPr>
          <w:rFonts w:ascii="Gadugi" w:hAnsi="Gadugi"/>
          <w:sz w:val="22"/>
        </w:rPr>
        <w:t>R</w:t>
      </w:r>
      <w:r w:rsidR="00AC47EC" w:rsidRPr="00437198">
        <w:rPr>
          <w:rFonts w:ascii="Gadugi" w:hAnsi="Gadugi"/>
          <w:sz w:val="22"/>
        </w:rPr>
        <w:t xml:space="preserve">ead about </w:t>
      </w:r>
      <w:r>
        <w:rPr>
          <w:rFonts w:ascii="Gadugi" w:hAnsi="Gadugi"/>
          <w:sz w:val="22"/>
        </w:rPr>
        <w:t>the flipped classroom</w:t>
      </w:r>
      <w:r w:rsidR="00AC47EC" w:rsidRPr="00437198">
        <w:rPr>
          <w:rFonts w:ascii="Gadugi" w:hAnsi="Gadugi"/>
          <w:sz w:val="22"/>
        </w:rPr>
        <w:t xml:space="preserve"> </w:t>
      </w:r>
      <w:r>
        <w:rPr>
          <w:rFonts w:ascii="Gadugi" w:hAnsi="Gadugi"/>
          <w:sz w:val="22"/>
        </w:rPr>
        <w:t xml:space="preserve">approach, Inquiry and problem-based learning. </w:t>
      </w:r>
    </w:p>
    <w:p w14:paraId="1006B10D" w14:textId="6EDCF283" w:rsidR="00AC47EC" w:rsidRPr="00437198" w:rsidRDefault="00030A70" w:rsidP="001C1497">
      <w:pPr>
        <w:pStyle w:val="ListParagraph"/>
        <w:numPr>
          <w:ilvl w:val="0"/>
          <w:numId w:val="2"/>
        </w:numPr>
        <w:spacing w:after="0" w:line="240" w:lineRule="auto"/>
        <w:rPr>
          <w:rFonts w:ascii="Gadugi" w:hAnsi="Gadugi"/>
          <w:sz w:val="22"/>
        </w:rPr>
      </w:pPr>
      <w:r>
        <w:rPr>
          <w:rFonts w:ascii="Gadugi" w:hAnsi="Gadugi"/>
          <w:sz w:val="22"/>
        </w:rPr>
        <w:t>W</w:t>
      </w:r>
      <w:r w:rsidR="00AC47EC" w:rsidRPr="00437198">
        <w:rPr>
          <w:rFonts w:ascii="Gadugi" w:hAnsi="Gadugi"/>
          <w:sz w:val="22"/>
        </w:rPr>
        <w:t xml:space="preserve">atch videos and </w:t>
      </w:r>
      <w:r w:rsidR="00C87502" w:rsidRPr="00437198">
        <w:rPr>
          <w:rFonts w:ascii="Gadugi" w:hAnsi="Gadugi"/>
          <w:sz w:val="22"/>
        </w:rPr>
        <w:t xml:space="preserve">provide some </w:t>
      </w:r>
      <w:r w:rsidR="00856CE7" w:rsidRPr="00437198">
        <w:rPr>
          <w:rFonts w:ascii="Gadugi" w:hAnsi="Gadugi"/>
          <w:sz w:val="22"/>
        </w:rPr>
        <w:t>analysis</w:t>
      </w:r>
      <w:r w:rsidR="00AC47EC" w:rsidRPr="00437198">
        <w:rPr>
          <w:rFonts w:ascii="Gadugi" w:hAnsi="Gadugi"/>
          <w:sz w:val="22"/>
        </w:rPr>
        <w:t>.</w:t>
      </w:r>
    </w:p>
    <w:p w14:paraId="6BC2F67E" w14:textId="04664FA3" w:rsidR="00AC47EC" w:rsidRPr="00437198" w:rsidRDefault="00030A70" w:rsidP="001C1497">
      <w:pPr>
        <w:pStyle w:val="ListParagraph"/>
        <w:numPr>
          <w:ilvl w:val="0"/>
          <w:numId w:val="2"/>
        </w:numPr>
        <w:spacing w:after="0" w:line="240" w:lineRule="auto"/>
        <w:rPr>
          <w:rFonts w:ascii="Gadugi" w:hAnsi="Gadugi"/>
          <w:sz w:val="22"/>
        </w:rPr>
      </w:pPr>
      <w:r>
        <w:rPr>
          <w:rFonts w:ascii="Gadugi" w:hAnsi="Gadugi"/>
          <w:sz w:val="22"/>
        </w:rPr>
        <w:t>C</w:t>
      </w:r>
      <w:r w:rsidR="007A7AEC">
        <w:rPr>
          <w:rFonts w:ascii="Gadugi" w:hAnsi="Gadugi"/>
          <w:sz w:val="22"/>
        </w:rPr>
        <w:t>o</w:t>
      </w:r>
      <w:r w:rsidR="00AC47EC" w:rsidRPr="00437198">
        <w:rPr>
          <w:rFonts w:ascii="Gadugi" w:hAnsi="Gadugi"/>
          <w:sz w:val="22"/>
        </w:rPr>
        <w:t>mplete activities either alone</w:t>
      </w:r>
      <w:r w:rsidR="00C87502" w:rsidRPr="00437198">
        <w:rPr>
          <w:rFonts w:ascii="Gadugi" w:hAnsi="Gadugi"/>
          <w:sz w:val="22"/>
        </w:rPr>
        <w:t>, in pairs</w:t>
      </w:r>
      <w:r w:rsidR="00AC47EC" w:rsidRPr="00437198">
        <w:rPr>
          <w:rFonts w:ascii="Gadugi" w:hAnsi="Gadugi"/>
          <w:sz w:val="22"/>
        </w:rPr>
        <w:t xml:space="preserve"> or in small groups.</w:t>
      </w:r>
    </w:p>
    <w:p w14:paraId="31773783" w14:textId="686F9A72" w:rsidR="00AC47EC" w:rsidRPr="00437198" w:rsidRDefault="00030A70" w:rsidP="001C1497">
      <w:pPr>
        <w:pStyle w:val="ListParagraph"/>
        <w:numPr>
          <w:ilvl w:val="0"/>
          <w:numId w:val="2"/>
        </w:numPr>
        <w:spacing w:after="0" w:line="240" w:lineRule="auto"/>
        <w:rPr>
          <w:rFonts w:ascii="Gadugi" w:hAnsi="Gadugi"/>
          <w:sz w:val="22"/>
        </w:rPr>
      </w:pPr>
      <w:r>
        <w:rPr>
          <w:rFonts w:ascii="Gadugi" w:hAnsi="Gadugi"/>
          <w:sz w:val="22"/>
        </w:rPr>
        <w:t>T</w:t>
      </w:r>
      <w:r w:rsidR="00C87502" w:rsidRPr="00437198">
        <w:rPr>
          <w:rFonts w:ascii="Gadugi" w:hAnsi="Gadugi"/>
          <w:sz w:val="22"/>
        </w:rPr>
        <w:t>hink about</w:t>
      </w:r>
      <w:r w:rsidR="00AC47EC" w:rsidRPr="00437198">
        <w:rPr>
          <w:rFonts w:ascii="Gadugi" w:hAnsi="Gadugi"/>
          <w:sz w:val="22"/>
        </w:rPr>
        <w:t xml:space="preserve"> </w:t>
      </w:r>
      <w:r w:rsidR="004D724A" w:rsidRPr="00437198">
        <w:rPr>
          <w:rFonts w:ascii="Gadugi" w:hAnsi="Gadugi"/>
          <w:sz w:val="22"/>
        </w:rPr>
        <w:t xml:space="preserve">key </w:t>
      </w:r>
      <w:r w:rsidR="00AC47EC" w:rsidRPr="00437198">
        <w:rPr>
          <w:rFonts w:ascii="Gadugi" w:hAnsi="Gadugi"/>
          <w:sz w:val="22"/>
        </w:rPr>
        <w:t xml:space="preserve">questions. </w:t>
      </w:r>
    </w:p>
    <w:p w14:paraId="45995A41" w14:textId="32129D28" w:rsidR="00AC47EC" w:rsidRPr="00437198" w:rsidRDefault="00030A70" w:rsidP="001C1497">
      <w:pPr>
        <w:pStyle w:val="ListParagraph"/>
        <w:numPr>
          <w:ilvl w:val="0"/>
          <w:numId w:val="2"/>
        </w:numPr>
        <w:spacing w:after="0" w:line="240" w:lineRule="auto"/>
        <w:rPr>
          <w:rFonts w:ascii="Gadugi" w:hAnsi="Gadugi"/>
          <w:sz w:val="22"/>
        </w:rPr>
      </w:pPr>
      <w:r>
        <w:rPr>
          <w:rFonts w:ascii="Gadugi" w:hAnsi="Gadugi"/>
          <w:sz w:val="22"/>
        </w:rPr>
        <w:t>A</w:t>
      </w:r>
      <w:r w:rsidR="00AC47EC" w:rsidRPr="00437198">
        <w:rPr>
          <w:rFonts w:ascii="Gadugi" w:hAnsi="Gadugi"/>
          <w:sz w:val="22"/>
        </w:rPr>
        <w:t>nswer an end of module quiz.</w:t>
      </w:r>
    </w:p>
    <w:p w14:paraId="27285C43" w14:textId="6B341197" w:rsidR="00AC47EC" w:rsidRDefault="00030A70" w:rsidP="001C1497">
      <w:pPr>
        <w:pStyle w:val="ListParagraph"/>
        <w:numPr>
          <w:ilvl w:val="0"/>
          <w:numId w:val="2"/>
        </w:numPr>
        <w:spacing w:after="0" w:line="240" w:lineRule="auto"/>
        <w:rPr>
          <w:rFonts w:ascii="Gadugi" w:hAnsi="Gadugi"/>
          <w:sz w:val="22"/>
        </w:rPr>
      </w:pPr>
      <w:r>
        <w:rPr>
          <w:rFonts w:ascii="Gadugi" w:hAnsi="Gadugi"/>
          <w:sz w:val="22"/>
        </w:rPr>
        <w:t>R</w:t>
      </w:r>
      <w:r w:rsidR="00AC47EC" w:rsidRPr="00437198">
        <w:rPr>
          <w:rFonts w:ascii="Gadugi" w:hAnsi="Gadugi"/>
          <w:sz w:val="22"/>
        </w:rPr>
        <w:t>eflect on your experience and knowledge</w:t>
      </w:r>
      <w:r w:rsidR="00AC47EC" w:rsidRPr="001039D8">
        <w:rPr>
          <w:rFonts w:ascii="Gadugi" w:hAnsi="Gadugi"/>
          <w:sz w:val="22"/>
        </w:rPr>
        <w:t>.</w:t>
      </w:r>
    </w:p>
    <w:p w14:paraId="31D6B67D" w14:textId="4CB94CB9" w:rsidR="00231833" w:rsidRDefault="00030A70" w:rsidP="001C1497">
      <w:pPr>
        <w:pStyle w:val="ListParagraph"/>
        <w:numPr>
          <w:ilvl w:val="0"/>
          <w:numId w:val="2"/>
        </w:numPr>
        <w:spacing w:after="0" w:line="240" w:lineRule="auto"/>
        <w:rPr>
          <w:rFonts w:ascii="Gadugi" w:hAnsi="Gadugi"/>
          <w:sz w:val="22"/>
        </w:rPr>
      </w:pPr>
      <w:r>
        <w:rPr>
          <w:rFonts w:ascii="Gadugi" w:hAnsi="Gadugi"/>
          <w:sz w:val="22"/>
        </w:rPr>
        <w:t>M</w:t>
      </w:r>
      <w:r w:rsidR="00231833">
        <w:rPr>
          <w:rFonts w:ascii="Gadugi" w:hAnsi="Gadugi"/>
          <w:sz w:val="22"/>
        </w:rPr>
        <w:t xml:space="preserve">ake a promise to your learners. </w:t>
      </w:r>
    </w:p>
    <w:p w14:paraId="70EC4D2C" w14:textId="77777777" w:rsidR="00CB4786" w:rsidRDefault="00CB4786" w:rsidP="005416A9">
      <w:pPr>
        <w:spacing w:line="240" w:lineRule="auto"/>
        <w:rPr>
          <w:rStyle w:val="Hyperlink"/>
          <w:rFonts w:ascii="Gadugi" w:eastAsia="Times New Roman" w:hAnsi="Gadugi" w:cstheme="minorHAnsi"/>
          <w:color w:val="auto"/>
          <w:sz w:val="22"/>
          <w:lang w:bidi="ar-SA"/>
        </w:rPr>
      </w:pPr>
    </w:p>
    <w:p w14:paraId="6B8B2B87" w14:textId="77777777" w:rsidR="00CB4786" w:rsidRDefault="00CB4786" w:rsidP="005416A9">
      <w:pPr>
        <w:spacing w:line="240" w:lineRule="auto"/>
        <w:rPr>
          <w:rStyle w:val="Hyperlink"/>
          <w:rFonts w:ascii="Gadugi" w:eastAsia="Times New Roman" w:hAnsi="Gadugi" w:cstheme="minorHAnsi"/>
          <w:color w:val="auto"/>
          <w:sz w:val="22"/>
          <w:lang w:bidi="ar-SA"/>
        </w:rPr>
      </w:pPr>
    </w:p>
    <w:p w14:paraId="7C54B0BD" w14:textId="345993E3" w:rsidR="0069548A" w:rsidRDefault="00AC47EC" w:rsidP="005416A9">
      <w:pPr>
        <w:spacing w:line="240" w:lineRule="auto"/>
        <w:rPr>
          <w:rFonts w:ascii="Gadugi" w:hAnsi="Gadugi"/>
          <w:sz w:val="22"/>
        </w:rPr>
      </w:pPr>
      <w:r w:rsidRPr="001039D8">
        <w:rPr>
          <w:rFonts w:ascii="Gadugi" w:hAnsi="Gadugi"/>
          <w:sz w:val="22"/>
        </w:rPr>
        <w:t xml:space="preserve">The module will take </w:t>
      </w:r>
      <w:r w:rsidRPr="001039D8">
        <w:rPr>
          <w:rFonts w:ascii="Gadugi" w:hAnsi="Gadugi"/>
          <w:b/>
          <w:bCs/>
          <w:sz w:val="22"/>
        </w:rPr>
        <w:t xml:space="preserve">approximately </w:t>
      </w:r>
      <w:r w:rsidR="004D724A" w:rsidRPr="001039D8">
        <w:rPr>
          <w:rFonts w:ascii="Gadugi" w:hAnsi="Gadugi"/>
          <w:b/>
          <w:bCs/>
          <w:sz w:val="22"/>
        </w:rPr>
        <w:t>7</w:t>
      </w:r>
      <w:r w:rsidR="00303413" w:rsidRPr="001039D8">
        <w:rPr>
          <w:rFonts w:ascii="Gadugi" w:hAnsi="Gadugi"/>
          <w:b/>
          <w:bCs/>
          <w:sz w:val="22"/>
        </w:rPr>
        <w:t xml:space="preserve"> </w:t>
      </w:r>
      <w:r w:rsidRPr="001039D8">
        <w:rPr>
          <w:rFonts w:ascii="Gadugi" w:hAnsi="Gadugi"/>
          <w:b/>
          <w:bCs/>
          <w:sz w:val="22"/>
        </w:rPr>
        <w:t>h</w:t>
      </w:r>
      <w:r w:rsidR="00303413" w:rsidRPr="001039D8">
        <w:rPr>
          <w:rFonts w:ascii="Gadugi" w:hAnsi="Gadugi"/>
          <w:b/>
          <w:bCs/>
          <w:sz w:val="22"/>
        </w:rPr>
        <w:t xml:space="preserve">ours </w:t>
      </w:r>
      <w:r w:rsidRPr="001039D8">
        <w:rPr>
          <w:rFonts w:ascii="Gadugi" w:hAnsi="Gadugi"/>
          <w:b/>
          <w:bCs/>
          <w:sz w:val="22"/>
        </w:rPr>
        <w:t>to complete.</w:t>
      </w:r>
      <w:r w:rsidRPr="001039D8">
        <w:rPr>
          <w:rFonts w:ascii="Gadugi" w:hAnsi="Gadugi"/>
          <w:sz w:val="22"/>
        </w:rPr>
        <w:t xml:space="preserve"> </w:t>
      </w:r>
      <w:r w:rsidR="00030A70">
        <w:rPr>
          <w:rFonts w:ascii="Gadugi" w:hAnsi="Gadugi"/>
          <w:sz w:val="22"/>
        </w:rPr>
        <w:t>Take your time to ensure it is</w:t>
      </w:r>
      <w:r w:rsidRPr="001039D8">
        <w:rPr>
          <w:rFonts w:ascii="Gadugi" w:hAnsi="Gadugi"/>
          <w:sz w:val="22"/>
        </w:rPr>
        <w:t xml:space="preserve"> an enjoyable learning experience</w:t>
      </w:r>
      <w:r w:rsidR="00012ED1" w:rsidRPr="001039D8">
        <w:rPr>
          <w:rFonts w:ascii="Gadugi" w:hAnsi="Gadugi"/>
          <w:sz w:val="22"/>
        </w:rPr>
        <w:t>.</w:t>
      </w:r>
    </w:p>
    <w:p w14:paraId="0EE4F462" w14:textId="77777777" w:rsidR="0069548A" w:rsidRPr="001039D8" w:rsidRDefault="0069548A" w:rsidP="005416A9">
      <w:pPr>
        <w:spacing w:line="240" w:lineRule="auto"/>
        <w:rPr>
          <w:rFonts w:ascii="Gadugi" w:hAnsi="Gadugi"/>
          <w:sz w:val="22"/>
        </w:rPr>
      </w:pPr>
    </w:p>
    <w:p w14:paraId="642AC674" w14:textId="4D35614B" w:rsidR="00012ED1" w:rsidRPr="00EA6E93" w:rsidRDefault="00AD33FF" w:rsidP="005416A9">
      <w:pPr>
        <w:pStyle w:val="Heading1"/>
        <w:spacing w:line="240" w:lineRule="auto"/>
        <w:rPr>
          <w:b/>
          <w:bCs/>
          <w:sz w:val="26"/>
          <w:szCs w:val="26"/>
        </w:rPr>
      </w:pPr>
      <w:r w:rsidRPr="00EA6E93">
        <w:rPr>
          <w:b/>
          <w:bCs/>
          <w:sz w:val="26"/>
          <w:szCs w:val="26"/>
        </w:rPr>
        <w:t>Key to symbols</w:t>
      </w:r>
    </w:p>
    <w:tbl>
      <w:tblPr>
        <w:tblStyle w:val="TableGrid"/>
        <w:tblW w:w="0" w:type="auto"/>
        <w:tblLook w:val="04A0" w:firstRow="1" w:lastRow="0" w:firstColumn="1" w:lastColumn="0" w:noHBand="0" w:noVBand="1"/>
      </w:tblPr>
      <w:tblGrid>
        <w:gridCol w:w="2065"/>
        <w:gridCol w:w="7671"/>
      </w:tblGrid>
      <w:tr w:rsidR="00AD33FF" w14:paraId="7833E6E5" w14:textId="77777777" w:rsidTr="00866271">
        <w:tc>
          <w:tcPr>
            <w:tcW w:w="2065" w:type="dxa"/>
          </w:tcPr>
          <w:p w14:paraId="279C0AD9" w14:textId="471C385C" w:rsidR="00AD33FF" w:rsidRDefault="00A52C93" w:rsidP="005416A9">
            <w:pPr>
              <w:jc w:val="center"/>
            </w:pPr>
            <w:r>
              <w:rPr>
                <w:noProof/>
              </w:rPr>
              <w:drawing>
                <wp:anchor distT="0" distB="0" distL="114300" distR="114300" simplePos="0" relativeHeight="251668480" behindDoc="0" locked="0" layoutInCell="1" allowOverlap="1" wp14:anchorId="61BEBFC2" wp14:editId="704EFCA3">
                  <wp:simplePos x="0" y="0"/>
                  <wp:positionH relativeFrom="column">
                    <wp:posOffset>191135</wp:posOffset>
                  </wp:positionH>
                  <wp:positionV relativeFrom="paragraph">
                    <wp:posOffset>-100330</wp:posOffset>
                  </wp:positionV>
                  <wp:extent cx="663112" cy="673100"/>
                  <wp:effectExtent l="0" t="0" r="0" b="0"/>
                  <wp:wrapNone/>
                  <wp:docPr id="88" name="Picture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rot="900000">
                            <a:off x="0" y="0"/>
                            <a:ext cx="663112" cy="673100"/>
                          </a:xfrm>
                          <a:prstGeom prst="rect">
                            <a:avLst/>
                          </a:prstGeom>
                          <a:noFill/>
                        </pic:spPr>
                      </pic:pic>
                    </a:graphicData>
                  </a:graphic>
                  <wp14:sizeRelH relativeFrom="margin">
                    <wp14:pctWidth>0</wp14:pctWidth>
                  </wp14:sizeRelH>
                  <wp14:sizeRelV relativeFrom="margin">
                    <wp14:pctHeight>0</wp14:pctHeight>
                  </wp14:sizeRelV>
                </wp:anchor>
              </w:drawing>
            </w:r>
          </w:p>
        </w:tc>
        <w:tc>
          <w:tcPr>
            <w:tcW w:w="7671" w:type="dxa"/>
          </w:tcPr>
          <w:p w14:paraId="3250558F" w14:textId="6DE418DA" w:rsidR="00AD33FF" w:rsidRPr="00EA6E93" w:rsidRDefault="00AD33FF" w:rsidP="005416A9">
            <w:pPr>
              <w:rPr>
                <w:rFonts w:ascii="Gadugi" w:hAnsi="Gadugi"/>
                <w:sz w:val="22"/>
              </w:rPr>
            </w:pPr>
            <w:r w:rsidRPr="00EA6E93">
              <w:rPr>
                <w:rFonts w:ascii="Gadugi" w:hAnsi="Gadugi"/>
                <w:b/>
                <w:bCs/>
                <w:sz w:val="22"/>
              </w:rPr>
              <w:t>Activity</w:t>
            </w:r>
            <w:r w:rsidRPr="00EA6E93">
              <w:rPr>
                <w:rFonts w:ascii="Gadugi" w:hAnsi="Gadugi"/>
                <w:sz w:val="22"/>
              </w:rPr>
              <w:t xml:space="preserve"> </w:t>
            </w:r>
            <w:r w:rsidR="00866271" w:rsidRPr="00EA6E93">
              <w:rPr>
                <w:rFonts w:ascii="Gadugi" w:hAnsi="Gadugi"/>
                <w:sz w:val="22"/>
              </w:rPr>
              <w:t>–</w:t>
            </w:r>
            <w:r w:rsidRPr="00EA6E93">
              <w:rPr>
                <w:rFonts w:ascii="Gadugi" w:hAnsi="Gadugi"/>
                <w:sz w:val="22"/>
              </w:rPr>
              <w:t xml:space="preserve"> </w:t>
            </w:r>
            <w:r w:rsidR="00866271" w:rsidRPr="00EA6E93">
              <w:rPr>
                <w:rFonts w:ascii="Gadugi" w:hAnsi="Gadugi"/>
                <w:sz w:val="22"/>
              </w:rPr>
              <w:t>this i</w:t>
            </w:r>
            <w:r w:rsidR="0031194E" w:rsidRPr="00EA6E93">
              <w:rPr>
                <w:rFonts w:ascii="Gadugi" w:hAnsi="Gadugi"/>
                <w:sz w:val="22"/>
              </w:rPr>
              <w:t xml:space="preserve">s </w:t>
            </w:r>
            <w:r w:rsidR="003656D3" w:rsidRPr="00EA6E93">
              <w:rPr>
                <w:rFonts w:ascii="Gadugi" w:hAnsi="Gadugi"/>
                <w:b/>
                <w:bCs/>
                <w:sz w:val="22"/>
              </w:rPr>
              <w:t xml:space="preserve">work you </w:t>
            </w:r>
            <w:r w:rsidR="00A52C93" w:rsidRPr="00EA6E93">
              <w:rPr>
                <w:rFonts w:ascii="Gadugi" w:hAnsi="Gadugi"/>
                <w:b/>
                <w:bCs/>
                <w:sz w:val="22"/>
              </w:rPr>
              <w:t>need to</w:t>
            </w:r>
            <w:r w:rsidR="00353694" w:rsidRPr="00EA6E93">
              <w:rPr>
                <w:rFonts w:ascii="Gadugi" w:hAnsi="Gadugi"/>
                <w:b/>
                <w:bCs/>
                <w:sz w:val="22"/>
              </w:rPr>
              <w:t xml:space="preserve"> </w:t>
            </w:r>
            <w:r w:rsidR="003656D3" w:rsidRPr="00EA6E93">
              <w:rPr>
                <w:rFonts w:ascii="Gadugi" w:hAnsi="Gadugi"/>
                <w:b/>
                <w:bCs/>
                <w:sz w:val="22"/>
              </w:rPr>
              <w:t>complete</w:t>
            </w:r>
            <w:r w:rsidR="00353694" w:rsidRPr="00EA6E93">
              <w:rPr>
                <w:rFonts w:ascii="Gadugi" w:hAnsi="Gadugi"/>
                <w:b/>
                <w:bCs/>
                <w:sz w:val="22"/>
              </w:rPr>
              <w:t>.</w:t>
            </w:r>
          </w:p>
          <w:p w14:paraId="2858F822" w14:textId="77777777" w:rsidR="00AD33FF" w:rsidRPr="00EA6E93" w:rsidRDefault="00AD33FF" w:rsidP="005416A9">
            <w:pPr>
              <w:rPr>
                <w:rFonts w:ascii="Gadugi" w:hAnsi="Gadugi"/>
                <w:sz w:val="22"/>
              </w:rPr>
            </w:pPr>
          </w:p>
        </w:tc>
      </w:tr>
      <w:tr w:rsidR="00AD33FF" w14:paraId="782606FF" w14:textId="77777777" w:rsidTr="00866271">
        <w:tc>
          <w:tcPr>
            <w:tcW w:w="2065" w:type="dxa"/>
          </w:tcPr>
          <w:p w14:paraId="4329AF1C" w14:textId="6EA2A609" w:rsidR="00AD33FF" w:rsidRDefault="003656D3" w:rsidP="005416A9">
            <w:pPr>
              <w:jc w:val="center"/>
            </w:pPr>
            <w:r>
              <w:rPr>
                <w:noProof/>
              </w:rPr>
              <w:drawing>
                <wp:anchor distT="0" distB="0" distL="114300" distR="114300" simplePos="0" relativeHeight="251666432" behindDoc="0" locked="0" layoutInCell="1" allowOverlap="1" wp14:anchorId="6AE0D360" wp14:editId="6B918FC6">
                  <wp:simplePos x="0" y="0"/>
                  <wp:positionH relativeFrom="column">
                    <wp:posOffset>188595</wp:posOffset>
                  </wp:positionH>
                  <wp:positionV relativeFrom="paragraph">
                    <wp:posOffset>-97790</wp:posOffset>
                  </wp:positionV>
                  <wp:extent cx="675596" cy="685800"/>
                  <wp:effectExtent l="0" t="0" r="0" b="0"/>
                  <wp:wrapNone/>
                  <wp:docPr id="86"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675596" cy="685800"/>
                          </a:xfrm>
                          <a:prstGeom prst="rect">
                            <a:avLst/>
                          </a:prstGeom>
                          <a:noFill/>
                        </pic:spPr>
                      </pic:pic>
                    </a:graphicData>
                  </a:graphic>
                  <wp14:sizeRelH relativeFrom="margin">
                    <wp14:pctWidth>0</wp14:pctWidth>
                  </wp14:sizeRelH>
                  <wp14:sizeRelV relativeFrom="margin">
                    <wp14:pctHeight>0</wp14:pctHeight>
                  </wp14:sizeRelV>
                </wp:anchor>
              </w:drawing>
            </w:r>
          </w:p>
          <w:p w14:paraId="7A2DE862" w14:textId="34A543E0" w:rsidR="00866271" w:rsidRDefault="00866271" w:rsidP="005416A9">
            <w:pPr>
              <w:jc w:val="center"/>
            </w:pPr>
          </w:p>
        </w:tc>
        <w:tc>
          <w:tcPr>
            <w:tcW w:w="7671" w:type="dxa"/>
          </w:tcPr>
          <w:p w14:paraId="4E38E7EB" w14:textId="19513B54" w:rsidR="00AD33FF" w:rsidRPr="00EA6E93" w:rsidRDefault="00866271" w:rsidP="005416A9">
            <w:pPr>
              <w:rPr>
                <w:rFonts w:ascii="Gadugi" w:hAnsi="Gadugi"/>
                <w:sz w:val="22"/>
              </w:rPr>
            </w:pPr>
            <w:r w:rsidRPr="00EA6E93">
              <w:rPr>
                <w:rFonts w:ascii="Gadugi" w:hAnsi="Gadugi"/>
                <w:b/>
                <w:bCs/>
                <w:sz w:val="22"/>
              </w:rPr>
              <w:t>Question/s</w:t>
            </w:r>
            <w:r w:rsidRPr="00EA6E93">
              <w:rPr>
                <w:rFonts w:ascii="Gadugi" w:hAnsi="Gadugi"/>
                <w:sz w:val="22"/>
              </w:rPr>
              <w:t xml:space="preserve"> – </w:t>
            </w:r>
            <w:r w:rsidR="00353694" w:rsidRPr="00EA6E93">
              <w:rPr>
                <w:rFonts w:ascii="Gadugi" w:hAnsi="Gadugi"/>
                <w:sz w:val="22"/>
              </w:rPr>
              <w:t xml:space="preserve">please </w:t>
            </w:r>
            <w:r w:rsidRPr="00EA6E93">
              <w:rPr>
                <w:rFonts w:ascii="Gadugi" w:hAnsi="Gadugi"/>
                <w:sz w:val="22"/>
              </w:rPr>
              <w:t>answer the questions</w:t>
            </w:r>
            <w:r w:rsidR="00353694" w:rsidRPr="00EA6E93">
              <w:rPr>
                <w:rFonts w:ascii="Gadugi" w:hAnsi="Gadugi"/>
                <w:sz w:val="22"/>
              </w:rPr>
              <w:t>.</w:t>
            </w:r>
          </w:p>
        </w:tc>
      </w:tr>
      <w:tr w:rsidR="00AD33FF" w14:paraId="1F6A3599" w14:textId="77777777" w:rsidTr="00866271">
        <w:tc>
          <w:tcPr>
            <w:tcW w:w="2065" w:type="dxa"/>
          </w:tcPr>
          <w:p w14:paraId="70BB9D09" w14:textId="4D92EDA1" w:rsidR="00866271" w:rsidRDefault="00866271" w:rsidP="005416A9">
            <w:pPr>
              <w:jc w:val="center"/>
            </w:pPr>
            <w:r>
              <w:rPr>
                <w:noProof/>
              </w:rPr>
              <w:drawing>
                <wp:anchor distT="0" distB="0" distL="114300" distR="114300" simplePos="0" relativeHeight="251667456" behindDoc="0" locked="0" layoutInCell="1" allowOverlap="1" wp14:anchorId="7AE12BA4" wp14:editId="4A4591B8">
                  <wp:simplePos x="0" y="0"/>
                  <wp:positionH relativeFrom="column">
                    <wp:posOffset>220345</wp:posOffset>
                  </wp:positionH>
                  <wp:positionV relativeFrom="paragraph">
                    <wp:posOffset>-61595</wp:posOffset>
                  </wp:positionV>
                  <wp:extent cx="631693" cy="635000"/>
                  <wp:effectExtent l="0" t="0" r="0" b="0"/>
                  <wp:wrapNone/>
                  <wp:docPr id="87" name="Picture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p>
          <w:p w14:paraId="65E762AA" w14:textId="7DD6071A" w:rsidR="00AD33FF" w:rsidRDefault="00AD33FF" w:rsidP="005416A9">
            <w:pPr>
              <w:jc w:val="center"/>
            </w:pPr>
          </w:p>
        </w:tc>
        <w:tc>
          <w:tcPr>
            <w:tcW w:w="7671" w:type="dxa"/>
          </w:tcPr>
          <w:p w14:paraId="78C101AD" w14:textId="3DFA05AE" w:rsidR="00AD33FF" w:rsidRPr="00EA6E93" w:rsidRDefault="00866271" w:rsidP="005416A9">
            <w:pPr>
              <w:rPr>
                <w:rFonts w:ascii="Gadugi" w:hAnsi="Gadugi"/>
                <w:sz w:val="22"/>
              </w:rPr>
            </w:pPr>
            <w:r w:rsidRPr="00EA6E93">
              <w:rPr>
                <w:rFonts w:ascii="Gadugi" w:hAnsi="Gadugi"/>
                <w:b/>
                <w:bCs/>
                <w:sz w:val="22"/>
              </w:rPr>
              <w:t>Reflection</w:t>
            </w:r>
            <w:r w:rsidRPr="00EA6E93">
              <w:rPr>
                <w:rFonts w:ascii="Gadugi" w:hAnsi="Gadugi"/>
                <w:sz w:val="22"/>
              </w:rPr>
              <w:t xml:space="preserve"> – </w:t>
            </w:r>
            <w:r w:rsidR="00953508" w:rsidRPr="00EA6E93">
              <w:rPr>
                <w:rFonts w:ascii="Gadugi" w:hAnsi="Gadugi"/>
                <w:sz w:val="22"/>
              </w:rPr>
              <w:t xml:space="preserve">think carefully about how you feel about this. </w:t>
            </w:r>
          </w:p>
        </w:tc>
      </w:tr>
      <w:tr w:rsidR="00953508" w14:paraId="78E339DC" w14:textId="77777777" w:rsidTr="00866271">
        <w:tc>
          <w:tcPr>
            <w:tcW w:w="2065" w:type="dxa"/>
          </w:tcPr>
          <w:p w14:paraId="7E230C9D" w14:textId="77777777" w:rsidR="00953508" w:rsidRDefault="00953508" w:rsidP="005416A9">
            <w:pPr>
              <w:jc w:val="center"/>
              <w:rPr>
                <w:noProof/>
              </w:rPr>
            </w:pPr>
          </w:p>
          <w:p w14:paraId="7BF11C55" w14:textId="2726816E" w:rsidR="00953508" w:rsidRDefault="00953508" w:rsidP="005416A9">
            <w:pPr>
              <w:jc w:val="center"/>
              <w:rPr>
                <w:noProof/>
              </w:rPr>
            </w:pPr>
          </w:p>
        </w:tc>
        <w:tc>
          <w:tcPr>
            <w:tcW w:w="7671" w:type="dxa"/>
          </w:tcPr>
          <w:p w14:paraId="6BD8D7FF" w14:textId="4C8B3A97" w:rsidR="00953508" w:rsidRPr="00EA6E93" w:rsidRDefault="00953508" w:rsidP="005416A9">
            <w:pPr>
              <w:rPr>
                <w:rFonts w:ascii="Gadugi" w:hAnsi="Gadugi"/>
                <w:sz w:val="22"/>
              </w:rPr>
            </w:pPr>
            <w:r w:rsidRPr="00EA6E93">
              <w:rPr>
                <w:rFonts w:ascii="Gadugi" w:hAnsi="Gadugi"/>
                <w:b/>
                <w:bCs/>
                <w:sz w:val="22"/>
              </w:rPr>
              <w:t xml:space="preserve">Learning Journal – </w:t>
            </w:r>
            <w:r w:rsidRPr="00EA6E93">
              <w:rPr>
                <w:rFonts w:ascii="Gadugi" w:hAnsi="Gadugi"/>
                <w:sz w:val="22"/>
              </w:rPr>
              <w:t xml:space="preserve">please write your answers </w:t>
            </w:r>
            <w:r w:rsidR="00303413" w:rsidRPr="00EA6E93">
              <w:rPr>
                <w:rFonts w:ascii="Gadugi" w:hAnsi="Gadugi"/>
                <w:sz w:val="22"/>
              </w:rPr>
              <w:t xml:space="preserve">and reflections </w:t>
            </w:r>
            <w:r w:rsidRPr="00EA6E93">
              <w:rPr>
                <w:rFonts w:ascii="Gadugi" w:hAnsi="Gadugi"/>
                <w:sz w:val="22"/>
              </w:rPr>
              <w:t>in your learning journal</w:t>
            </w:r>
            <w:r w:rsidR="00353694" w:rsidRPr="00EA6E93">
              <w:rPr>
                <w:rFonts w:ascii="Gadugi" w:hAnsi="Gadugi"/>
                <w:sz w:val="22"/>
              </w:rPr>
              <w:t>.</w:t>
            </w:r>
          </w:p>
        </w:tc>
      </w:tr>
      <w:tr w:rsidR="004B0F15" w14:paraId="7B9D68E6" w14:textId="77777777" w:rsidTr="00866271">
        <w:tc>
          <w:tcPr>
            <w:tcW w:w="2065" w:type="dxa"/>
          </w:tcPr>
          <w:p w14:paraId="4CED471A" w14:textId="5E02453F" w:rsidR="004B0F15" w:rsidRDefault="00953508" w:rsidP="005416A9">
            <w:pPr>
              <w:rPr>
                <w:noProof/>
              </w:rPr>
            </w:pPr>
            <w:r>
              <w:rPr>
                <w:noProof/>
              </w:rPr>
              <w:drawing>
                <wp:anchor distT="0" distB="0" distL="114300" distR="114300" simplePos="0" relativeHeight="251678720" behindDoc="0" locked="0" layoutInCell="1" allowOverlap="1" wp14:anchorId="06A2DD9A" wp14:editId="69F4242C">
                  <wp:simplePos x="0" y="0"/>
                  <wp:positionH relativeFrom="column">
                    <wp:posOffset>264795</wp:posOffset>
                  </wp:positionH>
                  <wp:positionV relativeFrom="paragraph">
                    <wp:posOffset>-445770</wp:posOffset>
                  </wp:positionV>
                  <wp:extent cx="647700" cy="603066"/>
                  <wp:effectExtent l="0" t="0" r="0" b="0"/>
                  <wp:wrapNone/>
                  <wp:docPr id="106" name="Picture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r w:rsidR="004B0F15">
              <w:rPr>
                <w:noProof/>
              </w:rPr>
              <w:drawing>
                <wp:anchor distT="0" distB="0" distL="114300" distR="114300" simplePos="0" relativeHeight="251672576" behindDoc="0" locked="0" layoutInCell="1" allowOverlap="1" wp14:anchorId="1F11D115" wp14:editId="561C8E24">
                  <wp:simplePos x="0" y="0"/>
                  <wp:positionH relativeFrom="column">
                    <wp:posOffset>217170</wp:posOffset>
                  </wp:positionH>
                  <wp:positionV relativeFrom="paragraph">
                    <wp:posOffset>48895</wp:posOffset>
                  </wp:positionV>
                  <wp:extent cx="615950" cy="294299"/>
                  <wp:effectExtent l="0" t="0" r="0" b="0"/>
                  <wp:wrapNone/>
                  <wp:docPr id="97" name="Picture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615950" cy="294299"/>
                          </a:xfrm>
                          <a:prstGeom prst="rect">
                            <a:avLst/>
                          </a:prstGeom>
                          <a:noFill/>
                        </pic:spPr>
                      </pic:pic>
                    </a:graphicData>
                  </a:graphic>
                </wp:anchor>
              </w:drawing>
            </w:r>
          </w:p>
        </w:tc>
        <w:tc>
          <w:tcPr>
            <w:tcW w:w="7671" w:type="dxa"/>
          </w:tcPr>
          <w:p w14:paraId="3139BB5A" w14:textId="6A97E28F" w:rsidR="004B0F15" w:rsidRPr="00EA6E93" w:rsidRDefault="00A52C93" w:rsidP="005416A9">
            <w:pPr>
              <w:rPr>
                <w:rFonts w:ascii="Gadugi" w:hAnsi="Gadugi"/>
                <w:sz w:val="22"/>
              </w:rPr>
            </w:pPr>
            <w:r w:rsidRPr="00EA6E93">
              <w:rPr>
                <w:rFonts w:ascii="Gadugi" w:hAnsi="Gadugi"/>
                <w:b/>
                <w:bCs/>
                <w:sz w:val="22"/>
              </w:rPr>
              <w:t xml:space="preserve">Read – </w:t>
            </w:r>
            <w:r w:rsidRPr="00EA6E93">
              <w:rPr>
                <w:rFonts w:ascii="Gadugi" w:hAnsi="Gadugi"/>
                <w:sz w:val="22"/>
              </w:rPr>
              <w:t>please read the text provided.  Make any note</w:t>
            </w:r>
            <w:r w:rsidR="00E04C63" w:rsidRPr="00EA6E93">
              <w:rPr>
                <w:rFonts w:ascii="Gadugi" w:hAnsi="Gadugi"/>
                <w:sz w:val="22"/>
              </w:rPr>
              <w:t>s</w:t>
            </w:r>
            <w:r w:rsidRPr="00EA6E93">
              <w:rPr>
                <w:rFonts w:ascii="Gadugi" w:hAnsi="Gadugi"/>
                <w:sz w:val="22"/>
              </w:rPr>
              <w:t xml:space="preserve"> you like</w:t>
            </w:r>
            <w:r w:rsidR="00353694" w:rsidRPr="00EA6E93">
              <w:rPr>
                <w:rFonts w:ascii="Gadugi" w:hAnsi="Gadugi"/>
                <w:sz w:val="22"/>
              </w:rPr>
              <w:t>.</w:t>
            </w:r>
          </w:p>
          <w:p w14:paraId="45CD9A18" w14:textId="49327EDD" w:rsidR="004B0F15" w:rsidRPr="00EA6E93" w:rsidRDefault="004B0F15" w:rsidP="005416A9">
            <w:pPr>
              <w:rPr>
                <w:rFonts w:ascii="Gadugi" w:hAnsi="Gadugi"/>
                <w:b/>
                <w:bCs/>
                <w:sz w:val="22"/>
              </w:rPr>
            </w:pPr>
          </w:p>
        </w:tc>
      </w:tr>
    </w:tbl>
    <w:p w14:paraId="6610048B" w14:textId="028FC7DB" w:rsidR="00AD67F8" w:rsidRPr="001450D7" w:rsidRDefault="00706DAF" w:rsidP="00AD67F8">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bookmarkStart w:id="9" w:name="_Hlk71805926"/>
      <w:r w:rsidRPr="001450D7">
        <w:rPr>
          <w:rFonts w:ascii="Calibri Light" w:eastAsia="Times New Roman" w:hAnsi="Calibri Light" w:cs="Calibri Light"/>
          <w:b/>
          <w:bCs/>
          <w:noProof/>
          <w:color w:val="2F5496" w:themeColor="accent1" w:themeShade="BF"/>
          <w:sz w:val="26"/>
          <w:szCs w:val="26"/>
          <w:lang w:val="en-GB" w:eastAsia="en-GB" w:bidi="ar-SA"/>
        </w:rPr>
        <w:lastRenderedPageBreak/>
        <w:drawing>
          <wp:anchor distT="0" distB="0" distL="114300" distR="114300" simplePos="0" relativeHeight="252336128" behindDoc="0" locked="0" layoutInCell="1" allowOverlap="1" wp14:anchorId="07EDFF2B" wp14:editId="5062D12A">
            <wp:simplePos x="0" y="0"/>
            <wp:positionH relativeFrom="column">
              <wp:posOffset>4990465</wp:posOffset>
            </wp:positionH>
            <wp:positionV relativeFrom="paragraph">
              <wp:posOffset>-729615</wp:posOffset>
            </wp:positionV>
            <wp:extent cx="1250983" cy="1269825"/>
            <wp:effectExtent l="0" t="0" r="0" b="0"/>
            <wp:wrapNone/>
            <wp:docPr id="33" name="Picture 33"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descr="Shape, arrow&#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250983" cy="1269825"/>
                    </a:xfrm>
                    <a:prstGeom prst="rect">
                      <a:avLst/>
                    </a:prstGeom>
                    <a:noFill/>
                  </pic:spPr>
                </pic:pic>
              </a:graphicData>
            </a:graphic>
            <wp14:sizeRelH relativeFrom="margin">
              <wp14:pctWidth>0</wp14:pctWidth>
            </wp14:sizeRelH>
            <wp14:sizeRelV relativeFrom="margin">
              <wp14:pctHeight>0</wp14:pctHeight>
            </wp14:sizeRelV>
          </wp:anchor>
        </w:drawing>
      </w:r>
      <w:r w:rsidRPr="001450D7">
        <w:rPr>
          <w:rFonts w:ascii="Calibri Light" w:eastAsia="Times New Roman" w:hAnsi="Calibri Light" w:cs="Calibri Light"/>
          <w:b/>
          <w:bCs/>
          <w:noProof/>
          <w:color w:val="2F5496" w:themeColor="accent1" w:themeShade="BF"/>
          <w:sz w:val="26"/>
          <w:szCs w:val="26"/>
          <w:lang w:val="en-GB" w:eastAsia="en-GB" w:bidi="ar-SA"/>
        </w:rPr>
        <w:t xml:space="preserve">  </w:t>
      </w:r>
      <w:r w:rsidR="00AD67F8" w:rsidRPr="001450D7">
        <w:rPr>
          <w:rFonts w:ascii="Calibri Light" w:eastAsia="Times New Roman" w:hAnsi="Calibri Light" w:cs="Calibri Light"/>
          <w:b/>
          <w:bCs/>
          <w:noProof/>
          <w:color w:val="2F5496" w:themeColor="accent1" w:themeShade="BF"/>
          <w:sz w:val="26"/>
          <w:szCs w:val="26"/>
          <w:lang w:val="en-GB" w:eastAsia="en-GB" w:bidi="ar-SA"/>
        </w:rPr>
        <w:t xml:space="preserve">1.1 Link to previous learning - </w:t>
      </w:r>
      <w:r w:rsidR="009D2474">
        <w:rPr>
          <w:rFonts w:ascii="Calibri Light" w:eastAsia="Times New Roman" w:hAnsi="Calibri Light" w:cs="Calibri Light"/>
          <w:b/>
          <w:bCs/>
          <w:noProof/>
          <w:color w:val="2F5496" w:themeColor="accent1" w:themeShade="BF"/>
          <w:sz w:val="26"/>
          <w:szCs w:val="26"/>
          <w:lang w:val="en-GB" w:eastAsia="en-GB" w:bidi="ar-SA"/>
        </w:rPr>
        <w:t>E</w:t>
      </w:r>
      <w:r w:rsidR="00AD67F8" w:rsidRPr="001450D7">
        <w:rPr>
          <w:rFonts w:ascii="Calibri Light" w:eastAsia="Times New Roman" w:hAnsi="Calibri Light" w:cs="Calibri Light"/>
          <w:b/>
          <w:bCs/>
          <w:noProof/>
          <w:color w:val="2F5496" w:themeColor="accent1" w:themeShade="BF"/>
          <w:sz w:val="26"/>
          <w:szCs w:val="26"/>
          <w:lang w:val="en-GB" w:eastAsia="en-GB" w:bidi="ar-SA"/>
        </w:rPr>
        <w:t>ffective questioning and feedback</w:t>
      </w:r>
    </w:p>
    <w:p w14:paraId="15C6E244" w14:textId="0B2B7EA3" w:rsidR="009D2474" w:rsidRPr="00953C28" w:rsidRDefault="00AD67F8" w:rsidP="00AD67F8">
      <w:pPr>
        <w:keepNext/>
        <w:keepLines/>
        <w:spacing w:after="0" w:line="240" w:lineRule="auto"/>
        <w:outlineLvl w:val="0"/>
        <w:rPr>
          <w:rFonts w:ascii="Gadugi" w:eastAsia="Times New Roman" w:hAnsi="Gadugi" w:cs="Calibri Light"/>
          <w:noProof/>
          <w:sz w:val="22"/>
          <w:lang w:val="en-GB" w:eastAsia="en-GB" w:bidi="ar-SA"/>
        </w:rPr>
      </w:pPr>
      <w:r w:rsidRPr="00953C28">
        <w:rPr>
          <w:rFonts w:ascii="Gadugi" w:eastAsia="Times New Roman" w:hAnsi="Gadugi" w:cs="Calibri Light"/>
          <w:noProof/>
          <w:sz w:val="22"/>
          <w:lang w:val="en-GB" w:eastAsia="en-GB" w:bidi="ar-SA"/>
        </w:rPr>
        <w:t xml:space="preserve">Think back to module </w:t>
      </w:r>
      <w:r w:rsidR="009D2474" w:rsidRPr="00953C28">
        <w:rPr>
          <w:rFonts w:ascii="Gadugi" w:eastAsia="Times New Roman" w:hAnsi="Gadugi" w:cs="Calibri Light"/>
          <w:noProof/>
          <w:sz w:val="22"/>
          <w:lang w:val="en-GB" w:eastAsia="en-GB" w:bidi="ar-SA"/>
        </w:rPr>
        <w:t>6</w:t>
      </w:r>
      <w:r w:rsidR="004D46F3" w:rsidRPr="00953C28">
        <w:rPr>
          <w:rFonts w:ascii="Gadugi" w:eastAsia="Times New Roman" w:hAnsi="Gadugi" w:cs="Calibri Light"/>
          <w:noProof/>
          <w:sz w:val="22"/>
          <w:lang w:val="en-GB" w:eastAsia="en-GB" w:bidi="ar-SA"/>
        </w:rPr>
        <w:t xml:space="preserve"> and </w:t>
      </w:r>
      <w:r w:rsidR="00800F0E" w:rsidRPr="00953C28">
        <w:rPr>
          <w:rFonts w:ascii="Gadugi" w:eastAsia="Times New Roman" w:hAnsi="Gadugi" w:cs="Calibri Light"/>
          <w:noProof/>
          <w:sz w:val="22"/>
          <w:lang w:val="en-GB" w:eastAsia="en-GB" w:bidi="ar-SA"/>
        </w:rPr>
        <w:t xml:space="preserve">the activities around </w:t>
      </w:r>
      <w:r w:rsidR="009D2474" w:rsidRPr="00953C28">
        <w:rPr>
          <w:rFonts w:ascii="Gadugi" w:eastAsia="Times New Roman" w:hAnsi="Gadugi" w:cs="Calibri Light"/>
          <w:noProof/>
          <w:sz w:val="22"/>
          <w:lang w:val="en-GB" w:eastAsia="en-GB" w:bidi="ar-SA"/>
        </w:rPr>
        <w:t xml:space="preserve">effective questioning and feedback. </w:t>
      </w:r>
    </w:p>
    <w:p w14:paraId="5C2D5113" w14:textId="4F913A9A" w:rsidR="0081333F" w:rsidRDefault="0081333F" w:rsidP="00AD67F8">
      <w:pPr>
        <w:keepNext/>
        <w:keepLines/>
        <w:spacing w:after="0" w:line="240" w:lineRule="auto"/>
        <w:outlineLvl w:val="0"/>
        <w:rPr>
          <w:rFonts w:ascii="Gadugi" w:eastAsia="Times New Roman" w:hAnsi="Gadugi" w:cs="Calibri Light"/>
          <w:noProof/>
          <w:sz w:val="22"/>
          <w:lang w:val="en-GB" w:eastAsia="en-GB" w:bidi="ar-SA"/>
        </w:rPr>
      </w:pPr>
      <w:r>
        <w:rPr>
          <w:noProof/>
        </w:rPr>
        <w:drawing>
          <wp:anchor distT="0" distB="0" distL="114300" distR="114300" simplePos="0" relativeHeight="252349440" behindDoc="0" locked="0" layoutInCell="1" allowOverlap="1" wp14:anchorId="4F524BD0" wp14:editId="7DD899A4">
            <wp:simplePos x="0" y="0"/>
            <wp:positionH relativeFrom="column">
              <wp:posOffset>5416550</wp:posOffset>
            </wp:positionH>
            <wp:positionV relativeFrom="paragraph">
              <wp:posOffset>119380</wp:posOffset>
            </wp:positionV>
            <wp:extent cx="647700" cy="603066"/>
            <wp:effectExtent l="0" t="0" r="0" b="0"/>
            <wp:wrapNone/>
            <wp:docPr id="50" name="Picture 50"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50" descr="Logo&#10;&#10;Description automatically generated"/>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r w:rsidR="00266F11" w:rsidRPr="00953C28">
        <w:rPr>
          <w:rFonts w:ascii="Gadugi" w:eastAsia="Times New Roman" w:hAnsi="Gadugi" w:cs="Calibri Light"/>
          <w:noProof/>
          <w:sz w:val="22"/>
          <w:lang w:val="en-GB" w:eastAsia="en-GB" w:bidi="ar-SA"/>
        </w:rPr>
        <w:t xml:space="preserve">Look at the examples of feedback below and decide which phrases </w:t>
      </w:r>
      <w:r w:rsidR="004328D1" w:rsidRPr="00953C28">
        <w:rPr>
          <w:rFonts w:ascii="Gadugi" w:eastAsia="Times New Roman" w:hAnsi="Gadugi" w:cs="Calibri Light"/>
          <w:noProof/>
          <w:sz w:val="22"/>
          <w:lang w:val="en-GB" w:eastAsia="en-GB" w:bidi="ar-SA"/>
        </w:rPr>
        <w:t xml:space="preserve">teachers or learners would find helpful and constructive when </w:t>
      </w:r>
      <w:r>
        <w:rPr>
          <w:rFonts w:ascii="Gadugi" w:eastAsia="Times New Roman" w:hAnsi="Gadugi" w:cs="Calibri Light"/>
          <w:noProof/>
          <w:sz w:val="22"/>
          <w:lang w:val="en-GB" w:eastAsia="en-GB" w:bidi="ar-SA"/>
        </w:rPr>
        <w:t>being given</w:t>
      </w:r>
      <w:r w:rsidR="004328D1" w:rsidRPr="00953C28">
        <w:rPr>
          <w:rFonts w:ascii="Gadugi" w:eastAsia="Times New Roman" w:hAnsi="Gadugi" w:cs="Calibri Light"/>
          <w:noProof/>
          <w:sz w:val="22"/>
          <w:lang w:val="en-GB" w:eastAsia="en-GB" w:bidi="ar-SA"/>
        </w:rPr>
        <w:t xml:space="preserve"> feedback on a lesson </w:t>
      </w:r>
      <w:r>
        <w:rPr>
          <w:rFonts w:ascii="Gadugi" w:eastAsia="Times New Roman" w:hAnsi="Gadugi" w:cs="Calibri Light"/>
          <w:noProof/>
          <w:sz w:val="22"/>
          <w:lang w:val="en-GB" w:eastAsia="en-GB" w:bidi="ar-SA"/>
        </w:rPr>
        <w:t>that has been</w:t>
      </w:r>
      <w:r w:rsidR="004328D1" w:rsidRPr="00953C28">
        <w:rPr>
          <w:rFonts w:ascii="Gadugi" w:eastAsia="Times New Roman" w:hAnsi="Gadugi" w:cs="Calibri Light"/>
          <w:noProof/>
          <w:sz w:val="22"/>
          <w:lang w:val="en-GB" w:eastAsia="en-GB" w:bidi="ar-SA"/>
        </w:rPr>
        <w:t xml:space="preserve"> observed.</w:t>
      </w:r>
    </w:p>
    <w:p w14:paraId="641D689B" w14:textId="4EE0F4A1" w:rsidR="004328D1" w:rsidRPr="00953C28" w:rsidRDefault="0081333F" w:rsidP="00AD67F8">
      <w:pPr>
        <w:keepNext/>
        <w:keepLines/>
        <w:spacing w:after="0" w:line="240" w:lineRule="auto"/>
        <w:outlineLvl w:val="0"/>
        <w:rPr>
          <w:rFonts w:ascii="Gadugi" w:eastAsia="Times New Roman" w:hAnsi="Gadugi" w:cs="Calibri Light"/>
          <w:noProof/>
          <w:sz w:val="22"/>
          <w:lang w:val="en-GB" w:eastAsia="en-GB" w:bidi="ar-SA"/>
        </w:rPr>
      </w:pPr>
      <w:r>
        <w:rPr>
          <w:rFonts w:ascii="Gadugi" w:eastAsia="Times New Roman" w:hAnsi="Gadugi" w:cs="Calibri Light"/>
          <w:noProof/>
          <w:sz w:val="22"/>
          <w:lang w:val="en-GB" w:eastAsia="en-GB" w:bidi="ar-SA"/>
        </w:rPr>
        <w:t xml:space="preserve">Write your thoughts in your learning journal or discuss them with a colleague. </w:t>
      </w:r>
      <w:r w:rsidR="004328D1" w:rsidRPr="00953C28">
        <w:rPr>
          <w:rFonts w:ascii="Gadugi" w:eastAsia="Times New Roman" w:hAnsi="Gadugi" w:cs="Calibri Light"/>
          <w:noProof/>
          <w:sz w:val="22"/>
          <w:lang w:val="en-GB" w:eastAsia="en-GB" w:bidi="ar-SA"/>
        </w:rPr>
        <w:t xml:space="preserve"> </w:t>
      </w:r>
    </w:p>
    <w:p w14:paraId="248A7D95" w14:textId="105C86AB" w:rsidR="00953C28" w:rsidRPr="00953C28" w:rsidRDefault="00953C28" w:rsidP="00953C28">
      <w:pPr>
        <w:pStyle w:val="ListParagraph"/>
        <w:keepNext/>
        <w:keepLines/>
        <w:numPr>
          <w:ilvl w:val="2"/>
          <w:numId w:val="19"/>
        </w:numPr>
        <w:spacing w:after="0" w:line="240" w:lineRule="auto"/>
        <w:outlineLvl w:val="0"/>
        <w:rPr>
          <w:rFonts w:ascii="Gadugi" w:eastAsia="Times New Roman" w:hAnsi="Gadugi" w:cs="Calibri Light"/>
          <w:noProof/>
          <w:sz w:val="22"/>
          <w:lang w:val="en-GB" w:eastAsia="en-GB" w:bidi="ar-SA"/>
        </w:rPr>
      </w:pPr>
      <w:bookmarkStart w:id="10" w:name="_Hlk81841160"/>
      <w:r w:rsidRPr="00953C28">
        <w:rPr>
          <w:rFonts w:ascii="Gadugi" w:eastAsia="Times New Roman" w:hAnsi="Gadugi" w:cs="Calibri Light"/>
          <w:noProof/>
          <w:sz w:val="22"/>
          <w:lang w:val="en-GB" w:eastAsia="en-GB" w:bidi="ar-SA"/>
        </w:rPr>
        <w:t>“I really liked how well you listened to your students’ answers.”</w:t>
      </w:r>
    </w:p>
    <w:bookmarkEnd w:id="10"/>
    <w:p w14:paraId="144D6B8F" w14:textId="67949548" w:rsidR="00C226BF" w:rsidRDefault="00A41E6B" w:rsidP="00953C28">
      <w:pPr>
        <w:pStyle w:val="ListParagraph"/>
        <w:keepNext/>
        <w:keepLines/>
        <w:numPr>
          <w:ilvl w:val="2"/>
          <w:numId w:val="19"/>
        </w:numPr>
        <w:spacing w:after="0" w:line="240" w:lineRule="auto"/>
        <w:outlineLvl w:val="0"/>
        <w:rPr>
          <w:rFonts w:ascii="Gadugi" w:eastAsia="Times New Roman" w:hAnsi="Gadugi" w:cs="Calibri Light"/>
          <w:noProof/>
          <w:sz w:val="22"/>
          <w:lang w:val="en-GB" w:eastAsia="en-GB" w:bidi="ar-SA"/>
        </w:rPr>
      </w:pPr>
      <w:r>
        <w:rPr>
          <w:rFonts w:ascii="Gadugi" w:eastAsia="Times New Roman" w:hAnsi="Gadugi" w:cs="Calibri Light"/>
          <w:noProof/>
          <w:sz w:val="22"/>
          <w:lang w:val="en-GB" w:eastAsia="en-GB" w:bidi="ar-SA"/>
        </w:rPr>
        <w:t>“It was a great lesson.”</w:t>
      </w:r>
    </w:p>
    <w:p w14:paraId="124A54DF" w14:textId="4D478752" w:rsidR="00D12C10" w:rsidRDefault="00D12C10" w:rsidP="00953C28">
      <w:pPr>
        <w:pStyle w:val="ListParagraph"/>
        <w:keepNext/>
        <w:keepLines/>
        <w:numPr>
          <w:ilvl w:val="2"/>
          <w:numId w:val="19"/>
        </w:numPr>
        <w:spacing w:after="0" w:line="240" w:lineRule="auto"/>
        <w:outlineLvl w:val="0"/>
        <w:rPr>
          <w:rFonts w:ascii="Gadugi" w:eastAsia="Times New Roman" w:hAnsi="Gadugi" w:cs="Calibri Light"/>
          <w:noProof/>
          <w:sz w:val="22"/>
          <w:lang w:val="en-GB" w:eastAsia="en-GB" w:bidi="ar-SA"/>
        </w:rPr>
      </w:pPr>
      <w:bookmarkStart w:id="11" w:name="_Hlk81841484"/>
      <w:r>
        <w:rPr>
          <w:rFonts w:ascii="Gadugi" w:eastAsia="Times New Roman" w:hAnsi="Gadugi" w:cs="Calibri Light"/>
          <w:noProof/>
          <w:sz w:val="22"/>
          <w:lang w:val="en-GB" w:eastAsia="en-GB" w:bidi="ar-SA"/>
        </w:rPr>
        <w:t>“</w:t>
      </w:r>
      <w:r w:rsidRPr="00D12C10">
        <w:rPr>
          <w:rFonts w:ascii="Gadugi" w:eastAsia="Times New Roman" w:hAnsi="Gadugi" w:cs="Calibri Light"/>
          <w:noProof/>
          <w:sz w:val="22"/>
          <w:lang w:val="en-GB" w:eastAsia="en-GB" w:bidi="ar-SA"/>
        </w:rPr>
        <w:t>The way you asked that question just at that moment was very helpful.</w:t>
      </w:r>
      <w:r>
        <w:rPr>
          <w:rFonts w:ascii="Gadugi" w:eastAsia="Times New Roman" w:hAnsi="Gadugi" w:cs="Calibri Light"/>
          <w:noProof/>
          <w:sz w:val="22"/>
          <w:lang w:val="en-GB" w:eastAsia="en-GB" w:bidi="ar-SA"/>
        </w:rPr>
        <w:t>”</w:t>
      </w:r>
    </w:p>
    <w:p w14:paraId="449AC3B7" w14:textId="56F62DCD" w:rsidR="00D44B4D" w:rsidRDefault="00970036" w:rsidP="00953C28">
      <w:pPr>
        <w:pStyle w:val="ListParagraph"/>
        <w:keepNext/>
        <w:keepLines/>
        <w:numPr>
          <w:ilvl w:val="2"/>
          <w:numId w:val="19"/>
        </w:numPr>
        <w:spacing w:after="0" w:line="240" w:lineRule="auto"/>
        <w:outlineLvl w:val="0"/>
        <w:rPr>
          <w:rFonts w:ascii="Gadugi" w:eastAsia="Times New Roman" w:hAnsi="Gadugi" w:cs="Calibri Light"/>
          <w:noProof/>
          <w:sz w:val="22"/>
          <w:lang w:val="en-GB" w:eastAsia="en-GB" w:bidi="ar-SA"/>
        </w:rPr>
      </w:pPr>
      <w:r>
        <w:rPr>
          <w:rFonts w:ascii="Gadugi" w:eastAsia="Times New Roman" w:hAnsi="Gadugi" w:cs="Calibri Light"/>
          <w:noProof/>
          <w:sz w:val="22"/>
          <w:lang w:val="en-GB" w:eastAsia="en-GB" w:bidi="ar-SA"/>
        </w:rPr>
        <w:t>“I don’t really like your handwriting.”</w:t>
      </w:r>
    </w:p>
    <w:p w14:paraId="0BEC9F8B" w14:textId="0B0241AA" w:rsidR="00BB019E" w:rsidRPr="0081333F" w:rsidRDefault="00423E75" w:rsidP="001450D7">
      <w:pPr>
        <w:pStyle w:val="ListParagraph"/>
        <w:keepNext/>
        <w:keepLines/>
        <w:numPr>
          <w:ilvl w:val="2"/>
          <w:numId w:val="19"/>
        </w:numPr>
        <w:spacing w:after="0" w:line="240" w:lineRule="auto"/>
        <w:outlineLvl w:val="0"/>
        <w:rPr>
          <w:rFonts w:ascii="Gadugi" w:eastAsia="Times New Roman" w:hAnsi="Gadugi" w:cs="Calibri Light"/>
          <w:noProof/>
          <w:sz w:val="22"/>
          <w:lang w:val="en-GB" w:eastAsia="en-GB" w:bidi="ar-SA"/>
        </w:rPr>
      </w:pPr>
      <w:r>
        <w:rPr>
          <w:rFonts w:ascii="Gadugi" w:eastAsia="Times New Roman" w:hAnsi="Gadugi" w:cs="Calibri Light"/>
          <w:noProof/>
          <w:sz w:val="22"/>
          <w:lang w:val="en-GB" w:eastAsia="en-GB" w:bidi="ar-SA"/>
        </w:rPr>
        <w:t>“How do you think the pair work went?”</w:t>
      </w:r>
      <w:r w:rsidR="0081333F" w:rsidRPr="0081333F">
        <w:rPr>
          <w:noProof/>
        </w:rPr>
        <w:t xml:space="preserve"> </w:t>
      </w:r>
      <w:bookmarkEnd w:id="11"/>
    </w:p>
    <w:p w14:paraId="131BA307" w14:textId="1EA5FC0C" w:rsidR="00ED78C5" w:rsidRDefault="00C315CC" w:rsidP="00AD67F8">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r w:rsidRPr="00953C28">
        <w:rPr>
          <w:rFonts w:eastAsia="Times New Roman" w:cstheme="minorHAnsi"/>
          <w:b/>
          <w:noProof/>
          <w:color w:val="4472C4" w:themeColor="accent1"/>
          <w:szCs w:val="24"/>
          <w:lang w:val="en-GB" w:eastAsia="ja-JP" w:bidi="ar-SA"/>
        </w:rPr>
        <w:drawing>
          <wp:anchor distT="0" distB="0" distL="114300" distR="114300" simplePos="0" relativeHeight="251764736" behindDoc="0" locked="0" layoutInCell="1" allowOverlap="1" wp14:anchorId="21424A67" wp14:editId="35D74260">
            <wp:simplePos x="0" y="0"/>
            <wp:positionH relativeFrom="page">
              <wp:posOffset>5728970</wp:posOffset>
            </wp:positionH>
            <wp:positionV relativeFrom="paragraph">
              <wp:posOffset>35560</wp:posOffset>
            </wp:positionV>
            <wp:extent cx="2120701" cy="2152650"/>
            <wp:effectExtent l="0" t="0" r="0" b="0"/>
            <wp:wrapNone/>
            <wp:docPr id="232" name="Picture 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120701" cy="2152650"/>
                    </a:xfrm>
                    <a:prstGeom prst="rect">
                      <a:avLst/>
                    </a:prstGeom>
                    <a:noFill/>
                  </pic:spPr>
                </pic:pic>
              </a:graphicData>
            </a:graphic>
            <wp14:sizeRelH relativeFrom="margin">
              <wp14:pctWidth>0</wp14:pctWidth>
            </wp14:sizeRelH>
            <wp14:sizeRelV relativeFrom="margin">
              <wp14:pctHeight>0</wp14:pctHeight>
            </wp14:sizeRelV>
          </wp:anchor>
        </w:drawing>
      </w:r>
      <w:r w:rsidR="00706DAF">
        <w:rPr>
          <w:rFonts w:ascii="Calibri Light" w:eastAsia="Times New Roman" w:hAnsi="Calibri Light" w:cs="Calibri Light"/>
          <w:b/>
          <w:bCs/>
          <w:noProof/>
          <w:color w:val="2F5496" w:themeColor="accent1" w:themeShade="BF"/>
          <w:sz w:val="26"/>
          <w:szCs w:val="26"/>
          <w:lang w:val="en-GB" w:eastAsia="en-GB" w:bidi="ar-SA"/>
        </w:rPr>
        <w:t xml:space="preserve">                </w:t>
      </w:r>
    </w:p>
    <w:p w14:paraId="027BBF9E" w14:textId="2D758286" w:rsidR="00ED78C5" w:rsidRDefault="00ED78C5" w:rsidP="00AD67F8">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r>
        <w:rPr>
          <w:rFonts w:ascii="Calibri Light" w:eastAsia="Times New Roman" w:hAnsi="Calibri Light" w:cs="Calibri Light"/>
          <w:b/>
          <w:bCs/>
          <w:noProof/>
          <w:color w:val="2F5496" w:themeColor="accent1" w:themeShade="BF"/>
          <w:sz w:val="26"/>
          <w:szCs w:val="26"/>
          <w:lang w:val="en-GB" w:eastAsia="en-GB" w:bidi="ar-SA"/>
        </w:rPr>
        <w:t xml:space="preserve">Answers </w:t>
      </w:r>
      <w:r w:rsidR="009F45CA">
        <w:rPr>
          <w:rFonts w:ascii="Calibri Light" w:eastAsia="Times New Roman" w:hAnsi="Calibri Light" w:cs="Calibri Light"/>
          <w:b/>
          <w:bCs/>
          <w:noProof/>
          <w:color w:val="2F5496" w:themeColor="accent1" w:themeShade="BF"/>
          <w:sz w:val="26"/>
          <w:szCs w:val="26"/>
          <w:lang w:val="en-GB" w:eastAsia="en-GB" w:bidi="ar-SA"/>
        </w:rPr>
        <w:t>to the recap of Module 6 – Effective questioning and feedback</w:t>
      </w:r>
    </w:p>
    <w:p w14:paraId="104BC5EE" w14:textId="1F278116" w:rsidR="00ED78C5" w:rsidRPr="00095EC1" w:rsidRDefault="00C315CC" w:rsidP="00C315CC">
      <w:pPr>
        <w:keepNext/>
        <w:keepLines/>
        <w:spacing w:after="0" w:line="240" w:lineRule="auto"/>
        <w:outlineLvl w:val="0"/>
        <w:rPr>
          <w:rFonts w:ascii="Gadugi" w:eastAsia="Times New Roman" w:hAnsi="Gadugi" w:cs="Calibri Light"/>
          <w:noProof/>
          <w:sz w:val="22"/>
          <w:lang w:val="en-GB" w:eastAsia="en-GB" w:bidi="ar-SA"/>
        </w:rPr>
      </w:pPr>
      <w:r w:rsidRPr="00095EC1">
        <w:rPr>
          <w:rFonts w:ascii="Gadugi" w:eastAsia="Times New Roman" w:hAnsi="Gadugi" w:cs="Calibri Light"/>
          <w:noProof/>
          <w:sz w:val="22"/>
          <w:lang w:val="en-GB" w:eastAsia="en-GB" w:bidi="ar-SA"/>
        </w:rPr>
        <w:t xml:space="preserve">Possible suggestions of why the following examples of feedback could be constructive or not. </w:t>
      </w:r>
    </w:p>
    <w:p w14:paraId="2B16DAB7" w14:textId="76C1400D" w:rsidR="00C315CC" w:rsidRDefault="00C315CC" w:rsidP="00C315CC">
      <w:pPr>
        <w:keepNext/>
        <w:keepLines/>
        <w:spacing w:after="0" w:line="240" w:lineRule="auto"/>
        <w:outlineLvl w:val="0"/>
        <w:rPr>
          <w:rFonts w:ascii="Gadugi" w:eastAsia="Times New Roman" w:hAnsi="Gadugi" w:cs="Calibri Light"/>
          <w:noProof/>
          <w:sz w:val="22"/>
          <w:lang w:val="en-GB" w:eastAsia="en-GB" w:bidi="ar-SA"/>
        </w:rPr>
      </w:pPr>
      <w:r w:rsidRPr="00095EC1">
        <w:rPr>
          <w:rFonts w:ascii="Gadugi" w:eastAsia="Times New Roman" w:hAnsi="Gadugi" w:cs="Calibri Light"/>
          <w:noProof/>
          <w:sz w:val="22"/>
          <w:lang w:val="en-GB" w:eastAsia="en-GB" w:bidi="ar-SA"/>
        </w:rPr>
        <w:t>The level of honesty and directness in the feedback given will depend on the relationship between the</w:t>
      </w:r>
      <w:r w:rsidR="00095EC1" w:rsidRPr="00095EC1">
        <w:rPr>
          <w:rFonts w:ascii="Gadugi" w:eastAsia="Times New Roman" w:hAnsi="Gadugi" w:cs="Calibri Light"/>
          <w:noProof/>
          <w:sz w:val="22"/>
          <w:lang w:val="en-GB" w:eastAsia="en-GB" w:bidi="ar-SA"/>
        </w:rPr>
        <w:t xml:space="preserve"> person giving and receiving the feedback. </w:t>
      </w:r>
    </w:p>
    <w:p w14:paraId="6EC32E80" w14:textId="77777777" w:rsidR="00095EC1" w:rsidRPr="00F40432" w:rsidRDefault="00095EC1" w:rsidP="00C315CC">
      <w:pPr>
        <w:keepNext/>
        <w:keepLines/>
        <w:spacing w:after="0" w:line="240" w:lineRule="auto"/>
        <w:outlineLvl w:val="0"/>
        <w:rPr>
          <w:rFonts w:ascii="Gadugi" w:eastAsia="Times New Roman" w:hAnsi="Gadugi" w:cs="Calibri Light"/>
          <w:noProof/>
          <w:sz w:val="22"/>
          <w:lang w:val="en-GB" w:eastAsia="en-GB" w:bidi="ar-SA"/>
        </w:rPr>
      </w:pPr>
    </w:p>
    <w:p w14:paraId="5A93F185" w14:textId="70DF60D1" w:rsidR="00095EC1" w:rsidRPr="00F40432" w:rsidRDefault="00095EC1" w:rsidP="00095EC1">
      <w:pPr>
        <w:pStyle w:val="ListParagraph"/>
        <w:numPr>
          <w:ilvl w:val="0"/>
          <w:numId w:val="33"/>
        </w:numPr>
        <w:rPr>
          <w:rFonts w:ascii="Gadugi" w:eastAsia="Times New Roman" w:hAnsi="Gadugi" w:cs="Calibri Light"/>
          <w:b/>
          <w:bCs/>
          <w:noProof/>
          <w:sz w:val="22"/>
          <w:lang w:val="en-GB" w:eastAsia="en-GB" w:bidi="ar-SA"/>
        </w:rPr>
      </w:pPr>
      <w:r w:rsidRPr="00F40432">
        <w:rPr>
          <w:rFonts w:ascii="Gadugi" w:eastAsia="Times New Roman" w:hAnsi="Gadugi" w:cs="Calibri Light"/>
          <w:b/>
          <w:bCs/>
          <w:noProof/>
          <w:sz w:val="22"/>
          <w:lang w:val="en-GB" w:eastAsia="en-GB" w:bidi="ar-SA"/>
        </w:rPr>
        <w:t>“I really liked how well you listened to your students’ answers.”</w:t>
      </w:r>
      <w:r w:rsidR="00CB497E" w:rsidRPr="00F40432">
        <w:rPr>
          <w:rFonts w:ascii="Gadugi" w:eastAsia="Times New Roman" w:hAnsi="Gadugi" w:cs="Calibri Light"/>
          <w:b/>
          <w:bCs/>
          <w:noProof/>
          <w:sz w:val="22"/>
          <w:lang w:val="en-GB" w:eastAsia="en-GB" w:bidi="ar-SA"/>
        </w:rPr>
        <w:t xml:space="preserve"> </w:t>
      </w:r>
      <w:r w:rsidR="00A41E6B">
        <w:rPr>
          <w:rFonts w:ascii="Gadugi" w:eastAsia="Times New Roman" w:hAnsi="Gadugi" w:cs="Calibri Light"/>
          <w:b/>
          <w:bCs/>
          <w:noProof/>
          <w:sz w:val="22"/>
          <w:lang w:val="en-GB" w:eastAsia="en-GB" w:bidi="ar-SA"/>
        </w:rPr>
        <w:t xml:space="preserve">                                   </w:t>
      </w:r>
      <w:r w:rsidR="00F40432" w:rsidRPr="00F40432">
        <w:rPr>
          <w:rFonts w:ascii="Gadugi" w:eastAsia="Times New Roman" w:hAnsi="Gadugi" w:cs="Calibri Light"/>
          <w:noProof/>
          <w:sz w:val="22"/>
          <w:lang w:val="en-GB" w:eastAsia="en-GB" w:bidi="ar-SA"/>
        </w:rPr>
        <w:t xml:space="preserve">Most </w:t>
      </w:r>
      <w:r w:rsidR="00A93EE8" w:rsidRPr="00F40432">
        <w:rPr>
          <w:rFonts w:ascii="Gadugi" w:hAnsi="Gadugi"/>
          <w:sz w:val="22"/>
        </w:rPr>
        <w:t>people need encouragement, to be told when they are doing something well. When giving feedback it can really help the receiver to hear first what you really like about them or what they have done well</w:t>
      </w:r>
      <w:r w:rsidR="00F40432">
        <w:rPr>
          <w:rFonts w:ascii="Gadugi" w:hAnsi="Gadugi"/>
          <w:sz w:val="22"/>
        </w:rPr>
        <w:t xml:space="preserve">. </w:t>
      </w:r>
    </w:p>
    <w:p w14:paraId="2B0BEF82" w14:textId="0C5750F6" w:rsidR="00F40432" w:rsidRPr="00D12C10" w:rsidRDefault="00A41E6B" w:rsidP="00095EC1">
      <w:pPr>
        <w:pStyle w:val="ListParagraph"/>
        <w:numPr>
          <w:ilvl w:val="0"/>
          <w:numId w:val="33"/>
        </w:numPr>
        <w:rPr>
          <w:rFonts w:ascii="Gadugi" w:eastAsia="Times New Roman" w:hAnsi="Gadugi" w:cs="Calibri Light"/>
          <w:b/>
          <w:bCs/>
          <w:noProof/>
          <w:sz w:val="22"/>
          <w:lang w:val="en-GB" w:eastAsia="en-GB" w:bidi="ar-SA"/>
        </w:rPr>
      </w:pPr>
      <w:r>
        <w:rPr>
          <w:rFonts w:ascii="Gadugi" w:eastAsia="Times New Roman" w:hAnsi="Gadugi" w:cs="Calibri Light"/>
          <w:b/>
          <w:bCs/>
          <w:noProof/>
          <w:sz w:val="22"/>
          <w:lang w:val="en-GB" w:eastAsia="en-GB" w:bidi="ar-SA"/>
        </w:rPr>
        <w:t>“It was a great lesson.”</w:t>
      </w:r>
      <w:r w:rsidR="00AC139D">
        <w:rPr>
          <w:rFonts w:ascii="Gadugi" w:eastAsia="Times New Roman" w:hAnsi="Gadugi" w:cs="Calibri Light"/>
          <w:b/>
          <w:bCs/>
          <w:noProof/>
          <w:sz w:val="22"/>
          <w:lang w:val="en-GB" w:eastAsia="en-GB" w:bidi="ar-SA"/>
        </w:rPr>
        <w:t xml:space="preserve">                                                                                                              </w:t>
      </w:r>
      <w:r w:rsidR="00AC139D" w:rsidRPr="00AC139D">
        <w:rPr>
          <w:rFonts w:ascii="Gadugi" w:eastAsia="Times New Roman" w:hAnsi="Gadugi" w:cs="Calibri Light"/>
          <w:noProof/>
          <w:sz w:val="22"/>
          <w:lang w:val="en-GB" w:eastAsia="en-GB" w:bidi="ar-SA"/>
        </w:rPr>
        <w:t>Whilst it is good practice to be positive, this example doesn’t tell the receiver anything specific or identify what was ‘great’</w:t>
      </w:r>
      <w:r w:rsidR="00AC139D">
        <w:rPr>
          <w:rFonts w:ascii="Gadugi" w:eastAsia="Times New Roman" w:hAnsi="Gadugi" w:cs="Calibri Light"/>
          <w:noProof/>
          <w:sz w:val="22"/>
          <w:lang w:val="en-GB" w:eastAsia="en-GB" w:bidi="ar-SA"/>
        </w:rPr>
        <w:t>.</w:t>
      </w:r>
    </w:p>
    <w:p w14:paraId="38DA3DB0" w14:textId="57B24729" w:rsidR="00C315CC" w:rsidRPr="00970036" w:rsidRDefault="00D12C10" w:rsidP="00D44B4D">
      <w:pPr>
        <w:pStyle w:val="ListParagraph"/>
        <w:numPr>
          <w:ilvl w:val="0"/>
          <w:numId w:val="33"/>
        </w:numPr>
        <w:rPr>
          <w:rFonts w:ascii="Gadugi" w:eastAsia="Times New Roman" w:hAnsi="Gadugi" w:cs="Calibri Light"/>
          <w:b/>
          <w:bCs/>
          <w:noProof/>
          <w:sz w:val="22"/>
          <w:lang w:val="en-GB" w:eastAsia="en-GB" w:bidi="ar-SA"/>
        </w:rPr>
      </w:pPr>
      <w:r w:rsidRPr="00D12C10">
        <w:rPr>
          <w:rFonts w:ascii="Gadugi" w:eastAsia="Times New Roman" w:hAnsi="Gadugi" w:cs="Calibri Light"/>
          <w:b/>
          <w:bCs/>
          <w:noProof/>
          <w:sz w:val="22"/>
          <w:lang w:val="en-GB" w:eastAsia="en-GB" w:bidi="ar-SA"/>
        </w:rPr>
        <w:t>“The way you asked that question just at that moment was very helpful.”</w:t>
      </w:r>
      <w:r>
        <w:rPr>
          <w:rFonts w:ascii="Gadugi" w:eastAsia="Times New Roman" w:hAnsi="Gadugi" w:cs="Calibri Light"/>
          <w:b/>
          <w:bCs/>
          <w:noProof/>
          <w:sz w:val="22"/>
          <w:lang w:val="en-GB" w:eastAsia="en-GB" w:bidi="ar-SA"/>
        </w:rPr>
        <w:t xml:space="preserve"> </w:t>
      </w:r>
      <w:r w:rsidR="00D44B4D">
        <w:rPr>
          <w:rFonts w:ascii="Gadugi" w:eastAsia="Times New Roman" w:hAnsi="Gadugi" w:cs="Calibri Light"/>
          <w:b/>
          <w:bCs/>
          <w:noProof/>
          <w:sz w:val="22"/>
          <w:lang w:val="en-GB" w:eastAsia="en-GB" w:bidi="ar-SA"/>
        </w:rPr>
        <w:t xml:space="preserve">                            </w:t>
      </w:r>
      <w:r w:rsidR="00D44B4D" w:rsidRPr="00D44B4D">
        <w:rPr>
          <w:rFonts w:ascii="Gadugi" w:eastAsia="Times New Roman" w:hAnsi="Gadugi" w:cs="Calibri Light"/>
          <w:noProof/>
          <w:sz w:val="22"/>
          <w:lang w:val="en-GB" w:eastAsia="en-GB" w:bidi="ar-SA"/>
        </w:rPr>
        <w:t>This example is specific. The feedback gives more opportunity for learning</w:t>
      </w:r>
      <w:r w:rsidR="00D44B4D" w:rsidRPr="00D44B4D">
        <w:rPr>
          <w:rFonts w:ascii="Calibri Light" w:eastAsia="Times New Roman" w:hAnsi="Calibri Light" w:cs="Calibri Light"/>
          <w:noProof/>
          <w:color w:val="2F5496" w:themeColor="accent1" w:themeShade="BF"/>
          <w:sz w:val="26"/>
          <w:szCs w:val="26"/>
          <w:lang w:val="en-GB" w:eastAsia="en-GB" w:bidi="ar-SA"/>
        </w:rPr>
        <w:t>.</w:t>
      </w:r>
    </w:p>
    <w:p w14:paraId="6D60C755" w14:textId="750AC93D" w:rsidR="00970036" w:rsidRDefault="00970036" w:rsidP="00D44B4D">
      <w:pPr>
        <w:pStyle w:val="ListParagraph"/>
        <w:numPr>
          <w:ilvl w:val="0"/>
          <w:numId w:val="33"/>
        </w:numPr>
        <w:rPr>
          <w:rFonts w:ascii="Gadugi" w:eastAsia="Times New Roman" w:hAnsi="Gadugi" w:cs="Calibri Light"/>
          <w:b/>
          <w:bCs/>
          <w:noProof/>
          <w:sz w:val="22"/>
          <w:lang w:val="en-GB" w:eastAsia="en-GB" w:bidi="ar-SA"/>
        </w:rPr>
      </w:pPr>
      <w:r>
        <w:rPr>
          <w:rFonts w:ascii="Gadugi" w:eastAsia="Times New Roman" w:hAnsi="Gadugi" w:cs="Calibri Light"/>
          <w:b/>
          <w:bCs/>
          <w:noProof/>
          <w:sz w:val="22"/>
          <w:lang w:val="en-GB" w:eastAsia="en-GB" w:bidi="ar-SA"/>
        </w:rPr>
        <w:t xml:space="preserve">“I don’t really like your handwriting.” </w:t>
      </w:r>
      <w:r w:rsidR="00E1225B">
        <w:rPr>
          <w:rFonts w:ascii="Gadugi" w:eastAsia="Times New Roman" w:hAnsi="Gadugi" w:cs="Calibri Light"/>
          <w:b/>
          <w:bCs/>
          <w:noProof/>
          <w:sz w:val="22"/>
          <w:lang w:val="en-GB" w:eastAsia="en-GB" w:bidi="ar-SA"/>
        </w:rPr>
        <w:t xml:space="preserve">                                                                                  </w:t>
      </w:r>
      <w:r w:rsidRPr="00E1225B">
        <w:rPr>
          <w:rFonts w:ascii="Gadugi" w:eastAsia="Times New Roman" w:hAnsi="Gadugi" w:cs="Calibri Light"/>
          <w:noProof/>
          <w:sz w:val="22"/>
          <w:lang w:val="en-GB" w:eastAsia="en-GB" w:bidi="ar-SA"/>
        </w:rPr>
        <w:t xml:space="preserve">This </w:t>
      </w:r>
      <w:r w:rsidR="00B04FCC" w:rsidRPr="00E1225B">
        <w:rPr>
          <w:rFonts w:ascii="Gadugi" w:eastAsia="Times New Roman" w:hAnsi="Gadugi" w:cs="Calibri Light"/>
          <w:noProof/>
          <w:sz w:val="22"/>
          <w:lang w:val="en-GB" w:eastAsia="en-GB" w:bidi="ar-SA"/>
        </w:rPr>
        <w:t>can be personal and offensive. Perhaps the teacher’s handwriting isn’t clear enough for the learners to read</w:t>
      </w:r>
      <w:r w:rsidR="001436FD" w:rsidRPr="00E1225B">
        <w:rPr>
          <w:rFonts w:ascii="Gadugi" w:eastAsia="Times New Roman" w:hAnsi="Gadugi" w:cs="Calibri Light"/>
          <w:noProof/>
          <w:sz w:val="22"/>
          <w:lang w:val="en-GB" w:eastAsia="en-GB" w:bidi="ar-SA"/>
        </w:rPr>
        <w:t>, in wh</w:t>
      </w:r>
      <w:r w:rsidR="007A489F">
        <w:rPr>
          <w:rFonts w:ascii="Gadugi" w:eastAsia="Times New Roman" w:hAnsi="Gadugi" w:cs="Calibri Light"/>
          <w:noProof/>
          <w:sz w:val="22"/>
          <w:lang w:val="en-GB" w:eastAsia="en-GB" w:bidi="ar-SA"/>
        </w:rPr>
        <w:t>i</w:t>
      </w:r>
      <w:r w:rsidR="001436FD" w:rsidRPr="00E1225B">
        <w:rPr>
          <w:rFonts w:ascii="Gadugi" w:eastAsia="Times New Roman" w:hAnsi="Gadugi" w:cs="Calibri Light"/>
          <w:noProof/>
          <w:sz w:val="22"/>
          <w:lang w:val="en-GB" w:eastAsia="en-GB" w:bidi="ar-SA"/>
        </w:rPr>
        <w:t xml:space="preserve">ch case the observer might ask the teacher to think about why learners may have made spelling errors or were finding it difficult to copy a </w:t>
      </w:r>
      <w:r w:rsidR="00E1225B" w:rsidRPr="00E1225B">
        <w:rPr>
          <w:rFonts w:ascii="Gadugi" w:eastAsia="Times New Roman" w:hAnsi="Gadugi" w:cs="Calibri Light"/>
          <w:noProof/>
          <w:sz w:val="22"/>
          <w:lang w:val="en-GB" w:eastAsia="en-GB" w:bidi="ar-SA"/>
        </w:rPr>
        <w:t>piece of text written on the board.</w:t>
      </w:r>
      <w:r w:rsidR="00E1225B">
        <w:rPr>
          <w:rFonts w:ascii="Gadugi" w:eastAsia="Times New Roman" w:hAnsi="Gadugi" w:cs="Calibri Light"/>
          <w:b/>
          <w:bCs/>
          <w:noProof/>
          <w:sz w:val="22"/>
          <w:lang w:val="en-GB" w:eastAsia="en-GB" w:bidi="ar-SA"/>
        </w:rPr>
        <w:t xml:space="preserve"> </w:t>
      </w:r>
    </w:p>
    <w:p w14:paraId="42095D6E" w14:textId="4D826379" w:rsidR="00423E75" w:rsidRPr="00D44B4D" w:rsidRDefault="00423E75" w:rsidP="00D44B4D">
      <w:pPr>
        <w:pStyle w:val="ListParagraph"/>
        <w:numPr>
          <w:ilvl w:val="0"/>
          <w:numId w:val="33"/>
        </w:numPr>
        <w:rPr>
          <w:rFonts w:ascii="Gadugi" w:eastAsia="Times New Roman" w:hAnsi="Gadugi" w:cs="Calibri Light"/>
          <w:b/>
          <w:bCs/>
          <w:noProof/>
          <w:sz w:val="22"/>
          <w:lang w:val="en-GB" w:eastAsia="en-GB" w:bidi="ar-SA"/>
        </w:rPr>
      </w:pPr>
      <w:r>
        <w:rPr>
          <w:rFonts w:ascii="Gadugi" w:eastAsia="Times New Roman" w:hAnsi="Gadugi" w:cs="Calibri Light"/>
          <w:b/>
          <w:bCs/>
          <w:noProof/>
          <w:sz w:val="22"/>
          <w:lang w:val="en-GB" w:eastAsia="en-GB" w:bidi="ar-SA"/>
        </w:rPr>
        <w:t xml:space="preserve">“How do you think the pair work went?” </w:t>
      </w:r>
      <w:r w:rsidR="00856E10">
        <w:rPr>
          <w:rFonts w:ascii="Gadugi" w:eastAsia="Times New Roman" w:hAnsi="Gadugi" w:cs="Calibri Light"/>
          <w:b/>
          <w:bCs/>
          <w:noProof/>
          <w:sz w:val="22"/>
          <w:lang w:val="en-GB" w:eastAsia="en-GB" w:bidi="ar-SA"/>
        </w:rPr>
        <w:t xml:space="preserve">                                                                                 </w:t>
      </w:r>
      <w:r w:rsidRPr="00856E10">
        <w:rPr>
          <w:rFonts w:ascii="Gadugi" w:eastAsia="Times New Roman" w:hAnsi="Gadugi" w:cs="Calibri Light"/>
          <w:noProof/>
          <w:sz w:val="22"/>
          <w:lang w:val="en-GB" w:eastAsia="en-GB" w:bidi="ar-SA"/>
        </w:rPr>
        <w:t xml:space="preserve">This provides the teacher with an opportunity to reflect on a specific point in the lesson. </w:t>
      </w:r>
      <w:r w:rsidR="00856E10" w:rsidRPr="00856E10">
        <w:rPr>
          <w:rFonts w:ascii="Gadugi" w:eastAsia="Times New Roman" w:hAnsi="Gadugi" w:cs="Calibri Light"/>
          <w:noProof/>
          <w:sz w:val="22"/>
          <w:lang w:val="en-GB" w:eastAsia="en-GB" w:bidi="ar-SA"/>
        </w:rPr>
        <w:t>It allows them the space to think about it and talk about it before the observer offers any reflections.</w:t>
      </w:r>
      <w:r w:rsidR="00856E10">
        <w:rPr>
          <w:rFonts w:ascii="Gadugi" w:eastAsia="Times New Roman" w:hAnsi="Gadugi" w:cs="Calibri Light"/>
          <w:b/>
          <w:bCs/>
          <w:noProof/>
          <w:sz w:val="22"/>
          <w:lang w:val="en-GB" w:eastAsia="en-GB" w:bidi="ar-SA"/>
        </w:rPr>
        <w:t xml:space="preserve"> </w:t>
      </w:r>
    </w:p>
    <w:p w14:paraId="0B15B23A" w14:textId="317AFCFD" w:rsidR="00CB4786" w:rsidRPr="00AD67F8" w:rsidRDefault="00706DAF" w:rsidP="00AD67F8">
      <w:pPr>
        <w:keepNext/>
        <w:keepLines/>
        <w:spacing w:after="0" w:line="240" w:lineRule="auto"/>
        <w:outlineLvl w:val="0"/>
        <w:rPr>
          <w:rFonts w:ascii="Calibri Light" w:eastAsia="Times New Roman" w:hAnsi="Calibri Light" w:cs="Calibri Light"/>
          <w:b/>
          <w:bCs/>
          <w:noProof/>
          <w:color w:val="2F5496" w:themeColor="accent1" w:themeShade="BF"/>
          <w:sz w:val="26"/>
          <w:szCs w:val="26"/>
          <w:lang w:val="en-GB" w:eastAsia="en-GB" w:bidi="ar-SA"/>
        </w:rPr>
      </w:pPr>
      <w:r>
        <w:rPr>
          <w:rFonts w:ascii="Calibri Light" w:eastAsia="Times New Roman" w:hAnsi="Calibri Light" w:cs="Calibri Light"/>
          <w:b/>
          <w:bCs/>
          <w:noProof/>
          <w:color w:val="2F5496" w:themeColor="accent1" w:themeShade="BF"/>
          <w:sz w:val="26"/>
          <w:szCs w:val="26"/>
          <w:lang w:val="en-GB" w:eastAsia="en-GB" w:bidi="ar-SA"/>
        </w:rPr>
        <w:t xml:space="preserve">                                                                                                              </w:t>
      </w:r>
    </w:p>
    <w:p w14:paraId="016E1689" w14:textId="5F578393" w:rsidR="003A3035" w:rsidRPr="001C22F5" w:rsidRDefault="00C6249F" w:rsidP="003A3035">
      <w:pPr>
        <w:pStyle w:val="Heading2"/>
        <w:spacing w:line="240" w:lineRule="auto"/>
        <w:rPr>
          <w:rFonts w:eastAsia="Times New Roman"/>
          <w:b/>
          <w:bCs/>
          <w:lang w:bidi="ar-SA"/>
        </w:rPr>
      </w:pPr>
      <w:r w:rsidRPr="00C6249F">
        <w:rPr>
          <w:rFonts w:ascii="Gadugi" w:hAnsi="Gadugi"/>
          <w:b/>
          <w:bCs/>
          <w:noProof/>
          <w:sz w:val="22"/>
          <w:lang w:bidi="ar-SA"/>
        </w:rPr>
        <w:drawing>
          <wp:anchor distT="0" distB="0" distL="114300" distR="114300" simplePos="0" relativeHeight="252025856" behindDoc="0" locked="0" layoutInCell="1" allowOverlap="1" wp14:anchorId="4A4DB9FA" wp14:editId="38561CB1">
            <wp:simplePos x="0" y="0"/>
            <wp:positionH relativeFrom="leftMargin">
              <wp:posOffset>185420</wp:posOffset>
            </wp:positionH>
            <wp:positionV relativeFrom="paragraph">
              <wp:posOffset>341630</wp:posOffset>
            </wp:positionV>
            <wp:extent cx="633730" cy="640080"/>
            <wp:effectExtent l="0" t="0" r="0" b="0"/>
            <wp:wrapNone/>
            <wp:docPr id="501" name="Picture 5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633730" cy="640080"/>
                    </a:xfrm>
                    <a:prstGeom prst="rect">
                      <a:avLst/>
                    </a:prstGeom>
                    <a:noFill/>
                  </pic:spPr>
                </pic:pic>
              </a:graphicData>
            </a:graphic>
          </wp:anchor>
        </w:drawing>
      </w:r>
      <w:r w:rsidR="003A3035" w:rsidRPr="003A3035">
        <w:rPr>
          <w:b/>
          <w:bCs/>
          <w:lang w:bidi="ar-SA"/>
        </w:rPr>
        <w:t xml:space="preserve"> </w:t>
      </w:r>
      <w:r w:rsidR="003A3035">
        <w:rPr>
          <w:b/>
          <w:bCs/>
          <w:lang w:bidi="ar-SA"/>
        </w:rPr>
        <w:t xml:space="preserve">Activity </w:t>
      </w:r>
      <w:r w:rsidR="00832D39">
        <w:rPr>
          <w:b/>
          <w:bCs/>
          <w:lang w:bidi="ar-SA"/>
        </w:rPr>
        <w:t>7</w:t>
      </w:r>
      <w:r w:rsidR="003A3035">
        <w:rPr>
          <w:b/>
          <w:bCs/>
          <w:lang w:bidi="ar-SA"/>
        </w:rPr>
        <w:t>.1 -</w:t>
      </w:r>
      <w:r w:rsidR="003A3035" w:rsidRPr="001C22F5">
        <w:rPr>
          <w:b/>
          <w:bCs/>
          <w:lang w:bidi="ar-SA"/>
        </w:rPr>
        <w:t xml:space="preserve"> Self-assessment</w:t>
      </w:r>
    </w:p>
    <w:p w14:paraId="6DDBE150" w14:textId="02A65D7D" w:rsidR="004179CF" w:rsidRPr="00C6249F" w:rsidRDefault="00CB4786" w:rsidP="003A3035">
      <w:pPr>
        <w:spacing w:line="240" w:lineRule="auto"/>
        <w:rPr>
          <w:rFonts w:ascii="Gadugi" w:hAnsi="Gadugi"/>
          <w:sz w:val="22"/>
          <w:lang w:bidi="ar-SA"/>
        </w:rPr>
      </w:pPr>
      <w:r>
        <w:rPr>
          <w:noProof/>
          <w:lang w:bidi="ar-SA"/>
        </w:rPr>
        <w:drawing>
          <wp:anchor distT="0" distB="0" distL="114300" distR="114300" simplePos="0" relativeHeight="252332032" behindDoc="0" locked="0" layoutInCell="1" allowOverlap="1" wp14:anchorId="25B22319" wp14:editId="53514470">
            <wp:simplePos x="0" y="0"/>
            <wp:positionH relativeFrom="column">
              <wp:posOffset>5740400</wp:posOffset>
            </wp:positionH>
            <wp:positionV relativeFrom="paragraph">
              <wp:posOffset>31750</wp:posOffset>
            </wp:positionV>
            <wp:extent cx="646430" cy="603250"/>
            <wp:effectExtent l="0" t="0" r="0" b="0"/>
            <wp:wrapNone/>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646430" cy="603250"/>
                    </a:xfrm>
                    <a:prstGeom prst="rect">
                      <a:avLst/>
                    </a:prstGeom>
                    <a:noFill/>
                  </pic:spPr>
                </pic:pic>
              </a:graphicData>
            </a:graphic>
          </wp:anchor>
        </w:drawing>
      </w:r>
      <w:r w:rsidR="004179CF" w:rsidRPr="00C6249F">
        <w:rPr>
          <w:rFonts w:ascii="Gadugi" w:hAnsi="Gadugi"/>
          <w:noProof/>
          <w:sz w:val="22"/>
          <w:lang w:bidi="ar-SA"/>
        </w:rPr>
        <mc:AlternateContent>
          <mc:Choice Requires="wps">
            <w:drawing>
              <wp:anchor distT="45720" distB="45720" distL="114300" distR="114300" simplePos="0" relativeHeight="251688960" behindDoc="0" locked="0" layoutInCell="1" allowOverlap="1" wp14:anchorId="7D224B8C" wp14:editId="48FB5068">
                <wp:simplePos x="0" y="0"/>
                <wp:positionH relativeFrom="column">
                  <wp:posOffset>-190500</wp:posOffset>
                </wp:positionH>
                <wp:positionV relativeFrom="paragraph">
                  <wp:posOffset>718185</wp:posOffset>
                </wp:positionV>
                <wp:extent cx="806450" cy="520700"/>
                <wp:effectExtent l="0" t="0" r="12700" b="12700"/>
                <wp:wrapSquare wrapText="bothSides"/>
                <wp:docPr id="1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520700"/>
                        </a:xfrm>
                        <a:prstGeom prst="rect">
                          <a:avLst/>
                        </a:prstGeom>
                        <a:solidFill>
                          <a:srgbClr val="FFFFFF"/>
                        </a:solidFill>
                        <a:ln w="9525">
                          <a:solidFill>
                            <a:srgbClr val="000000"/>
                          </a:solidFill>
                          <a:miter lim="800000"/>
                          <a:headEnd/>
                          <a:tailEnd/>
                        </a:ln>
                      </wps:spPr>
                      <wps:txbx>
                        <w:txbxContent>
                          <w:p w14:paraId="0FF700A0" w14:textId="3204145F" w:rsidR="00B81AEA" w:rsidRPr="00C6249F" w:rsidRDefault="00B81AEA" w:rsidP="004179CF">
                            <w:pPr>
                              <w:jc w:val="center"/>
                              <w:rPr>
                                <w:rFonts w:ascii="Gadugi" w:hAnsi="Gadugi"/>
                                <w:sz w:val="22"/>
                              </w:rPr>
                            </w:pPr>
                            <w:r w:rsidRPr="00C6249F">
                              <w:rPr>
                                <w:rFonts w:ascii="Gadugi" w:hAnsi="Gadugi"/>
                                <w:sz w:val="22"/>
                              </w:rPr>
                              <w:t>NOT confident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D224B8C" id="_x0000_s1031" type="#_x0000_t202" style="position:absolute;margin-left:-15pt;margin-top:56.55pt;width:63.5pt;height:41pt;z-index:2516889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K1MAJQIAAEwEAAAOAAAAZHJzL2Uyb0RvYy54bWysVFFv0zAQfkfiP1h+p0mjZlujpdPoKEIa&#10;A2njBziO01jYPmO7Tcqv5+x0XTXgBZEHy+c7f/7uu7tc34xakb1wXoKp6XyWUyIMh1aabU2/PW3e&#10;XVHiAzMtU2BETQ/C05vV2zfXg61EAT2oVjiCIMZXg61pH4KtsszzXmjmZ2CFQWcHTrOApttmrWMD&#10;omuVFXl+kQ3gWuuAC+/x9G5y0lXC7zrBw5eu8yIQVVPkFtLq0trENVtds2rrmO0lP9Jg/8BCM2nw&#10;0RPUHQuM7Jz8DUpL7sBDF2YcdAZdJ7lIOWA28/xVNo89syLlguJ4e5LJ/z9Y/rD/6ohssXbzJSWG&#10;aSzSkxgDeQ8jKaI+g/UVhj1aDAwjHmNsytXbe+DfPTGw7pnZilvnYOgFa5HfPN7Mzq5OOD6CNMNn&#10;aPEZtguQgMbO6SgeykEQHet0ONUmUuF4eJVfLEr0cHSVRX6Zp9plrHq+bJ0PHwVoEjc1dVj6BM72&#10;9z5EMqx6DolveVCy3UilkuG2zVo5smfYJpv0Jf6vwpQhQ02XZVFO+f8VIk/fnyC0DNjvSuqYUfxi&#10;EKuiah9Mm/aBSTXtkbIyRxmjcpOGYWzGVLEy3o0SN9AeUFcHU3vjOOKmB/eTkgFbu6b+x445QYn6&#10;ZLA2y/liEWchGYvyskDDnXuacw8zHKFqGiiZtuuQ5ifSNnCLNexk0veFyZEytmyS/ThecSbO7RT1&#10;8hNY/QIAAP//AwBQSwMEFAAGAAgAAAAhALpgii3fAAAACgEAAA8AAABkcnMvZG93bnJldi54bWxM&#10;j8FOwzAQRO9I/IO1SFxQ64RA24Q4FUICwQ1KVa5uvE0i4nWw3TT8PcsJjjszmn1TrifbixF96Bwp&#10;SOcJCKTamY4aBdv3x9kKRIiajO4doYJvDLCuzs9KXRh3ojccN7ERXEKh0AraGIdCylC3aHWYuwGJ&#10;vYPzVkc+fSON1ycut728TpKFtLoj/tDqAR9arD83R6tgdfM8foSX7HVXLw59Hq+W49OXV+ryYrq/&#10;AxFxin9h+MVndKiYae+OZILoFcyyhLdENtIsBcGJfMnCnoX8NgVZlfL/hOoHAAD//wMAUEsBAi0A&#10;FAAGAAgAAAAhALaDOJL+AAAA4QEAABMAAAAAAAAAAAAAAAAAAAAAAFtDb250ZW50X1R5cGVzXS54&#10;bWxQSwECLQAUAAYACAAAACEAOP0h/9YAAACUAQAACwAAAAAAAAAAAAAAAAAvAQAAX3JlbHMvLnJl&#10;bHNQSwECLQAUAAYACAAAACEA3ytTACUCAABMBAAADgAAAAAAAAAAAAAAAAAuAgAAZHJzL2Uyb0Rv&#10;Yy54bWxQSwECLQAUAAYACAAAACEAumCKLd8AAAAKAQAADwAAAAAAAAAAAAAAAAB/BAAAZHJzL2Rv&#10;d25yZXYueG1sUEsFBgAAAAAEAAQA8wAAAIsFAAAAAA==&#10;">
                <v:textbox>
                  <w:txbxContent>
                    <w:p w14:paraId="0FF700A0" w14:textId="3204145F" w:rsidR="00B81AEA" w:rsidRPr="00C6249F" w:rsidRDefault="00B81AEA" w:rsidP="004179CF">
                      <w:pPr>
                        <w:jc w:val="center"/>
                        <w:rPr>
                          <w:rFonts w:ascii="Gadugi" w:hAnsi="Gadugi"/>
                          <w:sz w:val="22"/>
                        </w:rPr>
                      </w:pPr>
                      <w:r w:rsidRPr="00C6249F">
                        <w:rPr>
                          <w:rFonts w:ascii="Gadugi" w:hAnsi="Gadugi"/>
                          <w:sz w:val="22"/>
                        </w:rPr>
                        <w:t>NOT confident</w:t>
                      </w:r>
                    </w:p>
                  </w:txbxContent>
                </v:textbox>
                <w10:wrap type="square"/>
              </v:shape>
            </w:pict>
          </mc:Fallback>
        </mc:AlternateContent>
      </w:r>
      <w:r w:rsidR="004179CF" w:rsidRPr="00C6249F">
        <w:rPr>
          <w:rFonts w:ascii="Gadugi" w:hAnsi="Gadugi"/>
          <w:noProof/>
          <w:sz w:val="22"/>
          <w:lang w:bidi="ar-SA"/>
        </w:rPr>
        <mc:AlternateContent>
          <mc:Choice Requires="wps">
            <w:drawing>
              <wp:anchor distT="45720" distB="45720" distL="114300" distR="114300" simplePos="0" relativeHeight="251686912" behindDoc="0" locked="0" layoutInCell="1" allowOverlap="1" wp14:anchorId="14419232" wp14:editId="6C48773A">
                <wp:simplePos x="0" y="0"/>
                <wp:positionH relativeFrom="column">
                  <wp:posOffset>5340350</wp:posOffset>
                </wp:positionH>
                <wp:positionV relativeFrom="paragraph">
                  <wp:posOffset>692785</wp:posOffset>
                </wp:positionV>
                <wp:extent cx="806450" cy="520700"/>
                <wp:effectExtent l="0" t="0" r="12700" b="1270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6450" cy="520700"/>
                        </a:xfrm>
                        <a:prstGeom prst="rect">
                          <a:avLst/>
                        </a:prstGeom>
                        <a:solidFill>
                          <a:srgbClr val="FFFFFF"/>
                        </a:solidFill>
                        <a:ln w="9525">
                          <a:solidFill>
                            <a:srgbClr val="000000"/>
                          </a:solidFill>
                          <a:miter lim="800000"/>
                          <a:headEnd/>
                          <a:tailEnd/>
                        </a:ln>
                      </wps:spPr>
                      <wps:txbx>
                        <w:txbxContent>
                          <w:p w14:paraId="55DFF4F1" w14:textId="0F5EA9DC" w:rsidR="00B81AEA" w:rsidRPr="00C6249F" w:rsidRDefault="00B81AEA" w:rsidP="004179CF">
                            <w:pPr>
                              <w:jc w:val="center"/>
                              <w:rPr>
                                <w:rFonts w:ascii="Gadugi" w:hAnsi="Gadugi"/>
                                <w:sz w:val="22"/>
                              </w:rPr>
                            </w:pPr>
                            <w:r w:rsidRPr="00C6249F">
                              <w:rPr>
                                <w:rFonts w:ascii="Gadugi" w:hAnsi="Gadugi"/>
                                <w:sz w:val="22"/>
                              </w:rPr>
                              <w:t>VERY confident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4419232" id="_x0000_s1032" type="#_x0000_t202" style="position:absolute;margin-left:420.5pt;margin-top:54.55pt;width:63.5pt;height:41pt;z-index:2516869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lLlJgIAAEwEAAAOAAAAZHJzL2Uyb0RvYy54bWysVNtu2zAMfR+wfxD0vtgxcmmNOEWXLsOA&#10;rhvQ7gNkWY6FSaImKbGzrx8lp2nQbS/D/CCIInV0eEh6dTNoRQ7CeQmmotNJTokwHBppdhX99rR9&#10;d0WJD8w0TIERFT0KT2/Wb9+seluKAjpQjXAEQYwve1vRLgRbZpnnndDMT8AKg84WnGYBTbfLGsd6&#10;RNcqK/J8kfXgGuuAC+/x9G500nXCb1vBw5e29SIQVVHkFtLq0lrHNVuvWLlzzHaSn2iwf2ChmTT4&#10;6BnqjgVG9k7+BqUld+ChDRMOOoO2lVykHDCbaf4qm8eOWZFyQXG8Pcvk/x8sfzh8dUQ2FS2mS0oM&#10;01ikJzEE8h4GUkR9eutLDHu0GBgGPMY6p1y9vQf+3RMDm46Znbh1DvpOsAb5TePN7OLqiOMjSN1/&#10;hgafYfsACWhonY7ioRwE0bFOx3NtIhWOh1f5YjZHD0fXvMiXeapdxsrny9b58FGAJnFTUYelT+Ds&#10;cO9DJMPK55D4lgclm61UKhluV2+UIweGbbJNX+L/KkwZ0lf0el7Mx/z/CpGn708QWgbsdyV1zCh+&#10;MYiVUbUPpkn7wKQa90hZmZOMUblRwzDUQ6rYIt6NEtfQHFFXB2N74zjipgP3k5IeW7ui/seeOUGJ&#10;+mSwNtfT2SzOQjJm82WBhrv01JceZjhCVTRQMm43Ic1PpG3gFmvYyqTvC5MTZWzZJPtpvOJMXNop&#10;6uUnsP4FAAD//wMAUEsDBBQABgAIAAAAIQBMQhSh3wAAAAsBAAAPAAAAZHJzL2Rvd25yZXYueG1s&#10;TI/BTsMwEETvSPyDtUhcUOsYUEhCnAohgeBWSgVXN3aTCHsdbDcNf8/2BMedGc2+qVezs2wyIQ4e&#10;JYhlBsxg6/WAnYTt+9OiABaTQq2sRyPhx0RYNedntaq0P+KbmTapY1SCsVIS+pTGivPY9sapuPSj&#10;QfL2PjiV6Awd10EdqdxZfp1lOXdqQPrQq9E89qb92hychOL2ZfqMrzfrjzbf2zJd3U3P30HKy4v5&#10;4R5YMnP6C8MJn9ChIaadP6COzJ46BG1JZGSlAEaJMi9I2ZFSCgG8qfn/Dc0vAAAA//8DAFBLAQIt&#10;ABQABgAIAAAAIQC2gziS/gAAAOEBAAATAAAAAAAAAAAAAAAAAAAAAABbQ29udGVudF9UeXBlc10u&#10;eG1sUEsBAi0AFAAGAAgAAAAhADj9If/WAAAAlAEAAAsAAAAAAAAAAAAAAAAALwEAAF9yZWxzLy5y&#10;ZWxzUEsBAi0AFAAGAAgAAAAhALX+UuUmAgAATAQAAA4AAAAAAAAAAAAAAAAALgIAAGRycy9lMm9E&#10;b2MueG1sUEsBAi0AFAAGAAgAAAAhAExCFKHfAAAACwEAAA8AAAAAAAAAAAAAAAAAgAQAAGRycy9k&#10;b3ducmV2LnhtbFBLBQYAAAAABAAEAPMAAACMBQAAAAA=&#10;">
                <v:textbox>
                  <w:txbxContent>
                    <w:p w14:paraId="55DFF4F1" w14:textId="0F5EA9DC" w:rsidR="00B81AEA" w:rsidRPr="00C6249F" w:rsidRDefault="00B81AEA" w:rsidP="004179CF">
                      <w:pPr>
                        <w:jc w:val="center"/>
                        <w:rPr>
                          <w:rFonts w:ascii="Gadugi" w:hAnsi="Gadugi"/>
                          <w:sz w:val="22"/>
                        </w:rPr>
                      </w:pPr>
                      <w:r w:rsidRPr="00C6249F">
                        <w:rPr>
                          <w:rFonts w:ascii="Gadugi" w:hAnsi="Gadugi"/>
                          <w:sz w:val="22"/>
                        </w:rPr>
                        <w:t>VERY confident</w:t>
                      </w:r>
                    </w:p>
                  </w:txbxContent>
                </v:textbox>
                <w10:wrap type="square"/>
              </v:shape>
            </w:pict>
          </mc:Fallback>
        </mc:AlternateContent>
      </w:r>
      <w:r w:rsidR="004179CF" w:rsidRPr="00C6249F">
        <w:rPr>
          <w:rFonts w:ascii="Gadugi" w:hAnsi="Gadugi"/>
          <w:noProof/>
          <w:sz w:val="22"/>
          <w:lang w:bidi="ar-SA"/>
        </w:rPr>
        <w:drawing>
          <wp:anchor distT="0" distB="0" distL="114300" distR="114300" simplePos="0" relativeHeight="251684864" behindDoc="0" locked="0" layoutInCell="1" allowOverlap="1" wp14:anchorId="7092B702" wp14:editId="3312D6EB">
            <wp:simplePos x="0" y="0"/>
            <wp:positionH relativeFrom="column">
              <wp:posOffset>755650</wp:posOffset>
            </wp:positionH>
            <wp:positionV relativeFrom="paragraph">
              <wp:posOffset>610235</wp:posOffset>
            </wp:positionV>
            <wp:extent cx="4489450" cy="676910"/>
            <wp:effectExtent l="0" t="0" r="6350" b="8890"/>
            <wp:wrapTopAndBottom/>
            <wp:docPr id="118" name="Picture 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4489450" cy="676910"/>
                    </a:xfrm>
                    <a:prstGeom prst="rect">
                      <a:avLst/>
                    </a:prstGeom>
                    <a:noFill/>
                  </pic:spPr>
                </pic:pic>
              </a:graphicData>
            </a:graphic>
            <wp14:sizeRelH relativeFrom="margin">
              <wp14:pctWidth>0</wp14:pctWidth>
            </wp14:sizeRelH>
          </wp:anchor>
        </w:drawing>
      </w:r>
      <w:r w:rsidR="004179CF" w:rsidRPr="00C6249F">
        <w:rPr>
          <w:rFonts w:ascii="Gadugi" w:hAnsi="Gadugi"/>
          <w:sz w:val="22"/>
          <w:lang w:bidi="ar-SA"/>
        </w:rPr>
        <w:t>REFLECT</w:t>
      </w:r>
      <w:r w:rsidR="00FC02BF" w:rsidRPr="00C6249F">
        <w:rPr>
          <w:rFonts w:ascii="Gadugi" w:hAnsi="Gadugi"/>
          <w:sz w:val="22"/>
          <w:lang w:bidi="ar-SA"/>
        </w:rPr>
        <w:t>ION</w:t>
      </w:r>
      <w:r w:rsidR="004179CF" w:rsidRPr="00C6249F">
        <w:rPr>
          <w:rFonts w:ascii="Gadugi" w:hAnsi="Gadugi"/>
          <w:sz w:val="22"/>
          <w:lang w:bidi="ar-SA"/>
        </w:rPr>
        <w:t xml:space="preserve">: How </w:t>
      </w:r>
      <w:r w:rsidR="004179CF" w:rsidRPr="00C6249F">
        <w:rPr>
          <w:rFonts w:ascii="Gadugi" w:hAnsi="Gadugi"/>
          <w:b/>
          <w:bCs/>
          <w:sz w:val="22"/>
          <w:lang w:bidi="ar-SA"/>
        </w:rPr>
        <w:t>confident</w:t>
      </w:r>
      <w:r w:rsidR="004179CF" w:rsidRPr="00C6249F">
        <w:rPr>
          <w:rFonts w:ascii="Gadugi" w:hAnsi="Gadugi"/>
          <w:sz w:val="22"/>
          <w:lang w:bidi="ar-SA"/>
        </w:rPr>
        <w:t xml:space="preserve"> </w:t>
      </w:r>
      <w:r w:rsidR="00FC02BF" w:rsidRPr="00C6249F">
        <w:rPr>
          <w:rFonts w:ascii="Gadugi" w:hAnsi="Gadugi"/>
          <w:sz w:val="22"/>
          <w:lang w:bidi="ar-SA"/>
        </w:rPr>
        <w:t>are you</w:t>
      </w:r>
      <w:r w:rsidR="005A2F52">
        <w:rPr>
          <w:rFonts w:ascii="Gadugi" w:hAnsi="Gadugi"/>
          <w:sz w:val="22"/>
          <w:lang w:bidi="ar-SA"/>
        </w:rPr>
        <w:t xml:space="preserve"> about involving your students in their own learning</w:t>
      </w:r>
      <w:r w:rsidR="004179CF" w:rsidRPr="00C6249F">
        <w:rPr>
          <w:rFonts w:ascii="Gadugi" w:hAnsi="Gadugi"/>
          <w:sz w:val="22"/>
          <w:lang w:bidi="ar-SA"/>
        </w:rPr>
        <w:t xml:space="preserve">? Look at the scale below and </w:t>
      </w:r>
      <w:r w:rsidR="00C87502" w:rsidRPr="00C6249F">
        <w:rPr>
          <w:rFonts w:ascii="Gadugi" w:hAnsi="Gadugi"/>
          <w:sz w:val="22"/>
          <w:lang w:bidi="ar-SA"/>
        </w:rPr>
        <w:t>identify</w:t>
      </w:r>
      <w:r w:rsidR="004179CF" w:rsidRPr="00C6249F">
        <w:rPr>
          <w:rFonts w:ascii="Gadugi" w:hAnsi="Gadugi"/>
          <w:sz w:val="22"/>
          <w:lang w:bidi="ar-SA"/>
        </w:rPr>
        <w:t xml:space="preserve"> the number that best describes YOU.</w:t>
      </w:r>
      <w:r>
        <w:rPr>
          <w:rFonts w:ascii="Gadugi" w:hAnsi="Gadugi"/>
          <w:sz w:val="22"/>
          <w:lang w:bidi="ar-SA"/>
        </w:rPr>
        <w:t xml:space="preserve"> Use your learning journal to record your answer. </w:t>
      </w:r>
    </w:p>
    <w:p w14:paraId="2E6A1E4D" w14:textId="06912629" w:rsidR="00F14DBC" w:rsidRPr="002B7303" w:rsidRDefault="00303413" w:rsidP="002B7303">
      <w:pPr>
        <w:spacing w:line="240" w:lineRule="auto"/>
        <w:rPr>
          <w:rFonts w:ascii="Gadugi" w:hAnsi="Gadugi"/>
          <w:sz w:val="22"/>
          <w:lang w:bidi="ar-SA"/>
        </w:rPr>
      </w:pPr>
      <w:r w:rsidRPr="00C6249F">
        <w:rPr>
          <w:rFonts w:ascii="Gadugi" w:hAnsi="Gadugi"/>
          <w:sz w:val="22"/>
          <w:lang w:bidi="ar-SA"/>
        </w:rPr>
        <w:t xml:space="preserve">        You will be prompted</w:t>
      </w:r>
      <w:r w:rsidR="002476E8" w:rsidRPr="00C6249F">
        <w:rPr>
          <w:rFonts w:ascii="Gadugi" w:hAnsi="Gadugi"/>
          <w:sz w:val="22"/>
          <w:lang w:bidi="ar-SA"/>
        </w:rPr>
        <w:t xml:space="preserve"> to do this again at the end of the module</w:t>
      </w:r>
      <w:bookmarkStart w:id="12" w:name="_Hlk75835321"/>
      <w:bookmarkEnd w:id="9"/>
      <w:r w:rsidR="00971367">
        <w:rPr>
          <w:rFonts w:ascii="Gadugi" w:hAnsi="Gadugi"/>
          <w:sz w:val="22"/>
          <w:lang w:bidi="ar-SA"/>
        </w:rPr>
        <w:t>.</w:t>
      </w:r>
    </w:p>
    <w:p w14:paraId="6009E618" w14:textId="3D0FF8E8" w:rsidR="00537992" w:rsidRPr="00DD1AD0" w:rsidRDefault="00232C0E" w:rsidP="00AF5016">
      <w:pPr>
        <w:pStyle w:val="Heading1"/>
        <w:numPr>
          <w:ilvl w:val="0"/>
          <w:numId w:val="24"/>
        </w:numPr>
        <w:spacing w:line="240" w:lineRule="auto"/>
        <w:rPr>
          <w:rFonts w:ascii="Segoe UI" w:hAnsi="Segoe UI" w:cs="Segoe UI"/>
          <w:b/>
          <w:bCs/>
          <w:color w:val="212529"/>
          <w:sz w:val="26"/>
          <w:szCs w:val="26"/>
          <w:shd w:val="clear" w:color="auto" w:fill="FFFFFF"/>
        </w:rPr>
      </w:pPr>
      <w:bookmarkStart w:id="13" w:name="_Hlk75968369"/>
      <w:r>
        <w:rPr>
          <w:noProof/>
        </w:rPr>
        <w:lastRenderedPageBreak/>
        <w:drawing>
          <wp:anchor distT="0" distB="0" distL="114300" distR="114300" simplePos="0" relativeHeight="252154880" behindDoc="0" locked="0" layoutInCell="1" allowOverlap="1" wp14:anchorId="615E2574" wp14:editId="51AC1FB5">
            <wp:simplePos x="0" y="0"/>
            <wp:positionH relativeFrom="margin">
              <wp:align>right</wp:align>
            </wp:positionH>
            <wp:positionV relativeFrom="paragraph">
              <wp:posOffset>204469</wp:posOffset>
            </wp:positionV>
            <wp:extent cx="1009650" cy="1014935"/>
            <wp:effectExtent l="0" t="0" r="0"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009650" cy="1014935"/>
                    </a:xfrm>
                    <a:prstGeom prst="rect">
                      <a:avLst/>
                    </a:prstGeom>
                    <a:noFill/>
                  </pic:spPr>
                </pic:pic>
              </a:graphicData>
            </a:graphic>
            <wp14:sizeRelH relativeFrom="margin">
              <wp14:pctWidth>0</wp14:pctWidth>
            </wp14:sizeRelH>
            <wp14:sizeRelV relativeFrom="margin">
              <wp14:pctHeight>0</wp14:pctHeight>
            </wp14:sizeRelV>
          </wp:anchor>
        </w:drawing>
      </w:r>
      <w:r w:rsidR="00F14DBC">
        <w:rPr>
          <w:b/>
          <w:bCs/>
          <w:sz w:val="26"/>
          <w:szCs w:val="26"/>
        </w:rPr>
        <w:t>What is flipped learning?</w:t>
      </w:r>
      <w:bookmarkEnd w:id="13"/>
    </w:p>
    <w:p w14:paraId="341C8C86" w14:textId="3ACEE72D" w:rsidR="00DD1AD0" w:rsidRPr="00DD1AD0" w:rsidRDefault="00C251C9" w:rsidP="00BF2F7C">
      <w:pPr>
        <w:spacing w:line="240" w:lineRule="auto"/>
        <w:rPr>
          <w:noProof/>
        </w:rPr>
      </w:pPr>
      <w:r w:rsidRPr="00D31AFD">
        <w:rPr>
          <w:rFonts w:ascii="Gadugi" w:hAnsi="Gadugi"/>
          <w:sz w:val="22"/>
          <w:lang w:val="en-GB" w:eastAsia="ja-JP" w:bidi="ar-SA"/>
        </w:rPr>
        <w:t xml:space="preserve">Please </w:t>
      </w:r>
      <w:r w:rsidRPr="00D31AFD">
        <w:rPr>
          <w:rFonts w:ascii="Gadugi" w:hAnsi="Gadugi"/>
          <w:b/>
          <w:bCs/>
          <w:sz w:val="22"/>
          <w:u w:val="single"/>
          <w:lang w:val="en-GB" w:eastAsia="ja-JP" w:bidi="ar-SA"/>
        </w:rPr>
        <w:t>read</w:t>
      </w:r>
      <w:r w:rsidRPr="00D31AFD">
        <w:rPr>
          <w:rFonts w:ascii="Gadugi" w:hAnsi="Gadugi"/>
          <w:sz w:val="22"/>
          <w:lang w:val="en-GB" w:eastAsia="ja-JP" w:bidi="ar-SA"/>
        </w:rPr>
        <w:t xml:space="preserve"> the brief extract about </w:t>
      </w:r>
      <w:r w:rsidR="00650445">
        <w:rPr>
          <w:rFonts w:ascii="Gadugi" w:hAnsi="Gadugi"/>
          <w:sz w:val="22"/>
          <w:lang w:val="en-GB" w:eastAsia="ja-JP" w:bidi="ar-SA"/>
        </w:rPr>
        <w:t xml:space="preserve">how </w:t>
      </w:r>
      <w:r w:rsidR="00CB4786">
        <w:rPr>
          <w:rFonts w:ascii="Gadugi" w:hAnsi="Gadugi"/>
          <w:sz w:val="22"/>
          <w:lang w:val="en-GB" w:eastAsia="ja-JP" w:bidi="ar-SA"/>
        </w:rPr>
        <w:t>flipped learning</w:t>
      </w:r>
      <w:r w:rsidR="00650445">
        <w:rPr>
          <w:rFonts w:ascii="Gadugi" w:hAnsi="Gadugi"/>
          <w:sz w:val="22"/>
          <w:lang w:val="en-GB" w:eastAsia="ja-JP" w:bidi="ar-SA"/>
        </w:rPr>
        <w:t xml:space="preserve"> links to </w:t>
      </w:r>
      <w:r w:rsidRPr="00D31AFD">
        <w:rPr>
          <w:rFonts w:ascii="Gadugi" w:hAnsi="Gadugi"/>
          <w:sz w:val="22"/>
          <w:lang w:val="en-GB" w:eastAsia="ja-JP" w:bidi="ar-SA"/>
        </w:rPr>
        <w:t>inclusi</w:t>
      </w:r>
      <w:r w:rsidR="00650445">
        <w:rPr>
          <w:rFonts w:ascii="Gadugi" w:hAnsi="Gadugi"/>
          <w:sz w:val="22"/>
          <w:lang w:val="en-GB" w:eastAsia="ja-JP" w:bidi="ar-SA"/>
        </w:rPr>
        <w:t>ve practice</w:t>
      </w:r>
      <w:r w:rsidRPr="00D31AFD">
        <w:rPr>
          <w:rFonts w:ascii="Gadugi" w:hAnsi="Gadugi"/>
          <w:sz w:val="22"/>
          <w:lang w:val="en-GB" w:eastAsia="ja-JP" w:bidi="ar-SA"/>
        </w:rPr>
        <w:t xml:space="preserve">. </w:t>
      </w:r>
      <w:r w:rsidRPr="00650445">
        <w:rPr>
          <w:rFonts w:ascii="Gadugi" w:hAnsi="Gadugi"/>
          <w:b/>
          <w:bCs/>
          <w:sz w:val="22"/>
          <w:lang w:val="en-GB" w:eastAsia="ja-JP" w:bidi="ar-SA"/>
        </w:rPr>
        <w:t>Make a note of any interesting/new words</w:t>
      </w:r>
      <w:bookmarkEnd w:id="12"/>
      <w:r w:rsidRPr="00650445">
        <w:rPr>
          <w:rFonts w:ascii="Gadugi" w:hAnsi="Gadugi"/>
          <w:b/>
          <w:bCs/>
          <w:sz w:val="22"/>
          <w:lang w:val="en-GB" w:eastAsia="ja-JP" w:bidi="ar-SA"/>
        </w:rPr>
        <w:t>.</w:t>
      </w:r>
      <w:r w:rsidRPr="00650445">
        <w:rPr>
          <w:noProof/>
        </w:rPr>
        <w:t xml:space="preserve"> </w:t>
      </w:r>
      <w:r w:rsidR="008B4226">
        <w:rPr>
          <w:noProof/>
        </w:rPr>
        <w:drawing>
          <wp:anchor distT="0" distB="0" distL="114300" distR="114300" simplePos="0" relativeHeight="252247040" behindDoc="0" locked="0" layoutInCell="1" allowOverlap="1" wp14:anchorId="628A65A9" wp14:editId="2C092384">
            <wp:simplePos x="0" y="0"/>
            <wp:positionH relativeFrom="column">
              <wp:posOffset>4235450</wp:posOffset>
            </wp:positionH>
            <wp:positionV relativeFrom="paragraph">
              <wp:posOffset>285750</wp:posOffset>
            </wp:positionV>
            <wp:extent cx="615950" cy="294005"/>
            <wp:effectExtent l="0" t="0" r="0" b="0"/>
            <wp:wrapNone/>
            <wp:docPr id="483" name="Picture 483" descr="A blue circle with a white circl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3" name="Picture 483" descr="A blue circle with a white circle&#10;&#10;Description automatically generated with low confidence"/>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615950" cy="294005"/>
                    </a:xfrm>
                    <a:prstGeom prst="rect">
                      <a:avLst/>
                    </a:prstGeom>
                    <a:noFill/>
                  </pic:spPr>
                </pic:pic>
              </a:graphicData>
            </a:graphic>
          </wp:anchor>
        </w:drawing>
      </w:r>
    </w:p>
    <w:p w14:paraId="2C796BA8" w14:textId="43E11979" w:rsidR="005A2F52" w:rsidRPr="005A2F52" w:rsidRDefault="0053799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Theme="majorHAnsi" w:hAnsiTheme="majorHAnsi" w:cstheme="majorHAnsi"/>
          <w:b/>
          <w:bCs/>
          <w:color w:val="0070C0"/>
          <w:sz w:val="28"/>
          <w:szCs w:val="28"/>
          <w:lang w:bidi="ar-SA"/>
        </w:rPr>
      </w:pPr>
      <w:r>
        <w:rPr>
          <w:rFonts w:asciiTheme="majorHAnsi" w:hAnsiTheme="majorHAnsi" w:cstheme="majorHAnsi"/>
          <w:b/>
          <w:bCs/>
          <w:color w:val="0070C0"/>
          <w:sz w:val="28"/>
          <w:szCs w:val="28"/>
          <w:lang w:bidi="ar-SA"/>
        </w:rPr>
        <w:t>Reading</w:t>
      </w:r>
      <w:r w:rsidR="002F5D12">
        <w:rPr>
          <w:rFonts w:asciiTheme="majorHAnsi" w:hAnsiTheme="majorHAnsi" w:cstheme="majorHAnsi"/>
          <w:b/>
          <w:bCs/>
          <w:color w:val="0070C0"/>
          <w:sz w:val="28"/>
          <w:szCs w:val="28"/>
          <w:lang w:bidi="ar-SA"/>
        </w:rPr>
        <w:t xml:space="preserve"> </w:t>
      </w:r>
      <w:r w:rsidR="00C251C9" w:rsidRPr="00C251C9">
        <w:rPr>
          <w:rFonts w:asciiTheme="majorHAnsi" w:hAnsiTheme="majorHAnsi" w:cstheme="majorHAnsi"/>
          <w:b/>
          <w:bCs/>
          <w:color w:val="0070C0"/>
          <w:sz w:val="28"/>
          <w:szCs w:val="28"/>
          <w:lang w:bidi="ar-SA"/>
        </w:rPr>
        <w:t xml:space="preserve">– What is flipped learning? </w:t>
      </w:r>
    </w:p>
    <w:p w14:paraId="4923CE58" w14:textId="071C913E" w:rsidR="005A2F52" w:rsidRPr="00CB4786"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sidRPr="00CB4786">
        <w:rPr>
          <w:rFonts w:ascii="Gadugi" w:hAnsi="Gadugi"/>
          <w:sz w:val="22"/>
          <w:lang w:bidi="ar-SA"/>
        </w:rPr>
        <w:t xml:space="preserve">A flipped classroom is where </w:t>
      </w:r>
      <w:r w:rsidR="00B01578">
        <w:rPr>
          <w:rFonts w:ascii="Gadugi" w:hAnsi="Gadugi"/>
          <w:sz w:val="22"/>
          <w:lang w:bidi="ar-SA"/>
        </w:rPr>
        <w:t>more focus is placed on providing students with</w:t>
      </w:r>
      <w:r w:rsidRPr="00CB4786">
        <w:rPr>
          <w:rFonts w:ascii="Gadugi" w:hAnsi="Gadugi"/>
          <w:sz w:val="22"/>
          <w:lang w:bidi="ar-SA"/>
        </w:rPr>
        <w:t xml:space="preserve"> study learning materials before </w:t>
      </w:r>
      <w:r w:rsidR="00BC46A3">
        <w:rPr>
          <w:rFonts w:ascii="Gadugi" w:hAnsi="Gadugi"/>
          <w:sz w:val="22"/>
          <w:lang w:bidi="ar-SA"/>
        </w:rPr>
        <w:t xml:space="preserve">and after </w:t>
      </w:r>
      <w:r w:rsidRPr="00CB4786">
        <w:rPr>
          <w:rFonts w:ascii="Gadugi" w:hAnsi="Gadugi"/>
          <w:sz w:val="22"/>
          <w:lang w:bidi="ar-SA"/>
        </w:rPr>
        <w:t xml:space="preserve">the lesson.  Often these learning materials are videos made by the teacher explaining the key points of the topic.  The materials can be other learning resources that help the students understand the key points.  </w:t>
      </w:r>
    </w:p>
    <w:p w14:paraId="48DBDC1F" w14:textId="6EA2DAF0" w:rsidR="00360AAE" w:rsidRDefault="00360AAE" w:rsidP="00A228FE">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18"/>
          <w:szCs w:val="18"/>
          <w:lang w:bidi="ar-SA"/>
        </w:rPr>
      </w:pPr>
      <w:r w:rsidRPr="005A2F52">
        <w:rPr>
          <w:rFonts w:ascii="Gadugi" w:hAnsi="Gadugi"/>
          <w:noProof/>
          <w:sz w:val="22"/>
        </w:rPr>
        <w:drawing>
          <wp:anchor distT="0" distB="0" distL="114300" distR="114300" simplePos="0" relativeHeight="252088320" behindDoc="0" locked="0" layoutInCell="1" allowOverlap="1" wp14:anchorId="2B0E1FAF" wp14:editId="46C7A02B">
            <wp:simplePos x="0" y="0"/>
            <wp:positionH relativeFrom="column">
              <wp:posOffset>-76200</wp:posOffset>
            </wp:positionH>
            <wp:positionV relativeFrom="paragraph">
              <wp:posOffset>442595</wp:posOffset>
            </wp:positionV>
            <wp:extent cx="6362700" cy="3475990"/>
            <wp:effectExtent l="0" t="0" r="0" b="0"/>
            <wp:wrapSquare wrapText="bothSides"/>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6362700" cy="34759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5A2F52" w:rsidRPr="00CB4786">
        <w:rPr>
          <w:rFonts w:ascii="Gadugi" w:hAnsi="Gadugi"/>
          <w:sz w:val="22"/>
          <w:lang w:bidi="ar-SA"/>
        </w:rPr>
        <w:t>The students are then able to use the lesson to interact with other students and the teacher using the knowledge and skills they have learnt.</w:t>
      </w:r>
      <w:r w:rsidR="00A228FE">
        <w:rPr>
          <w:rFonts w:ascii="Gadugi" w:hAnsi="Gadugi"/>
          <w:sz w:val="22"/>
          <w:lang w:bidi="ar-SA"/>
        </w:rPr>
        <w:t xml:space="preserve">                      </w:t>
      </w:r>
      <w:r w:rsidR="00B40388">
        <w:rPr>
          <w:rFonts w:ascii="Gadugi" w:hAnsi="Gadugi"/>
          <w:sz w:val="22"/>
          <w:lang w:bidi="ar-SA"/>
        </w:rPr>
        <w:t xml:space="preserve">                                                                 </w:t>
      </w:r>
      <w:r w:rsidR="00A228FE">
        <w:rPr>
          <w:rFonts w:ascii="Gadugi" w:hAnsi="Gadugi"/>
          <w:sz w:val="22"/>
          <w:lang w:bidi="ar-SA"/>
        </w:rPr>
        <w:t xml:space="preserve"> </w:t>
      </w:r>
      <w:r w:rsidR="00A228FE" w:rsidRPr="00A228FE">
        <w:rPr>
          <w:rFonts w:ascii="Gadugi" w:hAnsi="Gadugi"/>
          <w:sz w:val="18"/>
          <w:szCs w:val="18"/>
          <w:highlight w:val="yellow"/>
          <w:lang w:bidi="ar-SA"/>
        </w:rPr>
        <w:t xml:space="preserve"> </w:t>
      </w:r>
      <w:r w:rsidR="00A228FE" w:rsidRPr="00B40388">
        <w:rPr>
          <w:rFonts w:ascii="Gadugi" w:hAnsi="Gadugi"/>
          <w:sz w:val="18"/>
          <w:szCs w:val="18"/>
          <w:lang w:bidi="ar-SA"/>
        </w:rPr>
        <w:t xml:space="preserve">Image Source: </w:t>
      </w:r>
      <w:hyperlink r:id="rId32" w:history="1">
        <w:r w:rsidR="00B40388" w:rsidRPr="00987EFC">
          <w:rPr>
            <w:rStyle w:val="Hyperlink"/>
            <w:rFonts w:ascii="Gadugi" w:hAnsi="Gadugi"/>
            <w:sz w:val="18"/>
            <w:szCs w:val="18"/>
            <w:lang w:bidi="ar-SA"/>
          </w:rPr>
          <w:t>https://designinginstructionwithk.com/2019/06/13/flipped-classroom-approach/</w:t>
        </w:r>
      </w:hyperlink>
    </w:p>
    <w:p w14:paraId="7BF4D7D4" w14:textId="77777777" w:rsidR="00B40388" w:rsidRDefault="00B40388" w:rsidP="00A228FE">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p>
    <w:p w14:paraId="2EA9915D" w14:textId="01EDDA22" w:rsidR="005A2F52" w:rsidRPr="005A2F52" w:rsidRDefault="00DD1AD0"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Pr>
          <w:rFonts w:ascii="Gadugi" w:hAnsi="Gadugi"/>
          <w:sz w:val="22"/>
          <w:lang w:bidi="ar-SA"/>
        </w:rPr>
        <w:t>Flipped learning</w:t>
      </w:r>
      <w:r w:rsidR="005A2F52" w:rsidRPr="005A2F52">
        <w:rPr>
          <w:rFonts w:ascii="Gadugi" w:hAnsi="Gadugi"/>
          <w:sz w:val="22"/>
          <w:lang w:bidi="ar-SA"/>
        </w:rPr>
        <w:t xml:space="preserve"> is a way of actively involving students in their learning. They must take responsibility and ownership of their learning before the lesson, participate in learning activities during the lesson, and reflect and extend learning after the lesson.</w:t>
      </w:r>
    </w:p>
    <w:p w14:paraId="3A3A68C3" w14:textId="02A68884" w:rsidR="005A2F52" w:rsidRPr="005A2F52"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sidRPr="005A2F52">
        <w:rPr>
          <w:rFonts w:ascii="Gadugi" w:hAnsi="Gadugi"/>
          <w:sz w:val="22"/>
          <w:lang w:bidi="ar-SA"/>
        </w:rPr>
        <w:t>Before the class students can spend as much time as they need to understand the material. They can watch videos again and re-read learning text. In class the teacher can work with students at their level of understanding.</w:t>
      </w:r>
    </w:p>
    <w:p w14:paraId="1094BC66" w14:textId="15773F75" w:rsidR="00E53BEE" w:rsidRPr="00B27B53"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Century Gothic" w:hAnsi="Century Gothic"/>
          <w:sz w:val="22"/>
          <w:lang w:bidi="ar-SA"/>
        </w:rPr>
      </w:pPr>
      <w:r w:rsidRPr="005A2F52">
        <w:rPr>
          <w:rFonts w:ascii="Gadugi" w:hAnsi="Gadugi"/>
          <w:sz w:val="22"/>
          <w:lang w:bidi="ar-SA"/>
        </w:rPr>
        <w:t>A flipped classroom means that higher order thinking skills are used in the classroom when the teacher can act as facilitator and guide</w:t>
      </w:r>
      <w:r w:rsidRPr="005A2F52">
        <w:rPr>
          <w:rFonts w:ascii="Century Gothic" w:hAnsi="Century Gothic"/>
          <w:sz w:val="22"/>
          <w:lang w:bidi="ar-SA"/>
        </w:rPr>
        <w:t>.</w:t>
      </w:r>
      <w:r w:rsidR="00B02C4F">
        <w:rPr>
          <w:rFonts w:ascii="Century Gothic" w:hAnsi="Century Gothic"/>
          <w:sz w:val="22"/>
          <w:lang w:bidi="ar-SA"/>
        </w:rPr>
        <w:t xml:space="preserve"> </w:t>
      </w:r>
      <w:r w:rsidR="00B02C4F" w:rsidRPr="00B70BF0">
        <w:rPr>
          <w:rFonts w:ascii="Gadugi" w:hAnsi="Gadugi"/>
          <w:sz w:val="22"/>
          <w:lang w:bidi="ar-SA"/>
        </w:rPr>
        <w:t>The role of a facilitator was outlined in module 4</w:t>
      </w:r>
      <w:r w:rsidR="00B70BF0" w:rsidRPr="00B70BF0">
        <w:rPr>
          <w:rFonts w:ascii="Gadugi" w:hAnsi="Gadugi"/>
          <w:sz w:val="22"/>
          <w:lang w:bidi="ar-SA"/>
        </w:rPr>
        <w:t xml:space="preserve"> and how it differs from a traditional teacher role.</w:t>
      </w:r>
      <w:r w:rsidR="00B70BF0">
        <w:rPr>
          <w:rFonts w:ascii="Century Gothic" w:hAnsi="Century Gothic"/>
          <w:sz w:val="22"/>
          <w:lang w:bidi="ar-SA"/>
        </w:rPr>
        <w:t xml:space="preserve"> </w:t>
      </w:r>
      <w:r w:rsidR="00B02C4F">
        <w:rPr>
          <w:rFonts w:ascii="Century Gothic" w:hAnsi="Century Gothic"/>
          <w:sz w:val="22"/>
          <w:lang w:bidi="ar-SA"/>
        </w:rPr>
        <w:t xml:space="preserve"> </w:t>
      </w:r>
    </w:p>
    <w:p w14:paraId="5A972D54" w14:textId="2AA4C4DA" w:rsidR="00084C60" w:rsidRDefault="00E53BEE"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Pr>
          <w:rFonts w:ascii="Gadugi" w:hAnsi="Gadugi"/>
          <w:sz w:val="22"/>
          <w:lang w:bidi="ar-SA"/>
        </w:rPr>
        <w:t xml:space="preserve">                                                                                          </w:t>
      </w:r>
    </w:p>
    <w:p w14:paraId="093FA11B" w14:textId="0E209CCA" w:rsidR="00084C60" w:rsidRDefault="00084C60"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p>
    <w:p w14:paraId="142BB0B3" w14:textId="77777777" w:rsidR="00084C60" w:rsidRDefault="00084C60"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p>
    <w:p w14:paraId="1320A66E" w14:textId="636C3A53" w:rsidR="00084C60" w:rsidRDefault="00084C60"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Pr>
          <w:rFonts w:ascii="Gadugi" w:hAnsi="Gadugi"/>
          <w:noProof/>
          <w:sz w:val="22"/>
          <w:lang w:bidi="ar-SA"/>
        </w:rPr>
        <w:drawing>
          <wp:anchor distT="0" distB="0" distL="114300" distR="114300" simplePos="0" relativeHeight="252250112" behindDoc="0" locked="0" layoutInCell="1" allowOverlap="1" wp14:anchorId="6E061016" wp14:editId="03B869E8">
            <wp:simplePos x="0" y="0"/>
            <wp:positionH relativeFrom="margin">
              <wp:posOffset>2870200</wp:posOffset>
            </wp:positionH>
            <wp:positionV relativeFrom="paragraph">
              <wp:posOffset>84454</wp:posOffset>
            </wp:positionV>
            <wp:extent cx="3232150" cy="2599511"/>
            <wp:effectExtent l="0" t="0" r="6350" b="0"/>
            <wp:wrapNone/>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3240414" cy="2606157"/>
                    </a:xfrm>
                    <a:prstGeom prst="rect">
                      <a:avLst/>
                    </a:prstGeom>
                    <a:noFill/>
                  </pic:spPr>
                </pic:pic>
              </a:graphicData>
            </a:graphic>
            <wp14:sizeRelH relativeFrom="margin">
              <wp14:pctWidth>0</wp14:pctWidth>
            </wp14:sizeRelH>
            <wp14:sizeRelV relativeFrom="margin">
              <wp14:pctHeight>0</wp14:pctHeight>
            </wp14:sizeRelV>
          </wp:anchor>
        </w:drawing>
      </w:r>
      <w:r w:rsidR="00E53BEE">
        <w:rPr>
          <w:rFonts w:ascii="Gadugi" w:hAnsi="Gadugi"/>
          <w:sz w:val="22"/>
          <w:lang w:bidi="ar-SA"/>
        </w:rPr>
        <w:t xml:space="preserve"> Use your learning from module 3 around                                                                                                             Bloom’s Taxonomy to </w:t>
      </w:r>
      <w:r w:rsidR="007E3CEE">
        <w:rPr>
          <w:rFonts w:ascii="Gadugi" w:hAnsi="Gadugi"/>
          <w:sz w:val="22"/>
          <w:lang w:bidi="ar-SA"/>
        </w:rPr>
        <w:t xml:space="preserve">look at </w:t>
      </w:r>
      <w:r w:rsidR="009F5D19">
        <w:rPr>
          <w:rFonts w:ascii="Gadugi" w:hAnsi="Gadugi"/>
          <w:sz w:val="22"/>
          <w:lang w:bidi="ar-SA"/>
        </w:rPr>
        <w:t xml:space="preserve">the image </w:t>
      </w:r>
      <w:r w:rsidR="002B1BD8">
        <w:rPr>
          <w:rFonts w:ascii="Gadugi" w:hAnsi="Gadugi"/>
          <w:sz w:val="22"/>
          <w:lang w:bidi="ar-SA"/>
        </w:rPr>
        <w:t xml:space="preserve">to                                                                                          </w:t>
      </w:r>
      <w:r w:rsidR="00A872DC">
        <w:rPr>
          <w:rFonts w:ascii="Gadugi" w:hAnsi="Gadugi"/>
          <w:sz w:val="22"/>
          <w:lang w:bidi="ar-SA"/>
        </w:rPr>
        <w:t xml:space="preserve">see </w:t>
      </w:r>
      <w:r w:rsidR="007E3CEE">
        <w:rPr>
          <w:rFonts w:ascii="Gadugi" w:hAnsi="Gadugi"/>
          <w:sz w:val="22"/>
          <w:lang w:bidi="ar-SA"/>
        </w:rPr>
        <w:t xml:space="preserve">how it </w:t>
      </w:r>
      <w:r w:rsidR="00A872DC">
        <w:rPr>
          <w:rFonts w:ascii="Gadugi" w:hAnsi="Gadugi"/>
          <w:sz w:val="22"/>
          <w:lang w:bidi="ar-SA"/>
        </w:rPr>
        <w:t xml:space="preserve">has been </w:t>
      </w:r>
      <w:r w:rsidR="007E3CEE">
        <w:rPr>
          <w:rFonts w:ascii="Gadugi" w:hAnsi="Gadugi"/>
          <w:sz w:val="22"/>
          <w:lang w:bidi="ar-SA"/>
        </w:rPr>
        <w:t>b</w:t>
      </w:r>
      <w:r w:rsidR="00AF0066">
        <w:rPr>
          <w:rFonts w:ascii="Gadugi" w:hAnsi="Gadugi"/>
          <w:sz w:val="22"/>
          <w:lang w:bidi="ar-SA"/>
        </w:rPr>
        <w:t>roken down into parts                                                                                          of the lesson (before</w:t>
      </w:r>
      <w:r w:rsidR="00E9600C">
        <w:rPr>
          <w:rFonts w:ascii="Gadugi" w:hAnsi="Gadugi"/>
          <w:sz w:val="22"/>
          <w:lang w:bidi="ar-SA"/>
        </w:rPr>
        <w:t xml:space="preserve">, during and after                                                                                                    </w:t>
      </w:r>
      <w:r w:rsidR="00C059D9">
        <w:rPr>
          <w:rFonts w:ascii="Gadugi" w:hAnsi="Gadugi"/>
          <w:sz w:val="22"/>
          <w:lang w:bidi="ar-SA"/>
        </w:rPr>
        <w:t xml:space="preserve">       </w:t>
      </w:r>
      <w:r w:rsidR="00E9600C">
        <w:rPr>
          <w:rFonts w:ascii="Gadugi" w:hAnsi="Gadugi"/>
          <w:sz w:val="22"/>
          <w:lang w:bidi="ar-SA"/>
        </w:rPr>
        <w:t>class)</w:t>
      </w:r>
      <w:r w:rsidR="007E3CEE">
        <w:rPr>
          <w:rFonts w:ascii="Gadugi" w:hAnsi="Gadugi"/>
          <w:sz w:val="22"/>
          <w:lang w:bidi="ar-SA"/>
        </w:rPr>
        <w:t xml:space="preserve">                                                                                    </w:t>
      </w:r>
    </w:p>
    <w:p w14:paraId="55AB2A07" w14:textId="61444A21" w:rsidR="00CF5E52" w:rsidRDefault="00CF5E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Pr>
          <w:rFonts w:ascii="Gadugi" w:hAnsi="Gadugi"/>
          <w:sz w:val="22"/>
          <w:lang w:bidi="ar-SA"/>
        </w:rPr>
        <w:t xml:space="preserve">It can help you as an educator to plan for                                                                                                              the most effective activities </w:t>
      </w:r>
      <w:r w:rsidR="0062313C">
        <w:rPr>
          <w:rFonts w:ascii="Gadugi" w:hAnsi="Gadugi"/>
          <w:sz w:val="22"/>
          <w:lang w:bidi="ar-SA"/>
        </w:rPr>
        <w:t xml:space="preserve">to use </w:t>
      </w:r>
      <w:r>
        <w:rPr>
          <w:rFonts w:ascii="Gadugi" w:hAnsi="Gadugi"/>
          <w:sz w:val="22"/>
          <w:lang w:bidi="ar-SA"/>
        </w:rPr>
        <w:t xml:space="preserve">during </w:t>
      </w:r>
      <w:r w:rsidR="0062313C">
        <w:rPr>
          <w:rFonts w:ascii="Gadugi" w:hAnsi="Gadugi"/>
          <w:sz w:val="22"/>
          <w:lang w:bidi="ar-SA"/>
        </w:rPr>
        <w:t xml:space="preserve">                                                                                                                     </w:t>
      </w:r>
      <w:r w:rsidR="003403E9">
        <w:rPr>
          <w:rFonts w:ascii="Gadugi" w:hAnsi="Gadugi"/>
          <w:sz w:val="22"/>
          <w:lang w:bidi="ar-SA"/>
        </w:rPr>
        <w:t xml:space="preserve"> </w:t>
      </w:r>
      <w:r w:rsidR="0062313C">
        <w:rPr>
          <w:rFonts w:ascii="Gadugi" w:hAnsi="Gadugi"/>
          <w:sz w:val="22"/>
          <w:lang w:bidi="ar-SA"/>
        </w:rPr>
        <w:t>les</w:t>
      </w:r>
      <w:r>
        <w:rPr>
          <w:rFonts w:ascii="Gadugi" w:hAnsi="Gadugi"/>
          <w:sz w:val="22"/>
          <w:lang w:bidi="ar-SA"/>
        </w:rPr>
        <w:t xml:space="preserve">son </w:t>
      </w:r>
      <w:r w:rsidR="0062313C">
        <w:rPr>
          <w:rFonts w:ascii="Gadugi" w:hAnsi="Gadugi"/>
          <w:sz w:val="22"/>
          <w:lang w:bidi="ar-SA"/>
        </w:rPr>
        <w:t>t</w:t>
      </w:r>
      <w:r>
        <w:rPr>
          <w:rFonts w:ascii="Gadugi" w:hAnsi="Gadugi"/>
          <w:sz w:val="22"/>
          <w:lang w:bidi="ar-SA"/>
        </w:rPr>
        <w:t>im</w:t>
      </w:r>
      <w:r w:rsidR="0062313C">
        <w:rPr>
          <w:rFonts w:ascii="Gadugi" w:hAnsi="Gadugi"/>
          <w:sz w:val="22"/>
          <w:lang w:bidi="ar-SA"/>
        </w:rPr>
        <w:t>e</w:t>
      </w:r>
      <w:r w:rsidR="003403E9">
        <w:rPr>
          <w:rFonts w:ascii="Gadugi" w:hAnsi="Gadugi"/>
          <w:sz w:val="22"/>
          <w:lang w:bidi="ar-SA"/>
        </w:rPr>
        <w:t xml:space="preserve">. </w:t>
      </w:r>
    </w:p>
    <w:p w14:paraId="7D4331FE" w14:textId="1E595059" w:rsidR="00E53BEE" w:rsidRDefault="00E408C3"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Pr>
          <w:rFonts w:ascii="Gadugi" w:hAnsi="Gadugi"/>
          <w:sz w:val="22"/>
          <w:lang w:bidi="ar-SA"/>
        </w:rPr>
        <w:t xml:space="preserve">          </w:t>
      </w:r>
    </w:p>
    <w:p w14:paraId="6ACF6E15" w14:textId="77777777" w:rsidR="00E53BEE" w:rsidRDefault="00E53BEE"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p>
    <w:p w14:paraId="0FB44505" w14:textId="24BA08EE" w:rsidR="00E408C3" w:rsidRDefault="00E408C3"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p>
    <w:p w14:paraId="50392DE9" w14:textId="575879F5" w:rsidR="00396BF3" w:rsidRDefault="007A29A3"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18"/>
          <w:szCs w:val="18"/>
          <w:lang w:bidi="ar-SA"/>
        </w:rPr>
      </w:pPr>
      <w:bookmarkStart w:id="14" w:name="_Hlk77324196"/>
      <w:r w:rsidRPr="00B40388">
        <w:rPr>
          <w:rFonts w:ascii="Gadugi" w:hAnsi="Gadugi"/>
          <w:sz w:val="18"/>
          <w:szCs w:val="18"/>
          <w:lang w:bidi="ar-SA"/>
        </w:rPr>
        <w:t xml:space="preserve">Source: </w:t>
      </w:r>
      <w:hyperlink r:id="rId34" w:history="1">
        <w:r w:rsidR="00A774D0" w:rsidRPr="00B40388">
          <w:rPr>
            <w:rStyle w:val="Hyperlink"/>
            <w:rFonts w:ascii="Gadugi" w:hAnsi="Gadugi"/>
            <w:sz w:val="18"/>
            <w:szCs w:val="18"/>
          </w:rPr>
          <w:t>https://sxcjcomputerscience.blogspot.com/search/label/%E2%80%9CRevised%20Bloom%E2%80%99s%20Taxonomy%3A%20Finest%20techniques%20of%20Educational%20Learning%E2%80%9</w:t>
        </w:r>
      </w:hyperlink>
    </w:p>
    <w:p w14:paraId="35B3ADA3" w14:textId="77777777" w:rsidR="00084C60" w:rsidRPr="00A774D0" w:rsidRDefault="00084C60"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pPr>
    </w:p>
    <w:bookmarkEnd w:id="14"/>
    <w:p w14:paraId="5A557CB5" w14:textId="74F50AAC" w:rsidR="00396BF3" w:rsidRPr="005A2F52"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sidRPr="005A2F52">
        <w:rPr>
          <w:rFonts w:ascii="Gadugi" w:hAnsi="Gadugi"/>
          <w:sz w:val="22"/>
          <w:lang w:bidi="ar-SA"/>
        </w:rPr>
        <w:t xml:space="preserve">The Flipped Learning Network suggests that the flipped classroom method is effective and involves students in their own learning when it follows the Four Pillars of </w:t>
      </w:r>
      <w:r w:rsidRPr="005A2F52">
        <w:rPr>
          <w:rFonts w:ascii="Gadugi" w:hAnsi="Gadugi"/>
          <w:b/>
          <w:bCs/>
          <w:sz w:val="22"/>
          <w:lang w:bidi="ar-SA"/>
        </w:rPr>
        <w:t>FLIP</w:t>
      </w:r>
      <w:r w:rsidRPr="005A2F52">
        <w:rPr>
          <w:rFonts w:ascii="Gadugi" w:hAnsi="Gadugi"/>
          <w:sz w:val="22"/>
          <w:lang w:bidi="ar-SA"/>
        </w:rPr>
        <w:t xml:space="preserve">. </w:t>
      </w:r>
    </w:p>
    <w:p w14:paraId="1A227CDA" w14:textId="77777777" w:rsidR="005A2F52" w:rsidRPr="005A2F52"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sidRPr="005A2F52">
        <w:rPr>
          <w:rFonts w:ascii="Gadugi" w:hAnsi="Gadugi"/>
          <w:b/>
          <w:bCs/>
          <w:sz w:val="22"/>
          <w:lang w:bidi="ar-SA"/>
        </w:rPr>
        <w:t>F</w:t>
      </w:r>
      <w:r w:rsidRPr="005A2F52">
        <w:rPr>
          <w:rFonts w:ascii="Gadugi" w:hAnsi="Gadugi"/>
          <w:sz w:val="22"/>
          <w:lang w:bidi="ar-SA"/>
        </w:rPr>
        <w:t xml:space="preserve"> – </w:t>
      </w:r>
      <w:r w:rsidRPr="005A2F52">
        <w:rPr>
          <w:rFonts w:ascii="Gadugi" w:hAnsi="Gadugi"/>
          <w:b/>
          <w:bCs/>
          <w:sz w:val="22"/>
          <w:lang w:bidi="ar-SA"/>
        </w:rPr>
        <w:t>Flexible learning environment</w:t>
      </w:r>
      <w:r w:rsidRPr="005A2F52">
        <w:rPr>
          <w:rFonts w:ascii="Gadugi" w:hAnsi="Gadugi"/>
          <w:sz w:val="22"/>
          <w:lang w:bidi="ar-SA"/>
        </w:rPr>
        <w:t xml:space="preserve"> where space supports group and individual work and students have some choice about when and where they work.</w:t>
      </w:r>
    </w:p>
    <w:p w14:paraId="381C8053" w14:textId="77777777" w:rsidR="005A2F52" w:rsidRPr="005A2F52"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sidRPr="005A2F52">
        <w:rPr>
          <w:rFonts w:ascii="Gadugi" w:hAnsi="Gadugi"/>
          <w:b/>
          <w:bCs/>
          <w:sz w:val="22"/>
          <w:lang w:bidi="ar-SA"/>
        </w:rPr>
        <w:t xml:space="preserve">L </w:t>
      </w:r>
      <w:r w:rsidRPr="005A2F52">
        <w:rPr>
          <w:rFonts w:ascii="Gadugi" w:hAnsi="Gadugi"/>
          <w:sz w:val="22"/>
          <w:lang w:bidi="ar-SA"/>
        </w:rPr>
        <w:t xml:space="preserve">–Learning is through a </w:t>
      </w:r>
      <w:r w:rsidRPr="005A2F52">
        <w:rPr>
          <w:rFonts w:ascii="Gadugi" w:hAnsi="Gadugi"/>
          <w:b/>
          <w:bCs/>
          <w:sz w:val="22"/>
          <w:lang w:bidi="ar-SA"/>
        </w:rPr>
        <w:t>learner-centred approach</w:t>
      </w:r>
      <w:r w:rsidRPr="005A2F52">
        <w:rPr>
          <w:rFonts w:ascii="Gadugi" w:hAnsi="Gadugi"/>
          <w:sz w:val="22"/>
          <w:lang w:bidi="ar-SA"/>
        </w:rPr>
        <w:t xml:space="preserve"> where class time is spent exploring topics in depth using higher order thinking skills. Students are involved in building knowledge and skills by participating in meaningful activities and evaluating their own learning.</w:t>
      </w:r>
    </w:p>
    <w:p w14:paraId="3873D4C8" w14:textId="77777777" w:rsidR="005A2F52" w:rsidRPr="005A2F52"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sidRPr="005A2F52">
        <w:rPr>
          <w:rFonts w:ascii="Gadugi" w:hAnsi="Gadugi"/>
          <w:b/>
          <w:bCs/>
          <w:sz w:val="22"/>
          <w:lang w:bidi="ar-SA"/>
        </w:rPr>
        <w:t>I</w:t>
      </w:r>
      <w:r w:rsidRPr="005A2F52">
        <w:rPr>
          <w:rFonts w:ascii="Gadugi" w:hAnsi="Gadugi"/>
          <w:sz w:val="22"/>
          <w:lang w:bidi="ar-SA"/>
        </w:rPr>
        <w:t xml:space="preserve"> – </w:t>
      </w:r>
      <w:r w:rsidRPr="005A2F52">
        <w:rPr>
          <w:rFonts w:ascii="Gadugi" w:hAnsi="Gadugi"/>
          <w:b/>
          <w:bCs/>
          <w:sz w:val="22"/>
          <w:lang w:bidi="ar-SA"/>
        </w:rPr>
        <w:t>Intentional content</w:t>
      </w:r>
      <w:r w:rsidRPr="005A2F52">
        <w:rPr>
          <w:rFonts w:ascii="Gadugi" w:hAnsi="Gadugi"/>
          <w:sz w:val="22"/>
          <w:lang w:bidi="ar-SA"/>
        </w:rPr>
        <w:t xml:space="preserve"> is chosen by teachers for students to explore on their own and to use in class time for learner-centred, active learning strategies.</w:t>
      </w:r>
    </w:p>
    <w:p w14:paraId="6E11BFCD" w14:textId="1F478A61" w:rsidR="00396BF3" w:rsidRPr="00B27B53" w:rsidRDefault="005A2F52" w:rsidP="00BF2F7C">
      <w:pPr>
        <w:pBdr>
          <w:top w:val="single" w:sz="4" w:space="1" w:color="auto"/>
          <w:left w:val="single" w:sz="4" w:space="4" w:color="auto"/>
          <w:bottom w:val="single" w:sz="4" w:space="0" w:color="auto"/>
          <w:right w:val="single" w:sz="4" w:space="4" w:color="auto"/>
        </w:pBdr>
        <w:shd w:val="clear" w:color="auto" w:fill="FFF2CC" w:themeFill="accent4" w:themeFillTint="33"/>
        <w:spacing w:line="240" w:lineRule="auto"/>
        <w:rPr>
          <w:rFonts w:ascii="Gadugi" w:hAnsi="Gadugi"/>
          <w:sz w:val="22"/>
          <w:lang w:bidi="ar-SA"/>
        </w:rPr>
      </w:pPr>
      <w:r w:rsidRPr="005A2F52">
        <w:rPr>
          <w:rFonts w:ascii="Gadugi" w:hAnsi="Gadugi"/>
          <w:b/>
          <w:bCs/>
          <w:sz w:val="22"/>
          <w:lang w:bidi="ar-SA"/>
        </w:rPr>
        <w:t>P</w:t>
      </w:r>
      <w:r w:rsidRPr="005A2F52">
        <w:rPr>
          <w:rFonts w:ascii="Gadugi" w:hAnsi="Gadugi"/>
          <w:sz w:val="22"/>
          <w:lang w:bidi="ar-SA"/>
        </w:rPr>
        <w:t xml:space="preserve"> – </w:t>
      </w:r>
      <w:r w:rsidRPr="005A2F52">
        <w:rPr>
          <w:rFonts w:ascii="Gadugi" w:hAnsi="Gadugi"/>
          <w:b/>
          <w:bCs/>
          <w:sz w:val="22"/>
          <w:lang w:bidi="ar-SA"/>
        </w:rPr>
        <w:t xml:space="preserve">Professional </w:t>
      </w:r>
      <w:r w:rsidRPr="005A2F52">
        <w:rPr>
          <w:rFonts w:ascii="Gadugi" w:hAnsi="Gadugi"/>
          <w:sz w:val="22"/>
          <w:lang w:bidi="ar-SA"/>
        </w:rPr>
        <w:t>educator – the teacher’s role in class time is to continually observe their students, provide timely feedback and assess using formative assessment. As a professional the teacher is reflective, discusses with others how to improve their practice, welcomes constructive feedback and manages a busy classroom with students talking and working in different ways.</w:t>
      </w:r>
    </w:p>
    <w:p w14:paraId="0150BA8D" w14:textId="3D5F4ABC" w:rsidR="00303413" w:rsidRPr="00396BF3" w:rsidRDefault="005A2F52" w:rsidP="00396BF3">
      <w:pPr>
        <w:pBdr>
          <w:top w:val="single" w:sz="4" w:space="1" w:color="auto"/>
          <w:left w:val="single" w:sz="4" w:space="4" w:color="auto"/>
          <w:bottom w:val="single" w:sz="4" w:space="0" w:color="auto"/>
          <w:right w:val="single" w:sz="4" w:space="4" w:color="auto"/>
        </w:pBdr>
        <w:shd w:val="clear" w:color="auto" w:fill="FFF2CC" w:themeFill="accent4" w:themeFillTint="33"/>
        <w:spacing w:after="0" w:line="240" w:lineRule="auto"/>
        <w:rPr>
          <w:rFonts w:ascii="Gadugi" w:hAnsi="Gadugi"/>
          <w:sz w:val="18"/>
          <w:szCs w:val="18"/>
          <w:lang w:bidi="ar-SA"/>
        </w:rPr>
      </w:pPr>
      <w:r w:rsidRPr="00396BF3">
        <w:rPr>
          <w:rFonts w:ascii="Gadugi" w:hAnsi="Gadugi"/>
          <w:sz w:val="18"/>
          <w:szCs w:val="18"/>
          <w:lang w:bidi="ar-SA"/>
        </w:rPr>
        <w:t>Summarised from</w:t>
      </w:r>
      <w:r w:rsidR="00396BF3">
        <w:rPr>
          <w:rFonts w:ascii="Gadugi" w:hAnsi="Gadugi"/>
          <w:sz w:val="18"/>
          <w:szCs w:val="18"/>
          <w:lang w:bidi="ar-SA"/>
        </w:rPr>
        <w:t xml:space="preserve">: </w:t>
      </w:r>
      <w:hyperlink r:id="rId35" w:history="1">
        <w:r w:rsidR="00396BF3" w:rsidRPr="004157C4">
          <w:rPr>
            <w:rStyle w:val="Hyperlink"/>
            <w:rFonts w:ascii="Gadugi" w:hAnsi="Gadugi"/>
            <w:sz w:val="18"/>
            <w:szCs w:val="18"/>
            <w:lang w:bidi="ar-SA"/>
          </w:rPr>
          <w:t>https://flippedlearning.org/wp-content/uploads/2016/07/FLIP_handout_FNL_Web.pdf</w:t>
        </w:r>
      </w:hyperlink>
      <w:r w:rsidRPr="00396BF3">
        <w:rPr>
          <w:rFonts w:ascii="Gadugi" w:hAnsi="Gadugi"/>
          <w:sz w:val="18"/>
          <w:szCs w:val="18"/>
          <w:lang w:bidi="ar-SA"/>
        </w:rPr>
        <w:t xml:space="preserve"> </w:t>
      </w:r>
      <w:r w:rsidR="00396BF3" w:rsidRPr="00396BF3">
        <w:rPr>
          <w:rFonts w:ascii="Gadugi" w:hAnsi="Gadugi"/>
          <w:sz w:val="18"/>
          <w:szCs w:val="18"/>
          <w:lang w:bidi="ar-SA"/>
        </w:rPr>
        <w:t>(free</w:t>
      </w:r>
      <w:r w:rsidR="00396BF3">
        <w:rPr>
          <w:rFonts w:ascii="Gadugi" w:hAnsi="Gadugi"/>
          <w:sz w:val="22"/>
          <w:lang w:bidi="ar-SA"/>
        </w:rPr>
        <w:t xml:space="preserve">) </w:t>
      </w:r>
    </w:p>
    <w:p w14:paraId="307A5C6F" w14:textId="77777777" w:rsidR="00396BF3" w:rsidRPr="00B27B53" w:rsidRDefault="00396BF3" w:rsidP="00396BF3">
      <w:pPr>
        <w:pBdr>
          <w:top w:val="single" w:sz="4" w:space="1" w:color="auto"/>
          <w:left w:val="single" w:sz="4" w:space="4" w:color="auto"/>
          <w:bottom w:val="single" w:sz="4" w:space="0" w:color="auto"/>
          <w:right w:val="single" w:sz="4" w:space="4" w:color="auto"/>
        </w:pBdr>
        <w:shd w:val="clear" w:color="auto" w:fill="FFF2CC" w:themeFill="accent4" w:themeFillTint="33"/>
        <w:spacing w:after="0" w:line="240" w:lineRule="auto"/>
        <w:rPr>
          <w:rFonts w:ascii="Gadugi" w:hAnsi="Gadugi"/>
          <w:sz w:val="22"/>
          <w:lang w:bidi="ar-SA"/>
        </w:rPr>
      </w:pPr>
    </w:p>
    <w:p w14:paraId="21343434" w14:textId="16DA30B1" w:rsidR="003312F1" w:rsidRDefault="003312F1" w:rsidP="005416A9">
      <w:pPr>
        <w:spacing w:line="240" w:lineRule="auto"/>
        <w:rPr>
          <w:rFonts w:eastAsia="Times New Roman" w:cstheme="minorHAnsi"/>
          <w:b/>
          <w:color w:val="4472C4" w:themeColor="accent1"/>
          <w:szCs w:val="24"/>
          <w:lang w:val="en-GB" w:eastAsia="ja-JP" w:bidi="ar-SA"/>
        </w:rPr>
      </w:pPr>
    </w:p>
    <w:p w14:paraId="4B8AA608" w14:textId="42A35A59" w:rsidR="001E4C36" w:rsidRDefault="001E4C36" w:rsidP="005416A9">
      <w:pPr>
        <w:spacing w:line="240" w:lineRule="auto"/>
        <w:rPr>
          <w:rFonts w:eastAsia="Times New Roman" w:cstheme="minorHAnsi"/>
          <w:b/>
          <w:color w:val="4472C4" w:themeColor="accent1"/>
          <w:szCs w:val="24"/>
          <w:lang w:val="en-GB" w:eastAsia="ja-JP" w:bidi="ar-SA"/>
        </w:rPr>
      </w:pPr>
    </w:p>
    <w:p w14:paraId="0FCDEAB7" w14:textId="7024BD93" w:rsidR="001E4C36" w:rsidRDefault="001E4C36" w:rsidP="005416A9">
      <w:pPr>
        <w:spacing w:line="240" w:lineRule="auto"/>
        <w:rPr>
          <w:rFonts w:eastAsia="Times New Roman" w:cstheme="minorHAnsi"/>
          <w:b/>
          <w:color w:val="4472C4" w:themeColor="accent1"/>
          <w:szCs w:val="24"/>
          <w:lang w:val="en-GB" w:eastAsia="ja-JP" w:bidi="ar-SA"/>
        </w:rPr>
      </w:pPr>
    </w:p>
    <w:p w14:paraId="4C8990D6" w14:textId="32795A8C" w:rsidR="001E4C36" w:rsidRDefault="001E4C36" w:rsidP="005416A9">
      <w:pPr>
        <w:spacing w:line="240" w:lineRule="auto"/>
        <w:rPr>
          <w:rFonts w:eastAsia="Times New Roman" w:cstheme="minorHAnsi"/>
          <w:b/>
          <w:color w:val="4472C4" w:themeColor="accent1"/>
          <w:szCs w:val="24"/>
          <w:lang w:val="en-GB" w:eastAsia="ja-JP" w:bidi="ar-SA"/>
        </w:rPr>
      </w:pPr>
    </w:p>
    <w:p w14:paraId="749375FD" w14:textId="685CB7BF" w:rsidR="001E4C36" w:rsidRDefault="001E4C36" w:rsidP="005416A9">
      <w:pPr>
        <w:spacing w:line="240" w:lineRule="auto"/>
        <w:rPr>
          <w:rFonts w:eastAsia="Times New Roman" w:cstheme="minorHAnsi"/>
          <w:b/>
          <w:color w:val="4472C4" w:themeColor="accent1"/>
          <w:szCs w:val="24"/>
          <w:lang w:val="en-GB" w:eastAsia="ja-JP" w:bidi="ar-SA"/>
        </w:rPr>
      </w:pPr>
    </w:p>
    <w:p w14:paraId="48021A70" w14:textId="5ADA1824" w:rsidR="001E4C36" w:rsidRDefault="001E4C36" w:rsidP="005416A9">
      <w:pPr>
        <w:spacing w:line="240" w:lineRule="auto"/>
        <w:rPr>
          <w:rFonts w:eastAsia="Times New Roman" w:cstheme="minorHAnsi"/>
          <w:b/>
          <w:color w:val="4472C4" w:themeColor="accent1"/>
          <w:szCs w:val="24"/>
          <w:lang w:val="en-GB" w:eastAsia="ja-JP" w:bidi="ar-SA"/>
        </w:rPr>
      </w:pPr>
    </w:p>
    <w:p w14:paraId="7BDD163C" w14:textId="4CB19B05" w:rsidR="001E4C36" w:rsidRDefault="001E4C36" w:rsidP="005416A9">
      <w:pPr>
        <w:spacing w:line="240" w:lineRule="auto"/>
        <w:rPr>
          <w:rFonts w:eastAsia="Times New Roman" w:cstheme="minorHAnsi"/>
          <w:b/>
          <w:color w:val="4472C4" w:themeColor="accent1"/>
          <w:szCs w:val="24"/>
          <w:lang w:val="en-GB" w:eastAsia="ja-JP" w:bidi="ar-SA"/>
        </w:rPr>
      </w:pPr>
    </w:p>
    <w:p w14:paraId="198876ED" w14:textId="77777777" w:rsidR="001E4C36" w:rsidRDefault="001E4C36" w:rsidP="001E4C36">
      <w:pPr>
        <w:rPr>
          <w:rFonts w:cs="Calibri"/>
          <w:color w:val="000000" w:themeColor="text1"/>
          <w:kern w:val="1"/>
          <w:lang w:eastAsia="en-GB" w:bidi="ar-SA"/>
        </w:rPr>
      </w:pPr>
    </w:p>
    <w:p w14:paraId="23471893" w14:textId="19F27664" w:rsidR="001E4C36" w:rsidRPr="009A3992"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Theme="majorHAnsi" w:hAnsiTheme="majorHAnsi" w:cstheme="majorHAnsi"/>
          <w:b/>
          <w:bCs/>
          <w:color w:val="2F5496" w:themeColor="accent1" w:themeShade="BF"/>
          <w:kern w:val="1"/>
          <w:sz w:val="26"/>
          <w:szCs w:val="26"/>
          <w:lang w:eastAsia="en-GB" w:bidi="ar-SA"/>
        </w:rPr>
      </w:pPr>
      <w:r>
        <w:rPr>
          <w:noProof/>
        </w:rPr>
        <w:drawing>
          <wp:anchor distT="0" distB="0" distL="114300" distR="114300" simplePos="0" relativeHeight="252339200" behindDoc="0" locked="0" layoutInCell="1" allowOverlap="1" wp14:anchorId="28F3D7FC" wp14:editId="2DB1B996">
            <wp:simplePos x="0" y="0"/>
            <wp:positionH relativeFrom="margin">
              <wp:align>right</wp:align>
            </wp:positionH>
            <wp:positionV relativeFrom="paragraph">
              <wp:posOffset>-735688</wp:posOffset>
            </wp:positionV>
            <wp:extent cx="1452899" cy="1475165"/>
            <wp:effectExtent l="0" t="0" r="0" b="0"/>
            <wp:wrapNone/>
            <wp:docPr id="25" name="Picture 25"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Shape, arrow&#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rot="900000">
                      <a:off x="0" y="0"/>
                      <a:ext cx="1452899" cy="1475165"/>
                    </a:xfrm>
                    <a:prstGeom prst="rect">
                      <a:avLst/>
                    </a:prstGeom>
                    <a:noFill/>
                  </pic:spPr>
                </pic:pic>
              </a:graphicData>
            </a:graphic>
            <wp14:sizeRelH relativeFrom="margin">
              <wp14:pctWidth>0</wp14:pctWidth>
            </wp14:sizeRelH>
            <wp14:sizeRelV relativeFrom="margin">
              <wp14:pctHeight>0</wp14:pctHeight>
            </wp14:sizeRelV>
          </wp:anchor>
        </w:drawing>
      </w:r>
      <w:r w:rsidRPr="00A277A2">
        <w:rPr>
          <w:noProof/>
        </w:rPr>
        <w:drawing>
          <wp:anchor distT="0" distB="0" distL="114300" distR="114300" simplePos="0" relativeHeight="252338176" behindDoc="0" locked="0" layoutInCell="1" allowOverlap="1" wp14:anchorId="16297D92" wp14:editId="50C307DB">
            <wp:simplePos x="0" y="0"/>
            <wp:positionH relativeFrom="column">
              <wp:posOffset>3975100</wp:posOffset>
            </wp:positionH>
            <wp:positionV relativeFrom="paragraph">
              <wp:posOffset>179705</wp:posOffset>
            </wp:positionV>
            <wp:extent cx="2155143" cy="2790322"/>
            <wp:effectExtent l="0" t="0" r="0" b="0"/>
            <wp:wrapNone/>
            <wp:docPr id="24" name="Picture 24" descr="A picture containing vector graphics, clipart, businesscar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A picture containing vector graphics, clipart, businesscard&#10;&#10;Description automatically generated"/>
                    <pic:cNvPicPr/>
                  </pic:nvPicPr>
                  <pic:blipFill>
                    <a:blip r:embed="rId36" cstate="print">
                      <a:extLst>
                        <a:ext uri="{BEBA8EAE-BF5A-486C-A8C5-ECC9F3942E4B}">
                          <a14:imgProps xmlns:a14="http://schemas.microsoft.com/office/drawing/2010/main">
                            <a14:imgLayer r:embed="rId37">
                              <a14:imgEffect>
                                <a14:backgroundRemoval t="9821" b="99702" l="9846" r="89768">
                                  <a14:foregroundMark x1="28958" y1="94940" x2="28958" y2="94940"/>
                                  <a14:foregroundMark x1="40734" y1="99702" x2="40734" y2="99702"/>
                                  <a14:foregroundMark x1="62162" y1="66071" x2="62162" y2="66071"/>
                                  <a14:foregroundMark x1="61583" y1="67411" x2="61583" y2="67411"/>
                                </a14:backgroundRemoval>
                              </a14:imgEffect>
                            </a14:imgLayer>
                          </a14:imgProps>
                        </a:ext>
                        <a:ext uri="{28A0092B-C50C-407E-A947-70E740481C1C}">
                          <a14:useLocalDpi xmlns:a14="http://schemas.microsoft.com/office/drawing/2010/main" val="0"/>
                        </a:ext>
                      </a:extLst>
                    </a:blip>
                    <a:stretch>
                      <a:fillRect/>
                    </a:stretch>
                  </pic:blipFill>
                  <pic:spPr>
                    <a:xfrm>
                      <a:off x="0" y="0"/>
                      <a:ext cx="2155143" cy="2790322"/>
                    </a:xfrm>
                    <a:prstGeom prst="rect">
                      <a:avLst/>
                    </a:prstGeom>
                  </pic:spPr>
                </pic:pic>
              </a:graphicData>
            </a:graphic>
            <wp14:sizeRelH relativeFrom="margin">
              <wp14:pctWidth>0</wp14:pctWidth>
            </wp14:sizeRelH>
            <wp14:sizeRelV relativeFrom="margin">
              <wp14:pctHeight>0</wp14:pctHeight>
            </wp14:sizeRelV>
          </wp:anchor>
        </w:drawing>
      </w:r>
      <w:r w:rsidRPr="009A3992">
        <w:rPr>
          <w:rFonts w:asciiTheme="majorHAnsi" w:hAnsiTheme="majorHAnsi" w:cstheme="majorHAnsi"/>
          <w:b/>
          <w:bCs/>
          <w:color w:val="2F5496" w:themeColor="accent1" w:themeShade="BF"/>
          <w:kern w:val="1"/>
          <w:sz w:val="26"/>
          <w:szCs w:val="26"/>
          <w:lang w:eastAsia="en-GB" w:bidi="ar-SA"/>
        </w:rPr>
        <w:t xml:space="preserve">Activity </w:t>
      </w:r>
      <w:r w:rsidR="00085A42">
        <w:rPr>
          <w:rFonts w:asciiTheme="majorHAnsi" w:hAnsiTheme="majorHAnsi" w:cstheme="majorHAnsi"/>
          <w:b/>
          <w:bCs/>
          <w:color w:val="2F5496" w:themeColor="accent1" w:themeShade="BF"/>
          <w:kern w:val="1"/>
          <w:sz w:val="26"/>
          <w:szCs w:val="26"/>
          <w:lang w:eastAsia="en-GB" w:bidi="ar-SA"/>
        </w:rPr>
        <w:t>7</w:t>
      </w:r>
      <w:r w:rsidRPr="009A3992">
        <w:rPr>
          <w:rFonts w:asciiTheme="majorHAnsi" w:hAnsiTheme="majorHAnsi" w:cstheme="majorHAnsi"/>
          <w:b/>
          <w:bCs/>
          <w:color w:val="2F5496" w:themeColor="accent1" w:themeShade="BF"/>
          <w:kern w:val="1"/>
          <w:sz w:val="26"/>
          <w:szCs w:val="26"/>
          <w:lang w:eastAsia="en-GB" w:bidi="ar-SA"/>
        </w:rPr>
        <w:t>.</w:t>
      </w:r>
      <w:r>
        <w:rPr>
          <w:rFonts w:asciiTheme="majorHAnsi" w:hAnsiTheme="majorHAnsi" w:cstheme="majorHAnsi"/>
          <w:b/>
          <w:bCs/>
          <w:color w:val="2F5496" w:themeColor="accent1" w:themeShade="BF"/>
          <w:kern w:val="1"/>
          <w:sz w:val="26"/>
          <w:szCs w:val="26"/>
          <w:lang w:eastAsia="en-GB" w:bidi="ar-SA"/>
        </w:rPr>
        <w:t>2</w:t>
      </w:r>
      <w:r w:rsidRPr="009A3992">
        <w:rPr>
          <w:rFonts w:asciiTheme="majorHAnsi" w:hAnsiTheme="majorHAnsi" w:cstheme="majorHAnsi"/>
          <w:b/>
          <w:bCs/>
          <w:color w:val="2F5496" w:themeColor="accent1" w:themeShade="BF"/>
          <w:kern w:val="1"/>
          <w:sz w:val="26"/>
          <w:szCs w:val="26"/>
          <w:lang w:eastAsia="en-GB" w:bidi="ar-SA"/>
        </w:rPr>
        <w:t xml:space="preserve"> – Example of Flipped Classroom</w:t>
      </w:r>
      <w:r>
        <w:rPr>
          <w:rFonts w:asciiTheme="majorHAnsi" w:hAnsiTheme="majorHAnsi" w:cstheme="majorHAnsi"/>
          <w:b/>
          <w:bCs/>
          <w:color w:val="2F5496" w:themeColor="accent1" w:themeShade="BF"/>
          <w:kern w:val="1"/>
          <w:sz w:val="26"/>
          <w:szCs w:val="26"/>
          <w:lang w:eastAsia="en-GB" w:bidi="ar-SA"/>
        </w:rPr>
        <w:t xml:space="preserve"> (15 minutes)</w:t>
      </w:r>
    </w:p>
    <w:p w14:paraId="798674E6"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sidRPr="00673240">
        <w:rPr>
          <w:rFonts w:ascii="Gadugi" w:hAnsi="Gadugi" w:cs="Calibri"/>
          <w:b/>
          <w:bCs/>
          <w:color w:val="000000" w:themeColor="text1"/>
          <w:kern w:val="1"/>
          <w:sz w:val="22"/>
          <w:lang w:eastAsia="en-GB" w:bidi="ar-SA"/>
        </w:rPr>
        <w:t>Read</w:t>
      </w:r>
      <w:r w:rsidRPr="009A3992">
        <w:rPr>
          <w:rFonts w:ascii="Gadugi" w:hAnsi="Gadugi" w:cs="Calibri"/>
          <w:color w:val="000000" w:themeColor="text1"/>
          <w:kern w:val="1"/>
          <w:sz w:val="22"/>
          <w:lang w:eastAsia="en-GB" w:bidi="ar-SA"/>
        </w:rPr>
        <w:t xml:space="preserve"> </w:t>
      </w:r>
      <w:r>
        <w:rPr>
          <w:rFonts w:ascii="Gadugi" w:hAnsi="Gadugi" w:cs="Calibri"/>
          <w:color w:val="000000" w:themeColor="text1"/>
          <w:kern w:val="1"/>
          <w:sz w:val="22"/>
          <w:lang w:eastAsia="en-GB" w:bidi="ar-SA"/>
        </w:rPr>
        <w:t>the</w:t>
      </w:r>
      <w:r w:rsidRPr="009A3992">
        <w:rPr>
          <w:rFonts w:ascii="Gadugi" w:hAnsi="Gadugi" w:cs="Calibri"/>
          <w:color w:val="000000" w:themeColor="text1"/>
          <w:kern w:val="1"/>
          <w:sz w:val="22"/>
          <w:lang w:eastAsia="en-GB" w:bidi="ar-SA"/>
        </w:rPr>
        <w:t xml:space="preserve"> outline </w:t>
      </w:r>
      <w:r>
        <w:rPr>
          <w:rFonts w:ascii="Gadugi" w:hAnsi="Gadugi" w:cs="Calibri"/>
          <w:color w:val="000000" w:themeColor="text1"/>
          <w:kern w:val="1"/>
          <w:sz w:val="22"/>
          <w:lang w:eastAsia="en-GB" w:bidi="ar-SA"/>
        </w:rPr>
        <w:t xml:space="preserve">below </w:t>
      </w:r>
      <w:r w:rsidRPr="009A3992">
        <w:rPr>
          <w:rFonts w:ascii="Gadugi" w:hAnsi="Gadugi" w:cs="Calibri"/>
          <w:color w:val="000000" w:themeColor="text1"/>
          <w:kern w:val="1"/>
          <w:sz w:val="22"/>
          <w:lang w:eastAsia="en-GB" w:bidi="ar-SA"/>
        </w:rPr>
        <w:t xml:space="preserve">of a </w:t>
      </w:r>
      <w:r w:rsidRPr="00673240">
        <w:rPr>
          <w:rFonts w:ascii="Gadugi" w:hAnsi="Gadugi" w:cs="Calibri"/>
          <w:b/>
          <w:bCs/>
          <w:color w:val="000000" w:themeColor="text1"/>
          <w:kern w:val="1"/>
          <w:sz w:val="22"/>
          <w:lang w:eastAsia="en-GB" w:bidi="ar-SA"/>
        </w:rPr>
        <w:t>flipped classroom</w:t>
      </w:r>
      <w:r w:rsidRPr="009A3992">
        <w:rPr>
          <w:rFonts w:ascii="Gadugi" w:hAnsi="Gadugi" w:cs="Calibri"/>
          <w:color w:val="000000" w:themeColor="text1"/>
          <w:kern w:val="1"/>
          <w:sz w:val="22"/>
          <w:lang w:eastAsia="en-GB" w:bidi="ar-SA"/>
        </w:rPr>
        <w:t xml:space="preserve"> lesson and </w:t>
      </w:r>
    </w:p>
    <w:p w14:paraId="363F8FEB"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d</w:t>
      </w:r>
      <w:r w:rsidRPr="009A3992">
        <w:rPr>
          <w:rFonts w:ascii="Gadugi" w:hAnsi="Gadugi" w:cs="Calibri"/>
          <w:color w:val="000000" w:themeColor="text1"/>
          <w:kern w:val="1"/>
          <w:sz w:val="22"/>
          <w:lang w:eastAsia="en-GB" w:bidi="ar-SA"/>
        </w:rPr>
        <w:t>ecide</w:t>
      </w:r>
      <w:r>
        <w:rPr>
          <w:rFonts w:ascii="Gadugi" w:hAnsi="Gadugi" w:cs="Calibri"/>
          <w:color w:val="000000" w:themeColor="text1"/>
          <w:kern w:val="1"/>
          <w:sz w:val="22"/>
          <w:lang w:eastAsia="en-GB" w:bidi="ar-SA"/>
        </w:rPr>
        <w:t xml:space="preserve"> w</w:t>
      </w:r>
      <w:r w:rsidRPr="009A3992">
        <w:rPr>
          <w:rFonts w:ascii="Gadugi" w:hAnsi="Gadugi" w:cs="Calibri"/>
          <w:color w:val="000000" w:themeColor="text1"/>
          <w:kern w:val="1"/>
          <w:sz w:val="22"/>
          <w:lang w:eastAsia="en-GB" w:bidi="ar-SA"/>
        </w:rPr>
        <w:t>hether</w:t>
      </w:r>
      <w:r>
        <w:rPr>
          <w:rFonts w:ascii="Gadugi" w:hAnsi="Gadugi" w:cs="Calibri"/>
          <w:color w:val="000000" w:themeColor="text1"/>
          <w:kern w:val="1"/>
          <w:sz w:val="22"/>
          <w:lang w:eastAsia="en-GB" w:bidi="ar-SA"/>
        </w:rPr>
        <w:t xml:space="preserve"> </w:t>
      </w:r>
      <w:r w:rsidRPr="009A3992">
        <w:rPr>
          <w:rFonts w:ascii="Gadugi" w:hAnsi="Gadugi" w:cs="Calibri"/>
          <w:color w:val="000000" w:themeColor="text1"/>
          <w:kern w:val="1"/>
          <w:sz w:val="22"/>
          <w:lang w:eastAsia="en-GB" w:bidi="ar-SA"/>
        </w:rPr>
        <w:t xml:space="preserve">the statements are </w:t>
      </w:r>
      <w:r w:rsidRPr="00A12EA4">
        <w:rPr>
          <w:rFonts w:ascii="Gadugi" w:hAnsi="Gadugi" w:cs="Calibri"/>
          <w:b/>
          <w:bCs/>
          <w:color w:val="000000" w:themeColor="text1"/>
          <w:kern w:val="1"/>
          <w:sz w:val="22"/>
          <w:lang w:eastAsia="en-GB" w:bidi="ar-SA"/>
        </w:rPr>
        <w:t xml:space="preserve">true </w:t>
      </w:r>
      <w:r w:rsidRPr="00A12EA4">
        <w:rPr>
          <w:rFonts w:ascii="Gadugi" w:hAnsi="Gadugi" w:cs="Calibri"/>
          <w:color w:val="000000" w:themeColor="text1"/>
          <w:kern w:val="1"/>
          <w:sz w:val="22"/>
          <w:lang w:eastAsia="en-GB" w:bidi="ar-SA"/>
        </w:rPr>
        <w:t>or</w:t>
      </w:r>
      <w:r w:rsidRPr="00A12EA4">
        <w:rPr>
          <w:rFonts w:ascii="Gadugi" w:hAnsi="Gadugi" w:cs="Calibri"/>
          <w:b/>
          <w:bCs/>
          <w:color w:val="000000" w:themeColor="text1"/>
          <w:kern w:val="1"/>
          <w:sz w:val="22"/>
          <w:lang w:eastAsia="en-GB" w:bidi="ar-SA"/>
        </w:rPr>
        <w:t xml:space="preserve"> false</w:t>
      </w:r>
      <w:r w:rsidRPr="009A3992">
        <w:rPr>
          <w:rFonts w:ascii="Gadugi" w:hAnsi="Gadugi" w:cs="Calibri"/>
          <w:color w:val="000000" w:themeColor="text1"/>
          <w:kern w:val="1"/>
          <w:sz w:val="22"/>
          <w:lang w:eastAsia="en-GB" w:bidi="ar-SA"/>
        </w:rPr>
        <w:t>.</w:t>
      </w:r>
      <w:r w:rsidRPr="00D57755">
        <w:rPr>
          <w:rFonts w:asciiTheme="majorHAnsi" w:hAnsiTheme="majorHAnsi" w:cstheme="majorHAnsi"/>
          <w:b/>
          <w:bCs/>
          <w:noProof/>
          <w:color w:val="2F5496" w:themeColor="accent1" w:themeShade="BF"/>
          <w:kern w:val="1"/>
          <w:sz w:val="26"/>
          <w:szCs w:val="26"/>
          <w:lang w:eastAsia="en-GB" w:bidi="ar-SA"/>
        </w:rPr>
        <w:t xml:space="preserve"> </w:t>
      </w:r>
    </w:p>
    <w:p w14:paraId="3F8107A8"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p>
    <w:p w14:paraId="540F9757"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sidRPr="00026F4C">
        <w:rPr>
          <w:rFonts w:ascii="Gadugi" w:hAnsi="Gadugi" w:cs="Calibri"/>
          <w:b/>
          <w:bCs/>
          <w:color w:val="000000" w:themeColor="text1"/>
          <w:kern w:val="1"/>
          <w:sz w:val="22"/>
          <w:lang w:eastAsia="en-GB" w:bidi="ar-SA"/>
        </w:rPr>
        <w:t>Before the lesson–</w:t>
      </w:r>
      <w:r w:rsidRPr="009A3992">
        <w:rPr>
          <w:rFonts w:ascii="Gadugi" w:hAnsi="Gadugi" w:cs="Calibri"/>
          <w:color w:val="000000" w:themeColor="text1"/>
          <w:kern w:val="1"/>
          <w:sz w:val="22"/>
          <w:lang w:eastAsia="en-GB" w:bidi="ar-SA"/>
        </w:rPr>
        <w:t xml:space="preserve"> T</w:t>
      </w:r>
      <w:r>
        <w:rPr>
          <w:rFonts w:ascii="Gadugi" w:hAnsi="Gadugi" w:cs="Calibri"/>
          <w:color w:val="000000" w:themeColor="text1"/>
          <w:kern w:val="1"/>
          <w:sz w:val="22"/>
          <w:lang w:eastAsia="en-GB" w:bidi="ar-SA"/>
        </w:rPr>
        <w:t>he t</w:t>
      </w:r>
      <w:r w:rsidRPr="009A3992">
        <w:rPr>
          <w:rFonts w:ascii="Gadugi" w:hAnsi="Gadugi" w:cs="Calibri"/>
          <w:color w:val="000000" w:themeColor="text1"/>
          <w:kern w:val="1"/>
          <w:sz w:val="22"/>
          <w:lang w:eastAsia="en-GB" w:bidi="ar-SA"/>
        </w:rPr>
        <w:t>eacher shares a video with the class</w:t>
      </w:r>
      <w:r>
        <w:rPr>
          <w:rFonts w:ascii="Gadugi" w:hAnsi="Gadugi" w:cs="Calibri"/>
          <w:color w:val="000000" w:themeColor="text1"/>
          <w:kern w:val="1"/>
          <w:sz w:val="22"/>
          <w:lang w:eastAsia="en-GB" w:bidi="ar-SA"/>
        </w:rPr>
        <w:t xml:space="preserve"> </w:t>
      </w:r>
    </w:p>
    <w:p w14:paraId="752DC03D"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and encourages the students to watch this at home or with</w:t>
      </w:r>
    </w:p>
    <w:p w14:paraId="7734E9FB"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 xml:space="preserve">others in the class. The video </w:t>
      </w:r>
      <w:r w:rsidRPr="009A3992">
        <w:rPr>
          <w:rFonts w:ascii="Gadugi" w:hAnsi="Gadugi" w:cs="Calibri"/>
          <w:color w:val="000000" w:themeColor="text1"/>
          <w:kern w:val="1"/>
          <w:sz w:val="22"/>
          <w:lang w:eastAsia="en-GB" w:bidi="ar-SA"/>
        </w:rPr>
        <w:t>show</w:t>
      </w:r>
      <w:r>
        <w:rPr>
          <w:rFonts w:ascii="Gadugi" w:hAnsi="Gadugi" w:cs="Calibri"/>
          <w:color w:val="000000" w:themeColor="text1"/>
          <w:kern w:val="1"/>
          <w:sz w:val="22"/>
          <w:lang w:eastAsia="en-GB" w:bidi="ar-SA"/>
        </w:rPr>
        <w:t>s</w:t>
      </w:r>
      <w:r w:rsidRPr="009A3992">
        <w:rPr>
          <w:rFonts w:ascii="Gadugi" w:hAnsi="Gadugi" w:cs="Calibri"/>
          <w:color w:val="000000" w:themeColor="text1"/>
          <w:kern w:val="1"/>
          <w:sz w:val="22"/>
          <w:lang w:eastAsia="en-GB" w:bidi="ar-SA"/>
        </w:rPr>
        <w:t xml:space="preserve"> how </w:t>
      </w:r>
      <w:r>
        <w:rPr>
          <w:rFonts w:ascii="Gadugi" w:hAnsi="Gadugi" w:cs="Calibri"/>
          <w:color w:val="000000" w:themeColor="text1"/>
          <w:kern w:val="1"/>
          <w:sz w:val="22"/>
          <w:lang w:eastAsia="en-GB" w:bidi="ar-SA"/>
        </w:rPr>
        <w:t>t</w:t>
      </w:r>
      <w:r w:rsidRPr="009A3992">
        <w:rPr>
          <w:rFonts w:ascii="Gadugi" w:hAnsi="Gadugi" w:cs="Calibri"/>
          <w:color w:val="000000" w:themeColor="text1"/>
          <w:kern w:val="1"/>
          <w:sz w:val="22"/>
          <w:lang w:eastAsia="en-GB" w:bidi="ar-SA"/>
        </w:rPr>
        <w:t>he</w:t>
      </w:r>
      <w:r>
        <w:rPr>
          <w:rFonts w:ascii="Gadugi" w:hAnsi="Gadugi" w:cs="Calibri"/>
          <w:color w:val="000000" w:themeColor="text1"/>
          <w:kern w:val="1"/>
          <w:sz w:val="22"/>
          <w:lang w:eastAsia="en-GB" w:bidi="ar-SA"/>
        </w:rPr>
        <w:t xml:space="preserve"> d</w:t>
      </w:r>
      <w:r w:rsidRPr="009A3992">
        <w:rPr>
          <w:rFonts w:ascii="Gadugi" w:hAnsi="Gadugi" w:cs="Calibri"/>
          <w:color w:val="000000" w:themeColor="text1"/>
          <w:kern w:val="1"/>
          <w:sz w:val="22"/>
          <w:lang w:eastAsia="en-GB" w:bidi="ar-SA"/>
        </w:rPr>
        <w:t>igestive</w:t>
      </w:r>
      <w:r>
        <w:rPr>
          <w:rFonts w:ascii="Gadugi" w:hAnsi="Gadugi" w:cs="Calibri"/>
          <w:color w:val="000000" w:themeColor="text1"/>
          <w:kern w:val="1"/>
          <w:sz w:val="22"/>
          <w:lang w:eastAsia="en-GB" w:bidi="ar-SA"/>
        </w:rPr>
        <w:t xml:space="preserve"> </w:t>
      </w:r>
      <w:r w:rsidRPr="009A3992">
        <w:rPr>
          <w:rFonts w:ascii="Gadugi" w:hAnsi="Gadugi" w:cs="Calibri"/>
          <w:color w:val="000000" w:themeColor="text1"/>
          <w:kern w:val="1"/>
          <w:sz w:val="22"/>
          <w:lang w:eastAsia="en-GB" w:bidi="ar-SA"/>
        </w:rPr>
        <w:t>system</w:t>
      </w:r>
    </w:p>
    <w:p w14:paraId="44012BE8"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sidRPr="009A3992">
        <w:rPr>
          <w:rFonts w:ascii="Gadugi" w:hAnsi="Gadugi" w:cs="Calibri"/>
          <w:color w:val="000000" w:themeColor="text1"/>
          <w:kern w:val="1"/>
          <w:sz w:val="22"/>
          <w:lang w:eastAsia="en-GB" w:bidi="ar-SA"/>
        </w:rPr>
        <w:t>breaks down food and how the body’s cells convert sugar into</w:t>
      </w:r>
    </w:p>
    <w:p w14:paraId="7BFE4882"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sidRPr="009A3992">
        <w:rPr>
          <w:rFonts w:ascii="Gadugi" w:hAnsi="Gadugi" w:cs="Calibri"/>
          <w:color w:val="000000" w:themeColor="text1"/>
          <w:kern w:val="1"/>
          <w:sz w:val="22"/>
          <w:lang w:eastAsia="en-GB" w:bidi="ar-SA"/>
        </w:rPr>
        <w:t>energy.</w:t>
      </w:r>
      <w:r>
        <w:rPr>
          <w:rFonts w:ascii="Gadugi" w:hAnsi="Gadugi" w:cs="Calibri"/>
          <w:color w:val="000000" w:themeColor="text1"/>
          <w:kern w:val="1"/>
          <w:sz w:val="22"/>
          <w:lang w:eastAsia="en-GB" w:bidi="ar-SA"/>
        </w:rPr>
        <w:t xml:space="preserve"> The teacher provides the s</w:t>
      </w:r>
      <w:r w:rsidRPr="009A3992">
        <w:rPr>
          <w:rFonts w:ascii="Gadugi" w:hAnsi="Gadugi" w:cs="Calibri"/>
          <w:color w:val="000000" w:themeColor="text1"/>
          <w:kern w:val="1"/>
          <w:sz w:val="22"/>
          <w:lang w:eastAsia="en-GB" w:bidi="ar-SA"/>
        </w:rPr>
        <w:t xml:space="preserve">tudents </w:t>
      </w:r>
      <w:r>
        <w:rPr>
          <w:rFonts w:ascii="Gadugi" w:hAnsi="Gadugi" w:cs="Calibri"/>
          <w:color w:val="000000" w:themeColor="text1"/>
          <w:kern w:val="1"/>
          <w:sz w:val="22"/>
          <w:lang w:eastAsia="en-GB" w:bidi="ar-SA"/>
        </w:rPr>
        <w:t>with</w:t>
      </w:r>
      <w:r w:rsidRPr="009A3992">
        <w:rPr>
          <w:rFonts w:ascii="Gadugi" w:hAnsi="Gadugi" w:cs="Calibri"/>
          <w:color w:val="000000" w:themeColor="text1"/>
          <w:kern w:val="1"/>
          <w:sz w:val="22"/>
          <w:lang w:eastAsia="en-GB" w:bidi="ar-SA"/>
        </w:rPr>
        <w:t xml:space="preserve"> three</w:t>
      </w:r>
      <w:r>
        <w:rPr>
          <w:rFonts w:ascii="Gadugi" w:hAnsi="Gadugi" w:cs="Calibri"/>
          <w:color w:val="000000" w:themeColor="text1"/>
          <w:kern w:val="1"/>
          <w:sz w:val="22"/>
          <w:lang w:eastAsia="en-GB" w:bidi="ar-SA"/>
        </w:rPr>
        <w:t xml:space="preserve"> </w:t>
      </w:r>
    </w:p>
    <w:p w14:paraId="65308C46"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sidRPr="009A3992">
        <w:rPr>
          <w:rFonts w:ascii="Gadugi" w:hAnsi="Gadugi" w:cs="Calibri"/>
          <w:color w:val="000000" w:themeColor="text1"/>
          <w:kern w:val="1"/>
          <w:sz w:val="22"/>
          <w:lang w:eastAsia="en-GB" w:bidi="ar-SA"/>
        </w:rPr>
        <w:t xml:space="preserve">comprehension questions to answer based on the contents of </w:t>
      </w:r>
    </w:p>
    <w:p w14:paraId="12824CBF"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sidRPr="009A3992">
        <w:rPr>
          <w:rFonts w:ascii="Gadugi" w:hAnsi="Gadugi" w:cs="Calibri"/>
          <w:color w:val="000000" w:themeColor="text1"/>
          <w:kern w:val="1"/>
          <w:sz w:val="22"/>
          <w:lang w:eastAsia="en-GB" w:bidi="ar-SA"/>
        </w:rPr>
        <w:t>the video</w:t>
      </w:r>
      <w:r>
        <w:rPr>
          <w:rFonts w:ascii="Gadugi" w:hAnsi="Gadugi" w:cs="Calibri"/>
          <w:color w:val="000000" w:themeColor="text1"/>
          <w:kern w:val="1"/>
          <w:sz w:val="22"/>
          <w:lang w:eastAsia="en-GB" w:bidi="ar-SA"/>
        </w:rPr>
        <w:t xml:space="preserve"> and</w:t>
      </w:r>
      <w:r w:rsidRPr="009A3992">
        <w:rPr>
          <w:rFonts w:ascii="Gadugi" w:hAnsi="Gadugi" w:cs="Calibri"/>
          <w:color w:val="000000" w:themeColor="text1"/>
          <w:kern w:val="1"/>
          <w:sz w:val="22"/>
          <w:lang w:eastAsia="en-GB" w:bidi="ar-SA"/>
        </w:rPr>
        <w:t xml:space="preserve"> asks the class to bring a small item </w:t>
      </w:r>
    </w:p>
    <w:p w14:paraId="2BC703C5" w14:textId="77777777" w:rsidR="001E4C36" w:rsidRPr="009A3992"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22"/>
          <w:lang w:eastAsia="en-GB" w:bidi="ar-SA"/>
        </w:rPr>
      </w:pPr>
      <w:r w:rsidRPr="009A3992">
        <w:rPr>
          <w:rFonts w:ascii="Gadugi" w:hAnsi="Gadugi" w:cs="Calibri"/>
          <w:color w:val="000000" w:themeColor="text1"/>
          <w:kern w:val="1"/>
          <w:sz w:val="22"/>
          <w:lang w:eastAsia="en-GB" w:bidi="ar-SA"/>
        </w:rPr>
        <w:t>of food with them to the lesson.</w:t>
      </w:r>
    </w:p>
    <w:p w14:paraId="0CE861E1"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18"/>
          <w:szCs w:val="18"/>
          <w:lang w:eastAsia="en-GB" w:bidi="ar-SA"/>
        </w:rPr>
      </w:pPr>
      <w:r>
        <w:rPr>
          <w:rFonts w:ascii="Gadugi" w:hAnsi="Gadugi" w:cs="Calibri"/>
          <w:color w:val="000000" w:themeColor="text1"/>
          <w:kern w:val="1"/>
          <w:sz w:val="18"/>
          <w:szCs w:val="18"/>
          <w:lang w:eastAsia="en-GB" w:bidi="ar-SA"/>
        </w:rPr>
        <w:t xml:space="preserve">                        </w:t>
      </w:r>
    </w:p>
    <w:p w14:paraId="49FFA8E3"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18"/>
          <w:szCs w:val="18"/>
          <w:lang w:eastAsia="en-GB" w:bidi="ar-SA"/>
        </w:rPr>
      </w:pPr>
    </w:p>
    <w:p w14:paraId="6FFEF67C"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18"/>
          <w:szCs w:val="18"/>
          <w:lang w:eastAsia="en-GB" w:bidi="ar-SA"/>
        </w:rPr>
      </w:pPr>
      <w:r>
        <w:rPr>
          <w:noProof/>
        </w:rPr>
        <w:drawing>
          <wp:anchor distT="0" distB="0" distL="114300" distR="114300" simplePos="0" relativeHeight="252342272" behindDoc="0" locked="0" layoutInCell="1" allowOverlap="1" wp14:anchorId="651130C7" wp14:editId="5F89226D">
            <wp:simplePos x="0" y="0"/>
            <wp:positionH relativeFrom="margin">
              <wp:posOffset>304800</wp:posOffset>
            </wp:positionH>
            <wp:positionV relativeFrom="paragraph">
              <wp:posOffset>8890</wp:posOffset>
            </wp:positionV>
            <wp:extent cx="615315" cy="323850"/>
            <wp:effectExtent l="0" t="0" r="0" b="0"/>
            <wp:wrapNone/>
            <wp:docPr id="484" name="Picture 484" descr="A blue circle with a white circl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4" name="Picture 484" descr="A blue circle with a white circle&#10;&#10;Description automatically generated with low confidence"/>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615315" cy="323850"/>
                    </a:xfrm>
                    <a:prstGeom prst="rect">
                      <a:avLst/>
                    </a:prstGeom>
                    <a:noFill/>
                  </pic:spPr>
                </pic:pic>
              </a:graphicData>
            </a:graphic>
            <wp14:sizeRelV relativeFrom="margin">
              <wp14:pctHeight>0</wp14:pctHeight>
            </wp14:sizeRelV>
          </wp:anchor>
        </w:drawing>
      </w:r>
      <w:r>
        <w:rPr>
          <w:rFonts w:ascii="Gadugi" w:hAnsi="Gadugi" w:cs="Calibri"/>
          <w:color w:val="000000" w:themeColor="text1"/>
          <w:kern w:val="1"/>
          <w:sz w:val="18"/>
          <w:szCs w:val="18"/>
          <w:lang w:eastAsia="en-GB" w:bidi="ar-SA"/>
        </w:rPr>
        <w:t xml:space="preserve">                                                                                                                                             Image source: (free)</w:t>
      </w:r>
    </w:p>
    <w:p w14:paraId="2342F413"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18"/>
          <w:szCs w:val="18"/>
          <w:lang w:eastAsia="en-GB" w:bidi="ar-SA"/>
        </w:rPr>
      </w:pPr>
      <w:r>
        <w:rPr>
          <w:rFonts w:ascii="Gadugi" w:hAnsi="Gadugi" w:cs="Calibri"/>
          <w:color w:val="000000" w:themeColor="text1"/>
          <w:kern w:val="1"/>
          <w:sz w:val="18"/>
          <w:szCs w:val="18"/>
          <w:lang w:eastAsia="en-GB" w:bidi="ar-SA"/>
        </w:rPr>
        <w:t xml:space="preserve">                                                                                </w:t>
      </w:r>
      <w:hyperlink r:id="rId38" w:history="1">
        <w:r w:rsidRPr="00C8579D">
          <w:rPr>
            <w:rStyle w:val="Hyperlink"/>
            <w:rFonts w:ascii="Gadugi" w:hAnsi="Gadugi" w:cs="Calibri"/>
            <w:kern w:val="1"/>
            <w:sz w:val="18"/>
            <w:szCs w:val="18"/>
            <w:lang w:eastAsia="en-GB" w:bidi="ar-SA"/>
          </w:rPr>
          <w:t>https://pixabay.com/vectors/myanmar-  burma-teacher-school-5247425/</w:t>
        </w:r>
      </w:hyperlink>
      <w:r>
        <w:rPr>
          <w:rFonts w:ascii="Gadugi" w:hAnsi="Gadugi" w:cs="Calibri"/>
          <w:color w:val="000000" w:themeColor="text1"/>
          <w:kern w:val="1"/>
          <w:sz w:val="18"/>
          <w:szCs w:val="18"/>
          <w:lang w:eastAsia="en-GB" w:bidi="ar-SA"/>
        </w:rPr>
        <w:t xml:space="preserve"> </w:t>
      </w:r>
    </w:p>
    <w:p w14:paraId="5A9A4EA6" w14:textId="77777777" w:rsidR="001E4C36"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spacing w:after="0"/>
        <w:rPr>
          <w:rFonts w:ascii="Gadugi" w:hAnsi="Gadugi" w:cs="Calibri"/>
          <w:color w:val="000000" w:themeColor="text1"/>
          <w:kern w:val="1"/>
          <w:sz w:val="18"/>
          <w:szCs w:val="18"/>
          <w:lang w:eastAsia="en-GB" w:bidi="ar-SA"/>
        </w:rPr>
      </w:pPr>
    </w:p>
    <w:p w14:paraId="6CC816A9" w14:textId="0B723A89" w:rsidR="001E4C36" w:rsidRPr="009A3992"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sidRPr="007B02F5">
        <w:rPr>
          <w:rFonts w:ascii="Gadugi" w:hAnsi="Gadugi" w:cs="Calibri"/>
          <w:b/>
          <w:bCs/>
          <w:color w:val="000000" w:themeColor="text1"/>
          <w:kern w:val="1"/>
          <w:sz w:val="22"/>
          <w:lang w:eastAsia="en-GB" w:bidi="ar-SA"/>
        </w:rPr>
        <w:t>During</w:t>
      </w:r>
      <w:r>
        <w:rPr>
          <w:rFonts w:ascii="Gadugi" w:hAnsi="Gadugi" w:cs="Calibri"/>
          <w:b/>
          <w:bCs/>
          <w:color w:val="000000" w:themeColor="text1"/>
          <w:kern w:val="1"/>
          <w:sz w:val="22"/>
          <w:lang w:eastAsia="en-GB" w:bidi="ar-SA"/>
        </w:rPr>
        <w:t xml:space="preserve"> the lesson</w:t>
      </w:r>
      <w:r w:rsidRPr="009A3992">
        <w:rPr>
          <w:rFonts w:ascii="Gadugi" w:hAnsi="Gadugi" w:cs="Calibri"/>
          <w:color w:val="000000" w:themeColor="text1"/>
          <w:kern w:val="1"/>
          <w:sz w:val="22"/>
          <w:lang w:eastAsia="en-GB" w:bidi="ar-SA"/>
        </w:rPr>
        <w:t xml:space="preserve"> – The class </w:t>
      </w:r>
      <w:r>
        <w:rPr>
          <w:rFonts w:ascii="Gadugi" w:hAnsi="Gadugi" w:cs="Calibri"/>
          <w:color w:val="000000" w:themeColor="text1"/>
          <w:kern w:val="1"/>
          <w:sz w:val="22"/>
          <w:lang w:eastAsia="en-GB" w:bidi="ar-SA"/>
        </w:rPr>
        <w:t xml:space="preserve">engage in small group discussions about the video and comprehension questions. The teacher checks for understanding by listening to their group discussions and asking extended questions. The teacher makes note of any misconceptions or areas to focus on throughout the lesson. Students set up an </w:t>
      </w:r>
      <w:r w:rsidRPr="009A3992">
        <w:rPr>
          <w:rFonts w:ascii="Gadugi" w:hAnsi="Gadugi" w:cs="Calibri"/>
          <w:color w:val="000000" w:themeColor="text1"/>
          <w:kern w:val="1"/>
          <w:sz w:val="22"/>
          <w:lang w:eastAsia="en-GB" w:bidi="ar-SA"/>
        </w:rPr>
        <w:t>experiment to measure how much energy is contained in the samples of food they brought. Each sample is separated into pieces of the same weight. Students put 100ml of water in a beaker, set fire to the samples and put them in</w:t>
      </w:r>
      <w:r w:rsidR="00C40DC8">
        <w:rPr>
          <w:rFonts w:ascii="Gadugi" w:hAnsi="Gadugi" w:cs="Calibri"/>
          <w:color w:val="000000" w:themeColor="text1"/>
          <w:kern w:val="1"/>
          <w:sz w:val="22"/>
          <w:lang w:eastAsia="en-GB" w:bidi="ar-SA"/>
        </w:rPr>
        <w:t>to the</w:t>
      </w:r>
      <w:r w:rsidRPr="009A3992">
        <w:rPr>
          <w:rFonts w:ascii="Gadugi" w:hAnsi="Gadugi" w:cs="Calibri"/>
          <w:color w:val="000000" w:themeColor="text1"/>
          <w:kern w:val="1"/>
          <w:sz w:val="22"/>
          <w:lang w:eastAsia="en-GB" w:bidi="ar-SA"/>
        </w:rPr>
        <w:t xml:space="preserve"> beaker to heat the water. The temperature of the water is measured before and after and the change is noted in a table. </w:t>
      </w:r>
      <w:r>
        <w:rPr>
          <w:rFonts w:ascii="Gadugi" w:hAnsi="Gadugi" w:cs="Calibri"/>
          <w:color w:val="000000" w:themeColor="text1"/>
          <w:kern w:val="1"/>
          <w:sz w:val="22"/>
          <w:lang w:eastAsia="en-GB" w:bidi="ar-SA"/>
        </w:rPr>
        <w:t xml:space="preserve">Throughout the lesson, the teacher asks questions to prompt discussion and deeper level thinking relating the video content to the practical activity. </w:t>
      </w:r>
      <w:r w:rsidRPr="009A3992">
        <w:rPr>
          <w:rFonts w:ascii="Gadugi" w:hAnsi="Gadugi" w:cs="Calibri"/>
          <w:color w:val="000000" w:themeColor="text1"/>
          <w:kern w:val="1"/>
          <w:sz w:val="22"/>
          <w:lang w:eastAsia="en-GB" w:bidi="ar-SA"/>
        </w:rPr>
        <w:t>At the end of the lesson, the students summarise what they have learnt about the energy contents of various foodstuffs.</w:t>
      </w:r>
      <w:r w:rsidRPr="00D57755">
        <w:rPr>
          <w:noProof/>
        </w:rPr>
        <w:t xml:space="preserve"> </w:t>
      </w:r>
    </w:p>
    <w:p w14:paraId="531A41DC" w14:textId="14E2E58D" w:rsidR="001E4C36" w:rsidRPr="009A3992"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Pr>
          <w:noProof/>
        </w:rPr>
        <w:drawing>
          <wp:anchor distT="0" distB="0" distL="114300" distR="114300" simplePos="0" relativeHeight="252340224" behindDoc="0" locked="0" layoutInCell="1" allowOverlap="1" wp14:anchorId="2AFA8B29" wp14:editId="68B97C62">
            <wp:simplePos x="0" y="0"/>
            <wp:positionH relativeFrom="margin">
              <wp:posOffset>5166360</wp:posOffset>
            </wp:positionH>
            <wp:positionV relativeFrom="paragraph">
              <wp:posOffset>283845</wp:posOffset>
            </wp:positionV>
            <wp:extent cx="1390650" cy="1411654"/>
            <wp:effectExtent l="0" t="0" r="0" b="0"/>
            <wp:wrapNone/>
            <wp:docPr id="462" name="Picture 462"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2" name="Picture 462" descr="Icon&#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390650" cy="1411654"/>
                    </a:xfrm>
                    <a:prstGeom prst="rect">
                      <a:avLst/>
                    </a:prstGeom>
                    <a:noFill/>
                  </pic:spPr>
                </pic:pic>
              </a:graphicData>
            </a:graphic>
            <wp14:sizeRelH relativeFrom="margin">
              <wp14:pctWidth>0</wp14:pctWidth>
            </wp14:sizeRelH>
            <wp14:sizeRelV relativeFrom="margin">
              <wp14:pctHeight>0</wp14:pctHeight>
            </wp14:sizeRelV>
          </wp:anchor>
        </w:drawing>
      </w:r>
      <w:r w:rsidRPr="007F1EDB">
        <w:rPr>
          <w:rFonts w:ascii="Gadugi" w:hAnsi="Gadugi" w:cs="Calibri"/>
          <w:b/>
          <w:bCs/>
          <w:color w:val="000000" w:themeColor="text1"/>
          <w:kern w:val="1"/>
          <w:sz w:val="22"/>
          <w:lang w:eastAsia="en-GB" w:bidi="ar-SA"/>
        </w:rPr>
        <w:t xml:space="preserve">After </w:t>
      </w:r>
      <w:r>
        <w:rPr>
          <w:rFonts w:ascii="Gadugi" w:hAnsi="Gadugi" w:cs="Calibri"/>
          <w:b/>
          <w:bCs/>
          <w:color w:val="000000" w:themeColor="text1"/>
          <w:kern w:val="1"/>
          <w:sz w:val="22"/>
          <w:lang w:eastAsia="en-GB" w:bidi="ar-SA"/>
        </w:rPr>
        <w:t xml:space="preserve">the lesson </w:t>
      </w:r>
      <w:r w:rsidRPr="009A3992">
        <w:rPr>
          <w:rFonts w:ascii="Gadugi" w:hAnsi="Gadugi" w:cs="Calibri"/>
          <w:color w:val="000000" w:themeColor="text1"/>
          <w:kern w:val="1"/>
          <w:sz w:val="22"/>
          <w:lang w:eastAsia="en-GB" w:bidi="ar-SA"/>
        </w:rPr>
        <w:t xml:space="preserve">– Learners imagine they are a dietician. They </w:t>
      </w:r>
      <w:r>
        <w:rPr>
          <w:rFonts w:ascii="Gadugi" w:hAnsi="Gadugi" w:cs="Calibri"/>
          <w:color w:val="000000" w:themeColor="text1"/>
          <w:kern w:val="1"/>
          <w:sz w:val="22"/>
          <w:lang w:eastAsia="en-GB" w:bidi="ar-SA"/>
        </w:rPr>
        <w:t xml:space="preserve">are asked to apply their learning by </w:t>
      </w:r>
      <w:r w:rsidRPr="009A3992">
        <w:rPr>
          <w:rFonts w:ascii="Gadugi" w:hAnsi="Gadugi" w:cs="Calibri"/>
          <w:color w:val="000000" w:themeColor="text1"/>
          <w:kern w:val="1"/>
          <w:sz w:val="22"/>
          <w:lang w:eastAsia="en-GB" w:bidi="ar-SA"/>
        </w:rPr>
        <w:t>plan</w:t>
      </w:r>
      <w:r>
        <w:rPr>
          <w:rFonts w:ascii="Gadugi" w:hAnsi="Gadugi" w:cs="Calibri"/>
          <w:color w:val="000000" w:themeColor="text1"/>
          <w:kern w:val="1"/>
          <w:sz w:val="22"/>
          <w:lang w:eastAsia="en-GB" w:bidi="ar-SA"/>
        </w:rPr>
        <w:t>ning</w:t>
      </w:r>
      <w:r w:rsidRPr="009A3992">
        <w:rPr>
          <w:rFonts w:ascii="Gadugi" w:hAnsi="Gadugi" w:cs="Calibri"/>
          <w:color w:val="000000" w:themeColor="text1"/>
          <w:kern w:val="1"/>
          <w:sz w:val="22"/>
          <w:lang w:eastAsia="en-GB" w:bidi="ar-SA"/>
        </w:rPr>
        <w:t xml:space="preserve"> a diet for </w:t>
      </w:r>
      <w:r w:rsidR="00FB7396">
        <w:rPr>
          <w:rFonts w:ascii="Gadugi" w:hAnsi="Gadugi" w:cs="Calibri"/>
          <w:color w:val="000000" w:themeColor="text1"/>
          <w:kern w:val="1"/>
          <w:sz w:val="22"/>
          <w:lang w:eastAsia="en-GB" w:bidi="ar-SA"/>
        </w:rPr>
        <w:t>another student</w:t>
      </w:r>
      <w:r w:rsidRPr="009A3992">
        <w:rPr>
          <w:rFonts w:ascii="Gadugi" w:hAnsi="Gadugi" w:cs="Calibri"/>
          <w:color w:val="000000" w:themeColor="text1"/>
          <w:kern w:val="1"/>
          <w:sz w:val="22"/>
          <w:lang w:eastAsia="en-GB" w:bidi="ar-SA"/>
        </w:rPr>
        <w:t xml:space="preserve"> to follow for three days.</w:t>
      </w:r>
    </w:p>
    <w:p w14:paraId="315D877D" w14:textId="77777777" w:rsidR="001E4C36" w:rsidRPr="00175FD7"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sidRPr="00175FD7">
        <w:rPr>
          <w:rFonts w:ascii="Gadugi" w:hAnsi="Gadugi" w:cs="Calibri"/>
          <w:b/>
          <w:bCs/>
          <w:color w:val="000000" w:themeColor="text1"/>
          <w:kern w:val="1"/>
          <w:sz w:val="22"/>
          <w:lang w:eastAsia="en-GB" w:bidi="ar-SA"/>
        </w:rPr>
        <w:t xml:space="preserve">Read </w:t>
      </w:r>
      <w:r w:rsidRPr="00175FD7">
        <w:rPr>
          <w:rFonts w:ascii="Gadugi" w:hAnsi="Gadugi" w:cs="Calibri"/>
          <w:color w:val="000000" w:themeColor="text1"/>
          <w:kern w:val="1"/>
          <w:sz w:val="22"/>
          <w:lang w:eastAsia="en-GB" w:bidi="ar-SA"/>
        </w:rPr>
        <w:t xml:space="preserve">the questions below and decide if they are </w:t>
      </w:r>
      <w:r w:rsidRPr="00725F33">
        <w:rPr>
          <w:rFonts w:ascii="Gadugi" w:hAnsi="Gadugi" w:cs="Calibri"/>
          <w:b/>
          <w:bCs/>
          <w:color w:val="000000" w:themeColor="text1"/>
          <w:kern w:val="1"/>
          <w:sz w:val="22"/>
          <w:lang w:eastAsia="en-GB" w:bidi="ar-SA"/>
        </w:rPr>
        <w:t xml:space="preserve">True </w:t>
      </w:r>
      <w:r w:rsidRPr="00175FD7">
        <w:rPr>
          <w:rFonts w:ascii="Gadugi" w:hAnsi="Gadugi" w:cs="Calibri"/>
          <w:color w:val="000000" w:themeColor="text1"/>
          <w:kern w:val="1"/>
          <w:sz w:val="22"/>
          <w:lang w:eastAsia="en-GB" w:bidi="ar-SA"/>
        </w:rPr>
        <w:t xml:space="preserve">or </w:t>
      </w:r>
      <w:r w:rsidRPr="00725F33">
        <w:rPr>
          <w:rFonts w:ascii="Gadugi" w:hAnsi="Gadugi" w:cs="Calibri"/>
          <w:b/>
          <w:bCs/>
          <w:color w:val="000000" w:themeColor="text1"/>
          <w:kern w:val="1"/>
          <w:sz w:val="22"/>
          <w:lang w:eastAsia="en-GB" w:bidi="ar-SA"/>
        </w:rPr>
        <w:t>false</w:t>
      </w:r>
      <w:r w:rsidRPr="00175FD7">
        <w:rPr>
          <w:rFonts w:ascii="Gadugi" w:hAnsi="Gadugi" w:cs="Calibri"/>
          <w:color w:val="000000" w:themeColor="text1"/>
          <w:kern w:val="1"/>
          <w:sz w:val="22"/>
          <w:lang w:eastAsia="en-GB" w:bidi="ar-SA"/>
        </w:rPr>
        <w:t>?</w:t>
      </w:r>
      <w:r w:rsidRPr="001C3AC6">
        <w:rPr>
          <w:noProof/>
        </w:rPr>
        <w:t xml:space="preserve"> </w:t>
      </w:r>
    </w:p>
    <w:p w14:paraId="6C2395D5" w14:textId="77777777" w:rsidR="001E4C36" w:rsidRPr="00A85A4F" w:rsidRDefault="001E4C36" w:rsidP="001E4C36">
      <w:pPr>
        <w:pStyle w:val="ListParagraph"/>
        <w:numPr>
          <w:ilvl w:val="0"/>
          <w:numId w:val="5"/>
        </w:num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sidRPr="00A85A4F">
        <w:rPr>
          <w:rFonts w:ascii="Gadugi" w:hAnsi="Gadugi" w:cs="Calibri"/>
          <w:color w:val="000000" w:themeColor="text1"/>
          <w:kern w:val="1"/>
          <w:sz w:val="22"/>
          <w:lang w:eastAsia="en-GB" w:bidi="ar-SA"/>
        </w:rPr>
        <w:t>The learners are required to bring something to the lesson.</w:t>
      </w:r>
    </w:p>
    <w:p w14:paraId="2C37FAE6" w14:textId="77777777" w:rsidR="001E4C36" w:rsidRPr="00A85A4F" w:rsidRDefault="001E4C36" w:rsidP="001E4C36">
      <w:pPr>
        <w:pStyle w:val="ListParagraph"/>
        <w:numPr>
          <w:ilvl w:val="0"/>
          <w:numId w:val="5"/>
        </w:num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sidRPr="00A85A4F">
        <w:rPr>
          <w:rFonts w:ascii="Gadugi" w:hAnsi="Gadugi" w:cs="Calibri"/>
          <w:color w:val="000000" w:themeColor="text1"/>
          <w:kern w:val="1"/>
          <w:sz w:val="22"/>
          <w:lang w:eastAsia="en-GB" w:bidi="ar-SA"/>
        </w:rPr>
        <w:t>The lesson cycle requires a device for watching videos, glass beakers and a projector.</w:t>
      </w:r>
    </w:p>
    <w:p w14:paraId="7AA12065" w14:textId="77777777" w:rsidR="001E4C36" w:rsidRDefault="001E4C36" w:rsidP="001E4C36">
      <w:pPr>
        <w:pStyle w:val="ListParagraph"/>
        <w:numPr>
          <w:ilvl w:val="0"/>
          <w:numId w:val="5"/>
        </w:num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sidRPr="00A85A4F">
        <w:rPr>
          <w:rFonts w:ascii="Gadugi" w:hAnsi="Gadugi" w:cs="Calibri"/>
          <w:color w:val="000000" w:themeColor="text1"/>
          <w:kern w:val="1"/>
          <w:sz w:val="22"/>
          <w:lang w:eastAsia="en-GB" w:bidi="ar-SA"/>
        </w:rPr>
        <w:t>Th</w:t>
      </w:r>
      <w:r>
        <w:rPr>
          <w:rFonts w:ascii="Gadugi" w:hAnsi="Gadugi" w:cs="Calibri"/>
          <w:color w:val="000000" w:themeColor="text1"/>
          <w:kern w:val="1"/>
          <w:sz w:val="22"/>
          <w:lang w:eastAsia="en-GB" w:bidi="ar-SA"/>
        </w:rPr>
        <w:t>is sort of</w:t>
      </w:r>
      <w:r w:rsidRPr="00A85A4F">
        <w:rPr>
          <w:rFonts w:ascii="Gadugi" w:hAnsi="Gadugi" w:cs="Calibri"/>
          <w:color w:val="000000" w:themeColor="text1"/>
          <w:kern w:val="1"/>
          <w:sz w:val="22"/>
          <w:lang w:eastAsia="en-GB" w:bidi="ar-SA"/>
        </w:rPr>
        <w:t xml:space="preserve"> lesson is </w:t>
      </w:r>
      <w:r>
        <w:rPr>
          <w:rFonts w:ascii="Gadugi" w:hAnsi="Gadugi" w:cs="Calibri"/>
          <w:color w:val="000000" w:themeColor="text1"/>
          <w:kern w:val="1"/>
          <w:sz w:val="22"/>
          <w:lang w:eastAsia="en-GB" w:bidi="ar-SA"/>
        </w:rPr>
        <w:t xml:space="preserve">only </w:t>
      </w:r>
      <w:r w:rsidRPr="00A85A4F">
        <w:rPr>
          <w:rFonts w:ascii="Gadugi" w:hAnsi="Gadugi" w:cs="Calibri"/>
          <w:color w:val="000000" w:themeColor="text1"/>
          <w:kern w:val="1"/>
          <w:sz w:val="22"/>
          <w:lang w:eastAsia="en-GB" w:bidi="ar-SA"/>
        </w:rPr>
        <w:t xml:space="preserve">suitable for </w:t>
      </w:r>
      <w:r>
        <w:rPr>
          <w:rFonts w:ascii="Gadugi" w:hAnsi="Gadugi" w:cs="Calibri"/>
          <w:color w:val="000000" w:themeColor="text1"/>
          <w:kern w:val="1"/>
          <w:sz w:val="22"/>
          <w:lang w:eastAsia="en-GB" w:bidi="ar-SA"/>
        </w:rPr>
        <w:t>older</w:t>
      </w:r>
      <w:r w:rsidRPr="00A85A4F">
        <w:rPr>
          <w:rFonts w:ascii="Gadugi" w:hAnsi="Gadugi" w:cs="Calibri"/>
          <w:color w:val="000000" w:themeColor="text1"/>
          <w:kern w:val="1"/>
          <w:sz w:val="22"/>
          <w:lang w:eastAsia="en-GB" w:bidi="ar-SA"/>
        </w:rPr>
        <w:t xml:space="preserve"> children.</w:t>
      </w:r>
    </w:p>
    <w:p w14:paraId="1264B08A" w14:textId="149F982A" w:rsidR="001E4C36" w:rsidRDefault="00FB7396" w:rsidP="001E4C36">
      <w:pPr>
        <w:pStyle w:val="ListParagraph"/>
        <w:numPr>
          <w:ilvl w:val="0"/>
          <w:numId w:val="5"/>
        </w:num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Learners</w:t>
      </w:r>
      <w:r w:rsidR="001E4C36" w:rsidRPr="006448C4">
        <w:rPr>
          <w:rFonts w:ascii="Gadugi" w:hAnsi="Gadugi" w:cs="Calibri"/>
          <w:color w:val="000000" w:themeColor="text1"/>
          <w:kern w:val="1"/>
          <w:sz w:val="22"/>
          <w:lang w:eastAsia="en-GB" w:bidi="ar-SA"/>
        </w:rPr>
        <w:t xml:space="preserve"> </w:t>
      </w:r>
      <w:r w:rsidR="001E4C36">
        <w:rPr>
          <w:rFonts w:ascii="Gadugi" w:hAnsi="Gadugi" w:cs="Calibri"/>
          <w:color w:val="000000" w:themeColor="text1"/>
          <w:kern w:val="1"/>
          <w:sz w:val="22"/>
          <w:lang w:eastAsia="en-GB" w:bidi="ar-SA"/>
        </w:rPr>
        <w:t>are encouraged to use thinking skills before the lesson.</w:t>
      </w:r>
    </w:p>
    <w:p w14:paraId="3BD55CB3" w14:textId="77777777" w:rsidR="001E4C36" w:rsidRDefault="001E4C36" w:rsidP="001E4C36">
      <w:pPr>
        <w:pStyle w:val="ListParagraph"/>
        <w:numPr>
          <w:ilvl w:val="0"/>
          <w:numId w:val="5"/>
        </w:num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The teacher has not really taught anything in the lesson.</w:t>
      </w:r>
    </w:p>
    <w:p w14:paraId="03520C35" w14:textId="77777777" w:rsidR="001E4C36" w:rsidRDefault="001E4C36" w:rsidP="001E4C36">
      <w:pPr>
        <w:pStyle w:val="ListParagraph"/>
        <w:numPr>
          <w:ilvl w:val="0"/>
          <w:numId w:val="5"/>
        </w:num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sidRPr="00AF3FFD">
        <w:rPr>
          <w:rFonts w:ascii="Gadugi" w:hAnsi="Gadugi" w:cs="Calibri"/>
          <w:color w:val="000000" w:themeColor="text1"/>
          <w:kern w:val="1"/>
          <w:sz w:val="22"/>
          <w:lang w:eastAsia="en-GB" w:bidi="ar-SA"/>
        </w:rPr>
        <w:t xml:space="preserve">The learners are given an opportunity to check and confirm their understanding both in and out of the lesson. </w:t>
      </w:r>
    </w:p>
    <w:p w14:paraId="7DAB042C" w14:textId="77777777" w:rsidR="001E4C36" w:rsidRPr="0071271B" w:rsidRDefault="001E4C36" w:rsidP="001E4C36">
      <w:pPr>
        <w:pBdr>
          <w:top w:val="single" w:sz="4" w:space="8"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Pr>
          <w:noProof/>
        </w:rPr>
        <w:drawing>
          <wp:anchor distT="0" distB="0" distL="114300" distR="114300" simplePos="0" relativeHeight="252341248" behindDoc="0" locked="0" layoutInCell="1" allowOverlap="1" wp14:anchorId="2EE5A94C" wp14:editId="3B9C9F74">
            <wp:simplePos x="0" y="0"/>
            <wp:positionH relativeFrom="column">
              <wp:posOffset>2870200</wp:posOffset>
            </wp:positionH>
            <wp:positionV relativeFrom="paragraph">
              <wp:posOffset>250825</wp:posOffset>
            </wp:positionV>
            <wp:extent cx="647700" cy="603066"/>
            <wp:effectExtent l="0" t="0" r="0" b="0"/>
            <wp:wrapNone/>
            <wp:docPr id="481" name="Picture 481"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Picture 481" descr="Logo&#10;&#10;Description automatically generated"/>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r w:rsidRPr="0071271B">
        <w:rPr>
          <w:rFonts w:ascii="Gadugi" w:hAnsi="Gadugi" w:cs="Calibri"/>
          <w:b/>
          <w:bCs/>
          <w:color w:val="000000" w:themeColor="text1"/>
          <w:kern w:val="1"/>
          <w:sz w:val="22"/>
          <w:lang w:eastAsia="en-GB" w:bidi="ar-SA"/>
        </w:rPr>
        <w:t>Extension</w:t>
      </w:r>
      <w:r>
        <w:rPr>
          <w:rFonts w:ascii="Gadugi" w:hAnsi="Gadugi" w:cs="Calibri"/>
          <w:color w:val="000000" w:themeColor="text1"/>
          <w:kern w:val="1"/>
          <w:sz w:val="22"/>
          <w:lang w:eastAsia="en-GB" w:bidi="ar-SA"/>
        </w:rPr>
        <w:t xml:space="preserve"> – Provide an explanation of the impact these statements have on teaching and learning. Record responses in your learning journal. </w:t>
      </w:r>
    </w:p>
    <w:tbl>
      <w:tblPr>
        <w:tblStyle w:val="TableGrid"/>
        <w:tblW w:w="9918" w:type="dxa"/>
        <w:tblLook w:val="04A0" w:firstRow="1" w:lastRow="0" w:firstColumn="1" w:lastColumn="0" w:noHBand="0" w:noVBand="1"/>
      </w:tblPr>
      <w:tblGrid>
        <w:gridCol w:w="9918"/>
      </w:tblGrid>
      <w:tr w:rsidR="001E4C36" w:rsidRPr="00AA5EC4" w14:paraId="4076CF19" w14:textId="77777777" w:rsidTr="00583820">
        <w:trPr>
          <w:trHeight w:val="1922"/>
        </w:trPr>
        <w:tc>
          <w:tcPr>
            <w:tcW w:w="9918" w:type="dxa"/>
            <w:shd w:val="clear" w:color="auto" w:fill="FBE4D5" w:themeFill="accent2" w:themeFillTint="33"/>
          </w:tcPr>
          <w:p w14:paraId="24CC11A9" w14:textId="7C6E7575" w:rsidR="001E4C36" w:rsidRDefault="001E4C36" w:rsidP="00583820">
            <w:pPr>
              <w:pStyle w:val="Heading1"/>
              <w:outlineLvl w:val="0"/>
              <w:rPr>
                <w:b/>
                <w:bCs/>
                <w:sz w:val="26"/>
                <w:szCs w:val="26"/>
                <w:lang w:val="en-US" w:eastAsia="en-GB" w:bidi="ar-SA"/>
              </w:rPr>
            </w:pPr>
            <w:r w:rsidRPr="00DA0189">
              <w:rPr>
                <w:b/>
                <w:bCs/>
                <w:sz w:val="26"/>
                <w:szCs w:val="26"/>
                <w:lang w:val="en-US" w:eastAsia="en-GB" w:bidi="ar-SA"/>
              </w:rPr>
              <w:lastRenderedPageBreak/>
              <w:t xml:space="preserve">Answers to Activity </w:t>
            </w:r>
            <w:r w:rsidR="00085A42">
              <w:rPr>
                <w:b/>
                <w:bCs/>
                <w:sz w:val="26"/>
                <w:szCs w:val="26"/>
                <w:lang w:val="en-US" w:eastAsia="en-GB" w:bidi="ar-SA"/>
              </w:rPr>
              <w:t>7</w:t>
            </w:r>
            <w:r w:rsidRPr="00DA0189">
              <w:rPr>
                <w:b/>
                <w:bCs/>
                <w:sz w:val="26"/>
                <w:szCs w:val="26"/>
                <w:lang w:val="en-US" w:eastAsia="en-GB" w:bidi="ar-SA"/>
              </w:rPr>
              <w:t>.</w:t>
            </w:r>
            <w:r w:rsidR="009C2553">
              <w:rPr>
                <w:b/>
                <w:bCs/>
                <w:sz w:val="26"/>
                <w:szCs w:val="26"/>
                <w:lang w:val="en-US" w:eastAsia="en-GB" w:bidi="ar-SA"/>
              </w:rPr>
              <w:t>2</w:t>
            </w:r>
          </w:p>
          <w:p w14:paraId="43CE4CBF" w14:textId="77777777" w:rsidR="001E4C36" w:rsidRPr="00DA0189" w:rsidRDefault="001E4C36" w:rsidP="00583820">
            <w:pPr>
              <w:pStyle w:val="Heading1"/>
              <w:outlineLvl w:val="0"/>
              <w:rPr>
                <w:b/>
                <w:bCs/>
                <w:sz w:val="26"/>
                <w:szCs w:val="26"/>
                <w:lang w:val="en-US" w:eastAsia="en-GB" w:bidi="ar-SA"/>
              </w:rPr>
            </w:pPr>
            <w:r w:rsidRPr="00DA0189">
              <w:rPr>
                <w:b/>
                <w:bCs/>
                <w:sz w:val="26"/>
                <w:szCs w:val="26"/>
                <w:lang w:val="en-US" w:eastAsia="en-GB" w:bidi="ar-SA"/>
              </w:rPr>
              <w:t xml:space="preserve"> </w:t>
            </w:r>
          </w:p>
          <w:tbl>
            <w:tblPr>
              <w:tblStyle w:val="TableGrid"/>
              <w:tblW w:w="0" w:type="auto"/>
              <w:tblLook w:val="04A0" w:firstRow="1" w:lastRow="0" w:firstColumn="1" w:lastColumn="0" w:noHBand="0" w:noVBand="1"/>
            </w:tblPr>
            <w:tblGrid>
              <w:gridCol w:w="3230"/>
              <w:gridCol w:w="1617"/>
              <w:gridCol w:w="4845"/>
            </w:tblGrid>
            <w:tr w:rsidR="001E4C36" w14:paraId="5E82AF43" w14:textId="77777777" w:rsidTr="00583820">
              <w:tc>
                <w:tcPr>
                  <w:tcW w:w="3230" w:type="dxa"/>
                </w:tcPr>
                <w:p w14:paraId="5C6318BF" w14:textId="77777777" w:rsidR="001E4C36" w:rsidRPr="004967DB" w:rsidRDefault="001E4C36" w:rsidP="00583820">
                  <w:pPr>
                    <w:pStyle w:val="Heading1"/>
                    <w:outlineLvl w:val="0"/>
                    <w:rPr>
                      <w:rFonts w:ascii="Gadugi" w:hAnsi="Gadugi"/>
                      <w:b/>
                      <w:bCs/>
                      <w:color w:val="auto"/>
                      <w:sz w:val="22"/>
                      <w:szCs w:val="22"/>
                      <w:lang w:eastAsia="en-GB" w:bidi="ar-SA"/>
                    </w:rPr>
                  </w:pPr>
                  <w:r w:rsidRPr="004967DB">
                    <w:rPr>
                      <w:rFonts w:ascii="Gadugi" w:hAnsi="Gadugi"/>
                      <w:b/>
                      <w:bCs/>
                      <w:color w:val="auto"/>
                      <w:sz w:val="22"/>
                      <w:szCs w:val="22"/>
                      <w:lang w:eastAsia="en-GB" w:bidi="ar-SA"/>
                    </w:rPr>
                    <w:t>Statement</w:t>
                  </w:r>
                </w:p>
              </w:tc>
              <w:tc>
                <w:tcPr>
                  <w:tcW w:w="1617" w:type="dxa"/>
                </w:tcPr>
                <w:p w14:paraId="60B93DAA" w14:textId="77777777" w:rsidR="001E4C36" w:rsidRPr="004967DB" w:rsidRDefault="001E4C36" w:rsidP="00583820">
                  <w:pPr>
                    <w:pStyle w:val="Heading1"/>
                    <w:outlineLvl w:val="0"/>
                    <w:rPr>
                      <w:rFonts w:ascii="Gadugi" w:hAnsi="Gadugi"/>
                      <w:b/>
                      <w:bCs/>
                      <w:color w:val="auto"/>
                      <w:sz w:val="22"/>
                      <w:szCs w:val="22"/>
                      <w:lang w:eastAsia="en-GB" w:bidi="ar-SA"/>
                    </w:rPr>
                  </w:pPr>
                  <w:r w:rsidRPr="004967DB">
                    <w:rPr>
                      <w:rFonts w:ascii="Gadugi" w:hAnsi="Gadugi"/>
                      <w:b/>
                      <w:bCs/>
                      <w:color w:val="auto"/>
                      <w:sz w:val="22"/>
                      <w:szCs w:val="22"/>
                      <w:lang w:eastAsia="en-GB" w:bidi="ar-SA"/>
                    </w:rPr>
                    <w:t>TRUE/FALSE</w:t>
                  </w:r>
                </w:p>
              </w:tc>
              <w:tc>
                <w:tcPr>
                  <w:tcW w:w="4845" w:type="dxa"/>
                </w:tcPr>
                <w:p w14:paraId="3D7F7A46" w14:textId="77777777" w:rsidR="001E4C36" w:rsidRPr="004967DB" w:rsidRDefault="001E4C36" w:rsidP="00583820">
                  <w:pPr>
                    <w:pStyle w:val="Heading1"/>
                    <w:outlineLvl w:val="0"/>
                    <w:rPr>
                      <w:rFonts w:ascii="Gadugi" w:hAnsi="Gadugi"/>
                      <w:b/>
                      <w:bCs/>
                      <w:color w:val="auto"/>
                      <w:sz w:val="22"/>
                      <w:szCs w:val="22"/>
                      <w:lang w:eastAsia="en-GB" w:bidi="ar-SA"/>
                    </w:rPr>
                  </w:pPr>
                  <w:r w:rsidRPr="004967DB">
                    <w:rPr>
                      <w:rFonts w:ascii="Gadugi" w:hAnsi="Gadugi"/>
                      <w:b/>
                      <w:bCs/>
                      <w:color w:val="auto"/>
                      <w:sz w:val="22"/>
                      <w:szCs w:val="22"/>
                      <w:lang w:eastAsia="en-GB" w:bidi="ar-SA"/>
                    </w:rPr>
                    <w:t xml:space="preserve">Explanation </w:t>
                  </w:r>
                </w:p>
              </w:tc>
            </w:tr>
            <w:tr w:rsidR="001E4C36" w14:paraId="307E908D" w14:textId="77777777" w:rsidTr="00583820">
              <w:tc>
                <w:tcPr>
                  <w:tcW w:w="3230" w:type="dxa"/>
                </w:tcPr>
                <w:p w14:paraId="568A8364" w14:textId="77777777" w:rsidR="001E4C36" w:rsidRDefault="001E4C36" w:rsidP="00583820">
                  <w:pPr>
                    <w:pStyle w:val="Heading1"/>
                    <w:outlineLvl w:val="0"/>
                    <w:rPr>
                      <w:b/>
                      <w:bCs/>
                      <w:sz w:val="26"/>
                      <w:szCs w:val="26"/>
                      <w:lang w:eastAsia="en-GB" w:bidi="ar-SA"/>
                    </w:rPr>
                  </w:pPr>
                  <w:r w:rsidRPr="009A2487">
                    <w:rPr>
                      <w:rFonts w:ascii="Gadugi" w:hAnsi="Gadugi"/>
                      <w:color w:val="auto"/>
                      <w:sz w:val="22"/>
                      <w:szCs w:val="22"/>
                      <w:lang w:val="en-US" w:eastAsia="en-GB" w:bidi="ar-SA"/>
                    </w:rPr>
                    <w:t>The learners are required to bring something to the lesson.</w:t>
                  </w:r>
                </w:p>
              </w:tc>
              <w:tc>
                <w:tcPr>
                  <w:tcW w:w="1617" w:type="dxa"/>
                </w:tcPr>
                <w:p w14:paraId="1ADF7C4E" w14:textId="77777777" w:rsidR="001E4C36" w:rsidRPr="00632EFC" w:rsidRDefault="001E4C36" w:rsidP="00583820">
                  <w:pPr>
                    <w:pStyle w:val="Heading1"/>
                    <w:outlineLvl w:val="0"/>
                    <w:rPr>
                      <w:rFonts w:ascii="Gadugi" w:hAnsi="Gadugi"/>
                      <w:color w:val="auto"/>
                      <w:sz w:val="22"/>
                      <w:szCs w:val="22"/>
                      <w:lang w:eastAsia="en-GB" w:bidi="ar-SA"/>
                    </w:rPr>
                  </w:pPr>
                  <w:r w:rsidRPr="00632EFC">
                    <w:rPr>
                      <w:rFonts w:ascii="Gadugi" w:hAnsi="Gadugi"/>
                      <w:color w:val="auto"/>
                      <w:sz w:val="22"/>
                      <w:szCs w:val="22"/>
                      <w:lang w:eastAsia="en-GB" w:bidi="ar-SA"/>
                    </w:rPr>
                    <w:t>TRUE</w:t>
                  </w:r>
                </w:p>
              </w:tc>
              <w:tc>
                <w:tcPr>
                  <w:tcW w:w="4845" w:type="dxa"/>
                </w:tcPr>
                <w:p w14:paraId="0AB0822C" w14:textId="2360D47F" w:rsidR="001E4C36" w:rsidRPr="00632EF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 xml:space="preserve">The teacher </w:t>
                  </w:r>
                  <w:r w:rsidR="00E1402F">
                    <w:rPr>
                      <w:rFonts w:ascii="Gadugi" w:hAnsi="Gadugi"/>
                      <w:color w:val="auto"/>
                      <w:sz w:val="22"/>
                      <w:szCs w:val="22"/>
                      <w:lang w:eastAsia="en-GB" w:bidi="ar-SA"/>
                    </w:rPr>
                    <w:t>can</w:t>
                  </w:r>
                  <w:r>
                    <w:rPr>
                      <w:rFonts w:ascii="Gadugi" w:hAnsi="Gadugi"/>
                      <w:color w:val="auto"/>
                      <w:sz w:val="22"/>
                      <w:szCs w:val="22"/>
                      <w:lang w:eastAsia="en-GB" w:bidi="ar-SA"/>
                    </w:rPr>
                    <w:t xml:space="preserve"> make a quick assessment of student’s prior learning based on the item of food they bring to the lesson. </w:t>
                  </w:r>
                  <w:r w:rsidR="00902D9F">
                    <w:rPr>
                      <w:rFonts w:ascii="Gadugi" w:hAnsi="Gadugi"/>
                      <w:color w:val="auto"/>
                      <w:sz w:val="22"/>
                      <w:szCs w:val="22"/>
                      <w:lang w:eastAsia="en-GB" w:bidi="ar-SA"/>
                    </w:rPr>
                    <w:t xml:space="preserve">If </w:t>
                  </w:r>
                  <w:r w:rsidR="003338C7">
                    <w:rPr>
                      <w:rFonts w:ascii="Gadugi" w:hAnsi="Gadugi"/>
                      <w:color w:val="auto"/>
                      <w:sz w:val="22"/>
                      <w:szCs w:val="22"/>
                      <w:lang w:eastAsia="en-GB" w:bidi="ar-SA"/>
                    </w:rPr>
                    <w:t xml:space="preserve">students bring in </w:t>
                  </w:r>
                  <w:r w:rsidR="002B35EE">
                    <w:rPr>
                      <w:rFonts w:ascii="Gadugi" w:hAnsi="Gadugi"/>
                      <w:color w:val="auto"/>
                      <w:sz w:val="22"/>
                      <w:szCs w:val="22"/>
                      <w:lang w:eastAsia="en-GB" w:bidi="ar-SA"/>
                    </w:rPr>
                    <w:t xml:space="preserve">something that doesn’t </w:t>
                  </w:r>
                  <w:r w:rsidR="00E1402F">
                    <w:rPr>
                      <w:rFonts w:ascii="Gadugi" w:hAnsi="Gadugi"/>
                      <w:color w:val="auto"/>
                      <w:sz w:val="22"/>
                      <w:szCs w:val="22"/>
                      <w:lang w:eastAsia="en-GB" w:bidi="ar-SA"/>
                    </w:rPr>
                    <w:t xml:space="preserve">relate to the video or the topic then support is needed early on. </w:t>
                  </w:r>
                </w:p>
              </w:tc>
            </w:tr>
            <w:tr w:rsidR="001E4C36" w14:paraId="6E0E57B8" w14:textId="77777777" w:rsidTr="00583820">
              <w:trPr>
                <w:trHeight w:val="1067"/>
              </w:trPr>
              <w:tc>
                <w:tcPr>
                  <w:tcW w:w="3230" w:type="dxa"/>
                </w:tcPr>
                <w:p w14:paraId="027C3E67" w14:textId="77777777" w:rsidR="001E4C36" w:rsidRDefault="001E4C36" w:rsidP="00583820">
                  <w:pPr>
                    <w:pStyle w:val="Heading1"/>
                    <w:outlineLvl w:val="0"/>
                    <w:rPr>
                      <w:b/>
                      <w:bCs/>
                      <w:sz w:val="26"/>
                      <w:szCs w:val="26"/>
                      <w:lang w:eastAsia="en-GB" w:bidi="ar-SA"/>
                    </w:rPr>
                  </w:pPr>
                  <w:r w:rsidRPr="009A2487">
                    <w:rPr>
                      <w:rFonts w:ascii="Gadugi" w:hAnsi="Gadugi"/>
                      <w:color w:val="auto"/>
                      <w:sz w:val="22"/>
                      <w:szCs w:val="22"/>
                      <w:lang w:val="en-US" w:eastAsia="en-GB" w:bidi="ar-SA"/>
                    </w:rPr>
                    <w:t>The lesson cycle requires a device for watching videos, glass beakers and a projector.</w:t>
                  </w:r>
                </w:p>
              </w:tc>
              <w:tc>
                <w:tcPr>
                  <w:tcW w:w="1617" w:type="dxa"/>
                </w:tcPr>
                <w:p w14:paraId="7372AC56" w14:textId="77777777" w:rsidR="001E4C36" w:rsidRPr="00632EFC" w:rsidRDefault="001E4C36" w:rsidP="00583820">
                  <w:pPr>
                    <w:pStyle w:val="Heading1"/>
                    <w:outlineLvl w:val="0"/>
                    <w:rPr>
                      <w:rFonts w:ascii="Gadugi" w:hAnsi="Gadugi"/>
                      <w:color w:val="auto"/>
                      <w:sz w:val="22"/>
                      <w:szCs w:val="22"/>
                      <w:lang w:eastAsia="en-GB" w:bidi="ar-SA"/>
                    </w:rPr>
                  </w:pPr>
                  <w:r w:rsidRPr="00632EFC">
                    <w:rPr>
                      <w:rFonts w:ascii="Gadugi" w:hAnsi="Gadugi"/>
                      <w:color w:val="auto"/>
                      <w:sz w:val="22"/>
                      <w:szCs w:val="22"/>
                      <w:lang w:eastAsia="en-GB" w:bidi="ar-SA"/>
                    </w:rPr>
                    <w:t>FALSE</w:t>
                  </w:r>
                </w:p>
              </w:tc>
              <w:tc>
                <w:tcPr>
                  <w:tcW w:w="4845" w:type="dxa"/>
                </w:tcPr>
                <w:p w14:paraId="114A64EB" w14:textId="77777777" w:rsidR="001E4C36" w:rsidRPr="00632EF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In this lesson</w:t>
                  </w:r>
                  <w:r w:rsidRPr="00632EFC">
                    <w:rPr>
                      <w:rFonts w:ascii="Gadugi" w:hAnsi="Gadugi"/>
                      <w:color w:val="auto"/>
                      <w:sz w:val="22"/>
                      <w:szCs w:val="22"/>
                      <w:lang w:eastAsia="en-GB" w:bidi="ar-SA"/>
                    </w:rPr>
                    <w:t xml:space="preserve"> students need a device </w:t>
                  </w:r>
                  <w:r>
                    <w:rPr>
                      <w:rFonts w:ascii="Gadugi" w:hAnsi="Gadugi"/>
                      <w:color w:val="auto"/>
                      <w:sz w:val="22"/>
                      <w:szCs w:val="22"/>
                      <w:lang w:eastAsia="en-GB" w:bidi="ar-SA"/>
                    </w:rPr>
                    <w:t>to</w:t>
                  </w:r>
                  <w:r w:rsidRPr="00632EFC">
                    <w:rPr>
                      <w:rFonts w:ascii="Gadugi" w:hAnsi="Gadugi"/>
                      <w:color w:val="auto"/>
                      <w:sz w:val="22"/>
                      <w:szCs w:val="22"/>
                      <w:lang w:eastAsia="en-GB" w:bidi="ar-SA"/>
                    </w:rPr>
                    <w:t xml:space="preserve"> watch </w:t>
                  </w:r>
                  <w:r>
                    <w:rPr>
                      <w:rFonts w:ascii="Gadugi" w:hAnsi="Gadugi"/>
                      <w:color w:val="auto"/>
                      <w:sz w:val="22"/>
                      <w:szCs w:val="22"/>
                      <w:lang w:eastAsia="en-GB" w:bidi="ar-SA"/>
                    </w:rPr>
                    <w:t xml:space="preserve">the </w:t>
                  </w:r>
                  <w:r w:rsidRPr="00632EFC">
                    <w:rPr>
                      <w:rFonts w:ascii="Gadugi" w:hAnsi="Gadugi"/>
                      <w:color w:val="auto"/>
                      <w:sz w:val="22"/>
                      <w:szCs w:val="22"/>
                      <w:lang w:eastAsia="en-GB" w:bidi="ar-SA"/>
                    </w:rPr>
                    <w:t>video</w:t>
                  </w:r>
                  <w:r>
                    <w:rPr>
                      <w:rFonts w:ascii="Gadugi" w:hAnsi="Gadugi"/>
                      <w:color w:val="auto"/>
                      <w:sz w:val="22"/>
                      <w:szCs w:val="22"/>
                      <w:lang w:eastAsia="en-GB" w:bidi="ar-SA"/>
                    </w:rPr>
                    <w:t xml:space="preserve"> prior to the lesson. The</w:t>
                  </w:r>
                  <w:r w:rsidRPr="00632EFC">
                    <w:rPr>
                      <w:rFonts w:ascii="Gadugi" w:hAnsi="Gadugi"/>
                      <w:color w:val="auto"/>
                      <w:sz w:val="22"/>
                      <w:szCs w:val="22"/>
                      <w:lang w:eastAsia="en-GB" w:bidi="ar-SA"/>
                    </w:rPr>
                    <w:t xml:space="preserve"> experiment </w:t>
                  </w:r>
                  <w:r>
                    <w:rPr>
                      <w:rFonts w:ascii="Gadugi" w:hAnsi="Gadugi"/>
                      <w:color w:val="auto"/>
                      <w:sz w:val="22"/>
                      <w:szCs w:val="22"/>
                      <w:lang w:eastAsia="en-GB" w:bidi="ar-SA"/>
                    </w:rPr>
                    <w:t xml:space="preserve">in class </w:t>
                  </w:r>
                  <w:r w:rsidRPr="00632EFC">
                    <w:rPr>
                      <w:rFonts w:ascii="Gadugi" w:hAnsi="Gadugi"/>
                      <w:color w:val="auto"/>
                      <w:sz w:val="22"/>
                      <w:szCs w:val="22"/>
                      <w:lang w:eastAsia="en-GB" w:bidi="ar-SA"/>
                    </w:rPr>
                    <w:t>requires glass beakers. A projector is not required.</w:t>
                  </w:r>
                  <w:r>
                    <w:rPr>
                      <w:rFonts w:ascii="Gadugi" w:hAnsi="Gadugi"/>
                      <w:color w:val="auto"/>
                      <w:sz w:val="22"/>
                      <w:szCs w:val="22"/>
                      <w:lang w:eastAsia="en-GB" w:bidi="ar-SA"/>
                    </w:rPr>
                    <w:t xml:space="preserve"> </w:t>
                  </w:r>
                </w:p>
              </w:tc>
            </w:tr>
            <w:tr w:rsidR="001E4C36" w14:paraId="4A030F25" w14:textId="77777777" w:rsidTr="00583820">
              <w:tc>
                <w:tcPr>
                  <w:tcW w:w="3230" w:type="dxa"/>
                </w:tcPr>
                <w:p w14:paraId="37483192" w14:textId="77777777" w:rsidR="001E4C36" w:rsidRDefault="001E4C36" w:rsidP="00583820">
                  <w:pPr>
                    <w:pStyle w:val="Heading1"/>
                    <w:outlineLvl w:val="0"/>
                    <w:rPr>
                      <w:b/>
                      <w:bCs/>
                      <w:sz w:val="26"/>
                      <w:szCs w:val="26"/>
                      <w:lang w:eastAsia="en-GB" w:bidi="ar-SA"/>
                    </w:rPr>
                  </w:pPr>
                  <w:r w:rsidRPr="009A2487">
                    <w:rPr>
                      <w:rFonts w:ascii="Gadugi" w:hAnsi="Gadugi"/>
                      <w:color w:val="auto"/>
                      <w:sz w:val="22"/>
                      <w:szCs w:val="22"/>
                      <w:lang w:val="en-US" w:eastAsia="en-GB" w:bidi="ar-SA"/>
                    </w:rPr>
                    <w:t>This sort of lesson is only suitable for older children.</w:t>
                  </w:r>
                </w:p>
              </w:tc>
              <w:tc>
                <w:tcPr>
                  <w:tcW w:w="1617" w:type="dxa"/>
                </w:tcPr>
                <w:p w14:paraId="67A26E1A" w14:textId="77777777" w:rsidR="001E4C36" w:rsidRPr="00632EF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TRUE/FALS</w:t>
                  </w:r>
                  <w:r w:rsidRPr="00632EFC">
                    <w:rPr>
                      <w:rFonts w:ascii="Gadugi" w:hAnsi="Gadugi"/>
                      <w:color w:val="auto"/>
                      <w:sz w:val="22"/>
                      <w:szCs w:val="22"/>
                      <w:lang w:eastAsia="en-GB" w:bidi="ar-SA"/>
                    </w:rPr>
                    <w:t>E</w:t>
                  </w:r>
                </w:p>
              </w:tc>
              <w:tc>
                <w:tcPr>
                  <w:tcW w:w="4845" w:type="dxa"/>
                </w:tcPr>
                <w:p w14:paraId="5D66C0E6" w14:textId="77777777" w:rsidR="001E4C36" w:rsidRPr="00632EFC" w:rsidRDefault="001E4C36" w:rsidP="00583820">
                  <w:pPr>
                    <w:pStyle w:val="Heading1"/>
                    <w:outlineLvl w:val="0"/>
                    <w:rPr>
                      <w:rFonts w:ascii="Gadugi" w:hAnsi="Gadugi"/>
                      <w:color w:val="auto"/>
                      <w:sz w:val="22"/>
                      <w:szCs w:val="22"/>
                      <w:lang w:eastAsia="en-GB" w:bidi="ar-SA"/>
                    </w:rPr>
                  </w:pPr>
                  <w:r w:rsidRPr="00632EFC">
                    <w:rPr>
                      <w:rFonts w:ascii="Gadugi" w:hAnsi="Gadugi"/>
                      <w:color w:val="auto"/>
                      <w:sz w:val="22"/>
                      <w:szCs w:val="22"/>
                      <w:lang w:eastAsia="en-GB" w:bidi="ar-SA"/>
                    </w:rPr>
                    <w:t>Th</w:t>
                  </w:r>
                  <w:r>
                    <w:rPr>
                      <w:rFonts w:ascii="Gadugi" w:hAnsi="Gadugi"/>
                      <w:color w:val="auto"/>
                      <w:sz w:val="22"/>
                      <w:szCs w:val="22"/>
                      <w:lang w:eastAsia="en-GB" w:bidi="ar-SA"/>
                    </w:rPr>
                    <w:t xml:space="preserve">e teacher can ensure that the lesson content is pitched for younger learners. The teacher would choose a simpler video and perhaps model the activity rather than allowing students to experiment with fire. </w:t>
                  </w:r>
                </w:p>
              </w:tc>
            </w:tr>
            <w:tr w:rsidR="001E4C36" w14:paraId="591EC7F4" w14:textId="77777777" w:rsidTr="00583820">
              <w:tc>
                <w:tcPr>
                  <w:tcW w:w="3230" w:type="dxa"/>
                </w:tcPr>
                <w:p w14:paraId="7268E53E" w14:textId="77777777" w:rsidR="001E4C36" w:rsidRPr="009A2487" w:rsidRDefault="001E4C36" w:rsidP="00583820">
                  <w:pPr>
                    <w:pStyle w:val="Heading1"/>
                    <w:outlineLvl w:val="0"/>
                    <w:rPr>
                      <w:rFonts w:ascii="Gadugi" w:hAnsi="Gadugi"/>
                      <w:color w:val="auto"/>
                      <w:sz w:val="22"/>
                      <w:szCs w:val="22"/>
                      <w:lang w:eastAsia="en-GB" w:bidi="ar-SA"/>
                    </w:rPr>
                  </w:pPr>
                  <w:r w:rsidRPr="009A2487">
                    <w:rPr>
                      <w:rFonts w:ascii="Gadugi" w:hAnsi="Gadugi"/>
                      <w:color w:val="auto"/>
                      <w:sz w:val="22"/>
                      <w:szCs w:val="22"/>
                      <w:lang w:val="en-US" w:eastAsia="en-GB" w:bidi="ar-SA"/>
                    </w:rPr>
                    <w:t>Children are encouraged to use thinking skills before the lesson.</w:t>
                  </w:r>
                </w:p>
              </w:tc>
              <w:tc>
                <w:tcPr>
                  <w:tcW w:w="1617" w:type="dxa"/>
                </w:tcPr>
                <w:p w14:paraId="3D2F5D75" w14:textId="77777777" w:rsidR="001E4C36" w:rsidRPr="000678CC" w:rsidRDefault="001E4C36" w:rsidP="00583820">
                  <w:pPr>
                    <w:pStyle w:val="Heading1"/>
                    <w:outlineLvl w:val="0"/>
                    <w:rPr>
                      <w:rFonts w:ascii="Gadugi" w:hAnsi="Gadugi"/>
                      <w:color w:val="auto"/>
                      <w:sz w:val="22"/>
                      <w:szCs w:val="22"/>
                      <w:lang w:eastAsia="en-GB" w:bidi="ar-SA"/>
                    </w:rPr>
                  </w:pPr>
                  <w:r w:rsidRPr="000678CC">
                    <w:rPr>
                      <w:rFonts w:ascii="Gadugi" w:hAnsi="Gadugi"/>
                      <w:color w:val="auto"/>
                      <w:sz w:val="22"/>
                      <w:szCs w:val="22"/>
                      <w:lang w:eastAsia="en-GB" w:bidi="ar-SA"/>
                    </w:rPr>
                    <w:t>TRUE</w:t>
                  </w:r>
                </w:p>
              </w:tc>
              <w:tc>
                <w:tcPr>
                  <w:tcW w:w="4845" w:type="dxa"/>
                </w:tcPr>
                <w:p w14:paraId="5D211490" w14:textId="77777777" w:rsidR="001E4C36" w:rsidRPr="000678C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 xml:space="preserve">By providing the students with comprehension questions, the teacher is encouraging students to think about what they have watched in the video. </w:t>
                  </w:r>
                </w:p>
              </w:tc>
            </w:tr>
            <w:tr w:rsidR="001E4C36" w14:paraId="454641EB" w14:textId="77777777" w:rsidTr="00583820">
              <w:tc>
                <w:tcPr>
                  <w:tcW w:w="3230" w:type="dxa"/>
                </w:tcPr>
                <w:p w14:paraId="0CE9CE36" w14:textId="77777777" w:rsidR="001E4C36" w:rsidRPr="009A2487" w:rsidRDefault="001E4C36" w:rsidP="00583820">
                  <w:pPr>
                    <w:pStyle w:val="Heading1"/>
                    <w:outlineLvl w:val="0"/>
                    <w:rPr>
                      <w:rFonts w:ascii="Gadugi" w:hAnsi="Gadugi"/>
                      <w:color w:val="auto"/>
                      <w:sz w:val="22"/>
                      <w:szCs w:val="22"/>
                      <w:lang w:eastAsia="en-GB" w:bidi="ar-SA"/>
                    </w:rPr>
                  </w:pPr>
                  <w:r w:rsidRPr="009A2487">
                    <w:rPr>
                      <w:rFonts w:ascii="Gadugi" w:hAnsi="Gadugi"/>
                      <w:color w:val="auto"/>
                      <w:sz w:val="22"/>
                      <w:szCs w:val="22"/>
                      <w:lang w:val="en-US" w:eastAsia="en-GB" w:bidi="ar-SA"/>
                    </w:rPr>
                    <w:t>The teacher has not really taught anything in the lesson.</w:t>
                  </w:r>
                </w:p>
              </w:tc>
              <w:tc>
                <w:tcPr>
                  <w:tcW w:w="1617" w:type="dxa"/>
                </w:tcPr>
                <w:p w14:paraId="009896AF" w14:textId="77777777" w:rsidR="001E4C36" w:rsidRPr="000678C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FALSE</w:t>
                  </w:r>
                </w:p>
              </w:tc>
              <w:tc>
                <w:tcPr>
                  <w:tcW w:w="4845" w:type="dxa"/>
                </w:tcPr>
                <w:p w14:paraId="78D9595D" w14:textId="77777777" w:rsidR="001E4C36" w:rsidRPr="000678C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 xml:space="preserve">The teacher has used the lesson time to facilitate group discussion, enabling students to analyse what they have already learnt. They are then given the opportunity to apply that learning and the teacher asks questions to encourage students to explore and discuss. </w:t>
                  </w:r>
                </w:p>
              </w:tc>
            </w:tr>
            <w:tr w:rsidR="001E4C36" w14:paraId="36BA2D59" w14:textId="77777777" w:rsidTr="00583820">
              <w:tc>
                <w:tcPr>
                  <w:tcW w:w="3230" w:type="dxa"/>
                </w:tcPr>
                <w:p w14:paraId="335BA06D" w14:textId="77777777" w:rsidR="001E4C36" w:rsidRPr="009A2487" w:rsidRDefault="001E4C36" w:rsidP="00583820">
                  <w:pPr>
                    <w:pStyle w:val="Heading1"/>
                    <w:outlineLvl w:val="0"/>
                    <w:rPr>
                      <w:rFonts w:ascii="Gadugi" w:hAnsi="Gadugi"/>
                      <w:color w:val="auto"/>
                      <w:sz w:val="22"/>
                      <w:szCs w:val="22"/>
                      <w:lang w:eastAsia="en-GB" w:bidi="ar-SA"/>
                    </w:rPr>
                  </w:pPr>
                  <w:r w:rsidRPr="009A2487">
                    <w:rPr>
                      <w:rFonts w:ascii="Gadugi" w:hAnsi="Gadugi"/>
                      <w:color w:val="auto"/>
                      <w:sz w:val="22"/>
                      <w:szCs w:val="22"/>
                      <w:lang w:val="en-US" w:eastAsia="en-GB" w:bidi="ar-SA"/>
                    </w:rPr>
                    <w:t>The learners are given an opportunity to check and confirm their understanding both in and out of the lesson.</w:t>
                  </w:r>
                </w:p>
              </w:tc>
              <w:tc>
                <w:tcPr>
                  <w:tcW w:w="1617" w:type="dxa"/>
                </w:tcPr>
                <w:p w14:paraId="5D263715" w14:textId="77777777" w:rsidR="001E4C36" w:rsidRPr="000678C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TRUE</w:t>
                  </w:r>
                </w:p>
              </w:tc>
              <w:tc>
                <w:tcPr>
                  <w:tcW w:w="4845" w:type="dxa"/>
                </w:tcPr>
                <w:p w14:paraId="1E1C1765" w14:textId="27E6C034" w:rsidR="001E4C36" w:rsidRPr="000678CC" w:rsidRDefault="001E4C36" w:rsidP="00583820">
                  <w:pPr>
                    <w:pStyle w:val="Heading1"/>
                    <w:outlineLvl w:val="0"/>
                    <w:rPr>
                      <w:rFonts w:ascii="Gadugi" w:hAnsi="Gadugi"/>
                      <w:color w:val="auto"/>
                      <w:sz w:val="22"/>
                      <w:szCs w:val="22"/>
                      <w:lang w:eastAsia="en-GB" w:bidi="ar-SA"/>
                    </w:rPr>
                  </w:pPr>
                  <w:r>
                    <w:rPr>
                      <w:rFonts w:ascii="Gadugi" w:hAnsi="Gadugi"/>
                      <w:color w:val="auto"/>
                      <w:sz w:val="22"/>
                      <w:szCs w:val="22"/>
                      <w:lang w:eastAsia="en-GB" w:bidi="ar-SA"/>
                    </w:rPr>
                    <w:t xml:space="preserve">Students are encouraged to watch the video and answer comprehension questions prior to the lesson with their peers. There are plenty of opportunities to discuss and ask questions in the </w:t>
                  </w:r>
                  <w:r w:rsidR="009C2553">
                    <w:rPr>
                      <w:rFonts w:ascii="Gadugi" w:hAnsi="Gadugi"/>
                      <w:color w:val="auto"/>
                      <w:sz w:val="22"/>
                      <w:szCs w:val="22"/>
                      <w:lang w:eastAsia="en-GB" w:bidi="ar-SA"/>
                    </w:rPr>
                    <w:t xml:space="preserve">application part of the lesson. </w:t>
                  </w:r>
                  <w:r>
                    <w:rPr>
                      <w:rFonts w:ascii="Gadugi" w:hAnsi="Gadugi"/>
                      <w:color w:val="auto"/>
                      <w:sz w:val="22"/>
                      <w:szCs w:val="22"/>
                      <w:lang w:eastAsia="en-GB" w:bidi="ar-SA"/>
                    </w:rPr>
                    <w:t xml:space="preserve">practical lesson. </w:t>
                  </w:r>
                </w:p>
              </w:tc>
            </w:tr>
          </w:tbl>
          <w:p w14:paraId="1F6A76E4" w14:textId="77777777" w:rsidR="001E4C36" w:rsidRPr="00DA0189" w:rsidRDefault="001E4C36" w:rsidP="00583820">
            <w:pPr>
              <w:autoSpaceDE w:val="0"/>
              <w:autoSpaceDN w:val="0"/>
              <w:adjustRightInd w:val="0"/>
              <w:rPr>
                <w:rFonts w:ascii="Gadugi" w:hAnsi="Gadugi" w:cs="Calibri"/>
                <w:color w:val="000000" w:themeColor="text1"/>
                <w:kern w:val="1"/>
                <w:sz w:val="22"/>
                <w:lang w:val="en-US" w:eastAsia="en-GB" w:bidi="ar-SA"/>
              </w:rPr>
            </w:pPr>
          </w:p>
          <w:p w14:paraId="525FCE36" w14:textId="77777777" w:rsidR="001E4C36" w:rsidRPr="0064381B" w:rsidRDefault="001E4C36" w:rsidP="00583820">
            <w:pPr>
              <w:autoSpaceDE w:val="0"/>
              <w:autoSpaceDN w:val="0"/>
              <w:adjustRightInd w:val="0"/>
              <w:rPr>
                <w:rFonts w:cs="Calibri"/>
                <w:b/>
                <w:bCs/>
                <w:color w:val="000000" w:themeColor="text1"/>
                <w:kern w:val="1"/>
                <w:lang w:val="en-US" w:eastAsia="en-GB" w:bidi="ar-SA"/>
              </w:rPr>
            </w:pPr>
            <w:r>
              <w:rPr>
                <w:rFonts w:cs="Calibri"/>
                <w:color w:val="000000" w:themeColor="text1"/>
                <w:kern w:val="1"/>
                <w:lang w:eastAsia="en-GB" w:bidi="ar-SA"/>
              </w:rPr>
              <w:t xml:space="preserve"> </w:t>
            </w:r>
          </w:p>
        </w:tc>
      </w:tr>
    </w:tbl>
    <w:p w14:paraId="5494F9AA" w14:textId="61FC24E8" w:rsidR="001E4C36" w:rsidRDefault="001E4C36" w:rsidP="005416A9">
      <w:pPr>
        <w:spacing w:line="240" w:lineRule="auto"/>
        <w:rPr>
          <w:rFonts w:eastAsia="Times New Roman" w:cstheme="minorHAnsi"/>
          <w:b/>
          <w:color w:val="4472C4" w:themeColor="accent1"/>
          <w:szCs w:val="24"/>
          <w:lang w:val="en-GB" w:eastAsia="ja-JP" w:bidi="ar-SA"/>
        </w:rPr>
      </w:pPr>
    </w:p>
    <w:p w14:paraId="2120D09E" w14:textId="77777777" w:rsidR="001E4C36" w:rsidRDefault="001E4C36" w:rsidP="005416A9">
      <w:pPr>
        <w:spacing w:line="240" w:lineRule="auto"/>
        <w:rPr>
          <w:rFonts w:eastAsia="Times New Roman" w:cstheme="minorHAnsi"/>
          <w:b/>
          <w:color w:val="4472C4" w:themeColor="accent1"/>
          <w:szCs w:val="24"/>
          <w:lang w:val="en-GB" w:eastAsia="ja-JP" w:bidi="ar-SA"/>
        </w:rPr>
      </w:pPr>
    </w:p>
    <w:tbl>
      <w:tblPr>
        <w:tblStyle w:val="TableGrid"/>
        <w:tblW w:w="9918" w:type="dxa"/>
        <w:tblLook w:val="04A0" w:firstRow="1" w:lastRow="0" w:firstColumn="1" w:lastColumn="0" w:noHBand="0" w:noVBand="1"/>
      </w:tblPr>
      <w:tblGrid>
        <w:gridCol w:w="9918"/>
      </w:tblGrid>
      <w:tr w:rsidR="004F42AE" w:rsidRPr="00AA5EC4" w14:paraId="4022E3AC" w14:textId="77777777" w:rsidTr="00D27108">
        <w:trPr>
          <w:trHeight w:val="1586"/>
        </w:trPr>
        <w:tc>
          <w:tcPr>
            <w:tcW w:w="9918" w:type="dxa"/>
            <w:shd w:val="clear" w:color="auto" w:fill="E2EFD9" w:themeFill="accent6" w:themeFillTint="33"/>
          </w:tcPr>
          <w:p w14:paraId="2CB48ED9" w14:textId="097B800E" w:rsidR="004F42AE" w:rsidRPr="005029F0" w:rsidRDefault="009D5718" w:rsidP="00BF2F7C">
            <w:pPr>
              <w:pStyle w:val="Heading1"/>
              <w:outlineLvl w:val="0"/>
              <w:rPr>
                <w:b/>
                <w:bCs/>
                <w:sz w:val="28"/>
                <w:szCs w:val="28"/>
                <w:lang w:val="en-US" w:eastAsia="en-GB" w:bidi="ar-SA"/>
              </w:rPr>
            </w:pPr>
            <w:bookmarkStart w:id="15" w:name="_Hlk71732573"/>
            <w:r w:rsidRPr="005029F0">
              <w:rPr>
                <w:noProof/>
                <w:sz w:val="28"/>
                <w:szCs w:val="28"/>
              </w:rPr>
              <w:lastRenderedPageBreak/>
              <w:drawing>
                <wp:anchor distT="0" distB="0" distL="114300" distR="114300" simplePos="0" relativeHeight="252094464" behindDoc="0" locked="0" layoutInCell="1" allowOverlap="1" wp14:anchorId="17117B6B" wp14:editId="2D8202C5">
                  <wp:simplePos x="0" y="0"/>
                  <wp:positionH relativeFrom="column">
                    <wp:posOffset>5292725</wp:posOffset>
                  </wp:positionH>
                  <wp:positionV relativeFrom="paragraph">
                    <wp:posOffset>-188595</wp:posOffset>
                  </wp:positionV>
                  <wp:extent cx="940435" cy="1221071"/>
                  <wp:effectExtent l="0" t="0" r="0" b="0"/>
                  <wp:wrapNone/>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953729" cy="1238332"/>
                          </a:xfrm>
                          <a:prstGeom prst="rect">
                            <a:avLst/>
                          </a:prstGeom>
                          <a:noFill/>
                        </pic:spPr>
                      </pic:pic>
                    </a:graphicData>
                  </a:graphic>
                  <wp14:sizeRelH relativeFrom="margin">
                    <wp14:pctWidth>0</wp14:pctWidth>
                  </wp14:sizeRelH>
                  <wp14:sizeRelV relativeFrom="margin">
                    <wp14:pctHeight>0</wp14:pctHeight>
                  </wp14:sizeRelV>
                </wp:anchor>
              </w:drawing>
            </w:r>
            <w:r w:rsidR="004F42AE" w:rsidRPr="005029F0">
              <w:rPr>
                <w:b/>
                <w:bCs/>
                <w:sz w:val="28"/>
                <w:szCs w:val="28"/>
                <w:lang w:val="en-US" w:eastAsia="en-GB" w:bidi="ar-SA"/>
              </w:rPr>
              <w:t xml:space="preserve">Activity </w:t>
            </w:r>
            <w:r w:rsidR="00085A42">
              <w:rPr>
                <w:b/>
                <w:bCs/>
                <w:sz w:val="28"/>
                <w:szCs w:val="28"/>
                <w:lang w:val="en-US" w:eastAsia="en-GB" w:bidi="ar-SA"/>
              </w:rPr>
              <w:t>7</w:t>
            </w:r>
            <w:r w:rsidR="004F42AE" w:rsidRPr="005029F0">
              <w:rPr>
                <w:b/>
                <w:bCs/>
                <w:sz w:val="28"/>
                <w:szCs w:val="28"/>
                <w:lang w:val="en-US" w:eastAsia="en-GB" w:bidi="ar-SA"/>
              </w:rPr>
              <w:t>.</w:t>
            </w:r>
            <w:r w:rsidR="009C2553">
              <w:rPr>
                <w:b/>
                <w:bCs/>
                <w:sz w:val="28"/>
                <w:szCs w:val="28"/>
                <w:lang w:val="en-US" w:eastAsia="en-GB" w:bidi="ar-SA"/>
              </w:rPr>
              <w:t>3</w:t>
            </w:r>
            <w:r w:rsidR="004F42AE" w:rsidRPr="005029F0">
              <w:rPr>
                <w:b/>
                <w:bCs/>
                <w:sz w:val="28"/>
                <w:szCs w:val="28"/>
                <w:lang w:val="en-US" w:eastAsia="en-GB" w:bidi="ar-SA"/>
              </w:rPr>
              <w:t xml:space="preserve"> </w:t>
            </w:r>
            <w:r w:rsidR="00D27108" w:rsidRPr="005029F0">
              <w:rPr>
                <w:b/>
                <w:bCs/>
                <w:sz w:val="28"/>
                <w:szCs w:val="28"/>
                <w:lang w:val="en-US" w:eastAsia="en-GB" w:bidi="ar-SA"/>
              </w:rPr>
              <w:t>–</w:t>
            </w:r>
            <w:r w:rsidR="004F42AE" w:rsidRPr="005029F0">
              <w:rPr>
                <w:b/>
                <w:bCs/>
                <w:sz w:val="28"/>
                <w:szCs w:val="28"/>
                <w:lang w:val="en-US" w:eastAsia="en-GB" w:bidi="ar-SA"/>
              </w:rPr>
              <w:t xml:space="preserve"> </w:t>
            </w:r>
            <w:r w:rsidR="00D27108" w:rsidRPr="005029F0">
              <w:rPr>
                <w:b/>
                <w:bCs/>
                <w:sz w:val="28"/>
                <w:szCs w:val="28"/>
                <w:lang w:val="en-US" w:eastAsia="en-GB" w:bidi="ar-SA"/>
              </w:rPr>
              <w:t>What is flipped learning?</w:t>
            </w:r>
            <w:r w:rsidR="00320667">
              <w:rPr>
                <w:b/>
                <w:bCs/>
                <w:sz w:val="28"/>
                <w:szCs w:val="28"/>
                <w:lang w:val="en-US" w:eastAsia="en-GB" w:bidi="ar-SA"/>
              </w:rPr>
              <w:t xml:space="preserve"> (10 minutes)</w:t>
            </w:r>
          </w:p>
          <w:p w14:paraId="416C693C" w14:textId="003C9521" w:rsidR="004F42AE" w:rsidRPr="009D5718" w:rsidRDefault="004F42AE" w:rsidP="00BF2F7C">
            <w:pPr>
              <w:autoSpaceDE w:val="0"/>
              <w:autoSpaceDN w:val="0"/>
              <w:adjustRightInd w:val="0"/>
              <w:rPr>
                <w:rFonts w:ascii="Gadugi" w:hAnsi="Gadugi" w:cs="Calibri"/>
                <w:color w:val="000000" w:themeColor="text1"/>
                <w:kern w:val="1"/>
                <w:lang w:val="en-US" w:eastAsia="en-GB" w:bidi="ar-SA"/>
              </w:rPr>
            </w:pPr>
          </w:p>
          <w:p w14:paraId="09460289" w14:textId="1E8A63A5" w:rsidR="00320667" w:rsidRDefault="001B1A28" w:rsidP="00320667">
            <w:pPr>
              <w:textAlignment w:val="baseline"/>
              <w:rPr>
                <w:rFonts w:ascii="Gadugi" w:eastAsia="Times New Roman" w:hAnsi="Gadugi" w:cs="Segoe UI"/>
                <w:color w:val="000000"/>
                <w:sz w:val="22"/>
                <w:lang w:bidi="ar-SA"/>
              </w:rPr>
            </w:pPr>
            <w:r w:rsidRPr="009D5718">
              <w:rPr>
                <w:rFonts w:ascii="Gadugi" w:hAnsi="Gadugi" w:cs="Calibri"/>
                <w:color w:val="000000" w:themeColor="text1"/>
                <w:kern w:val="1"/>
                <w:sz w:val="22"/>
                <w:lang w:val="en-US" w:eastAsia="en-GB" w:bidi="ar-SA"/>
              </w:rPr>
              <w:t>In the previous reading task</w:t>
            </w:r>
            <w:r w:rsidR="00485012" w:rsidRPr="009D5718">
              <w:rPr>
                <w:rFonts w:ascii="Gadugi" w:hAnsi="Gadugi" w:cs="Calibri"/>
                <w:color w:val="000000" w:themeColor="text1"/>
                <w:kern w:val="1"/>
                <w:sz w:val="22"/>
                <w:lang w:val="en-US" w:eastAsia="en-GB" w:bidi="ar-SA"/>
              </w:rPr>
              <w:t xml:space="preserve"> </w:t>
            </w:r>
            <w:r w:rsidRPr="009D5718">
              <w:rPr>
                <w:rFonts w:ascii="Gadugi" w:hAnsi="Gadugi" w:cs="Calibri"/>
                <w:color w:val="000000" w:themeColor="text1"/>
                <w:kern w:val="1"/>
                <w:sz w:val="22"/>
                <w:lang w:val="en-US" w:eastAsia="en-GB" w:bidi="ar-SA"/>
              </w:rPr>
              <w:t xml:space="preserve">you learnt </w:t>
            </w:r>
            <w:r w:rsidR="00D27108" w:rsidRPr="009D5718">
              <w:rPr>
                <w:rFonts w:ascii="Gadugi" w:hAnsi="Gadugi" w:cs="Calibri"/>
                <w:color w:val="000000" w:themeColor="text1"/>
                <w:kern w:val="1"/>
                <w:sz w:val="22"/>
                <w:lang w:val="en-US" w:eastAsia="en-GB" w:bidi="ar-SA"/>
              </w:rPr>
              <w:t>about flipped learning</w:t>
            </w:r>
            <w:r w:rsidRPr="009D5718">
              <w:rPr>
                <w:rFonts w:ascii="Gadugi" w:hAnsi="Gadugi" w:cs="Calibri"/>
                <w:color w:val="000000" w:themeColor="text1"/>
                <w:kern w:val="1"/>
                <w:sz w:val="22"/>
                <w:lang w:val="en-US" w:eastAsia="en-GB" w:bidi="ar-SA"/>
              </w:rPr>
              <w:t xml:space="preserve">. </w:t>
            </w:r>
            <w:r w:rsidR="00D27108" w:rsidRPr="009D5718">
              <w:rPr>
                <w:rFonts w:ascii="Gadugi" w:hAnsi="Gadugi" w:cs="Calibri"/>
                <w:color w:val="000000" w:themeColor="text1"/>
                <w:kern w:val="1"/>
                <w:sz w:val="22"/>
                <w:lang w:val="en-US" w:eastAsia="en-GB" w:bidi="ar-SA"/>
              </w:rPr>
              <w:t>Now watch the video below which will tell you some more about flipped learning.</w:t>
            </w:r>
            <w:r w:rsidR="00320667" w:rsidRPr="00ED0C79">
              <w:rPr>
                <w:rFonts w:ascii="Gadugi" w:eastAsia="Times New Roman" w:hAnsi="Gadugi" w:cs="Segoe UI"/>
                <w:color w:val="000000"/>
                <w:sz w:val="22"/>
                <w:lang w:bidi="ar-SA"/>
              </w:rPr>
              <w:t xml:space="preserve"> </w:t>
            </w:r>
            <w:r w:rsidR="0004163F">
              <w:rPr>
                <w:rFonts w:ascii="Gadugi" w:eastAsia="Times New Roman" w:hAnsi="Gadugi" w:cs="Segoe UI"/>
                <w:color w:val="000000"/>
                <w:sz w:val="22"/>
                <w:lang w:bidi="ar-SA"/>
              </w:rPr>
              <w:t xml:space="preserve">Some of the themes in this video were discussed in module 4. Take this opportunity to develop your thinking around </w:t>
            </w:r>
            <w:r w:rsidR="004F64EE">
              <w:rPr>
                <w:rFonts w:ascii="Gadugi" w:eastAsia="Times New Roman" w:hAnsi="Gadugi" w:cs="Segoe UI"/>
                <w:color w:val="000000"/>
                <w:sz w:val="22"/>
                <w:lang w:bidi="ar-SA"/>
              </w:rPr>
              <w:t xml:space="preserve">the time a teacher spends on exploring new ideas and demonstration. </w:t>
            </w:r>
          </w:p>
          <w:p w14:paraId="1D076183" w14:textId="77777777" w:rsidR="00320667" w:rsidRDefault="00320667" w:rsidP="00320667">
            <w:pPr>
              <w:textAlignment w:val="baseline"/>
              <w:rPr>
                <w:rFonts w:ascii="Gadugi" w:eastAsia="Times New Roman" w:hAnsi="Gadugi" w:cs="Segoe UI"/>
                <w:color w:val="000000"/>
                <w:sz w:val="22"/>
                <w:lang w:bidi="ar-SA"/>
              </w:rPr>
            </w:pPr>
          </w:p>
          <w:p w14:paraId="68F8C672" w14:textId="30A98A99" w:rsidR="00CA4937" w:rsidRPr="00320667" w:rsidRDefault="00320667" w:rsidP="00320667">
            <w:pPr>
              <w:textAlignment w:val="baseline"/>
              <w:rPr>
                <w:rFonts w:ascii="Gadugi" w:hAnsi="Gadugi" w:cs="CIDFont+F4"/>
                <w:sz w:val="22"/>
                <w:lang w:bidi="ar-SA"/>
              </w:rPr>
            </w:pPr>
            <w:r w:rsidRPr="00ED0C79">
              <w:rPr>
                <w:rFonts w:ascii="Gadugi" w:eastAsia="Times New Roman" w:hAnsi="Gadugi" w:cs="Segoe UI"/>
                <w:color w:val="000000"/>
                <w:sz w:val="22"/>
                <w:lang w:bidi="ar-SA"/>
              </w:rPr>
              <w:t xml:space="preserve">There are </w:t>
            </w:r>
            <w:r w:rsidRPr="00ED0C79">
              <w:rPr>
                <w:rFonts w:ascii="Gadugi" w:eastAsia="Times New Roman" w:hAnsi="Gadugi" w:cs="Segoe UI"/>
                <w:b/>
                <w:bCs/>
                <w:color w:val="000000"/>
                <w:sz w:val="22"/>
                <w:lang w:bidi="ar-SA"/>
              </w:rPr>
              <w:t>subtitles</w:t>
            </w:r>
            <w:r w:rsidRPr="00ED0C79">
              <w:rPr>
                <w:rFonts w:ascii="Gadugi" w:eastAsia="Times New Roman" w:hAnsi="Gadugi" w:cs="Segoe UI"/>
                <w:color w:val="000000"/>
                <w:sz w:val="22"/>
                <w:lang w:bidi="ar-SA"/>
              </w:rPr>
              <w:t xml:space="preserve"> for the video if you prefer to read what is being said. You can also open a </w:t>
            </w:r>
            <w:r w:rsidRPr="00ED0C79">
              <w:rPr>
                <w:rFonts w:ascii="Gadugi" w:eastAsia="Times New Roman" w:hAnsi="Gadugi" w:cs="Segoe UI"/>
                <w:b/>
                <w:bCs/>
                <w:color w:val="000000" w:themeColor="text1"/>
                <w:sz w:val="22"/>
                <w:lang w:bidi="ar-SA"/>
              </w:rPr>
              <w:t>transcript</w:t>
            </w:r>
            <w:r w:rsidRPr="00ED0C79">
              <w:rPr>
                <w:rFonts w:ascii="Gadugi" w:eastAsia="Times New Roman" w:hAnsi="Gadugi" w:cs="Segoe UI"/>
                <w:color w:val="000000"/>
                <w:sz w:val="22"/>
                <w:lang w:bidi="ar-SA"/>
              </w:rPr>
              <w:t xml:space="preserve"> for the video if you need more time to read.</w:t>
            </w:r>
            <w:r w:rsidRPr="00ED0C79">
              <w:rPr>
                <w:rFonts w:ascii="Gadugi" w:hAnsi="Gadugi" w:cs="CIDFont+F4"/>
                <w:sz w:val="22"/>
                <w:lang w:bidi="ar-SA"/>
              </w:rPr>
              <w:t xml:space="preserve"> </w:t>
            </w:r>
          </w:p>
          <w:p w14:paraId="1D27F1E2" w14:textId="392AC5E4" w:rsidR="00650445" w:rsidRDefault="00650445" w:rsidP="00BF2F7C">
            <w:pPr>
              <w:autoSpaceDE w:val="0"/>
              <w:autoSpaceDN w:val="0"/>
              <w:adjustRightInd w:val="0"/>
              <w:rPr>
                <w:noProof/>
              </w:rPr>
            </w:pPr>
          </w:p>
          <w:p w14:paraId="51BE2320" w14:textId="5EB95C7C" w:rsidR="00710E5C" w:rsidRDefault="00710E5C" w:rsidP="00BF2F7C">
            <w:pPr>
              <w:autoSpaceDE w:val="0"/>
              <w:autoSpaceDN w:val="0"/>
              <w:adjustRightInd w:val="0"/>
              <w:rPr>
                <w:rFonts w:cs="Calibri"/>
                <w:noProof/>
                <w:color w:val="000000" w:themeColor="text1"/>
                <w:kern w:val="1"/>
                <w:lang w:eastAsia="en-GB"/>
              </w:rPr>
            </w:pPr>
          </w:p>
          <w:p w14:paraId="48815A46" w14:textId="081DF57D" w:rsidR="00710E5C" w:rsidRDefault="00AA2A6C" w:rsidP="00BF2F7C">
            <w:pPr>
              <w:autoSpaceDE w:val="0"/>
              <w:autoSpaceDN w:val="0"/>
              <w:adjustRightInd w:val="0"/>
              <w:rPr>
                <w:rFonts w:cs="Calibri"/>
                <w:noProof/>
                <w:color w:val="000000" w:themeColor="text1"/>
                <w:kern w:val="1"/>
                <w:lang w:eastAsia="en-GB"/>
              </w:rPr>
            </w:pPr>
            <w:r>
              <w:rPr>
                <w:rFonts w:ascii="Gadugi" w:hAnsi="Gadugi" w:cs="Calibri"/>
                <w:noProof/>
                <w:color w:val="000000" w:themeColor="text1"/>
                <w:kern w:val="1"/>
                <w:sz w:val="22"/>
                <w:lang w:eastAsia="en-GB" w:bidi="ar-SA"/>
              </w:rPr>
              <w:drawing>
                <wp:anchor distT="0" distB="0" distL="114300" distR="114300" simplePos="0" relativeHeight="252276736" behindDoc="0" locked="0" layoutInCell="1" allowOverlap="1" wp14:anchorId="46F4F509" wp14:editId="02CAB7B9">
                  <wp:simplePos x="0" y="0"/>
                  <wp:positionH relativeFrom="column">
                    <wp:posOffset>1915795</wp:posOffset>
                  </wp:positionH>
                  <wp:positionV relativeFrom="paragraph">
                    <wp:posOffset>15875</wp:posOffset>
                  </wp:positionV>
                  <wp:extent cx="2089053" cy="1566790"/>
                  <wp:effectExtent l="0" t="0" r="6985" b="0"/>
                  <wp:wrapNone/>
                  <wp:docPr id="485" name="Video 485" descr="Flipped Classroom Explanation">
                    <a:hlinkClick xmlns:a="http://schemas.openxmlformats.org/drawingml/2006/main" r:id="rId39"/>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5" name="Video 485" descr="Flipped Classroom Explanation">
                            <a:hlinkClick r:id="rId39"/>
                          </pic:cNvPr>
                          <pic:cNvPicPr/>
                        </pic:nvPicPr>
                        <pic:blipFill>
                          <a:blip r:embed="rId40">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RD7E9IULn0Y?feature=oembed&quot; frameborder=&quot;0&quot; allow=&quot;accelerometer; autoplay; clipboard-write; encrypted-media; gyroscope; picture-in-picture&quot; allowfullscreen=&quot;&quot; sandbox=&quot;allow-scripts allow-same-origin allow-popups&quot;&gt;&lt;/iframe&gt;" h="113" w="200"/>
                              </a:ext>
                            </a:extLst>
                          </a:blip>
                          <a:stretch>
                            <a:fillRect/>
                          </a:stretch>
                        </pic:blipFill>
                        <pic:spPr>
                          <a:xfrm>
                            <a:off x="0" y="0"/>
                            <a:ext cx="2089053" cy="1566790"/>
                          </a:xfrm>
                          <a:prstGeom prst="rect">
                            <a:avLst/>
                          </a:prstGeom>
                        </pic:spPr>
                      </pic:pic>
                    </a:graphicData>
                  </a:graphic>
                </wp:anchor>
              </w:drawing>
            </w:r>
          </w:p>
          <w:p w14:paraId="7E96F58D" w14:textId="6709A9F9" w:rsidR="00710E5C" w:rsidRDefault="00710E5C" w:rsidP="00BF2F7C">
            <w:pPr>
              <w:autoSpaceDE w:val="0"/>
              <w:autoSpaceDN w:val="0"/>
              <w:adjustRightInd w:val="0"/>
              <w:rPr>
                <w:rFonts w:ascii="Gadugi" w:hAnsi="Gadugi" w:cs="Calibri"/>
                <w:color w:val="000000" w:themeColor="text1"/>
                <w:kern w:val="1"/>
                <w:sz w:val="22"/>
                <w:lang w:val="en-US" w:eastAsia="en-GB" w:bidi="ar-SA"/>
              </w:rPr>
            </w:pPr>
          </w:p>
          <w:p w14:paraId="16F38D63" w14:textId="64E151E8" w:rsidR="00650445" w:rsidRDefault="00650445" w:rsidP="00BF2F7C">
            <w:pPr>
              <w:autoSpaceDE w:val="0"/>
              <w:autoSpaceDN w:val="0"/>
              <w:adjustRightInd w:val="0"/>
              <w:rPr>
                <w:rFonts w:ascii="Gadugi" w:hAnsi="Gadugi" w:cs="Calibri"/>
                <w:color w:val="000000" w:themeColor="text1"/>
                <w:kern w:val="1"/>
                <w:sz w:val="22"/>
                <w:lang w:val="en-US" w:eastAsia="en-GB" w:bidi="ar-SA"/>
              </w:rPr>
            </w:pPr>
          </w:p>
          <w:p w14:paraId="11D2BA35" w14:textId="304741E5" w:rsidR="00650445" w:rsidRDefault="00650445" w:rsidP="00BF2F7C">
            <w:pPr>
              <w:autoSpaceDE w:val="0"/>
              <w:autoSpaceDN w:val="0"/>
              <w:adjustRightInd w:val="0"/>
              <w:rPr>
                <w:rFonts w:ascii="Gadugi" w:hAnsi="Gadugi" w:cs="Calibri"/>
                <w:color w:val="000000" w:themeColor="text1"/>
                <w:kern w:val="1"/>
                <w:sz w:val="22"/>
                <w:lang w:val="en-US" w:eastAsia="en-GB" w:bidi="ar-SA"/>
              </w:rPr>
            </w:pPr>
          </w:p>
          <w:p w14:paraId="5CFC909E" w14:textId="0C99B152" w:rsidR="00650445" w:rsidRDefault="00650445" w:rsidP="00BF2F7C">
            <w:pPr>
              <w:autoSpaceDE w:val="0"/>
              <w:autoSpaceDN w:val="0"/>
              <w:adjustRightInd w:val="0"/>
              <w:rPr>
                <w:rFonts w:ascii="Gadugi" w:hAnsi="Gadugi" w:cs="Calibri"/>
                <w:color w:val="000000" w:themeColor="text1"/>
                <w:kern w:val="1"/>
                <w:sz w:val="22"/>
                <w:lang w:val="en-US" w:eastAsia="en-GB" w:bidi="ar-SA"/>
              </w:rPr>
            </w:pPr>
          </w:p>
          <w:p w14:paraId="745ACE35" w14:textId="0079D626" w:rsidR="00061D62" w:rsidRDefault="00061D62" w:rsidP="00BF2F7C">
            <w:pPr>
              <w:autoSpaceDE w:val="0"/>
              <w:autoSpaceDN w:val="0"/>
              <w:adjustRightInd w:val="0"/>
              <w:rPr>
                <w:rFonts w:ascii="Gadugi" w:hAnsi="Gadugi" w:cs="Calibri"/>
                <w:color w:val="000000" w:themeColor="text1"/>
                <w:kern w:val="1"/>
                <w:sz w:val="18"/>
                <w:szCs w:val="18"/>
                <w:lang w:eastAsia="en-GB" w:bidi="ar-SA"/>
              </w:rPr>
            </w:pPr>
          </w:p>
          <w:p w14:paraId="24774A1D" w14:textId="77777777" w:rsidR="00061D62" w:rsidRDefault="00061D62" w:rsidP="00BF2F7C">
            <w:pPr>
              <w:autoSpaceDE w:val="0"/>
              <w:autoSpaceDN w:val="0"/>
              <w:adjustRightInd w:val="0"/>
              <w:rPr>
                <w:rFonts w:ascii="Gadugi" w:hAnsi="Gadugi" w:cs="Calibri"/>
                <w:color w:val="000000" w:themeColor="text1"/>
                <w:kern w:val="1"/>
                <w:sz w:val="18"/>
                <w:szCs w:val="18"/>
                <w:lang w:eastAsia="en-GB" w:bidi="ar-SA"/>
              </w:rPr>
            </w:pPr>
          </w:p>
          <w:p w14:paraId="6331C52A" w14:textId="77777777" w:rsidR="00061D62" w:rsidRDefault="00061D62" w:rsidP="00BF2F7C">
            <w:pPr>
              <w:autoSpaceDE w:val="0"/>
              <w:autoSpaceDN w:val="0"/>
              <w:adjustRightInd w:val="0"/>
              <w:rPr>
                <w:rFonts w:ascii="Gadugi" w:hAnsi="Gadugi" w:cs="Calibri"/>
                <w:color w:val="000000" w:themeColor="text1"/>
                <w:kern w:val="1"/>
                <w:sz w:val="18"/>
                <w:szCs w:val="18"/>
                <w:lang w:eastAsia="en-GB" w:bidi="ar-SA"/>
              </w:rPr>
            </w:pPr>
          </w:p>
          <w:p w14:paraId="183A6ED0" w14:textId="77777777" w:rsidR="00061D62" w:rsidRDefault="00061D62" w:rsidP="00BF2F7C">
            <w:pPr>
              <w:autoSpaceDE w:val="0"/>
              <w:autoSpaceDN w:val="0"/>
              <w:adjustRightInd w:val="0"/>
              <w:rPr>
                <w:rFonts w:ascii="Gadugi" w:hAnsi="Gadugi" w:cs="Calibri"/>
                <w:color w:val="000000" w:themeColor="text1"/>
                <w:kern w:val="1"/>
                <w:sz w:val="18"/>
                <w:szCs w:val="18"/>
                <w:lang w:eastAsia="en-GB" w:bidi="ar-SA"/>
              </w:rPr>
            </w:pPr>
          </w:p>
          <w:p w14:paraId="3A81B789" w14:textId="77777777" w:rsidR="00061D62" w:rsidRDefault="00061D62" w:rsidP="00BF2F7C">
            <w:pPr>
              <w:autoSpaceDE w:val="0"/>
              <w:autoSpaceDN w:val="0"/>
              <w:adjustRightInd w:val="0"/>
              <w:rPr>
                <w:rFonts w:ascii="Gadugi" w:hAnsi="Gadugi" w:cs="Calibri"/>
                <w:color w:val="000000" w:themeColor="text1"/>
                <w:kern w:val="1"/>
                <w:sz w:val="18"/>
                <w:szCs w:val="18"/>
                <w:lang w:eastAsia="en-GB" w:bidi="ar-SA"/>
              </w:rPr>
            </w:pPr>
          </w:p>
          <w:bookmarkStart w:id="16" w:name="_Hlk77324088"/>
          <w:p w14:paraId="4D88FF3E" w14:textId="7CE005DE" w:rsidR="00650445" w:rsidRPr="00061D62" w:rsidRDefault="00AB0C0C" w:rsidP="00AA2A6C">
            <w:pPr>
              <w:autoSpaceDE w:val="0"/>
              <w:autoSpaceDN w:val="0"/>
              <w:adjustRightInd w:val="0"/>
              <w:jc w:val="center"/>
              <w:rPr>
                <w:rFonts w:ascii="Gadugi" w:hAnsi="Gadugi" w:cs="Calibri"/>
                <w:color w:val="000000" w:themeColor="text1"/>
                <w:kern w:val="1"/>
                <w:sz w:val="18"/>
                <w:szCs w:val="18"/>
                <w:lang w:val="en-US" w:eastAsia="en-GB" w:bidi="ar-SA"/>
              </w:rPr>
            </w:pPr>
            <w:r>
              <w:fldChar w:fldCharType="begin"/>
            </w:r>
            <w:r>
              <w:instrText xml:space="preserve"> HYPERLINK "https://www.youtube.com/watch?v=RD7E9IULn0Y" </w:instrText>
            </w:r>
            <w:r>
              <w:fldChar w:fldCharType="separate"/>
            </w:r>
            <w:r w:rsidR="00BF4424" w:rsidRPr="004157C4">
              <w:rPr>
                <w:rStyle w:val="Hyperlink"/>
                <w:rFonts w:ascii="Gadugi" w:hAnsi="Gadugi" w:cs="Calibri"/>
                <w:kern w:val="1"/>
                <w:sz w:val="18"/>
                <w:szCs w:val="18"/>
                <w:lang w:val="en-US" w:eastAsia="en-GB" w:bidi="ar-SA"/>
              </w:rPr>
              <w:t>https://www.youtube.com/watch?v=RD7E9IULn0Y</w:t>
            </w:r>
            <w:r>
              <w:rPr>
                <w:rStyle w:val="Hyperlink"/>
                <w:rFonts w:ascii="Gadugi" w:hAnsi="Gadugi" w:cs="Calibri"/>
                <w:kern w:val="1"/>
                <w:sz w:val="18"/>
                <w:szCs w:val="18"/>
                <w:lang w:eastAsia="en-GB" w:bidi="ar-SA"/>
              </w:rPr>
              <w:fldChar w:fldCharType="end"/>
            </w:r>
            <w:r w:rsidR="00061D62" w:rsidRPr="00061D62">
              <w:rPr>
                <w:rFonts w:ascii="Gadugi" w:hAnsi="Gadugi" w:cs="Calibri"/>
                <w:color w:val="000000" w:themeColor="text1"/>
                <w:kern w:val="1"/>
                <w:sz w:val="18"/>
                <w:szCs w:val="18"/>
                <w:lang w:eastAsia="en-GB" w:bidi="ar-SA"/>
              </w:rPr>
              <w:t xml:space="preserve"> (</w:t>
            </w:r>
            <w:bookmarkEnd w:id="16"/>
            <w:r w:rsidR="00BF4424">
              <w:rPr>
                <w:rFonts w:ascii="Gadugi" w:hAnsi="Gadugi" w:cs="Calibri"/>
                <w:color w:val="000000" w:themeColor="text1"/>
                <w:kern w:val="1"/>
                <w:sz w:val="18"/>
                <w:szCs w:val="18"/>
                <w:lang w:eastAsia="en-GB" w:bidi="ar-SA"/>
              </w:rPr>
              <w:t>5 minutes in total</w:t>
            </w:r>
            <w:r w:rsidR="00061D62" w:rsidRPr="00061D62">
              <w:rPr>
                <w:rFonts w:ascii="Gadugi" w:hAnsi="Gadugi" w:cs="Calibri"/>
                <w:color w:val="000000" w:themeColor="text1"/>
                <w:kern w:val="1"/>
                <w:sz w:val="18"/>
                <w:szCs w:val="18"/>
                <w:lang w:eastAsia="en-GB" w:bidi="ar-SA"/>
              </w:rPr>
              <w:t>)</w:t>
            </w:r>
          </w:p>
          <w:p w14:paraId="45FF5814" w14:textId="77777777" w:rsidR="00661A84" w:rsidRDefault="00661A84" w:rsidP="00BF2F7C">
            <w:pPr>
              <w:autoSpaceDE w:val="0"/>
              <w:autoSpaceDN w:val="0"/>
              <w:adjustRightInd w:val="0"/>
              <w:rPr>
                <w:rFonts w:ascii="Gadugi" w:hAnsi="Gadugi" w:cs="Calibri"/>
                <w:color w:val="000000" w:themeColor="text1"/>
                <w:kern w:val="1"/>
                <w:sz w:val="22"/>
                <w:lang w:val="en-US" w:eastAsia="en-GB" w:bidi="ar-SA"/>
              </w:rPr>
            </w:pPr>
          </w:p>
          <w:p w14:paraId="046630FC" w14:textId="5B0A5632" w:rsidR="00206DAE" w:rsidRPr="00195F39" w:rsidRDefault="007E5F7E" w:rsidP="00061D62">
            <w:pPr>
              <w:spacing w:after="160"/>
              <w:rPr>
                <w:rFonts w:ascii="Gadugi" w:hAnsi="Gadugi"/>
                <w:color w:val="0563C1" w:themeColor="hyperlink"/>
                <w:sz w:val="22"/>
                <w:u w:val="single"/>
              </w:rPr>
            </w:pPr>
            <w:r w:rsidRPr="00195F39">
              <w:rPr>
                <w:noProof/>
              </w:rPr>
              <w:drawing>
                <wp:anchor distT="0" distB="0" distL="114300" distR="114300" simplePos="0" relativeHeight="252096512" behindDoc="0" locked="0" layoutInCell="1" allowOverlap="1" wp14:anchorId="55662DC8" wp14:editId="33297827">
                  <wp:simplePos x="0" y="0"/>
                  <wp:positionH relativeFrom="column">
                    <wp:posOffset>4946893</wp:posOffset>
                  </wp:positionH>
                  <wp:positionV relativeFrom="paragraph">
                    <wp:posOffset>56466</wp:posOffset>
                  </wp:positionV>
                  <wp:extent cx="1758831" cy="1737360"/>
                  <wp:effectExtent l="0" t="0" r="0"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772902" cy="1751259"/>
                          </a:xfrm>
                          <a:prstGeom prst="rect">
                            <a:avLst/>
                          </a:prstGeom>
                          <a:noFill/>
                        </pic:spPr>
                      </pic:pic>
                    </a:graphicData>
                  </a:graphic>
                  <wp14:sizeRelH relativeFrom="margin">
                    <wp14:pctWidth>0</wp14:pctWidth>
                  </wp14:sizeRelH>
                  <wp14:sizeRelV relativeFrom="margin">
                    <wp14:pctHeight>0</wp14:pctHeight>
                  </wp14:sizeRelV>
                </wp:anchor>
              </w:drawing>
            </w:r>
            <w:r w:rsidR="00206DAE" w:rsidRPr="00195F39">
              <w:rPr>
                <w:rFonts w:ascii="Gadugi" w:hAnsi="Gadugi"/>
                <w:sz w:val="22"/>
                <w:lang w:val="en-US"/>
              </w:rPr>
              <w:t xml:space="preserve">Answer these questions: </w:t>
            </w:r>
          </w:p>
          <w:p w14:paraId="5E53E715" w14:textId="77777777" w:rsidR="00206DAE" w:rsidRDefault="00206DAE" w:rsidP="00BF2F7C">
            <w:pPr>
              <w:rPr>
                <w:rFonts w:ascii="Gadugi" w:hAnsi="Gadugi"/>
                <w:b/>
                <w:bCs/>
                <w:sz w:val="22"/>
                <w:lang w:val="en-US"/>
              </w:rPr>
            </w:pPr>
            <w:r>
              <w:rPr>
                <w:rFonts w:ascii="Gadugi" w:hAnsi="Gadugi"/>
                <w:sz w:val="22"/>
                <w:lang w:val="en-US"/>
              </w:rPr>
              <w:t xml:space="preserve">The teacher in the video talks about the difference between </w:t>
            </w:r>
            <w:r w:rsidRPr="00206DAE">
              <w:rPr>
                <w:rFonts w:ascii="Gadugi" w:hAnsi="Gadugi"/>
                <w:b/>
                <w:bCs/>
                <w:sz w:val="22"/>
                <w:lang w:val="en-US"/>
              </w:rPr>
              <w:t xml:space="preserve">delivery </w:t>
            </w:r>
            <w:r>
              <w:rPr>
                <w:rFonts w:ascii="Gadugi" w:hAnsi="Gadugi"/>
                <w:sz w:val="22"/>
                <w:lang w:val="en-US"/>
              </w:rPr>
              <w:t xml:space="preserve">and </w:t>
            </w:r>
            <w:r w:rsidRPr="00206DAE">
              <w:rPr>
                <w:rFonts w:ascii="Gadugi" w:hAnsi="Gadugi"/>
                <w:b/>
                <w:bCs/>
                <w:sz w:val="22"/>
                <w:lang w:val="en-US"/>
              </w:rPr>
              <w:t>application.</w:t>
            </w:r>
          </w:p>
          <w:p w14:paraId="2E91FCF6" w14:textId="77777777" w:rsidR="00206DAE" w:rsidRDefault="00206DAE" w:rsidP="00BF2F7C">
            <w:pPr>
              <w:rPr>
                <w:rFonts w:ascii="Gadugi" w:hAnsi="Gadugi"/>
                <w:b/>
                <w:bCs/>
                <w:sz w:val="22"/>
                <w:lang w:val="en-US"/>
              </w:rPr>
            </w:pPr>
          </w:p>
          <w:p w14:paraId="2DDB7852" w14:textId="240F4646" w:rsidR="00206DAE" w:rsidRDefault="00206DAE" w:rsidP="00BF2F7C">
            <w:pPr>
              <w:rPr>
                <w:rFonts w:ascii="Gadugi" w:hAnsi="Gadugi"/>
                <w:sz w:val="22"/>
                <w:lang w:val="en-US"/>
              </w:rPr>
            </w:pPr>
            <w:r>
              <w:rPr>
                <w:rFonts w:ascii="Gadugi" w:hAnsi="Gadugi"/>
                <w:sz w:val="22"/>
                <w:lang w:val="en-US"/>
              </w:rPr>
              <w:t xml:space="preserve"> </w:t>
            </w:r>
          </w:p>
          <w:p w14:paraId="31406F4D" w14:textId="27A909C9" w:rsidR="00206DAE" w:rsidRDefault="00206DAE" w:rsidP="00BF2F7C">
            <w:pPr>
              <w:rPr>
                <w:rFonts w:ascii="Gadugi" w:hAnsi="Gadugi"/>
                <w:b/>
                <w:bCs/>
                <w:sz w:val="22"/>
                <w:lang w:val="en-US"/>
              </w:rPr>
            </w:pPr>
            <w:r w:rsidRPr="00195F39">
              <w:rPr>
                <w:rFonts w:ascii="Gadugi" w:hAnsi="Gadugi"/>
                <w:sz w:val="22"/>
                <w:lang w:val="en-US"/>
              </w:rPr>
              <w:t>In a</w:t>
            </w:r>
            <w:r w:rsidRPr="00206DAE">
              <w:rPr>
                <w:rFonts w:ascii="Gadugi" w:hAnsi="Gadugi"/>
                <w:b/>
                <w:bCs/>
                <w:sz w:val="22"/>
                <w:lang w:val="en-US"/>
              </w:rPr>
              <w:t xml:space="preserve"> traditional </w:t>
            </w:r>
            <w:r w:rsidRPr="00195F39">
              <w:rPr>
                <w:rFonts w:ascii="Gadugi" w:hAnsi="Gadugi"/>
                <w:sz w:val="22"/>
                <w:lang w:val="en-US"/>
              </w:rPr>
              <w:t>classroom.</w:t>
            </w:r>
            <w:r w:rsidR="00BD2CF0">
              <w:rPr>
                <w:noProof/>
              </w:rPr>
              <w:t xml:space="preserve"> </w:t>
            </w:r>
          </w:p>
          <w:p w14:paraId="4421E4DD" w14:textId="634CCA39" w:rsidR="00634F2F" w:rsidRDefault="00634F2F" w:rsidP="00634F2F">
            <w:pPr>
              <w:pStyle w:val="ListParagraph"/>
              <w:numPr>
                <w:ilvl w:val="0"/>
                <w:numId w:val="12"/>
              </w:numPr>
              <w:rPr>
                <w:rFonts w:ascii="Gadugi" w:hAnsi="Gadugi"/>
                <w:sz w:val="22"/>
                <w:lang w:val="en-US"/>
              </w:rPr>
            </w:pPr>
            <w:r w:rsidRPr="00206DAE">
              <w:rPr>
                <w:b/>
                <w:bCs/>
                <w:noProof/>
              </w:rPr>
              <w:drawing>
                <wp:anchor distT="0" distB="0" distL="114300" distR="114300" simplePos="0" relativeHeight="252252160" behindDoc="0" locked="0" layoutInCell="1" allowOverlap="1" wp14:anchorId="6355D304" wp14:editId="01A0E731">
                  <wp:simplePos x="0" y="0"/>
                  <wp:positionH relativeFrom="column">
                    <wp:posOffset>4271303</wp:posOffset>
                  </wp:positionH>
                  <wp:positionV relativeFrom="paragraph">
                    <wp:posOffset>172915</wp:posOffset>
                  </wp:positionV>
                  <wp:extent cx="1540514" cy="1434354"/>
                  <wp:effectExtent l="0" t="0" r="0" b="0"/>
                  <wp:wrapNone/>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540514" cy="1434354"/>
                          </a:xfrm>
                          <a:prstGeom prst="rect">
                            <a:avLst/>
                          </a:prstGeom>
                          <a:noFill/>
                        </pic:spPr>
                      </pic:pic>
                    </a:graphicData>
                  </a:graphic>
                  <wp14:sizeRelH relativeFrom="margin">
                    <wp14:pctWidth>0</wp14:pctWidth>
                  </wp14:sizeRelH>
                  <wp14:sizeRelV relativeFrom="margin">
                    <wp14:pctHeight>0</wp14:pctHeight>
                  </wp14:sizeRelV>
                </wp:anchor>
              </w:drawing>
            </w:r>
            <w:r w:rsidRPr="00206DAE">
              <w:rPr>
                <w:rFonts w:ascii="Gadugi" w:hAnsi="Gadugi"/>
                <w:sz w:val="22"/>
                <w:lang w:val="en-US"/>
              </w:rPr>
              <w:t xml:space="preserve">What percentage is spent on </w:t>
            </w:r>
            <w:r w:rsidRPr="00206DAE">
              <w:rPr>
                <w:rFonts w:ascii="Gadugi" w:hAnsi="Gadugi"/>
                <w:b/>
                <w:bCs/>
                <w:sz w:val="22"/>
                <w:lang w:val="en-US"/>
              </w:rPr>
              <w:t>delivery</w:t>
            </w:r>
            <w:r w:rsidRPr="00206DAE">
              <w:rPr>
                <w:rFonts w:ascii="Gadugi" w:hAnsi="Gadugi"/>
                <w:sz w:val="22"/>
                <w:lang w:val="en-US"/>
              </w:rPr>
              <w:t xml:space="preserve">? </w:t>
            </w:r>
          </w:p>
          <w:p w14:paraId="5010DCCB" w14:textId="1867ED6B" w:rsidR="00206DAE" w:rsidRPr="00206DAE" w:rsidRDefault="00206DAE" w:rsidP="0034565A">
            <w:pPr>
              <w:pStyle w:val="ListParagraph"/>
              <w:numPr>
                <w:ilvl w:val="0"/>
                <w:numId w:val="12"/>
              </w:numPr>
              <w:rPr>
                <w:rFonts w:ascii="Gadugi" w:hAnsi="Gadugi"/>
                <w:sz w:val="22"/>
                <w:lang w:val="en-US"/>
              </w:rPr>
            </w:pPr>
            <w:r w:rsidRPr="00206DAE">
              <w:rPr>
                <w:rFonts w:ascii="Gadugi" w:hAnsi="Gadugi"/>
                <w:sz w:val="22"/>
                <w:lang w:val="en-US"/>
              </w:rPr>
              <w:t xml:space="preserve">What percentage of the lesson is spent on </w:t>
            </w:r>
            <w:r w:rsidRPr="00206DAE">
              <w:rPr>
                <w:rFonts w:ascii="Gadugi" w:hAnsi="Gadugi"/>
                <w:b/>
                <w:bCs/>
                <w:sz w:val="22"/>
                <w:lang w:val="en-US"/>
              </w:rPr>
              <w:t>application</w:t>
            </w:r>
            <w:r w:rsidRPr="00206DAE">
              <w:rPr>
                <w:rFonts w:ascii="Gadugi" w:hAnsi="Gadugi"/>
                <w:sz w:val="22"/>
                <w:lang w:val="en-US"/>
              </w:rPr>
              <w:t>?</w:t>
            </w:r>
          </w:p>
          <w:p w14:paraId="0F0515AC" w14:textId="555F3784" w:rsidR="00206DAE" w:rsidRDefault="00206DAE" w:rsidP="00634F2F">
            <w:pPr>
              <w:pStyle w:val="ListParagraph"/>
              <w:rPr>
                <w:rFonts w:ascii="Gadugi" w:hAnsi="Gadugi"/>
                <w:sz w:val="22"/>
                <w:lang w:val="en-US"/>
              </w:rPr>
            </w:pPr>
          </w:p>
          <w:p w14:paraId="4E3CB7B8" w14:textId="30F47E8A" w:rsidR="00206DAE" w:rsidRPr="00206DAE" w:rsidRDefault="00206DAE" w:rsidP="00BF2F7C">
            <w:pPr>
              <w:rPr>
                <w:rFonts w:ascii="Gadugi" w:hAnsi="Gadugi"/>
                <w:b/>
                <w:bCs/>
                <w:sz w:val="22"/>
                <w:lang w:val="en-US"/>
              </w:rPr>
            </w:pPr>
            <w:r w:rsidRPr="00195F39">
              <w:rPr>
                <w:rFonts w:ascii="Gadugi" w:hAnsi="Gadugi"/>
                <w:sz w:val="22"/>
                <w:lang w:val="en-US"/>
              </w:rPr>
              <w:t>In a</w:t>
            </w:r>
            <w:r w:rsidRPr="00206DAE">
              <w:rPr>
                <w:rFonts w:ascii="Gadugi" w:hAnsi="Gadugi"/>
                <w:b/>
                <w:bCs/>
                <w:sz w:val="22"/>
                <w:lang w:val="en-US"/>
              </w:rPr>
              <w:t xml:space="preserve"> flipped </w:t>
            </w:r>
            <w:r w:rsidRPr="00195F39">
              <w:rPr>
                <w:rFonts w:ascii="Gadugi" w:hAnsi="Gadugi"/>
                <w:sz w:val="22"/>
                <w:lang w:val="en-US"/>
              </w:rPr>
              <w:t>classroom.</w:t>
            </w:r>
          </w:p>
          <w:p w14:paraId="106AF529" w14:textId="6D0E83F4" w:rsidR="00634F2F" w:rsidRDefault="00634F2F" w:rsidP="00634F2F">
            <w:pPr>
              <w:pStyle w:val="ListParagraph"/>
              <w:numPr>
                <w:ilvl w:val="0"/>
                <w:numId w:val="12"/>
              </w:numPr>
              <w:rPr>
                <w:rFonts w:ascii="Gadugi" w:hAnsi="Gadugi"/>
                <w:sz w:val="22"/>
                <w:lang w:val="en-US"/>
              </w:rPr>
            </w:pPr>
            <w:r>
              <w:rPr>
                <w:rFonts w:ascii="Gadugi" w:hAnsi="Gadugi"/>
                <w:sz w:val="22"/>
                <w:lang w:val="en-US"/>
              </w:rPr>
              <w:t xml:space="preserve">What percentage is spent on </w:t>
            </w:r>
            <w:r w:rsidRPr="0012401B">
              <w:rPr>
                <w:rFonts w:ascii="Gadugi" w:hAnsi="Gadugi"/>
                <w:b/>
                <w:bCs/>
                <w:sz w:val="22"/>
                <w:lang w:val="en-US"/>
              </w:rPr>
              <w:t>delivery</w:t>
            </w:r>
            <w:r>
              <w:rPr>
                <w:rFonts w:ascii="Gadugi" w:hAnsi="Gadugi"/>
                <w:sz w:val="22"/>
                <w:lang w:val="en-US"/>
              </w:rPr>
              <w:t>?</w:t>
            </w:r>
          </w:p>
          <w:p w14:paraId="7ACD61E6" w14:textId="26F89E89" w:rsidR="00206DAE" w:rsidRPr="00206DAE" w:rsidRDefault="00206DAE" w:rsidP="0034565A">
            <w:pPr>
              <w:pStyle w:val="ListParagraph"/>
              <w:numPr>
                <w:ilvl w:val="0"/>
                <w:numId w:val="12"/>
              </w:numPr>
              <w:rPr>
                <w:rFonts w:ascii="Gadugi" w:hAnsi="Gadugi"/>
                <w:sz w:val="22"/>
                <w:lang w:val="en-US"/>
              </w:rPr>
            </w:pPr>
            <w:r>
              <w:rPr>
                <w:rFonts w:ascii="Gadugi" w:hAnsi="Gadugi"/>
                <w:sz w:val="22"/>
                <w:lang w:val="en-US"/>
              </w:rPr>
              <w:t>W</w:t>
            </w:r>
            <w:r w:rsidRPr="00206DAE">
              <w:rPr>
                <w:rFonts w:ascii="Gadugi" w:hAnsi="Gadugi"/>
                <w:sz w:val="22"/>
                <w:lang w:val="en-US"/>
              </w:rPr>
              <w:t>hat percentage of the lesson is spent on</w:t>
            </w:r>
            <w:r w:rsidRPr="0012401B">
              <w:rPr>
                <w:rFonts w:ascii="Gadugi" w:hAnsi="Gadugi"/>
                <w:b/>
                <w:bCs/>
                <w:sz w:val="22"/>
                <w:lang w:val="en-US"/>
              </w:rPr>
              <w:t xml:space="preserve"> application</w:t>
            </w:r>
            <w:r w:rsidRPr="00206DAE">
              <w:rPr>
                <w:rFonts w:ascii="Gadugi" w:hAnsi="Gadugi"/>
                <w:sz w:val="22"/>
                <w:lang w:val="en-US"/>
              </w:rPr>
              <w:t>?</w:t>
            </w:r>
          </w:p>
          <w:p w14:paraId="4ABEFB73" w14:textId="0141D308" w:rsidR="00206DAE" w:rsidRDefault="00206DAE" w:rsidP="00BF2F7C">
            <w:pPr>
              <w:rPr>
                <w:rFonts w:ascii="Gadugi" w:hAnsi="Gadugi"/>
                <w:sz w:val="22"/>
                <w:lang w:val="en-US"/>
              </w:rPr>
            </w:pPr>
          </w:p>
          <w:p w14:paraId="05200B23" w14:textId="1AE9274F" w:rsidR="00BD2CF0" w:rsidRDefault="00BD2CF0" w:rsidP="00BF2F7C">
            <w:pPr>
              <w:rPr>
                <w:rFonts w:ascii="Gadugi" w:hAnsi="Gadugi"/>
                <w:sz w:val="22"/>
                <w:lang w:val="en-US"/>
              </w:rPr>
            </w:pPr>
            <w:r>
              <w:rPr>
                <w:noProof/>
              </w:rPr>
              <w:drawing>
                <wp:anchor distT="0" distB="0" distL="114300" distR="114300" simplePos="0" relativeHeight="252254208" behindDoc="0" locked="0" layoutInCell="1" allowOverlap="1" wp14:anchorId="2E6410F7" wp14:editId="14BDEFCE">
                  <wp:simplePos x="0" y="0"/>
                  <wp:positionH relativeFrom="column">
                    <wp:posOffset>4514850</wp:posOffset>
                  </wp:positionH>
                  <wp:positionV relativeFrom="paragraph">
                    <wp:posOffset>98425</wp:posOffset>
                  </wp:positionV>
                  <wp:extent cx="631693" cy="635000"/>
                  <wp:effectExtent l="0" t="0" r="0" b="0"/>
                  <wp:wrapNone/>
                  <wp:docPr id="488" name="Picture 4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206DAE">
              <w:rPr>
                <w:rFonts w:ascii="Gadugi" w:hAnsi="Gadugi"/>
                <w:sz w:val="22"/>
                <w:lang w:val="en-US"/>
              </w:rPr>
              <w:t xml:space="preserve">If you can, discuss this with your colleagues or a study group to check each other’s understanding. </w:t>
            </w:r>
          </w:p>
          <w:p w14:paraId="69102E55" w14:textId="245AF2F9" w:rsidR="00BD2CF0" w:rsidRPr="00F43810" w:rsidRDefault="00BD2CF0" w:rsidP="00BD2CF0">
            <w:pPr>
              <w:autoSpaceDE w:val="0"/>
              <w:autoSpaceDN w:val="0"/>
              <w:adjustRightInd w:val="0"/>
              <w:rPr>
                <w:rFonts w:ascii="Gadugi" w:hAnsi="Gadugi" w:cs="Calibri"/>
                <w:color w:val="000000" w:themeColor="text1"/>
                <w:kern w:val="1"/>
                <w:sz w:val="22"/>
                <w:lang w:eastAsia="en-GB" w:bidi="ar-SA"/>
              </w:rPr>
            </w:pPr>
            <w:r w:rsidRPr="00F43810">
              <w:rPr>
                <w:rFonts w:ascii="Gadugi" w:hAnsi="Gadugi" w:cs="Calibri"/>
                <w:color w:val="000000" w:themeColor="text1"/>
                <w:kern w:val="1"/>
                <w:sz w:val="22"/>
                <w:lang w:eastAsia="en-GB" w:bidi="ar-SA"/>
              </w:rPr>
              <w:t xml:space="preserve">Which model means that all </w:t>
            </w:r>
            <w:r w:rsidR="00510BF7">
              <w:rPr>
                <w:rFonts w:ascii="Gadugi" w:hAnsi="Gadugi" w:cs="Calibri"/>
                <w:color w:val="000000" w:themeColor="text1"/>
                <w:kern w:val="1"/>
                <w:sz w:val="22"/>
                <w:lang w:eastAsia="en-GB" w:bidi="ar-SA"/>
              </w:rPr>
              <w:t>learners</w:t>
            </w:r>
            <w:r w:rsidRPr="00F43810">
              <w:rPr>
                <w:rFonts w:ascii="Gadugi" w:hAnsi="Gadugi" w:cs="Calibri"/>
                <w:color w:val="000000" w:themeColor="text1"/>
                <w:kern w:val="1"/>
                <w:sz w:val="22"/>
                <w:lang w:eastAsia="en-GB" w:bidi="ar-SA"/>
              </w:rPr>
              <w:t xml:space="preserve"> are engaged and challenged?</w:t>
            </w:r>
          </w:p>
          <w:p w14:paraId="7B03D68B" w14:textId="37C03421" w:rsidR="00BD2CF0" w:rsidRDefault="00BD2CF0" w:rsidP="00BD2CF0">
            <w:pPr>
              <w:rPr>
                <w:rFonts w:ascii="Gadugi" w:hAnsi="Gadugi"/>
                <w:sz w:val="22"/>
                <w:lang w:val="en-US"/>
              </w:rPr>
            </w:pPr>
            <w:r w:rsidRPr="00F43810">
              <w:rPr>
                <w:rFonts w:ascii="Gadugi" w:hAnsi="Gadugi" w:cs="Calibri"/>
                <w:color w:val="000000" w:themeColor="text1"/>
                <w:kern w:val="1"/>
                <w:sz w:val="22"/>
                <w:lang w:eastAsia="en-GB" w:bidi="ar-SA"/>
              </w:rPr>
              <w:t>Which approach is more inclusive for all learners</w:t>
            </w:r>
            <w:r w:rsidR="00D654AA">
              <w:rPr>
                <w:rFonts w:ascii="Gadugi" w:hAnsi="Gadugi" w:cs="Calibri"/>
                <w:color w:val="000000" w:themeColor="text1"/>
                <w:kern w:val="1"/>
                <w:sz w:val="22"/>
                <w:lang w:eastAsia="en-GB" w:bidi="ar-SA"/>
              </w:rPr>
              <w:t>?</w:t>
            </w:r>
          </w:p>
          <w:p w14:paraId="6EE14828" w14:textId="3957DE9C" w:rsidR="00206DAE" w:rsidRPr="00206DAE" w:rsidRDefault="007E5F7E" w:rsidP="00BF2F7C">
            <w:pPr>
              <w:rPr>
                <w:rFonts w:ascii="Gadugi" w:hAnsi="Gadugi"/>
                <w:sz w:val="22"/>
                <w:lang w:val="en-US"/>
              </w:rPr>
            </w:pPr>
            <w:r>
              <w:rPr>
                <w:rFonts w:ascii="Gadugi" w:hAnsi="Gadugi"/>
                <w:sz w:val="22"/>
                <w:lang w:val="en-US"/>
              </w:rPr>
              <w:t xml:space="preserve">It might be helpful to write your answers in your learning journal. </w:t>
            </w:r>
            <w:r w:rsidR="00206DAE">
              <w:rPr>
                <w:rFonts w:ascii="Gadugi" w:hAnsi="Gadugi"/>
                <w:sz w:val="22"/>
                <w:lang w:val="en-US"/>
              </w:rPr>
              <w:t xml:space="preserve"> </w:t>
            </w:r>
          </w:p>
          <w:p w14:paraId="1BC3C32A" w14:textId="393D312E" w:rsidR="00D27108" w:rsidRPr="00D27108" w:rsidRDefault="00D27108" w:rsidP="00D27108">
            <w:pPr>
              <w:autoSpaceDE w:val="0"/>
              <w:autoSpaceDN w:val="0"/>
              <w:adjustRightInd w:val="0"/>
              <w:rPr>
                <w:rFonts w:ascii="Gadugi" w:hAnsi="Gadugi" w:cs="Calibri"/>
                <w:color w:val="000000" w:themeColor="text1"/>
                <w:kern w:val="1"/>
                <w:sz w:val="22"/>
                <w:lang w:val="en-US" w:eastAsia="en-GB" w:bidi="ar-SA"/>
              </w:rPr>
            </w:pPr>
          </w:p>
        </w:tc>
      </w:tr>
      <w:bookmarkEnd w:id="15"/>
    </w:tbl>
    <w:p w14:paraId="7FDE2A12" w14:textId="20A362EF" w:rsidR="00D27108" w:rsidRDefault="00D27108" w:rsidP="005416A9">
      <w:pPr>
        <w:spacing w:line="240" w:lineRule="auto"/>
        <w:rPr>
          <w:rFonts w:eastAsia="Times New Roman" w:cstheme="minorHAnsi"/>
          <w:b/>
          <w:color w:val="4472C4" w:themeColor="accent1"/>
          <w:szCs w:val="24"/>
          <w:lang w:val="en-GB" w:eastAsia="ja-JP" w:bidi="ar-SA"/>
        </w:rPr>
      </w:pPr>
    </w:p>
    <w:p w14:paraId="06521C69" w14:textId="0B268703" w:rsidR="00D27108" w:rsidRDefault="00D27108" w:rsidP="005416A9">
      <w:pPr>
        <w:spacing w:line="240" w:lineRule="auto"/>
        <w:rPr>
          <w:rFonts w:eastAsia="Times New Roman" w:cstheme="minorHAnsi"/>
          <w:b/>
          <w:color w:val="4472C4" w:themeColor="accent1"/>
          <w:szCs w:val="24"/>
          <w:lang w:val="en-GB" w:eastAsia="ja-JP" w:bidi="ar-SA"/>
        </w:rPr>
      </w:pPr>
    </w:p>
    <w:tbl>
      <w:tblPr>
        <w:tblStyle w:val="TableGrid"/>
        <w:tblW w:w="9918" w:type="dxa"/>
        <w:tblLook w:val="04A0" w:firstRow="1" w:lastRow="0" w:firstColumn="1" w:lastColumn="0" w:noHBand="0" w:noVBand="1"/>
      </w:tblPr>
      <w:tblGrid>
        <w:gridCol w:w="9918"/>
      </w:tblGrid>
      <w:tr w:rsidR="00B23CC8" w:rsidRPr="00AA5EC4" w14:paraId="5EB8D0D4" w14:textId="77777777" w:rsidTr="00D82B4C">
        <w:trPr>
          <w:trHeight w:val="1922"/>
        </w:trPr>
        <w:tc>
          <w:tcPr>
            <w:tcW w:w="9918" w:type="dxa"/>
            <w:shd w:val="clear" w:color="auto" w:fill="FBE4D5" w:themeFill="accent2" w:themeFillTint="33"/>
          </w:tcPr>
          <w:p w14:paraId="7971D9BA" w14:textId="43950737" w:rsidR="00B23CC8" w:rsidRPr="00DF5447" w:rsidRDefault="00B23CC8" w:rsidP="00DF5447">
            <w:pPr>
              <w:pStyle w:val="Heading1"/>
              <w:outlineLvl w:val="0"/>
              <w:rPr>
                <w:b/>
                <w:bCs/>
                <w:sz w:val="26"/>
                <w:szCs w:val="26"/>
                <w:lang w:val="en-US" w:eastAsia="en-GB" w:bidi="ar-SA"/>
              </w:rPr>
            </w:pPr>
            <w:bookmarkStart w:id="17" w:name="_Hlk76134709"/>
            <w:bookmarkStart w:id="18" w:name="_Hlk75882397"/>
            <w:r w:rsidRPr="00DA0189">
              <w:rPr>
                <w:b/>
                <w:bCs/>
                <w:sz w:val="26"/>
                <w:szCs w:val="26"/>
                <w:lang w:val="en-US" w:eastAsia="en-GB" w:bidi="ar-SA"/>
              </w:rPr>
              <w:lastRenderedPageBreak/>
              <w:t xml:space="preserve">Answers to Activity </w:t>
            </w:r>
            <w:r w:rsidR="00085A42">
              <w:rPr>
                <w:b/>
                <w:bCs/>
                <w:sz w:val="26"/>
                <w:szCs w:val="26"/>
                <w:lang w:val="en-US" w:eastAsia="en-GB" w:bidi="ar-SA"/>
              </w:rPr>
              <w:t>7</w:t>
            </w:r>
            <w:r w:rsidRPr="00DA0189">
              <w:rPr>
                <w:b/>
                <w:bCs/>
                <w:sz w:val="26"/>
                <w:szCs w:val="26"/>
                <w:lang w:val="en-US" w:eastAsia="en-GB" w:bidi="ar-SA"/>
              </w:rPr>
              <w:t>.</w:t>
            </w:r>
            <w:r w:rsidR="00803992">
              <w:rPr>
                <w:b/>
                <w:bCs/>
                <w:sz w:val="26"/>
                <w:szCs w:val="26"/>
                <w:lang w:val="en-US" w:eastAsia="en-GB" w:bidi="ar-SA"/>
              </w:rPr>
              <w:t>3</w:t>
            </w:r>
            <w:r w:rsidRPr="00DA0189">
              <w:rPr>
                <w:b/>
                <w:bCs/>
                <w:sz w:val="26"/>
                <w:szCs w:val="26"/>
                <w:lang w:val="en-US" w:eastAsia="en-GB" w:bidi="ar-SA"/>
              </w:rPr>
              <w:t xml:space="preserve"> </w:t>
            </w:r>
          </w:p>
          <w:p w14:paraId="641B0E10" w14:textId="5E3DD18C" w:rsidR="0024596A" w:rsidRDefault="0024596A" w:rsidP="00D82B4C">
            <w:pPr>
              <w:autoSpaceDE w:val="0"/>
              <w:autoSpaceDN w:val="0"/>
              <w:adjustRightInd w:val="0"/>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In the video shared</w:t>
            </w:r>
            <w:r w:rsidR="00DF5447">
              <w:rPr>
                <w:rFonts w:ascii="Gadugi" w:hAnsi="Gadugi" w:cs="Calibri"/>
                <w:color w:val="000000" w:themeColor="text1"/>
                <w:kern w:val="1"/>
                <w:sz w:val="22"/>
                <w:lang w:val="en-US" w:eastAsia="en-GB" w:bidi="ar-SA"/>
              </w:rPr>
              <w:t>, the teacher says;</w:t>
            </w:r>
          </w:p>
          <w:p w14:paraId="049CCF30" w14:textId="77777777" w:rsidR="00E11260" w:rsidRDefault="00E11260" w:rsidP="00D82B4C">
            <w:pPr>
              <w:autoSpaceDE w:val="0"/>
              <w:autoSpaceDN w:val="0"/>
              <w:adjustRightInd w:val="0"/>
              <w:rPr>
                <w:rFonts w:ascii="Gadugi" w:hAnsi="Gadugi" w:cs="Calibri"/>
                <w:color w:val="000000" w:themeColor="text1"/>
                <w:kern w:val="1"/>
                <w:sz w:val="22"/>
                <w:lang w:val="en-US" w:eastAsia="en-GB" w:bidi="ar-SA"/>
              </w:rPr>
            </w:pPr>
          </w:p>
          <w:p w14:paraId="7734E540" w14:textId="77777777" w:rsidR="00E11260" w:rsidRDefault="00DF5447" w:rsidP="00D82B4C">
            <w:pPr>
              <w:autoSpaceDE w:val="0"/>
              <w:autoSpaceDN w:val="0"/>
              <w:adjustRightInd w:val="0"/>
              <w:rPr>
                <w:rFonts w:ascii="Gadugi" w:hAnsi="Gadugi" w:cs="Calibri"/>
                <w:b/>
                <w:bCs/>
                <w:color w:val="000000" w:themeColor="text1"/>
                <w:kern w:val="1"/>
                <w:sz w:val="22"/>
                <w:lang w:val="en-US" w:eastAsia="en-GB" w:bidi="ar-SA"/>
              </w:rPr>
            </w:pPr>
            <w:r>
              <w:rPr>
                <w:rFonts w:ascii="Gadugi" w:hAnsi="Gadugi" w:cs="Calibri"/>
                <w:color w:val="000000" w:themeColor="text1"/>
                <w:kern w:val="1"/>
                <w:sz w:val="22"/>
                <w:lang w:val="en-US" w:eastAsia="en-GB" w:bidi="ar-SA"/>
              </w:rPr>
              <w:t xml:space="preserve">In a </w:t>
            </w:r>
            <w:r w:rsidRPr="00E11260">
              <w:rPr>
                <w:rFonts w:ascii="Gadugi" w:hAnsi="Gadugi" w:cs="Calibri"/>
                <w:b/>
                <w:bCs/>
                <w:color w:val="000000" w:themeColor="text1"/>
                <w:kern w:val="1"/>
                <w:sz w:val="22"/>
                <w:lang w:val="en-US" w:eastAsia="en-GB" w:bidi="ar-SA"/>
              </w:rPr>
              <w:t>tradi</w:t>
            </w:r>
            <w:r w:rsidR="00634F2F" w:rsidRPr="00E11260">
              <w:rPr>
                <w:rFonts w:ascii="Gadugi" w:hAnsi="Gadugi" w:cs="Calibri"/>
                <w:b/>
                <w:bCs/>
                <w:color w:val="000000" w:themeColor="text1"/>
                <w:kern w:val="1"/>
                <w:sz w:val="22"/>
                <w:lang w:val="en-US" w:eastAsia="en-GB" w:bidi="ar-SA"/>
              </w:rPr>
              <w:t>ti</w:t>
            </w:r>
            <w:r w:rsidRPr="00E11260">
              <w:rPr>
                <w:rFonts w:ascii="Gadugi" w:hAnsi="Gadugi" w:cs="Calibri"/>
                <w:b/>
                <w:bCs/>
                <w:color w:val="000000" w:themeColor="text1"/>
                <w:kern w:val="1"/>
                <w:sz w:val="22"/>
                <w:lang w:val="en-US" w:eastAsia="en-GB" w:bidi="ar-SA"/>
              </w:rPr>
              <w:t xml:space="preserve">onal </w:t>
            </w:r>
            <w:r w:rsidRPr="00195F39">
              <w:rPr>
                <w:rFonts w:ascii="Gadugi" w:hAnsi="Gadugi" w:cs="Calibri"/>
                <w:color w:val="000000" w:themeColor="text1"/>
                <w:kern w:val="1"/>
                <w:sz w:val="22"/>
                <w:lang w:val="en-US" w:eastAsia="en-GB" w:bidi="ar-SA"/>
              </w:rPr>
              <w:t>classroom</w:t>
            </w:r>
          </w:p>
          <w:p w14:paraId="2C963356" w14:textId="04AA4F9D" w:rsidR="00D76CB3" w:rsidRPr="00960F85" w:rsidRDefault="00634F2F" w:rsidP="00960F85">
            <w:pPr>
              <w:pStyle w:val="ListParagraph"/>
              <w:numPr>
                <w:ilvl w:val="0"/>
                <w:numId w:val="25"/>
              </w:numPr>
              <w:autoSpaceDE w:val="0"/>
              <w:autoSpaceDN w:val="0"/>
              <w:adjustRightInd w:val="0"/>
              <w:rPr>
                <w:rFonts w:ascii="Gadugi" w:hAnsi="Gadugi" w:cs="Calibri"/>
                <w:color w:val="000000" w:themeColor="text1"/>
                <w:kern w:val="1"/>
                <w:sz w:val="22"/>
                <w:lang w:val="en-US" w:eastAsia="en-GB" w:bidi="ar-SA"/>
              </w:rPr>
            </w:pPr>
            <w:r w:rsidRPr="00960F85">
              <w:rPr>
                <w:rFonts w:ascii="Gadugi" w:hAnsi="Gadugi" w:cs="Calibri"/>
                <w:color w:val="000000" w:themeColor="text1"/>
                <w:kern w:val="1"/>
                <w:sz w:val="22"/>
                <w:lang w:val="en-US" w:eastAsia="en-GB" w:bidi="ar-SA"/>
              </w:rPr>
              <w:t>90%</w:t>
            </w:r>
            <w:r w:rsidR="00E11260" w:rsidRPr="00960F85">
              <w:rPr>
                <w:rFonts w:ascii="Gadugi" w:hAnsi="Gadugi" w:cs="Calibri"/>
                <w:color w:val="000000" w:themeColor="text1"/>
                <w:kern w:val="1"/>
                <w:sz w:val="22"/>
                <w:lang w:val="en-US" w:eastAsia="en-GB" w:bidi="ar-SA"/>
              </w:rPr>
              <w:t xml:space="preserve"> of class time is spent on delivery</w:t>
            </w:r>
            <w:r w:rsidR="00A915F9">
              <w:rPr>
                <w:rFonts w:ascii="Gadugi" w:hAnsi="Gadugi" w:cs="Calibri"/>
                <w:color w:val="000000" w:themeColor="text1"/>
                <w:kern w:val="1"/>
                <w:sz w:val="22"/>
                <w:lang w:val="en-US" w:eastAsia="en-GB" w:bidi="ar-SA"/>
              </w:rPr>
              <w:t xml:space="preserve"> of content</w:t>
            </w:r>
            <w:r w:rsidR="00D76CB3" w:rsidRPr="00960F85">
              <w:rPr>
                <w:rFonts w:ascii="Gadugi" w:hAnsi="Gadugi" w:cs="Calibri"/>
                <w:color w:val="000000" w:themeColor="text1"/>
                <w:kern w:val="1"/>
                <w:sz w:val="22"/>
                <w:lang w:val="en-US" w:eastAsia="en-GB" w:bidi="ar-SA"/>
              </w:rPr>
              <w:t>.</w:t>
            </w:r>
          </w:p>
          <w:p w14:paraId="3D112C0B" w14:textId="125AF6D5" w:rsidR="00DF5447" w:rsidRPr="00960F85" w:rsidRDefault="00E11260" w:rsidP="00960F85">
            <w:pPr>
              <w:pStyle w:val="ListParagraph"/>
              <w:numPr>
                <w:ilvl w:val="0"/>
                <w:numId w:val="25"/>
              </w:numPr>
              <w:autoSpaceDE w:val="0"/>
              <w:autoSpaceDN w:val="0"/>
              <w:adjustRightInd w:val="0"/>
              <w:rPr>
                <w:rFonts w:ascii="Gadugi" w:hAnsi="Gadugi" w:cs="Calibri"/>
                <w:color w:val="000000" w:themeColor="text1"/>
                <w:kern w:val="1"/>
                <w:sz w:val="22"/>
                <w:lang w:val="en-US" w:eastAsia="en-GB" w:bidi="ar-SA"/>
              </w:rPr>
            </w:pPr>
            <w:r w:rsidRPr="00960F85">
              <w:rPr>
                <w:rFonts w:ascii="Gadugi" w:hAnsi="Gadugi" w:cs="Calibri"/>
                <w:color w:val="000000" w:themeColor="text1"/>
                <w:kern w:val="1"/>
                <w:sz w:val="22"/>
                <w:lang w:val="en-US" w:eastAsia="en-GB" w:bidi="ar-SA"/>
              </w:rPr>
              <w:t>10% o</w:t>
            </w:r>
            <w:r w:rsidR="00D76CB3" w:rsidRPr="00960F85">
              <w:rPr>
                <w:rFonts w:ascii="Gadugi" w:hAnsi="Gadugi" w:cs="Calibri"/>
                <w:color w:val="000000" w:themeColor="text1"/>
                <w:kern w:val="1"/>
                <w:sz w:val="22"/>
                <w:lang w:val="en-US" w:eastAsia="en-GB" w:bidi="ar-SA"/>
              </w:rPr>
              <w:t>f class time is spe</w:t>
            </w:r>
            <w:r w:rsidRPr="00960F85">
              <w:rPr>
                <w:rFonts w:ascii="Gadugi" w:hAnsi="Gadugi" w:cs="Calibri"/>
                <w:color w:val="000000" w:themeColor="text1"/>
                <w:kern w:val="1"/>
                <w:sz w:val="22"/>
                <w:lang w:val="en-US" w:eastAsia="en-GB" w:bidi="ar-SA"/>
              </w:rPr>
              <w:t>n</w:t>
            </w:r>
            <w:r w:rsidR="00D76CB3" w:rsidRPr="00960F85">
              <w:rPr>
                <w:rFonts w:ascii="Gadugi" w:hAnsi="Gadugi" w:cs="Calibri"/>
                <w:color w:val="000000" w:themeColor="text1"/>
                <w:kern w:val="1"/>
                <w:sz w:val="22"/>
                <w:lang w:val="en-US" w:eastAsia="en-GB" w:bidi="ar-SA"/>
              </w:rPr>
              <w:t>t</w:t>
            </w:r>
            <w:r w:rsidRPr="00960F85">
              <w:rPr>
                <w:rFonts w:ascii="Gadugi" w:hAnsi="Gadugi" w:cs="Calibri"/>
                <w:color w:val="000000" w:themeColor="text1"/>
                <w:kern w:val="1"/>
                <w:sz w:val="22"/>
                <w:lang w:val="en-US" w:eastAsia="en-GB" w:bidi="ar-SA"/>
              </w:rPr>
              <w:t xml:space="preserve"> </w:t>
            </w:r>
            <w:r w:rsidR="00D76CB3" w:rsidRPr="00960F85">
              <w:rPr>
                <w:rFonts w:ascii="Gadugi" w:hAnsi="Gadugi" w:cs="Calibri"/>
                <w:color w:val="000000" w:themeColor="text1"/>
                <w:kern w:val="1"/>
                <w:sz w:val="22"/>
                <w:lang w:val="en-US" w:eastAsia="en-GB" w:bidi="ar-SA"/>
              </w:rPr>
              <w:t xml:space="preserve">on </w:t>
            </w:r>
            <w:r w:rsidRPr="00960F85">
              <w:rPr>
                <w:rFonts w:ascii="Gadugi" w:hAnsi="Gadugi" w:cs="Calibri"/>
                <w:color w:val="000000" w:themeColor="text1"/>
                <w:kern w:val="1"/>
                <w:sz w:val="22"/>
                <w:lang w:val="en-US" w:eastAsia="en-GB" w:bidi="ar-SA"/>
              </w:rPr>
              <w:t xml:space="preserve">application. </w:t>
            </w:r>
          </w:p>
          <w:p w14:paraId="517AA40D" w14:textId="68F4583E" w:rsidR="00D76CB3" w:rsidRDefault="00D76CB3" w:rsidP="00D82B4C">
            <w:pPr>
              <w:autoSpaceDE w:val="0"/>
              <w:autoSpaceDN w:val="0"/>
              <w:adjustRightInd w:val="0"/>
              <w:rPr>
                <w:rFonts w:ascii="Gadugi" w:hAnsi="Gadugi" w:cs="Calibri"/>
                <w:color w:val="000000" w:themeColor="text1"/>
                <w:kern w:val="1"/>
                <w:sz w:val="22"/>
                <w:lang w:val="en-US" w:eastAsia="en-GB" w:bidi="ar-SA"/>
              </w:rPr>
            </w:pPr>
          </w:p>
          <w:p w14:paraId="00EA3458" w14:textId="1E80B79E" w:rsidR="00D76CB3" w:rsidRDefault="00D76CB3" w:rsidP="00D82B4C">
            <w:pPr>
              <w:autoSpaceDE w:val="0"/>
              <w:autoSpaceDN w:val="0"/>
              <w:adjustRightInd w:val="0"/>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 xml:space="preserve">In a </w:t>
            </w:r>
            <w:r w:rsidRPr="00195F39">
              <w:rPr>
                <w:rFonts w:ascii="Gadugi" w:hAnsi="Gadugi" w:cs="Calibri"/>
                <w:b/>
                <w:bCs/>
                <w:color w:val="000000" w:themeColor="text1"/>
                <w:kern w:val="1"/>
                <w:sz w:val="22"/>
                <w:lang w:val="en-US" w:eastAsia="en-GB" w:bidi="ar-SA"/>
              </w:rPr>
              <w:t xml:space="preserve">flipped </w:t>
            </w:r>
            <w:r w:rsidRPr="00195F39">
              <w:rPr>
                <w:rFonts w:ascii="Gadugi" w:hAnsi="Gadugi" w:cs="Calibri"/>
                <w:color w:val="000000" w:themeColor="text1"/>
                <w:kern w:val="1"/>
                <w:sz w:val="22"/>
                <w:lang w:val="en-US" w:eastAsia="en-GB" w:bidi="ar-SA"/>
              </w:rPr>
              <w:t>classroom</w:t>
            </w:r>
          </w:p>
          <w:p w14:paraId="4B10F460" w14:textId="1F8291C6" w:rsidR="00D76CB3" w:rsidRPr="00960F85" w:rsidRDefault="00D76CB3" w:rsidP="00960F85">
            <w:pPr>
              <w:pStyle w:val="ListParagraph"/>
              <w:numPr>
                <w:ilvl w:val="0"/>
                <w:numId w:val="26"/>
              </w:numPr>
              <w:autoSpaceDE w:val="0"/>
              <w:autoSpaceDN w:val="0"/>
              <w:adjustRightInd w:val="0"/>
              <w:rPr>
                <w:rFonts w:ascii="Gadugi" w:hAnsi="Gadugi" w:cs="Calibri"/>
                <w:color w:val="000000" w:themeColor="text1"/>
                <w:kern w:val="1"/>
                <w:sz w:val="22"/>
                <w:lang w:val="en-US" w:eastAsia="en-GB" w:bidi="ar-SA"/>
              </w:rPr>
            </w:pPr>
            <w:r w:rsidRPr="00960F85">
              <w:rPr>
                <w:rFonts w:ascii="Gadugi" w:hAnsi="Gadugi" w:cs="Calibri"/>
                <w:color w:val="000000" w:themeColor="text1"/>
                <w:kern w:val="1"/>
                <w:sz w:val="22"/>
                <w:lang w:val="en-US" w:eastAsia="en-GB" w:bidi="ar-SA"/>
              </w:rPr>
              <w:t xml:space="preserve">10% of class time is spent on </w:t>
            </w:r>
            <w:r w:rsidR="00960F85" w:rsidRPr="00960F85">
              <w:rPr>
                <w:rFonts w:ascii="Gadugi" w:hAnsi="Gadugi" w:cs="Calibri"/>
                <w:color w:val="000000" w:themeColor="text1"/>
                <w:kern w:val="1"/>
                <w:sz w:val="22"/>
                <w:lang w:val="en-US" w:eastAsia="en-GB" w:bidi="ar-SA"/>
              </w:rPr>
              <w:t>delivery</w:t>
            </w:r>
            <w:r w:rsidR="00A915F9">
              <w:rPr>
                <w:rFonts w:ascii="Gadugi" w:hAnsi="Gadugi" w:cs="Calibri"/>
                <w:color w:val="000000" w:themeColor="text1"/>
                <w:kern w:val="1"/>
                <w:sz w:val="22"/>
                <w:lang w:val="en-US" w:eastAsia="en-GB" w:bidi="ar-SA"/>
              </w:rPr>
              <w:t xml:space="preserve"> of content.</w:t>
            </w:r>
          </w:p>
          <w:p w14:paraId="5AFF7B80" w14:textId="304EF907" w:rsidR="00960F85" w:rsidRDefault="00960F85" w:rsidP="00960F85">
            <w:pPr>
              <w:pStyle w:val="ListParagraph"/>
              <w:numPr>
                <w:ilvl w:val="0"/>
                <w:numId w:val="26"/>
              </w:numPr>
              <w:autoSpaceDE w:val="0"/>
              <w:autoSpaceDN w:val="0"/>
              <w:adjustRightInd w:val="0"/>
              <w:rPr>
                <w:rFonts w:ascii="Gadugi" w:hAnsi="Gadugi" w:cs="Calibri"/>
                <w:color w:val="000000" w:themeColor="text1"/>
                <w:kern w:val="1"/>
                <w:sz w:val="22"/>
                <w:lang w:val="en-US" w:eastAsia="en-GB" w:bidi="ar-SA"/>
              </w:rPr>
            </w:pPr>
            <w:r w:rsidRPr="00960F85">
              <w:rPr>
                <w:rFonts w:ascii="Gadugi" w:hAnsi="Gadugi" w:cs="Calibri"/>
                <w:color w:val="000000" w:themeColor="text1"/>
                <w:kern w:val="1"/>
                <w:sz w:val="22"/>
                <w:lang w:val="en-US" w:eastAsia="en-GB" w:bidi="ar-SA"/>
              </w:rPr>
              <w:t>90% of class time is spent on application</w:t>
            </w:r>
            <w:r w:rsidR="00A915F9">
              <w:rPr>
                <w:rFonts w:ascii="Gadugi" w:hAnsi="Gadugi" w:cs="Calibri"/>
                <w:color w:val="000000" w:themeColor="text1"/>
                <w:kern w:val="1"/>
                <w:sz w:val="22"/>
                <w:lang w:val="en-US" w:eastAsia="en-GB" w:bidi="ar-SA"/>
              </w:rPr>
              <w:t>.</w:t>
            </w:r>
          </w:p>
          <w:p w14:paraId="60B45EAD" w14:textId="0DE201F1" w:rsidR="00CE6686" w:rsidRDefault="00CE6686" w:rsidP="00CE6686">
            <w:pPr>
              <w:autoSpaceDE w:val="0"/>
              <w:autoSpaceDN w:val="0"/>
              <w:adjustRightInd w:val="0"/>
              <w:rPr>
                <w:rFonts w:ascii="Gadugi" w:hAnsi="Gadugi" w:cs="Calibri"/>
                <w:color w:val="000000" w:themeColor="text1"/>
                <w:kern w:val="1"/>
                <w:sz w:val="22"/>
                <w:lang w:val="en-US" w:eastAsia="en-GB" w:bidi="ar-SA"/>
              </w:rPr>
            </w:pPr>
          </w:p>
          <w:p w14:paraId="5B5547E0" w14:textId="1CFBF6D1" w:rsidR="00CE6686" w:rsidRPr="00510BF7" w:rsidRDefault="00CE6686" w:rsidP="00CE6686">
            <w:pPr>
              <w:autoSpaceDE w:val="0"/>
              <w:autoSpaceDN w:val="0"/>
              <w:adjustRightInd w:val="0"/>
              <w:rPr>
                <w:rFonts w:ascii="Gadugi" w:hAnsi="Gadugi" w:cs="Calibri"/>
                <w:b/>
                <w:bCs/>
                <w:color w:val="000000" w:themeColor="text1"/>
                <w:kern w:val="1"/>
                <w:sz w:val="22"/>
                <w:lang w:eastAsia="en-GB" w:bidi="ar-SA"/>
              </w:rPr>
            </w:pPr>
            <w:r w:rsidRPr="00510BF7">
              <w:rPr>
                <w:rFonts w:ascii="Gadugi" w:hAnsi="Gadugi" w:cs="Calibri"/>
                <w:b/>
                <w:bCs/>
                <w:color w:val="000000" w:themeColor="text1"/>
                <w:kern w:val="1"/>
                <w:sz w:val="22"/>
                <w:lang w:eastAsia="en-GB" w:bidi="ar-SA"/>
              </w:rPr>
              <w:t xml:space="preserve">Which model means that all </w:t>
            </w:r>
            <w:r w:rsidR="00D62A01" w:rsidRPr="00510BF7">
              <w:rPr>
                <w:rFonts w:ascii="Gadugi" w:hAnsi="Gadugi" w:cs="Calibri"/>
                <w:b/>
                <w:bCs/>
                <w:color w:val="000000" w:themeColor="text1"/>
                <w:kern w:val="1"/>
                <w:sz w:val="22"/>
                <w:lang w:eastAsia="en-GB" w:bidi="ar-SA"/>
              </w:rPr>
              <w:t>learners</w:t>
            </w:r>
            <w:r w:rsidRPr="00510BF7">
              <w:rPr>
                <w:rFonts w:ascii="Gadugi" w:hAnsi="Gadugi" w:cs="Calibri"/>
                <w:b/>
                <w:bCs/>
                <w:color w:val="000000" w:themeColor="text1"/>
                <w:kern w:val="1"/>
                <w:sz w:val="22"/>
                <w:lang w:eastAsia="en-GB" w:bidi="ar-SA"/>
              </w:rPr>
              <w:t xml:space="preserve"> are engaged and challenged?</w:t>
            </w:r>
          </w:p>
          <w:p w14:paraId="415FDD36" w14:textId="2A730FE9" w:rsidR="00CE6686" w:rsidRDefault="00452AA3" w:rsidP="00CE6686">
            <w:pPr>
              <w:autoSpaceDE w:val="0"/>
              <w:autoSpaceDN w:val="0"/>
              <w:adjustRightInd w:val="0"/>
              <w:rPr>
                <w:rFonts w:ascii="Gadugi" w:hAnsi="Gadugi" w:cs="Calibri"/>
                <w:color w:val="000000" w:themeColor="text1"/>
                <w:kern w:val="1"/>
                <w:sz w:val="22"/>
                <w:lang w:eastAsia="en-GB" w:bidi="ar-SA"/>
              </w:rPr>
            </w:pPr>
            <w:r>
              <w:rPr>
                <w:rFonts w:ascii="Gadugi" w:hAnsi="Gadugi" w:cs="Calibri"/>
                <w:color w:val="000000" w:themeColor="text1"/>
                <w:kern w:val="1"/>
                <w:sz w:val="22"/>
                <w:lang w:eastAsia="en-GB" w:bidi="ar-SA"/>
              </w:rPr>
              <w:t>F</w:t>
            </w:r>
            <w:r w:rsidR="00AD72BF">
              <w:rPr>
                <w:rFonts w:ascii="Gadugi" w:hAnsi="Gadugi" w:cs="Calibri"/>
                <w:color w:val="000000" w:themeColor="text1"/>
                <w:kern w:val="1"/>
                <w:sz w:val="22"/>
                <w:lang w:eastAsia="en-GB" w:bidi="ar-SA"/>
              </w:rPr>
              <w:t xml:space="preserve">lipped learning </w:t>
            </w:r>
            <w:r w:rsidR="00817CC3">
              <w:rPr>
                <w:rFonts w:ascii="Gadugi" w:hAnsi="Gadugi" w:cs="Calibri"/>
                <w:color w:val="000000" w:themeColor="text1"/>
                <w:kern w:val="1"/>
                <w:sz w:val="22"/>
                <w:lang w:eastAsia="en-GB" w:bidi="ar-SA"/>
              </w:rPr>
              <w:t xml:space="preserve">– it </w:t>
            </w:r>
            <w:r w:rsidR="00AD72BF">
              <w:rPr>
                <w:rFonts w:ascii="Gadugi" w:hAnsi="Gadugi" w:cs="Calibri"/>
                <w:color w:val="000000" w:themeColor="text1"/>
                <w:kern w:val="1"/>
                <w:sz w:val="22"/>
                <w:lang w:eastAsia="en-GB" w:bidi="ar-SA"/>
              </w:rPr>
              <w:t xml:space="preserve">allows the teacher to be at the centre of learning rather than at the front delivering content. </w:t>
            </w:r>
            <w:r w:rsidR="00E06377">
              <w:rPr>
                <w:rFonts w:ascii="Gadugi" w:hAnsi="Gadugi" w:cs="Calibri"/>
                <w:color w:val="000000" w:themeColor="text1"/>
                <w:kern w:val="1"/>
                <w:sz w:val="22"/>
                <w:lang w:eastAsia="en-GB" w:bidi="ar-SA"/>
              </w:rPr>
              <w:t xml:space="preserve">As most of the class time is spent on application, </w:t>
            </w:r>
            <w:r w:rsidR="00D62A01">
              <w:rPr>
                <w:rFonts w:ascii="Gadugi" w:hAnsi="Gadugi" w:cs="Calibri"/>
                <w:color w:val="000000" w:themeColor="text1"/>
                <w:kern w:val="1"/>
                <w:sz w:val="22"/>
                <w:lang w:eastAsia="en-GB" w:bidi="ar-SA"/>
              </w:rPr>
              <w:t xml:space="preserve">the teacher can support all learners, working at their own pace. </w:t>
            </w:r>
            <w:r w:rsidR="00E06377">
              <w:rPr>
                <w:rFonts w:ascii="Gadugi" w:hAnsi="Gadugi" w:cs="Calibri"/>
                <w:color w:val="000000" w:themeColor="text1"/>
                <w:kern w:val="1"/>
                <w:sz w:val="22"/>
                <w:lang w:eastAsia="en-GB" w:bidi="ar-SA"/>
              </w:rPr>
              <w:t xml:space="preserve"> </w:t>
            </w:r>
          </w:p>
          <w:p w14:paraId="092A377D" w14:textId="77777777" w:rsidR="00CE6686" w:rsidRPr="00F43810" w:rsidRDefault="00CE6686" w:rsidP="00CE6686">
            <w:pPr>
              <w:autoSpaceDE w:val="0"/>
              <w:autoSpaceDN w:val="0"/>
              <w:adjustRightInd w:val="0"/>
              <w:rPr>
                <w:rFonts w:ascii="Gadugi" w:hAnsi="Gadugi" w:cs="Calibri"/>
                <w:color w:val="000000" w:themeColor="text1"/>
                <w:kern w:val="1"/>
                <w:sz w:val="22"/>
                <w:lang w:eastAsia="en-GB" w:bidi="ar-SA"/>
              </w:rPr>
            </w:pPr>
          </w:p>
          <w:p w14:paraId="71B334CA" w14:textId="77777777" w:rsidR="00CE6686" w:rsidRPr="00444650" w:rsidRDefault="00CE6686" w:rsidP="00CE6686">
            <w:pPr>
              <w:rPr>
                <w:rFonts w:ascii="Gadugi" w:hAnsi="Gadugi"/>
                <w:b/>
                <w:bCs/>
                <w:sz w:val="22"/>
                <w:lang w:val="en-US"/>
              </w:rPr>
            </w:pPr>
            <w:r w:rsidRPr="00444650">
              <w:rPr>
                <w:rFonts w:ascii="Gadugi" w:hAnsi="Gadugi" w:cs="Calibri"/>
                <w:b/>
                <w:bCs/>
                <w:color w:val="000000" w:themeColor="text1"/>
                <w:kern w:val="1"/>
                <w:sz w:val="22"/>
                <w:lang w:eastAsia="en-GB" w:bidi="ar-SA"/>
              </w:rPr>
              <w:t>Which approach is more inclusive for all learners?</w:t>
            </w:r>
          </w:p>
          <w:p w14:paraId="32712184" w14:textId="1DA8E85B" w:rsidR="00CE6686" w:rsidRPr="00CE6686" w:rsidRDefault="00817CC3" w:rsidP="00CE6686">
            <w:pPr>
              <w:autoSpaceDE w:val="0"/>
              <w:autoSpaceDN w:val="0"/>
              <w:adjustRightInd w:val="0"/>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Flipped learning -</w:t>
            </w:r>
            <w:r w:rsidR="00510BF7">
              <w:rPr>
                <w:rFonts w:ascii="Gadugi" w:hAnsi="Gadugi" w:cs="Calibri"/>
                <w:color w:val="000000" w:themeColor="text1"/>
                <w:kern w:val="1"/>
                <w:sz w:val="22"/>
                <w:lang w:val="en-US" w:eastAsia="en-GB" w:bidi="ar-SA"/>
              </w:rPr>
              <w:t xml:space="preserve"> all learners are the focus rather than pitching lessons at the majority of middle learners</w:t>
            </w:r>
            <w:r w:rsidR="00444650">
              <w:rPr>
                <w:rFonts w:ascii="Gadugi" w:hAnsi="Gadugi" w:cs="Calibri"/>
                <w:color w:val="000000" w:themeColor="text1"/>
                <w:kern w:val="1"/>
                <w:sz w:val="22"/>
                <w:lang w:val="en-US" w:eastAsia="en-GB" w:bidi="ar-SA"/>
              </w:rPr>
              <w:t xml:space="preserve">, where some students are not </w:t>
            </w:r>
            <w:r>
              <w:rPr>
                <w:rFonts w:ascii="Gadugi" w:hAnsi="Gadugi" w:cs="Calibri"/>
                <w:color w:val="000000" w:themeColor="text1"/>
                <w:kern w:val="1"/>
                <w:sz w:val="22"/>
                <w:lang w:val="en-US" w:eastAsia="en-GB" w:bidi="ar-SA"/>
              </w:rPr>
              <w:t>challenged,</w:t>
            </w:r>
            <w:r w:rsidR="00444650">
              <w:rPr>
                <w:rFonts w:ascii="Gadugi" w:hAnsi="Gadugi" w:cs="Calibri"/>
                <w:color w:val="000000" w:themeColor="text1"/>
                <w:kern w:val="1"/>
                <w:sz w:val="22"/>
                <w:lang w:val="en-US" w:eastAsia="en-GB" w:bidi="ar-SA"/>
              </w:rPr>
              <w:t xml:space="preserve"> and others can’t access the learning. </w:t>
            </w:r>
          </w:p>
          <w:p w14:paraId="0DBB1F9F" w14:textId="28EA2288" w:rsidR="00A915F9" w:rsidRPr="0064381B" w:rsidRDefault="00A915F9" w:rsidP="00D82B4C">
            <w:pPr>
              <w:autoSpaceDE w:val="0"/>
              <w:autoSpaceDN w:val="0"/>
              <w:adjustRightInd w:val="0"/>
              <w:rPr>
                <w:rFonts w:cs="Calibri"/>
                <w:b/>
                <w:bCs/>
                <w:color w:val="000000" w:themeColor="text1"/>
                <w:kern w:val="1"/>
                <w:lang w:val="en-US" w:eastAsia="en-GB" w:bidi="ar-SA"/>
              </w:rPr>
            </w:pPr>
          </w:p>
        </w:tc>
      </w:tr>
      <w:bookmarkEnd w:id="17"/>
    </w:tbl>
    <w:p w14:paraId="59EC989F" w14:textId="4BF481EF" w:rsidR="009D5718" w:rsidRDefault="009D5718" w:rsidP="009D5718">
      <w:pPr>
        <w:autoSpaceDE w:val="0"/>
        <w:autoSpaceDN w:val="0"/>
        <w:adjustRightInd w:val="0"/>
        <w:rPr>
          <w:rFonts w:cs="Calibri"/>
          <w:color w:val="000000" w:themeColor="text1"/>
          <w:kern w:val="1"/>
          <w:lang w:eastAsia="en-GB" w:bidi="ar-SA"/>
        </w:rPr>
      </w:pPr>
    </w:p>
    <w:tbl>
      <w:tblPr>
        <w:tblStyle w:val="TableGrid"/>
        <w:tblW w:w="9918" w:type="dxa"/>
        <w:tblLook w:val="04A0" w:firstRow="1" w:lastRow="0" w:firstColumn="1" w:lastColumn="0" w:noHBand="0" w:noVBand="1"/>
      </w:tblPr>
      <w:tblGrid>
        <w:gridCol w:w="9918"/>
      </w:tblGrid>
      <w:tr w:rsidR="00DD1AD0" w:rsidRPr="00AA5EC4" w14:paraId="008AB08F" w14:textId="77777777" w:rsidTr="00B81AEA">
        <w:trPr>
          <w:trHeight w:val="1586"/>
        </w:trPr>
        <w:tc>
          <w:tcPr>
            <w:tcW w:w="9918" w:type="dxa"/>
            <w:shd w:val="clear" w:color="auto" w:fill="E2EFD9" w:themeFill="accent6" w:themeFillTint="33"/>
          </w:tcPr>
          <w:bookmarkEnd w:id="18"/>
          <w:p w14:paraId="135419D7" w14:textId="61001462" w:rsidR="00DD1AD0" w:rsidRPr="005029F0" w:rsidRDefault="00DD1AD0" w:rsidP="00B81AEA">
            <w:pPr>
              <w:pStyle w:val="Heading1"/>
              <w:outlineLvl w:val="0"/>
              <w:rPr>
                <w:b/>
                <w:bCs/>
                <w:sz w:val="28"/>
                <w:szCs w:val="28"/>
                <w:lang w:val="en-US" w:eastAsia="en-GB" w:bidi="ar-SA"/>
              </w:rPr>
            </w:pPr>
            <w:r w:rsidRPr="005029F0">
              <w:rPr>
                <w:noProof/>
                <w:sz w:val="28"/>
                <w:szCs w:val="28"/>
              </w:rPr>
              <w:drawing>
                <wp:anchor distT="0" distB="0" distL="114300" distR="114300" simplePos="0" relativeHeight="252161024" behindDoc="0" locked="0" layoutInCell="1" allowOverlap="1" wp14:anchorId="63A40390" wp14:editId="26298C33">
                  <wp:simplePos x="0" y="0"/>
                  <wp:positionH relativeFrom="column">
                    <wp:posOffset>5292725</wp:posOffset>
                  </wp:positionH>
                  <wp:positionV relativeFrom="paragraph">
                    <wp:posOffset>-188595</wp:posOffset>
                  </wp:positionV>
                  <wp:extent cx="940435" cy="1221071"/>
                  <wp:effectExtent l="0" t="0" r="0" b="0"/>
                  <wp:wrapNone/>
                  <wp:docPr id="26" name="Picture 26"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Shape, arrow&#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953729" cy="1238332"/>
                          </a:xfrm>
                          <a:prstGeom prst="rect">
                            <a:avLst/>
                          </a:prstGeom>
                          <a:noFill/>
                        </pic:spPr>
                      </pic:pic>
                    </a:graphicData>
                  </a:graphic>
                  <wp14:sizeRelH relativeFrom="margin">
                    <wp14:pctWidth>0</wp14:pctWidth>
                  </wp14:sizeRelH>
                  <wp14:sizeRelV relativeFrom="margin">
                    <wp14:pctHeight>0</wp14:pctHeight>
                  </wp14:sizeRelV>
                </wp:anchor>
              </w:drawing>
            </w:r>
            <w:r w:rsidRPr="005029F0">
              <w:rPr>
                <w:b/>
                <w:bCs/>
                <w:sz w:val="28"/>
                <w:szCs w:val="28"/>
                <w:lang w:val="en-US" w:eastAsia="en-GB" w:bidi="ar-SA"/>
              </w:rPr>
              <w:t xml:space="preserve">Activity </w:t>
            </w:r>
            <w:r w:rsidR="00085A42">
              <w:rPr>
                <w:b/>
                <w:bCs/>
                <w:sz w:val="28"/>
                <w:szCs w:val="28"/>
                <w:lang w:val="en-US" w:eastAsia="en-GB" w:bidi="ar-SA"/>
              </w:rPr>
              <w:t>7</w:t>
            </w:r>
            <w:r w:rsidRPr="005029F0">
              <w:rPr>
                <w:b/>
                <w:bCs/>
                <w:sz w:val="28"/>
                <w:szCs w:val="28"/>
                <w:lang w:val="en-US" w:eastAsia="en-GB" w:bidi="ar-SA"/>
              </w:rPr>
              <w:t>.</w:t>
            </w:r>
            <w:r w:rsidR="00803992">
              <w:rPr>
                <w:b/>
                <w:bCs/>
                <w:sz w:val="28"/>
                <w:szCs w:val="28"/>
                <w:lang w:val="en-US" w:eastAsia="en-GB" w:bidi="ar-SA"/>
              </w:rPr>
              <w:t>4</w:t>
            </w:r>
            <w:r w:rsidRPr="005029F0">
              <w:rPr>
                <w:b/>
                <w:bCs/>
                <w:sz w:val="28"/>
                <w:szCs w:val="28"/>
                <w:lang w:val="en-US" w:eastAsia="en-GB" w:bidi="ar-SA"/>
              </w:rPr>
              <w:t xml:space="preserve"> – </w:t>
            </w:r>
            <w:r>
              <w:rPr>
                <w:b/>
                <w:bCs/>
                <w:sz w:val="28"/>
                <w:szCs w:val="28"/>
                <w:lang w:val="en-US" w:eastAsia="en-GB" w:bidi="ar-SA"/>
              </w:rPr>
              <w:t>F</w:t>
            </w:r>
            <w:r w:rsidRPr="005029F0">
              <w:rPr>
                <w:b/>
                <w:bCs/>
                <w:sz w:val="28"/>
                <w:szCs w:val="28"/>
                <w:lang w:val="en-US" w:eastAsia="en-GB" w:bidi="ar-SA"/>
              </w:rPr>
              <w:t>lipped learning</w:t>
            </w:r>
            <w:r w:rsidR="00E24A86">
              <w:rPr>
                <w:b/>
                <w:bCs/>
                <w:sz w:val="28"/>
                <w:szCs w:val="28"/>
                <w:lang w:val="en-US" w:eastAsia="en-GB" w:bidi="ar-SA"/>
              </w:rPr>
              <w:t xml:space="preserve"> (15 minutes) </w:t>
            </w:r>
          </w:p>
          <w:p w14:paraId="74F10189" w14:textId="77777777" w:rsidR="0097620F" w:rsidRDefault="0097620F" w:rsidP="0097620F">
            <w:pPr>
              <w:shd w:val="clear" w:color="auto" w:fill="E2EFD9" w:themeFill="accent6" w:themeFillTint="33"/>
              <w:rPr>
                <w:rFonts w:ascii="Gadugi" w:hAnsi="Gadugi" w:cstheme="minorHAnsi"/>
                <w:color w:val="212529"/>
                <w:sz w:val="22"/>
                <w:shd w:val="clear" w:color="auto" w:fill="FFFFFF"/>
              </w:rPr>
            </w:pPr>
          </w:p>
          <w:p w14:paraId="49333C06" w14:textId="6C9112B3" w:rsidR="009A3992" w:rsidRDefault="00940F5C" w:rsidP="00B81AEA">
            <w:pPr>
              <w:spacing w:after="160"/>
              <w:rPr>
                <w:rFonts w:ascii="Gadugi" w:hAnsi="Gadugi" w:cs="Calibri"/>
                <w:color w:val="000000" w:themeColor="text1"/>
                <w:kern w:val="1"/>
                <w:sz w:val="22"/>
                <w:lang w:val="en-US" w:eastAsia="en-GB" w:bidi="ar-SA"/>
              </w:rPr>
            </w:pPr>
            <w:r>
              <w:rPr>
                <w:noProof/>
              </w:rPr>
              <w:drawing>
                <wp:anchor distT="0" distB="0" distL="114300" distR="114300" simplePos="0" relativeHeight="252236800" behindDoc="0" locked="0" layoutInCell="1" allowOverlap="1" wp14:anchorId="21A0DC13" wp14:editId="05E62AAA">
                  <wp:simplePos x="0" y="0"/>
                  <wp:positionH relativeFrom="column">
                    <wp:posOffset>-71755</wp:posOffset>
                  </wp:positionH>
                  <wp:positionV relativeFrom="paragraph">
                    <wp:posOffset>272415</wp:posOffset>
                  </wp:positionV>
                  <wp:extent cx="908050" cy="912803"/>
                  <wp:effectExtent l="0" t="0" r="0" b="0"/>
                  <wp:wrapNone/>
                  <wp:docPr id="474" name="Picture 4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908050" cy="912803"/>
                          </a:xfrm>
                          <a:prstGeom prst="rect">
                            <a:avLst/>
                          </a:prstGeom>
                          <a:noFill/>
                        </pic:spPr>
                      </pic:pic>
                    </a:graphicData>
                  </a:graphic>
                  <wp14:sizeRelH relativeFrom="margin">
                    <wp14:pctWidth>0</wp14:pctWidth>
                  </wp14:sizeRelH>
                  <wp14:sizeRelV relativeFrom="margin">
                    <wp14:pctHeight>0</wp14:pctHeight>
                  </wp14:sizeRelV>
                </wp:anchor>
              </w:drawing>
            </w:r>
            <w:r w:rsidR="00762585" w:rsidRPr="00673240">
              <w:rPr>
                <w:rFonts w:ascii="Gadugi" w:hAnsi="Gadugi" w:cs="Calibri"/>
                <w:b/>
                <w:bCs/>
                <w:color w:val="000000" w:themeColor="text1"/>
                <w:kern w:val="1"/>
                <w:sz w:val="22"/>
                <w:lang w:val="en-US" w:eastAsia="en-GB" w:bidi="ar-SA"/>
              </w:rPr>
              <w:t>Think</w:t>
            </w:r>
            <w:r w:rsidR="00762585">
              <w:rPr>
                <w:rFonts w:ascii="Gadugi" w:hAnsi="Gadugi" w:cs="Calibri"/>
                <w:color w:val="000000" w:themeColor="text1"/>
                <w:kern w:val="1"/>
                <w:sz w:val="22"/>
                <w:lang w:val="en-US" w:eastAsia="en-GB" w:bidi="ar-SA"/>
              </w:rPr>
              <w:t xml:space="preserve"> of a lesson that you teach from your curriculum. Imagine the students arriving for the lesson.</w:t>
            </w:r>
          </w:p>
          <w:p w14:paraId="4DE9D9C9" w14:textId="0246AE15" w:rsidR="00762585" w:rsidRDefault="00B72C3C" w:rsidP="00762585">
            <w:pPr>
              <w:pStyle w:val="ListParagraph"/>
              <w:numPr>
                <w:ilvl w:val="1"/>
                <w:numId w:val="19"/>
              </w:numPr>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 xml:space="preserve">What do they </w:t>
            </w:r>
            <w:r w:rsidRPr="00321907">
              <w:rPr>
                <w:rFonts w:ascii="Gadugi" w:hAnsi="Gadugi" w:cs="Calibri"/>
                <w:b/>
                <w:bCs/>
                <w:color w:val="000000" w:themeColor="text1"/>
                <w:kern w:val="1"/>
                <w:sz w:val="22"/>
                <w:lang w:val="en-US" w:eastAsia="en-GB" w:bidi="ar-SA"/>
              </w:rPr>
              <w:t>already know</w:t>
            </w:r>
            <w:r>
              <w:rPr>
                <w:rFonts w:ascii="Gadugi" w:hAnsi="Gadugi" w:cs="Calibri"/>
                <w:color w:val="000000" w:themeColor="text1"/>
                <w:kern w:val="1"/>
                <w:sz w:val="22"/>
                <w:lang w:val="en-US" w:eastAsia="en-GB" w:bidi="ar-SA"/>
              </w:rPr>
              <w:t xml:space="preserve"> about the subject? </w:t>
            </w:r>
          </w:p>
          <w:p w14:paraId="3A00704A" w14:textId="7FB26F1D" w:rsidR="00B72C3C" w:rsidRDefault="00B72C3C" w:rsidP="00762585">
            <w:pPr>
              <w:pStyle w:val="ListParagraph"/>
              <w:numPr>
                <w:ilvl w:val="1"/>
                <w:numId w:val="19"/>
              </w:numPr>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 xml:space="preserve">Is there something that </w:t>
            </w:r>
            <w:r w:rsidR="00F24682">
              <w:rPr>
                <w:rFonts w:ascii="Gadugi" w:hAnsi="Gadugi" w:cs="Calibri"/>
                <w:color w:val="000000" w:themeColor="text1"/>
                <w:kern w:val="1"/>
                <w:sz w:val="22"/>
                <w:lang w:val="en-US" w:eastAsia="en-GB" w:bidi="ar-SA"/>
              </w:rPr>
              <w:t>it would be helpful they understood before the lesson?</w:t>
            </w:r>
          </w:p>
          <w:p w14:paraId="1048112C" w14:textId="21967C89" w:rsidR="00F24682" w:rsidRDefault="00116578" w:rsidP="00762585">
            <w:pPr>
              <w:pStyle w:val="ListParagraph"/>
              <w:numPr>
                <w:ilvl w:val="1"/>
                <w:numId w:val="19"/>
              </w:numPr>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How much time will be spent in that lesson teaching theory before they will be confident enough to discuss it or apply it?</w:t>
            </w:r>
          </w:p>
          <w:p w14:paraId="25345B41" w14:textId="2413FA5D" w:rsidR="00116578" w:rsidRDefault="00804736" w:rsidP="00762585">
            <w:pPr>
              <w:pStyle w:val="ListParagraph"/>
              <w:numPr>
                <w:ilvl w:val="1"/>
                <w:numId w:val="19"/>
              </w:numPr>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Could students read a short passage or watch a video prior to the lesson?</w:t>
            </w:r>
          </w:p>
          <w:p w14:paraId="2D789555" w14:textId="77777777" w:rsidR="00707B6F" w:rsidRDefault="00707B6F" w:rsidP="00707B6F">
            <w:pPr>
              <w:pStyle w:val="ListParagraph"/>
              <w:ind w:left="1440"/>
              <w:rPr>
                <w:rFonts w:ascii="Gadugi" w:hAnsi="Gadugi" w:cs="Calibri"/>
                <w:color w:val="000000" w:themeColor="text1"/>
                <w:kern w:val="1"/>
                <w:sz w:val="22"/>
                <w:lang w:val="en-US" w:eastAsia="en-GB" w:bidi="ar-SA"/>
              </w:rPr>
            </w:pPr>
          </w:p>
          <w:p w14:paraId="0122832F" w14:textId="7C06C234" w:rsidR="00804736" w:rsidRDefault="00804736" w:rsidP="00804736">
            <w:pPr>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 xml:space="preserve">Imagine the students arriving for the lesson </w:t>
            </w:r>
            <w:r w:rsidRPr="00321907">
              <w:rPr>
                <w:rFonts w:ascii="Gadugi" w:hAnsi="Gadugi" w:cs="Calibri"/>
                <w:b/>
                <w:bCs/>
                <w:color w:val="000000" w:themeColor="text1"/>
                <w:kern w:val="1"/>
                <w:sz w:val="22"/>
                <w:lang w:val="en-US" w:eastAsia="en-GB" w:bidi="ar-SA"/>
              </w:rPr>
              <w:t>now</w:t>
            </w:r>
            <w:r w:rsidR="00925C4F">
              <w:rPr>
                <w:rFonts w:ascii="Gadugi" w:hAnsi="Gadugi" w:cs="Calibri"/>
                <w:color w:val="000000" w:themeColor="text1"/>
                <w:kern w:val="1"/>
                <w:sz w:val="22"/>
                <w:lang w:val="en-US" w:eastAsia="en-GB" w:bidi="ar-SA"/>
              </w:rPr>
              <w:t xml:space="preserve">, will this change what you plan to do? </w:t>
            </w:r>
          </w:p>
          <w:p w14:paraId="2A554E89" w14:textId="01CC0126" w:rsidR="00925C4F" w:rsidRDefault="00925C4F" w:rsidP="00925C4F">
            <w:pPr>
              <w:pStyle w:val="ListParagraph"/>
              <w:numPr>
                <w:ilvl w:val="1"/>
                <w:numId w:val="19"/>
              </w:numPr>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Will the learning be on a deeper level</w:t>
            </w:r>
            <w:r w:rsidR="00B6321A">
              <w:rPr>
                <w:rFonts w:ascii="Gadugi" w:hAnsi="Gadugi" w:cs="Calibri"/>
                <w:color w:val="000000" w:themeColor="text1"/>
                <w:kern w:val="1"/>
                <w:sz w:val="22"/>
                <w:lang w:val="en-US" w:eastAsia="en-GB" w:bidi="ar-SA"/>
              </w:rPr>
              <w:t xml:space="preserve"> than in the lesson you may have previously taught? </w:t>
            </w:r>
          </w:p>
          <w:p w14:paraId="0A54D1CB" w14:textId="3E0058EF" w:rsidR="00B6321A" w:rsidRDefault="00021733" w:rsidP="00925C4F">
            <w:pPr>
              <w:pStyle w:val="ListParagraph"/>
              <w:numPr>
                <w:ilvl w:val="1"/>
                <w:numId w:val="19"/>
              </w:numPr>
              <w:rPr>
                <w:rFonts w:ascii="Gadugi" w:hAnsi="Gadugi" w:cs="Calibri"/>
                <w:color w:val="000000" w:themeColor="text1"/>
                <w:kern w:val="1"/>
                <w:sz w:val="22"/>
                <w:lang w:val="en-US" w:eastAsia="en-GB" w:bidi="ar-SA"/>
              </w:rPr>
            </w:pPr>
            <w:r>
              <w:rPr>
                <w:noProof/>
              </w:rPr>
              <w:drawing>
                <wp:anchor distT="0" distB="0" distL="114300" distR="114300" simplePos="0" relativeHeight="252240896" behindDoc="0" locked="0" layoutInCell="1" allowOverlap="1" wp14:anchorId="19C64A31" wp14:editId="7E79C2F7">
                  <wp:simplePos x="0" y="0"/>
                  <wp:positionH relativeFrom="column">
                    <wp:posOffset>4277995</wp:posOffset>
                  </wp:positionH>
                  <wp:positionV relativeFrom="paragraph">
                    <wp:posOffset>5715</wp:posOffset>
                  </wp:positionV>
                  <wp:extent cx="990600" cy="922336"/>
                  <wp:effectExtent l="0" t="0" r="0" b="0"/>
                  <wp:wrapNone/>
                  <wp:docPr id="480" name="Picture 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990600" cy="922336"/>
                          </a:xfrm>
                          <a:prstGeom prst="rect">
                            <a:avLst/>
                          </a:prstGeom>
                          <a:noFill/>
                        </pic:spPr>
                      </pic:pic>
                    </a:graphicData>
                  </a:graphic>
                  <wp14:sizeRelH relativeFrom="margin">
                    <wp14:pctWidth>0</wp14:pctWidth>
                  </wp14:sizeRelH>
                  <wp14:sizeRelV relativeFrom="margin">
                    <wp14:pctHeight>0</wp14:pctHeight>
                  </wp14:sizeRelV>
                </wp:anchor>
              </w:drawing>
            </w:r>
            <w:r w:rsidR="00B6321A">
              <w:rPr>
                <w:rFonts w:ascii="Gadugi" w:hAnsi="Gadugi" w:cs="Calibri"/>
                <w:color w:val="000000" w:themeColor="text1"/>
                <w:kern w:val="1"/>
                <w:sz w:val="22"/>
                <w:lang w:val="en-US" w:eastAsia="en-GB" w:bidi="ar-SA"/>
              </w:rPr>
              <w:t xml:space="preserve">What will the students do with the knowledge and understanding they have gained? </w:t>
            </w:r>
          </w:p>
          <w:p w14:paraId="055C53F7" w14:textId="517B39EF" w:rsidR="00B6321A" w:rsidRPr="00925C4F" w:rsidRDefault="00B6321A" w:rsidP="00B6321A">
            <w:pPr>
              <w:pStyle w:val="ListParagraph"/>
              <w:ind w:left="1440"/>
              <w:rPr>
                <w:rFonts w:ascii="Gadugi" w:hAnsi="Gadugi" w:cs="Calibri"/>
                <w:color w:val="000000" w:themeColor="text1"/>
                <w:kern w:val="1"/>
                <w:sz w:val="22"/>
                <w:lang w:val="en-US" w:eastAsia="en-GB" w:bidi="ar-SA"/>
              </w:rPr>
            </w:pPr>
          </w:p>
          <w:p w14:paraId="784E19F2" w14:textId="4DC948F2" w:rsidR="00DD1AD0" w:rsidRDefault="00CD32E2" w:rsidP="00B81AEA">
            <w:pPr>
              <w:spacing w:after="160"/>
              <w:rPr>
                <w:rFonts w:ascii="Gadugi" w:hAnsi="Gadugi" w:cs="Calibri"/>
                <w:color w:val="000000" w:themeColor="text1"/>
                <w:kern w:val="1"/>
                <w:sz w:val="22"/>
                <w:lang w:val="en-US" w:eastAsia="en-GB" w:bidi="ar-SA"/>
              </w:rPr>
            </w:pPr>
            <w:r>
              <w:rPr>
                <w:noProof/>
              </w:rPr>
              <w:drawing>
                <wp:anchor distT="0" distB="0" distL="114300" distR="114300" simplePos="0" relativeHeight="252162048" behindDoc="0" locked="0" layoutInCell="1" allowOverlap="1" wp14:anchorId="22F43A26" wp14:editId="09F9145D">
                  <wp:simplePos x="0" y="0"/>
                  <wp:positionH relativeFrom="page">
                    <wp:posOffset>5230495</wp:posOffset>
                  </wp:positionH>
                  <wp:positionV relativeFrom="paragraph">
                    <wp:posOffset>141605</wp:posOffset>
                  </wp:positionV>
                  <wp:extent cx="1758831" cy="1737360"/>
                  <wp:effectExtent l="0" t="0" r="0" b="0"/>
                  <wp:wrapNone/>
                  <wp:docPr id="29" name="Picture 29"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Icon&#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758831" cy="1737360"/>
                          </a:xfrm>
                          <a:prstGeom prst="rect">
                            <a:avLst/>
                          </a:prstGeom>
                          <a:noFill/>
                        </pic:spPr>
                      </pic:pic>
                    </a:graphicData>
                  </a:graphic>
                  <wp14:sizeRelH relativeFrom="margin">
                    <wp14:pctWidth>0</wp14:pctWidth>
                  </wp14:sizeRelH>
                  <wp14:sizeRelV relativeFrom="margin">
                    <wp14:pctHeight>0</wp14:pctHeight>
                  </wp14:sizeRelV>
                </wp:anchor>
              </w:drawing>
            </w:r>
            <w:r w:rsidR="009A3992">
              <w:rPr>
                <w:rFonts w:ascii="Gadugi" w:hAnsi="Gadugi" w:cs="Calibri"/>
                <w:color w:val="000000" w:themeColor="text1"/>
                <w:kern w:val="1"/>
                <w:sz w:val="22"/>
                <w:lang w:val="en-US" w:eastAsia="en-GB" w:bidi="ar-SA"/>
              </w:rPr>
              <w:t xml:space="preserve">Make a note of any changes you might make in your learning journal. </w:t>
            </w:r>
          </w:p>
          <w:p w14:paraId="6E0F7F4B" w14:textId="0B15C8CF" w:rsidR="00CD32E2" w:rsidRDefault="009A3992" w:rsidP="00B81AEA">
            <w:pPr>
              <w:spacing w:after="160"/>
              <w:rPr>
                <w:rFonts w:ascii="Gadugi" w:hAnsi="Gadugi" w:cs="Calibri"/>
                <w:color w:val="000000" w:themeColor="text1"/>
                <w:kern w:val="1"/>
                <w:sz w:val="22"/>
                <w:lang w:val="en-US" w:eastAsia="en-GB" w:bidi="ar-SA"/>
              </w:rPr>
            </w:pPr>
            <w:r>
              <w:rPr>
                <w:rFonts w:ascii="Gadugi" w:hAnsi="Gadugi" w:cs="Calibri"/>
                <w:color w:val="000000" w:themeColor="text1"/>
                <w:kern w:val="1"/>
                <w:sz w:val="22"/>
                <w:lang w:val="en-US" w:eastAsia="en-GB" w:bidi="ar-SA"/>
              </w:rPr>
              <w:t xml:space="preserve">It might be helpful to think about lessons that are sometimes harder to teach. Consider </w:t>
            </w:r>
            <w:r w:rsidR="002421F6">
              <w:rPr>
                <w:rFonts w:ascii="Gadugi" w:hAnsi="Gadugi" w:cs="Calibri"/>
                <w:color w:val="000000" w:themeColor="text1"/>
                <w:kern w:val="1"/>
                <w:sz w:val="22"/>
                <w:lang w:val="en-US" w:eastAsia="en-GB" w:bidi="ar-SA"/>
              </w:rPr>
              <w:t>how this approach</w:t>
            </w:r>
            <w:r>
              <w:rPr>
                <w:rFonts w:ascii="Gadugi" w:hAnsi="Gadugi" w:cs="Calibri"/>
                <w:color w:val="000000" w:themeColor="text1"/>
                <w:kern w:val="1"/>
                <w:sz w:val="22"/>
                <w:lang w:val="en-US" w:eastAsia="en-GB" w:bidi="ar-SA"/>
              </w:rPr>
              <w:t xml:space="preserve"> might help</w:t>
            </w:r>
            <w:r w:rsidR="002421F6">
              <w:rPr>
                <w:rFonts w:ascii="Gadugi" w:hAnsi="Gadugi" w:cs="Calibri"/>
                <w:color w:val="000000" w:themeColor="text1"/>
                <w:kern w:val="1"/>
                <w:sz w:val="22"/>
                <w:lang w:val="en-US" w:eastAsia="en-GB" w:bidi="ar-SA"/>
              </w:rPr>
              <w:t xml:space="preserve"> to students to think about a subject before it is taught</w:t>
            </w:r>
            <w:r>
              <w:rPr>
                <w:rFonts w:ascii="Gadugi" w:hAnsi="Gadugi" w:cs="Calibri"/>
                <w:color w:val="000000" w:themeColor="text1"/>
                <w:kern w:val="1"/>
                <w:sz w:val="22"/>
                <w:lang w:val="en-US" w:eastAsia="en-GB" w:bidi="ar-SA"/>
              </w:rPr>
              <w:t xml:space="preserve">. </w:t>
            </w:r>
            <w:r w:rsidR="00862521">
              <w:rPr>
                <w:rFonts w:ascii="Gadugi" w:hAnsi="Gadugi" w:cs="Calibri"/>
                <w:color w:val="000000" w:themeColor="text1"/>
                <w:kern w:val="1"/>
                <w:sz w:val="22"/>
                <w:lang w:val="en-US" w:eastAsia="en-GB" w:bidi="ar-SA"/>
              </w:rPr>
              <w:t xml:space="preserve">Remember that </w:t>
            </w:r>
            <w:r w:rsidR="00862521" w:rsidRPr="00862521">
              <w:rPr>
                <w:rFonts w:ascii="Gadugi" w:hAnsi="Gadugi" w:cs="Calibri"/>
                <w:color w:val="000000" w:themeColor="text1"/>
                <w:kern w:val="1"/>
                <w:sz w:val="22"/>
                <w:lang w:val="en-US" w:eastAsia="en-GB" w:bidi="ar-SA"/>
              </w:rPr>
              <w:t>pre activities / before class do not have to involve ICT e.g. videos</w:t>
            </w:r>
            <w:r w:rsidR="0088672A">
              <w:rPr>
                <w:rFonts w:ascii="Gadugi" w:hAnsi="Gadugi" w:cs="Calibri"/>
                <w:color w:val="000000" w:themeColor="text1"/>
                <w:kern w:val="1"/>
                <w:sz w:val="22"/>
                <w:lang w:val="en-US" w:eastAsia="en-GB" w:bidi="ar-SA"/>
              </w:rPr>
              <w:t xml:space="preserve">. </w:t>
            </w:r>
          </w:p>
          <w:p w14:paraId="5F2DF130" w14:textId="4DBE861F" w:rsidR="0055063E" w:rsidRPr="00D27108" w:rsidRDefault="0055063E" w:rsidP="0055063E">
            <w:pPr>
              <w:rPr>
                <w:rFonts w:ascii="Gadugi" w:hAnsi="Gadugi" w:cs="Calibri"/>
                <w:color w:val="000000" w:themeColor="text1"/>
                <w:kern w:val="1"/>
                <w:sz w:val="22"/>
                <w:lang w:val="en-US" w:eastAsia="en-GB" w:bidi="ar-SA"/>
              </w:rPr>
            </w:pPr>
          </w:p>
        </w:tc>
      </w:tr>
    </w:tbl>
    <w:p w14:paraId="5C88125D" w14:textId="20397205" w:rsidR="00CD32E2" w:rsidRDefault="00CD32E2">
      <w:pPr>
        <w:rPr>
          <w:rFonts w:cs="Calibri"/>
          <w:color w:val="000000" w:themeColor="text1"/>
          <w:kern w:val="1"/>
          <w:lang w:eastAsia="en-GB" w:bidi="ar-SA"/>
        </w:rPr>
      </w:pPr>
    </w:p>
    <w:p w14:paraId="27727A22" w14:textId="77777777" w:rsidR="00707B6F" w:rsidRDefault="00707B6F">
      <w:pPr>
        <w:rPr>
          <w:rFonts w:cs="Calibri"/>
          <w:color w:val="000000" w:themeColor="text1"/>
          <w:kern w:val="1"/>
          <w:lang w:eastAsia="en-GB" w:bidi="ar-SA"/>
        </w:rPr>
      </w:pPr>
    </w:p>
    <w:p w14:paraId="5BA9E81B" w14:textId="43F2FD91" w:rsidR="00164765" w:rsidRPr="00AF5016" w:rsidRDefault="005275F8" w:rsidP="00AF5016">
      <w:pPr>
        <w:pStyle w:val="ListParagraph"/>
        <w:numPr>
          <w:ilvl w:val="0"/>
          <w:numId w:val="24"/>
        </w:numPr>
        <w:spacing w:after="0"/>
        <w:rPr>
          <w:rFonts w:asciiTheme="majorHAnsi" w:hAnsiTheme="majorHAnsi" w:cstheme="majorHAnsi"/>
          <w:b/>
          <w:bCs/>
          <w:color w:val="2F5496" w:themeColor="accent1" w:themeShade="BF"/>
          <w:kern w:val="1"/>
          <w:sz w:val="26"/>
          <w:szCs w:val="26"/>
          <w:lang w:eastAsia="en-GB" w:bidi="ar-SA"/>
        </w:rPr>
      </w:pPr>
      <w:r w:rsidRPr="00AF5016">
        <w:rPr>
          <w:rFonts w:asciiTheme="majorHAnsi" w:hAnsiTheme="majorHAnsi" w:cstheme="majorHAnsi"/>
          <w:b/>
          <w:bCs/>
          <w:color w:val="2F5496" w:themeColor="accent1" w:themeShade="BF"/>
          <w:kern w:val="1"/>
          <w:sz w:val="26"/>
          <w:szCs w:val="26"/>
          <w:lang w:eastAsia="en-GB" w:bidi="ar-SA"/>
        </w:rPr>
        <w:lastRenderedPageBreak/>
        <w:t>What does a</w:t>
      </w:r>
      <w:r w:rsidR="007138BC" w:rsidRPr="00AF5016">
        <w:rPr>
          <w:rFonts w:asciiTheme="majorHAnsi" w:hAnsiTheme="majorHAnsi" w:cstheme="majorHAnsi"/>
          <w:b/>
          <w:bCs/>
          <w:color w:val="2F5496" w:themeColor="accent1" w:themeShade="BF"/>
          <w:kern w:val="1"/>
          <w:sz w:val="26"/>
          <w:szCs w:val="26"/>
          <w:lang w:eastAsia="en-GB" w:bidi="ar-SA"/>
        </w:rPr>
        <w:t>ctive engagement</w:t>
      </w:r>
      <w:r w:rsidRPr="00AF5016">
        <w:rPr>
          <w:rFonts w:asciiTheme="majorHAnsi" w:hAnsiTheme="majorHAnsi" w:cstheme="majorHAnsi"/>
          <w:b/>
          <w:bCs/>
          <w:color w:val="2F5496" w:themeColor="accent1" w:themeShade="BF"/>
          <w:kern w:val="1"/>
          <w:sz w:val="26"/>
          <w:szCs w:val="26"/>
          <w:lang w:eastAsia="en-GB" w:bidi="ar-SA"/>
        </w:rPr>
        <w:t xml:space="preserve"> look like?</w:t>
      </w:r>
    </w:p>
    <w:p w14:paraId="61809678" w14:textId="3BCA6B24" w:rsidR="007138BC" w:rsidRPr="005447B3" w:rsidRDefault="00837DAF" w:rsidP="00C11C46">
      <w:pPr>
        <w:spacing w:after="0"/>
        <w:rPr>
          <w:rFonts w:ascii="Gadugi" w:hAnsi="Gadugi"/>
          <w:sz w:val="22"/>
          <w:lang w:bidi="ar-SA"/>
        </w:rPr>
      </w:pPr>
      <w:r>
        <w:rPr>
          <w:rFonts w:cs="Calibri"/>
          <w:noProof/>
          <w:color w:val="000000" w:themeColor="text1"/>
          <w:kern w:val="1"/>
          <w:lang w:eastAsia="en-GB" w:bidi="ar-SA"/>
        </w:rPr>
        <w:drawing>
          <wp:anchor distT="0" distB="0" distL="114300" distR="114300" simplePos="0" relativeHeight="252164096" behindDoc="1" locked="0" layoutInCell="1" allowOverlap="1" wp14:anchorId="0E4FD5AA" wp14:editId="5F7D28EE">
            <wp:simplePos x="0" y="0"/>
            <wp:positionH relativeFrom="margin">
              <wp:posOffset>1299210</wp:posOffset>
            </wp:positionH>
            <wp:positionV relativeFrom="paragraph">
              <wp:posOffset>922020</wp:posOffset>
            </wp:positionV>
            <wp:extent cx="3689985" cy="3177540"/>
            <wp:effectExtent l="0" t="0" r="5715" b="3810"/>
            <wp:wrapTight wrapText="bothSides">
              <wp:wrapPolygon edited="0">
                <wp:start x="0" y="0"/>
                <wp:lineTo x="0" y="21496"/>
                <wp:lineTo x="21522" y="21496"/>
                <wp:lineTo x="21522" y="0"/>
                <wp:lineTo x="0" y="0"/>
              </wp:wrapPolygon>
            </wp:wrapTight>
            <wp:docPr id="448" name="Picture 4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rotWithShape="1">
                    <a:blip r:embed="rId41">
                      <a:extLst>
                        <a:ext uri="{28A0092B-C50C-407E-A947-70E740481C1C}">
                          <a14:useLocalDpi xmlns:a14="http://schemas.microsoft.com/office/drawing/2010/main" val="0"/>
                        </a:ext>
                      </a:extLst>
                    </a:blip>
                    <a:srcRect r="50077" b="6744"/>
                    <a:stretch/>
                  </pic:blipFill>
                  <pic:spPr bwMode="auto">
                    <a:xfrm>
                      <a:off x="0" y="0"/>
                      <a:ext cx="3689985" cy="317754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C11C46">
        <w:rPr>
          <w:rFonts w:ascii="Gadugi" w:hAnsi="Gadugi"/>
          <w:sz w:val="22"/>
          <w:lang w:bidi="ar-SA"/>
        </w:rPr>
        <w:t>When it is used effectively, f</w:t>
      </w:r>
      <w:r w:rsidR="005275F8">
        <w:rPr>
          <w:rFonts w:ascii="Gadugi" w:hAnsi="Gadugi"/>
          <w:sz w:val="22"/>
          <w:lang w:bidi="ar-SA"/>
        </w:rPr>
        <w:t>lipped learning</w:t>
      </w:r>
      <w:r w:rsidR="005275F8" w:rsidRPr="005275F8">
        <w:rPr>
          <w:rFonts w:ascii="Gadugi" w:hAnsi="Gadugi"/>
          <w:sz w:val="22"/>
          <w:lang w:bidi="ar-SA"/>
        </w:rPr>
        <w:t xml:space="preserve"> allows students to learn </w:t>
      </w:r>
      <w:r w:rsidR="00C11C46">
        <w:rPr>
          <w:rFonts w:ascii="Gadugi" w:hAnsi="Gadugi"/>
          <w:sz w:val="22"/>
          <w:lang w:bidi="ar-SA"/>
        </w:rPr>
        <w:t>at</w:t>
      </w:r>
      <w:r w:rsidR="005275F8" w:rsidRPr="005275F8">
        <w:rPr>
          <w:rFonts w:ascii="Gadugi" w:hAnsi="Gadugi"/>
          <w:sz w:val="22"/>
          <w:lang w:bidi="ar-SA"/>
        </w:rPr>
        <w:t xml:space="preserve"> their own pace, it encourages students to actively engage with </w:t>
      </w:r>
      <w:r w:rsidR="0053675F">
        <w:rPr>
          <w:rFonts w:ascii="Gadugi" w:hAnsi="Gadugi"/>
          <w:sz w:val="22"/>
          <w:lang w:bidi="ar-SA"/>
        </w:rPr>
        <w:t>the content of a lesson</w:t>
      </w:r>
      <w:r w:rsidR="00F8363B">
        <w:rPr>
          <w:rFonts w:ascii="Gadugi" w:hAnsi="Gadugi"/>
          <w:sz w:val="22"/>
          <w:lang w:bidi="ar-SA"/>
        </w:rPr>
        <w:t xml:space="preserve"> and enables </w:t>
      </w:r>
      <w:r w:rsidR="005447B3" w:rsidRPr="005447B3">
        <w:rPr>
          <w:rFonts w:ascii="Gadugi" w:hAnsi="Gadugi"/>
          <w:sz w:val="22"/>
          <w:lang w:bidi="ar-SA"/>
        </w:rPr>
        <w:t xml:space="preserve">more </w:t>
      </w:r>
      <w:r w:rsidR="00F8363B">
        <w:rPr>
          <w:rFonts w:ascii="Gadugi" w:hAnsi="Gadugi"/>
          <w:sz w:val="22"/>
          <w:lang w:bidi="ar-SA"/>
        </w:rPr>
        <w:t xml:space="preserve">time to </w:t>
      </w:r>
      <w:r w:rsidR="00750BA7">
        <w:rPr>
          <w:rFonts w:ascii="Gadugi" w:hAnsi="Gadugi"/>
          <w:sz w:val="22"/>
          <w:lang w:bidi="ar-SA"/>
        </w:rPr>
        <w:t>be</w:t>
      </w:r>
      <w:r w:rsidR="005447B3" w:rsidRPr="005447B3">
        <w:rPr>
          <w:rFonts w:ascii="Gadugi" w:hAnsi="Gadugi"/>
          <w:sz w:val="22"/>
          <w:lang w:bidi="ar-SA"/>
        </w:rPr>
        <w:t xml:space="preserve"> creative and active </w:t>
      </w:r>
      <w:r w:rsidR="00750BA7">
        <w:rPr>
          <w:rFonts w:ascii="Gadugi" w:hAnsi="Gadugi"/>
          <w:sz w:val="22"/>
          <w:lang w:bidi="ar-SA"/>
        </w:rPr>
        <w:t>in class time. Teachers have more</w:t>
      </w:r>
      <w:r w:rsidR="005447B3" w:rsidRPr="005447B3">
        <w:rPr>
          <w:rFonts w:ascii="Gadugi" w:hAnsi="Gadugi"/>
          <w:sz w:val="22"/>
          <w:lang w:bidi="ar-SA"/>
        </w:rPr>
        <w:t xml:space="preserve"> opportunities to interact with </w:t>
      </w:r>
      <w:r w:rsidR="00B54883">
        <w:rPr>
          <w:rFonts w:ascii="Gadugi" w:hAnsi="Gadugi"/>
          <w:sz w:val="22"/>
          <w:lang w:bidi="ar-SA"/>
        </w:rPr>
        <w:t xml:space="preserve">their </w:t>
      </w:r>
      <w:r w:rsidR="00750BA7">
        <w:rPr>
          <w:rFonts w:ascii="Gadugi" w:hAnsi="Gadugi"/>
          <w:sz w:val="22"/>
          <w:lang w:bidi="ar-SA"/>
        </w:rPr>
        <w:t xml:space="preserve">students </w:t>
      </w:r>
      <w:r w:rsidR="005447B3" w:rsidRPr="005447B3">
        <w:rPr>
          <w:rFonts w:ascii="Gadugi" w:hAnsi="Gadugi"/>
          <w:sz w:val="22"/>
          <w:lang w:bidi="ar-SA"/>
        </w:rPr>
        <w:t xml:space="preserve">and to assess </w:t>
      </w:r>
      <w:r w:rsidR="002B219D">
        <w:rPr>
          <w:rFonts w:ascii="Gadugi" w:hAnsi="Gadugi"/>
          <w:sz w:val="22"/>
          <w:lang w:bidi="ar-SA"/>
        </w:rPr>
        <w:t>their</w:t>
      </w:r>
      <w:r w:rsidR="005447B3" w:rsidRPr="005447B3">
        <w:rPr>
          <w:rFonts w:ascii="Gadugi" w:hAnsi="Gadugi"/>
          <w:sz w:val="22"/>
          <w:lang w:bidi="ar-SA"/>
        </w:rPr>
        <w:t xml:space="preserve"> learning</w:t>
      </w:r>
      <w:r w:rsidR="00B54883">
        <w:rPr>
          <w:rFonts w:ascii="Gadugi" w:hAnsi="Gadugi"/>
          <w:sz w:val="22"/>
          <w:lang w:bidi="ar-SA"/>
        </w:rPr>
        <w:t xml:space="preserve"> in the moment rather than marking work in a traditional way after a lesson has finished</w:t>
      </w:r>
      <w:r w:rsidR="002B219D">
        <w:rPr>
          <w:rFonts w:ascii="Gadugi" w:hAnsi="Gadugi"/>
          <w:sz w:val="22"/>
          <w:lang w:bidi="ar-SA"/>
        </w:rPr>
        <w:t xml:space="preserve">. </w:t>
      </w:r>
    </w:p>
    <w:p w14:paraId="6F607DF8" w14:textId="517976AB" w:rsidR="007138BC" w:rsidRDefault="00BC14BF"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334080" behindDoc="0" locked="0" layoutInCell="1" allowOverlap="1" wp14:anchorId="4517544E" wp14:editId="69E5B10C">
                <wp:simplePos x="0" y="0"/>
                <wp:positionH relativeFrom="column">
                  <wp:posOffset>3937000</wp:posOffset>
                </wp:positionH>
                <wp:positionV relativeFrom="paragraph">
                  <wp:posOffset>108585</wp:posOffset>
                </wp:positionV>
                <wp:extent cx="927100" cy="457200"/>
                <wp:effectExtent l="0" t="0" r="25400" b="19050"/>
                <wp:wrapNone/>
                <wp:docPr id="30" name="Rectangle 30"/>
                <wp:cNvGraphicFramePr/>
                <a:graphic xmlns:a="http://schemas.openxmlformats.org/drawingml/2006/main">
                  <a:graphicData uri="http://schemas.microsoft.com/office/word/2010/wordprocessingShape">
                    <wps:wsp>
                      <wps:cNvSpPr/>
                      <wps:spPr>
                        <a:xfrm>
                          <a:off x="0" y="0"/>
                          <a:ext cx="927100" cy="457200"/>
                        </a:xfrm>
                        <a:prstGeom prst="rect">
                          <a:avLst/>
                        </a:prstGeom>
                        <a:solidFill>
                          <a:sysClr val="window" lastClr="FFFFFF"/>
                        </a:solidFill>
                        <a:ln w="12700" cap="flat" cmpd="sng" algn="ctr">
                          <a:solidFill>
                            <a:srgbClr val="4472C4">
                              <a:shade val="50000"/>
                            </a:srgbClr>
                          </a:solidFill>
                          <a:prstDash val="solid"/>
                          <a:miter lim="800000"/>
                        </a:ln>
                        <a:effectLst/>
                      </wps:spPr>
                      <wps:txbx>
                        <w:txbxContent>
                          <w:p w14:paraId="178809BD" w14:textId="0C82E496" w:rsidR="00BC14BF" w:rsidRPr="00135F6F" w:rsidRDefault="00BC14BF" w:rsidP="00BC14BF">
                            <w:pPr>
                              <w:jc w:val="center"/>
                              <w:rPr>
                                <w:color w:val="2F5496" w:themeColor="accent1" w:themeShade="BF"/>
                              </w:rPr>
                            </w:pPr>
                            <w:r>
                              <w:rPr>
                                <w:color w:val="2F5496" w:themeColor="accent1" w:themeShade="BF"/>
                              </w:rPr>
                              <w:t>Teacher/ Instructor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4517544E" id="Rectangle 30" o:spid="_x0000_s1033" style="position:absolute;margin-left:310pt;margin-top:8.55pt;width:73pt;height:36pt;z-index:25233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rah1kAIAADUFAAAOAAAAZHJzL2Uyb0RvYy54bWysVMlu2zAQvRfoPxC8N7Jdp06EyIHhwEWB&#10;IAmaFDnTFLUA3ErSltyv7yMlO0t7KqoDNcPZ38zw6rpXkuyF863RBZ2eTSgRmpuy1XVBfzxtPl1Q&#10;4gPTJZNGi4IehKfXy48frjqbi5lpjCyFI3Cifd7ZgjYh2DzLPG+EYv7MWKEhrIxTLIB1dVY61sG7&#10;ktlsMvmSdcaV1hkuvMftzSCky+S/qgQP91XlRSCyoMgtpNOlcxvPbHnF8tox27R8TIP9QxaKtRpB&#10;T65uWGBk59o/XKmWO+NNFc64UZmpqpaLVAOqmU7eVfPYMCtSLQDH2xNM/v+55Xf7B0fasqCfAY9m&#10;Cj36DtSYrqUguANAnfU59B7tgxs5DzJW21dOxT/qIH0C9XACVfSBcFxezhbTCXxziObnCzQt+sxe&#10;jK3z4aswikSioA7RE5Rsf+vDoHpUibG8kW25aaVMzMGvpSN7hvZiKkrTUSKZD7gs6CZ9Y7Q3ZlKT&#10;DtM6W6TEGOaukiwgR2WBhNc1JUzWGGgeXMrljbV39fYUdT5fzNbzQalhpRhyOZ/gO0Ye1FPNb/zE&#10;qm6YbwaTJIomLFdtwFLIVhX0Ijo6epI6SkUa6xGb2JuhG5EK/bZPzVxER/Fma8oDGuzMMPne8k2L&#10;sLfA6IE5jDo6g/UN9zgqaYCKGSlKGuN+/e0+6mMCIaWkw+oAsZ875gSg/6Yxm5fT+TzuWmJSyylx&#10;ryXb1xK9U2uD9k3xUFieSBi7II9k5Yx6xpavYlSImOaIPfRmZNZhWGm8E1ysVkkN+2VZuNWPlkfn&#10;EbkI+FP/zJwdZy1gSO/Mcc1Y/m7kBt1oqc1qF0zVpnl8wRU9jQx2M3V3fEfi8r/mk9bLa7f8DQAA&#10;//8DAFBLAwQUAAYACAAAACEA/Fxj1d0AAAAJAQAADwAAAGRycy9kb3ducmV2LnhtbEyPTUvDQBCG&#10;74L/YRnBm92sh7TGbEopiIKn1iJ4m2anSch+xOw2jf56x5MeZ96XZ54p17OzYqIxdsFrUIsMBPk6&#10;mM43Gg5vT3crEDGhN2iDJw1fFGFdXV+VWJhw8Tua9qkRDPGxQA1tSkMhZaxbchgXYSDP2SmMDhOP&#10;YyPNiBeGOyvvsyyXDjvPF1ocaNtS3e/PTsPuxdjswzybXjZKvfcTbl+/P7W+vZk3jyASzemvDL/6&#10;rA4VOx3D2ZsorIac8VzlYKlAcGGZ57w4alg9KJBVKf9/UP0AAAD//wMAUEsBAi0AFAAGAAgAAAAh&#10;ALaDOJL+AAAA4QEAABMAAAAAAAAAAAAAAAAAAAAAAFtDb250ZW50X1R5cGVzXS54bWxQSwECLQAU&#10;AAYACAAAACEAOP0h/9YAAACUAQAACwAAAAAAAAAAAAAAAAAvAQAAX3JlbHMvLnJlbHNQSwECLQAU&#10;AAYACAAAACEANa2odZACAAA1BQAADgAAAAAAAAAAAAAAAAAuAgAAZHJzL2Uyb0RvYy54bWxQSwEC&#10;LQAUAAYACAAAACEA/Fxj1d0AAAAJAQAADwAAAAAAAAAAAAAAAADqBAAAZHJzL2Rvd25yZXYueG1s&#10;UEsFBgAAAAAEAAQA8wAAAPQFAAAAAA==&#10;" fillcolor="window" strokecolor="#2f528f" strokeweight="1pt">
                <v:textbox>
                  <w:txbxContent>
                    <w:p w14:paraId="178809BD" w14:textId="0C82E496" w:rsidR="00BC14BF" w:rsidRPr="00135F6F" w:rsidRDefault="00BC14BF" w:rsidP="00BC14BF">
                      <w:pPr>
                        <w:jc w:val="center"/>
                        <w:rPr>
                          <w:color w:val="2F5496" w:themeColor="accent1" w:themeShade="BF"/>
                        </w:rPr>
                      </w:pPr>
                      <w:r>
                        <w:rPr>
                          <w:color w:val="2F5496" w:themeColor="accent1" w:themeShade="BF"/>
                        </w:rPr>
                        <w:t>Teacher/ Instructor</w:t>
                      </w:r>
                    </w:p>
                  </w:txbxContent>
                </v:textbox>
              </v:rect>
            </w:pict>
          </mc:Fallback>
        </mc:AlternateContent>
      </w:r>
    </w:p>
    <w:p w14:paraId="1BE94F74" w14:textId="0CDA5D34" w:rsidR="00707B6F" w:rsidRDefault="00707B6F" w:rsidP="00164765">
      <w:pPr>
        <w:rPr>
          <w:rFonts w:ascii="Gadugi" w:hAnsi="Gadugi"/>
          <w:sz w:val="18"/>
          <w:szCs w:val="18"/>
          <w:lang w:bidi="ar-SA"/>
        </w:rPr>
      </w:pPr>
    </w:p>
    <w:p w14:paraId="02CB3DD3" w14:textId="6B4BAEB0" w:rsidR="00707B6F" w:rsidRDefault="00707B6F" w:rsidP="00164765">
      <w:pPr>
        <w:rPr>
          <w:rFonts w:ascii="Gadugi" w:hAnsi="Gadugi"/>
          <w:sz w:val="18"/>
          <w:szCs w:val="18"/>
          <w:lang w:bidi="ar-SA"/>
        </w:rPr>
      </w:pPr>
    </w:p>
    <w:p w14:paraId="4F6F0D1A" w14:textId="4F1C2939" w:rsidR="00707B6F" w:rsidRDefault="005D346E" w:rsidP="005D346E">
      <w:pPr>
        <w:tabs>
          <w:tab w:val="center" w:pos="1170"/>
        </w:tabs>
        <w:rPr>
          <w:rFonts w:ascii="Gadugi" w:hAnsi="Gadugi"/>
          <w:sz w:val="18"/>
          <w:szCs w:val="18"/>
          <w:lang w:bidi="ar-SA"/>
        </w:rPr>
      </w:pPr>
      <w:r>
        <w:rPr>
          <w:rFonts w:ascii="Gadugi" w:hAnsi="Gadugi"/>
          <w:sz w:val="18"/>
          <w:szCs w:val="18"/>
          <w:lang w:bidi="ar-SA"/>
        </w:rPr>
        <w:tab/>
      </w:r>
    </w:p>
    <w:p w14:paraId="7A235C42" w14:textId="42B76BA0" w:rsidR="00707B6F" w:rsidRDefault="00B541E1"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258304" behindDoc="0" locked="0" layoutInCell="1" allowOverlap="1" wp14:anchorId="52C826F6" wp14:editId="0E45B228">
                <wp:simplePos x="0" y="0"/>
                <wp:positionH relativeFrom="column">
                  <wp:posOffset>4511675</wp:posOffset>
                </wp:positionH>
                <wp:positionV relativeFrom="paragraph">
                  <wp:posOffset>10160</wp:posOffset>
                </wp:positionV>
                <wp:extent cx="1441450" cy="724535"/>
                <wp:effectExtent l="0" t="0" r="25400" b="18415"/>
                <wp:wrapNone/>
                <wp:docPr id="491" name="Rectangle 491"/>
                <wp:cNvGraphicFramePr/>
                <a:graphic xmlns:a="http://schemas.openxmlformats.org/drawingml/2006/main">
                  <a:graphicData uri="http://schemas.microsoft.com/office/word/2010/wordprocessingShape">
                    <wps:wsp>
                      <wps:cNvSpPr/>
                      <wps:spPr>
                        <a:xfrm>
                          <a:off x="0" y="0"/>
                          <a:ext cx="1441450" cy="724535"/>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50A2C9C5" w14:textId="62CF7155" w:rsidR="0019464D" w:rsidRDefault="0019464D" w:rsidP="0019464D">
                            <w:pPr>
                              <w:jc w:val="center"/>
                            </w:pPr>
                            <w:r>
                              <w:t xml:space="preserve">Teacher </w:t>
                            </w:r>
                            <w:r w:rsidR="00143D96">
                              <w:t>lectures by delivering lesson content</w:t>
                            </w: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52C826F6" id="Rectangle 491" o:spid="_x0000_s1034" style="position:absolute;margin-left:355.25pt;margin-top:.8pt;width:113.5pt;height:57.05pt;z-index:25225830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xtIOkgIAAHkFAAAOAAAAZHJzL2Uyb0RvYy54bWy0VMlu2zAQvRfoPxC8N7JdOU6MyIHhIEWB&#10;NAmSFDnTFLUA3ErSltKv7yMlZ2tPReuDPBtnOI9v5uy8V5LshfOt0QWdHk0oEZqbstV1Qb8/XH46&#10;ocQHpksmjRYFfRKenq8+fjjr7FLMTGNkKRxBEu2XnS1oE4JdZpnnjVDMHxkrNJyVcYoFqK7OSsc6&#10;ZFcym00mx1lnXGmd4cJ7WC8GJ12l/FUleLipKi8CkQXF3UL6uvTdxm+2OmPL2jHbtHy8BvuLWyjW&#10;ahR9TnXBAiM71/6WSrXcGW+qcMSNykxVtVykHtDNdPKum/uGWZF6ATjePsPk/11afr2/daQtC5qf&#10;TinRTOGR7gAb07UUJBoBUWf9EpH39taNmocY++0rp+I/OiF9gvXpGVbRB8JhnOb5NJ8DfQ7fYpbP&#10;P89j0uzltHU+fBFGkSgU1KF+QpPtr3wYQg8hsZg3si0vWymT4urtRjqyZ3jiPF/MNnk6K3fqmykH&#10;8/EEv+GtYQYjxuiDGVfxQ5p0rTf5pSYdepgtkIFwBo5WkgWIygI1r2tKmKxBfh5cKvzm9Jj2v90u&#10;wnLBfDMUSKWHPlUbMFiyVQU9iW2m9tGn1BE0kUZjBDe+7vCeUQr9tk+EOImJomVryieQxJlherzl&#10;ly3KXjEfbpnDuAAYrIBwg08lDdAyo0RJY9zPP9ljPFgMLyUdxg9I/tgxJyiRXzX4fQrSxHlNSj5f&#10;zKC4157ta4/eqY3B84PBuF0SY3yQB7FyRj1iU6xjVbiY5qg9vNmobMKwFrBruFivUxhm1LJwpe8t&#10;j8kjchHwh/6ROTuSNYDm1+Ywqmz5jrNDbDypzXoXTNUmQr/gCsZFBfOduDfuorhAXusp6mVjrn4B&#10;AAD//wMAUEsDBBQABgAIAAAAIQAY+eLC3gAAAAkBAAAPAAAAZHJzL2Rvd25yZXYueG1sTI9NT4NA&#10;EIbvJv6HzZh4sws2FEWWpjHx49rWNPG2sCMQ2VnKbgvy6zue9PjkffPOM/l6sp044+BbRwriRQQC&#10;qXKmpVrBx/7l7gGED5qM7hyhgh/0sC6ur3KdGTfSFs+7UAseIZ9pBU0IfSalrxq02i9cj8TZlxus&#10;DoxDLc2gRx63nbyPopW0uiW+0Ogenxusvncnq+B1OR7fh0PbOze/zccy2W8+D7NStzfT5glEwCn8&#10;leFXn9WhYKfSnch40SlI4yjhKgcrEJw/LlPmkjlOUpBFLv9/UFwAAAD//wMAUEsBAi0AFAAGAAgA&#10;AAAhALaDOJL+AAAA4QEAABMAAAAAAAAAAAAAAAAAAAAAAFtDb250ZW50X1R5cGVzXS54bWxQSwEC&#10;LQAUAAYACAAAACEAOP0h/9YAAACUAQAACwAAAAAAAAAAAAAAAAAvAQAAX3JlbHMvLnJlbHNQSwEC&#10;LQAUAAYACAAAACEA68bSDpICAAB5BQAADgAAAAAAAAAAAAAAAAAuAgAAZHJzL2Uyb0RvYy54bWxQ&#10;SwECLQAUAAYACAAAACEAGPniwt4AAAAJAQAADwAAAAAAAAAAAAAAAADsBAAAZHJzL2Rvd25yZXYu&#10;eG1sUEsFBgAAAAAEAAQA8wAAAPcFAAAAAA==&#10;" fillcolor="#8faadc" strokecolor="#8faadc" strokeweight="1pt">
                <v:textbox>
                  <w:txbxContent>
                    <w:p w14:paraId="50A2C9C5" w14:textId="62CF7155" w:rsidR="0019464D" w:rsidRDefault="0019464D" w:rsidP="0019464D">
                      <w:pPr>
                        <w:jc w:val="center"/>
                      </w:pPr>
                      <w:r>
                        <w:t xml:space="preserve">Teacher </w:t>
                      </w:r>
                      <w:r w:rsidR="00143D96">
                        <w:t>lectures by delivering lesson content</w:t>
                      </w:r>
                      <w:r>
                        <w:t xml:space="preserve"> </w:t>
                      </w:r>
                    </w:p>
                  </w:txbxContent>
                </v:textbox>
              </v:rect>
            </w:pict>
          </mc:Fallback>
        </mc:AlternateContent>
      </w:r>
    </w:p>
    <w:p w14:paraId="09675FEF" w14:textId="0666413C" w:rsidR="00A5387E" w:rsidRDefault="00B541E1"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272640" behindDoc="0" locked="0" layoutInCell="1" allowOverlap="1" wp14:anchorId="3B91430D" wp14:editId="1BE13FE4">
                <wp:simplePos x="0" y="0"/>
                <wp:positionH relativeFrom="margin">
                  <wp:align>left</wp:align>
                </wp:positionH>
                <wp:positionV relativeFrom="paragraph">
                  <wp:posOffset>266991</wp:posOffset>
                </wp:positionV>
                <wp:extent cx="1441450" cy="527050"/>
                <wp:effectExtent l="0" t="0" r="25400" b="25400"/>
                <wp:wrapNone/>
                <wp:docPr id="498" name="Rectangle 498"/>
                <wp:cNvGraphicFramePr/>
                <a:graphic xmlns:a="http://schemas.openxmlformats.org/drawingml/2006/main">
                  <a:graphicData uri="http://schemas.microsoft.com/office/word/2010/wordprocessingShape">
                    <wps:wsp>
                      <wps:cNvSpPr/>
                      <wps:spPr>
                        <a:xfrm>
                          <a:off x="0" y="0"/>
                          <a:ext cx="1441450" cy="527050"/>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14C97DDC" w14:textId="1D5A5595" w:rsidR="005D346E" w:rsidRDefault="005D346E" w:rsidP="005D346E">
                            <w:pPr>
                              <w:jc w:val="center"/>
                            </w:pPr>
                            <w:r>
                              <w:t xml:space="preserve">Often the content of a lesson </w:t>
                            </w:r>
                            <w:r w:rsidR="00EC3C48">
                              <w:t>is new</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3B91430D" id="Rectangle 498" o:spid="_x0000_s1035" style="position:absolute;margin-left:0;margin-top:21pt;width:113.5pt;height:41.5pt;z-index:252272640;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6m7KjQIAAHkFAAAOAAAAZHJzL2Uyb0RvYy54bWy0VMlu2zAQvRfoPxC8N7INZTMiB4aDFAXS&#10;xGhS5ExTlESAW0naVvr1faTkbO2paH2QZ+Msb5aLy14rshM+SGsqOj2aUCIMt7U0bUW/P1x/OqMk&#10;RGZqpqwRFX0SgV4uPn642Lu5mNnOqlp4AicmzPeuol2Mbl4UgXdCs3BknTBQNtZrFsH6tqg928O7&#10;VsVsMjkp9tbXzlsuQoD0alDSRfbfNILHu6YJIhJVUeQW89fn7yZ9i8UFm7eeuU7yMQ32F1loJg2C&#10;Pru6YpGRrZe/udKSextsE4+41YVtGslFrgHVTCfvqrnvmBO5FoAT3DNM4d+55be7tSeyrmh5jlYZ&#10;ptGkb4CNmVYJkoSAaO/CHJb3bu1HLoBM9faN1+kflZA+w/r0DKvoI+EQTstyWh4DfQ7d8ex0Ahpu&#10;ipfXzof4WVhNElFRj/gZTba7CXEwPZikYMEqWV9LpTLj281KebJjaHFZns5WZX6rtvqrrQfxyQS/&#10;odcQYyJG64MYqYTBTU7rjX9lyB41IO1UAcOMNopFkNoBtWBaSphqMfw8+hz4zevR7X/LLsFyxUI3&#10;BMihhzq1jFgsJXVFz1KZB8iVSaCJvBojuKm7Qz8TFftNnwfiPDlKko2tnzAk3g7bExy/lgh7w0Jc&#10;M491ATA4AfEOn0ZZoGVHipLO+p9/kid7TDG0lOyxfkDyx5Z5QYn6YjDf5xiatK+ZKY9PZ2D8a83m&#10;tcZs9cqi/VMcG8czmeyjOpCNt/oRl2KZokLFDEfsoWcjs4rDWcCt4WK5zGbYUcfijbl3PDlPyCXA&#10;H/pH5t04rBFjfmsPq8rm72Z2sE0vjV1uo21kHugXXDFxicF+59kbb1E6IK/5bPVyMRe/AAAA//8D&#10;AFBLAwQUAAYACAAAACEAuti2Bd0AAAAHAQAADwAAAGRycy9kb3ducmV2LnhtbEyPzU7DMBCE70i8&#10;g7VI3KiDoYBCnKpC4udKiypxc+IliYjXqe02IU/Pciqn3dWMZr8pVpPrxRFD7DxpuF5kIJBqbztq&#10;NHxsn68eQMRkyJreE2r4wQir8vysMLn1I73jcZMawSEUc6OhTWnIpYx1i87EhR+QWPvywZnEZ2ik&#10;DWbkcNdLlWV30pmO+ENrBnxqsf7eHJyGl5tx/xZ23eD9/Drvq+V2/bmbtb68mNaPIBJO6WSGP3xG&#10;h5KZKn8gG0WvgYskDbeKJ6tK3fNSsU0tM5BlIf/zl78AAAD//wMAUEsBAi0AFAAGAAgAAAAhALaD&#10;OJL+AAAA4QEAABMAAAAAAAAAAAAAAAAAAAAAAFtDb250ZW50X1R5cGVzXS54bWxQSwECLQAUAAYA&#10;CAAAACEAOP0h/9YAAACUAQAACwAAAAAAAAAAAAAAAAAvAQAAX3JlbHMvLnJlbHNQSwECLQAUAAYA&#10;CAAAACEASupuyo0CAAB5BQAADgAAAAAAAAAAAAAAAAAuAgAAZHJzL2Uyb0RvYy54bWxQSwECLQAU&#10;AAYACAAAACEAuti2Bd0AAAAHAQAADwAAAAAAAAAAAAAAAADnBAAAZHJzL2Rvd25yZXYueG1sUEsF&#10;BgAAAAAEAAQA8wAAAPEFAAAAAA==&#10;" fillcolor="#8faadc" strokecolor="#8faadc" strokeweight="1pt">
                <v:textbox>
                  <w:txbxContent>
                    <w:p w14:paraId="14C97DDC" w14:textId="1D5A5595" w:rsidR="005D346E" w:rsidRDefault="005D346E" w:rsidP="005D346E">
                      <w:pPr>
                        <w:jc w:val="center"/>
                      </w:pPr>
                      <w:r>
                        <w:t xml:space="preserve">Often the content of a lesson </w:t>
                      </w:r>
                      <w:r w:rsidR="00EC3C48">
                        <w:t>is new</w:t>
                      </w:r>
                    </w:p>
                  </w:txbxContent>
                </v:textbox>
                <w10:wrap anchorx="margin"/>
              </v:rect>
            </w:pict>
          </mc:Fallback>
        </mc:AlternateContent>
      </w:r>
    </w:p>
    <w:p w14:paraId="4679E5AB" w14:textId="0273BBC5" w:rsidR="00A5387E" w:rsidRDefault="00A5387E" w:rsidP="00164765">
      <w:pPr>
        <w:rPr>
          <w:rFonts w:ascii="Gadugi" w:hAnsi="Gadugi"/>
          <w:sz w:val="18"/>
          <w:szCs w:val="18"/>
          <w:lang w:bidi="ar-SA"/>
        </w:rPr>
      </w:pPr>
    </w:p>
    <w:p w14:paraId="5A946BCF" w14:textId="08D0787C" w:rsidR="00A5387E" w:rsidRDefault="00C05FC6"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270592" behindDoc="0" locked="0" layoutInCell="1" allowOverlap="1" wp14:anchorId="7D68AC4B" wp14:editId="76602741">
                <wp:simplePos x="0" y="0"/>
                <wp:positionH relativeFrom="column">
                  <wp:posOffset>4513786</wp:posOffset>
                </wp:positionH>
                <wp:positionV relativeFrom="paragraph">
                  <wp:posOffset>185352</wp:posOffset>
                </wp:positionV>
                <wp:extent cx="1441622" cy="724930"/>
                <wp:effectExtent l="0" t="0" r="25400" b="18415"/>
                <wp:wrapNone/>
                <wp:docPr id="497" name="Rectangle 497"/>
                <wp:cNvGraphicFramePr/>
                <a:graphic xmlns:a="http://schemas.openxmlformats.org/drawingml/2006/main">
                  <a:graphicData uri="http://schemas.microsoft.com/office/word/2010/wordprocessingShape">
                    <wps:wsp>
                      <wps:cNvSpPr/>
                      <wps:spPr>
                        <a:xfrm>
                          <a:off x="0" y="0"/>
                          <a:ext cx="1441622" cy="724930"/>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260511F2" w14:textId="4A049B84" w:rsidR="00C05FC6" w:rsidRDefault="00D241DA" w:rsidP="00C05FC6">
                            <w:pPr>
                              <w:jc w:val="center"/>
                            </w:pPr>
                            <w:r>
                              <w:t>Often students will sit silently and listen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7D68AC4B" id="Rectangle 497" o:spid="_x0000_s1036" style="position:absolute;margin-left:355.4pt;margin-top:14.6pt;width:113.5pt;height:57.1pt;z-index:25227059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hHdTkgIAAHoFAAAOAAAAZHJzL2Uyb0RvYy54bWy0VNtu2zAMfR+wfxD0vjrxvKYN6hRBig4D&#10;urZYO/RZkeULoNskJXb39TuSnd62p2HLg0JSFGkeHvLsfFCS7IXzndElnR/NKBGam6rTTUm/319+&#10;OKHEB6YrJo0WJX0Unp6v3r876+1S5KY1shKOIIj2y96WtA3BLrPM81Yo5o+MFRqXtXGKBaiuySrH&#10;ekRXMstns+OsN66yznDhPawX4yVdpfh1LXi4qWsvApElxbeFdLp0buOZrc7YsnHMth2fPoP9xVco&#10;1mkkfQp1wQIjO9f9Fkp13Blv6nDEjcpMXXdcpBpQzXz2ppq7llmRagE43j7B5P9dWH69v3Wkq0pa&#10;nC4o0UyhSd8AG9ONFCQaAVFv/RKed/bWTZqHGOsdaqfiPyohQ4L18QlWMQTCYZwXxfw4zynhuFvk&#10;xenHhHv2/No6Hz4Lo0gUSuqQP6HJ9lc+ICNcDy4xmTeyqy47KZPimu1GOrJnaHFRLPJNkd7Knfpq&#10;qtF8PMNv7DXMYMTkfTAjvh/DpFyv4ktNetSQLxCBcAaO1pIFiMoCNa8bSphsQH4eXEr86vUU9r99&#10;XYTlgvl2TJBSj3WqLmCwZKdKehLLPEAudQRNpNGYwI3dHfsZpTBsh0SIeXoSTVtTPYIlzozj4y2/&#10;7JD3ivlwyxzmBchgB4QbHLU0gMtMEiWtcT//ZI/+oDFuKekxf4Dyx445QYn8okHwU7AmDmxSik+L&#10;HIp7ebN9eaN3amPQ/zm2jeVJjP5BHsTaGfWAVbGOWXHFNEfusWmTsgnjXsCy4WK9Tm4YUsvClb6z&#10;PAaP0EXE74cH5uzE1gCeX5vDrLLlG9KOvvGlNutdMHWXGP2MKygXFQx4It+0jOIGeaknr+eVufoF&#10;AAD//wMAUEsDBBQABgAIAAAAIQC8uUZb4AAAAAoBAAAPAAAAZHJzL2Rvd25yZXYueG1sTI/BTsMw&#10;DIbvSLxDZCRuLF07GCtNpwkJxpUNTeKWtqataJwuydbSp585wdH2p9/fn61H04kzOt9aUjCfRSCQ&#10;Slu1VCv42L/cPYLwQVOlO0uo4Ac9rPPrq0ynlR3oHc+7UAsOIZ9qBU0IfSqlLxs02s9sj8S3L+uM&#10;Djy6WlZODxxuOhlH0YM0uiX+0Ogenxssv3cno+A1GY5v7tD21k7b6Vjc7zefh0mp25tx8wQi4Bj+&#10;YPjVZ3XI2amwJ6q86BQs5xGrBwXxKgbBwCpZ8qJgcpEsQOaZ/F8hvwAAAP//AwBQSwECLQAUAAYA&#10;CAAAACEAtoM4kv4AAADhAQAAEwAAAAAAAAAAAAAAAAAAAAAAW0NvbnRlbnRfVHlwZXNdLnhtbFBL&#10;AQItABQABgAIAAAAIQA4/SH/1gAAAJQBAAALAAAAAAAAAAAAAAAAAC8BAABfcmVscy8ucmVsc1BL&#10;AQItABQABgAIAAAAIQBAhHdTkgIAAHoFAAAOAAAAAAAAAAAAAAAAAC4CAABkcnMvZTJvRG9jLnht&#10;bFBLAQItABQABgAIAAAAIQC8uUZb4AAAAAoBAAAPAAAAAAAAAAAAAAAAAOwEAABkcnMvZG93bnJl&#10;di54bWxQSwUGAAAAAAQABADzAAAA+QUAAAAA&#10;" fillcolor="#8faadc" strokecolor="#8faadc" strokeweight="1pt">
                <v:textbox>
                  <w:txbxContent>
                    <w:p w14:paraId="260511F2" w14:textId="4A049B84" w:rsidR="00C05FC6" w:rsidRDefault="00D241DA" w:rsidP="00C05FC6">
                      <w:pPr>
                        <w:jc w:val="center"/>
                      </w:pPr>
                      <w:r>
                        <w:t>Often students will sit silently and listen</w:t>
                      </w:r>
                    </w:p>
                  </w:txbxContent>
                </v:textbox>
              </v:rect>
            </w:pict>
          </mc:Fallback>
        </mc:AlternateContent>
      </w:r>
    </w:p>
    <w:p w14:paraId="04E9E870" w14:textId="5948A1EF" w:rsidR="00A5387E" w:rsidRDefault="00B541E1"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260352" behindDoc="0" locked="0" layoutInCell="1" allowOverlap="1" wp14:anchorId="6734557E" wp14:editId="43A783BF">
                <wp:simplePos x="0" y="0"/>
                <wp:positionH relativeFrom="column">
                  <wp:posOffset>-25211</wp:posOffset>
                </wp:positionH>
                <wp:positionV relativeFrom="paragraph">
                  <wp:posOffset>209773</wp:posOffset>
                </wp:positionV>
                <wp:extent cx="1441622" cy="337752"/>
                <wp:effectExtent l="0" t="0" r="25400" b="24765"/>
                <wp:wrapNone/>
                <wp:docPr id="492" name="Rectangle 492"/>
                <wp:cNvGraphicFramePr/>
                <a:graphic xmlns:a="http://schemas.openxmlformats.org/drawingml/2006/main">
                  <a:graphicData uri="http://schemas.microsoft.com/office/word/2010/wordprocessingShape">
                    <wps:wsp>
                      <wps:cNvSpPr/>
                      <wps:spPr>
                        <a:xfrm>
                          <a:off x="0" y="0"/>
                          <a:ext cx="1441622" cy="337752"/>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0CE46E0E" w14:textId="77777777" w:rsidR="0019464D" w:rsidRDefault="0019464D" w:rsidP="0019464D">
                            <w:pPr>
                              <w:jc w:val="center"/>
                            </w:pPr>
                            <w:r>
                              <w:t xml:space="preserve">Passive learning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rect w14:anchorId="6734557E" id="Rectangle 492" o:spid="_x0000_s1037" style="position:absolute;margin-left:-2pt;margin-top:16.5pt;width:113.5pt;height:26.6pt;z-index:25226035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A67VlQIAAHoFAAAOAAAAZHJzL2Uyb0RvYy54bWy0VNtu2zAMfR+wfxD0vjpx3aYN6hRBig4D&#10;ujZYO/RZkeULoNskJXH39TuSnd62p2HLg0JSFGkeHvLisleS7ITzndElnR5NKBGam6rTTUm/P1x/&#10;OqPEB6YrJo0WJX0Snl4uPn642Nu5yE1rZCUcQRDt53tb0jYEO88yz1uhmD8yVmhc1sYpFqC6Jqsc&#10;2yO6klk+mZxme+Mq6wwX3sN6NVzSRYpf14KHu7r2IhBZUnxbSKdL5yae2eKCzRvHbNvx8TPYX3yF&#10;Yp1G0udQVywwsnXdb6FUx53xpg5H3KjM1HXHRaoB1Uwn76q5b5kVqRaA4+0zTP7fheW3u7UjXVXS&#10;4jynRDOFJn0DbEw3UpBoBER76+fwvLdrN2oeYqy3r52K/6iE9AnWp2dYRR8Ih3FaFNPTHNE57o6P&#10;Z7OTFDR7eW2dD5+FUSQKJXXIn9BkuxsfkBGuB5eYzBvZVdedlElxzWYlHdkxtLgoZvmqSG/lVn01&#10;1WA+neA39BpmMGL0PpgR3w9hUq438aUme9SQzxCBcAaO1pIFiMoCNa8bSphsQH4eXEr85vUY9r99&#10;XYTlivl2SJBSD3WqLmCwZKdKehbLTOWjTqkjaCKNxghu7O7QzyiFftMnQkynh9ZvTPUEljgzjI+3&#10;/LpD3hvmw5o5zAuQwQ4IdzhqaQCXGSVKWuN+/ske/UFj3FKyx/wByh9b5gQl8osGwc/BmjiwSSlO&#10;ZjkU9/pm8/pGb9XKoP9TbBvLkxj9gzyItTPqEatiGbPiimmO3EPTRmUVhr2AZcPFcpncMKSWhRt9&#10;b3kMHqGLiD/0j8zZka0BPL81h1ll83ekHXzjS22W22DqLjE6Qj3gCspFBQOeyDcuo7hBXuvJ62Vl&#10;Ln4BAAD//wMAUEsDBBQABgAIAAAAIQC8a1Af3gAAAAgBAAAPAAAAZHJzL2Rvd25yZXYueG1sTI/N&#10;TsMwEITvSLyDtUjcWocEqipkU1VI/FxpUSVuTrwkEfE6td0m5OlxT3DaXc1o9ptiM5lenMn5zjLC&#10;3TIBQVxb3XGD8LF/XqxB+KBYq94yIfyQh015fVWoXNuR3+m8C42IIexzhdCGMORS+rolo/zSDsRR&#10;+7LOqBBP10jt1BjDTS/TJFlJozqOH1o10FNL9ffuZBBesvH45g7dYO38Oh+rh/328zAj3t5M20cQ&#10;gabwZ4YLfkSHMjJV9sTaix5hcR+rBIQsizPqaXpZKoT1KgVZFvJ/gfIXAAD//wMAUEsBAi0AFAAG&#10;AAgAAAAhALaDOJL+AAAA4QEAABMAAAAAAAAAAAAAAAAAAAAAAFtDb250ZW50X1R5cGVzXS54bWxQ&#10;SwECLQAUAAYACAAAACEAOP0h/9YAAACUAQAACwAAAAAAAAAAAAAAAAAvAQAAX3JlbHMvLnJlbHNQ&#10;SwECLQAUAAYACAAAACEAQAOu1ZUCAAB6BQAADgAAAAAAAAAAAAAAAAAuAgAAZHJzL2Uyb0RvYy54&#10;bWxQSwECLQAUAAYACAAAACEAvGtQH94AAAAIAQAADwAAAAAAAAAAAAAAAADvBAAAZHJzL2Rvd25y&#10;ZXYueG1sUEsFBgAAAAAEAAQA8wAAAPoFAAAAAA==&#10;" fillcolor="#8faadc" strokecolor="#8faadc" strokeweight="1pt">
                <v:textbox>
                  <w:txbxContent>
                    <w:p w14:paraId="0CE46E0E" w14:textId="77777777" w:rsidR="0019464D" w:rsidRDefault="0019464D" w:rsidP="0019464D">
                      <w:pPr>
                        <w:jc w:val="center"/>
                      </w:pPr>
                      <w:r>
                        <w:t xml:space="preserve">Passive learning </w:t>
                      </w:r>
                    </w:p>
                  </w:txbxContent>
                </v:textbox>
              </v:rect>
            </w:pict>
          </mc:Fallback>
        </mc:AlternateContent>
      </w:r>
    </w:p>
    <w:p w14:paraId="7706C91C" w14:textId="03D68F6B" w:rsidR="00A5387E" w:rsidRDefault="00A5387E" w:rsidP="00164765">
      <w:pPr>
        <w:rPr>
          <w:rFonts w:ascii="Gadugi" w:hAnsi="Gadugi"/>
          <w:sz w:val="18"/>
          <w:szCs w:val="18"/>
          <w:lang w:bidi="ar-SA"/>
        </w:rPr>
      </w:pPr>
    </w:p>
    <w:p w14:paraId="6BEF4AA7" w14:textId="367CD107" w:rsidR="00A5387E" w:rsidRDefault="00A5387E" w:rsidP="00164765">
      <w:pPr>
        <w:rPr>
          <w:rFonts w:ascii="Gadugi" w:hAnsi="Gadugi"/>
          <w:sz w:val="18"/>
          <w:szCs w:val="18"/>
          <w:lang w:bidi="ar-SA"/>
        </w:rPr>
      </w:pPr>
    </w:p>
    <w:p w14:paraId="36945C51" w14:textId="342613C4" w:rsidR="00A5387E" w:rsidRDefault="00A5387E" w:rsidP="00164765">
      <w:pPr>
        <w:rPr>
          <w:rFonts w:ascii="Gadugi" w:hAnsi="Gadugi"/>
          <w:sz w:val="18"/>
          <w:szCs w:val="18"/>
          <w:lang w:bidi="ar-SA"/>
        </w:rPr>
      </w:pPr>
    </w:p>
    <w:p w14:paraId="2BE26CC0" w14:textId="33D11088" w:rsidR="00A5387E" w:rsidRDefault="00B541E1" w:rsidP="00164765">
      <w:pPr>
        <w:rPr>
          <w:rFonts w:ascii="Gadugi" w:hAnsi="Gadugi"/>
          <w:sz w:val="18"/>
          <w:szCs w:val="18"/>
          <w:lang w:bidi="ar-SA"/>
        </w:rPr>
      </w:pPr>
      <w:r>
        <w:rPr>
          <w:rFonts w:ascii="Gadugi" w:hAnsi="Gadugi"/>
          <w:noProof/>
          <w:sz w:val="18"/>
          <w:szCs w:val="18"/>
          <w:lang w:bidi="ar-SA"/>
        </w:rPr>
        <w:drawing>
          <wp:anchor distT="0" distB="0" distL="114300" distR="114300" simplePos="0" relativeHeight="252255232" behindDoc="1" locked="0" layoutInCell="1" allowOverlap="1" wp14:anchorId="061FAAC4" wp14:editId="725A1459">
            <wp:simplePos x="0" y="0"/>
            <wp:positionH relativeFrom="margin">
              <wp:posOffset>1493641</wp:posOffset>
            </wp:positionH>
            <wp:positionV relativeFrom="paragraph">
              <wp:posOffset>133488</wp:posOffset>
            </wp:positionV>
            <wp:extent cx="3695065" cy="3105150"/>
            <wp:effectExtent l="0" t="0" r="635" b="0"/>
            <wp:wrapTight wrapText="bothSides">
              <wp:wrapPolygon edited="0">
                <wp:start x="0" y="0"/>
                <wp:lineTo x="0" y="21467"/>
                <wp:lineTo x="21492" y="21467"/>
                <wp:lineTo x="21492" y="0"/>
                <wp:lineTo x="0" y="0"/>
              </wp:wrapPolygon>
            </wp:wrapTight>
            <wp:docPr id="489" name="Picture 4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42">
                      <a:extLst>
                        <a:ext uri="{28A0092B-C50C-407E-A947-70E740481C1C}">
                          <a14:useLocalDpi xmlns:a14="http://schemas.microsoft.com/office/drawing/2010/main" val="0"/>
                        </a:ext>
                      </a:extLst>
                    </a:blip>
                    <a:srcRect l="48770"/>
                    <a:stretch/>
                  </pic:blipFill>
                  <pic:spPr bwMode="auto">
                    <a:xfrm>
                      <a:off x="0" y="0"/>
                      <a:ext cx="3695065" cy="31051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992BF33" w14:textId="7DF184E5" w:rsidR="00A5387E" w:rsidRDefault="00A5387E" w:rsidP="00164765">
      <w:pPr>
        <w:rPr>
          <w:rFonts w:ascii="Gadugi" w:hAnsi="Gadugi"/>
          <w:sz w:val="18"/>
          <w:szCs w:val="18"/>
          <w:lang w:bidi="ar-SA"/>
        </w:rPr>
      </w:pPr>
    </w:p>
    <w:p w14:paraId="28CC2133" w14:textId="50B228ED" w:rsidR="00A5387E" w:rsidRDefault="00135F6F"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331008" behindDoc="0" locked="0" layoutInCell="1" allowOverlap="1" wp14:anchorId="7DA0E4E7" wp14:editId="6500388B">
                <wp:simplePos x="0" y="0"/>
                <wp:positionH relativeFrom="column">
                  <wp:posOffset>3937000</wp:posOffset>
                </wp:positionH>
                <wp:positionV relativeFrom="paragraph">
                  <wp:posOffset>224790</wp:posOffset>
                </wp:positionV>
                <wp:extent cx="927100" cy="457200"/>
                <wp:effectExtent l="0" t="0" r="25400" b="19050"/>
                <wp:wrapNone/>
                <wp:docPr id="10" name="Rectangle 10"/>
                <wp:cNvGraphicFramePr/>
                <a:graphic xmlns:a="http://schemas.openxmlformats.org/drawingml/2006/main">
                  <a:graphicData uri="http://schemas.microsoft.com/office/word/2010/wordprocessingShape">
                    <wps:wsp>
                      <wps:cNvSpPr/>
                      <wps:spPr>
                        <a:xfrm>
                          <a:off x="0" y="0"/>
                          <a:ext cx="927100" cy="457200"/>
                        </a:xfrm>
                        <a:prstGeom prst="rect">
                          <a:avLst/>
                        </a:prstGeom>
                        <a:solidFill>
                          <a:schemeClr val="bg1"/>
                        </a:solidFill>
                      </wps:spPr>
                      <wps:style>
                        <a:lnRef idx="2">
                          <a:schemeClr val="accent1">
                            <a:shade val="50000"/>
                          </a:schemeClr>
                        </a:lnRef>
                        <a:fillRef idx="1">
                          <a:schemeClr val="accent1"/>
                        </a:fillRef>
                        <a:effectRef idx="0">
                          <a:schemeClr val="accent1"/>
                        </a:effectRef>
                        <a:fontRef idx="minor">
                          <a:schemeClr val="lt1"/>
                        </a:fontRef>
                      </wps:style>
                      <wps:txbx>
                        <w:txbxContent>
                          <w:p w14:paraId="0EBE4811" w14:textId="2AAC82FF" w:rsidR="00135F6F" w:rsidRPr="00135F6F" w:rsidRDefault="00135F6F" w:rsidP="00135F6F">
                            <w:pPr>
                              <w:jc w:val="center"/>
                              <w:rPr>
                                <w:color w:val="2F5496" w:themeColor="accent1" w:themeShade="BF"/>
                              </w:rPr>
                            </w:pPr>
                            <w:r>
                              <w:rPr>
                                <w:color w:val="2F5496" w:themeColor="accent1" w:themeShade="BF"/>
                              </w:rPr>
                              <w:t>Facilitator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7DA0E4E7" id="Rectangle 10" o:spid="_x0000_s1038" style="position:absolute;margin-left:310pt;margin-top:17.7pt;width:73pt;height:36pt;z-index:25233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pbyNjgIAAIAFAAAOAAAAZHJzL2Uyb0RvYy54bWysVEtv2zAMvg/YfxB0X20H7boGdYqgRYcB&#10;RVv0gZ4VWYoNyKJGKbGzXz9KtpOgK3YYloNDieTHhz7y8qpvDdsq9A3YkhcnOWfKSqgauy7568vt&#10;l2+c+SBsJQxYVfKd8vxq8fnTZefmagY1mEohIxDr550reR2Cm2eZl7VqhT8BpywpNWArAh1xnVUo&#10;OkJvTTbL869ZB1g5BKm8p9ubQckXCV9rJcOD1l4FZkpOuYX0xfRdxW+2uBTzNQpXN3JMQ/xDFq1o&#10;LAXdQ92IINgGmz+g2kYieNDhREKbgdaNVKkGqqbI31XzXAunUi3UHO/2bfL/D1bebx+RNRW9HbXH&#10;ipbe6Im6JuzaKEZ31KDO+TnZPbtHHE+exFhtr7GN/1QH61NTd/umqj4wSZcXs/MiJ2xJqtOzc3q0&#10;iJkdnB368F1By6JQcqToqZVie+fDYDqZxFgeTFPdNsakQ+SJujbItoJeeLUuRvAjqyzmP2ScpLAz&#10;Kvoa+6Q0lU45zlLARLoDmJBS2VAMqlpUaohxltNvijKFTwUlwIisKbs99ggwWQ4gE/ZQ3mgfXVXi&#10;7N45/1tig/PeI0UGG/bObWMBPwIwVNUYebCn9I9aE8XQr/qBFrNoGq9WUO2IKwjDEHknbxt6sTvh&#10;w6NAmhp6ZNoE4YE+2kBXchglzmrAXx/dR3siM2k562gKS+5/bgQqzswPSzS/KE5P49imQ2IPZ3is&#10;WR1r7Ka9BqJBQTvHySSSMwYziRqhfaOFsYxRSSWspNgllwGnw3UYtgOtHKmWy2RGo+pEuLPPTkbw&#10;2OjIyJf+TaAbaRuI7/cwTayYv2PvYBs9LSw3AXSTqH3o6/gENOaJS+NKinvk+JysDotz8RsAAP//&#10;AwBQSwMEFAAGAAgAAAAhACIH3NXfAAAACgEAAA8AAABkcnMvZG93bnJldi54bWxMj01PwzAMhu9I&#10;/IfISFwQS9lHN5Wm0wTjgHai7MAxbb20onGqJNvaf485wdH2o9fPm29H24sL+tA5UvA0S0Ag1a7p&#10;yCg4fr49bkCEqKnRvSNUMGGAbXF7k+uscVf6wEsZjeAQCplW0MY4ZFKGukWrw8wNSHw7OW915NEb&#10;2Xh95XDby3mSpNLqjvhDqwd8abH+Ls9WwX5V+TA9vHqaH6byff9lFsedUer+btw9g4g4xj8YfvVZ&#10;HQp2qtyZmiB6BSnHM6pgsVqCYGCdpryomEzWS5BFLv9XKH4AAAD//wMAUEsBAi0AFAAGAAgAAAAh&#10;ALaDOJL+AAAA4QEAABMAAAAAAAAAAAAAAAAAAAAAAFtDb250ZW50X1R5cGVzXS54bWxQSwECLQAU&#10;AAYACAAAACEAOP0h/9YAAACUAQAACwAAAAAAAAAAAAAAAAAvAQAAX3JlbHMvLnJlbHNQSwECLQAU&#10;AAYACAAAACEAjqW8jY4CAACABQAADgAAAAAAAAAAAAAAAAAuAgAAZHJzL2Uyb0RvYy54bWxQSwEC&#10;LQAUAAYACAAAACEAIgfc1d8AAAAKAQAADwAAAAAAAAAAAAAAAADoBAAAZHJzL2Rvd25yZXYueG1s&#10;UEsFBgAAAAAEAAQA8wAAAPQFAAAAAA==&#10;" fillcolor="white [3212]" strokecolor="#1f3763 [1604]" strokeweight="1pt">
                <v:textbox>
                  <w:txbxContent>
                    <w:p w14:paraId="0EBE4811" w14:textId="2AAC82FF" w:rsidR="00135F6F" w:rsidRPr="00135F6F" w:rsidRDefault="00135F6F" w:rsidP="00135F6F">
                      <w:pPr>
                        <w:jc w:val="center"/>
                        <w:rPr>
                          <w:color w:val="2F5496" w:themeColor="accent1" w:themeShade="BF"/>
                        </w:rPr>
                      </w:pPr>
                      <w:r>
                        <w:rPr>
                          <w:color w:val="2F5496" w:themeColor="accent1" w:themeShade="BF"/>
                        </w:rPr>
                        <w:t>Facilitator</w:t>
                      </w:r>
                    </w:p>
                  </w:txbxContent>
                </v:textbox>
              </v:rect>
            </w:pict>
          </mc:Fallback>
        </mc:AlternateContent>
      </w:r>
    </w:p>
    <w:p w14:paraId="57CC97DB" w14:textId="3BEEBC14" w:rsidR="00A5387E" w:rsidRDefault="00A5387E" w:rsidP="00164765">
      <w:pPr>
        <w:rPr>
          <w:rFonts w:ascii="Gadugi" w:hAnsi="Gadugi"/>
          <w:sz w:val="18"/>
          <w:szCs w:val="18"/>
          <w:lang w:bidi="ar-SA"/>
        </w:rPr>
      </w:pPr>
    </w:p>
    <w:p w14:paraId="655292D0" w14:textId="2CAC6755" w:rsidR="00A5387E" w:rsidRDefault="00B541E1"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266496" behindDoc="0" locked="0" layoutInCell="1" allowOverlap="1" wp14:anchorId="205A77A6" wp14:editId="705CCCD6">
                <wp:simplePos x="0" y="0"/>
                <wp:positionH relativeFrom="column">
                  <wp:posOffset>4882755</wp:posOffset>
                </wp:positionH>
                <wp:positionV relativeFrom="paragraph">
                  <wp:posOffset>116891</wp:posOffset>
                </wp:positionV>
                <wp:extent cx="1441450" cy="856340"/>
                <wp:effectExtent l="0" t="0" r="25400" b="20320"/>
                <wp:wrapNone/>
                <wp:docPr id="495" name="Rectangle 495"/>
                <wp:cNvGraphicFramePr/>
                <a:graphic xmlns:a="http://schemas.openxmlformats.org/drawingml/2006/main">
                  <a:graphicData uri="http://schemas.microsoft.com/office/word/2010/wordprocessingShape">
                    <wps:wsp>
                      <wps:cNvSpPr/>
                      <wps:spPr>
                        <a:xfrm>
                          <a:off x="0" y="0"/>
                          <a:ext cx="1441450" cy="856340"/>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5F421562" w14:textId="76E72E31" w:rsidR="00143D96" w:rsidRDefault="00143D96" w:rsidP="00143D96">
                            <w:pPr>
                              <w:jc w:val="center"/>
                            </w:pPr>
                            <w:r>
                              <w:t xml:space="preserve">Teacher facilitates </w:t>
                            </w:r>
                            <w:r w:rsidR="00C05FC6">
                              <w:t>the learning of</w:t>
                            </w:r>
                            <w:r>
                              <w:t xml:space="preserve"> lesson content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205A77A6" id="Rectangle 495" o:spid="_x0000_s1039" style="position:absolute;margin-left:384.45pt;margin-top:9.2pt;width:113.5pt;height:67.45pt;z-index:25226649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TsgUkwIAAHoFAAAOAAAAZHJzL2Uyb0RvYy54bWy0VNtu2zAMfR+wfxD0vjpJnV6COkWQosOA&#10;rg3WDn1WZPkC6DZJid19/Y5kp7ftadjyoJAURZqHh7y47JUke+F8a3RBp0cTSoTmpmx1XdDvD9ef&#10;zijxgemSSaNFQZ+Ep5fLjx8uOrsQM9MYWQpHEET7RWcL2oRgF1nmeSMU80fGCo3LyjjFAlRXZ6Vj&#10;HaIrmc0mk5OsM660znDhPaxXwyVdpvhVJXi4qyovApEFxbeFdLp0buOZLS/YonbMNi0fP4P9xVco&#10;1mokfQ51xQIjO9f+Fkq13BlvqnDEjcpMVbVcpBpQzXTyrpr7hlmRagE43j7D5P9dWH673zjSlgXN&#10;z+eUaKbQpG+AjelaChKNgKizfgHPe7txo+Yhxnr7yqn4j0pIn2B9eoZV9IFwGKd5Ps3nQJ/j7mx+&#10;cpwn3LOX19b58FkYRaJQUIf8CU22v/EBGeF6cInJvJFted1KmRRXb9fSkT1Di/P8dLbO01u5U19N&#10;OZhPJvgNvYYZjBi9D2bE90OYlOtNfKlJhxpmp4hAOANHK8kCRGWBmtc1JUzWID8PLiV+83oM+9++&#10;LsJyxXwzJEiphzpVGzBYslWAPJZ5gFzqCJpIozGCG7s79DNKod/2iRDT40Prt6Z8AkucGcbHW37d&#10;Iu8N82HDHOYFyGAHhDsclTSAy4wSJY1xP/9kj/6gMW4p6TB/gPLHjjlBifyiQfBzsCYObFLy+ekM&#10;int9s319o3dqbdD/KbaN5UmM/kEexMoZ9YhVsYpZccU0R+6haaOyDsNewLLhYrVKbhhSy8KNvrc8&#10;Bo/QRcQf+kfm7MjWAJ7fmsOsssU70g6+8aU2q10wVZsYHaEecAXlooIBT+Qbl1HcIK/15PWyMpe/&#10;AAAA//8DAFBLAwQUAAYACAAAACEA2HdYzeAAAAAKAQAADwAAAGRycy9kb3ducmV2LnhtbEyPzU7D&#10;MBCE70i8g7VI3KgDISUJcaoKiZ9rW1SpNyd2k4h4ndpuE/L0LCc47syn2ZliNZmeXbTznUUB94sI&#10;mMbaqg4bAZ+717sUmA8SlewtagHf2sOqvL4qZK7siBt92YaGUQj6XApoQxhyzn3daiP9wg4ayTta&#10;Z2Sg0zVcOTlSuOn5QxQtuZEd0odWDvql1fXX9mwEvMXj6cPtu8Ha+X0+VclufdjPQtzeTOtnYEFP&#10;4Q+G3/pUHUrqVNkzKs96AU/LNCOUjPQRGAFZlpBQkZDEMfCy4P8nlD8AAAD//wMAUEsBAi0AFAAG&#10;AAgAAAAhALaDOJL+AAAA4QEAABMAAAAAAAAAAAAAAAAAAAAAAFtDb250ZW50X1R5cGVzXS54bWxQ&#10;SwECLQAUAAYACAAAACEAOP0h/9YAAACUAQAACwAAAAAAAAAAAAAAAAAvAQAAX3JlbHMvLnJlbHNQ&#10;SwECLQAUAAYACAAAACEAO07IFJMCAAB6BQAADgAAAAAAAAAAAAAAAAAuAgAAZHJzL2Uyb0RvYy54&#10;bWxQSwECLQAUAAYACAAAACEA2HdYzeAAAAAKAQAADwAAAAAAAAAAAAAAAADtBAAAZHJzL2Rvd25y&#10;ZXYueG1sUEsFBgAAAAAEAAQA8wAAAPoFAAAAAA==&#10;" fillcolor="#8faadc" strokecolor="#8faadc" strokeweight="1pt">
                <v:textbox>
                  <w:txbxContent>
                    <w:p w14:paraId="5F421562" w14:textId="76E72E31" w:rsidR="00143D96" w:rsidRDefault="00143D96" w:rsidP="00143D96">
                      <w:pPr>
                        <w:jc w:val="center"/>
                      </w:pPr>
                      <w:r>
                        <w:t xml:space="preserve">Teacher facilitates </w:t>
                      </w:r>
                      <w:r w:rsidR="00C05FC6">
                        <w:t>the learning of</w:t>
                      </w:r>
                      <w:r>
                        <w:t xml:space="preserve"> lesson content</w:t>
                      </w:r>
                    </w:p>
                  </w:txbxContent>
                </v:textbox>
              </v:rect>
            </w:pict>
          </mc:Fallback>
        </mc:AlternateContent>
      </w:r>
    </w:p>
    <w:p w14:paraId="76931BC6" w14:textId="1B29004B" w:rsidR="00A5387E" w:rsidRDefault="00B541E1"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264448" behindDoc="0" locked="0" layoutInCell="1" allowOverlap="1" wp14:anchorId="04676F5D" wp14:editId="5BB3E01E">
                <wp:simplePos x="0" y="0"/>
                <wp:positionH relativeFrom="column">
                  <wp:posOffset>-35629</wp:posOffset>
                </wp:positionH>
                <wp:positionV relativeFrom="paragraph">
                  <wp:posOffset>189247</wp:posOffset>
                </wp:positionV>
                <wp:extent cx="1441622" cy="527221"/>
                <wp:effectExtent l="0" t="0" r="25400" b="25400"/>
                <wp:wrapNone/>
                <wp:docPr id="494" name="Rectangle 494"/>
                <wp:cNvGraphicFramePr/>
                <a:graphic xmlns:a="http://schemas.openxmlformats.org/drawingml/2006/main">
                  <a:graphicData uri="http://schemas.microsoft.com/office/word/2010/wordprocessingShape">
                    <wps:wsp>
                      <wps:cNvSpPr/>
                      <wps:spPr>
                        <a:xfrm>
                          <a:off x="0" y="0"/>
                          <a:ext cx="1441622" cy="527221"/>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12B1AFD0" w14:textId="28466516" w:rsidR="00544617" w:rsidRDefault="005D346E" w:rsidP="00544617">
                            <w:pPr>
                              <w:jc w:val="center"/>
                            </w:pPr>
                            <w:r>
                              <w:t>Students can build on prior learning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04676F5D" id="Rectangle 494" o:spid="_x0000_s1040" style="position:absolute;margin-left:-2.8pt;margin-top:14.9pt;width:113.5pt;height:41.5pt;z-index:25226444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45kklAIAAHoFAAAOAAAAZHJzL2Uyb0RvYy54bWy0VEtv2zAMvg/YfxB0Xx0bbtMGdYogRYcB&#10;XRusHXpmZNkWoNckJXb360fJTvrYTsOWg0NSFCl+/MjLq0FJsufOC6Mrmp/MKOGamVrotqLfH28+&#10;nVPiA+gapNG8os/c06vlxw+XvV3wwnRG1twRDKL9orcV7UKwiyzzrOMK/ImxXONhY5yCgKprs9pB&#10;j9GVzIrZ7CzrjautM4x7j9br8ZAuU/ym4SzcN43ngciK4ttC+rr03cZvtryERevAdoJNz4C/eIUC&#10;oTHpMdQ1BCA7J34LpQRzxpsmnDCjMtM0gvFUA1aTz95V89CB5akWBMfbI0z+34Vld/uNI6KuaHlR&#10;UqJBYZO+IWygW8lJNCJEvfUL9HywGzdpHsVY79A4Ff+xEjIkWJ+PsPIhEIbGvCzzs6KghOHZaTEv&#10;ijwGzV5uW+fDZ24UiUJFHeZPaML+1ofR9eASk3kjRX0jpEyKa7dr6cgesMVlOS/WZbord+qrqUfz&#10;2Qx/Y6/RjIyYvA9mfIofw6RnvYkvNemxhmKOEQgD5GgjIaCoLKLmdUsJyBbJz4JLid/cnsL+t9dF&#10;WK7Bd2OClHqsU4mAgyWFquh5LDOVj3VKHUHjaTQmcGN3x35GKQzbIREiP7Z+a+pnZIkz4/h4y24E&#10;5r0FHzbgcF4QGdwB4R4/jTQIl5kkSjrjfv7JHv2RxnhKSY/zh1D+2IHjlMgvGgl+gayJA5uU8nRe&#10;oOJen2xfn+idWhvsf47bxrIkRv8gD2LjjHrCVbGKWfEINMPcY9MmZR3GvYDLhvHVKrnhkFoIt/rB&#10;shg8QhcRfxyewNmJrQF5fmcOswqLd6QdfeNNbVa7YBqRGB2hHnFFykUFBzyRb1pGcYO81pPXy8pc&#10;/gIAAP//AwBQSwMEFAAGAAgAAAAhABIFEzHgAAAACQEAAA8AAABkcnMvZG93bnJldi54bWxMj8tO&#10;wzAQRfdI/IM1SOxaJ4ZWJY1TVUg8trSoEjsnniYRsZ3abhPy9Qyrshzdozvn5pvRdOyCPrTOSkjn&#10;CTC0ldOtrSV87l9mK2AhKqtV5yxK+MEAm+L2JleZdoP9wMsu1oxKbMiUhCbGPuM8VA0aFeauR0vZ&#10;0XmjIp2+5tqrgcpNx0WSLLlRraUPjerxucHqe3c2El4fhtO7P7S9c9PbdCoX++3XYZLy/m7croFF&#10;HOMVhj99UoeCnEp3tjqwTsJssSRSgniiBZQLkT4CKwlMxQp4kfP/C4pfAAAA//8DAFBLAQItABQA&#10;BgAIAAAAIQC2gziS/gAAAOEBAAATAAAAAAAAAAAAAAAAAAAAAABbQ29udGVudF9UeXBlc10ueG1s&#10;UEsBAi0AFAAGAAgAAAAhADj9If/WAAAAlAEAAAsAAAAAAAAAAAAAAAAALwEAAF9yZWxzLy5yZWxz&#10;UEsBAi0AFAAGAAgAAAAhAIPjmSSUAgAAegUAAA4AAAAAAAAAAAAAAAAALgIAAGRycy9lMm9Eb2Mu&#10;eG1sUEsBAi0AFAAGAAgAAAAhABIFEzHgAAAACQEAAA8AAAAAAAAAAAAAAAAA7gQAAGRycy9kb3du&#10;cmV2LnhtbFBLBQYAAAAABAAEAPMAAAD7BQAAAAA=&#10;" fillcolor="#8faadc" strokecolor="#8faadc" strokeweight="1pt">
                <v:textbox>
                  <w:txbxContent>
                    <w:p w14:paraId="12B1AFD0" w14:textId="28466516" w:rsidR="00544617" w:rsidRDefault="005D346E" w:rsidP="00544617">
                      <w:pPr>
                        <w:jc w:val="center"/>
                      </w:pPr>
                      <w:r>
                        <w:t>Students can build on prior learning</w:t>
                      </w:r>
                    </w:p>
                  </w:txbxContent>
                </v:textbox>
              </v:rect>
            </w:pict>
          </mc:Fallback>
        </mc:AlternateContent>
      </w:r>
    </w:p>
    <w:p w14:paraId="2758E6CF" w14:textId="722C19F8" w:rsidR="00A5387E" w:rsidRDefault="00A5387E" w:rsidP="00164765">
      <w:pPr>
        <w:rPr>
          <w:rFonts w:ascii="Gadugi" w:hAnsi="Gadugi"/>
          <w:sz w:val="18"/>
          <w:szCs w:val="18"/>
          <w:lang w:bidi="ar-SA"/>
        </w:rPr>
      </w:pPr>
    </w:p>
    <w:p w14:paraId="4663755B" w14:textId="58FF7AA5" w:rsidR="00A5387E" w:rsidRDefault="00A5387E" w:rsidP="00164765">
      <w:pPr>
        <w:rPr>
          <w:rFonts w:ascii="Gadugi" w:hAnsi="Gadugi"/>
          <w:sz w:val="18"/>
          <w:szCs w:val="18"/>
          <w:lang w:bidi="ar-SA"/>
        </w:rPr>
      </w:pPr>
    </w:p>
    <w:p w14:paraId="5D88FF6B" w14:textId="320D8D2D" w:rsidR="00A5387E" w:rsidRDefault="00B541E1" w:rsidP="00164765">
      <w:pPr>
        <w:rPr>
          <w:rFonts w:ascii="Gadugi" w:hAnsi="Gadugi"/>
          <w:sz w:val="18"/>
          <w:szCs w:val="18"/>
          <w:lang w:bidi="ar-SA"/>
        </w:rPr>
      </w:pPr>
      <w:r>
        <w:rPr>
          <w:rFonts w:ascii="Gadugi" w:hAnsi="Gadugi"/>
          <w:noProof/>
          <w:sz w:val="18"/>
          <w:szCs w:val="18"/>
          <w:lang w:bidi="ar-SA"/>
        </w:rPr>
        <mc:AlternateContent>
          <mc:Choice Requires="wps">
            <w:drawing>
              <wp:anchor distT="0" distB="0" distL="114300" distR="114300" simplePos="0" relativeHeight="252262400" behindDoc="0" locked="0" layoutInCell="1" allowOverlap="1" wp14:anchorId="6EF267E3" wp14:editId="756C52A8">
                <wp:simplePos x="0" y="0"/>
                <wp:positionH relativeFrom="column">
                  <wp:posOffset>-25057</wp:posOffset>
                </wp:positionH>
                <wp:positionV relativeFrom="paragraph">
                  <wp:posOffset>127669</wp:posOffset>
                </wp:positionV>
                <wp:extent cx="1441622" cy="337752"/>
                <wp:effectExtent l="0" t="0" r="25400" b="24765"/>
                <wp:wrapNone/>
                <wp:docPr id="493" name="Rectangle 493"/>
                <wp:cNvGraphicFramePr/>
                <a:graphic xmlns:a="http://schemas.openxmlformats.org/drawingml/2006/main">
                  <a:graphicData uri="http://schemas.microsoft.com/office/word/2010/wordprocessingShape">
                    <wps:wsp>
                      <wps:cNvSpPr/>
                      <wps:spPr>
                        <a:xfrm>
                          <a:off x="0" y="0"/>
                          <a:ext cx="1441622" cy="337752"/>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5DDDFF0A" w14:textId="7823DBBC" w:rsidR="00544617" w:rsidRDefault="00544617" w:rsidP="00544617">
                            <w:pPr>
                              <w:jc w:val="center"/>
                            </w:pPr>
                            <w:r>
                              <w:t xml:space="preserve">Active learning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rect w14:anchorId="6EF267E3" id="Rectangle 493" o:spid="_x0000_s1041" style="position:absolute;margin-left:-1.95pt;margin-top:10.05pt;width:113.5pt;height:26.6pt;z-index:25226240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h7kYlQIAAHoFAAAOAAAAZHJzL2Uyb0RvYy54bWy0VNtu2zAMfR+wfxD0vjpx06YN6hRBig4D&#10;ujZYO/RZkeULoNskJXb39TuSnd62p2HLg0NSFCkeHvLisleS7IXzrdEFnR5NKBGam7LVdUG/P1x/&#10;OqPEB6ZLJo0WBX0Snl4uP3646OxC5KYxshSOIIj2i84WtAnBLrLM80Yo5o+MFRqHlXGKBaiuzkrH&#10;OkRXMssnk9OsM660znDhPaxXwyFdpvhVJXi4qyovApEFxdtC+rr03cZvtrxgi9ox27R8fAb7i1co&#10;1mokfQ51xQIjO9f+Fkq13BlvqnDEjcpMVbVcpBpQzXTyrpr7hlmRagE43j7D5P9dWH673zjSlgWd&#10;nR9ToplCk74BNqZrKUg0AqLO+gU87+3GjZqHGOvtK6fiPyohfYL16RlW0QfCYZzOZtPTPKeE4+z4&#10;eD4/yWPQ7OW2dT58FkaRKBTUIX9Ck+1vfBhcDy4xmTeyLa9bKZPi6u1aOrJnaPFsNs/Xs3RX7tRX&#10;Uw7m0wl+Q69hBiNG74MZT/FDmPSsN/GlJh1qyOeIQDgDRyvJAkRlgZrXNSVM1iA/Dy4lfnN7DPvf&#10;XhdhuWK+GRKk1EOdqg0YLNmqgp7FMlP5qFPqCJpIozGCG7s79DNKod/2iRDTkxgpmramfAJLnBnG&#10;x1t+3SLvDfNhwxzmBchgB4Q7fCppAJcZJUoa437+yR79QWOcUtJh/gDljx1zghL5RYPg52BNHNik&#10;zE7mORT3+mT7+kTv1Nqg/1NsG8uTGP2DPIiVM+oRq2IVs+KIaY7cQ9NGZR2GvYBlw8VqldwwpJaF&#10;G31veQweoYuIP/SPzNmRrQE8vzWHWWWLd6QdfONNbVa7YKo2MfoFV1AuKhjwRL5xGcUN8lpPXi8r&#10;c/kLAAD//wMAUEsDBBQABgAIAAAAIQDWkSD/3wAAAAgBAAAPAAAAZHJzL2Rvd25yZXYueG1sTI9L&#10;T8MwEITvSPwHa5G4tU5j8QrZVBUSjystqsTNiZckIrbT2G1Cfj3LqdxmNaOZb/P1ZDtxoiG03iGs&#10;lgkIcpU3rasRPnbPi3sQIWpndOcdIfxQgHVxeZHrzPjRvdNpG2vBJS5kGqGJsc+kDFVDVoel78mx&#10;9+UHqyOfQy3NoEcut51Mk+RWWt06Xmh0T08NVd/bo0V4UePhbdi3vffz63wob3abz/2MeH01bR5B&#10;RJriOQx/+IwOBTOV/uhMEB3CQj1wEiFNViDYT1PFokS4Uwpkkcv/DxS/AAAA//8DAFBLAQItABQA&#10;BgAIAAAAIQC2gziS/gAAAOEBAAATAAAAAAAAAAAAAAAAAAAAAABbQ29udGVudF9UeXBlc10ueG1s&#10;UEsBAi0AFAAGAAgAAAAhADj9If/WAAAAlAEAAAsAAAAAAAAAAAAAAAAALwEAAF9yZWxzLy5yZWxz&#10;UEsBAi0AFAAGAAgAAAAhAPqHuRiVAgAAegUAAA4AAAAAAAAAAAAAAAAALgIAAGRycy9lMm9Eb2Mu&#10;eG1sUEsBAi0AFAAGAAgAAAAhANaRIP/fAAAACAEAAA8AAAAAAAAAAAAAAAAA7wQAAGRycy9kb3du&#10;cmV2LnhtbFBLBQYAAAAABAAEAPMAAAD7BQAAAAA=&#10;" fillcolor="#8faadc" strokecolor="#8faadc" strokeweight="1pt">
                <v:textbox>
                  <w:txbxContent>
                    <w:p w14:paraId="5DDDFF0A" w14:textId="7823DBBC" w:rsidR="00544617" w:rsidRDefault="00544617" w:rsidP="00544617">
                      <w:pPr>
                        <w:jc w:val="center"/>
                      </w:pPr>
                      <w:r>
                        <w:t xml:space="preserve">Active learning </w:t>
                      </w:r>
                    </w:p>
                  </w:txbxContent>
                </v:textbox>
              </v:rect>
            </w:pict>
          </mc:Fallback>
        </mc:AlternateContent>
      </w:r>
      <w:r>
        <w:rPr>
          <w:rFonts w:ascii="Gadugi" w:hAnsi="Gadugi"/>
          <w:noProof/>
          <w:sz w:val="18"/>
          <w:szCs w:val="18"/>
          <w:lang w:bidi="ar-SA"/>
        </w:rPr>
        <mc:AlternateContent>
          <mc:Choice Requires="wps">
            <w:drawing>
              <wp:anchor distT="0" distB="0" distL="114300" distR="114300" simplePos="0" relativeHeight="252268544" behindDoc="0" locked="0" layoutInCell="1" allowOverlap="1" wp14:anchorId="29CC8DF5" wp14:editId="1F715BE8">
                <wp:simplePos x="0" y="0"/>
                <wp:positionH relativeFrom="column">
                  <wp:posOffset>4866211</wp:posOffset>
                </wp:positionH>
                <wp:positionV relativeFrom="paragraph">
                  <wp:posOffset>92230</wp:posOffset>
                </wp:positionV>
                <wp:extent cx="1441450" cy="913541"/>
                <wp:effectExtent l="0" t="0" r="25400" b="20320"/>
                <wp:wrapNone/>
                <wp:docPr id="496" name="Rectangle 496"/>
                <wp:cNvGraphicFramePr/>
                <a:graphic xmlns:a="http://schemas.openxmlformats.org/drawingml/2006/main">
                  <a:graphicData uri="http://schemas.microsoft.com/office/word/2010/wordprocessingShape">
                    <wps:wsp>
                      <wps:cNvSpPr/>
                      <wps:spPr>
                        <a:xfrm>
                          <a:off x="0" y="0"/>
                          <a:ext cx="1441450" cy="913541"/>
                        </a:xfrm>
                        <a:prstGeom prst="rect">
                          <a:avLst/>
                        </a:prstGeom>
                        <a:solidFill>
                          <a:srgbClr val="4472C4">
                            <a:lumMod val="60000"/>
                            <a:lumOff val="40000"/>
                          </a:srgbClr>
                        </a:solidFill>
                        <a:ln w="12700" cap="flat" cmpd="sng" algn="ctr">
                          <a:solidFill>
                            <a:srgbClr val="4472C4">
                              <a:lumMod val="60000"/>
                              <a:lumOff val="40000"/>
                            </a:srgbClr>
                          </a:solidFill>
                          <a:prstDash val="solid"/>
                          <a:miter lim="800000"/>
                        </a:ln>
                        <a:effectLst/>
                      </wps:spPr>
                      <wps:txbx>
                        <w:txbxContent>
                          <w:p w14:paraId="6B3FA4C4" w14:textId="4EDDA66C" w:rsidR="00C05FC6" w:rsidRDefault="00D241DA" w:rsidP="00C05FC6">
                            <w:pPr>
                              <w:jc w:val="center"/>
                            </w:pPr>
                            <w:r>
                              <w:t>Students are encouraged to talk and think</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29CC8DF5" id="Rectangle 496" o:spid="_x0000_s1042" style="position:absolute;margin-left:383.15pt;margin-top:7.25pt;width:113.5pt;height:71.95pt;z-index:25226854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5PVdlAIAAHoFAAAOAAAAZHJzL2Uyb0RvYy54bWy0VNtu2zAMfR+wfxD0vjrO3FtQpwhSdBjQ&#10;rcXaoc+KLF8A3SYpsbuv35HspJftadjy4JAURYqHh7y4HJQkO+F8Z3RJ86MZJUJzU3W6Ken3h+sP&#10;Z5T4wHTFpNGipE/C08vl+3cXvV2IuWmNrIQjCKL9orclbUOwiyzzvBWK+SNjhcZhbZxiAaprssqx&#10;HtGVzOaz2UnWG1dZZ7jwHtar8ZAuU/y6Fjzc1rUXgciS4m0hfV36buI3W16wReOYbTs+PYP9xSsU&#10;6zSSHkJdscDI1nW/hVIdd8abOhxxozJT1x0XqQZUk8/eVHPfMitSLQDH2wNM/t+F5V93d450VUmL&#10;8xNKNFNo0jfAxnQjBYlGQNRbv4Dnvb1zk+YhxnqH2qn4j0rIkGB9OsAqhkA4jHlR5MUx0Oc4O88/&#10;Hhd5DJo937bOh0/CKBKFkjrkT2iy3Y0Po+veJSbzRnbVdSdlUlyzWUtHdgwtLorT+bpId+VWfTHV&#10;aD6Z4Tf2GmYwYvLem/EUP4ZJz3oVX2rSo4b5KSIQzsDRWrIAUVmg5nVDCZMNyM+DS4lf3Z7C/rfX&#10;RViumG/HBCn1WKfqAgZLdqqkZ7HMVD7qlDqCJtJoTODG7o79jFIYNkMiRH5o/cZUT2CJM+P4eMuv&#10;O+S9YT7cMYd5ATLYAeEWn1oawGUmiZLWuJ9/skd/0BinlPSYP0D5Y8ucoER+1iD4OVgTBzYpxfHp&#10;HIp7ebJ5eaK3am3Q/xzbxvIkRv8g92LtjHrEqljFrDhimiP32LRJWYdxL2DZcLFaJTcMqWXhRt9b&#10;HoNH6CLiD8Mjc3ZiawDPv5r9rLLFG9KOvvGmNqttMHWXGB2hHnEF5aKCAU/km5ZR3CAv9eT1vDKX&#10;vwAAAP//AwBQSwMEFAAGAAgAAAAhAC09QVXgAAAACgEAAA8AAABkcnMvZG93bnJldi54bWxMj81O&#10;wzAQhO9IvIO1SNyoA2lCG+JUFRI/V1pUiZuTLElEvE5ttwl5epYTHHfm0+xMvplML87ofGdJwe0i&#10;AoFU2bqjRsH7/ulmBcIHTbXuLaGCb/SwKS4vcp3VdqQ3PO9CIziEfKYVtCEMmZS+atFov7ADEnuf&#10;1hkd+HSNrJ0eOdz08i6KUml0R/yh1QM+tlh97U5GwXM8Hl/doRusnV/mY5nstx+HWanrq2n7ACLg&#10;FP5g+K3P1aHgTqU9Ue1Fr+A+TWNG2VgmIBhYr2MWShaS1RJkkcv/E4ofAAAA//8DAFBLAQItABQA&#10;BgAIAAAAIQC2gziS/gAAAOEBAAATAAAAAAAAAAAAAAAAAAAAAABbQ29udGVudF9UeXBlc10ueG1s&#10;UEsBAi0AFAAGAAgAAAAhADj9If/WAAAAlAEAAAsAAAAAAAAAAAAAAAAALwEAAF9yZWxzLy5yZWxz&#10;UEsBAi0AFAAGAAgAAAAhABrk9V2UAgAAegUAAA4AAAAAAAAAAAAAAAAALgIAAGRycy9lMm9Eb2Mu&#10;eG1sUEsBAi0AFAAGAAgAAAAhAC09QVXgAAAACgEAAA8AAAAAAAAAAAAAAAAA7gQAAGRycy9kb3du&#10;cmV2LnhtbFBLBQYAAAAABAAEAPMAAAD7BQAAAAA=&#10;" fillcolor="#8faadc" strokecolor="#8faadc" strokeweight="1pt">
                <v:textbox>
                  <w:txbxContent>
                    <w:p w14:paraId="6B3FA4C4" w14:textId="4EDDA66C" w:rsidR="00C05FC6" w:rsidRDefault="00D241DA" w:rsidP="00C05FC6">
                      <w:pPr>
                        <w:jc w:val="center"/>
                      </w:pPr>
                      <w:r>
                        <w:t>Students are encouraged to talk and think</w:t>
                      </w:r>
                    </w:p>
                  </w:txbxContent>
                </v:textbox>
              </v:rect>
            </w:pict>
          </mc:Fallback>
        </mc:AlternateContent>
      </w:r>
    </w:p>
    <w:p w14:paraId="13B4EC6A" w14:textId="0F6F0B34" w:rsidR="00A5387E" w:rsidRDefault="00A5387E" w:rsidP="00164765">
      <w:pPr>
        <w:rPr>
          <w:rFonts w:ascii="Gadugi" w:hAnsi="Gadugi"/>
          <w:sz w:val="18"/>
          <w:szCs w:val="18"/>
          <w:lang w:bidi="ar-SA"/>
        </w:rPr>
      </w:pPr>
    </w:p>
    <w:p w14:paraId="51FC0238" w14:textId="77777777" w:rsidR="00A5387E" w:rsidRDefault="00A5387E" w:rsidP="00164765">
      <w:pPr>
        <w:rPr>
          <w:rFonts w:ascii="Gadugi" w:hAnsi="Gadugi"/>
          <w:sz w:val="18"/>
          <w:szCs w:val="18"/>
          <w:lang w:bidi="ar-SA"/>
        </w:rPr>
      </w:pPr>
    </w:p>
    <w:p w14:paraId="0345B587" w14:textId="77777777" w:rsidR="00A5387E" w:rsidRDefault="00A5387E" w:rsidP="00164765">
      <w:pPr>
        <w:rPr>
          <w:rFonts w:ascii="Gadugi" w:hAnsi="Gadugi"/>
          <w:sz w:val="18"/>
          <w:szCs w:val="18"/>
          <w:lang w:bidi="ar-SA"/>
        </w:rPr>
      </w:pPr>
    </w:p>
    <w:p w14:paraId="6AAAEB4D" w14:textId="77777777" w:rsidR="00A5387E" w:rsidRDefault="00A5387E" w:rsidP="00164765">
      <w:pPr>
        <w:rPr>
          <w:rFonts w:ascii="Gadugi" w:hAnsi="Gadugi"/>
          <w:sz w:val="18"/>
          <w:szCs w:val="18"/>
          <w:lang w:bidi="ar-SA"/>
        </w:rPr>
      </w:pPr>
    </w:p>
    <w:p w14:paraId="2F6678D8" w14:textId="2451A16F" w:rsidR="00164765" w:rsidRPr="00F804E9" w:rsidRDefault="00164765" w:rsidP="00164765">
      <w:pPr>
        <w:rPr>
          <w:rFonts w:ascii="Gadugi" w:hAnsi="Gadugi"/>
          <w:sz w:val="18"/>
          <w:szCs w:val="18"/>
          <w:lang w:bidi="ar-SA"/>
        </w:rPr>
      </w:pPr>
      <w:r w:rsidRPr="00F804E9">
        <w:rPr>
          <w:rFonts w:ascii="Gadugi" w:hAnsi="Gadugi"/>
          <w:sz w:val="18"/>
          <w:szCs w:val="18"/>
          <w:lang w:bidi="ar-SA"/>
        </w:rPr>
        <w:t>Source</w:t>
      </w:r>
      <w:r w:rsidR="003B67B0">
        <w:rPr>
          <w:rFonts w:ascii="Gadugi" w:hAnsi="Gadugi"/>
          <w:sz w:val="18"/>
          <w:szCs w:val="18"/>
          <w:lang w:bidi="ar-SA"/>
        </w:rPr>
        <w:t xml:space="preserve"> adapted</w:t>
      </w:r>
      <w:r w:rsidRPr="00F804E9">
        <w:rPr>
          <w:rFonts w:ascii="Gadugi" w:hAnsi="Gadugi"/>
          <w:sz w:val="18"/>
          <w:szCs w:val="18"/>
          <w:lang w:bidi="ar-SA"/>
        </w:rPr>
        <w:t xml:space="preserve">: </w:t>
      </w:r>
      <w:hyperlink r:id="rId43" w:history="1">
        <w:r w:rsidRPr="00F804E9">
          <w:rPr>
            <w:rStyle w:val="Hyperlink"/>
            <w:rFonts w:ascii="Gadugi" w:hAnsi="Gadugi"/>
            <w:sz w:val="18"/>
            <w:szCs w:val="18"/>
            <w:lang w:bidi="ar-SA"/>
          </w:rPr>
          <w:t>https://commons.wikimedia.org/wiki/File:FlippedClassroom_Drawing_WeyHanTan_CCBY2020.png</w:t>
        </w:r>
      </w:hyperlink>
      <w:r>
        <w:rPr>
          <w:rFonts w:ascii="Gadugi" w:hAnsi="Gadugi"/>
          <w:sz w:val="18"/>
          <w:szCs w:val="18"/>
          <w:lang w:bidi="ar-SA"/>
        </w:rPr>
        <w:t xml:space="preserve"> (free)</w:t>
      </w:r>
    </w:p>
    <w:p w14:paraId="64F33808" w14:textId="737136C8" w:rsidR="008D743E" w:rsidRPr="00CC439E" w:rsidRDefault="00A368CF" w:rsidP="00CC439E">
      <w:r>
        <w:rPr>
          <w:rFonts w:cs="Calibri"/>
          <w:color w:val="000000" w:themeColor="text1"/>
          <w:kern w:val="1"/>
          <w:lang w:eastAsia="en-GB" w:bidi="ar-SA"/>
        </w:rPr>
        <w:br w:type="page"/>
      </w:r>
      <w:bookmarkStart w:id="19" w:name="_Hlk72224245"/>
    </w:p>
    <w:p w14:paraId="5837A591" w14:textId="31E8AFF4" w:rsidR="00206DAE" w:rsidRPr="00206DAE" w:rsidRDefault="00BC5167"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Theme="majorHAnsi" w:hAnsiTheme="majorHAnsi" w:cstheme="majorHAnsi"/>
          <w:b/>
          <w:bCs/>
          <w:color w:val="2F5496" w:themeColor="accent1" w:themeShade="BF"/>
          <w:sz w:val="26"/>
          <w:szCs w:val="26"/>
        </w:rPr>
      </w:pPr>
      <w:r w:rsidRPr="00206DAE">
        <w:rPr>
          <w:rFonts w:asciiTheme="majorHAnsi" w:hAnsiTheme="majorHAnsi" w:cstheme="majorHAnsi"/>
          <w:b/>
          <w:bCs/>
          <w:noProof/>
          <w:color w:val="2F5496" w:themeColor="accent1" w:themeShade="BF"/>
          <w:sz w:val="26"/>
          <w:szCs w:val="26"/>
        </w:rPr>
        <w:lastRenderedPageBreak/>
        <w:drawing>
          <wp:anchor distT="0" distB="0" distL="114300" distR="114300" simplePos="0" relativeHeight="252124160" behindDoc="0" locked="0" layoutInCell="1" allowOverlap="1" wp14:anchorId="0CE1E70F" wp14:editId="230238F0">
            <wp:simplePos x="0" y="0"/>
            <wp:positionH relativeFrom="column">
              <wp:posOffset>5464175</wp:posOffset>
            </wp:positionH>
            <wp:positionV relativeFrom="paragraph">
              <wp:posOffset>-473710</wp:posOffset>
            </wp:positionV>
            <wp:extent cx="940435" cy="1221071"/>
            <wp:effectExtent l="0" t="0" r="0" b="0"/>
            <wp:wrapNone/>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940435" cy="1221071"/>
                    </a:xfrm>
                    <a:prstGeom prst="rect">
                      <a:avLst/>
                    </a:prstGeom>
                    <a:noFill/>
                  </pic:spPr>
                </pic:pic>
              </a:graphicData>
            </a:graphic>
            <wp14:sizeRelH relativeFrom="margin">
              <wp14:pctWidth>0</wp14:pctWidth>
            </wp14:sizeRelH>
            <wp14:sizeRelV relativeFrom="margin">
              <wp14:pctHeight>0</wp14:pctHeight>
            </wp14:sizeRelV>
          </wp:anchor>
        </w:drawing>
      </w:r>
      <w:r w:rsidR="00206DAE" w:rsidRPr="00206DAE">
        <w:rPr>
          <w:rFonts w:asciiTheme="majorHAnsi" w:hAnsiTheme="majorHAnsi" w:cstheme="majorHAnsi"/>
          <w:b/>
          <w:bCs/>
          <w:color w:val="2F5496" w:themeColor="accent1" w:themeShade="BF"/>
          <w:sz w:val="26"/>
          <w:szCs w:val="26"/>
        </w:rPr>
        <w:t xml:space="preserve">Activity </w:t>
      </w:r>
      <w:r w:rsidR="00085A42">
        <w:rPr>
          <w:rFonts w:asciiTheme="majorHAnsi" w:hAnsiTheme="majorHAnsi" w:cstheme="majorHAnsi"/>
          <w:b/>
          <w:bCs/>
          <w:color w:val="2F5496" w:themeColor="accent1" w:themeShade="BF"/>
          <w:sz w:val="26"/>
          <w:szCs w:val="26"/>
        </w:rPr>
        <w:t>7</w:t>
      </w:r>
      <w:r w:rsidR="00206DAE" w:rsidRPr="00206DAE">
        <w:rPr>
          <w:rFonts w:asciiTheme="majorHAnsi" w:hAnsiTheme="majorHAnsi" w:cstheme="majorHAnsi"/>
          <w:b/>
          <w:bCs/>
          <w:color w:val="2F5496" w:themeColor="accent1" w:themeShade="BF"/>
          <w:sz w:val="26"/>
          <w:szCs w:val="26"/>
        </w:rPr>
        <w:t>.</w:t>
      </w:r>
      <w:r w:rsidR="00B838B5">
        <w:rPr>
          <w:rFonts w:asciiTheme="majorHAnsi" w:hAnsiTheme="majorHAnsi" w:cstheme="majorHAnsi"/>
          <w:b/>
          <w:bCs/>
          <w:color w:val="2F5496" w:themeColor="accent1" w:themeShade="BF"/>
          <w:sz w:val="26"/>
          <w:szCs w:val="26"/>
        </w:rPr>
        <w:t>5</w:t>
      </w:r>
      <w:r w:rsidR="00206DAE" w:rsidRPr="00206DAE">
        <w:rPr>
          <w:rFonts w:asciiTheme="majorHAnsi" w:hAnsiTheme="majorHAnsi" w:cstheme="majorHAnsi"/>
          <w:b/>
          <w:bCs/>
          <w:color w:val="2F5496" w:themeColor="accent1" w:themeShade="BF"/>
          <w:sz w:val="26"/>
          <w:szCs w:val="26"/>
        </w:rPr>
        <w:t xml:space="preserve"> – Designing a flipped learning task</w:t>
      </w:r>
      <w:r w:rsidR="00E06F43">
        <w:rPr>
          <w:rFonts w:asciiTheme="majorHAnsi" w:hAnsiTheme="majorHAnsi" w:cstheme="majorHAnsi"/>
          <w:b/>
          <w:bCs/>
          <w:color w:val="2F5496" w:themeColor="accent1" w:themeShade="BF"/>
          <w:sz w:val="26"/>
          <w:szCs w:val="26"/>
        </w:rPr>
        <w:t xml:space="preserve"> (15-30 minutes)</w:t>
      </w:r>
    </w:p>
    <w:p w14:paraId="5462BFE8" w14:textId="555B8F9E" w:rsidR="0015451F" w:rsidRPr="00206DAE" w:rsidRDefault="00BF2F7C"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Write a</w:t>
      </w:r>
      <w:r w:rsidR="0015451F" w:rsidRPr="00206DAE">
        <w:rPr>
          <w:rFonts w:ascii="Gadugi" w:hAnsi="Gadugi"/>
          <w:sz w:val="22"/>
        </w:rPr>
        <w:t xml:space="preserve"> plan </w:t>
      </w:r>
      <w:r>
        <w:rPr>
          <w:rFonts w:ascii="Gadugi" w:hAnsi="Gadugi"/>
          <w:sz w:val="22"/>
        </w:rPr>
        <w:t xml:space="preserve">for </w:t>
      </w:r>
      <w:r w:rsidR="0015451F" w:rsidRPr="00206DAE">
        <w:rPr>
          <w:rFonts w:ascii="Gadugi" w:hAnsi="Gadugi"/>
          <w:sz w:val="22"/>
        </w:rPr>
        <w:t>a flipped classroom learning activity that could be used in school without the use of internet resources.</w:t>
      </w:r>
      <w:r w:rsidR="00BC5167" w:rsidRPr="00206DAE">
        <w:rPr>
          <w:rFonts w:ascii="Gadugi" w:hAnsi="Gadugi"/>
          <w:noProof/>
          <w:sz w:val="22"/>
        </w:rPr>
        <w:t xml:space="preserve"> </w:t>
      </w:r>
    </w:p>
    <w:p w14:paraId="37B8A449" w14:textId="34C7E6CF" w:rsidR="0015451F" w:rsidRPr="00206DAE" w:rsidRDefault="0015451F"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sidRPr="00206DAE">
        <w:rPr>
          <w:rFonts w:ascii="Gadugi" w:hAnsi="Gadugi"/>
          <w:sz w:val="22"/>
        </w:rPr>
        <w:t>Think about</w:t>
      </w:r>
      <w:r w:rsidR="00BC5167" w:rsidRPr="00206DAE">
        <w:rPr>
          <w:rFonts w:ascii="Gadugi" w:hAnsi="Gadugi"/>
          <w:sz w:val="22"/>
        </w:rPr>
        <w:t>:</w:t>
      </w:r>
      <w:r w:rsidRPr="00206DAE">
        <w:rPr>
          <w:rFonts w:ascii="Gadugi" w:hAnsi="Gadugi"/>
          <w:sz w:val="22"/>
        </w:rPr>
        <w:t xml:space="preserve"> </w:t>
      </w:r>
    </w:p>
    <w:p w14:paraId="7E26147A" w14:textId="1AD32D0E" w:rsidR="00EE3C6B" w:rsidRDefault="00EE2C8C" w:rsidP="0034565A">
      <w:pPr>
        <w:pStyle w:val="ListParagraph"/>
        <w:numPr>
          <w:ilvl w:val="0"/>
          <w:numId w:val="5"/>
        </w:num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bookmarkStart w:id="20" w:name="_Hlk77150839"/>
      <w:r>
        <w:rPr>
          <w:noProof/>
        </w:rPr>
        <w:drawing>
          <wp:anchor distT="0" distB="0" distL="114300" distR="114300" simplePos="0" relativeHeight="252238848" behindDoc="0" locked="0" layoutInCell="1" allowOverlap="1" wp14:anchorId="1115CEF7" wp14:editId="1FF3FA90">
            <wp:simplePos x="0" y="0"/>
            <wp:positionH relativeFrom="margin">
              <wp:posOffset>5564554</wp:posOffset>
            </wp:positionH>
            <wp:positionV relativeFrom="paragraph">
              <wp:posOffset>12358</wp:posOffset>
            </wp:positionV>
            <wp:extent cx="631693" cy="635000"/>
            <wp:effectExtent l="0" t="0" r="0" b="0"/>
            <wp:wrapNone/>
            <wp:docPr id="475" name="Picture 475"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 name="Picture 475" descr="A picture containing text&#10;&#10;Description automatically generated"/>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15451F" w:rsidRPr="00206DAE">
        <w:rPr>
          <w:rFonts w:ascii="Gadugi" w:hAnsi="Gadugi"/>
          <w:sz w:val="22"/>
        </w:rPr>
        <w:t xml:space="preserve">what activities </w:t>
      </w:r>
      <w:r w:rsidR="00DC2537">
        <w:rPr>
          <w:rFonts w:ascii="Gadugi" w:hAnsi="Gadugi"/>
          <w:sz w:val="22"/>
        </w:rPr>
        <w:t>students</w:t>
      </w:r>
      <w:r w:rsidR="0015451F" w:rsidRPr="00206DAE">
        <w:rPr>
          <w:rFonts w:ascii="Gadugi" w:hAnsi="Gadugi"/>
          <w:sz w:val="22"/>
        </w:rPr>
        <w:t xml:space="preserve"> could do before the lesson to </w:t>
      </w:r>
      <w:r w:rsidR="00112152">
        <w:rPr>
          <w:rFonts w:ascii="Gadugi" w:hAnsi="Gadugi"/>
          <w:sz w:val="22"/>
        </w:rPr>
        <w:t>give them a good level of understanding.</w:t>
      </w:r>
    </w:p>
    <w:p w14:paraId="67BC419C" w14:textId="29E3ED3B" w:rsidR="0015451F" w:rsidRPr="00BF2F7C" w:rsidRDefault="0015451F" w:rsidP="0034565A">
      <w:pPr>
        <w:pStyle w:val="ListParagraph"/>
        <w:numPr>
          <w:ilvl w:val="0"/>
          <w:numId w:val="5"/>
        </w:num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sidRPr="00BF2F7C">
        <w:rPr>
          <w:rFonts w:ascii="Gadugi" w:hAnsi="Gadugi"/>
          <w:sz w:val="22"/>
        </w:rPr>
        <w:t xml:space="preserve">what information </w:t>
      </w:r>
      <w:bookmarkStart w:id="21" w:name="_Hlk75883290"/>
      <w:r w:rsidR="00DC2537">
        <w:rPr>
          <w:rFonts w:ascii="Gadugi" w:hAnsi="Gadugi"/>
          <w:sz w:val="22"/>
        </w:rPr>
        <w:t>students</w:t>
      </w:r>
      <w:r w:rsidR="00D14652" w:rsidRPr="00BF2F7C">
        <w:rPr>
          <w:rFonts w:ascii="Gadugi" w:hAnsi="Gadugi"/>
          <w:sz w:val="22"/>
        </w:rPr>
        <w:t xml:space="preserve"> </w:t>
      </w:r>
      <w:bookmarkEnd w:id="21"/>
      <w:r w:rsidRPr="00BF2F7C">
        <w:rPr>
          <w:rFonts w:ascii="Gadugi" w:hAnsi="Gadugi"/>
          <w:sz w:val="22"/>
        </w:rPr>
        <w:t>could collect to bring to the lesson</w:t>
      </w:r>
      <w:r w:rsidR="00BF2F7C">
        <w:rPr>
          <w:rFonts w:ascii="Gadugi" w:hAnsi="Gadugi"/>
          <w:sz w:val="22"/>
        </w:rPr>
        <w:t>.</w:t>
      </w:r>
    </w:p>
    <w:p w14:paraId="7B00638D" w14:textId="77777777" w:rsidR="00A4503D" w:rsidRDefault="0015451F" w:rsidP="0034565A">
      <w:pPr>
        <w:pStyle w:val="ListParagraph"/>
        <w:numPr>
          <w:ilvl w:val="0"/>
          <w:numId w:val="5"/>
        </w:num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sidRPr="00206DAE">
        <w:rPr>
          <w:rFonts w:ascii="Gadugi" w:hAnsi="Gadugi"/>
          <w:sz w:val="22"/>
        </w:rPr>
        <w:t xml:space="preserve">what activities </w:t>
      </w:r>
      <w:r w:rsidR="00DC2537">
        <w:rPr>
          <w:rFonts w:ascii="Gadugi" w:hAnsi="Gadugi"/>
          <w:sz w:val="22"/>
        </w:rPr>
        <w:t>students</w:t>
      </w:r>
      <w:r w:rsidR="00D14652" w:rsidRPr="00206DAE">
        <w:rPr>
          <w:rFonts w:ascii="Gadugi" w:hAnsi="Gadugi"/>
          <w:sz w:val="22"/>
        </w:rPr>
        <w:t xml:space="preserve"> could </w:t>
      </w:r>
      <w:r w:rsidRPr="00206DAE">
        <w:rPr>
          <w:rFonts w:ascii="Gadugi" w:hAnsi="Gadugi"/>
          <w:sz w:val="22"/>
        </w:rPr>
        <w:t>do in the lesson us</w:t>
      </w:r>
      <w:r w:rsidR="00BF2F7C">
        <w:rPr>
          <w:rFonts w:ascii="Gadugi" w:hAnsi="Gadugi"/>
          <w:sz w:val="22"/>
        </w:rPr>
        <w:t>ing</w:t>
      </w:r>
      <w:r w:rsidRPr="00206DAE">
        <w:rPr>
          <w:rFonts w:ascii="Gadugi" w:hAnsi="Gadugi"/>
          <w:sz w:val="22"/>
        </w:rPr>
        <w:t xml:space="preserve"> that information</w:t>
      </w:r>
    </w:p>
    <w:p w14:paraId="3C2DE78C" w14:textId="2518188C" w:rsidR="0015451F" w:rsidRPr="00206DAE" w:rsidRDefault="00A4503D" w:rsidP="0034565A">
      <w:pPr>
        <w:pStyle w:val="ListParagraph"/>
        <w:numPr>
          <w:ilvl w:val="0"/>
          <w:numId w:val="5"/>
        </w:num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what</w:t>
      </w:r>
      <w:r w:rsidR="0015451F" w:rsidRPr="00206DAE">
        <w:rPr>
          <w:rFonts w:ascii="Gadugi" w:hAnsi="Gadugi"/>
          <w:sz w:val="22"/>
        </w:rPr>
        <w:t xml:space="preserve"> </w:t>
      </w:r>
      <w:r>
        <w:rPr>
          <w:rFonts w:ascii="Gadugi" w:hAnsi="Gadugi"/>
          <w:sz w:val="22"/>
        </w:rPr>
        <w:t xml:space="preserve">activities students could do that </w:t>
      </w:r>
      <w:r w:rsidR="0015451F" w:rsidRPr="00206DAE">
        <w:rPr>
          <w:rFonts w:ascii="Gadugi" w:hAnsi="Gadugi"/>
          <w:sz w:val="22"/>
        </w:rPr>
        <w:t>involve analysi</w:t>
      </w:r>
      <w:r>
        <w:rPr>
          <w:rFonts w:ascii="Gadugi" w:hAnsi="Gadugi"/>
          <w:sz w:val="22"/>
        </w:rPr>
        <w:t>s</w:t>
      </w:r>
      <w:r w:rsidR="00DC2537">
        <w:rPr>
          <w:rFonts w:ascii="Gadugi" w:hAnsi="Gadugi"/>
          <w:sz w:val="22"/>
        </w:rPr>
        <w:t xml:space="preserve"> and </w:t>
      </w:r>
      <w:r w:rsidR="0015451F" w:rsidRPr="00206DAE">
        <w:rPr>
          <w:rFonts w:ascii="Gadugi" w:hAnsi="Gadugi"/>
          <w:sz w:val="22"/>
        </w:rPr>
        <w:t>appl</w:t>
      </w:r>
      <w:r>
        <w:rPr>
          <w:rFonts w:ascii="Gadugi" w:hAnsi="Gadugi"/>
          <w:sz w:val="22"/>
        </w:rPr>
        <w:t>ication</w:t>
      </w:r>
      <w:r w:rsidR="00DC2537">
        <w:rPr>
          <w:rFonts w:ascii="Gadugi" w:hAnsi="Gadugi"/>
          <w:sz w:val="22"/>
        </w:rPr>
        <w:t xml:space="preserve">. </w:t>
      </w:r>
      <w:r w:rsidR="00BF2F7C" w:rsidRPr="00BF2F7C">
        <w:rPr>
          <w:noProof/>
        </w:rPr>
        <w:t xml:space="preserve"> </w:t>
      </w:r>
    </w:p>
    <w:p w14:paraId="4818B296" w14:textId="6A4646D4" w:rsidR="0015451F" w:rsidRDefault="00BF2F7C" w:rsidP="0034565A">
      <w:pPr>
        <w:pStyle w:val="ListParagraph"/>
        <w:numPr>
          <w:ilvl w:val="0"/>
          <w:numId w:val="5"/>
        </w:num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noProof/>
        </w:rPr>
        <w:drawing>
          <wp:anchor distT="0" distB="0" distL="114300" distR="114300" simplePos="0" relativeHeight="252146688" behindDoc="1" locked="0" layoutInCell="1" allowOverlap="1" wp14:anchorId="40FB918E" wp14:editId="69D68D20">
            <wp:simplePos x="0" y="0"/>
            <wp:positionH relativeFrom="rightMargin">
              <wp:posOffset>-6743700</wp:posOffset>
            </wp:positionH>
            <wp:positionV relativeFrom="paragraph">
              <wp:posOffset>6350</wp:posOffset>
            </wp:positionV>
            <wp:extent cx="605790" cy="748030"/>
            <wp:effectExtent l="0" t="0" r="0" b="0"/>
            <wp:wrapTight wrapText="bothSides">
              <wp:wrapPolygon edited="0">
                <wp:start x="10868" y="3301"/>
                <wp:lineTo x="6113" y="6601"/>
                <wp:lineTo x="4755" y="8251"/>
                <wp:lineTo x="5434" y="13752"/>
                <wp:lineTo x="9509" y="13752"/>
                <wp:lineTo x="12226" y="12652"/>
                <wp:lineTo x="15623" y="7701"/>
                <wp:lineTo x="14264" y="3301"/>
                <wp:lineTo x="10868" y="3301"/>
              </wp:wrapPolygon>
            </wp:wrapTight>
            <wp:docPr id="55" name="Picture 55" descr="Logo&#10;&#10;Description automatically generated"/>
            <wp:cNvGraphicFramePr/>
            <a:graphic xmlns:a="http://schemas.openxmlformats.org/drawingml/2006/main">
              <a:graphicData uri="http://schemas.openxmlformats.org/drawingml/2006/picture">
                <pic:pic xmlns:pic="http://schemas.openxmlformats.org/drawingml/2006/picture">
                  <pic:nvPicPr>
                    <pic:cNvPr id="55" name="Picture 55" descr="Logo&#10;&#10;Description automatically generated"/>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605790" cy="748030"/>
                    </a:xfrm>
                    <a:prstGeom prst="rect">
                      <a:avLst/>
                    </a:prstGeom>
                    <a:noFill/>
                  </pic:spPr>
                </pic:pic>
              </a:graphicData>
            </a:graphic>
          </wp:anchor>
        </w:drawing>
      </w:r>
      <w:r w:rsidR="0015451F" w:rsidRPr="00206DAE">
        <w:rPr>
          <w:rFonts w:ascii="Gadugi" w:hAnsi="Gadugi"/>
          <w:sz w:val="22"/>
        </w:rPr>
        <w:t xml:space="preserve">what activities </w:t>
      </w:r>
      <w:r w:rsidR="00DC2537">
        <w:rPr>
          <w:rFonts w:ascii="Gadugi" w:hAnsi="Gadugi"/>
          <w:sz w:val="22"/>
        </w:rPr>
        <w:t>students</w:t>
      </w:r>
      <w:r w:rsidR="00D14652" w:rsidRPr="00206DAE">
        <w:rPr>
          <w:rFonts w:ascii="Gadugi" w:hAnsi="Gadugi"/>
          <w:sz w:val="22"/>
        </w:rPr>
        <w:t xml:space="preserve"> </w:t>
      </w:r>
      <w:r w:rsidR="0015451F" w:rsidRPr="00206DAE">
        <w:rPr>
          <w:rFonts w:ascii="Gadugi" w:hAnsi="Gadugi"/>
          <w:sz w:val="22"/>
        </w:rPr>
        <w:t xml:space="preserve">could do in or after the lesson that involve them </w:t>
      </w:r>
      <w:r w:rsidR="00EE2C8C">
        <w:rPr>
          <w:rFonts w:ascii="Gadugi" w:hAnsi="Gadugi"/>
          <w:sz w:val="22"/>
        </w:rPr>
        <w:t xml:space="preserve">evaluating or </w:t>
      </w:r>
      <w:r w:rsidR="0015451F" w:rsidRPr="00206DAE">
        <w:rPr>
          <w:rFonts w:ascii="Gadugi" w:hAnsi="Gadugi"/>
          <w:sz w:val="22"/>
        </w:rPr>
        <w:t>creating</w:t>
      </w:r>
      <w:r w:rsidR="00D14652" w:rsidRPr="00206DAE">
        <w:rPr>
          <w:rFonts w:ascii="Gadugi" w:hAnsi="Gadugi"/>
          <w:sz w:val="22"/>
        </w:rPr>
        <w:t>.</w:t>
      </w:r>
    </w:p>
    <w:bookmarkEnd w:id="20"/>
    <w:p w14:paraId="0A5553FA" w14:textId="1314DC52" w:rsidR="00BF2F7C" w:rsidRDefault="00BF2F7C"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 xml:space="preserve">Use your Learning Journal to write your plan and discuss it with your colleagues or study group if you can. </w:t>
      </w:r>
      <w:r w:rsidR="002C4FAD">
        <w:rPr>
          <w:rFonts w:ascii="Gadugi" w:hAnsi="Gadugi"/>
          <w:sz w:val="22"/>
        </w:rPr>
        <w:t>It might be helpful to use the Blooms taxonomy model to support your plan</w:t>
      </w:r>
      <w:r w:rsidR="00E763AF">
        <w:rPr>
          <w:rFonts w:ascii="Gadugi" w:hAnsi="Gadugi"/>
          <w:sz w:val="22"/>
        </w:rPr>
        <w:t>, see below</w:t>
      </w:r>
      <w:r w:rsidR="002C4FAD">
        <w:rPr>
          <w:rFonts w:ascii="Gadugi" w:hAnsi="Gadugi"/>
          <w:sz w:val="22"/>
        </w:rPr>
        <w:t xml:space="preserve">. </w:t>
      </w:r>
    </w:p>
    <w:p w14:paraId="2254F87A" w14:textId="4AB6144F" w:rsidR="00536024" w:rsidRDefault="00536024"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 xml:space="preserve">The first box has been started for you. </w:t>
      </w:r>
    </w:p>
    <w:p w14:paraId="6B9100E3" w14:textId="3AC71A7D" w:rsidR="00E763AF" w:rsidRDefault="002A3843"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79456" behindDoc="0" locked="0" layoutInCell="1" allowOverlap="1" wp14:anchorId="0015D97E" wp14:editId="675597C2">
                <wp:simplePos x="0" y="0"/>
                <wp:positionH relativeFrom="column">
                  <wp:posOffset>1447800</wp:posOffset>
                </wp:positionH>
                <wp:positionV relativeFrom="paragraph">
                  <wp:posOffset>219710</wp:posOffset>
                </wp:positionV>
                <wp:extent cx="1403350" cy="2343150"/>
                <wp:effectExtent l="0" t="0" r="44450" b="19050"/>
                <wp:wrapNone/>
                <wp:docPr id="461" name="Arrow: Curved Right 461"/>
                <wp:cNvGraphicFramePr/>
                <a:graphic xmlns:a="http://schemas.openxmlformats.org/drawingml/2006/main">
                  <a:graphicData uri="http://schemas.microsoft.com/office/word/2010/wordprocessingShape">
                    <wps:wsp>
                      <wps:cNvSpPr/>
                      <wps:spPr>
                        <a:xfrm>
                          <a:off x="0" y="0"/>
                          <a:ext cx="1403350" cy="2343150"/>
                        </a:xfrm>
                        <a:prstGeom prst="curvedRight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type w14:anchorId="6135DD19" id="_x0000_t102" coordsize="21600,21600" o:spt="102" adj="12960,19440,14400" path="ar,0@23@3@22,,0@4,0@15@23@1,0@7@2@13l@2@14@22@8@2@12wa,0@23@3@2@11@26@17,0@15@23@1@26@17@22@15xear,0@23@3,0@4@26@17nfe">
                <v:stroke joinstyle="miter"/>
                <v:formulas>
                  <v:f eqn="val #0"/>
                  <v:f eqn="val #1"/>
                  <v:f eqn="val #2"/>
                  <v:f eqn="sum #0 width #1"/>
                  <v:f eqn="prod @3 1 2"/>
                  <v:f eqn="sum #1 #1 width"/>
                  <v:f eqn="sum @5 #1 #0"/>
                  <v:f eqn="prod @6 1 2"/>
                  <v:f eqn="mid width #0"/>
                  <v:f eqn="sum height 0 #2"/>
                  <v:f eqn="ellipse @9 height @4"/>
                  <v:f eqn="sum @4 @10 0"/>
                  <v:f eqn="sum @11 #1 width"/>
                  <v:f eqn="sum @7 @10 0"/>
                  <v:f eqn="sum @12 width #0"/>
                  <v:f eqn="sum @5 0 #0"/>
                  <v:f eqn="prod @15 1 2"/>
                  <v:f eqn="mid @4 @7"/>
                  <v:f eqn="sum #0 #1 width"/>
                  <v:f eqn="prod @18 1 2"/>
                  <v:f eqn="sum @17 0 @19"/>
                  <v:f eqn="val width"/>
                  <v:f eqn="val height"/>
                  <v:f eqn="prod height 2 1"/>
                  <v:f eqn="sum @17 0 @4"/>
                  <v:f eqn="ellipse @24 @4 height"/>
                  <v:f eqn="sum height 0 @25"/>
                  <v:f eqn="sum @8 128 0"/>
                  <v:f eqn="prod @5 1 2"/>
                  <v:f eqn="sum @5 0 128"/>
                  <v:f eqn="sum #0 @17 @12"/>
                  <v:f eqn="ellipse @20 @4 height"/>
                  <v:f eqn="sum width 0 #0"/>
                  <v:f eqn="prod @32 1 2"/>
                  <v:f eqn="prod height height 1"/>
                  <v:f eqn="prod @9 @9 1"/>
                  <v:f eqn="sum @34 0 @35"/>
                  <v:f eqn="sqrt @36"/>
                  <v:f eqn="sum @37 height 0"/>
                  <v:f eqn="prod width height @38"/>
                  <v:f eqn="sum @39 64 0"/>
                  <v:f eqn="prod #0 1 2"/>
                  <v:f eqn="ellipse @33 @41 height"/>
                  <v:f eqn="sum height 0 @42"/>
                  <v:f eqn="sum @43 64 0"/>
                  <v:f eqn="prod @4 1 2"/>
                  <v:f eqn="sum #1 0 @45"/>
                  <v:f eqn="prod height 4390 32768"/>
                  <v:f eqn="prod height 28378 32768"/>
                </v:formulas>
                <v:path o:extrusionok="f" o:connecttype="custom" o:connectlocs="0,@17;@2,@14;@22,@8;@2,@12;@22,@16" o:connectangles="180,90,0,0,0" textboxrect="@47,@45,@48,@46"/>
                <v:handles>
                  <v:h position="bottomRight,#0" yrange="@40,@29"/>
                  <v:h position="bottomRight,#1" yrange="@27,@21"/>
                  <v:h position="#2,bottomRight" xrange="@44,@22"/>
                </v:handles>
                <o:complex v:ext="view"/>
              </v:shapetype>
              <v:shape id="Arrow: Curved Right 461" o:spid="_x0000_s1026" type="#_x0000_t102" style="position:absolute;margin-left:114pt;margin-top:17.3pt;width:110.5pt;height:184.5pt;z-index:252179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wvuFiAIAAC0FAAAOAAAAZHJzL2Uyb0RvYy54bWysVFlv2zAMfh+w/yDofXUO95hRpwhSdBhQ&#10;tMXaoc+MLMcCdI1S4nS/fpTs9FqfhvlBJsX7I6nzi73RbCcxKGdrPj2acCatcI2ym5r/fLj6csZZ&#10;iGAb0M7Kmj/JwC8Wnz+d976SM9c53Uhk5MSGqvc172L0VVEE0UkD4ch5aUnYOjQQicVN0SD05N3o&#10;YjaZnBS9w8ajEzIEur0chHyR/betFPG2bYOMTNeccov5xHyu01kszqHaIPhOiTEN+IcsDChLQZ9d&#10;XUIEtkX1lyujBLrg2ngknClc2yohcw1UzXTyrpr7DrzMtRA4wT/DFP6fW3Gzu0OmmpqXJ1POLBhq&#10;0hLR9RVbbXEnG/ZDbbrIkpjA6n2oyObe3+HIBSJT5fsWTfpTTWyfAX56BljuIxN0OS0n8/kx9UGQ&#10;bDYv51NiyE/xYu4xxG/SGZaImoucQ04hZ5VBht11iIPZQT1FDk6r5kppnRncrFca2Q6o82V5OluV&#10;Y6Q3atqynvKanU5SVkAT2GqIRBpPmAS74Qz0hkZbRMyx31iHD4Lk4B00cgh9PKHvEHlQz/W+8ZOq&#10;uITQDSZZlEygMirSemhlan6WHB08aZukMg/4iEXqzNCLRK1d80SNRTdMfPDiSlGQawjxDpBGnMql&#10;tY23dLTaEQZupDjrHP7+6D7p0+SRlLOeVobw+bUFlJzp75Zm8uu0LNOOZaY8Pp0Rg68l69cSuzUr&#10;R72hqaPsMpn0oz6QLTrzSNu9TFFJBFZQ7KETI7OKwyrT+yDkcpnVaK88xGt770VynnBK8D7sHwH9&#10;OFWRBvLGHdYLqncDNegmS+uW2+halaftBVfqYGJoJ3Mvx/cjLf1rPmu9vHKLPwAAAP//AwBQSwME&#10;FAAGAAgAAAAhADP+QMjgAAAACgEAAA8AAABkcnMvZG93bnJldi54bWxMj09Pg0AQxe8mfofNmHiz&#10;SykhFVkaQ2Ji8CT1723LToHIzhJ2S/HbO570NjPv5c3v5bvFDmLGyfeOFKxXEQikxpmeWgUv+4eb&#10;LQgfNBk9OEIF3+hhV1xe5Doz7kzPONehFRxCPtMKuhDGTErfdGi1X7kRibWjm6wOvE6tNJM+c7gd&#10;ZBxFqbS6J/7Q6RHLDpuv+mQVlG8tze+fT+nHkarqcV2VffNaK3V9tdzfgQi4hD8z/OIzOhTMdHAn&#10;Ml4MCuJ4y12Cgk2SgmBDktzy4cBDtElBFrn8X6H4AQAA//8DAFBLAQItABQABgAIAAAAIQC2gziS&#10;/gAAAOEBAAATAAAAAAAAAAAAAAAAAAAAAABbQ29udGVudF9UeXBlc10ueG1sUEsBAi0AFAAGAAgA&#10;AAAhADj9If/WAAAAlAEAAAsAAAAAAAAAAAAAAAAALwEAAF9yZWxzLy5yZWxzUEsBAi0AFAAGAAgA&#10;AAAhAGbC+4WIAgAALQUAAA4AAAAAAAAAAAAAAAAALgIAAGRycy9lMm9Eb2MueG1sUEsBAi0AFAAG&#10;AAgAAAAhADP+QMjgAAAACgEAAA8AAAAAAAAAAAAAAAAA4gQAAGRycy9kb3ducmV2LnhtbFBLBQYA&#10;AAAABAAEAPMAAADvBQAAAAA=&#10;" adj="15132,19983,16200" fillcolor="#4472c4" strokecolor="#2f528f" strokeweight="1pt"/>
            </w:pict>
          </mc:Fallback>
        </mc:AlternateContent>
      </w:r>
      <w:r w:rsidR="00092D55">
        <w:rPr>
          <w:rFonts w:ascii="Gadugi" w:hAnsi="Gadugi"/>
          <w:noProof/>
          <w:sz w:val="22"/>
        </w:rPr>
        <mc:AlternateContent>
          <mc:Choice Requires="wps">
            <w:drawing>
              <wp:anchor distT="0" distB="0" distL="114300" distR="114300" simplePos="0" relativeHeight="252165120" behindDoc="0" locked="0" layoutInCell="1" allowOverlap="1" wp14:anchorId="5BE081F0" wp14:editId="0D93024D">
                <wp:simplePos x="0" y="0"/>
                <wp:positionH relativeFrom="column">
                  <wp:posOffset>603250</wp:posOffset>
                </wp:positionH>
                <wp:positionV relativeFrom="paragraph">
                  <wp:posOffset>189865</wp:posOffset>
                </wp:positionV>
                <wp:extent cx="5334000" cy="4692650"/>
                <wp:effectExtent l="19050" t="19050" r="38100" b="12700"/>
                <wp:wrapNone/>
                <wp:docPr id="449" name="Isosceles Triangle 449"/>
                <wp:cNvGraphicFramePr/>
                <a:graphic xmlns:a="http://schemas.openxmlformats.org/drawingml/2006/main">
                  <a:graphicData uri="http://schemas.microsoft.com/office/word/2010/wordprocessingShape">
                    <wps:wsp>
                      <wps:cNvSpPr/>
                      <wps:spPr>
                        <a:xfrm>
                          <a:off x="0" y="0"/>
                          <a:ext cx="5334000" cy="4692650"/>
                        </a:xfrm>
                        <a:prstGeom prst="triangle">
                          <a:avLst/>
                        </a:prstGeom>
                        <a:solidFill>
                          <a:schemeClr val="accent6">
                            <a:lumMod val="20000"/>
                            <a:lumOff val="80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type w14:anchorId="5BAE9B77"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449" o:spid="_x0000_s1026" type="#_x0000_t5" style="position:absolute;margin-left:47.5pt;margin-top:14.95pt;width:420pt;height:369.5pt;z-index:252165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zYZjswIAAP0FAAAOAAAAZHJzL2Uyb0RvYy54bWysVNtOGzEQfa/Uf7D8XnYTkhQiNigCUSFR&#10;iAoVz8ZrZy15Pa7tZJN+fcfeS1JKW6nqy67ndmZ8PDMXl7tak61wXoEp6Ogkp0QYDqUy64J+fbr5&#10;cEaJD8yUTIMRBd0LTy8X799dNHYuxlCBLoUjCGL8vLEFrUKw8yzzvBI18ydghUGjBFezgKJbZ6Vj&#10;DaLXOhvn+SxrwJXWARfeo/a6NdJFwpdS8PAgpReB6IJibSF9Xfq+xG+2uGDztWO2Urwrg/1DFTVT&#10;BpMOUNcsMLJx6heoWnEHHmQ44VBnIKXiIt0BbzPKX93msWJWpLsgOd4ONPn/B8vvtytHVFnQyeSc&#10;EsNqfKRbD54LLTx5coqZtRYkWpGrxvo5hjzaleskj8d48Z10dfzjlcgu8bsf+BW7QDgqp6enkzzH&#10;Z+Bom8zOx7NpeoHsEG6dD58E1CQeChq6/Ilbtr3zAdOie+8WM3rQqrxRWichNo640o5sGT4541yY&#10;MEvhelN/hrLVY+tgHenxUY0t0qrPejWmSC0YkVLCn5Jo87e8YTeK6BHmUB1KMTKLJLa0pVPYaxHx&#10;tPkiJD4FEjVOBQ8VHN9l1JoqVopWPf1tzQkwIkskZ8DuAN7iqa+584+hIs3QEJz/qbD2wkNEygwm&#10;DMG1MuDeAtBhyNz69yS11ESWXqDcY6M6aCfYW36jsEPumA8r5nBksatwDYUH/EgNTUGhO1FSgfv+&#10;lj764yShlZIGV0BB/bcNc4ISfWtwxs5Hk0ncGUmYTD+OUXDHlpdji9nUV4AtN8KFZ3k6Rv+g+6N0&#10;UD/jtlrGrGhihmPugvLgeuEqtKsJ9x0Xy2Vywz1hWbgzj5ZH8Mhq7P6n3TNzth8TnLB76NcFm7+a&#10;lNY3RhpYbgJIlcbowGvHN+6Y1LPdPoxL7FhOXoetvfgBAAD//wMAUEsDBBQABgAIAAAAIQDSuBiC&#10;3QAAAAkBAAAPAAAAZHJzL2Rvd25yZXYueG1sTI/NTsMwEITvSLyDtUjcqENRmjrEqVCllBNCFB7A&#10;sZckwj9R7Dbp27M9wXF3RjPfVLvFWXbGKQ7BS3hcZcDQ62AG30n4+mwetsBiUt4oGzxKuGCEXX17&#10;U6nShNl/4PmYOkYhPpZKQp/SWHIedY9OxVUY0ZP2HSanEp1Tx82kZgp3lq+zbMOdGjw19GrEfY/6&#10;53hy1Dvnpi0Ob/v8/fJ6wMbqWDRayvu75eUZWMIl/Znhik/oUBNTG07eRGYliJymJAlrIYCRLp6u&#10;j1ZCsdkK4HXF/y+ofwEAAP//AwBQSwECLQAUAAYACAAAACEAtoM4kv4AAADhAQAAEwAAAAAAAAAA&#10;AAAAAAAAAAAAW0NvbnRlbnRfVHlwZXNdLnhtbFBLAQItABQABgAIAAAAIQA4/SH/1gAAAJQBAAAL&#10;AAAAAAAAAAAAAAAAAC8BAABfcmVscy8ucmVsc1BLAQItABQABgAIAAAAIQB7zYZjswIAAP0FAAAO&#10;AAAAAAAAAAAAAAAAAC4CAABkcnMvZTJvRG9jLnhtbFBLAQItABQABgAIAAAAIQDSuBiC3QAAAAkB&#10;AAAPAAAAAAAAAAAAAAAAAA0FAABkcnMvZG93bnJldi54bWxQSwUGAAAAAAQABADzAAAAFwYAAAAA&#10;" fillcolor="#e2efd9 [665]" strokecolor="black [3213]" strokeweight="1pt"/>
            </w:pict>
          </mc:Fallback>
        </mc:AlternateContent>
      </w:r>
    </w:p>
    <w:p w14:paraId="34EA176A" w14:textId="3DCF7BCD" w:rsidR="00E763AF" w:rsidRDefault="00E763AF"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p w14:paraId="3FACA957" w14:textId="64D249A5" w:rsidR="00E763AF" w:rsidRDefault="00E763AF"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p w14:paraId="5AFFDE67" w14:textId="726029B6" w:rsidR="00E763AF" w:rsidRDefault="00536024"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82528" behindDoc="0" locked="0" layoutInCell="1" allowOverlap="1" wp14:anchorId="430B638E" wp14:editId="2CE1B0E7">
                <wp:simplePos x="0" y="0"/>
                <wp:positionH relativeFrom="column">
                  <wp:posOffset>2914650</wp:posOffset>
                </wp:positionH>
                <wp:positionV relativeFrom="paragraph">
                  <wp:posOffset>5080</wp:posOffset>
                </wp:positionV>
                <wp:extent cx="723900" cy="317500"/>
                <wp:effectExtent l="0" t="0" r="19050" b="25400"/>
                <wp:wrapNone/>
                <wp:docPr id="465" name="Rectangle 465"/>
                <wp:cNvGraphicFramePr/>
                <a:graphic xmlns:a="http://schemas.openxmlformats.org/drawingml/2006/main">
                  <a:graphicData uri="http://schemas.microsoft.com/office/word/2010/wordprocessingShape">
                    <wps:wsp>
                      <wps:cNvSpPr/>
                      <wps:spPr>
                        <a:xfrm>
                          <a:off x="0" y="0"/>
                          <a:ext cx="723900" cy="317500"/>
                        </a:xfrm>
                        <a:prstGeom prst="rect">
                          <a:avLst/>
                        </a:prstGeom>
                        <a:solidFill>
                          <a:schemeClr val="accent6">
                            <a:lumMod val="20000"/>
                            <a:lumOff val="80000"/>
                          </a:schemeClr>
                        </a:solidFill>
                        <a:ln w="12700" cap="flat" cmpd="sng" algn="ctr">
                          <a:solidFill>
                            <a:schemeClr val="accent6">
                              <a:lumMod val="20000"/>
                              <a:lumOff val="80000"/>
                            </a:schemeClr>
                          </a:solidFill>
                          <a:prstDash val="solid"/>
                          <a:miter lim="800000"/>
                        </a:ln>
                        <a:effectLst/>
                      </wps:spPr>
                      <wps:txbx>
                        <w:txbxContent>
                          <w:p w14:paraId="791A7702" w14:textId="77777777" w:rsidR="00B81AEA" w:rsidRPr="00536024" w:rsidRDefault="00B81AEA" w:rsidP="00AD0ED8">
                            <w:pPr>
                              <w:shd w:val="clear" w:color="auto" w:fill="E2EFD9" w:themeFill="accent6" w:themeFillTint="33"/>
                              <w:jc w:val="center"/>
                              <w:rPr>
                                <w:b/>
                                <w:bCs/>
                              </w:rPr>
                            </w:pPr>
                            <w:r w:rsidRPr="00536024">
                              <w:rPr>
                                <w:b/>
                                <w:bCs/>
                              </w:rPr>
                              <w:t>Create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430B638E" id="Rectangle 465" o:spid="_x0000_s1043" style="position:absolute;margin-left:229.5pt;margin-top:.4pt;width:57pt;height:25pt;z-index:25218252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uqOkwIAAIMFAAAOAAAAZHJzL2Uyb0RvYy54bWy0VNtOGzEQfa/Uf7D8XjYJgUDEBkUgqkoU&#10;okLF88Trza7kW20nWfr1PfYm4dI+Ve3L7tw84zk+MxeXnVZsI31orSn58GjAmTTCVq1Zlfz7482n&#10;M85CJFORskaW/FkGfjn7+OFi66ZyZBurKukZkpgw3bqSNzG6aVEE0UhN4cg6aeCsrdcUofpVUXna&#10;IrtWxWgwOC221lfOWyFDgPW6d/JZzl/XUsT7ug4yMlVy3C3mr8/fZfoWswuarjy5phW7a9Bf3EJT&#10;a1D0kOqaIrG1b39LpVvhbbB1PBJWF7auWyFzD+hmOHjXzUNDTuZeAE5wB5jCv0sr7jYLz9qq5OPT&#10;E84MaTzSN8BGZqUkS0ZAtHVhisgHt/A7LUBM/Xa11+mPTliXYX0+wCq7yASMk9Hx+QDgC7iOh5MT&#10;yMhSvBx2PsTP0mqWhJJ7lM9g0uY2xD50H5JqBava6qZVKiuJKfJKebYhvDEJIU08zcfVWn+1VW8H&#10;V/qyNIUZnOjNZ3szbpM5lzLlu70pogzbgt2jSW6DwNNaUURH2gG5YFackVphAET0ufSb04fE//OK&#10;CaBrCk1fI9fvya3biAlTrS557nYPvjIJPplnZAdzeub+YZMUu2WXmTGc7DmwtNUz6OJtP0fBiZsW&#10;dW8pxAV5DA5eGcsg3uNTKwvM7E7irLH+55/sKR58hpezLQYReP5Yk5ecqS8GTD8fjsdpcrMyPpmM&#10;oPjXnuVrj1nrKwseDLF2nMhiio9qL9be6ifsjHmqChcZgdr9y+2Uq9gvCGwdIefzHIZpdRRvzYMT&#10;KXmCLiH+2D2RdzveRhD+zu6Hlqbv6NvHppPGztfR1m3mdoK6xxW8SwomPTNwt5XSKnmt56iX3Tn7&#10;BQAA//8DAFBLAwQUAAYACAAAACEADtKxe9wAAAAHAQAADwAAAGRycy9kb3ducmV2LnhtbEyPwU7D&#10;MBBE70j8g7VI3KhDoVBCNhUCIcGpSeHA0Y2XJCJeh9hNAl/PcoLbjmY0+ybbzK5TIw2h9YxwvkhA&#10;EVfetlwjvL48nq1BhWjYms4zIXxRgE1+fJSZ1PqJSxp3sVZSwiE1CE2Mfap1qBpyJix8Tyzeux+c&#10;iSKHWtvBTFLuOr1MkivtTMvyoTE93TdUfewODiGUhY7b59J+jt8PSy7aJy6mN8TTk/nuFlSkOf6F&#10;4Rdf0CEXpr0/sA2qQ7hc3ciWiCADxF5dX4jcy5GsQeeZ/s+f/wAAAP//AwBQSwECLQAUAAYACAAA&#10;ACEAtoM4kv4AAADhAQAAEwAAAAAAAAAAAAAAAAAAAAAAW0NvbnRlbnRfVHlwZXNdLnhtbFBLAQIt&#10;ABQABgAIAAAAIQA4/SH/1gAAAJQBAAALAAAAAAAAAAAAAAAAAC8BAABfcmVscy8ucmVsc1BLAQIt&#10;ABQABgAIAAAAIQDozuqOkwIAAIMFAAAOAAAAAAAAAAAAAAAAAC4CAABkcnMvZTJvRG9jLnhtbFBL&#10;AQItABQABgAIAAAAIQAO0rF73AAAAAcBAAAPAAAAAAAAAAAAAAAAAO0EAABkcnMvZG93bnJldi54&#10;bWxQSwUGAAAAAAQABADzAAAA9gUAAAAA&#10;" fillcolor="#e2efd9 [665]" strokecolor="#e2efd9 [665]" strokeweight="1pt">
                <v:textbox>
                  <w:txbxContent>
                    <w:p w14:paraId="791A7702" w14:textId="77777777" w:rsidR="00B81AEA" w:rsidRPr="00536024" w:rsidRDefault="00B81AEA" w:rsidP="00AD0ED8">
                      <w:pPr>
                        <w:shd w:val="clear" w:color="auto" w:fill="E2EFD9" w:themeFill="accent6" w:themeFillTint="33"/>
                        <w:jc w:val="center"/>
                        <w:rPr>
                          <w:b/>
                          <w:bCs/>
                        </w:rPr>
                      </w:pPr>
                      <w:r w:rsidRPr="00536024">
                        <w:rPr>
                          <w:b/>
                          <w:bCs/>
                        </w:rPr>
                        <w:t>Create</w:t>
                      </w:r>
                    </w:p>
                  </w:txbxContent>
                </v:textbox>
              </v:rect>
            </w:pict>
          </mc:Fallback>
        </mc:AlternateContent>
      </w:r>
      <w:r w:rsidR="00092D55">
        <w:rPr>
          <w:rFonts w:ascii="Gadugi" w:hAnsi="Gadugi"/>
          <w:sz w:val="22"/>
        </w:rPr>
        <w:t xml:space="preserve">        </w:t>
      </w:r>
      <w:r w:rsidR="004E087A">
        <w:rPr>
          <w:rFonts w:ascii="Gadugi" w:hAnsi="Gadugi"/>
          <w:sz w:val="22"/>
        </w:rPr>
        <w:t xml:space="preserve">      </w:t>
      </w:r>
      <w:r w:rsidR="00092D55">
        <w:rPr>
          <w:rFonts w:ascii="Gadugi" w:hAnsi="Gadugi"/>
          <w:sz w:val="22"/>
        </w:rPr>
        <w:t>After lesson</w:t>
      </w:r>
    </w:p>
    <w:p w14:paraId="4E15BA6C" w14:textId="1E49FA77" w:rsidR="00364F82" w:rsidRDefault="00364F82"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p w14:paraId="62B200D1" w14:textId="4C7F5133" w:rsidR="00364F82" w:rsidRDefault="00364F82"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p w14:paraId="705F8F9D" w14:textId="719DF0AE" w:rsidR="00364F82" w:rsidRDefault="00E13977"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66144" behindDoc="0" locked="0" layoutInCell="1" allowOverlap="1" wp14:anchorId="023BE8B1" wp14:editId="22554239">
                <wp:simplePos x="0" y="0"/>
                <wp:positionH relativeFrom="column">
                  <wp:posOffset>2152650</wp:posOffset>
                </wp:positionH>
                <wp:positionV relativeFrom="paragraph">
                  <wp:posOffset>262255</wp:posOffset>
                </wp:positionV>
                <wp:extent cx="2127250" cy="25400"/>
                <wp:effectExtent l="0" t="0" r="25400" b="31750"/>
                <wp:wrapNone/>
                <wp:docPr id="450" name="Straight Connector 450"/>
                <wp:cNvGraphicFramePr/>
                <a:graphic xmlns:a="http://schemas.openxmlformats.org/drawingml/2006/main">
                  <a:graphicData uri="http://schemas.microsoft.com/office/word/2010/wordprocessingShape">
                    <wps:wsp>
                      <wps:cNvCnPr/>
                      <wps:spPr>
                        <a:xfrm flipV="1">
                          <a:off x="0" y="0"/>
                          <a:ext cx="2127250" cy="2540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
            <w:pict>
              <v:line w14:anchorId="62DA2C32" id="Straight Connector 450" o:spid="_x0000_s1026" style="position:absolute;flip:y;z-index:252166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69.5pt,20.65pt" to="337pt,22.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RZuv3QEAABUEAAAOAAAAZHJzL2Uyb0RvYy54bWysU8GO0zAQvSPxD5bvNGm0CyhquoeulguC&#10;imW5ex27sWR7rLFp0r9n7LTpChASiIvlsee9mfc83txNzrKjwmjAd3y9qjlTXkJv/KHjT18f3rzn&#10;LCbhe2HBq46fVOR329evNmNoVQMD2F4hIxIf2zF0fEgptFUV5aCciCsIytOlBnQiUYiHqkcxEruz&#10;VVPXb6sRsA8IUsVIp/fzJd8Wfq2VTJ+1jiox23HqLZUVy/qc12q7Ee0BRRiMPLch/qELJ4ynogvV&#10;vUiCfUfzC5UzEiGCTisJrgKtjVRFA6lZ1z+peRxEUEULmRPDYlP8f7Ty03GPzPQdv7klf7xw9EiP&#10;CYU5DIntwHuyEJDlW/JqDLElyM7v8RzFsMcsfNLomLYmfKMxKFaQODYVp0+L02pKTNJhs27eNbmg&#10;pLvm9qYu7NVMk+kCxvRBgWN503FrfDZCtOL4MSYqTamXlHxsfV4jWNM/GGtLkEdI7Syyo6DHT9M6&#10;CyDciyyKMrLKsmYhZZdOVs2sX5Qmc6jhWVIZyyunkFL5dOG1nrIzTFMHC7Aubf8ReM7PUFVG9m/A&#10;C6JUBp8WsDMe8HfVr1boOf/iwKw7W/AM/ak8cbGGZq84d/4nebhfxgV+/c3bHwAAAP//AwBQSwME&#10;FAAGAAgAAAAhAFVD5FvgAAAACQEAAA8AAABkcnMvZG93bnJldi54bWxMj8FOwzAQRO9I/IO1SNyo&#10;E1JKCXEqhMQBqWpL2wPc3HhJAvE62E4b/p7lBMedHc28KRaj7cQRfWgdKUgnCQikypmWagX73dPV&#10;HESImozuHKGCbwywKM/PCp0bd6IXPG5jLTiEQq4VNDH2uZShatDqMHE9Ev/enbc68ulrabw+cbjt&#10;5HWSzKTVLXFDo3t8bLD63A5WwWv6/LWp+o/Nbl0t3/wyrlYYB6UuL8aHexARx/hnhl98RoeSmQ5u&#10;IBNEpyDL7nhLVDBNMxBsmN1OWTiwcJOBLAv5f0H5AwAA//8DAFBLAQItABQABgAIAAAAIQC2gziS&#10;/gAAAOEBAAATAAAAAAAAAAAAAAAAAAAAAABbQ29udGVudF9UeXBlc10ueG1sUEsBAi0AFAAGAAgA&#10;AAAhADj9If/WAAAAlAEAAAsAAAAAAAAAAAAAAAAALwEAAF9yZWxzLy5yZWxzUEsBAi0AFAAGAAgA&#10;AAAhAGlFm6/dAQAAFQQAAA4AAAAAAAAAAAAAAAAALgIAAGRycy9lMm9Eb2MueG1sUEsBAi0AFAAG&#10;AAgAAAAhAFVD5FvgAAAACQEAAA8AAAAAAAAAAAAAAAAANwQAAGRycy9kb3ducmV2LnhtbFBLBQYA&#10;AAAABAAEAPMAAABEBQAAAAA=&#10;" strokecolor="black [3213]" strokeweight=".5pt">
                <v:stroke joinstyle="miter"/>
              </v:line>
            </w:pict>
          </mc:Fallback>
        </mc:AlternateContent>
      </w:r>
    </w:p>
    <w:p w14:paraId="5AB1D6E8" w14:textId="26F46813" w:rsidR="00364F82" w:rsidRDefault="00D312A2"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84576" behindDoc="0" locked="0" layoutInCell="1" allowOverlap="1" wp14:anchorId="273B8AB9" wp14:editId="6C2B8E17">
                <wp:simplePos x="0" y="0"/>
                <wp:positionH relativeFrom="column">
                  <wp:posOffset>2895600</wp:posOffset>
                </wp:positionH>
                <wp:positionV relativeFrom="paragraph">
                  <wp:posOffset>68580</wp:posOffset>
                </wp:positionV>
                <wp:extent cx="774700" cy="317500"/>
                <wp:effectExtent l="0" t="0" r="25400" b="25400"/>
                <wp:wrapNone/>
                <wp:docPr id="466" name="Rectangle 466"/>
                <wp:cNvGraphicFramePr/>
                <a:graphic xmlns:a="http://schemas.openxmlformats.org/drawingml/2006/main">
                  <a:graphicData uri="http://schemas.microsoft.com/office/word/2010/wordprocessingShape">
                    <wps:wsp>
                      <wps:cNvSpPr/>
                      <wps:spPr>
                        <a:xfrm>
                          <a:off x="0" y="0"/>
                          <a:ext cx="774700" cy="317500"/>
                        </a:xfrm>
                        <a:prstGeom prst="rect">
                          <a:avLst/>
                        </a:prstGeom>
                        <a:solidFill>
                          <a:schemeClr val="accent6">
                            <a:lumMod val="20000"/>
                            <a:lumOff val="80000"/>
                          </a:schemeClr>
                        </a:solidFill>
                        <a:ln w="12700" cap="flat" cmpd="sng" algn="ctr">
                          <a:solidFill>
                            <a:schemeClr val="accent6">
                              <a:lumMod val="20000"/>
                              <a:lumOff val="80000"/>
                            </a:schemeClr>
                          </a:solidFill>
                          <a:prstDash val="solid"/>
                          <a:miter lim="800000"/>
                        </a:ln>
                        <a:effectLst/>
                      </wps:spPr>
                      <wps:txbx>
                        <w:txbxContent>
                          <w:p w14:paraId="5D4B9E3F" w14:textId="77777777" w:rsidR="00B81AEA" w:rsidRPr="00536024" w:rsidRDefault="00B81AEA" w:rsidP="00D312A2">
                            <w:pPr>
                              <w:jc w:val="center"/>
                              <w:rPr>
                                <w:b/>
                                <w:bCs/>
                              </w:rPr>
                            </w:pPr>
                            <w:r w:rsidRPr="00536024">
                              <w:rPr>
                                <w:b/>
                                <w:bCs/>
                              </w:rPr>
                              <w:t xml:space="preserve">Evaluate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273B8AB9" id="Rectangle 466" o:spid="_x0000_s1044" style="position:absolute;margin-left:228pt;margin-top:5.4pt;width:61pt;height:25pt;z-index:25218457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iGRlkgIAAIMFAAAOAAAAZHJzL2Uyb0RvYy54bWy0VEtv2zAMvg/YfxB0X51kaZIZdYogQYcB&#10;XVusHXpmZDkWoNckJXb360dJTvrYTsN2sfkSKX76yIvLXkly4M4Loys6PhtRwjUztdC7in5/uPqw&#10;oMQH0DVIo3lFn7inl8v37y46W/KJaY2suSOYRPuysxVtQ7BlUXjWcgX+zFiu0dkYpyCg6nZF7aDD&#10;7EoWk9FoVnTG1dYZxr1H6yY76TLlbxrOwm3TeB6IrCjeLaSvS99t/BbLCyh3Dmwr2HAN+ItbKBAa&#10;i55SbSAA2TvxWyolmDPeNOGMGVWYphGMpx6wm/HoTTf3LVieekFwvD3B5P9dWnZzuHNE1BWdzmaU&#10;aFD4SN8QNtA7yUk0IkSd9SVG3ts7N2gexdhv3zgV/9gJ6ROsTydYeR8IQ+N8Pp2PEHyGro/j+TnK&#10;mKV4PmydD5+5USQKFXVYPoEJh2sfcugxJNbyRor6SkiZlMgUvpaOHADfGBjjOszScblXX02d7ciV&#10;XBZKNCMnsnlxNONtEudipnS3V0WkJh2ye5LbAORpIyFgR8oicl7vKAG5wwFgwaXSr06fEv/PK0aA&#10;NuDbXCPVz+RWIuCESaEqmro9gi91hI+nGRlgjs+cHzZKod/2iRnjxZEDW1M/IV2cyXPkLbsSWPca&#10;fLgDh4ODr4zLINzip5EGMTODRElr3M8/2WM88hm9lHQ4iIjnjz04Ton8opHpn8bTaZzcpEzP5xNU&#10;3EvP9qVH79XaIA/GuHYsS2KMD/IoNs6oR9wZq1gVXaAZ1s4vNyjrkBcEbh3GV6sUhtNqIVzre8ti&#10;8ghdRPyhfwRnB94GJPyNOQ4tlG/om2PjSW1W+2Aakbgdoc64Iu+igpOeGDhspbhKXuop6nl3Ln8B&#10;AAD//wMAUEsDBBQABgAIAAAAIQC/pFBs3AAAAAkBAAAPAAAAZHJzL2Rvd25yZXYueG1sTI/BToRA&#10;EETvJv7DpE28uYMbFzfIsDEaEz0JqwePvUwLRKYHmVlAv972pMeuqlTXy3eL69VEY+g8G7hcJaCI&#10;a287bgy8vjxcbEGFiGyx90wGvijArjg9yTGzfuaKpn1slJRwyNBAG+OQaR3qlhyGlR+IxXv3o8Mo&#10;59hoO+Is5a7X6yRJtcOO5UOLA921VH/sj85AqEodn58q+zl936+57B65nN+MOT9bbm9ARVriXxh+&#10;58t0KGTTwR/ZBtUbuNqkwhLFSARBApvrrQgHA6kIusj1f4LiBwAA//8DAFBLAQItABQABgAIAAAA&#10;IQC2gziS/gAAAOEBAAATAAAAAAAAAAAAAAAAAAAAAABbQ29udGVudF9UeXBlc10ueG1sUEsBAi0A&#10;FAAGAAgAAAAhADj9If/WAAAAlAEAAAsAAAAAAAAAAAAAAAAALwEAAF9yZWxzLy5yZWxzUEsBAi0A&#10;FAAGAAgAAAAhAAiIZGWSAgAAgwUAAA4AAAAAAAAAAAAAAAAALgIAAGRycy9lMm9Eb2MueG1sUEsB&#10;Ai0AFAAGAAgAAAAhAL+kUGzcAAAACQEAAA8AAAAAAAAAAAAAAAAA7AQAAGRycy9kb3ducmV2Lnht&#10;bFBLBQYAAAAABAAEAPMAAAD1BQAAAAA=&#10;" fillcolor="#e2efd9 [665]" strokecolor="#e2efd9 [665]" strokeweight="1pt">
                <v:textbox>
                  <w:txbxContent>
                    <w:p w14:paraId="5D4B9E3F" w14:textId="77777777" w:rsidR="00B81AEA" w:rsidRPr="00536024" w:rsidRDefault="00B81AEA" w:rsidP="00D312A2">
                      <w:pPr>
                        <w:jc w:val="center"/>
                        <w:rPr>
                          <w:b/>
                          <w:bCs/>
                        </w:rPr>
                      </w:pPr>
                      <w:r w:rsidRPr="00536024">
                        <w:rPr>
                          <w:b/>
                          <w:bCs/>
                        </w:rPr>
                        <w:t xml:space="preserve">Evaluate </w:t>
                      </w:r>
                    </w:p>
                  </w:txbxContent>
                </v:textbox>
              </v:rect>
            </w:pict>
          </mc:Fallback>
        </mc:AlternateContent>
      </w:r>
    </w:p>
    <w:p w14:paraId="3B115929" w14:textId="326EAA67" w:rsidR="00364F82" w:rsidRDefault="002A3843"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77408" behindDoc="0" locked="0" layoutInCell="1" allowOverlap="1" wp14:anchorId="7F79CA0E" wp14:editId="4981B5AF">
                <wp:simplePos x="0" y="0"/>
                <wp:positionH relativeFrom="column">
                  <wp:posOffset>698500</wp:posOffset>
                </wp:positionH>
                <wp:positionV relativeFrom="paragraph">
                  <wp:posOffset>278130</wp:posOffset>
                </wp:positionV>
                <wp:extent cx="1276350" cy="1162050"/>
                <wp:effectExtent l="0" t="0" r="38100" b="38100"/>
                <wp:wrapNone/>
                <wp:docPr id="460" name="Arrow: Curved Right 460"/>
                <wp:cNvGraphicFramePr/>
                <a:graphic xmlns:a="http://schemas.openxmlformats.org/drawingml/2006/main">
                  <a:graphicData uri="http://schemas.microsoft.com/office/word/2010/wordprocessingShape">
                    <wps:wsp>
                      <wps:cNvSpPr/>
                      <wps:spPr>
                        <a:xfrm>
                          <a:off x="0" y="0"/>
                          <a:ext cx="1276350" cy="1162050"/>
                        </a:xfrm>
                        <a:prstGeom prst="curvedRight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shape w14:anchorId="7E3902A8" id="Arrow: Curved Right 460" o:spid="_x0000_s1026" type="#_x0000_t102" style="position:absolute;margin-left:55pt;margin-top:21.9pt;width:100.5pt;height:91.5pt;z-index:252177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p8LphwIAAC0FAAAOAAAAZHJzL2Uyb0RvYy54bWysVEtv2zAMvg/YfxB0X+1kadoZdYogRYcB&#10;RVu0HXpmZDkWoNcoJU7360fJTl/raZgPMim+P5I6O98bzXYSg3K25pOjkjNphWuU3dT858Pll1PO&#10;QgTbgHZW1vxJBn6++PzprPeVnLrO6UYiIyc2VL2veRejr4oiiE4aCEfOS0vC1qGBSCxuigahJ+9G&#10;F9OynBe9w8ajEzIEur0YhHyR/betFPGmbYOMTNeccov5xHyu01kszqDaIPhOiTEN+IcsDChLQZ9d&#10;XUAEtkX1lyujBLrg2ngknClc2yohcw1UzaR8V819B17mWgic4J9hCv/Prbje3SJTTc1nc8LHgqEm&#10;LRFdX7HVFneyYXdq00WWxARW70NFNvf+FkcuEJkq37do0p9qYvsM8NMzwHIfmaDLyfRk/vWY4giS&#10;TSbzaUkM+SlezD2G+F06wxJRc5FzyCnkrDLIsLsKcTA7qKfIwWnVXCqtM4Ob9Uoj2wF1fjY7ma5m&#10;Y6Q3atqyPudVpqyAJrDVEIk0njAJdsMZ6A2NtoiYY7+xDh8EycE7aOQQ+rik7xB5UM/1vvGTqriA&#10;0A0mWZRMoDIq0npoZWp+mhwdPGmbpDIP+IhF6szQi0StXfNEjUU3THzw4lJRkCsI8RaQRpzKpbWN&#10;N3S02hEGbqQ46xz+/ug+6dPkkZSznlaG8Pm1BZSc6R+WZvLbZDYjtzEzs+OTKTH4WrJ+LbFbs3LU&#10;mwk9EF5kMulHfSBbdOaRtnuZopIIrKDYQydGZhWHVab3QcjlMqvRXnmIV/bei+Q84ZTgfdg/Avpx&#10;qiIN5LU7rBdU7wZq0E2W1i230bUqT9sLrtTBxNBO5l6O70da+td81np55RZ/AAAA//8DAFBLAwQU&#10;AAYACAAAACEAQLtO394AAAAKAQAADwAAAGRycy9kb3ducmV2LnhtbEyPwU7DMBBE70j8g7VIXBB1&#10;mqCqCnGqqqhInBAtH7CNlyRqvA6xkwa+nuUEx5kdzc4rNrPr1ERDaD0bWC4SUMSVty3XBt6P+/s1&#10;qBCRLXaeycAXBdiU11cF5tZf+I2mQ6yVlHDI0UATY59rHaqGHIaF74nl9uEHh1HkUGs74EXKXafT&#10;JFlphy3LhwZ72jVUnQ+jM7B7zu5ssN+v5+2YTEgvx3T/+WTM7c28fQQVaY5/YfidL9OhlE0nP7IN&#10;qhO9TIQlGnjIBEECmTigTgbSdLUGXRb6P0L5AwAA//8DAFBLAQItABQABgAIAAAAIQC2gziS/gAA&#10;AOEBAAATAAAAAAAAAAAAAAAAAAAAAABbQ29udGVudF9UeXBlc10ueG1sUEsBAi0AFAAGAAgAAAAh&#10;ADj9If/WAAAAlAEAAAsAAAAAAAAAAAAAAAAALwEAAF9yZWxzLy5yZWxzUEsBAi0AFAAGAAgAAAAh&#10;AEmnwumHAgAALQUAAA4AAAAAAAAAAAAAAAAALgIAAGRycy9lMm9Eb2MueG1sUEsBAi0AFAAGAAgA&#10;AAAhAEC7Tt/eAAAACgEAAA8AAAAAAAAAAAAAAAAA4QQAAGRycy9kb3ducmV2LnhtbFBLBQYAAAAA&#10;BAAEAPMAAADsBQAAAAA=&#10;" adj="10800,18900,16684" fillcolor="#4472c4" strokecolor="#2f528f" strokeweight="1pt"/>
            </w:pict>
          </mc:Fallback>
        </mc:AlternateContent>
      </w:r>
      <w:r w:rsidR="00092D55">
        <w:rPr>
          <w:rFonts w:ascii="Gadugi" w:hAnsi="Gadugi"/>
          <w:noProof/>
          <w:sz w:val="22"/>
        </w:rPr>
        <mc:AlternateContent>
          <mc:Choice Requires="wps">
            <w:drawing>
              <wp:anchor distT="0" distB="0" distL="114300" distR="114300" simplePos="0" relativeHeight="252168192" behindDoc="0" locked="0" layoutInCell="1" allowOverlap="1" wp14:anchorId="022A248D" wp14:editId="45E0D982">
                <wp:simplePos x="0" y="0"/>
                <wp:positionH relativeFrom="column">
                  <wp:posOffset>1911350</wp:posOffset>
                </wp:positionH>
                <wp:positionV relativeFrom="paragraph">
                  <wp:posOffset>233680</wp:posOffset>
                </wp:positionV>
                <wp:extent cx="2698750" cy="31750"/>
                <wp:effectExtent l="0" t="0" r="25400" b="25400"/>
                <wp:wrapNone/>
                <wp:docPr id="451" name="Straight Connector 451"/>
                <wp:cNvGraphicFramePr/>
                <a:graphic xmlns:a="http://schemas.openxmlformats.org/drawingml/2006/main">
                  <a:graphicData uri="http://schemas.microsoft.com/office/word/2010/wordprocessingShape">
                    <wps:wsp>
                      <wps:cNvCnPr/>
                      <wps:spPr>
                        <a:xfrm flipV="1">
                          <a:off x="0" y="0"/>
                          <a:ext cx="2698750" cy="3175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6EB2D905" id="Straight Connector 451" o:spid="_x0000_s1026" style="position:absolute;flip:y;z-index:252168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50.5pt,18.4pt" to="363pt,20.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9/72wEAAJoDAAAOAAAAZHJzL2Uyb0RvYy54bWysU02P0zAQvSPxHyzfadouW0rUdA+tlguC&#10;Srtwn3XsxJK/NGOa9t8zdku1wA2Rg+WZ8TzPe37ZPJy8E0eNZGPo5GI2l0IHFXsbhk5+e358t5aC&#10;MoQeXAy6k2dN8mH79s1mSq1exjG6XqNgkEDtlDo55pzapiE1ag80i0kHLpqIHjKHODQ9wsTo3jXL&#10;+XzVTBH7hFFpIs7uL0W5rfjGaJW/GkM6C9dJni3XFev6UtZmu4F2QEijVdcx4B+m8GADX3qD2kMG&#10;8QPtX1DeKowUTZ6p6JtojFW6cmA2i/kfbJ5GSLpyYXEo3WSi/wervhwPKGzfyff3CykCeH6kp4xg&#10;hzGLXQyBJYwoSpW1mhK13LILB7xGlA5YiJ8MemGcTd/ZBlUKJidOVenzTWl9ykJxcrn6uP5wzw+i&#10;uHa3KFvGay4wBS4h5U86elE2nXQ2FCGgheNnypejv46UdIiP1jnOQ+uCmDq5uqvowJYyDjJf5BOT&#10;pDBIAW5gr6qMFZGis33pLs10pp1DcQS2C7usj9MzjyyFA8pcYB71uw77W2sZZw80XpprqRyD1tvM&#10;FnfWd3L9utuFUtXVpFdSRd6LoGX3Evtz1bkpERugKnQ1a3HY65j3r3+p7U8AAAD//wMAUEsDBBQA&#10;BgAIAAAAIQBjh9z/4AAAAAkBAAAPAAAAZHJzL2Rvd25yZXYueG1sTI/NTsNADITvSLzDykjc6CYF&#10;hSrNpkIg1BuIQFF7c7MmidifKLtpU54e9wQ32zMaf1OsJmvEgYbQeacgnSUgyNVed65R8PH+fLMA&#10;ESI6jcY7UnCiAKvy8qLAXPuje6NDFRvBIS7kqKCNsc+lDHVLFsPM9+RY+/KDxcjr0Eg94JHDrZHz&#10;JMmkxc7xhxZ7emyp/q5Gq2D30q7XuBs30+vnKf3ZSlN1Txulrq+mhyWISFP8M8MZn9GhZKa9H50O&#10;wii4TVLuEnnIuAIb7ucZH/YK7tIFyLKQ/xuUvwAAAP//AwBQSwECLQAUAAYACAAAACEAtoM4kv4A&#10;AADhAQAAEwAAAAAAAAAAAAAAAAAAAAAAW0NvbnRlbnRfVHlwZXNdLnhtbFBLAQItABQABgAIAAAA&#10;IQA4/SH/1gAAAJQBAAALAAAAAAAAAAAAAAAAAC8BAABfcmVscy8ucmVsc1BLAQItABQABgAIAAAA&#10;IQBgO9/72wEAAJoDAAAOAAAAAAAAAAAAAAAAAC4CAABkcnMvZTJvRG9jLnhtbFBLAQItABQABgAI&#10;AAAAIQBjh9z/4AAAAAkBAAAPAAAAAAAAAAAAAAAAADUEAABkcnMvZG93bnJldi54bWxQSwUGAAAA&#10;AAQABADzAAAAQgUAAAAA&#10;" strokecolor="windowText" strokeweight=".5pt">
                <v:stroke joinstyle="miter"/>
              </v:line>
            </w:pict>
          </mc:Fallback>
        </mc:AlternateContent>
      </w:r>
      <w:r>
        <w:rPr>
          <w:rFonts w:ascii="Gadugi" w:hAnsi="Gadugi"/>
          <w:sz w:val="22"/>
        </w:rPr>
        <w:t xml:space="preserve">   During lesson</w:t>
      </w:r>
    </w:p>
    <w:p w14:paraId="5AC65192" w14:textId="0361B4DB" w:rsidR="00364F82" w:rsidRDefault="00D312A2"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86624" behindDoc="0" locked="0" layoutInCell="1" allowOverlap="1" wp14:anchorId="012AC6EB" wp14:editId="714172B4">
                <wp:simplePos x="0" y="0"/>
                <wp:positionH relativeFrom="column">
                  <wp:posOffset>2082800</wp:posOffset>
                </wp:positionH>
                <wp:positionV relativeFrom="paragraph">
                  <wp:posOffset>71755</wp:posOffset>
                </wp:positionV>
                <wp:extent cx="736600" cy="317500"/>
                <wp:effectExtent l="0" t="0" r="25400" b="25400"/>
                <wp:wrapNone/>
                <wp:docPr id="467" name="Rectangle 467"/>
                <wp:cNvGraphicFramePr/>
                <a:graphic xmlns:a="http://schemas.openxmlformats.org/drawingml/2006/main">
                  <a:graphicData uri="http://schemas.microsoft.com/office/word/2010/wordprocessingShape">
                    <wps:wsp>
                      <wps:cNvSpPr/>
                      <wps:spPr>
                        <a:xfrm>
                          <a:off x="0" y="0"/>
                          <a:ext cx="736600" cy="317500"/>
                        </a:xfrm>
                        <a:prstGeom prst="rect">
                          <a:avLst/>
                        </a:prstGeom>
                        <a:solidFill>
                          <a:schemeClr val="accent6">
                            <a:lumMod val="20000"/>
                            <a:lumOff val="80000"/>
                          </a:schemeClr>
                        </a:solidFill>
                        <a:ln w="12700" cap="flat" cmpd="sng" algn="ctr">
                          <a:solidFill>
                            <a:schemeClr val="accent6">
                              <a:lumMod val="20000"/>
                              <a:lumOff val="80000"/>
                            </a:schemeClr>
                          </a:solidFill>
                          <a:prstDash val="solid"/>
                          <a:miter lim="800000"/>
                        </a:ln>
                        <a:effectLst/>
                      </wps:spPr>
                      <wps:txbx>
                        <w:txbxContent>
                          <w:p w14:paraId="61402957" w14:textId="77777777" w:rsidR="00B81AEA" w:rsidRPr="00536024" w:rsidRDefault="00B81AEA" w:rsidP="00D312A2">
                            <w:pPr>
                              <w:jc w:val="center"/>
                              <w:rPr>
                                <w:b/>
                                <w:bCs/>
                              </w:rPr>
                            </w:pPr>
                            <w:r w:rsidRPr="00536024">
                              <w:rPr>
                                <w:b/>
                                <w:bCs/>
                              </w:rPr>
                              <w:t>Analyse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012AC6EB" id="Rectangle 467" o:spid="_x0000_s1045" style="position:absolute;margin-left:164pt;margin-top:5.65pt;width:58pt;height:25pt;z-index:25218662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RJ1XkwIAAIMFAAAOAAAAZHJzL2Uyb0RvYy54bWy0VNtOGzEQfa/Uf7D8XjYJIYGIDYpAVJUo&#10;oELF88Trza7kW20nWfr1PfYm4dI+Ve3L7tw84zk+M+cXnVZsI31orSn58GjAmTTCVq1Zlfz74/Wn&#10;U85CJFORskaW/FkGfjH/+OF862ZyZBurKukZkpgw27qSNzG6WVEE0UhN4cg6aeCsrdcUofpVUXna&#10;IrtWxWgwmBRb6yvnrZAhwHrVO/k8569rKeJdXQcZmSo57hbz1+fvMn2L+TnNVp5c04rdNegvbqGp&#10;NSh6SHVFkdjat7+l0q3wNtg6HgmrC1vXrZC5B3QzHLzr5qEhJ3MvACe4A0zh36UVt5t7z9qq5OPJ&#10;lDNDGo/0DbCRWSnJkhEQbV2YIfLB3fudFiCmfrva6/RHJ6zLsD4fYJVdZALG6fFkMgD4Aq7j4fQE&#10;MrIUL4edD/GztJoloeQe5TOYtLkJsQ/dh6Rawaq2um6VykpiirxUnm0Ib0xCSBMn+bha66+26u3g&#10;Sl+WZjCDE735dG/GbTLnUqZ8tzdFlGFbsHs0zW0QeForiuhIOyAXzIozUisMgIg+l35z+pD4f14x&#10;AXRFoelr5Po9uXUbMWGq1SXP3e7BVybBJ/OM7GBOz9w/bJJit+wyM4Znew4sbfUMunjbz1Fw4rpF&#10;3RsK8Z48BgevjGUQ7/CplQVmdidx1lj/80/2FA8+w8vZFoMIPH+syUvO1BcDpp8Nx+M0uVkZn0xH&#10;UPxrz/K1x6z1pQUPhlg7TmQxxUe1F2tv9RN2xiJVhYuMQO3+5XbKZewXBLaOkItFDsO0Ooo35sGJ&#10;lDxBlxB/7J7Iux1vIwh/a/dDS7N39O1j00ljF+to6zZzO0Hd4wreJQWTnhm420pplbzWc9TL7pz/&#10;AgAA//8DAFBLAwQUAAYACAAAACEArRMDp94AAAAJAQAADwAAAGRycy9kb3ducmV2LnhtbEyPQU+D&#10;QBCF7yb+h82Y9GaXUtI0yNIYjYk9CW0PHrfsCER2FtktoL/e8WSP897Lm+9lu9l2YsTBt44UrJYR&#10;CKTKmZZqBafjy/0WhA+ajO4coYJv9LDLb28ynRo3UYnjIdSCS8inWkETQp9K6asGrfZL1yOx9+EG&#10;qwOfQy3NoCcut52Mo2gjrW6JPzS6x6cGq8/DxSrwZSHD2740X+PPc0xF+0rF9K7U4m5+fAARcA7/&#10;YfjDZ3TImensLmS86BSs4y1vCWys1iA4kCQJC2cFGxZknsnrBfkvAAAA//8DAFBLAQItABQABgAI&#10;AAAAIQC2gziS/gAAAOEBAAATAAAAAAAAAAAAAAAAAAAAAABbQ29udGVudF9UeXBlc10ueG1sUEsB&#10;Ai0AFAAGAAgAAAAhADj9If/WAAAAlAEAAAsAAAAAAAAAAAAAAAAALwEAAF9yZWxzLy5yZWxzUEsB&#10;Ai0AFAAGAAgAAAAhAKlEnVeTAgAAgwUAAA4AAAAAAAAAAAAAAAAALgIAAGRycy9lMm9Eb2MueG1s&#10;UEsBAi0AFAAGAAgAAAAhAK0TA6feAAAACQEAAA8AAAAAAAAAAAAAAAAA7QQAAGRycy9kb3ducmV2&#10;LnhtbFBLBQYAAAAABAAEAPMAAAD4BQAAAAA=&#10;" fillcolor="#e2efd9 [665]" strokecolor="#e2efd9 [665]" strokeweight="1pt">
                <v:textbox>
                  <w:txbxContent>
                    <w:p w14:paraId="61402957" w14:textId="77777777" w:rsidR="00B81AEA" w:rsidRPr="00536024" w:rsidRDefault="00B81AEA" w:rsidP="00D312A2">
                      <w:pPr>
                        <w:jc w:val="center"/>
                        <w:rPr>
                          <w:b/>
                          <w:bCs/>
                        </w:rPr>
                      </w:pPr>
                      <w:r w:rsidRPr="00536024">
                        <w:rPr>
                          <w:b/>
                          <w:bCs/>
                        </w:rPr>
                        <w:t>Analyse</w:t>
                      </w:r>
                    </w:p>
                  </w:txbxContent>
                </v:textbox>
              </v:rect>
            </w:pict>
          </mc:Fallback>
        </mc:AlternateContent>
      </w:r>
    </w:p>
    <w:p w14:paraId="3C32BCB0" w14:textId="6549C074" w:rsidR="00364F82" w:rsidRDefault="00E763AF"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70240" behindDoc="0" locked="0" layoutInCell="1" allowOverlap="1" wp14:anchorId="097FEDD1" wp14:editId="2EA85A8D">
                <wp:simplePos x="0" y="0"/>
                <wp:positionH relativeFrom="margin">
                  <wp:posOffset>1593850</wp:posOffset>
                </wp:positionH>
                <wp:positionV relativeFrom="paragraph">
                  <wp:posOffset>230505</wp:posOffset>
                </wp:positionV>
                <wp:extent cx="3321050" cy="0"/>
                <wp:effectExtent l="0" t="0" r="0" b="0"/>
                <wp:wrapNone/>
                <wp:docPr id="452" name="Straight Connector 452"/>
                <wp:cNvGraphicFramePr/>
                <a:graphic xmlns:a="http://schemas.openxmlformats.org/drawingml/2006/main">
                  <a:graphicData uri="http://schemas.microsoft.com/office/word/2010/wordprocessingShape">
                    <wps:wsp>
                      <wps:cNvCnPr/>
                      <wps:spPr>
                        <a:xfrm flipV="1">
                          <a:off x="0" y="0"/>
                          <a:ext cx="3321050" cy="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05D69FB2" id="Straight Connector 452" o:spid="_x0000_s1026" style="position:absolute;flip:y;z-index:252170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 from="125.5pt,18.15pt" to="387pt,18.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w7p2AEAAJYDAAAOAAAAZHJzL2Uyb0RvYy54bWysU01v2zAMvQ/YfxB0X5yPtSiMOD0k6C7D&#10;FqBd76ws2QL0BVKLk38/SkmDbLsN80EQRfGR7+l5/Xj0Thw0ko2hk4vZXAodVOxtGDr54+Xp04MU&#10;lCH04GLQnTxpko+bjx/WU2r1Mo7R9RoFgwRqp9TJMefUNg2pUXugWUw6cNJE9JA5xKHpESZG965Z&#10;zuf3zRSxTxiVJuLT3TkpNxXfGK3yd2NIZ+E6ybPlumJd38rabNbQDghptOoyBvzDFB5s4KZXqB1k&#10;ED/R/gXlrcJI0eSZir6JxlilKwdms5j/weZ5hKQrFxaH0lUm+n+w6tthj8L2nfx8t5QigOdHes4I&#10;dhiz2MYQWMKIomRZqylRyyXbsMdLRGmPhfjRoBfG2fTKNqhSMDlxrEqfrkrrYxaKD1er5WJ+xw+i&#10;3nPNGaJAJaT8RUcvyqaTzoYiArRw+EqZ2/LV9yvlOMQn61x9SBfE1Mn7VUUGtpNxkLmJT0yQwiAF&#10;uIF9qjJWRIrO9qW64NCJtg7FAdgq7LA+Ti88rhQOKHOCOdSvyMAT/FZaxtkBjefimjo7y9vM9nbW&#10;d/LhttqF0lFXg15IFWnPYpbdW+xPVeOmRPz4tenFqMVdtzHvb3+nzS8AAAD//wMAUEsDBBQABgAI&#10;AAAAIQBgTy3M3wAAAAkBAAAPAAAAZHJzL2Rvd25yZXYueG1sTI/NTsMwEITvSLyDtUjcqJMW2irE&#10;qRAI9QYi0IretvGSRPgnip025elZxAGOOzua+SZfjdaIA/Wh9U5BOklAkKu8bl2t4O318WoJIkR0&#10;Go13pOBEAVbF+VmOmfZH90KHMtaCQ1zIUEETY5dJGaqGLIaJ78jx78P3FiOffS11j0cOt0ZOk2Qu&#10;LbaOGxrs6L6h6rMcrILdU7Ne427YjM/bU/r1Lk3ZPmyUurwY725BRBrjnxl+8BkdCmba+8HpIIyC&#10;6U3KW6KC2XwGgg2LxTUL+19BFrn8v6D4BgAA//8DAFBLAQItABQABgAIAAAAIQC2gziS/gAAAOEB&#10;AAATAAAAAAAAAAAAAAAAAAAAAABbQ29udGVudF9UeXBlc10ueG1sUEsBAi0AFAAGAAgAAAAhADj9&#10;If/WAAAAlAEAAAsAAAAAAAAAAAAAAAAALwEAAF9yZWxzLy5yZWxzUEsBAi0AFAAGAAgAAAAhAL/P&#10;DunYAQAAlgMAAA4AAAAAAAAAAAAAAAAALgIAAGRycy9lMm9Eb2MueG1sUEsBAi0AFAAGAAgAAAAh&#10;AGBPLczfAAAACQEAAA8AAAAAAAAAAAAAAAAAMgQAAGRycy9kb3ducmV2LnhtbFBLBQYAAAAABAAE&#10;APMAAAA+BQAAAAA=&#10;" strokecolor="windowText" strokeweight=".5pt">
                <v:stroke joinstyle="miter"/>
                <w10:wrap anchorx="margin"/>
              </v:line>
            </w:pict>
          </mc:Fallback>
        </mc:AlternateContent>
      </w:r>
    </w:p>
    <w:p w14:paraId="46B8BE04" w14:textId="15084D9E" w:rsidR="00364F82" w:rsidRDefault="003625C1"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88672" behindDoc="0" locked="0" layoutInCell="1" allowOverlap="1" wp14:anchorId="41161C54" wp14:editId="5A647961">
                <wp:simplePos x="0" y="0"/>
                <wp:positionH relativeFrom="column">
                  <wp:posOffset>1974850</wp:posOffset>
                </wp:positionH>
                <wp:positionV relativeFrom="paragraph">
                  <wp:posOffset>106680</wp:posOffset>
                </wp:positionV>
                <wp:extent cx="603250" cy="317500"/>
                <wp:effectExtent l="0" t="0" r="25400" b="25400"/>
                <wp:wrapNone/>
                <wp:docPr id="468" name="Rectangle 468"/>
                <wp:cNvGraphicFramePr/>
                <a:graphic xmlns:a="http://schemas.openxmlformats.org/drawingml/2006/main">
                  <a:graphicData uri="http://schemas.microsoft.com/office/word/2010/wordprocessingShape">
                    <wps:wsp>
                      <wps:cNvSpPr/>
                      <wps:spPr>
                        <a:xfrm>
                          <a:off x="0" y="0"/>
                          <a:ext cx="603250" cy="317500"/>
                        </a:xfrm>
                        <a:prstGeom prst="rect">
                          <a:avLst/>
                        </a:prstGeom>
                        <a:solidFill>
                          <a:schemeClr val="accent6">
                            <a:lumMod val="20000"/>
                            <a:lumOff val="80000"/>
                          </a:schemeClr>
                        </a:solidFill>
                        <a:ln w="12700" cap="flat" cmpd="sng" algn="ctr">
                          <a:solidFill>
                            <a:schemeClr val="accent6">
                              <a:lumMod val="20000"/>
                              <a:lumOff val="80000"/>
                            </a:schemeClr>
                          </a:solidFill>
                          <a:prstDash val="solid"/>
                          <a:miter lim="800000"/>
                        </a:ln>
                        <a:effectLst/>
                      </wps:spPr>
                      <wps:txbx>
                        <w:txbxContent>
                          <w:p w14:paraId="6F2A58E1" w14:textId="77777777" w:rsidR="00B81AEA" w:rsidRPr="00536024" w:rsidRDefault="00B81AEA" w:rsidP="003625C1">
                            <w:pPr>
                              <w:jc w:val="center"/>
                              <w:rPr>
                                <w:b/>
                                <w:bCs/>
                              </w:rPr>
                            </w:pPr>
                            <w:r w:rsidRPr="00536024">
                              <w:rPr>
                                <w:b/>
                                <w:bCs/>
                              </w:rPr>
                              <w:t>Apply</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41161C54" id="Rectangle 468" o:spid="_x0000_s1046" style="position:absolute;margin-left:155.5pt;margin-top:8.4pt;width:47.5pt;height:25pt;z-index:25218867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1DJ2kwIAAIMFAAAOAAAAZHJzL2Uyb0RvYy54bWy0VMlu2zAQvRfoPxC8N7Idx0mNyIGRIEWB&#10;tAmaFDmPKcoWwK0kbSn9+j5SsrO0p6K9SLNxhvP4Zs4vOq3YTvrQWFPy8dGIM2mErRqzLvn3h+sP&#10;Z5yFSKYiZY0s+ZMM/GLx/t156+ZyYjdWVdIzJDFh3rqSb2J086IIYiM1hSPrpIGztl5ThOrXReWp&#10;RXatisloNCta6yvnrZAhwHrVO/ki569rKeJtXQcZmSo57hbz1+fvKn2LxTnN157cphHDNegvbqGp&#10;MSh6SHVFkdjWN7+l0o3wNtg6HgmrC1vXjZC5B3QzHr3p5n5DTuZeAE5wB5jCv0srvu7uPGuqkk9n&#10;eCpDGo/0DbCRWSvJkhEQtS7MEXnv7vygBYip3672Ov3RCesyrE8HWGUXmYBxNjqenAB8Adfx+PRk&#10;lGEvng87H+InaTVLQsk9ymcwaXcTIgoidB+SagWrmuq6USoriSnyUnm2I7wxCSFNnOXjaqu/2Kq3&#10;gyt9WZrDDE705rO9GSUy51KmXPBVEWVYC3ZPTpGDCQJPa0URonZALpg1Z6TWGAARfS796vQh8f+8&#10;YgLoisKmr5Hr9+TWTcSEqUaXPHe7B1+ZBJ/MMzLAnJ65f9gkxW7VZWZM8pFkWtnqCXTxtp+j4MR1&#10;g7o3FOIdeQwO4MEyiLf41MoCMztInG2s//kne4oHn+HlrMUgAs8fW/KSM/XZgOkfx9NpmtysTE9O&#10;cRvmX3pWLz1mqy8teDDG2nEiiyk+qr1Ye6sfsTOWqSpcZARq9y83KJexXxDYOkIulzkM0+oo3ph7&#10;J1LyBF1C/KF7JO8G3kYQ/qvdDy3N39C3j00njV1uo62bzO1nXMG7pGDSMwOHrZRWyUs9Rz3vzsUv&#10;AAAA//8DAFBLAwQUAAYACAAAACEAqMDtp9wAAAAJAQAADwAAAGRycy9kb3ducmV2LnhtbEyPwU6E&#10;QBBE7yb+w6RNvLkDqyEGaTZGY6InYfXgcZZpgcj0IDML6NfbnvTYVZXqesVudYOaaQq9Z4R0k4Ai&#10;brztuUV4fXm4uAYVomFrBs+E8EUBduXpSWFy6xeuad7HVkkJh9wgdDGOudah6ciZsPEjsXjvfnIm&#10;yjm12k5mkXI36G2SZNqZnuVDZ0a666j52B8dQqgrHZ+favs5f99vueofuVreEM/P1tsbUJHW+BeG&#10;3/kyHUrZdPBHtkENCJdpKixRjEwQJHCVZCIcEDIRdFno/wTlDwAAAP//AwBQSwECLQAUAAYACAAA&#10;ACEAtoM4kv4AAADhAQAAEwAAAAAAAAAAAAAAAAAAAAAAW0NvbnRlbnRfVHlwZXNdLnhtbFBLAQIt&#10;ABQABgAIAAAAIQA4/SH/1gAAAJQBAAALAAAAAAAAAAAAAAAAAC8BAABfcmVscy8ucmVsc1BLAQIt&#10;ABQABgAIAAAAIQDM1DJ2kwIAAIMFAAAOAAAAAAAAAAAAAAAAAC4CAABkcnMvZTJvRG9jLnhtbFBL&#10;AQItABQABgAIAAAAIQCowO2n3AAAAAkBAAAPAAAAAAAAAAAAAAAAAO0EAABkcnMvZG93bnJldi54&#10;bWxQSwUGAAAAAAQABADzAAAA9gUAAAAA&#10;" fillcolor="#e2efd9 [665]" strokecolor="#e2efd9 [665]" strokeweight="1pt">
                <v:textbox>
                  <w:txbxContent>
                    <w:p w14:paraId="6F2A58E1" w14:textId="77777777" w:rsidR="00B81AEA" w:rsidRPr="00536024" w:rsidRDefault="00B81AEA" w:rsidP="003625C1">
                      <w:pPr>
                        <w:jc w:val="center"/>
                        <w:rPr>
                          <w:b/>
                          <w:bCs/>
                        </w:rPr>
                      </w:pPr>
                      <w:r w:rsidRPr="00536024">
                        <w:rPr>
                          <w:b/>
                          <w:bCs/>
                        </w:rPr>
                        <w:t>Apply</w:t>
                      </w:r>
                    </w:p>
                  </w:txbxContent>
                </v:textbox>
              </v:rect>
            </w:pict>
          </mc:Fallback>
        </mc:AlternateContent>
      </w:r>
    </w:p>
    <w:p w14:paraId="1E4B6DC2" w14:textId="0DFF2E1E" w:rsidR="00364F82" w:rsidRDefault="00E13977"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72288" behindDoc="0" locked="0" layoutInCell="1" allowOverlap="1" wp14:anchorId="76D8632E" wp14:editId="34704185">
                <wp:simplePos x="0" y="0"/>
                <wp:positionH relativeFrom="column">
                  <wp:posOffset>1263650</wp:posOffset>
                </wp:positionH>
                <wp:positionV relativeFrom="paragraph">
                  <wp:posOffset>284480</wp:posOffset>
                </wp:positionV>
                <wp:extent cx="4038600" cy="0"/>
                <wp:effectExtent l="0" t="0" r="0" b="0"/>
                <wp:wrapNone/>
                <wp:docPr id="453" name="Straight Connector 453"/>
                <wp:cNvGraphicFramePr/>
                <a:graphic xmlns:a="http://schemas.openxmlformats.org/drawingml/2006/main">
                  <a:graphicData uri="http://schemas.microsoft.com/office/word/2010/wordprocessingShape">
                    <wps:wsp>
                      <wps:cNvCnPr/>
                      <wps:spPr>
                        <a:xfrm>
                          <a:off x="0" y="0"/>
                          <a:ext cx="4038600" cy="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1E2D47ED" id="Straight Connector 453" o:spid="_x0000_s1026" style="position:absolute;z-index:252172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99.5pt,22.4pt" to="417.5pt,22.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LC0r0QEAAIwDAAAOAAAAZHJzL2Uyb0RvYy54bWysU8Fu2zAMvQ/YPwi6L3abNgiMOD0k6C7D&#10;GqDdB7CybAuQREFU4+TvRylpmm63YT7Iomg+8j09rx4Ozoq9jmTQt/JmVkuhvcLO+KGVv14evy2l&#10;oAS+A4tet/KoST6sv35ZTaHRtzii7XQUDOKpmUIrx5RCU1WkRu2AZhi052SP0UHiMA5VF2FidGer&#10;27peVBPGLkRUmohPt6ekXBf8vtcqPfU96SRsK3m2VNZY1te8VusVNEOEMBp1HgP+YQoHxnPTC9QW&#10;Eoi3aP6CckZFJOzTTKGrsO+N0oUDs7mp/2DzPELQhQuLQ+EiE/0/WPVzv4vCdK28u59L4cHxJT2n&#10;CGYYk9ig9ywhRpGzrNUUqOGSjd/Fc0RhFzPxQx9dfjMlcSj6Hi/66kMSig/v6vlyUfM1qPdc9VEY&#10;IqXvGp3Im1Za4zN1aGD/gxI340/fP8nHHh+NteX6rBdTKxfz+4wMbKLeQuKtC0yL/CAF2IHdqVIs&#10;iITWdLk649CRNjaKPbBB2FcdTi88rhQWKHGCOZQnk+cJPpXmcbZA46m4pE5+ciaxqa1xrVxeV1uf&#10;O+piyzOpLOhJwrx7xe5YlK1yxFdemp7tmT11HfP++ida/wYAAP//AwBQSwMEFAAGAAgAAAAhAL8/&#10;+TLdAAAACQEAAA8AAABkcnMvZG93bnJldi54bWxMj81OwzAQhO9IfQdrK3GjDk2hbYhToaIeuLWB&#10;ShzdePND43UUO214exZxgOPMjmbnSzejbcUFe984UnA/i0AgFc40VCl4f9vdrUD4oMno1hEq+EIP&#10;m2xyk+rEuCsd8JKHSnAJ+UQrqEPoEil9UaPVfuY6JL6Vrrc6sOwraXp95XLbynkUPUqrG+IPte5w&#10;W2NxzgerYNhvy6jZxePnR5zL4XW5P76UlVK30/H5CUTAMfyF4Wc+T4eMN53cQMaLlvV6zSxBwWLB&#10;CBxYxQ9snH4NmaXyP0H2DQAA//8DAFBLAQItABQABgAIAAAAIQC2gziS/gAAAOEBAAATAAAAAAAA&#10;AAAAAAAAAAAAAABbQ29udGVudF9UeXBlc10ueG1sUEsBAi0AFAAGAAgAAAAhADj9If/WAAAAlAEA&#10;AAsAAAAAAAAAAAAAAAAALwEAAF9yZWxzLy5yZWxzUEsBAi0AFAAGAAgAAAAhAJUsLSvRAQAAjAMA&#10;AA4AAAAAAAAAAAAAAAAALgIAAGRycy9lMm9Eb2MueG1sUEsBAi0AFAAGAAgAAAAhAL8/+TLdAAAA&#10;CQEAAA8AAAAAAAAAAAAAAAAAKwQAAGRycy9kb3ducmV2LnhtbFBLBQYAAAAABAAEAPMAAAA1BQAA&#10;AAA=&#10;" strokecolor="windowText" strokeweight=".5pt">
                <v:stroke joinstyle="miter"/>
              </v:line>
            </w:pict>
          </mc:Fallback>
        </mc:AlternateContent>
      </w:r>
    </w:p>
    <w:p w14:paraId="7D2FF00D" w14:textId="7A52BAE9" w:rsidR="00364F82" w:rsidRDefault="00DB308B"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90720" behindDoc="0" locked="0" layoutInCell="1" allowOverlap="1" wp14:anchorId="7CC25B38" wp14:editId="78F12CAE">
                <wp:simplePos x="0" y="0"/>
                <wp:positionH relativeFrom="column">
                  <wp:posOffset>1358900</wp:posOffset>
                </wp:positionH>
                <wp:positionV relativeFrom="paragraph">
                  <wp:posOffset>115570</wp:posOffset>
                </wp:positionV>
                <wp:extent cx="958850" cy="317500"/>
                <wp:effectExtent l="0" t="0" r="12700" b="25400"/>
                <wp:wrapNone/>
                <wp:docPr id="469" name="Rectangle 469"/>
                <wp:cNvGraphicFramePr/>
                <a:graphic xmlns:a="http://schemas.openxmlformats.org/drawingml/2006/main">
                  <a:graphicData uri="http://schemas.microsoft.com/office/word/2010/wordprocessingShape">
                    <wps:wsp>
                      <wps:cNvSpPr/>
                      <wps:spPr>
                        <a:xfrm>
                          <a:off x="0" y="0"/>
                          <a:ext cx="958850" cy="317500"/>
                        </a:xfrm>
                        <a:prstGeom prst="rect">
                          <a:avLst/>
                        </a:prstGeom>
                        <a:solidFill>
                          <a:schemeClr val="accent6">
                            <a:lumMod val="20000"/>
                            <a:lumOff val="80000"/>
                          </a:schemeClr>
                        </a:solidFill>
                        <a:ln w="12700" cap="flat" cmpd="sng" algn="ctr">
                          <a:solidFill>
                            <a:schemeClr val="accent6">
                              <a:lumMod val="20000"/>
                              <a:lumOff val="80000"/>
                            </a:schemeClr>
                          </a:solidFill>
                          <a:prstDash val="solid"/>
                          <a:miter lim="800000"/>
                        </a:ln>
                        <a:effectLst/>
                      </wps:spPr>
                      <wps:txbx>
                        <w:txbxContent>
                          <w:p w14:paraId="37718351" w14:textId="77777777" w:rsidR="00B81AEA" w:rsidRPr="00536024" w:rsidRDefault="00B81AEA" w:rsidP="00DB308B">
                            <w:pPr>
                              <w:jc w:val="center"/>
                              <w:rPr>
                                <w:b/>
                                <w:bCs/>
                              </w:rPr>
                            </w:pPr>
                            <w:r w:rsidRPr="00536024">
                              <w:rPr>
                                <w:b/>
                                <w:bCs/>
                              </w:rPr>
                              <w:t>Understand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7CC25B38" id="Rectangle 469" o:spid="_x0000_s1047" style="position:absolute;margin-left:107pt;margin-top:9.1pt;width:75.5pt;height:25pt;z-index:25219072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Pi1MlAIAAIMFAAAOAAAAZHJzL2Uyb0RvYy54bWy0VMlu2zAQvRfoPxC8N7JdO3GEyIGRIEWB&#10;NAmSFDmPKcoSwK0kvaRf30fKdpb2VLQXaTbOcB7fzNn5Viu2lj501lR8eDTgTBph684sK/798erT&#10;lLMQydSkrJEVf5aBn88+fjjbuFKObGtVLT1DEhPKjat4G6MriyKIVmoKR9ZJA2djvaYI1S+L2tMG&#10;2bUqRoPBcbGxvnbeChkCrJe9k89y/qaRIt42TZCRqYrjbjF/ff4u0reYnVG59OTaTuyuQX9xC02d&#10;QdFDqkuKxFa++y2V7oS3wTbxSFhd2KbphMw9oJvh4F03Dy05mXsBOMEdYAr/Lq24Wd951tUVHx+f&#10;cmZI45HuARuZpZIsGQHRxoUSkQ/uzu+0ADH1u228Tn90wrYZ1ucDrHIbmYDxdDKdTgC+gOvz8GQy&#10;yLAXL4edD/GLtJoloeIe5TOYtL4OEQURug9JtYJVXX3VKZWVxBR5oTxbE96YhJAmHufjaqW/2bq3&#10;gyt9WSphBid683RvRonMuZQpF3xTRBm2AbtHJ8jBBIGnjaIIUTsgF8ySM1JLDICIPpd+c/qQ+H9e&#10;MQF0SaHta+T6Pbl1FzFhqtMVz93uwVcmwSfzjOxgTs/cP2yS4naxzcwYDfccWNj6GXTxtp+j4MRV&#10;h7rXFOIdeQwO4MEyiLf4NMoCM7uTOGut//kne4oHn+HlbINBBJ4/VuQlZ+qrAdNPh+NxmtysjCcn&#10;Iyj+tWfx2mNW+sKCB0OsHSeymOKj2ouNt/oJO2OeqsJFRqB2/3I75SL2CwJbR8j5PIdhWh3Fa/Pg&#10;REqeoEuIP26fyLsdbyMIf2P3Q0vlO/r2semksfNVtE2XuZ2g7nEF75KCSc8M3G2ltEpe6znqZXfO&#10;fgEAAP//AwBQSwMEFAAGAAgAAAAhAByr7SXdAAAACQEAAA8AAABkcnMvZG93bnJldi54bWxMj0FP&#10;g0AQhe8m/Q+baeLNLkUlDWVpmhoTPQnVQ49bdgQiO4vsFtBf73jS47z38uZ72W62nRhx8K0jBetV&#10;BAKpcqalWsHb6+PNBoQPmozuHKGCL/SwyxdXmU6Nm6jE8RhqwSXkU62gCaFPpfRVg1b7leuR2Ht3&#10;g9WBz6GWZtATl9tOxlGUSKtb4g+N7vHQYPVxvFgFvixkeHkuzef4/RBT0T5RMZ2Uul7O+y2IgHP4&#10;C8MvPqNDzkxndyHjRacgXt/xlsDGJgbBgdvknoWzgoQFmWfy/4L8BwAA//8DAFBLAQItABQABgAI&#10;AAAAIQC2gziS/gAAAOEBAAATAAAAAAAAAAAAAAAAAAAAAABbQ29udGVudF9UeXBlc10ueG1sUEsB&#10;Ai0AFAAGAAgAAAAhADj9If/WAAAAlAEAAAsAAAAAAAAAAAAAAAAALwEAAF9yZWxzLy5yZWxzUEsB&#10;Ai0AFAAGAAgAAAAhAB8+LUyUAgAAgwUAAA4AAAAAAAAAAAAAAAAALgIAAGRycy9lMm9Eb2MueG1s&#10;UEsBAi0AFAAGAAgAAAAhAByr7SXdAAAACQEAAA8AAAAAAAAAAAAAAAAA7gQAAGRycy9kb3ducmV2&#10;LnhtbFBLBQYAAAAABAAEAPMAAAD4BQAAAAA=&#10;" fillcolor="#e2efd9 [665]" strokecolor="#e2efd9 [665]" strokeweight="1pt">
                <v:textbox>
                  <w:txbxContent>
                    <w:p w14:paraId="37718351" w14:textId="77777777" w:rsidR="00B81AEA" w:rsidRPr="00536024" w:rsidRDefault="00B81AEA" w:rsidP="00DB308B">
                      <w:pPr>
                        <w:jc w:val="center"/>
                        <w:rPr>
                          <w:b/>
                          <w:bCs/>
                        </w:rPr>
                      </w:pPr>
                      <w:r w:rsidRPr="00536024">
                        <w:rPr>
                          <w:b/>
                          <w:bCs/>
                        </w:rPr>
                        <w:t>Understand</w:t>
                      </w:r>
                    </w:p>
                  </w:txbxContent>
                </v:textbox>
              </v:rect>
            </w:pict>
          </mc:Fallback>
        </mc:AlternateContent>
      </w:r>
      <w:r w:rsidR="00A3678C">
        <w:rPr>
          <w:rFonts w:ascii="Gadugi" w:hAnsi="Gadugi"/>
          <w:noProof/>
          <w:sz w:val="22"/>
        </w:rPr>
        <mc:AlternateContent>
          <mc:Choice Requires="wps">
            <w:drawing>
              <wp:anchor distT="0" distB="0" distL="114300" distR="114300" simplePos="0" relativeHeight="252175360" behindDoc="0" locked="0" layoutInCell="1" allowOverlap="1" wp14:anchorId="517B4CD3" wp14:editId="0BD32AFD">
                <wp:simplePos x="0" y="0"/>
                <wp:positionH relativeFrom="column">
                  <wp:posOffset>711200</wp:posOffset>
                </wp:positionH>
                <wp:positionV relativeFrom="paragraph">
                  <wp:posOffset>9525</wp:posOffset>
                </wp:positionV>
                <wp:extent cx="571500" cy="1136650"/>
                <wp:effectExtent l="0" t="0" r="38100" b="25400"/>
                <wp:wrapNone/>
                <wp:docPr id="457" name="Arrow: Curved Right 457"/>
                <wp:cNvGraphicFramePr/>
                <a:graphic xmlns:a="http://schemas.openxmlformats.org/drawingml/2006/main">
                  <a:graphicData uri="http://schemas.microsoft.com/office/word/2010/wordprocessingShape">
                    <wps:wsp>
                      <wps:cNvSpPr/>
                      <wps:spPr>
                        <a:xfrm>
                          <a:off x="0" y="0"/>
                          <a:ext cx="571500" cy="1136650"/>
                        </a:xfrm>
                        <a:prstGeom prst="curvedRight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shape w14:anchorId="066D2A3D" id="Arrow: Curved Right 457" o:spid="_x0000_s1026" type="#_x0000_t102" style="position:absolute;margin-left:56pt;margin-top:.75pt;width:45pt;height:89.5pt;z-index:25217536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C4MTgQIAAFMFAAAOAAAAZHJzL2Uyb0RvYy54bWysVN9P2zAQfp+0/8Hy+0jTtcAiUlQVMU1C&#10;gICJZ9exm0iOzzu7Tbu/fmcnDQjQHqa9JD7f3Xc//N1dXO5bw3YKfQO25PnJhDNlJVSN3ZT859P1&#10;l3POfBC2EgasKvlBeX65+PzponOFmkINplLICMT6onMlr0NwRZZ5WatW+BNwypJSA7YikIibrELR&#10;EXprsulkcpp1gJVDkMp7ur3qlXyR8LVWMtxp7VVgpuSUW0hfTN91/GaLC1FsULi6kUMa4h+yaEVj&#10;KegIdSWCYFts3kG1jUTwoMOJhDYDrRupUg1UTT55U81jLZxKtVBzvBvb5P8frLzd3SNrqpLP5mec&#10;WdHSIy0RoSvYaos7VbGHZlMHFtXUrM75gnwe3T0OkqdjrHyvsY1/qontU4MPY4PVPjBJl/OzfD6h&#10;Z5CkyvOvp6fz9ALZi7dDH74raFk8lFymFFIGKanUY7G78YGik9vRnISYWZ9LOoWDUTEdYx+UpgIp&#10;+jR5J2qplUG2E0QKIaWyIe9VtahUf01pUqJ9kNEjhUyAEVk3xozYA0Ck7XvsHmawj64qMXN0nvwt&#10;sd559EiRwYbRuW0s4EcAhqoaIvf2xyb1rYldWkN1oOdH6OfCO3ndUN9vhA/3AmkQ6K1ouMMdfbSB&#10;ruQwnDirAX9/dB/tiZ+k5ayjwSq5/7UVqDgzPywx91s+m8VJTAKxakoCvtasX2vstl0BPVNOa8TJ&#10;dIz2wRyPGqF9ph2wjFFJJayk2MScgEdhFfqBpy0i1XKZzGj6nAg39tHJCB67Grn0tH8W6AbyBaLt&#10;LRyHUBRveNfbRk8Ly20A3SRSvvR16DdNbiLOsGXiangtJ6uXXbj4AwAA//8DAFBLAwQUAAYACAAA&#10;ACEAwLbXzdsAAAAJAQAADwAAAGRycy9kb3ducmV2LnhtbEyPQUvDQBCF74L/YRnBm91toFJiNqWI&#10;1YsiRg8ep9lpEpqdDdltE/+905Pe5uM93rxXbGbfqzONsQtsYbkwoIjr4DpuLHx97u7WoGJCdtgH&#10;Jgs/FGFTXl8VmLsw8Qedq9QoCeGYo4U2pSHXOtYteYyLMBCLdgijxyQ4NtqNOEm473VmzL322LF8&#10;aHGgx5bqY3XyFgzFXaxa7N5eX6bk8P1YP38/WXt7M28fQCWa058ZLvWlOpTSaR9O7KLqhZeZbEly&#10;rECJnpkL74XXZgW6LPT/BeUvAAAA//8DAFBLAQItABQABgAIAAAAIQC2gziS/gAAAOEBAAATAAAA&#10;AAAAAAAAAAAAAAAAAABbQ29udGVudF9UeXBlc10ueG1sUEsBAi0AFAAGAAgAAAAhADj9If/WAAAA&#10;lAEAAAsAAAAAAAAAAAAAAAAALwEAAF9yZWxzLy5yZWxzUEsBAi0AFAAGAAgAAAAhACYLgxOBAgAA&#10;UwUAAA4AAAAAAAAAAAAAAAAALgIAAGRycy9lMm9Eb2MueG1sUEsBAi0AFAAGAAgAAAAhAMC2183b&#10;AAAACQEAAA8AAAAAAAAAAAAAAAAA2wQAAGRycy9kb3ducmV2LnhtbFBLBQYAAAAABAAEAPMAAADj&#10;BQAAAAA=&#10;" adj="16170,20243,16200" fillcolor="#4472c4 [3204]" strokecolor="#1f3763 [1604]" strokeweight="1pt"/>
            </w:pict>
          </mc:Fallback>
        </mc:AlternateContent>
      </w:r>
      <w:r w:rsidR="002A3843">
        <w:rPr>
          <w:rFonts w:ascii="Gadugi" w:hAnsi="Gadugi"/>
          <w:sz w:val="22"/>
        </w:rPr>
        <w:t>Before</w:t>
      </w:r>
      <w:r w:rsidR="004E087A">
        <w:rPr>
          <w:rFonts w:ascii="Gadugi" w:hAnsi="Gadugi"/>
          <w:sz w:val="22"/>
        </w:rPr>
        <w:t xml:space="preserve"> lesson</w:t>
      </w:r>
    </w:p>
    <w:p w14:paraId="67DBFE91" w14:textId="365CD808" w:rsidR="00364F82" w:rsidRDefault="00092D55"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74336" behindDoc="0" locked="0" layoutInCell="1" allowOverlap="1" wp14:anchorId="1548F3E9" wp14:editId="641C4B14">
                <wp:simplePos x="0" y="0"/>
                <wp:positionH relativeFrom="column">
                  <wp:posOffset>914400</wp:posOffset>
                </wp:positionH>
                <wp:positionV relativeFrom="paragraph">
                  <wp:posOffset>287020</wp:posOffset>
                </wp:positionV>
                <wp:extent cx="4705350" cy="12700"/>
                <wp:effectExtent l="0" t="0" r="19050" b="25400"/>
                <wp:wrapNone/>
                <wp:docPr id="456" name="Straight Connector 456"/>
                <wp:cNvGraphicFramePr/>
                <a:graphic xmlns:a="http://schemas.openxmlformats.org/drawingml/2006/main">
                  <a:graphicData uri="http://schemas.microsoft.com/office/word/2010/wordprocessingShape">
                    <wps:wsp>
                      <wps:cNvCnPr/>
                      <wps:spPr>
                        <a:xfrm>
                          <a:off x="0" y="0"/>
                          <a:ext cx="4705350" cy="1270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2C195D22" id="Straight Connector 456" o:spid="_x0000_s1026" style="position:absolute;z-index:252174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in,22.6pt" to="442.5pt,23.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oP51QEAAJADAAAOAAAAZHJzL2Uyb0RvYy54bWysU8Fu2zAMvQ/oPwi6N3ayJi2MOD0k6C7D&#10;FqDdB7CybAuQREHU4uTvRylZlm23YT7Iomg+8j09r5+PzoqDjmTQt3I+q6XQXmFn/NDKb28v909S&#10;UALfgUWvW3nSJJ83dx/WU2j0Ake0nY6CQTw1U2jlmFJoqorUqB3QDIP2nOwxOkgcxqHqIkyM7my1&#10;qOtVNWHsQkSlifh0d07KTcHve63S174nnYRtJc+WyhrL+p7XarOGZogQRqMuY8A/TOHAeG56hdpB&#10;AvE9mr+gnFERCfs0U+gq7HujdOHAbOb1H2xeRwi6cGFxKFxlov8Hq74c9lGYrpUPy5UUHhxf0muK&#10;YIYxiS16zxJiFDnLWk2BGi7Z+n28RBT2MRM/9tHlN1MSx6Lv6aqvPiah+PDhsV5+XPI1KM7NF491&#10;0b/6VRwipU8ancibVlrjM31o4PCZEjfkT39+ko89vhhryxVaL6ZWrs7owEbqLSRu5AJTIz9IAXZg&#10;h6oUCyKhNV2uzjh0oq2N4gBsEvZWh9MbjyyFBUqcYB7lyQLwBL+V5nF2QOO5uKTOnnImsbGtca18&#10;uq22PnfUxZoXUlnUs4x5947dqahb5YivvTS9WDT76jbm/e2PtPkBAAD//wMAUEsDBBQABgAIAAAA&#10;IQAJP9ql3gAAAAkBAAAPAAAAZHJzL2Rvd25yZXYueG1sTI/NTsMwEITvSLyDtUjcqEOa0iiNU6Gi&#10;HriVAFKPbrz5gXgdxU4b3p7lRI8zO5r9Jt/OthdnHH3nSMHjIgKBVDnTUaPg433/kILwQZPRvSNU&#10;8IMetsXtTa4z4y70hucyNIJLyGdaQRvCkEnpqxat9gs3IPGtdqPVgeXYSDPqC5fbXsZR9CSt7og/&#10;tHrAXYvVdzlZBdNhV0fdfjl/HZelnF7Xh8+XulHq/m5+3oAIOIf/MPzhMzoUzHRyExkvetZJwluC&#10;gmQVg+BAmq7YOLGxjkEWubxeUPwCAAD//wMAUEsBAi0AFAAGAAgAAAAhALaDOJL+AAAA4QEAABMA&#10;AAAAAAAAAAAAAAAAAAAAAFtDb250ZW50X1R5cGVzXS54bWxQSwECLQAUAAYACAAAACEAOP0h/9YA&#10;AACUAQAACwAAAAAAAAAAAAAAAAAvAQAAX3JlbHMvLnJlbHNQSwECLQAUAAYACAAAACEAGlKD+dUB&#10;AACQAwAADgAAAAAAAAAAAAAAAAAuAgAAZHJzL2Uyb0RvYy54bWxQSwECLQAUAAYACAAAACEACT/a&#10;pd4AAAAJAQAADwAAAAAAAAAAAAAAAAAvBAAAZHJzL2Rvd25yZXYueG1sUEsFBgAAAAAEAAQA8wAA&#10;ADoFAAAAAA==&#10;" strokecolor="windowText" strokeweight=".5pt">
                <v:stroke joinstyle="miter"/>
              </v:line>
            </w:pict>
          </mc:Fallback>
        </mc:AlternateContent>
      </w:r>
    </w:p>
    <w:p w14:paraId="14F0BD33" w14:textId="171A76E2" w:rsidR="00364F82" w:rsidRDefault="00536024"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noProof/>
          <w:sz w:val="22"/>
        </w:rPr>
        <mc:AlternateContent>
          <mc:Choice Requires="wps">
            <w:drawing>
              <wp:anchor distT="0" distB="0" distL="114300" distR="114300" simplePos="0" relativeHeight="252194816" behindDoc="0" locked="0" layoutInCell="1" allowOverlap="1" wp14:anchorId="441D2E5D" wp14:editId="0619C29B">
                <wp:simplePos x="0" y="0"/>
                <wp:positionH relativeFrom="column">
                  <wp:posOffset>2216150</wp:posOffset>
                </wp:positionH>
                <wp:positionV relativeFrom="paragraph">
                  <wp:posOffset>74295</wp:posOffset>
                </wp:positionV>
                <wp:extent cx="3333750" cy="387350"/>
                <wp:effectExtent l="0" t="0" r="19050" b="12700"/>
                <wp:wrapNone/>
                <wp:docPr id="471" name="Rectangle 471"/>
                <wp:cNvGraphicFramePr/>
                <a:graphic xmlns:a="http://schemas.openxmlformats.org/drawingml/2006/main">
                  <a:graphicData uri="http://schemas.microsoft.com/office/word/2010/wordprocessingShape">
                    <wps:wsp>
                      <wps:cNvSpPr/>
                      <wps:spPr>
                        <a:xfrm>
                          <a:off x="0" y="0"/>
                          <a:ext cx="3333750" cy="387350"/>
                        </a:xfrm>
                        <a:prstGeom prst="rect">
                          <a:avLst/>
                        </a:prstGeom>
                        <a:solidFill>
                          <a:srgbClr val="70AD47">
                            <a:lumMod val="20000"/>
                            <a:lumOff val="80000"/>
                          </a:srgbClr>
                        </a:solidFill>
                        <a:ln w="12700" cap="flat" cmpd="sng" algn="ctr">
                          <a:solidFill>
                            <a:srgbClr val="70AD47">
                              <a:lumMod val="20000"/>
                              <a:lumOff val="80000"/>
                            </a:srgbClr>
                          </a:solidFill>
                          <a:prstDash val="solid"/>
                          <a:miter lim="800000"/>
                        </a:ln>
                        <a:effectLst/>
                      </wps:spPr>
                      <wps:txbx>
                        <w:txbxContent>
                          <w:p w14:paraId="73658EC3" w14:textId="3D63EEF0" w:rsidR="00B81AEA" w:rsidRDefault="00B81AEA" w:rsidP="00536024">
                            <w:pPr>
                              <w:jc w:val="center"/>
                            </w:pPr>
                            <w:r>
                              <w:t xml:space="preserve">-Provide a list of key words – look up definitions. </w:t>
                            </w:r>
                          </w:p>
                          <w:p w14:paraId="3DD25051" w14:textId="21D8FC83" w:rsidR="00B81AEA" w:rsidRPr="00536024" w:rsidRDefault="00B81AEA" w:rsidP="0053602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441D2E5D" id="Rectangle 471" o:spid="_x0000_s1048" style="position:absolute;margin-left:174.5pt;margin-top:5.85pt;width:262.5pt;height:30.5pt;z-index:252194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lqAxkgIAAHoFAAAOAAAAZHJzL2Uyb0RvYy54bWy0VE1v2zAMvQ/YfxB0X52k6dIFdYqgQYcB&#10;XVusHXpWZNkWoK9JSuzu1+9Jdvq1nYYtB4ekKJJ6fOTZea8V2QsfpDUlnR5NKBGG20qapqTf7y8/&#10;nFISIjMVU9aIkj6KQM9X79+ddW4pZra1qhKeIIgJy86VtI3RLYsi8FZoFo6sEwaHtfWaRai+KSrP&#10;OkTXqphNJh+LzvrKectFCLBuhkO6yvHrWvB4U9dBRKJKitpi/vr83aZvsTpjy8Yz10o+lsH+ogrN&#10;pEHSp1AbFhnZeflbKC25t8HW8YhbXdi6llzkN+A108mb19y1zIn8FoAT3BNM4d+F5df7W09kVdL5&#10;YkqJYRpN+gbYmGmUIMkIiDoXlvC8c7d+1ALE9N6+9jr94yWkz7A+PsEq+kg4jMf4LU6APsfZ8eni&#10;GDLCFM+3nQ/xs7CaJKGkHvkzmmx/FeLgenBJyYJVsrqUSmXFN9sL5cmeocWLyXozX+S7aqe/2mow&#10;gymTsdcwgxGD+fRgRilhCJPLehVfGdKB2bMFIhDOwNFasQhRO6AWTEMJUw3Iz6PPiV/dHsP+t+oS&#10;LBsW2iFBTj1wWsuIwVJSlzQ/8wC5Mgk0kUdjBDd1d+hnkmK/7TMhZrND67e2egRLvB3GJzh+KZH3&#10;ioV4yzzmBchgB8QbfGplAZcdJUpa63/+yZ78QWOcUtJh/gDljx3zghL1xYDgn6bzeRrYrMxPFjMo&#10;/uXJ9uWJ2ekLi/6Dwqgui8k/qoNYe6sfsCrWKSuOmOHIPTRtVC7isBewbLhYr7MbhtSxeGXuHE/B&#10;E3QJ8fv+gXk3sjWC59f2MKts+Ya0g2+6aex6F20tM6MT1AOuoFxSMOCZfOMyShvkpZ69nlfm6hcA&#10;AAD//wMAUEsDBBQABgAIAAAAIQAnsxUc4AAAAAkBAAAPAAAAZHJzL2Rvd25yZXYueG1sTI/NTsMw&#10;EITvSLyDtUhcEHVaqrqEOBXir0doAYnjNlmSiHgdYrdN+/QsJzjuzGj2m2wxuFbtqA+NZwvjUQKK&#10;uPBlw5WFt9fHyzmoEJFLbD2ThQMFWOSnJxmmpd/zinbrWCkp4ZCihTrGLtU6FDU5DCPfEYv36XuH&#10;Uc6+0mWPeyl3rZ4kyUw7bFg+1NjRXU3F13rrLDws0d0f9XvzPXt+McfVgS+ePpbWnp8NtzegIg3x&#10;Lwy/+IIOuTBt/JbLoFoLV9Nr2RLFGBtQEpibqQgbC2ZiQOeZ/r8g/wEAAP//AwBQSwECLQAUAAYA&#10;CAAAACEAtoM4kv4AAADhAQAAEwAAAAAAAAAAAAAAAAAAAAAAW0NvbnRlbnRfVHlwZXNdLnhtbFBL&#10;AQItABQABgAIAAAAIQA4/SH/1gAAAJQBAAALAAAAAAAAAAAAAAAAAC8BAABfcmVscy8ucmVsc1BL&#10;AQItABQABgAIAAAAIQC4lqAxkgIAAHoFAAAOAAAAAAAAAAAAAAAAAC4CAABkcnMvZTJvRG9jLnht&#10;bFBLAQItABQABgAIAAAAIQAnsxUc4AAAAAkBAAAPAAAAAAAAAAAAAAAAAOwEAABkcnMvZG93bnJl&#10;di54bWxQSwUGAAAAAAQABADzAAAA+QUAAAAA&#10;" fillcolor="#e2f0d9" strokecolor="#e2f0d9" strokeweight="1pt">
                <v:textbox>
                  <w:txbxContent>
                    <w:p w14:paraId="73658EC3" w14:textId="3D63EEF0" w:rsidR="00B81AEA" w:rsidRDefault="00B81AEA" w:rsidP="00536024">
                      <w:pPr>
                        <w:jc w:val="center"/>
                      </w:pPr>
                      <w:r>
                        <w:t xml:space="preserve">-Provide a list of key words – look up definitions. </w:t>
                      </w:r>
                    </w:p>
                    <w:p w14:paraId="3DD25051" w14:textId="21D8FC83" w:rsidR="00B81AEA" w:rsidRPr="00536024" w:rsidRDefault="00B81AEA" w:rsidP="00536024">
                      <w:pPr>
                        <w:jc w:val="center"/>
                      </w:pPr>
                    </w:p>
                  </w:txbxContent>
                </v:textbox>
              </v:rect>
            </w:pict>
          </mc:Fallback>
        </mc:AlternateContent>
      </w:r>
      <w:r w:rsidR="00DB308B">
        <w:rPr>
          <w:rFonts w:ascii="Gadugi" w:hAnsi="Gadugi"/>
          <w:noProof/>
          <w:sz w:val="22"/>
        </w:rPr>
        <mc:AlternateContent>
          <mc:Choice Requires="wps">
            <w:drawing>
              <wp:anchor distT="0" distB="0" distL="114300" distR="114300" simplePos="0" relativeHeight="252192768" behindDoc="0" locked="0" layoutInCell="1" allowOverlap="1" wp14:anchorId="47CCE790" wp14:editId="2A16DB32">
                <wp:simplePos x="0" y="0"/>
                <wp:positionH relativeFrom="column">
                  <wp:posOffset>1358900</wp:posOffset>
                </wp:positionH>
                <wp:positionV relativeFrom="paragraph">
                  <wp:posOffset>131445</wp:posOffset>
                </wp:positionV>
                <wp:extent cx="927100" cy="317500"/>
                <wp:effectExtent l="0" t="0" r="25400" b="25400"/>
                <wp:wrapNone/>
                <wp:docPr id="470" name="Rectangle 470"/>
                <wp:cNvGraphicFramePr/>
                <a:graphic xmlns:a="http://schemas.openxmlformats.org/drawingml/2006/main">
                  <a:graphicData uri="http://schemas.microsoft.com/office/word/2010/wordprocessingShape">
                    <wps:wsp>
                      <wps:cNvSpPr/>
                      <wps:spPr>
                        <a:xfrm>
                          <a:off x="0" y="0"/>
                          <a:ext cx="927100" cy="317500"/>
                        </a:xfrm>
                        <a:prstGeom prst="rect">
                          <a:avLst/>
                        </a:prstGeom>
                        <a:solidFill>
                          <a:schemeClr val="accent6">
                            <a:lumMod val="20000"/>
                            <a:lumOff val="80000"/>
                          </a:schemeClr>
                        </a:solidFill>
                        <a:ln w="12700" cap="flat" cmpd="sng" algn="ctr">
                          <a:solidFill>
                            <a:schemeClr val="accent6">
                              <a:lumMod val="20000"/>
                              <a:lumOff val="80000"/>
                            </a:schemeClr>
                          </a:solidFill>
                          <a:prstDash val="solid"/>
                          <a:miter lim="800000"/>
                        </a:ln>
                        <a:effectLst/>
                      </wps:spPr>
                      <wps:txbx>
                        <w:txbxContent>
                          <w:p w14:paraId="72F472F7" w14:textId="77777777" w:rsidR="00B81AEA" w:rsidRPr="00536024" w:rsidRDefault="00B81AEA" w:rsidP="00DB308B">
                            <w:pPr>
                              <w:jc w:val="center"/>
                              <w:rPr>
                                <w:b/>
                                <w:bCs/>
                              </w:rPr>
                            </w:pPr>
                            <w:r w:rsidRPr="00536024">
                              <w:rPr>
                                <w:b/>
                                <w:bCs/>
                              </w:rPr>
                              <w:t>Remember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47CCE790" id="Rectangle 470" o:spid="_x0000_s1049" style="position:absolute;margin-left:107pt;margin-top:10.35pt;width:73pt;height:25pt;z-index:25219276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SuK4kgIAAIMFAAAOAAAAZHJzL2Uyb0RvYy54bWy0VNtOGzEQfa/Uf7D8XjYJgUDEBkUgqkoU&#10;okLF88Trza7kW20nWfr1PfYm4dI+Ve3L7tw84zk+MxeXnVZsI31orSn58GjAmTTCVq1Zlfz7482n&#10;M85CJFORskaW/FkGfjn7+OFi66ZyZBurKukZkpgw3bqSNzG6aVEE0UhN4cg6aeCsrdcUofpVUXna&#10;IrtWxWgwOC221lfOWyFDgPW6d/JZzl/XUsT7ug4yMlVy3C3mr8/fZfoWswuarjy5phW7a9Bf3EJT&#10;a1D0kOqaIrG1b39LpVvhbbB1PBJWF7auWyFzD+hmOHjXzUNDTuZeAE5wB5jCv0sr7jYLz9qq5OMJ&#10;8DGk8UjfABuZlZIsGQHR1oUpIh/cwu+0ADH129Vepz86YV2G9fkAq+wiEzCejybDAZILuI6HkxPI&#10;yFK8HHY+xM/SapaEknuUz2DS5jbEPnQfkmoFq9rqplUqK4kp8kp5tiG8MQkhTTzNx9Vaf7VVbwdX&#10;+rI0hRmc6M1nezNukzmXMuW7vSmiDNuC3aNJboPA01pRREfaAblgVpyRWmEARPS59JvTh8T/84oJ&#10;oGsKTV8j1+/JrduICVOtLnnudg++Mgk+mWdkB3N65v5hkxS7ZZeZMTrec2Bpq2fQxdt+joITNy3q&#10;3lKIC/IYHLwylkG8x6dWFpjZncRZY/3PP9lTPPgML2dbDCLw/LEmLzlTXwyYfj4cj9PkZmV8MhlB&#10;8a89y9ces9ZXFjwYYu04kcUUH9VerL3VT9gZ81QVLjICtfuX2ylXsV8Q2DpCzuc5DNPqKN6aBydS&#10;8gRdQvyxeyLvdryNIPyd3Q8tTd/Rt49NJ42dr6Ot28ztBHWPK3iXFEx6ZuBuK6VV8lrPUS+7c/YL&#10;AAD//wMAUEsDBBQABgAIAAAAIQD4W2oi3gAAAAkBAAAPAAAAZHJzL2Rvd25yZXYueG1sTI9BT8Mw&#10;DIXvk/YfIiNx25IVtKHSdJpASHCiHRw4Zo1pKxqnNFlb+PWYE9zs56fn72X72XVixCG0njRs1goE&#10;UuVtS7WG15eH1Q2IEA1Z03lCDV8YYJ8vF5lJrZ+oxPEYa8EhFFKjoYmxT6UMVYPOhLXvkfj27gdn&#10;Iq9DLe1gJg53nUyU2kpnWuIPjenxrsHq43h2GkJZyPj8VNrP8fs+oaJ9pGJ60/ryYj7cgog4xz8z&#10;/OIzOuTMdPJnskF0GpLNNXeJPKgdCDZcbRULJw07FmSeyf8N8h8AAAD//wMAUEsBAi0AFAAGAAgA&#10;AAAhALaDOJL+AAAA4QEAABMAAAAAAAAAAAAAAAAAAAAAAFtDb250ZW50X1R5cGVzXS54bWxQSwEC&#10;LQAUAAYACAAAACEAOP0h/9YAAACUAQAACwAAAAAAAAAAAAAAAAAvAQAAX3JlbHMvLnJlbHNQSwEC&#10;LQAUAAYACAAAACEAzUriuJICAACDBQAADgAAAAAAAAAAAAAAAAAuAgAAZHJzL2Uyb0RvYy54bWxQ&#10;SwECLQAUAAYACAAAACEA+FtqIt4AAAAJAQAADwAAAAAAAAAAAAAAAADsBAAAZHJzL2Rvd25yZXYu&#10;eG1sUEsFBgAAAAAEAAQA8wAAAPcFAAAAAA==&#10;" fillcolor="#e2efd9 [665]" strokecolor="#e2efd9 [665]" strokeweight="1pt">
                <v:textbox>
                  <w:txbxContent>
                    <w:p w14:paraId="72F472F7" w14:textId="77777777" w:rsidR="00B81AEA" w:rsidRPr="00536024" w:rsidRDefault="00B81AEA" w:rsidP="00DB308B">
                      <w:pPr>
                        <w:jc w:val="center"/>
                        <w:rPr>
                          <w:b/>
                          <w:bCs/>
                        </w:rPr>
                      </w:pPr>
                      <w:r w:rsidRPr="00536024">
                        <w:rPr>
                          <w:b/>
                          <w:bCs/>
                        </w:rPr>
                        <w:t>Remember</w:t>
                      </w:r>
                    </w:p>
                  </w:txbxContent>
                </v:textbox>
              </v:rect>
            </w:pict>
          </mc:Fallback>
        </mc:AlternateContent>
      </w:r>
    </w:p>
    <w:p w14:paraId="1C050511" w14:textId="77777777" w:rsidR="008D743E" w:rsidRDefault="008D743E" w:rsidP="00BF2F7C">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p w14:paraId="631A0647" w14:textId="77777777" w:rsidR="00AB406E" w:rsidRDefault="00AB406E" w:rsidP="00BF2F7C">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p>
    <w:p w14:paraId="1AE33312" w14:textId="784B80BF" w:rsidR="00BF2F7C" w:rsidRPr="00AB406E" w:rsidRDefault="00AB406E" w:rsidP="00BF2F7C">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18"/>
          <w:szCs w:val="18"/>
        </w:rPr>
      </w:pPr>
      <w:r w:rsidRPr="00AB406E">
        <w:rPr>
          <w:rFonts w:ascii="Gadugi" w:hAnsi="Gadugi"/>
          <w:sz w:val="18"/>
          <w:szCs w:val="18"/>
        </w:rPr>
        <w:t>Source adapted from:</w:t>
      </w:r>
      <w:r w:rsidR="00A774D0" w:rsidRPr="00A774D0">
        <w:t xml:space="preserve"> </w:t>
      </w:r>
      <w:hyperlink r:id="rId44" w:history="1">
        <w:r w:rsidR="00A774D0" w:rsidRPr="009E5788">
          <w:rPr>
            <w:rStyle w:val="Hyperlink"/>
            <w:rFonts w:ascii="Gadugi" w:hAnsi="Gadugi"/>
            <w:sz w:val="18"/>
            <w:szCs w:val="18"/>
          </w:rPr>
          <w:t>https://sxcjcomputerscience.blogspot.com/search/label/%E2%80%9CRevised%20Bloom%E2%80%99s%20Taxonomy%3A%20Finest%20techniques%20of%20Educational%20Learning%E2%80%9D</w:t>
        </w:r>
      </w:hyperlink>
      <w:r w:rsidR="00A774D0">
        <w:rPr>
          <w:rFonts w:ascii="Gadugi" w:hAnsi="Gadugi"/>
          <w:sz w:val="18"/>
          <w:szCs w:val="18"/>
        </w:rPr>
        <w:t xml:space="preserve"> </w:t>
      </w:r>
    </w:p>
    <w:p w14:paraId="7A9E2439" w14:textId="77777777" w:rsidR="00BF2F7C" w:rsidRPr="00D14652" w:rsidRDefault="00BF2F7C" w:rsidP="00D14652">
      <w:pPr>
        <w:rPr>
          <w:lang w:bidi="ar-SA"/>
        </w:rPr>
      </w:pPr>
    </w:p>
    <w:p w14:paraId="526C5FAE" w14:textId="5DFE872D" w:rsidR="00BF2F7C" w:rsidRPr="00BF2F7C" w:rsidRDefault="00E53050" w:rsidP="00AF5016">
      <w:pPr>
        <w:pStyle w:val="Heading1"/>
        <w:numPr>
          <w:ilvl w:val="0"/>
          <w:numId w:val="24"/>
        </w:numPr>
        <w:spacing w:before="0" w:line="240" w:lineRule="auto"/>
        <w:rPr>
          <w:rFonts w:eastAsia="Times New Roman"/>
          <w:b/>
          <w:bCs/>
          <w:sz w:val="26"/>
          <w:szCs w:val="26"/>
          <w:lang w:bidi="ar-SA"/>
        </w:rPr>
      </w:pPr>
      <w:r>
        <w:rPr>
          <w:noProof/>
        </w:rPr>
        <w:lastRenderedPageBreak/>
        <w:drawing>
          <wp:anchor distT="0" distB="0" distL="114300" distR="114300" simplePos="0" relativeHeight="252098560" behindDoc="0" locked="0" layoutInCell="1" allowOverlap="1" wp14:anchorId="21555F29" wp14:editId="47075DE9">
            <wp:simplePos x="0" y="0"/>
            <wp:positionH relativeFrom="column">
              <wp:posOffset>5676901</wp:posOffset>
            </wp:positionH>
            <wp:positionV relativeFrom="paragraph">
              <wp:posOffset>198755</wp:posOffset>
            </wp:positionV>
            <wp:extent cx="533400" cy="292735"/>
            <wp:effectExtent l="0" t="0" r="0" b="0"/>
            <wp:wrapNone/>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70245" cy="312956"/>
                    </a:xfrm>
                    <a:prstGeom prst="rect">
                      <a:avLst/>
                    </a:prstGeom>
                    <a:noFill/>
                  </pic:spPr>
                </pic:pic>
              </a:graphicData>
            </a:graphic>
            <wp14:sizeRelH relativeFrom="margin">
              <wp14:pctWidth>0</wp14:pctWidth>
            </wp14:sizeRelH>
            <wp14:sizeRelV relativeFrom="margin">
              <wp14:pctHeight>0</wp14:pctHeight>
            </wp14:sizeRelV>
          </wp:anchor>
        </w:drawing>
      </w:r>
      <w:bookmarkStart w:id="22" w:name="_Hlk75836333"/>
      <w:r w:rsidRPr="00C6249F">
        <w:rPr>
          <w:rFonts w:eastAsia="Times New Roman"/>
          <w:b/>
          <w:bCs/>
          <w:sz w:val="26"/>
          <w:szCs w:val="26"/>
          <w:lang w:bidi="ar-SA"/>
        </w:rPr>
        <w:t xml:space="preserve">What </w:t>
      </w:r>
      <w:r>
        <w:rPr>
          <w:rFonts w:eastAsia="Times New Roman"/>
          <w:b/>
          <w:bCs/>
          <w:sz w:val="26"/>
          <w:szCs w:val="26"/>
          <w:lang w:bidi="ar-SA"/>
        </w:rPr>
        <w:t>is inquiry and problem-based learning?</w:t>
      </w:r>
    </w:p>
    <w:p w14:paraId="29BF98B1" w14:textId="4635FBD5" w:rsidR="00E53050" w:rsidRDefault="00E53050" w:rsidP="00BF2F7C">
      <w:pPr>
        <w:spacing w:after="0" w:line="240" w:lineRule="auto"/>
        <w:rPr>
          <w:rFonts w:ascii="Gadugi" w:hAnsi="Gadugi"/>
          <w:sz w:val="22"/>
          <w:lang w:val="en-GB" w:eastAsia="ja-JP" w:bidi="ar-SA"/>
        </w:rPr>
      </w:pPr>
      <w:bookmarkStart w:id="23" w:name="_Hlk75840812"/>
      <w:bookmarkEnd w:id="22"/>
      <w:r w:rsidRPr="00D31AFD">
        <w:rPr>
          <w:rFonts w:ascii="Gadugi" w:hAnsi="Gadugi"/>
          <w:sz w:val="22"/>
          <w:lang w:val="en-GB" w:eastAsia="ja-JP" w:bidi="ar-SA"/>
        </w:rPr>
        <w:t xml:space="preserve">Please </w:t>
      </w:r>
      <w:r w:rsidRPr="00D31AFD">
        <w:rPr>
          <w:rFonts w:ascii="Gadugi" w:hAnsi="Gadugi"/>
          <w:b/>
          <w:bCs/>
          <w:sz w:val="22"/>
          <w:u w:val="single"/>
          <w:lang w:val="en-GB" w:eastAsia="ja-JP" w:bidi="ar-SA"/>
        </w:rPr>
        <w:t>read</w:t>
      </w:r>
      <w:r w:rsidRPr="00D31AFD">
        <w:rPr>
          <w:rFonts w:ascii="Gadugi" w:hAnsi="Gadugi"/>
          <w:sz w:val="22"/>
          <w:lang w:val="en-GB" w:eastAsia="ja-JP" w:bidi="ar-SA"/>
        </w:rPr>
        <w:t xml:space="preserve"> the </w:t>
      </w:r>
      <w:r w:rsidR="00F56C44">
        <w:rPr>
          <w:rFonts w:ascii="Gadugi" w:hAnsi="Gadugi"/>
          <w:sz w:val="22"/>
          <w:lang w:val="en-GB" w:eastAsia="ja-JP" w:bidi="ar-SA"/>
        </w:rPr>
        <w:t xml:space="preserve">text about inquiry and problem-based learning. </w:t>
      </w:r>
    </w:p>
    <w:p w14:paraId="200AF2DF" w14:textId="5F141C58" w:rsidR="004B357F" w:rsidRDefault="004B357F" w:rsidP="00BF2F7C">
      <w:pPr>
        <w:spacing w:after="0" w:line="240" w:lineRule="auto"/>
        <w:rPr>
          <w:rFonts w:ascii="Gadugi" w:hAnsi="Gadugi"/>
          <w:sz w:val="22"/>
          <w:lang w:val="en-GB" w:eastAsia="ja-JP" w:bidi="ar-SA"/>
        </w:rPr>
      </w:pPr>
    </w:p>
    <w:p w14:paraId="219032D0" w14:textId="4FA9FF2C" w:rsidR="004B357F" w:rsidRDefault="004B357F" w:rsidP="00BF2F7C">
      <w:pPr>
        <w:spacing w:after="0" w:line="240" w:lineRule="auto"/>
        <w:rPr>
          <w:rFonts w:ascii="Gadugi" w:hAnsi="Gadugi"/>
          <w:sz w:val="22"/>
          <w:lang w:val="en-GB" w:eastAsia="ja-JP" w:bidi="ar-SA"/>
        </w:rPr>
      </w:pPr>
    </w:p>
    <w:tbl>
      <w:tblPr>
        <w:tblStyle w:val="TableGrid"/>
        <w:tblW w:w="10060" w:type="dxa"/>
        <w:tblLook w:val="04A0" w:firstRow="1" w:lastRow="0" w:firstColumn="1" w:lastColumn="0" w:noHBand="0" w:noVBand="1"/>
      </w:tblPr>
      <w:tblGrid>
        <w:gridCol w:w="10060"/>
      </w:tblGrid>
      <w:tr w:rsidR="004B357F" w:rsidRPr="00273726" w14:paraId="4BF8FDB4" w14:textId="77777777" w:rsidTr="002F5D12">
        <w:trPr>
          <w:trHeight w:val="1922"/>
        </w:trPr>
        <w:tc>
          <w:tcPr>
            <w:tcW w:w="10060" w:type="dxa"/>
            <w:shd w:val="clear" w:color="auto" w:fill="FFF2CC" w:themeFill="accent4" w:themeFillTint="33"/>
          </w:tcPr>
          <w:p w14:paraId="730438E3" w14:textId="41A6A536" w:rsidR="004B357F" w:rsidRPr="00736569" w:rsidRDefault="002F5D12" w:rsidP="00D82B4C">
            <w:pPr>
              <w:pStyle w:val="Heading1"/>
              <w:spacing w:before="0"/>
              <w:outlineLvl w:val="0"/>
              <w:rPr>
                <w:rFonts w:eastAsia="Times New Roman"/>
                <w:b/>
                <w:bCs/>
                <w:sz w:val="26"/>
                <w:szCs w:val="26"/>
                <w:lang w:bidi="ar-SA"/>
              </w:rPr>
            </w:pPr>
            <w:r>
              <w:rPr>
                <w:rFonts w:eastAsia="Times New Roman"/>
                <w:b/>
                <w:bCs/>
                <w:sz w:val="26"/>
                <w:szCs w:val="26"/>
                <w:lang w:bidi="ar-SA"/>
              </w:rPr>
              <w:t xml:space="preserve">Reading </w:t>
            </w:r>
            <w:r w:rsidR="004B357F" w:rsidRPr="00736569">
              <w:rPr>
                <w:rFonts w:eastAsia="Times New Roman"/>
                <w:b/>
                <w:bCs/>
                <w:sz w:val="26"/>
                <w:szCs w:val="26"/>
                <w:lang w:bidi="ar-SA"/>
              </w:rPr>
              <w:t xml:space="preserve"> – </w:t>
            </w:r>
            <w:r w:rsidR="004B357F" w:rsidRPr="004B357F">
              <w:rPr>
                <w:rFonts w:eastAsia="Times New Roman"/>
                <w:b/>
                <w:bCs/>
                <w:sz w:val="26"/>
                <w:szCs w:val="26"/>
                <w:lang w:bidi="ar-SA"/>
              </w:rPr>
              <w:t>Inquiry and problem-based learning.</w:t>
            </w:r>
          </w:p>
          <w:p w14:paraId="04076284" w14:textId="77777777" w:rsidR="004B357F" w:rsidRPr="006F6025" w:rsidRDefault="004B357F" w:rsidP="00D82B4C">
            <w:pPr>
              <w:textAlignment w:val="baseline"/>
              <w:rPr>
                <w:rFonts w:eastAsia="Times New Roman" w:cs="Segoe UI"/>
                <w:color w:val="000000"/>
                <w:szCs w:val="24"/>
                <w:lang w:bidi="ar-SA"/>
              </w:rPr>
            </w:pPr>
          </w:p>
          <w:p w14:paraId="57FA59F0" w14:textId="77777777" w:rsidR="004B357F" w:rsidRPr="004B357F" w:rsidRDefault="004B357F" w:rsidP="004B357F">
            <w:pPr>
              <w:textAlignment w:val="baseline"/>
              <w:rPr>
                <w:rFonts w:ascii="Gadugi" w:eastAsia="Times New Roman" w:hAnsi="Gadugi" w:cs="Segoe UI"/>
                <w:color w:val="000000"/>
                <w:sz w:val="22"/>
                <w:lang w:bidi="ar-SA"/>
              </w:rPr>
            </w:pPr>
            <w:r w:rsidRPr="004B357F">
              <w:rPr>
                <w:rFonts w:ascii="Gadugi" w:eastAsia="Times New Roman" w:hAnsi="Gadugi" w:cs="Segoe UI"/>
                <w:b/>
                <w:bCs/>
                <w:color w:val="000000"/>
                <w:sz w:val="22"/>
                <w:lang w:bidi="ar-SA"/>
              </w:rPr>
              <w:t>Inquiry-based</w:t>
            </w:r>
            <w:r w:rsidRPr="004B357F">
              <w:rPr>
                <w:rFonts w:ascii="Gadugi" w:eastAsia="Times New Roman" w:hAnsi="Gadugi" w:cs="Segoe UI"/>
                <w:color w:val="000000"/>
                <w:sz w:val="22"/>
                <w:lang w:bidi="ar-SA"/>
              </w:rPr>
              <w:t xml:space="preserve"> and </w:t>
            </w:r>
            <w:r w:rsidRPr="004B357F">
              <w:rPr>
                <w:rFonts w:ascii="Gadugi" w:eastAsia="Times New Roman" w:hAnsi="Gadugi" w:cs="Segoe UI"/>
                <w:b/>
                <w:bCs/>
                <w:color w:val="000000"/>
                <w:sz w:val="22"/>
                <w:lang w:bidi="ar-SA"/>
              </w:rPr>
              <w:t>problem-based learning</w:t>
            </w:r>
            <w:r w:rsidRPr="004B357F">
              <w:rPr>
                <w:rFonts w:ascii="Gadugi" w:eastAsia="Times New Roman" w:hAnsi="Gadugi" w:cs="Segoe UI"/>
                <w:color w:val="000000"/>
                <w:sz w:val="22"/>
                <w:lang w:bidi="ar-SA"/>
              </w:rPr>
              <w:t xml:space="preserve"> are ways to actively involve students in their own learning.  They are different but have similarities.</w:t>
            </w:r>
          </w:p>
          <w:p w14:paraId="3FAAA7B8" w14:textId="77777777" w:rsidR="004B357F" w:rsidRPr="004B357F" w:rsidRDefault="004B357F" w:rsidP="004B357F">
            <w:pPr>
              <w:textAlignment w:val="baseline"/>
              <w:rPr>
                <w:rFonts w:ascii="Gadugi" w:eastAsia="Times New Roman" w:hAnsi="Gadugi" w:cs="Segoe UI"/>
                <w:color w:val="000000"/>
                <w:sz w:val="22"/>
                <w:lang w:bidi="ar-SA"/>
              </w:rPr>
            </w:pPr>
          </w:p>
          <w:p w14:paraId="10F111FE" w14:textId="77777777" w:rsidR="004B357F" w:rsidRPr="004B357F" w:rsidRDefault="004B357F" w:rsidP="004B357F">
            <w:pPr>
              <w:textAlignment w:val="baseline"/>
              <w:rPr>
                <w:rFonts w:ascii="Gadugi" w:eastAsia="Times New Roman" w:hAnsi="Gadugi" w:cs="Segoe UI"/>
                <w:b/>
                <w:bCs/>
                <w:color w:val="000000"/>
                <w:sz w:val="22"/>
                <w:lang w:bidi="ar-SA"/>
              </w:rPr>
            </w:pPr>
            <w:r w:rsidRPr="004B357F">
              <w:rPr>
                <w:rFonts w:ascii="Gadugi" w:eastAsia="Times New Roman" w:hAnsi="Gadugi" w:cs="Segoe UI"/>
                <w:b/>
                <w:bCs/>
                <w:color w:val="000000"/>
                <w:sz w:val="22"/>
                <w:lang w:bidi="ar-SA"/>
              </w:rPr>
              <w:t xml:space="preserve">Inquiry-based learning </w:t>
            </w:r>
          </w:p>
          <w:p w14:paraId="0B4BF014" w14:textId="77777777" w:rsidR="004B357F" w:rsidRPr="00C34C2E" w:rsidRDefault="004B357F" w:rsidP="00C34C2E">
            <w:pPr>
              <w:pStyle w:val="ListParagraph"/>
              <w:numPr>
                <w:ilvl w:val="0"/>
                <w:numId w:val="30"/>
              </w:numPr>
              <w:textAlignment w:val="baseline"/>
              <w:rPr>
                <w:rFonts w:ascii="Gadugi" w:eastAsia="Times New Roman" w:hAnsi="Gadugi" w:cs="Segoe UI"/>
                <w:color w:val="000000"/>
                <w:sz w:val="22"/>
                <w:lang w:bidi="ar-SA"/>
              </w:rPr>
            </w:pPr>
            <w:r w:rsidRPr="00C34C2E">
              <w:rPr>
                <w:rFonts w:ascii="Gadugi" w:eastAsia="Times New Roman" w:hAnsi="Gadugi" w:cs="Segoe UI"/>
                <w:color w:val="000000"/>
                <w:sz w:val="22"/>
                <w:lang w:bidi="ar-SA"/>
              </w:rPr>
              <w:t>Teacher defines an area of inquiry or project that covers learning outcomes.</w:t>
            </w:r>
          </w:p>
          <w:p w14:paraId="7B45E895" w14:textId="77777777" w:rsidR="004B357F" w:rsidRPr="00C34C2E" w:rsidRDefault="004B357F" w:rsidP="00C34C2E">
            <w:pPr>
              <w:pStyle w:val="ListParagraph"/>
              <w:numPr>
                <w:ilvl w:val="0"/>
                <w:numId w:val="30"/>
              </w:numPr>
              <w:textAlignment w:val="baseline"/>
              <w:rPr>
                <w:rFonts w:ascii="Gadugi" w:eastAsia="Times New Roman" w:hAnsi="Gadugi" w:cs="Segoe UI"/>
                <w:color w:val="000000"/>
                <w:sz w:val="22"/>
                <w:lang w:bidi="ar-SA"/>
              </w:rPr>
            </w:pPr>
            <w:r w:rsidRPr="00C34C2E">
              <w:rPr>
                <w:rFonts w:ascii="Gadugi" w:eastAsia="Times New Roman" w:hAnsi="Gadugi" w:cs="Segoe UI"/>
                <w:color w:val="000000"/>
                <w:sz w:val="22"/>
                <w:lang w:bidi="ar-SA"/>
              </w:rPr>
              <w:t>Students choose their specific inquiry or project to create.</w:t>
            </w:r>
          </w:p>
          <w:p w14:paraId="43F89A9C" w14:textId="77777777" w:rsidR="004B357F" w:rsidRPr="00C34C2E" w:rsidRDefault="004B357F" w:rsidP="00C34C2E">
            <w:pPr>
              <w:pStyle w:val="ListParagraph"/>
              <w:numPr>
                <w:ilvl w:val="0"/>
                <w:numId w:val="30"/>
              </w:numPr>
              <w:textAlignment w:val="baseline"/>
              <w:rPr>
                <w:rFonts w:ascii="Gadugi" w:eastAsia="Times New Roman" w:hAnsi="Gadugi" w:cs="Segoe UI"/>
                <w:color w:val="000000"/>
                <w:sz w:val="22"/>
                <w:lang w:bidi="ar-SA"/>
              </w:rPr>
            </w:pPr>
            <w:r w:rsidRPr="00C34C2E">
              <w:rPr>
                <w:rFonts w:ascii="Gadugi" w:eastAsia="Times New Roman" w:hAnsi="Gadugi" w:cs="Segoe UI"/>
                <w:color w:val="000000"/>
                <w:sz w:val="22"/>
                <w:lang w:bidi="ar-SA"/>
              </w:rPr>
              <w:t>Deadlines are given.</w:t>
            </w:r>
          </w:p>
          <w:p w14:paraId="33501D87" w14:textId="77777777" w:rsidR="004B357F" w:rsidRPr="00C34C2E" w:rsidRDefault="004B357F" w:rsidP="00C34C2E">
            <w:pPr>
              <w:pStyle w:val="ListParagraph"/>
              <w:numPr>
                <w:ilvl w:val="0"/>
                <w:numId w:val="30"/>
              </w:numPr>
              <w:textAlignment w:val="baseline"/>
              <w:rPr>
                <w:rFonts w:ascii="Gadugi" w:eastAsia="Times New Roman" w:hAnsi="Gadugi" w:cs="Segoe UI"/>
                <w:color w:val="000000"/>
                <w:sz w:val="22"/>
                <w:lang w:bidi="ar-SA"/>
              </w:rPr>
            </w:pPr>
            <w:r w:rsidRPr="00C34C2E">
              <w:rPr>
                <w:rFonts w:ascii="Gadugi" w:eastAsia="Times New Roman" w:hAnsi="Gadugi" w:cs="Segoe UI"/>
                <w:color w:val="000000"/>
                <w:sz w:val="22"/>
                <w:lang w:bidi="ar-SA"/>
              </w:rPr>
              <w:t>Academic skills are required to research knowledge and learn skills required to complete the inquiry or skills project.</w:t>
            </w:r>
          </w:p>
          <w:p w14:paraId="23898921" w14:textId="77777777" w:rsidR="004B357F" w:rsidRPr="00C34C2E" w:rsidRDefault="004B357F" w:rsidP="00C34C2E">
            <w:pPr>
              <w:pStyle w:val="ListParagraph"/>
              <w:numPr>
                <w:ilvl w:val="0"/>
                <w:numId w:val="30"/>
              </w:numPr>
              <w:textAlignment w:val="baseline"/>
              <w:rPr>
                <w:rFonts w:ascii="Gadugi" w:eastAsia="Times New Roman" w:hAnsi="Gadugi" w:cs="Segoe UI"/>
                <w:color w:val="000000"/>
                <w:sz w:val="22"/>
                <w:lang w:bidi="ar-SA"/>
              </w:rPr>
            </w:pPr>
            <w:r w:rsidRPr="00C34C2E">
              <w:rPr>
                <w:rFonts w:ascii="Gadugi" w:eastAsia="Times New Roman" w:hAnsi="Gadugi" w:cs="Segoe UI"/>
                <w:color w:val="000000"/>
                <w:sz w:val="22"/>
                <w:lang w:bidi="ar-SA"/>
              </w:rPr>
              <w:t>Social and emotional (soft) skills are required to share knowledge, opinions, skills with group members.</w:t>
            </w:r>
          </w:p>
          <w:p w14:paraId="3CD5BC5C" w14:textId="7EBDAF75" w:rsidR="004B357F" w:rsidRPr="00C34C2E" w:rsidRDefault="004B357F" w:rsidP="00C34C2E">
            <w:pPr>
              <w:pStyle w:val="ListParagraph"/>
              <w:numPr>
                <w:ilvl w:val="0"/>
                <w:numId w:val="30"/>
              </w:numPr>
              <w:textAlignment w:val="baseline"/>
              <w:rPr>
                <w:rFonts w:ascii="Gadugi" w:eastAsia="Times New Roman" w:hAnsi="Gadugi" w:cs="Segoe UI"/>
                <w:color w:val="000000"/>
                <w:sz w:val="22"/>
                <w:lang w:bidi="ar-SA"/>
              </w:rPr>
            </w:pPr>
            <w:r w:rsidRPr="00C34C2E">
              <w:rPr>
                <w:rFonts w:ascii="Gadugi" w:eastAsia="Times New Roman" w:hAnsi="Gadugi" w:cs="Segoe UI"/>
                <w:color w:val="000000"/>
                <w:sz w:val="22"/>
                <w:lang w:bidi="ar-SA"/>
              </w:rPr>
              <w:t>Presentations of completed inquiry or project to others outside the class are important.</w:t>
            </w:r>
          </w:p>
          <w:p w14:paraId="4E0121B3" w14:textId="77777777" w:rsidR="00C34C2E" w:rsidRPr="004B357F" w:rsidRDefault="00C34C2E" w:rsidP="004B357F">
            <w:pPr>
              <w:textAlignment w:val="baseline"/>
              <w:rPr>
                <w:rFonts w:ascii="Gadugi" w:eastAsia="Times New Roman" w:hAnsi="Gadugi" w:cs="Segoe UI"/>
                <w:color w:val="000000"/>
                <w:sz w:val="22"/>
                <w:lang w:bidi="ar-SA"/>
              </w:rPr>
            </w:pPr>
          </w:p>
          <w:p w14:paraId="187065BE" w14:textId="77777777" w:rsidR="00C34C2E" w:rsidRPr="004B357F" w:rsidRDefault="00C34C2E" w:rsidP="00C34C2E">
            <w:pPr>
              <w:textAlignment w:val="baseline"/>
              <w:rPr>
                <w:rFonts w:ascii="Gadugi" w:eastAsia="Times New Roman" w:hAnsi="Gadugi" w:cs="Segoe UI"/>
                <w:b/>
                <w:bCs/>
                <w:color w:val="000000"/>
                <w:sz w:val="22"/>
                <w:lang w:bidi="ar-SA"/>
              </w:rPr>
            </w:pPr>
            <w:bookmarkStart w:id="24" w:name="_Hlk77681687"/>
            <w:r w:rsidRPr="004B357F">
              <w:rPr>
                <w:rFonts w:ascii="Gadugi" w:eastAsia="Times New Roman" w:hAnsi="Gadugi" w:cs="Segoe UI"/>
                <w:b/>
                <w:bCs/>
                <w:color w:val="000000"/>
                <w:sz w:val="22"/>
                <w:lang w:bidi="ar-SA"/>
              </w:rPr>
              <w:t>Problem – based learning</w:t>
            </w:r>
          </w:p>
          <w:p w14:paraId="2AFBE691" w14:textId="77777777" w:rsidR="00C34C2E" w:rsidRPr="00D85483" w:rsidRDefault="00C34C2E" w:rsidP="00C34C2E">
            <w:pPr>
              <w:pStyle w:val="ListParagraph"/>
              <w:numPr>
                <w:ilvl w:val="0"/>
                <w:numId w:val="28"/>
              </w:numPr>
              <w:textAlignment w:val="baseline"/>
              <w:rPr>
                <w:rFonts w:ascii="Gadugi" w:eastAsia="Times New Roman" w:hAnsi="Gadugi" w:cs="Segoe UI"/>
                <w:color w:val="000000"/>
                <w:sz w:val="22"/>
                <w:lang w:bidi="ar-SA"/>
              </w:rPr>
            </w:pPr>
            <w:r w:rsidRPr="00D85483">
              <w:rPr>
                <w:rFonts w:ascii="Gadugi" w:eastAsia="Times New Roman" w:hAnsi="Gadugi" w:cs="Segoe UI"/>
                <w:color w:val="000000"/>
                <w:sz w:val="22"/>
                <w:lang w:bidi="ar-SA"/>
              </w:rPr>
              <w:t>Teacher presents a problem. The problem requires students to apply knowledge and skills to solve it.</w:t>
            </w:r>
          </w:p>
          <w:p w14:paraId="1CC91987" w14:textId="77777777" w:rsidR="00C34C2E" w:rsidRPr="00D85483" w:rsidRDefault="00C34C2E" w:rsidP="00C34C2E">
            <w:pPr>
              <w:pStyle w:val="ListParagraph"/>
              <w:numPr>
                <w:ilvl w:val="0"/>
                <w:numId w:val="28"/>
              </w:numPr>
              <w:textAlignment w:val="baseline"/>
              <w:rPr>
                <w:rFonts w:ascii="Gadugi" w:eastAsia="Times New Roman" w:hAnsi="Gadugi" w:cs="Segoe UI"/>
                <w:color w:val="000000"/>
                <w:sz w:val="22"/>
                <w:lang w:bidi="ar-SA"/>
              </w:rPr>
            </w:pPr>
            <w:r w:rsidRPr="00D85483">
              <w:rPr>
                <w:rFonts w:ascii="Gadugi" w:eastAsia="Times New Roman" w:hAnsi="Gadugi" w:cs="Segoe UI"/>
                <w:color w:val="000000"/>
                <w:sz w:val="22"/>
                <w:lang w:bidi="ar-SA"/>
              </w:rPr>
              <w:t>The problem needs students to define what exactly the problem is and what they need to solve it.</w:t>
            </w:r>
          </w:p>
          <w:p w14:paraId="69E50324" w14:textId="77777777" w:rsidR="00C34C2E" w:rsidRPr="00D85483" w:rsidRDefault="00C34C2E" w:rsidP="00C34C2E">
            <w:pPr>
              <w:pStyle w:val="ListParagraph"/>
              <w:numPr>
                <w:ilvl w:val="0"/>
                <w:numId w:val="28"/>
              </w:numPr>
              <w:textAlignment w:val="baseline"/>
              <w:rPr>
                <w:rFonts w:ascii="Gadugi" w:eastAsia="Times New Roman" w:hAnsi="Gadugi" w:cs="Segoe UI"/>
                <w:color w:val="000000"/>
                <w:sz w:val="22"/>
                <w:lang w:bidi="ar-SA"/>
              </w:rPr>
            </w:pPr>
            <w:r w:rsidRPr="00D85483">
              <w:rPr>
                <w:rFonts w:ascii="Gadugi" w:eastAsia="Times New Roman" w:hAnsi="Gadugi" w:cs="Segoe UI"/>
                <w:color w:val="000000"/>
                <w:sz w:val="22"/>
                <w:lang w:bidi="ar-SA"/>
              </w:rPr>
              <w:t>The problem may have many possible solutions.</w:t>
            </w:r>
          </w:p>
          <w:p w14:paraId="11B677A3" w14:textId="0AD649DA" w:rsidR="00C34C2E" w:rsidRPr="00D85483" w:rsidRDefault="00C34C2E" w:rsidP="00C34C2E">
            <w:pPr>
              <w:pStyle w:val="ListParagraph"/>
              <w:numPr>
                <w:ilvl w:val="0"/>
                <w:numId w:val="28"/>
              </w:numPr>
              <w:textAlignment w:val="baseline"/>
              <w:rPr>
                <w:rFonts w:ascii="Gadugi" w:eastAsia="Times New Roman" w:hAnsi="Gadugi" w:cs="Segoe UI"/>
                <w:color w:val="000000"/>
                <w:sz w:val="22"/>
                <w:lang w:bidi="ar-SA"/>
              </w:rPr>
            </w:pPr>
            <w:r w:rsidRPr="00D85483">
              <w:rPr>
                <w:rFonts w:ascii="Gadugi" w:eastAsia="Times New Roman" w:hAnsi="Gadugi" w:cs="Segoe UI"/>
                <w:color w:val="000000"/>
                <w:sz w:val="22"/>
                <w:lang w:bidi="ar-SA"/>
              </w:rPr>
              <w:t>Higher order thinking skills are needed to analyse, evaluate solutions and use</w:t>
            </w:r>
            <w:r w:rsidR="00FB3175">
              <w:rPr>
                <w:rFonts w:ascii="Gadugi" w:eastAsia="Times New Roman" w:hAnsi="Gadugi" w:cs="Segoe UI"/>
                <w:color w:val="000000"/>
                <w:sz w:val="22"/>
                <w:lang w:bidi="ar-SA"/>
              </w:rPr>
              <w:t>d</w:t>
            </w:r>
            <w:r w:rsidRPr="00D85483">
              <w:rPr>
                <w:rFonts w:ascii="Gadugi" w:eastAsia="Times New Roman" w:hAnsi="Gadugi" w:cs="Segoe UI"/>
                <w:color w:val="000000"/>
                <w:sz w:val="22"/>
                <w:lang w:bidi="ar-SA"/>
              </w:rPr>
              <w:t xml:space="preserve"> to solve the problem.</w:t>
            </w:r>
          </w:p>
          <w:p w14:paraId="20186FD9" w14:textId="77777777" w:rsidR="00C34C2E" w:rsidRPr="00D85483" w:rsidRDefault="00C34C2E" w:rsidP="00C34C2E">
            <w:pPr>
              <w:pStyle w:val="ListParagraph"/>
              <w:numPr>
                <w:ilvl w:val="0"/>
                <w:numId w:val="28"/>
              </w:numPr>
              <w:textAlignment w:val="baseline"/>
              <w:rPr>
                <w:rFonts w:ascii="Gadugi" w:eastAsia="Times New Roman" w:hAnsi="Gadugi" w:cs="Segoe UI"/>
                <w:color w:val="000000"/>
                <w:sz w:val="22"/>
                <w:lang w:bidi="ar-SA"/>
              </w:rPr>
            </w:pPr>
            <w:r w:rsidRPr="00D85483">
              <w:rPr>
                <w:rFonts w:ascii="Gadugi" w:eastAsia="Times New Roman" w:hAnsi="Gadugi" w:cs="Segoe UI"/>
                <w:color w:val="000000"/>
                <w:sz w:val="22"/>
                <w:lang w:bidi="ar-SA"/>
              </w:rPr>
              <w:t>The problems are challenging and need students to collaborate to find solution.</w:t>
            </w:r>
          </w:p>
          <w:p w14:paraId="6487A42F" w14:textId="77777777" w:rsidR="00C34C2E" w:rsidRPr="00D85483" w:rsidRDefault="00C34C2E" w:rsidP="00C34C2E">
            <w:pPr>
              <w:pStyle w:val="ListParagraph"/>
              <w:numPr>
                <w:ilvl w:val="0"/>
                <w:numId w:val="28"/>
              </w:numPr>
              <w:textAlignment w:val="baseline"/>
              <w:rPr>
                <w:rFonts w:ascii="Gadugi" w:eastAsia="Times New Roman" w:hAnsi="Gadugi" w:cs="Segoe UI"/>
                <w:color w:val="000000"/>
                <w:sz w:val="22"/>
                <w:lang w:bidi="ar-SA"/>
              </w:rPr>
            </w:pPr>
            <w:r w:rsidRPr="00D85483">
              <w:rPr>
                <w:rFonts w:ascii="Gadugi" w:eastAsia="Times New Roman" w:hAnsi="Gadugi" w:cs="Segoe UI"/>
                <w:color w:val="000000"/>
                <w:sz w:val="22"/>
                <w:lang w:bidi="ar-SA"/>
              </w:rPr>
              <w:t>The solution is presented to the teacher and the class.</w:t>
            </w:r>
          </w:p>
          <w:bookmarkEnd w:id="24"/>
          <w:p w14:paraId="6EA7F8B3" w14:textId="6332ADA8" w:rsidR="004B357F" w:rsidRDefault="004B357F" w:rsidP="00D82B4C">
            <w:pPr>
              <w:textAlignment w:val="baseline"/>
              <w:rPr>
                <w:rFonts w:eastAsia="Times New Roman" w:cs="Segoe UI"/>
                <w:color w:val="000000"/>
                <w:szCs w:val="24"/>
                <w:lang w:bidi="ar-SA"/>
              </w:rPr>
            </w:pPr>
          </w:p>
          <w:p w14:paraId="2A3CEC89" w14:textId="7EC9A1C7" w:rsidR="004B357F" w:rsidRPr="00D85483" w:rsidRDefault="00D85483" w:rsidP="00D82B4C">
            <w:pPr>
              <w:textAlignment w:val="baseline"/>
              <w:rPr>
                <w:rFonts w:eastAsia="Times New Roman" w:cs="Segoe UI"/>
                <w:b/>
                <w:bCs/>
                <w:color w:val="000000"/>
                <w:szCs w:val="24"/>
                <w:lang w:bidi="ar-SA"/>
              </w:rPr>
            </w:pPr>
            <w:r w:rsidRPr="00D85483">
              <w:rPr>
                <w:rFonts w:eastAsia="Times New Roman" w:cs="Segoe UI"/>
                <w:b/>
                <w:bCs/>
                <w:color w:val="000000"/>
                <w:szCs w:val="24"/>
                <w:lang w:bidi="ar-SA"/>
              </w:rPr>
              <w:t>Analysis</w:t>
            </w:r>
            <w:r>
              <w:rPr>
                <w:rFonts w:eastAsia="Times New Roman" w:cs="Segoe UI"/>
                <w:b/>
                <w:bCs/>
                <w:color w:val="000000"/>
                <w:szCs w:val="24"/>
                <w:lang w:bidi="ar-SA"/>
              </w:rPr>
              <w:t>/comparison</w:t>
            </w:r>
          </w:p>
          <w:p w14:paraId="6F125EED" w14:textId="77777777" w:rsidR="00D85483" w:rsidRDefault="00D85483" w:rsidP="00D82B4C">
            <w:pPr>
              <w:textAlignment w:val="baseline"/>
              <w:rPr>
                <w:rFonts w:eastAsia="Times New Roman" w:cs="Segoe UI"/>
                <w:color w:val="000000"/>
                <w:szCs w:val="24"/>
                <w:lang w:bidi="ar-SA"/>
              </w:rPr>
            </w:pPr>
          </w:p>
          <w:p w14:paraId="4B85181A" w14:textId="194D90C7" w:rsidR="004B357F" w:rsidRDefault="004B357F" w:rsidP="004B357F">
            <w:pPr>
              <w:textAlignment w:val="baseline"/>
              <w:rPr>
                <w:rFonts w:ascii="Gadugi" w:eastAsia="Times New Roman" w:hAnsi="Gadugi" w:cs="Segoe UI"/>
                <w:color w:val="000000"/>
                <w:sz w:val="22"/>
                <w:lang w:bidi="ar-SA"/>
              </w:rPr>
            </w:pPr>
            <w:r w:rsidRPr="004B357F">
              <w:rPr>
                <w:rFonts w:ascii="Gadugi" w:eastAsia="Times New Roman" w:hAnsi="Gadugi" w:cs="Segoe UI"/>
                <w:b/>
                <w:bCs/>
                <w:color w:val="000000"/>
                <w:sz w:val="22"/>
                <w:lang w:bidi="ar-SA"/>
              </w:rPr>
              <w:t>Both</w:t>
            </w:r>
            <w:r w:rsidRPr="004B357F">
              <w:rPr>
                <w:rFonts w:ascii="Gadugi" w:eastAsia="Times New Roman" w:hAnsi="Gadugi" w:cs="Segoe UI"/>
                <w:color w:val="000000"/>
                <w:sz w:val="22"/>
                <w:lang w:bidi="ar-SA"/>
              </w:rPr>
              <w:t xml:space="preserve"> involve active learning (constructivism) where learners try to make sense of ideas, problems and information. </w:t>
            </w:r>
          </w:p>
          <w:p w14:paraId="4FB7DDC9" w14:textId="77777777" w:rsidR="004B357F" w:rsidRPr="004B357F" w:rsidRDefault="004B357F" w:rsidP="004B357F">
            <w:pPr>
              <w:textAlignment w:val="baseline"/>
              <w:rPr>
                <w:rFonts w:ascii="Gadugi" w:eastAsia="Times New Roman" w:hAnsi="Gadugi" w:cs="Segoe UI"/>
                <w:color w:val="000000"/>
                <w:sz w:val="22"/>
                <w:lang w:bidi="ar-SA"/>
              </w:rPr>
            </w:pPr>
          </w:p>
          <w:p w14:paraId="4BFA72F0" w14:textId="5BC44A66" w:rsidR="004B357F" w:rsidRDefault="004B357F" w:rsidP="004B357F">
            <w:pPr>
              <w:textAlignment w:val="baseline"/>
              <w:rPr>
                <w:rFonts w:ascii="Gadugi" w:eastAsia="Times New Roman" w:hAnsi="Gadugi" w:cs="Segoe UI"/>
                <w:color w:val="000000"/>
                <w:sz w:val="22"/>
                <w:lang w:bidi="ar-SA"/>
              </w:rPr>
            </w:pPr>
            <w:r w:rsidRPr="004B357F">
              <w:rPr>
                <w:rFonts w:ascii="Gadugi" w:eastAsia="Times New Roman" w:hAnsi="Gadugi" w:cs="Segoe UI"/>
                <w:b/>
                <w:bCs/>
                <w:color w:val="000000"/>
                <w:sz w:val="22"/>
                <w:lang w:bidi="ar-SA"/>
              </w:rPr>
              <w:t>Both</w:t>
            </w:r>
            <w:r w:rsidRPr="004B357F">
              <w:rPr>
                <w:rFonts w:ascii="Gadugi" w:eastAsia="Times New Roman" w:hAnsi="Gadugi" w:cs="Segoe UI"/>
                <w:color w:val="000000"/>
                <w:sz w:val="22"/>
                <w:lang w:bidi="ar-SA"/>
              </w:rPr>
              <w:t xml:space="preserve"> involve the teacher as a facilitator or guide.</w:t>
            </w:r>
          </w:p>
          <w:p w14:paraId="146717DB" w14:textId="77777777" w:rsidR="004B357F" w:rsidRPr="004B357F" w:rsidRDefault="004B357F" w:rsidP="004B357F">
            <w:pPr>
              <w:textAlignment w:val="baseline"/>
              <w:rPr>
                <w:rFonts w:ascii="Gadugi" w:eastAsia="Times New Roman" w:hAnsi="Gadugi" w:cs="Segoe UI"/>
                <w:color w:val="000000"/>
                <w:sz w:val="22"/>
                <w:lang w:bidi="ar-SA"/>
              </w:rPr>
            </w:pPr>
          </w:p>
          <w:p w14:paraId="621844B1" w14:textId="0CFF6073" w:rsidR="004B357F" w:rsidRDefault="004B357F" w:rsidP="004B357F">
            <w:pPr>
              <w:textAlignment w:val="baseline"/>
              <w:rPr>
                <w:rFonts w:ascii="Gadugi" w:eastAsia="Times New Roman" w:hAnsi="Gadugi" w:cs="Segoe UI"/>
                <w:color w:val="000000"/>
                <w:sz w:val="22"/>
                <w:lang w:bidi="ar-SA"/>
              </w:rPr>
            </w:pPr>
            <w:r w:rsidRPr="004B357F">
              <w:rPr>
                <w:rFonts w:ascii="Gadugi" w:eastAsia="Times New Roman" w:hAnsi="Gadugi" w:cs="Segoe UI"/>
                <w:b/>
                <w:bCs/>
                <w:color w:val="000000"/>
                <w:sz w:val="22"/>
                <w:lang w:bidi="ar-SA"/>
              </w:rPr>
              <w:t>Both</w:t>
            </w:r>
            <w:r w:rsidRPr="004B357F">
              <w:rPr>
                <w:rFonts w:ascii="Gadugi" w:eastAsia="Times New Roman" w:hAnsi="Gadugi" w:cs="Segoe UI"/>
                <w:color w:val="000000"/>
                <w:sz w:val="22"/>
                <w:lang w:bidi="ar-SA"/>
              </w:rPr>
              <w:t xml:space="preserve"> involve learners using critical thinking skills, communication, creativity and collaboration</w:t>
            </w:r>
            <w:r w:rsidR="00D85483">
              <w:rPr>
                <w:rFonts w:ascii="Gadugi" w:eastAsia="Times New Roman" w:hAnsi="Gadugi" w:cs="Segoe UI"/>
                <w:color w:val="000000"/>
                <w:sz w:val="22"/>
                <w:lang w:bidi="ar-SA"/>
              </w:rPr>
              <w:t xml:space="preserve"> (4Cs of 21</w:t>
            </w:r>
            <w:r w:rsidR="00D85483" w:rsidRPr="00D85483">
              <w:rPr>
                <w:rFonts w:ascii="Gadugi" w:eastAsia="Times New Roman" w:hAnsi="Gadugi" w:cs="Segoe UI"/>
                <w:color w:val="000000"/>
                <w:sz w:val="22"/>
                <w:vertAlign w:val="superscript"/>
                <w:lang w:bidi="ar-SA"/>
              </w:rPr>
              <w:t>st</w:t>
            </w:r>
            <w:r w:rsidR="00D85483">
              <w:rPr>
                <w:rFonts w:ascii="Gadugi" w:eastAsia="Times New Roman" w:hAnsi="Gadugi" w:cs="Segoe UI"/>
                <w:color w:val="000000"/>
                <w:sz w:val="22"/>
                <w:lang w:bidi="ar-SA"/>
              </w:rPr>
              <w:t xml:space="preserve"> Century Skills – see module 4)</w:t>
            </w:r>
            <w:r w:rsidRPr="004B357F">
              <w:rPr>
                <w:rFonts w:ascii="Gadugi" w:eastAsia="Times New Roman" w:hAnsi="Gadugi" w:cs="Segoe UI"/>
                <w:color w:val="000000"/>
                <w:sz w:val="22"/>
                <w:lang w:bidi="ar-SA"/>
              </w:rPr>
              <w:t xml:space="preserve"> in small groups.</w:t>
            </w:r>
          </w:p>
          <w:p w14:paraId="04C61C04" w14:textId="77777777" w:rsidR="004B357F" w:rsidRPr="004B357F" w:rsidRDefault="004B357F" w:rsidP="004B357F">
            <w:pPr>
              <w:textAlignment w:val="baseline"/>
              <w:rPr>
                <w:rFonts w:ascii="Gadugi" w:eastAsia="Times New Roman" w:hAnsi="Gadugi" w:cs="Segoe UI"/>
                <w:color w:val="000000"/>
                <w:sz w:val="22"/>
                <w:lang w:bidi="ar-SA"/>
              </w:rPr>
            </w:pPr>
          </w:p>
          <w:p w14:paraId="58101C88" w14:textId="3F2D7F60" w:rsidR="004B357F" w:rsidRDefault="004B357F" w:rsidP="004B357F">
            <w:pPr>
              <w:textAlignment w:val="baseline"/>
              <w:rPr>
                <w:rFonts w:ascii="Gadugi" w:eastAsia="Times New Roman" w:hAnsi="Gadugi" w:cs="Segoe UI"/>
                <w:color w:val="000000"/>
                <w:sz w:val="22"/>
                <w:lang w:bidi="ar-SA"/>
              </w:rPr>
            </w:pPr>
            <w:r w:rsidRPr="004B357F">
              <w:rPr>
                <w:rFonts w:ascii="Gadugi" w:eastAsia="Times New Roman" w:hAnsi="Gadugi" w:cs="Segoe UI"/>
                <w:b/>
                <w:bCs/>
                <w:color w:val="000000"/>
                <w:sz w:val="22"/>
                <w:lang w:bidi="ar-SA"/>
              </w:rPr>
              <w:t>Both</w:t>
            </w:r>
            <w:r w:rsidRPr="004B357F">
              <w:rPr>
                <w:rFonts w:ascii="Gadugi" w:eastAsia="Times New Roman" w:hAnsi="Gadugi" w:cs="Segoe UI"/>
                <w:color w:val="000000"/>
                <w:sz w:val="22"/>
                <w:lang w:bidi="ar-SA"/>
              </w:rPr>
              <w:t xml:space="preserve"> can involve real-life situations.</w:t>
            </w:r>
          </w:p>
          <w:p w14:paraId="4F7C4903" w14:textId="77777777" w:rsidR="004B357F" w:rsidRPr="004B357F" w:rsidRDefault="004B357F" w:rsidP="004B357F">
            <w:pPr>
              <w:textAlignment w:val="baseline"/>
              <w:rPr>
                <w:rFonts w:ascii="Gadugi" w:eastAsia="Times New Roman" w:hAnsi="Gadugi" w:cs="Segoe UI"/>
                <w:color w:val="000000"/>
                <w:sz w:val="22"/>
                <w:lang w:bidi="ar-SA"/>
              </w:rPr>
            </w:pPr>
          </w:p>
          <w:p w14:paraId="7D236C43" w14:textId="652D1B52" w:rsidR="004B357F" w:rsidRDefault="004B357F" w:rsidP="004B357F">
            <w:pPr>
              <w:textAlignment w:val="baseline"/>
              <w:rPr>
                <w:rFonts w:ascii="Gadugi" w:eastAsia="Times New Roman" w:hAnsi="Gadugi" w:cs="Segoe UI"/>
                <w:color w:val="000000"/>
                <w:sz w:val="22"/>
                <w:lang w:bidi="ar-SA"/>
              </w:rPr>
            </w:pPr>
            <w:r w:rsidRPr="004B357F">
              <w:rPr>
                <w:rFonts w:ascii="Gadugi" w:eastAsia="Times New Roman" w:hAnsi="Gadugi" w:cs="Segoe UI"/>
                <w:b/>
                <w:bCs/>
                <w:color w:val="000000"/>
                <w:sz w:val="22"/>
                <w:lang w:bidi="ar-SA"/>
              </w:rPr>
              <w:t>Both</w:t>
            </w:r>
            <w:r w:rsidRPr="004B357F">
              <w:rPr>
                <w:rFonts w:ascii="Gadugi" w:eastAsia="Times New Roman" w:hAnsi="Gadugi" w:cs="Segoe UI"/>
                <w:color w:val="000000"/>
                <w:sz w:val="22"/>
                <w:lang w:bidi="ar-SA"/>
              </w:rPr>
              <w:t xml:space="preserve"> involve learners revising and self-evaluating their progress – how are we doing? what do we need to do next or to improve?</w:t>
            </w:r>
          </w:p>
          <w:p w14:paraId="085779B1" w14:textId="1EDD6E55" w:rsidR="004B357F" w:rsidRPr="004B357F" w:rsidRDefault="004B357F" w:rsidP="004B357F">
            <w:pPr>
              <w:textAlignment w:val="baseline"/>
              <w:rPr>
                <w:rFonts w:ascii="Gadugi" w:eastAsia="Times New Roman" w:hAnsi="Gadugi" w:cs="Segoe UI"/>
                <w:color w:val="000000"/>
                <w:sz w:val="22"/>
                <w:lang w:bidi="ar-SA"/>
              </w:rPr>
            </w:pPr>
          </w:p>
          <w:p w14:paraId="3167EB09" w14:textId="701A1860" w:rsidR="004B357F" w:rsidRPr="004B357F" w:rsidRDefault="004B357F" w:rsidP="004B357F">
            <w:pPr>
              <w:textAlignment w:val="baseline"/>
              <w:rPr>
                <w:rFonts w:ascii="Gadugi" w:eastAsia="Times New Roman" w:hAnsi="Gadugi" w:cs="Segoe UI"/>
                <w:color w:val="000000"/>
                <w:sz w:val="22"/>
                <w:lang w:bidi="ar-SA"/>
              </w:rPr>
            </w:pPr>
          </w:p>
          <w:p w14:paraId="3CFCDEB8" w14:textId="5D7CA3C2" w:rsidR="004B357F" w:rsidRPr="008E734D" w:rsidRDefault="004B357F" w:rsidP="00D82B4C">
            <w:pPr>
              <w:textAlignment w:val="baseline"/>
              <w:rPr>
                <w:rFonts w:ascii="CIDFont+F3" w:hAnsi="CIDFont+F3" w:cs="CIDFont+F3"/>
                <w:color w:val="0563C2"/>
                <w:sz w:val="21"/>
                <w:szCs w:val="21"/>
                <w:lang w:bidi="ar-SA"/>
              </w:rPr>
            </w:pPr>
          </w:p>
        </w:tc>
      </w:tr>
      <w:bookmarkEnd w:id="23"/>
    </w:tbl>
    <w:p w14:paraId="0233C74D" w14:textId="77777777" w:rsidR="007C3360" w:rsidRPr="00F150B5" w:rsidRDefault="007C3360" w:rsidP="001E3F8A">
      <w:pPr>
        <w:rPr>
          <w:rFonts w:cstheme="minorHAnsi"/>
          <w:b/>
          <w:bCs/>
          <w:sz w:val="26"/>
          <w:szCs w:val="26"/>
        </w:rPr>
      </w:pPr>
    </w:p>
    <w:p w14:paraId="4D5C30DD" w14:textId="18A0A4A7" w:rsidR="007C3360" w:rsidRPr="00EE1B04" w:rsidRDefault="00E7469C" w:rsidP="001E3F8A">
      <w:pPr>
        <w:rPr>
          <w:rFonts w:asciiTheme="majorHAnsi" w:hAnsiTheme="majorHAnsi" w:cstheme="majorHAnsi"/>
          <w:b/>
          <w:bCs/>
          <w:color w:val="1F3864" w:themeColor="accent1" w:themeShade="80"/>
          <w:sz w:val="26"/>
          <w:szCs w:val="26"/>
        </w:rPr>
      </w:pPr>
      <w:r>
        <w:rPr>
          <w:rFonts w:ascii="Century Gothic" w:hAnsi="Century Gothic"/>
          <w:b/>
          <w:bCs/>
          <w:noProof/>
          <w:sz w:val="28"/>
          <w:szCs w:val="28"/>
        </w:rPr>
        <w:lastRenderedPageBreak/>
        <w:drawing>
          <wp:anchor distT="0" distB="0" distL="114300" distR="114300" simplePos="0" relativeHeight="252343296" behindDoc="1" locked="0" layoutInCell="1" allowOverlap="1" wp14:anchorId="465050D3" wp14:editId="5CE35730">
            <wp:simplePos x="0" y="0"/>
            <wp:positionH relativeFrom="page">
              <wp:align>right</wp:align>
            </wp:positionH>
            <wp:positionV relativeFrom="paragraph">
              <wp:posOffset>337</wp:posOffset>
            </wp:positionV>
            <wp:extent cx="4418965" cy="3530600"/>
            <wp:effectExtent l="0" t="0" r="635" b="0"/>
            <wp:wrapTight wrapText="bothSides">
              <wp:wrapPolygon edited="0">
                <wp:start x="8101" y="0"/>
                <wp:lineTo x="7542" y="1981"/>
                <wp:lineTo x="4935" y="2564"/>
                <wp:lineTo x="3445" y="3263"/>
                <wp:lineTo x="3445" y="3846"/>
                <wp:lineTo x="1304" y="6294"/>
                <wp:lineTo x="3445" y="9440"/>
                <wp:lineTo x="2887" y="9557"/>
                <wp:lineTo x="1024" y="10955"/>
                <wp:lineTo x="1490" y="15734"/>
                <wp:lineTo x="3725" y="16899"/>
                <wp:lineTo x="5028" y="16899"/>
                <wp:lineTo x="4935" y="18881"/>
                <wp:lineTo x="8660" y="21445"/>
                <wp:lineTo x="9312" y="21445"/>
                <wp:lineTo x="9777" y="21328"/>
                <wp:lineTo x="13688" y="20745"/>
                <wp:lineTo x="17972" y="18997"/>
                <wp:lineTo x="17692" y="16899"/>
                <wp:lineTo x="18996" y="15035"/>
                <wp:lineTo x="19834" y="15035"/>
                <wp:lineTo x="20672" y="14102"/>
                <wp:lineTo x="20672" y="13170"/>
                <wp:lineTo x="21510" y="10256"/>
                <wp:lineTo x="21324" y="10023"/>
                <wp:lineTo x="20206" y="9440"/>
                <wp:lineTo x="18996" y="7576"/>
                <wp:lineTo x="19741" y="5944"/>
                <wp:lineTo x="19741" y="5711"/>
                <wp:lineTo x="17413" y="1981"/>
                <wp:lineTo x="17506" y="1515"/>
                <wp:lineTo x="12012" y="233"/>
                <wp:lineTo x="9498" y="0"/>
                <wp:lineTo x="8101" y="0"/>
              </wp:wrapPolygon>
            </wp:wrapTight>
            <wp:docPr id="3" name="Picture 3" descr="Shap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Shape&#10;&#10;Description automatically generated with medium confidence"/>
                    <pic:cNvPicPr>
                      <a:picLocks noChangeAspect="1" noChangeArrowheads="1"/>
                    </pic:cNvPicPr>
                  </pic:nvPicPr>
                  <pic:blipFill rotWithShape="1">
                    <a:blip r:embed="rId45">
                      <a:extLst>
                        <a:ext uri="{28A0092B-C50C-407E-A947-70E740481C1C}">
                          <a14:useLocalDpi xmlns:a14="http://schemas.microsoft.com/office/drawing/2010/main" val="0"/>
                        </a:ext>
                      </a:extLst>
                    </a:blip>
                    <a:srcRect r="4476"/>
                    <a:stretch/>
                  </pic:blipFill>
                  <pic:spPr bwMode="auto">
                    <a:xfrm>
                      <a:off x="0" y="0"/>
                      <a:ext cx="4433116" cy="3542449"/>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C13DCA" w:rsidRPr="00EE1B04">
        <w:rPr>
          <w:rFonts w:asciiTheme="majorHAnsi" w:hAnsiTheme="majorHAnsi" w:cstheme="majorHAnsi"/>
          <w:b/>
          <w:bCs/>
          <w:color w:val="1F3864" w:themeColor="accent1" w:themeShade="80"/>
          <w:sz w:val="26"/>
          <w:szCs w:val="26"/>
        </w:rPr>
        <w:t> </w:t>
      </w:r>
      <w:r w:rsidR="007C3360" w:rsidRPr="00EE1B04">
        <w:rPr>
          <w:rFonts w:asciiTheme="majorHAnsi" w:hAnsiTheme="majorHAnsi" w:cstheme="majorHAnsi"/>
          <w:b/>
          <w:bCs/>
          <w:color w:val="1F3864" w:themeColor="accent1" w:themeShade="80"/>
          <w:sz w:val="26"/>
          <w:szCs w:val="26"/>
        </w:rPr>
        <w:t>4.1</w:t>
      </w:r>
      <w:r w:rsidR="00EE1B04" w:rsidRPr="00EE1B04">
        <w:rPr>
          <w:rFonts w:asciiTheme="majorHAnsi" w:hAnsiTheme="majorHAnsi" w:cstheme="majorHAnsi"/>
          <w:b/>
          <w:bCs/>
          <w:color w:val="1F3864" w:themeColor="accent1" w:themeShade="80"/>
          <w:sz w:val="26"/>
          <w:szCs w:val="26"/>
        </w:rPr>
        <w:t xml:space="preserve"> What</w:t>
      </w:r>
      <w:r w:rsidR="00D13967">
        <w:rPr>
          <w:rFonts w:asciiTheme="majorHAnsi" w:hAnsiTheme="majorHAnsi" w:cstheme="majorHAnsi"/>
          <w:b/>
          <w:bCs/>
          <w:color w:val="1F3864" w:themeColor="accent1" w:themeShade="80"/>
          <w:sz w:val="26"/>
          <w:szCs w:val="26"/>
        </w:rPr>
        <w:t xml:space="preserve"> happens with</w:t>
      </w:r>
      <w:r w:rsidR="00EE1B04" w:rsidRPr="00EE1B04">
        <w:rPr>
          <w:rFonts w:asciiTheme="majorHAnsi" w:hAnsiTheme="majorHAnsi" w:cstheme="majorHAnsi"/>
          <w:b/>
          <w:bCs/>
          <w:color w:val="1F3864" w:themeColor="accent1" w:themeShade="80"/>
          <w:sz w:val="26"/>
          <w:szCs w:val="26"/>
        </w:rPr>
        <w:t xml:space="preserve"> inquiry-based learning</w:t>
      </w:r>
      <w:r w:rsidR="00D13967">
        <w:rPr>
          <w:rFonts w:asciiTheme="majorHAnsi" w:hAnsiTheme="majorHAnsi" w:cstheme="majorHAnsi"/>
          <w:b/>
          <w:bCs/>
          <w:color w:val="1F3864" w:themeColor="accent1" w:themeShade="80"/>
          <w:sz w:val="26"/>
          <w:szCs w:val="26"/>
        </w:rPr>
        <w:t>?</w:t>
      </w:r>
    </w:p>
    <w:p w14:paraId="381C0EEC" w14:textId="03B6D89D" w:rsidR="007C3360" w:rsidRPr="00EE1B04" w:rsidRDefault="00DF6462" w:rsidP="007C3360">
      <w:pPr>
        <w:pStyle w:val="CommentText"/>
        <w:rPr>
          <w:rFonts w:ascii="Gadugi" w:hAnsi="Gadugi"/>
          <w:sz w:val="22"/>
          <w:szCs w:val="22"/>
        </w:rPr>
      </w:pPr>
      <w:r w:rsidRPr="00DF6462">
        <w:rPr>
          <w:rFonts w:ascii="Gadugi" w:hAnsi="Gadugi"/>
          <w:sz w:val="22"/>
          <w:szCs w:val="22"/>
        </w:rPr>
        <w:t>Inquiry-based learning is a form of active learning that starts by posing questions, problems</w:t>
      </w:r>
      <w:r w:rsidR="00757E4E">
        <w:rPr>
          <w:rFonts w:ascii="Gadugi" w:hAnsi="Gadugi"/>
          <w:sz w:val="22"/>
          <w:szCs w:val="22"/>
        </w:rPr>
        <w:t xml:space="preserve"> or</w:t>
      </w:r>
      <w:r w:rsidRPr="00DF6462">
        <w:rPr>
          <w:rFonts w:ascii="Gadugi" w:hAnsi="Gadugi"/>
          <w:sz w:val="22"/>
          <w:szCs w:val="22"/>
        </w:rPr>
        <w:t xml:space="preserve"> scenarios</w:t>
      </w:r>
      <w:r>
        <w:rPr>
          <w:rFonts w:ascii="Gadugi" w:hAnsi="Gadugi"/>
          <w:sz w:val="22"/>
          <w:szCs w:val="22"/>
        </w:rPr>
        <w:t xml:space="preserve">. </w:t>
      </w:r>
      <w:r w:rsidR="00090F7B" w:rsidRPr="00090F7B">
        <w:rPr>
          <w:rFonts w:ascii="Gadugi" w:hAnsi="Gadugi"/>
          <w:sz w:val="22"/>
          <w:szCs w:val="22"/>
        </w:rPr>
        <w:t>I</w:t>
      </w:r>
      <w:r w:rsidR="00090F7B">
        <w:rPr>
          <w:rFonts w:ascii="Gadugi" w:hAnsi="Gadugi"/>
          <w:sz w:val="22"/>
          <w:szCs w:val="22"/>
        </w:rPr>
        <w:t>t</w:t>
      </w:r>
      <w:r w:rsidR="00090F7B" w:rsidRPr="00090F7B">
        <w:rPr>
          <w:rFonts w:ascii="Gadugi" w:hAnsi="Gadugi"/>
          <w:sz w:val="22"/>
          <w:szCs w:val="22"/>
        </w:rPr>
        <w:t xml:space="preserve"> </w:t>
      </w:r>
      <w:r w:rsidR="004146A2">
        <w:rPr>
          <w:rFonts w:ascii="Gadugi" w:hAnsi="Gadugi"/>
          <w:sz w:val="22"/>
          <w:szCs w:val="22"/>
        </w:rPr>
        <w:t>motivates students by posing</w:t>
      </w:r>
      <w:r w:rsidR="00090F7B" w:rsidRPr="00090F7B">
        <w:rPr>
          <w:rFonts w:ascii="Gadugi" w:hAnsi="Gadugi"/>
          <w:sz w:val="22"/>
          <w:szCs w:val="22"/>
        </w:rPr>
        <w:t xml:space="preserve"> questions that are interesting to </w:t>
      </w:r>
      <w:r w:rsidR="004146A2">
        <w:rPr>
          <w:rFonts w:ascii="Gadugi" w:hAnsi="Gadugi"/>
          <w:sz w:val="22"/>
          <w:szCs w:val="22"/>
        </w:rPr>
        <w:t>them.</w:t>
      </w:r>
      <w:r w:rsidR="007C3360" w:rsidRPr="00EE1B04">
        <w:rPr>
          <w:rFonts w:ascii="Gadugi" w:hAnsi="Gadugi"/>
          <w:sz w:val="22"/>
          <w:szCs w:val="22"/>
        </w:rPr>
        <w:t xml:space="preserve"> </w:t>
      </w:r>
    </w:p>
    <w:p w14:paraId="617ED96F" w14:textId="063AC5AD" w:rsidR="002478B2" w:rsidRPr="002478B2" w:rsidRDefault="004447C2" w:rsidP="002478B2">
      <w:pPr>
        <w:pStyle w:val="CommentText"/>
        <w:rPr>
          <w:rFonts w:ascii="Gadugi" w:hAnsi="Gadugi"/>
          <w:sz w:val="22"/>
          <w:szCs w:val="22"/>
        </w:rPr>
      </w:pPr>
      <w:r>
        <w:rPr>
          <w:rFonts w:ascii="Gadugi" w:hAnsi="Gadugi"/>
          <w:sz w:val="22"/>
          <w:szCs w:val="22"/>
        </w:rPr>
        <w:t>S</w:t>
      </w:r>
      <w:r w:rsidR="007C3360" w:rsidRPr="00EE1B04">
        <w:rPr>
          <w:rFonts w:ascii="Gadugi" w:hAnsi="Gadugi"/>
          <w:sz w:val="22"/>
          <w:szCs w:val="22"/>
        </w:rPr>
        <w:t xml:space="preserve">cience </w:t>
      </w:r>
      <w:r>
        <w:rPr>
          <w:rFonts w:ascii="Gadugi" w:hAnsi="Gadugi"/>
          <w:sz w:val="22"/>
          <w:szCs w:val="22"/>
        </w:rPr>
        <w:t>is an ideal subject to use an i</w:t>
      </w:r>
      <w:r w:rsidRPr="00EE1B04">
        <w:rPr>
          <w:rFonts w:ascii="Gadugi" w:hAnsi="Gadugi"/>
          <w:sz w:val="22"/>
          <w:szCs w:val="22"/>
        </w:rPr>
        <w:t>nquiry-based</w:t>
      </w:r>
      <w:r w:rsidR="007C3360" w:rsidRPr="00EE1B04">
        <w:rPr>
          <w:rFonts w:ascii="Gadugi" w:hAnsi="Gadugi"/>
          <w:sz w:val="22"/>
          <w:szCs w:val="22"/>
        </w:rPr>
        <w:t xml:space="preserve"> learning </w:t>
      </w:r>
      <w:r>
        <w:rPr>
          <w:rFonts w:ascii="Gadugi" w:hAnsi="Gadugi"/>
          <w:sz w:val="22"/>
          <w:szCs w:val="22"/>
        </w:rPr>
        <w:t xml:space="preserve">approach. Students can be encouraged to </w:t>
      </w:r>
      <w:r w:rsidR="00F1109B">
        <w:rPr>
          <w:rFonts w:ascii="Gadugi" w:hAnsi="Gadugi"/>
          <w:sz w:val="22"/>
          <w:szCs w:val="22"/>
        </w:rPr>
        <w:t xml:space="preserve">ask questions about plants by </w:t>
      </w:r>
      <w:r w:rsidR="000841DA">
        <w:rPr>
          <w:rFonts w:ascii="Gadugi" w:hAnsi="Gadugi"/>
          <w:sz w:val="22"/>
          <w:szCs w:val="22"/>
        </w:rPr>
        <w:t>mak</w:t>
      </w:r>
      <w:r w:rsidR="00F1109B">
        <w:rPr>
          <w:rFonts w:ascii="Gadugi" w:hAnsi="Gadugi"/>
          <w:sz w:val="22"/>
          <w:szCs w:val="22"/>
        </w:rPr>
        <w:t>ing</w:t>
      </w:r>
      <w:r w:rsidR="000841DA">
        <w:rPr>
          <w:rFonts w:ascii="Gadugi" w:hAnsi="Gadugi"/>
          <w:sz w:val="22"/>
          <w:szCs w:val="22"/>
        </w:rPr>
        <w:t xml:space="preserve"> observations, sort</w:t>
      </w:r>
      <w:r w:rsidR="00F1109B">
        <w:rPr>
          <w:rFonts w:ascii="Gadugi" w:hAnsi="Gadugi"/>
          <w:sz w:val="22"/>
          <w:szCs w:val="22"/>
        </w:rPr>
        <w:t>ing</w:t>
      </w:r>
      <w:r w:rsidR="00874118">
        <w:rPr>
          <w:rFonts w:ascii="Gadugi" w:hAnsi="Gadugi"/>
          <w:sz w:val="22"/>
          <w:szCs w:val="22"/>
        </w:rPr>
        <w:t>,</w:t>
      </w:r>
      <w:r w:rsidR="000841DA">
        <w:rPr>
          <w:rFonts w:ascii="Gadugi" w:hAnsi="Gadugi"/>
          <w:sz w:val="22"/>
          <w:szCs w:val="22"/>
        </w:rPr>
        <w:t xml:space="preserve"> and classify</w:t>
      </w:r>
      <w:r w:rsidR="00F1109B">
        <w:rPr>
          <w:rFonts w:ascii="Gadugi" w:hAnsi="Gadugi"/>
          <w:sz w:val="22"/>
          <w:szCs w:val="22"/>
        </w:rPr>
        <w:t>ing</w:t>
      </w:r>
      <w:r w:rsidR="000841DA">
        <w:rPr>
          <w:rFonts w:ascii="Gadugi" w:hAnsi="Gadugi"/>
          <w:sz w:val="22"/>
          <w:szCs w:val="22"/>
        </w:rPr>
        <w:t xml:space="preserve">, </w:t>
      </w:r>
      <w:r w:rsidR="00E05C79">
        <w:rPr>
          <w:rFonts w:ascii="Gadugi" w:hAnsi="Gadugi"/>
          <w:sz w:val="22"/>
          <w:szCs w:val="22"/>
        </w:rPr>
        <w:t>look</w:t>
      </w:r>
      <w:r w:rsidR="00F1109B">
        <w:rPr>
          <w:rFonts w:ascii="Gadugi" w:hAnsi="Gadugi"/>
          <w:sz w:val="22"/>
          <w:szCs w:val="22"/>
        </w:rPr>
        <w:t>ing</w:t>
      </w:r>
      <w:r w:rsidR="00E05C79">
        <w:rPr>
          <w:rFonts w:ascii="Gadugi" w:hAnsi="Gadugi"/>
          <w:sz w:val="22"/>
          <w:szCs w:val="22"/>
        </w:rPr>
        <w:t xml:space="preserve"> for patterns</w:t>
      </w:r>
      <w:r w:rsidR="00F1109B">
        <w:rPr>
          <w:rFonts w:ascii="Gadugi" w:hAnsi="Gadugi"/>
          <w:sz w:val="22"/>
          <w:szCs w:val="22"/>
        </w:rPr>
        <w:t xml:space="preserve"> and noticing differences</w:t>
      </w:r>
      <w:r w:rsidR="00E05C79">
        <w:rPr>
          <w:rFonts w:ascii="Gadugi" w:hAnsi="Gadugi"/>
          <w:sz w:val="22"/>
          <w:szCs w:val="22"/>
        </w:rPr>
        <w:t xml:space="preserve">. If </w:t>
      </w:r>
      <w:r w:rsidR="00F1109B">
        <w:rPr>
          <w:rFonts w:ascii="Gadugi" w:hAnsi="Gadugi"/>
          <w:sz w:val="22"/>
          <w:szCs w:val="22"/>
        </w:rPr>
        <w:t>students</w:t>
      </w:r>
      <w:r w:rsidR="00E05C79">
        <w:rPr>
          <w:rFonts w:ascii="Gadugi" w:hAnsi="Gadugi"/>
          <w:sz w:val="22"/>
          <w:szCs w:val="22"/>
        </w:rPr>
        <w:t xml:space="preserve"> are given the freedom </w:t>
      </w:r>
      <w:r w:rsidR="00F1109B">
        <w:rPr>
          <w:rFonts w:ascii="Gadugi" w:hAnsi="Gadugi"/>
          <w:sz w:val="22"/>
          <w:szCs w:val="22"/>
        </w:rPr>
        <w:t xml:space="preserve">to </w:t>
      </w:r>
      <w:r w:rsidR="003755BA">
        <w:rPr>
          <w:rFonts w:ascii="Gadugi" w:hAnsi="Gadugi"/>
          <w:sz w:val="22"/>
          <w:szCs w:val="22"/>
        </w:rPr>
        <w:t xml:space="preserve">inquire from different perspectives (e.g. </w:t>
      </w:r>
      <w:r w:rsidR="00F1109B">
        <w:rPr>
          <w:rFonts w:ascii="Gadugi" w:hAnsi="Gadugi"/>
          <w:sz w:val="22"/>
          <w:szCs w:val="22"/>
        </w:rPr>
        <w:t>by</w:t>
      </w:r>
      <w:r w:rsidR="00E05C79">
        <w:rPr>
          <w:rFonts w:ascii="Gadugi" w:hAnsi="Gadugi"/>
          <w:sz w:val="22"/>
          <w:szCs w:val="22"/>
        </w:rPr>
        <w:t xml:space="preserve"> </w:t>
      </w:r>
      <w:r w:rsidR="00F3762A">
        <w:rPr>
          <w:rFonts w:ascii="Gadugi" w:hAnsi="Gadugi"/>
          <w:sz w:val="22"/>
          <w:szCs w:val="22"/>
        </w:rPr>
        <w:t>look</w:t>
      </w:r>
      <w:r w:rsidR="00F1109B">
        <w:rPr>
          <w:rFonts w:ascii="Gadugi" w:hAnsi="Gadugi"/>
          <w:sz w:val="22"/>
          <w:szCs w:val="22"/>
        </w:rPr>
        <w:t>ing</w:t>
      </w:r>
      <w:r w:rsidR="00F3762A">
        <w:rPr>
          <w:rFonts w:ascii="Gadugi" w:hAnsi="Gadugi"/>
          <w:sz w:val="22"/>
          <w:szCs w:val="22"/>
        </w:rPr>
        <w:t>, listen</w:t>
      </w:r>
      <w:r w:rsidR="00F1109B">
        <w:rPr>
          <w:rFonts w:ascii="Gadugi" w:hAnsi="Gadugi"/>
          <w:sz w:val="22"/>
          <w:szCs w:val="22"/>
        </w:rPr>
        <w:t>ing</w:t>
      </w:r>
      <w:r w:rsidR="00F3762A">
        <w:rPr>
          <w:rFonts w:ascii="Gadugi" w:hAnsi="Gadugi"/>
          <w:sz w:val="22"/>
          <w:szCs w:val="22"/>
        </w:rPr>
        <w:t>, talk</w:t>
      </w:r>
      <w:r w:rsidR="00F1109B">
        <w:rPr>
          <w:rFonts w:ascii="Gadugi" w:hAnsi="Gadugi"/>
          <w:sz w:val="22"/>
          <w:szCs w:val="22"/>
        </w:rPr>
        <w:t>ing and</w:t>
      </w:r>
      <w:r w:rsidR="00F3762A">
        <w:rPr>
          <w:rFonts w:ascii="Gadugi" w:hAnsi="Gadugi"/>
          <w:sz w:val="22"/>
          <w:szCs w:val="22"/>
        </w:rPr>
        <w:t xml:space="preserve"> touch</w:t>
      </w:r>
      <w:r w:rsidR="00F1109B">
        <w:rPr>
          <w:rFonts w:ascii="Gadugi" w:hAnsi="Gadugi"/>
          <w:sz w:val="22"/>
          <w:szCs w:val="22"/>
        </w:rPr>
        <w:t>ing</w:t>
      </w:r>
      <w:r w:rsidR="00F3762A">
        <w:rPr>
          <w:rFonts w:ascii="Gadugi" w:hAnsi="Gadugi"/>
          <w:sz w:val="22"/>
          <w:szCs w:val="22"/>
        </w:rPr>
        <w:t xml:space="preserve"> </w:t>
      </w:r>
      <w:r w:rsidR="00335B1B">
        <w:rPr>
          <w:rFonts w:ascii="Gadugi" w:hAnsi="Gadugi"/>
          <w:sz w:val="22"/>
          <w:szCs w:val="22"/>
        </w:rPr>
        <w:t>materials such as plants</w:t>
      </w:r>
      <w:r w:rsidR="000C5B0C">
        <w:rPr>
          <w:rFonts w:ascii="Gadugi" w:hAnsi="Gadugi"/>
          <w:sz w:val="22"/>
          <w:szCs w:val="22"/>
        </w:rPr>
        <w:t>)</w:t>
      </w:r>
      <w:r w:rsidR="00757E55">
        <w:rPr>
          <w:rFonts w:ascii="Gadugi" w:hAnsi="Gadugi"/>
          <w:sz w:val="22"/>
          <w:szCs w:val="22"/>
        </w:rPr>
        <w:t xml:space="preserve">, </w:t>
      </w:r>
      <w:r w:rsidR="00F1109B">
        <w:rPr>
          <w:rFonts w:ascii="Gadugi" w:hAnsi="Gadugi"/>
          <w:sz w:val="22"/>
          <w:szCs w:val="22"/>
        </w:rPr>
        <w:t>they</w:t>
      </w:r>
      <w:r w:rsidR="00757E55">
        <w:rPr>
          <w:rFonts w:ascii="Gadugi" w:hAnsi="Gadugi"/>
          <w:sz w:val="22"/>
          <w:szCs w:val="22"/>
        </w:rPr>
        <w:t xml:space="preserve"> can develop </w:t>
      </w:r>
      <w:r w:rsidR="000C5B0C">
        <w:rPr>
          <w:rFonts w:ascii="Gadugi" w:hAnsi="Gadugi"/>
          <w:sz w:val="22"/>
          <w:szCs w:val="22"/>
        </w:rPr>
        <w:t xml:space="preserve">their skills in scientific inquiry </w:t>
      </w:r>
      <w:r w:rsidR="007C3360" w:rsidRPr="00EE1B04">
        <w:rPr>
          <w:rFonts w:ascii="Gadugi" w:hAnsi="Gadugi"/>
          <w:sz w:val="22"/>
          <w:szCs w:val="22"/>
        </w:rPr>
        <w:t xml:space="preserve">and ask </w:t>
      </w:r>
      <w:r w:rsidR="000C5B0C">
        <w:rPr>
          <w:rFonts w:ascii="Gadugi" w:hAnsi="Gadugi"/>
          <w:sz w:val="22"/>
          <w:szCs w:val="22"/>
        </w:rPr>
        <w:t xml:space="preserve">more complex </w:t>
      </w:r>
      <w:r w:rsidR="007C3360" w:rsidRPr="00EE1B04">
        <w:rPr>
          <w:rFonts w:ascii="Gadugi" w:hAnsi="Gadugi"/>
          <w:sz w:val="22"/>
          <w:szCs w:val="22"/>
        </w:rPr>
        <w:t xml:space="preserve">questions. </w:t>
      </w:r>
    </w:p>
    <w:p w14:paraId="02175C0B" w14:textId="77777777" w:rsidR="004550DD" w:rsidRDefault="004550DD" w:rsidP="001E3F8A">
      <w:pPr>
        <w:rPr>
          <w:rFonts w:ascii="Gadugi" w:hAnsi="Gadugi"/>
          <w:sz w:val="18"/>
          <w:szCs w:val="18"/>
        </w:rPr>
      </w:pPr>
    </w:p>
    <w:p w14:paraId="6C48F77D" w14:textId="7E54463C" w:rsidR="00C13DCA" w:rsidRDefault="007C3360" w:rsidP="001E3F8A">
      <w:pPr>
        <w:rPr>
          <w:rFonts w:ascii="Gadugi" w:hAnsi="Gadugi"/>
          <w:sz w:val="18"/>
          <w:szCs w:val="18"/>
        </w:rPr>
      </w:pPr>
      <w:r>
        <w:rPr>
          <w:rFonts w:ascii="Gadugi" w:hAnsi="Gadugi"/>
          <w:sz w:val="18"/>
          <w:szCs w:val="18"/>
        </w:rPr>
        <w:t>Source:</w:t>
      </w:r>
      <w:r w:rsidR="004550DD">
        <w:rPr>
          <w:rFonts w:ascii="Gadugi" w:hAnsi="Gadugi"/>
          <w:sz w:val="18"/>
          <w:szCs w:val="18"/>
        </w:rPr>
        <w:t xml:space="preserve"> </w:t>
      </w:r>
      <w:hyperlink r:id="rId46" w:history="1">
        <w:r w:rsidR="004550DD" w:rsidRPr="000E4DE4">
          <w:rPr>
            <w:rStyle w:val="Hyperlink"/>
            <w:rFonts w:ascii="Gadugi" w:hAnsi="Gadugi"/>
            <w:sz w:val="18"/>
            <w:szCs w:val="18"/>
          </w:rPr>
          <w:t>https://commons.wikimedia.org/wiki/File:Inquirey_based_learning_helps_to_fascilitate_students_autonomy.png</w:t>
        </w:r>
      </w:hyperlink>
      <w:r w:rsidR="00962F75">
        <w:rPr>
          <w:rFonts w:ascii="Gadugi" w:hAnsi="Gadugi"/>
          <w:sz w:val="18"/>
          <w:szCs w:val="18"/>
        </w:rPr>
        <w:t xml:space="preserve"> </w:t>
      </w:r>
      <w:r>
        <w:rPr>
          <w:rFonts w:ascii="Gadugi" w:hAnsi="Gadugi"/>
          <w:sz w:val="18"/>
          <w:szCs w:val="18"/>
        </w:rPr>
        <w:t>(free)</w:t>
      </w:r>
    </w:p>
    <w:p w14:paraId="34E24883" w14:textId="77777777" w:rsidR="00962F75" w:rsidRDefault="00962F75" w:rsidP="00921CB9">
      <w:pPr>
        <w:textAlignment w:val="baseline"/>
        <w:rPr>
          <w:rFonts w:ascii="Calibri Light" w:eastAsia="Times New Roman" w:hAnsi="Calibri Light" w:cs="Calibri Light"/>
          <w:b/>
          <w:bCs/>
          <w:color w:val="1F3864" w:themeColor="accent1" w:themeShade="80"/>
          <w:sz w:val="26"/>
          <w:szCs w:val="26"/>
          <w:lang w:bidi="ar-SA"/>
        </w:rPr>
      </w:pPr>
    </w:p>
    <w:p w14:paraId="685CA0BD" w14:textId="544B6652" w:rsidR="00E7469C" w:rsidRPr="00FA7C1D" w:rsidRDefault="00962F75" w:rsidP="00FA7C1D">
      <w:pPr>
        <w:pStyle w:val="ListParagraph"/>
        <w:numPr>
          <w:ilvl w:val="1"/>
          <w:numId w:val="24"/>
        </w:numPr>
        <w:textAlignment w:val="baseline"/>
        <w:rPr>
          <w:rFonts w:ascii="Calibri Light" w:eastAsia="Times New Roman" w:hAnsi="Calibri Light" w:cs="Calibri Light"/>
          <w:b/>
          <w:bCs/>
          <w:color w:val="1F3864" w:themeColor="accent1" w:themeShade="80"/>
          <w:sz w:val="26"/>
          <w:szCs w:val="26"/>
          <w:lang w:bidi="ar-SA"/>
        </w:rPr>
      </w:pPr>
      <w:r>
        <w:rPr>
          <w:rFonts w:ascii="Gadugi" w:hAnsi="Gadugi" w:cs="Segoe UI"/>
          <w:noProof/>
          <w:color w:val="000000"/>
          <w:sz w:val="22"/>
          <w:lang w:bidi="ar-SA"/>
        </w:rPr>
        <w:drawing>
          <wp:anchor distT="0" distB="0" distL="114300" distR="114300" simplePos="0" relativeHeight="252345344" behindDoc="1" locked="0" layoutInCell="1" allowOverlap="1" wp14:anchorId="354171EE" wp14:editId="3340042E">
            <wp:simplePos x="0" y="0"/>
            <wp:positionH relativeFrom="column">
              <wp:posOffset>3252019</wp:posOffset>
            </wp:positionH>
            <wp:positionV relativeFrom="paragraph">
              <wp:posOffset>317644</wp:posOffset>
            </wp:positionV>
            <wp:extent cx="3354705" cy="2231390"/>
            <wp:effectExtent l="0" t="0" r="0" b="0"/>
            <wp:wrapTight wrapText="bothSides">
              <wp:wrapPolygon edited="0">
                <wp:start x="0" y="0"/>
                <wp:lineTo x="0" y="21391"/>
                <wp:lineTo x="21465" y="21391"/>
                <wp:lineTo x="21465" y="0"/>
                <wp:lineTo x="0" y="0"/>
              </wp:wrapPolygon>
            </wp:wrapTight>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47">
                      <a:extLst>
                        <a:ext uri="{28A0092B-C50C-407E-A947-70E740481C1C}">
                          <a14:useLocalDpi xmlns:a14="http://schemas.microsoft.com/office/drawing/2010/main" val="0"/>
                        </a:ext>
                      </a:extLst>
                    </a:blip>
                    <a:srcRect l="9204" t="48721" r="7159"/>
                    <a:stretch/>
                  </pic:blipFill>
                  <pic:spPr bwMode="auto">
                    <a:xfrm>
                      <a:off x="0" y="0"/>
                      <a:ext cx="3354705" cy="223139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E7469C">
        <w:rPr>
          <w:noProof/>
        </w:rPr>
        <w:drawing>
          <wp:anchor distT="0" distB="0" distL="114300" distR="114300" simplePos="0" relativeHeight="252344320" behindDoc="1" locked="0" layoutInCell="1" allowOverlap="1" wp14:anchorId="22D8EC90" wp14:editId="06F4AF84">
            <wp:simplePos x="0" y="0"/>
            <wp:positionH relativeFrom="margin">
              <wp:posOffset>-199390</wp:posOffset>
            </wp:positionH>
            <wp:positionV relativeFrom="paragraph">
              <wp:posOffset>314325</wp:posOffset>
            </wp:positionV>
            <wp:extent cx="3333115" cy="2204085"/>
            <wp:effectExtent l="0" t="0" r="635" b="5715"/>
            <wp:wrapTight wrapText="bothSides">
              <wp:wrapPolygon edited="0">
                <wp:start x="0" y="0"/>
                <wp:lineTo x="0" y="21469"/>
                <wp:lineTo x="21481" y="21469"/>
                <wp:lineTo x="21481" y="0"/>
                <wp:lineTo x="0" y="0"/>
              </wp:wrapPolygon>
            </wp:wrapTight>
            <wp:docPr id="4" name="Picture 4"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picture containing text&#10;&#10;Description automatically generated"/>
                    <pic:cNvPicPr/>
                  </pic:nvPicPr>
                  <pic:blipFill rotWithShape="1">
                    <a:blip r:embed="rId48" cstate="print">
                      <a:extLst>
                        <a:ext uri="{28A0092B-C50C-407E-A947-70E740481C1C}">
                          <a14:useLocalDpi xmlns:a14="http://schemas.microsoft.com/office/drawing/2010/main" val="0"/>
                        </a:ext>
                      </a:extLst>
                    </a:blip>
                    <a:srcRect l="9192" r="7811" b="49325"/>
                    <a:stretch/>
                  </pic:blipFill>
                  <pic:spPr bwMode="auto">
                    <a:xfrm>
                      <a:off x="0" y="0"/>
                      <a:ext cx="3333115" cy="220408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A7C1D">
        <w:rPr>
          <w:rFonts w:ascii="Calibri Light" w:eastAsia="Times New Roman" w:hAnsi="Calibri Light" w:cs="Calibri Light"/>
          <w:b/>
          <w:bCs/>
          <w:color w:val="1F3864" w:themeColor="accent1" w:themeShade="80"/>
          <w:sz w:val="26"/>
          <w:szCs w:val="26"/>
          <w:lang w:bidi="ar-SA"/>
        </w:rPr>
        <w:t xml:space="preserve"> </w:t>
      </w:r>
      <w:r w:rsidR="0024468F" w:rsidRPr="00FA7C1D">
        <w:rPr>
          <w:rFonts w:ascii="Calibri Light" w:eastAsia="Times New Roman" w:hAnsi="Calibri Light" w:cs="Calibri Light"/>
          <w:b/>
          <w:bCs/>
          <w:color w:val="1F3864" w:themeColor="accent1" w:themeShade="80"/>
          <w:sz w:val="26"/>
          <w:szCs w:val="26"/>
          <w:lang w:bidi="ar-SA"/>
        </w:rPr>
        <w:t xml:space="preserve">What </w:t>
      </w:r>
      <w:r w:rsidR="00921CB9" w:rsidRPr="00FA7C1D">
        <w:rPr>
          <w:rFonts w:ascii="Calibri Light" w:eastAsia="Times New Roman" w:hAnsi="Calibri Light" w:cs="Calibri Light"/>
          <w:b/>
          <w:bCs/>
          <w:color w:val="1F3864" w:themeColor="accent1" w:themeShade="80"/>
          <w:sz w:val="26"/>
          <w:szCs w:val="26"/>
          <w:lang w:bidi="ar-SA"/>
        </w:rPr>
        <w:t>Problem – based learning</w:t>
      </w:r>
      <w:r w:rsidR="0024468F" w:rsidRPr="00FA7C1D">
        <w:rPr>
          <w:rFonts w:ascii="Calibri Light" w:eastAsia="Times New Roman" w:hAnsi="Calibri Light" w:cs="Calibri Light"/>
          <w:b/>
          <w:bCs/>
          <w:color w:val="1F3864" w:themeColor="accent1" w:themeShade="80"/>
          <w:sz w:val="26"/>
          <w:szCs w:val="26"/>
          <w:lang w:bidi="ar-SA"/>
        </w:rPr>
        <w:t xml:space="preserve"> looks like</w:t>
      </w:r>
    </w:p>
    <w:p w14:paraId="4043865D" w14:textId="6D1E32DA" w:rsidR="00E766EC" w:rsidRPr="00013BE3" w:rsidRDefault="00B54E38" w:rsidP="00E7469C">
      <w:pPr>
        <w:textAlignment w:val="baseline"/>
        <w:rPr>
          <w:rFonts w:ascii="Gadugi" w:eastAsia="Times New Roman" w:hAnsi="Gadugi" w:cs="Segoe UI"/>
          <w:color w:val="000000"/>
          <w:sz w:val="22"/>
          <w:lang w:bidi="ar-SA"/>
        </w:rPr>
      </w:pPr>
      <w:r w:rsidRPr="00B54E38">
        <w:rPr>
          <w:rFonts w:ascii="Gadugi" w:eastAsia="Times New Roman" w:hAnsi="Gadugi" w:cs="Segoe UI"/>
          <w:color w:val="000000"/>
          <w:sz w:val="22"/>
          <w:lang w:bidi="ar-SA"/>
        </w:rPr>
        <w:t xml:space="preserve">Problem-based learning is a student-centered approach </w:t>
      </w:r>
      <w:r w:rsidR="0025544C">
        <w:rPr>
          <w:rFonts w:ascii="Gadugi" w:eastAsia="Times New Roman" w:hAnsi="Gadugi" w:cs="Segoe UI"/>
          <w:color w:val="000000"/>
          <w:sz w:val="22"/>
          <w:lang w:bidi="ar-SA"/>
        </w:rPr>
        <w:t xml:space="preserve">to learning about a </w:t>
      </w:r>
      <w:r w:rsidR="001857AB">
        <w:rPr>
          <w:rFonts w:ascii="Gadugi" w:eastAsia="Times New Roman" w:hAnsi="Gadugi" w:cs="Segoe UI"/>
          <w:color w:val="000000"/>
          <w:sz w:val="22"/>
          <w:lang w:bidi="ar-SA"/>
        </w:rPr>
        <w:t>specific subject, working to</w:t>
      </w:r>
      <w:r w:rsidRPr="00B54E38">
        <w:rPr>
          <w:rFonts w:ascii="Gadugi" w:eastAsia="Times New Roman" w:hAnsi="Gadugi" w:cs="Segoe UI"/>
          <w:color w:val="000000"/>
          <w:sz w:val="22"/>
          <w:lang w:bidi="ar-SA"/>
        </w:rPr>
        <w:t xml:space="preserve"> solve an open-ended problem. </w:t>
      </w:r>
      <w:r w:rsidR="00C508DE">
        <w:rPr>
          <w:rFonts w:ascii="Gadugi" w:eastAsia="Times New Roman" w:hAnsi="Gadugi" w:cs="Segoe UI"/>
          <w:color w:val="000000"/>
          <w:sz w:val="22"/>
          <w:lang w:bidi="ar-SA"/>
        </w:rPr>
        <w:t>It is usually carried out in groups and the</w:t>
      </w:r>
      <w:r w:rsidRPr="00B54E38">
        <w:rPr>
          <w:rFonts w:ascii="Gadugi" w:eastAsia="Times New Roman" w:hAnsi="Gadugi" w:cs="Segoe UI"/>
          <w:color w:val="000000"/>
          <w:sz w:val="22"/>
          <w:lang w:bidi="ar-SA"/>
        </w:rPr>
        <w:t xml:space="preserve"> problem </w:t>
      </w:r>
      <w:r w:rsidR="00C508DE">
        <w:rPr>
          <w:rFonts w:ascii="Gadugi" w:eastAsia="Times New Roman" w:hAnsi="Gadugi" w:cs="Segoe UI"/>
          <w:color w:val="000000"/>
          <w:sz w:val="22"/>
          <w:lang w:bidi="ar-SA"/>
        </w:rPr>
        <w:t xml:space="preserve">(often presented by a teacher) </w:t>
      </w:r>
      <w:r w:rsidRPr="00B54E38">
        <w:rPr>
          <w:rFonts w:ascii="Gadugi" w:eastAsia="Times New Roman" w:hAnsi="Gadugi" w:cs="Segoe UI"/>
          <w:color w:val="000000"/>
          <w:sz w:val="22"/>
          <w:lang w:bidi="ar-SA"/>
        </w:rPr>
        <w:t xml:space="preserve">is </w:t>
      </w:r>
      <w:r w:rsidR="00C508DE">
        <w:rPr>
          <w:rFonts w:ascii="Gadugi" w:eastAsia="Times New Roman" w:hAnsi="Gadugi" w:cs="Segoe UI"/>
          <w:color w:val="000000"/>
          <w:sz w:val="22"/>
          <w:lang w:bidi="ar-SA"/>
        </w:rPr>
        <w:t xml:space="preserve">the motivator. </w:t>
      </w:r>
      <w:r w:rsidR="0096404C">
        <w:rPr>
          <w:rFonts w:ascii="Gadugi" w:eastAsia="Times New Roman" w:hAnsi="Gadugi" w:cs="Segoe UI"/>
          <w:color w:val="000000"/>
          <w:sz w:val="22"/>
          <w:lang w:bidi="ar-SA"/>
        </w:rPr>
        <w:t>Lear</w:t>
      </w:r>
      <w:r w:rsidR="00B14358">
        <w:rPr>
          <w:rFonts w:ascii="Gadugi" w:eastAsia="Times New Roman" w:hAnsi="Gadugi" w:cs="Segoe UI"/>
          <w:color w:val="000000"/>
          <w:sz w:val="22"/>
          <w:lang w:bidi="ar-SA"/>
        </w:rPr>
        <w:t>n</w:t>
      </w:r>
      <w:r w:rsidR="0096404C">
        <w:rPr>
          <w:rFonts w:ascii="Gadugi" w:eastAsia="Times New Roman" w:hAnsi="Gadugi" w:cs="Segoe UI"/>
          <w:color w:val="000000"/>
          <w:sz w:val="22"/>
          <w:lang w:bidi="ar-SA"/>
        </w:rPr>
        <w:t xml:space="preserve">ers </w:t>
      </w:r>
      <w:r w:rsidR="00B14358">
        <w:rPr>
          <w:rFonts w:ascii="Gadugi" w:eastAsia="Times New Roman" w:hAnsi="Gadugi" w:cs="Segoe UI"/>
          <w:color w:val="000000"/>
          <w:sz w:val="22"/>
          <w:lang w:bidi="ar-SA"/>
        </w:rPr>
        <w:t>will s</w:t>
      </w:r>
      <w:r w:rsidR="00810EDC">
        <w:rPr>
          <w:rFonts w:ascii="Gadugi" w:eastAsia="Times New Roman" w:hAnsi="Gadugi" w:cs="Segoe UI"/>
          <w:color w:val="000000"/>
          <w:sz w:val="22"/>
          <w:lang w:bidi="ar-SA"/>
        </w:rPr>
        <w:t>pend time e</w:t>
      </w:r>
      <w:r w:rsidR="0096404C" w:rsidRPr="0096404C">
        <w:rPr>
          <w:rFonts w:ascii="Gadugi" w:eastAsia="Times New Roman" w:hAnsi="Gadugi" w:cs="Segoe UI"/>
          <w:color w:val="000000"/>
          <w:sz w:val="22"/>
          <w:lang w:bidi="ar-SA"/>
        </w:rPr>
        <w:t>xamin</w:t>
      </w:r>
      <w:r w:rsidR="00810EDC">
        <w:rPr>
          <w:rFonts w:ascii="Gadugi" w:eastAsia="Times New Roman" w:hAnsi="Gadugi" w:cs="Segoe UI"/>
          <w:color w:val="000000"/>
          <w:sz w:val="22"/>
          <w:lang w:bidi="ar-SA"/>
        </w:rPr>
        <w:t>ing</w:t>
      </w:r>
      <w:r w:rsidR="0096404C" w:rsidRPr="0096404C">
        <w:rPr>
          <w:rFonts w:ascii="Gadugi" w:eastAsia="Times New Roman" w:hAnsi="Gadugi" w:cs="Segoe UI"/>
          <w:color w:val="000000"/>
          <w:sz w:val="22"/>
          <w:lang w:bidi="ar-SA"/>
        </w:rPr>
        <w:t xml:space="preserve"> and defin</w:t>
      </w:r>
      <w:r w:rsidR="00810EDC">
        <w:rPr>
          <w:rFonts w:ascii="Gadugi" w:eastAsia="Times New Roman" w:hAnsi="Gadugi" w:cs="Segoe UI"/>
          <w:color w:val="000000"/>
          <w:sz w:val="22"/>
          <w:lang w:bidi="ar-SA"/>
        </w:rPr>
        <w:t>ing</w:t>
      </w:r>
      <w:r w:rsidR="0096404C" w:rsidRPr="0096404C">
        <w:rPr>
          <w:rFonts w:ascii="Gadugi" w:eastAsia="Times New Roman" w:hAnsi="Gadugi" w:cs="Segoe UI"/>
          <w:color w:val="000000"/>
          <w:sz w:val="22"/>
          <w:lang w:bidi="ar-SA"/>
        </w:rPr>
        <w:t xml:space="preserve"> the problem</w:t>
      </w:r>
      <w:r w:rsidR="00810EDC">
        <w:rPr>
          <w:rFonts w:ascii="Gadugi" w:eastAsia="Times New Roman" w:hAnsi="Gadugi" w:cs="Segoe UI"/>
          <w:color w:val="000000"/>
          <w:sz w:val="22"/>
          <w:lang w:bidi="ar-SA"/>
        </w:rPr>
        <w:t xml:space="preserve"> to e</w:t>
      </w:r>
      <w:r w:rsidR="0096404C" w:rsidRPr="0096404C">
        <w:rPr>
          <w:rFonts w:ascii="Gadugi" w:eastAsia="Times New Roman" w:hAnsi="Gadugi" w:cs="Segoe UI"/>
          <w:color w:val="000000"/>
          <w:sz w:val="22"/>
          <w:lang w:bidi="ar-SA"/>
        </w:rPr>
        <w:t>xplore what the</w:t>
      </w:r>
      <w:r w:rsidR="00810EDC">
        <w:rPr>
          <w:rFonts w:ascii="Gadugi" w:eastAsia="Times New Roman" w:hAnsi="Gadugi" w:cs="Segoe UI"/>
          <w:color w:val="000000"/>
          <w:sz w:val="22"/>
          <w:lang w:bidi="ar-SA"/>
        </w:rPr>
        <w:t xml:space="preserve"> group</w:t>
      </w:r>
      <w:r w:rsidR="0096404C" w:rsidRPr="0096404C">
        <w:rPr>
          <w:rFonts w:ascii="Gadugi" w:eastAsia="Times New Roman" w:hAnsi="Gadugi" w:cs="Segoe UI"/>
          <w:color w:val="000000"/>
          <w:sz w:val="22"/>
          <w:lang w:bidi="ar-SA"/>
        </w:rPr>
        <w:t xml:space="preserve"> already know about </w:t>
      </w:r>
      <w:r w:rsidR="00810EDC">
        <w:rPr>
          <w:rFonts w:ascii="Gadugi" w:eastAsia="Times New Roman" w:hAnsi="Gadugi" w:cs="Segoe UI"/>
          <w:color w:val="000000"/>
          <w:sz w:val="22"/>
          <w:lang w:bidi="ar-SA"/>
        </w:rPr>
        <w:t>it. This highlights what th</w:t>
      </w:r>
      <w:r w:rsidR="00013BE3">
        <w:rPr>
          <w:rFonts w:ascii="Gadugi" w:eastAsia="Times New Roman" w:hAnsi="Gadugi" w:cs="Segoe UI"/>
          <w:color w:val="000000"/>
          <w:sz w:val="22"/>
          <w:lang w:bidi="ar-SA"/>
        </w:rPr>
        <w:t xml:space="preserve">e group will need to find out/learn </w:t>
      </w:r>
      <w:r w:rsidR="0096404C" w:rsidRPr="0096404C">
        <w:rPr>
          <w:rFonts w:ascii="Gadugi" w:eastAsia="Times New Roman" w:hAnsi="Gadugi" w:cs="Segoe UI"/>
          <w:color w:val="000000"/>
          <w:sz w:val="22"/>
          <w:lang w:bidi="ar-SA"/>
        </w:rPr>
        <w:t xml:space="preserve">and </w:t>
      </w:r>
      <w:r w:rsidR="00C072E8">
        <w:rPr>
          <w:rFonts w:ascii="Gadugi" w:eastAsia="Times New Roman" w:hAnsi="Gadugi" w:cs="Segoe UI"/>
          <w:color w:val="000000"/>
          <w:sz w:val="22"/>
          <w:lang w:bidi="ar-SA"/>
        </w:rPr>
        <w:t xml:space="preserve">help them to identify </w:t>
      </w:r>
      <w:r w:rsidR="0096404C" w:rsidRPr="0096404C">
        <w:rPr>
          <w:rFonts w:ascii="Gadugi" w:eastAsia="Times New Roman" w:hAnsi="Gadugi" w:cs="Segoe UI"/>
          <w:color w:val="000000"/>
          <w:sz w:val="22"/>
          <w:lang w:bidi="ar-SA"/>
        </w:rPr>
        <w:t>where they can acquire the information and tools ne</w:t>
      </w:r>
      <w:r w:rsidR="00C072E8">
        <w:rPr>
          <w:rFonts w:ascii="Gadugi" w:eastAsia="Times New Roman" w:hAnsi="Gadugi" w:cs="Segoe UI"/>
          <w:color w:val="000000"/>
          <w:sz w:val="22"/>
          <w:lang w:bidi="ar-SA"/>
        </w:rPr>
        <w:t>eded</w:t>
      </w:r>
      <w:r w:rsidR="0096404C" w:rsidRPr="0096404C">
        <w:rPr>
          <w:rFonts w:ascii="Gadugi" w:eastAsia="Times New Roman" w:hAnsi="Gadugi" w:cs="Segoe UI"/>
          <w:color w:val="000000"/>
          <w:sz w:val="22"/>
          <w:lang w:bidi="ar-SA"/>
        </w:rPr>
        <w:t xml:space="preserve"> to solve the problem.</w:t>
      </w:r>
      <w:r w:rsidR="00013BE3">
        <w:rPr>
          <w:rFonts w:ascii="Gadugi" w:eastAsia="Times New Roman" w:hAnsi="Gadugi" w:cs="Segoe UI"/>
          <w:color w:val="000000"/>
          <w:sz w:val="22"/>
          <w:lang w:bidi="ar-SA"/>
        </w:rPr>
        <w:t xml:space="preserve"> </w:t>
      </w:r>
      <w:r w:rsidR="00C072E8">
        <w:rPr>
          <w:rFonts w:ascii="Gadugi" w:eastAsia="Times New Roman" w:hAnsi="Gadugi" w:cs="Segoe UI"/>
          <w:color w:val="000000"/>
          <w:sz w:val="22"/>
          <w:lang w:bidi="ar-SA"/>
        </w:rPr>
        <w:t>The group then e</w:t>
      </w:r>
      <w:r w:rsidR="0096404C" w:rsidRPr="0096404C">
        <w:rPr>
          <w:rFonts w:ascii="Gadugi" w:eastAsia="Times New Roman" w:hAnsi="Gadugi" w:cs="Segoe UI"/>
          <w:color w:val="000000"/>
          <w:sz w:val="22"/>
          <w:lang w:bidi="ar-SA"/>
        </w:rPr>
        <w:t>valuate</w:t>
      </w:r>
      <w:r w:rsidR="00C072E8">
        <w:rPr>
          <w:rFonts w:ascii="Gadugi" w:eastAsia="Times New Roman" w:hAnsi="Gadugi" w:cs="Segoe UI"/>
          <w:color w:val="000000"/>
          <w:sz w:val="22"/>
          <w:lang w:bidi="ar-SA"/>
        </w:rPr>
        <w:t>s</w:t>
      </w:r>
      <w:r w:rsidR="0096404C" w:rsidRPr="0096404C">
        <w:rPr>
          <w:rFonts w:ascii="Gadugi" w:eastAsia="Times New Roman" w:hAnsi="Gadugi" w:cs="Segoe UI"/>
          <w:color w:val="000000"/>
          <w:sz w:val="22"/>
          <w:lang w:bidi="ar-SA"/>
        </w:rPr>
        <w:t xml:space="preserve"> possible ways to solve the problem</w:t>
      </w:r>
      <w:r w:rsidR="00C072E8">
        <w:rPr>
          <w:rFonts w:ascii="Gadugi" w:eastAsia="Times New Roman" w:hAnsi="Gadugi" w:cs="Segoe UI"/>
          <w:color w:val="000000"/>
          <w:sz w:val="22"/>
          <w:lang w:bidi="ar-SA"/>
        </w:rPr>
        <w:t xml:space="preserve"> and work together to s</w:t>
      </w:r>
      <w:r w:rsidR="0096404C" w:rsidRPr="0096404C">
        <w:rPr>
          <w:rFonts w:ascii="Gadugi" w:eastAsia="Times New Roman" w:hAnsi="Gadugi" w:cs="Segoe UI"/>
          <w:color w:val="000000"/>
          <w:sz w:val="22"/>
          <w:lang w:bidi="ar-SA"/>
        </w:rPr>
        <w:t>olve the problem.</w:t>
      </w:r>
      <w:r w:rsidR="00013BE3">
        <w:rPr>
          <w:rFonts w:ascii="Gadugi" w:eastAsia="Times New Roman" w:hAnsi="Gadugi" w:cs="Segoe UI"/>
          <w:color w:val="000000"/>
          <w:sz w:val="22"/>
          <w:lang w:bidi="ar-SA"/>
        </w:rPr>
        <w:t xml:space="preserve"> </w:t>
      </w:r>
      <w:r w:rsidR="00395882">
        <w:rPr>
          <w:rFonts w:ascii="Gadugi" w:eastAsia="Times New Roman" w:hAnsi="Gadugi" w:cs="Segoe UI"/>
          <w:color w:val="000000"/>
          <w:sz w:val="22"/>
          <w:lang w:bidi="ar-SA"/>
        </w:rPr>
        <w:t>The group then r</w:t>
      </w:r>
      <w:r w:rsidR="0096404C" w:rsidRPr="0096404C">
        <w:rPr>
          <w:rFonts w:ascii="Gadugi" w:eastAsia="Times New Roman" w:hAnsi="Gadugi" w:cs="Segoe UI"/>
          <w:color w:val="000000"/>
          <w:sz w:val="22"/>
          <w:lang w:bidi="ar-SA"/>
        </w:rPr>
        <w:t>eport</w:t>
      </w:r>
      <w:r w:rsidR="00395882">
        <w:rPr>
          <w:rFonts w:ascii="Gadugi" w:eastAsia="Times New Roman" w:hAnsi="Gadugi" w:cs="Segoe UI"/>
          <w:color w:val="000000"/>
          <w:sz w:val="22"/>
          <w:lang w:bidi="ar-SA"/>
        </w:rPr>
        <w:t>s</w:t>
      </w:r>
      <w:r w:rsidR="0096404C" w:rsidRPr="0096404C">
        <w:rPr>
          <w:rFonts w:ascii="Gadugi" w:eastAsia="Times New Roman" w:hAnsi="Gadugi" w:cs="Segoe UI"/>
          <w:color w:val="000000"/>
          <w:sz w:val="22"/>
          <w:lang w:bidi="ar-SA"/>
        </w:rPr>
        <w:t xml:space="preserve"> on their findings</w:t>
      </w:r>
      <w:r w:rsidR="00395882">
        <w:rPr>
          <w:rFonts w:ascii="Gadugi" w:eastAsia="Times New Roman" w:hAnsi="Gadugi" w:cs="Segoe UI"/>
          <w:color w:val="000000"/>
          <w:sz w:val="22"/>
          <w:lang w:bidi="ar-SA"/>
        </w:rPr>
        <w:t xml:space="preserve"> to the rest of the class</w:t>
      </w:r>
      <w:r w:rsidR="0096404C" w:rsidRPr="0096404C">
        <w:rPr>
          <w:rFonts w:ascii="Gadugi" w:eastAsia="Times New Roman" w:hAnsi="Gadugi" w:cs="Segoe UI"/>
          <w:color w:val="000000"/>
          <w:sz w:val="22"/>
          <w:lang w:bidi="ar-SA"/>
        </w:rPr>
        <w:t>.</w:t>
      </w:r>
    </w:p>
    <w:p w14:paraId="0C87BFED" w14:textId="70B08DF9" w:rsidR="00E7469C" w:rsidRPr="00E766EC" w:rsidRDefault="00E766EC" w:rsidP="00E7469C">
      <w:pPr>
        <w:textAlignment w:val="baseline"/>
        <w:rPr>
          <w:rFonts w:ascii="Gadugi" w:eastAsia="Times New Roman" w:hAnsi="Gadugi" w:cs="Segoe UI"/>
          <w:color w:val="000000"/>
          <w:sz w:val="18"/>
          <w:szCs w:val="18"/>
          <w:lang w:bidi="ar-SA"/>
        </w:rPr>
      </w:pPr>
      <w:r w:rsidRPr="00E766EC">
        <w:rPr>
          <w:rFonts w:ascii="Gadugi" w:eastAsia="Times New Roman" w:hAnsi="Gadugi" w:cs="Segoe UI"/>
          <w:color w:val="000000"/>
          <w:sz w:val="18"/>
          <w:szCs w:val="18"/>
          <w:lang w:bidi="ar-SA"/>
        </w:rPr>
        <w:t xml:space="preserve">Source: </w:t>
      </w:r>
      <w:hyperlink r:id="rId49" w:history="1">
        <w:r w:rsidRPr="00E766EC">
          <w:rPr>
            <w:rStyle w:val="Hyperlink"/>
            <w:rFonts w:ascii="Gadugi" w:eastAsia="Times New Roman" w:hAnsi="Gadugi" w:cs="Segoe UI"/>
            <w:sz w:val="18"/>
            <w:szCs w:val="18"/>
            <w:lang w:bidi="ar-SA"/>
          </w:rPr>
          <w:t>https://commons.wikimedia.org/wiki/File:T_vs_PBL.png</w:t>
        </w:r>
      </w:hyperlink>
      <w:r w:rsidRPr="00E766EC">
        <w:rPr>
          <w:rFonts w:ascii="Gadugi" w:eastAsia="Times New Roman" w:hAnsi="Gadugi" w:cs="Segoe UI"/>
          <w:color w:val="000000"/>
          <w:sz w:val="18"/>
          <w:szCs w:val="18"/>
          <w:lang w:bidi="ar-SA"/>
        </w:rPr>
        <w:t xml:space="preserve"> (free)</w:t>
      </w:r>
    </w:p>
    <w:p w14:paraId="47C77A3C" w14:textId="1903A191" w:rsidR="007C3360" w:rsidRPr="007C3360" w:rsidRDefault="007C3360" w:rsidP="007C3360">
      <w:pPr>
        <w:rPr>
          <w:rFonts w:ascii="Gadugi" w:hAnsi="Gadugi"/>
          <w:sz w:val="18"/>
          <w:szCs w:val="18"/>
        </w:rPr>
      </w:pPr>
    </w:p>
    <w:tbl>
      <w:tblPr>
        <w:tblStyle w:val="TableGrid"/>
        <w:tblW w:w="9918" w:type="dxa"/>
        <w:tblLook w:val="04A0" w:firstRow="1" w:lastRow="0" w:firstColumn="1" w:lastColumn="0" w:noHBand="0" w:noVBand="1"/>
      </w:tblPr>
      <w:tblGrid>
        <w:gridCol w:w="9918"/>
      </w:tblGrid>
      <w:tr w:rsidR="00F150B5" w:rsidRPr="00AA5EC4" w14:paraId="2EB5D5A0" w14:textId="77777777" w:rsidTr="00B81AEA">
        <w:trPr>
          <w:trHeight w:val="1586"/>
        </w:trPr>
        <w:tc>
          <w:tcPr>
            <w:tcW w:w="9918" w:type="dxa"/>
            <w:shd w:val="clear" w:color="auto" w:fill="E2EFD9" w:themeFill="accent6" w:themeFillTint="33"/>
          </w:tcPr>
          <w:p w14:paraId="2F71FE7D" w14:textId="579FB84D" w:rsidR="00F150B5" w:rsidRPr="005029F0" w:rsidRDefault="00F150B5" w:rsidP="00B81AEA">
            <w:pPr>
              <w:pStyle w:val="Heading1"/>
              <w:outlineLvl w:val="0"/>
              <w:rPr>
                <w:b/>
                <w:bCs/>
                <w:sz w:val="28"/>
                <w:szCs w:val="28"/>
                <w:lang w:val="en-US" w:eastAsia="en-GB" w:bidi="ar-SA"/>
              </w:rPr>
            </w:pPr>
            <w:r w:rsidRPr="005029F0">
              <w:rPr>
                <w:noProof/>
                <w:sz w:val="28"/>
                <w:szCs w:val="28"/>
              </w:rPr>
              <w:lastRenderedPageBreak/>
              <w:drawing>
                <wp:anchor distT="0" distB="0" distL="114300" distR="114300" simplePos="0" relativeHeight="252196864" behindDoc="0" locked="0" layoutInCell="1" allowOverlap="1" wp14:anchorId="10D11E57" wp14:editId="4185A075">
                  <wp:simplePos x="0" y="0"/>
                  <wp:positionH relativeFrom="column">
                    <wp:posOffset>5292725</wp:posOffset>
                  </wp:positionH>
                  <wp:positionV relativeFrom="paragraph">
                    <wp:posOffset>-188595</wp:posOffset>
                  </wp:positionV>
                  <wp:extent cx="940435" cy="1221071"/>
                  <wp:effectExtent l="0" t="0" r="0" b="0"/>
                  <wp:wrapNone/>
                  <wp:docPr id="472" name="Picture 472"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2" name="Picture 472" descr="Shape, arrow&#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953729" cy="1238332"/>
                          </a:xfrm>
                          <a:prstGeom prst="rect">
                            <a:avLst/>
                          </a:prstGeom>
                          <a:noFill/>
                        </pic:spPr>
                      </pic:pic>
                    </a:graphicData>
                  </a:graphic>
                  <wp14:sizeRelH relativeFrom="margin">
                    <wp14:pctWidth>0</wp14:pctWidth>
                  </wp14:sizeRelH>
                  <wp14:sizeRelV relativeFrom="margin">
                    <wp14:pctHeight>0</wp14:pctHeight>
                  </wp14:sizeRelV>
                </wp:anchor>
              </w:drawing>
            </w:r>
            <w:r w:rsidRPr="005029F0">
              <w:rPr>
                <w:b/>
                <w:bCs/>
                <w:sz w:val="28"/>
                <w:szCs w:val="28"/>
                <w:lang w:val="en-US" w:eastAsia="en-GB" w:bidi="ar-SA"/>
              </w:rPr>
              <w:t xml:space="preserve">Activity </w:t>
            </w:r>
            <w:r w:rsidR="00085A42">
              <w:rPr>
                <w:b/>
                <w:bCs/>
                <w:sz w:val="28"/>
                <w:szCs w:val="28"/>
                <w:lang w:val="en-US" w:eastAsia="en-GB" w:bidi="ar-SA"/>
              </w:rPr>
              <w:t>7</w:t>
            </w:r>
            <w:r w:rsidRPr="005029F0">
              <w:rPr>
                <w:b/>
                <w:bCs/>
                <w:sz w:val="28"/>
                <w:szCs w:val="28"/>
                <w:lang w:val="en-US" w:eastAsia="en-GB" w:bidi="ar-SA"/>
              </w:rPr>
              <w:t>.</w:t>
            </w:r>
            <w:r>
              <w:rPr>
                <w:b/>
                <w:bCs/>
                <w:sz w:val="28"/>
                <w:szCs w:val="28"/>
                <w:lang w:val="en-US" w:eastAsia="en-GB" w:bidi="ar-SA"/>
              </w:rPr>
              <w:t>6</w:t>
            </w:r>
            <w:r w:rsidRPr="005029F0">
              <w:rPr>
                <w:b/>
                <w:bCs/>
                <w:sz w:val="28"/>
                <w:szCs w:val="28"/>
                <w:lang w:val="en-US" w:eastAsia="en-GB" w:bidi="ar-SA"/>
              </w:rPr>
              <w:t xml:space="preserve"> – </w:t>
            </w:r>
            <w:r w:rsidR="00530BE8">
              <w:rPr>
                <w:b/>
                <w:bCs/>
                <w:sz w:val="28"/>
                <w:szCs w:val="28"/>
                <w:lang w:val="en-US" w:eastAsia="en-GB" w:bidi="ar-SA"/>
              </w:rPr>
              <w:t>I</w:t>
            </w:r>
            <w:r w:rsidRPr="000C6905">
              <w:rPr>
                <w:b/>
                <w:bCs/>
                <w:sz w:val="28"/>
                <w:szCs w:val="28"/>
                <w:lang w:val="en-US" w:eastAsia="en-GB" w:bidi="ar-SA"/>
              </w:rPr>
              <w:t>nquiry</w:t>
            </w:r>
            <w:r w:rsidR="00530BE8">
              <w:rPr>
                <w:b/>
                <w:bCs/>
                <w:sz w:val="28"/>
                <w:szCs w:val="28"/>
                <w:lang w:val="en-US" w:eastAsia="en-GB" w:bidi="ar-SA"/>
              </w:rPr>
              <w:t>-based</w:t>
            </w:r>
            <w:r w:rsidRPr="000C6905">
              <w:rPr>
                <w:b/>
                <w:bCs/>
                <w:sz w:val="28"/>
                <w:szCs w:val="28"/>
                <w:lang w:val="en-US" w:eastAsia="en-GB" w:bidi="ar-SA"/>
              </w:rPr>
              <w:t xml:space="preserve"> </w:t>
            </w:r>
            <w:r w:rsidR="00530BE8">
              <w:rPr>
                <w:b/>
                <w:bCs/>
                <w:sz w:val="28"/>
                <w:szCs w:val="28"/>
                <w:lang w:val="en-US" w:eastAsia="en-GB" w:bidi="ar-SA"/>
              </w:rPr>
              <w:t>or</w:t>
            </w:r>
            <w:r w:rsidRPr="000C6905">
              <w:rPr>
                <w:b/>
                <w:bCs/>
                <w:sz w:val="28"/>
                <w:szCs w:val="28"/>
                <w:lang w:val="en-US" w:eastAsia="en-GB" w:bidi="ar-SA"/>
              </w:rPr>
              <w:t xml:space="preserve"> problem-based learning?</w:t>
            </w:r>
            <w:r w:rsidR="001049F2">
              <w:rPr>
                <w:b/>
                <w:bCs/>
                <w:sz w:val="28"/>
                <w:szCs w:val="28"/>
                <w:lang w:val="en-US" w:eastAsia="en-GB" w:bidi="ar-SA"/>
              </w:rPr>
              <w:t xml:space="preserve"> </w:t>
            </w:r>
            <w:r w:rsidR="0025572A">
              <w:rPr>
                <w:b/>
                <w:bCs/>
                <w:sz w:val="28"/>
                <w:szCs w:val="28"/>
                <w:lang w:val="en-US" w:eastAsia="en-GB" w:bidi="ar-SA"/>
              </w:rPr>
              <w:t>(30 minutes)</w:t>
            </w:r>
          </w:p>
          <w:p w14:paraId="433CBB2E" w14:textId="77777777" w:rsidR="00F150B5" w:rsidRPr="009D5718" w:rsidRDefault="00F150B5" w:rsidP="00B81AEA">
            <w:pPr>
              <w:autoSpaceDE w:val="0"/>
              <w:autoSpaceDN w:val="0"/>
              <w:adjustRightInd w:val="0"/>
              <w:rPr>
                <w:rFonts w:ascii="Gadugi" w:hAnsi="Gadugi" w:cs="Calibri"/>
                <w:color w:val="000000" w:themeColor="text1"/>
                <w:kern w:val="1"/>
                <w:lang w:val="en-US" w:eastAsia="en-GB" w:bidi="ar-SA"/>
              </w:rPr>
            </w:pPr>
          </w:p>
          <w:p w14:paraId="0BE5AF47" w14:textId="48451E49" w:rsidR="00F150B5" w:rsidRDefault="00F150B5" w:rsidP="00B81AEA">
            <w:pPr>
              <w:autoSpaceDE w:val="0"/>
              <w:autoSpaceDN w:val="0"/>
              <w:adjustRightInd w:val="0"/>
              <w:rPr>
                <w:rFonts w:ascii="Gadugi" w:hAnsi="Gadugi" w:cs="Calibri"/>
                <w:color w:val="000000" w:themeColor="text1"/>
                <w:kern w:val="1"/>
                <w:sz w:val="22"/>
                <w:lang w:val="en-US" w:eastAsia="en-GB" w:bidi="ar-SA"/>
              </w:rPr>
            </w:pPr>
            <w:r w:rsidRPr="009D5718">
              <w:rPr>
                <w:rFonts w:ascii="Gadugi" w:hAnsi="Gadugi" w:cs="Calibri"/>
                <w:color w:val="000000" w:themeColor="text1"/>
                <w:kern w:val="1"/>
                <w:sz w:val="22"/>
                <w:lang w:val="en-US" w:eastAsia="en-GB" w:bidi="ar-SA"/>
              </w:rPr>
              <w:t xml:space="preserve">In the previous reading </w:t>
            </w:r>
            <w:r w:rsidR="00AD7845">
              <w:rPr>
                <w:rFonts w:ascii="Gadugi" w:hAnsi="Gadugi" w:cs="Calibri"/>
                <w:color w:val="000000" w:themeColor="text1"/>
                <w:kern w:val="1"/>
                <w:sz w:val="22"/>
                <w:lang w:val="en-US" w:eastAsia="en-GB" w:bidi="ar-SA"/>
              </w:rPr>
              <w:t xml:space="preserve">passage </w:t>
            </w:r>
            <w:r w:rsidRPr="009D5718">
              <w:rPr>
                <w:rFonts w:ascii="Gadugi" w:hAnsi="Gadugi" w:cs="Calibri"/>
                <w:color w:val="000000" w:themeColor="text1"/>
                <w:kern w:val="1"/>
                <w:sz w:val="22"/>
                <w:lang w:val="en-US" w:eastAsia="en-GB" w:bidi="ar-SA"/>
              </w:rPr>
              <w:t xml:space="preserve">you learnt about </w:t>
            </w:r>
            <w:r>
              <w:rPr>
                <w:rFonts w:ascii="Gadugi" w:hAnsi="Gadugi" w:cs="Calibri"/>
                <w:color w:val="000000" w:themeColor="text1"/>
                <w:kern w:val="1"/>
                <w:sz w:val="22"/>
                <w:lang w:val="en-US" w:eastAsia="en-GB" w:bidi="ar-SA"/>
              </w:rPr>
              <w:t>inquiry and problem based</w:t>
            </w:r>
            <w:r w:rsidRPr="009D5718">
              <w:rPr>
                <w:rFonts w:ascii="Gadugi" w:hAnsi="Gadugi" w:cs="Calibri"/>
                <w:color w:val="000000" w:themeColor="text1"/>
                <w:kern w:val="1"/>
                <w:sz w:val="22"/>
                <w:lang w:val="en-US" w:eastAsia="en-GB" w:bidi="ar-SA"/>
              </w:rPr>
              <w:t xml:space="preserve"> learning. </w:t>
            </w:r>
          </w:p>
          <w:p w14:paraId="0581E8ED" w14:textId="77777777" w:rsidR="00F150B5" w:rsidRDefault="00F150B5" w:rsidP="00B81AEA">
            <w:pPr>
              <w:autoSpaceDE w:val="0"/>
              <w:autoSpaceDN w:val="0"/>
              <w:adjustRightInd w:val="0"/>
              <w:rPr>
                <w:rFonts w:ascii="Gadugi" w:hAnsi="Gadugi" w:cs="Calibri"/>
                <w:color w:val="000000" w:themeColor="text1"/>
                <w:kern w:val="1"/>
                <w:sz w:val="22"/>
                <w:lang w:val="en-US" w:eastAsia="en-GB" w:bidi="ar-SA"/>
              </w:rPr>
            </w:pPr>
          </w:p>
          <w:p w14:paraId="63D16D10" w14:textId="3AADED9D" w:rsidR="00F150B5" w:rsidRPr="00AE3AC7" w:rsidRDefault="00F150B5" w:rsidP="00B81AEA">
            <w:pPr>
              <w:autoSpaceDE w:val="0"/>
              <w:autoSpaceDN w:val="0"/>
              <w:adjustRightInd w:val="0"/>
              <w:rPr>
                <w:rFonts w:ascii="Gadugi" w:hAnsi="Gadugi"/>
                <w:sz w:val="22"/>
                <w:lang w:val="en-US"/>
              </w:rPr>
            </w:pPr>
            <w:r w:rsidRPr="00AE3AC7">
              <w:rPr>
                <w:rFonts w:ascii="Gadugi" w:hAnsi="Gadugi"/>
                <w:sz w:val="22"/>
                <w:lang w:val="en-US"/>
              </w:rPr>
              <w:t xml:space="preserve">Look at the lesson topics below and consider how you might use </w:t>
            </w:r>
            <w:r>
              <w:rPr>
                <w:rFonts w:ascii="Gadugi" w:hAnsi="Gadugi"/>
                <w:sz w:val="22"/>
                <w:lang w:val="en-US"/>
              </w:rPr>
              <w:t>inquiry-based or problem-base</w:t>
            </w:r>
            <w:r w:rsidR="00B74389">
              <w:rPr>
                <w:rFonts w:ascii="Gadugi" w:hAnsi="Gadugi"/>
                <w:sz w:val="22"/>
                <w:lang w:val="en-US"/>
              </w:rPr>
              <w:t>d</w:t>
            </w:r>
            <w:r>
              <w:rPr>
                <w:rFonts w:ascii="Gadugi" w:hAnsi="Gadugi"/>
                <w:sz w:val="22"/>
                <w:lang w:val="en-US"/>
              </w:rPr>
              <w:t xml:space="preserve"> learning to teach them</w:t>
            </w:r>
            <w:r w:rsidR="00632EFC">
              <w:rPr>
                <w:rFonts w:ascii="Gadugi" w:hAnsi="Gadugi"/>
                <w:sz w:val="22"/>
                <w:lang w:val="en-US"/>
              </w:rPr>
              <w:t xml:space="preserve">. </w:t>
            </w:r>
            <w:r w:rsidR="00023A10">
              <w:rPr>
                <w:rFonts w:ascii="Gadugi" w:hAnsi="Gadugi"/>
                <w:sz w:val="22"/>
                <w:lang w:val="en-US"/>
              </w:rPr>
              <w:t xml:space="preserve">You could change the examples if they are not suitable for the age of students you teach. </w:t>
            </w:r>
            <w:r w:rsidR="00632EFC">
              <w:rPr>
                <w:rFonts w:ascii="Gadugi" w:hAnsi="Gadugi"/>
                <w:sz w:val="22"/>
                <w:lang w:val="en-US"/>
              </w:rPr>
              <w:t xml:space="preserve">A few examples have been given. </w:t>
            </w:r>
          </w:p>
          <w:p w14:paraId="5CA8258C" w14:textId="20A0E4E3" w:rsidR="0043384E" w:rsidRDefault="0043384E" w:rsidP="0043384E">
            <w:pPr>
              <w:rPr>
                <w:rFonts w:ascii="Gadugi" w:hAnsi="Gadugi" w:cstheme="majorHAnsi"/>
                <w:bCs/>
                <w:sz w:val="22"/>
              </w:rPr>
            </w:pPr>
          </w:p>
          <w:tbl>
            <w:tblPr>
              <w:tblStyle w:val="TableGrid"/>
              <w:tblW w:w="0" w:type="auto"/>
              <w:tblLook w:val="04A0" w:firstRow="1" w:lastRow="0" w:firstColumn="1" w:lastColumn="0" w:noHBand="0" w:noVBand="1"/>
            </w:tblPr>
            <w:tblGrid>
              <w:gridCol w:w="3230"/>
              <w:gridCol w:w="3231"/>
              <w:gridCol w:w="3231"/>
            </w:tblGrid>
            <w:tr w:rsidR="0043384E" w14:paraId="6DC480F7" w14:textId="77777777" w:rsidTr="0043384E">
              <w:tc>
                <w:tcPr>
                  <w:tcW w:w="3230" w:type="dxa"/>
                </w:tcPr>
                <w:p w14:paraId="3C3691A1" w14:textId="77777777" w:rsidR="0043384E" w:rsidRDefault="0043384E" w:rsidP="0043384E">
                  <w:pPr>
                    <w:rPr>
                      <w:rFonts w:ascii="Gadugi" w:hAnsi="Gadugi" w:cstheme="majorHAnsi"/>
                      <w:bCs/>
                      <w:sz w:val="22"/>
                    </w:rPr>
                  </w:pPr>
                </w:p>
              </w:tc>
              <w:tc>
                <w:tcPr>
                  <w:tcW w:w="3231" w:type="dxa"/>
                </w:tcPr>
                <w:p w14:paraId="147DA3CF" w14:textId="3FA61149" w:rsidR="0043384E" w:rsidRDefault="0015567A" w:rsidP="0043384E">
                  <w:pPr>
                    <w:rPr>
                      <w:rFonts w:ascii="Gadugi" w:hAnsi="Gadugi" w:cstheme="majorHAnsi"/>
                      <w:bCs/>
                      <w:sz w:val="22"/>
                    </w:rPr>
                  </w:pPr>
                  <w:r>
                    <w:rPr>
                      <w:rFonts w:ascii="Gadugi" w:hAnsi="Gadugi"/>
                      <w:sz w:val="22"/>
                      <w:lang w:val="en-US"/>
                    </w:rPr>
                    <w:t>I</w:t>
                  </w:r>
                  <w:r w:rsidR="0043384E">
                    <w:rPr>
                      <w:rFonts w:ascii="Gadugi" w:hAnsi="Gadugi"/>
                      <w:sz w:val="22"/>
                      <w:lang w:val="en-US"/>
                    </w:rPr>
                    <w:t>nquiry-based learning</w:t>
                  </w:r>
                </w:p>
              </w:tc>
              <w:tc>
                <w:tcPr>
                  <w:tcW w:w="3231" w:type="dxa"/>
                </w:tcPr>
                <w:p w14:paraId="3301F944" w14:textId="3DF052FE" w:rsidR="0043384E" w:rsidRDefault="0015567A" w:rsidP="0043384E">
                  <w:pPr>
                    <w:rPr>
                      <w:rFonts w:ascii="Gadugi" w:hAnsi="Gadugi" w:cstheme="majorHAnsi"/>
                      <w:bCs/>
                      <w:sz w:val="22"/>
                    </w:rPr>
                  </w:pPr>
                  <w:r>
                    <w:rPr>
                      <w:rFonts w:ascii="Gadugi" w:hAnsi="Gadugi"/>
                      <w:sz w:val="22"/>
                      <w:lang w:val="en-US"/>
                    </w:rPr>
                    <w:t>P</w:t>
                  </w:r>
                  <w:r w:rsidR="0043384E">
                    <w:rPr>
                      <w:rFonts w:ascii="Gadugi" w:hAnsi="Gadugi"/>
                      <w:sz w:val="22"/>
                      <w:lang w:val="en-US"/>
                    </w:rPr>
                    <w:t>roblem-based learning</w:t>
                  </w:r>
                </w:p>
              </w:tc>
            </w:tr>
            <w:tr w:rsidR="0043384E" w14:paraId="7827C214" w14:textId="77777777" w:rsidTr="0043384E">
              <w:tc>
                <w:tcPr>
                  <w:tcW w:w="3230" w:type="dxa"/>
                </w:tcPr>
                <w:p w14:paraId="21C868DC" w14:textId="5767E425" w:rsidR="0043384E" w:rsidRPr="0043384E" w:rsidRDefault="0015567A" w:rsidP="0043384E">
                  <w:pPr>
                    <w:rPr>
                      <w:rFonts w:ascii="Gadugi" w:hAnsi="Gadugi" w:cstheme="majorHAnsi"/>
                      <w:bCs/>
                      <w:sz w:val="22"/>
                    </w:rPr>
                  </w:pPr>
                  <w:r>
                    <w:rPr>
                      <w:rFonts w:ascii="Gadugi" w:hAnsi="Gadugi" w:cstheme="majorHAnsi"/>
                      <w:bCs/>
                      <w:sz w:val="22"/>
                    </w:rPr>
                    <w:t>Physics</w:t>
                  </w:r>
                  <w:r w:rsidR="0043384E" w:rsidRPr="0043384E">
                    <w:rPr>
                      <w:rFonts w:ascii="Gadugi" w:hAnsi="Gadugi" w:cstheme="majorHAnsi"/>
                      <w:bCs/>
                      <w:sz w:val="22"/>
                    </w:rPr>
                    <w:t xml:space="preserve"> – relative density of solids, liquids and gases.</w:t>
                  </w:r>
                </w:p>
                <w:p w14:paraId="269466B6" w14:textId="77777777" w:rsidR="0043384E" w:rsidRDefault="0043384E" w:rsidP="0043384E">
                  <w:pPr>
                    <w:rPr>
                      <w:rFonts w:ascii="Gadugi" w:hAnsi="Gadugi" w:cstheme="majorHAnsi"/>
                      <w:bCs/>
                      <w:sz w:val="22"/>
                    </w:rPr>
                  </w:pPr>
                </w:p>
              </w:tc>
              <w:tc>
                <w:tcPr>
                  <w:tcW w:w="3231" w:type="dxa"/>
                </w:tcPr>
                <w:p w14:paraId="26352C03" w14:textId="3A10FA8F" w:rsidR="0043384E" w:rsidRDefault="0043384E" w:rsidP="0043384E">
                  <w:pPr>
                    <w:rPr>
                      <w:rFonts w:ascii="Gadugi" w:hAnsi="Gadugi" w:cstheme="majorHAnsi"/>
                      <w:bCs/>
                      <w:sz w:val="22"/>
                    </w:rPr>
                  </w:pPr>
                </w:p>
              </w:tc>
              <w:tc>
                <w:tcPr>
                  <w:tcW w:w="3231" w:type="dxa"/>
                </w:tcPr>
                <w:p w14:paraId="5FB1B6CC" w14:textId="77777777" w:rsidR="0043384E" w:rsidRDefault="0015567A" w:rsidP="0043384E">
                  <w:pPr>
                    <w:rPr>
                      <w:rFonts w:ascii="Gadugi" w:hAnsi="Gadugi" w:cstheme="majorHAnsi"/>
                      <w:bCs/>
                      <w:sz w:val="22"/>
                    </w:rPr>
                  </w:pPr>
                  <w:r>
                    <w:rPr>
                      <w:rFonts w:ascii="Gadugi" w:hAnsi="Gadugi" w:cstheme="majorHAnsi"/>
                      <w:bCs/>
                      <w:sz w:val="22"/>
                    </w:rPr>
                    <w:t>“We need to build a raft out of materials in the classroom. Which materials can we use?”</w:t>
                  </w:r>
                </w:p>
                <w:p w14:paraId="0E12062F" w14:textId="77777777" w:rsidR="001924E2" w:rsidRDefault="001924E2" w:rsidP="0043384E">
                  <w:pPr>
                    <w:rPr>
                      <w:rFonts w:ascii="Gadugi" w:hAnsi="Gadugi" w:cstheme="majorHAnsi"/>
                      <w:bCs/>
                      <w:sz w:val="22"/>
                    </w:rPr>
                  </w:pPr>
                </w:p>
                <w:p w14:paraId="32A99F52" w14:textId="77777777" w:rsidR="001924E2" w:rsidRDefault="001924E2" w:rsidP="0043384E">
                  <w:pPr>
                    <w:rPr>
                      <w:rFonts w:ascii="Gadugi" w:hAnsi="Gadugi" w:cstheme="majorHAnsi"/>
                      <w:bCs/>
                      <w:sz w:val="22"/>
                    </w:rPr>
                  </w:pPr>
                </w:p>
                <w:p w14:paraId="60E62509" w14:textId="6483E308" w:rsidR="001924E2" w:rsidRDefault="001924E2" w:rsidP="0043384E">
                  <w:pPr>
                    <w:rPr>
                      <w:rFonts w:ascii="Gadugi" w:hAnsi="Gadugi" w:cstheme="majorHAnsi"/>
                      <w:bCs/>
                      <w:sz w:val="22"/>
                    </w:rPr>
                  </w:pPr>
                </w:p>
              </w:tc>
            </w:tr>
            <w:tr w:rsidR="0043384E" w14:paraId="1515E4F1" w14:textId="77777777" w:rsidTr="0043384E">
              <w:tc>
                <w:tcPr>
                  <w:tcW w:w="3230" w:type="dxa"/>
                </w:tcPr>
                <w:p w14:paraId="62B62B09" w14:textId="21FE5DD9" w:rsidR="0043384E" w:rsidRPr="0043384E" w:rsidRDefault="0015567A" w:rsidP="0043384E">
                  <w:pPr>
                    <w:rPr>
                      <w:rFonts w:ascii="Gadugi" w:hAnsi="Gadugi" w:cstheme="majorHAnsi"/>
                      <w:bCs/>
                      <w:sz w:val="22"/>
                    </w:rPr>
                  </w:pPr>
                  <w:r>
                    <w:rPr>
                      <w:rFonts w:ascii="Gadugi" w:hAnsi="Gadugi" w:cstheme="majorHAnsi"/>
                      <w:bCs/>
                      <w:sz w:val="22"/>
                    </w:rPr>
                    <w:t>Mechan</w:t>
                  </w:r>
                  <w:r w:rsidR="0043384E" w:rsidRPr="0043384E">
                    <w:rPr>
                      <w:rFonts w:ascii="Gadugi" w:hAnsi="Gadugi" w:cstheme="majorHAnsi"/>
                      <w:bCs/>
                      <w:sz w:val="22"/>
                    </w:rPr>
                    <w:t>ics – projectile motion.</w:t>
                  </w:r>
                </w:p>
                <w:p w14:paraId="284D641D" w14:textId="77777777" w:rsidR="0043384E" w:rsidRDefault="0043384E" w:rsidP="0043384E">
                  <w:pPr>
                    <w:rPr>
                      <w:rFonts w:ascii="Gadugi" w:hAnsi="Gadugi" w:cstheme="majorHAnsi"/>
                      <w:bCs/>
                      <w:sz w:val="22"/>
                    </w:rPr>
                  </w:pPr>
                </w:p>
              </w:tc>
              <w:tc>
                <w:tcPr>
                  <w:tcW w:w="3231" w:type="dxa"/>
                </w:tcPr>
                <w:p w14:paraId="4EEA389A" w14:textId="77777777" w:rsidR="0043384E" w:rsidRDefault="0043384E" w:rsidP="0043384E">
                  <w:pPr>
                    <w:rPr>
                      <w:rFonts w:ascii="Gadugi" w:hAnsi="Gadugi" w:cstheme="majorHAnsi"/>
                      <w:bCs/>
                      <w:sz w:val="22"/>
                    </w:rPr>
                  </w:pPr>
                </w:p>
                <w:p w14:paraId="77504E6B" w14:textId="77777777" w:rsidR="001924E2" w:rsidRDefault="001924E2" w:rsidP="0043384E">
                  <w:pPr>
                    <w:rPr>
                      <w:rFonts w:ascii="Gadugi" w:hAnsi="Gadugi" w:cstheme="majorHAnsi"/>
                      <w:bCs/>
                      <w:sz w:val="22"/>
                    </w:rPr>
                  </w:pPr>
                </w:p>
                <w:p w14:paraId="6D7B4EE3" w14:textId="77777777" w:rsidR="001924E2" w:rsidRDefault="001924E2" w:rsidP="0043384E">
                  <w:pPr>
                    <w:rPr>
                      <w:rFonts w:ascii="Gadugi" w:hAnsi="Gadugi" w:cstheme="majorHAnsi"/>
                      <w:bCs/>
                      <w:sz w:val="22"/>
                    </w:rPr>
                  </w:pPr>
                </w:p>
                <w:p w14:paraId="224DF114" w14:textId="77777777" w:rsidR="001924E2" w:rsidRDefault="001924E2" w:rsidP="0043384E">
                  <w:pPr>
                    <w:rPr>
                      <w:rFonts w:ascii="Gadugi" w:hAnsi="Gadugi" w:cstheme="majorHAnsi"/>
                      <w:bCs/>
                      <w:sz w:val="22"/>
                    </w:rPr>
                  </w:pPr>
                </w:p>
                <w:p w14:paraId="123F15F5" w14:textId="77777777" w:rsidR="001924E2" w:rsidRDefault="001924E2" w:rsidP="0043384E">
                  <w:pPr>
                    <w:rPr>
                      <w:rFonts w:ascii="Gadugi" w:hAnsi="Gadugi" w:cstheme="majorHAnsi"/>
                      <w:bCs/>
                      <w:sz w:val="22"/>
                    </w:rPr>
                  </w:pPr>
                </w:p>
                <w:p w14:paraId="3C068746" w14:textId="2326600A" w:rsidR="001924E2" w:rsidRDefault="001924E2" w:rsidP="0043384E">
                  <w:pPr>
                    <w:rPr>
                      <w:rFonts w:ascii="Gadugi" w:hAnsi="Gadugi" w:cstheme="majorHAnsi"/>
                      <w:bCs/>
                      <w:sz w:val="22"/>
                    </w:rPr>
                  </w:pPr>
                </w:p>
              </w:tc>
              <w:tc>
                <w:tcPr>
                  <w:tcW w:w="3231" w:type="dxa"/>
                </w:tcPr>
                <w:p w14:paraId="618060FE" w14:textId="2FD6312C" w:rsidR="0043384E" w:rsidRDefault="0043384E" w:rsidP="0043384E">
                  <w:pPr>
                    <w:rPr>
                      <w:rFonts w:ascii="Gadugi" w:hAnsi="Gadugi" w:cstheme="majorHAnsi"/>
                      <w:bCs/>
                      <w:sz w:val="22"/>
                    </w:rPr>
                  </w:pPr>
                </w:p>
              </w:tc>
            </w:tr>
            <w:tr w:rsidR="0043384E" w14:paraId="6A7D2979" w14:textId="77777777" w:rsidTr="0043384E">
              <w:tc>
                <w:tcPr>
                  <w:tcW w:w="3230" w:type="dxa"/>
                </w:tcPr>
                <w:p w14:paraId="071A3E10" w14:textId="77777777" w:rsidR="0043384E" w:rsidRPr="0043384E" w:rsidRDefault="0043384E" w:rsidP="0043384E">
                  <w:pPr>
                    <w:rPr>
                      <w:rFonts w:ascii="Gadugi" w:hAnsi="Gadugi" w:cstheme="majorHAnsi"/>
                      <w:bCs/>
                      <w:sz w:val="22"/>
                    </w:rPr>
                  </w:pPr>
                  <w:r w:rsidRPr="0043384E">
                    <w:rPr>
                      <w:rFonts w:ascii="Gadugi" w:hAnsi="Gadugi" w:cstheme="majorHAnsi"/>
                      <w:bCs/>
                      <w:sz w:val="22"/>
                    </w:rPr>
                    <w:t>English – the past simple tense.</w:t>
                  </w:r>
                </w:p>
                <w:p w14:paraId="03FC9DEA" w14:textId="77777777" w:rsidR="0043384E" w:rsidRDefault="0043384E" w:rsidP="0043384E">
                  <w:pPr>
                    <w:rPr>
                      <w:rFonts w:ascii="Gadugi" w:hAnsi="Gadugi" w:cstheme="majorHAnsi"/>
                      <w:bCs/>
                      <w:sz w:val="22"/>
                    </w:rPr>
                  </w:pPr>
                </w:p>
              </w:tc>
              <w:tc>
                <w:tcPr>
                  <w:tcW w:w="3231" w:type="dxa"/>
                </w:tcPr>
                <w:p w14:paraId="0D42BB81" w14:textId="6209B516" w:rsidR="0043384E" w:rsidRDefault="00C56824" w:rsidP="0043384E">
                  <w:pPr>
                    <w:rPr>
                      <w:rFonts w:ascii="Gadugi" w:hAnsi="Gadugi" w:cstheme="majorHAnsi"/>
                      <w:bCs/>
                      <w:sz w:val="22"/>
                    </w:rPr>
                  </w:pPr>
                  <w:r>
                    <w:rPr>
                      <w:rFonts w:ascii="Gadugi" w:hAnsi="Gadugi" w:cstheme="majorHAnsi"/>
                      <w:bCs/>
                      <w:sz w:val="22"/>
                    </w:rPr>
                    <w:t>Have the students work in groups to conduct a survey of the other students in the class with the format “What was the best ____ you ever experienced?”</w:t>
                  </w:r>
                </w:p>
              </w:tc>
              <w:tc>
                <w:tcPr>
                  <w:tcW w:w="3231" w:type="dxa"/>
                </w:tcPr>
                <w:p w14:paraId="541FFEC2" w14:textId="472937DB" w:rsidR="0043384E" w:rsidRDefault="0043384E" w:rsidP="0043384E">
                  <w:pPr>
                    <w:rPr>
                      <w:rFonts w:ascii="Gadugi" w:hAnsi="Gadugi" w:cstheme="majorHAnsi"/>
                      <w:bCs/>
                      <w:sz w:val="22"/>
                    </w:rPr>
                  </w:pPr>
                </w:p>
              </w:tc>
            </w:tr>
            <w:tr w:rsidR="0043384E" w14:paraId="6C45B448" w14:textId="77777777" w:rsidTr="0043384E">
              <w:tc>
                <w:tcPr>
                  <w:tcW w:w="3230" w:type="dxa"/>
                </w:tcPr>
                <w:p w14:paraId="061BD4BB" w14:textId="77777777" w:rsidR="0043384E" w:rsidRPr="0043384E" w:rsidRDefault="0043384E" w:rsidP="0043384E">
                  <w:pPr>
                    <w:rPr>
                      <w:rFonts w:ascii="Gadugi" w:hAnsi="Gadugi" w:cstheme="majorHAnsi"/>
                      <w:bCs/>
                      <w:sz w:val="22"/>
                    </w:rPr>
                  </w:pPr>
                  <w:r w:rsidRPr="0043384E">
                    <w:rPr>
                      <w:rFonts w:ascii="Gadugi" w:hAnsi="Gadugi" w:cstheme="majorHAnsi"/>
                      <w:bCs/>
                      <w:sz w:val="22"/>
                    </w:rPr>
                    <w:t>Music – Western and pentatonic scales.</w:t>
                  </w:r>
                </w:p>
                <w:p w14:paraId="5EACEE5B" w14:textId="77777777" w:rsidR="0043384E" w:rsidRDefault="0043384E" w:rsidP="0043384E">
                  <w:pPr>
                    <w:rPr>
                      <w:rFonts w:ascii="Gadugi" w:hAnsi="Gadugi" w:cstheme="majorHAnsi"/>
                      <w:bCs/>
                      <w:sz w:val="22"/>
                    </w:rPr>
                  </w:pPr>
                </w:p>
              </w:tc>
              <w:tc>
                <w:tcPr>
                  <w:tcW w:w="3231" w:type="dxa"/>
                </w:tcPr>
                <w:p w14:paraId="66CDF1B4" w14:textId="77777777" w:rsidR="0043384E" w:rsidRDefault="0043384E" w:rsidP="0043384E">
                  <w:pPr>
                    <w:rPr>
                      <w:rFonts w:ascii="Gadugi" w:hAnsi="Gadugi" w:cstheme="majorHAnsi"/>
                      <w:bCs/>
                      <w:sz w:val="22"/>
                    </w:rPr>
                  </w:pPr>
                </w:p>
                <w:p w14:paraId="73E32494" w14:textId="77777777" w:rsidR="001924E2" w:rsidRDefault="001924E2" w:rsidP="0043384E">
                  <w:pPr>
                    <w:rPr>
                      <w:rFonts w:ascii="Gadugi" w:hAnsi="Gadugi" w:cstheme="majorHAnsi"/>
                      <w:bCs/>
                      <w:sz w:val="22"/>
                    </w:rPr>
                  </w:pPr>
                </w:p>
                <w:p w14:paraId="36232BDA" w14:textId="77777777" w:rsidR="001924E2" w:rsidRDefault="001924E2" w:rsidP="0043384E">
                  <w:pPr>
                    <w:rPr>
                      <w:rFonts w:ascii="Gadugi" w:hAnsi="Gadugi" w:cstheme="majorHAnsi"/>
                      <w:bCs/>
                      <w:sz w:val="22"/>
                    </w:rPr>
                  </w:pPr>
                </w:p>
                <w:p w14:paraId="465E6539" w14:textId="77777777" w:rsidR="001924E2" w:rsidRDefault="001924E2" w:rsidP="0043384E">
                  <w:pPr>
                    <w:rPr>
                      <w:rFonts w:ascii="Gadugi" w:hAnsi="Gadugi" w:cstheme="majorHAnsi"/>
                      <w:bCs/>
                      <w:sz w:val="22"/>
                    </w:rPr>
                  </w:pPr>
                </w:p>
                <w:p w14:paraId="6936FB7F" w14:textId="77777777" w:rsidR="001924E2" w:rsidRDefault="001924E2" w:rsidP="0043384E">
                  <w:pPr>
                    <w:rPr>
                      <w:rFonts w:ascii="Gadugi" w:hAnsi="Gadugi" w:cstheme="majorHAnsi"/>
                      <w:bCs/>
                      <w:sz w:val="22"/>
                    </w:rPr>
                  </w:pPr>
                </w:p>
                <w:p w14:paraId="2B410C60" w14:textId="2E5E0D75" w:rsidR="001924E2" w:rsidRDefault="001924E2" w:rsidP="0043384E">
                  <w:pPr>
                    <w:rPr>
                      <w:rFonts w:ascii="Gadugi" w:hAnsi="Gadugi" w:cstheme="majorHAnsi"/>
                      <w:bCs/>
                      <w:sz w:val="22"/>
                    </w:rPr>
                  </w:pPr>
                </w:p>
              </w:tc>
              <w:tc>
                <w:tcPr>
                  <w:tcW w:w="3231" w:type="dxa"/>
                </w:tcPr>
                <w:p w14:paraId="79848741" w14:textId="3EEC69BD" w:rsidR="0043384E" w:rsidRDefault="0043384E" w:rsidP="0043384E">
                  <w:pPr>
                    <w:rPr>
                      <w:rFonts w:ascii="Gadugi" w:hAnsi="Gadugi" w:cstheme="majorHAnsi"/>
                      <w:bCs/>
                      <w:sz w:val="22"/>
                    </w:rPr>
                  </w:pPr>
                </w:p>
              </w:tc>
            </w:tr>
            <w:tr w:rsidR="0043384E" w14:paraId="0D258F52" w14:textId="77777777" w:rsidTr="0043384E">
              <w:tc>
                <w:tcPr>
                  <w:tcW w:w="3230" w:type="dxa"/>
                </w:tcPr>
                <w:p w14:paraId="096E30FB" w14:textId="77777777" w:rsidR="0043384E" w:rsidRPr="0043384E" w:rsidRDefault="0043384E" w:rsidP="0043384E">
                  <w:pPr>
                    <w:rPr>
                      <w:rFonts w:ascii="Gadugi" w:hAnsi="Gadugi" w:cstheme="majorHAnsi"/>
                      <w:bCs/>
                      <w:sz w:val="22"/>
                    </w:rPr>
                  </w:pPr>
                  <w:r w:rsidRPr="0043384E">
                    <w:rPr>
                      <w:rFonts w:ascii="Gadugi" w:hAnsi="Gadugi" w:cstheme="majorHAnsi"/>
                      <w:bCs/>
                      <w:sz w:val="22"/>
                    </w:rPr>
                    <w:t>History – Independence of Bangladesh from Pakistan.</w:t>
                  </w:r>
                </w:p>
                <w:p w14:paraId="49222F1C" w14:textId="77777777" w:rsidR="0043384E" w:rsidRDefault="0043384E" w:rsidP="0043384E">
                  <w:pPr>
                    <w:rPr>
                      <w:rFonts w:ascii="Gadugi" w:hAnsi="Gadugi" w:cstheme="majorHAnsi"/>
                      <w:bCs/>
                      <w:sz w:val="22"/>
                    </w:rPr>
                  </w:pPr>
                </w:p>
              </w:tc>
              <w:tc>
                <w:tcPr>
                  <w:tcW w:w="3231" w:type="dxa"/>
                </w:tcPr>
                <w:p w14:paraId="2D0B3170" w14:textId="77777777" w:rsidR="0043384E" w:rsidRDefault="0043384E" w:rsidP="0043384E">
                  <w:pPr>
                    <w:rPr>
                      <w:rFonts w:ascii="Gadugi" w:hAnsi="Gadugi" w:cstheme="majorHAnsi"/>
                      <w:bCs/>
                      <w:sz w:val="22"/>
                    </w:rPr>
                  </w:pPr>
                </w:p>
                <w:p w14:paraId="084C7DB9" w14:textId="77777777" w:rsidR="001924E2" w:rsidRDefault="001924E2" w:rsidP="0043384E">
                  <w:pPr>
                    <w:rPr>
                      <w:rFonts w:ascii="Gadugi" w:hAnsi="Gadugi" w:cstheme="majorHAnsi"/>
                      <w:bCs/>
                      <w:sz w:val="22"/>
                    </w:rPr>
                  </w:pPr>
                </w:p>
                <w:p w14:paraId="37B13232" w14:textId="77777777" w:rsidR="001924E2" w:rsidRDefault="001924E2" w:rsidP="0043384E">
                  <w:pPr>
                    <w:rPr>
                      <w:rFonts w:ascii="Gadugi" w:hAnsi="Gadugi" w:cstheme="majorHAnsi"/>
                      <w:bCs/>
                      <w:sz w:val="22"/>
                    </w:rPr>
                  </w:pPr>
                </w:p>
                <w:p w14:paraId="5023B6B1" w14:textId="77777777" w:rsidR="001924E2" w:rsidRDefault="001924E2" w:rsidP="0043384E">
                  <w:pPr>
                    <w:rPr>
                      <w:rFonts w:ascii="Gadugi" w:hAnsi="Gadugi" w:cstheme="majorHAnsi"/>
                      <w:bCs/>
                      <w:sz w:val="22"/>
                    </w:rPr>
                  </w:pPr>
                </w:p>
                <w:p w14:paraId="63334651" w14:textId="77777777" w:rsidR="001924E2" w:rsidRDefault="001924E2" w:rsidP="0043384E">
                  <w:pPr>
                    <w:rPr>
                      <w:rFonts w:ascii="Gadugi" w:hAnsi="Gadugi" w:cstheme="majorHAnsi"/>
                      <w:bCs/>
                      <w:sz w:val="22"/>
                    </w:rPr>
                  </w:pPr>
                </w:p>
                <w:p w14:paraId="3F760FE0" w14:textId="05247899" w:rsidR="001924E2" w:rsidRDefault="001924E2" w:rsidP="0043384E">
                  <w:pPr>
                    <w:rPr>
                      <w:rFonts w:ascii="Gadugi" w:hAnsi="Gadugi" w:cstheme="majorHAnsi"/>
                      <w:bCs/>
                      <w:sz w:val="22"/>
                    </w:rPr>
                  </w:pPr>
                </w:p>
              </w:tc>
              <w:tc>
                <w:tcPr>
                  <w:tcW w:w="3231" w:type="dxa"/>
                </w:tcPr>
                <w:p w14:paraId="2F4BE1E3" w14:textId="17712FB7" w:rsidR="0043384E" w:rsidRPr="00354EF2" w:rsidRDefault="0043384E" w:rsidP="00354EF2">
                  <w:pPr>
                    <w:rPr>
                      <w:rFonts w:ascii="Gadugi" w:hAnsi="Gadugi" w:cstheme="majorHAnsi"/>
                      <w:bCs/>
                      <w:sz w:val="22"/>
                    </w:rPr>
                  </w:pPr>
                </w:p>
              </w:tc>
            </w:tr>
          </w:tbl>
          <w:p w14:paraId="261FD833" w14:textId="77777777" w:rsidR="00F150B5" w:rsidRPr="00D27108" w:rsidRDefault="00F150B5" w:rsidP="00B81AEA">
            <w:pPr>
              <w:rPr>
                <w:rFonts w:ascii="Gadugi" w:hAnsi="Gadugi" w:cs="Calibri"/>
                <w:color w:val="000000" w:themeColor="text1"/>
                <w:kern w:val="1"/>
                <w:sz w:val="22"/>
                <w:lang w:val="en-US" w:eastAsia="en-GB" w:bidi="ar-SA"/>
              </w:rPr>
            </w:pPr>
          </w:p>
        </w:tc>
      </w:tr>
    </w:tbl>
    <w:p w14:paraId="0726236D" w14:textId="677A7430" w:rsidR="00C13DCA" w:rsidRDefault="00C13DCA" w:rsidP="001E3F8A">
      <w:pPr>
        <w:rPr>
          <w:rFonts w:ascii="Century Gothic" w:hAnsi="Century Gothic"/>
          <w:b/>
          <w:bCs/>
          <w:sz w:val="28"/>
          <w:szCs w:val="28"/>
        </w:rPr>
      </w:pPr>
    </w:p>
    <w:tbl>
      <w:tblPr>
        <w:tblStyle w:val="TableGrid"/>
        <w:tblW w:w="9918" w:type="dxa"/>
        <w:tblLook w:val="04A0" w:firstRow="1" w:lastRow="0" w:firstColumn="1" w:lastColumn="0" w:noHBand="0" w:noVBand="1"/>
      </w:tblPr>
      <w:tblGrid>
        <w:gridCol w:w="9918"/>
      </w:tblGrid>
      <w:tr w:rsidR="00CF30EF" w:rsidRPr="00AA5EC4" w14:paraId="51F9EA76" w14:textId="77777777" w:rsidTr="00B81AEA">
        <w:trPr>
          <w:trHeight w:val="1922"/>
        </w:trPr>
        <w:tc>
          <w:tcPr>
            <w:tcW w:w="9918" w:type="dxa"/>
            <w:shd w:val="clear" w:color="auto" w:fill="FBE4D5" w:themeFill="accent2" w:themeFillTint="33"/>
          </w:tcPr>
          <w:p w14:paraId="4AA7EC06" w14:textId="10DF8D67" w:rsidR="00CF30EF" w:rsidRPr="00DA0189" w:rsidRDefault="0043384E" w:rsidP="00B81AEA">
            <w:pPr>
              <w:pStyle w:val="Heading1"/>
              <w:outlineLvl w:val="0"/>
              <w:rPr>
                <w:b/>
                <w:bCs/>
                <w:sz w:val="26"/>
                <w:szCs w:val="26"/>
                <w:lang w:val="en-US" w:eastAsia="en-GB" w:bidi="ar-SA"/>
              </w:rPr>
            </w:pPr>
            <w:r>
              <w:rPr>
                <w:b/>
                <w:bCs/>
                <w:sz w:val="26"/>
                <w:szCs w:val="26"/>
                <w:lang w:val="en-US" w:eastAsia="en-GB" w:bidi="ar-SA"/>
              </w:rPr>
              <w:lastRenderedPageBreak/>
              <w:t xml:space="preserve">Possible </w:t>
            </w:r>
            <w:r w:rsidR="00CF30EF" w:rsidRPr="00DA0189">
              <w:rPr>
                <w:b/>
                <w:bCs/>
                <w:sz w:val="26"/>
                <w:szCs w:val="26"/>
                <w:lang w:val="en-US" w:eastAsia="en-GB" w:bidi="ar-SA"/>
              </w:rPr>
              <w:t xml:space="preserve">Answers to Activity </w:t>
            </w:r>
            <w:r w:rsidR="00085A42">
              <w:rPr>
                <w:b/>
                <w:bCs/>
                <w:sz w:val="26"/>
                <w:szCs w:val="26"/>
                <w:lang w:val="en-US" w:eastAsia="en-GB" w:bidi="ar-SA"/>
              </w:rPr>
              <w:t>7</w:t>
            </w:r>
            <w:r w:rsidR="00CF30EF" w:rsidRPr="00DA0189">
              <w:rPr>
                <w:b/>
                <w:bCs/>
                <w:sz w:val="26"/>
                <w:szCs w:val="26"/>
                <w:lang w:val="en-US" w:eastAsia="en-GB" w:bidi="ar-SA"/>
              </w:rPr>
              <w:t>.</w:t>
            </w:r>
            <w:r w:rsidR="00CF30EF">
              <w:rPr>
                <w:b/>
                <w:bCs/>
                <w:sz w:val="26"/>
                <w:szCs w:val="26"/>
                <w:lang w:val="en-US" w:eastAsia="en-GB" w:bidi="ar-SA"/>
              </w:rPr>
              <w:t>6</w:t>
            </w:r>
            <w:r w:rsidR="00CF30EF" w:rsidRPr="00DA0189">
              <w:rPr>
                <w:b/>
                <w:bCs/>
                <w:sz w:val="26"/>
                <w:szCs w:val="26"/>
                <w:lang w:val="en-US" w:eastAsia="en-GB" w:bidi="ar-SA"/>
              </w:rPr>
              <w:t xml:space="preserve"> </w:t>
            </w:r>
          </w:p>
          <w:p w14:paraId="4018B8FD" w14:textId="77777777" w:rsidR="00773195" w:rsidRDefault="00773195" w:rsidP="00773195">
            <w:pPr>
              <w:rPr>
                <w:rFonts w:ascii="Gadugi" w:hAnsi="Gadugi" w:cstheme="majorHAnsi"/>
                <w:bCs/>
                <w:sz w:val="22"/>
              </w:rPr>
            </w:pPr>
          </w:p>
          <w:tbl>
            <w:tblPr>
              <w:tblStyle w:val="TableGrid"/>
              <w:tblW w:w="0" w:type="auto"/>
              <w:tblLook w:val="04A0" w:firstRow="1" w:lastRow="0" w:firstColumn="1" w:lastColumn="0" w:noHBand="0" w:noVBand="1"/>
            </w:tblPr>
            <w:tblGrid>
              <w:gridCol w:w="3230"/>
              <w:gridCol w:w="3231"/>
              <w:gridCol w:w="3231"/>
            </w:tblGrid>
            <w:tr w:rsidR="00773195" w14:paraId="23239DE0" w14:textId="77777777" w:rsidTr="000330F7">
              <w:tc>
                <w:tcPr>
                  <w:tcW w:w="3230" w:type="dxa"/>
                </w:tcPr>
                <w:p w14:paraId="0F7DA472" w14:textId="77777777" w:rsidR="00773195" w:rsidRDefault="00773195" w:rsidP="00773195">
                  <w:pPr>
                    <w:rPr>
                      <w:rFonts w:ascii="Gadugi" w:hAnsi="Gadugi" w:cstheme="majorHAnsi"/>
                      <w:bCs/>
                      <w:sz w:val="22"/>
                    </w:rPr>
                  </w:pPr>
                </w:p>
              </w:tc>
              <w:tc>
                <w:tcPr>
                  <w:tcW w:w="3231" w:type="dxa"/>
                </w:tcPr>
                <w:p w14:paraId="621A576B" w14:textId="77777777" w:rsidR="00773195" w:rsidRDefault="00773195" w:rsidP="00773195">
                  <w:pPr>
                    <w:rPr>
                      <w:rFonts w:ascii="Gadugi" w:hAnsi="Gadugi" w:cstheme="majorHAnsi"/>
                      <w:bCs/>
                      <w:sz w:val="22"/>
                    </w:rPr>
                  </w:pPr>
                  <w:r>
                    <w:rPr>
                      <w:rFonts w:ascii="Gadugi" w:hAnsi="Gadugi"/>
                      <w:sz w:val="22"/>
                      <w:lang w:val="en-US"/>
                    </w:rPr>
                    <w:t>Inquiry-based learning</w:t>
                  </w:r>
                </w:p>
              </w:tc>
              <w:tc>
                <w:tcPr>
                  <w:tcW w:w="3231" w:type="dxa"/>
                </w:tcPr>
                <w:p w14:paraId="279891F1" w14:textId="77777777" w:rsidR="00773195" w:rsidRDefault="00773195" w:rsidP="00773195">
                  <w:pPr>
                    <w:rPr>
                      <w:rFonts w:ascii="Gadugi" w:hAnsi="Gadugi" w:cstheme="majorHAnsi"/>
                      <w:bCs/>
                      <w:sz w:val="22"/>
                    </w:rPr>
                  </w:pPr>
                  <w:r>
                    <w:rPr>
                      <w:rFonts w:ascii="Gadugi" w:hAnsi="Gadugi"/>
                      <w:sz w:val="22"/>
                      <w:lang w:val="en-US"/>
                    </w:rPr>
                    <w:t>Problem-based learning</w:t>
                  </w:r>
                </w:p>
              </w:tc>
            </w:tr>
            <w:tr w:rsidR="00773195" w14:paraId="174BD8BA" w14:textId="77777777" w:rsidTr="000330F7">
              <w:tc>
                <w:tcPr>
                  <w:tcW w:w="3230" w:type="dxa"/>
                </w:tcPr>
                <w:p w14:paraId="286C4D41" w14:textId="77777777" w:rsidR="00773195" w:rsidRPr="0043384E" w:rsidRDefault="00773195" w:rsidP="00773195">
                  <w:pPr>
                    <w:rPr>
                      <w:rFonts w:ascii="Gadugi" w:hAnsi="Gadugi" w:cstheme="majorHAnsi"/>
                      <w:bCs/>
                      <w:sz w:val="22"/>
                    </w:rPr>
                  </w:pPr>
                  <w:r>
                    <w:rPr>
                      <w:rFonts w:ascii="Gadugi" w:hAnsi="Gadugi" w:cstheme="majorHAnsi"/>
                      <w:bCs/>
                      <w:sz w:val="22"/>
                    </w:rPr>
                    <w:t>Physics</w:t>
                  </w:r>
                  <w:r w:rsidRPr="0043384E">
                    <w:rPr>
                      <w:rFonts w:ascii="Gadugi" w:hAnsi="Gadugi" w:cstheme="majorHAnsi"/>
                      <w:bCs/>
                      <w:sz w:val="22"/>
                    </w:rPr>
                    <w:t xml:space="preserve"> – relative density of solids, liquids and gases.</w:t>
                  </w:r>
                </w:p>
                <w:p w14:paraId="5DDC76E6" w14:textId="77777777" w:rsidR="00773195" w:rsidRDefault="00773195" w:rsidP="00773195">
                  <w:pPr>
                    <w:rPr>
                      <w:rFonts w:ascii="Gadugi" w:hAnsi="Gadugi" w:cstheme="majorHAnsi"/>
                      <w:bCs/>
                      <w:sz w:val="22"/>
                    </w:rPr>
                  </w:pPr>
                </w:p>
              </w:tc>
              <w:tc>
                <w:tcPr>
                  <w:tcW w:w="3231" w:type="dxa"/>
                </w:tcPr>
                <w:p w14:paraId="6DCA4FE9" w14:textId="0FBCBC86" w:rsidR="00773195" w:rsidRDefault="00773195" w:rsidP="00773195">
                  <w:pPr>
                    <w:rPr>
                      <w:rFonts w:ascii="Gadugi" w:hAnsi="Gadugi" w:cstheme="majorHAnsi"/>
                      <w:bCs/>
                      <w:sz w:val="22"/>
                    </w:rPr>
                  </w:pPr>
                  <w:r>
                    <w:rPr>
                      <w:rFonts w:ascii="Gadugi" w:hAnsi="Gadugi" w:cstheme="majorHAnsi"/>
                      <w:bCs/>
                      <w:sz w:val="22"/>
                    </w:rPr>
                    <w:t>Let the students choose their own project to work on based around the topic.</w:t>
                  </w:r>
                  <w:r w:rsidR="00E11F0D">
                    <w:rPr>
                      <w:rFonts w:ascii="Gadugi" w:hAnsi="Gadugi" w:cstheme="majorHAnsi"/>
                      <w:bCs/>
                      <w:sz w:val="22"/>
                    </w:rPr>
                    <w:t xml:space="preserve"> As </w:t>
                  </w:r>
                  <w:r w:rsidR="000F1FAC">
                    <w:rPr>
                      <w:rFonts w:ascii="Gadugi" w:hAnsi="Gadugi" w:cstheme="majorHAnsi"/>
                      <w:bCs/>
                      <w:sz w:val="22"/>
                    </w:rPr>
                    <w:t xml:space="preserve">topics are discussed they will generate their own questions. </w:t>
                  </w:r>
                </w:p>
              </w:tc>
              <w:tc>
                <w:tcPr>
                  <w:tcW w:w="3231" w:type="dxa"/>
                </w:tcPr>
                <w:p w14:paraId="05688F3D" w14:textId="488FB7C6" w:rsidR="00773195" w:rsidRDefault="00773195" w:rsidP="00773195">
                  <w:pPr>
                    <w:rPr>
                      <w:rFonts w:ascii="Gadugi" w:hAnsi="Gadugi" w:cstheme="majorHAnsi"/>
                      <w:bCs/>
                      <w:sz w:val="22"/>
                    </w:rPr>
                  </w:pPr>
                  <w:r>
                    <w:rPr>
                      <w:rFonts w:ascii="Gadugi" w:hAnsi="Gadugi" w:cstheme="majorHAnsi"/>
                      <w:bCs/>
                      <w:sz w:val="22"/>
                    </w:rPr>
                    <w:t>“We need to build a raft out of materials in the classroom. Which materials can we use</w:t>
                  </w:r>
                  <w:r w:rsidR="000F1FAC">
                    <w:rPr>
                      <w:rFonts w:ascii="Gadugi" w:hAnsi="Gadugi" w:cstheme="majorHAnsi"/>
                      <w:bCs/>
                      <w:sz w:val="22"/>
                    </w:rPr>
                    <w:t xml:space="preserve"> and which </w:t>
                  </w:r>
                  <w:r w:rsidR="00C00FFB">
                    <w:rPr>
                      <w:rFonts w:ascii="Gadugi" w:hAnsi="Gadugi" w:cstheme="majorHAnsi"/>
                      <w:bCs/>
                      <w:sz w:val="22"/>
                    </w:rPr>
                    <w:t>ones might be more effective</w:t>
                  </w:r>
                  <w:r>
                    <w:rPr>
                      <w:rFonts w:ascii="Gadugi" w:hAnsi="Gadugi" w:cstheme="majorHAnsi"/>
                      <w:bCs/>
                      <w:sz w:val="22"/>
                    </w:rPr>
                    <w:t>?”</w:t>
                  </w:r>
                </w:p>
              </w:tc>
            </w:tr>
            <w:tr w:rsidR="00773195" w14:paraId="60396451" w14:textId="77777777" w:rsidTr="000330F7">
              <w:tc>
                <w:tcPr>
                  <w:tcW w:w="3230" w:type="dxa"/>
                </w:tcPr>
                <w:p w14:paraId="53C60893" w14:textId="77777777" w:rsidR="00773195" w:rsidRPr="0043384E" w:rsidRDefault="00773195" w:rsidP="00773195">
                  <w:pPr>
                    <w:rPr>
                      <w:rFonts w:ascii="Gadugi" w:hAnsi="Gadugi" w:cstheme="majorHAnsi"/>
                      <w:bCs/>
                      <w:sz w:val="22"/>
                    </w:rPr>
                  </w:pPr>
                  <w:r>
                    <w:rPr>
                      <w:rFonts w:ascii="Gadugi" w:hAnsi="Gadugi" w:cstheme="majorHAnsi"/>
                      <w:bCs/>
                      <w:sz w:val="22"/>
                    </w:rPr>
                    <w:t>Mechan</w:t>
                  </w:r>
                  <w:r w:rsidRPr="0043384E">
                    <w:rPr>
                      <w:rFonts w:ascii="Gadugi" w:hAnsi="Gadugi" w:cstheme="majorHAnsi"/>
                      <w:bCs/>
                      <w:sz w:val="22"/>
                    </w:rPr>
                    <w:t>ics – projectile motion.</w:t>
                  </w:r>
                </w:p>
                <w:p w14:paraId="6F43C14C" w14:textId="77777777" w:rsidR="00773195" w:rsidRDefault="00773195" w:rsidP="00773195">
                  <w:pPr>
                    <w:rPr>
                      <w:rFonts w:ascii="Gadugi" w:hAnsi="Gadugi" w:cstheme="majorHAnsi"/>
                      <w:bCs/>
                      <w:sz w:val="22"/>
                    </w:rPr>
                  </w:pPr>
                </w:p>
              </w:tc>
              <w:tc>
                <w:tcPr>
                  <w:tcW w:w="3231" w:type="dxa"/>
                </w:tcPr>
                <w:p w14:paraId="155B6EE8" w14:textId="665FE563" w:rsidR="00773195" w:rsidRDefault="00773195" w:rsidP="00773195">
                  <w:pPr>
                    <w:rPr>
                      <w:rFonts w:ascii="Gadugi" w:hAnsi="Gadugi" w:cstheme="majorHAnsi"/>
                      <w:bCs/>
                      <w:sz w:val="22"/>
                    </w:rPr>
                  </w:pPr>
                  <w:r>
                    <w:rPr>
                      <w:rFonts w:ascii="Gadugi" w:hAnsi="Gadugi" w:cstheme="majorHAnsi"/>
                      <w:bCs/>
                      <w:sz w:val="22"/>
                    </w:rPr>
                    <w:t>Let the students choose their own project to work on based around the topic.</w:t>
                  </w:r>
                  <w:r w:rsidR="00C00FFB">
                    <w:rPr>
                      <w:rFonts w:ascii="Gadugi" w:hAnsi="Gadugi" w:cstheme="majorHAnsi"/>
                      <w:bCs/>
                      <w:sz w:val="22"/>
                    </w:rPr>
                    <w:t xml:space="preserve"> As topics are discussed they will generate their own questions.</w:t>
                  </w:r>
                </w:p>
              </w:tc>
              <w:tc>
                <w:tcPr>
                  <w:tcW w:w="3231" w:type="dxa"/>
                </w:tcPr>
                <w:p w14:paraId="6FBA7C24" w14:textId="77777777" w:rsidR="00773195" w:rsidRDefault="00773195" w:rsidP="00773195">
                  <w:pPr>
                    <w:rPr>
                      <w:rFonts w:ascii="Gadugi" w:hAnsi="Gadugi" w:cstheme="majorHAnsi"/>
                      <w:bCs/>
                      <w:sz w:val="22"/>
                    </w:rPr>
                  </w:pPr>
                  <w:r>
                    <w:rPr>
                      <w:rFonts w:ascii="Gadugi" w:hAnsi="Gadugi" w:cstheme="majorHAnsi"/>
                      <w:bCs/>
                      <w:sz w:val="22"/>
                    </w:rPr>
                    <w:t>“We need to catapult something over the city walls. What material travels the furthest given the same starting trajectory?”</w:t>
                  </w:r>
                </w:p>
              </w:tc>
            </w:tr>
            <w:tr w:rsidR="00773195" w14:paraId="08D12C97" w14:textId="77777777" w:rsidTr="000330F7">
              <w:tc>
                <w:tcPr>
                  <w:tcW w:w="3230" w:type="dxa"/>
                </w:tcPr>
                <w:p w14:paraId="14CA5F5B" w14:textId="77777777" w:rsidR="00773195" w:rsidRPr="0043384E" w:rsidRDefault="00773195" w:rsidP="00773195">
                  <w:pPr>
                    <w:rPr>
                      <w:rFonts w:ascii="Gadugi" w:hAnsi="Gadugi" w:cstheme="majorHAnsi"/>
                      <w:bCs/>
                      <w:sz w:val="22"/>
                    </w:rPr>
                  </w:pPr>
                  <w:r w:rsidRPr="0043384E">
                    <w:rPr>
                      <w:rFonts w:ascii="Gadugi" w:hAnsi="Gadugi" w:cstheme="majorHAnsi"/>
                      <w:bCs/>
                      <w:sz w:val="22"/>
                    </w:rPr>
                    <w:t>English – the past simple tense.</w:t>
                  </w:r>
                </w:p>
                <w:p w14:paraId="32B8D710" w14:textId="77777777" w:rsidR="00773195" w:rsidRDefault="00773195" w:rsidP="00773195">
                  <w:pPr>
                    <w:rPr>
                      <w:rFonts w:ascii="Gadugi" w:hAnsi="Gadugi" w:cstheme="majorHAnsi"/>
                      <w:bCs/>
                      <w:sz w:val="22"/>
                    </w:rPr>
                  </w:pPr>
                </w:p>
              </w:tc>
              <w:tc>
                <w:tcPr>
                  <w:tcW w:w="3231" w:type="dxa"/>
                </w:tcPr>
                <w:p w14:paraId="781F52B5" w14:textId="42502075" w:rsidR="00773195" w:rsidRDefault="00F63E1C" w:rsidP="00773195">
                  <w:pPr>
                    <w:rPr>
                      <w:rFonts w:ascii="Gadugi" w:hAnsi="Gadugi" w:cstheme="majorHAnsi"/>
                      <w:bCs/>
                      <w:sz w:val="22"/>
                    </w:rPr>
                  </w:pPr>
                  <w:r>
                    <w:rPr>
                      <w:rFonts w:ascii="Gadugi" w:hAnsi="Gadugi" w:cstheme="majorHAnsi"/>
                      <w:bCs/>
                      <w:sz w:val="22"/>
                    </w:rPr>
                    <w:t>T</w:t>
                  </w:r>
                  <w:r w:rsidR="00773195">
                    <w:rPr>
                      <w:rFonts w:ascii="Gadugi" w:hAnsi="Gadugi" w:cstheme="majorHAnsi"/>
                      <w:bCs/>
                      <w:sz w:val="22"/>
                    </w:rPr>
                    <w:t xml:space="preserve">he students </w:t>
                  </w:r>
                  <w:r>
                    <w:rPr>
                      <w:rFonts w:ascii="Gadugi" w:hAnsi="Gadugi" w:cstheme="majorHAnsi"/>
                      <w:bCs/>
                      <w:sz w:val="22"/>
                    </w:rPr>
                    <w:t xml:space="preserve">want to find out more about their peers. They </w:t>
                  </w:r>
                  <w:r w:rsidR="00773195">
                    <w:rPr>
                      <w:rFonts w:ascii="Gadugi" w:hAnsi="Gadugi" w:cstheme="majorHAnsi"/>
                      <w:bCs/>
                      <w:sz w:val="22"/>
                    </w:rPr>
                    <w:t>work in groups to conduct a survey of the other students in the class with the format “What was the best ___ you ever experienced?”</w:t>
                  </w:r>
                </w:p>
              </w:tc>
              <w:tc>
                <w:tcPr>
                  <w:tcW w:w="3231" w:type="dxa"/>
                </w:tcPr>
                <w:p w14:paraId="64B4D80C" w14:textId="77777777" w:rsidR="00773195" w:rsidRDefault="00773195" w:rsidP="00773195">
                  <w:pPr>
                    <w:rPr>
                      <w:rFonts w:ascii="Gadugi" w:hAnsi="Gadugi" w:cstheme="majorHAnsi"/>
                      <w:bCs/>
                      <w:sz w:val="22"/>
                    </w:rPr>
                  </w:pPr>
                  <w:r>
                    <w:rPr>
                      <w:rFonts w:ascii="Gadugi" w:hAnsi="Gadugi" w:cstheme="majorHAnsi"/>
                      <w:bCs/>
                      <w:sz w:val="22"/>
                    </w:rPr>
                    <w:t>“We need to write a letter of complaint about an unsatisfactory visit to a restaurant.”</w:t>
                  </w:r>
                </w:p>
              </w:tc>
            </w:tr>
            <w:tr w:rsidR="00773195" w14:paraId="5F7E8C41" w14:textId="77777777" w:rsidTr="000330F7">
              <w:tc>
                <w:tcPr>
                  <w:tcW w:w="3230" w:type="dxa"/>
                </w:tcPr>
                <w:p w14:paraId="5BA8435E" w14:textId="77777777" w:rsidR="00773195" w:rsidRPr="0043384E" w:rsidRDefault="00773195" w:rsidP="00773195">
                  <w:pPr>
                    <w:rPr>
                      <w:rFonts w:ascii="Gadugi" w:hAnsi="Gadugi" w:cstheme="majorHAnsi"/>
                      <w:bCs/>
                      <w:sz w:val="22"/>
                    </w:rPr>
                  </w:pPr>
                  <w:r w:rsidRPr="0043384E">
                    <w:rPr>
                      <w:rFonts w:ascii="Gadugi" w:hAnsi="Gadugi" w:cstheme="majorHAnsi"/>
                      <w:bCs/>
                      <w:sz w:val="22"/>
                    </w:rPr>
                    <w:t>Music – Western and pentatonic scales.</w:t>
                  </w:r>
                </w:p>
                <w:p w14:paraId="612D54EC" w14:textId="77777777" w:rsidR="00773195" w:rsidRDefault="00773195" w:rsidP="00773195">
                  <w:pPr>
                    <w:rPr>
                      <w:rFonts w:ascii="Gadugi" w:hAnsi="Gadugi" w:cstheme="majorHAnsi"/>
                      <w:bCs/>
                      <w:sz w:val="22"/>
                    </w:rPr>
                  </w:pPr>
                </w:p>
              </w:tc>
              <w:tc>
                <w:tcPr>
                  <w:tcW w:w="3231" w:type="dxa"/>
                </w:tcPr>
                <w:p w14:paraId="231FD188" w14:textId="5B8245B1" w:rsidR="00773195" w:rsidRDefault="00773195" w:rsidP="00773195">
                  <w:pPr>
                    <w:rPr>
                      <w:rFonts w:ascii="Gadugi" w:hAnsi="Gadugi" w:cstheme="majorHAnsi"/>
                      <w:bCs/>
                      <w:sz w:val="22"/>
                    </w:rPr>
                  </w:pPr>
                  <w:r>
                    <w:rPr>
                      <w:rFonts w:ascii="Gadugi" w:hAnsi="Gadugi" w:cstheme="majorHAnsi"/>
                      <w:bCs/>
                      <w:sz w:val="22"/>
                    </w:rPr>
                    <w:t>Have the students compose a simple piece of music incorporating both scales.</w:t>
                  </w:r>
                  <w:r w:rsidR="00E27E45">
                    <w:rPr>
                      <w:rFonts w:ascii="Gadugi" w:hAnsi="Gadugi" w:cstheme="majorHAnsi"/>
                      <w:bCs/>
                      <w:sz w:val="22"/>
                    </w:rPr>
                    <w:t xml:space="preserve"> Students will generate their own inquiry for further study.</w:t>
                  </w:r>
                </w:p>
              </w:tc>
              <w:tc>
                <w:tcPr>
                  <w:tcW w:w="3231" w:type="dxa"/>
                </w:tcPr>
                <w:p w14:paraId="16B6022F" w14:textId="77777777" w:rsidR="00773195" w:rsidRDefault="00773195" w:rsidP="00773195">
                  <w:pPr>
                    <w:rPr>
                      <w:rFonts w:ascii="Gadugi" w:hAnsi="Gadugi" w:cstheme="majorHAnsi"/>
                      <w:bCs/>
                      <w:sz w:val="22"/>
                    </w:rPr>
                  </w:pPr>
                  <w:r>
                    <w:rPr>
                      <w:rFonts w:ascii="Gadugi" w:hAnsi="Gadugi" w:cstheme="majorHAnsi"/>
                      <w:bCs/>
                      <w:sz w:val="22"/>
                    </w:rPr>
                    <w:t>“We need to know which notes of the western scale will clash when played in an ensemble with instruments which use the pentatonic scale.”</w:t>
                  </w:r>
                </w:p>
              </w:tc>
            </w:tr>
            <w:tr w:rsidR="00773195" w14:paraId="43DDD7EF" w14:textId="77777777" w:rsidTr="000330F7">
              <w:tc>
                <w:tcPr>
                  <w:tcW w:w="3230" w:type="dxa"/>
                </w:tcPr>
                <w:p w14:paraId="14D788E2" w14:textId="77777777" w:rsidR="00773195" w:rsidRPr="0043384E" w:rsidRDefault="00773195" w:rsidP="00773195">
                  <w:pPr>
                    <w:rPr>
                      <w:rFonts w:ascii="Gadugi" w:hAnsi="Gadugi" w:cstheme="majorHAnsi"/>
                      <w:bCs/>
                      <w:sz w:val="22"/>
                    </w:rPr>
                  </w:pPr>
                  <w:r w:rsidRPr="0043384E">
                    <w:rPr>
                      <w:rFonts w:ascii="Gadugi" w:hAnsi="Gadugi" w:cstheme="majorHAnsi"/>
                      <w:bCs/>
                      <w:sz w:val="22"/>
                    </w:rPr>
                    <w:t>History – Independence of Bangladesh from Pakistan.</w:t>
                  </w:r>
                </w:p>
                <w:p w14:paraId="2BAB15D4" w14:textId="77777777" w:rsidR="00773195" w:rsidRDefault="00773195" w:rsidP="00773195">
                  <w:pPr>
                    <w:rPr>
                      <w:rFonts w:ascii="Gadugi" w:hAnsi="Gadugi" w:cstheme="majorHAnsi"/>
                      <w:bCs/>
                      <w:sz w:val="22"/>
                    </w:rPr>
                  </w:pPr>
                </w:p>
              </w:tc>
              <w:tc>
                <w:tcPr>
                  <w:tcW w:w="3231" w:type="dxa"/>
                </w:tcPr>
                <w:p w14:paraId="5D7123AE" w14:textId="23320E55" w:rsidR="00773195" w:rsidRDefault="00023A10" w:rsidP="00773195">
                  <w:pPr>
                    <w:rPr>
                      <w:rFonts w:ascii="Gadugi" w:hAnsi="Gadugi" w:cstheme="majorHAnsi"/>
                      <w:bCs/>
                      <w:sz w:val="22"/>
                    </w:rPr>
                  </w:pPr>
                  <w:r>
                    <w:rPr>
                      <w:rFonts w:ascii="Gadugi" w:hAnsi="Gadugi" w:cstheme="majorHAnsi"/>
                      <w:bCs/>
                      <w:sz w:val="22"/>
                    </w:rPr>
                    <w:t>S</w:t>
                  </w:r>
                  <w:r w:rsidR="00773195">
                    <w:rPr>
                      <w:rFonts w:ascii="Gadugi" w:hAnsi="Gadugi" w:cstheme="majorHAnsi"/>
                      <w:bCs/>
                      <w:sz w:val="22"/>
                    </w:rPr>
                    <w:t xml:space="preserve">tudents </w:t>
                  </w:r>
                  <w:r>
                    <w:rPr>
                      <w:rFonts w:ascii="Gadugi" w:hAnsi="Gadugi" w:cstheme="majorHAnsi"/>
                      <w:bCs/>
                      <w:sz w:val="22"/>
                    </w:rPr>
                    <w:t xml:space="preserve">learn about </w:t>
                  </w:r>
                  <w:r w:rsidR="0079167D">
                    <w:rPr>
                      <w:rFonts w:ascii="Gadugi" w:hAnsi="Gadugi" w:cstheme="majorHAnsi"/>
                      <w:bCs/>
                      <w:sz w:val="22"/>
                    </w:rPr>
                    <w:t>Bangladesh and want to find out more about how it became independent. They decide to research in groups and</w:t>
                  </w:r>
                  <w:r w:rsidR="00773195">
                    <w:rPr>
                      <w:rFonts w:ascii="Gadugi" w:hAnsi="Gadugi" w:cstheme="majorHAnsi"/>
                      <w:bCs/>
                      <w:sz w:val="22"/>
                    </w:rPr>
                    <w:t xml:space="preserve"> give a presentatio</w:t>
                  </w:r>
                  <w:r w:rsidR="0079167D">
                    <w:rPr>
                      <w:rFonts w:ascii="Gadugi" w:hAnsi="Gadugi" w:cstheme="majorHAnsi"/>
                      <w:bCs/>
                      <w:sz w:val="22"/>
                    </w:rPr>
                    <w:t>n</w:t>
                  </w:r>
                  <w:r w:rsidR="00773195">
                    <w:rPr>
                      <w:rFonts w:ascii="Gadugi" w:hAnsi="Gadugi" w:cstheme="majorHAnsi"/>
                      <w:bCs/>
                      <w:sz w:val="22"/>
                    </w:rPr>
                    <w:t>.</w:t>
                  </w:r>
                </w:p>
              </w:tc>
              <w:tc>
                <w:tcPr>
                  <w:tcW w:w="3231" w:type="dxa"/>
                </w:tcPr>
                <w:p w14:paraId="5872B6DB" w14:textId="77777777" w:rsidR="00773195" w:rsidRPr="00354EF2" w:rsidRDefault="00773195" w:rsidP="00773195">
                  <w:pPr>
                    <w:rPr>
                      <w:rFonts w:ascii="Gadugi" w:hAnsi="Gadugi" w:cstheme="majorHAnsi"/>
                      <w:bCs/>
                      <w:sz w:val="22"/>
                    </w:rPr>
                  </w:pPr>
                  <w:r>
                    <w:rPr>
                      <w:rFonts w:ascii="Gadugi" w:hAnsi="Gadugi" w:cstheme="majorHAnsi"/>
                      <w:bCs/>
                      <w:sz w:val="22"/>
                    </w:rPr>
                    <w:t>“We need to establish which sources are the least biased when discussing the events leading to the independence of Bangladesh from Pakistan.”</w:t>
                  </w:r>
                </w:p>
              </w:tc>
            </w:tr>
          </w:tbl>
          <w:p w14:paraId="1D15375F" w14:textId="77777777" w:rsidR="00CF30EF" w:rsidRPr="0064381B" w:rsidRDefault="00CF30EF" w:rsidP="00B81AEA">
            <w:pPr>
              <w:autoSpaceDE w:val="0"/>
              <w:autoSpaceDN w:val="0"/>
              <w:adjustRightInd w:val="0"/>
              <w:rPr>
                <w:rFonts w:cs="Calibri"/>
                <w:b/>
                <w:bCs/>
                <w:color w:val="000000" w:themeColor="text1"/>
                <w:kern w:val="1"/>
                <w:lang w:val="en-US" w:eastAsia="en-GB" w:bidi="ar-SA"/>
              </w:rPr>
            </w:pPr>
            <w:r>
              <w:rPr>
                <w:rFonts w:cs="Calibri"/>
                <w:color w:val="000000" w:themeColor="text1"/>
                <w:kern w:val="1"/>
                <w:lang w:eastAsia="en-GB" w:bidi="ar-SA"/>
              </w:rPr>
              <w:t xml:space="preserve"> </w:t>
            </w:r>
          </w:p>
        </w:tc>
      </w:tr>
    </w:tbl>
    <w:p w14:paraId="5FC85198" w14:textId="4C121CDA" w:rsidR="00C13DCA" w:rsidRDefault="00C13DCA" w:rsidP="001E3F8A">
      <w:pPr>
        <w:rPr>
          <w:rFonts w:ascii="Century Gothic" w:hAnsi="Century Gothic"/>
          <w:b/>
          <w:bCs/>
          <w:sz w:val="28"/>
          <w:szCs w:val="28"/>
        </w:rPr>
      </w:pPr>
    </w:p>
    <w:p w14:paraId="7869F99A" w14:textId="5E13A90D" w:rsidR="0043384E" w:rsidRDefault="0043384E">
      <w:pPr>
        <w:rPr>
          <w:rFonts w:ascii="Century Gothic" w:hAnsi="Century Gothic"/>
          <w:b/>
          <w:bCs/>
          <w:sz w:val="28"/>
          <w:szCs w:val="28"/>
        </w:rPr>
      </w:pPr>
      <w:r>
        <w:rPr>
          <w:rFonts w:ascii="Century Gothic" w:hAnsi="Century Gothic"/>
          <w:b/>
          <w:bCs/>
          <w:sz w:val="28"/>
          <w:szCs w:val="28"/>
        </w:rPr>
        <w:br w:type="page"/>
      </w:r>
    </w:p>
    <w:p w14:paraId="19E40630" w14:textId="4DE4D6E4" w:rsidR="004B357F" w:rsidRPr="002A1B07" w:rsidRDefault="00BC5167" w:rsidP="00AF5016">
      <w:pPr>
        <w:pStyle w:val="Heading1"/>
        <w:numPr>
          <w:ilvl w:val="0"/>
          <w:numId w:val="24"/>
        </w:numPr>
        <w:spacing w:line="240" w:lineRule="auto"/>
        <w:rPr>
          <w:b/>
          <w:bCs/>
          <w:sz w:val="26"/>
          <w:szCs w:val="26"/>
        </w:rPr>
      </w:pPr>
      <w:bookmarkStart w:id="25" w:name="_Hlk75968495"/>
      <w:r>
        <w:rPr>
          <w:noProof/>
        </w:rPr>
        <w:lastRenderedPageBreak/>
        <w:drawing>
          <wp:anchor distT="0" distB="0" distL="114300" distR="114300" simplePos="0" relativeHeight="252126208" behindDoc="0" locked="0" layoutInCell="1" allowOverlap="1" wp14:anchorId="545F69A1" wp14:editId="3CDB7081">
            <wp:simplePos x="0" y="0"/>
            <wp:positionH relativeFrom="column">
              <wp:posOffset>5333456</wp:posOffset>
            </wp:positionH>
            <wp:positionV relativeFrom="paragraph">
              <wp:posOffset>-165414</wp:posOffset>
            </wp:positionV>
            <wp:extent cx="533400" cy="292735"/>
            <wp:effectExtent l="0" t="0" r="0" b="0"/>
            <wp:wrapNone/>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33400" cy="292735"/>
                    </a:xfrm>
                    <a:prstGeom prst="rect">
                      <a:avLst/>
                    </a:prstGeom>
                    <a:noFill/>
                  </pic:spPr>
                </pic:pic>
              </a:graphicData>
            </a:graphic>
            <wp14:sizeRelH relativeFrom="margin">
              <wp14:pctWidth>0</wp14:pctWidth>
            </wp14:sizeRelH>
            <wp14:sizeRelV relativeFrom="margin">
              <wp14:pctHeight>0</wp14:pctHeight>
            </wp14:sizeRelV>
          </wp:anchor>
        </w:drawing>
      </w:r>
      <w:r w:rsidR="00CC439E">
        <w:rPr>
          <w:b/>
          <w:bCs/>
          <w:sz w:val="26"/>
          <w:szCs w:val="26"/>
        </w:rPr>
        <w:t>Question Formulation Technique</w:t>
      </w:r>
      <w:bookmarkEnd w:id="25"/>
    </w:p>
    <w:p w14:paraId="1428B1A3" w14:textId="77777777" w:rsidR="004B5CE7" w:rsidRDefault="001E3F8A" w:rsidP="001E3F8A">
      <w:pPr>
        <w:rPr>
          <w:rFonts w:ascii="Gadugi" w:hAnsi="Gadugi"/>
          <w:sz w:val="22"/>
        </w:rPr>
      </w:pPr>
      <w:r w:rsidRPr="005029F0">
        <w:rPr>
          <w:rFonts w:ascii="Gadugi" w:hAnsi="Gadugi"/>
          <w:sz w:val="22"/>
        </w:rPr>
        <w:t>The Question Formulation Technique (QFT)</w:t>
      </w:r>
      <w:r w:rsidR="00534F6D">
        <w:rPr>
          <w:rFonts w:ascii="Gadugi" w:hAnsi="Gadugi"/>
          <w:sz w:val="22"/>
        </w:rPr>
        <w:t xml:space="preserve"> </w:t>
      </w:r>
      <w:r w:rsidRPr="005029F0">
        <w:rPr>
          <w:rFonts w:ascii="Gadugi" w:hAnsi="Gadugi"/>
          <w:sz w:val="22"/>
        </w:rPr>
        <w:t xml:space="preserve">was developed by the Right Question Institute. It is a simple way to help people </w:t>
      </w:r>
      <w:r w:rsidRPr="00A62653">
        <w:rPr>
          <w:rFonts w:ascii="Gadugi" w:hAnsi="Gadugi"/>
          <w:b/>
          <w:bCs/>
          <w:sz w:val="22"/>
        </w:rPr>
        <w:t>produce, improve</w:t>
      </w:r>
      <w:r w:rsidRPr="005029F0">
        <w:rPr>
          <w:rFonts w:ascii="Gadugi" w:hAnsi="Gadugi"/>
          <w:sz w:val="22"/>
        </w:rPr>
        <w:t xml:space="preserve"> and </w:t>
      </w:r>
      <w:r w:rsidRPr="00A62653">
        <w:rPr>
          <w:rFonts w:ascii="Gadugi" w:hAnsi="Gadugi"/>
          <w:b/>
          <w:bCs/>
          <w:sz w:val="22"/>
        </w:rPr>
        <w:t>prioritise questions</w:t>
      </w:r>
      <w:r w:rsidRPr="005029F0">
        <w:rPr>
          <w:rFonts w:ascii="Gadugi" w:hAnsi="Gadugi"/>
          <w:sz w:val="22"/>
        </w:rPr>
        <w:t xml:space="preserve">. We can use this technique to improve our </w:t>
      </w:r>
      <w:r w:rsidR="007C34F5">
        <w:rPr>
          <w:rFonts w:ascii="Gadugi" w:hAnsi="Gadugi"/>
          <w:sz w:val="22"/>
        </w:rPr>
        <w:t xml:space="preserve">own </w:t>
      </w:r>
      <w:r w:rsidRPr="005029F0">
        <w:rPr>
          <w:rFonts w:ascii="Gadugi" w:hAnsi="Gadugi"/>
          <w:sz w:val="22"/>
        </w:rPr>
        <w:t xml:space="preserve">and our students’ questioning in the classroom. </w:t>
      </w:r>
      <w:r w:rsidR="0092219C">
        <w:rPr>
          <w:rFonts w:ascii="Gadugi" w:hAnsi="Gadugi"/>
          <w:sz w:val="22"/>
        </w:rPr>
        <w:t>It helps students to generate questions which can</w:t>
      </w:r>
      <w:r w:rsidR="00C709B0">
        <w:rPr>
          <w:rFonts w:ascii="Gadugi" w:hAnsi="Gadugi"/>
          <w:sz w:val="22"/>
        </w:rPr>
        <w:t xml:space="preserve"> guide them to think deeper, rather than surface level learning. </w:t>
      </w:r>
      <w:r w:rsidR="00747D94">
        <w:rPr>
          <w:rFonts w:ascii="Gadugi" w:hAnsi="Gadugi"/>
          <w:sz w:val="22"/>
        </w:rPr>
        <w:t xml:space="preserve">QFT is an inclusive strategy, it can allow more thinking time, </w:t>
      </w:r>
      <w:r w:rsidR="004B5CE7">
        <w:rPr>
          <w:rFonts w:ascii="Gadugi" w:hAnsi="Gadugi"/>
          <w:sz w:val="22"/>
        </w:rPr>
        <w:t xml:space="preserve">enables all children to contribute and support each other’s thinking. </w:t>
      </w:r>
    </w:p>
    <w:p w14:paraId="2B6B4765" w14:textId="2F6233EC" w:rsidR="002A1B07" w:rsidRPr="005029F0" w:rsidRDefault="001E3F8A" w:rsidP="001E3F8A">
      <w:pPr>
        <w:rPr>
          <w:rFonts w:ascii="Gadugi" w:hAnsi="Gadugi"/>
          <w:sz w:val="22"/>
        </w:rPr>
      </w:pPr>
      <w:r w:rsidRPr="005029F0">
        <w:rPr>
          <w:rFonts w:ascii="Gadugi" w:hAnsi="Gadugi"/>
          <w:sz w:val="22"/>
        </w:rPr>
        <w:t>It is a useful method to use in inquiry and problem-b</w:t>
      </w:r>
      <w:r w:rsidRPr="00A7371E">
        <w:rPr>
          <w:rFonts w:ascii="Gadugi" w:hAnsi="Gadugi"/>
          <w:sz w:val="22"/>
        </w:rPr>
        <w:t>ased learning.</w:t>
      </w:r>
      <w:r w:rsidR="00A62653" w:rsidRPr="00A7371E">
        <w:rPr>
          <w:rFonts w:ascii="Gadugi" w:hAnsi="Gadugi"/>
          <w:sz w:val="22"/>
        </w:rPr>
        <w:t xml:space="preserve"> </w:t>
      </w:r>
      <w:r w:rsidR="00F627D7" w:rsidRPr="00A7371E">
        <w:rPr>
          <w:rFonts w:ascii="Gadugi" w:hAnsi="Gadugi"/>
          <w:sz w:val="22"/>
        </w:rPr>
        <w:t>Follow the stages when faced with a problem.</w:t>
      </w:r>
      <w:r w:rsidR="00F627D7">
        <w:t xml:space="preserve"> </w:t>
      </w:r>
    </w:p>
    <w:p w14:paraId="29B6BA59" w14:textId="77777777" w:rsidR="001E3F8A" w:rsidRPr="001E3F8A" w:rsidRDefault="001E3F8A" w:rsidP="001E3F8A">
      <w:pPr>
        <w:rPr>
          <w:rFonts w:ascii="Century Gothic" w:hAnsi="Century Gothic"/>
          <w:sz w:val="22"/>
        </w:rPr>
      </w:pPr>
      <w:r w:rsidRPr="001E3F8A">
        <w:rPr>
          <w:rFonts w:ascii="Century Gothic" w:hAnsi="Century Gothic"/>
          <w:noProof/>
          <w:sz w:val="22"/>
        </w:rPr>
        <mc:AlternateContent>
          <mc:Choice Requires="wpg">
            <w:drawing>
              <wp:anchor distT="0" distB="0" distL="114300" distR="114300" simplePos="0" relativeHeight="252101632" behindDoc="0" locked="0" layoutInCell="1" allowOverlap="1" wp14:anchorId="77D1F83C" wp14:editId="04E12335">
                <wp:simplePos x="0" y="0"/>
                <wp:positionH relativeFrom="column">
                  <wp:posOffset>615950</wp:posOffset>
                </wp:positionH>
                <wp:positionV relativeFrom="paragraph">
                  <wp:posOffset>16510</wp:posOffset>
                </wp:positionV>
                <wp:extent cx="5250180" cy="7213600"/>
                <wp:effectExtent l="0" t="0" r="26670" b="25400"/>
                <wp:wrapNone/>
                <wp:docPr id="36" name="Group 36"/>
                <wp:cNvGraphicFramePr/>
                <a:graphic xmlns:a="http://schemas.openxmlformats.org/drawingml/2006/main">
                  <a:graphicData uri="http://schemas.microsoft.com/office/word/2010/wordprocessingGroup">
                    <wpg:wgp>
                      <wpg:cNvGrpSpPr/>
                      <wpg:grpSpPr>
                        <a:xfrm>
                          <a:off x="0" y="0"/>
                          <a:ext cx="5250180" cy="7213600"/>
                          <a:chOff x="0" y="0"/>
                          <a:chExt cx="5250180" cy="7213600"/>
                        </a:xfrm>
                      </wpg:grpSpPr>
                      <wps:wsp>
                        <wps:cNvPr id="37" name="Text Box 2"/>
                        <wps:cNvSpPr txBox="1">
                          <a:spLocks noChangeArrowheads="1"/>
                        </wps:cNvSpPr>
                        <wps:spPr bwMode="auto">
                          <a:xfrm>
                            <a:off x="38100" y="0"/>
                            <a:ext cx="5212080" cy="577850"/>
                          </a:xfrm>
                          <a:prstGeom prst="rect">
                            <a:avLst/>
                          </a:prstGeom>
                          <a:solidFill>
                            <a:srgbClr val="FFFFFF"/>
                          </a:solidFill>
                          <a:ln w="9525">
                            <a:solidFill>
                              <a:srgbClr val="000000"/>
                            </a:solidFill>
                            <a:miter lim="800000"/>
                            <a:headEnd/>
                            <a:tailEnd/>
                          </a:ln>
                        </wps:spPr>
                        <wps:txbx>
                          <w:txbxContent>
                            <w:p w14:paraId="430D4C92"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1. State the question focus</w:t>
                              </w:r>
                            </w:p>
                            <w:p w14:paraId="703F433F" w14:textId="6795942C" w:rsidR="00B81AEA" w:rsidRPr="005029F0" w:rsidRDefault="00B81AEA" w:rsidP="004B357F">
                              <w:pPr>
                                <w:spacing w:after="120"/>
                                <w:jc w:val="center"/>
                                <w:rPr>
                                  <w:rFonts w:ascii="Gadugi" w:hAnsi="Gadugi"/>
                                  <w:sz w:val="22"/>
                                </w:rPr>
                              </w:pPr>
                              <w:r w:rsidRPr="005029F0">
                                <w:rPr>
                                  <w:rFonts w:ascii="Gadugi" w:hAnsi="Gadugi"/>
                                  <w:sz w:val="22"/>
                                </w:rPr>
                                <w:t xml:space="preserve">– </w:t>
                              </w:r>
                              <w:r w:rsidR="007477B0">
                                <w:rPr>
                                  <w:rFonts w:ascii="Gadugi" w:hAnsi="Gadugi"/>
                                  <w:sz w:val="22"/>
                                </w:rPr>
                                <w:t xml:space="preserve">this </w:t>
                              </w:r>
                              <w:r w:rsidRPr="005029F0">
                                <w:rPr>
                                  <w:rFonts w:ascii="Gadugi" w:hAnsi="Gadugi"/>
                                  <w:sz w:val="22"/>
                                </w:rPr>
                                <w:t>could be a statement, an idea, a picture, a problem.</w:t>
                              </w:r>
                            </w:p>
                            <w:p w14:paraId="4603A94B" w14:textId="77777777" w:rsidR="00B81AEA" w:rsidRDefault="00B81AEA" w:rsidP="001E3F8A"/>
                          </w:txbxContent>
                        </wps:txbx>
                        <wps:bodyPr rot="0" vert="horz" wrap="square" lIns="91440" tIns="45720" rIns="91440" bIns="45720" anchor="t" anchorCtr="0">
                          <a:noAutofit/>
                        </wps:bodyPr>
                      </wps:wsp>
                      <wps:wsp>
                        <wps:cNvPr id="38" name="Text Box 38"/>
                        <wps:cNvSpPr txBox="1">
                          <a:spLocks noChangeArrowheads="1"/>
                        </wps:cNvSpPr>
                        <wps:spPr bwMode="auto">
                          <a:xfrm>
                            <a:off x="38100" y="869950"/>
                            <a:ext cx="5212080" cy="1042670"/>
                          </a:xfrm>
                          <a:prstGeom prst="rect">
                            <a:avLst/>
                          </a:prstGeom>
                          <a:solidFill>
                            <a:srgbClr val="FFFFFF"/>
                          </a:solidFill>
                          <a:ln w="9525">
                            <a:solidFill>
                              <a:srgbClr val="000000"/>
                            </a:solidFill>
                            <a:miter lim="800000"/>
                            <a:headEnd/>
                            <a:tailEnd/>
                          </a:ln>
                        </wps:spPr>
                        <wps:txbx>
                          <w:txbxContent>
                            <w:p w14:paraId="4AA2A0DF"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2. Produce questions (5 minutes)</w:t>
                              </w:r>
                            </w:p>
                            <w:p w14:paraId="5C0258B6" w14:textId="1FDC5F02" w:rsidR="00B81AEA" w:rsidRPr="005029F0" w:rsidRDefault="007477B0" w:rsidP="007477B0">
                              <w:pPr>
                                <w:spacing w:after="120"/>
                                <w:jc w:val="center"/>
                                <w:rPr>
                                  <w:rFonts w:ascii="Gadugi" w:hAnsi="Gadugi"/>
                                  <w:sz w:val="22"/>
                                </w:rPr>
                              </w:pPr>
                              <w:r>
                                <w:rPr>
                                  <w:rFonts w:ascii="Gadugi" w:hAnsi="Gadugi"/>
                                  <w:sz w:val="22"/>
                                </w:rPr>
                                <w:t>Create a</w:t>
                              </w:r>
                              <w:r w:rsidR="00B81AEA" w:rsidRPr="005029F0">
                                <w:rPr>
                                  <w:rFonts w:ascii="Gadugi" w:hAnsi="Gadugi"/>
                                  <w:sz w:val="22"/>
                                </w:rPr>
                                <w:t>s many questions as possible.</w:t>
                              </w:r>
                            </w:p>
                            <w:p w14:paraId="4266C303" w14:textId="55CFA11E" w:rsidR="00B81AEA" w:rsidRPr="005029F0" w:rsidRDefault="00B81AEA" w:rsidP="007477B0">
                              <w:pPr>
                                <w:spacing w:after="120"/>
                                <w:jc w:val="center"/>
                                <w:rPr>
                                  <w:rFonts w:ascii="Gadugi" w:hAnsi="Gadugi"/>
                                  <w:sz w:val="22"/>
                                </w:rPr>
                              </w:pPr>
                              <w:r w:rsidRPr="005029F0">
                                <w:rPr>
                                  <w:rFonts w:ascii="Gadugi" w:hAnsi="Gadugi"/>
                                  <w:sz w:val="22"/>
                                </w:rPr>
                                <w:t>Do not discuss answers or judge any questions.</w:t>
                              </w:r>
                              <w:r>
                                <w:rPr>
                                  <w:rFonts w:ascii="Gadugi" w:hAnsi="Gadugi"/>
                                  <w:sz w:val="22"/>
                                </w:rPr>
                                <w:t xml:space="preserve"> </w:t>
                              </w:r>
                              <w:r w:rsidRPr="005029F0">
                                <w:rPr>
                                  <w:rFonts w:ascii="Gadugi" w:hAnsi="Gadugi"/>
                                  <w:sz w:val="22"/>
                                </w:rPr>
                                <w:t>Write down every question</w:t>
                              </w:r>
                              <w:r>
                                <w:rPr>
                                  <w:rFonts w:ascii="Gadugi" w:hAnsi="Gadugi"/>
                                  <w:sz w:val="22"/>
                                </w:rPr>
                                <w:t xml:space="preserve"> </w:t>
                              </w:r>
                              <w:r w:rsidRPr="005029F0">
                                <w:rPr>
                                  <w:rFonts w:ascii="Gadugi" w:hAnsi="Gadugi"/>
                                  <w:sz w:val="22"/>
                                </w:rPr>
                                <w:t>exactly as it is said.</w:t>
                              </w:r>
                              <w:r>
                                <w:rPr>
                                  <w:rFonts w:ascii="Gadugi" w:hAnsi="Gadugi"/>
                                  <w:sz w:val="22"/>
                                </w:rPr>
                                <w:t xml:space="preserve"> </w:t>
                              </w:r>
                              <w:r w:rsidRPr="005029F0">
                                <w:rPr>
                                  <w:rFonts w:ascii="Gadugi" w:hAnsi="Gadugi"/>
                                  <w:sz w:val="22"/>
                                </w:rPr>
                                <w:t>Change any statement to a question.</w:t>
                              </w:r>
                            </w:p>
                            <w:p w14:paraId="7B5410E5" w14:textId="77777777" w:rsidR="00B81AEA" w:rsidRDefault="00B81AEA" w:rsidP="001E3F8A"/>
                            <w:p w14:paraId="631913FB" w14:textId="77777777" w:rsidR="00B81AEA" w:rsidRDefault="00B81AEA" w:rsidP="001E3F8A"/>
                            <w:p w14:paraId="54206883" w14:textId="77777777" w:rsidR="00B81AEA" w:rsidRDefault="00B81AEA" w:rsidP="001E3F8A">
                              <w:r>
                                <w:t>Do</w:t>
                              </w:r>
                            </w:p>
                            <w:p w14:paraId="7A564BBE" w14:textId="77777777" w:rsidR="00B81AEA" w:rsidRDefault="00B81AEA" w:rsidP="001E3F8A"/>
                          </w:txbxContent>
                        </wps:txbx>
                        <wps:bodyPr rot="0" vert="horz" wrap="square" lIns="91440" tIns="45720" rIns="91440" bIns="45720" anchor="t" anchorCtr="0">
                          <a:noAutofit/>
                        </wps:bodyPr>
                      </wps:wsp>
                      <wps:wsp>
                        <wps:cNvPr id="39" name="Text Box 2"/>
                        <wps:cNvSpPr txBox="1">
                          <a:spLocks noChangeArrowheads="1"/>
                        </wps:cNvSpPr>
                        <wps:spPr bwMode="auto">
                          <a:xfrm>
                            <a:off x="0" y="2495550"/>
                            <a:ext cx="5212080" cy="838200"/>
                          </a:xfrm>
                          <a:prstGeom prst="rect">
                            <a:avLst/>
                          </a:prstGeom>
                          <a:solidFill>
                            <a:srgbClr val="FFFFFF"/>
                          </a:solidFill>
                          <a:ln w="9525">
                            <a:solidFill>
                              <a:srgbClr val="000000"/>
                            </a:solidFill>
                            <a:miter lim="800000"/>
                            <a:headEnd/>
                            <a:tailEnd/>
                          </a:ln>
                        </wps:spPr>
                        <wps:txbx>
                          <w:txbxContent>
                            <w:p w14:paraId="58F19E2E"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3. Improve questions (5 minutes)</w:t>
                              </w:r>
                            </w:p>
                            <w:p w14:paraId="484E2320" w14:textId="77777777" w:rsidR="00B81AEA" w:rsidRPr="005029F0" w:rsidRDefault="00B81AEA" w:rsidP="00AC26F3">
                              <w:pPr>
                                <w:spacing w:after="120"/>
                                <w:jc w:val="center"/>
                                <w:rPr>
                                  <w:rFonts w:ascii="Gadugi" w:hAnsi="Gadugi"/>
                                  <w:sz w:val="22"/>
                                </w:rPr>
                              </w:pPr>
                              <w:r w:rsidRPr="005029F0">
                                <w:rPr>
                                  <w:rFonts w:ascii="Gadugi" w:hAnsi="Gadugi"/>
                                  <w:sz w:val="22"/>
                                </w:rPr>
                                <w:t>Make sure you have plenty of open questions and some closed questions.</w:t>
                              </w:r>
                            </w:p>
                            <w:p w14:paraId="78A66959" w14:textId="77777777" w:rsidR="00B81AEA" w:rsidRPr="005029F0" w:rsidRDefault="00B81AEA" w:rsidP="00AC26F3">
                              <w:pPr>
                                <w:spacing w:after="120"/>
                                <w:jc w:val="center"/>
                                <w:rPr>
                                  <w:rFonts w:ascii="Gadugi" w:hAnsi="Gadugi"/>
                                  <w:sz w:val="22"/>
                                </w:rPr>
                              </w:pPr>
                              <w:r w:rsidRPr="005029F0">
                                <w:rPr>
                                  <w:rFonts w:ascii="Gadugi" w:hAnsi="Gadugi"/>
                                  <w:sz w:val="22"/>
                                </w:rPr>
                                <w:t>Re-phrase questions to make them clearer.</w:t>
                              </w:r>
                            </w:p>
                          </w:txbxContent>
                        </wps:txbx>
                        <wps:bodyPr rot="0" vert="horz" wrap="square" lIns="91440" tIns="45720" rIns="91440" bIns="45720" anchor="t" anchorCtr="0">
                          <a:noAutofit/>
                        </wps:bodyPr>
                      </wps:wsp>
                      <wps:wsp>
                        <wps:cNvPr id="40" name="Text Box 2"/>
                        <wps:cNvSpPr txBox="1">
                          <a:spLocks noChangeArrowheads="1"/>
                        </wps:cNvSpPr>
                        <wps:spPr bwMode="auto">
                          <a:xfrm>
                            <a:off x="0" y="4438650"/>
                            <a:ext cx="5212080" cy="558800"/>
                          </a:xfrm>
                          <a:prstGeom prst="rect">
                            <a:avLst/>
                          </a:prstGeom>
                          <a:solidFill>
                            <a:srgbClr val="FFFFFF"/>
                          </a:solidFill>
                          <a:ln w="9525">
                            <a:solidFill>
                              <a:srgbClr val="000000"/>
                            </a:solidFill>
                            <a:miter lim="800000"/>
                            <a:headEnd/>
                            <a:tailEnd/>
                          </a:ln>
                        </wps:spPr>
                        <wps:txbx>
                          <w:txbxContent>
                            <w:p w14:paraId="49CF26A7"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5. Plan (2 minutes)</w:t>
                              </w:r>
                            </w:p>
                            <w:p w14:paraId="2B0AA48B" w14:textId="77777777" w:rsidR="00B81AEA" w:rsidRPr="005029F0" w:rsidRDefault="00B81AEA" w:rsidP="00AC26F3">
                              <w:pPr>
                                <w:spacing w:after="120"/>
                                <w:jc w:val="center"/>
                                <w:rPr>
                                  <w:rFonts w:ascii="Gadugi" w:hAnsi="Gadugi"/>
                                  <w:sz w:val="22"/>
                                </w:rPr>
                              </w:pPr>
                              <w:r w:rsidRPr="005029F0">
                                <w:rPr>
                                  <w:rFonts w:ascii="Gadugi" w:hAnsi="Gadugi"/>
                                  <w:sz w:val="22"/>
                                </w:rPr>
                                <w:t>What are your next steps?</w:t>
                              </w:r>
                            </w:p>
                          </w:txbxContent>
                        </wps:txbx>
                        <wps:bodyPr rot="0" vert="horz" wrap="square" lIns="91440" tIns="45720" rIns="91440" bIns="45720" anchor="t" anchorCtr="0">
                          <a:noAutofit/>
                        </wps:bodyPr>
                      </wps:wsp>
                      <wps:wsp>
                        <wps:cNvPr id="41" name="Text Box 2"/>
                        <wps:cNvSpPr txBox="1">
                          <a:spLocks noChangeArrowheads="1"/>
                        </wps:cNvSpPr>
                        <wps:spPr bwMode="auto">
                          <a:xfrm>
                            <a:off x="0" y="6178550"/>
                            <a:ext cx="5229860" cy="1035050"/>
                          </a:xfrm>
                          <a:prstGeom prst="rect">
                            <a:avLst/>
                          </a:prstGeom>
                          <a:solidFill>
                            <a:srgbClr val="FFFFFF"/>
                          </a:solidFill>
                          <a:ln w="9525">
                            <a:solidFill>
                              <a:srgbClr val="000000"/>
                            </a:solidFill>
                            <a:miter lim="800000"/>
                            <a:headEnd/>
                            <a:tailEnd/>
                          </a:ln>
                        </wps:spPr>
                        <wps:txbx>
                          <w:txbxContent>
                            <w:p w14:paraId="7676877C" w14:textId="77777777" w:rsidR="00B81AEA" w:rsidRPr="004B357F" w:rsidRDefault="00B81AEA" w:rsidP="004B357F">
                              <w:pPr>
                                <w:spacing w:after="120"/>
                                <w:jc w:val="center"/>
                                <w:rPr>
                                  <w:rFonts w:ascii="Gadugi" w:hAnsi="Gadugi"/>
                                  <w:b/>
                                  <w:bCs/>
                                  <w:sz w:val="22"/>
                                </w:rPr>
                              </w:pPr>
                              <w:r w:rsidRPr="004B357F">
                                <w:rPr>
                                  <w:rFonts w:ascii="Gadugi" w:hAnsi="Gadugi"/>
                                  <w:b/>
                                  <w:bCs/>
                                  <w:sz w:val="22"/>
                                </w:rPr>
                                <w:t>7. Reflect</w:t>
                              </w:r>
                            </w:p>
                            <w:p w14:paraId="5FF330D4" w14:textId="315B8C11" w:rsidR="00B81AEA" w:rsidRPr="004B357F" w:rsidRDefault="00B81AEA" w:rsidP="00AC26F3">
                              <w:pPr>
                                <w:spacing w:after="120"/>
                                <w:jc w:val="center"/>
                                <w:rPr>
                                  <w:rFonts w:ascii="Gadugi" w:hAnsi="Gadugi"/>
                                  <w:sz w:val="22"/>
                                </w:rPr>
                              </w:pPr>
                              <w:r w:rsidRPr="004B357F">
                                <w:rPr>
                                  <w:rFonts w:ascii="Gadugi" w:hAnsi="Gadugi"/>
                                  <w:sz w:val="22"/>
                                </w:rPr>
                                <w:t>Did you answer your questions? Were they the right questions?</w:t>
                              </w:r>
                            </w:p>
                            <w:p w14:paraId="0FA518AC" w14:textId="77777777" w:rsidR="00B81AEA" w:rsidRPr="005029F0" w:rsidRDefault="00B81AEA" w:rsidP="00AC26F3">
                              <w:pPr>
                                <w:spacing w:after="120"/>
                                <w:jc w:val="center"/>
                                <w:rPr>
                                  <w:rFonts w:ascii="Gadugi" w:hAnsi="Gadugi"/>
                                  <w:sz w:val="22"/>
                                </w:rPr>
                              </w:pPr>
                              <w:r w:rsidRPr="004B357F">
                                <w:rPr>
                                  <w:rFonts w:ascii="Gadugi" w:hAnsi="Gadugi"/>
                                  <w:sz w:val="22"/>
                                </w:rPr>
                                <w:t>Do you now have more questions</w:t>
                              </w:r>
                              <w:r w:rsidRPr="005029F0">
                                <w:rPr>
                                  <w:rFonts w:ascii="Gadugi" w:hAnsi="Gadugi"/>
                                  <w:sz w:val="22"/>
                                </w:rPr>
                                <w:t>?</w:t>
                              </w:r>
                            </w:p>
                          </w:txbxContent>
                        </wps:txbx>
                        <wps:bodyPr rot="0" vert="horz" wrap="square" lIns="91440" tIns="45720" rIns="91440" bIns="45720" anchor="t" anchorCtr="0">
                          <a:noAutofit/>
                        </wps:bodyPr>
                      </wps:wsp>
                      <wps:wsp>
                        <wps:cNvPr id="42" name="Text Box 2"/>
                        <wps:cNvSpPr txBox="1">
                          <a:spLocks noChangeArrowheads="1"/>
                        </wps:cNvSpPr>
                        <wps:spPr bwMode="auto">
                          <a:xfrm>
                            <a:off x="19050" y="5327650"/>
                            <a:ext cx="5212080" cy="558800"/>
                          </a:xfrm>
                          <a:prstGeom prst="rect">
                            <a:avLst/>
                          </a:prstGeom>
                          <a:solidFill>
                            <a:srgbClr val="FFFFFF"/>
                          </a:solidFill>
                          <a:ln w="9525">
                            <a:solidFill>
                              <a:srgbClr val="000000"/>
                            </a:solidFill>
                            <a:miter lim="800000"/>
                            <a:headEnd/>
                            <a:tailEnd/>
                          </a:ln>
                        </wps:spPr>
                        <wps:txbx>
                          <w:txbxContent>
                            <w:p w14:paraId="44D21580"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6. Action</w:t>
                              </w:r>
                            </w:p>
                            <w:p w14:paraId="4A8FA871" w14:textId="77777777" w:rsidR="00B81AEA" w:rsidRPr="005029F0" w:rsidRDefault="00B81AEA" w:rsidP="00AC26F3">
                              <w:pPr>
                                <w:spacing w:after="120"/>
                                <w:jc w:val="center"/>
                                <w:rPr>
                                  <w:rFonts w:ascii="Gadugi" w:hAnsi="Gadugi"/>
                                  <w:sz w:val="22"/>
                                </w:rPr>
                              </w:pPr>
                              <w:r w:rsidRPr="005029F0">
                                <w:rPr>
                                  <w:rFonts w:ascii="Gadugi" w:hAnsi="Gadugi"/>
                                  <w:sz w:val="22"/>
                                </w:rPr>
                                <w:t>Carry out your plan.</w:t>
                              </w:r>
                            </w:p>
                          </w:txbxContent>
                        </wps:txbx>
                        <wps:bodyPr rot="0" vert="horz" wrap="square" lIns="91440" tIns="45720" rIns="91440" bIns="45720" anchor="t" anchorCtr="0">
                          <a:noAutofit/>
                        </wps:bodyPr>
                      </wps:wsp>
                      <wps:wsp>
                        <wps:cNvPr id="43" name="Text Box 2"/>
                        <wps:cNvSpPr txBox="1">
                          <a:spLocks noChangeArrowheads="1"/>
                        </wps:cNvSpPr>
                        <wps:spPr bwMode="auto">
                          <a:xfrm>
                            <a:off x="19050" y="3587750"/>
                            <a:ext cx="5212080" cy="558800"/>
                          </a:xfrm>
                          <a:prstGeom prst="rect">
                            <a:avLst/>
                          </a:prstGeom>
                          <a:solidFill>
                            <a:srgbClr val="FFFFFF"/>
                          </a:solidFill>
                          <a:ln w="9525">
                            <a:solidFill>
                              <a:srgbClr val="000000"/>
                            </a:solidFill>
                            <a:miter lim="800000"/>
                            <a:headEnd/>
                            <a:tailEnd/>
                          </a:ln>
                        </wps:spPr>
                        <wps:txbx>
                          <w:txbxContent>
                            <w:p w14:paraId="5041C67E"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4. Prioritise questions (3 minutes)</w:t>
                              </w:r>
                            </w:p>
                            <w:p w14:paraId="0668BFDF" w14:textId="623FE427" w:rsidR="00B81AEA" w:rsidRPr="005029F0" w:rsidRDefault="00B81AEA" w:rsidP="00AC26F3">
                              <w:pPr>
                                <w:spacing w:after="120"/>
                                <w:jc w:val="center"/>
                                <w:rPr>
                                  <w:rFonts w:ascii="Gadugi" w:hAnsi="Gadugi"/>
                                  <w:sz w:val="22"/>
                                </w:rPr>
                              </w:pPr>
                              <w:r w:rsidRPr="005029F0">
                                <w:rPr>
                                  <w:rFonts w:ascii="Gadugi" w:hAnsi="Gadugi"/>
                                  <w:sz w:val="22"/>
                                </w:rPr>
                                <w:t>What are your top 3 questions?</w:t>
                              </w:r>
                            </w:p>
                          </w:txbxContent>
                        </wps:txbx>
                        <wps:bodyPr rot="0" vert="horz" wrap="square" lIns="91440" tIns="45720" rIns="91440" bIns="45720" anchor="t" anchorCtr="0">
                          <a:noAutofit/>
                        </wps:bodyPr>
                      </wps:wsp>
                      <wps:wsp>
                        <wps:cNvPr id="44" name="Arrow: Down 44"/>
                        <wps:cNvSpPr/>
                        <wps:spPr>
                          <a:xfrm>
                            <a:off x="2381250" y="577850"/>
                            <a:ext cx="368300" cy="292100"/>
                          </a:xfrm>
                          <a:prstGeom prst="down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5" name="Arrow: Down 45"/>
                        <wps:cNvSpPr/>
                        <wps:spPr>
                          <a:xfrm>
                            <a:off x="2381250" y="3295650"/>
                            <a:ext cx="368300" cy="292100"/>
                          </a:xfrm>
                          <a:prstGeom prst="down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 name="Arrow: Down 46"/>
                        <wps:cNvSpPr/>
                        <wps:spPr>
                          <a:xfrm>
                            <a:off x="2381250" y="2004060"/>
                            <a:ext cx="368300" cy="411480"/>
                          </a:xfrm>
                          <a:prstGeom prst="down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7" name="Arrow: Down 47"/>
                        <wps:cNvSpPr/>
                        <wps:spPr>
                          <a:xfrm>
                            <a:off x="2381250" y="5886450"/>
                            <a:ext cx="368300" cy="292100"/>
                          </a:xfrm>
                          <a:prstGeom prst="down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8" name="Arrow: Down 48"/>
                        <wps:cNvSpPr/>
                        <wps:spPr>
                          <a:xfrm>
                            <a:off x="2381250" y="4146550"/>
                            <a:ext cx="368300" cy="292100"/>
                          </a:xfrm>
                          <a:prstGeom prst="down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9" name="Arrow: Down 49"/>
                        <wps:cNvSpPr/>
                        <wps:spPr>
                          <a:xfrm>
                            <a:off x="2381250" y="5003800"/>
                            <a:ext cx="368300" cy="292100"/>
                          </a:xfrm>
                          <a:prstGeom prst="downArrow">
                            <a:avLst/>
                          </a:prstGeom>
                          <a:solidFill>
                            <a:srgbClr val="4472C4"/>
                          </a:solidFill>
                          <a:ln w="12700" cap="flat" cmpd="sng" algn="ctr">
                            <a:solidFill>
                              <a:srgbClr val="4472C4">
                                <a:shade val="50000"/>
                              </a:srgbClr>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xmlns="">
            <w:pict>
              <v:group w14:anchorId="77D1F83C" id="Group 36" o:spid="_x0000_s1050" style="position:absolute;margin-left:48.5pt;margin-top:1.3pt;width:413.4pt;height:568pt;z-index:252101632" coordsize="52501,7213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lfJWJwUAAKYrAAAOAAAAZHJzL2Uyb0RvYy54bWzsWltP5DYUfq/U/2DlvUwuzlWE1RQWVInu&#10;IkG1z57c1SRObUOG/fU9tpMwNxZBW4E6mYeMHV9y/Pmc4+PPPv20bmr0kDFe0TY2rBPTQFmb0LRq&#10;i9j44+7yl8BAXJA2JTVts9h4zLjx6eznn077LspsWtI6zRiCTloe9V1slEJ00WLBkzJrCD+hXdZC&#10;YU5ZQwRkWbFIGemh96Ze2KbpLXrK0o7RJOMc3l7oQuNM9Z/nWSK+5jnPBKpjA2QT6snUcyWfi7NT&#10;EhWMdGWVDGKQN0jRkKqFj05dXRBB0D2r9rpqqoRRTnNxktBmQfO8SjI1BhiNZe6M5orR+06NpYj6&#10;optgAmh3cHpzt8mXhxuGqjQ2HM9ALWlgjtRnEeQBnL4rIqhzxbrb7oYNLwqdk+Nd56yR/zAStFaw&#10;Pk6wZmuBEnjp2q5pBYB+AmW+bTmeOQCflDA7e+2S8vMLLRfjhxdSvkmcvgMl4k848X+G021JukzB&#10;zyUGI07+iNOdHOCvdI1sjZSqJWFCYg2vwRyUSvDumiZ/ctTS85K0RbZkjPZlRlIQz5ItYRBTU4k4&#10;j7jsZNX/TlOYDnIvqOpoB2snsABHdAhvyzZHvF3fD1wF9wQaiTrGxVVGGyQTscHATNQXyMM1F1Ki&#10;pypycjmtq/SyqmuVYcXqvGbogYBJXaqfGsROtbpFfWyEMPcahGe7MNXvUBdNJcA31FUTG8FUiUQS&#10;us9tCmKSSJCq1mkQuW4HLCV8GkixXq2Vdtt4nKMVTR8BXUa1LwDfBYmSsu8G6sEPxAb/656wzED1&#10;by3MUGhhLB2HymDXtyHDNktWmyWkTaCr2BAG0slzoZyNlLWlS5jJvFIAy1nWkgwyg95qkf97BQaX&#10;rA19UmAnGNEBPX8PDQ68MNRaSqInt7GhxpaJbc+f9RjMSTnhUXuOWY/DPT1+H0esnbCNQ9f9oQ4H&#10;TgAhy+DpRmd+hK54CCxmFTbkyrLjit9ThTF2Au+HKuy6ASzFswr7sxcewmFsfSgV9iwId/dV2A4D&#10;D2xNbkAs03FNXeO4I+Ip5jv6iBjbH0SHrVBqptzSuY7tz65YbvJe2tiFsyseXbHz4dTYcQPf33fH&#10;Gxu7OaLQ7JsKqp5YgSPe12E8qrFiyiJ0QfsWwdth4ztQFENOcz0jHzgRkTawY0A7al86UWBP5ILj&#10;BY5kz2REYIe2ZNK0r3lmX5aCDEqct/FkGPv2uRoBuLMtOk3zZJbtK2kk/5TXBOijpOmAlOVtAUxS&#10;XQC3ngj2ApM2fESRdCVJM03RuZI6GwbHNXennOqWFHIXekF4qZuoItmERAc5uMElA5qKYR84w5G4&#10;1DTWTlDBu+Sygo9cEy5uCAOOHcCX3NtXeOQ1Ba6QDikDSTbu0Pt/l6tr75tzChwmBLAgnUqCTEzU&#10;YzJntPkGxwtLyRBC0UjuyZnYpvcQHFAk2XKpqgGx3xFx3d52yUgBS3jv1t8I6wbGVQDJ9YWOBDOJ&#10;dohXXfcjkYbYPWiUExv1aqN07NDdC3Bmq1SmN1Lts1WOpjhb5cGzKDyd2W0tlRPB9mqrBH4Sm7BT&#10;Vr5/JOI3rRJbFoajpXmtnNfKea0sxgVchj5ga+M+bDoh3rLKiTN8tVUC6erh3V3UplXOEaw60p4j&#10;WBmmzmvl4bVyOvbessqJBX21VWILe3tU82yVcwQ77ysPXWZ7Zq2cDvG3rHIidV9tlUB3OMMR5cz2&#10;qJtaM9sj72z9X9gedeMRLoOqWR0ursrbppt5SG9erz37GwAA//8DAFBLAwQUAAYACAAAACEADW3+&#10;++AAAAAJAQAADwAAAGRycy9kb3ducmV2LnhtbEyPTUvDQBCG74L/YRnBm918YGxjNqUU9VQEW0G8&#10;bbPTJDQ7G7LbJP33jic9Du/LO89TrGfbiREH3zpSEC8iEEiVMy3VCj4Prw9LED5oMrpzhAqu6GFd&#10;3t4UOjduog8c96EWPEI+1wqaEPpcSl81aLVfuB6Js5MbrA58DrU0g5543HYyiaJMWt0Sf2h0j9sG&#10;q/P+YhW8TXrapPHLuDufttfvw+P71y5Gpe7v5s0ziIBz+CvDLz6jQ8lMR3ch40WnYPXEKkFBkoHg&#10;eJWkbHLkXpwuM5BlIf8blD8AAAD//wMAUEsBAi0AFAAGAAgAAAAhALaDOJL+AAAA4QEAABMAAAAA&#10;AAAAAAAAAAAAAAAAAFtDb250ZW50X1R5cGVzXS54bWxQSwECLQAUAAYACAAAACEAOP0h/9YAAACU&#10;AQAACwAAAAAAAAAAAAAAAAAvAQAAX3JlbHMvLnJlbHNQSwECLQAUAAYACAAAACEATpXyVicFAACm&#10;KwAADgAAAAAAAAAAAAAAAAAuAgAAZHJzL2Uyb0RvYy54bWxQSwECLQAUAAYACAAAACEADW3+++AA&#10;AAAJAQAADwAAAAAAAAAAAAAAAACBBwAAZHJzL2Rvd25yZXYueG1sUEsFBgAAAAAEAAQA8wAAAI4I&#10;AAAAAA==&#10;">
                <v:shape id="_x0000_s1051" type="#_x0000_t202" style="position:absolute;left:381;width:52120;height:57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K0jCxQAAANsAAAAPAAAAZHJzL2Rvd25yZXYueG1sRI9PawIx&#10;FMTvhX6H8IReimZbRe12o0hB0VtrRa+Pzds/uHlZk3TdfvtGEHocZuY3TLbsTSM6cr62rOBllIAg&#10;zq2uuVRw+F4P5yB8QNbYWCYFv+RhuXh8yDDV9spf1O1DKSKEfYoKqhDaVEqfV2TQj2xLHL3COoMh&#10;SldK7fAa4aaRr0kylQZrjgsVtvRRUX7e/xgF88m2O/nd+POYT4vmLTzPus3FKfU06FfvIAL14T98&#10;b2+1gvEMbl/iD5CLPwAAAP//AwBQSwECLQAUAAYACAAAACEA2+H2y+4AAACFAQAAEwAAAAAAAAAA&#10;AAAAAAAAAAAAW0NvbnRlbnRfVHlwZXNdLnhtbFBLAQItABQABgAIAAAAIQBa9CxbvwAAABUBAAAL&#10;AAAAAAAAAAAAAAAAAB8BAABfcmVscy8ucmVsc1BLAQItABQABgAIAAAAIQCiK0jCxQAAANsAAAAP&#10;AAAAAAAAAAAAAAAAAAcCAABkcnMvZG93bnJldi54bWxQSwUGAAAAAAMAAwC3AAAA+QIAAAAA&#10;">
                  <v:textbox>
                    <w:txbxContent>
                      <w:p w14:paraId="430D4C92"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1. State the question focus</w:t>
                        </w:r>
                      </w:p>
                      <w:p w14:paraId="703F433F" w14:textId="6795942C" w:rsidR="00B81AEA" w:rsidRPr="005029F0" w:rsidRDefault="00B81AEA" w:rsidP="004B357F">
                        <w:pPr>
                          <w:spacing w:after="120"/>
                          <w:jc w:val="center"/>
                          <w:rPr>
                            <w:rFonts w:ascii="Gadugi" w:hAnsi="Gadugi"/>
                            <w:sz w:val="22"/>
                          </w:rPr>
                        </w:pPr>
                        <w:r w:rsidRPr="005029F0">
                          <w:rPr>
                            <w:rFonts w:ascii="Gadugi" w:hAnsi="Gadugi"/>
                            <w:sz w:val="22"/>
                          </w:rPr>
                          <w:t xml:space="preserve">– </w:t>
                        </w:r>
                        <w:r w:rsidR="007477B0">
                          <w:rPr>
                            <w:rFonts w:ascii="Gadugi" w:hAnsi="Gadugi"/>
                            <w:sz w:val="22"/>
                          </w:rPr>
                          <w:t xml:space="preserve">this </w:t>
                        </w:r>
                        <w:r w:rsidRPr="005029F0">
                          <w:rPr>
                            <w:rFonts w:ascii="Gadugi" w:hAnsi="Gadugi"/>
                            <w:sz w:val="22"/>
                          </w:rPr>
                          <w:t>could be a statement, an idea, a picture, a problem.</w:t>
                        </w:r>
                      </w:p>
                      <w:p w14:paraId="4603A94B" w14:textId="77777777" w:rsidR="00B81AEA" w:rsidRDefault="00B81AEA" w:rsidP="001E3F8A"/>
                    </w:txbxContent>
                  </v:textbox>
                </v:shape>
                <v:shape id="Text Box 38" o:spid="_x0000_s1052" type="#_x0000_t202" style="position:absolute;left:381;top:8699;width:52120;height:104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tNywwgAAANsAAAAPAAAAZHJzL2Rvd25yZXYueG1sRE/LagIx&#10;FN0L/kO4QjfSyVjLqKNRSqHF7nyUdnuZ3Hng5GaapOP075uF4PJw3pvdYFrRk/ONZQWzJAVBXFjd&#10;cKXg8/z2uAThA7LG1jIp+CMPu+14tMFc2ysfqT+FSsQQ9jkqqEPocil9UZNBn9iOOHKldQZDhK6S&#10;2uE1hptWPqVpJg02HBtq7Oi1puJy+jUKls/7/tt/zA9fRVa2qzBd9O8/TqmHyfCyBhFoCHfxzb3X&#10;CuZxbPwSf4Dc/gMAAP//AwBQSwECLQAUAAYACAAAACEA2+H2y+4AAACFAQAAEwAAAAAAAAAAAAAA&#10;AAAAAAAAW0NvbnRlbnRfVHlwZXNdLnhtbFBLAQItABQABgAIAAAAIQBa9CxbvwAAABUBAAALAAAA&#10;AAAAAAAAAAAAAB8BAABfcmVscy8ucmVsc1BLAQItABQABgAIAAAAIQDTtNywwgAAANsAAAAPAAAA&#10;AAAAAAAAAAAAAAcCAABkcnMvZG93bnJldi54bWxQSwUGAAAAAAMAAwC3AAAA9gIAAAAA&#10;">
                  <v:textbox>
                    <w:txbxContent>
                      <w:p w14:paraId="4AA2A0DF"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2. Produce questions (5 minutes)</w:t>
                        </w:r>
                      </w:p>
                      <w:p w14:paraId="5C0258B6" w14:textId="1FDC5F02" w:rsidR="00B81AEA" w:rsidRPr="005029F0" w:rsidRDefault="007477B0" w:rsidP="007477B0">
                        <w:pPr>
                          <w:spacing w:after="120"/>
                          <w:jc w:val="center"/>
                          <w:rPr>
                            <w:rFonts w:ascii="Gadugi" w:hAnsi="Gadugi"/>
                            <w:sz w:val="22"/>
                          </w:rPr>
                        </w:pPr>
                        <w:r>
                          <w:rPr>
                            <w:rFonts w:ascii="Gadugi" w:hAnsi="Gadugi"/>
                            <w:sz w:val="22"/>
                          </w:rPr>
                          <w:t>Create a</w:t>
                        </w:r>
                        <w:r w:rsidR="00B81AEA" w:rsidRPr="005029F0">
                          <w:rPr>
                            <w:rFonts w:ascii="Gadugi" w:hAnsi="Gadugi"/>
                            <w:sz w:val="22"/>
                          </w:rPr>
                          <w:t>s many questions as possible.</w:t>
                        </w:r>
                      </w:p>
                      <w:p w14:paraId="4266C303" w14:textId="55CFA11E" w:rsidR="00B81AEA" w:rsidRPr="005029F0" w:rsidRDefault="00B81AEA" w:rsidP="007477B0">
                        <w:pPr>
                          <w:spacing w:after="120"/>
                          <w:jc w:val="center"/>
                          <w:rPr>
                            <w:rFonts w:ascii="Gadugi" w:hAnsi="Gadugi"/>
                            <w:sz w:val="22"/>
                          </w:rPr>
                        </w:pPr>
                        <w:r w:rsidRPr="005029F0">
                          <w:rPr>
                            <w:rFonts w:ascii="Gadugi" w:hAnsi="Gadugi"/>
                            <w:sz w:val="22"/>
                          </w:rPr>
                          <w:t>Do not discuss answers or judge any questions.</w:t>
                        </w:r>
                        <w:r>
                          <w:rPr>
                            <w:rFonts w:ascii="Gadugi" w:hAnsi="Gadugi"/>
                            <w:sz w:val="22"/>
                          </w:rPr>
                          <w:t xml:space="preserve"> </w:t>
                        </w:r>
                        <w:r w:rsidRPr="005029F0">
                          <w:rPr>
                            <w:rFonts w:ascii="Gadugi" w:hAnsi="Gadugi"/>
                            <w:sz w:val="22"/>
                          </w:rPr>
                          <w:t>Write down every question</w:t>
                        </w:r>
                        <w:r>
                          <w:rPr>
                            <w:rFonts w:ascii="Gadugi" w:hAnsi="Gadugi"/>
                            <w:sz w:val="22"/>
                          </w:rPr>
                          <w:t xml:space="preserve"> </w:t>
                        </w:r>
                        <w:r w:rsidRPr="005029F0">
                          <w:rPr>
                            <w:rFonts w:ascii="Gadugi" w:hAnsi="Gadugi"/>
                            <w:sz w:val="22"/>
                          </w:rPr>
                          <w:t>exactly as it is said.</w:t>
                        </w:r>
                        <w:r>
                          <w:rPr>
                            <w:rFonts w:ascii="Gadugi" w:hAnsi="Gadugi"/>
                            <w:sz w:val="22"/>
                          </w:rPr>
                          <w:t xml:space="preserve"> </w:t>
                        </w:r>
                        <w:r w:rsidRPr="005029F0">
                          <w:rPr>
                            <w:rFonts w:ascii="Gadugi" w:hAnsi="Gadugi"/>
                            <w:sz w:val="22"/>
                          </w:rPr>
                          <w:t>Change any statement to a question.</w:t>
                        </w:r>
                      </w:p>
                      <w:p w14:paraId="7B5410E5" w14:textId="77777777" w:rsidR="00B81AEA" w:rsidRDefault="00B81AEA" w:rsidP="001E3F8A"/>
                      <w:p w14:paraId="631913FB" w14:textId="77777777" w:rsidR="00B81AEA" w:rsidRDefault="00B81AEA" w:rsidP="001E3F8A"/>
                      <w:p w14:paraId="54206883" w14:textId="77777777" w:rsidR="00B81AEA" w:rsidRDefault="00B81AEA" w:rsidP="001E3F8A">
                        <w:r>
                          <w:t>Do</w:t>
                        </w:r>
                      </w:p>
                      <w:p w14:paraId="7A564BBE" w14:textId="77777777" w:rsidR="00B81AEA" w:rsidRDefault="00B81AEA" w:rsidP="001E3F8A"/>
                    </w:txbxContent>
                  </v:textbox>
                </v:shape>
                <v:shape id="_x0000_s1053" type="#_x0000_t202" style="position:absolute;top:24955;width:52120;height:838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HkrxAAAANsAAAAPAAAAZHJzL2Rvd25yZXYueG1sRI9PawIx&#10;FMTvgt8hPMGL1KxarG6NUoQWe/Mf9vrYPHcXNy/bJK7rtzeFgsdhZn7DLFatqURDzpeWFYyGCQji&#10;zOqScwXHw+fLDIQPyBory6TgTh5Wy25ngam2N95Rsw+5iBD2KSooQqhTKX1WkEE/tDVx9M7WGQxR&#10;ulxqh7cIN5UcJ8lUGiw5LhRY07qg7LK/GgWz103z478n21M2PVfzMHhrvn6dUv1e+/EOIlAbnuH/&#10;9kYrmMzh70v8AXL5AAAA//8DAFBLAQItABQABgAIAAAAIQDb4fbL7gAAAIUBAAATAAAAAAAAAAAA&#10;AAAAAAAAAABbQ29udGVudF9UeXBlc10ueG1sUEsBAi0AFAAGAAgAAAAhAFr0LFu/AAAAFQEAAAsA&#10;AAAAAAAAAAAAAAAAHwEAAF9yZWxzLy5yZWxzUEsBAi0AFAAGAAgAAAAhALz4eSvEAAAA2wAAAA8A&#10;AAAAAAAAAAAAAAAABwIAAGRycy9kb3ducmV2LnhtbFBLBQYAAAAAAwADALcAAAD4AgAAAAA=&#10;">
                  <v:textbox>
                    <w:txbxContent>
                      <w:p w14:paraId="58F19E2E"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3. Improve questions (5 minutes)</w:t>
                        </w:r>
                      </w:p>
                      <w:p w14:paraId="484E2320" w14:textId="77777777" w:rsidR="00B81AEA" w:rsidRPr="005029F0" w:rsidRDefault="00B81AEA" w:rsidP="00AC26F3">
                        <w:pPr>
                          <w:spacing w:after="120"/>
                          <w:jc w:val="center"/>
                          <w:rPr>
                            <w:rFonts w:ascii="Gadugi" w:hAnsi="Gadugi"/>
                            <w:sz w:val="22"/>
                          </w:rPr>
                        </w:pPr>
                        <w:r w:rsidRPr="005029F0">
                          <w:rPr>
                            <w:rFonts w:ascii="Gadugi" w:hAnsi="Gadugi"/>
                            <w:sz w:val="22"/>
                          </w:rPr>
                          <w:t>Make sure you have plenty of open questions and some closed questions.</w:t>
                        </w:r>
                      </w:p>
                      <w:p w14:paraId="78A66959" w14:textId="77777777" w:rsidR="00B81AEA" w:rsidRPr="005029F0" w:rsidRDefault="00B81AEA" w:rsidP="00AC26F3">
                        <w:pPr>
                          <w:spacing w:after="120"/>
                          <w:jc w:val="center"/>
                          <w:rPr>
                            <w:rFonts w:ascii="Gadugi" w:hAnsi="Gadugi"/>
                            <w:sz w:val="22"/>
                          </w:rPr>
                        </w:pPr>
                        <w:r w:rsidRPr="005029F0">
                          <w:rPr>
                            <w:rFonts w:ascii="Gadugi" w:hAnsi="Gadugi"/>
                            <w:sz w:val="22"/>
                          </w:rPr>
                          <w:t>Re-phrase questions to make them clearer.</w:t>
                        </w:r>
                      </w:p>
                    </w:txbxContent>
                  </v:textbox>
                </v:shape>
                <v:shape id="_x0000_s1054" type="#_x0000_t202" style="position:absolute;top:44386;width:52120;height:55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xKPLwgAAANsAAAAPAAAAZHJzL2Rvd25yZXYueG1sRE/LagIx&#10;FN0L/kO4QjfSydjKqKNRpNBid62WdnuZ3Hng5GZM0nH6981CcHk4781uMK3oyfnGsoJZkoIgLqxu&#10;uFLwdXp9XILwAVlja5kU/JGH3XY82mCu7ZU/qT+GSsQQ9jkqqEPocil9UZNBn9iOOHKldQZDhK6S&#10;2uE1hptWPqVpJg02HBtq7OilpuJ8/DUKlvND/+Pfnz++i6xsV2G66N8uTqmHybBfgwg0hLv45j5o&#10;BfO4Pn6JP0Bu/wEAAP//AwBQSwECLQAUAAYACAAAACEA2+H2y+4AAACFAQAAEwAAAAAAAAAAAAAA&#10;AAAAAAAAW0NvbnRlbnRfVHlwZXNdLnhtbFBLAQItABQABgAIAAAAIQBa9CxbvwAAABUBAAALAAAA&#10;AAAAAAAAAAAAAB8BAABfcmVscy8ucmVsc1BLAQItABQABgAIAAAAIQB1xKPLwgAAANsAAAAPAAAA&#10;AAAAAAAAAAAAAAcCAABkcnMvZG93bnJldi54bWxQSwUGAAAAAAMAAwC3AAAA9gIAAAAA&#10;">
                  <v:textbox>
                    <w:txbxContent>
                      <w:p w14:paraId="49CF26A7"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5. Plan (2 minutes)</w:t>
                        </w:r>
                      </w:p>
                      <w:p w14:paraId="2B0AA48B" w14:textId="77777777" w:rsidR="00B81AEA" w:rsidRPr="005029F0" w:rsidRDefault="00B81AEA" w:rsidP="00AC26F3">
                        <w:pPr>
                          <w:spacing w:after="120"/>
                          <w:jc w:val="center"/>
                          <w:rPr>
                            <w:rFonts w:ascii="Gadugi" w:hAnsi="Gadugi"/>
                            <w:sz w:val="22"/>
                          </w:rPr>
                        </w:pPr>
                        <w:r w:rsidRPr="005029F0">
                          <w:rPr>
                            <w:rFonts w:ascii="Gadugi" w:hAnsi="Gadugi"/>
                            <w:sz w:val="22"/>
                          </w:rPr>
                          <w:t>What are your next steps?</w:t>
                        </w:r>
                      </w:p>
                    </w:txbxContent>
                  </v:textbox>
                </v:shape>
                <v:shape id="_x0000_s1055" type="#_x0000_t202" style="position:absolute;top:61785;width:52298;height:103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iAZQxQAAANsAAAAPAAAAZHJzL2Rvd25yZXYueG1sRI9Pa8JA&#10;FMTvQr/D8gpeRDda8U+ajRShxd6sFb0+ss8kNPs23V1j+u27hYLHYWZ+w2Sb3jSiI+drywqmkwQE&#10;cWF1zaWC4+freAXCB2SNjWVS8EMeNvnDIMNU2xt/UHcIpYgQ9ikqqEJoUyl9UZFBP7EtcfQu1hkM&#10;UbpSaoe3CDeNnCXJQhqsOS5U2NK2ouLrcDUKVvNdd/bvT/tTsbg06zBadm/fTqnhY//yDCJQH+7h&#10;//ZOK5hP4e9L/AEy/wUAAP//AwBQSwECLQAUAAYACAAAACEA2+H2y+4AAACFAQAAEwAAAAAAAAAA&#10;AAAAAAAAAAAAW0NvbnRlbnRfVHlwZXNdLnhtbFBLAQItABQABgAIAAAAIQBa9CxbvwAAABUBAAAL&#10;AAAAAAAAAAAAAAAAAB8BAABfcmVscy8ucmVsc1BLAQItABQABgAIAAAAIQAaiAZQxQAAANsAAAAP&#10;AAAAAAAAAAAAAAAAAAcCAABkcnMvZG93bnJldi54bWxQSwUGAAAAAAMAAwC3AAAA+QIAAAAA&#10;">
                  <v:textbox>
                    <w:txbxContent>
                      <w:p w14:paraId="7676877C" w14:textId="77777777" w:rsidR="00B81AEA" w:rsidRPr="004B357F" w:rsidRDefault="00B81AEA" w:rsidP="004B357F">
                        <w:pPr>
                          <w:spacing w:after="120"/>
                          <w:jc w:val="center"/>
                          <w:rPr>
                            <w:rFonts w:ascii="Gadugi" w:hAnsi="Gadugi"/>
                            <w:b/>
                            <w:bCs/>
                            <w:sz w:val="22"/>
                          </w:rPr>
                        </w:pPr>
                        <w:r w:rsidRPr="004B357F">
                          <w:rPr>
                            <w:rFonts w:ascii="Gadugi" w:hAnsi="Gadugi"/>
                            <w:b/>
                            <w:bCs/>
                            <w:sz w:val="22"/>
                          </w:rPr>
                          <w:t>7. Reflect</w:t>
                        </w:r>
                      </w:p>
                      <w:p w14:paraId="5FF330D4" w14:textId="315B8C11" w:rsidR="00B81AEA" w:rsidRPr="004B357F" w:rsidRDefault="00B81AEA" w:rsidP="00AC26F3">
                        <w:pPr>
                          <w:spacing w:after="120"/>
                          <w:jc w:val="center"/>
                          <w:rPr>
                            <w:rFonts w:ascii="Gadugi" w:hAnsi="Gadugi"/>
                            <w:sz w:val="22"/>
                          </w:rPr>
                        </w:pPr>
                        <w:r w:rsidRPr="004B357F">
                          <w:rPr>
                            <w:rFonts w:ascii="Gadugi" w:hAnsi="Gadugi"/>
                            <w:sz w:val="22"/>
                          </w:rPr>
                          <w:t>Did you answer your questions? Were they the right questions?</w:t>
                        </w:r>
                      </w:p>
                      <w:p w14:paraId="0FA518AC" w14:textId="77777777" w:rsidR="00B81AEA" w:rsidRPr="005029F0" w:rsidRDefault="00B81AEA" w:rsidP="00AC26F3">
                        <w:pPr>
                          <w:spacing w:after="120"/>
                          <w:jc w:val="center"/>
                          <w:rPr>
                            <w:rFonts w:ascii="Gadugi" w:hAnsi="Gadugi"/>
                            <w:sz w:val="22"/>
                          </w:rPr>
                        </w:pPr>
                        <w:r w:rsidRPr="004B357F">
                          <w:rPr>
                            <w:rFonts w:ascii="Gadugi" w:hAnsi="Gadugi"/>
                            <w:sz w:val="22"/>
                          </w:rPr>
                          <w:t>Do you now have more questions</w:t>
                        </w:r>
                        <w:r w:rsidRPr="005029F0">
                          <w:rPr>
                            <w:rFonts w:ascii="Gadugi" w:hAnsi="Gadugi"/>
                            <w:sz w:val="22"/>
                          </w:rPr>
                          <w:t>?</w:t>
                        </w:r>
                      </w:p>
                    </w:txbxContent>
                  </v:textbox>
                </v:shape>
                <v:shape id="_x0000_s1056" type="#_x0000_t202" style="position:absolute;left:190;top:53276;width:52121;height:55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WpgnxQAAANsAAAAPAAAAZHJzL2Rvd25yZXYueG1sRI9Pa8JA&#10;FMTvgt9heUIvUjdasTZmI6XQYm/+w14f2WcSzL6Nu9uYfvtuoeBxmJnfMNm6N43oyPnasoLpJAFB&#10;XFhdc6ngeHh/XILwAVljY5kU/JCHdT4cZJhqe+MddftQighhn6KCKoQ2ldIXFRn0E9sSR+9sncEQ&#10;pSuldniLcNPIWZIspMGa40KFLb1VVFz230bBcr7pvvzn0/ZULM7NSxg/dx9Xp9TDqH9dgQjUh3v4&#10;v73RCuYz+PsSf4DMfwEAAP//AwBQSwECLQAUAAYACAAAACEA2+H2y+4AAACFAQAAEwAAAAAAAAAA&#10;AAAAAAAAAAAAW0NvbnRlbnRfVHlwZXNdLnhtbFBLAQItABQABgAIAAAAIQBa9CxbvwAAABUBAAAL&#10;AAAAAAAAAAAAAAAAAB8BAABfcmVscy8ucmVsc1BLAQItABQABgAIAAAAIQDqWpgnxQAAANsAAAAP&#10;AAAAAAAAAAAAAAAAAAcCAABkcnMvZG93bnJldi54bWxQSwUGAAAAAAMAAwC3AAAA+QIAAAAA&#10;">
                  <v:textbox>
                    <w:txbxContent>
                      <w:p w14:paraId="44D21580"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6. Action</w:t>
                        </w:r>
                      </w:p>
                      <w:p w14:paraId="4A8FA871" w14:textId="77777777" w:rsidR="00B81AEA" w:rsidRPr="005029F0" w:rsidRDefault="00B81AEA" w:rsidP="00AC26F3">
                        <w:pPr>
                          <w:spacing w:after="120"/>
                          <w:jc w:val="center"/>
                          <w:rPr>
                            <w:rFonts w:ascii="Gadugi" w:hAnsi="Gadugi"/>
                            <w:sz w:val="22"/>
                          </w:rPr>
                        </w:pPr>
                        <w:r w:rsidRPr="005029F0">
                          <w:rPr>
                            <w:rFonts w:ascii="Gadugi" w:hAnsi="Gadugi"/>
                            <w:sz w:val="22"/>
                          </w:rPr>
                          <w:t>Carry out your plan.</w:t>
                        </w:r>
                      </w:p>
                    </w:txbxContent>
                  </v:textbox>
                </v:shape>
                <v:shape id="_x0000_s1057" type="#_x0000_t202" style="position:absolute;left:190;top:35877;width:52121;height:558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Fj28xQAAANsAAAAPAAAAZHJzL2Rvd25yZXYueG1sRI9bawIx&#10;FITfC/6HcARfima94GVrFBEq9q21oq+HzXF36eZkTdJ1/fdGKPRxmJlvmOW6NZVoyPnSsoLhIAFB&#10;nFldcq7g+P3en4PwAVljZZkU3MnDetV5WWKq7Y2/qDmEXEQI+xQVFCHUqZQ+K8igH9iaOHoX6wyG&#10;KF0utcNbhJtKjpJkKg2WHBcKrGlbUPZz+DUK5pN9c/Yf489TNr1Ui/A6a3ZXp1Sv227eQARqw3/4&#10;r73XCiZjeH6JP0CuHgAAAP//AwBQSwECLQAUAAYACAAAACEA2+H2y+4AAACFAQAAEwAAAAAAAAAA&#10;AAAAAAAAAAAAW0NvbnRlbnRfVHlwZXNdLnhtbFBLAQItABQABgAIAAAAIQBa9CxbvwAAABUBAAAL&#10;AAAAAAAAAAAAAAAAAB8BAABfcmVscy8ucmVsc1BLAQItABQABgAIAAAAIQCFFj28xQAAANsAAAAP&#10;AAAAAAAAAAAAAAAAAAcCAABkcnMvZG93bnJldi54bWxQSwUGAAAAAAMAAwC3AAAA+QIAAAAA&#10;">
                  <v:textbox>
                    <w:txbxContent>
                      <w:p w14:paraId="5041C67E" w14:textId="77777777" w:rsidR="00B81AEA" w:rsidRPr="005029F0" w:rsidRDefault="00B81AEA" w:rsidP="004B357F">
                        <w:pPr>
                          <w:spacing w:after="120"/>
                          <w:jc w:val="center"/>
                          <w:rPr>
                            <w:rFonts w:ascii="Gadugi" w:hAnsi="Gadugi"/>
                            <w:b/>
                            <w:bCs/>
                            <w:sz w:val="22"/>
                          </w:rPr>
                        </w:pPr>
                        <w:r w:rsidRPr="005029F0">
                          <w:rPr>
                            <w:rFonts w:ascii="Gadugi" w:hAnsi="Gadugi"/>
                            <w:b/>
                            <w:bCs/>
                            <w:sz w:val="22"/>
                          </w:rPr>
                          <w:t xml:space="preserve">4. </w:t>
                        </w:r>
                        <w:proofErr w:type="spellStart"/>
                        <w:r w:rsidRPr="005029F0">
                          <w:rPr>
                            <w:rFonts w:ascii="Gadugi" w:hAnsi="Gadugi"/>
                            <w:b/>
                            <w:bCs/>
                            <w:sz w:val="22"/>
                          </w:rPr>
                          <w:t>Prioritise</w:t>
                        </w:r>
                        <w:proofErr w:type="spellEnd"/>
                        <w:r w:rsidRPr="005029F0">
                          <w:rPr>
                            <w:rFonts w:ascii="Gadugi" w:hAnsi="Gadugi"/>
                            <w:b/>
                            <w:bCs/>
                            <w:sz w:val="22"/>
                          </w:rPr>
                          <w:t xml:space="preserve"> questions (3 minutes)</w:t>
                        </w:r>
                      </w:p>
                      <w:p w14:paraId="0668BFDF" w14:textId="623FE427" w:rsidR="00B81AEA" w:rsidRPr="005029F0" w:rsidRDefault="00B81AEA" w:rsidP="00AC26F3">
                        <w:pPr>
                          <w:spacing w:after="120"/>
                          <w:jc w:val="center"/>
                          <w:rPr>
                            <w:rFonts w:ascii="Gadugi" w:hAnsi="Gadugi"/>
                            <w:sz w:val="22"/>
                          </w:rPr>
                        </w:pPr>
                        <w:r w:rsidRPr="005029F0">
                          <w:rPr>
                            <w:rFonts w:ascii="Gadugi" w:hAnsi="Gadugi"/>
                            <w:sz w:val="22"/>
                          </w:rPr>
                          <w:t>What are your top 3 questions?</w:t>
                        </w:r>
                      </w:p>
                    </w:txbxContent>
                  </v:textbox>
                </v:shape>
                <v:shapetype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Arrow: Down 44" o:spid="_x0000_s1058" type="#_x0000_t67" style="position:absolute;left:23812;top:5778;width:3683;height:29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mitgxQAAANsAAAAPAAAAZHJzL2Rvd25yZXYueG1sRI9ba8JA&#10;FITfC/6H5Qi+1Y2XSoiuIoq0SF+8gY/H7DEJZs+G7FaT/nq3UPBxmJlvmNmiMaW4U+0KywoG/QgE&#10;cWp1wZmC42HzHoNwHlljaZkUtORgMe+8zTDR9sE7uu99JgKEXYIKcu+rREqX5mTQ9W1FHLyrrQ36&#10;IOtM6hofAW5KOYyiiTRYcFjIsaJVTult/2MUXNe/cfu5buPRx6SUp8v39pwhKtXrNsspCE+Nf4X/&#10;219awXgMf1/CD5DzJwAAAP//AwBQSwECLQAUAAYACAAAACEA2+H2y+4AAACFAQAAEwAAAAAAAAAA&#10;AAAAAAAAAAAAW0NvbnRlbnRfVHlwZXNdLnhtbFBLAQItABQABgAIAAAAIQBa9CxbvwAAABUBAAAL&#10;AAAAAAAAAAAAAAAAAB8BAABfcmVscy8ucmVsc1BLAQItABQABgAIAAAAIQCmmitgxQAAANsAAAAP&#10;AAAAAAAAAAAAAAAAAAcCAABkcnMvZG93bnJldi54bWxQSwUGAAAAAAMAAwC3AAAA+QIAAAAA&#10;" adj="10800" fillcolor="#4472c4" strokecolor="#2f528f" strokeweight="1pt"/>
                <v:shape id="Arrow: Down 45" o:spid="_x0000_s1059" type="#_x0000_t67" style="position:absolute;left:23812;top:32956;width:3683;height:29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1o77xQAAANsAAAAPAAAAZHJzL2Rvd25yZXYueG1sRI9Pa8JA&#10;FMTvgt9heUJvummrIaRuRJSiFC+1LfT4mn35Q7NvQ3bVpJ/eFYQeh5n5DbNc9aYRZ+pcbVnB4ywC&#10;QZxbXXOp4PPjdZqAcB5ZY2OZFAzkYJWNR0tMtb3wO52PvhQBwi5FBZX3bSqlyysy6Ga2JQ5eYTuD&#10;PsiulLrDS4CbRj5FUSwN1hwWKmxpU1H+ezwZBcX2Lxl22yF5XsSN/Po5vH2XiEo9TPr1CwhPvf8P&#10;39t7rWC+gNuX8ANkdgUAAP//AwBQSwECLQAUAAYACAAAACEA2+H2y+4AAACFAQAAEwAAAAAAAAAA&#10;AAAAAAAAAAAAW0NvbnRlbnRfVHlwZXNdLnhtbFBLAQItABQABgAIAAAAIQBa9CxbvwAAABUBAAAL&#10;AAAAAAAAAAAAAAAAAB8BAABfcmVscy8ucmVsc1BLAQItABQABgAIAAAAIQDJ1o77xQAAANsAAAAP&#10;AAAAAAAAAAAAAAAAAAcCAABkcnMvZG93bnJldi54bWxQSwUGAAAAAAMAAwC3AAAA+QIAAAAA&#10;" adj="10800" fillcolor="#4472c4" strokecolor="#2f528f" strokeweight="1pt"/>
                <v:shape id="Arrow: Down 46" o:spid="_x0000_s1060" type="#_x0000_t67" style="position:absolute;left:23812;top:20040;width:3683;height:411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j08swwAAANsAAAAPAAAAZHJzL2Rvd25yZXYueG1sRI/RagIx&#10;FETfC/5DuIJvNWstIqtRtEvBIhRc/YDr5rpZ3NwsSarr3zcFoY/DzJxhluvetuJGPjSOFUzGGQji&#10;yumGawWn4+frHESIyBpbx6TgQQHWq8HLEnPt7nygWxlrkSAcclRgYuxyKUNlyGIYu444eRfnLcYk&#10;fS21x3uC21a+ZdlMWmw4LRjs6MNQdS1/rILp937bPZrCn6+2LkxxNl/ltFdqNOw3CxCR+vgffrZ3&#10;WsH7DP6+pB8gV78AAAD//wMAUEsBAi0AFAAGAAgAAAAhANvh9svuAAAAhQEAABMAAAAAAAAAAAAA&#10;AAAAAAAAAFtDb250ZW50X1R5cGVzXS54bWxQSwECLQAUAAYACAAAACEAWvQsW78AAAAVAQAACwAA&#10;AAAAAAAAAAAAAAAfAQAAX3JlbHMvLnJlbHNQSwECLQAUAAYACAAAACEAmI9PLMMAAADbAAAADwAA&#10;AAAAAAAAAAAAAAAHAgAAZHJzL2Rvd25yZXYueG1sUEsFBgAAAAADAAMAtwAAAPcCAAAAAA==&#10;" adj="11933" fillcolor="#4472c4" strokecolor="#2f528f" strokeweight="1pt"/>
                <v:shape id="Arrow: Down 47" o:spid="_x0000_s1061" type="#_x0000_t67" style="position:absolute;left:23812;top:58864;width:3683;height:29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SLUXxgAAANsAAAAPAAAAZHJzL2Rvd25yZXYueG1sRI9ba8JA&#10;FITfC/6H5Qh9qxvrpSFmlaKUSvFFbaGPx+zJBbNnQ3arSX99tyD4OMzMN0y66kwtLtS6yrKC8SgC&#10;QZxZXXGh4PP49hSDcB5ZY22ZFPTkYLUcPKSYaHvlPV0OvhABwi5BBaX3TSKly0oy6Ea2IQ5ebluD&#10;Psi2kLrFa4CbWj5H0VwarDgslNjQuqTsfPgxCvLNb9y/b/p4MpvX8uu0+/guEJV6HHavCxCeOn8P&#10;39pbrWD6Av9fwg+Qyz8AAAD//wMAUEsBAi0AFAAGAAgAAAAhANvh9svuAAAAhQEAABMAAAAAAAAA&#10;AAAAAAAAAAAAAFtDb250ZW50X1R5cGVzXS54bWxQSwECLQAUAAYACAAAACEAWvQsW78AAAAVAQAA&#10;CwAAAAAAAAAAAAAAAAAfAQAAX3JlbHMvLnJlbHNQSwECLQAUAAYACAAAACEAVki1F8YAAADbAAAA&#10;DwAAAAAAAAAAAAAAAAAHAgAAZHJzL2Rvd25yZXYueG1sUEsFBgAAAAADAAMAtwAAAPoCAAAAAA==&#10;" adj="10800" fillcolor="#4472c4" strokecolor="#2f528f" strokeweight="1pt"/>
                <v:shape id="Arrow: Down 48" o:spid="_x0000_s1062" type="#_x0000_t67" style="position:absolute;left:23812;top:41465;width:3683;height:29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1yFlwwAAANsAAAAPAAAAZHJzL2Rvd25yZXYueG1sRE/LasJA&#10;FN0X/IfhCu7qxNqGEJ0EUUpL6aY+wOU1c02CmTshMzVJv76zKHR5OO91PphG3KlztWUFi3kEgriw&#10;uuZSwfHw+piAcB5ZY2OZFIzkIM8mD2tMte35i+57X4oQwi5FBZX3bSqlKyoy6Oa2JQ7c1XYGfYBd&#10;KXWHfQg3jXyKolgarDk0VNjStqLitv82Cq67n2R8243J8iVu5Ony+XEuEZWaTYfNCoSnwf+L/9zv&#10;WsFzGBu+hB8gs18AAAD//wMAUEsBAi0AFAAGAAgAAAAhANvh9svuAAAAhQEAABMAAAAAAAAAAAAA&#10;AAAAAAAAAFtDb250ZW50X1R5cGVzXS54bWxQSwECLQAUAAYACAAAACEAWvQsW78AAAAVAQAACwAA&#10;AAAAAAAAAAAAAAAfAQAAX3JlbHMvLnJlbHNQSwECLQAUAAYACAAAACEAJ9chZcMAAADbAAAADwAA&#10;AAAAAAAAAAAAAAAHAgAAZHJzL2Rvd25yZXYueG1sUEsFBgAAAAADAAMAtwAAAPcCAAAAAA==&#10;" adj="10800" fillcolor="#4472c4" strokecolor="#2f528f" strokeweight="1pt"/>
                <v:shape id="Arrow: Down 49" o:spid="_x0000_s1063" type="#_x0000_t67" style="position:absolute;left:23812;top:50038;width:3683;height:29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m4T+xAAAANsAAAAPAAAAZHJzL2Rvd25yZXYueG1sRI9Ba8JA&#10;FITvgv9heYI33WhbiamrSEUs0kutgsfX7DMJZt+G7KqJv94VCj0OM/MNM1s0phRXql1hWcFoGIEg&#10;Tq0uOFOw/1kPYhDOI2ssLZOClhws5t3ODBNtb/xN153PRICwS1BB7n2VSOnSnAy6oa2Ig3eytUEf&#10;ZJ1JXeMtwE0px1E0kQYLDgs5VvSRU3reXYyC0+oet5tVG7+8TUp5+P3aHjNEpfq9ZvkOwlPj/8N/&#10;7U+t4HUKzy/hB8j5AwAA//8DAFBLAQItABQABgAIAAAAIQDb4fbL7gAAAIUBAAATAAAAAAAAAAAA&#10;AAAAAAAAAABbQ29udGVudF9UeXBlc10ueG1sUEsBAi0AFAAGAAgAAAAhAFr0LFu/AAAAFQEAAAsA&#10;AAAAAAAAAAAAAAAAHwEAAF9yZWxzLy5yZWxzUEsBAi0AFAAGAAgAAAAhAEibhP7EAAAA2wAAAA8A&#10;AAAAAAAAAAAAAAAABwIAAGRycy9kb3ducmV2LnhtbFBLBQYAAAAAAwADALcAAAD4AgAAAAA=&#10;" adj="10800" fillcolor="#4472c4" strokecolor="#2f528f" strokeweight="1pt"/>
              </v:group>
            </w:pict>
          </mc:Fallback>
        </mc:AlternateContent>
      </w:r>
    </w:p>
    <w:p w14:paraId="6217B6DB" w14:textId="77777777" w:rsidR="001E3F8A" w:rsidRPr="001E3F8A" w:rsidRDefault="001E3F8A" w:rsidP="001E3F8A">
      <w:pPr>
        <w:rPr>
          <w:rFonts w:ascii="Century Gothic" w:hAnsi="Century Gothic"/>
          <w:sz w:val="22"/>
        </w:rPr>
      </w:pPr>
    </w:p>
    <w:p w14:paraId="42CED72F" w14:textId="53D094E3" w:rsidR="001E3F8A" w:rsidRPr="001E3F8A" w:rsidRDefault="00BE6D8F" w:rsidP="00BE6D8F">
      <w:pPr>
        <w:tabs>
          <w:tab w:val="left" w:pos="6510"/>
        </w:tabs>
        <w:rPr>
          <w:rFonts w:ascii="Century Gothic" w:hAnsi="Century Gothic"/>
          <w:sz w:val="22"/>
        </w:rPr>
      </w:pPr>
      <w:r>
        <w:rPr>
          <w:rFonts w:ascii="Century Gothic" w:hAnsi="Century Gothic"/>
          <w:sz w:val="22"/>
        </w:rPr>
        <w:tab/>
      </w:r>
    </w:p>
    <w:p w14:paraId="142207EF" w14:textId="77777777" w:rsidR="001E3F8A" w:rsidRPr="001E3F8A" w:rsidRDefault="001E3F8A" w:rsidP="001E3F8A">
      <w:pPr>
        <w:rPr>
          <w:rFonts w:ascii="Century Gothic" w:hAnsi="Century Gothic"/>
          <w:sz w:val="22"/>
        </w:rPr>
      </w:pPr>
    </w:p>
    <w:p w14:paraId="4D40A85F" w14:textId="77777777" w:rsidR="001E3F8A" w:rsidRPr="001E3F8A" w:rsidRDefault="001E3F8A" w:rsidP="001E3F8A">
      <w:pPr>
        <w:rPr>
          <w:rFonts w:ascii="Century Gothic" w:hAnsi="Century Gothic"/>
          <w:sz w:val="22"/>
        </w:rPr>
      </w:pPr>
    </w:p>
    <w:p w14:paraId="448832F5" w14:textId="77777777" w:rsidR="001E3F8A" w:rsidRPr="001E3F8A" w:rsidRDefault="001E3F8A" w:rsidP="001E3F8A">
      <w:pPr>
        <w:rPr>
          <w:rFonts w:ascii="Century Gothic" w:hAnsi="Century Gothic"/>
          <w:sz w:val="22"/>
        </w:rPr>
      </w:pPr>
    </w:p>
    <w:p w14:paraId="3817B0CE" w14:textId="77777777" w:rsidR="001E3F8A" w:rsidRPr="001E3F8A" w:rsidRDefault="001E3F8A" w:rsidP="001E3F8A">
      <w:pPr>
        <w:rPr>
          <w:rFonts w:ascii="Century Gothic" w:hAnsi="Century Gothic"/>
          <w:sz w:val="22"/>
        </w:rPr>
      </w:pPr>
    </w:p>
    <w:p w14:paraId="7FE69377" w14:textId="77777777" w:rsidR="001E3F8A" w:rsidRPr="001E3F8A" w:rsidRDefault="001E3F8A" w:rsidP="001E3F8A">
      <w:pPr>
        <w:rPr>
          <w:rFonts w:ascii="Century Gothic" w:hAnsi="Century Gothic"/>
          <w:sz w:val="22"/>
        </w:rPr>
      </w:pPr>
    </w:p>
    <w:p w14:paraId="4BB44B1E" w14:textId="77777777" w:rsidR="001E3F8A" w:rsidRPr="001E3F8A" w:rsidRDefault="001E3F8A" w:rsidP="001E3F8A">
      <w:pPr>
        <w:rPr>
          <w:rFonts w:ascii="Century Gothic" w:hAnsi="Century Gothic"/>
          <w:sz w:val="22"/>
        </w:rPr>
      </w:pPr>
    </w:p>
    <w:p w14:paraId="5EB2A6B9" w14:textId="77777777" w:rsidR="001E3F8A" w:rsidRPr="001E3F8A" w:rsidRDefault="001E3F8A" w:rsidP="001E3F8A">
      <w:pPr>
        <w:rPr>
          <w:rFonts w:ascii="Century Gothic" w:hAnsi="Century Gothic"/>
          <w:sz w:val="22"/>
        </w:rPr>
      </w:pPr>
    </w:p>
    <w:p w14:paraId="06B2E578" w14:textId="77777777" w:rsidR="001E3F8A" w:rsidRPr="001E3F8A" w:rsidRDefault="001E3F8A" w:rsidP="001E3F8A">
      <w:pPr>
        <w:rPr>
          <w:rFonts w:ascii="Century Gothic" w:hAnsi="Century Gothic"/>
          <w:sz w:val="22"/>
        </w:rPr>
      </w:pPr>
    </w:p>
    <w:p w14:paraId="1819F367" w14:textId="77777777" w:rsidR="001E3F8A" w:rsidRPr="001E3F8A" w:rsidRDefault="001E3F8A" w:rsidP="001E3F8A">
      <w:pPr>
        <w:rPr>
          <w:rFonts w:ascii="Century Gothic" w:hAnsi="Century Gothic"/>
          <w:sz w:val="22"/>
        </w:rPr>
      </w:pPr>
    </w:p>
    <w:p w14:paraId="369B82D9" w14:textId="77777777" w:rsidR="001E3F8A" w:rsidRPr="001E3F8A" w:rsidRDefault="001E3F8A" w:rsidP="001E3F8A">
      <w:pPr>
        <w:rPr>
          <w:rFonts w:ascii="Century Gothic" w:hAnsi="Century Gothic"/>
          <w:sz w:val="22"/>
        </w:rPr>
      </w:pPr>
    </w:p>
    <w:p w14:paraId="06F77CCD" w14:textId="77777777" w:rsidR="001E3F8A" w:rsidRPr="001E3F8A" w:rsidRDefault="001E3F8A" w:rsidP="001E3F8A">
      <w:pPr>
        <w:rPr>
          <w:rFonts w:ascii="Century Gothic" w:hAnsi="Century Gothic"/>
          <w:sz w:val="22"/>
        </w:rPr>
      </w:pPr>
    </w:p>
    <w:p w14:paraId="5F7B8044" w14:textId="77777777" w:rsidR="001E3F8A" w:rsidRPr="001E3F8A" w:rsidRDefault="001E3F8A" w:rsidP="001E3F8A">
      <w:pPr>
        <w:rPr>
          <w:rFonts w:ascii="Century Gothic" w:hAnsi="Century Gothic"/>
          <w:sz w:val="22"/>
        </w:rPr>
      </w:pPr>
    </w:p>
    <w:p w14:paraId="1FF48899" w14:textId="77777777" w:rsidR="001E3F8A" w:rsidRPr="001E3F8A" w:rsidRDefault="001E3F8A" w:rsidP="001E3F8A">
      <w:pPr>
        <w:rPr>
          <w:rFonts w:ascii="Century Gothic" w:hAnsi="Century Gothic"/>
          <w:sz w:val="22"/>
        </w:rPr>
      </w:pPr>
    </w:p>
    <w:p w14:paraId="03290B89" w14:textId="77777777" w:rsidR="001E3F8A" w:rsidRPr="001E3F8A" w:rsidRDefault="001E3F8A" w:rsidP="001E3F8A">
      <w:pPr>
        <w:rPr>
          <w:rFonts w:ascii="Century Gothic" w:hAnsi="Century Gothic"/>
          <w:sz w:val="22"/>
        </w:rPr>
      </w:pPr>
    </w:p>
    <w:p w14:paraId="58AC31DA" w14:textId="77777777" w:rsidR="001E3F8A" w:rsidRPr="001E3F8A" w:rsidRDefault="001E3F8A" w:rsidP="001E3F8A">
      <w:pPr>
        <w:rPr>
          <w:rFonts w:ascii="Century Gothic" w:hAnsi="Century Gothic"/>
          <w:sz w:val="22"/>
        </w:rPr>
      </w:pPr>
    </w:p>
    <w:p w14:paraId="6101630B" w14:textId="77777777" w:rsidR="001E3F8A" w:rsidRPr="001E3F8A" w:rsidRDefault="001E3F8A" w:rsidP="001E3F8A">
      <w:pPr>
        <w:rPr>
          <w:rFonts w:ascii="Century Gothic" w:hAnsi="Century Gothic"/>
          <w:sz w:val="22"/>
        </w:rPr>
      </w:pPr>
    </w:p>
    <w:p w14:paraId="0D418E97" w14:textId="0309485F" w:rsidR="001E3F8A" w:rsidRDefault="001E3F8A" w:rsidP="001E3F8A">
      <w:pPr>
        <w:rPr>
          <w:rFonts w:ascii="Century Gothic" w:hAnsi="Century Gothic"/>
          <w:sz w:val="22"/>
        </w:rPr>
      </w:pPr>
    </w:p>
    <w:p w14:paraId="162A03E9" w14:textId="64E4D03D" w:rsidR="00741A04" w:rsidRDefault="00741A04" w:rsidP="001E3F8A">
      <w:pPr>
        <w:rPr>
          <w:rFonts w:ascii="Century Gothic" w:hAnsi="Century Gothic"/>
          <w:sz w:val="22"/>
        </w:rPr>
      </w:pPr>
    </w:p>
    <w:p w14:paraId="39159B22" w14:textId="678CD11F" w:rsidR="00741A04" w:rsidRDefault="00741A04" w:rsidP="001E3F8A">
      <w:pPr>
        <w:rPr>
          <w:rFonts w:ascii="Century Gothic" w:hAnsi="Century Gothic"/>
          <w:sz w:val="22"/>
        </w:rPr>
      </w:pPr>
    </w:p>
    <w:p w14:paraId="2B746E10" w14:textId="17114E52" w:rsidR="00437198" w:rsidRDefault="004B357F" w:rsidP="004B357F">
      <w:pPr>
        <w:pStyle w:val="Heading1"/>
        <w:spacing w:line="240" w:lineRule="auto"/>
        <w:rPr>
          <w:rFonts w:cstheme="majorHAnsi"/>
          <w:b/>
          <w:bCs/>
          <w:sz w:val="28"/>
          <w:szCs w:val="28"/>
          <w:lang w:eastAsia="en-GB" w:bidi="ar-SA"/>
        </w:rPr>
      </w:pPr>
      <w:r>
        <w:rPr>
          <w:rFonts w:cstheme="majorHAnsi"/>
          <w:b/>
          <w:bCs/>
          <w:sz w:val="28"/>
          <w:szCs w:val="28"/>
          <w:lang w:eastAsia="en-GB" w:bidi="ar-SA"/>
        </w:rPr>
        <w:t xml:space="preserve">    </w:t>
      </w:r>
    </w:p>
    <w:p w14:paraId="37B0CEAB" w14:textId="2DC0348C" w:rsidR="004B357F" w:rsidRPr="004B357F" w:rsidRDefault="004B357F" w:rsidP="004B357F">
      <w:pPr>
        <w:rPr>
          <w:lang w:eastAsia="en-GB" w:bidi="ar-SA"/>
        </w:rPr>
      </w:pPr>
    </w:p>
    <w:p w14:paraId="2CAF33C8" w14:textId="1ED014D7" w:rsidR="00437198" w:rsidRPr="004B357F" w:rsidRDefault="00000741" w:rsidP="004B357F">
      <w:pPr>
        <w:pBdr>
          <w:top w:val="single" w:sz="4" w:space="1"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Calibri Light" w:hAnsi="Calibri Light" w:cs="Calibri Light"/>
          <w:b/>
          <w:bCs/>
          <w:color w:val="2F5496" w:themeColor="accent1" w:themeShade="BF"/>
          <w:kern w:val="1"/>
          <w:sz w:val="26"/>
          <w:szCs w:val="26"/>
          <w:lang w:eastAsia="en-GB" w:bidi="ar-SA"/>
        </w:rPr>
      </w:pPr>
      <w:r>
        <w:rPr>
          <w:noProof/>
        </w:rPr>
        <w:lastRenderedPageBreak/>
        <w:drawing>
          <wp:anchor distT="0" distB="0" distL="114300" distR="114300" simplePos="0" relativeHeight="252142592" behindDoc="0" locked="0" layoutInCell="1" allowOverlap="1" wp14:anchorId="3EA30CA9" wp14:editId="044EA4BB">
            <wp:simplePos x="0" y="0"/>
            <wp:positionH relativeFrom="column">
              <wp:posOffset>4990465</wp:posOffset>
            </wp:positionH>
            <wp:positionV relativeFrom="paragraph">
              <wp:posOffset>-337820</wp:posOffset>
            </wp:positionV>
            <wp:extent cx="533400" cy="292735"/>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33400" cy="292735"/>
                    </a:xfrm>
                    <a:prstGeom prst="rect">
                      <a:avLst/>
                    </a:prstGeom>
                    <a:noFill/>
                  </pic:spPr>
                </pic:pic>
              </a:graphicData>
            </a:graphic>
            <wp14:sizeRelH relativeFrom="margin">
              <wp14:pctWidth>0</wp14:pctWidth>
            </wp14:sizeRelH>
            <wp14:sizeRelV relativeFrom="margin">
              <wp14:pctHeight>0</wp14:pctHeight>
            </wp14:sizeRelV>
          </wp:anchor>
        </w:drawing>
      </w:r>
      <w:r w:rsidR="001C3AC6">
        <w:rPr>
          <w:noProof/>
        </w:rPr>
        <w:drawing>
          <wp:anchor distT="0" distB="0" distL="114300" distR="114300" simplePos="0" relativeHeight="252222464" behindDoc="0" locked="0" layoutInCell="1" allowOverlap="1" wp14:anchorId="696D86F1" wp14:editId="7FC126AB">
            <wp:simplePos x="0" y="0"/>
            <wp:positionH relativeFrom="column">
              <wp:posOffset>5199738</wp:posOffset>
            </wp:positionH>
            <wp:positionV relativeFrom="paragraph">
              <wp:posOffset>-690963</wp:posOffset>
            </wp:positionV>
            <wp:extent cx="1425402" cy="1446871"/>
            <wp:effectExtent l="0" t="0" r="0" b="0"/>
            <wp:wrapNone/>
            <wp:docPr id="34" name="Picture 34"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Picture 34" descr="Shape, arrow&#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rot="900000">
                      <a:off x="0" y="0"/>
                      <a:ext cx="1425402" cy="1446871"/>
                    </a:xfrm>
                    <a:prstGeom prst="rect">
                      <a:avLst/>
                    </a:prstGeom>
                    <a:noFill/>
                  </pic:spPr>
                </pic:pic>
              </a:graphicData>
            </a:graphic>
            <wp14:sizeRelH relativeFrom="margin">
              <wp14:pctWidth>0</wp14:pctWidth>
            </wp14:sizeRelH>
            <wp14:sizeRelV relativeFrom="margin">
              <wp14:pctHeight>0</wp14:pctHeight>
            </wp14:sizeRelV>
          </wp:anchor>
        </w:drawing>
      </w:r>
      <w:r w:rsidR="004B357F" w:rsidRPr="004B357F">
        <w:rPr>
          <w:rFonts w:ascii="Calibri Light" w:hAnsi="Calibri Light" w:cs="Calibri Light"/>
          <w:b/>
          <w:bCs/>
          <w:color w:val="2F5496" w:themeColor="accent1" w:themeShade="BF"/>
          <w:kern w:val="1"/>
          <w:sz w:val="26"/>
          <w:szCs w:val="26"/>
          <w:lang w:eastAsia="en-GB" w:bidi="ar-SA"/>
        </w:rPr>
        <w:t xml:space="preserve">Activity </w:t>
      </w:r>
      <w:r w:rsidR="00085A42">
        <w:rPr>
          <w:rFonts w:ascii="Calibri Light" w:hAnsi="Calibri Light" w:cs="Calibri Light"/>
          <w:b/>
          <w:bCs/>
          <w:color w:val="2F5496" w:themeColor="accent1" w:themeShade="BF"/>
          <w:kern w:val="1"/>
          <w:sz w:val="26"/>
          <w:szCs w:val="26"/>
          <w:lang w:eastAsia="en-GB" w:bidi="ar-SA"/>
        </w:rPr>
        <w:t>7</w:t>
      </w:r>
      <w:r w:rsidR="004B357F" w:rsidRPr="004B357F">
        <w:rPr>
          <w:rFonts w:ascii="Calibri Light" w:hAnsi="Calibri Light" w:cs="Calibri Light"/>
          <w:b/>
          <w:bCs/>
          <w:color w:val="2F5496" w:themeColor="accent1" w:themeShade="BF"/>
          <w:kern w:val="1"/>
          <w:sz w:val="26"/>
          <w:szCs w:val="26"/>
          <w:lang w:eastAsia="en-GB" w:bidi="ar-SA"/>
        </w:rPr>
        <w:t xml:space="preserve">.7 – Question Formulation Technique </w:t>
      </w:r>
      <w:r w:rsidR="0098209E">
        <w:rPr>
          <w:rFonts w:ascii="Calibri Light" w:hAnsi="Calibri Light" w:cs="Calibri Light"/>
          <w:b/>
          <w:bCs/>
          <w:color w:val="2F5496" w:themeColor="accent1" w:themeShade="BF"/>
          <w:kern w:val="1"/>
          <w:sz w:val="26"/>
          <w:szCs w:val="26"/>
          <w:lang w:eastAsia="en-GB" w:bidi="ar-SA"/>
        </w:rPr>
        <w:t>(10 minutes)</w:t>
      </w:r>
    </w:p>
    <w:p w14:paraId="2FB92107" w14:textId="3EDFCD43" w:rsidR="00437198" w:rsidRDefault="00437198" w:rsidP="004B357F">
      <w:pPr>
        <w:pBdr>
          <w:top w:val="single" w:sz="4" w:space="1"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sidRPr="00437198">
        <w:rPr>
          <w:rFonts w:ascii="Gadugi" w:hAnsi="Gadugi" w:cs="Calibri"/>
          <w:color w:val="000000" w:themeColor="text1"/>
          <w:kern w:val="1"/>
          <w:sz w:val="22"/>
          <w:lang w:eastAsia="en-GB" w:bidi="ar-SA"/>
        </w:rPr>
        <w:t xml:space="preserve">In the previous reading </w:t>
      </w:r>
      <w:r w:rsidR="00254425" w:rsidRPr="00437198">
        <w:rPr>
          <w:rFonts w:ascii="Gadugi" w:hAnsi="Gadugi" w:cs="Calibri"/>
          <w:color w:val="000000" w:themeColor="text1"/>
          <w:kern w:val="1"/>
          <w:sz w:val="22"/>
          <w:lang w:eastAsia="en-GB" w:bidi="ar-SA"/>
        </w:rPr>
        <w:t>task,</w:t>
      </w:r>
      <w:r w:rsidRPr="00437198">
        <w:rPr>
          <w:rFonts w:ascii="Gadugi" w:hAnsi="Gadugi" w:cs="Calibri"/>
          <w:color w:val="000000" w:themeColor="text1"/>
          <w:kern w:val="1"/>
          <w:sz w:val="22"/>
          <w:lang w:eastAsia="en-GB" w:bidi="ar-SA"/>
        </w:rPr>
        <w:t xml:space="preserve"> you learnt about </w:t>
      </w:r>
      <w:r w:rsidR="000474E3">
        <w:rPr>
          <w:rFonts w:ascii="Gadugi" w:hAnsi="Gadugi" w:cs="Calibri"/>
          <w:color w:val="000000" w:themeColor="text1"/>
          <w:kern w:val="1"/>
          <w:sz w:val="22"/>
          <w:lang w:eastAsia="en-GB" w:bidi="ar-SA"/>
        </w:rPr>
        <w:t xml:space="preserve">the </w:t>
      </w:r>
      <w:bookmarkStart w:id="26" w:name="_Hlk75894204"/>
      <w:r w:rsidR="000474E3">
        <w:rPr>
          <w:rFonts w:ascii="Gadugi" w:hAnsi="Gadugi" w:cs="Calibri"/>
          <w:color w:val="000000" w:themeColor="text1"/>
          <w:kern w:val="1"/>
          <w:sz w:val="22"/>
          <w:lang w:eastAsia="en-GB" w:bidi="ar-SA"/>
        </w:rPr>
        <w:t>Question Formulation Technique</w:t>
      </w:r>
      <w:bookmarkEnd w:id="26"/>
      <w:r w:rsidR="000474E3">
        <w:rPr>
          <w:rFonts w:ascii="Gadugi" w:hAnsi="Gadugi" w:cs="Calibri"/>
          <w:color w:val="000000" w:themeColor="text1"/>
          <w:kern w:val="1"/>
          <w:sz w:val="22"/>
          <w:lang w:eastAsia="en-GB" w:bidi="ar-SA"/>
        </w:rPr>
        <w:t xml:space="preserve">. </w:t>
      </w:r>
      <w:r w:rsidRPr="00437198">
        <w:rPr>
          <w:rFonts w:ascii="Gadugi" w:hAnsi="Gadugi" w:cs="Calibri"/>
          <w:color w:val="000000" w:themeColor="text1"/>
          <w:kern w:val="1"/>
          <w:sz w:val="22"/>
          <w:lang w:eastAsia="en-GB" w:bidi="ar-SA"/>
        </w:rPr>
        <w:t xml:space="preserve">Now watch the video below which will tell you some more about </w:t>
      </w:r>
      <w:r w:rsidR="000474E3">
        <w:rPr>
          <w:rFonts w:ascii="Gadugi" w:hAnsi="Gadugi" w:cs="Calibri"/>
          <w:color w:val="000000" w:themeColor="text1"/>
          <w:kern w:val="1"/>
          <w:sz w:val="22"/>
          <w:lang w:eastAsia="en-GB" w:bidi="ar-SA"/>
        </w:rPr>
        <w:t>the Question Formulation Technique</w:t>
      </w:r>
      <w:r w:rsidRPr="00437198">
        <w:rPr>
          <w:rFonts w:ascii="Gadugi" w:hAnsi="Gadugi" w:cs="Calibri"/>
          <w:color w:val="000000" w:themeColor="text1"/>
          <w:kern w:val="1"/>
          <w:sz w:val="22"/>
          <w:lang w:eastAsia="en-GB" w:bidi="ar-SA"/>
        </w:rPr>
        <w:t>.</w:t>
      </w:r>
    </w:p>
    <w:p w14:paraId="2BF61247" w14:textId="2F307F8E" w:rsidR="00254425" w:rsidRPr="00437198" w:rsidRDefault="00311E0A" w:rsidP="004B357F">
      <w:pPr>
        <w:pBdr>
          <w:top w:val="single" w:sz="4" w:space="1" w:color="auto"/>
          <w:left w:val="single" w:sz="4" w:space="4" w:color="auto"/>
          <w:bottom w:val="single" w:sz="4" w:space="1" w:color="auto"/>
          <w:right w:val="single" w:sz="4" w:space="4" w:color="auto"/>
        </w:pBdr>
        <w:shd w:val="clear" w:color="auto" w:fill="E2EFD9" w:themeFill="accent6" w:themeFillTint="33"/>
        <w:autoSpaceDE w:val="0"/>
        <w:autoSpaceDN w:val="0"/>
        <w:adjustRightInd w:val="0"/>
        <w:rPr>
          <w:rFonts w:ascii="Gadugi" w:hAnsi="Gadugi" w:cs="Calibri"/>
          <w:color w:val="000000" w:themeColor="text1"/>
          <w:kern w:val="1"/>
          <w:sz w:val="22"/>
          <w:lang w:eastAsia="en-GB" w:bidi="ar-SA"/>
        </w:rPr>
      </w:pPr>
      <w:r>
        <w:rPr>
          <w:rFonts w:ascii="Gadugi" w:hAnsi="Gadugi" w:cs="Calibri"/>
          <w:noProof/>
          <w:color w:val="000000" w:themeColor="text1"/>
          <w:kern w:val="1"/>
          <w:sz w:val="22"/>
          <w:lang w:eastAsia="en-GB" w:bidi="ar-SA"/>
        </w:rPr>
        <w:drawing>
          <wp:anchor distT="0" distB="0" distL="114300" distR="114300" simplePos="0" relativeHeight="252277760" behindDoc="0" locked="0" layoutInCell="1" allowOverlap="1" wp14:anchorId="729A3A88" wp14:editId="17AE8E19">
            <wp:simplePos x="0" y="0"/>
            <wp:positionH relativeFrom="column">
              <wp:posOffset>1743498</wp:posOffset>
            </wp:positionH>
            <wp:positionV relativeFrom="paragraph">
              <wp:posOffset>50165</wp:posOffset>
            </wp:positionV>
            <wp:extent cx="2482948" cy="1862211"/>
            <wp:effectExtent l="0" t="0" r="0" b="5080"/>
            <wp:wrapNone/>
            <wp:docPr id="486" name="Video 486" descr="Question Formulation Technique">
              <a:hlinkClick xmlns:a="http://schemas.openxmlformats.org/drawingml/2006/main" r:id="rId50"/>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6" name="Video 486" descr="Question Formulation Technique">
                      <a:hlinkClick r:id="rId50"/>
                    </pic:cNvPr>
                    <pic:cNvPicPr/>
                  </pic:nvPicPr>
                  <pic:blipFill>
                    <a:blip r:embed="rId51">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VRi7PULO2-o?feature=oembed&quot; frameborder=&quot;0&quot; allow=&quot;accelerometer; autoplay; clipboard-write; encrypted-media; gyroscope; picture-in-picture&quot; allowfullscreen=&quot;&quot; sandbox=&quot;allow-scripts allow-same-origin allow-popups&quot;&gt;&lt;/iframe&gt;" h="113" w="200"/>
                        </a:ext>
                      </a:extLst>
                    </a:blip>
                    <a:stretch>
                      <a:fillRect/>
                    </a:stretch>
                  </pic:blipFill>
                  <pic:spPr>
                    <a:xfrm>
                      <a:off x="0" y="0"/>
                      <a:ext cx="2482948" cy="1862211"/>
                    </a:xfrm>
                    <a:prstGeom prst="rect">
                      <a:avLst/>
                    </a:prstGeom>
                  </pic:spPr>
                </pic:pic>
              </a:graphicData>
            </a:graphic>
          </wp:anchor>
        </w:drawing>
      </w:r>
    </w:p>
    <w:p w14:paraId="05F9512A" w14:textId="2729F08D" w:rsidR="00254425" w:rsidRDefault="00254425"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p>
    <w:p w14:paraId="0EFE0AD9" w14:textId="68FF263D" w:rsidR="0025177F" w:rsidRDefault="0025177F"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p>
    <w:p w14:paraId="1F6AF0CB" w14:textId="64A44E2C" w:rsidR="0025177F" w:rsidRDefault="0025177F"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p>
    <w:p w14:paraId="0E57D131" w14:textId="5EF3B276" w:rsidR="0025177F" w:rsidRDefault="0025177F"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p>
    <w:p w14:paraId="4612419E" w14:textId="43A6F97C" w:rsidR="00311E0A" w:rsidRDefault="00311E0A"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p>
    <w:p w14:paraId="0FCD802A" w14:textId="77777777" w:rsidR="0025177F" w:rsidRDefault="0025177F"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p>
    <w:p w14:paraId="4E5FCC78" w14:textId="57962CE3" w:rsidR="007B026B" w:rsidRDefault="00134C40" w:rsidP="00A62653">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jc w:val="center"/>
        <w:rPr>
          <w:rStyle w:val="Hyperlink"/>
          <w:rFonts w:ascii="Gadugi" w:hAnsi="Gadugi"/>
          <w:color w:val="auto"/>
          <w:sz w:val="22"/>
          <w:u w:val="none"/>
        </w:rPr>
      </w:pPr>
      <w:r>
        <w:rPr>
          <w:noProof/>
        </w:rPr>
        <w:drawing>
          <wp:anchor distT="0" distB="0" distL="114300" distR="114300" simplePos="0" relativeHeight="252275712" behindDoc="0" locked="0" layoutInCell="1" allowOverlap="1" wp14:anchorId="205E3A8A" wp14:editId="739F6780">
            <wp:simplePos x="0" y="0"/>
            <wp:positionH relativeFrom="column">
              <wp:posOffset>3695945</wp:posOffset>
            </wp:positionH>
            <wp:positionV relativeFrom="paragraph">
              <wp:posOffset>60716</wp:posOffset>
            </wp:positionV>
            <wp:extent cx="1132449" cy="1149553"/>
            <wp:effectExtent l="0" t="0" r="0" b="0"/>
            <wp:wrapNone/>
            <wp:docPr id="7" name="Picture 7"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Icon&#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132449" cy="1149553"/>
                    </a:xfrm>
                    <a:prstGeom prst="rect">
                      <a:avLst/>
                    </a:prstGeom>
                    <a:noFill/>
                  </pic:spPr>
                </pic:pic>
              </a:graphicData>
            </a:graphic>
            <wp14:sizeRelH relativeFrom="margin">
              <wp14:pctWidth>0</wp14:pctWidth>
            </wp14:sizeRelH>
            <wp14:sizeRelV relativeFrom="margin">
              <wp14:pctHeight>0</wp14:pctHeight>
            </wp14:sizeRelV>
          </wp:anchor>
        </w:drawing>
      </w:r>
      <w:r w:rsidR="007B026B">
        <w:rPr>
          <w:rStyle w:val="Hyperlink"/>
          <w:rFonts w:ascii="Gadugi" w:hAnsi="Gadugi"/>
          <w:color w:val="auto"/>
          <w:sz w:val="22"/>
          <w:u w:val="none"/>
        </w:rPr>
        <w:t xml:space="preserve">Source: </w:t>
      </w:r>
      <w:hyperlink r:id="rId52" w:history="1">
        <w:r w:rsidR="007B026B" w:rsidRPr="001A15D0">
          <w:rPr>
            <w:rStyle w:val="Hyperlink"/>
            <w:rFonts w:ascii="Gadugi" w:hAnsi="Gadugi"/>
            <w:sz w:val="22"/>
          </w:rPr>
          <w:t>https://www.youtube.com/watch?v=VRi7PULO2-o</w:t>
        </w:r>
      </w:hyperlink>
      <w:r w:rsidR="007B026B">
        <w:rPr>
          <w:rStyle w:val="Hyperlink"/>
          <w:rFonts w:ascii="Gadugi" w:hAnsi="Gadugi"/>
          <w:color w:val="auto"/>
          <w:sz w:val="22"/>
          <w:u w:val="none"/>
        </w:rPr>
        <w:t xml:space="preserve"> (Creative Commons)</w:t>
      </w:r>
    </w:p>
    <w:p w14:paraId="09246A11" w14:textId="3BEC3581" w:rsidR="00254425" w:rsidRPr="00254425" w:rsidRDefault="0061492A"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r>
        <w:rPr>
          <w:rFonts w:cs="Calibri"/>
          <w:noProof/>
          <w:color w:val="000000" w:themeColor="text1"/>
          <w:kern w:val="1"/>
          <w:lang w:eastAsia="en-GB" w:bidi="ar-SA"/>
        </w:rPr>
        <w:drawing>
          <wp:anchor distT="0" distB="0" distL="114300" distR="114300" simplePos="0" relativeHeight="252150784" behindDoc="0" locked="0" layoutInCell="1" allowOverlap="1" wp14:anchorId="00D94A23" wp14:editId="3A068FD2">
            <wp:simplePos x="0" y="0"/>
            <wp:positionH relativeFrom="column">
              <wp:posOffset>4648595</wp:posOffset>
            </wp:positionH>
            <wp:positionV relativeFrom="paragraph">
              <wp:posOffset>8186</wp:posOffset>
            </wp:positionV>
            <wp:extent cx="1099137" cy="1016000"/>
            <wp:effectExtent l="0" t="0" r="0" b="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1099137" cy="1016000"/>
                    </a:xfrm>
                    <a:prstGeom prst="rect">
                      <a:avLst/>
                    </a:prstGeom>
                    <a:noFill/>
                  </pic:spPr>
                </pic:pic>
              </a:graphicData>
            </a:graphic>
            <wp14:sizeRelH relativeFrom="margin">
              <wp14:pctWidth>0</wp14:pctWidth>
            </wp14:sizeRelH>
            <wp14:sizeRelV relativeFrom="margin">
              <wp14:pctHeight>0</wp14:pctHeight>
            </wp14:sizeRelV>
          </wp:anchor>
        </w:drawing>
      </w:r>
      <w:r w:rsidR="00254425" w:rsidRPr="00254425">
        <w:rPr>
          <w:rStyle w:val="Hyperlink"/>
          <w:rFonts w:ascii="Gadugi" w:hAnsi="Gadugi"/>
          <w:color w:val="auto"/>
          <w:sz w:val="22"/>
          <w:u w:val="none"/>
        </w:rPr>
        <w:t>Answer these questions:</w:t>
      </w:r>
    </w:p>
    <w:p w14:paraId="565C496E" w14:textId="76CAB857" w:rsidR="00254425" w:rsidRPr="00254425" w:rsidRDefault="00254425"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r w:rsidRPr="00254425">
        <w:rPr>
          <w:rStyle w:val="Hyperlink"/>
          <w:rFonts w:ascii="Gadugi" w:hAnsi="Gadugi"/>
          <w:color w:val="auto"/>
          <w:sz w:val="22"/>
          <w:u w:val="none"/>
        </w:rPr>
        <w:t xml:space="preserve">What are the guidelines for </w:t>
      </w:r>
      <w:r w:rsidRPr="00E4025F">
        <w:rPr>
          <w:rStyle w:val="Hyperlink"/>
          <w:rFonts w:ascii="Gadugi" w:hAnsi="Gadugi"/>
          <w:b/>
          <w:bCs/>
          <w:color w:val="auto"/>
          <w:sz w:val="22"/>
          <w:u w:val="none"/>
        </w:rPr>
        <w:t>producing the questions</w:t>
      </w:r>
      <w:r w:rsidRPr="00254425">
        <w:rPr>
          <w:rStyle w:val="Hyperlink"/>
          <w:rFonts w:ascii="Gadugi" w:hAnsi="Gadugi"/>
          <w:color w:val="auto"/>
          <w:sz w:val="22"/>
          <w:u w:val="none"/>
        </w:rPr>
        <w:t xml:space="preserve">? </w:t>
      </w:r>
    </w:p>
    <w:p w14:paraId="731B6C20" w14:textId="220F318A" w:rsidR="00254425" w:rsidRPr="00254425" w:rsidRDefault="00254425" w:rsidP="00254425">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Style w:val="Hyperlink"/>
          <w:rFonts w:ascii="Gadugi" w:hAnsi="Gadugi"/>
          <w:color w:val="auto"/>
          <w:sz w:val="22"/>
          <w:u w:val="none"/>
        </w:rPr>
      </w:pPr>
      <w:r w:rsidRPr="00254425">
        <w:rPr>
          <w:rStyle w:val="Hyperlink"/>
          <w:rFonts w:ascii="Gadugi" w:hAnsi="Gadugi"/>
          <w:color w:val="auto"/>
          <w:sz w:val="22"/>
          <w:u w:val="none"/>
        </w:rPr>
        <w:t xml:space="preserve">Why is the process of </w:t>
      </w:r>
      <w:r w:rsidRPr="00E4025F">
        <w:rPr>
          <w:rStyle w:val="Hyperlink"/>
          <w:rFonts w:ascii="Gadugi" w:hAnsi="Gadugi"/>
          <w:b/>
          <w:bCs/>
          <w:color w:val="auto"/>
          <w:sz w:val="22"/>
          <w:u w:val="none"/>
        </w:rPr>
        <w:t xml:space="preserve">prioritising </w:t>
      </w:r>
      <w:r w:rsidRPr="00254425">
        <w:rPr>
          <w:rStyle w:val="Hyperlink"/>
          <w:rFonts w:ascii="Gadugi" w:hAnsi="Gadugi"/>
          <w:color w:val="auto"/>
          <w:sz w:val="22"/>
          <w:u w:val="none"/>
        </w:rPr>
        <w:t>important?</w:t>
      </w:r>
    </w:p>
    <w:p w14:paraId="62A1973C" w14:textId="1437B28F" w:rsidR="00254425" w:rsidRPr="009D5718" w:rsidRDefault="00254425" w:rsidP="006E6DB4">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sidRPr="00254425">
        <w:rPr>
          <w:rStyle w:val="Hyperlink"/>
          <w:rFonts w:ascii="Gadugi" w:hAnsi="Gadugi"/>
          <w:color w:val="auto"/>
          <w:sz w:val="22"/>
          <w:u w:val="none"/>
        </w:rPr>
        <w:t>Discuss with your study group to check each other’s understanding</w:t>
      </w:r>
      <w:r w:rsidR="006E6DB4">
        <w:rPr>
          <w:rStyle w:val="Hyperlink"/>
          <w:rFonts w:ascii="Gadugi" w:hAnsi="Gadugi"/>
          <w:color w:val="auto"/>
          <w:sz w:val="22"/>
          <w:u w:val="none"/>
        </w:rPr>
        <w:t xml:space="preserve"> and record your answers in your learning journal</w:t>
      </w:r>
      <w:r w:rsidRPr="00254425">
        <w:rPr>
          <w:rStyle w:val="Hyperlink"/>
          <w:rFonts w:ascii="Gadugi" w:hAnsi="Gadugi"/>
          <w:color w:val="auto"/>
          <w:sz w:val="22"/>
          <w:u w:val="none"/>
        </w:rPr>
        <w:t>.</w:t>
      </w:r>
    </w:p>
    <w:p w14:paraId="5AFA5DEB" w14:textId="1153CD5A" w:rsidR="001E3F8A" w:rsidRDefault="001E3F8A"/>
    <w:tbl>
      <w:tblPr>
        <w:tblStyle w:val="TableGrid"/>
        <w:tblW w:w="9918" w:type="dxa"/>
        <w:tblLook w:val="04A0" w:firstRow="1" w:lastRow="0" w:firstColumn="1" w:lastColumn="0" w:noHBand="0" w:noVBand="1"/>
      </w:tblPr>
      <w:tblGrid>
        <w:gridCol w:w="9918"/>
      </w:tblGrid>
      <w:tr w:rsidR="00E60FCA" w:rsidRPr="00AA5EC4" w14:paraId="4384E20B" w14:textId="77777777" w:rsidTr="00D82B4C">
        <w:trPr>
          <w:trHeight w:val="1922"/>
        </w:trPr>
        <w:tc>
          <w:tcPr>
            <w:tcW w:w="9918" w:type="dxa"/>
            <w:shd w:val="clear" w:color="auto" w:fill="FBE4D5" w:themeFill="accent2" w:themeFillTint="33"/>
          </w:tcPr>
          <w:p w14:paraId="1503981D" w14:textId="64209A47" w:rsidR="008D16F1" w:rsidRPr="00BB2C01" w:rsidRDefault="00E60FCA" w:rsidP="00BB2C01">
            <w:pPr>
              <w:pStyle w:val="Heading1"/>
              <w:outlineLvl w:val="0"/>
              <w:rPr>
                <w:b/>
                <w:bCs/>
                <w:sz w:val="26"/>
                <w:szCs w:val="26"/>
                <w:lang w:val="en-US" w:eastAsia="en-GB" w:bidi="ar-SA"/>
              </w:rPr>
            </w:pPr>
            <w:r w:rsidRPr="00DA0189">
              <w:rPr>
                <w:b/>
                <w:bCs/>
                <w:sz w:val="26"/>
                <w:szCs w:val="26"/>
                <w:lang w:val="en-US" w:eastAsia="en-GB" w:bidi="ar-SA"/>
              </w:rPr>
              <w:t xml:space="preserve">Answers to Activity </w:t>
            </w:r>
            <w:r w:rsidR="00085A42">
              <w:rPr>
                <w:b/>
                <w:bCs/>
                <w:sz w:val="26"/>
                <w:szCs w:val="26"/>
                <w:lang w:val="en-US" w:eastAsia="en-GB" w:bidi="ar-SA"/>
              </w:rPr>
              <w:t>7</w:t>
            </w:r>
            <w:r w:rsidRPr="00DA0189">
              <w:rPr>
                <w:b/>
                <w:bCs/>
                <w:sz w:val="26"/>
                <w:szCs w:val="26"/>
                <w:lang w:val="en-US" w:eastAsia="en-GB" w:bidi="ar-SA"/>
              </w:rPr>
              <w:t>.</w:t>
            </w:r>
            <w:r>
              <w:rPr>
                <w:b/>
                <w:bCs/>
                <w:sz w:val="26"/>
                <w:szCs w:val="26"/>
                <w:lang w:val="en-US" w:eastAsia="en-GB" w:bidi="ar-SA"/>
              </w:rPr>
              <w:t>7</w:t>
            </w:r>
            <w:r w:rsidRPr="00DA0189">
              <w:rPr>
                <w:b/>
                <w:bCs/>
                <w:sz w:val="26"/>
                <w:szCs w:val="26"/>
                <w:lang w:val="en-US" w:eastAsia="en-GB" w:bidi="ar-SA"/>
              </w:rPr>
              <w:t xml:space="preserve"> </w:t>
            </w:r>
          </w:p>
          <w:p w14:paraId="0A7AD173" w14:textId="77777777" w:rsidR="008D16F1" w:rsidRPr="008D16F1" w:rsidRDefault="008D16F1" w:rsidP="008D16F1">
            <w:pPr>
              <w:autoSpaceDE w:val="0"/>
              <w:autoSpaceDN w:val="0"/>
              <w:adjustRightInd w:val="0"/>
              <w:rPr>
                <w:rFonts w:ascii="Gadugi" w:hAnsi="Gadugi" w:cs="Calibri"/>
                <w:color w:val="000000" w:themeColor="text1"/>
                <w:kern w:val="1"/>
                <w:sz w:val="22"/>
                <w:lang w:val="en-US" w:eastAsia="en-GB" w:bidi="ar-SA"/>
              </w:rPr>
            </w:pPr>
          </w:p>
          <w:p w14:paraId="4B5F3766" w14:textId="77777777" w:rsidR="008D16F1" w:rsidRPr="006E6DB4" w:rsidRDefault="008D16F1" w:rsidP="008D16F1">
            <w:pPr>
              <w:autoSpaceDE w:val="0"/>
              <w:autoSpaceDN w:val="0"/>
              <w:adjustRightInd w:val="0"/>
              <w:rPr>
                <w:rFonts w:ascii="Gadugi" w:hAnsi="Gadugi" w:cs="Calibri"/>
                <w:b/>
                <w:bCs/>
                <w:color w:val="000000" w:themeColor="text1"/>
                <w:kern w:val="1"/>
                <w:sz w:val="22"/>
                <w:lang w:val="en-US" w:eastAsia="en-GB" w:bidi="ar-SA"/>
              </w:rPr>
            </w:pPr>
            <w:r w:rsidRPr="006E6DB4">
              <w:rPr>
                <w:rFonts w:ascii="Gadugi" w:hAnsi="Gadugi" w:cs="Calibri"/>
                <w:b/>
                <w:bCs/>
                <w:color w:val="000000" w:themeColor="text1"/>
                <w:kern w:val="1"/>
                <w:sz w:val="22"/>
                <w:lang w:val="en-US" w:eastAsia="en-GB" w:bidi="ar-SA"/>
              </w:rPr>
              <w:t xml:space="preserve">What are the guidelines for producing the questions? </w:t>
            </w:r>
          </w:p>
          <w:p w14:paraId="3E14254D" w14:textId="6BEC1589" w:rsidR="008D16F1" w:rsidRPr="006E6DB4" w:rsidRDefault="00BB2C01" w:rsidP="00503EDC">
            <w:pPr>
              <w:pStyle w:val="ListParagraph"/>
              <w:numPr>
                <w:ilvl w:val="0"/>
                <w:numId w:val="29"/>
              </w:numPr>
              <w:autoSpaceDE w:val="0"/>
              <w:autoSpaceDN w:val="0"/>
              <w:adjustRightInd w:val="0"/>
              <w:rPr>
                <w:rFonts w:ascii="Gadugi" w:hAnsi="Gadugi" w:cs="Calibri"/>
                <w:color w:val="000000" w:themeColor="text1"/>
                <w:kern w:val="1"/>
                <w:sz w:val="22"/>
                <w:lang w:val="en-US" w:eastAsia="en-GB" w:bidi="ar-SA"/>
              </w:rPr>
            </w:pPr>
            <w:r w:rsidRPr="006E6DB4">
              <w:rPr>
                <w:rFonts w:ascii="Gadugi" w:hAnsi="Gadugi" w:cs="Calibri"/>
                <w:color w:val="000000" w:themeColor="text1"/>
                <w:kern w:val="1"/>
                <w:sz w:val="22"/>
                <w:lang w:val="en-US" w:eastAsia="en-GB" w:bidi="ar-SA"/>
              </w:rPr>
              <w:t>To write as many questions as possible</w:t>
            </w:r>
            <w:r w:rsidR="0088487C" w:rsidRPr="006E6DB4">
              <w:rPr>
                <w:rFonts w:ascii="Gadugi" w:hAnsi="Gadugi" w:cs="Calibri"/>
                <w:color w:val="000000" w:themeColor="text1"/>
                <w:kern w:val="1"/>
                <w:sz w:val="22"/>
                <w:lang w:val="en-US" w:eastAsia="en-GB" w:bidi="ar-SA"/>
              </w:rPr>
              <w:t>.</w:t>
            </w:r>
          </w:p>
          <w:p w14:paraId="5B0319FC" w14:textId="6B7A8300" w:rsidR="0088487C" w:rsidRPr="006E6DB4" w:rsidRDefault="0088487C" w:rsidP="00503EDC">
            <w:pPr>
              <w:pStyle w:val="ListParagraph"/>
              <w:numPr>
                <w:ilvl w:val="0"/>
                <w:numId w:val="29"/>
              </w:numPr>
              <w:autoSpaceDE w:val="0"/>
              <w:autoSpaceDN w:val="0"/>
              <w:adjustRightInd w:val="0"/>
              <w:rPr>
                <w:rFonts w:ascii="Gadugi" w:hAnsi="Gadugi" w:cs="Calibri"/>
                <w:color w:val="000000" w:themeColor="text1"/>
                <w:kern w:val="1"/>
                <w:sz w:val="22"/>
                <w:lang w:val="en-US" w:eastAsia="en-GB" w:bidi="ar-SA"/>
              </w:rPr>
            </w:pPr>
            <w:r w:rsidRPr="006E6DB4">
              <w:rPr>
                <w:rFonts w:ascii="Gadugi" w:hAnsi="Gadugi" w:cs="Calibri"/>
                <w:color w:val="000000" w:themeColor="text1"/>
                <w:kern w:val="1"/>
                <w:sz w:val="22"/>
                <w:lang w:val="en-US" w:eastAsia="en-GB" w:bidi="ar-SA"/>
              </w:rPr>
              <w:t>Not to answer them or judge whether they are a good question or not.</w:t>
            </w:r>
          </w:p>
          <w:p w14:paraId="56007E1A" w14:textId="3DDD6270" w:rsidR="0088487C" w:rsidRPr="006E6DB4" w:rsidRDefault="0088487C" w:rsidP="00503EDC">
            <w:pPr>
              <w:pStyle w:val="ListParagraph"/>
              <w:numPr>
                <w:ilvl w:val="0"/>
                <w:numId w:val="29"/>
              </w:numPr>
              <w:autoSpaceDE w:val="0"/>
              <w:autoSpaceDN w:val="0"/>
              <w:adjustRightInd w:val="0"/>
              <w:rPr>
                <w:rFonts w:ascii="Gadugi" w:hAnsi="Gadugi" w:cs="Calibri"/>
                <w:color w:val="000000" w:themeColor="text1"/>
                <w:kern w:val="1"/>
                <w:sz w:val="22"/>
                <w:lang w:val="en-US" w:eastAsia="en-GB" w:bidi="ar-SA"/>
              </w:rPr>
            </w:pPr>
            <w:r w:rsidRPr="006E6DB4">
              <w:rPr>
                <w:rFonts w:ascii="Gadugi" w:hAnsi="Gadugi" w:cs="Calibri"/>
                <w:color w:val="000000" w:themeColor="text1"/>
                <w:kern w:val="1"/>
                <w:sz w:val="22"/>
                <w:lang w:val="en-US" w:eastAsia="en-GB" w:bidi="ar-SA"/>
              </w:rPr>
              <w:t xml:space="preserve">Write down every question as it is stated. </w:t>
            </w:r>
          </w:p>
          <w:p w14:paraId="71162C0A" w14:textId="1C2C77C6" w:rsidR="009F7B73" w:rsidRPr="006E6DB4" w:rsidRDefault="009F7B73" w:rsidP="00503EDC">
            <w:pPr>
              <w:pStyle w:val="ListParagraph"/>
              <w:numPr>
                <w:ilvl w:val="0"/>
                <w:numId w:val="29"/>
              </w:numPr>
              <w:autoSpaceDE w:val="0"/>
              <w:autoSpaceDN w:val="0"/>
              <w:adjustRightInd w:val="0"/>
              <w:rPr>
                <w:rFonts w:ascii="Gadugi" w:hAnsi="Gadugi" w:cs="Calibri"/>
                <w:color w:val="000000" w:themeColor="text1"/>
                <w:kern w:val="1"/>
                <w:sz w:val="22"/>
                <w:lang w:val="en-US" w:eastAsia="en-GB" w:bidi="ar-SA"/>
              </w:rPr>
            </w:pPr>
            <w:r w:rsidRPr="006E6DB4">
              <w:rPr>
                <w:rFonts w:ascii="Gadugi" w:hAnsi="Gadugi" w:cs="Calibri"/>
                <w:color w:val="000000" w:themeColor="text1"/>
                <w:kern w:val="1"/>
                <w:sz w:val="22"/>
                <w:lang w:val="en-US" w:eastAsia="en-GB" w:bidi="ar-SA"/>
              </w:rPr>
              <w:t>Start to decide if questions are open or closed.</w:t>
            </w:r>
          </w:p>
          <w:p w14:paraId="70FB966E" w14:textId="4B541F0F" w:rsidR="009F7B73" w:rsidRPr="006E6DB4" w:rsidRDefault="009F7B73" w:rsidP="00503EDC">
            <w:pPr>
              <w:pStyle w:val="ListParagraph"/>
              <w:numPr>
                <w:ilvl w:val="0"/>
                <w:numId w:val="29"/>
              </w:numPr>
              <w:autoSpaceDE w:val="0"/>
              <w:autoSpaceDN w:val="0"/>
              <w:adjustRightInd w:val="0"/>
              <w:rPr>
                <w:rFonts w:ascii="Gadugi" w:hAnsi="Gadugi" w:cs="Calibri"/>
                <w:color w:val="000000" w:themeColor="text1"/>
                <w:kern w:val="1"/>
                <w:sz w:val="22"/>
                <w:lang w:val="en-US" w:eastAsia="en-GB" w:bidi="ar-SA"/>
              </w:rPr>
            </w:pPr>
            <w:r w:rsidRPr="006E6DB4">
              <w:rPr>
                <w:rFonts w:ascii="Gadugi" w:hAnsi="Gadugi" w:cs="Calibri"/>
                <w:color w:val="000000" w:themeColor="text1"/>
                <w:kern w:val="1"/>
                <w:sz w:val="22"/>
                <w:lang w:val="en-US" w:eastAsia="en-GB" w:bidi="ar-SA"/>
              </w:rPr>
              <w:t xml:space="preserve">Priortise questions </w:t>
            </w:r>
          </w:p>
          <w:p w14:paraId="48499357" w14:textId="77777777" w:rsidR="008D16F1" w:rsidRPr="006E6DB4" w:rsidRDefault="008D16F1" w:rsidP="008D16F1">
            <w:pPr>
              <w:autoSpaceDE w:val="0"/>
              <w:autoSpaceDN w:val="0"/>
              <w:adjustRightInd w:val="0"/>
              <w:rPr>
                <w:rFonts w:ascii="Gadugi" w:hAnsi="Gadugi" w:cs="Calibri"/>
                <w:color w:val="000000" w:themeColor="text1"/>
                <w:kern w:val="1"/>
                <w:sz w:val="22"/>
                <w:lang w:val="en-US" w:eastAsia="en-GB" w:bidi="ar-SA"/>
              </w:rPr>
            </w:pPr>
          </w:p>
          <w:p w14:paraId="2B2B9AF3" w14:textId="2FF2F231" w:rsidR="00E60FCA" w:rsidRPr="006E6DB4" w:rsidRDefault="008D16F1" w:rsidP="008D16F1">
            <w:pPr>
              <w:autoSpaceDE w:val="0"/>
              <w:autoSpaceDN w:val="0"/>
              <w:adjustRightInd w:val="0"/>
              <w:rPr>
                <w:rFonts w:ascii="Gadugi" w:hAnsi="Gadugi" w:cs="Calibri"/>
                <w:b/>
                <w:bCs/>
                <w:color w:val="000000" w:themeColor="text1"/>
                <w:kern w:val="1"/>
                <w:sz w:val="22"/>
                <w:lang w:val="en-US" w:eastAsia="en-GB" w:bidi="ar-SA"/>
              </w:rPr>
            </w:pPr>
            <w:r w:rsidRPr="006E6DB4">
              <w:rPr>
                <w:rFonts w:ascii="Gadugi" w:hAnsi="Gadugi" w:cs="Calibri"/>
                <w:b/>
                <w:bCs/>
                <w:color w:val="000000" w:themeColor="text1"/>
                <w:kern w:val="1"/>
                <w:sz w:val="22"/>
                <w:lang w:val="en-US" w:eastAsia="en-GB" w:bidi="ar-SA"/>
              </w:rPr>
              <w:t xml:space="preserve">Why is the process of </w:t>
            </w:r>
            <w:r w:rsidR="00D4598B" w:rsidRPr="006E6DB4">
              <w:rPr>
                <w:rFonts w:ascii="Gadugi" w:hAnsi="Gadugi" w:cs="Calibri"/>
                <w:b/>
                <w:bCs/>
                <w:color w:val="000000" w:themeColor="text1"/>
                <w:kern w:val="1"/>
                <w:sz w:val="22"/>
                <w:lang w:val="en-US" w:eastAsia="en-GB" w:bidi="ar-SA"/>
              </w:rPr>
              <w:t>prioritising</w:t>
            </w:r>
            <w:r w:rsidRPr="006E6DB4">
              <w:rPr>
                <w:rFonts w:ascii="Gadugi" w:hAnsi="Gadugi" w:cs="Calibri"/>
                <w:b/>
                <w:bCs/>
                <w:color w:val="000000" w:themeColor="text1"/>
                <w:kern w:val="1"/>
                <w:sz w:val="22"/>
                <w:lang w:val="en-US" w:eastAsia="en-GB" w:bidi="ar-SA"/>
              </w:rPr>
              <w:t xml:space="preserve"> important?</w:t>
            </w:r>
          </w:p>
          <w:p w14:paraId="0FA8009B" w14:textId="77777777" w:rsidR="006F5C99" w:rsidRPr="006E6DB4" w:rsidRDefault="00E60FCA" w:rsidP="00D82B4C">
            <w:pPr>
              <w:autoSpaceDE w:val="0"/>
              <w:autoSpaceDN w:val="0"/>
              <w:adjustRightInd w:val="0"/>
              <w:rPr>
                <w:rFonts w:ascii="Gadugi" w:hAnsi="Gadugi" w:cs="Calibri"/>
                <w:color w:val="000000" w:themeColor="text1"/>
                <w:kern w:val="1"/>
                <w:sz w:val="22"/>
                <w:lang w:eastAsia="en-GB" w:bidi="ar-SA"/>
              </w:rPr>
            </w:pPr>
            <w:r w:rsidRPr="006E6DB4">
              <w:rPr>
                <w:rFonts w:ascii="Gadugi" w:hAnsi="Gadugi" w:cs="Calibri"/>
                <w:color w:val="000000" w:themeColor="text1"/>
                <w:kern w:val="1"/>
                <w:sz w:val="22"/>
                <w:lang w:eastAsia="en-GB" w:bidi="ar-SA"/>
              </w:rPr>
              <w:t xml:space="preserve"> </w:t>
            </w:r>
            <w:r w:rsidR="00D77BFB" w:rsidRPr="006E6DB4">
              <w:rPr>
                <w:rFonts w:ascii="Gadugi" w:hAnsi="Gadugi" w:cs="Calibri"/>
                <w:color w:val="000000" w:themeColor="text1"/>
                <w:kern w:val="1"/>
                <w:sz w:val="22"/>
                <w:lang w:eastAsia="en-GB" w:bidi="ar-SA"/>
              </w:rPr>
              <w:t>It will help students to start to sort their questions into good ideas or those that aren’t as ef</w:t>
            </w:r>
            <w:r w:rsidR="0089634A" w:rsidRPr="006E6DB4">
              <w:rPr>
                <w:rFonts w:ascii="Gadugi" w:hAnsi="Gadugi" w:cs="Calibri"/>
                <w:color w:val="000000" w:themeColor="text1"/>
                <w:kern w:val="1"/>
                <w:sz w:val="22"/>
                <w:lang w:eastAsia="en-GB" w:bidi="ar-SA"/>
              </w:rPr>
              <w:t xml:space="preserve">fective. When we think of an idea, most of the time </w:t>
            </w:r>
            <w:r w:rsidR="006F5C99" w:rsidRPr="006E6DB4">
              <w:rPr>
                <w:rFonts w:ascii="Gadugi" w:hAnsi="Gadugi" w:cs="Calibri"/>
                <w:color w:val="000000" w:themeColor="text1"/>
                <w:kern w:val="1"/>
                <w:sz w:val="22"/>
                <w:lang w:eastAsia="en-GB" w:bidi="ar-SA"/>
              </w:rPr>
              <w:t xml:space="preserve">our first thought </w:t>
            </w:r>
            <w:r w:rsidR="0089634A" w:rsidRPr="006E6DB4">
              <w:rPr>
                <w:rFonts w:ascii="Gadugi" w:hAnsi="Gadugi" w:cs="Calibri"/>
                <w:color w:val="000000" w:themeColor="text1"/>
                <w:kern w:val="1"/>
                <w:sz w:val="22"/>
                <w:lang w:eastAsia="en-GB" w:bidi="ar-SA"/>
              </w:rPr>
              <w:t xml:space="preserve">will not be our best idea, but when we have time to think and start to </w:t>
            </w:r>
            <w:r w:rsidR="006F5C99" w:rsidRPr="006E6DB4">
              <w:rPr>
                <w:rFonts w:ascii="Gadugi" w:hAnsi="Gadugi" w:cs="Calibri"/>
                <w:color w:val="000000" w:themeColor="text1"/>
                <w:kern w:val="1"/>
                <w:sz w:val="22"/>
                <w:lang w:eastAsia="en-GB" w:bidi="ar-SA"/>
              </w:rPr>
              <w:t xml:space="preserve">get rid of ideas that won’t work and develop/think more about others further, comes our better ideas. </w:t>
            </w:r>
          </w:p>
          <w:p w14:paraId="13C092A3" w14:textId="747C9EE3" w:rsidR="003B4943" w:rsidRPr="006E6DB4" w:rsidRDefault="00D4598B" w:rsidP="003B4943">
            <w:pPr>
              <w:autoSpaceDE w:val="0"/>
              <w:autoSpaceDN w:val="0"/>
              <w:adjustRightInd w:val="0"/>
              <w:rPr>
                <w:rFonts w:ascii="Gadugi" w:hAnsi="Gadugi" w:cs="Calibri"/>
                <w:color w:val="000000" w:themeColor="text1"/>
                <w:kern w:val="1"/>
                <w:sz w:val="22"/>
                <w:lang w:val="en-US" w:eastAsia="en-GB" w:bidi="ar-SA"/>
              </w:rPr>
            </w:pPr>
            <w:r w:rsidRPr="006E6DB4">
              <w:rPr>
                <w:rFonts w:ascii="Gadugi" w:hAnsi="Gadugi" w:cs="Calibri"/>
                <w:color w:val="000000" w:themeColor="text1"/>
                <w:kern w:val="1"/>
                <w:sz w:val="22"/>
                <w:lang w:val="en-US" w:eastAsia="en-GB" w:bidi="ar-SA"/>
              </w:rPr>
              <w:t>Prioritising</w:t>
            </w:r>
            <w:r w:rsidR="006F5C99" w:rsidRPr="006E6DB4">
              <w:rPr>
                <w:rFonts w:ascii="Gadugi" w:hAnsi="Gadugi" w:cs="Calibri"/>
                <w:color w:val="000000" w:themeColor="text1"/>
                <w:kern w:val="1"/>
                <w:sz w:val="22"/>
                <w:lang w:val="en-US" w:eastAsia="en-GB" w:bidi="ar-SA"/>
              </w:rPr>
              <w:t xml:space="preserve"> can help students to fine tune their thinking, </w:t>
            </w:r>
            <w:r w:rsidR="008C522E" w:rsidRPr="006E6DB4">
              <w:rPr>
                <w:rFonts w:ascii="Gadugi" w:hAnsi="Gadugi" w:cs="Calibri"/>
                <w:color w:val="000000" w:themeColor="text1"/>
                <w:kern w:val="1"/>
                <w:sz w:val="22"/>
                <w:lang w:val="en-US" w:eastAsia="en-GB" w:bidi="ar-SA"/>
              </w:rPr>
              <w:t xml:space="preserve">get to an end goal more effectively, give clarity about what the students would all like to discuss further. </w:t>
            </w:r>
            <w:r w:rsidR="00B11F56" w:rsidRPr="006E6DB4">
              <w:rPr>
                <w:rFonts w:ascii="Gadugi" w:hAnsi="Gadugi" w:cs="Calibri"/>
                <w:color w:val="000000" w:themeColor="text1"/>
                <w:kern w:val="1"/>
                <w:sz w:val="22"/>
                <w:lang w:val="en-US" w:eastAsia="en-GB" w:bidi="ar-SA"/>
              </w:rPr>
              <w:t>It can help students to m</w:t>
            </w:r>
            <w:r w:rsidR="003B4943" w:rsidRPr="006E6DB4">
              <w:rPr>
                <w:rFonts w:ascii="Gadugi" w:hAnsi="Gadugi" w:cs="Calibri"/>
                <w:color w:val="000000" w:themeColor="text1"/>
                <w:kern w:val="1"/>
                <w:sz w:val="22"/>
                <w:lang w:val="en-US" w:eastAsia="en-GB" w:bidi="ar-SA"/>
              </w:rPr>
              <w:t xml:space="preserve">anage their </w:t>
            </w:r>
            <w:r w:rsidR="00B11F56" w:rsidRPr="006E6DB4">
              <w:rPr>
                <w:rFonts w:ascii="Gadugi" w:hAnsi="Gadugi" w:cs="Calibri"/>
                <w:color w:val="000000" w:themeColor="text1"/>
                <w:kern w:val="1"/>
                <w:sz w:val="22"/>
                <w:lang w:val="en-US" w:eastAsia="en-GB" w:bidi="ar-SA"/>
              </w:rPr>
              <w:t xml:space="preserve">time </w:t>
            </w:r>
            <w:r w:rsidR="003B4943" w:rsidRPr="006E6DB4">
              <w:rPr>
                <w:rFonts w:ascii="Gadugi" w:hAnsi="Gadugi" w:cs="Calibri"/>
                <w:color w:val="000000" w:themeColor="text1"/>
                <w:kern w:val="1"/>
                <w:sz w:val="22"/>
                <w:lang w:val="en-US" w:eastAsia="en-GB" w:bidi="ar-SA"/>
              </w:rPr>
              <w:t>effectively</w:t>
            </w:r>
            <w:r w:rsidR="00B11F56" w:rsidRPr="006E6DB4">
              <w:rPr>
                <w:rFonts w:ascii="Gadugi" w:hAnsi="Gadugi" w:cs="Calibri"/>
                <w:color w:val="000000" w:themeColor="text1"/>
                <w:kern w:val="1"/>
                <w:sz w:val="22"/>
                <w:lang w:val="en-US" w:eastAsia="en-GB" w:bidi="ar-SA"/>
              </w:rPr>
              <w:t xml:space="preserve">, using it </w:t>
            </w:r>
            <w:r w:rsidR="003B4943" w:rsidRPr="006E6DB4">
              <w:rPr>
                <w:rFonts w:ascii="Gadugi" w:hAnsi="Gadugi" w:cs="Calibri"/>
                <w:color w:val="000000" w:themeColor="text1"/>
                <w:kern w:val="1"/>
                <w:sz w:val="22"/>
                <w:lang w:val="en-US" w:eastAsia="en-GB" w:bidi="ar-SA"/>
              </w:rPr>
              <w:t>wisely and avoid distractions.</w:t>
            </w:r>
          </w:p>
          <w:p w14:paraId="5E46D78C" w14:textId="77777777" w:rsidR="00143E89" w:rsidRPr="006E6DB4" w:rsidRDefault="00D4598B" w:rsidP="003B4943">
            <w:pPr>
              <w:autoSpaceDE w:val="0"/>
              <w:autoSpaceDN w:val="0"/>
              <w:adjustRightInd w:val="0"/>
              <w:rPr>
                <w:rFonts w:ascii="Gadugi" w:hAnsi="Gadugi" w:cs="Calibri"/>
                <w:color w:val="000000" w:themeColor="text1"/>
                <w:kern w:val="1"/>
                <w:sz w:val="22"/>
                <w:lang w:val="en-US" w:eastAsia="en-GB" w:bidi="ar-SA"/>
              </w:rPr>
            </w:pPr>
            <w:r w:rsidRPr="006E6DB4">
              <w:rPr>
                <w:rFonts w:ascii="Gadugi" w:hAnsi="Gadugi" w:cs="Calibri"/>
                <w:color w:val="000000" w:themeColor="text1"/>
                <w:kern w:val="1"/>
                <w:sz w:val="22"/>
                <w:lang w:val="en-US" w:eastAsia="en-GB" w:bidi="ar-SA"/>
              </w:rPr>
              <w:t xml:space="preserve">Prioritising can help students </w:t>
            </w:r>
            <w:r w:rsidR="00143E89" w:rsidRPr="006E6DB4">
              <w:rPr>
                <w:rFonts w:ascii="Gadugi" w:hAnsi="Gadugi" w:cs="Calibri"/>
                <w:color w:val="000000" w:themeColor="text1"/>
                <w:kern w:val="1"/>
                <w:sz w:val="22"/>
                <w:lang w:val="en-US" w:eastAsia="en-GB" w:bidi="ar-SA"/>
              </w:rPr>
              <w:t>discuss w</w:t>
            </w:r>
            <w:r w:rsidR="003B4943" w:rsidRPr="006E6DB4">
              <w:rPr>
                <w:rFonts w:ascii="Gadugi" w:hAnsi="Gadugi" w:cs="Calibri"/>
                <w:color w:val="000000" w:themeColor="text1"/>
                <w:kern w:val="1"/>
                <w:sz w:val="22"/>
                <w:lang w:val="en-US" w:eastAsia="en-GB" w:bidi="ar-SA"/>
              </w:rPr>
              <w:t>hich question is the most important</w:t>
            </w:r>
            <w:r w:rsidR="00143E89" w:rsidRPr="006E6DB4">
              <w:rPr>
                <w:rFonts w:ascii="Gadugi" w:hAnsi="Gadugi" w:cs="Calibri"/>
                <w:color w:val="000000" w:themeColor="text1"/>
                <w:kern w:val="1"/>
                <w:sz w:val="22"/>
                <w:lang w:val="en-US" w:eastAsia="en-GB" w:bidi="ar-SA"/>
              </w:rPr>
              <w:t xml:space="preserve"> to them as a group. </w:t>
            </w:r>
          </w:p>
          <w:p w14:paraId="42E4184C" w14:textId="2A5D7464" w:rsidR="003B4943" w:rsidRPr="0064381B" w:rsidRDefault="003B4943" w:rsidP="003B4943">
            <w:pPr>
              <w:autoSpaceDE w:val="0"/>
              <w:autoSpaceDN w:val="0"/>
              <w:adjustRightInd w:val="0"/>
              <w:rPr>
                <w:rFonts w:cs="Calibri"/>
                <w:b/>
                <w:bCs/>
                <w:color w:val="000000" w:themeColor="text1"/>
                <w:kern w:val="1"/>
                <w:lang w:val="en-US" w:eastAsia="en-GB" w:bidi="ar-SA"/>
              </w:rPr>
            </w:pPr>
            <w:r>
              <w:rPr>
                <w:rFonts w:cs="Calibri"/>
                <w:b/>
                <w:bCs/>
                <w:color w:val="000000" w:themeColor="text1"/>
                <w:kern w:val="1"/>
                <w:lang w:val="en-US" w:eastAsia="en-GB" w:bidi="ar-SA"/>
              </w:rPr>
              <w:t xml:space="preserve"> </w:t>
            </w:r>
          </w:p>
        </w:tc>
      </w:tr>
    </w:tbl>
    <w:p w14:paraId="4D0A7B4D" w14:textId="32A915A1" w:rsidR="00534F6D" w:rsidRDefault="00534F6D" w:rsidP="00534F6D">
      <w:pPr>
        <w:rPr>
          <w:lang w:val="en-GB" w:eastAsia="ja-JP" w:bidi="ar-SA"/>
        </w:rPr>
      </w:pPr>
    </w:p>
    <w:p w14:paraId="1C822498" w14:textId="082F815E" w:rsidR="004C7CBE" w:rsidRPr="004C7CBE" w:rsidRDefault="009D154A" w:rsidP="00254425">
      <w:pPr>
        <w:pBdr>
          <w:top w:val="single" w:sz="4" w:space="1" w:color="auto"/>
          <w:left w:val="single" w:sz="4" w:space="4" w:color="auto"/>
          <w:bottom w:val="single" w:sz="4" w:space="1" w:color="auto"/>
          <w:right w:val="single" w:sz="4" w:space="4" w:color="auto"/>
        </w:pBdr>
        <w:shd w:val="clear" w:color="auto" w:fill="E2EFD9" w:themeFill="accent6" w:themeFillTint="33"/>
        <w:rPr>
          <w:rFonts w:asciiTheme="majorHAnsi" w:hAnsiTheme="majorHAnsi" w:cstheme="majorHAnsi"/>
          <w:b/>
          <w:bCs/>
          <w:color w:val="2F5496" w:themeColor="accent1" w:themeShade="BF"/>
          <w:sz w:val="26"/>
          <w:szCs w:val="26"/>
          <w:lang w:val="en-GB" w:eastAsia="ja-JP" w:bidi="ar-SA"/>
        </w:rPr>
      </w:pPr>
      <w:r>
        <w:rPr>
          <w:noProof/>
        </w:rPr>
        <w:lastRenderedPageBreak/>
        <w:drawing>
          <wp:anchor distT="0" distB="0" distL="114300" distR="114300" simplePos="0" relativeHeight="252224512" behindDoc="0" locked="0" layoutInCell="1" allowOverlap="1" wp14:anchorId="4936F679" wp14:editId="35E7A80B">
            <wp:simplePos x="0" y="0"/>
            <wp:positionH relativeFrom="margin">
              <wp:align>right</wp:align>
            </wp:positionH>
            <wp:positionV relativeFrom="paragraph">
              <wp:posOffset>-702614</wp:posOffset>
            </wp:positionV>
            <wp:extent cx="1659570" cy="1684566"/>
            <wp:effectExtent l="0" t="0" r="0" b="0"/>
            <wp:wrapNone/>
            <wp:docPr id="51" name="Picture 51"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51" descr="Shape, arrow&#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rot="900000">
                      <a:off x="0" y="0"/>
                      <a:ext cx="1659570" cy="1684566"/>
                    </a:xfrm>
                    <a:prstGeom prst="rect">
                      <a:avLst/>
                    </a:prstGeom>
                    <a:noFill/>
                  </pic:spPr>
                </pic:pic>
              </a:graphicData>
            </a:graphic>
            <wp14:sizeRelH relativeFrom="margin">
              <wp14:pctWidth>0</wp14:pctWidth>
            </wp14:sizeRelH>
            <wp14:sizeRelV relativeFrom="margin">
              <wp14:pctHeight>0</wp14:pctHeight>
            </wp14:sizeRelV>
          </wp:anchor>
        </w:drawing>
      </w:r>
      <w:r w:rsidR="00254425" w:rsidRPr="004C7CBE">
        <w:rPr>
          <w:rFonts w:asciiTheme="majorHAnsi" w:hAnsiTheme="majorHAnsi" w:cstheme="majorHAnsi"/>
          <w:noProof/>
          <w:color w:val="2F5496" w:themeColor="accent1" w:themeShade="BF"/>
          <w:sz w:val="26"/>
          <w:szCs w:val="26"/>
        </w:rPr>
        <w:drawing>
          <wp:anchor distT="0" distB="0" distL="114300" distR="114300" simplePos="0" relativeHeight="252130304" behindDoc="0" locked="0" layoutInCell="1" allowOverlap="1" wp14:anchorId="31504950" wp14:editId="1C780613">
            <wp:simplePos x="0" y="0"/>
            <wp:positionH relativeFrom="column">
              <wp:posOffset>5124450</wp:posOffset>
            </wp:positionH>
            <wp:positionV relativeFrom="paragraph">
              <wp:posOffset>278764</wp:posOffset>
            </wp:positionV>
            <wp:extent cx="1132205" cy="1149305"/>
            <wp:effectExtent l="0" t="0" r="0" b="0"/>
            <wp:wrapNone/>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137236" cy="1154412"/>
                    </a:xfrm>
                    <a:prstGeom prst="rect">
                      <a:avLst/>
                    </a:prstGeom>
                    <a:noFill/>
                  </pic:spPr>
                </pic:pic>
              </a:graphicData>
            </a:graphic>
            <wp14:sizeRelH relativeFrom="margin">
              <wp14:pctWidth>0</wp14:pctWidth>
            </wp14:sizeRelH>
            <wp14:sizeRelV relativeFrom="margin">
              <wp14:pctHeight>0</wp14:pctHeight>
            </wp14:sizeRelV>
          </wp:anchor>
        </w:drawing>
      </w:r>
      <w:r w:rsidR="004C7CBE" w:rsidRPr="004C7CBE">
        <w:rPr>
          <w:rFonts w:asciiTheme="majorHAnsi" w:hAnsiTheme="majorHAnsi" w:cstheme="majorHAnsi"/>
          <w:b/>
          <w:bCs/>
          <w:color w:val="2F5496" w:themeColor="accent1" w:themeShade="BF"/>
          <w:sz w:val="26"/>
          <w:szCs w:val="26"/>
          <w:lang w:val="en-GB" w:eastAsia="ja-JP" w:bidi="ar-SA"/>
        </w:rPr>
        <w:t xml:space="preserve">Activity </w:t>
      </w:r>
      <w:r w:rsidR="00085A42">
        <w:rPr>
          <w:rFonts w:asciiTheme="majorHAnsi" w:hAnsiTheme="majorHAnsi" w:cstheme="majorHAnsi"/>
          <w:b/>
          <w:bCs/>
          <w:color w:val="2F5496" w:themeColor="accent1" w:themeShade="BF"/>
          <w:sz w:val="26"/>
          <w:szCs w:val="26"/>
          <w:lang w:val="en-GB" w:eastAsia="ja-JP" w:bidi="ar-SA"/>
        </w:rPr>
        <w:t>7</w:t>
      </w:r>
      <w:r w:rsidR="004C7CBE" w:rsidRPr="004C7CBE">
        <w:rPr>
          <w:rFonts w:asciiTheme="majorHAnsi" w:hAnsiTheme="majorHAnsi" w:cstheme="majorHAnsi"/>
          <w:b/>
          <w:bCs/>
          <w:color w:val="2F5496" w:themeColor="accent1" w:themeShade="BF"/>
          <w:sz w:val="26"/>
          <w:szCs w:val="26"/>
          <w:lang w:val="en-GB" w:eastAsia="ja-JP" w:bidi="ar-SA"/>
        </w:rPr>
        <w:t xml:space="preserve">.8 – </w:t>
      </w:r>
      <w:r w:rsidR="00EF5F17">
        <w:rPr>
          <w:rFonts w:asciiTheme="majorHAnsi" w:hAnsiTheme="majorHAnsi" w:cstheme="majorHAnsi"/>
          <w:b/>
          <w:bCs/>
          <w:color w:val="2F5496" w:themeColor="accent1" w:themeShade="BF"/>
          <w:sz w:val="26"/>
          <w:szCs w:val="26"/>
          <w:lang w:val="en-GB" w:eastAsia="ja-JP" w:bidi="ar-SA"/>
        </w:rPr>
        <w:t xml:space="preserve">An example of </w:t>
      </w:r>
      <w:r w:rsidR="004C7CBE" w:rsidRPr="004C7CBE">
        <w:rPr>
          <w:rFonts w:asciiTheme="majorHAnsi" w:hAnsiTheme="majorHAnsi" w:cstheme="majorHAnsi"/>
          <w:b/>
          <w:bCs/>
          <w:color w:val="2F5496" w:themeColor="accent1" w:themeShade="BF"/>
          <w:sz w:val="26"/>
          <w:szCs w:val="26"/>
          <w:lang w:val="en-GB" w:eastAsia="ja-JP" w:bidi="ar-SA"/>
        </w:rPr>
        <w:t>Question Formulation Technique</w:t>
      </w:r>
      <w:r w:rsidR="0098209E">
        <w:rPr>
          <w:rFonts w:asciiTheme="majorHAnsi" w:hAnsiTheme="majorHAnsi" w:cstheme="majorHAnsi"/>
          <w:b/>
          <w:bCs/>
          <w:color w:val="2F5496" w:themeColor="accent1" w:themeShade="BF"/>
          <w:sz w:val="26"/>
          <w:szCs w:val="26"/>
          <w:lang w:val="en-GB" w:eastAsia="ja-JP" w:bidi="ar-SA"/>
        </w:rPr>
        <w:t xml:space="preserve"> (20 minutes) </w:t>
      </w:r>
    </w:p>
    <w:p w14:paraId="5078A4E0" w14:textId="618FA50F" w:rsidR="0015451F" w:rsidRPr="0015451F" w:rsidRDefault="0015451F" w:rsidP="00254425">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b/>
          <w:bCs/>
          <w:sz w:val="22"/>
          <w:lang w:val="en-GB" w:eastAsia="ja-JP" w:bidi="ar-SA"/>
        </w:rPr>
      </w:pPr>
      <w:r w:rsidRPr="0015451F">
        <w:rPr>
          <w:rFonts w:ascii="Gadugi" w:hAnsi="Gadugi"/>
          <w:b/>
          <w:bCs/>
          <w:sz w:val="22"/>
          <w:lang w:val="en-GB" w:eastAsia="ja-JP" w:bidi="ar-SA"/>
        </w:rPr>
        <w:t>Look at the picture below.</w:t>
      </w:r>
    </w:p>
    <w:p w14:paraId="6321A75E" w14:textId="77E262BA" w:rsidR="0015451F" w:rsidRDefault="003E4082" w:rsidP="00254425">
      <w:pPr>
        <w:pBdr>
          <w:top w:val="single" w:sz="4" w:space="1" w:color="auto"/>
          <w:left w:val="single" w:sz="4" w:space="4" w:color="auto"/>
          <w:bottom w:val="single" w:sz="4" w:space="1" w:color="auto"/>
          <w:right w:val="single" w:sz="4" w:space="4" w:color="auto"/>
        </w:pBdr>
        <w:shd w:val="clear" w:color="auto" w:fill="E2EFD9" w:themeFill="accent6" w:themeFillTint="33"/>
        <w:rPr>
          <w:noProof/>
        </w:rPr>
      </w:pPr>
      <w:r>
        <w:rPr>
          <w:rFonts w:cs="Calibri"/>
          <w:noProof/>
          <w:color w:val="000000" w:themeColor="text1"/>
          <w:kern w:val="1"/>
          <w:lang w:eastAsia="en-GB" w:bidi="ar-SA"/>
        </w:rPr>
        <w:drawing>
          <wp:anchor distT="0" distB="0" distL="114300" distR="114300" simplePos="0" relativeHeight="252347392" behindDoc="0" locked="0" layoutInCell="1" allowOverlap="1" wp14:anchorId="38AC402E" wp14:editId="21C21857">
            <wp:simplePos x="0" y="0"/>
            <wp:positionH relativeFrom="column">
              <wp:posOffset>4366054</wp:posOffset>
            </wp:positionH>
            <wp:positionV relativeFrom="paragraph">
              <wp:posOffset>4874</wp:posOffset>
            </wp:positionV>
            <wp:extent cx="1099137" cy="1016000"/>
            <wp:effectExtent l="0" t="0" r="0" b="0"/>
            <wp:wrapNone/>
            <wp:docPr id="454" name="Picture 454" descr="A yellow logo on a black background&#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4" name="Picture 454" descr="A yellow logo on a black background&#10;&#10;Description automatically generated with low confidence"/>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1099137" cy="1016000"/>
                    </a:xfrm>
                    <a:prstGeom prst="rect">
                      <a:avLst/>
                    </a:prstGeom>
                    <a:noFill/>
                  </pic:spPr>
                </pic:pic>
              </a:graphicData>
            </a:graphic>
            <wp14:sizeRelH relativeFrom="margin">
              <wp14:pctWidth>0</wp14:pctWidth>
            </wp14:sizeRelH>
            <wp14:sizeRelV relativeFrom="margin">
              <wp14:pctHeight>0</wp14:pctHeight>
            </wp14:sizeRelV>
          </wp:anchor>
        </w:drawing>
      </w:r>
      <w:r w:rsidR="0015451F" w:rsidRPr="0015451F">
        <w:rPr>
          <w:rFonts w:ascii="Gadugi" w:hAnsi="Gadugi"/>
          <w:sz w:val="22"/>
          <w:lang w:val="en-GB" w:eastAsia="ja-JP" w:bidi="ar-SA"/>
        </w:rPr>
        <w:t>How many questions can you generate about this picture?</w:t>
      </w:r>
      <w:r w:rsidR="00BC5167" w:rsidRPr="00BC5167">
        <w:rPr>
          <w:noProof/>
        </w:rPr>
        <w:t xml:space="preserve"> </w:t>
      </w:r>
    </w:p>
    <w:p w14:paraId="3E4E4432" w14:textId="1DC2280B" w:rsidR="0015451F" w:rsidRPr="0015451F" w:rsidRDefault="0015451F" w:rsidP="00254425">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lang w:val="en-GB" w:eastAsia="ja-JP" w:bidi="ar-SA"/>
        </w:rPr>
      </w:pPr>
      <w:r w:rsidRPr="0015451F">
        <w:rPr>
          <w:rFonts w:ascii="Gadugi" w:hAnsi="Gadugi"/>
          <w:sz w:val="22"/>
          <w:lang w:val="en-GB" w:eastAsia="ja-JP" w:bidi="ar-SA"/>
        </w:rPr>
        <w:t>Which question would you prioritise?</w:t>
      </w:r>
    </w:p>
    <w:p w14:paraId="5A168493" w14:textId="3B417FF5" w:rsidR="004C7CBE" w:rsidRPr="00254425" w:rsidRDefault="0015451F" w:rsidP="00254425">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lang w:val="en-GB" w:eastAsia="ja-JP" w:bidi="ar-SA"/>
        </w:rPr>
      </w:pPr>
      <w:r w:rsidRPr="0015451F">
        <w:rPr>
          <w:rFonts w:ascii="Gadugi" w:hAnsi="Gadugi"/>
          <w:sz w:val="22"/>
          <w:lang w:val="en-GB" w:eastAsia="ja-JP" w:bidi="ar-SA"/>
        </w:rPr>
        <w:t>Share your questions with colleagues if you can</w:t>
      </w:r>
      <w:r w:rsidR="00B27B53">
        <w:rPr>
          <w:rFonts w:ascii="Gadugi" w:hAnsi="Gadugi"/>
          <w:sz w:val="22"/>
          <w:lang w:val="en-GB" w:eastAsia="ja-JP" w:bidi="ar-SA"/>
        </w:rPr>
        <w:t xml:space="preserve"> and explain why you have prioritised certain questions</w:t>
      </w:r>
      <w:r w:rsidRPr="0015451F">
        <w:rPr>
          <w:rFonts w:ascii="Gadugi" w:hAnsi="Gadugi"/>
          <w:sz w:val="22"/>
          <w:lang w:val="en-GB" w:eastAsia="ja-JP" w:bidi="ar-SA"/>
        </w:rPr>
        <w:t>.</w:t>
      </w:r>
      <w:r w:rsidR="003E4082">
        <w:rPr>
          <w:rFonts w:ascii="Gadugi" w:hAnsi="Gadugi"/>
          <w:sz w:val="22"/>
          <w:lang w:val="en-GB" w:eastAsia="ja-JP" w:bidi="ar-SA"/>
        </w:rPr>
        <w:t xml:space="preserve"> Record the questions in your learning journal. </w:t>
      </w:r>
    </w:p>
    <w:p w14:paraId="47BA2ADD" w14:textId="2F8AB8DA" w:rsidR="001E3F8A" w:rsidRDefault="00A27C12">
      <w:r w:rsidRPr="00A27C12">
        <w:rPr>
          <w:noProof/>
        </w:rPr>
        <w:drawing>
          <wp:inline distT="0" distB="0" distL="0" distR="0" wp14:anchorId="6335E00A" wp14:editId="4B414459">
            <wp:extent cx="6188710" cy="4133850"/>
            <wp:effectExtent l="0" t="0" r="2540" b="0"/>
            <wp:docPr id="1" name="Picture 1" descr="A group of people on a boat in front of a large iceberg&#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group of people on a boat in front of a large iceberg&#10;&#10;Description automatically generated with medium confidence"/>
                    <pic:cNvPicPr/>
                  </pic:nvPicPr>
                  <pic:blipFill>
                    <a:blip r:embed="rId54"/>
                    <a:stretch>
                      <a:fillRect/>
                    </a:stretch>
                  </pic:blipFill>
                  <pic:spPr>
                    <a:xfrm>
                      <a:off x="0" y="0"/>
                      <a:ext cx="6188710" cy="4133850"/>
                    </a:xfrm>
                    <a:prstGeom prst="rect">
                      <a:avLst/>
                    </a:prstGeom>
                  </pic:spPr>
                </pic:pic>
              </a:graphicData>
            </a:graphic>
          </wp:inline>
        </w:drawing>
      </w:r>
    </w:p>
    <w:p w14:paraId="47F1D21D" w14:textId="0D77F90E" w:rsidR="001E3F8A" w:rsidRPr="005B0990" w:rsidRDefault="00A27C12">
      <w:pPr>
        <w:rPr>
          <w:rFonts w:ascii="Gadugi" w:hAnsi="Gadugi"/>
          <w:sz w:val="18"/>
          <w:szCs w:val="18"/>
        </w:rPr>
      </w:pPr>
      <w:r>
        <w:rPr>
          <w:rFonts w:ascii="Gadugi" w:hAnsi="Gadugi"/>
          <w:sz w:val="18"/>
          <w:szCs w:val="18"/>
        </w:rPr>
        <w:t xml:space="preserve">Source: </w:t>
      </w:r>
      <w:hyperlink r:id="rId55" w:history="1">
        <w:r w:rsidR="0088233E" w:rsidRPr="009E5788">
          <w:rPr>
            <w:rStyle w:val="Hyperlink"/>
            <w:rFonts w:ascii="Gadugi" w:hAnsi="Gadugi"/>
            <w:sz w:val="18"/>
            <w:szCs w:val="18"/>
          </w:rPr>
          <w:t>https://www.flickr.com/photos/ableman/35005430061</w:t>
        </w:r>
      </w:hyperlink>
      <w:r>
        <w:rPr>
          <w:rFonts w:ascii="Gadugi" w:hAnsi="Gadugi"/>
          <w:sz w:val="18"/>
          <w:szCs w:val="18"/>
        </w:rPr>
        <w:t xml:space="preserve"> (free)</w:t>
      </w:r>
    </w:p>
    <w:tbl>
      <w:tblPr>
        <w:tblStyle w:val="TableGrid"/>
        <w:tblW w:w="9918" w:type="dxa"/>
        <w:tblLook w:val="04A0" w:firstRow="1" w:lastRow="0" w:firstColumn="1" w:lastColumn="0" w:noHBand="0" w:noVBand="1"/>
      </w:tblPr>
      <w:tblGrid>
        <w:gridCol w:w="9918"/>
      </w:tblGrid>
      <w:tr w:rsidR="00E60FCA" w:rsidRPr="00AA5EC4" w14:paraId="79C37D4D" w14:textId="77777777" w:rsidTr="00D82B4C">
        <w:trPr>
          <w:trHeight w:val="1922"/>
        </w:trPr>
        <w:tc>
          <w:tcPr>
            <w:tcW w:w="9918" w:type="dxa"/>
            <w:shd w:val="clear" w:color="auto" w:fill="FBE4D5" w:themeFill="accent2" w:themeFillTint="33"/>
          </w:tcPr>
          <w:p w14:paraId="6DFD0878" w14:textId="2C111BDE" w:rsidR="00E60FCA" w:rsidRDefault="00E60FCA" w:rsidP="00D82B4C">
            <w:pPr>
              <w:pStyle w:val="Heading1"/>
              <w:outlineLvl w:val="0"/>
              <w:rPr>
                <w:b/>
                <w:bCs/>
                <w:sz w:val="26"/>
                <w:szCs w:val="26"/>
                <w:lang w:val="en-US" w:eastAsia="en-GB" w:bidi="ar-SA"/>
              </w:rPr>
            </w:pPr>
            <w:r>
              <w:rPr>
                <w:b/>
                <w:bCs/>
                <w:sz w:val="26"/>
                <w:szCs w:val="26"/>
                <w:lang w:val="en-US" w:eastAsia="en-GB" w:bidi="ar-SA"/>
              </w:rPr>
              <w:lastRenderedPageBreak/>
              <w:t>A</w:t>
            </w:r>
            <w:r w:rsidRPr="00DA0189">
              <w:rPr>
                <w:b/>
                <w:bCs/>
                <w:sz w:val="26"/>
                <w:szCs w:val="26"/>
                <w:lang w:val="en-US" w:eastAsia="en-GB" w:bidi="ar-SA"/>
              </w:rPr>
              <w:t>nswer</w:t>
            </w:r>
            <w:r>
              <w:rPr>
                <w:b/>
                <w:bCs/>
                <w:sz w:val="26"/>
                <w:szCs w:val="26"/>
                <w:lang w:val="en-US" w:eastAsia="en-GB" w:bidi="ar-SA"/>
              </w:rPr>
              <w:t xml:space="preserve"> examples</w:t>
            </w:r>
            <w:r w:rsidRPr="00DA0189">
              <w:rPr>
                <w:b/>
                <w:bCs/>
                <w:sz w:val="26"/>
                <w:szCs w:val="26"/>
                <w:lang w:val="en-US" w:eastAsia="en-GB" w:bidi="ar-SA"/>
              </w:rPr>
              <w:t xml:space="preserve"> to Activity </w:t>
            </w:r>
            <w:r w:rsidR="00085A42">
              <w:rPr>
                <w:b/>
                <w:bCs/>
                <w:sz w:val="26"/>
                <w:szCs w:val="26"/>
                <w:lang w:val="en-US" w:eastAsia="en-GB" w:bidi="ar-SA"/>
              </w:rPr>
              <w:t>7</w:t>
            </w:r>
            <w:r w:rsidRPr="00DA0189">
              <w:rPr>
                <w:b/>
                <w:bCs/>
                <w:sz w:val="26"/>
                <w:szCs w:val="26"/>
                <w:lang w:val="en-US" w:eastAsia="en-GB" w:bidi="ar-SA"/>
              </w:rPr>
              <w:t>.</w:t>
            </w:r>
            <w:r>
              <w:rPr>
                <w:b/>
                <w:bCs/>
                <w:sz w:val="26"/>
                <w:szCs w:val="26"/>
                <w:lang w:val="en-US" w:eastAsia="en-GB" w:bidi="ar-SA"/>
              </w:rPr>
              <w:t>8</w:t>
            </w:r>
            <w:r w:rsidRPr="00DA0189">
              <w:rPr>
                <w:b/>
                <w:bCs/>
                <w:sz w:val="26"/>
                <w:szCs w:val="26"/>
                <w:lang w:val="en-US" w:eastAsia="en-GB" w:bidi="ar-SA"/>
              </w:rPr>
              <w:t xml:space="preserve"> </w:t>
            </w:r>
          </w:p>
          <w:p w14:paraId="07436F5C" w14:textId="1D0E3891" w:rsidR="00181862" w:rsidRPr="00181862" w:rsidRDefault="00181862" w:rsidP="00181862">
            <w:pPr>
              <w:rPr>
                <w:lang w:eastAsia="en-GB" w:bidi="ar-SA"/>
              </w:rPr>
            </w:pPr>
          </w:p>
          <w:p w14:paraId="1F3AD9C2" w14:textId="2834D88F" w:rsidR="00E60FCA" w:rsidRPr="00DA0189" w:rsidRDefault="00181862" w:rsidP="00D82B4C">
            <w:pPr>
              <w:autoSpaceDE w:val="0"/>
              <w:autoSpaceDN w:val="0"/>
              <w:adjustRightInd w:val="0"/>
              <w:rPr>
                <w:rFonts w:ascii="Gadugi" w:hAnsi="Gadugi" w:cs="Calibri"/>
                <w:color w:val="000000" w:themeColor="text1"/>
                <w:kern w:val="1"/>
                <w:sz w:val="22"/>
                <w:lang w:val="en-US"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02336" behindDoc="0" locked="0" layoutInCell="1" allowOverlap="1" wp14:anchorId="6BEA86CB" wp14:editId="4A40F881">
                      <wp:simplePos x="0" y="0"/>
                      <wp:positionH relativeFrom="column">
                        <wp:posOffset>979806</wp:posOffset>
                      </wp:positionH>
                      <wp:positionV relativeFrom="paragraph">
                        <wp:posOffset>64965</wp:posOffset>
                      </wp:positionV>
                      <wp:extent cx="2130816" cy="464234"/>
                      <wp:effectExtent l="0" t="0" r="22225" b="12065"/>
                      <wp:wrapNone/>
                      <wp:docPr id="510" name="Rectangle 510"/>
                      <wp:cNvGraphicFramePr/>
                      <a:graphic xmlns:a="http://schemas.openxmlformats.org/drawingml/2006/main">
                        <a:graphicData uri="http://schemas.microsoft.com/office/word/2010/wordprocessingShape">
                          <wps:wsp>
                            <wps:cNvSpPr/>
                            <wps:spPr>
                              <a:xfrm>
                                <a:off x="0" y="0"/>
                                <a:ext cx="2130816" cy="464234"/>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0E2929BF" w14:textId="3AFB451A" w:rsidR="00181862" w:rsidRPr="00181862" w:rsidRDefault="00181862" w:rsidP="00181862">
                                  <w:pPr>
                                    <w:jc w:val="center"/>
                                    <w:rPr>
                                      <w:rFonts w:ascii="Gadugi" w:hAnsi="Gadugi"/>
                                      <w:sz w:val="22"/>
                                    </w:rPr>
                                  </w:pPr>
                                  <w:r w:rsidRPr="00181862">
                                    <w:rPr>
                                      <w:rFonts w:ascii="Gadugi" w:hAnsi="Gadugi"/>
                                      <w:sz w:val="22"/>
                                    </w:rPr>
                                    <w:t>How deep are the icebergs under the surface?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6BEA86CB" id="Rectangle 510" o:spid="_x0000_s1064" style="position:absolute;margin-left:77.15pt;margin-top:5.1pt;width:167.8pt;height:36.55pt;z-index:2523023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e2jlgIAAIQFAAAOAAAAZHJzL2Uyb0RvYy54bWy0VMlu2zAQvRfoPxC8N7IUZ6kROTASpCiQ&#10;JkGSImeaoiwC3ErSltOv7yMlO0t7KtqLNBtnOI9v5ux8qxXZCB+kNTUtDyaUCMNtI82qpt8frz6d&#10;UhIiMw1T1oiaPotAz+cfP5z1biYq21nVCE+QxIRZ72raxehmRRF4JzQLB9YJA2drvWYRql8VjWc9&#10;smtVVJPJcdFb3zhvuQgB1svBSec5f9sKHm/bNohIVE1xt5i/Pn+X6VvMz9hs5ZnrJB+vwf7iFppJ&#10;g6L7VJcsMrL28rdUWnJvg23jAbe6sG0rucg9oJty8q6bh445kXsBOMHtYQr/Li2/2dx5IpuaHpXA&#10;xzCNR7oHbMyslCDJCIh6F2aIfHB3ftQCxNTvtvU6/dEJ2WZYn/ewim0kHMaqPJyclseUcPimx9Pq&#10;cJqSFi+nnQ/xi7CaJKGmHvUzmmxzHeIQugtJxYJVsrmSSmUlUUVcKE82DI/MOBcmVvm4Wutvthns&#10;IMtkfG6YQYrBfLoz4zaZdClTvtubIsqQHvSuTpCDcAaitopFiNoBumBWlDC1wgTw6HPpN6f3if/n&#10;FRNAlyx0Q41cf2C3lhEjpqSuae42o4B2lUnwiTwkI8zpnYeXTVLcLreZGofljgRL2zyDL94OgxQc&#10;v5Koe81CvGMekwN4sA3iLT6tssDMjhIlnfU//2RP8SA0vJT0mETg+WPNvKBEfTWg+udyOk2jm5Xp&#10;0UkFxb/2LF97zFpfWPCgxN5xPIspPqqd2Hqrn7A0FqkqXMxw1B5eblQu4rAhsHa4WCxyGMbVsXht&#10;HhxPyRN0CfHH7RPzbuRtBONv7G5q2ewdfYfYdNLYxTraVmZuJ6gHXMG7pGDUMwPHtZR2yWs9R70s&#10;z/kvAAAA//8DAFBLAwQUAAYACAAAACEAQRIxWd8AAAAJAQAADwAAAGRycy9kb3ducmV2LnhtbEyP&#10;wU7DMAyG70i8Q2QkLoilrAO60nRCk+DCpMHGA2SN11Q0TmnSrnt7zAlu/uVPvz8Xq8m1YsQ+NJ4U&#10;3M0SEEiVNw3VCj73L7cZiBA1Gd16QgVnDLAqLy8KnRt/og8cd7EWXEIh1wpsjF0uZagsOh1mvkPi&#10;3dH3TkeOfS1Nr09c7lo5T5IH6XRDfMHqDtcWq6/d4BQ8bs/773H7urb1RNnRvYXh5n2j1PXV9PwE&#10;IuIU/2D41Wd1KNnp4AcyQbSc7xcpozwkcxAMLLLlEsRBQZamIMtC/v+g/AEAAP//AwBQSwECLQAU&#10;AAYACAAAACEAtoM4kv4AAADhAQAAEwAAAAAAAAAAAAAAAAAAAAAAW0NvbnRlbnRfVHlwZXNdLnht&#10;bFBLAQItABQABgAIAAAAIQA4/SH/1gAAAJQBAAALAAAAAAAAAAAAAAAAAC8BAABfcmVscy8ucmVs&#10;c1BLAQItABQABgAIAAAAIQDPje2jlgIAAIQFAAAOAAAAAAAAAAAAAAAAAC4CAABkcnMvZTJvRG9j&#10;LnhtbFBLAQItABQABgAIAAAAIQBBEjFZ3wAAAAkBAAAPAAAAAAAAAAAAAAAAAPAEAABkcnMvZG93&#10;bnJldi54bWxQSwUGAAAAAAQABADzAAAA/AUAAAAA&#10;" fillcolor="#fbe4d5 [661]" strokecolor="#fbe4d5 [661]" strokeweight="1pt">
                      <v:textbox>
                        <w:txbxContent>
                          <w:p w14:paraId="0E2929BF" w14:textId="3AFB451A" w:rsidR="00181862" w:rsidRPr="00181862" w:rsidRDefault="00181862" w:rsidP="00181862">
                            <w:pPr>
                              <w:jc w:val="center"/>
                              <w:rPr>
                                <w:rFonts w:ascii="Gadugi" w:hAnsi="Gadugi"/>
                                <w:sz w:val="22"/>
                              </w:rPr>
                            </w:pPr>
                            <w:r w:rsidRPr="00181862">
                              <w:rPr>
                                <w:rFonts w:ascii="Gadugi" w:hAnsi="Gadugi"/>
                                <w:sz w:val="22"/>
                              </w:rPr>
                              <w:t>How deep are the icebergs under the surface?</w:t>
                            </w:r>
                          </w:p>
                        </w:txbxContent>
                      </v:textbox>
                    </v:rect>
                  </w:pict>
                </mc:Fallback>
              </mc:AlternateContent>
            </w:r>
            <w:r w:rsidR="00B83210">
              <w:rPr>
                <w:rFonts w:cs="Calibri"/>
                <w:b/>
                <w:bCs/>
                <w:noProof/>
                <w:color w:val="000000" w:themeColor="text1"/>
                <w:kern w:val="1"/>
                <w:lang w:eastAsia="en-GB" w:bidi="ar-SA"/>
              </w:rPr>
              <mc:AlternateContent>
                <mc:Choice Requires="wps">
                  <w:drawing>
                    <wp:anchor distT="0" distB="0" distL="114300" distR="114300" simplePos="0" relativeHeight="252300288" behindDoc="0" locked="0" layoutInCell="1" allowOverlap="1" wp14:anchorId="0B41BDEA" wp14:editId="7E57296C">
                      <wp:simplePos x="0" y="0"/>
                      <wp:positionH relativeFrom="column">
                        <wp:posOffset>3925570</wp:posOffset>
                      </wp:positionH>
                      <wp:positionV relativeFrom="paragraph">
                        <wp:posOffset>14654</wp:posOffset>
                      </wp:positionV>
                      <wp:extent cx="914400" cy="464234"/>
                      <wp:effectExtent l="0" t="0" r="19050" b="12065"/>
                      <wp:wrapNone/>
                      <wp:docPr id="509" name="Rectangle 509"/>
                      <wp:cNvGraphicFramePr/>
                      <a:graphic xmlns:a="http://schemas.openxmlformats.org/drawingml/2006/main">
                        <a:graphicData uri="http://schemas.microsoft.com/office/word/2010/wordprocessingShape">
                          <wps:wsp>
                            <wps:cNvSpPr/>
                            <wps:spPr>
                              <a:xfrm>
                                <a:off x="0" y="0"/>
                                <a:ext cx="914400" cy="464234"/>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182735D3" w14:textId="00FC01C0" w:rsidR="00B83210" w:rsidRPr="00181862" w:rsidRDefault="00B83210" w:rsidP="00B83210">
                                  <w:pPr>
                                    <w:jc w:val="center"/>
                                    <w:rPr>
                                      <w:rFonts w:ascii="Gadugi" w:hAnsi="Gadugi"/>
                                      <w:sz w:val="22"/>
                                    </w:rPr>
                                  </w:pPr>
                                  <w:r w:rsidRPr="00181862">
                                    <w:rPr>
                                      <w:rFonts w:ascii="Gadugi" w:hAnsi="Gadugi"/>
                                      <w:sz w:val="22"/>
                                    </w:rPr>
                                    <w:t>Is it safe?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rect w14:anchorId="0B41BDEA" id="Rectangle 509" o:spid="_x0000_s1065" style="position:absolute;margin-left:309.1pt;margin-top:1.15pt;width:1in;height:36.55pt;z-index:25230028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FRpkwIAAIMFAAAOAAAAZHJzL2Uyb0RvYy54bWy0VMlu2zAQvRfoPxC8N7IdZxMiB0aCFAXS&#10;JGhS5DymKEsAt5K0rfTr+0jZztKeivYicRbO8vhmzi96rdha+tBZU/HxwYgzaYStO7Os+PfH60+n&#10;nIVIpiZljaz4swz8Yvbxw/nGlXJiW6tq6RmCmFBuXMXbGF1ZFEG0UlM4sE4aGBvrNUWIflnUnjaI&#10;rlUxGY2Oi431tfNWyBCgvRqMfJbjN40U8a5pgoxMVRy1xfz1+btI32J2TuXSk2s7sS2D/qIKTZ1B&#10;0n2oK4rEVr77LZTuhLfBNvFAWF3YpumEzD2gm/HoXTcPLTmZewE4we1hCv8urLhd33vW1RU/Gp1x&#10;Zkjjkb4BNjJLJVlSAqKNCyU8H9y930oBx9Rv33id/uiE9RnW5z2sso9MQHk2nk5HAF/AND2eTg6n&#10;KWbxctn5ED9Lq1k6VNwjfQaT1jchDq47l5QrWNXV151SWUhMkZfKszXhjUkIaeIkX1cr/dXWgx5c&#10;QQmIRSXU4MSgPt2pUU3mXIqUa3uTRBm2AbsnJ7kNAk8bRREdaQfkgllyRmqJARDR59Rvbu8D/88S&#10;E0BXFNohR84/tKu7iAlTna547jajgHaVSWDIPCNbmNMzDw+bTrFf9JkZh5MUKakWtn4GXbwd5ig4&#10;cd0h7w2FeE8eg4NXxjKId/g0ygIzuz1x1lr/80/65A8+w8rZBoMIPH+syEvO1BcDpmf2YHKzMD06&#10;mSCHf21ZvLaYlb604MEYa8eJfEz+Ue2Ojbf6CTtjnrLCREYg9/ByW+EyDgsCW0fI+Ty7YVodxRvz&#10;4EQKnqBLiD/2T+TdlrcRhL+1u6Gl8h19B99009j5Ktqmy9x+wRW8SwImPTNwu5XSKnktZ6+X3Tn7&#10;BQAA//8DAFBLAwQUAAYACAAAACEANQDWO94AAAAIAQAADwAAAGRycy9kb3ducmV2LnhtbEyPwU7D&#10;MBBE70j8g7VIXBB1GiCNQpwKVYILSIWWD3DjbRwRr0PspOnfs5zgtqMZzb4p17PrxIRDaD0pWC4S&#10;EEi1Ny01Cj73z7c5iBA1Gd15QgVnDLCuLi9KXRh/og+cdrERXEKh0ApsjH0hZagtOh0Wvkdi7+gH&#10;pyPLoZFm0Ccud51MkySTTrfEH6zucWOx/tqNTsFqe95/T9uXjW1myo/uNYw3729KXV/NT48gIs7x&#10;Lwy/+IwOFTMd/EgmiE5BtsxTjipI70Cwv8pS1gc+Hu5BVqX8P6D6AQAA//8DAFBLAQItABQABgAI&#10;AAAAIQC2gziS/gAAAOEBAAATAAAAAAAAAAAAAAAAAAAAAABbQ29udGVudF9UeXBlc10ueG1sUEsB&#10;Ai0AFAAGAAgAAAAhADj9If/WAAAAlAEAAAsAAAAAAAAAAAAAAAAALwEAAF9yZWxzLy5yZWxzUEsB&#10;Ai0AFAAGAAgAAAAhAF6AVGmTAgAAgwUAAA4AAAAAAAAAAAAAAAAALgIAAGRycy9lMm9Eb2MueG1s&#10;UEsBAi0AFAAGAAgAAAAhADUA1jveAAAACAEAAA8AAAAAAAAAAAAAAAAA7QQAAGRycy9kb3ducmV2&#10;LnhtbFBLBQYAAAAABAAEAPMAAAD4BQAAAAA=&#10;" fillcolor="#fbe4d5 [661]" strokecolor="#fbe4d5 [661]" strokeweight="1pt">
                      <v:textbox>
                        <w:txbxContent>
                          <w:p w14:paraId="182735D3" w14:textId="00FC01C0" w:rsidR="00B83210" w:rsidRPr="00181862" w:rsidRDefault="00B83210" w:rsidP="00B83210">
                            <w:pPr>
                              <w:jc w:val="center"/>
                              <w:rPr>
                                <w:rFonts w:ascii="Gadugi" w:hAnsi="Gadugi"/>
                                <w:sz w:val="22"/>
                              </w:rPr>
                            </w:pPr>
                            <w:r w:rsidRPr="00181862">
                              <w:rPr>
                                <w:rFonts w:ascii="Gadugi" w:hAnsi="Gadugi"/>
                                <w:sz w:val="22"/>
                              </w:rPr>
                              <w:t>Is it safe?</w:t>
                            </w:r>
                          </w:p>
                        </w:txbxContent>
                      </v:textbox>
                    </v:rect>
                  </w:pict>
                </mc:Fallback>
              </mc:AlternateContent>
            </w:r>
          </w:p>
          <w:p w14:paraId="2FC0AC30" w14:textId="08971B41" w:rsidR="00E60FCA" w:rsidRPr="00DA0189" w:rsidRDefault="00F13E73" w:rsidP="00D82B4C">
            <w:pPr>
              <w:autoSpaceDE w:val="0"/>
              <w:autoSpaceDN w:val="0"/>
              <w:adjustRightInd w:val="0"/>
              <w:rPr>
                <w:rFonts w:ascii="Gadugi" w:hAnsi="Gadugi" w:cs="Calibri"/>
                <w:color w:val="000000" w:themeColor="text1"/>
                <w:kern w:val="1"/>
                <w:sz w:val="22"/>
                <w:lang w:val="en-US"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07456" behindDoc="0" locked="0" layoutInCell="1" allowOverlap="1" wp14:anchorId="51DAF631" wp14:editId="386E3117">
                      <wp:simplePos x="0" y="0"/>
                      <wp:positionH relativeFrom="column">
                        <wp:posOffset>3751140</wp:posOffset>
                      </wp:positionH>
                      <wp:positionV relativeFrom="paragraph">
                        <wp:posOffset>114886</wp:posOffset>
                      </wp:positionV>
                      <wp:extent cx="583810" cy="590599"/>
                      <wp:effectExtent l="0" t="0" r="26035" b="19050"/>
                      <wp:wrapNone/>
                      <wp:docPr id="65" name="Straight Connector 65"/>
                      <wp:cNvGraphicFramePr/>
                      <a:graphic xmlns:a="http://schemas.openxmlformats.org/drawingml/2006/main">
                        <a:graphicData uri="http://schemas.microsoft.com/office/word/2010/wordprocessingShape">
                          <wps:wsp>
                            <wps:cNvCnPr/>
                            <wps:spPr>
                              <a:xfrm flipH="1">
                                <a:off x="0" y="0"/>
                                <a:ext cx="583810" cy="590599"/>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2C7EAAFD" id="Straight Connector 65" o:spid="_x0000_s1026" style="position:absolute;flip:x;z-index:25230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95.35pt,9.05pt" to="341.3pt,55.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OAM2wEAAJgDAAAOAAAAZHJzL2Uyb0RvYy54bWysU8tu2zAQvBfIPxC815ITKLAFyznYSHoo&#10;WgNJPmBDkRIBvsBlLfvvu6Rcw21vRX0g9sEd7wxHm6eTNewoI2rvOr5c1JxJJ3yv3dDx97fnzyvO&#10;MIHrwXgnO36WyJ+2d582U2jlvR+96WVkBOKwnULHx5RCW1UoRmkBFz5IR03lo4VEaRyqPsJE6NZU&#10;93X9WE0+9iF6IRGpup+bfFvwlZIifVcKZWKm47RbKmcs50c+q+0G2iFCGLW4rAH/sIUF7ehPr1B7&#10;SMB+RP0XlNUievQqLYS3lVdKC1k4EJtl/Qeb1xGCLFxIHAxXmfD/wYpvx0Nkuu/4Y8OZA0tv9Joi&#10;6GFMbOedIwV9ZNQkpaaALQ3s3CFeMgyHmGmfVLRMGR2+kAmKEESNnYrO56vO8pSYoGKzelgt6TUE&#10;tZp13azXGb2aYTJciJhepLcsBx032mUZoIXjV0zz1V9Xctn5Z20M1aE1jk3E5aHJ8ECGUgYShTYQ&#10;RXQDZ2AGcqpIsSCiN7rP03kYz7gzkR2BzEIe6/30RitzZgATNYhH+V2W/W00r7MHHOfh0srXoLU6&#10;kcGNth1f3U4bl7uyWPRCKss7C5qjD9+fi85Vzuj5i0IXq2Z/3eYU335Q258AAAD//wMAUEsDBBQA&#10;BgAIAAAAIQBN94Xj3wAAAAoBAAAPAAAAZHJzL2Rvd25yZXYueG1sTI9BT8MwDIXvSPyHyEjcWNpJ&#10;lFKaTgiEdgNRGGI3rwlNReNUTbp1/Hq8E/hmv6fn75Wr2fVib8bQeVKQLhIQhhqvO2oVvL89XeUg&#10;QkTS2HsyCo4mwKo6Pyux0P5Ar2Zfx1ZwCIUCFdgYh0LK0FjjMCz8YIi1Lz86jLyOrdQjHjjc9XKZ&#10;JJl02BF/sDiYB2ua73pyCrbPdr3G7bSZXz6O6c+n7OvucaPU5cV8fwcimjn+meGEz+hQMdPOT6SD&#10;6BVc3yY3bGUhT0GwIcuXGYgdH3hAVqX8X6H6BQAA//8DAFBLAQItABQABgAIAAAAIQC2gziS/gAA&#10;AOEBAAATAAAAAAAAAAAAAAAAAAAAAABbQ29udGVudF9UeXBlc10ueG1sUEsBAi0AFAAGAAgAAAAh&#10;ADj9If/WAAAAlAEAAAsAAAAAAAAAAAAAAAAALwEAAF9yZWxzLy5yZWxzUEsBAi0AFAAGAAgAAAAh&#10;AL644AzbAQAAmAMAAA4AAAAAAAAAAAAAAAAALgIAAGRycy9lMm9Eb2MueG1sUEsBAi0AFAAGAAgA&#10;AAAhAE33hePfAAAACgEAAA8AAAAAAAAAAAAAAAAANQQAAGRycy9kb3ducmV2LnhtbFBLBQYAAAAA&#10;BAAEAPMAAABBBQAAAAA=&#10;" strokecolor="windowText" strokeweight=".5pt">
                      <v:stroke joinstyle="miter"/>
                    </v:line>
                  </w:pict>
                </mc:Fallback>
              </mc:AlternateContent>
            </w:r>
            <w:r w:rsidR="00B83210">
              <w:rPr>
                <w:rFonts w:cs="Calibri"/>
                <w:b/>
                <w:bCs/>
                <w:noProof/>
                <w:color w:val="000000" w:themeColor="text1"/>
                <w:kern w:val="1"/>
                <w:lang w:eastAsia="en-GB" w:bidi="ar-SA"/>
              </w:rPr>
              <mc:AlternateContent>
                <mc:Choice Requires="wps">
                  <w:drawing>
                    <wp:anchor distT="0" distB="0" distL="114300" distR="114300" simplePos="0" relativeHeight="252298240" behindDoc="0" locked="0" layoutInCell="1" allowOverlap="1" wp14:anchorId="67421E8E" wp14:editId="48796556">
                      <wp:simplePos x="0" y="0"/>
                      <wp:positionH relativeFrom="column">
                        <wp:posOffset>4911725</wp:posOffset>
                      </wp:positionH>
                      <wp:positionV relativeFrom="paragraph">
                        <wp:posOffset>139163</wp:posOffset>
                      </wp:positionV>
                      <wp:extent cx="1125415" cy="710418"/>
                      <wp:effectExtent l="0" t="0" r="17780" b="13970"/>
                      <wp:wrapNone/>
                      <wp:docPr id="508" name="Rectangle 508"/>
                      <wp:cNvGraphicFramePr/>
                      <a:graphic xmlns:a="http://schemas.openxmlformats.org/drawingml/2006/main">
                        <a:graphicData uri="http://schemas.microsoft.com/office/word/2010/wordprocessingShape">
                          <wps:wsp>
                            <wps:cNvSpPr/>
                            <wps:spPr>
                              <a:xfrm>
                                <a:off x="0" y="0"/>
                                <a:ext cx="1125415" cy="710418"/>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5E79B638" w14:textId="3294374C" w:rsidR="00B83210" w:rsidRPr="00181862" w:rsidRDefault="00B83210" w:rsidP="00B83210">
                                  <w:pPr>
                                    <w:jc w:val="center"/>
                                    <w:rPr>
                                      <w:rFonts w:ascii="Gadugi" w:hAnsi="Gadugi"/>
                                      <w:sz w:val="22"/>
                                    </w:rPr>
                                  </w:pPr>
                                  <w:r w:rsidRPr="00181862">
                                    <w:rPr>
                                      <w:rFonts w:ascii="Gadugi" w:hAnsi="Gadugi"/>
                                      <w:sz w:val="22"/>
                                    </w:rPr>
                                    <w:t>How close can the boat get?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67421E8E" id="Rectangle 508" o:spid="_x0000_s1066" style="position:absolute;margin-left:386.75pt;margin-top:10.95pt;width:88.6pt;height:55.95pt;z-index:25229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P14LlgIAAIQFAAAOAAAAZHJzL2Uyb0RvYy54bWy0VMlu2zAQvRfoPxC8N5Icu0mNyIGRIEWB&#10;NAmaFDnTFGUR4FaStpx+fR8p2VnaU9FeJM7CGc6bN3N2vtOKbIUP0pqaVkclJcJw20izrun3h6sP&#10;p5SEyEzDlDWipk8i0PPF+3dnvZuLie2saoQnCGLCvHc17WJ086IIvBOahSPrhIGxtV6zCNGvi8az&#10;HtG1KiZl+bHorW+ct1yEAO3lYKSLHL9tBY+3bRtEJKqmeFvMX5+/q/QtFmdsvvbMdZKPz2B/8QrN&#10;pEHSQ6hLFhnZePlbKC25t8G28YhbXdi2lVzkGlBNVb6p5r5jTuRaAE5wB5jCvwvLb7Z3nsimprMS&#10;rTJMo0nfABszayVIUgKi3oU5PO/dnR+lgGOqd9d6nf6ohOwyrE8HWMUuEg5lVU1m02pGCYftpCqn&#10;VQ5aPN92PsTPwmqSDjX1yJ/RZNvrEJERrnuXlCxYJZsrqVQWElXEhfJky9BkxrkwcZKvq43+aptB&#10;D7KUY7uhBikG9elejRSZdClSTvgqiTKkRyGTE8QgnIGorWIRR+0AXTBrSphaYwJ49Dn1q9uHwP/z&#10;iQmgSxa6IUfOP7Bby4gRU1LXNFebUUC5yiT4RB6SEebU56Gz6RR3q12mxvHxngQr2zyBL94OgxQc&#10;v5LIe81CvGMekwN4sA3iLT6tssDMjidKOut//kmf/EFoWCnpMYnA88eGeUGJ+mJA9U/VdJpGNwvT&#10;2ckEgn9pWb20mI2+sOBBhb3jeD4m/6j2x9Zb/YilsUxZYWKGI/fQuVG4iMOGwNrhYrnMbhhXx+K1&#10;uXc8BU/QJcQfdo/Mu5G3EYy/sfupZfM39B18001jl5toW5m5naAecAXvkoBRzwwc11LaJS/l7PW8&#10;PBe/AAAA//8DAFBLAwQUAAYACAAAACEAUF0UkN8AAAAKAQAADwAAAGRycy9kb3ducmV2LnhtbEyP&#10;wU7DMAxA70j8Q2QkLoilWzXadU0nNAkuIA02PiBrvaZa45Qm7bq/x5zgaPnp+TnfTLYVI/a+caRg&#10;PotAIJWuaqhW8HV4eUxB+KCp0q0jVHBFD5vi9ibXWeUu9InjPtSCJeQzrcCE0GVS+tKg1X7mOiTe&#10;nVxvdeCxr2XV6wvLbSsXUfQkrW6ILxjd4dZged4PVkGyux6+x93r1tQTpSf75oeHj3el7u+m5zWI&#10;gFP4g+E3n9Oh4KajG6jyomVHEi8ZVbCYr0AwsFpGCYgjk3Gcgixy+f+F4gcAAP//AwBQSwECLQAU&#10;AAYACAAAACEAtoM4kv4AAADhAQAAEwAAAAAAAAAAAAAAAAAAAAAAW0NvbnRlbnRfVHlwZXNdLnht&#10;bFBLAQItABQABgAIAAAAIQA4/SH/1gAAAJQBAAALAAAAAAAAAAAAAAAAAC8BAABfcmVscy8ucmVs&#10;c1BLAQItABQABgAIAAAAIQCRP14LlgIAAIQFAAAOAAAAAAAAAAAAAAAAAC4CAABkcnMvZTJvRG9j&#10;LnhtbFBLAQItABQABgAIAAAAIQBQXRSQ3wAAAAoBAAAPAAAAAAAAAAAAAAAAAPAEAABkcnMvZG93&#10;bnJldi54bWxQSwUGAAAAAAQABADzAAAA/AUAAAAA&#10;" fillcolor="#fbe4d5 [661]" strokecolor="#fbe4d5 [661]" strokeweight="1pt">
                      <v:textbox>
                        <w:txbxContent>
                          <w:p w14:paraId="5E79B638" w14:textId="3294374C" w:rsidR="00B83210" w:rsidRPr="00181862" w:rsidRDefault="00B83210" w:rsidP="00B83210">
                            <w:pPr>
                              <w:jc w:val="center"/>
                              <w:rPr>
                                <w:rFonts w:ascii="Gadugi" w:hAnsi="Gadugi"/>
                                <w:sz w:val="22"/>
                              </w:rPr>
                            </w:pPr>
                            <w:r w:rsidRPr="00181862">
                              <w:rPr>
                                <w:rFonts w:ascii="Gadugi" w:hAnsi="Gadugi"/>
                                <w:sz w:val="22"/>
                              </w:rPr>
                              <w:t>How close can the boat get?</w:t>
                            </w:r>
                          </w:p>
                        </w:txbxContent>
                      </v:textbox>
                    </v:rect>
                  </w:pict>
                </mc:Fallback>
              </mc:AlternateContent>
            </w:r>
          </w:p>
          <w:p w14:paraId="7177AE59" w14:textId="0F0AA3CF" w:rsidR="00E60FCA" w:rsidRDefault="00F13E73" w:rsidP="00D82B4C">
            <w:pPr>
              <w:autoSpaceDE w:val="0"/>
              <w:autoSpaceDN w:val="0"/>
              <w:adjustRightInd w:val="0"/>
              <w:rPr>
                <w:rFonts w:cs="Calibri"/>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05408" behindDoc="0" locked="0" layoutInCell="1" allowOverlap="1" wp14:anchorId="5129F77B" wp14:editId="007FBD0B">
                      <wp:simplePos x="0" y="0"/>
                      <wp:positionH relativeFrom="column">
                        <wp:posOffset>2611657</wp:posOffset>
                      </wp:positionH>
                      <wp:positionV relativeFrom="paragraph">
                        <wp:posOffset>175016</wp:posOffset>
                      </wp:positionV>
                      <wp:extent cx="133643" cy="843524"/>
                      <wp:effectExtent l="0" t="0" r="19050" b="33020"/>
                      <wp:wrapNone/>
                      <wp:docPr id="64" name="Straight Connector 64"/>
                      <wp:cNvGraphicFramePr/>
                      <a:graphic xmlns:a="http://schemas.openxmlformats.org/drawingml/2006/main">
                        <a:graphicData uri="http://schemas.microsoft.com/office/word/2010/wordprocessingShape">
                          <wps:wsp>
                            <wps:cNvCnPr/>
                            <wps:spPr>
                              <a:xfrm flipH="1">
                                <a:off x="0" y="0"/>
                                <a:ext cx="133643" cy="843524"/>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5D301C78" id="Straight Connector 64" o:spid="_x0000_s1026" style="position:absolute;flip:x;z-index:25230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05.65pt,13.8pt" to="216.15pt,80.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05bk3QEAAJgDAAAOAAAAZHJzL2Uyb0RvYy54bWysU8tu2zAQvBfoPxC817ItxwgEyznYSHso&#10;EgNJPmBDkRIBvsBlLfvvu6Rcw21uQXUgllzucGd2tHk4WcOOMqL2ruWL2Zwz6YTvtOtb/vb6+O2e&#10;M0zgOjDeyZafJfKH7dcvmzE0cukHbzoZGYE4bMbQ8iGl0FQVikFawJkP0lFS+Wgh0Tb2VRdhJHRr&#10;quV8vq5GH7sQvZCIdLqfknxb8JWSIj0rhTIx03LqLZU1lvU9r9V2A00fIQxaXNqAT3RhQTt69Aq1&#10;hwTsV9QfoKwW0aNXaSa8rbxSWsjCgdgs5v+weRkgyMKFxMFwlQn/H6x4Oh4i013L1yvOHFia0UuK&#10;oPshsZ13jhT0kVGSlBoDNlSwc4d42WE4xEz7pKJlyujwg0xQhCBq7FR0Pl91lqfEBB0u6nq9qjkT&#10;lLpf1XfLgl5NMBkuREzfpbcsBy032mUZoIHjT0z0NF39cyUfO/+ojSmjNI6NxKW+o2ELIEMpA4lC&#10;G4giup4zMD05VaRYENEb3eXqjINn3JnIjkBmIY91fnylljkzgIkSxKN8WQrq4K/S3M4ecJiKS2ry&#10;ltWJDG60Jaq31cblF2Wx6IVUlncSNEfvvjsXnau8o/GXRy9Wzf663VN8+0NtfwMAAP//AwBQSwME&#10;FAAGAAgAAAAhALPd/K3gAAAACgEAAA8AAABkcnMvZG93bnJldi54bWxMj8tOwzAQRfdI/IM1SOyo&#10;kzQKKI1TIRDqDkSgqN1NYxNH+BHFTpvy9QwrWM7M0Z1zq/VsDTuqMfTeCUgXCTDlWi971wl4f3u6&#10;uQMWIjqJxjsl4KwCrOvLiwpL6U/uVR2b2DEKcaFEATrGoeQ8tFpZDAs/KEe3Tz9ajDSOHZcjnijc&#10;Gp4lScEt9o4+aBzUg1btVzNZAftnvdngftrOLx/n9HvHTdM/boW4vprvV8CimuMfDL/6pA41OR38&#10;5GRgRkCepktCBWS3BTAC8mVGiwORRZIDryv+v0L9AwAA//8DAFBLAQItABQABgAIAAAAIQC2gziS&#10;/gAAAOEBAAATAAAAAAAAAAAAAAAAAAAAAABbQ29udGVudF9UeXBlc10ueG1sUEsBAi0AFAAGAAgA&#10;AAAhADj9If/WAAAAlAEAAAsAAAAAAAAAAAAAAAAALwEAAF9yZWxzLy5yZWxzUEsBAi0AFAAGAAgA&#10;AAAhAM7TluTdAQAAmAMAAA4AAAAAAAAAAAAAAAAALgIAAGRycy9lMm9Eb2MueG1sUEsBAi0AFAAG&#10;AAgAAAAhALPd/K3gAAAACgEAAA8AAAAAAAAAAAAAAAAANwQAAGRycy9kb3ducmV2LnhtbFBLBQYA&#10;AAAABAAEAPMAAABEBQAAAAA=&#10;" strokecolor="windowText" strokeweight=".5pt">
                      <v:stroke joinstyle="miter"/>
                    </v:line>
                  </w:pict>
                </mc:Fallback>
              </mc:AlternateContent>
            </w:r>
            <w:r w:rsidR="00E60FCA">
              <w:rPr>
                <w:rFonts w:cs="Calibri"/>
                <w:color w:val="000000" w:themeColor="text1"/>
                <w:kern w:val="1"/>
                <w:lang w:eastAsia="en-GB" w:bidi="ar-SA"/>
              </w:rPr>
              <w:t xml:space="preserve"> </w:t>
            </w:r>
          </w:p>
          <w:p w14:paraId="1E99CFE7" w14:textId="56AA94C8"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13600" behindDoc="0" locked="0" layoutInCell="1" allowOverlap="1" wp14:anchorId="2CB2AD10" wp14:editId="3D5CA8AE">
                      <wp:simplePos x="0" y="0"/>
                      <wp:positionH relativeFrom="column">
                        <wp:posOffset>3096993</wp:posOffset>
                      </wp:positionH>
                      <wp:positionV relativeFrom="paragraph">
                        <wp:posOffset>171303</wp:posOffset>
                      </wp:positionV>
                      <wp:extent cx="1870563" cy="1660525"/>
                      <wp:effectExtent l="0" t="0" r="34925" b="34925"/>
                      <wp:wrapNone/>
                      <wp:docPr id="68" name="Straight Connector 68"/>
                      <wp:cNvGraphicFramePr/>
                      <a:graphic xmlns:a="http://schemas.openxmlformats.org/drawingml/2006/main">
                        <a:graphicData uri="http://schemas.microsoft.com/office/word/2010/wordprocessingShape">
                          <wps:wsp>
                            <wps:cNvCnPr/>
                            <wps:spPr>
                              <a:xfrm flipV="1">
                                <a:off x="0" y="0"/>
                                <a:ext cx="1870563" cy="1660525"/>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5AEA9CE9" id="Straight Connector 68" o:spid="_x0000_s1026" style="position:absolute;flip:y;z-index:25231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43.85pt,13.5pt" to="391.15pt,144.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UAwd3AEAAJoDAAAOAAAAZHJzL2Uyb0RvYy54bWysU02P2jAQvVfa/2D5viSwIkURYQ+g7aVq&#10;kXbb+6xjJ5b8JY9L4N937FBE21tVDtZ8eB7znl+2z2dr2ElG1N51fLmoOZNO+F67oePf3l4eN5xh&#10;AteD8U52/CKRP+8ePmyn0MqVH73pZWQE4rCdQsfHlEJbVShGaQEXPkhHTeWjhURpHKo+wkTo1lSr&#10;um6qycc+RC8kIlUPc5PvCr5SUqSvSqFMzHScdkvljOV8z2e120I7RAijFtc14B+2sKAd/ekN6gAJ&#10;2I+o/4KyWkSPXqWF8LbySmkhCwdis6z/YPM6QpCFC4mD4SYT/j9Y8eV0jEz3HW/opRxYeqPXFEEP&#10;Y2J77xwp6COjJik1BWxpYO+O8ZphOMZM+6yiZcro8J1MUIQgauxcdL7cdJbnxAQVl5uP9bp54kxQ&#10;b9k09Xq1zvjVDJQBQ8T0SXrLctBxo10WAlo4fcY0X/11JZedf9HGUB1a49hEbJ7W9NwCyFLKQKLQ&#10;BiKJbuAMzEBeFSkWRPRG93k6D+MF9yayE5BdyGW9n95oac4MYKIGMSm/67K/jeZ1DoDjPFxa+Rq0&#10;VieyuNG245v7aeNyVxaTXkllgWdJc/Tu+0tRusoZGaAodDVrdth9TvH9J7X7CQAA//8DAFBLAwQU&#10;AAYACAAAACEAFP4TeuEAAAAKAQAADwAAAGRycy9kb3ducmV2LnhtbEyPy07DMBBF90j8gzVI7KjT&#10;8IgV4lQIhLoDESiiOzc2cYQ9jmKnTfl6hhUsZ+bozrnVavaO7c0Y+4ASlosMmME26B47CW+vjxcC&#10;WEwKtXIBjYSjibCqT08qVepwwBezb1LHKARjqSTYlIaS89ha41VchMEg3T7D6FWicey4HtWBwr3j&#10;eZbdcK96pA9WDebemvarmbyE7ZNdr9V22szP78fl9wd3Tf+wkfL8bL67BZbMnP5g+NUndajJaRcm&#10;1JE5CVeiKAiVkBfUiYBC5JfAdrQQ4hp4XfH/FeofAAAA//8DAFBLAQItABQABgAIAAAAIQC2gziS&#10;/gAAAOEBAAATAAAAAAAAAAAAAAAAAAAAAABbQ29udGVudF9UeXBlc10ueG1sUEsBAi0AFAAGAAgA&#10;AAAhADj9If/WAAAAlAEAAAsAAAAAAAAAAAAAAAAALwEAAF9yZWxzLy5yZWxzUEsBAi0AFAAGAAgA&#10;AAAhAKJQDB3cAQAAmgMAAA4AAAAAAAAAAAAAAAAALgIAAGRycy9lMm9Eb2MueG1sUEsBAi0AFAAG&#10;AAgAAAAhABT+E3rhAAAACgEAAA8AAAAAAAAAAAAAAAAANgQAAGRycy9kb3ducmV2LnhtbFBLBQYA&#10;AAAABAAEAPMAAABEBQAAAAA=&#10;" strokecolor="windowText" strokeweight=".5pt">
                      <v:stroke joinstyle="miter"/>
                    </v:line>
                  </w:pict>
                </mc:Fallback>
              </mc:AlternateContent>
            </w:r>
            <w:r w:rsidR="00205914">
              <w:rPr>
                <w:rFonts w:ascii="Gadugi" w:hAnsi="Gadugi" w:cs="Calibri"/>
                <w:noProof/>
                <w:color w:val="000000" w:themeColor="text1"/>
                <w:kern w:val="1"/>
                <w:sz w:val="22"/>
                <w:lang w:eastAsia="en-GB" w:bidi="ar-SA"/>
              </w:rPr>
              <w:drawing>
                <wp:anchor distT="0" distB="0" distL="114300" distR="114300" simplePos="0" relativeHeight="252278784" behindDoc="0" locked="0" layoutInCell="1" allowOverlap="1" wp14:anchorId="0B6CE1EA" wp14:editId="44CE980A">
                  <wp:simplePos x="0" y="0"/>
                  <wp:positionH relativeFrom="column">
                    <wp:posOffset>1183005</wp:posOffset>
                  </wp:positionH>
                  <wp:positionV relativeFrom="paragraph">
                    <wp:posOffset>104335</wp:posOffset>
                  </wp:positionV>
                  <wp:extent cx="3681751" cy="2459160"/>
                  <wp:effectExtent l="0" t="0" r="0" b="0"/>
                  <wp:wrapNone/>
                  <wp:docPr id="487" name="Picture 4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6" cstate="print">
                            <a:extLst>
                              <a:ext uri="{28A0092B-C50C-407E-A947-70E740481C1C}">
                                <a14:useLocalDpi xmlns:a14="http://schemas.microsoft.com/office/drawing/2010/main" val="0"/>
                              </a:ext>
                            </a:extLst>
                          </a:blip>
                          <a:srcRect/>
                          <a:stretch>
                            <a:fillRect/>
                          </a:stretch>
                        </pic:blipFill>
                        <pic:spPr bwMode="auto">
                          <a:xfrm>
                            <a:off x="0" y="0"/>
                            <a:ext cx="3681751" cy="2459160"/>
                          </a:xfrm>
                          <a:prstGeom prst="rect">
                            <a:avLst/>
                          </a:prstGeom>
                          <a:noFill/>
                        </pic:spPr>
                      </pic:pic>
                    </a:graphicData>
                  </a:graphic>
                </wp:anchor>
              </w:drawing>
            </w:r>
          </w:p>
          <w:p w14:paraId="076482CE" w14:textId="3BA66DD1" w:rsidR="00205914" w:rsidRDefault="00205914" w:rsidP="00D82B4C">
            <w:pPr>
              <w:autoSpaceDE w:val="0"/>
              <w:autoSpaceDN w:val="0"/>
              <w:adjustRightInd w:val="0"/>
              <w:rPr>
                <w:rFonts w:cs="Calibri"/>
                <w:b/>
                <w:bCs/>
                <w:color w:val="000000" w:themeColor="text1"/>
                <w:kern w:val="1"/>
                <w:lang w:eastAsia="en-GB" w:bidi="ar-SA"/>
              </w:rPr>
            </w:pPr>
          </w:p>
          <w:p w14:paraId="739C324A" w14:textId="64F434D2" w:rsidR="00205914" w:rsidRDefault="006315A4"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294144" behindDoc="0" locked="0" layoutInCell="1" allowOverlap="1" wp14:anchorId="780C9A13" wp14:editId="638FCB39">
                      <wp:simplePos x="0" y="0"/>
                      <wp:positionH relativeFrom="column">
                        <wp:posOffset>-4933</wp:posOffset>
                      </wp:positionH>
                      <wp:positionV relativeFrom="paragraph">
                        <wp:posOffset>63158</wp:posOffset>
                      </wp:positionV>
                      <wp:extent cx="1083212" cy="464234"/>
                      <wp:effectExtent l="0" t="0" r="22225" b="12065"/>
                      <wp:wrapNone/>
                      <wp:docPr id="507" name="Rectangle 507"/>
                      <wp:cNvGraphicFramePr/>
                      <a:graphic xmlns:a="http://schemas.openxmlformats.org/drawingml/2006/main">
                        <a:graphicData uri="http://schemas.microsoft.com/office/word/2010/wordprocessingShape">
                          <wps:wsp>
                            <wps:cNvSpPr/>
                            <wps:spPr>
                              <a:xfrm>
                                <a:off x="0" y="0"/>
                                <a:ext cx="1083212" cy="464234"/>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3BBDFC90" w14:textId="77777777" w:rsidR="00394091" w:rsidRPr="00181862" w:rsidRDefault="00394091" w:rsidP="00394091">
                                  <w:pPr>
                                    <w:jc w:val="center"/>
                                    <w:rPr>
                                      <w:rFonts w:ascii="Gadugi" w:hAnsi="Gadugi"/>
                                      <w:sz w:val="22"/>
                                    </w:rPr>
                                  </w:pPr>
                                  <w:r w:rsidRPr="00181862">
                                    <w:rPr>
                                      <w:rFonts w:ascii="Gadugi" w:hAnsi="Gadugi"/>
                                      <w:sz w:val="22"/>
                                    </w:rPr>
                                    <w:t>Where is this?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780C9A13" id="Rectangle 507" o:spid="_x0000_s1067" style="position:absolute;margin-left:-.4pt;margin-top:4.95pt;width:85.3pt;height:36.55pt;z-index:25229414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KkxlAIAAIQFAAAOAAAAZHJzL2Uyb0RvYy54bWy0VEtv2zAMvg/YfxB0X+246WNBnCJI0WFA&#10;1xZth54ZWYoF6DVJid39+lGykz6207BdbPEhUvz4kfOLXiuy4z5Ia2o6OSop4YbZRppNTb8/Xn06&#10;pyREMA0oa3hNn3mgF4uPH+adm/HKtlY13BMMYsKsczVtY3Szogis5RrCkXXcoFFYryGi6DdF46HD&#10;6FoVVVmeFp31jfOW8RBQezkY6SLHF4KzeCtE4JGomuLbYv76/F2nb7GYw2zjwbWSjc+Av3iFBmkw&#10;6SHUJUQgWy9/C6Ul8zZYEY+Y1YUVQjKea8BqJuW7ah5acDzXguAEd4Ap/Luw7GZ354lsanpSnlFi&#10;QGOT7hE2MBvFSVIiRJ0LM/R8cHd+lAIeU7298Dr9sRLSZ1ifD7DyPhKGykl5flxNKkoY2qan0+p4&#10;moIWL7edD/ELt5qkQ0095s9owu46xMF175KSBatkcyWVykKiCl8pT3aATQbGuIlVvq62+pttBj2S&#10;pRzbjWokxaA+36vxNZl0KVJ+25skypAOC6nOMAZhgEQVCiIetUPogtlQAmqDE8Ciz6nf3D4E/p9P&#10;TABdQmiHHDn/wG4tI46YkrqmudqMAparTIKP5yEZYU59HjqbTrFf95kaQ7+Sam2bZ+SLt8MgBceu&#10;JOa9hhDvwOPkIDy4DeItfoSyiJkdT5S01v/8kz75I6HRSkmHk4h4/tiC55Sorwap/nkynabRzcL0&#10;5KxCwb+2rF9bzFavLPJggnvHsXxM/lHtj8Jb/YRLY5myogkMw9xD50ZhFYcNgWuH8eUyu+G4OojX&#10;5sGxFDxBlxB/7J/Au5G3ERl/Y/dTC7N39B18001jl9tohczcfsEVeZcEHPXMwHEtpV3yWs5eL8tz&#10;8QsAAP//AwBQSwMEFAAGAAgAAAAhACTRhvPbAAAABgEAAA8AAABkcnMvZG93bnJldi54bWxMzkFO&#10;wzAQBdA9EnewphIbRB1AKknIpEKVYANSoeUAbjyNo8bjEDtpenucFSy//ujPK9aTbcVIvW8cI9wv&#10;ExDEldMN1wjf+9e7FIQPirVqHRPChTysy+urQuXanfmLxl2oRRxhnysEE0KXS+krQ1b5peuIY3d0&#10;vVUhxr6WulfnOG5b+ZAkK2lVw/GDUR1tDFWn3WARnraX/c+4fduYeuL0aN/9cPv5gXizmF6eQQSa&#10;wt8xzPxIhzKaDm5g7UWLMMMDQpaBmNtVFvMBIX1MQJaF/M8vfwEAAP//AwBQSwECLQAUAAYACAAA&#10;ACEAtoM4kv4AAADhAQAAEwAAAAAAAAAAAAAAAAAAAAAAW0NvbnRlbnRfVHlwZXNdLnhtbFBLAQIt&#10;ABQABgAIAAAAIQA4/SH/1gAAAJQBAAALAAAAAAAAAAAAAAAAAC8BAABfcmVscy8ucmVsc1BLAQIt&#10;ABQABgAIAAAAIQAf/KkxlAIAAIQFAAAOAAAAAAAAAAAAAAAAAC4CAABkcnMvZTJvRG9jLnhtbFBL&#10;AQItABQABgAIAAAAIQAk0Ybz2wAAAAYBAAAPAAAAAAAAAAAAAAAAAO4EAABkcnMvZG93bnJldi54&#10;bWxQSwUGAAAAAAQABADzAAAA9gUAAAAA&#10;" fillcolor="#fbe4d5 [661]" strokecolor="#fbe4d5 [661]" strokeweight="1pt">
                      <v:textbox>
                        <w:txbxContent>
                          <w:p w14:paraId="3BBDFC90" w14:textId="77777777" w:rsidR="00394091" w:rsidRPr="00181862" w:rsidRDefault="00394091" w:rsidP="00394091">
                            <w:pPr>
                              <w:jc w:val="center"/>
                              <w:rPr>
                                <w:rFonts w:ascii="Gadugi" w:hAnsi="Gadugi"/>
                                <w:sz w:val="22"/>
                              </w:rPr>
                            </w:pPr>
                            <w:r w:rsidRPr="00181862">
                              <w:rPr>
                                <w:rFonts w:ascii="Gadugi" w:hAnsi="Gadugi"/>
                                <w:sz w:val="22"/>
                              </w:rPr>
                              <w:t>Where is this?</w:t>
                            </w:r>
                          </w:p>
                        </w:txbxContent>
                      </v:textbox>
                    </v:rect>
                  </w:pict>
                </mc:Fallback>
              </mc:AlternateContent>
            </w:r>
          </w:p>
          <w:p w14:paraId="68F8EFA2" w14:textId="613B5C47" w:rsidR="00205914" w:rsidRDefault="00205914" w:rsidP="00D82B4C">
            <w:pPr>
              <w:autoSpaceDE w:val="0"/>
              <w:autoSpaceDN w:val="0"/>
              <w:adjustRightInd w:val="0"/>
              <w:rPr>
                <w:rFonts w:cs="Calibri"/>
                <w:b/>
                <w:bCs/>
                <w:color w:val="000000" w:themeColor="text1"/>
                <w:kern w:val="1"/>
                <w:lang w:eastAsia="en-GB" w:bidi="ar-SA"/>
              </w:rPr>
            </w:pPr>
          </w:p>
          <w:p w14:paraId="0302142B" w14:textId="31953694"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03360" behindDoc="0" locked="0" layoutInCell="1" allowOverlap="1" wp14:anchorId="163496DF" wp14:editId="06E22B8B">
                      <wp:simplePos x="0" y="0"/>
                      <wp:positionH relativeFrom="column">
                        <wp:posOffset>726587</wp:posOffset>
                      </wp:positionH>
                      <wp:positionV relativeFrom="paragraph">
                        <wp:posOffset>12065</wp:posOffset>
                      </wp:positionV>
                      <wp:extent cx="520504" cy="77372"/>
                      <wp:effectExtent l="0" t="0" r="32385" b="37465"/>
                      <wp:wrapNone/>
                      <wp:docPr id="511" name="Straight Connector 511"/>
                      <wp:cNvGraphicFramePr/>
                      <a:graphic xmlns:a="http://schemas.openxmlformats.org/drawingml/2006/main">
                        <a:graphicData uri="http://schemas.microsoft.com/office/word/2010/wordprocessingShape">
                          <wps:wsp>
                            <wps:cNvCnPr/>
                            <wps:spPr>
                              <a:xfrm>
                                <a:off x="0" y="0"/>
                                <a:ext cx="520504" cy="77372"/>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xmlns="">
                  <w:pict>
                    <v:line w14:anchorId="1BD42552" id="Straight Connector 511" o:spid="_x0000_s1026" style="position:absolute;z-index:252303360;visibility:visible;mso-wrap-style:square;mso-wrap-distance-left:9pt;mso-wrap-distance-top:0;mso-wrap-distance-right:9pt;mso-wrap-distance-bottom:0;mso-position-horizontal:absolute;mso-position-horizontal-relative:text;mso-position-vertical:absolute;mso-position-vertical-relative:text" from="57.2pt,.95pt" to="98.2pt,7.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WSx71AEAAAoEAAAOAAAAZHJzL2Uyb0RvYy54bWysU02P0zAQvSPxHyzfaZJCKYqa7qGr5YKg&#10;Ypcf4HXGjSV/aWza9N8zdtp0BUgIxMXJ2PPezHseb+5Ga9gRMGrvOt4sas7ASd9rd+j4t6eHNx84&#10;i0m4XhjvoONniPxu+/rV5hRaWPrBmx6QEYmL7Sl0fEgptFUV5QBWxIUP4OhQebQiUYiHqkdxInZr&#10;qmVdv69OHvuAXkKMtHs/HfJt4VcKZPqiVITETMept1RWLOtzXqvtRrQHFGHQ8tKG+IcurNCOis5U&#10;9yIJ9h31L1RWS/TRq7SQ3lZeKS2haCA1Tf2TmsdBBChayJwYZpvi/6OVn497ZLrv+KppOHPC0iU9&#10;JhT6MCS2886RhR5ZPiWvTiG2BNm5PV6iGPaYhY8Kbf6SJDYWf8+zvzAmJmlztaxX9TvOJB2t12/X&#10;y0xZ3bABY/oI3rL803GjXVYvWnH8FNOUek3J28blNXqj+wdtTAny3MDOIDsKuvE0lq6pxIssijKy&#10;ylqm7stfOhuYWL+CIkeo36ZUL7N44xRSgktXXuMoO8MUdTAD6z8DL/kZCmVO/wY8I0pl79IMttp5&#10;/F31mxVqyr86MOnOFjz7/lzutVhDA1cu5/I48kS/jAv89oS3PwAAAP//AwBQSwMEFAAGAAgAAAAh&#10;AJiKEGrdAAAACAEAAA8AAABkcnMvZG93bnJldi54bWxMj0FLw0AQhe+C/2EZwYvYTTSGNs2mSKAX&#10;D4KNFI/bZJoNZmdDdtuk/97pyd7e4z3efJNvZtuLM46+c6QgXkQgkGrXdNQq+K62z0sQPmhqdO8I&#10;FVzQw6a4v8t11riJvvC8C63gEfKZVmBCGDIpfW3Qar9wAxJnRzdaHdiOrWxGPfG47eVLFKXS6o74&#10;gtEDlgbr393JKvhpn163+4qqqQyfx9TMl/3HW6nU48P8vgYRcA7/ZbjiMzoUzHRwJ2q86NnHScJV&#10;FisQ13yVsj+wSGKQRS5vHyj+AAAA//8DAFBLAQItABQABgAIAAAAIQC2gziS/gAAAOEBAAATAAAA&#10;AAAAAAAAAAAAAAAAAABbQ29udGVudF9UeXBlc10ueG1sUEsBAi0AFAAGAAgAAAAhADj9If/WAAAA&#10;lAEAAAsAAAAAAAAAAAAAAAAALwEAAF9yZWxzLy5yZWxzUEsBAi0AFAAGAAgAAAAhAP1ZLHvUAQAA&#10;CgQAAA4AAAAAAAAAAAAAAAAALgIAAGRycy9lMm9Eb2MueG1sUEsBAi0AFAAGAAgAAAAhAJiKEGrd&#10;AAAACAEAAA8AAAAAAAAAAAAAAAAALgQAAGRycy9kb3ducmV2LnhtbFBLBQYAAAAABAAEAPMAAAA4&#10;BQAAAAA=&#10;" strokecolor="black [3213]" strokeweight=".5pt">
                      <v:stroke joinstyle="miter"/>
                    </v:line>
                  </w:pict>
                </mc:Fallback>
              </mc:AlternateContent>
            </w:r>
            <w:r w:rsidR="00B03E46">
              <w:rPr>
                <w:rFonts w:cs="Calibri"/>
                <w:b/>
                <w:bCs/>
                <w:noProof/>
                <w:color w:val="000000" w:themeColor="text1"/>
                <w:kern w:val="1"/>
                <w:lang w:eastAsia="en-GB" w:bidi="ar-SA"/>
              </w:rPr>
              <mc:AlternateContent>
                <mc:Choice Requires="wps">
                  <w:drawing>
                    <wp:anchor distT="0" distB="0" distL="114300" distR="114300" simplePos="0" relativeHeight="252296192" behindDoc="0" locked="0" layoutInCell="1" allowOverlap="1" wp14:anchorId="0FB47777" wp14:editId="01E48E31">
                      <wp:simplePos x="0" y="0"/>
                      <wp:positionH relativeFrom="column">
                        <wp:posOffset>5059435</wp:posOffset>
                      </wp:positionH>
                      <wp:positionV relativeFrom="paragraph">
                        <wp:posOffset>36342</wp:posOffset>
                      </wp:positionV>
                      <wp:extent cx="1132449" cy="696350"/>
                      <wp:effectExtent l="0" t="0" r="10795" b="27940"/>
                      <wp:wrapNone/>
                      <wp:docPr id="490" name="Rectangle 490"/>
                      <wp:cNvGraphicFramePr/>
                      <a:graphic xmlns:a="http://schemas.openxmlformats.org/drawingml/2006/main">
                        <a:graphicData uri="http://schemas.microsoft.com/office/word/2010/wordprocessingShape">
                          <wps:wsp>
                            <wps:cNvSpPr/>
                            <wps:spPr>
                              <a:xfrm>
                                <a:off x="0" y="0"/>
                                <a:ext cx="1132449" cy="696350"/>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4D8CBBDB" w14:textId="0774B9E4" w:rsidR="00B03E46" w:rsidRPr="00181862" w:rsidRDefault="00504F5C" w:rsidP="00B03E46">
                                  <w:pPr>
                                    <w:jc w:val="center"/>
                                    <w:rPr>
                                      <w:rFonts w:ascii="Gadugi" w:hAnsi="Gadugi"/>
                                      <w:sz w:val="22"/>
                                    </w:rPr>
                                  </w:pPr>
                                  <w:r w:rsidRPr="00181862">
                                    <w:rPr>
                                      <w:rFonts w:ascii="Gadugi" w:hAnsi="Gadugi"/>
                                      <w:sz w:val="22"/>
                                    </w:rPr>
                                    <w:t>Are there any animals here?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0FB47777" id="Rectangle 490" o:spid="_x0000_s1068" style="position:absolute;margin-left:398.4pt;margin-top:2.85pt;width:89.15pt;height:54.85pt;z-index:25229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7vJYlAIAAIQFAAAOAAAAZHJzL2Uyb0RvYy54bWy0VMlu2zAQvRfoPxC8N7IdZ7EROTASpCiQ&#10;JkaTImeaoiwC3ErSltKv7yMlO0t7KtqLNBtnOI9v5uKy04rshA/SmpKOj0aUCMNtJc2mpN8fbz6d&#10;UxIiMxVT1oiSPotALxcfP1y0bi4mtrGqEp4giQnz1pW0idHNiyLwRmgWjqwTBs7aes0iVL8pKs9a&#10;ZNeqmIxGp0VrfeW85SIEWK97J13k/HUteLyv6yAiUSXF3WL++vxdp2+xuGDzjWeukXy4BvuLW2gm&#10;DYoeUl2zyMjWy99Sacm9DbaOR9zqwta15CL3gG7Go3fdPDTMidwLwAnuAFP4d2n53W7liaxKOp0B&#10;H8M0HukbYGNmowRJRkDUujBH5INb+UELEFO/Xe11+qMT0mVYnw+wii4SDuN4fDyZTmeUcPhOZ6fH&#10;Jzlp8XLa+RA/C6tJEkrqUT+jyXa3IaIiQvchqViwSlY3UqmsJKqIK+XJjuGRGefCxEk+rrb6q616&#10;O8gyGp4bZpCiN5/vzSiRSZcy5YJviihDWjQyOUMOwhmIWisWIWoH6ILZUMLUBhPAo8+l35w+JP6f&#10;V0wAXbPQ9DVy/Z7dWkaMmJK6pLnbPfjKJPhEHpIB5vTO/csmKXbrLlPj+GRPgrWtnsEXb/tBCo7f&#10;SNS9ZSGumMfkAB5sg3iPT60sMLODRElj/c8/2VM8CA0vJS0mEXj+2DIvKFFfDKg+G0+naXSzMj05&#10;m0Dxrz3r1x6z1VcWPBhj7ziexRQf1V6svdVPWBrLVBUuZjhq9y83KFex3xBYO1wslzkM4+pYvDUP&#10;jqfkCbqE+GP3xLwbeBvB+Du7n1o2f0ffPjadNHa5jbaWmdsJ6h5X8C4pGPXMwGEtpV3yWs9RL8tz&#10;8QsAAP//AwBQSwMEFAAGAAgAAAAhADY4q9vgAAAACQEAAA8AAABkcnMvZG93bnJldi54bWxMj0FO&#10;wzAQRfdI3MEaJDaIOkGkadM4FaoEG5AKbQ/gJtM4Ih6H2EnT2zOsynL0v95/k68n24oRe984UhDP&#10;IhBIpasaqhUc9q+PCxA+aKp06wgVXNDDuri9yXVWuTN94bgLtWAI+UwrMCF0mZS+NGi1n7kOibOT&#10;660OfPa1rHp9Zrht5VMUzaXVDfGC0R1uDJbfu8EqSLeX/c+4fduYeqLFyb774eHzQ6n7u+llBSLg&#10;FK5l+NNndSjY6egGqrxombGcs3pQkKQgOF+mSQziyMU4eQZZ5PL/B8UvAAAA//8DAFBLAQItABQA&#10;BgAIAAAAIQC2gziS/gAAAOEBAAATAAAAAAAAAAAAAAAAAAAAAABbQ29udGVudF9UeXBlc10ueG1s&#10;UEsBAi0AFAAGAAgAAAAhADj9If/WAAAAlAEAAAsAAAAAAAAAAAAAAAAALwEAAF9yZWxzLy5yZWxz&#10;UEsBAi0AFAAGAAgAAAAhAObu8liUAgAAhAUAAA4AAAAAAAAAAAAAAAAALgIAAGRycy9lMm9Eb2Mu&#10;eG1sUEsBAi0AFAAGAAgAAAAhADY4q9vgAAAACQEAAA8AAAAAAAAAAAAAAAAA7gQAAGRycy9kb3du&#10;cmV2LnhtbFBLBQYAAAAABAAEAPMAAAD7BQAAAAA=&#10;" fillcolor="#fbe4d5 [661]" strokecolor="#fbe4d5 [661]" strokeweight="1pt">
                      <v:textbox>
                        <w:txbxContent>
                          <w:p w14:paraId="4D8CBBDB" w14:textId="0774B9E4" w:rsidR="00B03E46" w:rsidRPr="00181862" w:rsidRDefault="00504F5C" w:rsidP="00B03E46">
                            <w:pPr>
                              <w:jc w:val="center"/>
                              <w:rPr>
                                <w:rFonts w:ascii="Gadugi" w:hAnsi="Gadugi"/>
                                <w:sz w:val="22"/>
                              </w:rPr>
                            </w:pPr>
                            <w:r w:rsidRPr="00181862">
                              <w:rPr>
                                <w:rFonts w:ascii="Gadugi" w:hAnsi="Gadugi"/>
                                <w:sz w:val="22"/>
                              </w:rPr>
                              <w:t>Are there any animals here?</w:t>
                            </w:r>
                          </w:p>
                        </w:txbxContent>
                      </v:textbox>
                    </v:rect>
                  </w:pict>
                </mc:Fallback>
              </mc:AlternateContent>
            </w:r>
          </w:p>
          <w:p w14:paraId="1C63F92D" w14:textId="4AC55D3B"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15648" behindDoc="0" locked="0" layoutInCell="1" allowOverlap="1" wp14:anchorId="62BA3CF2" wp14:editId="784ADC2F">
                      <wp:simplePos x="0" y="0"/>
                      <wp:positionH relativeFrom="column">
                        <wp:posOffset>4523446</wp:posOffset>
                      </wp:positionH>
                      <wp:positionV relativeFrom="paragraph">
                        <wp:posOffset>145952</wp:posOffset>
                      </wp:positionV>
                      <wp:extent cx="520504" cy="77372"/>
                      <wp:effectExtent l="0" t="0" r="32385" b="37465"/>
                      <wp:wrapNone/>
                      <wp:docPr id="69" name="Straight Connector 69"/>
                      <wp:cNvGraphicFramePr/>
                      <a:graphic xmlns:a="http://schemas.openxmlformats.org/drawingml/2006/main">
                        <a:graphicData uri="http://schemas.microsoft.com/office/word/2010/wordprocessingShape">
                          <wps:wsp>
                            <wps:cNvCnPr/>
                            <wps:spPr>
                              <a:xfrm>
                                <a:off x="0" y="0"/>
                                <a:ext cx="520504" cy="77372"/>
                              </a:xfrm>
                              <a:prstGeom prst="line">
                                <a:avLst/>
                              </a:prstGeom>
                              <a:noFill/>
                              <a:ln w="6350" cap="flat" cmpd="sng" algn="ctr">
                                <a:solidFill>
                                  <a:sysClr val="windowText" lastClr="000000"/>
                                </a:solidFill>
                                <a:prstDash val="solid"/>
                                <a:miter lim="800000"/>
                              </a:ln>
                              <a:effectLst/>
                            </wps:spPr>
                            <wps:bodyPr/>
                          </wps:wsp>
                        </a:graphicData>
                      </a:graphic>
                    </wp:anchor>
                  </w:drawing>
                </mc:Choice>
                <mc:Fallback xmlns="">
                  <w:pict>
                    <v:line w14:anchorId="2F687349" id="Straight Connector 69" o:spid="_x0000_s1026" style="position:absolute;z-index:252315648;visibility:visible;mso-wrap-style:square;mso-wrap-distance-left:9pt;mso-wrap-distance-top:0;mso-wrap-distance-right:9pt;mso-wrap-distance-bottom:0;mso-position-horizontal:absolute;mso-position-horizontal-relative:text;mso-position-vertical:absolute;mso-position-vertical-relative:text" from="356.2pt,11.5pt" to="397.2pt,17.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f4u1AEAAI0DAAAOAAAAZHJzL2Uyb0RvYy54bWysU01v2zAMvQ/YfxB0X+ymS9MacXpI0F2G&#10;LUC7H8DKsi1AXyC1OPn3o5QszbbbUB9kkRSf+Z6eV48HZ8VeI5ngW3kzq6XQXoXO+KGVP16ePt1L&#10;QQl8BzZ43cqjJvm4/vhhNcVGz8MYbKdRMIinZoqtHFOKTVWRGrUDmoWoPRf7gA4ShzhUHcLE6M5W&#10;87q+q6aAXcSgNBFnt6eiXBf8vtcqfe970knYVvJsqaxY1te8VusVNANCHI06jwH/MYUD4/mjF6gt&#10;JBA/0fwD5YzCQKFPMxVcFfreKF04MJub+i82zyNEXbiwOBQvMtH7wapv+x0K07Xy7kEKD47v6Dkh&#10;mGFMYhO8ZwUDCi6yUlOkhhs2fofniOIOM+1Djy6/mZA4FHWPF3X1IQnFycW8XtSfpVBcWi5vl/MM&#10;Wb31RqT0RQcn8qaV1vjMHRrYf6V0Ovr7SE778GSs5Tw01ouJCdwu+IYVsIt6C4m3LjIv8oMUYAe2&#10;p0pYEClY0+Xu3ExH2lgUe2CHsLG6ML3wxFJYoMQFplGe87B/tOZxtkDjqbmU8jFonEnsamtcK++v&#10;u63PVV18eSaVNT2pmHevoTsWcasc8Z0Xhc7+zKa6jnl//RetfwEAAP//AwBQSwMEFAAGAAgAAAAh&#10;AN40GXbfAAAACQEAAA8AAABkcnMvZG93bnJldi54bWxMj01PwzAMhu9I/IfISNxYunZQKE0nNLQD&#10;t60wacescT+gcaom3cq/x5zgaPvR6+fN17PtxRlH3zlSsFxEIJAqZzpqFHy8b+8eQfigyejeESr4&#10;Rg/r4voq15lxF9rjuQyN4BDymVbQhjBkUvqqRav9wg1IfKvdaHXgcWykGfWFw20v4yh6kFZ3xB9a&#10;PeCmxeqrnKyCabepo26bzJ/HpJTTW7o7vNaNUrc388sziIBz+IPhV5/VoWCnk5vIeNErSJfxilEF&#10;ccKdGEifVrw4KUjuY5BFLv83KH4AAAD//wMAUEsBAi0AFAAGAAgAAAAhALaDOJL+AAAA4QEAABMA&#10;AAAAAAAAAAAAAAAAAAAAAFtDb250ZW50X1R5cGVzXS54bWxQSwECLQAUAAYACAAAACEAOP0h/9YA&#10;AACUAQAACwAAAAAAAAAAAAAAAAAvAQAAX3JlbHMvLnJlbHNQSwECLQAUAAYACAAAACEAJJn+LtQB&#10;AACNAwAADgAAAAAAAAAAAAAAAAAuAgAAZHJzL2Uyb0RvYy54bWxQSwECLQAUAAYACAAAACEA3jQZ&#10;dt8AAAAJAQAADwAAAAAAAAAAAAAAAAAuBAAAZHJzL2Rvd25yZXYueG1sUEsFBgAAAAAEAAQA8wAA&#10;ADoFAAAAAA==&#10;" strokecolor="windowText" strokeweight=".5pt">
                      <v:stroke joinstyle="miter"/>
                    </v:line>
                  </w:pict>
                </mc:Fallback>
              </mc:AlternateContent>
            </w:r>
          </w:p>
          <w:p w14:paraId="39355831" w14:textId="47ACECC7"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17696" behindDoc="0" locked="0" layoutInCell="1" allowOverlap="1" wp14:anchorId="102AA459" wp14:editId="54A88BAF">
                      <wp:simplePos x="0" y="0"/>
                      <wp:positionH relativeFrom="column">
                        <wp:posOffset>4222408</wp:posOffset>
                      </wp:positionH>
                      <wp:positionV relativeFrom="paragraph">
                        <wp:posOffset>146393</wp:posOffset>
                      </wp:positionV>
                      <wp:extent cx="794385" cy="646576"/>
                      <wp:effectExtent l="0" t="0" r="24765" b="20320"/>
                      <wp:wrapNone/>
                      <wp:docPr id="70" name="Straight Connector 70"/>
                      <wp:cNvGraphicFramePr/>
                      <a:graphic xmlns:a="http://schemas.openxmlformats.org/drawingml/2006/main">
                        <a:graphicData uri="http://schemas.microsoft.com/office/word/2010/wordprocessingShape">
                          <wps:wsp>
                            <wps:cNvCnPr/>
                            <wps:spPr>
                              <a:xfrm>
                                <a:off x="0" y="0"/>
                                <a:ext cx="794385" cy="646576"/>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496E5216" id="Straight Connector 70" o:spid="_x0000_s1026" style="position:absolute;z-index:25231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32.45pt,11.55pt" to="395pt,6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1fXY1AEAAI4DAAAOAAAAZHJzL2Uyb0RvYy54bWysU8uO2zAMvBfoPwi6N84+8qgRZw8Jtpei&#10;DbDbD+DKsi1AEgVRjZO/L6W4adreivogi6Q45ozGm6eTs+KoIxn0jbybzaXQXmFrfN/Ib6/PH9ZS&#10;UALfgkWvG3nWJJ+2799txlDrexzQtjoKBvFUj6GRQ0qhripSg3ZAMwzac7HD6CBxGPuqjTAyurPV&#10;/Xy+rEaMbYioNBFn95ei3Bb8rtMqfe060knYRvJsqayxrG95rbYbqPsIYTBqGgP+YQoHxvNHr1B7&#10;SCC+R/MXlDMqImGXZgpdhV1nlC4cmM3d/A82LwMEXbiwOBSuMtH/g1VfjocoTNvIFcvjwfEdvaQI&#10;ph+S2KH3rCBGwUVWagxUc8POH+IUUTjETPvURZffTEicirrnq7r6lITi5Orj48N6IYXi0vJxuVgt&#10;M2b1qzlESp80OpE3jbTGZ/JQw/EzpcvRn0dy2uOzsZbzUFsvRgZ9WDAHBWyjzkLirQtMjHwvBdie&#10;/alSLIiE1rS5OzfTmXY2iiOwRdhZLY6vPLIUFihxgXmUZxr2t9Y8zh5ouDSXUj4GtTOJbW2Na+T6&#10;ttv6XNXFmBOpLOpFxrx7w/Zc1K1yxJdeFJoMml11G/P+9jfa/gAAAP//AwBQSwMEFAAGAAgAAAAh&#10;AJqNDMrfAAAACgEAAA8AAABkcnMvZG93bnJldi54bWxMj8tOwzAQRfdI/IM1SOyo0wSlNI1ToaIu&#10;2JUAUpduPHlAPI5ipw1/z7Ciy9E9unNuvp1tL844+s6RguUiAoFUOdNRo+Djff/wBMIHTUb3jlDB&#10;D3rYFrc3uc6Mu9AbnsvQCC4hn2kFbQhDJqWvWrTaL9yAxFntRqsDn2MjzagvXG57GUdRKq3uiD+0&#10;esBdi9V3OVkF02FXR90+mb+OSSmn19Xh86VulLq/m583IALO4R+GP31Wh4KdTm4i40WvIE0f14wq&#10;iJMlCAZW64jHnZiMOZFFLq8nFL8AAAD//wMAUEsBAi0AFAAGAAgAAAAhALaDOJL+AAAA4QEAABMA&#10;AAAAAAAAAAAAAAAAAAAAAFtDb250ZW50X1R5cGVzXS54bWxQSwECLQAUAAYACAAAACEAOP0h/9YA&#10;AACUAQAACwAAAAAAAAAAAAAAAAAvAQAAX3JlbHMvLnJlbHNQSwECLQAUAAYACAAAACEAk9X12NQB&#10;AACOAwAADgAAAAAAAAAAAAAAAAAuAgAAZHJzL2Uyb0RvYy54bWxQSwECLQAUAAYACAAAACEAmo0M&#10;yt8AAAAKAQAADwAAAAAAAAAAAAAAAAAuBAAAZHJzL2Rvd25yZXYueG1sUEsFBgAAAAAEAAQA8wAA&#10;ADoFAAAAAA==&#10;" strokecolor="windowText" strokeweight=".5pt">
                      <v:stroke joinstyle="miter"/>
                    </v:line>
                  </w:pict>
                </mc:Fallback>
              </mc:AlternateContent>
            </w:r>
            <w:r>
              <w:rPr>
                <w:rFonts w:cs="Calibri"/>
                <w:b/>
                <w:bCs/>
                <w:noProof/>
                <w:color w:val="000000" w:themeColor="text1"/>
                <w:kern w:val="1"/>
                <w:lang w:eastAsia="en-GB" w:bidi="ar-SA"/>
              </w:rPr>
              <mc:AlternateContent>
                <mc:Choice Requires="wps">
                  <w:drawing>
                    <wp:anchor distT="0" distB="0" distL="114300" distR="114300" simplePos="0" relativeHeight="252309504" behindDoc="0" locked="0" layoutInCell="1" allowOverlap="1" wp14:anchorId="0F0BEC94" wp14:editId="195906EF">
                      <wp:simplePos x="0" y="0"/>
                      <wp:positionH relativeFrom="column">
                        <wp:posOffset>853196</wp:posOffset>
                      </wp:positionH>
                      <wp:positionV relativeFrom="paragraph">
                        <wp:posOffset>125291</wp:posOffset>
                      </wp:positionV>
                      <wp:extent cx="2180492" cy="372794"/>
                      <wp:effectExtent l="0" t="0" r="29845" b="27305"/>
                      <wp:wrapNone/>
                      <wp:docPr id="66" name="Straight Connector 66"/>
                      <wp:cNvGraphicFramePr/>
                      <a:graphic xmlns:a="http://schemas.openxmlformats.org/drawingml/2006/main">
                        <a:graphicData uri="http://schemas.microsoft.com/office/word/2010/wordprocessingShape">
                          <wps:wsp>
                            <wps:cNvCnPr/>
                            <wps:spPr>
                              <a:xfrm flipV="1">
                                <a:off x="0" y="0"/>
                                <a:ext cx="2180492" cy="372794"/>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06838958" id="Straight Connector 66" o:spid="_x0000_s1026" style="position:absolute;flip:y;z-index:25230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67.2pt,9.85pt" to="238.9pt,39.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vz/3QEAAJkDAAAOAAAAZHJzL2Uyb0RvYy54bWysU02P0zAQvSPxHyzfadrs0u1GTffQarkg&#10;qLQL91nHTiz5Sx7TtP+esROqAjdED9Z8eF7nPb9sn87WsJOMqL1r+Wqx5Ew64Tvt+pZ/e33+sOEM&#10;E7gOjHey5ReJ/Gn3/t12DI2s/eBNJyMjEIfNGFo+pBSaqkIxSAu48EE6aiofLSRKY191EUZCt6aq&#10;l8t1NfrYheiFRKTqYWryXcFXSor0VSmUiZmW026pnLGcb/msdlto+ghh0GJeA/5hCwva0Z9eoQ6Q&#10;gP2I+i8oq0X06FVaCG8rr5QWsnAgNqvlH2xeBgiycCFxMFxlwv8HK76cjpHpruXrNWcOLL3RS4qg&#10;+yGxvXeOFPSRUZOUGgM2NLB3xzhnGI4x0z6raJkyOnwnExQhiBo7F50vV53lOTFBxXq1Wd4/1pwJ&#10;6t091A+P9xm+mnAyXoiYPklvWQ5abrTLOkADp8+Ypqu/ruSy88/aGKpDYxwbiczdR3ptAeQoZSBR&#10;aANxRNdzBqYnq4oUCyJ6o7s8nYfxgnsT2QnILWSyzo+vtDNnBjBRg4iU37zsb6N5nQPgMA2XVr4G&#10;jdWJHG60bfnmdtq43JXFozOprO+kaI7efHcpQlc5o/cvCs1ezQa7zSm+/aJ2PwEAAP//AwBQSwME&#10;FAAGAAgAAAAhAEI++ZHfAAAACQEAAA8AAABkcnMvZG93bnJldi54bWxMj8tOwzAQRfdI/IM1SOyo&#10;U4hIG+JUCIS6AxFoRXfT2CQR9jiKnTbl6xlWsJurObqPYjU5Kw5mCJ0nBfNZAsJQ7XVHjYL3t6er&#10;BYgQkTRaT0bByQRYlednBebaH+nVHKrYCDahkKOCNsY+lzLUrXEYZr43xL9PPziMLIdG6gGPbO6s&#10;vE6SW+mwI05osTcPram/qtEp2D236zXuxs30sj3Nvz+krbrHjVKXF9P9HYhopvgHw299rg4ld9r7&#10;kXQQlvVNmjLKxzIDwUCaZbxlryBbpCDLQv5fUP4AAAD//wMAUEsBAi0AFAAGAAgAAAAhALaDOJL+&#10;AAAA4QEAABMAAAAAAAAAAAAAAAAAAAAAAFtDb250ZW50X1R5cGVzXS54bWxQSwECLQAUAAYACAAA&#10;ACEAOP0h/9YAAACUAQAACwAAAAAAAAAAAAAAAAAvAQAAX3JlbHMvLnJlbHNQSwECLQAUAAYACAAA&#10;ACEAYgr8/90BAACZAwAADgAAAAAAAAAAAAAAAAAuAgAAZHJzL2Uyb0RvYy54bWxQSwECLQAUAAYA&#10;CAAAACEAQj75kd8AAAAJAQAADwAAAAAAAAAAAAAAAAA3BAAAZHJzL2Rvd25yZXYueG1sUEsFBgAA&#10;AAAEAAQA8wAAAEMFAAAAAA==&#10;" strokecolor="windowText" strokeweight=".5pt">
                      <v:stroke joinstyle="miter"/>
                    </v:line>
                  </w:pict>
                </mc:Fallback>
              </mc:AlternateContent>
            </w:r>
            <w:r w:rsidR="00181862">
              <w:rPr>
                <w:rFonts w:cs="Calibri"/>
                <w:b/>
                <w:bCs/>
                <w:noProof/>
                <w:color w:val="000000" w:themeColor="text1"/>
                <w:kern w:val="1"/>
                <w:lang w:eastAsia="en-GB" w:bidi="ar-SA"/>
              </w:rPr>
              <mc:AlternateContent>
                <mc:Choice Requires="wps">
                  <w:drawing>
                    <wp:anchor distT="0" distB="0" distL="114300" distR="114300" simplePos="0" relativeHeight="252281856" behindDoc="0" locked="0" layoutInCell="1" allowOverlap="1" wp14:anchorId="12B464E8" wp14:editId="3D8D79B1">
                      <wp:simplePos x="0" y="0"/>
                      <wp:positionH relativeFrom="column">
                        <wp:posOffset>-4933</wp:posOffset>
                      </wp:positionH>
                      <wp:positionV relativeFrom="paragraph">
                        <wp:posOffset>191770</wp:posOffset>
                      </wp:positionV>
                      <wp:extent cx="914400" cy="618978"/>
                      <wp:effectExtent l="0" t="0" r="19050" b="10160"/>
                      <wp:wrapNone/>
                      <wp:docPr id="500" name="Rectangle 500"/>
                      <wp:cNvGraphicFramePr/>
                      <a:graphic xmlns:a="http://schemas.openxmlformats.org/drawingml/2006/main">
                        <a:graphicData uri="http://schemas.microsoft.com/office/word/2010/wordprocessingShape">
                          <wps:wsp>
                            <wps:cNvSpPr/>
                            <wps:spPr>
                              <a:xfrm>
                                <a:off x="0" y="0"/>
                                <a:ext cx="914400" cy="618978"/>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1A20FD22" w14:textId="730AE7E1" w:rsidR="00205914" w:rsidRPr="00181862" w:rsidRDefault="00205914" w:rsidP="00205914">
                                  <w:pPr>
                                    <w:jc w:val="center"/>
                                    <w:rPr>
                                      <w:rFonts w:ascii="Gadugi" w:hAnsi="Gadugi"/>
                                      <w:sz w:val="22"/>
                                    </w:rPr>
                                  </w:pPr>
                                  <w:r w:rsidRPr="00181862">
                                    <w:rPr>
                                      <w:rFonts w:ascii="Gadugi" w:hAnsi="Gadugi"/>
                                      <w:sz w:val="22"/>
                                    </w:rPr>
                                    <w:t>What has happened?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12B464E8" id="Rectangle 500" o:spid="_x0000_s1069" style="position:absolute;margin-left:-.4pt;margin-top:15.1pt;width:1in;height:48.75pt;z-index:25228185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6KZTkwIAAIMFAAAOAAAAZHJzL2Uyb0RvYy54bWy0VMlu2zAQvRfoPxC8N7LdLI4ROTASpCiQ&#10;JkGSIucxRdkCuJWkLaVf30dKdpb2VLQXibNwhvPmzZydd1qxrfShsabk44MRZ9IIWzVmVfLvj1ef&#10;ppyFSKYiZY0s+bMM/Hz+8cNZ62ZyYtdWVdIzBDFh1rqSr2N0s6IIYi01hQPrpIGxtl5ThOhXReWp&#10;RXStislodFy01lfOWyFDgPayN/J5jl/XUsTbug4yMlVyvC3mr8/fZfoW8zOarTy5dSOGZ9BfvEJT&#10;Y5B0H+qSIrGNb34LpRvhbbB1PBBWF7auGyFzDahmPHpXzcOanMy1AJzg9jCFfxdW3GzvPGuqkh+N&#10;gI8hjSbdAzYyKyVZUgKi1oUZPB/cnR+kgGOqt6u9Tn9UwroM6/MeVtlFJqA8HR8epuACpuPx9PRk&#10;mmIWL5edD/GLtJqlQ8k90mcwaXsdYu+6c0m5glVNddUolYXEFHmhPNsSekxCSBMn+bra6G+26vXg&#10;Sl8KzaAGJ3r1dKfGazLnUqT8tjdJlGEt2D05yWUQeForiqhIOyAXzIozUisMgIg+p35zex/4fz4x&#10;AXRJYd3nyPl7cusmYsJUo0ueq80NRbnKJPhknpEB5tTmvrHpFLtll5nx+XjHgaWtnkEXb/s5Ck5c&#10;Nch7TSHekcfgoMtYBvEWn1pZYGaHE2dr63/+SZ/8wWdYOWsxiMDzx4a85Ex9NWB6Zg8mNwuHRycT&#10;5PCvLcvXFrPRFxY8GGPtOJGPyT+q3bH2Vj9hZyxSVpjICOTuOzcIF7FfENg6Qi4W2Q3T6ihemwcn&#10;UvAEXUL8sXsi7wbeRhD+xu6Glmbv6Nv7ppvGLjbR1k3mdoK6xxW8SwImPTNw2EpplbyWs9fL7pz/&#10;AgAA//8DAFBLAwQUAAYACAAAACEAneNif90AAAAIAQAADwAAAGRycy9kb3ducmV2LnhtbEyPwU7D&#10;MBBE70j8g7VIXBB1SBGpQpwKVYILSC0tH7CNt3FEvA6xk6Z/j3OC26xmNfOmWE+2FSP1vnGs4GGR&#10;gCCunG64VvB1eL1fgfABWWPrmBRcyMO6vL4qMNfuzJ807kMtYgj7HBWYELpcSl8ZsugXriOO3sn1&#10;FkM8+1rqHs8x3LYyTZInabHh2GCwo42h6ns/WAXZ9nL4GbdvG1NPvDrZdz/c7T6Uur2ZXp5BBJrC&#10;3zPM+BEdysh0dANrL1oFM3hQsExSELP9uIziGEWaZSDLQv4fUP4CAAD//wMAUEsBAi0AFAAGAAgA&#10;AAAhALaDOJL+AAAA4QEAABMAAAAAAAAAAAAAAAAAAAAAAFtDb250ZW50X1R5cGVzXS54bWxQSwEC&#10;LQAUAAYACAAAACEAOP0h/9YAAACUAQAACwAAAAAAAAAAAAAAAAAvAQAAX3JlbHMvLnJlbHNQSwEC&#10;LQAUAAYACAAAACEAleimU5MCAACDBQAADgAAAAAAAAAAAAAAAAAuAgAAZHJzL2Uyb0RvYy54bWxQ&#10;SwECLQAUAAYACAAAACEAneNif90AAAAIAQAADwAAAAAAAAAAAAAAAADtBAAAZHJzL2Rvd25yZXYu&#10;eG1sUEsFBgAAAAAEAAQA8wAAAPcFAAAAAA==&#10;" fillcolor="#fbe4d5 [661]" strokecolor="#fbe4d5 [661]" strokeweight="1pt">
                      <v:textbox>
                        <w:txbxContent>
                          <w:p w14:paraId="1A20FD22" w14:textId="730AE7E1" w:rsidR="00205914" w:rsidRPr="00181862" w:rsidRDefault="00205914" w:rsidP="00205914">
                            <w:pPr>
                              <w:jc w:val="center"/>
                              <w:rPr>
                                <w:rFonts w:ascii="Gadugi" w:hAnsi="Gadugi"/>
                                <w:sz w:val="22"/>
                              </w:rPr>
                            </w:pPr>
                            <w:r w:rsidRPr="00181862">
                              <w:rPr>
                                <w:rFonts w:ascii="Gadugi" w:hAnsi="Gadugi"/>
                                <w:sz w:val="22"/>
                              </w:rPr>
                              <w:t>What has happened?</w:t>
                            </w:r>
                          </w:p>
                        </w:txbxContent>
                      </v:textbox>
                    </v:rect>
                  </w:pict>
                </mc:Fallback>
              </mc:AlternateContent>
            </w:r>
          </w:p>
          <w:p w14:paraId="64AF94DA" w14:textId="3B8F5BF0" w:rsidR="00205914" w:rsidRDefault="00205914" w:rsidP="00D82B4C">
            <w:pPr>
              <w:autoSpaceDE w:val="0"/>
              <w:autoSpaceDN w:val="0"/>
              <w:adjustRightInd w:val="0"/>
              <w:rPr>
                <w:rFonts w:cs="Calibri"/>
                <w:b/>
                <w:bCs/>
                <w:color w:val="000000" w:themeColor="text1"/>
                <w:kern w:val="1"/>
                <w:lang w:eastAsia="en-GB" w:bidi="ar-SA"/>
              </w:rPr>
            </w:pPr>
          </w:p>
          <w:p w14:paraId="5B097B2D" w14:textId="37C28C79"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19744" behindDoc="0" locked="0" layoutInCell="1" allowOverlap="1" wp14:anchorId="293F05AD" wp14:editId="2105FDF5">
                      <wp:simplePos x="0" y="0"/>
                      <wp:positionH relativeFrom="column">
                        <wp:posOffset>3638599</wp:posOffset>
                      </wp:positionH>
                      <wp:positionV relativeFrom="paragraph">
                        <wp:posOffset>62670</wp:posOffset>
                      </wp:positionV>
                      <wp:extent cx="1110322" cy="1258277"/>
                      <wp:effectExtent l="0" t="0" r="33020" b="37465"/>
                      <wp:wrapNone/>
                      <wp:docPr id="71" name="Straight Connector 71"/>
                      <wp:cNvGraphicFramePr/>
                      <a:graphic xmlns:a="http://schemas.openxmlformats.org/drawingml/2006/main">
                        <a:graphicData uri="http://schemas.microsoft.com/office/word/2010/wordprocessingShape">
                          <wps:wsp>
                            <wps:cNvCnPr/>
                            <wps:spPr>
                              <a:xfrm>
                                <a:off x="0" y="0"/>
                                <a:ext cx="1110322" cy="1258277"/>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35190298" id="Straight Connector 71" o:spid="_x0000_s1026" style="position:absolute;z-index:25231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86.5pt,4.95pt" to="373.95pt,104.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BZm1gEAAJADAAAOAAAAZHJzL2Uyb0RvYy54bWysU8tu2zAQvBfIPxC813oEiQ3Bcg420kvR&#10;Gkj6ARuKlAjwBS5j2X/fJe26bnorqgPF3eWOdoaj9dPRGnaQEbV3PW8WNWfSCT9oN/b8x+vz5xVn&#10;mMANYLyTPT9J5E+bu0/rOXSy9ZM3g4yMQBx2c+j5lFLoqgrFJC3gwgfpqKh8tJAojGM1RJgJ3Zqq&#10;revHavZxCNELiUjZ3bnINwVfKSnSd6VQJmZ6TrOlssayvuW12qyhGyOESYvLGPAPU1jQjj56hdpB&#10;AvYe9V9QVovo0au0EN5WXiktZOFAbJr6A5uXCYIsXEgcDFeZ8P/Bim+HfWR66Pmy4cyBpTt6SRH0&#10;OCW29c6Rgj4yKpJSc8COGrZuHy8Rhn3MtI8q2vwmQuxY1D1d1ZXHxAQlm6ap79uWM0G1pn1Ytctl&#10;Rq1+t4eI6Yv0luVNz412mT50cPiK6Xz015Gcdv5ZG0N56Ixjc88f7x/okgWQkZSBRFsbiBq6kTMw&#10;IzlUpFgQ0Rs95O7cjCfcmsgOQCYhbw1+fqWhOTOAiQrEpDyXYf9ozePsAKdzcynlY9BZncjYRtue&#10;r267jctVWax5IZVlPQuZd29+OBV9qxzRtReFLhbNvrqNaX/7I21+AgAA//8DAFBLAwQUAAYACAAA&#10;ACEAkUe6Id8AAAAJAQAADwAAAGRycy9kb3ducmV2LnhtbEyPzU7DMBCE70i8g7VI3KjdBkgbsqlQ&#10;UQ/cSgCJoxtvfiBeR7HThrfHnOA2q1nNfJNvZ9uLE42+c4ywXCgQxJUzHTcIb6/7mzUIHzQb3Tsm&#10;hG/ysC0uL3KdGXfmFzqVoRExhH2mEdoQhkxKX7VktV+4gTh6tRutDvEcG2lGfY7htpcrpe6l1R3H&#10;hlYPtGup+ionizAddrXq9sn8+ZGUcnpOD+9PdYN4fTU/PoAINIe/Z/jFj+hQRKajm9h40SPcpUnc&#10;EhA2GxDRT2/TKI4IK7Vegixy+X9B8QMAAP//AwBQSwECLQAUAAYACAAAACEAtoM4kv4AAADhAQAA&#10;EwAAAAAAAAAAAAAAAAAAAAAAW0NvbnRlbnRfVHlwZXNdLnhtbFBLAQItABQABgAIAAAAIQA4/SH/&#10;1gAAAJQBAAALAAAAAAAAAAAAAAAAAC8BAABfcmVscy8ucmVsc1BLAQItABQABgAIAAAAIQAQWBZm&#10;1gEAAJADAAAOAAAAAAAAAAAAAAAAAC4CAABkcnMvZTJvRG9jLnhtbFBLAQItABQABgAIAAAAIQCR&#10;R7oh3wAAAAkBAAAPAAAAAAAAAAAAAAAAADAEAABkcnMvZG93bnJldi54bWxQSwUGAAAAAAQABADz&#10;AAAAPAUAAAAA&#10;" strokecolor="windowText" strokeweight=".5pt">
                      <v:stroke joinstyle="miter"/>
                    </v:line>
                  </w:pict>
                </mc:Fallback>
              </mc:AlternateContent>
            </w:r>
            <w:r w:rsidR="00181862">
              <w:rPr>
                <w:rFonts w:cs="Calibri"/>
                <w:b/>
                <w:bCs/>
                <w:noProof/>
                <w:color w:val="000000" w:themeColor="text1"/>
                <w:kern w:val="1"/>
                <w:lang w:eastAsia="en-GB" w:bidi="ar-SA"/>
              </w:rPr>
              <mc:AlternateContent>
                <mc:Choice Requires="wps">
                  <w:drawing>
                    <wp:anchor distT="0" distB="0" distL="114300" distR="114300" simplePos="0" relativeHeight="252292096" behindDoc="0" locked="0" layoutInCell="1" allowOverlap="1" wp14:anchorId="2C3AF01C" wp14:editId="3FF40AEE">
                      <wp:simplePos x="0" y="0"/>
                      <wp:positionH relativeFrom="column">
                        <wp:posOffset>4897218</wp:posOffset>
                      </wp:positionH>
                      <wp:positionV relativeFrom="paragraph">
                        <wp:posOffset>51288</wp:posOffset>
                      </wp:positionV>
                      <wp:extent cx="1297842" cy="886265"/>
                      <wp:effectExtent l="0" t="0" r="17145" b="28575"/>
                      <wp:wrapNone/>
                      <wp:docPr id="506" name="Rectangle 506"/>
                      <wp:cNvGraphicFramePr/>
                      <a:graphic xmlns:a="http://schemas.openxmlformats.org/drawingml/2006/main">
                        <a:graphicData uri="http://schemas.microsoft.com/office/word/2010/wordprocessingShape">
                          <wps:wsp>
                            <wps:cNvSpPr/>
                            <wps:spPr>
                              <a:xfrm>
                                <a:off x="0" y="0"/>
                                <a:ext cx="1297842" cy="886265"/>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1A18D686" w14:textId="52698203" w:rsidR="00A87821" w:rsidRPr="00181862" w:rsidRDefault="00394091" w:rsidP="00A87821">
                                  <w:pPr>
                                    <w:jc w:val="center"/>
                                    <w:rPr>
                                      <w:rFonts w:ascii="Gadugi" w:hAnsi="Gadugi"/>
                                      <w:sz w:val="22"/>
                                    </w:rPr>
                                  </w:pPr>
                                  <w:r w:rsidRPr="00181862">
                                    <w:rPr>
                                      <w:rFonts w:ascii="Gadugi" w:hAnsi="Gadugi"/>
                                      <w:sz w:val="22"/>
                                    </w:rPr>
                                    <w:t>How long will it take for the ice</w:t>
                                  </w:r>
                                  <w:r w:rsidR="006315A4" w:rsidRPr="00181862">
                                    <w:rPr>
                                      <w:rFonts w:ascii="Gadugi" w:hAnsi="Gadugi"/>
                                      <w:sz w:val="22"/>
                                    </w:rPr>
                                    <w:t>bergs to</w:t>
                                  </w:r>
                                  <w:r w:rsidR="00A87821" w:rsidRPr="00181862">
                                    <w:rPr>
                                      <w:rFonts w:ascii="Gadugi" w:hAnsi="Gadugi"/>
                                      <w:sz w:val="22"/>
                                    </w:rPr>
                                    <w:t xml:space="preserve"> melt?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2C3AF01C" id="Rectangle 506" o:spid="_x0000_s1070" style="position:absolute;margin-left:385.6pt;margin-top:4.05pt;width:102.2pt;height:69.8pt;z-index:25229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qSHlgIAAIQFAAAOAAAAZHJzL2Uyb0RvYy54bWy0VEtv2zAMvg/YfxB0X514aZIGdYqgRYcB&#10;XRu0HXpmZCkWoNckJXb360fJTvrYTsN2sfkSKX76yPOLTiuy5z5Iayo6PhlRwg2ztTTbin5/vP40&#10;pyREMDUoa3hFn3mgF8uPH85bt+ClbayquSeYxIRF6yraxOgWRRFYwzWEE+u4QaewXkNE1W+L2kOL&#10;2bUqytFoWrTW185bxkNA61XvpMucXwjO4p0QgUeiKop3i/nr83eTvsXyHBZbD66RbLgG/MUtNEiD&#10;RY+priAC2Xn5WyotmbfBinjCrC6sEJLx3AN2Mx696+ahAcdzLwhOcEeYwr9Ly273a09kXdHT0ZQS&#10;Axof6R5hA7NVnCQjQtS6sMDIB7f2gxZQTP12wuv0x05Il2F9PsLKu0gYGsfl2Ww+KSlh6JvPp+X0&#10;NCUtXk47H+IXbjVJQkU91s9owv4mxD70EJKKBatkfS2VykqiCr9UnuwBHxkY4yaW+bja6W+27u1I&#10;ltHw3GhGUvTm+cGMt8mkS5ny3d4UUYa0qZEZ5iAMkKhCQURRO4QumC0loLY4ASz6XPrN6WPi/3nF&#10;BNAVhKavkev37NYy4ogpqRH81G1GAdtVJsHH85AMMKd37l82SbHbdJkan2cHEmxs/Yx88bYfpODY&#10;tcS6NxDiGjxODsKD2yDe4Ucoi5jZQaKksf7nn+wpHgmNXkpanETE88cOPKdEfTVI9bPxZJJGNyuT&#10;01mJin/t2bz2mJ2+tMiDMe4dx7KY4qM6iMJb/YRLY5WqogsMw9r9yw3KZew3BK4dxlerHIbj6iDe&#10;mAfHUvIEXUL8sXsC7wbeRmT8rT1MLSze0bePTSeNXe2iFTJzO0Hd44q8SwqOembgsJbSLnmt56iX&#10;5bn8BQAA//8DAFBLAwQUAAYACAAAACEAWNeIf98AAAAJAQAADwAAAGRycy9kb3ducmV2LnhtbEyP&#10;QU7DMBBF90jcwRokNog6qaAOIU6FKsEGpELLAdxkGkfE4xA7aXp7hhUsR//r/TfFenadmHAIrScN&#10;6SIBgVT5uqVGw+f++TYDEaKh2nSeUMMZA6zLy4vC5LU/0QdOu9gIhlDIjQYbY59LGSqLzoSF75E4&#10;O/rBmcjn0Mh6MCeGu04uk2QlnWmJF6zpcWOx+tqNToPanvff0/ZlY5uZsqN7DePN+5vW11fz0yOI&#10;iHP8K8OvPqtDyU4HP1IdRMcMlS65qiFLQXD+oO5XIA5cvFMKZFnI/x+UPwAAAP//AwBQSwECLQAU&#10;AAYACAAAACEAtoM4kv4AAADhAQAAEwAAAAAAAAAAAAAAAAAAAAAAW0NvbnRlbnRfVHlwZXNdLnht&#10;bFBLAQItABQABgAIAAAAIQA4/SH/1gAAAJQBAAALAAAAAAAAAAAAAAAAAC8BAABfcmVscy8ucmVs&#10;c1BLAQItABQABgAIAAAAIQC43qSHlgIAAIQFAAAOAAAAAAAAAAAAAAAAAC4CAABkcnMvZTJvRG9j&#10;LnhtbFBLAQItABQABgAIAAAAIQBY14h/3wAAAAkBAAAPAAAAAAAAAAAAAAAAAPAEAABkcnMvZG93&#10;bnJldi54bWxQSwUGAAAAAAQABADzAAAA/AUAAAAA&#10;" fillcolor="#fbe4d5 [661]" strokecolor="#fbe4d5 [661]" strokeweight="1pt">
                      <v:textbox>
                        <w:txbxContent>
                          <w:p w14:paraId="1A18D686" w14:textId="52698203" w:rsidR="00A87821" w:rsidRPr="00181862" w:rsidRDefault="00394091" w:rsidP="00A87821">
                            <w:pPr>
                              <w:jc w:val="center"/>
                              <w:rPr>
                                <w:rFonts w:ascii="Gadugi" w:hAnsi="Gadugi"/>
                                <w:sz w:val="22"/>
                              </w:rPr>
                            </w:pPr>
                            <w:r w:rsidRPr="00181862">
                              <w:rPr>
                                <w:rFonts w:ascii="Gadugi" w:hAnsi="Gadugi"/>
                                <w:sz w:val="22"/>
                              </w:rPr>
                              <w:t>How long will it take for the ice</w:t>
                            </w:r>
                            <w:r w:rsidR="006315A4" w:rsidRPr="00181862">
                              <w:rPr>
                                <w:rFonts w:ascii="Gadugi" w:hAnsi="Gadugi"/>
                                <w:sz w:val="22"/>
                              </w:rPr>
                              <w:t>bergs to</w:t>
                            </w:r>
                            <w:r w:rsidR="00A87821" w:rsidRPr="00181862">
                              <w:rPr>
                                <w:rFonts w:ascii="Gadugi" w:hAnsi="Gadugi"/>
                                <w:sz w:val="22"/>
                              </w:rPr>
                              <w:t xml:space="preserve"> melt?</w:t>
                            </w:r>
                          </w:p>
                        </w:txbxContent>
                      </v:textbox>
                    </v:rect>
                  </w:pict>
                </mc:Fallback>
              </mc:AlternateContent>
            </w:r>
          </w:p>
          <w:p w14:paraId="19EE8382" w14:textId="517F9B22"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21792" behindDoc="0" locked="0" layoutInCell="1" allowOverlap="1" wp14:anchorId="681E8912" wp14:editId="744CADA4">
                      <wp:simplePos x="0" y="0"/>
                      <wp:positionH relativeFrom="column">
                        <wp:posOffset>3427583</wp:posOffset>
                      </wp:positionH>
                      <wp:positionV relativeFrom="paragraph">
                        <wp:posOffset>157968</wp:posOffset>
                      </wp:positionV>
                      <wp:extent cx="140677" cy="935502"/>
                      <wp:effectExtent l="0" t="0" r="31115" b="36195"/>
                      <wp:wrapNone/>
                      <wp:docPr id="72" name="Straight Connector 72"/>
                      <wp:cNvGraphicFramePr/>
                      <a:graphic xmlns:a="http://schemas.openxmlformats.org/drawingml/2006/main">
                        <a:graphicData uri="http://schemas.microsoft.com/office/word/2010/wordprocessingShape">
                          <wps:wsp>
                            <wps:cNvCnPr/>
                            <wps:spPr>
                              <a:xfrm>
                                <a:off x="0" y="0"/>
                                <a:ext cx="140677" cy="935502"/>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319DF454" id="Straight Connector 72" o:spid="_x0000_s1026" style="position:absolute;z-index:25232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69.9pt,12.45pt" to="281pt,86.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VCy+1wEAAI4DAAAOAAAAZHJzL2Uyb0RvYy54bWysU01v2zAMvQ/YfxB0X+ykS9IZcXpI0F2G&#10;LUC7H8DKsi1AXyC1OPn3o5SszbbbMB9kUTQf+Z6eNw8nZ8VRI5ngWzmf1VJor0Jn/NDK78+PH+6l&#10;oAS+Axu8buVZk3zYvn+3mWKjF2EMttMoGMRTM8VWjinFpqpIjdoBzULUnpN9QAeJQxyqDmFidGer&#10;RV2vqilgFzEoTcSn+0tSbgt+32uVvvU96SRsK3m2VFYs60teq+0GmgEhjkZdx4B/mMKB8dz0FWoP&#10;CcQPNH9BOaMwUOjTTAVXhb43ShcOzGZe/8HmaYSoCxcWh+KrTPT/YNXX4wGF6Vq5XkjhwfEdPSUE&#10;M4xJ7IL3rGBAwUlWaorUcMHOH/AaUTxgpn3q0eU3ExKnou75VV19SkLx4fxjvVqvpVCc+nS3XNYF&#10;s3orjkjpsw5O5E0rrfGZPDRw/EKJG/Knvz7Jxz48GmvLBVovplau7pZ8xQrYRr2FxFsXmRj5QQqw&#10;A/tTJSyIFKzpcnXGoTPtLIojsEXYWV2YnnlkKSxQ4gTzKE8WgCf4rTSPswcaL8UldXGUM4ltbY1r&#10;5f1ttfW5oy7GvJLKol5kzLuX0J2LulWO+NJL06tBs6tuY97f/kbbnwAAAP//AwBQSwMEFAAGAAgA&#10;AAAhANuWCRTfAAAACgEAAA8AAABkcnMvZG93bnJldi54bWxMj8tOwzAQRfdI/IM1SOyog0NbGuJU&#10;qKgLdiWAxNKNJw+Ix1HstOHvGVawHM3Rvefm29n14oRj6DxpuF0kIJAqbztqNLy97m/uQYRoyJre&#10;E2r4xgDb4vIiN5n1Z3rBUxkbwSEUMqOhjXHIpAxVi86EhR+Q+Ff70ZnI59hIO5ozh7teqiRZSWc6&#10;4obWDLhrsfoqJ6dhOuzqpNun8+dHWsrpeX14f6obra+v5scHEBHn+AfDrz6rQ8FORz+RDaLXsEw3&#10;rB41qLsNCAaWK8XjjkyulQJZ5PL/hOIHAAD//wMAUEsBAi0AFAAGAAgAAAAhALaDOJL+AAAA4QEA&#10;ABMAAAAAAAAAAAAAAAAAAAAAAFtDb250ZW50X1R5cGVzXS54bWxQSwECLQAUAAYACAAAACEAOP0h&#10;/9YAAACUAQAACwAAAAAAAAAAAAAAAAAvAQAAX3JlbHMvLnJlbHNQSwECLQAUAAYACAAAACEAUFQs&#10;vtcBAACOAwAADgAAAAAAAAAAAAAAAAAuAgAAZHJzL2Uyb0RvYy54bWxQSwECLQAUAAYACAAAACEA&#10;25YJFN8AAAAKAQAADwAAAAAAAAAAAAAAAAAxBAAAZHJzL2Rvd25yZXYueG1sUEsFBgAAAAAEAAQA&#10;8wAAAD0FAAAAAA==&#10;" strokecolor="windowText" strokeweight=".5pt">
                      <v:stroke joinstyle="miter"/>
                    </v:line>
                  </w:pict>
                </mc:Fallback>
              </mc:AlternateContent>
            </w:r>
          </w:p>
          <w:p w14:paraId="6DB0D029" w14:textId="659D64DE" w:rsidR="00205914" w:rsidRDefault="00205914" w:rsidP="00D82B4C">
            <w:pPr>
              <w:autoSpaceDE w:val="0"/>
              <w:autoSpaceDN w:val="0"/>
              <w:adjustRightInd w:val="0"/>
              <w:rPr>
                <w:rFonts w:cs="Calibri"/>
                <w:b/>
                <w:bCs/>
                <w:color w:val="000000" w:themeColor="text1"/>
                <w:kern w:val="1"/>
                <w:lang w:eastAsia="en-GB" w:bidi="ar-SA"/>
              </w:rPr>
            </w:pPr>
          </w:p>
          <w:p w14:paraId="22874A97" w14:textId="2F3E45F7"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11552" behindDoc="0" locked="0" layoutInCell="1" allowOverlap="1" wp14:anchorId="6DDEDD89" wp14:editId="7159BCBF">
                      <wp:simplePos x="0" y="0"/>
                      <wp:positionH relativeFrom="column">
                        <wp:posOffset>1013558</wp:posOffset>
                      </wp:positionH>
                      <wp:positionV relativeFrom="paragraph">
                        <wp:posOffset>99988</wp:posOffset>
                      </wp:positionV>
                      <wp:extent cx="520504" cy="77372"/>
                      <wp:effectExtent l="0" t="0" r="32385" b="37465"/>
                      <wp:wrapNone/>
                      <wp:docPr id="67" name="Straight Connector 67"/>
                      <wp:cNvGraphicFramePr/>
                      <a:graphic xmlns:a="http://schemas.openxmlformats.org/drawingml/2006/main">
                        <a:graphicData uri="http://schemas.microsoft.com/office/word/2010/wordprocessingShape">
                          <wps:wsp>
                            <wps:cNvCnPr/>
                            <wps:spPr>
                              <a:xfrm>
                                <a:off x="0" y="0"/>
                                <a:ext cx="520504" cy="77372"/>
                              </a:xfrm>
                              <a:prstGeom prst="line">
                                <a:avLst/>
                              </a:prstGeom>
                              <a:noFill/>
                              <a:ln w="6350" cap="flat" cmpd="sng" algn="ctr">
                                <a:solidFill>
                                  <a:sysClr val="windowText" lastClr="000000"/>
                                </a:solidFill>
                                <a:prstDash val="solid"/>
                                <a:miter lim="800000"/>
                              </a:ln>
                              <a:effectLst/>
                            </wps:spPr>
                            <wps:bodyPr/>
                          </wps:wsp>
                        </a:graphicData>
                      </a:graphic>
                    </wp:anchor>
                  </w:drawing>
                </mc:Choice>
                <mc:Fallback xmlns="">
                  <w:pict>
                    <v:line w14:anchorId="7DF7D4A1" id="Straight Connector 67" o:spid="_x0000_s1026" style="position:absolute;z-index:252311552;visibility:visible;mso-wrap-style:square;mso-wrap-distance-left:9pt;mso-wrap-distance-top:0;mso-wrap-distance-right:9pt;mso-wrap-distance-bottom:0;mso-position-horizontal:absolute;mso-position-horizontal-relative:text;mso-position-vertical:absolute;mso-position-vertical-relative:text" from="79.8pt,7.85pt" to="120.8pt,13.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ChR1AEAAI0DAAAOAAAAZHJzL2Uyb0RvYy54bWysU01v2zAMvQ/YfxB0X+ymS1MYcXpI0F2G&#10;LUC7H8DKsi1AXyC1OPn3oxQvy7bbMB9kkRSf+Z6eN08nZ8VRI5ngW3m3qKXQXoXO+KGV316fPzxK&#10;QQl8BzZ43cqzJvm0ff9uM8VGL8MYbKdRMIinZoqtHFOKTVWRGrUDWoSoPRf7gA4ShzhUHcLE6M5W&#10;y7p+qKaAXcSgNBFn95ei3Bb8vtcqfe170knYVvJsqaxY1re8VtsNNANCHI2ax4B/mMKB8fzRK9Qe&#10;EojvaP6CckZhoNCnhQquCn1vlC4cmM1d/QeblxGiLlxYHIpXmej/waovxwMK07XyYS2FB8d39JIQ&#10;zDAmsQves4IBBRdZqSlSww07f8A5onjATPvUo8tvJiRORd3zVV19SkJxcrWsV/VHKRSX1uv79TJD&#10;Vr96I1L6pIMTedNKa3zmDg0cP1O6HP15JKd9eDbWch4a68XEBO5XfMMK2EW9hcRbF5kX+UEKsAPb&#10;UyUsiBSs6XJ3bqYz7SyKI7BD2FhdmF55YiksUOIC0yjPPOxvrXmcPdB4aS6lfAwaZxK72hrXysfb&#10;butzVRdfzqSyphcV8+4tdOcibpUjvvOi0OzPbKrbmPe3f9H2BwAAAP//AwBQSwMEFAAGAAgAAAAh&#10;AF4jAV7eAAAACQEAAA8AAABkcnMvZG93bnJldi54bWxMj09PwkAQxe8mfIfNkHiTLaBUareEYDh4&#10;g6qJx6U7/SPd2aa7hfrtHU56e2/m5c1v0s1oW3HB3jeOFMxnEQikwpmGKgUf7/uHZxA+aDK6dYQK&#10;ftDDJpvcpTox7kpHvOShElxCPtEK6hC6REpf1Gi1n7kOiXel660ObPtKml5fudy2chFFK2l1Q3yh&#10;1h3uaizO+WAVDIddGTX75fj9tczl8BYfPl/LSqn76bh9ARFwDH9huOEzOmTMdHIDGS9a9k/rFUdv&#10;IgbBgcXjnAcnFvEaZJbK/x9kvwAAAP//AwBQSwECLQAUAAYACAAAACEAtoM4kv4AAADhAQAAEwAA&#10;AAAAAAAAAAAAAAAAAAAAW0NvbnRlbnRfVHlwZXNdLnhtbFBLAQItABQABgAIAAAAIQA4/SH/1gAA&#10;AJQBAAALAAAAAAAAAAAAAAAAAC8BAABfcmVscy8ucmVsc1BLAQItABQABgAIAAAAIQD5/ChR1AEA&#10;AI0DAAAOAAAAAAAAAAAAAAAAAC4CAABkcnMvZTJvRG9jLnhtbFBLAQItABQABgAIAAAAIQBeIwFe&#10;3gAAAAkBAAAPAAAAAAAAAAAAAAAAAC4EAABkcnMvZG93bnJldi54bWxQSwUGAAAAAAQABADzAAAA&#10;OQUAAAAA&#10;" strokecolor="windowText" strokeweight=".5pt">
                      <v:stroke joinstyle="miter"/>
                    </v:line>
                  </w:pict>
                </mc:Fallback>
              </mc:AlternateContent>
            </w:r>
            <w:r w:rsidR="00181862">
              <w:rPr>
                <w:rFonts w:cs="Calibri"/>
                <w:b/>
                <w:bCs/>
                <w:noProof/>
                <w:color w:val="000000" w:themeColor="text1"/>
                <w:kern w:val="1"/>
                <w:lang w:eastAsia="en-GB" w:bidi="ar-SA"/>
              </w:rPr>
              <mc:AlternateContent>
                <mc:Choice Requires="wps">
                  <w:drawing>
                    <wp:anchor distT="0" distB="0" distL="114300" distR="114300" simplePos="0" relativeHeight="252283904" behindDoc="0" locked="0" layoutInCell="1" allowOverlap="1" wp14:anchorId="5E9F9416" wp14:editId="0CF61A95">
                      <wp:simplePos x="0" y="0"/>
                      <wp:positionH relativeFrom="column">
                        <wp:posOffset>-5275</wp:posOffset>
                      </wp:positionH>
                      <wp:positionV relativeFrom="paragraph">
                        <wp:posOffset>48700</wp:posOffset>
                      </wp:positionV>
                      <wp:extent cx="1097280" cy="794824"/>
                      <wp:effectExtent l="0" t="0" r="26670" b="24765"/>
                      <wp:wrapNone/>
                      <wp:docPr id="502" name="Rectangle 502"/>
                      <wp:cNvGraphicFramePr/>
                      <a:graphic xmlns:a="http://schemas.openxmlformats.org/drawingml/2006/main">
                        <a:graphicData uri="http://schemas.microsoft.com/office/word/2010/wordprocessingShape">
                          <wps:wsp>
                            <wps:cNvSpPr/>
                            <wps:spPr>
                              <a:xfrm>
                                <a:off x="0" y="0"/>
                                <a:ext cx="1097280" cy="794824"/>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046E9FF3" w14:textId="2CEDF667" w:rsidR="00205914" w:rsidRPr="00181862" w:rsidRDefault="00205914" w:rsidP="00205914">
                                  <w:pPr>
                                    <w:jc w:val="center"/>
                                    <w:rPr>
                                      <w:rFonts w:ascii="Gadugi" w:hAnsi="Gadugi"/>
                                      <w:sz w:val="22"/>
                                    </w:rPr>
                                  </w:pPr>
                                  <w:r w:rsidRPr="00181862">
                                    <w:rPr>
                                      <w:rFonts w:ascii="Gadugi" w:hAnsi="Gadugi"/>
                                      <w:sz w:val="22"/>
                                    </w:rPr>
                                    <w:t xml:space="preserve">Who are the people </w:t>
                                  </w:r>
                                  <w:r w:rsidR="009F715E">
                                    <w:rPr>
                                      <w:rFonts w:ascii="Gadugi" w:hAnsi="Gadugi"/>
                                      <w:sz w:val="22"/>
                                    </w:rPr>
                                    <w:t>in the boat?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5E9F9416" id="Rectangle 502" o:spid="_x0000_s1071" style="position:absolute;margin-left:-.4pt;margin-top:3.85pt;width:86.4pt;height:62.6pt;z-index:252283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LuNhlgIAAIQFAAAOAAAAZHJzL2Uyb0RvYy54bWy0VEtv2zAMvg/YfxB0X+146ZIGdYqgRYcB&#10;XRusHXpmZCkWoNckJXb360fJTvrYTsN2sfkSKX76yPOLXiuy5z5Ia2o6OSkp4YbZRpptTb8/XH+Y&#10;UxIimAaUNbymTzzQi+X7d+edW/DKtlY13BNMYsKiczVtY3SLogis5RrCiXXcoFNYryGi6rdF46HD&#10;7FoVVVl+KjrrG+ct4yGg9Wpw0mXOLwRn8U6IwCNRNcW7xfz1+btJ32J5DoutB9dKNl4D/uIWGqTB&#10;osdUVxCB7Lz8LZWWzNtgRTxhVhdWCMl47gG7mZRvurlvwfHcC4IT3BGm8O/Sstv92hPZ1PS0rCgx&#10;oPGRviFsYLaKk2REiDoXFhh579Z+1AKKqd9eeJ3+2AnpM6xPR1h5HwlD46Q8m1VzRJ+hb3Y2nVfT&#10;lLR4Pu18iJ+51SQJNfVYP6MJ+5sQh9BDSCoWrJLNtVQqK4kq/FJ5sgd8ZGCMm1jl42qnv9pmsCNZ&#10;yvG50YykGMzzgxlvk0mXMuW7vSqiDOmwkWqGOQgDJKpQEFHUDqELZksJqC1OAIs+l351+pj4f14x&#10;AXQFoR1q5PoDu7WMOGJK6prmbjMK2K4yCT6eh2SEOb3z8LJJiv2mz9T4OD+QYGObJ+SLt8MgBceu&#10;Jda9gRDX4HFyEB7cBvEOP0JZxMyOEiWt9T//ZE/xSGj0UtLhJCKeP3bgOSXqi0Gqn02m0zS6WZme&#10;zipU/EvP5qXH7PSlRR5McO84lsUUH9VBFN7qR1waq1QVXWAY1h5eblQu47AhcO0wvlrlMBxXB/HG&#10;3DuWkifoEuIP/SN4N/I2IuNv7WFqYfGGvkNsOmnsahetkJnbCeoBV+RdUnDUMwPHtZR2yUs9Rz0v&#10;z+UvAAAA//8DAFBLAwQUAAYACAAAACEA27WH4NwAAAAHAQAADwAAAGRycy9kb3ducmV2LnhtbEyP&#10;wU7DMAyG70i8Q2QkLoilFIluXdMJTYILSIONB8gar6lonNKkXff2uCe42fp/ff5cbCbXihH70HhS&#10;8LBIQCBV3jRUK/g6vNwvQYSoyejWEyq4YIBNeX1V6Nz4M33iuI+1YAiFXCuwMXa5lKGy6HRY+A6J&#10;s5PvnY689rU0vT4z3LUyTZIn6XRDfMHqDrcWq+/94BRku8vhZ9y9bm090fLk3sJw9/Gu1O3N9LwG&#10;EXGKf2WY9VkdSnY6+oFMEK2CWTwyKgMxp1nKnx15eExXIMtC/vcvfwEAAP//AwBQSwECLQAUAAYA&#10;CAAAACEAtoM4kv4AAADhAQAAEwAAAAAAAAAAAAAAAAAAAAAAW0NvbnRlbnRfVHlwZXNdLnhtbFBL&#10;AQItABQABgAIAAAAIQA4/SH/1gAAAJQBAAALAAAAAAAAAAAAAAAAAC8BAABfcmVscy8ucmVsc1BL&#10;AQItABQABgAIAAAAIQAELuNhlgIAAIQFAAAOAAAAAAAAAAAAAAAAAC4CAABkcnMvZTJvRG9jLnht&#10;bFBLAQItABQABgAIAAAAIQDbtYfg3AAAAAcBAAAPAAAAAAAAAAAAAAAAAPAEAABkcnMvZG93bnJl&#10;di54bWxQSwUGAAAAAAQABADzAAAA+QUAAAAA&#10;" fillcolor="#fbe4d5 [661]" strokecolor="#fbe4d5 [661]" strokeweight="1pt">
                      <v:textbox>
                        <w:txbxContent>
                          <w:p w14:paraId="046E9FF3" w14:textId="2CEDF667" w:rsidR="00205914" w:rsidRPr="00181862" w:rsidRDefault="00205914" w:rsidP="00205914">
                            <w:pPr>
                              <w:jc w:val="center"/>
                              <w:rPr>
                                <w:rFonts w:ascii="Gadugi" w:hAnsi="Gadugi"/>
                                <w:sz w:val="22"/>
                              </w:rPr>
                            </w:pPr>
                            <w:r w:rsidRPr="00181862">
                              <w:rPr>
                                <w:rFonts w:ascii="Gadugi" w:hAnsi="Gadugi"/>
                                <w:sz w:val="22"/>
                              </w:rPr>
                              <w:t xml:space="preserve">Who are the people </w:t>
                            </w:r>
                            <w:r w:rsidR="009F715E">
                              <w:rPr>
                                <w:rFonts w:ascii="Gadugi" w:hAnsi="Gadugi"/>
                                <w:sz w:val="22"/>
                              </w:rPr>
                              <w:t>in the boat?</w:t>
                            </w:r>
                          </w:p>
                        </w:txbxContent>
                      </v:textbox>
                    </v:rect>
                  </w:pict>
                </mc:Fallback>
              </mc:AlternateContent>
            </w:r>
          </w:p>
          <w:p w14:paraId="6A254255" w14:textId="5B9D6FB0" w:rsidR="00205914" w:rsidRDefault="00F13E73"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323840" behindDoc="0" locked="0" layoutInCell="1" allowOverlap="1" wp14:anchorId="77C9E367" wp14:editId="615919E5">
                      <wp:simplePos x="0" y="0"/>
                      <wp:positionH relativeFrom="column">
                        <wp:posOffset>1711325</wp:posOffset>
                      </wp:positionH>
                      <wp:positionV relativeFrom="paragraph">
                        <wp:posOffset>42937</wp:posOffset>
                      </wp:positionV>
                      <wp:extent cx="225083" cy="457200"/>
                      <wp:effectExtent l="0" t="0" r="22860" b="19050"/>
                      <wp:wrapNone/>
                      <wp:docPr id="73" name="Straight Connector 73"/>
                      <wp:cNvGraphicFramePr/>
                      <a:graphic xmlns:a="http://schemas.openxmlformats.org/drawingml/2006/main">
                        <a:graphicData uri="http://schemas.microsoft.com/office/word/2010/wordprocessingShape">
                          <wps:wsp>
                            <wps:cNvCnPr/>
                            <wps:spPr>
                              <a:xfrm flipV="1">
                                <a:off x="0" y="0"/>
                                <a:ext cx="225083" cy="457200"/>
                              </a:xfrm>
                              <a:prstGeom prst="line">
                                <a:avLst/>
                              </a:prstGeom>
                              <a:noFill/>
                              <a:ln w="63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
                  <w:pict>
                    <v:line w14:anchorId="4CF3EB7D" id="Straight Connector 73" o:spid="_x0000_s1026" style="position:absolute;flip:y;z-index:25232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34.75pt,3.4pt" to="152.45pt,39.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xEPd3AEAAJgDAAAOAAAAZHJzL2Uyb0RvYy54bWysU8GO2yAQvVfqPyDujbPZZjey4uwh0fZS&#10;tZF22/ssBhsJGMTQOPn7DiSN0vZW1Qc0MMxj3pvn9dPRO3HQiSyGTt7N5lLooLC3Yejkt9fnDysp&#10;KEPowWHQnTxpkk+b9+/WU2z1Akd0vU6CQQK1U+zkmHNsm4bUqD3QDKMOnDSYPGTepqHpE0yM7l2z&#10;mM8fmglTHxMqTcSnu3NSbiq+MVrlr8aQzsJ1knvLdU11fStrs1lDOySIo1WXNuAfuvBgAz96hdpB&#10;BvEj2b+gvFUJCU2eKfQNGmOVrhyYzd38DzYvI0RdubA4FK8y0f+DVV8O+yRs38nHeykCeJ7RS05g&#10;hzGLLYbACmISnGSlpkgtF2zDPl12FPep0D6a5IVxNn5nE1QhmJo4Vp1PV531MQvFh4vFcr7i5xSn&#10;Pi4feY4FvTnDFLiYKH/S6EUJOulsKDJAC4fPlM9Xf10pxwGfrXN8Dq0LYurkw/2Sh62ADWUcZA59&#10;ZIoUBinADexUlVNFJHS2L9WlmE60dUkcgM3CHutxeuWWpXBAmRPMo36XZn8rLe3sgMZzcU2Va9B6&#10;m9ngzvpOrm6rXShZXS16IVXkPQtaojfsT1Xnpux4/FWhi1WLv273HN/+UJufAAAA//8DAFBLAwQU&#10;AAYACAAAACEA5i5ztOAAAAAIAQAADwAAAGRycy9kb3ducmV2LnhtbEyPwU7DMBBE70j8g7VI3KjT&#10;AiENcSoEQr2BCBTRmxsvcUS8jmKnTfl6lhMcRzOaeVOsJteJPQ6h9aRgPktAINXetNQoeHt9vMhA&#10;hKjJ6M4TKjhigFV5elLo3PgDveC+io3gEgq5VmBj7HMpQ23R6TDzPRJ7n35wOrIcGmkGfeBy18lF&#10;kqTS6ZZ4weoe7y3WX9XoFGyf7Hqtt+Nmen4/zr8/ZFe1Dxulzs+mu1sQEaf4F4ZffEaHkpl2fiQT&#10;RKdgkS6vOaog5QfsXyZXSxA7BTdZBrIs5P8D5Q8AAAD//wMAUEsBAi0AFAAGAAgAAAAhALaDOJL+&#10;AAAA4QEAABMAAAAAAAAAAAAAAAAAAAAAAFtDb250ZW50X1R5cGVzXS54bWxQSwECLQAUAAYACAAA&#10;ACEAOP0h/9YAAACUAQAACwAAAAAAAAAAAAAAAAAvAQAAX3JlbHMvLnJlbHNQSwECLQAUAAYACAAA&#10;ACEAQ8RD3dwBAACYAwAADgAAAAAAAAAAAAAAAAAuAgAAZHJzL2Uyb0RvYy54bWxQSwECLQAUAAYA&#10;CAAAACEA5i5ztOAAAAAIAQAADwAAAAAAAAAAAAAAAAA2BAAAZHJzL2Rvd25yZXYueG1sUEsFBgAA&#10;AAAEAAQA8wAAAEMFAAAAAA==&#10;" strokecolor="windowText" strokeweight=".5pt">
                      <v:stroke joinstyle="miter"/>
                    </v:line>
                  </w:pict>
                </mc:Fallback>
              </mc:AlternateContent>
            </w:r>
          </w:p>
          <w:p w14:paraId="59957347" w14:textId="4544C52C" w:rsidR="00205914" w:rsidRDefault="00205914" w:rsidP="00D82B4C">
            <w:pPr>
              <w:autoSpaceDE w:val="0"/>
              <w:autoSpaceDN w:val="0"/>
              <w:adjustRightInd w:val="0"/>
              <w:rPr>
                <w:rFonts w:cs="Calibri"/>
                <w:b/>
                <w:bCs/>
                <w:color w:val="000000" w:themeColor="text1"/>
                <w:kern w:val="1"/>
                <w:lang w:eastAsia="en-GB" w:bidi="ar-SA"/>
              </w:rPr>
            </w:pPr>
          </w:p>
          <w:p w14:paraId="35C47144" w14:textId="6D867E05" w:rsidR="00205914" w:rsidRDefault="00205914"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285952" behindDoc="0" locked="0" layoutInCell="1" allowOverlap="1" wp14:anchorId="14D719A9" wp14:editId="22D2233F">
                      <wp:simplePos x="0" y="0"/>
                      <wp:positionH relativeFrom="column">
                        <wp:posOffset>1233023</wp:posOffset>
                      </wp:positionH>
                      <wp:positionV relativeFrom="paragraph">
                        <wp:posOffset>180438</wp:posOffset>
                      </wp:positionV>
                      <wp:extent cx="914400" cy="534572"/>
                      <wp:effectExtent l="0" t="0" r="19050" b="18415"/>
                      <wp:wrapNone/>
                      <wp:docPr id="503" name="Rectangle 503"/>
                      <wp:cNvGraphicFramePr/>
                      <a:graphic xmlns:a="http://schemas.openxmlformats.org/drawingml/2006/main">
                        <a:graphicData uri="http://schemas.microsoft.com/office/word/2010/wordprocessingShape">
                          <wps:wsp>
                            <wps:cNvSpPr/>
                            <wps:spPr>
                              <a:xfrm>
                                <a:off x="0" y="0"/>
                                <a:ext cx="914400" cy="534572"/>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4838EFF1" w14:textId="01AC7CCA" w:rsidR="00205914" w:rsidRPr="00181862" w:rsidRDefault="00205914" w:rsidP="00205914">
                                  <w:pPr>
                                    <w:jc w:val="center"/>
                                    <w:rPr>
                                      <w:rFonts w:ascii="Gadugi" w:hAnsi="Gadugi"/>
                                      <w:sz w:val="22"/>
                                    </w:rPr>
                                  </w:pPr>
                                  <w:r w:rsidRPr="00181862">
                                    <w:rPr>
                                      <w:rFonts w:ascii="Gadugi" w:hAnsi="Gadugi"/>
                                      <w:sz w:val="22"/>
                                    </w:rPr>
                                    <w:t xml:space="preserve">Are they </w:t>
                                  </w:r>
                                  <w:r w:rsidR="00504F5C" w:rsidRPr="00181862">
                                    <w:rPr>
                                      <w:rFonts w:ascii="Gadugi" w:hAnsi="Gadugi"/>
                                      <w:sz w:val="22"/>
                                    </w:rPr>
                                    <w:t>tourists</w:t>
                                  </w:r>
                                  <w:r w:rsidRPr="00181862">
                                    <w:rPr>
                                      <w:rFonts w:ascii="Gadugi" w:hAnsi="Gadugi"/>
                                      <w:sz w:val="22"/>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
                  <w:pict>
                    <v:rect w14:anchorId="14D719A9" id="Rectangle 503" o:spid="_x0000_s1072" style="position:absolute;margin-left:97.1pt;margin-top:14.2pt;width:1in;height:42.1pt;z-index:2522859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hneNkgIAAIMFAAAOAAAAZHJzL2Uyb0RvYy54bWy0VFtP2zAUfp+0/2D5faQtMCAiRRWIaRIb&#10;aDDxfOo4TSTfZrtN2a/fZyctl+1p2l4Sn4vP5fN3zvnFViu2kT501lR8ejDhTBph686sKv794frD&#10;KWchkqlJWSMr/iQDv5i/f3feu1LObGtVLT1DEBPK3lW8jdGVRRFEKzWFA+ukgbGxXlOE6FdF7alH&#10;dK2K2WTyseitr523QoYA7dVg5PMcv2mkiLdNE2RkquKoLeavz99l+hbzcypXnlzbibEM+osqNHUG&#10;SfehrigSW/vut1C6E94G28QDYXVhm6YTMveAbqaTN93ct+Rk7gXgBLeHKfy7sOLr5s6zrq748eSQ&#10;M0Maj/QNsJFZKcmSEhD1LpTwvHd3fpQCjqnfbeN1+qMTts2wPu1hldvIBJRn06OjCcAXMB0fHh2f&#10;zFLM4vmy8yF+klazdKi4R/oMJm1uQhxcdy4pV7Cqq687pbKQmCIvlWcbwhuTENLEWb6u1vqLrQc9&#10;uIISEItKqMGJQX26U6OazLkUKdf2KokyrAe7Zye5DQJPG0URHWkH5IJZcUZqhQEQ0efUr27vA//P&#10;EhNAVxTaIUfOP7Sru4gJU52ueO42o4B2lUlgyDwjI8zpmYeHTae4XW4zMw7PUqSkWtr6CXTxdpij&#10;4MR1h7w3FOIdeQwOXhnLIN7i0ygLzOx44qy1/uef9MkffIaVsx6DCDx/rMlLztRnA6Zn9mBys5DI&#10;gxz+pWX50mLW+tKCB1OsHSfyMflHtTs23upH7IxFygoTGYHcw8uNwmUcFgS2jpCLRXbDtDqKN+be&#10;iRQ8QZcQf9g+kncjbyMI/9XuhpbKN/QdfNNNYxfraJsuc/sZV/AuCZj0zMBxK6VV8lLOXs+7c/4L&#10;AAD//wMAUEsDBBQABgAIAAAAIQAlms5j3wAAAAoBAAAPAAAAZHJzL2Rvd25yZXYueG1sTI/BTsMw&#10;EETvSPyDtUhcEHWaViWEOBWqBBeQCi0f4MbbOCJeh9hJ079nOZXj7DzNzhTrybVixD40nhTMZwkI&#10;pMqbhmoFX/uX+wxEiJqMbj2hgjMGWJfXV4XOjT/RJ467WAsOoZBrBTbGLpcyVBadDjPfIbF39L3T&#10;kWVfS9PrE4e7VqZJspJON8QfrO5wY7H63g1OwcP2vP8Zt68bW0+UHd1bGO4+3pW6vZmen0BEnOIF&#10;hr/6XB1K7nTwA5kgWtaPy5RRBWm2BMHAYpHx4cDOPF2BLAv5f0L5CwAA//8DAFBLAQItABQABgAI&#10;AAAAIQC2gziS/gAAAOEBAAATAAAAAAAAAAAAAAAAAAAAAABbQ29udGVudF9UeXBlc10ueG1sUEsB&#10;Ai0AFAAGAAgAAAAhADj9If/WAAAAlAEAAAsAAAAAAAAAAAAAAAAALwEAAF9yZWxzLy5yZWxzUEsB&#10;Ai0AFAAGAAgAAAAhANCGd42SAgAAgwUAAA4AAAAAAAAAAAAAAAAALgIAAGRycy9lMm9Eb2MueG1s&#10;UEsBAi0AFAAGAAgAAAAhACWazmPfAAAACgEAAA8AAAAAAAAAAAAAAAAA7AQAAGRycy9kb3ducmV2&#10;LnhtbFBLBQYAAAAABAAEAPMAAAD4BQAAAAA=&#10;" fillcolor="#fbe4d5 [661]" strokecolor="#fbe4d5 [661]" strokeweight="1pt">
                      <v:textbox>
                        <w:txbxContent>
                          <w:p w14:paraId="4838EFF1" w14:textId="01AC7CCA" w:rsidR="00205914" w:rsidRPr="00181862" w:rsidRDefault="00205914" w:rsidP="00205914">
                            <w:pPr>
                              <w:jc w:val="center"/>
                              <w:rPr>
                                <w:rFonts w:ascii="Gadugi" w:hAnsi="Gadugi"/>
                                <w:sz w:val="22"/>
                              </w:rPr>
                            </w:pPr>
                            <w:r w:rsidRPr="00181862">
                              <w:rPr>
                                <w:rFonts w:ascii="Gadugi" w:hAnsi="Gadugi"/>
                                <w:sz w:val="22"/>
                              </w:rPr>
                              <w:t xml:space="preserve">Are they </w:t>
                            </w:r>
                            <w:r w:rsidR="00504F5C" w:rsidRPr="00181862">
                              <w:rPr>
                                <w:rFonts w:ascii="Gadugi" w:hAnsi="Gadugi"/>
                                <w:sz w:val="22"/>
                              </w:rPr>
                              <w:t>tourists</w:t>
                            </w:r>
                            <w:r w:rsidRPr="00181862">
                              <w:rPr>
                                <w:rFonts w:ascii="Gadugi" w:hAnsi="Gadugi"/>
                                <w:sz w:val="22"/>
                              </w:rPr>
                              <w:t>?</w:t>
                            </w:r>
                          </w:p>
                        </w:txbxContent>
                      </v:textbox>
                    </v:rect>
                  </w:pict>
                </mc:Fallback>
              </mc:AlternateContent>
            </w:r>
          </w:p>
          <w:p w14:paraId="7565ABC7" w14:textId="0AD6106B" w:rsidR="00205914" w:rsidRDefault="00504F5C" w:rsidP="00D82B4C">
            <w:pPr>
              <w:autoSpaceDE w:val="0"/>
              <w:autoSpaceDN w:val="0"/>
              <w:adjustRightInd w:val="0"/>
              <w:rPr>
                <w:rFonts w:cs="Calibri"/>
                <w:b/>
                <w:bCs/>
                <w:color w:val="000000" w:themeColor="text1"/>
                <w:kern w:val="1"/>
                <w:lang w:eastAsia="en-GB" w:bidi="ar-SA"/>
              </w:rPr>
            </w:pPr>
            <w:r>
              <w:rPr>
                <w:rFonts w:cs="Calibri"/>
                <w:b/>
                <w:bCs/>
                <w:noProof/>
                <w:color w:val="000000" w:themeColor="text1"/>
                <w:kern w:val="1"/>
                <w:lang w:eastAsia="en-GB" w:bidi="ar-SA"/>
              </w:rPr>
              <mc:AlternateContent>
                <mc:Choice Requires="wps">
                  <w:drawing>
                    <wp:anchor distT="0" distB="0" distL="114300" distR="114300" simplePos="0" relativeHeight="252290048" behindDoc="0" locked="0" layoutInCell="1" allowOverlap="1" wp14:anchorId="1F9B1971" wp14:editId="5467364C">
                      <wp:simplePos x="0" y="0"/>
                      <wp:positionH relativeFrom="column">
                        <wp:posOffset>4524862</wp:posOffset>
                      </wp:positionH>
                      <wp:positionV relativeFrom="paragraph">
                        <wp:posOffset>149127</wp:posOffset>
                      </wp:positionV>
                      <wp:extent cx="1533379" cy="464234"/>
                      <wp:effectExtent l="0" t="0" r="10160" b="12065"/>
                      <wp:wrapNone/>
                      <wp:docPr id="505" name="Rectangle 505"/>
                      <wp:cNvGraphicFramePr/>
                      <a:graphic xmlns:a="http://schemas.openxmlformats.org/drawingml/2006/main">
                        <a:graphicData uri="http://schemas.microsoft.com/office/word/2010/wordprocessingShape">
                          <wps:wsp>
                            <wps:cNvSpPr/>
                            <wps:spPr>
                              <a:xfrm>
                                <a:off x="0" y="0"/>
                                <a:ext cx="1533379" cy="464234"/>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77C2BC73" w14:textId="18A8AD9B" w:rsidR="00A87821" w:rsidRPr="00181862" w:rsidRDefault="00A87821" w:rsidP="00A87821">
                                  <w:pPr>
                                    <w:jc w:val="center"/>
                                    <w:rPr>
                                      <w:rFonts w:ascii="Gadugi" w:hAnsi="Gadugi"/>
                                      <w:sz w:val="22"/>
                                    </w:rPr>
                                  </w:pPr>
                                  <w:r w:rsidRPr="00181862">
                                    <w:rPr>
                                      <w:rFonts w:ascii="Gadugi" w:hAnsi="Gadugi"/>
                                      <w:sz w:val="22"/>
                                    </w:rPr>
                                    <w:t>Has the ice been cut?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
                  <w:pict>
                    <v:rect w14:anchorId="1F9B1971" id="Rectangle 505" o:spid="_x0000_s1073" style="position:absolute;margin-left:356.3pt;margin-top:11.75pt;width:120.75pt;height:36.55pt;z-index:25229004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MGLzlAIAAIQFAAAOAAAAZHJzL2Uyb0RvYy54bWy0VMlu2zAQvRfoPxC8N/KaxYgcGAlSFEiT&#10;oEmRM01RFgFuJWlL6df3kZKdpT0V7UXiLJzl8c2cX3RakZ3wQVpT0vHRiBJhuK2k2ZT0++P1p1NK&#10;QmSmYsoaUdJnEejF8uOH89YtxMQ2VlXCEwQxYdG6kjYxukVRBN4IzcKRdcLAWFuvWYToN0XlWYvo&#10;WhWT0ei4aK2vnLdchADtVW+kyxy/rgWPd3UdRCSqpKgt5q/P33X6Fstztth45hrJhzLYX1ShmTRI&#10;egh1xSIjWy9/C6Ul9zbYOh5xqwtb15KL3AO6GY/edfPQMCdyLwAnuANM4d+F5be7e09kVdL5aE6J&#10;YRqP9A2wMbNRgiQlIGpdWMDzwd37QQo4pn672uv0Ryeky7A+H2AVXSQcyvF8Op2enFHCYZsdzybT&#10;WQpavNx2PsTPwmqSDiX1yJ/RZLubEHvXvUtKFqyS1bVUKguJKuJSebJjeGTGuTBxkq+rrf5qq14P&#10;soyG54YapOjVp3s1qsmkS5FybW+SKENaNDI5QQzCGYhaKxZx1A7QBbOhhKkNJoBHn1O/uX0I/D9L&#10;TABdsdD0OXL+nt1aRoyYkrqkuduMAtpVJsEn8pAMMKd37l82nWK37jI1ZvlKUq1t9Qy+eNsPUnD8&#10;WiLvDQvxnnlMDuDBNoh3+NTKAjM7nChprP/5J33yB6FhpaTFJALPH1vmBSXqiwHVz8YzFEBiFmbz&#10;kwkE/9qyfm0xW31pwYMx9o7j+Zj8o9ofa2/1E5bGKmWFiRmO3P3LDcJl7DcE1g4Xq1V2w7g6Fm/M&#10;g+MpeIIuIf7YPTHvBt5GMP7W7qeWLd7Rt/dNN41dbaOtZeb2C67gXRIw6pmBw1pKu+S1nL1elufy&#10;FwAAAP//AwBQSwMEFAAGAAgAAAAhALOZk0rgAAAACQEAAA8AAABkcnMvZG93bnJldi54bWxMj8FO&#10;wzAMhu9IvENkJC5oS1tYN0rTCU2CC5MGGw+QtV5T0TilSbvu7TEnuNnyr8/fn68n24oRe984UhDP&#10;IxBIpasaqhV8Hl5mKxA+aKp06wgVXNDDuri+ynVWuTN94LgPtWAI+UwrMCF0mZS+NGi1n7sOiW8n&#10;11sdeO1rWfX6zHDbyiSKUml1Q/zB6A43Bsuv/WAVLHeXw/e4e92YeqLVyb754e59q9TtzfT8BCLg&#10;FP7C8KvP6lCw09ENVHnRMiNOUo4qSO4XIDjwuHiIQRx5SFOQRS7/Nyh+AAAA//8DAFBLAQItABQA&#10;BgAIAAAAIQC2gziS/gAAAOEBAAATAAAAAAAAAAAAAAAAAAAAAABbQ29udGVudF9UeXBlc10ueG1s&#10;UEsBAi0AFAAGAAgAAAAhADj9If/WAAAAlAEAAAsAAAAAAAAAAAAAAAAALwEAAF9yZWxzLy5yZWxz&#10;UEsBAi0AFAAGAAgAAAAhAEAwYvOUAgAAhAUAAA4AAAAAAAAAAAAAAAAALgIAAGRycy9lMm9Eb2Mu&#10;eG1sUEsBAi0AFAAGAAgAAAAhALOZk0rgAAAACQEAAA8AAAAAAAAAAAAAAAAA7gQAAGRycy9kb3du&#10;cmV2LnhtbFBLBQYAAAAABAAEAPMAAAD7BQAAAAA=&#10;" fillcolor="#fbe4d5 [661]" strokecolor="#fbe4d5 [661]" strokeweight="1pt">
                      <v:textbox>
                        <w:txbxContent>
                          <w:p w14:paraId="77C2BC73" w14:textId="18A8AD9B" w:rsidR="00A87821" w:rsidRPr="00181862" w:rsidRDefault="00A87821" w:rsidP="00A87821">
                            <w:pPr>
                              <w:jc w:val="center"/>
                              <w:rPr>
                                <w:rFonts w:ascii="Gadugi" w:hAnsi="Gadugi"/>
                                <w:sz w:val="22"/>
                              </w:rPr>
                            </w:pPr>
                            <w:r w:rsidRPr="00181862">
                              <w:rPr>
                                <w:rFonts w:ascii="Gadugi" w:hAnsi="Gadugi"/>
                                <w:sz w:val="22"/>
                              </w:rPr>
                              <w:t>Has the ice been cut?</w:t>
                            </w:r>
                          </w:p>
                        </w:txbxContent>
                      </v:textbox>
                    </v:rect>
                  </w:pict>
                </mc:Fallback>
              </mc:AlternateContent>
            </w:r>
            <w:r w:rsidR="00A87821">
              <w:rPr>
                <w:rFonts w:cs="Calibri"/>
                <w:b/>
                <w:bCs/>
                <w:noProof/>
                <w:color w:val="000000" w:themeColor="text1"/>
                <w:kern w:val="1"/>
                <w:lang w:eastAsia="en-GB" w:bidi="ar-SA"/>
              </w:rPr>
              <mc:AlternateContent>
                <mc:Choice Requires="wps">
                  <w:drawing>
                    <wp:anchor distT="0" distB="0" distL="114300" distR="114300" simplePos="0" relativeHeight="252288000" behindDoc="0" locked="0" layoutInCell="1" allowOverlap="1" wp14:anchorId="671F4690" wp14:editId="01EE5F7C">
                      <wp:simplePos x="0" y="0"/>
                      <wp:positionH relativeFrom="column">
                        <wp:posOffset>2625725</wp:posOffset>
                      </wp:positionH>
                      <wp:positionV relativeFrom="paragraph">
                        <wp:posOffset>8450</wp:posOffset>
                      </wp:positionV>
                      <wp:extent cx="1505243" cy="562708"/>
                      <wp:effectExtent l="0" t="0" r="19050" b="27940"/>
                      <wp:wrapNone/>
                      <wp:docPr id="504" name="Rectangle 504"/>
                      <wp:cNvGraphicFramePr/>
                      <a:graphic xmlns:a="http://schemas.openxmlformats.org/drawingml/2006/main">
                        <a:graphicData uri="http://schemas.microsoft.com/office/word/2010/wordprocessingShape">
                          <wps:wsp>
                            <wps:cNvSpPr/>
                            <wps:spPr>
                              <a:xfrm>
                                <a:off x="0" y="0"/>
                                <a:ext cx="1505243" cy="562708"/>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wps:spPr>
                            <wps:txbx>
                              <w:txbxContent>
                                <w:p w14:paraId="32E89D71" w14:textId="34212CDC" w:rsidR="00205914" w:rsidRPr="00181862" w:rsidRDefault="00205914" w:rsidP="00205914">
                                  <w:pPr>
                                    <w:jc w:val="center"/>
                                    <w:rPr>
                                      <w:rFonts w:ascii="Gadugi" w:hAnsi="Gadugi"/>
                                      <w:sz w:val="22"/>
                                    </w:rPr>
                                  </w:pPr>
                                  <w:r w:rsidRPr="00181862">
                                    <w:rPr>
                                      <w:rFonts w:ascii="Gadugi" w:hAnsi="Gadugi"/>
                                      <w:sz w:val="22"/>
                                    </w:rPr>
                                    <w:t>Wh</w:t>
                                  </w:r>
                                  <w:r w:rsidR="00A87821" w:rsidRPr="00181862">
                                    <w:rPr>
                                      <w:rFonts w:ascii="Gadugi" w:hAnsi="Gadugi"/>
                                      <w:sz w:val="22"/>
                                    </w:rPr>
                                    <w:t>y is there a huge gap in the middle</w:t>
                                  </w:r>
                                  <w:r w:rsidRPr="00181862">
                                    <w:rPr>
                                      <w:rFonts w:ascii="Gadugi" w:hAnsi="Gadugi"/>
                                      <w:sz w:val="22"/>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rect w14:anchorId="671F4690" id="Rectangle 504" o:spid="_x0000_s1074" style="position:absolute;margin-left:206.75pt;margin-top:.65pt;width:118.5pt;height:44.3pt;z-index:252288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OScslQIAAIQFAAAOAAAAZHJzL2Uyb0RvYy54bWy0VMlu2zAQvRfoPxC8N5JdO0mNyIGRIEWB&#10;NAmaFDnTFGUR4FaStpR+fR8p2VnaU9FeJM7CWR7fzNl5rxXZCR+kNRWdHJWUCMNtLc2mot8frj6c&#10;UhIiMzVT1oiKPolAz5fv3511biGmtrWqFp4giAmLzlW0jdEtiiLwVmgWjqwTBsbGes0iRL8pas86&#10;RNeqmJblcdFZXztvuQgB2svBSJc5ftMIHm+bJohIVEVRW8xfn7/r9C2WZ2yx8cy1ko9lsL+oQjNp&#10;kPQQ6pJFRrZe/hZKS+5tsE084lYXtmkkF7kHdDMp33Rz3zInci8AJ7gDTOHfheU3uztPZF3ReTmj&#10;xDCNR/oG2JjZKEGSEhB1Lizgee/u/CgFHFO/feN1+qMT0mdYnw6wij4SDuVkXs6ns4+UcNjmx9OT&#10;8jQFLZ5vOx/iZ2E1SYeKeuTPaLLddYiD694lJQtWyfpKKpWFRBVxoTzZMTwy41yYOM3X1VZ/tfWg&#10;B1nK8bmhBikG9elejWoy6VKkXNurJMqQDo2gdJCIMxC1USziqB2gC2ZDCVMbTACPPqd+dfsQ+H+W&#10;mAC6ZKEdcuT8A7u1jBgxJXVFc7cZBbSrTIJP5CEZYU7vPLxsOsV+3WdqzCZ7Eqxt/QS+eDsMUnD8&#10;SiLvNQvxjnlMDuDBNoi3+DTKAjM7nihprf/5J33yB6FhpaTDJALPH1vmBSXqiwHVP01mszS6WZjN&#10;T6YQ/EvL+qXFbPWFBQ8m2DuO52Pyj2p/bLzVj1gaq5QVJmY4cg8vNwoXcdgQWDtcrFbZDePqWLw2&#10;946n4Am6hPhD/8i8G3kbwfgbu59atnhD38E33TR2tY22kZnbCeoBV/AuCRj1zMBxLaVd8lLOXs/L&#10;c/kLAAD//wMAUEsDBBQABgAIAAAAIQAGVbiE3gAAAAgBAAAPAAAAZHJzL2Rvd25yZXYueG1sTI9B&#10;TsMwEEX3SNzBGiQ2iDqltE1DnApVgg1IhbYHcONpHBGPQ+yk6e0ZVrD8el9/3uTr0TViwC7UnhRM&#10;JwkIpNKbmioFh/3LfQoiRE1GN55QwQUDrIvrq1xnxp/pE4ddrASPUMi0Ahtjm0kZSotOh4lvkZid&#10;fOd05NhV0nT6zOOukQ9JspBO18QXrG5xY7H82vVOwXJ72X8P29eNrUZKT+4t9Hcf70rd3ozPTyAi&#10;jvGvDL/6rA4FOx19TyaIRsHjdDbnKoMZCOaLecL5qCBdrUAWufz/QPEDAAD//wMAUEsBAi0AFAAG&#10;AAgAAAAhALaDOJL+AAAA4QEAABMAAAAAAAAAAAAAAAAAAAAAAFtDb250ZW50X1R5cGVzXS54bWxQ&#10;SwECLQAUAAYACAAAACEAOP0h/9YAAACUAQAACwAAAAAAAAAAAAAAAAAvAQAAX3JlbHMvLnJlbHNQ&#10;SwECLQAUAAYACAAAACEAHzknLJUCAACEBQAADgAAAAAAAAAAAAAAAAAuAgAAZHJzL2Uyb0RvYy54&#10;bWxQSwECLQAUAAYACAAAACEABlW4hN4AAAAIAQAADwAAAAAAAAAAAAAAAADvBAAAZHJzL2Rvd25y&#10;ZXYueG1sUEsFBgAAAAAEAAQA8wAAAPoFAAAAAA==&#10;" fillcolor="#fbe4d5 [661]" strokecolor="#fbe4d5 [661]" strokeweight="1pt">
                      <v:textbox>
                        <w:txbxContent>
                          <w:p w14:paraId="32E89D71" w14:textId="34212CDC" w:rsidR="00205914" w:rsidRPr="00181862" w:rsidRDefault="00205914" w:rsidP="00205914">
                            <w:pPr>
                              <w:jc w:val="center"/>
                              <w:rPr>
                                <w:rFonts w:ascii="Gadugi" w:hAnsi="Gadugi"/>
                                <w:sz w:val="22"/>
                              </w:rPr>
                            </w:pPr>
                            <w:r w:rsidRPr="00181862">
                              <w:rPr>
                                <w:rFonts w:ascii="Gadugi" w:hAnsi="Gadugi"/>
                                <w:sz w:val="22"/>
                              </w:rPr>
                              <w:t>Wh</w:t>
                            </w:r>
                            <w:r w:rsidR="00A87821" w:rsidRPr="00181862">
                              <w:rPr>
                                <w:rFonts w:ascii="Gadugi" w:hAnsi="Gadugi"/>
                                <w:sz w:val="22"/>
                              </w:rPr>
                              <w:t>y is there a huge gap in the middle</w:t>
                            </w:r>
                            <w:r w:rsidRPr="00181862">
                              <w:rPr>
                                <w:rFonts w:ascii="Gadugi" w:hAnsi="Gadugi"/>
                                <w:sz w:val="22"/>
                              </w:rPr>
                              <w:t>?</w:t>
                            </w:r>
                          </w:p>
                        </w:txbxContent>
                      </v:textbox>
                    </v:rect>
                  </w:pict>
                </mc:Fallback>
              </mc:AlternateContent>
            </w:r>
          </w:p>
          <w:p w14:paraId="222C5215" w14:textId="0C1E2A8F" w:rsidR="00205914" w:rsidRDefault="00205914" w:rsidP="00D82B4C">
            <w:pPr>
              <w:autoSpaceDE w:val="0"/>
              <w:autoSpaceDN w:val="0"/>
              <w:adjustRightInd w:val="0"/>
              <w:rPr>
                <w:rFonts w:cs="Calibri"/>
                <w:b/>
                <w:bCs/>
                <w:color w:val="000000" w:themeColor="text1"/>
                <w:kern w:val="1"/>
                <w:lang w:eastAsia="en-GB" w:bidi="ar-SA"/>
              </w:rPr>
            </w:pPr>
          </w:p>
          <w:p w14:paraId="6AAA534D" w14:textId="60C219DD" w:rsidR="00205914" w:rsidRDefault="00205914" w:rsidP="00D82B4C">
            <w:pPr>
              <w:autoSpaceDE w:val="0"/>
              <w:autoSpaceDN w:val="0"/>
              <w:adjustRightInd w:val="0"/>
              <w:rPr>
                <w:rFonts w:cs="Calibri"/>
                <w:b/>
                <w:bCs/>
                <w:color w:val="000000" w:themeColor="text1"/>
                <w:kern w:val="1"/>
                <w:lang w:eastAsia="en-GB" w:bidi="ar-SA"/>
              </w:rPr>
            </w:pPr>
          </w:p>
          <w:p w14:paraId="2E49D12E" w14:textId="77777777" w:rsidR="00205914" w:rsidRDefault="00205914" w:rsidP="00D82B4C">
            <w:pPr>
              <w:autoSpaceDE w:val="0"/>
              <w:autoSpaceDN w:val="0"/>
              <w:adjustRightInd w:val="0"/>
              <w:rPr>
                <w:rFonts w:cs="Calibri"/>
                <w:b/>
                <w:bCs/>
                <w:color w:val="000000" w:themeColor="text1"/>
                <w:kern w:val="1"/>
                <w:lang w:val="en-US" w:eastAsia="en-GB" w:bidi="ar-SA"/>
              </w:rPr>
            </w:pPr>
          </w:p>
          <w:p w14:paraId="22433A3F" w14:textId="3198AB9B" w:rsidR="00181862" w:rsidRPr="003F277F" w:rsidRDefault="00181862" w:rsidP="00D82B4C">
            <w:pPr>
              <w:autoSpaceDE w:val="0"/>
              <w:autoSpaceDN w:val="0"/>
              <w:adjustRightInd w:val="0"/>
              <w:rPr>
                <w:rFonts w:ascii="Gadugi" w:hAnsi="Gadugi" w:cs="Calibri"/>
                <w:b/>
                <w:bCs/>
                <w:color w:val="000000" w:themeColor="text1"/>
                <w:kern w:val="1"/>
                <w:sz w:val="22"/>
                <w:lang w:val="en-US" w:eastAsia="en-GB" w:bidi="ar-SA"/>
              </w:rPr>
            </w:pPr>
            <w:r w:rsidRPr="003F277F">
              <w:rPr>
                <w:rFonts w:ascii="Gadugi" w:hAnsi="Gadugi" w:cs="Calibri"/>
                <w:b/>
                <w:bCs/>
                <w:color w:val="000000" w:themeColor="text1"/>
                <w:kern w:val="1"/>
                <w:sz w:val="22"/>
                <w:lang w:val="en-US" w:eastAsia="en-GB" w:bidi="ar-SA"/>
              </w:rPr>
              <w:t>Prioritising</w:t>
            </w:r>
          </w:p>
          <w:p w14:paraId="68FF89A7" w14:textId="0C0BB514" w:rsidR="00B55EC6" w:rsidRPr="00AD5EC5" w:rsidRDefault="00181862" w:rsidP="00AD5EC5">
            <w:pPr>
              <w:pStyle w:val="ListParagraph"/>
              <w:numPr>
                <w:ilvl w:val="0"/>
                <w:numId w:val="31"/>
              </w:numPr>
              <w:autoSpaceDE w:val="0"/>
              <w:autoSpaceDN w:val="0"/>
              <w:adjustRightInd w:val="0"/>
              <w:rPr>
                <w:rFonts w:ascii="Gadugi" w:hAnsi="Gadugi" w:cs="Calibri"/>
                <w:color w:val="000000" w:themeColor="text1"/>
                <w:kern w:val="1"/>
                <w:sz w:val="22"/>
                <w:lang w:val="en-US" w:eastAsia="en-GB" w:bidi="ar-SA"/>
              </w:rPr>
            </w:pPr>
            <w:r w:rsidRPr="00AD5EC5">
              <w:rPr>
                <w:rFonts w:ascii="Gadugi" w:hAnsi="Gadugi" w:cs="Calibri"/>
                <w:color w:val="000000" w:themeColor="text1"/>
                <w:kern w:val="1"/>
                <w:sz w:val="22"/>
                <w:lang w:val="en-US" w:eastAsia="en-GB" w:bidi="ar-SA"/>
              </w:rPr>
              <w:t xml:space="preserve">Prioritising will depend on the group and what their interests are. </w:t>
            </w:r>
          </w:p>
          <w:p w14:paraId="76C5FB9B" w14:textId="1644D080" w:rsidR="00181862" w:rsidRPr="00AD5EC5" w:rsidRDefault="00181862" w:rsidP="00AD5EC5">
            <w:pPr>
              <w:pStyle w:val="ListParagraph"/>
              <w:numPr>
                <w:ilvl w:val="0"/>
                <w:numId w:val="31"/>
              </w:numPr>
              <w:autoSpaceDE w:val="0"/>
              <w:autoSpaceDN w:val="0"/>
              <w:adjustRightInd w:val="0"/>
              <w:rPr>
                <w:rFonts w:ascii="Gadugi" w:hAnsi="Gadugi" w:cs="Calibri"/>
                <w:color w:val="000000" w:themeColor="text1"/>
                <w:kern w:val="1"/>
                <w:sz w:val="22"/>
                <w:lang w:val="en-US" w:eastAsia="en-GB" w:bidi="ar-SA"/>
              </w:rPr>
            </w:pPr>
            <w:r w:rsidRPr="00AD5EC5">
              <w:rPr>
                <w:rFonts w:ascii="Gadugi" w:hAnsi="Gadugi" w:cs="Calibri"/>
                <w:color w:val="000000" w:themeColor="text1"/>
                <w:kern w:val="1"/>
                <w:sz w:val="22"/>
                <w:lang w:val="en-US" w:eastAsia="en-GB" w:bidi="ar-SA"/>
              </w:rPr>
              <w:t>The teacher may want to steer students in a certain direction</w:t>
            </w:r>
            <w:r w:rsidR="003F277F" w:rsidRPr="00AD5EC5">
              <w:rPr>
                <w:rFonts w:ascii="Gadugi" w:hAnsi="Gadugi" w:cs="Calibri"/>
                <w:color w:val="000000" w:themeColor="text1"/>
                <w:kern w:val="1"/>
                <w:sz w:val="22"/>
                <w:lang w:val="en-US" w:eastAsia="en-GB" w:bidi="ar-SA"/>
              </w:rPr>
              <w:t xml:space="preserve"> to cover an area of the curriculum. </w:t>
            </w:r>
          </w:p>
          <w:p w14:paraId="7C21D2B8" w14:textId="7F942CE9" w:rsidR="00661CA8" w:rsidRPr="00AD5EC5" w:rsidRDefault="007048C3" w:rsidP="00AD5EC5">
            <w:pPr>
              <w:pStyle w:val="ListParagraph"/>
              <w:numPr>
                <w:ilvl w:val="0"/>
                <w:numId w:val="31"/>
              </w:numPr>
              <w:autoSpaceDE w:val="0"/>
              <w:autoSpaceDN w:val="0"/>
              <w:adjustRightInd w:val="0"/>
              <w:rPr>
                <w:rFonts w:ascii="Gadugi" w:hAnsi="Gadugi" w:cs="Calibri"/>
                <w:color w:val="000000" w:themeColor="text1"/>
                <w:kern w:val="1"/>
                <w:sz w:val="22"/>
                <w:lang w:val="en-US" w:eastAsia="en-GB" w:bidi="ar-SA"/>
              </w:rPr>
            </w:pPr>
            <w:r w:rsidRPr="00AD5EC5">
              <w:rPr>
                <w:rFonts w:ascii="Gadugi" w:hAnsi="Gadugi" w:cs="Calibri"/>
                <w:color w:val="000000" w:themeColor="text1"/>
                <w:kern w:val="1"/>
                <w:sz w:val="22"/>
                <w:lang w:val="en-US" w:eastAsia="en-GB" w:bidi="ar-SA"/>
              </w:rPr>
              <w:t>Before they begin to prioritise, s</w:t>
            </w:r>
            <w:r w:rsidR="00186A17" w:rsidRPr="00AD5EC5">
              <w:rPr>
                <w:rFonts w:ascii="Gadugi" w:hAnsi="Gadugi" w:cs="Calibri"/>
                <w:color w:val="000000" w:themeColor="text1"/>
                <w:kern w:val="1"/>
                <w:sz w:val="22"/>
                <w:lang w:val="en-US" w:eastAsia="en-GB" w:bidi="ar-SA"/>
              </w:rPr>
              <w:t xml:space="preserve">tudents might make statements like </w:t>
            </w:r>
            <w:r w:rsidR="00661CA8" w:rsidRPr="00AD5EC5">
              <w:rPr>
                <w:rFonts w:ascii="Gadugi" w:hAnsi="Gadugi" w:cs="Calibri"/>
                <w:color w:val="000000" w:themeColor="text1"/>
                <w:kern w:val="1"/>
                <w:sz w:val="22"/>
                <w:lang w:val="en-US" w:eastAsia="en-GB" w:bidi="ar-SA"/>
              </w:rPr>
              <w:t xml:space="preserve">‘Icebergs </w:t>
            </w:r>
            <w:r w:rsidR="00A322AC" w:rsidRPr="00AD5EC5">
              <w:rPr>
                <w:rFonts w:ascii="Gadugi" w:hAnsi="Gadugi" w:cs="Calibri"/>
                <w:color w:val="000000" w:themeColor="text1"/>
                <w:kern w:val="1"/>
                <w:sz w:val="22"/>
                <w:lang w:val="en-US" w:eastAsia="en-GB" w:bidi="ar-SA"/>
              </w:rPr>
              <w:t>are large chunks of ice that break off from glaciers.</w:t>
            </w:r>
            <w:r w:rsidR="00661CA8" w:rsidRPr="00AD5EC5">
              <w:rPr>
                <w:rFonts w:ascii="Gadugi" w:hAnsi="Gadugi" w:cs="Calibri"/>
                <w:color w:val="000000" w:themeColor="text1"/>
                <w:kern w:val="1"/>
                <w:sz w:val="22"/>
                <w:lang w:val="en-US" w:eastAsia="en-GB" w:bidi="ar-SA"/>
              </w:rPr>
              <w:t xml:space="preserve">’ The teacher </w:t>
            </w:r>
            <w:r w:rsidR="00D11DBB">
              <w:rPr>
                <w:rFonts w:ascii="Gadugi" w:hAnsi="Gadugi" w:cs="Calibri"/>
                <w:color w:val="000000" w:themeColor="text1"/>
                <w:kern w:val="1"/>
                <w:sz w:val="22"/>
                <w:lang w:val="en-US" w:eastAsia="en-GB" w:bidi="ar-SA"/>
              </w:rPr>
              <w:t>could</w:t>
            </w:r>
            <w:r w:rsidR="00661CA8" w:rsidRPr="00AD5EC5">
              <w:rPr>
                <w:rFonts w:ascii="Gadugi" w:hAnsi="Gadugi" w:cs="Calibri"/>
                <w:color w:val="000000" w:themeColor="text1"/>
                <w:kern w:val="1"/>
                <w:sz w:val="22"/>
                <w:lang w:val="en-US" w:eastAsia="en-GB" w:bidi="ar-SA"/>
              </w:rPr>
              <w:t xml:space="preserve"> ask if everyone knows what a glacier is (closed question). If the children are unsure th</w:t>
            </w:r>
            <w:r w:rsidR="00D11DBB">
              <w:rPr>
                <w:rFonts w:ascii="Gadugi" w:hAnsi="Gadugi" w:cs="Calibri"/>
                <w:color w:val="000000" w:themeColor="text1"/>
                <w:kern w:val="1"/>
                <w:sz w:val="22"/>
                <w:lang w:val="en-US" w:eastAsia="en-GB" w:bidi="ar-SA"/>
              </w:rPr>
              <w:t>en another question is composed and</w:t>
            </w:r>
            <w:r w:rsidR="00661CA8" w:rsidRPr="00AD5EC5">
              <w:rPr>
                <w:rFonts w:ascii="Gadugi" w:hAnsi="Gadugi" w:cs="Calibri"/>
                <w:color w:val="000000" w:themeColor="text1"/>
                <w:kern w:val="1"/>
                <w:sz w:val="22"/>
                <w:lang w:val="en-US" w:eastAsia="en-GB" w:bidi="ar-SA"/>
              </w:rPr>
              <w:t xml:space="preserve"> added </w:t>
            </w:r>
            <w:r w:rsidR="00D11DBB">
              <w:rPr>
                <w:rFonts w:ascii="Gadugi" w:hAnsi="Gadugi" w:cs="Calibri"/>
                <w:color w:val="000000" w:themeColor="text1"/>
                <w:kern w:val="1"/>
                <w:sz w:val="22"/>
                <w:lang w:val="en-US" w:eastAsia="en-GB" w:bidi="ar-SA"/>
              </w:rPr>
              <w:t xml:space="preserve">to the </w:t>
            </w:r>
            <w:r w:rsidR="00661CA8" w:rsidRPr="00AD5EC5">
              <w:rPr>
                <w:rFonts w:ascii="Gadugi" w:hAnsi="Gadugi" w:cs="Calibri"/>
                <w:color w:val="000000" w:themeColor="text1"/>
                <w:kern w:val="1"/>
                <w:sz w:val="22"/>
                <w:lang w:val="en-US" w:eastAsia="en-GB" w:bidi="ar-SA"/>
              </w:rPr>
              <w:t>other question</w:t>
            </w:r>
            <w:r w:rsidR="00D11DBB">
              <w:rPr>
                <w:rFonts w:ascii="Gadugi" w:hAnsi="Gadugi" w:cs="Calibri"/>
                <w:color w:val="000000" w:themeColor="text1"/>
                <w:kern w:val="1"/>
                <w:sz w:val="22"/>
                <w:lang w:val="en-US" w:eastAsia="en-GB" w:bidi="ar-SA"/>
              </w:rPr>
              <w:t xml:space="preserve">s - </w:t>
            </w:r>
            <w:r w:rsidR="00661CA8" w:rsidRPr="00AD5EC5">
              <w:rPr>
                <w:rFonts w:ascii="Gadugi" w:hAnsi="Gadugi" w:cs="Calibri"/>
                <w:color w:val="000000" w:themeColor="text1"/>
                <w:kern w:val="1"/>
                <w:sz w:val="22"/>
                <w:lang w:val="en-US" w:eastAsia="en-GB" w:bidi="ar-SA"/>
              </w:rPr>
              <w:t>What is a glacier?</w:t>
            </w:r>
          </w:p>
          <w:p w14:paraId="4C101126" w14:textId="77777777" w:rsidR="00843290" w:rsidRDefault="00B53D54" w:rsidP="00D11DBB">
            <w:pPr>
              <w:pStyle w:val="ListParagraph"/>
              <w:numPr>
                <w:ilvl w:val="0"/>
                <w:numId w:val="31"/>
              </w:numPr>
              <w:autoSpaceDE w:val="0"/>
              <w:autoSpaceDN w:val="0"/>
              <w:adjustRightInd w:val="0"/>
              <w:rPr>
                <w:rFonts w:ascii="Gadugi" w:hAnsi="Gadugi" w:cs="Calibri"/>
                <w:color w:val="000000" w:themeColor="text1"/>
                <w:kern w:val="1"/>
                <w:sz w:val="22"/>
                <w:lang w:val="en-US" w:eastAsia="en-GB" w:bidi="ar-SA"/>
              </w:rPr>
            </w:pPr>
            <w:r w:rsidRPr="00D11DBB">
              <w:rPr>
                <w:rFonts w:ascii="Gadugi" w:hAnsi="Gadugi" w:cs="Calibri"/>
                <w:color w:val="000000" w:themeColor="text1"/>
                <w:kern w:val="1"/>
                <w:sz w:val="22"/>
                <w:lang w:val="en-US" w:eastAsia="en-GB" w:bidi="ar-SA"/>
              </w:rPr>
              <w:t>If students start stating facts such as ‘</w:t>
            </w:r>
            <w:r w:rsidR="00A322AC" w:rsidRPr="00D11DBB">
              <w:rPr>
                <w:rFonts w:ascii="Gadugi" w:hAnsi="Gadugi" w:cs="Calibri"/>
                <w:color w:val="000000" w:themeColor="text1"/>
                <w:kern w:val="1"/>
                <w:sz w:val="22"/>
                <w:lang w:val="en-US" w:eastAsia="en-GB" w:bidi="ar-SA"/>
              </w:rPr>
              <w:t>Most icebergs in the Northern Hemisphere break off from</w:t>
            </w:r>
            <w:r w:rsidR="00516E33" w:rsidRPr="00D11DBB">
              <w:rPr>
                <w:rFonts w:ascii="Gadugi" w:hAnsi="Gadugi" w:cs="Calibri"/>
                <w:color w:val="000000" w:themeColor="text1"/>
                <w:kern w:val="1"/>
                <w:sz w:val="22"/>
                <w:lang w:val="en-US" w:eastAsia="en-GB" w:bidi="ar-SA"/>
              </w:rPr>
              <w:t xml:space="preserve"> glaciers in Greenland’ the teacher should encourage students to turn it into a question.</w:t>
            </w:r>
          </w:p>
          <w:p w14:paraId="2A69833E" w14:textId="77777777" w:rsidR="00843290" w:rsidRDefault="00843290" w:rsidP="00843290">
            <w:pPr>
              <w:autoSpaceDE w:val="0"/>
              <w:autoSpaceDN w:val="0"/>
              <w:adjustRightInd w:val="0"/>
              <w:rPr>
                <w:rFonts w:ascii="Gadugi" w:hAnsi="Gadugi" w:cs="Calibri"/>
                <w:color w:val="000000" w:themeColor="text1"/>
                <w:kern w:val="1"/>
                <w:sz w:val="22"/>
                <w:lang w:val="en-US" w:eastAsia="en-GB" w:bidi="ar-SA"/>
              </w:rPr>
            </w:pPr>
          </w:p>
          <w:p w14:paraId="2361DC8F" w14:textId="77725E4D" w:rsidR="003F277F" w:rsidRPr="00843290" w:rsidRDefault="00843290" w:rsidP="00843290">
            <w:pPr>
              <w:autoSpaceDE w:val="0"/>
              <w:autoSpaceDN w:val="0"/>
              <w:adjustRightInd w:val="0"/>
              <w:rPr>
                <w:rFonts w:ascii="Gadugi" w:hAnsi="Gadugi" w:cs="Calibri"/>
                <w:color w:val="000000" w:themeColor="text1"/>
                <w:kern w:val="1"/>
                <w:sz w:val="22"/>
                <w:lang w:val="en-US" w:eastAsia="en-GB" w:bidi="ar-SA"/>
              </w:rPr>
            </w:pPr>
            <w:r w:rsidRPr="00C35BC1">
              <w:rPr>
                <w:rFonts w:ascii="Gadugi" w:hAnsi="Gadugi" w:cs="Calibri"/>
                <w:b/>
                <w:bCs/>
                <w:color w:val="000000" w:themeColor="text1"/>
                <w:kern w:val="1"/>
                <w:sz w:val="22"/>
                <w:lang w:val="en-US" w:eastAsia="en-GB" w:bidi="ar-SA"/>
              </w:rPr>
              <w:t>Example</w:t>
            </w:r>
            <w:r>
              <w:rPr>
                <w:rFonts w:ascii="Gadugi" w:hAnsi="Gadugi" w:cs="Calibri"/>
                <w:color w:val="000000" w:themeColor="text1"/>
                <w:kern w:val="1"/>
                <w:sz w:val="22"/>
                <w:lang w:val="en-US" w:eastAsia="en-GB" w:bidi="ar-SA"/>
              </w:rPr>
              <w:t xml:space="preserve"> of prioritising the questions from </w:t>
            </w:r>
            <w:r w:rsidR="006A685E">
              <w:rPr>
                <w:rFonts w:ascii="Gadugi" w:hAnsi="Gadugi" w:cs="Calibri"/>
                <w:color w:val="000000" w:themeColor="text1"/>
                <w:kern w:val="1"/>
                <w:sz w:val="22"/>
                <w:lang w:val="en-US" w:eastAsia="en-GB" w:bidi="ar-SA"/>
              </w:rPr>
              <w:t xml:space="preserve">more general to specific. </w:t>
            </w:r>
            <w:r w:rsidR="00516E33" w:rsidRPr="00843290">
              <w:rPr>
                <w:rFonts w:ascii="Gadugi" w:hAnsi="Gadugi" w:cs="Calibri"/>
                <w:color w:val="000000" w:themeColor="text1"/>
                <w:kern w:val="1"/>
                <w:sz w:val="22"/>
                <w:lang w:val="en-US" w:eastAsia="en-GB" w:bidi="ar-SA"/>
              </w:rPr>
              <w:t xml:space="preserve"> </w:t>
            </w:r>
          </w:p>
          <w:p w14:paraId="44282406" w14:textId="72ECBD82" w:rsidR="00F45C0A" w:rsidRPr="0060701A" w:rsidRDefault="00F45C0A" w:rsidP="00D82B4C">
            <w:pPr>
              <w:autoSpaceDE w:val="0"/>
              <w:autoSpaceDN w:val="0"/>
              <w:adjustRightInd w:val="0"/>
              <w:rPr>
                <w:rFonts w:cs="Calibri"/>
                <w:color w:val="000000" w:themeColor="text1"/>
                <w:kern w:val="1"/>
                <w:lang w:val="en-US" w:eastAsia="en-GB" w:bidi="ar-SA"/>
              </w:rPr>
            </w:pPr>
          </w:p>
          <w:p w14:paraId="2AC9758B" w14:textId="565D180B" w:rsidR="00516E33" w:rsidRPr="003E4082" w:rsidRDefault="00F45C0A" w:rsidP="00F45C0A">
            <w:pPr>
              <w:autoSpaceDE w:val="0"/>
              <w:autoSpaceDN w:val="0"/>
              <w:adjustRightInd w:val="0"/>
              <w:ind w:left="720"/>
              <w:rPr>
                <w:rFonts w:ascii="Gadugi" w:hAnsi="Gadugi" w:cs="Calibri"/>
                <w:color w:val="000000" w:themeColor="text1"/>
                <w:kern w:val="1"/>
                <w:sz w:val="22"/>
                <w:lang w:val="en-US" w:eastAsia="en-GB" w:bidi="ar-SA"/>
              </w:rPr>
            </w:pPr>
            <w:r w:rsidRPr="003E4082">
              <w:rPr>
                <w:rFonts w:ascii="Gadugi" w:hAnsi="Gadugi" w:cs="Calibri"/>
                <w:noProof/>
                <w:color w:val="000000" w:themeColor="text1"/>
                <w:kern w:val="1"/>
                <w:sz w:val="22"/>
                <w:lang w:eastAsia="en-GB" w:bidi="ar-SA"/>
              </w:rPr>
              <mc:AlternateContent>
                <mc:Choice Requires="wps">
                  <w:drawing>
                    <wp:anchor distT="0" distB="0" distL="114300" distR="114300" simplePos="0" relativeHeight="252326912" behindDoc="0" locked="0" layoutInCell="1" allowOverlap="1" wp14:anchorId="7298585E" wp14:editId="16385323">
                      <wp:simplePos x="0" y="0"/>
                      <wp:positionH relativeFrom="column">
                        <wp:posOffset>3466018</wp:posOffset>
                      </wp:positionH>
                      <wp:positionV relativeFrom="paragraph">
                        <wp:posOffset>27408</wp:posOffset>
                      </wp:positionV>
                      <wp:extent cx="281354" cy="815926"/>
                      <wp:effectExtent l="19050" t="0" r="23495" b="41910"/>
                      <wp:wrapNone/>
                      <wp:docPr id="75" name="Arrow: Down 75"/>
                      <wp:cNvGraphicFramePr/>
                      <a:graphic xmlns:a="http://schemas.openxmlformats.org/drawingml/2006/main">
                        <a:graphicData uri="http://schemas.microsoft.com/office/word/2010/wordprocessingShape">
                          <wps:wsp>
                            <wps:cNvSpPr/>
                            <wps:spPr>
                              <a:xfrm>
                                <a:off x="0" y="0"/>
                                <a:ext cx="281354" cy="815926"/>
                              </a:xfrm>
                              <a:prstGeom prst="downArrow">
                                <a:avLst/>
                              </a:prstGeom>
                              <a:solidFill>
                                <a:srgbClr val="ED7D31">
                                  <a:lumMod val="20000"/>
                                  <a:lumOff val="80000"/>
                                </a:srgbClr>
                              </a:solid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shape w14:anchorId="2353F711" id="Arrow: Down 75" o:spid="_x0000_s1026" type="#_x0000_t67" style="position:absolute;margin-left:272.9pt;margin-top:2.15pt;width:22.15pt;height:64.25pt;z-index:25232691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wQdxmwIAAEYFAAAOAAAAZHJzL2Uyb0RvYy54bWysVFtv2jAUfp+0/2D5fQ1QKDRqqFBZp0ld&#10;W6md+mwch0TybbYhsF+/z06gtN3TNB6Cz8Xn8p3v+Op6pyTZCucbows6PBtQIjQ3ZaPXBf35fPtl&#10;RokPTJdMGi0KuheeXs8/f7pqbS5GpjayFI4giPZ5awtah2DzLPO8For5M2OFhrEyTrEA0a2z0rEW&#10;0ZXMRoPBRdYaV1pnuPAe2mVnpPMUv6oEDw9V5UUgsqCoLaSvS99V/GbzK5avHbN1w/sy2D9UoVij&#10;kfQYaskCIxvXfAilGu6MN1U440ZlpqoaLlIP6GY4eNfNU82sSL0AHG+PMPn/F5bfbx8dacqCTieU&#10;aKYwo4Vzps3J0rSaQAuIWutzeD7ZR9dLHsfY765yKv6jE7JLsO6PsIpdIBzK0Wx4PhlTwmGaDSeX&#10;o4sYM3u9bJ0P34RRJB4KWiJxqiEhyrZ3PnT+B7+Y0BvZlLeNlElw69WNdGTLMOavy+nyfJjuyo36&#10;YcpODbYM+nlDDVZ06tlBjXp8FybV9ia+1KQFu0dTRCCcgaeVZAFHZYGc12tKmFxjAXhwKfGb237v&#10;j8WBumjvGdBQIpkPMACv9OtBeXM1drxkvu5qTaboxnLVBOyNbBQgPb0tdbSKxPwetzi8blzxtDLl&#10;HhN3plsFb/ltgyR3qOWROXAfHWKfwwM+lTRo2/QnSmrjfv9NH/1BSVgpabFLgOTXhjmBFr9rkPVy&#10;OB7H5UvCeDIdQXCnltWpRW/UjcEch3g5LE/H6B/k4Vg5o16w9ouYFSamOXJ34PfCTeh2HA8HF4tF&#10;csPCWRbu9JPlMXjEKcL7vHthzvbUCxjMvTnsHcvfka/zjTe1WWyCqZrEzFdcQZ0oYFkTifqHJb4G&#10;p3Lyen3+5n8AAAD//wMAUEsDBBQABgAIAAAAIQBqhiB03gAAAAkBAAAPAAAAZHJzL2Rvd25yZXYu&#10;eG1sTI9PT4QwEMXvJn6HZky8ue3+gSBSNmr0uCaLG8+FViDSKdJ2QT+940mPL+/Ne78p9osd2NlM&#10;vncoYb0SwAw2TvfYSji9Pt9kwHxQqNXg0Ej4Mh725eVFoXLtZjyacxVaRiXocyWhC2HMOfdNZ6zy&#10;KzcaJO/dTVYFklPL9aRmKrcD3wiRcqt6pIVOjeaxM81HFS1hiKf5oRptzL4/D2+xPsU0PbxIeX21&#10;3N8BC2YJf2H4xacbKImpdhG1Z4OEZJcQepCw2wIjP7kVa2A1BbebDHhZ8P8flD8AAAD//wMAUEsB&#10;Ai0AFAAGAAgAAAAhALaDOJL+AAAA4QEAABMAAAAAAAAAAAAAAAAAAAAAAFtDb250ZW50X1R5cGVz&#10;XS54bWxQSwECLQAUAAYACAAAACEAOP0h/9YAAACUAQAACwAAAAAAAAAAAAAAAAAvAQAAX3JlbHMv&#10;LnJlbHNQSwECLQAUAAYACAAAACEApsEHcZsCAABGBQAADgAAAAAAAAAAAAAAAAAuAgAAZHJzL2Uy&#10;b0RvYy54bWxQSwECLQAUAAYACAAAACEAaoYgdN4AAAAJAQAADwAAAAAAAAAAAAAAAAD1BAAAZHJz&#10;L2Rvd25yZXYueG1sUEsFBgAAAAAEAAQA8wAAAAAGAAAAAA==&#10;" adj="17876" fillcolor="#fbe5d6" strokecolor="windowText" strokeweight="1pt"/>
                  </w:pict>
                </mc:Fallback>
              </mc:AlternateContent>
            </w:r>
            <w:r w:rsidRPr="003E4082">
              <w:rPr>
                <w:rFonts w:ascii="Gadugi" w:hAnsi="Gadugi" w:cs="Calibri"/>
                <w:noProof/>
                <w:color w:val="000000" w:themeColor="text1"/>
                <w:kern w:val="1"/>
                <w:sz w:val="22"/>
                <w:lang w:eastAsia="en-GB" w:bidi="ar-SA"/>
              </w:rPr>
              <mc:AlternateContent>
                <mc:Choice Requires="wps">
                  <w:drawing>
                    <wp:anchor distT="0" distB="0" distL="114300" distR="114300" simplePos="0" relativeHeight="252324864" behindDoc="0" locked="0" layoutInCell="1" allowOverlap="1" wp14:anchorId="1EF6A5DC" wp14:editId="460C458E">
                      <wp:simplePos x="0" y="0"/>
                      <wp:positionH relativeFrom="column">
                        <wp:posOffset>100574</wp:posOffset>
                      </wp:positionH>
                      <wp:positionV relativeFrom="paragraph">
                        <wp:posOffset>49042</wp:posOffset>
                      </wp:positionV>
                      <wp:extent cx="281354" cy="815926"/>
                      <wp:effectExtent l="19050" t="0" r="23495" b="41910"/>
                      <wp:wrapNone/>
                      <wp:docPr id="74" name="Arrow: Down 74"/>
                      <wp:cNvGraphicFramePr/>
                      <a:graphic xmlns:a="http://schemas.openxmlformats.org/drawingml/2006/main">
                        <a:graphicData uri="http://schemas.microsoft.com/office/word/2010/wordprocessingShape">
                          <wps:wsp>
                            <wps:cNvSpPr/>
                            <wps:spPr>
                              <a:xfrm>
                                <a:off x="0" y="0"/>
                                <a:ext cx="281354" cy="815926"/>
                              </a:xfrm>
                              <a:prstGeom prst="downArrow">
                                <a:avLst/>
                              </a:prstGeom>
                              <a:solidFill>
                                <a:schemeClr val="accent2">
                                  <a:lumMod val="20000"/>
                                  <a:lumOff val="80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shape w14:anchorId="2B4FF5AC" id="Arrow: Down 74" o:spid="_x0000_s1026" type="#_x0000_t67" style="position:absolute;margin-left:7.9pt;margin-top:3.85pt;width:22.15pt;height:64.25pt;z-index:25232486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Z2Q6qgIAAPMFAAAOAAAAZHJzL2Uyb0RvYy54bWysVG1P2zAQ/j5p/8Hy95Gma6FEpKgCMU1i&#10;UAETn41jk0i2z7Pdpt2v39l5oWNsk6Z9Sex7ee7u8d2dne+0IlvhfAOmpPnRhBJhOFSNeS7p14er&#10;DwtKfGCmYgqMKOleeHq+fP/urLWFmEINqhKOIIjxRWtLWodgiyzzvBaa+SOwwqBSgtMs4NU9Z5Vj&#10;LaJrlU0nk+OsBVdZB1x4j9LLTkmXCV9KwcOtlF4EokqKuYX0den7FL/Z8owVz47ZuuF9GuwfstCs&#10;MRh0hLpkgZGNa36B0g134EGGIw46AykbLlINWE0+eVXNfc2sSLUgOd6ONPn/B8tvtmtHmqqkJzNK&#10;DNP4RivnoC3IJbSGoBQpaq0v0PLerl1/83iM9e6k0/GPlZBdonU/0ip2gXAUThf5xzmic1Qt8vnp&#10;9DhiZi/O1vnwSYAm8VDSCgOnHBKjbHvtQ2c/2MWAHlRTXTVKpUtsF3GhHNkyfGjGuTBhmtzVRn+B&#10;qpNjw0z6J0cxNkYnXgxiTCk1XkRKCf4URJm/xQ27vK/swBFBo2cWOexYS6ewVyLiKXMnJD5A5Ckl&#10;PGZwWEveqWpWiU48/23OCTAiSyRnxO4B3uJpyLm3j64iTc7oPPlTYt3TjB4pMpgwOuvGgHsLQIUx&#10;cmc/kNRRE1l6gmqP7emgm1tv+VWDLXLNfFgzh4OKI43LJ9ziRypoSwr9iZIa3Pe35NEe5we1lLQ4&#10;+CX13zbMCUrUZ4OTdZrPZnFTpMtsfjLFizvUPB1qzEZfALZcjmvO8nSM9kENR+lAP+KOWsWoqGKG&#10;Y+yS8uCGy0XoFhJuOS5Wq2SG28GycG3uLY/gkdXY/Q+7R+ZsPycBB+wGhiXBileT0tlGTwOrTQDZ&#10;pDF64bXnGzdLavZ+C8bVdXhPVi+7evkDAAD//wMAUEsDBBQABgAIAAAAIQDK37aB3QAAAAcBAAAP&#10;AAAAZHJzL2Rvd25yZXYueG1sTI7NTsMwEITvSLyDtUjcqNMi0pLGqVAlEBdADUjt0bWXJCJeR7GT&#10;pjw9ywmO86OZL99MrhUj9qHxpGA+S0AgGW8bqhR8vD/erECEqMnq1hMqOGOATXF5kevM+hPtcCxj&#10;JXiEQqYV1DF2mZTB1Oh0mPkOibNP3zsdWfaVtL0+8bhr5SJJUul0Q/xQ6w63NZqvcnAK3oaX7f68&#10;L5/Cavdtnsf7V3MIg1LXV9PDGkTEKf6V4Ref0aFgpqMfyAbRsr5j8qhguQTBcZrMQRzZvk0XIItc&#10;/ucvfgAAAP//AwBQSwECLQAUAAYACAAAACEAtoM4kv4AAADhAQAAEwAAAAAAAAAAAAAAAAAAAAAA&#10;W0NvbnRlbnRfVHlwZXNdLnhtbFBLAQItABQABgAIAAAAIQA4/SH/1gAAAJQBAAALAAAAAAAAAAAA&#10;AAAAAC8BAABfcmVscy8ucmVsc1BLAQItABQABgAIAAAAIQATZ2Q6qgIAAPMFAAAOAAAAAAAAAAAA&#10;AAAAAC4CAABkcnMvZTJvRG9jLnhtbFBLAQItABQABgAIAAAAIQDK37aB3QAAAAcBAAAPAAAAAAAA&#10;AAAAAAAAAAQFAABkcnMvZG93bnJldi54bWxQSwUGAAAAAAQABADzAAAADgYAAAAA&#10;" adj="17876" fillcolor="#fbe4d5 [661]" strokecolor="black [3213]" strokeweight="1pt"/>
                  </w:pict>
                </mc:Fallback>
              </mc:AlternateContent>
            </w:r>
            <w:r w:rsidR="00821166" w:rsidRPr="003E4082">
              <w:rPr>
                <w:rFonts w:ascii="Gadugi" w:hAnsi="Gadugi" w:cs="Calibri"/>
                <w:color w:val="000000" w:themeColor="text1"/>
                <w:kern w:val="1"/>
                <w:sz w:val="22"/>
                <w:lang w:val="en-US" w:eastAsia="en-GB" w:bidi="ar-SA"/>
              </w:rPr>
              <w:t>What is happening here?</w:t>
            </w:r>
          </w:p>
          <w:p w14:paraId="1CAF6AD8" w14:textId="54B8F35D" w:rsidR="00821166" w:rsidRPr="003E4082" w:rsidRDefault="00821166" w:rsidP="00F45C0A">
            <w:pPr>
              <w:autoSpaceDE w:val="0"/>
              <w:autoSpaceDN w:val="0"/>
              <w:adjustRightInd w:val="0"/>
              <w:ind w:left="720"/>
              <w:rPr>
                <w:rFonts w:ascii="Gadugi" w:hAnsi="Gadugi" w:cs="Calibri"/>
                <w:color w:val="000000" w:themeColor="text1"/>
                <w:kern w:val="1"/>
                <w:sz w:val="22"/>
                <w:lang w:val="en-US" w:eastAsia="en-GB" w:bidi="ar-SA"/>
              </w:rPr>
            </w:pPr>
            <w:r w:rsidRPr="003E4082">
              <w:rPr>
                <w:rFonts w:ascii="Gadugi" w:hAnsi="Gadugi" w:cs="Calibri"/>
                <w:color w:val="000000" w:themeColor="text1"/>
                <w:kern w:val="1"/>
                <w:sz w:val="22"/>
                <w:lang w:val="en-US" w:eastAsia="en-GB" w:bidi="ar-SA"/>
              </w:rPr>
              <w:t>Has the ice been cut?</w:t>
            </w:r>
            <w:r w:rsidR="00F45C0A" w:rsidRPr="003E4082">
              <w:rPr>
                <w:rFonts w:ascii="Gadugi" w:hAnsi="Gadugi" w:cs="Calibri"/>
                <w:noProof/>
                <w:color w:val="000000" w:themeColor="text1"/>
                <w:kern w:val="1"/>
                <w:sz w:val="22"/>
                <w:lang w:val="en-US" w:eastAsia="en-GB" w:bidi="ar-SA"/>
              </w:rPr>
              <w:t xml:space="preserve"> </w:t>
            </w:r>
          </w:p>
          <w:p w14:paraId="18145D86" w14:textId="4395A7D3" w:rsidR="00821166" w:rsidRPr="003E4082" w:rsidRDefault="00821166" w:rsidP="00F45C0A">
            <w:pPr>
              <w:autoSpaceDE w:val="0"/>
              <w:autoSpaceDN w:val="0"/>
              <w:adjustRightInd w:val="0"/>
              <w:ind w:left="720"/>
              <w:rPr>
                <w:rFonts w:ascii="Gadugi" w:hAnsi="Gadugi" w:cs="Calibri"/>
                <w:color w:val="000000" w:themeColor="text1"/>
                <w:kern w:val="1"/>
                <w:sz w:val="22"/>
                <w:lang w:val="en-US" w:eastAsia="en-GB" w:bidi="ar-SA"/>
              </w:rPr>
            </w:pPr>
            <w:r w:rsidRPr="003E4082">
              <w:rPr>
                <w:rFonts w:ascii="Gadugi" w:hAnsi="Gadugi" w:cs="Calibri"/>
                <w:color w:val="000000" w:themeColor="text1"/>
                <w:kern w:val="1"/>
                <w:sz w:val="22"/>
                <w:lang w:val="en-US" w:eastAsia="en-GB" w:bidi="ar-SA"/>
              </w:rPr>
              <w:t xml:space="preserve">Why is there a huge gap in the middle? </w:t>
            </w:r>
            <w:r w:rsidR="00F45C0A" w:rsidRPr="003E4082">
              <w:rPr>
                <w:rFonts w:ascii="Gadugi" w:hAnsi="Gadugi" w:cs="Calibri"/>
                <w:color w:val="000000" w:themeColor="text1"/>
                <w:kern w:val="1"/>
                <w:sz w:val="22"/>
                <w:lang w:val="en-US" w:eastAsia="en-GB" w:bidi="ar-SA"/>
              </w:rPr>
              <w:t xml:space="preserve">                          </w:t>
            </w:r>
            <w:r w:rsidR="00F45C0A" w:rsidRPr="003E4082">
              <w:rPr>
                <w:rFonts w:ascii="Gadugi" w:hAnsi="Gadugi" w:cs="Calibri"/>
                <w:b/>
                <w:bCs/>
                <w:color w:val="000000" w:themeColor="text1"/>
                <w:kern w:val="1"/>
                <w:sz w:val="22"/>
                <w:lang w:val="en-US" w:eastAsia="en-GB" w:bidi="ar-SA"/>
              </w:rPr>
              <w:t>As the questions continue</w:t>
            </w:r>
            <w:r w:rsidR="003E4082">
              <w:rPr>
                <w:rFonts w:ascii="Gadugi" w:hAnsi="Gadugi" w:cs="Calibri"/>
                <w:b/>
                <w:bCs/>
                <w:color w:val="000000" w:themeColor="text1"/>
                <w:kern w:val="1"/>
                <w:sz w:val="22"/>
                <w:lang w:val="en-US" w:eastAsia="en-GB" w:bidi="ar-SA"/>
              </w:rPr>
              <w:t>,</w:t>
            </w:r>
            <w:r w:rsidR="00F45C0A" w:rsidRPr="003E4082">
              <w:rPr>
                <w:rFonts w:ascii="Gadugi" w:hAnsi="Gadugi" w:cs="Calibri"/>
                <w:b/>
                <w:bCs/>
                <w:color w:val="000000" w:themeColor="text1"/>
                <w:kern w:val="1"/>
                <w:sz w:val="22"/>
                <w:lang w:val="en-US" w:eastAsia="en-GB" w:bidi="ar-SA"/>
              </w:rPr>
              <w:t xml:space="preserve"> they</w:t>
            </w:r>
          </w:p>
          <w:p w14:paraId="72AC22FF" w14:textId="71C8E8BE" w:rsidR="00F45C0A" w:rsidRPr="003E4082" w:rsidRDefault="00F45C0A" w:rsidP="00F45C0A">
            <w:pPr>
              <w:autoSpaceDE w:val="0"/>
              <w:autoSpaceDN w:val="0"/>
              <w:adjustRightInd w:val="0"/>
              <w:ind w:left="720"/>
              <w:rPr>
                <w:rFonts w:ascii="Gadugi" w:hAnsi="Gadugi" w:cs="Calibri"/>
                <w:color w:val="000000" w:themeColor="text1"/>
                <w:kern w:val="1"/>
                <w:sz w:val="22"/>
                <w:lang w:val="en-US" w:eastAsia="en-GB" w:bidi="ar-SA"/>
              </w:rPr>
            </w:pPr>
            <w:r w:rsidRPr="003E4082">
              <w:rPr>
                <w:rFonts w:ascii="Gadugi" w:hAnsi="Gadugi" w:cs="Calibri"/>
                <w:color w:val="000000" w:themeColor="text1"/>
                <w:kern w:val="1"/>
                <w:sz w:val="22"/>
                <w:lang w:val="en-US" w:eastAsia="en-GB" w:bidi="ar-SA"/>
              </w:rPr>
              <w:t xml:space="preserve">How long will it take for the icebergs to melt?                 </w:t>
            </w:r>
            <w:r w:rsidRPr="003E4082">
              <w:rPr>
                <w:rFonts w:ascii="Gadugi" w:hAnsi="Gadugi" w:cs="Calibri"/>
                <w:b/>
                <w:bCs/>
                <w:color w:val="000000" w:themeColor="text1"/>
                <w:kern w:val="1"/>
                <w:sz w:val="22"/>
                <w:lang w:val="en-US" w:eastAsia="en-GB" w:bidi="ar-SA"/>
              </w:rPr>
              <w:t xml:space="preserve">become more specific &amp; </w:t>
            </w:r>
            <w:r w:rsidR="0060701A" w:rsidRPr="003E4082">
              <w:rPr>
                <w:rFonts w:ascii="Gadugi" w:hAnsi="Gadugi" w:cs="Calibri"/>
                <w:b/>
                <w:bCs/>
                <w:color w:val="000000" w:themeColor="text1"/>
                <w:kern w:val="1"/>
                <w:sz w:val="22"/>
                <w:lang w:val="en-US" w:eastAsia="en-GB" w:bidi="ar-SA"/>
              </w:rPr>
              <w:t>provide</w:t>
            </w:r>
          </w:p>
          <w:p w14:paraId="79A4E187" w14:textId="6A64217A" w:rsidR="00F45C0A" w:rsidRPr="003E4082" w:rsidRDefault="00F45C0A" w:rsidP="00F45C0A">
            <w:pPr>
              <w:autoSpaceDE w:val="0"/>
              <w:autoSpaceDN w:val="0"/>
              <w:adjustRightInd w:val="0"/>
              <w:ind w:left="720"/>
              <w:rPr>
                <w:rFonts w:ascii="Gadugi" w:hAnsi="Gadugi" w:cs="Calibri"/>
                <w:b/>
                <w:bCs/>
                <w:color w:val="000000" w:themeColor="text1"/>
                <w:kern w:val="1"/>
                <w:sz w:val="22"/>
                <w:lang w:val="en-US" w:eastAsia="en-GB" w:bidi="ar-SA"/>
              </w:rPr>
            </w:pPr>
            <w:r w:rsidRPr="003E4082">
              <w:rPr>
                <w:rFonts w:ascii="Gadugi" w:hAnsi="Gadugi" w:cs="Calibri"/>
                <w:color w:val="000000" w:themeColor="text1"/>
                <w:kern w:val="1"/>
                <w:sz w:val="22"/>
                <w:lang w:val="en-US" w:eastAsia="en-GB" w:bidi="ar-SA"/>
              </w:rPr>
              <w:t>How deep are the icebergs under the surface?</w:t>
            </w:r>
            <w:r w:rsidR="0060701A" w:rsidRPr="003E4082">
              <w:rPr>
                <w:rFonts w:ascii="Gadugi" w:hAnsi="Gadugi" w:cs="Calibri"/>
                <w:b/>
                <w:bCs/>
                <w:color w:val="000000" w:themeColor="text1"/>
                <w:kern w:val="1"/>
                <w:sz w:val="22"/>
                <w:lang w:val="en-US" w:eastAsia="en-GB" w:bidi="ar-SA"/>
              </w:rPr>
              <w:t xml:space="preserve">                more opportunities for discussion</w:t>
            </w:r>
          </w:p>
          <w:p w14:paraId="0CFDFE18" w14:textId="77777777" w:rsidR="00181862" w:rsidRDefault="00181862" w:rsidP="00D82B4C">
            <w:pPr>
              <w:autoSpaceDE w:val="0"/>
              <w:autoSpaceDN w:val="0"/>
              <w:adjustRightInd w:val="0"/>
              <w:rPr>
                <w:rFonts w:cs="Calibri"/>
                <w:b/>
                <w:bCs/>
                <w:color w:val="000000" w:themeColor="text1"/>
                <w:kern w:val="1"/>
                <w:lang w:val="en-US" w:eastAsia="en-GB" w:bidi="ar-SA"/>
              </w:rPr>
            </w:pPr>
          </w:p>
          <w:p w14:paraId="0D9A7692" w14:textId="081E49B3" w:rsidR="00181862" w:rsidRPr="0064381B" w:rsidRDefault="00181862" w:rsidP="00D82B4C">
            <w:pPr>
              <w:autoSpaceDE w:val="0"/>
              <w:autoSpaceDN w:val="0"/>
              <w:adjustRightInd w:val="0"/>
              <w:rPr>
                <w:rFonts w:cs="Calibri"/>
                <w:b/>
                <w:bCs/>
                <w:color w:val="000000" w:themeColor="text1"/>
                <w:kern w:val="1"/>
                <w:lang w:val="en-US" w:eastAsia="en-GB" w:bidi="ar-SA"/>
              </w:rPr>
            </w:pPr>
          </w:p>
        </w:tc>
      </w:tr>
    </w:tbl>
    <w:p w14:paraId="0D5C119F" w14:textId="2DA11538" w:rsidR="00F56C44" w:rsidRDefault="00F56C44" w:rsidP="00F56C44">
      <w:pPr>
        <w:spacing w:line="240" w:lineRule="auto"/>
        <w:rPr>
          <w:rFonts w:ascii="Gadugi" w:hAnsi="Gadugi" w:cstheme="minorHAnsi"/>
          <w:color w:val="212529"/>
          <w:sz w:val="22"/>
          <w:shd w:val="clear" w:color="auto" w:fill="FFFFFF"/>
        </w:rPr>
      </w:pPr>
    </w:p>
    <w:p w14:paraId="4D2C0113" w14:textId="77777777" w:rsidR="005C3CAE" w:rsidRDefault="005C3CAE" w:rsidP="00F56C44">
      <w:pPr>
        <w:spacing w:line="240" w:lineRule="auto"/>
        <w:rPr>
          <w:rFonts w:ascii="Gadugi" w:hAnsi="Gadugi" w:cstheme="minorHAnsi"/>
          <w:color w:val="212529"/>
          <w:sz w:val="22"/>
          <w:shd w:val="clear" w:color="auto" w:fill="FFFFFF"/>
        </w:rPr>
      </w:pPr>
    </w:p>
    <w:p w14:paraId="630014F9" w14:textId="28AE7D38" w:rsidR="00CC439E" w:rsidRDefault="00CC439E" w:rsidP="00AF5016">
      <w:pPr>
        <w:pStyle w:val="Heading1"/>
        <w:numPr>
          <w:ilvl w:val="0"/>
          <w:numId w:val="24"/>
        </w:numPr>
        <w:spacing w:line="240" w:lineRule="auto"/>
        <w:rPr>
          <w:b/>
          <w:bCs/>
          <w:sz w:val="26"/>
          <w:szCs w:val="26"/>
        </w:rPr>
      </w:pPr>
      <w:bookmarkStart w:id="27" w:name="_Hlk75883708"/>
      <w:r>
        <w:rPr>
          <w:noProof/>
        </w:rPr>
        <w:lastRenderedPageBreak/>
        <w:drawing>
          <wp:anchor distT="0" distB="0" distL="114300" distR="114300" simplePos="0" relativeHeight="252132352" behindDoc="0" locked="0" layoutInCell="1" allowOverlap="1" wp14:anchorId="15BC1B3A" wp14:editId="4DE89B64">
            <wp:simplePos x="0" y="0"/>
            <wp:positionH relativeFrom="column">
              <wp:posOffset>5332850</wp:posOffset>
            </wp:positionH>
            <wp:positionV relativeFrom="paragraph">
              <wp:posOffset>-222834</wp:posOffset>
            </wp:positionV>
            <wp:extent cx="533400" cy="292735"/>
            <wp:effectExtent l="0" t="0" r="0" b="0"/>
            <wp:wrapNone/>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533400" cy="292735"/>
                    </a:xfrm>
                    <a:prstGeom prst="rect">
                      <a:avLst/>
                    </a:prstGeom>
                    <a:noFill/>
                  </pic:spPr>
                </pic:pic>
              </a:graphicData>
            </a:graphic>
            <wp14:sizeRelH relativeFrom="margin">
              <wp14:pctWidth>0</wp14:pctWidth>
            </wp14:sizeRelH>
            <wp14:sizeRelV relativeFrom="margin">
              <wp14:pctHeight>0</wp14:pctHeight>
            </wp14:sizeRelV>
          </wp:anchor>
        </w:drawing>
      </w:r>
      <w:r w:rsidR="00780362">
        <w:rPr>
          <w:b/>
          <w:bCs/>
          <w:sz w:val="26"/>
          <w:szCs w:val="26"/>
        </w:rPr>
        <w:t xml:space="preserve">Linking QFT to </w:t>
      </w:r>
      <w:r>
        <w:rPr>
          <w:b/>
          <w:bCs/>
          <w:sz w:val="26"/>
          <w:szCs w:val="26"/>
        </w:rPr>
        <w:t>Inquiry-based learning</w:t>
      </w:r>
    </w:p>
    <w:bookmarkEnd w:id="27"/>
    <w:p w14:paraId="6671AD70" w14:textId="7A23030E" w:rsidR="00F56C44" w:rsidRDefault="00F56C44" w:rsidP="00F56C44">
      <w:r w:rsidRPr="00D31AFD">
        <w:rPr>
          <w:rFonts w:ascii="Gadugi" w:hAnsi="Gadugi"/>
          <w:sz w:val="22"/>
          <w:lang w:val="en-GB" w:eastAsia="ja-JP" w:bidi="ar-SA"/>
        </w:rPr>
        <w:t xml:space="preserve">Please </w:t>
      </w:r>
      <w:r w:rsidRPr="00D31AFD">
        <w:rPr>
          <w:rFonts w:ascii="Gadugi" w:hAnsi="Gadugi"/>
          <w:b/>
          <w:bCs/>
          <w:sz w:val="22"/>
          <w:u w:val="single"/>
          <w:lang w:val="en-GB" w:eastAsia="ja-JP" w:bidi="ar-SA"/>
        </w:rPr>
        <w:t>read</w:t>
      </w:r>
      <w:r w:rsidRPr="00D31AFD">
        <w:rPr>
          <w:rFonts w:ascii="Gadugi" w:hAnsi="Gadugi"/>
          <w:sz w:val="22"/>
          <w:lang w:val="en-GB" w:eastAsia="ja-JP" w:bidi="ar-SA"/>
        </w:rPr>
        <w:t xml:space="preserve"> the </w:t>
      </w:r>
      <w:r>
        <w:rPr>
          <w:rFonts w:ascii="Gadugi" w:hAnsi="Gadugi"/>
          <w:sz w:val="22"/>
          <w:lang w:val="en-GB" w:eastAsia="ja-JP" w:bidi="ar-SA"/>
        </w:rPr>
        <w:t>text a</w:t>
      </w:r>
      <w:r w:rsidR="00D41D16">
        <w:rPr>
          <w:rFonts w:ascii="Gadugi" w:hAnsi="Gadugi"/>
          <w:sz w:val="22"/>
          <w:lang w:val="en-GB" w:eastAsia="ja-JP" w:bidi="ar-SA"/>
        </w:rPr>
        <w:t>bout how students can use the question formulation technique to clarify the questions they are asking</w:t>
      </w:r>
      <w:r w:rsidR="00440505">
        <w:rPr>
          <w:rFonts w:ascii="Gadugi" w:hAnsi="Gadugi"/>
          <w:sz w:val="22"/>
          <w:lang w:val="en-GB" w:eastAsia="ja-JP" w:bidi="ar-SA"/>
        </w:rPr>
        <w:t xml:space="preserve"> during inquiry-based learning projects</w:t>
      </w:r>
      <w:r>
        <w:rPr>
          <w:rFonts w:ascii="Gadugi" w:hAnsi="Gadugi"/>
          <w:sz w:val="22"/>
          <w:lang w:val="en-GB" w:eastAsia="ja-JP" w:bidi="ar-SA"/>
        </w:rPr>
        <w:t xml:space="preserve">. </w:t>
      </w:r>
    </w:p>
    <w:p w14:paraId="1BCD7DB2" w14:textId="4C179112" w:rsidR="00EB3ACB" w:rsidRPr="00534F6D" w:rsidRDefault="00402E3A" w:rsidP="00534F6D">
      <w:pPr>
        <w:pBdr>
          <w:top w:val="single" w:sz="4" w:space="1" w:color="auto"/>
          <w:left w:val="single" w:sz="4" w:space="4" w:color="auto"/>
          <w:bottom w:val="single" w:sz="4" w:space="1" w:color="auto"/>
          <w:right w:val="single" w:sz="4" w:space="4" w:color="auto"/>
        </w:pBdr>
        <w:shd w:val="clear" w:color="auto" w:fill="FFF2CC" w:themeFill="accent4" w:themeFillTint="33"/>
        <w:rPr>
          <w:rFonts w:asciiTheme="majorHAnsi" w:hAnsiTheme="majorHAnsi" w:cstheme="majorHAnsi"/>
          <w:b/>
          <w:bCs/>
          <w:color w:val="0070C0"/>
          <w:sz w:val="28"/>
          <w:szCs w:val="28"/>
          <w:lang w:bidi="ar-SA"/>
        </w:rPr>
      </w:pPr>
      <w:bookmarkStart w:id="28" w:name="_Hlk75838368"/>
      <w:r>
        <w:rPr>
          <w:rFonts w:asciiTheme="majorHAnsi" w:hAnsiTheme="majorHAnsi" w:cstheme="majorHAnsi"/>
          <w:b/>
          <w:bCs/>
          <w:color w:val="0070C0"/>
          <w:sz w:val="28"/>
          <w:szCs w:val="28"/>
        </w:rPr>
        <w:t>Reading</w:t>
      </w:r>
      <w:r w:rsidR="00534F6D" w:rsidRPr="00534F6D">
        <w:rPr>
          <w:rFonts w:asciiTheme="majorHAnsi" w:hAnsiTheme="majorHAnsi" w:cstheme="majorHAnsi"/>
          <w:b/>
          <w:bCs/>
          <w:color w:val="0070C0"/>
          <w:sz w:val="28"/>
          <w:szCs w:val="28"/>
        </w:rPr>
        <w:t xml:space="preserve"> </w:t>
      </w:r>
      <w:r w:rsidR="004C7CBE">
        <w:rPr>
          <w:rFonts w:asciiTheme="majorHAnsi" w:hAnsiTheme="majorHAnsi" w:cstheme="majorHAnsi"/>
          <w:b/>
          <w:bCs/>
          <w:color w:val="0070C0"/>
          <w:sz w:val="28"/>
          <w:szCs w:val="28"/>
        </w:rPr>
        <w:t xml:space="preserve">- </w:t>
      </w:r>
      <w:r w:rsidR="00241DD2">
        <w:rPr>
          <w:rFonts w:asciiTheme="majorHAnsi" w:hAnsiTheme="majorHAnsi" w:cstheme="majorHAnsi"/>
          <w:b/>
          <w:bCs/>
          <w:color w:val="0070C0"/>
          <w:sz w:val="28"/>
          <w:szCs w:val="28"/>
        </w:rPr>
        <w:t>linking QFT with</w:t>
      </w:r>
      <w:r w:rsidR="00EB3ACB" w:rsidRPr="00534F6D">
        <w:rPr>
          <w:rFonts w:asciiTheme="majorHAnsi" w:hAnsiTheme="majorHAnsi" w:cstheme="majorHAnsi"/>
          <w:b/>
          <w:bCs/>
          <w:color w:val="0070C0"/>
          <w:sz w:val="28"/>
          <w:szCs w:val="28"/>
        </w:rPr>
        <w:t xml:space="preserve"> inquiry-based learning projects</w:t>
      </w:r>
    </w:p>
    <w:p w14:paraId="219E6972" w14:textId="77777777" w:rsidR="00EB3ACB" w:rsidRPr="00534F6D" w:rsidRDefault="00EB3ACB" w:rsidP="00534F6D">
      <w:pPr>
        <w:pBdr>
          <w:top w:val="single" w:sz="4" w:space="1" w:color="auto"/>
          <w:left w:val="single" w:sz="4" w:space="4" w:color="auto"/>
          <w:bottom w:val="single" w:sz="4" w:space="1" w:color="auto"/>
          <w:right w:val="single" w:sz="4" w:space="4" w:color="auto"/>
        </w:pBdr>
        <w:shd w:val="clear" w:color="auto" w:fill="FFF2CC" w:themeFill="accent4" w:themeFillTint="33"/>
        <w:rPr>
          <w:rFonts w:ascii="Gadugi" w:hAnsi="Gadugi"/>
          <w:sz w:val="22"/>
        </w:rPr>
      </w:pPr>
      <w:r w:rsidRPr="00534F6D">
        <w:rPr>
          <w:rFonts w:ascii="Gadugi" w:hAnsi="Gadugi"/>
          <w:sz w:val="22"/>
        </w:rPr>
        <w:t>Inquiry based projects focus on finding out about something, how to do something or how to create something. It is important to clarify, which subject, which lesson, which theme the project belongs to. There can be projects across more subjects and/or themes. This is good for seeing the connections between different subjects.</w:t>
      </w:r>
    </w:p>
    <w:p w14:paraId="553FF59B" w14:textId="0AD715BD" w:rsidR="00EB3ACB" w:rsidRPr="00534F6D" w:rsidRDefault="00EB3ACB" w:rsidP="00534F6D">
      <w:pPr>
        <w:pBdr>
          <w:top w:val="single" w:sz="4" w:space="1" w:color="auto"/>
          <w:left w:val="single" w:sz="4" w:space="4" w:color="auto"/>
          <w:bottom w:val="single" w:sz="4" w:space="1" w:color="auto"/>
          <w:right w:val="single" w:sz="4" w:space="4" w:color="auto"/>
        </w:pBdr>
        <w:shd w:val="clear" w:color="auto" w:fill="FFF2CC" w:themeFill="accent4" w:themeFillTint="33"/>
        <w:rPr>
          <w:rFonts w:ascii="Gadugi" w:hAnsi="Gadugi"/>
          <w:sz w:val="22"/>
        </w:rPr>
      </w:pPr>
      <w:r w:rsidRPr="00534F6D">
        <w:rPr>
          <w:rFonts w:ascii="Gadugi" w:hAnsi="Gadugi"/>
          <w:sz w:val="22"/>
        </w:rPr>
        <w:t xml:space="preserve">A main feature of such project is that at a certain point in the initial phase, students identify and form </w:t>
      </w:r>
      <w:r w:rsidRPr="00534F6D">
        <w:rPr>
          <w:rFonts w:ascii="Gadugi" w:hAnsi="Gadugi"/>
          <w:sz w:val="22"/>
          <w:u w:val="single"/>
        </w:rPr>
        <w:t xml:space="preserve">a question </w:t>
      </w:r>
      <w:r w:rsidRPr="00534F6D">
        <w:rPr>
          <w:rFonts w:ascii="Gadugi" w:hAnsi="Gadugi"/>
          <w:sz w:val="22"/>
        </w:rPr>
        <w:t xml:space="preserve">they want to find the answer for. </w:t>
      </w:r>
      <w:bookmarkStart w:id="29" w:name="_Hlk77330687"/>
      <w:r w:rsidRPr="00534F6D">
        <w:rPr>
          <w:rFonts w:ascii="Gadugi" w:hAnsi="Gadugi"/>
          <w:sz w:val="22"/>
        </w:rPr>
        <w:t xml:space="preserve">They can do this by </w:t>
      </w:r>
      <w:r w:rsidR="007777F7">
        <w:rPr>
          <w:rFonts w:ascii="Gadugi" w:hAnsi="Gadugi"/>
          <w:sz w:val="22"/>
        </w:rPr>
        <w:t>carrying out</w:t>
      </w:r>
      <w:r w:rsidRPr="00534F6D">
        <w:rPr>
          <w:rFonts w:ascii="Gadugi" w:hAnsi="Gadugi"/>
          <w:sz w:val="22"/>
        </w:rPr>
        <w:t xml:space="preserve"> online or offline research, an observation, an experiment, interviews, and so on.</w:t>
      </w:r>
    </w:p>
    <w:p w14:paraId="6E59E701" w14:textId="77777777" w:rsidR="00F377D1" w:rsidRDefault="00F377D1" w:rsidP="00F377D1">
      <w:pPr>
        <w:pBdr>
          <w:top w:val="single" w:sz="4" w:space="1" w:color="auto"/>
          <w:left w:val="single" w:sz="4" w:space="4" w:color="auto"/>
          <w:bottom w:val="single" w:sz="4" w:space="1" w:color="auto"/>
          <w:right w:val="single" w:sz="4" w:space="4" w:color="auto"/>
        </w:pBdr>
        <w:shd w:val="clear" w:color="auto" w:fill="FFF2CC" w:themeFill="accent4" w:themeFillTint="33"/>
        <w:rPr>
          <w:rFonts w:ascii="Gadugi" w:hAnsi="Gadugi"/>
          <w:sz w:val="22"/>
        </w:rPr>
      </w:pPr>
      <w:r w:rsidRPr="00534F6D">
        <w:rPr>
          <w:rFonts w:ascii="Gadugi" w:hAnsi="Gadugi"/>
          <w:sz w:val="22"/>
        </w:rPr>
        <w:t xml:space="preserve">Students should use the question formulation technique (explained </w:t>
      </w:r>
      <w:r>
        <w:rPr>
          <w:rFonts w:ascii="Gadugi" w:hAnsi="Gadugi"/>
          <w:sz w:val="22"/>
        </w:rPr>
        <w:t>previously</w:t>
      </w:r>
      <w:r w:rsidRPr="00534F6D">
        <w:rPr>
          <w:rFonts w:ascii="Gadugi" w:hAnsi="Gadugi"/>
          <w:sz w:val="22"/>
        </w:rPr>
        <w:t>) to clarify the questions they are asking.</w:t>
      </w:r>
    </w:p>
    <w:p w14:paraId="414834A6" w14:textId="11B11D0F" w:rsidR="004C7CBE" w:rsidRPr="00534F6D" w:rsidRDefault="00EB3ACB" w:rsidP="00534F6D">
      <w:pPr>
        <w:pBdr>
          <w:top w:val="single" w:sz="4" w:space="1" w:color="auto"/>
          <w:left w:val="single" w:sz="4" w:space="4" w:color="auto"/>
          <w:bottom w:val="single" w:sz="4" w:space="1" w:color="auto"/>
          <w:right w:val="single" w:sz="4" w:space="4" w:color="auto"/>
        </w:pBdr>
        <w:shd w:val="clear" w:color="auto" w:fill="FFF2CC" w:themeFill="accent4" w:themeFillTint="33"/>
        <w:rPr>
          <w:rFonts w:ascii="Gadugi" w:hAnsi="Gadugi"/>
          <w:sz w:val="22"/>
        </w:rPr>
      </w:pPr>
      <w:r w:rsidRPr="00534F6D">
        <w:rPr>
          <w:rFonts w:ascii="Gadugi" w:hAnsi="Gadugi"/>
          <w:sz w:val="22"/>
        </w:rPr>
        <w:t xml:space="preserve">The success of an inquiry-based project depends a lot on a well-formed, initial question. The question </w:t>
      </w:r>
      <w:r w:rsidR="007777F7" w:rsidRPr="00534F6D">
        <w:rPr>
          <w:rFonts w:ascii="Gadugi" w:hAnsi="Gadugi"/>
          <w:sz w:val="22"/>
        </w:rPr>
        <w:t>must</w:t>
      </w:r>
      <w:r w:rsidRPr="00534F6D">
        <w:rPr>
          <w:rFonts w:ascii="Gadugi" w:hAnsi="Gadugi"/>
          <w:sz w:val="22"/>
        </w:rPr>
        <w:t xml:space="preserve"> be specific – not too vague, relevant to the subject, level and interests of the people who work on the project. A well-formed question opens opportunities and guides you through the project to find your answers</w:t>
      </w:r>
      <w:bookmarkEnd w:id="29"/>
      <w:r w:rsidRPr="00534F6D">
        <w:rPr>
          <w:rFonts w:ascii="Gadugi" w:hAnsi="Gadugi"/>
          <w:sz w:val="22"/>
        </w:rPr>
        <w:t>.</w:t>
      </w:r>
      <w:r w:rsidR="004C7CBE">
        <w:rPr>
          <w:noProof/>
        </w:rPr>
        <w:drawing>
          <wp:anchor distT="0" distB="0" distL="114300" distR="114300" simplePos="0" relativeHeight="252134400" behindDoc="0" locked="0" layoutInCell="1" allowOverlap="1" wp14:anchorId="57C648CA" wp14:editId="55C4CCC9">
            <wp:simplePos x="0" y="0"/>
            <wp:positionH relativeFrom="column">
              <wp:posOffset>4772465</wp:posOffset>
            </wp:positionH>
            <wp:positionV relativeFrom="paragraph">
              <wp:posOffset>251656</wp:posOffset>
            </wp:positionV>
            <wp:extent cx="1463727" cy="1485771"/>
            <wp:effectExtent l="0" t="0" r="0" b="0"/>
            <wp:wrapNone/>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rot="900000">
                      <a:off x="0" y="0"/>
                      <a:ext cx="1463727" cy="1485771"/>
                    </a:xfrm>
                    <a:prstGeom prst="rect">
                      <a:avLst/>
                    </a:prstGeom>
                    <a:noFill/>
                  </pic:spPr>
                </pic:pic>
              </a:graphicData>
            </a:graphic>
            <wp14:sizeRelH relativeFrom="margin">
              <wp14:pctWidth>0</wp14:pctWidth>
            </wp14:sizeRelH>
            <wp14:sizeRelV relativeFrom="margin">
              <wp14:pctHeight>0</wp14:pctHeight>
            </wp14:sizeRelV>
          </wp:anchor>
        </w:drawing>
      </w:r>
    </w:p>
    <w:p w14:paraId="48D1B50C" w14:textId="7D1DA42C" w:rsidR="00534F6D" w:rsidRDefault="00534F6D" w:rsidP="00EB3ACB">
      <w:pPr>
        <w:rPr>
          <w:rFonts w:ascii="Gadugi" w:hAnsi="Gadugi"/>
          <w:sz w:val="22"/>
        </w:rPr>
      </w:pPr>
    </w:p>
    <w:p w14:paraId="77D73DDC" w14:textId="20FBE932" w:rsidR="00F56C44" w:rsidRPr="004D7B44" w:rsidRDefault="007A7AEC" w:rsidP="004D7B44">
      <w:pPr>
        <w:pStyle w:val="Heading1"/>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cstheme="majorHAnsi"/>
          <w:b/>
          <w:bCs/>
          <w:sz w:val="28"/>
          <w:szCs w:val="28"/>
        </w:rPr>
      </w:pPr>
      <w:bookmarkStart w:id="30" w:name="_Hlk75841438"/>
      <w:r w:rsidRPr="00F56C44">
        <w:rPr>
          <w:rFonts w:cstheme="majorHAnsi"/>
          <w:b/>
          <w:bCs/>
          <w:sz w:val="28"/>
          <w:szCs w:val="28"/>
        </w:rPr>
        <w:t xml:space="preserve">Activity </w:t>
      </w:r>
      <w:r w:rsidR="00085A42">
        <w:rPr>
          <w:rFonts w:cstheme="majorHAnsi"/>
          <w:b/>
          <w:bCs/>
          <w:sz w:val="28"/>
          <w:szCs w:val="28"/>
        </w:rPr>
        <w:t>7</w:t>
      </w:r>
      <w:r w:rsidRPr="00F56C44">
        <w:rPr>
          <w:rFonts w:cstheme="majorHAnsi"/>
          <w:b/>
          <w:bCs/>
          <w:sz w:val="28"/>
          <w:szCs w:val="28"/>
        </w:rPr>
        <w:t>.</w:t>
      </w:r>
      <w:r w:rsidR="00402E3A">
        <w:rPr>
          <w:rFonts w:cstheme="majorHAnsi"/>
          <w:b/>
          <w:bCs/>
          <w:sz w:val="28"/>
          <w:szCs w:val="28"/>
        </w:rPr>
        <w:t>9</w:t>
      </w:r>
      <w:r w:rsidR="006F34EF">
        <w:rPr>
          <w:rFonts w:cstheme="majorHAnsi"/>
          <w:b/>
          <w:bCs/>
          <w:sz w:val="28"/>
          <w:szCs w:val="28"/>
        </w:rPr>
        <w:t xml:space="preserve"> -</w:t>
      </w:r>
      <w:r w:rsidRPr="00F56C44">
        <w:rPr>
          <w:rFonts w:eastAsia="Times New Roman" w:cstheme="majorHAnsi"/>
          <w:b/>
          <w:bCs/>
          <w:sz w:val="28"/>
          <w:szCs w:val="28"/>
          <w:lang w:bidi="ar-SA"/>
        </w:rPr>
        <w:t xml:space="preserve"> </w:t>
      </w:r>
      <w:r w:rsidR="00F56C44" w:rsidRPr="00F56C44">
        <w:rPr>
          <w:rFonts w:eastAsia="Times New Roman" w:cstheme="majorHAnsi"/>
          <w:b/>
          <w:bCs/>
          <w:sz w:val="28"/>
          <w:szCs w:val="28"/>
          <w:lang w:bidi="ar-SA"/>
        </w:rPr>
        <w:t>Inquiry-based learning projects</w:t>
      </w:r>
      <w:r w:rsidR="005E0C05">
        <w:rPr>
          <w:rFonts w:eastAsia="Times New Roman" w:cstheme="majorHAnsi"/>
          <w:b/>
          <w:bCs/>
          <w:sz w:val="28"/>
          <w:szCs w:val="28"/>
          <w:lang w:bidi="ar-SA"/>
        </w:rPr>
        <w:t xml:space="preserve"> using QF</w:t>
      </w:r>
      <w:r w:rsidR="0025023A">
        <w:rPr>
          <w:rFonts w:eastAsia="Times New Roman" w:cstheme="majorHAnsi"/>
          <w:b/>
          <w:bCs/>
          <w:sz w:val="28"/>
          <w:szCs w:val="28"/>
          <w:lang w:bidi="ar-SA"/>
        </w:rPr>
        <w:t>T</w:t>
      </w:r>
      <w:r w:rsidR="00F56C44" w:rsidRPr="00F56C44">
        <w:rPr>
          <w:rFonts w:eastAsia="Times New Roman" w:cstheme="majorHAnsi"/>
          <w:b/>
          <w:bCs/>
          <w:sz w:val="28"/>
          <w:szCs w:val="28"/>
          <w:lang w:bidi="ar-SA"/>
        </w:rPr>
        <w:t xml:space="preserve"> </w:t>
      </w:r>
      <w:bookmarkEnd w:id="30"/>
      <w:r w:rsidR="009D154A">
        <w:rPr>
          <w:rFonts w:eastAsia="Times New Roman" w:cstheme="majorHAnsi"/>
          <w:b/>
          <w:bCs/>
          <w:sz w:val="28"/>
          <w:szCs w:val="28"/>
          <w:lang w:bidi="ar-SA"/>
        </w:rPr>
        <w:t>(20-30 minutes)</w:t>
      </w:r>
    </w:p>
    <w:p w14:paraId="3085AA6E" w14:textId="77777777" w:rsidR="0051676E" w:rsidRDefault="0051676E" w:rsidP="004C7CBE">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p w14:paraId="6D6C5B7A" w14:textId="1FEC08C4" w:rsidR="00F56C44" w:rsidRDefault="0015451F" w:rsidP="004C7CBE">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 xml:space="preserve">You will find some </w:t>
      </w:r>
      <w:r w:rsidR="00F56C44" w:rsidRPr="00534F6D">
        <w:rPr>
          <w:rFonts w:ascii="Gadugi" w:hAnsi="Gadugi"/>
          <w:sz w:val="22"/>
        </w:rPr>
        <w:t>topics for inquiry-based learning</w:t>
      </w:r>
      <w:r w:rsidR="00F56C44">
        <w:rPr>
          <w:rFonts w:ascii="Gadugi" w:hAnsi="Gadugi"/>
          <w:sz w:val="22"/>
        </w:rPr>
        <w:t xml:space="preserve"> on the next page.</w:t>
      </w:r>
      <w:r w:rsidR="00BC5167" w:rsidRPr="00BC5167">
        <w:rPr>
          <w:noProof/>
        </w:rPr>
        <w:t xml:space="preserve"> </w:t>
      </w:r>
      <w:r w:rsidR="00F56C44">
        <w:rPr>
          <w:rFonts w:ascii="Gadugi" w:hAnsi="Gadugi"/>
          <w:sz w:val="22"/>
        </w:rPr>
        <w:t>Choose one topic which interests you the most.</w:t>
      </w:r>
    </w:p>
    <w:p w14:paraId="5E252F2F" w14:textId="7634295F" w:rsidR="0051676E" w:rsidRDefault="00F56C44" w:rsidP="00FD2CFD">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 xml:space="preserve">For each </w:t>
      </w:r>
      <w:r w:rsidRPr="002209E4">
        <w:rPr>
          <w:rFonts w:ascii="Gadugi" w:hAnsi="Gadugi"/>
          <w:b/>
          <w:bCs/>
          <w:sz w:val="22"/>
        </w:rPr>
        <w:t>topic</w:t>
      </w:r>
      <w:r>
        <w:rPr>
          <w:rFonts w:ascii="Gadugi" w:hAnsi="Gadugi"/>
          <w:sz w:val="22"/>
        </w:rPr>
        <w:t xml:space="preserve">, you will find an </w:t>
      </w:r>
      <w:r w:rsidRPr="002209E4">
        <w:rPr>
          <w:rFonts w:ascii="Gadugi" w:hAnsi="Gadugi"/>
          <w:b/>
          <w:bCs/>
          <w:sz w:val="22"/>
        </w:rPr>
        <w:t>initial question</w:t>
      </w:r>
      <w:r>
        <w:rPr>
          <w:rFonts w:ascii="Gadugi" w:hAnsi="Gadugi"/>
          <w:sz w:val="22"/>
        </w:rPr>
        <w:t xml:space="preserve"> which reflects the criteria.</w:t>
      </w:r>
      <w:r w:rsidR="002D7496">
        <w:rPr>
          <w:rFonts w:ascii="Gadugi" w:hAnsi="Gadugi"/>
          <w:sz w:val="22"/>
        </w:rPr>
        <w:t xml:space="preserve"> </w:t>
      </w:r>
      <w:r>
        <w:rPr>
          <w:rFonts w:ascii="Gadugi" w:hAnsi="Gadugi"/>
          <w:sz w:val="22"/>
        </w:rPr>
        <w:t xml:space="preserve">For the topic you have selected, </w:t>
      </w:r>
      <w:r w:rsidR="00E40635" w:rsidRPr="002209E4">
        <w:rPr>
          <w:rFonts w:ascii="Gadugi" w:hAnsi="Gadugi"/>
          <w:b/>
          <w:bCs/>
          <w:sz w:val="22"/>
        </w:rPr>
        <w:t>add more questions</w:t>
      </w:r>
      <w:r w:rsidR="00E40635">
        <w:rPr>
          <w:rFonts w:ascii="Gadugi" w:hAnsi="Gadugi"/>
          <w:sz w:val="22"/>
        </w:rPr>
        <w:t xml:space="preserve"> which will guide your inquiry-based learning project.</w:t>
      </w:r>
      <w:r w:rsidR="0091503E">
        <w:rPr>
          <w:rFonts w:ascii="Gadugi" w:hAnsi="Gadugi"/>
          <w:sz w:val="22"/>
        </w:rPr>
        <w:t xml:space="preserve"> An example using the first topic has been provided below</w:t>
      </w:r>
      <w:r w:rsidR="001E4DAD">
        <w:rPr>
          <w:rFonts w:ascii="Gadugi" w:hAnsi="Gadugi"/>
          <w:sz w:val="22"/>
        </w:rPr>
        <w:t>.</w:t>
      </w:r>
    </w:p>
    <w:p w14:paraId="59009152" w14:textId="4A2429CE" w:rsidR="0051676E" w:rsidRPr="001E4DAD" w:rsidRDefault="001E4DAD" w:rsidP="00FD2CFD">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b/>
          <w:bCs/>
          <w:sz w:val="22"/>
        </w:rPr>
      </w:pPr>
      <w:bookmarkStart w:id="31" w:name="_Hlk77330600"/>
      <w:r w:rsidRPr="001E4DAD">
        <w:rPr>
          <w:rFonts w:ascii="Gadugi" w:hAnsi="Gadugi"/>
          <w:b/>
          <w:bCs/>
          <w:sz w:val="22"/>
        </w:rPr>
        <w:t>Example:</w:t>
      </w:r>
    </w:p>
    <w:p w14:paraId="6BC8092C" w14:textId="72BA9604" w:rsidR="001E4DAD" w:rsidRDefault="0025023A" w:rsidP="00FD2CFD">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b/>
          <w:bCs/>
          <w:sz w:val="22"/>
        </w:rPr>
        <w:t>Stage 1 – Identify the t</w:t>
      </w:r>
      <w:r w:rsidR="00487AF9" w:rsidRPr="00043B57">
        <w:rPr>
          <w:rFonts w:ascii="Gadugi" w:hAnsi="Gadugi"/>
          <w:b/>
          <w:bCs/>
          <w:sz w:val="22"/>
        </w:rPr>
        <w:t xml:space="preserve">opic </w:t>
      </w:r>
      <w:r w:rsidR="00487AF9">
        <w:rPr>
          <w:rFonts w:ascii="Gadugi" w:hAnsi="Gadugi"/>
          <w:sz w:val="22"/>
        </w:rPr>
        <w:t xml:space="preserve">– Gender in the education institution </w:t>
      </w:r>
    </w:p>
    <w:p w14:paraId="0843F539" w14:textId="05DEE8AE" w:rsidR="00534F6D" w:rsidRDefault="0025023A" w:rsidP="00FD2CFD">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b/>
          <w:bCs/>
          <w:sz w:val="22"/>
        </w:rPr>
        <w:t xml:space="preserve">Stage 2 </w:t>
      </w:r>
      <w:r w:rsidR="003C208B">
        <w:rPr>
          <w:rFonts w:ascii="Gadugi" w:hAnsi="Gadugi"/>
          <w:b/>
          <w:bCs/>
          <w:sz w:val="22"/>
        </w:rPr>
        <w:t>–</w:t>
      </w:r>
      <w:r>
        <w:rPr>
          <w:rFonts w:ascii="Gadugi" w:hAnsi="Gadugi"/>
          <w:b/>
          <w:bCs/>
          <w:sz w:val="22"/>
        </w:rPr>
        <w:t xml:space="preserve"> </w:t>
      </w:r>
      <w:r w:rsidR="003C208B">
        <w:rPr>
          <w:rFonts w:ascii="Gadugi" w:hAnsi="Gadugi"/>
          <w:b/>
          <w:bCs/>
          <w:sz w:val="22"/>
        </w:rPr>
        <w:t xml:space="preserve">Identify the </w:t>
      </w:r>
      <w:r w:rsidR="002D7496" w:rsidRPr="00043B57">
        <w:rPr>
          <w:rFonts w:ascii="Gadugi" w:hAnsi="Gadugi"/>
          <w:b/>
          <w:bCs/>
          <w:sz w:val="22"/>
        </w:rPr>
        <w:t>q</w:t>
      </w:r>
      <w:r w:rsidR="001E4DAD" w:rsidRPr="00043B57">
        <w:rPr>
          <w:rFonts w:ascii="Gadugi" w:hAnsi="Gadugi"/>
          <w:b/>
          <w:bCs/>
          <w:sz w:val="22"/>
        </w:rPr>
        <w:t>uestion</w:t>
      </w:r>
      <w:r w:rsidR="001E4DAD">
        <w:rPr>
          <w:rFonts w:ascii="Gadugi" w:hAnsi="Gadugi"/>
          <w:sz w:val="22"/>
        </w:rPr>
        <w:t xml:space="preserve"> </w:t>
      </w:r>
      <w:r w:rsidR="007D7CA9">
        <w:rPr>
          <w:rFonts w:ascii="Gadugi" w:hAnsi="Gadugi"/>
          <w:sz w:val="22"/>
        </w:rPr>
        <w:t>–</w:t>
      </w:r>
      <w:r w:rsidR="001E4DAD">
        <w:rPr>
          <w:rFonts w:ascii="Gadugi" w:hAnsi="Gadugi"/>
          <w:sz w:val="22"/>
        </w:rPr>
        <w:t xml:space="preserve"> </w:t>
      </w:r>
      <w:r w:rsidR="007D7CA9">
        <w:rPr>
          <w:rFonts w:ascii="Gadugi" w:hAnsi="Gadugi"/>
          <w:sz w:val="22"/>
        </w:rPr>
        <w:t>How can we</w:t>
      </w:r>
      <w:r w:rsidR="001E4DAD" w:rsidRPr="00F56C44">
        <w:rPr>
          <w:rFonts w:ascii="Gadugi" w:hAnsi="Gadugi"/>
          <w:sz w:val="22"/>
        </w:rPr>
        <w:t xml:space="preserve"> ensur</w:t>
      </w:r>
      <w:r w:rsidR="007D7CA9">
        <w:rPr>
          <w:rFonts w:ascii="Gadugi" w:hAnsi="Gadugi"/>
          <w:sz w:val="22"/>
        </w:rPr>
        <w:t>e</w:t>
      </w:r>
      <w:r w:rsidR="001E4DAD" w:rsidRPr="00F56C44">
        <w:rPr>
          <w:rFonts w:ascii="Gadugi" w:hAnsi="Gadugi"/>
          <w:sz w:val="22"/>
        </w:rPr>
        <w:t xml:space="preserve"> </w:t>
      </w:r>
      <w:r w:rsidR="007D7CA9">
        <w:rPr>
          <w:rFonts w:ascii="Gadugi" w:hAnsi="Gadugi"/>
          <w:sz w:val="22"/>
        </w:rPr>
        <w:t xml:space="preserve">there is </w:t>
      </w:r>
      <w:r w:rsidR="001E4DAD" w:rsidRPr="00F56C44">
        <w:rPr>
          <w:rFonts w:ascii="Gadugi" w:hAnsi="Gadugi"/>
          <w:sz w:val="22"/>
        </w:rPr>
        <w:t>gender equity in E</w:t>
      </w:r>
      <w:r w:rsidR="00043B57">
        <w:rPr>
          <w:rFonts w:ascii="Gadugi" w:hAnsi="Gadugi"/>
          <w:sz w:val="22"/>
        </w:rPr>
        <w:t>ducation institution</w:t>
      </w:r>
      <w:r w:rsidR="007D7CA9">
        <w:rPr>
          <w:rFonts w:ascii="Gadugi" w:hAnsi="Gadugi"/>
          <w:sz w:val="22"/>
        </w:rPr>
        <w:t>s</w:t>
      </w:r>
      <w:r w:rsidR="001E4DAD" w:rsidRPr="00F56C44">
        <w:rPr>
          <w:rFonts w:ascii="Gadugi" w:hAnsi="Gadugi"/>
          <w:sz w:val="22"/>
        </w:rPr>
        <w:t>?</w:t>
      </w:r>
    </w:p>
    <w:p w14:paraId="1FAB344A" w14:textId="414884EE" w:rsidR="00073C7F" w:rsidRDefault="003C208B" w:rsidP="00FD2CFD">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b/>
          <w:bCs/>
          <w:sz w:val="22"/>
        </w:rPr>
        <w:t>Stage 3 – Add more</w:t>
      </w:r>
      <w:r w:rsidR="00043B57" w:rsidRPr="00043B57">
        <w:rPr>
          <w:rFonts w:ascii="Gadugi" w:hAnsi="Gadugi"/>
          <w:b/>
          <w:bCs/>
          <w:sz w:val="22"/>
        </w:rPr>
        <w:t xml:space="preserve"> questions</w:t>
      </w:r>
      <w:r w:rsidR="00043B57">
        <w:rPr>
          <w:rFonts w:ascii="Gadugi" w:hAnsi="Gadugi"/>
          <w:sz w:val="22"/>
        </w:rPr>
        <w:t xml:space="preserve"> </w:t>
      </w:r>
      <w:r w:rsidR="00622693">
        <w:rPr>
          <w:rFonts w:ascii="Gadugi" w:hAnsi="Gadugi"/>
          <w:sz w:val="22"/>
        </w:rPr>
        <w:t>(and start to prioritise them)</w:t>
      </w:r>
    </w:p>
    <w:p w14:paraId="6206CE83" w14:textId="63EC4B98" w:rsidR="002D7496" w:rsidRPr="00073C7F" w:rsidRDefault="007F3DF8" w:rsidP="00073C7F">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w:t>
      </w:r>
      <w:r w:rsidR="00C84671">
        <w:rPr>
          <w:rFonts w:ascii="Gadugi" w:hAnsi="Gadugi"/>
          <w:sz w:val="22"/>
        </w:rPr>
        <w:t xml:space="preserve"> </w:t>
      </w:r>
      <w:r w:rsidR="000A23C6" w:rsidRPr="00073C7F">
        <w:rPr>
          <w:rFonts w:ascii="Gadugi" w:hAnsi="Gadugi"/>
          <w:sz w:val="22"/>
        </w:rPr>
        <w:t xml:space="preserve">Is gender evenly represented in learning materials, such as </w:t>
      </w:r>
      <w:r w:rsidR="00073C7F" w:rsidRPr="00073C7F">
        <w:rPr>
          <w:rFonts w:ascii="Gadugi" w:hAnsi="Gadugi"/>
          <w:sz w:val="22"/>
        </w:rPr>
        <w:t>textbooks</w:t>
      </w:r>
      <w:r w:rsidR="000A23C6" w:rsidRPr="00073C7F">
        <w:rPr>
          <w:rFonts w:ascii="Gadugi" w:hAnsi="Gadugi"/>
          <w:sz w:val="22"/>
        </w:rPr>
        <w:t>?</w:t>
      </w:r>
    </w:p>
    <w:p w14:paraId="03209DB5" w14:textId="2C0F5994" w:rsidR="00CD1105" w:rsidRDefault="007F3DF8" w:rsidP="00073C7F">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w:t>
      </w:r>
      <w:r w:rsidR="00C84671">
        <w:rPr>
          <w:rFonts w:ascii="Gadugi" w:hAnsi="Gadugi"/>
          <w:sz w:val="22"/>
        </w:rPr>
        <w:t xml:space="preserve"> </w:t>
      </w:r>
      <w:r>
        <w:rPr>
          <w:rFonts w:ascii="Gadugi" w:hAnsi="Gadugi"/>
          <w:sz w:val="22"/>
        </w:rPr>
        <w:t xml:space="preserve">Are results </w:t>
      </w:r>
      <w:r w:rsidR="00CD1105">
        <w:rPr>
          <w:rFonts w:ascii="Gadugi" w:hAnsi="Gadugi"/>
          <w:sz w:val="22"/>
        </w:rPr>
        <w:t>showing progress regardless of gender?</w:t>
      </w:r>
    </w:p>
    <w:p w14:paraId="5A730430" w14:textId="1620771B" w:rsidR="000A23C6" w:rsidRDefault="00CD1105" w:rsidP="000A23C6">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sz w:val="22"/>
        </w:rPr>
        <w:t xml:space="preserve">- </w:t>
      </w:r>
      <w:r w:rsidR="004F5E84">
        <w:rPr>
          <w:rFonts w:ascii="Gadugi" w:hAnsi="Gadugi"/>
          <w:sz w:val="22"/>
        </w:rPr>
        <w:t xml:space="preserve">Do all students have the same opportunities in school, regardless of gender? </w:t>
      </w:r>
    </w:p>
    <w:p w14:paraId="7685F5B6" w14:textId="77777777" w:rsidR="00622693" w:rsidRPr="000A23C6" w:rsidRDefault="00622693" w:rsidP="000A23C6">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bookmarkEnd w:id="31"/>
    <w:p w14:paraId="5B2C953C" w14:textId="77777777" w:rsidR="001E4DAD" w:rsidRDefault="001E4DAD" w:rsidP="00EB3ACB">
      <w:pPr>
        <w:rPr>
          <w:rFonts w:asciiTheme="majorHAnsi" w:eastAsia="Times New Roman" w:hAnsiTheme="majorHAnsi" w:cstheme="majorHAnsi"/>
          <w:b/>
          <w:bCs/>
          <w:color w:val="2F5496" w:themeColor="accent1" w:themeShade="BF"/>
          <w:sz w:val="28"/>
          <w:szCs w:val="28"/>
          <w:lang w:bidi="ar-SA"/>
        </w:rPr>
      </w:pPr>
    </w:p>
    <w:p w14:paraId="725B8C72" w14:textId="468AF02C" w:rsidR="00EB3ACB" w:rsidRPr="00E40635" w:rsidRDefault="00E40635" w:rsidP="00EB3ACB">
      <w:pPr>
        <w:rPr>
          <w:rFonts w:asciiTheme="majorHAnsi" w:hAnsiTheme="majorHAnsi" w:cstheme="majorHAnsi"/>
          <w:b/>
          <w:bCs/>
          <w:color w:val="2F5496" w:themeColor="accent1" w:themeShade="BF"/>
          <w:sz w:val="22"/>
        </w:rPr>
      </w:pPr>
      <w:r w:rsidRPr="00E40635">
        <w:rPr>
          <w:rFonts w:asciiTheme="majorHAnsi" w:eastAsia="Times New Roman" w:hAnsiTheme="majorHAnsi" w:cstheme="majorHAnsi"/>
          <w:b/>
          <w:bCs/>
          <w:color w:val="2F5496" w:themeColor="accent1" w:themeShade="BF"/>
          <w:sz w:val="28"/>
          <w:szCs w:val="28"/>
          <w:lang w:bidi="ar-SA"/>
        </w:rPr>
        <w:lastRenderedPageBreak/>
        <w:t xml:space="preserve">Inquiry-based learning projects: </w:t>
      </w:r>
      <w:r>
        <w:rPr>
          <w:rFonts w:asciiTheme="majorHAnsi" w:hAnsiTheme="majorHAnsi" w:cstheme="majorHAnsi"/>
          <w:b/>
          <w:bCs/>
          <w:color w:val="2F5496" w:themeColor="accent1" w:themeShade="BF"/>
          <w:sz w:val="28"/>
          <w:szCs w:val="28"/>
        </w:rPr>
        <w:t>topics and questions</w:t>
      </w:r>
    </w:p>
    <w:tbl>
      <w:tblPr>
        <w:tblStyle w:val="TableGrid"/>
        <w:tblW w:w="0" w:type="auto"/>
        <w:tblLook w:val="04A0" w:firstRow="1" w:lastRow="0" w:firstColumn="1" w:lastColumn="0" w:noHBand="0" w:noVBand="1"/>
      </w:tblPr>
      <w:tblGrid>
        <w:gridCol w:w="4508"/>
        <w:gridCol w:w="5126"/>
      </w:tblGrid>
      <w:tr w:rsidR="00BD4D70" w:rsidRPr="00F56C44" w14:paraId="428925B5" w14:textId="77777777" w:rsidTr="00E40635">
        <w:tc>
          <w:tcPr>
            <w:tcW w:w="4508" w:type="dxa"/>
            <w:shd w:val="clear" w:color="auto" w:fill="F2F2F2" w:themeFill="background1" w:themeFillShade="F2"/>
          </w:tcPr>
          <w:p w14:paraId="486FF38A" w14:textId="77777777" w:rsidR="00BD4D70" w:rsidRPr="00F56C44" w:rsidRDefault="00BD4D70" w:rsidP="00D82B4C">
            <w:pPr>
              <w:rPr>
                <w:rFonts w:ascii="Gadugi" w:hAnsi="Gadugi"/>
                <w:b/>
                <w:bCs/>
                <w:sz w:val="22"/>
              </w:rPr>
            </w:pPr>
            <w:r w:rsidRPr="00F56C44">
              <w:rPr>
                <w:rFonts w:ascii="Gadugi" w:hAnsi="Gadugi"/>
                <w:b/>
                <w:bCs/>
                <w:sz w:val="22"/>
              </w:rPr>
              <w:t>Topic</w:t>
            </w:r>
          </w:p>
        </w:tc>
        <w:tc>
          <w:tcPr>
            <w:tcW w:w="5126" w:type="dxa"/>
          </w:tcPr>
          <w:p w14:paraId="09DEC71C" w14:textId="77777777" w:rsidR="00BD4D70" w:rsidRPr="00F56C44" w:rsidRDefault="00BD4D70" w:rsidP="00D82B4C">
            <w:pPr>
              <w:rPr>
                <w:rFonts w:ascii="Gadugi" w:hAnsi="Gadugi"/>
                <w:b/>
                <w:bCs/>
                <w:sz w:val="22"/>
              </w:rPr>
            </w:pPr>
            <w:r w:rsidRPr="00F56C44">
              <w:rPr>
                <w:rFonts w:ascii="Gadugi" w:hAnsi="Gadugi"/>
                <w:b/>
                <w:bCs/>
                <w:sz w:val="22"/>
              </w:rPr>
              <w:t>Question</w:t>
            </w:r>
          </w:p>
        </w:tc>
      </w:tr>
      <w:tr w:rsidR="00BD4D70" w:rsidRPr="00F56C44" w14:paraId="5029213D" w14:textId="77777777" w:rsidTr="00E40635">
        <w:tc>
          <w:tcPr>
            <w:tcW w:w="4508" w:type="dxa"/>
            <w:shd w:val="clear" w:color="auto" w:fill="F2F2F2" w:themeFill="background1" w:themeFillShade="F2"/>
          </w:tcPr>
          <w:p w14:paraId="227874DC" w14:textId="39910839" w:rsidR="00BD4D70" w:rsidRPr="006F34EF" w:rsidRDefault="00BD4D70" w:rsidP="00D82B4C">
            <w:pPr>
              <w:rPr>
                <w:rFonts w:ascii="Gadugi" w:hAnsi="Gadugi"/>
                <w:b/>
                <w:bCs/>
                <w:sz w:val="22"/>
              </w:rPr>
            </w:pPr>
            <w:r w:rsidRPr="006F34EF">
              <w:rPr>
                <w:rFonts w:ascii="Gadugi" w:hAnsi="Gadugi"/>
                <w:b/>
                <w:bCs/>
                <w:sz w:val="22"/>
              </w:rPr>
              <w:t xml:space="preserve">Gender equity in the </w:t>
            </w:r>
            <w:r w:rsidR="00487AF9">
              <w:rPr>
                <w:rFonts w:ascii="Gadugi" w:hAnsi="Gadugi"/>
                <w:b/>
                <w:bCs/>
                <w:sz w:val="22"/>
              </w:rPr>
              <w:t xml:space="preserve">education institution </w:t>
            </w:r>
          </w:p>
        </w:tc>
        <w:tc>
          <w:tcPr>
            <w:tcW w:w="5126" w:type="dxa"/>
          </w:tcPr>
          <w:p w14:paraId="0227E92D" w14:textId="7272EE91" w:rsidR="00BD4D70" w:rsidRPr="00F56C44" w:rsidRDefault="007D7CA9" w:rsidP="00D82B4C">
            <w:pPr>
              <w:spacing w:line="256" w:lineRule="auto"/>
              <w:rPr>
                <w:rFonts w:ascii="Gadugi" w:eastAsia="Century Gothic" w:hAnsi="Gadugi" w:cs="Century Gothic"/>
                <w:sz w:val="22"/>
              </w:rPr>
            </w:pPr>
            <w:r>
              <w:rPr>
                <w:rFonts w:ascii="Gadugi" w:hAnsi="Gadugi"/>
                <w:sz w:val="22"/>
              </w:rPr>
              <w:t>How can we</w:t>
            </w:r>
            <w:r w:rsidRPr="00F56C44">
              <w:rPr>
                <w:rFonts w:ascii="Gadugi" w:hAnsi="Gadugi"/>
                <w:sz w:val="22"/>
              </w:rPr>
              <w:t xml:space="preserve"> ensur</w:t>
            </w:r>
            <w:r>
              <w:rPr>
                <w:rFonts w:ascii="Gadugi" w:hAnsi="Gadugi"/>
                <w:sz w:val="22"/>
              </w:rPr>
              <w:t>e</w:t>
            </w:r>
            <w:r w:rsidRPr="00F56C44">
              <w:rPr>
                <w:rFonts w:ascii="Gadugi" w:hAnsi="Gadugi"/>
                <w:sz w:val="22"/>
              </w:rPr>
              <w:t xml:space="preserve"> </w:t>
            </w:r>
            <w:r>
              <w:rPr>
                <w:rFonts w:ascii="Gadugi" w:hAnsi="Gadugi"/>
                <w:sz w:val="22"/>
              </w:rPr>
              <w:t xml:space="preserve">there is </w:t>
            </w:r>
            <w:r w:rsidRPr="00F56C44">
              <w:rPr>
                <w:rFonts w:ascii="Gadugi" w:hAnsi="Gadugi"/>
                <w:sz w:val="22"/>
              </w:rPr>
              <w:t>gender equity in E</w:t>
            </w:r>
            <w:r>
              <w:rPr>
                <w:rFonts w:ascii="Gadugi" w:hAnsi="Gadugi"/>
                <w:sz w:val="22"/>
              </w:rPr>
              <w:t>ducation institutions</w:t>
            </w:r>
            <w:r w:rsidRPr="00F56C44">
              <w:rPr>
                <w:rFonts w:ascii="Gadugi" w:hAnsi="Gadugi"/>
                <w:sz w:val="22"/>
              </w:rPr>
              <w:t>?</w:t>
            </w:r>
          </w:p>
        </w:tc>
      </w:tr>
      <w:tr w:rsidR="00BD4D70" w:rsidRPr="00F56C44" w14:paraId="029A8A35" w14:textId="77777777" w:rsidTr="00E40635">
        <w:tc>
          <w:tcPr>
            <w:tcW w:w="4508" w:type="dxa"/>
            <w:shd w:val="clear" w:color="auto" w:fill="F2F2F2" w:themeFill="background1" w:themeFillShade="F2"/>
          </w:tcPr>
          <w:p w14:paraId="54ECFC59" w14:textId="777ADC1E" w:rsidR="00BD4D70" w:rsidRPr="006F34EF" w:rsidRDefault="006F34EF" w:rsidP="00D82B4C">
            <w:pPr>
              <w:rPr>
                <w:rFonts w:ascii="Gadugi" w:hAnsi="Gadugi"/>
                <w:b/>
                <w:bCs/>
                <w:sz w:val="22"/>
              </w:rPr>
            </w:pPr>
            <w:r w:rsidRPr="006F34EF">
              <w:rPr>
                <w:rFonts w:ascii="Gadugi" w:hAnsi="Gadugi"/>
                <w:b/>
                <w:bCs/>
                <w:sz w:val="22"/>
              </w:rPr>
              <w:t>Low-cost</w:t>
            </w:r>
            <w:r w:rsidR="00BD4D70" w:rsidRPr="006F34EF">
              <w:rPr>
                <w:rFonts w:ascii="Gadugi" w:hAnsi="Gadugi"/>
                <w:b/>
                <w:bCs/>
                <w:sz w:val="22"/>
              </w:rPr>
              <w:t xml:space="preserve"> multisensory learning resources for students to use in primary schools</w:t>
            </w:r>
          </w:p>
        </w:tc>
        <w:tc>
          <w:tcPr>
            <w:tcW w:w="5126" w:type="dxa"/>
          </w:tcPr>
          <w:p w14:paraId="2299D559" w14:textId="1FE82D13" w:rsidR="00BD4D70" w:rsidRPr="00F56C44" w:rsidRDefault="00BD4D70" w:rsidP="00D82B4C">
            <w:pPr>
              <w:spacing w:line="256" w:lineRule="auto"/>
              <w:rPr>
                <w:rFonts w:ascii="Gadugi" w:eastAsia="Century Gothic" w:hAnsi="Gadugi" w:cs="Century Gothic"/>
                <w:sz w:val="22"/>
              </w:rPr>
            </w:pPr>
            <w:r w:rsidRPr="00F56C44">
              <w:rPr>
                <w:rFonts w:ascii="Gadugi" w:hAnsi="Gadugi"/>
                <w:sz w:val="22"/>
              </w:rPr>
              <w:t xml:space="preserve">How can </w:t>
            </w:r>
            <w:r w:rsidR="002069DF">
              <w:rPr>
                <w:rFonts w:ascii="Gadugi" w:hAnsi="Gadugi"/>
                <w:sz w:val="22"/>
              </w:rPr>
              <w:t>teachers</w:t>
            </w:r>
            <w:r w:rsidRPr="00F56C44">
              <w:rPr>
                <w:rFonts w:ascii="Gadugi" w:hAnsi="Gadugi"/>
                <w:sz w:val="22"/>
              </w:rPr>
              <w:t xml:space="preserve"> create </w:t>
            </w:r>
            <w:r w:rsidRPr="00F56C44">
              <w:rPr>
                <w:rFonts w:ascii="Gadugi" w:hAnsi="Gadugi"/>
                <w:sz w:val="22"/>
                <w:u w:val="single"/>
              </w:rPr>
              <w:t>low</w:t>
            </w:r>
            <w:r w:rsidR="007D7CA9">
              <w:rPr>
                <w:rFonts w:ascii="Gadugi" w:hAnsi="Gadugi"/>
                <w:sz w:val="22"/>
                <w:u w:val="single"/>
              </w:rPr>
              <w:t>-c</w:t>
            </w:r>
            <w:r w:rsidRPr="00F56C44">
              <w:rPr>
                <w:rFonts w:ascii="Gadugi" w:hAnsi="Gadugi"/>
                <w:sz w:val="22"/>
                <w:u w:val="single"/>
              </w:rPr>
              <w:t>ost</w:t>
            </w:r>
            <w:r w:rsidRPr="00F56C44">
              <w:rPr>
                <w:rFonts w:ascii="Gadugi" w:hAnsi="Gadugi"/>
                <w:sz w:val="22"/>
              </w:rPr>
              <w:t xml:space="preserve"> multisensory learning </w:t>
            </w:r>
            <w:r w:rsidR="00AB1D37">
              <w:rPr>
                <w:rFonts w:ascii="Gadugi" w:hAnsi="Gadugi"/>
                <w:sz w:val="22"/>
              </w:rPr>
              <w:t xml:space="preserve">resources </w:t>
            </w:r>
            <w:r w:rsidRPr="00F56C44">
              <w:rPr>
                <w:rFonts w:ascii="Gadugi" w:hAnsi="Gadugi"/>
                <w:sz w:val="22"/>
              </w:rPr>
              <w:t xml:space="preserve">for students to use </w:t>
            </w:r>
            <w:r w:rsidRPr="00F56C44">
              <w:rPr>
                <w:rFonts w:ascii="Gadugi" w:hAnsi="Gadugi"/>
                <w:sz w:val="22"/>
                <w:u w:val="single"/>
              </w:rPr>
              <w:t>offline</w:t>
            </w:r>
            <w:r w:rsidR="00AB1D37">
              <w:rPr>
                <w:rFonts w:ascii="Gadugi" w:hAnsi="Gadugi"/>
                <w:sz w:val="22"/>
                <w:u w:val="single"/>
              </w:rPr>
              <w:t xml:space="preserve">? </w:t>
            </w:r>
          </w:p>
        </w:tc>
      </w:tr>
      <w:tr w:rsidR="00BD4D70" w:rsidRPr="00F56C44" w14:paraId="0089C2C5" w14:textId="77777777" w:rsidTr="00E40635">
        <w:tc>
          <w:tcPr>
            <w:tcW w:w="4508" w:type="dxa"/>
            <w:shd w:val="clear" w:color="auto" w:fill="F2F2F2" w:themeFill="background1" w:themeFillShade="F2"/>
          </w:tcPr>
          <w:p w14:paraId="7DB4C2AE" w14:textId="7ED9756D" w:rsidR="00BD4D70" w:rsidRPr="006F34EF" w:rsidRDefault="00BD4D70" w:rsidP="00D82B4C">
            <w:pPr>
              <w:rPr>
                <w:rFonts w:ascii="Gadugi" w:hAnsi="Gadugi"/>
                <w:b/>
                <w:bCs/>
                <w:sz w:val="22"/>
              </w:rPr>
            </w:pPr>
            <w:r w:rsidRPr="006F34EF">
              <w:rPr>
                <w:rFonts w:ascii="Gadugi" w:hAnsi="Gadugi"/>
                <w:b/>
                <w:bCs/>
                <w:sz w:val="22"/>
              </w:rPr>
              <w:t>Multisensory learning in your subject</w:t>
            </w:r>
          </w:p>
          <w:p w14:paraId="1A9D8C98" w14:textId="77777777" w:rsidR="00BD4D70" w:rsidRPr="006F34EF" w:rsidRDefault="00BD4D70" w:rsidP="00D82B4C">
            <w:pPr>
              <w:rPr>
                <w:rFonts w:ascii="Gadugi" w:hAnsi="Gadugi"/>
                <w:b/>
                <w:bCs/>
                <w:sz w:val="22"/>
              </w:rPr>
            </w:pPr>
          </w:p>
        </w:tc>
        <w:tc>
          <w:tcPr>
            <w:tcW w:w="5126" w:type="dxa"/>
          </w:tcPr>
          <w:p w14:paraId="292765AF" w14:textId="5D3B8D81" w:rsidR="00BD4D70" w:rsidRPr="00F56C44" w:rsidRDefault="00BD4D70" w:rsidP="00D82B4C">
            <w:pPr>
              <w:spacing w:line="256" w:lineRule="auto"/>
              <w:rPr>
                <w:rFonts w:ascii="Gadugi" w:eastAsia="Century Gothic" w:hAnsi="Gadugi" w:cs="Century Gothic"/>
                <w:sz w:val="22"/>
              </w:rPr>
            </w:pPr>
            <w:r w:rsidRPr="00F56C44">
              <w:rPr>
                <w:rFonts w:ascii="Gadugi" w:hAnsi="Gadugi"/>
                <w:sz w:val="22"/>
              </w:rPr>
              <w:t xml:space="preserve">What are the best resources to </w:t>
            </w:r>
            <w:r w:rsidR="00AB1D37">
              <w:rPr>
                <w:rFonts w:ascii="Gadugi" w:hAnsi="Gadugi"/>
                <w:sz w:val="22"/>
              </w:rPr>
              <w:t>use</w:t>
            </w:r>
            <w:r w:rsidR="00206919">
              <w:rPr>
                <w:rFonts w:ascii="Gadugi" w:hAnsi="Gadugi"/>
                <w:sz w:val="22"/>
              </w:rPr>
              <w:t xml:space="preserve"> to enable </w:t>
            </w:r>
            <w:r w:rsidR="00206919" w:rsidRPr="00F56C44">
              <w:rPr>
                <w:rFonts w:ascii="Gadugi" w:hAnsi="Gadugi"/>
                <w:sz w:val="22"/>
              </w:rPr>
              <w:t>kinaesthetic</w:t>
            </w:r>
            <w:r w:rsidRPr="00F56C44">
              <w:rPr>
                <w:rFonts w:ascii="Gadugi" w:hAnsi="Gadugi"/>
                <w:sz w:val="22"/>
              </w:rPr>
              <w:t xml:space="preserve"> </w:t>
            </w:r>
            <w:r w:rsidR="00206919">
              <w:rPr>
                <w:rFonts w:ascii="Gadugi" w:hAnsi="Gadugi"/>
                <w:sz w:val="22"/>
              </w:rPr>
              <w:t>learning when</w:t>
            </w:r>
            <w:r w:rsidRPr="00F56C44">
              <w:rPr>
                <w:rFonts w:ascii="Gadugi" w:hAnsi="Gadugi"/>
                <w:sz w:val="22"/>
              </w:rPr>
              <w:t xml:space="preserve"> teach</w:t>
            </w:r>
            <w:r w:rsidR="00206919">
              <w:rPr>
                <w:rFonts w:ascii="Gadugi" w:hAnsi="Gadugi"/>
                <w:sz w:val="22"/>
              </w:rPr>
              <w:t>ing</w:t>
            </w:r>
            <w:r w:rsidRPr="00F56C44">
              <w:rPr>
                <w:rFonts w:ascii="Gadugi" w:hAnsi="Gadugi"/>
                <w:sz w:val="22"/>
              </w:rPr>
              <w:t xml:space="preserve"> maths?</w:t>
            </w:r>
          </w:p>
          <w:p w14:paraId="6774A278" w14:textId="77777777" w:rsidR="00BD4D70" w:rsidRPr="00F56C44" w:rsidRDefault="00BD4D70" w:rsidP="00D82B4C">
            <w:pPr>
              <w:rPr>
                <w:rFonts w:ascii="Gadugi" w:hAnsi="Gadugi"/>
                <w:b/>
                <w:bCs/>
                <w:sz w:val="22"/>
              </w:rPr>
            </w:pPr>
          </w:p>
        </w:tc>
      </w:tr>
      <w:tr w:rsidR="00BD4D70" w:rsidRPr="00F56C44" w14:paraId="33830ABC" w14:textId="77777777" w:rsidTr="00E40635">
        <w:tc>
          <w:tcPr>
            <w:tcW w:w="4508" w:type="dxa"/>
            <w:shd w:val="clear" w:color="auto" w:fill="F2F2F2" w:themeFill="background1" w:themeFillShade="F2"/>
          </w:tcPr>
          <w:p w14:paraId="4001A5A1" w14:textId="0D9BDC63" w:rsidR="00BD4D70" w:rsidRPr="006F34EF" w:rsidRDefault="00BD4D70" w:rsidP="00D82B4C">
            <w:pPr>
              <w:rPr>
                <w:rFonts w:ascii="Gadugi" w:hAnsi="Gadugi"/>
                <w:b/>
                <w:bCs/>
                <w:sz w:val="22"/>
              </w:rPr>
            </w:pPr>
            <w:r w:rsidRPr="006F34EF">
              <w:rPr>
                <w:rFonts w:ascii="Gadugi" w:hAnsi="Gadugi"/>
                <w:b/>
                <w:bCs/>
                <w:sz w:val="22"/>
              </w:rPr>
              <w:t xml:space="preserve">Inclusive reading resources for the primary school show </w:t>
            </w:r>
            <w:r w:rsidR="00DC522D">
              <w:rPr>
                <w:rFonts w:ascii="Gadugi" w:hAnsi="Gadugi"/>
                <w:b/>
                <w:bCs/>
                <w:sz w:val="22"/>
              </w:rPr>
              <w:t xml:space="preserve">that </w:t>
            </w:r>
            <w:r w:rsidRPr="006F34EF">
              <w:rPr>
                <w:rFonts w:ascii="Gadugi" w:hAnsi="Gadugi"/>
                <w:b/>
                <w:bCs/>
                <w:sz w:val="22"/>
              </w:rPr>
              <w:t>people with differences hav</w:t>
            </w:r>
            <w:r w:rsidR="00DC522D">
              <w:rPr>
                <w:rFonts w:ascii="Gadugi" w:hAnsi="Gadugi"/>
                <w:b/>
                <w:bCs/>
                <w:sz w:val="22"/>
              </w:rPr>
              <w:t>e</w:t>
            </w:r>
            <w:r w:rsidRPr="006F34EF">
              <w:rPr>
                <w:rFonts w:ascii="Gadugi" w:hAnsi="Gadugi"/>
                <w:b/>
                <w:bCs/>
                <w:sz w:val="22"/>
              </w:rPr>
              <w:t xml:space="preserve"> equal value, importance and opportunities</w:t>
            </w:r>
            <w:r w:rsidR="00DC522D">
              <w:rPr>
                <w:rFonts w:ascii="Gadugi" w:hAnsi="Gadugi"/>
                <w:b/>
                <w:bCs/>
                <w:sz w:val="22"/>
              </w:rPr>
              <w:t>.</w:t>
            </w:r>
          </w:p>
        </w:tc>
        <w:tc>
          <w:tcPr>
            <w:tcW w:w="5126" w:type="dxa"/>
          </w:tcPr>
          <w:p w14:paraId="1A3BF5D2" w14:textId="36583607" w:rsidR="00BD4D70" w:rsidRPr="00D1260B" w:rsidRDefault="00BD4D70" w:rsidP="00D82B4C">
            <w:pPr>
              <w:spacing w:line="256" w:lineRule="auto"/>
              <w:rPr>
                <w:rFonts w:ascii="Gadugi" w:eastAsia="Century Gothic" w:hAnsi="Gadugi" w:cs="Century Gothic"/>
                <w:sz w:val="22"/>
              </w:rPr>
            </w:pPr>
            <w:r w:rsidRPr="00D1260B">
              <w:rPr>
                <w:rFonts w:ascii="Gadugi" w:hAnsi="Gadugi"/>
                <w:sz w:val="22"/>
              </w:rPr>
              <w:t>Wh</w:t>
            </w:r>
            <w:r w:rsidR="00DC522D">
              <w:rPr>
                <w:rFonts w:ascii="Gadugi" w:hAnsi="Gadugi"/>
                <w:sz w:val="22"/>
              </w:rPr>
              <w:t xml:space="preserve">at resources are available to </w:t>
            </w:r>
            <w:r w:rsidR="00A86818">
              <w:rPr>
                <w:rFonts w:ascii="Gadugi" w:hAnsi="Gadugi"/>
                <w:sz w:val="22"/>
              </w:rPr>
              <w:t xml:space="preserve">support </w:t>
            </w:r>
            <w:r w:rsidR="00A727B6">
              <w:rPr>
                <w:rFonts w:ascii="Gadugi" w:hAnsi="Gadugi"/>
                <w:sz w:val="22"/>
              </w:rPr>
              <w:t xml:space="preserve">visually impaired primary school aged </w:t>
            </w:r>
            <w:r w:rsidR="00A86818">
              <w:rPr>
                <w:rFonts w:ascii="Gadugi" w:hAnsi="Gadugi"/>
                <w:sz w:val="22"/>
              </w:rPr>
              <w:t>students</w:t>
            </w:r>
            <w:r w:rsidR="00E87210">
              <w:rPr>
                <w:rFonts w:ascii="Gadugi" w:hAnsi="Gadugi"/>
                <w:sz w:val="22"/>
              </w:rPr>
              <w:t xml:space="preserve"> with reading</w:t>
            </w:r>
            <w:r w:rsidR="00A727B6">
              <w:rPr>
                <w:rFonts w:ascii="Gadugi" w:hAnsi="Gadugi"/>
                <w:sz w:val="22"/>
              </w:rPr>
              <w:t xml:space="preserve">? </w:t>
            </w:r>
            <w:r w:rsidR="00A86818">
              <w:rPr>
                <w:rFonts w:ascii="Gadugi" w:hAnsi="Gadugi"/>
                <w:sz w:val="22"/>
              </w:rPr>
              <w:t xml:space="preserve"> </w:t>
            </w:r>
          </w:p>
          <w:p w14:paraId="0952408D" w14:textId="77777777" w:rsidR="00BD4D70" w:rsidRPr="00194ADE" w:rsidRDefault="00BD4D70" w:rsidP="00D82B4C">
            <w:pPr>
              <w:rPr>
                <w:rFonts w:ascii="Gadugi" w:hAnsi="Gadugi"/>
                <w:b/>
                <w:bCs/>
                <w:sz w:val="22"/>
                <w:highlight w:val="yellow"/>
              </w:rPr>
            </w:pPr>
          </w:p>
        </w:tc>
      </w:tr>
      <w:tr w:rsidR="00BD4D70" w:rsidRPr="00F56C44" w14:paraId="31FC55C2" w14:textId="77777777" w:rsidTr="00E40635">
        <w:tc>
          <w:tcPr>
            <w:tcW w:w="4508" w:type="dxa"/>
            <w:shd w:val="clear" w:color="auto" w:fill="F2F2F2" w:themeFill="background1" w:themeFillShade="F2"/>
          </w:tcPr>
          <w:p w14:paraId="453F99E6" w14:textId="77777777" w:rsidR="00BD4D70" w:rsidRPr="006F34EF" w:rsidRDefault="00BD4D70" w:rsidP="00D82B4C">
            <w:pPr>
              <w:rPr>
                <w:rFonts w:ascii="Gadugi" w:hAnsi="Gadugi"/>
                <w:b/>
                <w:bCs/>
                <w:sz w:val="22"/>
              </w:rPr>
            </w:pPr>
            <w:r w:rsidRPr="006F34EF">
              <w:rPr>
                <w:rFonts w:ascii="Gadugi" w:hAnsi="Gadugi"/>
                <w:b/>
                <w:bCs/>
                <w:sz w:val="22"/>
              </w:rPr>
              <w:t xml:space="preserve">Breaking down key skills into Step-by-step learning (task analysis) </w:t>
            </w:r>
          </w:p>
          <w:p w14:paraId="33FFF0F6" w14:textId="77777777" w:rsidR="00BD4D70" w:rsidRPr="006F34EF" w:rsidRDefault="00BD4D70" w:rsidP="00D82B4C">
            <w:pPr>
              <w:rPr>
                <w:rFonts w:ascii="Gadugi" w:hAnsi="Gadugi"/>
                <w:b/>
                <w:bCs/>
                <w:sz w:val="22"/>
              </w:rPr>
            </w:pPr>
          </w:p>
        </w:tc>
        <w:tc>
          <w:tcPr>
            <w:tcW w:w="5126" w:type="dxa"/>
          </w:tcPr>
          <w:p w14:paraId="7CCBD020" w14:textId="29FA985A" w:rsidR="00BD4D70" w:rsidRPr="00194ADE" w:rsidRDefault="00BD4D70" w:rsidP="00D82B4C">
            <w:pPr>
              <w:rPr>
                <w:rFonts w:ascii="Gadugi" w:hAnsi="Gadugi"/>
                <w:b/>
                <w:bCs/>
                <w:sz w:val="22"/>
                <w:highlight w:val="yellow"/>
              </w:rPr>
            </w:pPr>
            <w:r w:rsidRPr="00E87210">
              <w:rPr>
                <w:rFonts w:ascii="Gadugi" w:hAnsi="Gadugi"/>
                <w:sz w:val="22"/>
              </w:rPr>
              <w:t xml:space="preserve">How can </w:t>
            </w:r>
            <w:r w:rsidR="00E326F0">
              <w:rPr>
                <w:rFonts w:ascii="Gadugi" w:hAnsi="Gadugi"/>
                <w:sz w:val="22"/>
              </w:rPr>
              <w:t xml:space="preserve">you </w:t>
            </w:r>
            <w:r w:rsidR="004B5CC2">
              <w:rPr>
                <w:rFonts w:ascii="Gadugi" w:hAnsi="Gadugi"/>
                <w:sz w:val="22"/>
              </w:rPr>
              <w:t>break down</w:t>
            </w:r>
            <w:r w:rsidR="00F1207F" w:rsidRPr="00F1207F">
              <w:rPr>
                <w:rFonts w:ascii="Gadugi" w:hAnsi="Gadugi"/>
                <w:sz w:val="22"/>
              </w:rPr>
              <w:t xml:space="preserve"> the steps</w:t>
            </w:r>
            <w:r w:rsidR="004B5CC2">
              <w:rPr>
                <w:rFonts w:ascii="Gadugi" w:hAnsi="Gadugi"/>
                <w:sz w:val="22"/>
              </w:rPr>
              <w:t xml:space="preserve"> of a lesson</w:t>
            </w:r>
            <w:r w:rsidR="00F1207F" w:rsidRPr="00F1207F">
              <w:rPr>
                <w:rFonts w:ascii="Gadugi" w:hAnsi="Gadugi"/>
                <w:sz w:val="22"/>
              </w:rPr>
              <w:t xml:space="preserve"> into a sequence </w:t>
            </w:r>
            <w:r w:rsidR="004B5CC2">
              <w:rPr>
                <w:rFonts w:ascii="Gadugi" w:hAnsi="Gadugi"/>
                <w:sz w:val="22"/>
              </w:rPr>
              <w:t>to support students</w:t>
            </w:r>
            <w:r w:rsidR="00F1207F" w:rsidRPr="00F1207F">
              <w:rPr>
                <w:rFonts w:ascii="Gadugi" w:hAnsi="Gadugi"/>
                <w:sz w:val="22"/>
              </w:rPr>
              <w:t xml:space="preserve"> to understand</w:t>
            </w:r>
            <w:r w:rsidR="004B5CC2">
              <w:rPr>
                <w:rFonts w:ascii="Gadugi" w:hAnsi="Gadugi"/>
                <w:sz w:val="22"/>
              </w:rPr>
              <w:t>?</w:t>
            </w:r>
          </w:p>
        </w:tc>
      </w:tr>
      <w:tr w:rsidR="00BD4D70" w:rsidRPr="00F56C44" w14:paraId="2A820E4B" w14:textId="77777777" w:rsidTr="00E40635">
        <w:tc>
          <w:tcPr>
            <w:tcW w:w="4508" w:type="dxa"/>
            <w:shd w:val="clear" w:color="auto" w:fill="F2F2F2" w:themeFill="background1" w:themeFillShade="F2"/>
          </w:tcPr>
          <w:p w14:paraId="3872D050" w14:textId="77777777" w:rsidR="00BD4D70" w:rsidRPr="006F34EF" w:rsidRDefault="00BD4D70" w:rsidP="00D82B4C">
            <w:pPr>
              <w:rPr>
                <w:rFonts w:ascii="Gadugi" w:hAnsi="Gadugi"/>
                <w:b/>
                <w:bCs/>
                <w:sz w:val="22"/>
              </w:rPr>
            </w:pPr>
            <w:r w:rsidRPr="006F34EF">
              <w:rPr>
                <w:rFonts w:ascii="Gadugi" w:hAnsi="Gadugi"/>
                <w:b/>
                <w:bCs/>
                <w:sz w:val="22"/>
              </w:rPr>
              <w:t>The 4Cs of 21</w:t>
            </w:r>
            <w:r w:rsidRPr="006F34EF">
              <w:rPr>
                <w:rFonts w:ascii="Gadugi" w:hAnsi="Gadugi"/>
                <w:b/>
                <w:bCs/>
                <w:sz w:val="22"/>
                <w:vertAlign w:val="superscript"/>
              </w:rPr>
              <w:t>st</w:t>
            </w:r>
            <w:r w:rsidRPr="006F34EF">
              <w:rPr>
                <w:rFonts w:ascii="Gadugi" w:hAnsi="Gadugi"/>
                <w:b/>
                <w:bCs/>
                <w:sz w:val="22"/>
              </w:rPr>
              <w:t xml:space="preserve"> century skills in the primary curriculum</w:t>
            </w:r>
          </w:p>
        </w:tc>
        <w:tc>
          <w:tcPr>
            <w:tcW w:w="5126" w:type="dxa"/>
          </w:tcPr>
          <w:p w14:paraId="27AE68ED" w14:textId="4CDF3F44" w:rsidR="00BD4D70" w:rsidRPr="003B45C2" w:rsidRDefault="00BD4D70" w:rsidP="00D82B4C">
            <w:pPr>
              <w:spacing w:line="256" w:lineRule="auto"/>
              <w:rPr>
                <w:rFonts w:ascii="Gadugi" w:eastAsia="Century Gothic" w:hAnsi="Gadugi" w:cs="Century Gothic"/>
                <w:sz w:val="22"/>
              </w:rPr>
            </w:pPr>
            <w:r w:rsidRPr="003B45C2">
              <w:rPr>
                <w:rFonts w:ascii="Gadugi" w:hAnsi="Gadugi"/>
                <w:sz w:val="22"/>
              </w:rPr>
              <w:t>How does primary 1</w:t>
            </w:r>
            <w:r w:rsidRPr="003B45C2">
              <w:rPr>
                <w:rFonts w:ascii="Gadugi" w:hAnsi="Gadugi"/>
                <w:sz w:val="22"/>
                <w:vertAlign w:val="superscript"/>
              </w:rPr>
              <w:t>st</w:t>
            </w:r>
            <w:r w:rsidRPr="003B45C2">
              <w:rPr>
                <w:rFonts w:ascii="Gadugi" w:hAnsi="Gadugi"/>
                <w:sz w:val="22"/>
              </w:rPr>
              <w:t xml:space="preserve"> year Maths / Language / P.E. / other subject develop the skill of coordination of muscle movement of the fingers / balance / listening to each other / verbali</w:t>
            </w:r>
            <w:r w:rsidR="003B45C2" w:rsidRPr="003B45C2">
              <w:rPr>
                <w:rFonts w:ascii="Gadugi" w:hAnsi="Gadugi"/>
                <w:sz w:val="22"/>
              </w:rPr>
              <w:t>s</w:t>
            </w:r>
            <w:r w:rsidRPr="003B45C2">
              <w:rPr>
                <w:rFonts w:ascii="Gadugi" w:hAnsi="Gadugi"/>
                <w:sz w:val="22"/>
              </w:rPr>
              <w:t>ing thoughts and feelings / etc in a multisensory way?</w:t>
            </w:r>
          </w:p>
          <w:p w14:paraId="68FC1A19" w14:textId="77777777" w:rsidR="00BD4D70" w:rsidRPr="00194ADE" w:rsidRDefault="00BD4D70" w:rsidP="00D82B4C">
            <w:pPr>
              <w:rPr>
                <w:rFonts w:ascii="Gadugi" w:hAnsi="Gadugi"/>
                <w:b/>
                <w:bCs/>
                <w:sz w:val="22"/>
                <w:highlight w:val="yellow"/>
              </w:rPr>
            </w:pPr>
          </w:p>
        </w:tc>
      </w:tr>
      <w:tr w:rsidR="00BD4D70" w:rsidRPr="00F56C44" w14:paraId="44AA08F9" w14:textId="77777777" w:rsidTr="00E40635">
        <w:tc>
          <w:tcPr>
            <w:tcW w:w="4508" w:type="dxa"/>
            <w:shd w:val="clear" w:color="auto" w:fill="F2F2F2" w:themeFill="background1" w:themeFillShade="F2"/>
          </w:tcPr>
          <w:p w14:paraId="5A6B2B96" w14:textId="77777777" w:rsidR="00BD4D70" w:rsidRPr="006F34EF" w:rsidRDefault="00BD4D70" w:rsidP="00D82B4C">
            <w:pPr>
              <w:rPr>
                <w:rFonts w:ascii="Gadugi" w:hAnsi="Gadugi"/>
                <w:b/>
                <w:bCs/>
                <w:sz w:val="22"/>
              </w:rPr>
            </w:pPr>
            <w:r w:rsidRPr="006F34EF">
              <w:rPr>
                <w:rFonts w:ascii="Gadugi" w:hAnsi="Gadugi"/>
                <w:b/>
                <w:bCs/>
                <w:sz w:val="22"/>
              </w:rPr>
              <w:t>The 4Cs of 21</w:t>
            </w:r>
            <w:r w:rsidRPr="006F34EF">
              <w:rPr>
                <w:rFonts w:ascii="Gadugi" w:hAnsi="Gadugi"/>
                <w:b/>
                <w:bCs/>
                <w:sz w:val="22"/>
                <w:vertAlign w:val="superscript"/>
              </w:rPr>
              <w:t>st</w:t>
            </w:r>
            <w:r w:rsidRPr="006F34EF">
              <w:rPr>
                <w:rFonts w:ascii="Gadugi" w:hAnsi="Gadugi"/>
                <w:b/>
                <w:bCs/>
                <w:sz w:val="22"/>
              </w:rPr>
              <w:t xml:space="preserve"> century skills in the teacher education curriculum</w:t>
            </w:r>
          </w:p>
          <w:p w14:paraId="5C73F940" w14:textId="77777777" w:rsidR="00BD4D70" w:rsidRPr="006F34EF" w:rsidRDefault="00BD4D70" w:rsidP="00D82B4C">
            <w:pPr>
              <w:rPr>
                <w:rFonts w:ascii="Gadugi" w:hAnsi="Gadugi"/>
                <w:b/>
                <w:bCs/>
                <w:sz w:val="22"/>
              </w:rPr>
            </w:pPr>
          </w:p>
        </w:tc>
        <w:tc>
          <w:tcPr>
            <w:tcW w:w="5126" w:type="dxa"/>
          </w:tcPr>
          <w:p w14:paraId="682DEB55" w14:textId="7C8885EE" w:rsidR="00BD4D70" w:rsidRPr="00194ADE" w:rsidRDefault="00BD4D70" w:rsidP="00D82B4C">
            <w:pPr>
              <w:rPr>
                <w:rFonts w:ascii="Gadugi" w:hAnsi="Gadugi"/>
                <w:b/>
                <w:bCs/>
                <w:sz w:val="22"/>
                <w:highlight w:val="yellow"/>
              </w:rPr>
            </w:pPr>
            <w:r w:rsidRPr="00FF3C31">
              <w:rPr>
                <w:rFonts w:ascii="Gadugi" w:hAnsi="Gadugi"/>
                <w:sz w:val="22"/>
              </w:rPr>
              <w:t xml:space="preserve">How </w:t>
            </w:r>
            <w:r w:rsidR="00FF3C31">
              <w:rPr>
                <w:rFonts w:ascii="Gadugi" w:hAnsi="Gadugi"/>
                <w:sz w:val="22"/>
              </w:rPr>
              <w:t>can I</w:t>
            </w:r>
            <w:r w:rsidRPr="00FF3C31">
              <w:rPr>
                <w:rFonts w:ascii="Gadugi" w:hAnsi="Gadugi"/>
                <w:sz w:val="22"/>
              </w:rPr>
              <w:t xml:space="preserve"> develop the 4Cs during the preparation and performance of </w:t>
            </w:r>
            <w:r w:rsidR="00D8625F">
              <w:rPr>
                <w:rFonts w:ascii="Gadugi" w:hAnsi="Gadugi"/>
                <w:sz w:val="22"/>
              </w:rPr>
              <w:t>students’</w:t>
            </w:r>
            <w:r w:rsidRPr="00FF3C31">
              <w:rPr>
                <w:rFonts w:ascii="Gadugi" w:hAnsi="Gadugi"/>
                <w:sz w:val="22"/>
              </w:rPr>
              <w:t xml:space="preserve"> dances at the semester opening event?</w:t>
            </w:r>
          </w:p>
        </w:tc>
      </w:tr>
      <w:tr w:rsidR="00BD4D70" w:rsidRPr="00F56C44" w14:paraId="0B6B27C1" w14:textId="77777777" w:rsidTr="00E40635">
        <w:tc>
          <w:tcPr>
            <w:tcW w:w="4508" w:type="dxa"/>
            <w:shd w:val="clear" w:color="auto" w:fill="F2F2F2" w:themeFill="background1" w:themeFillShade="F2"/>
          </w:tcPr>
          <w:p w14:paraId="4A272447" w14:textId="111487A8" w:rsidR="00BD4D70" w:rsidRPr="006F34EF" w:rsidRDefault="00BD4D70" w:rsidP="00D82B4C">
            <w:pPr>
              <w:rPr>
                <w:rFonts w:ascii="Gadugi" w:hAnsi="Gadugi"/>
                <w:b/>
                <w:bCs/>
                <w:sz w:val="22"/>
              </w:rPr>
            </w:pPr>
            <w:r w:rsidRPr="006F34EF">
              <w:rPr>
                <w:rFonts w:ascii="Gadugi" w:hAnsi="Gadugi"/>
                <w:b/>
                <w:bCs/>
                <w:sz w:val="22"/>
              </w:rPr>
              <w:t>Using the Learner centred approach with the new curriculum</w:t>
            </w:r>
          </w:p>
          <w:p w14:paraId="5AA7A03E" w14:textId="77777777" w:rsidR="00BD4D70" w:rsidRPr="006F34EF" w:rsidRDefault="00BD4D70" w:rsidP="00D82B4C">
            <w:pPr>
              <w:rPr>
                <w:rFonts w:ascii="Gadugi" w:hAnsi="Gadugi"/>
                <w:b/>
                <w:bCs/>
                <w:sz w:val="22"/>
              </w:rPr>
            </w:pPr>
          </w:p>
        </w:tc>
        <w:tc>
          <w:tcPr>
            <w:tcW w:w="5126" w:type="dxa"/>
          </w:tcPr>
          <w:p w14:paraId="6BBB4C4D" w14:textId="4EE988FB" w:rsidR="00BD4D70" w:rsidRPr="00194ADE" w:rsidRDefault="00BD4D70" w:rsidP="00D82B4C">
            <w:pPr>
              <w:spacing w:line="256" w:lineRule="auto"/>
              <w:rPr>
                <w:rFonts w:ascii="Gadugi" w:eastAsia="Century Gothic" w:hAnsi="Gadugi" w:cs="Century Gothic"/>
                <w:sz w:val="22"/>
                <w:highlight w:val="yellow"/>
              </w:rPr>
            </w:pPr>
            <w:r w:rsidRPr="00D8625F">
              <w:rPr>
                <w:rFonts w:ascii="Gadugi" w:hAnsi="Gadugi"/>
                <w:sz w:val="22"/>
              </w:rPr>
              <w:t xml:space="preserve">What are the specific needs of my </w:t>
            </w:r>
            <w:r w:rsidR="00D8625F">
              <w:rPr>
                <w:rFonts w:ascii="Gadugi" w:hAnsi="Gadugi"/>
                <w:sz w:val="22"/>
              </w:rPr>
              <w:t>students</w:t>
            </w:r>
            <w:r w:rsidRPr="00D8625F">
              <w:rPr>
                <w:rFonts w:ascii="Gadugi" w:hAnsi="Gadugi"/>
                <w:sz w:val="22"/>
              </w:rPr>
              <w:t xml:space="preserve"> to feel confident, comfortable, motivated in studying my subject</w:t>
            </w:r>
            <w:r w:rsidR="00D8625F">
              <w:rPr>
                <w:rFonts w:ascii="Gadugi" w:hAnsi="Gadugi"/>
                <w:sz w:val="22"/>
              </w:rPr>
              <w:t>? How can I encourage them to</w:t>
            </w:r>
            <w:r w:rsidRPr="00D8625F">
              <w:rPr>
                <w:rFonts w:ascii="Gadugi" w:hAnsi="Gadugi"/>
                <w:sz w:val="22"/>
              </w:rPr>
              <w:t xml:space="preserve"> participa</w:t>
            </w:r>
            <w:r w:rsidR="00D8625F">
              <w:rPr>
                <w:rFonts w:ascii="Gadugi" w:hAnsi="Gadugi"/>
                <w:sz w:val="22"/>
              </w:rPr>
              <w:t>te</w:t>
            </w:r>
            <w:r w:rsidR="00BD42BF">
              <w:rPr>
                <w:rFonts w:ascii="Gadugi" w:hAnsi="Gadugi"/>
                <w:sz w:val="22"/>
              </w:rPr>
              <w:t xml:space="preserve"> more</w:t>
            </w:r>
            <w:r w:rsidRPr="00D8625F">
              <w:rPr>
                <w:rFonts w:ascii="Gadugi" w:hAnsi="Gadugi"/>
                <w:sz w:val="22"/>
              </w:rPr>
              <w:t xml:space="preserve"> actively in my lessons?</w:t>
            </w:r>
          </w:p>
        </w:tc>
      </w:tr>
      <w:tr w:rsidR="00BD4D70" w:rsidRPr="00F56C44" w14:paraId="6F90D5B3" w14:textId="77777777" w:rsidTr="00E40635">
        <w:tc>
          <w:tcPr>
            <w:tcW w:w="4508" w:type="dxa"/>
            <w:shd w:val="clear" w:color="auto" w:fill="F2F2F2" w:themeFill="background1" w:themeFillShade="F2"/>
          </w:tcPr>
          <w:p w14:paraId="28E0BB4E" w14:textId="77777777" w:rsidR="00BD4D70" w:rsidRPr="006F34EF" w:rsidRDefault="00BD4D70" w:rsidP="00D82B4C">
            <w:pPr>
              <w:rPr>
                <w:rFonts w:ascii="Gadugi" w:hAnsi="Gadugi"/>
                <w:b/>
                <w:bCs/>
                <w:sz w:val="22"/>
              </w:rPr>
            </w:pPr>
            <w:r w:rsidRPr="006F34EF">
              <w:rPr>
                <w:rFonts w:ascii="Gadugi" w:hAnsi="Gadugi"/>
                <w:b/>
                <w:bCs/>
                <w:sz w:val="22"/>
              </w:rPr>
              <w:t xml:space="preserve">Different ways of doing effective group work </w:t>
            </w:r>
          </w:p>
          <w:p w14:paraId="507E6EE9" w14:textId="77777777" w:rsidR="00BD4D70" w:rsidRPr="006F34EF" w:rsidRDefault="00BD4D70" w:rsidP="00D82B4C">
            <w:pPr>
              <w:rPr>
                <w:rFonts w:ascii="Gadugi" w:hAnsi="Gadugi"/>
                <w:b/>
                <w:bCs/>
                <w:sz w:val="22"/>
              </w:rPr>
            </w:pPr>
          </w:p>
        </w:tc>
        <w:tc>
          <w:tcPr>
            <w:tcW w:w="5126" w:type="dxa"/>
          </w:tcPr>
          <w:p w14:paraId="1D71B6BD" w14:textId="5FB89910" w:rsidR="00BD4D70" w:rsidRPr="00DE42C9" w:rsidRDefault="00BD4D70" w:rsidP="00D82B4C">
            <w:pPr>
              <w:spacing w:line="256" w:lineRule="auto"/>
              <w:rPr>
                <w:rFonts w:ascii="Gadugi" w:hAnsi="Gadugi"/>
                <w:sz w:val="22"/>
              </w:rPr>
            </w:pPr>
            <w:r w:rsidRPr="00DE42C9">
              <w:rPr>
                <w:rFonts w:ascii="Gadugi" w:hAnsi="Gadugi"/>
                <w:sz w:val="22"/>
              </w:rPr>
              <w:t xml:space="preserve">What </w:t>
            </w:r>
            <w:r w:rsidR="00DE42C9">
              <w:rPr>
                <w:rFonts w:ascii="Gadugi" w:hAnsi="Gadugi"/>
                <w:sz w:val="22"/>
              </w:rPr>
              <w:t xml:space="preserve">model can I put in place to enable </w:t>
            </w:r>
            <w:r w:rsidR="00CC3DDF">
              <w:rPr>
                <w:rFonts w:ascii="Gadugi" w:hAnsi="Gadugi"/>
                <w:sz w:val="22"/>
              </w:rPr>
              <w:t xml:space="preserve">students to </w:t>
            </w:r>
            <w:r w:rsidRPr="00DE42C9">
              <w:rPr>
                <w:rFonts w:ascii="Gadugi" w:hAnsi="Gadugi"/>
                <w:sz w:val="22"/>
              </w:rPr>
              <w:t>giv</w:t>
            </w:r>
            <w:r w:rsidR="00CC3DDF">
              <w:rPr>
                <w:rFonts w:ascii="Gadugi" w:hAnsi="Gadugi"/>
                <w:sz w:val="22"/>
              </w:rPr>
              <w:t>e</w:t>
            </w:r>
            <w:r w:rsidRPr="00DE42C9">
              <w:rPr>
                <w:rFonts w:ascii="Gadugi" w:hAnsi="Gadugi"/>
                <w:sz w:val="22"/>
              </w:rPr>
              <w:t xml:space="preserve"> feedback </w:t>
            </w:r>
            <w:r w:rsidR="00CC3DDF">
              <w:rPr>
                <w:rFonts w:ascii="Gadugi" w:hAnsi="Gadugi"/>
                <w:sz w:val="22"/>
              </w:rPr>
              <w:t>to each other effectively</w:t>
            </w:r>
            <w:r w:rsidRPr="00DE42C9">
              <w:rPr>
                <w:rFonts w:ascii="Gadugi" w:hAnsi="Gadugi"/>
                <w:sz w:val="22"/>
              </w:rPr>
              <w:t xml:space="preserve"> during group work?</w:t>
            </w:r>
          </w:p>
          <w:p w14:paraId="2E7C3F30" w14:textId="77777777" w:rsidR="00BD4D70" w:rsidRPr="00194ADE" w:rsidRDefault="00BD4D70" w:rsidP="00D82B4C">
            <w:pPr>
              <w:rPr>
                <w:rFonts w:ascii="Gadugi" w:hAnsi="Gadugi"/>
                <w:b/>
                <w:bCs/>
                <w:sz w:val="22"/>
                <w:highlight w:val="yellow"/>
              </w:rPr>
            </w:pPr>
          </w:p>
        </w:tc>
      </w:tr>
      <w:tr w:rsidR="00BD4D70" w:rsidRPr="00F56C44" w14:paraId="785E4A69" w14:textId="77777777" w:rsidTr="00E40635">
        <w:tc>
          <w:tcPr>
            <w:tcW w:w="4508" w:type="dxa"/>
            <w:shd w:val="clear" w:color="auto" w:fill="F2F2F2" w:themeFill="background1" w:themeFillShade="F2"/>
          </w:tcPr>
          <w:p w14:paraId="226315E3" w14:textId="43A02A72" w:rsidR="00BD4D70" w:rsidRPr="006F34EF" w:rsidRDefault="00BD4D70" w:rsidP="00D82B4C">
            <w:pPr>
              <w:rPr>
                <w:rFonts w:ascii="Gadugi" w:hAnsi="Gadugi"/>
                <w:b/>
                <w:bCs/>
                <w:sz w:val="22"/>
              </w:rPr>
            </w:pPr>
            <w:r w:rsidRPr="006F34EF">
              <w:rPr>
                <w:rFonts w:ascii="Gadugi" w:hAnsi="Gadugi"/>
                <w:b/>
                <w:bCs/>
                <w:sz w:val="22"/>
              </w:rPr>
              <w:t xml:space="preserve">A positive learning </w:t>
            </w:r>
            <w:r w:rsidR="0067261D">
              <w:rPr>
                <w:rFonts w:ascii="Gadugi" w:hAnsi="Gadugi"/>
                <w:b/>
                <w:bCs/>
                <w:sz w:val="22"/>
              </w:rPr>
              <w:t>environment</w:t>
            </w:r>
            <w:r w:rsidRPr="006F34EF">
              <w:rPr>
                <w:rFonts w:ascii="Gadugi" w:hAnsi="Gadugi"/>
                <w:b/>
                <w:bCs/>
                <w:sz w:val="22"/>
              </w:rPr>
              <w:t xml:space="preserve"> throughout the E</w:t>
            </w:r>
            <w:r w:rsidR="00CD1A45">
              <w:rPr>
                <w:rFonts w:ascii="Gadugi" w:hAnsi="Gadugi"/>
                <w:b/>
                <w:bCs/>
                <w:sz w:val="22"/>
              </w:rPr>
              <w:t>ducation institution</w:t>
            </w:r>
            <w:r w:rsidRPr="006F34EF">
              <w:rPr>
                <w:rFonts w:ascii="Gadugi" w:hAnsi="Gadugi"/>
                <w:b/>
                <w:bCs/>
                <w:sz w:val="22"/>
              </w:rPr>
              <w:t xml:space="preserve"> </w:t>
            </w:r>
          </w:p>
          <w:p w14:paraId="4E4B61A2" w14:textId="77777777" w:rsidR="00BD4D70" w:rsidRPr="006F34EF" w:rsidRDefault="00BD4D70" w:rsidP="00D82B4C">
            <w:pPr>
              <w:rPr>
                <w:rFonts w:ascii="Gadugi" w:hAnsi="Gadugi"/>
                <w:b/>
                <w:bCs/>
                <w:sz w:val="22"/>
              </w:rPr>
            </w:pPr>
          </w:p>
        </w:tc>
        <w:tc>
          <w:tcPr>
            <w:tcW w:w="5126" w:type="dxa"/>
          </w:tcPr>
          <w:p w14:paraId="3CED5839" w14:textId="3EE3E5DB" w:rsidR="00BD4D70" w:rsidRPr="00194ADE" w:rsidRDefault="00BD4D70" w:rsidP="00D82B4C">
            <w:pPr>
              <w:spacing w:line="256" w:lineRule="auto"/>
              <w:rPr>
                <w:rFonts w:ascii="Gadugi" w:hAnsi="Gadugi"/>
                <w:sz w:val="22"/>
                <w:highlight w:val="yellow"/>
              </w:rPr>
            </w:pPr>
            <w:r w:rsidRPr="00CD1A45">
              <w:rPr>
                <w:rFonts w:ascii="Gadugi" w:hAnsi="Gadugi"/>
                <w:sz w:val="22"/>
              </w:rPr>
              <w:t xml:space="preserve">What kind of extra-curricular (not co-curricular!) activities are available for </w:t>
            </w:r>
            <w:r w:rsidR="00CD1A45">
              <w:rPr>
                <w:rFonts w:ascii="Gadugi" w:hAnsi="Gadugi"/>
                <w:sz w:val="22"/>
              </w:rPr>
              <w:t>students</w:t>
            </w:r>
            <w:r w:rsidRPr="00CD1A45">
              <w:rPr>
                <w:rFonts w:ascii="Gadugi" w:hAnsi="Gadugi"/>
                <w:sz w:val="22"/>
              </w:rPr>
              <w:t xml:space="preserve">? </w:t>
            </w:r>
            <w:r w:rsidR="00BD5AB3">
              <w:rPr>
                <w:rFonts w:ascii="Gadugi" w:hAnsi="Gadugi"/>
                <w:sz w:val="22"/>
              </w:rPr>
              <w:t>How do teachers respond if a student makes a mistake</w:t>
            </w:r>
            <w:r w:rsidRPr="00CD1A45">
              <w:rPr>
                <w:rFonts w:ascii="Gadugi" w:hAnsi="Gadugi"/>
                <w:sz w:val="22"/>
              </w:rPr>
              <w:t>?</w:t>
            </w:r>
          </w:p>
        </w:tc>
      </w:tr>
      <w:tr w:rsidR="00BD4D70" w:rsidRPr="00F56C44" w14:paraId="1B2B3342" w14:textId="77777777" w:rsidTr="00E40635">
        <w:tc>
          <w:tcPr>
            <w:tcW w:w="4508" w:type="dxa"/>
            <w:shd w:val="clear" w:color="auto" w:fill="F2F2F2" w:themeFill="background1" w:themeFillShade="F2"/>
          </w:tcPr>
          <w:p w14:paraId="545997D4" w14:textId="77777777" w:rsidR="00BD4D70" w:rsidRPr="006F34EF" w:rsidRDefault="00BD4D70" w:rsidP="00D82B4C">
            <w:pPr>
              <w:rPr>
                <w:rFonts w:ascii="Gadugi" w:hAnsi="Gadugi"/>
                <w:b/>
                <w:bCs/>
                <w:sz w:val="22"/>
              </w:rPr>
            </w:pPr>
            <w:r w:rsidRPr="006F34EF">
              <w:rPr>
                <w:rFonts w:ascii="Gadugi" w:hAnsi="Gadugi"/>
                <w:b/>
                <w:bCs/>
                <w:sz w:val="22"/>
              </w:rPr>
              <w:t>Using questions for teaching</w:t>
            </w:r>
          </w:p>
          <w:p w14:paraId="0C227942" w14:textId="77777777" w:rsidR="00BD4D70" w:rsidRPr="006F34EF" w:rsidRDefault="00BD4D70" w:rsidP="00D82B4C">
            <w:pPr>
              <w:rPr>
                <w:rFonts w:ascii="Gadugi" w:hAnsi="Gadugi"/>
                <w:b/>
                <w:bCs/>
                <w:sz w:val="22"/>
              </w:rPr>
            </w:pPr>
          </w:p>
        </w:tc>
        <w:tc>
          <w:tcPr>
            <w:tcW w:w="5126" w:type="dxa"/>
          </w:tcPr>
          <w:p w14:paraId="21929944" w14:textId="77777777" w:rsidR="00BD4D70" w:rsidRPr="00BD5AB3" w:rsidRDefault="00BD4D70" w:rsidP="00D82B4C">
            <w:pPr>
              <w:spacing w:line="256" w:lineRule="auto"/>
              <w:rPr>
                <w:rFonts w:ascii="Gadugi" w:hAnsi="Gadugi"/>
                <w:sz w:val="22"/>
              </w:rPr>
            </w:pPr>
            <w:r w:rsidRPr="00BD5AB3">
              <w:rPr>
                <w:rFonts w:ascii="Gadugi" w:hAnsi="Gadugi"/>
                <w:sz w:val="22"/>
              </w:rPr>
              <w:t xml:space="preserve">What happens when I ask “why”? </w:t>
            </w:r>
          </w:p>
          <w:p w14:paraId="100E99B3" w14:textId="77777777" w:rsidR="00BD4D70" w:rsidRPr="00194ADE" w:rsidRDefault="00BD4D70" w:rsidP="00D82B4C">
            <w:pPr>
              <w:spacing w:line="256" w:lineRule="auto"/>
              <w:rPr>
                <w:rFonts w:ascii="Gadugi" w:hAnsi="Gadugi"/>
                <w:sz w:val="22"/>
                <w:highlight w:val="yellow"/>
              </w:rPr>
            </w:pPr>
          </w:p>
        </w:tc>
      </w:tr>
      <w:tr w:rsidR="00BD4D70" w:rsidRPr="00F56C44" w14:paraId="246159FD" w14:textId="77777777" w:rsidTr="00E40635">
        <w:tc>
          <w:tcPr>
            <w:tcW w:w="4508" w:type="dxa"/>
            <w:shd w:val="clear" w:color="auto" w:fill="F2F2F2" w:themeFill="background1" w:themeFillShade="F2"/>
          </w:tcPr>
          <w:p w14:paraId="635A2C89" w14:textId="77777777" w:rsidR="00BD4D70" w:rsidRPr="006F34EF" w:rsidRDefault="00BD4D70" w:rsidP="00D82B4C">
            <w:pPr>
              <w:rPr>
                <w:rFonts w:ascii="Gadugi" w:hAnsi="Gadugi"/>
                <w:b/>
                <w:bCs/>
                <w:sz w:val="22"/>
              </w:rPr>
            </w:pPr>
            <w:r w:rsidRPr="006F34EF">
              <w:rPr>
                <w:rFonts w:ascii="Gadugi" w:hAnsi="Gadugi"/>
                <w:b/>
                <w:bCs/>
                <w:sz w:val="22"/>
              </w:rPr>
              <w:t xml:space="preserve">Using STAR feedback with step-by-step learning </w:t>
            </w:r>
          </w:p>
          <w:p w14:paraId="156B8181" w14:textId="77777777" w:rsidR="00BD4D70" w:rsidRPr="006F34EF" w:rsidRDefault="00BD4D70" w:rsidP="00D82B4C">
            <w:pPr>
              <w:rPr>
                <w:rFonts w:ascii="Gadugi" w:hAnsi="Gadugi"/>
                <w:b/>
                <w:bCs/>
                <w:sz w:val="22"/>
              </w:rPr>
            </w:pPr>
          </w:p>
        </w:tc>
        <w:tc>
          <w:tcPr>
            <w:tcW w:w="5126" w:type="dxa"/>
          </w:tcPr>
          <w:p w14:paraId="5853DD65" w14:textId="57B1E602" w:rsidR="00BD4D70" w:rsidRPr="00194ADE" w:rsidRDefault="00BD4D70" w:rsidP="00D82B4C">
            <w:pPr>
              <w:spacing w:line="256" w:lineRule="auto"/>
              <w:rPr>
                <w:rFonts w:ascii="Gadugi" w:hAnsi="Gadugi"/>
                <w:sz w:val="22"/>
                <w:highlight w:val="yellow"/>
              </w:rPr>
            </w:pPr>
            <w:r w:rsidRPr="00C11085">
              <w:rPr>
                <w:rFonts w:ascii="Gadugi" w:hAnsi="Gadugi"/>
                <w:sz w:val="22"/>
              </w:rPr>
              <w:t xml:space="preserve">How can I train </w:t>
            </w:r>
            <w:r w:rsidR="00C11085">
              <w:rPr>
                <w:rFonts w:ascii="Gadugi" w:hAnsi="Gadugi"/>
                <w:sz w:val="22"/>
              </w:rPr>
              <w:t>students</w:t>
            </w:r>
            <w:r w:rsidRPr="00C11085">
              <w:rPr>
                <w:rFonts w:ascii="Gadugi" w:hAnsi="Gadugi"/>
                <w:sz w:val="22"/>
              </w:rPr>
              <w:t xml:space="preserve"> to use the S T A R features when they give feedback? </w:t>
            </w:r>
          </w:p>
        </w:tc>
      </w:tr>
      <w:bookmarkEnd w:id="28"/>
    </w:tbl>
    <w:p w14:paraId="537FBBF1" w14:textId="77777777" w:rsidR="00BD42BF" w:rsidRDefault="00BD42BF"/>
    <w:p w14:paraId="52FCA854" w14:textId="030D1811" w:rsidR="008741D2" w:rsidRDefault="008741D2"/>
    <w:p w14:paraId="2860FB7A" w14:textId="77777777" w:rsidR="00314500" w:rsidRDefault="00314500"/>
    <w:p w14:paraId="581E3F09" w14:textId="2CB7B367" w:rsidR="00D57CB7" w:rsidRPr="00F56C44" w:rsidRDefault="00CC3DDF" w:rsidP="006F34EF">
      <w:pPr>
        <w:pStyle w:val="Heading1"/>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cstheme="majorHAnsi"/>
          <w:b/>
          <w:bCs/>
          <w:sz w:val="28"/>
          <w:szCs w:val="28"/>
        </w:rPr>
      </w:pPr>
      <w:r>
        <w:rPr>
          <w:noProof/>
        </w:rPr>
        <w:drawing>
          <wp:anchor distT="0" distB="0" distL="114300" distR="114300" simplePos="0" relativeHeight="252226560" behindDoc="0" locked="0" layoutInCell="1" allowOverlap="1" wp14:anchorId="08036585" wp14:editId="27280F8A">
            <wp:simplePos x="0" y="0"/>
            <wp:positionH relativeFrom="column">
              <wp:posOffset>5323895</wp:posOffset>
            </wp:positionH>
            <wp:positionV relativeFrom="paragraph">
              <wp:posOffset>-758659</wp:posOffset>
            </wp:positionV>
            <wp:extent cx="1194730" cy="1212725"/>
            <wp:effectExtent l="0" t="0" r="0" b="0"/>
            <wp:wrapNone/>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rot="900000">
                      <a:off x="0" y="0"/>
                      <a:ext cx="1194730" cy="1212725"/>
                    </a:xfrm>
                    <a:prstGeom prst="rect">
                      <a:avLst/>
                    </a:prstGeom>
                    <a:noFill/>
                  </pic:spPr>
                </pic:pic>
              </a:graphicData>
            </a:graphic>
            <wp14:sizeRelH relativeFrom="margin">
              <wp14:pctWidth>0</wp14:pctWidth>
            </wp14:sizeRelH>
            <wp14:sizeRelV relativeFrom="margin">
              <wp14:pctHeight>0</wp14:pctHeight>
            </wp14:sizeRelV>
          </wp:anchor>
        </w:drawing>
      </w:r>
      <w:r w:rsidR="007A7AEC" w:rsidRPr="00F56C44">
        <w:rPr>
          <w:rFonts w:cstheme="majorHAnsi"/>
          <w:b/>
          <w:bCs/>
          <w:sz w:val="28"/>
          <w:szCs w:val="28"/>
        </w:rPr>
        <w:t xml:space="preserve">Activity </w:t>
      </w:r>
      <w:r w:rsidR="00085A42">
        <w:rPr>
          <w:rFonts w:cstheme="majorHAnsi"/>
          <w:b/>
          <w:bCs/>
          <w:sz w:val="28"/>
          <w:szCs w:val="28"/>
        </w:rPr>
        <w:t>7</w:t>
      </w:r>
      <w:r w:rsidR="007A7AEC" w:rsidRPr="00F56C44">
        <w:rPr>
          <w:rFonts w:cstheme="majorHAnsi"/>
          <w:b/>
          <w:bCs/>
          <w:sz w:val="28"/>
          <w:szCs w:val="28"/>
        </w:rPr>
        <w:t>.</w:t>
      </w:r>
      <w:r w:rsidR="007A7AEC">
        <w:rPr>
          <w:rFonts w:cstheme="majorHAnsi"/>
          <w:b/>
          <w:bCs/>
          <w:sz w:val="28"/>
          <w:szCs w:val="28"/>
        </w:rPr>
        <w:t>1</w:t>
      </w:r>
      <w:r w:rsidR="00A32518">
        <w:rPr>
          <w:rFonts w:cstheme="majorHAnsi"/>
          <w:b/>
          <w:bCs/>
          <w:sz w:val="28"/>
          <w:szCs w:val="28"/>
        </w:rPr>
        <w:t>0</w:t>
      </w:r>
      <w:r w:rsidR="006F34EF">
        <w:rPr>
          <w:rFonts w:cstheme="majorHAnsi"/>
          <w:b/>
          <w:bCs/>
          <w:sz w:val="28"/>
          <w:szCs w:val="28"/>
        </w:rPr>
        <w:t xml:space="preserve"> -</w:t>
      </w:r>
      <w:r w:rsidR="007A7AEC" w:rsidRPr="00F56C44">
        <w:rPr>
          <w:rFonts w:eastAsia="Times New Roman" w:cstheme="majorHAnsi"/>
          <w:b/>
          <w:bCs/>
          <w:sz w:val="28"/>
          <w:szCs w:val="28"/>
          <w:lang w:bidi="ar-SA"/>
        </w:rPr>
        <w:t xml:space="preserve"> </w:t>
      </w:r>
      <w:r w:rsidR="00D57CB7" w:rsidRPr="00F56C44">
        <w:rPr>
          <w:rFonts w:eastAsia="Times New Roman" w:cstheme="majorHAnsi"/>
          <w:b/>
          <w:bCs/>
          <w:sz w:val="28"/>
          <w:szCs w:val="28"/>
          <w:lang w:bidi="ar-SA"/>
        </w:rPr>
        <w:t>Inquiry-based</w:t>
      </w:r>
      <w:r w:rsidR="00140EFA">
        <w:rPr>
          <w:rFonts w:eastAsia="Times New Roman" w:cstheme="majorHAnsi"/>
          <w:b/>
          <w:bCs/>
          <w:sz w:val="28"/>
          <w:szCs w:val="28"/>
          <w:lang w:bidi="ar-SA"/>
        </w:rPr>
        <w:t>/problem-based</w:t>
      </w:r>
      <w:r w:rsidR="00D57CB7" w:rsidRPr="00F56C44">
        <w:rPr>
          <w:rFonts w:eastAsia="Times New Roman" w:cstheme="majorHAnsi"/>
          <w:b/>
          <w:bCs/>
          <w:sz w:val="28"/>
          <w:szCs w:val="28"/>
          <w:lang w:bidi="ar-SA"/>
        </w:rPr>
        <w:t xml:space="preserve"> learning projects</w:t>
      </w:r>
      <w:r w:rsidR="00B973EF">
        <w:rPr>
          <w:rFonts w:eastAsia="Times New Roman" w:cstheme="majorHAnsi"/>
          <w:b/>
          <w:bCs/>
          <w:sz w:val="28"/>
          <w:szCs w:val="28"/>
          <w:lang w:bidi="ar-SA"/>
        </w:rPr>
        <w:t>: design</w:t>
      </w:r>
      <w:r w:rsidR="00D57CB7" w:rsidRPr="00F56C44">
        <w:rPr>
          <w:rFonts w:eastAsia="Times New Roman" w:cstheme="majorHAnsi"/>
          <w:b/>
          <w:bCs/>
          <w:sz w:val="28"/>
          <w:szCs w:val="28"/>
          <w:lang w:bidi="ar-SA"/>
        </w:rPr>
        <w:t xml:space="preserve"> </w:t>
      </w:r>
      <w:r w:rsidR="007A2132">
        <w:rPr>
          <w:rFonts w:eastAsia="Times New Roman" w:cstheme="majorHAnsi"/>
          <w:b/>
          <w:bCs/>
          <w:sz w:val="28"/>
          <w:szCs w:val="28"/>
          <w:lang w:bidi="ar-SA"/>
        </w:rPr>
        <w:t>(40 minutes)</w:t>
      </w:r>
    </w:p>
    <w:p w14:paraId="10951BC5" w14:textId="1E17644E" w:rsidR="00D57CB7" w:rsidRDefault="00D57CB7" w:rsidP="006F34EF">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p>
    <w:p w14:paraId="2BAE8FDD" w14:textId="54A9B6B4" w:rsidR="00D57CB7" w:rsidRPr="00D57CB7" w:rsidRDefault="00812845" w:rsidP="006F34EF">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Pr>
          <w:rFonts w:ascii="Gadugi" w:hAnsi="Gadugi"/>
          <w:sz w:val="22"/>
        </w:rPr>
        <w:t>D</w:t>
      </w:r>
      <w:r w:rsidR="00D57CB7" w:rsidRPr="00D57CB7">
        <w:rPr>
          <w:rFonts w:ascii="Gadugi" w:hAnsi="Gadugi"/>
          <w:sz w:val="22"/>
        </w:rPr>
        <w:t>esign an inquiry or problem</w:t>
      </w:r>
      <w:r w:rsidR="00D57CB7">
        <w:rPr>
          <w:rFonts w:ascii="Gadugi" w:hAnsi="Gadugi"/>
          <w:sz w:val="22"/>
        </w:rPr>
        <w:t>-</w:t>
      </w:r>
      <w:r w:rsidR="00D57CB7" w:rsidRPr="00D57CB7">
        <w:rPr>
          <w:rFonts w:ascii="Gadugi" w:hAnsi="Gadugi"/>
          <w:sz w:val="22"/>
        </w:rPr>
        <w:t>based activity that you could use with your students.</w:t>
      </w:r>
    </w:p>
    <w:p w14:paraId="69A6C534" w14:textId="3652B97A" w:rsidR="0024467A" w:rsidRDefault="00D57CB7" w:rsidP="006F34EF">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sidRPr="00D57CB7">
        <w:rPr>
          <w:rFonts w:ascii="Gadugi" w:hAnsi="Gadugi"/>
          <w:sz w:val="22"/>
        </w:rPr>
        <w:t>Look at the project guidelines to remind yourself of the structure to follow</w:t>
      </w:r>
      <w:r w:rsidR="00DF787B">
        <w:rPr>
          <w:rFonts w:ascii="Gadugi" w:hAnsi="Gadugi"/>
          <w:sz w:val="22"/>
        </w:rPr>
        <w:t>.</w:t>
      </w:r>
      <w:r w:rsidR="00EB2B02">
        <w:rPr>
          <w:rFonts w:ascii="Gadugi" w:hAnsi="Gadugi"/>
          <w:sz w:val="22"/>
        </w:rPr>
        <w:t xml:space="preserve"> An example has been provided below. </w:t>
      </w:r>
    </w:p>
    <w:p w14:paraId="63273805" w14:textId="77777777" w:rsidR="0024467A" w:rsidRPr="001E4DAD" w:rsidRDefault="0024467A" w:rsidP="0024467A">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b/>
          <w:bCs/>
          <w:sz w:val="22"/>
        </w:rPr>
      </w:pPr>
      <w:r w:rsidRPr="001E4DAD">
        <w:rPr>
          <w:rFonts w:ascii="Gadugi" w:hAnsi="Gadugi"/>
          <w:b/>
          <w:bCs/>
          <w:sz w:val="22"/>
        </w:rPr>
        <w:t>Example:</w:t>
      </w:r>
    </w:p>
    <w:p w14:paraId="729D0A9B" w14:textId="3DF3C5E4" w:rsidR="0024467A" w:rsidRDefault="002B34E6" w:rsidP="0024467A">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b/>
          <w:bCs/>
          <w:sz w:val="22"/>
        </w:rPr>
        <w:t>Stage 1 – Identify the t</w:t>
      </w:r>
      <w:r w:rsidRPr="00043B57">
        <w:rPr>
          <w:rFonts w:ascii="Gadugi" w:hAnsi="Gadugi"/>
          <w:b/>
          <w:bCs/>
          <w:sz w:val="22"/>
        </w:rPr>
        <w:t xml:space="preserve">opic </w:t>
      </w:r>
      <w:r w:rsidR="0024467A">
        <w:rPr>
          <w:rFonts w:ascii="Gadugi" w:hAnsi="Gadugi"/>
          <w:sz w:val="22"/>
        </w:rPr>
        <w:t xml:space="preserve">– Gender in the education institution </w:t>
      </w:r>
    </w:p>
    <w:p w14:paraId="0DACC0A4" w14:textId="3008D288" w:rsidR="0024467A" w:rsidRDefault="002B34E6" w:rsidP="0024467A">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Pr>
          <w:rFonts w:ascii="Gadugi" w:hAnsi="Gadugi"/>
          <w:b/>
          <w:bCs/>
          <w:sz w:val="22"/>
        </w:rPr>
        <w:t xml:space="preserve">Stage 2 – Identify the </w:t>
      </w:r>
      <w:r w:rsidRPr="00043B57">
        <w:rPr>
          <w:rFonts w:ascii="Gadugi" w:hAnsi="Gadugi"/>
          <w:b/>
          <w:bCs/>
          <w:sz w:val="22"/>
        </w:rPr>
        <w:t>question</w:t>
      </w:r>
      <w:r>
        <w:rPr>
          <w:rFonts w:ascii="Gadugi" w:hAnsi="Gadugi"/>
          <w:b/>
          <w:bCs/>
          <w:sz w:val="22"/>
        </w:rPr>
        <w:t xml:space="preserve"> </w:t>
      </w:r>
      <w:r w:rsidR="00666B43">
        <w:rPr>
          <w:rFonts w:ascii="Gadugi" w:hAnsi="Gadugi"/>
          <w:b/>
          <w:bCs/>
          <w:sz w:val="22"/>
        </w:rPr>
        <w:t xml:space="preserve">(Inquiry-based) </w:t>
      </w:r>
      <w:r w:rsidR="0024467A">
        <w:rPr>
          <w:rFonts w:ascii="Gadugi" w:hAnsi="Gadugi"/>
          <w:sz w:val="22"/>
        </w:rPr>
        <w:t>– How can we</w:t>
      </w:r>
      <w:r w:rsidR="0024467A" w:rsidRPr="00F56C44">
        <w:rPr>
          <w:rFonts w:ascii="Gadugi" w:hAnsi="Gadugi"/>
          <w:sz w:val="22"/>
        </w:rPr>
        <w:t xml:space="preserve"> ensur</w:t>
      </w:r>
      <w:r w:rsidR="0024467A">
        <w:rPr>
          <w:rFonts w:ascii="Gadugi" w:hAnsi="Gadugi"/>
          <w:sz w:val="22"/>
        </w:rPr>
        <w:t>e</w:t>
      </w:r>
      <w:r w:rsidR="0024467A" w:rsidRPr="00F56C44">
        <w:rPr>
          <w:rFonts w:ascii="Gadugi" w:hAnsi="Gadugi"/>
          <w:sz w:val="22"/>
        </w:rPr>
        <w:t xml:space="preserve"> </w:t>
      </w:r>
      <w:r w:rsidR="0024467A">
        <w:rPr>
          <w:rFonts w:ascii="Gadugi" w:hAnsi="Gadugi"/>
          <w:sz w:val="22"/>
        </w:rPr>
        <w:t xml:space="preserve">there is </w:t>
      </w:r>
      <w:r w:rsidR="0024467A" w:rsidRPr="00F56C44">
        <w:rPr>
          <w:rFonts w:ascii="Gadugi" w:hAnsi="Gadugi"/>
          <w:sz w:val="22"/>
        </w:rPr>
        <w:t>gender equity in E</w:t>
      </w:r>
      <w:r w:rsidR="0024467A">
        <w:rPr>
          <w:rFonts w:ascii="Gadugi" w:hAnsi="Gadugi"/>
          <w:sz w:val="22"/>
        </w:rPr>
        <w:t>ducation institutions</w:t>
      </w:r>
      <w:r w:rsidR="0024467A" w:rsidRPr="00F56C44">
        <w:rPr>
          <w:rFonts w:ascii="Gadugi" w:hAnsi="Gadugi"/>
          <w:sz w:val="22"/>
        </w:rPr>
        <w:t>?</w:t>
      </w:r>
    </w:p>
    <w:p w14:paraId="5D8172BD" w14:textId="1180B61B" w:rsidR="00666B43" w:rsidRDefault="00666B43" w:rsidP="0024467A">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sidRPr="008741D2">
        <w:rPr>
          <w:rFonts w:ascii="Gadugi" w:hAnsi="Gadugi"/>
          <w:b/>
          <w:bCs/>
          <w:sz w:val="22"/>
        </w:rPr>
        <w:t>Stage 2 – Identify the problem (problem-based)</w:t>
      </w:r>
      <w:r>
        <w:rPr>
          <w:rFonts w:ascii="Gadugi" w:hAnsi="Gadugi"/>
          <w:sz w:val="22"/>
        </w:rPr>
        <w:t xml:space="preserve"> </w:t>
      </w:r>
      <w:r w:rsidR="00A209D5">
        <w:rPr>
          <w:rFonts w:ascii="Gadugi" w:hAnsi="Gadugi"/>
          <w:sz w:val="22"/>
        </w:rPr>
        <w:t>–</w:t>
      </w:r>
      <w:r>
        <w:rPr>
          <w:rFonts w:ascii="Gadugi" w:hAnsi="Gadugi"/>
          <w:sz w:val="22"/>
        </w:rPr>
        <w:t xml:space="preserve"> </w:t>
      </w:r>
      <w:r w:rsidR="00A209D5">
        <w:rPr>
          <w:rFonts w:ascii="Gadugi" w:hAnsi="Gadugi"/>
          <w:sz w:val="22"/>
        </w:rPr>
        <w:t xml:space="preserve">In Grade 2 textbooks, there are images of girls that are offensive. They show girls </w:t>
      </w:r>
      <w:r w:rsidR="008741D2">
        <w:rPr>
          <w:rFonts w:ascii="Gadugi" w:hAnsi="Gadugi"/>
          <w:sz w:val="22"/>
        </w:rPr>
        <w:t xml:space="preserve">in a stereotypical way in the way that are dressed and the activities that they are doing. </w:t>
      </w:r>
    </w:p>
    <w:p w14:paraId="201F1015" w14:textId="77777777" w:rsidR="002B34E6" w:rsidRDefault="002B34E6" w:rsidP="00140EFA">
      <w:pPr>
        <w:pBdr>
          <w:top w:val="single" w:sz="4" w:space="1" w:color="auto"/>
          <w:left w:val="single" w:sz="4" w:space="4" w:color="auto"/>
          <w:bottom w:val="single" w:sz="4" w:space="1" w:color="auto"/>
          <w:right w:val="single" w:sz="4" w:space="4" w:color="auto"/>
        </w:pBdr>
        <w:shd w:val="clear" w:color="auto" w:fill="E2EFD9" w:themeFill="accent6" w:themeFillTint="33"/>
        <w:spacing w:after="0" w:line="240" w:lineRule="auto"/>
        <w:rPr>
          <w:rFonts w:ascii="Gadugi" w:hAnsi="Gadugi"/>
          <w:sz w:val="22"/>
        </w:rPr>
      </w:pPr>
      <w:r>
        <w:rPr>
          <w:rFonts w:ascii="Gadugi" w:hAnsi="Gadugi"/>
          <w:b/>
          <w:bCs/>
          <w:sz w:val="22"/>
        </w:rPr>
        <w:t>Stage 3 – Add more</w:t>
      </w:r>
      <w:r w:rsidRPr="00043B57">
        <w:rPr>
          <w:rFonts w:ascii="Gadugi" w:hAnsi="Gadugi"/>
          <w:b/>
          <w:bCs/>
          <w:sz w:val="22"/>
        </w:rPr>
        <w:t xml:space="preserve"> questions</w:t>
      </w:r>
      <w:r>
        <w:rPr>
          <w:rFonts w:ascii="Gadugi" w:hAnsi="Gadugi"/>
          <w:sz w:val="22"/>
        </w:rPr>
        <w:t xml:space="preserve"> (and start to prioritise them)</w:t>
      </w:r>
    </w:p>
    <w:p w14:paraId="07C86747" w14:textId="2F8743A3" w:rsidR="0024467A" w:rsidRPr="00073C7F" w:rsidRDefault="0024467A" w:rsidP="00140EFA">
      <w:pPr>
        <w:pBdr>
          <w:top w:val="single" w:sz="4" w:space="1" w:color="auto"/>
          <w:left w:val="single" w:sz="4" w:space="4" w:color="auto"/>
          <w:bottom w:val="single" w:sz="4" w:space="1" w:color="auto"/>
          <w:right w:val="single" w:sz="4" w:space="4" w:color="auto"/>
        </w:pBdr>
        <w:shd w:val="clear" w:color="auto" w:fill="E2EFD9" w:themeFill="accent6" w:themeFillTint="33"/>
        <w:spacing w:after="0" w:line="240" w:lineRule="auto"/>
        <w:rPr>
          <w:rFonts w:ascii="Gadugi" w:hAnsi="Gadugi"/>
          <w:sz w:val="22"/>
        </w:rPr>
      </w:pPr>
      <w:r>
        <w:rPr>
          <w:rFonts w:ascii="Gadugi" w:hAnsi="Gadugi"/>
          <w:sz w:val="22"/>
        </w:rPr>
        <w:t xml:space="preserve">- </w:t>
      </w:r>
      <w:r w:rsidRPr="00073C7F">
        <w:rPr>
          <w:rFonts w:ascii="Gadugi" w:hAnsi="Gadugi"/>
          <w:sz w:val="22"/>
        </w:rPr>
        <w:t>Is gender evenly represented in learning materials, such as textbooks?</w:t>
      </w:r>
    </w:p>
    <w:p w14:paraId="2E2EC09F" w14:textId="77777777" w:rsidR="0024467A" w:rsidRDefault="0024467A" w:rsidP="00140EFA">
      <w:pPr>
        <w:pBdr>
          <w:top w:val="single" w:sz="4" w:space="1" w:color="auto"/>
          <w:left w:val="single" w:sz="4" w:space="4" w:color="auto"/>
          <w:bottom w:val="single" w:sz="4" w:space="1" w:color="auto"/>
          <w:right w:val="single" w:sz="4" w:space="4" w:color="auto"/>
        </w:pBdr>
        <w:shd w:val="clear" w:color="auto" w:fill="E2EFD9" w:themeFill="accent6" w:themeFillTint="33"/>
        <w:spacing w:after="0" w:line="240" w:lineRule="auto"/>
        <w:rPr>
          <w:rFonts w:ascii="Gadugi" w:hAnsi="Gadugi"/>
          <w:sz w:val="22"/>
        </w:rPr>
      </w:pPr>
      <w:r>
        <w:rPr>
          <w:rFonts w:ascii="Gadugi" w:hAnsi="Gadugi"/>
          <w:sz w:val="22"/>
        </w:rPr>
        <w:t>- Are results showing progress regardless of gender?</w:t>
      </w:r>
    </w:p>
    <w:p w14:paraId="43058A81" w14:textId="42509228" w:rsidR="0024467A" w:rsidRDefault="0024467A" w:rsidP="00140EFA">
      <w:pPr>
        <w:pBdr>
          <w:top w:val="single" w:sz="4" w:space="1" w:color="auto"/>
          <w:left w:val="single" w:sz="4" w:space="4" w:color="auto"/>
          <w:bottom w:val="single" w:sz="4" w:space="1" w:color="auto"/>
          <w:right w:val="single" w:sz="4" w:space="4" w:color="auto"/>
        </w:pBdr>
        <w:shd w:val="clear" w:color="auto" w:fill="E2EFD9" w:themeFill="accent6" w:themeFillTint="33"/>
        <w:spacing w:after="0" w:line="240" w:lineRule="auto"/>
        <w:rPr>
          <w:rFonts w:ascii="Gadugi" w:hAnsi="Gadugi"/>
          <w:sz w:val="22"/>
        </w:rPr>
      </w:pPr>
      <w:r>
        <w:rPr>
          <w:rFonts w:ascii="Gadugi" w:hAnsi="Gadugi"/>
          <w:sz w:val="22"/>
        </w:rPr>
        <w:t xml:space="preserve">- Do all students have the same opportunities in school, regardless of gender? </w:t>
      </w:r>
    </w:p>
    <w:p w14:paraId="0FF8E4DF" w14:textId="5A70FABA" w:rsidR="00EB2B02" w:rsidRDefault="00EB2B02" w:rsidP="0024467A">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p>
    <w:p w14:paraId="3B4FA8DB" w14:textId="6D1219A6" w:rsidR="00EB2B02" w:rsidRPr="00A6442D" w:rsidRDefault="00EB2B02" w:rsidP="0024467A">
      <w:pPr>
        <w:pBdr>
          <w:top w:val="single" w:sz="4" w:space="1" w:color="auto"/>
          <w:left w:val="single" w:sz="4" w:space="4" w:color="auto"/>
          <w:bottom w:val="single" w:sz="4" w:space="1" w:color="auto"/>
          <w:right w:val="single" w:sz="4" w:space="4" w:color="auto"/>
        </w:pBdr>
        <w:shd w:val="clear" w:color="auto" w:fill="E2EFD9" w:themeFill="accent6" w:themeFillTint="33"/>
        <w:spacing w:line="240" w:lineRule="auto"/>
        <w:rPr>
          <w:rFonts w:ascii="Gadugi" w:hAnsi="Gadugi"/>
          <w:sz w:val="22"/>
        </w:rPr>
      </w:pPr>
      <w:r w:rsidRPr="00A6442D">
        <w:rPr>
          <w:rFonts w:ascii="Gadugi" w:hAnsi="Gadugi"/>
          <w:sz w:val="22"/>
        </w:rPr>
        <w:t>The students in the above example</w:t>
      </w:r>
      <w:r w:rsidR="00917287" w:rsidRPr="00A6442D">
        <w:rPr>
          <w:rFonts w:ascii="Gadugi" w:hAnsi="Gadugi"/>
          <w:sz w:val="22"/>
        </w:rPr>
        <w:t xml:space="preserve"> discussed the questions that they generate from the initial topic and have decided to </w:t>
      </w:r>
      <w:r w:rsidR="002064DE" w:rsidRPr="00A6442D">
        <w:rPr>
          <w:rFonts w:ascii="Gadugi" w:hAnsi="Gadugi"/>
          <w:sz w:val="22"/>
        </w:rPr>
        <w:t xml:space="preserve">look at how gender is represented in learning materials. </w:t>
      </w:r>
    </w:p>
    <w:p w14:paraId="6A5F35BE" w14:textId="33762A0F" w:rsidR="00F35232" w:rsidRPr="00A6442D" w:rsidRDefault="00F00408" w:rsidP="00F35232">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sidRPr="000C7811">
        <w:rPr>
          <w:rFonts w:ascii="Gadugi" w:hAnsi="Gadugi"/>
          <w:b/>
          <w:bCs/>
          <w:sz w:val="22"/>
        </w:rPr>
        <w:t>Plan –</w:t>
      </w:r>
      <w:r w:rsidRPr="00A6442D">
        <w:rPr>
          <w:rFonts w:ascii="Gadugi" w:hAnsi="Gadugi"/>
          <w:sz w:val="22"/>
        </w:rPr>
        <w:t xml:space="preserve"> Students discuss the learning materials that are used in their school</w:t>
      </w:r>
      <w:r w:rsidR="00BC33ED" w:rsidRPr="00A6442D">
        <w:rPr>
          <w:rFonts w:ascii="Gadugi" w:hAnsi="Gadugi"/>
          <w:sz w:val="22"/>
        </w:rPr>
        <w:t xml:space="preserve"> initially and then talk about learning materials more widely such as learning programmes</w:t>
      </w:r>
      <w:r w:rsidRPr="00A6442D">
        <w:rPr>
          <w:rFonts w:ascii="Gadugi" w:hAnsi="Gadugi"/>
          <w:sz w:val="22"/>
        </w:rPr>
        <w:t>.</w:t>
      </w:r>
      <w:r w:rsidR="00F35232" w:rsidRPr="00A6442D">
        <w:rPr>
          <w:rFonts w:ascii="Gadugi" w:hAnsi="Gadugi"/>
          <w:sz w:val="22"/>
        </w:rPr>
        <w:t xml:space="preserve"> They discuss how they would like to carry out their research. </w:t>
      </w:r>
    </w:p>
    <w:p w14:paraId="1EDDCA71" w14:textId="35881050" w:rsidR="00D3603C" w:rsidRPr="00A6442D" w:rsidRDefault="00B64FCF" w:rsidP="00F35232">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Pr>
          <w:rFonts w:ascii="Gadugi" w:hAnsi="Gadugi"/>
          <w:noProof/>
          <w:sz w:val="22"/>
        </w:rPr>
        <w:drawing>
          <wp:anchor distT="0" distB="0" distL="114300" distR="114300" simplePos="0" relativeHeight="252327936" behindDoc="0" locked="0" layoutInCell="1" allowOverlap="1" wp14:anchorId="0C831609" wp14:editId="6C19692F">
            <wp:simplePos x="0" y="0"/>
            <wp:positionH relativeFrom="column">
              <wp:posOffset>5284958</wp:posOffset>
            </wp:positionH>
            <wp:positionV relativeFrom="paragraph">
              <wp:posOffset>262646</wp:posOffset>
            </wp:positionV>
            <wp:extent cx="853440" cy="1926590"/>
            <wp:effectExtent l="0" t="0" r="3810" b="0"/>
            <wp:wrapNone/>
            <wp:docPr id="76" name="Picture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7">
                      <a:extLst>
                        <a:ext uri="{BEBA8EAE-BF5A-486C-A8C5-ECC9F3942E4B}">
                          <a14:imgProps xmlns:a14="http://schemas.microsoft.com/office/drawing/2010/main">
                            <a14:imgLayer r:embed="rId58">
                              <a14:imgEffect>
                                <a14:backgroundRemoval t="3165" b="96519" l="7143" r="90000">
                                  <a14:foregroundMark x1="49286" y1="8861" x2="20000" y2="25316"/>
                                  <a14:foregroundMark x1="57857" y1="7595" x2="49286" y2="7595"/>
                                  <a14:foregroundMark x1="37143" y1="25000" x2="33571" y2="27848"/>
                                  <a14:foregroundMark x1="60714" y1="26582" x2="67857" y2="29114"/>
                                  <a14:foregroundMark x1="38571" y1="49367" x2="55000" y2="46519"/>
                                  <a14:foregroundMark x1="43571" y1="55063" x2="56429" y2="64241"/>
                                  <a14:foregroundMark x1="19286" y1="50000" x2="20714" y2="52215"/>
                                  <a14:foregroundMark x1="90714" y1="46203" x2="90714" y2="45886"/>
                                  <a14:foregroundMark x1="42143" y1="92089" x2="42655" y2="92467"/>
                                  <a14:foregroundMark x1="36429" y1="60127" x2="45000" y2="67089"/>
                                  <a14:foregroundMark x1="31429" y1="57911" x2="32857" y2="64241"/>
                                  <a14:foregroundMark x1="57857" y1="95253" x2="57857" y2="95253"/>
                                  <a14:foregroundMark x1="48571" y1="95886" x2="48571" y2="95886"/>
                                  <a14:foregroundMark x1="19286" y1="95886" x2="76429" y2="95253"/>
                                  <a14:foregroundMark x1="76429" y1="95253" x2="79286" y2="95570"/>
                                  <a14:foregroundMark x1="17143" y1="96519" x2="17143" y2="96519"/>
                                  <a14:foregroundMark x1="15000" y1="95570" x2="15000" y2="95570"/>
                                  <a14:foregroundMark x1="81429" y1="95253" x2="81429" y2="95253"/>
                                  <a14:foregroundMark x1="87143" y1="95886" x2="87143" y2="95886"/>
                                  <a14:foregroundMark x1="64286" y1="56962" x2="66429" y2="46203"/>
                                  <a14:foregroundMark x1="43000" y1="4114" x2="42143" y2="3481"/>
                                  <a14:foregroundMark x1="43858" y1="4747" x2="43000" y2="4114"/>
                                  <a14:foregroundMark x1="44286" y1="5063" x2="43858" y2="4747"/>
                                  <a14:foregroundMark x1="55000" y1="6013" x2="55000" y2="6013"/>
                                  <a14:foregroundMark x1="55000" y1="6013" x2="55000" y2="6013"/>
                                  <a14:foregroundMark x1="9286" y1="20886" x2="7143" y2="26899"/>
                                  <a14:foregroundMark x1="63571" y1="11392" x2="60000" y2="15823"/>
                                  <a14:backgroundMark x1="51429" y1="3797" x2="51429" y2="3797"/>
                                  <a14:backgroundMark x1="56429" y1="4430" x2="56429" y2="4430"/>
                                  <a14:backgroundMark x1="42143" y1="3481" x2="42143" y2="3481"/>
                                  <a14:backgroundMark x1="43571" y1="4114" x2="43571" y2="4114"/>
                                  <a14:backgroundMark x1="44286" y1="4747" x2="44286" y2="4747"/>
                                  <a14:backgroundMark x1="56429" y1="5380" x2="56429" y2="5380"/>
                                  <a14:backgroundMark x1="52143" y1="91772" x2="52857" y2="93671"/>
                                  <a14:backgroundMark x1="35714" y1="40823" x2="35714" y2="40823"/>
                                </a14:backgroundRemoval>
                              </a14:imgEffect>
                            </a14:imgLayer>
                          </a14:imgProps>
                        </a:ext>
                        <a:ext uri="{28A0092B-C50C-407E-A947-70E740481C1C}">
                          <a14:useLocalDpi xmlns:a14="http://schemas.microsoft.com/office/drawing/2010/main" val="0"/>
                        </a:ext>
                      </a:extLst>
                    </a:blip>
                    <a:srcRect/>
                    <a:stretch>
                      <a:fillRect/>
                    </a:stretch>
                  </pic:blipFill>
                  <pic:spPr bwMode="auto">
                    <a:xfrm>
                      <a:off x="0" y="0"/>
                      <a:ext cx="853440" cy="1926590"/>
                    </a:xfrm>
                    <a:prstGeom prst="rect">
                      <a:avLst/>
                    </a:prstGeom>
                    <a:noFill/>
                  </pic:spPr>
                </pic:pic>
              </a:graphicData>
            </a:graphic>
          </wp:anchor>
        </w:drawing>
      </w:r>
      <w:r>
        <w:rPr>
          <w:rFonts w:ascii="Gadugi" w:hAnsi="Gadugi"/>
          <w:noProof/>
          <w:sz w:val="22"/>
        </w:rPr>
        <w:drawing>
          <wp:anchor distT="0" distB="0" distL="114300" distR="114300" simplePos="0" relativeHeight="252328960" behindDoc="0" locked="0" layoutInCell="1" allowOverlap="1" wp14:anchorId="429AFF80" wp14:editId="32AC02ED">
            <wp:simplePos x="0" y="0"/>
            <wp:positionH relativeFrom="column">
              <wp:posOffset>4505129</wp:posOffset>
            </wp:positionH>
            <wp:positionV relativeFrom="paragraph">
              <wp:posOffset>263183</wp:posOffset>
            </wp:positionV>
            <wp:extent cx="790098" cy="1947028"/>
            <wp:effectExtent l="0" t="0" r="0" b="0"/>
            <wp:wrapNone/>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9">
                      <a:extLst>
                        <a:ext uri="{BEBA8EAE-BF5A-486C-A8C5-ECC9F3942E4B}">
                          <a14:imgProps xmlns:a14="http://schemas.microsoft.com/office/drawing/2010/main">
                            <a14:imgLayer r:embed="rId60">
                              <a14:imgEffect>
                                <a14:backgroundRemoval t="4928" b="96522" l="7143" r="91429">
                                  <a14:foregroundMark x1="40000" y1="11304" x2="76429" y2="8986"/>
                                  <a14:foregroundMark x1="36429" y1="28406" x2="36429" y2="28406"/>
                                  <a14:foregroundMark x1="32143" y1="29855" x2="32143" y2="29855"/>
                                  <a14:foregroundMark x1="30000" y1="29855" x2="30000" y2="29855"/>
                                  <a14:foregroundMark x1="8571" y1="32754" x2="8571" y2="32754"/>
                                  <a14:foregroundMark x1="12143" y1="30725" x2="67857" y2="19710"/>
                                  <a14:foregroundMark x1="67857" y1="19710" x2="18571" y2="23188"/>
                                  <a14:foregroundMark x1="32143" y1="28986" x2="32143" y2="28986"/>
                                  <a14:foregroundMark x1="25000" y1="29275" x2="22143" y2="29275"/>
                                  <a14:foregroundMark x1="27143" y1="31014" x2="29286" y2="28116"/>
                                  <a14:foregroundMark x1="67857" y1="29565" x2="64286" y2="27826"/>
                                  <a14:foregroundMark x1="73571" y1="28696" x2="71429" y2="31014"/>
                                  <a14:foregroundMark x1="91429" y1="29565" x2="84286" y2="32464"/>
                                  <a14:foregroundMark x1="31429" y1="10145" x2="45000" y2="5797"/>
                                  <a14:foregroundMark x1="54286" y1="43768" x2="81429" y2="64058"/>
                                  <a14:foregroundMark x1="72857" y1="48406" x2="80714" y2="61739"/>
                                  <a14:foregroundMark x1="80000" y1="66377" x2="82143" y2="65507"/>
                                  <a14:foregroundMark x1="44286" y1="47536" x2="38571" y2="54493"/>
                                  <a14:foregroundMark x1="36429" y1="43478" x2="37143" y2="56232"/>
                                  <a14:foregroundMark x1="15714" y1="54493" x2="31429" y2="55942"/>
                                  <a14:foregroundMark x1="22857" y1="61449" x2="44286" y2="61449"/>
                                  <a14:foregroundMark x1="30714" y1="91594" x2="34286" y2="88116"/>
                                  <a14:foregroundMark x1="65000" y1="91304" x2="65714" y2="84348"/>
                                  <a14:foregroundMark x1="22857" y1="94783" x2="68571" y2="93623"/>
                                  <a14:foregroundMark x1="22143" y1="93623" x2="22143" y2="93623"/>
                                  <a14:foregroundMark x1="64286" y1="94203" x2="64286" y2="94203"/>
                                  <a14:foregroundMark x1="72723" y1="93529" x2="72143" y2="93333"/>
                                  <a14:foregroundMark x1="22143" y1="93913" x2="21323" y2="93913"/>
                                  <a14:foregroundMark x1="25714" y1="93623" x2="25714" y2="93623"/>
                                  <a14:foregroundMark x1="67857" y1="96522" x2="68735" y2="96403"/>
                                  <a14:foregroundMark x1="30714" y1="46957" x2="18571" y2="55362"/>
                                  <a14:foregroundMark x1="37857" y1="42899" x2="22857" y2="49275"/>
                                  <a14:foregroundMark x1="66429" y1="43768" x2="68571" y2="50435"/>
                                  <a14:foregroundMark x1="52143" y1="51014" x2="70714" y2="61159"/>
                                  <a14:foregroundMark x1="57857" y1="5217" x2="52857" y2="5507"/>
                                  <a14:foregroundMark x1="22143" y1="93913" x2="17857" y2="93913"/>
                                  <a14:foregroundMark x1="73571" y1="94783" x2="80714" y2="94203"/>
                                  <a14:foregroundMark x1="12143" y1="15362" x2="10000" y2="22029"/>
                                  <a14:backgroundMark x1="20731" y1="93013" x2="22857" y2="92754"/>
                                  <a14:backgroundMark x1="15714" y1="93623" x2="17132" y2="93451"/>
                                  <a14:backgroundMark x1="78674" y1="95667" x2="85714" y2="95072"/>
                                  <a14:backgroundMark x1="68571" y1="96522" x2="71491" y2="96275"/>
                                </a14:backgroundRemoval>
                              </a14:imgEffect>
                            </a14:imgLayer>
                          </a14:imgProps>
                        </a:ext>
                        <a:ext uri="{28A0092B-C50C-407E-A947-70E740481C1C}">
                          <a14:useLocalDpi xmlns:a14="http://schemas.microsoft.com/office/drawing/2010/main" val="0"/>
                        </a:ext>
                      </a:extLst>
                    </a:blip>
                    <a:srcRect/>
                    <a:stretch>
                      <a:fillRect/>
                    </a:stretch>
                  </pic:blipFill>
                  <pic:spPr bwMode="auto">
                    <a:xfrm>
                      <a:off x="0" y="0"/>
                      <a:ext cx="790098" cy="1947028"/>
                    </a:xfrm>
                    <a:prstGeom prst="rect">
                      <a:avLst/>
                    </a:prstGeom>
                    <a:noFill/>
                  </pic:spPr>
                </pic:pic>
              </a:graphicData>
            </a:graphic>
            <wp14:sizeRelH relativeFrom="margin">
              <wp14:pctWidth>0</wp14:pctWidth>
            </wp14:sizeRelH>
            <wp14:sizeRelV relativeFrom="margin">
              <wp14:pctHeight>0</wp14:pctHeight>
            </wp14:sizeRelV>
          </wp:anchor>
        </w:drawing>
      </w:r>
      <w:r w:rsidR="008821D6" w:rsidRPr="00A6442D">
        <w:rPr>
          <w:rFonts w:ascii="Gadugi" w:hAnsi="Gadugi"/>
          <w:sz w:val="22"/>
        </w:rPr>
        <w:t>The students decide t</w:t>
      </w:r>
      <w:r w:rsidR="00D3603C" w:rsidRPr="00A6442D">
        <w:rPr>
          <w:rFonts w:ascii="Gadugi" w:hAnsi="Gadugi"/>
          <w:sz w:val="22"/>
        </w:rPr>
        <w:t>o</w:t>
      </w:r>
      <w:r w:rsidR="00665BD6" w:rsidRPr="00A6442D">
        <w:rPr>
          <w:rFonts w:ascii="Gadugi" w:hAnsi="Gadugi"/>
          <w:sz w:val="22"/>
        </w:rPr>
        <w:t xml:space="preserve"> focus their research to learning materials in their school</w:t>
      </w:r>
      <w:r w:rsidR="0092371E" w:rsidRPr="00A6442D">
        <w:rPr>
          <w:rFonts w:ascii="Gadugi" w:hAnsi="Gadugi"/>
          <w:sz w:val="22"/>
        </w:rPr>
        <w:t xml:space="preserve"> by:</w:t>
      </w:r>
    </w:p>
    <w:p w14:paraId="07E36DBE" w14:textId="3FF4C778" w:rsidR="00D3603C" w:rsidRPr="00A6442D" w:rsidRDefault="00D3603C" w:rsidP="00F35232">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sidRPr="00A6442D">
        <w:rPr>
          <w:rFonts w:ascii="Gadugi" w:hAnsi="Gadugi"/>
          <w:sz w:val="22"/>
        </w:rPr>
        <w:t>-</w:t>
      </w:r>
      <w:r w:rsidR="008821D6" w:rsidRPr="00A6442D">
        <w:rPr>
          <w:rFonts w:ascii="Gadugi" w:hAnsi="Gadugi"/>
          <w:sz w:val="22"/>
        </w:rPr>
        <w:t xml:space="preserve"> </w:t>
      </w:r>
      <w:r w:rsidR="0092371E" w:rsidRPr="00A6442D">
        <w:rPr>
          <w:rFonts w:ascii="Gadugi" w:hAnsi="Gadugi"/>
          <w:sz w:val="22"/>
        </w:rPr>
        <w:t>s</w:t>
      </w:r>
      <w:r w:rsidR="008821D6" w:rsidRPr="00A6442D">
        <w:rPr>
          <w:rFonts w:ascii="Gadugi" w:hAnsi="Gadugi"/>
          <w:sz w:val="22"/>
        </w:rPr>
        <w:t>elect</w:t>
      </w:r>
      <w:r w:rsidR="0092371E" w:rsidRPr="00A6442D">
        <w:rPr>
          <w:rFonts w:ascii="Gadugi" w:hAnsi="Gadugi"/>
          <w:sz w:val="22"/>
        </w:rPr>
        <w:t>ing</w:t>
      </w:r>
      <w:r w:rsidR="008821D6" w:rsidRPr="00A6442D">
        <w:rPr>
          <w:rFonts w:ascii="Gadugi" w:hAnsi="Gadugi"/>
          <w:sz w:val="22"/>
        </w:rPr>
        <w:t xml:space="preserve"> a range of textbooks from each school grade and record how</w:t>
      </w:r>
      <w:r w:rsidR="00B64FCF">
        <w:rPr>
          <w:rFonts w:ascii="Gadugi" w:hAnsi="Gadugi"/>
          <w:sz w:val="22"/>
        </w:rPr>
        <w:t xml:space="preserve">                                                               </w:t>
      </w:r>
      <w:r w:rsidR="008821D6" w:rsidRPr="00A6442D">
        <w:rPr>
          <w:rFonts w:ascii="Gadugi" w:hAnsi="Gadugi"/>
          <w:sz w:val="22"/>
        </w:rPr>
        <w:t xml:space="preserve"> many </w:t>
      </w:r>
      <w:r w:rsidR="00F972ED" w:rsidRPr="00A6442D">
        <w:rPr>
          <w:rFonts w:ascii="Gadugi" w:hAnsi="Gadugi"/>
          <w:sz w:val="22"/>
        </w:rPr>
        <w:t xml:space="preserve">times girls and boys are used in examples. </w:t>
      </w:r>
    </w:p>
    <w:p w14:paraId="25AC61C3" w14:textId="46536558" w:rsidR="00F972ED" w:rsidRPr="00A6442D" w:rsidRDefault="00D3603C" w:rsidP="00F35232">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sidRPr="00A6442D">
        <w:rPr>
          <w:rFonts w:ascii="Gadugi" w:hAnsi="Gadugi"/>
          <w:sz w:val="22"/>
        </w:rPr>
        <w:t>-</w:t>
      </w:r>
      <w:r w:rsidR="0092371E" w:rsidRPr="00A6442D">
        <w:rPr>
          <w:rFonts w:ascii="Gadugi" w:hAnsi="Gadugi"/>
          <w:sz w:val="22"/>
        </w:rPr>
        <w:t>l</w:t>
      </w:r>
      <w:r w:rsidR="00F972ED" w:rsidRPr="00A6442D">
        <w:rPr>
          <w:rFonts w:ascii="Gadugi" w:hAnsi="Gadugi"/>
          <w:sz w:val="22"/>
        </w:rPr>
        <w:t>ook</w:t>
      </w:r>
      <w:r w:rsidR="0092371E" w:rsidRPr="00A6442D">
        <w:rPr>
          <w:rFonts w:ascii="Gadugi" w:hAnsi="Gadugi"/>
          <w:sz w:val="22"/>
        </w:rPr>
        <w:t>ing</w:t>
      </w:r>
      <w:r w:rsidR="00F972ED" w:rsidRPr="00A6442D">
        <w:rPr>
          <w:rFonts w:ascii="Gadugi" w:hAnsi="Gadugi"/>
          <w:sz w:val="22"/>
        </w:rPr>
        <w:t xml:space="preserve"> at how gender is represented in these materials to see if </w:t>
      </w:r>
      <w:r w:rsidR="00F26CEA" w:rsidRPr="00A6442D">
        <w:rPr>
          <w:rFonts w:ascii="Gadugi" w:hAnsi="Gadugi"/>
          <w:sz w:val="22"/>
        </w:rPr>
        <w:t xml:space="preserve">one </w:t>
      </w:r>
      <w:r w:rsidR="00B64FCF">
        <w:rPr>
          <w:rFonts w:ascii="Gadugi" w:hAnsi="Gadugi"/>
          <w:sz w:val="22"/>
        </w:rPr>
        <w:t xml:space="preserve">                                                        </w:t>
      </w:r>
      <w:r w:rsidR="00F26CEA" w:rsidRPr="00A6442D">
        <w:rPr>
          <w:rFonts w:ascii="Gadugi" w:hAnsi="Gadugi"/>
          <w:sz w:val="22"/>
        </w:rPr>
        <w:t xml:space="preserve">gender is shown in a way that reinforces gender stereotypes.  </w:t>
      </w:r>
    </w:p>
    <w:p w14:paraId="052DC4F9" w14:textId="507FB322" w:rsidR="00A0322C" w:rsidRPr="00A6442D" w:rsidRDefault="002F2F5A" w:rsidP="00715F86">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sidRPr="00A6442D">
        <w:rPr>
          <w:rFonts w:ascii="Gadugi" w:hAnsi="Gadugi"/>
          <w:sz w:val="22"/>
        </w:rPr>
        <w:t>-</w:t>
      </w:r>
      <w:r w:rsidR="003D1BC0" w:rsidRPr="00A6442D">
        <w:rPr>
          <w:rFonts w:ascii="Gadugi" w:hAnsi="Gadugi"/>
          <w:sz w:val="22"/>
        </w:rPr>
        <w:t>looking</w:t>
      </w:r>
      <w:r w:rsidR="00B50727" w:rsidRPr="00A6442D">
        <w:rPr>
          <w:rFonts w:ascii="Gadugi" w:hAnsi="Gadugi"/>
          <w:sz w:val="22"/>
        </w:rPr>
        <w:t xml:space="preserve"> at story books and understand how gender is represented. </w:t>
      </w:r>
      <w:r w:rsidR="00B64FCF">
        <w:rPr>
          <w:rFonts w:ascii="Gadugi" w:hAnsi="Gadugi"/>
          <w:sz w:val="22"/>
        </w:rPr>
        <w:t xml:space="preserve">                                                                     </w:t>
      </w:r>
      <w:r w:rsidR="00B50727" w:rsidRPr="00A6442D">
        <w:rPr>
          <w:rFonts w:ascii="Gadugi" w:hAnsi="Gadugi"/>
          <w:sz w:val="22"/>
        </w:rPr>
        <w:t xml:space="preserve">Is one gender </w:t>
      </w:r>
      <w:r w:rsidR="00A0322C" w:rsidRPr="00A6442D">
        <w:rPr>
          <w:rFonts w:ascii="Gadugi" w:hAnsi="Gadugi"/>
          <w:sz w:val="22"/>
        </w:rPr>
        <w:t xml:space="preserve">more often portrayed as a heroin over another? </w:t>
      </w:r>
    </w:p>
    <w:p w14:paraId="4A9AB4ED" w14:textId="6E8F5131" w:rsidR="0092371E" w:rsidRPr="00A6442D" w:rsidRDefault="0092371E" w:rsidP="00715F86">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sidRPr="00A6442D">
        <w:rPr>
          <w:rFonts w:ascii="Gadugi" w:hAnsi="Gadugi"/>
          <w:sz w:val="22"/>
        </w:rPr>
        <w:t>-</w:t>
      </w:r>
      <w:r w:rsidR="003D1BC0" w:rsidRPr="00A6442D">
        <w:rPr>
          <w:rFonts w:ascii="Gadugi" w:hAnsi="Gadugi"/>
          <w:sz w:val="22"/>
        </w:rPr>
        <w:t xml:space="preserve">interviewing teachers </w:t>
      </w:r>
      <w:r w:rsidR="00861351" w:rsidRPr="00A6442D">
        <w:rPr>
          <w:rFonts w:ascii="Gadugi" w:hAnsi="Gadugi"/>
          <w:sz w:val="22"/>
        </w:rPr>
        <w:t xml:space="preserve">and students </w:t>
      </w:r>
      <w:r w:rsidR="003D1BC0" w:rsidRPr="00A6442D">
        <w:rPr>
          <w:rFonts w:ascii="Gadugi" w:hAnsi="Gadugi"/>
          <w:sz w:val="22"/>
        </w:rPr>
        <w:t xml:space="preserve">about their experiences of </w:t>
      </w:r>
      <w:r w:rsidR="00861351" w:rsidRPr="00A6442D">
        <w:rPr>
          <w:rFonts w:ascii="Gadugi" w:hAnsi="Gadugi"/>
          <w:sz w:val="22"/>
        </w:rPr>
        <w:t xml:space="preserve">gender </w:t>
      </w:r>
      <w:r w:rsidR="00B64FCF">
        <w:rPr>
          <w:rFonts w:ascii="Gadugi" w:hAnsi="Gadugi"/>
          <w:sz w:val="22"/>
        </w:rPr>
        <w:t xml:space="preserve">                                           </w:t>
      </w:r>
      <w:r w:rsidR="00861351" w:rsidRPr="00A6442D">
        <w:rPr>
          <w:rFonts w:ascii="Gadugi" w:hAnsi="Gadugi"/>
          <w:sz w:val="22"/>
        </w:rPr>
        <w:t>representation in learning materials.</w:t>
      </w:r>
    </w:p>
    <w:p w14:paraId="48913127" w14:textId="6BBCDE21" w:rsidR="00BC5167" w:rsidRDefault="00715F86" w:rsidP="00715F86">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22"/>
        </w:rPr>
      </w:pPr>
      <w:r w:rsidRPr="00A6442D">
        <w:rPr>
          <w:rFonts w:ascii="Gadugi" w:hAnsi="Gadugi"/>
          <w:sz w:val="22"/>
        </w:rPr>
        <w:t>A</w:t>
      </w:r>
      <w:r w:rsidR="008B3518" w:rsidRPr="00A6442D">
        <w:rPr>
          <w:rFonts w:ascii="Gadugi" w:hAnsi="Gadugi"/>
          <w:sz w:val="22"/>
        </w:rPr>
        <w:t>s the students agreed on a</w:t>
      </w:r>
      <w:r w:rsidRPr="00A6442D">
        <w:rPr>
          <w:rFonts w:ascii="Gadugi" w:hAnsi="Gadugi"/>
          <w:sz w:val="22"/>
        </w:rPr>
        <w:t xml:space="preserve"> well-formed question </w:t>
      </w:r>
      <w:r w:rsidR="008B3518" w:rsidRPr="00A6442D">
        <w:rPr>
          <w:rFonts w:ascii="Gadugi" w:hAnsi="Gadugi"/>
          <w:sz w:val="22"/>
        </w:rPr>
        <w:t>at the start and decided to focus on learning materials in their school, it kept th</w:t>
      </w:r>
      <w:r w:rsidR="005F52D9">
        <w:rPr>
          <w:rFonts w:ascii="Gadugi" w:hAnsi="Gadugi"/>
          <w:sz w:val="22"/>
        </w:rPr>
        <w:t>e focus specific</w:t>
      </w:r>
      <w:r w:rsidR="008B3518" w:rsidRPr="00A6442D">
        <w:rPr>
          <w:rFonts w:ascii="Gadugi" w:hAnsi="Gadugi"/>
          <w:sz w:val="22"/>
        </w:rPr>
        <w:t xml:space="preserve"> and </w:t>
      </w:r>
      <w:r w:rsidRPr="00A6442D">
        <w:rPr>
          <w:rFonts w:ascii="Gadugi" w:hAnsi="Gadugi"/>
          <w:sz w:val="22"/>
        </w:rPr>
        <w:t>guide</w:t>
      </w:r>
      <w:r w:rsidR="009D3DC7" w:rsidRPr="00A6442D">
        <w:rPr>
          <w:rFonts w:ascii="Gadugi" w:hAnsi="Gadugi"/>
          <w:sz w:val="22"/>
        </w:rPr>
        <w:t>d</w:t>
      </w:r>
      <w:r w:rsidRPr="00A6442D">
        <w:rPr>
          <w:rFonts w:ascii="Gadugi" w:hAnsi="Gadugi"/>
          <w:sz w:val="22"/>
        </w:rPr>
        <w:t xml:space="preserve"> </w:t>
      </w:r>
      <w:r w:rsidR="009D3DC7" w:rsidRPr="00A6442D">
        <w:rPr>
          <w:rFonts w:ascii="Gadugi" w:hAnsi="Gadugi"/>
          <w:sz w:val="22"/>
        </w:rPr>
        <w:t>them</w:t>
      </w:r>
      <w:r w:rsidRPr="00A6442D">
        <w:rPr>
          <w:rFonts w:ascii="Gadugi" w:hAnsi="Gadugi"/>
          <w:sz w:val="22"/>
        </w:rPr>
        <w:t xml:space="preserve"> through the project</w:t>
      </w:r>
      <w:r w:rsidR="00A36A53">
        <w:rPr>
          <w:rFonts w:ascii="Gadugi" w:hAnsi="Gadugi"/>
          <w:sz w:val="22"/>
        </w:rPr>
        <w:t>.</w:t>
      </w:r>
      <w:r w:rsidR="009D3DC7" w:rsidRPr="00A6442D">
        <w:rPr>
          <w:rFonts w:ascii="Gadugi" w:hAnsi="Gadugi"/>
          <w:sz w:val="22"/>
        </w:rPr>
        <w:t xml:space="preserve"> The project encouraged the students to think of further </w:t>
      </w:r>
      <w:r w:rsidR="00A6442D" w:rsidRPr="00A6442D">
        <w:rPr>
          <w:rFonts w:ascii="Gadugi" w:hAnsi="Gadugi"/>
          <w:sz w:val="22"/>
        </w:rPr>
        <w:t xml:space="preserve">questions that they would like to explore in the future. </w:t>
      </w:r>
    </w:p>
    <w:p w14:paraId="3132E09C" w14:textId="74440791" w:rsidR="00F26CEA" w:rsidRPr="00311D0E" w:rsidRDefault="00B02E4B" w:rsidP="00311D0E">
      <w:pPr>
        <w:pBdr>
          <w:top w:val="single" w:sz="4" w:space="1" w:color="auto"/>
          <w:left w:val="single" w:sz="4" w:space="4" w:color="auto"/>
          <w:bottom w:val="single" w:sz="4" w:space="1" w:color="auto"/>
          <w:right w:val="single" w:sz="4" w:space="4" w:color="auto"/>
        </w:pBdr>
        <w:shd w:val="clear" w:color="auto" w:fill="E2EFD9" w:themeFill="accent6" w:themeFillTint="33"/>
        <w:rPr>
          <w:rFonts w:ascii="Gadugi" w:hAnsi="Gadugi"/>
          <w:sz w:val="18"/>
          <w:szCs w:val="18"/>
        </w:rPr>
      </w:pPr>
      <w:r w:rsidRPr="00A36A53">
        <w:rPr>
          <w:rFonts w:ascii="Gadugi" w:hAnsi="Gadugi"/>
          <w:sz w:val="18"/>
          <w:szCs w:val="18"/>
        </w:rPr>
        <w:t xml:space="preserve">Adapted from: </w:t>
      </w:r>
      <w:hyperlink r:id="rId61" w:history="1">
        <w:r w:rsidRPr="00A36A53">
          <w:rPr>
            <w:rStyle w:val="Hyperlink"/>
            <w:rFonts w:ascii="Gadugi" w:hAnsi="Gadugi"/>
            <w:sz w:val="18"/>
            <w:szCs w:val="18"/>
          </w:rPr>
          <w:t>https://www.myanmargraphic.com/</w:t>
        </w:r>
      </w:hyperlink>
      <w:r w:rsidRPr="00A36A53">
        <w:rPr>
          <w:rFonts w:ascii="Gadugi" w:hAnsi="Gadugi"/>
          <w:sz w:val="18"/>
          <w:szCs w:val="18"/>
        </w:rPr>
        <w:t xml:space="preserve"> (free)</w:t>
      </w:r>
    </w:p>
    <w:bookmarkEnd w:id="19"/>
    <w:p w14:paraId="1DA21B8A" w14:textId="6B3A77D3" w:rsidR="00CC439E" w:rsidRDefault="001C3AC6" w:rsidP="00CC439E">
      <w:pPr>
        <w:pStyle w:val="Heading1"/>
        <w:spacing w:line="240" w:lineRule="auto"/>
        <w:rPr>
          <w:b/>
          <w:bCs/>
          <w:sz w:val="26"/>
          <w:szCs w:val="26"/>
        </w:rPr>
      </w:pPr>
      <w:r>
        <w:rPr>
          <w:noProof/>
        </w:rPr>
        <w:lastRenderedPageBreak/>
        <w:drawing>
          <wp:anchor distT="0" distB="0" distL="114300" distR="114300" simplePos="0" relativeHeight="252228608" behindDoc="0" locked="0" layoutInCell="1" allowOverlap="1" wp14:anchorId="552DD417" wp14:editId="1FF11939">
            <wp:simplePos x="0" y="0"/>
            <wp:positionH relativeFrom="column">
              <wp:posOffset>4583430</wp:posOffset>
            </wp:positionH>
            <wp:positionV relativeFrom="paragraph">
              <wp:posOffset>-624205</wp:posOffset>
            </wp:positionV>
            <wp:extent cx="1311269" cy="1331019"/>
            <wp:effectExtent l="0" t="0" r="0" b="0"/>
            <wp:wrapNone/>
            <wp:docPr id="57" name="Picture 57"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57" descr="Shape, arrow&#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rot="900000">
                      <a:off x="0" y="0"/>
                      <a:ext cx="1311269" cy="1331019"/>
                    </a:xfrm>
                    <a:prstGeom prst="rect">
                      <a:avLst/>
                    </a:prstGeom>
                    <a:noFill/>
                  </pic:spPr>
                </pic:pic>
              </a:graphicData>
            </a:graphic>
            <wp14:sizeRelH relativeFrom="margin">
              <wp14:pctWidth>0</wp14:pctWidth>
            </wp14:sizeRelH>
            <wp14:sizeRelV relativeFrom="margin">
              <wp14:pctHeight>0</wp14:pctHeight>
            </wp14:sizeRelV>
          </wp:anchor>
        </w:drawing>
      </w:r>
      <w:r w:rsidR="00CC439E">
        <w:rPr>
          <w:noProof/>
        </w:rPr>
        <w:drawing>
          <wp:anchor distT="0" distB="0" distL="114300" distR="114300" simplePos="0" relativeHeight="252136448" behindDoc="0" locked="0" layoutInCell="1" allowOverlap="1" wp14:anchorId="4D18A9AF" wp14:editId="24B925DE">
            <wp:simplePos x="0" y="0"/>
            <wp:positionH relativeFrom="column">
              <wp:posOffset>5784215</wp:posOffset>
            </wp:positionH>
            <wp:positionV relativeFrom="paragraph">
              <wp:posOffset>-165735</wp:posOffset>
            </wp:positionV>
            <wp:extent cx="631693" cy="635000"/>
            <wp:effectExtent l="0" t="0" r="0" b="0"/>
            <wp:wrapNone/>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631693" cy="635000"/>
                    </a:xfrm>
                    <a:prstGeom prst="rect">
                      <a:avLst/>
                    </a:prstGeom>
                    <a:noFill/>
                  </pic:spPr>
                </pic:pic>
              </a:graphicData>
            </a:graphic>
          </wp:anchor>
        </w:drawing>
      </w:r>
      <w:r w:rsidR="00CC439E">
        <w:rPr>
          <w:b/>
          <w:bCs/>
          <w:sz w:val="26"/>
          <w:szCs w:val="26"/>
        </w:rPr>
        <w:t xml:space="preserve">Activity </w:t>
      </w:r>
      <w:r w:rsidR="00085A42">
        <w:rPr>
          <w:b/>
          <w:bCs/>
          <w:sz w:val="26"/>
          <w:szCs w:val="26"/>
        </w:rPr>
        <w:t>7</w:t>
      </w:r>
      <w:r w:rsidR="00CC439E">
        <w:rPr>
          <w:b/>
          <w:bCs/>
          <w:sz w:val="26"/>
          <w:szCs w:val="26"/>
        </w:rPr>
        <w:t>.1</w:t>
      </w:r>
      <w:r w:rsidR="00F3720F">
        <w:rPr>
          <w:b/>
          <w:bCs/>
          <w:sz w:val="26"/>
          <w:szCs w:val="26"/>
        </w:rPr>
        <w:t>1</w:t>
      </w:r>
      <w:r w:rsidR="00CC439E">
        <w:rPr>
          <w:b/>
          <w:bCs/>
          <w:sz w:val="26"/>
          <w:szCs w:val="26"/>
        </w:rPr>
        <w:t xml:space="preserve"> Self-assessment (20 minutes)</w:t>
      </w:r>
    </w:p>
    <w:p w14:paraId="28B340E6" w14:textId="6FD99AE8" w:rsidR="00CC439E" w:rsidRPr="00CC439E" w:rsidRDefault="00CC439E" w:rsidP="00CC439E"/>
    <w:p w14:paraId="1D65CD68" w14:textId="3C02BD35" w:rsidR="00F80420" w:rsidRPr="00CC439E" w:rsidRDefault="00F80420" w:rsidP="00F80420">
      <w:pPr>
        <w:autoSpaceDE w:val="0"/>
        <w:autoSpaceDN w:val="0"/>
        <w:adjustRightInd w:val="0"/>
        <w:rPr>
          <w:rFonts w:ascii="Gadugi" w:hAnsi="Gadugi" w:cs="Calibri"/>
          <w:color w:val="000000" w:themeColor="text1"/>
          <w:kern w:val="1"/>
          <w:sz w:val="22"/>
          <w:lang w:eastAsia="en-GB" w:bidi="ar-SA"/>
        </w:rPr>
      </w:pPr>
      <w:r w:rsidRPr="00F80420">
        <w:rPr>
          <w:rFonts w:ascii="Gadugi" w:hAnsi="Gadugi" w:cs="Calibri"/>
          <w:color w:val="000000" w:themeColor="text1"/>
          <w:kern w:val="1"/>
          <w:sz w:val="22"/>
          <w:lang w:eastAsia="en-GB" w:bidi="ar-SA"/>
        </w:rPr>
        <w:t xml:space="preserve">Use this checklist to think about yourself as an inclusive teacher. </w:t>
      </w:r>
      <w:r w:rsidRPr="00F80420">
        <w:rPr>
          <w:rFonts w:ascii="Gadugi" w:hAnsi="Gadugi" w:cs="Calibri"/>
          <w:b/>
          <w:bCs/>
          <w:color w:val="000000" w:themeColor="text1"/>
          <w:kern w:val="1"/>
          <w:sz w:val="22"/>
          <w:lang w:eastAsia="en-GB" w:bidi="ar-SA"/>
        </w:rPr>
        <w:t>Score each statement carefully and be honest</w:t>
      </w:r>
      <w:r w:rsidRPr="00F80420">
        <w:rPr>
          <w:rFonts w:ascii="Gadugi" w:hAnsi="Gadugi" w:cs="Calibri"/>
          <w:color w:val="000000" w:themeColor="text1"/>
          <w:kern w:val="1"/>
          <w:sz w:val="22"/>
          <w:lang w:eastAsia="en-GB" w:bidi="ar-SA"/>
        </w:rPr>
        <w:t xml:space="preserve">. You can use the results to </w:t>
      </w:r>
      <w:r w:rsidRPr="00F80420">
        <w:rPr>
          <w:rFonts w:ascii="Gadugi" w:hAnsi="Gadugi" w:cs="Calibri"/>
          <w:b/>
          <w:bCs/>
          <w:color w:val="000000" w:themeColor="text1"/>
          <w:kern w:val="1"/>
          <w:sz w:val="22"/>
          <w:lang w:eastAsia="en-GB" w:bidi="ar-SA"/>
        </w:rPr>
        <w:t>inform and develop your CPD plan</w:t>
      </w:r>
      <w:r w:rsidRPr="00F80420">
        <w:rPr>
          <w:rFonts w:ascii="Gadugi" w:hAnsi="Gadugi" w:cs="Calibri"/>
          <w:color w:val="000000" w:themeColor="text1"/>
          <w:kern w:val="1"/>
          <w:sz w:val="22"/>
          <w:lang w:eastAsia="en-GB" w:bidi="ar-SA"/>
        </w:rPr>
        <w:t xml:space="preserve">. Write in your learning journal. </w:t>
      </w:r>
    </w:p>
    <w:tbl>
      <w:tblPr>
        <w:tblStyle w:val="TableGrid"/>
        <w:tblW w:w="0" w:type="auto"/>
        <w:tblBorders>
          <w:insideH w:val="none" w:sz="0" w:space="0" w:color="auto"/>
          <w:insideV w:val="none" w:sz="0" w:space="0" w:color="auto"/>
        </w:tblBorders>
        <w:shd w:val="clear" w:color="auto" w:fill="F2F2F2" w:themeFill="background1" w:themeFillShade="F2"/>
        <w:tblLook w:val="04A0" w:firstRow="1" w:lastRow="0" w:firstColumn="1" w:lastColumn="0" w:noHBand="0" w:noVBand="1"/>
      </w:tblPr>
      <w:tblGrid>
        <w:gridCol w:w="2136"/>
        <w:gridCol w:w="5420"/>
        <w:gridCol w:w="2136"/>
      </w:tblGrid>
      <w:tr w:rsidR="00F80420" w:rsidRPr="00F80420" w14:paraId="58716486" w14:textId="77777777" w:rsidTr="006F34EF">
        <w:trPr>
          <w:trHeight w:val="432"/>
        </w:trPr>
        <w:tc>
          <w:tcPr>
            <w:tcW w:w="9692" w:type="dxa"/>
            <w:gridSpan w:val="3"/>
            <w:shd w:val="clear" w:color="auto" w:fill="E2EFD9" w:themeFill="accent6" w:themeFillTint="33"/>
          </w:tcPr>
          <w:p w14:paraId="6585C8B3" w14:textId="03EBFAE8" w:rsidR="00F80420" w:rsidRPr="00F80420" w:rsidRDefault="00F80420" w:rsidP="0034565A">
            <w:pPr>
              <w:numPr>
                <w:ilvl w:val="0"/>
                <w:numId w:val="3"/>
              </w:numPr>
              <w:tabs>
                <w:tab w:val="num" w:pos="720"/>
              </w:tabs>
              <w:autoSpaceDE w:val="0"/>
              <w:autoSpaceDN w:val="0"/>
              <w:adjustRightInd w:val="0"/>
              <w:rPr>
                <w:rFonts w:ascii="Gadugi" w:hAnsi="Gadugi" w:cs="Calibri"/>
                <w:color w:val="000000" w:themeColor="text1"/>
                <w:kern w:val="1"/>
                <w:sz w:val="22"/>
                <w:lang w:eastAsia="en-GB" w:bidi="ar-SA"/>
              </w:rPr>
            </w:pPr>
            <w:r w:rsidRPr="00F80420">
              <w:rPr>
                <w:rFonts w:ascii="Gadugi" w:hAnsi="Gadugi" w:cs="Calibri"/>
                <w:color w:val="000000" w:themeColor="text1"/>
                <w:kern w:val="1"/>
                <w:sz w:val="22"/>
                <w:lang w:eastAsia="en-GB" w:bidi="ar-SA"/>
              </w:rPr>
              <w:t xml:space="preserve">I can </w:t>
            </w:r>
            <w:r w:rsidRPr="00F80420">
              <w:rPr>
                <w:rFonts w:ascii="Gadugi" w:hAnsi="Gadugi"/>
                <w:sz w:val="22"/>
              </w:rPr>
              <w:t>use a flipped classroom to involve students in their own learning</w:t>
            </w:r>
          </w:p>
        </w:tc>
      </w:tr>
      <w:tr w:rsidR="00F80420" w:rsidRPr="00F80420" w14:paraId="320FBE10" w14:textId="77777777" w:rsidTr="006F34EF">
        <w:trPr>
          <w:trHeight w:val="922"/>
        </w:trPr>
        <w:tc>
          <w:tcPr>
            <w:tcW w:w="2136" w:type="dxa"/>
            <w:shd w:val="clear" w:color="auto" w:fill="E2EFD9" w:themeFill="accent6" w:themeFillTint="33"/>
          </w:tcPr>
          <w:p w14:paraId="112A5F4B"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10848" behindDoc="0" locked="0" layoutInCell="1" allowOverlap="1" wp14:anchorId="74913352" wp14:editId="016AC515">
                      <wp:simplePos x="0" y="0"/>
                      <wp:positionH relativeFrom="column">
                        <wp:posOffset>-65063</wp:posOffset>
                      </wp:positionH>
                      <wp:positionV relativeFrom="paragraph">
                        <wp:posOffset>0</wp:posOffset>
                      </wp:positionV>
                      <wp:extent cx="1195705" cy="288290"/>
                      <wp:effectExtent l="0" t="0" r="23495" b="16510"/>
                      <wp:wrapSquare wrapText="bothSides"/>
                      <wp:docPr id="35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75393327" w14:textId="77777777" w:rsidR="00B81AEA" w:rsidRPr="00962FE7" w:rsidRDefault="00B81AEA" w:rsidP="00F80420">
                                  <w:pPr>
                                    <w:jc w:val="center"/>
                                    <w:rPr>
                                      <w:rFonts w:ascii="Gadugi" w:hAnsi="Gadugi"/>
                                      <w:sz w:val="22"/>
                                    </w:rPr>
                                  </w:pPr>
                                  <w:r w:rsidRPr="00962FE7">
                                    <w:rPr>
                                      <w:rFonts w:ascii="Gadugi" w:hAnsi="Gadugi"/>
                                      <w:sz w:val="22"/>
                                    </w:rPr>
                                    <w:t>N</w:t>
                                  </w:r>
                                  <w:r>
                                    <w:rPr>
                                      <w:rFonts w:ascii="Gadugi" w:hAnsi="Gadugi"/>
                                      <w:sz w:val="22"/>
                                    </w:rPr>
                                    <w:t>ot at all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74913352" id="_x0000_s1075" type="#_x0000_t202" style="position:absolute;margin-left:-5.1pt;margin-top:0;width:94.15pt;height:22.7pt;z-index:2521108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1cx8KAIAAE4EAAAOAAAAZHJzL2Uyb0RvYy54bWysVNtu2zAMfR+wfxD0vtjxkjYx4hRdugwD&#10;ugvQ7gNkWY6FSaImKbGzry8lp1nQbS/D/CCIInVEnkN6dTNoRQ7CeQmmotNJTokwHBppdhX99rh9&#10;s6DEB2YapsCIih6Fpzfr169WvS1FAR2oRjiCIMaXva1oF4Its8zzTmjmJ2CFQWcLTrOApttljWM9&#10;omuVFXl+lfXgGuuAC+/x9G500nXCb1vBw5e29SIQVVHMLaTVpbWOa7ZesXLnmO0kP6XB/iELzaTB&#10;R89QdywwsnfyNygtuQMPbZhw0Bm0reQi1YDVTPMX1Tx0zIpUC5Lj7Zkm//9g+efDV0dkU9G38ytK&#10;DNMo0qMYAnkHAykiP731JYY9WAwMAx6jzqlWb++Bf/fEwKZjZidunYO+E6zB/KbxZnZxdcTxEaTu&#10;P0GDz7B9gAQ0tE5H8pAOguio0/GsTUyFxyeny/l1PqeEo69YLIplEi9j5fNt63z4IECTuKmoQ+0T&#10;Ojvc+xCzYeVzSHzMg5LNViqVDLerN8qRA8M+2aYvFfAiTBnSV3Q5L+YjAX+FyNP3JwgtAza8krqi&#10;i3MQKyNt702T2jEwqcY9pqzMicdI3UhiGOohSTY761NDc0RmHYwNjgOJmw7cT0p6bO6K+h975gQl&#10;6qNBdZbT2SxOQzJm8+sCDXfpqS89zHCEqmigZNxuQpqgSJyBW1SxlYngKPeYySlnbNrE+2nA4lRc&#10;2inq129g/QQAAP//AwBQSwMEFAAGAAgAAAAhAB62oETeAAAABwEAAA8AAABkcnMvZG93bnJldi54&#10;bWxMj8FOwzAQRO9I/IO1SFxQ66SENoRsKoQEojcoCK5uvE0i7HWI3TT8Pe4JjqMZzbwp15M1YqTB&#10;d44R0nkCgrh2uuMG4f3tcZaD8EGxVsYxIfyQh3V1flaqQrsjv9K4DY2IJewLhdCG0BdS+rolq/zc&#10;9cTR27vBqhDl0Eg9qGMst0YukmQpreo4LrSqp4eW6q/twSLk2fP46TfXLx/1cm9uw9VqfPoeEC8v&#10;pvs7EIGm8BeGE35Ehyoy7dyBtRcGYZYmixhFiI9O9ipPQewQspsMZFXK//zVLwAAAP//AwBQSwEC&#10;LQAUAAYACAAAACEAtoM4kv4AAADhAQAAEwAAAAAAAAAAAAAAAAAAAAAAW0NvbnRlbnRfVHlwZXNd&#10;LnhtbFBLAQItABQABgAIAAAAIQA4/SH/1gAAAJQBAAALAAAAAAAAAAAAAAAAAC8BAABfcmVscy8u&#10;cmVsc1BLAQItABQABgAIAAAAIQDM1cx8KAIAAE4EAAAOAAAAAAAAAAAAAAAAAC4CAABkcnMvZTJv&#10;RG9jLnhtbFBLAQItABQABgAIAAAAIQAetqBE3gAAAAcBAAAPAAAAAAAAAAAAAAAAAIIEAABkcnMv&#10;ZG93bnJldi54bWxQSwUGAAAAAAQABADzAAAAjQUAAAAA&#10;">
                      <v:textbox>
                        <w:txbxContent>
                          <w:p w14:paraId="75393327" w14:textId="77777777" w:rsidR="00B81AEA" w:rsidRPr="00962FE7" w:rsidRDefault="00B81AEA" w:rsidP="00F80420">
                            <w:pPr>
                              <w:jc w:val="center"/>
                              <w:rPr>
                                <w:rFonts w:ascii="Gadugi" w:hAnsi="Gadugi"/>
                                <w:sz w:val="22"/>
                              </w:rPr>
                            </w:pPr>
                            <w:r w:rsidRPr="00962FE7">
                              <w:rPr>
                                <w:rFonts w:ascii="Gadugi" w:hAnsi="Gadugi"/>
                                <w:sz w:val="22"/>
                              </w:rPr>
                              <w:t>N</w:t>
                            </w:r>
                            <w:r>
                              <w:rPr>
                                <w:rFonts w:ascii="Gadugi" w:hAnsi="Gadugi"/>
                                <w:sz w:val="22"/>
                              </w:rPr>
                              <w:t>ot at all</w:t>
                            </w:r>
                          </w:p>
                        </w:txbxContent>
                      </v:textbox>
                      <w10:wrap type="square"/>
                    </v:shape>
                  </w:pict>
                </mc:Fallback>
              </mc:AlternateContent>
            </w:r>
          </w:p>
        </w:tc>
        <w:tc>
          <w:tcPr>
            <w:tcW w:w="5420" w:type="dxa"/>
            <w:shd w:val="clear" w:color="auto" w:fill="E2EFD9" w:themeFill="accent6" w:themeFillTint="33"/>
          </w:tcPr>
          <w:p w14:paraId="21968854" w14:textId="77777777" w:rsidR="00F80420" w:rsidRPr="00F80420" w:rsidRDefault="00F80420" w:rsidP="00F80420">
            <w:pPr>
              <w:autoSpaceDE w:val="0"/>
              <w:autoSpaceDN w:val="0"/>
              <w:adjustRightInd w:val="0"/>
              <w:jc w:val="center"/>
              <w:rPr>
                <w:rFonts w:cs="Calibri"/>
                <w:color w:val="000000" w:themeColor="text1"/>
                <w:kern w:val="1"/>
                <w:lang w:eastAsia="en-GB" w:bidi="ar-SA"/>
              </w:rPr>
            </w:pPr>
            <w:r w:rsidRPr="00F80420">
              <w:rPr>
                <w:rFonts w:cs="Calibri"/>
                <w:i/>
                <w:iCs/>
                <w:noProof/>
                <w:color w:val="000000" w:themeColor="text1"/>
                <w:kern w:val="1"/>
                <w:lang w:eastAsia="en-GB" w:bidi="ar-SA"/>
              </w:rPr>
              <w:drawing>
                <wp:inline distT="0" distB="0" distL="0" distR="0" wp14:anchorId="78176681" wp14:editId="34C465B1">
                  <wp:extent cx="2651760" cy="344771"/>
                  <wp:effectExtent l="0" t="0" r="0" b="0"/>
                  <wp:docPr id="353" name="Picture 3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714161" cy="352884"/>
                          </a:xfrm>
                          <a:prstGeom prst="rect">
                            <a:avLst/>
                          </a:prstGeom>
                          <a:noFill/>
                        </pic:spPr>
                      </pic:pic>
                    </a:graphicData>
                  </a:graphic>
                </wp:inline>
              </w:drawing>
            </w:r>
          </w:p>
        </w:tc>
        <w:tc>
          <w:tcPr>
            <w:tcW w:w="2136" w:type="dxa"/>
            <w:shd w:val="clear" w:color="auto" w:fill="E2EFD9" w:themeFill="accent6" w:themeFillTint="33"/>
          </w:tcPr>
          <w:p w14:paraId="26F8CE51"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09824" behindDoc="0" locked="0" layoutInCell="1" allowOverlap="1" wp14:anchorId="6D7DFBDC" wp14:editId="1534087B">
                      <wp:simplePos x="0" y="0"/>
                      <wp:positionH relativeFrom="column">
                        <wp:posOffset>61205</wp:posOffset>
                      </wp:positionH>
                      <wp:positionV relativeFrom="paragraph">
                        <wp:posOffset>537</wp:posOffset>
                      </wp:positionV>
                      <wp:extent cx="1195705" cy="288290"/>
                      <wp:effectExtent l="0" t="0" r="23495" b="16510"/>
                      <wp:wrapSquare wrapText="bothSides"/>
                      <wp:docPr id="35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2E6C436C"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D7DFBDC" id="_x0000_s1076" type="#_x0000_t202" style="position:absolute;margin-left:4.8pt;margin-top:.05pt;width:94.15pt;height:22.7pt;z-index:2521098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UMoaKQIAAE4EAAAOAAAAZHJzL2Uyb0RvYy54bWysVNtu2zAMfR+wfxD0vthxkzUx4hRdugwD&#10;ugvQ7gNkWY6FSaImKbG7ry8lJ1nQbS/D/CCIInVEnkN6dTNoRQ7CeQmmotNJTokwHBppdhX99rh9&#10;s6DEB2YapsCIij4JT2/Wr1+teluKAjpQjXAEQYwve1vRLgRbZpnnndDMT8AKg84WnGYBTbfLGsd6&#10;RNcqK/L8bdaDa6wDLrzH07vRSdcJv20FD1/a1otAVEUxt5BWl9Y6rtl6xcqdY7aT/JgG+4csNJMG&#10;Hz1D3bHAyN7J36C05A48tGHCQWfQtpKLVANWM81fVPPQMStSLUiOt2ea/P+D5Z8PXx2RTUWv5nNK&#10;DNMo0qMYAnkHAykiP731JYY9WAwMAx6jzqlWb++Bf/fEwKZjZidunYO+E6zB/KbxZnZxdcTxEaTu&#10;P0GDz7B9gAQ0tE5H8pAOguio09NZm5gKj09Ol/PrHFPk6CsWi2KZxMtYebptnQ8fBGgSNxV1qH1C&#10;Z4d7H2I2rDyFxMc8KNlspVLJcLt6oxw5MOyTbfpSAS/ClCF9RZfzYj4S8FeIPH1/gtAyYMMrqSu6&#10;OAexMtL23jSpHQOTatxjysoceYzUjSSGoR6SZLOrkz41NE/IrIOxwXEgcdOB+0lJj81dUf9jz5yg&#10;RH00qM5yOpvFaUjGbH5doOEuPfWlhxmOUBUNlIzbTUgTFIkzcIsqtjIRHOUeMznmjE2beD8OWJyK&#10;SztF/foNrJ8BAAD//wMAUEsDBBQABgAIAAAAIQBywY282wAAAAUBAAAPAAAAZHJzL2Rvd25yZXYu&#10;eG1sTI5fT8IwFMXfTfgOzTXxxUgnwmBzHSEmGn1TIPpa1su20N7Otoz57e2e9PH8yTm/Yj0YzXp0&#10;vrUk4H6aAEOqrGqpFrDfPd+tgPkgSUltCQX8oId1ObkqZK7shT6w34aaxRHyuRTQhNDlnPuqQSP9&#10;1HZIMTtaZ2SI0tVcOXmJ40bzWZKk3MiW4kMjO3xqsDptz0bAav7af/m3h/fPKj3qLNwu+5dvJ8TN&#10;9bB5BBZwCH9lGPEjOpSR6WDPpDzTArI0FkebjWG2zIAdBMwXC+Blwf/Tl78AAAD//wMAUEsBAi0A&#10;FAAGAAgAAAAhALaDOJL+AAAA4QEAABMAAAAAAAAAAAAAAAAAAAAAAFtDb250ZW50X1R5cGVzXS54&#10;bWxQSwECLQAUAAYACAAAACEAOP0h/9YAAACUAQAACwAAAAAAAAAAAAAAAAAvAQAAX3JlbHMvLnJl&#10;bHNQSwECLQAUAAYACAAAACEAeVDKGikCAABOBAAADgAAAAAAAAAAAAAAAAAuAgAAZHJzL2Uyb0Rv&#10;Yy54bWxQSwECLQAUAAYACAAAACEAcsGNvNsAAAAFAQAADwAAAAAAAAAAAAAAAACDBAAAZHJzL2Rv&#10;d25yZXYueG1sUEsFBgAAAAAEAAQA8wAAAIsFAAAAAA==&#10;">
                      <v:textbox>
                        <w:txbxContent>
                          <w:p w14:paraId="2E6C436C"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v:textbox>
                      <w10:wrap type="square"/>
                    </v:shape>
                  </w:pict>
                </mc:Fallback>
              </mc:AlternateContent>
            </w:r>
          </w:p>
        </w:tc>
      </w:tr>
      <w:tr w:rsidR="00F80420" w:rsidRPr="00F80420" w14:paraId="5938D28B" w14:textId="77777777" w:rsidTr="006F34EF">
        <w:tc>
          <w:tcPr>
            <w:tcW w:w="9692" w:type="dxa"/>
            <w:gridSpan w:val="3"/>
            <w:shd w:val="clear" w:color="auto" w:fill="E2EFD9" w:themeFill="accent6" w:themeFillTint="33"/>
          </w:tcPr>
          <w:p w14:paraId="20FB2DFA" w14:textId="77C63F77" w:rsidR="00F80420" w:rsidRPr="00F80420" w:rsidRDefault="00F80420" w:rsidP="0034565A">
            <w:pPr>
              <w:numPr>
                <w:ilvl w:val="0"/>
                <w:numId w:val="3"/>
              </w:numPr>
              <w:autoSpaceDE w:val="0"/>
              <w:autoSpaceDN w:val="0"/>
              <w:adjustRightInd w:val="0"/>
              <w:rPr>
                <w:rFonts w:ascii="Gadugi" w:hAnsi="Gadugi" w:cs="Calibri"/>
                <w:color w:val="000000" w:themeColor="text1"/>
                <w:kern w:val="1"/>
                <w:sz w:val="22"/>
                <w:lang w:eastAsia="en-GB" w:bidi="ar-SA"/>
              </w:rPr>
            </w:pPr>
            <w:r w:rsidRPr="00F80420">
              <w:rPr>
                <w:rFonts w:ascii="Gadugi" w:hAnsi="Gadugi" w:cs="Calibri"/>
                <w:color w:val="000000" w:themeColor="text1"/>
                <w:kern w:val="1"/>
                <w:sz w:val="22"/>
                <w:lang w:eastAsia="en-GB" w:bidi="ar-SA"/>
              </w:rPr>
              <w:t xml:space="preserve">I </w:t>
            </w:r>
            <w:r w:rsidRPr="00F80420">
              <w:rPr>
                <w:rFonts w:ascii="Gadugi" w:hAnsi="Gadugi" w:cs="Calibri"/>
                <w:color w:val="000000" w:themeColor="text1"/>
                <w:kern w:val="1"/>
                <w:sz w:val="22"/>
                <w:lang w:eastAsia="en-GB"/>
              </w:rPr>
              <w:t xml:space="preserve">understand </w:t>
            </w:r>
            <w:r w:rsidRPr="00F80420">
              <w:rPr>
                <w:rFonts w:ascii="Gadugi" w:hAnsi="Gadugi"/>
                <w:sz w:val="22"/>
              </w:rPr>
              <w:t>inquiry- and problem-based learning guidelines</w:t>
            </w:r>
          </w:p>
          <w:p w14:paraId="5F1F9235" w14:textId="77777777" w:rsidR="00F80420" w:rsidRPr="00F80420" w:rsidRDefault="00F80420" w:rsidP="00F80420">
            <w:pPr>
              <w:autoSpaceDE w:val="0"/>
              <w:autoSpaceDN w:val="0"/>
              <w:adjustRightInd w:val="0"/>
              <w:ind w:left="360"/>
              <w:rPr>
                <w:rFonts w:cs="Calibri"/>
                <w:color w:val="000000" w:themeColor="text1"/>
                <w:kern w:val="1"/>
                <w:lang w:eastAsia="en-GB" w:bidi="ar-SA"/>
              </w:rPr>
            </w:pPr>
          </w:p>
        </w:tc>
      </w:tr>
      <w:tr w:rsidR="00F80420" w:rsidRPr="00F80420" w14:paraId="631D349D" w14:textId="77777777" w:rsidTr="006F34EF">
        <w:tc>
          <w:tcPr>
            <w:tcW w:w="2136" w:type="dxa"/>
            <w:shd w:val="clear" w:color="auto" w:fill="E2EFD9" w:themeFill="accent6" w:themeFillTint="33"/>
          </w:tcPr>
          <w:p w14:paraId="73F20FC9"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12896" behindDoc="0" locked="0" layoutInCell="1" allowOverlap="1" wp14:anchorId="08361D58" wp14:editId="1F107776">
                      <wp:simplePos x="0" y="0"/>
                      <wp:positionH relativeFrom="column">
                        <wp:posOffset>-65405</wp:posOffset>
                      </wp:positionH>
                      <wp:positionV relativeFrom="paragraph">
                        <wp:posOffset>3224</wp:posOffset>
                      </wp:positionV>
                      <wp:extent cx="1195705" cy="288290"/>
                      <wp:effectExtent l="0" t="0" r="23495" b="16510"/>
                      <wp:wrapSquare wrapText="bothSides"/>
                      <wp:docPr id="36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0A636193" w14:textId="77777777" w:rsidR="00B81AEA" w:rsidRPr="00962FE7" w:rsidRDefault="00B81AEA" w:rsidP="00F80420">
                                  <w:pPr>
                                    <w:jc w:val="center"/>
                                    <w:rPr>
                                      <w:rFonts w:ascii="Gadugi" w:hAnsi="Gadugi"/>
                                      <w:sz w:val="22"/>
                                    </w:rPr>
                                  </w:pPr>
                                  <w:r w:rsidRPr="00962FE7">
                                    <w:rPr>
                                      <w:rFonts w:ascii="Gadugi" w:hAnsi="Gadugi"/>
                                      <w:sz w:val="22"/>
                                    </w:rPr>
                                    <w:t>N</w:t>
                                  </w:r>
                                  <w:r>
                                    <w:rPr>
                                      <w:rFonts w:ascii="Gadugi" w:hAnsi="Gadugi"/>
                                      <w:sz w:val="22"/>
                                    </w:rPr>
                                    <w:t>ot at all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8361D58" id="_x0000_s1077" type="#_x0000_t202" style="position:absolute;margin-left:-5.15pt;margin-top:.25pt;width:94.15pt;height:22.7pt;z-index:2521128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kd8MKQIAAE4EAAAOAAAAZHJzL2Uyb0RvYy54bWysVNtu2zAMfR+wfxD0vtjxkjYx4hRdugwD&#10;ugvQ7gNkWY6FSaImKbG7ry8lJ1nQbS/D/CCIInVEnkN6dTNoRQ7CeQmmotNJTokwHBppdhX99rh9&#10;s6DEB2YapsCIij4JT2/Wr1+teluKAjpQjXAEQYwve1vRLgRbZpnnndDMT8AKg84WnGYBTbfLGsd6&#10;RNcqK/L8KuvBNdYBF97j6d3opOuE37aChy9t60UgqqKYW0irS2sd12y9YuXOMdtJfkyD/UMWmkmD&#10;j56h7lhgZO/kb1Bacgce2jDhoDNoW8lFqgGrmeYvqnnomBWpFiTH2zNN/v/B8s+Hr47IpqJvr5Af&#10;wzSK9CiGQN7BQIrIT299iWEPFgPDgMeoc6rV23vg3z0xsOmY2Ylb56DvBGswv2m8mV1cHXF8BKn7&#10;T9DgM2wfIAENrdORPKSDIDrm8XTWJqbC45PT5fw6n1PC0VcsFsUyiZex8nTbOh8+CNAkbirqUPuE&#10;zg73PsRsWHkKiY95ULLZSqWS4Xb1RjlyYNgn2/SlAl6EKUP6ii7nxXwk4K8Qefr+BKFlwIZXUld0&#10;cQ5iZaTtvWlSOwYm1bjHlJU58hipG0kMQz0kyWazkz41NE/IrIOxwXEgcdOB+0lJj81dUf9jz5yg&#10;RH00qM5yOpvFaUjGbH5doOEuPfWlhxmOUBUNlIzbTUgTFIkzcIsqtjIRHOUeMznmjE2beD8OWJyK&#10;SztF/foNrJ8BAAD//wMAUEsDBBQABgAIAAAAIQCMNR4R3gAAAAcBAAAPAAAAZHJzL2Rvd25yZXYu&#10;eG1sTI/NTsMwEITvSLyDtUhcUOuU/qUhmwohgegN2gqubrxNIux1iN00vD3uCY6jGc18k68Ha0RP&#10;nW8cI0zGCQji0umGK4T97nmUgvBBsVbGMSH8kId1cX2Vq0y7M79Tvw2ViCXsM4VQh9BmUvqyJqv8&#10;2LXE0Tu6zqoQZVdJ3alzLLdG3ifJQlrVcFyoVUtPNZVf25NFSGev/affTN8+ysXRrMLdsn/57hBv&#10;b4bHBxCBhvAXhgt+RIciMh3cibUXBmE0SaYxijAHcbGXabx2QJjNVyCLXP7nL34BAAD//wMAUEsB&#10;Ai0AFAAGAAgAAAAhALaDOJL+AAAA4QEAABMAAAAAAAAAAAAAAAAAAAAAAFtDb250ZW50X1R5cGVz&#10;XS54bWxQSwECLQAUAAYACAAAACEAOP0h/9YAAACUAQAACwAAAAAAAAAAAAAAAAAvAQAAX3JlbHMv&#10;LnJlbHNQSwECLQAUAAYACAAAACEApZHfDCkCAABOBAAADgAAAAAAAAAAAAAAAAAuAgAAZHJzL2Uy&#10;b0RvYy54bWxQSwECLQAUAAYACAAAACEAjDUeEd4AAAAHAQAADwAAAAAAAAAAAAAAAACDBAAAZHJz&#10;L2Rvd25yZXYueG1sUEsFBgAAAAAEAAQA8wAAAI4FAAAAAA==&#10;">
                      <v:textbox>
                        <w:txbxContent>
                          <w:p w14:paraId="0A636193" w14:textId="77777777" w:rsidR="00B81AEA" w:rsidRPr="00962FE7" w:rsidRDefault="00B81AEA" w:rsidP="00F80420">
                            <w:pPr>
                              <w:jc w:val="center"/>
                              <w:rPr>
                                <w:rFonts w:ascii="Gadugi" w:hAnsi="Gadugi"/>
                                <w:sz w:val="22"/>
                              </w:rPr>
                            </w:pPr>
                            <w:r w:rsidRPr="00962FE7">
                              <w:rPr>
                                <w:rFonts w:ascii="Gadugi" w:hAnsi="Gadugi"/>
                                <w:sz w:val="22"/>
                              </w:rPr>
                              <w:t>N</w:t>
                            </w:r>
                            <w:r>
                              <w:rPr>
                                <w:rFonts w:ascii="Gadugi" w:hAnsi="Gadugi"/>
                                <w:sz w:val="22"/>
                              </w:rPr>
                              <w:t>ot at all</w:t>
                            </w:r>
                          </w:p>
                        </w:txbxContent>
                      </v:textbox>
                      <w10:wrap type="square"/>
                    </v:shape>
                  </w:pict>
                </mc:Fallback>
              </mc:AlternateContent>
            </w:r>
          </w:p>
        </w:tc>
        <w:tc>
          <w:tcPr>
            <w:tcW w:w="5420" w:type="dxa"/>
            <w:shd w:val="clear" w:color="auto" w:fill="E2EFD9" w:themeFill="accent6" w:themeFillTint="33"/>
          </w:tcPr>
          <w:p w14:paraId="28548470" w14:textId="77777777" w:rsidR="00F80420" w:rsidRPr="00F80420" w:rsidRDefault="00F80420" w:rsidP="00F80420">
            <w:pPr>
              <w:autoSpaceDE w:val="0"/>
              <w:autoSpaceDN w:val="0"/>
              <w:adjustRightInd w:val="0"/>
              <w:jc w:val="center"/>
              <w:rPr>
                <w:rFonts w:cs="Calibri"/>
                <w:color w:val="000000" w:themeColor="text1"/>
                <w:kern w:val="1"/>
                <w:lang w:eastAsia="en-GB" w:bidi="ar-SA"/>
              </w:rPr>
            </w:pPr>
            <w:r w:rsidRPr="00F80420">
              <w:rPr>
                <w:rFonts w:cs="Calibri"/>
                <w:i/>
                <w:iCs/>
                <w:noProof/>
                <w:color w:val="000000" w:themeColor="text1"/>
                <w:kern w:val="1"/>
                <w:lang w:eastAsia="en-GB" w:bidi="ar-SA"/>
              </w:rPr>
              <w:drawing>
                <wp:inline distT="0" distB="0" distL="0" distR="0" wp14:anchorId="55C3B013" wp14:editId="4F46AA4F">
                  <wp:extent cx="2651760" cy="344771"/>
                  <wp:effectExtent l="0" t="0" r="0" b="0"/>
                  <wp:docPr id="358" name="Picture 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714161" cy="352884"/>
                          </a:xfrm>
                          <a:prstGeom prst="rect">
                            <a:avLst/>
                          </a:prstGeom>
                          <a:noFill/>
                        </pic:spPr>
                      </pic:pic>
                    </a:graphicData>
                  </a:graphic>
                </wp:inline>
              </w:drawing>
            </w:r>
          </w:p>
        </w:tc>
        <w:tc>
          <w:tcPr>
            <w:tcW w:w="2136" w:type="dxa"/>
            <w:shd w:val="clear" w:color="auto" w:fill="E2EFD9" w:themeFill="accent6" w:themeFillTint="33"/>
          </w:tcPr>
          <w:p w14:paraId="4D697E40"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11872" behindDoc="0" locked="0" layoutInCell="1" allowOverlap="1" wp14:anchorId="650077A2" wp14:editId="5DFA6102">
                      <wp:simplePos x="0" y="0"/>
                      <wp:positionH relativeFrom="column">
                        <wp:posOffset>61595</wp:posOffset>
                      </wp:positionH>
                      <wp:positionV relativeFrom="paragraph">
                        <wp:posOffset>0</wp:posOffset>
                      </wp:positionV>
                      <wp:extent cx="1195705" cy="288290"/>
                      <wp:effectExtent l="0" t="0" r="23495" b="16510"/>
                      <wp:wrapSquare wrapText="bothSides"/>
                      <wp:docPr id="35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21A307FD"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50077A2" id="_x0000_s1078" type="#_x0000_t202" style="position:absolute;margin-left:4.85pt;margin-top:0;width:94.15pt;height:22.7pt;z-index:2521118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KQ1uKAIAAE4EAAAOAAAAZHJzL2Uyb0RvYy54bWysVNuO0zAQfUfiHyy/07ShYduo6WrpUoS0&#10;XKRdPsBxnMbC9hjbbVK+nrHTlmqBF0QeLI9nfDxzzkxWt4NW5CCcl2AqOptMKRGGQyPNrqJfn7av&#10;FpT4wEzDFBhR0aPw9Hb98sWqt6XIoQPVCEcQxPiytxXtQrBllnneCc38BKww6GzBaRbQdLuscaxH&#10;dK2yfDp9k/XgGuuAC+/x9H500nXCb1vBw+e29SIQVVHMLaTVpbWOa7ZesXLnmO0kP6XB/iELzaTB&#10;Ry9Q9ywwsnfyNygtuQMPbZhw0Bm0reQi1YDVzKbPqnnsmBWpFiTH2wtN/v/B8k+HL47IpqKviyUl&#10;hmkU6UkMgbyFgeSRn976EsMeLQaGAY9R51Srtw/Av3liYNMxsxN3zkHfCdZgfrN4M7u6OuL4CFL3&#10;H6HBZ9g+QAIaWqcjeUgHQXTU6XjRJqbC45OzZXEzLSjh6MsXi3yZxMtYeb5tnQ/vBWgSNxV1qH1C&#10;Z4cHH2I2rDyHxMc8KNlspVLJcLt6oxw5MOyTbfpSAc/ClCF9RZdFXowE/BVimr4/QWgZsOGV1BVd&#10;XIJYGWl7Z5rUjoFJNe4xZWVOPEbqRhLDUA9Jsnlx1qeG5ojMOhgbHAcSNx24H5T02NwV9d/3zAlK&#10;1AeD6ixn83mchmTMi5scDXftqa89zHCEqmigZNxuQpqgSJyBO1SxlYngKPeYySlnbNrE+2nA4lRc&#10;2ynq129g/RMAAP//AwBQSwMEFAAGAAgAAAAhACHHjvrcAAAABQEAAA8AAABkcnMvZG93bnJldi54&#10;bWxMj8FOwzAQRO9I/IO1SFxQ6wChTUI2FUIC0Ru0CK5uvE0i4nWw3TT8Pe4JbrOa0czbcjWZXozk&#10;fGcZ4XqegCCure64QXjfPs0yED4o1qq3TAg/5GFVnZ+VqtD2yG80bkIjYgn7QiG0IQyFlL5uySg/&#10;twNx9PbWGRXi6RqpnTrGctPLmyRZSKM6jgutGuixpfprczAIWfoyfvr17etHvdj3ebhajs/fDvHy&#10;Ynq4BxFoCn9hOOFHdKgi084eWHvRI+TLGESI/5zMPItih5DepSCrUv6nr34BAAD//wMAUEsBAi0A&#10;FAAGAAgAAAAhALaDOJL+AAAA4QEAABMAAAAAAAAAAAAAAAAAAAAAAFtDb250ZW50X1R5cGVzXS54&#10;bWxQSwECLQAUAAYACAAAACEAOP0h/9YAAACUAQAACwAAAAAAAAAAAAAAAAAvAQAAX3JlbHMvLnJl&#10;bHNQSwECLQAUAAYACAAAACEACSkNbigCAABOBAAADgAAAAAAAAAAAAAAAAAuAgAAZHJzL2Uyb0Rv&#10;Yy54bWxQSwECLQAUAAYACAAAACEAIceO+twAAAAFAQAADwAAAAAAAAAAAAAAAACCBAAAZHJzL2Rv&#10;d25yZXYueG1sUEsFBgAAAAAEAAQA8wAAAIsFAAAAAA==&#10;">
                      <v:textbox>
                        <w:txbxContent>
                          <w:p w14:paraId="21A307FD"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v:textbox>
                      <w10:wrap type="square"/>
                    </v:shape>
                  </w:pict>
                </mc:Fallback>
              </mc:AlternateContent>
            </w:r>
          </w:p>
        </w:tc>
      </w:tr>
      <w:tr w:rsidR="00F80420" w:rsidRPr="00F80420" w14:paraId="27E7F05C" w14:textId="77777777" w:rsidTr="006F34EF">
        <w:tc>
          <w:tcPr>
            <w:tcW w:w="9692" w:type="dxa"/>
            <w:gridSpan w:val="3"/>
            <w:shd w:val="clear" w:color="auto" w:fill="E2EFD9" w:themeFill="accent6" w:themeFillTint="33"/>
          </w:tcPr>
          <w:p w14:paraId="7278634B" w14:textId="77777777" w:rsidR="00F80420" w:rsidRPr="00311D0E" w:rsidRDefault="00F80420" w:rsidP="0034565A">
            <w:pPr>
              <w:numPr>
                <w:ilvl w:val="0"/>
                <w:numId w:val="3"/>
              </w:numPr>
              <w:tabs>
                <w:tab w:val="num" w:pos="720"/>
              </w:tabs>
              <w:autoSpaceDE w:val="0"/>
              <w:autoSpaceDN w:val="0"/>
              <w:adjustRightInd w:val="0"/>
              <w:rPr>
                <w:rFonts w:ascii="Gadugi" w:hAnsi="Gadugi" w:cs="Calibri"/>
                <w:color w:val="000000" w:themeColor="text1"/>
                <w:kern w:val="1"/>
                <w:sz w:val="22"/>
                <w:lang w:eastAsia="en-GB" w:bidi="ar-SA"/>
              </w:rPr>
            </w:pPr>
            <w:r w:rsidRPr="00311D0E">
              <w:rPr>
                <w:rFonts w:ascii="Gadugi" w:hAnsi="Gadugi" w:cs="Calibri"/>
                <w:color w:val="000000" w:themeColor="text1"/>
                <w:kern w:val="1"/>
                <w:sz w:val="22"/>
                <w:lang w:eastAsia="en-GB" w:bidi="ar-SA"/>
              </w:rPr>
              <w:t xml:space="preserve">I understand the importance of using  </w:t>
            </w:r>
            <w:r w:rsidRPr="00311D0E">
              <w:rPr>
                <w:rFonts w:ascii="Gadugi" w:hAnsi="Gadugi"/>
                <w:sz w:val="22"/>
              </w:rPr>
              <w:t>inquiry-based and problem-based learning activities</w:t>
            </w:r>
            <w:r w:rsidRPr="00311D0E">
              <w:rPr>
                <w:rFonts w:ascii="Gadugi" w:hAnsi="Gadugi" w:cs="Calibri"/>
                <w:color w:val="000000" w:themeColor="text1"/>
                <w:kern w:val="1"/>
                <w:sz w:val="22"/>
                <w:lang w:eastAsia="en-GB" w:bidi="ar-SA"/>
              </w:rPr>
              <w:t>.</w:t>
            </w:r>
          </w:p>
          <w:p w14:paraId="0F86228B" w14:textId="77777777" w:rsidR="00F80420" w:rsidRPr="00F80420" w:rsidRDefault="00F80420" w:rsidP="00F80420">
            <w:pPr>
              <w:autoSpaceDE w:val="0"/>
              <w:autoSpaceDN w:val="0"/>
              <w:adjustRightInd w:val="0"/>
              <w:rPr>
                <w:rFonts w:cs="Calibri"/>
                <w:color w:val="000000" w:themeColor="text1"/>
                <w:kern w:val="1"/>
                <w:lang w:eastAsia="en-GB" w:bidi="ar-SA"/>
              </w:rPr>
            </w:pPr>
          </w:p>
        </w:tc>
      </w:tr>
      <w:tr w:rsidR="00F80420" w:rsidRPr="00F80420" w14:paraId="0CD080D5" w14:textId="77777777" w:rsidTr="006F34EF">
        <w:tc>
          <w:tcPr>
            <w:tcW w:w="2136" w:type="dxa"/>
            <w:shd w:val="clear" w:color="auto" w:fill="E2EFD9" w:themeFill="accent6" w:themeFillTint="33"/>
          </w:tcPr>
          <w:p w14:paraId="07FCC64D"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13920" behindDoc="0" locked="0" layoutInCell="1" allowOverlap="1" wp14:anchorId="69687DCA" wp14:editId="68AE9615">
                      <wp:simplePos x="0" y="0"/>
                      <wp:positionH relativeFrom="column">
                        <wp:posOffset>-65112</wp:posOffset>
                      </wp:positionH>
                      <wp:positionV relativeFrom="paragraph">
                        <wp:posOffset>342</wp:posOffset>
                      </wp:positionV>
                      <wp:extent cx="1195705" cy="288290"/>
                      <wp:effectExtent l="0" t="0" r="23495" b="16510"/>
                      <wp:wrapSquare wrapText="bothSides"/>
                      <wp:docPr id="36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0676489C" w14:textId="77777777" w:rsidR="00B81AEA" w:rsidRPr="00962FE7" w:rsidRDefault="00B81AEA" w:rsidP="00F80420">
                                  <w:pPr>
                                    <w:jc w:val="center"/>
                                    <w:rPr>
                                      <w:rFonts w:ascii="Gadugi" w:hAnsi="Gadugi"/>
                                      <w:sz w:val="22"/>
                                    </w:rPr>
                                  </w:pPr>
                                  <w:r>
                                    <w:rPr>
                                      <w:rFonts w:ascii="Gadugi" w:hAnsi="Gadugi"/>
                                      <w:sz w:val="22"/>
                                    </w:rPr>
                                    <w:t>Not at all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69687DCA" id="_x0000_s1079" type="#_x0000_t202" style="position:absolute;margin-left:-5.15pt;margin-top:.05pt;width:94.15pt;height:22.7pt;z-index:2521139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64T9KQIAAE4EAAAOAAAAZHJzL2Uyb0RvYy54bWysVNuO2yAQfa/Uf0C8N740ySZWnNU221SV&#10;thdptx+AMY5RgXGBxE6/fgecpNG2fanqB8Qww2HmnBmvbgetyEFYJ8GUNJuklAjDoZZmV9JvT9s3&#10;C0qcZ6ZmCowo6VE4ert+/WrVd4XIoQVVC0sQxLii70raet8VSeJ4KzRzE+iEQWcDVjOPpt0ltWU9&#10;omuV5Gk6T3qwdWeBC+fw9H500nXEbxrB/ZemccITVVLMzcfVxrUKa7JesWJnWddKfkqD/UMWmkmD&#10;j16g7plnZG/lb1BacgsOGj/hoBNoGslFrAGrydIX1Ty2rBOxFiTHdRea3P+D5Z8PXy2RdUnfzjNK&#10;DNMo0pMYPHkHA8kDP33nCgx77DDQD3iMOsdaXfcA/LsjBjYtMztxZy30rWA15peFm8nV1RHHBZCq&#10;/wQ1PsP2HiLQ0FgdyEM6CKKjTseLNiEVHp7MlrObdEYJR1++WOTLKF7CivPtzjr/QYAmYVNSi9pH&#10;dHZ4cD5kw4pzSHjMgZL1VioVDburNsqSA8M+2cYvFvAiTBnSl3Q5y2cjAX+FSOP3JwgtPTa8krqk&#10;i0sQKwJt700d29EzqcY9pqzMicdA3UiiH6ohSjadn/WpoD4isxbGBseBxE0L9iclPTZ3Sd2PPbOC&#10;EvXRoDrLbDoN0xCN6ewmR8Nee6prDzMcoUrqKRm3Gx8nKBBn4A5VbGQkOMg9ZnLKGZs28n4asDAV&#10;13aM+vUbWD8DAAD//wMAUEsDBBQABgAIAAAAIQB8fYfJ3QAAAAcBAAAPAAAAZHJzL2Rvd25yZXYu&#10;eG1sTI/LTsMwEEX3SP0Ha5DYoNYpfaUhToWQQLCDUrVbN54mUe1xsN00/D3OCpajc3XvmXzTG806&#10;dL6xJGA6SYAhlVY1VAnYfb2MU2A+SFJSW0IBP+hhU4xucpkpe6VP7LahYrGEfCYF1CG0Gee+rNFI&#10;P7EtUmQn64wM8XQVV05eY7nR/CFJltzIhuJCLVt8rrE8by9GQDp/6w7+ffaxL5cnvQ73q+712wlx&#10;d9s/PQIL2Ie/MAz6UR2K6HS0F1KeaQHjaTKL0QGwAa/S+NpRwHyxAF7k/L9/8QsAAP//AwBQSwEC&#10;LQAUAAYACAAAACEAtoM4kv4AAADhAQAAEwAAAAAAAAAAAAAAAAAAAAAAW0NvbnRlbnRfVHlwZXNd&#10;LnhtbFBLAQItABQABgAIAAAAIQA4/SH/1gAAAJQBAAALAAAAAAAAAAAAAAAAAC8BAABfcmVscy8u&#10;cmVsc1BLAQItABQABgAIAAAAIQCi64T9KQIAAE4EAAAOAAAAAAAAAAAAAAAAAC4CAABkcnMvZTJv&#10;RG9jLnhtbFBLAQItABQABgAIAAAAIQB8fYfJ3QAAAAcBAAAPAAAAAAAAAAAAAAAAAIMEAABkcnMv&#10;ZG93bnJldi54bWxQSwUGAAAAAAQABADzAAAAjQUAAAAA&#10;">
                      <v:textbox>
                        <w:txbxContent>
                          <w:p w14:paraId="0676489C" w14:textId="77777777" w:rsidR="00B81AEA" w:rsidRPr="00962FE7" w:rsidRDefault="00B81AEA" w:rsidP="00F80420">
                            <w:pPr>
                              <w:jc w:val="center"/>
                              <w:rPr>
                                <w:rFonts w:ascii="Gadugi" w:hAnsi="Gadugi"/>
                                <w:sz w:val="22"/>
                              </w:rPr>
                            </w:pPr>
                            <w:r>
                              <w:rPr>
                                <w:rFonts w:ascii="Gadugi" w:hAnsi="Gadugi"/>
                                <w:sz w:val="22"/>
                              </w:rPr>
                              <w:t>Not at all</w:t>
                            </w:r>
                          </w:p>
                        </w:txbxContent>
                      </v:textbox>
                      <w10:wrap type="square"/>
                    </v:shape>
                  </w:pict>
                </mc:Fallback>
              </mc:AlternateContent>
            </w:r>
          </w:p>
        </w:tc>
        <w:tc>
          <w:tcPr>
            <w:tcW w:w="5420" w:type="dxa"/>
            <w:shd w:val="clear" w:color="auto" w:fill="E2EFD9" w:themeFill="accent6" w:themeFillTint="33"/>
          </w:tcPr>
          <w:p w14:paraId="07503964" w14:textId="77777777" w:rsidR="00F80420" w:rsidRPr="00F80420" w:rsidRDefault="00F80420" w:rsidP="00F80420">
            <w:pPr>
              <w:autoSpaceDE w:val="0"/>
              <w:autoSpaceDN w:val="0"/>
              <w:adjustRightInd w:val="0"/>
              <w:jc w:val="center"/>
              <w:rPr>
                <w:rFonts w:cs="Calibri"/>
                <w:color w:val="000000" w:themeColor="text1"/>
                <w:kern w:val="1"/>
                <w:lang w:eastAsia="en-GB" w:bidi="ar-SA"/>
              </w:rPr>
            </w:pPr>
            <w:r w:rsidRPr="00F80420">
              <w:rPr>
                <w:rFonts w:cs="Calibri"/>
                <w:i/>
                <w:iCs/>
                <w:noProof/>
                <w:color w:val="000000" w:themeColor="text1"/>
                <w:kern w:val="1"/>
                <w:lang w:eastAsia="en-GB" w:bidi="ar-SA"/>
              </w:rPr>
              <w:drawing>
                <wp:inline distT="0" distB="0" distL="0" distR="0" wp14:anchorId="0CC08C75" wp14:editId="51D91C66">
                  <wp:extent cx="2651760" cy="344771"/>
                  <wp:effectExtent l="0" t="0" r="0" b="0"/>
                  <wp:docPr id="363" name="Picture 3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714161" cy="352884"/>
                          </a:xfrm>
                          <a:prstGeom prst="rect">
                            <a:avLst/>
                          </a:prstGeom>
                          <a:noFill/>
                        </pic:spPr>
                      </pic:pic>
                    </a:graphicData>
                  </a:graphic>
                </wp:inline>
              </w:drawing>
            </w:r>
          </w:p>
        </w:tc>
        <w:tc>
          <w:tcPr>
            <w:tcW w:w="2136" w:type="dxa"/>
            <w:shd w:val="clear" w:color="auto" w:fill="E2EFD9" w:themeFill="accent6" w:themeFillTint="33"/>
          </w:tcPr>
          <w:p w14:paraId="2BB65465"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14944" behindDoc="0" locked="0" layoutInCell="1" allowOverlap="1" wp14:anchorId="1123623A" wp14:editId="157C1780">
                      <wp:simplePos x="0" y="0"/>
                      <wp:positionH relativeFrom="column">
                        <wp:posOffset>61302</wp:posOffset>
                      </wp:positionH>
                      <wp:positionV relativeFrom="paragraph">
                        <wp:posOffset>0</wp:posOffset>
                      </wp:positionV>
                      <wp:extent cx="1195705" cy="288290"/>
                      <wp:effectExtent l="0" t="0" r="23495" b="16510"/>
                      <wp:wrapSquare wrapText="bothSides"/>
                      <wp:docPr id="36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02CC3808"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1123623A" id="_x0000_s1080" type="#_x0000_t202" style="position:absolute;margin-left:4.85pt;margin-top:0;width:94.15pt;height:22.7pt;z-index:2521149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boKbKQIAAE4EAAAOAAAAZHJzL2Uyb0RvYy54bWysVNuO2yAQfa/Uf0C8N3bcZJNYcVbbbFNV&#10;2l6k3X4AwThGBYYCiZ1+/Q44SaNt+1LVD4hhhsPMOTNe3vZakYNwXoKp6HiUUyIMh1qaXUW/PW3e&#10;zCnxgZmaKTCiokfh6e3q9atlZ0tRQAuqFo4giPFlZyvahmDLLPO8FZr5EVhh0NmA0yyg6XZZ7ViH&#10;6FplRZ7fZB242jrgwns8vR+cdJXwm0bw8KVpvAhEVRRzC2l1ad3GNVstWblzzLaSn9Jg/5CFZtLg&#10;oxeoexYY2Tv5G5SW3IGHJow46AyaRnKRasBqxvmLah5bZkWqBcnx9kKT/3+w/PPhqyOyrujbm4IS&#10;wzSK9CT6QN5BT4rIT2d9iWGPFgNDj8eoc6rV2wfg3z0xsG6Z2Yk756BrBasxv3G8mV1dHXB8BNl2&#10;n6DGZ9g+QALqG6cjeUgHQXTU6XjRJqbC45PjxXSWTynh6Cvm82KRxMtYeb5tnQ8fBGgSNxV1qH1C&#10;Z4cHH2I2rDyHxMc8KFlvpFLJcLvtWjlyYNgnm/SlAl6EKUO6ii6mxXQg4K8Qefr+BKFlwIZXUld0&#10;fgliZaTtvalTOwYm1bDHlJU58RipG0gM/bZPkk1mZ322UB+RWQdDg+NA4qYF95OSDpu7ov7HnjlB&#10;ifpoUJ3FeDKJ05CMyXRWoOGuPdtrDzMcoSoaKBm265AmKBJn4A5VbGQiOMo9ZHLKGZs28X4asDgV&#10;13aK+vUbWD0DAAD//wMAUEsDBBQABgAIAAAAIQAhx4763AAAAAUBAAAPAAAAZHJzL2Rvd25yZXYu&#10;eG1sTI/BTsMwEETvSPyDtUhcUOsAoU1CNhVCAtEbtAiubrxNIuJ1sN00/D3uCW6zmtHM23I1mV6M&#10;5HxnGeF6noAgrq3uuEF43z7NMhA+KNaqt0wIP+RhVZ2flarQ9shvNG5CI2IJ+0IhtCEMhZS+bsko&#10;P7cDcfT21hkV4ukaqZ06xnLTy5skWUijOo4LrRrosaX6a3MwCFn6Mn769e3rR73Y93m4Wo7P3w7x&#10;8mJ6uAcRaAp/YTjhR3SoItPOHlh70SPkyxhEiP+czDyLYoeQ3qUgq1L+p69+AQAA//8DAFBLAQIt&#10;ABQABgAIAAAAIQC2gziS/gAAAOEBAAATAAAAAAAAAAAAAAAAAAAAAABbQ29udGVudF9UeXBlc10u&#10;eG1sUEsBAi0AFAAGAAgAAAAhADj9If/WAAAAlAEAAAsAAAAAAAAAAAAAAAAALwEAAF9yZWxzLy5y&#10;ZWxzUEsBAi0AFAAGAAgAAAAhABdugpspAgAATgQAAA4AAAAAAAAAAAAAAAAALgIAAGRycy9lMm9E&#10;b2MueG1sUEsBAi0AFAAGAAgAAAAhACHHjvrcAAAABQEAAA8AAAAAAAAAAAAAAAAAgwQAAGRycy9k&#10;b3ducmV2LnhtbFBLBQYAAAAABAAEAPMAAACMBQAAAAA=&#10;">
                      <v:textbox>
                        <w:txbxContent>
                          <w:p w14:paraId="02CC3808"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v:textbox>
                      <w10:wrap type="square"/>
                    </v:shape>
                  </w:pict>
                </mc:Fallback>
              </mc:AlternateContent>
            </w:r>
          </w:p>
        </w:tc>
      </w:tr>
      <w:tr w:rsidR="00F80420" w:rsidRPr="00F80420" w14:paraId="57F33F11" w14:textId="77777777" w:rsidTr="006F34EF">
        <w:tc>
          <w:tcPr>
            <w:tcW w:w="9692" w:type="dxa"/>
            <w:gridSpan w:val="3"/>
            <w:shd w:val="clear" w:color="auto" w:fill="E2EFD9" w:themeFill="accent6" w:themeFillTint="33"/>
          </w:tcPr>
          <w:p w14:paraId="35EB3290" w14:textId="77777777" w:rsidR="00F80420" w:rsidRPr="00311D0E" w:rsidRDefault="00F80420" w:rsidP="0034565A">
            <w:pPr>
              <w:numPr>
                <w:ilvl w:val="0"/>
                <w:numId w:val="3"/>
              </w:numPr>
              <w:tabs>
                <w:tab w:val="num" w:pos="720"/>
              </w:tabs>
              <w:autoSpaceDE w:val="0"/>
              <w:autoSpaceDN w:val="0"/>
              <w:adjustRightInd w:val="0"/>
              <w:rPr>
                <w:rFonts w:ascii="Gadugi" w:hAnsi="Gadugi" w:cs="Calibri"/>
                <w:color w:val="000000" w:themeColor="text1"/>
                <w:kern w:val="1"/>
                <w:sz w:val="22"/>
                <w:lang w:eastAsia="en-GB" w:bidi="ar-SA"/>
              </w:rPr>
            </w:pPr>
            <w:r w:rsidRPr="00311D0E">
              <w:rPr>
                <w:rFonts w:ascii="Gadugi" w:hAnsi="Gadugi" w:cs="Calibri"/>
                <w:color w:val="000000" w:themeColor="text1"/>
                <w:kern w:val="1"/>
                <w:sz w:val="22"/>
                <w:lang w:eastAsia="en-GB" w:bidi="ar-SA"/>
              </w:rPr>
              <w:t>I can design an inquiry based activity.</w:t>
            </w:r>
          </w:p>
          <w:p w14:paraId="1AFF8738" w14:textId="77777777" w:rsidR="00F80420" w:rsidRPr="00311D0E" w:rsidRDefault="00F80420" w:rsidP="00F80420">
            <w:pPr>
              <w:autoSpaceDE w:val="0"/>
              <w:autoSpaceDN w:val="0"/>
              <w:adjustRightInd w:val="0"/>
              <w:rPr>
                <w:rFonts w:cs="Calibri"/>
                <w:color w:val="000000" w:themeColor="text1"/>
                <w:kern w:val="1"/>
                <w:lang w:eastAsia="en-GB" w:bidi="ar-SA"/>
              </w:rPr>
            </w:pPr>
          </w:p>
        </w:tc>
      </w:tr>
      <w:tr w:rsidR="00F80420" w:rsidRPr="00F80420" w14:paraId="76F36440" w14:textId="77777777" w:rsidTr="006F34EF">
        <w:tc>
          <w:tcPr>
            <w:tcW w:w="2136" w:type="dxa"/>
            <w:shd w:val="clear" w:color="auto" w:fill="E2EFD9" w:themeFill="accent6" w:themeFillTint="33"/>
          </w:tcPr>
          <w:p w14:paraId="29C75335"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15968" behindDoc="0" locked="0" layoutInCell="1" allowOverlap="1" wp14:anchorId="549E4777" wp14:editId="57288263">
                      <wp:simplePos x="0" y="0"/>
                      <wp:positionH relativeFrom="column">
                        <wp:posOffset>-65405</wp:posOffset>
                      </wp:positionH>
                      <wp:positionV relativeFrom="paragraph">
                        <wp:posOffset>28184</wp:posOffset>
                      </wp:positionV>
                      <wp:extent cx="1195705" cy="288290"/>
                      <wp:effectExtent l="0" t="0" r="23495" b="16510"/>
                      <wp:wrapSquare wrapText="bothSides"/>
                      <wp:docPr id="36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6F8E3696" w14:textId="77777777" w:rsidR="00B81AEA" w:rsidRPr="00962FE7" w:rsidRDefault="00B81AEA" w:rsidP="00F80420">
                                  <w:pPr>
                                    <w:jc w:val="center"/>
                                    <w:rPr>
                                      <w:rFonts w:ascii="Gadugi" w:hAnsi="Gadugi"/>
                                      <w:sz w:val="22"/>
                                    </w:rPr>
                                  </w:pPr>
                                  <w:r>
                                    <w:rPr>
                                      <w:rFonts w:ascii="Gadugi" w:hAnsi="Gadugi"/>
                                      <w:sz w:val="22"/>
                                    </w:rPr>
                                    <w:t>Not at all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49E4777" id="_x0000_s1081" type="#_x0000_t202" style="position:absolute;margin-left:-5.15pt;margin-top:2.2pt;width:94.15pt;height:22.7pt;z-index:2521159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tf/WKQIAAE4EAAAOAAAAZHJzL2Uyb0RvYy54bWysVNtu2zAMfR+wfxD0vtjxkjYx4hRdugwD&#10;ugvQ7gNkWY6FSaImKbG7ry8lJ1nQbS/D/CCIInVEnkN6dTNoRQ7CeQmmotNJTokwHBppdhX99rh9&#10;s6DEB2YapsCIij4JT2/Wr1+teluKAjpQjXAEQYwve1vRLgRbZpnnndDMT8AKg84WnGYBTbfLGsd6&#10;RNcqK/L8KuvBNdYBF97j6d3opOuE37aChy9t60UgqqKYW0irS2sd12y9YuXOMdtJfkyD/UMWmkmD&#10;j56h7lhgZO/kb1Bacgce2jDhoDNoW8lFqgGrmeYvqnnomBWpFiTH2zNN/v/B8s+Hr47IpqJvr+aU&#10;GKZRpEcxBPIOBlJEfnrrSwx7sBgYBjxGnVOt3t4D/+6JgU3HzE7cOgd9J1iD+U3jzezi6ojjI0jd&#10;f4IGn2H7AAloaJ2O5CEdBNFRp6ezNjEVHp+cLufXOabI0VcsFsUyiZex8nTbOh8+CNAkbirqUPuE&#10;zg73PsRsWHkKiY95ULLZSqWS4Xb1RjlyYNgn2/SlAl6EKUP6ii7nxXwk4K8Qefr+BKFlwIZXUld0&#10;cQ5iZaTtvWlSOwYm1bjHlJU58hipG0kMQz0kyWaLkz41NE/IrIOxwXEgcdOB+0lJj81dUf9jz5yg&#10;RH00qM5yOpvFaUjGbH5doOEuPfWlhxmOUBUNlIzbTUgTFIkzcIsqtjIRHOUeMznmjE2beD8OWJyK&#10;SztF/foNrJ8BAAD//wMAUEsDBBQABgAIAAAAIQAUgPmJ3gAAAAgBAAAPAAAAZHJzL2Rvd25yZXYu&#10;eG1sTI/BTsMwEETvSPyDtUhcUOuURm0a4lQICQS3UlB7deNtEmGvQ+ym4e/ZnuA4mtHMm2I9OisG&#10;7EPrScFsmoBAqrxpqVbw+fE8yUCEqMlo6wkV/GCAdXl9Vejc+DO947CNteASCrlW0MTY5VKGqkGn&#10;w9R3SOwdfe90ZNnX0vT6zOXOyvskWUinW+KFRnf41GD1tT05BVn6OuzD23yzqxZHu4p3y+Hlu1fq&#10;9mZ8fAARcYx/YbjgMzqUzHTwJzJBWAWTWTLnqII0BXHxlxl/O7BeZSDLQv4/UP4CAAD//wMAUEsB&#10;Ai0AFAAGAAgAAAAhALaDOJL+AAAA4QEAABMAAAAAAAAAAAAAAAAAAAAAAFtDb250ZW50X1R5cGVz&#10;XS54bWxQSwECLQAUAAYACAAAACEAOP0h/9YAAACUAQAACwAAAAAAAAAAAAAAAAAvAQAAX3JlbHMv&#10;LnJlbHNQSwECLQAUAAYACAAAACEAE7X/1ikCAABOBAAADgAAAAAAAAAAAAAAAAAuAgAAZHJzL2Uy&#10;b0RvYy54bWxQSwECLQAUAAYACAAAACEAFID5id4AAAAIAQAADwAAAAAAAAAAAAAAAACDBAAAZHJz&#10;L2Rvd25yZXYueG1sUEsFBgAAAAAEAAQA8wAAAI4FAAAAAA==&#10;">
                      <v:textbox>
                        <w:txbxContent>
                          <w:p w14:paraId="6F8E3696" w14:textId="77777777" w:rsidR="00B81AEA" w:rsidRPr="00962FE7" w:rsidRDefault="00B81AEA" w:rsidP="00F80420">
                            <w:pPr>
                              <w:jc w:val="center"/>
                              <w:rPr>
                                <w:rFonts w:ascii="Gadugi" w:hAnsi="Gadugi"/>
                                <w:sz w:val="22"/>
                              </w:rPr>
                            </w:pPr>
                            <w:r>
                              <w:rPr>
                                <w:rFonts w:ascii="Gadugi" w:hAnsi="Gadugi"/>
                                <w:sz w:val="22"/>
                              </w:rPr>
                              <w:t>Not at all</w:t>
                            </w:r>
                          </w:p>
                        </w:txbxContent>
                      </v:textbox>
                      <w10:wrap type="square"/>
                    </v:shape>
                  </w:pict>
                </mc:Fallback>
              </mc:AlternateContent>
            </w:r>
          </w:p>
        </w:tc>
        <w:tc>
          <w:tcPr>
            <w:tcW w:w="5420" w:type="dxa"/>
            <w:shd w:val="clear" w:color="auto" w:fill="E2EFD9" w:themeFill="accent6" w:themeFillTint="33"/>
          </w:tcPr>
          <w:p w14:paraId="5ECFDE89" w14:textId="77777777" w:rsidR="00F80420" w:rsidRPr="00F80420" w:rsidRDefault="00F80420" w:rsidP="00F80420">
            <w:pPr>
              <w:autoSpaceDE w:val="0"/>
              <w:autoSpaceDN w:val="0"/>
              <w:adjustRightInd w:val="0"/>
              <w:jc w:val="center"/>
              <w:rPr>
                <w:rFonts w:cs="Calibri"/>
                <w:color w:val="000000" w:themeColor="text1"/>
                <w:kern w:val="1"/>
                <w:lang w:eastAsia="en-GB" w:bidi="ar-SA"/>
              </w:rPr>
            </w:pPr>
            <w:r w:rsidRPr="00F80420">
              <w:rPr>
                <w:rFonts w:cs="Calibri"/>
                <w:i/>
                <w:iCs/>
                <w:noProof/>
                <w:color w:val="000000" w:themeColor="text1"/>
                <w:kern w:val="1"/>
                <w:lang w:eastAsia="en-GB" w:bidi="ar-SA"/>
              </w:rPr>
              <w:drawing>
                <wp:inline distT="0" distB="0" distL="0" distR="0" wp14:anchorId="481EE7DB" wp14:editId="64B198DE">
                  <wp:extent cx="2651760" cy="344771"/>
                  <wp:effectExtent l="0" t="0" r="0" b="0"/>
                  <wp:docPr id="367" name="Picture 3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714161" cy="352884"/>
                          </a:xfrm>
                          <a:prstGeom prst="rect">
                            <a:avLst/>
                          </a:prstGeom>
                          <a:noFill/>
                        </pic:spPr>
                      </pic:pic>
                    </a:graphicData>
                  </a:graphic>
                </wp:inline>
              </w:drawing>
            </w:r>
          </w:p>
        </w:tc>
        <w:tc>
          <w:tcPr>
            <w:tcW w:w="2136" w:type="dxa"/>
            <w:shd w:val="clear" w:color="auto" w:fill="E2EFD9" w:themeFill="accent6" w:themeFillTint="33"/>
          </w:tcPr>
          <w:p w14:paraId="67991624" w14:textId="77777777" w:rsidR="00F80420" w:rsidRPr="00F80420" w:rsidRDefault="00F80420" w:rsidP="00F80420">
            <w:pPr>
              <w:autoSpaceDE w:val="0"/>
              <w:autoSpaceDN w:val="0"/>
              <w:adjustRightInd w:val="0"/>
              <w:rPr>
                <w:rFonts w:cs="Calibri"/>
                <w:color w:val="000000" w:themeColor="text1"/>
                <w:kern w:val="1"/>
                <w:lang w:eastAsia="en-GB" w:bidi="ar-SA"/>
              </w:rPr>
            </w:pPr>
            <w:r w:rsidRPr="00F80420">
              <w:rPr>
                <w:noProof/>
                <w:lang w:bidi="ar-SA"/>
              </w:rPr>
              <mc:AlternateContent>
                <mc:Choice Requires="wps">
                  <w:drawing>
                    <wp:anchor distT="45720" distB="45720" distL="114300" distR="114300" simplePos="0" relativeHeight="252116992" behindDoc="0" locked="0" layoutInCell="1" allowOverlap="1" wp14:anchorId="0C427476" wp14:editId="6C7A9759">
                      <wp:simplePos x="0" y="0"/>
                      <wp:positionH relativeFrom="column">
                        <wp:posOffset>61302</wp:posOffset>
                      </wp:positionH>
                      <wp:positionV relativeFrom="paragraph">
                        <wp:posOffset>0</wp:posOffset>
                      </wp:positionV>
                      <wp:extent cx="1195705" cy="288290"/>
                      <wp:effectExtent l="0" t="0" r="23495" b="16510"/>
                      <wp:wrapSquare wrapText="bothSides"/>
                      <wp:docPr id="36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3DD114BA"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0C427476" id="_x0000_s1082" type="#_x0000_t202" style="position:absolute;margin-left:4.85pt;margin-top:0;width:94.15pt;height:22.7pt;z-index:2521169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MPmwKQIAAE4EAAAOAAAAZHJzL2Uyb0RvYy54bWysVNuO2yAQfa/Uf0C8N3bcJJtYcVbbbFNV&#10;2l6k3X4AwThGBYYCiZ1+/Q44SaNt+1LVD4hhhsPMOTNe3vZakYNwXoKp6HiUUyIMh1qaXUW/PW3e&#10;zCnxgZmaKTCiokfh6e3q9atlZ0tRQAuqFo4giPFlZyvahmDLLPO8FZr5EVhh0NmA0yyg6XZZ7ViH&#10;6FplRZ7Psg5cbR1w4T2e3g9Oukr4TSN4+NI0XgSiKoq5hbS6tG7jmq2WrNw5ZlvJT2mwf8hCM2nw&#10;0QvUPQuM7J38DUpL7sBDE0YcdAZNI7lINWA14/xFNY8tsyLVguR4e6HJ/z9Y/vnw1RFZV/TtbEaJ&#10;YRpFehJ9IO+gJ0Xkp7O+xLBHi4Ghx2PUOdXq7QPw754YWLfM7MSdc9C1gtWY3zjezK6uDjg+gmy7&#10;T1DjM2wfIAH1jdORPKSDIDrqdLxoE1Ph8cnxYnqTTynh6Cvm82KRxMtYeb5tnQ8fBGgSNxV1qH1C&#10;Z4cHH2I2rDyHxMc8KFlvpFLJcLvtWjlyYNgnm/SlAl6EKUO6ii6mxXQg4K8Qefr+BKFlwIZXUld0&#10;fgliZaTtvalTOwYm1bDHlJU58RipG0gM/bZPkk0WZ322UB+RWQdDg+NA4qYF95OSDpu7ov7HnjlB&#10;ifpoUJ3FeDKJ05CMyfSmQMNde7bXHmY4QlU0UDJs1yFNUCTOwB2q2MhEcJR7yOSUMzZt4v00YHEq&#10;ru0U9es3sHoGAAD//wMAUEsDBBQABgAIAAAAIQAhx4763AAAAAUBAAAPAAAAZHJzL2Rvd25yZXYu&#10;eG1sTI/BTsMwEETvSPyDtUhcUOsAoU1CNhVCAtEbtAiubrxNIuJ1sN00/D3uCW6zmtHM23I1mV6M&#10;5HxnGeF6noAgrq3uuEF43z7NMhA+KNaqt0wIP+RhVZ2flarQ9shvNG5CI2IJ+0IhtCEMhZS+bsko&#10;P7cDcfT21hkV4ukaqZ06xnLTy5skWUijOo4LrRrosaX6a3MwCFn6Mn769e3rR73Y93m4Wo7P3w7x&#10;8mJ6uAcRaAp/YTjhR3SoItPOHlh70SPkyxhEiP+czDyLYoeQ3qUgq1L+p69+AQAA//8DAFBLAQIt&#10;ABQABgAIAAAAIQC2gziS/gAAAOEBAAATAAAAAAAAAAAAAAAAAAAAAABbQ29udGVudF9UeXBlc10u&#10;eG1sUEsBAi0AFAAGAAgAAAAhADj9If/WAAAAlAEAAAsAAAAAAAAAAAAAAAAALwEAAF9yZWxzLy5y&#10;ZWxzUEsBAi0AFAAGAAgAAAAhAKYw+bApAgAATgQAAA4AAAAAAAAAAAAAAAAALgIAAGRycy9lMm9E&#10;b2MueG1sUEsBAi0AFAAGAAgAAAAhACHHjvrcAAAABQEAAA8AAAAAAAAAAAAAAAAAgwQAAGRycy9k&#10;b3ducmV2LnhtbFBLBQYAAAAABAAEAPMAAACMBQAAAAA=&#10;">
                      <v:textbox>
                        <w:txbxContent>
                          <w:p w14:paraId="3DD114BA"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v:textbox>
                      <w10:wrap type="square"/>
                    </v:shape>
                  </w:pict>
                </mc:Fallback>
              </mc:AlternateContent>
            </w:r>
          </w:p>
        </w:tc>
      </w:tr>
      <w:tr w:rsidR="00F80420" w:rsidRPr="00F80420" w14:paraId="2DB95E97" w14:textId="77777777" w:rsidTr="006F34EF">
        <w:tc>
          <w:tcPr>
            <w:tcW w:w="9692" w:type="dxa"/>
            <w:gridSpan w:val="3"/>
            <w:shd w:val="clear" w:color="auto" w:fill="E2EFD9" w:themeFill="accent6" w:themeFillTint="33"/>
          </w:tcPr>
          <w:p w14:paraId="7259F125" w14:textId="77777777" w:rsidR="00F80420" w:rsidRPr="00311D0E" w:rsidRDefault="00F80420" w:rsidP="0034565A">
            <w:pPr>
              <w:numPr>
                <w:ilvl w:val="0"/>
                <w:numId w:val="3"/>
              </w:numPr>
              <w:tabs>
                <w:tab w:val="num" w:pos="720"/>
              </w:tabs>
              <w:autoSpaceDE w:val="0"/>
              <w:autoSpaceDN w:val="0"/>
              <w:adjustRightInd w:val="0"/>
              <w:rPr>
                <w:rFonts w:ascii="Gadugi" w:hAnsi="Gadugi" w:cs="Calibri"/>
                <w:color w:val="000000" w:themeColor="text1"/>
                <w:kern w:val="1"/>
                <w:sz w:val="22"/>
                <w:lang w:eastAsia="en-GB" w:bidi="ar-SA"/>
              </w:rPr>
            </w:pPr>
            <w:r w:rsidRPr="00311D0E">
              <w:rPr>
                <w:rFonts w:ascii="Gadugi" w:hAnsi="Gadugi" w:cs="Calibri"/>
                <w:color w:val="000000" w:themeColor="text1"/>
                <w:kern w:val="1"/>
                <w:sz w:val="22"/>
                <w:lang w:eastAsia="en-GB" w:bidi="ar-SA"/>
              </w:rPr>
              <w:t xml:space="preserve">I can design a problem-based activity. </w:t>
            </w:r>
          </w:p>
          <w:p w14:paraId="7F85090E" w14:textId="77777777" w:rsidR="00F80420" w:rsidRPr="00311D0E" w:rsidRDefault="00F80420" w:rsidP="00F80420">
            <w:pPr>
              <w:autoSpaceDE w:val="0"/>
              <w:autoSpaceDN w:val="0"/>
              <w:adjustRightInd w:val="0"/>
              <w:rPr>
                <w:noProof/>
                <w:lang w:bidi="ar-SA"/>
              </w:rPr>
            </w:pPr>
          </w:p>
        </w:tc>
      </w:tr>
      <w:tr w:rsidR="00F80420" w:rsidRPr="00F80420" w14:paraId="05A9BCCB" w14:textId="77777777" w:rsidTr="006F34EF">
        <w:tc>
          <w:tcPr>
            <w:tcW w:w="2136" w:type="dxa"/>
            <w:shd w:val="clear" w:color="auto" w:fill="E2EFD9" w:themeFill="accent6" w:themeFillTint="33"/>
          </w:tcPr>
          <w:p w14:paraId="3B6E8E1D" w14:textId="77777777" w:rsidR="00F80420" w:rsidRPr="00F80420" w:rsidRDefault="00F80420" w:rsidP="00F80420">
            <w:pPr>
              <w:autoSpaceDE w:val="0"/>
              <w:autoSpaceDN w:val="0"/>
              <w:adjustRightInd w:val="0"/>
              <w:rPr>
                <w:noProof/>
                <w:lang w:bidi="ar-SA"/>
              </w:rPr>
            </w:pPr>
            <w:r w:rsidRPr="00F80420">
              <w:rPr>
                <w:noProof/>
                <w:lang w:bidi="ar-SA"/>
              </w:rPr>
              <mc:AlternateContent>
                <mc:Choice Requires="wps">
                  <w:drawing>
                    <wp:anchor distT="45720" distB="45720" distL="114300" distR="114300" simplePos="0" relativeHeight="252118016" behindDoc="0" locked="0" layoutInCell="1" allowOverlap="1" wp14:anchorId="360D3249" wp14:editId="334EE539">
                      <wp:simplePos x="0" y="0"/>
                      <wp:positionH relativeFrom="column">
                        <wp:posOffset>-65405</wp:posOffset>
                      </wp:positionH>
                      <wp:positionV relativeFrom="paragraph">
                        <wp:posOffset>7278</wp:posOffset>
                      </wp:positionV>
                      <wp:extent cx="1195705" cy="288290"/>
                      <wp:effectExtent l="0" t="0" r="23495" b="16510"/>
                      <wp:wrapSquare wrapText="bothSides"/>
                      <wp:docPr id="36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1914F445" w14:textId="77777777" w:rsidR="00B81AEA" w:rsidRPr="00962FE7" w:rsidRDefault="00B81AEA" w:rsidP="00F80420">
                                  <w:pPr>
                                    <w:jc w:val="center"/>
                                    <w:rPr>
                                      <w:rFonts w:ascii="Gadugi" w:hAnsi="Gadugi"/>
                                      <w:sz w:val="22"/>
                                    </w:rPr>
                                  </w:pPr>
                                  <w:r w:rsidRPr="00962FE7">
                                    <w:rPr>
                                      <w:rFonts w:ascii="Gadugi" w:hAnsi="Gadugi"/>
                                      <w:sz w:val="22"/>
                                    </w:rPr>
                                    <w:t>N</w:t>
                                  </w:r>
                                  <w:r>
                                    <w:rPr>
                                      <w:rFonts w:ascii="Gadugi" w:hAnsi="Gadugi"/>
                                      <w:sz w:val="22"/>
                                    </w:rPr>
                                    <w:t>ot at all</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360D3249" id="_x0000_s1083" type="#_x0000_t202" style="position:absolute;margin-left:-5.15pt;margin-top:.55pt;width:94.15pt;height:22.7pt;z-index:2521180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H6GKKAIAAE4EAAAOAAAAZHJzL2Uyb0RvYy54bWysVNtu2zAMfR+wfxD0vtjxkjYx4hRdugwD&#10;ugvQ7gNkWY6FSaImKbGzrx8lp2nQbS/D/CCIInVEnkN6dTNoRQ7CeQmmotNJTokwHBppdhX99rh9&#10;s6DEB2YapsCIih6Fpzfr169WvS1FAR2oRjiCIMaXva1oF4Its8zzTmjmJ2CFQWcLTrOApttljWM9&#10;omuVFXl+lfXgGuuAC+/x9G500nXCb1vBw5e29SIQVVHMLaTVpbWOa7ZesXLnmO0kP6XB/iELzaTB&#10;R89QdywwsnfyNygtuQMPbZhw0Bm0reQi1YDVTPMX1Tx0zIpUC5Lj7Zkm//9g+efDV0dkU9G3VyiV&#10;YRpFehRDIO9gIEXkp7e+xLAHi4FhwGPUOdXq7T3w754Y2HTM7MStc9B3gjWY3zTezC6ujjg+gtT9&#10;J2jwGbYPkICG1ulIHtJBEB11Op61ianw+OR0Ob/O55Rw9BWLRbFM4mWsfLptnQ8fBGgSNxV1qH1C&#10;Z4d7H2I2rHwKiY95ULLZSqWS4Xb1RjlyYNgn2/SlAl6EKUP6ii7nxXwk4K8Qefr+BKFlwIZXUld0&#10;cQ5iZaTtvWlSOwYm1bjHlJU58RipG0kMQz0kyeaJgkhyDc0RmXUwNjgOJG46cD8p6bG5K+p/7JkT&#10;lKiPBtVZTmezOA3JmM2vCzTcpae+9DDDEaqigZJxuwlpgiJxBm5RxVYmgp8zOeWMTZt4Pw1YnIpL&#10;O0U9/wbWvwAAAP//AwBQSwMEFAAGAAgAAAAhAKitzoHeAAAACAEAAA8AAABkcnMvZG93bnJldi54&#10;bWxMj8FOwzAQRO9I/IO1SFxQ64SWNIQ4FUIC0RsUBFc32SYR9jrYbhr+nu0Jjqs3mn1TridrxIg+&#10;9I4UpPMEBFLtmp5aBe9vj7McRIiaGm0coYIfDLCuzs9KXTTuSK84bmMruIRCoRV0MQ6FlKHu0Oow&#10;dwMSs73zVkc+fSsbr49cbo28TpJMWt0Tf+j0gA8d1l/bg1WQL5/Hz7BZvHzU2d7cxqvV+PTtlbq8&#10;mO7vQESc4l8YTvqsDhU77dyBmiCMglmaLDjKIAVx4quct+0ULLMbkFUp/w+ofgEAAP//AwBQSwEC&#10;LQAUAAYACAAAACEAtoM4kv4AAADhAQAAEwAAAAAAAAAAAAAAAAAAAAAAW0NvbnRlbnRfVHlwZXNd&#10;LnhtbFBLAQItABQABgAIAAAAIQA4/SH/1gAAAJQBAAALAAAAAAAAAAAAAAAAAC8BAABfcmVscy8u&#10;cmVsc1BLAQItABQABgAIAAAAIQB1H6GKKAIAAE4EAAAOAAAAAAAAAAAAAAAAAC4CAABkcnMvZTJv&#10;RG9jLnhtbFBLAQItABQABgAIAAAAIQCorc6B3gAAAAgBAAAPAAAAAAAAAAAAAAAAAIIEAABkcnMv&#10;ZG93bnJldi54bWxQSwUGAAAAAAQABADzAAAAjQUAAAAA&#10;">
                      <v:textbox>
                        <w:txbxContent>
                          <w:p w14:paraId="1914F445" w14:textId="77777777" w:rsidR="00B81AEA" w:rsidRPr="00962FE7" w:rsidRDefault="00B81AEA" w:rsidP="00F80420">
                            <w:pPr>
                              <w:jc w:val="center"/>
                              <w:rPr>
                                <w:rFonts w:ascii="Gadugi" w:hAnsi="Gadugi"/>
                                <w:sz w:val="22"/>
                              </w:rPr>
                            </w:pPr>
                            <w:r w:rsidRPr="00962FE7">
                              <w:rPr>
                                <w:rFonts w:ascii="Gadugi" w:hAnsi="Gadugi"/>
                                <w:sz w:val="22"/>
                              </w:rPr>
                              <w:t>N</w:t>
                            </w:r>
                            <w:r>
                              <w:rPr>
                                <w:rFonts w:ascii="Gadugi" w:hAnsi="Gadugi"/>
                                <w:sz w:val="22"/>
                              </w:rPr>
                              <w:t>ot at all</w:t>
                            </w:r>
                          </w:p>
                        </w:txbxContent>
                      </v:textbox>
                      <w10:wrap type="square"/>
                    </v:shape>
                  </w:pict>
                </mc:Fallback>
              </mc:AlternateContent>
            </w:r>
          </w:p>
        </w:tc>
        <w:tc>
          <w:tcPr>
            <w:tcW w:w="5420" w:type="dxa"/>
            <w:shd w:val="clear" w:color="auto" w:fill="E2EFD9" w:themeFill="accent6" w:themeFillTint="33"/>
          </w:tcPr>
          <w:p w14:paraId="1B4EBE69" w14:textId="090E39FA" w:rsidR="00F80420" w:rsidRPr="00F80420" w:rsidRDefault="00F80420" w:rsidP="00F80420">
            <w:pPr>
              <w:autoSpaceDE w:val="0"/>
              <w:autoSpaceDN w:val="0"/>
              <w:adjustRightInd w:val="0"/>
              <w:jc w:val="center"/>
              <w:rPr>
                <w:rFonts w:cs="Calibri"/>
                <w:i/>
                <w:iCs/>
                <w:noProof/>
                <w:color w:val="000000" w:themeColor="text1"/>
                <w:kern w:val="1"/>
                <w:lang w:eastAsia="en-GB" w:bidi="ar-SA"/>
              </w:rPr>
            </w:pPr>
            <w:r w:rsidRPr="00F80420">
              <w:rPr>
                <w:rFonts w:cs="Calibri"/>
                <w:i/>
                <w:iCs/>
                <w:noProof/>
                <w:color w:val="000000" w:themeColor="text1"/>
                <w:kern w:val="1"/>
                <w:lang w:eastAsia="en-GB" w:bidi="ar-SA"/>
              </w:rPr>
              <w:drawing>
                <wp:inline distT="0" distB="0" distL="0" distR="0" wp14:anchorId="74BC9937" wp14:editId="024EC733">
                  <wp:extent cx="2651760" cy="344771"/>
                  <wp:effectExtent l="0" t="0" r="0" b="0"/>
                  <wp:docPr id="370" name="Picture 3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2714161" cy="352884"/>
                          </a:xfrm>
                          <a:prstGeom prst="rect">
                            <a:avLst/>
                          </a:prstGeom>
                          <a:noFill/>
                        </pic:spPr>
                      </pic:pic>
                    </a:graphicData>
                  </a:graphic>
                </wp:inline>
              </w:drawing>
            </w:r>
          </w:p>
        </w:tc>
        <w:tc>
          <w:tcPr>
            <w:tcW w:w="2136" w:type="dxa"/>
            <w:shd w:val="clear" w:color="auto" w:fill="E2EFD9" w:themeFill="accent6" w:themeFillTint="33"/>
          </w:tcPr>
          <w:p w14:paraId="36EB8DC0" w14:textId="77777777" w:rsidR="00F80420" w:rsidRPr="00F80420" w:rsidRDefault="00F80420" w:rsidP="00F80420">
            <w:pPr>
              <w:autoSpaceDE w:val="0"/>
              <w:autoSpaceDN w:val="0"/>
              <w:adjustRightInd w:val="0"/>
              <w:rPr>
                <w:noProof/>
                <w:lang w:bidi="ar-SA"/>
              </w:rPr>
            </w:pPr>
            <w:r w:rsidRPr="00F80420">
              <w:rPr>
                <w:noProof/>
                <w:lang w:bidi="ar-SA"/>
              </w:rPr>
              <mc:AlternateContent>
                <mc:Choice Requires="wps">
                  <w:drawing>
                    <wp:anchor distT="45720" distB="45720" distL="114300" distR="114300" simplePos="0" relativeHeight="252119040" behindDoc="0" locked="0" layoutInCell="1" allowOverlap="1" wp14:anchorId="233C9884" wp14:editId="66B3C124">
                      <wp:simplePos x="0" y="0"/>
                      <wp:positionH relativeFrom="column">
                        <wp:posOffset>61302</wp:posOffset>
                      </wp:positionH>
                      <wp:positionV relativeFrom="paragraph">
                        <wp:posOffset>7034</wp:posOffset>
                      </wp:positionV>
                      <wp:extent cx="1195705" cy="288290"/>
                      <wp:effectExtent l="0" t="0" r="23495" b="16510"/>
                      <wp:wrapSquare wrapText="bothSides"/>
                      <wp:docPr id="36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5705" cy="288290"/>
                              </a:xfrm>
                              <a:prstGeom prst="rect">
                                <a:avLst/>
                              </a:prstGeom>
                              <a:solidFill>
                                <a:srgbClr val="FFFFFF"/>
                              </a:solidFill>
                              <a:ln w="9525">
                                <a:solidFill>
                                  <a:srgbClr val="000000"/>
                                </a:solidFill>
                                <a:miter lim="800000"/>
                                <a:headEnd/>
                                <a:tailEnd/>
                              </a:ln>
                            </wps:spPr>
                            <wps:txbx>
                              <w:txbxContent>
                                <w:p w14:paraId="53EBC698"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33C9884" id="_x0000_s1084" type="#_x0000_t202" style="position:absolute;margin-left:4.85pt;margin-top:.55pt;width:94.15pt;height:22.7pt;z-index:2521190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uzi6KAIAAE4EAAAOAAAAZHJzL2Uyb0RvYy54bWysVNtu2zAMfR+wfxD0vtjxkjYx4hRdugwD&#10;ugvQ7gNkWY6FSaImKbGzrx8lp2nQbS/D/CCIInVEnkN6dTNoRQ7CeQmmotNJTokwHBppdhX99rh9&#10;s6DEB2YapsCIih6Fpzfr169WvS1FAR2oRjiCIMaXva1oF4Its8zzTmjmJ2CFQWcLTrOApttljWM9&#10;omuVFXl+lfXgGuuAC+/x9G500nXCb1vBw5e29SIQVVHMLaTVpbWOa7ZesXLnmO0kP6XB/iELzaTB&#10;R89QdywwsnfyNygtuQMPbZhw0Bm0reQi1YDVTPMX1Tx0zIpUC5Lj7Zkm//9g+efDV0dkU9G3V0tK&#10;DNMo0qMYAnkHAykiP731JYY9WAwMAx6jzqlWb++Bf/fEwKZjZidunYO+E6zB/KbxZnZxdcTxEaTu&#10;P0GDz7B9gAQ0tE5H8pAOguio0/GsTUyFxyeny/l1PqeEo69YLIplEi9j5dNt63z4IECTuKmoQ+0T&#10;Ojvc+xCzYeVTSHzMg5LNViqVDLerN8qRA8M+2aYvFfAiTBnSV3Q5L+YjAX+FyNP3JwgtAza8krqi&#10;i3MQKyNt702T2jEwqcY9pqzMicdI3UhiGOohSTZPLEeSa2iOyKyDscFxIHHTgftJSY/NXVH/Y8+c&#10;oER9NKjOcjqbxWlIxmx+XaDhLj31pYcZjlAVDZSM201IExSJM3CLKrYyEfycySlnbNrE+2nA4lRc&#10;2inq+Tew/gUAAP//AwBQSwMEFAAGAAgAAAAhAAjkOf/dAAAABgEAAA8AAABkcnMvZG93bnJldi54&#10;bWxMj8FOwzAQRO9I/IO1SFwQdQolTUKcCiGB4AZtBVc33iYR9jrEbhr+nu0JjrMzmnlbriZnxYhD&#10;6DwpmM8SEEi1Nx01Crabp+sMRIiajLaeUMEPBlhV52elLow/0juO69gILqFQaAVtjH0hZahbdDrM&#10;fI/E3t4PTkeWQyPNoI9c7qy8SZJUOt0RL7S6x8cW66/1wSnIFi/jZ3i9ffuo073N49VyfP4elLq8&#10;mB7uQUSc4l8YTviMDhUz7fyBTBBWQb7kIJ/nIE5unvFnOwWL9A5kVcr/+NUvAAAA//8DAFBLAQIt&#10;ABQABgAIAAAAIQC2gziS/gAAAOEBAAATAAAAAAAAAAAAAAAAAAAAAABbQ29udGVudF9UeXBlc10u&#10;eG1sUEsBAi0AFAAGAAgAAAAhADj9If/WAAAAlAEAAAsAAAAAAAAAAAAAAAAALwEAAF9yZWxzLy5y&#10;ZWxzUEsBAi0AFAAGAAgAAAAhAEW7OLooAgAATgQAAA4AAAAAAAAAAAAAAAAALgIAAGRycy9lMm9E&#10;b2MueG1sUEsBAi0AFAAGAAgAAAAhAAjkOf/dAAAABgEAAA8AAAAAAAAAAAAAAAAAggQAAGRycy9k&#10;b3ducmV2LnhtbFBLBQYAAAAABAAEAPMAAACMBQAAAAA=&#10;">
                      <v:textbox>
                        <w:txbxContent>
                          <w:p w14:paraId="53EBC698" w14:textId="77777777" w:rsidR="00B81AEA" w:rsidRPr="00962FE7" w:rsidRDefault="00B81AEA" w:rsidP="00F80420">
                            <w:pPr>
                              <w:jc w:val="center"/>
                              <w:rPr>
                                <w:rFonts w:ascii="Gadugi" w:hAnsi="Gadugi"/>
                                <w:sz w:val="22"/>
                              </w:rPr>
                            </w:pPr>
                            <w:r w:rsidRPr="00962FE7">
                              <w:rPr>
                                <w:rFonts w:ascii="Gadugi" w:hAnsi="Gadugi"/>
                                <w:sz w:val="22"/>
                              </w:rPr>
                              <w:t>A</w:t>
                            </w:r>
                            <w:r>
                              <w:rPr>
                                <w:rFonts w:ascii="Gadugi" w:hAnsi="Gadugi"/>
                                <w:sz w:val="22"/>
                              </w:rPr>
                              <w:t xml:space="preserve"> lot</w:t>
                            </w:r>
                          </w:p>
                        </w:txbxContent>
                      </v:textbox>
                      <w10:wrap type="square"/>
                    </v:shape>
                  </w:pict>
                </mc:Fallback>
              </mc:AlternateContent>
            </w:r>
          </w:p>
        </w:tc>
      </w:tr>
    </w:tbl>
    <w:p w14:paraId="6866F31F" w14:textId="7B7208F1" w:rsidR="00B62C9E" w:rsidRDefault="00D45CC5" w:rsidP="00B62C9E">
      <w:pPr>
        <w:rPr>
          <w:lang w:bidi="ar-SA"/>
        </w:rPr>
      </w:pPr>
      <w:r>
        <w:rPr>
          <w:noProof/>
        </w:rPr>
        <w:drawing>
          <wp:anchor distT="0" distB="0" distL="114300" distR="114300" simplePos="0" relativeHeight="252244992" behindDoc="0" locked="0" layoutInCell="1" allowOverlap="1" wp14:anchorId="07DC1534" wp14:editId="78AFC184">
            <wp:simplePos x="0" y="0"/>
            <wp:positionH relativeFrom="column">
              <wp:posOffset>4679950</wp:posOffset>
            </wp:positionH>
            <wp:positionV relativeFrom="paragraph">
              <wp:posOffset>22225</wp:posOffset>
            </wp:positionV>
            <wp:extent cx="647700" cy="603066"/>
            <wp:effectExtent l="0" t="0" r="0" b="0"/>
            <wp:wrapNone/>
            <wp:docPr id="482" name="Picture 482"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2" name="Picture 482" descr="Logo&#10;&#10;Description automatically generated"/>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647700" cy="603066"/>
                    </a:xfrm>
                    <a:prstGeom prst="rect">
                      <a:avLst/>
                    </a:prstGeom>
                    <a:noFill/>
                  </pic:spPr>
                </pic:pic>
              </a:graphicData>
            </a:graphic>
          </wp:anchor>
        </w:drawing>
      </w:r>
    </w:p>
    <w:p w14:paraId="52B50BC5" w14:textId="469273D2" w:rsidR="00B62C9E" w:rsidRDefault="00B62C9E" w:rsidP="00B62C9E">
      <w:pPr>
        <w:rPr>
          <w:lang w:bidi="ar-SA"/>
        </w:rPr>
      </w:pPr>
    </w:p>
    <w:p w14:paraId="117DD1DA" w14:textId="77777777" w:rsidR="00B62C9E" w:rsidRDefault="00B62C9E" w:rsidP="00B62C9E">
      <w:pPr>
        <w:rPr>
          <w:lang w:bidi="ar-SA"/>
        </w:rPr>
      </w:pPr>
    </w:p>
    <w:p w14:paraId="485AACBD" w14:textId="77777777" w:rsidR="00B62C9E" w:rsidRDefault="00B62C9E" w:rsidP="00B62C9E">
      <w:pPr>
        <w:rPr>
          <w:lang w:bidi="ar-SA"/>
        </w:rPr>
      </w:pPr>
    </w:p>
    <w:p w14:paraId="285FD878" w14:textId="77777777" w:rsidR="00B62C9E" w:rsidRDefault="00B62C9E" w:rsidP="00B62C9E">
      <w:pPr>
        <w:rPr>
          <w:lang w:bidi="ar-SA"/>
        </w:rPr>
      </w:pPr>
    </w:p>
    <w:p w14:paraId="23EA0C8E" w14:textId="77777777" w:rsidR="00B62C9E" w:rsidRDefault="00B62C9E" w:rsidP="00B62C9E">
      <w:pPr>
        <w:rPr>
          <w:lang w:bidi="ar-SA"/>
        </w:rPr>
      </w:pPr>
    </w:p>
    <w:p w14:paraId="746E1314" w14:textId="77777777" w:rsidR="00B62C9E" w:rsidRDefault="00B62C9E" w:rsidP="00B62C9E">
      <w:pPr>
        <w:rPr>
          <w:lang w:bidi="ar-SA"/>
        </w:rPr>
      </w:pPr>
    </w:p>
    <w:p w14:paraId="28177F8E" w14:textId="77777777" w:rsidR="00B62C9E" w:rsidRDefault="00B62C9E" w:rsidP="00B62C9E">
      <w:pPr>
        <w:rPr>
          <w:lang w:bidi="ar-SA"/>
        </w:rPr>
      </w:pPr>
    </w:p>
    <w:p w14:paraId="174C2D10" w14:textId="77777777" w:rsidR="00B62C9E" w:rsidRDefault="00B62C9E" w:rsidP="00B62C9E">
      <w:pPr>
        <w:rPr>
          <w:lang w:bidi="ar-SA"/>
        </w:rPr>
      </w:pPr>
    </w:p>
    <w:p w14:paraId="7EBF79E9" w14:textId="77777777" w:rsidR="002C150B" w:rsidRDefault="002C150B" w:rsidP="00B62C9E">
      <w:pPr>
        <w:rPr>
          <w:lang w:bidi="ar-SA"/>
        </w:rPr>
      </w:pPr>
    </w:p>
    <w:p w14:paraId="0EA170AA" w14:textId="0358C8DF" w:rsidR="00CC439E" w:rsidRDefault="00A456D8" w:rsidP="00A456D8">
      <w:pPr>
        <w:pStyle w:val="Heading1"/>
        <w:spacing w:line="240" w:lineRule="auto"/>
        <w:rPr>
          <w:b/>
          <w:bCs/>
          <w:sz w:val="26"/>
          <w:szCs w:val="26"/>
        </w:rPr>
      </w:pPr>
      <w:r>
        <w:rPr>
          <w:b/>
          <w:bCs/>
          <w:sz w:val="26"/>
          <w:szCs w:val="26"/>
        </w:rPr>
        <w:lastRenderedPageBreak/>
        <w:t>7.</w:t>
      </w:r>
      <w:r w:rsidR="005C7C88">
        <w:rPr>
          <w:b/>
          <w:bCs/>
          <w:sz w:val="26"/>
          <w:szCs w:val="26"/>
        </w:rPr>
        <w:t xml:space="preserve"> </w:t>
      </w:r>
      <w:r w:rsidR="00CC439E">
        <w:rPr>
          <w:b/>
          <w:bCs/>
          <w:sz w:val="26"/>
          <w:szCs w:val="26"/>
        </w:rPr>
        <w:t>Wrap up</w:t>
      </w:r>
    </w:p>
    <w:p w14:paraId="3E89E1C6" w14:textId="77777777" w:rsidR="00CC439E" w:rsidRDefault="00CC439E" w:rsidP="00812845">
      <w:pPr>
        <w:autoSpaceDE w:val="0"/>
        <w:autoSpaceDN w:val="0"/>
        <w:adjustRightInd w:val="0"/>
        <w:spacing w:after="0" w:line="240" w:lineRule="auto"/>
        <w:rPr>
          <w:rFonts w:ascii="Gadugi" w:hAnsi="Gadugi" w:cs="Calibri"/>
          <w:kern w:val="1"/>
          <w:sz w:val="22"/>
          <w:lang w:eastAsia="en-GB" w:bidi="ar-SA"/>
        </w:rPr>
      </w:pPr>
    </w:p>
    <w:p w14:paraId="269A2F30" w14:textId="246E824F" w:rsidR="00B8730A" w:rsidRPr="00D12779" w:rsidRDefault="00B8730A" w:rsidP="00812845">
      <w:pPr>
        <w:autoSpaceDE w:val="0"/>
        <w:autoSpaceDN w:val="0"/>
        <w:adjustRightInd w:val="0"/>
        <w:spacing w:after="0" w:line="240" w:lineRule="auto"/>
        <w:rPr>
          <w:rFonts w:ascii="Gadugi" w:hAnsi="Gadugi" w:cs="Calibri"/>
          <w:kern w:val="1"/>
          <w:sz w:val="22"/>
          <w:lang w:eastAsia="en-GB" w:bidi="ar-SA"/>
        </w:rPr>
      </w:pPr>
      <w:r w:rsidRPr="00D12779">
        <w:rPr>
          <w:rFonts w:ascii="Gadugi" w:hAnsi="Gadugi" w:cs="Calibri"/>
          <w:kern w:val="1"/>
          <w:sz w:val="22"/>
          <w:lang w:eastAsia="en-GB" w:bidi="ar-SA"/>
        </w:rPr>
        <w:t>In this module you have:</w:t>
      </w:r>
    </w:p>
    <w:p w14:paraId="37479BAD" w14:textId="024EAD25" w:rsidR="005957AC" w:rsidRPr="00A91FCC" w:rsidRDefault="005957AC" w:rsidP="00A91FCC">
      <w:pPr>
        <w:pStyle w:val="ListParagraph"/>
        <w:numPr>
          <w:ilvl w:val="0"/>
          <w:numId w:val="6"/>
        </w:numPr>
        <w:spacing w:after="0"/>
        <w:rPr>
          <w:rFonts w:ascii="Gadugi" w:hAnsi="Gadugi"/>
          <w:sz w:val="22"/>
        </w:rPr>
      </w:pPr>
      <w:r w:rsidRPr="00A91FCC">
        <w:rPr>
          <w:rFonts w:ascii="Gadugi" w:hAnsi="Gadugi"/>
          <w:sz w:val="22"/>
        </w:rPr>
        <w:t>demonstrated the use of the flipped classroom to involve students in their own learning.</w:t>
      </w:r>
    </w:p>
    <w:p w14:paraId="512C0115" w14:textId="0ECAC6FD" w:rsidR="005957AC" w:rsidRPr="007A7AEC" w:rsidRDefault="005957AC" w:rsidP="0034565A">
      <w:pPr>
        <w:numPr>
          <w:ilvl w:val="0"/>
          <w:numId w:val="6"/>
        </w:numPr>
        <w:spacing w:after="0"/>
        <w:contextualSpacing/>
        <w:rPr>
          <w:rFonts w:ascii="Gadugi" w:hAnsi="Gadugi"/>
          <w:sz w:val="22"/>
        </w:rPr>
      </w:pPr>
      <w:r>
        <w:rPr>
          <w:rFonts w:ascii="Gadugi" w:hAnsi="Gadugi"/>
          <w:sz w:val="22"/>
        </w:rPr>
        <w:t>d</w:t>
      </w:r>
      <w:r w:rsidRPr="007A7AEC">
        <w:rPr>
          <w:rFonts w:ascii="Gadugi" w:hAnsi="Gadugi"/>
          <w:sz w:val="22"/>
        </w:rPr>
        <w:t>emonstrate</w:t>
      </w:r>
      <w:r>
        <w:rPr>
          <w:rFonts w:ascii="Gadugi" w:hAnsi="Gadugi"/>
          <w:sz w:val="22"/>
        </w:rPr>
        <w:t>d</w:t>
      </w:r>
      <w:r w:rsidRPr="007A7AEC">
        <w:rPr>
          <w:rFonts w:ascii="Gadugi" w:hAnsi="Gadugi"/>
          <w:sz w:val="22"/>
        </w:rPr>
        <w:t xml:space="preserve"> the use of inquiry</w:t>
      </w:r>
      <w:r>
        <w:rPr>
          <w:rFonts w:ascii="Gadugi" w:hAnsi="Gadugi"/>
          <w:sz w:val="22"/>
        </w:rPr>
        <w:t>-</w:t>
      </w:r>
      <w:r w:rsidRPr="007A7AEC">
        <w:rPr>
          <w:rFonts w:ascii="Gadugi" w:hAnsi="Gadugi"/>
          <w:sz w:val="22"/>
        </w:rPr>
        <w:t xml:space="preserve"> and problem</w:t>
      </w:r>
      <w:r>
        <w:rPr>
          <w:rFonts w:ascii="Gadugi" w:hAnsi="Gadugi"/>
          <w:sz w:val="22"/>
        </w:rPr>
        <w:t>-</w:t>
      </w:r>
      <w:r w:rsidRPr="007A7AEC">
        <w:rPr>
          <w:rFonts w:ascii="Gadugi" w:hAnsi="Gadugi"/>
          <w:sz w:val="22"/>
        </w:rPr>
        <w:t xml:space="preserve">based learning guidelines and effective group working. </w:t>
      </w:r>
    </w:p>
    <w:p w14:paraId="2032562D" w14:textId="1440A1B8" w:rsidR="005957AC" w:rsidRPr="007A7AEC" w:rsidRDefault="005957AC" w:rsidP="0034565A">
      <w:pPr>
        <w:numPr>
          <w:ilvl w:val="0"/>
          <w:numId w:val="6"/>
        </w:numPr>
        <w:spacing w:after="0"/>
        <w:contextualSpacing/>
        <w:rPr>
          <w:rFonts w:ascii="Gadugi" w:hAnsi="Gadugi"/>
          <w:sz w:val="22"/>
        </w:rPr>
      </w:pPr>
      <w:r>
        <w:rPr>
          <w:rFonts w:ascii="Gadugi" w:hAnsi="Gadugi"/>
          <w:sz w:val="22"/>
        </w:rPr>
        <w:t>e</w:t>
      </w:r>
      <w:r w:rsidRPr="007A7AEC">
        <w:rPr>
          <w:rFonts w:ascii="Gadugi" w:hAnsi="Gadugi"/>
          <w:sz w:val="22"/>
        </w:rPr>
        <w:t>xamine</w:t>
      </w:r>
      <w:r>
        <w:rPr>
          <w:rFonts w:ascii="Gadugi" w:hAnsi="Gadugi"/>
          <w:sz w:val="22"/>
        </w:rPr>
        <w:t>d</w:t>
      </w:r>
      <w:r w:rsidRPr="007A7AEC">
        <w:rPr>
          <w:rFonts w:ascii="Gadugi" w:hAnsi="Gadugi"/>
          <w:sz w:val="22"/>
        </w:rPr>
        <w:t xml:space="preserve"> </w:t>
      </w:r>
      <w:r>
        <w:rPr>
          <w:rFonts w:ascii="Gadugi" w:hAnsi="Gadugi"/>
          <w:sz w:val="22"/>
        </w:rPr>
        <w:t xml:space="preserve">your </w:t>
      </w:r>
      <w:r w:rsidRPr="007A7AEC">
        <w:rPr>
          <w:rFonts w:ascii="Gadugi" w:hAnsi="Gadugi"/>
          <w:sz w:val="22"/>
        </w:rPr>
        <w:t>own involvement in an inquiry-based learning project through reflection and comparing practice to theory.</w:t>
      </w:r>
    </w:p>
    <w:p w14:paraId="4D5BA8AE" w14:textId="0E88C01A" w:rsidR="005957AC" w:rsidRDefault="005957AC" w:rsidP="0034565A">
      <w:pPr>
        <w:numPr>
          <w:ilvl w:val="0"/>
          <w:numId w:val="6"/>
        </w:numPr>
        <w:spacing w:after="0"/>
        <w:contextualSpacing/>
        <w:rPr>
          <w:rFonts w:ascii="Gadugi" w:hAnsi="Gadugi"/>
          <w:sz w:val="22"/>
        </w:rPr>
      </w:pPr>
      <w:r>
        <w:rPr>
          <w:rFonts w:ascii="Gadugi" w:hAnsi="Gadugi"/>
          <w:sz w:val="22"/>
        </w:rPr>
        <w:t>e</w:t>
      </w:r>
      <w:r w:rsidRPr="007A7AEC">
        <w:rPr>
          <w:rFonts w:ascii="Gadugi" w:hAnsi="Gadugi"/>
          <w:sz w:val="22"/>
        </w:rPr>
        <w:t>xa</w:t>
      </w:r>
      <w:r>
        <w:rPr>
          <w:rFonts w:ascii="Gadugi" w:hAnsi="Gadugi"/>
          <w:sz w:val="22"/>
        </w:rPr>
        <w:t xml:space="preserve">mined your </w:t>
      </w:r>
      <w:r w:rsidRPr="007A7AEC">
        <w:rPr>
          <w:rFonts w:ascii="Gadugi" w:hAnsi="Gadugi"/>
          <w:sz w:val="22"/>
        </w:rPr>
        <w:t>own involvement in a problem-based learning project through reflection and comparing practice to theory.</w:t>
      </w:r>
    </w:p>
    <w:p w14:paraId="7E20B3BF" w14:textId="05C3A8F6" w:rsidR="005957AC" w:rsidRDefault="005957AC" w:rsidP="0034565A">
      <w:pPr>
        <w:numPr>
          <w:ilvl w:val="0"/>
          <w:numId w:val="6"/>
        </w:numPr>
        <w:spacing w:after="0"/>
        <w:contextualSpacing/>
        <w:rPr>
          <w:rFonts w:ascii="Gadugi" w:hAnsi="Gadugi"/>
          <w:sz w:val="22"/>
        </w:rPr>
      </w:pPr>
      <w:r w:rsidRPr="005957AC">
        <w:rPr>
          <w:rFonts w:ascii="Gadugi" w:hAnsi="Gadugi"/>
          <w:sz w:val="22"/>
        </w:rPr>
        <w:t>design</w:t>
      </w:r>
      <w:r>
        <w:rPr>
          <w:rFonts w:ascii="Gadugi" w:hAnsi="Gadugi"/>
          <w:sz w:val="22"/>
        </w:rPr>
        <w:t>ed</w:t>
      </w:r>
      <w:r w:rsidRPr="005957AC">
        <w:rPr>
          <w:rFonts w:ascii="Gadugi" w:hAnsi="Gadugi"/>
          <w:sz w:val="22"/>
        </w:rPr>
        <w:t xml:space="preserve"> an inquiry-based or problem-based learning activity.</w:t>
      </w:r>
    </w:p>
    <w:p w14:paraId="44592E9C" w14:textId="77777777" w:rsidR="005957AC" w:rsidRDefault="005957AC" w:rsidP="005957AC">
      <w:pPr>
        <w:contextualSpacing/>
        <w:rPr>
          <w:rFonts w:ascii="Gadugi" w:eastAsia="Times New Roman" w:hAnsi="Gadugi" w:cstheme="minorHAnsi"/>
          <w:b/>
          <w:bCs/>
          <w:sz w:val="22"/>
          <w:lang w:bidi="ar-SA"/>
        </w:rPr>
      </w:pPr>
    </w:p>
    <w:p w14:paraId="2984D2E9" w14:textId="77777777" w:rsidR="005957AC" w:rsidRDefault="005957AC" w:rsidP="0073322A">
      <w:pPr>
        <w:ind w:left="360"/>
        <w:contextualSpacing/>
        <w:rPr>
          <w:rFonts w:ascii="Gadugi" w:eastAsia="Times New Roman" w:hAnsi="Gadugi" w:cstheme="minorHAnsi"/>
          <w:b/>
          <w:bCs/>
          <w:sz w:val="22"/>
          <w:lang w:bidi="ar-SA"/>
        </w:rPr>
      </w:pPr>
    </w:p>
    <w:p w14:paraId="33A09A4B" w14:textId="24210AD6" w:rsidR="00B8730A" w:rsidRPr="005957AC" w:rsidRDefault="00B8730A" w:rsidP="0073322A">
      <w:pPr>
        <w:spacing w:after="0"/>
        <w:ind w:left="360"/>
        <w:contextualSpacing/>
        <w:jc w:val="both"/>
        <w:rPr>
          <w:rFonts w:ascii="Gadugi" w:eastAsia="Times New Roman" w:hAnsi="Gadugi" w:cstheme="minorHAnsi"/>
          <w:b/>
          <w:bCs/>
          <w:sz w:val="22"/>
          <w:lang w:bidi="ar-SA"/>
        </w:rPr>
      </w:pPr>
      <w:r w:rsidRPr="005957AC">
        <w:rPr>
          <w:rFonts w:ascii="Gadugi" w:eastAsia="Times New Roman" w:hAnsi="Gadugi" w:cstheme="minorHAnsi"/>
          <w:b/>
          <w:bCs/>
          <w:sz w:val="22"/>
          <w:lang w:bidi="ar-SA"/>
        </w:rPr>
        <w:t>Key points from this module:</w:t>
      </w:r>
    </w:p>
    <w:p w14:paraId="5127E462" w14:textId="77777777" w:rsidR="005957AC" w:rsidRPr="005957AC" w:rsidRDefault="005957AC" w:rsidP="0073322A">
      <w:pPr>
        <w:pStyle w:val="ListParagraph"/>
        <w:numPr>
          <w:ilvl w:val="0"/>
          <w:numId w:val="8"/>
        </w:numPr>
        <w:spacing w:after="0"/>
        <w:ind w:left="1684"/>
        <w:jc w:val="both"/>
        <w:rPr>
          <w:rFonts w:ascii="Gadugi" w:hAnsi="Gadugi"/>
          <w:sz w:val="22"/>
          <w:lang w:bidi="ar-SA"/>
        </w:rPr>
      </w:pPr>
      <w:r w:rsidRPr="005957AC">
        <w:rPr>
          <w:rFonts w:ascii="Gadugi" w:hAnsi="Gadugi"/>
          <w:sz w:val="22"/>
          <w:lang w:bidi="ar-SA"/>
        </w:rPr>
        <w:t xml:space="preserve">In the flipped classroom the students are given learning materials or activities to study before the lesson.  They learn new knowledge and skills.  They then bring what they have learnt to the lesson.  </w:t>
      </w:r>
    </w:p>
    <w:p w14:paraId="22A98079" w14:textId="02716922" w:rsidR="005957AC" w:rsidRPr="005957AC" w:rsidRDefault="005957AC" w:rsidP="0073322A">
      <w:pPr>
        <w:pStyle w:val="ListParagraph"/>
        <w:numPr>
          <w:ilvl w:val="0"/>
          <w:numId w:val="8"/>
        </w:numPr>
        <w:spacing w:after="0"/>
        <w:ind w:left="1684"/>
        <w:jc w:val="both"/>
        <w:rPr>
          <w:rFonts w:ascii="Gadugi" w:eastAsia="Times New Roman" w:hAnsi="Gadugi" w:cstheme="minorHAnsi"/>
          <w:sz w:val="22"/>
          <w:lang w:bidi="ar-SA"/>
        </w:rPr>
      </w:pPr>
      <w:r w:rsidRPr="005957AC">
        <w:rPr>
          <w:rFonts w:ascii="Gadugi" w:eastAsia="Times New Roman" w:hAnsi="Gadugi" w:cstheme="minorHAnsi"/>
          <w:sz w:val="22"/>
          <w:lang w:bidi="ar-SA"/>
        </w:rPr>
        <w:t>Flipped learning reduces the time spent on delivery and increases the time spent on application.</w:t>
      </w:r>
    </w:p>
    <w:p w14:paraId="790F5D53" w14:textId="77777777" w:rsidR="005957AC" w:rsidRPr="005957AC" w:rsidRDefault="005957AC" w:rsidP="0073322A">
      <w:pPr>
        <w:pStyle w:val="ListParagraph"/>
        <w:numPr>
          <w:ilvl w:val="0"/>
          <w:numId w:val="8"/>
        </w:numPr>
        <w:spacing w:after="0"/>
        <w:ind w:left="1684"/>
        <w:jc w:val="both"/>
        <w:rPr>
          <w:rFonts w:ascii="Gadugi" w:eastAsia="Times New Roman" w:hAnsi="Gadugi" w:cstheme="minorHAnsi"/>
          <w:sz w:val="22"/>
          <w:lang w:bidi="ar-SA"/>
        </w:rPr>
      </w:pPr>
      <w:r w:rsidRPr="005957AC">
        <w:rPr>
          <w:rFonts w:ascii="Gadugi" w:eastAsia="Times New Roman" w:hAnsi="Gadugi" w:cstheme="minorHAnsi"/>
          <w:sz w:val="22"/>
          <w:lang w:bidi="ar-SA"/>
        </w:rPr>
        <w:t>Inquiry-based learning and problem-based learning develop higher order thinking and academic skills.</w:t>
      </w:r>
    </w:p>
    <w:p w14:paraId="2C3E0B6D" w14:textId="198D533C" w:rsidR="005957AC" w:rsidRPr="005957AC" w:rsidRDefault="00812845" w:rsidP="0073322A">
      <w:pPr>
        <w:pStyle w:val="ListParagraph"/>
        <w:numPr>
          <w:ilvl w:val="0"/>
          <w:numId w:val="8"/>
        </w:numPr>
        <w:spacing w:after="0"/>
        <w:ind w:left="1684"/>
        <w:jc w:val="both"/>
        <w:rPr>
          <w:rFonts w:ascii="Gadugi" w:eastAsia="Times New Roman" w:hAnsi="Gadugi" w:cstheme="minorHAnsi"/>
          <w:sz w:val="22"/>
          <w:lang w:bidi="ar-SA"/>
        </w:rPr>
      </w:pPr>
      <w:r>
        <w:rPr>
          <w:noProof/>
        </w:rPr>
        <w:drawing>
          <wp:anchor distT="0" distB="0" distL="114300" distR="114300" simplePos="0" relativeHeight="252140544" behindDoc="0" locked="0" layoutInCell="1" allowOverlap="1" wp14:anchorId="31D14A15" wp14:editId="47127FF2">
            <wp:simplePos x="0" y="0"/>
            <wp:positionH relativeFrom="column">
              <wp:posOffset>4216791</wp:posOffset>
            </wp:positionH>
            <wp:positionV relativeFrom="paragraph">
              <wp:posOffset>304145</wp:posOffset>
            </wp:positionV>
            <wp:extent cx="1512379" cy="1408158"/>
            <wp:effectExtent l="0" t="0" r="0" b="0"/>
            <wp:wrapNone/>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1513315" cy="1409030"/>
                    </a:xfrm>
                    <a:prstGeom prst="rect">
                      <a:avLst/>
                    </a:prstGeom>
                    <a:noFill/>
                  </pic:spPr>
                </pic:pic>
              </a:graphicData>
            </a:graphic>
            <wp14:sizeRelH relativeFrom="margin">
              <wp14:pctWidth>0</wp14:pctWidth>
            </wp14:sizeRelH>
            <wp14:sizeRelV relativeFrom="margin">
              <wp14:pctHeight>0</wp14:pctHeight>
            </wp14:sizeRelV>
          </wp:anchor>
        </w:drawing>
      </w:r>
      <w:r w:rsidR="005957AC" w:rsidRPr="005957AC">
        <w:rPr>
          <w:rFonts w:ascii="Gadugi" w:hAnsi="Gadugi"/>
          <w:sz w:val="22"/>
        </w:rPr>
        <w:t>The Question Formulation Technique (QFT) helps us to produce, improve and prioritise questions.</w:t>
      </w:r>
    </w:p>
    <w:p w14:paraId="506698ED" w14:textId="666C4BE0" w:rsidR="0001207D" w:rsidRDefault="0001207D" w:rsidP="0001207D">
      <w:pPr>
        <w:contextualSpacing/>
        <w:jc w:val="both"/>
        <w:rPr>
          <w:rFonts w:ascii="Gadugi" w:eastAsia="Times New Roman" w:hAnsi="Gadugi" w:cstheme="minorHAnsi"/>
          <w:sz w:val="22"/>
          <w:lang w:bidi="ar-SA"/>
        </w:rPr>
      </w:pPr>
    </w:p>
    <w:p w14:paraId="219B6621" w14:textId="25E33FF9" w:rsidR="00812845" w:rsidRDefault="00812845" w:rsidP="0001207D">
      <w:pPr>
        <w:contextualSpacing/>
        <w:jc w:val="both"/>
        <w:rPr>
          <w:rFonts w:ascii="Gadugi" w:eastAsia="Times New Roman" w:hAnsi="Gadugi" w:cstheme="minorHAnsi"/>
          <w:sz w:val="22"/>
          <w:lang w:bidi="ar-SA"/>
        </w:rPr>
      </w:pPr>
    </w:p>
    <w:p w14:paraId="6B8A6C30" w14:textId="350A0341" w:rsidR="0001207D" w:rsidRPr="005957AC" w:rsidRDefault="0001207D" w:rsidP="00812845">
      <w:pPr>
        <w:spacing w:after="0"/>
        <w:contextualSpacing/>
        <w:jc w:val="both"/>
        <w:rPr>
          <w:rFonts w:ascii="Gadugi" w:eastAsia="Times New Roman" w:hAnsi="Gadugi" w:cstheme="minorHAnsi"/>
          <w:b/>
          <w:bCs/>
          <w:sz w:val="22"/>
          <w:lang w:bidi="ar-SA"/>
        </w:rPr>
      </w:pPr>
      <w:r w:rsidRPr="0001207D">
        <w:rPr>
          <w:rFonts w:ascii="Gadugi" w:eastAsia="Times New Roman" w:hAnsi="Gadugi" w:cstheme="minorHAnsi"/>
          <w:b/>
          <w:bCs/>
          <w:sz w:val="22"/>
          <w:lang w:bidi="ar-SA"/>
        </w:rPr>
        <w:t xml:space="preserve"> </w:t>
      </w:r>
      <w:r>
        <w:rPr>
          <w:rFonts w:ascii="Gadugi" w:eastAsia="Times New Roman" w:hAnsi="Gadugi" w:cstheme="minorHAnsi"/>
          <w:b/>
          <w:bCs/>
          <w:sz w:val="22"/>
          <w:lang w:bidi="ar-SA"/>
        </w:rPr>
        <w:t>Reflection</w:t>
      </w:r>
    </w:p>
    <w:p w14:paraId="2B4FFA5E" w14:textId="10C16121" w:rsidR="00BC5167" w:rsidRDefault="00BC5167" w:rsidP="00812845">
      <w:pPr>
        <w:shd w:val="clear" w:color="auto" w:fill="FFFFFF"/>
        <w:spacing w:after="0" w:line="240" w:lineRule="auto"/>
        <w:rPr>
          <w:rFonts w:ascii="Gadugi" w:eastAsia="Times New Roman" w:hAnsi="Gadugi" w:cstheme="minorHAnsi"/>
          <w:sz w:val="22"/>
          <w:lang w:bidi="ar-SA"/>
        </w:rPr>
      </w:pPr>
    </w:p>
    <w:p w14:paraId="794C7E37" w14:textId="040B5181" w:rsidR="0001207D" w:rsidRPr="0001207D" w:rsidRDefault="0001207D" w:rsidP="00812845">
      <w:pPr>
        <w:shd w:val="clear" w:color="auto" w:fill="FFFFFF"/>
        <w:spacing w:after="0" w:line="240" w:lineRule="auto"/>
        <w:rPr>
          <w:rFonts w:ascii="Gadugi" w:eastAsia="Times New Roman" w:hAnsi="Gadugi" w:cstheme="minorHAnsi"/>
          <w:sz w:val="22"/>
          <w:lang w:bidi="ar-SA"/>
        </w:rPr>
      </w:pPr>
      <w:r w:rsidRPr="0001207D">
        <w:rPr>
          <w:rFonts w:ascii="Gadugi" w:hAnsi="Gadugi"/>
          <w:sz w:val="22"/>
        </w:rPr>
        <w:t>Think about and write in your learning journal answers to these questions:</w:t>
      </w:r>
      <w:r w:rsidR="00BC5167" w:rsidRPr="00BC5167">
        <w:rPr>
          <w:noProof/>
        </w:rPr>
        <w:t xml:space="preserve"> </w:t>
      </w:r>
    </w:p>
    <w:p w14:paraId="4FEF1E03" w14:textId="31EF8AAD" w:rsidR="0001207D" w:rsidRPr="0001207D" w:rsidRDefault="001A7C7D" w:rsidP="00812845">
      <w:pPr>
        <w:spacing w:after="0"/>
        <w:rPr>
          <w:rFonts w:ascii="Gadugi" w:hAnsi="Gadugi"/>
          <w:sz w:val="22"/>
        </w:rPr>
      </w:pPr>
      <w:r>
        <w:rPr>
          <w:noProof/>
        </w:rPr>
        <w:drawing>
          <wp:anchor distT="0" distB="0" distL="114300" distR="114300" simplePos="0" relativeHeight="252138496" behindDoc="0" locked="0" layoutInCell="1" allowOverlap="1" wp14:anchorId="53B2B3C2" wp14:editId="338F417A">
            <wp:simplePos x="0" y="0"/>
            <wp:positionH relativeFrom="column">
              <wp:posOffset>4396740</wp:posOffset>
            </wp:positionH>
            <wp:positionV relativeFrom="paragraph">
              <wp:posOffset>9525</wp:posOffset>
            </wp:positionV>
            <wp:extent cx="1413803" cy="1421204"/>
            <wp:effectExtent l="0" t="0" r="0" b="0"/>
            <wp:wrapNone/>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413803" cy="1421204"/>
                    </a:xfrm>
                    <a:prstGeom prst="rect">
                      <a:avLst/>
                    </a:prstGeom>
                    <a:noFill/>
                  </pic:spPr>
                </pic:pic>
              </a:graphicData>
            </a:graphic>
            <wp14:sizeRelH relativeFrom="margin">
              <wp14:pctWidth>0</wp14:pctWidth>
            </wp14:sizeRelH>
            <wp14:sizeRelV relativeFrom="margin">
              <wp14:pctHeight>0</wp14:pctHeight>
            </wp14:sizeRelV>
          </wp:anchor>
        </w:drawing>
      </w:r>
      <w:r w:rsidR="0001207D" w:rsidRPr="0001207D">
        <w:rPr>
          <w:rFonts w:ascii="Gadugi" w:hAnsi="Gadugi"/>
          <w:sz w:val="22"/>
        </w:rPr>
        <w:t xml:space="preserve">Think about your experience of the flipped classroom. </w:t>
      </w:r>
    </w:p>
    <w:p w14:paraId="235F37CD" w14:textId="3512EBDF" w:rsidR="0001207D" w:rsidRPr="0001207D" w:rsidRDefault="0001207D" w:rsidP="0034565A">
      <w:pPr>
        <w:numPr>
          <w:ilvl w:val="0"/>
          <w:numId w:val="9"/>
        </w:numPr>
        <w:spacing w:after="0"/>
        <w:contextualSpacing/>
        <w:rPr>
          <w:rFonts w:ascii="Gadugi" w:hAnsi="Gadugi"/>
          <w:sz w:val="22"/>
        </w:rPr>
      </w:pPr>
      <w:r w:rsidRPr="0001207D">
        <w:rPr>
          <w:rFonts w:ascii="Gadugi" w:hAnsi="Gadugi"/>
          <w:sz w:val="22"/>
        </w:rPr>
        <w:t xml:space="preserve">How can you use this to involve your students in their own learning? </w:t>
      </w:r>
    </w:p>
    <w:p w14:paraId="16EC7DBB" w14:textId="09F27D96" w:rsidR="0001207D" w:rsidRPr="0001207D" w:rsidRDefault="0001207D" w:rsidP="0034565A">
      <w:pPr>
        <w:numPr>
          <w:ilvl w:val="0"/>
          <w:numId w:val="9"/>
        </w:numPr>
        <w:spacing w:after="0"/>
        <w:contextualSpacing/>
        <w:rPr>
          <w:rFonts w:ascii="Gadugi" w:hAnsi="Gadugi"/>
          <w:sz w:val="22"/>
        </w:rPr>
      </w:pPr>
      <w:r w:rsidRPr="0001207D">
        <w:rPr>
          <w:rFonts w:ascii="Gadugi" w:hAnsi="Gadugi"/>
          <w:sz w:val="22"/>
        </w:rPr>
        <w:t>How could you</w:t>
      </w:r>
      <w:r w:rsidR="001A7C7D">
        <w:rPr>
          <w:rFonts w:ascii="Gadugi" w:hAnsi="Gadugi"/>
          <w:sz w:val="22"/>
        </w:rPr>
        <w:t xml:space="preserve"> </w:t>
      </w:r>
      <w:r w:rsidRPr="0001207D">
        <w:rPr>
          <w:rFonts w:ascii="Gadugi" w:hAnsi="Gadugi"/>
          <w:sz w:val="22"/>
        </w:rPr>
        <w:t>use the flipped classroom method in the primary school?</w:t>
      </w:r>
    </w:p>
    <w:p w14:paraId="09A022A3" w14:textId="77777777" w:rsidR="0001207D" w:rsidRPr="00CC439E" w:rsidRDefault="0001207D" w:rsidP="00812845">
      <w:pPr>
        <w:spacing w:after="0"/>
        <w:rPr>
          <w:rFonts w:ascii="Gadugi" w:hAnsi="Gadugi"/>
          <w:sz w:val="22"/>
        </w:rPr>
      </w:pPr>
    </w:p>
    <w:p w14:paraId="5F5D876D" w14:textId="700A36A2" w:rsidR="0001207D" w:rsidRPr="00CC439E" w:rsidRDefault="0001207D" w:rsidP="00812845">
      <w:pPr>
        <w:spacing w:after="0"/>
        <w:rPr>
          <w:rFonts w:ascii="Gadugi" w:hAnsi="Gadugi"/>
          <w:sz w:val="22"/>
        </w:rPr>
      </w:pPr>
      <w:r w:rsidRPr="00CC439E">
        <w:rPr>
          <w:rFonts w:ascii="Gadugi" w:hAnsi="Gadugi"/>
          <w:sz w:val="22"/>
        </w:rPr>
        <w:t>Think about your experience of inquiry and problem</w:t>
      </w:r>
      <w:r w:rsidR="00F3720F">
        <w:rPr>
          <w:rFonts w:ascii="Gadugi" w:hAnsi="Gadugi"/>
          <w:sz w:val="22"/>
        </w:rPr>
        <w:t>-</w:t>
      </w:r>
      <w:r w:rsidRPr="00CC439E">
        <w:rPr>
          <w:rFonts w:ascii="Gadugi" w:hAnsi="Gadugi"/>
          <w:sz w:val="22"/>
        </w:rPr>
        <w:t xml:space="preserve">based learning. </w:t>
      </w:r>
    </w:p>
    <w:p w14:paraId="222153FD" w14:textId="77777777" w:rsidR="0001207D" w:rsidRPr="00CC439E" w:rsidRDefault="0001207D" w:rsidP="0034565A">
      <w:pPr>
        <w:numPr>
          <w:ilvl w:val="0"/>
          <w:numId w:val="10"/>
        </w:numPr>
        <w:spacing w:after="0"/>
        <w:contextualSpacing/>
        <w:rPr>
          <w:rFonts w:ascii="Gadugi" w:hAnsi="Gadugi"/>
          <w:sz w:val="22"/>
        </w:rPr>
      </w:pPr>
      <w:r w:rsidRPr="00CC439E">
        <w:rPr>
          <w:rFonts w:ascii="Gadugi" w:hAnsi="Gadugi"/>
          <w:sz w:val="22"/>
        </w:rPr>
        <w:t xml:space="preserve">What did you learn from doing the project? </w:t>
      </w:r>
    </w:p>
    <w:p w14:paraId="739FE042" w14:textId="77777777" w:rsidR="0001207D" w:rsidRPr="00CC439E" w:rsidRDefault="0001207D" w:rsidP="0034565A">
      <w:pPr>
        <w:numPr>
          <w:ilvl w:val="0"/>
          <w:numId w:val="10"/>
        </w:numPr>
        <w:spacing w:after="0"/>
        <w:contextualSpacing/>
        <w:rPr>
          <w:rFonts w:ascii="Gadugi" w:hAnsi="Gadugi"/>
          <w:sz w:val="22"/>
        </w:rPr>
      </w:pPr>
      <w:r w:rsidRPr="00CC439E">
        <w:rPr>
          <w:rFonts w:ascii="Gadugi" w:hAnsi="Gadugi"/>
          <w:sz w:val="22"/>
        </w:rPr>
        <w:t xml:space="preserve">Was it easy or hard to follow the guidelines? </w:t>
      </w:r>
    </w:p>
    <w:p w14:paraId="502085DC" w14:textId="77777777" w:rsidR="002B57DC" w:rsidRDefault="0001207D" w:rsidP="002B57DC">
      <w:pPr>
        <w:numPr>
          <w:ilvl w:val="0"/>
          <w:numId w:val="10"/>
        </w:numPr>
        <w:spacing w:after="0"/>
        <w:contextualSpacing/>
        <w:rPr>
          <w:rFonts w:ascii="Gadugi" w:hAnsi="Gadugi"/>
          <w:sz w:val="22"/>
        </w:rPr>
      </w:pPr>
      <w:r w:rsidRPr="00CC439E">
        <w:rPr>
          <w:rFonts w:ascii="Gadugi" w:hAnsi="Gadugi"/>
          <w:sz w:val="22"/>
        </w:rPr>
        <w:t xml:space="preserve">How did you work as a group? </w:t>
      </w:r>
    </w:p>
    <w:p w14:paraId="63137C70" w14:textId="5326E9F6" w:rsidR="005520D3" w:rsidRPr="002B57DC" w:rsidRDefault="0001207D" w:rsidP="002B57DC">
      <w:pPr>
        <w:numPr>
          <w:ilvl w:val="0"/>
          <w:numId w:val="10"/>
        </w:numPr>
        <w:spacing w:after="0"/>
        <w:contextualSpacing/>
        <w:rPr>
          <w:rFonts w:ascii="Gadugi" w:hAnsi="Gadugi"/>
          <w:sz w:val="22"/>
        </w:rPr>
      </w:pPr>
      <w:r w:rsidRPr="002B57DC">
        <w:rPr>
          <w:rFonts w:ascii="Gadugi" w:hAnsi="Gadugi"/>
          <w:sz w:val="22"/>
        </w:rPr>
        <w:t>What advice would you give when planning inquiry or problem</w:t>
      </w:r>
      <w:r w:rsidR="002B57DC">
        <w:rPr>
          <w:rFonts w:ascii="Gadugi" w:hAnsi="Gadugi"/>
          <w:sz w:val="22"/>
        </w:rPr>
        <w:t>-</w:t>
      </w:r>
      <w:r w:rsidRPr="002B57DC">
        <w:rPr>
          <w:rFonts w:ascii="Gadugi" w:hAnsi="Gadugi"/>
          <w:sz w:val="22"/>
        </w:rPr>
        <w:t>based learning in the primary school?</w:t>
      </w:r>
    </w:p>
    <w:p w14:paraId="462B8FD8" w14:textId="12081551" w:rsidR="00812845" w:rsidRDefault="00812845" w:rsidP="00812845">
      <w:pPr>
        <w:autoSpaceDE w:val="0"/>
        <w:autoSpaceDN w:val="0"/>
        <w:adjustRightInd w:val="0"/>
        <w:spacing w:after="0" w:line="240" w:lineRule="auto"/>
        <w:rPr>
          <w:rFonts w:ascii="Gadugi" w:hAnsi="Gadugi"/>
          <w:sz w:val="22"/>
        </w:rPr>
      </w:pPr>
    </w:p>
    <w:p w14:paraId="5B269293" w14:textId="691E935F" w:rsidR="00812845" w:rsidRDefault="00812845" w:rsidP="00812845">
      <w:pPr>
        <w:autoSpaceDE w:val="0"/>
        <w:autoSpaceDN w:val="0"/>
        <w:adjustRightInd w:val="0"/>
        <w:spacing w:after="0" w:line="240" w:lineRule="auto"/>
        <w:rPr>
          <w:rFonts w:ascii="Gadugi" w:hAnsi="Gadugi"/>
          <w:sz w:val="22"/>
        </w:rPr>
      </w:pPr>
    </w:p>
    <w:p w14:paraId="55088285" w14:textId="0ABC1A13" w:rsidR="00812845" w:rsidRDefault="00812845" w:rsidP="00812845">
      <w:pPr>
        <w:autoSpaceDE w:val="0"/>
        <w:autoSpaceDN w:val="0"/>
        <w:adjustRightInd w:val="0"/>
        <w:spacing w:after="0" w:line="240" w:lineRule="auto"/>
        <w:rPr>
          <w:rFonts w:cs="Calibri"/>
          <w:kern w:val="1"/>
          <w:sz w:val="22"/>
          <w:lang w:eastAsia="en-GB" w:bidi="ar-SA"/>
        </w:rPr>
      </w:pPr>
    </w:p>
    <w:p w14:paraId="6D40F383" w14:textId="77777777" w:rsidR="002B57DC" w:rsidRPr="00CC439E" w:rsidRDefault="002B57DC" w:rsidP="00812845">
      <w:pPr>
        <w:autoSpaceDE w:val="0"/>
        <w:autoSpaceDN w:val="0"/>
        <w:adjustRightInd w:val="0"/>
        <w:spacing w:after="0" w:line="240" w:lineRule="auto"/>
        <w:rPr>
          <w:rFonts w:cs="Calibri"/>
          <w:kern w:val="1"/>
          <w:sz w:val="22"/>
          <w:lang w:eastAsia="en-GB" w:bidi="ar-SA"/>
        </w:rPr>
      </w:pPr>
    </w:p>
    <w:p w14:paraId="027026C5" w14:textId="50DA6BF4" w:rsidR="004C68C9" w:rsidRPr="000D13F0" w:rsidRDefault="001C3AC6" w:rsidP="00A456D8">
      <w:pPr>
        <w:pStyle w:val="Heading1"/>
        <w:spacing w:line="240" w:lineRule="auto"/>
        <w:ind w:left="720"/>
        <w:rPr>
          <w:b/>
          <w:bCs/>
          <w:sz w:val="26"/>
          <w:szCs w:val="26"/>
        </w:rPr>
      </w:pPr>
      <w:bookmarkStart w:id="32" w:name="_Hlk75889328"/>
      <w:r>
        <w:rPr>
          <w:noProof/>
        </w:rPr>
        <w:lastRenderedPageBreak/>
        <w:drawing>
          <wp:anchor distT="0" distB="0" distL="114300" distR="114300" simplePos="0" relativeHeight="252234752" behindDoc="0" locked="0" layoutInCell="1" allowOverlap="1" wp14:anchorId="3B6AB63C" wp14:editId="38D80E36">
            <wp:simplePos x="0" y="0"/>
            <wp:positionH relativeFrom="column">
              <wp:posOffset>2419350</wp:posOffset>
            </wp:positionH>
            <wp:positionV relativeFrom="paragraph">
              <wp:posOffset>-715645</wp:posOffset>
            </wp:positionV>
            <wp:extent cx="1447800" cy="1469667"/>
            <wp:effectExtent l="0" t="0" r="0" b="0"/>
            <wp:wrapNone/>
            <wp:docPr id="464" name="Picture 464"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 name="Picture 464" descr="Icon&#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1447800" cy="1469667"/>
                    </a:xfrm>
                    <a:prstGeom prst="rect">
                      <a:avLst/>
                    </a:prstGeom>
                    <a:noFill/>
                  </pic:spPr>
                </pic:pic>
              </a:graphicData>
            </a:graphic>
            <wp14:sizeRelH relativeFrom="margin">
              <wp14:pctWidth>0</wp14:pctWidth>
            </wp14:sizeRelH>
            <wp14:sizeRelV relativeFrom="margin">
              <wp14:pctHeight>0</wp14:pctHeight>
            </wp14:sizeRelV>
          </wp:anchor>
        </w:drawing>
      </w:r>
      <w:r w:rsidR="000D13F0" w:rsidRPr="00B646B8">
        <w:rPr>
          <w:b/>
          <w:bCs/>
          <w:noProof/>
          <w:color w:val="4472C4" w:themeColor="accent1"/>
          <w:sz w:val="26"/>
          <w:szCs w:val="26"/>
          <w:lang w:eastAsia="en-GB" w:bidi="ar-SA"/>
        </w:rPr>
        <w:drawing>
          <wp:anchor distT="0" distB="0" distL="114300" distR="114300" simplePos="0" relativeHeight="252152832" behindDoc="0" locked="0" layoutInCell="1" allowOverlap="1" wp14:anchorId="42F5AD4A" wp14:editId="0098F308">
            <wp:simplePos x="0" y="0"/>
            <wp:positionH relativeFrom="column">
              <wp:posOffset>4480560</wp:posOffset>
            </wp:positionH>
            <wp:positionV relativeFrom="paragraph">
              <wp:posOffset>-1048336</wp:posOffset>
            </wp:positionV>
            <wp:extent cx="2121535" cy="2152015"/>
            <wp:effectExtent l="0" t="0" r="0" b="0"/>
            <wp:wrapNone/>
            <wp:docPr id="479" name="Picture 479"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9" name="Picture 479" descr="Shape, arrow&#10;&#10;Description automatically generated"/>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00A456D8">
        <w:rPr>
          <w:b/>
          <w:bCs/>
          <w:sz w:val="26"/>
          <w:szCs w:val="26"/>
        </w:rPr>
        <w:t xml:space="preserve">8. </w:t>
      </w:r>
      <w:r w:rsidR="000B4A4E">
        <w:rPr>
          <w:b/>
          <w:bCs/>
          <w:sz w:val="26"/>
          <w:szCs w:val="26"/>
        </w:rPr>
        <w:t xml:space="preserve">End of module </w:t>
      </w:r>
      <w:r w:rsidR="00176FDF">
        <w:rPr>
          <w:b/>
          <w:bCs/>
          <w:sz w:val="26"/>
          <w:szCs w:val="26"/>
        </w:rPr>
        <w:t>7</w:t>
      </w:r>
      <w:r w:rsidR="005C7C88">
        <w:rPr>
          <w:b/>
          <w:bCs/>
          <w:sz w:val="26"/>
          <w:szCs w:val="26"/>
        </w:rPr>
        <w:t xml:space="preserve"> </w:t>
      </w:r>
      <w:r w:rsidR="000B4A4E">
        <w:rPr>
          <w:b/>
          <w:bCs/>
          <w:sz w:val="26"/>
          <w:szCs w:val="26"/>
        </w:rPr>
        <w:t>quiz</w:t>
      </w:r>
    </w:p>
    <w:p w14:paraId="26A1B197" w14:textId="34719F21" w:rsidR="004C51AD" w:rsidRPr="00E410B4" w:rsidRDefault="00320055" w:rsidP="006F34EF">
      <w:pPr>
        <w:spacing w:line="240" w:lineRule="auto"/>
        <w:jc w:val="both"/>
        <w:rPr>
          <w:rFonts w:ascii="Gadugi" w:eastAsia="Times New Roman" w:hAnsi="Gadugi" w:cstheme="minorHAnsi"/>
          <w:bCs/>
          <w:sz w:val="22"/>
          <w:lang w:val="en-GB" w:eastAsia="ja-JP" w:bidi="ar-SA"/>
        </w:rPr>
      </w:pPr>
      <w:r w:rsidRPr="00E410B4">
        <w:rPr>
          <w:rFonts w:ascii="Gadugi" w:eastAsia="Times New Roman" w:hAnsi="Gadugi" w:cstheme="minorHAnsi"/>
          <w:bCs/>
          <w:sz w:val="22"/>
          <w:lang w:val="en-GB" w:eastAsia="ja-JP" w:bidi="ar-SA"/>
        </w:rPr>
        <w:t xml:space="preserve">Please answer the following questions </w:t>
      </w:r>
      <w:r w:rsidR="009D4FA1" w:rsidRPr="00E410B4">
        <w:rPr>
          <w:rFonts w:ascii="Gadugi" w:eastAsia="Times New Roman" w:hAnsi="Gadugi" w:cstheme="minorHAnsi"/>
          <w:bCs/>
          <w:sz w:val="22"/>
          <w:lang w:val="en-GB" w:eastAsia="ja-JP" w:bidi="ar-SA"/>
        </w:rPr>
        <w:t>in your learning journal</w:t>
      </w:r>
      <w:r w:rsidRPr="00E410B4">
        <w:rPr>
          <w:rFonts w:ascii="Gadugi" w:eastAsia="Times New Roman" w:hAnsi="Gadugi" w:cstheme="minorHAnsi"/>
          <w:bCs/>
          <w:sz w:val="22"/>
          <w:lang w:val="en-GB" w:eastAsia="ja-JP" w:bidi="ar-SA"/>
        </w:rPr>
        <w:t xml:space="preserve">. You can attempt as many times as you </w:t>
      </w:r>
      <w:r w:rsidR="009D4FA1" w:rsidRPr="00E410B4">
        <w:rPr>
          <w:rFonts w:ascii="Gadugi" w:eastAsia="Times New Roman" w:hAnsi="Gadugi" w:cstheme="minorHAnsi"/>
          <w:bCs/>
          <w:sz w:val="22"/>
          <w:lang w:val="en-GB" w:eastAsia="ja-JP" w:bidi="ar-SA"/>
        </w:rPr>
        <w:t>like</w:t>
      </w:r>
      <w:r w:rsidRPr="00E410B4">
        <w:rPr>
          <w:rFonts w:ascii="Gadugi" w:eastAsia="Times New Roman" w:hAnsi="Gadugi" w:cstheme="minorHAnsi"/>
          <w:bCs/>
          <w:sz w:val="22"/>
          <w:lang w:val="en-GB" w:eastAsia="ja-JP" w:bidi="ar-SA"/>
        </w:rPr>
        <w:t xml:space="preserve"> to reach 100% pass.</w:t>
      </w:r>
      <w:r w:rsidR="001041E6" w:rsidRPr="00E410B4">
        <w:rPr>
          <w:rFonts w:ascii="Gadugi" w:eastAsia="Times New Roman" w:hAnsi="Gadugi" w:cstheme="minorHAnsi"/>
          <w:bCs/>
          <w:sz w:val="22"/>
          <w:lang w:val="en-GB" w:eastAsia="ja-JP" w:bidi="ar-SA"/>
        </w:rPr>
        <w:t xml:space="preserve"> Some questions require more than one answer.</w:t>
      </w:r>
    </w:p>
    <w:p w14:paraId="0AB00B8B" w14:textId="577A7599" w:rsidR="00B62C9E" w:rsidRPr="006F34EF" w:rsidRDefault="00B62C9E" w:rsidP="006F34EF">
      <w:pPr>
        <w:spacing w:after="0" w:line="240" w:lineRule="auto"/>
        <w:jc w:val="both"/>
        <w:rPr>
          <w:rFonts w:ascii="Gadugi" w:hAnsi="Gadugi"/>
          <w:b/>
          <w:bCs/>
          <w:sz w:val="22"/>
          <w:lang w:bidi="ar-SA"/>
        </w:rPr>
      </w:pPr>
      <w:bookmarkStart w:id="33" w:name="_Hlk76043159"/>
      <w:r w:rsidRPr="006F34EF">
        <w:rPr>
          <w:rFonts w:ascii="Gadugi" w:hAnsi="Gadugi"/>
          <w:sz w:val="22"/>
          <w:lang w:bidi="ar-SA"/>
        </w:rPr>
        <w:t>Q</w:t>
      </w:r>
      <w:r w:rsidR="006F34EF" w:rsidRPr="006F34EF">
        <w:rPr>
          <w:rFonts w:ascii="Gadugi" w:hAnsi="Gadugi"/>
          <w:sz w:val="22"/>
          <w:lang w:bidi="ar-SA"/>
        </w:rPr>
        <w:t>1 -</w:t>
      </w:r>
      <w:r w:rsidR="006F34EF">
        <w:rPr>
          <w:rFonts w:ascii="Gadugi" w:hAnsi="Gadugi"/>
          <w:b/>
          <w:bCs/>
          <w:sz w:val="22"/>
          <w:lang w:bidi="ar-SA"/>
        </w:rPr>
        <w:t xml:space="preserve"> </w:t>
      </w:r>
      <w:r w:rsidRPr="00B62C9E">
        <w:rPr>
          <w:rFonts w:ascii="Gadugi" w:hAnsi="Gadugi"/>
          <w:sz w:val="22"/>
          <w:lang w:bidi="ar-SA"/>
        </w:rPr>
        <w:t xml:space="preserve">What is the flipped classroom? </w:t>
      </w:r>
      <w:bookmarkEnd w:id="33"/>
      <w:r w:rsidRPr="00B62C9E">
        <w:rPr>
          <w:rFonts w:ascii="Gadugi" w:hAnsi="Gadugi"/>
          <w:sz w:val="22"/>
          <w:lang w:bidi="ar-SA"/>
        </w:rPr>
        <w:t>(Choose 1 answer)</w:t>
      </w:r>
    </w:p>
    <w:p w14:paraId="010418AB" w14:textId="64715BFB" w:rsidR="00B62C9E" w:rsidRPr="006F34EF" w:rsidRDefault="00B62C9E" w:rsidP="0034565A">
      <w:pPr>
        <w:pStyle w:val="ListParagraph"/>
        <w:numPr>
          <w:ilvl w:val="0"/>
          <w:numId w:val="13"/>
        </w:numPr>
        <w:spacing w:after="0" w:line="240" w:lineRule="auto"/>
        <w:jc w:val="both"/>
        <w:rPr>
          <w:rFonts w:ascii="Gadugi" w:hAnsi="Gadugi"/>
          <w:sz w:val="22"/>
          <w:lang w:bidi="ar-SA"/>
        </w:rPr>
      </w:pPr>
      <w:r w:rsidRPr="006F34EF">
        <w:rPr>
          <w:rFonts w:ascii="Gadugi" w:hAnsi="Gadugi"/>
          <w:sz w:val="22"/>
          <w:lang w:bidi="ar-SA"/>
        </w:rPr>
        <w:t>Students find some materials for the lesson at home and bring them to the lesson.</w:t>
      </w:r>
    </w:p>
    <w:p w14:paraId="6D8FE0F9" w14:textId="77E2E424" w:rsidR="006F34EF" w:rsidRPr="006F34EF" w:rsidRDefault="00B62C9E" w:rsidP="0034565A">
      <w:pPr>
        <w:pStyle w:val="ListParagraph"/>
        <w:numPr>
          <w:ilvl w:val="0"/>
          <w:numId w:val="13"/>
        </w:numPr>
        <w:spacing w:after="0" w:line="240" w:lineRule="auto"/>
        <w:jc w:val="both"/>
        <w:rPr>
          <w:rFonts w:ascii="Gadugi" w:hAnsi="Gadugi"/>
          <w:sz w:val="22"/>
          <w:lang w:bidi="ar-SA"/>
        </w:rPr>
      </w:pPr>
      <w:r w:rsidRPr="006F34EF">
        <w:rPr>
          <w:rFonts w:ascii="Gadugi" w:hAnsi="Gadugi"/>
          <w:sz w:val="22"/>
          <w:lang w:bidi="ar-SA"/>
        </w:rPr>
        <w:t>Students study learning materials before the lesson so they can apply and discuss the knowledge and skills in the lesson.</w:t>
      </w:r>
    </w:p>
    <w:p w14:paraId="4994A73A" w14:textId="49D6AF62" w:rsidR="006F34EF" w:rsidRDefault="00B62C9E" w:rsidP="0034565A">
      <w:pPr>
        <w:pStyle w:val="ListParagraph"/>
        <w:numPr>
          <w:ilvl w:val="0"/>
          <w:numId w:val="13"/>
        </w:numPr>
        <w:spacing w:after="0" w:line="240" w:lineRule="auto"/>
        <w:jc w:val="both"/>
        <w:rPr>
          <w:rFonts w:ascii="Gadugi" w:hAnsi="Gadugi"/>
          <w:sz w:val="22"/>
          <w:lang w:bidi="ar-SA"/>
        </w:rPr>
      </w:pPr>
      <w:r w:rsidRPr="006F34EF">
        <w:rPr>
          <w:rFonts w:ascii="Gadugi" w:hAnsi="Gadugi"/>
          <w:sz w:val="22"/>
          <w:lang w:bidi="ar-SA"/>
        </w:rPr>
        <w:t>Students tell the teacher what they want to learn.</w:t>
      </w:r>
      <w:r w:rsidR="001C3AC6" w:rsidRPr="001C3AC6">
        <w:rPr>
          <w:noProof/>
        </w:rPr>
        <w:t xml:space="preserve"> </w:t>
      </w:r>
    </w:p>
    <w:p w14:paraId="690263FD" w14:textId="77777777" w:rsidR="000D13F0" w:rsidRPr="000D13F0" w:rsidRDefault="000D13F0" w:rsidP="000D13F0">
      <w:pPr>
        <w:pStyle w:val="ListParagraph"/>
        <w:spacing w:after="0" w:line="240" w:lineRule="auto"/>
        <w:jc w:val="both"/>
        <w:rPr>
          <w:rFonts w:ascii="Gadugi" w:hAnsi="Gadugi"/>
          <w:sz w:val="22"/>
          <w:lang w:bidi="ar-SA"/>
        </w:rPr>
      </w:pPr>
    </w:p>
    <w:p w14:paraId="23CA4898" w14:textId="3E576BE1" w:rsidR="00B62C9E" w:rsidRPr="006F34EF" w:rsidRDefault="00B62C9E" w:rsidP="006F34EF">
      <w:pPr>
        <w:spacing w:after="0" w:line="240" w:lineRule="auto"/>
        <w:jc w:val="both"/>
        <w:rPr>
          <w:rFonts w:ascii="Gadugi" w:hAnsi="Gadugi"/>
          <w:b/>
          <w:bCs/>
          <w:sz w:val="22"/>
          <w:lang w:bidi="ar-SA"/>
        </w:rPr>
      </w:pPr>
      <w:bookmarkStart w:id="34" w:name="_Hlk76043209"/>
      <w:r w:rsidRPr="006F34EF">
        <w:rPr>
          <w:rFonts w:ascii="Gadugi" w:hAnsi="Gadugi"/>
          <w:sz w:val="22"/>
          <w:lang w:bidi="ar-SA"/>
        </w:rPr>
        <w:t>Q</w:t>
      </w:r>
      <w:r w:rsidR="006F34EF" w:rsidRPr="006F34EF">
        <w:rPr>
          <w:rFonts w:ascii="Gadugi" w:hAnsi="Gadugi"/>
          <w:sz w:val="22"/>
          <w:lang w:bidi="ar-SA"/>
        </w:rPr>
        <w:t xml:space="preserve">2 - </w:t>
      </w:r>
      <w:r w:rsidRPr="006F34EF">
        <w:rPr>
          <w:rFonts w:ascii="Gadugi" w:hAnsi="Gadugi"/>
          <w:sz w:val="22"/>
          <w:lang w:bidi="ar-SA"/>
        </w:rPr>
        <w:t>How does the</w:t>
      </w:r>
      <w:r w:rsidRPr="00B62C9E">
        <w:rPr>
          <w:rFonts w:ascii="Gadugi" w:hAnsi="Gadugi"/>
          <w:sz w:val="22"/>
          <w:lang w:bidi="ar-SA"/>
        </w:rPr>
        <w:t xml:space="preserve"> flipped classroom actively involve students in thei</w:t>
      </w:r>
      <w:r w:rsidR="000D13F0">
        <w:rPr>
          <w:rFonts w:ascii="Gadugi" w:hAnsi="Gadugi"/>
          <w:sz w:val="22"/>
          <w:lang w:bidi="ar-SA"/>
        </w:rPr>
        <w:t>r</w:t>
      </w:r>
      <w:r w:rsidRPr="00B62C9E">
        <w:rPr>
          <w:rFonts w:ascii="Gadugi" w:hAnsi="Gadugi"/>
          <w:sz w:val="22"/>
          <w:lang w:bidi="ar-SA"/>
        </w:rPr>
        <w:t xml:space="preserve"> learning? </w:t>
      </w:r>
      <w:bookmarkEnd w:id="34"/>
      <w:r w:rsidRPr="00B62C9E">
        <w:rPr>
          <w:rFonts w:ascii="Gadugi" w:hAnsi="Gadugi"/>
          <w:sz w:val="22"/>
          <w:lang w:bidi="ar-SA"/>
        </w:rPr>
        <w:t>(</w:t>
      </w:r>
      <w:r w:rsidR="002C150B" w:rsidRPr="00B62C9E">
        <w:rPr>
          <w:rFonts w:ascii="Gadugi" w:hAnsi="Gadugi"/>
          <w:sz w:val="22"/>
          <w:lang w:bidi="ar-SA"/>
        </w:rPr>
        <w:t>Choose</w:t>
      </w:r>
      <w:r w:rsidRPr="00B62C9E">
        <w:rPr>
          <w:rFonts w:ascii="Gadugi" w:hAnsi="Gadugi"/>
          <w:sz w:val="22"/>
          <w:lang w:bidi="ar-SA"/>
        </w:rPr>
        <w:t xml:space="preserve"> 3</w:t>
      </w:r>
      <w:r w:rsidR="00013461">
        <w:rPr>
          <w:rFonts w:ascii="Gadugi" w:hAnsi="Gadugi"/>
          <w:sz w:val="22"/>
          <w:lang w:bidi="ar-SA"/>
        </w:rPr>
        <w:t xml:space="preserve"> answers</w:t>
      </w:r>
      <w:r w:rsidRPr="00B62C9E">
        <w:rPr>
          <w:rFonts w:ascii="Gadugi" w:hAnsi="Gadugi"/>
          <w:sz w:val="22"/>
          <w:lang w:bidi="ar-SA"/>
        </w:rPr>
        <w:t>)</w:t>
      </w:r>
    </w:p>
    <w:p w14:paraId="68FB2077" w14:textId="748030BB" w:rsidR="00B62C9E" w:rsidRPr="006F34EF" w:rsidRDefault="00B62C9E" w:rsidP="0034565A">
      <w:pPr>
        <w:pStyle w:val="ListParagraph"/>
        <w:numPr>
          <w:ilvl w:val="0"/>
          <w:numId w:val="14"/>
        </w:numPr>
        <w:spacing w:after="0" w:line="240" w:lineRule="auto"/>
        <w:jc w:val="both"/>
        <w:rPr>
          <w:rFonts w:ascii="Gadugi" w:hAnsi="Gadugi"/>
          <w:sz w:val="22"/>
          <w:lang w:bidi="ar-SA"/>
        </w:rPr>
      </w:pPr>
      <w:r w:rsidRPr="006F34EF">
        <w:rPr>
          <w:rFonts w:ascii="Gadugi" w:hAnsi="Gadugi"/>
          <w:sz w:val="22"/>
          <w:lang w:bidi="ar-SA"/>
        </w:rPr>
        <w:t>Students participate in discussion and activities applying knowledge and skills in the lesson.</w:t>
      </w:r>
    </w:p>
    <w:p w14:paraId="3A53D0AC" w14:textId="2EBAD838" w:rsidR="00B62C9E" w:rsidRPr="006F34EF" w:rsidRDefault="00B62C9E" w:rsidP="0034565A">
      <w:pPr>
        <w:pStyle w:val="ListParagraph"/>
        <w:numPr>
          <w:ilvl w:val="0"/>
          <w:numId w:val="14"/>
        </w:numPr>
        <w:spacing w:after="0" w:line="240" w:lineRule="auto"/>
        <w:jc w:val="both"/>
        <w:rPr>
          <w:rFonts w:ascii="Gadugi" w:hAnsi="Gadugi"/>
          <w:sz w:val="22"/>
          <w:lang w:bidi="ar-SA"/>
        </w:rPr>
      </w:pPr>
      <w:r w:rsidRPr="006F34EF">
        <w:rPr>
          <w:rFonts w:ascii="Gadugi" w:hAnsi="Gadugi"/>
          <w:sz w:val="22"/>
          <w:lang w:bidi="ar-SA"/>
        </w:rPr>
        <w:t>Students choose the learning activities they want to complete.</w:t>
      </w:r>
    </w:p>
    <w:p w14:paraId="101D3361" w14:textId="0716C4A3" w:rsidR="00B62C9E" w:rsidRPr="006F34EF" w:rsidRDefault="00B62C9E" w:rsidP="0034565A">
      <w:pPr>
        <w:pStyle w:val="ListParagraph"/>
        <w:numPr>
          <w:ilvl w:val="0"/>
          <w:numId w:val="14"/>
        </w:numPr>
        <w:spacing w:after="0" w:line="240" w:lineRule="auto"/>
        <w:jc w:val="both"/>
        <w:rPr>
          <w:rFonts w:ascii="Gadugi" w:hAnsi="Gadugi"/>
          <w:sz w:val="22"/>
          <w:lang w:bidi="ar-SA"/>
        </w:rPr>
      </w:pPr>
      <w:r w:rsidRPr="006F34EF">
        <w:rPr>
          <w:rFonts w:ascii="Gadugi" w:hAnsi="Gadugi"/>
          <w:sz w:val="22"/>
          <w:lang w:bidi="ar-SA"/>
        </w:rPr>
        <w:t>Students take it in turns to teach the class.</w:t>
      </w:r>
    </w:p>
    <w:p w14:paraId="432142CA" w14:textId="6948E9DA" w:rsidR="00B62C9E" w:rsidRPr="006F34EF" w:rsidRDefault="00B62C9E" w:rsidP="0034565A">
      <w:pPr>
        <w:pStyle w:val="ListParagraph"/>
        <w:numPr>
          <w:ilvl w:val="0"/>
          <w:numId w:val="14"/>
        </w:numPr>
        <w:spacing w:after="0" w:line="240" w:lineRule="auto"/>
        <w:jc w:val="both"/>
        <w:rPr>
          <w:rFonts w:ascii="Gadugi" w:hAnsi="Gadugi"/>
          <w:sz w:val="22"/>
          <w:lang w:bidi="ar-SA"/>
        </w:rPr>
      </w:pPr>
      <w:r w:rsidRPr="006F34EF">
        <w:rPr>
          <w:rFonts w:ascii="Gadugi" w:hAnsi="Gadugi"/>
          <w:sz w:val="22"/>
          <w:lang w:bidi="ar-SA"/>
        </w:rPr>
        <w:t>Students take responsibility and ownership of their learning before the lesson.</w:t>
      </w:r>
    </w:p>
    <w:p w14:paraId="5FA982F7" w14:textId="082A685D" w:rsidR="00B62C9E" w:rsidRPr="006F34EF" w:rsidRDefault="00B62C9E" w:rsidP="0034565A">
      <w:pPr>
        <w:pStyle w:val="ListParagraph"/>
        <w:numPr>
          <w:ilvl w:val="0"/>
          <w:numId w:val="14"/>
        </w:numPr>
        <w:spacing w:after="0" w:line="240" w:lineRule="auto"/>
        <w:jc w:val="both"/>
        <w:rPr>
          <w:rFonts w:ascii="Gadugi" w:hAnsi="Gadugi"/>
          <w:sz w:val="22"/>
          <w:lang w:bidi="ar-SA"/>
        </w:rPr>
      </w:pPr>
      <w:r w:rsidRPr="006F34EF">
        <w:rPr>
          <w:rFonts w:ascii="Gadugi" w:hAnsi="Gadugi"/>
          <w:sz w:val="22"/>
          <w:lang w:bidi="ar-SA"/>
        </w:rPr>
        <w:t>The teacher talks to each student during the lesson.</w:t>
      </w:r>
    </w:p>
    <w:p w14:paraId="259465E1" w14:textId="33FBD298" w:rsidR="00B62C9E" w:rsidRPr="006F34EF" w:rsidRDefault="00B62C9E" w:rsidP="0034565A">
      <w:pPr>
        <w:pStyle w:val="ListParagraph"/>
        <w:numPr>
          <w:ilvl w:val="0"/>
          <w:numId w:val="14"/>
        </w:numPr>
        <w:spacing w:after="0" w:line="240" w:lineRule="auto"/>
        <w:jc w:val="both"/>
        <w:rPr>
          <w:rFonts w:ascii="Gadugi" w:hAnsi="Gadugi"/>
          <w:sz w:val="22"/>
          <w:lang w:bidi="ar-SA"/>
        </w:rPr>
      </w:pPr>
      <w:r w:rsidRPr="006F34EF">
        <w:rPr>
          <w:rFonts w:ascii="Gadugi" w:hAnsi="Gadugi"/>
          <w:sz w:val="22"/>
          <w:lang w:bidi="ar-SA"/>
        </w:rPr>
        <w:t>After the lesson students reflect on what they have learnt and use the knowledge or skills.</w:t>
      </w:r>
    </w:p>
    <w:p w14:paraId="3E88AA8D" w14:textId="77777777" w:rsidR="006F34EF" w:rsidRPr="00B62C9E" w:rsidRDefault="006F34EF" w:rsidP="006F34EF">
      <w:pPr>
        <w:spacing w:after="0" w:line="240" w:lineRule="auto"/>
        <w:jc w:val="both"/>
        <w:rPr>
          <w:rFonts w:ascii="Gadugi" w:hAnsi="Gadugi"/>
          <w:b/>
          <w:bCs/>
          <w:sz w:val="22"/>
          <w:lang w:bidi="ar-SA"/>
        </w:rPr>
      </w:pPr>
    </w:p>
    <w:p w14:paraId="5393F670" w14:textId="3921F84E" w:rsidR="00B62C9E" w:rsidRPr="006F34EF" w:rsidRDefault="00B62C9E" w:rsidP="000D13F0">
      <w:pPr>
        <w:spacing w:after="0" w:line="240" w:lineRule="auto"/>
        <w:jc w:val="both"/>
        <w:rPr>
          <w:rFonts w:ascii="Gadugi" w:hAnsi="Gadugi"/>
          <w:b/>
          <w:bCs/>
          <w:sz w:val="22"/>
          <w:lang w:bidi="ar-SA"/>
        </w:rPr>
      </w:pPr>
      <w:r w:rsidRPr="000D13F0">
        <w:rPr>
          <w:rFonts w:ascii="Gadugi" w:hAnsi="Gadugi"/>
          <w:sz w:val="22"/>
          <w:lang w:bidi="ar-SA"/>
        </w:rPr>
        <w:t>Q</w:t>
      </w:r>
      <w:r w:rsidR="006F34EF" w:rsidRPr="000D13F0">
        <w:rPr>
          <w:rFonts w:ascii="Gadugi" w:hAnsi="Gadugi"/>
          <w:sz w:val="22"/>
          <w:lang w:bidi="ar-SA"/>
        </w:rPr>
        <w:t xml:space="preserve">3 - </w:t>
      </w:r>
      <w:r w:rsidRPr="000D13F0">
        <w:rPr>
          <w:rFonts w:ascii="Gadugi" w:hAnsi="Gadugi"/>
          <w:sz w:val="22"/>
          <w:lang w:bidi="ar-SA"/>
        </w:rPr>
        <w:t>What is inquiry</w:t>
      </w:r>
      <w:r w:rsidR="00013461">
        <w:rPr>
          <w:rFonts w:ascii="Gadugi" w:hAnsi="Gadugi"/>
          <w:sz w:val="22"/>
          <w:lang w:bidi="ar-SA"/>
        </w:rPr>
        <w:t>-</w:t>
      </w:r>
      <w:r w:rsidRPr="00B62C9E">
        <w:rPr>
          <w:rFonts w:ascii="Gadugi" w:hAnsi="Gadugi"/>
          <w:sz w:val="22"/>
          <w:lang w:bidi="ar-SA"/>
        </w:rPr>
        <w:t>based learning? (</w:t>
      </w:r>
      <w:r w:rsidR="002C150B" w:rsidRPr="00B62C9E">
        <w:rPr>
          <w:rFonts w:ascii="Gadugi" w:hAnsi="Gadugi"/>
          <w:sz w:val="22"/>
          <w:lang w:bidi="ar-SA"/>
        </w:rPr>
        <w:t>Choose</w:t>
      </w:r>
      <w:r w:rsidRPr="00B62C9E">
        <w:rPr>
          <w:rFonts w:ascii="Gadugi" w:hAnsi="Gadugi"/>
          <w:sz w:val="22"/>
          <w:lang w:bidi="ar-SA"/>
        </w:rPr>
        <w:t xml:space="preserve"> 1</w:t>
      </w:r>
      <w:r w:rsidR="00013461">
        <w:rPr>
          <w:rFonts w:ascii="Gadugi" w:hAnsi="Gadugi"/>
          <w:sz w:val="22"/>
          <w:lang w:bidi="ar-SA"/>
        </w:rPr>
        <w:t xml:space="preserve"> answer</w:t>
      </w:r>
      <w:r w:rsidRPr="00B62C9E">
        <w:rPr>
          <w:rFonts w:ascii="Gadugi" w:hAnsi="Gadugi"/>
          <w:sz w:val="22"/>
          <w:lang w:bidi="ar-SA"/>
        </w:rPr>
        <w:t>)</w:t>
      </w:r>
    </w:p>
    <w:p w14:paraId="43C329CC" w14:textId="46105115" w:rsidR="00B62C9E" w:rsidRPr="000D13F0" w:rsidRDefault="00B62C9E" w:rsidP="0034565A">
      <w:pPr>
        <w:pStyle w:val="ListParagraph"/>
        <w:numPr>
          <w:ilvl w:val="0"/>
          <w:numId w:val="15"/>
        </w:numPr>
        <w:spacing w:after="0" w:line="240" w:lineRule="auto"/>
        <w:jc w:val="both"/>
        <w:rPr>
          <w:rFonts w:ascii="Gadugi" w:hAnsi="Gadugi"/>
          <w:sz w:val="22"/>
          <w:lang w:bidi="ar-SA"/>
        </w:rPr>
      </w:pPr>
      <w:r w:rsidRPr="000D13F0">
        <w:rPr>
          <w:rFonts w:ascii="Gadugi" w:hAnsi="Gadugi"/>
          <w:sz w:val="22"/>
          <w:lang w:bidi="ar-SA"/>
        </w:rPr>
        <w:t>Students answer questions set by the teacher by researching.</w:t>
      </w:r>
    </w:p>
    <w:p w14:paraId="4C424CFC" w14:textId="1563887A" w:rsidR="00B62C9E" w:rsidRPr="000D13F0" w:rsidRDefault="00B62C9E" w:rsidP="0034565A">
      <w:pPr>
        <w:pStyle w:val="ListParagraph"/>
        <w:numPr>
          <w:ilvl w:val="0"/>
          <w:numId w:val="15"/>
        </w:numPr>
        <w:spacing w:after="0" w:line="240" w:lineRule="auto"/>
        <w:jc w:val="both"/>
        <w:rPr>
          <w:rFonts w:ascii="Gadugi" w:hAnsi="Gadugi"/>
          <w:sz w:val="22"/>
          <w:lang w:bidi="ar-SA"/>
        </w:rPr>
      </w:pPr>
      <w:r w:rsidRPr="000D13F0">
        <w:rPr>
          <w:rFonts w:ascii="Gadugi" w:hAnsi="Gadugi"/>
          <w:sz w:val="22"/>
          <w:lang w:bidi="ar-SA"/>
        </w:rPr>
        <w:t>Students ask questions which the teacher answers.</w:t>
      </w:r>
    </w:p>
    <w:p w14:paraId="051626BA" w14:textId="70936B0B" w:rsidR="00B62C9E" w:rsidRDefault="00B62C9E" w:rsidP="0034565A">
      <w:pPr>
        <w:pStyle w:val="ListParagraph"/>
        <w:numPr>
          <w:ilvl w:val="0"/>
          <w:numId w:val="15"/>
        </w:numPr>
        <w:spacing w:after="0" w:line="240" w:lineRule="auto"/>
        <w:jc w:val="both"/>
        <w:rPr>
          <w:rFonts w:ascii="Gadugi" w:hAnsi="Gadugi"/>
          <w:sz w:val="22"/>
          <w:lang w:bidi="ar-SA"/>
        </w:rPr>
      </w:pPr>
      <w:r w:rsidRPr="000D13F0">
        <w:rPr>
          <w:rFonts w:ascii="Gadugi" w:hAnsi="Gadugi"/>
          <w:sz w:val="22"/>
          <w:lang w:bidi="ar-SA"/>
        </w:rPr>
        <w:t xml:space="preserve">Students work together to find out information about a topic. They choose specific questions or aspects of the topic to find out about. </w:t>
      </w:r>
    </w:p>
    <w:p w14:paraId="627E7397" w14:textId="77777777" w:rsidR="000D13F0" w:rsidRPr="000D13F0" w:rsidRDefault="000D13F0" w:rsidP="000D13F0">
      <w:pPr>
        <w:pStyle w:val="ListParagraph"/>
        <w:spacing w:after="0" w:line="240" w:lineRule="auto"/>
        <w:jc w:val="both"/>
        <w:rPr>
          <w:rFonts w:ascii="Gadugi" w:hAnsi="Gadugi"/>
          <w:sz w:val="22"/>
          <w:lang w:bidi="ar-SA"/>
        </w:rPr>
      </w:pPr>
    </w:p>
    <w:p w14:paraId="52A586DD" w14:textId="7D486674" w:rsidR="00B62C9E" w:rsidRPr="000D13F0" w:rsidRDefault="00B62C9E" w:rsidP="000D13F0">
      <w:pPr>
        <w:spacing w:after="0" w:line="240" w:lineRule="auto"/>
        <w:jc w:val="both"/>
        <w:rPr>
          <w:rFonts w:ascii="Gadugi" w:hAnsi="Gadugi"/>
          <w:sz w:val="22"/>
          <w:lang w:bidi="ar-SA"/>
        </w:rPr>
      </w:pPr>
      <w:bookmarkStart w:id="35" w:name="_Hlk49953070"/>
      <w:r w:rsidRPr="000D13F0">
        <w:rPr>
          <w:rFonts w:ascii="Gadugi" w:hAnsi="Gadugi"/>
          <w:sz w:val="22"/>
          <w:lang w:bidi="ar-SA"/>
        </w:rPr>
        <w:t>Q</w:t>
      </w:r>
      <w:r w:rsidR="000D13F0" w:rsidRPr="000D13F0">
        <w:rPr>
          <w:rFonts w:ascii="Gadugi" w:hAnsi="Gadugi"/>
          <w:sz w:val="22"/>
          <w:lang w:bidi="ar-SA"/>
        </w:rPr>
        <w:t xml:space="preserve">4 - </w:t>
      </w:r>
      <w:r w:rsidRPr="000D13F0">
        <w:rPr>
          <w:rFonts w:ascii="Gadugi" w:hAnsi="Gadugi"/>
          <w:sz w:val="22"/>
          <w:lang w:bidi="ar-SA"/>
        </w:rPr>
        <w:t>What is problem</w:t>
      </w:r>
      <w:r w:rsidR="00E410B4" w:rsidRPr="000D13F0">
        <w:rPr>
          <w:rFonts w:ascii="Gadugi" w:hAnsi="Gadugi"/>
          <w:sz w:val="22"/>
          <w:lang w:bidi="ar-SA"/>
        </w:rPr>
        <w:t>-</w:t>
      </w:r>
      <w:r w:rsidRPr="000D13F0">
        <w:rPr>
          <w:rFonts w:ascii="Gadugi" w:hAnsi="Gadugi"/>
          <w:sz w:val="22"/>
          <w:lang w:bidi="ar-SA"/>
        </w:rPr>
        <w:t>based learning? (</w:t>
      </w:r>
      <w:r w:rsidR="002C150B" w:rsidRPr="000D13F0">
        <w:rPr>
          <w:rFonts w:ascii="Gadugi" w:hAnsi="Gadugi"/>
          <w:sz w:val="22"/>
          <w:lang w:bidi="ar-SA"/>
        </w:rPr>
        <w:t>Choose</w:t>
      </w:r>
      <w:r w:rsidRPr="000D13F0">
        <w:rPr>
          <w:rFonts w:ascii="Gadugi" w:hAnsi="Gadugi"/>
          <w:sz w:val="22"/>
          <w:lang w:bidi="ar-SA"/>
        </w:rPr>
        <w:t xml:space="preserve"> 1</w:t>
      </w:r>
      <w:r w:rsidR="00013461" w:rsidRPr="000D13F0">
        <w:rPr>
          <w:rFonts w:ascii="Gadugi" w:hAnsi="Gadugi"/>
          <w:sz w:val="22"/>
          <w:lang w:bidi="ar-SA"/>
        </w:rPr>
        <w:t xml:space="preserve"> answer</w:t>
      </w:r>
      <w:r w:rsidRPr="000D13F0">
        <w:rPr>
          <w:rFonts w:ascii="Gadugi" w:hAnsi="Gadugi"/>
          <w:sz w:val="22"/>
          <w:lang w:bidi="ar-SA"/>
        </w:rPr>
        <w:t>)</w:t>
      </w:r>
    </w:p>
    <w:p w14:paraId="63475F74" w14:textId="310B983F" w:rsidR="00B62C9E" w:rsidRPr="000D13F0" w:rsidRDefault="00B62C9E" w:rsidP="0034565A">
      <w:pPr>
        <w:pStyle w:val="ListParagraph"/>
        <w:numPr>
          <w:ilvl w:val="0"/>
          <w:numId w:val="16"/>
        </w:numPr>
        <w:spacing w:after="0" w:line="240" w:lineRule="auto"/>
        <w:jc w:val="both"/>
        <w:rPr>
          <w:rFonts w:ascii="Gadugi" w:hAnsi="Gadugi"/>
          <w:sz w:val="22"/>
          <w:lang w:bidi="ar-SA"/>
        </w:rPr>
      </w:pPr>
      <w:r w:rsidRPr="000D13F0">
        <w:rPr>
          <w:rFonts w:ascii="Gadugi" w:hAnsi="Gadugi"/>
          <w:sz w:val="22"/>
          <w:lang w:bidi="ar-SA"/>
        </w:rPr>
        <w:t>Students answer short problem</w:t>
      </w:r>
      <w:r w:rsidR="00013461" w:rsidRPr="000D13F0">
        <w:rPr>
          <w:rFonts w:ascii="Gadugi" w:hAnsi="Gadugi"/>
          <w:sz w:val="22"/>
          <w:lang w:bidi="ar-SA"/>
        </w:rPr>
        <w:t>-</w:t>
      </w:r>
      <w:r w:rsidRPr="000D13F0">
        <w:rPr>
          <w:rFonts w:ascii="Gadugi" w:hAnsi="Gadugi"/>
          <w:sz w:val="22"/>
          <w:lang w:bidi="ar-SA"/>
        </w:rPr>
        <w:t>solving questions from a textbook or worksheet.</w:t>
      </w:r>
    </w:p>
    <w:p w14:paraId="7A66AEF6" w14:textId="68FA02A7" w:rsidR="00B62C9E" w:rsidRPr="000D13F0" w:rsidRDefault="00B62C9E" w:rsidP="0034565A">
      <w:pPr>
        <w:pStyle w:val="ListParagraph"/>
        <w:numPr>
          <w:ilvl w:val="0"/>
          <w:numId w:val="16"/>
        </w:numPr>
        <w:spacing w:after="0" w:line="240" w:lineRule="auto"/>
        <w:jc w:val="both"/>
        <w:rPr>
          <w:rFonts w:ascii="Gadugi" w:hAnsi="Gadugi"/>
          <w:sz w:val="22"/>
          <w:lang w:bidi="ar-SA"/>
        </w:rPr>
      </w:pPr>
      <w:r w:rsidRPr="000D13F0">
        <w:rPr>
          <w:rFonts w:ascii="Gadugi" w:hAnsi="Gadugi"/>
          <w:sz w:val="22"/>
          <w:lang w:bidi="ar-SA"/>
        </w:rPr>
        <w:t>Students practice how to solve problem</w:t>
      </w:r>
      <w:r w:rsidR="00E410B4" w:rsidRPr="000D13F0">
        <w:rPr>
          <w:rFonts w:ascii="Gadugi" w:hAnsi="Gadugi"/>
          <w:sz w:val="22"/>
          <w:lang w:bidi="ar-SA"/>
        </w:rPr>
        <w:t>-</w:t>
      </w:r>
      <w:r w:rsidRPr="000D13F0">
        <w:rPr>
          <w:rFonts w:ascii="Gadugi" w:hAnsi="Gadugi"/>
          <w:sz w:val="22"/>
          <w:lang w:bidi="ar-SA"/>
        </w:rPr>
        <w:t>based questions using only the method the teacher has shown them.</w:t>
      </w:r>
    </w:p>
    <w:p w14:paraId="6FBF7EBE" w14:textId="2F7AB8BD" w:rsidR="00B62C9E" w:rsidRDefault="00B62C9E" w:rsidP="0034565A">
      <w:pPr>
        <w:pStyle w:val="ListParagraph"/>
        <w:numPr>
          <w:ilvl w:val="0"/>
          <w:numId w:val="16"/>
        </w:numPr>
        <w:spacing w:after="0" w:line="240" w:lineRule="auto"/>
        <w:jc w:val="both"/>
        <w:rPr>
          <w:rFonts w:ascii="Gadugi" w:hAnsi="Gadugi"/>
          <w:sz w:val="22"/>
          <w:lang w:bidi="ar-SA"/>
        </w:rPr>
      </w:pPr>
      <w:r w:rsidRPr="000D13F0">
        <w:rPr>
          <w:rFonts w:ascii="Gadugi" w:hAnsi="Gadugi"/>
          <w:sz w:val="22"/>
          <w:lang w:bidi="ar-SA"/>
        </w:rPr>
        <w:t>Students work together to solve a problem often from real life. They must research and evaluate possible solutions and then present how they solved the problem.</w:t>
      </w:r>
    </w:p>
    <w:p w14:paraId="120E0866" w14:textId="77777777" w:rsidR="000D13F0" w:rsidRPr="000D13F0" w:rsidRDefault="000D13F0" w:rsidP="000D13F0">
      <w:pPr>
        <w:pStyle w:val="ListParagraph"/>
        <w:spacing w:after="0" w:line="240" w:lineRule="auto"/>
        <w:jc w:val="both"/>
        <w:rPr>
          <w:rFonts w:ascii="Gadugi" w:hAnsi="Gadugi"/>
          <w:sz w:val="22"/>
          <w:lang w:bidi="ar-SA"/>
        </w:rPr>
      </w:pPr>
    </w:p>
    <w:bookmarkEnd w:id="35"/>
    <w:p w14:paraId="4E977A9E" w14:textId="70F50216" w:rsidR="00B62C9E" w:rsidRPr="000D13F0" w:rsidRDefault="00B62C9E" w:rsidP="000D13F0">
      <w:pPr>
        <w:spacing w:after="0" w:line="240" w:lineRule="auto"/>
        <w:jc w:val="both"/>
        <w:rPr>
          <w:rFonts w:ascii="Gadugi" w:hAnsi="Gadugi"/>
          <w:sz w:val="22"/>
          <w:lang w:bidi="ar-SA"/>
        </w:rPr>
      </w:pPr>
      <w:r w:rsidRPr="000D13F0">
        <w:rPr>
          <w:rFonts w:ascii="Gadugi" w:hAnsi="Gadugi"/>
          <w:sz w:val="22"/>
          <w:lang w:bidi="ar-SA"/>
        </w:rPr>
        <w:t>Q</w:t>
      </w:r>
      <w:r w:rsidR="000D13F0" w:rsidRPr="000D13F0">
        <w:rPr>
          <w:rFonts w:ascii="Gadugi" w:hAnsi="Gadugi"/>
          <w:sz w:val="22"/>
          <w:lang w:bidi="ar-SA"/>
        </w:rPr>
        <w:t xml:space="preserve">5 </w:t>
      </w:r>
      <w:r w:rsidR="000D13F0">
        <w:rPr>
          <w:rFonts w:ascii="Gadugi" w:hAnsi="Gadugi"/>
          <w:sz w:val="22"/>
          <w:lang w:bidi="ar-SA"/>
        </w:rPr>
        <w:t xml:space="preserve">- </w:t>
      </w:r>
      <w:r w:rsidRPr="000D13F0">
        <w:rPr>
          <w:rFonts w:ascii="Gadugi" w:hAnsi="Gadugi"/>
          <w:sz w:val="22"/>
          <w:lang w:bidi="ar-SA"/>
        </w:rPr>
        <w:t>Which are features of both inquiry and problem</w:t>
      </w:r>
      <w:r w:rsidR="00E410B4" w:rsidRPr="000D13F0">
        <w:rPr>
          <w:rFonts w:ascii="Gadugi" w:hAnsi="Gadugi"/>
          <w:sz w:val="22"/>
          <w:lang w:bidi="ar-SA"/>
        </w:rPr>
        <w:t>-</w:t>
      </w:r>
      <w:r w:rsidRPr="000D13F0">
        <w:rPr>
          <w:rFonts w:ascii="Gadugi" w:hAnsi="Gadugi"/>
          <w:sz w:val="22"/>
          <w:lang w:bidi="ar-SA"/>
        </w:rPr>
        <w:t>based learning? (</w:t>
      </w:r>
      <w:r w:rsidR="002C150B" w:rsidRPr="000D13F0">
        <w:rPr>
          <w:rFonts w:ascii="Gadugi" w:hAnsi="Gadugi"/>
          <w:sz w:val="22"/>
          <w:lang w:bidi="ar-SA"/>
        </w:rPr>
        <w:t>Choose</w:t>
      </w:r>
      <w:r w:rsidRPr="000D13F0">
        <w:rPr>
          <w:rFonts w:ascii="Gadugi" w:hAnsi="Gadugi"/>
          <w:sz w:val="22"/>
          <w:lang w:bidi="ar-SA"/>
        </w:rPr>
        <w:t xml:space="preserve"> 4</w:t>
      </w:r>
      <w:r w:rsidR="00013461" w:rsidRPr="000D13F0">
        <w:rPr>
          <w:rFonts w:ascii="Gadugi" w:hAnsi="Gadugi"/>
          <w:sz w:val="22"/>
          <w:lang w:bidi="ar-SA"/>
        </w:rPr>
        <w:t xml:space="preserve"> answers</w:t>
      </w:r>
      <w:r w:rsidRPr="000D13F0">
        <w:rPr>
          <w:rFonts w:ascii="Gadugi" w:hAnsi="Gadugi"/>
          <w:sz w:val="22"/>
          <w:lang w:bidi="ar-SA"/>
        </w:rPr>
        <w:t>)</w:t>
      </w:r>
    </w:p>
    <w:p w14:paraId="74404100" w14:textId="5D323D0B" w:rsidR="00B62C9E" w:rsidRPr="000D13F0" w:rsidRDefault="00B62C9E" w:rsidP="0034565A">
      <w:pPr>
        <w:pStyle w:val="ListParagraph"/>
        <w:numPr>
          <w:ilvl w:val="0"/>
          <w:numId w:val="17"/>
        </w:numPr>
        <w:spacing w:after="0" w:line="240" w:lineRule="auto"/>
        <w:jc w:val="both"/>
        <w:rPr>
          <w:rFonts w:ascii="Gadugi" w:hAnsi="Gadugi"/>
          <w:sz w:val="22"/>
          <w:lang w:bidi="ar-SA"/>
        </w:rPr>
      </w:pPr>
      <w:r w:rsidRPr="000D13F0">
        <w:rPr>
          <w:rFonts w:ascii="Gadugi" w:hAnsi="Gadugi"/>
          <w:sz w:val="22"/>
          <w:lang w:bidi="ar-SA"/>
        </w:rPr>
        <w:t>Students need the teacher to give direction and explanations.</w:t>
      </w:r>
    </w:p>
    <w:p w14:paraId="113AF148" w14:textId="4DA8D47B" w:rsidR="00B62C9E" w:rsidRPr="000D13F0" w:rsidRDefault="00B62C9E" w:rsidP="0034565A">
      <w:pPr>
        <w:pStyle w:val="ListParagraph"/>
        <w:numPr>
          <w:ilvl w:val="0"/>
          <w:numId w:val="17"/>
        </w:numPr>
        <w:spacing w:after="0" w:line="240" w:lineRule="auto"/>
        <w:jc w:val="both"/>
        <w:rPr>
          <w:rFonts w:ascii="Gadugi" w:hAnsi="Gadugi"/>
          <w:sz w:val="22"/>
          <w:lang w:bidi="ar-SA"/>
        </w:rPr>
      </w:pPr>
      <w:r w:rsidRPr="000D13F0">
        <w:rPr>
          <w:rFonts w:ascii="Gadugi" w:hAnsi="Gadugi"/>
          <w:sz w:val="22"/>
          <w:lang w:bidi="ar-SA"/>
        </w:rPr>
        <w:t>Teacher’s role is a facilitator or guide.</w:t>
      </w:r>
    </w:p>
    <w:p w14:paraId="48812542" w14:textId="164C3B97" w:rsidR="00B62C9E" w:rsidRPr="000D13F0" w:rsidRDefault="00B62C9E" w:rsidP="0034565A">
      <w:pPr>
        <w:pStyle w:val="ListParagraph"/>
        <w:numPr>
          <w:ilvl w:val="0"/>
          <w:numId w:val="17"/>
        </w:numPr>
        <w:spacing w:after="0" w:line="240" w:lineRule="auto"/>
        <w:jc w:val="both"/>
        <w:rPr>
          <w:rFonts w:ascii="Gadugi" w:hAnsi="Gadugi"/>
          <w:sz w:val="22"/>
          <w:lang w:bidi="ar-SA"/>
        </w:rPr>
      </w:pPr>
      <w:r w:rsidRPr="000D13F0">
        <w:rPr>
          <w:rFonts w:ascii="Gadugi" w:hAnsi="Gadugi"/>
          <w:sz w:val="22"/>
          <w:lang w:bidi="ar-SA"/>
        </w:rPr>
        <w:t>Students involved in active learning (constructivism)</w:t>
      </w:r>
    </w:p>
    <w:p w14:paraId="32A6FFF0" w14:textId="1D1F8344" w:rsidR="00B62C9E" w:rsidRPr="000D13F0" w:rsidRDefault="00B62C9E" w:rsidP="0034565A">
      <w:pPr>
        <w:pStyle w:val="ListParagraph"/>
        <w:numPr>
          <w:ilvl w:val="0"/>
          <w:numId w:val="17"/>
        </w:numPr>
        <w:spacing w:after="0" w:line="240" w:lineRule="auto"/>
        <w:jc w:val="both"/>
        <w:rPr>
          <w:rFonts w:ascii="Gadugi" w:hAnsi="Gadugi"/>
          <w:sz w:val="22"/>
          <w:lang w:bidi="ar-SA"/>
        </w:rPr>
      </w:pPr>
      <w:r w:rsidRPr="000D13F0">
        <w:rPr>
          <w:rFonts w:ascii="Gadugi" w:hAnsi="Gadugi"/>
          <w:sz w:val="22"/>
          <w:lang w:bidi="ar-SA"/>
        </w:rPr>
        <w:t>Teacher’s role is an instructor.</w:t>
      </w:r>
    </w:p>
    <w:p w14:paraId="06E413C0" w14:textId="47162952" w:rsidR="00B62C9E" w:rsidRPr="000D13F0" w:rsidRDefault="00B62C9E" w:rsidP="0034565A">
      <w:pPr>
        <w:pStyle w:val="ListParagraph"/>
        <w:numPr>
          <w:ilvl w:val="0"/>
          <w:numId w:val="17"/>
        </w:numPr>
        <w:spacing w:after="0" w:line="240" w:lineRule="auto"/>
        <w:jc w:val="both"/>
        <w:rPr>
          <w:rFonts w:ascii="Gadugi" w:hAnsi="Gadugi"/>
          <w:sz w:val="22"/>
          <w:lang w:bidi="ar-SA"/>
        </w:rPr>
      </w:pPr>
      <w:r w:rsidRPr="000D13F0">
        <w:rPr>
          <w:rFonts w:ascii="Gadugi" w:hAnsi="Gadugi"/>
          <w:sz w:val="22"/>
          <w:lang w:bidi="ar-SA"/>
        </w:rPr>
        <w:t>Students must use critical thinking skills, communication, collaboration and creativity.</w:t>
      </w:r>
    </w:p>
    <w:p w14:paraId="1BC2041D" w14:textId="48450D96" w:rsidR="000D13F0" w:rsidRPr="000D13F0" w:rsidRDefault="00B62C9E" w:rsidP="0034565A">
      <w:pPr>
        <w:pStyle w:val="ListParagraph"/>
        <w:numPr>
          <w:ilvl w:val="0"/>
          <w:numId w:val="17"/>
        </w:numPr>
        <w:spacing w:after="0" w:line="240" w:lineRule="auto"/>
        <w:jc w:val="both"/>
        <w:rPr>
          <w:rFonts w:ascii="Gadugi" w:hAnsi="Gadugi"/>
          <w:sz w:val="22"/>
          <w:lang w:bidi="ar-SA"/>
        </w:rPr>
      </w:pPr>
      <w:r w:rsidRPr="000D13F0">
        <w:rPr>
          <w:rFonts w:ascii="Gadugi" w:hAnsi="Gadugi"/>
          <w:sz w:val="22"/>
          <w:lang w:bidi="ar-SA"/>
        </w:rPr>
        <w:t>Students are all doing the same thing.</w:t>
      </w:r>
    </w:p>
    <w:p w14:paraId="08544A31" w14:textId="12CF16DF" w:rsidR="00B62C9E" w:rsidRPr="000D13F0" w:rsidRDefault="00B62C9E" w:rsidP="0034565A">
      <w:pPr>
        <w:pStyle w:val="ListParagraph"/>
        <w:numPr>
          <w:ilvl w:val="0"/>
          <w:numId w:val="17"/>
        </w:numPr>
        <w:spacing w:after="0" w:line="240" w:lineRule="auto"/>
        <w:jc w:val="both"/>
        <w:rPr>
          <w:rFonts w:ascii="Gadugi" w:hAnsi="Gadugi"/>
          <w:sz w:val="22"/>
          <w:lang w:bidi="ar-SA"/>
        </w:rPr>
      </w:pPr>
      <w:r w:rsidRPr="000D13F0">
        <w:rPr>
          <w:rFonts w:ascii="Gadugi" w:hAnsi="Gadugi"/>
          <w:sz w:val="22"/>
          <w:lang w:bidi="ar-SA"/>
        </w:rPr>
        <w:t>Students must reflect and self</w:t>
      </w:r>
      <w:r w:rsidR="00013461" w:rsidRPr="000D13F0">
        <w:rPr>
          <w:rFonts w:ascii="Gadugi" w:hAnsi="Gadugi"/>
          <w:sz w:val="22"/>
          <w:lang w:bidi="ar-SA"/>
        </w:rPr>
        <w:t>-</w:t>
      </w:r>
      <w:r w:rsidRPr="000D13F0">
        <w:rPr>
          <w:rFonts w:ascii="Gadugi" w:hAnsi="Gadugi"/>
          <w:sz w:val="22"/>
          <w:lang w:bidi="ar-SA"/>
        </w:rPr>
        <w:t>evaluate progress – what do we need to do next or improve?</w:t>
      </w:r>
    </w:p>
    <w:p w14:paraId="25D8E2C3" w14:textId="77777777" w:rsidR="000D13F0" w:rsidRPr="00B62C9E" w:rsidRDefault="000D13F0" w:rsidP="000D13F0">
      <w:pPr>
        <w:spacing w:after="0" w:line="240" w:lineRule="auto"/>
        <w:jc w:val="both"/>
        <w:rPr>
          <w:rFonts w:ascii="Gadugi" w:hAnsi="Gadugi"/>
          <w:sz w:val="22"/>
          <w:lang w:bidi="ar-SA"/>
        </w:rPr>
      </w:pPr>
    </w:p>
    <w:p w14:paraId="0B2501D7" w14:textId="2920EBDB" w:rsidR="00B62C9E" w:rsidRPr="000D13F0" w:rsidRDefault="00B62C9E" w:rsidP="000D13F0">
      <w:pPr>
        <w:spacing w:after="0" w:line="240" w:lineRule="auto"/>
        <w:jc w:val="both"/>
        <w:rPr>
          <w:rFonts w:ascii="Gadugi" w:hAnsi="Gadugi"/>
          <w:sz w:val="22"/>
          <w:lang w:bidi="ar-SA"/>
        </w:rPr>
      </w:pPr>
      <w:r w:rsidRPr="000D13F0">
        <w:rPr>
          <w:rFonts w:ascii="Gadugi" w:hAnsi="Gadugi"/>
          <w:sz w:val="22"/>
          <w:lang w:bidi="ar-SA"/>
        </w:rPr>
        <w:t>Q</w:t>
      </w:r>
      <w:r w:rsidR="000D13F0" w:rsidRPr="000D13F0">
        <w:rPr>
          <w:rFonts w:ascii="Gadugi" w:hAnsi="Gadugi"/>
          <w:sz w:val="22"/>
          <w:lang w:bidi="ar-SA"/>
        </w:rPr>
        <w:t xml:space="preserve">6 - </w:t>
      </w:r>
      <w:r w:rsidRPr="000D13F0">
        <w:rPr>
          <w:rFonts w:ascii="Gadugi" w:hAnsi="Gadugi"/>
          <w:sz w:val="22"/>
          <w:lang w:bidi="ar-SA"/>
        </w:rPr>
        <w:t>What are the benefits of using the Question Formulation Technique? (</w:t>
      </w:r>
      <w:r w:rsidR="002C150B" w:rsidRPr="000D13F0">
        <w:rPr>
          <w:rFonts w:ascii="Gadugi" w:hAnsi="Gadugi"/>
          <w:sz w:val="22"/>
          <w:lang w:bidi="ar-SA"/>
        </w:rPr>
        <w:t>Choose</w:t>
      </w:r>
      <w:r w:rsidRPr="000D13F0">
        <w:rPr>
          <w:rFonts w:ascii="Gadugi" w:hAnsi="Gadugi"/>
          <w:sz w:val="22"/>
          <w:lang w:bidi="ar-SA"/>
        </w:rPr>
        <w:t xml:space="preserve"> 3</w:t>
      </w:r>
      <w:r w:rsidR="00013461" w:rsidRPr="000D13F0">
        <w:rPr>
          <w:rFonts w:ascii="Gadugi" w:hAnsi="Gadugi"/>
          <w:sz w:val="22"/>
          <w:lang w:bidi="ar-SA"/>
        </w:rPr>
        <w:t xml:space="preserve"> answers</w:t>
      </w:r>
      <w:r w:rsidRPr="000D13F0">
        <w:rPr>
          <w:rFonts w:ascii="Gadugi" w:hAnsi="Gadugi"/>
          <w:sz w:val="22"/>
          <w:lang w:bidi="ar-SA"/>
        </w:rPr>
        <w:t xml:space="preserve">) </w:t>
      </w:r>
    </w:p>
    <w:p w14:paraId="749D3F42" w14:textId="782EB87B" w:rsidR="00B62C9E" w:rsidRPr="000D13F0" w:rsidRDefault="00B62C9E" w:rsidP="0034565A">
      <w:pPr>
        <w:pStyle w:val="ListParagraph"/>
        <w:numPr>
          <w:ilvl w:val="0"/>
          <w:numId w:val="18"/>
        </w:numPr>
        <w:spacing w:after="0" w:line="240" w:lineRule="auto"/>
        <w:jc w:val="both"/>
        <w:rPr>
          <w:rFonts w:ascii="Gadugi" w:hAnsi="Gadugi"/>
          <w:sz w:val="22"/>
          <w:lang w:bidi="ar-SA"/>
        </w:rPr>
      </w:pPr>
      <w:r w:rsidRPr="000D13F0">
        <w:rPr>
          <w:rFonts w:ascii="Gadugi" w:hAnsi="Gadugi"/>
          <w:sz w:val="22"/>
          <w:lang w:bidi="ar-SA"/>
        </w:rPr>
        <w:t>Students are encouraged to develop an enquiring mind that asks lots of questions to learn.</w:t>
      </w:r>
    </w:p>
    <w:p w14:paraId="7D47C349" w14:textId="0BD5A559" w:rsidR="00B62C9E" w:rsidRPr="000D13F0" w:rsidRDefault="00B62C9E" w:rsidP="0034565A">
      <w:pPr>
        <w:pStyle w:val="ListParagraph"/>
        <w:numPr>
          <w:ilvl w:val="0"/>
          <w:numId w:val="18"/>
        </w:numPr>
        <w:spacing w:after="0" w:line="240" w:lineRule="auto"/>
        <w:jc w:val="both"/>
        <w:rPr>
          <w:rFonts w:ascii="Gadugi" w:hAnsi="Gadugi"/>
          <w:sz w:val="22"/>
          <w:lang w:bidi="ar-SA"/>
        </w:rPr>
      </w:pPr>
      <w:r w:rsidRPr="000D13F0">
        <w:rPr>
          <w:rFonts w:ascii="Gadugi" w:hAnsi="Gadugi"/>
          <w:sz w:val="22"/>
          <w:lang w:bidi="ar-SA"/>
        </w:rPr>
        <w:t>Students create the questions for the lesson, so the teacher doesn’t have to.</w:t>
      </w:r>
    </w:p>
    <w:p w14:paraId="52461E82" w14:textId="04880CA8" w:rsidR="00B62C9E" w:rsidRPr="000D13F0" w:rsidRDefault="00B62C9E" w:rsidP="0034565A">
      <w:pPr>
        <w:pStyle w:val="ListParagraph"/>
        <w:numPr>
          <w:ilvl w:val="0"/>
          <w:numId w:val="18"/>
        </w:numPr>
        <w:spacing w:after="0" w:line="240" w:lineRule="auto"/>
        <w:jc w:val="both"/>
        <w:rPr>
          <w:rFonts w:ascii="Gadugi" w:hAnsi="Gadugi"/>
          <w:sz w:val="22"/>
          <w:lang w:bidi="ar-SA"/>
        </w:rPr>
      </w:pPr>
      <w:r w:rsidRPr="000D13F0">
        <w:rPr>
          <w:rFonts w:ascii="Gadugi" w:hAnsi="Gadugi"/>
          <w:sz w:val="22"/>
          <w:lang w:bidi="ar-SA"/>
        </w:rPr>
        <w:t>Students use higher order analysing and evaluation thinking skills to choose the best questions.</w:t>
      </w:r>
    </w:p>
    <w:p w14:paraId="1F79C6E9" w14:textId="77777777" w:rsidR="000D13F0" w:rsidRDefault="00B62C9E" w:rsidP="0034565A">
      <w:pPr>
        <w:pStyle w:val="ListParagraph"/>
        <w:numPr>
          <w:ilvl w:val="0"/>
          <w:numId w:val="18"/>
        </w:numPr>
        <w:spacing w:after="0" w:line="240" w:lineRule="auto"/>
        <w:jc w:val="both"/>
        <w:rPr>
          <w:rFonts w:ascii="Gadugi" w:hAnsi="Gadugi"/>
          <w:sz w:val="22"/>
          <w:lang w:bidi="ar-SA"/>
        </w:rPr>
      </w:pPr>
      <w:bookmarkStart w:id="36" w:name="_Hlk52804060"/>
      <w:r w:rsidRPr="000D13F0">
        <w:rPr>
          <w:rFonts w:ascii="Gadugi" w:hAnsi="Gadugi"/>
          <w:sz w:val="22"/>
          <w:lang w:bidi="ar-SA"/>
        </w:rPr>
        <w:t>Students can give themselves easier questions to work on.</w:t>
      </w:r>
      <w:bookmarkEnd w:id="36"/>
    </w:p>
    <w:p w14:paraId="7FB7984B" w14:textId="7DB18CF6" w:rsidR="00B62C9E" w:rsidRPr="000D13F0" w:rsidRDefault="00B62C9E" w:rsidP="0034565A">
      <w:pPr>
        <w:pStyle w:val="ListParagraph"/>
        <w:numPr>
          <w:ilvl w:val="0"/>
          <w:numId w:val="18"/>
        </w:numPr>
        <w:spacing w:after="0" w:line="240" w:lineRule="auto"/>
        <w:jc w:val="both"/>
        <w:rPr>
          <w:rFonts w:ascii="Gadugi" w:hAnsi="Gadugi"/>
          <w:sz w:val="22"/>
          <w:lang w:bidi="ar-SA"/>
        </w:rPr>
      </w:pPr>
      <w:r w:rsidRPr="000D13F0">
        <w:rPr>
          <w:rFonts w:ascii="Gadugi" w:hAnsi="Gadugi"/>
          <w:sz w:val="22"/>
          <w:lang w:bidi="ar-SA"/>
        </w:rPr>
        <w:t>Students are actively involved in their own learning by creating their own questions</w:t>
      </w:r>
      <w:r w:rsidRPr="000D13F0">
        <w:rPr>
          <w:rFonts w:ascii="Gadugi" w:hAnsi="Gadugi"/>
          <w:b/>
          <w:bCs/>
          <w:sz w:val="22"/>
          <w:lang w:bidi="ar-SA"/>
        </w:rPr>
        <w:t>.</w:t>
      </w:r>
    </w:p>
    <w:bookmarkEnd w:id="32"/>
    <w:p w14:paraId="71D688EB" w14:textId="77777777" w:rsidR="00E410B4" w:rsidRPr="00EA08BD" w:rsidRDefault="00E410B4" w:rsidP="005416A9">
      <w:pPr>
        <w:spacing w:line="240" w:lineRule="auto"/>
        <w:rPr>
          <w:rFonts w:ascii="Gadugi" w:hAnsi="Gadugi" w:cstheme="minorHAnsi"/>
          <w:sz w:val="22"/>
          <w:lang w:bidi="ar-SA"/>
        </w:rPr>
      </w:pPr>
    </w:p>
    <w:p w14:paraId="7637F4AE" w14:textId="3BB0CE4B" w:rsidR="000B4A4E" w:rsidRDefault="00E51CCA" w:rsidP="000D13F0">
      <w:pPr>
        <w:pStyle w:val="Heading1"/>
        <w:spacing w:line="240" w:lineRule="auto"/>
        <w:rPr>
          <w:b/>
          <w:bCs/>
          <w:sz w:val="26"/>
          <w:szCs w:val="26"/>
        </w:rPr>
      </w:pPr>
      <w:r>
        <w:rPr>
          <w:b/>
          <w:bCs/>
          <w:sz w:val="26"/>
          <w:szCs w:val="26"/>
        </w:rPr>
        <w:lastRenderedPageBreak/>
        <w:t xml:space="preserve">Answers - </w:t>
      </w:r>
      <w:r w:rsidR="000B4A4E">
        <w:rPr>
          <w:b/>
          <w:bCs/>
          <w:sz w:val="26"/>
          <w:szCs w:val="26"/>
        </w:rPr>
        <w:t xml:space="preserve">End of module </w:t>
      </w:r>
      <w:r w:rsidR="00085A42">
        <w:rPr>
          <w:b/>
          <w:bCs/>
          <w:sz w:val="26"/>
          <w:szCs w:val="26"/>
        </w:rPr>
        <w:t>7</w:t>
      </w:r>
      <w:r w:rsidR="005C7C88">
        <w:rPr>
          <w:b/>
          <w:bCs/>
          <w:sz w:val="26"/>
          <w:szCs w:val="26"/>
        </w:rPr>
        <w:t xml:space="preserve"> </w:t>
      </w:r>
      <w:r w:rsidR="000B4A4E">
        <w:rPr>
          <w:b/>
          <w:bCs/>
          <w:sz w:val="26"/>
          <w:szCs w:val="26"/>
        </w:rPr>
        <w:t>quiz</w:t>
      </w:r>
    </w:p>
    <w:p w14:paraId="5C6FDD8F" w14:textId="4967846A" w:rsidR="00E410B4" w:rsidRDefault="00013461" w:rsidP="000D13F0">
      <w:pPr>
        <w:spacing w:after="0" w:line="240" w:lineRule="auto"/>
        <w:rPr>
          <w:rFonts w:ascii="Gadugi" w:eastAsia="Times New Roman" w:hAnsi="Gadugi" w:cstheme="minorHAnsi"/>
          <w:bCs/>
          <w:sz w:val="22"/>
          <w:lang w:val="en-GB" w:eastAsia="ja-JP" w:bidi="ar-SA"/>
        </w:rPr>
      </w:pPr>
      <w:r>
        <w:rPr>
          <w:rFonts w:ascii="Gadugi" w:eastAsia="Times New Roman" w:hAnsi="Gadugi" w:cstheme="minorHAnsi"/>
          <w:bCs/>
          <w:sz w:val="22"/>
          <w:lang w:val="en-GB" w:eastAsia="ja-JP" w:bidi="ar-SA"/>
        </w:rPr>
        <w:t xml:space="preserve">Answers are shown in </w:t>
      </w:r>
      <w:r w:rsidRPr="00013461">
        <w:rPr>
          <w:rFonts w:ascii="Gadugi" w:eastAsia="Times New Roman" w:hAnsi="Gadugi" w:cstheme="minorHAnsi"/>
          <w:b/>
          <w:sz w:val="22"/>
          <w:lang w:val="en-GB" w:eastAsia="ja-JP" w:bidi="ar-SA"/>
        </w:rPr>
        <w:t>bold</w:t>
      </w:r>
      <w:r>
        <w:rPr>
          <w:rFonts w:ascii="Gadugi" w:eastAsia="Times New Roman" w:hAnsi="Gadugi" w:cstheme="minorHAnsi"/>
          <w:bCs/>
          <w:sz w:val="22"/>
          <w:lang w:val="en-GB" w:eastAsia="ja-JP" w:bidi="ar-SA"/>
        </w:rPr>
        <w:t>.</w:t>
      </w:r>
    </w:p>
    <w:p w14:paraId="234FABDA" w14:textId="77777777" w:rsidR="000D13F0" w:rsidRPr="00EA08BD" w:rsidRDefault="000D13F0" w:rsidP="000D13F0">
      <w:pPr>
        <w:spacing w:after="0" w:line="240" w:lineRule="auto"/>
        <w:rPr>
          <w:rFonts w:ascii="Gadugi" w:eastAsia="Times New Roman" w:hAnsi="Gadugi" w:cstheme="minorHAnsi"/>
          <w:bCs/>
          <w:sz w:val="22"/>
          <w:lang w:val="en-GB" w:eastAsia="ja-JP" w:bidi="ar-SA"/>
        </w:rPr>
      </w:pPr>
    </w:p>
    <w:p w14:paraId="7140436C" w14:textId="77777777" w:rsidR="000D13F0" w:rsidRDefault="000D13F0" w:rsidP="000D13F0">
      <w:pPr>
        <w:spacing w:after="0"/>
        <w:rPr>
          <w:rFonts w:ascii="Gadugi" w:hAnsi="Gadugi"/>
          <w:sz w:val="22"/>
          <w:lang w:bidi="ar-SA"/>
        </w:rPr>
      </w:pPr>
      <w:r w:rsidRPr="006F34EF">
        <w:rPr>
          <w:rFonts w:ascii="Gadugi" w:hAnsi="Gadugi"/>
          <w:sz w:val="22"/>
          <w:lang w:bidi="ar-SA"/>
        </w:rPr>
        <w:t>Q1 -</w:t>
      </w:r>
      <w:r>
        <w:rPr>
          <w:rFonts w:ascii="Gadugi" w:hAnsi="Gadugi"/>
          <w:b/>
          <w:bCs/>
          <w:sz w:val="22"/>
          <w:lang w:bidi="ar-SA"/>
        </w:rPr>
        <w:t xml:space="preserve"> </w:t>
      </w:r>
      <w:r w:rsidRPr="00B62C9E">
        <w:rPr>
          <w:rFonts w:ascii="Gadugi" w:hAnsi="Gadugi"/>
          <w:sz w:val="22"/>
          <w:lang w:bidi="ar-SA"/>
        </w:rPr>
        <w:t xml:space="preserve">What is the flipped classroom? </w:t>
      </w:r>
    </w:p>
    <w:p w14:paraId="50216E25" w14:textId="42809FC3" w:rsidR="00E410B4" w:rsidRDefault="00E410B4" w:rsidP="000D13F0">
      <w:pPr>
        <w:spacing w:after="0"/>
        <w:rPr>
          <w:rFonts w:ascii="Gadugi" w:hAnsi="Gadugi"/>
          <w:b/>
          <w:bCs/>
          <w:sz w:val="22"/>
          <w:lang w:bidi="ar-SA"/>
        </w:rPr>
      </w:pPr>
      <w:r w:rsidRPr="008024FA">
        <w:rPr>
          <w:rFonts w:ascii="Gadugi" w:hAnsi="Gadugi"/>
          <w:b/>
          <w:bCs/>
          <w:sz w:val="22"/>
          <w:lang w:bidi="ar-SA"/>
        </w:rPr>
        <w:t xml:space="preserve">b) </w:t>
      </w:r>
      <w:r w:rsidRPr="00B62C9E">
        <w:rPr>
          <w:rFonts w:ascii="Gadugi" w:hAnsi="Gadugi"/>
          <w:b/>
          <w:bCs/>
          <w:sz w:val="22"/>
          <w:lang w:bidi="ar-SA"/>
        </w:rPr>
        <w:t>Students study learning materials before the lesson so they can apply and discuss the knowledge and skills in the lesson.</w:t>
      </w:r>
    </w:p>
    <w:p w14:paraId="5B7DE650" w14:textId="77777777" w:rsidR="000D13F0" w:rsidRPr="00B62C9E" w:rsidRDefault="000D13F0" w:rsidP="000D13F0">
      <w:pPr>
        <w:spacing w:after="0"/>
        <w:rPr>
          <w:rFonts w:ascii="Gadugi" w:hAnsi="Gadugi"/>
          <w:b/>
          <w:bCs/>
          <w:sz w:val="22"/>
          <w:lang w:bidi="ar-SA"/>
        </w:rPr>
      </w:pPr>
    </w:p>
    <w:p w14:paraId="28A85718" w14:textId="401EE887" w:rsidR="00E410B4" w:rsidRPr="000D13F0" w:rsidRDefault="00E410B4" w:rsidP="000D13F0">
      <w:pPr>
        <w:spacing w:after="0"/>
        <w:rPr>
          <w:rFonts w:ascii="Gadugi" w:hAnsi="Gadugi"/>
          <w:b/>
          <w:bCs/>
          <w:sz w:val="22"/>
          <w:lang w:bidi="ar-SA"/>
        </w:rPr>
      </w:pPr>
      <w:r w:rsidRPr="00B62C9E">
        <w:rPr>
          <w:rFonts w:ascii="Gadugi" w:hAnsi="Gadugi"/>
          <w:b/>
          <w:bCs/>
          <w:sz w:val="22"/>
          <w:lang w:bidi="ar-SA"/>
        </w:rPr>
        <w:t>Explanation</w:t>
      </w:r>
      <w:r w:rsidR="000D13F0">
        <w:rPr>
          <w:rFonts w:ascii="Gadugi" w:hAnsi="Gadugi"/>
          <w:b/>
          <w:bCs/>
          <w:sz w:val="22"/>
          <w:lang w:bidi="ar-SA"/>
        </w:rPr>
        <w:t xml:space="preserve"> - </w:t>
      </w:r>
      <w:r w:rsidRPr="00B62C9E">
        <w:rPr>
          <w:rFonts w:ascii="Gadugi" w:hAnsi="Gadugi"/>
          <w:sz w:val="22"/>
          <w:lang w:bidi="ar-SA"/>
        </w:rPr>
        <w:t xml:space="preserve">In the flipped classroom the students are given learning materials or activities to study before the lesson.  They learn new knowledge and skills.  They then bring what they have learnt to the lesson.  In the lesson students can discuss what they have learnt with other students and the teacher and ask questions to make sure they understand.  The students can also spend the lesson applying the knowledge and skills demonstrating their understanding. </w:t>
      </w:r>
    </w:p>
    <w:p w14:paraId="06449C39" w14:textId="77777777" w:rsidR="000D13F0" w:rsidRDefault="000D13F0" w:rsidP="00E410B4">
      <w:pPr>
        <w:rPr>
          <w:rFonts w:ascii="Gadugi" w:hAnsi="Gadugi"/>
          <w:b/>
          <w:bCs/>
          <w:sz w:val="22"/>
          <w:lang w:bidi="ar-SA"/>
        </w:rPr>
      </w:pPr>
    </w:p>
    <w:p w14:paraId="05CD3C06" w14:textId="77777777" w:rsidR="000D13F0" w:rsidRDefault="000D13F0" w:rsidP="007D27E2">
      <w:pPr>
        <w:spacing w:after="0"/>
        <w:rPr>
          <w:rFonts w:ascii="Gadugi" w:hAnsi="Gadugi"/>
          <w:sz w:val="22"/>
          <w:lang w:bidi="ar-SA"/>
        </w:rPr>
      </w:pPr>
      <w:r w:rsidRPr="006F34EF">
        <w:rPr>
          <w:rFonts w:ascii="Gadugi" w:hAnsi="Gadugi"/>
          <w:sz w:val="22"/>
          <w:lang w:bidi="ar-SA"/>
        </w:rPr>
        <w:t>Q2 - How does the</w:t>
      </w:r>
      <w:r w:rsidRPr="00B62C9E">
        <w:rPr>
          <w:rFonts w:ascii="Gadugi" w:hAnsi="Gadugi"/>
          <w:sz w:val="22"/>
          <w:lang w:bidi="ar-SA"/>
        </w:rPr>
        <w:t xml:space="preserve"> flipped classroom actively involve students in thei</w:t>
      </w:r>
      <w:r>
        <w:rPr>
          <w:rFonts w:ascii="Gadugi" w:hAnsi="Gadugi"/>
          <w:sz w:val="22"/>
          <w:lang w:bidi="ar-SA"/>
        </w:rPr>
        <w:t>r</w:t>
      </w:r>
      <w:r w:rsidRPr="00B62C9E">
        <w:rPr>
          <w:rFonts w:ascii="Gadugi" w:hAnsi="Gadugi"/>
          <w:sz w:val="22"/>
          <w:lang w:bidi="ar-SA"/>
        </w:rPr>
        <w:t xml:space="preserve"> learning? </w:t>
      </w:r>
    </w:p>
    <w:p w14:paraId="1623798B" w14:textId="47A4513C" w:rsidR="00E410B4" w:rsidRPr="00B62C9E" w:rsidRDefault="00E410B4" w:rsidP="007D27E2">
      <w:pPr>
        <w:spacing w:after="0"/>
        <w:rPr>
          <w:rFonts w:ascii="Gadugi" w:hAnsi="Gadugi"/>
          <w:b/>
          <w:bCs/>
          <w:sz w:val="22"/>
          <w:lang w:bidi="ar-SA"/>
        </w:rPr>
      </w:pPr>
      <w:r w:rsidRPr="008024FA">
        <w:rPr>
          <w:rFonts w:ascii="Gadugi" w:hAnsi="Gadugi"/>
          <w:b/>
          <w:bCs/>
          <w:sz w:val="22"/>
          <w:lang w:bidi="ar-SA"/>
        </w:rPr>
        <w:t xml:space="preserve">a) </w:t>
      </w:r>
      <w:r w:rsidRPr="00B62C9E">
        <w:rPr>
          <w:rFonts w:ascii="Gadugi" w:hAnsi="Gadugi"/>
          <w:b/>
          <w:bCs/>
          <w:sz w:val="22"/>
          <w:lang w:bidi="ar-SA"/>
        </w:rPr>
        <w:t>Students participate in discussion and activities applying knowledge and skills in the lesson.</w:t>
      </w:r>
    </w:p>
    <w:p w14:paraId="1CA38610" w14:textId="77777777" w:rsidR="00E410B4" w:rsidRPr="00B62C9E" w:rsidRDefault="00E410B4" w:rsidP="007D27E2">
      <w:pPr>
        <w:spacing w:after="0"/>
        <w:rPr>
          <w:rFonts w:ascii="Gadugi" w:hAnsi="Gadugi"/>
          <w:b/>
          <w:bCs/>
          <w:sz w:val="22"/>
          <w:lang w:bidi="ar-SA"/>
        </w:rPr>
      </w:pPr>
      <w:r w:rsidRPr="008024FA">
        <w:rPr>
          <w:rFonts w:ascii="Gadugi" w:hAnsi="Gadugi"/>
          <w:b/>
          <w:bCs/>
          <w:sz w:val="22"/>
          <w:lang w:bidi="ar-SA"/>
        </w:rPr>
        <w:t xml:space="preserve">d) </w:t>
      </w:r>
      <w:r w:rsidRPr="00B62C9E">
        <w:rPr>
          <w:rFonts w:ascii="Gadugi" w:hAnsi="Gadugi"/>
          <w:b/>
          <w:bCs/>
          <w:sz w:val="22"/>
          <w:lang w:bidi="ar-SA"/>
        </w:rPr>
        <w:t>Students take responsibility and ownership of their learning before the lesson.</w:t>
      </w:r>
    </w:p>
    <w:p w14:paraId="60DAEE2E" w14:textId="77777777" w:rsidR="00E410B4" w:rsidRPr="00B62C9E" w:rsidRDefault="00E410B4" w:rsidP="007D27E2">
      <w:pPr>
        <w:spacing w:after="0"/>
        <w:rPr>
          <w:rFonts w:ascii="Gadugi" w:hAnsi="Gadugi"/>
          <w:b/>
          <w:bCs/>
          <w:sz w:val="22"/>
          <w:lang w:bidi="ar-SA"/>
        </w:rPr>
      </w:pPr>
      <w:r w:rsidRPr="008024FA">
        <w:rPr>
          <w:rFonts w:ascii="Gadugi" w:hAnsi="Gadugi"/>
          <w:b/>
          <w:bCs/>
          <w:sz w:val="22"/>
          <w:lang w:bidi="ar-SA"/>
        </w:rPr>
        <w:t xml:space="preserve">f) </w:t>
      </w:r>
      <w:r w:rsidRPr="00B62C9E">
        <w:rPr>
          <w:rFonts w:ascii="Gadugi" w:hAnsi="Gadugi"/>
          <w:b/>
          <w:bCs/>
          <w:sz w:val="22"/>
          <w:lang w:bidi="ar-SA"/>
        </w:rPr>
        <w:t>After the lesson students reflect on what they have learnt and use the knowledge or skills.</w:t>
      </w:r>
    </w:p>
    <w:p w14:paraId="45447291" w14:textId="77777777" w:rsidR="007D27E2" w:rsidRDefault="007D27E2" w:rsidP="007D27E2">
      <w:pPr>
        <w:spacing w:after="0"/>
        <w:rPr>
          <w:rFonts w:ascii="Gadugi" w:hAnsi="Gadugi"/>
          <w:b/>
          <w:bCs/>
          <w:sz w:val="22"/>
          <w:lang w:bidi="ar-SA"/>
        </w:rPr>
      </w:pPr>
    </w:p>
    <w:p w14:paraId="1EC97AA6" w14:textId="03853F22" w:rsidR="00E410B4" w:rsidRPr="007D27E2" w:rsidRDefault="00E410B4" w:rsidP="007D27E2">
      <w:pPr>
        <w:spacing w:after="0"/>
        <w:rPr>
          <w:rFonts w:ascii="Gadugi" w:hAnsi="Gadugi"/>
          <w:b/>
          <w:bCs/>
          <w:sz w:val="22"/>
          <w:lang w:bidi="ar-SA"/>
        </w:rPr>
      </w:pPr>
      <w:r w:rsidRPr="00B62C9E">
        <w:rPr>
          <w:rFonts w:ascii="Gadugi" w:hAnsi="Gadugi"/>
          <w:b/>
          <w:bCs/>
          <w:sz w:val="22"/>
          <w:lang w:bidi="ar-SA"/>
        </w:rPr>
        <w:t>Explanation</w:t>
      </w:r>
      <w:r w:rsidR="007D27E2">
        <w:rPr>
          <w:rFonts w:ascii="Gadugi" w:hAnsi="Gadugi"/>
          <w:b/>
          <w:bCs/>
          <w:sz w:val="22"/>
          <w:lang w:bidi="ar-SA"/>
        </w:rPr>
        <w:t xml:space="preserve"> - </w:t>
      </w:r>
      <w:r w:rsidRPr="00B62C9E">
        <w:rPr>
          <w:rFonts w:ascii="Gadugi" w:hAnsi="Gadugi"/>
          <w:sz w:val="22"/>
          <w:lang w:bidi="ar-SA"/>
        </w:rPr>
        <w:t>In the flipped classroom students must be responsible for their learning before the lesson.  They need to bring the knowledge and skills they have gained to the lesson to share with other students and the teacher. They can spend as much time as they need before the lesson.</w:t>
      </w:r>
    </w:p>
    <w:p w14:paraId="3272E9C1" w14:textId="29D3A264" w:rsidR="00E410B4" w:rsidRDefault="00E410B4" w:rsidP="007D27E2">
      <w:pPr>
        <w:spacing w:after="0"/>
        <w:rPr>
          <w:rFonts w:ascii="Gadugi" w:hAnsi="Gadugi"/>
          <w:sz w:val="22"/>
          <w:lang w:bidi="ar-SA"/>
        </w:rPr>
      </w:pPr>
      <w:r w:rsidRPr="00B62C9E">
        <w:rPr>
          <w:rFonts w:ascii="Gadugi" w:hAnsi="Gadugi"/>
          <w:sz w:val="22"/>
          <w:lang w:bidi="ar-SA"/>
        </w:rPr>
        <w:t>Students have time in the lesson to discuss, ask questions, use higher order thinking skills to apply knowledge, because the remembering and understanding has been completed before the lesson.</w:t>
      </w:r>
    </w:p>
    <w:p w14:paraId="3709A228" w14:textId="77777777" w:rsidR="007D27E2" w:rsidRPr="00B62C9E" w:rsidRDefault="007D27E2" w:rsidP="007D27E2">
      <w:pPr>
        <w:spacing w:after="0"/>
        <w:rPr>
          <w:rFonts w:ascii="Gadugi" w:hAnsi="Gadugi"/>
          <w:sz w:val="22"/>
          <w:lang w:bidi="ar-SA"/>
        </w:rPr>
      </w:pPr>
    </w:p>
    <w:p w14:paraId="08949368" w14:textId="367558EB" w:rsidR="00E410B4" w:rsidRPr="007D27E2" w:rsidRDefault="00E410B4" w:rsidP="007D27E2">
      <w:pPr>
        <w:spacing w:after="0"/>
        <w:rPr>
          <w:rFonts w:ascii="Gadugi" w:hAnsi="Gadugi"/>
          <w:sz w:val="22"/>
          <w:lang w:bidi="ar-SA"/>
        </w:rPr>
      </w:pPr>
      <w:r w:rsidRPr="007D27E2">
        <w:rPr>
          <w:rFonts w:ascii="Gadugi" w:hAnsi="Gadugi"/>
          <w:sz w:val="22"/>
          <w:lang w:bidi="ar-SA"/>
        </w:rPr>
        <w:t>Q</w:t>
      </w:r>
      <w:r w:rsidR="007D27E2" w:rsidRPr="007D27E2">
        <w:rPr>
          <w:rFonts w:ascii="Gadugi" w:hAnsi="Gadugi"/>
          <w:sz w:val="22"/>
          <w:lang w:bidi="ar-SA"/>
        </w:rPr>
        <w:t xml:space="preserve">3 - </w:t>
      </w:r>
      <w:r w:rsidRPr="007D27E2">
        <w:rPr>
          <w:rFonts w:ascii="Gadugi" w:hAnsi="Gadugi"/>
          <w:sz w:val="22"/>
          <w:lang w:bidi="ar-SA"/>
        </w:rPr>
        <w:t>What is inquiry</w:t>
      </w:r>
      <w:r w:rsidR="00013461" w:rsidRPr="007D27E2">
        <w:rPr>
          <w:rFonts w:ascii="Gadugi" w:hAnsi="Gadugi"/>
          <w:sz w:val="22"/>
          <w:lang w:bidi="ar-SA"/>
        </w:rPr>
        <w:t>-</w:t>
      </w:r>
      <w:r w:rsidRPr="007D27E2">
        <w:rPr>
          <w:rFonts w:ascii="Gadugi" w:hAnsi="Gadugi"/>
          <w:sz w:val="22"/>
          <w:lang w:bidi="ar-SA"/>
        </w:rPr>
        <w:t xml:space="preserve">based learning? </w:t>
      </w:r>
    </w:p>
    <w:p w14:paraId="24D0CB43" w14:textId="794DBDB3" w:rsidR="00E410B4" w:rsidRPr="00DC7CC6" w:rsidRDefault="00DC7CC6" w:rsidP="00DC7CC6">
      <w:pPr>
        <w:spacing w:after="0"/>
        <w:rPr>
          <w:rFonts w:ascii="Gadugi" w:hAnsi="Gadugi"/>
          <w:b/>
          <w:bCs/>
          <w:sz w:val="22"/>
          <w:lang w:bidi="ar-SA"/>
        </w:rPr>
      </w:pPr>
      <w:r>
        <w:rPr>
          <w:rFonts w:ascii="Gadugi" w:hAnsi="Gadugi"/>
          <w:b/>
          <w:bCs/>
          <w:sz w:val="22"/>
          <w:lang w:bidi="ar-SA"/>
        </w:rPr>
        <w:t>c)</w:t>
      </w:r>
      <w:r w:rsidR="00E410B4" w:rsidRPr="00DC7CC6">
        <w:rPr>
          <w:rFonts w:ascii="Gadugi" w:hAnsi="Gadugi"/>
          <w:b/>
          <w:bCs/>
          <w:sz w:val="22"/>
          <w:lang w:bidi="ar-SA"/>
        </w:rPr>
        <w:t xml:space="preserve">Students work together to find out information about a topic. They choose specific questions or aspects of the topic to find out about. </w:t>
      </w:r>
    </w:p>
    <w:p w14:paraId="575EF7AC" w14:textId="40811CE0" w:rsidR="00E410B4" w:rsidRPr="007D27E2" w:rsidRDefault="00E410B4" w:rsidP="007D27E2">
      <w:pPr>
        <w:spacing w:after="0"/>
        <w:rPr>
          <w:rFonts w:ascii="Gadugi" w:hAnsi="Gadugi"/>
          <w:b/>
          <w:bCs/>
          <w:sz w:val="22"/>
          <w:lang w:bidi="ar-SA"/>
        </w:rPr>
      </w:pPr>
      <w:r w:rsidRPr="00B62C9E">
        <w:rPr>
          <w:rFonts w:ascii="Gadugi" w:hAnsi="Gadugi"/>
          <w:b/>
          <w:bCs/>
          <w:sz w:val="22"/>
          <w:lang w:bidi="ar-SA"/>
        </w:rPr>
        <w:t>Explanation</w:t>
      </w:r>
      <w:r w:rsidR="007D27E2">
        <w:rPr>
          <w:rFonts w:ascii="Gadugi" w:hAnsi="Gadugi"/>
          <w:b/>
          <w:bCs/>
          <w:sz w:val="22"/>
          <w:lang w:bidi="ar-SA"/>
        </w:rPr>
        <w:t xml:space="preserve"> - </w:t>
      </w:r>
      <w:r w:rsidRPr="00B62C9E">
        <w:rPr>
          <w:rFonts w:ascii="Gadugi" w:hAnsi="Gadugi"/>
          <w:sz w:val="22"/>
          <w:lang w:bidi="ar-SA"/>
        </w:rPr>
        <w:t>Inquiry based learning involves the teacher stating a topic or area of inquiry.  Students work in groups to choose specific questions about the topic. They then use research skills to discover knowledge and skills that can help them answer their questions. They discuss and share their findings to check they can answer their specific questions fully. They then present what they found out.</w:t>
      </w:r>
    </w:p>
    <w:p w14:paraId="6B6083E6" w14:textId="77777777" w:rsidR="00013461" w:rsidRPr="008024FA" w:rsidRDefault="00013461" w:rsidP="00E410B4">
      <w:pPr>
        <w:rPr>
          <w:rFonts w:ascii="Gadugi" w:hAnsi="Gadugi"/>
          <w:sz w:val="22"/>
          <w:lang w:bidi="ar-SA"/>
        </w:rPr>
      </w:pPr>
    </w:p>
    <w:p w14:paraId="3378C911" w14:textId="76FD74A4" w:rsidR="00E410B4" w:rsidRPr="007D27E2" w:rsidRDefault="00E410B4" w:rsidP="007D27E2">
      <w:pPr>
        <w:spacing w:after="0"/>
        <w:rPr>
          <w:rFonts w:ascii="Gadugi" w:hAnsi="Gadugi"/>
          <w:b/>
          <w:bCs/>
          <w:sz w:val="22"/>
          <w:lang w:bidi="ar-SA"/>
        </w:rPr>
      </w:pPr>
      <w:r w:rsidRPr="00B62C9E">
        <w:rPr>
          <w:rFonts w:ascii="Gadugi" w:hAnsi="Gadugi"/>
          <w:b/>
          <w:bCs/>
          <w:sz w:val="22"/>
          <w:lang w:bidi="ar-SA"/>
        </w:rPr>
        <w:t>Q</w:t>
      </w:r>
      <w:r w:rsidR="007D27E2">
        <w:rPr>
          <w:rFonts w:ascii="Gadugi" w:hAnsi="Gadugi"/>
          <w:b/>
          <w:bCs/>
          <w:sz w:val="22"/>
          <w:lang w:bidi="ar-SA"/>
        </w:rPr>
        <w:t xml:space="preserve">4 - </w:t>
      </w:r>
      <w:r w:rsidRPr="00B62C9E">
        <w:rPr>
          <w:rFonts w:ascii="Gadugi" w:hAnsi="Gadugi"/>
          <w:sz w:val="22"/>
          <w:lang w:bidi="ar-SA"/>
        </w:rPr>
        <w:t>What is problem</w:t>
      </w:r>
      <w:r w:rsidRPr="008024FA">
        <w:rPr>
          <w:rFonts w:ascii="Gadugi" w:hAnsi="Gadugi"/>
          <w:sz w:val="22"/>
          <w:lang w:bidi="ar-SA"/>
        </w:rPr>
        <w:t>-</w:t>
      </w:r>
      <w:r w:rsidRPr="00B62C9E">
        <w:rPr>
          <w:rFonts w:ascii="Gadugi" w:hAnsi="Gadugi"/>
          <w:sz w:val="22"/>
          <w:lang w:bidi="ar-SA"/>
        </w:rPr>
        <w:t xml:space="preserve">based learning? </w:t>
      </w:r>
    </w:p>
    <w:p w14:paraId="3DCC9062" w14:textId="39908F8F" w:rsidR="00E410B4" w:rsidRPr="002214DD" w:rsidRDefault="002214DD" w:rsidP="002214DD">
      <w:pPr>
        <w:spacing w:after="0"/>
        <w:rPr>
          <w:rFonts w:ascii="Gadugi" w:hAnsi="Gadugi"/>
          <w:b/>
          <w:bCs/>
          <w:sz w:val="22"/>
          <w:lang w:bidi="ar-SA"/>
        </w:rPr>
      </w:pPr>
      <w:r>
        <w:rPr>
          <w:rFonts w:ascii="Gadugi" w:hAnsi="Gadugi"/>
          <w:b/>
          <w:bCs/>
          <w:sz w:val="22"/>
          <w:lang w:bidi="ar-SA"/>
        </w:rPr>
        <w:t>c)</w:t>
      </w:r>
      <w:r w:rsidR="00E410B4" w:rsidRPr="002214DD">
        <w:rPr>
          <w:rFonts w:ascii="Gadugi" w:hAnsi="Gadugi"/>
          <w:b/>
          <w:bCs/>
          <w:sz w:val="22"/>
          <w:lang w:bidi="ar-SA"/>
        </w:rPr>
        <w:t>Students work together to solve a problem often from real life. They must research and evaluate possible solutions and then present how they solved the problem.</w:t>
      </w:r>
    </w:p>
    <w:p w14:paraId="1FC1C3BB" w14:textId="77777777" w:rsidR="007D27E2" w:rsidRPr="007D27E2" w:rsidRDefault="007D27E2" w:rsidP="007D27E2">
      <w:pPr>
        <w:pStyle w:val="ListParagraph"/>
        <w:spacing w:after="0"/>
        <w:rPr>
          <w:rFonts w:ascii="Gadugi" w:hAnsi="Gadugi"/>
          <w:b/>
          <w:bCs/>
          <w:sz w:val="22"/>
          <w:lang w:bidi="ar-SA"/>
        </w:rPr>
      </w:pPr>
    </w:p>
    <w:p w14:paraId="031D1B5C" w14:textId="0A8C55C8" w:rsidR="00E410B4" w:rsidRPr="007D27E2" w:rsidRDefault="00E410B4" w:rsidP="007D27E2">
      <w:pPr>
        <w:spacing w:after="0"/>
        <w:rPr>
          <w:rFonts w:ascii="Gadugi" w:hAnsi="Gadugi"/>
          <w:b/>
          <w:bCs/>
          <w:sz w:val="22"/>
          <w:lang w:bidi="ar-SA"/>
        </w:rPr>
      </w:pPr>
      <w:r w:rsidRPr="00B62C9E">
        <w:rPr>
          <w:rFonts w:ascii="Gadugi" w:hAnsi="Gadugi"/>
          <w:b/>
          <w:bCs/>
          <w:sz w:val="22"/>
          <w:lang w:bidi="ar-SA"/>
        </w:rPr>
        <w:t>Explanation</w:t>
      </w:r>
      <w:r w:rsidR="007D27E2">
        <w:rPr>
          <w:rFonts w:ascii="Gadugi" w:hAnsi="Gadugi"/>
          <w:b/>
          <w:bCs/>
          <w:sz w:val="22"/>
          <w:lang w:bidi="ar-SA"/>
        </w:rPr>
        <w:t xml:space="preserve"> - </w:t>
      </w:r>
      <w:r w:rsidRPr="00B62C9E">
        <w:rPr>
          <w:rFonts w:ascii="Gadugi" w:hAnsi="Gadugi"/>
          <w:sz w:val="22"/>
          <w:lang w:bidi="ar-SA"/>
        </w:rPr>
        <w:t>Problem based learning involves the teacher presenting a general problem to the students. In groups the students define exactly what the problem is and the questions they need to answer to solve the problem. The students research the information they need to solve the problem, evaluate possible solutions and decide on the best solution. They present their solution.</w:t>
      </w:r>
    </w:p>
    <w:p w14:paraId="70D98E2B" w14:textId="77777777" w:rsidR="007D27E2" w:rsidRDefault="007D27E2" w:rsidP="00E410B4">
      <w:pPr>
        <w:rPr>
          <w:rFonts w:ascii="Gadugi" w:hAnsi="Gadugi"/>
          <w:b/>
          <w:bCs/>
          <w:sz w:val="22"/>
          <w:lang w:bidi="ar-SA"/>
        </w:rPr>
      </w:pPr>
    </w:p>
    <w:p w14:paraId="776F77AC" w14:textId="44BFDDE7" w:rsidR="00E410B4" w:rsidRPr="007D27E2" w:rsidRDefault="00E410B4" w:rsidP="007D27E2">
      <w:pPr>
        <w:spacing w:after="0"/>
        <w:rPr>
          <w:rFonts w:ascii="Gadugi" w:hAnsi="Gadugi"/>
          <w:sz w:val="22"/>
          <w:lang w:bidi="ar-SA"/>
        </w:rPr>
      </w:pPr>
      <w:r w:rsidRPr="007D27E2">
        <w:rPr>
          <w:rFonts w:ascii="Gadugi" w:hAnsi="Gadugi"/>
          <w:sz w:val="22"/>
          <w:lang w:bidi="ar-SA"/>
        </w:rPr>
        <w:lastRenderedPageBreak/>
        <w:t>Q</w:t>
      </w:r>
      <w:r w:rsidR="007D27E2" w:rsidRPr="007D27E2">
        <w:rPr>
          <w:rFonts w:ascii="Gadugi" w:hAnsi="Gadugi"/>
          <w:sz w:val="22"/>
          <w:lang w:bidi="ar-SA"/>
        </w:rPr>
        <w:t xml:space="preserve">5 - </w:t>
      </w:r>
      <w:r w:rsidRPr="007D27E2">
        <w:rPr>
          <w:rFonts w:ascii="Gadugi" w:hAnsi="Gadugi"/>
          <w:sz w:val="22"/>
          <w:lang w:bidi="ar-SA"/>
        </w:rPr>
        <w:t>Which of the following are features of</w:t>
      </w:r>
      <w:r w:rsidRPr="007D27E2">
        <w:rPr>
          <w:rFonts w:ascii="Gadugi" w:hAnsi="Gadugi"/>
          <w:b/>
          <w:bCs/>
          <w:sz w:val="22"/>
          <w:lang w:bidi="ar-SA"/>
        </w:rPr>
        <w:t xml:space="preserve"> both</w:t>
      </w:r>
      <w:r w:rsidRPr="007D27E2">
        <w:rPr>
          <w:rFonts w:ascii="Gadugi" w:hAnsi="Gadugi"/>
          <w:sz w:val="22"/>
          <w:lang w:bidi="ar-SA"/>
        </w:rPr>
        <w:t xml:space="preserve"> inquiry and problem-based learning? </w:t>
      </w:r>
    </w:p>
    <w:p w14:paraId="1311F959" w14:textId="77777777" w:rsidR="00E410B4" w:rsidRPr="00B62C9E" w:rsidRDefault="00E410B4" w:rsidP="007D27E2">
      <w:pPr>
        <w:spacing w:after="0"/>
        <w:rPr>
          <w:rFonts w:ascii="Gadugi" w:hAnsi="Gadugi"/>
          <w:b/>
          <w:bCs/>
          <w:sz w:val="22"/>
          <w:lang w:bidi="ar-SA"/>
        </w:rPr>
      </w:pPr>
      <w:r w:rsidRPr="008024FA">
        <w:rPr>
          <w:rFonts w:ascii="Gadugi" w:hAnsi="Gadugi"/>
          <w:b/>
          <w:bCs/>
          <w:sz w:val="22"/>
          <w:lang w:bidi="ar-SA"/>
        </w:rPr>
        <w:t xml:space="preserve">b) </w:t>
      </w:r>
      <w:r w:rsidRPr="00B62C9E">
        <w:rPr>
          <w:rFonts w:ascii="Gadugi" w:hAnsi="Gadugi"/>
          <w:b/>
          <w:bCs/>
          <w:sz w:val="22"/>
          <w:lang w:bidi="ar-SA"/>
        </w:rPr>
        <w:t>Teacher’s role is a facilitator or guide.</w:t>
      </w:r>
    </w:p>
    <w:p w14:paraId="33977B23" w14:textId="77777777" w:rsidR="00E410B4" w:rsidRPr="00B62C9E" w:rsidRDefault="00E410B4" w:rsidP="007D27E2">
      <w:pPr>
        <w:spacing w:after="0"/>
        <w:rPr>
          <w:rFonts w:ascii="Gadugi" w:hAnsi="Gadugi"/>
          <w:b/>
          <w:bCs/>
          <w:sz w:val="22"/>
          <w:lang w:bidi="ar-SA"/>
        </w:rPr>
      </w:pPr>
      <w:r w:rsidRPr="008024FA">
        <w:rPr>
          <w:rFonts w:ascii="Gadugi" w:hAnsi="Gadugi"/>
          <w:b/>
          <w:bCs/>
          <w:sz w:val="22"/>
          <w:lang w:bidi="ar-SA"/>
        </w:rPr>
        <w:t xml:space="preserve">c) </w:t>
      </w:r>
      <w:r w:rsidRPr="00B62C9E">
        <w:rPr>
          <w:rFonts w:ascii="Gadugi" w:hAnsi="Gadugi"/>
          <w:b/>
          <w:bCs/>
          <w:sz w:val="22"/>
          <w:lang w:bidi="ar-SA"/>
        </w:rPr>
        <w:t>Students involved in active learning (constructivism)</w:t>
      </w:r>
    </w:p>
    <w:p w14:paraId="3C5CABC2" w14:textId="77777777" w:rsidR="00E410B4" w:rsidRPr="00B62C9E" w:rsidRDefault="00E410B4" w:rsidP="007D27E2">
      <w:pPr>
        <w:spacing w:after="0"/>
        <w:rPr>
          <w:rFonts w:ascii="Gadugi" w:hAnsi="Gadugi"/>
          <w:sz w:val="22"/>
          <w:lang w:bidi="ar-SA"/>
        </w:rPr>
      </w:pPr>
      <w:r w:rsidRPr="008024FA">
        <w:rPr>
          <w:rFonts w:ascii="Gadugi" w:hAnsi="Gadugi"/>
          <w:b/>
          <w:bCs/>
          <w:sz w:val="22"/>
          <w:lang w:bidi="ar-SA"/>
        </w:rPr>
        <w:t xml:space="preserve">e) </w:t>
      </w:r>
      <w:r w:rsidRPr="00B62C9E">
        <w:rPr>
          <w:rFonts w:ascii="Gadugi" w:hAnsi="Gadugi"/>
          <w:b/>
          <w:bCs/>
          <w:sz w:val="22"/>
          <w:lang w:bidi="ar-SA"/>
        </w:rPr>
        <w:t>Students must use critical thinking skills, communication, collaboration and creativity.</w:t>
      </w:r>
    </w:p>
    <w:p w14:paraId="179EE59E" w14:textId="358E2447" w:rsidR="00E410B4" w:rsidRDefault="00E410B4" w:rsidP="007D27E2">
      <w:pPr>
        <w:spacing w:after="0"/>
        <w:rPr>
          <w:rFonts w:ascii="Gadugi" w:hAnsi="Gadugi"/>
          <w:b/>
          <w:bCs/>
          <w:sz w:val="22"/>
          <w:lang w:bidi="ar-SA"/>
        </w:rPr>
      </w:pPr>
      <w:r w:rsidRPr="008024FA">
        <w:rPr>
          <w:rFonts w:ascii="Gadugi" w:hAnsi="Gadugi"/>
          <w:b/>
          <w:bCs/>
          <w:sz w:val="22"/>
          <w:lang w:bidi="ar-SA"/>
        </w:rPr>
        <w:t xml:space="preserve">g) </w:t>
      </w:r>
      <w:r w:rsidRPr="00B62C9E">
        <w:rPr>
          <w:rFonts w:ascii="Gadugi" w:hAnsi="Gadugi"/>
          <w:b/>
          <w:bCs/>
          <w:sz w:val="22"/>
          <w:lang w:bidi="ar-SA"/>
        </w:rPr>
        <w:t>Students must reflect and self</w:t>
      </w:r>
      <w:r w:rsidR="002C150B" w:rsidRPr="008024FA">
        <w:rPr>
          <w:rFonts w:ascii="Gadugi" w:hAnsi="Gadugi"/>
          <w:b/>
          <w:bCs/>
          <w:sz w:val="22"/>
          <w:lang w:bidi="ar-SA"/>
        </w:rPr>
        <w:t>-</w:t>
      </w:r>
      <w:r w:rsidRPr="00B62C9E">
        <w:rPr>
          <w:rFonts w:ascii="Gadugi" w:hAnsi="Gadugi"/>
          <w:b/>
          <w:bCs/>
          <w:sz w:val="22"/>
          <w:lang w:bidi="ar-SA"/>
        </w:rPr>
        <w:t>evaluate progress – what do we need to do next or improve?</w:t>
      </w:r>
    </w:p>
    <w:p w14:paraId="29128F76" w14:textId="77777777" w:rsidR="007D27E2" w:rsidRPr="00B62C9E" w:rsidRDefault="007D27E2" w:rsidP="007D27E2">
      <w:pPr>
        <w:spacing w:after="0"/>
        <w:rPr>
          <w:rFonts w:ascii="Gadugi" w:hAnsi="Gadugi"/>
          <w:b/>
          <w:bCs/>
          <w:sz w:val="22"/>
          <w:lang w:bidi="ar-SA"/>
        </w:rPr>
      </w:pPr>
    </w:p>
    <w:p w14:paraId="1338D2E5" w14:textId="12E6671A" w:rsidR="00E410B4" w:rsidRPr="007D27E2" w:rsidRDefault="00E410B4" w:rsidP="007D27E2">
      <w:pPr>
        <w:spacing w:after="0"/>
        <w:rPr>
          <w:rFonts w:ascii="Gadugi" w:hAnsi="Gadugi"/>
          <w:b/>
          <w:bCs/>
          <w:sz w:val="22"/>
          <w:lang w:bidi="ar-SA"/>
        </w:rPr>
      </w:pPr>
      <w:r w:rsidRPr="00B62C9E">
        <w:rPr>
          <w:rFonts w:ascii="Gadugi" w:hAnsi="Gadugi"/>
          <w:b/>
          <w:bCs/>
          <w:sz w:val="22"/>
          <w:lang w:bidi="ar-SA"/>
        </w:rPr>
        <w:t>Explanation</w:t>
      </w:r>
      <w:r w:rsidR="007D27E2">
        <w:rPr>
          <w:rFonts w:ascii="Gadugi" w:hAnsi="Gadugi"/>
          <w:b/>
          <w:bCs/>
          <w:sz w:val="22"/>
          <w:lang w:bidi="ar-SA"/>
        </w:rPr>
        <w:t xml:space="preserve"> - </w:t>
      </w:r>
      <w:r w:rsidRPr="00B62C9E">
        <w:rPr>
          <w:rFonts w:ascii="Gadugi" w:hAnsi="Gadugi"/>
          <w:sz w:val="22"/>
          <w:lang w:bidi="ar-SA"/>
        </w:rPr>
        <w:t>Inquiry based and problem</w:t>
      </w:r>
      <w:r w:rsidR="00013461" w:rsidRPr="008024FA">
        <w:rPr>
          <w:rFonts w:ascii="Gadugi" w:hAnsi="Gadugi"/>
          <w:sz w:val="22"/>
          <w:lang w:bidi="ar-SA"/>
        </w:rPr>
        <w:t>-</w:t>
      </w:r>
      <w:r w:rsidRPr="00B62C9E">
        <w:rPr>
          <w:rFonts w:ascii="Gadugi" w:hAnsi="Gadugi"/>
          <w:sz w:val="22"/>
          <w:lang w:bidi="ar-SA"/>
        </w:rPr>
        <w:t>based learning are similar. It is just the focus that is different – inquiry</w:t>
      </w:r>
      <w:r w:rsidR="00013461" w:rsidRPr="008024FA">
        <w:rPr>
          <w:rFonts w:ascii="Gadugi" w:hAnsi="Gadugi"/>
          <w:sz w:val="22"/>
          <w:lang w:bidi="ar-SA"/>
        </w:rPr>
        <w:t>-</w:t>
      </w:r>
      <w:r w:rsidRPr="00B62C9E">
        <w:rPr>
          <w:rFonts w:ascii="Gadugi" w:hAnsi="Gadugi"/>
          <w:sz w:val="22"/>
          <w:lang w:bidi="ar-SA"/>
        </w:rPr>
        <w:t xml:space="preserve">based focuses on finding out about aspects of a topic, and </w:t>
      </w:r>
      <w:r w:rsidR="00525E6F" w:rsidRPr="00B62C9E">
        <w:rPr>
          <w:rFonts w:ascii="Gadugi" w:hAnsi="Gadugi"/>
          <w:sz w:val="22"/>
          <w:lang w:bidi="ar-SA"/>
        </w:rPr>
        <w:t>problem-based</w:t>
      </w:r>
      <w:r w:rsidRPr="00B62C9E">
        <w:rPr>
          <w:rFonts w:ascii="Gadugi" w:hAnsi="Gadugi"/>
          <w:sz w:val="22"/>
          <w:lang w:bidi="ar-SA"/>
        </w:rPr>
        <w:t xml:space="preserve"> focuses on finding a solution.</w:t>
      </w:r>
    </w:p>
    <w:p w14:paraId="05FF5C28" w14:textId="77777777" w:rsidR="00E410B4" w:rsidRPr="00B62C9E" w:rsidRDefault="00E410B4" w:rsidP="007D27E2">
      <w:pPr>
        <w:spacing w:after="0"/>
        <w:rPr>
          <w:rFonts w:ascii="Gadugi" w:hAnsi="Gadugi"/>
          <w:sz w:val="22"/>
          <w:lang w:bidi="ar-SA"/>
        </w:rPr>
      </w:pPr>
      <w:r w:rsidRPr="00B62C9E">
        <w:rPr>
          <w:rFonts w:ascii="Gadugi" w:hAnsi="Gadugi"/>
          <w:sz w:val="22"/>
          <w:lang w:bidi="ar-SA"/>
        </w:rPr>
        <w:t>Both involve the teacher presenting the topic or problem and then acting as a facilitator or guide. The teacher will prompt the students’ thinking and progress with questions.  The teacher may suggest possible resources the students can use.</w:t>
      </w:r>
    </w:p>
    <w:p w14:paraId="307F3084" w14:textId="77777777" w:rsidR="00E410B4" w:rsidRPr="00B62C9E" w:rsidRDefault="00E410B4" w:rsidP="007D27E2">
      <w:pPr>
        <w:spacing w:after="0"/>
        <w:rPr>
          <w:rFonts w:ascii="Gadugi" w:hAnsi="Gadugi"/>
          <w:sz w:val="22"/>
          <w:lang w:bidi="ar-SA"/>
        </w:rPr>
      </w:pPr>
      <w:r w:rsidRPr="00B62C9E">
        <w:rPr>
          <w:rFonts w:ascii="Gadugi" w:hAnsi="Gadugi"/>
          <w:sz w:val="22"/>
          <w:lang w:bidi="ar-SA"/>
        </w:rPr>
        <w:t>Both involve the students using their communication and collaboration skills in small groups where they use critical thinking skills in active learning to make sense of ideas and information. Students must think creatively to explore new ideas, discover new resources and devise solutions.</w:t>
      </w:r>
    </w:p>
    <w:p w14:paraId="1ED1803E" w14:textId="77777777" w:rsidR="007D27E2" w:rsidRDefault="007D27E2" w:rsidP="00E410B4">
      <w:pPr>
        <w:rPr>
          <w:rFonts w:ascii="Gadugi" w:hAnsi="Gadugi"/>
          <w:b/>
          <w:bCs/>
          <w:sz w:val="22"/>
          <w:lang w:bidi="ar-SA"/>
        </w:rPr>
      </w:pPr>
    </w:p>
    <w:p w14:paraId="35A086ED" w14:textId="77777777" w:rsidR="007D27E2" w:rsidRDefault="007D27E2" w:rsidP="007D27E2">
      <w:pPr>
        <w:spacing w:after="0"/>
        <w:rPr>
          <w:rFonts w:ascii="Gadugi" w:hAnsi="Gadugi"/>
          <w:sz w:val="22"/>
          <w:lang w:bidi="ar-SA"/>
        </w:rPr>
      </w:pPr>
      <w:r w:rsidRPr="000D13F0">
        <w:rPr>
          <w:rFonts w:ascii="Gadugi" w:hAnsi="Gadugi"/>
          <w:sz w:val="22"/>
          <w:lang w:bidi="ar-SA"/>
        </w:rPr>
        <w:t xml:space="preserve">Q6 - What are the benefits of using the Question Formulation Technique? </w:t>
      </w:r>
    </w:p>
    <w:p w14:paraId="1A61C3BA" w14:textId="14C71C97" w:rsidR="00E410B4" w:rsidRPr="00B62C9E" w:rsidRDefault="00E410B4" w:rsidP="007D27E2">
      <w:pPr>
        <w:spacing w:after="0"/>
        <w:rPr>
          <w:rFonts w:ascii="Gadugi" w:hAnsi="Gadugi"/>
          <w:b/>
          <w:bCs/>
          <w:sz w:val="22"/>
          <w:lang w:bidi="ar-SA"/>
        </w:rPr>
      </w:pPr>
      <w:r w:rsidRPr="008024FA">
        <w:rPr>
          <w:rFonts w:ascii="Gadugi" w:hAnsi="Gadugi"/>
          <w:b/>
          <w:bCs/>
          <w:sz w:val="22"/>
          <w:lang w:bidi="ar-SA"/>
        </w:rPr>
        <w:t xml:space="preserve">a) </w:t>
      </w:r>
      <w:r w:rsidRPr="00B62C9E">
        <w:rPr>
          <w:rFonts w:ascii="Gadugi" w:hAnsi="Gadugi"/>
          <w:b/>
          <w:bCs/>
          <w:sz w:val="22"/>
          <w:lang w:bidi="ar-SA"/>
        </w:rPr>
        <w:t>Students are encouraged to develop an enquiring mind that asks lots of questions to learn.</w:t>
      </w:r>
    </w:p>
    <w:p w14:paraId="5F1AC2BF" w14:textId="77777777" w:rsidR="00E410B4" w:rsidRPr="00B62C9E" w:rsidRDefault="00E410B4" w:rsidP="007D27E2">
      <w:pPr>
        <w:spacing w:after="0"/>
        <w:rPr>
          <w:rFonts w:ascii="Gadugi" w:hAnsi="Gadugi"/>
          <w:b/>
          <w:bCs/>
          <w:sz w:val="22"/>
          <w:lang w:bidi="ar-SA"/>
        </w:rPr>
      </w:pPr>
      <w:r w:rsidRPr="008024FA">
        <w:rPr>
          <w:rFonts w:ascii="Gadugi" w:hAnsi="Gadugi"/>
          <w:b/>
          <w:bCs/>
          <w:sz w:val="22"/>
          <w:lang w:bidi="ar-SA"/>
        </w:rPr>
        <w:t xml:space="preserve">c) </w:t>
      </w:r>
      <w:r w:rsidRPr="00B62C9E">
        <w:rPr>
          <w:rFonts w:ascii="Gadugi" w:hAnsi="Gadugi"/>
          <w:b/>
          <w:bCs/>
          <w:sz w:val="22"/>
          <w:lang w:bidi="ar-SA"/>
        </w:rPr>
        <w:t>Students use higher order analysing and evaluation thinking skills to choose the best questions.</w:t>
      </w:r>
    </w:p>
    <w:p w14:paraId="4C76DBFC" w14:textId="6A65032B" w:rsidR="008024FA" w:rsidRDefault="00E410B4" w:rsidP="007D27E2">
      <w:pPr>
        <w:spacing w:after="0"/>
        <w:rPr>
          <w:rFonts w:ascii="Gadugi" w:hAnsi="Gadugi"/>
          <w:b/>
          <w:bCs/>
          <w:sz w:val="22"/>
          <w:lang w:bidi="ar-SA"/>
        </w:rPr>
      </w:pPr>
      <w:r w:rsidRPr="008024FA">
        <w:rPr>
          <w:rFonts w:ascii="Gadugi" w:hAnsi="Gadugi"/>
          <w:b/>
          <w:bCs/>
          <w:sz w:val="22"/>
          <w:lang w:bidi="ar-SA"/>
        </w:rPr>
        <w:t xml:space="preserve">e) </w:t>
      </w:r>
      <w:r w:rsidRPr="00B62C9E">
        <w:rPr>
          <w:rFonts w:ascii="Gadugi" w:hAnsi="Gadugi"/>
          <w:b/>
          <w:bCs/>
          <w:sz w:val="22"/>
          <w:lang w:bidi="ar-SA"/>
        </w:rPr>
        <w:t>Students are actively involved in their own learning by creating their own questions.</w:t>
      </w:r>
    </w:p>
    <w:p w14:paraId="5C9E205A" w14:textId="77777777" w:rsidR="007D27E2" w:rsidRDefault="007D27E2" w:rsidP="007D27E2">
      <w:pPr>
        <w:spacing w:after="0"/>
        <w:rPr>
          <w:rFonts w:ascii="Gadugi" w:hAnsi="Gadugi"/>
          <w:b/>
          <w:bCs/>
          <w:sz w:val="22"/>
          <w:lang w:bidi="ar-SA"/>
        </w:rPr>
      </w:pPr>
    </w:p>
    <w:p w14:paraId="2CA97515" w14:textId="080FAE4B" w:rsidR="00E410B4" w:rsidRPr="007D27E2" w:rsidRDefault="00E410B4" w:rsidP="007D27E2">
      <w:pPr>
        <w:spacing w:after="0"/>
        <w:rPr>
          <w:rFonts w:ascii="Gadugi" w:hAnsi="Gadugi"/>
          <w:b/>
          <w:bCs/>
          <w:sz w:val="22"/>
          <w:lang w:bidi="ar-SA"/>
        </w:rPr>
      </w:pPr>
      <w:r w:rsidRPr="00B62C9E">
        <w:rPr>
          <w:rFonts w:ascii="Gadugi" w:hAnsi="Gadugi"/>
          <w:b/>
          <w:bCs/>
          <w:sz w:val="22"/>
          <w:lang w:bidi="ar-SA"/>
        </w:rPr>
        <w:t>Explanation</w:t>
      </w:r>
      <w:r w:rsidR="007D27E2">
        <w:rPr>
          <w:rFonts w:ascii="Gadugi" w:hAnsi="Gadugi"/>
          <w:b/>
          <w:bCs/>
          <w:sz w:val="22"/>
          <w:lang w:bidi="ar-SA"/>
        </w:rPr>
        <w:t xml:space="preserve"> - </w:t>
      </w:r>
      <w:r w:rsidRPr="00B62C9E">
        <w:rPr>
          <w:rFonts w:ascii="Gadugi" w:hAnsi="Gadugi"/>
          <w:sz w:val="22"/>
          <w:lang w:bidi="ar-SA"/>
        </w:rPr>
        <w:t>The Question Formulation Technique is a way to help people produce, improve and prioritise questions. It can help us ask better questions in the classroom and can help our students ask more and better questions. It is important to encourage students to ask questions because we learn from asking questions. By asking questions we are actively involved in our own learning.</w:t>
      </w:r>
    </w:p>
    <w:p w14:paraId="7BFD602C" w14:textId="77777777" w:rsidR="00E410B4" w:rsidRPr="00B62C9E" w:rsidRDefault="00E410B4" w:rsidP="00E410B4">
      <w:pPr>
        <w:rPr>
          <w:rFonts w:ascii="Gadugi" w:hAnsi="Gadugi"/>
          <w:sz w:val="22"/>
          <w:lang w:bidi="ar-SA"/>
        </w:rPr>
      </w:pPr>
      <w:r w:rsidRPr="00B62C9E">
        <w:rPr>
          <w:rFonts w:ascii="Gadugi" w:hAnsi="Gadugi"/>
          <w:sz w:val="22"/>
          <w:lang w:bidi="ar-SA"/>
        </w:rPr>
        <w:t>To use the Question Formulation Technique students:</w:t>
      </w:r>
    </w:p>
    <w:p w14:paraId="425F6501" w14:textId="77777777" w:rsidR="00E410B4" w:rsidRPr="00B62C9E" w:rsidRDefault="00E410B4" w:rsidP="0034565A">
      <w:pPr>
        <w:numPr>
          <w:ilvl w:val="0"/>
          <w:numId w:val="7"/>
        </w:numPr>
        <w:contextualSpacing/>
        <w:rPr>
          <w:rFonts w:ascii="Gadugi" w:hAnsi="Gadugi"/>
          <w:sz w:val="22"/>
          <w:lang w:bidi="ar-SA"/>
        </w:rPr>
      </w:pPr>
      <w:r w:rsidRPr="00B62C9E">
        <w:rPr>
          <w:rFonts w:ascii="Gadugi" w:hAnsi="Gadugi"/>
          <w:sz w:val="22"/>
          <w:lang w:bidi="ar-SA"/>
        </w:rPr>
        <w:t>Respond to the question focus by producing as many questions as possible.</w:t>
      </w:r>
    </w:p>
    <w:p w14:paraId="60B2BC4A" w14:textId="77777777" w:rsidR="00E410B4" w:rsidRPr="00B62C9E" w:rsidRDefault="00E410B4" w:rsidP="0034565A">
      <w:pPr>
        <w:numPr>
          <w:ilvl w:val="0"/>
          <w:numId w:val="7"/>
        </w:numPr>
        <w:contextualSpacing/>
        <w:rPr>
          <w:rFonts w:ascii="Gadugi" w:hAnsi="Gadugi"/>
          <w:sz w:val="22"/>
          <w:lang w:bidi="ar-SA"/>
        </w:rPr>
      </w:pPr>
      <w:r w:rsidRPr="00B62C9E">
        <w:rPr>
          <w:rFonts w:ascii="Gadugi" w:hAnsi="Gadugi"/>
          <w:sz w:val="22"/>
          <w:lang w:bidi="ar-SA"/>
        </w:rPr>
        <w:t>Study the questions and improve them so they are clearer.</w:t>
      </w:r>
    </w:p>
    <w:p w14:paraId="43EE566C" w14:textId="77777777" w:rsidR="00E410B4" w:rsidRPr="00B62C9E" w:rsidRDefault="00E410B4" w:rsidP="0034565A">
      <w:pPr>
        <w:numPr>
          <w:ilvl w:val="0"/>
          <w:numId w:val="7"/>
        </w:numPr>
        <w:contextualSpacing/>
        <w:rPr>
          <w:rFonts w:ascii="Gadugi" w:hAnsi="Gadugi"/>
          <w:sz w:val="22"/>
          <w:lang w:bidi="ar-SA"/>
        </w:rPr>
      </w:pPr>
      <w:r w:rsidRPr="00B62C9E">
        <w:rPr>
          <w:rFonts w:ascii="Gadugi" w:hAnsi="Gadugi"/>
          <w:sz w:val="22"/>
          <w:lang w:bidi="ar-SA"/>
        </w:rPr>
        <w:t>Evaluate the questions and choose their top 3.</w:t>
      </w:r>
    </w:p>
    <w:p w14:paraId="29764A86" w14:textId="77777777" w:rsidR="00E410B4" w:rsidRPr="00B62C9E" w:rsidRDefault="00E410B4" w:rsidP="0034565A">
      <w:pPr>
        <w:numPr>
          <w:ilvl w:val="0"/>
          <w:numId w:val="7"/>
        </w:numPr>
        <w:contextualSpacing/>
        <w:rPr>
          <w:rFonts w:ascii="Gadugi" w:hAnsi="Gadugi"/>
          <w:sz w:val="22"/>
          <w:lang w:bidi="ar-SA"/>
        </w:rPr>
      </w:pPr>
      <w:r w:rsidRPr="00B62C9E">
        <w:rPr>
          <w:rFonts w:ascii="Gadugi" w:hAnsi="Gadugi"/>
          <w:sz w:val="22"/>
          <w:lang w:bidi="ar-SA"/>
        </w:rPr>
        <w:t>Plan how to answer the questions.</w:t>
      </w:r>
    </w:p>
    <w:p w14:paraId="3A15AFA0" w14:textId="77777777" w:rsidR="00E410B4" w:rsidRPr="00B62C9E" w:rsidRDefault="00E410B4" w:rsidP="0034565A">
      <w:pPr>
        <w:numPr>
          <w:ilvl w:val="0"/>
          <w:numId w:val="7"/>
        </w:numPr>
        <w:contextualSpacing/>
        <w:rPr>
          <w:rFonts w:ascii="Gadugi" w:hAnsi="Gadugi"/>
          <w:sz w:val="22"/>
          <w:lang w:bidi="ar-SA"/>
        </w:rPr>
      </w:pPr>
      <w:r w:rsidRPr="00B62C9E">
        <w:rPr>
          <w:rFonts w:ascii="Gadugi" w:hAnsi="Gadugi"/>
          <w:sz w:val="22"/>
          <w:lang w:bidi="ar-SA"/>
        </w:rPr>
        <w:t>Carry out their plan.</w:t>
      </w:r>
    </w:p>
    <w:p w14:paraId="6CFF68C3" w14:textId="77777777" w:rsidR="00E410B4" w:rsidRPr="00B62C9E" w:rsidRDefault="00E410B4" w:rsidP="0034565A">
      <w:pPr>
        <w:numPr>
          <w:ilvl w:val="0"/>
          <w:numId w:val="7"/>
        </w:numPr>
        <w:contextualSpacing/>
        <w:rPr>
          <w:rFonts w:ascii="Gadugi" w:hAnsi="Gadugi"/>
          <w:sz w:val="22"/>
          <w:lang w:bidi="ar-SA"/>
        </w:rPr>
      </w:pPr>
      <w:r w:rsidRPr="00B62C9E">
        <w:rPr>
          <w:rFonts w:ascii="Gadugi" w:hAnsi="Gadugi"/>
          <w:sz w:val="22"/>
          <w:lang w:bidi="ar-SA"/>
        </w:rPr>
        <w:t>Reflect on their answers – are there now more questions?</w:t>
      </w:r>
    </w:p>
    <w:p w14:paraId="19E44929" w14:textId="77777777" w:rsidR="00B61EAA" w:rsidRPr="00EA08BD" w:rsidRDefault="00B61EAA" w:rsidP="005416A9">
      <w:pPr>
        <w:spacing w:line="240" w:lineRule="auto"/>
        <w:rPr>
          <w:rFonts w:ascii="Gadugi" w:hAnsi="Gadugi" w:cstheme="minorHAnsi"/>
          <w:sz w:val="22"/>
          <w:lang w:bidi="ar-SA"/>
        </w:rPr>
      </w:pPr>
    </w:p>
    <w:p w14:paraId="17AE013F" w14:textId="45081805" w:rsidR="00156FD2" w:rsidRDefault="00156FD2" w:rsidP="005416A9">
      <w:pPr>
        <w:spacing w:line="240" w:lineRule="auto"/>
        <w:rPr>
          <w:rFonts w:eastAsia="Times New Roman" w:cstheme="minorHAnsi"/>
          <w:b/>
          <w:color w:val="4472C4" w:themeColor="accent1"/>
          <w:szCs w:val="24"/>
          <w:lang w:val="en-GB" w:eastAsia="ja-JP" w:bidi="ar-SA"/>
        </w:rPr>
      </w:pPr>
    </w:p>
    <w:p w14:paraId="385AB306" w14:textId="217FE31C" w:rsidR="00FB3CBD" w:rsidRDefault="00FB3CBD" w:rsidP="005416A9">
      <w:pPr>
        <w:spacing w:line="240" w:lineRule="auto"/>
        <w:rPr>
          <w:rFonts w:eastAsia="Times New Roman" w:cstheme="minorHAnsi"/>
          <w:b/>
          <w:color w:val="4472C4" w:themeColor="accent1"/>
          <w:szCs w:val="24"/>
          <w:lang w:val="en-GB" w:eastAsia="ja-JP" w:bidi="ar-SA"/>
        </w:rPr>
      </w:pPr>
    </w:p>
    <w:p w14:paraId="42385B13" w14:textId="070AC0B2" w:rsidR="00EA08BD" w:rsidRDefault="00EA08BD" w:rsidP="005416A9">
      <w:pPr>
        <w:spacing w:line="240" w:lineRule="auto"/>
        <w:rPr>
          <w:rFonts w:eastAsia="Times New Roman" w:cstheme="minorHAnsi"/>
          <w:b/>
          <w:color w:val="4472C4" w:themeColor="accent1"/>
          <w:szCs w:val="24"/>
          <w:lang w:val="en-GB" w:eastAsia="ja-JP" w:bidi="ar-SA"/>
        </w:rPr>
      </w:pPr>
    </w:p>
    <w:p w14:paraId="428F2982" w14:textId="77777777" w:rsidR="00EA08BD" w:rsidRDefault="00EA08BD" w:rsidP="005416A9">
      <w:pPr>
        <w:spacing w:line="240" w:lineRule="auto"/>
        <w:rPr>
          <w:rFonts w:eastAsia="Times New Roman" w:cstheme="minorHAnsi"/>
          <w:b/>
          <w:color w:val="4472C4" w:themeColor="accent1"/>
          <w:szCs w:val="24"/>
          <w:lang w:val="en-GB" w:eastAsia="ja-JP" w:bidi="ar-SA"/>
        </w:rPr>
      </w:pPr>
    </w:p>
    <w:p w14:paraId="2AB9DBDF" w14:textId="77777777" w:rsidR="00C80D36" w:rsidRDefault="00C80D36" w:rsidP="005416A9">
      <w:pPr>
        <w:spacing w:line="240" w:lineRule="auto"/>
        <w:rPr>
          <w:rFonts w:eastAsia="Times New Roman" w:cstheme="minorHAnsi"/>
          <w:b/>
          <w:szCs w:val="24"/>
          <w:lang w:val="en-GB" w:eastAsia="ja-JP" w:bidi="ar-SA"/>
        </w:rPr>
      </w:pPr>
    </w:p>
    <w:p w14:paraId="1BAB867C" w14:textId="77777777" w:rsidR="00013461" w:rsidRDefault="00013461" w:rsidP="00013461">
      <w:bookmarkStart w:id="37" w:name="_Toc71618726"/>
    </w:p>
    <w:p w14:paraId="60B018ED" w14:textId="1ADDBC4D" w:rsidR="00BD5B00" w:rsidRPr="00A140A6" w:rsidRDefault="00BD5B00" w:rsidP="00BD5B00">
      <w:pPr>
        <w:pStyle w:val="Heading1"/>
        <w:spacing w:before="0" w:line="240" w:lineRule="auto"/>
        <w:jc w:val="center"/>
        <w:rPr>
          <w:rFonts w:ascii="Gadugi" w:hAnsi="Gadugi"/>
          <w:b/>
          <w:bCs/>
          <w:noProof/>
          <w:sz w:val="40"/>
          <w:szCs w:val="40"/>
          <w:lang w:eastAsia="en-GB" w:bidi="ar-SA"/>
        </w:rPr>
      </w:pPr>
      <w:r w:rsidRPr="00A140A6">
        <w:rPr>
          <w:rFonts w:ascii="Gadugi" w:eastAsia="Times New Roman" w:hAnsi="Gadugi" w:cstheme="minorHAnsi"/>
          <w:b/>
          <w:noProof/>
          <w:szCs w:val="24"/>
          <w:lang w:val="en-GB" w:eastAsia="ja-JP" w:bidi="ar-SA"/>
        </w:rPr>
        <w:lastRenderedPageBreak/>
        <w:drawing>
          <wp:anchor distT="0" distB="0" distL="114300" distR="114300" simplePos="0" relativeHeight="252209152" behindDoc="0" locked="0" layoutInCell="1" allowOverlap="1" wp14:anchorId="73A8D8A8" wp14:editId="2F8CA888">
            <wp:simplePos x="0" y="0"/>
            <wp:positionH relativeFrom="column">
              <wp:posOffset>3971025</wp:posOffset>
            </wp:positionH>
            <wp:positionV relativeFrom="paragraph">
              <wp:posOffset>126542</wp:posOffset>
            </wp:positionV>
            <wp:extent cx="2121535" cy="2152015"/>
            <wp:effectExtent l="0" t="0" r="0" b="0"/>
            <wp:wrapNone/>
            <wp:docPr id="1063" name="Picture 1063" descr="Shape,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3" name="Picture 1063" descr="Shape, arrow&#10;&#10;Description automatically generated"/>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2121535" cy="2152015"/>
                    </a:xfrm>
                    <a:prstGeom prst="rect">
                      <a:avLst/>
                    </a:prstGeom>
                    <a:noFill/>
                  </pic:spPr>
                </pic:pic>
              </a:graphicData>
            </a:graphic>
          </wp:anchor>
        </w:drawing>
      </w:r>
      <w:r w:rsidRPr="00A140A6">
        <w:rPr>
          <w:rFonts w:ascii="Gadugi" w:hAnsi="Gadugi"/>
          <w:b/>
          <w:bCs/>
          <w:noProof/>
          <w:sz w:val="40"/>
          <w:szCs w:val="40"/>
          <w:lang w:eastAsia="en-GB" w:bidi="ar-SA"/>
        </w:rPr>
        <w:t xml:space="preserve">Your </w:t>
      </w:r>
      <w:r w:rsidR="00085A42">
        <w:rPr>
          <w:rFonts w:ascii="Gadugi" w:hAnsi="Gadugi"/>
          <w:b/>
          <w:bCs/>
          <w:noProof/>
          <w:sz w:val="40"/>
          <w:szCs w:val="40"/>
          <w:lang w:eastAsia="en-GB" w:bidi="ar-SA"/>
        </w:rPr>
        <w:t>7</w:t>
      </w:r>
      <w:r w:rsidRPr="00BD5B00">
        <w:rPr>
          <w:rFonts w:ascii="Gadugi" w:hAnsi="Gadugi"/>
          <w:b/>
          <w:bCs/>
          <w:noProof/>
          <w:sz w:val="40"/>
          <w:szCs w:val="40"/>
          <w:vertAlign w:val="superscript"/>
          <w:lang w:eastAsia="en-GB" w:bidi="ar-SA"/>
        </w:rPr>
        <w:t>th</w:t>
      </w:r>
      <w:r>
        <w:rPr>
          <w:rFonts w:ascii="Gadugi" w:hAnsi="Gadugi"/>
          <w:b/>
          <w:bCs/>
          <w:noProof/>
          <w:sz w:val="40"/>
          <w:szCs w:val="40"/>
          <w:lang w:eastAsia="en-GB" w:bidi="ar-SA"/>
        </w:rPr>
        <w:t xml:space="preserve"> </w:t>
      </w:r>
      <w:r w:rsidRPr="00A140A6">
        <w:rPr>
          <w:rFonts w:ascii="Gadugi" w:hAnsi="Gadugi"/>
          <w:b/>
          <w:bCs/>
          <w:noProof/>
          <w:sz w:val="40"/>
          <w:szCs w:val="40"/>
          <w:lang w:eastAsia="en-GB" w:bidi="ar-SA"/>
        </w:rPr>
        <w:t>PROMISE to your STUDENTS</w:t>
      </w:r>
    </w:p>
    <w:p w14:paraId="5EB916C2" w14:textId="77777777" w:rsidR="00BD5B00" w:rsidRPr="00273726" w:rsidRDefault="00BD5B00" w:rsidP="00BD5B00">
      <w:pPr>
        <w:spacing w:line="240" w:lineRule="auto"/>
        <w:rPr>
          <w:color w:val="4472C4" w:themeColor="accent1"/>
          <w:lang w:eastAsia="en-GB" w:bidi="ar-SA"/>
        </w:rPr>
      </w:pPr>
    </w:p>
    <w:p w14:paraId="7DAB086F" w14:textId="77777777" w:rsidR="00BD5B00" w:rsidRPr="00273726" w:rsidRDefault="00BD5B00" w:rsidP="00BD5B00">
      <w:pPr>
        <w:spacing w:line="240" w:lineRule="auto"/>
        <w:rPr>
          <w:color w:val="4472C4" w:themeColor="accent1"/>
          <w:lang w:eastAsia="en-GB" w:bidi="ar-SA"/>
        </w:rPr>
      </w:pP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2205056" behindDoc="1" locked="0" layoutInCell="1" allowOverlap="1" wp14:anchorId="422A3ADA" wp14:editId="6920A80A">
                <wp:simplePos x="0" y="0"/>
                <wp:positionH relativeFrom="column">
                  <wp:posOffset>-488315</wp:posOffset>
                </wp:positionH>
                <wp:positionV relativeFrom="paragraph">
                  <wp:posOffset>158115</wp:posOffset>
                </wp:positionV>
                <wp:extent cx="1092200" cy="3937000"/>
                <wp:effectExtent l="19050" t="19050" r="31750" b="44450"/>
                <wp:wrapNone/>
                <wp:docPr id="476" name="Oval 476"/>
                <wp:cNvGraphicFramePr/>
                <a:graphic xmlns:a="http://schemas.openxmlformats.org/drawingml/2006/main">
                  <a:graphicData uri="http://schemas.microsoft.com/office/word/2010/wordprocessingShape">
                    <wps:wsp>
                      <wps:cNvSpPr/>
                      <wps:spPr>
                        <a:xfrm>
                          <a:off x="0" y="0"/>
                          <a:ext cx="1092200" cy="3937000"/>
                        </a:xfrm>
                        <a:prstGeom prst="ellipse">
                          <a:avLst/>
                        </a:prstGeom>
                        <a:noFill/>
                        <a:ln w="53975"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44D3E3A3" id="Oval 476" o:spid="_x0000_s1026" style="position:absolute;margin-left:-38.45pt;margin-top:12.45pt;width:86pt;height:310pt;z-index:-251111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Vgk7aAIAAMsEAAAOAAAAZHJzL2Uyb0RvYy54bWysVE1PGzEQvVfqf7B8L5svCFmxQVFQqkoI&#10;kKDiPPF6s5Zsj2s72dBf37F3A7T0VPXizHi+/N6+ydX10Wh2kD4otBUfn404k1Zgreyu4t+fNl8u&#10;OQsRbA0araz4iwz8evn501XnSjnBFnUtPaMmNpSdq3gboyuLIohWGghn6KSlYIPeQCTX74raQ0fd&#10;jS4mo9FF0aGvnUchQ6Dbmz7Il7l/00gR75smyMh0xeltMZ8+n9t0FssrKHceXKvE8Az4h1cYUJaG&#10;vra6gQhs79WHVkYJjwGbeCbQFNg0SsiMgdCMR3+geWzByYyFyAnulabw/9qKu8ODZ6qu+Gx+wZkF&#10;Qx/p/gCaJZ/Y6VwoKenRPfjBC2QmqMfGm/RLINgxM/ryyqg8RibocjxaTOgzcSYoNl1M5yNyqE/x&#10;Vu58iF8lGpaMikutlQsJNZRwuA2xzz5lpWuLG6U13UOpLesqfj5dzM9pBpCAGg2RTOMIUrA7zkDv&#10;SJki+twyoFZ1Kk/Vwe+2a+0Zwa34ZkNvOz3ut7Q0+wZC2+flUK8boyKJVytT8ctUfKrWNnWXWX4D&#10;gkRjT1yytli/EO0eez0GJzaKhtxCiA/gSYDEGC1VvKej0UgQcbA4a9H//Nt9yiddUJSzjgRN8H/s&#10;wUvO9DdLilmMZ7O0AdmZnc8n5Pj3ke37iN2bNRIrY1pfJ7KZ8qM+mY1H80y7t0pTKQRW0Oye6MFZ&#10;x37RaHuFXK1yGqneQby1j06k5omnRO/T8Rm8GyQQST13eBL/Bxn0uanS4mofsVFZI2+8krySQxuT&#10;hTZsd1rJ937OevsPWv4CAAD//wMAUEsDBBQABgAIAAAAIQDGzaiQ4QAAAAkBAAAPAAAAZHJzL2Rv&#10;d25yZXYueG1sTI/BTsMwDIbvSLxDZCRuW9qq61ipOyFQJQ5IaAOEuGVpaAuNUzXZ2r095gQny/an&#10;35+L7Wx7cTKj7xwhxMsIhCHt6o4ahNeXanEDwgdFteodGYSz8bAtLy8Kldduop057UMjOIR8rhDa&#10;EIZcSq9bY5VfusEQ7z7daFXgdmxkPaqJw20vkyjKpFUd8YVWDea+Nfp7f7QIaaXT1Tl50F/r9+f4&#10;affRVG+PE+L11Xx3CyKYOfzB8KvP6lCy08EdqfaiR1issw2jCEnKlYHNKgZxQMhSHsiykP8/KH8A&#10;AAD//wMAUEsBAi0AFAAGAAgAAAAhALaDOJL+AAAA4QEAABMAAAAAAAAAAAAAAAAAAAAAAFtDb250&#10;ZW50X1R5cGVzXS54bWxQSwECLQAUAAYACAAAACEAOP0h/9YAAACUAQAACwAAAAAAAAAAAAAAAAAv&#10;AQAAX3JlbHMvLnJlbHNQSwECLQAUAAYACAAAACEAwVYJO2gCAADLBAAADgAAAAAAAAAAAAAAAAAu&#10;AgAAZHJzL2Uyb0RvYy54bWxQSwECLQAUAAYACAAAACEAxs2okOEAAAAJAQAADwAAAAAAAAAAAAAA&#10;AADCBAAAZHJzL2Rvd25yZXYueG1sUEsFBgAAAAAEAAQA8wAAANAFAAAAAA==&#10;" filled="f" strokecolor="red" strokeweight="4.25pt">
                <v:stroke joinstyle="miter"/>
              </v:oval>
            </w:pict>
          </mc:Fallback>
        </mc:AlternateContent>
      </w:r>
    </w:p>
    <w:p w14:paraId="256F831C" w14:textId="77777777" w:rsidR="00BD5B00" w:rsidRPr="00273726" w:rsidRDefault="00BD5B00" w:rsidP="00BD5B00">
      <w:pPr>
        <w:spacing w:line="240" w:lineRule="auto"/>
        <w:rPr>
          <w:rFonts w:eastAsia="Times New Roman" w:cstheme="minorHAnsi"/>
          <w:b/>
          <w:color w:val="4472C4" w:themeColor="accent1"/>
          <w:szCs w:val="24"/>
          <w:lang w:val="en-GB" w:eastAsia="ja-JP" w:bidi="ar-SA"/>
        </w:rPr>
      </w:pP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2206080" behindDoc="0" locked="0" layoutInCell="1" allowOverlap="1" wp14:anchorId="24DB8896" wp14:editId="1513AD20">
                <wp:simplePos x="0" y="0"/>
                <wp:positionH relativeFrom="column">
                  <wp:posOffset>249554</wp:posOffset>
                </wp:positionH>
                <wp:positionV relativeFrom="paragraph">
                  <wp:posOffset>160020</wp:posOffset>
                </wp:positionV>
                <wp:extent cx="266700" cy="406400"/>
                <wp:effectExtent l="38100" t="38100" r="0" b="31750"/>
                <wp:wrapNone/>
                <wp:docPr id="477" name="Isosceles Triangle 477"/>
                <wp:cNvGraphicFramePr/>
                <a:graphic xmlns:a="http://schemas.openxmlformats.org/drawingml/2006/main">
                  <a:graphicData uri="http://schemas.microsoft.com/office/word/2010/wordprocessingShape">
                    <wps:wsp>
                      <wps:cNvSpPr/>
                      <wps:spPr>
                        <a:xfrm rot="10434248">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shape w14:anchorId="187EDCFB" id="Isosceles Triangle 477" o:spid="_x0000_s1026" type="#_x0000_t5" style="position:absolute;margin-left:19.65pt;margin-top:12.6pt;width:21pt;height:32pt;rotation:11396981fd;z-index:25220608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YgZewIAABAFAAAOAAAAZHJzL2Uyb0RvYy54bWysVE1v2zAMvQ/YfxB0X+1kXtIZdYqgRYYC&#10;RVugHXpmZMkWoK9JSpzu14+SnX5th2GYD4IoUo+PT6TPzg9akT33QVrT0NlJSQk3zLbSdA39/rD5&#10;dEpJiGBaUNbwhj7xQM9XHz+cDa7mc9tb1XJPEMSEenAN7WN0dVEE1nMN4cQ6btAprNcQ0fRd0XoY&#10;EF2rYl6Wi2KwvnXeMh4Cnl6OTrrK+EJwFm+FCDwS1VDkFvPq87pNa7E6g7rz4HrJJhrwDyw0SINJ&#10;n6EuIQLZefkblJbM22BFPGFWF1YIyXiuAauZle+que/B8VwLihPcs0zh/8Gym/2dJ7JtaLVcUmJA&#10;4yNdBRsYVzyQBy/BdIqT5EWtBhdqvHLv7vxkBdymwg/Ca+ItCjwrq8/VvDrNemCF5JDlfnqWmx8i&#10;YXg4XyyWJT4KQ1dVLircI2gxYiVM50P8xq0madPQOJHJwLC/DnEMP4alK8Eq2W6kUtnw3fZCebIH&#10;fP3NpsRvyvAmTBkyIO35SAawC4WCiLy0Q12C6SgB1WF7s+hz7je3w98lSSQvIfQjmYyQuECtZcQJ&#10;UFI39DQxPFJUJnl57uGp1KT+qHfabW37hG+XNUcVg2MbiUmuIcQ78NjFeIiTGW9xEcpiiXbaUdJb&#10;//NP5ykemwu9lAw4FVj+jx14Tom6Mth2X2dVlcYoG9WX5RwN/9qzfe0xO31hUfpZZpe3KT6q41Z4&#10;qx9xgNcpK7rAMMw9Cj0ZF3GcVvwFML5e5zAcHQfx2tw7lsCTTkneh8MjeHdsFuyyG3ucIKjf9csY&#10;m24au95FK2RuphddsRGTgWOXW3L6RaS5fm3nqJcf2eoXAAAA//8DAFBLAwQUAAYACAAAACEAYdcz&#10;q9oAAAAHAQAADwAAAGRycy9kb3ducmV2LnhtbEyOzU7DMBCE70i8g7VI3KjdRC1piFNVCB6Apg/g&#10;xtskIl5HsfMDT89ygtNoNKOZrziurhczjqHzpGG7USCQam87ajRcqvenDESIhqzpPaGGLwxwLO/v&#10;CpNbv9AHzufYCB6hkBsNbYxDLmWoW3QmbPyAxNnNj85EtmMj7WgWHne9TJTaS2c64ofWDPjaYv15&#10;npwGle7fqmVeh+9TtZvcbVD1c3bR+vFhPb2AiLjGvzL84jM6lMx09RPZIHoN6SHlpoZkl4DgPNuy&#10;v7IeEpBlIf/zlz8AAAD//wMAUEsBAi0AFAAGAAgAAAAhALaDOJL+AAAA4QEAABMAAAAAAAAAAAAA&#10;AAAAAAAAAFtDb250ZW50X1R5cGVzXS54bWxQSwECLQAUAAYACAAAACEAOP0h/9YAAACUAQAACwAA&#10;AAAAAAAAAAAAAAAvAQAAX3JlbHMvLnJlbHNQSwECLQAUAAYACAAAACEAjBGIGXsCAAAQBQAADgAA&#10;AAAAAAAAAAAAAAAuAgAAZHJzL2Uyb0RvYy54bWxQSwECLQAUAAYACAAAACEAYdczq9oAAAAHAQAA&#10;DwAAAAAAAAAAAAAAAADVBAAAZHJzL2Rvd25yZXYueG1sUEsFBgAAAAAEAAQA8wAAANwFAAAAAA==&#10;" fillcolor="red" strokecolor="red" strokeweight="1pt"/>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2198912" behindDoc="0" locked="0" layoutInCell="1" allowOverlap="1" wp14:anchorId="2EE554CE" wp14:editId="2EF334CF">
                <wp:simplePos x="0" y="0"/>
                <wp:positionH relativeFrom="column">
                  <wp:posOffset>-238214</wp:posOffset>
                </wp:positionH>
                <wp:positionV relativeFrom="paragraph">
                  <wp:posOffset>321945</wp:posOffset>
                </wp:positionV>
                <wp:extent cx="496023" cy="524961"/>
                <wp:effectExtent l="19050" t="19050" r="18415" b="27940"/>
                <wp:wrapNone/>
                <wp:docPr id="512" name="Oval 512"/>
                <wp:cNvGraphicFramePr/>
                <a:graphic xmlns:a="http://schemas.openxmlformats.org/drawingml/2006/main">
                  <a:graphicData uri="http://schemas.microsoft.com/office/word/2010/wordprocessingShape">
                    <wps:wsp>
                      <wps:cNvSpPr/>
                      <wps:spPr>
                        <a:xfrm>
                          <a:off x="0" y="0"/>
                          <a:ext cx="496023" cy="524961"/>
                        </a:xfrm>
                        <a:prstGeom prst="ellipse">
                          <a:avLst/>
                        </a:prstGeom>
                        <a:solidFill>
                          <a:sysClr val="window" lastClr="FFFFFF"/>
                        </a:solidFill>
                        <a:ln w="31750" cap="flat" cmpd="sng" algn="ctr">
                          <a:solidFill>
                            <a:srgbClr val="002060"/>
                          </a:solidFill>
                          <a:prstDash val="solid"/>
                          <a:miter lim="800000"/>
                        </a:ln>
                        <a:effectLst/>
                      </wps:spPr>
                      <wps:txbx>
                        <w:txbxContent>
                          <w:p w14:paraId="26C0EA89" w14:textId="77777777" w:rsidR="00B81AEA" w:rsidRPr="00700CF3" w:rsidRDefault="00B81AEA" w:rsidP="00BD5B00">
                            <w:pPr>
                              <w:jc w:val="center"/>
                              <w:rPr>
                                <w:color w:val="002060"/>
                                <w:sz w:val="36"/>
                                <w:szCs w:val="36"/>
                              </w:rPr>
                            </w:pPr>
                            <w:r>
                              <w:rPr>
                                <w:color w:val="002060"/>
                                <w:sz w:val="36"/>
                                <w:szCs w:val="36"/>
                              </w:rPr>
                              <w:t>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2EE554CE" id="Oval 512" o:spid="_x0000_s1085" style="position:absolute;margin-left:-18.75pt;margin-top:25.35pt;width:39.05pt;height:41.35pt;z-index:252198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c7TfhwIAABUFAAAOAAAAZHJzL2Uyb0RvYy54bWysVMlu2zAQvRfoPxC8N1piZxEiB0YCFwWC&#10;xEAS5DymKIsAt5K0JffrO6QUJ2l6KqoDNcMZzvL4hlfXg5Jkz50XRte0OMkp4ZqZRuhtTZ+fVt8u&#10;KPEBdAPSaF7TA/f0evH1y1VvK16azsiGO4JBtK96W9MuBFtlmWcdV+BPjOUaja1xCgKqbps1DnqM&#10;rmRW5vlZ1hvXWGcY9x53b0cjXaT4bctZeGhbzwORNcXaQlpdWjdxzRZXUG0d2E6wqQz4hyoUCI1J&#10;j6FuIQDZOfEplBLMGW/acMKMykzbCsZTD9hNkf/RzWMHlqdeEBxvjzD5/xeW3e/XjoimpvOipESD&#10;wkt62IMkUUd0eusrdHq0azdpHsXY6tA6Ff/YBBkSoocjonwIhOHm7PIsL08pYWial6gVMWb2dtg6&#10;H75zo0gUasqlFNbHnqGC/Z0Po/erV9z2RopmJaRMysHfSEew3poiKxrTUyLBB9ys6Sp9U8IPx6Qm&#10;fU1Pi/M5coIB8q6VEFBUFpHweksJyC0SmgWXavlw2rvt5pg1z8v8LPEIu/rgFou+Bd+N1SVTrAUq&#10;JQJyXgpV04s8flOJUkcrT6ydWo/oj3hHKQybYbyr49VsTHPAC3RmZLa3bCUw7x1isAaHVMYGcTzD&#10;Ay6tNNi1mSRKOuN+/W0/+iPD0EpJj6OBiPzcgeMI7Q+N3LssZrM4S0mZzc9LVNx7y+a9Re/UjcHr&#10;KfAhsCyJ0T/IV7F1Rr3gFC9jVjSBZph7xH5SbsI4svgOML5cJjecHwvhTj9aFoNH6CLiT8MLODvR&#10;KSAP783rGH2i1OgbT2qz3AXTisS3CPWIK1I1Kjh7ibTTOxGH+72evN5es8VvAAAA//8DAFBLAwQU&#10;AAYACAAAACEAkkwOgd4AAAAJAQAADwAAAGRycy9kb3ducmV2LnhtbEyPy07DMBBF90j8gzVI7FoH&#10;0jQQ4lQICbFCKuWxdmwTR8TjyHbSlK9nWMFydI/uPVPvFjew2YTYexRwtc6AGVRe99gJeHt9XN0A&#10;i0miloNHI+BkIuya87NaVtof8cXMh9QxKsFYSQE2pbHiPCprnIxrPxqk7NMHJxOdoeM6yCOVu4Ff&#10;Z9mWO9kjLVg5mgdr1NdhcgKe5o/Q7ot9sqimb1XePp/Cuxbi8mK5vwOWzJL+YPjVJ3VoyKn1E+rI&#10;BgGrvCwIFVBkJTACNtkWWEtgnm+ANzX//0HzAwAA//8DAFBLAQItABQABgAIAAAAIQC2gziS/gAA&#10;AOEBAAATAAAAAAAAAAAAAAAAAAAAAABbQ29udGVudF9UeXBlc10ueG1sUEsBAi0AFAAGAAgAAAAh&#10;ADj9If/WAAAAlAEAAAsAAAAAAAAAAAAAAAAALwEAAF9yZWxzLy5yZWxzUEsBAi0AFAAGAAgAAAAh&#10;ACdztN+HAgAAFQUAAA4AAAAAAAAAAAAAAAAALgIAAGRycy9lMm9Eb2MueG1sUEsBAi0AFAAGAAgA&#10;AAAhAJJMDoHeAAAACQEAAA8AAAAAAAAAAAAAAAAA4QQAAGRycy9kb3ducmV2LnhtbFBLBQYAAAAA&#10;BAAEAPMAAADsBQAAAAA=&#10;" fillcolor="window" strokecolor="#002060" strokeweight="2.5pt">
                <v:stroke joinstyle="miter"/>
                <v:textbox>
                  <w:txbxContent>
                    <w:p w14:paraId="26C0EA89" w14:textId="77777777" w:rsidR="00B81AEA" w:rsidRPr="00700CF3" w:rsidRDefault="00B81AEA" w:rsidP="00BD5B00">
                      <w:pPr>
                        <w:jc w:val="center"/>
                        <w:rPr>
                          <w:color w:val="002060"/>
                          <w:sz w:val="36"/>
                          <w:szCs w:val="36"/>
                        </w:rPr>
                      </w:pPr>
                      <w:r>
                        <w:rPr>
                          <w:color w:val="002060"/>
                          <w:sz w:val="36"/>
                          <w:szCs w:val="36"/>
                        </w:rPr>
                        <w:t>1</w:t>
                      </w:r>
                    </w:p>
                  </w:txbxContent>
                </v:textbox>
              </v:oval>
            </w:pict>
          </mc:Fallback>
        </mc:AlternateContent>
      </w:r>
    </w:p>
    <w:p w14:paraId="42059B85" w14:textId="77777777" w:rsidR="00BD5B00" w:rsidRPr="00273726" w:rsidRDefault="00BD5B00" w:rsidP="00BD5B00">
      <w:pPr>
        <w:spacing w:line="240" w:lineRule="auto"/>
        <w:rPr>
          <w:rFonts w:eastAsia="Times New Roman" w:cstheme="minorHAnsi"/>
          <w:b/>
          <w:color w:val="4472C4" w:themeColor="accent1"/>
          <w:szCs w:val="24"/>
          <w:lang w:val="en-GB" w:eastAsia="ja-JP" w:bidi="ar-SA"/>
        </w:rPr>
      </w:pPr>
      <w:r>
        <w:rPr>
          <w:noProof/>
          <w:color w:val="4472C4" w:themeColor="accent1"/>
          <w:lang w:eastAsia="en-GB" w:bidi="ar-SA"/>
        </w:rPr>
        <w:drawing>
          <wp:anchor distT="0" distB="0" distL="114300" distR="114300" simplePos="0" relativeHeight="252208128" behindDoc="0" locked="0" layoutInCell="1" allowOverlap="1" wp14:anchorId="433DB819" wp14:editId="31CC7B30">
            <wp:simplePos x="0" y="0"/>
            <wp:positionH relativeFrom="column">
              <wp:posOffset>5155384</wp:posOffset>
            </wp:positionH>
            <wp:positionV relativeFrom="paragraph">
              <wp:posOffset>3140891</wp:posOffset>
            </wp:positionV>
            <wp:extent cx="1347470" cy="1249680"/>
            <wp:effectExtent l="0" t="0" r="0" b="0"/>
            <wp:wrapNone/>
            <wp:docPr id="1062" name="Picture 1062" descr="A picture containing arr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2" name="Picture 1062" descr="A picture containing arrow&#10;&#10;Description automatically generated"/>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1347470" cy="1249680"/>
                    </a:xfrm>
                    <a:prstGeom prst="rect">
                      <a:avLst/>
                    </a:prstGeom>
                    <a:noFill/>
                  </pic:spPr>
                </pic:pic>
              </a:graphicData>
            </a:graphic>
          </wp:anchor>
        </w:drawing>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2207104" behindDoc="0" locked="0" layoutInCell="1" allowOverlap="1" wp14:anchorId="0C9EADB1" wp14:editId="3E7A1D31">
                <wp:simplePos x="0" y="0"/>
                <wp:positionH relativeFrom="column">
                  <wp:posOffset>-357056</wp:posOffset>
                </wp:positionH>
                <wp:positionV relativeFrom="paragraph">
                  <wp:posOffset>2952114</wp:posOffset>
                </wp:positionV>
                <wp:extent cx="266700" cy="406400"/>
                <wp:effectExtent l="0" t="19050" r="95250" b="69850"/>
                <wp:wrapNone/>
                <wp:docPr id="478" name="Isosceles Triangle 478"/>
                <wp:cNvGraphicFramePr/>
                <a:graphic xmlns:a="http://schemas.openxmlformats.org/drawingml/2006/main">
                  <a:graphicData uri="http://schemas.microsoft.com/office/word/2010/wordprocessingShape">
                    <wps:wsp>
                      <wps:cNvSpPr/>
                      <wps:spPr>
                        <a:xfrm rot="20073860">
                          <a:off x="0" y="0"/>
                          <a:ext cx="266700" cy="406400"/>
                        </a:xfrm>
                        <a:prstGeom prst="triangle">
                          <a:avLst/>
                        </a:prstGeom>
                        <a:solidFill>
                          <a:srgbClr val="FF0000"/>
                        </a:solidFill>
                        <a:ln w="12700" cap="flat" cmpd="sng" algn="ctr">
                          <a:solidFill>
                            <a:srgbClr val="FF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
            <w:pict>
              <v:shape w14:anchorId="33D8EA55" id="Isosceles Triangle 478" o:spid="_x0000_s1026" type="#_x0000_t5" style="position:absolute;margin-left:-28.1pt;margin-top:232.45pt;width:21pt;height:32pt;rotation:-1666952fd;z-index:25220710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gF+iegIAABAFAAAOAAAAZHJzL2Uyb0RvYy54bWysVEtv2zAMvg/YfxB0X+xkWdIZdYqgQYYC&#10;RVugHXpmZMkWoNckJU7360fJTl/bYRjmg0CKFB8fP/r84qgVOXAfpDU1nU5KSrhhtpGmren3h+2n&#10;M0pCBNOAsobX9IkHerH6+OG8dxWf2c6qhnuCQUyoelfTLkZXFUVgHdcQJtZxg0ZhvYaIqm+LxkOP&#10;0bUqZmW5KHrrG+ct4yHg7WYw0lWOLwRn8VaIwCNRNcXaYj59PnfpLFbnULUeXCfZWAb8QxUapMGk&#10;z6E2EIHsvfwtlJbM22BFnDCrCyuEZDz3gN1My3fd3HfgeO4FwQnuGabw/8Kym8OdJ7Kp6XyJozKg&#10;cUhXwQbGFQ/kwUswreIkWRGr3oUKn9y7Oz9qAcXU+FF4TbxFgHEsy89nizLjgR2SY4b76RlufoyE&#10;4eVssViWOBSGpnm5mKOMQYshVorpfIjfuNUkCTWNYzE5MByuQxzcT27pSbBKNlupVFZ8u7tUnhwA&#10;p7/dlviNGd64KUN65O5sKAaQhUJBxLq0Q1yCaSkB1SK9WfQ595vX4e+SpCI3ELqhmBwh1QKVlhE3&#10;QEld07NU4alEZZKVZw6PrSb0B7yTtLPNE84uY44oBse2EpNcQ4h34JHFeImbGW/xEMpii3aUKOms&#10;//mn++SP5EIrJT1uBbb/Yw+eU6KuDNLu63Q+T2uUlfmX5QwV/9qye20xe31pEfppri6LyT+qkyi8&#10;1Y+4wOuUFU1gGOYegB6VyzhsK/4CGF+vsxuujoN4be4dS8ETTgneh+MjeHciC7Lsxp42CKp3fBl8&#10;00tj1/tohcxkesEViZgUXLtMyfEXkfb6tZ69Xn5kq18AAAD//wMAUEsDBBQABgAIAAAAIQA6B/Sg&#10;4wAAAAsBAAAPAAAAZHJzL2Rvd25yZXYueG1sTI9NT4NAEIbvJv6HzZh4MXQBKW2Rpaka9Wo/YuJt&#10;YKdAZHcJu23BX+960uPMPHnnefP1qDp2psG2RguIZiEw0pWRra4FHPYvwRKYdagldkaTgIksrIvr&#10;qxwzaS56S+edq5kP0TZDAY1zfca5rRpSaGemJ+1vRzModH4cai4HvPhw1fE4DFOusNX+Q4M9PTVU&#10;fe1OSsDj5zTtn1/vjh/fuMV2EW3uy7d3IW5vxs0DMEej+4PhV9+rQ+GdSnPS0rJOQDBPY48KSNJk&#10;BcwTQZT4TSlgHi9XwIuc/+9Q/AAAAP//AwBQSwECLQAUAAYACAAAACEAtoM4kv4AAADhAQAAEwAA&#10;AAAAAAAAAAAAAAAAAAAAW0NvbnRlbnRfVHlwZXNdLnhtbFBLAQItABQABgAIAAAAIQA4/SH/1gAA&#10;AJQBAAALAAAAAAAAAAAAAAAAAC8BAABfcmVscy8ucmVsc1BLAQItABQABgAIAAAAIQARgF+iegIA&#10;ABAFAAAOAAAAAAAAAAAAAAAAAC4CAABkcnMvZTJvRG9jLnhtbFBLAQItABQABgAIAAAAIQA6B/Sg&#10;4wAAAAsBAAAPAAAAAAAAAAAAAAAAANQEAABkcnMvZG93bnJldi54bWxQSwUGAAAAAAQABADzAAAA&#10;5AUAAAAA&#10;" fillcolor="red" strokecolor="red" strokeweight="1pt"/>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2204032" behindDoc="0" locked="0" layoutInCell="1" allowOverlap="1" wp14:anchorId="6DBEBBFC" wp14:editId="493EB4EC">
                <wp:simplePos x="0" y="0"/>
                <wp:positionH relativeFrom="column">
                  <wp:posOffset>-237281</wp:posOffset>
                </wp:positionH>
                <wp:positionV relativeFrom="paragraph">
                  <wp:posOffset>2032113</wp:posOffset>
                </wp:positionV>
                <wp:extent cx="496023" cy="524961"/>
                <wp:effectExtent l="19050" t="19050" r="18415" b="27940"/>
                <wp:wrapNone/>
                <wp:docPr id="526" name="Oval 526"/>
                <wp:cNvGraphicFramePr/>
                <a:graphic xmlns:a="http://schemas.openxmlformats.org/drawingml/2006/main">
                  <a:graphicData uri="http://schemas.microsoft.com/office/word/2010/wordprocessingShape">
                    <wps:wsp>
                      <wps:cNvSpPr/>
                      <wps:spPr>
                        <a:xfrm>
                          <a:off x="0" y="0"/>
                          <a:ext cx="496023" cy="524961"/>
                        </a:xfrm>
                        <a:prstGeom prst="ellipse">
                          <a:avLst/>
                        </a:prstGeom>
                        <a:solidFill>
                          <a:sysClr val="window" lastClr="FFFFFF"/>
                        </a:solidFill>
                        <a:ln w="31750" cap="flat" cmpd="sng" algn="ctr">
                          <a:solidFill>
                            <a:srgbClr val="002060"/>
                          </a:solidFill>
                          <a:prstDash val="solid"/>
                          <a:miter lim="800000"/>
                        </a:ln>
                        <a:effectLst/>
                      </wps:spPr>
                      <wps:txbx>
                        <w:txbxContent>
                          <w:p w14:paraId="58888480" w14:textId="77777777" w:rsidR="00B81AEA" w:rsidRPr="00700CF3" w:rsidRDefault="00B81AEA" w:rsidP="00BD5B00">
                            <w:pPr>
                              <w:jc w:val="center"/>
                              <w:rPr>
                                <w:color w:val="002060"/>
                                <w:sz w:val="36"/>
                                <w:szCs w:val="36"/>
                              </w:rPr>
                            </w:pPr>
                            <w:r>
                              <w:rPr>
                                <w:color w:val="002060"/>
                                <w:sz w:val="36"/>
                                <w:szCs w:val="36"/>
                              </w:rPr>
                              <w:t>3</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6DBEBBFC" id="Oval 526" o:spid="_x0000_s1086" style="position:absolute;margin-left:-18.7pt;margin-top:160pt;width:39.05pt;height:41.35pt;z-index:252204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k243hwIAABUFAAAOAAAAZHJzL2Uyb0RvYy54bWysVEtv2zAMvg/YfxB0X+04j7ZGnSJIkWFA&#10;0RZoi54ZWY4F6DVJiZ39+lGym7brTsN8kEmR4uPTR11d90qSA3deGF3RyVlOCdfM1ELvKvr8tPl2&#10;QYkPoGuQRvOKHrmn18uvX646W/LCtEbW3BEMon3Z2Yq2IdgyyzxruQJ/ZizXaGyMUxBQdbusdtBh&#10;dCWzIs8XWWdcbZ1h3HvcvRmMdJniNw1n4b5pPA9EVhRrC2l1ad3GNVteQblzYFvBxjLgH6pQIDQm&#10;PYW6gQBk78SnUEowZ7xpwhkzKjNNIxhPPWA3k/yPbh5bsDz1guB4e4LJ/7+w7O7w4IioKzovFpRo&#10;UHhJ9weQJOqITmd9iU6P9sGNmkcxtto3TsU/NkH6hOjxhCjvA2G4Obtc5MWUEoameYHaJMbM3g5b&#10;58N3bhSJQkW5lML62DOUcLj1YfB+9Yrb3khRb4SUSTn6tXQE660osqI2HSUSfMDNim7SNyb8cExq&#10;0lV0OjmfIycYIO8aCQFFZREJr3eUgNwhoVlwqZYPp73bbU9Z87zIF4lH2NUHt1j0Dfh2qC6ZYi1Q&#10;KhGQ81Koil7k8RtLlDpaeWLt2HpEf8A7SqHf9sNdTeORuLU19REv0JmB2d6yjcC8t4jBAzikMjaI&#10;4xnucWmkwa7NKFHSGvfrb/vRHxmGVko6HA1E5OceHEdof2jk3uVkNouzlJTZ/LxAxb23bN9b9F6t&#10;DV7PBB8Cy5IY/YN8FRtn1AtO8SpmRRNohrkH7EdlHYaRxXeA8dUqueH8WAi3+tGyGDxCFxF/6l/A&#10;2ZFOAXl4Z17H6BOlBt94UpvVPphGJL694YpUjQrOXiLt+E7E4X6vJ6+312z5GwAA//8DAFBLAwQU&#10;AAYACAAAACEAyF6vet4AAAAKAQAADwAAAGRycy9kb3ducmV2LnhtbEyPTU/DMAyG70j8h8hI3LaU&#10;bVAoTSeEhDghjfFxThPTVjROlaRdx6/HO8HJsvzofR+X29n1YsIQO08KrpYZCCTjbUeNgve3p8Ut&#10;iJg0Wd17QgVHjLCtzs9KXVh/oFec9qkRHEKx0AralIZCymhadDou/YDEty8fnE68hkbaoA8c7nq5&#10;yrIb6XRH3NDqAR9bNN/70Sl4nj5DvbvepZbM+GPyu5dj+LBKXV7MD/cgEs7pD4aTPqtDxU61H8lG&#10;0StYrPMNowrW3AOCiU2Wg6hPc5WDrEr5/4XqFwAA//8DAFBLAQItABQABgAIAAAAIQC2gziS/gAA&#10;AOEBAAATAAAAAAAAAAAAAAAAAAAAAABbQ29udGVudF9UeXBlc10ueG1sUEsBAi0AFAAGAAgAAAAh&#10;ADj9If/WAAAAlAEAAAsAAAAAAAAAAAAAAAAALwEAAF9yZWxzLy5yZWxzUEsBAi0AFAAGAAgAAAAh&#10;AIuTbjeHAgAAFQUAAA4AAAAAAAAAAAAAAAAALgIAAGRycy9lMm9Eb2MueG1sUEsBAi0AFAAGAAgA&#10;AAAhAMher3reAAAACgEAAA8AAAAAAAAAAAAAAAAA4QQAAGRycy9kb3ducmV2LnhtbFBLBQYAAAAA&#10;BAAEAPMAAADsBQAAAAA=&#10;" fillcolor="window" strokecolor="#002060" strokeweight="2.5pt">
                <v:stroke joinstyle="miter"/>
                <v:textbox>
                  <w:txbxContent>
                    <w:p w14:paraId="58888480" w14:textId="77777777" w:rsidR="00B81AEA" w:rsidRPr="00700CF3" w:rsidRDefault="00B81AEA" w:rsidP="00BD5B00">
                      <w:pPr>
                        <w:jc w:val="center"/>
                        <w:rPr>
                          <w:color w:val="002060"/>
                          <w:sz w:val="36"/>
                          <w:szCs w:val="36"/>
                        </w:rPr>
                      </w:pPr>
                      <w:r>
                        <w:rPr>
                          <w:color w:val="002060"/>
                          <w:sz w:val="36"/>
                          <w:szCs w:val="36"/>
                        </w:rPr>
                        <w:t>3</w:t>
                      </w:r>
                    </w:p>
                  </w:txbxContent>
                </v:textbox>
              </v:oval>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0" distB="0" distL="114300" distR="114300" simplePos="0" relativeHeight="252203008" behindDoc="0" locked="0" layoutInCell="1" allowOverlap="1" wp14:anchorId="05AF9DAD" wp14:editId="3D40A474">
                <wp:simplePos x="0" y="0"/>
                <wp:positionH relativeFrom="column">
                  <wp:posOffset>-237281</wp:posOffset>
                </wp:positionH>
                <wp:positionV relativeFrom="paragraph">
                  <wp:posOffset>1036690</wp:posOffset>
                </wp:positionV>
                <wp:extent cx="496023" cy="524961"/>
                <wp:effectExtent l="19050" t="19050" r="18415" b="27940"/>
                <wp:wrapNone/>
                <wp:docPr id="525" name="Oval 525"/>
                <wp:cNvGraphicFramePr/>
                <a:graphic xmlns:a="http://schemas.openxmlformats.org/drawingml/2006/main">
                  <a:graphicData uri="http://schemas.microsoft.com/office/word/2010/wordprocessingShape">
                    <wps:wsp>
                      <wps:cNvSpPr/>
                      <wps:spPr>
                        <a:xfrm>
                          <a:off x="0" y="0"/>
                          <a:ext cx="496023" cy="524961"/>
                        </a:xfrm>
                        <a:prstGeom prst="ellipse">
                          <a:avLst/>
                        </a:prstGeom>
                        <a:solidFill>
                          <a:sysClr val="window" lastClr="FFFFFF"/>
                        </a:solidFill>
                        <a:ln w="31750" cap="flat" cmpd="sng" algn="ctr">
                          <a:solidFill>
                            <a:srgbClr val="002060"/>
                          </a:solidFill>
                          <a:prstDash val="solid"/>
                          <a:miter lim="800000"/>
                        </a:ln>
                        <a:effectLst/>
                      </wps:spPr>
                      <wps:txbx>
                        <w:txbxContent>
                          <w:p w14:paraId="02B54312" w14:textId="77777777" w:rsidR="00B81AEA" w:rsidRPr="00700CF3" w:rsidRDefault="00B81AEA" w:rsidP="00BD5B00">
                            <w:pPr>
                              <w:jc w:val="center"/>
                              <w:rPr>
                                <w:color w:val="002060"/>
                                <w:sz w:val="36"/>
                                <w:szCs w:val="36"/>
                              </w:rPr>
                            </w:pPr>
                            <w:r>
                              <w:rPr>
                                <w:color w:val="002060"/>
                                <w:sz w:val="36"/>
                                <w:szCs w:val="36"/>
                              </w:rPr>
                              <w:t>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
            <w:pict>
              <v:oval w14:anchorId="05AF9DAD" id="Oval 525" o:spid="_x0000_s1087" style="position:absolute;margin-left:-18.7pt;margin-top:81.65pt;width:39.05pt;height:41.35pt;z-index:252203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Z3RzhwIAABUFAAAOAAAAZHJzL2Uyb0RvYy54bWysVEtv2zAMvg/YfxB0X+24SR9GnSJokWFA&#10;sRZoh54ZWYoF6DVJiZ39+lGym7brTsN8kEmR4uPTR11dD1qRPfdBWtPQ2UlJCTfMttJsG/rjaf3l&#10;gpIQwbSgrOENPfBAr5efP131ruaV7axquScYxIS6dw3tYnR1UQTWcQ3hxDpu0Cis1xBR9dui9dBj&#10;dK2KqizPit761nnLeAi4ezsa6TLHF4KzeC9E4JGohmJtMa8+r5u0FssrqLceXCfZVAb8QxUapMGk&#10;x1C3EIHsvPwQSkvmbbAinjCrCyuEZDz3gN3Myj+6eezA8dwLghPcEabw/8Ky7/sHT2Tb0EW1oMSA&#10;xku634MiSUd0ehdqdHp0D37SAoqp1UF4nf7YBBkyoocjonyIhOHm/PKsrE4pYWhaVKjNUszi9bDz&#10;IX7lVpMkNJQrJV1IPUMN+7sQR+8Xr7QdrJLtWiqVlUO4UZ5gvQ1FVrS2p0RBiLjZ0HX+poTvjilD&#10;+oaezs4XyAkGyDuhIKKoHSIRzJYSUFskNIs+1/LudPDbzTFrWVblWeYRdvXOLRV9C6Ebq8umVAvU&#10;WkbkvJK6oRdl+qYSlUlWnlk7tZ7QH/FOUhw2w3hX83QkbW1se8AL9HZkdnBsLTHvHWLwAB6pjA3i&#10;eMZ7XISy2LWdJEo663/9bT/5I8PQSkmPo4GI/NyB5wjtN4Pcu5zN52mWsjJfnFeo+LeWzVuL2ekb&#10;i9czw4fAsSwm/6heROGtfsYpXqWsaALDMPeI/aTcxHFk8R1gfLXKbjg/DuKdeXQsBU/QJcSfhmfw&#10;bqJTRB5+ty9j9IFSo286aexqF62QmW+vuCJVk4Kzl0k7vRNpuN/q2ev1NVv+BgAA//8DAFBLAwQU&#10;AAYACAAAACEAZs5X5t8AAAAKAQAADwAAAGRycy9kb3ducmV2LnhtbEyPwU7DMBBE70j8g7VI3Fqb&#10;JiQQ4lQICXFCKoX27NgmjojXke2kKV+POcFxNU8zb+vtYgcyax96hxxu1gyIRulUjx2Hj/fn1R2Q&#10;EAUqMTjUHM46wLa5vKhFpdwJ3/S8jx1JJRgqwcHEOFaUBmm0FWHtRo0p+3TeiphO31HlxSmV24Fu&#10;GCuoFT2mBSNG/WS0/NpPlsPLfPTt7nYXDcrpW5b3r2d/UJxfXy2PD0CiXuIfDL/6SR2a5NS6CVUg&#10;A4dVVuYJTUGRZUASkbMSSMthkxcMaFPT/y80PwAAAP//AwBQSwECLQAUAAYACAAAACEAtoM4kv4A&#10;AADhAQAAEwAAAAAAAAAAAAAAAAAAAAAAW0NvbnRlbnRfVHlwZXNdLnhtbFBLAQItABQABgAIAAAA&#10;IQA4/SH/1gAAAJQBAAALAAAAAAAAAAAAAAAAAC8BAABfcmVscy8ucmVsc1BLAQItABQABgAIAAAA&#10;IQD0Z3RzhwIAABUFAAAOAAAAAAAAAAAAAAAAAC4CAABkcnMvZTJvRG9jLnhtbFBLAQItABQABgAI&#10;AAAAIQBmzlfm3wAAAAoBAAAPAAAAAAAAAAAAAAAAAOEEAABkcnMvZG93bnJldi54bWxQSwUGAAAA&#10;AAQABADzAAAA7QUAAAAA&#10;" fillcolor="window" strokecolor="#002060" strokeweight="2.5pt">
                <v:stroke joinstyle="miter"/>
                <v:textbox>
                  <w:txbxContent>
                    <w:p w14:paraId="02B54312" w14:textId="77777777" w:rsidR="00B81AEA" w:rsidRPr="00700CF3" w:rsidRDefault="00B81AEA" w:rsidP="00BD5B00">
                      <w:pPr>
                        <w:jc w:val="center"/>
                        <w:rPr>
                          <w:color w:val="002060"/>
                          <w:sz w:val="36"/>
                          <w:szCs w:val="36"/>
                        </w:rPr>
                      </w:pPr>
                      <w:r>
                        <w:rPr>
                          <w:color w:val="002060"/>
                          <w:sz w:val="36"/>
                          <w:szCs w:val="36"/>
                        </w:rPr>
                        <w:t>2</w:t>
                      </w:r>
                    </w:p>
                  </w:txbxContent>
                </v:textbox>
              </v:oval>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45720" distB="45720" distL="114300" distR="114300" simplePos="0" relativeHeight="252201984" behindDoc="0" locked="0" layoutInCell="1" allowOverlap="1" wp14:anchorId="73F1CF3A" wp14:editId="1EA7E327">
                <wp:simplePos x="0" y="0"/>
                <wp:positionH relativeFrom="column">
                  <wp:posOffset>-207645</wp:posOffset>
                </wp:positionH>
                <wp:positionV relativeFrom="paragraph">
                  <wp:posOffset>2223939</wp:posOffset>
                </wp:positionV>
                <wp:extent cx="1232535" cy="1404620"/>
                <wp:effectExtent l="0" t="0" r="0" b="0"/>
                <wp:wrapNone/>
                <wp:docPr id="5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1404620"/>
                        </a:xfrm>
                        <a:prstGeom prst="rect">
                          <a:avLst/>
                        </a:prstGeom>
                        <a:noFill/>
                        <a:ln w="9525">
                          <a:noFill/>
                          <a:miter lim="800000"/>
                          <a:headEnd/>
                          <a:tailEnd/>
                        </a:ln>
                      </wps:spPr>
                      <wps:txbx>
                        <w:txbxContent>
                          <w:p w14:paraId="280DDA14" w14:textId="77777777" w:rsidR="00B81AEA" w:rsidRPr="008C074C" w:rsidRDefault="00B81AEA" w:rsidP="00BD5B00">
                            <w:pPr>
                              <w:spacing w:after="0" w:line="240" w:lineRule="auto"/>
                              <w:rPr>
                                <w:b/>
                                <w:bCs/>
                                <w:color w:val="FFFFFF" w:themeColor="background1"/>
                                <w:sz w:val="32"/>
                                <w:szCs w:val="32"/>
                              </w:rPr>
                            </w:pPr>
                          </w:p>
                          <w:p w14:paraId="3673F91F" w14:textId="77777777" w:rsidR="00B81AEA" w:rsidRPr="007D78BF" w:rsidRDefault="00B81AEA" w:rsidP="00BD5B00">
                            <w:pPr>
                              <w:spacing w:after="0" w:line="240" w:lineRule="auto"/>
                              <w:jc w:val="center"/>
                              <w:rPr>
                                <w:b/>
                                <w:bCs/>
                                <w:color w:val="FFFFFF" w:themeColor="background1"/>
                                <w:sz w:val="28"/>
                                <w:szCs w:val="28"/>
                              </w:rPr>
                            </w:pPr>
                            <w:r>
                              <w:rPr>
                                <w:b/>
                                <w:bCs/>
                                <w:color w:val="FFFFFF" w:themeColor="background1"/>
                                <w:sz w:val="32"/>
                                <w:szCs w:val="32"/>
                              </w:rPr>
                              <w:t>Review</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xmlns="">
            <w:pict>
              <v:shape w14:anchorId="73F1CF3A" id="_x0000_s1088" type="#_x0000_t202" style="position:absolute;margin-left:-16.35pt;margin-top:175.1pt;width:97.05pt;height:110.6pt;z-index:2522019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U0FEQIAAP0DAAAOAAAAZHJzL2Uyb0RvYy54bWysU9uO2yAQfa/Uf0C8N75svN214qy2u01V&#10;aXuRdvsBGOMYFRgKJHb69R1wkkbtW1U/IPAwZ+acOazuJq3IXjgvwTS0WOSUCMOhk2bb0G8vmzc3&#10;lPjATMcUGNHQg/D0bv361Wq0tShhANUJRxDE+Hq0DR1CsHWWeT4IzfwCrDAY7MFpFvDotlnn2Ijo&#10;WmVlnl9nI7jOOuDCe/z7OAfpOuH3veDhS997EYhqKPYW0urS2sY1W69YvXXMDpIf22D/0IVm0mDR&#10;M9QjC4zsnPwLSkvuwEMfFhx0Bn0vuUgckE2R/8HmeWBWJC4ojrdnmfz/g+Wf918dkV1DqwJHZZjG&#10;Ib2IKZB3MJEy6jNaX+O1Z4sXw4S/cc6Jq7dPwL97YuBhYGYr7p2DcRCsw/6KmJldpM44PoK04yfo&#10;sAzbBUhAU+90FA/lIIiOczqcZxNb4bFkeVVWVxUlHGPFMl9el2l6GatP6db58EGAJnHTUIfDT/Bs&#10;/+RDbIfVpyuxmoGNVCoZQBkyNvS2KquUcBHRMqA/ldQNvcnjNzsmsnxvupQcmFTzHgsoc6Qdmc6c&#10;w9ROs8LVSc4WugMK4WD2I74f3AzgflIyohcb6n/smBOUqI8Gxbwtlsto3nRYVm+ROXGXkfYywgxH&#10;qIYGSubtQ0iGj5y9vUfRNzLJEaczd3LsGT2WVDq+h2jiy3O69fvVrn8BAAD//wMAUEsDBBQABgAI&#10;AAAAIQBx6cfY3wAAAAsBAAAPAAAAZHJzL2Rvd25yZXYueG1sTI/BTsMwDIbvSLxDZCRuW7KOrag0&#10;nSa0jSMwKs5ZY9qKxomSrCtvT3aCmy1/+v395WYyAxvRh96ShMVcAENqrO6plVB/7GePwEJUpNVg&#10;CSX8YIBNdXtTqkLbC73jeIwtSyEUCiWhi9EVnIemQ6PC3DqkdPuy3qiYVt9y7dUlhZuBZ0KsuVE9&#10;pQ+dcvjcYfN9PBsJLrpD/uJf37a7/Sjqz0Od9e1Oyvu7afsELOIU/2C46id1qJLTyZ5JBzZImC2z&#10;PKESliuRAbsS68UDsJOEVZ4GXpX8f4fqFwAA//8DAFBLAQItABQABgAIAAAAIQC2gziS/gAAAOEB&#10;AAATAAAAAAAAAAAAAAAAAAAAAABbQ29udGVudF9UeXBlc10ueG1sUEsBAi0AFAAGAAgAAAAhADj9&#10;If/WAAAAlAEAAAsAAAAAAAAAAAAAAAAALwEAAF9yZWxzLy5yZWxzUEsBAi0AFAAGAAgAAAAhAHH9&#10;TQURAgAA/QMAAA4AAAAAAAAAAAAAAAAALgIAAGRycy9lMm9Eb2MueG1sUEsBAi0AFAAGAAgAAAAh&#10;AHHpx9jfAAAACwEAAA8AAAAAAAAAAAAAAAAAawQAAGRycy9kb3ducmV2LnhtbFBLBQYAAAAABAAE&#10;APMAAAB3BQAAAAA=&#10;" filled="f" stroked="f">
                <v:textbox style="mso-fit-shape-to-text:t">
                  <w:txbxContent>
                    <w:p w14:paraId="280DDA14" w14:textId="77777777" w:rsidR="00B81AEA" w:rsidRPr="008C074C" w:rsidRDefault="00B81AEA" w:rsidP="00BD5B00">
                      <w:pPr>
                        <w:spacing w:after="0" w:line="240" w:lineRule="auto"/>
                        <w:rPr>
                          <w:b/>
                          <w:bCs/>
                          <w:color w:val="FFFFFF" w:themeColor="background1"/>
                          <w:sz w:val="32"/>
                          <w:szCs w:val="32"/>
                        </w:rPr>
                      </w:pPr>
                    </w:p>
                    <w:p w14:paraId="3673F91F" w14:textId="77777777" w:rsidR="00B81AEA" w:rsidRPr="007D78BF" w:rsidRDefault="00B81AEA" w:rsidP="00BD5B00">
                      <w:pPr>
                        <w:spacing w:after="0" w:line="240" w:lineRule="auto"/>
                        <w:jc w:val="center"/>
                        <w:rPr>
                          <w:b/>
                          <w:bCs/>
                          <w:color w:val="FFFFFF" w:themeColor="background1"/>
                          <w:sz w:val="28"/>
                          <w:szCs w:val="28"/>
                        </w:rPr>
                      </w:pPr>
                      <w:r>
                        <w:rPr>
                          <w:b/>
                          <w:bCs/>
                          <w:color w:val="FFFFFF" w:themeColor="background1"/>
                          <w:sz w:val="32"/>
                          <w:szCs w:val="32"/>
                        </w:rPr>
                        <w:t>Review</w:t>
                      </w:r>
                    </w:p>
                  </w:txbxContent>
                </v:textbox>
              </v:shape>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45720" distB="45720" distL="114300" distR="114300" simplePos="0" relativeHeight="252200960" behindDoc="0" locked="0" layoutInCell="1" allowOverlap="1" wp14:anchorId="29C2050B" wp14:editId="1348417A">
                <wp:simplePos x="0" y="0"/>
                <wp:positionH relativeFrom="column">
                  <wp:posOffset>-176514</wp:posOffset>
                </wp:positionH>
                <wp:positionV relativeFrom="paragraph">
                  <wp:posOffset>1238580</wp:posOffset>
                </wp:positionV>
                <wp:extent cx="1232535" cy="824149"/>
                <wp:effectExtent l="0" t="0" r="0" b="0"/>
                <wp:wrapNone/>
                <wp:docPr id="5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24149"/>
                        </a:xfrm>
                        <a:prstGeom prst="rect">
                          <a:avLst/>
                        </a:prstGeom>
                        <a:noFill/>
                        <a:ln w="9525">
                          <a:noFill/>
                          <a:miter lim="800000"/>
                          <a:headEnd/>
                          <a:tailEnd/>
                        </a:ln>
                      </wps:spPr>
                      <wps:txbx>
                        <w:txbxContent>
                          <w:p w14:paraId="3145EE51" w14:textId="77777777" w:rsidR="00B81AEA" w:rsidRPr="008C074C" w:rsidRDefault="00B81AEA" w:rsidP="00BD5B00">
                            <w:pPr>
                              <w:spacing w:after="0" w:line="240" w:lineRule="auto"/>
                              <w:rPr>
                                <w:b/>
                                <w:bCs/>
                                <w:color w:val="FFFFFF" w:themeColor="background1"/>
                                <w:sz w:val="36"/>
                                <w:szCs w:val="36"/>
                              </w:rPr>
                            </w:pPr>
                          </w:p>
                          <w:p w14:paraId="62D45A76" w14:textId="77777777" w:rsidR="00B81AEA" w:rsidRPr="007D78BF" w:rsidRDefault="00B81AEA" w:rsidP="00BD5B00">
                            <w:pPr>
                              <w:spacing w:after="0" w:line="240" w:lineRule="auto"/>
                              <w:jc w:val="center"/>
                              <w:rPr>
                                <w:b/>
                                <w:bCs/>
                                <w:color w:val="FFFFFF" w:themeColor="background1"/>
                                <w:sz w:val="28"/>
                                <w:szCs w:val="28"/>
                              </w:rPr>
                            </w:pPr>
                            <w:r>
                              <w:rPr>
                                <w:b/>
                                <w:bCs/>
                                <w:color w:val="FFFFFF" w:themeColor="background1"/>
                                <w:sz w:val="32"/>
                                <w:szCs w:val="32"/>
                              </w:rPr>
                              <w:t>Do</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29C2050B" id="_x0000_s1089" type="#_x0000_t202" style="position:absolute;margin-left:-13.9pt;margin-top:97.55pt;width:97.05pt;height:64.9pt;z-index:2522009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YzkmDwIAAPwDAAAOAAAAZHJzL2Uyb0RvYy54bWysU9tu2zAMfR+wfxD0vvjSuG2MOEXXrsOA&#10;7gK0+wBFlmNhkqhJSuzs60vJSRp0b8P8IIgmechzSC1vRq3ITjgvwTS0mOWUCMOhlWbT0J/PDx+u&#10;KfGBmZYpMKKhe+Hpzer9u+Vga1FCD6oVjiCI8fVgG9qHYOss87wXmvkZWGHQ2YHTLKDpNlnr2IDo&#10;WmVlnl9mA7jWOuDCe/x7PznpKuF3neDhe9d5EYhqKPYW0unSuY5ntlqyeuOY7SU/tMH+oQvNpMGi&#10;J6h7FhjZOvkXlJbcgYcuzDjoDLpOcpE4IJsif8PmqWdWJC4ojrcnmfz/g+Xfdj8ckW1Dq+KKEsM0&#10;DulZjIF8hJGUUZ/B+hrDniwGhhF/45wTV28fgf/yxMBdz8xG3DoHQy9Yi/0VMTM7S51wfARZD1+h&#10;xTJsGyABjZ3TUTyUgyA6zml/mk1shceS5UVZXVSUcPRdl/NivkglWH3Mts6HzwI0iZeGOpx9Qme7&#10;Rx9iN6w+hsRiBh6kUmn+ypChoYuqrFLCmUfLgOuppMaaefymhYkkP5k2JQcm1XTHAsocWEeiE+Uw&#10;rsdJ4Mujmmto96iDg2kd8fngpQf3h5IBV7Gh/veWOUGJ+mJQy0Uxn8fdTca8uirRcOee9bmHGY5Q&#10;DQ2UTNe7kPZ94nyLmncyyRGHM3Vy6BlXLKl0eA5xh8/tFPX6aFcvAAAA//8DAFBLAwQUAAYACAAA&#10;ACEAUH6nGt8AAAALAQAADwAAAGRycy9kb3ducmV2LnhtbEyPzU7DMBCE70i8g7VI3Fq7aRtIiFMh&#10;EFcQ5Ufi5sbbJCJeR7HbhLfv9lSOoxnNfFNsJteJIw6h9aRhMVcgkCpvW6o1fH68zO5BhGjIms4T&#10;avjDAJvy+qowufUjveNxG2vBJRRyo6GJsc+lDFWDzoS575HY2/vBmchyqKUdzMjlrpOJUql0piVe&#10;aEyPTw1Wv9uD0/D1uv/5Xqm3+tmt+9FPSpLLpNa3N9PjA4iIU7yE4YzP6FAy084fyAbRaZgld4we&#10;2cjWCxDnRJouQew0LJNVBrIs5P8P5QkAAP//AwBQSwECLQAUAAYACAAAACEAtoM4kv4AAADhAQAA&#10;EwAAAAAAAAAAAAAAAAAAAAAAW0NvbnRlbnRfVHlwZXNdLnhtbFBLAQItABQABgAIAAAAIQA4/SH/&#10;1gAAAJQBAAALAAAAAAAAAAAAAAAAAC8BAABfcmVscy8ucmVsc1BLAQItABQABgAIAAAAIQBrYzkm&#10;DwIAAPwDAAAOAAAAAAAAAAAAAAAAAC4CAABkcnMvZTJvRG9jLnhtbFBLAQItABQABgAIAAAAIQBQ&#10;fqca3wAAAAsBAAAPAAAAAAAAAAAAAAAAAGkEAABkcnMvZG93bnJldi54bWxQSwUGAAAAAAQABADz&#10;AAAAdQUAAAAA&#10;" filled="f" stroked="f">
                <v:textbox>
                  <w:txbxContent>
                    <w:p w14:paraId="3145EE51" w14:textId="77777777" w:rsidR="00B81AEA" w:rsidRPr="008C074C" w:rsidRDefault="00B81AEA" w:rsidP="00BD5B00">
                      <w:pPr>
                        <w:spacing w:after="0" w:line="240" w:lineRule="auto"/>
                        <w:rPr>
                          <w:b/>
                          <w:bCs/>
                          <w:color w:val="FFFFFF" w:themeColor="background1"/>
                          <w:sz w:val="36"/>
                          <w:szCs w:val="36"/>
                        </w:rPr>
                      </w:pPr>
                    </w:p>
                    <w:p w14:paraId="62D45A76" w14:textId="77777777" w:rsidR="00B81AEA" w:rsidRPr="007D78BF" w:rsidRDefault="00B81AEA" w:rsidP="00BD5B00">
                      <w:pPr>
                        <w:spacing w:after="0" w:line="240" w:lineRule="auto"/>
                        <w:jc w:val="center"/>
                        <w:rPr>
                          <w:b/>
                          <w:bCs/>
                          <w:color w:val="FFFFFF" w:themeColor="background1"/>
                          <w:sz w:val="28"/>
                          <w:szCs w:val="28"/>
                        </w:rPr>
                      </w:pPr>
                      <w:r>
                        <w:rPr>
                          <w:b/>
                          <w:bCs/>
                          <w:color w:val="FFFFFF" w:themeColor="background1"/>
                          <w:sz w:val="32"/>
                          <w:szCs w:val="32"/>
                        </w:rPr>
                        <w:t>Do</w:t>
                      </w:r>
                    </w:p>
                  </w:txbxContent>
                </v:textbox>
              </v:shape>
            </w:pict>
          </mc:Fallback>
        </mc:AlternateContent>
      </w:r>
      <w:r w:rsidRPr="00273726">
        <w:rPr>
          <w:rFonts w:eastAsia="Times New Roman" w:cstheme="minorHAnsi"/>
          <w:b/>
          <w:noProof/>
          <w:color w:val="4472C4" w:themeColor="accent1"/>
          <w:szCs w:val="24"/>
          <w:lang w:val="en-GB" w:eastAsia="ja-JP" w:bidi="ar-SA"/>
        </w:rPr>
        <mc:AlternateContent>
          <mc:Choice Requires="wps">
            <w:drawing>
              <wp:anchor distT="45720" distB="45720" distL="114300" distR="114300" simplePos="0" relativeHeight="252199936" behindDoc="0" locked="0" layoutInCell="1" allowOverlap="1" wp14:anchorId="5604ADED" wp14:editId="0C913751">
                <wp:simplePos x="0" y="0"/>
                <wp:positionH relativeFrom="column">
                  <wp:posOffset>-176514</wp:posOffset>
                </wp:positionH>
                <wp:positionV relativeFrom="paragraph">
                  <wp:posOffset>214220</wp:posOffset>
                </wp:positionV>
                <wp:extent cx="1232535" cy="870448"/>
                <wp:effectExtent l="0" t="0" r="0" b="6350"/>
                <wp:wrapNone/>
                <wp:docPr id="5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2535" cy="870448"/>
                        </a:xfrm>
                        <a:prstGeom prst="rect">
                          <a:avLst/>
                        </a:prstGeom>
                        <a:noFill/>
                        <a:ln w="9525">
                          <a:noFill/>
                          <a:miter lim="800000"/>
                          <a:headEnd/>
                          <a:tailEnd/>
                        </a:ln>
                      </wps:spPr>
                      <wps:txbx>
                        <w:txbxContent>
                          <w:p w14:paraId="066D5775" w14:textId="77777777" w:rsidR="00B81AEA" w:rsidRPr="008C074C" w:rsidRDefault="00B81AEA" w:rsidP="00BD5B00">
                            <w:pPr>
                              <w:spacing w:after="0" w:line="240" w:lineRule="auto"/>
                              <w:rPr>
                                <w:b/>
                                <w:bCs/>
                                <w:color w:val="FFFFFF" w:themeColor="background1"/>
                                <w:sz w:val="36"/>
                                <w:szCs w:val="36"/>
                              </w:rPr>
                            </w:pPr>
                            <w:r w:rsidRPr="008C074C">
                              <w:rPr>
                                <w:b/>
                                <w:bCs/>
                                <w:color w:val="FFFFFF" w:themeColor="background1"/>
                                <w:sz w:val="36"/>
                                <w:szCs w:val="36"/>
                              </w:rPr>
                              <w:t xml:space="preserve"> </w:t>
                            </w:r>
                          </w:p>
                          <w:p w14:paraId="2BC0E8D0" w14:textId="77777777" w:rsidR="00B81AEA" w:rsidRPr="007D78BF" w:rsidRDefault="00B81AEA" w:rsidP="00BD5B00">
                            <w:pPr>
                              <w:spacing w:after="0" w:line="240" w:lineRule="auto"/>
                              <w:jc w:val="center"/>
                              <w:rPr>
                                <w:b/>
                                <w:bCs/>
                                <w:color w:val="FFFFFF" w:themeColor="background1"/>
                                <w:sz w:val="28"/>
                                <w:szCs w:val="28"/>
                              </w:rPr>
                            </w:pPr>
                            <w:r>
                              <w:rPr>
                                <w:b/>
                                <w:bCs/>
                                <w:color w:val="FFFFFF" w:themeColor="background1"/>
                                <w:sz w:val="32"/>
                                <w:szCs w:val="32"/>
                              </w:rPr>
                              <w:t>Plan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 w14:anchorId="5604ADED" id="_x0000_s1090" type="#_x0000_t202" style="position:absolute;margin-left:-13.9pt;margin-top:16.85pt;width:97.05pt;height:68.55pt;z-index:2521999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B+gGDwIAAPwDAAAOAAAAZHJzL2Uyb0RvYy54bWysU9tu2zAMfR+wfxD0vthx4yY14hRduw4D&#10;ugvQ7gMUWY6FSaImKbGzry8lJ5mxvQ3zgyCa5CHPIbW+HbQiB+G8BFPT+SynRBgOjTS7mn5/eXy3&#10;osQHZhqmwIiaHoWnt5u3b9a9rUQBHahGOIIgxle9rWkXgq2yzPNOaOZnYIVBZwtOs4Cm22WNYz2i&#10;a5UVeX6d9eAa64AL7/Hvw+ikm4TftoKHr23rRSCqpthbSKdL5zae2WbNqp1jtpP81Ab7hy40kwaL&#10;XqAeWGBk7+RfUFpyBx7aMOOgM2hbyUXigGzm+R9snjtmReKC4nh7kcn/P1j+5fDNEdnUtJxfU2KY&#10;xiG9iCGQ9zCQIurTW19h2LPFwDDgb5xz4urtE/Afnhi475jZiTvnoO8Ea7C/eczMJqkjjo8g2/4z&#10;NFiG7QMkoKF1OoqHchBExzkdL7OJrfBYsrgqyquSEo6+1TJfLFapBKvO2db58FGAJvFSU4ezT+js&#10;8ORD7IZV55BYzMCjVCrNXxnS1/SmLMqUMPFoGXA9ldRYM4/fuDCR5AfTpOTApBrvWECZE+tIdKQc&#10;hu0wCrw8q7mF5og6OBjXEZ8PXjpwvyjpcRVr6n/umROUqE8GtbyZLxZxd5OxKJcFGm7q2U49zHCE&#10;qmmgZLzeh7TvI+c71LyVSY44nLGTU8+4Ykml03OIOzy1U9TvR7t5BQAA//8DAFBLAwQUAAYACAAA&#10;ACEAeyh4Od8AAAAKAQAADwAAAGRycy9kb3ducmV2LnhtbEyPwU7DMBBE70j8g7VI3FqbBpIS4lQV&#10;iCuItiBxc+NtEjVeR7HbhL9ne4LbjnY086ZYTa4TZxxC60nD3VyBQKq8banWsNu+zpYgQjRkTecJ&#10;NfxggFV5fVWY3PqRPvC8ibXgEAq50dDE2OdShqpBZ8Lc90j8O/jBmchyqKUdzMjhrpMLpVLpTEvc&#10;0JgenxusjpuT0/D5dvj+ulfv9Yt76Ec/KUnuUWp9ezOtn0BEnOKfGS74jA4lM+39iWwQnYbZImP0&#10;qCFJMhAXQ5omIPZ8ZGoJsizk/wnlLwAAAP//AwBQSwECLQAUAAYACAAAACEAtoM4kv4AAADhAQAA&#10;EwAAAAAAAAAAAAAAAAAAAAAAW0NvbnRlbnRfVHlwZXNdLnhtbFBLAQItABQABgAIAAAAIQA4/SH/&#10;1gAAAJQBAAALAAAAAAAAAAAAAAAAAC8BAABfcmVscy8ucmVsc1BLAQItABQABgAIAAAAIQDoB+gG&#10;DwIAAPwDAAAOAAAAAAAAAAAAAAAAAC4CAABkcnMvZTJvRG9jLnhtbFBLAQItABQABgAIAAAAIQB7&#10;KHg53wAAAAoBAAAPAAAAAAAAAAAAAAAAAGkEAABkcnMvZG93bnJldi54bWxQSwUGAAAAAAQABADz&#10;AAAAdQUAAAAA&#10;" filled="f" stroked="f">
                <v:textbox>
                  <w:txbxContent>
                    <w:p w14:paraId="066D5775" w14:textId="77777777" w:rsidR="00B81AEA" w:rsidRPr="008C074C" w:rsidRDefault="00B81AEA" w:rsidP="00BD5B00">
                      <w:pPr>
                        <w:spacing w:after="0" w:line="240" w:lineRule="auto"/>
                        <w:rPr>
                          <w:b/>
                          <w:bCs/>
                          <w:color w:val="FFFFFF" w:themeColor="background1"/>
                          <w:sz w:val="36"/>
                          <w:szCs w:val="36"/>
                        </w:rPr>
                      </w:pPr>
                      <w:r w:rsidRPr="008C074C">
                        <w:rPr>
                          <w:b/>
                          <w:bCs/>
                          <w:color w:val="FFFFFF" w:themeColor="background1"/>
                          <w:sz w:val="36"/>
                          <w:szCs w:val="36"/>
                        </w:rPr>
                        <w:t xml:space="preserve"> </w:t>
                      </w:r>
                    </w:p>
                    <w:p w14:paraId="2BC0E8D0" w14:textId="77777777" w:rsidR="00B81AEA" w:rsidRPr="007D78BF" w:rsidRDefault="00B81AEA" w:rsidP="00BD5B00">
                      <w:pPr>
                        <w:spacing w:after="0" w:line="240" w:lineRule="auto"/>
                        <w:jc w:val="center"/>
                        <w:rPr>
                          <w:b/>
                          <w:bCs/>
                          <w:color w:val="FFFFFF" w:themeColor="background1"/>
                          <w:sz w:val="28"/>
                          <w:szCs w:val="28"/>
                        </w:rPr>
                      </w:pPr>
                      <w:r>
                        <w:rPr>
                          <w:b/>
                          <w:bCs/>
                          <w:color w:val="FFFFFF" w:themeColor="background1"/>
                          <w:sz w:val="32"/>
                          <w:szCs w:val="32"/>
                        </w:rPr>
                        <w:t>Plan</w:t>
                      </w:r>
                    </w:p>
                  </w:txbxContent>
                </v:textbox>
              </v:shape>
            </w:pict>
          </mc:Fallback>
        </mc:AlternateContent>
      </w:r>
      <w:r w:rsidRPr="00273726">
        <w:rPr>
          <w:rFonts w:eastAsia="Times New Roman" w:cstheme="minorHAnsi"/>
          <w:b/>
          <w:noProof/>
          <w:color w:val="4472C4" w:themeColor="accent1"/>
          <w:szCs w:val="24"/>
          <w:lang w:val="en-GB" w:eastAsia="ja-JP" w:bidi="ar-SA"/>
        </w:rPr>
        <w:drawing>
          <wp:inline distT="0" distB="0" distL="0" distR="0" wp14:anchorId="3A03C637" wp14:editId="3DD7F0C4">
            <wp:extent cx="5486400" cy="3200400"/>
            <wp:effectExtent l="0" t="38100" r="38100" b="38100"/>
            <wp:docPr id="515" name="Diagram 5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4" r:lo="rId65" r:qs="rId66" r:cs="rId67"/>
              </a:graphicData>
            </a:graphic>
          </wp:inline>
        </w:drawing>
      </w:r>
    </w:p>
    <w:p w14:paraId="6C2C08B1" w14:textId="77777777" w:rsidR="00BD5B00" w:rsidRPr="00273726" w:rsidRDefault="00BD5B00" w:rsidP="00BD5B00">
      <w:pPr>
        <w:spacing w:line="240" w:lineRule="auto"/>
        <w:rPr>
          <w:rFonts w:eastAsia="Times New Roman" w:cstheme="minorHAnsi"/>
          <w:b/>
          <w:color w:val="4472C4" w:themeColor="accent1"/>
          <w:szCs w:val="24"/>
          <w:lang w:val="en-GB" w:eastAsia="ja-JP" w:bidi="ar-SA"/>
        </w:rPr>
      </w:pPr>
    </w:p>
    <w:p w14:paraId="70566429" w14:textId="77777777" w:rsidR="00BD5B00" w:rsidRDefault="00BD5B00" w:rsidP="00BD5B00">
      <w:pPr>
        <w:spacing w:line="240" w:lineRule="auto"/>
        <w:rPr>
          <w:rFonts w:ascii="Gadugi" w:eastAsia="Times New Roman" w:hAnsi="Gadugi" w:cstheme="minorHAnsi"/>
          <w:b/>
          <w:sz w:val="22"/>
          <w:lang w:val="en-GB" w:eastAsia="ja-JP" w:bidi="ar-SA"/>
        </w:rPr>
      </w:pPr>
    </w:p>
    <w:p w14:paraId="3D4D6E75" w14:textId="5511F18F" w:rsidR="00BD5B00" w:rsidRDefault="00BD5B00" w:rsidP="00BD5B00">
      <w:pPr>
        <w:spacing w:line="240" w:lineRule="auto"/>
        <w:rPr>
          <w:rFonts w:ascii="Gadugi" w:eastAsia="Times New Roman" w:hAnsi="Gadugi" w:cstheme="minorHAnsi"/>
          <w:b/>
          <w:sz w:val="22"/>
          <w:lang w:val="en-GB" w:eastAsia="ja-JP" w:bidi="ar-SA"/>
        </w:rPr>
      </w:pPr>
      <w:r w:rsidRPr="001A0B06">
        <w:rPr>
          <w:rFonts w:ascii="Gadugi" w:eastAsia="Times New Roman" w:hAnsi="Gadugi" w:cstheme="minorHAnsi"/>
          <w:b/>
          <w:sz w:val="22"/>
          <w:lang w:val="en-GB" w:eastAsia="ja-JP" w:bidi="ar-SA"/>
        </w:rPr>
        <w:t xml:space="preserve">Please </w:t>
      </w:r>
      <w:r>
        <w:rPr>
          <w:rFonts w:ascii="Gadugi" w:eastAsia="Times New Roman" w:hAnsi="Gadugi" w:cstheme="minorHAnsi"/>
          <w:b/>
          <w:sz w:val="22"/>
          <w:lang w:val="en-GB" w:eastAsia="ja-JP" w:bidi="ar-SA"/>
        </w:rPr>
        <w:t xml:space="preserve">add your </w:t>
      </w:r>
      <w:r w:rsidR="00856E36">
        <w:rPr>
          <w:rFonts w:ascii="Gadugi" w:eastAsia="Times New Roman" w:hAnsi="Gadugi" w:cstheme="minorHAnsi"/>
          <w:b/>
          <w:sz w:val="22"/>
          <w:lang w:val="en-GB" w:eastAsia="ja-JP" w:bidi="ar-SA"/>
        </w:rPr>
        <w:t>7</w:t>
      </w:r>
      <w:r w:rsidRPr="00BD5B00">
        <w:rPr>
          <w:rFonts w:ascii="Gadugi" w:eastAsia="Times New Roman" w:hAnsi="Gadugi" w:cstheme="minorHAnsi"/>
          <w:b/>
          <w:sz w:val="22"/>
          <w:vertAlign w:val="superscript"/>
          <w:lang w:val="en-GB" w:eastAsia="ja-JP" w:bidi="ar-SA"/>
        </w:rPr>
        <w:t>th</w:t>
      </w:r>
      <w:r>
        <w:rPr>
          <w:rFonts w:ascii="Gadugi" w:eastAsia="Times New Roman" w:hAnsi="Gadugi" w:cstheme="minorHAnsi"/>
          <w:b/>
          <w:sz w:val="22"/>
          <w:lang w:val="en-GB" w:eastAsia="ja-JP" w:bidi="ar-SA"/>
        </w:rPr>
        <w:t xml:space="preserve"> promise to the</w:t>
      </w:r>
      <w:r w:rsidRPr="001A0B06">
        <w:rPr>
          <w:rFonts w:ascii="Gadugi" w:eastAsia="Times New Roman" w:hAnsi="Gadugi" w:cstheme="minorHAnsi"/>
          <w:b/>
          <w:sz w:val="22"/>
          <w:lang w:val="en-GB" w:eastAsia="ja-JP" w:bidi="ar-SA"/>
        </w:rPr>
        <w:t xml:space="preserve"> section in your learning journal entitled ‘Promises.’ </w:t>
      </w:r>
    </w:p>
    <w:p w14:paraId="5E935831" w14:textId="1D4BE207" w:rsidR="00BD5B00" w:rsidRPr="001A0B06" w:rsidRDefault="00BD5B00" w:rsidP="00BD5B00">
      <w:pPr>
        <w:spacing w:line="240" w:lineRule="auto"/>
        <w:rPr>
          <w:rFonts w:ascii="Gadugi" w:eastAsia="Times New Roman" w:hAnsi="Gadugi" w:cstheme="minorHAnsi"/>
          <w:b/>
          <w:color w:val="4472C4" w:themeColor="accent1"/>
          <w:sz w:val="22"/>
          <w:lang w:val="en-GB" w:eastAsia="ja-JP" w:bidi="ar-SA"/>
        </w:rPr>
      </w:pPr>
      <w:r w:rsidRPr="001A0B06">
        <w:rPr>
          <w:rFonts w:ascii="Gadugi" w:eastAsia="Times New Roman" w:hAnsi="Gadugi" w:cstheme="minorHAnsi"/>
          <w:b/>
          <w:sz w:val="22"/>
          <w:lang w:val="en-GB" w:eastAsia="ja-JP" w:bidi="ar-SA"/>
        </w:rPr>
        <w:t>Each module contains one promise you will make to your learners: you will make 1</w:t>
      </w:r>
      <w:r w:rsidR="00085A42">
        <w:rPr>
          <w:rFonts w:ascii="Gadugi" w:eastAsia="Times New Roman" w:hAnsi="Gadugi" w:cstheme="minorHAnsi"/>
          <w:b/>
          <w:sz w:val="22"/>
          <w:lang w:val="en-GB" w:eastAsia="ja-JP" w:bidi="ar-SA"/>
        </w:rPr>
        <w:t>5</w:t>
      </w:r>
      <w:r w:rsidRPr="001A0B06">
        <w:rPr>
          <w:rFonts w:ascii="Gadugi" w:eastAsia="Times New Roman" w:hAnsi="Gadugi" w:cstheme="minorHAnsi"/>
          <w:b/>
          <w:sz w:val="22"/>
          <w:lang w:val="en-GB" w:eastAsia="ja-JP" w:bidi="ar-SA"/>
        </w:rPr>
        <w:t xml:space="preserve"> promises in total</w:t>
      </w:r>
      <w:r w:rsidRPr="001A0B06">
        <w:rPr>
          <w:rFonts w:ascii="Gadugi" w:eastAsia="Times New Roman" w:hAnsi="Gadugi" w:cstheme="minorHAnsi"/>
          <w:b/>
          <w:color w:val="4472C4" w:themeColor="accent1"/>
          <w:sz w:val="22"/>
          <w:lang w:val="en-GB" w:eastAsia="ja-JP" w:bidi="ar-SA"/>
        </w:rPr>
        <w:t>.</w:t>
      </w:r>
    </w:p>
    <w:p w14:paraId="55AB39E6" w14:textId="77777777" w:rsidR="00BD5B00" w:rsidRDefault="00BD5B00" w:rsidP="00BD5B00">
      <w:pPr>
        <w:spacing w:line="240" w:lineRule="auto"/>
        <w:rPr>
          <w:rFonts w:eastAsia="Times New Roman" w:cstheme="minorHAnsi"/>
          <w:b/>
          <w:color w:val="4472C4" w:themeColor="accent1"/>
          <w:szCs w:val="24"/>
          <w:lang w:val="en-GB" w:eastAsia="ja-JP" w:bidi="ar-SA"/>
        </w:rPr>
      </w:pPr>
    </w:p>
    <w:p w14:paraId="24D90E30" w14:textId="77777777" w:rsidR="00BD5B00" w:rsidRDefault="00BD5B00" w:rsidP="00BD5B00">
      <w:pPr>
        <w:spacing w:line="240" w:lineRule="auto"/>
        <w:rPr>
          <w:rFonts w:eastAsia="Times New Roman" w:cstheme="minorHAnsi"/>
          <w:b/>
          <w:color w:val="4472C4" w:themeColor="accent1"/>
          <w:szCs w:val="24"/>
          <w:lang w:val="en-GB" w:eastAsia="ja-JP" w:bidi="ar-SA"/>
        </w:rPr>
      </w:pPr>
    </w:p>
    <w:p w14:paraId="360214EA" w14:textId="77777777" w:rsidR="00BD5B00" w:rsidRDefault="00BD5B00" w:rsidP="00BD5B00">
      <w:pPr>
        <w:spacing w:line="240" w:lineRule="auto"/>
        <w:rPr>
          <w:rFonts w:eastAsia="Times New Roman" w:cstheme="minorHAnsi"/>
          <w:b/>
          <w:color w:val="4472C4" w:themeColor="accent1"/>
          <w:szCs w:val="24"/>
          <w:lang w:val="en-GB" w:eastAsia="ja-JP" w:bidi="ar-SA"/>
        </w:rPr>
      </w:pPr>
    </w:p>
    <w:p w14:paraId="08E927CF" w14:textId="77777777" w:rsidR="00BD5B00" w:rsidRDefault="00BD5B00" w:rsidP="00BD5B00">
      <w:pPr>
        <w:spacing w:line="240" w:lineRule="auto"/>
        <w:rPr>
          <w:rFonts w:eastAsia="Times New Roman" w:cstheme="minorHAnsi"/>
          <w:b/>
          <w:color w:val="4472C4" w:themeColor="accent1"/>
          <w:szCs w:val="24"/>
          <w:lang w:val="en-GB" w:eastAsia="ja-JP" w:bidi="ar-SA"/>
        </w:rPr>
      </w:pPr>
    </w:p>
    <w:p w14:paraId="28D082F1" w14:textId="1D07190C" w:rsidR="00B2387B" w:rsidRDefault="00B2387B" w:rsidP="007D27E2">
      <w:pPr>
        <w:spacing w:after="0"/>
        <w:rPr>
          <w:rFonts w:asciiTheme="majorHAnsi" w:hAnsiTheme="majorHAnsi" w:cstheme="majorHAnsi"/>
          <w:b/>
          <w:bCs/>
          <w:color w:val="2F5496" w:themeColor="accent1" w:themeShade="BF"/>
          <w:sz w:val="28"/>
          <w:szCs w:val="28"/>
        </w:rPr>
      </w:pPr>
    </w:p>
    <w:p w14:paraId="3458B0DC" w14:textId="4985B70C" w:rsidR="00BD5B00" w:rsidRDefault="00BD5B00" w:rsidP="007D27E2">
      <w:pPr>
        <w:spacing w:after="0"/>
        <w:rPr>
          <w:rFonts w:asciiTheme="majorHAnsi" w:hAnsiTheme="majorHAnsi" w:cstheme="majorHAnsi"/>
          <w:b/>
          <w:bCs/>
          <w:color w:val="2F5496" w:themeColor="accent1" w:themeShade="BF"/>
          <w:sz w:val="28"/>
          <w:szCs w:val="28"/>
        </w:rPr>
      </w:pPr>
    </w:p>
    <w:p w14:paraId="29CC1A02" w14:textId="160E7F9E" w:rsidR="00BD5B00" w:rsidRDefault="00BD5B00" w:rsidP="007D27E2">
      <w:pPr>
        <w:spacing w:after="0"/>
        <w:rPr>
          <w:rFonts w:asciiTheme="majorHAnsi" w:hAnsiTheme="majorHAnsi" w:cstheme="majorHAnsi"/>
          <w:b/>
          <w:bCs/>
          <w:color w:val="2F5496" w:themeColor="accent1" w:themeShade="BF"/>
          <w:sz w:val="28"/>
          <w:szCs w:val="28"/>
        </w:rPr>
      </w:pPr>
    </w:p>
    <w:p w14:paraId="45428F6A" w14:textId="2584A622" w:rsidR="00BD5B00" w:rsidRDefault="00BD5B00" w:rsidP="007D27E2">
      <w:pPr>
        <w:spacing w:after="0"/>
        <w:rPr>
          <w:rFonts w:asciiTheme="majorHAnsi" w:hAnsiTheme="majorHAnsi" w:cstheme="majorHAnsi"/>
          <w:b/>
          <w:bCs/>
          <w:color w:val="2F5496" w:themeColor="accent1" w:themeShade="BF"/>
          <w:sz w:val="28"/>
          <w:szCs w:val="28"/>
        </w:rPr>
      </w:pPr>
    </w:p>
    <w:p w14:paraId="6CE62AE9" w14:textId="55090E33" w:rsidR="00BD5B00" w:rsidRDefault="00BD5B00" w:rsidP="007D27E2">
      <w:pPr>
        <w:spacing w:after="0"/>
        <w:rPr>
          <w:rFonts w:asciiTheme="majorHAnsi" w:hAnsiTheme="majorHAnsi" w:cstheme="majorHAnsi"/>
          <w:b/>
          <w:bCs/>
          <w:color w:val="2F5496" w:themeColor="accent1" w:themeShade="BF"/>
          <w:sz w:val="28"/>
          <w:szCs w:val="28"/>
        </w:rPr>
      </w:pPr>
    </w:p>
    <w:p w14:paraId="5772A78C" w14:textId="64928AB6" w:rsidR="00BD5B00" w:rsidRDefault="00BD5B00" w:rsidP="007D27E2">
      <w:pPr>
        <w:spacing w:after="0"/>
        <w:rPr>
          <w:rFonts w:asciiTheme="majorHAnsi" w:hAnsiTheme="majorHAnsi" w:cstheme="majorHAnsi"/>
          <w:b/>
          <w:bCs/>
          <w:color w:val="2F5496" w:themeColor="accent1" w:themeShade="BF"/>
          <w:sz w:val="28"/>
          <w:szCs w:val="28"/>
        </w:rPr>
      </w:pPr>
    </w:p>
    <w:p w14:paraId="64E054B0" w14:textId="0D1DC559" w:rsidR="00BD5B00" w:rsidRDefault="00BD5B00" w:rsidP="007D27E2">
      <w:pPr>
        <w:spacing w:after="0"/>
        <w:rPr>
          <w:rFonts w:asciiTheme="majorHAnsi" w:hAnsiTheme="majorHAnsi" w:cstheme="majorHAnsi"/>
          <w:b/>
          <w:bCs/>
          <w:color w:val="2F5496" w:themeColor="accent1" w:themeShade="BF"/>
          <w:sz w:val="28"/>
          <w:szCs w:val="28"/>
        </w:rPr>
      </w:pPr>
    </w:p>
    <w:p w14:paraId="4A289FE7" w14:textId="77777777" w:rsidR="00BD5B00" w:rsidRDefault="00BD5B00" w:rsidP="007D27E2">
      <w:pPr>
        <w:spacing w:after="0"/>
        <w:rPr>
          <w:rFonts w:asciiTheme="majorHAnsi" w:hAnsiTheme="majorHAnsi" w:cstheme="majorHAnsi"/>
          <w:b/>
          <w:bCs/>
          <w:color w:val="2F5496" w:themeColor="accent1" w:themeShade="BF"/>
          <w:sz w:val="28"/>
          <w:szCs w:val="28"/>
        </w:rPr>
      </w:pPr>
    </w:p>
    <w:p w14:paraId="426782FC" w14:textId="09AF655E" w:rsidR="00C80D36" w:rsidRDefault="00C80D36" w:rsidP="007D27E2">
      <w:pPr>
        <w:spacing w:after="0"/>
        <w:rPr>
          <w:rFonts w:asciiTheme="majorHAnsi" w:hAnsiTheme="majorHAnsi" w:cstheme="majorHAnsi"/>
          <w:b/>
          <w:bCs/>
          <w:color w:val="2F5496" w:themeColor="accent1" w:themeShade="BF"/>
          <w:sz w:val="28"/>
          <w:szCs w:val="28"/>
        </w:rPr>
      </w:pPr>
      <w:r w:rsidRPr="002C150B">
        <w:rPr>
          <w:rFonts w:asciiTheme="majorHAnsi" w:hAnsiTheme="majorHAnsi" w:cstheme="majorHAnsi"/>
          <w:b/>
          <w:bCs/>
          <w:color w:val="2F5496" w:themeColor="accent1" w:themeShade="BF"/>
          <w:sz w:val="28"/>
          <w:szCs w:val="28"/>
        </w:rPr>
        <w:lastRenderedPageBreak/>
        <w:t>References</w:t>
      </w:r>
      <w:bookmarkEnd w:id="37"/>
    </w:p>
    <w:p w14:paraId="343D606C" w14:textId="77777777" w:rsidR="007D27E2" w:rsidRPr="002C150B" w:rsidRDefault="007D27E2" w:rsidP="007D27E2">
      <w:pPr>
        <w:spacing w:after="0"/>
        <w:rPr>
          <w:rFonts w:asciiTheme="majorHAnsi" w:hAnsiTheme="majorHAnsi" w:cstheme="majorHAnsi"/>
          <w:b/>
          <w:bCs/>
          <w:color w:val="2F5496" w:themeColor="accent1" w:themeShade="BF"/>
          <w:sz w:val="28"/>
          <w:szCs w:val="28"/>
        </w:rPr>
      </w:pPr>
    </w:p>
    <w:p w14:paraId="70B5E080" w14:textId="77777777" w:rsidR="00311E0A" w:rsidRDefault="00311E0A" w:rsidP="00311E0A">
      <w:pPr>
        <w:spacing w:after="0"/>
        <w:rPr>
          <w:rFonts w:ascii="Gadugi" w:hAnsi="Gadugi"/>
          <w:sz w:val="22"/>
          <w:lang w:bidi="ar-SA"/>
        </w:rPr>
      </w:pPr>
      <w:r w:rsidRPr="00E36A10">
        <w:rPr>
          <w:rFonts w:ascii="Gadugi" w:hAnsi="Gadugi"/>
          <w:sz w:val="22"/>
          <w:lang w:bidi="ar-SA"/>
        </w:rPr>
        <w:t>Anderson, L W, &amp; Krathwohl D R (Eds.) (2001)</w:t>
      </w:r>
      <w:r w:rsidRPr="00E466BB">
        <w:t xml:space="preserve"> </w:t>
      </w:r>
      <w:r w:rsidRPr="00E466BB">
        <w:rPr>
          <w:rFonts w:ascii="Gadugi" w:hAnsi="Gadugi"/>
          <w:sz w:val="22"/>
          <w:lang w:bidi="ar-SA"/>
        </w:rPr>
        <w:t>Revised Bloom’s Taxonomy: Finest techniques of Educational Learni</w:t>
      </w:r>
      <w:r>
        <w:rPr>
          <w:rFonts w:ascii="Gadugi" w:hAnsi="Gadugi"/>
          <w:sz w:val="22"/>
          <w:lang w:bidi="ar-SA"/>
        </w:rPr>
        <w:t xml:space="preserve">ng. </w:t>
      </w:r>
    </w:p>
    <w:p w14:paraId="5739C730" w14:textId="77777777" w:rsidR="00311E0A" w:rsidRDefault="002C6E42" w:rsidP="00311E0A">
      <w:pPr>
        <w:spacing w:after="0"/>
        <w:rPr>
          <w:rFonts w:ascii="Gadugi" w:hAnsi="Gadugi"/>
          <w:sz w:val="22"/>
          <w:lang w:bidi="ar-SA"/>
        </w:rPr>
      </w:pPr>
      <w:hyperlink r:id="rId69" w:history="1">
        <w:r w:rsidR="00311E0A" w:rsidRPr="009E5788">
          <w:rPr>
            <w:rStyle w:val="Hyperlink"/>
            <w:rFonts w:ascii="Gadugi" w:hAnsi="Gadugi"/>
            <w:sz w:val="22"/>
            <w:lang w:bidi="ar-SA"/>
          </w:rPr>
          <w:t>https://sxcjcomputerscience.blogspot.com/search/label/%E2%80%9CRevised%20Bloom%E2%80%99s%20Taxonomy%3A%20Finest%20techniques%20of%20Educational%20Learning%E2%80%9D</w:t>
        </w:r>
      </w:hyperlink>
    </w:p>
    <w:p w14:paraId="16C5546D" w14:textId="77777777" w:rsidR="00311E0A" w:rsidRDefault="00311E0A" w:rsidP="00311E0A">
      <w:pPr>
        <w:spacing w:after="0"/>
        <w:rPr>
          <w:rFonts w:ascii="Gadugi" w:hAnsi="Gadugi"/>
          <w:sz w:val="22"/>
          <w:lang w:bidi="ar-SA"/>
        </w:rPr>
      </w:pPr>
    </w:p>
    <w:p w14:paraId="293A7E78" w14:textId="1A1E4838" w:rsidR="00710E5C" w:rsidRDefault="00AB406E" w:rsidP="00311E0A">
      <w:pPr>
        <w:spacing w:after="0"/>
        <w:rPr>
          <w:rFonts w:ascii="Gadugi" w:hAnsi="Gadugi"/>
          <w:sz w:val="22"/>
          <w:lang w:bidi="ar-SA"/>
        </w:rPr>
      </w:pPr>
      <w:r w:rsidRPr="00AB406E">
        <w:rPr>
          <w:rFonts w:ascii="Gadugi" w:hAnsi="Gadugi"/>
          <w:sz w:val="22"/>
          <w:lang w:bidi="ar-SA"/>
        </w:rPr>
        <w:t>Flipped Classroom Explanation</w:t>
      </w:r>
      <w:r>
        <w:rPr>
          <w:rFonts w:ascii="Gadugi" w:hAnsi="Gadugi"/>
          <w:sz w:val="22"/>
          <w:lang w:bidi="ar-SA"/>
        </w:rPr>
        <w:t xml:space="preserve"> (2014)</w:t>
      </w:r>
    </w:p>
    <w:p w14:paraId="77197DF3" w14:textId="65CB4664" w:rsidR="00AB406E" w:rsidRDefault="00AB406E" w:rsidP="007D27E2">
      <w:pPr>
        <w:spacing w:after="0"/>
        <w:rPr>
          <w:rFonts w:ascii="Gadugi" w:hAnsi="Gadugi"/>
          <w:sz w:val="22"/>
          <w:lang w:bidi="ar-SA"/>
        </w:rPr>
      </w:pPr>
      <w:r>
        <w:rPr>
          <w:rFonts w:ascii="Gadugi" w:hAnsi="Gadugi"/>
          <w:sz w:val="22"/>
          <w:lang w:bidi="ar-SA"/>
        </w:rPr>
        <w:t>Available online at:</w:t>
      </w:r>
    </w:p>
    <w:p w14:paraId="2A182636" w14:textId="1BC534F7" w:rsidR="00710E5C" w:rsidRDefault="002C6E42" w:rsidP="007D27E2">
      <w:pPr>
        <w:spacing w:after="0"/>
        <w:rPr>
          <w:rFonts w:ascii="Gadugi" w:hAnsi="Gadugi"/>
          <w:sz w:val="22"/>
          <w:lang w:bidi="ar-SA"/>
        </w:rPr>
      </w:pPr>
      <w:hyperlink r:id="rId70" w:history="1">
        <w:r w:rsidR="00710E5C" w:rsidRPr="008E6174">
          <w:rPr>
            <w:rStyle w:val="Hyperlink"/>
            <w:rFonts w:ascii="Gadugi" w:hAnsi="Gadugi"/>
            <w:sz w:val="22"/>
            <w:lang w:bidi="ar-SA"/>
          </w:rPr>
          <w:t>https://www.youtube.com/watch?v=RD7E9IULn0Y</w:t>
        </w:r>
      </w:hyperlink>
    </w:p>
    <w:p w14:paraId="778DBA26" w14:textId="77777777" w:rsidR="00623A96" w:rsidRDefault="00623A96" w:rsidP="007D27E2">
      <w:pPr>
        <w:spacing w:after="0"/>
        <w:rPr>
          <w:rFonts w:ascii="Gadugi" w:hAnsi="Gadugi"/>
          <w:sz w:val="22"/>
          <w:lang w:bidi="ar-SA"/>
        </w:rPr>
      </w:pPr>
    </w:p>
    <w:p w14:paraId="1A04522F" w14:textId="77777777" w:rsidR="00623A96" w:rsidRDefault="00623A96" w:rsidP="00623A96">
      <w:pPr>
        <w:spacing w:after="0"/>
        <w:rPr>
          <w:rFonts w:ascii="Gadugi" w:hAnsi="Gadugi"/>
          <w:sz w:val="22"/>
          <w:lang w:bidi="ar-SA"/>
        </w:rPr>
      </w:pPr>
      <w:r w:rsidRPr="001C460A">
        <w:rPr>
          <w:rFonts w:ascii="Gadugi" w:hAnsi="Gadugi"/>
          <w:sz w:val="22"/>
          <w:lang w:bidi="ar-SA"/>
        </w:rPr>
        <w:t>Flipped Learning Network (FLN). (2014) The Four Pillars of F-L-I-</w:t>
      </w:r>
      <w:r w:rsidRPr="00623A96">
        <w:rPr>
          <w:rFonts w:ascii="Gadugi" w:hAnsi="Gadugi"/>
          <w:sz w:val="22"/>
          <w:lang w:bidi="ar-SA"/>
        </w:rPr>
        <w:t xml:space="preserve"> </w:t>
      </w:r>
      <w:r>
        <w:rPr>
          <w:rFonts w:ascii="Gadugi" w:hAnsi="Gadugi"/>
          <w:sz w:val="22"/>
          <w:lang w:bidi="ar-SA"/>
        </w:rPr>
        <w:t xml:space="preserve">P. </w:t>
      </w:r>
      <w:r w:rsidRPr="00CC439E">
        <w:rPr>
          <w:rFonts w:ascii="Gadugi" w:hAnsi="Gadugi"/>
          <w:sz w:val="22"/>
          <w:lang w:bidi="ar-SA"/>
        </w:rPr>
        <w:t>What is flipped learning?</w:t>
      </w:r>
    </w:p>
    <w:p w14:paraId="32D198BC" w14:textId="77777777" w:rsidR="00623A96" w:rsidRPr="00CC439E" w:rsidRDefault="00623A96" w:rsidP="00623A96">
      <w:pPr>
        <w:spacing w:after="0"/>
        <w:rPr>
          <w:rFonts w:ascii="Gadugi" w:hAnsi="Gadugi"/>
          <w:sz w:val="22"/>
          <w:lang w:bidi="ar-SA"/>
        </w:rPr>
      </w:pPr>
      <w:r w:rsidRPr="00CC439E">
        <w:rPr>
          <w:rFonts w:ascii="Gadugi" w:hAnsi="Gadugi"/>
          <w:sz w:val="22"/>
          <w:lang w:bidi="ar-SA"/>
        </w:rPr>
        <w:t>Available online at:</w:t>
      </w:r>
    </w:p>
    <w:p w14:paraId="2DDD3EF6" w14:textId="77777777" w:rsidR="00623A96" w:rsidRDefault="002C6E42" w:rsidP="00623A96">
      <w:pPr>
        <w:spacing w:after="0"/>
        <w:rPr>
          <w:rFonts w:ascii="Gadugi" w:hAnsi="Gadugi"/>
          <w:color w:val="0563C1" w:themeColor="hyperlink"/>
          <w:sz w:val="22"/>
          <w:u w:val="single"/>
          <w:lang w:bidi="ar-SA"/>
        </w:rPr>
      </w:pPr>
      <w:hyperlink r:id="rId71" w:history="1">
        <w:r w:rsidR="00623A96" w:rsidRPr="00CC439E">
          <w:rPr>
            <w:rFonts w:ascii="Gadugi" w:hAnsi="Gadugi"/>
            <w:color w:val="0563C1" w:themeColor="hyperlink"/>
            <w:sz w:val="22"/>
            <w:u w:val="single"/>
            <w:lang w:bidi="ar-SA"/>
          </w:rPr>
          <w:t>https://flippedlearning.org/wp-content/uploads/2016/07/FLIP_handout_FNL_Web.pdf</w:t>
        </w:r>
      </w:hyperlink>
    </w:p>
    <w:p w14:paraId="174FCDE7" w14:textId="77777777" w:rsidR="00710E5C" w:rsidRDefault="00710E5C" w:rsidP="007D27E2">
      <w:pPr>
        <w:spacing w:after="0"/>
        <w:rPr>
          <w:rFonts w:ascii="Gadugi" w:hAnsi="Gadugi"/>
          <w:sz w:val="22"/>
          <w:lang w:bidi="ar-SA"/>
        </w:rPr>
      </w:pPr>
    </w:p>
    <w:p w14:paraId="03B21900" w14:textId="5E2CE189" w:rsidR="00710E5C" w:rsidRDefault="00C54098" w:rsidP="007D27E2">
      <w:pPr>
        <w:spacing w:after="0"/>
        <w:rPr>
          <w:rFonts w:ascii="Gadugi" w:hAnsi="Gadugi"/>
          <w:sz w:val="22"/>
          <w:lang w:bidi="ar-SA"/>
        </w:rPr>
      </w:pPr>
      <w:r w:rsidRPr="00C54098">
        <w:rPr>
          <w:rFonts w:ascii="Gadugi" w:hAnsi="Gadugi"/>
          <w:sz w:val="22"/>
          <w:lang w:bidi="ar-SA"/>
        </w:rPr>
        <w:t>Question Formulation Technique</w:t>
      </w:r>
      <w:r>
        <w:rPr>
          <w:rFonts w:ascii="Gadugi" w:hAnsi="Gadugi"/>
          <w:sz w:val="22"/>
          <w:lang w:bidi="ar-SA"/>
        </w:rPr>
        <w:t xml:space="preserve"> (2020)</w:t>
      </w:r>
    </w:p>
    <w:p w14:paraId="7AD51D55" w14:textId="15F0EC37" w:rsidR="00C54098" w:rsidRDefault="00C54098" w:rsidP="007D27E2">
      <w:pPr>
        <w:spacing w:after="0"/>
        <w:rPr>
          <w:rFonts w:ascii="Gadugi" w:hAnsi="Gadugi"/>
          <w:sz w:val="22"/>
          <w:lang w:bidi="ar-SA"/>
        </w:rPr>
      </w:pPr>
      <w:r>
        <w:rPr>
          <w:rFonts w:ascii="Gadugi" w:hAnsi="Gadugi"/>
          <w:sz w:val="22"/>
          <w:lang w:bidi="ar-SA"/>
        </w:rPr>
        <w:t>Available online at:</w:t>
      </w:r>
    </w:p>
    <w:p w14:paraId="5A459140" w14:textId="125851F3" w:rsidR="00710E5C" w:rsidRDefault="002C6E42" w:rsidP="007D27E2">
      <w:pPr>
        <w:spacing w:after="0"/>
        <w:rPr>
          <w:rFonts w:ascii="Gadugi" w:hAnsi="Gadugi"/>
          <w:sz w:val="22"/>
          <w:lang w:bidi="ar-SA"/>
        </w:rPr>
      </w:pPr>
      <w:hyperlink r:id="rId72" w:history="1">
        <w:r w:rsidR="00DA156D" w:rsidRPr="009E5788">
          <w:rPr>
            <w:rStyle w:val="Hyperlink"/>
            <w:rFonts w:ascii="Gadugi" w:hAnsi="Gadugi"/>
            <w:sz w:val="22"/>
            <w:lang w:bidi="ar-SA"/>
          </w:rPr>
          <w:t>https://www.youtube.com/watch?v=VRi7PULO2-o</w:t>
        </w:r>
      </w:hyperlink>
    </w:p>
    <w:p w14:paraId="62F4532E" w14:textId="77777777" w:rsidR="007D27E2" w:rsidRPr="00CC439E" w:rsidRDefault="007D27E2" w:rsidP="007D27E2">
      <w:pPr>
        <w:spacing w:after="0"/>
        <w:rPr>
          <w:rFonts w:ascii="Gadugi" w:hAnsi="Gadugi"/>
          <w:sz w:val="22"/>
        </w:rPr>
      </w:pPr>
    </w:p>
    <w:p w14:paraId="4FB7BE31" w14:textId="77777777" w:rsidR="00477160" w:rsidRPr="00142F12" w:rsidRDefault="00477160" w:rsidP="005416A9">
      <w:pPr>
        <w:spacing w:line="240" w:lineRule="auto"/>
        <w:rPr>
          <w:rFonts w:ascii="Gadugi" w:eastAsia="Times New Roman" w:hAnsi="Gadugi" w:cstheme="minorHAnsi"/>
          <w:bCs/>
          <w:sz w:val="22"/>
          <w:lang w:val="en-GB" w:eastAsia="ja-JP" w:bidi="ar-SA"/>
        </w:rPr>
      </w:pPr>
    </w:p>
    <w:p w14:paraId="6AF692D0" w14:textId="77777777" w:rsidR="00C80D36" w:rsidRPr="004C51AD" w:rsidRDefault="00C80D36" w:rsidP="005416A9">
      <w:pPr>
        <w:spacing w:line="240" w:lineRule="auto"/>
        <w:rPr>
          <w:rFonts w:eastAsia="Times New Roman" w:cstheme="minorHAnsi"/>
          <w:b/>
          <w:szCs w:val="24"/>
          <w:lang w:val="en-GB" w:eastAsia="ja-JP" w:bidi="ar-SA"/>
        </w:rPr>
      </w:pPr>
    </w:p>
    <w:sectPr w:rsidR="00C80D36" w:rsidRPr="004C51AD" w:rsidSect="009D4FA1">
      <w:headerReference w:type="default" r:id="rId73"/>
      <w:footerReference w:type="default" r:id="rId74"/>
      <w:headerReference w:type="first" r:id="rId75"/>
      <w:footerReference w:type="first" r:id="rId76"/>
      <w:pgSz w:w="11906" w:h="16838" w:code="9"/>
      <w:pgMar w:top="1440" w:right="1080" w:bottom="806" w:left="1080" w:header="720"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1AAD7A" w14:textId="77777777" w:rsidR="002C6E42" w:rsidRDefault="002C6E42" w:rsidP="00544519">
      <w:pPr>
        <w:spacing w:after="0" w:line="240" w:lineRule="auto"/>
      </w:pPr>
      <w:r>
        <w:separator/>
      </w:r>
    </w:p>
  </w:endnote>
  <w:endnote w:type="continuationSeparator" w:id="0">
    <w:p w14:paraId="785B6E19" w14:textId="77777777" w:rsidR="002C6E42" w:rsidRDefault="002C6E42" w:rsidP="0054451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dugi">
    <w:panose1 w:val="020B0502040204020203"/>
    <w:charset w:val="00"/>
    <w:family w:val="swiss"/>
    <w:pitch w:val="variable"/>
    <w:sig w:usb0="80000003" w:usb1="02000000" w:usb2="00003000" w:usb3="00000000" w:csb0="00000001" w:csb1="00000000"/>
  </w:font>
  <w:font w:name="Calibri">
    <w:panose1 w:val="020F0502020204030204"/>
    <w:charset w:val="00"/>
    <w:family w:val="swiss"/>
    <w:pitch w:val="variable"/>
    <w:sig w:usb0="E4002EFF" w:usb1="C000247B" w:usb2="00000009" w:usb3="00000000" w:csb0="000001FF" w:csb1="00000000"/>
  </w:font>
  <w:font w:name="Myanmar Text">
    <w:panose1 w:val="020B0502040204020203"/>
    <w:charset w:val="00"/>
    <w:family w:val="swiss"/>
    <w:pitch w:val="variable"/>
    <w:sig w:usb0="80000003" w:usb1="00000000" w:usb2="00000400" w:usb3="00000000" w:csb0="0000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CIDFont+F4">
    <w:altName w:val="Calibri"/>
    <w:panose1 w:val="00000000000000000000"/>
    <w:charset w:val="00"/>
    <w:family w:val="auto"/>
    <w:notTrueType/>
    <w:pitch w:val="default"/>
    <w:sig w:usb0="00000003" w:usb1="00000000" w:usb2="00000000" w:usb3="00000000" w:csb0="00000001" w:csb1="00000000"/>
  </w:font>
  <w:font w:name="CIDFont+F3">
    <w:altName w:val="Calibri"/>
    <w:panose1 w:val="00000000000000000000"/>
    <w:charset w:val="00"/>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91564273"/>
      <w:docPartObj>
        <w:docPartGallery w:val="Page Numbers (Bottom of Page)"/>
        <w:docPartUnique/>
      </w:docPartObj>
    </w:sdtPr>
    <w:sdtEndPr>
      <w:rPr>
        <w:noProof/>
      </w:rPr>
    </w:sdtEndPr>
    <w:sdtContent>
      <w:p w14:paraId="3B47F470" w14:textId="1669EB71" w:rsidR="00B81AEA" w:rsidRDefault="00B81AEA">
        <w:pPr>
          <w:pStyle w:val="Footer"/>
          <w:jc w:val="right"/>
        </w:pPr>
        <w:r>
          <w:rPr>
            <w:noProof/>
          </w:rPr>
          <w:drawing>
            <wp:anchor distT="0" distB="0" distL="114300" distR="114300" simplePos="0" relativeHeight="251710976" behindDoc="1" locked="0" layoutInCell="1" allowOverlap="1" wp14:anchorId="787A04D2" wp14:editId="78FC5150">
              <wp:simplePos x="0" y="0"/>
              <wp:positionH relativeFrom="page">
                <wp:posOffset>9525</wp:posOffset>
              </wp:positionH>
              <wp:positionV relativeFrom="paragraph">
                <wp:posOffset>-1905635</wp:posOffset>
              </wp:positionV>
              <wp:extent cx="7991475" cy="2219960"/>
              <wp:effectExtent l="0" t="0" r="0" b="8890"/>
              <wp:wrapNone/>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etterhead.png"/>
                      <pic:cNvPicPr/>
                    </pic:nvPicPr>
                    <pic:blipFill rotWithShape="1">
                      <a:blip r:embed="rId1" cstate="print">
                        <a:extLst>
                          <a:ext uri="{28A0092B-C50C-407E-A947-70E740481C1C}">
                            <a14:useLocalDpi xmlns:a14="http://schemas.microsoft.com/office/drawing/2010/main" val="0"/>
                          </a:ext>
                        </a:extLst>
                      </a:blip>
                      <a:srcRect t="80353"/>
                      <a:stretch/>
                    </pic:blipFill>
                    <pic:spPr bwMode="auto">
                      <a:xfrm>
                        <a:off x="0" y="0"/>
                        <a:ext cx="7991475" cy="22199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fldChar w:fldCharType="begin"/>
        </w:r>
        <w:r>
          <w:instrText xml:space="preserve"> PAGE   \* MERGEFORMAT </w:instrText>
        </w:r>
        <w:r>
          <w:fldChar w:fldCharType="separate"/>
        </w:r>
        <w:r>
          <w:rPr>
            <w:noProof/>
          </w:rPr>
          <w:t>2</w:t>
        </w:r>
        <w:r>
          <w:rPr>
            <w:noProof/>
          </w:rPr>
          <w:fldChar w:fldCharType="end"/>
        </w:r>
      </w:p>
    </w:sdtContent>
  </w:sdt>
  <w:p w14:paraId="44D62122" w14:textId="5A893F78" w:rsidR="00B81AEA" w:rsidRDefault="00B81AE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818418" w14:textId="41A22629" w:rsidR="00B81AEA" w:rsidRDefault="00B81AEA" w:rsidP="004A0F05">
    <w:pPr>
      <w:pStyle w:val="Footer"/>
      <w:tabs>
        <w:tab w:val="clear" w:pos="4680"/>
        <w:tab w:val="clear" w:pos="9360"/>
        <w:tab w:val="left" w:pos="2145"/>
      </w:tabs>
    </w:pPr>
    <w:r>
      <w:rPr>
        <w:noProof/>
      </w:rPr>
      <w:drawing>
        <wp:anchor distT="0" distB="0" distL="114300" distR="114300" simplePos="0" relativeHeight="251712000" behindDoc="1" locked="0" layoutInCell="1" allowOverlap="1" wp14:anchorId="049EC2C6" wp14:editId="161811BA">
          <wp:simplePos x="0" y="0"/>
          <wp:positionH relativeFrom="page">
            <wp:align>left</wp:align>
          </wp:positionH>
          <wp:positionV relativeFrom="paragraph">
            <wp:posOffset>-2078182</wp:posOffset>
          </wp:positionV>
          <wp:extent cx="7991475" cy="2219960"/>
          <wp:effectExtent l="0" t="0" r="0" b="8890"/>
          <wp:wrapNone/>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etterhead.png"/>
                  <pic:cNvPicPr/>
                </pic:nvPicPr>
                <pic:blipFill rotWithShape="1">
                  <a:blip r:embed="rId1" cstate="print">
                    <a:extLst>
                      <a:ext uri="{28A0092B-C50C-407E-A947-70E740481C1C}">
                        <a14:useLocalDpi xmlns:a14="http://schemas.microsoft.com/office/drawing/2010/main" val="0"/>
                      </a:ext>
                    </a:extLst>
                  </a:blip>
                  <a:srcRect t="80353"/>
                  <a:stretch/>
                </pic:blipFill>
                <pic:spPr bwMode="auto">
                  <a:xfrm>
                    <a:off x="0" y="0"/>
                    <a:ext cx="7991475" cy="22199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F066076" w14:textId="77777777" w:rsidR="002C6E42" w:rsidRDefault="002C6E42" w:rsidP="00544519">
      <w:pPr>
        <w:spacing w:after="0" w:line="240" w:lineRule="auto"/>
      </w:pPr>
      <w:r>
        <w:separator/>
      </w:r>
    </w:p>
  </w:footnote>
  <w:footnote w:type="continuationSeparator" w:id="0">
    <w:p w14:paraId="3C738EE5" w14:textId="77777777" w:rsidR="002C6E42" w:rsidRDefault="002C6E42" w:rsidP="00544519">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FD83F" w14:textId="739723EB" w:rsidR="00B81AEA" w:rsidRDefault="00B81AEA" w:rsidP="00AE2CB9">
    <w:pPr>
      <w:pStyle w:val="Heading1"/>
    </w:pPr>
  </w:p>
  <w:p w14:paraId="2EE7B192" w14:textId="717109F0" w:rsidR="00B81AEA" w:rsidRDefault="00B81AEA" w:rsidP="00696088">
    <w:pPr>
      <w:pStyle w:val="Header"/>
    </w:pPr>
  </w:p>
  <w:p w14:paraId="4BEFA119" w14:textId="123C91F2" w:rsidR="00B81AEA" w:rsidRDefault="00B81AE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906CF" w14:textId="0D9B5C9B" w:rsidR="00B81AEA" w:rsidRDefault="00B81AEA" w:rsidP="00AE2CB9">
    <w:pPr>
      <w:pStyle w:val="Header"/>
      <w:jc w:val="center"/>
    </w:pPr>
    <w:r w:rsidRPr="004749B9">
      <w:rPr>
        <w:noProof/>
      </w:rPr>
      <w:drawing>
        <wp:anchor distT="0" distB="0" distL="114300" distR="114300" simplePos="0" relativeHeight="251705856" behindDoc="0" locked="0" layoutInCell="1" allowOverlap="1" wp14:anchorId="5E7C0201" wp14:editId="7966AB40">
          <wp:simplePos x="0" y="0"/>
          <wp:positionH relativeFrom="column">
            <wp:posOffset>5095875</wp:posOffset>
          </wp:positionH>
          <wp:positionV relativeFrom="paragraph">
            <wp:posOffset>-685165</wp:posOffset>
          </wp:positionV>
          <wp:extent cx="1663085" cy="1657350"/>
          <wp:effectExtent l="0" t="0" r="0" b="0"/>
          <wp:wrapNone/>
          <wp:docPr id="15" name="Picture 4">
            <a:extLst xmlns:a="http://schemas.openxmlformats.org/drawingml/2006/main">
              <a:ext uri="{FF2B5EF4-FFF2-40B4-BE49-F238E27FC236}">
                <a16:creationId xmlns:a16="http://schemas.microsoft.com/office/drawing/2014/main" id="{BD03C20E-6D8D-418A-876C-F978F68A036E}"/>
              </a:ext>
            </a:extLst>
          </wp:docPr>
          <wp:cNvGraphicFramePr/>
          <a:graphic xmlns:a="http://schemas.openxmlformats.org/drawingml/2006/main">
            <a:graphicData uri="http://schemas.openxmlformats.org/drawingml/2006/picture">
              <pic:pic xmlns:pic="http://schemas.openxmlformats.org/drawingml/2006/picture">
                <pic:nvPicPr>
                  <pic:cNvPr id="5" name="Picture 4" descr="G:\TREE\Comms\DFID Comms\UK AID - Standard - 4C -white_Burmese_1.png">
                    <a:extLst>
                      <a:ext uri="{FF2B5EF4-FFF2-40B4-BE49-F238E27FC236}">
                        <a16:creationId xmlns:a16="http://schemas.microsoft.com/office/drawing/2014/main" id="{BD03C20E-6D8D-418A-876C-F978F68A036E}"/>
                      </a:ext>
                    </a:extLst>
                  </pic:cNvPr>
                  <pic:cNvPicPr/>
                </pic:nvPicPr>
                <pic:blipFill>
                  <a:blip r:embed="rId1">
                    <a:extLst>
                      <a:ext uri="{28A0092B-C50C-407E-A947-70E740481C1C}">
                        <a14:useLocalDpi xmlns:a14="http://schemas.microsoft.com/office/drawing/2010/main" val="0"/>
                      </a:ext>
                    </a:extLst>
                  </a:blip>
                  <a:stretch>
                    <a:fillRect/>
                  </a:stretch>
                </pic:blipFill>
                <pic:spPr bwMode="auto">
                  <a:xfrm>
                    <a:off x="0" y="0"/>
                    <a:ext cx="1663085" cy="165735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706880" behindDoc="0" locked="0" layoutInCell="1" allowOverlap="1" wp14:anchorId="19CD15BC" wp14:editId="6003AB92">
          <wp:simplePos x="0" y="0"/>
          <wp:positionH relativeFrom="page">
            <wp:align>right</wp:align>
          </wp:positionH>
          <wp:positionV relativeFrom="paragraph">
            <wp:posOffset>-457200</wp:posOffset>
          </wp:positionV>
          <wp:extent cx="1332230" cy="1352550"/>
          <wp:effectExtent l="0" t="0" r="1270" b="0"/>
          <wp:wrapThrough wrapText="bothSides">
            <wp:wrapPolygon edited="0">
              <wp:start x="309" y="0"/>
              <wp:lineTo x="11737" y="4868"/>
              <wp:lineTo x="16370" y="9735"/>
              <wp:lineTo x="19150" y="14603"/>
              <wp:lineTo x="20694" y="19470"/>
              <wp:lineTo x="20694" y="20687"/>
              <wp:lineTo x="21312" y="20687"/>
              <wp:lineTo x="21312" y="0"/>
              <wp:lineTo x="309" y="0"/>
            </wp:wrapPolygon>
          </wp:wrapThrough>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332230" cy="135255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749B9">
      <w:rPr>
        <w:noProof/>
      </w:rPr>
      <w:drawing>
        <wp:anchor distT="0" distB="0" distL="114300" distR="114300" simplePos="0" relativeHeight="251702784" behindDoc="0" locked="0" layoutInCell="1" allowOverlap="1" wp14:anchorId="126B87DE" wp14:editId="4552F807">
          <wp:simplePos x="0" y="0"/>
          <wp:positionH relativeFrom="column">
            <wp:posOffset>142240</wp:posOffset>
          </wp:positionH>
          <wp:positionV relativeFrom="paragraph">
            <wp:posOffset>-228600</wp:posOffset>
          </wp:positionV>
          <wp:extent cx="647700" cy="685800"/>
          <wp:effectExtent l="0" t="0" r="0" b="0"/>
          <wp:wrapNone/>
          <wp:docPr id="17" name="Picture 4" descr="G:\TREE\Comms\DFID Comms\UK AID - Standard - 4C -white_Burmese_1.png">
            <a:extLst xmlns:a="http://schemas.openxmlformats.org/drawingml/2006/main">
              <a:ext uri="{FF2B5EF4-FFF2-40B4-BE49-F238E27FC236}">
                <a16:creationId xmlns:a16="http://schemas.microsoft.com/office/drawing/2014/main" id="{BD03C20E-6D8D-418A-876C-F978F68A036E}"/>
              </a:ext>
            </a:extLst>
          </wp:docPr>
          <wp:cNvGraphicFramePr/>
          <a:graphic xmlns:a="http://schemas.openxmlformats.org/drawingml/2006/main">
            <a:graphicData uri="http://schemas.openxmlformats.org/drawingml/2006/picture">
              <pic:pic xmlns:pic="http://schemas.openxmlformats.org/drawingml/2006/picture">
                <pic:nvPicPr>
                  <pic:cNvPr id="5" name="Picture 4" descr="G:\TREE\Comms\DFID Comms\UK AID - Standard - 4C -white_Burmese_1.png">
                    <a:extLst>
                      <a:ext uri="{FF2B5EF4-FFF2-40B4-BE49-F238E27FC236}">
                        <a16:creationId xmlns:a16="http://schemas.microsoft.com/office/drawing/2014/main" id="{BD03C20E-6D8D-418A-876C-F978F68A036E}"/>
                      </a:ext>
                    </a:extLst>
                  </pic:cNvPr>
                  <pic:cNvPicPr/>
                </pic:nvPicPr>
                <pic:blipFill>
                  <a:blip r:embed="rId3" cstate="print">
                    <a:extLst>
                      <a:ext uri="{28A0092B-C50C-407E-A947-70E740481C1C}">
                        <a14:useLocalDpi xmlns:a14="http://schemas.microsoft.com/office/drawing/2010/main" val="0"/>
                      </a:ext>
                    </a:extLst>
                  </a:blip>
                  <a:srcRect/>
                  <a:stretch>
                    <a:fillRect/>
                  </a:stretch>
                </pic:blipFill>
                <pic:spPr bwMode="auto">
                  <a:xfrm>
                    <a:off x="0" y="0"/>
                    <a:ext cx="647700" cy="6858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4749B9">
      <w:rPr>
        <w:rFonts w:ascii="Calibri" w:eastAsia="MS Gothic" w:hAnsi="Calibri" w:cs="Times New Roman"/>
        <w:b/>
        <w:bCs/>
        <w:caps/>
        <w:noProof/>
        <w:color w:val="4472C4" w:themeColor="accent1"/>
        <w:szCs w:val="24"/>
      </w:rPr>
      <mc:AlternateContent>
        <mc:Choice Requires="wps">
          <w:drawing>
            <wp:anchor distT="45720" distB="45720" distL="114300" distR="114300" simplePos="0" relativeHeight="251704832" behindDoc="0" locked="0" layoutInCell="1" allowOverlap="1" wp14:anchorId="267DF137" wp14:editId="57226847">
              <wp:simplePos x="0" y="0"/>
              <wp:positionH relativeFrom="margin">
                <wp:posOffset>-554990</wp:posOffset>
              </wp:positionH>
              <wp:positionV relativeFrom="paragraph">
                <wp:posOffset>-245110</wp:posOffset>
              </wp:positionV>
              <wp:extent cx="1543050" cy="349885"/>
              <wp:effectExtent l="0" t="0" r="0" b="0"/>
              <wp:wrapNone/>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43050" cy="349885"/>
                      </a:xfrm>
                      <a:prstGeom prst="rect">
                        <a:avLst/>
                      </a:prstGeom>
                      <a:noFill/>
                      <a:ln w="9525">
                        <a:noFill/>
                        <a:miter lim="800000"/>
                        <a:headEnd/>
                        <a:tailEnd/>
                      </a:ln>
                    </wps:spPr>
                    <wps:txbx>
                      <w:txbxContent>
                        <w:p w14:paraId="7FA0AEDD" w14:textId="77777777" w:rsidR="00B81AEA" w:rsidRPr="004A0F05" w:rsidRDefault="00B81AEA" w:rsidP="00AE2CB9">
                          <w:pPr>
                            <w:rPr>
                              <w:b/>
                              <w:bCs/>
                            </w:rPr>
                          </w:pPr>
                          <w:r w:rsidRPr="004A0F05">
                            <w:rPr>
                              <w:b/>
                              <w:bCs/>
                            </w:rPr>
                            <w:t>Funded by: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
          <w:pict>
            <v:shapetype w14:anchorId="267DF137" id="_x0000_t202" coordsize="21600,21600" o:spt="202" path="m,l,21600r21600,l21600,xe">
              <v:stroke joinstyle="miter"/>
              <v:path gradientshapeok="t" o:connecttype="rect"/>
            </v:shapetype>
            <v:shape id="_x0000_s1091" type="#_x0000_t202" style="position:absolute;left:0;text-align:left;margin-left:-43.7pt;margin-top:-19.3pt;width:121.5pt;height:27.55pt;z-index:25170483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OuUbCgIAAPMDAAAOAAAAZHJzL2Uyb0RvYy54bWysU9tu2zAMfR+wfxD0vthx4y0xohRduw4D&#10;ugvQ7gMUWY6FSaImKbGzrx8lp2mwvQ3zgyCa5CHPIbW+Ho0mB+mDAsvofFZSIq2AVtkdo9+f7t8s&#10;KQmR25ZrsJLRowz0evP61XpwjaygB91KTxDEhmZwjPYxuqYoguil4WEGTlp0duANj2j6XdF6PiC6&#10;0UVVlm+LAXzrPAgZAv69m5x0k/G7Tor4teuCjEQzir3FfPp8btNZbNa82XnueiVObfB/6MJwZbHo&#10;GeqOR072Xv0FZZTwEKCLMwGmgK5TQmYOyGZe/sHmsedOZi4oTnBnmcL/gxVfDt88US2j1ZwSyw3O&#10;6EmOkbyHkVRJnsGFBqMeHcbFEX/jmDPV4B5A/AjEwm3P7U7eeA9DL3mL7c1TZnGROuGEBLIdPkOL&#10;Zfg+QgYaO2+SdqgGQXQc0/E8mtSKSCXrxVVZo0ug72qxWi7rXII3z9nOh/hRgiHpwqjH0Wd0fngI&#10;MXXDm+eQVMzCvdI6j19bMjC6qqs6J1x4jIq4nVoZRpdl+qZ9SSQ/2DYnR670dMcC2p5YJ6IT5Thu&#10;RwxMUmyhPSJ/D9MW4qvBSw/+FyUDbiCj4eeee0mJ/mRRw9V8sUgrm41F/a5Cw196tpcebgVCMRop&#10;ma63Ma/5xPUGte5UluGlk1OvuFlZndMrSKt7aeeol7e6+Q0AAP//AwBQSwMEFAAGAAgAAAAhAPUV&#10;tbrdAAAACgEAAA8AAABkcnMvZG93bnJldi54bWxMj8FOwzAMhu9IvENkJG5bAqyllKYTAnEFbQMk&#10;blnjtRWNUzXZWt5+3mm7fZZ//f5cLCfXiQMOofWk4W6uQCBV3rZUa/javM8yECEasqbzhBr+McCy&#10;vL4qTG79SCs8rGMtuIRCbjQ0Mfa5lKFq0Jkw9z0S73Z+cCbyONTSDmbkctfJe6VS6UxLfKExPb42&#10;WP2t907D98fu92ehPus3l/Sjn5Qk9yS1vr2ZXp5BRJziOQwnfVaHkp22fk82iE7DLHtccJThIUtB&#10;nBJJwrBlSBOQZSEvXyiPAAAA//8DAFBLAQItABQABgAIAAAAIQC2gziS/gAAAOEBAAATAAAAAAAA&#10;AAAAAAAAAAAAAABbQ29udGVudF9UeXBlc10ueG1sUEsBAi0AFAAGAAgAAAAhADj9If/WAAAAlAEA&#10;AAsAAAAAAAAAAAAAAAAALwEAAF9yZWxzLy5yZWxzUEsBAi0AFAAGAAgAAAAhAN465RsKAgAA8wMA&#10;AA4AAAAAAAAAAAAAAAAALgIAAGRycy9lMm9Eb2MueG1sUEsBAi0AFAAGAAgAAAAhAPUVtbrdAAAA&#10;CgEAAA8AAAAAAAAAAAAAAAAAZAQAAGRycy9kb3ducmV2LnhtbFBLBQYAAAAABAAEAPMAAABuBQAA&#10;AAA=&#10;" filled="f" stroked="f">
              <v:textbox>
                <w:txbxContent>
                  <w:p w14:paraId="7FA0AEDD" w14:textId="77777777" w:rsidR="00B81AEA" w:rsidRPr="004A0F05" w:rsidRDefault="00B81AEA" w:rsidP="00AE2CB9">
                    <w:pPr>
                      <w:rPr>
                        <w:b/>
                        <w:bCs/>
                      </w:rPr>
                    </w:pPr>
                    <w:r w:rsidRPr="004A0F05">
                      <w:rPr>
                        <w:b/>
                        <w:bCs/>
                      </w:rPr>
                      <w:t>Funded by:</w:t>
                    </w:r>
                  </w:p>
                </w:txbxContent>
              </v:textbox>
              <w10:wrap anchorx="margin"/>
            </v:shape>
          </w:pict>
        </mc:Fallback>
      </mc:AlternateContent>
    </w:r>
  </w:p>
  <w:p w14:paraId="4FE72324" w14:textId="5872D38C" w:rsidR="00B81AEA" w:rsidRDefault="00B81AEA" w:rsidP="00AE2CB9">
    <w:pPr>
      <w:pStyle w:val="Header"/>
    </w:pPr>
  </w:p>
  <w:p w14:paraId="713C044D" w14:textId="77777777" w:rsidR="00B81AEA" w:rsidRDefault="00B81AEA" w:rsidP="00AE2CB9">
    <w:pPr>
      <w:pStyle w:val="Header"/>
    </w:pPr>
  </w:p>
  <w:p w14:paraId="24DE8ED9" w14:textId="567FCB22" w:rsidR="00B81AEA" w:rsidRPr="00AE2CB9" w:rsidRDefault="00B81AEA" w:rsidP="00AE2CB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1455D0"/>
    <w:multiLevelType w:val="hybridMultilevel"/>
    <w:tmpl w:val="B124636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5E14695"/>
    <w:multiLevelType w:val="hybridMultilevel"/>
    <w:tmpl w:val="3EA84080"/>
    <w:lvl w:ilvl="0" w:tplc="EC8655BA">
      <w:start w:val="1"/>
      <w:numFmt w:val="decimal"/>
      <w:lvlText w:val="%1."/>
      <w:lvlJc w:val="left"/>
      <w:pPr>
        <w:ind w:left="720" w:hanging="360"/>
      </w:pPr>
      <w:rPr>
        <w:rFonts w:ascii="Gadugi" w:eastAsiaTheme="minorHAnsi" w:hAnsi="Gadugi" w:cstheme="minorBidi"/>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9844466"/>
    <w:multiLevelType w:val="hybridMultilevel"/>
    <w:tmpl w:val="6EB2216E"/>
    <w:lvl w:ilvl="0" w:tplc="08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F5E4B44"/>
    <w:multiLevelType w:val="hybridMultilevel"/>
    <w:tmpl w:val="76E8414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 w15:restartNumberingAfterBreak="0">
    <w:nsid w:val="10872FDC"/>
    <w:multiLevelType w:val="hybridMultilevel"/>
    <w:tmpl w:val="68B425B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16D3370"/>
    <w:multiLevelType w:val="hybridMultilevel"/>
    <w:tmpl w:val="FD7050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85D69DF"/>
    <w:multiLevelType w:val="hybridMultilevel"/>
    <w:tmpl w:val="5C84AE7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1E15446F"/>
    <w:multiLevelType w:val="multilevel"/>
    <w:tmpl w:val="3D9AB05A"/>
    <w:lvl w:ilvl="0">
      <w:start w:val="1"/>
      <w:numFmt w:val="bullet"/>
      <w:pStyle w:val="Bullets1"/>
      <w:lvlText w:val=""/>
      <w:lvlJc w:val="left"/>
      <w:pPr>
        <w:ind w:left="360" w:hanging="360"/>
      </w:pPr>
      <w:rPr>
        <w:rFonts w:ascii="Symbol" w:hAnsi="Symbol" w:hint="default"/>
        <w:b/>
        <w:i w:val="0"/>
        <w:caps w:val="0"/>
        <w:strike w:val="0"/>
        <w:dstrike w:val="0"/>
        <w:vanish w:val="0"/>
        <w:color w:val="E7E6E6" w:themeColor="background2"/>
        <w:sz w:val="20"/>
        <w:vertAlign w:val="baseline"/>
      </w:rPr>
    </w:lvl>
    <w:lvl w:ilvl="1">
      <w:start w:val="1"/>
      <w:numFmt w:val="bullet"/>
      <w:pStyle w:val="Bullets2"/>
      <w:lvlText w:val="•"/>
      <w:lvlJc w:val="left"/>
      <w:pPr>
        <w:ind w:left="850" w:hanging="425"/>
      </w:pPr>
      <w:rPr>
        <w:rFonts w:ascii="Arial" w:hAnsi="Arial" w:hint="default"/>
        <w:b/>
        <w:i w:val="0"/>
        <w:color w:val="4472C4" w:themeColor="accent1"/>
      </w:rPr>
    </w:lvl>
    <w:lvl w:ilvl="2">
      <w:start w:val="1"/>
      <w:numFmt w:val="bullet"/>
      <w:pStyle w:val="Bullets3"/>
      <w:lvlText w:val="•"/>
      <w:lvlJc w:val="left"/>
      <w:pPr>
        <w:ind w:left="1275" w:hanging="425"/>
      </w:pPr>
      <w:rPr>
        <w:rFonts w:ascii="Arial" w:hAnsi="Arial" w:hint="default"/>
        <w:b/>
        <w:i w:val="0"/>
        <w:color w:val="ED7D31" w:themeColor="accent2"/>
      </w:rPr>
    </w:lvl>
    <w:lvl w:ilvl="3">
      <w:start w:val="1"/>
      <w:numFmt w:val="bullet"/>
      <w:lvlText w:val="•"/>
      <w:lvlJc w:val="left"/>
      <w:pPr>
        <w:ind w:left="1700" w:hanging="425"/>
      </w:pPr>
      <w:rPr>
        <w:rFonts w:ascii="Arial" w:hAnsi="Arial" w:hint="default"/>
        <w:b/>
        <w:i w:val="0"/>
        <w:color w:val="4472C4" w:themeColor="accent1"/>
      </w:rPr>
    </w:lvl>
    <w:lvl w:ilvl="4">
      <w:start w:val="1"/>
      <w:numFmt w:val="bullet"/>
      <w:pStyle w:val="SectionBullet"/>
      <w:lvlText w:val="•"/>
      <w:lvlJc w:val="left"/>
      <w:pPr>
        <w:ind w:left="-539" w:hanging="170"/>
      </w:pPr>
      <w:rPr>
        <w:rFonts w:ascii="Arial" w:hAnsi="Arial" w:hint="default"/>
        <w:b/>
        <w:i w:val="0"/>
        <w:color w:val="ED7D31" w:themeColor="accent2"/>
      </w:rPr>
    </w:lvl>
    <w:lvl w:ilvl="5">
      <w:start w:val="1"/>
      <w:numFmt w:val="bullet"/>
      <w:pStyle w:val="TableBullets1"/>
      <w:lvlText w:val="•"/>
      <w:lvlJc w:val="left"/>
      <w:pPr>
        <w:ind w:left="-312" w:hanging="284"/>
      </w:pPr>
      <w:rPr>
        <w:rFonts w:ascii="Arial" w:hAnsi="Arial" w:hint="default"/>
        <w:b/>
        <w:i w:val="0"/>
        <w:color w:val="ED7D31" w:themeColor="accent2"/>
      </w:rPr>
    </w:lvl>
    <w:lvl w:ilvl="6">
      <w:start w:val="1"/>
      <w:numFmt w:val="bullet"/>
      <w:pStyle w:val="TableBullets2"/>
      <w:lvlText w:val="•"/>
      <w:lvlJc w:val="left"/>
      <w:pPr>
        <w:ind w:left="-29" w:hanging="283"/>
      </w:pPr>
      <w:rPr>
        <w:rFonts w:ascii="Arial" w:hAnsi="Arial" w:hint="default"/>
        <w:b/>
        <w:i w:val="0"/>
        <w:color w:val="4472C4" w:themeColor="accent1"/>
      </w:rPr>
    </w:lvl>
    <w:lvl w:ilvl="7">
      <w:start w:val="1"/>
      <w:numFmt w:val="bullet"/>
      <w:lvlText w:val="•"/>
      <w:lvlJc w:val="left"/>
      <w:pPr>
        <w:ind w:left="255" w:hanging="284"/>
      </w:pPr>
      <w:rPr>
        <w:rFonts w:ascii="Arial" w:hAnsi="Arial" w:hint="default"/>
        <w:b/>
        <w:i w:val="0"/>
        <w:color w:val="ED7D31" w:themeColor="accent2"/>
      </w:rPr>
    </w:lvl>
    <w:lvl w:ilvl="8">
      <w:start w:val="1"/>
      <w:numFmt w:val="bullet"/>
      <w:lvlText w:val="•"/>
      <w:lvlJc w:val="left"/>
      <w:pPr>
        <w:ind w:left="538" w:hanging="283"/>
      </w:pPr>
      <w:rPr>
        <w:rFonts w:ascii="Arial" w:hAnsi="Arial" w:hint="default"/>
        <w:b/>
        <w:i w:val="0"/>
        <w:color w:val="4472C4" w:themeColor="accent1"/>
      </w:rPr>
    </w:lvl>
  </w:abstractNum>
  <w:abstractNum w:abstractNumId="8" w15:restartNumberingAfterBreak="0">
    <w:nsid w:val="21987106"/>
    <w:multiLevelType w:val="hybridMultilevel"/>
    <w:tmpl w:val="63EA7FD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24DC39CC"/>
    <w:multiLevelType w:val="hybridMultilevel"/>
    <w:tmpl w:val="A4F48D86"/>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5B71B16"/>
    <w:multiLevelType w:val="hybridMultilevel"/>
    <w:tmpl w:val="9EE07F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6B518E3"/>
    <w:multiLevelType w:val="multilevel"/>
    <w:tmpl w:val="47A05B80"/>
    <w:lvl w:ilvl="0">
      <w:start w:val="1"/>
      <w:numFmt w:val="decimal"/>
      <w:lvlText w:val="%1."/>
      <w:lvlJc w:val="left"/>
      <w:pPr>
        <w:ind w:left="720" w:hanging="360"/>
      </w:pPr>
      <w:rPr>
        <w:rFonts w:asciiTheme="majorHAnsi" w:hAnsiTheme="majorHAnsi" w:cstheme="majorBidi" w:hint="default"/>
        <w:color w:val="2F5496" w:themeColor="accent1" w:themeShade="BF"/>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29E328D1"/>
    <w:multiLevelType w:val="hybridMultilevel"/>
    <w:tmpl w:val="0740643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2D276211"/>
    <w:multiLevelType w:val="hybridMultilevel"/>
    <w:tmpl w:val="E514F5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D775F67"/>
    <w:multiLevelType w:val="hybridMultilevel"/>
    <w:tmpl w:val="91F29A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367410C"/>
    <w:multiLevelType w:val="hybridMultilevel"/>
    <w:tmpl w:val="D9D41B2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33A630FB"/>
    <w:multiLevelType w:val="hybridMultilevel"/>
    <w:tmpl w:val="836AFB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D7876A6"/>
    <w:multiLevelType w:val="hybridMultilevel"/>
    <w:tmpl w:val="0AFCC3D4"/>
    <w:lvl w:ilvl="0" w:tplc="173A76DA">
      <w:start w:val="1"/>
      <w:numFmt w:val="bullet"/>
      <w:lvlText w:val="-"/>
      <w:lvlJc w:val="left"/>
      <w:pPr>
        <w:ind w:left="720" w:hanging="360"/>
      </w:pPr>
      <w:rPr>
        <w:rFonts w:ascii="Gadugi" w:eastAsiaTheme="minorHAnsi" w:hAnsi="Gadugi"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4676C4D"/>
    <w:multiLevelType w:val="hybridMultilevel"/>
    <w:tmpl w:val="0FCEC248"/>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 w15:restartNumberingAfterBreak="0">
    <w:nsid w:val="48885A0B"/>
    <w:multiLevelType w:val="hybridMultilevel"/>
    <w:tmpl w:val="27BCAE9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 w15:restartNumberingAfterBreak="0">
    <w:nsid w:val="4BE843C8"/>
    <w:multiLevelType w:val="hybridMultilevel"/>
    <w:tmpl w:val="485EBA0A"/>
    <w:lvl w:ilvl="0" w:tplc="0809000F">
      <w:start w:val="1"/>
      <w:numFmt w:val="decimal"/>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F85576C"/>
    <w:multiLevelType w:val="multilevel"/>
    <w:tmpl w:val="2656384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55A978C2"/>
    <w:multiLevelType w:val="hybridMultilevel"/>
    <w:tmpl w:val="FF4486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6E67279"/>
    <w:multiLevelType w:val="hybridMultilevel"/>
    <w:tmpl w:val="AE1E2A0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C637E2B"/>
    <w:multiLevelType w:val="hybridMultilevel"/>
    <w:tmpl w:val="0350652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15:restartNumberingAfterBreak="0">
    <w:nsid w:val="5C6718CF"/>
    <w:multiLevelType w:val="hybridMultilevel"/>
    <w:tmpl w:val="450E9E08"/>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63C67170"/>
    <w:multiLevelType w:val="multilevel"/>
    <w:tmpl w:val="1CFC5FD4"/>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Gadugi" w:eastAsiaTheme="minorHAnsi" w:hAnsi="Gadugi" w:cstheme="minorHAnsi" w:hint="default"/>
      </w:rPr>
    </w:lvl>
    <w:lvl w:ilvl="2">
      <w:start w:val="1"/>
      <w:numFmt w:val="lowerLetter"/>
      <w:lvlText w:val="%3)"/>
      <w:lvlJc w:val="left"/>
      <w:pPr>
        <w:ind w:left="2160" w:hanging="360"/>
      </w:pPr>
      <w:rPr>
        <w:rFonts w:hint="default"/>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6B5B5FD0"/>
    <w:multiLevelType w:val="hybridMultilevel"/>
    <w:tmpl w:val="2E641A44"/>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CD21311"/>
    <w:multiLevelType w:val="multilevel"/>
    <w:tmpl w:val="55201EAE"/>
    <w:lvl w:ilvl="0">
      <w:start w:val="1"/>
      <w:numFmt w:val="decimal"/>
      <w:lvlText w:val="%1."/>
      <w:lvlJc w:val="left"/>
      <w:pPr>
        <w:tabs>
          <w:tab w:val="num" w:pos="360"/>
        </w:tabs>
        <w:ind w:left="360" w:hanging="360"/>
      </w:pPr>
    </w:lvl>
    <w:lvl w:ilvl="1" w:tentative="1">
      <w:start w:val="1"/>
      <w:numFmt w:val="decimal"/>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29" w15:restartNumberingAfterBreak="0">
    <w:nsid w:val="73AB277A"/>
    <w:multiLevelType w:val="hybridMultilevel"/>
    <w:tmpl w:val="6EDEBE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74D97C79"/>
    <w:multiLevelType w:val="hybridMultilevel"/>
    <w:tmpl w:val="6CFEE586"/>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7B024F72"/>
    <w:multiLevelType w:val="hybridMultilevel"/>
    <w:tmpl w:val="4A08724A"/>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7B0828AB"/>
    <w:multiLevelType w:val="hybridMultilevel"/>
    <w:tmpl w:val="1F4A9E74"/>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7"/>
  </w:num>
  <w:num w:numId="2">
    <w:abstractNumId w:val="2"/>
  </w:num>
  <w:num w:numId="3">
    <w:abstractNumId w:val="28"/>
  </w:num>
  <w:num w:numId="4">
    <w:abstractNumId w:val="22"/>
  </w:num>
  <w:num w:numId="5">
    <w:abstractNumId w:val="19"/>
  </w:num>
  <w:num w:numId="6">
    <w:abstractNumId w:val="1"/>
  </w:num>
  <w:num w:numId="7">
    <w:abstractNumId w:val="23"/>
  </w:num>
  <w:num w:numId="8">
    <w:abstractNumId w:val="5"/>
  </w:num>
  <w:num w:numId="9">
    <w:abstractNumId w:val="8"/>
  </w:num>
  <w:num w:numId="10">
    <w:abstractNumId w:val="3"/>
  </w:num>
  <w:num w:numId="11">
    <w:abstractNumId w:val="20"/>
  </w:num>
  <w:num w:numId="12">
    <w:abstractNumId w:val="17"/>
  </w:num>
  <w:num w:numId="13">
    <w:abstractNumId w:val="32"/>
  </w:num>
  <w:num w:numId="14">
    <w:abstractNumId w:val="30"/>
  </w:num>
  <w:num w:numId="15">
    <w:abstractNumId w:val="31"/>
  </w:num>
  <w:num w:numId="16">
    <w:abstractNumId w:val="9"/>
  </w:num>
  <w:num w:numId="17">
    <w:abstractNumId w:val="27"/>
  </w:num>
  <w:num w:numId="18">
    <w:abstractNumId w:val="15"/>
  </w:num>
  <w:num w:numId="19">
    <w:abstractNumId w:val="26"/>
  </w:num>
  <w:num w:numId="20">
    <w:abstractNumId w:val="21"/>
  </w:num>
  <w:num w:numId="21">
    <w:abstractNumId w:val="0"/>
  </w:num>
  <w:num w:numId="22">
    <w:abstractNumId w:val="29"/>
  </w:num>
  <w:num w:numId="23">
    <w:abstractNumId w:val="4"/>
  </w:num>
  <w:num w:numId="24">
    <w:abstractNumId w:val="11"/>
  </w:num>
  <w:num w:numId="25">
    <w:abstractNumId w:val="10"/>
  </w:num>
  <w:num w:numId="26">
    <w:abstractNumId w:val="16"/>
  </w:num>
  <w:num w:numId="27">
    <w:abstractNumId w:val="14"/>
  </w:num>
  <w:num w:numId="28">
    <w:abstractNumId w:val="24"/>
  </w:num>
  <w:num w:numId="29">
    <w:abstractNumId w:val="18"/>
  </w:num>
  <w:num w:numId="30">
    <w:abstractNumId w:val="12"/>
  </w:num>
  <w:num w:numId="31">
    <w:abstractNumId w:val="13"/>
  </w:num>
  <w:num w:numId="32">
    <w:abstractNumId w:val="25"/>
  </w:num>
  <w:num w:numId="33">
    <w:abstractNumId w:val="6"/>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4519"/>
    <w:rsid w:val="00000741"/>
    <w:rsid w:val="00002C7F"/>
    <w:rsid w:val="00002F53"/>
    <w:rsid w:val="00005614"/>
    <w:rsid w:val="00006A0D"/>
    <w:rsid w:val="00011362"/>
    <w:rsid w:val="0001207D"/>
    <w:rsid w:val="00012ED1"/>
    <w:rsid w:val="00013461"/>
    <w:rsid w:val="00013BE3"/>
    <w:rsid w:val="00014452"/>
    <w:rsid w:val="00020782"/>
    <w:rsid w:val="00021733"/>
    <w:rsid w:val="00023A10"/>
    <w:rsid w:val="00024A32"/>
    <w:rsid w:val="00026F4C"/>
    <w:rsid w:val="00030A70"/>
    <w:rsid w:val="00030DC3"/>
    <w:rsid w:val="00034249"/>
    <w:rsid w:val="0004163F"/>
    <w:rsid w:val="00043B57"/>
    <w:rsid w:val="00044E65"/>
    <w:rsid w:val="000474E3"/>
    <w:rsid w:val="00061601"/>
    <w:rsid w:val="00061D62"/>
    <w:rsid w:val="0006780D"/>
    <w:rsid w:val="000678CC"/>
    <w:rsid w:val="00067E22"/>
    <w:rsid w:val="000713A0"/>
    <w:rsid w:val="0007281A"/>
    <w:rsid w:val="000730FE"/>
    <w:rsid w:val="00073C7F"/>
    <w:rsid w:val="00075646"/>
    <w:rsid w:val="00077B47"/>
    <w:rsid w:val="00082B4B"/>
    <w:rsid w:val="00083CC9"/>
    <w:rsid w:val="000841DA"/>
    <w:rsid w:val="00084C60"/>
    <w:rsid w:val="000854CA"/>
    <w:rsid w:val="00085A42"/>
    <w:rsid w:val="000903EE"/>
    <w:rsid w:val="00090F7B"/>
    <w:rsid w:val="00092D55"/>
    <w:rsid w:val="00092DD1"/>
    <w:rsid w:val="00093F41"/>
    <w:rsid w:val="000942C0"/>
    <w:rsid w:val="000948FB"/>
    <w:rsid w:val="00095EC1"/>
    <w:rsid w:val="00097BE2"/>
    <w:rsid w:val="00097D30"/>
    <w:rsid w:val="000A0EC8"/>
    <w:rsid w:val="000A23C6"/>
    <w:rsid w:val="000A6E7D"/>
    <w:rsid w:val="000A750E"/>
    <w:rsid w:val="000B0DD4"/>
    <w:rsid w:val="000B4A4E"/>
    <w:rsid w:val="000C0CA2"/>
    <w:rsid w:val="000C5B0C"/>
    <w:rsid w:val="000C6905"/>
    <w:rsid w:val="000C701C"/>
    <w:rsid w:val="000C7811"/>
    <w:rsid w:val="000D13F0"/>
    <w:rsid w:val="000D2AD2"/>
    <w:rsid w:val="000D4DB4"/>
    <w:rsid w:val="000D7D22"/>
    <w:rsid w:val="000F1FAC"/>
    <w:rsid w:val="000F2D1F"/>
    <w:rsid w:val="000F4F39"/>
    <w:rsid w:val="001039D8"/>
    <w:rsid w:val="001041E6"/>
    <w:rsid w:val="001049F2"/>
    <w:rsid w:val="0010511A"/>
    <w:rsid w:val="00107A69"/>
    <w:rsid w:val="00112152"/>
    <w:rsid w:val="00113298"/>
    <w:rsid w:val="001146D1"/>
    <w:rsid w:val="00116268"/>
    <w:rsid w:val="00116578"/>
    <w:rsid w:val="0011712E"/>
    <w:rsid w:val="00117ED5"/>
    <w:rsid w:val="00121BA7"/>
    <w:rsid w:val="00122355"/>
    <w:rsid w:val="00123F6D"/>
    <w:rsid w:val="0012401B"/>
    <w:rsid w:val="00127B14"/>
    <w:rsid w:val="00130AC0"/>
    <w:rsid w:val="00133C8D"/>
    <w:rsid w:val="00134C40"/>
    <w:rsid w:val="00135F6F"/>
    <w:rsid w:val="00137EF1"/>
    <w:rsid w:val="0014068E"/>
    <w:rsid w:val="00140816"/>
    <w:rsid w:val="00140EFA"/>
    <w:rsid w:val="001414CA"/>
    <w:rsid w:val="00142F12"/>
    <w:rsid w:val="001436FD"/>
    <w:rsid w:val="00143D96"/>
    <w:rsid w:val="00143E89"/>
    <w:rsid w:val="00144B4E"/>
    <w:rsid w:val="001450D7"/>
    <w:rsid w:val="0015170C"/>
    <w:rsid w:val="001539FC"/>
    <w:rsid w:val="0015451F"/>
    <w:rsid w:val="0015567A"/>
    <w:rsid w:val="001562FA"/>
    <w:rsid w:val="00156FD2"/>
    <w:rsid w:val="00164765"/>
    <w:rsid w:val="00166B75"/>
    <w:rsid w:val="001675E3"/>
    <w:rsid w:val="00175FD7"/>
    <w:rsid w:val="001765EE"/>
    <w:rsid w:val="00176FDF"/>
    <w:rsid w:val="00180E06"/>
    <w:rsid w:val="00181862"/>
    <w:rsid w:val="00182AD2"/>
    <w:rsid w:val="00182F4A"/>
    <w:rsid w:val="00183E19"/>
    <w:rsid w:val="00184FE9"/>
    <w:rsid w:val="001857AB"/>
    <w:rsid w:val="00185EAA"/>
    <w:rsid w:val="001864D5"/>
    <w:rsid w:val="00186A17"/>
    <w:rsid w:val="0019086B"/>
    <w:rsid w:val="001908BC"/>
    <w:rsid w:val="0019180E"/>
    <w:rsid w:val="001924E2"/>
    <w:rsid w:val="0019464D"/>
    <w:rsid w:val="00194ADE"/>
    <w:rsid w:val="00195E22"/>
    <w:rsid w:val="00195F39"/>
    <w:rsid w:val="00196777"/>
    <w:rsid w:val="001A1CB7"/>
    <w:rsid w:val="001A5800"/>
    <w:rsid w:val="001A7BE6"/>
    <w:rsid w:val="001A7C7D"/>
    <w:rsid w:val="001B1A28"/>
    <w:rsid w:val="001B1EAB"/>
    <w:rsid w:val="001B3E95"/>
    <w:rsid w:val="001C1497"/>
    <w:rsid w:val="001C1AD1"/>
    <w:rsid w:val="001C1C1A"/>
    <w:rsid w:val="001C22F5"/>
    <w:rsid w:val="001C2B4F"/>
    <w:rsid w:val="001C3AC6"/>
    <w:rsid w:val="001C460A"/>
    <w:rsid w:val="001C4E9A"/>
    <w:rsid w:val="001D0879"/>
    <w:rsid w:val="001D0F3B"/>
    <w:rsid w:val="001D1D08"/>
    <w:rsid w:val="001D45B2"/>
    <w:rsid w:val="001D5694"/>
    <w:rsid w:val="001E3C7F"/>
    <w:rsid w:val="001E3F8A"/>
    <w:rsid w:val="001E3F98"/>
    <w:rsid w:val="001E4C36"/>
    <w:rsid w:val="001E4DAD"/>
    <w:rsid w:val="001E69F0"/>
    <w:rsid w:val="001E6F07"/>
    <w:rsid w:val="001F2FD7"/>
    <w:rsid w:val="00205914"/>
    <w:rsid w:val="00205CD6"/>
    <w:rsid w:val="002064DE"/>
    <w:rsid w:val="00206919"/>
    <w:rsid w:val="002069DF"/>
    <w:rsid w:val="00206DAE"/>
    <w:rsid w:val="00211280"/>
    <w:rsid w:val="00212832"/>
    <w:rsid w:val="00212EF4"/>
    <w:rsid w:val="002140A7"/>
    <w:rsid w:val="002209E4"/>
    <w:rsid w:val="002214DD"/>
    <w:rsid w:val="00222D78"/>
    <w:rsid w:val="00231833"/>
    <w:rsid w:val="00232C0E"/>
    <w:rsid w:val="00234D94"/>
    <w:rsid w:val="002405FF"/>
    <w:rsid w:val="0024118A"/>
    <w:rsid w:val="00241DD2"/>
    <w:rsid w:val="00242099"/>
    <w:rsid w:val="002421F6"/>
    <w:rsid w:val="00243B41"/>
    <w:rsid w:val="00244552"/>
    <w:rsid w:val="0024467A"/>
    <w:rsid w:val="0024468F"/>
    <w:rsid w:val="0024596A"/>
    <w:rsid w:val="00247464"/>
    <w:rsid w:val="002476E8"/>
    <w:rsid w:val="002478B2"/>
    <w:rsid w:val="00247CB4"/>
    <w:rsid w:val="0025023A"/>
    <w:rsid w:val="002516D4"/>
    <w:rsid w:val="0025177F"/>
    <w:rsid w:val="00251850"/>
    <w:rsid w:val="00254425"/>
    <w:rsid w:val="00254ADC"/>
    <w:rsid w:val="0025544C"/>
    <w:rsid w:val="0025572A"/>
    <w:rsid w:val="00255F0E"/>
    <w:rsid w:val="00264F82"/>
    <w:rsid w:val="00266F11"/>
    <w:rsid w:val="0026789F"/>
    <w:rsid w:val="0027036E"/>
    <w:rsid w:val="00276871"/>
    <w:rsid w:val="00277AE8"/>
    <w:rsid w:val="0028666E"/>
    <w:rsid w:val="002874D3"/>
    <w:rsid w:val="0029008A"/>
    <w:rsid w:val="00291EFE"/>
    <w:rsid w:val="00293F6E"/>
    <w:rsid w:val="002A1B07"/>
    <w:rsid w:val="002A3843"/>
    <w:rsid w:val="002A3A91"/>
    <w:rsid w:val="002B1BD8"/>
    <w:rsid w:val="002B219D"/>
    <w:rsid w:val="002B34E6"/>
    <w:rsid w:val="002B35EE"/>
    <w:rsid w:val="002B57DC"/>
    <w:rsid w:val="002B70C9"/>
    <w:rsid w:val="002B7303"/>
    <w:rsid w:val="002C150B"/>
    <w:rsid w:val="002C3CFE"/>
    <w:rsid w:val="002C4FAD"/>
    <w:rsid w:val="002C662C"/>
    <w:rsid w:val="002C6E42"/>
    <w:rsid w:val="002D2235"/>
    <w:rsid w:val="002D7496"/>
    <w:rsid w:val="002E0D40"/>
    <w:rsid w:val="002E40CE"/>
    <w:rsid w:val="002E53DE"/>
    <w:rsid w:val="002F28EC"/>
    <w:rsid w:val="002F2F5A"/>
    <w:rsid w:val="002F5D12"/>
    <w:rsid w:val="00301C1F"/>
    <w:rsid w:val="00301F94"/>
    <w:rsid w:val="00303413"/>
    <w:rsid w:val="00304566"/>
    <w:rsid w:val="0031194E"/>
    <w:rsid w:val="00311D0E"/>
    <w:rsid w:val="00311E0A"/>
    <w:rsid w:val="003141D0"/>
    <w:rsid w:val="00314500"/>
    <w:rsid w:val="00317ED0"/>
    <w:rsid w:val="00320055"/>
    <w:rsid w:val="00320667"/>
    <w:rsid w:val="0032170B"/>
    <w:rsid w:val="00321907"/>
    <w:rsid w:val="003229FF"/>
    <w:rsid w:val="0032423A"/>
    <w:rsid w:val="003312F1"/>
    <w:rsid w:val="003338C7"/>
    <w:rsid w:val="00334028"/>
    <w:rsid w:val="0033411F"/>
    <w:rsid w:val="00334B53"/>
    <w:rsid w:val="00335B1B"/>
    <w:rsid w:val="0034014E"/>
    <w:rsid w:val="00340154"/>
    <w:rsid w:val="003403E9"/>
    <w:rsid w:val="00340584"/>
    <w:rsid w:val="0034307C"/>
    <w:rsid w:val="0034457F"/>
    <w:rsid w:val="0034565A"/>
    <w:rsid w:val="003476C3"/>
    <w:rsid w:val="00351989"/>
    <w:rsid w:val="00352B13"/>
    <w:rsid w:val="00353694"/>
    <w:rsid w:val="003547A6"/>
    <w:rsid w:val="00354AE9"/>
    <w:rsid w:val="00354EF2"/>
    <w:rsid w:val="00360AAE"/>
    <w:rsid w:val="00360EB6"/>
    <w:rsid w:val="003625C1"/>
    <w:rsid w:val="00364F82"/>
    <w:rsid w:val="003656D3"/>
    <w:rsid w:val="00366C9F"/>
    <w:rsid w:val="00367854"/>
    <w:rsid w:val="003718E2"/>
    <w:rsid w:val="003748E7"/>
    <w:rsid w:val="003755BA"/>
    <w:rsid w:val="00376E88"/>
    <w:rsid w:val="003832BB"/>
    <w:rsid w:val="003861E4"/>
    <w:rsid w:val="0038661F"/>
    <w:rsid w:val="00387204"/>
    <w:rsid w:val="003876AE"/>
    <w:rsid w:val="00394091"/>
    <w:rsid w:val="0039507A"/>
    <w:rsid w:val="00395882"/>
    <w:rsid w:val="00395FBD"/>
    <w:rsid w:val="00396BF3"/>
    <w:rsid w:val="003A3035"/>
    <w:rsid w:val="003A4920"/>
    <w:rsid w:val="003B0A30"/>
    <w:rsid w:val="003B2F27"/>
    <w:rsid w:val="003B45C2"/>
    <w:rsid w:val="003B4943"/>
    <w:rsid w:val="003B672F"/>
    <w:rsid w:val="003B67B0"/>
    <w:rsid w:val="003C208B"/>
    <w:rsid w:val="003C2CC8"/>
    <w:rsid w:val="003C3AE2"/>
    <w:rsid w:val="003C4202"/>
    <w:rsid w:val="003C53CE"/>
    <w:rsid w:val="003C63CC"/>
    <w:rsid w:val="003D1BC0"/>
    <w:rsid w:val="003D534C"/>
    <w:rsid w:val="003D671D"/>
    <w:rsid w:val="003D7C46"/>
    <w:rsid w:val="003E4082"/>
    <w:rsid w:val="003E4167"/>
    <w:rsid w:val="003F277F"/>
    <w:rsid w:val="003F424F"/>
    <w:rsid w:val="00402E3A"/>
    <w:rsid w:val="004037BC"/>
    <w:rsid w:val="004049E1"/>
    <w:rsid w:val="00407953"/>
    <w:rsid w:val="004105FE"/>
    <w:rsid w:val="00413068"/>
    <w:rsid w:val="004146A2"/>
    <w:rsid w:val="004179CF"/>
    <w:rsid w:val="00420CE5"/>
    <w:rsid w:val="004214D1"/>
    <w:rsid w:val="00422293"/>
    <w:rsid w:val="00423E75"/>
    <w:rsid w:val="004328D1"/>
    <w:rsid w:val="0043384E"/>
    <w:rsid w:val="00434BBD"/>
    <w:rsid w:val="00437198"/>
    <w:rsid w:val="004372C9"/>
    <w:rsid w:val="00440505"/>
    <w:rsid w:val="004428A2"/>
    <w:rsid w:val="00444650"/>
    <w:rsid w:val="004447C2"/>
    <w:rsid w:val="004529EF"/>
    <w:rsid w:val="00452AA3"/>
    <w:rsid w:val="0045305A"/>
    <w:rsid w:val="004550DD"/>
    <w:rsid w:val="00455FB5"/>
    <w:rsid w:val="00456904"/>
    <w:rsid w:val="004601F2"/>
    <w:rsid w:val="0046715B"/>
    <w:rsid w:val="00471194"/>
    <w:rsid w:val="0047271C"/>
    <w:rsid w:val="00472CBF"/>
    <w:rsid w:val="00473B4D"/>
    <w:rsid w:val="00476157"/>
    <w:rsid w:val="0047638E"/>
    <w:rsid w:val="00477160"/>
    <w:rsid w:val="00484967"/>
    <w:rsid w:val="00485012"/>
    <w:rsid w:val="00485E10"/>
    <w:rsid w:val="00487AF9"/>
    <w:rsid w:val="00492420"/>
    <w:rsid w:val="004954BE"/>
    <w:rsid w:val="004967DB"/>
    <w:rsid w:val="004A0471"/>
    <w:rsid w:val="004A05CE"/>
    <w:rsid w:val="004A0F05"/>
    <w:rsid w:val="004A16AD"/>
    <w:rsid w:val="004B0E04"/>
    <w:rsid w:val="004B0F15"/>
    <w:rsid w:val="004B357F"/>
    <w:rsid w:val="004B45B1"/>
    <w:rsid w:val="004B5CC2"/>
    <w:rsid w:val="004B5CE7"/>
    <w:rsid w:val="004B6678"/>
    <w:rsid w:val="004C04C8"/>
    <w:rsid w:val="004C462D"/>
    <w:rsid w:val="004C51AD"/>
    <w:rsid w:val="004C68C9"/>
    <w:rsid w:val="004C7CBE"/>
    <w:rsid w:val="004D054A"/>
    <w:rsid w:val="004D2FFB"/>
    <w:rsid w:val="004D3902"/>
    <w:rsid w:val="004D46F3"/>
    <w:rsid w:val="004D476B"/>
    <w:rsid w:val="004D6547"/>
    <w:rsid w:val="004D6FB8"/>
    <w:rsid w:val="004D724A"/>
    <w:rsid w:val="004D7B44"/>
    <w:rsid w:val="004E087A"/>
    <w:rsid w:val="004E701E"/>
    <w:rsid w:val="004F10A2"/>
    <w:rsid w:val="004F42AE"/>
    <w:rsid w:val="004F4C79"/>
    <w:rsid w:val="004F5E84"/>
    <w:rsid w:val="004F64EE"/>
    <w:rsid w:val="004F7BF9"/>
    <w:rsid w:val="00500A1A"/>
    <w:rsid w:val="005029F0"/>
    <w:rsid w:val="00503EDC"/>
    <w:rsid w:val="005042AB"/>
    <w:rsid w:val="00504F5C"/>
    <w:rsid w:val="00506FA1"/>
    <w:rsid w:val="00510BF7"/>
    <w:rsid w:val="00510CCD"/>
    <w:rsid w:val="005125D4"/>
    <w:rsid w:val="00515DF0"/>
    <w:rsid w:val="0051676E"/>
    <w:rsid w:val="00516E33"/>
    <w:rsid w:val="005204BC"/>
    <w:rsid w:val="00521740"/>
    <w:rsid w:val="00525E6F"/>
    <w:rsid w:val="00526F83"/>
    <w:rsid w:val="005275C9"/>
    <w:rsid w:val="005275F8"/>
    <w:rsid w:val="00527AD8"/>
    <w:rsid w:val="00530BE8"/>
    <w:rsid w:val="00530FC9"/>
    <w:rsid w:val="00531964"/>
    <w:rsid w:val="00534F6D"/>
    <w:rsid w:val="00536024"/>
    <w:rsid w:val="0053675F"/>
    <w:rsid w:val="00536B50"/>
    <w:rsid w:val="005372CD"/>
    <w:rsid w:val="00537992"/>
    <w:rsid w:val="0054084F"/>
    <w:rsid w:val="005416A9"/>
    <w:rsid w:val="00544519"/>
    <w:rsid w:val="00544617"/>
    <w:rsid w:val="005447B3"/>
    <w:rsid w:val="0054548F"/>
    <w:rsid w:val="0055063E"/>
    <w:rsid w:val="00550DF1"/>
    <w:rsid w:val="005512C5"/>
    <w:rsid w:val="005520D3"/>
    <w:rsid w:val="00552BC4"/>
    <w:rsid w:val="0055310A"/>
    <w:rsid w:val="00554ECC"/>
    <w:rsid w:val="00555BFC"/>
    <w:rsid w:val="005578C0"/>
    <w:rsid w:val="00561594"/>
    <w:rsid w:val="00565250"/>
    <w:rsid w:val="00565273"/>
    <w:rsid w:val="00566924"/>
    <w:rsid w:val="00582DA7"/>
    <w:rsid w:val="00586E1F"/>
    <w:rsid w:val="00590294"/>
    <w:rsid w:val="005902A9"/>
    <w:rsid w:val="00591504"/>
    <w:rsid w:val="00592C53"/>
    <w:rsid w:val="00594062"/>
    <w:rsid w:val="005957AC"/>
    <w:rsid w:val="00597FDF"/>
    <w:rsid w:val="005A1732"/>
    <w:rsid w:val="005A295D"/>
    <w:rsid w:val="005A2F52"/>
    <w:rsid w:val="005A3C65"/>
    <w:rsid w:val="005A53FE"/>
    <w:rsid w:val="005B0990"/>
    <w:rsid w:val="005B0CA3"/>
    <w:rsid w:val="005B564C"/>
    <w:rsid w:val="005B72BC"/>
    <w:rsid w:val="005C3CAE"/>
    <w:rsid w:val="005C7C88"/>
    <w:rsid w:val="005D1C4E"/>
    <w:rsid w:val="005D2CC3"/>
    <w:rsid w:val="005D346E"/>
    <w:rsid w:val="005D66ED"/>
    <w:rsid w:val="005E0C05"/>
    <w:rsid w:val="005E18D4"/>
    <w:rsid w:val="005E31DE"/>
    <w:rsid w:val="005E6645"/>
    <w:rsid w:val="005F0566"/>
    <w:rsid w:val="005F52D9"/>
    <w:rsid w:val="0060069C"/>
    <w:rsid w:val="00602320"/>
    <w:rsid w:val="00602FB8"/>
    <w:rsid w:val="00603454"/>
    <w:rsid w:val="006045EF"/>
    <w:rsid w:val="00605621"/>
    <w:rsid w:val="00606285"/>
    <w:rsid w:val="00606F59"/>
    <w:rsid w:val="0060701A"/>
    <w:rsid w:val="0061492A"/>
    <w:rsid w:val="00617176"/>
    <w:rsid w:val="006175DE"/>
    <w:rsid w:val="00622693"/>
    <w:rsid w:val="0062313C"/>
    <w:rsid w:val="00623A96"/>
    <w:rsid w:val="00626773"/>
    <w:rsid w:val="006315A4"/>
    <w:rsid w:val="00632BB1"/>
    <w:rsid w:val="00632EFC"/>
    <w:rsid w:val="0063448E"/>
    <w:rsid w:val="00634C9F"/>
    <w:rsid w:val="00634F2F"/>
    <w:rsid w:val="006429AB"/>
    <w:rsid w:val="0064347F"/>
    <w:rsid w:val="0064381B"/>
    <w:rsid w:val="00643B80"/>
    <w:rsid w:val="006448C4"/>
    <w:rsid w:val="00650445"/>
    <w:rsid w:val="00651C4D"/>
    <w:rsid w:val="006530AC"/>
    <w:rsid w:val="00655AD7"/>
    <w:rsid w:val="00655D3B"/>
    <w:rsid w:val="00657010"/>
    <w:rsid w:val="00661A84"/>
    <w:rsid w:val="00661CA8"/>
    <w:rsid w:val="00662189"/>
    <w:rsid w:val="0066521A"/>
    <w:rsid w:val="00665BD6"/>
    <w:rsid w:val="006661BE"/>
    <w:rsid w:val="006665EB"/>
    <w:rsid w:val="00666B43"/>
    <w:rsid w:val="00671242"/>
    <w:rsid w:val="00671305"/>
    <w:rsid w:val="0067261D"/>
    <w:rsid w:val="00672B3A"/>
    <w:rsid w:val="00673240"/>
    <w:rsid w:val="0067482E"/>
    <w:rsid w:val="00677BC8"/>
    <w:rsid w:val="006823C1"/>
    <w:rsid w:val="00682E50"/>
    <w:rsid w:val="00683FC8"/>
    <w:rsid w:val="00690E93"/>
    <w:rsid w:val="00692F6D"/>
    <w:rsid w:val="006946FC"/>
    <w:rsid w:val="0069546E"/>
    <w:rsid w:val="0069548A"/>
    <w:rsid w:val="00696088"/>
    <w:rsid w:val="00697256"/>
    <w:rsid w:val="006A3A34"/>
    <w:rsid w:val="006A5616"/>
    <w:rsid w:val="006A5C6B"/>
    <w:rsid w:val="006A685E"/>
    <w:rsid w:val="006A7158"/>
    <w:rsid w:val="006B3F37"/>
    <w:rsid w:val="006B73B3"/>
    <w:rsid w:val="006C1B67"/>
    <w:rsid w:val="006C2B15"/>
    <w:rsid w:val="006C6EDD"/>
    <w:rsid w:val="006D128C"/>
    <w:rsid w:val="006D7BC4"/>
    <w:rsid w:val="006E13FD"/>
    <w:rsid w:val="006E1F20"/>
    <w:rsid w:val="006E39BB"/>
    <w:rsid w:val="006E6DB4"/>
    <w:rsid w:val="006F0FB2"/>
    <w:rsid w:val="006F1F62"/>
    <w:rsid w:val="006F34EF"/>
    <w:rsid w:val="006F391B"/>
    <w:rsid w:val="006F4793"/>
    <w:rsid w:val="006F5C99"/>
    <w:rsid w:val="00700CF3"/>
    <w:rsid w:val="007026C5"/>
    <w:rsid w:val="00703DC0"/>
    <w:rsid w:val="007048C3"/>
    <w:rsid w:val="00706DAF"/>
    <w:rsid w:val="00707B0C"/>
    <w:rsid w:val="00707B6F"/>
    <w:rsid w:val="007100B3"/>
    <w:rsid w:val="00710E5C"/>
    <w:rsid w:val="0071271B"/>
    <w:rsid w:val="00712C16"/>
    <w:rsid w:val="007138BC"/>
    <w:rsid w:val="00715F86"/>
    <w:rsid w:val="0072168B"/>
    <w:rsid w:val="00724727"/>
    <w:rsid w:val="00725F33"/>
    <w:rsid w:val="007328EE"/>
    <w:rsid w:val="0073322A"/>
    <w:rsid w:val="007333E6"/>
    <w:rsid w:val="00736423"/>
    <w:rsid w:val="00736562"/>
    <w:rsid w:val="00736C2F"/>
    <w:rsid w:val="00740363"/>
    <w:rsid w:val="00740E37"/>
    <w:rsid w:val="00741A04"/>
    <w:rsid w:val="007437E7"/>
    <w:rsid w:val="007477B0"/>
    <w:rsid w:val="007477D9"/>
    <w:rsid w:val="00747D94"/>
    <w:rsid w:val="00750BA7"/>
    <w:rsid w:val="0075104C"/>
    <w:rsid w:val="00753012"/>
    <w:rsid w:val="00754532"/>
    <w:rsid w:val="00754639"/>
    <w:rsid w:val="00754CA3"/>
    <w:rsid w:val="00754E1D"/>
    <w:rsid w:val="0075612A"/>
    <w:rsid w:val="00756DEB"/>
    <w:rsid w:val="00757E4E"/>
    <w:rsid w:val="00757E55"/>
    <w:rsid w:val="00760082"/>
    <w:rsid w:val="00761503"/>
    <w:rsid w:val="00762376"/>
    <w:rsid w:val="00762585"/>
    <w:rsid w:val="00766C53"/>
    <w:rsid w:val="00773195"/>
    <w:rsid w:val="00775C00"/>
    <w:rsid w:val="007777F7"/>
    <w:rsid w:val="00780362"/>
    <w:rsid w:val="00780868"/>
    <w:rsid w:val="0079167D"/>
    <w:rsid w:val="007950DC"/>
    <w:rsid w:val="0079752C"/>
    <w:rsid w:val="0079764A"/>
    <w:rsid w:val="007A2132"/>
    <w:rsid w:val="007A29A3"/>
    <w:rsid w:val="007A3EAF"/>
    <w:rsid w:val="007A489F"/>
    <w:rsid w:val="007A7AEC"/>
    <w:rsid w:val="007B026B"/>
    <w:rsid w:val="007B02F5"/>
    <w:rsid w:val="007B2C98"/>
    <w:rsid w:val="007B417B"/>
    <w:rsid w:val="007B66A3"/>
    <w:rsid w:val="007C184D"/>
    <w:rsid w:val="007C2C50"/>
    <w:rsid w:val="007C3360"/>
    <w:rsid w:val="007C34F5"/>
    <w:rsid w:val="007C4561"/>
    <w:rsid w:val="007C4ECB"/>
    <w:rsid w:val="007D1DBB"/>
    <w:rsid w:val="007D27E2"/>
    <w:rsid w:val="007D305E"/>
    <w:rsid w:val="007D78BF"/>
    <w:rsid w:val="007D7CA9"/>
    <w:rsid w:val="007D7D7B"/>
    <w:rsid w:val="007E0BD8"/>
    <w:rsid w:val="007E204E"/>
    <w:rsid w:val="007E3CEE"/>
    <w:rsid w:val="007E45CE"/>
    <w:rsid w:val="007E4B16"/>
    <w:rsid w:val="007E5F7E"/>
    <w:rsid w:val="007F085A"/>
    <w:rsid w:val="007F1EDB"/>
    <w:rsid w:val="007F3DF8"/>
    <w:rsid w:val="007F43CD"/>
    <w:rsid w:val="0080068D"/>
    <w:rsid w:val="00800F0E"/>
    <w:rsid w:val="008024FA"/>
    <w:rsid w:val="00803992"/>
    <w:rsid w:val="00804736"/>
    <w:rsid w:val="0080682F"/>
    <w:rsid w:val="00810EDC"/>
    <w:rsid w:val="00812845"/>
    <w:rsid w:val="00812A51"/>
    <w:rsid w:val="00812D69"/>
    <w:rsid w:val="0081333F"/>
    <w:rsid w:val="008135C7"/>
    <w:rsid w:val="00816865"/>
    <w:rsid w:val="00816CCE"/>
    <w:rsid w:val="00817929"/>
    <w:rsid w:val="00817CC3"/>
    <w:rsid w:val="00821166"/>
    <w:rsid w:val="008230CF"/>
    <w:rsid w:val="00832A57"/>
    <w:rsid w:val="00832D39"/>
    <w:rsid w:val="0083327D"/>
    <w:rsid w:val="00836765"/>
    <w:rsid w:val="00836BC9"/>
    <w:rsid w:val="00837DAF"/>
    <w:rsid w:val="0084327A"/>
    <w:rsid w:val="00843290"/>
    <w:rsid w:val="00845305"/>
    <w:rsid w:val="0085187F"/>
    <w:rsid w:val="0085316D"/>
    <w:rsid w:val="00856CE7"/>
    <w:rsid w:val="00856E10"/>
    <w:rsid w:val="00856E36"/>
    <w:rsid w:val="00857912"/>
    <w:rsid w:val="00860DC5"/>
    <w:rsid w:val="00861351"/>
    <w:rsid w:val="00862521"/>
    <w:rsid w:val="00862B05"/>
    <w:rsid w:val="00862F05"/>
    <w:rsid w:val="00865498"/>
    <w:rsid w:val="00866271"/>
    <w:rsid w:val="00874118"/>
    <w:rsid w:val="0087415A"/>
    <w:rsid w:val="008741D2"/>
    <w:rsid w:val="0087711F"/>
    <w:rsid w:val="008821D6"/>
    <w:rsid w:val="0088233E"/>
    <w:rsid w:val="0088487C"/>
    <w:rsid w:val="00885BE9"/>
    <w:rsid w:val="0088672A"/>
    <w:rsid w:val="008933D7"/>
    <w:rsid w:val="0089432B"/>
    <w:rsid w:val="00895684"/>
    <w:rsid w:val="00895772"/>
    <w:rsid w:val="0089634A"/>
    <w:rsid w:val="008A0CD9"/>
    <w:rsid w:val="008A3B91"/>
    <w:rsid w:val="008A728F"/>
    <w:rsid w:val="008A7AFC"/>
    <w:rsid w:val="008A7FC9"/>
    <w:rsid w:val="008B13D7"/>
    <w:rsid w:val="008B1BAF"/>
    <w:rsid w:val="008B3518"/>
    <w:rsid w:val="008B4226"/>
    <w:rsid w:val="008B5122"/>
    <w:rsid w:val="008C009D"/>
    <w:rsid w:val="008C074C"/>
    <w:rsid w:val="008C29AB"/>
    <w:rsid w:val="008C522E"/>
    <w:rsid w:val="008D08FA"/>
    <w:rsid w:val="008D16F1"/>
    <w:rsid w:val="008D392C"/>
    <w:rsid w:val="008D743E"/>
    <w:rsid w:val="008E06B5"/>
    <w:rsid w:val="008E109B"/>
    <w:rsid w:val="008F43B8"/>
    <w:rsid w:val="008F6896"/>
    <w:rsid w:val="0090020D"/>
    <w:rsid w:val="009026DF"/>
    <w:rsid w:val="00902D9F"/>
    <w:rsid w:val="00903C8F"/>
    <w:rsid w:val="009110FA"/>
    <w:rsid w:val="00913480"/>
    <w:rsid w:val="0091503E"/>
    <w:rsid w:val="00917287"/>
    <w:rsid w:val="009205D6"/>
    <w:rsid w:val="00921727"/>
    <w:rsid w:val="00921B86"/>
    <w:rsid w:val="00921CB9"/>
    <w:rsid w:val="0092219C"/>
    <w:rsid w:val="00922B89"/>
    <w:rsid w:val="0092371E"/>
    <w:rsid w:val="009248A9"/>
    <w:rsid w:val="009248C5"/>
    <w:rsid w:val="00925276"/>
    <w:rsid w:val="00925C4F"/>
    <w:rsid w:val="0093105E"/>
    <w:rsid w:val="009403D9"/>
    <w:rsid w:val="00940F5C"/>
    <w:rsid w:val="00941961"/>
    <w:rsid w:val="00943908"/>
    <w:rsid w:val="00943F5E"/>
    <w:rsid w:val="00945E6E"/>
    <w:rsid w:val="00950175"/>
    <w:rsid w:val="0095160D"/>
    <w:rsid w:val="009527A1"/>
    <w:rsid w:val="00953508"/>
    <w:rsid w:val="00953C28"/>
    <w:rsid w:val="00960F85"/>
    <w:rsid w:val="009616FA"/>
    <w:rsid w:val="00962210"/>
    <w:rsid w:val="00962EAC"/>
    <w:rsid w:val="00962F75"/>
    <w:rsid w:val="00962FE7"/>
    <w:rsid w:val="0096404C"/>
    <w:rsid w:val="00964C6E"/>
    <w:rsid w:val="00970036"/>
    <w:rsid w:val="009700BE"/>
    <w:rsid w:val="00970272"/>
    <w:rsid w:val="00971367"/>
    <w:rsid w:val="009720CE"/>
    <w:rsid w:val="00974CEF"/>
    <w:rsid w:val="0097597B"/>
    <w:rsid w:val="00975FBB"/>
    <w:rsid w:val="0097620F"/>
    <w:rsid w:val="00980E6F"/>
    <w:rsid w:val="0098209E"/>
    <w:rsid w:val="00990B91"/>
    <w:rsid w:val="0099313F"/>
    <w:rsid w:val="009A0481"/>
    <w:rsid w:val="009A2487"/>
    <w:rsid w:val="009A3992"/>
    <w:rsid w:val="009B1E2D"/>
    <w:rsid w:val="009B23F2"/>
    <w:rsid w:val="009B373D"/>
    <w:rsid w:val="009B54A6"/>
    <w:rsid w:val="009C1B32"/>
    <w:rsid w:val="009C2553"/>
    <w:rsid w:val="009C2575"/>
    <w:rsid w:val="009C2F04"/>
    <w:rsid w:val="009C3319"/>
    <w:rsid w:val="009C3A3B"/>
    <w:rsid w:val="009C3E84"/>
    <w:rsid w:val="009C71DC"/>
    <w:rsid w:val="009D154A"/>
    <w:rsid w:val="009D23B3"/>
    <w:rsid w:val="009D2474"/>
    <w:rsid w:val="009D3CD1"/>
    <w:rsid w:val="009D3DC7"/>
    <w:rsid w:val="009D4FA1"/>
    <w:rsid w:val="009D5718"/>
    <w:rsid w:val="009D6103"/>
    <w:rsid w:val="009D68E0"/>
    <w:rsid w:val="009E039F"/>
    <w:rsid w:val="009E1468"/>
    <w:rsid w:val="009E3107"/>
    <w:rsid w:val="009E45B3"/>
    <w:rsid w:val="009E6222"/>
    <w:rsid w:val="009E6F14"/>
    <w:rsid w:val="009F13E3"/>
    <w:rsid w:val="009F1994"/>
    <w:rsid w:val="009F2875"/>
    <w:rsid w:val="009F45CA"/>
    <w:rsid w:val="009F4EC7"/>
    <w:rsid w:val="009F526B"/>
    <w:rsid w:val="009F5D19"/>
    <w:rsid w:val="009F715E"/>
    <w:rsid w:val="009F7B73"/>
    <w:rsid w:val="00A0032C"/>
    <w:rsid w:val="00A00619"/>
    <w:rsid w:val="00A00A36"/>
    <w:rsid w:val="00A00AA2"/>
    <w:rsid w:val="00A0322C"/>
    <w:rsid w:val="00A045A1"/>
    <w:rsid w:val="00A06B7E"/>
    <w:rsid w:val="00A10070"/>
    <w:rsid w:val="00A12D27"/>
    <w:rsid w:val="00A12EA4"/>
    <w:rsid w:val="00A13817"/>
    <w:rsid w:val="00A173E5"/>
    <w:rsid w:val="00A17837"/>
    <w:rsid w:val="00A209D5"/>
    <w:rsid w:val="00A228FE"/>
    <w:rsid w:val="00A24129"/>
    <w:rsid w:val="00A24565"/>
    <w:rsid w:val="00A277A2"/>
    <w:rsid w:val="00A27B86"/>
    <w:rsid w:val="00A27C12"/>
    <w:rsid w:val="00A322AC"/>
    <w:rsid w:val="00A322E5"/>
    <w:rsid w:val="00A32518"/>
    <w:rsid w:val="00A32F4F"/>
    <w:rsid w:val="00A34015"/>
    <w:rsid w:val="00A344C0"/>
    <w:rsid w:val="00A3678C"/>
    <w:rsid w:val="00A368CF"/>
    <w:rsid w:val="00A36A53"/>
    <w:rsid w:val="00A3757F"/>
    <w:rsid w:val="00A41B82"/>
    <w:rsid w:val="00A41E6B"/>
    <w:rsid w:val="00A4503D"/>
    <w:rsid w:val="00A456D8"/>
    <w:rsid w:val="00A45DC7"/>
    <w:rsid w:val="00A46713"/>
    <w:rsid w:val="00A46D81"/>
    <w:rsid w:val="00A5074F"/>
    <w:rsid w:val="00A5256C"/>
    <w:rsid w:val="00A52C93"/>
    <w:rsid w:val="00A53464"/>
    <w:rsid w:val="00A5387E"/>
    <w:rsid w:val="00A5468D"/>
    <w:rsid w:val="00A557A2"/>
    <w:rsid w:val="00A5798C"/>
    <w:rsid w:val="00A601CA"/>
    <w:rsid w:val="00A60262"/>
    <w:rsid w:val="00A62653"/>
    <w:rsid w:val="00A6442D"/>
    <w:rsid w:val="00A655F1"/>
    <w:rsid w:val="00A71BD9"/>
    <w:rsid w:val="00A71D27"/>
    <w:rsid w:val="00A727B6"/>
    <w:rsid w:val="00A7371E"/>
    <w:rsid w:val="00A7723B"/>
    <w:rsid w:val="00A774D0"/>
    <w:rsid w:val="00A77707"/>
    <w:rsid w:val="00A8183A"/>
    <w:rsid w:val="00A81C93"/>
    <w:rsid w:val="00A85A4F"/>
    <w:rsid w:val="00A860B9"/>
    <w:rsid w:val="00A86818"/>
    <w:rsid w:val="00A86A1D"/>
    <w:rsid w:val="00A872DC"/>
    <w:rsid w:val="00A87821"/>
    <w:rsid w:val="00A902BD"/>
    <w:rsid w:val="00A915F9"/>
    <w:rsid w:val="00A91FCC"/>
    <w:rsid w:val="00A93EE8"/>
    <w:rsid w:val="00A94155"/>
    <w:rsid w:val="00A94372"/>
    <w:rsid w:val="00A96E27"/>
    <w:rsid w:val="00AA2A6C"/>
    <w:rsid w:val="00AA2AA7"/>
    <w:rsid w:val="00AA2C89"/>
    <w:rsid w:val="00AA4354"/>
    <w:rsid w:val="00AA48BF"/>
    <w:rsid w:val="00AA5921"/>
    <w:rsid w:val="00AA5A66"/>
    <w:rsid w:val="00AA78BF"/>
    <w:rsid w:val="00AB0C0C"/>
    <w:rsid w:val="00AB1D37"/>
    <w:rsid w:val="00AB2C54"/>
    <w:rsid w:val="00AB406E"/>
    <w:rsid w:val="00AB5392"/>
    <w:rsid w:val="00AC139D"/>
    <w:rsid w:val="00AC26F3"/>
    <w:rsid w:val="00AC47EC"/>
    <w:rsid w:val="00AD0ED8"/>
    <w:rsid w:val="00AD33FF"/>
    <w:rsid w:val="00AD5EC5"/>
    <w:rsid w:val="00AD67F8"/>
    <w:rsid w:val="00AD72BF"/>
    <w:rsid w:val="00AD7845"/>
    <w:rsid w:val="00AE030A"/>
    <w:rsid w:val="00AE2A42"/>
    <w:rsid w:val="00AE2CB9"/>
    <w:rsid w:val="00AE34DA"/>
    <w:rsid w:val="00AE3AC7"/>
    <w:rsid w:val="00AE3F51"/>
    <w:rsid w:val="00AE502E"/>
    <w:rsid w:val="00AF0066"/>
    <w:rsid w:val="00AF1386"/>
    <w:rsid w:val="00AF3FFD"/>
    <w:rsid w:val="00AF5016"/>
    <w:rsid w:val="00AF6C43"/>
    <w:rsid w:val="00AF758F"/>
    <w:rsid w:val="00B00064"/>
    <w:rsid w:val="00B01578"/>
    <w:rsid w:val="00B018FC"/>
    <w:rsid w:val="00B02C4F"/>
    <w:rsid w:val="00B02E4B"/>
    <w:rsid w:val="00B037AA"/>
    <w:rsid w:val="00B03E46"/>
    <w:rsid w:val="00B04FCC"/>
    <w:rsid w:val="00B056B0"/>
    <w:rsid w:val="00B06422"/>
    <w:rsid w:val="00B11E51"/>
    <w:rsid w:val="00B11F56"/>
    <w:rsid w:val="00B14358"/>
    <w:rsid w:val="00B15ABA"/>
    <w:rsid w:val="00B171B1"/>
    <w:rsid w:val="00B20F7B"/>
    <w:rsid w:val="00B22313"/>
    <w:rsid w:val="00B2387B"/>
    <w:rsid w:val="00B23AF5"/>
    <w:rsid w:val="00B23CC8"/>
    <w:rsid w:val="00B253FD"/>
    <w:rsid w:val="00B27B53"/>
    <w:rsid w:val="00B3257D"/>
    <w:rsid w:val="00B341A4"/>
    <w:rsid w:val="00B342E5"/>
    <w:rsid w:val="00B35753"/>
    <w:rsid w:val="00B40388"/>
    <w:rsid w:val="00B50727"/>
    <w:rsid w:val="00B51F05"/>
    <w:rsid w:val="00B52090"/>
    <w:rsid w:val="00B53979"/>
    <w:rsid w:val="00B53D54"/>
    <w:rsid w:val="00B541E1"/>
    <w:rsid w:val="00B54883"/>
    <w:rsid w:val="00B54E38"/>
    <w:rsid w:val="00B55EC6"/>
    <w:rsid w:val="00B60673"/>
    <w:rsid w:val="00B61EAA"/>
    <w:rsid w:val="00B62C9E"/>
    <w:rsid w:val="00B6321A"/>
    <w:rsid w:val="00B64FCF"/>
    <w:rsid w:val="00B70BEC"/>
    <w:rsid w:val="00B70BF0"/>
    <w:rsid w:val="00B71D11"/>
    <w:rsid w:val="00B725BB"/>
    <w:rsid w:val="00B72C3C"/>
    <w:rsid w:val="00B74389"/>
    <w:rsid w:val="00B74A0B"/>
    <w:rsid w:val="00B7785C"/>
    <w:rsid w:val="00B80D6F"/>
    <w:rsid w:val="00B81AEA"/>
    <w:rsid w:val="00B82BED"/>
    <w:rsid w:val="00B82F12"/>
    <w:rsid w:val="00B83210"/>
    <w:rsid w:val="00B838B5"/>
    <w:rsid w:val="00B8730A"/>
    <w:rsid w:val="00B9217C"/>
    <w:rsid w:val="00B93C7B"/>
    <w:rsid w:val="00B94A6A"/>
    <w:rsid w:val="00B96F01"/>
    <w:rsid w:val="00B973EF"/>
    <w:rsid w:val="00BA5817"/>
    <w:rsid w:val="00BA7729"/>
    <w:rsid w:val="00BB019E"/>
    <w:rsid w:val="00BB2C01"/>
    <w:rsid w:val="00BB383A"/>
    <w:rsid w:val="00BB3BD8"/>
    <w:rsid w:val="00BB6D8A"/>
    <w:rsid w:val="00BB71FD"/>
    <w:rsid w:val="00BC0162"/>
    <w:rsid w:val="00BC1389"/>
    <w:rsid w:val="00BC14BF"/>
    <w:rsid w:val="00BC33ED"/>
    <w:rsid w:val="00BC3564"/>
    <w:rsid w:val="00BC3822"/>
    <w:rsid w:val="00BC46A3"/>
    <w:rsid w:val="00BC4995"/>
    <w:rsid w:val="00BC4A23"/>
    <w:rsid w:val="00BC5167"/>
    <w:rsid w:val="00BD1D17"/>
    <w:rsid w:val="00BD2CF0"/>
    <w:rsid w:val="00BD40B1"/>
    <w:rsid w:val="00BD42BF"/>
    <w:rsid w:val="00BD4D70"/>
    <w:rsid w:val="00BD5AB3"/>
    <w:rsid w:val="00BD5B00"/>
    <w:rsid w:val="00BD791B"/>
    <w:rsid w:val="00BE2305"/>
    <w:rsid w:val="00BE25F3"/>
    <w:rsid w:val="00BE2CC6"/>
    <w:rsid w:val="00BE578D"/>
    <w:rsid w:val="00BE6BE0"/>
    <w:rsid w:val="00BE6D8F"/>
    <w:rsid w:val="00BE79AD"/>
    <w:rsid w:val="00BF191C"/>
    <w:rsid w:val="00BF2F7C"/>
    <w:rsid w:val="00BF4424"/>
    <w:rsid w:val="00BF564D"/>
    <w:rsid w:val="00C00FFB"/>
    <w:rsid w:val="00C02098"/>
    <w:rsid w:val="00C059D9"/>
    <w:rsid w:val="00C05FC6"/>
    <w:rsid w:val="00C06C1F"/>
    <w:rsid w:val="00C072E8"/>
    <w:rsid w:val="00C079D6"/>
    <w:rsid w:val="00C11085"/>
    <w:rsid w:val="00C11C46"/>
    <w:rsid w:val="00C13DCA"/>
    <w:rsid w:val="00C143D9"/>
    <w:rsid w:val="00C169CD"/>
    <w:rsid w:val="00C21DF3"/>
    <w:rsid w:val="00C226BF"/>
    <w:rsid w:val="00C251C9"/>
    <w:rsid w:val="00C31559"/>
    <w:rsid w:val="00C315CC"/>
    <w:rsid w:val="00C31A6B"/>
    <w:rsid w:val="00C32A0F"/>
    <w:rsid w:val="00C34C2E"/>
    <w:rsid w:val="00C35BC1"/>
    <w:rsid w:val="00C40DC8"/>
    <w:rsid w:val="00C44D4A"/>
    <w:rsid w:val="00C47E7A"/>
    <w:rsid w:val="00C508DE"/>
    <w:rsid w:val="00C54098"/>
    <w:rsid w:val="00C547B5"/>
    <w:rsid w:val="00C56824"/>
    <w:rsid w:val="00C6249F"/>
    <w:rsid w:val="00C629AD"/>
    <w:rsid w:val="00C63C23"/>
    <w:rsid w:val="00C67D2F"/>
    <w:rsid w:val="00C709B0"/>
    <w:rsid w:val="00C718B2"/>
    <w:rsid w:val="00C71D22"/>
    <w:rsid w:val="00C74E64"/>
    <w:rsid w:val="00C80083"/>
    <w:rsid w:val="00C80D36"/>
    <w:rsid w:val="00C80D7E"/>
    <w:rsid w:val="00C83059"/>
    <w:rsid w:val="00C8427E"/>
    <w:rsid w:val="00C84671"/>
    <w:rsid w:val="00C87502"/>
    <w:rsid w:val="00C90DFB"/>
    <w:rsid w:val="00C9334C"/>
    <w:rsid w:val="00C970CA"/>
    <w:rsid w:val="00C976CF"/>
    <w:rsid w:val="00CA2062"/>
    <w:rsid w:val="00CA4937"/>
    <w:rsid w:val="00CA4ACA"/>
    <w:rsid w:val="00CB02D6"/>
    <w:rsid w:val="00CB148D"/>
    <w:rsid w:val="00CB261C"/>
    <w:rsid w:val="00CB3FD0"/>
    <w:rsid w:val="00CB40A5"/>
    <w:rsid w:val="00CB4786"/>
    <w:rsid w:val="00CB497E"/>
    <w:rsid w:val="00CB4F13"/>
    <w:rsid w:val="00CB57CF"/>
    <w:rsid w:val="00CC1BCA"/>
    <w:rsid w:val="00CC26EB"/>
    <w:rsid w:val="00CC3B30"/>
    <w:rsid w:val="00CC3DDF"/>
    <w:rsid w:val="00CC439E"/>
    <w:rsid w:val="00CC504F"/>
    <w:rsid w:val="00CC55C7"/>
    <w:rsid w:val="00CD0F69"/>
    <w:rsid w:val="00CD1105"/>
    <w:rsid w:val="00CD1A45"/>
    <w:rsid w:val="00CD1E06"/>
    <w:rsid w:val="00CD1F98"/>
    <w:rsid w:val="00CD32E2"/>
    <w:rsid w:val="00CD6B52"/>
    <w:rsid w:val="00CE040F"/>
    <w:rsid w:val="00CE6686"/>
    <w:rsid w:val="00CF0A8C"/>
    <w:rsid w:val="00CF1C31"/>
    <w:rsid w:val="00CF256D"/>
    <w:rsid w:val="00CF2E4E"/>
    <w:rsid w:val="00CF30EF"/>
    <w:rsid w:val="00CF4507"/>
    <w:rsid w:val="00CF59CE"/>
    <w:rsid w:val="00CF5E52"/>
    <w:rsid w:val="00D0498B"/>
    <w:rsid w:val="00D0733B"/>
    <w:rsid w:val="00D11DBB"/>
    <w:rsid w:val="00D1260B"/>
    <w:rsid w:val="00D12779"/>
    <w:rsid w:val="00D12C10"/>
    <w:rsid w:val="00D13967"/>
    <w:rsid w:val="00D14652"/>
    <w:rsid w:val="00D16324"/>
    <w:rsid w:val="00D241DA"/>
    <w:rsid w:val="00D27108"/>
    <w:rsid w:val="00D312A2"/>
    <w:rsid w:val="00D31AFD"/>
    <w:rsid w:val="00D3200E"/>
    <w:rsid w:val="00D3227A"/>
    <w:rsid w:val="00D3281B"/>
    <w:rsid w:val="00D3283C"/>
    <w:rsid w:val="00D35DDB"/>
    <w:rsid w:val="00D3603C"/>
    <w:rsid w:val="00D368F3"/>
    <w:rsid w:val="00D371D8"/>
    <w:rsid w:val="00D402A1"/>
    <w:rsid w:val="00D40879"/>
    <w:rsid w:val="00D41D16"/>
    <w:rsid w:val="00D42214"/>
    <w:rsid w:val="00D433CA"/>
    <w:rsid w:val="00D44B4D"/>
    <w:rsid w:val="00D4598B"/>
    <w:rsid w:val="00D45A80"/>
    <w:rsid w:val="00D45CC5"/>
    <w:rsid w:val="00D46357"/>
    <w:rsid w:val="00D477BA"/>
    <w:rsid w:val="00D47B8F"/>
    <w:rsid w:val="00D54DF4"/>
    <w:rsid w:val="00D57755"/>
    <w:rsid w:val="00D57CB7"/>
    <w:rsid w:val="00D62A01"/>
    <w:rsid w:val="00D63FEB"/>
    <w:rsid w:val="00D654AA"/>
    <w:rsid w:val="00D6695B"/>
    <w:rsid w:val="00D7008E"/>
    <w:rsid w:val="00D7261A"/>
    <w:rsid w:val="00D75D71"/>
    <w:rsid w:val="00D76CB3"/>
    <w:rsid w:val="00D77BFB"/>
    <w:rsid w:val="00D80EB9"/>
    <w:rsid w:val="00D82B4C"/>
    <w:rsid w:val="00D832CB"/>
    <w:rsid w:val="00D83774"/>
    <w:rsid w:val="00D85483"/>
    <w:rsid w:val="00D8625F"/>
    <w:rsid w:val="00D864C7"/>
    <w:rsid w:val="00D931F5"/>
    <w:rsid w:val="00D93C8D"/>
    <w:rsid w:val="00D95789"/>
    <w:rsid w:val="00D96DC6"/>
    <w:rsid w:val="00DA0189"/>
    <w:rsid w:val="00DA156D"/>
    <w:rsid w:val="00DA4BF6"/>
    <w:rsid w:val="00DB1E70"/>
    <w:rsid w:val="00DB2C3E"/>
    <w:rsid w:val="00DB308B"/>
    <w:rsid w:val="00DB6D5A"/>
    <w:rsid w:val="00DC0C40"/>
    <w:rsid w:val="00DC2537"/>
    <w:rsid w:val="00DC38CA"/>
    <w:rsid w:val="00DC522D"/>
    <w:rsid w:val="00DC7CC6"/>
    <w:rsid w:val="00DD1AD0"/>
    <w:rsid w:val="00DD62CD"/>
    <w:rsid w:val="00DD6496"/>
    <w:rsid w:val="00DD6D21"/>
    <w:rsid w:val="00DE1753"/>
    <w:rsid w:val="00DE42C9"/>
    <w:rsid w:val="00DE5835"/>
    <w:rsid w:val="00DE69BD"/>
    <w:rsid w:val="00DE7C72"/>
    <w:rsid w:val="00DF190C"/>
    <w:rsid w:val="00DF1C4D"/>
    <w:rsid w:val="00DF3B52"/>
    <w:rsid w:val="00DF410F"/>
    <w:rsid w:val="00DF5447"/>
    <w:rsid w:val="00DF6462"/>
    <w:rsid w:val="00DF787B"/>
    <w:rsid w:val="00E028C9"/>
    <w:rsid w:val="00E04C63"/>
    <w:rsid w:val="00E05C79"/>
    <w:rsid w:val="00E06377"/>
    <w:rsid w:val="00E06F43"/>
    <w:rsid w:val="00E11260"/>
    <w:rsid w:val="00E11F0D"/>
    <w:rsid w:val="00E1225B"/>
    <w:rsid w:val="00E1370A"/>
    <w:rsid w:val="00E13977"/>
    <w:rsid w:val="00E1402F"/>
    <w:rsid w:val="00E14578"/>
    <w:rsid w:val="00E17B86"/>
    <w:rsid w:val="00E24A86"/>
    <w:rsid w:val="00E25452"/>
    <w:rsid w:val="00E25633"/>
    <w:rsid w:val="00E256FC"/>
    <w:rsid w:val="00E2688C"/>
    <w:rsid w:val="00E27E45"/>
    <w:rsid w:val="00E326F0"/>
    <w:rsid w:val="00E36A10"/>
    <w:rsid w:val="00E37A00"/>
    <w:rsid w:val="00E4025F"/>
    <w:rsid w:val="00E40635"/>
    <w:rsid w:val="00E408C3"/>
    <w:rsid w:val="00E410B4"/>
    <w:rsid w:val="00E4220A"/>
    <w:rsid w:val="00E45BF1"/>
    <w:rsid w:val="00E463C4"/>
    <w:rsid w:val="00E466BB"/>
    <w:rsid w:val="00E47663"/>
    <w:rsid w:val="00E511C6"/>
    <w:rsid w:val="00E51CCA"/>
    <w:rsid w:val="00E53050"/>
    <w:rsid w:val="00E53BEE"/>
    <w:rsid w:val="00E57187"/>
    <w:rsid w:val="00E57512"/>
    <w:rsid w:val="00E576D7"/>
    <w:rsid w:val="00E57D62"/>
    <w:rsid w:val="00E60FCA"/>
    <w:rsid w:val="00E620A4"/>
    <w:rsid w:val="00E62E86"/>
    <w:rsid w:val="00E636E3"/>
    <w:rsid w:val="00E70FAE"/>
    <w:rsid w:val="00E711CB"/>
    <w:rsid w:val="00E72733"/>
    <w:rsid w:val="00E72BCF"/>
    <w:rsid w:val="00E73232"/>
    <w:rsid w:val="00E7469C"/>
    <w:rsid w:val="00E763AF"/>
    <w:rsid w:val="00E766EC"/>
    <w:rsid w:val="00E862B0"/>
    <w:rsid w:val="00E87210"/>
    <w:rsid w:val="00E94C1D"/>
    <w:rsid w:val="00E959E1"/>
    <w:rsid w:val="00E9600C"/>
    <w:rsid w:val="00EA08BD"/>
    <w:rsid w:val="00EA161C"/>
    <w:rsid w:val="00EA230F"/>
    <w:rsid w:val="00EA30EF"/>
    <w:rsid w:val="00EA3934"/>
    <w:rsid w:val="00EA3C81"/>
    <w:rsid w:val="00EA6E93"/>
    <w:rsid w:val="00EA75AB"/>
    <w:rsid w:val="00EB2B02"/>
    <w:rsid w:val="00EB3ACB"/>
    <w:rsid w:val="00EC3C48"/>
    <w:rsid w:val="00ED0D6C"/>
    <w:rsid w:val="00ED228F"/>
    <w:rsid w:val="00ED2B5A"/>
    <w:rsid w:val="00ED3D3F"/>
    <w:rsid w:val="00ED5715"/>
    <w:rsid w:val="00ED78C5"/>
    <w:rsid w:val="00EE1B04"/>
    <w:rsid w:val="00EE2C8C"/>
    <w:rsid w:val="00EE3C6B"/>
    <w:rsid w:val="00EE67CB"/>
    <w:rsid w:val="00EE750E"/>
    <w:rsid w:val="00EF2F58"/>
    <w:rsid w:val="00EF5F17"/>
    <w:rsid w:val="00EF70AA"/>
    <w:rsid w:val="00F00408"/>
    <w:rsid w:val="00F00F5F"/>
    <w:rsid w:val="00F05B70"/>
    <w:rsid w:val="00F07096"/>
    <w:rsid w:val="00F1040B"/>
    <w:rsid w:val="00F109E5"/>
    <w:rsid w:val="00F10BD0"/>
    <w:rsid w:val="00F1109B"/>
    <w:rsid w:val="00F1207F"/>
    <w:rsid w:val="00F12B07"/>
    <w:rsid w:val="00F13E73"/>
    <w:rsid w:val="00F14DBC"/>
    <w:rsid w:val="00F150B5"/>
    <w:rsid w:val="00F16CF3"/>
    <w:rsid w:val="00F21977"/>
    <w:rsid w:val="00F21E0E"/>
    <w:rsid w:val="00F232A6"/>
    <w:rsid w:val="00F23419"/>
    <w:rsid w:val="00F236D2"/>
    <w:rsid w:val="00F24682"/>
    <w:rsid w:val="00F26CEA"/>
    <w:rsid w:val="00F35232"/>
    <w:rsid w:val="00F36004"/>
    <w:rsid w:val="00F36AC2"/>
    <w:rsid w:val="00F3720F"/>
    <w:rsid w:val="00F3762A"/>
    <w:rsid w:val="00F377D1"/>
    <w:rsid w:val="00F40432"/>
    <w:rsid w:val="00F41794"/>
    <w:rsid w:val="00F43810"/>
    <w:rsid w:val="00F45C0A"/>
    <w:rsid w:val="00F46DEA"/>
    <w:rsid w:val="00F47339"/>
    <w:rsid w:val="00F47579"/>
    <w:rsid w:val="00F47AD7"/>
    <w:rsid w:val="00F528F2"/>
    <w:rsid w:val="00F5384E"/>
    <w:rsid w:val="00F554AE"/>
    <w:rsid w:val="00F55746"/>
    <w:rsid w:val="00F563A8"/>
    <w:rsid w:val="00F56984"/>
    <w:rsid w:val="00F56C44"/>
    <w:rsid w:val="00F60351"/>
    <w:rsid w:val="00F612BC"/>
    <w:rsid w:val="00F61753"/>
    <w:rsid w:val="00F627D7"/>
    <w:rsid w:val="00F63E1C"/>
    <w:rsid w:val="00F65AA0"/>
    <w:rsid w:val="00F70297"/>
    <w:rsid w:val="00F72397"/>
    <w:rsid w:val="00F7272A"/>
    <w:rsid w:val="00F77AC8"/>
    <w:rsid w:val="00F80420"/>
    <w:rsid w:val="00F804E9"/>
    <w:rsid w:val="00F8363B"/>
    <w:rsid w:val="00F843C4"/>
    <w:rsid w:val="00F844FD"/>
    <w:rsid w:val="00F86ACF"/>
    <w:rsid w:val="00F907C1"/>
    <w:rsid w:val="00F93BF7"/>
    <w:rsid w:val="00F94369"/>
    <w:rsid w:val="00F972ED"/>
    <w:rsid w:val="00FA2685"/>
    <w:rsid w:val="00FA3B1A"/>
    <w:rsid w:val="00FA66AD"/>
    <w:rsid w:val="00FA7C1D"/>
    <w:rsid w:val="00FB08CD"/>
    <w:rsid w:val="00FB152C"/>
    <w:rsid w:val="00FB3175"/>
    <w:rsid w:val="00FB3CBD"/>
    <w:rsid w:val="00FB7396"/>
    <w:rsid w:val="00FC02BF"/>
    <w:rsid w:val="00FC02E4"/>
    <w:rsid w:val="00FC05BB"/>
    <w:rsid w:val="00FC11DE"/>
    <w:rsid w:val="00FC1E34"/>
    <w:rsid w:val="00FC23D8"/>
    <w:rsid w:val="00FD2CFD"/>
    <w:rsid w:val="00FE070F"/>
    <w:rsid w:val="00FE1DB4"/>
    <w:rsid w:val="00FE5231"/>
    <w:rsid w:val="00FE5EEF"/>
    <w:rsid w:val="00FE6350"/>
    <w:rsid w:val="00FF3218"/>
    <w:rsid w:val="00FF3C31"/>
    <w:rsid w:val="00FF43F5"/>
    <w:rsid w:val="00FF479A"/>
    <w:rsid w:val="00FF58BE"/>
    <w:rsid w:val="00FF5D22"/>
  </w:rsids>
  <m:mathPr>
    <m:mathFont m:val="Cambria Math"/>
    <m:brkBin m:val="before"/>
    <m:brkBinSub m:val="--"/>
    <m:smallFrac m:val="0"/>
    <m:dispDef/>
    <m:lMargin m:val="0"/>
    <m:rMargin m:val="0"/>
    <m:defJc m:val="centerGroup"/>
    <m:wrapIndent m:val="1440"/>
    <m:intLim m:val="subSup"/>
    <m:naryLim m:val="undOvr"/>
  </m:mathPr>
  <w:themeFontLang w:val="en-US" w:bidi="my-MM"/>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219896"/>
  <w15:chartTrackingRefBased/>
  <w15:docId w15:val="{1380074B-7156-4849-AB95-CEA64AD935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A5817"/>
    <w:rPr>
      <w:sz w:val="24"/>
      <w:lang w:bidi="my-MM"/>
    </w:rPr>
  </w:style>
  <w:style w:type="paragraph" w:styleId="Heading1">
    <w:name w:val="heading 1"/>
    <w:basedOn w:val="Normal"/>
    <w:next w:val="Normal"/>
    <w:link w:val="Heading1Char"/>
    <w:uiPriority w:val="9"/>
    <w:qFormat/>
    <w:rsid w:val="009C71DC"/>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3C53CE"/>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semiHidden/>
    <w:unhideWhenUsed/>
    <w:qFormat/>
    <w:rsid w:val="009D23B3"/>
    <w:pPr>
      <w:keepNext/>
      <w:keepLines/>
      <w:spacing w:before="40" w:after="0"/>
      <w:outlineLvl w:val="2"/>
    </w:pPr>
    <w:rPr>
      <w:rFonts w:asciiTheme="majorHAnsi" w:eastAsiaTheme="majorEastAsia" w:hAnsiTheme="majorHAnsi" w:cstheme="majorBidi"/>
      <w:color w:val="1F3763" w:themeColor="accent1" w:themeShade="7F"/>
      <w:szCs w:val="24"/>
    </w:rPr>
  </w:style>
  <w:style w:type="paragraph" w:styleId="Heading4">
    <w:name w:val="heading 4"/>
    <w:basedOn w:val="Normal"/>
    <w:next w:val="Normal"/>
    <w:link w:val="Heading4Char"/>
    <w:uiPriority w:val="9"/>
    <w:semiHidden/>
    <w:unhideWhenUsed/>
    <w:qFormat/>
    <w:rsid w:val="00012ED1"/>
    <w:pPr>
      <w:keepNext/>
      <w:keepLines/>
      <w:spacing w:before="40" w:after="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semiHidden/>
    <w:unhideWhenUsed/>
    <w:qFormat/>
    <w:rsid w:val="00AA4354"/>
    <w:pPr>
      <w:keepNext/>
      <w:keepLines/>
      <w:spacing w:before="40" w:after="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qFormat/>
    <w:rsid w:val="00544519"/>
    <w:pPr>
      <w:ind w:left="720"/>
      <w:contextualSpacing/>
    </w:pPr>
  </w:style>
  <w:style w:type="character" w:customStyle="1" w:styleId="ListParagraphChar">
    <w:name w:val="List Paragraph Char"/>
    <w:basedOn w:val="DefaultParagraphFont"/>
    <w:link w:val="ListParagraph"/>
    <w:uiPriority w:val="34"/>
    <w:rsid w:val="00B171B1"/>
  </w:style>
  <w:style w:type="paragraph" w:styleId="Header">
    <w:name w:val="header"/>
    <w:basedOn w:val="Normal"/>
    <w:link w:val="HeaderChar"/>
    <w:uiPriority w:val="99"/>
    <w:unhideWhenUsed/>
    <w:rsid w:val="00696088"/>
    <w:pPr>
      <w:tabs>
        <w:tab w:val="center" w:pos="4680"/>
        <w:tab w:val="right" w:pos="9360"/>
      </w:tabs>
      <w:spacing w:after="0" w:line="240" w:lineRule="auto"/>
    </w:pPr>
  </w:style>
  <w:style w:type="character" w:customStyle="1" w:styleId="HeaderChar">
    <w:name w:val="Header Char"/>
    <w:basedOn w:val="DefaultParagraphFont"/>
    <w:link w:val="Header"/>
    <w:uiPriority w:val="99"/>
    <w:rsid w:val="00696088"/>
  </w:style>
  <w:style w:type="paragraph" w:styleId="Footer">
    <w:name w:val="footer"/>
    <w:basedOn w:val="Normal"/>
    <w:link w:val="FooterChar"/>
    <w:uiPriority w:val="99"/>
    <w:unhideWhenUsed/>
    <w:qFormat/>
    <w:rsid w:val="00696088"/>
    <w:pPr>
      <w:tabs>
        <w:tab w:val="center" w:pos="4680"/>
        <w:tab w:val="right" w:pos="9360"/>
      </w:tabs>
      <w:spacing w:after="0" w:line="240" w:lineRule="auto"/>
    </w:pPr>
  </w:style>
  <w:style w:type="character" w:customStyle="1" w:styleId="FooterChar">
    <w:name w:val="Footer Char"/>
    <w:basedOn w:val="DefaultParagraphFont"/>
    <w:link w:val="Footer"/>
    <w:uiPriority w:val="99"/>
    <w:rsid w:val="00696088"/>
  </w:style>
  <w:style w:type="paragraph" w:customStyle="1" w:styleId="M15FormsHeading">
    <w:name w:val="M15 Forms Heading"/>
    <w:basedOn w:val="Normal"/>
    <w:qFormat/>
    <w:rsid w:val="003D671D"/>
    <w:pPr>
      <w:spacing w:after="0" w:line="240" w:lineRule="auto"/>
    </w:pPr>
    <w:rPr>
      <w:rFonts w:ascii="Gadugi" w:eastAsia="Times New Roman" w:hAnsi="Gadugi" w:cs="Calibri"/>
      <w:b/>
      <w:caps/>
      <w:sz w:val="28"/>
      <w:szCs w:val="20"/>
      <w:lang w:val="en-GB" w:eastAsia="ja-JP"/>
    </w:rPr>
  </w:style>
  <w:style w:type="character" w:styleId="CommentReference">
    <w:name w:val="annotation reference"/>
    <w:basedOn w:val="DefaultParagraphFont"/>
    <w:uiPriority w:val="99"/>
    <w:semiHidden/>
    <w:unhideWhenUsed/>
    <w:rsid w:val="00B342E5"/>
    <w:rPr>
      <w:sz w:val="16"/>
      <w:szCs w:val="16"/>
    </w:rPr>
  </w:style>
  <w:style w:type="paragraph" w:styleId="CommentText">
    <w:name w:val="annotation text"/>
    <w:basedOn w:val="Normal"/>
    <w:link w:val="CommentTextChar"/>
    <w:uiPriority w:val="99"/>
    <w:unhideWhenUsed/>
    <w:rsid w:val="00B342E5"/>
    <w:pPr>
      <w:spacing w:line="240" w:lineRule="auto"/>
    </w:pPr>
    <w:rPr>
      <w:sz w:val="20"/>
      <w:szCs w:val="20"/>
    </w:rPr>
  </w:style>
  <w:style w:type="character" w:customStyle="1" w:styleId="CommentTextChar">
    <w:name w:val="Comment Text Char"/>
    <w:basedOn w:val="DefaultParagraphFont"/>
    <w:link w:val="CommentText"/>
    <w:uiPriority w:val="99"/>
    <w:rsid w:val="00B342E5"/>
    <w:rPr>
      <w:sz w:val="20"/>
      <w:szCs w:val="20"/>
    </w:rPr>
  </w:style>
  <w:style w:type="paragraph" w:styleId="CommentSubject">
    <w:name w:val="annotation subject"/>
    <w:basedOn w:val="CommentText"/>
    <w:next w:val="CommentText"/>
    <w:link w:val="CommentSubjectChar"/>
    <w:uiPriority w:val="99"/>
    <w:semiHidden/>
    <w:unhideWhenUsed/>
    <w:rsid w:val="00B342E5"/>
    <w:rPr>
      <w:b/>
      <w:bCs/>
    </w:rPr>
  </w:style>
  <w:style w:type="character" w:customStyle="1" w:styleId="CommentSubjectChar">
    <w:name w:val="Comment Subject Char"/>
    <w:basedOn w:val="CommentTextChar"/>
    <w:link w:val="CommentSubject"/>
    <w:uiPriority w:val="99"/>
    <w:semiHidden/>
    <w:rsid w:val="00B342E5"/>
    <w:rPr>
      <w:b/>
      <w:bCs/>
      <w:sz w:val="20"/>
      <w:szCs w:val="20"/>
    </w:rPr>
  </w:style>
  <w:style w:type="paragraph" w:styleId="BalloonText">
    <w:name w:val="Balloon Text"/>
    <w:basedOn w:val="Normal"/>
    <w:link w:val="BalloonTextChar"/>
    <w:uiPriority w:val="99"/>
    <w:semiHidden/>
    <w:unhideWhenUsed/>
    <w:rsid w:val="00B342E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342E5"/>
    <w:rPr>
      <w:rFonts w:ascii="Segoe UI" w:hAnsi="Segoe UI" w:cs="Segoe UI"/>
      <w:sz w:val="18"/>
      <w:szCs w:val="18"/>
    </w:rPr>
  </w:style>
  <w:style w:type="character" w:customStyle="1" w:styleId="Heading2Char">
    <w:name w:val="Heading 2 Char"/>
    <w:basedOn w:val="DefaultParagraphFont"/>
    <w:link w:val="Heading2"/>
    <w:uiPriority w:val="9"/>
    <w:rsid w:val="003C53CE"/>
    <w:rPr>
      <w:rFonts w:asciiTheme="majorHAnsi" w:eastAsiaTheme="majorEastAsia" w:hAnsiTheme="majorHAnsi" w:cstheme="majorBidi"/>
      <w:color w:val="2F5496" w:themeColor="accent1" w:themeShade="BF"/>
      <w:sz w:val="26"/>
      <w:szCs w:val="26"/>
    </w:rPr>
  </w:style>
  <w:style w:type="paragraph" w:customStyle="1" w:styleId="M12CoverPageLightTitle">
    <w:name w:val="M12 Cover Page Light Title"/>
    <w:basedOn w:val="Normal"/>
    <w:qFormat/>
    <w:rsid w:val="004A0F05"/>
    <w:pPr>
      <w:spacing w:after="0" w:line="240" w:lineRule="auto"/>
      <w:jc w:val="center"/>
    </w:pPr>
    <w:rPr>
      <w:rFonts w:ascii="Gadugi" w:eastAsia="Times New Roman" w:hAnsi="Gadugi" w:cs="Calibri"/>
      <w:b/>
      <w:color w:val="5C92E6"/>
      <w:sz w:val="64"/>
      <w:szCs w:val="20"/>
      <w:lang w:val="en-GB" w:eastAsia="ja-JP"/>
    </w:rPr>
  </w:style>
  <w:style w:type="character" w:customStyle="1" w:styleId="Heading1Char">
    <w:name w:val="Heading 1 Char"/>
    <w:basedOn w:val="DefaultParagraphFont"/>
    <w:link w:val="Heading1"/>
    <w:uiPriority w:val="9"/>
    <w:rsid w:val="009C71DC"/>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9C71DC"/>
    <w:pPr>
      <w:outlineLvl w:val="9"/>
    </w:pPr>
  </w:style>
  <w:style w:type="paragraph" w:styleId="TOC2">
    <w:name w:val="toc 2"/>
    <w:basedOn w:val="Normal"/>
    <w:next w:val="Normal"/>
    <w:autoRedefine/>
    <w:uiPriority w:val="39"/>
    <w:unhideWhenUsed/>
    <w:rsid w:val="009C71DC"/>
    <w:pPr>
      <w:spacing w:after="100"/>
      <w:ind w:left="220"/>
    </w:pPr>
  </w:style>
  <w:style w:type="character" w:styleId="Hyperlink">
    <w:name w:val="Hyperlink"/>
    <w:basedOn w:val="DefaultParagraphFont"/>
    <w:uiPriority w:val="99"/>
    <w:unhideWhenUsed/>
    <w:rsid w:val="009C71DC"/>
    <w:rPr>
      <w:color w:val="0563C1" w:themeColor="hyperlink"/>
      <w:u w:val="single"/>
    </w:rPr>
  </w:style>
  <w:style w:type="paragraph" w:customStyle="1" w:styleId="SectionBullet">
    <w:name w:val="Section Bullet"/>
    <w:basedOn w:val="BodyText"/>
    <w:uiPriority w:val="30"/>
    <w:rsid w:val="00AA2AA7"/>
    <w:pPr>
      <w:numPr>
        <w:ilvl w:val="4"/>
        <w:numId w:val="1"/>
      </w:numPr>
      <w:tabs>
        <w:tab w:val="num" w:pos="360"/>
      </w:tabs>
      <w:spacing w:after="0" w:line="320" w:lineRule="atLeast"/>
      <w:ind w:left="3600" w:hanging="360"/>
    </w:pPr>
    <w:rPr>
      <w:rFonts w:cs="Times New Roman"/>
      <w:color w:val="44546A" w:themeColor="text2"/>
      <w:szCs w:val="20"/>
      <w:lang w:val="en-GB"/>
    </w:rPr>
  </w:style>
  <w:style w:type="paragraph" w:customStyle="1" w:styleId="Bullets1">
    <w:name w:val="Bullets 1"/>
    <w:basedOn w:val="BodyText"/>
    <w:link w:val="Bullets1Char"/>
    <w:qFormat/>
    <w:rsid w:val="00AA2AA7"/>
    <w:pPr>
      <w:numPr>
        <w:numId w:val="1"/>
      </w:numPr>
      <w:spacing w:before="40" w:after="40" w:line="240" w:lineRule="auto"/>
    </w:pPr>
    <w:rPr>
      <w:rFonts w:ascii="Calibri" w:hAnsi="Calibri" w:cs="Times New Roman"/>
      <w:color w:val="44546A" w:themeColor="text2"/>
      <w:sz w:val="20"/>
      <w:szCs w:val="20"/>
    </w:rPr>
  </w:style>
  <w:style w:type="character" w:customStyle="1" w:styleId="Bullets1Char">
    <w:name w:val="Bullets 1 Char"/>
    <w:basedOn w:val="BodyTextChar"/>
    <w:link w:val="Bullets1"/>
    <w:rsid w:val="00AA2AA7"/>
    <w:rPr>
      <w:rFonts w:ascii="Calibri" w:hAnsi="Calibri" w:cs="Times New Roman"/>
      <w:color w:val="44546A" w:themeColor="text2"/>
      <w:sz w:val="20"/>
      <w:szCs w:val="20"/>
      <w:lang w:bidi="my-MM"/>
    </w:rPr>
  </w:style>
  <w:style w:type="paragraph" w:customStyle="1" w:styleId="Bullets2">
    <w:name w:val="Bullets 2"/>
    <w:basedOn w:val="Bullets1"/>
    <w:qFormat/>
    <w:rsid w:val="00AA2AA7"/>
    <w:pPr>
      <w:numPr>
        <w:ilvl w:val="1"/>
      </w:numPr>
      <w:tabs>
        <w:tab w:val="num" w:pos="360"/>
      </w:tabs>
      <w:ind w:left="1440" w:hanging="360"/>
    </w:pPr>
  </w:style>
  <w:style w:type="paragraph" w:customStyle="1" w:styleId="Bullets3">
    <w:name w:val="Bullets 3"/>
    <w:basedOn w:val="Bullets1"/>
    <w:qFormat/>
    <w:rsid w:val="00AA2AA7"/>
    <w:pPr>
      <w:numPr>
        <w:ilvl w:val="2"/>
      </w:numPr>
      <w:tabs>
        <w:tab w:val="num" w:pos="360"/>
      </w:tabs>
      <w:ind w:left="2160" w:hanging="360"/>
    </w:pPr>
  </w:style>
  <w:style w:type="paragraph" w:customStyle="1" w:styleId="TableBullets1">
    <w:name w:val="Table Bullets 1"/>
    <w:basedOn w:val="Normal"/>
    <w:uiPriority w:val="15"/>
    <w:qFormat/>
    <w:rsid w:val="00AA2AA7"/>
    <w:pPr>
      <w:numPr>
        <w:ilvl w:val="5"/>
        <w:numId w:val="1"/>
      </w:numPr>
      <w:spacing w:before="90" w:after="90" w:line="240" w:lineRule="auto"/>
      <w:ind w:right="113"/>
    </w:pPr>
    <w:rPr>
      <w:rFonts w:cs="Times New Roman"/>
      <w:color w:val="44546A" w:themeColor="text2"/>
      <w:sz w:val="20"/>
      <w:szCs w:val="20"/>
      <w:lang w:val="en-GB"/>
    </w:rPr>
  </w:style>
  <w:style w:type="paragraph" w:customStyle="1" w:styleId="TableBullets2">
    <w:name w:val="Table Bullets 2"/>
    <w:basedOn w:val="Normal"/>
    <w:uiPriority w:val="15"/>
    <w:qFormat/>
    <w:rsid w:val="00AA2AA7"/>
    <w:pPr>
      <w:numPr>
        <w:ilvl w:val="6"/>
        <w:numId w:val="1"/>
      </w:numPr>
      <w:spacing w:before="90" w:after="90" w:line="240" w:lineRule="auto"/>
      <w:ind w:right="113"/>
    </w:pPr>
    <w:rPr>
      <w:rFonts w:cs="Times New Roman"/>
      <w:color w:val="44546A" w:themeColor="text2"/>
      <w:sz w:val="20"/>
      <w:szCs w:val="20"/>
      <w:lang w:val="en-GB"/>
    </w:rPr>
  </w:style>
  <w:style w:type="table" w:styleId="TableGrid">
    <w:name w:val="Table Grid"/>
    <w:basedOn w:val="TableNormal"/>
    <w:uiPriority w:val="39"/>
    <w:rsid w:val="00AA2AA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AA2AA7"/>
    <w:pPr>
      <w:spacing w:after="0" w:line="240" w:lineRule="auto"/>
    </w:pPr>
    <w:rPr>
      <w:sz w:val="20"/>
      <w:szCs w:val="20"/>
    </w:rPr>
  </w:style>
  <w:style w:type="character" w:customStyle="1" w:styleId="FootnoteTextChar">
    <w:name w:val="Footnote Text Char"/>
    <w:basedOn w:val="DefaultParagraphFont"/>
    <w:link w:val="FootnoteText"/>
    <w:uiPriority w:val="99"/>
    <w:rsid w:val="00AA2AA7"/>
    <w:rPr>
      <w:sz w:val="20"/>
      <w:szCs w:val="20"/>
    </w:rPr>
  </w:style>
  <w:style w:type="character" w:styleId="FootnoteReference">
    <w:name w:val="footnote reference"/>
    <w:basedOn w:val="DefaultParagraphFont"/>
    <w:uiPriority w:val="99"/>
    <w:unhideWhenUsed/>
    <w:rsid w:val="00AA2AA7"/>
    <w:rPr>
      <w:vertAlign w:val="superscript"/>
    </w:rPr>
  </w:style>
  <w:style w:type="paragraph" w:styleId="BodyText">
    <w:name w:val="Body Text"/>
    <w:basedOn w:val="Normal"/>
    <w:link w:val="BodyTextChar"/>
    <w:uiPriority w:val="99"/>
    <w:semiHidden/>
    <w:unhideWhenUsed/>
    <w:rsid w:val="00AA2AA7"/>
    <w:pPr>
      <w:spacing w:after="120"/>
    </w:pPr>
  </w:style>
  <w:style w:type="character" w:customStyle="1" w:styleId="BodyTextChar">
    <w:name w:val="Body Text Char"/>
    <w:basedOn w:val="DefaultParagraphFont"/>
    <w:link w:val="BodyText"/>
    <w:uiPriority w:val="99"/>
    <w:semiHidden/>
    <w:rsid w:val="00AA2AA7"/>
  </w:style>
  <w:style w:type="paragraph" w:customStyle="1" w:styleId="Default">
    <w:name w:val="Default"/>
    <w:rsid w:val="00B74A0B"/>
    <w:pPr>
      <w:autoSpaceDE w:val="0"/>
      <w:autoSpaceDN w:val="0"/>
      <w:adjustRightInd w:val="0"/>
      <w:spacing w:after="0" w:line="240" w:lineRule="auto"/>
    </w:pPr>
    <w:rPr>
      <w:rFonts w:ascii="Calibri" w:eastAsia="Times New Roman" w:hAnsi="Calibri" w:cs="Calibri"/>
      <w:color w:val="000000"/>
      <w:sz w:val="24"/>
      <w:szCs w:val="24"/>
    </w:rPr>
  </w:style>
  <w:style w:type="paragraph" w:customStyle="1" w:styleId="paragraph">
    <w:name w:val="paragraph"/>
    <w:basedOn w:val="Normal"/>
    <w:rsid w:val="00B74A0B"/>
    <w:pPr>
      <w:spacing w:before="100" w:beforeAutospacing="1" w:after="100" w:afterAutospacing="1" w:line="240" w:lineRule="auto"/>
    </w:pPr>
    <w:rPr>
      <w:rFonts w:ascii="Times New Roman" w:eastAsia="Times New Roman" w:hAnsi="Times New Roman" w:cs="Times New Roman"/>
      <w:szCs w:val="24"/>
      <w:lang w:val="en-GB" w:eastAsia="en-GB" w:bidi="ar-SA"/>
    </w:rPr>
  </w:style>
  <w:style w:type="character" w:customStyle="1" w:styleId="normaltextrun">
    <w:name w:val="normaltextrun"/>
    <w:basedOn w:val="DefaultParagraphFont"/>
    <w:rsid w:val="00B74A0B"/>
  </w:style>
  <w:style w:type="character" w:customStyle="1" w:styleId="eop">
    <w:name w:val="eop"/>
    <w:basedOn w:val="DefaultParagraphFont"/>
    <w:rsid w:val="00B74A0B"/>
  </w:style>
  <w:style w:type="character" w:styleId="UnresolvedMention">
    <w:name w:val="Unresolved Mention"/>
    <w:basedOn w:val="DefaultParagraphFont"/>
    <w:uiPriority w:val="99"/>
    <w:semiHidden/>
    <w:unhideWhenUsed/>
    <w:rsid w:val="00EA75AB"/>
    <w:rPr>
      <w:color w:val="605E5C"/>
      <w:shd w:val="clear" w:color="auto" w:fill="E1DFDD"/>
    </w:rPr>
  </w:style>
  <w:style w:type="character" w:styleId="FollowedHyperlink">
    <w:name w:val="FollowedHyperlink"/>
    <w:basedOn w:val="DefaultParagraphFont"/>
    <w:uiPriority w:val="99"/>
    <w:semiHidden/>
    <w:unhideWhenUsed/>
    <w:rsid w:val="00EA75AB"/>
    <w:rPr>
      <w:color w:val="954F72" w:themeColor="followedHyperlink"/>
      <w:u w:val="single"/>
    </w:rPr>
  </w:style>
  <w:style w:type="character" w:customStyle="1" w:styleId="Heading3Char">
    <w:name w:val="Heading 3 Char"/>
    <w:basedOn w:val="DefaultParagraphFont"/>
    <w:link w:val="Heading3"/>
    <w:uiPriority w:val="9"/>
    <w:semiHidden/>
    <w:rsid w:val="009D23B3"/>
    <w:rPr>
      <w:rFonts w:asciiTheme="majorHAnsi" w:eastAsiaTheme="majorEastAsia" w:hAnsiTheme="majorHAnsi" w:cstheme="majorBidi"/>
      <w:color w:val="1F3763" w:themeColor="accent1" w:themeShade="7F"/>
      <w:sz w:val="24"/>
      <w:szCs w:val="24"/>
      <w:lang w:bidi="my-MM"/>
    </w:rPr>
  </w:style>
  <w:style w:type="character" w:customStyle="1" w:styleId="Heading4Char">
    <w:name w:val="Heading 4 Char"/>
    <w:basedOn w:val="DefaultParagraphFont"/>
    <w:link w:val="Heading4"/>
    <w:uiPriority w:val="9"/>
    <w:semiHidden/>
    <w:rsid w:val="00012ED1"/>
    <w:rPr>
      <w:rFonts w:asciiTheme="majorHAnsi" w:eastAsiaTheme="majorEastAsia" w:hAnsiTheme="majorHAnsi" w:cstheme="majorBidi"/>
      <w:i/>
      <w:iCs/>
      <w:color w:val="2F5496" w:themeColor="accent1" w:themeShade="BF"/>
      <w:sz w:val="24"/>
      <w:lang w:bidi="my-MM"/>
    </w:rPr>
  </w:style>
  <w:style w:type="character" w:customStyle="1" w:styleId="Heading5Char">
    <w:name w:val="Heading 5 Char"/>
    <w:basedOn w:val="DefaultParagraphFont"/>
    <w:link w:val="Heading5"/>
    <w:uiPriority w:val="9"/>
    <w:semiHidden/>
    <w:rsid w:val="00AA4354"/>
    <w:rPr>
      <w:rFonts w:asciiTheme="majorHAnsi" w:eastAsiaTheme="majorEastAsia" w:hAnsiTheme="majorHAnsi" w:cstheme="majorBidi"/>
      <w:color w:val="2F5496" w:themeColor="accent1" w:themeShade="BF"/>
      <w:sz w:val="24"/>
      <w:lang w:bidi="my-MM"/>
    </w:rPr>
  </w:style>
  <w:style w:type="character" w:styleId="Strong">
    <w:name w:val="Strong"/>
    <w:basedOn w:val="DefaultParagraphFont"/>
    <w:uiPriority w:val="22"/>
    <w:qFormat/>
    <w:rsid w:val="00247464"/>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6219391">
      <w:bodyDiv w:val="1"/>
      <w:marLeft w:val="0"/>
      <w:marRight w:val="0"/>
      <w:marTop w:val="0"/>
      <w:marBottom w:val="0"/>
      <w:divBdr>
        <w:top w:val="none" w:sz="0" w:space="0" w:color="auto"/>
        <w:left w:val="none" w:sz="0" w:space="0" w:color="auto"/>
        <w:bottom w:val="none" w:sz="0" w:space="0" w:color="auto"/>
        <w:right w:val="none" w:sz="0" w:space="0" w:color="auto"/>
      </w:divBdr>
    </w:div>
    <w:div w:id="150487320">
      <w:bodyDiv w:val="1"/>
      <w:marLeft w:val="0"/>
      <w:marRight w:val="0"/>
      <w:marTop w:val="0"/>
      <w:marBottom w:val="0"/>
      <w:divBdr>
        <w:top w:val="none" w:sz="0" w:space="0" w:color="auto"/>
        <w:left w:val="none" w:sz="0" w:space="0" w:color="auto"/>
        <w:bottom w:val="none" w:sz="0" w:space="0" w:color="auto"/>
        <w:right w:val="none" w:sz="0" w:space="0" w:color="auto"/>
      </w:divBdr>
    </w:div>
    <w:div w:id="299531191">
      <w:bodyDiv w:val="1"/>
      <w:marLeft w:val="0"/>
      <w:marRight w:val="0"/>
      <w:marTop w:val="0"/>
      <w:marBottom w:val="0"/>
      <w:divBdr>
        <w:top w:val="none" w:sz="0" w:space="0" w:color="auto"/>
        <w:left w:val="none" w:sz="0" w:space="0" w:color="auto"/>
        <w:bottom w:val="none" w:sz="0" w:space="0" w:color="auto"/>
        <w:right w:val="none" w:sz="0" w:space="0" w:color="auto"/>
      </w:divBdr>
    </w:div>
    <w:div w:id="374306522">
      <w:bodyDiv w:val="1"/>
      <w:marLeft w:val="0"/>
      <w:marRight w:val="0"/>
      <w:marTop w:val="0"/>
      <w:marBottom w:val="0"/>
      <w:divBdr>
        <w:top w:val="none" w:sz="0" w:space="0" w:color="auto"/>
        <w:left w:val="none" w:sz="0" w:space="0" w:color="auto"/>
        <w:bottom w:val="none" w:sz="0" w:space="0" w:color="auto"/>
        <w:right w:val="none" w:sz="0" w:space="0" w:color="auto"/>
      </w:divBdr>
    </w:div>
    <w:div w:id="374888993">
      <w:bodyDiv w:val="1"/>
      <w:marLeft w:val="0"/>
      <w:marRight w:val="0"/>
      <w:marTop w:val="0"/>
      <w:marBottom w:val="0"/>
      <w:divBdr>
        <w:top w:val="none" w:sz="0" w:space="0" w:color="auto"/>
        <w:left w:val="none" w:sz="0" w:space="0" w:color="auto"/>
        <w:bottom w:val="none" w:sz="0" w:space="0" w:color="auto"/>
        <w:right w:val="none" w:sz="0" w:space="0" w:color="auto"/>
      </w:divBdr>
    </w:div>
    <w:div w:id="384717199">
      <w:bodyDiv w:val="1"/>
      <w:marLeft w:val="0"/>
      <w:marRight w:val="0"/>
      <w:marTop w:val="0"/>
      <w:marBottom w:val="0"/>
      <w:divBdr>
        <w:top w:val="none" w:sz="0" w:space="0" w:color="auto"/>
        <w:left w:val="none" w:sz="0" w:space="0" w:color="auto"/>
        <w:bottom w:val="none" w:sz="0" w:space="0" w:color="auto"/>
        <w:right w:val="none" w:sz="0" w:space="0" w:color="auto"/>
      </w:divBdr>
    </w:div>
    <w:div w:id="405109054">
      <w:bodyDiv w:val="1"/>
      <w:marLeft w:val="0"/>
      <w:marRight w:val="0"/>
      <w:marTop w:val="0"/>
      <w:marBottom w:val="0"/>
      <w:divBdr>
        <w:top w:val="none" w:sz="0" w:space="0" w:color="auto"/>
        <w:left w:val="none" w:sz="0" w:space="0" w:color="auto"/>
        <w:bottom w:val="none" w:sz="0" w:space="0" w:color="auto"/>
        <w:right w:val="none" w:sz="0" w:space="0" w:color="auto"/>
      </w:divBdr>
    </w:div>
    <w:div w:id="429744286">
      <w:bodyDiv w:val="1"/>
      <w:marLeft w:val="0"/>
      <w:marRight w:val="0"/>
      <w:marTop w:val="0"/>
      <w:marBottom w:val="0"/>
      <w:divBdr>
        <w:top w:val="none" w:sz="0" w:space="0" w:color="auto"/>
        <w:left w:val="none" w:sz="0" w:space="0" w:color="auto"/>
        <w:bottom w:val="none" w:sz="0" w:space="0" w:color="auto"/>
        <w:right w:val="none" w:sz="0" w:space="0" w:color="auto"/>
      </w:divBdr>
      <w:divsChild>
        <w:div w:id="1756629160">
          <w:marLeft w:val="0"/>
          <w:marRight w:val="0"/>
          <w:marTop w:val="0"/>
          <w:marBottom w:val="0"/>
          <w:divBdr>
            <w:top w:val="none" w:sz="0" w:space="0" w:color="auto"/>
            <w:left w:val="none" w:sz="0" w:space="0" w:color="auto"/>
            <w:bottom w:val="none" w:sz="0" w:space="0" w:color="auto"/>
            <w:right w:val="none" w:sz="0" w:space="0" w:color="auto"/>
          </w:divBdr>
          <w:divsChild>
            <w:div w:id="2135362784">
              <w:marLeft w:val="0"/>
              <w:marRight w:val="0"/>
              <w:marTop w:val="0"/>
              <w:marBottom w:val="0"/>
              <w:divBdr>
                <w:top w:val="none" w:sz="0" w:space="0" w:color="auto"/>
                <w:left w:val="none" w:sz="0" w:space="0" w:color="auto"/>
                <w:bottom w:val="none" w:sz="0" w:space="0" w:color="auto"/>
                <w:right w:val="none" w:sz="0" w:space="0" w:color="auto"/>
              </w:divBdr>
              <w:divsChild>
                <w:div w:id="722871288">
                  <w:marLeft w:val="0"/>
                  <w:marRight w:val="0"/>
                  <w:marTop w:val="0"/>
                  <w:marBottom w:val="0"/>
                  <w:divBdr>
                    <w:top w:val="none" w:sz="0" w:space="0" w:color="auto"/>
                    <w:left w:val="none" w:sz="0" w:space="0" w:color="auto"/>
                    <w:bottom w:val="none" w:sz="0" w:space="0" w:color="auto"/>
                    <w:right w:val="none" w:sz="0" w:space="0" w:color="auto"/>
                  </w:divBdr>
                </w:div>
              </w:divsChild>
            </w:div>
            <w:div w:id="1142580612">
              <w:marLeft w:val="0"/>
              <w:marRight w:val="0"/>
              <w:marTop w:val="0"/>
              <w:marBottom w:val="0"/>
              <w:divBdr>
                <w:top w:val="none" w:sz="0" w:space="0" w:color="auto"/>
                <w:left w:val="none" w:sz="0" w:space="0" w:color="auto"/>
                <w:bottom w:val="none" w:sz="0" w:space="0" w:color="auto"/>
                <w:right w:val="none" w:sz="0" w:space="0" w:color="auto"/>
              </w:divBdr>
              <w:divsChild>
                <w:div w:id="2001537290">
                  <w:marLeft w:val="0"/>
                  <w:marRight w:val="0"/>
                  <w:marTop w:val="0"/>
                  <w:marBottom w:val="0"/>
                  <w:divBdr>
                    <w:top w:val="none" w:sz="0" w:space="0" w:color="auto"/>
                    <w:left w:val="none" w:sz="0" w:space="0" w:color="auto"/>
                    <w:bottom w:val="none" w:sz="0" w:space="0" w:color="auto"/>
                    <w:right w:val="none" w:sz="0" w:space="0" w:color="auto"/>
                  </w:divBdr>
                </w:div>
              </w:divsChild>
            </w:div>
            <w:div w:id="1218318419">
              <w:marLeft w:val="0"/>
              <w:marRight w:val="0"/>
              <w:marTop w:val="0"/>
              <w:marBottom w:val="0"/>
              <w:divBdr>
                <w:top w:val="none" w:sz="0" w:space="0" w:color="auto"/>
                <w:left w:val="none" w:sz="0" w:space="0" w:color="auto"/>
                <w:bottom w:val="none" w:sz="0" w:space="0" w:color="auto"/>
                <w:right w:val="none" w:sz="0" w:space="0" w:color="auto"/>
              </w:divBdr>
              <w:divsChild>
                <w:div w:id="438765954">
                  <w:marLeft w:val="0"/>
                  <w:marRight w:val="0"/>
                  <w:marTop w:val="0"/>
                  <w:marBottom w:val="0"/>
                  <w:divBdr>
                    <w:top w:val="none" w:sz="0" w:space="0" w:color="auto"/>
                    <w:left w:val="none" w:sz="0" w:space="0" w:color="auto"/>
                    <w:bottom w:val="none" w:sz="0" w:space="0" w:color="auto"/>
                    <w:right w:val="none" w:sz="0" w:space="0" w:color="auto"/>
                  </w:divBdr>
                </w:div>
              </w:divsChild>
            </w:div>
            <w:div w:id="1772508613">
              <w:marLeft w:val="0"/>
              <w:marRight w:val="0"/>
              <w:marTop w:val="0"/>
              <w:marBottom w:val="0"/>
              <w:divBdr>
                <w:top w:val="none" w:sz="0" w:space="0" w:color="auto"/>
                <w:left w:val="none" w:sz="0" w:space="0" w:color="auto"/>
                <w:bottom w:val="none" w:sz="0" w:space="0" w:color="auto"/>
                <w:right w:val="none" w:sz="0" w:space="0" w:color="auto"/>
              </w:divBdr>
              <w:divsChild>
                <w:div w:id="1052852918">
                  <w:marLeft w:val="0"/>
                  <w:marRight w:val="0"/>
                  <w:marTop w:val="0"/>
                  <w:marBottom w:val="0"/>
                  <w:divBdr>
                    <w:top w:val="none" w:sz="0" w:space="0" w:color="auto"/>
                    <w:left w:val="none" w:sz="0" w:space="0" w:color="auto"/>
                    <w:bottom w:val="none" w:sz="0" w:space="0" w:color="auto"/>
                    <w:right w:val="none" w:sz="0" w:space="0" w:color="auto"/>
                  </w:divBdr>
                </w:div>
              </w:divsChild>
            </w:div>
            <w:div w:id="551306875">
              <w:marLeft w:val="0"/>
              <w:marRight w:val="0"/>
              <w:marTop w:val="0"/>
              <w:marBottom w:val="0"/>
              <w:divBdr>
                <w:top w:val="none" w:sz="0" w:space="0" w:color="auto"/>
                <w:left w:val="none" w:sz="0" w:space="0" w:color="auto"/>
                <w:bottom w:val="none" w:sz="0" w:space="0" w:color="auto"/>
                <w:right w:val="none" w:sz="0" w:space="0" w:color="auto"/>
              </w:divBdr>
              <w:divsChild>
                <w:div w:id="313532472">
                  <w:marLeft w:val="0"/>
                  <w:marRight w:val="0"/>
                  <w:marTop w:val="0"/>
                  <w:marBottom w:val="0"/>
                  <w:divBdr>
                    <w:top w:val="none" w:sz="0" w:space="0" w:color="auto"/>
                    <w:left w:val="none" w:sz="0" w:space="0" w:color="auto"/>
                    <w:bottom w:val="none" w:sz="0" w:space="0" w:color="auto"/>
                    <w:right w:val="none" w:sz="0" w:space="0" w:color="auto"/>
                  </w:divBdr>
                </w:div>
              </w:divsChild>
            </w:div>
            <w:div w:id="1087313142">
              <w:marLeft w:val="0"/>
              <w:marRight w:val="0"/>
              <w:marTop w:val="0"/>
              <w:marBottom w:val="0"/>
              <w:divBdr>
                <w:top w:val="none" w:sz="0" w:space="0" w:color="auto"/>
                <w:left w:val="none" w:sz="0" w:space="0" w:color="auto"/>
                <w:bottom w:val="none" w:sz="0" w:space="0" w:color="auto"/>
                <w:right w:val="none" w:sz="0" w:space="0" w:color="auto"/>
              </w:divBdr>
              <w:divsChild>
                <w:div w:id="174659328">
                  <w:marLeft w:val="0"/>
                  <w:marRight w:val="0"/>
                  <w:marTop w:val="0"/>
                  <w:marBottom w:val="0"/>
                  <w:divBdr>
                    <w:top w:val="none" w:sz="0" w:space="0" w:color="auto"/>
                    <w:left w:val="none" w:sz="0" w:space="0" w:color="auto"/>
                    <w:bottom w:val="none" w:sz="0" w:space="0" w:color="auto"/>
                    <w:right w:val="none" w:sz="0" w:space="0" w:color="auto"/>
                  </w:divBdr>
                </w:div>
                <w:div w:id="2005162629">
                  <w:marLeft w:val="0"/>
                  <w:marRight w:val="0"/>
                  <w:marTop w:val="0"/>
                  <w:marBottom w:val="0"/>
                  <w:divBdr>
                    <w:top w:val="none" w:sz="0" w:space="0" w:color="auto"/>
                    <w:left w:val="none" w:sz="0" w:space="0" w:color="auto"/>
                    <w:bottom w:val="none" w:sz="0" w:space="0" w:color="auto"/>
                    <w:right w:val="none" w:sz="0" w:space="0" w:color="auto"/>
                  </w:divBdr>
                </w:div>
              </w:divsChild>
            </w:div>
            <w:div w:id="411002147">
              <w:marLeft w:val="0"/>
              <w:marRight w:val="0"/>
              <w:marTop w:val="0"/>
              <w:marBottom w:val="0"/>
              <w:divBdr>
                <w:top w:val="none" w:sz="0" w:space="0" w:color="auto"/>
                <w:left w:val="none" w:sz="0" w:space="0" w:color="auto"/>
                <w:bottom w:val="none" w:sz="0" w:space="0" w:color="auto"/>
                <w:right w:val="none" w:sz="0" w:space="0" w:color="auto"/>
              </w:divBdr>
              <w:divsChild>
                <w:div w:id="968510840">
                  <w:marLeft w:val="0"/>
                  <w:marRight w:val="0"/>
                  <w:marTop w:val="0"/>
                  <w:marBottom w:val="0"/>
                  <w:divBdr>
                    <w:top w:val="none" w:sz="0" w:space="0" w:color="auto"/>
                    <w:left w:val="none" w:sz="0" w:space="0" w:color="auto"/>
                    <w:bottom w:val="none" w:sz="0" w:space="0" w:color="auto"/>
                    <w:right w:val="none" w:sz="0" w:space="0" w:color="auto"/>
                  </w:divBdr>
                </w:div>
              </w:divsChild>
            </w:div>
            <w:div w:id="2002805539">
              <w:marLeft w:val="0"/>
              <w:marRight w:val="0"/>
              <w:marTop w:val="0"/>
              <w:marBottom w:val="0"/>
              <w:divBdr>
                <w:top w:val="none" w:sz="0" w:space="0" w:color="auto"/>
                <w:left w:val="none" w:sz="0" w:space="0" w:color="auto"/>
                <w:bottom w:val="none" w:sz="0" w:space="0" w:color="auto"/>
                <w:right w:val="none" w:sz="0" w:space="0" w:color="auto"/>
              </w:divBdr>
              <w:divsChild>
                <w:div w:id="540899479">
                  <w:marLeft w:val="0"/>
                  <w:marRight w:val="0"/>
                  <w:marTop w:val="0"/>
                  <w:marBottom w:val="0"/>
                  <w:divBdr>
                    <w:top w:val="none" w:sz="0" w:space="0" w:color="auto"/>
                    <w:left w:val="none" w:sz="0" w:space="0" w:color="auto"/>
                    <w:bottom w:val="none" w:sz="0" w:space="0" w:color="auto"/>
                    <w:right w:val="none" w:sz="0" w:space="0" w:color="auto"/>
                  </w:divBdr>
                </w:div>
              </w:divsChild>
            </w:div>
            <w:div w:id="1196313642">
              <w:marLeft w:val="0"/>
              <w:marRight w:val="0"/>
              <w:marTop w:val="0"/>
              <w:marBottom w:val="0"/>
              <w:divBdr>
                <w:top w:val="none" w:sz="0" w:space="0" w:color="auto"/>
                <w:left w:val="none" w:sz="0" w:space="0" w:color="auto"/>
                <w:bottom w:val="none" w:sz="0" w:space="0" w:color="auto"/>
                <w:right w:val="none" w:sz="0" w:space="0" w:color="auto"/>
              </w:divBdr>
              <w:divsChild>
                <w:div w:id="1790388676">
                  <w:marLeft w:val="0"/>
                  <w:marRight w:val="0"/>
                  <w:marTop w:val="0"/>
                  <w:marBottom w:val="0"/>
                  <w:divBdr>
                    <w:top w:val="none" w:sz="0" w:space="0" w:color="auto"/>
                    <w:left w:val="none" w:sz="0" w:space="0" w:color="auto"/>
                    <w:bottom w:val="none" w:sz="0" w:space="0" w:color="auto"/>
                    <w:right w:val="none" w:sz="0" w:space="0" w:color="auto"/>
                  </w:divBdr>
                </w:div>
              </w:divsChild>
            </w:div>
            <w:div w:id="266355249">
              <w:marLeft w:val="0"/>
              <w:marRight w:val="0"/>
              <w:marTop w:val="0"/>
              <w:marBottom w:val="0"/>
              <w:divBdr>
                <w:top w:val="none" w:sz="0" w:space="0" w:color="auto"/>
                <w:left w:val="none" w:sz="0" w:space="0" w:color="auto"/>
                <w:bottom w:val="none" w:sz="0" w:space="0" w:color="auto"/>
                <w:right w:val="none" w:sz="0" w:space="0" w:color="auto"/>
              </w:divBdr>
              <w:divsChild>
                <w:div w:id="52043315">
                  <w:marLeft w:val="0"/>
                  <w:marRight w:val="0"/>
                  <w:marTop w:val="0"/>
                  <w:marBottom w:val="0"/>
                  <w:divBdr>
                    <w:top w:val="none" w:sz="0" w:space="0" w:color="auto"/>
                    <w:left w:val="none" w:sz="0" w:space="0" w:color="auto"/>
                    <w:bottom w:val="none" w:sz="0" w:space="0" w:color="auto"/>
                    <w:right w:val="none" w:sz="0" w:space="0" w:color="auto"/>
                  </w:divBdr>
                </w:div>
              </w:divsChild>
            </w:div>
            <w:div w:id="2082288043">
              <w:marLeft w:val="0"/>
              <w:marRight w:val="0"/>
              <w:marTop w:val="0"/>
              <w:marBottom w:val="0"/>
              <w:divBdr>
                <w:top w:val="none" w:sz="0" w:space="0" w:color="auto"/>
                <w:left w:val="none" w:sz="0" w:space="0" w:color="auto"/>
                <w:bottom w:val="none" w:sz="0" w:space="0" w:color="auto"/>
                <w:right w:val="none" w:sz="0" w:space="0" w:color="auto"/>
              </w:divBdr>
              <w:divsChild>
                <w:div w:id="1838113812">
                  <w:marLeft w:val="0"/>
                  <w:marRight w:val="0"/>
                  <w:marTop w:val="0"/>
                  <w:marBottom w:val="0"/>
                  <w:divBdr>
                    <w:top w:val="none" w:sz="0" w:space="0" w:color="auto"/>
                    <w:left w:val="none" w:sz="0" w:space="0" w:color="auto"/>
                    <w:bottom w:val="none" w:sz="0" w:space="0" w:color="auto"/>
                    <w:right w:val="none" w:sz="0" w:space="0" w:color="auto"/>
                  </w:divBdr>
                </w:div>
              </w:divsChild>
            </w:div>
            <w:div w:id="247933912">
              <w:marLeft w:val="0"/>
              <w:marRight w:val="0"/>
              <w:marTop w:val="0"/>
              <w:marBottom w:val="0"/>
              <w:divBdr>
                <w:top w:val="none" w:sz="0" w:space="0" w:color="auto"/>
                <w:left w:val="none" w:sz="0" w:space="0" w:color="auto"/>
                <w:bottom w:val="none" w:sz="0" w:space="0" w:color="auto"/>
                <w:right w:val="none" w:sz="0" w:space="0" w:color="auto"/>
              </w:divBdr>
              <w:divsChild>
                <w:div w:id="69037738">
                  <w:marLeft w:val="0"/>
                  <w:marRight w:val="0"/>
                  <w:marTop w:val="0"/>
                  <w:marBottom w:val="0"/>
                  <w:divBdr>
                    <w:top w:val="none" w:sz="0" w:space="0" w:color="auto"/>
                    <w:left w:val="none" w:sz="0" w:space="0" w:color="auto"/>
                    <w:bottom w:val="none" w:sz="0" w:space="0" w:color="auto"/>
                    <w:right w:val="none" w:sz="0" w:space="0" w:color="auto"/>
                  </w:divBdr>
                </w:div>
              </w:divsChild>
            </w:div>
            <w:div w:id="827331371">
              <w:marLeft w:val="0"/>
              <w:marRight w:val="0"/>
              <w:marTop w:val="0"/>
              <w:marBottom w:val="0"/>
              <w:divBdr>
                <w:top w:val="none" w:sz="0" w:space="0" w:color="auto"/>
                <w:left w:val="none" w:sz="0" w:space="0" w:color="auto"/>
                <w:bottom w:val="none" w:sz="0" w:space="0" w:color="auto"/>
                <w:right w:val="none" w:sz="0" w:space="0" w:color="auto"/>
              </w:divBdr>
              <w:divsChild>
                <w:div w:id="44449300">
                  <w:marLeft w:val="0"/>
                  <w:marRight w:val="0"/>
                  <w:marTop w:val="0"/>
                  <w:marBottom w:val="0"/>
                  <w:divBdr>
                    <w:top w:val="none" w:sz="0" w:space="0" w:color="auto"/>
                    <w:left w:val="none" w:sz="0" w:space="0" w:color="auto"/>
                    <w:bottom w:val="none" w:sz="0" w:space="0" w:color="auto"/>
                    <w:right w:val="none" w:sz="0" w:space="0" w:color="auto"/>
                  </w:divBdr>
                </w:div>
              </w:divsChild>
            </w:div>
            <w:div w:id="903758917">
              <w:marLeft w:val="0"/>
              <w:marRight w:val="0"/>
              <w:marTop w:val="0"/>
              <w:marBottom w:val="0"/>
              <w:divBdr>
                <w:top w:val="none" w:sz="0" w:space="0" w:color="auto"/>
                <w:left w:val="none" w:sz="0" w:space="0" w:color="auto"/>
                <w:bottom w:val="none" w:sz="0" w:space="0" w:color="auto"/>
                <w:right w:val="none" w:sz="0" w:space="0" w:color="auto"/>
              </w:divBdr>
              <w:divsChild>
                <w:div w:id="1908489715">
                  <w:marLeft w:val="0"/>
                  <w:marRight w:val="0"/>
                  <w:marTop w:val="0"/>
                  <w:marBottom w:val="0"/>
                  <w:divBdr>
                    <w:top w:val="none" w:sz="0" w:space="0" w:color="auto"/>
                    <w:left w:val="none" w:sz="0" w:space="0" w:color="auto"/>
                    <w:bottom w:val="none" w:sz="0" w:space="0" w:color="auto"/>
                    <w:right w:val="none" w:sz="0" w:space="0" w:color="auto"/>
                  </w:divBdr>
                </w:div>
              </w:divsChild>
            </w:div>
            <w:div w:id="1546523968">
              <w:marLeft w:val="0"/>
              <w:marRight w:val="0"/>
              <w:marTop w:val="0"/>
              <w:marBottom w:val="0"/>
              <w:divBdr>
                <w:top w:val="none" w:sz="0" w:space="0" w:color="auto"/>
                <w:left w:val="none" w:sz="0" w:space="0" w:color="auto"/>
                <w:bottom w:val="none" w:sz="0" w:space="0" w:color="auto"/>
                <w:right w:val="none" w:sz="0" w:space="0" w:color="auto"/>
              </w:divBdr>
              <w:divsChild>
                <w:div w:id="8592464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5415472">
      <w:bodyDiv w:val="1"/>
      <w:marLeft w:val="0"/>
      <w:marRight w:val="0"/>
      <w:marTop w:val="0"/>
      <w:marBottom w:val="0"/>
      <w:divBdr>
        <w:top w:val="none" w:sz="0" w:space="0" w:color="auto"/>
        <w:left w:val="none" w:sz="0" w:space="0" w:color="auto"/>
        <w:bottom w:val="none" w:sz="0" w:space="0" w:color="auto"/>
        <w:right w:val="none" w:sz="0" w:space="0" w:color="auto"/>
      </w:divBdr>
    </w:div>
    <w:div w:id="480393420">
      <w:bodyDiv w:val="1"/>
      <w:marLeft w:val="0"/>
      <w:marRight w:val="0"/>
      <w:marTop w:val="0"/>
      <w:marBottom w:val="0"/>
      <w:divBdr>
        <w:top w:val="none" w:sz="0" w:space="0" w:color="auto"/>
        <w:left w:val="none" w:sz="0" w:space="0" w:color="auto"/>
        <w:bottom w:val="none" w:sz="0" w:space="0" w:color="auto"/>
        <w:right w:val="none" w:sz="0" w:space="0" w:color="auto"/>
      </w:divBdr>
    </w:div>
    <w:div w:id="484010135">
      <w:bodyDiv w:val="1"/>
      <w:marLeft w:val="0"/>
      <w:marRight w:val="0"/>
      <w:marTop w:val="0"/>
      <w:marBottom w:val="0"/>
      <w:divBdr>
        <w:top w:val="none" w:sz="0" w:space="0" w:color="auto"/>
        <w:left w:val="none" w:sz="0" w:space="0" w:color="auto"/>
        <w:bottom w:val="none" w:sz="0" w:space="0" w:color="auto"/>
        <w:right w:val="none" w:sz="0" w:space="0" w:color="auto"/>
      </w:divBdr>
    </w:div>
    <w:div w:id="489640860">
      <w:bodyDiv w:val="1"/>
      <w:marLeft w:val="0"/>
      <w:marRight w:val="0"/>
      <w:marTop w:val="0"/>
      <w:marBottom w:val="0"/>
      <w:divBdr>
        <w:top w:val="none" w:sz="0" w:space="0" w:color="auto"/>
        <w:left w:val="none" w:sz="0" w:space="0" w:color="auto"/>
        <w:bottom w:val="none" w:sz="0" w:space="0" w:color="auto"/>
        <w:right w:val="none" w:sz="0" w:space="0" w:color="auto"/>
      </w:divBdr>
    </w:div>
    <w:div w:id="499808912">
      <w:bodyDiv w:val="1"/>
      <w:marLeft w:val="0"/>
      <w:marRight w:val="0"/>
      <w:marTop w:val="0"/>
      <w:marBottom w:val="0"/>
      <w:divBdr>
        <w:top w:val="none" w:sz="0" w:space="0" w:color="auto"/>
        <w:left w:val="none" w:sz="0" w:space="0" w:color="auto"/>
        <w:bottom w:val="none" w:sz="0" w:space="0" w:color="auto"/>
        <w:right w:val="none" w:sz="0" w:space="0" w:color="auto"/>
      </w:divBdr>
    </w:div>
    <w:div w:id="523205908">
      <w:bodyDiv w:val="1"/>
      <w:marLeft w:val="0"/>
      <w:marRight w:val="0"/>
      <w:marTop w:val="0"/>
      <w:marBottom w:val="0"/>
      <w:divBdr>
        <w:top w:val="none" w:sz="0" w:space="0" w:color="auto"/>
        <w:left w:val="none" w:sz="0" w:space="0" w:color="auto"/>
        <w:bottom w:val="none" w:sz="0" w:space="0" w:color="auto"/>
        <w:right w:val="none" w:sz="0" w:space="0" w:color="auto"/>
      </w:divBdr>
    </w:div>
    <w:div w:id="568079959">
      <w:bodyDiv w:val="1"/>
      <w:marLeft w:val="0"/>
      <w:marRight w:val="0"/>
      <w:marTop w:val="0"/>
      <w:marBottom w:val="0"/>
      <w:divBdr>
        <w:top w:val="none" w:sz="0" w:space="0" w:color="auto"/>
        <w:left w:val="none" w:sz="0" w:space="0" w:color="auto"/>
        <w:bottom w:val="none" w:sz="0" w:space="0" w:color="auto"/>
        <w:right w:val="none" w:sz="0" w:space="0" w:color="auto"/>
      </w:divBdr>
    </w:div>
    <w:div w:id="642123617">
      <w:bodyDiv w:val="1"/>
      <w:marLeft w:val="0"/>
      <w:marRight w:val="0"/>
      <w:marTop w:val="0"/>
      <w:marBottom w:val="0"/>
      <w:divBdr>
        <w:top w:val="none" w:sz="0" w:space="0" w:color="auto"/>
        <w:left w:val="none" w:sz="0" w:space="0" w:color="auto"/>
        <w:bottom w:val="none" w:sz="0" w:space="0" w:color="auto"/>
        <w:right w:val="none" w:sz="0" w:space="0" w:color="auto"/>
      </w:divBdr>
    </w:div>
    <w:div w:id="643509233">
      <w:bodyDiv w:val="1"/>
      <w:marLeft w:val="0"/>
      <w:marRight w:val="0"/>
      <w:marTop w:val="0"/>
      <w:marBottom w:val="0"/>
      <w:divBdr>
        <w:top w:val="none" w:sz="0" w:space="0" w:color="auto"/>
        <w:left w:val="none" w:sz="0" w:space="0" w:color="auto"/>
        <w:bottom w:val="none" w:sz="0" w:space="0" w:color="auto"/>
        <w:right w:val="none" w:sz="0" w:space="0" w:color="auto"/>
      </w:divBdr>
    </w:div>
    <w:div w:id="666786963">
      <w:bodyDiv w:val="1"/>
      <w:marLeft w:val="0"/>
      <w:marRight w:val="0"/>
      <w:marTop w:val="0"/>
      <w:marBottom w:val="0"/>
      <w:divBdr>
        <w:top w:val="none" w:sz="0" w:space="0" w:color="auto"/>
        <w:left w:val="none" w:sz="0" w:space="0" w:color="auto"/>
        <w:bottom w:val="none" w:sz="0" w:space="0" w:color="auto"/>
        <w:right w:val="none" w:sz="0" w:space="0" w:color="auto"/>
      </w:divBdr>
    </w:div>
    <w:div w:id="693309229">
      <w:bodyDiv w:val="1"/>
      <w:marLeft w:val="0"/>
      <w:marRight w:val="0"/>
      <w:marTop w:val="0"/>
      <w:marBottom w:val="0"/>
      <w:divBdr>
        <w:top w:val="none" w:sz="0" w:space="0" w:color="auto"/>
        <w:left w:val="none" w:sz="0" w:space="0" w:color="auto"/>
        <w:bottom w:val="none" w:sz="0" w:space="0" w:color="auto"/>
        <w:right w:val="none" w:sz="0" w:space="0" w:color="auto"/>
      </w:divBdr>
    </w:div>
    <w:div w:id="854005111">
      <w:bodyDiv w:val="1"/>
      <w:marLeft w:val="0"/>
      <w:marRight w:val="0"/>
      <w:marTop w:val="0"/>
      <w:marBottom w:val="0"/>
      <w:divBdr>
        <w:top w:val="none" w:sz="0" w:space="0" w:color="auto"/>
        <w:left w:val="none" w:sz="0" w:space="0" w:color="auto"/>
        <w:bottom w:val="none" w:sz="0" w:space="0" w:color="auto"/>
        <w:right w:val="none" w:sz="0" w:space="0" w:color="auto"/>
      </w:divBdr>
    </w:div>
    <w:div w:id="894900363">
      <w:bodyDiv w:val="1"/>
      <w:marLeft w:val="0"/>
      <w:marRight w:val="0"/>
      <w:marTop w:val="0"/>
      <w:marBottom w:val="0"/>
      <w:divBdr>
        <w:top w:val="none" w:sz="0" w:space="0" w:color="auto"/>
        <w:left w:val="none" w:sz="0" w:space="0" w:color="auto"/>
        <w:bottom w:val="none" w:sz="0" w:space="0" w:color="auto"/>
        <w:right w:val="none" w:sz="0" w:space="0" w:color="auto"/>
      </w:divBdr>
    </w:div>
    <w:div w:id="920021277">
      <w:bodyDiv w:val="1"/>
      <w:marLeft w:val="0"/>
      <w:marRight w:val="0"/>
      <w:marTop w:val="0"/>
      <w:marBottom w:val="0"/>
      <w:divBdr>
        <w:top w:val="none" w:sz="0" w:space="0" w:color="auto"/>
        <w:left w:val="none" w:sz="0" w:space="0" w:color="auto"/>
        <w:bottom w:val="none" w:sz="0" w:space="0" w:color="auto"/>
        <w:right w:val="none" w:sz="0" w:space="0" w:color="auto"/>
      </w:divBdr>
    </w:div>
    <w:div w:id="993676580">
      <w:bodyDiv w:val="1"/>
      <w:marLeft w:val="0"/>
      <w:marRight w:val="0"/>
      <w:marTop w:val="0"/>
      <w:marBottom w:val="0"/>
      <w:divBdr>
        <w:top w:val="none" w:sz="0" w:space="0" w:color="auto"/>
        <w:left w:val="none" w:sz="0" w:space="0" w:color="auto"/>
        <w:bottom w:val="none" w:sz="0" w:space="0" w:color="auto"/>
        <w:right w:val="none" w:sz="0" w:space="0" w:color="auto"/>
      </w:divBdr>
      <w:divsChild>
        <w:div w:id="162473991">
          <w:marLeft w:val="0"/>
          <w:marRight w:val="0"/>
          <w:marTop w:val="0"/>
          <w:marBottom w:val="150"/>
          <w:divBdr>
            <w:top w:val="none" w:sz="0" w:space="0" w:color="auto"/>
            <w:left w:val="none" w:sz="0" w:space="0" w:color="auto"/>
            <w:bottom w:val="none" w:sz="0" w:space="0" w:color="auto"/>
            <w:right w:val="none" w:sz="0" w:space="0" w:color="auto"/>
          </w:divBdr>
        </w:div>
      </w:divsChild>
    </w:div>
    <w:div w:id="998314273">
      <w:bodyDiv w:val="1"/>
      <w:marLeft w:val="0"/>
      <w:marRight w:val="0"/>
      <w:marTop w:val="0"/>
      <w:marBottom w:val="0"/>
      <w:divBdr>
        <w:top w:val="none" w:sz="0" w:space="0" w:color="auto"/>
        <w:left w:val="none" w:sz="0" w:space="0" w:color="auto"/>
        <w:bottom w:val="none" w:sz="0" w:space="0" w:color="auto"/>
        <w:right w:val="none" w:sz="0" w:space="0" w:color="auto"/>
      </w:divBdr>
      <w:divsChild>
        <w:div w:id="1605769509">
          <w:marLeft w:val="0"/>
          <w:marRight w:val="0"/>
          <w:marTop w:val="0"/>
          <w:marBottom w:val="0"/>
          <w:divBdr>
            <w:top w:val="none" w:sz="0" w:space="0" w:color="auto"/>
            <w:left w:val="none" w:sz="0" w:space="0" w:color="auto"/>
            <w:bottom w:val="none" w:sz="0" w:space="0" w:color="auto"/>
            <w:right w:val="none" w:sz="0" w:space="0" w:color="auto"/>
          </w:divBdr>
        </w:div>
        <w:div w:id="4791455">
          <w:marLeft w:val="0"/>
          <w:marRight w:val="0"/>
          <w:marTop w:val="0"/>
          <w:marBottom w:val="0"/>
          <w:divBdr>
            <w:top w:val="none" w:sz="0" w:space="0" w:color="auto"/>
            <w:left w:val="none" w:sz="0" w:space="0" w:color="auto"/>
            <w:bottom w:val="none" w:sz="0" w:space="0" w:color="auto"/>
            <w:right w:val="none" w:sz="0" w:space="0" w:color="auto"/>
          </w:divBdr>
        </w:div>
        <w:div w:id="6754568">
          <w:marLeft w:val="0"/>
          <w:marRight w:val="0"/>
          <w:marTop w:val="0"/>
          <w:marBottom w:val="0"/>
          <w:divBdr>
            <w:top w:val="none" w:sz="0" w:space="0" w:color="auto"/>
            <w:left w:val="none" w:sz="0" w:space="0" w:color="auto"/>
            <w:bottom w:val="none" w:sz="0" w:space="0" w:color="auto"/>
            <w:right w:val="none" w:sz="0" w:space="0" w:color="auto"/>
          </w:divBdr>
        </w:div>
        <w:div w:id="1430928125">
          <w:marLeft w:val="0"/>
          <w:marRight w:val="0"/>
          <w:marTop w:val="0"/>
          <w:marBottom w:val="0"/>
          <w:divBdr>
            <w:top w:val="none" w:sz="0" w:space="0" w:color="auto"/>
            <w:left w:val="none" w:sz="0" w:space="0" w:color="auto"/>
            <w:bottom w:val="none" w:sz="0" w:space="0" w:color="auto"/>
            <w:right w:val="none" w:sz="0" w:space="0" w:color="auto"/>
          </w:divBdr>
        </w:div>
        <w:div w:id="411512982">
          <w:marLeft w:val="0"/>
          <w:marRight w:val="0"/>
          <w:marTop w:val="0"/>
          <w:marBottom w:val="0"/>
          <w:divBdr>
            <w:top w:val="none" w:sz="0" w:space="0" w:color="auto"/>
            <w:left w:val="none" w:sz="0" w:space="0" w:color="auto"/>
            <w:bottom w:val="none" w:sz="0" w:space="0" w:color="auto"/>
            <w:right w:val="none" w:sz="0" w:space="0" w:color="auto"/>
          </w:divBdr>
        </w:div>
        <w:div w:id="1400833661">
          <w:marLeft w:val="0"/>
          <w:marRight w:val="0"/>
          <w:marTop w:val="0"/>
          <w:marBottom w:val="0"/>
          <w:divBdr>
            <w:top w:val="none" w:sz="0" w:space="0" w:color="auto"/>
            <w:left w:val="none" w:sz="0" w:space="0" w:color="auto"/>
            <w:bottom w:val="none" w:sz="0" w:space="0" w:color="auto"/>
            <w:right w:val="none" w:sz="0" w:space="0" w:color="auto"/>
          </w:divBdr>
        </w:div>
        <w:div w:id="566450951">
          <w:marLeft w:val="0"/>
          <w:marRight w:val="0"/>
          <w:marTop w:val="0"/>
          <w:marBottom w:val="0"/>
          <w:divBdr>
            <w:top w:val="none" w:sz="0" w:space="0" w:color="auto"/>
            <w:left w:val="none" w:sz="0" w:space="0" w:color="auto"/>
            <w:bottom w:val="none" w:sz="0" w:space="0" w:color="auto"/>
            <w:right w:val="none" w:sz="0" w:space="0" w:color="auto"/>
          </w:divBdr>
        </w:div>
      </w:divsChild>
    </w:div>
    <w:div w:id="1090470505">
      <w:bodyDiv w:val="1"/>
      <w:marLeft w:val="0"/>
      <w:marRight w:val="0"/>
      <w:marTop w:val="0"/>
      <w:marBottom w:val="0"/>
      <w:divBdr>
        <w:top w:val="none" w:sz="0" w:space="0" w:color="auto"/>
        <w:left w:val="none" w:sz="0" w:space="0" w:color="auto"/>
        <w:bottom w:val="none" w:sz="0" w:space="0" w:color="auto"/>
        <w:right w:val="none" w:sz="0" w:space="0" w:color="auto"/>
      </w:divBdr>
    </w:div>
    <w:div w:id="1102451374">
      <w:bodyDiv w:val="1"/>
      <w:marLeft w:val="0"/>
      <w:marRight w:val="0"/>
      <w:marTop w:val="0"/>
      <w:marBottom w:val="0"/>
      <w:divBdr>
        <w:top w:val="none" w:sz="0" w:space="0" w:color="auto"/>
        <w:left w:val="none" w:sz="0" w:space="0" w:color="auto"/>
        <w:bottom w:val="none" w:sz="0" w:space="0" w:color="auto"/>
        <w:right w:val="none" w:sz="0" w:space="0" w:color="auto"/>
      </w:divBdr>
    </w:div>
    <w:div w:id="1182236067">
      <w:bodyDiv w:val="1"/>
      <w:marLeft w:val="0"/>
      <w:marRight w:val="0"/>
      <w:marTop w:val="0"/>
      <w:marBottom w:val="0"/>
      <w:divBdr>
        <w:top w:val="none" w:sz="0" w:space="0" w:color="auto"/>
        <w:left w:val="none" w:sz="0" w:space="0" w:color="auto"/>
        <w:bottom w:val="none" w:sz="0" w:space="0" w:color="auto"/>
        <w:right w:val="none" w:sz="0" w:space="0" w:color="auto"/>
      </w:divBdr>
    </w:div>
    <w:div w:id="1225529208">
      <w:bodyDiv w:val="1"/>
      <w:marLeft w:val="0"/>
      <w:marRight w:val="0"/>
      <w:marTop w:val="0"/>
      <w:marBottom w:val="0"/>
      <w:divBdr>
        <w:top w:val="none" w:sz="0" w:space="0" w:color="auto"/>
        <w:left w:val="none" w:sz="0" w:space="0" w:color="auto"/>
        <w:bottom w:val="none" w:sz="0" w:space="0" w:color="auto"/>
        <w:right w:val="none" w:sz="0" w:space="0" w:color="auto"/>
      </w:divBdr>
    </w:div>
    <w:div w:id="1242373907">
      <w:bodyDiv w:val="1"/>
      <w:marLeft w:val="0"/>
      <w:marRight w:val="0"/>
      <w:marTop w:val="0"/>
      <w:marBottom w:val="0"/>
      <w:divBdr>
        <w:top w:val="none" w:sz="0" w:space="0" w:color="auto"/>
        <w:left w:val="none" w:sz="0" w:space="0" w:color="auto"/>
        <w:bottom w:val="none" w:sz="0" w:space="0" w:color="auto"/>
        <w:right w:val="none" w:sz="0" w:space="0" w:color="auto"/>
      </w:divBdr>
    </w:div>
    <w:div w:id="1267618807">
      <w:bodyDiv w:val="1"/>
      <w:marLeft w:val="0"/>
      <w:marRight w:val="0"/>
      <w:marTop w:val="0"/>
      <w:marBottom w:val="0"/>
      <w:divBdr>
        <w:top w:val="none" w:sz="0" w:space="0" w:color="auto"/>
        <w:left w:val="none" w:sz="0" w:space="0" w:color="auto"/>
        <w:bottom w:val="none" w:sz="0" w:space="0" w:color="auto"/>
        <w:right w:val="none" w:sz="0" w:space="0" w:color="auto"/>
      </w:divBdr>
    </w:div>
    <w:div w:id="1267811468">
      <w:bodyDiv w:val="1"/>
      <w:marLeft w:val="0"/>
      <w:marRight w:val="0"/>
      <w:marTop w:val="0"/>
      <w:marBottom w:val="0"/>
      <w:divBdr>
        <w:top w:val="none" w:sz="0" w:space="0" w:color="auto"/>
        <w:left w:val="none" w:sz="0" w:space="0" w:color="auto"/>
        <w:bottom w:val="none" w:sz="0" w:space="0" w:color="auto"/>
        <w:right w:val="none" w:sz="0" w:space="0" w:color="auto"/>
      </w:divBdr>
    </w:div>
    <w:div w:id="1305813761">
      <w:bodyDiv w:val="1"/>
      <w:marLeft w:val="0"/>
      <w:marRight w:val="0"/>
      <w:marTop w:val="0"/>
      <w:marBottom w:val="0"/>
      <w:divBdr>
        <w:top w:val="none" w:sz="0" w:space="0" w:color="auto"/>
        <w:left w:val="none" w:sz="0" w:space="0" w:color="auto"/>
        <w:bottom w:val="none" w:sz="0" w:space="0" w:color="auto"/>
        <w:right w:val="none" w:sz="0" w:space="0" w:color="auto"/>
      </w:divBdr>
    </w:div>
    <w:div w:id="1439831905">
      <w:bodyDiv w:val="1"/>
      <w:marLeft w:val="0"/>
      <w:marRight w:val="0"/>
      <w:marTop w:val="0"/>
      <w:marBottom w:val="0"/>
      <w:divBdr>
        <w:top w:val="none" w:sz="0" w:space="0" w:color="auto"/>
        <w:left w:val="none" w:sz="0" w:space="0" w:color="auto"/>
        <w:bottom w:val="none" w:sz="0" w:space="0" w:color="auto"/>
        <w:right w:val="none" w:sz="0" w:space="0" w:color="auto"/>
      </w:divBdr>
    </w:div>
    <w:div w:id="1442845346">
      <w:bodyDiv w:val="1"/>
      <w:marLeft w:val="0"/>
      <w:marRight w:val="0"/>
      <w:marTop w:val="0"/>
      <w:marBottom w:val="0"/>
      <w:divBdr>
        <w:top w:val="none" w:sz="0" w:space="0" w:color="auto"/>
        <w:left w:val="none" w:sz="0" w:space="0" w:color="auto"/>
        <w:bottom w:val="none" w:sz="0" w:space="0" w:color="auto"/>
        <w:right w:val="none" w:sz="0" w:space="0" w:color="auto"/>
      </w:divBdr>
    </w:div>
    <w:div w:id="1483546942">
      <w:bodyDiv w:val="1"/>
      <w:marLeft w:val="0"/>
      <w:marRight w:val="0"/>
      <w:marTop w:val="0"/>
      <w:marBottom w:val="0"/>
      <w:divBdr>
        <w:top w:val="none" w:sz="0" w:space="0" w:color="auto"/>
        <w:left w:val="none" w:sz="0" w:space="0" w:color="auto"/>
        <w:bottom w:val="none" w:sz="0" w:space="0" w:color="auto"/>
        <w:right w:val="none" w:sz="0" w:space="0" w:color="auto"/>
      </w:divBdr>
    </w:div>
    <w:div w:id="1508206788">
      <w:bodyDiv w:val="1"/>
      <w:marLeft w:val="0"/>
      <w:marRight w:val="0"/>
      <w:marTop w:val="0"/>
      <w:marBottom w:val="0"/>
      <w:divBdr>
        <w:top w:val="none" w:sz="0" w:space="0" w:color="auto"/>
        <w:left w:val="none" w:sz="0" w:space="0" w:color="auto"/>
        <w:bottom w:val="none" w:sz="0" w:space="0" w:color="auto"/>
        <w:right w:val="none" w:sz="0" w:space="0" w:color="auto"/>
      </w:divBdr>
    </w:div>
    <w:div w:id="1732575666">
      <w:bodyDiv w:val="1"/>
      <w:marLeft w:val="0"/>
      <w:marRight w:val="0"/>
      <w:marTop w:val="0"/>
      <w:marBottom w:val="0"/>
      <w:divBdr>
        <w:top w:val="none" w:sz="0" w:space="0" w:color="auto"/>
        <w:left w:val="none" w:sz="0" w:space="0" w:color="auto"/>
        <w:bottom w:val="none" w:sz="0" w:space="0" w:color="auto"/>
        <w:right w:val="none" w:sz="0" w:space="0" w:color="auto"/>
      </w:divBdr>
    </w:div>
    <w:div w:id="1758135461">
      <w:bodyDiv w:val="1"/>
      <w:marLeft w:val="0"/>
      <w:marRight w:val="0"/>
      <w:marTop w:val="0"/>
      <w:marBottom w:val="0"/>
      <w:divBdr>
        <w:top w:val="none" w:sz="0" w:space="0" w:color="auto"/>
        <w:left w:val="none" w:sz="0" w:space="0" w:color="auto"/>
        <w:bottom w:val="none" w:sz="0" w:space="0" w:color="auto"/>
        <w:right w:val="none" w:sz="0" w:space="0" w:color="auto"/>
      </w:divBdr>
    </w:div>
    <w:div w:id="1833981031">
      <w:bodyDiv w:val="1"/>
      <w:marLeft w:val="0"/>
      <w:marRight w:val="0"/>
      <w:marTop w:val="0"/>
      <w:marBottom w:val="0"/>
      <w:divBdr>
        <w:top w:val="none" w:sz="0" w:space="0" w:color="auto"/>
        <w:left w:val="none" w:sz="0" w:space="0" w:color="auto"/>
        <w:bottom w:val="none" w:sz="0" w:space="0" w:color="auto"/>
        <w:right w:val="none" w:sz="0" w:space="0" w:color="auto"/>
      </w:divBdr>
    </w:div>
    <w:div w:id="1833983561">
      <w:bodyDiv w:val="1"/>
      <w:marLeft w:val="0"/>
      <w:marRight w:val="0"/>
      <w:marTop w:val="0"/>
      <w:marBottom w:val="0"/>
      <w:divBdr>
        <w:top w:val="none" w:sz="0" w:space="0" w:color="auto"/>
        <w:left w:val="none" w:sz="0" w:space="0" w:color="auto"/>
        <w:bottom w:val="none" w:sz="0" w:space="0" w:color="auto"/>
        <w:right w:val="none" w:sz="0" w:space="0" w:color="auto"/>
      </w:divBdr>
    </w:div>
    <w:div w:id="1841890837">
      <w:bodyDiv w:val="1"/>
      <w:marLeft w:val="0"/>
      <w:marRight w:val="0"/>
      <w:marTop w:val="0"/>
      <w:marBottom w:val="0"/>
      <w:divBdr>
        <w:top w:val="none" w:sz="0" w:space="0" w:color="auto"/>
        <w:left w:val="none" w:sz="0" w:space="0" w:color="auto"/>
        <w:bottom w:val="none" w:sz="0" w:space="0" w:color="auto"/>
        <w:right w:val="none" w:sz="0" w:space="0" w:color="auto"/>
      </w:divBdr>
    </w:div>
    <w:div w:id="1869829858">
      <w:bodyDiv w:val="1"/>
      <w:marLeft w:val="0"/>
      <w:marRight w:val="0"/>
      <w:marTop w:val="0"/>
      <w:marBottom w:val="0"/>
      <w:divBdr>
        <w:top w:val="none" w:sz="0" w:space="0" w:color="auto"/>
        <w:left w:val="none" w:sz="0" w:space="0" w:color="auto"/>
        <w:bottom w:val="none" w:sz="0" w:space="0" w:color="auto"/>
        <w:right w:val="none" w:sz="0" w:space="0" w:color="auto"/>
      </w:divBdr>
    </w:div>
    <w:div w:id="1891067329">
      <w:bodyDiv w:val="1"/>
      <w:marLeft w:val="0"/>
      <w:marRight w:val="0"/>
      <w:marTop w:val="0"/>
      <w:marBottom w:val="0"/>
      <w:divBdr>
        <w:top w:val="none" w:sz="0" w:space="0" w:color="auto"/>
        <w:left w:val="none" w:sz="0" w:space="0" w:color="auto"/>
        <w:bottom w:val="none" w:sz="0" w:space="0" w:color="auto"/>
        <w:right w:val="none" w:sz="0" w:space="0" w:color="auto"/>
      </w:divBdr>
    </w:div>
    <w:div w:id="20913877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image" Target="media/image6.png"/><Relationship Id="rId21" Type="http://schemas.openxmlformats.org/officeDocument/2006/relationships/diagramColors" Target="diagrams/colors2.xml"/><Relationship Id="rId42" Type="http://schemas.openxmlformats.org/officeDocument/2006/relationships/image" Target="media/image16.png"/><Relationship Id="rId47" Type="http://schemas.openxmlformats.org/officeDocument/2006/relationships/image" Target="media/image18.png"/><Relationship Id="rId63" Type="http://schemas.openxmlformats.org/officeDocument/2006/relationships/image" Target="media/image27.png"/><Relationship Id="rId68" Type="http://schemas.microsoft.com/office/2007/relationships/diagramDrawing" Target="diagrams/drawing3.xml"/><Relationship Id="rId16" Type="http://schemas.openxmlformats.org/officeDocument/2006/relationships/diagramColors" Target="diagrams/colors1.xml"/><Relationship Id="rId11" Type="http://schemas.openxmlformats.org/officeDocument/2006/relationships/image" Target="media/image1.jpeg"/><Relationship Id="rId24" Type="http://schemas.openxmlformats.org/officeDocument/2006/relationships/image" Target="media/image4.png"/><Relationship Id="rId32" Type="http://schemas.openxmlformats.org/officeDocument/2006/relationships/hyperlink" Target="https://designinginstructionwithk.com/2019/06/13/flipped-classroom-approach/" TargetMode="External"/><Relationship Id="rId37" Type="http://schemas.microsoft.com/office/2007/relationships/hdphoto" Target="media/hdphoto1.wdp"/><Relationship Id="rId40" Type="http://schemas.openxmlformats.org/officeDocument/2006/relationships/image" Target="media/image14.jpg"/><Relationship Id="rId45" Type="http://schemas.openxmlformats.org/officeDocument/2006/relationships/image" Target="media/image17.png"/><Relationship Id="rId53" Type="http://schemas.openxmlformats.org/officeDocument/2006/relationships/image" Target="media/image21.png"/><Relationship Id="rId58" Type="http://schemas.microsoft.com/office/2007/relationships/hdphoto" Target="media/hdphoto2.wdp"/><Relationship Id="rId66" Type="http://schemas.openxmlformats.org/officeDocument/2006/relationships/diagramQuickStyle" Target="diagrams/quickStyle3.xml"/><Relationship Id="rId74" Type="http://schemas.openxmlformats.org/officeDocument/2006/relationships/footer" Target="footer1.xml"/><Relationship Id="rId5" Type="http://schemas.openxmlformats.org/officeDocument/2006/relationships/numbering" Target="numbering.xml"/><Relationship Id="rId61" Type="http://schemas.openxmlformats.org/officeDocument/2006/relationships/hyperlink" Target="https://www.myanmargraphic.com/" TargetMode="External"/><Relationship Id="rId19" Type="http://schemas.openxmlformats.org/officeDocument/2006/relationships/diagramLayout" Target="diagrams/layout2.xml"/><Relationship Id="rId14" Type="http://schemas.openxmlformats.org/officeDocument/2006/relationships/diagramLayout" Target="diagrams/layout1.xml"/><Relationship Id="rId22" Type="http://schemas.microsoft.com/office/2007/relationships/diagramDrawing" Target="diagrams/drawing2.xml"/><Relationship Id="rId27" Type="http://schemas.openxmlformats.org/officeDocument/2006/relationships/image" Target="media/image7.png"/><Relationship Id="rId30" Type="http://schemas.openxmlformats.org/officeDocument/2006/relationships/image" Target="media/image10.png"/><Relationship Id="rId35" Type="http://schemas.openxmlformats.org/officeDocument/2006/relationships/hyperlink" Target="https://flippedlearning.org/wp-content/uploads/2016/07/FLIP_handout_FNL_Web.pdf" TargetMode="External"/><Relationship Id="rId43" Type="http://schemas.openxmlformats.org/officeDocument/2006/relationships/hyperlink" Target="https://commons.wikimedia.org/wiki/File:FlippedClassroom_Drawing_WeyHanTan_CCBY2020.png" TargetMode="External"/><Relationship Id="rId48" Type="http://schemas.openxmlformats.org/officeDocument/2006/relationships/image" Target="media/image19.png"/><Relationship Id="rId56" Type="http://schemas.openxmlformats.org/officeDocument/2006/relationships/image" Target="media/image23.png"/><Relationship Id="rId64" Type="http://schemas.openxmlformats.org/officeDocument/2006/relationships/diagramData" Target="diagrams/data3.xml"/><Relationship Id="rId69" Type="http://schemas.openxmlformats.org/officeDocument/2006/relationships/hyperlink" Target="https://sxcjcomputerscience.blogspot.com/search/label/%E2%80%9CRevised%20Bloom%E2%80%99s%20Taxonomy%3A%20Finest%20techniques%20of%20Educational%20Learning%E2%80%9D" TargetMode="External"/><Relationship Id="rId77"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image" Target="media/image20.jpg"/><Relationship Id="rId72" Type="http://schemas.openxmlformats.org/officeDocument/2006/relationships/hyperlink" Target="https://www.youtube.com/watch?v=VRi7PULO2-o" TargetMode="External"/><Relationship Id="rId3" Type="http://schemas.openxmlformats.org/officeDocument/2006/relationships/customXml" Target="../customXml/item3.xml"/><Relationship Id="rId12" Type="http://schemas.openxmlformats.org/officeDocument/2006/relationships/image" Target="media/image2.png"/><Relationship Id="rId17" Type="http://schemas.microsoft.com/office/2007/relationships/diagramDrawing" Target="diagrams/drawing1.xml"/><Relationship Id="rId25" Type="http://schemas.openxmlformats.org/officeDocument/2006/relationships/image" Target="media/image5.png"/><Relationship Id="rId33" Type="http://schemas.openxmlformats.org/officeDocument/2006/relationships/image" Target="media/image12.png"/><Relationship Id="rId38" Type="http://schemas.openxmlformats.org/officeDocument/2006/relationships/hyperlink" Target="https://pixabay.com/vectors/myanmar-%20%20burma-teacher-school-5247425/" TargetMode="External"/><Relationship Id="rId46" Type="http://schemas.openxmlformats.org/officeDocument/2006/relationships/hyperlink" Target="https://commons.wikimedia.org/wiki/File:Inquirey_based_learning_helps_to_fascilitate_students_autonomy.png" TargetMode="External"/><Relationship Id="rId59" Type="http://schemas.openxmlformats.org/officeDocument/2006/relationships/image" Target="media/image25.png"/><Relationship Id="rId67" Type="http://schemas.openxmlformats.org/officeDocument/2006/relationships/diagramColors" Target="diagrams/colors3.xml"/><Relationship Id="rId20" Type="http://schemas.openxmlformats.org/officeDocument/2006/relationships/diagramQuickStyle" Target="diagrams/quickStyle2.xml"/><Relationship Id="rId41" Type="http://schemas.openxmlformats.org/officeDocument/2006/relationships/image" Target="media/image15.png"/><Relationship Id="rId54" Type="http://schemas.openxmlformats.org/officeDocument/2006/relationships/image" Target="media/image22.png"/><Relationship Id="rId62" Type="http://schemas.openxmlformats.org/officeDocument/2006/relationships/image" Target="media/image26.png"/><Relationship Id="rId70" Type="http://schemas.openxmlformats.org/officeDocument/2006/relationships/hyperlink" Target="https://www.youtube.com/watch?v=RD7E9IULn0Y" TargetMode="External"/><Relationship Id="rId75"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diagramQuickStyle" Target="diagrams/quickStyle1.xml"/><Relationship Id="rId23" Type="http://schemas.openxmlformats.org/officeDocument/2006/relationships/image" Target="media/image3.png"/><Relationship Id="rId28" Type="http://schemas.openxmlformats.org/officeDocument/2006/relationships/image" Target="media/image8.png"/><Relationship Id="rId36" Type="http://schemas.openxmlformats.org/officeDocument/2006/relationships/image" Target="media/image13.png"/><Relationship Id="rId49" Type="http://schemas.openxmlformats.org/officeDocument/2006/relationships/hyperlink" Target="https://commons.wikimedia.org/wiki/File:T_vs_PBL.png" TargetMode="External"/><Relationship Id="rId57" Type="http://schemas.openxmlformats.org/officeDocument/2006/relationships/image" Target="media/image24.png"/><Relationship Id="rId10" Type="http://schemas.openxmlformats.org/officeDocument/2006/relationships/endnotes" Target="endnotes.xml"/><Relationship Id="rId31" Type="http://schemas.openxmlformats.org/officeDocument/2006/relationships/image" Target="media/image11.png"/><Relationship Id="rId44" Type="http://schemas.openxmlformats.org/officeDocument/2006/relationships/hyperlink" Target="https://sxcjcomputerscience.blogspot.com/search/label/%E2%80%9CRevised%20Bloom%E2%80%99s%20Taxonomy%3A%20Finest%20techniques%20of%20Educational%20Learning%E2%80%9D" TargetMode="External"/><Relationship Id="rId52" Type="http://schemas.openxmlformats.org/officeDocument/2006/relationships/hyperlink" Target="https://www.youtube.com/watch?v=VRi7PULO2-o" TargetMode="External"/><Relationship Id="rId60" Type="http://schemas.microsoft.com/office/2007/relationships/hdphoto" Target="media/hdphoto3.wdp"/><Relationship Id="rId65" Type="http://schemas.openxmlformats.org/officeDocument/2006/relationships/diagramLayout" Target="diagrams/layout3.xml"/><Relationship Id="rId73" Type="http://schemas.openxmlformats.org/officeDocument/2006/relationships/header" Target="header1.xml"/><Relationship Id="rId7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diagramData" Target="diagrams/data1.xml"/><Relationship Id="rId18" Type="http://schemas.openxmlformats.org/officeDocument/2006/relationships/diagramData" Target="diagrams/data2.xml"/><Relationship Id="rId39" Type="http://schemas.openxmlformats.org/officeDocument/2006/relationships/hyperlink" Target="https://www.youtube.com/embed/RD7E9IULn0Y?feature=oembed" TargetMode="External"/><Relationship Id="rId34" Type="http://schemas.openxmlformats.org/officeDocument/2006/relationships/hyperlink" Target="https://sxcjcomputerscience.blogspot.com/search/label/%E2%80%9CRevised%20Bloom%E2%80%99s%20Taxonomy%3A%20Finest%20techniques%20of%20Educational%20Learning%E2%80%259" TargetMode="External"/><Relationship Id="rId50" Type="http://schemas.openxmlformats.org/officeDocument/2006/relationships/hyperlink" Target="https://www.youtube.com/embed/VRi7PULO2-o?feature=oembed" TargetMode="External"/><Relationship Id="rId55" Type="http://schemas.openxmlformats.org/officeDocument/2006/relationships/hyperlink" Target="https://www.flickr.com/photos/ableman/35005430061" TargetMode="External"/><Relationship Id="rId76" Type="http://schemas.openxmlformats.org/officeDocument/2006/relationships/footer" Target="footer2.xml"/><Relationship Id="rId7" Type="http://schemas.openxmlformats.org/officeDocument/2006/relationships/settings" Target="settings.xml"/><Relationship Id="rId71" Type="http://schemas.openxmlformats.org/officeDocument/2006/relationships/hyperlink" Target="https://flippedlearning.org/wp-content/uploads/2016/07/FLIP_handout_FNL_Web.pdf" TargetMode="External"/><Relationship Id="rId2" Type="http://schemas.openxmlformats.org/officeDocument/2006/relationships/customXml" Target="../customXml/item2.xml"/><Relationship Id="rId29" Type="http://schemas.openxmlformats.org/officeDocument/2006/relationships/image" Target="media/image9.png"/></Relationships>
</file>

<file path=word/_rels/footer1.xml.rels><?xml version="1.0" encoding="UTF-8" standalone="yes"?>
<Relationships xmlns="http://schemas.openxmlformats.org/package/2006/relationships"><Relationship Id="rId1" Type="http://schemas.openxmlformats.org/officeDocument/2006/relationships/image" Target="media/image28.png"/></Relationships>
</file>

<file path=word/_rels/footer2.xml.rels><?xml version="1.0" encoding="UTF-8" standalone="yes"?>
<Relationships xmlns="http://schemas.openxmlformats.org/package/2006/relationships"><Relationship Id="rId1" Type="http://schemas.openxmlformats.org/officeDocument/2006/relationships/image" Target="media/image28.png"/></Relationships>
</file>

<file path=word/_rels/header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92C70B6-F812-4003-914D-E02CCB48B31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8E759DFE-D677-47A6-B411-783EAFCFA007}">
      <dgm:prSet phldrT="[Text]"/>
      <dgm:spPr>
        <a:xfrm>
          <a:off x="471487" y="1041"/>
          <a:ext cx="1419820" cy="851892"/>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Font typeface="Symbol" panose="05050102010706020507" pitchFamily="18" charset="2"/>
            <a:buNone/>
          </a:pPr>
          <a:r>
            <a:rPr lang="en-GB">
              <a:solidFill>
                <a:sysClr val="window" lastClr="FFFFFF"/>
              </a:solidFill>
              <a:latin typeface="Gadugi" panose="020B0502040204020203" pitchFamily="34" charset="0"/>
              <a:ea typeface="Gadugi" panose="020B0502040204020203" pitchFamily="34" charset="0"/>
              <a:cs typeface="+mn-cs"/>
            </a:rPr>
            <a:t>What did I learn today?</a:t>
          </a:r>
        </a:p>
      </dgm:t>
    </dgm:pt>
    <dgm:pt modelId="{C6618D43-077C-4F12-A98B-DA1DF801C021}" type="parTrans" cxnId="{47796972-1DBC-4C63-A89C-CE6FC3662C6D}">
      <dgm:prSet/>
      <dgm:spPr/>
      <dgm:t>
        <a:bodyPr/>
        <a:lstStyle/>
        <a:p>
          <a:pPr algn="ctr"/>
          <a:endParaRPr lang="en-GB"/>
        </a:p>
      </dgm:t>
    </dgm:pt>
    <dgm:pt modelId="{D7490710-AF39-4697-BCCD-16E54C6A7F4C}" type="sibTrans" cxnId="{47796972-1DBC-4C63-A89C-CE6FC3662C6D}">
      <dgm:prSet/>
      <dgm:spPr/>
      <dgm:t>
        <a:bodyPr/>
        <a:lstStyle/>
        <a:p>
          <a:pPr algn="ctr"/>
          <a:endParaRPr lang="en-GB"/>
        </a:p>
      </dgm:t>
    </dgm:pt>
    <dgm:pt modelId="{9B9A92BA-64DB-4F7A-AA8D-528D523D4961}">
      <dgm:prSet phldrT="[Text]"/>
      <dgm:spPr>
        <a:xfrm>
          <a:off x="1252388" y="994916"/>
          <a:ext cx="1419820" cy="851892"/>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Font typeface="Symbol" panose="05050102010706020507" pitchFamily="18" charset="2"/>
            <a:buNone/>
          </a:pPr>
          <a:r>
            <a:rPr lang="en-GB">
              <a:solidFill>
                <a:sysClr val="window" lastClr="FFFFFF"/>
              </a:solidFill>
              <a:latin typeface="Gadugi" panose="020B0502040204020203" pitchFamily="34" charset="0"/>
              <a:ea typeface="Gadugi" panose="020B0502040204020203" pitchFamily="34" charset="0"/>
              <a:cs typeface="+mn-cs"/>
            </a:rPr>
            <a:t>How can this help me / my student teachers?</a:t>
          </a:r>
        </a:p>
      </dgm:t>
    </dgm:pt>
    <dgm:pt modelId="{1A82464D-B385-446F-9292-AA4009BF2FA9}" type="parTrans" cxnId="{A1ABC587-BD6B-4F58-AAE1-069EDDA4AA77}">
      <dgm:prSet/>
      <dgm:spPr/>
      <dgm:t>
        <a:bodyPr/>
        <a:lstStyle/>
        <a:p>
          <a:pPr algn="ctr"/>
          <a:endParaRPr lang="en-GB"/>
        </a:p>
      </dgm:t>
    </dgm:pt>
    <dgm:pt modelId="{252D0009-A2E8-4165-8814-D78BDF9D276B}" type="sibTrans" cxnId="{A1ABC587-BD6B-4F58-AAE1-069EDDA4AA77}">
      <dgm:prSet/>
      <dgm:spPr/>
      <dgm:t>
        <a:bodyPr/>
        <a:lstStyle/>
        <a:p>
          <a:pPr algn="ctr"/>
          <a:endParaRPr lang="en-GB"/>
        </a:p>
      </dgm:t>
    </dgm:pt>
    <dgm:pt modelId="{4C85AC29-A15C-46A4-AA34-4785261E57CB}">
      <dgm:prSet phldrT="[Text]"/>
      <dgm:spPr>
        <a:xfrm>
          <a:off x="2814191" y="994916"/>
          <a:ext cx="1419820" cy="851892"/>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Font typeface="Symbol" panose="05050102010706020507" pitchFamily="18" charset="2"/>
            <a:buNone/>
          </a:pPr>
          <a:r>
            <a:rPr lang="en-GB">
              <a:solidFill>
                <a:sysClr val="window" lastClr="FFFFFF"/>
              </a:solidFill>
              <a:latin typeface="Gadugi" panose="020B0502040204020203" pitchFamily="34" charset="0"/>
              <a:ea typeface="Gadugi" panose="020B0502040204020203" pitchFamily="34" charset="0"/>
              <a:cs typeface="+mn-cs"/>
            </a:rPr>
            <a:t>What else do I need to learn about this topic?</a:t>
          </a:r>
        </a:p>
      </dgm:t>
    </dgm:pt>
    <dgm:pt modelId="{5A0754E0-905B-4904-8967-2C2AA75173E8}" type="parTrans" cxnId="{91D4E8BB-D536-421A-BC67-0219E1BFF554}">
      <dgm:prSet/>
      <dgm:spPr/>
      <dgm:t>
        <a:bodyPr/>
        <a:lstStyle/>
        <a:p>
          <a:pPr algn="ctr"/>
          <a:endParaRPr lang="en-GB"/>
        </a:p>
      </dgm:t>
    </dgm:pt>
    <dgm:pt modelId="{B9360AFE-B044-4D3F-A440-C527E0E16085}" type="sibTrans" cxnId="{91D4E8BB-D536-421A-BC67-0219E1BFF554}">
      <dgm:prSet/>
      <dgm:spPr/>
      <dgm:t>
        <a:bodyPr/>
        <a:lstStyle/>
        <a:p>
          <a:pPr algn="ctr"/>
          <a:endParaRPr lang="en-GB"/>
        </a:p>
      </dgm:t>
    </dgm:pt>
    <dgm:pt modelId="{A08943B2-EE47-4109-84EE-D986D4273FE7}">
      <dgm:prSet/>
      <dgm:spPr>
        <a:xfrm>
          <a:off x="3595092" y="1041"/>
          <a:ext cx="1419820" cy="851892"/>
        </a:xfrm>
        <a:prstGeom prst="rect">
          <a:avLst/>
        </a:prstGeom>
        <a:solidFill>
          <a:srgbClr val="CC6600"/>
        </a:solidFill>
        <a:ln w="12700" cap="flat" cmpd="sng" algn="ctr">
          <a:solidFill>
            <a:sysClr val="window" lastClr="FFFFFF">
              <a:hueOff val="0"/>
              <a:satOff val="0"/>
              <a:lumOff val="0"/>
              <a:alphaOff val="0"/>
            </a:sysClr>
          </a:solidFill>
          <a:prstDash val="solid"/>
          <a:miter lim="800000"/>
        </a:ln>
        <a:effectLst/>
      </dgm:spPr>
      <dgm:t>
        <a:bodyPr/>
        <a:lstStyle/>
        <a:p>
          <a:pPr algn="ctr">
            <a:buFont typeface="Symbol" panose="05050102010706020507" pitchFamily="18" charset="2"/>
            <a:buNone/>
          </a:pPr>
          <a:r>
            <a:rPr lang="en-GB">
              <a:solidFill>
                <a:sysClr val="window" lastClr="FFFFFF"/>
              </a:solidFill>
              <a:latin typeface="Gadugi" panose="020B0502040204020203" pitchFamily="34" charset="0"/>
              <a:ea typeface="Gadugi" panose="020B0502040204020203" pitchFamily="34" charset="0"/>
              <a:cs typeface="+mn-cs"/>
            </a:rPr>
            <a:t>Was this easy or difficult? Why?</a:t>
          </a:r>
        </a:p>
      </dgm:t>
    </dgm:pt>
    <dgm:pt modelId="{EF99A060-FEF6-4A22-B33E-E218E76601D6}" type="parTrans" cxnId="{0B273428-957A-4071-80E6-461968BDFD2A}">
      <dgm:prSet/>
      <dgm:spPr/>
      <dgm:t>
        <a:bodyPr/>
        <a:lstStyle/>
        <a:p>
          <a:pPr algn="ctr"/>
          <a:endParaRPr lang="en-GB"/>
        </a:p>
      </dgm:t>
    </dgm:pt>
    <dgm:pt modelId="{F9309F58-3EA8-4922-B5A0-4780A5CAB178}" type="sibTrans" cxnId="{0B273428-957A-4071-80E6-461968BDFD2A}">
      <dgm:prSet/>
      <dgm:spPr/>
      <dgm:t>
        <a:bodyPr/>
        <a:lstStyle/>
        <a:p>
          <a:pPr algn="ctr"/>
          <a:endParaRPr lang="en-GB"/>
        </a:p>
      </dgm:t>
    </dgm:pt>
    <dgm:pt modelId="{C65D9BF2-2DEA-45EA-AF4B-FF39C18F02CC}">
      <dgm:prSet/>
      <dgm:spPr>
        <a:xfrm>
          <a:off x="2051946" y="0"/>
          <a:ext cx="1419820" cy="851892"/>
        </a:xfrm>
        <a:prstGeom prst="rect">
          <a:avLst/>
        </a:prstGeom>
        <a:solidFill>
          <a:sysClr val="window" lastClr="FFFFFF">
            <a:lumMod val="50000"/>
          </a:sys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GB">
              <a:solidFill>
                <a:sysClr val="window" lastClr="FFFFFF"/>
              </a:solidFill>
              <a:latin typeface="Gadugi" panose="020B0502040204020203" pitchFamily="34" charset="0"/>
              <a:ea typeface="Gadugi" panose="020B0502040204020203" pitchFamily="34" charset="0"/>
              <a:cs typeface="+mn-cs"/>
            </a:rPr>
            <a:t>How can I use this in my work?</a:t>
          </a:r>
        </a:p>
      </dgm:t>
    </dgm:pt>
    <dgm:pt modelId="{4A029C87-D42D-4DC2-A018-05E27F7A7B41}" type="parTrans" cxnId="{1326D5CE-42FD-4D6C-B599-FC5010377715}">
      <dgm:prSet/>
      <dgm:spPr/>
      <dgm:t>
        <a:bodyPr/>
        <a:lstStyle/>
        <a:p>
          <a:pPr algn="ctr"/>
          <a:endParaRPr lang="en-GB"/>
        </a:p>
      </dgm:t>
    </dgm:pt>
    <dgm:pt modelId="{B59D5A77-7CFD-4E29-AB3C-05B56D3D0FE3}" type="sibTrans" cxnId="{1326D5CE-42FD-4D6C-B599-FC5010377715}">
      <dgm:prSet/>
      <dgm:spPr/>
      <dgm:t>
        <a:bodyPr/>
        <a:lstStyle/>
        <a:p>
          <a:pPr algn="ctr"/>
          <a:endParaRPr lang="en-GB"/>
        </a:p>
      </dgm:t>
    </dgm:pt>
    <dgm:pt modelId="{41396753-A247-4BE4-AFAB-65E9D461EEA9}" type="pres">
      <dgm:prSet presAssocID="{992C70B6-F812-4003-914D-E02CCB48B313}" presName="diagram" presStyleCnt="0">
        <dgm:presLayoutVars>
          <dgm:dir/>
          <dgm:resizeHandles val="exact"/>
        </dgm:presLayoutVars>
      </dgm:prSet>
      <dgm:spPr/>
    </dgm:pt>
    <dgm:pt modelId="{04AB8D4A-DF14-478D-AAB7-643E0B18CA31}" type="pres">
      <dgm:prSet presAssocID="{8E759DFE-D677-47A6-B411-783EAFCFA007}" presName="node" presStyleLbl="node1" presStyleIdx="0" presStyleCnt="5">
        <dgm:presLayoutVars>
          <dgm:bulletEnabled val="1"/>
        </dgm:presLayoutVars>
      </dgm:prSet>
      <dgm:spPr/>
    </dgm:pt>
    <dgm:pt modelId="{BEE02919-9CBD-4AF5-8F98-7FF7FA6EE3F4}" type="pres">
      <dgm:prSet presAssocID="{D7490710-AF39-4697-BCCD-16E54C6A7F4C}" presName="sibTrans" presStyleCnt="0"/>
      <dgm:spPr/>
    </dgm:pt>
    <dgm:pt modelId="{2757570E-75A7-4828-A0A9-DF5B88555DEE}" type="pres">
      <dgm:prSet presAssocID="{C65D9BF2-2DEA-45EA-AF4B-FF39C18F02CC}" presName="node" presStyleLbl="node1" presStyleIdx="1" presStyleCnt="5" custLinFactNeighborX="1314" custLinFactNeighborY="-12142">
        <dgm:presLayoutVars>
          <dgm:bulletEnabled val="1"/>
        </dgm:presLayoutVars>
      </dgm:prSet>
      <dgm:spPr/>
    </dgm:pt>
    <dgm:pt modelId="{E2D51D2D-312D-41F6-ABB2-6AE728C4A0AC}" type="pres">
      <dgm:prSet presAssocID="{B59D5A77-7CFD-4E29-AB3C-05B56D3D0FE3}" presName="sibTrans" presStyleCnt="0"/>
      <dgm:spPr/>
    </dgm:pt>
    <dgm:pt modelId="{180F1572-0334-4098-8B6B-A6E93553FFD9}" type="pres">
      <dgm:prSet presAssocID="{A08943B2-EE47-4109-84EE-D986D4273FE7}" presName="node" presStyleLbl="node1" presStyleIdx="2" presStyleCnt="5">
        <dgm:presLayoutVars>
          <dgm:bulletEnabled val="1"/>
        </dgm:presLayoutVars>
      </dgm:prSet>
      <dgm:spPr/>
    </dgm:pt>
    <dgm:pt modelId="{BBC75F14-C563-4FB4-A23E-24728845DB3F}" type="pres">
      <dgm:prSet presAssocID="{F9309F58-3EA8-4922-B5A0-4780A5CAB178}" presName="sibTrans" presStyleCnt="0"/>
      <dgm:spPr/>
    </dgm:pt>
    <dgm:pt modelId="{7465AF94-5E26-433B-9858-FDBAC8AE8284}" type="pres">
      <dgm:prSet presAssocID="{9B9A92BA-64DB-4F7A-AA8D-528D523D4961}" presName="node" presStyleLbl="node1" presStyleIdx="3" presStyleCnt="5">
        <dgm:presLayoutVars>
          <dgm:bulletEnabled val="1"/>
        </dgm:presLayoutVars>
      </dgm:prSet>
      <dgm:spPr/>
    </dgm:pt>
    <dgm:pt modelId="{47E98C28-A057-41BD-A50C-0FF192DA24A8}" type="pres">
      <dgm:prSet presAssocID="{252D0009-A2E8-4165-8814-D78BDF9D276B}" presName="sibTrans" presStyleCnt="0"/>
      <dgm:spPr/>
    </dgm:pt>
    <dgm:pt modelId="{1FC260CB-0654-4D85-AECA-F114D43444D5}" type="pres">
      <dgm:prSet presAssocID="{4C85AC29-A15C-46A4-AA34-4785261E57CB}" presName="node" presStyleLbl="node1" presStyleIdx="4" presStyleCnt="5">
        <dgm:presLayoutVars>
          <dgm:bulletEnabled val="1"/>
        </dgm:presLayoutVars>
      </dgm:prSet>
      <dgm:spPr/>
    </dgm:pt>
  </dgm:ptLst>
  <dgm:cxnLst>
    <dgm:cxn modelId="{21118817-787F-4B72-AA48-D9F33413B8F3}" type="presOf" srcId="{A08943B2-EE47-4109-84EE-D986D4273FE7}" destId="{180F1572-0334-4098-8B6B-A6E93553FFD9}" srcOrd="0" destOrd="0" presId="urn:microsoft.com/office/officeart/2005/8/layout/default"/>
    <dgm:cxn modelId="{0886A722-77D1-402E-9234-E1BB44026198}" type="presOf" srcId="{9B9A92BA-64DB-4F7A-AA8D-528D523D4961}" destId="{7465AF94-5E26-433B-9858-FDBAC8AE8284}" srcOrd="0" destOrd="0" presId="urn:microsoft.com/office/officeart/2005/8/layout/default"/>
    <dgm:cxn modelId="{0B273428-957A-4071-80E6-461968BDFD2A}" srcId="{992C70B6-F812-4003-914D-E02CCB48B313}" destId="{A08943B2-EE47-4109-84EE-D986D4273FE7}" srcOrd="2" destOrd="0" parTransId="{EF99A060-FEF6-4A22-B33E-E218E76601D6}" sibTransId="{F9309F58-3EA8-4922-B5A0-4780A5CAB178}"/>
    <dgm:cxn modelId="{E3F3B339-CF75-467E-B091-2FE47661A2CD}" type="presOf" srcId="{8E759DFE-D677-47A6-B411-783EAFCFA007}" destId="{04AB8D4A-DF14-478D-AAB7-643E0B18CA31}" srcOrd="0" destOrd="0" presId="urn:microsoft.com/office/officeart/2005/8/layout/default"/>
    <dgm:cxn modelId="{D440905E-0CE0-4ED7-9618-F0ED0BA20073}" type="presOf" srcId="{C65D9BF2-2DEA-45EA-AF4B-FF39C18F02CC}" destId="{2757570E-75A7-4828-A0A9-DF5B88555DEE}" srcOrd="0" destOrd="0" presId="urn:microsoft.com/office/officeart/2005/8/layout/default"/>
    <dgm:cxn modelId="{47796972-1DBC-4C63-A89C-CE6FC3662C6D}" srcId="{992C70B6-F812-4003-914D-E02CCB48B313}" destId="{8E759DFE-D677-47A6-B411-783EAFCFA007}" srcOrd="0" destOrd="0" parTransId="{C6618D43-077C-4F12-A98B-DA1DF801C021}" sibTransId="{D7490710-AF39-4697-BCCD-16E54C6A7F4C}"/>
    <dgm:cxn modelId="{A1ABC587-BD6B-4F58-AAE1-069EDDA4AA77}" srcId="{992C70B6-F812-4003-914D-E02CCB48B313}" destId="{9B9A92BA-64DB-4F7A-AA8D-528D523D4961}" srcOrd="3" destOrd="0" parTransId="{1A82464D-B385-446F-9292-AA4009BF2FA9}" sibTransId="{252D0009-A2E8-4165-8814-D78BDF9D276B}"/>
    <dgm:cxn modelId="{522977B6-CD5A-4506-90A5-7197417F4296}" type="presOf" srcId="{992C70B6-F812-4003-914D-E02CCB48B313}" destId="{41396753-A247-4BE4-AFAB-65E9D461EEA9}" srcOrd="0" destOrd="0" presId="urn:microsoft.com/office/officeart/2005/8/layout/default"/>
    <dgm:cxn modelId="{91D4E8BB-D536-421A-BC67-0219E1BFF554}" srcId="{992C70B6-F812-4003-914D-E02CCB48B313}" destId="{4C85AC29-A15C-46A4-AA34-4785261E57CB}" srcOrd="4" destOrd="0" parTransId="{5A0754E0-905B-4904-8967-2C2AA75173E8}" sibTransId="{B9360AFE-B044-4D3F-A440-C527E0E16085}"/>
    <dgm:cxn modelId="{1326D5CE-42FD-4D6C-B599-FC5010377715}" srcId="{992C70B6-F812-4003-914D-E02CCB48B313}" destId="{C65D9BF2-2DEA-45EA-AF4B-FF39C18F02CC}" srcOrd="1" destOrd="0" parTransId="{4A029C87-D42D-4DC2-A018-05E27F7A7B41}" sibTransId="{B59D5A77-7CFD-4E29-AB3C-05B56D3D0FE3}"/>
    <dgm:cxn modelId="{5F4838F3-CF1D-4020-8938-AEFDC2F3A65B}" type="presOf" srcId="{4C85AC29-A15C-46A4-AA34-4785261E57CB}" destId="{1FC260CB-0654-4D85-AECA-F114D43444D5}" srcOrd="0" destOrd="0" presId="urn:microsoft.com/office/officeart/2005/8/layout/default"/>
    <dgm:cxn modelId="{B8268DC8-97D8-4017-B58D-33E32E16B323}" type="presParOf" srcId="{41396753-A247-4BE4-AFAB-65E9D461EEA9}" destId="{04AB8D4A-DF14-478D-AAB7-643E0B18CA31}" srcOrd="0" destOrd="0" presId="urn:microsoft.com/office/officeart/2005/8/layout/default"/>
    <dgm:cxn modelId="{ABFC0660-A9EE-4F38-8C8D-8DA8FAF38158}" type="presParOf" srcId="{41396753-A247-4BE4-AFAB-65E9D461EEA9}" destId="{BEE02919-9CBD-4AF5-8F98-7FF7FA6EE3F4}" srcOrd="1" destOrd="0" presId="urn:microsoft.com/office/officeart/2005/8/layout/default"/>
    <dgm:cxn modelId="{321DE224-BED7-4917-83B1-EAD30F7355E6}" type="presParOf" srcId="{41396753-A247-4BE4-AFAB-65E9D461EEA9}" destId="{2757570E-75A7-4828-A0A9-DF5B88555DEE}" srcOrd="2" destOrd="0" presId="urn:microsoft.com/office/officeart/2005/8/layout/default"/>
    <dgm:cxn modelId="{57A6C8DB-95CB-4ECE-8ED4-1C6EBC53D3B9}" type="presParOf" srcId="{41396753-A247-4BE4-AFAB-65E9D461EEA9}" destId="{E2D51D2D-312D-41F6-ABB2-6AE728C4A0AC}" srcOrd="3" destOrd="0" presId="urn:microsoft.com/office/officeart/2005/8/layout/default"/>
    <dgm:cxn modelId="{EB6A4492-5893-4B6E-9F1B-6C0FF7C27E7E}" type="presParOf" srcId="{41396753-A247-4BE4-AFAB-65E9D461EEA9}" destId="{180F1572-0334-4098-8B6B-A6E93553FFD9}" srcOrd="4" destOrd="0" presId="urn:microsoft.com/office/officeart/2005/8/layout/default"/>
    <dgm:cxn modelId="{48539D40-408E-458C-B573-115455707744}" type="presParOf" srcId="{41396753-A247-4BE4-AFAB-65E9D461EEA9}" destId="{BBC75F14-C563-4FB4-A23E-24728845DB3F}" srcOrd="5" destOrd="0" presId="urn:microsoft.com/office/officeart/2005/8/layout/default"/>
    <dgm:cxn modelId="{9178B80D-125A-4C5D-AA78-8582F7944909}" type="presParOf" srcId="{41396753-A247-4BE4-AFAB-65E9D461EEA9}" destId="{7465AF94-5E26-433B-9858-FDBAC8AE8284}" srcOrd="6" destOrd="0" presId="urn:microsoft.com/office/officeart/2005/8/layout/default"/>
    <dgm:cxn modelId="{3C463F52-4E5E-41A4-9413-B184AC6AEF4A}" type="presParOf" srcId="{41396753-A247-4BE4-AFAB-65E9D461EEA9}" destId="{47E98C28-A057-41BD-A50C-0FF192DA24A8}" srcOrd="7" destOrd="0" presId="urn:microsoft.com/office/officeart/2005/8/layout/default"/>
    <dgm:cxn modelId="{C4F270EF-1D42-49F2-96DE-34E6D6B41EE6}" type="presParOf" srcId="{41396753-A247-4BE4-AFAB-65E9D461EEA9}" destId="{1FC260CB-0654-4D85-AECA-F114D43444D5}" srcOrd="8" destOrd="0" presId="urn:microsoft.com/office/officeart/2005/8/layout/default"/>
  </dgm:cxnLst>
  <dgm:bg/>
  <dgm:whole/>
  <dgm:extLst>
    <a:ext uri="http://schemas.microsoft.com/office/drawing/2008/diagram">
      <dsp:dataModelExt xmlns:dsp="http://schemas.microsoft.com/office/drawing/2008/diagram" relId="rId17"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7B97624D-FA89-4570-A1F6-7CFCC1D18CF8}" type="doc">
      <dgm:prSet loTypeId="urn:microsoft.com/office/officeart/2009/layout/CircleArrowProcess" loCatId="cycle" qsTypeId="urn:microsoft.com/office/officeart/2005/8/quickstyle/simple1" qsCatId="simple" csTypeId="urn:microsoft.com/office/officeart/2005/8/colors/colorful4" csCatId="colorful" phldr="1"/>
      <dgm:spPr/>
      <dgm:t>
        <a:bodyPr/>
        <a:lstStyle/>
        <a:p>
          <a:endParaRPr lang="en-GB"/>
        </a:p>
      </dgm:t>
    </dgm:pt>
    <dgm:pt modelId="{54E93930-6DD9-4781-9BD8-B45874A85B41}">
      <dgm:prSet phldrT="[Text]"/>
      <dgm:spPr>
        <a:xfrm>
          <a:off x="1247234" y="556229"/>
          <a:ext cx="855991" cy="427893"/>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gm:t>
    </dgm:pt>
    <dgm:pt modelId="{ED9F01C1-77CD-4404-9D83-A406CEA4A69C}" type="parTrans" cxnId="{78849F8A-9CBA-40C4-94AD-F8737E16B4E9}">
      <dgm:prSet/>
      <dgm:spPr/>
      <dgm:t>
        <a:bodyPr/>
        <a:lstStyle/>
        <a:p>
          <a:pPr algn="ctr"/>
          <a:endParaRPr lang="en-GB"/>
        </a:p>
      </dgm:t>
    </dgm:pt>
    <dgm:pt modelId="{3A27EF21-D72A-4399-A57E-BAE40C1DFA0E}" type="sibTrans" cxnId="{78849F8A-9CBA-40C4-94AD-F8737E16B4E9}">
      <dgm:prSet/>
      <dgm:spPr/>
      <dgm:t>
        <a:bodyPr/>
        <a:lstStyle/>
        <a:p>
          <a:pPr algn="ctr"/>
          <a:endParaRPr lang="en-GB"/>
        </a:p>
      </dgm:t>
    </dgm:pt>
    <dgm:pt modelId="{8BE5316A-9F38-451E-962A-9A47AC6BDA44}">
      <dgm:prSet phldrT="[Text]"/>
      <dgm:spPr>
        <a:xfrm>
          <a:off x="821118" y="1446580"/>
          <a:ext cx="855991" cy="427893"/>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Pair</a:t>
          </a:r>
        </a:p>
      </dgm:t>
    </dgm:pt>
    <dgm:pt modelId="{431B6858-CD5C-47B5-990B-D95A745CF467}" type="parTrans" cxnId="{56F1839A-563B-4CE5-A59A-EC13085FBCA7}">
      <dgm:prSet/>
      <dgm:spPr/>
      <dgm:t>
        <a:bodyPr/>
        <a:lstStyle/>
        <a:p>
          <a:pPr algn="ctr"/>
          <a:endParaRPr lang="en-GB"/>
        </a:p>
      </dgm:t>
    </dgm:pt>
    <dgm:pt modelId="{B558DADD-CEC1-42BB-A91E-29B71E8C1241}" type="sibTrans" cxnId="{56F1839A-563B-4CE5-A59A-EC13085FBCA7}">
      <dgm:prSet/>
      <dgm:spPr/>
      <dgm:t>
        <a:bodyPr/>
        <a:lstStyle/>
        <a:p>
          <a:pPr algn="ctr"/>
          <a:endParaRPr lang="en-GB"/>
        </a:p>
      </dgm:t>
    </dgm:pt>
    <dgm:pt modelId="{DE9CBA94-E09B-4744-A57E-8522AA550498}">
      <dgm:prSet phldrT="[Text]"/>
      <dgm:spPr>
        <a:xfrm>
          <a:off x="1249259" y="2338212"/>
          <a:ext cx="855991" cy="427893"/>
        </a:xfrm>
        <a:prstGeom prst="rect">
          <a:avLst/>
        </a:prstGeom>
        <a:noFill/>
        <a:ln>
          <a:noFill/>
        </a:ln>
        <a:effectLst/>
      </dgm:spPr>
      <dgm:t>
        <a:bodyPr/>
        <a:lstStyle/>
        <a:p>
          <a:pPr algn="ctr">
            <a:buNone/>
          </a:pPr>
          <a:r>
            <a:rPr lang="en-GB">
              <a:solidFill>
                <a:sysClr val="windowText" lastClr="000000">
                  <a:hueOff val="0"/>
                  <a:satOff val="0"/>
                  <a:lumOff val="0"/>
                  <a:alphaOff val="0"/>
                </a:sysClr>
              </a:solidFill>
              <a:latin typeface="Calibri" panose="020F0502020204030204"/>
              <a:ea typeface="+mn-ea"/>
              <a:cs typeface="+mn-cs"/>
            </a:rPr>
            <a:t>Share</a:t>
          </a:r>
        </a:p>
      </dgm:t>
    </dgm:pt>
    <dgm:pt modelId="{22B6F550-2274-4C01-8C31-EE8A83D54A57}" type="parTrans" cxnId="{3A91E69F-36C2-4A46-A2C0-E8625588AD6B}">
      <dgm:prSet/>
      <dgm:spPr/>
      <dgm:t>
        <a:bodyPr/>
        <a:lstStyle/>
        <a:p>
          <a:pPr algn="ctr"/>
          <a:endParaRPr lang="en-GB"/>
        </a:p>
      </dgm:t>
    </dgm:pt>
    <dgm:pt modelId="{6C661124-0E13-4EFD-B963-D0ED5B08DECC}" type="sibTrans" cxnId="{3A91E69F-36C2-4A46-A2C0-E8625588AD6B}">
      <dgm:prSet/>
      <dgm:spPr/>
      <dgm:t>
        <a:bodyPr/>
        <a:lstStyle/>
        <a:p>
          <a:pPr algn="ctr"/>
          <a:endParaRPr lang="en-GB"/>
        </a:p>
      </dgm:t>
    </dgm:pt>
    <dgm:pt modelId="{7A50934D-35EA-4037-9CCF-9F13721CE05A}" type="pres">
      <dgm:prSet presAssocID="{7B97624D-FA89-4570-A1F6-7CFCC1D18CF8}" presName="Name0" presStyleCnt="0">
        <dgm:presLayoutVars>
          <dgm:chMax val="7"/>
          <dgm:chPref val="7"/>
          <dgm:dir/>
          <dgm:animLvl val="lvl"/>
        </dgm:presLayoutVars>
      </dgm:prSet>
      <dgm:spPr/>
    </dgm:pt>
    <dgm:pt modelId="{951D74AB-5435-4587-B969-D75810EA33D0}" type="pres">
      <dgm:prSet presAssocID="{54E93930-6DD9-4781-9BD8-B45874A85B41}" presName="Accent1" presStyleCnt="0"/>
      <dgm:spPr/>
    </dgm:pt>
    <dgm:pt modelId="{07105C46-C1B3-48F5-9EED-E61EF5BD6F2A}" type="pres">
      <dgm:prSet presAssocID="{54E93930-6DD9-4781-9BD8-B45874A85B41}" presName="Accent" presStyleLbl="node1" presStyleIdx="0" presStyleCnt="3"/>
      <dgm:spPr>
        <a:xfrm>
          <a:off x="906746" y="0"/>
          <a:ext cx="1540438" cy="1540672"/>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C8F96E26-7E96-4FFE-A2D3-5A42C1B06592}" type="pres">
      <dgm:prSet presAssocID="{54E93930-6DD9-4781-9BD8-B45874A85B41}" presName="Parent1" presStyleLbl="revTx" presStyleIdx="0" presStyleCnt="3" custScaleX="103591">
        <dgm:presLayoutVars>
          <dgm:chMax val="1"/>
          <dgm:chPref val="1"/>
          <dgm:bulletEnabled val="1"/>
        </dgm:presLayoutVars>
      </dgm:prSet>
      <dgm:spPr/>
    </dgm:pt>
    <dgm:pt modelId="{8D65D859-B3C3-40EF-8935-A516D89A506A}" type="pres">
      <dgm:prSet presAssocID="{8BE5316A-9F38-451E-962A-9A47AC6BDA44}" presName="Accent2" presStyleCnt="0"/>
      <dgm:spPr/>
    </dgm:pt>
    <dgm:pt modelId="{194A175F-460F-4E47-AA1A-8DA5D8E8AAED}" type="pres">
      <dgm:prSet presAssocID="{8BE5316A-9F38-451E-962A-9A47AC6BDA44}" presName="Accent" presStyleLbl="node1" presStyleIdx="1" presStyleCnt="3"/>
      <dgm:spPr>
        <a:xfrm>
          <a:off x="478895" y="885230"/>
          <a:ext cx="1540438" cy="1540672"/>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gm:spPr>
    </dgm:pt>
    <dgm:pt modelId="{E32DE6B8-8A14-463E-8419-B116A4C5D701}" type="pres">
      <dgm:prSet presAssocID="{8BE5316A-9F38-451E-962A-9A47AC6BDA44}" presName="Parent2" presStyleLbl="revTx" presStyleIdx="1" presStyleCnt="3">
        <dgm:presLayoutVars>
          <dgm:chMax val="1"/>
          <dgm:chPref val="1"/>
          <dgm:bulletEnabled val="1"/>
        </dgm:presLayoutVars>
      </dgm:prSet>
      <dgm:spPr/>
    </dgm:pt>
    <dgm:pt modelId="{EE7A683D-E563-4659-A8E7-2E54DD0E9536}" type="pres">
      <dgm:prSet presAssocID="{DE9CBA94-E09B-4744-A57E-8522AA550498}" presName="Accent3" presStyleCnt="0"/>
      <dgm:spPr/>
    </dgm:pt>
    <dgm:pt modelId="{6C7120EB-703C-4872-9DB6-3D7F3BC0BF93}" type="pres">
      <dgm:prSet presAssocID="{DE9CBA94-E09B-4744-A57E-8522AA550498}" presName="Accent" presStyleLbl="node1" presStyleIdx="2" presStyleCnt="3"/>
      <dgm:spPr>
        <a:xfrm>
          <a:off x="1016385" y="1876394"/>
          <a:ext cx="1323475" cy="1324005"/>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gm:spPr>
    </dgm:pt>
    <dgm:pt modelId="{0DE5D51E-8901-4940-871C-78F1CF36E752}" type="pres">
      <dgm:prSet presAssocID="{DE9CBA94-E09B-4744-A57E-8522AA550498}" presName="Parent3" presStyleLbl="revTx" presStyleIdx="2" presStyleCnt="3">
        <dgm:presLayoutVars>
          <dgm:chMax val="1"/>
          <dgm:chPref val="1"/>
          <dgm:bulletEnabled val="1"/>
        </dgm:presLayoutVars>
      </dgm:prSet>
      <dgm:spPr/>
    </dgm:pt>
  </dgm:ptLst>
  <dgm:cxnLst>
    <dgm:cxn modelId="{42048708-40C7-4B33-9DAA-1E18E2E9CD70}" type="presOf" srcId="{8BE5316A-9F38-451E-962A-9A47AC6BDA44}" destId="{E32DE6B8-8A14-463E-8419-B116A4C5D701}" srcOrd="0" destOrd="0" presId="urn:microsoft.com/office/officeart/2009/layout/CircleArrowProcess"/>
    <dgm:cxn modelId="{BF502F10-FCCE-4B6D-9AA4-7A336329A962}" type="presOf" srcId="{54E93930-6DD9-4781-9BD8-B45874A85B41}" destId="{C8F96E26-7E96-4FFE-A2D3-5A42C1B06592}" srcOrd="0" destOrd="0" presId="urn:microsoft.com/office/officeart/2009/layout/CircleArrowProcess"/>
    <dgm:cxn modelId="{D2C0175C-9AF4-4025-A0F5-456C3914A55F}" type="presOf" srcId="{7B97624D-FA89-4570-A1F6-7CFCC1D18CF8}" destId="{7A50934D-35EA-4037-9CCF-9F13721CE05A}" srcOrd="0" destOrd="0" presId="urn:microsoft.com/office/officeart/2009/layout/CircleArrowProcess"/>
    <dgm:cxn modelId="{8393A152-BBFE-47F5-A20A-249B61B90029}" type="presOf" srcId="{DE9CBA94-E09B-4744-A57E-8522AA550498}" destId="{0DE5D51E-8901-4940-871C-78F1CF36E752}" srcOrd="0" destOrd="0" presId="urn:microsoft.com/office/officeart/2009/layout/CircleArrowProcess"/>
    <dgm:cxn modelId="{78849F8A-9CBA-40C4-94AD-F8737E16B4E9}" srcId="{7B97624D-FA89-4570-A1F6-7CFCC1D18CF8}" destId="{54E93930-6DD9-4781-9BD8-B45874A85B41}" srcOrd="0" destOrd="0" parTransId="{ED9F01C1-77CD-4404-9D83-A406CEA4A69C}" sibTransId="{3A27EF21-D72A-4399-A57E-BAE40C1DFA0E}"/>
    <dgm:cxn modelId="{56F1839A-563B-4CE5-A59A-EC13085FBCA7}" srcId="{7B97624D-FA89-4570-A1F6-7CFCC1D18CF8}" destId="{8BE5316A-9F38-451E-962A-9A47AC6BDA44}" srcOrd="1" destOrd="0" parTransId="{431B6858-CD5C-47B5-990B-D95A745CF467}" sibTransId="{B558DADD-CEC1-42BB-A91E-29B71E8C1241}"/>
    <dgm:cxn modelId="{3A91E69F-36C2-4A46-A2C0-E8625588AD6B}" srcId="{7B97624D-FA89-4570-A1F6-7CFCC1D18CF8}" destId="{DE9CBA94-E09B-4744-A57E-8522AA550498}" srcOrd="2" destOrd="0" parTransId="{22B6F550-2274-4C01-8C31-EE8A83D54A57}" sibTransId="{6C661124-0E13-4EFD-B963-D0ED5B08DECC}"/>
    <dgm:cxn modelId="{A4ABEBC5-3D0B-4862-8DC7-2FE986218ACB}" type="presParOf" srcId="{7A50934D-35EA-4037-9CCF-9F13721CE05A}" destId="{951D74AB-5435-4587-B969-D75810EA33D0}" srcOrd="0" destOrd="0" presId="urn:microsoft.com/office/officeart/2009/layout/CircleArrowProcess"/>
    <dgm:cxn modelId="{CE08A32F-ACE0-42D4-9600-76F793DDD877}" type="presParOf" srcId="{951D74AB-5435-4587-B969-D75810EA33D0}" destId="{07105C46-C1B3-48F5-9EED-E61EF5BD6F2A}" srcOrd="0" destOrd="0" presId="urn:microsoft.com/office/officeart/2009/layout/CircleArrowProcess"/>
    <dgm:cxn modelId="{4EAECE8E-2C01-42EB-9176-4E5FF286A9DF}" type="presParOf" srcId="{7A50934D-35EA-4037-9CCF-9F13721CE05A}" destId="{C8F96E26-7E96-4FFE-A2D3-5A42C1B06592}" srcOrd="1" destOrd="0" presId="urn:microsoft.com/office/officeart/2009/layout/CircleArrowProcess"/>
    <dgm:cxn modelId="{5C3783A5-64A8-4E4F-B3B4-259965A1545A}" type="presParOf" srcId="{7A50934D-35EA-4037-9CCF-9F13721CE05A}" destId="{8D65D859-B3C3-40EF-8935-A516D89A506A}" srcOrd="2" destOrd="0" presId="urn:microsoft.com/office/officeart/2009/layout/CircleArrowProcess"/>
    <dgm:cxn modelId="{44A169A5-EF55-4E3F-8F33-6B41A0DAFCEC}" type="presParOf" srcId="{8D65D859-B3C3-40EF-8935-A516D89A506A}" destId="{194A175F-460F-4E47-AA1A-8DA5D8E8AAED}" srcOrd="0" destOrd="0" presId="urn:microsoft.com/office/officeart/2009/layout/CircleArrowProcess"/>
    <dgm:cxn modelId="{E9A71A98-4B89-401E-A2E4-64E207218353}" type="presParOf" srcId="{7A50934D-35EA-4037-9CCF-9F13721CE05A}" destId="{E32DE6B8-8A14-463E-8419-B116A4C5D701}" srcOrd="3" destOrd="0" presId="urn:microsoft.com/office/officeart/2009/layout/CircleArrowProcess"/>
    <dgm:cxn modelId="{D36C7293-26E3-4E44-BAC1-F001B1A6714C}" type="presParOf" srcId="{7A50934D-35EA-4037-9CCF-9F13721CE05A}" destId="{EE7A683D-E563-4659-A8E7-2E54DD0E9536}" srcOrd="4" destOrd="0" presId="urn:microsoft.com/office/officeart/2009/layout/CircleArrowProcess"/>
    <dgm:cxn modelId="{E2886BC7-8EB0-42C9-AC2A-826D2A254F9E}" type="presParOf" srcId="{EE7A683D-E563-4659-A8E7-2E54DD0E9536}" destId="{6C7120EB-703C-4872-9DB6-3D7F3BC0BF93}" srcOrd="0" destOrd="0" presId="urn:microsoft.com/office/officeart/2009/layout/CircleArrowProcess"/>
    <dgm:cxn modelId="{C0368320-1F1E-4D0F-8271-A12871B0938F}" type="presParOf" srcId="{7A50934D-35EA-4037-9CCF-9F13721CE05A}" destId="{0DE5D51E-8901-4940-871C-78F1CF36E752}" srcOrd="5" destOrd="0" presId="urn:microsoft.com/office/officeart/2009/layout/CircleArrowProcess"/>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EA9561F8-88BB-4FDC-BC1E-6ECC0A920F6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DF3F73AA-E10F-489C-B26A-63C4252F61B9}">
      <dgm:prSet phldrT="[Text]" custT="1"/>
      <dgm: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a:solidFill>
                <a:srgbClr val="002060"/>
              </a:solidFill>
              <a:latin typeface="Gadugi" panose="020B0502040204020203" pitchFamily="34" charset="0"/>
              <a:ea typeface="Gadugi" panose="020B0502040204020203" pitchFamily="34" charset="0"/>
              <a:cs typeface="+mn-cs"/>
            </a:rPr>
            <a:t>Think</a:t>
          </a:r>
          <a:r>
            <a:rPr lang="en-GB" sz="19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0827A593-77EE-42BF-8F90-99A1E863386F}" type="parTrans" cxnId="{C2B80403-0887-4787-952D-9E160E351F76}">
      <dgm:prSet/>
      <dgm:spPr/>
      <dgm:t>
        <a:bodyPr/>
        <a:lstStyle/>
        <a:p>
          <a:endParaRPr lang="en-US"/>
        </a:p>
      </dgm:t>
    </dgm:pt>
    <dgm:pt modelId="{F71FA19C-4A1B-4896-836B-96CF905AB08F}" type="sibTrans" cxnId="{C2B80403-0887-4787-952D-9E160E351F76}">
      <dgm:prSet/>
      <dgm:spPr/>
      <dgm:t>
        <a:bodyPr/>
        <a:lstStyle/>
        <a:p>
          <a:endParaRPr lang="en-US"/>
        </a:p>
      </dgm:t>
    </dgm:pt>
    <dgm:pt modelId="{C97716FE-1101-4275-BF49-6907519FBC4D}">
      <dgm:prSet phldrT="[Text]"/>
      <dgm:spPr>
        <a:xfrm rot="5400000">
          <a:off x="-180022" y="1180147"/>
          <a:ext cx="1200150" cy="840105"/>
        </a:xfrm>
        <a:prstGeom prst="chevron">
          <a:avLst/>
        </a:prstGeom>
        <a:solidFill>
          <a:srgbClr val="70AD47">
            <a:lumMod val="75000"/>
          </a:srgbClr>
        </a:solidFill>
        <a:ln w="12700" cap="flat" cmpd="sng" algn="ctr">
          <a:no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D3E43320-14E5-4B2C-A7FD-2F1ED67DE8D9}" type="parTrans" cxnId="{8C012312-6B7F-48AF-B35E-7CE0E94FCF6E}">
      <dgm:prSet/>
      <dgm:spPr/>
      <dgm:t>
        <a:bodyPr/>
        <a:lstStyle/>
        <a:p>
          <a:endParaRPr lang="en-US"/>
        </a:p>
      </dgm:t>
    </dgm:pt>
    <dgm:pt modelId="{E1CE554E-EE64-4649-A494-EE80A34F3482}" type="sibTrans" cxnId="{8C012312-6B7F-48AF-B35E-7CE0E94FCF6E}">
      <dgm:prSet/>
      <dgm:spPr/>
      <dgm:t>
        <a:bodyPr/>
        <a:lstStyle/>
        <a:p>
          <a:endParaRPr lang="en-US"/>
        </a:p>
      </dgm:t>
    </dgm:pt>
    <dgm:pt modelId="{39A9DA56-A80B-4E9C-8E99-81D5EF240953}">
      <dgm:prSet phldrT="[Text]" custT="1"/>
      <dgm: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lgn="l">
            <a:buFont typeface="+mj-lt"/>
            <a:buNone/>
          </a:pPr>
          <a:r>
            <a:rPr lang="en-GB" sz="2400" u="sng">
              <a:solidFill>
                <a:srgbClr val="002060"/>
              </a:solidFill>
              <a:latin typeface="Gadugi" panose="020B0502040204020203" pitchFamily="34" charset="0"/>
              <a:ea typeface="Gadugi" panose="020B0502040204020203" pitchFamily="34" charset="0"/>
              <a:cs typeface="+mn-cs"/>
            </a:rPr>
            <a:t>Promise</a:t>
          </a:r>
          <a:r>
            <a:rPr lang="en-GB" sz="1600">
              <a:solidFill>
                <a:srgbClr val="002060"/>
              </a:solidFill>
              <a:latin typeface="Gadugi" panose="020B0502040204020203" pitchFamily="34" charset="0"/>
              <a:ea typeface="Gadugi" panose="020B0502040204020203" pitchFamily="34" charset="0"/>
              <a:cs typeface="+mn-cs"/>
            </a:rPr>
            <a:t> </a:t>
          </a:r>
          <a:r>
            <a:rPr lang="en-GB" sz="14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E90C88CF-8004-42CE-8890-8A524DDC5D3E}" type="parTrans" cxnId="{F440CF23-1261-4ACD-830A-12515A45D0BC}">
      <dgm:prSet/>
      <dgm:spPr/>
      <dgm:t>
        <a:bodyPr/>
        <a:lstStyle/>
        <a:p>
          <a:endParaRPr lang="en-US"/>
        </a:p>
      </dgm:t>
    </dgm:pt>
    <dgm:pt modelId="{DB90042F-CF30-4F2D-979B-338DC58EA36E}" type="sibTrans" cxnId="{F440CF23-1261-4ACD-830A-12515A45D0BC}">
      <dgm:prSet/>
      <dgm:spPr/>
      <dgm:t>
        <a:bodyPr/>
        <a:lstStyle/>
        <a:p>
          <a:endParaRPr lang="en-US"/>
        </a:p>
      </dgm:t>
    </dgm:pt>
    <dgm:pt modelId="{158B1C0D-8B37-4BED-9A40-7CF349FB69BA}">
      <dgm:prSet phldrT="[Text]"/>
      <dgm: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endParaRPr lang="en-US">
            <a:solidFill>
              <a:sysClr val="window" lastClr="FFFFFF"/>
            </a:solidFill>
            <a:latin typeface="Calibri" panose="020F0502020204030204"/>
            <a:ea typeface="+mn-ea"/>
            <a:cs typeface="+mn-cs"/>
          </a:endParaRPr>
        </a:p>
      </dgm:t>
    </dgm:pt>
    <dgm:pt modelId="{27A75FF2-181F-4592-94C6-75B718FFF947}" type="parTrans" cxnId="{51E7B579-4E49-4E1C-8EDC-92A161127929}">
      <dgm:prSet/>
      <dgm:spPr/>
      <dgm:t>
        <a:bodyPr/>
        <a:lstStyle/>
        <a:p>
          <a:endParaRPr lang="en-US"/>
        </a:p>
      </dgm:t>
    </dgm:pt>
    <dgm:pt modelId="{0E1530E6-1816-4747-81A8-18E81BD76181}" type="sibTrans" cxnId="{51E7B579-4E49-4E1C-8EDC-92A161127929}">
      <dgm:prSet/>
      <dgm:spPr/>
      <dgm:t>
        <a:bodyPr/>
        <a:lstStyle/>
        <a:p>
          <a:endParaRPr lang="en-US"/>
        </a:p>
      </dgm:t>
    </dgm:pt>
    <dgm:pt modelId="{73A5DB49-0329-4C55-A8AE-A55BBB8B5B9F}">
      <dgm:prSet phldrT="[Text]" custT="1"/>
      <dgm: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gm:spPr>
      <dgm:t>
        <a:bodyPr/>
        <a:lstStyle/>
        <a:p>
          <a:pPr marL="0">
            <a:buFont typeface="+mj-lt"/>
            <a:buNone/>
          </a:pPr>
          <a:r>
            <a:rPr lang="en-US" sz="2400">
              <a:solidFill>
                <a:srgbClr val="002060"/>
              </a:solidFill>
              <a:latin typeface="Gadugi" panose="020B0502040204020203" pitchFamily="34" charset="0"/>
              <a:ea typeface="Gadugi" panose="020B0502040204020203" pitchFamily="34" charset="0"/>
              <a:cs typeface="+mn-cs"/>
            </a:rPr>
            <a:t>Evaluate</a:t>
          </a:r>
          <a:r>
            <a:rPr lang="en-US" sz="2100">
              <a:solidFill>
                <a:srgbClr val="002060"/>
              </a:solidFill>
              <a:latin typeface="Gadugi" panose="020B0502040204020203" pitchFamily="34" charset="0"/>
              <a:ea typeface="Gadugi" panose="020B0502040204020203" pitchFamily="34" charset="0"/>
              <a:cs typeface="+mn-cs"/>
            </a:rPr>
            <a:t>, </a:t>
          </a:r>
          <a:r>
            <a:rPr lang="en-US" sz="14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gm:t>
    </dgm:pt>
    <dgm:pt modelId="{AD8EEBF7-10F7-4B4F-8025-CB255BC85A9D}" type="parTrans" cxnId="{C5B1AEFB-748D-46EC-B3A4-2FFF0FF7CF7A}">
      <dgm:prSet/>
      <dgm:spPr/>
      <dgm:t>
        <a:bodyPr/>
        <a:lstStyle/>
        <a:p>
          <a:endParaRPr lang="en-US"/>
        </a:p>
      </dgm:t>
    </dgm:pt>
    <dgm:pt modelId="{874F64AE-E946-4DE3-BBEB-CF40CF54D64F}" type="sibTrans" cxnId="{C5B1AEFB-748D-46EC-B3A4-2FFF0FF7CF7A}">
      <dgm:prSet/>
      <dgm:spPr/>
      <dgm:t>
        <a:bodyPr/>
        <a:lstStyle/>
        <a:p>
          <a:endParaRPr lang="en-US"/>
        </a:p>
      </dgm:t>
    </dgm:pt>
    <dgm:pt modelId="{FF119DAE-830D-4541-A9FF-2F49CE64C63C}">
      <dgm:prSet phldrT="[Text]" custT="1"/>
      <dgm: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gm:spPr>
      <dgm:t>
        <a:bodyPr/>
        <a:lstStyle/>
        <a:p>
          <a:pPr>
            <a:buNone/>
          </a:pPr>
          <a:r>
            <a:rPr lang="en-US" sz="1200">
              <a:solidFill>
                <a:sysClr val="window" lastClr="FFFFFF"/>
              </a:solidFill>
              <a:latin typeface="Calibri" panose="020F0502020204030204"/>
              <a:ea typeface="+mn-ea"/>
              <a:cs typeface="+mn-cs"/>
            </a:rPr>
            <a:t> </a:t>
          </a:r>
        </a:p>
      </dgm:t>
    </dgm:pt>
    <dgm:pt modelId="{1FF56F4E-13DA-4D1A-8AF2-A73722AFF0B9}" type="sibTrans" cxnId="{D74DFC82-1335-4A86-9373-FF444683D81D}">
      <dgm:prSet/>
      <dgm:spPr/>
      <dgm:t>
        <a:bodyPr/>
        <a:lstStyle/>
        <a:p>
          <a:endParaRPr lang="en-US"/>
        </a:p>
      </dgm:t>
    </dgm:pt>
    <dgm:pt modelId="{73E74546-E7F4-4E23-AA65-4CC4CE421DBA}" type="parTrans" cxnId="{D74DFC82-1335-4A86-9373-FF444683D81D}">
      <dgm:prSet/>
      <dgm:spPr/>
      <dgm:t>
        <a:bodyPr/>
        <a:lstStyle/>
        <a:p>
          <a:endParaRPr lang="en-US"/>
        </a:p>
      </dgm:t>
    </dgm:pt>
    <dgm:pt modelId="{11F320D0-A746-407B-96F1-41A272981A97}" type="pres">
      <dgm:prSet presAssocID="{EA9561F8-88BB-4FDC-BC1E-6ECC0A920F60}" presName="linearFlow" presStyleCnt="0">
        <dgm:presLayoutVars>
          <dgm:dir/>
          <dgm:animLvl val="lvl"/>
          <dgm:resizeHandles val="exact"/>
        </dgm:presLayoutVars>
      </dgm:prSet>
      <dgm:spPr/>
    </dgm:pt>
    <dgm:pt modelId="{B3A448C7-D474-4B2A-929B-94FEF2D84AC2}" type="pres">
      <dgm:prSet presAssocID="{FF119DAE-830D-4541-A9FF-2F49CE64C63C}" presName="composite" presStyleCnt="0"/>
      <dgm:spPr/>
    </dgm:pt>
    <dgm:pt modelId="{AC1BE736-2AD6-44AE-8400-577ECAAF4F26}" type="pres">
      <dgm:prSet presAssocID="{FF119DAE-830D-4541-A9FF-2F49CE64C63C}" presName="parentText" presStyleLbl="alignNode1" presStyleIdx="0" presStyleCnt="3">
        <dgm:presLayoutVars>
          <dgm:chMax val="1"/>
          <dgm:bulletEnabled val="1"/>
        </dgm:presLayoutVars>
      </dgm:prSet>
      <dgm:spPr/>
    </dgm:pt>
    <dgm:pt modelId="{082C2184-D690-4C6C-BFEC-ED4CB032C109}" type="pres">
      <dgm:prSet presAssocID="{FF119DAE-830D-4541-A9FF-2F49CE64C63C}" presName="descendantText" presStyleLbl="alignAcc1" presStyleIdx="0" presStyleCnt="3" custLinFactNeighborX="0" custLinFactNeighborY="-110">
        <dgm:presLayoutVars>
          <dgm:bulletEnabled val="1"/>
        </dgm:presLayoutVars>
      </dgm:prSet>
      <dgm:spPr/>
    </dgm:pt>
    <dgm:pt modelId="{D8FED806-5012-4EBF-9B40-AF803FA0223B}" type="pres">
      <dgm:prSet presAssocID="{1FF56F4E-13DA-4D1A-8AF2-A73722AFF0B9}" presName="sp" presStyleCnt="0"/>
      <dgm:spPr/>
    </dgm:pt>
    <dgm:pt modelId="{8BB984D7-7E72-44F6-9CD3-9345D29BB69E}" type="pres">
      <dgm:prSet presAssocID="{C97716FE-1101-4275-BF49-6907519FBC4D}" presName="composite" presStyleCnt="0"/>
      <dgm:spPr/>
    </dgm:pt>
    <dgm:pt modelId="{F41708EA-3B38-430E-8E91-9C1A71FFCD06}" type="pres">
      <dgm:prSet presAssocID="{C97716FE-1101-4275-BF49-6907519FBC4D}" presName="parentText" presStyleLbl="alignNode1" presStyleIdx="1" presStyleCnt="3">
        <dgm:presLayoutVars>
          <dgm:chMax val="1"/>
          <dgm:bulletEnabled val="1"/>
        </dgm:presLayoutVars>
      </dgm:prSet>
      <dgm:spPr/>
    </dgm:pt>
    <dgm:pt modelId="{34360E9E-3628-4DB7-9BCC-D14559A3BEB4}" type="pres">
      <dgm:prSet presAssocID="{C97716FE-1101-4275-BF49-6907519FBC4D}" presName="descendantText" presStyleLbl="alignAcc1" presStyleIdx="1" presStyleCnt="3">
        <dgm:presLayoutVars>
          <dgm:bulletEnabled val="1"/>
        </dgm:presLayoutVars>
      </dgm:prSet>
      <dgm:spPr/>
    </dgm:pt>
    <dgm:pt modelId="{ABDCF88C-D294-4994-B9D3-5813D1001546}" type="pres">
      <dgm:prSet presAssocID="{E1CE554E-EE64-4649-A494-EE80A34F3482}" presName="sp" presStyleCnt="0"/>
      <dgm:spPr/>
    </dgm:pt>
    <dgm:pt modelId="{B146F08F-C0AB-4225-ACBB-B0F7B38D85DE}" type="pres">
      <dgm:prSet presAssocID="{158B1C0D-8B37-4BED-9A40-7CF349FB69BA}" presName="composite" presStyleCnt="0"/>
      <dgm:spPr/>
    </dgm:pt>
    <dgm:pt modelId="{077A26A5-5424-415F-8927-1808BD84257E}" type="pres">
      <dgm:prSet presAssocID="{158B1C0D-8B37-4BED-9A40-7CF349FB69BA}" presName="parentText" presStyleLbl="alignNode1" presStyleIdx="2" presStyleCnt="3">
        <dgm:presLayoutVars>
          <dgm:chMax val="1"/>
          <dgm:bulletEnabled val="1"/>
        </dgm:presLayoutVars>
      </dgm:prSet>
      <dgm:spPr/>
    </dgm:pt>
    <dgm:pt modelId="{14D0D835-BE25-4D05-BEE8-A1ED243130C2}" type="pres">
      <dgm:prSet presAssocID="{158B1C0D-8B37-4BED-9A40-7CF349FB69BA}" presName="descendantText" presStyleLbl="alignAcc1" presStyleIdx="2" presStyleCnt="3">
        <dgm:presLayoutVars>
          <dgm:bulletEnabled val="1"/>
        </dgm:presLayoutVars>
      </dgm:prSet>
      <dgm:spPr/>
    </dgm:pt>
  </dgm:ptLst>
  <dgm:cxnLst>
    <dgm:cxn modelId="{5CCF3000-0257-42E1-9EDE-3D5B1B71EAA5}" type="presOf" srcId="{158B1C0D-8B37-4BED-9A40-7CF349FB69BA}" destId="{077A26A5-5424-415F-8927-1808BD84257E}" srcOrd="0" destOrd="0" presId="urn:microsoft.com/office/officeart/2005/8/layout/chevron2"/>
    <dgm:cxn modelId="{C2B80403-0887-4787-952D-9E160E351F76}" srcId="{FF119DAE-830D-4541-A9FF-2F49CE64C63C}" destId="{DF3F73AA-E10F-489C-B26A-63C4252F61B9}" srcOrd="0" destOrd="0" parTransId="{0827A593-77EE-42BF-8F90-99A1E863386F}" sibTransId="{F71FA19C-4A1B-4896-836B-96CF905AB08F}"/>
    <dgm:cxn modelId="{8C012312-6B7F-48AF-B35E-7CE0E94FCF6E}" srcId="{EA9561F8-88BB-4FDC-BC1E-6ECC0A920F60}" destId="{C97716FE-1101-4275-BF49-6907519FBC4D}" srcOrd="1" destOrd="0" parTransId="{D3E43320-14E5-4B2C-A7FD-2F1ED67DE8D9}" sibTransId="{E1CE554E-EE64-4649-A494-EE80A34F3482}"/>
    <dgm:cxn modelId="{43FFED1B-CEEE-42E5-92FB-69AA253FD24E}" type="presOf" srcId="{FF119DAE-830D-4541-A9FF-2F49CE64C63C}" destId="{AC1BE736-2AD6-44AE-8400-577ECAAF4F26}" srcOrd="0" destOrd="0" presId="urn:microsoft.com/office/officeart/2005/8/layout/chevron2"/>
    <dgm:cxn modelId="{F440CF23-1261-4ACD-830A-12515A45D0BC}" srcId="{C97716FE-1101-4275-BF49-6907519FBC4D}" destId="{39A9DA56-A80B-4E9C-8E99-81D5EF240953}" srcOrd="0" destOrd="0" parTransId="{E90C88CF-8004-42CE-8890-8A524DDC5D3E}" sibTransId="{DB90042F-CF30-4F2D-979B-338DC58EA36E}"/>
    <dgm:cxn modelId="{91E3972C-0659-431C-A9FE-9E207BD90DC4}" type="presOf" srcId="{C97716FE-1101-4275-BF49-6907519FBC4D}" destId="{F41708EA-3B38-430E-8E91-9C1A71FFCD06}" srcOrd="0" destOrd="0" presId="urn:microsoft.com/office/officeart/2005/8/layout/chevron2"/>
    <dgm:cxn modelId="{20B7D766-B2AD-4F57-A211-CF65D1C77F28}" type="presOf" srcId="{EA9561F8-88BB-4FDC-BC1E-6ECC0A920F60}" destId="{11F320D0-A746-407B-96F1-41A272981A97}" srcOrd="0" destOrd="0" presId="urn:microsoft.com/office/officeart/2005/8/layout/chevron2"/>
    <dgm:cxn modelId="{51E7B579-4E49-4E1C-8EDC-92A161127929}" srcId="{EA9561F8-88BB-4FDC-BC1E-6ECC0A920F60}" destId="{158B1C0D-8B37-4BED-9A40-7CF349FB69BA}" srcOrd="2" destOrd="0" parTransId="{27A75FF2-181F-4592-94C6-75B718FFF947}" sibTransId="{0E1530E6-1816-4747-81A8-18E81BD76181}"/>
    <dgm:cxn modelId="{D74DFC82-1335-4A86-9373-FF444683D81D}" srcId="{EA9561F8-88BB-4FDC-BC1E-6ECC0A920F60}" destId="{FF119DAE-830D-4541-A9FF-2F49CE64C63C}" srcOrd="0" destOrd="0" parTransId="{73E74546-E7F4-4E23-AA65-4CC4CE421DBA}" sibTransId="{1FF56F4E-13DA-4D1A-8AF2-A73722AFF0B9}"/>
    <dgm:cxn modelId="{4B35E9A8-AACA-4F33-B48C-017067254152}" type="presOf" srcId="{39A9DA56-A80B-4E9C-8E99-81D5EF240953}" destId="{34360E9E-3628-4DB7-9BCC-D14559A3BEB4}" srcOrd="0" destOrd="0" presId="urn:microsoft.com/office/officeart/2005/8/layout/chevron2"/>
    <dgm:cxn modelId="{C7910ADA-2E44-4B10-99BD-1B05630BC1B2}" type="presOf" srcId="{73A5DB49-0329-4C55-A8AE-A55BBB8B5B9F}" destId="{14D0D835-BE25-4D05-BEE8-A1ED243130C2}" srcOrd="0" destOrd="0" presId="urn:microsoft.com/office/officeart/2005/8/layout/chevron2"/>
    <dgm:cxn modelId="{1445F5E2-C425-4F77-8197-1AEAAB9FFDF8}" type="presOf" srcId="{DF3F73AA-E10F-489C-B26A-63C4252F61B9}" destId="{082C2184-D690-4C6C-BFEC-ED4CB032C109}" srcOrd="0" destOrd="0" presId="urn:microsoft.com/office/officeart/2005/8/layout/chevron2"/>
    <dgm:cxn modelId="{C5B1AEFB-748D-46EC-B3A4-2FFF0FF7CF7A}" srcId="{158B1C0D-8B37-4BED-9A40-7CF349FB69BA}" destId="{73A5DB49-0329-4C55-A8AE-A55BBB8B5B9F}" srcOrd="0" destOrd="0" parTransId="{AD8EEBF7-10F7-4B4F-8025-CB255BC85A9D}" sibTransId="{874F64AE-E946-4DE3-BBEB-CF40CF54D64F}"/>
    <dgm:cxn modelId="{37C03018-C37C-44A3-942D-9D28C3968241}" type="presParOf" srcId="{11F320D0-A746-407B-96F1-41A272981A97}" destId="{B3A448C7-D474-4B2A-929B-94FEF2D84AC2}" srcOrd="0" destOrd="0" presId="urn:microsoft.com/office/officeart/2005/8/layout/chevron2"/>
    <dgm:cxn modelId="{C603D116-B3D8-4A90-A9F9-6CF106B11752}" type="presParOf" srcId="{B3A448C7-D474-4B2A-929B-94FEF2D84AC2}" destId="{AC1BE736-2AD6-44AE-8400-577ECAAF4F26}" srcOrd="0" destOrd="0" presId="urn:microsoft.com/office/officeart/2005/8/layout/chevron2"/>
    <dgm:cxn modelId="{00CA39FF-6A99-4ECA-B527-031CEE5F81F8}" type="presParOf" srcId="{B3A448C7-D474-4B2A-929B-94FEF2D84AC2}" destId="{082C2184-D690-4C6C-BFEC-ED4CB032C109}" srcOrd="1" destOrd="0" presId="urn:microsoft.com/office/officeart/2005/8/layout/chevron2"/>
    <dgm:cxn modelId="{AF0A6B15-63F9-4FF7-AE34-DAE8493D137E}" type="presParOf" srcId="{11F320D0-A746-407B-96F1-41A272981A97}" destId="{D8FED806-5012-4EBF-9B40-AF803FA0223B}" srcOrd="1" destOrd="0" presId="urn:microsoft.com/office/officeart/2005/8/layout/chevron2"/>
    <dgm:cxn modelId="{CF0AFF57-F4D8-4695-AAEA-188BE38232BF}" type="presParOf" srcId="{11F320D0-A746-407B-96F1-41A272981A97}" destId="{8BB984D7-7E72-44F6-9CD3-9345D29BB69E}" srcOrd="2" destOrd="0" presId="urn:microsoft.com/office/officeart/2005/8/layout/chevron2"/>
    <dgm:cxn modelId="{B599420A-F785-4ADE-A298-D9A971579D3D}" type="presParOf" srcId="{8BB984D7-7E72-44F6-9CD3-9345D29BB69E}" destId="{F41708EA-3B38-430E-8E91-9C1A71FFCD06}" srcOrd="0" destOrd="0" presId="urn:microsoft.com/office/officeart/2005/8/layout/chevron2"/>
    <dgm:cxn modelId="{2013F476-CE28-45C4-A738-3BE220CBAC9A}" type="presParOf" srcId="{8BB984D7-7E72-44F6-9CD3-9345D29BB69E}" destId="{34360E9E-3628-4DB7-9BCC-D14559A3BEB4}" srcOrd="1" destOrd="0" presId="urn:microsoft.com/office/officeart/2005/8/layout/chevron2"/>
    <dgm:cxn modelId="{3543487E-6E1A-44EA-A9C1-2A186C6176CB}" type="presParOf" srcId="{11F320D0-A746-407B-96F1-41A272981A97}" destId="{ABDCF88C-D294-4994-B9D3-5813D1001546}" srcOrd="3" destOrd="0" presId="urn:microsoft.com/office/officeart/2005/8/layout/chevron2"/>
    <dgm:cxn modelId="{7E5744B4-7E5F-440D-A4EA-D1EF9B0918A9}" type="presParOf" srcId="{11F320D0-A746-407B-96F1-41A272981A97}" destId="{B146F08F-C0AB-4225-ACBB-B0F7B38D85DE}" srcOrd="4" destOrd="0" presId="urn:microsoft.com/office/officeart/2005/8/layout/chevron2"/>
    <dgm:cxn modelId="{51623EEE-E460-4774-A6CC-C58AA7C5FE17}" type="presParOf" srcId="{B146F08F-C0AB-4225-ACBB-B0F7B38D85DE}" destId="{077A26A5-5424-415F-8927-1808BD84257E}" srcOrd="0" destOrd="0" presId="urn:microsoft.com/office/officeart/2005/8/layout/chevron2"/>
    <dgm:cxn modelId="{1DC6D7B6-8598-4ADA-B417-C35AA6C5BF56}" type="presParOf" srcId="{B146F08F-C0AB-4225-ACBB-B0F7B38D85DE}" destId="{14D0D835-BE25-4D05-BEE8-A1ED243130C2}" srcOrd="1" destOrd="0" presId="urn:microsoft.com/office/officeart/2005/8/layout/chevron2"/>
  </dgm:cxnLst>
  <dgm:bg>
    <a:solidFill>
      <a:schemeClr val="lt1"/>
    </a:solid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6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B8D4A-DF14-478D-AAB7-643E0B18CA31}">
      <dsp:nvSpPr>
        <dsp:cNvPr id="0" name=""/>
        <dsp:cNvSpPr/>
      </dsp:nvSpPr>
      <dsp:spPr>
        <a:xfrm>
          <a:off x="471487" y="1041"/>
          <a:ext cx="1419820" cy="851892"/>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n-GB" sz="1300" kern="1200">
              <a:solidFill>
                <a:sysClr val="window" lastClr="FFFFFF"/>
              </a:solidFill>
              <a:latin typeface="Gadugi" panose="020B0502040204020203" pitchFamily="34" charset="0"/>
              <a:ea typeface="Gadugi" panose="020B0502040204020203" pitchFamily="34" charset="0"/>
              <a:cs typeface="+mn-cs"/>
            </a:rPr>
            <a:t>What did I learn today?</a:t>
          </a:r>
        </a:p>
      </dsp:txBody>
      <dsp:txXfrm>
        <a:off x="471487" y="1041"/>
        <a:ext cx="1419820" cy="851892"/>
      </dsp:txXfrm>
    </dsp:sp>
    <dsp:sp modelId="{2757570E-75A7-4828-A0A9-DF5B88555DEE}">
      <dsp:nvSpPr>
        <dsp:cNvPr id="0" name=""/>
        <dsp:cNvSpPr/>
      </dsp:nvSpPr>
      <dsp:spPr>
        <a:xfrm>
          <a:off x="2051946" y="0"/>
          <a:ext cx="1419820" cy="851892"/>
        </a:xfrm>
        <a:prstGeom prst="rect">
          <a:avLst/>
        </a:prstGeom>
        <a:solidFill>
          <a:sysClr val="window" lastClr="FFFFFF">
            <a:lumMod val="50000"/>
          </a:sys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solidFill>
                <a:sysClr val="window" lastClr="FFFFFF"/>
              </a:solidFill>
              <a:latin typeface="Gadugi" panose="020B0502040204020203" pitchFamily="34" charset="0"/>
              <a:ea typeface="Gadugi" panose="020B0502040204020203" pitchFamily="34" charset="0"/>
              <a:cs typeface="+mn-cs"/>
            </a:rPr>
            <a:t>How can I use this in my work?</a:t>
          </a:r>
        </a:p>
      </dsp:txBody>
      <dsp:txXfrm>
        <a:off x="2051946" y="0"/>
        <a:ext cx="1419820" cy="851892"/>
      </dsp:txXfrm>
    </dsp:sp>
    <dsp:sp modelId="{180F1572-0334-4098-8B6B-A6E93553FFD9}">
      <dsp:nvSpPr>
        <dsp:cNvPr id="0" name=""/>
        <dsp:cNvSpPr/>
      </dsp:nvSpPr>
      <dsp:spPr>
        <a:xfrm>
          <a:off x="3595092" y="1041"/>
          <a:ext cx="1419820" cy="851892"/>
        </a:xfrm>
        <a:prstGeom prst="rect">
          <a:avLst/>
        </a:prstGeom>
        <a:solidFill>
          <a:srgbClr val="CC6600"/>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n-GB" sz="1300" kern="1200">
              <a:solidFill>
                <a:sysClr val="window" lastClr="FFFFFF"/>
              </a:solidFill>
              <a:latin typeface="Gadugi" panose="020B0502040204020203" pitchFamily="34" charset="0"/>
              <a:ea typeface="Gadugi" panose="020B0502040204020203" pitchFamily="34" charset="0"/>
              <a:cs typeface="+mn-cs"/>
            </a:rPr>
            <a:t>Was this easy or difficult? Why?</a:t>
          </a:r>
        </a:p>
      </dsp:txBody>
      <dsp:txXfrm>
        <a:off x="3595092" y="1041"/>
        <a:ext cx="1419820" cy="851892"/>
      </dsp:txXfrm>
    </dsp:sp>
    <dsp:sp modelId="{7465AF94-5E26-433B-9858-FDBAC8AE8284}">
      <dsp:nvSpPr>
        <dsp:cNvPr id="0" name=""/>
        <dsp:cNvSpPr/>
      </dsp:nvSpPr>
      <dsp:spPr>
        <a:xfrm>
          <a:off x="1252388" y="994916"/>
          <a:ext cx="1419820" cy="851892"/>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n-GB" sz="1300" kern="1200">
              <a:solidFill>
                <a:sysClr val="window" lastClr="FFFFFF"/>
              </a:solidFill>
              <a:latin typeface="Gadugi" panose="020B0502040204020203" pitchFamily="34" charset="0"/>
              <a:ea typeface="Gadugi" panose="020B0502040204020203" pitchFamily="34" charset="0"/>
              <a:cs typeface="+mn-cs"/>
            </a:rPr>
            <a:t>How can this help me / my student teachers?</a:t>
          </a:r>
        </a:p>
      </dsp:txBody>
      <dsp:txXfrm>
        <a:off x="1252388" y="994916"/>
        <a:ext cx="1419820" cy="851892"/>
      </dsp:txXfrm>
    </dsp:sp>
    <dsp:sp modelId="{1FC260CB-0654-4D85-AECA-F114D43444D5}">
      <dsp:nvSpPr>
        <dsp:cNvPr id="0" name=""/>
        <dsp:cNvSpPr/>
      </dsp:nvSpPr>
      <dsp:spPr>
        <a:xfrm>
          <a:off x="2814191" y="994916"/>
          <a:ext cx="1419820" cy="851892"/>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n-GB" sz="1300" kern="1200">
              <a:solidFill>
                <a:sysClr val="window" lastClr="FFFFFF"/>
              </a:solidFill>
              <a:latin typeface="Gadugi" panose="020B0502040204020203" pitchFamily="34" charset="0"/>
              <a:ea typeface="Gadugi" panose="020B0502040204020203" pitchFamily="34" charset="0"/>
              <a:cs typeface="+mn-cs"/>
            </a:rPr>
            <a:t>What else do I need to learn about this topic?</a:t>
          </a:r>
        </a:p>
      </dsp:txBody>
      <dsp:txXfrm>
        <a:off x="2814191" y="994916"/>
        <a:ext cx="1419820" cy="851892"/>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05C46-C1B3-48F5-9EED-E61EF5BD6F2A}">
      <dsp:nvSpPr>
        <dsp:cNvPr id="0" name=""/>
        <dsp:cNvSpPr/>
      </dsp:nvSpPr>
      <dsp:spPr>
        <a:xfrm>
          <a:off x="731448" y="0"/>
          <a:ext cx="1201174" cy="1201357"/>
        </a:xfrm>
        <a:prstGeom prst="circularArrow">
          <a:avLst>
            <a:gd name="adj1" fmla="val 10980"/>
            <a:gd name="adj2" fmla="val 1142322"/>
            <a:gd name="adj3" fmla="val 4500000"/>
            <a:gd name="adj4" fmla="val 10800000"/>
            <a:gd name="adj5" fmla="val 12500"/>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96E26-7E96-4FFE-A2D3-5A42C1B06592}">
      <dsp:nvSpPr>
        <dsp:cNvPr id="0" name=""/>
        <dsp:cNvSpPr/>
      </dsp:nvSpPr>
      <dsp:spPr>
        <a:xfrm>
          <a:off x="984963" y="433726"/>
          <a:ext cx="691438"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rPr>
            <a:t>Think</a:t>
          </a:r>
        </a:p>
      </dsp:txBody>
      <dsp:txXfrm>
        <a:off x="984963" y="433726"/>
        <a:ext cx="691438" cy="333655"/>
      </dsp:txXfrm>
    </dsp:sp>
    <dsp:sp modelId="{194A175F-460F-4E47-AA1A-8DA5D8E8AAED}">
      <dsp:nvSpPr>
        <dsp:cNvPr id="0" name=""/>
        <dsp:cNvSpPr/>
      </dsp:nvSpPr>
      <dsp:spPr>
        <a:xfrm>
          <a:off x="397826" y="690269"/>
          <a:ext cx="1201174" cy="1201357"/>
        </a:xfrm>
        <a:prstGeom prst="leftCircularArrow">
          <a:avLst>
            <a:gd name="adj1" fmla="val 10980"/>
            <a:gd name="adj2" fmla="val 1142322"/>
            <a:gd name="adj3" fmla="val 6300000"/>
            <a:gd name="adj4" fmla="val 18900000"/>
            <a:gd name="adj5" fmla="val 12500"/>
          </a:avLst>
        </a:prstGeom>
        <a:solidFill>
          <a:srgbClr val="FFC000">
            <a:hueOff val="4900445"/>
            <a:satOff val="-20388"/>
            <a:lumOff val="480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2DE6B8-8A14-463E-8419-B116A4C5D701}">
      <dsp:nvSpPr>
        <dsp:cNvPr id="0" name=""/>
        <dsp:cNvSpPr/>
      </dsp:nvSpPr>
      <dsp:spPr>
        <a:xfrm>
          <a:off x="664679" y="112798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Pair</a:t>
          </a:r>
        </a:p>
      </dsp:txBody>
      <dsp:txXfrm>
        <a:off x="664679" y="1127988"/>
        <a:ext cx="667469" cy="333655"/>
      </dsp:txXfrm>
    </dsp:sp>
    <dsp:sp modelId="{6C7120EB-703C-4872-9DB6-3D7F3BC0BF93}">
      <dsp:nvSpPr>
        <dsp:cNvPr id="0" name=""/>
        <dsp:cNvSpPr/>
      </dsp:nvSpPr>
      <dsp:spPr>
        <a:xfrm>
          <a:off x="816940" y="1463140"/>
          <a:ext cx="1031995" cy="1032409"/>
        </a:xfrm>
        <a:prstGeom prst="blockArc">
          <a:avLst>
            <a:gd name="adj1" fmla="val 13500000"/>
            <a:gd name="adj2" fmla="val 10800000"/>
            <a:gd name="adj3" fmla="val 12740"/>
          </a:avLst>
        </a:prstGeom>
        <a:solidFill>
          <a:srgbClr val="FFC000">
            <a:hueOff val="9800891"/>
            <a:satOff val="-40777"/>
            <a:lumOff val="960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5D51E-8901-4940-871C-78F1CF36E752}">
      <dsp:nvSpPr>
        <dsp:cNvPr id="0" name=""/>
        <dsp:cNvSpPr/>
      </dsp:nvSpPr>
      <dsp:spPr>
        <a:xfrm>
          <a:off x="998526" y="1823248"/>
          <a:ext cx="667469" cy="33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ysClr val="windowText" lastClr="000000">
                  <a:hueOff val="0"/>
                  <a:satOff val="0"/>
                  <a:lumOff val="0"/>
                  <a:alphaOff val="0"/>
                </a:sysClr>
              </a:solidFill>
              <a:latin typeface="Calibri" panose="020F0502020204030204"/>
              <a:ea typeface="+mn-ea"/>
              <a:cs typeface="+mn-cs"/>
            </a:rPr>
            <a:t>Share</a:t>
          </a:r>
        </a:p>
      </dsp:txBody>
      <dsp:txXfrm>
        <a:off x="998526" y="1823248"/>
        <a:ext cx="667469" cy="333655"/>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BE736-2AD6-44AE-8400-577ECAAF4F26}">
      <dsp:nvSpPr>
        <dsp:cNvPr id="0" name=""/>
        <dsp:cNvSpPr/>
      </dsp:nvSpPr>
      <dsp:spPr>
        <a:xfrm rot="5400000">
          <a:off x="-180022" y="18087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solidFill>
                <a:sysClr val="window" lastClr="FFFFFF"/>
              </a:solidFill>
              <a:latin typeface="Calibri" panose="020F0502020204030204"/>
              <a:ea typeface="+mn-ea"/>
              <a:cs typeface="+mn-cs"/>
            </a:rPr>
            <a:t> </a:t>
          </a:r>
        </a:p>
      </dsp:txBody>
      <dsp:txXfrm rot="-5400000">
        <a:off x="1" y="420908"/>
        <a:ext cx="840105" cy="360045"/>
      </dsp:txXfrm>
    </dsp:sp>
    <dsp:sp modelId="{082C2184-D690-4C6C-BFEC-ED4CB032C109}">
      <dsp:nvSpPr>
        <dsp:cNvPr id="0" name=""/>
        <dsp:cNvSpPr/>
      </dsp:nvSpPr>
      <dsp:spPr>
        <a:xfrm rot="5400000">
          <a:off x="2773203" y="-1933098"/>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kern="1200">
              <a:solidFill>
                <a:srgbClr val="002060"/>
              </a:solidFill>
              <a:latin typeface="Gadugi" panose="020B0502040204020203" pitchFamily="34" charset="0"/>
              <a:ea typeface="Gadugi" panose="020B0502040204020203" pitchFamily="34" charset="0"/>
              <a:cs typeface="+mn-cs"/>
            </a:rPr>
            <a:t>Think</a:t>
          </a:r>
          <a:r>
            <a:rPr lang="en-GB" sz="19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of one idea you will use from this module to improve your inclusive practice in the classroom.</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38081"/>
        <a:ext cx="4608214" cy="703935"/>
      </dsp:txXfrm>
    </dsp:sp>
    <dsp:sp modelId="{F41708EA-3B38-430E-8E91-9C1A71FFCD06}">
      <dsp:nvSpPr>
        <dsp:cNvPr id="0" name=""/>
        <dsp:cNvSpPr/>
      </dsp:nvSpPr>
      <dsp:spPr>
        <a:xfrm rot="5400000">
          <a:off x="-180022" y="1180147"/>
          <a:ext cx="1200150" cy="840105"/>
        </a:xfrm>
        <a:prstGeom prst="chevron">
          <a:avLst/>
        </a:prstGeom>
        <a:solidFill>
          <a:srgbClr val="70AD47">
            <a:lumMod val="75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1420178"/>
        <a:ext cx="840105" cy="360045"/>
      </dsp:txXfrm>
    </dsp:sp>
    <dsp:sp modelId="{34360E9E-3628-4DB7-9BCC-D14559A3BEB4}">
      <dsp:nvSpPr>
        <dsp:cNvPr id="0" name=""/>
        <dsp:cNvSpPr/>
      </dsp:nvSpPr>
      <dsp:spPr>
        <a:xfrm rot="5400000">
          <a:off x="2773203" y="-932973"/>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GB" sz="2400" u="sng" kern="1200">
              <a:solidFill>
                <a:srgbClr val="002060"/>
              </a:solidFill>
              <a:latin typeface="Gadugi" panose="020B0502040204020203" pitchFamily="34" charset="0"/>
              <a:ea typeface="Gadugi" panose="020B0502040204020203" pitchFamily="34" charset="0"/>
              <a:cs typeface="+mn-cs"/>
            </a:rPr>
            <a:t>Promise</a:t>
          </a:r>
          <a:r>
            <a:rPr lang="en-GB" sz="1600" kern="1200">
              <a:solidFill>
                <a:srgbClr val="002060"/>
              </a:solidFill>
              <a:latin typeface="Gadugi" panose="020B0502040204020203" pitchFamily="34" charset="0"/>
              <a:ea typeface="Gadugi" panose="020B0502040204020203" pitchFamily="34" charset="0"/>
              <a:cs typeface="+mn-cs"/>
            </a:rPr>
            <a:t> </a:t>
          </a:r>
          <a:r>
            <a:rPr lang="en-GB" sz="1400" kern="1200">
              <a:solidFill>
                <a:srgbClr val="002060"/>
              </a:solidFill>
              <a:latin typeface="Gadugi" panose="020B0502040204020203" pitchFamily="34" charset="0"/>
              <a:ea typeface="Gadugi" panose="020B0502040204020203" pitchFamily="34" charset="0"/>
              <a:cs typeface="+mn-cs"/>
            </a:rPr>
            <a:t>your students you will do this to improve your inclusive practice within the next 'x' weeks.</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1038206"/>
        <a:ext cx="4608214" cy="703935"/>
      </dsp:txXfrm>
    </dsp:sp>
    <dsp:sp modelId="{077A26A5-5424-415F-8927-1808BD84257E}">
      <dsp:nvSpPr>
        <dsp:cNvPr id="0" name=""/>
        <dsp:cNvSpPr/>
      </dsp:nvSpPr>
      <dsp:spPr>
        <a:xfrm rot="5400000">
          <a:off x="-180022" y="2179417"/>
          <a:ext cx="1200150" cy="840105"/>
        </a:xfrm>
        <a:prstGeom prst="chevron">
          <a:avLst/>
        </a:prstGeom>
        <a:solidFill>
          <a:srgbClr val="70AD47">
            <a:lumMod val="7500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endParaRPr lang="en-US" sz="2300" kern="1200">
            <a:solidFill>
              <a:sysClr val="window" lastClr="FFFFFF"/>
            </a:solidFill>
            <a:latin typeface="Calibri" panose="020F0502020204030204"/>
            <a:ea typeface="+mn-ea"/>
            <a:cs typeface="+mn-cs"/>
          </a:endParaRPr>
        </a:p>
      </dsp:txBody>
      <dsp:txXfrm rot="-5400000">
        <a:off x="1" y="2419448"/>
        <a:ext cx="840105" cy="360045"/>
      </dsp:txXfrm>
    </dsp:sp>
    <dsp:sp modelId="{14D0D835-BE25-4D05-BEE8-A1ED243130C2}">
      <dsp:nvSpPr>
        <dsp:cNvPr id="0" name=""/>
        <dsp:cNvSpPr/>
      </dsp:nvSpPr>
      <dsp:spPr>
        <a:xfrm rot="5400000">
          <a:off x="2773203" y="66296"/>
          <a:ext cx="780097" cy="4646295"/>
        </a:xfrm>
        <a:prstGeom prst="round2SameRect">
          <a:avLst/>
        </a:prstGeom>
        <a:solidFill>
          <a:sysClr val="window" lastClr="FFFFFF">
            <a:alpha val="90000"/>
            <a:hueOff val="0"/>
            <a:satOff val="0"/>
            <a:lumOff val="0"/>
            <a:alphaOff val="0"/>
          </a:sys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0" lvl="1" indent="-228600" algn="l" defTabSz="1066800">
            <a:lnSpc>
              <a:spcPct val="90000"/>
            </a:lnSpc>
            <a:spcBef>
              <a:spcPct val="0"/>
            </a:spcBef>
            <a:spcAft>
              <a:spcPct val="15000"/>
            </a:spcAft>
            <a:buFont typeface="+mj-lt"/>
            <a:buNone/>
          </a:pPr>
          <a:r>
            <a:rPr lang="en-US" sz="2400" kern="1200">
              <a:solidFill>
                <a:srgbClr val="002060"/>
              </a:solidFill>
              <a:latin typeface="Gadugi" panose="020B0502040204020203" pitchFamily="34" charset="0"/>
              <a:ea typeface="Gadugi" panose="020B0502040204020203" pitchFamily="34" charset="0"/>
              <a:cs typeface="+mn-cs"/>
            </a:rPr>
            <a:t>Evaluate</a:t>
          </a:r>
          <a:r>
            <a:rPr lang="en-US" sz="2100" kern="1200">
              <a:solidFill>
                <a:srgbClr val="002060"/>
              </a:solidFill>
              <a:latin typeface="Gadugi" panose="020B0502040204020203" pitchFamily="34" charset="0"/>
              <a:ea typeface="Gadugi" panose="020B0502040204020203" pitchFamily="34" charset="0"/>
              <a:cs typeface="+mn-cs"/>
            </a:rPr>
            <a:t>, </a:t>
          </a:r>
          <a:r>
            <a:rPr lang="en-US" sz="1400" kern="1200">
              <a:solidFill>
                <a:srgbClr val="002060"/>
              </a:solidFill>
              <a:latin typeface="Gadugi" panose="020B0502040204020203" pitchFamily="34" charset="0"/>
              <a:ea typeface="Gadugi" panose="020B0502040204020203" pitchFamily="34" charset="0"/>
              <a:cs typeface="+mn-cs"/>
            </a:rPr>
            <a:t>with your students in 'x' weeks, to see whether your idea has improved your practice. </a:t>
          </a:r>
          <a:endParaRPr lang="en-US" sz="1400" kern="1200">
            <a:solidFill>
              <a:sysClr val="windowText" lastClr="000000">
                <a:hueOff val="0"/>
                <a:satOff val="0"/>
                <a:lumOff val="0"/>
                <a:alphaOff val="0"/>
              </a:sysClr>
            </a:solidFill>
            <a:latin typeface="Gadugi" panose="020B0502040204020203" pitchFamily="34" charset="0"/>
            <a:ea typeface="Gadugi" panose="020B0502040204020203" pitchFamily="34" charset="0"/>
            <a:cs typeface="+mn-cs"/>
          </a:endParaRPr>
        </a:p>
      </dsp:txBody>
      <dsp:txXfrm rot="-5400000">
        <a:off x="840105" y="2037476"/>
        <a:ext cx="4608214" cy="703935"/>
      </dsp:txXfrm>
    </dsp:sp>
  </dsp:spTree>
</dsp:drawing>
</file>

<file path=word/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word/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C950FA98A539C4D9753DD9D4790590D" ma:contentTypeVersion="10" ma:contentTypeDescription="Create a new document." ma:contentTypeScope="" ma:versionID="1a8c8a7dfeacc1cc112f150583ab2648">
  <xsd:schema xmlns:xsd="http://www.w3.org/2001/XMLSchema" xmlns:xs="http://www.w3.org/2001/XMLSchema" xmlns:p="http://schemas.microsoft.com/office/2006/metadata/properties" xmlns:ns3="2afaec80-b09f-4270-9a9e-dd888bee683b" xmlns:ns4="9c14761e-65fc-4210-96ed-0dc180c19874" targetNamespace="http://schemas.microsoft.com/office/2006/metadata/properties" ma:root="true" ma:fieldsID="599a801d54e02af13cfdbe74627a0598" ns3:_="" ns4:_="">
    <xsd:import namespace="2afaec80-b09f-4270-9a9e-dd888bee683b"/>
    <xsd:import namespace="9c14761e-65fc-4210-96ed-0dc180c1987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faec80-b09f-4270-9a9e-dd888bee68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14761e-65fc-4210-96ed-0dc180c19874"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CF704E-7101-48D8-8963-1A82921B50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faec80-b09f-4270-9a9e-dd888bee683b"/>
    <ds:schemaRef ds:uri="9c14761e-65fc-4210-96ed-0dc180c198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B40369-ACD9-4566-BE6C-D49F92777D4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4A121BA-F119-42E2-8EDF-7090D5D9EFF3}">
  <ds:schemaRefs>
    <ds:schemaRef ds:uri="http://schemas.openxmlformats.org/officeDocument/2006/bibliography"/>
  </ds:schemaRefs>
</ds:datastoreItem>
</file>

<file path=customXml/itemProps4.xml><?xml version="1.0" encoding="utf-8"?>
<ds:datastoreItem xmlns:ds="http://schemas.openxmlformats.org/officeDocument/2006/customXml" ds:itemID="{A151AC5E-0FAE-41A3-B9EF-053A2915E48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101</TotalTime>
  <Pages>32</Pages>
  <Words>7708</Words>
  <Characters>43940</Characters>
  <Application>Microsoft Office Word</Application>
  <DocSecurity>0</DocSecurity>
  <Lines>366</Lines>
  <Paragraphs>103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51545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Carey, Thomas (Myanmar)</dc:creator>
  <cp:keywords/>
  <dc:description/>
  <cp:lastModifiedBy>nicola whybrow</cp:lastModifiedBy>
  <cp:revision>61</cp:revision>
  <dcterms:created xsi:type="dcterms:W3CDTF">2021-07-29T15:35:00Z</dcterms:created>
  <dcterms:modified xsi:type="dcterms:W3CDTF">2022-02-11T03:14:00Z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0x0101005C950FA98A539C4D9753DD9D4790590D</vt:lpwstr>
  </property>
</Properties>
</file>