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Arial Black" panose="020B0A04020102020204" pitchFamily="34" charset="0"/>
      <p:regular r:id="rId24"/>
      <p:bold r:id="rId25"/>
    </p:embeddedFont>
    <p:embeddedFont>
      <p:font typeface="Helvetica Neue"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ExtraBold" panose="020B0906030804020204" pitchFamily="34" charset="0"/>
      <p:bold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2egqPYpVhu1Zcmqbjyn20r+oS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465B4C-6BED-4DDE-9CD3-6642C27225F5}">
  <a:tblStyle styleId="{31465B4C-6BED-4DDE-9CD3-6642C27225F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c2b4e7e433_0_6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c2b4e7e433_0_6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c2b4e7e433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c2b4e7e433_0_3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In this slide, I introduce five main electricity market models, which describe the most common ways that the power sector can be organised. Each model differs in who owns assets, who buys and sells electricity, how prices are set, and where competition is allowed, and these differences shape investment incentives, operational efficiency, and risk allocation.</a:t>
            </a:r>
            <a:endParaRPr sz="1100"/>
          </a:p>
          <a:p>
            <a:pPr marL="0" lvl="0" indent="0" algn="l" rtl="0">
              <a:lnSpc>
                <a:spcPct val="115000"/>
              </a:lnSpc>
              <a:spcBef>
                <a:spcPts val="1200"/>
              </a:spcBef>
              <a:spcAft>
                <a:spcPts val="0"/>
              </a:spcAft>
              <a:buClr>
                <a:schemeClr val="dk1"/>
              </a:buClr>
              <a:buSzPts val="1100"/>
              <a:buFont typeface="Arial"/>
              <a:buNone/>
            </a:pPr>
            <a:r>
              <a:rPr lang="sv-SE" sz="1100"/>
              <a:t>The first model is the Vertically Integrated Utility (VIU) model, where a single utility is responsible for generation, transmission, and distribution, and consumers typically buy electricity through regulated tariffs. The second model is the Single Buyer model, where multiple generators may exist, but a central buyer—often a state utility or agency—purchases electricity and then sells it onward to distributors or end-users.</a:t>
            </a:r>
            <a:endParaRPr sz="1100"/>
          </a:p>
          <a:p>
            <a:pPr marL="0" lvl="0" indent="0" algn="l" rtl="0">
              <a:lnSpc>
                <a:spcPct val="115000"/>
              </a:lnSpc>
              <a:spcBef>
                <a:spcPts val="1200"/>
              </a:spcBef>
              <a:spcAft>
                <a:spcPts val="0"/>
              </a:spcAft>
              <a:buClr>
                <a:schemeClr val="dk1"/>
              </a:buClr>
              <a:buSzPts val="1100"/>
              <a:buFont typeface="Arial"/>
              <a:buNone/>
            </a:pPr>
            <a:r>
              <a:rPr lang="sv-SE" sz="1100"/>
              <a:t>The third model is the Wholesale Competition model, where generators compete to sell electricity into a wholesale market and dispatch is often based on market prices and system needs, while the transmission network is operated as a regulated monopoly. The fourth model is the Retail Competition model, where competition extends to the retail level and consumers can choose their electricity supplier, while network services remain regulated. The fifth category is Hybrid Markets, which combine elements of these models, for example by retaining regulated tariffs for some consumers while allowing market-based procurement or competition in other parts of the system.</a:t>
            </a: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177" name="Google Shape;177;g3c2b4e7e433_0_3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c2b4e7e433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c2b4e7e433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The vertically integrated utility, or VIU, model is the electricity market structure with the longest history and it is still common in many systems today. In a VIU model, a single entity is responsible for the full set of electricity sector functions, including generation, transmission, distribution, and retail supply, which means that one organisation controls the entire value chain from producing electricity to delivering it to customers.</a:t>
            </a:r>
            <a:endParaRPr sz="1100"/>
          </a:p>
          <a:p>
            <a:pPr marL="0" lvl="0" indent="0" algn="l" rtl="0">
              <a:lnSpc>
                <a:spcPct val="115000"/>
              </a:lnSpc>
              <a:spcBef>
                <a:spcPts val="1200"/>
              </a:spcBef>
              <a:spcAft>
                <a:spcPts val="0"/>
              </a:spcAft>
              <a:buClr>
                <a:schemeClr val="dk1"/>
              </a:buClr>
              <a:buSzPts val="1100"/>
              <a:buFont typeface="Arial"/>
              <a:buNone/>
            </a:pPr>
            <a:r>
              <a:rPr lang="sv-SE" sz="1100"/>
              <a:t>This model is traditionally justified by the idea that the electricity industry is a natural monopoly. Electricity networks require very high upfront investment and have large sunk costs, and the system can be cheaper and simpler to run when one entity coordinates investment and operations at scale. As a result, competition is usually limited, and prices are typically set through regulation rather than market trading.</a:t>
            </a:r>
            <a:endParaRPr sz="1100"/>
          </a:p>
          <a:p>
            <a:pPr marL="0" lvl="0" indent="0" algn="l" rtl="0">
              <a:lnSpc>
                <a:spcPct val="115000"/>
              </a:lnSpc>
              <a:spcBef>
                <a:spcPts val="1200"/>
              </a:spcBef>
              <a:spcAft>
                <a:spcPts val="1200"/>
              </a:spcAft>
              <a:buClr>
                <a:schemeClr val="dk1"/>
              </a:buClr>
              <a:buSzPts val="1100"/>
              <a:buFont typeface="Arial"/>
              <a:buNone/>
            </a:pPr>
            <a:r>
              <a:rPr lang="sv-SE" sz="1100"/>
              <a:t>In terms of ownership, VIUs are most often publicly owned. Around 84% of VIUs are state-owned, while a smaller number of economies operate privatised VIUs. This ownership structure matters because it influences how investment decisions are made, how tariffs are set, and how financial risks such as stranded asset risk are ultimately distributed between the utility, the government, and consumers.</a:t>
            </a:r>
            <a:endParaRPr/>
          </a:p>
        </p:txBody>
      </p:sp>
      <p:sp>
        <p:nvSpPr>
          <p:cNvPr id="185" name="Google Shape;185;g3c2b4e7e433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c2b4e7e433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c2b4e7e433_0_3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The single-buyer model is one of the most common electricity market structures, particularly in many emerging market and developing economies. In this model, the state typically authorises private investors to build power plants as Independent Power Producers, or IPPs, which expands generation capacity without requiring the government or the utility to finance every new plant directly.</a:t>
            </a:r>
            <a:endParaRPr/>
          </a:p>
          <a:p>
            <a:pPr marL="0" lvl="0" indent="0" algn="l" rtl="0">
              <a:lnSpc>
                <a:spcPct val="115000"/>
              </a:lnSpc>
              <a:spcBef>
                <a:spcPts val="1200"/>
              </a:spcBef>
              <a:spcAft>
                <a:spcPts val="0"/>
              </a:spcAft>
              <a:buClr>
                <a:schemeClr val="dk1"/>
              </a:buClr>
              <a:buSzPts val="1100"/>
              <a:buFont typeface="Arial"/>
              <a:buNone/>
            </a:pPr>
            <a:r>
              <a:rPr lang="sv-SE"/>
              <a:t>Once an IPP produces electricity, it does not usually sell power directly to consumers or multiple buyers. Instead, the IPP sells its output to the national power company or to a designated wholesale purchasing agency, which acts as the central buyer for grid-scale electricity. This central buyer typically holds the sole legal right to purchase electricity for the grid, which is why the model is described as “single buyer.”</a:t>
            </a:r>
            <a:endParaRPr/>
          </a:p>
          <a:p>
            <a:pPr marL="0" lvl="0" indent="0" algn="l" rtl="0">
              <a:lnSpc>
                <a:spcPct val="115000"/>
              </a:lnSpc>
              <a:spcBef>
                <a:spcPts val="1200"/>
              </a:spcBef>
              <a:spcAft>
                <a:spcPts val="0"/>
              </a:spcAft>
              <a:buClr>
                <a:schemeClr val="dk1"/>
              </a:buClr>
              <a:buSzPts val="1100"/>
              <a:buFont typeface="Arial"/>
              <a:buNone/>
            </a:pPr>
            <a:r>
              <a:rPr lang="sv-SE"/>
              <a:t>In practice, IPPs most commonly sell electricity through long-term power purchase agreements, or PPAs, which set contractual terms for pricing, volumes, and risk allocation. These PPAs can support investment by providing predictable revenue streams, but they also create long-term payment obligations for the single buyer. Ownership across generation, transmission, and distribution can vary widely under this model, and it is strongly shaped by institutional capacity, political choices, and the broader objectives of power sector reform.</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02" name="Google Shape;202;g3c2b4e7e433_0_3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c2b4e7e433_0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3c2b4e7e433_0_3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Wholesale competition models introduce competition into the electricity market, mainly at the generation level, by allowing multiple companies to produce and sell electricity. This structure supports participation by both public and private generators, and it is usually paired with regulated network operation so that transmission remains reliable while generators compete. A key feature is that prices are increasingly determined by market outcomes, which supports price discovery and can create clearer incentives for efficient operation and new investment.</a:t>
            </a:r>
            <a:endParaRPr sz="1100"/>
          </a:p>
          <a:p>
            <a:pPr marL="0" lvl="0" indent="0" algn="l" rtl="0">
              <a:lnSpc>
                <a:spcPct val="115000"/>
              </a:lnSpc>
              <a:spcBef>
                <a:spcPts val="1200"/>
              </a:spcBef>
              <a:spcAft>
                <a:spcPts val="0"/>
              </a:spcAft>
              <a:buClr>
                <a:schemeClr val="dk1"/>
              </a:buClr>
              <a:buSzPts val="1100"/>
              <a:buFont typeface="Arial"/>
              <a:buNone/>
            </a:pPr>
            <a:r>
              <a:rPr lang="sv-SE" sz="1100"/>
              <a:t>In a wholesale competition model, electricity is traded in several main ways. One method is bilateral contracting, where buyers and sellers negotiate agreements directly with each other. These agreements can be short-term trades or long-term contracts such as PPAs, and the terms can be tailored to the needs of both parties, including price structure, delivery obligations, and risk allocation.</a:t>
            </a:r>
            <a:endParaRPr sz="1100"/>
          </a:p>
          <a:p>
            <a:pPr marL="0" lvl="0" indent="0" algn="l" rtl="0">
              <a:lnSpc>
                <a:spcPct val="115000"/>
              </a:lnSpc>
              <a:spcBef>
                <a:spcPts val="1200"/>
              </a:spcBef>
              <a:spcAft>
                <a:spcPts val="0"/>
              </a:spcAft>
              <a:buClr>
                <a:schemeClr val="dk1"/>
              </a:buClr>
              <a:buSzPts val="1100"/>
              <a:buFont typeface="Arial"/>
              <a:buNone/>
            </a:pPr>
            <a:r>
              <a:rPr lang="sv-SE" sz="1100"/>
              <a:t>A second method is spot markets, which are used for short-term trading and system balancing. Spot trading often occurs through a day-ahead market, where electricity is scheduled for the following day, and through intra-day markets, where trades occur closer to real time to adjust for forecast errors and changing conditions. A third approach is a cost-based structure, which resembles spot market trading in its short-term scheduling function, but differs because bid quantities and price components are regulated using administratively set formulas. This approach is sometimes used to support transparency and control costs while still allowing a form of market-based dispatch.</a:t>
            </a: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224" name="Google Shape;224;g3c2b4e7e433_0_3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2b4e7e433_0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c2b4e7e433_0_3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In a retail competition model, competition takes place in the retail segment of the electricity market, meaning that end users can choose their electricity supplier rather than buying only from a single incumbent utility. This model is designed to give customers more choice and to encourage suppliers to offer different pricing structures and service packages that better match customer needs. As a result, retail competition supports both price discovery and service discovery, because customers can compare offers and select the option that best fits their consumption patterns and preferences.</a:t>
            </a:r>
            <a:endParaRPr/>
          </a:p>
          <a:p>
            <a:pPr marL="0" lvl="0" indent="0" algn="l" rtl="0">
              <a:lnSpc>
                <a:spcPct val="115000"/>
              </a:lnSpc>
              <a:spcBef>
                <a:spcPts val="1200"/>
              </a:spcBef>
              <a:spcAft>
                <a:spcPts val="0"/>
              </a:spcAft>
              <a:buClr>
                <a:schemeClr val="dk1"/>
              </a:buClr>
              <a:buSzPts val="1100"/>
              <a:buFont typeface="Arial"/>
              <a:buNone/>
            </a:pPr>
            <a:r>
              <a:rPr lang="sv-SE"/>
              <a:t>Retail competition typically depends on having some form of wholesale competition already in place, because retailers must be able to purchase electricity from a competitive wholesale market or from multiple generators. For this reason, retail competition is often introduced gradually, starting with partial competition for large users such as industrial customers and then expanding over time toward broader or full competition as market institutions mature.</a:t>
            </a:r>
            <a:endParaRPr/>
          </a:p>
          <a:p>
            <a:pPr marL="0" lvl="0" indent="0" algn="l" rtl="0">
              <a:lnSpc>
                <a:spcPct val="115000"/>
              </a:lnSpc>
              <a:spcBef>
                <a:spcPts val="1200"/>
              </a:spcBef>
              <a:spcAft>
                <a:spcPts val="0"/>
              </a:spcAft>
              <a:buClr>
                <a:schemeClr val="dk1"/>
              </a:buClr>
              <a:buSzPts val="1100"/>
              <a:buFont typeface="Arial"/>
              <a:buNone/>
            </a:pPr>
            <a:r>
              <a:rPr lang="sv-SE"/>
              <a:t>Full retail competition is most commonly adopted in advanced economies, particularly in Europe. In the evidence used for this lecture, around 82% of countries with full retail competition are in Europe, which reflects the region’s longer history of market liberalisation, stronger regulatory capacity, and more developed wholesale market arrangements.</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35" name="Google Shape;235;g3c2b4e7e433_0_3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c2b4e7e433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c2b4e7e433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Hybrid electricity markets are power sector structures that combine elements of regulated models with elements of competition. They are especially common in EMDEs, where full liberalisation may not be feasible in the short term or where governments prefer gradual reform to manage risk, protect affordability, and maintain reliability during periods of change.</a:t>
            </a:r>
            <a:endParaRPr/>
          </a:p>
          <a:p>
            <a:pPr marL="0" lvl="0" indent="0" algn="l" rtl="0">
              <a:lnSpc>
                <a:spcPct val="115000"/>
              </a:lnSpc>
              <a:spcBef>
                <a:spcPts val="1200"/>
              </a:spcBef>
              <a:spcAft>
                <a:spcPts val="0"/>
              </a:spcAft>
              <a:buClr>
                <a:schemeClr val="dk1"/>
              </a:buClr>
              <a:buSzPts val="1100"/>
              <a:buFont typeface="Arial"/>
              <a:buNone/>
            </a:pPr>
            <a:r>
              <a:rPr lang="sv-SE"/>
              <a:t>In practical terms, a hybrid market usually starts from either a vertically integrated utility model or a single-buyer model, and then introduces competition in selected parts of the value chain. For example, a system may allow independent power producers to compete to supply new generation capacity while transmission and distribution remain regulated, or it may use competitive procurement and market-based pricing for some technologies while keeping regulated tariffs for other segments.</a:t>
            </a:r>
            <a:endParaRPr/>
          </a:p>
          <a:p>
            <a:pPr marL="0" lvl="0" indent="0" algn="l" rtl="0">
              <a:lnSpc>
                <a:spcPct val="115000"/>
              </a:lnSpc>
              <a:spcBef>
                <a:spcPts val="1200"/>
              </a:spcBef>
              <a:spcAft>
                <a:spcPts val="0"/>
              </a:spcAft>
              <a:buClr>
                <a:schemeClr val="dk1"/>
              </a:buClr>
              <a:buSzPts val="1100"/>
              <a:buFont typeface="Arial"/>
              <a:buNone/>
            </a:pPr>
            <a:r>
              <a:rPr lang="sv-SE"/>
              <a:t>Hybrid designs create a mixed system where both administrative rules and market mechanisms influence investment and dispatch. Examples of hybrid markets in practice include Vietnam, India, and South Africa, where reforms have introduced competitive elements while retaining important regulated functions.</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47" name="Google Shape;247;g3c2b4e7e433_0_3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2b4e7e433_0_6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3c2b4e7e433_0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c2b4e7e433_0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3c2b4e7e433_0_3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Foster and Rana (2020) characterise electricity market reform using four main categories: regulation, restructuring, power sector participation, and competition. This framework is useful because it separates the different types of changes that governments can make when they reform the power sector, and it helps explain why reform does not always follow a single pathway.</a:t>
            </a:r>
            <a:endParaRPr sz="1100"/>
          </a:p>
          <a:p>
            <a:pPr marL="0" lvl="0" indent="0" algn="l" rtl="0">
              <a:lnSpc>
                <a:spcPct val="115000"/>
              </a:lnSpc>
              <a:spcBef>
                <a:spcPts val="1200"/>
              </a:spcBef>
              <a:spcAft>
                <a:spcPts val="0"/>
              </a:spcAft>
              <a:buClr>
                <a:schemeClr val="dk1"/>
              </a:buClr>
              <a:buSzPts val="1100"/>
              <a:buFont typeface="Arial"/>
              <a:buNone/>
            </a:pPr>
            <a:r>
              <a:rPr lang="sv-SE" sz="1100"/>
              <a:t>The first category is regulation, which refers to the laws, rules, and institutions that govern the sector, including tariff-setting, licensing, and the role and independence of the regulator. The second category is restructuring, which refers to how sector functions are organised, for example whether generation, transmission, and distribution are bundled within one utility or separated into different entities. The third category is power sector participation, which focuses on who is allowed to own and invest in the sector, such as the entry of private investors through independent power producers or public–private partnerships.</a:t>
            </a:r>
            <a:endParaRPr sz="1100"/>
          </a:p>
          <a:p>
            <a:pPr marL="0" lvl="0" indent="0" algn="l" rtl="0">
              <a:lnSpc>
                <a:spcPct val="115000"/>
              </a:lnSpc>
              <a:spcBef>
                <a:spcPts val="1200"/>
              </a:spcBef>
              <a:spcAft>
                <a:spcPts val="0"/>
              </a:spcAft>
              <a:buClr>
                <a:schemeClr val="dk1"/>
              </a:buClr>
              <a:buSzPts val="1100"/>
              <a:buFont typeface="Arial"/>
              <a:buNone/>
            </a:pPr>
            <a:r>
              <a:rPr lang="sv-SE" sz="1100"/>
              <a:t>The fourth category is competition, which refers to whether and where market-based rivalry is introduced, such as competition among generators in wholesale markets or competition among suppliers in retail markets. In this lecture, these categories provide a structured way to analyse reform choices and to understand how different reform combinations shape investment, prices, and system performance.</a:t>
            </a:r>
            <a:endParaRPr sz="1100"/>
          </a:p>
          <a:p>
            <a:pPr marL="0" lvl="0" indent="0" algn="l" rtl="0">
              <a:lnSpc>
                <a:spcPct val="100000"/>
              </a:lnSpc>
              <a:spcBef>
                <a:spcPts val="1200"/>
              </a:spcBef>
              <a:spcAft>
                <a:spcPts val="0"/>
              </a:spcAft>
              <a:buNone/>
            </a:pPr>
            <a:endParaRPr/>
          </a:p>
        </p:txBody>
      </p:sp>
      <p:sp>
        <p:nvSpPr>
          <p:cNvPr id="263" name="Google Shape;263;g3c2b4e7e433_0_3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c2b4e7e433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3c2b4e7e433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Power sector reform in the developing world has generally progressed more slowly than in OECD member countries. Although many EMDEs have pursued reform, the overall level of reform and market development still lags behind advanced economies, largely because reforms require strong institutions, credible regulation, and financing capacity.</a:t>
            </a:r>
            <a:endParaRPr sz="1100"/>
          </a:p>
          <a:p>
            <a:pPr marL="0" lvl="0" indent="0" algn="l" rtl="0">
              <a:lnSpc>
                <a:spcPct val="115000"/>
              </a:lnSpc>
              <a:spcBef>
                <a:spcPts val="1200"/>
              </a:spcBef>
              <a:spcAft>
                <a:spcPts val="0"/>
              </a:spcAft>
              <a:buClr>
                <a:schemeClr val="dk1"/>
              </a:buClr>
              <a:buSzPts val="1100"/>
              <a:buFont typeface="Arial"/>
              <a:buNone/>
            </a:pPr>
            <a:r>
              <a:rPr lang="sv-SE" sz="1100"/>
              <a:t>eform activity accelerated rapidly between 1995 and 2005, but the rate of uptake slowed during 2005 to 2016, and many countries have remained at an intermediate stage rather than completing full liberalisation. This “intermediate stage” often means that some reforms have been introduced—such as independent power producers or partial unbundling—but key constraints remain, including utility financial health, tariff setting, and governance.</a:t>
            </a:r>
            <a:endParaRPr sz="1100"/>
          </a:p>
          <a:p>
            <a:pPr marL="0" lvl="0" indent="0" algn="l" rtl="0">
              <a:lnSpc>
                <a:spcPct val="115000"/>
              </a:lnSpc>
              <a:spcBef>
                <a:spcPts val="1200"/>
              </a:spcBef>
              <a:spcAft>
                <a:spcPts val="0"/>
              </a:spcAft>
              <a:buClr>
                <a:schemeClr val="dk1"/>
              </a:buClr>
              <a:buSzPts val="1100"/>
              <a:buFont typeface="Arial"/>
              <a:buNone/>
            </a:pPr>
            <a:r>
              <a:rPr lang="sv-SE" sz="1100"/>
              <a:t>Finally, reform outcomes vary significantly across regions because they are shaped by a country’s geography, economic conditions, and power system characteristics. Factors such as system size, demand growth, fuel resources, and institutional capacity influence how feasible different reform models are. As shown in the graph on the right, Latin America is generally at the forefront of reform compared with many other EMDE regions, reflecting earlier and deeper implementation of restructuring and competition in several countries.</a:t>
            </a:r>
            <a:endParaRPr sz="1100"/>
          </a:p>
          <a:p>
            <a:pPr marL="0" lvl="0" indent="0" algn="l" rtl="0">
              <a:lnSpc>
                <a:spcPct val="100000"/>
              </a:lnSpc>
              <a:spcBef>
                <a:spcPts val="1200"/>
              </a:spcBef>
              <a:spcAft>
                <a:spcPts val="0"/>
              </a:spcAft>
              <a:buNone/>
            </a:pPr>
            <a:endParaRPr/>
          </a:p>
        </p:txBody>
      </p:sp>
      <p:sp>
        <p:nvSpPr>
          <p:cNvPr id="279" name="Google Shape;279;g3c2b4e7e433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2b35e1cdf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c2b35e1cdf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100" name="Google Shape;100;g3c2b35e1cdf_0_2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c2b4e7e433_0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3c2b4e7e433_0_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sv-SE"/>
              <a:t>Peru’s reforms were catalysed by acute sector stress: in 1992, amid supply constraints and financially distressed utilities, the power market was established following the 1991 constitution and the 1992 Electricity Concessions Law. The country then moved quickly through the classic 1990s reform package restructuring, competition, and private management delivering sizeable efficiency and productivity gains, consistent with the broader “rapid reform” period across many EMDEs in the late 1990s/early 2000s. </a:t>
            </a:r>
            <a:endParaRPr/>
          </a:p>
          <a:p>
            <a:pPr marL="0" lvl="0" indent="0" algn="l" rtl="0">
              <a:lnSpc>
                <a:spcPct val="115000"/>
              </a:lnSpc>
              <a:spcBef>
                <a:spcPts val="1200"/>
              </a:spcBef>
              <a:spcAft>
                <a:spcPts val="0"/>
              </a:spcAft>
              <a:buClr>
                <a:schemeClr val="dk1"/>
              </a:buClr>
              <a:buSzPts val="1100"/>
              <a:buFont typeface="Arial"/>
              <a:buNone/>
            </a:pPr>
            <a:r>
              <a:rPr lang="sv-SE"/>
              <a:t>Over time, however, the trajectory became more incremental, with persistent challenges (notably state-owned distribution performance and rural service expansion) contributing to a more intermediate/hybrid outcome rather than continuous deepening toward full liberalisation, and the market design has been repeatedly adapted to manage system risks and public policy objectives, including procurement through contracts/PPAs.</a:t>
            </a:r>
            <a:endParaRPr/>
          </a:p>
          <a:p>
            <a:pPr marL="0" lvl="0" indent="0" algn="l" rtl="0">
              <a:lnSpc>
                <a:spcPct val="100000"/>
              </a:lnSpc>
              <a:spcBef>
                <a:spcPts val="1200"/>
              </a:spcBef>
              <a:spcAft>
                <a:spcPts val="0"/>
              </a:spcAft>
              <a:buNone/>
            </a:pPr>
            <a:endParaRPr/>
          </a:p>
        </p:txBody>
      </p:sp>
      <p:sp>
        <p:nvSpPr>
          <p:cNvPr id="290" name="Google Shape;290;g3c2b4e7e433_0_4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c2b4e7e433_0_4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c2b4e7e433_0_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c2b35e1cdf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c2b35e1cdf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2b4e7e433_0_5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3c2b4e7e433_0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2b4e7e433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c2b4e7e433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An electricity market is the system through which electricity is produced, traded, delivered, and ultimately sold to end-users. It is important because electricity cannot be stored easily at scale in most systems, so the market is a key mechanism for coordinating decisions about how much electricity is generated, how it flows through the network, and what consumers pay.</a:t>
            </a:r>
            <a:endParaRPr/>
          </a:p>
          <a:p>
            <a:pPr marL="0" lvl="0" indent="0" algn="l" rtl="0">
              <a:lnSpc>
                <a:spcPct val="115000"/>
              </a:lnSpc>
              <a:spcBef>
                <a:spcPts val="1200"/>
              </a:spcBef>
              <a:spcAft>
                <a:spcPts val="0"/>
              </a:spcAft>
              <a:buClr>
                <a:schemeClr val="dk1"/>
              </a:buClr>
              <a:buSzPts val="1100"/>
              <a:buFont typeface="Arial"/>
              <a:buNone/>
            </a:pPr>
            <a:r>
              <a:rPr lang="sv-SE"/>
              <a:t>End-users are typically grouped into residential, commercial, and industrial consumers, and each group has different demand patterns and service needs. Residential demand often peaks in the mornings and evenings, commercial demand is driven by business hours, and industrial demand can be large and continuous. The market framework is designed to connect these different types of consumers with the electricity supplied by generators and delivered through utilities.</a:t>
            </a:r>
            <a:endParaRPr/>
          </a:p>
          <a:p>
            <a:pPr marL="0" lvl="0" indent="0" algn="l" rtl="0">
              <a:lnSpc>
                <a:spcPct val="115000"/>
              </a:lnSpc>
              <a:spcBef>
                <a:spcPts val="1200"/>
              </a:spcBef>
              <a:spcAft>
                <a:spcPts val="0"/>
              </a:spcAft>
              <a:buClr>
                <a:schemeClr val="dk1"/>
              </a:buClr>
              <a:buSzPts val="1100"/>
              <a:buFont typeface="Arial"/>
              <a:buNone/>
            </a:pPr>
            <a:r>
              <a:rPr lang="sv-SE"/>
              <a:t>The market also matters for system reliability because it supports real-time coordination across generation, transmission, and distribution. In every moment, system operators must ensure that supply matches demand to keep the grid stable, and the market helps achieve this by signalling which generators should run, how power should be transported, and when network constraints must be managed. In this way, electricity markets are not only about buying and selling electricity, but also about ensuring secure, reliable, and efficient power delivery.</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126" name="Google Shape;126;g3c2b4e7e433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c2b4e7e433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3c2b4e7e433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Electricity markets in EMDEs (emerging market and developing economies) are highly diverse, because they have developed under different histories, levels of demand growth, and institutional capacity. Even so, they share a common purpose: they organise how electricity is produced, financed, and delivered in a way that aims to keep supply reliable and prices affordable. They also shape whether new investment can come in fast enough to meet rising demand.</a:t>
            </a:r>
            <a:endParaRPr sz="1100"/>
          </a:p>
          <a:p>
            <a:pPr marL="0" lvl="0" indent="0" algn="l" rtl="0">
              <a:lnSpc>
                <a:spcPct val="115000"/>
              </a:lnSpc>
              <a:spcBef>
                <a:spcPts val="1200"/>
              </a:spcBef>
              <a:spcAft>
                <a:spcPts val="0"/>
              </a:spcAft>
              <a:buClr>
                <a:schemeClr val="dk1"/>
              </a:buClr>
              <a:buSzPts val="1100"/>
              <a:buFont typeface="Arial"/>
              <a:buNone/>
            </a:pPr>
            <a:r>
              <a:rPr lang="sv-SE" sz="1100"/>
              <a:t>Market structures in EMDEs have evolved over time as policy priorities and financing needs have changed, and as countries have pursued reforms for efficiency, affordability, or fiscal sustainability. This is why we see a wide range of models rather than a single standard design. Historically, the vertically integrated utility model where one entity manages generation, transmission, and distribution was the dominant approach, and in 1989 it was used in 215 economies.</a:t>
            </a:r>
            <a:endParaRPr sz="1100"/>
          </a:p>
          <a:p>
            <a:pPr marL="0" lvl="0" indent="0" algn="l" rtl="0">
              <a:lnSpc>
                <a:spcPct val="115000"/>
              </a:lnSpc>
              <a:spcBef>
                <a:spcPts val="1200"/>
              </a:spcBef>
              <a:spcAft>
                <a:spcPts val="0"/>
              </a:spcAft>
              <a:buClr>
                <a:schemeClr val="dk1"/>
              </a:buClr>
              <a:buSzPts val="1100"/>
              <a:buFont typeface="Arial"/>
              <a:buNone/>
            </a:pPr>
            <a:r>
              <a:rPr lang="sv-SE" sz="1100"/>
              <a:t>Today, many EMDEs have shifted toward single-buyer models, where a central buyer often a state utility or agency procures electricity from multiple generators and sells it onward to distributors or consumers. This model is often seen as a transitional structure, because it can help coordinate investment and contracting, but it also concentrates financial and operational risk in the single buyer if tariffs, revenues, or governance are weak.</a:t>
            </a: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136" name="Google Shape;136;g3c2b4e7e433_0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c2b4e7e433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3c2b4e7e433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Electricity systems began in the late 19th and early 20th centuries as small, local networks often privately financed and focused on urban demand before expanding in the mid-20th century under regulated, vertically integrated utilities that treated electricity as a natural monopoly. By 1989, this VIU model remained the global default, present in 215 economies and serving around 92% of the world’s population (from a 230-economy database spanning 1989–2024). </a:t>
            </a:r>
            <a:endParaRPr/>
          </a:p>
          <a:p>
            <a:pPr marL="0" lvl="0" indent="0" algn="l" rtl="0">
              <a:lnSpc>
                <a:spcPct val="115000"/>
              </a:lnSpc>
              <a:spcBef>
                <a:spcPts val="1200"/>
              </a:spcBef>
              <a:spcAft>
                <a:spcPts val="0"/>
              </a:spcAft>
              <a:buClr>
                <a:schemeClr val="dk1"/>
              </a:buClr>
              <a:buSzPts val="1100"/>
              <a:buFont typeface="Arial"/>
              <a:buNone/>
            </a:pPr>
            <a:r>
              <a:rPr lang="sv-SE"/>
              <a:t>Over the past four decades, performance concerns and the need to finance expansion drove reforms that introduced IPPs and more market-based arrangements; more recently, the energy transition has increased emphasis on auctions/PPAs and flexibility and balancing to integrate variable renewables reliably. Globally, the most common pathway has been a stepwise VIU-centred approach that retains central coordination while contracting private generation, and many EMDEs remain characterised by incremental, hybrid reforms and persistent challenges around cost recovery and financial sustainability.</a:t>
            </a:r>
            <a:endParaRPr/>
          </a:p>
          <a:p>
            <a:pPr marL="0" marR="0" lvl="0" indent="0" algn="l" rtl="0">
              <a:lnSpc>
                <a:spcPct val="100000"/>
              </a:lnSpc>
              <a:spcBef>
                <a:spcPts val="1200"/>
              </a:spcBef>
              <a:spcAft>
                <a:spcPts val="0"/>
              </a:spcAft>
              <a:buClr>
                <a:srgbClr val="000000"/>
              </a:buClr>
              <a:buSzPts val="1400"/>
              <a:buFont typeface="Arial"/>
              <a:buNone/>
            </a:pPr>
            <a:endParaRPr/>
          </a:p>
        </p:txBody>
      </p:sp>
      <p:sp>
        <p:nvSpPr>
          <p:cNvPr id="147" name="Google Shape;147;g3c2b4e7e433_0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c2b4e7e433_0_5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3c2b4e7e433_0_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c2b4e7e433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c2b4e7e433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Electricity market design refers to the way the power sector is structured and governed, and it explains who makes decisions, how transactions take place, and how revenues are collected. It matters because the design shapes incentives for investment, affects reliability and affordability, and determines how risks and costs are shared between governments, utilities, and consumers.</a:t>
            </a:r>
            <a:endParaRPr/>
          </a:p>
          <a:p>
            <a:pPr marL="0" lvl="0" indent="0" algn="l" rtl="0">
              <a:lnSpc>
                <a:spcPct val="115000"/>
              </a:lnSpc>
              <a:spcBef>
                <a:spcPts val="1200"/>
              </a:spcBef>
              <a:spcAft>
                <a:spcPts val="0"/>
              </a:spcAft>
              <a:buClr>
                <a:schemeClr val="dk1"/>
              </a:buClr>
              <a:buSzPts val="1100"/>
              <a:buFont typeface="Arial"/>
              <a:buNone/>
            </a:pPr>
            <a:r>
              <a:rPr lang="sv-SE"/>
              <a:t>Market design includes several core characteristics. One characteristic is the ownership model, which may be state-owned, privately owned, or a mixed structure, and this influences investment priorities and accountability. Another characteristic is the level of competition, which can range from a monopoly structure to single-buyer arrangements and, in some systems, wholesale competition among generators. A third characteristic is the pricing mechanism, where prices may be set through regulated tariffs or determined through market-based pricing.</a:t>
            </a:r>
            <a:endParaRPr/>
          </a:p>
          <a:p>
            <a:pPr marL="0" lvl="0" indent="0" algn="l" rtl="0">
              <a:lnSpc>
                <a:spcPct val="115000"/>
              </a:lnSpc>
              <a:spcBef>
                <a:spcPts val="1200"/>
              </a:spcBef>
              <a:spcAft>
                <a:spcPts val="0"/>
              </a:spcAft>
              <a:buClr>
                <a:schemeClr val="dk1"/>
              </a:buClr>
              <a:buSzPts val="1100"/>
              <a:buFont typeface="Arial"/>
              <a:buNone/>
            </a:pPr>
            <a:r>
              <a:rPr lang="sv-SE"/>
              <a:t>Market design also specifies the roles of key actors, including utilities, regulators, consumers, and policymakers. These actors influence how electricity is produced, dispatched, traded, and priced, and the rules of the market determine how efficiently the system operates and how well it can adapt to change, including the integration of low-carbon technologies.</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162" name="Google Shape;162;g3c2b4e7e433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12"/>
          <p:cNvSpPr txBox="1">
            <a:spLocks noGrp="1"/>
          </p:cNvSpPr>
          <p:nvPr>
            <p:ph type="ctrTitle"/>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59"/>
        <p:cNvGrpSpPr/>
        <p:nvPr/>
      </p:nvGrpSpPr>
      <p:grpSpPr>
        <a:xfrm>
          <a:off x="0" y="0"/>
          <a:ext cx="0" cy="0"/>
          <a:chOff x="0" y="0"/>
          <a:chExt cx="0" cy="0"/>
        </a:xfrm>
      </p:grpSpPr>
      <p:pic>
        <p:nvPicPr>
          <p:cNvPr id="60" name="Google Shape;60;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1" name="Google Shape;61;p35"/>
          <p:cNvSpPr/>
          <p:nvPr/>
        </p:nvSpPr>
        <p:spPr>
          <a:xfrm>
            <a:off x="279699" y="1829664"/>
            <a:ext cx="11629017"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35"/>
          <p:cNvSpPr>
            <a:spLocks noGrp="1"/>
          </p:cNvSpPr>
          <p:nvPr>
            <p:ph type="pic" idx="2"/>
          </p:nvPr>
        </p:nvSpPr>
        <p:spPr>
          <a:xfrm>
            <a:off x="6096000" y="1971040"/>
            <a:ext cx="5608320" cy="4419600"/>
          </a:xfrm>
          <a:prstGeom prst="rect">
            <a:avLst/>
          </a:prstGeom>
          <a:noFill/>
          <a:ln>
            <a:noFill/>
          </a:ln>
        </p:spPr>
      </p:sp>
      <p:sp>
        <p:nvSpPr>
          <p:cNvPr id="63" name="Google Shape;63;p35"/>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64" name="Google Shape;64;p35"/>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65" name="Google Shape;65;p35"/>
          <p:cNvSpPr txBox="1">
            <a:spLocks noGrp="1"/>
          </p:cNvSpPr>
          <p:nvPr>
            <p:ph type="body" idx="3"/>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35"/>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838200" y="15804"/>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70"/>
        <p:cNvGrpSpPr/>
        <p:nvPr/>
      </p:nvGrpSpPr>
      <p:grpSpPr>
        <a:xfrm>
          <a:off x="0" y="0"/>
          <a:ext cx="0" cy="0"/>
          <a:chOff x="0" y="0"/>
          <a:chExt cx="0" cy="0"/>
        </a:xfrm>
      </p:grpSpPr>
      <p:sp>
        <p:nvSpPr>
          <p:cNvPr id="71" name="Google Shape;71;p37"/>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72" name="Google Shape;72;p37"/>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37"/>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3">
    <p:spTree>
      <p:nvGrpSpPr>
        <p:cNvPr id="1" name="Shape 74"/>
        <p:cNvGrpSpPr/>
        <p:nvPr/>
      </p:nvGrpSpPr>
      <p:grpSpPr>
        <a:xfrm>
          <a:off x="0" y="0"/>
          <a:ext cx="0" cy="0"/>
          <a:chOff x="0" y="0"/>
          <a:chExt cx="0" cy="0"/>
        </a:xfrm>
      </p:grpSpPr>
      <p:sp>
        <p:nvSpPr>
          <p:cNvPr id="75" name="Google Shape;75;p3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76" name="Google Shape;76;p38"/>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38"/>
          <p:cNvSpPr txBox="1">
            <a:spLocks noGrp="1"/>
          </p:cNvSpPr>
          <p:nvPr>
            <p:ph type="body" idx="2"/>
          </p:nvPr>
        </p:nvSpPr>
        <p:spPr>
          <a:xfrm>
            <a:off x="6148754"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8" name="Google Shape;78;p38"/>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79"/>
        <p:cNvGrpSpPr/>
        <p:nvPr/>
      </p:nvGrpSpPr>
      <p:grpSpPr>
        <a:xfrm>
          <a:off x="0" y="0"/>
          <a:ext cx="0" cy="0"/>
          <a:chOff x="0" y="0"/>
          <a:chExt cx="0" cy="0"/>
        </a:xfrm>
      </p:grpSpPr>
      <p:pic>
        <p:nvPicPr>
          <p:cNvPr id="80" name="Google Shape;80;g3c2b35e1cdf_0_2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1" name="Google Shape;81;g3c2b35e1cdf_0_225"/>
          <p:cNvSpPr txBox="1">
            <a:spLocks noGrp="1"/>
          </p:cNvSpPr>
          <p:nvPr>
            <p:ph type="ctrTitle"/>
          </p:nvPr>
        </p:nvSpPr>
        <p:spPr>
          <a:xfrm>
            <a:off x="0" y="1"/>
            <a:ext cx="8894700" cy="4037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c2b35e1cdf_0_225"/>
          <p:cNvSpPr/>
          <p:nvPr/>
        </p:nvSpPr>
        <p:spPr>
          <a:xfrm>
            <a:off x="2285999" y="4370120"/>
            <a:ext cx="4322700"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83"/>
        <p:cNvGrpSpPr/>
        <p:nvPr/>
      </p:nvGrpSpPr>
      <p:grpSpPr>
        <a:xfrm>
          <a:off x="0" y="0"/>
          <a:ext cx="0" cy="0"/>
          <a:chOff x="0" y="0"/>
          <a:chExt cx="0" cy="0"/>
        </a:xfrm>
      </p:grpSpPr>
      <p:pic>
        <p:nvPicPr>
          <p:cNvPr id="84" name="Google Shape;84;g3c2b35e1cdf_0_229"/>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5" name="Google Shape;85;g3c2b35e1cdf_0_229"/>
          <p:cNvSpPr txBox="1">
            <a:spLocks noGrp="1"/>
          </p:cNvSpPr>
          <p:nvPr>
            <p:ph type="ctrTitle"/>
          </p:nvPr>
        </p:nvSpPr>
        <p:spPr>
          <a:xfrm>
            <a:off x="1" y="1952105"/>
            <a:ext cx="96078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c2b35e1cdf_0_229"/>
          <p:cNvSpPr txBox="1">
            <a:spLocks noGrp="1"/>
          </p:cNvSpPr>
          <p:nvPr>
            <p:ph type="subTitle" idx="1"/>
          </p:nvPr>
        </p:nvSpPr>
        <p:spPr>
          <a:xfrm>
            <a:off x="0" y="4339705"/>
            <a:ext cx="9607800" cy="19521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36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1_Title Slide_2">
    <p:spTree>
      <p:nvGrpSpPr>
        <p:cNvPr id="1" name="Shape 87"/>
        <p:cNvGrpSpPr/>
        <p:nvPr/>
      </p:nvGrpSpPr>
      <p:grpSpPr>
        <a:xfrm>
          <a:off x="0" y="0"/>
          <a:ext cx="0" cy="0"/>
          <a:chOff x="0" y="0"/>
          <a:chExt cx="0" cy="0"/>
        </a:xfrm>
      </p:grpSpPr>
      <p:pic>
        <p:nvPicPr>
          <p:cNvPr id="88" name="Google Shape;88;g3c2b35e1cdf_0_2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g3c2b35e1cdf_0_244"/>
          <p:cNvSpPr txBox="1">
            <a:spLocks noGrp="1"/>
          </p:cNvSpPr>
          <p:nvPr>
            <p:ph type="ctrTitle"/>
          </p:nvPr>
        </p:nvSpPr>
        <p:spPr>
          <a:xfrm>
            <a:off x="2979507" y="739739"/>
            <a:ext cx="5369100" cy="173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c2b35e1cdf_0_244"/>
          <p:cNvSpPr txBox="1">
            <a:spLocks noGrp="1"/>
          </p:cNvSpPr>
          <p:nvPr>
            <p:ph type="subTitle" idx="1"/>
          </p:nvPr>
        </p:nvSpPr>
        <p:spPr>
          <a:xfrm>
            <a:off x="2979507" y="2476073"/>
            <a:ext cx="5369100" cy="10479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36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6"/>
        <p:cNvGrpSpPr/>
        <p:nvPr/>
      </p:nvGrpSpPr>
      <p:grpSpPr>
        <a:xfrm>
          <a:off x="0" y="0"/>
          <a:ext cx="0" cy="0"/>
          <a:chOff x="0" y="0"/>
          <a:chExt cx="0" cy="0"/>
        </a:xfrm>
      </p:grpSpPr>
      <p:sp>
        <p:nvSpPr>
          <p:cNvPr id="17" name="Google Shape;17;g3c2b35e1cdf_0_233"/>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3c2b35e1cdf_0_2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 name="Google Shape;19;g3c2b35e1cdf_0_233"/>
          <p:cNvSpPr>
            <a:spLocks noGrp="1"/>
          </p:cNvSpPr>
          <p:nvPr>
            <p:ph type="pic" idx="2"/>
          </p:nvPr>
        </p:nvSpPr>
        <p:spPr>
          <a:xfrm>
            <a:off x="6172202" y="1825625"/>
            <a:ext cx="5181600" cy="4351200"/>
          </a:xfrm>
          <a:prstGeom prst="rect">
            <a:avLst/>
          </a:prstGeom>
          <a:noFill/>
          <a:ln>
            <a:noFill/>
          </a:ln>
        </p:spPr>
      </p:sp>
      <p:sp>
        <p:nvSpPr>
          <p:cNvPr id="20" name="Google Shape;20;g3c2b35e1cdf_0_23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_1">
    <p:spTree>
      <p:nvGrpSpPr>
        <p:cNvPr id="1" name="Shape 21"/>
        <p:cNvGrpSpPr/>
        <p:nvPr/>
      </p:nvGrpSpPr>
      <p:grpSpPr>
        <a:xfrm>
          <a:off x="0" y="0"/>
          <a:ext cx="0" cy="0"/>
          <a:chOff x="0" y="0"/>
          <a:chExt cx="0" cy="0"/>
        </a:xfrm>
      </p:grpSpPr>
      <p:sp>
        <p:nvSpPr>
          <p:cNvPr id="22" name="Google Shape;22;g3c2b35e1cdf_0_2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3c2b35e1cdf_0_2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10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4" name="Google Shape;24;g3c2b35e1cdf_0_2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3c2b35e1cdf_0_2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3c2b35e1cdf_0_2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0" name="Google Shape;30;p14"/>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14"/>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32"/>
        <p:cNvGrpSpPr/>
        <p:nvPr/>
      </p:nvGrpSpPr>
      <p:grpSpPr>
        <a:xfrm>
          <a:off x="0" y="0"/>
          <a:ext cx="0" cy="0"/>
          <a:chOff x="0" y="0"/>
          <a:chExt cx="0" cy="0"/>
        </a:xfrm>
      </p:grpSpPr>
      <p:sp>
        <p:nvSpPr>
          <p:cNvPr id="33" name="Google Shape;33;p3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4" name="Google Shape;34;p30"/>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0"/>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pic>
        <p:nvPicPr>
          <p:cNvPr id="37" name="Google Shape;37;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1"/>
          <p:cNvSpPr/>
          <p:nvPr/>
        </p:nvSpPr>
        <p:spPr>
          <a:xfrm>
            <a:off x="5997575" y="1316038"/>
            <a:ext cx="5540304" cy="44683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39;p3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1" name="Google Shape;41;p3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3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3" name="Google Shape;43;p3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 name="Google Shape;44;p3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48"/>
        <p:cNvGrpSpPr/>
        <p:nvPr/>
      </p:nvGrpSpPr>
      <p:grpSpPr>
        <a:xfrm>
          <a:off x="0" y="0"/>
          <a:ext cx="0" cy="0"/>
          <a:chOff x="0" y="0"/>
          <a:chExt cx="0" cy="0"/>
        </a:xfrm>
      </p:grpSpPr>
      <p:sp>
        <p:nvSpPr>
          <p:cNvPr id="49" name="Google Shape;49;p3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50"/>
        <p:cNvGrpSpPr/>
        <p:nvPr/>
      </p:nvGrpSpPr>
      <p:grpSpPr>
        <a:xfrm>
          <a:off x="0" y="0"/>
          <a:ext cx="0" cy="0"/>
          <a:chOff x="0" y="0"/>
          <a:chExt cx="0" cy="0"/>
        </a:xfrm>
      </p:grpSpPr>
      <p:pic>
        <p:nvPicPr>
          <p:cNvPr id="51" name="Google Shape;51;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3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53" name="Google Shape;53;p34"/>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rgbClr val="EEF3FE"/>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55" name="Google Shape;55;p34"/>
          <p:cNvSpPr txBox="1">
            <a:spLocks noGrp="1"/>
          </p:cNvSpPr>
          <p:nvPr>
            <p:ph type="body" idx="2"/>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6" name="Google Shape;56;p34"/>
          <p:cNvSpPr/>
          <p:nvPr/>
        </p:nvSpPr>
        <p:spPr>
          <a:xfrm>
            <a:off x="5981252" y="1829664"/>
            <a:ext cx="5927463"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34"/>
          <p:cNvSpPr>
            <a:spLocks noGrp="1"/>
          </p:cNvSpPr>
          <p:nvPr>
            <p:ph type="pic" idx="3"/>
          </p:nvPr>
        </p:nvSpPr>
        <p:spPr>
          <a:xfrm>
            <a:off x="6096000" y="1971040"/>
            <a:ext cx="5608320" cy="4419600"/>
          </a:xfrm>
          <a:prstGeom prst="rect">
            <a:avLst/>
          </a:prstGeom>
          <a:noFill/>
          <a:ln>
            <a:noFill/>
          </a:ln>
        </p:spPr>
      </p:sp>
      <p:cxnSp>
        <p:nvCxnSpPr>
          <p:cNvPr id="58" name="Google Shape;58;p34"/>
          <p:cNvCxnSpPr/>
          <p:nvPr/>
        </p:nvCxnSpPr>
        <p:spPr>
          <a:xfrm>
            <a:off x="6169572" y="5370785"/>
            <a:ext cx="5517931" cy="0"/>
          </a:xfrm>
          <a:prstGeom prst="straightConnector1">
            <a:avLst/>
          </a:prstGeom>
          <a:noFill/>
          <a:ln w="19050" cap="flat" cmpd="sng">
            <a:solidFill>
              <a:srgbClr val="0851FC"/>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11" name="Google Shape;11;p1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uments1.worldbank.org/curated/en/099821411252439558/pdf/IDU-b5f7d68f-260d-447c-856b-8660d4282e6e.pdf?utm_source=chatgp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uments1.worldbank.org/curated/en/099821411252439558/pdf/IDU-b5f7d68f-260d-447c-856b-8660d4282e6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uments1.worldbank.org/curated/en/099821411252439558/pdf/IDU-b5f7d68f-260d-447c-856b-8660d4282e6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ocuments1.worldbank.org/curated/en/099821411252439558/pdf/IDU-b5f7d68f-260d-447c-856b-8660d4282e6e.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penknowledge.worldbank.org/server/api/core/bitstreams/7bd370a9-3aaa-5705-a18f-233293fed4e3/cont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uk.org.uk/insights/different-parts-of-the-energy-market/" TargetMode="External"/><Relationship Id="rId7" Type="http://schemas.openxmlformats.org/officeDocument/2006/relationships/hyperlink" Target="https://blogs.worldbank.org/en/opendata/electric-data--tracking-the-transformation-of-global-power-mark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uments1.worldbank.org/curated/en/099821411252439558/pdf/IDU-b5f7d68f-260d-447c-856b-8660d4282e6e.pdf" TargetMode="External"/><Relationship Id="rId5" Type="http://schemas.openxmlformats.org/officeDocument/2006/relationships/hyperlink" Target="https://www.sciencedirect.com/topics/social-sciences/electricity-market" TargetMode="External"/><Relationship Id="rId4" Type="http://schemas.openxmlformats.org/officeDocument/2006/relationships/hyperlink" Target="http://hdl.handle.net/10986/3972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catalog.worldbank.org/search/dataset/0065245/global_power_market_structures_databa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2979499" y="722648"/>
            <a:ext cx="5900100" cy="4983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000000"/>
              </a:buClr>
              <a:buSzPts val="3200"/>
              <a:buFont typeface="Arial"/>
              <a:buNone/>
            </a:pPr>
            <a:r>
              <a:rPr lang="sv-SE" sz="240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96" name="Google Shape;96;p2"/>
          <p:cNvSpPr txBox="1">
            <a:spLocks noGrp="1"/>
          </p:cNvSpPr>
          <p:nvPr>
            <p:ph type="subTitle" idx="1"/>
          </p:nvPr>
        </p:nvSpPr>
        <p:spPr>
          <a:xfrm>
            <a:off x="2979498" y="2185973"/>
            <a:ext cx="5250300" cy="315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a:solidFill>
                  <a:schemeClr val="lt1"/>
                </a:solidFill>
                <a:latin typeface="Arial Black"/>
                <a:ea typeface="Arial Black"/>
                <a:cs typeface="Arial Black"/>
                <a:sym typeface="Arial Black"/>
              </a:rPr>
              <a:t>Lecture 2: </a:t>
            </a:r>
            <a:endParaRPr sz="3200" b="1">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r>
              <a:rPr lang="sv-SE" sz="3200" b="1">
                <a:solidFill>
                  <a:schemeClr val="lt1"/>
                </a:solidFill>
                <a:latin typeface="Arial Black"/>
                <a:ea typeface="Arial Black"/>
                <a:cs typeface="Arial Black"/>
                <a:sym typeface="Arial Black"/>
              </a:rPr>
              <a:t>Electricity Markets within Emerging and Developing Economies</a:t>
            </a:r>
            <a:endParaRPr sz="3200" b="1">
              <a:solidFill>
                <a:schemeClr val="lt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c2b4e7e433_0_600"/>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72" name="Google Shape;172;g3c2b4e7e433_0_600"/>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3: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Electricity Market Models </a:t>
            </a:r>
            <a:endParaRPr sz="2600" b="1">
              <a:solidFill>
                <a:schemeClr val="lt1"/>
              </a:solidFill>
              <a:latin typeface="Open Sans ExtraBold"/>
              <a:ea typeface="Open Sans ExtraBold"/>
              <a:cs typeface="Open Sans ExtraBold"/>
              <a:sym typeface="Open Sans ExtraBold"/>
            </a:endParaRPr>
          </a:p>
        </p:txBody>
      </p:sp>
      <p:sp>
        <p:nvSpPr>
          <p:cNvPr id="173" name="Google Shape;173;g3c2b4e7e433_0_600"/>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c2b4e7e433_0_317"/>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11</a:t>
            </a:fld>
            <a:endParaRPr/>
          </a:p>
        </p:txBody>
      </p:sp>
      <p:sp>
        <p:nvSpPr>
          <p:cNvPr id="180" name="Google Shape;180;g3c2b4e7e433_0_317"/>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Types of Electricity Market Models</a:t>
            </a:r>
            <a:endParaRPr b="0">
              <a:latin typeface="Open Sans"/>
              <a:ea typeface="Open Sans"/>
              <a:cs typeface="Open Sans"/>
              <a:sym typeface="Open Sans"/>
            </a:endParaRPr>
          </a:p>
        </p:txBody>
      </p:sp>
      <p:sp>
        <p:nvSpPr>
          <p:cNvPr id="181" name="Google Shape;181;g3c2b4e7e433_0_317"/>
          <p:cNvSpPr txBox="1"/>
          <p:nvPr/>
        </p:nvSpPr>
        <p:spPr>
          <a:xfrm>
            <a:off x="838200" y="1050325"/>
            <a:ext cx="11176500" cy="316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sv-SE" sz="2200">
                <a:solidFill>
                  <a:schemeClr val="dk1"/>
                </a:solidFill>
                <a:latin typeface="Open Sans"/>
                <a:ea typeface="Open Sans"/>
                <a:cs typeface="Open Sans"/>
                <a:sym typeface="Open Sans"/>
              </a:rPr>
              <a:t>There are five main types of electricity market models</a:t>
            </a:r>
            <a:endParaRPr sz="2200">
              <a:solidFill>
                <a:schemeClr val="dk1"/>
              </a:solidFill>
              <a:latin typeface="Open Sans"/>
              <a:ea typeface="Open Sans"/>
              <a:cs typeface="Open Sans"/>
              <a:sym typeface="Open Sans"/>
            </a:endParaRPr>
          </a:p>
          <a:p>
            <a:pPr marL="457200" marR="0" lvl="0" indent="-368300" algn="l" rtl="0">
              <a:lnSpc>
                <a:spcPct val="115000"/>
              </a:lnSpc>
              <a:spcBef>
                <a:spcPts val="1200"/>
              </a:spcBef>
              <a:spcAft>
                <a:spcPts val="0"/>
              </a:spcAft>
              <a:buClr>
                <a:schemeClr val="dk1"/>
              </a:buClr>
              <a:buSzPts val="2200"/>
              <a:buFont typeface="Open Sans"/>
              <a:buAutoNum type="arabicPeriod"/>
            </a:pPr>
            <a:r>
              <a:rPr lang="sv-SE" sz="2200">
                <a:solidFill>
                  <a:schemeClr val="dk1"/>
                </a:solidFill>
                <a:latin typeface="Open Sans"/>
                <a:ea typeface="Open Sans"/>
                <a:cs typeface="Open Sans"/>
                <a:sym typeface="Open Sans"/>
              </a:rPr>
              <a:t>Vertically Integrated Utility (VIU)</a:t>
            </a:r>
            <a:endParaRPr sz="2200">
              <a:solidFill>
                <a:schemeClr val="dk1"/>
              </a:solidFill>
              <a:latin typeface="Open Sans"/>
              <a:ea typeface="Open Sans"/>
              <a:cs typeface="Open Sans"/>
              <a:sym typeface="Open Sans"/>
            </a:endParaRPr>
          </a:p>
          <a:p>
            <a:pPr marL="457200" marR="0" lvl="0" indent="-368300" algn="l" rtl="0">
              <a:lnSpc>
                <a:spcPct val="115000"/>
              </a:lnSpc>
              <a:spcBef>
                <a:spcPts val="0"/>
              </a:spcBef>
              <a:spcAft>
                <a:spcPts val="0"/>
              </a:spcAft>
              <a:buClr>
                <a:schemeClr val="dk1"/>
              </a:buClr>
              <a:buSzPts val="2200"/>
              <a:buFont typeface="Open Sans"/>
              <a:buAutoNum type="arabicPeriod"/>
            </a:pPr>
            <a:r>
              <a:rPr lang="sv-SE" sz="2200">
                <a:solidFill>
                  <a:schemeClr val="dk1"/>
                </a:solidFill>
                <a:latin typeface="Open Sans"/>
                <a:ea typeface="Open Sans"/>
                <a:cs typeface="Open Sans"/>
                <a:sym typeface="Open Sans"/>
              </a:rPr>
              <a:t>Single Buyer</a:t>
            </a:r>
            <a:endParaRPr sz="2200">
              <a:solidFill>
                <a:schemeClr val="dk1"/>
              </a:solidFill>
              <a:latin typeface="Open Sans"/>
              <a:ea typeface="Open Sans"/>
              <a:cs typeface="Open Sans"/>
              <a:sym typeface="Open Sans"/>
            </a:endParaRPr>
          </a:p>
          <a:p>
            <a:pPr marL="457200" marR="0" lvl="0" indent="-368300" algn="l" rtl="0">
              <a:lnSpc>
                <a:spcPct val="115000"/>
              </a:lnSpc>
              <a:spcBef>
                <a:spcPts val="0"/>
              </a:spcBef>
              <a:spcAft>
                <a:spcPts val="0"/>
              </a:spcAft>
              <a:buClr>
                <a:schemeClr val="dk1"/>
              </a:buClr>
              <a:buSzPts val="2200"/>
              <a:buFont typeface="Open Sans"/>
              <a:buAutoNum type="arabicPeriod"/>
            </a:pPr>
            <a:r>
              <a:rPr lang="sv-SE" sz="2200">
                <a:solidFill>
                  <a:schemeClr val="dk1"/>
                </a:solidFill>
                <a:latin typeface="Open Sans"/>
                <a:ea typeface="Open Sans"/>
                <a:cs typeface="Open Sans"/>
                <a:sym typeface="Open Sans"/>
              </a:rPr>
              <a:t>Wholesale competition (limited/no retail choice)</a:t>
            </a:r>
            <a:endParaRPr sz="2200">
              <a:solidFill>
                <a:schemeClr val="dk1"/>
              </a:solidFill>
              <a:latin typeface="Open Sans"/>
              <a:ea typeface="Open Sans"/>
              <a:cs typeface="Open Sans"/>
              <a:sym typeface="Open Sans"/>
            </a:endParaRPr>
          </a:p>
          <a:p>
            <a:pPr marL="457200" marR="0" lvl="0" indent="-368300" algn="l" rtl="0">
              <a:lnSpc>
                <a:spcPct val="115000"/>
              </a:lnSpc>
              <a:spcBef>
                <a:spcPts val="0"/>
              </a:spcBef>
              <a:spcAft>
                <a:spcPts val="0"/>
              </a:spcAft>
              <a:buClr>
                <a:schemeClr val="dk1"/>
              </a:buClr>
              <a:buSzPts val="2200"/>
              <a:buFont typeface="Open Sans"/>
              <a:buAutoNum type="arabicPeriod"/>
            </a:pPr>
            <a:r>
              <a:rPr lang="sv-SE" sz="2200">
                <a:solidFill>
                  <a:schemeClr val="dk1"/>
                </a:solidFill>
                <a:latin typeface="Open Sans"/>
                <a:ea typeface="Open Sans"/>
                <a:cs typeface="Open Sans"/>
                <a:sym typeface="Open Sans"/>
              </a:rPr>
              <a:t>Wholesale + retail competition (supplier choice)</a:t>
            </a:r>
            <a:endParaRPr sz="2200">
              <a:solidFill>
                <a:schemeClr val="dk1"/>
              </a:solidFill>
              <a:latin typeface="Open Sans"/>
              <a:ea typeface="Open Sans"/>
              <a:cs typeface="Open Sans"/>
              <a:sym typeface="Open Sans"/>
            </a:endParaRPr>
          </a:p>
          <a:p>
            <a:pPr marL="457200" marR="0" lvl="0" indent="-368300" algn="l" rtl="0">
              <a:lnSpc>
                <a:spcPct val="115000"/>
              </a:lnSpc>
              <a:spcBef>
                <a:spcPts val="0"/>
              </a:spcBef>
              <a:spcAft>
                <a:spcPts val="0"/>
              </a:spcAft>
              <a:buClr>
                <a:schemeClr val="dk1"/>
              </a:buClr>
              <a:buSzPts val="2200"/>
              <a:buFont typeface="Open Sans"/>
              <a:buAutoNum type="arabicPeriod"/>
            </a:pPr>
            <a:r>
              <a:rPr lang="sv-SE" sz="2200">
                <a:solidFill>
                  <a:schemeClr val="dk1"/>
                </a:solidFill>
                <a:latin typeface="Open Sans"/>
                <a:ea typeface="Open Sans"/>
                <a:cs typeface="Open Sans"/>
                <a:sym typeface="Open Sans"/>
              </a:rPr>
              <a:t>Hybrid / transitional markets (mix of the above)</a:t>
            </a:r>
            <a:endParaRPr sz="1100" b="1">
              <a:solidFill>
                <a:schemeClr val="dk1"/>
              </a:solidFill>
            </a:endParaRPr>
          </a:p>
          <a:p>
            <a:pPr marL="0" lvl="0" indent="0" algn="l" rtl="0">
              <a:lnSpc>
                <a:spcPct val="115000"/>
              </a:lnSpc>
              <a:spcBef>
                <a:spcPts val="1200"/>
              </a:spcBef>
              <a:spcAft>
                <a:spcPts val="1200"/>
              </a:spcAft>
              <a:buNone/>
            </a:pPr>
            <a:r>
              <a:rPr lang="sv-SE" sz="2200">
                <a:solidFill>
                  <a:schemeClr val="dk1"/>
                </a:solidFill>
                <a:latin typeface="Open Sans"/>
                <a:ea typeface="Open Sans"/>
                <a:cs typeface="Open Sans"/>
                <a:sym typeface="Open Sans"/>
              </a:rPr>
              <a:t>Note: Retail competition usually builds on wholesale competition;</a:t>
            </a:r>
            <a:endParaRPr sz="22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c2b4e7e433_0_324"/>
          <p:cNvSpPr/>
          <p:nvPr/>
        </p:nvSpPr>
        <p:spPr>
          <a:xfrm>
            <a:off x="7430700" y="1624125"/>
            <a:ext cx="3240900" cy="2564100"/>
          </a:xfrm>
          <a:prstGeom prst="roundRect">
            <a:avLst>
              <a:gd name="adj" fmla="val 16667"/>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chemeClr val="lt1"/>
              </a:solidFill>
            </a:endParaRPr>
          </a:p>
          <a:p>
            <a:pPr marL="0" lvl="0" indent="0" algn="ctr" rtl="0">
              <a:spcBef>
                <a:spcPts val="0"/>
              </a:spcBef>
              <a:spcAft>
                <a:spcPts val="0"/>
              </a:spcAft>
              <a:buNone/>
            </a:pPr>
            <a:endParaRPr sz="1600" b="1">
              <a:solidFill>
                <a:schemeClr val="lt1"/>
              </a:solidFill>
            </a:endParaRPr>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p:txBody>
      </p:sp>
      <p:cxnSp>
        <p:nvCxnSpPr>
          <p:cNvPr id="188" name="Google Shape;188;g3c2b4e7e433_0_324"/>
          <p:cNvCxnSpPr/>
          <p:nvPr/>
        </p:nvCxnSpPr>
        <p:spPr>
          <a:xfrm>
            <a:off x="8938725" y="1942925"/>
            <a:ext cx="3600" cy="1900800"/>
          </a:xfrm>
          <a:prstGeom prst="straightConnector1">
            <a:avLst/>
          </a:prstGeom>
          <a:noFill/>
          <a:ln w="38100" cap="flat" cmpd="sng">
            <a:solidFill>
              <a:schemeClr val="lt1"/>
            </a:solidFill>
            <a:prstDash val="dash"/>
            <a:round/>
            <a:headEnd type="none" w="med" len="med"/>
            <a:tailEnd type="none" w="med" len="med"/>
          </a:ln>
        </p:spPr>
      </p:cxnSp>
      <p:sp>
        <p:nvSpPr>
          <p:cNvPr id="189" name="Google Shape;189;g3c2b4e7e433_0_324"/>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12</a:t>
            </a:fld>
            <a:endParaRPr/>
          </a:p>
        </p:txBody>
      </p:sp>
      <p:sp>
        <p:nvSpPr>
          <p:cNvPr id="190" name="Google Shape;190;g3c2b4e7e433_0_324"/>
          <p:cNvSpPr txBox="1">
            <a:spLocks noGrp="1"/>
          </p:cNvSpPr>
          <p:nvPr>
            <p:ph type="title"/>
          </p:nvPr>
        </p:nvSpPr>
        <p:spPr>
          <a:xfrm>
            <a:off x="838200" y="36664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Vertically Integrated (VIU) Model </a:t>
            </a:r>
            <a:endParaRPr b="0">
              <a:latin typeface="Open Sans"/>
              <a:ea typeface="Open Sans"/>
              <a:cs typeface="Open Sans"/>
              <a:sym typeface="Open Sans"/>
            </a:endParaRPr>
          </a:p>
        </p:txBody>
      </p:sp>
      <p:sp>
        <p:nvSpPr>
          <p:cNvPr id="191" name="Google Shape;191;g3c2b4e7e433_0_324"/>
          <p:cNvSpPr txBox="1"/>
          <p:nvPr/>
        </p:nvSpPr>
        <p:spPr>
          <a:xfrm>
            <a:off x="295489" y="1152938"/>
            <a:ext cx="6984000" cy="5094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This type of market structure has the longest history </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VIU model consists of a single entity carries out all functions in the electricity sector, including generation, transmission, distribution, and retail supply.</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Under this model, the electrical industry is viewed as a natural monopoly, where economies of scale and high sunk costs give a rationale for having a single entity own and operate the network. </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Currently, 84% of VIUs are state-owned companies. The remaining 11 economies are privatized VIU. This consists of mostly small (often island) economies (e.g., Bermuda, Cayman Islands, French Polynesia, Monaco).</a:t>
            </a:r>
            <a:endParaRPr sz="2000">
              <a:solidFill>
                <a:schemeClr val="dk1"/>
              </a:solidFill>
              <a:latin typeface="Open Sans"/>
              <a:ea typeface="Open Sans"/>
              <a:cs typeface="Open Sans"/>
              <a:sym typeface="Open Sans"/>
            </a:endParaRPr>
          </a:p>
        </p:txBody>
      </p:sp>
      <p:sp>
        <p:nvSpPr>
          <p:cNvPr id="192" name="Google Shape;192;g3c2b4e7e433_0_324"/>
          <p:cNvSpPr/>
          <p:nvPr/>
        </p:nvSpPr>
        <p:spPr>
          <a:xfrm>
            <a:off x="8066775" y="1868325"/>
            <a:ext cx="1892700" cy="5631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Generation</a:t>
            </a:r>
            <a:endParaRPr>
              <a:solidFill>
                <a:schemeClr val="lt1"/>
              </a:solidFill>
            </a:endParaRPr>
          </a:p>
        </p:txBody>
      </p:sp>
      <p:sp>
        <p:nvSpPr>
          <p:cNvPr id="193" name="Google Shape;193;g3c2b4e7e433_0_324"/>
          <p:cNvSpPr/>
          <p:nvPr/>
        </p:nvSpPr>
        <p:spPr>
          <a:xfrm>
            <a:off x="8066775" y="2626025"/>
            <a:ext cx="1892700" cy="5631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Transmission</a:t>
            </a:r>
            <a:endParaRPr>
              <a:solidFill>
                <a:schemeClr val="lt1"/>
              </a:solidFill>
            </a:endParaRPr>
          </a:p>
        </p:txBody>
      </p:sp>
      <p:sp>
        <p:nvSpPr>
          <p:cNvPr id="194" name="Google Shape;194;g3c2b4e7e433_0_324"/>
          <p:cNvSpPr/>
          <p:nvPr/>
        </p:nvSpPr>
        <p:spPr>
          <a:xfrm>
            <a:off x="8066775" y="3371525"/>
            <a:ext cx="1892700" cy="5631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Distribution</a:t>
            </a:r>
            <a:endParaRPr>
              <a:solidFill>
                <a:schemeClr val="lt1"/>
              </a:solidFill>
            </a:endParaRPr>
          </a:p>
        </p:txBody>
      </p:sp>
      <p:cxnSp>
        <p:nvCxnSpPr>
          <p:cNvPr id="195" name="Google Shape;195;g3c2b4e7e433_0_324"/>
          <p:cNvCxnSpPr>
            <a:stCxn id="192" idx="3"/>
            <a:endCxn id="193" idx="3"/>
          </p:cNvCxnSpPr>
          <p:nvPr/>
        </p:nvCxnSpPr>
        <p:spPr>
          <a:xfrm>
            <a:off x="9959475" y="2149875"/>
            <a:ext cx="600" cy="757800"/>
          </a:xfrm>
          <a:prstGeom prst="bentConnector3">
            <a:avLst>
              <a:gd name="adj1" fmla="val 39687500"/>
            </a:avLst>
          </a:prstGeom>
          <a:noFill/>
          <a:ln w="38100" cap="flat" cmpd="sng">
            <a:solidFill>
              <a:schemeClr val="lt1"/>
            </a:solidFill>
            <a:prstDash val="dot"/>
            <a:round/>
            <a:headEnd type="none" w="med" len="med"/>
            <a:tailEnd type="none" w="med" len="med"/>
          </a:ln>
        </p:spPr>
      </p:cxnSp>
      <p:sp>
        <p:nvSpPr>
          <p:cNvPr id="196" name="Google Shape;196;g3c2b4e7e433_0_324"/>
          <p:cNvSpPr txBox="1"/>
          <p:nvPr/>
        </p:nvSpPr>
        <p:spPr>
          <a:xfrm rot="-5401024">
            <a:off x="9323649" y="2213837"/>
            <a:ext cx="20148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300" b="1">
                <a:solidFill>
                  <a:schemeClr val="lt1"/>
                </a:solidFill>
              </a:rPr>
              <a:t>System Operation</a:t>
            </a:r>
            <a:endParaRPr sz="1300" b="1">
              <a:solidFill>
                <a:schemeClr val="lt1"/>
              </a:solidFill>
            </a:endParaRPr>
          </a:p>
        </p:txBody>
      </p:sp>
      <p:sp>
        <p:nvSpPr>
          <p:cNvPr id="197" name="Google Shape;197;g3c2b4e7e433_0_324"/>
          <p:cNvSpPr txBox="1"/>
          <p:nvPr/>
        </p:nvSpPr>
        <p:spPr>
          <a:xfrm>
            <a:off x="7598725" y="4371375"/>
            <a:ext cx="33780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p>
        </p:txBody>
      </p:sp>
      <p:sp>
        <p:nvSpPr>
          <p:cNvPr id="198" name="Google Shape;198;g3c2b4e7e433_0_324"/>
          <p:cNvSpPr txBox="1"/>
          <p:nvPr/>
        </p:nvSpPr>
        <p:spPr>
          <a:xfrm>
            <a:off x="7364925" y="4249725"/>
            <a:ext cx="3378000" cy="4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300" i="1" u="sng">
                <a:solidFill>
                  <a:schemeClr val="hlink"/>
                </a:solidFill>
                <a:hlinkClick r:id="rId3"/>
              </a:rPr>
              <a:t>World Bank (2023) VIC Structure - Adapted</a:t>
            </a:r>
            <a:endParaRPr sz="13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c2b4e7e433_0_34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13</a:t>
            </a:fld>
            <a:endParaRPr/>
          </a:p>
        </p:txBody>
      </p:sp>
      <p:sp>
        <p:nvSpPr>
          <p:cNvPr id="205" name="Google Shape;205;g3c2b4e7e433_0_340"/>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Single Buyer Model</a:t>
            </a:r>
            <a:endParaRPr b="0">
              <a:latin typeface="Open Sans"/>
              <a:ea typeface="Open Sans"/>
              <a:cs typeface="Open Sans"/>
              <a:sym typeface="Open Sans"/>
            </a:endParaRPr>
          </a:p>
        </p:txBody>
      </p:sp>
      <p:sp>
        <p:nvSpPr>
          <p:cNvPr id="206" name="Google Shape;206;g3c2b4e7e433_0_340"/>
          <p:cNvSpPr txBox="1"/>
          <p:nvPr/>
        </p:nvSpPr>
        <p:spPr>
          <a:xfrm>
            <a:off x="838200" y="1050325"/>
            <a:ext cx="111765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2200" i="0" u="none" strike="noStrike" cap="none">
              <a:solidFill>
                <a:srgbClr val="000000"/>
              </a:solidFill>
              <a:latin typeface="Open Sans"/>
              <a:ea typeface="Open Sans"/>
              <a:cs typeface="Open Sans"/>
              <a:sym typeface="Open Sans"/>
            </a:endParaRPr>
          </a:p>
        </p:txBody>
      </p:sp>
      <p:sp>
        <p:nvSpPr>
          <p:cNvPr id="207" name="Google Shape;207;g3c2b4e7e433_0_340"/>
          <p:cNvSpPr txBox="1"/>
          <p:nvPr/>
        </p:nvSpPr>
        <p:spPr>
          <a:xfrm>
            <a:off x="314750" y="1058550"/>
            <a:ext cx="6882600" cy="5448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Most common electricity market structure </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Under a Single Buyer Model,  the state will authorise private investors to construct plants as Independent Power Producers (IPP). </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IPP will then generate electricity and sell it to the national power company or a wholesale purchasing agency</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The national power company or wholesale purchasing agency will have a sole legal right to buy grid scale electricity. </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Typically IPPs sell their output through long-term power purchase agreements (PPAs). </a:t>
            </a:r>
            <a:endParaRPr sz="20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In terms of ownership of generation, transmission and distribution, this varies and highly dependent on institutional and political factors. </a:t>
            </a:r>
            <a:endParaRPr sz="2000">
              <a:solidFill>
                <a:schemeClr val="dk1"/>
              </a:solidFill>
              <a:latin typeface="Open Sans"/>
              <a:ea typeface="Open Sans"/>
              <a:cs typeface="Open Sans"/>
              <a:sym typeface="Open Sans"/>
            </a:endParaRPr>
          </a:p>
        </p:txBody>
      </p:sp>
      <p:sp>
        <p:nvSpPr>
          <p:cNvPr id="208" name="Google Shape;208;g3c2b4e7e433_0_340"/>
          <p:cNvSpPr/>
          <p:nvPr/>
        </p:nvSpPr>
        <p:spPr>
          <a:xfrm>
            <a:off x="7457175" y="1868325"/>
            <a:ext cx="936000" cy="77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t>IPP</a:t>
            </a:r>
            <a:endParaRPr/>
          </a:p>
        </p:txBody>
      </p:sp>
      <p:sp>
        <p:nvSpPr>
          <p:cNvPr id="209" name="Google Shape;209;g3c2b4e7e433_0_340"/>
          <p:cNvSpPr/>
          <p:nvPr/>
        </p:nvSpPr>
        <p:spPr>
          <a:xfrm>
            <a:off x="7479663" y="2858925"/>
            <a:ext cx="936000" cy="77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t>IPP</a:t>
            </a:r>
            <a:endParaRPr/>
          </a:p>
        </p:txBody>
      </p:sp>
      <p:sp>
        <p:nvSpPr>
          <p:cNvPr id="210" name="Google Shape;210;g3c2b4e7e433_0_340"/>
          <p:cNvSpPr/>
          <p:nvPr/>
        </p:nvSpPr>
        <p:spPr>
          <a:xfrm>
            <a:off x="7533375" y="3849525"/>
            <a:ext cx="936000" cy="77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t>IPP</a:t>
            </a:r>
            <a:endParaRPr/>
          </a:p>
        </p:txBody>
      </p:sp>
      <p:sp>
        <p:nvSpPr>
          <p:cNvPr id="211" name="Google Shape;211;g3c2b4e7e433_0_340"/>
          <p:cNvSpPr/>
          <p:nvPr/>
        </p:nvSpPr>
        <p:spPr>
          <a:xfrm>
            <a:off x="8981175" y="1868325"/>
            <a:ext cx="1892700" cy="5631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Generation</a:t>
            </a:r>
            <a:endParaRPr>
              <a:solidFill>
                <a:schemeClr val="lt1"/>
              </a:solidFill>
            </a:endParaRPr>
          </a:p>
        </p:txBody>
      </p:sp>
      <p:sp>
        <p:nvSpPr>
          <p:cNvPr id="212" name="Google Shape;212;g3c2b4e7e433_0_340"/>
          <p:cNvSpPr/>
          <p:nvPr/>
        </p:nvSpPr>
        <p:spPr>
          <a:xfrm>
            <a:off x="8981175" y="3235625"/>
            <a:ext cx="1892700" cy="5631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Transmission</a:t>
            </a:r>
            <a:endParaRPr>
              <a:solidFill>
                <a:schemeClr val="lt1"/>
              </a:solidFill>
            </a:endParaRPr>
          </a:p>
        </p:txBody>
      </p:sp>
      <p:sp>
        <p:nvSpPr>
          <p:cNvPr id="213" name="Google Shape;213;g3c2b4e7e433_0_340"/>
          <p:cNvSpPr/>
          <p:nvPr/>
        </p:nvSpPr>
        <p:spPr>
          <a:xfrm>
            <a:off x="8981175" y="2549825"/>
            <a:ext cx="1892700" cy="5631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Single Buyer Model </a:t>
            </a:r>
            <a:endParaRPr>
              <a:solidFill>
                <a:schemeClr val="lt1"/>
              </a:solidFill>
            </a:endParaRPr>
          </a:p>
        </p:txBody>
      </p:sp>
      <p:sp>
        <p:nvSpPr>
          <p:cNvPr id="214" name="Google Shape;214;g3c2b4e7e433_0_340"/>
          <p:cNvSpPr/>
          <p:nvPr/>
        </p:nvSpPr>
        <p:spPr>
          <a:xfrm>
            <a:off x="8981175" y="3981125"/>
            <a:ext cx="1892700" cy="563100"/>
          </a:xfrm>
          <a:prstGeom prst="roundRect">
            <a:avLst>
              <a:gd name="adj" fmla="val 16667"/>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rPr>
              <a:t>Distribution</a:t>
            </a:r>
            <a:endParaRPr>
              <a:solidFill>
                <a:schemeClr val="lt1"/>
              </a:solidFill>
            </a:endParaRPr>
          </a:p>
        </p:txBody>
      </p:sp>
      <p:sp>
        <p:nvSpPr>
          <p:cNvPr id="215" name="Google Shape;215;g3c2b4e7e433_0_340"/>
          <p:cNvSpPr txBox="1"/>
          <p:nvPr/>
        </p:nvSpPr>
        <p:spPr>
          <a:xfrm rot="-5401024">
            <a:off x="10238049" y="2899637"/>
            <a:ext cx="20148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300" b="1">
                <a:solidFill>
                  <a:schemeClr val="dk1"/>
                </a:solidFill>
              </a:rPr>
              <a:t>System Operation</a:t>
            </a:r>
            <a:endParaRPr sz="1300" b="1">
              <a:solidFill>
                <a:schemeClr val="dk1"/>
              </a:solidFill>
            </a:endParaRPr>
          </a:p>
        </p:txBody>
      </p:sp>
      <p:cxnSp>
        <p:nvCxnSpPr>
          <p:cNvPr id="216" name="Google Shape;216;g3c2b4e7e433_0_340"/>
          <p:cNvCxnSpPr/>
          <p:nvPr/>
        </p:nvCxnSpPr>
        <p:spPr>
          <a:xfrm>
            <a:off x="10873875" y="2835675"/>
            <a:ext cx="600" cy="757800"/>
          </a:xfrm>
          <a:prstGeom prst="bentConnector3">
            <a:avLst>
              <a:gd name="adj1" fmla="val 39687500"/>
            </a:avLst>
          </a:prstGeom>
          <a:noFill/>
          <a:ln w="38100" cap="flat" cmpd="sng">
            <a:solidFill>
              <a:schemeClr val="dk1"/>
            </a:solidFill>
            <a:prstDash val="dot"/>
            <a:round/>
            <a:headEnd type="none" w="med" len="med"/>
            <a:tailEnd type="none" w="med" len="med"/>
          </a:ln>
        </p:spPr>
      </p:cxnSp>
      <p:cxnSp>
        <p:nvCxnSpPr>
          <p:cNvPr id="217" name="Google Shape;217;g3c2b4e7e433_0_340"/>
          <p:cNvCxnSpPr>
            <a:stCxn id="208" idx="3"/>
            <a:endCxn id="213" idx="1"/>
          </p:cNvCxnSpPr>
          <p:nvPr/>
        </p:nvCxnSpPr>
        <p:spPr>
          <a:xfrm>
            <a:off x="8393175" y="2255025"/>
            <a:ext cx="588000" cy="5763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18" name="Google Shape;218;g3c2b4e7e433_0_340"/>
          <p:cNvCxnSpPr>
            <a:stCxn id="210" idx="3"/>
            <a:endCxn id="208" idx="3"/>
          </p:cNvCxnSpPr>
          <p:nvPr/>
        </p:nvCxnSpPr>
        <p:spPr>
          <a:xfrm rot="10800000">
            <a:off x="8393175" y="2255025"/>
            <a:ext cx="76200" cy="1981200"/>
          </a:xfrm>
          <a:prstGeom prst="bentConnector3">
            <a:avLst>
              <a:gd name="adj1" fmla="val -312500"/>
            </a:avLst>
          </a:prstGeom>
          <a:noFill/>
          <a:ln w="9525" cap="flat" cmpd="sng">
            <a:solidFill>
              <a:schemeClr val="dk2"/>
            </a:solidFill>
            <a:prstDash val="solid"/>
            <a:round/>
            <a:headEnd type="none" w="med" len="med"/>
            <a:tailEnd type="none" w="med" len="med"/>
          </a:ln>
        </p:spPr>
      </p:cxnSp>
      <p:cxnSp>
        <p:nvCxnSpPr>
          <p:cNvPr id="219" name="Google Shape;219;g3c2b4e7e433_0_340"/>
          <p:cNvCxnSpPr>
            <a:endCxn id="213" idx="1"/>
          </p:cNvCxnSpPr>
          <p:nvPr/>
        </p:nvCxnSpPr>
        <p:spPr>
          <a:xfrm rot="10800000" flipH="1">
            <a:off x="8393175" y="2831375"/>
            <a:ext cx="588000" cy="4905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220" name="Google Shape;220;g3c2b4e7e433_0_340"/>
          <p:cNvSpPr txBox="1"/>
          <p:nvPr/>
        </p:nvSpPr>
        <p:spPr>
          <a:xfrm>
            <a:off x="7517325" y="4706925"/>
            <a:ext cx="3917700" cy="4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300" i="1" u="sng">
                <a:solidFill>
                  <a:schemeClr val="hlink"/>
                </a:solidFill>
                <a:hlinkClick r:id="rId3"/>
              </a:rPr>
              <a:t>World Bank (2023) Single Buyer Model Structure - Adapted</a:t>
            </a:r>
            <a:endParaRPr sz="13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c2b4e7e433_0_361"/>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14</a:t>
            </a:fld>
            <a:endParaRPr/>
          </a:p>
        </p:txBody>
      </p:sp>
      <p:sp>
        <p:nvSpPr>
          <p:cNvPr id="227" name="Google Shape;227;g3c2b4e7e433_0_361"/>
          <p:cNvSpPr txBox="1">
            <a:spLocks noGrp="1"/>
          </p:cNvSpPr>
          <p:nvPr>
            <p:ph type="title"/>
          </p:nvPr>
        </p:nvSpPr>
        <p:spPr>
          <a:xfrm>
            <a:off x="838200" y="26857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Wholesale Competition Model</a:t>
            </a:r>
            <a:endParaRPr b="0">
              <a:latin typeface="Open Sans"/>
              <a:ea typeface="Open Sans"/>
              <a:cs typeface="Open Sans"/>
              <a:sym typeface="Open Sans"/>
            </a:endParaRPr>
          </a:p>
        </p:txBody>
      </p:sp>
      <p:sp>
        <p:nvSpPr>
          <p:cNvPr id="228" name="Google Shape;228;g3c2b4e7e433_0_361"/>
          <p:cNvSpPr txBox="1"/>
          <p:nvPr/>
        </p:nvSpPr>
        <p:spPr>
          <a:xfrm>
            <a:off x="838200" y="1050325"/>
            <a:ext cx="111765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2200" i="0" u="none" strike="noStrike" cap="none">
              <a:solidFill>
                <a:srgbClr val="000000"/>
              </a:solidFill>
              <a:latin typeface="Open Sans"/>
              <a:ea typeface="Open Sans"/>
              <a:cs typeface="Open Sans"/>
              <a:sym typeface="Open Sans"/>
            </a:endParaRPr>
          </a:p>
        </p:txBody>
      </p:sp>
      <p:sp>
        <p:nvSpPr>
          <p:cNvPr id="229" name="Google Shape;229;g3c2b4e7e433_0_361"/>
          <p:cNvSpPr txBox="1"/>
          <p:nvPr/>
        </p:nvSpPr>
        <p:spPr>
          <a:xfrm>
            <a:off x="838200" y="821725"/>
            <a:ext cx="6231300" cy="4926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1200"/>
              </a:spcAft>
              <a:buNone/>
            </a:pPr>
            <a:endParaRPr sz="2000">
              <a:solidFill>
                <a:schemeClr val="dk1"/>
              </a:solidFill>
              <a:latin typeface="Open Sans"/>
              <a:ea typeface="Open Sans"/>
              <a:cs typeface="Open Sans"/>
              <a:sym typeface="Open Sans"/>
            </a:endParaRPr>
          </a:p>
        </p:txBody>
      </p:sp>
      <p:sp>
        <p:nvSpPr>
          <p:cNvPr id="230" name="Google Shape;230;g3c2b4e7e433_0_361"/>
          <p:cNvSpPr txBox="1"/>
          <p:nvPr/>
        </p:nvSpPr>
        <p:spPr>
          <a:xfrm>
            <a:off x="314750" y="753750"/>
            <a:ext cx="11176500" cy="56475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This is the introduction of competition into the electricity market.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Supports the active participation of public and private generation companies, distribution and supply.</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Electricity prices are determined by the market, thus aiding price discovery and incentivising investment. </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sv-SE" sz="1900" b="1">
                <a:solidFill>
                  <a:schemeClr val="dk1"/>
                </a:solidFill>
                <a:latin typeface="Open Sans"/>
                <a:ea typeface="Open Sans"/>
                <a:cs typeface="Open Sans"/>
                <a:sym typeface="Open Sans"/>
              </a:rPr>
              <a:t>How is electricity traded within wholesale competition models?</a:t>
            </a:r>
            <a:endParaRPr sz="1900" b="1">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sv-SE" sz="1900">
                <a:solidFill>
                  <a:schemeClr val="dk1"/>
                </a:solidFill>
                <a:latin typeface="Open Sans"/>
                <a:ea typeface="Open Sans"/>
                <a:cs typeface="Open Sans"/>
                <a:sym typeface="Open Sans"/>
              </a:rPr>
              <a:t>Electricity is traded within liberalised market, through the following ways</a:t>
            </a:r>
            <a:endParaRPr sz="1900">
              <a:solidFill>
                <a:schemeClr val="dk1"/>
              </a:solidFill>
              <a:latin typeface="Open Sans"/>
              <a:ea typeface="Open Sans"/>
              <a:cs typeface="Open Sans"/>
              <a:sym typeface="Open Sans"/>
            </a:endParaRPr>
          </a:p>
          <a:p>
            <a:pPr marL="457200" lvl="0" indent="-349250" algn="l" rtl="0">
              <a:lnSpc>
                <a:spcPct val="115000"/>
              </a:lnSpc>
              <a:spcBef>
                <a:spcPts val="1200"/>
              </a:spcBef>
              <a:spcAft>
                <a:spcPts val="0"/>
              </a:spcAft>
              <a:buClr>
                <a:schemeClr val="dk1"/>
              </a:buClr>
              <a:buSzPts val="1900"/>
              <a:buFont typeface="Open Sans"/>
              <a:buAutoNum type="arabicPeriod"/>
            </a:pPr>
            <a:r>
              <a:rPr lang="sv-SE" sz="1900" b="1">
                <a:solidFill>
                  <a:schemeClr val="dk1"/>
                </a:solidFill>
                <a:latin typeface="Open Sans"/>
                <a:ea typeface="Open Sans"/>
                <a:cs typeface="Open Sans"/>
                <a:sym typeface="Open Sans"/>
              </a:rPr>
              <a:t>Bilateral contracting:  </a:t>
            </a:r>
            <a:r>
              <a:rPr lang="sv-SE" sz="1900">
                <a:solidFill>
                  <a:schemeClr val="dk1"/>
                </a:solidFill>
                <a:latin typeface="Open Sans"/>
                <a:ea typeface="Open Sans"/>
                <a:cs typeface="Open Sans"/>
                <a:sym typeface="Open Sans"/>
              </a:rPr>
              <a:t>This enables buyers and sellers to freely enter into short-term trades and long-term PPAs. These transactions are private agreements between the two parties, exact terms and conditions of trading deals can  customized to accommodate the needs of the seller and buyer.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AutoNum type="arabicPeriod"/>
            </a:pPr>
            <a:r>
              <a:rPr lang="sv-SE" sz="1900" b="1">
                <a:solidFill>
                  <a:schemeClr val="dk1"/>
                </a:solidFill>
                <a:latin typeface="Open Sans"/>
                <a:ea typeface="Open Sans"/>
                <a:cs typeface="Open Sans"/>
                <a:sym typeface="Open Sans"/>
              </a:rPr>
              <a:t>Spot Markets: </a:t>
            </a:r>
            <a:r>
              <a:rPr lang="sv-SE" sz="1900">
                <a:solidFill>
                  <a:schemeClr val="dk1"/>
                </a:solidFill>
                <a:latin typeface="Open Sans"/>
                <a:ea typeface="Open Sans"/>
                <a:cs typeface="Open Sans"/>
                <a:sym typeface="Open Sans"/>
              </a:rPr>
              <a:t>This consists of short term trades that are either conducted a Day-a-Ahead (Day Ahead Market)  or within a day (intra-day) market</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AutoNum type="arabicPeriod"/>
            </a:pPr>
            <a:r>
              <a:rPr lang="sv-SE" sz="1900" b="1">
                <a:solidFill>
                  <a:schemeClr val="dk1"/>
                </a:solidFill>
                <a:latin typeface="Open Sans"/>
                <a:ea typeface="Open Sans"/>
                <a:cs typeface="Open Sans"/>
                <a:sym typeface="Open Sans"/>
              </a:rPr>
              <a:t>Cost based structure: </a:t>
            </a:r>
            <a:r>
              <a:rPr lang="sv-SE" sz="1900">
                <a:solidFill>
                  <a:schemeClr val="dk1"/>
                </a:solidFill>
                <a:latin typeface="Open Sans"/>
                <a:ea typeface="Open Sans"/>
                <a:cs typeface="Open Sans"/>
                <a:sym typeface="Open Sans"/>
              </a:rPr>
              <a:t>This has similar characteristics to spot markets, but the quantity and the price components of the bids are regulated based on administratively set formulas. </a:t>
            </a:r>
            <a:endParaRPr sz="1900">
              <a:solidFill>
                <a:schemeClr val="dk1"/>
              </a:solidFill>
              <a:latin typeface="Open Sans"/>
              <a:ea typeface="Open Sans"/>
              <a:cs typeface="Open Sans"/>
              <a:sym typeface="Open Sans"/>
            </a:endParaRPr>
          </a:p>
        </p:txBody>
      </p:sp>
      <p:sp>
        <p:nvSpPr>
          <p:cNvPr id="231" name="Google Shape;231;g3c2b4e7e433_0_361"/>
          <p:cNvSpPr txBox="1"/>
          <p:nvPr/>
        </p:nvSpPr>
        <p:spPr>
          <a:xfrm>
            <a:off x="506925" y="6230925"/>
            <a:ext cx="89844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300" i="1" u="sng">
                <a:solidFill>
                  <a:schemeClr val="hlink"/>
                </a:solidFill>
                <a:hlinkClick r:id="rId3"/>
              </a:rPr>
              <a:t>World Bank (2023) Wholesale Competition Model</a:t>
            </a:r>
            <a:endParaRPr sz="13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c2b4e7e433_0_371"/>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15</a:t>
            </a:fld>
            <a:endParaRPr/>
          </a:p>
        </p:txBody>
      </p:sp>
      <p:sp>
        <p:nvSpPr>
          <p:cNvPr id="238" name="Google Shape;238;g3c2b4e7e433_0_371"/>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Retail Competition Model</a:t>
            </a:r>
            <a:endParaRPr b="0">
              <a:latin typeface="Open Sans"/>
              <a:ea typeface="Open Sans"/>
              <a:cs typeface="Open Sans"/>
              <a:sym typeface="Open Sans"/>
            </a:endParaRPr>
          </a:p>
        </p:txBody>
      </p:sp>
      <p:sp>
        <p:nvSpPr>
          <p:cNvPr id="239" name="Google Shape;239;g3c2b4e7e433_0_371"/>
          <p:cNvSpPr txBox="1"/>
          <p:nvPr/>
        </p:nvSpPr>
        <p:spPr>
          <a:xfrm>
            <a:off x="838200" y="1050325"/>
            <a:ext cx="111765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2200" i="0" u="none" strike="noStrike" cap="none">
              <a:solidFill>
                <a:srgbClr val="000000"/>
              </a:solidFill>
              <a:latin typeface="Open Sans"/>
              <a:ea typeface="Open Sans"/>
              <a:cs typeface="Open Sans"/>
              <a:sym typeface="Open Sans"/>
            </a:endParaRPr>
          </a:p>
        </p:txBody>
      </p:sp>
      <p:sp>
        <p:nvSpPr>
          <p:cNvPr id="240" name="Google Shape;240;g3c2b4e7e433_0_371"/>
          <p:cNvSpPr txBox="1"/>
          <p:nvPr/>
        </p:nvSpPr>
        <p:spPr>
          <a:xfrm>
            <a:off x="838200" y="821725"/>
            <a:ext cx="6231300" cy="4926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1200"/>
              </a:spcAft>
              <a:buNone/>
            </a:pPr>
            <a:endParaRPr sz="2000">
              <a:solidFill>
                <a:schemeClr val="dk1"/>
              </a:solidFill>
              <a:latin typeface="Open Sans"/>
              <a:ea typeface="Open Sans"/>
              <a:cs typeface="Open Sans"/>
              <a:sym typeface="Open Sans"/>
            </a:endParaRPr>
          </a:p>
        </p:txBody>
      </p:sp>
      <p:sp>
        <p:nvSpPr>
          <p:cNvPr id="241" name="Google Shape;241;g3c2b4e7e433_0_371"/>
          <p:cNvSpPr txBox="1"/>
          <p:nvPr/>
        </p:nvSpPr>
        <p:spPr>
          <a:xfrm>
            <a:off x="314750" y="1363350"/>
            <a:ext cx="6058200" cy="4603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Competition occurs in the retail segment market, whereby the </a:t>
            </a:r>
            <a:r>
              <a:rPr lang="sv-SE" sz="1800" b="1">
                <a:solidFill>
                  <a:schemeClr val="dk1"/>
                </a:solidFill>
                <a:latin typeface="Open Sans"/>
                <a:ea typeface="Open Sans"/>
                <a:cs typeface="Open Sans"/>
                <a:sym typeface="Open Sans"/>
              </a:rPr>
              <a:t>end users of electricity can choose their power supplier.</a:t>
            </a:r>
            <a:endParaRPr sz="1800" b="1">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The purpose is to offer </a:t>
            </a:r>
            <a:r>
              <a:rPr lang="sv-SE" sz="1800" b="1">
                <a:solidFill>
                  <a:schemeClr val="dk1"/>
                </a:solidFill>
                <a:latin typeface="Open Sans"/>
                <a:ea typeface="Open Sans"/>
                <a:cs typeface="Open Sans"/>
                <a:sym typeface="Open Sans"/>
              </a:rPr>
              <a:t>pricing and service options tailored to customers’ needs</a:t>
            </a:r>
            <a:r>
              <a:rPr lang="sv-SE" sz="1800">
                <a:solidFill>
                  <a:schemeClr val="dk1"/>
                </a:solidFill>
                <a:latin typeface="Open Sans"/>
                <a:ea typeface="Open Sans"/>
                <a:cs typeface="Open Sans"/>
                <a:sym typeface="Open Sans"/>
              </a:rPr>
              <a:t>, as such allowing price and service discovery to customers.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Retail competition </a:t>
            </a:r>
            <a:r>
              <a:rPr lang="sv-SE" sz="1800" b="1">
                <a:solidFill>
                  <a:schemeClr val="dk1"/>
                </a:solidFill>
                <a:latin typeface="Open Sans"/>
                <a:ea typeface="Open Sans"/>
                <a:cs typeface="Open Sans"/>
                <a:sym typeface="Open Sans"/>
              </a:rPr>
              <a:t>cannot exist without a form of wholesale competition</a:t>
            </a:r>
            <a:r>
              <a:rPr lang="sv-SE" sz="1800">
                <a:solidFill>
                  <a:schemeClr val="dk1"/>
                </a:solidFill>
                <a:latin typeface="Open Sans"/>
                <a:ea typeface="Open Sans"/>
                <a:cs typeface="Open Sans"/>
                <a:sym typeface="Open Sans"/>
              </a:rPr>
              <a:t> market structure and can be implemented progressively from partial to full competition.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Full retail competition is primarily adopted in </a:t>
            </a:r>
            <a:r>
              <a:rPr lang="sv-SE" sz="1800" b="1">
                <a:solidFill>
                  <a:schemeClr val="dk1"/>
                </a:solidFill>
                <a:latin typeface="Open Sans"/>
                <a:ea typeface="Open Sans"/>
                <a:cs typeface="Open Sans"/>
                <a:sym typeface="Open Sans"/>
              </a:rPr>
              <a:t>advanced European countries; 82% countries with the full retail competition model are in Europe. </a:t>
            </a:r>
            <a:endParaRPr sz="1800" b="1">
              <a:solidFill>
                <a:schemeClr val="dk1"/>
              </a:solidFill>
              <a:latin typeface="Open Sans"/>
              <a:ea typeface="Open Sans"/>
              <a:cs typeface="Open Sans"/>
              <a:sym typeface="Open Sans"/>
            </a:endParaRPr>
          </a:p>
        </p:txBody>
      </p:sp>
      <p:pic>
        <p:nvPicPr>
          <p:cNvPr id="242" name="Google Shape;242;g3c2b4e7e433_0_371" title="Screenshot 2025-08-02 14.05.14.png"/>
          <p:cNvPicPr preferRelativeResize="0"/>
          <p:nvPr/>
        </p:nvPicPr>
        <p:blipFill rotWithShape="1">
          <a:blip r:embed="rId3">
            <a:alphaModFix/>
          </a:blip>
          <a:srcRect l="5270" r="4321"/>
          <a:stretch/>
        </p:blipFill>
        <p:spPr>
          <a:xfrm>
            <a:off x="6365300" y="1831550"/>
            <a:ext cx="5433001" cy="2682275"/>
          </a:xfrm>
          <a:prstGeom prst="rect">
            <a:avLst/>
          </a:prstGeom>
          <a:noFill/>
          <a:ln>
            <a:noFill/>
          </a:ln>
        </p:spPr>
      </p:pic>
      <p:sp>
        <p:nvSpPr>
          <p:cNvPr id="243" name="Google Shape;243;g3c2b4e7e433_0_371"/>
          <p:cNvSpPr txBox="1"/>
          <p:nvPr/>
        </p:nvSpPr>
        <p:spPr>
          <a:xfrm>
            <a:off x="7517325" y="4706925"/>
            <a:ext cx="3917700" cy="4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300" i="1" u="sng">
                <a:solidFill>
                  <a:schemeClr val="hlink"/>
                </a:solidFill>
                <a:hlinkClick r:id="rId4"/>
              </a:rPr>
              <a:t>World Bank (2023) A Map of Retail Competition Model</a:t>
            </a:r>
            <a:endParaRPr sz="1300"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c2b4e7e433_0_382"/>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16</a:t>
            </a:fld>
            <a:endParaRPr/>
          </a:p>
        </p:txBody>
      </p:sp>
      <p:sp>
        <p:nvSpPr>
          <p:cNvPr id="250" name="Google Shape;250;g3c2b4e7e433_0_382"/>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Hybrid Markets</a:t>
            </a:r>
            <a:endParaRPr b="0">
              <a:latin typeface="Open Sans"/>
              <a:ea typeface="Open Sans"/>
              <a:cs typeface="Open Sans"/>
              <a:sym typeface="Open Sans"/>
            </a:endParaRPr>
          </a:p>
        </p:txBody>
      </p:sp>
      <p:sp>
        <p:nvSpPr>
          <p:cNvPr id="251" name="Google Shape;251;g3c2b4e7e433_0_382"/>
          <p:cNvSpPr txBox="1"/>
          <p:nvPr/>
        </p:nvSpPr>
        <p:spPr>
          <a:xfrm>
            <a:off x="838200" y="1050325"/>
            <a:ext cx="111765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2200" i="0" u="none" strike="noStrike" cap="none">
              <a:solidFill>
                <a:srgbClr val="000000"/>
              </a:solidFill>
              <a:latin typeface="Open Sans"/>
              <a:ea typeface="Open Sans"/>
              <a:cs typeface="Open Sans"/>
              <a:sym typeface="Open Sans"/>
            </a:endParaRPr>
          </a:p>
        </p:txBody>
      </p:sp>
      <p:sp>
        <p:nvSpPr>
          <p:cNvPr id="252" name="Google Shape;252;g3c2b4e7e433_0_382"/>
          <p:cNvSpPr txBox="1"/>
          <p:nvPr/>
        </p:nvSpPr>
        <p:spPr>
          <a:xfrm>
            <a:off x="695750" y="1668150"/>
            <a:ext cx="10220100" cy="29853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Hybrid electricity markets are power sector structures that combine elements of regulated and competitive market models.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They are common in EMDEs where full liberalisation is not yet achieved or where gradual reform is preferred.</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It consists of either, the </a:t>
            </a:r>
            <a:r>
              <a:rPr lang="sv-SE" sz="1900" b="1">
                <a:solidFill>
                  <a:schemeClr val="dk1"/>
                </a:solidFill>
                <a:latin typeface="Open Sans"/>
                <a:ea typeface="Open Sans"/>
                <a:cs typeface="Open Sans"/>
                <a:sym typeface="Open Sans"/>
              </a:rPr>
              <a:t>single buyer model or the vertically model have an element of competition,</a:t>
            </a:r>
            <a:r>
              <a:rPr lang="sv-SE" sz="1900">
                <a:solidFill>
                  <a:schemeClr val="dk1"/>
                </a:solidFill>
                <a:latin typeface="Open Sans"/>
                <a:ea typeface="Open Sans"/>
                <a:cs typeface="Open Sans"/>
                <a:sym typeface="Open Sans"/>
              </a:rPr>
              <a:t> which creates a mixed system.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Examples of hybrid markets in practice including Vietnam, India and South Africa. </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endParaRPr sz="19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c2b4e7e433_0_606"/>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258" name="Google Shape;258;g3c2b4e7e433_0_606"/>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4: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a:p>
            <a:pPr marL="0" lvl="0" indent="0" algn="l" rtl="0">
              <a:lnSpc>
                <a:spcPct val="107000"/>
              </a:lnSpc>
              <a:spcBef>
                <a:spcPts val="0"/>
              </a:spcBef>
              <a:spcAft>
                <a:spcPts val="0"/>
              </a:spcAft>
              <a:buClr>
                <a:schemeClr val="dk1"/>
              </a:buClr>
              <a:buSzPts val="2000"/>
              <a:buFont typeface="Arial"/>
              <a:buNone/>
            </a:pPr>
            <a:r>
              <a:rPr lang="sv-SE" sz="2600" b="1">
                <a:solidFill>
                  <a:schemeClr val="lt1"/>
                </a:solidFill>
                <a:latin typeface="Open Sans ExtraBold"/>
                <a:ea typeface="Open Sans ExtraBold"/>
                <a:cs typeface="Open Sans ExtraBold"/>
                <a:sym typeface="Open Sans ExtraBold"/>
              </a:rPr>
              <a:t>Electricity Market Reform in EMDEs</a:t>
            </a:r>
            <a:endParaRPr sz="4800" b="1">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p:txBody>
      </p:sp>
      <p:sp>
        <p:nvSpPr>
          <p:cNvPr id="259" name="Google Shape;259;g3c2b4e7e433_0_606"/>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c2b4e7e433_0_397"/>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18</a:t>
            </a:fld>
            <a:endParaRPr/>
          </a:p>
        </p:txBody>
      </p:sp>
      <p:sp>
        <p:nvSpPr>
          <p:cNvPr id="266" name="Google Shape;266;g3c2b4e7e433_0_397"/>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Electricity Market Reform - The Case of EMDEs</a:t>
            </a:r>
            <a:endParaRPr b="0">
              <a:latin typeface="Open Sans"/>
              <a:ea typeface="Open Sans"/>
              <a:cs typeface="Open Sans"/>
              <a:sym typeface="Open Sans"/>
            </a:endParaRPr>
          </a:p>
        </p:txBody>
      </p:sp>
      <p:sp>
        <p:nvSpPr>
          <p:cNvPr id="267" name="Google Shape;267;g3c2b4e7e433_0_397"/>
          <p:cNvSpPr txBox="1"/>
          <p:nvPr/>
        </p:nvSpPr>
        <p:spPr>
          <a:xfrm>
            <a:off x="900977" y="1118675"/>
            <a:ext cx="10515600" cy="1303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sv-SE" sz="1900">
                <a:solidFill>
                  <a:schemeClr val="dk1"/>
                </a:solidFill>
                <a:latin typeface="Open Sans"/>
                <a:ea typeface="Open Sans"/>
                <a:cs typeface="Open Sans"/>
                <a:sym typeface="Open Sans"/>
              </a:rPr>
              <a:t>Foster and Rana (2020) characterised electricity market reform under the following categories.</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endParaRPr sz="1900">
              <a:solidFill>
                <a:schemeClr val="dk1"/>
              </a:solidFill>
              <a:latin typeface="Open Sans"/>
              <a:ea typeface="Open Sans"/>
              <a:cs typeface="Open Sans"/>
              <a:sym typeface="Open Sans"/>
            </a:endParaRPr>
          </a:p>
        </p:txBody>
      </p:sp>
      <p:sp>
        <p:nvSpPr>
          <p:cNvPr id="268" name="Google Shape;268;g3c2b4e7e433_0_397"/>
          <p:cNvSpPr/>
          <p:nvPr/>
        </p:nvSpPr>
        <p:spPr>
          <a:xfrm>
            <a:off x="443777" y="2290025"/>
            <a:ext cx="2690400" cy="7530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solidFill>
                  <a:schemeClr val="lt1"/>
                </a:solidFill>
              </a:rPr>
              <a:t>Regulation</a:t>
            </a:r>
            <a:r>
              <a:rPr lang="sv-SE">
                <a:solidFill>
                  <a:schemeClr val="lt1"/>
                </a:solidFill>
              </a:rPr>
              <a:t> </a:t>
            </a:r>
            <a:endParaRPr>
              <a:solidFill>
                <a:schemeClr val="lt1"/>
              </a:solidFill>
            </a:endParaRPr>
          </a:p>
        </p:txBody>
      </p:sp>
      <p:sp>
        <p:nvSpPr>
          <p:cNvPr id="269" name="Google Shape;269;g3c2b4e7e433_0_397"/>
          <p:cNvSpPr/>
          <p:nvPr/>
        </p:nvSpPr>
        <p:spPr>
          <a:xfrm>
            <a:off x="3339377" y="2290025"/>
            <a:ext cx="2690400" cy="7530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solidFill>
                  <a:schemeClr val="lt1"/>
                </a:solidFill>
              </a:rPr>
              <a:t>Restructuring </a:t>
            </a:r>
            <a:endParaRPr b="1">
              <a:solidFill>
                <a:schemeClr val="lt1"/>
              </a:solidFill>
            </a:endParaRPr>
          </a:p>
        </p:txBody>
      </p:sp>
      <p:sp>
        <p:nvSpPr>
          <p:cNvPr id="270" name="Google Shape;270;g3c2b4e7e433_0_397"/>
          <p:cNvSpPr/>
          <p:nvPr/>
        </p:nvSpPr>
        <p:spPr>
          <a:xfrm>
            <a:off x="6234977" y="2290025"/>
            <a:ext cx="2690400" cy="7530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solidFill>
                  <a:schemeClr val="lt1"/>
                </a:solidFill>
              </a:rPr>
              <a:t>Private Sector Participation</a:t>
            </a:r>
            <a:endParaRPr b="1">
              <a:solidFill>
                <a:schemeClr val="lt1"/>
              </a:solidFill>
            </a:endParaRPr>
          </a:p>
        </p:txBody>
      </p:sp>
      <p:sp>
        <p:nvSpPr>
          <p:cNvPr id="271" name="Google Shape;271;g3c2b4e7e433_0_397"/>
          <p:cNvSpPr/>
          <p:nvPr/>
        </p:nvSpPr>
        <p:spPr>
          <a:xfrm>
            <a:off x="9054377" y="2290025"/>
            <a:ext cx="2690400" cy="7530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solidFill>
                  <a:schemeClr val="lt1"/>
                </a:solidFill>
              </a:rPr>
              <a:t>Competition</a:t>
            </a:r>
            <a:endParaRPr b="1">
              <a:solidFill>
                <a:schemeClr val="lt1"/>
              </a:solidFill>
            </a:endParaRPr>
          </a:p>
        </p:txBody>
      </p:sp>
      <p:sp>
        <p:nvSpPr>
          <p:cNvPr id="272" name="Google Shape;272;g3c2b4e7e433_0_397"/>
          <p:cNvSpPr/>
          <p:nvPr/>
        </p:nvSpPr>
        <p:spPr>
          <a:xfrm>
            <a:off x="443777" y="3256425"/>
            <a:ext cx="2690400" cy="19539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Char char="●"/>
            </a:pPr>
            <a:r>
              <a:rPr lang="sv-SE">
                <a:solidFill>
                  <a:schemeClr val="lt1"/>
                </a:solidFill>
              </a:rPr>
              <a:t>The creation of an autonomous regulatory entity</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273" name="Google Shape;273;g3c2b4e7e433_0_397"/>
          <p:cNvSpPr/>
          <p:nvPr/>
        </p:nvSpPr>
        <p:spPr>
          <a:xfrm>
            <a:off x="3445202" y="3256425"/>
            <a:ext cx="2690400" cy="19539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Char char="●"/>
            </a:pPr>
            <a:r>
              <a:rPr lang="sv-SE">
                <a:solidFill>
                  <a:schemeClr val="lt1"/>
                </a:solidFill>
              </a:rPr>
              <a:t>Corporatisation of the utility </a:t>
            </a:r>
            <a:endParaRPr>
              <a:solidFill>
                <a:schemeClr val="lt1"/>
              </a:solidFill>
            </a:endParaRPr>
          </a:p>
          <a:p>
            <a:pPr marL="457200" lvl="0" indent="-317500" algn="l" rtl="0">
              <a:spcBef>
                <a:spcPts val="0"/>
              </a:spcBef>
              <a:spcAft>
                <a:spcPts val="0"/>
              </a:spcAft>
              <a:buClr>
                <a:schemeClr val="lt1"/>
              </a:buClr>
              <a:buSzPts val="1400"/>
              <a:buChar char="●"/>
            </a:pPr>
            <a:r>
              <a:rPr lang="sv-SE">
                <a:solidFill>
                  <a:schemeClr val="lt1"/>
                </a:solidFill>
              </a:rPr>
              <a:t>Full vertical and horizontal unbundling of the utility</a:t>
            </a:r>
            <a:endParaRPr>
              <a:solidFill>
                <a:schemeClr val="lt1"/>
              </a:solidFill>
            </a:endParaRPr>
          </a:p>
        </p:txBody>
      </p:sp>
      <p:sp>
        <p:nvSpPr>
          <p:cNvPr id="274" name="Google Shape;274;g3c2b4e7e433_0_397"/>
          <p:cNvSpPr/>
          <p:nvPr/>
        </p:nvSpPr>
        <p:spPr>
          <a:xfrm>
            <a:off x="6314352" y="3312799"/>
            <a:ext cx="2690400" cy="19539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Char char="●"/>
            </a:pPr>
            <a:r>
              <a:rPr lang="sv-SE">
                <a:solidFill>
                  <a:schemeClr val="lt1"/>
                </a:solidFill>
              </a:rPr>
              <a:t>Encouraged in generation and distribution entities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275" name="Google Shape;275;g3c2b4e7e433_0_397"/>
          <p:cNvSpPr/>
          <p:nvPr/>
        </p:nvSpPr>
        <p:spPr>
          <a:xfrm>
            <a:off x="9183502" y="3312799"/>
            <a:ext cx="2690400" cy="19539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Char char="●"/>
            </a:pPr>
            <a:r>
              <a:rPr lang="sv-SE">
                <a:solidFill>
                  <a:schemeClr val="lt1"/>
                </a:solidFill>
              </a:rPr>
              <a:t>The purpose to form of a wholesale power market</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c2b4e7e433_0_412"/>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19</a:t>
            </a:fld>
            <a:endParaRPr/>
          </a:p>
        </p:txBody>
      </p:sp>
      <p:sp>
        <p:nvSpPr>
          <p:cNvPr id="282" name="Google Shape;282;g3c2b4e7e433_0_412"/>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Elec</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tricity Market Reform - The Case of EM</a:t>
            </a:r>
            <a:r>
              <a:rPr lang="sv-SE">
                <a:solidFill>
                  <a:srgbClr val="C00000"/>
                </a:solidFill>
                <a:latin typeface="Open Sans"/>
                <a:ea typeface="Open Sans"/>
                <a:cs typeface="Open Sans"/>
                <a:sym typeface="Open Sans"/>
              </a:rPr>
              <a:t>DEs</a:t>
            </a:r>
            <a:endParaRPr b="0">
              <a:latin typeface="Open Sans"/>
              <a:ea typeface="Open Sans"/>
              <a:cs typeface="Open Sans"/>
              <a:sym typeface="Open Sans"/>
            </a:endParaRPr>
          </a:p>
        </p:txBody>
      </p:sp>
      <p:sp>
        <p:nvSpPr>
          <p:cNvPr id="283" name="Google Shape;283;g3c2b4e7e433_0_412"/>
          <p:cNvSpPr txBox="1"/>
          <p:nvPr/>
        </p:nvSpPr>
        <p:spPr>
          <a:xfrm>
            <a:off x="695750" y="1278600"/>
            <a:ext cx="6475500" cy="550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lvl="0" indent="-349250" algn="l" rtl="0">
              <a:spcBef>
                <a:spcPts val="120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Developing world lags well behind that in the member countries of the Organisation for Economic Co-operation and Development.</a:t>
            </a:r>
            <a:endParaRPr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The pace of power sector reform within EMDEs was rapid during the years, 1995 to 2005, with uptake slowing down during the subsequent decade 2005-2016. </a:t>
            </a:r>
            <a:endParaRPr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Many countries are settled at an intermediate stage of power sector reform.</a:t>
            </a:r>
            <a:endParaRPr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 country’s geographical, economic, and power system characteristics strongly affect the uptake of reform. </a:t>
            </a:r>
            <a:endParaRPr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457200" lvl="0" indent="-349250" algn="l" rtl="0">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Latin America is at the forefront regarding power sector reform in comparison to other EMDEs as highlighted in the graph on the right. </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endParaRPr sz="1900">
              <a:solidFill>
                <a:schemeClr val="dk1"/>
              </a:solidFill>
              <a:latin typeface="Open Sans"/>
              <a:ea typeface="Open Sans"/>
              <a:cs typeface="Open Sans"/>
              <a:sym typeface="Open Sans"/>
            </a:endParaRPr>
          </a:p>
        </p:txBody>
      </p:sp>
      <p:pic>
        <p:nvPicPr>
          <p:cNvPr id="284" name="Google Shape;284;g3c2b4e7e433_0_412"/>
          <p:cNvPicPr preferRelativeResize="0"/>
          <p:nvPr/>
        </p:nvPicPr>
        <p:blipFill>
          <a:blip r:embed="rId3">
            <a:alphaModFix/>
          </a:blip>
          <a:stretch>
            <a:fillRect/>
          </a:stretch>
        </p:blipFill>
        <p:spPr>
          <a:xfrm>
            <a:off x="7408750" y="2373600"/>
            <a:ext cx="4478450" cy="2746925"/>
          </a:xfrm>
          <a:prstGeom prst="rect">
            <a:avLst/>
          </a:prstGeom>
          <a:noFill/>
          <a:ln>
            <a:noFill/>
          </a:ln>
        </p:spPr>
      </p:pic>
      <p:sp>
        <p:nvSpPr>
          <p:cNvPr id="285" name="Google Shape;285;g3c2b4e7e433_0_412"/>
          <p:cNvSpPr txBox="1"/>
          <p:nvPr/>
        </p:nvSpPr>
        <p:spPr>
          <a:xfrm>
            <a:off x="7619075" y="5120525"/>
            <a:ext cx="4268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u="sng">
                <a:solidFill>
                  <a:schemeClr val="hlink"/>
                </a:solidFill>
                <a:hlinkClick r:id="rId4"/>
              </a:rPr>
              <a:t>Foster and Rana (2020) Rethinking Power Sector Reform in the Developing World</a:t>
            </a:r>
            <a:endParaRPr sz="1500">
              <a:highlight>
                <a:srgbClr val="FFFFFF"/>
              </a:highlight>
              <a:latin typeface="Roboto"/>
              <a:ea typeface="Roboto"/>
              <a:cs typeface="Roboto"/>
              <a:sym typeface="Roboto"/>
            </a:endParaRPr>
          </a:p>
        </p:txBody>
      </p:sp>
      <p:sp>
        <p:nvSpPr>
          <p:cNvPr id="286" name="Google Shape;286;g3c2b4e7e433_0_412"/>
          <p:cNvSpPr txBox="1"/>
          <p:nvPr/>
        </p:nvSpPr>
        <p:spPr>
          <a:xfrm>
            <a:off x="750000" y="1037850"/>
            <a:ext cx="106920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sv-SE" sz="1900">
                <a:solidFill>
                  <a:schemeClr val="dk1"/>
                </a:solidFill>
                <a:latin typeface="Open Sans"/>
                <a:ea typeface="Open Sans"/>
                <a:cs typeface="Open Sans"/>
                <a:sym typeface="Open Sans"/>
              </a:rPr>
              <a:t>Foster and Rana (2020) highlighted following observation regarding power sector reform in developing countries.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c2b35e1cdf_0_261"/>
          <p:cNvSpPr txBox="1">
            <a:spLocks noGrp="1"/>
          </p:cNvSpPr>
          <p:nvPr>
            <p:ph type="sldNum" idx="12"/>
          </p:nvPr>
        </p:nvSpPr>
        <p:spPr>
          <a:xfrm>
            <a:off x="11798300" y="6351588"/>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2</a:t>
            </a:fld>
            <a:endParaRPr/>
          </a:p>
        </p:txBody>
      </p:sp>
      <p:sp>
        <p:nvSpPr>
          <p:cNvPr id="103" name="Google Shape;103;g3c2b35e1cdf_0_261"/>
          <p:cNvSpPr/>
          <p:nvPr/>
        </p:nvSpPr>
        <p:spPr>
          <a:xfrm>
            <a:off x="484446" y="916649"/>
            <a:ext cx="8960100" cy="5446500"/>
          </a:xfrm>
          <a:prstGeom prst="roundRect">
            <a:avLst>
              <a:gd name="adj" fmla="val 7149"/>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g3c2b35e1cdf_0_261"/>
          <p:cNvSpPr txBox="1"/>
          <p:nvPr/>
        </p:nvSpPr>
        <p:spPr>
          <a:xfrm>
            <a:off x="583061" y="1349994"/>
            <a:ext cx="4060200" cy="326100"/>
          </a:xfrm>
          <a:prstGeom prst="rect">
            <a:avLst/>
          </a:prstGeom>
          <a:solidFill>
            <a:schemeClr val="accent1"/>
          </a:solidFill>
          <a:ln>
            <a:noFill/>
          </a:ln>
        </p:spPr>
        <p:txBody>
          <a:bodyPr spcFirstLastPara="1" wrap="square" lIns="54000" tIns="18000" rIns="5400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0" u="none" strike="noStrike" cap="none">
                <a:solidFill>
                  <a:schemeClr val="lt1"/>
                </a:solidFill>
                <a:latin typeface="Arial Black"/>
                <a:ea typeface="Arial Black"/>
                <a:cs typeface="Arial Black"/>
                <a:sym typeface="Arial Black"/>
              </a:rPr>
              <a:t>Lecture Outline</a:t>
            </a:r>
            <a:endParaRPr sz="2000" b="0" i="0" u="none" strike="noStrike" cap="none">
              <a:solidFill>
                <a:schemeClr val="lt1"/>
              </a:solidFill>
              <a:latin typeface="Arial"/>
              <a:ea typeface="Arial"/>
              <a:cs typeface="Arial"/>
              <a:sym typeface="Arial"/>
            </a:endParaRPr>
          </a:p>
        </p:txBody>
      </p:sp>
      <p:sp>
        <p:nvSpPr>
          <p:cNvPr id="105" name="Google Shape;105;g3c2b35e1cdf_0_261"/>
          <p:cNvSpPr txBox="1"/>
          <p:nvPr/>
        </p:nvSpPr>
        <p:spPr>
          <a:xfrm>
            <a:off x="583050" y="1665713"/>
            <a:ext cx="8773500" cy="400200"/>
          </a:xfrm>
          <a:prstGeom prst="rect">
            <a:avLst/>
          </a:prstGeom>
          <a:noFill/>
          <a:ln>
            <a:noFill/>
          </a:ln>
        </p:spPr>
        <p:txBody>
          <a:bodyPr spcFirstLastPara="1" wrap="square" lIns="0"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sv-SE" sz="2000" b="1" i="0" u="none" strike="noStrike" cap="none">
                <a:solidFill>
                  <a:srgbClr val="002060"/>
                </a:solidFill>
                <a:latin typeface="Arial"/>
                <a:ea typeface="Arial"/>
                <a:cs typeface="Arial"/>
                <a:sym typeface="Arial"/>
              </a:rPr>
              <a:t>Modelling for Fossil Fuel Decommissioning: FFRM</a:t>
            </a:r>
            <a:endParaRPr sz="2000" b="1" i="0" u="none" strike="noStrike" cap="none">
              <a:solidFill>
                <a:schemeClr val="accent1"/>
              </a:solidFill>
              <a:latin typeface="Arial"/>
              <a:ea typeface="Arial"/>
              <a:cs typeface="Arial"/>
              <a:sym typeface="Arial"/>
            </a:endParaRPr>
          </a:p>
        </p:txBody>
      </p:sp>
      <p:cxnSp>
        <p:nvCxnSpPr>
          <p:cNvPr id="106" name="Google Shape;106;g3c2b35e1cdf_0_261"/>
          <p:cNvCxnSpPr/>
          <p:nvPr/>
        </p:nvCxnSpPr>
        <p:spPr>
          <a:xfrm>
            <a:off x="571184" y="6061788"/>
            <a:ext cx="8359200" cy="0"/>
          </a:xfrm>
          <a:prstGeom prst="straightConnector1">
            <a:avLst/>
          </a:prstGeom>
          <a:noFill/>
          <a:ln w="12700" cap="flat" cmpd="sng">
            <a:solidFill>
              <a:schemeClr val="accent1"/>
            </a:solidFill>
            <a:prstDash val="solid"/>
            <a:round/>
            <a:headEnd type="none" w="sm" len="sm"/>
            <a:tailEnd type="none" w="sm" len="sm"/>
          </a:ln>
        </p:spPr>
      </p:cxnSp>
      <p:cxnSp>
        <p:nvCxnSpPr>
          <p:cNvPr id="107" name="Google Shape;107;g3c2b35e1cdf_0_261"/>
          <p:cNvCxnSpPr/>
          <p:nvPr/>
        </p:nvCxnSpPr>
        <p:spPr>
          <a:xfrm>
            <a:off x="583059" y="2412484"/>
            <a:ext cx="8347200" cy="0"/>
          </a:xfrm>
          <a:prstGeom prst="straightConnector1">
            <a:avLst/>
          </a:prstGeom>
          <a:noFill/>
          <a:ln w="12700" cap="flat" cmpd="sng">
            <a:solidFill>
              <a:schemeClr val="accent1"/>
            </a:solidFill>
            <a:prstDash val="solid"/>
            <a:round/>
            <a:headEnd type="none" w="sm" len="sm"/>
            <a:tailEnd type="none" w="sm" len="sm"/>
          </a:ln>
        </p:spPr>
      </p:cxnSp>
      <p:graphicFrame>
        <p:nvGraphicFramePr>
          <p:cNvPr id="108" name="Google Shape;108;g3c2b35e1cdf_0_261"/>
          <p:cNvGraphicFramePr/>
          <p:nvPr/>
        </p:nvGraphicFramePr>
        <p:xfrm>
          <a:off x="583059" y="2901321"/>
          <a:ext cx="7121850" cy="2512387"/>
        </p:xfrm>
        <a:graphic>
          <a:graphicData uri="http://schemas.openxmlformats.org/drawingml/2006/table">
            <a:tbl>
              <a:tblPr firstRow="1" firstCol="1" bandRow="1">
                <a:noFill/>
                <a:tableStyleId>{31465B4C-6BED-4DDE-9CD3-6642C27225F5}</a:tableStyleId>
              </a:tblPr>
              <a:tblGrid>
                <a:gridCol w="1467675">
                  <a:extLst>
                    <a:ext uri="{9D8B030D-6E8A-4147-A177-3AD203B41FA5}">
                      <a16:colId xmlns:a16="http://schemas.microsoft.com/office/drawing/2014/main" val="20000"/>
                    </a:ext>
                  </a:extLst>
                </a:gridCol>
                <a:gridCol w="5654175">
                  <a:extLst>
                    <a:ext uri="{9D8B030D-6E8A-4147-A177-3AD203B41FA5}">
                      <a16:colId xmlns:a16="http://schemas.microsoft.com/office/drawing/2014/main" val="20001"/>
                    </a:ext>
                  </a:extLst>
                </a:gridCol>
              </a:tblGrid>
              <a:tr h="470950">
                <a:tc>
                  <a:txBody>
                    <a:bodyPr/>
                    <a:lstStyle/>
                    <a:p>
                      <a:pPr marL="0" marR="0" lvl="0" indent="0" algn="l" rtl="0">
                        <a:lnSpc>
                          <a:spcPct val="107000"/>
                        </a:lnSpc>
                        <a:spcBef>
                          <a:spcPts val="0"/>
                        </a:spcBef>
                        <a:spcAft>
                          <a:spcPts val="0"/>
                        </a:spcAft>
                        <a:buClr>
                          <a:srgbClr val="000000"/>
                        </a:buClr>
                        <a:buSzPts val="2000"/>
                        <a:buFont typeface="Arial"/>
                        <a:buNone/>
                      </a:pPr>
                      <a:endParaRPr sz="2000" u="none" strike="noStrike" cap="none">
                        <a:solidFill>
                          <a:schemeClr val="accent5"/>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endParaRPr sz="2000" b="0" i="0" u="none" strike="noStrike" cap="none">
                        <a:solidFill>
                          <a:schemeClr val="accent5"/>
                        </a:solidFill>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47095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1</a:t>
                      </a:r>
                      <a:endParaRPr sz="2000" u="none" strike="noStrike" cap="none">
                        <a:solidFill>
                          <a:schemeClr val="accent5"/>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Introduction to Electricity Markets within EMDEs</a:t>
                      </a:r>
                      <a:endParaRPr sz="2000" u="none" strike="noStrike" cap="none">
                        <a:solidFill>
                          <a:schemeClr val="accent5"/>
                        </a:solidFill>
                      </a:endParaRPr>
                    </a:p>
                  </a:txBody>
                  <a:tcPr marL="68575" marR="68575" marT="0" marB="0"/>
                </a:tc>
                <a:extLst>
                  <a:ext uri="{0D108BD9-81ED-4DB2-BD59-A6C34878D82A}">
                    <a16:rowId xmlns:a16="http://schemas.microsoft.com/office/drawing/2014/main" val="10001"/>
                  </a:ext>
                </a:extLst>
              </a:tr>
              <a:tr h="47095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2</a:t>
                      </a:r>
                      <a:endParaRPr sz="2000" u="none" strike="noStrike" cap="none">
                        <a:solidFill>
                          <a:schemeClr val="accent5"/>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Electricity Market Design</a:t>
                      </a:r>
                      <a:endParaRPr sz="2000" u="none" strike="noStrike" cap="none">
                        <a:solidFill>
                          <a:schemeClr val="accent5"/>
                        </a:solidFill>
                      </a:endParaRPr>
                    </a:p>
                  </a:txBody>
                  <a:tcPr marL="68575" marR="68575" marT="0" marB="0"/>
                </a:tc>
                <a:extLst>
                  <a:ext uri="{0D108BD9-81ED-4DB2-BD59-A6C34878D82A}">
                    <a16:rowId xmlns:a16="http://schemas.microsoft.com/office/drawing/2014/main" val="10002"/>
                  </a:ext>
                </a:extLst>
              </a:tr>
              <a:tr h="47095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3</a:t>
                      </a:r>
                      <a:endParaRPr sz="2000" u="none" strike="noStrike" cap="none">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Types of Electricity Market Models </a:t>
                      </a:r>
                      <a:endParaRPr sz="2000" u="none" strike="noStrike" cap="none">
                        <a:solidFill>
                          <a:schemeClr val="accent5"/>
                        </a:solidFill>
                      </a:endParaRPr>
                    </a:p>
                  </a:txBody>
                  <a:tcPr marL="68575" marR="68575" marT="0" marB="0"/>
                </a:tc>
                <a:extLst>
                  <a:ext uri="{0D108BD9-81ED-4DB2-BD59-A6C34878D82A}">
                    <a16:rowId xmlns:a16="http://schemas.microsoft.com/office/drawing/2014/main" val="10003"/>
                  </a:ext>
                </a:extLst>
              </a:tr>
              <a:tr h="100000">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Part 4</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Electricity Market Reform and Transition in EMDEs</a:t>
                      </a:r>
                      <a:endParaRPr sz="2000">
                        <a:solidFill>
                          <a:schemeClr val="accent5"/>
                        </a:solidFill>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c2b4e7e433_0_422"/>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20</a:t>
            </a:fld>
            <a:endParaRPr/>
          </a:p>
        </p:txBody>
      </p:sp>
      <p:sp>
        <p:nvSpPr>
          <p:cNvPr id="293" name="Google Shape;293;g3c2b4e7e433_0_422"/>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Elec</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tricity Market Reform - The Case of </a:t>
            </a:r>
            <a:r>
              <a:rPr lang="sv-SE">
                <a:solidFill>
                  <a:srgbClr val="C00000"/>
                </a:solidFill>
                <a:latin typeface="Open Sans"/>
                <a:ea typeface="Open Sans"/>
                <a:cs typeface="Open Sans"/>
                <a:sym typeface="Open Sans"/>
              </a:rPr>
              <a:t>Peru</a:t>
            </a:r>
            <a:endParaRPr b="0">
              <a:latin typeface="Open Sans"/>
              <a:ea typeface="Open Sans"/>
              <a:cs typeface="Open Sans"/>
              <a:sym typeface="Open Sans"/>
            </a:endParaRPr>
          </a:p>
        </p:txBody>
      </p:sp>
      <p:sp>
        <p:nvSpPr>
          <p:cNvPr id="294" name="Google Shape;294;g3c2b4e7e433_0_422"/>
          <p:cNvSpPr txBox="1"/>
          <p:nvPr/>
        </p:nvSpPr>
        <p:spPr>
          <a:xfrm>
            <a:off x="838200" y="1637725"/>
            <a:ext cx="10515600" cy="45129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Reform was catalysed by acute sector stress: Peru’s power market was established in 1992 amid supply constraints and financially distressed utilities, following a new constitution (1991) and the Electricity Concessions Law (1992).</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Peru then moved quickly through the classic 1990s reform package (restructuring, competition, and private management) to delivering sizeable efficiency and productivity gains, consistent with the broader “rapid reform” period observed across many EMDEs in the late 1990s/early 2000s.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The reform trajectory later became more incremental, with ongoing challenges (notably state-owned distribution performance and rural service expansion) contributing to a more “intermediate/hybrid” outcome rather than continuous deepening toward full liberalisation.</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sv-SE" sz="1900">
                <a:solidFill>
                  <a:schemeClr val="dk1"/>
                </a:solidFill>
                <a:latin typeface="Open Sans"/>
                <a:ea typeface="Open Sans"/>
                <a:cs typeface="Open Sans"/>
                <a:sym typeface="Open Sans"/>
              </a:rPr>
              <a:t>Its  market design has been repeatedly adapted to manage system risks and public policy objectives (including investment procurement through contracts/PPAs).</a:t>
            </a:r>
            <a:endParaRPr sz="1900">
              <a:solidFill>
                <a:schemeClr val="dk1"/>
              </a:solidFill>
              <a:latin typeface="Open Sans"/>
              <a:ea typeface="Open Sans"/>
              <a:cs typeface="Open Sans"/>
              <a:sym typeface="Open Sans"/>
            </a:endParaRPr>
          </a:p>
        </p:txBody>
      </p:sp>
      <p:sp>
        <p:nvSpPr>
          <p:cNvPr id="295" name="Google Shape;295;g3c2b4e7e433_0_422"/>
          <p:cNvSpPr txBox="1"/>
          <p:nvPr/>
        </p:nvSpPr>
        <p:spPr>
          <a:xfrm>
            <a:off x="750000" y="901032"/>
            <a:ext cx="106920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sv-SE" sz="1900">
                <a:solidFill>
                  <a:schemeClr val="dk1"/>
                </a:solidFill>
                <a:latin typeface="Open Sans"/>
                <a:ea typeface="Open Sans"/>
                <a:cs typeface="Open Sans"/>
                <a:sym typeface="Open Sans"/>
              </a:rPr>
              <a:t>Peru is often highlighted as a strong reform case among EMDEs (Foster and Rana , 2020)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c2b4e7e433_0_43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21</a:t>
            </a:fld>
            <a:endParaRPr/>
          </a:p>
        </p:txBody>
      </p:sp>
      <p:sp>
        <p:nvSpPr>
          <p:cNvPr id="301" name="Google Shape;301;g3c2b4e7e433_0_430"/>
          <p:cNvSpPr txBox="1">
            <a:spLocks noGrp="1"/>
          </p:cNvSpPr>
          <p:nvPr>
            <p:ph type="title"/>
          </p:nvPr>
        </p:nvSpPr>
        <p:spPr>
          <a:xfrm>
            <a:off x="838200" y="603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References</a:t>
            </a:r>
            <a:endParaRPr/>
          </a:p>
        </p:txBody>
      </p:sp>
      <p:sp>
        <p:nvSpPr>
          <p:cNvPr id="302" name="Google Shape;302;g3c2b4e7e433_0_430"/>
          <p:cNvSpPr txBox="1"/>
          <p:nvPr/>
        </p:nvSpPr>
        <p:spPr>
          <a:xfrm>
            <a:off x="838200" y="726600"/>
            <a:ext cx="10834500" cy="59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700">
                <a:solidFill>
                  <a:schemeClr val="dk1"/>
                </a:solidFill>
                <a:latin typeface="Open Sans"/>
                <a:ea typeface="Open Sans"/>
                <a:cs typeface="Open Sans"/>
                <a:sym typeface="Open Sans"/>
              </a:rPr>
              <a:t>Energy UK, (2025). Different parts of the energy market. Available at:</a:t>
            </a:r>
            <a:r>
              <a:rPr lang="sv-SE" sz="1700">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https://www.ener\gy-uk.org.uk/insights/different-parts-of-the-energy-market/</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sz="1700">
              <a:solidFill>
                <a:schemeClr val="dk1"/>
              </a:solidFill>
              <a:latin typeface="Open Sans"/>
              <a:ea typeface="Open Sans"/>
              <a:cs typeface="Open Sans"/>
              <a:sym typeface="Open Sans"/>
            </a:endParaRPr>
          </a:p>
          <a:p>
            <a:pPr marL="0" lvl="0" indent="0" algn="l" rtl="0">
              <a:spcBef>
                <a:spcPts val="0"/>
              </a:spcBef>
              <a:spcAft>
                <a:spcPts val="0"/>
              </a:spcAft>
              <a:buNone/>
            </a:pPr>
            <a:r>
              <a:rPr lang="sv-SE" sz="1700">
                <a:solidFill>
                  <a:schemeClr val="dk1"/>
                </a:solidFill>
                <a:latin typeface="Open Sans"/>
                <a:ea typeface="Open Sans"/>
                <a:cs typeface="Open Sans"/>
                <a:sym typeface="Open Sans"/>
              </a:rPr>
              <a:t>Energy Sector Management Assistance Program (ESMAP). 2023. Wholesale Electricity Market Design: Rationale and Choices. World Bank. </a:t>
            </a:r>
            <a:r>
              <a:rPr lang="sv-SE" sz="1700">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http://hdl.handle.net/10986/39720</a:t>
            </a:r>
            <a:r>
              <a:rPr lang="sv-SE" sz="1700">
                <a:solidFill>
                  <a:schemeClr val="dk1"/>
                </a:solidFill>
                <a:latin typeface="Open Sans"/>
                <a:ea typeface="Open Sans"/>
                <a:cs typeface="Open Sans"/>
                <a:sym typeface="Open Sans"/>
              </a:rPr>
              <a:t>.</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sz="1700">
              <a:solidFill>
                <a:schemeClr val="dk1"/>
              </a:solidFill>
              <a:latin typeface="Open Sans"/>
              <a:ea typeface="Open Sans"/>
              <a:cs typeface="Open Sans"/>
              <a:sym typeface="Open Sans"/>
            </a:endParaRPr>
          </a:p>
          <a:p>
            <a:pPr marL="0" lvl="0" indent="0" algn="l" rtl="0">
              <a:spcBef>
                <a:spcPts val="0"/>
              </a:spcBef>
              <a:spcAft>
                <a:spcPts val="0"/>
              </a:spcAft>
              <a:buNone/>
            </a:pPr>
            <a:r>
              <a:rPr lang="sv-SE" sz="1700">
                <a:solidFill>
                  <a:schemeClr val="dk1"/>
                </a:solidFill>
                <a:latin typeface="Open Sans"/>
                <a:ea typeface="Open Sans"/>
                <a:cs typeface="Open Sans"/>
                <a:sym typeface="Open Sans"/>
              </a:rPr>
              <a:t>Foster, V. and Rana, A., 2020. Rethinking power sector reform in the developing world. Washington, DC: World Bank. Available at: https://openknowledge.worldbank.org/handle/10986/32335 [Accessed 2 August 2025].</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sz="17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v-SE" sz="1700">
                <a:solidFill>
                  <a:schemeClr val="dk1"/>
                </a:solidFill>
                <a:latin typeface="Open Sans"/>
                <a:ea typeface="Open Sans"/>
                <a:cs typeface="Open Sans"/>
                <a:sym typeface="Open Sans"/>
              </a:rPr>
              <a:t>ScienceDirect, (2025). Electricity market. Available at:</a:t>
            </a:r>
            <a:r>
              <a:rPr lang="sv-SE" sz="17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 https://www.sciencedirect.com/topics/social-sciences/electricity-market</a:t>
            </a:r>
            <a:r>
              <a:rPr lang="sv-SE" sz="1700">
                <a:solidFill>
                  <a:schemeClr val="dk1"/>
                </a:solidFill>
                <a:latin typeface="Open Sans"/>
                <a:ea typeface="Open Sans"/>
                <a:cs typeface="Open Sans"/>
                <a:sym typeface="Open Sans"/>
              </a:rPr>
              <a:t>. </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sz="1700">
              <a:solidFill>
                <a:schemeClr val="dk1"/>
              </a:solidFill>
              <a:latin typeface="Open Sans"/>
              <a:ea typeface="Open Sans"/>
              <a:cs typeface="Open Sans"/>
              <a:sym typeface="Open Sans"/>
            </a:endParaRPr>
          </a:p>
          <a:p>
            <a:pPr marL="0" lvl="0" indent="0" algn="l" rtl="0">
              <a:spcBef>
                <a:spcPts val="0"/>
              </a:spcBef>
              <a:spcAft>
                <a:spcPts val="0"/>
              </a:spcAft>
              <a:buNone/>
            </a:pPr>
            <a:r>
              <a:rPr lang="sv-SE" sz="1700">
                <a:solidFill>
                  <a:schemeClr val="dk1"/>
                </a:solidFill>
                <a:latin typeface="Open Sans"/>
                <a:ea typeface="Open Sans"/>
                <a:cs typeface="Open Sans"/>
                <a:sym typeface="Open Sans"/>
              </a:rPr>
              <a:t>World Bank, 2023. Global Evolution of Power Market Designs: A Survey of Market Structures Across 230 Countries and Territories from 1989 to 2022. Washington, DC: World Bank Group. Available at:</a:t>
            </a:r>
            <a:r>
              <a:rPr lang="sv-SE" sz="17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 https://documents1.worldbank.org/curated/en/099821411252439558/pdf/IDU-b5f7d68f-260d-447c-856b-8660d4282e6e.pdf</a:t>
            </a:r>
            <a:endParaRPr sz="1700">
              <a:solidFill>
                <a:schemeClr val="dk1"/>
              </a:solidFill>
              <a:latin typeface="Open Sans"/>
              <a:ea typeface="Open Sans"/>
              <a:cs typeface="Open Sans"/>
              <a:sym typeface="Open Sans"/>
            </a:endParaRPr>
          </a:p>
          <a:p>
            <a:pPr marL="0" lvl="0" indent="0" algn="l" rtl="0">
              <a:spcBef>
                <a:spcPts val="0"/>
              </a:spcBef>
              <a:spcAft>
                <a:spcPts val="0"/>
              </a:spcAft>
              <a:buNone/>
            </a:pPr>
            <a:endParaRPr sz="17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v-SE" sz="1700">
                <a:solidFill>
                  <a:schemeClr val="dk1"/>
                </a:solidFill>
                <a:latin typeface="Open Sans"/>
                <a:ea typeface="Open Sans"/>
                <a:cs typeface="Open Sans"/>
                <a:sym typeface="Open Sans"/>
              </a:rPr>
              <a:t>Vargas, C., 2022. Electric data – tracking the transformation of global power markets. World Bank Blogs. Available at:</a:t>
            </a:r>
            <a:r>
              <a:rPr lang="sv-SE" sz="1700">
                <a:solidFill>
                  <a:schemeClr val="dk1"/>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https://blogs.worldbank.org/en/opendata/electric-data--tracking-the-transformation-of-global-power-marke</a:t>
            </a:r>
            <a:endParaRPr sz="17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c2b35e1cdf_0_16"/>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3</a:t>
            </a:fld>
            <a:endParaRPr/>
          </a:p>
        </p:txBody>
      </p:sp>
      <p:sp>
        <p:nvSpPr>
          <p:cNvPr id="114" name="Google Shape;114;g3c2b35e1cdf_0_16"/>
          <p:cNvSpPr txBox="1">
            <a:spLocks noGrp="1"/>
          </p:cNvSpPr>
          <p:nvPr>
            <p:ph type="title"/>
          </p:nvPr>
        </p:nvSpPr>
        <p:spPr>
          <a:xfrm>
            <a:off x="782780" y="3651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Learning </a:t>
            </a:r>
            <a:r>
              <a:rPr lang="sv-SE">
                <a:solidFill>
                  <a:srgbClr val="C00000"/>
                </a:solidFill>
                <a:latin typeface="Open Sans"/>
                <a:ea typeface="Open Sans"/>
                <a:cs typeface="Open Sans"/>
                <a:sym typeface="Open Sans"/>
              </a:rPr>
              <a:t>Objectives</a:t>
            </a:r>
            <a:endParaRPr>
              <a:latin typeface="Open Sans"/>
              <a:ea typeface="Open Sans"/>
              <a:cs typeface="Open Sans"/>
              <a:sym typeface="Open Sans"/>
            </a:endParaRPr>
          </a:p>
        </p:txBody>
      </p:sp>
      <p:sp>
        <p:nvSpPr>
          <p:cNvPr id="115" name="Google Shape;115;g3c2b35e1cdf_0_16"/>
          <p:cNvSpPr txBox="1"/>
          <p:nvPr/>
        </p:nvSpPr>
        <p:spPr>
          <a:xfrm>
            <a:off x="644721" y="1550961"/>
            <a:ext cx="10926900" cy="3310200"/>
          </a:xfrm>
          <a:prstGeom prst="rect">
            <a:avLst/>
          </a:prstGeom>
          <a:solidFill>
            <a:schemeClr val="lt1"/>
          </a:solid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sv-SE" sz="2100">
                <a:solidFill>
                  <a:schemeClr val="dk1"/>
                </a:solidFill>
                <a:latin typeface="Open Sans"/>
                <a:ea typeface="Open Sans"/>
                <a:cs typeface="Open Sans"/>
                <a:sym typeface="Open Sans"/>
              </a:rPr>
              <a:t>By the end of this lecture, participants will be able to:</a:t>
            </a:r>
            <a:endParaRPr sz="2100">
              <a:solidFill>
                <a:schemeClr val="dk1"/>
              </a:solidFill>
              <a:latin typeface="Open Sans"/>
              <a:ea typeface="Open Sans"/>
              <a:cs typeface="Open Sans"/>
              <a:sym typeface="Open Sans"/>
            </a:endParaRPr>
          </a:p>
          <a:p>
            <a:pPr marL="457200" lvl="0" indent="-361950" algn="l" rtl="0">
              <a:lnSpc>
                <a:spcPct val="115000"/>
              </a:lnSpc>
              <a:spcBef>
                <a:spcPts val="1200"/>
              </a:spcBef>
              <a:spcAft>
                <a:spcPts val="0"/>
              </a:spcAft>
              <a:buClr>
                <a:schemeClr val="dk1"/>
              </a:buClr>
              <a:buSzPts val="2100"/>
              <a:buAutoNum type="arabicPeriod"/>
            </a:pPr>
            <a:r>
              <a:rPr lang="sv-SE" sz="2100">
                <a:solidFill>
                  <a:schemeClr val="dk1"/>
                </a:solidFill>
                <a:latin typeface="Open Sans"/>
                <a:ea typeface="Open Sans"/>
                <a:cs typeface="Open Sans"/>
                <a:sym typeface="Open Sans"/>
              </a:rPr>
              <a:t>Describe the role and importance of electricity markets in emerging and developing economies (EMDEs).</a:t>
            </a:r>
            <a:endParaRPr sz="2100">
              <a:solidFill>
                <a:schemeClr val="dk1"/>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1"/>
              </a:buClr>
              <a:buSzPts val="2100"/>
              <a:buAutoNum type="arabicPeriod"/>
            </a:pPr>
            <a:r>
              <a:rPr lang="sv-SE" sz="2100">
                <a:solidFill>
                  <a:schemeClr val="dk1"/>
                </a:solidFill>
                <a:latin typeface="Open Sans"/>
                <a:ea typeface="Open Sans"/>
                <a:cs typeface="Open Sans"/>
                <a:sym typeface="Open Sans"/>
              </a:rPr>
              <a:t>Identify key characteristics of electricity market design.</a:t>
            </a:r>
            <a:endParaRPr sz="2100">
              <a:solidFill>
                <a:schemeClr val="dk1"/>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1"/>
              </a:buClr>
              <a:buSzPts val="2100"/>
              <a:buAutoNum type="arabicPeriod"/>
            </a:pPr>
            <a:r>
              <a:rPr lang="sv-SE" sz="2100">
                <a:solidFill>
                  <a:schemeClr val="dk1"/>
                </a:solidFill>
                <a:latin typeface="Open Sans"/>
                <a:ea typeface="Open Sans"/>
                <a:cs typeface="Open Sans"/>
                <a:sym typeface="Open Sans"/>
              </a:rPr>
              <a:t>Compare common electricity market models (e.g., single buyer, wholesale markets, retail competition) and assess how they function in the context of EMDEs.</a:t>
            </a:r>
            <a:endParaRPr sz="2100">
              <a:solidFill>
                <a:schemeClr val="dk1"/>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1"/>
              </a:buClr>
              <a:buSzPts val="2100"/>
              <a:buAutoNum type="arabicPeriod"/>
            </a:pPr>
            <a:r>
              <a:rPr lang="sv-SE" sz="2100">
                <a:solidFill>
                  <a:schemeClr val="dk1"/>
                </a:solidFill>
                <a:latin typeface="Open Sans"/>
                <a:ea typeface="Open Sans"/>
                <a:cs typeface="Open Sans"/>
                <a:sym typeface="Open Sans"/>
              </a:rPr>
              <a:t>Determine the key drivers and pathways of electricity market reform in EMDEs.</a:t>
            </a:r>
            <a:endParaRPr sz="2100" b="1">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None/>
            </a:pPr>
            <a:endParaRPr sz="20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c2b4e7e433_0_506"/>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21" name="Google Shape;121;g3c2b4e7e433_0_506"/>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1: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Introduction to Electricity Markets within EMDEs </a:t>
            </a:r>
            <a:endParaRPr sz="2600" b="1">
              <a:solidFill>
                <a:schemeClr val="lt1"/>
              </a:solidFill>
              <a:latin typeface="Open Sans ExtraBold"/>
              <a:ea typeface="Open Sans ExtraBold"/>
              <a:cs typeface="Open Sans ExtraBold"/>
              <a:sym typeface="Open Sans ExtraBold"/>
            </a:endParaRPr>
          </a:p>
        </p:txBody>
      </p:sp>
      <p:sp>
        <p:nvSpPr>
          <p:cNvPr id="122" name="Google Shape;122;g3c2b4e7e433_0_506"/>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c2b4e7e433_0_27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5</a:t>
            </a:fld>
            <a:endParaRPr/>
          </a:p>
        </p:txBody>
      </p:sp>
      <p:sp>
        <p:nvSpPr>
          <p:cNvPr id="129" name="Google Shape;129;g3c2b4e7e433_0_270"/>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What is an Electricity Market and why is it important?</a:t>
            </a:r>
            <a:endParaRPr b="0">
              <a:latin typeface="Open Sans"/>
              <a:ea typeface="Open Sans"/>
              <a:cs typeface="Open Sans"/>
              <a:sym typeface="Open Sans"/>
            </a:endParaRPr>
          </a:p>
        </p:txBody>
      </p:sp>
      <p:sp>
        <p:nvSpPr>
          <p:cNvPr id="130" name="Google Shape;130;g3c2b4e7e433_0_270"/>
          <p:cNvSpPr txBox="1"/>
          <p:nvPr/>
        </p:nvSpPr>
        <p:spPr>
          <a:xfrm>
            <a:off x="410438" y="928250"/>
            <a:ext cx="6656400" cy="556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000">
              <a:solidFill>
                <a:schemeClr val="dk1"/>
              </a:solidFill>
              <a:latin typeface="Open Sans"/>
              <a:ea typeface="Open Sans"/>
              <a:cs typeface="Open Sans"/>
              <a:sym typeface="Open Sans"/>
            </a:endParaRPr>
          </a:p>
          <a:p>
            <a:pPr marL="457200" marR="0" lvl="0" indent="-371475" algn="l" rtl="0">
              <a:lnSpc>
                <a:spcPct val="100000"/>
              </a:lnSpc>
              <a:spcBef>
                <a:spcPts val="0"/>
              </a:spcBef>
              <a:spcAft>
                <a:spcPts val="0"/>
              </a:spcAft>
              <a:buClr>
                <a:schemeClr val="dk1"/>
              </a:buClr>
              <a:buSzPts val="2250"/>
              <a:buFont typeface="Avenir"/>
              <a:buChar char="●"/>
            </a:pPr>
            <a:r>
              <a:rPr lang="sv-SE" sz="20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 electricity market is a system of rules that determine how electricity is traded and how prices are formed. </a:t>
            </a:r>
            <a:endParaRPr sz="2000">
              <a:solidFill>
                <a:schemeClr val="dk1"/>
              </a:solidFill>
              <a:latin typeface="Open Sans"/>
              <a:ea typeface="Open Sans"/>
              <a:cs typeface="Open Sans"/>
              <a:sym typeface="Open Sans"/>
            </a:endParaRPr>
          </a:p>
          <a:p>
            <a:pPr marL="457200" marR="0" lvl="0" indent="-371475" algn="l" rtl="0">
              <a:lnSpc>
                <a:spcPct val="100000"/>
              </a:lnSpc>
              <a:spcBef>
                <a:spcPts val="0"/>
              </a:spcBef>
              <a:spcAft>
                <a:spcPts val="0"/>
              </a:spcAft>
              <a:buClr>
                <a:schemeClr val="dk1"/>
              </a:buClr>
              <a:buSzPts val="2250"/>
              <a:buFont typeface="Avenir"/>
              <a:buChar char="●"/>
            </a:pPr>
            <a:r>
              <a:rPr lang="sv-SE" sz="2000">
                <a:solidFill>
                  <a:schemeClr val="dk1"/>
                </a:solidFill>
                <a:latin typeface="Open Sans"/>
                <a:ea typeface="Open Sans"/>
                <a:cs typeface="Open Sans"/>
                <a:sym typeface="Open Sans"/>
              </a:rPr>
              <a:t>Final demand comes from residential, commercial, and industrial customers. In most systems they don’t buy directly from the wholesale market.</a:t>
            </a:r>
            <a:endParaRPr sz="2000">
              <a:solidFill>
                <a:schemeClr val="dk1"/>
              </a:solidFill>
              <a:latin typeface="Open Sans"/>
              <a:ea typeface="Open Sans"/>
              <a:cs typeface="Open Sans"/>
              <a:sym typeface="Open Sans"/>
            </a:endParaRPr>
          </a:p>
          <a:p>
            <a:pPr marL="457200" marR="0" lvl="0" indent="-371475" algn="l" rtl="0">
              <a:lnSpc>
                <a:spcPct val="100000"/>
              </a:lnSpc>
              <a:spcBef>
                <a:spcPts val="0"/>
              </a:spcBef>
              <a:spcAft>
                <a:spcPts val="0"/>
              </a:spcAft>
              <a:buClr>
                <a:schemeClr val="dk1"/>
              </a:buClr>
              <a:buSzPts val="2250"/>
              <a:buFont typeface="Avenir"/>
              <a:buChar char="●"/>
            </a:pPr>
            <a:r>
              <a:rPr lang="sv-SE" sz="2000">
                <a:solidFill>
                  <a:schemeClr val="dk1"/>
                </a:solidFill>
                <a:latin typeface="Open Sans"/>
                <a:ea typeface="Open Sans"/>
                <a:cs typeface="Open Sans"/>
                <a:sym typeface="Open Sans"/>
              </a:rPr>
              <a:t>electricity is purchased on their behalf by retailers, suppliers, or distribution utilities, who then sell it to end-users at regulated or retail tariffs</a:t>
            </a:r>
            <a:endParaRPr sz="2000">
              <a:solidFill>
                <a:schemeClr val="dk1"/>
              </a:solidFill>
              <a:latin typeface="Open Sans"/>
              <a:ea typeface="Open Sans"/>
              <a:cs typeface="Open Sans"/>
              <a:sym typeface="Open Sans"/>
            </a:endParaRPr>
          </a:p>
          <a:p>
            <a:pPr marL="457200" marR="0" lvl="0" indent="-355600" algn="l" rtl="0">
              <a:lnSpc>
                <a:spcPct val="100000"/>
              </a:lnSpc>
              <a:spcBef>
                <a:spcPts val="0"/>
              </a:spcBef>
              <a:spcAft>
                <a:spcPts val="0"/>
              </a:spcAft>
              <a:buClr>
                <a:schemeClr val="dk1"/>
              </a:buClr>
              <a:buSzPts val="2000"/>
              <a:buFont typeface="Open Sans"/>
              <a:buChar char="●"/>
            </a:pPr>
            <a:r>
              <a:rPr lang="sv-SE" sz="2000">
                <a:solidFill>
                  <a:schemeClr val="dk1"/>
                </a:solidFill>
                <a:latin typeface="Open Sans"/>
                <a:ea typeface="Open Sans"/>
                <a:cs typeface="Open Sans"/>
                <a:sym typeface="Open Sans"/>
              </a:rPr>
              <a:t>The market </a:t>
            </a:r>
            <a:r>
              <a:rPr lang="sv-SE" sz="20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will facilitate</a:t>
            </a:r>
            <a:r>
              <a:rPr lang="sv-SE" sz="2000">
                <a:solidFill>
                  <a:schemeClr val="dk1"/>
                </a:solidFill>
                <a:latin typeface="Open Sans"/>
                <a:ea typeface="Open Sans"/>
                <a:cs typeface="Open Sans"/>
                <a:sym typeface="Open Sans"/>
              </a:rPr>
              <a:t> the distribution of electricity from utilities to individual consumers. </a:t>
            </a:r>
            <a:endParaRPr sz="2000">
              <a:solidFill>
                <a:schemeClr val="dk1"/>
              </a:solidFill>
              <a:latin typeface="Open Sans"/>
              <a:ea typeface="Open Sans"/>
              <a:cs typeface="Open Sans"/>
              <a:sym typeface="Open Sans"/>
            </a:endParaRPr>
          </a:p>
          <a:p>
            <a:pPr marL="457200" marR="0" lvl="0" indent="-355600" algn="l" rtl="0">
              <a:lnSpc>
                <a:spcPct val="100000"/>
              </a:lnSpc>
              <a:spcBef>
                <a:spcPts val="0"/>
              </a:spcBef>
              <a:spcAft>
                <a:spcPts val="0"/>
              </a:spcAft>
              <a:buClr>
                <a:schemeClr val="dk1"/>
              </a:buClr>
              <a:buSzPts val="2000"/>
              <a:buFont typeface="Open Sans"/>
              <a:buChar char="●"/>
            </a:pPr>
            <a:r>
              <a:rPr lang="sv-SE" sz="2000" b="1">
                <a:solidFill>
                  <a:schemeClr val="dk1"/>
                </a:solidFill>
                <a:latin typeface="Open Sans"/>
                <a:ea typeface="Open Sans"/>
                <a:cs typeface="Open Sans"/>
                <a:sym typeface="Open Sans"/>
              </a:rPr>
              <a:t>The role of the system operator: </a:t>
            </a:r>
            <a:r>
              <a:rPr lang="sv-SE" sz="2000">
                <a:solidFill>
                  <a:schemeClr val="dk1"/>
                </a:solidFill>
                <a:latin typeface="Open Sans"/>
                <a:ea typeface="Open Sans"/>
                <a:cs typeface="Open Sans"/>
                <a:sym typeface="Open Sans"/>
              </a:rPr>
              <a:t>is t</a:t>
            </a:r>
            <a:r>
              <a:rPr lang="sv-SE" sz="20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 maintain real-time balance between electricity supply and demand, the market facilitates coordination across generation, transmission, and distribution.</a:t>
            </a:r>
            <a:endParaRPr sz="200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Open Sans"/>
              <a:ea typeface="Open Sans"/>
              <a:cs typeface="Open Sans"/>
              <a:sym typeface="Open Sans"/>
            </a:endParaRPr>
          </a:p>
        </p:txBody>
      </p:sp>
      <p:pic>
        <p:nvPicPr>
          <p:cNvPr id="131" name="Google Shape;131;g3c2b4e7e433_0_270" title="Screenshot 2025-08-02 07.48.55.png"/>
          <p:cNvPicPr preferRelativeResize="0"/>
          <p:nvPr/>
        </p:nvPicPr>
        <p:blipFill rotWithShape="1">
          <a:blip r:embed="rId3">
            <a:alphaModFix/>
          </a:blip>
          <a:srcRect l="15895" t="19645" r="14905" b="10933"/>
          <a:stretch/>
        </p:blipFill>
        <p:spPr>
          <a:xfrm>
            <a:off x="6925270" y="1563925"/>
            <a:ext cx="4930123" cy="2998550"/>
          </a:xfrm>
          <a:prstGeom prst="rect">
            <a:avLst/>
          </a:prstGeom>
          <a:noFill/>
          <a:ln>
            <a:noFill/>
          </a:ln>
        </p:spPr>
      </p:pic>
      <p:sp>
        <p:nvSpPr>
          <p:cNvPr id="132" name="Google Shape;132;g3c2b4e7e433_0_270"/>
          <p:cNvSpPr txBox="1"/>
          <p:nvPr/>
        </p:nvSpPr>
        <p:spPr>
          <a:xfrm>
            <a:off x="7298225" y="4727725"/>
            <a:ext cx="4558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200" i="1"/>
              <a:t>Energy UK (2025) Different parts of the energy market </a:t>
            </a:r>
            <a:endParaRPr sz="2850" b="1" i="1">
              <a:solidFill>
                <a:srgbClr val="575757"/>
              </a:solidFill>
              <a:latin typeface="Helvetica Neue"/>
              <a:ea typeface="Helvetica Neue"/>
              <a:cs typeface="Helvetica Neue"/>
              <a:sym typeface="Helvetica Neue"/>
            </a:endParaRPr>
          </a:p>
          <a:p>
            <a:pPr marL="0" lvl="0" indent="0" algn="l" rtl="0">
              <a:spcBef>
                <a:spcPts val="0"/>
              </a:spcBef>
              <a:spcAft>
                <a:spcPts val="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c2b4e7e433_0_279"/>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6</a:t>
            </a:fld>
            <a:endParaRPr/>
          </a:p>
        </p:txBody>
      </p:sp>
      <p:sp>
        <p:nvSpPr>
          <p:cNvPr id="139" name="Google Shape;139;g3c2b4e7e433_0_279"/>
          <p:cNvSpPr txBox="1">
            <a:spLocks noGrp="1"/>
          </p:cNvSpPr>
          <p:nvPr>
            <p:ph type="title"/>
          </p:nvPr>
        </p:nvSpPr>
        <p:spPr>
          <a:xfrm>
            <a:off x="838200" y="593737"/>
            <a:ext cx="11074800" cy="48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Electricity Markets in Emerging and Developing Economies (EMDEs)</a:t>
            </a:r>
            <a:endParaRPr b="0">
              <a:latin typeface="Open Sans"/>
              <a:ea typeface="Open Sans"/>
              <a:cs typeface="Open Sans"/>
              <a:sym typeface="Open Sans"/>
            </a:endParaRPr>
          </a:p>
        </p:txBody>
      </p:sp>
      <p:sp>
        <p:nvSpPr>
          <p:cNvPr id="140" name="Google Shape;140;g3c2b4e7e433_0_279"/>
          <p:cNvSpPr txBox="1"/>
          <p:nvPr/>
        </p:nvSpPr>
        <p:spPr>
          <a:xfrm>
            <a:off x="228600" y="1182350"/>
            <a:ext cx="7009200" cy="5241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Electricity markets and their structures are complex and vary significantly across EMDEs.</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In EMDEs, electricity market structures facilitate reliable, affordable supply by enabling least-cost dispatch and clear reliability services, while providing bankable, transparent revenue pathways (e.g., auctions/PPAs) that attract scarce, high-cost capital to meet growing demand.</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Over time, market structures have evolved in response to changing policy priorities, financing needs, and reform pressures, leading to a wide diversity of models.</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For example, in 1989, the vertically integrated utility (VIU) model where a single entity managed generation, transmission, and distribution was the dominant structure globally, used in 215 economies.</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Today, many EMDEs have transitioned to single-buyer models. </a:t>
            </a:r>
            <a:endParaRPr sz="2000">
              <a:solidFill>
                <a:schemeClr val="dk1"/>
              </a:solidFill>
              <a:latin typeface="Open Sans"/>
              <a:ea typeface="Open Sans"/>
              <a:cs typeface="Open Sans"/>
              <a:sym typeface="Open Sans"/>
            </a:endParaRPr>
          </a:p>
        </p:txBody>
      </p:sp>
      <p:pic>
        <p:nvPicPr>
          <p:cNvPr id="141" name="Google Shape;141;g3c2b4e7e433_0_279" title="Screenshot 2025-08-02 08.43.26.png"/>
          <p:cNvPicPr preferRelativeResize="0"/>
          <p:nvPr/>
        </p:nvPicPr>
        <p:blipFill rotWithShape="1">
          <a:blip r:embed="rId3">
            <a:alphaModFix/>
          </a:blip>
          <a:srcRect r="980"/>
          <a:stretch/>
        </p:blipFill>
        <p:spPr>
          <a:xfrm>
            <a:off x="7354500" y="1870025"/>
            <a:ext cx="4558501" cy="2601692"/>
          </a:xfrm>
          <a:prstGeom prst="rect">
            <a:avLst/>
          </a:prstGeom>
          <a:noFill/>
          <a:ln>
            <a:noFill/>
          </a:ln>
        </p:spPr>
      </p:pic>
      <p:sp>
        <p:nvSpPr>
          <p:cNvPr id="142" name="Google Shape;142;g3c2b4e7e433_0_279"/>
          <p:cNvSpPr txBox="1"/>
          <p:nvPr/>
        </p:nvSpPr>
        <p:spPr>
          <a:xfrm>
            <a:off x="7679225" y="4727725"/>
            <a:ext cx="4558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050" i="1" u="sng">
                <a:solidFill>
                  <a:schemeClr val="hlink"/>
                </a:solidFill>
                <a:highlight>
                  <a:srgbClr val="FFFFFF"/>
                </a:highlight>
                <a:hlinkClick r:id="rId4"/>
              </a:rPr>
              <a:t>World Bank. (2024) Global Power Market Structures Database </a:t>
            </a:r>
            <a:endParaRPr sz="2400" i="1"/>
          </a:p>
        </p:txBody>
      </p:sp>
      <p:sp>
        <p:nvSpPr>
          <p:cNvPr id="143" name="Google Shape;143;g3c2b4e7e433_0_279"/>
          <p:cNvSpPr txBox="1"/>
          <p:nvPr/>
        </p:nvSpPr>
        <p:spPr>
          <a:xfrm>
            <a:off x="7953229" y="5011350"/>
            <a:ext cx="3921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50">
                <a:solidFill>
                  <a:srgbClr val="333333"/>
                </a:solidFill>
                <a:highlight>
                  <a:srgbClr val="FFFFFF"/>
                </a:highlight>
              </a:rPr>
              <a:t>VIU is vertically integrated utility; WRC is wholesale-retail competition; SBM is single-buyer model.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c2b4e7e433_0_289"/>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7</a:t>
            </a:fld>
            <a:endParaRPr/>
          </a:p>
        </p:txBody>
      </p:sp>
      <p:sp>
        <p:nvSpPr>
          <p:cNvPr id="150" name="Google Shape;150;g3c2b4e7e433_0_289"/>
          <p:cNvSpPr txBox="1">
            <a:spLocks noGrp="1"/>
          </p:cNvSpPr>
          <p:nvPr>
            <p:ph type="title"/>
          </p:nvPr>
        </p:nvSpPr>
        <p:spPr>
          <a:xfrm>
            <a:off x="838200" y="365125"/>
            <a:ext cx="11074800" cy="486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Historical Development of Electricity Markets within </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EMDEs</a:t>
            </a:r>
            <a:endParaRPr b="0">
              <a:latin typeface="Open Sans"/>
              <a:ea typeface="Open Sans"/>
              <a:cs typeface="Open Sans"/>
              <a:sym typeface="Open Sans"/>
            </a:endParaRPr>
          </a:p>
        </p:txBody>
      </p:sp>
      <p:sp>
        <p:nvSpPr>
          <p:cNvPr id="151" name="Google Shape;151;g3c2b4e7e433_0_289"/>
          <p:cNvSpPr txBox="1"/>
          <p:nvPr/>
        </p:nvSpPr>
        <p:spPr>
          <a:xfrm>
            <a:off x="228600" y="1011328"/>
            <a:ext cx="11569800" cy="5241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Electricity systems first developed in the late 19th and early 20th centuries as small, local networks, often financed privately and serving limited urban areas. </a:t>
            </a:r>
            <a:endParaRPr sz="1800">
              <a:solidFill>
                <a:schemeClr val="dk1"/>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By the mid-20th century, </a:t>
            </a:r>
            <a:r>
              <a:rPr lang="sv-SE" sz="1800" b="1">
                <a:solidFill>
                  <a:schemeClr val="dk1"/>
                </a:solidFill>
                <a:latin typeface="Open Sans"/>
                <a:ea typeface="Open Sans"/>
                <a:cs typeface="Open Sans"/>
                <a:sym typeface="Open Sans"/>
              </a:rPr>
              <a:t>electricity was widely treated as a natural monopoly</a:t>
            </a:r>
            <a:r>
              <a:rPr lang="sv-SE" sz="1800">
                <a:solidFill>
                  <a:schemeClr val="dk1"/>
                </a:solidFill>
                <a:latin typeface="Open Sans"/>
                <a:ea typeface="Open Sans"/>
                <a:cs typeface="Open Sans"/>
                <a:sym typeface="Open Sans"/>
              </a:rPr>
              <a:t>, leading to regulated tariffs and vertically integrated utilities (often state-owned) to coordinate investment, operations, and grid expansion. </a:t>
            </a:r>
            <a:endParaRPr sz="1800">
              <a:solidFill>
                <a:schemeClr val="dk1"/>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As of 1989, the </a:t>
            </a:r>
            <a:r>
              <a:rPr lang="sv-SE" sz="1800" b="1">
                <a:solidFill>
                  <a:schemeClr val="dk1"/>
                </a:solidFill>
                <a:latin typeface="Open Sans"/>
                <a:ea typeface="Open Sans"/>
                <a:cs typeface="Open Sans"/>
                <a:sym typeface="Open Sans"/>
              </a:rPr>
              <a:t>vertically integrated utility (VIU) model was still the global default</a:t>
            </a:r>
            <a:r>
              <a:rPr lang="sv-SE" sz="1800">
                <a:solidFill>
                  <a:schemeClr val="dk1"/>
                </a:solidFill>
                <a:latin typeface="Open Sans"/>
                <a:ea typeface="Open Sans"/>
                <a:cs typeface="Open Sans"/>
                <a:sym typeface="Open Sans"/>
              </a:rPr>
              <a:t>, used in 215 economies and supplying about 92% of the world’s population (based on a database tracking 230 economies from 1989–2024). </a:t>
            </a:r>
            <a:endParaRPr sz="1800">
              <a:solidFill>
                <a:schemeClr val="dk1"/>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Over the past four decades, concerns about performance and the need to fund expansion helped drive reforms that </a:t>
            </a:r>
            <a:r>
              <a:rPr lang="sv-SE" sz="1800" b="1">
                <a:solidFill>
                  <a:schemeClr val="dk1"/>
                </a:solidFill>
                <a:latin typeface="Open Sans"/>
                <a:ea typeface="Open Sans"/>
                <a:cs typeface="Open Sans"/>
                <a:sym typeface="Open Sans"/>
              </a:rPr>
              <a:t>introduced private participation (IPPs) and more market-based arrangements;</a:t>
            </a:r>
            <a:r>
              <a:rPr lang="sv-SE" sz="1800">
                <a:solidFill>
                  <a:schemeClr val="dk1"/>
                </a:solidFill>
                <a:latin typeface="Open Sans"/>
                <a:ea typeface="Open Sans"/>
                <a:cs typeface="Open Sans"/>
                <a:sym typeface="Open Sans"/>
              </a:rPr>
              <a:t> more recently, the transition has also increased emphasis on auctions/PPAs and flexibility/balancing arrangements to integrate variable renewables reliably. </a:t>
            </a:r>
            <a:endParaRPr sz="1800">
              <a:solidFill>
                <a:schemeClr val="dk1"/>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The most common reform pathway observed globally has been VIU, reflecting a stepwise approach that can combine central coordination with contracted private generation. </a:t>
            </a:r>
            <a:endParaRPr sz="1800">
              <a:solidFill>
                <a:schemeClr val="dk1"/>
              </a:solidFill>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Open Sans"/>
              <a:buChar char="●"/>
            </a:pPr>
            <a:r>
              <a:rPr lang="sv-SE" sz="1800">
                <a:solidFill>
                  <a:schemeClr val="dk1"/>
                </a:solidFill>
                <a:latin typeface="Open Sans"/>
                <a:ea typeface="Open Sans"/>
                <a:cs typeface="Open Sans"/>
                <a:sym typeface="Open Sans"/>
              </a:rPr>
              <a:t>Many</a:t>
            </a:r>
            <a:r>
              <a:rPr lang="sv-SE" sz="1800" b="1">
                <a:solidFill>
                  <a:schemeClr val="dk1"/>
                </a:solidFill>
                <a:latin typeface="Open Sans"/>
                <a:ea typeface="Open Sans"/>
                <a:cs typeface="Open Sans"/>
                <a:sym typeface="Open Sans"/>
              </a:rPr>
              <a:t> EMDEs still differ today because reforms have often been incremental and hybrid,</a:t>
            </a:r>
            <a:r>
              <a:rPr lang="sv-SE" sz="1800">
                <a:solidFill>
                  <a:schemeClr val="dk1"/>
                </a:solidFill>
                <a:latin typeface="Open Sans"/>
                <a:ea typeface="Open Sans"/>
                <a:cs typeface="Open Sans"/>
                <a:sym typeface="Open Sans"/>
              </a:rPr>
              <a:t> and persistent challenges, especially around cost recovery and financial sustainability.</a:t>
            </a:r>
            <a:endParaRPr sz="20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c2b4e7e433_0_594"/>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57" name="Google Shape;157;g3c2b4e7e433_0_594"/>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2: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Types of Electricity Market Design </a:t>
            </a:r>
            <a:endParaRPr sz="2600" b="1">
              <a:solidFill>
                <a:schemeClr val="lt1"/>
              </a:solidFill>
              <a:latin typeface="Open Sans ExtraBold"/>
              <a:ea typeface="Open Sans ExtraBold"/>
              <a:cs typeface="Open Sans ExtraBold"/>
              <a:sym typeface="Open Sans ExtraBold"/>
            </a:endParaRPr>
          </a:p>
        </p:txBody>
      </p:sp>
      <p:sp>
        <p:nvSpPr>
          <p:cNvPr id="158" name="Google Shape;158;g3c2b4e7e433_0_594"/>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c2b4e7e433_0_30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sv-SE"/>
              <a:t>9</a:t>
            </a:fld>
            <a:endParaRPr/>
          </a:p>
        </p:txBody>
      </p:sp>
      <p:sp>
        <p:nvSpPr>
          <p:cNvPr id="165" name="Google Shape;165;g3c2b4e7e433_0_303"/>
          <p:cNvSpPr txBox="1">
            <a:spLocks noGrp="1"/>
          </p:cNvSpPr>
          <p:nvPr>
            <p:ph type="title"/>
          </p:nvPr>
        </p:nvSpPr>
        <p:spPr>
          <a:xfrm>
            <a:off x="6858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Electricity Market Design</a:t>
            </a:r>
            <a:endParaRPr b="0">
              <a:latin typeface="Open Sans"/>
              <a:ea typeface="Open Sans"/>
              <a:cs typeface="Open Sans"/>
              <a:sym typeface="Open Sans"/>
            </a:endParaRPr>
          </a:p>
        </p:txBody>
      </p:sp>
      <p:sp>
        <p:nvSpPr>
          <p:cNvPr id="166" name="Google Shape;166;g3c2b4e7e433_0_303"/>
          <p:cNvSpPr txBox="1"/>
          <p:nvPr/>
        </p:nvSpPr>
        <p:spPr>
          <a:xfrm>
            <a:off x="533400" y="1355125"/>
            <a:ext cx="11176500" cy="355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sv-SE" sz="2200">
                <a:solidFill>
                  <a:schemeClr val="dk1"/>
                </a:solidFill>
                <a:latin typeface="Open Sans"/>
                <a:ea typeface="Open Sans"/>
                <a:cs typeface="Open Sans"/>
                <a:sym typeface="Open Sans"/>
              </a:rPr>
              <a:t>Electricity market design refers to how the power sector is structured and governed.</a:t>
            </a:r>
            <a:br>
              <a:rPr lang="sv-SE" sz="2200">
                <a:solidFill>
                  <a:schemeClr val="dk1"/>
                </a:solidFill>
                <a:latin typeface="Open Sans"/>
                <a:ea typeface="Open Sans"/>
                <a:cs typeface="Open Sans"/>
                <a:sym typeface="Open Sans"/>
              </a:rPr>
            </a:br>
            <a:r>
              <a:rPr lang="sv-SE" sz="2200">
                <a:solidFill>
                  <a:schemeClr val="dk1"/>
                </a:solidFill>
                <a:latin typeface="Open Sans"/>
                <a:ea typeface="Open Sans"/>
                <a:cs typeface="Open Sans"/>
                <a:sym typeface="Open Sans"/>
              </a:rPr>
              <a:t> It includes key characteristics such as:</a:t>
            </a:r>
            <a:endParaRPr sz="2200">
              <a:solidFill>
                <a:schemeClr val="dk1"/>
              </a:solidFill>
              <a:latin typeface="Open Sans"/>
              <a:ea typeface="Open Sans"/>
              <a:cs typeface="Open Sans"/>
              <a:sym typeface="Open Sans"/>
            </a:endParaRPr>
          </a:p>
          <a:p>
            <a:pPr marL="457200" lvl="0" indent="-368300" algn="l" rtl="0">
              <a:lnSpc>
                <a:spcPct val="115000"/>
              </a:lnSpc>
              <a:spcBef>
                <a:spcPts val="1200"/>
              </a:spcBef>
              <a:spcAft>
                <a:spcPts val="0"/>
              </a:spcAft>
              <a:buClr>
                <a:schemeClr val="dk1"/>
              </a:buClr>
              <a:buSzPts val="2200"/>
              <a:buFont typeface="Open Sans"/>
              <a:buChar char="●"/>
            </a:pPr>
            <a:r>
              <a:rPr lang="sv-SE" sz="2200">
                <a:solidFill>
                  <a:schemeClr val="dk1"/>
                </a:solidFill>
                <a:latin typeface="Open Sans"/>
                <a:ea typeface="Open Sans"/>
                <a:cs typeface="Open Sans"/>
                <a:sym typeface="Open Sans"/>
              </a:rPr>
              <a:t>Ownership models (e.g., state-owned, private, or mixed)</a:t>
            </a:r>
            <a:endParaRPr sz="220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sv-SE" sz="2200">
                <a:solidFill>
                  <a:schemeClr val="dk1"/>
                </a:solidFill>
                <a:latin typeface="Open Sans"/>
                <a:ea typeface="Open Sans"/>
                <a:cs typeface="Open Sans"/>
                <a:sym typeface="Open Sans"/>
              </a:rPr>
              <a:t>Levels of competition (e.g., monopoly, single-buyer, wholesale competition)</a:t>
            </a:r>
            <a:endParaRPr sz="220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sv-SE" sz="2200">
                <a:solidFill>
                  <a:schemeClr val="dk1"/>
                </a:solidFill>
                <a:latin typeface="Open Sans"/>
                <a:ea typeface="Open Sans"/>
                <a:cs typeface="Open Sans"/>
                <a:sym typeface="Open Sans"/>
              </a:rPr>
              <a:t>Pricing mechanisms (e.g., regulated tariffs, market-based pricing)</a:t>
            </a:r>
            <a:endParaRPr sz="2200">
              <a:solidFill>
                <a:schemeClr val="dk1"/>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sv-SE" sz="2200">
                <a:solidFill>
                  <a:schemeClr val="dk1"/>
                </a:solidFill>
                <a:latin typeface="Open Sans"/>
                <a:ea typeface="Open Sans"/>
                <a:cs typeface="Open Sans"/>
                <a:sym typeface="Open Sans"/>
              </a:rPr>
              <a:t>Roles of key actors, such as utilities, regulators, consumers, and policymakers</a:t>
            </a:r>
            <a:endParaRPr sz="22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sv-SE" sz="2200">
                <a:solidFill>
                  <a:schemeClr val="dk1"/>
                </a:solidFill>
                <a:latin typeface="Open Sans"/>
                <a:ea typeface="Open Sans"/>
                <a:cs typeface="Open Sans"/>
                <a:sym typeface="Open Sans"/>
              </a:rPr>
              <a:t>These design elements determine how electricity is produced, dispatched, traded, and priced within the system.</a:t>
            </a:r>
            <a:endParaRPr sz="22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CCG Lecture theme</vt:lpstr>
      <vt:lpstr>Modelling for Fossil Fuel Retirement : Fossil Fuel Retirement Model   </vt:lpstr>
      <vt:lpstr>PowerPoint Presentation</vt:lpstr>
      <vt:lpstr>Learning Objectives</vt:lpstr>
      <vt:lpstr>Modelling for Fossil Fuel Retirement : Fossil Fuel Retirement Model   </vt:lpstr>
      <vt:lpstr>What is an Electricity Market and why is it important?</vt:lpstr>
      <vt:lpstr>Electricity Markets in Emerging and Developing Economies (EMDEs)</vt:lpstr>
      <vt:lpstr>Historical Development of Electricity Markets within EMDEs</vt:lpstr>
      <vt:lpstr>Modelling for Fossil Fuel Retirement : Fossil Fuel Retirement Model   </vt:lpstr>
      <vt:lpstr>Electricity Market Design</vt:lpstr>
      <vt:lpstr>Modelling for Fossil Fuel Retirement : Fossil Fuel Retirement Model   </vt:lpstr>
      <vt:lpstr>Types of Electricity Market Models</vt:lpstr>
      <vt:lpstr>Vertically Integrated (VIU) Model </vt:lpstr>
      <vt:lpstr>Single Buyer Model</vt:lpstr>
      <vt:lpstr>Wholesale Competition Model</vt:lpstr>
      <vt:lpstr>Retail Competition Model</vt:lpstr>
      <vt:lpstr>Hybrid Markets</vt:lpstr>
      <vt:lpstr>Modelling for Fossil Fuel Retirement : Fossil Fuel Retirement Model   </vt:lpstr>
      <vt:lpstr>Electricity Market Reform - The Case of EMDEs</vt:lpstr>
      <vt:lpstr>Electricity Market Reform - The Case of EMDEs</vt:lpstr>
      <vt:lpstr>Electricity Market Reform - The Case of Peru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1</cp:revision>
  <dcterms:created xsi:type="dcterms:W3CDTF">2019-06-09T10:25:43Z</dcterms:created>
  <dcterms:modified xsi:type="dcterms:W3CDTF">2026-02-22T17:14:48Z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