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sldIdLst>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D78DBB6C-707D-407B-92AE-7D2715A81125}"/>
    <pc:docChg chg="custSel addSld delSld modSld">
      <pc:chgData name="Helena Walters" userId="0082c520-c2c8-4944-9e5a-2aa07d58029d" providerId="ADAL" clId="{D78DBB6C-707D-407B-92AE-7D2715A81125}" dt="2023-10-11T13:29:43.689" v="23" actId="20577"/>
      <pc:docMkLst>
        <pc:docMk/>
      </pc:docMkLst>
      <pc:sldChg chg="del">
        <pc:chgData name="Helena Walters" userId="0082c520-c2c8-4944-9e5a-2aa07d58029d" providerId="ADAL" clId="{D78DBB6C-707D-407B-92AE-7D2715A81125}" dt="2023-10-11T11:44:26.217" v="11" actId="2696"/>
        <pc:sldMkLst>
          <pc:docMk/>
          <pc:sldMk cId="0" sldId="256"/>
        </pc:sldMkLst>
      </pc:sldChg>
      <pc:sldChg chg="modSp mod">
        <pc:chgData name="Helena Walters" userId="0082c520-c2c8-4944-9e5a-2aa07d58029d" providerId="ADAL" clId="{D78DBB6C-707D-407B-92AE-7D2715A81125}" dt="2023-10-10T13:42:01.993" v="2" actId="27636"/>
        <pc:sldMkLst>
          <pc:docMk/>
          <pc:sldMk cId="0" sldId="258"/>
        </pc:sldMkLst>
        <pc:spChg chg="mod">
          <ac:chgData name="Helena Walters" userId="0082c520-c2c8-4944-9e5a-2aa07d58029d" providerId="ADAL" clId="{D78DBB6C-707D-407B-92AE-7D2715A81125}" dt="2023-10-10T13:42:01.993" v="2" actId="27636"/>
          <ac:spMkLst>
            <pc:docMk/>
            <pc:sldMk cId="0" sldId="258"/>
            <ac:spMk id="100" creationId="{00000000-0000-0000-0000-000000000000}"/>
          </ac:spMkLst>
        </pc:spChg>
      </pc:sldChg>
      <pc:sldChg chg="modSp mod">
        <pc:chgData name="Helena Walters" userId="0082c520-c2c8-4944-9e5a-2aa07d58029d" providerId="ADAL" clId="{D78DBB6C-707D-407B-92AE-7D2715A81125}" dt="2023-10-10T13:42:01.999" v="3" actId="27636"/>
        <pc:sldMkLst>
          <pc:docMk/>
          <pc:sldMk cId="0" sldId="261"/>
        </pc:sldMkLst>
        <pc:spChg chg="mod">
          <ac:chgData name="Helena Walters" userId="0082c520-c2c8-4944-9e5a-2aa07d58029d" providerId="ADAL" clId="{D78DBB6C-707D-407B-92AE-7D2715A81125}" dt="2023-10-10T13:42:01.999" v="3" actId="27636"/>
          <ac:spMkLst>
            <pc:docMk/>
            <pc:sldMk cId="0" sldId="261"/>
            <ac:spMk id="121" creationId="{00000000-0000-0000-0000-000000000000}"/>
          </ac:spMkLst>
        </pc:spChg>
      </pc:sldChg>
      <pc:sldChg chg="modSp mod">
        <pc:chgData name="Helena Walters" userId="0082c520-c2c8-4944-9e5a-2aa07d58029d" providerId="ADAL" clId="{D78DBB6C-707D-407B-92AE-7D2715A81125}" dt="2023-10-10T13:42:02.005" v="4" actId="27636"/>
        <pc:sldMkLst>
          <pc:docMk/>
          <pc:sldMk cId="0" sldId="262"/>
        </pc:sldMkLst>
        <pc:spChg chg="mod">
          <ac:chgData name="Helena Walters" userId="0082c520-c2c8-4944-9e5a-2aa07d58029d" providerId="ADAL" clId="{D78DBB6C-707D-407B-92AE-7D2715A81125}" dt="2023-10-10T13:42:02.005" v="4" actId="27636"/>
          <ac:spMkLst>
            <pc:docMk/>
            <pc:sldMk cId="0" sldId="262"/>
            <ac:spMk id="128" creationId="{00000000-0000-0000-0000-000000000000}"/>
          </ac:spMkLst>
        </pc:spChg>
      </pc:sldChg>
      <pc:sldChg chg="modSp mod">
        <pc:chgData name="Helena Walters" userId="0082c520-c2c8-4944-9e5a-2aa07d58029d" providerId="ADAL" clId="{D78DBB6C-707D-407B-92AE-7D2715A81125}" dt="2023-10-10T13:42:02.011" v="5" actId="27636"/>
        <pc:sldMkLst>
          <pc:docMk/>
          <pc:sldMk cId="0" sldId="263"/>
        </pc:sldMkLst>
        <pc:spChg chg="mod">
          <ac:chgData name="Helena Walters" userId="0082c520-c2c8-4944-9e5a-2aa07d58029d" providerId="ADAL" clId="{D78DBB6C-707D-407B-92AE-7D2715A81125}" dt="2023-10-10T13:42:02.011" v="5" actId="27636"/>
          <ac:spMkLst>
            <pc:docMk/>
            <pc:sldMk cId="0" sldId="263"/>
            <ac:spMk id="133" creationId="{00000000-0000-0000-0000-000000000000}"/>
          </ac:spMkLst>
        </pc:spChg>
      </pc:sldChg>
      <pc:sldChg chg="modSp mod">
        <pc:chgData name="Helena Walters" userId="0082c520-c2c8-4944-9e5a-2aa07d58029d" providerId="ADAL" clId="{D78DBB6C-707D-407B-92AE-7D2715A81125}" dt="2023-10-10T13:42:02.016" v="6" actId="27636"/>
        <pc:sldMkLst>
          <pc:docMk/>
          <pc:sldMk cId="0" sldId="265"/>
        </pc:sldMkLst>
        <pc:spChg chg="mod">
          <ac:chgData name="Helena Walters" userId="0082c520-c2c8-4944-9e5a-2aa07d58029d" providerId="ADAL" clId="{D78DBB6C-707D-407B-92AE-7D2715A81125}" dt="2023-10-10T13:42:02.016" v="6" actId="27636"/>
          <ac:spMkLst>
            <pc:docMk/>
            <pc:sldMk cId="0" sldId="265"/>
            <ac:spMk id="143" creationId="{00000000-0000-0000-0000-000000000000}"/>
          </ac:spMkLst>
        </pc:spChg>
      </pc:sldChg>
      <pc:sldChg chg="modSp mod">
        <pc:chgData name="Helena Walters" userId="0082c520-c2c8-4944-9e5a-2aa07d58029d" providerId="ADAL" clId="{D78DBB6C-707D-407B-92AE-7D2715A81125}" dt="2023-10-10T13:42:02.021" v="7" actId="27636"/>
        <pc:sldMkLst>
          <pc:docMk/>
          <pc:sldMk cId="0" sldId="267"/>
        </pc:sldMkLst>
        <pc:spChg chg="mod">
          <ac:chgData name="Helena Walters" userId="0082c520-c2c8-4944-9e5a-2aa07d58029d" providerId="ADAL" clId="{D78DBB6C-707D-407B-92AE-7D2715A81125}" dt="2023-10-10T13:42:02.021" v="7" actId="27636"/>
          <ac:spMkLst>
            <pc:docMk/>
            <pc:sldMk cId="0" sldId="267"/>
            <ac:spMk id="154" creationId="{00000000-0000-0000-0000-000000000000}"/>
          </ac:spMkLst>
        </pc:spChg>
      </pc:sldChg>
      <pc:sldChg chg="addSp delSp modSp mod">
        <pc:chgData name="Helena Walters" userId="0082c520-c2c8-4944-9e5a-2aa07d58029d" providerId="ADAL" clId="{D78DBB6C-707D-407B-92AE-7D2715A81125}" dt="2023-10-11T10:30:59.283" v="9"/>
        <pc:sldMkLst>
          <pc:docMk/>
          <pc:sldMk cId="0" sldId="280"/>
        </pc:sldMkLst>
        <pc:spChg chg="mod">
          <ac:chgData name="Helena Walters" userId="0082c520-c2c8-4944-9e5a-2aa07d58029d" providerId="ADAL" clId="{D78DBB6C-707D-407B-92AE-7D2715A81125}" dt="2023-10-11T10:30:59.283" v="9"/>
          <ac:spMkLst>
            <pc:docMk/>
            <pc:sldMk cId="0" sldId="280"/>
            <ac:spMk id="5" creationId="{63786193-BFAC-8D24-F7C1-78E33DEA7826}"/>
          </ac:spMkLst>
        </pc:spChg>
        <pc:spChg chg="mod">
          <ac:chgData name="Helena Walters" userId="0082c520-c2c8-4944-9e5a-2aa07d58029d" providerId="ADAL" clId="{D78DBB6C-707D-407B-92AE-7D2715A81125}" dt="2023-10-11T10:30:59.283" v="9"/>
          <ac:spMkLst>
            <pc:docMk/>
            <pc:sldMk cId="0" sldId="280"/>
            <ac:spMk id="7" creationId="{589DB342-74D8-87C4-90D0-4C9B50430C66}"/>
          </ac:spMkLst>
        </pc:spChg>
        <pc:spChg chg="mod">
          <ac:chgData name="Helena Walters" userId="0082c520-c2c8-4944-9e5a-2aa07d58029d" providerId="ADAL" clId="{D78DBB6C-707D-407B-92AE-7D2715A81125}" dt="2023-10-11T10:30:59.283" v="9"/>
          <ac:spMkLst>
            <pc:docMk/>
            <pc:sldMk cId="0" sldId="280"/>
            <ac:spMk id="9" creationId="{F0DBC84C-8856-FE63-31F5-EFFC826E39AD}"/>
          </ac:spMkLst>
        </pc:spChg>
        <pc:grpChg chg="add mod">
          <ac:chgData name="Helena Walters" userId="0082c520-c2c8-4944-9e5a-2aa07d58029d" providerId="ADAL" clId="{D78DBB6C-707D-407B-92AE-7D2715A81125}" dt="2023-10-11T10:30:59.283" v="9"/>
          <ac:grpSpMkLst>
            <pc:docMk/>
            <pc:sldMk cId="0" sldId="280"/>
            <ac:grpSpMk id="3" creationId="{03A16F2E-3DA2-5EBD-0946-540091F0C309}"/>
          </ac:grpSpMkLst>
        </pc:grpChg>
        <pc:picChg chg="add del">
          <ac:chgData name="Helena Walters" userId="0082c520-c2c8-4944-9e5a-2aa07d58029d" providerId="ADAL" clId="{D78DBB6C-707D-407B-92AE-7D2715A81125}" dt="2023-10-11T10:30:48.940" v="8" actId="478"/>
          <ac:picMkLst>
            <pc:docMk/>
            <pc:sldMk cId="0" sldId="280"/>
            <ac:picMk id="2" creationId="{2B662F9F-46A8-CB90-BBE5-1CBBA62905CF}"/>
          </ac:picMkLst>
        </pc:picChg>
        <pc:picChg chg="mod">
          <ac:chgData name="Helena Walters" userId="0082c520-c2c8-4944-9e5a-2aa07d58029d" providerId="ADAL" clId="{D78DBB6C-707D-407B-92AE-7D2715A81125}" dt="2023-10-11T10:30:59.283" v="9"/>
          <ac:picMkLst>
            <pc:docMk/>
            <pc:sldMk cId="0" sldId="280"/>
            <ac:picMk id="4" creationId="{6770D7AD-C99F-7357-4EDF-631761ECB7F1}"/>
          </ac:picMkLst>
        </pc:picChg>
        <pc:picChg chg="mod">
          <ac:chgData name="Helena Walters" userId="0082c520-c2c8-4944-9e5a-2aa07d58029d" providerId="ADAL" clId="{D78DBB6C-707D-407B-92AE-7D2715A81125}" dt="2023-10-11T10:30:59.283" v="9"/>
          <ac:picMkLst>
            <pc:docMk/>
            <pc:sldMk cId="0" sldId="280"/>
            <ac:picMk id="6" creationId="{051F80A9-DC9A-BDD9-0D54-9339F5FC69EE}"/>
          </ac:picMkLst>
        </pc:picChg>
        <pc:picChg chg="mod">
          <ac:chgData name="Helena Walters" userId="0082c520-c2c8-4944-9e5a-2aa07d58029d" providerId="ADAL" clId="{D78DBB6C-707D-407B-92AE-7D2715A81125}" dt="2023-10-11T10:30:59.283" v="9"/>
          <ac:picMkLst>
            <pc:docMk/>
            <pc:sldMk cId="0" sldId="280"/>
            <ac:picMk id="8" creationId="{A85EA8C1-7383-C10D-E346-93B7271CD732}"/>
          </ac:picMkLst>
        </pc:picChg>
        <pc:picChg chg="del">
          <ac:chgData name="Helena Walters" userId="0082c520-c2c8-4944-9e5a-2aa07d58029d" providerId="ADAL" clId="{D78DBB6C-707D-407B-92AE-7D2715A81125}" dt="2023-10-10T13:41:58.825" v="0" actId="478"/>
          <ac:picMkLst>
            <pc:docMk/>
            <pc:sldMk cId="0" sldId="280"/>
            <ac:picMk id="221" creationId="{00000000-0000-0000-0000-000000000000}"/>
          </ac:picMkLst>
        </pc:picChg>
      </pc:sldChg>
      <pc:sldChg chg="modSp add mod">
        <pc:chgData name="Helena Walters" userId="0082c520-c2c8-4944-9e5a-2aa07d58029d" providerId="ADAL" clId="{D78DBB6C-707D-407B-92AE-7D2715A81125}" dt="2023-10-11T13:29:43.689" v="23" actId="20577"/>
        <pc:sldMkLst>
          <pc:docMk/>
          <pc:sldMk cId="3049800406" sldId="281"/>
        </pc:sldMkLst>
        <pc:spChg chg="mod">
          <ac:chgData name="Helena Walters" userId="0082c520-c2c8-4944-9e5a-2aa07d58029d" providerId="ADAL" clId="{D78DBB6C-707D-407B-92AE-7D2715A81125}" dt="2023-10-11T11:45:02.368" v="12" actId="1038"/>
          <ac:spMkLst>
            <pc:docMk/>
            <pc:sldMk cId="3049800406" sldId="281"/>
            <ac:spMk id="3" creationId="{67152F7C-4392-D042-93ED-48A50946CFDD}"/>
          </ac:spMkLst>
        </pc:spChg>
        <pc:spChg chg="mod">
          <ac:chgData name="Helena Walters" userId="0082c520-c2c8-4944-9e5a-2aa07d58029d" providerId="ADAL" clId="{D78DBB6C-707D-407B-92AE-7D2715A81125}" dt="2023-10-11T13:29:43.689" v="23" actId="20577"/>
          <ac:spMkLst>
            <pc:docMk/>
            <pc:sldMk cId="3049800406" sldId="281"/>
            <ac:spMk id="6" creationId="{8EF35676-49DE-E547-B19F-0A8B69E1FA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Calibri"/>
              </a:rPr>
              <a:t>Click to move the slide</a:t>
            </a:r>
          </a:p>
        </p:txBody>
      </p:sp>
      <p:sp>
        <p:nvSpPr>
          <p:cNvPr id="8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ZA" sz="2000" b="0" strike="noStrike" spc="-1">
                <a:solidFill>
                  <a:srgbClr val="000000"/>
                </a:solidFill>
                <a:latin typeface="Arial"/>
              </a:rPr>
              <a:t>Click to edit the notes format</a:t>
            </a:r>
          </a:p>
        </p:txBody>
      </p:sp>
      <p:sp>
        <p:nvSpPr>
          <p:cNvPr id="8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ZA" sz="1400" b="0" strike="noStrike" spc="-1">
                <a:solidFill>
                  <a:srgbClr val="000000"/>
                </a:solidFill>
                <a:latin typeface="Times New Roman"/>
              </a:rPr>
              <a:t>&lt;header&gt;</a:t>
            </a:r>
          </a:p>
        </p:txBody>
      </p:sp>
      <p:sp>
        <p:nvSpPr>
          <p:cNvPr id="86" name="PlaceHolder 4"/>
          <p:cNvSpPr>
            <a:spLocks noGrp="1"/>
          </p:cNvSpPr>
          <p:nvPr>
            <p:ph type="dt" idx="6"/>
          </p:nvPr>
        </p:nvSpPr>
        <p:spPr>
          <a:xfrm>
            <a:off x="4278960" y="0"/>
            <a:ext cx="3280680" cy="534240"/>
          </a:xfrm>
          <a:prstGeom prst="rect">
            <a:avLst/>
          </a:prstGeom>
          <a:noFill/>
          <a:ln w="0">
            <a:noFill/>
          </a:ln>
        </p:spPr>
        <p:txBody>
          <a:bodyPr lIns="0" tIns="0" rIns="0" bIns="0" anchor="t">
            <a:noAutofit/>
          </a:bodyPr>
          <a:lstStyle>
            <a:lvl1pPr indent="0" algn="r">
              <a:buNone/>
              <a:defRPr lang="en-ZA" sz="1400" b="0" strike="noStrike" spc="-1">
                <a:solidFill>
                  <a:srgbClr val="000000"/>
                </a:solidFill>
                <a:latin typeface="Times New Roman"/>
              </a:defRPr>
            </a:lvl1pPr>
          </a:lstStyle>
          <a:p>
            <a:pPr indent="0" algn="r">
              <a:buNone/>
            </a:pPr>
            <a:r>
              <a:rPr lang="en-ZA" sz="1400" b="0" strike="noStrike" spc="-1">
                <a:solidFill>
                  <a:srgbClr val="000000"/>
                </a:solidFill>
                <a:latin typeface="Times New Roman"/>
              </a:rPr>
              <a:t>&lt;date/time&gt;</a:t>
            </a:r>
          </a:p>
        </p:txBody>
      </p:sp>
      <p:sp>
        <p:nvSpPr>
          <p:cNvPr id="87" name="PlaceHolder 5"/>
          <p:cNvSpPr>
            <a:spLocks noGrp="1"/>
          </p:cNvSpPr>
          <p:nvPr>
            <p:ph type="ftr" idx="7"/>
          </p:nvPr>
        </p:nvSpPr>
        <p:spPr>
          <a:xfrm>
            <a:off x="0" y="10157400"/>
            <a:ext cx="3280680" cy="534240"/>
          </a:xfrm>
          <a:prstGeom prst="rect">
            <a:avLst/>
          </a:prstGeom>
          <a:noFill/>
          <a:ln w="0">
            <a:noFill/>
          </a:ln>
        </p:spPr>
        <p:txBody>
          <a:bodyPr lIns="0" tIns="0" rIns="0" bIns="0" anchor="b">
            <a:noAutofit/>
          </a:bodyPr>
          <a:lstStyle>
            <a:lvl1pPr indent="0">
              <a:buNone/>
              <a:defRPr lang="en-ZA" sz="1400" b="0" strike="noStrike" spc="-1">
                <a:solidFill>
                  <a:srgbClr val="000000"/>
                </a:solidFill>
                <a:latin typeface="Times New Roman"/>
              </a:defRPr>
            </a:lvl1pPr>
          </a:lstStyle>
          <a:p>
            <a:pPr indent="0">
              <a:buNone/>
            </a:pPr>
            <a:r>
              <a:rPr lang="en-ZA" sz="1400" b="0" strike="noStrike" spc="-1">
                <a:solidFill>
                  <a:srgbClr val="000000"/>
                </a:solidFill>
                <a:latin typeface="Times New Roman"/>
              </a:rPr>
              <a:t>&lt;footer&gt;</a:t>
            </a:r>
          </a:p>
        </p:txBody>
      </p:sp>
      <p:sp>
        <p:nvSpPr>
          <p:cNvPr id="88" name="PlaceHolder 6"/>
          <p:cNvSpPr>
            <a:spLocks noGrp="1"/>
          </p:cNvSpPr>
          <p:nvPr>
            <p:ph type="sldNum" idx="8"/>
          </p:nvPr>
        </p:nvSpPr>
        <p:spPr>
          <a:xfrm>
            <a:off x="4278960" y="10157400"/>
            <a:ext cx="3280680" cy="534240"/>
          </a:xfrm>
          <a:prstGeom prst="rect">
            <a:avLst/>
          </a:prstGeom>
          <a:noFill/>
          <a:ln w="0">
            <a:noFill/>
          </a:ln>
        </p:spPr>
        <p:txBody>
          <a:bodyPr lIns="0" tIns="0" rIns="0" bIns="0" anchor="b">
            <a:noAutofit/>
          </a:bodyPr>
          <a:lstStyle>
            <a:lvl1pPr indent="0" algn="r">
              <a:buNone/>
              <a:defRPr lang="en-ZA" sz="1400" b="0" strike="noStrike" spc="-1">
                <a:solidFill>
                  <a:srgbClr val="000000"/>
                </a:solidFill>
                <a:latin typeface="Times New Roman"/>
              </a:defRPr>
            </a:lvl1pPr>
          </a:lstStyle>
          <a:p>
            <a:pPr indent="0" algn="r">
              <a:buNone/>
            </a:pPr>
            <a:fld id="{C1460FE6-E2D8-4B4A-B892-21AD5457F906}" type="slidenum">
              <a:rPr lang="en-ZA" sz="1400" b="0" strike="noStrike" spc="-1">
                <a:solidFill>
                  <a:srgbClr val="000000"/>
                </a:solidFill>
                <a:latin typeface="Times New Roman"/>
              </a:rPr>
              <a:t>‹#›</a:t>
            </a:fld>
            <a:endParaRPr lang="en-ZA"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noRot="1" noChangeAspect="1"/>
          </p:cNvSpPr>
          <p:nvPr>
            <p:ph type="sldImg"/>
          </p:nvPr>
        </p:nvSpPr>
        <p:spPr>
          <a:xfrm>
            <a:off x="685800" y="1143000"/>
            <a:ext cx="5486400" cy="3086100"/>
          </a:xfrm>
          <a:prstGeom prst="rect">
            <a:avLst/>
          </a:prstGeom>
          <a:ln w="0">
            <a:noFill/>
          </a:ln>
        </p:spPr>
      </p:sp>
      <p:sp>
        <p:nvSpPr>
          <p:cNvPr id="22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29"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8EEB2765-38D2-45FC-8250-313440F072B2}" type="slidenum">
              <a:rPr lang="en-US" sz="1200" b="0" strike="noStrike" spc="-1">
                <a:solidFill>
                  <a:srgbClr val="000000"/>
                </a:solidFill>
                <a:latin typeface="Times New Roman"/>
              </a:rPr>
              <a:t>2</a:t>
            </a:fld>
            <a:endParaRPr lang="en-ZA"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noRot="1" noChangeAspect="1"/>
          </p:cNvSpPr>
          <p:nvPr>
            <p:ph type="sldImg"/>
          </p:nvPr>
        </p:nvSpPr>
        <p:spPr>
          <a:xfrm>
            <a:off x="685800" y="1143000"/>
            <a:ext cx="5486040" cy="3085920"/>
          </a:xfrm>
          <a:prstGeom prst="rect">
            <a:avLst/>
          </a:prstGeom>
          <a:ln w="0">
            <a:noFill/>
          </a:ln>
        </p:spPr>
      </p:sp>
      <p:sp>
        <p:nvSpPr>
          <p:cNvPr id="25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56" name="PlaceHolder 3"/>
          <p:cNvSpPr>
            <a:spLocks noGrp="1"/>
          </p:cNvSpPr>
          <p:nvPr>
            <p:ph type="sldNum" idx="19"/>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C590D40-B579-4CB8-8BED-B1C2A904DAAF}" type="slidenum">
              <a:rPr lang="en-US" sz="1200" b="0" strike="noStrike" spc="-1">
                <a:solidFill>
                  <a:srgbClr val="000000"/>
                </a:solidFill>
                <a:latin typeface="Times New Roman"/>
              </a:rPr>
              <a:t>11</a:t>
            </a:fld>
            <a:endParaRPr lang="en-ZA"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noRot="1" noChangeAspect="1"/>
          </p:cNvSpPr>
          <p:nvPr>
            <p:ph type="sldImg"/>
          </p:nvPr>
        </p:nvSpPr>
        <p:spPr>
          <a:xfrm>
            <a:off x="685800" y="1143000"/>
            <a:ext cx="5486400" cy="3086100"/>
          </a:xfrm>
          <a:prstGeom prst="rect">
            <a:avLst/>
          </a:prstGeom>
          <a:ln w="0">
            <a:noFill/>
          </a:ln>
        </p:spPr>
      </p:sp>
      <p:sp>
        <p:nvSpPr>
          <p:cNvPr id="25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GeoServer is an open-source server for sharing geospatial data. It is designed for interoperability and excels at publishing any major spatial data source using open standards. With suitable preparation of data, it excels at handling very large datasets, both raster and vector. It produces high-quality rendering of maps and can handle hundreds to thousands of map layers easily.</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GeoServer is available for download from downloads. Once GeoServer is installed, it can run as: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 service on Windows.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Using a servlet engine, e.g. Tomcat or Jetty. Tomcat is mostly preferred over Jetty.</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endParaRPr lang="en-ZA" sz="2000" b="0" strike="noStrike" spc="-1" dirty="0">
              <a:solidFill>
                <a:srgbClr val="000000"/>
              </a:solidFill>
              <a:latin typeface="Arial"/>
            </a:endParaRPr>
          </a:p>
        </p:txBody>
      </p:sp>
      <p:sp>
        <p:nvSpPr>
          <p:cNvPr id="259" name="PlaceHolder 3"/>
          <p:cNvSpPr>
            <a:spLocks noGrp="1"/>
          </p:cNvSpPr>
          <p:nvPr>
            <p:ph type="sldNum" idx="2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2E1CA6A-8046-4902-9B41-622D5DD33A04}" type="slidenum">
              <a:rPr lang="en-US" sz="1200" b="0" strike="noStrike" spc="-1">
                <a:solidFill>
                  <a:srgbClr val="000000"/>
                </a:solidFill>
                <a:latin typeface="Times New Roman"/>
              </a:rPr>
              <a:t>12</a:t>
            </a:fld>
            <a:endParaRPr lang="en-ZA" sz="12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noRot="1" noChangeAspect="1"/>
          </p:cNvSpPr>
          <p:nvPr>
            <p:ph type="sldImg"/>
          </p:nvPr>
        </p:nvSpPr>
        <p:spPr>
          <a:xfrm>
            <a:off x="685800" y="1143000"/>
            <a:ext cx="5486400" cy="3086100"/>
          </a:xfrm>
          <a:prstGeom prst="rect">
            <a:avLst/>
          </a:prstGeom>
          <a:ln w="0">
            <a:noFill/>
          </a:ln>
        </p:spPr>
      </p:sp>
      <p:sp>
        <p:nvSpPr>
          <p:cNvPr id="26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To learn more about hosting data from your PostgreSQL database on GeoServer read: Hosting Data from Your PostgreSQL Database on GeoServer (link provided in source).</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262" name="PlaceHolder 3"/>
          <p:cNvSpPr>
            <a:spLocks noGrp="1"/>
          </p:cNvSpPr>
          <p:nvPr>
            <p:ph type="sldNum" idx="2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D443D2EF-7F62-4D28-95E2-844EE645F115}" type="slidenum">
              <a:rPr lang="en-US" sz="1200" b="0" strike="noStrike" spc="-1">
                <a:solidFill>
                  <a:srgbClr val="000000"/>
                </a:solidFill>
                <a:latin typeface="Times New Roman"/>
              </a:rPr>
              <a:t>13</a:t>
            </a:fld>
            <a:endParaRPr lang="en-ZA" sz="12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noRot="1" noChangeAspect="1"/>
          </p:cNvSpPr>
          <p:nvPr>
            <p:ph type="sldImg"/>
          </p:nvPr>
        </p:nvSpPr>
        <p:spPr>
          <a:xfrm>
            <a:off x="685800" y="1143000"/>
            <a:ext cx="5486400" cy="3086100"/>
          </a:xfrm>
          <a:prstGeom prst="rect">
            <a:avLst/>
          </a:prstGeom>
          <a:ln w="0">
            <a:noFill/>
          </a:ln>
        </p:spPr>
      </p:sp>
      <p:sp>
        <p:nvSpPr>
          <p:cNvPr id="26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US"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Each component plays a specific role in the SDI ecosystem, ensuring efficient storage and management of spatial data (PostgreSQL with PostGIS), data </a:t>
            </a:r>
            <a:r>
              <a:rPr lang="en-US"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visualisation</a:t>
            </a:r>
            <a:r>
              <a:rPr lang="en-US"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and analysis (GIS software), data sharing and dissemination (GeoServer) and user access and collaboration (</a:t>
            </a:r>
            <a:r>
              <a:rPr lang="en-US"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r>
              <a:rPr lang="en-US"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components work together to create a comprehensive and interoperable SDI platform.</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5"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01DE88F6-C939-4C30-B5D6-57141F7570FB}" type="slidenum">
              <a:rPr lang="en-US" sz="1200" b="0" strike="noStrike" spc="-1">
                <a:solidFill>
                  <a:srgbClr val="000000"/>
                </a:solidFill>
                <a:latin typeface="Times New Roman"/>
              </a:rPr>
              <a:t>14</a:t>
            </a:fld>
            <a:endParaRPr lang="en-ZA" sz="12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PlaceHolder 1"/>
          <p:cNvSpPr>
            <a:spLocks noGrp="1" noRot="1" noChangeAspect="1"/>
          </p:cNvSpPr>
          <p:nvPr>
            <p:ph type="sldImg"/>
          </p:nvPr>
        </p:nvSpPr>
        <p:spPr>
          <a:xfrm>
            <a:off x="685800" y="1143000"/>
            <a:ext cx="5486400" cy="3086100"/>
          </a:xfrm>
          <a:prstGeom prst="rect">
            <a:avLst/>
          </a:prstGeom>
          <a:ln w="0">
            <a:noFill/>
          </a:ln>
        </p:spPr>
      </p:sp>
      <p:sp>
        <p:nvSpPr>
          <p:cNvPr id="26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documentation provides instructions that users can follow. The documentation has different levels of installation based on users' expertise.</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2000" b="1"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r>
              <a:rPr lang="en-GB" sz="20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Basic Installation </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https://docs.geonode.org/en/master/install/basic/index.html </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2000" b="1"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r>
              <a:rPr lang="en-GB" sz="20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Advanced Installation </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https://docs.geonode.org/en/master/install/advanced/index.html </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20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How to Install </a:t>
            </a:r>
            <a:r>
              <a:rPr lang="en-GB" sz="2000" b="1"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r>
              <a:rPr lang="en-GB" sz="20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-Core for development </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https://docs.geonode.org/en/master/devel/installation/index.html </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8" name="PlaceHolder 3"/>
          <p:cNvSpPr>
            <a:spLocks noGrp="1"/>
          </p:cNvSpPr>
          <p:nvPr>
            <p:ph type="sldNum" idx="2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AEB742F-C498-41D2-83CD-D4AA56967428}" type="slidenum">
              <a:rPr lang="en-US" sz="1200" b="0" strike="noStrike" spc="-1">
                <a:solidFill>
                  <a:srgbClr val="000000"/>
                </a:solidFill>
                <a:latin typeface="Times New Roman"/>
              </a:rPr>
              <a:t>15</a:t>
            </a:fld>
            <a:endParaRPr lang="en-ZA" sz="12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noRot="1" noChangeAspect="1"/>
          </p:cNvSpPr>
          <p:nvPr>
            <p:ph type="sldImg"/>
          </p:nvPr>
        </p:nvSpPr>
        <p:spPr>
          <a:xfrm>
            <a:off x="685800" y="1143000"/>
            <a:ext cx="5486040" cy="3085920"/>
          </a:xfrm>
          <a:prstGeom prst="rect">
            <a:avLst/>
          </a:prstGeom>
          <a:ln w="0">
            <a:noFill/>
          </a:ln>
        </p:spPr>
      </p:sp>
      <p:sp>
        <p:nvSpPr>
          <p:cNvPr id="27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71" name="PlaceHolder 3"/>
          <p:cNvSpPr>
            <a:spLocks noGrp="1"/>
          </p:cNvSpPr>
          <p:nvPr>
            <p:ph type="sldNum" idx="2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7A78119-B66D-4FAB-B1E3-5FE59FCA1EDD}" type="slidenum">
              <a:rPr lang="en-US" sz="1200" b="0" strike="noStrike" spc="-1">
                <a:solidFill>
                  <a:srgbClr val="000000"/>
                </a:solidFill>
                <a:latin typeface="Times New Roman"/>
              </a:rPr>
              <a:t>16</a:t>
            </a:fld>
            <a:endParaRPr lang="en-ZA" sz="12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noRot="1" noChangeAspect="1"/>
          </p:cNvSpPr>
          <p:nvPr>
            <p:ph type="sldImg"/>
          </p:nvPr>
        </p:nvSpPr>
        <p:spPr>
          <a:xfrm>
            <a:off x="685800" y="1143000"/>
            <a:ext cx="5486040" cy="3085920"/>
          </a:xfrm>
          <a:prstGeom prst="rect">
            <a:avLst/>
          </a:prstGeom>
          <a:ln w="0">
            <a:noFill/>
          </a:ln>
        </p:spPr>
      </p:sp>
      <p:sp>
        <p:nvSpPr>
          <p:cNvPr id="27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74" name="PlaceHolder 3"/>
          <p:cNvSpPr>
            <a:spLocks noGrp="1"/>
          </p:cNvSpPr>
          <p:nvPr>
            <p:ph type="sldNum" idx="2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5398D49-19C2-49CE-85EA-3913F576BC05}" type="slidenum">
              <a:rPr lang="en-US" sz="1200" b="0" strike="noStrike" spc="-1">
                <a:solidFill>
                  <a:srgbClr val="000000"/>
                </a:solidFill>
                <a:latin typeface="Times New Roman"/>
              </a:rPr>
              <a:t>17</a:t>
            </a:fld>
            <a:endParaRPr lang="en-ZA" sz="12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685800" y="1143000"/>
            <a:ext cx="5486400" cy="3086100"/>
          </a:xfrm>
          <a:prstGeom prst="rect">
            <a:avLst/>
          </a:prstGeom>
          <a:ln w="0">
            <a:noFill/>
          </a:ln>
        </p:spPr>
      </p:sp>
      <p:sp>
        <p:nvSpPr>
          <p:cNvPr id="27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171360" indent="-171360">
              <a:lnSpc>
                <a:spcPct val="100000"/>
              </a:lnSpc>
              <a:buClr>
                <a:srgbClr val="000000"/>
              </a:buClr>
              <a:buFont typeface="Arial"/>
              <a:buChar char="•"/>
            </a:pPr>
            <a:r>
              <a:rPr lang="en-US"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GIS software, such as QGIS, provides tools for data </a:t>
            </a:r>
            <a:r>
              <a:rPr lang="en-US" sz="18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visualisation</a:t>
            </a:r>
            <a:r>
              <a:rPr lang="en-US"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analysis, and editing.</a:t>
            </a:r>
            <a:endParaRPr lang="en-ZA"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US"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Users can load and manipulate spatial data, perform geoprocessing tasks and create maps and </a:t>
            </a:r>
            <a:r>
              <a:rPr lang="en-US" sz="18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visualisations</a:t>
            </a:r>
            <a:r>
              <a:rPr lang="en-US"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en-ZA"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US"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QGIS is a popular open-source desktop GIS software with a user-friendly interface and extensive functionality.</a:t>
            </a:r>
            <a:endParaRPr lang="en-ZA"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7" name="PlaceHolder 3"/>
          <p:cNvSpPr>
            <a:spLocks noGrp="1"/>
          </p:cNvSpPr>
          <p:nvPr>
            <p:ph type="sldNum" idx="2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ABBDD7FC-10C4-4490-92C7-69536103482D}" type="slidenum">
              <a:rPr lang="en-US" sz="1200" b="0" strike="noStrike" spc="-1">
                <a:solidFill>
                  <a:srgbClr val="000000"/>
                </a:solidFill>
                <a:latin typeface="Times New Roman"/>
              </a:rPr>
              <a:t>18</a:t>
            </a:fld>
            <a:endParaRPr lang="en-ZA" sz="12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noRot="1" noChangeAspect="1"/>
          </p:cNvSpPr>
          <p:nvPr>
            <p:ph type="sldImg"/>
          </p:nvPr>
        </p:nvSpPr>
        <p:spPr>
          <a:xfrm>
            <a:off x="685800" y="1143000"/>
            <a:ext cx="5486040" cy="3085920"/>
          </a:xfrm>
          <a:prstGeom prst="rect">
            <a:avLst/>
          </a:prstGeom>
          <a:ln w="0">
            <a:noFill/>
          </a:ln>
        </p:spPr>
      </p:sp>
      <p:sp>
        <p:nvSpPr>
          <p:cNvPr id="27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GB" sz="2000" b="0" strike="noStrike" spc="-1">
                <a:solidFill>
                  <a:srgbClr val="000000"/>
                </a:solidFill>
                <a:latin typeface="Open Sans"/>
                <a:ea typeface="Open Sans"/>
              </a:rPr>
              <a:t>The QGIS GeoNode plugin adds a new GeoNode Plugin section to the QGIS Data Source Manager dialogue. This section can be used to add new GeoNode connections, search for existing datasets and load them as QGIS layers. </a:t>
            </a:r>
            <a:endParaRPr lang="en-ZA" sz="2000" b="0" strike="noStrike" spc="-1">
              <a:solidFill>
                <a:srgbClr val="000000"/>
              </a:solidFill>
              <a:latin typeface="Arial"/>
            </a:endParaRPr>
          </a:p>
        </p:txBody>
      </p:sp>
      <p:sp>
        <p:nvSpPr>
          <p:cNvPr id="280" name="PlaceHolder 3"/>
          <p:cNvSpPr>
            <a:spLocks noGrp="1"/>
          </p:cNvSpPr>
          <p:nvPr>
            <p:ph type="sldNum" idx="2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C2DF6A5-34B2-47E4-B23F-8C98834E1C8B}" type="slidenum">
              <a:rPr lang="en-US" sz="1200" b="0" strike="noStrike" spc="-1">
                <a:solidFill>
                  <a:srgbClr val="000000"/>
                </a:solidFill>
                <a:latin typeface="Times New Roman"/>
              </a:rPr>
              <a:t>19</a:t>
            </a:fld>
            <a:endParaRPr lang="en-ZA" sz="12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noRot="1" noChangeAspect="1"/>
          </p:cNvSpPr>
          <p:nvPr>
            <p:ph type="sldImg"/>
          </p:nvPr>
        </p:nvSpPr>
        <p:spPr>
          <a:xfrm>
            <a:off x="685800" y="1143000"/>
            <a:ext cx="5486040" cy="3085920"/>
          </a:xfrm>
          <a:prstGeom prst="rect">
            <a:avLst/>
          </a:prstGeom>
          <a:ln w="0">
            <a:noFill/>
          </a:ln>
        </p:spPr>
      </p:sp>
      <p:sp>
        <p:nvSpPr>
          <p:cNvPr id="28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83" name="PlaceHolder 3"/>
          <p:cNvSpPr>
            <a:spLocks noGrp="1"/>
          </p:cNvSpPr>
          <p:nvPr>
            <p:ph type="sldNum" idx="2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CB22A664-17A6-43B4-8111-A288B44EA91D}" type="slidenum">
              <a:rPr lang="en-US" sz="1200" b="0" strike="noStrike" spc="-1">
                <a:solidFill>
                  <a:srgbClr val="000000"/>
                </a:solidFill>
                <a:latin typeface="Times New Roman"/>
              </a:rPr>
              <a:t>20</a:t>
            </a:fld>
            <a:endParaRPr lang="en-ZA"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noRot="1" noChangeAspect="1"/>
          </p:cNvSpPr>
          <p:nvPr>
            <p:ph type="sldImg"/>
          </p:nvPr>
        </p:nvSpPr>
        <p:spPr>
          <a:xfrm>
            <a:off x="685800" y="1143000"/>
            <a:ext cx="5486400" cy="3086100"/>
          </a:xfrm>
          <a:prstGeom prst="rect">
            <a:avLst/>
          </a:prstGeom>
          <a:ln w="0">
            <a:noFill/>
          </a:ln>
        </p:spPr>
      </p:sp>
      <p:sp>
        <p:nvSpPr>
          <p:cNvPr id="23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200000"/>
              </a:lnSpc>
              <a:buNone/>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An SDI platform e.g. </a:t>
            </a: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consists of the following software components: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200000"/>
              </a:lnSpc>
              <a:buClr>
                <a:srgbClr val="000000"/>
              </a:buClr>
              <a:buFont typeface="Arial"/>
              <a:buChar char="•"/>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Database (PostgreSQL with PostGIS and file storage)</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200000"/>
              </a:lnSpc>
              <a:buClr>
                <a:srgbClr val="000000"/>
              </a:buClr>
              <a:buFont typeface="Arial"/>
              <a:buChar char="•"/>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Geodata Server – (GeoServer)</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200000"/>
              </a:lnSpc>
              <a:buClr>
                <a:srgbClr val="000000"/>
              </a:buClr>
              <a:buFont typeface="Arial"/>
              <a:buChar char="•"/>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Metadata publishing service (</a:t>
            </a: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pycsw</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200000"/>
              </a:lnSpc>
              <a:buClr>
                <a:srgbClr val="000000"/>
              </a:buClr>
              <a:buFont typeface="Arial"/>
              <a:buChar char="•"/>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Web application framework that binds the different components together (Django)</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200000"/>
              </a:lnSpc>
              <a:buClr>
                <a:srgbClr val="000000"/>
              </a:buClr>
              <a:buFont typeface="Arial"/>
              <a:buChar char="•"/>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Examples of other SDI platforms: </a:t>
            </a: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GeoNetwork</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CKAN, </a:t>
            </a: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geOrchestra</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endParaRPr lang="en-ZA" sz="1200" b="0" strike="noStrike" spc="-1" dirty="0">
              <a:solidFill>
                <a:srgbClr val="000000"/>
              </a:solidFill>
              <a:latin typeface="Arial"/>
            </a:endParaRPr>
          </a:p>
        </p:txBody>
      </p:sp>
      <p:sp>
        <p:nvSpPr>
          <p:cNvPr id="232"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9EA4EF6F-39D3-45EC-9992-1231BE4C7589}" type="slidenum">
              <a:rPr lang="en-US" sz="1200" b="0" strike="noStrike" spc="-1">
                <a:solidFill>
                  <a:srgbClr val="000000"/>
                </a:solidFill>
                <a:latin typeface="Times New Roman"/>
              </a:rPr>
              <a:t>3</a:t>
            </a:fld>
            <a:endParaRPr lang="en-ZA" sz="12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040" cy="3085920"/>
          </a:xfrm>
          <a:prstGeom prst="rect">
            <a:avLst/>
          </a:prstGeom>
          <a:ln w="0">
            <a:noFill/>
          </a:ln>
        </p:spPr>
      </p:sp>
      <p:sp>
        <p:nvSpPr>
          <p:cNvPr id="28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86" name="PlaceHolder 3"/>
          <p:cNvSpPr>
            <a:spLocks noGrp="1"/>
          </p:cNvSpPr>
          <p:nvPr>
            <p:ph type="sldNum" idx="29"/>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848C416-DEC4-4B95-B0FA-224B617385CB}" type="slidenum">
              <a:rPr lang="en-US" sz="1200" b="0" strike="noStrike" spc="-1">
                <a:solidFill>
                  <a:srgbClr val="000000"/>
                </a:solidFill>
                <a:latin typeface="Times New Roman"/>
              </a:rPr>
              <a:t>21</a:t>
            </a:fld>
            <a:endParaRPr lang="en-ZA" sz="12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040" cy="3085920"/>
          </a:xfrm>
          <a:prstGeom prst="rect">
            <a:avLst/>
          </a:prstGeom>
          <a:ln w="0">
            <a:noFill/>
          </a:ln>
        </p:spPr>
      </p:sp>
      <p:sp>
        <p:nvSpPr>
          <p:cNvPr id="28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89" name="PlaceHolder 3"/>
          <p:cNvSpPr>
            <a:spLocks noGrp="1"/>
          </p:cNvSpPr>
          <p:nvPr>
            <p:ph type="sldNum" idx="3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03763D7F-08E1-42A9-A827-26CEF148556F}" type="slidenum">
              <a:rPr lang="en-US" sz="1200" b="0" strike="noStrike" spc="-1">
                <a:solidFill>
                  <a:srgbClr val="000000"/>
                </a:solidFill>
                <a:latin typeface="Times New Roman"/>
              </a:rPr>
              <a:t>22</a:t>
            </a:fld>
            <a:endParaRPr lang="en-ZA" sz="12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noRot="1" noChangeAspect="1"/>
          </p:cNvSpPr>
          <p:nvPr>
            <p:ph type="sldImg"/>
          </p:nvPr>
        </p:nvSpPr>
        <p:spPr>
          <a:xfrm>
            <a:off x="685800" y="1143000"/>
            <a:ext cx="5486040" cy="3085920"/>
          </a:xfrm>
          <a:prstGeom prst="rect">
            <a:avLst/>
          </a:prstGeom>
          <a:ln w="0">
            <a:noFill/>
          </a:ln>
        </p:spPr>
      </p:sp>
      <p:sp>
        <p:nvSpPr>
          <p:cNvPr id="29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92" name="PlaceHolder 3"/>
          <p:cNvSpPr>
            <a:spLocks noGrp="1"/>
          </p:cNvSpPr>
          <p:nvPr>
            <p:ph type="sldNum" idx="3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725DDAF4-3D63-4729-A1E4-740CFB7FA1BE}" type="slidenum">
              <a:rPr lang="en-US" sz="1200" b="0" strike="noStrike" spc="-1">
                <a:solidFill>
                  <a:srgbClr val="000000"/>
                </a:solidFill>
                <a:latin typeface="Times New Roman"/>
              </a:rPr>
              <a:t>23</a:t>
            </a:fld>
            <a:endParaRPr lang="en-ZA" sz="12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noRot="1" noChangeAspect="1"/>
          </p:cNvSpPr>
          <p:nvPr>
            <p:ph type="sldImg"/>
          </p:nvPr>
        </p:nvSpPr>
        <p:spPr>
          <a:xfrm>
            <a:off x="685800" y="1143000"/>
            <a:ext cx="5486040" cy="3085920"/>
          </a:xfrm>
          <a:prstGeom prst="rect">
            <a:avLst/>
          </a:prstGeom>
          <a:ln w="0">
            <a:noFill/>
          </a:ln>
        </p:spPr>
      </p:sp>
      <p:sp>
        <p:nvSpPr>
          <p:cNvPr id="29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95" name="PlaceHolder 3"/>
          <p:cNvSpPr>
            <a:spLocks noGrp="1"/>
          </p:cNvSpPr>
          <p:nvPr>
            <p:ph type="sldNum" idx="3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26BABCF-2C3B-4A9E-92E6-BD190477C9EE}" type="slidenum">
              <a:rPr lang="en-US" sz="1200" b="0" strike="noStrike" spc="-1">
                <a:solidFill>
                  <a:srgbClr val="000000"/>
                </a:solidFill>
                <a:latin typeface="Times New Roman"/>
              </a:rPr>
              <a:t>24</a:t>
            </a:fld>
            <a:endParaRPr lang="en-ZA" sz="12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noRot="1" noChangeAspect="1"/>
          </p:cNvSpPr>
          <p:nvPr>
            <p:ph type="sldImg"/>
          </p:nvPr>
        </p:nvSpPr>
        <p:spPr>
          <a:xfrm>
            <a:off x="685800" y="1143000"/>
            <a:ext cx="5486400" cy="3086100"/>
          </a:xfrm>
          <a:prstGeom prst="rect">
            <a:avLst/>
          </a:prstGeom>
          <a:ln w="0">
            <a:noFill/>
          </a:ln>
        </p:spPr>
      </p:sp>
      <p:sp>
        <p:nvSpPr>
          <p:cNvPr id="29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98" name="PlaceHolder 3"/>
          <p:cNvSpPr>
            <a:spLocks noGrp="1"/>
          </p:cNvSpPr>
          <p:nvPr>
            <p:ph type="sldNum" idx="3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21635ADB-5AAA-4A6B-AE09-EBF76F18CE6D}" type="slidenum">
              <a:rPr lang="en-US" sz="1200" b="0" strike="noStrike" spc="-1">
                <a:solidFill>
                  <a:srgbClr val="000000"/>
                </a:solidFill>
                <a:latin typeface="Times New Roman"/>
              </a:rPr>
              <a:t>25</a:t>
            </a:fld>
            <a:endParaRPr lang="en-ZA"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noRot="1" noChangeAspect="1"/>
          </p:cNvSpPr>
          <p:nvPr>
            <p:ph type="sldImg"/>
          </p:nvPr>
        </p:nvSpPr>
        <p:spPr>
          <a:xfrm>
            <a:off x="685800" y="1143000"/>
            <a:ext cx="5486040" cy="3085920"/>
          </a:xfrm>
          <a:prstGeom prst="rect">
            <a:avLst/>
          </a:prstGeom>
          <a:ln w="0">
            <a:noFill/>
          </a:ln>
        </p:spPr>
      </p:sp>
      <p:sp>
        <p:nvSpPr>
          <p:cNvPr id="23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35"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B2F4A1D1-002F-44AE-8A29-E0E04AC710B6}" type="slidenum">
              <a:rPr lang="en-US" sz="1200" b="0" strike="noStrike" spc="-1">
                <a:solidFill>
                  <a:srgbClr val="000000"/>
                </a:solidFill>
                <a:latin typeface="Times New Roman"/>
              </a:rPr>
              <a:t>4</a:t>
            </a:fld>
            <a:endParaRPr lang="en-ZA"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noRot="1" noChangeAspect="1"/>
          </p:cNvSpPr>
          <p:nvPr>
            <p:ph type="sldImg"/>
          </p:nvPr>
        </p:nvSpPr>
        <p:spPr>
          <a:xfrm>
            <a:off x="685800" y="1143000"/>
            <a:ext cx="5486400" cy="3086100"/>
          </a:xfrm>
          <a:prstGeom prst="rect">
            <a:avLst/>
          </a:prstGeom>
          <a:ln w="0">
            <a:noFill/>
          </a:ln>
        </p:spPr>
      </p:sp>
      <p:sp>
        <p:nvSpPr>
          <p:cNvPr id="23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Database design is the process of organizing data according to a database model. Identifying what data needs to be stored and how data elements interact with each other. A database management system manages the data for this purpose.</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Database Design Principles: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28560" lvl="1"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Determine what database design tool to use, e.g. </a:t>
            </a:r>
            <a:r>
              <a:rPr lang="en-GB"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Lucidchart</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GB"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DataGrip</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GB"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DBeaver</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Draw.io etc.</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28560" lvl="1"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Plan how you want to structure the data, determining key relations between the data sets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28560" lvl="1"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Determine what kind of data you need to store in the database, e.g. vector data, raster data, tabular, point cloud data, etc.</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28560" lvl="1"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Determine how users will ingest data into the database. An SDI can facilitate this, but in some cases considerations need to be catered for.</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8"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04D4B6A8-34FE-4DDB-8FB3-15300483A2DB}" type="slidenum">
              <a:rPr lang="en-US" sz="1200" b="0" strike="noStrike" spc="-1">
                <a:solidFill>
                  <a:srgbClr val="000000"/>
                </a:solidFill>
                <a:latin typeface="Times New Roman"/>
              </a:rPr>
              <a:t>5</a:t>
            </a:fld>
            <a:endParaRPr lang="en-ZA"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laceHolder 1"/>
          <p:cNvSpPr>
            <a:spLocks noGrp="1" noRot="1" noChangeAspect="1"/>
          </p:cNvSpPr>
          <p:nvPr>
            <p:ph type="sldImg"/>
          </p:nvPr>
        </p:nvSpPr>
        <p:spPr>
          <a:xfrm>
            <a:off x="685800" y="1143000"/>
            <a:ext cx="5486400" cy="3086100"/>
          </a:xfrm>
          <a:prstGeom prst="rect">
            <a:avLst/>
          </a:prstGeom>
          <a:ln w="0">
            <a:noFill/>
          </a:ln>
        </p:spPr>
      </p:sp>
      <p:sp>
        <p:nvSpPr>
          <p:cNvPr id="24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a:solidFill>
                  <a:srgbClr val="000000"/>
                </a:solidFill>
                <a:latin typeface="Arial"/>
              </a:rPr>
              <a:t>The software also supports data storage, back-up and reporting, multi-access control and security.</a:t>
            </a:r>
            <a:endParaRPr lang="en-ZA" sz="2000" b="0" strike="noStrike" spc="-1">
              <a:solidFill>
                <a:srgbClr val="000000"/>
              </a:solidFill>
              <a:latin typeface="Arial"/>
            </a:endParaRPr>
          </a:p>
        </p:txBody>
      </p:sp>
      <p:sp>
        <p:nvSpPr>
          <p:cNvPr id="241"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C48204EA-0C88-489D-B697-A27F4F0EACEC}" type="slidenum">
              <a:rPr lang="en-US" sz="1200" b="0" strike="noStrike" spc="-1">
                <a:solidFill>
                  <a:srgbClr val="000000"/>
                </a:solidFill>
                <a:latin typeface="Times New Roman"/>
              </a:rPr>
              <a:t>6</a:t>
            </a:fld>
            <a:endParaRPr lang="en-ZA"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a:spLocks noGrp="1" noRot="1" noChangeAspect="1"/>
          </p:cNvSpPr>
          <p:nvPr>
            <p:ph type="sldImg"/>
          </p:nvPr>
        </p:nvSpPr>
        <p:spPr>
          <a:xfrm>
            <a:off x="685800" y="1143000"/>
            <a:ext cx="5486400" cy="3086100"/>
          </a:xfrm>
          <a:prstGeom prst="rect">
            <a:avLst/>
          </a:prstGeom>
          <a:ln w="0">
            <a:noFill/>
          </a:ln>
        </p:spPr>
      </p:sp>
      <p:sp>
        <p:nvSpPr>
          <p:cNvPr id="24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1" strike="noStrike" spc="-1">
                <a:solidFill>
                  <a:srgbClr val="000000"/>
                </a:solidFill>
                <a:latin typeface="Arial"/>
              </a:rPr>
              <a:t>Note</a:t>
            </a:r>
            <a:r>
              <a:rPr lang="en-GB" sz="2000" b="0" strike="noStrike" spc="-1">
                <a:solidFill>
                  <a:srgbClr val="000000"/>
                </a:solidFill>
                <a:latin typeface="Arial"/>
              </a:rPr>
              <a:t>: In lecture 1 hands-on exercise, you installed PostgreSQL</a:t>
            </a:r>
            <a:endParaRPr lang="en-ZA" sz="2000" b="0" strike="noStrike" spc="-1">
              <a:solidFill>
                <a:srgbClr val="000000"/>
              </a:solidFill>
              <a:latin typeface="Arial"/>
            </a:endParaRPr>
          </a:p>
          <a:p>
            <a:pPr marL="216000" indent="0">
              <a:lnSpc>
                <a:spcPct val="100000"/>
              </a:lnSpc>
              <a:buNone/>
            </a:pPr>
            <a:endParaRPr lang="en-ZA" sz="2000" b="0" strike="noStrike" spc="-1">
              <a:solidFill>
                <a:srgbClr val="000000"/>
              </a:solidFill>
              <a:latin typeface="Arial"/>
            </a:endParaRPr>
          </a:p>
        </p:txBody>
      </p:sp>
      <p:sp>
        <p:nvSpPr>
          <p:cNvPr id="244"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0F033C45-FF7D-425B-8CEA-DD6BFDD9A676}" type="slidenum">
              <a:rPr lang="en-US" sz="1200" b="0" strike="noStrike" spc="-1">
                <a:solidFill>
                  <a:srgbClr val="000000"/>
                </a:solidFill>
                <a:latin typeface="Times New Roman"/>
              </a:rPr>
              <a:t>7</a:t>
            </a:fld>
            <a:endParaRPr lang="en-ZA"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noRot="1" noChangeAspect="1"/>
          </p:cNvSpPr>
          <p:nvPr>
            <p:ph type="sldImg"/>
          </p:nvPr>
        </p:nvSpPr>
        <p:spPr>
          <a:xfrm>
            <a:off x="685800" y="1143000"/>
            <a:ext cx="5486400" cy="3086100"/>
          </a:xfrm>
          <a:prstGeom prst="rect">
            <a:avLst/>
          </a:prstGeom>
          <a:ln w="0">
            <a:noFill/>
          </a:ln>
        </p:spPr>
      </p:sp>
      <p:sp>
        <p:nvSpPr>
          <p:cNvPr id="24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1" strike="noStrike" spc="-1">
                <a:solidFill>
                  <a:srgbClr val="000000"/>
                </a:solidFill>
                <a:latin typeface="Arial"/>
              </a:rPr>
              <a:t>Note</a:t>
            </a:r>
            <a:r>
              <a:rPr lang="en-GB" sz="2000" b="0" strike="noStrike" spc="-1">
                <a:solidFill>
                  <a:srgbClr val="000000"/>
                </a:solidFill>
                <a:latin typeface="Arial"/>
              </a:rPr>
              <a:t>: In lecture 1 hands-on exercise, you installed PostgreSQL</a:t>
            </a:r>
            <a:endParaRPr lang="en-ZA" sz="2000" b="0" strike="noStrike" spc="-1">
              <a:solidFill>
                <a:srgbClr val="000000"/>
              </a:solidFill>
              <a:latin typeface="Arial"/>
            </a:endParaRPr>
          </a:p>
          <a:p>
            <a:pPr marL="216000" indent="0">
              <a:lnSpc>
                <a:spcPct val="100000"/>
              </a:lnSpc>
              <a:buNone/>
            </a:pPr>
            <a:endParaRPr lang="en-ZA" sz="2000" b="0" strike="noStrike" spc="-1">
              <a:solidFill>
                <a:srgbClr val="000000"/>
              </a:solidFill>
              <a:latin typeface="Arial"/>
            </a:endParaRPr>
          </a:p>
        </p:txBody>
      </p:sp>
      <p:sp>
        <p:nvSpPr>
          <p:cNvPr id="247"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8E78F96-AEC6-449C-8A1E-A20FF9B0E96B}" type="slidenum">
              <a:rPr lang="en-US" sz="1200" b="0" strike="noStrike" spc="-1">
                <a:solidFill>
                  <a:srgbClr val="000000"/>
                </a:solidFill>
                <a:latin typeface="Times New Roman"/>
              </a:rPr>
              <a:t>8</a:t>
            </a:fld>
            <a:endParaRPr lang="en-ZA"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PlaceHolder 1"/>
          <p:cNvSpPr>
            <a:spLocks noGrp="1" noRot="1" noChangeAspect="1"/>
          </p:cNvSpPr>
          <p:nvPr>
            <p:ph type="sldImg"/>
          </p:nvPr>
        </p:nvSpPr>
        <p:spPr>
          <a:xfrm>
            <a:off x="685800" y="1143000"/>
            <a:ext cx="5486040" cy="3085920"/>
          </a:xfrm>
          <a:prstGeom prst="rect">
            <a:avLst/>
          </a:prstGeom>
          <a:ln w="0">
            <a:noFill/>
          </a:ln>
        </p:spPr>
      </p:sp>
      <p:sp>
        <p:nvSpPr>
          <p:cNvPr id="24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50"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F5903367-1885-4511-8003-3F7936EA480C}" type="slidenum">
              <a:rPr lang="en-US" sz="1200" b="0" strike="noStrike" spc="-1">
                <a:solidFill>
                  <a:srgbClr val="000000"/>
                </a:solidFill>
                <a:latin typeface="Times New Roman"/>
              </a:rPr>
              <a:t>9</a:t>
            </a:fld>
            <a:endParaRPr lang="en-ZA"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noRot="1" noChangeAspect="1"/>
          </p:cNvSpPr>
          <p:nvPr>
            <p:ph type="sldImg"/>
          </p:nvPr>
        </p:nvSpPr>
        <p:spPr>
          <a:xfrm>
            <a:off x="685800" y="1143000"/>
            <a:ext cx="5486400" cy="3086100"/>
          </a:xfrm>
          <a:prstGeom prst="rect">
            <a:avLst/>
          </a:prstGeom>
          <a:ln w="0">
            <a:noFill/>
          </a:ln>
        </p:spPr>
      </p:sp>
      <p:sp>
        <p:nvSpPr>
          <p:cNvPr id="25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Implementing these protocols enables standardised access and manipulation of spatial data across different systems and platforms, promoting seamless integration and data interoperability. </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System architecture refers to the overall design and structure of the SDI ecosystem. It includes hardware and software components, network configuration and scalability considerations.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architecture should be designed to handle data volume, user traffic and ensure high availability of the SDI services.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3"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120FA82-C5BB-4F10-841D-0B670E12E048}" type="slidenum">
              <a:rPr lang="en-US" sz="1200" b="0" strike="noStrike" spc="-1">
                <a:solidFill>
                  <a:srgbClr val="000000"/>
                </a:solidFill>
                <a:latin typeface="Times New Roman"/>
              </a:rPr>
              <a:t>10</a:t>
            </a:fld>
            <a:endParaRPr lang="en-ZA"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85444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7282-C02D-1FFD-FD17-D25FC98185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118205-09B8-E30F-EC53-B4947F4C4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70BB3B-58B3-96DF-D65B-CD3DC2B8A839}"/>
              </a:ext>
            </a:extLst>
          </p:cNvPr>
          <p:cNvSpPr>
            <a:spLocks noGrp="1"/>
          </p:cNvSpPr>
          <p:nvPr>
            <p:ph type="dt" sz="half" idx="10"/>
          </p:nvPr>
        </p:nvSpPr>
        <p:spPr/>
        <p:txBody>
          <a:bodyPr/>
          <a:lstStyle/>
          <a:p>
            <a:fld id="{0ACDA005-43F9-4CAF-8DAF-A580BAC27EF7}" type="datetimeFigureOut">
              <a:rPr lang="en-GB" smtClean="0"/>
              <a:t>02/11/2024</a:t>
            </a:fld>
            <a:endParaRPr lang="en-GB"/>
          </a:p>
        </p:txBody>
      </p:sp>
      <p:sp>
        <p:nvSpPr>
          <p:cNvPr id="5" name="Footer Placeholder 4">
            <a:extLst>
              <a:ext uri="{FF2B5EF4-FFF2-40B4-BE49-F238E27FC236}">
                <a16:creationId xmlns:a16="http://schemas.microsoft.com/office/drawing/2014/main" id="{E94F2495-7677-B092-50EF-631163688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A06BC-B5D1-F2B6-8FAF-B33F74A09EC3}"/>
              </a:ext>
            </a:extLst>
          </p:cNvPr>
          <p:cNvSpPr>
            <a:spLocks noGrp="1"/>
          </p:cNvSpPr>
          <p:nvPr>
            <p:ph type="sldNum" sz="quarter" idx="12"/>
          </p:nvPr>
        </p:nvSpPr>
        <p:spPr/>
        <p:txBody>
          <a:bodyPr/>
          <a:lstStyle/>
          <a:p>
            <a:fld id="{763ED01B-D586-4E37-BC59-0A32DA2AD20D}" type="slidenum">
              <a:rPr lang="en-GB" smtClean="0"/>
              <a:t>‹#›</a:t>
            </a:fld>
            <a:endParaRPr lang="en-GB"/>
          </a:p>
        </p:txBody>
      </p:sp>
    </p:spTree>
    <p:extLst>
      <p:ext uri="{BB962C8B-B14F-4D97-AF65-F5344CB8AC3E}">
        <p14:creationId xmlns:p14="http://schemas.microsoft.com/office/powerpoint/2010/main" val="290503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294B670A-4DC5-4A59-A804-8443FE92A3E0}"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4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4EAEE2FA-FF01-426F-9227-B6640CB41A64}"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F76ADBE4-8272-4848-B9F4-9A73870997CB}"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BFFCD3B4-A8C2-4055-B6F2-E26D5015EBDD}"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BC23970D-A981-474F-B9C1-470B6D64756C}"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5EBA92C7-F5B2-4041-A8CF-468A8124562D}"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F0BC783F-2C2A-4102-B1EA-ED4A8470919B}"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07F1A9D0-C3EE-4E3A-9B0E-1E55674BEB98}"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62D49C51-5DED-4A04-B228-B0F83E5900CD}"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EFB7DDE0-5D2C-4079-843A-73E3C46D81E8}"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835D2857-42D0-4C74-9840-406A85A07C29}"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C3AC6E1A-14E7-4836-9DDE-ED51A080D1AD}"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indent="0" algn="ctr">
              <a:lnSpc>
                <a:spcPct val="90000"/>
              </a:lnSpc>
              <a:buNone/>
            </a:pPr>
            <a:r>
              <a:rPr lang="en-GB"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7"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3" name="Slide Number Placeholder 5"/>
          <p:cNvSpPr/>
          <p:nvPr/>
        </p:nvSpPr>
        <p:spPr>
          <a:xfrm>
            <a:off x="11701800" y="6455880"/>
            <a:ext cx="45288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fld id="{224D5A15-BA7C-4603-A7B2-D350659D61D1}" type="slidenum">
              <a:rPr lang="en-US" sz="1400" b="1" strike="noStrike" spc="-1">
                <a:solidFill>
                  <a:srgbClr val="FFFFFF"/>
                </a:solidFill>
                <a:latin typeface="Open Sans ExtraBold"/>
                <a:ea typeface="Open Sans ExtraBold"/>
              </a:rPr>
              <a:t>‹#›</a:t>
            </a:fld>
            <a:endParaRPr lang="en-ZA" sz="1400" b="0" strike="noStrike" spc="-1">
              <a:solidFill>
                <a:srgbClr val="000000"/>
              </a:solidFill>
              <a:latin typeface="Arial"/>
            </a:endParaRPr>
          </a:p>
        </p:txBody>
      </p:sp>
      <p:sp>
        <p:nvSpPr>
          <p:cNvPr id="4" name="Slide Number Placeholder 5"/>
          <p:cNvSpPr/>
          <p:nvPr/>
        </p:nvSpPr>
        <p:spPr>
          <a:xfrm>
            <a:off x="11798640" y="64929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pPr>
            <a:fld id="{8FF83898-DF79-4B68-A920-CC446F51F141}" type="slidenum">
              <a:rPr lang="en-US" sz="1200" b="0" strike="noStrike" spc="-1">
                <a:solidFill>
                  <a:srgbClr val="8B8B8B"/>
                </a:solidFill>
                <a:latin typeface="Calibri"/>
              </a:rPr>
              <a:t>‹#›</a:t>
            </a:fld>
            <a:endParaRPr lang="en-ZA" sz="1200" b="0" strike="noStrike" spc="-1">
              <a:solidFill>
                <a:srgbClr val="000000"/>
              </a:solidFill>
              <a:latin typeface="Arial"/>
            </a:endParaRPr>
          </a:p>
        </p:txBody>
      </p:sp>
      <p:sp>
        <p:nvSpPr>
          <p:cNvPr id="5"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en-GB"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3"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en-GB" sz="2800" b="0" strike="noStrike" spc="-1">
                <a:solidFill>
                  <a:srgbClr val="000000"/>
                </a:solidFill>
                <a:latin typeface="Calibri"/>
              </a:rPr>
              <a:t>Click to edit Master text styles</a:t>
            </a:r>
            <a:endParaRPr lang="en-US" sz="2800" b="0" strike="noStrike" spc="-1">
              <a:solidFill>
                <a:srgbClr val="000000"/>
              </a:solidFill>
              <a:latin typeface="Calibri"/>
            </a:endParaRPr>
          </a:p>
          <a:p>
            <a:pPr marL="685800" lvl="1" indent="-228600">
              <a:lnSpc>
                <a:spcPct val="90000"/>
              </a:lnSpc>
              <a:spcBef>
                <a:spcPts val="499"/>
              </a:spcBef>
              <a:buClr>
                <a:srgbClr val="000000"/>
              </a:buClr>
              <a:buFont typeface="Arial"/>
              <a:buChar char="•"/>
            </a:pPr>
            <a:r>
              <a:rPr lang="en-GB" sz="2400" b="0" strike="noStrike" spc="-1">
                <a:solidFill>
                  <a:srgbClr val="000000"/>
                </a:solidFill>
                <a:latin typeface="Calibri"/>
              </a:rPr>
              <a:t>Second level</a:t>
            </a:r>
            <a:endParaRPr lang="en-US" sz="2400" b="0" strike="noStrike" spc="-1">
              <a:solidFill>
                <a:srgbClr val="000000"/>
              </a:solidFill>
              <a:latin typeface="Calibri"/>
            </a:endParaRPr>
          </a:p>
          <a:p>
            <a:pPr marL="1143000" lvl="2" indent="-228600">
              <a:lnSpc>
                <a:spcPct val="90000"/>
              </a:lnSpc>
              <a:spcBef>
                <a:spcPts val="499"/>
              </a:spcBef>
              <a:buClr>
                <a:srgbClr val="000000"/>
              </a:buClr>
              <a:buFont typeface="Arial"/>
              <a:buChar char="•"/>
            </a:pPr>
            <a:r>
              <a:rPr lang="en-GB" sz="2000" b="0" strike="noStrike" spc="-1">
                <a:solidFill>
                  <a:srgbClr val="000000"/>
                </a:solidFill>
                <a:latin typeface="Calibri"/>
              </a:rPr>
              <a:t>Third level</a:t>
            </a:r>
            <a:endParaRPr lang="en-US" sz="2000" b="0" strike="noStrike" spc="-1">
              <a:solidFill>
                <a:srgbClr val="000000"/>
              </a:solidFill>
              <a:latin typeface="Calibri"/>
            </a:endParaRPr>
          </a:p>
          <a:p>
            <a:pPr marL="1600200" lvl="3" indent="-228600">
              <a:lnSpc>
                <a:spcPct val="90000"/>
              </a:lnSpc>
              <a:spcBef>
                <a:spcPts val="499"/>
              </a:spcBef>
              <a:buClr>
                <a:srgbClr val="000000"/>
              </a:buClr>
              <a:buFont typeface="Arial"/>
              <a:buChar char="•"/>
            </a:pPr>
            <a:r>
              <a:rPr lang="en-GB" sz="1800" b="0" strike="noStrike" spc="-1">
                <a:solidFill>
                  <a:srgbClr val="000000"/>
                </a:solidFill>
                <a:latin typeface="Calibri"/>
              </a:rPr>
              <a:t>Fourth level</a:t>
            </a:r>
            <a:endParaRPr lang="en-US" sz="1800" b="0" strike="noStrike" spc="-1">
              <a:solidFill>
                <a:srgbClr val="000000"/>
              </a:solidFill>
              <a:latin typeface="Calibri"/>
            </a:endParaRPr>
          </a:p>
          <a:p>
            <a:pPr marL="2057400" lvl="4" indent="-228600">
              <a:lnSpc>
                <a:spcPct val="90000"/>
              </a:lnSpc>
              <a:spcBef>
                <a:spcPts val="499"/>
              </a:spcBef>
              <a:buClr>
                <a:srgbClr val="000000"/>
              </a:buClr>
              <a:buFont typeface="Arial"/>
              <a:buChar char="•"/>
            </a:pPr>
            <a:r>
              <a:rPr lang="en-GB" sz="1800" b="0" strike="noStrike" spc="-1">
                <a:solidFill>
                  <a:srgbClr val="000000"/>
                </a:solidFill>
                <a:latin typeface="Calibri"/>
              </a:rPr>
              <a:t>Fifth level</a:t>
            </a:r>
            <a:endParaRPr lang="en-US" sz="1800" b="0" strike="noStrike" spc="-1">
              <a:solidFill>
                <a:srgbClr val="000000"/>
              </a:solidFill>
              <a:latin typeface="Calibri"/>
            </a:endParaRPr>
          </a:p>
        </p:txBody>
      </p:sp>
      <p:sp>
        <p:nvSpPr>
          <p:cNvPr id="44" name="PlaceHolder 3"/>
          <p:cNvSpPr>
            <a:spLocks noGrp="1"/>
          </p:cNvSpPr>
          <p:nvPr>
            <p:ph type="dt" idx="3"/>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45" name="PlaceHolder 4"/>
          <p:cNvSpPr>
            <a:spLocks noGrp="1"/>
          </p:cNvSpPr>
          <p:nvPr>
            <p:ph type="ftr" idx="4"/>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46" name="PlaceHolder 5"/>
          <p:cNvSpPr>
            <a:spLocks noGrp="1"/>
          </p:cNvSpPr>
          <p:nvPr>
            <p:ph type="sldNum" idx="5"/>
          </p:nvPr>
        </p:nvSpPr>
        <p:spPr>
          <a:xfrm>
            <a:off x="11786400" y="6498000"/>
            <a:ext cx="405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8AA672B9-D950-4CF3-935D-4DE24E934756}" type="slidenum">
              <a:rPr lang="en-US" sz="1200" b="0" strike="noStrike" spc="-1">
                <a:solidFill>
                  <a:srgbClr val="8B8B8B"/>
                </a:solidFill>
                <a:latin typeface="Calibri"/>
              </a:rPr>
              <a:t>‹#›</a:t>
            </a:fld>
            <a:endParaRPr lang="en-ZA"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hyperlink" Target="https://geonode-docs.readthedocs.io/en/latest/reference/architecture.html"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hyperlink" Target="https://eatlas.org.au/media/772" TargetMode="External"/><Relationship Id="rId5" Type="http://schemas.openxmlformats.org/officeDocument/2006/relationships/image" Target="../media/image15.png"/><Relationship Id="rId4" Type="http://schemas.openxmlformats.org/officeDocument/2006/relationships/hyperlink" Target="https://eatlas.org.au/node/30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s://www.hansongis.com/blog/hosting-data-from-your-postgresql-database-on-geoserv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hyperlink" Target="https://doc-geonode.readthedocs.io/en/latest/002_install_and_admin/002_geonode_install/install_geoserver_applicatio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https://doc-geonode.readthedocs.io/en/latest/002_install_and_admin/002_geonode_install/install_geoserver_application.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hyperlink" Target="file:///C:\Users\Thiasha\Documents\summer%20school%20trainig\Bridget%20review\Lectures\Other%20SDI%20platforms%20allow%20for%20the%20interaction%20with%20various%20platforms.%20Take%20for%20example%20GeoNode.%20You%20can%20make%20a%20connection%20between%20GeoNode%20and%20QGIS%20using%20the%20GeoNode%20plugin%20in%20QGIS." TargetMode="External"/><Relationship Id="rId4" Type="http://schemas.openxmlformats.org/officeDocument/2006/relationships/hyperlink" Target="https://geonode.org/QGISGeoNodePlugin/user-gui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hyperlink" Target="https://docs.geonode.org/en/master/devel/installation/index.htm" TargetMode="External"/><Relationship Id="rId5" Type="http://schemas.openxmlformats.org/officeDocument/2006/relationships/hyperlink" Target="https://docs.geonode.org/en/master/install/advanced/index.html" TargetMode="External"/><Relationship Id="rId4" Type="http://schemas.openxmlformats.org/officeDocument/2006/relationships/hyperlink" Target="https://docs.geonode.org/en/master/install/basic/index.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hyperlink" Target="https://www.enterprisedb.com/postgres-tutorials/connecting-postgresql-using-psql-and-pgadmin" TargetMode="External"/><Relationship Id="rId5" Type="http://schemas.openxmlformats.org/officeDocument/2006/relationships/hyperlink" Target="https://www.oracle.com/database/what-is-database/" TargetMode="External"/><Relationship Id="rId4" Type="http://schemas.openxmlformats.org/officeDocument/2006/relationships/hyperlink" Target="https://www.lucidchart.com/blog/database-design-best-practic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https://www.hansongis.com/blog/hosting-data-from-your-postgresql-database-on-geoserver" TargetMode="External"/><Relationship Id="rId5" Type="http://schemas.openxmlformats.org/officeDocument/2006/relationships/hyperlink" Target="https://eatlas.org.au/node/300" TargetMode="External"/><Relationship Id="rId4" Type="http://schemas.openxmlformats.org/officeDocument/2006/relationships/hyperlink" Target="https://geonode-docs.readthedocs.io/en/latest/reference/architecture.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hyperlink" Target="https://geonode.org/QGISGeoNodePlugin/user-guide/" TargetMode="External"/><Relationship Id="rId4" Type="http://schemas.openxmlformats.org/officeDocument/2006/relationships/hyperlink" Target="https://doc-geonode.readthedocs.io/en/latest/002_install_and_admin/002_geonode_install/install_geoserver_application.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www.integrate.io/blog/complete-guide-to-database-schema-design-guide/" TargetMode="External"/><Relationship Id="rId5" Type="http://schemas.openxmlformats.org/officeDocument/2006/relationships/image" Target="../media/image12.png"/><Relationship Id="rId4" Type="http://schemas.openxmlformats.org/officeDocument/2006/relationships/hyperlink" Target="https://www.lucidchart.com/blog/database-design-best-practic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hyperlink" Target="https://www.oracle.com/in/database/what-is-database/#:~:text=self-driving databases-,What is database software%3F,-access control%2C and security."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hevodata.com/learn/dbeaver-postgresql/" TargetMode="External"/><Relationship Id="rId3" Type="http://schemas.openxmlformats.org/officeDocument/2006/relationships/image" Target="../media/image5.jpeg"/><Relationship Id="rId7" Type="http://schemas.openxmlformats.org/officeDocument/2006/relationships/hyperlink" Target="https://www.enterprisedb.com/postgres-tutorials/connecting-postgresql-using-psql-and-pgadmin"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s://dbeaver.io/" TargetMode="External"/><Relationship Id="rId5" Type="http://schemas.openxmlformats.org/officeDocument/2006/relationships/hyperlink" Target="https://www.pgadmin.org/download/" TargetMode="External"/><Relationship Id="rId4" Type="http://schemas.openxmlformats.org/officeDocument/2006/relationships/hyperlink" Target="https://www.enterprisedb.com/downloads/postgres-postgresql-download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301317"/>
            <a:ext cx="7029608" cy="2140757"/>
          </a:xfrm>
        </p:spPr>
        <p:txBody>
          <a:bodyPr>
            <a:normAutofit fontScale="90000"/>
          </a:bodyPr>
          <a:lstStyle/>
          <a:p>
            <a:pPr>
              <a:lnSpc>
                <a:spcPct val="100000"/>
              </a:lnSpc>
            </a:pPr>
            <a:r>
              <a:rPr lang="en-ZA" sz="4900" b="1" strike="noStrike" spc="-1" dirty="0">
                <a:solidFill>
                  <a:srgbClr val="FFFFFF"/>
                </a:solidFill>
                <a:latin typeface="Open Sans ExtraBold"/>
                <a:ea typeface="Open Sans ExtraBold"/>
              </a:rPr>
              <a:t>LECTURE 7</a:t>
            </a:r>
            <a:br>
              <a:rPr lang="en-ZA" sz="7200" b="0" spc="-1" dirty="0">
                <a:solidFill>
                  <a:srgbClr val="000000"/>
                </a:solidFill>
                <a:latin typeface="Arial"/>
                <a:ea typeface="Open Sans ExtraBold"/>
              </a:rPr>
            </a:br>
            <a:r>
              <a:rPr lang="en-GB" sz="3600" b="1" strike="noStrike" spc="-1" dirty="0">
                <a:solidFill>
                  <a:srgbClr val="000000"/>
                </a:solidFill>
                <a:latin typeface="Open Sans ExtraBold"/>
                <a:ea typeface="Open Sans ExtraBold"/>
              </a:rPr>
              <a:t>SETTING UP AN SDI ECOSYSTEM FROM THE BEGINNING</a:t>
            </a:r>
            <a:br>
              <a:rPr lang="en-ZA" sz="3600" b="0" strike="noStrike" spc="-1" dirty="0">
                <a:solidFill>
                  <a:srgbClr val="000000"/>
                </a:solidFill>
                <a:latin typeface="Arial"/>
              </a:rPr>
            </a:br>
            <a:r>
              <a:rPr lang="en-GB" sz="3600" b="1" strike="noStrike" spc="-1" dirty="0">
                <a:solidFill>
                  <a:srgbClr val="FFFFFF"/>
                </a:solidFill>
                <a:latin typeface="Open Sans ExtraBold"/>
                <a:ea typeface="Open Sans ExtraBold"/>
              </a:rPr>
              <a:t>Part A</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99205" y="3374796"/>
            <a:ext cx="4187869" cy="954803"/>
          </a:xfrm>
        </p:spPr>
        <p:txBody>
          <a:bodyPr/>
          <a:lstStyle/>
          <a:p>
            <a:r>
              <a:rPr lang="en-GB" sz="1800" b="1" strike="noStrike" spc="-1" dirty="0">
                <a:solidFill>
                  <a:srgbClr val="000000"/>
                </a:solidFill>
                <a:latin typeface="Open Sans ExtraBold"/>
                <a:ea typeface="Open Sans ExtraBold"/>
              </a:rPr>
              <a:t>GEOSPATIAL DATA MANAGEMENT FOR ENERGY ACCESS</a:t>
            </a:r>
            <a:endParaRPr lang="en-ZA" sz="1800" b="0" strike="noStrike" spc="-1" dirty="0">
              <a:solidFill>
                <a:srgbClr val="000000"/>
              </a:solidFill>
              <a:latin typeface="Arial"/>
            </a:endParaRP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7" y="3367815"/>
            <a:ext cx="1690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Sustainable Energy for All. Consolidated by </a:t>
            </a:r>
            <a:r>
              <a:rPr lang="en-US" sz="900" b="1" dirty="0" err="1">
                <a:solidFill>
                  <a:schemeClr val="bg1"/>
                </a:solidFill>
                <a:latin typeface="Open Sans"/>
                <a:ea typeface="+mn-lt"/>
                <a:cs typeface="+mn-lt"/>
              </a:rPr>
              <a:t>Kartoza</a:t>
            </a:r>
            <a:endParaRPr lang="en-US" sz="900" b="1" dirty="0">
              <a:solidFill>
                <a:schemeClr val="bg1"/>
              </a:solidFill>
              <a:latin typeface="Open Sans"/>
              <a:ea typeface="+mn-lt"/>
              <a:cs typeface="+mn-lt"/>
            </a:endParaRPr>
          </a:p>
        </p:txBody>
      </p:sp>
      <p:pic>
        <p:nvPicPr>
          <p:cNvPr id="5" name="Picture 4" descr="A white circle with white text&#10;&#10;Description automatically generated">
            <a:extLst>
              <a:ext uri="{FF2B5EF4-FFF2-40B4-BE49-F238E27FC236}">
                <a16:creationId xmlns:a16="http://schemas.microsoft.com/office/drawing/2014/main" id="{E8CE809F-6383-B2A8-E93B-406A533528A1}"/>
              </a:ext>
            </a:extLst>
          </p:cNvPr>
          <p:cNvPicPr>
            <a:picLocks noChangeAspect="1"/>
          </p:cNvPicPr>
          <p:nvPr/>
        </p:nvPicPr>
        <p:blipFill>
          <a:blip r:embed="rId2"/>
          <a:stretch>
            <a:fillRect/>
          </a:stretch>
        </p:blipFill>
        <p:spPr>
          <a:xfrm>
            <a:off x="10479687" y="3481710"/>
            <a:ext cx="482722" cy="485636"/>
          </a:xfrm>
          <a:prstGeom prst="rect">
            <a:avLst/>
          </a:prstGeom>
        </p:spPr>
      </p:pic>
      <p:pic>
        <p:nvPicPr>
          <p:cNvPr id="4" name="Picture 3">
            <a:extLst>
              <a:ext uri="{FF2B5EF4-FFF2-40B4-BE49-F238E27FC236}">
                <a16:creationId xmlns:a16="http://schemas.microsoft.com/office/drawing/2014/main" id="{C02E67CB-982E-6D45-B9CA-2193599570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76962" y="3621295"/>
            <a:ext cx="747893" cy="243500"/>
          </a:xfrm>
          <a:prstGeom prst="rect">
            <a:avLst/>
          </a:prstGeom>
        </p:spPr>
      </p:pic>
    </p:spTree>
    <p:extLst>
      <p:ext uri="{BB962C8B-B14F-4D97-AF65-F5344CB8AC3E}">
        <p14:creationId xmlns:p14="http://schemas.microsoft.com/office/powerpoint/2010/main" val="304980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4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9</a:t>
            </a:r>
            <a:endParaRPr lang="en-ZA" sz="1400" b="0" strike="noStrike" spc="-1">
              <a:solidFill>
                <a:srgbClr val="000000"/>
              </a:solidFill>
              <a:latin typeface="Arial"/>
            </a:endParaRPr>
          </a:p>
        </p:txBody>
      </p:sp>
      <p:sp>
        <p:nvSpPr>
          <p:cNvPr id="142"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7.2 System Architecture</a:t>
            </a:r>
            <a:endParaRPr lang="en-ZA" sz="4400" b="0" strike="noStrike" spc="-1">
              <a:solidFill>
                <a:srgbClr val="000000"/>
              </a:solidFill>
              <a:latin typeface="Arial"/>
            </a:endParaRPr>
          </a:p>
        </p:txBody>
      </p:sp>
      <p:sp>
        <p:nvSpPr>
          <p:cNvPr id="143" name="PlaceHolder 1"/>
          <p:cNvSpPr>
            <a:spLocks noGrp="1"/>
          </p:cNvSpPr>
          <p:nvPr>
            <p:ph/>
          </p:nvPr>
        </p:nvSpPr>
        <p:spPr>
          <a:xfrm>
            <a:off x="389160" y="1856160"/>
            <a:ext cx="5122440" cy="4223160"/>
          </a:xfrm>
          <a:prstGeom prst="rect">
            <a:avLst/>
          </a:prstGeom>
          <a:noFill/>
          <a:ln w="0">
            <a:noFill/>
          </a:ln>
        </p:spPr>
        <p:txBody>
          <a:bodyPr anchor="t">
            <a:normAutofit fontScale="98500"/>
          </a:bodyPr>
          <a:lstStyle/>
          <a:p>
            <a:pPr indent="0">
              <a:lnSpc>
                <a:spcPct val="150000"/>
              </a:lnSpc>
              <a:spcBef>
                <a:spcPts val="1001"/>
              </a:spcBef>
              <a:buNone/>
              <a:tabLst>
                <a:tab pos="0" algn="l"/>
              </a:tabLst>
            </a:pPr>
            <a:r>
              <a:rPr lang="en-GB" sz="2400" b="0" strike="noStrike" spc="-1">
                <a:solidFill>
                  <a:srgbClr val="000000"/>
                </a:solidFill>
                <a:latin typeface="Open Sans"/>
              </a:rPr>
              <a:t>Implementing these protocols enables standardised access and manipulation of spatial data across different systems and platforms, promoting seamless integration and data interoperability.</a:t>
            </a:r>
            <a:endParaRPr lang="en-US" sz="2400" b="0" strike="noStrike" spc="-1">
              <a:solidFill>
                <a:srgbClr val="000000"/>
              </a:solidFill>
              <a:latin typeface="Calibri"/>
            </a:endParaRPr>
          </a:p>
        </p:txBody>
      </p:sp>
      <p:pic>
        <p:nvPicPr>
          <p:cNvPr id="144" name="Picture 7"/>
          <p:cNvPicPr/>
          <p:nvPr/>
        </p:nvPicPr>
        <p:blipFill>
          <a:blip r:embed="rId4"/>
          <a:stretch/>
        </p:blipFill>
        <p:spPr>
          <a:xfrm>
            <a:off x="6186600" y="2003400"/>
            <a:ext cx="5122440" cy="4223160"/>
          </a:xfrm>
          <a:prstGeom prst="rect">
            <a:avLst/>
          </a:prstGeom>
          <a:ln w="0">
            <a:noFill/>
          </a:ln>
        </p:spPr>
      </p:pic>
      <p:sp>
        <p:nvSpPr>
          <p:cNvPr id="145" name="TextBox 11"/>
          <p:cNvSpPr/>
          <p:nvPr/>
        </p:nvSpPr>
        <p:spPr>
          <a:xfrm>
            <a:off x="389160" y="5999760"/>
            <a:ext cx="60955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5"/>
              </a:rPr>
              <a:t>GeoNode Component Architecture</a:t>
            </a:r>
            <a:endParaRPr lang="en-ZA" sz="1200" b="0" strike="noStrike" spc="-1">
              <a:solidFill>
                <a:srgbClr val="000000"/>
              </a:solidFill>
              <a:latin typeface="Arial"/>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4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10</a:t>
            </a:r>
            <a:endParaRPr lang="en-ZA" sz="1400" b="0" strike="noStrike" spc="-1">
              <a:solidFill>
                <a:srgbClr val="000000"/>
              </a:solidFill>
              <a:latin typeface="Arial"/>
            </a:endParaRPr>
          </a:p>
        </p:txBody>
      </p:sp>
      <p:sp>
        <p:nvSpPr>
          <p:cNvPr id="148"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Summary</a:t>
            </a:r>
            <a:endParaRPr lang="en-ZA" sz="4400" b="0" strike="noStrike" spc="-1">
              <a:solidFill>
                <a:srgbClr val="000000"/>
              </a:solidFill>
              <a:latin typeface="Arial"/>
            </a:endParaRPr>
          </a:p>
        </p:txBody>
      </p:sp>
      <p:sp>
        <p:nvSpPr>
          <p:cNvPr id="149" name="PlaceHolder 1"/>
          <p:cNvSpPr>
            <a:spLocks noGrp="1"/>
          </p:cNvSpPr>
          <p:nvPr>
            <p:ph/>
          </p:nvPr>
        </p:nvSpPr>
        <p:spPr>
          <a:xfrm>
            <a:off x="887040" y="2057400"/>
            <a:ext cx="10301040" cy="3873240"/>
          </a:xfrm>
          <a:prstGeom prst="rect">
            <a:avLst/>
          </a:prstGeom>
          <a:noFill/>
          <a:ln w="0">
            <a:noFill/>
          </a:ln>
        </p:spPr>
        <p:txBody>
          <a:bodyPr anchor="t">
            <a:normAutofit fontScale="95000"/>
          </a:bodyPr>
          <a:lstStyle/>
          <a:p>
            <a:pPr indent="0">
              <a:lnSpc>
                <a:spcPct val="150000"/>
              </a:lnSpc>
              <a:spcBef>
                <a:spcPts val="1001"/>
              </a:spcBef>
              <a:buNone/>
              <a:tabLst>
                <a:tab pos="0" algn="l"/>
              </a:tabLst>
            </a:pPr>
            <a:r>
              <a:rPr lang="en-GB" sz="2000" b="0" strike="noStrike" spc="-1">
                <a:solidFill>
                  <a:srgbClr val="000000"/>
                </a:solidFill>
                <a:latin typeface="Open Sans"/>
                <a:ea typeface="Open Sans"/>
              </a:rPr>
              <a:t>The main concepts of the system architecture:</a:t>
            </a:r>
            <a:endParaRPr lang="en-US" sz="2000" b="0" strike="noStrike" spc="-1">
              <a:solidFill>
                <a:srgbClr val="000000"/>
              </a:solidFill>
              <a:latin typeface="Calibri"/>
            </a:endParaRPr>
          </a:p>
          <a:p>
            <a:pPr marL="217080" indent="-21708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ea typeface="Open Sans"/>
              </a:rPr>
              <a:t>The overall design and structure of the SDI ecosystem. It includes </a:t>
            </a:r>
            <a:endParaRPr lang="en-US" sz="2000" b="0" strike="noStrike" spc="-1">
              <a:solidFill>
                <a:srgbClr val="000000"/>
              </a:solidFill>
              <a:latin typeface="Calibri"/>
            </a:endParaRPr>
          </a:p>
          <a:p>
            <a:pPr marL="217080" indent="-21708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ea typeface="Open Sans"/>
              </a:rPr>
              <a:t>The hardware and software components, </a:t>
            </a:r>
            <a:endParaRPr lang="en-US" sz="2000" b="0" strike="noStrike" spc="-1">
              <a:solidFill>
                <a:srgbClr val="000000"/>
              </a:solidFill>
              <a:latin typeface="Calibri"/>
            </a:endParaRPr>
          </a:p>
          <a:p>
            <a:pPr marL="217080" indent="-21708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ea typeface="Open Sans"/>
              </a:rPr>
              <a:t>The network configuration and scalability considerations.</a:t>
            </a:r>
            <a:endParaRPr lang="en-US" sz="2000" b="0" strike="noStrike" spc="-1">
              <a:solidFill>
                <a:srgbClr val="000000"/>
              </a:solidFill>
              <a:latin typeface="Calibri"/>
            </a:endParaRPr>
          </a:p>
          <a:p>
            <a:pPr marL="217080" indent="-21708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ea typeface="Open Sans"/>
              </a:rPr>
              <a:t>The Implementation of protocols that enables standardised access and manipulation of spatial data across different systems and platforms</a:t>
            </a:r>
            <a:endParaRPr lang="en-US" sz="2000" b="0" strike="noStrike" spc="-1">
              <a:solidFill>
                <a:srgbClr val="000000"/>
              </a:solidFill>
              <a:latin typeface="Calibri"/>
            </a:endParaRPr>
          </a:p>
        </p:txBody>
      </p:sp>
      <p:sp>
        <p:nvSpPr>
          <p:cNvPr id="150" name="TextBox 3"/>
          <p:cNvSpPr/>
          <p:nvPr/>
        </p:nvSpPr>
        <p:spPr>
          <a:xfrm>
            <a:off x="887040" y="151560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System Architecture Key Concepts</a:t>
            </a:r>
            <a:endParaRPr lang="en-ZA" sz="2000" b="0" strike="noStrike" spc="-1">
              <a:solidFill>
                <a:srgbClr val="000000"/>
              </a:solidFill>
              <a:latin typeface="Arial"/>
            </a:endParaRP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5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11</a:t>
            </a:r>
            <a:endParaRPr lang="en-ZA" sz="1400" b="0" strike="noStrike" spc="-1">
              <a:solidFill>
                <a:srgbClr val="000000"/>
              </a:solidFill>
              <a:latin typeface="Arial"/>
            </a:endParaRPr>
          </a:p>
        </p:txBody>
      </p:sp>
      <p:sp>
        <p:nvSpPr>
          <p:cNvPr id="153"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7.3 Web Map and Feature Server (GeoServer)</a:t>
            </a:r>
            <a:endParaRPr lang="en-ZA" sz="4400" b="0" strike="noStrike" spc="-1">
              <a:solidFill>
                <a:srgbClr val="000000"/>
              </a:solidFill>
              <a:latin typeface="Arial"/>
            </a:endParaRPr>
          </a:p>
        </p:txBody>
      </p:sp>
      <p:sp>
        <p:nvSpPr>
          <p:cNvPr id="154" name="PlaceHolder 1"/>
          <p:cNvSpPr>
            <a:spLocks noGrp="1"/>
          </p:cNvSpPr>
          <p:nvPr>
            <p:ph/>
          </p:nvPr>
        </p:nvSpPr>
        <p:spPr>
          <a:xfrm>
            <a:off x="389160" y="1856160"/>
            <a:ext cx="4727880" cy="3854520"/>
          </a:xfrm>
          <a:prstGeom prst="rect">
            <a:avLst/>
          </a:prstGeom>
          <a:noFill/>
          <a:ln w="0">
            <a:noFill/>
          </a:ln>
        </p:spPr>
        <p:txBody>
          <a:bodyPr anchor="t">
            <a:normAutofit fontScale="99500" lnSpcReduction="10000"/>
          </a:bodyPr>
          <a:lstStyle/>
          <a:p>
            <a:pPr indent="0">
              <a:lnSpc>
                <a:spcPct val="150000"/>
              </a:lnSpc>
              <a:spcBef>
                <a:spcPts val="1001"/>
              </a:spcBef>
              <a:buNone/>
              <a:tabLst>
                <a:tab pos="0" algn="l"/>
              </a:tabLst>
            </a:pPr>
            <a:r>
              <a:rPr lang="en-GB" sz="2400" b="0" strike="noStrike" spc="-1">
                <a:solidFill>
                  <a:srgbClr val="000000"/>
                </a:solidFill>
                <a:latin typeface="Open Sans"/>
              </a:rPr>
              <a:t>GeoServer is an open-source server for sharing geospatial data. It is designed for interoperability and excels at publishing any major spatial data source using open standards.</a:t>
            </a:r>
            <a:endParaRPr lang="en-US" sz="2400" b="0" strike="noStrike" spc="-1">
              <a:solidFill>
                <a:srgbClr val="000000"/>
              </a:solidFill>
              <a:latin typeface="Calibri"/>
            </a:endParaRPr>
          </a:p>
        </p:txBody>
      </p:sp>
      <p:sp>
        <p:nvSpPr>
          <p:cNvPr id="155" name="TextBox 11"/>
          <p:cNvSpPr/>
          <p:nvPr/>
        </p:nvSpPr>
        <p:spPr>
          <a:xfrm>
            <a:off x="389160" y="5999760"/>
            <a:ext cx="30438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What is GeoServer?</a:t>
            </a:r>
            <a:endParaRPr lang="en-ZA" sz="1200" b="0" strike="noStrike" spc="-1">
              <a:solidFill>
                <a:srgbClr val="000000"/>
              </a:solidFill>
              <a:latin typeface="Arial"/>
            </a:endParaRPr>
          </a:p>
        </p:txBody>
      </p:sp>
      <p:pic>
        <p:nvPicPr>
          <p:cNvPr id="156" name="Picture 4"/>
          <p:cNvPicPr/>
          <p:nvPr/>
        </p:nvPicPr>
        <p:blipFill>
          <a:blip r:embed="rId5"/>
          <a:stretch/>
        </p:blipFill>
        <p:spPr>
          <a:xfrm>
            <a:off x="5117400" y="1943640"/>
            <a:ext cx="6320160" cy="3858480"/>
          </a:xfrm>
          <a:prstGeom prst="rect">
            <a:avLst/>
          </a:prstGeom>
          <a:ln w="0">
            <a:noFill/>
          </a:ln>
        </p:spPr>
      </p:pic>
      <p:sp>
        <p:nvSpPr>
          <p:cNvPr id="157" name="TextBox 6"/>
          <p:cNvSpPr/>
          <p:nvPr/>
        </p:nvSpPr>
        <p:spPr>
          <a:xfrm>
            <a:off x="6331680" y="5999760"/>
            <a:ext cx="3833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ZA" sz="1200" b="0" i="1" strike="noStrike" spc="-1">
                <a:solidFill>
                  <a:srgbClr val="000000"/>
                </a:solidFill>
                <a:latin typeface="Open Sans"/>
                <a:ea typeface="Open Sans"/>
              </a:rPr>
              <a:t>Diagram Source: </a:t>
            </a:r>
            <a:r>
              <a:rPr lang="en-ZA" sz="1200" b="0" i="1" u="sng" strike="noStrike" spc="-1">
                <a:solidFill>
                  <a:srgbClr val="0563C1"/>
                </a:solidFill>
                <a:uFillTx/>
                <a:latin typeface="Open Sans"/>
                <a:ea typeface="Open Sans"/>
                <a:hlinkClick r:id="rId6"/>
              </a:rPr>
              <a:t>eAtlas</a:t>
            </a:r>
            <a:endParaRPr lang="en-ZA" sz="1200" b="0" strike="noStrike" spc="-1">
              <a:solidFill>
                <a:srgbClr val="000000"/>
              </a:solidFill>
              <a:latin typeface="Arial"/>
            </a:endParaRPr>
          </a:p>
        </p:txBody>
      </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59"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12</a:t>
            </a:r>
            <a:endParaRPr lang="en-ZA" sz="1400" b="0" strike="noStrike" spc="-1">
              <a:solidFill>
                <a:srgbClr val="000000"/>
              </a:solidFill>
              <a:latin typeface="Arial"/>
            </a:endParaRPr>
          </a:p>
        </p:txBody>
      </p:sp>
      <p:sp>
        <p:nvSpPr>
          <p:cNvPr id="160"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7.3 Web Map and Feature Server (GeoServer)</a:t>
            </a:r>
            <a:endParaRPr lang="en-ZA" sz="4400" b="0" strike="noStrike" spc="-1">
              <a:solidFill>
                <a:srgbClr val="000000"/>
              </a:solidFill>
              <a:latin typeface="Arial"/>
            </a:endParaRPr>
          </a:p>
        </p:txBody>
      </p:sp>
      <p:sp>
        <p:nvSpPr>
          <p:cNvPr id="161" name="PlaceHolder 1"/>
          <p:cNvSpPr>
            <a:spLocks noGrp="1"/>
          </p:cNvSpPr>
          <p:nvPr>
            <p:ph/>
          </p:nvPr>
        </p:nvSpPr>
        <p:spPr>
          <a:xfrm>
            <a:off x="389160" y="1948680"/>
            <a:ext cx="5353560" cy="4506120"/>
          </a:xfrm>
          <a:prstGeom prst="rect">
            <a:avLst/>
          </a:prstGeom>
          <a:noFill/>
          <a:ln w="0">
            <a:noFill/>
          </a:ln>
        </p:spPr>
        <p:txBody>
          <a:bodyPr anchor="t">
            <a:noAutofit/>
          </a:bodyPr>
          <a:lstStyle/>
          <a:p>
            <a:pPr indent="0">
              <a:lnSpc>
                <a:spcPct val="150000"/>
              </a:lnSpc>
              <a:spcBef>
                <a:spcPts val="1001"/>
              </a:spcBef>
              <a:buNone/>
              <a:tabLst>
                <a:tab pos="0" algn="l"/>
              </a:tabLst>
            </a:pPr>
            <a:r>
              <a:rPr lang="en-GB" sz="1800" b="0" strike="noStrike" spc="-1">
                <a:solidFill>
                  <a:srgbClr val="000000"/>
                </a:solidFill>
                <a:latin typeface="Open Sans"/>
              </a:rPr>
              <a:t>A brief description of hosting data from your PostgreSQL database on GeoServer </a:t>
            </a:r>
            <a:endParaRPr lang="en-US" sz="1800" b="0" strike="noStrike" spc="-1">
              <a:solidFill>
                <a:srgbClr val="000000"/>
              </a:solidFill>
              <a:latin typeface="Calibri"/>
            </a:endParaRPr>
          </a:p>
          <a:p>
            <a:pPr marL="457200" indent="-457200">
              <a:lnSpc>
                <a:spcPct val="150000"/>
              </a:lnSpc>
              <a:spcBef>
                <a:spcPts val="1001"/>
              </a:spcBef>
              <a:buClr>
                <a:srgbClr val="000000"/>
              </a:buClr>
              <a:buFont typeface="Calibri Light"/>
              <a:buAutoNum type="arabicPeriod"/>
              <a:tabLst>
                <a:tab pos="0" algn="l"/>
              </a:tabLst>
            </a:pPr>
            <a:r>
              <a:rPr lang="en-GB" sz="1800" b="0" strike="noStrike" spc="-1">
                <a:solidFill>
                  <a:srgbClr val="000000"/>
                </a:solidFill>
                <a:latin typeface="Open Sans"/>
              </a:rPr>
              <a:t>Configure GeoServer to connect to the PostgreSQL database.</a:t>
            </a:r>
            <a:endParaRPr lang="en-US" sz="1800" b="0" strike="noStrike" spc="-1">
              <a:solidFill>
                <a:srgbClr val="000000"/>
              </a:solidFill>
              <a:latin typeface="Calibri"/>
            </a:endParaRPr>
          </a:p>
          <a:p>
            <a:pPr marL="457200" indent="-457200">
              <a:lnSpc>
                <a:spcPct val="150000"/>
              </a:lnSpc>
              <a:spcBef>
                <a:spcPts val="1001"/>
              </a:spcBef>
              <a:buClr>
                <a:srgbClr val="000000"/>
              </a:buClr>
              <a:buFont typeface="Calibri Light"/>
              <a:buAutoNum type="arabicPeriod"/>
              <a:tabLst>
                <a:tab pos="0" algn="l"/>
              </a:tabLst>
            </a:pPr>
            <a:r>
              <a:rPr lang="en-GB" sz="1800" b="0" strike="noStrike" spc="-1">
                <a:solidFill>
                  <a:srgbClr val="000000"/>
                </a:solidFill>
                <a:latin typeface="Open Sans"/>
              </a:rPr>
              <a:t>Set up appropriate data stores within GeoServer to access the spatial data from the database.</a:t>
            </a:r>
            <a:endParaRPr lang="en-US" sz="1800" b="0" strike="noStrike" spc="-1">
              <a:solidFill>
                <a:srgbClr val="000000"/>
              </a:solidFill>
              <a:latin typeface="Calibri"/>
            </a:endParaRPr>
          </a:p>
          <a:p>
            <a:pPr marL="457200" indent="-457200">
              <a:lnSpc>
                <a:spcPct val="150000"/>
              </a:lnSpc>
              <a:spcBef>
                <a:spcPts val="1001"/>
              </a:spcBef>
              <a:buClr>
                <a:srgbClr val="000000"/>
              </a:buClr>
              <a:buFont typeface="Calibri Light"/>
              <a:buAutoNum type="arabicPeriod"/>
              <a:tabLst>
                <a:tab pos="0" algn="l"/>
              </a:tabLst>
            </a:pPr>
            <a:r>
              <a:rPr lang="en-GB" sz="1800" b="0" strike="noStrike" spc="-1">
                <a:solidFill>
                  <a:srgbClr val="000000"/>
                </a:solidFill>
                <a:latin typeface="Open Sans"/>
              </a:rPr>
              <a:t>Publish the spatial data as WMS, WFS, WCS and CSW services using GeoServer.</a:t>
            </a:r>
            <a:endParaRPr lang="en-US" sz="1800" b="0" strike="noStrike" spc="-1">
              <a:solidFill>
                <a:srgbClr val="000000"/>
              </a:solidFill>
              <a:latin typeface="Calibri"/>
            </a:endParaRPr>
          </a:p>
        </p:txBody>
      </p:sp>
      <p:sp>
        <p:nvSpPr>
          <p:cNvPr id="162" name="TextBox 11"/>
          <p:cNvSpPr/>
          <p:nvPr/>
        </p:nvSpPr>
        <p:spPr>
          <a:xfrm>
            <a:off x="6760800" y="1499400"/>
            <a:ext cx="47602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Hosting Data from Your PostgreSQL Database on GeoServer</a:t>
            </a:r>
            <a:endParaRPr lang="en-ZA" sz="1200" b="0" strike="noStrike" spc="-1">
              <a:solidFill>
                <a:srgbClr val="000000"/>
              </a:solidFill>
              <a:latin typeface="Arial"/>
            </a:endParaRPr>
          </a:p>
        </p:txBody>
      </p:sp>
      <p:sp>
        <p:nvSpPr>
          <p:cNvPr id="163" name="TextBox 7"/>
          <p:cNvSpPr/>
          <p:nvPr/>
        </p:nvSpPr>
        <p:spPr>
          <a:xfrm>
            <a:off x="389160" y="146124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GeoServer (Publishing PostgreSQL Data)</a:t>
            </a:r>
            <a:endParaRPr lang="en-ZA" sz="2000" b="0" strike="noStrike" spc="-1">
              <a:solidFill>
                <a:srgbClr val="000000"/>
              </a:solidFill>
              <a:latin typeface="Arial"/>
            </a:endParaRPr>
          </a:p>
        </p:txBody>
      </p:sp>
      <p:sp>
        <p:nvSpPr>
          <p:cNvPr id="164" name="TextBox 10"/>
          <p:cNvSpPr/>
          <p:nvPr/>
        </p:nvSpPr>
        <p:spPr>
          <a:xfrm>
            <a:off x="5743080" y="1861920"/>
            <a:ext cx="5941440" cy="379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a:lnSpc>
                <a:spcPct val="150000"/>
              </a:lnSpc>
              <a:buClr>
                <a:srgbClr val="000000"/>
              </a:buClr>
              <a:buFont typeface="Calibri Light"/>
              <a:buAutoNum type="arabicPeriod"/>
            </a:pPr>
            <a:r>
              <a:rPr lang="en-GB" sz="1800" b="0" strike="noStrike" spc="-1">
                <a:solidFill>
                  <a:srgbClr val="000000"/>
                </a:solidFill>
                <a:latin typeface="Open Sans"/>
              </a:rPr>
              <a:t>GeoServer is a server-side software that enables the publishing and sharing of geospatial data as web services.</a:t>
            </a:r>
            <a:endParaRPr lang="en-ZA" sz="1800" b="0" strike="noStrike" spc="-1">
              <a:solidFill>
                <a:srgbClr val="000000"/>
              </a:solidFill>
              <a:latin typeface="Arial"/>
            </a:endParaRPr>
          </a:p>
          <a:p>
            <a:pPr marL="457200" indent="-457200">
              <a:lnSpc>
                <a:spcPct val="150000"/>
              </a:lnSpc>
              <a:buClr>
                <a:srgbClr val="000000"/>
              </a:buClr>
              <a:buFont typeface="Calibri Light"/>
              <a:buAutoNum type="arabicPeriod"/>
            </a:pPr>
            <a:r>
              <a:rPr lang="en-GB" sz="1800" b="0" strike="noStrike" spc="-1">
                <a:solidFill>
                  <a:srgbClr val="000000"/>
                </a:solidFill>
                <a:latin typeface="Open Sans"/>
              </a:rPr>
              <a:t>It supports standards such as WMS, WFS, WCS and CSW for data dissemination and interoperability</a:t>
            </a:r>
            <a:endParaRPr lang="en-ZA" sz="1800" b="0" strike="noStrike" spc="-1">
              <a:solidFill>
                <a:srgbClr val="000000"/>
              </a:solidFill>
              <a:latin typeface="Arial"/>
            </a:endParaRPr>
          </a:p>
          <a:p>
            <a:pPr marL="457200" indent="-457200">
              <a:lnSpc>
                <a:spcPct val="150000"/>
              </a:lnSpc>
              <a:buClr>
                <a:srgbClr val="000000"/>
              </a:buClr>
              <a:buFont typeface="Calibri Light"/>
              <a:buAutoNum type="arabicPeriod"/>
            </a:pPr>
            <a:r>
              <a:rPr lang="en-GB" sz="1800" b="0" strike="noStrike" spc="-1">
                <a:solidFill>
                  <a:srgbClr val="000000"/>
                </a:solidFill>
                <a:latin typeface="Open Sans"/>
              </a:rPr>
              <a:t>GeoServer connects to the spatial database (PostgreSQL with PostGIS) to access and serve the spatial data.</a:t>
            </a:r>
            <a:endParaRPr lang="en-ZA" sz="1800" b="0" strike="noStrike" spc="-1">
              <a:solidFill>
                <a:srgbClr val="000000"/>
              </a:solidFill>
              <a:latin typeface="Arial"/>
            </a:endParaRPr>
          </a:p>
        </p:txBody>
      </p:sp>
      <p:sp>
        <p:nvSpPr>
          <p:cNvPr id="165" name="TextBox 15"/>
          <p:cNvSpPr/>
          <p:nvPr/>
        </p:nvSpPr>
        <p:spPr>
          <a:xfrm>
            <a:off x="5312880" y="5649480"/>
            <a:ext cx="620784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tabLst>
                <a:tab pos="0" algn="l"/>
              </a:tabLst>
            </a:pPr>
            <a:r>
              <a:rPr lang="en-GB" sz="1400" b="0" i="1" strike="noStrike" spc="-1">
                <a:solidFill>
                  <a:srgbClr val="000000"/>
                </a:solidFill>
                <a:latin typeface="Open Sans"/>
              </a:rPr>
              <a:t>Note: In GeoNode this workflow is automated when you upload a vector/raster layer.</a:t>
            </a:r>
            <a:endParaRPr lang="en-ZA" sz="1400" b="0" strike="noStrike" spc="-1">
              <a:solidFill>
                <a:srgbClr val="000000"/>
              </a:solidFill>
              <a:latin typeface="Arial"/>
            </a:endParaRPr>
          </a:p>
        </p:txBody>
      </p:sp>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6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13</a:t>
            </a:r>
            <a:endParaRPr lang="en-ZA" sz="1400" b="0" strike="noStrike" spc="-1">
              <a:solidFill>
                <a:srgbClr val="000000"/>
              </a:solidFill>
              <a:latin typeface="Arial"/>
            </a:endParaRPr>
          </a:p>
        </p:txBody>
      </p:sp>
      <p:sp>
        <p:nvSpPr>
          <p:cNvPr id="168"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7.3 Web Map and Feature Server (GeoServer)</a:t>
            </a:r>
            <a:endParaRPr lang="en-ZA" sz="4400" b="0" strike="noStrike" spc="-1">
              <a:solidFill>
                <a:srgbClr val="000000"/>
              </a:solidFill>
              <a:latin typeface="Arial"/>
            </a:endParaRPr>
          </a:p>
        </p:txBody>
      </p:sp>
      <p:sp>
        <p:nvSpPr>
          <p:cNvPr id="169" name="PlaceHolder 1"/>
          <p:cNvSpPr>
            <a:spLocks noGrp="1"/>
          </p:cNvSpPr>
          <p:nvPr>
            <p:ph/>
          </p:nvPr>
        </p:nvSpPr>
        <p:spPr>
          <a:xfrm>
            <a:off x="389160" y="1948680"/>
            <a:ext cx="5706720" cy="4506120"/>
          </a:xfrm>
          <a:prstGeom prst="rect">
            <a:avLst/>
          </a:prstGeom>
          <a:noFill/>
          <a:ln w="0">
            <a:noFill/>
          </a:ln>
        </p:spPr>
        <p:txBody>
          <a:bodyPr anchor="t">
            <a:noAutofit/>
          </a:bodyPr>
          <a:lstStyle/>
          <a:p>
            <a:pPr indent="0">
              <a:lnSpc>
                <a:spcPct val="150000"/>
              </a:lnSpc>
              <a:spcBef>
                <a:spcPts val="1001"/>
              </a:spcBef>
              <a:buNone/>
              <a:tabLst>
                <a:tab pos="0" algn="l"/>
              </a:tabLst>
            </a:pPr>
            <a:r>
              <a:rPr lang="en-GB" sz="1800" b="0" strike="noStrike" spc="-1">
                <a:solidFill>
                  <a:srgbClr val="000000"/>
                </a:solidFill>
                <a:latin typeface="Open Sans"/>
              </a:rPr>
              <a:t>GeoNode is an open-source SDI portal platform that provides a user interface for accessing and sharing geospatial data.</a:t>
            </a:r>
            <a:endParaRPr lang="en-US" sz="1800" b="0" strike="noStrike" spc="-1">
              <a:solidFill>
                <a:srgbClr val="000000"/>
              </a:solidFill>
              <a:latin typeface="Calibri"/>
            </a:endParaRPr>
          </a:p>
          <a:p>
            <a:pPr indent="0">
              <a:lnSpc>
                <a:spcPct val="150000"/>
              </a:lnSpc>
              <a:spcBef>
                <a:spcPts val="1001"/>
              </a:spcBef>
              <a:buNone/>
              <a:tabLst>
                <a:tab pos="0" algn="l"/>
              </a:tabLst>
            </a:pPr>
            <a:r>
              <a:rPr lang="en-GB" sz="1800" b="0" strike="noStrike" spc="-1">
                <a:solidFill>
                  <a:srgbClr val="000000"/>
                </a:solidFill>
                <a:latin typeface="Open Sans"/>
              </a:rPr>
              <a:t>It integrates with GeoServer to leverage published web services.</a:t>
            </a:r>
            <a:endParaRPr lang="en-US" sz="1800" b="0" strike="noStrike" spc="-1">
              <a:solidFill>
                <a:srgbClr val="000000"/>
              </a:solidFill>
              <a:latin typeface="Calibri"/>
            </a:endParaRPr>
          </a:p>
          <a:p>
            <a:pPr indent="0">
              <a:lnSpc>
                <a:spcPct val="150000"/>
              </a:lnSpc>
              <a:spcBef>
                <a:spcPts val="1001"/>
              </a:spcBef>
              <a:buNone/>
              <a:tabLst>
                <a:tab pos="0" algn="l"/>
              </a:tabLst>
            </a:pPr>
            <a:r>
              <a:rPr lang="en-GB" sz="1800" b="0" strike="noStrike" spc="-1">
                <a:solidFill>
                  <a:srgbClr val="000000"/>
                </a:solidFill>
                <a:latin typeface="Open Sans"/>
              </a:rPr>
              <a:t>GeoNode allows users to search for datasets, visualise data and collaborate on geospatial projects.</a:t>
            </a:r>
            <a:endParaRPr lang="en-US" sz="1800" b="0" strike="noStrike" spc="-1">
              <a:solidFill>
                <a:srgbClr val="000000"/>
              </a:solidFill>
              <a:latin typeface="Calibri"/>
            </a:endParaRPr>
          </a:p>
        </p:txBody>
      </p:sp>
      <p:sp>
        <p:nvSpPr>
          <p:cNvPr id="170" name="TextBox 11"/>
          <p:cNvSpPr/>
          <p:nvPr/>
        </p:nvSpPr>
        <p:spPr>
          <a:xfrm>
            <a:off x="167400" y="5830920"/>
            <a:ext cx="57067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Integrate GeoNode with GeoServer to leverage the published web services.</a:t>
            </a:r>
            <a:endParaRPr lang="en-ZA" sz="1200" b="0" strike="noStrike" spc="-1">
              <a:solidFill>
                <a:srgbClr val="000000"/>
              </a:solidFill>
              <a:latin typeface="Arial"/>
            </a:endParaRPr>
          </a:p>
        </p:txBody>
      </p:sp>
      <p:sp>
        <p:nvSpPr>
          <p:cNvPr id="171" name="TextBox 7"/>
          <p:cNvSpPr/>
          <p:nvPr/>
        </p:nvSpPr>
        <p:spPr>
          <a:xfrm>
            <a:off x="389160" y="146124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GeoNode</a:t>
            </a:r>
            <a:endParaRPr lang="en-ZA" sz="2000" b="0" strike="noStrike" spc="-1">
              <a:solidFill>
                <a:srgbClr val="000000"/>
              </a:solidFill>
              <a:latin typeface="Arial"/>
            </a:endParaRPr>
          </a:p>
        </p:txBody>
      </p:sp>
      <p:pic>
        <p:nvPicPr>
          <p:cNvPr id="172" name="Picture 4"/>
          <p:cNvPicPr/>
          <p:nvPr/>
        </p:nvPicPr>
        <p:blipFill>
          <a:blip r:embed="rId5"/>
          <a:stretch/>
        </p:blipFill>
        <p:spPr>
          <a:xfrm>
            <a:off x="6504840" y="2294640"/>
            <a:ext cx="4771800" cy="3238200"/>
          </a:xfrm>
          <a:prstGeom prst="rect">
            <a:avLst/>
          </a:prstGeom>
          <a:ln w="0">
            <a:noFill/>
          </a:ln>
        </p:spPr>
      </p:pic>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7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14</a:t>
            </a:r>
            <a:endParaRPr lang="en-ZA" sz="1400" b="0" strike="noStrike" spc="-1">
              <a:solidFill>
                <a:srgbClr val="000000"/>
              </a:solidFill>
              <a:latin typeface="Arial"/>
            </a:endParaRPr>
          </a:p>
        </p:txBody>
      </p:sp>
      <p:sp>
        <p:nvSpPr>
          <p:cNvPr id="175" name="Title 10"/>
          <p:cNvSpPr/>
          <p:nvPr/>
        </p:nvSpPr>
        <p:spPr>
          <a:xfrm>
            <a:off x="887040" y="4680"/>
            <a:ext cx="107157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7.3 Web Map and Feature Server (GeoServer)</a:t>
            </a:r>
            <a:endParaRPr lang="en-ZA" sz="4400" b="0" strike="noStrike" spc="-1">
              <a:solidFill>
                <a:srgbClr val="000000"/>
              </a:solidFill>
              <a:latin typeface="Arial"/>
            </a:endParaRPr>
          </a:p>
        </p:txBody>
      </p:sp>
      <p:sp>
        <p:nvSpPr>
          <p:cNvPr id="176" name="PlaceHolder 1"/>
          <p:cNvSpPr>
            <a:spLocks noGrp="1"/>
          </p:cNvSpPr>
          <p:nvPr>
            <p:ph/>
          </p:nvPr>
        </p:nvSpPr>
        <p:spPr>
          <a:xfrm>
            <a:off x="887040" y="1929600"/>
            <a:ext cx="10715760" cy="4683960"/>
          </a:xfrm>
          <a:prstGeom prst="rect">
            <a:avLst/>
          </a:prstGeom>
          <a:noFill/>
          <a:ln w="0">
            <a:noFill/>
          </a:ln>
        </p:spPr>
        <p:txBody>
          <a:bodyPr anchor="t">
            <a:normAutofit fontScale="96000"/>
          </a:bodyPr>
          <a:lstStyle/>
          <a:p>
            <a:pPr indent="0">
              <a:lnSpc>
                <a:spcPct val="150000"/>
              </a:lnSpc>
              <a:spcBef>
                <a:spcPts val="1001"/>
              </a:spcBef>
              <a:buNone/>
              <a:tabLst>
                <a:tab pos="0" algn="l"/>
              </a:tabLst>
            </a:pPr>
            <a:r>
              <a:rPr lang="en-GB" sz="2400" b="0" strike="noStrike" spc="-1">
                <a:solidFill>
                  <a:srgbClr val="000000"/>
                </a:solidFill>
                <a:latin typeface="Open Sans"/>
              </a:rPr>
              <a:t>GeoNode has various install methods: Linux virtual machine, Docker and Kubernetes. Installing GeoNode would require the following:</a:t>
            </a:r>
            <a:endParaRPr lang="en-US" sz="24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Installation of dependencies (Software packages)</a:t>
            </a:r>
            <a:endParaRPr lang="en-US" sz="20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GeoNode Installation</a:t>
            </a:r>
            <a:endParaRPr lang="en-US" sz="20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PostGIS database setup</a:t>
            </a:r>
            <a:endParaRPr lang="en-US" sz="20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Installation of GeoServer</a:t>
            </a:r>
            <a:endParaRPr lang="en-US" sz="20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Web Server</a:t>
            </a:r>
            <a:endParaRPr lang="en-US" sz="20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Tuning Settings</a:t>
            </a:r>
            <a:endParaRPr lang="en-US" sz="20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Install and enable HTTPS for secure connection</a:t>
            </a:r>
            <a:endParaRPr lang="en-US" sz="2000" b="0" strike="noStrike" spc="-1">
              <a:solidFill>
                <a:srgbClr val="000000"/>
              </a:solidFill>
              <a:latin typeface="Calibri"/>
            </a:endParaRPr>
          </a:p>
        </p:txBody>
      </p:sp>
      <p:sp>
        <p:nvSpPr>
          <p:cNvPr id="177" name="TextBox 4"/>
          <p:cNvSpPr/>
          <p:nvPr/>
        </p:nvSpPr>
        <p:spPr>
          <a:xfrm>
            <a:off x="770040" y="1377000"/>
            <a:ext cx="62078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800" b="1" strike="noStrike" spc="-1">
                <a:solidFill>
                  <a:schemeClr val="accent5">
                    <a:lumMod val="60000"/>
                    <a:lumOff val="40000"/>
                  </a:schemeClr>
                </a:solidFill>
                <a:latin typeface="Open Sans"/>
                <a:ea typeface="Open Sans"/>
              </a:rPr>
              <a:t>GeoNode Install Procedure</a:t>
            </a:r>
            <a:endParaRPr lang="en-ZA" sz="1800" b="0" strike="noStrike" spc="-1">
              <a:solidFill>
                <a:srgbClr val="000000"/>
              </a:solidFill>
              <a:latin typeface="Arial"/>
            </a:endParaRPr>
          </a:p>
        </p:txBody>
      </p:sp>
    </p:spTree>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79"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15</a:t>
            </a:r>
            <a:endParaRPr lang="en-ZA" sz="1400" b="0" strike="noStrike" spc="-1">
              <a:solidFill>
                <a:srgbClr val="000000"/>
              </a:solidFill>
              <a:latin typeface="Arial"/>
            </a:endParaRPr>
          </a:p>
        </p:txBody>
      </p:sp>
      <p:sp>
        <p:nvSpPr>
          <p:cNvPr id="180"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7.3 Web Map and Feature Server (GeoServer)</a:t>
            </a:r>
            <a:endParaRPr lang="en-ZA" sz="4400" b="0" strike="noStrike" spc="-1">
              <a:solidFill>
                <a:srgbClr val="000000"/>
              </a:solidFill>
              <a:latin typeface="Arial"/>
            </a:endParaRPr>
          </a:p>
        </p:txBody>
      </p:sp>
      <p:sp>
        <p:nvSpPr>
          <p:cNvPr id="181" name="PlaceHolder 1"/>
          <p:cNvSpPr>
            <a:spLocks noGrp="1"/>
          </p:cNvSpPr>
          <p:nvPr>
            <p:ph/>
          </p:nvPr>
        </p:nvSpPr>
        <p:spPr>
          <a:xfrm>
            <a:off x="389160" y="1948680"/>
            <a:ext cx="11208960" cy="4130640"/>
          </a:xfrm>
          <a:prstGeom prst="rect">
            <a:avLst/>
          </a:prstGeom>
          <a:noFill/>
          <a:ln w="0">
            <a:noFill/>
          </a:ln>
        </p:spPr>
        <p:txBody>
          <a:bodyPr anchor="t">
            <a:noAutofit/>
          </a:bodyPr>
          <a:lstStyle/>
          <a:p>
            <a:pPr indent="0">
              <a:lnSpc>
                <a:spcPct val="150000"/>
              </a:lnSpc>
              <a:spcBef>
                <a:spcPts val="1001"/>
              </a:spcBef>
              <a:buNone/>
              <a:tabLst>
                <a:tab pos="0" algn="l"/>
              </a:tabLst>
            </a:pPr>
            <a:r>
              <a:rPr lang="en-GB" sz="1900" b="0" strike="noStrike" spc="-1">
                <a:solidFill>
                  <a:srgbClr val="000000"/>
                </a:solidFill>
                <a:latin typeface="Open Sans"/>
              </a:rPr>
              <a:t>Connect GeoServer to the underlying data source, such as a PostgreSQL/PostGIS database, using appropriate data store configurations within GeoServer.</a:t>
            </a:r>
            <a:endParaRPr lang="en-US" sz="1900" b="0" strike="noStrike" spc="-1">
              <a:solidFill>
                <a:srgbClr val="000000"/>
              </a:solidFill>
              <a:latin typeface="Calibri"/>
            </a:endParaRPr>
          </a:p>
          <a:p>
            <a:pPr indent="0">
              <a:lnSpc>
                <a:spcPct val="150000"/>
              </a:lnSpc>
              <a:spcBef>
                <a:spcPts val="1001"/>
              </a:spcBef>
              <a:buNone/>
              <a:tabLst>
                <a:tab pos="0" algn="l"/>
              </a:tabLst>
            </a:pPr>
            <a:r>
              <a:rPr lang="en-GB" sz="1900" b="0" strike="noStrike" spc="-1">
                <a:solidFill>
                  <a:srgbClr val="000000"/>
                </a:solidFill>
                <a:latin typeface="Open Sans"/>
              </a:rPr>
              <a:t>Configure GeoServer to communicate with GeoNode, enabling the publication and visualisation of geospatial data within the GeoNode platform.</a:t>
            </a:r>
            <a:endParaRPr lang="en-US" sz="1900" b="0" strike="noStrike" spc="-1">
              <a:solidFill>
                <a:srgbClr val="000000"/>
              </a:solidFill>
              <a:latin typeface="Calibri"/>
            </a:endParaRPr>
          </a:p>
          <a:p>
            <a:pPr indent="0">
              <a:lnSpc>
                <a:spcPct val="150000"/>
              </a:lnSpc>
              <a:spcBef>
                <a:spcPts val="1001"/>
              </a:spcBef>
              <a:buNone/>
              <a:tabLst>
                <a:tab pos="0" algn="l"/>
              </a:tabLst>
            </a:pPr>
            <a:r>
              <a:rPr lang="en-GB" sz="1900" b="0" strike="noStrike" spc="-1">
                <a:solidFill>
                  <a:srgbClr val="000000"/>
                </a:solidFill>
                <a:latin typeface="Open Sans"/>
              </a:rPr>
              <a:t>Establish connections between QGIS and GeoServer to access and edit data stored within the SDI ecosystem directly from QGIS.</a:t>
            </a:r>
            <a:endParaRPr lang="en-US" sz="1900" b="0" strike="noStrike" spc="-1">
              <a:solidFill>
                <a:srgbClr val="000000"/>
              </a:solidFill>
              <a:latin typeface="Calibri"/>
            </a:endParaRPr>
          </a:p>
          <a:p>
            <a:pPr indent="0">
              <a:lnSpc>
                <a:spcPct val="150000"/>
              </a:lnSpc>
              <a:spcBef>
                <a:spcPts val="1001"/>
              </a:spcBef>
              <a:buNone/>
              <a:tabLst>
                <a:tab pos="0" algn="l"/>
              </a:tabLst>
            </a:pPr>
            <a:r>
              <a:rPr lang="en-GB" sz="1900" b="0" strike="noStrike" spc="-1">
                <a:solidFill>
                  <a:srgbClr val="000000"/>
                </a:solidFill>
                <a:latin typeface="Open Sans"/>
              </a:rPr>
              <a:t>Use the appropriate data connection protocols (e.g., WMS, WFS) to access and consume the styled data from GeoServer or GeoNode within QGIS.</a:t>
            </a:r>
            <a:endParaRPr lang="en-US" sz="1900" b="0" strike="noStrike" spc="-1">
              <a:solidFill>
                <a:srgbClr val="000000"/>
              </a:solidFill>
              <a:latin typeface="Calibri"/>
            </a:endParaRPr>
          </a:p>
        </p:txBody>
      </p:sp>
      <p:sp>
        <p:nvSpPr>
          <p:cNvPr id="182" name="TextBox 11"/>
          <p:cNvSpPr/>
          <p:nvPr/>
        </p:nvSpPr>
        <p:spPr>
          <a:xfrm>
            <a:off x="6154200" y="6129000"/>
            <a:ext cx="57067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Integrate GeoNode with GeoServer to leverage the published web services.</a:t>
            </a:r>
            <a:endParaRPr lang="en-ZA" sz="1200" b="0" strike="noStrike" spc="-1">
              <a:solidFill>
                <a:srgbClr val="000000"/>
              </a:solidFill>
              <a:latin typeface="Arial"/>
            </a:endParaRPr>
          </a:p>
        </p:txBody>
      </p:sp>
      <p:sp>
        <p:nvSpPr>
          <p:cNvPr id="183" name="TextBox 7"/>
          <p:cNvSpPr/>
          <p:nvPr/>
        </p:nvSpPr>
        <p:spPr>
          <a:xfrm>
            <a:off x="389160" y="1461240"/>
            <a:ext cx="620784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Creating Connections between Components</a:t>
            </a:r>
            <a:endParaRPr lang="en-ZA" sz="2000" b="0" strike="noStrike" spc="-1">
              <a:solidFill>
                <a:srgbClr val="000000"/>
              </a:solidFill>
              <a:latin typeface="Arial"/>
            </a:endParaRPr>
          </a:p>
        </p:txBody>
      </p:sp>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85"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16</a:t>
            </a:r>
            <a:endParaRPr lang="en-ZA" sz="1400" b="0" strike="noStrike" spc="-1">
              <a:solidFill>
                <a:srgbClr val="000000"/>
              </a:solidFill>
              <a:latin typeface="Arial"/>
            </a:endParaRPr>
          </a:p>
        </p:txBody>
      </p:sp>
      <p:sp>
        <p:nvSpPr>
          <p:cNvPr id="186"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Summary</a:t>
            </a:r>
            <a:endParaRPr lang="en-ZA" sz="4400" b="0" strike="noStrike" spc="-1">
              <a:solidFill>
                <a:srgbClr val="000000"/>
              </a:solidFill>
              <a:latin typeface="Arial"/>
            </a:endParaRPr>
          </a:p>
        </p:txBody>
      </p:sp>
      <p:sp>
        <p:nvSpPr>
          <p:cNvPr id="187" name="PlaceHolder 1"/>
          <p:cNvSpPr>
            <a:spLocks noGrp="1"/>
          </p:cNvSpPr>
          <p:nvPr>
            <p:ph/>
          </p:nvPr>
        </p:nvSpPr>
        <p:spPr>
          <a:xfrm>
            <a:off x="887040" y="1948680"/>
            <a:ext cx="10390320" cy="4197600"/>
          </a:xfrm>
          <a:prstGeom prst="rect">
            <a:avLst/>
          </a:prstGeom>
          <a:noFill/>
          <a:ln w="0">
            <a:noFill/>
          </a:ln>
        </p:spPr>
        <p:txBody>
          <a:bodyPr anchor="t">
            <a:noAutofit/>
          </a:bodyPr>
          <a:lstStyle/>
          <a:p>
            <a:pPr marL="228600" indent="-228600">
              <a:lnSpc>
                <a:spcPct val="150000"/>
              </a:lnSpc>
              <a:spcBef>
                <a:spcPts val="1001"/>
              </a:spcBef>
              <a:buClr>
                <a:srgbClr val="000000"/>
              </a:buClr>
              <a:buFont typeface="Arial"/>
              <a:buChar char="•"/>
            </a:pPr>
            <a:r>
              <a:rPr lang="en-GB" sz="2400" b="0" strike="noStrike" spc="-1">
                <a:solidFill>
                  <a:srgbClr val="000000"/>
                </a:solidFill>
                <a:latin typeface="Open Sans"/>
              </a:rPr>
              <a:t>Platforms such as GeoServer play a key role in the sharing and publishing of spatial datasets</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pPr>
            <a:r>
              <a:rPr lang="en-GB" sz="2400" b="0" strike="noStrike" spc="-1">
                <a:solidFill>
                  <a:srgbClr val="000000"/>
                </a:solidFill>
                <a:latin typeface="Open Sans"/>
              </a:rPr>
              <a:t>The ability of GeoServer to connect to a database such as PostgreSQL adds to the automated workflow of how SDI platforms should work. </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pPr>
            <a:r>
              <a:rPr lang="en-GB" sz="2400" b="0" strike="noStrike" spc="-1">
                <a:solidFill>
                  <a:srgbClr val="000000"/>
                </a:solidFill>
                <a:latin typeface="Open Sans"/>
              </a:rPr>
              <a:t>SDI platforms like GeoNode can leverage the power of both GeoServer and PostgreSQL to work together to create a comprehensive and interoperable SDI platform.</a:t>
            </a:r>
            <a:endParaRPr lang="en-US" sz="2400" b="0" strike="noStrike" spc="-1">
              <a:solidFill>
                <a:srgbClr val="000000"/>
              </a:solidFill>
              <a:latin typeface="Calibri"/>
            </a:endParaRPr>
          </a:p>
        </p:txBody>
      </p:sp>
      <p:sp>
        <p:nvSpPr>
          <p:cNvPr id="188" name="TextBox 4"/>
          <p:cNvSpPr/>
          <p:nvPr/>
        </p:nvSpPr>
        <p:spPr>
          <a:xfrm>
            <a:off x="887040" y="1476720"/>
            <a:ext cx="898020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800" b="1" strike="noStrike" spc="-1">
                <a:solidFill>
                  <a:schemeClr val="accent5">
                    <a:lumMod val="60000"/>
                    <a:lumOff val="40000"/>
                  </a:schemeClr>
                </a:solidFill>
                <a:latin typeface="Open Sans"/>
                <a:ea typeface="Open Sans"/>
              </a:rPr>
              <a:t>Web Map and Feature Server Key Concepts</a:t>
            </a:r>
            <a:endParaRPr lang="en-ZA" sz="1800" b="0" strike="noStrike" spc="-1">
              <a:solidFill>
                <a:srgbClr val="000000"/>
              </a:solidFill>
              <a:latin typeface="Arial"/>
            </a:endParaRPr>
          </a:p>
        </p:txBody>
      </p:sp>
    </p:spTree>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90"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17</a:t>
            </a:r>
            <a:endParaRPr lang="en-ZA" sz="1400" b="0" strike="noStrike" spc="-1">
              <a:solidFill>
                <a:srgbClr val="000000"/>
              </a:solidFill>
              <a:latin typeface="Arial"/>
            </a:endParaRPr>
          </a:p>
        </p:txBody>
      </p:sp>
      <p:sp>
        <p:nvSpPr>
          <p:cNvPr id="191"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7.4 GIS</a:t>
            </a:r>
            <a:endParaRPr lang="en-ZA" sz="4400" b="0" strike="noStrike" spc="-1">
              <a:solidFill>
                <a:srgbClr val="000000"/>
              </a:solidFill>
              <a:latin typeface="Arial"/>
            </a:endParaRPr>
          </a:p>
        </p:txBody>
      </p:sp>
      <p:sp>
        <p:nvSpPr>
          <p:cNvPr id="192" name="PlaceHolder 1"/>
          <p:cNvSpPr>
            <a:spLocks noGrp="1"/>
          </p:cNvSpPr>
          <p:nvPr>
            <p:ph/>
          </p:nvPr>
        </p:nvSpPr>
        <p:spPr>
          <a:xfrm>
            <a:off x="470160" y="1568160"/>
            <a:ext cx="11208960" cy="1018440"/>
          </a:xfrm>
          <a:prstGeom prst="rect">
            <a:avLst/>
          </a:prstGeom>
          <a:noFill/>
          <a:ln w="0">
            <a:noFill/>
          </a:ln>
        </p:spPr>
        <p:txBody>
          <a:bodyPr anchor="t">
            <a:noAutofit/>
          </a:bodyPr>
          <a:lstStyle/>
          <a:p>
            <a:pPr indent="0">
              <a:lnSpc>
                <a:spcPct val="150000"/>
              </a:lnSpc>
              <a:spcBef>
                <a:spcPts val="1001"/>
              </a:spcBef>
              <a:buNone/>
              <a:tabLst>
                <a:tab pos="0" algn="l"/>
              </a:tabLst>
            </a:pPr>
            <a:r>
              <a:rPr lang="en-GB" sz="1900" b="0" strike="noStrike" spc="-1">
                <a:solidFill>
                  <a:srgbClr val="000000"/>
                </a:solidFill>
                <a:latin typeface="Open Sans"/>
              </a:rPr>
              <a:t>Selecting a GIS software that suits your requirements and supports interoperability with other SDI components is important.</a:t>
            </a:r>
            <a:endParaRPr lang="en-US" sz="1900" b="0" strike="noStrike" spc="-1">
              <a:solidFill>
                <a:srgbClr val="000000"/>
              </a:solidFill>
              <a:latin typeface="Calibri"/>
            </a:endParaRPr>
          </a:p>
        </p:txBody>
      </p:sp>
      <p:pic>
        <p:nvPicPr>
          <p:cNvPr id="193" name="Picture 4"/>
          <p:cNvPicPr/>
          <p:nvPr/>
        </p:nvPicPr>
        <p:blipFill>
          <a:blip r:embed="rId4"/>
          <a:stretch/>
        </p:blipFill>
        <p:spPr>
          <a:xfrm>
            <a:off x="1639440" y="2781360"/>
            <a:ext cx="8260920" cy="3312720"/>
          </a:xfrm>
          <a:prstGeom prst="rect">
            <a:avLst/>
          </a:prstGeom>
          <a:ln w="0">
            <a:noFill/>
          </a:ln>
        </p:spPr>
      </p:pic>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95"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18</a:t>
            </a:r>
            <a:endParaRPr lang="en-ZA" sz="1400" b="0" strike="noStrike" spc="-1">
              <a:solidFill>
                <a:srgbClr val="000000"/>
              </a:solidFill>
              <a:latin typeface="Arial"/>
            </a:endParaRPr>
          </a:p>
        </p:txBody>
      </p:sp>
      <p:sp>
        <p:nvSpPr>
          <p:cNvPr id="196"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7.4 GIS</a:t>
            </a:r>
            <a:endParaRPr lang="en-ZA" sz="4400" b="0" strike="noStrike" spc="-1">
              <a:solidFill>
                <a:srgbClr val="000000"/>
              </a:solidFill>
              <a:latin typeface="Arial"/>
            </a:endParaRPr>
          </a:p>
        </p:txBody>
      </p:sp>
      <p:sp>
        <p:nvSpPr>
          <p:cNvPr id="197" name="PlaceHolder 1"/>
          <p:cNvSpPr>
            <a:spLocks noGrp="1"/>
          </p:cNvSpPr>
          <p:nvPr>
            <p:ph/>
          </p:nvPr>
        </p:nvSpPr>
        <p:spPr>
          <a:xfrm>
            <a:off x="416160" y="1892880"/>
            <a:ext cx="11208960" cy="1018440"/>
          </a:xfrm>
          <a:prstGeom prst="rect">
            <a:avLst/>
          </a:prstGeom>
          <a:noFill/>
          <a:ln w="0">
            <a:noFill/>
          </a:ln>
        </p:spPr>
        <p:txBody>
          <a:bodyPr anchor="t">
            <a:noAutofit/>
          </a:bodyPr>
          <a:lstStyle/>
          <a:p>
            <a:pPr indent="0">
              <a:lnSpc>
                <a:spcPct val="150000"/>
              </a:lnSpc>
              <a:spcBef>
                <a:spcPts val="1001"/>
              </a:spcBef>
              <a:buNone/>
              <a:tabLst>
                <a:tab pos="0" algn="l"/>
              </a:tabLst>
            </a:pPr>
            <a:r>
              <a:rPr lang="en-GB" sz="1900" b="0" strike="noStrike" spc="-1">
                <a:solidFill>
                  <a:srgbClr val="000000"/>
                </a:solidFill>
                <a:latin typeface="Open Sans"/>
              </a:rPr>
              <a:t>Other SDI platforms allow for </a:t>
            </a:r>
            <a:r>
              <a:rPr lang="en-GB" sz="1900" b="0" u="sng" strike="noStrike" spc="-1">
                <a:solidFill>
                  <a:srgbClr val="0563C1"/>
                </a:solidFill>
                <a:uFillTx/>
                <a:latin typeface="Open Sans"/>
                <a:hlinkClick r:id="rId4"/>
              </a:rPr>
              <a:t>interaction with various platforms</a:t>
            </a:r>
            <a:r>
              <a:rPr lang="en-GB" sz="1900" b="0" strike="noStrike" spc="-1">
                <a:solidFill>
                  <a:srgbClr val="000000"/>
                </a:solidFill>
                <a:latin typeface="Open Sans"/>
              </a:rPr>
              <a:t>. Take for example GeoNode. You can make a connection between GeoNode and QGIS using the </a:t>
            </a:r>
            <a:r>
              <a:rPr lang="en-GB" sz="1900" b="0" u="sng" strike="noStrike" spc="-1">
                <a:solidFill>
                  <a:srgbClr val="0563C1"/>
                </a:solidFill>
                <a:uFillTx/>
                <a:latin typeface="Open Sans"/>
                <a:hlinkClick r:id="rId5"/>
              </a:rPr>
              <a:t>GeoNode plugin </a:t>
            </a:r>
            <a:r>
              <a:rPr lang="en-GB" sz="1900" b="0" strike="noStrike" spc="-1">
                <a:solidFill>
                  <a:srgbClr val="000000"/>
                </a:solidFill>
                <a:latin typeface="Open Sans"/>
              </a:rPr>
              <a:t>in QGIS.</a:t>
            </a:r>
            <a:endParaRPr lang="en-US" sz="1900" b="0" strike="noStrike" spc="-1">
              <a:solidFill>
                <a:srgbClr val="000000"/>
              </a:solidFill>
              <a:latin typeface="Calibri"/>
            </a:endParaRPr>
          </a:p>
        </p:txBody>
      </p:sp>
      <p:sp>
        <p:nvSpPr>
          <p:cNvPr id="198" name="TextBox 6"/>
          <p:cNvSpPr/>
          <p:nvPr/>
        </p:nvSpPr>
        <p:spPr>
          <a:xfrm>
            <a:off x="416160" y="151596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Connect to GeoNode using QGIS</a:t>
            </a:r>
            <a:endParaRPr lang="en-ZA" sz="2000" b="0" strike="noStrike" spc="-1">
              <a:solidFill>
                <a:srgbClr val="000000"/>
              </a:solidFill>
              <a:latin typeface="Arial"/>
            </a:endParaRPr>
          </a:p>
        </p:txBody>
      </p:sp>
      <p:pic>
        <p:nvPicPr>
          <p:cNvPr id="199" name="Picture 7"/>
          <p:cNvPicPr/>
          <p:nvPr/>
        </p:nvPicPr>
        <p:blipFill>
          <a:blip r:embed="rId6"/>
          <a:stretch/>
        </p:blipFill>
        <p:spPr>
          <a:xfrm>
            <a:off x="2229840" y="2888280"/>
            <a:ext cx="6689160" cy="3440160"/>
          </a:xfrm>
          <a:prstGeom prst="rect">
            <a:avLst/>
          </a:prstGeom>
          <a:ln w="0">
            <a:noFill/>
          </a:ln>
        </p:spPr>
      </p:pic>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9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a:t>
            </a:r>
            <a:endParaRPr lang="en-ZA" sz="1400" b="0" strike="noStrike" spc="-1">
              <a:solidFill>
                <a:srgbClr val="000000"/>
              </a:solidFill>
              <a:latin typeface="Arial"/>
            </a:endParaRPr>
          </a:p>
        </p:txBody>
      </p:sp>
      <p:sp>
        <p:nvSpPr>
          <p:cNvPr id="95" name="Title 10"/>
          <p:cNvSpPr/>
          <p:nvPr/>
        </p:nvSpPr>
        <p:spPr>
          <a:xfrm>
            <a:off x="887040" y="4680"/>
            <a:ext cx="765108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Learning Outcome</a:t>
            </a:r>
            <a:endParaRPr lang="en-ZA" sz="4400" b="0" strike="noStrike" spc="-1">
              <a:solidFill>
                <a:srgbClr val="000000"/>
              </a:solidFill>
              <a:latin typeface="Arial"/>
            </a:endParaRPr>
          </a:p>
        </p:txBody>
      </p:sp>
      <p:sp>
        <p:nvSpPr>
          <p:cNvPr id="96" name="PlaceHolder 1"/>
          <p:cNvSpPr>
            <a:spLocks noGrp="1"/>
          </p:cNvSpPr>
          <p:nvPr>
            <p:ph/>
          </p:nvPr>
        </p:nvSpPr>
        <p:spPr>
          <a:xfrm>
            <a:off x="887040" y="1521000"/>
            <a:ext cx="10888560" cy="4897800"/>
          </a:xfrm>
          <a:prstGeom prst="rect">
            <a:avLst/>
          </a:prstGeom>
          <a:noFill/>
          <a:ln w="0">
            <a:noFill/>
          </a:ln>
        </p:spPr>
        <p:txBody>
          <a:bodyPr anchor="t">
            <a:noAutofit/>
          </a:bodyPr>
          <a:lstStyle/>
          <a:p>
            <a:pPr indent="0">
              <a:lnSpc>
                <a:spcPct val="150000"/>
              </a:lnSpc>
              <a:spcBef>
                <a:spcPts val="1001"/>
              </a:spcBef>
              <a:buNone/>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 this lecture, you will learn how to set up an SDI ecosystem from scratch. You will do a deep dive into the following concepts:</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24640" indent="-224640">
              <a:lnSpc>
                <a:spcPct val="150000"/>
              </a:lnSpc>
              <a:spcBef>
                <a:spcPts val="1001"/>
              </a:spcBef>
              <a:buClr>
                <a:srgbClr val="000000"/>
              </a:buClr>
              <a:buFont typeface="Arial"/>
              <a:buChar char="•"/>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Database design</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24640" indent="-224640">
              <a:lnSpc>
                <a:spcPct val="150000"/>
              </a:lnSpc>
              <a:spcBef>
                <a:spcPts val="1001"/>
              </a:spcBef>
              <a:buClr>
                <a:srgbClr val="000000"/>
              </a:buClr>
              <a:buFont typeface="Arial"/>
              <a:buChar char="•"/>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System architecture</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24640" indent="-224640">
              <a:lnSpc>
                <a:spcPct val="150000"/>
              </a:lnSpc>
              <a:spcBef>
                <a:spcPts val="1001"/>
              </a:spcBef>
              <a:buClr>
                <a:srgbClr val="000000"/>
              </a:buClr>
              <a:buFont typeface="Arial"/>
              <a:buChar char="•"/>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Getting all components to work together</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74280" lvl="1" indent="-224640">
              <a:lnSpc>
                <a:spcPct val="150000"/>
              </a:lnSpc>
              <a:spcBef>
                <a:spcPts val="499"/>
              </a:spcBef>
              <a:buClr>
                <a:srgbClr val="000000"/>
              </a:buClr>
              <a:buFont typeface="Arial"/>
              <a:buChar char="•"/>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GIS</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74280" lvl="1" indent="-224640">
              <a:lnSpc>
                <a:spcPct val="150000"/>
              </a:lnSpc>
              <a:spcBef>
                <a:spcPts val="499"/>
              </a:spcBef>
              <a:buClr>
                <a:srgbClr val="000000"/>
              </a:buClr>
              <a:buFont typeface="Arial"/>
              <a:buChar char="•"/>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GeoServer</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74280" lvl="1" indent="-224640">
              <a:lnSpc>
                <a:spcPct val="150000"/>
              </a:lnSpc>
              <a:spcBef>
                <a:spcPts val="499"/>
              </a:spcBef>
              <a:buClr>
                <a:srgbClr val="000000"/>
              </a:buClr>
              <a:buFont typeface="Arial"/>
              <a:buChar char="•"/>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PostGIS</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74280" lvl="1" indent="-224640">
              <a:lnSpc>
                <a:spcPct val="150000"/>
              </a:lnSpc>
              <a:spcBef>
                <a:spcPts val="499"/>
              </a:spcBef>
              <a:buClr>
                <a:srgbClr val="000000"/>
              </a:buClr>
              <a:buFont typeface="Arial"/>
              <a:buChar char="•"/>
              <a:tabLst>
                <a:tab pos="0" algn="l"/>
              </a:tabLst>
            </a:pPr>
            <a:r>
              <a:rPr lang="en-GB" sz="16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50000"/>
              </a:lnSpc>
              <a:spcBef>
                <a:spcPts val="1001"/>
              </a:spcBef>
              <a:buNone/>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By the end of this lecture, you need to be able to understand the key technical components of an SDI and how to evaluate them.</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50000"/>
              </a:lnSpc>
              <a:spcBef>
                <a:spcPts val="1001"/>
              </a:spcBef>
              <a:buNone/>
              <a:tabLst>
                <a:tab pos="0" algn="l"/>
              </a:tabLst>
            </a:pP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20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19</a:t>
            </a:r>
            <a:endParaRPr lang="en-ZA" sz="1400" b="0" strike="noStrike" spc="-1">
              <a:solidFill>
                <a:srgbClr val="000000"/>
              </a:solidFill>
              <a:latin typeface="Arial"/>
            </a:endParaRPr>
          </a:p>
        </p:txBody>
      </p:sp>
      <p:sp>
        <p:nvSpPr>
          <p:cNvPr id="202"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Summary</a:t>
            </a:r>
            <a:endParaRPr lang="en-ZA" sz="4400" b="0" strike="noStrike" spc="-1">
              <a:solidFill>
                <a:srgbClr val="000000"/>
              </a:solidFill>
              <a:latin typeface="Arial"/>
            </a:endParaRPr>
          </a:p>
        </p:txBody>
      </p:sp>
      <p:sp>
        <p:nvSpPr>
          <p:cNvPr id="203" name="PlaceHolder 1"/>
          <p:cNvSpPr>
            <a:spLocks noGrp="1"/>
          </p:cNvSpPr>
          <p:nvPr>
            <p:ph/>
          </p:nvPr>
        </p:nvSpPr>
        <p:spPr>
          <a:xfrm>
            <a:off x="887040" y="2058480"/>
            <a:ext cx="10491480" cy="3643560"/>
          </a:xfrm>
          <a:prstGeom prst="rect">
            <a:avLst/>
          </a:prstGeom>
          <a:noFill/>
          <a:ln w="0">
            <a:noFill/>
          </a:ln>
        </p:spPr>
        <p:txBody>
          <a:bodyPr anchor="t">
            <a:noAutofit/>
          </a:bodyPr>
          <a:lstStyle/>
          <a:p>
            <a:pPr marL="228600" indent="-228600">
              <a:lnSpc>
                <a:spcPct val="150000"/>
              </a:lnSpc>
              <a:spcBef>
                <a:spcPts val="1001"/>
              </a:spcBef>
              <a:buClr>
                <a:srgbClr val="000000"/>
              </a:buClr>
              <a:buFont typeface="Arial"/>
              <a:buChar char="•"/>
            </a:pPr>
            <a:r>
              <a:rPr lang="en-GB" sz="2000" b="0" strike="noStrike" spc="-1">
                <a:solidFill>
                  <a:srgbClr val="000000"/>
                </a:solidFill>
                <a:latin typeface="Open Sans"/>
              </a:rPr>
              <a:t>GIS software, such as QGIS, provides tools for data visualisation, analysis, and editing.</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pPr>
            <a:r>
              <a:rPr lang="en-GB" sz="2000" b="0" strike="noStrike" spc="-1">
                <a:solidFill>
                  <a:srgbClr val="000000"/>
                </a:solidFill>
                <a:latin typeface="Open Sans"/>
              </a:rPr>
              <a:t>Users can load and manipulate spatial data, perform geoprocessing tasks and create maps and visualisations.</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pPr>
            <a:r>
              <a:rPr lang="en-GB" sz="2000" b="0" strike="noStrike" spc="-1">
                <a:solidFill>
                  <a:srgbClr val="000000"/>
                </a:solidFill>
                <a:latin typeface="Open Sans"/>
              </a:rPr>
              <a:t>QGIS can be used to interact with SDI platforms such as GeoNode through the use of plugins</a:t>
            </a:r>
            <a:endParaRPr lang="en-US" sz="2000" b="0" strike="noStrike" spc="-1">
              <a:solidFill>
                <a:srgbClr val="000000"/>
              </a:solidFill>
              <a:latin typeface="Calibri"/>
            </a:endParaRPr>
          </a:p>
        </p:txBody>
      </p:sp>
      <p:sp>
        <p:nvSpPr>
          <p:cNvPr id="204" name="TextBox 6"/>
          <p:cNvSpPr/>
          <p:nvPr/>
        </p:nvSpPr>
        <p:spPr>
          <a:xfrm>
            <a:off x="887040" y="151596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ZA" sz="2000" b="1" strike="noStrike" spc="-1">
                <a:solidFill>
                  <a:schemeClr val="accent5">
                    <a:lumMod val="60000"/>
                    <a:lumOff val="40000"/>
                  </a:schemeClr>
                </a:solidFill>
                <a:latin typeface="Open Sans"/>
                <a:ea typeface="Open Sans"/>
              </a:rPr>
              <a:t>G</a:t>
            </a:r>
            <a:r>
              <a:rPr lang="en-GB" sz="2000" b="1" strike="noStrike" spc="-1">
                <a:solidFill>
                  <a:schemeClr val="accent5">
                    <a:lumMod val="60000"/>
                    <a:lumOff val="40000"/>
                  </a:schemeClr>
                </a:solidFill>
                <a:latin typeface="Open Sans"/>
                <a:ea typeface="Open Sans"/>
              </a:rPr>
              <a:t>IS Key Concepts</a:t>
            </a:r>
            <a:endParaRPr lang="en-ZA" sz="2000" b="0" strike="noStrike" spc="-1">
              <a:solidFill>
                <a:srgbClr val="000000"/>
              </a:solidFill>
              <a:latin typeface="Arial"/>
            </a:endParaRPr>
          </a:p>
        </p:txBody>
      </p:sp>
    </p:spTree>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206"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19</a:t>
            </a:r>
            <a:endParaRPr lang="en-ZA" sz="1400" b="0" strike="noStrike" spc="-1">
              <a:solidFill>
                <a:srgbClr val="000000"/>
              </a:solidFill>
              <a:latin typeface="Arial"/>
            </a:endParaRPr>
          </a:p>
        </p:txBody>
      </p:sp>
      <p:sp>
        <p:nvSpPr>
          <p:cNvPr id="207"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ZA" sz="4400" b="0" strike="noStrike" spc="-1">
                <a:solidFill>
                  <a:srgbClr val="000000"/>
                </a:solidFill>
                <a:latin typeface="Open Sans"/>
                <a:ea typeface="Open Sans"/>
              </a:rPr>
              <a:t>R</a:t>
            </a:r>
            <a:r>
              <a:rPr lang="en-GB" sz="4400" b="0" strike="noStrike" spc="-1">
                <a:solidFill>
                  <a:srgbClr val="000000"/>
                </a:solidFill>
                <a:latin typeface="Open Sans"/>
                <a:ea typeface="Open Sans"/>
              </a:rPr>
              <a:t>eferences</a:t>
            </a:r>
            <a:endParaRPr lang="en-ZA" sz="4400" b="0" strike="noStrike" spc="-1">
              <a:solidFill>
                <a:srgbClr val="000000"/>
              </a:solidFill>
              <a:latin typeface="Arial"/>
            </a:endParaRPr>
          </a:p>
        </p:txBody>
      </p:sp>
      <p:sp>
        <p:nvSpPr>
          <p:cNvPr id="208" name="PlaceHolder 1"/>
          <p:cNvSpPr>
            <a:spLocks noGrp="1"/>
          </p:cNvSpPr>
          <p:nvPr>
            <p:ph/>
          </p:nvPr>
        </p:nvSpPr>
        <p:spPr>
          <a:xfrm>
            <a:off x="828720" y="1607040"/>
            <a:ext cx="10491480" cy="3643560"/>
          </a:xfrm>
          <a:prstGeom prst="rect">
            <a:avLst/>
          </a:prstGeom>
          <a:noFill/>
          <a:ln w="0">
            <a:noFill/>
          </a:ln>
        </p:spPr>
        <p:txBody>
          <a:bodyPr anchor="t">
            <a:noAutofit/>
          </a:bodyPr>
          <a:lstStyle/>
          <a:p>
            <a:pPr indent="0">
              <a:lnSpc>
                <a:spcPct val="150000"/>
              </a:lnSpc>
              <a:spcBef>
                <a:spcPts val="1001"/>
              </a:spcBef>
              <a:buNone/>
              <a:tabLst>
                <a:tab pos="0" algn="l"/>
              </a:tabLst>
            </a:pPr>
            <a:r>
              <a:rPr lang="en-GB" sz="2000" b="1" strike="noStrike" spc="-1">
                <a:solidFill>
                  <a:srgbClr val="000000"/>
                </a:solidFill>
                <a:latin typeface="Open Sans"/>
              </a:rPr>
              <a:t>GeoNode Install Procedure</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GeoNode Basic Installation. URL </a:t>
            </a:r>
            <a:r>
              <a:rPr lang="en-GB" sz="2000" b="0" u="sng" strike="noStrike" spc="-1">
                <a:solidFill>
                  <a:srgbClr val="0563C1"/>
                </a:solidFill>
                <a:uFillTx/>
                <a:latin typeface="Open Sans"/>
                <a:hlinkClick r:id="rId4"/>
              </a:rPr>
              <a:t>https://docs.geonode.org/en/master/install/basic/index.html</a:t>
            </a:r>
            <a:r>
              <a:rPr lang="en-GB" sz="2000" b="0" strike="noStrike" spc="-1">
                <a:solidFill>
                  <a:srgbClr val="000000"/>
                </a:solidFill>
                <a:latin typeface="Open Sans"/>
              </a:rPr>
              <a:t> </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GeoNode Advanced Installation. URL </a:t>
            </a:r>
            <a:r>
              <a:rPr lang="en-GB" sz="2000" b="0" u="sng" strike="noStrike" spc="-1">
                <a:solidFill>
                  <a:srgbClr val="0563C1"/>
                </a:solidFill>
                <a:uFillTx/>
                <a:latin typeface="Open Sans"/>
                <a:hlinkClick r:id="rId5"/>
              </a:rPr>
              <a:t>https://docs.geonode.org/en/master/install/advanced/index.html</a:t>
            </a:r>
            <a:r>
              <a:rPr lang="en-GB" sz="2000" b="0" strike="noStrike" spc="-1">
                <a:solidFill>
                  <a:srgbClr val="000000"/>
                </a:solidFill>
                <a:latin typeface="Open Sans"/>
              </a:rPr>
              <a:t> </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How to Install GeoNode-Core for development. URL </a:t>
            </a:r>
            <a:r>
              <a:rPr lang="en-GB" sz="2000" b="0" u="sng" strike="noStrike" spc="-1">
                <a:solidFill>
                  <a:srgbClr val="0563C1"/>
                </a:solidFill>
                <a:uFillTx/>
                <a:latin typeface="Open Sans"/>
                <a:hlinkClick r:id="rId6"/>
              </a:rPr>
              <a:t>https://docs.geonode.org/en/master/devel/installation/index.htm</a:t>
            </a:r>
            <a:r>
              <a:rPr lang="en-GB" sz="2000" b="0" strike="noStrike" spc="-1">
                <a:solidFill>
                  <a:srgbClr val="000000"/>
                </a:solidFill>
                <a:latin typeface="Open Sans"/>
              </a:rPr>
              <a:t> </a:t>
            </a:r>
            <a:endParaRPr lang="en-US" sz="2000" b="0" strike="noStrike" spc="-1">
              <a:solidFill>
                <a:srgbClr val="000000"/>
              </a:solidFill>
              <a:latin typeface="Calibri"/>
            </a:endParaRPr>
          </a:p>
        </p:txBody>
      </p:sp>
    </p:spTree>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3" descr="Graphical user interface, sunburst chart&#10;&#10;Description automatically generated"/>
          <p:cNvPicPr/>
          <p:nvPr/>
        </p:nvPicPr>
        <p:blipFill>
          <a:blip r:embed="rId3"/>
          <a:stretch/>
        </p:blipFill>
        <p:spPr>
          <a:xfrm>
            <a:off x="-56160" y="-34920"/>
            <a:ext cx="12188880" cy="6854760"/>
          </a:xfrm>
          <a:prstGeom prst="rect">
            <a:avLst/>
          </a:prstGeom>
          <a:ln w="0">
            <a:noFill/>
          </a:ln>
        </p:spPr>
      </p:pic>
      <p:sp>
        <p:nvSpPr>
          <p:cNvPr id="210"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19</a:t>
            </a:r>
            <a:endParaRPr lang="en-ZA" sz="1400" b="0" strike="noStrike" spc="-1">
              <a:solidFill>
                <a:srgbClr val="000000"/>
              </a:solidFill>
              <a:latin typeface="Arial"/>
            </a:endParaRPr>
          </a:p>
        </p:txBody>
      </p:sp>
      <p:sp>
        <p:nvSpPr>
          <p:cNvPr id="211"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ZA" sz="4400" b="0" strike="noStrike" spc="-1">
                <a:solidFill>
                  <a:srgbClr val="000000"/>
                </a:solidFill>
                <a:latin typeface="Open Sans"/>
                <a:ea typeface="Open Sans"/>
              </a:rPr>
              <a:t>R</a:t>
            </a:r>
            <a:r>
              <a:rPr lang="en-GB" sz="4400" b="0" strike="noStrike" spc="-1">
                <a:solidFill>
                  <a:srgbClr val="000000"/>
                </a:solidFill>
                <a:latin typeface="Open Sans"/>
                <a:ea typeface="Open Sans"/>
              </a:rPr>
              <a:t>eferences</a:t>
            </a:r>
            <a:endParaRPr lang="en-ZA" sz="4400" b="0" strike="noStrike" spc="-1">
              <a:solidFill>
                <a:srgbClr val="000000"/>
              </a:solidFill>
              <a:latin typeface="Arial"/>
            </a:endParaRPr>
          </a:p>
        </p:txBody>
      </p:sp>
      <p:sp>
        <p:nvSpPr>
          <p:cNvPr id="212" name="PlaceHolder 1"/>
          <p:cNvSpPr>
            <a:spLocks noGrp="1"/>
          </p:cNvSpPr>
          <p:nvPr>
            <p:ph/>
          </p:nvPr>
        </p:nvSpPr>
        <p:spPr>
          <a:xfrm>
            <a:off x="828720" y="1607040"/>
            <a:ext cx="10491480" cy="4717080"/>
          </a:xfrm>
          <a:prstGeom prst="rect">
            <a:avLst/>
          </a:prstGeom>
          <a:noFill/>
          <a:ln w="0">
            <a:noFill/>
          </a:ln>
        </p:spPr>
        <p:txBody>
          <a:bodyPr anchor="t">
            <a:noAutofit/>
          </a:bodyPr>
          <a:lstStyle/>
          <a:p>
            <a:pPr indent="0">
              <a:lnSpc>
                <a:spcPct val="150000"/>
              </a:lnSpc>
              <a:spcBef>
                <a:spcPts val="1001"/>
              </a:spcBef>
              <a:buNone/>
              <a:tabLst>
                <a:tab pos="0" algn="l"/>
              </a:tabLst>
            </a:pPr>
            <a:r>
              <a:rPr lang="en-GB" sz="2000" b="1" strike="noStrike" spc="-1">
                <a:solidFill>
                  <a:srgbClr val="000000"/>
                </a:solidFill>
                <a:latin typeface="Open Sans"/>
              </a:rPr>
              <a:t>Database Design</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Database design best practices. URL </a:t>
            </a:r>
            <a:r>
              <a:rPr lang="en-GB" sz="2000" b="0" u="sng" strike="noStrike" spc="-1">
                <a:solidFill>
                  <a:srgbClr val="0563C1"/>
                </a:solidFill>
                <a:uFillTx/>
                <a:latin typeface="Open Sans"/>
                <a:hlinkClick r:id="rId4"/>
              </a:rPr>
              <a:t>https://www.lucidchart.com/blog/database-design-best-practices</a:t>
            </a:r>
            <a:r>
              <a:rPr lang="en-GB" sz="2000" b="0" strike="noStrike" spc="-1">
                <a:solidFill>
                  <a:srgbClr val="000000"/>
                </a:solidFill>
                <a:latin typeface="Open Sans"/>
              </a:rPr>
              <a:t> </a:t>
            </a:r>
            <a:endParaRPr lang="en-US" sz="2000" b="0" strike="noStrike" spc="-1">
              <a:solidFill>
                <a:srgbClr val="000000"/>
              </a:solidFill>
              <a:latin typeface="Calibri"/>
            </a:endParaRPr>
          </a:p>
          <a:p>
            <a:pPr marL="457200" indent="0">
              <a:lnSpc>
                <a:spcPct val="150000"/>
              </a:lnSpc>
              <a:spcBef>
                <a:spcPts val="499"/>
              </a:spcBef>
              <a:buNone/>
              <a:tabLst>
                <a:tab pos="0" algn="l"/>
              </a:tabLst>
            </a:pPr>
            <a:r>
              <a:rPr lang="en-GB" sz="2000" b="1" strike="noStrike" spc="-1">
                <a:solidFill>
                  <a:srgbClr val="000000"/>
                </a:solidFill>
                <a:latin typeface="Open Sans"/>
              </a:rPr>
              <a:t>Database Software</a:t>
            </a:r>
            <a:endParaRPr lang="en-US" sz="2000" b="0" strike="noStrike" spc="-1">
              <a:solidFill>
                <a:srgbClr val="000000"/>
              </a:solidFill>
              <a:latin typeface="Calibri"/>
            </a:endParaRPr>
          </a:p>
          <a:p>
            <a:pPr marL="685800" lvl="1" indent="-228600">
              <a:lnSpc>
                <a:spcPct val="150000"/>
              </a:lnSpc>
              <a:spcBef>
                <a:spcPts val="499"/>
              </a:spcBef>
              <a:buClr>
                <a:srgbClr val="000000"/>
              </a:buClr>
              <a:buFont typeface="Arial"/>
              <a:buChar char="•"/>
              <a:tabLst>
                <a:tab pos="0" algn="l"/>
              </a:tabLst>
            </a:pPr>
            <a:r>
              <a:rPr lang="en-GB" sz="2000" b="0" strike="noStrike" spc="-1">
                <a:solidFill>
                  <a:srgbClr val="000000"/>
                </a:solidFill>
                <a:latin typeface="Open Sans"/>
              </a:rPr>
              <a:t>What is a Database?URL  </a:t>
            </a:r>
            <a:r>
              <a:rPr lang="en-GB" sz="2000" b="0" u="sng" strike="noStrike" spc="-1">
                <a:solidFill>
                  <a:srgbClr val="0563C1"/>
                </a:solidFill>
                <a:uFillTx/>
                <a:latin typeface="Open Sans"/>
                <a:hlinkClick r:id="rId5"/>
              </a:rPr>
              <a:t>https://www.oracle.com/database/what-is-database/</a:t>
            </a:r>
            <a:r>
              <a:rPr lang="en-GB" sz="2000" b="0" strike="noStrike" spc="-1">
                <a:solidFill>
                  <a:srgbClr val="000000"/>
                </a:solidFill>
                <a:latin typeface="Open Sans"/>
              </a:rPr>
              <a:t> </a:t>
            </a:r>
            <a:endParaRPr lang="en-US" sz="2000" b="0" strike="noStrike" spc="-1">
              <a:solidFill>
                <a:srgbClr val="000000"/>
              </a:solidFill>
              <a:latin typeface="Calibri"/>
            </a:endParaRPr>
          </a:p>
          <a:p>
            <a:pPr marL="457200" indent="0">
              <a:lnSpc>
                <a:spcPct val="150000"/>
              </a:lnSpc>
              <a:spcBef>
                <a:spcPts val="499"/>
              </a:spcBef>
              <a:buNone/>
              <a:tabLst>
                <a:tab pos="0" algn="l"/>
              </a:tabLst>
            </a:pPr>
            <a:r>
              <a:rPr lang="en-GB" sz="2000" b="0" strike="noStrike" spc="-1">
                <a:solidFill>
                  <a:srgbClr val="000000"/>
                </a:solidFill>
                <a:latin typeface="Open Sans"/>
              </a:rPr>
              <a:t>Setting up a PostgreSQL Cluster</a:t>
            </a:r>
            <a:endParaRPr lang="en-US" sz="2000" b="0" strike="noStrike" spc="-1">
              <a:solidFill>
                <a:srgbClr val="000000"/>
              </a:solidFill>
              <a:latin typeface="Calibri"/>
            </a:endParaRPr>
          </a:p>
          <a:p>
            <a:pPr marL="685800" lvl="1" indent="-228600">
              <a:lnSpc>
                <a:spcPct val="150000"/>
              </a:lnSpc>
              <a:spcBef>
                <a:spcPts val="499"/>
              </a:spcBef>
              <a:buClr>
                <a:srgbClr val="000000"/>
              </a:buClr>
              <a:buFont typeface="Arial"/>
              <a:buChar char="•"/>
              <a:tabLst>
                <a:tab pos="0" algn="l"/>
              </a:tabLst>
            </a:pPr>
            <a:r>
              <a:rPr lang="en-GB" sz="2000" b="0" strike="noStrike" spc="-1">
                <a:solidFill>
                  <a:srgbClr val="000000"/>
                </a:solidFill>
                <a:latin typeface="Open Sans"/>
              </a:rPr>
              <a:t>pgAdmin. URL  </a:t>
            </a:r>
            <a:r>
              <a:rPr lang="en-GB" sz="2000" b="0" u="sng" strike="noStrike" spc="-1">
                <a:solidFill>
                  <a:srgbClr val="0563C1"/>
                </a:solidFill>
                <a:uFillTx/>
                <a:latin typeface="Open Sans"/>
                <a:hlinkClick r:id="rId6"/>
              </a:rPr>
              <a:t>https://www.enterprisedb.com/postgres-tutorials/connecting-postgresql-using-psql-and-pgadmin</a:t>
            </a:r>
            <a:r>
              <a:rPr lang="en-GB" sz="2000" b="0" strike="noStrike" spc="-1">
                <a:solidFill>
                  <a:srgbClr val="000000"/>
                </a:solidFill>
                <a:latin typeface="Open Sans"/>
              </a:rPr>
              <a:t> </a:t>
            </a:r>
            <a:endParaRPr lang="en-US" sz="2000" b="0" strike="noStrike" spc="-1">
              <a:solidFill>
                <a:srgbClr val="000000"/>
              </a:solidFill>
              <a:latin typeface="Calibri"/>
            </a:endParaRPr>
          </a:p>
          <a:p>
            <a:pPr marL="685800" lvl="1" indent="-228600">
              <a:lnSpc>
                <a:spcPct val="150000"/>
              </a:lnSpc>
              <a:spcBef>
                <a:spcPts val="499"/>
              </a:spcBef>
              <a:buClr>
                <a:srgbClr val="000000"/>
              </a:buClr>
              <a:buFont typeface="Arial"/>
              <a:buChar char="•"/>
              <a:tabLst>
                <a:tab pos="0" algn="l"/>
              </a:tabLst>
            </a:pPr>
            <a:r>
              <a:rPr lang="en-GB" sz="2000" b="0" strike="noStrike" spc="-1">
                <a:solidFill>
                  <a:srgbClr val="000000"/>
                </a:solidFill>
                <a:latin typeface="Open Sans"/>
              </a:rPr>
              <a:t>DBeaver – https://hevodata.com/learn/dbeaver-postgresql/ </a:t>
            </a:r>
            <a:endParaRPr lang="en-US" sz="2000" b="0" strike="noStrike" spc="-1">
              <a:solidFill>
                <a:srgbClr val="000000"/>
              </a:solidFill>
              <a:latin typeface="Calibri"/>
            </a:endParaRPr>
          </a:p>
        </p:txBody>
      </p:sp>
    </p:spTree>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21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19</a:t>
            </a:r>
            <a:endParaRPr lang="en-ZA" sz="1400" b="0" strike="noStrike" spc="-1">
              <a:solidFill>
                <a:srgbClr val="000000"/>
              </a:solidFill>
              <a:latin typeface="Arial"/>
            </a:endParaRPr>
          </a:p>
        </p:txBody>
      </p:sp>
      <p:sp>
        <p:nvSpPr>
          <p:cNvPr id="215"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ZA" sz="4400" b="0" strike="noStrike" spc="-1">
                <a:solidFill>
                  <a:srgbClr val="000000"/>
                </a:solidFill>
                <a:latin typeface="Open Sans"/>
                <a:ea typeface="Open Sans"/>
              </a:rPr>
              <a:t>R</a:t>
            </a:r>
            <a:r>
              <a:rPr lang="en-GB" sz="4400" b="0" strike="noStrike" spc="-1">
                <a:solidFill>
                  <a:srgbClr val="000000"/>
                </a:solidFill>
                <a:latin typeface="Open Sans"/>
                <a:ea typeface="Open Sans"/>
              </a:rPr>
              <a:t>eferences</a:t>
            </a:r>
            <a:endParaRPr lang="en-ZA" sz="4400" b="0" strike="noStrike" spc="-1">
              <a:solidFill>
                <a:srgbClr val="000000"/>
              </a:solidFill>
              <a:latin typeface="Arial"/>
            </a:endParaRPr>
          </a:p>
        </p:txBody>
      </p:sp>
      <p:sp>
        <p:nvSpPr>
          <p:cNvPr id="216" name="PlaceHolder 1"/>
          <p:cNvSpPr>
            <a:spLocks noGrp="1"/>
          </p:cNvSpPr>
          <p:nvPr>
            <p:ph/>
          </p:nvPr>
        </p:nvSpPr>
        <p:spPr>
          <a:xfrm>
            <a:off x="828720" y="1607040"/>
            <a:ext cx="10491480" cy="4742640"/>
          </a:xfrm>
          <a:prstGeom prst="rect">
            <a:avLst/>
          </a:prstGeom>
          <a:noFill/>
          <a:ln w="0">
            <a:noFill/>
          </a:ln>
        </p:spPr>
        <p:txBody>
          <a:bodyPr anchor="t">
            <a:noAutofit/>
          </a:bodyPr>
          <a:lstStyle/>
          <a:p>
            <a:pPr indent="0">
              <a:lnSpc>
                <a:spcPct val="150000"/>
              </a:lnSpc>
              <a:spcBef>
                <a:spcPts val="1001"/>
              </a:spcBef>
              <a:buNone/>
              <a:tabLst>
                <a:tab pos="0" algn="l"/>
              </a:tabLst>
            </a:pPr>
            <a:r>
              <a:rPr lang="en-GB" sz="2000" b="1" strike="noStrike" spc="-1">
                <a:solidFill>
                  <a:srgbClr val="000000"/>
                </a:solidFill>
                <a:latin typeface="Open Sans"/>
              </a:rPr>
              <a:t>System Architecture</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GeoNode Component Architecture. URL </a:t>
            </a:r>
            <a:r>
              <a:rPr lang="en-GB" sz="2000" b="0" u="sng" strike="noStrike" spc="-1">
                <a:solidFill>
                  <a:srgbClr val="0563C1"/>
                </a:solidFill>
                <a:uFillTx/>
                <a:latin typeface="Open Sans"/>
                <a:hlinkClick r:id="rId4"/>
              </a:rPr>
              <a:t>https://geonode-docs.readthedocs.io/en/latest/reference/architecture.html</a:t>
            </a:r>
            <a:r>
              <a:rPr lang="en-GB" sz="2000" b="0" strike="noStrike" spc="-1">
                <a:solidFill>
                  <a:srgbClr val="000000"/>
                </a:solidFill>
                <a:latin typeface="Open Sans"/>
              </a:rPr>
              <a:t> </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1" strike="noStrike" spc="-1">
                <a:solidFill>
                  <a:srgbClr val="000000"/>
                </a:solidFill>
                <a:latin typeface="Open Sans"/>
              </a:rPr>
              <a:t>Web Map and Feature Server (GeoServer)</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What is GeoServer? URL </a:t>
            </a:r>
            <a:r>
              <a:rPr lang="en-GB" sz="2000" b="0" u="sng" strike="noStrike" spc="-1">
                <a:solidFill>
                  <a:srgbClr val="0563C1"/>
                </a:solidFill>
                <a:uFillTx/>
                <a:latin typeface="Open Sans"/>
                <a:hlinkClick r:id="rId5"/>
              </a:rPr>
              <a:t>https://eatlas.org.au/node/300</a:t>
            </a:r>
            <a:r>
              <a:rPr lang="en-GB" sz="2000" b="0" strike="noStrike" spc="-1">
                <a:solidFill>
                  <a:srgbClr val="000000"/>
                </a:solidFill>
                <a:latin typeface="Open Sans"/>
              </a:rPr>
              <a:t> </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0" strike="noStrike" spc="-1">
                <a:solidFill>
                  <a:srgbClr val="000000"/>
                </a:solidFill>
                <a:latin typeface="Open Sans"/>
              </a:rPr>
              <a:t>Geoserver (Publishing PostgreSQL Data)</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Hosting Data from Your PostgreSQL Database on GeoServer – </a:t>
            </a:r>
            <a:r>
              <a:rPr lang="en-GB" sz="2000" b="0" u="sng" strike="noStrike" spc="-1">
                <a:solidFill>
                  <a:srgbClr val="0563C1"/>
                </a:solidFill>
                <a:uFillTx/>
                <a:latin typeface="Open Sans"/>
                <a:hlinkClick r:id="rId6"/>
              </a:rPr>
              <a:t>https://www.hansongis.com/blog/hosting-data-from-your-postgresql-database-on-geoserver</a:t>
            </a:r>
            <a:r>
              <a:rPr lang="en-GB" sz="2000" b="0" strike="noStrike" spc="-1">
                <a:solidFill>
                  <a:srgbClr val="000000"/>
                </a:solidFill>
                <a:latin typeface="Open Sans"/>
              </a:rPr>
              <a:t> </a:t>
            </a:r>
            <a:endParaRPr lang="en-US" sz="2000" b="0" strike="noStrike" spc="-1">
              <a:solidFill>
                <a:srgbClr val="000000"/>
              </a:solidFill>
              <a:latin typeface="Calibri"/>
            </a:endParaRPr>
          </a:p>
        </p:txBody>
      </p:sp>
    </p:spTree>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21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19</a:t>
            </a:r>
            <a:endParaRPr lang="en-ZA" sz="1400" b="0" strike="noStrike" spc="-1">
              <a:solidFill>
                <a:srgbClr val="000000"/>
              </a:solidFill>
              <a:latin typeface="Arial"/>
            </a:endParaRPr>
          </a:p>
        </p:txBody>
      </p:sp>
      <p:sp>
        <p:nvSpPr>
          <p:cNvPr id="219"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ZA" sz="4400" b="0" strike="noStrike" spc="-1">
                <a:solidFill>
                  <a:srgbClr val="000000"/>
                </a:solidFill>
                <a:latin typeface="Open Sans"/>
                <a:ea typeface="Open Sans"/>
              </a:rPr>
              <a:t>R</a:t>
            </a:r>
            <a:r>
              <a:rPr lang="en-GB" sz="4400" b="0" strike="noStrike" spc="-1">
                <a:solidFill>
                  <a:srgbClr val="000000"/>
                </a:solidFill>
                <a:latin typeface="Open Sans"/>
                <a:ea typeface="Open Sans"/>
              </a:rPr>
              <a:t>eferences</a:t>
            </a:r>
            <a:endParaRPr lang="en-ZA" sz="4400" b="0" strike="noStrike" spc="-1">
              <a:solidFill>
                <a:srgbClr val="000000"/>
              </a:solidFill>
              <a:latin typeface="Arial"/>
            </a:endParaRPr>
          </a:p>
        </p:txBody>
      </p:sp>
      <p:sp>
        <p:nvSpPr>
          <p:cNvPr id="220" name="PlaceHolder 1"/>
          <p:cNvSpPr>
            <a:spLocks noGrp="1"/>
          </p:cNvSpPr>
          <p:nvPr>
            <p:ph/>
          </p:nvPr>
        </p:nvSpPr>
        <p:spPr>
          <a:xfrm>
            <a:off x="828720" y="1607040"/>
            <a:ext cx="10491480" cy="4056840"/>
          </a:xfrm>
          <a:prstGeom prst="rect">
            <a:avLst/>
          </a:prstGeom>
          <a:noFill/>
          <a:ln w="0">
            <a:noFill/>
          </a:ln>
        </p:spPr>
        <p:txBody>
          <a:bodyPr anchor="t">
            <a:noAutofit/>
          </a:bodyPr>
          <a:lstStyle/>
          <a:p>
            <a:pPr indent="0">
              <a:lnSpc>
                <a:spcPct val="150000"/>
              </a:lnSpc>
              <a:spcBef>
                <a:spcPts val="1001"/>
              </a:spcBef>
              <a:buNone/>
              <a:tabLst>
                <a:tab pos="0" algn="l"/>
              </a:tabLst>
            </a:pPr>
            <a:r>
              <a:rPr lang="en-GB" sz="2000" b="1" strike="noStrike" spc="-1">
                <a:solidFill>
                  <a:srgbClr val="000000"/>
                </a:solidFill>
                <a:latin typeface="Open Sans"/>
              </a:rPr>
              <a:t>GeoNode</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Integrate GeoNode with GeoServer. URL  </a:t>
            </a:r>
            <a:r>
              <a:rPr lang="en-GB" sz="2000" b="0" u="sng" strike="noStrike" spc="-1">
                <a:solidFill>
                  <a:srgbClr val="0563C1"/>
                </a:solidFill>
                <a:uFillTx/>
                <a:latin typeface="Open Sans"/>
                <a:hlinkClick r:id="rId4"/>
              </a:rPr>
              <a:t>https://doc-geonode.readthedocs.io/en/latest/002_install_and_admin/002_geonode_install/install_geoserver_application.html</a:t>
            </a:r>
            <a:r>
              <a:rPr lang="en-GB" sz="2000" b="0" strike="noStrike" spc="-1">
                <a:solidFill>
                  <a:srgbClr val="000000"/>
                </a:solidFill>
                <a:latin typeface="Open Sans"/>
              </a:rPr>
              <a:t> </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1" strike="noStrike" spc="-1">
                <a:solidFill>
                  <a:srgbClr val="000000"/>
                </a:solidFill>
                <a:latin typeface="Open Sans"/>
              </a:rPr>
              <a:t>GIS </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Connect to GeoNode using QGIS. URL </a:t>
            </a:r>
            <a:r>
              <a:rPr lang="en-GB" sz="2000" b="0" u="sng" strike="noStrike" spc="-1">
                <a:solidFill>
                  <a:srgbClr val="0563C1"/>
                </a:solidFill>
                <a:uFillTx/>
                <a:latin typeface="Open Sans"/>
                <a:hlinkClick r:id="rId5"/>
              </a:rPr>
              <a:t>https://geonode.org/QGISGeoNodePlugin/user-guide/</a:t>
            </a:r>
            <a:r>
              <a:rPr lang="en-GB" sz="2000" b="0" strike="noStrike" spc="-1">
                <a:solidFill>
                  <a:srgbClr val="000000"/>
                </a:solidFill>
                <a:latin typeface="Open Sans"/>
              </a:rPr>
              <a:t> </a:t>
            </a:r>
            <a:endParaRPr lang="en-US" sz="2000" b="0" strike="noStrike" spc="-1">
              <a:solidFill>
                <a:srgbClr val="000000"/>
              </a:solidFill>
              <a:latin typeface="Calibri"/>
            </a:endParaRPr>
          </a:p>
        </p:txBody>
      </p:sp>
    </p:spTree>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Box 4"/>
          <p:cNvSpPr/>
          <p:nvPr/>
        </p:nvSpPr>
        <p:spPr>
          <a:xfrm>
            <a:off x="9919440" y="5892480"/>
            <a:ext cx="1866600" cy="5778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b">
            <a:spAutoFit/>
          </a:bodyPr>
          <a:lstStyle/>
          <a:p>
            <a:pPr>
              <a:lnSpc>
                <a:spcPct val="100000"/>
              </a:lnSpc>
            </a:pPr>
            <a:r>
              <a:rPr lang="en-US" sz="800" b="0" strike="noStrike" spc="-1">
                <a:solidFill>
                  <a:srgbClr val="FFFFFF"/>
                </a:solidFill>
                <a:latin typeface="Open Sans "/>
              </a:rPr>
              <a:t>CCG courses (this will take </a:t>
            </a:r>
            <a:br>
              <a:rPr sz="800"/>
            </a:br>
            <a:r>
              <a:rPr lang="en-US" sz="800" b="0" strike="noStrike" spc="-1">
                <a:solidFill>
                  <a:srgbClr val="FFFFFF"/>
                </a:solidFill>
                <a:latin typeface="Open Sans "/>
              </a:rPr>
              <a:t>you to the website link http://www.ClimateCompatibleGrowth.com/teachingmaterials)</a:t>
            </a:r>
            <a:endParaRPr lang="en-ZA" sz="800" b="0" strike="noStrike" spc="-1">
              <a:solidFill>
                <a:srgbClr val="000000"/>
              </a:solidFill>
              <a:latin typeface="Arial"/>
            </a:endParaRPr>
          </a:p>
        </p:txBody>
      </p:sp>
      <p:sp>
        <p:nvSpPr>
          <p:cNvPr id="223" name="TextBox 5"/>
          <p:cNvSpPr/>
          <p:nvPr/>
        </p:nvSpPr>
        <p:spPr>
          <a:xfrm>
            <a:off x="9108360" y="4845960"/>
            <a:ext cx="2371680" cy="8211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ctr">
              <a:lnSpc>
                <a:spcPct val="100000"/>
              </a:lnSpc>
            </a:pPr>
            <a:r>
              <a:rPr lang="en-ZA" sz="800" b="0" strike="noStrike" spc="-1">
                <a:solidFill>
                  <a:srgbClr val="FFFFFF"/>
                </a:solidFill>
                <a:latin typeface="Open Sans"/>
                <a:ea typeface="Calibri"/>
              </a:rPr>
              <a:t>Moksnes N., Sahlberg A., Khavari B. 2021.</a:t>
            </a:r>
            <a:br>
              <a:rPr sz="800"/>
            </a:br>
            <a:r>
              <a:rPr lang="en-ZA" sz="800" b="0" strike="noStrike" spc="-1">
                <a:solidFill>
                  <a:srgbClr val="FFFFFF"/>
                </a:solidFill>
                <a:latin typeface="Open Sans"/>
                <a:ea typeface="Calibri"/>
              </a:rPr>
              <a:t>Lecture 1: OnSSET/Global Electrification</a:t>
            </a:r>
            <a:br>
              <a:rPr sz="800"/>
            </a:br>
            <a:r>
              <a:rPr lang="en-ZA" sz="800" b="0" strike="noStrike" spc="-1">
                <a:solidFill>
                  <a:srgbClr val="FFFFFF"/>
                </a:solidFill>
                <a:latin typeface="Open Sans"/>
                <a:ea typeface="Calibri"/>
              </a:rPr>
              <a:t>Platform. Release Version 1.0. [online</a:t>
            </a:r>
            <a:br>
              <a:rPr sz="800"/>
            </a:br>
            <a:r>
              <a:rPr lang="en-ZA" sz="800" b="0" strike="noStrike" spc="-1">
                <a:solidFill>
                  <a:srgbClr val="FFFFFF"/>
                </a:solidFill>
                <a:latin typeface="Open Sans"/>
                <a:ea typeface="Calibri"/>
              </a:rPr>
              <a:t>presentation]. Climate Compatible Growth</a:t>
            </a:r>
            <a:br>
              <a:rPr sz="800"/>
            </a:br>
            <a:r>
              <a:rPr lang="en-ZA" sz="800" b="0" strike="noStrike" spc="-1">
                <a:solidFill>
                  <a:srgbClr val="FFFFFF"/>
                </a:solidFill>
                <a:latin typeface="Open Sans"/>
                <a:ea typeface="Calibri"/>
              </a:rPr>
              <a:t>Programme, Energy Sector Management Assistance Program and World Bank Group</a:t>
            </a:r>
            <a:endParaRPr lang="en-ZA" sz="800" b="0" strike="noStrike" spc="-1">
              <a:solidFill>
                <a:srgbClr val="000000"/>
              </a:solidFill>
              <a:latin typeface="Arial"/>
            </a:endParaRPr>
          </a:p>
        </p:txBody>
      </p:sp>
      <p:grpSp>
        <p:nvGrpSpPr>
          <p:cNvPr id="3" name="Group 2">
            <a:extLst>
              <a:ext uri="{FF2B5EF4-FFF2-40B4-BE49-F238E27FC236}">
                <a16:creationId xmlns:a16="http://schemas.microsoft.com/office/drawing/2014/main" id="{03A16F2E-3DA2-5EBD-0946-540091F0C309}"/>
              </a:ext>
            </a:extLst>
          </p:cNvPr>
          <p:cNvGrpSpPr/>
          <p:nvPr/>
        </p:nvGrpSpPr>
        <p:grpSpPr>
          <a:xfrm>
            <a:off x="0" y="0"/>
            <a:ext cx="12192000" cy="6858000"/>
            <a:chOff x="0" y="0"/>
            <a:chExt cx="12192000" cy="6858000"/>
          </a:xfrm>
        </p:grpSpPr>
        <p:pic>
          <p:nvPicPr>
            <p:cNvPr id="4" name="Picture 21">
              <a:extLst>
                <a:ext uri="{FF2B5EF4-FFF2-40B4-BE49-F238E27FC236}">
                  <a16:creationId xmlns:a16="http://schemas.microsoft.com/office/drawing/2014/main" id="{6770D7AD-C99F-7357-4EDF-631761ECB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786193-BFAC-8D24-F7C1-78E33DEA7826}"/>
                </a:ext>
              </a:extLst>
            </p:cNvPr>
            <p:cNvSpPr txBox="1"/>
            <p:nvPr/>
          </p:nvSpPr>
          <p:spPr>
            <a:xfrm>
              <a:off x="9013602" y="2439464"/>
              <a:ext cx="2831431" cy="923330"/>
            </a:xfrm>
            <a:prstGeom prst="rect">
              <a:avLst/>
            </a:prstGeom>
            <a:noFill/>
          </p:spPr>
          <p:txBody>
            <a:bodyPr wrap="square">
              <a:spAutoFit/>
            </a:bodyPr>
            <a:lstStyle/>
            <a:p>
              <a:pPr algn="ctr" rtl="0">
                <a:spcBef>
                  <a:spcPts val="0"/>
                </a:spcBef>
                <a:spcAft>
                  <a:spcPts val="0"/>
                </a:spcAft>
              </a:pPr>
              <a:r>
                <a:rPr lang="en-GB" sz="900" b="1" i="1" u="none" strike="noStrike" dirty="0">
                  <a:solidFill>
                    <a:srgbClr val="FFFFFF"/>
                  </a:solidFill>
                  <a:effectLst/>
                  <a:latin typeface="Open Sans" panose="020B0606030504020204" pitchFamily="34" charset="0"/>
                </a:rPr>
                <a:t>Supported by and in collaboration with </a:t>
              </a:r>
              <a:endParaRPr lang="en-GB" b="0" dirty="0">
                <a:effectLst/>
              </a:endParaRPr>
            </a:p>
            <a:p>
              <a:pPr algn="ctr" rtl="0">
                <a:spcBef>
                  <a:spcPts val="0"/>
                </a:spcBef>
                <a:spcAft>
                  <a:spcPts val="0"/>
                </a:spcAft>
              </a:pPr>
              <a:r>
                <a:rPr lang="en-GB" sz="900" b="1" i="1" u="none" strike="noStrike" dirty="0">
                  <a:solidFill>
                    <a:srgbClr val="FFFFFF"/>
                  </a:solidFill>
                  <a:effectLst/>
                  <a:latin typeface="Open Sans" panose="020B0606030504020204" pitchFamily="34" charset="0"/>
                </a:rPr>
                <a:t>Sustainable Energy for All</a:t>
              </a:r>
              <a:endParaRPr lang="en-GB" b="0" dirty="0">
                <a:effectLst/>
              </a:endParaRPr>
            </a:p>
            <a:p>
              <a:br>
                <a:rPr lang="en-GB" dirty="0"/>
              </a:br>
              <a:endParaRPr lang="en-GB" dirty="0"/>
            </a:p>
          </p:txBody>
        </p:sp>
        <p:pic>
          <p:nvPicPr>
            <p:cNvPr id="6" name="Picture 25" descr="A white circle with white text&#10;&#10;Description automatically generated">
              <a:extLst>
                <a:ext uri="{FF2B5EF4-FFF2-40B4-BE49-F238E27FC236}">
                  <a16:creationId xmlns:a16="http://schemas.microsoft.com/office/drawing/2014/main" id="{051F80A9-DC9A-BDD9-0D54-9339F5FC69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4649" y="2912648"/>
              <a:ext cx="945982" cy="9519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89DB342-74D8-87C4-90D0-4C9B50430C66}"/>
                </a:ext>
              </a:extLst>
            </p:cNvPr>
            <p:cNvSpPr txBox="1"/>
            <p:nvPr/>
          </p:nvSpPr>
          <p:spPr>
            <a:xfrm>
              <a:off x="9189625" y="4020847"/>
              <a:ext cx="2518611" cy="1015663"/>
            </a:xfrm>
            <a:prstGeom prst="rect">
              <a:avLst/>
            </a:prstGeom>
            <a:noFill/>
          </p:spPr>
          <p:txBody>
            <a:bodyPr wrap="square">
              <a:spAutoFit/>
            </a:bodyPr>
            <a:lstStyle/>
            <a:p>
              <a:pPr algn="ctr" rtl="0">
                <a:spcBef>
                  <a:spcPts val="0"/>
                </a:spcBef>
                <a:spcAft>
                  <a:spcPts val="0"/>
                </a:spcAft>
              </a:pPr>
              <a:r>
                <a:rPr lang="en-GB" sz="800" b="0" i="0" u="none" strike="noStrike" dirty="0">
                  <a:solidFill>
                    <a:srgbClr val="FFFFFF"/>
                  </a:solidFill>
                  <a:effectLst/>
                  <a:latin typeface="Open Sans" panose="020B0606030504020204" pitchFamily="34" charset="0"/>
                </a:rPr>
                <a:t>Consolidated by Admire </a:t>
              </a: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Seabilwe</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and </a:t>
              </a:r>
              <a:r>
                <a:rPr lang="en-GB" sz="800" b="0" i="0" u="none" strike="noStrike" dirty="0" err="1">
                  <a:solidFill>
                    <a:srgbClr val="FFFFFF"/>
                  </a:solidFill>
                  <a:effectLst/>
                  <a:latin typeface="Open Sans" panose="020B0606030504020204" pitchFamily="34" charset="0"/>
                </a:rPr>
                <a:t>Thiasha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Vythilingam</a:t>
              </a:r>
              <a:endParaRPr lang="en-GB" b="0" dirty="0">
                <a:effectLst/>
              </a:endParaRPr>
            </a:p>
            <a:p>
              <a:pPr algn="ctr" rtl="0">
                <a:spcBef>
                  <a:spcPts val="0"/>
                </a:spcBef>
                <a:spcAft>
                  <a:spcPts val="0"/>
                </a:spcAft>
              </a:pPr>
              <a:r>
                <a:rPr lang="en-GB" sz="800" b="0" i="0" u="none" strike="noStrike" dirty="0">
                  <a:solidFill>
                    <a:srgbClr val="FFFFFF"/>
                  </a:solidFill>
                  <a:effectLst/>
                  <a:latin typeface="Open Sans" panose="020B0606030504020204" pitchFamily="34" charset="0"/>
                </a:rPr>
                <a:t> from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pic>
          <p:nvPicPr>
            <p:cNvPr id="8" name="Picture 29">
              <a:extLst>
                <a:ext uri="{FF2B5EF4-FFF2-40B4-BE49-F238E27FC236}">
                  <a16:creationId xmlns:a16="http://schemas.microsoft.com/office/drawing/2014/main" id="{A85EA8C1-7383-C10D-E346-93B7271CD7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2330" y="4522633"/>
              <a:ext cx="1513974" cy="4929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0DBC84C-8856-FE63-31F5-EFFC826E39AD}"/>
                </a:ext>
              </a:extLst>
            </p:cNvPr>
            <p:cNvSpPr txBox="1"/>
            <p:nvPr/>
          </p:nvSpPr>
          <p:spPr>
            <a:xfrm>
              <a:off x="8845408" y="5160411"/>
              <a:ext cx="3224463" cy="1261884"/>
            </a:xfrm>
            <a:prstGeom prst="rect">
              <a:avLst/>
            </a:prstGeom>
            <a:noFill/>
          </p:spPr>
          <p:txBody>
            <a:bodyPr wrap="square">
              <a:spAutoFit/>
            </a:bodyPr>
            <a:lstStyle/>
            <a:p>
              <a:pPr algn="ctr" rtl="0">
                <a:spcBef>
                  <a:spcPts val="0"/>
                </a:spcBef>
                <a:spcAft>
                  <a:spcPts val="0"/>
                </a:spcAft>
              </a:pP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S., </a:t>
              </a:r>
              <a:r>
                <a:rPr lang="en-GB" sz="800" b="0" i="0" u="none" strike="noStrike" dirty="0" err="1">
                  <a:solidFill>
                    <a:srgbClr val="FFFFFF"/>
                  </a:solidFill>
                  <a:effectLst/>
                  <a:latin typeface="Open Sans" panose="020B0606030504020204" pitchFamily="34" charset="0"/>
                </a:rPr>
                <a:t>Vythilingam</a:t>
              </a:r>
              <a:r>
                <a:rPr lang="en-GB" sz="800" b="0" i="0" u="none" strike="noStrike" dirty="0">
                  <a:solidFill>
                    <a:srgbClr val="FFFFFF"/>
                  </a:solidFill>
                  <a:effectLst/>
                  <a:latin typeface="Open Sans" panose="020B0606030504020204" pitchFamily="34" charset="0"/>
                </a:rPr>
                <a:t> T., 2023.</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Lecture </a:t>
              </a:r>
              <a:r>
                <a:rPr lang="en-GB" sz="800" dirty="0">
                  <a:solidFill>
                    <a:srgbClr val="FFFFFF"/>
                  </a:solidFill>
                  <a:latin typeface="Open Sans" panose="020B0606030504020204" pitchFamily="34" charset="0"/>
                </a:rPr>
                <a:t>7</a:t>
              </a:r>
              <a:r>
                <a:rPr lang="en-GB" sz="800" b="0" i="0" u="none" strike="noStrike" dirty="0">
                  <a:solidFill>
                    <a:srgbClr val="FFFFFF"/>
                  </a:solidFill>
                  <a:effectLst/>
                  <a:latin typeface="Open Sans" panose="020B0606030504020204" pitchFamily="34" charset="0"/>
                </a:rPr>
                <a:t>: Geospatial Data Management for Energy Access. Release Version 1.0</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[online presentation]. Climate Compatible Growth Programme, Sustainable Energy for All,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grpSp>
    </p:spTree>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9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a:t>
            </a:r>
            <a:endParaRPr lang="en-ZA" sz="1400" b="0" strike="noStrike" spc="-1">
              <a:solidFill>
                <a:srgbClr val="000000"/>
              </a:solidFill>
              <a:latin typeface="Arial"/>
            </a:endParaRPr>
          </a:p>
        </p:txBody>
      </p:sp>
      <p:sp>
        <p:nvSpPr>
          <p:cNvPr id="99" name="PlaceHolder 1"/>
          <p:cNvSpPr>
            <a:spLocks noGrp="1"/>
          </p:cNvSpPr>
          <p:nvPr>
            <p:ph/>
          </p:nvPr>
        </p:nvSpPr>
        <p:spPr>
          <a:xfrm>
            <a:off x="838080" y="1115640"/>
            <a:ext cx="10647720" cy="5185080"/>
          </a:xfrm>
          <a:prstGeom prst="rect">
            <a:avLst/>
          </a:prstGeom>
          <a:noFill/>
          <a:ln w="0">
            <a:noFill/>
          </a:ln>
        </p:spPr>
        <p:txBody>
          <a:bodyPr anchor="t">
            <a:noAutofit/>
          </a:bodyPr>
          <a:lstStyle/>
          <a:p>
            <a:pPr indent="0">
              <a:lnSpc>
                <a:spcPct val="150000"/>
              </a:lnSpc>
              <a:spcBef>
                <a:spcPts val="1001"/>
              </a:spcBef>
              <a:buNone/>
              <a:tabLst>
                <a:tab pos="0" algn="l"/>
              </a:tabLst>
            </a:pPr>
            <a:r>
              <a:rPr lang="en-GB" sz="2400" b="0" strike="noStrike" spc="-1">
                <a:solidFill>
                  <a:srgbClr val="000000"/>
                </a:solidFill>
                <a:latin typeface="Open Sans"/>
              </a:rPr>
              <a:t>An SDI platform e.g. GeoNode consists of the following software components:</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Database </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Geodata Server </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Metadata publishing service (pycsw)</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Web application framework</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 Examples of other SDI platforms</a:t>
            </a:r>
            <a:endParaRPr lang="en-US" sz="2400" b="0" strike="noStrike" spc="-1">
              <a:solidFill>
                <a:srgbClr val="000000"/>
              </a:solidFill>
              <a:latin typeface="Calibri"/>
            </a:endParaRPr>
          </a:p>
        </p:txBody>
      </p:sp>
      <p:sp>
        <p:nvSpPr>
          <p:cNvPr id="100" name="Title 10"/>
          <p:cNvSpPr/>
          <p:nvPr/>
        </p:nvSpPr>
        <p:spPr>
          <a:xfrm>
            <a:off x="887040" y="4680"/>
            <a:ext cx="10598400" cy="111060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98500"/>
          </a:bodyPr>
          <a:lstStyle/>
          <a:p>
            <a:pPr>
              <a:lnSpc>
                <a:spcPct val="90000"/>
              </a:lnSpc>
            </a:pPr>
            <a:r>
              <a:rPr lang="en-GB" sz="4400" b="0" strike="noStrike" spc="-1">
                <a:solidFill>
                  <a:srgbClr val="000000"/>
                </a:solidFill>
                <a:latin typeface="Open Sans"/>
                <a:ea typeface="Open Sans"/>
              </a:rPr>
              <a:t>7.1 Considerations for Setting up an SDI</a:t>
            </a:r>
            <a:endParaRPr lang="en-ZA" sz="4400" b="0" strike="noStrike" spc="-1">
              <a:solidFill>
                <a:srgbClr val="000000"/>
              </a:solidFill>
              <a:latin typeface="Arial"/>
            </a:endParaRPr>
          </a:p>
        </p:txBody>
      </p:sp>
      <p:pic>
        <p:nvPicPr>
          <p:cNvPr id="101" name="Picture 6"/>
          <p:cNvPicPr/>
          <p:nvPr/>
        </p:nvPicPr>
        <p:blipFill>
          <a:blip r:embed="rId4"/>
          <a:stretch/>
        </p:blipFill>
        <p:spPr>
          <a:xfrm>
            <a:off x="3522240" y="2262960"/>
            <a:ext cx="1436760" cy="1436760"/>
          </a:xfrm>
          <a:prstGeom prst="rect">
            <a:avLst/>
          </a:prstGeom>
          <a:ln w="0">
            <a:noFill/>
          </a:ln>
        </p:spPr>
      </p:pic>
      <p:pic>
        <p:nvPicPr>
          <p:cNvPr id="102" name="Picture 8"/>
          <p:cNvPicPr/>
          <p:nvPr/>
        </p:nvPicPr>
        <p:blipFill>
          <a:blip r:embed="rId5"/>
          <a:stretch/>
        </p:blipFill>
        <p:spPr>
          <a:xfrm>
            <a:off x="5797800" y="1954080"/>
            <a:ext cx="1436760" cy="1519560"/>
          </a:xfrm>
          <a:prstGeom prst="rect">
            <a:avLst/>
          </a:prstGeom>
          <a:ln w="0">
            <a:noFill/>
          </a:ln>
        </p:spPr>
      </p:pic>
      <p:pic>
        <p:nvPicPr>
          <p:cNvPr id="103" name="Picture 10"/>
          <p:cNvPicPr/>
          <p:nvPr/>
        </p:nvPicPr>
        <p:blipFill>
          <a:blip r:embed="rId6"/>
          <a:stretch/>
        </p:blipFill>
        <p:spPr>
          <a:xfrm>
            <a:off x="7512840" y="2921760"/>
            <a:ext cx="3464280" cy="817200"/>
          </a:xfrm>
          <a:prstGeom prst="rect">
            <a:avLst/>
          </a:prstGeom>
          <a:ln w="0">
            <a:noFill/>
          </a:ln>
        </p:spPr>
      </p:pic>
      <p:pic>
        <p:nvPicPr>
          <p:cNvPr id="104" name="Picture 12"/>
          <p:cNvPicPr/>
          <p:nvPr/>
        </p:nvPicPr>
        <p:blipFill>
          <a:blip r:embed="rId7"/>
          <a:stretch/>
        </p:blipFill>
        <p:spPr>
          <a:xfrm>
            <a:off x="6275880" y="4334760"/>
            <a:ext cx="1236600" cy="1890360"/>
          </a:xfrm>
          <a:prstGeom prst="rect">
            <a:avLst/>
          </a:prstGeom>
          <a:ln w="0">
            <a:noFill/>
          </a:ln>
        </p:spPr>
      </p:pic>
      <p:pic>
        <p:nvPicPr>
          <p:cNvPr id="105" name="Picture 14"/>
          <p:cNvPicPr/>
          <p:nvPr/>
        </p:nvPicPr>
        <p:blipFill>
          <a:blip r:embed="rId8"/>
          <a:stretch/>
        </p:blipFill>
        <p:spPr>
          <a:xfrm>
            <a:off x="7942320" y="4316400"/>
            <a:ext cx="3066840" cy="1068120"/>
          </a:xfrm>
          <a:prstGeom prst="rect">
            <a:avLst/>
          </a:prstGeom>
          <a:ln w="0">
            <a:noFill/>
          </a:ln>
        </p:spPr>
      </p:pic>
      <p:pic>
        <p:nvPicPr>
          <p:cNvPr id="106" name="Picture 16"/>
          <p:cNvPicPr/>
          <p:nvPr/>
        </p:nvPicPr>
        <p:blipFill>
          <a:blip r:embed="rId9"/>
          <a:stretch/>
        </p:blipFill>
        <p:spPr>
          <a:xfrm>
            <a:off x="2358360" y="5603760"/>
            <a:ext cx="2600640" cy="763200"/>
          </a:xfrm>
          <a:prstGeom prst="rect">
            <a:avLst/>
          </a:prstGeom>
          <a:ln w="0">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0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3</a:t>
            </a:r>
            <a:endParaRPr lang="en-ZA" sz="1400" b="0" strike="noStrike" spc="-1">
              <a:solidFill>
                <a:srgbClr val="000000"/>
              </a:solidFill>
              <a:latin typeface="Arial"/>
            </a:endParaRPr>
          </a:p>
        </p:txBody>
      </p:sp>
      <p:sp>
        <p:nvSpPr>
          <p:cNvPr id="109"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7.1 Considerations for Setting up an SDI</a:t>
            </a:r>
            <a:endParaRPr lang="en-ZA" sz="4400" b="0" strike="noStrike" spc="-1">
              <a:solidFill>
                <a:srgbClr val="000000"/>
              </a:solidFill>
              <a:latin typeface="Arial"/>
            </a:endParaRPr>
          </a:p>
        </p:txBody>
      </p:sp>
      <p:sp>
        <p:nvSpPr>
          <p:cNvPr id="110" name="PlaceHolder 1"/>
          <p:cNvSpPr>
            <a:spLocks noGrp="1"/>
          </p:cNvSpPr>
          <p:nvPr>
            <p:ph/>
          </p:nvPr>
        </p:nvSpPr>
        <p:spPr>
          <a:xfrm>
            <a:off x="838080" y="1825560"/>
            <a:ext cx="10647720" cy="3644280"/>
          </a:xfrm>
          <a:prstGeom prst="rect">
            <a:avLst/>
          </a:prstGeom>
          <a:noFill/>
          <a:ln w="0">
            <a:noFill/>
          </a:ln>
        </p:spPr>
        <p:txBody>
          <a:bodyPr anchor="t">
            <a:normAutofit fontScale="99000"/>
          </a:bodyPr>
          <a:lstStyle/>
          <a:p>
            <a:pPr marL="226080" indent="-226080">
              <a:lnSpc>
                <a:spcPct val="150000"/>
              </a:lnSpc>
              <a:spcBef>
                <a:spcPts val="1001"/>
              </a:spcBef>
              <a:buClr>
                <a:srgbClr val="000000"/>
              </a:buClr>
              <a:buFont typeface="Arial"/>
              <a:buChar char="•"/>
            </a:pPr>
            <a:r>
              <a:rPr lang="en-GB" sz="2400" b="1" strike="noStrike" spc="-1">
                <a:solidFill>
                  <a:srgbClr val="000000"/>
                </a:solidFill>
                <a:latin typeface="Open Sans"/>
              </a:rPr>
              <a:t>Architectural</a:t>
            </a:r>
            <a:r>
              <a:rPr lang="en-GB" sz="2400" b="0" strike="noStrike" spc="-1">
                <a:solidFill>
                  <a:srgbClr val="000000"/>
                </a:solidFill>
                <a:latin typeface="Open Sans"/>
              </a:rPr>
              <a:t> – Database design, hosting, security, which SDI platform to use, etc.</a:t>
            </a:r>
            <a:endParaRPr lang="en-US" sz="2400" b="0" strike="noStrike" spc="-1">
              <a:solidFill>
                <a:srgbClr val="000000"/>
              </a:solidFill>
              <a:latin typeface="Calibri"/>
            </a:endParaRPr>
          </a:p>
          <a:p>
            <a:pPr marL="226080" indent="-226080">
              <a:lnSpc>
                <a:spcPct val="150000"/>
              </a:lnSpc>
              <a:spcBef>
                <a:spcPts val="1001"/>
              </a:spcBef>
              <a:buClr>
                <a:srgbClr val="000000"/>
              </a:buClr>
              <a:buFont typeface="Arial"/>
              <a:buChar char="•"/>
            </a:pPr>
            <a:r>
              <a:rPr lang="en-GB" sz="2400" b="1" strike="noStrike" spc="-1">
                <a:solidFill>
                  <a:srgbClr val="000000"/>
                </a:solidFill>
                <a:latin typeface="Open Sans"/>
              </a:rPr>
              <a:t>Organisation and Governance </a:t>
            </a:r>
            <a:r>
              <a:rPr lang="en-GB" sz="2400" b="0" strike="noStrike" spc="-1">
                <a:solidFill>
                  <a:srgbClr val="000000"/>
                </a:solidFill>
                <a:latin typeface="Open Sans"/>
              </a:rPr>
              <a:t>– Involves human decisions to determine business processes, which metadata standards to adopt, etc.</a:t>
            </a:r>
            <a:endParaRPr lang="en-US" sz="2400" b="0" strike="noStrike" spc="-1">
              <a:solidFill>
                <a:srgbClr val="000000"/>
              </a:solidFill>
              <a:latin typeface="Calibri"/>
            </a:endParaRPr>
          </a:p>
          <a:p>
            <a:pPr marL="226080" indent="-226080">
              <a:lnSpc>
                <a:spcPct val="150000"/>
              </a:lnSpc>
              <a:spcBef>
                <a:spcPts val="1001"/>
              </a:spcBef>
              <a:buClr>
                <a:srgbClr val="000000"/>
              </a:buClr>
              <a:buFont typeface="Arial"/>
              <a:buChar char="•"/>
            </a:pPr>
            <a:r>
              <a:rPr lang="en-GB" sz="2400" b="1" strike="noStrike" spc="-1">
                <a:solidFill>
                  <a:srgbClr val="000000"/>
                </a:solidFill>
                <a:latin typeface="Open Sans"/>
              </a:rPr>
              <a:t>Capacity Building </a:t>
            </a:r>
            <a:r>
              <a:rPr lang="en-GB" sz="2400" b="0" strike="noStrike" spc="-1">
                <a:solidFill>
                  <a:srgbClr val="000000"/>
                </a:solidFill>
                <a:latin typeface="Open Sans"/>
              </a:rPr>
              <a:t>– Determine how people should be trained to understand the workflows and benefits of using an SDI.</a:t>
            </a:r>
            <a:endParaRPr lang="en-US" sz="2400" b="0" strike="noStrike" spc="-1">
              <a:solidFill>
                <a:srgbClr val="000000"/>
              </a:solidFill>
              <a:latin typeface="Calibri"/>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1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4</a:t>
            </a:r>
            <a:endParaRPr lang="en-ZA" sz="1400" b="0" strike="noStrike" spc="-1">
              <a:solidFill>
                <a:srgbClr val="000000"/>
              </a:solidFill>
              <a:latin typeface="Arial"/>
            </a:endParaRPr>
          </a:p>
        </p:txBody>
      </p:sp>
      <p:sp>
        <p:nvSpPr>
          <p:cNvPr id="113"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7.1 Database Design</a:t>
            </a:r>
            <a:endParaRPr lang="en-ZA" sz="4400" b="0" strike="noStrike" spc="-1">
              <a:solidFill>
                <a:srgbClr val="000000"/>
              </a:solidFill>
              <a:latin typeface="Arial"/>
            </a:endParaRPr>
          </a:p>
        </p:txBody>
      </p:sp>
      <p:sp>
        <p:nvSpPr>
          <p:cNvPr id="114" name="PlaceHolder 1"/>
          <p:cNvSpPr>
            <a:spLocks noGrp="1"/>
          </p:cNvSpPr>
          <p:nvPr>
            <p:ph/>
          </p:nvPr>
        </p:nvSpPr>
        <p:spPr>
          <a:xfrm>
            <a:off x="389160" y="1777320"/>
            <a:ext cx="10598400" cy="1125720"/>
          </a:xfrm>
          <a:prstGeom prst="rect">
            <a:avLst/>
          </a:prstGeom>
          <a:noFill/>
          <a:ln w="0">
            <a:noFill/>
          </a:ln>
        </p:spPr>
        <p:txBody>
          <a:bodyPr anchor="t">
            <a:normAutofit fontScale="97000"/>
          </a:bodyPr>
          <a:lstStyle/>
          <a:p>
            <a:pPr indent="0">
              <a:lnSpc>
                <a:spcPct val="150000"/>
              </a:lnSpc>
              <a:spcBef>
                <a:spcPts val="1001"/>
              </a:spcBef>
              <a:buNone/>
              <a:tabLst>
                <a:tab pos="0" algn="l"/>
              </a:tabLst>
            </a:pPr>
            <a:r>
              <a:rPr lang="en-GB" sz="2400" b="0" strike="noStrike" spc="-1">
                <a:solidFill>
                  <a:srgbClr val="000000"/>
                </a:solidFill>
                <a:latin typeface="Open Sans"/>
              </a:rPr>
              <a:t>Database design is the process of organizing data according to a database model. </a:t>
            </a:r>
            <a:endParaRPr lang="en-US" sz="2400" b="0" strike="noStrike" spc="-1">
              <a:solidFill>
                <a:srgbClr val="000000"/>
              </a:solidFill>
              <a:latin typeface="Calibri"/>
            </a:endParaRPr>
          </a:p>
        </p:txBody>
      </p:sp>
      <p:sp>
        <p:nvSpPr>
          <p:cNvPr id="115" name="TextBox 7"/>
          <p:cNvSpPr/>
          <p:nvPr/>
        </p:nvSpPr>
        <p:spPr>
          <a:xfrm>
            <a:off x="8438040" y="6028560"/>
            <a:ext cx="30477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Database design best practices</a:t>
            </a:r>
            <a:endParaRPr lang="en-ZA" sz="1200" b="0" strike="noStrike" spc="-1">
              <a:solidFill>
                <a:srgbClr val="000000"/>
              </a:solidFill>
              <a:latin typeface="Arial"/>
            </a:endParaRPr>
          </a:p>
        </p:txBody>
      </p:sp>
      <p:pic>
        <p:nvPicPr>
          <p:cNvPr id="116" name="Picture 10"/>
          <p:cNvPicPr/>
          <p:nvPr/>
        </p:nvPicPr>
        <p:blipFill>
          <a:blip r:embed="rId5"/>
          <a:stretch/>
        </p:blipFill>
        <p:spPr>
          <a:xfrm>
            <a:off x="2905560" y="2761920"/>
            <a:ext cx="6561720" cy="3266280"/>
          </a:xfrm>
          <a:prstGeom prst="rect">
            <a:avLst/>
          </a:prstGeom>
          <a:ln w="0">
            <a:noFill/>
          </a:ln>
        </p:spPr>
      </p:pic>
      <p:sp>
        <p:nvSpPr>
          <p:cNvPr id="117" name="TextBox 11"/>
          <p:cNvSpPr/>
          <p:nvPr/>
        </p:nvSpPr>
        <p:spPr>
          <a:xfrm>
            <a:off x="2724480" y="6027120"/>
            <a:ext cx="62078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6"/>
              </a:rPr>
              <a:t>Complete Guide to Database Schema Design</a:t>
            </a:r>
            <a:endParaRPr lang="en-ZA" sz="1200" b="0" strike="noStrike" spc="-1">
              <a:solidFill>
                <a:srgbClr val="000000"/>
              </a:solidFill>
              <a:latin typeface="Arial"/>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19"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5</a:t>
            </a:r>
            <a:endParaRPr lang="en-ZA" sz="1400" b="0" strike="noStrike" spc="-1">
              <a:solidFill>
                <a:srgbClr val="000000"/>
              </a:solidFill>
              <a:latin typeface="Arial"/>
            </a:endParaRPr>
          </a:p>
        </p:txBody>
      </p:sp>
      <p:sp>
        <p:nvSpPr>
          <p:cNvPr id="120"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7.1 Database Design</a:t>
            </a:r>
            <a:endParaRPr lang="en-ZA" sz="4400" b="0" strike="noStrike" spc="-1">
              <a:solidFill>
                <a:srgbClr val="000000"/>
              </a:solidFill>
              <a:latin typeface="Arial"/>
            </a:endParaRPr>
          </a:p>
        </p:txBody>
      </p:sp>
      <p:sp>
        <p:nvSpPr>
          <p:cNvPr id="121" name="PlaceHolder 1"/>
          <p:cNvSpPr>
            <a:spLocks noGrp="1"/>
          </p:cNvSpPr>
          <p:nvPr>
            <p:ph/>
          </p:nvPr>
        </p:nvSpPr>
        <p:spPr>
          <a:xfrm>
            <a:off x="389160" y="1777320"/>
            <a:ext cx="11096640" cy="1125720"/>
          </a:xfrm>
          <a:prstGeom prst="rect">
            <a:avLst/>
          </a:prstGeom>
          <a:noFill/>
          <a:ln w="0">
            <a:noFill/>
          </a:ln>
        </p:spPr>
        <p:txBody>
          <a:bodyPr anchor="t">
            <a:normAutofit fontScale="80000" lnSpcReduction="10000"/>
          </a:bodyPr>
          <a:lstStyle/>
          <a:p>
            <a:pPr indent="0">
              <a:lnSpc>
                <a:spcPct val="150000"/>
              </a:lnSpc>
              <a:spcBef>
                <a:spcPts val="1001"/>
              </a:spcBef>
              <a:buNone/>
              <a:tabLst>
                <a:tab pos="0" algn="l"/>
              </a:tabLst>
            </a:pPr>
            <a:r>
              <a:rPr lang="en-GB" sz="2400" b="0" strike="noStrike" spc="-1">
                <a:solidFill>
                  <a:srgbClr val="000000"/>
                </a:solidFill>
                <a:latin typeface="Open Sans"/>
              </a:rPr>
              <a:t>Database software is utilized to generate, modify, and manage database files and records, facilitating simpler file and record creation, data entry, data editing, updating, and reporting. </a:t>
            </a:r>
            <a:endParaRPr lang="en-US" sz="2400" b="0" strike="noStrike" spc="-1">
              <a:solidFill>
                <a:srgbClr val="000000"/>
              </a:solidFill>
              <a:latin typeface="Calibri"/>
            </a:endParaRPr>
          </a:p>
        </p:txBody>
      </p:sp>
      <p:sp>
        <p:nvSpPr>
          <p:cNvPr id="122" name="TextBox 7"/>
          <p:cNvSpPr/>
          <p:nvPr/>
        </p:nvSpPr>
        <p:spPr>
          <a:xfrm>
            <a:off x="8727840" y="6141960"/>
            <a:ext cx="30477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What is a Database?</a:t>
            </a:r>
            <a:endParaRPr lang="en-ZA" sz="1200" b="0" strike="noStrike" spc="-1">
              <a:solidFill>
                <a:srgbClr val="000000"/>
              </a:solidFill>
              <a:latin typeface="Arial"/>
            </a:endParaRPr>
          </a:p>
        </p:txBody>
      </p:sp>
      <p:pic>
        <p:nvPicPr>
          <p:cNvPr id="123" name="Picture 4"/>
          <p:cNvPicPr/>
          <p:nvPr/>
        </p:nvPicPr>
        <p:blipFill>
          <a:blip r:embed="rId5"/>
          <a:stretch/>
        </p:blipFill>
        <p:spPr>
          <a:xfrm>
            <a:off x="1310400" y="3045240"/>
            <a:ext cx="8756280" cy="2982960"/>
          </a:xfrm>
          <a:prstGeom prst="rect">
            <a:avLst/>
          </a:prstGeom>
          <a:ln w="0">
            <a:noFill/>
          </a:ln>
        </p:spPr>
      </p:pic>
      <p:sp>
        <p:nvSpPr>
          <p:cNvPr id="124" name="TextBox 6"/>
          <p:cNvSpPr/>
          <p:nvPr/>
        </p:nvSpPr>
        <p:spPr>
          <a:xfrm>
            <a:off x="887040" y="138780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Database Software</a:t>
            </a:r>
            <a:endParaRPr lang="en-ZA" sz="2000" b="0" strike="noStrike" spc="-1">
              <a:solidFill>
                <a:srgbClr val="000000"/>
              </a:solidFill>
              <a:latin typeface="Arial"/>
            </a:endParaRP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26"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6</a:t>
            </a:r>
            <a:endParaRPr lang="en-ZA" sz="1400" b="0" strike="noStrike" spc="-1">
              <a:solidFill>
                <a:srgbClr val="000000"/>
              </a:solidFill>
              <a:latin typeface="Arial"/>
            </a:endParaRPr>
          </a:p>
        </p:txBody>
      </p:sp>
      <p:sp>
        <p:nvSpPr>
          <p:cNvPr id="127"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7.1 Database Design</a:t>
            </a:r>
            <a:endParaRPr lang="en-ZA" sz="4400" b="0" strike="noStrike" spc="-1">
              <a:solidFill>
                <a:srgbClr val="000000"/>
              </a:solidFill>
              <a:latin typeface="Arial"/>
            </a:endParaRPr>
          </a:p>
        </p:txBody>
      </p:sp>
      <p:sp>
        <p:nvSpPr>
          <p:cNvPr id="128" name="PlaceHolder 1"/>
          <p:cNvSpPr>
            <a:spLocks noGrp="1"/>
          </p:cNvSpPr>
          <p:nvPr>
            <p:ph/>
          </p:nvPr>
        </p:nvSpPr>
        <p:spPr>
          <a:xfrm>
            <a:off x="389160" y="2053440"/>
            <a:ext cx="11096640" cy="4282920"/>
          </a:xfrm>
          <a:prstGeom prst="rect">
            <a:avLst/>
          </a:prstGeom>
          <a:noFill/>
          <a:ln w="0">
            <a:noFill/>
          </a:ln>
        </p:spPr>
        <p:txBody>
          <a:bodyPr anchor="t">
            <a:normAutofit fontScale="83000" lnSpcReduction="10000"/>
          </a:bodyPr>
          <a:lstStyle/>
          <a:p>
            <a:pPr marL="446400" indent="-446400">
              <a:lnSpc>
                <a:spcPct val="150000"/>
              </a:lnSpc>
              <a:spcBef>
                <a:spcPts val="1001"/>
              </a:spcBef>
              <a:buClr>
                <a:srgbClr val="000000"/>
              </a:buClr>
              <a:buFont typeface="Calibri Light"/>
              <a:buAutoNum type="arabicPeriod"/>
            </a:pPr>
            <a:r>
              <a:rPr lang="en-GB" sz="2400" b="0" strike="noStrike" spc="-1">
                <a:solidFill>
                  <a:srgbClr val="000000"/>
                </a:solidFill>
                <a:latin typeface="Open Sans"/>
              </a:rPr>
              <a:t>Download the PostgreSQL </a:t>
            </a:r>
            <a:r>
              <a:rPr lang="en-GB" sz="2400" b="0" u="sng" strike="noStrike" spc="-1">
                <a:solidFill>
                  <a:srgbClr val="0563C1"/>
                </a:solidFill>
                <a:uFillTx/>
                <a:latin typeface="Open Sans"/>
                <a:hlinkClick r:id="rId4"/>
              </a:rPr>
              <a:t>installer</a:t>
            </a:r>
            <a:r>
              <a:rPr lang="en-GB" sz="2400" b="0" strike="noStrike" spc="-1">
                <a:solidFill>
                  <a:srgbClr val="000000"/>
                </a:solidFill>
                <a:latin typeface="Open Sans"/>
              </a:rPr>
              <a:t> and follow the instruction to install and configure it.</a:t>
            </a:r>
            <a:endParaRPr lang="en-US" sz="2400" b="0" strike="noStrike" spc="-1">
              <a:solidFill>
                <a:srgbClr val="000000"/>
              </a:solidFill>
              <a:latin typeface="Calibri"/>
            </a:endParaRPr>
          </a:p>
          <a:p>
            <a:pPr marL="446400" indent="-446400">
              <a:lnSpc>
                <a:spcPct val="150000"/>
              </a:lnSpc>
              <a:spcBef>
                <a:spcPts val="1001"/>
              </a:spcBef>
              <a:buClr>
                <a:srgbClr val="000000"/>
              </a:buClr>
              <a:buFont typeface="Calibri Light"/>
              <a:buAutoNum type="arabicPeriod"/>
            </a:pPr>
            <a:r>
              <a:rPr lang="en-GB" sz="2400" b="0" strike="noStrike" spc="-1">
                <a:solidFill>
                  <a:srgbClr val="000000"/>
                </a:solidFill>
                <a:latin typeface="Open Sans"/>
              </a:rPr>
              <a:t>Download and install a tool to manage or interact with the database i.e. </a:t>
            </a:r>
            <a:r>
              <a:rPr lang="en-GB" sz="2400" b="0" u="sng" strike="noStrike" spc="-1">
                <a:solidFill>
                  <a:srgbClr val="0563C1"/>
                </a:solidFill>
                <a:uFillTx/>
                <a:latin typeface="Open Sans"/>
                <a:hlinkClick r:id="rId5"/>
              </a:rPr>
              <a:t>pgAdmin 4</a:t>
            </a:r>
            <a:r>
              <a:rPr lang="en-GB" sz="2400" b="0" strike="noStrike" spc="-1">
                <a:solidFill>
                  <a:srgbClr val="000000"/>
                </a:solidFill>
                <a:latin typeface="Open Sans"/>
              </a:rPr>
              <a:t>, or </a:t>
            </a:r>
            <a:r>
              <a:rPr lang="en-GB" sz="2400" b="0" u="sng" strike="noStrike" spc="-1">
                <a:solidFill>
                  <a:srgbClr val="0563C1"/>
                </a:solidFill>
                <a:uFillTx/>
                <a:latin typeface="Open Sans"/>
                <a:hlinkClick r:id="rId6"/>
              </a:rPr>
              <a:t>DBeaver</a:t>
            </a:r>
            <a:r>
              <a:rPr lang="en-GB" sz="2400" b="0" strike="noStrike" spc="-1">
                <a:solidFill>
                  <a:srgbClr val="000000"/>
                </a:solidFill>
                <a:latin typeface="Open Sans"/>
              </a:rPr>
              <a:t>.</a:t>
            </a:r>
            <a:endParaRPr lang="en-US" sz="2400" b="0" strike="noStrike" spc="-1">
              <a:solidFill>
                <a:srgbClr val="000000"/>
              </a:solidFill>
              <a:latin typeface="Calibri"/>
            </a:endParaRPr>
          </a:p>
          <a:p>
            <a:pPr marL="446400" indent="-446400">
              <a:lnSpc>
                <a:spcPct val="150000"/>
              </a:lnSpc>
              <a:spcBef>
                <a:spcPts val="1001"/>
              </a:spcBef>
              <a:buClr>
                <a:srgbClr val="000000"/>
              </a:buClr>
              <a:buFont typeface="Calibri Light"/>
              <a:buAutoNum type="arabicPeriod"/>
            </a:pPr>
            <a:r>
              <a:rPr lang="en-GB" sz="2400" b="0" strike="noStrike" spc="-1">
                <a:solidFill>
                  <a:srgbClr val="000000"/>
                </a:solidFill>
                <a:latin typeface="Open Sans"/>
              </a:rPr>
              <a:t>Launch </a:t>
            </a:r>
            <a:r>
              <a:rPr lang="en-GB" sz="2400" b="0" u="sng" strike="noStrike" spc="-1">
                <a:solidFill>
                  <a:srgbClr val="0563C1"/>
                </a:solidFill>
                <a:uFillTx/>
                <a:latin typeface="Open Sans"/>
                <a:hlinkClick r:id="rId7"/>
              </a:rPr>
              <a:t>pgAdmin</a:t>
            </a:r>
            <a:r>
              <a:rPr lang="en-GB" sz="2400" b="0" strike="noStrike" spc="-1">
                <a:solidFill>
                  <a:srgbClr val="000000"/>
                </a:solidFill>
                <a:latin typeface="Open Sans"/>
              </a:rPr>
              <a:t> or </a:t>
            </a:r>
            <a:r>
              <a:rPr lang="en-GB" sz="2400" b="0" u="sng" strike="noStrike" spc="-1">
                <a:solidFill>
                  <a:srgbClr val="0563C1"/>
                </a:solidFill>
                <a:uFillTx/>
                <a:latin typeface="Open Sans"/>
                <a:hlinkClick r:id="rId8"/>
              </a:rPr>
              <a:t>DBeaver</a:t>
            </a:r>
            <a:r>
              <a:rPr lang="en-GB" sz="2400" b="0" strike="noStrike" spc="-1">
                <a:solidFill>
                  <a:srgbClr val="000000"/>
                </a:solidFill>
                <a:latin typeface="Open Sans"/>
              </a:rPr>
              <a:t> and set-up a connection to the database cluster created above.</a:t>
            </a:r>
            <a:endParaRPr lang="en-US" sz="2400" b="0" strike="noStrike" spc="-1">
              <a:solidFill>
                <a:srgbClr val="000000"/>
              </a:solidFill>
              <a:latin typeface="Calibri"/>
            </a:endParaRPr>
          </a:p>
          <a:p>
            <a:pPr marL="446400" indent="-446400">
              <a:lnSpc>
                <a:spcPct val="150000"/>
              </a:lnSpc>
              <a:spcBef>
                <a:spcPts val="1001"/>
              </a:spcBef>
              <a:buClr>
                <a:srgbClr val="000000"/>
              </a:buClr>
              <a:buFont typeface="Calibri Light"/>
              <a:buAutoNum type="arabicPeriod"/>
            </a:pPr>
            <a:r>
              <a:rPr lang="en-GB" sz="2400" b="0" strike="noStrike" spc="-1">
                <a:solidFill>
                  <a:srgbClr val="000000"/>
                </a:solidFill>
                <a:latin typeface="Open Sans"/>
              </a:rPr>
              <a:t>Create a database to store all the data you need.</a:t>
            </a:r>
            <a:endParaRPr lang="en-US" sz="2400" b="0" strike="noStrike" spc="-1">
              <a:solidFill>
                <a:srgbClr val="000000"/>
              </a:solidFill>
              <a:latin typeface="Calibri"/>
            </a:endParaRPr>
          </a:p>
          <a:p>
            <a:pPr marL="446400" indent="-446400">
              <a:lnSpc>
                <a:spcPct val="150000"/>
              </a:lnSpc>
              <a:spcBef>
                <a:spcPts val="1001"/>
              </a:spcBef>
              <a:buClr>
                <a:srgbClr val="000000"/>
              </a:buClr>
              <a:buFont typeface="Calibri Light"/>
              <a:buAutoNum type="arabicPeriod"/>
            </a:pPr>
            <a:r>
              <a:rPr lang="en-GB" sz="2400" b="0" strike="noStrike" spc="-1">
                <a:solidFill>
                  <a:srgbClr val="000000"/>
                </a:solidFill>
                <a:latin typeface="Open Sans"/>
              </a:rPr>
              <a:t>Install the appropriate extensions for your PostgreSQL database. Examples are PostGIS, postgis_raster.</a:t>
            </a:r>
            <a:endParaRPr lang="en-US" sz="2400" b="0" strike="noStrike" spc="-1">
              <a:solidFill>
                <a:srgbClr val="000000"/>
              </a:solidFill>
              <a:latin typeface="Calibri"/>
            </a:endParaRPr>
          </a:p>
        </p:txBody>
      </p:sp>
      <p:sp>
        <p:nvSpPr>
          <p:cNvPr id="129" name="TextBox 9"/>
          <p:cNvSpPr/>
          <p:nvPr/>
        </p:nvSpPr>
        <p:spPr>
          <a:xfrm>
            <a:off x="389160" y="143604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Setting up a PostgreSQL Cluster</a:t>
            </a:r>
            <a:endParaRPr lang="en-ZA" sz="2000" b="0" strike="noStrike" spc="-1">
              <a:solidFill>
                <a:srgbClr val="000000"/>
              </a:solidFill>
              <a:latin typeface="Arial"/>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3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7</a:t>
            </a:r>
            <a:endParaRPr lang="en-ZA" sz="1400" b="0" strike="noStrike" spc="-1">
              <a:solidFill>
                <a:srgbClr val="000000"/>
              </a:solidFill>
              <a:latin typeface="Arial"/>
            </a:endParaRPr>
          </a:p>
        </p:txBody>
      </p:sp>
      <p:sp>
        <p:nvSpPr>
          <p:cNvPr id="132"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7.1 Database Design</a:t>
            </a:r>
            <a:endParaRPr lang="en-ZA" sz="4400" b="0" strike="noStrike" spc="-1">
              <a:solidFill>
                <a:srgbClr val="000000"/>
              </a:solidFill>
              <a:latin typeface="Arial"/>
            </a:endParaRPr>
          </a:p>
        </p:txBody>
      </p:sp>
      <p:sp>
        <p:nvSpPr>
          <p:cNvPr id="133" name="PlaceHolder 1"/>
          <p:cNvSpPr>
            <a:spLocks noGrp="1"/>
          </p:cNvSpPr>
          <p:nvPr>
            <p:ph/>
          </p:nvPr>
        </p:nvSpPr>
        <p:spPr>
          <a:xfrm>
            <a:off x="389160" y="2053440"/>
            <a:ext cx="11096640" cy="4282920"/>
          </a:xfrm>
          <a:prstGeom prst="rect">
            <a:avLst/>
          </a:prstGeom>
          <a:noFill/>
          <a:ln w="0">
            <a:noFill/>
          </a:ln>
        </p:spPr>
        <p:txBody>
          <a:bodyPr anchor="t">
            <a:normAutofit fontScale="95500"/>
          </a:bodyPr>
          <a:lstStyle/>
          <a:p>
            <a:pPr indent="0">
              <a:lnSpc>
                <a:spcPct val="150000"/>
              </a:lnSpc>
              <a:spcBef>
                <a:spcPts val="1001"/>
              </a:spcBef>
              <a:buNone/>
              <a:tabLst>
                <a:tab pos="0" algn="l"/>
              </a:tabLst>
            </a:pPr>
            <a:r>
              <a:rPr lang="en-GB" sz="2400" b="0" strike="noStrike" spc="-1">
                <a:solidFill>
                  <a:srgbClr val="000000"/>
                </a:solidFill>
                <a:latin typeface="Open Sans"/>
              </a:rPr>
              <a:t>The database can be populated using SQL generated from the database design software you used for the design.</a:t>
            </a:r>
            <a:endParaRPr lang="en-US" sz="2400" b="0" strike="noStrike" spc="-1">
              <a:solidFill>
                <a:srgbClr val="000000"/>
              </a:solidFill>
              <a:latin typeface="Calibri"/>
            </a:endParaRPr>
          </a:p>
          <a:p>
            <a:pPr indent="0">
              <a:lnSpc>
                <a:spcPct val="150000"/>
              </a:lnSpc>
              <a:spcBef>
                <a:spcPts val="1001"/>
              </a:spcBef>
              <a:buNone/>
              <a:tabLst>
                <a:tab pos="0" algn="l"/>
              </a:tabLst>
            </a:pPr>
            <a:r>
              <a:rPr lang="en-GB" sz="2400" b="0" strike="noStrike" spc="-1">
                <a:solidFill>
                  <a:srgbClr val="000000"/>
                </a:solidFill>
                <a:latin typeface="Open Sans"/>
              </a:rPr>
              <a:t>The database serves as the foundation for storing spatial and attribute data.</a:t>
            </a:r>
            <a:endParaRPr lang="en-US" sz="2400" b="0" strike="noStrike" spc="-1">
              <a:solidFill>
                <a:srgbClr val="000000"/>
              </a:solidFill>
              <a:latin typeface="Calibri"/>
            </a:endParaRPr>
          </a:p>
          <a:p>
            <a:pPr indent="0">
              <a:lnSpc>
                <a:spcPct val="150000"/>
              </a:lnSpc>
              <a:spcBef>
                <a:spcPts val="1001"/>
              </a:spcBef>
              <a:buNone/>
              <a:tabLst>
                <a:tab pos="0" algn="l"/>
              </a:tabLst>
            </a:pPr>
            <a:r>
              <a:rPr lang="en-GB" sz="2400" b="0" strike="noStrike" spc="-1">
                <a:solidFill>
                  <a:srgbClr val="000000"/>
                </a:solidFill>
                <a:latin typeface="Open Sans"/>
              </a:rPr>
              <a:t>PostgreSQL is a powerful open-source relational database management system.</a:t>
            </a:r>
            <a:endParaRPr lang="en-US" sz="2400" b="0" strike="noStrike" spc="-1">
              <a:solidFill>
                <a:srgbClr val="000000"/>
              </a:solidFill>
              <a:latin typeface="Calibri"/>
            </a:endParaRPr>
          </a:p>
          <a:p>
            <a:pPr indent="0">
              <a:lnSpc>
                <a:spcPct val="150000"/>
              </a:lnSpc>
              <a:spcBef>
                <a:spcPts val="1001"/>
              </a:spcBef>
              <a:buNone/>
              <a:tabLst>
                <a:tab pos="0" algn="l"/>
              </a:tabLst>
            </a:pPr>
            <a:r>
              <a:rPr lang="en-GB" sz="2400" b="0" strike="noStrike" spc="-1">
                <a:solidFill>
                  <a:srgbClr val="000000"/>
                </a:solidFill>
                <a:latin typeface="Open Sans"/>
              </a:rPr>
              <a:t>PostGIS is a spatial extension for PostgreSQL that adds support for geographic objects, spatial indexing and spatial functions.</a:t>
            </a:r>
            <a:endParaRPr lang="en-US" sz="2400" b="0" strike="noStrike" spc="-1">
              <a:solidFill>
                <a:srgbClr val="000000"/>
              </a:solidFill>
              <a:latin typeface="Calibri"/>
            </a:endParaRPr>
          </a:p>
        </p:txBody>
      </p:sp>
      <p:sp>
        <p:nvSpPr>
          <p:cNvPr id="134" name="TextBox 9"/>
          <p:cNvSpPr/>
          <p:nvPr/>
        </p:nvSpPr>
        <p:spPr>
          <a:xfrm>
            <a:off x="389160" y="143604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Setting up a PostgreSQL Cluster</a:t>
            </a:r>
            <a:endParaRPr lang="en-ZA" sz="2000" b="0" strike="noStrike" spc="-1">
              <a:solidFill>
                <a:srgbClr val="000000"/>
              </a:solidFill>
              <a:latin typeface="Arial"/>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36"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8</a:t>
            </a:r>
            <a:endParaRPr lang="en-ZA" sz="1400" b="0" strike="noStrike" spc="-1">
              <a:solidFill>
                <a:srgbClr val="000000"/>
              </a:solidFill>
              <a:latin typeface="Arial"/>
            </a:endParaRPr>
          </a:p>
        </p:txBody>
      </p:sp>
      <p:sp>
        <p:nvSpPr>
          <p:cNvPr id="137"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Summary</a:t>
            </a:r>
            <a:endParaRPr lang="en-ZA" sz="4400" b="0" strike="noStrike" spc="-1">
              <a:solidFill>
                <a:srgbClr val="000000"/>
              </a:solidFill>
              <a:latin typeface="Arial"/>
            </a:endParaRPr>
          </a:p>
        </p:txBody>
      </p:sp>
      <p:sp>
        <p:nvSpPr>
          <p:cNvPr id="138" name="PlaceHolder 1"/>
          <p:cNvSpPr>
            <a:spLocks noGrp="1"/>
          </p:cNvSpPr>
          <p:nvPr>
            <p:ph/>
          </p:nvPr>
        </p:nvSpPr>
        <p:spPr>
          <a:xfrm>
            <a:off x="389160" y="2053440"/>
            <a:ext cx="11096640" cy="4282920"/>
          </a:xfrm>
          <a:prstGeom prst="rect">
            <a:avLst/>
          </a:prstGeom>
          <a:noFill/>
          <a:ln w="0">
            <a:noFill/>
          </a:ln>
        </p:spPr>
        <p:txBody>
          <a:bodyPr anchor="t">
            <a:normAutofit/>
          </a:bodyPr>
          <a:lstStyle/>
          <a:p>
            <a:pPr indent="0">
              <a:lnSpc>
                <a:spcPct val="150000"/>
              </a:lnSpc>
              <a:spcBef>
                <a:spcPts val="1001"/>
              </a:spcBef>
              <a:buNone/>
              <a:tabLst>
                <a:tab pos="0" algn="l"/>
              </a:tabLst>
            </a:pPr>
            <a:r>
              <a:rPr lang="en-GB" sz="2400" b="0" strike="noStrike" spc="-1">
                <a:solidFill>
                  <a:srgbClr val="000000"/>
                </a:solidFill>
                <a:latin typeface="Open Sans"/>
              </a:rPr>
              <a:t>Databases form part of the architectural components of setting up an SDI. This includes:</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Database design</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Hosting</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Security</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Which SDI platform is suitable to use</a:t>
            </a:r>
            <a:endParaRPr lang="en-US" sz="2400" b="0" strike="noStrike" spc="-1">
              <a:solidFill>
                <a:srgbClr val="000000"/>
              </a:solidFill>
              <a:latin typeface="Calibri"/>
            </a:endParaRPr>
          </a:p>
        </p:txBody>
      </p:sp>
      <p:sp>
        <p:nvSpPr>
          <p:cNvPr id="139" name="TextBox 9"/>
          <p:cNvSpPr/>
          <p:nvPr/>
        </p:nvSpPr>
        <p:spPr>
          <a:xfrm>
            <a:off x="389160" y="143604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Database Design Key Concepts</a:t>
            </a:r>
            <a:endParaRPr lang="en-ZA" sz="2000" b="0" strike="noStrike" spc="-1">
              <a:solidFill>
                <a:srgbClr val="000000"/>
              </a:solidFill>
              <a:latin typeface="Arial"/>
            </a:endParaRPr>
          </a:p>
        </p:txBody>
      </p:sp>
    </p:spTree>
  </p:cSld>
  <p:clrMapOvr>
    <a:masterClrMapping/>
  </p:clrMapOvr>
  <p:transition spd="slow">
    <p:push dir="r"/>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1752</TotalTime>
  <Words>2372</Words>
  <Application>Microsoft Office PowerPoint</Application>
  <PresentationFormat>Widescreen</PresentationFormat>
  <Paragraphs>235</Paragraphs>
  <Slides>26</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Calibri</vt:lpstr>
      <vt:lpstr>Calibri Light</vt:lpstr>
      <vt:lpstr>Open Sans</vt:lpstr>
      <vt:lpstr>Open Sans </vt:lpstr>
      <vt:lpstr>Open Sans ExtraBold</vt:lpstr>
      <vt:lpstr>Symbol</vt:lpstr>
      <vt:lpstr>Times New Roman</vt:lpstr>
      <vt:lpstr>Wingdings</vt:lpstr>
      <vt:lpstr>Office Theme</vt:lpstr>
      <vt:lpstr>Office Theme</vt:lpstr>
      <vt:lpstr>LECTURE 7 SETTING UP AN SDI ECOSYSTEM FROM THE BEGINNING Part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Sarel Greyling</dc:creator>
  <dc:description/>
  <cp:lastModifiedBy>Ashutosh.Bhagurkar</cp:lastModifiedBy>
  <cp:revision>202</cp:revision>
  <dcterms:created xsi:type="dcterms:W3CDTF">2021-02-10T16:48:02Z</dcterms:created>
  <dcterms:modified xsi:type="dcterms:W3CDTF">2024-11-02T20:28:18Z</dcterms:modified>
  <dc:language>en-ZA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Notes">
    <vt:i4>25</vt:i4>
  </property>
  <property fmtid="{D5CDD505-2E9C-101B-9397-08002B2CF9AE}" pid="4" name="PresentationFormat">
    <vt:lpwstr>Widescreen</vt:lpwstr>
  </property>
  <property fmtid="{D5CDD505-2E9C-101B-9397-08002B2CF9AE}" pid="5" name="Slides">
    <vt:i4>25</vt:i4>
  </property>
</Properties>
</file>