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7" r:id="rId5"/>
    <p:sldId id="278" r:id="rId6"/>
    <p:sldId id="302" r:id="rId7"/>
    <p:sldId id="303" r:id="rId8"/>
    <p:sldId id="309" r:id="rId9"/>
    <p:sldId id="308" r:id="rId10"/>
    <p:sldId id="304" r:id="rId11"/>
    <p:sldId id="305" r:id="rId12"/>
    <p:sldId id="307" r:id="rId13"/>
    <p:sldId id="306" r:id="rId14"/>
    <p:sldId id="310" r:id="rId15"/>
    <p:sldId id="296" r:id="rId16"/>
    <p:sldId id="297" r:id="rId17"/>
    <p:sldId id="3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D7FF"/>
    <a:srgbClr val="CEF5FF"/>
    <a:srgbClr val="B02635"/>
    <a:srgbClr val="CC4C58"/>
    <a:srgbClr val="D97D86"/>
    <a:srgbClr val="C6F5FE"/>
    <a:srgbClr val="65C8FF"/>
    <a:srgbClr val="B43441"/>
    <a:srgbClr val="B53240"/>
    <a:srgbClr val="63C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2"/>
    <p:restoredTop sz="66512" autoAdjust="0"/>
  </p:normalViewPr>
  <p:slideViewPr>
    <p:cSldViewPr snapToGrid="0">
      <p:cViewPr varScale="1">
        <p:scale>
          <a:sx n="76" d="100"/>
          <a:sy n="76" d="100"/>
        </p:scale>
        <p:origin x="2106" y="78"/>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The</a:t>
            </a:r>
            <a:r>
              <a:rPr lang="en-US" baseline="0" dirty="0"/>
              <a:t> following slide lists the intended learning outcomes of this presentation. Here you will:</a:t>
            </a:r>
          </a:p>
          <a:p>
            <a:pPr marL="228600" indent="-228600">
              <a:buFont typeface="+mj-lt"/>
              <a:buAutoNum type="arabicPeriod"/>
            </a:pPr>
            <a:r>
              <a:rPr lang="en-US" baseline="0" dirty="0"/>
              <a:t>Understand in detail the importance of calibrating the study area</a:t>
            </a:r>
          </a:p>
          <a:p>
            <a:pPr marL="228600" indent="-228600">
              <a:buFont typeface="+mj-lt"/>
              <a:buAutoNum type="arabicPeriod"/>
            </a:pPr>
            <a:r>
              <a:rPr lang="en-US" baseline="0" dirty="0"/>
              <a:t>Understand how the calibration is done</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ea typeface="+mn-lt"/>
                <a:cs typeface="+mn-lt"/>
              </a:rPr>
              <a:t>The last</a:t>
            </a:r>
            <a:r>
              <a:rPr lang="en-US" sz="1200" baseline="0" dirty="0">
                <a:latin typeface="Open Sans"/>
                <a:ea typeface="+mn-lt"/>
                <a:cs typeface="+mn-lt"/>
              </a:rPr>
              <a:t> step of the calibration is to determine the cooking shares across the study area. </a:t>
            </a:r>
            <a:r>
              <a:rPr lang="en-US" sz="1200" dirty="0">
                <a:latin typeface="Open Sans"/>
                <a:ea typeface="+mn-lt"/>
                <a:cs typeface="+mn-lt"/>
              </a:rPr>
              <a:t>All urban and rural cells are calibrated so the model knows what households in each cell use in terms of cooking fuels. Thus, if a cell has access to e.g., 50% LPG, 20% traditional biomass and 30% charcoal, it means that 50% of households within that cell use LPG etc.</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ea typeface="+mn-lt"/>
                <a:cs typeface="+mn-lt"/>
              </a:rPr>
              <a:t>When a cell does not have current access to a resource (e.g. electricity or biogas potential) and the baseline says people is using those fuels for cooking (due to the shares entered for urban and rural areas), then the model makes the shares of those technologies 0% for those cells and distribute the households proportionally to the other technologies. Moreover, it balances</a:t>
            </a:r>
            <a:r>
              <a:rPr lang="en-US" sz="1200" baseline="0" dirty="0">
                <a:latin typeface="Open Sans"/>
                <a:ea typeface="+mn-lt"/>
                <a:cs typeface="+mn-lt"/>
              </a:rPr>
              <a:t> </a:t>
            </a:r>
            <a:r>
              <a:rPr lang="en-US" sz="1200" dirty="0">
                <a:latin typeface="Open Sans"/>
                <a:ea typeface="+mn-lt"/>
                <a:cs typeface="+mn-lt"/>
              </a:rPr>
              <a:t>out the population cooking with the other technologies in the remaining cells, so the totals of the spatial data always match the national statistics defined by the user.</a:t>
            </a:r>
          </a:p>
          <a:p>
            <a:endParaRPr lang="en-GB" dirty="0"/>
          </a:p>
          <a:p>
            <a:r>
              <a:rPr lang="en-GB" dirty="0"/>
              <a:t>This step</a:t>
            </a:r>
            <a:r>
              <a:rPr lang="en-GB" baseline="0" dirty="0"/>
              <a:t> of the calibration is very important as all costs and benefits are directly relative to what is being </a:t>
            </a:r>
            <a:r>
              <a:rPr lang="en-GB" baseline="0"/>
              <a:t>used today. </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1558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414747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298123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1" baseline="0"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267086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we will focus on the calibration step of the analysis.</a:t>
            </a:r>
            <a:r>
              <a:rPr lang="en-GB" baseline="0" dirty="0"/>
              <a:t> This step consists of 4 processes were we determine:</a:t>
            </a:r>
          </a:p>
          <a:p>
            <a:pPr marL="342900" indent="-342900">
              <a:lnSpc>
                <a:spcPct val="100000"/>
              </a:lnSpc>
              <a:buAutoNum type="arabicPeriod"/>
            </a:pPr>
            <a:r>
              <a:rPr lang="en-US" sz="1200" dirty="0">
                <a:latin typeface="Open Sans"/>
                <a:ea typeface="+mn-lt"/>
                <a:cs typeface="+mn-lt"/>
              </a:rPr>
              <a:t>Which areas are urban and which are rural</a:t>
            </a:r>
          </a:p>
          <a:p>
            <a:pPr marL="342900" indent="-342900">
              <a:lnSpc>
                <a:spcPct val="100000"/>
              </a:lnSpc>
              <a:buAutoNum type="arabicPeriod"/>
            </a:pPr>
            <a:r>
              <a:rPr lang="en-US" sz="1200" dirty="0">
                <a:latin typeface="Open Sans"/>
                <a:ea typeface="+mn-lt"/>
                <a:cs typeface="+mn-lt"/>
              </a:rPr>
              <a:t>The current population in different parts of a study area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200" dirty="0">
                <a:latin typeface="Open Sans"/>
                <a:ea typeface="+mn-lt"/>
                <a:cs typeface="+mn-lt"/>
              </a:rPr>
              <a:t>The current electricity access rates across the study area, and</a:t>
            </a:r>
          </a:p>
          <a:p>
            <a:pPr marL="342900" indent="-342900">
              <a:lnSpc>
                <a:spcPct val="100000"/>
              </a:lnSpc>
              <a:buAutoNum type="arabicPeriod"/>
            </a:pPr>
            <a:r>
              <a:rPr lang="en-US" sz="1200" dirty="0">
                <a:latin typeface="Open Sans"/>
                <a:ea typeface="+mn-lt"/>
                <a:cs typeface="+mn-lt"/>
              </a:rPr>
              <a:t>Who is cooking with what across the study area</a:t>
            </a: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7197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a:t>
            </a:r>
            <a:r>
              <a:rPr lang="en-GB" baseline="0" dirty="0"/>
              <a:t> the urban and rural division of the study area is determined. This is done in OnStove using either an external layer or manually with population densities. If the manual method is used, the thresholds in the table are used as starting values for what is considered urban, </a:t>
            </a:r>
            <a:r>
              <a:rPr lang="en-GB" baseline="0" dirty="0" err="1"/>
              <a:t>peri</a:t>
            </a:r>
            <a:r>
              <a:rPr lang="en-GB" baseline="0" dirty="0"/>
              <a:t>-urban and rural respectively. These thresholds are then altered for the total urban rate of the study area to match the values given by the user. </a:t>
            </a:r>
          </a:p>
          <a:p>
            <a:endParaRPr lang="en-GB" baseline="0" dirty="0"/>
          </a:p>
          <a:p>
            <a:r>
              <a:rPr lang="en-GB" baseline="0" dirty="0"/>
              <a:t>If instead an external layer is used, this external layer is directly extracted to the main </a:t>
            </a:r>
            <a:r>
              <a:rPr lang="en-GB" baseline="0" dirty="0" err="1"/>
              <a:t>dataframe</a:t>
            </a:r>
            <a:r>
              <a:rPr lang="en-GB" baseline="0" dirty="0"/>
              <a:t> and its classification is used to determine what is considered urban or rural.</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5">
                    <a:lumMod val="60000"/>
                    <a:lumOff val="40000"/>
                  </a:schemeClr>
                </a:solidFill>
                <a:latin typeface="Open Sans"/>
                <a:ea typeface="+mn-lt"/>
                <a:cs typeface="+mn-lt"/>
              </a:rPr>
              <a:t>Understanding which areas are rural and urban is important as clean cooking shares tend to be higher in urban areas and in many cases,</a:t>
            </a:r>
            <a:r>
              <a:rPr lang="en-US" sz="1200" b="0" baseline="0" dirty="0">
                <a:solidFill>
                  <a:schemeClr val="accent5">
                    <a:lumMod val="60000"/>
                    <a:lumOff val="40000"/>
                  </a:schemeClr>
                </a:solidFill>
                <a:latin typeface="Open Sans"/>
                <a:ea typeface="+mn-lt"/>
                <a:cs typeface="+mn-lt"/>
              </a:rPr>
              <a:t> the barriers that we have previously discussed to adoption of clean cooking are more pronounced. </a:t>
            </a:r>
            <a:endParaRPr lang="en-US" sz="1200" b="0" dirty="0">
              <a:solidFill>
                <a:schemeClr val="accent5">
                  <a:lumMod val="60000"/>
                  <a:lumOff val="40000"/>
                </a:schemeClr>
              </a:solidFill>
              <a:latin typeface="Open Sans"/>
              <a:ea typeface="+mn-lt"/>
              <a:cs typeface="+mn-lt"/>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306293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a:t>
            </a:r>
            <a:r>
              <a:rPr lang="en-GB" baseline="0" dirty="0"/>
              <a:t> the current population of the study area is calibrated. The calibration ensures that the total number of people in the study area is equal to what is entered by the user. The calibration is done by multiplying a factor to urban areas and another to rural areas. The reason for using two distinct factors is because we want the urban rate determined in the urban calibration to remain true. </a:t>
            </a:r>
          </a:p>
          <a:p>
            <a:endParaRPr lang="en-GB" baseline="0" dirty="0"/>
          </a:p>
          <a:p>
            <a:r>
              <a:rPr lang="en-GB" baseline="0" dirty="0"/>
              <a:t>Calibrating population is important as many of the raster datasets that are used for population count are outdated in terms of total number of people. The two maps on this slide show the non-calibrated population (top) and the calibrated population maps of Liberia (bottom). As can be seen the distribution stays the same but the total numbers increase, indicating that the original dataset underestimated the population counts and that the calibrated population retains the patterns from the non-calibrated map. </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45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Calibrating</a:t>
            </a:r>
            <a:r>
              <a:rPr lang="en-GB" baseline="0" dirty="0"/>
              <a:t> current electricity access is important as it determines who can potentially cook with electricity and who can not (OnStove does not account for an improvement in electricity access rates by itself, so whoever has access to electricity today can cook with it). The calibration of electrified population is preformed with a </a:t>
            </a:r>
            <a:r>
              <a:rPr lang="en-GB" baseline="0" dirty="0" err="1"/>
              <a:t>Mutli</a:t>
            </a:r>
            <a:r>
              <a:rPr lang="en-GB" baseline="0" dirty="0"/>
              <a:t>-Criteria Analysis (MCA). An MCA takes a number of different criteria and arrives at a result depending on a number of set relations and weights. </a:t>
            </a:r>
          </a:p>
          <a:p>
            <a:endParaRPr lang="en-GB" baseline="0" dirty="0"/>
          </a:p>
          <a:p>
            <a:r>
              <a:rPr lang="en-GB" baseline="0" dirty="0"/>
              <a:t>In the MCA for electricity access, OnStove uses three geospatial layers: population density, </a:t>
            </a:r>
            <a:r>
              <a:rPr lang="en-GB" baseline="0" dirty="0" err="1"/>
              <a:t>nighttime</a:t>
            </a:r>
            <a:r>
              <a:rPr lang="en-GB" baseline="0" dirty="0"/>
              <a:t> light intensity and distance to closest electricity related infrastructure. As infrastructure OnStove uses either distribution transformers, medium-voltage lines or high-voltage lines (in this order and depending on availability). </a:t>
            </a:r>
          </a:p>
          <a:p>
            <a:endParaRPr lang="en-GB" baseline="0"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63203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Each one of the datasets are first normalized. These normalized versions of the datasets acts as scores. Higher scores indicate a higher likelihood for electricity access. Highest scores are given to areas with large population density, high </a:t>
            </a:r>
            <a:r>
              <a:rPr lang="en-GB" baseline="0" dirty="0" err="1"/>
              <a:t>nighttime</a:t>
            </a:r>
            <a:r>
              <a:rPr lang="en-GB" baseline="0" dirty="0"/>
              <a:t> light intensity and areas close to electricity related infrastructure. </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189660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scores of the datasets are combined with each other together with weights describing each score’s importance. Higher weight means that we consider one parameter more important than another. </a:t>
            </a:r>
            <a:r>
              <a:rPr lang="en-US" sz="1200" b="0" dirty="0">
                <a:latin typeface="Open Sans"/>
                <a:ea typeface="+mn-lt"/>
                <a:cs typeface="+mn-lt"/>
              </a:rPr>
              <a:t>As default, OnStove use a weight of 1 for the population density and nighttime lights and 2 for the distance to electricity infrastructure, but these weights can be easily altered by the user. </a:t>
            </a:r>
            <a:endParaRPr lang="en-GB" b="0"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275761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latin typeface="Open Sans"/>
                <a:ea typeface="+mn-lt"/>
                <a:cs typeface="+mn-lt"/>
              </a:rPr>
              <a:t>The result of the MCA ranks the populated areas from 0 to 1 according to their scores achieved from the three included layers. The closer the rank is to 0</a:t>
            </a:r>
            <a:r>
              <a:rPr lang="en-US" sz="1200" baseline="0" dirty="0">
                <a:latin typeface="Open Sans"/>
                <a:ea typeface="+mn-lt"/>
                <a:cs typeface="+mn-lt"/>
              </a:rPr>
              <a:t>, the lower is the likelihood for electricity access</a:t>
            </a:r>
            <a:r>
              <a:rPr lang="en-US" sz="1200" dirty="0">
                <a:latin typeface="Open Sans"/>
                <a:ea typeface="+mn-lt"/>
                <a:cs typeface="+mn-lt"/>
              </a:rPr>
              <a:t>.</a:t>
            </a:r>
          </a:p>
          <a:p>
            <a:pPr marL="0" indent="0">
              <a:lnSpc>
                <a:spcPct val="100000"/>
              </a:lnSpc>
              <a:buNone/>
            </a:pPr>
            <a:endParaRPr lang="en-US" sz="1200" dirty="0">
              <a:latin typeface="Open Sans"/>
              <a:ea typeface="+mn-lt"/>
              <a:cs typeface="+mn-lt"/>
            </a:endParaRPr>
          </a:p>
          <a:p>
            <a:pPr marL="0" indent="0">
              <a:lnSpc>
                <a:spcPct val="100000"/>
              </a:lnSpc>
              <a:buNone/>
            </a:pPr>
            <a:endParaRPr lang="en-US" sz="1200" dirty="0">
              <a:latin typeface="Open Sans"/>
              <a:ea typeface="+mn-lt"/>
              <a:cs typeface="+mn-lt"/>
            </a:endParaRPr>
          </a:p>
          <a:p>
            <a:pPr marL="0" indent="0">
              <a:lnSpc>
                <a:spcPct val="100000"/>
              </a:lnSpc>
              <a:buNone/>
            </a:pPr>
            <a:r>
              <a:rPr lang="en-US" sz="1200" dirty="0">
                <a:latin typeface="Open Sans"/>
                <a:ea typeface="+mn-lt"/>
                <a:cs typeface="+mn-lt"/>
              </a:rPr>
              <a:t>This output is then used by OnStove to calibrate who has access to electricity giving access first to population in the highly ranked areas until a threshold is reached. This threshold is based on the region’s current statistics of access (e.g. 12% of the total population).</a:t>
            </a:r>
          </a:p>
          <a:p>
            <a:pPr marL="0" indent="0">
              <a:lnSpc>
                <a:spcPct val="100000"/>
              </a:lnSpc>
              <a:buNone/>
            </a:pPr>
            <a:r>
              <a:rPr lang="en-US" sz="1200" dirty="0">
                <a:latin typeface="Open Sans"/>
                <a:ea typeface="+mn-lt"/>
                <a:cs typeface="+mn-lt"/>
              </a:rPr>
              <a:t>Moreover, cells can have full, partial or no access.</a:t>
            </a: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1185904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117963FB-5957-DC4E-B995-C3AE6F18700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title" hasCustomPrompt="1"/>
          </p:nvPr>
        </p:nvSpPr>
        <p:spPr>
          <a:xfrm>
            <a:off x="805249" y="4443413"/>
            <a:ext cx="5587313" cy="1325004"/>
          </a:xfrm>
          <a:prstGeom prst="rect">
            <a:avLst/>
          </a:prstGeom>
        </p:spPr>
        <p:txBody>
          <a:bodyPr/>
          <a:lstStyle>
            <a:lvl1pPr>
              <a:defRPr b="1">
                <a:latin typeface="Open Sans ExtraBold" panose="020B0606030504020204"/>
              </a:defRPr>
            </a:lvl1pPr>
          </a:lstStyle>
          <a:p>
            <a:r>
              <a:rPr lang="en-US" dirty="0"/>
              <a:t>CLICK TO EDIT MASTER TITLE STYLE</a:t>
            </a:r>
            <a:endParaRPr lang="en-GB" dirty="0"/>
          </a:p>
        </p:txBody>
      </p:sp>
      <p:sp>
        <p:nvSpPr>
          <p:cNvPr id="12" name="Text Placeholder 3"/>
          <p:cNvSpPr>
            <a:spLocks noGrp="1"/>
          </p:cNvSpPr>
          <p:nvPr>
            <p:ph type="body" sz="quarter" idx="10"/>
          </p:nvPr>
        </p:nvSpPr>
        <p:spPr>
          <a:xfrm>
            <a:off x="804863" y="4052888"/>
            <a:ext cx="5588000" cy="390525"/>
          </a:xfrm>
          <a:prstGeom prst="rect">
            <a:avLst/>
          </a:prstGeom>
        </p:spPr>
        <p:txBody>
          <a:bodyPr/>
          <a:lstStyle>
            <a:lvl1pPr marL="0" indent="0">
              <a:buNone/>
              <a:defRPr sz="1800" b="1">
                <a:solidFill>
                  <a:schemeClr val="bg1"/>
                </a:solidFill>
                <a:latin typeface="Open Sans ExtraBold" panose="020B0606030504020204"/>
              </a:defRPr>
            </a:lvl1pPr>
          </a:lstStyle>
          <a:p>
            <a:pPr lvl="0"/>
            <a:r>
              <a:rPr lang="en-US" dirty="0"/>
              <a:t>Edit Master text styles</a:t>
            </a:r>
            <a:endParaRPr lang="en-GB"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a:xfrm>
            <a:off x="838200" y="6356350"/>
            <a:ext cx="2743200" cy="365125"/>
          </a:xfrm>
          <a:prstGeom prst="rect">
            <a:avLst/>
          </a:prstGeom>
        </p:spPr>
        <p:txBody>
          <a:bodyPr/>
          <a:lstStyle/>
          <a:p>
            <a:fld id="{986BB1F3-09E8-2A4B-94FB-2B55395E3B4A}" type="datetimeFigureOut">
              <a:rPr lang="en-US" smtClean="0"/>
              <a:t>11/6/2023</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a:xfrm>
            <a:off x="8610600" y="6356350"/>
            <a:ext cx="2743200" cy="365125"/>
          </a:xfrm>
          <a:prstGeom prst="rect">
            <a:avLst/>
          </a:prstGeo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a:xfrm>
            <a:off x="838200" y="6356350"/>
            <a:ext cx="2743200" cy="365125"/>
          </a:xfrm>
          <a:prstGeom prst="rect">
            <a:avLst/>
          </a:prstGeom>
        </p:spPr>
        <p:txBody>
          <a:bodyPr/>
          <a:lstStyle/>
          <a:p>
            <a:fld id="{986BB1F3-09E8-2A4B-94FB-2B55395E3B4A}" type="datetimeFigureOut">
              <a:rPr lang="en-US" smtClean="0"/>
              <a:t>11/6/2023</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a:xfrm>
            <a:off x="8610600" y="6356350"/>
            <a:ext cx="2743200" cy="365125"/>
          </a:xfrm>
          <a:prstGeom prst="rect">
            <a:avLst/>
          </a:prstGeo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0701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a:xfrm>
            <a:off x="838200" y="6356350"/>
            <a:ext cx="2743200" cy="365125"/>
          </a:xfrm>
          <a:prstGeom prst="rect">
            <a:avLst/>
          </a:prstGeom>
        </p:spPr>
        <p:txBody>
          <a:bodyPr/>
          <a:lstStyle/>
          <a:p>
            <a:fld id="{986BB1F3-09E8-2A4B-94FB-2B55395E3B4A}" type="datetimeFigureOut">
              <a:rPr lang="en-US" smtClean="0"/>
              <a:t>11/6/2023</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a:xfrm>
            <a:off x="8610600" y="6356350"/>
            <a:ext cx="2743200" cy="365125"/>
          </a:xfrm>
          <a:prstGeom prst="rect">
            <a:avLst/>
          </a:prstGeo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a:xfrm>
            <a:off x="838200" y="6356350"/>
            <a:ext cx="2743200" cy="365125"/>
          </a:xfrm>
          <a:prstGeom prst="rect">
            <a:avLst/>
          </a:prstGeom>
        </p:spPr>
        <p:txBody>
          <a:bodyPr/>
          <a:lstStyle/>
          <a:p>
            <a:fld id="{986BB1F3-09E8-2A4B-94FB-2B55395E3B4A}" type="datetimeFigureOut">
              <a:rPr lang="en-US" smtClean="0"/>
              <a:t>11/6/2023</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a:xfrm>
            <a:off x="8610600" y="6356350"/>
            <a:ext cx="2743200" cy="365125"/>
          </a:xfrm>
          <a:prstGeom prst="rect">
            <a:avLst/>
          </a:prstGeo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a:xfrm>
            <a:off x="838200" y="6356350"/>
            <a:ext cx="2743200" cy="365125"/>
          </a:xfrm>
          <a:prstGeom prst="rect">
            <a:avLst/>
          </a:prstGeom>
        </p:spPr>
        <p:txBody>
          <a:bodyPr/>
          <a:lstStyle/>
          <a:p>
            <a:fld id="{986BB1F3-09E8-2A4B-94FB-2B55395E3B4A}" type="datetimeFigureOut">
              <a:rPr lang="en-US" smtClean="0"/>
              <a:t>11/6/2023</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a:xfrm>
            <a:off x="8610600" y="6356350"/>
            <a:ext cx="2743200" cy="365125"/>
          </a:xfrm>
          <a:prstGeom prst="rect">
            <a:avLst/>
          </a:prstGeo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a:xfrm>
            <a:off x="838200" y="6356350"/>
            <a:ext cx="2743200" cy="365125"/>
          </a:xfrm>
          <a:prstGeom prst="rect">
            <a:avLst/>
          </a:prstGeom>
        </p:spPr>
        <p:txBody>
          <a:bodyPr/>
          <a:lstStyle/>
          <a:p>
            <a:fld id="{986BB1F3-09E8-2A4B-94FB-2B55395E3B4A}" type="datetimeFigureOut">
              <a:rPr lang="en-US" smtClean="0"/>
              <a:t>11/6/2023</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a:xfrm>
            <a:off x="8610600" y="6356350"/>
            <a:ext cx="2743200" cy="365125"/>
          </a:xfrm>
          <a:prstGeom prst="rect">
            <a:avLst/>
          </a:prstGeo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a:xfrm>
            <a:off x="838200" y="6356350"/>
            <a:ext cx="2743200" cy="365125"/>
          </a:xfrm>
          <a:prstGeom prst="rect">
            <a:avLst/>
          </a:prstGeom>
        </p:spPr>
        <p:txBody>
          <a:bodyPr/>
          <a:lstStyle/>
          <a:p>
            <a:fld id="{986BB1F3-09E8-2A4B-94FB-2B55395E3B4A}" type="datetimeFigureOut">
              <a:rPr lang="en-US" smtClean="0"/>
              <a:t>11/6/2023</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a:xfrm>
            <a:off x="8610600" y="6356350"/>
            <a:ext cx="2743200" cy="365125"/>
          </a:xfrm>
          <a:prstGeom prst="rect">
            <a:avLst/>
          </a:prstGeo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a:xfrm>
            <a:off x="838200" y="6356350"/>
            <a:ext cx="2743200" cy="365125"/>
          </a:xfrm>
          <a:prstGeom prst="rect">
            <a:avLst/>
          </a:prstGeom>
        </p:spPr>
        <p:txBody>
          <a:bodyPr/>
          <a:lstStyle/>
          <a:p>
            <a:fld id="{986BB1F3-09E8-2A4B-94FB-2B55395E3B4A}" type="datetimeFigureOut">
              <a:rPr lang="en-US" smtClean="0"/>
              <a:t>11/6/2023</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a:xfrm>
            <a:off x="8610600" y="6356350"/>
            <a:ext cx="2743200" cy="365125"/>
          </a:xfrm>
          <a:prstGeom prst="rect">
            <a:avLst/>
          </a:prstGeo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a:xfrm>
            <a:off x="838200" y="6356350"/>
            <a:ext cx="2743200" cy="365125"/>
          </a:xfrm>
          <a:prstGeom prst="rect">
            <a:avLst/>
          </a:prstGeom>
        </p:spPr>
        <p:txBody>
          <a:bodyPr/>
          <a:lstStyle/>
          <a:p>
            <a:fld id="{986BB1F3-09E8-2A4B-94FB-2B55395E3B4A}" type="datetimeFigureOut">
              <a:rPr lang="en-US" smtClean="0"/>
              <a:t>11/6/2023</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a:xfrm>
            <a:off x="8610600" y="6356350"/>
            <a:ext cx="2743200" cy="365125"/>
          </a:xfrm>
          <a:prstGeom prst="rect">
            <a:avLst/>
          </a:prstGeo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userDrawn="1"/>
        </p:nvPicPr>
        <p:blipFill>
          <a:blip r:embed="rId14"/>
          <a:stretch>
            <a:fillRect/>
          </a:stretch>
        </p:blipFill>
        <p:spPr>
          <a:xfrm>
            <a:off x="-3565" y="-1605"/>
            <a:ext cx="12192000" cy="6858000"/>
          </a:xfrm>
          <a:prstGeom prst="rect">
            <a:avLst/>
          </a:prstGeom>
        </p:spPr>
      </p:pic>
      <p:sp>
        <p:nvSpPr>
          <p:cNvPr id="10"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hsl.jrc.ec.europa.eu/download.php?ds=smo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747853" y="3874314"/>
            <a:ext cx="7029608" cy="1948751"/>
          </a:xfrm>
        </p:spPr>
        <p:txBody>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4 </a:t>
            </a:r>
            <a:br>
              <a:rPr lang="en-ZA" sz="4400" b="1" dirty="0">
                <a:solidFill>
                  <a:schemeClr val="bg1"/>
                </a:solidFill>
                <a:latin typeface="Open Sans ExtraBold"/>
                <a:ea typeface="Open Sans ExtraBold" panose="020B0606030504020204" pitchFamily="34" charset="0"/>
                <a:cs typeface="Open Sans ExtraBold" panose="020B0606030504020204" pitchFamily="34" charset="0"/>
              </a:rPr>
            </a:br>
            <a:r>
              <a:rPr lang="en-ZA" sz="4400" b="1" dirty="0">
                <a:latin typeface="Open Sans ExtraBold"/>
                <a:ea typeface="Open Sans ExtraBold" panose="020B0606030504020204" pitchFamily="34" charset="0"/>
                <a:cs typeface="Open Sans ExtraBold" panose="020B0606030504020204" pitchFamily="34" charset="0"/>
              </a:rPr>
              <a:t>ONSTOVE THEORY 1</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7" y="3367815"/>
            <a:ext cx="16228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Sustainable Energy for All. Consolidated by KTH</a:t>
            </a:r>
          </a:p>
        </p:txBody>
      </p:sp>
      <p:pic>
        <p:nvPicPr>
          <p:cNvPr id="5" name="Picture 4" descr="A white circle with white text&#10;&#10;Description automatically generated">
            <a:extLst>
              <a:ext uri="{FF2B5EF4-FFF2-40B4-BE49-F238E27FC236}">
                <a16:creationId xmlns:a16="http://schemas.microsoft.com/office/drawing/2014/main" id="{E8CE809F-6383-B2A8-E93B-406A533528A1}"/>
              </a:ext>
            </a:extLst>
          </p:cNvPr>
          <p:cNvPicPr>
            <a:picLocks noChangeAspect="1"/>
          </p:cNvPicPr>
          <p:nvPr/>
        </p:nvPicPr>
        <p:blipFill>
          <a:blip r:embed="rId2"/>
          <a:stretch>
            <a:fillRect/>
          </a:stretch>
        </p:blipFill>
        <p:spPr>
          <a:xfrm>
            <a:off x="10479687" y="3429000"/>
            <a:ext cx="566102" cy="569519"/>
          </a:xfrm>
          <a:prstGeom prst="rect">
            <a:avLst/>
          </a:prstGeom>
        </p:spPr>
      </p:pic>
      <p:pic>
        <p:nvPicPr>
          <p:cNvPr id="9" name="Picture 8">
            <a:extLst>
              <a:ext uri="{FF2B5EF4-FFF2-40B4-BE49-F238E27FC236}">
                <a16:creationId xmlns:a16="http://schemas.microsoft.com/office/drawing/2014/main" id="{FD65F1D4-7060-3D2D-8036-2253A18BBDF8}"/>
              </a:ext>
            </a:extLst>
          </p:cNvPr>
          <p:cNvPicPr>
            <a:picLocks noChangeAspect="1"/>
          </p:cNvPicPr>
          <p:nvPr/>
        </p:nvPicPr>
        <p:blipFill>
          <a:blip r:embed="rId3"/>
          <a:srcRect/>
          <a:stretch/>
        </p:blipFill>
        <p:spPr>
          <a:xfrm>
            <a:off x="11213730" y="3344046"/>
            <a:ext cx="620242" cy="698286"/>
          </a:xfrm>
          <a:prstGeom prst="rect">
            <a:avLst/>
          </a:prstGeom>
        </p:spPr>
      </p:pic>
      <p:sp>
        <p:nvSpPr>
          <p:cNvPr id="4" name="TextBox 3">
            <a:extLst>
              <a:ext uri="{FF2B5EF4-FFF2-40B4-BE49-F238E27FC236}">
                <a16:creationId xmlns:a16="http://schemas.microsoft.com/office/drawing/2014/main" id="{99489BD1-78D4-AE95-E82A-009E4805C885}"/>
              </a:ext>
            </a:extLst>
          </p:cNvPr>
          <p:cNvSpPr txBox="1"/>
          <p:nvPr/>
        </p:nvSpPr>
        <p:spPr>
          <a:xfrm>
            <a:off x="747853" y="3719166"/>
            <a:ext cx="3320805" cy="646331"/>
          </a:xfrm>
          <a:prstGeom prst="rect">
            <a:avLst/>
          </a:prstGeom>
          <a:noFill/>
        </p:spPr>
        <p:txBody>
          <a:bodyPr wrap="square" lIns="91440" tIns="45720" rIns="91440" bIns="45720" rtlCol="0" anchor="b">
            <a:spAutoFit/>
          </a:bodyPr>
          <a:lstStyle/>
          <a:p>
            <a:r>
              <a:rPr lang="en-US" b="1" dirty="0">
                <a:latin typeface="Open Sans ExtraBold" panose="020B0606030504020204"/>
              </a:rPr>
              <a:t>Geospatial Clean Cooking access modelling using </a:t>
            </a:r>
            <a:r>
              <a:rPr lang="en-US" b="1" dirty="0" err="1">
                <a:latin typeface="Open Sans ExtraBold" panose="020B0606030504020204"/>
              </a:rPr>
              <a:t>OnStove</a:t>
            </a:r>
            <a:endParaRPr lang="sv-SE" dirty="0">
              <a:effectLst/>
              <a:latin typeface="Open Sans ExtraBold" panose="020B0606030504020204"/>
            </a:endParaRPr>
          </a:p>
        </p:txBody>
      </p:sp>
      <p:sp>
        <p:nvSpPr>
          <p:cNvPr id="3" name="TextBox 2">
            <a:extLst>
              <a:ext uri="{FF2B5EF4-FFF2-40B4-BE49-F238E27FC236}">
                <a16:creationId xmlns:a16="http://schemas.microsoft.com/office/drawing/2014/main" id="{87E34EAF-EA5C-C2DD-20C3-92451D734F7C}"/>
              </a:ext>
            </a:extLst>
          </p:cNvPr>
          <p:cNvSpPr txBox="1"/>
          <p:nvPr/>
        </p:nvSpPr>
        <p:spPr>
          <a:xfrm>
            <a:off x="747853" y="5978213"/>
            <a:ext cx="7711529"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Open Sans "/>
                <a:ea typeface="Open Sans ExtraBold" panose="020B0606030504020204" pitchFamily="34" charset="0"/>
                <a:cs typeface="Open Sans ExtraBold" panose="020B0606030504020204" pitchFamily="34" charset="0"/>
              </a:rPr>
              <a:t>by B. Khavari and C. Ramirez</a:t>
            </a:r>
            <a:endParaRPr lang="it-IT" sz="1400" dirty="0">
              <a:latin typeface="Open Sans "/>
            </a:endParaRPr>
          </a:p>
        </p:txBody>
      </p:sp>
    </p:spTree>
    <p:extLst>
      <p:ext uri="{BB962C8B-B14F-4D97-AF65-F5344CB8AC3E}">
        <p14:creationId xmlns:p14="http://schemas.microsoft.com/office/powerpoint/2010/main" val="242849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1003333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Open Sans"/>
              </a:rPr>
              <a:t>4.3 Current electricity access rates across the study area</a:t>
            </a:r>
            <a:endParaRPr lang="en-GB" sz="4400" dirty="0">
              <a:latin typeface="Open Sans"/>
            </a:endParaRPr>
          </a:p>
        </p:txBody>
      </p:sp>
      <p:sp>
        <p:nvSpPr>
          <p:cNvPr id="27" name="Rectangle 26"/>
          <p:cNvSpPr/>
          <p:nvPr/>
        </p:nvSpPr>
        <p:spPr>
          <a:xfrm>
            <a:off x="141817" y="1417234"/>
            <a:ext cx="11524130" cy="400110"/>
          </a:xfrm>
          <a:prstGeom prst="rect">
            <a:avLst/>
          </a:prstGeom>
        </p:spPr>
        <p:txBody>
          <a:bodyPr wrap="square" lIns="91440" tIns="45720" rIns="91440" bIns="45720" anchor="t">
            <a:spAutoFit/>
          </a:bodyPr>
          <a:lstStyle/>
          <a:p>
            <a:pPr>
              <a:spcBef>
                <a:spcPts val="1000"/>
              </a:spcBef>
            </a:pPr>
            <a:r>
              <a:rPr lang="en-US" sz="2000" b="1" dirty="0">
                <a:solidFill>
                  <a:schemeClr val="accent5">
                    <a:lumMod val="60000"/>
                    <a:lumOff val="40000"/>
                  </a:schemeClr>
                </a:solidFill>
                <a:latin typeface="Open Sans"/>
                <a:ea typeface="+mn-lt"/>
                <a:cs typeface="+mn-lt"/>
              </a:rPr>
              <a:t>Output of the MCA analysis showing the likeliness of population having access to electricity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651" y="1860864"/>
            <a:ext cx="4686462" cy="4772956"/>
          </a:xfrm>
          <a:prstGeom prst="rect">
            <a:avLst/>
          </a:prstGeom>
        </p:spPr>
      </p:pic>
    </p:spTree>
    <p:extLst>
      <p:ext uri="{BB962C8B-B14F-4D97-AF65-F5344CB8AC3E}">
        <p14:creationId xmlns:p14="http://schemas.microsoft.com/office/powerpoint/2010/main" val="369360775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1003333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Open Sans"/>
              </a:rPr>
              <a:t>4.4 Current Cooking fuels calibration</a:t>
            </a:r>
            <a:endParaRPr lang="en-GB" sz="4400" dirty="0">
              <a:latin typeface="Open Sans"/>
            </a:endParaRPr>
          </a:p>
        </p:txBody>
      </p:sp>
      <p:sp>
        <p:nvSpPr>
          <p:cNvPr id="26" name="Content Placeholder 1"/>
          <p:cNvSpPr>
            <a:spLocks noGrp="1"/>
          </p:cNvSpPr>
          <p:nvPr>
            <p:ph idx="1"/>
          </p:nvPr>
        </p:nvSpPr>
        <p:spPr>
          <a:xfrm>
            <a:off x="887215" y="2573267"/>
            <a:ext cx="9551511" cy="3625232"/>
          </a:xfrm>
        </p:spPr>
        <p:txBody>
          <a:bodyPr vert="horz" lIns="91440" tIns="45720" rIns="91440" bIns="45720" rtlCol="0" anchor="t">
            <a:noAutofit/>
          </a:bodyPr>
          <a:lstStyle/>
          <a:p>
            <a:pPr>
              <a:lnSpc>
                <a:spcPct val="100000"/>
              </a:lnSpc>
            </a:pPr>
            <a:r>
              <a:rPr lang="en-US" sz="1800" dirty="0">
                <a:latin typeface="Open Sans"/>
                <a:ea typeface="+mn-lt"/>
                <a:cs typeface="+mn-lt"/>
              </a:rPr>
              <a:t>Important as all benefits and costs are calculated directly relative to the current cooking situation</a:t>
            </a:r>
          </a:p>
          <a:p>
            <a:pPr>
              <a:lnSpc>
                <a:spcPct val="100000"/>
              </a:lnSpc>
            </a:pPr>
            <a:r>
              <a:rPr lang="en-US" sz="1800" dirty="0">
                <a:latin typeface="Open Sans"/>
                <a:ea typeface="+mn-lt"/>
                <a:cs typeface="+mn-lt"/>
              </a:rPr>
              <a:t>Uses current shares for each cooking fuel defined by the user, differentiated between rural and </a:t>
            </a:r>
            <a:r>
              <a:rPr lang="en-US" sz="1800">
                <a:latin typeface="Open Sans"/>
                <a:ea typeface="+mn-lt"/>
                <a:cs typeface="+mn-lt"/>
              </a:rPr>
              <a:t>urban areas (defined </a:t>
            </a:r>
            <a:r>
              <a:rPr lang="en-US" sz="1800" dirty="0">
                <a:latin typeface="Open Sans"/>
                <a:ea typeface="+mn-lt"/>
                <a:cs typeface="+mn-lt"/>
              </a:rPr>
              <a:t>in the </a:t>
            </a:r>
            <a:r>
              <a:rPr lang="en-US" sz="1800">
                <a:latin typeface="Open Sans"/>
                <a:ea typeface="+mn-lt"/>
                <a:cs typeface="+mn-lt"/>
              </a:rPr>
              <a:t>techno-economic specifications).</a:t>
            </a:r>
            <a:endParaRPr lang="en-US" sz="1800" dirty="0">
              <a:latin typeface="Open Sans"/>
              <a:ea typeface="+mn-lt"/>
              <a:cs typeface="+mn-lt"/>
            </a:endParaRPr>
          </a:p>
          <a:p>
            <a:pPr>
              <a:lnSpc>
                <a:spcPct val="100000"/>
              </a:lnSpc>
            </a:pPr>
            <a:r>
              <a:rPr lang="en-US" sz="1800" dirty="0">
                <a:latin typeface="Open Sans"/>
                <a:ea typeface="+mn-lt"/>
                <a:cs typeface="+mn-lt"/>
              </a:rPr>
              <a:t>All stoves do not have to be included in the base-line and all base-line stoves do not have to be included in the net-benefit calculations.</a:t>
            </a:r>
          </a:p>
        </p:txBody>
      </p:sp>
      <p:sp>
        <p:nvSpPr>
          <p:cNvPr id="27" name="Rectangle 26"/>
          <p:cNvSpPr/>
          <p:nvPr/>
        </p:nvSpPr>
        <p:spPr>
          <a:xfrm>
            <a:off x="887214" y="1694875"/>
            <a:ext cx="10033335" cy="707886"/>
          </a:xfrm>
          <a:prstGeom prst="rect">
            <a:avLst/>
          </a:prstGeom>
        </p:spPr>
        <p:txBody>
          <a:bodyPr wrap="square" lIns="91440" tIns="45720" rIns="91440" bIns="45720" anchor="t">
            <a:spAutoFit/>
          </a:bodyPr>
          <a:lstStyle/>
          <a:p>
            <a:pPr>
              <a:spcBef>
                <a:spcPts val="1000"/>
              </a:spcBef>
            </a:pPr>
            <a:r>
              <a:rPr lang="en-US" sz="2000" b="1" dirty="0">
                <a:solidFill>
                  <a:schemeClr val="accent5">
                    <a:lumMod val="60000"/>
                    <a:lumOff val="40000"/>
                  </a:schemeClr>
                </a:solidFill>
                <a:latin typeface="Open Sans"/>
                <a:ea typeface="+mn-lt"/>
                <a:cs typeface="+mn-lt"/>
              </a:rPr>
              <a:t>Determines who is cooking with what in different settlement across the study area</a:t>
            </a:r>
          </a:p>
        </p:txBody>
      </p:sp>
    </p:spTree>
    <p:extLst>
      <p:ext uri="{BB962C8B-B14F-4D97-AF65-F5344CB8AC3E}">
        <p14:creationId xmlns:p14="http://schemas.microsoft.com/office/powerpoint/2010/main" val="304333482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1003333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Open Sans"/>
              </a:rPr>
              <a:t>References</a:t>
            </a:r>
            <a:endParaRPr lang="en-GB" sz="4400" dirty="0">
              <a:latin typeface="Open Sans"/>
            </a:endParaRPr>
          </a:p>
        </p:txBody>
      </p:sp>
      <p:sp>
        <p:nvSpPr>
          <p:cNvPr id="12" name="Content Placeholder 1"/>
          <p:cNvSpPr>
            <a:spLocks noGrp="1"/>
          </p:cNvSpPr>
          <p:nvPr>
            <p:ph idx="1"/>
          </p:nvPr>
        </p:nvSpPr>
        <p:spPr>
          <a:xfrm>
            <a:off x="838200" y="1825624"/>
            <a:ext cx="10606238" cy="4170915"/>
          </a:xfrm>
        </p:spPr>
        <p:txBody>
          <a:bodyPr vert="horz" lIns="91440" tIns="45720" rIns="91440" bIns="45720" rtlCol="0" anchor="t">
            <a:normAutofit/>
          </a:bodyPr>
          <a:lstStyle/>
          <a:p>
            <a:r>
              <a:rPr lang="en-US" sz="1800" dirty="0"/>
              <a:t>Khavari, B., Ramirez, C., Jeuland, M. and Fuso </a:t>
            </a:r>
            <a:r>
              <a:rPr lang="en-US" sz="1800" dirty="0" err="1"/>
              <a:t>Nerini</a:t>
            </a:r>
            <a:r>
              <a:rPr lang="en-US" sz="1800" dirty="0"/>
              <a:t>, F. “A geospatial approach to understanding clean cooking challenges in sub-Saharan Africa,” Nat. Sustain., pp. 1–11, Jan. 2023, </a:t>
            </a:r>
            <a:r>
              <a:rPr lang="en-US" sz="1800" dirty="0" err="1"/>
              <a:t>doi</a:t>
            </a:r>
            <a:r>
              <a:rPr lang="en-US" sz="1800" dirty="0"/>
              <a:t>: 10.1038/s41893-022-01039-8.</a:t>
            </a:r>
          </a:p>
          <a:p>
            <a:r>
              <a:rPr lang="en-US" sz="1800" dirty="0"/>
              <a:t>Burnett, R. T. et al. An Integrated Risk Function for Estimating the Global Burden of Disease Attributable to Ambient Fine Particulate Matter Exposure. Environmental Health Perspectives 122, 397–403 (2014).</a:t>
            </a:r>
          </a:p>
          <a:p>
            <a:r>
              <a:rPr lang="en-US" sz="1800" dirty="0"/>
              <a:t>Jeuland, M., Tan Soo, J.-S. &amp; </a:t>
            </a:r>
            <a:r>
              <a:rPr lang="en-US" sz="1800" dirty="0" err="1"/>
              <a:t>Shindell</a:t>
            </a:r>
            <a:r>
              <a:rPr lang="en-US" sz="1800" dirty="0"/>
              <a:t>, D. The need for policies to reduce the costs of cleaner cooking in low income settings: Implications from systematic analysis of costs and benefits. Energy Policy 121, 275–285 (2018).</a:t>
            </a:r>
          </a:p>
          <a:p>
            <a:r>
              <a:rPr lang="en-US" sz="1800" dirty="0"/>
              <a:t>University of Washington. GBD Compare | IHME </a:t>
            </a:r>
            <a:r>
              <a:rPr lang="en-US" sz="1800" dirty="0" err="1"/>
              <a:t>Viz</a:t>
            </a:r>
            <a:r>
              <a:rPr lang="en-US" sz="1800" dirty="0"/>
              <a:t> Hub. http://vizhub.healthdata.org/gbd-compare.</a:t>
            </a:r>
          </a:p>
          <a:p>
            <a:r>
              <a:rPr lang="en-US" sz="1800" dirty="0"/>
              <a:t>Valuing Statistical Lives: Concepts, Current Practices, and Challenges - with Lisa Robinson. (2020).</a:t>
            </a:r>
          </a:p>
          <a:p>
            <a:endParaRPr lang="en-US" sz="1800" dirty="0"/>
          </a:p>
          <a:p>
            <a:endParaRPr lang="sv-SE" sz="1800" dirty="0"/>
          </a:p>
        </p:txBody>
      </p:sp>
    </p:spTree>
    <p:extLst>
      <p:ext uri="{BB962C8B-B14F-4D97-AF65-F5344CB8AC3E}">
        <p14:creationId xmlns:p14="http://schemas.microsoft.com/office/powerpoint/2010/main" val="22374173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718081" y="2211605"/>
            <a:ext cx="5293587" cy="19327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4400" b="1" dirty="0">
                <a:latin typeface="Open Sans"/>
                <a:ea typeface="Open Sans" panose="020B0606030504020204" pitchFamily="34" charset="0"/>
                <a:cs typeface="Open Sans" panose="020B0606030504020204" pitchFamily="34" charset="0"/>
                <a:sym typeface="Bodoni SvtyTwo ITC TT-Book"/>
              </a:rPr>
              <a:t>Thank you </a:t>
            </a:r>
            <a:br>
              <a:rPr lang="en-GB" sz="4400" b="1" dirty="0">
                <a:latin typeface="Open Sans"/>
                <a:ea typeface="Open Sans" panose="020B0606030504020204" pitchFamily="34" charset="0"/>
                <a:cs typeface="Open Sans" panose="020B0606030504020204" pitchFamily="34" charset="0"/>
                <a:sym typeface="Bodoni SvtyTwo ITC TT-Book"/>
              </a:rPr>
            </a:br>
            <a:r>
              <a:rPr lang="en-GB" sz="4400" dirty="0">
                <a:latin typeface="Open Sans"/>
                <a:ea typeface="Open Sans" panose="020B0606030504020204" pitchFamily="34" charset="0"/>
                <a:cs typeface="Open Sans" panose="020B0606030504020204" pitchFamily="34" charset="0"/>
                <a:sym typeface="Bodoni SvtyTwo ITC TT-Book"/>
              </a:rPr>
              <a:t>for your attention </a:t>
            </a:r>
            <a:br>
              <a:rPr lang="en-GB" sz="4400" dirty="0">
                <a:latin typeface="Open Sans"/>
                <a:ea typeface="Open Sans" panose="020B0606030504020204" pitchFamily="34" charset="0"/>
                <a:cs typeface="Open Sans" panose="020B0606030504020204" pitchFamily="34" charset="0"/>
                <a:sym typeface="Bodoni SvtyTwo ITC TT-Book"/>
              </a:rPr>
            </a:br>
            <a:r>
              <a:rPr lang="en-GB" sz="4400" dirty="0">
                <a:latin typeface="Open Sans"/>
                <a:ea typeface="Open Sans" panose="020B0606030504020204" pitchFamily="34" charset="0"/>
                <a:cs typeface="Open Sans" panose="020B0606030504020204" pitchFamily="34" charset="0"/>
                <a:sym typeface="Bodoni SvtyTwo ITC TT-Book"/>
              </a:rPr>
              <a:t>in this lecture!</a:t>
            </a:r>
          </a:p>
        </p:txBody>
      </p:sp>
    </p:spTree>
    <p:extLst>
      <p:ext uri="{BB962C8B-B14F-4D97-AF65-F5344CB8AC3E}">
        <p14:creationId xmlns:p14="http://schemas.microsoft.com/office/powerpoint/2010/main" val="3023530777"/>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9" name="Google Shape;99;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0" name="Google Shape;100;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2" name="Google Shape;102;p2"/>
          <p:cNvSpPr txBox="1"/>
          <p:nvPr/>
        </p:nvSpPr>
        <p:spPr>
          <a:xfrm>
            <a:off x="8765022" y="5114953"/>
            <a:ext cx="332128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Khavari B., </a:t>
            </a:r>
            <a:r>
              <a:rPr lang="en-US" sz="800" dirty="0">
                <a:solidFill>
                  <a:schemeClr val="lt1"/>
                </a:solidFill>
                <a:latin typeface="Open Sans"/>
                <a:ea typeface="Open Sans"/>
                <a:cs typeface="Open Sans"/>
                <a:sym typeface="Open Sans"/>
              </a:rPr>
              <a:t>Ramirez C., 2023.</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4: Geospatial Clean Cooking access modelling using </a:t>
            </a:r>
            <a:r>
              <a:rPr lang="en-US" sz="800" dirty="0" err="1">
                <a:solidFill>
                  <a:schemeClr val="lt1"/>
                </a:solidFill>
                <a:latin typeface="Open Sans"/>
                <a:ea typeface="Open Sans"/>
                <a:cs typeface="Open Sans"/>
                <a:sym typeface="Open Sans"/>
              </a:rPr>
              <a:t>OnStove</a:t>
            </a:r>
            <a:r>
              <a:rPr lang="en-US" sz="800" dirty="0">
                <a:solidFill>
                  <a:schemeClr val="lt1"/>
                </a:solidFill>
                <a:latin typeface="Open Sans"/>
                <a:ea typeface="Open Sans"/>
                <a:cs typeface="Open Sans"/>
                <a:sym typeface="Open Sans"/>
              </a:rPr>
              <a:t>. Release Version 1.0  [online presentation]. Climate Compatible Growth Programme, Sustainable Energy for All, KTH</a:t>
            </a:r>
            <a:endParaRPr dirty="0"/>
          </a:p>
        </p:txBody>
      </p:sp>
      <p:sp>
        <p:nvSpPr>
          <p:cNvPr id="103" name="Google Shape;103;p2"/>
          <p:cNvSpPr txBox="1"/>
          <p:nvPr/>
        </p:nvSpPr>
        <p:spPr>
          <a:xfrm>
            <a:off x="9266839" y="2145904"/>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with </a:t>
            </a:r>
            <a:endParaRPr/>
          </a:p>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Sustainable Energy for All</a:t>
            </a:r>
            <a:endParaRPr/>
          </a:p>
        </p:txBody>
      </p:sp>
      <p:pic>
        <p:nvPicPr>
          <p:cNvPr id="105" name="Google Shape;105;p2" descr="A white circle with white text&#10;&#10;Description automatically generated"/>
          <p:cNvPicPr preferRelativeResize="0"/>
          <p:nvPr/>
        </p:nvPicPr>
        <p:blipFill rotWithShape="1">
          <a:blip r:embed="rId4">
            <a:alphaModFix/>
          </a:blip>
          <a:srcRect/>
          <a:stretch/>
        </p:blipFill>
        <p:spPr>
          <a:xfrm>
            <a:off x="10031199" y="2545843"/>
            <a:ext cx="843297" cy="848387"/>
          </a:xfrm>
          <a:prstGeom prst="rect">
            <a:avLst/>
          </a:prstGeom>
          <a:noFill/>
          <a:ln>
            <a:noFill/>
          </a:ln>
        </p:spPr>
      </p:pic>
      <p:sp>
        <p:nvSpPr>
          <p:cNvPr id="106" name="Google Shape;106;p2"/>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2"/>
          <p:cNvSpPr txBox="1"/>
          <p:nvPr/>
        </p:nvSpPr>
        <p:spPr>
          <a:xfrm>
            <a:off x="9266839" y="3495017"/>
            <a:ext cx="237201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Consolidated by Babak Khavari and Camilo Ramirez from the Royal Institute of Technology (KTH) in Stockholm</a:t>
            </a:r>
            <a:endParaRPr/>
          </a:p>
        </p:txBody>
      </p:sp>
      <p:pic>
        <p:nvPicPr>
          <p:cNvPr id="108" name="Google Shape;108;p2"/>
          <p:cNvPicPr preferRelativeResize="0"/>
          <p:nvPr/>
        </p:nvPicPr>
        <p:blipFill rotWithShape="1">
          <a:blip r:embed="rId5">
            <a:alphaModFix/>
          </a:blip>
          <a:srcRect/>
          <a:stretch/>
        </p:blipFill>
        <p:spPr>
          <a:xfrm>
            <a:off x="9990874" y="3991319"/>
            <a:ext cx="923946" cy="1040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2" name="Content Placeholder 1"/>
          <p:cNvSpPr>
            <a:spLocks noGrp="1"/>
          </p:cNvSpPr>
          <p:nvPr>
            <p:ph idx="1"/>
          </p:nvPr>
        </p:nvSpPr>
        <p:spPr>
          <a:xfrm>
            <a:off x="838199" y="1825625"/>
            <a:ext cx="6744037" cy="2950906"/>
          </a:xfrm>
        </p:spPr>
        <p:txBody>
          <a:bodyPr vert="horz" lIns="91440" tIns="45720" rIns="91440" bIns="45720" rtlCol="0" anchor="t">
            <a:normAutofit/>
          </a:bodyPr>
          <a:lstStyle/>
          <a:p>
            <a:pPr marL="457200" indent="-457200">
              <a:lnSpc>
                <a:spcPct val="100000"/>
              </a:lnSpc>
              <a:buFont typeface="+mj-lt"/>
              <a:buAutoNum type="arabicPeriod"/>
            </a:pPr>
            <a:r>
              <a:rPr lang="en-US" sz="2000" dirty="0">
                <a:latin typeface="Open Sans"/>
                <a:ea typeface="+mn-lt"/>
                <a:cs typeface="+mn-lt"/>
              </a:rPr>
              <a:t>ILO1: Understand the reason for calibrating the study area and what is calibrated</a:t>
            </a:r>
          </a:p>
          <a:p>
            <a:pPr marL="457200" indent="-457200">
              <a:lnSpc>
                <a:spcPct val="100000"/>
              </a:lnSpc>
              <a:buFont typeface="+mj-lt"/>
              <a:buAutoNum type="arabicPeriod"/>
            </a:pPr>
            <a:r>
              <a:rPr lang="en-US" sz="2000" dirty="0">
                <a:latin typeface="Open Sans"/>
                <a:ea typeface="+mn-lt"/>
                <a:cs typeface="+mn-lt"/>
              </a:rPr>
              <a:t>ILO2: Explain how the calibration is conducted for each category</a:t>
            </a: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Learning Outcomes</a:t>
            </a:r>
          </a:p>
        </p:txBody>
      </p:sp>
      <p:sp>
        <p:nvSpPr>
          <p:cNvPr id="8" name="Rectangle 7"/>
          <p:cNvSpPr/>
          <p:nvPr/>
        </p:nvSpPr>
        <p:spPr>
          <a:xfrm>
            <a:off x="887214" y="1411655"/>
            <a:ext cx="4354654" cy="400110"/>
          </a:xfrm>
          <a:prstGeom prst="rect">
            <a:avLst/>
          </a:prstGeom>
        </p:spPr>
        <p:txBody>
          <a:bodyPr wrap="none" lIns="91440" tIns="45720" rIns="91440" bIns="45720" anchor="t">
            <a:spAutoFit/>
          </a:bodyPr>
          <a:lstStyle/>
          <a:p>
            <a:pPr>
              <a:spcBef>
                <a:spcPts val="1000"/>
              </a:spcBef>
            </a:pPr>
            <a:r>
              <a:rPr lang="en-GB" sz="2000" b="1" dirty="0">
                <a:solidFill>
                  <a:schemeClr val="accent5">
                    <a:lumMod val="60000"/>
                    <a:lumOff val="40000"/>
                  </a:schemeClr>
                </a:solidFill>
                <a:latin typeface="Open Sans"/>
                <a:ea typeface="+mn-lt"/>
                <a:cs typeface="+mn-lt"/>
              </a:rPr>
              <a:t>By the end of this lecture, you will:</a:t>
            </a:r>
            <a:endParaRPr lang="en-US" sz="2000" b="1" dirty="0">
              <a:solidFill>
                <a:schemeClr val="accent5">
                  <a:lumMod val="60000"/>
                  <a:lumOff val="40000"/>
                </a:schemeClr>
              </a:solidFill>
              <a:latin typeface="Open Sans"/>
              <a:cs typeface="Calibri" panose="020F0502020204030204"/>
            </a:endParaRPr>
          </a:p>
        </p:txBody>
      </p:sp>
    </p:spTree>
    <p:extLst>
      <p:ext uri="{BB962C8B-B14F-4D97-AF65-F5344CB8AC3E}">
        <p14:creationId xmlns:p14="http://schemas.microsoft.com/office/powerpoint/2010/main" val="368893534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1003333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Open Sans"/>
              </a:rPr>
              <a:t>4.1 The four steps to running </a:t>
            </a:r>
            <a:r>
              <a:rPr lang="en-US" sz="4400" dirty="0" err="1">
                <a:latin typeface="Open Sans"/>
              </a:rPr>
              <a:t>OnStove</a:t>
            </a:r>
            <a:endParaRPr lang="en-GB" sz="4400" dirty="0">
              <a:latin typeface="Open Sans"/>
            </a:endParaRPr>
          </a:p>
        </p:txBody>
      </p:sp>
      <p:sp>
        <p:nvSpPr>
          <p:cNvPr id="27" name="Rectangle 26"/>
          <p:cNvSpPr/>
          <p:nvPr/>
        </p:nvSpPr>
        <p:spPr>
          <a:xfrm>
            <a:off x="806295" y="1561299"/>
            <a:ext cx="10409266" cy="4924425"/>
          </a:xfrm>
          <a:prstGeom prst="rect">
            <a:avLst/>
          </a:prstGeom>
        </p:spPr>
        <p:txBody>
          <a:bodyPr wrap="square" lIns="91440" tIns="45720" rIns="91440" bIns="45720" anchor="t">
            <a:spAutoFit/>
          </a:bodyPr>
          <a:lstStyle/>
          <a:p>
            <a:pPr>
              <a:spcBef>
                <a:spcPts val="1000"/>
              </a:spcBef>
            </a:pPr>
            <a:r>
              <a:rPr lang="en-GB" sz="2000" b="1" dirty="0">
                <a:solidFill>
                  <a:schemeClr val="accent5">
                    <a:lumMod val="60000"/>
                    <a:lumOff val="40000"/>
                  </a:schemeClr>
                </a:solidFill>
                <a:latin typeface="Open Sans"/>
                <a:ea typeface="+mn-lt"/>
                <a:cs typeface="+mn-lt"/>
              </a:rPr>
              <a:t>Step 1: GIS processing </a:t>
            </a:r>
          </a:p>
          <a:p>
            <a:pPr>
              <a:spcBef>
                <a:spcPts val="1000"/>
              </a:spcBef>
            </a:pPr>
            <a:r>
              <a:rPr lang="en-US" dirty="0">
                <a:latin typeface="Open Sans"/>
                <a:ea typeface="+mn-lt"/>
                <a:cs typeface="+mn-lt"/>
              </a:rPr>
              <a:t>Deals with all of the geo-processing steps needed to transform the spatial data into the right format for the OnStove analysis. Includes processes such as </a:t>
            </a:r>
            <a:r>
              <a:rPr lang="en-US" dirty="0" err="1">
                <a:latin typeface="Open Sans"/>
                <a:ea typeface="+mn-lt"/>
                <a:cs typeface="+mn-lt"/>
              </a:rPr>
              <a:t>reprojection</a:t>
            </a:r>
            <a:r>
              <a:rPr lang="en-US" dirty="0">
                <a:latin typeface="Open Sans"/>
                <a:ea typeface="+mn-lt"/>
                <a:cs typeface="+mn-lt"/>
              </a:rPr>
              <a:t>, masking and clipping, resampling and aligning. This is the step that we have had already looked at during this course,</a:t>
            </a:r>
            <a:endParaRPr lang="en-GB" b="1" dirty="0">
              <a:solidFill>
                <a:schemeClr val="accent5">
                  <a:lumMod val="60000"/>
                  <a:lumOff val="40000"/>
                </a:schemeClr>
              </a:solidFill>
              <a:latin typeface="Open Sans"/>
              <a:ea typeface="+mn-lt"/>
              <a:cs typeface="+mn-lt"/>
            </a:endParaRPr>
          </a:p>
          <a:p>
            <a:pPr>
              <a:spcBef>
                <a:spcPts val="1000"/>
              </a:spcBef>
            </a:pPr>
            <a:r>
              <a:rPr lang="en-GB" sz="2000" b="1" dirty="0">
                <a:solidFill>
                  <a:schemeClr val="accent5">
                    <a:lumMod val="60000"/>
                    <a:lumOff val="40000"/>
                  </a:schemeClr>
                </a:solidFill>
                <a:latin typeface="Open Sans"/>
                <a:ea typeface="+mn-lt"/>
                <a:cs typeface="+mn-lt"/>
              </a:rPr>
              <a:t>Step 2: Model calibration</a:t>
            </a:r>
          </a:p>
          <a:p>
            <a:pPr>
              <a:spcBef>
                <a:spcPts val="1000"/>
              </a:spcBef>
            </a:pPr>
            <a:r>
              <a:rPr lang="en-US" dirty="0">
                <a:latin typeface="Open Sans"/>
                <a:ea typeface="+mn-lt"/>
                <a:cs typeface="+mn-lt"/>
              </a:rPr>
              <a:t>Calibrates key data for the study area for it to be in line with national statistics. This step will be focused on in this presentation and the following hands-on exercise</a:t>
            </a:r>
            <a:endParaRPr lang="en-GB" b="1" dirty="0">
              <a:solidFill>
                <a:schemeClr val="accent5">
                  <a:lumMod val="60000"/>
                  <a:lumOff val="40000"/>
                </a:schemeClr>
              </a:solidFill>
              <a:latin typeface="Open Sans"/>
              <a:ea typeface="+mn-lt"/>
              <a:cs typeface="+mn-lt"/>
            </a:endParaRPr>
          </a:p>
          <a:p>
            <a:pPr>
              <a:spcBef>
                <a:spcPts val="1000"/>
              </a:spcBef>
            </a:pPr>
            <a:r>
              <a:rPr lang="en-US" sz="2000" b="1" dirty="0">
                <a:solidFill>
                  <a:schemeClr val="accent5">
                    <a:lumMod val="60000"/>
                    <a:lumOff val="40000"/>
                  </a:schemeClr>
                </a:solidFill>
                <a:latin typeface="Open Sans"/>
                <a:cs typeface="Calibri" panose="020F0502020204030204"/>
              </a:rPr>
              <a:t>Step 3: Net-benefit calculations</a:t>
            </a:r>
          </a:p>
          <a:p>
            <a:pPr lvl="0">
              <a:defRPr/>
            </a:pPr>
            <a:r>
              <a:rPr lang="en-US" dirty="0">
                <a:latin typeface="Open Sans"/>
                <a:ea typeface="+mn-lt"/>
                <a:cs typeface="+mn-lt"/>
              </a:rPr>
              <a:t>Calculates all of the costs and benefits of switching from the current ways of cooking, to every defined alternative. This is done on a relative basis, meaning that the costs and benefits are the additional expenses or benefit gains against the current cooking option.</a:t>
            </a:r>
            <a:endParaRPr lang="en-US" b="1" dirty="0">
              <a:solidFill>
                <a:schemeClr val="accent5">
                  <a:lumMod val="60000"/>
                  <a:lumOff val="40000"/>
                </a:schemeClr>
              </a:solidFill>
              <a:latin typeface="Open Sans"/>
              <a:cs typeface="Calibri" panose="020F0502020204030204"/>
            </a:endParaRPr>
          </a:p>
          <a:p>
            <a:pPr>
              <a:spcBef>
                <a:spcPts val="1000"/>
              </a:spcBef>
            </a:pPr>
            <a:r>
              <a:rPr lang="en-US" sz="2000" b="1" dirty="0">
                <a:solidFill>
                  <a:schemeClr val="accent5">
                    <a:lumMod val="60000"/>
                    <a:lumOff val="40000"/>
                  </a:schemeClr>
                </a:solidFill>
                <a:latin typeface="Open Sans"/>
                <a:cs typeface="Calibri" panose="020F0502020204030204"/>
              </a:rPr>
              <a:t>Step 4: Result visualization</a:t>
            </a:r>
          </a:p>
          <a:p>
            <a:pPr>
              <a:spcBef>
                <a:spcPts val="1000"/>
              </a:spcBef>
            </a:pPr>
            <a:r>
              <a:rPr lang="en-US" dirty="0">
                <a:latin typeface="Open Sans"/>
                <a:ea typeface="+mn-lt"/>
                <a:cs typeface="+mn-lt"/>
              </a:rPr>
              <a:t>Presents the results on graphical (plots and maps) and tabular formats of the technology split that maximizes the net-benefits in every region of the study area.</a:t>
            </a:r>
            <a:endParaRPr lang="en-US" b="1" dirty="0">
              <a:solidFill>
                <a:schemeClr val="accent5">
                  <a:lumMod val="60000"/>
                  <a:lumOff val="40000"/>
                </a:schemeClr>
              </a:solidFill>
              <a:latin typeface="Open Sans"/>
              <a:cs typeface="Calibri" panose="020F0502020204030204"/>
            </a:endParaRPr>
          </a:p>
        </p:txBody>
      </p:sp>
      <p:sp>
        <p:nvSpPr>
          <p:cNvPr id="30" name="Content Placeholder 1"/>
          <p:cNvSpPr txBox="1">
            <a:spLocks/>
          </p:cNvSpPr>
          <p:nvPr/>
        </p:nvSpPr>
        <p:spPr>
          <a:xfrm>
            <a:off x="1165253" y="4323363"/>
            <a:ext cx="10050308" cy="12520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800" dirty="0">
              <a:latin typeface="Open Sans"/>
              <a:ea typeface="+mn-lt"/>
              <a:cs typeface="+mn-lt"/>
            </a:endParaRPr>
          </a:p>
        </p:txBody>
      </p:sp>
      <p:sp>
        <p:nvSpPr>
          <p:cNvPr id="32" name="Content Placeholder 1"/>
          <p:cNvSpPr txBox="1">
            <a:spLocks/>
          </p:cNvSpPr>
          <p:nvPr/>
        </p:nvSpPr>
        <p:spPr>
          <a:xfrm>
            <a:off x="1165253" y="5681474"/>
            <a:ext cx="10131228" cy="4563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800" dirty="0">
              <a:latin typeface="Open Sans"/>
              <a:ea typeface="+mn-lt"/>
              <a:cs typeface="+mn-lt"/>
            </a:endParaRPr>
          </a:p>
        </p:txBody>
      </p:sp>
    </p:spTree>
    <p:extLst>
      <p:ext uri="{BB962C8B-B14F-4D97-AF65-F5344CB8AC3E}">
        <p14:creationId xmlns:p14="http://schemas.microsoft.com/office/powerpoint/2010/main" val="71749494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1003333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Open Sans"/>
              </a:rPr>
              <a:t>4.1 Calibration in </a:t>
            </a:r>
            <a:r>
              <a:rPr lang="en-US" sz="4400" dirty="0" err="1">
                <a:latin typeface="Open Sans"/>
              </a:rPr>
              <a:t>OnStove</a:t>
            </a:r>
            <a:endParaRPr lang="en-GB" sz="4400" dirty="0">
              <a:latin typeface="Open Sans"/>
            </a:endParaRPr>
          </a:p>
        </p:txBody>
      </p:sp>
      <p:sp>
        <p:nvSpPr>
          <p:cNvPr id="26" name="Content Placeholder 1"/>
          <p:cNvSpPr>
            <a:spLocks noGrp="1"/>
          </p:cNvSpPr>
          <p:nvPr>
            <p:ph idx="1"/>
          </p:nvPr>
        </p:nvSpPr>
        <p:spPr>
          <a:xfrm>
            <a:off x="1165252" y="2108845"/>
            <a:ext cx="10050309" cy="3693144"/>
          </a:xfrm>
        </p:spPr>
        <p:txBody>
          <a:bodyPr vert="horz" lIns="91440" tIns="45720" rIns="91440" bIns="45720" rtlCol="0" anchor="t">
            <a:noAutofit/>
          </a:bodyPr>
          <a:lstStyle/>
          <a:p>
            <a:pPr marL="342900" indent="-342900">
              <a:lnSpc>
                <a:spcPct val="100000"/>
              </a:lnSpc>
              <a:buFont typeface="Arial" panose="020B0604020202020204" pitchFamily="34" charset="0"/>
              <a:buAutoNum type="arabicPeriod"/>
            </a:pPr>
            <a:r>
              <a:rPr lang="en-US" sz="1800" dirty="0">
                <a:latin typeface="Open Sans"/>
                <a:ea typeface="+mn-lt"/>
                <a:cs typeface="+mn-lt"/>
              </a:rPr>
              <a:t>Which areas are urban and which are rural</a:t>
            </a:r>
          </a:p>
          <a:p>
            <a:pPr marL="342900" indent="-342900">
              <a:lnSpc>
                <a:spcPct val="100000"/>
              </a:lnSpc>
              <a:buFont typeface="Arial" panose="020B0604020202020204" pitchFamily="34" charset="0"/>
              <a:buAutoNum type="arabicPeriod"/>
            </a:pPr>
            <a:r>
              <a:rPr lang="en-US" sz="1800" dirty="0">
                <a:latin typeface="Open Sans"/>
                <a:ea typeface="+mn-lt"/>
                <a:cs typeface="+mn-lt"/>
              </a:rPr>
              <a:t>Current population in different parts of a study area</a:t>
            </a:r>
          </a:p>
          <a:p>
            <a:pPr marL="342900" indent="-342900">
              <a:lnSpc>
                <a:spcPct val="100000"/>
              </a:lnSpc>
              <a:buAutoNum type="arabicPeriod"/>
            </a:pPr>
            <a:r>
              <a:rPr lang="en-US" sz="1800" dirty="0">
                <a:latin typeface="Open Sans"/>
                <a:ea typeface="+mn-lt"/>
                <a:cs typeface="+mn-lt"/>
              </a:rPr>
              <a:t>Current electricity access rates across the study area</a:t>
            </a:r>
          </a:p>
          <a:p>
            <a:pPr marL="342900" indent="-342900">
              <a:lnSpc>
                <a:spcPct val="100000"/>
              </a:lnSpc>
              <a:buAutoNum type="arabicPeriod"/>
            </a:pPr>
            <a:r>
              <a:rPr lang="en-US" sz="1800" dirty="0">
                <a:latin typeface="Open Sans"/>
                <a:ea typeface="+mn-lt"/>
                <a:cs typeface="+mn-lt"/>
              </a:rPr>
              <a:t>Who is cooking with what across the study area</a:t>
            </a:r>
          </a:p>
        </p:txBody>
      </p:sp>
      <p:sp>
        <p:nvSpPr>
          <p:cNvPr id="27" name="Rectangle 26"/>
          <p:cNvSpPr/>
          <p:nvPr/>
        </p:nvSpPr>
        <p:spPr>
          <a:xfrm>
            <a:off x="887214" y="1694875"/>
            <a:ext cx="1580882" cy="400110"/>
          </a:xfrm>
          <a:prstGeom prst="rect">
            <a:avLst/>
          </a:prstGeom>
        </p:spPr>
        <p:txBody>
          <a:bodyPr wrap="none" lIns="91440" tIns="45720" rIns="91440" bIns="45720" anchor="t">
            <a:spAutoFit/>
          </a:bodyPr>
          <a:lstStyle/>
          <a:p>
            <a:pPr>
              <a:spcBef>
                <a:spcPts val="1000"/>
              </a:spcBef>
            </a:pPr>
            <a:r>
              <a:rPr lang="en-GB" sz="2000" b="1" dirty="0">
                <a:solidFill>
                  <a:schemeClr val="accent5">
                    <a:lumMod val="60000"/>
                    <a:lumOff val="40000"/>
                  </a:schemeClr>
                </a:solidFill>
                <a:latin typeface="Open Sans"/>
                <a:ea typeface="+mn-lt"/>
                <a:cs typeface="+mn-lt"/>
              </a:rPr>
              <a:t>Determines</a:t>
            </a:r>
            <a:endParaRPr lang="en-US" sz="2000" b="1" dirty="0">
              <a:solidFill>
                <a:schemeClr val="accent5">
                  <a:lumMod val="60000"/>
                  <a:lumOff val="40000"/>
                </a:schemeClr>
              </a:solidFill>
              <a:latin typeface="Open Sans"/>
              <a:cs typeface="Calibri" panose="020F0502020204030204"/>
            </a:endParaRPr>
          </a:p>
        </p:txBody>
      </p:sp>
    </p:spTree>
    <p:extLst>
      <p:ext uri="{BB962C8B-B14F-4D97-AF65-F5344CB8AC3E}">
        <p14:creationId xmlns:p14="http://schemas.microsoft.com/office/powerpoint/2010/main" val="270190182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1003333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Open Sans"/>
              </a:rPr>
              <a:t>4.2 Urban-rural areas calibration </a:t>
            </a:r>
            <a:endParaRPr lang="en-GB" sz="4400" dirty="0">
              <a:latin typeface="Open Sans"/>
            </a:endParaRPr>
          </a:p>
        </p:txBody>
      </p:sp>
      <p:sp>
        <p:nvSpPr>
          <p:cNvPr id="26" name="Content Placeholder 1"/>
          <p:cNvSpPr>
            <a:spLocks noGrp="1"/>
          </p:cNvSpPr>
          <p:nvPr>
            <p:ph idx="1"/>
          </p:nvPr>
        </p:nvSpPr>
        <p:spPr>
          <a:xfrm>
            <a:off x="887215" y="1544761"/>
            <a:ext cx="6205348" cy="1081519"/>
          </a:xfrm>
        </p:spPr>
        <p:txBody>
          <a:bodyPr vert="horz" lIns="91440" tIns="45720" rIns="91440" bIns="45720" rtlCol="0" anchor="t">
            <a:noAutofit/>
          </a:bodyPr>
          <a:lstStyle/>
          <a:p>
            <a:pPr marL="0" indent="0">
              <a:lnSpc>
                <a:spcPct val="100000"/>
              </a:lnSpc>
              <a:buNone/>
            </a:pPr>
            <a:r>
              <a:rPr lang="en-US" sz="1800" b="1" dirty="0">
                <a:latin typeface="Open Sans"/>
                <a:ea typeface="+mn-lt"/>
                <a:cs typeface="+mn-lt"/>
              </a:rPr>
              <a:t>Two methods available</a:t>
            </a:r>
          </a:p>
          <a:p>
            <a:pPr>
              <a:lnSpc>
                <a:spcPct val="100000"/>
              </a:lnSpc>
            </a:pPr>
            <a:r>
              <a:rPr lang="en-US" sz="1800" dirty="0">
                <a:latin typeface="Open Sans"/>
                <a:ea typeface="+mn-lt"/>
                <a:cs typeface="+mn-lt"/>
              </a:rPr>
              <a:t>Using population density and population size of settlements.</a:t>
            </a:r>
          </a:p>
          <a:p>
            <a:pPr>
              <a:lnSpc>
                <a:spcPct val="100000"/>
              </a:lnSpc>
            </a:pPr>
            <a:endParaRPr lang="en-US" sz="1800" dirty="0">
              <a:latin typeface="Open Sans"/>
              <a:ea typeface="+mn-lt"/>
              <a:cs typeface="+mn-lt"/>
            </a:endParaRPr>
          </a:p>
          <a:p>
            <a:pPr>
              <a:lnSpc>
                <a:spcPct val="100000"/>
              </a:lnSpc>
            </a:pPr>
            <a:endParaRPr lang="en-US" sz="1800" dirty="0">
              <a:latin typeface="Open Sans"/>
              <a:ea typeface="+mn-lt"/>
              <a:cs typeface="+mn-lt"/>
            </a:endParaRPr>
          </a:p>
          <a:p>
            <a:pPr>
              <a:lnSpc>
                <a:spcPct val="100000"/>
              </a:lnSpc>
            </a:pPr>
            <a:endParaRPr lang="en-US" sz="1800" dirty="0">
              <a:latin typeface="Open Sans"/>
              <a:ea typeface="+mn-lt"/>
              <a:cs typeface="+mn-lt"/>
            </a:endParaRPr>
          </a:p>
          <a:p>
            <a:pPr>
              <a:lnSpc>
                <a:spcPct val="100000"/>
              </a:lnSpc>
            </a:pPr>
            <a:endParaRPr lang="en-US" sz="1800" dirty="0">
              <a:latin typeface="Open Sans"/>
              <a:ea typeface="+mn-lt"/>
              <a:cs typeface="+mn-lt"/>
            </a:endParaRPr>
          </a:p>
          <a:p>
            <a:pPr>
              <a:lnSpc>
                <a:spcPct val="100000"/>
              </a:lnSpc>
            </a:pPr>
            <a:r>
              <a:rPr lang="en-US" sz="1800" dirty="0">
                <a:latin typeface="Open Sans"/>
                <a:ea typeface="+mn-lt"/>
                <a:cs typeface="+mn-lt"/>
              </a:rPr>
              <a:t>Using the </a:t>
            </a:r>
            <a:r>
              <a:rPr lang="en-US" sz="1800" dirty="0">
                <a:latin typeface="Open Sans"/>
                <a:ea typeface="+mn-lt"/>
                <a:cs typeface="+mn-lt"/>
                <a:hlinkClick r:id="rId3"/>
              </a:rPr>
              <a:t>GHS urban-rural split </a:t>
            </a:r>
            <a:r>
              <a:rPr lang="en-US" sz="1800" dirty="0">
                <a:latin typeface="Open Sans"/>
                <a:ea typeface="+mn-lt"/>
                <a:cs typeface="+mn-lt"/>
              </a:rPr>
              <a:t>geospatial layer, which classifies cells into different rural, urban and </a:t>
            </a:r>
            <a:r>
              <a:rPr lang="en-US" sz="1800" dirty="0" err="1">
                <a:latin typeface="Open Sans"/>
                <a:ea typeface="+mn-lt"/>
                <a:cs typeface="+mn-lt"/>
              </a:rPr>
              <a:t>peri</a:t>
            </a:r>
            <a:r>
              <a:rPr lang="en-US" sz="1800" dirty="0">
                <a:latin typeface="Open Sans"/>
                <a:ea typeface="+mn-lt"/>
                <a:cs typeface="+mn-lt"/>
              </a:rPr>
              <a:t>-urban classes (default option).</a:t>
            </a:r>
          </a:p>
          <a:p>
            <a:pPr>
              <a:lnSpc>
                <a:spcPct val="100000"/>
              </a:lnSpc>
            </a:pPr>
            <a:endParaRPr lang="en-US" sz="1800" dirty="0">
              <a:latin typeface="Open Sans"/>
              <a:ea typeface="+mn-lt"/>
              <a:cs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3313642901"/>
              </p:ext>
            </p:extLst>
          </p:nvPr>
        </p:nvGraphicFramePr>
        <p:xfrm>
          <a:off x="887215" y="2647068"/>
          <a:ext cx="6096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509117646"/>
                    </a:ext>
                  </a:extLst>
                </a:gridCol>
                <a:gridCol w="1524000">
                  <a:extLst>
                    <a:ext uri="{9D8B030D-6E8A-4147-A177-3AD203B41FA5}">
                      <a16:colId xmlns:a16="http://schemas.microsoft.com/office/drawing/2014/main" val="4092815424"/>
                    </a:ext>
                  </a:extLst>
                </a:gridCol>
                <a:gridCol w="1524000">
                  <a:extLst>
                    <a:ext uri="{9D8B030D-6E8A-4147-A177-3AD203B41FA5}">
                      <a16:colId xmlns:a16="http://schemas.microsoft.com/office/drawing/2014/main" val="2156765256"/>
                    </a:ext>
                  </a:extLst>
                </a:gridCol>
                <a:gridCol w="1524000">
                  <a:extLst>
                    <a:ext uri="{9D8B030D-6E8A-4147-A177-3AD203B41FA5}">
                      <a16:colId xmlns:a16="http://schemas.microsoft.com/office/drawing/2014/main" val="1522110823"/>
                    </a:ext>
                  </a:extLst>
                </a:gridCol>
              </a:tblGrid>
              <a:tr h="370840">
                <a:tc>
                  <a:txBody>
                    <a:bodyPr/>
                    <a:lstStyle/>
                    <a:p>
                      <a:endParaRPr lang="en-US" dirty="0"/>
                    </a:p>
                  </a:txBody>
                  <a:tcPr/>
                </a:tc>
                <a:tc>
                  <a:txBody>
                    <a:bodyPr/>
                    <a:lstStyle/>
                    <a:p>
                      <a:r>
                        <a:rPr lang="en-US" dirty="0"/>
                        <a:t>Urban</a:t>
                      </a:r>
                    </a:p>
                  </a:txBody>
                  <a:tcPr/>
                </a:tc>
                <a:tc>
                  <a:txBody>
                    <a:bodyPr/>
                    <a:lstStyle/>
                    <a:p>
                      <a:r>
                        <a:rPr lang="en-US" dirty="0" err="1"/>
                        <a:t>Peri</a:t>
                      </a:r>
                      <a:r>
                        <a:rPr lang="en-US" dirty="0"/>
                        <a:t>-urban</a:t>
                      </a:r>
                    </a:p>
                  </a:txBody>
                  <a:tcPr/>
                </a:tc>
                <a:tc>
                  <a:txBody>
                    <a:bodyPr/>
                    <a:lstStyle/>
                    <a:p>
                      <a:r>
                        <a:rPr lang="en-US" dirty="0"/>
                        <a:t>Rural</a:t>
                      </a:r>
                    </a:p>
                  </a:txBody>
                  <a:tcPr/>
                </a:tc>
                <a:extLst>
                  <a:ext uri="{0D108BD9-81ED-4DB2-BD59-A6C34878D82A}">
                    <a16:rowId xmlns:a16="http://schemas.microsoft.com/office/drawing/2014/main" val="3687883994"/>
                  </a:ext>
                </a:extLst>
              </a:tr>
              <a:tr h="370840">
                <a:tc>
                  <a:txBody>
                    <a:bodyPr/>
                    <a:lstStyle/>
                    <a:p>
                      <a:r>
                        <a:rPr lang="en-US" dirty="0"/>
                        <a:t>Density threshold</a:t>
                      </a:r>
                    </a:p>
                  </a:txBody>
                  <a:tcPr/>
                </a:tc>
                <a:tc>
                  <a:txBody>
                    <a:bodyPr/>
                    <a:lstStyle/>
                    <a:p>
                      <a:r>
                        <a:rPr lang="en-US" dirty="0"/>
                        <a:t>1,500 people/sq.km</a:t>
                      </a:r>
                    </a:p>
                  </a:txBody>
                  <a:tcPr/>
                </a:tc>
                <a:tc>
                  <a:txBody>
                    <a:bodyPr/>
                    <a:lstStyle/>
                    <a:p>
                      <a:r>
                        <a:rPr lang="en-US" dirty="0"/>
                        <a:t>300 people</a:t>
                      </a:r>
                      <a:r>
                        <a:rPr lang="en-US" baseline="0" dirty="0"/>
                        <a:t>/sq.km</a:t>
                      </a:r>
                      <a:endParaRPr lang="en-US" dirty="0"/>
                    </a:p>
                  </a:txBody>
                  <a:tcPr/>
                </a:tc>
                <a:tc>
                  <a:txBody>
                    <a:bodyPr/>
                    <a:lstStyle/>
                    <a:p>
                      <a:r>
                        <a:rPr lang="en-US" dirty="0"/>
                        <a:t>&lt; 300 people/sq.km</a:t>
                      </a:r>
                    </a:p>
                  </a:txBody>
                  <a:tcPr/>
                </a:tc>
                <a:extLst>
                  <a:ext uri="{0D108BD9-81ED-4DB2-BD59-A6C34878D82A}">
                    <a16:rowId xmlns:a16="http://schemas.microsoft.com/office/drawing/2014/main" val="648451394"/>
                  </a:ext>
                </a:extLst>
              </a:tr>
              <a:tr h="370840">
                <a:tc>
                  <a:txBody>
                    <a:bodyPr/>
                    <a:lstStyle/>
                    <a:p>
                      <a:r>
                        <a:rPr lang="en-US" dirty="0"/>
                        <a:t>Size threshold</a:t>
                      </a:r>
                    </a:p>
                  </a:txBody>
                  <a:tcPr/>
                </a:tc>
                <a:tc>
                  <a:txBody>
                    <a:bodyPr/>
                    <a:lstStyle/>
                    <a:p>
                      <a:r>
                        <a:rPr lang="en-US" dirty="0"/>
                        <a:t>50,000</a:t>
                      </a:r>
                      <a:r>
                        <a:rPr lang="en-US" baseline="0" dirty="0"/>
                        <a:t> people</a:t>
                      </a:r>
                      <a:endParaRPr lang="en-US" dirty="0"/>
                    </a:p>
                  </a:txBody>
                  <a:tcPr/>
                </a:tc>
                <a:tc>
                  <a:txBody>
                    <a:bodyPr/>
                    <a:lstStyle/>
                    <a:p>
                      <a:r>
                        <a:rPr lang="en-US" dirty="0"/>
                        <a:t>5,000 people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&lt;5,000 people</a:t>
                      </a:r>
                    </a:p>
                  </a:txBody>
                  <a:tcPr/>
                </a:tc>
                <a:extLst>
                  <a:ext uri="{0D108BD9-81ED-4DB2-BD59-A6C34878D82A}">
                    <a16:rowId xmlns:a16="http://schemas.microsoft.com/office/drawing/2014/main" val="330277509"/>
                  </a:ext>
                </a:extLst>
              </a:tr>
            </a:tbl>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6585" y="1775795"/>
            <a:ext cx="4424409" cy="4506067"/>
          </a:xfrm>
          <a:prstGeom prst="rect">
            <a:avLst/>
          </a:prstGeom>
        </p:spPr>
      </p:pic>
    </p:spTree>
    <p:extLst>
      <p:ext uri="{BB962C8B-B14F-4D97-AF65-F5344CB8AC3E}">
        <p14:creationId xmlns:p14="http://schemas.microsoft.com/office/powerpoint/2010/main" val="342561708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1003333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Open Sans"/>
              </a:rPr>
              <a:t>4.2 Current population in different parts of a study area</a:t>
            </a:r>
            <a:endParaRPr lang="en-GB" sz="4400" dirty="0">
              <a:latin typeface="Open Sans"/>
            </a:endParaRPr>
          </a:p>
        </p:txBody>
      </p:sp>
      <p:sp>
        <p:nvSpPr>
          <p:cNvPr id="26" name="Content Placeholder 1"/>
          <p:cNvSpPr>
            <a:spLocks noGrp="1"/>
          </p:cNvSpPr>
          <p:nvPr>
            <p:ph idx="1"/>
          </p:nvPr>
        </p:nvSpPr>
        <p:spPr>
          <a:xfrm>
            <a:off x="887215" y="2532807"/>
            <a:ext cx="5933226" cy="3576680"/>
          </a:xfrm>
        </p:spPr>
        <p:txBody>
          <a:bodyPr vert="horz" lIns="91440" tIns="45720" rIns="91440" bIns="45720" rtlCol="0" anchor="t">
            <a:noAutofit/>
          </a:bodyPr>
          <a:lstStyle/>
          <a:p>
            <a:pPr marL="0" indent="0">
              <a:lnSpc>
                <a:spcPct val="100000"/>
              </a:lnSpc>
              <a:buNone/>
            </a:pPr>
            <a:endParaRPr lang="en-US" sz="1800" dirty="0">
              <a:latin typeface="Open Sans"/>
              <a:ea typeface="+mn-lt"/>
              <a:cs typeface="+mn-lt"/>
            </a:endParaRPr>
          </a:p>
          <a:p>
            <a:pPr marL="0" indent="0">
              <a:lnSpc>
                <a:spcPct val="100000"/>
              </a:lnSpc>
              <a:buNone/>
            </a:pPr>
            <a:endParaRPr lang="en-US" sz="1800" dirty="0">
              <a:latin typeface="Open Sans"/>
              <a:ea typeface="+mn-lt"/>
              <a:cs typeface="+mn-lt"/>
            </a:endParaRPr>
          </a:p>
          <a:p>
            <a:pPr marL="0" indent="0">
              <a:lnSpc>
                <a:spcPct val="100000"/>
              </a:lnSpc>
              <a:buNone/>
            </a:pPr>
            <a:endParaRPr lang="en-US" sz="1800" dirty="0">
              <a:latin typeface="Open Sans"/>
              <a:ea typeface="+mn-lt"/>
              <a:cs typeface="+mn-lt"/>
            </a:endParaRPr>
          </a:p>
          <a:p>
            <a:pPr>
              <a:lnSpc>
                <a:spcPct val="100000"/>
              </a:lnSpc>
            </a:pPr>
            <a:r>
              <a:rPr lang="en-US" sz="1800" dirty="0">
                <a:latin typeface="Open Sans"/>
                <a:ea typeface="+mn-lt"/>
                <a:cs typeface="+mn-lt"/>
              </a:rPr>
              <a:t>Population calibration ensures that the right number of people live in the study area.</a:t>
            </a:r>
          </a:p>
          <a:p>
            <a:pPr>
              <a:lnSpc>
                <a:spcPct val="100000"/>
              </a:lnSpc>
            </a:pPr>
            <a:r>
              <a:rPr lang="en-US" sz="1800" dirty="0">
                <a:latin typeface="Open Sans"/>
                <a:ea typeface="+mn-lt"/>
                <a:cs typeface="+mn-lt"/>
              </a:rPr>
              <a:t>It uses the population GIS data as well as the total population number defined by the user based on national statistics.</a:t>
            </a:r>
          </a:p>
        </p:txBody>
      </p:sp>
      <p:sp>
        <p:nvSpPr>
          <p:cNvPr id="27" name="Rectangle 26"/>
          <p:cNvSpPr/>
          <p:nvPr/>
        </p:nvSpPr>
        <p:spPr>
          <a:xfrm>
            <a:off x="887214" y="1694875"/>
            <a:ext cx="6314697" cy="1015663"/>
          </a:xfrm>
          <a:prstGeom prst="rect">
            <a:avLst/>
          </a:prstGeom>
        </p:spPr>
        <p:txBody>
          <a:bodyPr wrap="square" lIns="91440" tIns="45720" rIns="91440" bIns="45720" anchor="t">
            <a:spAutoFit/>
          </a:bodyPr>
          <a:lstStyle/>
          <a:p>
            <a:pPr>
              <a:spcBef>
                <a:spcPts val="1000"/>
              </a:spcBef>
            </a:pPr>
            <a:r>
              <a:rPr lang="en-US" sz="2000" b="1" dirty="0">
                <a:solidFill>
                  <a:schemeClr val="accent5">
                    <a:lumMod val="60000"/>
                    <a:lumOff val="40000"/>
                  </a:schemeClr>
                </a:solidFill>
                <a:latin typeface="Open Sans"/>
                <a:ea typeface="+mn-lt"/>
                <a:cs typeface="+mn-lt"/>
              </a:rPr>
              <a:t>There is usually a mismatch between actual population and the population that actually live in a study area</a:t>
            </a: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20549" y="1094660"/>
            <a:ext cx="3960000" cy="2699856"/>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20549" y="3678605"/>
            <a:ext cx="3960000" cy="2699856"/>
          </a:xfrm>
          <a:prstGeom prst="rect">
            <a:avLst/>
          </a:prstGeom>
        </p:spPr>
      </p:pic>
      <p:sp>
        <p:nvSpPr>
          <p:cNvPr id="11" name="Rectangle 10"/>
          <p:cNvSpPr/>
          <p:nvPr/>
        </p:nvSpPr>
        <p:spPr>
          <a:xfrm>
            <a:off x="8657157" y="1175580"/>
            <a:ext cx="2665853" cy="584775"/>
          </a:xfrm>
          <a:prstGeom prst="rect">
            <a:avLst/>
          </a:prstGeom>
        </p:spPr>
        <p:txBody>
          <a:bodyPr wrap="square">
            <a:spAutoFit/>
          </a:bodyPr>
          <a:lstStyle/>
          <a:p>
            <a:pPr algn="ctr"/>
            <a:r>
              <a:rPr lang="en-US" sz="1600" dirty="0">
                <a:latin typeface="Open Sans" panose="020B0606030504020204"/>
              </a:rPr>
              <a:t>Original population </a:t>
            </a:r>
          </a:p>
          <a:p>
            <a:pPr algn="ctr"/>
            <a:r>
              <a:rPr lang="en-US" sz="1600" dirty="0">
                <a:latin typeface="Open Sans" panose="020B0606030504020204"/>
              </a:rPr>
              <a:t>layer</a:t>
            </a:r>
          </a:p>
        </p:txBody>
      </p:sp>
      <p:sp>
        <p:nvSpPr>
          <p:cNvPr id="12" name="Rectangle 11"/>
          <p:cNvSpPr/>
          <p:nvPr/>
        </p:nvSpPr>
        <p:spPr>
          <a:xfrm>
            <a:off x="8657157" y="3875436"/>
            <a:ext cx="2665853" cy="584775"/>
          </a:xfrm>
          <a:prstGeom prst="rect">
            <a:avLst/>
          </a:prstGeom>
        </p:spPr>
        <p:txBody>
          <a:bodyPr wrap="square">
            <a:spAutoFit/>
          </a:bodyPr>
          <a:lstStyle/>
          <a:p>
            <a:pPr algn="ctr"/>
            <a:r>
              <a:rPr lang="en-US" sz="1600" dirty="0">
                <a:latin typeface="Open Sans" panose="020B0606030504020204"/>
              </a:rPr>
              <a:t>Calibrated population </a:t>
            </a:r>
          </a:p>
          <a:p>
            <a:pPr algn="ctr"/>
            <a:r>
              <a:rPr lang="en-US" sz="1600" dirty="0">
                <a:latin typeface="Open Sans" panose="020B0606030504020204"/>
              </a:rPr>
              <a:t>layer</a:t>
            </a:r>
          </a:p>
        </p:txBody>
      </p:sp>
    </p:spTree>
    <p:extLst>
      <p:ext uri="{BB962C8B-B14F-4D97-AF65-F5344CB8AC3E}">
        <p14:creationId xmlns:p14="http://schemas.microsoft.com/office/powerpoint/2010/main" val="177213861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1003333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Open Sans"/>
              </a:rPr>
              <a:t>4.3 Current electricity access rates across the study area</a:t>
            </a:r>
            <a:endParaRPr lang="en-GB" sz="4400" dirty="0">
              <a:latin typeface="Open Sans"/>
            </a:endParaRPr>
          </a:p>
        </p:txBody>
      </p:sp>
      <p:sp>
        <p:nvSpPr>
          <p:cNvPr id="27" name="Rectangle 26"/>
          <p:cNvSpPr/>
          <p:nvPr/>
        </p:nvSpPr>
        <p:spPr>
          <a:xfrm>
            <a:off x="887214" y="1516851"/>
            <a:ext cx="10033335" cy="707886"/>
          </a:xfrm>
          <a:prstGeom prst="rect">
            <a:avLst/>
          </a:prstGeom>
        </p:spPr>
        <p:txBody>
          <a:bodyPr wrap="square" lIns="91440" tIns="45720" rIns="91440" bIns="45720" anchor="t">
            <a:spAutoFit/>
          </a:bodyPr>
          <a:lstStyle/>
          <a:p>
            <a:pPr>
              <a:spcBef>
                <a:spcPts val="1000"/>
              </a:spcBef>
            </a:pPr>
            <a:r>
              <a:rPr lang="en-GB" sz="2000" b="1" dirty="0">
                <a:solidFill>
                  <a:schemeClr val="accent5">
                    <a:lumMod val="60000"/>
                    <a:lumOff val="40000"/>
                  </a:schemeClr>
                </a:solidFill>
                <a:latin typeface="Open Sans"/>
                <a:ea typeface="+mn-lt"/>
                <a:cs typeface="+mn-lt"/>
              </a:rPr>
              <a:t>OnStove conducts a Multi-criteria analysis using three different datasets to estimate who currently has access to electricity (examples for Liberia)</a:t>
            </a:r>
            <a:endParaRPr lang="en-US" sz="2000" b="1" dirty="0">
              <a:solidFill>
                <a:schemeClr val="accent5">
                  <a:lumMod val="60000"/>
                  <a:lumOff val="40000"/>
                </a:schemeClr>
              </a:solidFill>
              <a:latin typeface="Open Sans"/>
              <a:cs typeface="Calibri" panose="020F0502020204030204"/>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7" y="2498416"/>
            <a:ext cx="3632916" cy="369996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0886" y="2498416"/>
            <a:ext cx="3632916" cy="369996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905" y="2498416"/>
            <a:ext cx="3632916" cy="3699966"/>
          </a:xfrm>
          <a:prstGeom prst="rect">
            <a:avLst/>
          </a:prstGeom>
        </p:spPr>
      </p:pic>
    </p:spTree>
    <p:extLst>
      <p:ext uri="{BB962C8B-B14F-4D97-AF65-F5344CB8AC3E}">
        <p14:creationId xmlns:p14="http://schemas.microsoft.com/office/powerpoint/2010/main" val="101506243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1003333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Open Sans"/>
              </a:rPr>
              <a:t>4.3 Current electricity access rates across the study area</a:t>
            </a:r>
            <a:endParaRPr lang="en-GB" sz="4400" dirty="0">
              <a:latin typeface="Open Sans"/>
            </a:endParaRPr>
          </a:p>
        </p:txBody>
      </p:sp>
      <mc:AlternateContent xmlns:mc="http://schemas.openxmlformats.org/markup-compatibility/2006" xmlns:a14="http://schemas.microsoft.com/office/drawing/2010/main">
        <mc:Choice Requires="a14">
          <p:sp>
            <p:nvSpPr>
              <p:cNvPr id="26" name="Content Placeholder 1"/>
              <p:cNvSpPr>
                <a:spLocks noGrp="1"/>
              </p:cNvSpPr>
              <p:nvPr>
                <p:ph idx="1"/>
              </p:nvPr>
            </p:nvSpPr>
            <p:spPr>
              <a:xfrm>
                <a:off x="887214" y="3775618"/>
                <a:ext cx="10033335" cy="1160524"/>
              </a:xfrm>
            </p:spPr>
            <p:txBody>
              <a:bodyPr vert="horz" lIns="91440" tIns="45720" rIns="91440" bIns="45720" rtlCol="0" anchor="t">
                <a:noAutofit/>
              </a:bodyPr>
              <a:lstStyle/>
              <a:p>
                <a:pPr marL="0" indent="0">
                  <a:lnSpc>
                    <a:spcPct val="100000"/>
                  </a:lnSpc>
                  <a:buNone/>
                </a:pPr>
                <a:r>
                  <a:rPr lang="en-US" sz="1800" dirty="0">
                    <a:latin typeface="Open Sans"/>
                    <a:ea typeface="+mn-lt"/>
                    <a:cs typeface="+mn-lt"/>
                  </a:rPr>
                  <a:t>Where every layer </a:t>
                </a:r>
                <a14:m>
                  <m:oMath xmlns:m="http://schemas.openxmlformats.org/officeDocument/2006/math">
                    <m:sSub>
                      <m:sSubPr>
                        <m:ctrlPr>
                          <a:rPr lang="sv-SE" sz="1800" i="1">
                            <a:latin typeface="Cambria Math" panose="02040503050406030204" pitchFamily="18" charset="0"/>
                          </a:rPr>
                        </m:ctrlPr>
                      </m:sSubPr>
                      <m:e>
                        <m:r>
                          <a:rPr lang="sv-SE" sz="1800" i="1">
                            <a:latin typeface="Cambria Math" panose="02040503050406030204" pitchFamily="18" charset="0"/>
                          </a:rPr>
                          <m:t>𝐷</m:t>
                        </m:r>
                      </m:e>
                      <m:sub>
                        <m:r>
                          <a:rPr lang="sv-SE" sz="1800" i="1">
                            <a:latin typeface="Cambria Math" panose="02040503050406030204" pitchFamily="18" charset="0"/>
                          </a:rPr>
                          <m:t>𝑖</m:t>
                        </m:r>
                      </m:sub>
                    </m:sSub>
                  </m:oMath>
                </a14:m>
                <a:r>
                  <a:rPr lang="en-US" sz="1800" dirty="0">
                    <a:latin typeface="Open Sans"/>
                    <a:ea typeface="+mn-lt"/>
                    <a:cs typeface="+mn-lt"/>
                  </a:rPr>
                  <a:t> is normalized to the same data range between 0 and 1.  The minimum value </a:t>
                </a:r>
                <a14:m>
                  <m:oMath xmlns:m="http://schemas.openxmlformats.org/officeDocument/2006/math">
                    <m:r>
                      <m:rPr>
                        <m:sty m:val="p"/>
                      </m:rPr>
                      <a:rPr lang="sv-SE" sz="1800">
                        <a:latin typeface="Cambria Math" panose="02040503050406030204" pitchFamily="18" charset="0"/>
                      </a:rPr>
                      <m:t>min</m:t>
                    </m:r>
                    <m:d>
                      <m:dPr>
                        <m:ctrlPr>
                          <a:rPr lang="sv-SE" sz="1800" i="1">
                            <a:latin typeface="Cambria Math" panose="02040503050406030204" pitchFamily="18" charset="0"/>
                          </a:rPr>
                        </m:ctrlPr>
                      </m:dPr>
                      <m:e>
                        <m:sSub>
                          <m:sSubPr>
                            <m:ctrlPr>
                              <a:rPr lang="sv-SE" sz="1800" i="1">
                                <a:latin typeface="Cambria Math" panose="02040503050406030204" pitchFamily="18" charset="0"/>
                              </a:rPr>
                            </m:ctrlPr>
                          </m:sSubPr>
                          <m:e>
                            <m:r>
                              <a:rPr lang="sv-SE" sz="1800" i="1">
                                <a:latin typeface="Cambria Math" panose="02040503050406030204" pitchFamily="18" charset="0"/>
                              </a:rPr>
                              <m:t>𝐷</m:t>
                            </m:r>
                          </m:e>
                          <m:sub>
                            <m:r>
                              <a:rPr lang="sv-SE" sz="1800" i="1">
                                <a:latin typeface="Cambria Math" panose="02040503050406030204" pitchFamily="18" charset="0"/>
                              </a:rPr>
                              <m:t>𝑖</m:t>
                            </m:r>
                          </m:sub>
                        </m:sSub>
                      </m:e>
                    </m:d>
                  </m:oMath>
                </a14:m>
                <a:r>
                  <a:rPr lang="en-US" sz="1800" dirty="0">
                    <a:latin typeface="Open Sans"/>
                    <a:ea typeface="+mn-lt"/>
                    <a:cs typeface="+mn-lt"/>
                  </a:rPr>
                  <a:t> of the layer is subtracted from every cell and divided by the range of the data </a:t>
                </a:r>
                <a14:m>
                  <m:oMath xmlns:m="http://schemas.openxmlformats.org/officeDocument/2006/math">
                    <m:r>
                      <m:rPr>
                        <m:sty m:val="p"/>
                      </m:rPr>
                      <a:rPr lang="sv-SE" sz="1800">
                        <a:latin typeface="Cambria Math" panose="02040503050406030204" pitchFamily="18" charset="0"/>
                      </a:rPr>
                      <m:t>max</m:t>
                    </m:r>
                    <m:d>
                      <m:dPr>
                        <m:ctrlPr>
                          <a:rPr lang="sv-SE" sz="1800" i="1">
                            <a:latin typeface="Cambria Math" panose="02040503050406030204" pitchFamily="18" charset="0"/>
                          </a:rPr>
                        </m:ctrlPr>
                      </m:dPr>
                      <m:e>
                        <m:sSub>
                          <m:sSubPr>
                            <m:ctrlPr>
                              <a:rPr lang="sv-SE" sz="1800" i="1">
                                <a:latin typeface="Cambria Math" panose="02040503050406030204" pitchFamily="18" charset="0"/>
                              </a:rPr>
                            </m:ctrlPr>
                          </m:sSubPr>
                          <m:e>
                            <m:r>
                              <a:rPr lang="sv-SE" sz="1800" i="1">
                                <a:latin typeface="Cambria Math" panose="02040503050406030204" pitchFamily="18" charset="0"/>
                              </a:rPr>
                              <m:t>𝐷</m:t>
                            </m:r>
                          </m:e>
                          <m:sub>
                            <m:r>
                              <a:rPr lang="sv-SE" sz="1800" i="1">
                                <a:latin typeface="Cambria Math" panose="02040503050406030204" pitchFamily="18" charset="0"/>
                              </a:rPr>
                              <m:t>𝑖</m:t>
                            </m:r>
                          </m:sub>
                        </m:sSub>
                      </m:e>
                    </m:d>
                    <m:r>
                      <a:rPr lang="sv-SE" sz="1800">
                        <a:latin typeface="Cambria Math" panose="02040503050406030204" pitchFamily="18" charset="0"/>
                      </a:rPr>
                      <m:t>−</m:t>
                    </m:r>
                    <m:r>
                      <m:rPr>
                        <m:sty m:val="p"/>
                      </m:rPr>
                      <a:rPr lang="sv-SE" sz="1800">
                        <a:latin typeface="Cambria Math" panose="02040503050406030204" pitchFamily="18" charset="0"/>
                      </a:rPr>
                      <m:t>min</m:t>
                    </m:r>
                    <m:d>
                      <m:dPr>
                        <m:ctrlPr>
                          <a:rPr lang="sv-SE" sz="1800" i="1">
                            <a:latin typeface="Cambria Math" panose="02040503050406030204" pitchFamily="18" charset="0"/>
                          </a:rPr>
                        </m:ctrlPr>
                      </m:dPr>
                      <m:e>
                        <m:sSub>
                          <m:sSubPr>
                            <m:ctrlPr>
                              <a:rPr lang="sv-SE" sz="1800" i="1">
                                <a:latin typeface="Cambria Math" panose="02040503050406030204" pitchFamily="18" charset="0"/>
                              </a:rPr>
                            </m:ctrlPr>
                          </m:sSubPr>
                          <m:e>
                            <m:r>
                              <a:rPr lang="sv-SE" sz="1800" i="1">
                                <a:latin typeface="Cambria Math" panose="02040503050406030204" pitchFamily="18" charset="0"/>
                              </a:rPr>
                              <m:t>𝐷</m:t>
                            </m:r>
                          </m:e>
                          <m:sub>
                            <m:r>
                              <a:rPr lang="sv-SE" sz="1800" i="1">
                                <a:latin typeface="Cambria Math" panose="02040503050406030204" pitchFamily="18" charset="0"/>
                              </a:rPr>
                              <m:t>𝑖</m:t>
                            </m:r>
                          </m:sub>
                        </m:sSub>
                      </m:e>
                    </m:d>
                  </m:oMath>
                </a14:m>
                <a:r>
                  <a:rPr lang="en-US" sz="1800" dirty="0">
                    <a:latin typeface="Open Sans"/>
                    <a:ea typeface="+mn-lt"/>
                    <a:cs typeface="+mn-lt"/>
                  </a:rPr>
                  <a:t>.</a:t>
                </a:r>
              </a:p>
            </p:txBody>
          </p:sp>
        </mc:Choice>
        <mc:Fallback xmlns="">
          <p:sp>
            <p:nvSpPr>
              <p:cNvPr id="26" name="Content Placeholder 1"/>
              <p:cNvSpPr>
                <a:spLocks noGrp="1" noRot="1" noChangeAspect="1" noMove="1" noResize="1" noEditPoints="1" noAdjustHandles="1" noChangeArrowheads="1" noChangeShapeType="1" noTextEdit="1"/>
              </p:cNvSpPr>
              <p:nvPr>
                <p:ph idx="1"/>
              </p:nvPr>
            </p:nvSpPr>
            <p:spPr>
              <a:xfrm>
                <a:off x="887214" y="3775618"/>
                <a:ext cx="10033335" cy="1160524"/>
              </a:xfrm>
              <a:blipFill>
                <a:blip r:embed="rId3"/>
                <a:stretch>
                  <a:fillRect l="-547" t="-2618"/>
                </a:stretch>
              </a:blipFill>
            </p:spPr>
            <p:txBody>
              <a:bodyPr/>
              <a:lstStyle/>
              <a:p>
                <a:r>
                  <a:rPr lang="sv-SE">
                    <a:noFill/>
                  </a:rPr>
                  <a:t> </a:t>
                </a:r>
              </a:p>
            </p:txBody>
          </p:sp>
        </mc:Fallback>
      </mc:AlternateContent>
      <p:sp>
        <p:nvSpPr>
          <p:cNvPr id="27" name="Rectangle 26"/>
          <p:cNvSpPr/>
          <p:nvPr/>
        </p:nvSpPr>
        <p:spPr>
          <a:xfrm>
            <a:off x="887214" y="1694875"/>
            <a:ext cx="10033335" cy="400110"/>
          </a:xfrm>
          <a:prstGeom prst="rect">
            <a:avLst/>
          </a:prstGeom>
        </p:spPr>
        <p:txBody>
          <a:bodyPr wrap="square" lIns="91440" tIns="45720" rIns="91440" bIns="45720" anchor="t">
            <a:spAutoFit/>
          </a:bodyPr>
          <a:lstStyle/>
          <a:p>
            <a:pPr>
              <a:spcBef>
                <a:spcPts val="1000"/>
              </a:spcBef>
            </a:pPr>
            <a:r>
              <a:rPr lang="en-GB" sz="2000" b="1" dirty="0">
                <a:solidFill>
                  <a:schemeClr val="accent5">
                    <a:lumMod val="60000"/>
                    <a:lumOff val="40000"/>
                  </a:schemeClr>
                </a:solidFill>
                <a:latin typeface="Open Sans"/>
                <a:ea typeface="+mn-lt"/>
                <a:cs typeface="+mn-lt"/>
              </a:rPr>
              <a:t>The three layers are normalized using a Min-Max approach</a:t>
            </a:r>
            <a:endParaRPr lang="en-US" sz="2000" b="1" dirty="0">
              <a:solidFill>
                <a:schemeClr val="accent5">
                  <a:lumMod val="60000"/>
                  <a:lumOff val="40000"/>
                </a:schemeClr>
              </a:solidFill>
              <a:latin typeface="Open Sans"/>
              <a:cs typeface="Calibri" panose="020F0502020204030204"/>
            </a:endParaRPr>
          </a:p>
        </p:txBody>
      </p:sp>
      <mc:AlternateContent xmlns:mc="http://schemas.openxmlformats.org/markup-compatibility/2006" xmlns:a14="http://schemas.microsoft.com/office/drawing/2010/main">
        <mc:Choice Requires="a14">
          <p:sp>
            <p:nvSpPr>
              <p:cNvPr id="2" name="Rectangle 1"/>
              <p:cNvSpPr/>
              <p:nvPr/>
            </p:nvSpPr>
            <p:spPr>
              <a:xfrm>
                <a:off x="4164978" y="2564495"/>
                <a:ext cx="3184462" cy="741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sv-SE" sz="2000" i="1" smtClean="0">
                          <a:latin typeface="Cambria Math" panose="02040503050406030204" pitchFamily="18" charset="0"/>
                        </a:rPr>
                        <m:t>𝑁</m:t>
                      </m:r>
                      <m:sSub>
                        <m:sSubPr>
                          <m:ctrlPr>
                            <a:rPr lang="sv-SE" sz="2000" i="1">
                              <a:latin typeface="Cambria Math" panose="02040503050406030204" pitchFamily="18" charset="0"/>
                            </a:rPr>
                          </m:ctrlPr>
                        </m:sSubPr>
                        <m:e>
                          <m:r>
                            <a:rPr lang="sv-SE" sz="2000" b="0" i="1" smtClean="0">
                              <a:latin typeface="Cambria Math" panose="02040503050406030204" pitchFamily="18" charset="0"/>
                            </a:rPr>
                            <m:t>𝐷</m:t>
                          </m:r>
                        </m:e>
                        <m:sub>
                          <m:r>
                            <a:rPr lang="sv-SE" sz="2000" b="0" i="1" smtClean="0">
                              <a:latin typeface="Cambria Math" panose="02040503050406030204" pitchFamily="18" charset="0"/>
                            </a:rPr>
                            <m:t>𝑖</m:t>
                          </m:r>
                        </m:sub>
                      </m:sSub>
                      <m:r>
                        <a:rPr lang="sv-SE" sz="2000" i="0">
                          <a:latin typeface="Cambria Math" panose="02040503050406030204" pitchFamily="18" charset="0"/>
                        </a:rPr>
                        <m:t>=</m:t>
                      </m:r>
                      <m:f>
                        <m:fPr>
                          <m:ctrlPr>
                            <a:rPr lang="sv-SE" sz="2000" i="1">
                              <a:latin typeface="Cambria Math" panose="02040503050406030204" pitchFamily="18" charset="0"/>
                            </a:rPr>
                          </m:ctrlPr>
                        </m:fPr>
                        <m:num>
                          <m:sSub>
                            <m:sSubPr>
                              <m:ctrlPr>
                                <a:rPr lang="sv-SE" sz="2000" i="1">
                                  <a:latin typeface="Cambria Math" panose="02040503050406030204" pitchFamily="18" charset="0"/>
                                </a:rPr>
                              </m:ctrlPr>
                            </m:sSubPr>
                            <m:e>
                              <m:r>
                                <a:rPr lang="sv-SE" sz="2000" b="0" i="1" smtClean="0">
                                  <a:latin typeface="Cambria Math" panose="02040503050406030204" pitchFamily="18" charset="0"/>
                                </a:rPr>
                                <m:t>𝐷</m:t>
                              </m:r>
                            </m:e>
                            <m:sub>
                              <m:r>
                                <a:rPr lang="sv-SE" sz="2000" b="0" i="1" smtClean="0">
                                  <a:latin typeface="Cambria Math" panose="02040503050406030204" pitchFamily="18" charset="0"/>
                                </a:rPr>
                                <m:t>𝑖</m:t>
                              </m:r>
                            </m:sub>
                          </m:sSub>
                          <m:r>
                            <a:rPr lang="sv-SE" sz="2000" i="0">
                              <a:latin typeface="Cambria Math" panose="02040503050406030204" pitchFamily="18" charset="0"/>
                            </a:rPr>
                            <m:t>−</m:t>
                          </m:r>
                          <m:r>
                            <m:rPr>
                              <m:sty m:val="p"/>
                            </m:rPr>
                            <a:rPr lang="sv-SE" sz="2000" i="0">
                              <a:latin typeface="Cambria Math" panose="02040503050406030204" pitchFamily="18" charset="0"/>
                            </a:rPr>
                            <m:t>min</m:t>
                          </m:r>
                          <m:d>
                            <m:dPr>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r>
                                    <a:rPr lang="sv-SE" sz="2000" i="1">
                                      <a:latin typeface="Cambria Math" panose="02040503050406030204" pitchFamily="18" charset="0"/>
                                    </a:rPr>
                                    <m:t>𝐷</m:t>
                                  </m:r>
                                </m:e>
                                <m:sub>
                                  <m:r>
                                    <a:rPr lang="sv-SE" sz="2000" i="1">
                                      <a:latin typeface="Cambria Math" panose="02040503050406030204" pitchFamily="18" charset="0"/>
                                    </a:rPr>
                                    <m:t>𝑖</m:t>
                                  </m:r>
                                </m:sub>
                              </m:sSub>
                            </m:e>
                          </m:d>
                        </m:num>
                        <m:den>
                          <m:r>
                            <m:rPr>
                              <m:sty m:val="p"/>
                            </m:rPr>
                            <a:rPr lang="sv-SE" sz="2000" i="0">
                              <a:latin typeface="Cambria Math" panose="02040503050406030204" pitchFamily="18" charset="0"/>
                            </a:rPr>
                            <m:t>max</m:t>
                          </m:r>
                          <m:d>
                            <m:dPr>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r>
                                    <a:rPr lang="sv-SE" sz="2000" i="1">
                                      <a:latin typeface="Cambria Math" panose="02040503050406030204" pitchFamily="18" charset="0"/>
                                    </a:rPr>
                                    <m:t>𝐷</m:t>
                                  </m:r>
                                </m:e>
                                <m:sub>
                                  <m:r>
                                    <a:rPr lang="sv-SE" sz="2000" i="1">
                                      <a:latin typeface="Cambria Math" panose="02040503050406030204" pitchFamily="18" charset="0"/>
                                    </a:rPr>
                                    <m:t>𝑖</m:t>
                                  </m:r>
                                </m:sub>
                              </m:sSub>
                            </m:e>
                          </m:d>
                          <m:r>
                            <a:rPr lang="sv-SE" sz="2000" i="0">
                              <a:latin typeface="Cambria Math" panose="02040503050406030204" pitchFamily="18" charset="0"/>
                            </a:rPr>
                            <m:t>−</m:t>
                          </m:r>
                          <m:r>
                            <m:rPr>
                              <m:sty m:val="p"/>
                            </m:rPr>
                            <a:rPr lang="sv-SE" sz="2000" i="0">
                              <a:latin typeface="Cambria Math" panose="02040503050406030204" pitchFamily="18" charset="0"/>
                            </a:rPr>
                            <m:t>min</m:t>
                          </m:r>
                          <m:d>
                            <m:dPr>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r>
                                    <a:rPr lang="sv-SE" sz="2000" i="1">
                                      <a:latin typeface="Cambria Math" panose="02040503050406030204" pitchFamily="18" charset="0"/>
                                    </a:rPr>
                                    <m:t>𝐷</m:t>
                                  </m:r>
                                </m:e>
                                <m:sub>
                                  <m:r>
                                    <a:rPr lang="sv-SE" sz="2000" i="1">
                                      <a:latin typeface="Cambria Math" panose="02040503050406030204" pitchFamily="18" charset="0"/>
                                    </a:rPr>
                                    <m:t>𝑖</m:t>
                                  </m:r>
                                </m:sub>
                              </m:sSub>
                            </m:e>
                          </m:d>
                        </m:den>
                      </m:f>
                      <m:r>
                        <a:rPr lang="sv-SE" sz="2000" i="0">
                          <a:latin typeface="Cambria Math" panose="02040503050406030204" pitchFamily="18" charset="0"/>
                        </a:rPr>
                        <m:t> </m:t>
                      </m:r>
                    </m:oMath>
                  </m:oMathPara>
                </a14:m>
                <a:endParaRPr lang="sv-SE" sz="2000" dirty="0"/>
              </a:p>
            </p:txBody>
          </p:sp>
        </mc:Choice>
        <mc:Fallback xmlns="">
          <p:sp>
            <p:nvSpPr>
              <p:cNvPr id="2" name="Rectangle 1"/>
              <p:cNvSpPr>
                <a:spLocks noRot="1" noChangeAspect="1" noMove="1" noResize="1" noEditPoints="1" noAdjustHandles="1" noChangeArrowheads="1" noChangeShapeType="1" noTextEdit="1"/>
              </p:cNvSpPr>
              <p:nvPr/>
            </p:nvSpPr>
            <p:spPr>
              <a:xfrm>
                <a:off x="4164978" y="2564495"/>
                <a:ext cx="3184462" cy="741613"/>
              </a:xfrm>
              <a:prstGeom prst="rect">
                <a:avLst/>
              </a:prstGeom>
              <a:blipFill>
                <a:blip r:embed="rId4"/>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34322267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highlight>
                <a:srgbClr val="FFFF00"/>
              </a:highlight>
              <a:latin typeface="Open Sans"/>
              <a:ea typeface="Open Sans" panose="020B0606030504020204" pitchFamily="34" charset="0"/>
              <a:cs typeface="Open Sans" panose="020B0606030504020204" pitchFamily="34" charset="0"/>
              <a:sym typeface="Bodoni SvtyTwo ITC TT-Book"/>
            </a:endParaRPr>
          </a:p>
        </p:txBody>
      </p:sp>
      <p:sp>
        <p:nvSpPr>
          <p:cNvPr id="7" name="Title 10">
            <a:extLst>
              <a:ext uri="{FF2B5EF4-FFF2-40B4-BE49-F238E27FC236}">
                <a16:creationId xmlns:a16="http://schemas.microsoft.com/office/drawing/2014/main" id="{E3F33BE3-7756-EF44-9269-DDA634DF88BE}"/>
              </a:ext>
            </a:extLst>
          </p:cNvPr>
          <p:cNvSpPr txBox="1">
            <a:spLocks/>
          </p:cNvSpPr>
          <p:nvPr/>
        </p:nvSpPr>
        <p:spPr>
          <a:xfrm>
            <a:off x="887215" y="26400"/>
            <a:ext cx="1003333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Open Sans"/>
              </a:rPr>
              <a:t>4.3 Current electricity access rates across the study area</a:t>
            </a:r>
            <a:endParaRPr lang="en-GB" sz="4400" dirty="0">
              <a:latin typeface="Open Sans"/>
            </a:endParaRPr>
          </a:p>
        </p:txBody>
      </p:sp>
      <p:sp>
        <p:nvSpPr>
          <p:cNvPr id="26" name="Content Placeholder 1"/>
          <p:cNvSpPr>
            <a:spLocks noGrp="1"/>
          </p:cNvSpPr>
          <p:nvPr>
            <p:ph idx="1"/>
          </p:nvPr>
        </p:nvSpPr>
        <p:spPr>
          <a:xfrm>
            <a:off x="887214" y="2306231"/>
            <a:ext cx="10033335" cy="833480"/>
          </a:xfrm>
        </p:spPr>
        <p:txBody>
          <a:bodyPr vert="horz" lIns="91440" tIns="45720" rIns="91440" bIns="45720" rtlCol="0" anchor="t">
            <a:noAutofit/>
          </a:bodyPr>
          <a:lstStyle/>
          <a:p>
            <a:pPr marL="0" indent="0">
              <a:lnSpc>
                <a:spcPct val="100000"/>
              </a:lnSpc>
              <a:buNone/>
            </a:pPr>
            <a:r>
              <a:rPr lang="en-US" sz="1800" dirty="0">
                <a:latin typeface="Open Sans"/>
                <a:ea typeface="+mn-lt"/>
                <a:cs typeface="+mn-lt"/>
              </a:rPr>
              <a:t>By assigning weights we give more or less importance to each of the three layers. Enabling the user to produce custom calibrations for their area of interest.</a:t>
            </a:r>
          </a:p>
        </p:txBody>
      </p:sp>
      <p:sp>
        <p:nvSpPr>
          <p:cNvPr id="27" name="Rectangle 26"/>
          <p:cNvSpPr/>
          <p:nvPr/>
        </p:nvSpPr>
        <p:spPr>
          <a:xfrm>
            <a:off x="887214" y="1694875"/>
            <a:ext cx="10033335" cy="400110"/>
          </a:xfrm>
          <a:prstGeom prst="rect">
            <a:avLst/>
          </a:prstGeom>
        </p:spPr>
        <p:txBody>
          <a:bodyPr wrap="square" lIns="91440" tIns="45720" rIns="91440" bIns="45720" anchor="t">
            <a:spAutoFit/>
          </a:bodyPr>
          <a:lstStyle/>
          <a:p>
            <a:pPr>
              <a:spcBef>
                <a:spcPts val="1000"/>
              </a:spcBef>
            </a:pPr>
            <a:r>
              <a:rPr lang="en-US" sz="2000" b="1" dirty="0">
                <a:solidFill>
                  <a:schemeClr val="accent5">
                    <a:lumMod val="60000"/>
                    <a:lumOff val="40000"/>
                  </a:schemeClr>
                </a:solidFill>
                <a:latin typeface="Open Sans"/>
                <a:ea typeface="+mn-lt"/>
                <a:cs typeface="+mn-lt"/>
              </a:rPr>
              <a:t>Weights for each factor is given and the weighted average is calculated</a:t>
            </a:r>
          </a:p>
        </p:txBody>
      </p:sp>
      <mc:AlternateContent xmlns:mc="http://schemas.openxmlformats.org/markup-compatibility/2006" xmlns:a14="http://schemas.microsoft.com/office/drawing/2010/main">
        <mc:Choice Requires="a14">
          <p:sp>
            <p:nvSpPr>
              <p:cNvPr id="2" name="Rectangle 1"/>
              <p:cNvSpPr/>
              <p:nvPr/>
            </p:nvSpPr>
            <p:spPr>
              <a:xfrm>
                <a:off x="4387373" y="3350957"/>
                <a:ext cx="2572435" cy="801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sv-SE" sz="2000" smtClean="0">
                          <a:latin typeface="Cambria Math" panose="02040503050406030204" pitchFamily="18" charset="0"/>
                        </a:rPr>
                        <m:t>M</m:t>
                      </m:r>
                      <m:r>
                        <m:rPr>
                          <m:sty m:val="p"/>
                        </m:rPr>
                        <a:rPr lang="sv-SE" sz="2000" b="0" i="0" smtClean="0">
                          <a:latin typeface="Cambria Math" panose="02040503050406030204" pitchFamily="18" charset="0"/>
                        </a:rPr>
                        <m:t>CA</m:t>
                      </m:r>
                      <m:r>
                        <a:rPr lang="sv-SE" sz="2000" i="0">
                          <a:latin typeface="Cambria Math" panose="02040503050406030204" pitchFamily="18" charset="0"/>
                        </a:rPr>
                        <m:t>=</m:t>
                      </m:r>
                      <m:f>
                        <m:fPr>
                          <m:ctrlPr>
                            <a:rPr lang="sv-SE" sz="2000" i="1">
                              <a:latin typeface="Cambria Math" panose="02040503050406030204" pitchFamily="18" charset="0"/>
                            </a:rPr>
                          </m:ctrlPr>
                        </m:fPr>
                        <m:num>
                          <m:nary>
                            <m:naryPr>
                              <m:chr m:val="∑"/>
                              <m:limLoc m:val="undOvr"/>
                              <m:ctrlPr>
                                <a:rPr lang="sv-SE" sz="2000" i="1">
                                  <a:latin typeface="Cambria Math" panose="02040503050406030204" pitchFamily="18" charset="0"/>
                                </a:rPr>
                              </m:ctrlPr>
                            </m:naryPr>
                            <m:sub>
                              <m:r>
                                <a:rPr lang="sv-SE" sz="2000" i="1">
                                  <a:latin typeface="Cambria Math" panose="02040503050406030204" pitchFamily="18" charset="0"/>
                                </a:rPr>
                                <m:t>𝑖</m:t>
                              </m:r>
                              <m:r>
                                <a:rPr lang="sv-SE" sz="2000" i="0">
                                  <a:latin typeface="Cambria Math" panose="02040503050406030204" pitchFamily="18" charset="0"/>
                                </a:rPr>
                                <m:t>=1</m:t>
                              </m:r>
                            </m:sub>
                            <m:sup>
                              <m:r>
                                <a:rPr lang="sv-SE" sz="2000" i="1">
                                  <a:latin typeface="Cambria Math" panose="02040503050406030204" pitchFamily="18" charset="0"/>
                                </a:rPr>
                                <m:t>𝐷</m:t>
                              </m:r>
                            </m:sup>
                            <m:e>
                              <m:sSub>
                                <m:sSubPr>
                                  <m:ctrlPr>
                                    <a:rPr lang="sv-SE" sz="2000" i="1">
                                      <a:latin typeface="Cambria Math" panose="02040503050406030204" pitchFamily="18" charset="0"/>
                                    </a:rPr>
                                  </m:ctrlPr>
                                </m:sSubPr>
                                <m:e>
                                  <m:r>
                                    <a:rPr lang="sv-SE" sz="2000" i="1">
                                      <a:latin typeface="Cambria Math" panose="02040503050406030204" pitchFamily="18" charset="0"/>
                                    </a:rPr>
                                    <m:t>𝑤</m:t>
                                  </m:r>
                                </m:e>
                                <m:sub>
                                  <m:r>
                                    <a:rPr lang="sv-SE" sz="2000" i="1">
                                      <a:latin typeface="Cambria Math" panose="02040503050406030204" pitchFamily="18" charset="0"/>
                                    </a:rPr>
                                    <m:t>𝑖</m:t>
                                  </m:r>
                                </m:sub>
                              </m:sSub>
                            </m:e>
                          </m:nary>
                          <m:r>
                            <a:rPr lang="sv-SE" sz="2000" i="0">
                              <a:latin typeface="Cambria Math" panose="02040503050406030204" pitchFamily="18" charset="0"/>
                            </a:rPr>
                            <m:t>∗</m:t>
                          </m:r>
                          <m:r>
                            <a:rPr lang="sv-SE" sz="2000" i="1">
                              <a:latin typeface="Cambria Math" panose="02040503050406030204" pitchFamily="18" charset="0"/>
                            </a:rPr>
                            <m:t>𝑁</m:t>
                          </m:r>
                          <m:sSub>
                            <m:sSubPr>
                              <m:ctrlPr>
                                <a:rPr lang="sv-SE" sz="2000" i="1">
                                  <a:latin typeface="Cambria Math" panose="02040503050406030204" pitchFamily="18" charset="0"/>
                                </a:rPr>
                              </m:ctrlPr>
                            </m:sSubPr>
                            <m:e>
                              <m:r>
                                <a:rPr lang="sv-SE" sz="2000" i="1">
                                  <a:latin typeface="Cambria Math" panose="02040503050406030204" pitchFamily="18" charset="0"/>
                                </a:rPr>
                                <m:t>𝐷</m:t>
                              </m:r>
                            </m:e>
                            <m:sub>
                              <m:r>
                                <a:rPr lang="sv-SE" sz="2000" i="1">
                                  <a:latin typeface="Cambria Math" panose="02040503050406030204" pitchFamily="18" charset="0"/>
                                </a:rPr>
                                <m:t>𝑖</m:t>
                              </m:r>
                            </m:sub>
                          </m:sSub>
                        </m:num>
                        <m:den>
                          <m:nary>
                            <m:naryPr>
                              <m:chr m:val="∑"/>
                              <m:limLoc m:val="undOvr"/>
                              <m:ctrlPr>
                                <a:rPr lang="sv-SE" sz="2000" i="1">
                                  <a:latin typeface="Cambria Math" panose="02040503050406030204" pitchFamily="18" charset="0"/>
                                </a:rPr>
                              </m:ctrlPr>
                            </m:naryPr>
                            <m:sub>
                              <m:r>
                                <a:rPr lang="sv-SE" sz="2000" i="1">
                                  <a:latin typeface="Cambria Math" panose="02040503050406030204" pitchFamily="18" charset="0"/>
                                </a:rPr>
                                <m:t>𝑖</m:t>
                              </m:r>
                              <m:r>
                                <a:rPr lang="sv-SE" sz="2000" i="0">
                                  <a:latin typeface="Cambria Math" panose="02040503050406030204" pitchFamily="18" charset="0"/>
                                </a:rPr>
                                <m:t>=1</m:t>
                              </m:r>
                            </m:sub>
                            <m:sup>
                              <m:r>
                                <a:rPr lang="sv-SE" sz="2000" i="1">
                                  <a:latin typeface="Cambria Math" panose="02040503050406030204" pitchFamily="18" charset="0"/>
                                </a:rPr>
                                <m:t>𝐷</m:t>
                              </m:r>
                            </m:sup>
                            <m:e>
                              <m:sSub>
                                <m:sSubPr>
                                  <m:ctrlPr>
                                    <a:rPr lang="sv-SE" sz="2000" i="1">
                                      <a:latin typeface="Cambria Math" panose="02040503050406030204" pitchFamily="18" charset="0"/>
                                    </a:rPr>
                                  </m:ctrlPr>
                                </m:sSubPr>
                                <m:e>
                                  <m:r>
                                    <a:rPr lang="sv-SE" sz="2000" i="1">
                                      <a:latin typeface="Cambria Math" panose="02040503050406030204" pitchFamily="18" charset="0"/>
                                    </a:rPr>
                                    <m:t>𝑤</m:t>
                                  </m:r>
                                </m:e>
                                <m:sub>
                                  <m:r>
                                    <a:rPr lang="sv-SE" sz="2000" i="1">
                                      <a:latin typeface="Cambria Math" panose="02040503050406030204" pitchFamily="18" charset="0"/>
                                    </a:rPr>
                                    <m:t>𝑖</m:t>
                                  </m:r>
                                </m:sub>
                              </m:sSub>
                            </m:e>
                          </m:nary>
                        </m:den>
                      </m:f>
                    </m:oMath>
                  </m:oMathPara>
                </a14:m>
                <a:endParaRPr lang="sv-SE" sz="2000" dirty="0"/>
              </a:p>
            </p:txBody>
          </p:sp>
        </mc:Choice>
        <mc:Fallback xmlns="">
          <p:sp>
            <p:nvSpPr>
              <p:cNvPr id="2" name="Rectangle 1"/>
              <p:cNvSpPr>
                <a:spLocks noRot="1" noChangeAspect="1" noMove="1" noResize="1" noEditPoints="1" noAdjustHandles="1" noChangeArrowheads="1" noChangeShapeType="1" noTextEdit="1"/>
              </p:cNvSpPr>
              <p:nvPr/>
            </p:nvSpPr>
            <p:spPr>
              <a:xfrm>
                <a:off x="4387373" y="3350957"/>
                <a:ext cx="2572435" cy="801501"/>
              </a:xfrm>
              <a:prstGeom prst="rect">
                <a:avLst/>
              </a:prstGeom>
              <a:blipFill>
                <a:blip r:embed="rId3"/>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8" name="Content Placeholder 1"/>
              <p:cNvSpPr txBox="1">
                <a:spLocks/>
              </p:cNvSpPr>
              <p:nvPr/>
            </p:nvSpPr>
            <p:spPr>
              <a:xfrm>
                <a:off x="887213" y="4449270"/>
                <a:ext cx="10033335" cy="18301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latin typeface="Open Sans"/>
                    <a:ea typeface="+mn-lt"/>
                    <a:cs typeface="+mn-lt"/>
                  </a:rPr>
                  <a:t>Where every normalized layer </a:t>
                </a:r>
                <a14:m>
                  <m:oMath xmlns:m="http://schemas.openxmlformats.org/officeDocument/2006/math">
                    <m:r>
                      <a:rPr lang="sv-SE" sz="1800" i="1">
                        <a:latin typeface="Cambria Math" panose="02040503050406030204" pitchFamily="18" charset="0"/>
                      </a:rPr>
                      <m:t>𝑁</m:t>
                    </m:r>
                    <m:sSub>
                      <m:sSubPr>
                        <m:ctrlPr>
                          <a:rPr lang="sv-SE" sz="1800" i="1">
                            <a:latin typeface="Cambria Math" panose="02040503050406030204" pitchFamily="18" charset="0"/>
                          </a:rPr>
                        </m:ctrlPr>
                      </m:sSubPr>
                      <m:e>
                        <m:r>
                          <a:rPr lang="sv-SE" sz="1800" i="1">
                            <a:latin typeface="Cambria Math" panose="02040503050406030204" pitchFamily="18" charset="0"/>
                          </a:rPr>
                          <m:t>𝐷</m:t>
                        </m:r>
                      </m:e>
                      <m:sub>
                        <m:r>
                          <a:rPr lang="sv-SE" sz="1800" i="1">
                            <a:latin typeface="Cambria Math" panose="02040503050406030204" pitchFamily="18" charset="0"/>
                          </a:rPr>
                          <m:t>𝑖</m:t>
                        </m:r>
                      </m:sub>
                    </m:sSub>
                  </m:oMath>
                </a14:m>
                <a:r>
                  <a:rPr lang="en-US" sz="1800" dirty="0">
                    <a:latin typeface="Open Sans"/>
                    <a:ea typeface="+mn-lt"/>
                    <a:cs typeface="+mn-lt"/>
                  </a:rPr>
                  <a:t> is multiplied by it’s weight </a:t>
                </a:r>
                <a14:m>
                  <m:oMath xmlns:m="http://schemas.openxmlformats.org/officeDocument/2006/math">
                    <m:sSub>
                      <m:sSubPr>
                        <m:ctrlPr>
                          <a:rPr lang="sv-SE" sz="1800" i="1">
                            <a:latin typeface="Cambria Math" panose="02040503050406030204" pitchFamily="18" charset="0"/>
                          </a:rPr>
                        </m:ctrlPr>
                      </m:sSubPr>
                      <m:e>
                        <m:r>
                          <a:rPr lang="sv-SE" sz="1800" i="1">
                            <a:latin typeface="Cambria Math" panose="02040503050406030204" pitchFamily="18" charset="0"/>
                          </a:rPr>
                          <m:t>𝑤</m:t>
                        </m:r>
                      </m:e>
                      <m:sub>
                        <m:r>
                          <a:rPr lang="sv-SE" sz="1800" i="1">
                            <a:latin typeface="Cambria Math" panose="02040503050406030204" pitchFamily="18" charset="0"/>
                          </a:rPr>
                          <m:t>𝑖</m:t>
                        </m:r>
                      </m:sub>
                    </m:sSub>
                  </m:oMath>
                </a14:m>
                <a:r>
                  <a:rPr lang="en-US" sz="1800" dirty="0">
                    <a:latin typeface="Open Sans"/>
                    <a:ea typeface="+mn-lt"/>
                    <a:cs typeface="+mn-lt"/>
                  </a:rPr>
                  <a:t> and added. Finally the weighted sum is divided by the sum of weights. </a:t>
                </a:r>
              </a:p>
              <a:p>
                <a:pPr marL="0" indent="0">
                  <a:lnSpc>
                    <a:spcPct val="100000"/>
                  </a:lnSpc>
                  <a:buNone/>
                </a:pPr>
                <a:endParaRPr lang="en-US" sz="1800" dirty="0">
                  <a:latin typeface="Open Sans"/>
                  <a:ea typeface="+mn-lt"/>
                  <a:cs typeface="+mn-lt"/>
                </a:endParaRPr>
              </a:p>
              <a:p>
                <a:pPr marL="0" indent="0">
                  <a:lnSpc>
                    <a:spcPct val="100000"/>
                  </a:lnSpc>
                  <a:buNone/>
                </a:pPr>
                <a:endParaRPr lang="en-US" sz="1800" dirty="0">
                  <a:latin typeface="Open Sans"/>
                  <a:ea typeface="+mn-lt"/>
                  <a:cs typeface="+mn-lt"/>
                </a:endParaRPr>
              </a:p>
            </p:txBody>
          </p:sp>
        </mc:Choice>
        <mc:Fallback xmlns="">
          <p:sp>
            <p:nvSpPr>
              <p:cNvPr id="8" name="Content Placeholder 1"/>
              <p:cNvSpPr txBox="1">
                <a:spLocks noRot="1" noChangeAspect="1" noMove="1" noResize="1" noEditPoints="1" noAdjustHandles="1" noChangeArrowheads="1" noChangeShapeType="1" noTextEdit="1"/>
              </p:cNvSpPr>
              <p:nvPr/>
            </p:nvSpPr>
            <p:spPr>
              <a:xfrm>
                <a:off x="887213" y="4449270"/>
                <a:ext cx="10033335" cy="1830149"/>
              </a:xfrm>
              <a:prstGeom prst="rect">
                <a:avLst/>
              </a:prstGeom>
              <a:blipFill>
                <a:blip r:embed="rId4"/>
                <a:stretch>
                  <a:fillRect l="-547" t="-2000"/>
                </a:stretch>
              </a:blipFill>
            </p:spPr>
            <p:txBody>
              <a:bodyPr/>
              <a:lstStyle/>
              <a:p>
                <a:r>
                  <a:rPr lang="en-US">
                    <a:noFill/>
                  </a:rPr>
                  <a:t> </a:t>
                </a:r>
              </a:p>
            </p:txBody>
          </p:sp>
        </mc:Fallback>
      </mc:AlternateContent>
    </p:spTree>
    <p:extLst>
      <p:ext uri="{BB962C8B-B14F-4D97-AF65-F5344CB8AC3E}">
        <p14:creationId xmlns:p14="http://schemas.microsoft.com/office/powerpoint/2010/main" val="2780746663"/>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a4c2698-1ad2-4419-a691-7293414a120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82B7371D8E4D845AB2141135A9D5464" ma:contentTypeVersion="17" ma:contentTypeDescription="Skapa ett nytt dokument." ma:contentTypeScope="" ma:versionID="e46f461333597cc2ed6f951e4259248a">
  <xsd:schema xmlns:xsd="http://www.w3.org/2001/XMLSchema" xmlns:xs="http://www.w3.org/2001/XMLSchema" xmlns:p="http://schemas.microsoft.com/office/2006/metadata/properties" xmlns:ns3="2a4c2698-1ad2-4419-a691-7293414a1206" xmlns:ns4="68d613f7-1f7a-40bc-b91e-f6165451e0c5" targetNamespace="http://schemas.microsoft.com/office/2006/metadata/properties" ma:root="true" ma:fieldsID="a3eb353e0f5b7223490c8f53aff673e3" ns3:_="" ns4:_="">
    <xsd:import namespace="2a4c2698-1ad2-4419-a691-7293414a1206"/>
    <xsd:import namespace="68d613f7-1f7a-40bc-b91e-f6165451e0c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element ref="ns3:MediaServiceDateTaken" minOccurs="0"/>
                <xsd:element ref="ns3:MediaServiceSearchProperties" minOccurs="0"/>
                <xsd:element ref="ns3:_activity"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c2698-1ad2-4419-a691-7293414a12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d613f7-1f7a-40bc-b91e-f6165451e0c5"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SharingHintHash" ma:index="19"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http://purl.org/dc/elements/1.1/"/>
    <ds:schemaRef ds:uri="http://schemas.microsoft.com/office/2006/metadata/properties"/>
    <ds:schemaRef ds:uri="http://schemas.microsoft.com/office/2006/documentManagement/types"/>
    <ds:schemaRef ds:uri="2a4c2698-1ad2-4419-a691-7293414a1206"/>
    <ds:schemaRef ds:uri="http://purl.org/dc/terms/"/>
    <ds:schemaRef ds:uri="http://schemas.openxmlformats.org/package/2006/metadata/core-properties"/>
    <ds:schemaRef ds:uri="http://purl.org/dc/dcmitype/"/>
    <ds:schemaRef ds:uri="http://schemas.microsoft.com/office/infopath/2007/PartnerControls"/>
    <ds:schemaRef ds:uri="68d613f7-1f7a-40bc-b91e-f6165451e0c5"/>
    <ds:schemaRef ds:uri="http://www.w3.org/XML/1998/namespace"/>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526EBB0E-FEA4-479E-B5DE-E1BFD604D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c2698-1ad2-4419-a691-7293414a1206"/>
    <ds:schemaRef ds:uri="68d613f7-1f7a-40bc-b91e-f6165451e0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1668</TotalTime>
  <Words>1957</Words>
  <Application>Microsoft Office PowerPoint</Application>
  <PresentationFormat>Widescreen</PresentationFormat>
  <Paragraphs>125</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Cambria Math</vt:lpstr>
      <vt:lpstr>Open Sans</vt:lpstr>
      <vt:lpstr>Open Sans </vt:lpstr>
      <vt:lpstr>Open Sans ExtraBold</vt:lpstr>
      <vt:lpstr>Office Theme</vt:lpstr>
      <vt:lpstr>LECTURE 4  ONSTOVE THEORY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289</cp:revision>
  <dcterms:created xsi:type="dcterms:W3CDTF">2021-02-10T16:48:02Z</dcterms:created>
  <dcterms:modified xsi:type="dcterms:W3CDTF">2023-11-06T14:34:12Z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0x010100A82B7371D8E4D845AB2141135A9D5464</vt:lpwstr>
  </property>
</Properties>
</file>