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04" r:id="rId3"/>
    <p:sldId id="256" r:id="rId4"/>
    <p:sldId id="257" r:id="rId5"/>
    <p:sldId id="265" r:id="rId6"/>
    <p:sldId id="279" r:id="rId7"/>
    <p:sldId id="266" r:id="rId8"/>
    <p:sldId id="281" r:id="rId9"/>
    <p:sldId id="280" r:id="rId10"/>
    <p:sldId id="268" r:id="rId11"/>
    <p:sldId id="267" r:id="rId12"/>
    <p:sldId id="269" r:id="rId13"/>
    <p:sldId id="283" r:id="rId14"/>
    <p:sldId id="258" r:id="rId15"/>
    <p:sldId id="276" r:id="rId16"/>
    <p:sldId id="277" r:id="rId17"/>
    <p:sldId id="278" r:id="rId18"/>
    <p:sldId id="282" r:id="rId19"/>
    <p:sldId id="259" r:id="rId20"/>
    <p:sldId id="270" r:id="rId21"/>
    <p:sldId id="273" r:id="rId22"/>
    <p:sldId id="271" r:id="rId23"/>
    <p:sldId id="272" r:id="rId24"/>
    <p:sldId id="260" r:id="rId25"/>
    <p:sldId id="264" r:id="rId26"/>
    <p:sldId id="263" r:id="rId27"/>
    <p:sldId id="274"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A5F7EA-6169-4367-BCA0-D7D5BF9AA1C6}" v="1" dt="2021-05-11T20:30:48.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79386" autoAdjust="0"/>
  </p:normalViewPr>
  <p:slideViewPr>
    <p:cSldViewPr snapToGrid="0">
      <p:cViewPr varScale="1">
        <p:scale>
          <a:sx n="43" d="100"/>
          <a:sy n="43" d="100"/>
        </p:scale>
        <p:origin x="42" y="6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Harvey" userId="6c8f5bcc-6372-430f-9774-4498d9d8aa03" providerId="ADAL" clId="{8EA5F7EA-6169-4367-BCA0-D7D5BF9AA1C6}"/>
    <pc:docChg chg="modSld">
      <pc:chgData name="Nicholas Harvey" userId="6c8f5bcc-6372-430f-9774-4498d9d8aa03" providerId="ADAL" clId="{8EA5F7EA-6169-4367-BCA0-D7D5BF9AA1C6}" dt="2021-05-11T20:40:59.927" v="41" actId="20577"/>
      <pc:docMkLst>
        <pc:docMk/>
      </pc:docMkLst>
      <pc:sldChg chg="modSp mod">
        <pc:chgData name="Nicholas Harvey" userId="6c8f5bcc-6372-430f-9774-4498d9d8aa03" providerId="ADAL" clId="{8EA5F7EA-6169-4367-BCA0-D7D5BF9AA1C6}" dt="2021-05-11T20:40:59.927" v="41" actId="20577"/>
        <pc:sldMkLst>
          <pc:docMk/>
          <pc:sldMk cId="1039711339" sldId="304"/>
        </pc:sldMkLst>
        <pc:spChg chg="mod">
          <ac:chgData name="Nicholas Harvey" userId="6c8f5bcc-6372-430f-9774-4498d9d8aa03" providerId="ADAL" clId="{8EA5F7EA-6169-4367-BCA0-D7D5BF9AA1C6}" dt="2021-05-11T20:40:59.927" v="41" actId="20577"/>
          <ac:spMkLst>
            <pc:docMk/>
            <pc:sldMk cId="1039711339" sldId="304"/>
            <ac:spMk id="4" creationId="{2872186B-9D18-1947-AF81-A057AE538664}"/>
          </ac:spMkLst>
        </pc:spChg>
        <pc:spChg chg="mod">
          <ac:chgData name="Nicholas Harvey" userId="6c8f5bcc-6372-430f-9774-4498d9d8aa03" providerId="ADAL" clId="{8EA5F7EA-6169-4367-BCA0-D7D5BF9AA1C6}" dt="2021-05-11T20:40:49.768" v="0"/>
          <ac:spMkLst>
            <pc:docMk/>
            <pc:sldMk cId="1039711339" sldId="304"/>
            <ac:spMk id="6" creationId="{D98CA6AC-AF6D-ED4D-A561-6ED549640C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9535B-6DA5-4AB0-8DDB-10BA72A44D93}" type="datetimeFigureOut">
              <a:rPr lang="en-GB" smtClean="0"/>
              <a:t>11/05/2021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8F112-07DF-46D4-83CA-C03F00844EA8}" type="slidenum">
              <a:rPr lang="en-GB" smtClean="0"/>
              <a:t>‹#›</a:t>
            </a:fld>
            <a:endParaRPr lang="en-GB"/>
          </a:p>
        </p:txBody>
      </p:sp>
    </p:spTree>
    <p:extLst>
      <p:ext uri="{BB962C8B-B14F-4D97-AF65-F5344CB8AC3E}">
        <p14:creationId xmlns:p14="http://schemas.microsoft.com/office/powerpoint/2010/main" val="2865172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11</a:t>
            </a:fld>
            <a:endParaRPr lang="en-GB"/>
          </a:p>
        </p:txBody>
      </p:sp>
    </p:spTree>
    <p:extLst>
      <p:ext uri="{BB962C8B-B14F-4D97-AF65-F5344CB8AC3E}">
        <p14:creationId xmlns:p14="http://schemas.microsoft.com/office/powerpoint/2010/main" val="206849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12</a:t>
            </a:fld>
            <a:endParaRPr lang="en-GB"/>
          </a:p>
        </p:txBody>
      </p:sp>
    </p:spTree>
    <p:extLst>
      <p:ext uri="{BB962C8B-B14F-4D97-AF65-F5344CB8AC3E}">
        <p14:creationId xmlns:p14="http://schemas.microsoft.com/office/powerpoint/2010/main" val="198907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Myers, N., Mittermeier, R.A., Mittermeier, C.G., Da Fonseca, G.A. and Kent, J., 2000. Biodiversity hotspots for conservation priorities. </a:t>
            </a:r>
            <a:r>
              <a:rPr lang="en-GB" b="0" i="1" dirty="0">
                <a:solidFill>
                  <a:srgbClr val="222222"/>
                </a:solidFill>
                <a:effectLst/>
                <a:latin typeface="Arial" panose="020B0604020202020204" pitchFamily="34" charset="0"/>
              </a:rPr>
              <a:t>Nature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403</a:t>
            </a:r>
            <a:r>
              <a:rPr lang="en-GB" b="0" i="0" dirty="0">
                <a:solidFill>
                  <a:srgbClr val="222222"/>
                </a:solidFill>
                <a:effectLst/>
                <a:latin typeface="Arial" panose="020B0604020202020204" pitchFamily="34" charset="0"/>
              </a:rPr>
              <a:t>(6772), pp.853-858.</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13</a:t>
            </a:fld>
            <a:endParaRPr lang="en-GB"/>
          </a:p>
        </p:txBody>
      </p:sp>
    </p:spTree>
    <p:extLst>
      <p:ext uri="{BB962C8B-B14F-4D97-AF65-F5344CB8AC3E}">
        <p14:creationId xmlns:p14="http://schemas.microsoft.com/office/powerpoint/2010/main" val="4002697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Myers, N., Mittermeier, R.A., Mittermeier, C.G., Da Fonseca, G.A. and Kent, J., 2000. Biodiversity hotspots for conservation priorities. </a:t>
            </a:r>
            <a:r>
              <a:rPr lang="en-GB" b="0" i="1" dirty="0">
                <a:solidFill>
                  <a:srgbClr val="222222"/>
                </a:solidFill>
                <a:effectLst/>
                <a:latin typeface="Arial" panose="020B0604020202020204" pitchFamily="34" charset="0"/>
              </a:rPr>
              <a:t>Nature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403</a:t>
            </a:r>
            <a:r>
              <a:rPr lang="en-GB" b="0" i="0" dirty="0">
                <a:solidFill>
                  <a:srgbClr val="222222"/>
                </a:solidFill>
                <a:effectLst/>
                <a:latin typeface="Arial" panose="020B0604020202020204" pitchFamily="34" charset="0"/>
              </a:rPr>
              <a:t>(6772), pp.853-858.</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14</a:t>
            </a:fld>
            <a:endParaRPr lang="en-GB"/>
          </a:p>
        </p:txBody>
      </p:sp>
    </p:spTree>
    <p:extLst>
      <p:ext uri="{BB962C8B-B14F-4D97-AF65-F5344CB8AC3E}">
        <p14:creationId xmlns:p14="http://schemas.microsoft.com/office/powerpoint/2010/main" val="421384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Brakes, P., Dall, S.R., </a:t>
            </a:r>
            <a:r>
              <a:rPr lang="en-GB" b="0" i="0" dirty="0" err="1">
                <a:solidFill>
                  <a:srgbClr val="222222"/>
                </a:solidFill>
                <a:effectLst/>
                <a:latin typeface="Arial" panose="020B0604020202020204" pitchFamily="34" charset="0"/>
              </a:rPr>
              <a:t>Aplin</a:t>
            </a:r>
            <a:r>
              <a:rPr lang="en-GB" b="0" i="0" dirty="0">
                <a:solidFill>
                  <a:srgbClr val="222222"/>
                </a:solidFill>
                <a:effectLst/>
                <a:latin typeface="Arial" panose="020B0604020202020204" pitchFamily="34" charset="0"/>
              </a:rPr>
              <a:t>, L.M., </a:t>
            </a:r>
            <a:r>
              <a:rPr lang="en-GB" b="0" i="0" dirty="0" err="1">
                <a:solidFill>
                  <a:srgbClr val="222222"/>
                </a:solidFill>
                <a:effectLst/>
                <a:latin typeface="Arial" panose="020B0604020202020204" pitchFamily="34" charset="0"/>
              </a:rPr>
              <a:t>Bearhop</a:t>
            </a:r>
            <a:r>
              <a:rPr lang="en-GB" b="0" i="0" dirty="0">
                <a:solidFill>
                  <a:srgbClr val="222222"/>
                </a:solidFill>
                <a:effectLst/>
                <a:latin typeface="Arial" panose="020B0604020202020204" pitchFamily="34" charset="0"/>
              </a:rPr>
              <a:t>, S., Carroll, E.L., </a:t>
            </a:r>
            <a:r>
              <a:rPr lang="en-GB" b="0" i="0" dirty="0" err="1">
                <a:solidFill>
                  <a:srgbClr val="222222"/>
                </a:solidFill>
                <a:effectLst/>
                <a:latin typeface="Arial" panose="020B0604020202020204" pitchFamily="34" charset="0"/>
              </a:rPr>
              <a:t>Ciucci</a:t>
            </a:r>
            <a:r>
              <a:rPr lang="en-GB" b="0" i="0" dirty="0">
                <a:solidFill>
                  <a:srgbClr val="222222"/>
                </a:solidFill>
                <a:effectLst/>
                <a:latin typeface="Arial" panose="020B0604020202020204" pitchFamily="34" charset="0"/>
              </a:rPr>
              <a:t>, P., </a:t>
            </a:r>
            <a:r>
              <a:rPr lang="en-GB" b="0" i="0" dirty="0" err="1">
                <a:solidFill>
                  <a:srgbClr val="222222"/>
                </a:solidFill>
                <a:effectLst/>
                <a:latin typeface="Arial" panose="020B0604020202020204" pitchFamily="34" charset="0"/>
              </a:rPr>
              <a:t>Fishlock</a:t>
            </a:r>
            <a:r>
              <a:rPr lang="en-GB" b="0" i="0" dirty="0">
                <a:solidFill>
                  <a:srgbClr val="222222"/>
                </a:solidFill>
                <a:effectLst/>
                <a:latin typeface="Arial" panose="020B0604020202020204" pitchFamily="34" charset="0"/>
              </a:rPr>
              <a:t>, V., Ford, J.K., Garland, E.C., Keith, S.A. and McGregor, P.K., 2019. Animal cultures matter for conservation. </a:t>
            </a:r>
            <a:r>
              <a:rPr lang="en-GB" b="0" i="1" dirty="0">
                <a:solidFill>
                  <a:srgbClr val="222222"/>
                </a:solidFill>
                <a:effectLst/>
                <a:latin typeface="Arial" panose="020B0604020202020204" pitchFamily="34" charset="0"/>
              </a:rPr>
              <a:t>Science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363</a:t>
            </a:r>
            <a:r>
              <a:rPr lang="en-GB" b="0" i="0" dirty="0">
                <a:solidFill>
                  <a:srgbClr val="222222"/>
                </a:solidFill>
                <a:effectLst/>
                <a:latin typeface="Arial" panose="020B0604020202020204" pitchFamily="34" charset="0"/>
              </a:rPr>
              <a:t>(6431), pp.1032-1034.</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15</a:t>
            </a:fld>
            <a:endParaRPr lang="en-GB"/>
          </a:p>
        </p:txBody>
      </p:sp>
    </p:spTree>
    <p:extLst>
      <p:ext uri="{BB962C8B-B14F-4D97-AF65-F5344CB8AC3E}">
        <p14:creationId xmlns:p14="http://schemas.microsoft.com/office/powerpoint/2010/main" val="1084805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https://www.edgeofexistence.org/</a:t>
            </a:r>
          </a:p>
        </p:txBody>
      </p:sp>
      <p:sp>
        <p:nvSpPr>
          <p:cNvPr id="4" name="Slide Number Placeholder 3"/>
          <p:cNvSpPr>
            <a:spLocks noGrp="1"/>
          </p:cNvSpPr>
          <p:nvPr>
            <p:ph type="sldNum" sz="quarter" idx="5"/>
          </p:nvPr>
        </p:nvSpPr>
        <p:spPr/>
        <p:txBody>
          <a:bodyPr/>
          <a:lstStyle/>
          <a:p>
            <a:fld id="{4BF8F112-07DF-46D4-83CA-C03F00844EA8}" type="slidenum">
              <a:rPr lang="en-GB" smtClean="0"/>
              <a:t>18</a:t>
            </a:fld>
            <a:endParaRPr lang="en-GB"/>
          </a:p>
        </p:txBody>
      </p:sp>
    </p:spTree>
    <p:extLst>
      <p:ext uri="{BB962C8B-B14F-4D97-AF65-F5344CB8AC3E}">
        <p14:creationId xmlns:p14="http://schemas.microsoft.com/office/powerpoint/2010/main" val="270337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Gumbs, R., Gray, C.L., </a:t>
            </a:r>
            <a:r>
              <a:rPr lang="en-GB" b="0" i="0" dirty="0" err="1">
                <a:solidFill>
                  <a:srgbClr val="222222"/>
                </a:solidFill>
                <a:effectLst/>
                <a:latin typeface="Arial" panose="020B0604020202020204" pitchFamily="34" charset="0"/>
              </a:rPr>
              <a:t>Böhm</a:t>
            </a:r>
            <a:r>
              <a:rPr lang="en-GB" b="0" i="0" dirty="0">
                <a:solidFill>
                  <a:srgbClr val="222222"/>
                </a:solidFill>
                <a:effectLst/>
                <a:latin typeface="Arial" panose="020B0604020202020204" pitchFamily="34" charset="0"/>
              </a:rPr>
              <a:t>, M., Hoffmann, M., </a:t>
            </a:r>
            <a:r>
              <a:rPr lang="en-GB" b="0" i="0" dirty="0" err="1">
                <a:solidFill>
                  <a:srgbClr val="222222"/>
                </a:solidFill>
                <a:effectLst/>
                <a:latin typeface="Arial" panose="020B0604020202020204" pitchFamily="34" charset="0"/>
              </a:rPr>
              <a:t>Grenyer</a:t>
            </a:r>
            <a:r>
              <a:rPr lang="en-GB" b="0" i="0" dirty="0">
                <a:solidFill>
                  <a:srgbClr val="222222"/>
                </a:solidFill>
                <a:effectLst/>
                <a:latin typeface="Arial" panose="020B0604020202020204" pitchFamily="34" charset="0"/>
              </a:rPr>
              <a:t>, R., </a:t>
            </a:r>
            <a:r>
              <a:rPr lang="en-GB" b="0" i="0" dirty="0" err="1">
                <a:solidFill>
                  <a:srgbClr val="222222"/>
                </a:solidFill>
                <a:effectLst/>
                <a:latin typeface="Arial" panose="020B0604020202020204" pitchFamily="34" charset="0"/>
              </a:rPr>
              <a:t>Jetz</a:t>
            </a:r>
            <a:r>
              <a:rPr lang="en-GB" b="0" i="0" dirty="0">
                <a:solidFill>
                  <a:srgbClr val="222222"/>
                </a:solidFill>
                <a:effectLst/>
                <a:latin typeface="Arial" panose="020B0604020202020204" pitchFamily="34" charset="0"/>
              </a:rPr>
              <a:t>, W., </a:t>
            </a:r>
            <a:r>
              <a:rPr lang="en-GB" b="0" i="0" dirty="0" err="1">
                <a:solidFill>
                  <a:srgbClr val="222222"/>
                </a:solidFill>
                <a:effectLst/>
                <a:latin typeface="Arial" panose="020B0604020202020204" pitchFamily="34" charset="0"/>
              </a:rPr>
              <a:t>Meiri</a:t>
            </a:r>
            <a:r>
              <a:rPr lang="en-GB" b="0" i="0" dirty="0">
                <a:solidFill>
                  <a:srgbClr val="222222"/>
                </a:solidFill>
                <a:effectLst/>
                <a:latin typeface="Arial" panose="020B0604020202020204" pitchFamily="34" charset="0"/>
              </a:rPr>
              <a:t>, S., Roll, U., Owen, N.R. and </a:t>
            </a:r>
            <a:r>
              <a:rPr lang="en-GB" b="0" i="0" dirty="0" err="1">
                <a:solidFill>
                  <a:srgbClr val="222222"/>
                </a:solidFill>
                <a:effectLst/>
                <a:latin typeface="Arial" panose="020B0604020202020204" pitchFamily="34" charset="0"/>
              </a:rPr>
              <a:t>Rosindell</a:t>
            </a:r>
            <a:r>
              <a:rPr lang="en-GB" b="0" i="0" dirty="0">
                <a:solidFill>
                  <a:srgbClr val="222222"/>
                </a:solidFill>
                <a:effectLst/>
                <a:latin typeface="Arial" panose="020B0604020202020204" pitchFamily="34" charset="0"/>
              </a:rPr>
              <a:t>, J., 2020. Global priorities for conservation of reptilian phylogenetic diversity in the face of human impacts. </a:t>
            </a:r>
            <a:r>
              <a:rPr lang="en-GB" b="0" i="1" dirty="0">
                <a:solidFill>
                  <a:srgbClr val="222222"/>
                </a:solidFill>
                <a:effectLst/>
                <a:latin typeface="Arial" panose="020B0604020202020204" pitchFamily="34" charset="0"/>
              </a:rPr>
              <a:t>Nature communications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11</a:t>
            </a:r>
            <a:r>
              <a:rPr lang="en-GB" b="0" i="0" dirty="0">
                <a:solidFill>
                  <a:srgbClr val="222222"/>
                </a:solidFill>
                <a:effectLst/>
                <a:latin typeface="Arial" panose="020B0604020202020204" pitchFamily="34" charset="0"/>
              </a:rPr>
              <a:t>(1), pp.1-13.</a:t>
            </a:r>
          </a:p>
          <a:p>
            <a:endParaRPr lang="en-GB" b="0" i="0" dirty="0">
              <a:solidFill>
                <a:srgbClr val="222222"/>
              </a:solidFill>
              <a:effectLst/>
              <a:latin typeface="Arial" panose="020B0604020202020204" pitchFamily="34" charset="0"/>
            </a:endParaRPr>
          </a:p>
          <a:p>
            <a:r>
              <a:rPr lang="en-GB" b="1" i="0" dirty="0">
                <a:solidFill>
                  <a:srgbClr val="5A5A5A"/>
                </a:solidFill>
                <a:effectLst/>
                <a:latin typeface="Open Sans"/>
              </a:rPr>
              <a:t>Global distribution of the unique and endemic evolutionary history of terrestrial vertebrates. Red grid cells have the highest concentrations of endemic biodiversity, whereas blue have the lowest.</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19</a:t>
            </a:fld>
            <a:endParaRPr lang="en-GB"/>
          </a:p>
        </p:txBody>
      </p:sp>
    </p:spTree>
    <p:extLst>
      <p:ext uri="{BB962C8B-B14F-4D97-AF65-F5344CB8AC3E}">
        <p14:creationId xmlns:p14="http://schemas.microsoft.com/office/powerpoint/2010/main" val="1154487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Callicott</a:t>
            </a:r>
            <a:r>
              <a:rPr lang="en-GB" b="0" i="0" dirty="0">
                <a:solidFill>
                  <a:srgbClr val="222222"/>
                </a:solidFill>
                <a:effectLst/>
                <a:latin typeface="Arial" panose="020B0604020202020204" pitchFamily="34" charset="0"/>
              </a:rPr>
              <a:t>, J.B., Crowder, L.B. and Mumford, K., 1999. Current normative concepts in conservation. </a:t>
            </a:r>
            <a:r>
              <a:rPr lang="en-GB" b="0" i="1" dirty="0">
                <a:solidFill>
                  <a:srgbClr val="222222"/>
                </a:solidFill>
                <a:effectLst/>
                <a:latin typeface="Arial" panose="020B0604020202020204" pitchFamily="34" charset="0"/>
              </a:rPr>
              <a:t>Conservation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13</a:t>
            </a:r>
            <a:r>
              <a:rPr lang="en-GB" b="0" i="0" dirty="0">
                <a:solidFill>
                  <a:srgbClr val="222222"/>
                </a:solidFill>
                <a:effectLst/>
                <a:latin typeface="Arial" panose="020B0604020202020204" pitchFamily="34" charset="0"/>
              </a:rPr>
              <a:t>(1), pp.22-35.</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20</a:t>
            </a:fld>
            <a:endParaRPr lang="en-GB"/>
          </a:p>
        </p:txBody>
      </p:sp>
    </p:spTree>
    <p:extLst>
      <p:ext uri="{BB962C8B-B14F-4D97-AF65-F5344CB8AC3E}">
        <p14:creationId xmlns:p14="http://schemas.microsoft.com/office/powerpoint/2010/main" val="1577691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Estes, J.A., Tinker, M.T., Williams, T.M. and </a:t>
            </a:r>
            <a:r>
              <a:rPr lang="en-GB" b="0" i="0" dirty="0" err="1">
                <a:solidFill>
                  <a:srgbClr val="222222"/>
                </a:solidFill>
                <a:effectLst/>
                <a:latin typeface="Arial" panose="020B0604020202020204" pitchFamily="34" charset="0"/>
              </a:rPr>
              <a:t>Doak</a:t>
            </a:r>
            <a:r>
              <a:rPr lang="en-GB" b="0" i="0" dirty="0">
                <a:solidFill>
                  <a:srgbClr val="222222"/>
                </a:solidFill>
                <a:effectLst/>
                <a:latin typeface="Arial" panose="020B0604020202020204" pitchFamily="34" charset="0"/>
              </a:rPr>
              <a:t>, D.F., 1998. Killer whale predation on sea otters linking oceanic and nearshore ecosystems. </a:t>
            </a:r>
            <a:r>
              <a:rPr lang="en-GB" b="0" i="1" dirty="0">
                <a:solidFill>
                  <a:srgbClr val="222222"/>
                </a:solidFill>
                <a:effectLst/>
                <a:latin typeface="Arial" panose="020B0604020202020204" pitchFamily="34" charset="0"/>
              </a:rPr>
              <a:t>science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282</a:t>
            </a:r>
            <a:r>
              <a:rPr lang="en-GB" b="0" i="0" dirty="0">
                <a:solidFill>
                  <a:srgbClr val="222222"/>
                </a:solidFill>
                <a:effectLst/>
                <a:latin typeface="Arial" panose="020B0604020202020204" pitchFamily="34" charset="0"/>
              </a:rPr>
              <a:t>(5388), pp.473-476.</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21</a:t>
            </a:fld>
            <a:endParaRPr lang="en-GB"/>
          </a:p>
        </p:txBody>
      </p:sp>
    </p:spTree>
    <p:extLst>
      <p:ext uri="{BB962C8B-B14F-4D97-AF65-F5344CB8AC3E}">
        <p14:creationId xmlns:p14="http://schemas.microsoft.com/office/powerpoint/2010/main" val="3102718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a:t>
            </a:r>
            <a:r>
              <a:rPr lang="az-Cyrl-AZ" dirty="0"/>
              <a:t>Эдуард Косарев</a:t>
            </a:r>
            <a:r>
              <a:rPr lang="en-GB" dirty="0"/>
              <a:t> https://commons.wikimedia.org/wiki/File:Beaver_Dam_On_Rozhdestvenka_River.jpg</a:t>
            </a:r>
          </a:p>
        </p:txBody>
      </p:sp>
      <p:sp>
        <p:nvSpPr>
          <p:cNvPr id="4" name="Slide Number Placeholder 3"/>
          <p:cNvSpPr>
            <a:spLocks noGrp="1"/>
          </p:cNvSpPr>
          <p:nvPr>
            <p:ph type="sldNum" sz="quarter" idx="5"/>
          </p:nvPr>
        </p:nvSpPr>
        <p:spPr/>
        <p:txBody>
          <a:bodyPr/>
          <a:lstStyle/>
          <a:p>
            <a:fld id="{4BF8F112-07DF-46D4-83CA-C03F00844EA8}" type="slidenum">
              <a:rPr lang="en-GB" smtClean="0"/>
              <a:t>22</a:t>
            </a:fld>
            <a:endParaRPr lang="en-GB"/>
          </a:p>
        </p:txBody>
      </p:sp>
    </p:spTree>
    <p:extLst>
      <p:ext uri="{BB962C8B-B14F-4D97-AF65-F5344CB8AC3E}">
        <p14:creationId xmlns:p14="http://schemas.microsoft.com/office/powerpoint/2010/main" val="427346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Rode, J., Gómez-</a:t>
            </a:r>
            <a:r>
              <a:rPr lang="en-GB" b="0" i="0" dirty="0" err="1">
                <a:solidFill>
                  <a:srgbClr val="222222"/>
                </a:solidFill>
                <a:effectLst/>
                <a:latin typeface="Arial" panose="020B0604020202020204" pitchFamily="34" charset="0"/>
              </a:rPr>
              <a:t>Baggethun</a:t>
            </a:r>
            <a:r>
              <a:rPr lang="en-GB" b="0" i="0" dirty="0">
                <a:solidFill>
                  <a:srgbClr val="222222"/>
                </a:solidFill>
                <a:effectLst/>
                <a:latin typeface="Arial" panose="020B0604020202020204" pitchFamily="34" charset="0"/>
              </a:rPr>
              <a:t>, E. and Krause, T., 2015. Motivation crowding by economic incentives in conservation policy: A review of the empirical evidence. </a:t>
            </a:r>
            <a:r>
              <a:rPr lang="en-GB" b="0" i="1" dirty="0">
                <a:solidFill>
                  <a:srgbClr val="222222"/>
                </a:solidFill>
                <a:effectLst/>
                <a:latin typeface="Arial" panose="020B0604020202020204" pitchFamily="34" charset="0"/>
              </a:rPr>
              <a:t>Ecological Economics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117</a:t>
            </a:r>
            <a:r>
              <a:rPr lang="en-GB" b="0" i="0" dirty="0">
                <a:solidFill>
                  <a:srgbClr val="222222"/>
                </a:solidFill>
                <a:effectLst/>
                <a:latin typeface="Arial" panose="020B0604020202020204" pitchFamily="34" charset="0"/>
              </a:rPr>
              <a:t>, pp.270-282.</a:t>
            </a:r>
            <a:endParaRPr lang="en-GB" dirty="0"/>
          </a:p>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3</a:t>
            </a:fld>
            <a:endParaRPr lang="en-GB"/>
          </a:p>
        </p:txBody>
      </p:sp>
    </p:spTree>
    <p:extLst>
      <p:ext uri="{BB962C8B-B14F-4D97-AF65-F5344CB8AC3E}">
        <p14:creationId xmlns:p14="http://schemas.microsoft.com/office/powerpoint/2010/main" val="3646737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Ripple, W.J. and </a:t>
            </a:r>
            <a:r>
              <a:rPr lang="en-GB" b="0" i="0" dirty="0" err="1">
                <a:solidFill>
                  <a:srgbClr val="222222"/>
                </a:solidFill>
                <a:effectLst/>
                <a:latin typeface="Arial" panose="020B0604020202020204" pitchFamily="34" charset="0"/>
              </a:rPr>
              <a:t>Beschta</a:t>
            </a:r>
            <a:r>
              <a:rPr lang="en-GB" b="0" i="0" dirty="0">
                <a:solidFill>
                  <a:srgbClr val="222222"/>
                </a:solidFill>
                <a:effectLst/>
                <a:latin typeface="Arial" panose="020B0604020202020204" pitchFamily="34" charset="0"/>
              </a:rPr>
              <a:t>, R.L., 2012. Trophic cascades in Yellowstone: the first 15 years after wolf reintroduction. </a:t>
            </a:r>
            <a:r>
              <a:rPr lang="en-GB" b="0" i="1" dirty="0">
                <a:solidFill>
                  <a:srgbClr val="222222"/>
                </a:solidFill>
                <a:effectLst/>
                <a:latin typeface="Arial" panose="020B0604020202020204" pitchFamily="34" charset="0"/>
              </a:rPr>
              <a:t>Biological Conservation</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145</a:t>
            </a:r>
            <a:r>
              <a:rPr lang="en-GB" b="0" i="0" dirty="0">
                <a:solidFill>
                  <a:srgbClr val="222222"/>
                </a:solidFill>
                <a:effectLst/>
                <a:latin typeface="Arial" panose="020B0604020202020204" pitchFamily="34" charset="0"/>
              </a:rPr>
              <a:t>(1), pp.205-213.</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23</a:t>
            </a:fld>
            <a:endParaRPr lang="en-GB"/>
          </a:p>
        </p:txBody>
      </p:sp>
    </p:spTree>
    <p:extLst>
      <p:ext uri="{BB962C8B-B14F-4D97-AF65-F5344CB8AC3E}">
        <p14:creationId xmlns:p14="http://schemas.microsoft.com/office/powerpoint/2010/main" val="4288325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Lorimer, J., 2007. Nonhuman charisma. </a:t>
            </a:r>
            <a:r>
              <a:rPr lang="en-GB" b="0" i="1" dirty="0">
                <a:solidFill>
                  <a:srgbClr val="222222"/>
                </a:solidFill>
                <a:effectLst/>
                <a:latin typeface="Arial" panose="020B0604020202020204" pitchFamily="34" charset="0"/>
              </a:rPr>
              <a:t>Environment and Planning D: Society and Space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25</a:t>
            </a:r>
            <a:r>
              <a:rPr lang="en-GB" b="0" i="0" dirty="0">
                <a:solidFill>
                  <a:srgbClr val="222222"/>
                </a:solidFill>
                <a:effectLst/>
                <a:latin typeface="Arial" panose="020B0604020202020204" pitchFamily="34" charset="0"/>
              </a:rPr>
              <a:t>(5), pp.911-93</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Albert, C., </a:t>
            </a:r>
            <a:r>
              <a:rPr lang="en-GB" b="0" i="0" dirty="0" err="1">
                <a:solidFill>
                  <a:srgbClr val="222222"/>
                </a:solidFill>
                <a:effectLst/>
                <a:latin typeface="Arial" panose="020B0604020202020204" pitchFamily="34" charset="0"/>
              </a:rPr>
              <a:t>Luque</a:t>
            </a:r>
            <a:r>
              <a:rPr lang="en-GB" b="0" i="0" dirty="0">
                <a:solidFill>
                  <a:srgbClr val="222222"/>
                </a:solidFill>
                <a:effectLst/>
                <a:latin typeface="Arial" panose="020B0604020202020204" pitchFamily="34" charset="0"/>
              </a:rPr>
              <a:t>, G.M. and </a:t>
            </a:r>
            <a:r>
              <a:rPr lang="en-GB" b="0" i="0" dirty="0" err="1">
                <a:solidFill>
                  <a:srgbClr val="222222"/>
                </a:solidFill>
                <a:effectLst/>
                <a:latin typeface="Arial" panose="020B0604020202020204" pitchFamily="34" charset="0"/>
              </a:rPr>
              <a:t>Courchamp</a:t>
            </a:r>
            <a:r>
              <a:rPr lang="en-GB" b="0" i="0" dirty="0">
                <a:solidFill>
                  <a:srgbClr val="222222"/>
                </a:solidFill>
                <a:effectLst/>
                <a:latin typeface="Arial" panose="020B0604020202020204" pitchFamily="34" charset="0"/>
              </a:rPr>
              <a:t>, F., 2018. The twenty most charismatic species. </a:t>
            </a:r>
            <a:r>
              <a:rPr lang="en-GB" b="0" i="1" dirty="0" err="1">
                <a:solidFill>
                  <a:srgbClr val="222222"/>
                </a:solidFill>
                <a:effectLst/>
                <a:latin typeface="Arial" panose="020B0604020202020204" pitchFamily="34" charset="0"/>
              </a:rPr>
              <a:t>PloS</a:t>
            </a:r>
            <a:r>
              <a:rPr lang="en-GB" b="0" i="1" dirty="0">
                <a:solidFill>
                  <a:srgbClr val="222222"/>
                </a:solidFill>
                <a:effectLst/>
                <a:latin typeface="Arial" panose="020B0604020202020204" pitchFamily="34" charset="0"/>
              </a:rPr>
              <a:t> one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13</a:t>
            </a:r>
            <a:r>
              <a:rPr lang="en-GB" b="0" i="0" dirty="0">
                <a:solidFill>
                  <a:srgbClr val="222222"/>
                </a:solidFill>
                <a:effectLst/>
                <a:latin typeface="Arial" panose="020B0604020202020204" pitchFamily="34" charset="0"/>
              </a:rPr>
              <a:t>(7), p.e0199149.2.</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24</a:t>
            </a:fld>
            <a:endParaRPr lang="en-GB"/>
          </a:p>
        </p:txBody>
      </p:sp>
    </p:spTree>
    <p:extLst>
      <p:ext uri="{BB962C8B-B14F-4D97-AF65-F5344CB8AC3E}">
        <p14:creationId xmlns:p14="http://schemas.microsoft.com/office/powerpoint/2010/main" val="2588180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Watson, J.E., Shanahan, D.F., Di Marco, M., Allan, J., Laurance, W.F., Sanderson, E.W., Mackey, B. and Venter, O., 2016. Catastrophic declines in wilderness areas undermine global environment targets. </a:t>
            </a:r>
            <a:r>
              <a:rPr lang="en-GB" b="0" i="1" dirty="0">
                <a:solidFill>
                  <a:srgbClr val="222222"/>
                </a:solidFill>
                <a:effectLst/>
                <a:latin typeface="Arial" panose="020B0604020202020204" pitchFamily="34" charset="0"/>
              </a:rPr>
              <a:t>Current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26</a:t>
            </a:r>
            <a:r>
              <a:rPr lang="en-GB" b="0" i="0" dirty="0">
                <a:solidFill>
                  <a:srgbClr val="222222"/>
                </a:solidFill>
                <a:effectLst/>
                <a:latin typeface="Arial" panose="020B0604020202020204" pitchFamily="34" charset="0"/>
              </a:rPr>
              <a:t>(21), pp.2929-2934.</a:t>
            </a:r>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26</a:t>
            </a:fld>
            <a:endParaRPr lang="en-GB"/>
          </a:p>
        </p:txBody>
      </p:sp>
    </p:spTree>
    <p:extLst>
      <p:ext uri="{BB962C8B-B14F-4D97-AF65-F5344CB8AC3E}">
        <p14:creationId xmlns:p14="http://schemas.microsoft.com/office/powerpoint/2010/main" val="2999086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Büscher</a:t>
            </a:r>
            <a:r>
              <a:rPr lang="en-GB" b="0" i="0" dirty="0">
                <a:solidFill>
                  <a:srgbClr val="222222"/>
                </a:solidFill>
                <a:effectLst/>
                <a:latin typeface="Arial" panose="020B0604020202020204" pitchFamily="34" charset="0"/>
              </a:rPr>
              <a:t>, B., Fletcher, R., Brockington, D., Sandbrook, C., Adams, W.M., Campbell, L., </a:t>
            </a:r>
            <a:r>
              <a:rPr lang="en-GB" b="0" i="0" dirty="0" err="1">
                <a:solidFill>
                  <a:srgbClr val="222222"/>
                </a:solidFill>
                <a:effectLst/>
                <a:latin typeface="Arial" panose="020B0604020202020204" pitchFamily="34" charset="0"/>
              </a:rPr>
              <a:t>Corson</a:t>
            </a:r>
            <a:r>
              <a:rPr lang="en-GB" b="0" i="0" dirty="0">
                <a:solidFill>
                  <a:srgbClr val="222222"/>
                </a:solidFill>
                <a:effectLst/>
                <a:latin typeface="Arial" panose="020B0604020202020204" pitchFamily="34" charset="0"/>
              </a:rPr>
              <a:t>, C., Dressler, W., Duffy, R., Gray, N. and Holmes, G., 2017. Half-Earth or Whole Earth? Radical ideas for conservation, and their implications. </a:t>
            </a:r>
            <a:r>
              <a:rPr lang="en-GB" b="0" i="1" dirty="0">
                <a:solidFill>
                  <a:srgbClr val="222222"/>
                </a:solidFill>
                <a:effectLst/>
                <a:latin typeface="Arial" panose="020B0604020202020204" pitchFamily="34" charset="0"/>
              </a:rPr>
              <a:t>Oryx</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51</a:t>
            </a:r>
            <a:r>
              <a:rPr lang="en-GB" b="0" i="0" dirty="0">
                <a:solidFill>
                  <a:srgbClr val="222222"/>
                </a:solidFill>
                <a:effectLst/>
                <a:latin typeface="Arial" panose="020B0604020202020204" pitchFamily="34" charset="0"/>
              </a:rPr>
              <a:t>(3), pp.407-410.</a:t>
            </a:r>
          </a:p>
          <a:p>
            <a:endParaRPr lang="en-GB" b="0" i="0" dirty="0">
              <a:solidFill>
                <a:srgbClr val="222222"/>
              </a:solidFill>
              <a:effectLst/>
              <a:latin typeface="Arial" panose="020B0604020202020204" pitchFamily="34" charset="0"/>
            </a:endParaRPr>
          </a:p>
          <a:p>
            <a:r>
              <a:rPr lang="en-GB" b="0" i="0" dirty="0" err="1">
                <a:solidFill>
                  <a:srgbClr val="222222"/>
                </a:solidFill>
                <a:effectLst/>
                <a:latin typeface="Arial" panose="020B0604020202020204" pitchFamily="34" charset="0"/>
              </a:rPr>
              <a:t>Schleicher</a:t>
            </a:r>
            <a:r>
              <a:rPr lang="en-GB" b="0" i="0" dirty="0">
                <a:solidFill>
                  <a:srgbClr val="222222"/>
                </a:solidFill>
                <a:effectLst/>
                <a:latin typeface="Arial" panose="020B0604020202020204" pitchFamily="34" charset="0"/>
              </a:rPr>
              <a:t>, J., </a:t>
            </a:r>
            <a:r>
              <a:rPr lang="en-GB" b="0" i="0" dirty="0" err="1">
                <a:solidFill>
                  <a:srgbClr val="222222"/>
                </a:solidFill>
                <a:effectLst/>
                <a:latin typeface="Arial" panose="020B0604020202020204" pitchFamily="34" charset="0"/>
              </a:rPr>
              <a:t>Zaehringer</a:t>
            </a:r>
            <a:r>
              <a:rPr lang="en-GB" b="0" i="0" dirty="0">
                <a:solidFill>
                  <a:srgbClr val="222222"/>
                </a:solidFill>
                <a:effectLst/>
                <a:latin typeface="Arial" panose="020B0604020202020204" pitchFamily="34" charset="0"/>
              </a:rPr>
              <a:t>, J.G., </a:t>
            </a:r>
            <a:r>
              <a:rPr lang="en-GB" b="0" i="0" dirty="0" err="1">
                <a:solidFill>
                  <a:srgbClr val="222222"/>
                </a:solidFill>
                <a:effectLst/>
                <a:latin typeface="Arial" panose="020B0604020202020204" pitchFamily="34" charset="0"/>
              </a:rPr>
              <a:t>Fastré</a:t>
            </a:r>
            <a:r>
              <a:rPr lang="en-GB" b="0" i="0" dirty="0">
                <a:solidFill>
                  <a:srgbClr val="222222"/>
                </a:solidFill>
                <a:effectLst/>
                <a:latin typeface="Arial" panose="020B0604020202020204" pitchFamily="34" charset="0"/>
              </a:rPr>
              <a:t>, C., </a:t>
            </a:r>
            <a:r>
              <a:rPr lang="en-GB" b="0" i="0" dirty="0" err="1">
                <a:solidFill>
                  <a:srgbClr val="222222"/>
                </a:solidFill>
                <a:effectLst/>
                <a:latin typeface="Arial" panose="020B0604020202020204" pitchFamily="34" charset="0"/>
              </a:rPr>
              <a:t>Vira</a:t>
            </a:r>
            <a:r>
              <a:rPr lang="en-GB" b="0" i="0" dirty="0">
                <a:solidFill>
                  <a:srgbClr val="222222"/>
                </a:solidFill>
                <a:effectLst/>
                <a:latin typeface="Arial" panose="020B0604020202020204" pitchFamily="34" charset="0"/>
              </a:rPr>
              <a:t>, B., Visconti, P. and Sandbrook, C., 2019. Protecting half of the planet could directly affect over one billion people. </a:t>
            </a:r>
            <a:r>
              <a:rPr lang="en-GB" b="0" i="1" dirty="0">
                <a:solidFill>
                  <a:srgbClr val="222222"/>
                </a:solidFill>
                <a:effectLst/>
                <a:latin typeface="Arial" panose="020B0604020202020204" pitchFamily="34" charset="0"/>
              </a:rPr>
              <a:t>Nature Sustainability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a:t>
            </a:r>
            <a:r>
              <a:rPr lang="en-GB" b="0" i="0" dirty="0">
                <a:solidFill>
                  <a:srgbClr val="222222"/>
                </a:solidFill>
                <a:effectLst/>
                <a:latin typeface="Arial" panose="020B0604020202020204" pitchFamily="34" charset="0"/>
              </a:rPr>
              <a:t>(12), pp.1094-1096.</a:t>
            </a:r>
          </a:p>
          <a:p>
            <a:endParaRPr lang="en-GB" b="0" i="0" dirty="0">
              <a:solidFill>
                <a:srgbClr val="222222"/>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27</a:t>
            </a:fld>
            <a:endParaRPr lang="en-GB"/>
          </a:p>
        </p:txBody>
      </p:sp>
    </p:spTree>
    <p:extLst>
      <p:ext uri="{BB962C8B-B14F-4D97-AF65-F5344CB8AC3E}">
        <p14:creationId xmlns:p14="http://schemas.microsoft.com/office/powerpoint/2010/main" val="1820953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Cetas</a:t>
            </a:r>
            <a:r>
              <a:rPr lang="en-GB" b="0" i="0" dirty="0">
                <a:solidFill>
                  <a:srgbClr val="222222"/>
                </a:solidFill>
                <a:effectLst/>
                <a:latin typeface="Arial" panose="020B0604020202020204" pitchFamily="34" charset="0"/>
              </a:rPr>
              <a:t>, E.R. and </a:t>
            </a:r>
            <a:r>
              <a:rPr lang="en-GB" b="0" i="0" dirty="0" err="1">
                <a:solidFill>
                  <a:srgbClr val="222222"/>
                </a:solidFill>
                <a:effectLst/>
                <a:latin typeface="Arial" panose="020B0604020202020204" pitchFamily="34" charset="0"/>
              </a:rPr>
              <a:t>Yasué</a:t>
            </a:r>
            <a:r>
              <a:rPr lang="en-GB" b="0" i="0" dirty="0">
                <a:solidFill>
                  <a:srgbClr val="222222"/>
                </a:solidFill>
                <a:effectLst/>
                <a:latin typeface="Arial" panose="020B0604020202020204" pitchFamily="34" charset="0"/>
              </a:rPr>
              <a:t>, M., 2017. A systematic review of motivational values and conservation success in and around protected areas. </a:t>
            </a:r>
            <a:r>
              <a:rPr lang="en-GB" b="0" i="1" dirty="0">
                <a:solidFill>
                  <a:srgbClr val="222222"/>
                </a:solidFill>
                <a:effectLst/>
                <a:latin typeface="Arial" panose="020B0604020202020204" pitchFamily="34" charset="0"/>
              </a:rPr>
              <a:t>Conservation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31</a:t>
            </a:r>
            <a:r>
              <a:rPr lang="en-GB" b="0" i="0" dirty="0">
                <a:solidFill>
                  <a:srgbClr val="222222"/>
                </a:solidFill>
                <a:effectLst/>
                <a:latin typeface="Arial" panose="020B0604020202020204" pitchFamily="34" charset="0"/>
              </a:rPr>
              <a:t>(1), pp.203-212.</a:t>
            </a:r>
          </a:p>
          <a:p>
            <a:endParaRPr lang="en-GB" b="0" i="0" dirty="0">
              <a:solidFill>
                <a:srgbClr val="222222"/>
              </a:solidFill>
              <a:effectLst/>
              <a:latin typeface="Arial" panose="020B0604020202020204" pitchFamily="34" charset="0"/>
            </a:endParaRPr>
          </a:p>
          <a:p>
            <a:r>
              <a:rPr lang="en-GB" dirty="0"/>
              <a:t>https://tapirlodge.com/10-reason-must-visit-cuyabeno-wild-life-reserve/</a:t>
            </a:r>
          </a:p>
        </p:txBody>
      </p:sp>
      <p:sp>
        <p:nvSpPr>
          <p:cNvPr id="4" name="Slide Number Placeholder 3"/>
          <p:cNvSpPr>
            <a:spLocks noGrp="1"/>
          </p:cNvSpPr>
          <p:nvPr>
            <p:ph type="sldNum" sz="quarter" idx="5"/>
          </p:nvPr>
        </p:nvSpPr>
        <p:spPr/>
        <p:txBody>
          <a:bodyPr/>
          <a:lstStyle/>
          <a:p>
            <a:fld id="{4BF8F112-07DF-46D4-83CA-C03F00844EA8}" type="slidenum">
              <a:rPr lang="en-GB" smtClean="0"/>
              <a:t>4</a:t>
            </a:fld>
            <a:endParaRPr lang="en-GB"/>
          </a:p>
        </p:txBody>
      </p:sp>
    </p:spTree>
    <p:extLst>
      <p:ext uri="{BB962C8B-B14F-4D97-AF65-F5344CB8AC3E}">
        <p14:creationId xmlns:p14="http://schemas.microsoft.com/office/powerpoint/2010/main" val="344316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Cetas</a:t>
            </a:r>
            <a:r>
              <a:rPr lang="en-GB" b="0" i="0" dirty="0">
                <a:solidFill>
                  <a:srgbClr val="222222"/>
                </a:solidFill>
                <a:effectLst/>
                <a:latin typeface="Arial" panose="020B0604020202020204" pitchFamily="34" charset="0"/>
              </a:rPr>
              <a:t>, E.R. and </a:t>
            </a:r>
            <a:r>
              <a:rPr lang="en-GB" b="0" i="0" dirty="0" err="1">
                <a:solidFill>
                  <a:srgbClr val="222222"/>
                </a:solidFill>
                <a:effectLst/>
                <a:latin typeface="Arial" panose="020B0604020202020204" pitchFamily="34" charset="0"/>
              </a:rPr>
              <a:t>Yasué</a:t>
            </a:r>
            <a:r>
              <a:rPr lang="en-GB" b="0" i="0" dirty="0">
                <a:solidFill>
                  <a:srgbClr val="222222"/>
                </a:solidFill>
                <a:effectLst/>
                <a:latin typeface="Arial" panose="020B0604020202020204" pitchFamily="34" charset="0"/>
              </a:rPr>
              <a:t>, M., 2017. A systematic review of motivational values and conservation success in and around protected areas. </a:t>
            </a:r>
            <a:r>
              <a:rPr lang="en-GB" b="0" i="1" dirty="0">
                <a:solidFill>
                  <a:srgbClr val="222222"/>
                </a:solidFill>
                <a:effectLst/>
                <a:latin typeface="Arial" panose="020B0604020202020204" pitchFamily="34" charset="0"/>
              </a:rPr>
              <a:t>Conservation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31</a:t>
            </a:r>
            <a:r>
              <a:rPr lang="en-GB" b="0" i="0" dirty="0">
                <a:solidFill>
                  <a:srgbClr val="222222"/>
                </a:solidFill>
                <a:effectLst/>
                <a:latin typeface="Arial" panose="020B0604020202020204" pitchFamily="34" charset="0"/>
              </a:rPr>
              <a:t>(1), pp.203-212.</a:t>
            </a:r>
          </a:p>
          <a:p>
            <a:endParaRPr lang="en-GB" b="0" i="0" dirty="0">
              <a:solidFill>
                <a:srgbClr val="222222"/>
              </a:solidFill>
              <a:effectLst/>
              <a:latin typeface="Arial" panose="020B0604020202020204" pitchFamily="34" charset="0"/>
            </a:endParaRPr>
          </a:p>
          <a:p>
            <a:r>
              <a:rPr lang="en-GB" dirty="0"/>
              <a:t>https://tapirlodge.com/10-reason-must-visit-cuyabeno-wild-life-reserve/</a:t>
            </a:r>
          </a:p>
        </p:txBody>
      </p:sp>
      <p:sp>
        <p:nvSpPr>
          <p:cNvPr id="4" name="Slide Number Placeholder 3"/>
          <p:cNvSpPr>
            <a:spLocks noGrp="1"/>
          </p:cNvSpPr>
          <p:nvPr>
            <p:ph type="sldNum" sz="quarter" idx="5"/>
          </p:nvPr>
        </p:nvSpPr>
        <p:spPr/>
        <p:txBody>
          <a:bodyPr/>
          <a:lstStyle/>
          <a:p>
            <a:fld id="{4BF8F112-07DF-46D4-83CA-C03F00844EA8}" type="slidenum">
              <a:rPr lang="en-GB" smtClean="0"/>
              <a:t>5</a:t>
            </a:fld>
            <a:endParaRPr lang="en-GB"/>
          </a:p>
        </p:txBody>
      </p:sp>
    </p:spTree>
    <p:extLst>
      <p:ext uri="{BB962C8B-B14F-4D97-AF65-F5344CB8AC3E}">
        <p14:creationId xmlns:p14="http://schemas.microsoft.com/office/powerpoint/2010/main" val="185588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Society and Water Related Ecosystem Services October 2015 DOI: 10.18235/0000163 In book: Watershed Management for Ecosystem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ServicesEdition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1Chapter: Society and Water Related Ecosystem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Services.Publisher</a:t>
            </a:r>
            <a:r>
              <a:rPr lang="en-GB" sz="1800" dirty="0">
                <a:effectLst/>
                <a:latin typeface="Calibri" panose="020F0502020204030204" pitchFamily="34" charset="0"/>
                <a:ea typeface="Calibri" panose="020F0502020204030204" pitchFamily="34" charset="0"/>
                <a:cs typeface="Times New Roman" panose="02020603050405020304" pitchFamily="18" charset="0"/>
              </a:rPr>
              <a:t>: Inter-American Development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BankEditors</a:t>
            </a:r>
            <a:r>
              <a:rPr lang="en-GB" sz="1800" dirty="0">
                <a:effectLst/>
                <a:latin typeface="Calibri" panose="020F0502020204030204" pitchFamily="34" charset="0"/>
                <a:ea typeface="Calibri" panose="020F0502020204030204" pitchFamily="34" charset="0"/>
                <a:cs typeface="Times New Roman" panose="02020603050405020304" pitchFamily="18" charset="0"/>
              </a:rPr>
              <a:t>: Jefferson S. Hall, Vanessa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Kirn</a:t>
            </a:r>
            <a:r>
              <a:rPr lang="en-GB" sz="1800" dirty="0">
                <a:effectLst/>
                <a:latin typeface="Calibri" panose="020F0502020204030204" pitchFamily="34" charset="0"/>
                <a:ea typeface="Calibri" panose="020F0502020204030204" pitchFamily="34" charset="0"/>
                <a:cs typeface="Times New Roman" panose="02020603050405020304" pitchFamily="18" charset="0"/>
              </a:rPr>
              <a:t>, Estrella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Yanguas</a:t>
            </a:r>
            <a:r>
              <a:rPr lang="en-GB" sz="1800" dirty="0">
                <a:effectLst/>
                <a:latin typeface="Calibri" panose="020F0502020204030204" pitchFamily="34" charset="0"/>
                <a:ea typeface="Calibri" panose="020F0502020204030204" pitchFamily="34" charset="0"/>
                <a:cs typeface="Times New Roman" panose="02020603050405020304" pitchFamily="18" charset="0"/>
              </a:rPr>
              <a:t> Fernández</a:t>
            </a:r>
          </a:p>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6</a:t>
            </a:fld>
            <a:endParaRPr lang="en-GB"/>
          </a:p>
        </p:txBody>
      </p:sp>
    </p:spTree>
    <p:extLst>
      <p:ext uri="{BB962C8B-B14F-4D97-AF65-F5344CB8AC3E}">
        <p14:creationId xmlns:p14="http://schemas.microsoft.com/office/powerpoint/2010/main" val="428730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7</a:t>
            </a:fld>
            <a:endParaRPr lang="en-GB"/>
          </a:p>
        </p:txBody>
      </p:sp>
    </p:spTree>
    <p:extLst>
      <p:ext uri="{BB962C8B-B14F-4D97-AF65-F5344CB8AC3E}">
        <p14:creationId xmlns:p14="http://schemas.microsoft.com/office/powerpoint/2010/main" val="1045872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Society and Water Related Ecosystem Services October 2015 DOI: 10.18235/0000163 In book: Watershed Management for Ecosystem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ServicesEdition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1Chapter: Society and Water Related Ecosystem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Services.Publisher</a:t>
            </a:r>
            <a:r>
              <a:rPr lang="en-GB" sz="1800" dirty="0">
                <a:effectLst/>
                <a:latin typeface="Calibri" panose="020F0502020204030204" pitchFamily="34" charset="0"/>
                <a:ea typeface="Calibri" panose="020F0502020204030204" pitchFamily="34" charset="0"/>
                <a:cs typeface="Times New Roman" panose="02020603050405020304" pitchFamily="18" charset="0"/>
              </a:rPr>
              <a:t>: Inter-American Development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BankEditors</a:t>
            </a:r>
            <a:r>
              <a:rPr lang="en-GB" sz="1800" dirty="0">
                <a:effectLst/>
                <a:latin typeface="Calibri" panose="020F0502020204030204" pitchFamily="34" charset="0"/>
                <a:ea typeface="Calibri" panose="020F0502020204030204" pitchFamily="34" charset="0"/>
                <a:cs typeface="Times New Roman" panose="02020603050405020304" pitchFamily="18" charset="0"/>
              </a:rPr>
              <a:t>: Jefferson S. Hall, Vanessa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Kirn</a:t>
            </a:r>
            <a:r>
              <a:rPr lang="en-GB" sz="1800" dirty="0">
                <a:effectLst/>
                <a:latin typeface="Calibri" panose="020F0502020204030204" pitchFamily="34" charset="0"/>
                <a:ea typeface="Calibri" panose="020F0502020204030204" pitchFamily="34" charset="0"/>
                <a:cs typeface="Times New Roman" panose="02020603050405020304" pitchFamily="18" charset="0"/>
              </a:rPr>
              <a:t>, Estrella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Yanguas</a:t>
            </a:r>
            <a:r>
              <a:rPr lang="en-GB" sz="1800" dirty="0">
                <a:effectLst/>
                <a:latin typeface="Calibri" panose="020F0502020204030204" pitchFamily="34" charset="0"/>
                <a:ea typeface="Calibri" panose="020F0502020204030204" pitchFamily="34" charset="0"/>
                <a:cs typeface="Times New Roman" panose="02020603050405020304" pitchFamily="18" charset="0"/>
              </a:rPr>
              <a:t> Fernández</a:t>
            </a:r>
          </a:p>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8</a:t>
            </a:fld>
            <a:endParaRPr lang="en-GB"/>
          </a:p>
        </p:txBody>
      </p:sp>
    </p:spTree>
    <p:extLst>
      <p:ext uri="{BB962C8B-B14F-4D97-AF65-F5344CB8AC3E}">
        <p14:creationId xmlns:p14="http://schemas.microsoft.com/office/powerpoint/2010/main" val="282779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Gabriele </a:t>
            </a:r>
            <a:r>
              <a:rPr lang="en-GB" dirty="0" err="1"/>
              <a:t>Kothe</a:t>
            </a:r>
            <a:r>
              <a:rPr lang="en-GB" dirty="0"/>
              <a:t>-Heinrich https://commons.wikimedia.org/wiki/File:Quercus_bumelioides_Savegre.jpg</a:t>
            </a:r>
          </a:p>
          <a:p>
            <a:endParaRPr lang="en-GB" dirty="0"/>
          </a:p>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9</a:t>
            </a:fld>
            <a:endParaRPr lang="en-GB"/>
          </a:p>
        </p:txBody>
      </p:sp>
    </p:spTree>
    <p:extLst>
      <p:ext uri="{BB962C8B-B14F-4D97-AF65-F5344CB8AC3E}">
        <p14:creationId xmlns:p14="http://schemas.microsoft.com/office/powerpoint/2010/main" val="144140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F8F112-07DF-46D4-83CA-C03F00844EA8}" type="slidenum">
              <a:rPr lang="en-GB" smtClean="0"/>
              <a:t>10</a:t>
            </a:fld>
            <a:endParaRPr lang="en-GB"/>
          </a:p>
        </p:txBody>
      </p:sp>
    </p:spTree>
    <p:extLst>
      <p:ext uri="{BB962C8B-B14F-4D97-AF65-F5344CB8AC3E}">
        <p14:creationId xmlns:p14="http://schemas.microsoft.com/office/powerpoint/2010/main" val="3908130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5703-2057-40FE-A5AB-966986AF39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734F02-F652-439A-8B35-9FDA3698DC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96F5A98-22B9-447A-86BE-E755B635B9FA}"/>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5" name="Footer Placeholder 4">
            <a:extLst>
              <a:ext uri="{FF2B5EF4-FFF2-40B4-BE49-F238E27FC236}">
                <a16:creationId xmlns:a16="http://schemas.microsoft.com/office/drawing/2014/main" id="{74A1E315-C3AA-4BC7-80B3-0F8296BD37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15B317-E287-40AE-920E-49E77A854287}"/>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2817264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83A83-0892-47BA-824D-00056BC273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8A80EE-CE68-416E-96AD-D7C673EBB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CC0FBC-BAF8-4AAB-8006-2D16499FEB13}"/>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5" name="Footer Placeholder 4">
            <a:extLst>
              <a:ext uri="{FF2B5EF4-FFF2-40B4-BE49-F238E27FC236}">
                <a16:creationId xmlns:a16="http://schemas.microsoft.com/office/drawing/2014/main" id="{B83F4BCF-F74E-4962-8655-59D2A941BA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DADB3E-7404-4CEE-A8E8-F4A074F1F143}"/>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1308741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343B5-322D-4190-A2ED-AFF7E375C7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177F1C-97A1-4FFA-8B4C-BB0D67C0C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3430E2-62F2-4EFC-930B-C15C482FB1AF}"/>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5" name="Footer Placeholder 4">
            <a:extLst>
              <a:ext uri="{FF2B5EF4-FFF2-40B4-BE49-F238E27FC236}">
                <a16:creationId xmlns:a16="http://schemas.microsoft.com/office/drawing/2014/main" id="{6E9C139D-729B-4411-A43B-12246E0CCC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DFA9F-7B18-4952-B7B0-EE3B304CBA7A}"/>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1387011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413787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297925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356356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FC21-F955-43AB-AA83-527FC49020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F11FA8-FC56-42B7-9876-4AD0AD8565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2FC775-79CA-4EE4-888D-92F11D92DB16}"/>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5" name="Footer Placeholder 4">
            <a:extLst>
              <a:ext uri="{FF2B5EF4-FFF2-40B4-BE49-F238E27FC236}">
                <a16:creationId xmlns:a16="http://schemas.microsoft.com/office/drawing/2014/main" id="{9D545DE9-D7CC-4922-A2B8-BA9B5A248B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8936BE-1CC8-4B19-8E0D-904B1927EE61}"/>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77493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8FD9-CB45-48F1-AE69-ABE7C6D807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77F958-B1D1-44B0-B44B-FF813D51FC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FA2B7A-7B58-4BA8-B1D3-8FEE90D2B08A}"/>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5" name="Footer Placeholder 4">
            <a:extLst>
              <a:ext uri="{FF2B5EF4-FFF2-40B4-BE49-F238E27FC236}">
                <a16:creationId xmlns:a16="http://schemas.microsoft.com/office/drawing/2014/main" id="{BD183200-7985-4EF8-86C5-842F921934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A6516C-4B7D-47D9-A1FE-EF8B2FBDAD51}"/>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190755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AC1B-6F55-4D9F-9C6B-8C69C1B068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A0FC1C-18D1-4BA1-942D-2D342BFD8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6FFC6C-4FA3-4869-B5D4-98424546B3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E292AD9-A512-441E-855D-AF00061E5CA9}"/>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6" name="Footer Placeholder 5">
            <a:extLst>
              <a:ext uri="{FF2B5EF4-FFF2-40B4-BE49-F238E27FC236}">
                <a16:creationId xmlns:a16="http://schemas.microsoft.com/office/drawing/2014/main" id="{2B8CC949-9D55-4549-AA20-E72763E733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691A0F-AD82-48E0-8796-2582CE1F0DB1}"/>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10576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9704-526E-4BDE-808E-9086C678FF9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B6D12F-E724-47C6-ADAD-E5D4569DD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7B00C-57E4-4AD7-9535-D28DB5E310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C067DC-0194-4CD7-AEF9-6C028FA73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CAFAE-9859-4B40-BF76-64CEE3169A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C6ED3E-7ACE-4BFD-93B4-48E56B36FFC4}"/>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8" name="Footer Placeholder 7">
            <a:extLst>
              <a:ext uri="{FF2B5EF4-FFF2-40B4-BE49-F238E27FC236}">
                <a16:creationId xmlns:a16="http://schemas.microsoft.com/office/drawing/2014/main" id="{00B32144-EE3F-4C46-AF03-52CC87C316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59B4D40-3A45-473B-B1B0-3BB5EF82361F}"/>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3170648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F21A-D696-4CBB-842B-D4C9214736E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0290B4-28E5-4227-B9E9-62D7A907C47F}"/>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4" name="Footer Placeholder 3">
            <a:extLst>
              <a:ext uri="{FF2B5EF4-FFF2-40B4-BE49-F238E27FC236}">
                <a16:creationId xmlns:a16="http://schemas.microsoft.com/office/drawing/2014/main" id="{EA099D68-3E9B-4670-B5E0-B644C6570A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2F85771-2B4C-42E0-83F4-D2F56D376757}"/>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168473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ACEEE-59BB-4354-B1D7-E9E8AF6F3FA9}"/>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3" name="Footer Placeholder 2">
            <a:extLst>
              <a:ext uri="{FF2B5EF4-FFF2-40B4-BE49-F238E27FC236}">
                <a16:creationId xmlns:a16="http://schemas.microsoft.com/office/drawing/2014/main" id="{858B78FB-41E6-45B7-852D-7D4904B57D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5304BD-BA16-48EE-8DE4-B200BB70F2B5}"/>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146466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5E872-98EF-4C2C-88BC-38602C14D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1227AE-211A-4D3D-84DE-010D68BCB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2232DB-F4D6-4CE4-AD58-23F733CD7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8C910-FF48-4525-ABFA-78A7175FAA89}"/>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6" name="Footer Placeholder 5">
            <a:extLst>
              <a:ext uri="{FF2B5EF4-FFF2-40B4-BE49-F238E27FC236}">
                <a16:creationId xmlns:a16="http://schemas.microsoft.com/office/drawing/2014/main" id="{89B9CB34-DE53-4730-9975-0CBB2D3E42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FF9E95-45C0-4641-A18A-6ED68F044A39}"/>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107591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4E0A-D695-4236-89FF-1B1EF3EF7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9B08CA-7F7B-42DF-A792-DB83FB836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E779BE-1784-40A7-B1DE-FA8EF79F8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5C6F9-1463-429A-9049-02BE04036B2B}"/>
              </a:ext>
            </a:extLst>
          </p:cNvPr>
          <p:cNvSpPr>
            <a:spLocks noGrp="1"/>
          </p:cNvSpPr>
          <p:nvPr>
            <p:ph type="dt" sz="half" idx="10"/>
          </p:nvPr>
        </p:nvSpPr>
        <p:spPr/>
        <p:txBody>
          <a:bodyPr/>
          <a:lstStyle/>
          <a:p>
            <a:fld id="{D826437D-DBA5-4FBA-B2F1-0BC1F48C2B21}" type="datetimeFigureOut">
              <a:rPr lang="en-GB" smtClean="0"/>
              <a:t>11/05/2021</a:t>
            </a:fld>
            <a:endParaRPr lang="en-GB"/>
          </a:p>
        </p:txBody>
      </p:sp>
      <p:sp>
        <p:nvSpPr>
          <p:cNvPr id="6" name="Footer Placeholder 5">
            <a:extLst>
              <a:ext uri="{FF2B5EF4-FFF2-40B4-BE49-F238E27FC236}">
                <a16:creationId xmlns:a16="http://schemas.microsoft.com/office/drawing/2014/main" id="{738AB86D-C0C3-4760-9CE5-6BAA395579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5C3B0B-6730-4272-8F03-585BC5715B65}"/>
              </a:ext>
            </a:extLst>
          </p:cNvPr>
          <p:cNvSpPr>
            <a:spLocks noGrp="1"/>
          </p:cNvSpPr>
          <p:nvPr>
            <p:ph type="sldNum" sz="quarter" idx="12"/>
          </p:nvPr>
        </p:nvSpPr>
        <p:spPr/>
        <p:txBody>
          <a:bodyPr/>
          <a:lstStyle/>
          <a:p>
            <a:fld id="{67550F4B-0980-4A31-8A77-084FDE35CA10}" type="slidenum">
              <a:rPr lang="en-GB" smtClean="0"/>
              <a:t>‹#›</a:t>
            </a:fld>
            <a:endParaRPr lang="en-GB"/>
          </a:p>
        </p:txBody>
      </p:sp>
    </p:spTree>
    <p:extLst>
      <p:ext uri="{BB962C8B-B14F-4D97-AF65-F5344CB8AC3E}">
        <p14:creationId xmlns:p14="http://schemas.microsoft.com/office/powerpoint/2010/main" val="344675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734F11-9176-4C6B-9B76-FC776D69E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356D90-180D-4376-971F-A693417CC3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C922FA-8FA3-4FD4-91F5-56131F2F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6437D-DBA5-4FBA-B2F1-0BC1F48C2B21}" type="datetimeFigureOut">
              <a:rPr lang="en-GB" smtClean="0"/>
              <a:t>11/05/2021</a:t>
            </a:fld>
            <a:endParaRPr lang="en-GB"/>
          </a:p>
        </p:txBody>
      </p:sp>
      <p:sp>
        <p:nvSpPr>
          <p:cNvPr id="5" name="Footer Placeholder 4">
            <a:extLst>
              <a:ext uri="{FF2B5EF4-FFF2-40B4-BE49-F238E27FC236}">
                <a16:creationId xmlns:a16="http://schemas.microsoft.com/office/drawing/2014/main" id="{93CF5006-1D0F-44E5-89AF-B3025ED54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8E0A16-811A-4D06-BD5E-CA6E9B10C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50F4B-0980-4A31-8A77-084FDE35CA10}" type="slidenum">
              <a:rPr lang="en-GB" smtClean="0"/>
              <a:t>‹#›</a:t>
            </a:fld>
            <a:endParaRPr lang="en-GB"/>
          </a:p>
        </p:txBody>
      </p:sp>
    </p:spTree>
    <p:extLst>
      <p:ext uri="{BB962C8B-B14F-4D97-AF65-F5344CB8AC3E}">
        <p14:creationId xmlns:p14="http://schemas.microsoft.com/office/powerpoint/2010/main" val="2433222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2963855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r>
              <a:rPr lang="en-US" sz="2133">
                <a:solidFill>
                  <a:prstClr val="white"/>
                </a:solidFill>
                <a:latin typeface="Helvetica"/>
              </a:rPr>
              <a:t>Nick Harvey</a:t>
            </a:r>
            <a:endParaRPr lang="en-US" sz="2133" dirty="0">
              <a:solidFill>
                <a:prstClr val="white"/>
              </a:solidFill>
              <a:latin typeface="Helvetica"/>
            </a:endParaRP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8773257" cy="730735"/>
          </a:xfrm>
          <a:prstGeom prst="rect">
            <a:avLst/>
          </a:prstGeom>
        </p:spPr>
        <p:txBody>
          <a:bodyPr/>
          <a:lstStyle/>
          <a:p>
            <a:pPr>
              <a:lnSpc>
                <a:spcPct val="100000"/>
              </a:lnSpc>
            </a:pPr>
            <a:r>
              <a:rPr lang="en-GB" sz="5400" dirty="0">
                <a:solidFill>
                  <a:srgbClr val="FFFFFF"/>
                </a:solidFill>
              </a:rPr>
              <a:t>Motivation and prioritisation</a:t>
            </a:r>
            <a:endParaRPr lang="en-US" sz="48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r>
              <a:rPr lang="en-GB" sz="933" dirty="0">
                <a:solidFill>
                  <a:prstClr val="white"/>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dirty="0">
                <a:solidFill>
                  <a:prstClr val="white"/>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dirty="0">
                <a:solidFill>
                  <a:prstClr val="white"/>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485-F386-42C8-8089-1FB9820D40E5}"/>
              </a:ext>
            </a:extLst>
          </p:cNvPr>
          <p:cNvSpPr>
            <a:spLocks noGrp="1"/>
          </p:cNvSpPr>
          <p:nvPr>
            <p:ph type="title"/>
          </p:nvPr>
        </p:nvSpPr>
        <p:spPr/>
        <p:txBody>
          <a:bodyPr/>
          <a:lstStyle/>
          <a:p>
            <a:r>
              <a:rPr lang="en-GB" dirty="0"/>
              <a:t>Payments for ecosystem services</a:t>
            </a:r>
          </a:p>
        </p:txBody>
      </p:sp>
      <p:sp>
        <p:nvSpPr>
          <p:cNvPr id="3" name="Content Placeholder 2">
            <a:extLst>
              <a:ext uri="{FF2B5EF4-FFF2-40B4-BE49-F238E27FC236}">
                <a16:creationId xmlns:a16="http://schemas.microsoft.com/office/drawing/2014/main" id="{6DF92FDC-D6A0-4885-A1BE-8A608E8E862C}"/>
              </a:ext>
            </a:extLst>
          </p:cNvPr>
          <p:cNvSpPr>
            <a:spLocks noGrp="1"/>
          </p:cNvSpPr>
          <p:nvPr>
            <p:ph idx="1"/>
          </p:nvPr>
        </p:nvSpPr>
        <p:spPr>
          <a:xfrm>
            <a:off x="838199" y="1825625"/>
            <a:ext cx="10379927" cy="4351338"/>
          </a:xfrm>
        </p:spPr>
        <p:txBody>
          <a:bodyPr/>
          <a:lstStyle/>
          <a:p>
            <a:r>
              <a:rPr lang="en-GB" dirty="0"/>
              <a:t>Most famous example is the national scheme in Costa Rica</a:t>
            </a:r>
          </a:p>
          <a:p>
            <a:endParaRPr lang="en-GB" dirty="0"/>
          </a:p>
          <a:p>
            <a:r>
              <a:rPr lang="en-GB" dirty="0"/>
              <a:t>Four services included; carbon sequestration, biodiversity protection, water regulation and landscape beauty</a:t>
            </a:r>
          </a:p>
          <a:p>
            <a:endParaRPr lang="en-GB" dirty="0"/>
          </a:p>
          <a:p>
            <a:r>
              <a:rPr lang="en-GB" dirty="0"/>
              <a:t>Direct cash transfers to private landowners for 5-year contracts for different modalities of forest protection, reforestation, sustainable forest management and agroforestry</a:t>
            </a:r>
          </a:p>
        </p:txBody>
      </p:sp>
    </p:spTree>
    <p:extLst>
      <p:ext uri="{BB962C8B-B14F-4D97-AF65-F5344CB8AC3E}">
        <p14:creationId xmlns:p14="http://schemas.microsoft.com/office/powerpoint/2010/main" val="2005007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485-F386-42C8-8089-1FB9820D40E5}"/>
              </a:ext>
            </a:extLst>
          </p:cNvPr>
          <p:cNvSpPr>
            <a:spLocks noGrp="1"/>
          </p:cNvSpPr>
          <p:nvPr>
            <p:ph type="title"/>
          </p:nvPr>
        </p:nvSpPr>
        <p:spPr/>
        <p:txBody>
          <a:bodyPr/>
          <a:lstStyle/>
          <a:p>
            <a:r>
              <a:rPr lang="en-GB" dirty="0"/>
              <a:t>Prioritisation</a:t>
            </a:r>
          </a:p>
        </p:txBody>
      </p:sp>
      <p:sp>
        <p:nvSpPr>
          <p:cNvPr id="5" name="Content Placeholder 4">
            <a:extLst>
              <a:ext uri="{FF2B5EF4-FFF2-40B4-BE49-F238E27FC236}">
                <a16:creationId xmlns:a16="http://schemas.microsoft.com/office/drawing/2014/main" id="{CC5075E7-D693-4CD8-A9D5-DCE6DD35A0DF}"/>
              </a:ext>
            </a:extLst>
          </p:cNvPr>
          <p:cNvSpPr>
            <a:spLocks noGrp="1"/>
          </p:cNvSpPr>
          <p:nvPr>
            <p:ph idx="1"/>
          </p:nvPr>
        </p:nvSpPr>
        <p:spPr>
          <a:xfrm>
            <a:off x="838200" y="1825625"/>
            <a:ext cx="4793166" cy="4351338"/>
          </a:xfrm>
        </p:spPr>
        <p:txBody>
          <a:bodyPr/>
          <a:lstStyle/>
          <a:p>
            <a:r>
              <a:rPr lang="en-GB" dirty="0"/>
              <a:t>What are we seeking to protect or restore?</a:t>
            </a:r>
          </a:p>
          <a:p>
            <a:endParaRPr lang="en-GB" dirty="0"/>
          </a:p>
          <a:p>
            <a:r>
              <a:rPr lang="en-GB" dirty="0"/>
              <a:t>We have limited resources, what species or places should we prioritise?</a:t>
            </a:r>
          </a:p>
        </p:txBody>
      </p:sp>
      <p:pic>
        <p:nvPicPr>
          <p:cNvPr id="4100" name="Picture 4" descr="A Quick Guide on the Evolution of Different Species : coolguides">
            <a:extLst>
              <a:ext uri="{FF2B5EF4-FFF2-40B4-BE49-F238E27FC236}">
                <a16:creationId xmlns:a16="http://schemas.microsoft.com/office/drawing/2014/main" id="{ED78E22D-8277-4E1B-8666-3EB913D67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968" y="423746"/>
            <a:ext cx="4327009" cy="601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12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485-F386-42C8-8089-1FB9820D40E5}"/>
              </a:ext>
            </a:extLst>
          </p:cNvPr>
          <p:cNvSpPr>
            <a:spLocks noGrp="1"/>
          </p:cNvSpPr>
          <p:nvPr>
            <p:ph type="title"/>
          </p:nvPr>
        </p:nvSpPr>
        <p:spPr/>
        <p:txBody>
          <a:bodyPr/>
          <a:lstStyle/>
          <a:p>
            <a:r>
              <a:rPr lang="en-GB" dirty="0"/>
              <a:t>Prioritisation</a:t>
            </a:r>
          </a:p>
        </p:txBody>
      </p:sp>
      <p:pic>
        <p:nvPicPr>
          <p:cNvPr id="4100" name="Picture 4" descr="A Quick Guide on the Evolution of Different Species : coolguides">
            <a:extLst>
              <a:ext uri="{FF2B5EF4-FFF2-40B4-BE49-F238E27FC236}">
                <a16:creationId xmlns:a16="http://schemas.microsoft.com/office/drawing/2014/main" id="{ED78E22D-8277-4E1B-8666-3EB913D67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968" y="423746"/>
            <a:ext cx="4327009" cy="601050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029B715-FE59-4994-A506-52C00EF348A8}"/>
              </a:ext>
            </a:extLst>
          </p:cNvPr>
          <p:cNvSpPr>
            <a:spLocks noGrp="1"/>
          </p:cNvSpPr>
          <p:nvPr>
            <p:ph idx="1"/>
          </p:nvPr>
        </p:nvSpPr>
        <p:spPr/>
        <p:txBody>
          <a:bodyPr>
            <a:normAutofit fontScale="85000" lnSpcReduction="20000"/>
          </a:bodyPr>
          <a:lstStyle/>
          <a:p>
            <a:r>
              <a:rPr lang="en-GB" dirty="0"/>
              <a:t>Biodiversity</a:t>
            </a:r>
          </a:p>
          <a:p>
            <a:endParaRPr lang="en-GB" dirty="0"/>
          </a:p>
          <a:p>
            <a:r>
              <a:rPr lang="en-GB" dirty="0"/>
              <a:t>Species or other units?</a:t>
            </a:r>
          </a:p>
          <a:p>
            <a:endParaRPr lang="en-GB" dirty="0"/>
          </a:p>
          <a:p>
            <a:r>
              <a:rPr lang="en-GB" dirty="0"/>
              <a:t>Evolutionary distinctiveness</a:t>
            </a:r>
          </a:p>
          <a:p>
            <a:endParaRPr lang="en-GB" dirty="0"/>
          </a:p>
          <a:p>
            <a:r>
              <a:rPr lang="en-GB" dirty="0"/>
              <a:t>Ecological function</a:t>
            </a:r>
          </a:p>
          <a:p>
            <a:endParaRPr lang="en-GB" dirty="0"/>
          </a:p>
          <a:p>
            <a:r>
              <a:rPr lang="en-GB" dirty="0"/>
              <a:t>Charismas</a:t>
            </a:r>
          </a:p>
          <a:p>
            <a:endParaRPr lang="en-GB" dirty="0"/>
          </a:p>
          <a:p>
            <a:r>
              <a:rPr lang="en-GB" dirty="0"/>
              <a:t>Wilderness</a:t>
            </a:r>
          </a:p>
          <a:p>
            <a:endParaRPr lang="en-GB" dirty="0"/>
          </a:p>
          <a:p>
            <a:endParaRPr lang="en-GB" dirty="0"/>
          </a:p>
        </p:txBody>
      </p:sp>
    </p:spTree>
    <p:extLst>
      <p:ext uri="{BB962C8B-B14F-4D97-AF65-F5344CB8AC3E}">
        <p14:creationId xmlns:p14="http://schemas.microsoft.com/office/powerpoint/2010/main" val="3064740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98CF-63E3-40E5-9578-051F5E9D720A}"/>
              </a:ext>
            </a:extLst>
          </p:cNvPr>
          <p:cNvSpPr>
            <a:spLocks noGrp="1"/>
          </p:cNvSpPr>
          <p:nvPr>
            <p:ph type="title"/>
          </p:nvPr>
        </p:nvSpPr>
        <p:spPr/>
        <p:txBody>
          <a:bodyPr/>
          <a:lstStyle/>
          <a:p>
            <a:r>
              <a:rPr lang="en-GB" dirty="0"/>
              <a:t>Biomes</a:t>
            </a:r>
          </a:p>
        </p:txBody>
      </p:sp>
      <p:sp>
        <p:nvSpPr>
          <p:cNvPr id="5" name="Content Placeholder 4">
            <a:extLst>
              <a:ext uri="{FF2B5EF4-FFF2-40B4-BE49-F238E27FC236}">
                <a16:creationId xmlns:a16="http://schemas.microsoft.com/office/drawing/2014/main" id="{4628244E-C2AA-4124-B0D1-08AB4D17AC19}"/>
              </a:ext>
            </a:extLst>
          </p:cNvPr>
          <p:cNvSpPr>
            <a:spLocks noGrp="1"/>
          </p:cNvSpPr>
          <p:nvPr>
            <p:ph idx="1"/>
          </p:nvPr>
        </p:nvSpPr>
        <p:spPr/>
        <p:txBody>
          <a:bodyPr/>
          <a:lstStyle/>
          <a:p>
            <a:endParaRPr lang="en-GB"/>
          </a:p>
        </p:txBody>
      </p:sp>
      <p:pic>
        <p:nvPicPr>
          <p:cNvPr id="5124" name="Picture 4" descr="Biome - Wikipedia">
            <a:extLst>
              <a:ext uri="{FF2B5EF4-FFF2-40B4-BE49-F238E27FC236}">
                <a16:creationId xmlns:a16="http://schemas.microsoft.com/office/drawing/2014/main" id="{47E05EDF-8CA3-4475-98B9-AB1E08D2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58900"/>
            <a:ext cx="11430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894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98CF-63E3-40E5-9578-051F5E9D720A}"/>
              </a:ext>
            </a:extLst>
          </p:cNvPr>
          <p:cNvSpPr>
            <a:spLocks noGrp="1"/>
          </p:cNvSpPr>
          <p:nvPr>
            <p:ph type="title"/>
          </p:nvPr>
        </p:nvSpPr>
        <p:spPr/>
        <p:txBody>
          <a:bodyPr/>
          <a:lstStyle/>
          <a:p>
            <a:r>
              <a:rPr lang="en-GB" dirty="0"/>
              <a:t>Biodiversity</a:t>
            </a:r>
          </a:p>
        </p:txBody>
      </p:sp>
      <p:sp>
        <p:nvSpPr>
          <p:cNvPr id="3" name="Content Placeholder 2">
            <a:extLst>
              <a:ext uri="{FF2B5EF4-FFF2-40B4-BE49-F238E27FC236}">
                <a16:creationId xmlns:a16="http://schemas.microsoft.com/office/drawing/2014/main" id="{70EA264C-110D-4E05-9B12-C3B9656A9AF2}"/>
              </a:ext>
            </a:extLst>
          </p:cNvPr>
          <p:cNvSpPr>
            <a:spLocks noGrp="1"/>
          </p:cNvSpPr>
          <p:nvPr>
            <p:ph idx="1"/>
          </p:nvPr>
        </p:nvSpPr>
        <p:spPr>
          <a:xfrm>
            <a:off x="708093" y="1847927"/>
            <a:ext cx="2719039" cy="4351338"/>
          </a:xfrm>
        </p:spPr>
        <p:txBody>
          <a:bodyPr/>
          <a:lstStyle/>
          <a:p>
            <a:r>
              <a:rPr lang="en-GB" dirty="0"/>
              <a:t>Sheer number of species</a:t>
            </a:r>
          </a:p>
          <a:p>
            <a:endParaRPr lang="en-GB" dirty="0"/>
          </a:p>
          <a:p>
            <a:r>
              <a:rPr lang="en-GB" dirty="0"/>
              <a:t>Latitudinal gradient of species richness</a:t>
            </a:r>
          </a:p>
          <a:p>
            <a:endParaRPr lang="en-GB" dirty="0"/>
          </a:p>
          <a:p>
            <a:r>
              <a:rPr lang="en-GB" dirty="0"/>
              <a:t>Hotspots</a:t>
            </a:r>
          </a:p>
        </p:txBody>
      </p:sp>
      <p:pic>
        <p:nvPicPr>
          <p:cNvPr id="5122" name="Picture 2" descr="figure1">
            <a:extLst>
              <a:ext uri="{FF2B5EF4-FFF2-40B4-BE49-F238E27FC236}">
                <a16:creationId xmlns:a16="http://schemas.microsoft.com/office/drawing/2014/main" id="{AE321B1B-1E8E-46F1-90A9-9869F80DE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132" y="1571528"/>
            <a:ext cx="823597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89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54543-1880-41A9-B44D-20135065BAF9}"/>
              </a:ext>
            </a:extLst>
          </p:cNvPr>
          <p:cNvSpPr>
            <a:spLocks noGrp="1"/>
          </p:cNvSpPr>
          <p:nvPr>
            <p:ph type="title"/>
          </p:nvPr>
        </p:nvSpPr>
        <p:spPr/>
        <p:txBody>
          <a:bodyPr/>
          <a:lstStyle/>
          <a:p>
            <a:r>
              <a:rPr lang="en-GB" dirty="0"/>
              <a:t>Species or other units?</a:t>
            </a:r>
          </a:p>
        </p:txBody>
      </p:sp>
      <p:sp>
        <p:nvSpPr>
          <p:cNvPr id="12" name="Content Placeholder 11">
            <a:extLst>
              <a:ext uri="{FF2B5EF4-FFF2-40B4-BE49-F238E27FC236}">
                <a16:creationId xmlns:a16="http://schemas.microsoft.com/office/drawing/2014/main" id="{6AE49100-C8C3-450C-B170-08CA7F68B97C}"/>
              </a:ext>
            </a:extLst>
          </p:cNvPr>
          <p:cNvSpPr>
            <a:spLocks noGrp="1"/>
          </p:cNvSpPr>
          <p:nvPr>
            <p:ph idx="1"/>
          </p:nvPr>
        </p:nvSpPr>
        <p:spPr>
          <a:xfrm>
            <a:off x="838200" y="1825625"/>
            <a:ext cx="3878179" cy="4351338"/>
          </a:xfrm>
        </p:spPr>
        <p:txBody>
          <a:bodyPr>
            <a:normAutofit fontScale="92500" lnSpcReduction="10000"/>
          </a:bodyPr>
          <a:lstStyle/>
          <a:p>
            <a:r>
              <a:rPr lang="en-GB" dirty="0"/>
              <a:t>Species are often considered to be the basic unit of diversity</a:t>
            </a:r>
          </a:p>
          <a:p>
            <a:endParaRPr lang="en-GB" dirty="0"/>
          </a:p>
          <a:p>
            <a:r>
              <a:rPr lang="en-GB" dirty="0"/>
              <a:t>But if we just conserve species then we miss intraspecies variation, adaptive, ecological or genetic</a:t>
            </a:r>
          </a:p>
          <a:p>
            <a:endParaRPr lang="en-GB" dirty="0"/>
          </a:p>
          <a:p>
            <a:r>
              <a:rPr lang="en-GB" dirty="0"/>
              <a:t>Animal cultures</a:t>
            </a:r>
          </a:p>
          <a:p>
            <a:endParaRPr lang="en-GB" dirty="0"/>
          </a:p>
          <a:p>
            <a:endParaRPr lang="en-GB" dirty="0"/>
          </a:p>
          <a:p>
            <a:endParaRPr lang="en-GB" dirty="0"/>
          </a:p>
          <a:p>
            <a:endParaRPr lang="en-GB" dirty="0"/>
          </a:p>
        </p:txBody>
      </p:sp>
      <p:pic>
        <p:nvPicPr>
          <p:cNvPr id="1026" name="Picture 2" descr="Chimps have local culture differences when it comes to eating termites |  New Scientist">
            <a:extLst>
              <a:ext uri="{FF2B5EF4-FFF2-40B4-BE49-F238E27FC236}">
                <a16:creationId xmlns:a16="http://schemas.microsoft.com/office/drawing/2014/main" id="{9524E5F1-42B5-42CD-A1B8-57046552E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105" y="1825625"/>
            <a:ext cx="5979695" cy="398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24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54543-1880-41A9-B44D-20135065BAF9}"/>
              </a:ext>
            </a:extLst>
          </p:cNvPr>
          <p:cNvSpPr>
            <a:spLocks noGrp="1"/>
          </p:cNvSpPr>
          <p:nvPr>
            <p:ph type="title"/>
          </p:nvPr>
        </p:nvSpPr>
        <p:spPr/>
        <p:txBody>
          <a:bodyPr/>
          <a:lstStyle/>
          <a:p>
            <a:r>
              <a:rPr lang="en-GB" dirty="0"/>
              <a:t>Species or other units?</a:t>
            </a:r>
          </a:p>
        </p:txBody>
      </p:sp>
      <p:sp>
        <p:nvSpPr>
          <p:cNvPr id="6" name="Isosceles Triangle 5">
            <a:extLst>
              <a:ext uri="{FF2B5EF4-FFF2-40B4-BE49-F238E27FC236}">
                <a16:creationId xmlns:a16="http://schemas.microsoft.com/office/drawing/2014/main" id="{DB2D70A3-AFC9-4D4C-9FC9-84A218A2CF26}"/>
              </a:ext>
            </a:extLst>
          </p:cNvPr>
          <p:cNvSpPr/>
          <p:nvPr/>
        </p:nvSpPr>
        <p:spPr>
          <a:xfrm rot="10800000">
            <a:off x="1073885" y="2282383"/>
            <a:ext cx="5022113" cy="42104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7FAC8D0D-05C0-4EF1-BF77-8A71DF22A521}"/>
              </a:ext>
            </a:extLst>
          </p:cNvPr>
          <p:cNvCxnSpPr>
            <a:cxnSpLocks/>
          </p:cNvCxnSpPr>
          <p:nvPr/>
        </p:nvCxnSpPr>
        <p:spPr>
          <a:xfrm>
            <a:off x="1073887" y="1952886"/>
            <a:ext cx="5022112" cy="0"/>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6B17A2-8D67-4BF6-83D9-2CF0F0F8DDD2}"/>
              </a:ext>
            </a:extLst>
          </p:cNvPr>
          <p:cNvSpPr txBox="1"/>
          <p:nvPr/>
        </p:nvSpPr>
        <p:spPr>
          <a:xfrm>
            <a:off x="1477924" y="1506022"/>
            <a:ext cx="4210493" cy="369332"/>
          </a:xfrm>
          <a:prstGeom prst="rect">
            <a:avLst/>
          </a:prstGeom>
          <a:noFill/>
        </p:spPr>
        <p:txBody>
          <a:bodyPr wrap="square" rtlCol="0">
            <a:spAutoFit/>
          </a:bodyPr>
          <a:lstStyle/>
          <a:p>
            <a:pPr algn="ctr"/>
            <a:r>
              <a:rPr lang="en-GB" dirty="0"/>
              <a:t>Number of individuals</a:t>
            </a:r>
          </a:p>
        </p:txBody>
      </p:sp>
      <p:sp>
        <p:nvSpPr>
          <p:cNvPr id="10" name="Content Placeholder 2">
            <a:extLst>
              <a:ext uri="{FF2B5EF4-FFF2-40B4-BE49-F238E27FC236}">
                <a16:creationId xmlns:a16="http://schemas.microsoft.com/office/drawing/2014/main" id="{6C7F8FA6-1319-4001-AEB2-F868AF77E849}"/>
              </a:ext>
            </a:extLst>
          </p:cNvPr>
          <p:cNvSpPr>
            <a:spLocks noGrp="1"/>
          </p:cNvSpPr>
          <p:nvPr>
            <p:ph idx="1"/>
          </p:nvPr>
        </p:nvSpPr>
        <p:spPr>
          <a:xfrm>
            <a:off x="6317795" y="2282383"/>
            <a:ext cx="4703879" cy="4351338"/>
          </a:xfrm>
        </p:spPr>
        <p:txBody>
          <a:bodyPr>
            <a:normAutofit/>
          </a:bodyPr>
          <a:lstStyle/>
          <a:p>
            <a:pPr marL="0" indent="0">
              <a:buNone/>
            </a:pPr>
            <a:r>
              <a:rPr lang="en-GB" sz="2400" dirty="0"/>
              <a:t>Ecosystems</a:t>
            </a:r>
          </a:p>
          <a:p>
            <a:pPr marL="0" indent="0">
              <a:buNone/>
            </a:pPr>
            <a:endParaRPr lang="en-GB" sz="2400" dirty="0"/>
          </a:p>
          <a:p>
            <a:pPr marL="0" indent="0">
              <a:buNone/>
            </a:pPr>
            <a:r>
              <a:rPr lang="en-GB" sz="2400" dirty="0"/>
              <a:t>Communities</a:t>
            </a:r>
          </a:p>
          <a:p>
            <a:pPr marL="0" indent="0">
              <a:buNone/>
            </a:pPr>
            <a:endParaRPr lang="en-GB" sz="2400" dirty="0"/>
          </a:p>
          <a:p>
            <a:pPr marL="0" indent="0">
              <a:buNone/>
            </a:pPr>
            <a:r>
              <a:rPr lang="en-GB" sz="2400" dirty="0"/>
              <a:t>Species</a:t>
            </a:r>
          </a:p>
          <a:p>
            <a:pPr marL="0" indent="0">
              <a:buNone/>
            </a:pPr>
            <a:endParaRPr lang="en-GB" sz="2400" dirty="0"/>
          </a:p>
          <a:p>
            <a:pPr marL="0" indent="0">
              <a:buNone/>
            </a:pPr>
            <a:r>
              <a:rPr lang="en-GB" sz="2400" dirty="0"/>
              <a:t>Evolutionary Significant Units (ESUs)</a:t>
            </a:r>
          </a:p>
          <a:p>
            <a:pPr marL="0" indent="0">
              <a:buNone/>
            </a:pPr>
            <a:endParaRPr lang="en-GB" sz="2400" dirty="0"/>
          </a:p>
          <a:p>
            <a:pPr marL="0" indent="0">
              <a:buNone/>
            </a:pPr>
            <a:r>
              <a:rPr lang="en-GB" sz="2400" dirty="0"/>
              <a:t>Management Units (MUs)</a:t>
            </a:r>
          </a:p>
        </p:txBody>
      </p:sp>
    </p:spTree>
    <p:extLst>
      <p:ext uri="{BB962C8B-B14F-4D97-AF65-F5344CB8AC3E}">
        <p14:creationId xmlns:p14="http://schemas.microsoft.com/office/powerpoint/2010/main" val="232891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F0E9-AC6F-4426-A3D2-7C0920F202DA}"/>
              </a:ext>
            </a:extLst>
          </p:cNvPr>
          <p:cNvSpPr>
            <a:spLocks noGrp="1"/>
          </p:cNvSpPr>
          <p:nvPr>
            <p:ph type="title"/>
          </p:nvPr>
        </p:nvSpPr>
        <p:spPr/>
        <p:txBody>
          <a:bodyPr/>
          <a:lstStyle/>
          <a:p>
            <a:r>
              <a:rPr lang="en-GB" dirty="0"/>
              <a:t>ESUs and MUs</a:t>
            </a:r>
          </a:p>
        </p:txBody>
      </p:sp>
      <p:sp>
        <p:nvSpPr>
          <p:cNvPr id="3" name="Content Placeholder 2">
            <a:extLst>
              <a:ext uri="{FF2B5EF4-FFF2-40B4-BE49-F238E27FC236}">
                <a16:creationId xmlns:a16="http://schemas.microsoft.com/office/drawing/2014/main" id="{44E9B0D5-1F61-4F7E-9FC8-7ED0C419BEFE}"/>
              </a:ext>
            </a:extLst>
          </p:cNvPr>
          <p:cNvSpPr>
            <a:spLocks noGrp="1"/>
          </p:cNvSpPr>
          <p:nvPr>
            <p:ph idx="1"/>
          </p:nvPr>
        </p:nvSpPr>
        <p:spPr/>
        <p:txBody>
          <a:bodyPr>
            <a:normAutofit/>
          </a:bodyPr>
          <a:lstStyle/>
          <a:p>
            <a:r>
              <a:rPr lang="en-GB" dirty="0"/>
              <a:t>ESU - genetically differentiated populations that have a high priority for separate management and conservation</a:t>
            </a:r>
          </a:p>
          <a:p>
            <a:endParaRPr lang="en-GB" dirty="0"/>
          </a:p>
          <a:p>
            <a:r>
              <a:rPr lang="en-GB" dirty="0"/>
              <a:t>MU – significant divergence in allele frequencies regardless of the regardless of the phylogeny of the alleles </a:t>
            </a:r>
          </a:p>
          <a:p>
            <a:pPr lvl="1"/>
            <a:r>
              <a:rPr lang="en-GB" dirty="0"/>
              <a:t>Allele frequencies will respond to population isolation more rapidly than phylogenetic patterns</a:t>
            </a:r>
          </a:p>
          <a:p>
            <a:pPr lvl="1"/>
            <a:r>
              <a:rPr lang="en-GB" dirty="0" err="1"/>
              <a:t>mtDNA</a:t>
            </a:r>
            <a:r>
              <a:rPr lang="en-GB" dirty="0"/>
              <a:t> is especially useful for detecting boundaries between MUs</a:t>
            </a:r>
          </a:p>
        </p:txBody>
      </p:sp>
    </p:spTree>
    <p:extLst>
      <p:ext uri="{BB962C8B-B14F-4D97-AF65-F5344CB8AC3E}">
        <p14:creationId xmlns:p14="http://schemas.microsoft.com/office/powerpoint/2010/main" val="1804303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9D526-C8D7-4BBC-A902-0E3C1012805D}"/>
              </a:ext>
            </a:extLst>
          </p:cNvPr>
          <p:cNvSpPr>
            <a:spLocks noGrp="1"/>
          </p:cNvSpPr>
          <p:nvPr>
            <p:ph type="title"/>
          </p:nvPr>
        </p:nvSpPr>
        <p:spPr/>
        <p:txBody>
          <a:bodyPr/>
          <a:lstStyle/>
          <a:p>
            <a:r>
              <a:rPr lang="en-GB" dirty="0"/>
              <a:t>Evolutionary distinctiveness</a:t>
            </a:r>
          </a:p>
        </p:txBody>
      </p:sp>
      <p:sp>
        <p:nvSpPr>
          <p:cNvPr id="3" name="Content Placeholder 2">
            <a:extLst>
              <a:ext uri="{FF2B5EF4-FFF2-40B4-BE49-F238E27FC236}">
                <a16:creationId xmlns:a16="http://schemas.microsoft.com/office/drawing/2014/main" id="{C4289B38-87E3-4378-9B87-5C2D9238226D}"/>
              </a:ext>
            </a:extLst>
          </p:cNvPr>
          <p:cNvSpPr>
            <a:spLocks noGrp="1"/>
          </p:cNvSpPr>
          <p:nvPr>
            <p:ph idx="1"/>
          </p:nvPr>
        </p:nvSpPr>
        <p:spPr>
          <a:xfrm>
            <a:off x="838200" y="1825625"/>
            <a:ext cx="6733478" cy="4351338"/>
          </a:xfrm>
        </p:spPr>
        <p:txBody>
          <a:bodyPr>
            <a:normAutofit lnSpcReduction="10000"/>
          </a:bodyPr>
          <a:lstStyle/>
          <a:p>
            <a:r>
              <a:rPr lang="en-GB" dirty="0"/>
              <a:t>Endemic species. If a population disappears then the species will go extinct globally</a:t>
            </a:r>
          </a:p>
          <a:p>
            <a:endParaRPr lang="en-GB" dirty="0"/>
          </a:p>
          <a:p>
            <a:r>
              <a:rPr lang="en-GB" dirty="0"/>
              <a:t>Species that are not alike any other. Often on islands or places that have been isolated from big landmasses for a long time</a:t>
            </a:r>
          </a:p>
          <a:p>
            <a:endParaRPr lang="en-GB" dirty="0"/>
          </a:p>
          <a:p>
            <a:r>
              <a:rPr lang="en-GB" dirty="0"/>
              <a:t>EDGE of Existence programme at Zoological Society London – Evolutionarily Distinct and Globally Endangered. </a:t>
            </a:r>
          </a:p>
          <a:p>
            <a:endParaRPr lang="en-GB" dirty="0"/>
          </a:p>
        </p:txBody>
      </p:sp>
      <p:pic>
        <p:nvPicPr>
          <p:cNvPr id="6146" name="Picture 2">
            <a:extLst>
              <a:ext uri="{FF2B5EF4-FFF2-40B4-BE49-F238E27FC236}">
                <a16:creationId xmlns:a16="http://schemas.microsoft.com/office/drawing/2014/main" id="{AFAE4455-8E8F-4691-AB1B-B1149C4C11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58" t="26621" r="38366"/>
          <a:stretch/>
        </p:blipFill>
        <p:spPr bwMode="auto">
          <a:xfrm>
            <a:off x="7993358" y="1984916"/>
            <a:ext cx="3739583" cy="33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27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21E1743-654C-409B-B968-DB9156F99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225"/>
            <a:ext cx="12192000" cy="604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94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tree, mammal, sitting&#10;&#10;Description automatically generated">
            <a:extLst>
              <a:ext uri="{FF2B5EF4-FFF2-40B4-BE49-F238E27FC236}">
                <a16:creationId xmlns:a16="http://schemas.microsoft.com/office/drawing/2014/main" id="{DA58148D-F2BA-45F5-A060-C647CBAE2EFB}"/>
              </a:ext>
            </a:extLst>
          </p:cNvPr>
          <p:cNvPicPr>
            <a:picLocks noChangeAspect="1"/>
          </p:cNvPicPr>
          <p:nvPr/>
        </p:nvPicPr>
        <p:blipFill rotWithShape="1">
          <a:blip r:embed="rId2">
            <a:extLst>
              <a:ext uri="{28A0092B-C50C-407E-A947-70E740481C1C}">
                <a14:useLocalDpi xmlns:a14="http://schemas.microsoft.com/office/drawing/2010/main" val="0"/>
              </a:ext>
            </a:extLst>
          </a:blip>
          <a:srcRect t="6886" b="8844"/>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CECE64-84F1-48A2-98D7-C3DADF6706E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Motivation and prioritisation</a:t>
            </a:r>
          </a:p>
        </p:txBody>
      </p:sp>
    </p:spTree>
    <p:extLst>
      <p:ext uri="{BB962C8B-B14F-4D97-AF65-F5344CB8AC3E}">
        <p14:creationId xmlns:p14="http://schemas.microsoft.com/office/powerpoint/2010/main" val="2166662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0772-D9F4-429D-827F-D7AE36F72DF3}"/>
              </a:ext>
            </a:extLst>
          </p:cNvPr>
          <p:cNvSpPr>
            <a:spLocks noGrp="1"/>
          </p:cNvSpPr>
          <p:nvPr>
            <p:ph type="title"/>
          </p:nvPr>
        </p:nvSpPr>
        <p:spPr/>
        <p:txBody>
          <a:bodyPr/>
          <a:lstStyle/>
          <a:p>
            <a:r>
              <a:rPr lang="en-GB" dirty="0"/>
              <a:t>Ecological function</a:t>
            </a:r>
          </a:p>
        </p:txBody>
      </p:sp>
      <p:sp>
        <p:nvSpPr>
          <p:cNvPr id="3" name="Content Placeholder 2">
            <a:extLst>
              <a:ext uri="{FF2B5EF4-FFF2-40B4-BE49-F238E27FC236}">
                <a16:creationId xmlns:a16="http://schemas.microsoft.com/office/drawing/2014/main" id="{80318D01-45D4-4046-930F-B3358FFD5726}"/>
              </a:ext>
            </a:extLst>
          </p:cNvPr>
          <p:cNvSpPr>
            <a:spLocks noGrp="1"/>
          </p:cNvSpPr>
          <p:nvPr>
            <p:ph idx="1"/>
          </p:nvPr>
        </p:nvSpPr>
        <p:spPr/>
        <p:txBody>
          <a:bodyPr/>
          <a:lstStyle/>
          <a:p>
            <a:r>
              <a:rPr lang="en-GB" dirty="0" err="1"/>
              <a:t>Compositionalists</a:t>
            </a:r>
            <a:r>
              <a:rPr lang="en-GB" dirty="0"/>
              <a:t>  perceive the world through the lens of evolutionary ecology, an essentially entity-oriented, biological approach to ecology that begins with organisms aggregated into populations.</a:t>
            </a:r>
          </a:p>
          <a:p>
            <a:endParaRPr lang="en-GB" dirty="0"/>
          </a:p>
          <a:p>
            <a:r>
              <a:rPr lang="en-GB" dirty="0"/>
              <a:t>Functionalists  perceive the world through the lens of ecosystem ecology, an essentially process-oriented, thermodynamical approach to ecology that begins with solar energy coursing through a physical system that includes but is not limited to the biota</a:t>
            </a:r>
          </a:p>
        </p:txBody>
      </p:sp>
    </p:spTree>
    <p:extLst>
      <p:ext uri="{BB962C8B-B14F-4D97-AF65-F5344CB8AC3E}">
        <p14:creationId xmlns:p14="http://schemas.microsoft.com/office/powerpoint/2010/main" val="139806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18D01-45D4-4046-930F-B3358FFD5726}"/>
              </a:ext>
            </a:extLst>
          </p:cNvPr>
          <p:cNvSpPr>
            <a:spLocks noGrp="1"/>
          </p:cNvSpPr>
          <p:nvPr>
            <p:ph idx="1"/>
          </p:nvPr>
        </p:nvSpPr>
        <p:spPr>
          <a:xfrm>
            <a:off x="838200" y="713678"/>
            <a:ext cx="3644590" cy="5463285"/>
          </a:xfrm>
        </p:spPr>
        <p:txBody>
          <a:bodyPr/>
          <a:lstStyle/>
          <a:p>
            <a:r>
              <a:rPr lang="en-GB" b="1" dirty="0"/>
              <a:t>Keystone species </a:t>
            </a:r>
            <a:r>
              <a:rPr lang="en-GB" dirty="0"/>
              <a:t>are particularly important to an ecosystem, disproportionate their biomass</a:t>
            </a:r>
          </a:p>
          <a:p>
            <a:pPr marL="0" indent="0">
              <a:buNone/>
            </a:pPr>
            <a:endParaRPr lang="en-GB" dirty="0"/>
          </a:p>
          <a:p>
            <a:r>
              <a:rPr lang="en-GB" dirty="0"/>
              <a:t>Sea otters and kelp forest</a:t>
            </a:r>
          </a:p>
        </p:txBody>
      </p:sp>
      <p:pic>
        <p:nvPicPr>
          <p:cNvPr id="8196" name="Picture 4" descr="Killer Whale Predation on Sea Otters Linking Oceanic and Nearshore  Ecosystems | Science">
            <a:extLst>
              <a:ext uri="{FF2B5EF4-FFF2-40B4-BE49-F238E27FC236}">
                <a16:creationId xmlns:a16="http://schemas.microsoft.com/office/drawing/2014/main" id="{8673CEE4-AC8E-4466-BD9B-FA8947FF5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625" y="365125"/>
            <a:ext cx="4884477" cy="626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05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18D01-45D4-4046-930F-B3358FFD5726}"/>
              </a:ext>
            </a:extLst>
          </p:cNvPr>
          <p:cNvSpPr>
            <a:spLocks noGrp="1"/>
          </p:cNvSpPr>
          <p:nvPr>
            <p:ph idx="1"/>
          </p:nvPr>
        </p:nvSpPr>
        <p:spPr>
          <a:xfrm>
            <a:off x="838201" y="713678"/>
            <a:ext cx="3075878" cy="5463285"/>
          </a:xfrm>
        </p:spPr>
        <p:txBody>
          <a:bodyPr/>
          <a:lstStyle/>
          <a:p>
            <a:r>
              <a:rPr lang="en-GB" b="1" dirty="0"/>
              <a:t>Ecological engineers </a:t>
            </a:r>
            <a:r>
              <a:rPr lang="en-GB" dirty="0"/>
              <a:t>are any animal that creates, significantly modifies, maintains or destroys a habitat</a:t>
            </a:r>
          </a:p>
          <a:p>
            <a:endParaRPr lang="en-GB" dirty="0"/>
          </a:p>
          <a:p>
            <a:r>
              <a:rPr lang="en-GB" dirty="0"/>
              <a:t>Beavers</a:t>
            </a:r>
          </a:p>
          <a:p>
            <a:pPr marL="0" indent="0">
              <a:buNone/>
            </a:pPr>
            <a:endParaRPr lang="en-GB" dirty="0"/>
          </a:p>
        </p:txBody>
      </p:sp>
      <p:pic>
        <p:nvPicPr>
          <p:cNvPr id="3074" name="Picture 2">
            <a:extLst>
              <a:ext uri="{FF2B5EF4-FFF2-40B4-BE49-F238E27FC236}">
                <a16:creationId xmlns:a16="http://schemas.microsoft.com/office/drawing/2014/main" id="{9546B3A2-5445-4E7B-9F48-3DD201DE8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6741" y="812033"/>
            <a:ext cx="7537388" cy="503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7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18D01-45D4-4046-930F-B3358FFD5726}"/>
              </a:ext>
            </a:extLst>
          </p:cNvPr>
          <p:cNvSpPr>
            <a:spLocks noGrp="1"/>
          </p:cNvSpPr>
          <p:nvPr>
            <p:ph idx="1"/>
          </p:nvPr>
        </p:nvSpPr>
        <p:spPr>
          <a:xfrm>
            <a:off x="838200" y="747132"/>
            <a:ext cx="3243146" cy="5429831"/>
          </a:xfrm>
        </p:spPr>
        <p:txBody>
          <a:bodyPr/>
          <a:lstStyle/>
          <a:p>
            <a:r>
              <a:rPr lang="en-GB" b="1" dirty="0"/>
              <a:t>Apex predators</a:t>
            </a:r>
          </a:p>
          <a:p>
            <a:endParaRPr lang="en-GB" b="1" dirty="0"/>
          </a:p>
          <a:p>
            <a:r>
              <a:rPr lang="en-GB" dirty="0"/>
              <a:t>Trophic cascade that followed after the reintroductions of wolves to Yellowstone National Park</a:t>
            </a:r>
          </a:p>
          <a:p>
            <a:endParaRPr lang="en-GB" b="1" dirty="0"/>
          </a:p>
        </p:txBody>
      </p:sp>
      <p:pic>
        <p:nvPicPr>
          <p:cNvPr id="10242" name="Picture 2" descr="Trophic cascades in Yellowstone: The first 15 years after wolf  reintroduction - ScienceDirect">
            <a:extLst>
              <a:ext uri="{FF2B5EF4-FFF2-40B4-BE49-F238E27FC236}">
                <a16:creationId xmlns:a16="http://schemas.microsoft.com/office/drawing/2014/main" id="{91628D4B-5705-4941-ACA0-C23D5B013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213" y="322362"/>
            <a:ext cx="6950694" cy="617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763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F16B-13D5-4B71-BED7-A5E3F85F71C6}"/>
              </a:ext>
            </a:extLst>
          </p:cNvPr>
          <p:cNvSpPr>
            <a:spLocks noGrp="1"/>
          </p:cNvSpPr>
          <p:nvPr>
            <p:ph type="title"/>
          </p:nvPr>
        </p:nvSpPr>
        <p:spPr/>
        <p:txBody>
          <a:bodyPr/>
          <a:lstStyle/>
          <a:p>
            <a:r>
              <a:rPr lang="en-GB"/>
              <a:t>Charisma</a:t>
            </a:r>
          </a:p>
        </p:txBody>
      </p:sp>
      <p:pic>
        <p:nvPicPr>
          <p:cNvPr id="13314" name="Picture 2">
            <a:extLst>
              <a:ext uri="{FF2B5EF4-FFF2-40B4-BE49-F238E27FC236}">
                <a16:creationId xmlns:a16="http://schemas.microsoft.com/office/drawing/2014/main" id="{C5980000-2A46-4F2F-AC90-32320AC63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044" y="1400179"/>
            <a:ext cx="8932127" cy="545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62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3403-D5D1-469D-AF36-AE7D58DE2B62}"/>
              </a:ext>
            </a:extLst>
          </p:cNvPr>
          <p:cNvSpPr>
            <a:spLocks noGrp="1"/>
          </p:cNvSpPr>
          <p:nvPr>
            <p:ph type="title"/>
          </p:nvPr>
        </p:nvSpPr>
        <p:spPr/>
        <p:txBody>
          <a:bodyPr/>
          <a:lstStyle/>
          <a:p>
            <a:r>
              <a:rPr lang="en-GB" dirty="0"/>
              <a:t>Wilderness</a:t>
            </a:r>
          </a:p>
        </p:txBody>
      </p:sp>
      <p:sp>
        <p:nvSpPr>
          <p:cNvPr id="4" name="Content Placeholder 2">
            <a:extLst>
              <a:ext uri="{FF2B5EF4-FFF2-40B4-BE49-F238E27FC236}">
                <a16:creationId xmlns:a16="http://schemas.microsoft.com/office/drawing/2014/main" id="{D7009447-5027-4CA6-B232-661303C2DF63}"/>
              </a:ext>
            </a:extLst>
          </p:cNvPr>
          <p:cNvSpPr>
            <a:spLocks noGrp="1"/>
          </p:cNvSpPr>
          <p:nvPr>
            <p:ph idx="1"/>
          </p:nvPr>
        </p:nvSpPr>
        <p:spPr>
          <a:xfrm>
            <a:off x="838200" y="1825625"/>
            <a:ext cx="5529146" cy="4351338"/>
          </a:xfrm>
        </p:spPr>
        <p:txBody>
          <a:bodyPr>
            <a:normAutofit fontScale="92500"/>
          </a:bodyPr>
          <a:lstStyle/>
          <a:p>
            <a:r>
              <a:rPr lang="en-GB" dirty="0"/>
              <a:t>Controversy over its definition, but it is largely considered to be the lack of human presence or influence</a:t>
            </a:r>
          </a:p>
          <a:p>
            <a:endParaRPr lang="en-GB" dirty="0"/>
          </a:p>
          <a:p>
            <a:r>
              <a:rPr lang="en-GB" dirty="0"/>
              <a:t>Are humans separate of nature or part of it?</a:t>
            </a:r>
          </a:p>
          <a:p>
            <a:endParaRPr lang="en-GB" dirty="0"/>
          </a:p>
          <a:p>
            <a:r>
              <a:rPr lang="en-GB" dirty="0"/>
              <a:t>By protecting nature ‘somewhere else’ do we further separate ourselves from it?</a:t>
            </a:r>
          </a:p>
        </p:txBody>
      </p:sp>
      <p:pic>
        <p:nvPicPr>
          <p:cNvPr id="6" name="Picture 5" descr="A picture containing mountain, sky, outdoor, nature&#10;&#10;Description automatically generated">
            <a:extLst>
              <a:ext uri="{FF2B5EF4-FFF2-40B4-BE49-F238E27FC236}">
                <a16:creationId xmlns:a16="http://schemas.microsoft.com/office/drawing/2014/main" id="{3560EDCE-6743-4480-95CD-02BBE680B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350" y="1291062"/>
            <a:ext cx="5255942" cy="3503961"/>
          </a:xfrm>
          <a:prstGeom prst="rect">
            <a:avLst/>
          </a:prstGeom>
        </p:spPr>
      </p:pic>
    </p:spTree>
    <p:extLst>
      <p:ext uri="{BB962C8B-B14F-4D97-AF65-F5344CB8AC3E}">
        <p14:creationId xmlns:p14="http://schemas.microsoft.com/office/powerpoint/2010/main" val="3275640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gure 1">
            <a:extLst>
              <a:ext uri="{FF2B5EF4-FFF2-40B4-BE49-F238E27FC236}">
                <a16:creationId xmlns:a16="http://schemas.microsoft.com/office/drawing/2014/main" id="{64469118-2A1F-42CD-8F55-D40EFD42C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426" y="297646"/>
            <a:ext cx="8329147" cy="626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54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6C70-F764-4457-8202-9E0BD3D6E993}"/>
              </a:ext>
            </a:extLst>
          </p:cNvPr>
          <p:cNvSpPr>
            <a:spLocks noGrp="1"/>
          </p:cNvSpPr>
          <p:nvPr>
            <p:ph type="title"/>
          </p:nvPr>
        </p:nvSpPr>
        <p:spPr/>
        <p:txBody>
          <a:bodyPr/>
          <a:lstStyle/>
          <a:p>
            <a:r>
              <a:rPr lang="en-GB" dirty="0"/>
              <a:t>Wilderness</a:t>
            </a:r>
          </a:p>
        </p:txBody>
      </p:sp>
      <p:sp>
        <p:nvSpPr>
          <p:cNvPr id="3" name="Content Placeholder 2">
            <a:extLst>
              <a:ext uri="{FF2B5EF4-FFF2-40B4-BE49-F238E27FC236}">
                <a16:creationId xmlns:a16="http://schemas.microsoft.com/office/drawing/2014/main" id="{D4C01B47-35AB-45DE-8646-BD0D74A2241D}"/>
              </a:ext>
            </a:extLst>
          </p:cNvPr>
          <p:cNvSpPr>
            <a:spLocks noGrp="1"/>
          </p:cNvSpPr>
          <p:nvPr>
            <p:ph idx="1"/>
          </p:nvPr>
        </p:nvSpPr>
        <p:spPr/>
        <p:txBody>
          <a:bodyPr/>
          <a:lstStyle/>
          <a:p>
            <a:r>
              <a:rPr lang="en-GB" dirty="0"/>
              <a:t>Half-earth vs Rambunctious Garden</a:t>
            </a:r>
          </a:p>
        </p:txBody>
      </p:sp>
      <p:pic>
        <p:nvPicPr>
          <p:cNvPr id="12290" name="Picture 2" descr="Half-Earth: Our Planet's Fight for Life: Amazon.co.uk: Edward O. Wilson:  9781631490828: Books">
            <a:extLst>
              <a:ext uri="{FF2B5EF4-FFF2-40B4-BE49-F238E27FC236}">
                <a16:creationId xmlns:a16="http://schemas.microsoft.com/office/drawing/2014/main" id="{81407CDF-DB57-4743-B6D2-24F7E3BEA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607" y="2609386"/>
            <a:ext cx="2522407" cy="38257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ambunctious Garden: Saving Nature in a Post-Wild World: Amazon.co.uk:  Marris, Emma: 9781608190324: Books">
            <a:extLst>
              <a:ext uri="{FF2B5EF4-FFF2-40B4-BE49-F238E27FC236}">
                <a16:creationId xmlns:a16="http://schemas.microsoft.com/office/drawing/2014/main" id="{17340C6C-243E-4D51-85C1-A4DA7A21A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813" y="2609387"/>
            <a:ext cx="2522407" cy="382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933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F3F8-08B4-4AC0-A2C0-29B663ADD8AC}"/>
              </a:ext>
            </a:extLst>
          </p:cNvPr>
          <p:cNvSpPr>
            <a:spLocks noGrp="1"/>
          </p:cNvSpPr>
          <p:nvPr>
            <p:ph type="title"/>
          </p:nvPr>
        </p:nvSpPr>
        <p:spPr/>
        <p:txBody>
          <a:bodyPr/>
          <a:lstStyle/>
          <a:p>
            <a:r>
              <a:rPr lang="en-GB" dirty="0"/>
              <a:t>Intrinsic vs extrinsic values</a:t>
            </a:r>
          </a:p>
        </p:txBody>
      </p:sp>
      <p:sp>
        <p:nvSpPr>
          <p:cNvPr id="3" name="Content Placeholder 2">
            <a:extLst>
              <a:ext uri="{FF2B5EF4-FFF2-40B4-BE49-F238E27FC236}">
                <a16:creationId xmlns:a16="http://schemas.microsoft.com/office/drawing/2014/main" id="{2F44AE25-760C-48F2-8B8A-C8595A9ED4B7}"/>
              </a:ext>
            </a:extLst>
          </p:cNvPr>
          <p:cNvSpPr>
            <a:spLocks noGrp="1"/>
          </p:cNvSpPr>
          <p:nvPr>
            <p:ph idx="1"/>
          </p:nvPr>
        </p:nvSpPr>
        <p:spPr/>
        <p:txBody>
          <a:bodyPr>
            <a:normAutofit lnSpcReduction="10000"/>
          </a:bodyPr>
          <a:lstStyle/>
          <a:p>
            <a:r>
              <a:rPr lang="en-GB" b="1" dirty="0"/>
              <a:t>Intrinsic motivation </a:t>
            </a:r>
            <a:r>
              <a:rPr lang="en-GB" dirty="0"/>
              <a:t>– Doing something for its own sake, because it is inherently rewarding</a:t>
            </a:r>
          </a:p>
          <a:p>
            <a:endParaRPr lang="en-GB" dirty="0"/>
          </a:p>
          <a:p>
            <a:r>
              <a:rPr lang="en-GB" dirty="0"/>
              <a:t>Many people think that species are inherently valuable</a:t>
            </a:r>
          </a:p>
          <a:p>
            <a:endParaRPr lang="en-GB" dirty="0"/>
          </a:p>
          <a:p>
            <a:r>
              <a:rPr lang="en-GB" b="1" dirty="0"/>
              <a:t>Extrinsic motivation </a:t>
            </a:r>
            <a:r>
              <a:rPr lang="en-GB" dirty="0"/>
              <a:t>– Doing something to earn a reward or avoid a punishment </a:t>
            </a:r>
          </a:p>
          <a:p>
            <a:endParaRPr lang="en-GB" dirty="0"/>
          </a:p>
          <a:p>
            <a:r>
              <a:rPr lang="en-GB" dirty="0"/>
              <a:t>Harmful activities can be banned (punishment) or people paid to carry out beneficial activities (reward)</a:t>
            </a:r>
          </a:p>
        </p:txBody>
      </p:sp>
    </p:spTree>
    <p:extLst>
      <p:ext uri="{BB962C8B-B14F-4D97-AF65-F5344CB8AC3E}">
        <p14:creationId xmlns:p14="http://schemas.microsoft.com/office/powerpoint/2010/main" val="85625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485-F386-42C8-8089-1FB9820D40E5}"/>
              </a:ext>
            </a:extLst>
          </p:cNvPr>
          <p:cNvSpPr>
            <a:spLocks noGrp="1"/>
          </p:cNvSpPr>
          <p:nvPr>
            <p:ph type="title"/>
          </p:nvPr>
        </p:nvSpPr>
        <p:spPr/>
        <p:txBody>
          <a:bodyPr/>
          <a:lstStyle/>
          <a:p>
            <a:r>
              <a:rPr lang="en-GB" dirty="0"/>
              <a:t>Intrinsic motivations in conservation</a:t>
            </a:r>
          </a:p>
        </p:txBody>
      </p:sp>
      <p:sp>
        <p:nvSpPr>
          <p:cNvPr id="5" name="Content Placeholder 4">
            <a:extLst>
              <a:ext uri="{FF2B5EF4-FFF2-40B4-BE49-F238E27FC236}">
                <a16:creationId xmlns:a16="http://schemas.microsoft.com/office/drawing/2014/main" id="{A2016524-88A2-42E7-91E1-E719946C005C}"/>
              </a:ext>
            </a:extLst>
          </p:cNvPr>
          <p:cNvSpPr>
            <a:spLocks noGrp="1"/>
          </p:cNvSpPr>
          <p:nvPr>
            <p:ph idx="1"/>
          </p:nvPr>
        </p:nvSpPr>
        <p:spPr>
          <a:xfrm>
            <a:off x="838200" y="1825625"/>
            <a:ext cx="4680284" cy="4351338"/>
          </a:xfrm>
        </p:spPr>
        <p:txBody>
          <a:bodyPr/>
          <a:lstStyle/>
          <a:p>
            <a:r>
              <a:rPr lang="en-GB" dirty="0"/>
              <a:t>Some people are more connected to nature than others so will be more motivated to protect it</a:t>
            </a:r>
          </a:p>
          <a:p>
            <a:endParaRPr lang="en-GB" dirty="0"/>
          </a:p>
          <a:p>
            <a:r>
              <a:rPr lang="en-GB" dirty="0"/>
              <a:t>The difficulty lies in trying to connect more people to nature so they will be motivated to protect it</a:t>
            </a:r>
          </a:p>
        </p:txBody>
      </p:sp>
      <p:pic>
        <p:nvPicPr>
          <p:cNvPr id="7" name="Picture 6" descr="Two people walking in a desert&#10;&#10;Description automatically generated with low confidence">
            <a:extLst>
              <a:ext uri="{FF2B5EF4-FFF2-40B4-BE49-F238E27FC236}">
                <a16:creationId xmlns:a16="http://schemas.microsoft.com/office/drawing/2014/main" id="{7DED04A8-317E-4063-9F98-6DEE9750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402" y="1825625"/>
            <a:ext cx="5123398" cy="3842084"/>
          </a:xfrm>
          <a:prstGeom prst="rect">
            <a:avLst/>
          </a:prstGeom>
        </p:spPr>
      </p:pic>
    </p:spTree>
    <p:extLst>
      <p:ext uri="{BB962C8B-B14F-4D97-AF65-F5344CB8AC3E}">
        <p14:creationId xmlns:p14="http://schemas.microsoft.com/office/powerpoint/2010/main" val="342180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485-F386-42C8-8089-1FB9820D40E5}"/>
              </a:ext>
            </a:extLst>
          </p:cNvPr>
          <p:cNvSpPr>
            <a:spLocks noGrp="1"/>
          </p:cNvSpPr>
          <p:nvPr>
            <p:ph type="title"/>
          </p:nvPr>
        </p:nvSpPr>
        <p:spPr/>
        <p:txBody>
          <a:bodyPr/>
          <a:lstStyle/>
          <a:p>
            <a:r>
              <a:rPr lang="en-GB" dirty="0"/>
              <a:t>Intrinsic motivations in conservation</a:t>
            </a:r>
          </a:p>
        </p:txBody>
      </p:sp>
      <p:sp>
        <p:nvSpPr>
          <p:cNvPr id="3" name="Content Placeholder 2">
            <a:extLst>
              <a:ext uri="{FF2B5EF4-FFF2-40B4-BE49-F238E27FC236}">
                <a16:creationId xmlns:a16="http://schemas.microsoft.com/office/drawing/2014/main" id="{6DF92FDC-D6A0-4885-A1BE-8A608E8E862C}"/>
              </a:ext>
            </a:extLst>
          </p:cNvPr>
          <p:cNvSpPr>
            <a:spLocks noGrp="1"/>
          </p:cNvSpPr>
          <p:nvPr>
            <p:ph idx="1"/>
          </p:nvPr>
        </p:nvSpPr>
        <p:spPr>
          <a:xfrm>
            <a:off x="838200" y="1825625"/>
            <a:ext cx="5685263" cy="4351338"/>
          </a:xfrm>
        </p:spPr>
        <p:txBody>
          <a:bodyPr/>
          <a:lstStyle/>
          <a:p>
            <a:r>
              <a:rPr lang="en-GB" dirty="0"/>
              <a:t>Enhanced when three needs are met; autonomy, competence and relatedness</a:t>
            </a:r>
          </a:p>
          <a:p>
            <a:endParaRPr lang="en-GB" dirty="0"/>
          </a:p>
          <a:p>
            <a:r>
              <a:rPr lang="en-GB" dirty="0"/>
              <a:t>For example, in the </a:t>
            </a:r>
            <a:r>
              <a:rPr lang="en-GB" dirty="0" err="1"/>
              <a:t>Cuyabeno</a:t>
            </a:r>
            <a:r>
              <a:rPr lang="en-GB" dirty="0"/>
              <a:t> Wildlife Reserve in Ecuador, goals and methods of forest management were decided by stakeholder meetings, and communities offered opportunities for diverse livelihoods</a:t>
            </a:r>
          </a:p>
        </p:txBody>
      </p:sp>
      <p:pic>
        <p:nvPicPr>
          <p:cNvPr id="1026" name="Picture 2" descr="10 Reason to Visit Cuyabeno Wildlife Reserve | By Tapir Lodge">
            <a:extLst>
              <a:ext uri="{FF2B5EF4-FFF2-40B4-BE49-F238E27FC236}">
                <a16:creationId xmlns:a16="http://schemas.microsoft.com/office/drawing/2014/main" id="{77551F54-87BF-4D70-B140-95E0F6467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621" y="1885525"/>
            <a:ext cx="5141911" cy="342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31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485-F386-42C8-8089-1FB9820D40E5}"/>
              </a:ext>
            </a:extLst>
          </p:cNvPr>
          <p:cNvSpPr>
            <a:spLocks noGrp="1"/>
          </p:cNvSpPr>
          <p:nvPr>
            <p:ph type="title"/>
          </p:nvPr>
        </p:nvSpPr>
        <p:spPr/>
        <p:txBody>
          <a:bodyPr/>
          <a:lstStyle/>
          <a:p>
            <a:r>
              <a:rPr lang="en-GB" dirty="0"/>
              <a:t>Extrinsic motivations in conservation</a:t>
            </a:r>
          </a:p>
        </p:txBody>
      </p:sp>
      <p:sp>
        <p:nvSpPr>
          <p:cNvPr id="3" name="Content Placeholder 2">
            <a:extLst>
              <a:ext uri="{FF2B5EF4-FFF2-40B4-BE49-F238E27FC236}">
                <a16:creationId xmlns:a16="http://schemas.microsoft.com/office/drawing/2014/main" id="{6DF92FDC-D6A0-4885-A1BE-8A608E8E862C}"/>
              </a:ext>
            </a:extLst>
          </p:cNvPr>
          <p:cNvSpPr>
            <a:spLocks noGrp="1"/>
          </p:cNvSpPr>
          <p:nvPr>
            <p:ph idx="1"/>
          </p:nvPr>
        </p:nvSpPr>
        <p:spPr>
          <a:xfrm>
            <a:off x="838199" y="1825625"/>
            <a:ext cx="10515599" cy="4351338"/>
          </a:xfrm>
        </p:spPr>
        <p:txBody>
          <a:bodyPr>
            <a:normAutofit/>
          </a:bodyPr>
          <a:lstStyle/>
          <a:p>
            <a:r>
              <a:rPr lang="en-GB" dirty="0"/>
              <a:t>Avoid punishment - Laws to ban particular activities -  Convention on the Trade in Endangered Species - Illegal to trade particular species </a:t>
            </a:r>
          </a:p>
          <a:p>
            <a:pPr marL="0" indent="0">
              <a:buNone/>
            </a:pPr>
            <a:endParaRPr lang="en-GB" dirty="0"/>
          </a:p>
          <a:p>
            <a:r>
              <a:rPr lang="en-GB" dirty="0"/>
              <a:t>Earn a reward </a:t>
            </a:r>
          </a:p>
          <a:p>
            <a:pPr lvl="1"/>
            <a:r>
              <a:rPr lang="en-GB" dirty="0"/>
              <a:t>Governmental – subsidies</a:t>
            </a:r>
          </a:p>
          <a:p>
            <a:pPr lvl="1"/>
            <a:r>
              <a:rPr lang="en-GB" dirty="0"/>
              <a:t>Private sector - ecolabels, Payments for Ecosystem Services (PES) schemes</a:t>
            </a:r>
          </a:p>
        </p:txBody>
      </p:sp>
    </p:spTree>
    <p:extLst>
      <p:ext uri="{BB962C8B-B14F-4D97-AF65-F5344CB8AC3E}">
        <p14:creationId xmlns:p14="http://schemas.microsoft.com/office/powerpoint/2010/main" val="299700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485-F386-42C8-8089-1FB9820D40E5}"/>
              </a:ext>
            </a:extLst>
          </p:cNvPr>
          <p:cNvSpPr>
            <a:spLocks noGrp="1"/>
          </p:cNvSpPr>
          <p:nvPr>
            <p:ph type="title"/>
          </p:nvPr>
        </p:nvSpPr>
        <p:spPr/>
        <p:txBody>
          <a:bodyPr/>
          <a:lstStyle/>
          <a:p>
            <a:r>
              <a:rPr lang="en-GB" dirty="0"/>
              <a:t>Externalities</a:t>
            </a:r>
          </a:p>
        </p:txBody>
      </p:sp>
      <p:sp>
        <p:nvSpPr>
          <p:cNvPr id="3" name="Content Placeholder 2">
            <a:extLst>
              <a:ext uri="{FF2B5EF4-FFF2-40B4-BE49-F238E27FC236}">
                <a16:creationId xmlns:a16="http://schemas.microsoft.com/office/drawing/2014/main" id="{6DF92FDC-D6A0-4885-A1BE-8A608E8E862C}"/>
              </a:ext>
            </a:extLst>
          </p:cNvPr>
          <p:cNvSpPr>
            <a:spLocks noGrp="1"/>
          </p:cNvSpPr>
          <p:nvPr>
            <p:ph idx="1"/>
          </p:nvPr>
        </p:nvSpPr>
        <p:spPr>
          <a:xfrm>
            <a:off x="838199" y="1825625"/>
            <a:ext cx="5626769" cy="4667250"/>
          </a:xfrm>
        </p:spPr>
        <p:txBody>
          <a:bodyPr>
            <a:normAutofit fontScale="85000" lnSpcReduction="10000"/>
          </a:bodyPr>
          <a:lstStyle/>
          <a:p>
            <a:r>
              <a:rPr lang="en-GB" dirty="0"/>
              <a:t>Why are lots of industries/businesses so damaging to the environment?</a:t>
            </a:r>
          </a:p>
          <a:p>
            <a:endParaRPr lang="en-GB" dirty="0"/>
          </a:p>
          <a:p>
            <a:r>
              <a:rPr lang="en-GB" dirty="0"/>
              <a:t>Externalities - Greenhouse gas emissions</a:t>
            </a:r>
          </a:p>
          <a:p>
            <a:pPr marL="0" indent="0">
              <a:buNone/>
            </a:pPr>
            <a:endParaRPr lang="en-GB" dirty="0"/>
          </a:p>
          <a:p>
            <a:r>
              <a:rPr lang="en-GB" dirty="0"/>
              <a:t>In a transaction there are two parties, a producer and a consumer. An externality is a cost or a benefit that is imposed on a third party who did not agree to incur it </a:t>
            </a:r>
          </a:p>
          <a:p>
            <a:endParaRPr lang="en-GB" dirty="0"/>
          </a:p>
          <a:p>
            <a:r>
              <a:rPr lang="en-GB" dirty="0"/>
              <a:t>Taxes and ecolabels can be a way of ‘internalising’ the externality</a:t>
            </a:r>
          </a:p>
        </p:txBody>
      </p:sp>
      <p:pic>
        <p:nvPicPr>
          <p:cNvPr id="4" name="Picture 3">
            <a:extLst>
              <a:ext uri="{FF2B5EF4-FFF2-40B4-BE49-F238E27FC236}">
                <a16:creationId xmlns:a16="http://schemas.microsoft.com/office/drawing/2014/main" id="{37B77B13-E4B0-4009-8D0B-C0529DA885B0}"/>
              </a:ext>
            </a:extLst>
          </p:cNvPr>
          <p:cNvPicPr>
            <a:picLocks noChangeAspect="1"/>
          </p:cNvPicPr>
          <p:nvPr/>
        </p:nvPicPr>
        <p:blipFill>
          <a:blip r:embed="rId3"/>
          <a:stretch>
            <a:fillRect/>
          </a:stretch>
        </p:blipFill>
        <p:spPr>
          <a:xfrm>
            <a:off x="7093562" y="1325563"/>
            <a:ext cx="4426099" cy="5167312"/>
          </a:xfrm>
          <a:prstGeom prst="rect">
            <a:avLst/>
          </a:prstGeom>
        </p:spPr>
      </p:pic>
    </p:spTree>
    <p:extLst>
      <p:ext uri="{BB962C8B-B14F-4D97-AF65-F5344CB8AC3E}">
        <p14:creationId xmlns:p14="http://schemas.microsoft.com/office/powerpoint/2010/main" val="3959234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485-F386-42C8-8089-1FB9820D40E5}"/>
              </a:ext>
            </a:extLst>
          </p:cNvPr>
          <p:cNvSpPr>
            <a:spLocks noGrp="1"/>
          </p:cNvSpPr>
          <p:nvPr>
            <p:ph type="title"/>
          </p:nvPr>
        </p:nvSpPr>
        <p:spPr/>
        <p:txBody>
          <a:bodyPr/>
          <a:lstStyle/>
          <a:p>
            <a:r>
              <a:rPr lang="en-GB" dirty="0"/>
              <a:t>Payments for Ecosystem Services (PES)</a:t>
            </a:r>
          </a:p>
        </p:txBody>
      </p:sp>
      <p:sp>
        <p:nvSpPr>
          <p:cNvPr id="3" name="Content Placeholder 2">
            <a:extLst>
              <a:ext uri="{FF2B5EF4-FFF2-40B4-BE49-F238E27FC236}">
                <a16:creationId xmlns:a16="http://schemas.microsoft.com/office/drawing/2014/main" id="{6DF92FDC-D6A0-4885-A1BE-8A608E8E862C}"/>
              </a:ext>
            </a:extLst>
          </p:cNvPr>
          <p:cNvSpPr>
            <a:spLocks noGrp="1"/>
          </p:cNvSpPr>
          <p:nvPr>
            <p:ph idx="1"/>
          </p:nvPr>
        </p:nvSpPr>
        <p:spPr>
          <a:xfrm>
            <a:off x="838200" y="1825625"/>
            <a:ext cx="3298902" cy="4351338"/>
          </a:xfrm>
        </p:spPr>
        <p:txBody>
          <a:bodyPr>
            <a:normAutofit/>
          </a:bodyPr>
          <a:lstStyle/>
          <a:p>
            <a:r>
              <a:rPr lang="en-GB" dirty="0"/>
              <a:t>Users of an ecosystem service pay for it to be supplied by a landowner other person</a:t>
            </a:r>
          </a:p>
        </p:txBody>
      </p:sp>
      <p:pic>
        <p:nvPicPr>
          <p:cNvPr id="1026" name="Picture 2">
            <a:extLst>
              <a:ext uri="{FF2B5EF4-FFF2-40B4-BE49-F238E27FC236}">
                <a16:creationId xmlns:a16="http://schemas.microsoft.com/office/drawing/2014/main" id="{7C47E286-8DC5-4683-8066-B915DFABB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706" y="1534570"/>
            <a:ext cx="5718046" cy="4806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0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F92FDC-D6A0-4885-A1BE-8A608E8E862C}"/>
              </a:ext>
            </a:extLst>
          </p:cNvPr>
          <p:cNvSpPr>
            <a:spLocks noGrp="1"/>
          </p:cNvSpPr>
          <p:nvPr>
            <p:ph idx="1"/>
          </p:nvPr>
        </p:nvSpPr>
        <p:spPr>
          <a:xfrm>
            <a:off x="838200" y="1825625"/>
            <a:ext cx="6242824" cy="4351338"/>
          </a:xfrm>
        </p:spPr>
        <p:txBody>
          <a:bodyPr/>
          <a:lstStyle/>
          <a:p>
            <a:r>
              <a:rPr lang="en-GB" dirty="0"/>
              <a:t>Not usually provided by private sector due to free-rider problem</a:t>
            </a:r>
          </a:p>
          <a:p>
            <a:endParaRPr lang="en-GB" dirty="0"/>
          </a:p>
          <a:p>
            <a:r>
              <a:rPr lang="en-GB" dirty="0"/>
              <a:t>Key principles:</a:t>
            </a:r>
          </a:p>
          <a:p>
            <a:pPr lvl="1"/>
            <a:r>
              <a:rPr lang="en-GB" dirty="0"/>
              <a:t>Participation is voluntary</a:t>
            </a:r>
          </a:p>
          <a:p>
            <a:pPr lvl="1"/>
            <a:r>
              <a:rPr lang="en-GB" dirty="0"/>
              <a:t>Additionality</a:t>
            </a:r>
          </a:p>
          <a:p>
            <a:pPr lvl="1"/>
            <a:r>
              <a:rPr lang="en-GB" dirty="0"/>
              <a:t>Conditionality</a:t>
            </a:r>
          </a:p>
          <a:p>
            <a:pPr lvl="1"/>
            <a:r>
              <a:rPr lang="en-GB" dirty="0"/>
              <a:t>Ensuring permanence</a:t>
            </a:r>
          </a:p>
          <a:p>
            <a:pPr lvl="1"/>
            <a:r>
              <a:rPr lang="en-GB" dirty="0"/>
              <a:t>Avoiding leakage</a:t>
            </a:r>
          </a:p>
        </p:txBody>
      </p:sp>
      <p:pic>
        <p:nvPicPr>
          <p:cNvPr id="2050" name="Picture 2">
            <a:extLst>
              <a:ext uri="{FF2B5EF4-FFF2-40B4-BE49-F238E27FC236}">
                <a16:creationId xmlns:a16="http://schemas.microsoft.com/office/drawing/2014/main" id="{C5308A0C-2EB0-413B-9D7A-F375D32C9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024" y="1690687"/>
            <a:ext cx="4192860" cy="480218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8EC9169-4C93-4BE1-8494-B8705E5700B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Payments for Ecosystem Services (PES)</a:t>
            </a:r>
            <a:endParaRPr lang="en-GB" dirty="0"/>
          </a:p>
        </p:txBody>
      </p:sp>
    </p:spTree>
    <p:extLst>
      <p:ext uri="{BB962C8B-B14F-4D97-AF65-F5344CB8AC3E}">
        <p14:creationId xmlns:p14="http://schemas.microsoft.com/office/powerpoint/2010/main" val="3723962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1781</Words>
  <Application>Microsoft Office PowerPoint</Application>
  <PresentationFormat>Widescreen</PresentationFormat>
  <Paragraphs>178</Paragraphs>
  <Slides>27</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Helvetica</vt:lpstr>
      <vt:lpstr>Lucida Grande</vt:lpstr>
      <vt:lpstr>Open Sans</vt:lpstr>
      <vt:lpstr>Office Theme</vt:lpstr>
      <vt:lpstr>1_Office Theme</vt:lpstr>
      <vt:lpstr>Motivation and prioritisation</vt:lpstr>
      <vt:lpstr>Motivation and prioritisation</vt:lpstr>
      <vt:lpstr>Intrinsic vs extrinsic values</vt:lpstr>
      <vt:lpstr>Intrinsic motivations in conservation</vt:lpstr>
      <vt:lpstr>Intrinsic motivations in conservation</vt:lpstr>
      <vt:lpstr>Extrinsic motivations in conservation</vt:lpstr>
      <vt:lpstr>Externalities</vt:lpstr>
      <vt:lpstr>Payments for Ecosystem Services (PES)</vt:lpstr>
      <vt:lpstr>PowerPoint Presentation</vt:lpstr>
      <vt:lpstr>Payments for ecosystem services</vt:lpstr>
      <vt:lpstr>Prioritisation</vt:lpstr>
      <vt:lpstr>Prioritisation</vt:lpstr>
      <vt:lpstr>Biomes</vt:lpstr>
      <vt:lpstr>Biodiversity</vt:lpstr>
      <vt:lpstr>Species or other units?</vt:lpstr>
      <vt:lpstr>Species or other units?</vt:lpstr>
      <vt:lpstr>ESUs and MUs</vt:lpstr>
      <vt:lpstr>Evolutionary distinctiveness</vt:lpstr>
      <vt:lpstr>PowerPoint Presentation</vt:lpstr>
      <vt:lpstr>Ecological function</vt:lpstr>
      <vt:lpstr>PowerPoint Presentation</vt:lpstr>
      <vt:lpstr>PowerPoint Presentation</vt:lpstr>
      <vt:lpstr>PowerPoint Presentation</vt:lpstr>
      <vt:lpstr>Charisma</vt:lpstr>
      <vt:lpstr>Wilderness</vt:lpstr>
      <vt:lpstr>PowerPoint Presentation</vt:lpstr>
      <vt:lpstr>Wilderness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Prioritisation</dc:title>
  <dc:creator>Nick Harvey</dc:creator>
  <cp:lastModifiedBy>Nicholas Harvey</cp:lastModifiedBy>
  <cp:revision>14</cp:revision>
  <dcterms:created xsi:type="dcterms:W3CDTF">2021-01-19T00:23:41Z</dcterms:created>
  <dcterms:modified xsi:type="dcterms:W3CDTF">2021-05-11T20:41:00Z</dcterms:modified>
</cp:coreProperties>
</file>