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Open Sans ExtraBold"/>
      <p:bold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ivXQrhwhBqF2/ywNVsyl8Ne+1y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ExtraBold-bold.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OpenSansExtraBold-boldItalic.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notes"/>
          <p:cNvSpPr txBox="1"/>
          <p:nvPr>
            <p:ph idx="1" type="body"/>
          </p:nvPr>
        </p:nvSpPr>
        <p:spPr>
          <a:xfrm>
            <a:off x="685800" y="4400550"/>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2000"/>
          </a:p>
        </p:txBody>
      </p:sp>
      <p:sp>
        <p:nvSpPr>
          <p:cNvPr id="191" name="Google Shape;191;p1:notes"/>
          <p:cNvSpPr txBox="1"/>
          <p:nvPr>
            <p:ph idx="12" type="sldNum"/>
          </p:nvPr>
        </p:nvSpPr>
        <p:spPr>
          <a:xfrm>
            <a:off x="3884614" y="8685214"/>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When it comes to Python, there are a few different things that are important to know. First of all, there are different Python versions</a:t>
            </a:r>
            <a:r>
              <a:rPr lang="en-GB"/>
              <a:t>, </a:t>
            </a:r>
            <a:r>
              <a:rPr i="0" lang="en-GB" sz="1200" u="none" cap="none" strike="noStrike">
                <a:solidFill>
                  <a:schemeClr val="dk1"/>
                </a:solidFill>
                <a:latin typeface="Calibri"/>
                <a:ea typeface="Calibri"/>
                <a:cs typeface="Calibri"/>
                <a:sym typeface="Calibri"/>
              </a:rPr>
              <a:t>Python 2 </a:t>
            </a:r>
            <a:r>
              <a:rPr lang="en-GB"/>
              <a:t>and </a:t>
            </a:r>
            <a:r>
              <a:rPr i="0" lang="en-GB" sz="1200" u="none" cap="none" strike="noStrike">
                <a:solidFill>
                  <a:schemeClr val="dk1"/>
                </a:solidFill>
                <a:latin typeface="Calibri"/>
                <a:ea typeface="Calibri"/>
                <a:cs typeface="Calibri"/>
                <a:sym typeface="Calibri"/>
              </a:rPr>
              <a:t>Python 3</a:t>
            </a:r>
            <a:r>
              <a:rPr lang="en-GB"/>
              <a:t>.</a:t>
            </a:r>
            <a:r>
              <a:rPr b="0" i="0" lang="en-GB" sz="1200" u="none" cap="none" strike="noStrike">
                <a:solidFill>
                  <a:schemeClr val="dk1"/>
                </a:solidFill>
                <a:latin typeface="Calibri"/>
                <a:ea typeface="Calibri"/>
                <a:cs typeface="Calibri"/>
                <a:sym typeface="Calibri"/>
              </a:rPr>
              <a:t> </a:t>
            </a:r>
            <a:r>
              <a:rPr lang="en-GB"/>
              <a:t>However,</a:t>
            </a:r>
            <a:r>
              <a:rPr b="0" i="0" lang="en-GB" sz="1200" u="none" cap="none" strike="noStrike">
                <a:solidFill>
                  <a:schemeClr val="dk1"/>
                </a:solidFill>
                <a:latin typeface="Calibri"/>
                <a:ea typeface="Calibri"/>
                <a:cs typeface="Calibri"/>
                <a:sym typeface="Calibri"/>
              </a:rPr>
              <a:t> in OnSSET</a:t>
            </a:r>
            <a:r>
              <a:rPr lang="en-GB"/>
              <a:t> there</a:t>
            </a:r>
            <a:r>
              <a:rPr b="0" i="0" lang="en-GB" sz="1200" u="none" cap="none" strike="noStrike">
                <a:solidFill>
                  <a:schemeClr val="dk1"/>
                </a:solidFill>
                <a:latin typeface="Calibri"/>
                <a:ea typeface="Calibri"/>
                <a:cs typeface="Calibri"/>
                <a:sym typeface="Calibri"/>
              </a:rPr>
              <a:t> are also different installation packages. A package</a:t>
            </a:r>
            <a:r>
              <a:rPr lang="en-GB"/>
              <a:t> </a:t>
            </a:r>
            <a:r>
              <a:rPr b="0" i="0" lang="en-GB" sz="1200" u="none" cap="none" strike="noStrike">
                <a:solidFill>
                  <a:schemeClr val="dk1"/>
                </a:solidFill>
                <a:latin typeface="Calibri"/>
                <a:ea typeface="Calibri"/>
                <a:cs typeface="Calibri"/>
                <a:sym typeface="Calibri"/>
              </a:rPr>
              <a:t>is a collection of codes and modules that help you develop your tools without writing all of the code yourself. </a:t>
            </a:r>
            <a:r>
              <a:rPr lang="en-GB"/>
              <a:t>This means</a:t>
            </a:r>
            <a:r>
              <a:rPr b="0" i="0" lang="en-GB" sz="1200" u="none" cap="none" strike="noStrike">
                <a:solidFill>
                  <a:schemeClr val="dk1"/>
                </a:solidFill>
                <a:latin typeface="Calibri"/>
                <a:ea typeface="Calibri"/>
                <a:cs typeface="Calibri"/>
                <a:sym typeface="Calibri"/>
              </a:rPr>
              <a:t> </a:t>
            </a:r>
            <a:r>
              <a:rPr lang="en-GB"/>
              <a:t>that </a:t>
            </a:r>
            <a:r>
              <a:rPr b="0" i="0" lang="en-GB" sz="1200" u="none" cap="none" strike="noStrike">
                <a:solidFill>
                  <a:schemeClr val="dk1"/>
                </a:solidFill>
                <a:latin typeface="Calibri"/>
                <a:ea typeface="Calibri"/>
                <a:cs typeface="Calibri"/>
                <a:sym typeface="Calibri"/>
              </a:rPr>
              <a:t>common operations have been optimized</a:t>
            </a:r>
            <a:r>
              <a:rPr lang="en-GB"/>
              <a:t>,</a:t>
            </a:r>
            <a:r>
              <a:rPr b="0" i="0" lang="en-GB" sz="1200" u="none" cap="none" strike="noStrike">
                <a:solidFill>
                  <a:schemeClr val="dk1"/>
                </a:solidFill>
                <a:latin typeface="Calibri"/>
                <a:ea typeface="Calibri"/>
                <a:cs typeface="Calibri"/>
                <a:sym typeface="Calibri"/>
              </a:rPr>
              <a:t> and you can download the code directly and use it yourself</a:t>
            </a:r>
            <a:r>
              <a:rPr lang="en-GB"/>
              <a:t>. Anaconda is one such package, which</a:t>
            </a:r>
            <a:r>
              <a:rPr b="0" i="0" lang="en-GB" sz="1200" u="none" cap="none" strike="noStrike">
                <a:solidFill>
                  <a:schemeClr val="dk1"/>
                </a:solidFill>
                <a:latin typeface="Calibri"/>
                <a:ea typeface="Calibri"/>
                <a:cs typeface="Calibri"/>
                <a:sym typeface="Calibri"/>
              </a:rPr>
              <a:t> we use often. </a:t>
            </a:r>
            <a:r>
              <a:rPr lang="en-GB"/>
              <a:t>This tool</a:t>
            </a:r>
            <a:r>
              <a:rPr b="0" i="0" lang="en-GB" sz="1200" u="none" cap="none" strike="noStrike">
                <a:solidFill>
                  <a:schemeClr val="dk1"/>
                </a:solidFill>
                <a:latin typeface="Calibri"/>
                <a:ea typeface="Calibri"/>
                <a:cs typeface="Calibri"/>
                <a:sym typeface="Calibri"/>
              </a:rPr>
              <a:t> is a collection of packages that are useful and required t</a:t>
            </a:r>
            <a:r>
              <a:rPr i="0" lang="en-GB" sz="1200" u="none" cap="none" strike="noStrike">
                <a:solidFill>
                  <a:schemeClr val="dk1"/>
                </a:solidFill>
                <a:latin typeface="Calibri"/>
                <a:ea typeface="Calibri"/>
                <a:cs typeface="Calibri"/>
                <a:sym typeface="Calibri"/>
              </a:rPr>
              <a:t>o run </a:t>
            </a:r>
            <a:r>
              <a:rPr lang="en-GB"/>
              <a:t>your Python code</a:t>
            </a:r>
            <a:r>
              <a:rPr i="0" lang="en-GB" sz="1200" u="none" cap="none" strike="noStrike">
                <a:solidFill>
                  <a:schemeClr val="dk1"/>
                </a:solidFill>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Once you start exploring Python in detail, you can find many of these modules, packages</a:t>
            </a:r>
            <a:r>
              <a:rPr lang="en-GB"/>
              <a:t>,</a:t>
            </a:r>
            <a:r>
              <a:rPr b="0" i="0" lang="en-GB" sz="1200" u="none" cap="none" strike="noStrike">
                <a:solidFill>
                  <a:schemeClr val="dk1"/>
                </a:solidFill>
                <a:latin typeface="Calibri"/>
                <a:ea typeface="Calibri"/>
                <a:cs typeface="Calibri"/>
                <a:sym typeface="Calibri"/>
              </a:rPr>
              <a:t> and libraries which contain useful codes and are available online. </a:t>
            </a:r>
            <a:r>
              <a:rPr lang="en-GB"/>
              <a:t>It </a:t>
            </a:r>
            <a:r>
              <a:rPr b="0" i="0" lang="en-GB" sz="1200" u="none" cap="none" strike="noStrike">
                <a:solidFill>
                  <a:schemeClr val="dk1"/>
                </a:solidFill>
                <a:latin typeface="Calibri"/>
                <a:ea typeface="Calibri"/>
                <a:cs typeface="Calibri"/>
                <a:sym typeface="Calibri"/>
              </a:rPr>
              <a:t>is </a:t>
            </a:r>
            <a:r>
              <a:rPr lang="en-GB"/>
              <a:t>important to note that there</a:t>
            </a:r>
            <a:r>
              <a:rPr b="0" i="0" lang="en-GB" sz="1200" u="none" cap="none" strike="noStrike">
                <a:solidFill>
                  <a:schemeClr val="dk1"/>
                </a:solidFill>
                <a:latin typeface="Calibri"/>
                <a:ea typeface="Calibri"/>
                <a:cs typeface="Calibri"/>
                <a:sym typeface="Calibri"/>
              </a:rPr>
              <a:t> are different ways that we can run a </a:t>
            </a:r>
            <a:r>
              <a:rPr lang="en-GB"/>
              <a:t>Python </a:t>
            </a:r>
            <a:r>
              <a:rPr b="0" i="0" lang="en-GB" sz="1200" u="none" cap="none" strike="noStrike">
                <a:solidFill>
                  <a:schemeClr val="dk1"/>
                </a:solidFill>
                <a:latin typeface="Calibri"/>
                <a:ea typeface="Calibri"/>
                <a:cs typeface="Calibri"/>
                <a:sym typeface="Calibri"/>
              </a:rPr>
              <a:t>code, so we have different environments to run it. In this training </a:t>
            </a:r>
            <a:r>
              <a:rPr lang="en-GB"/>
              <a:t>we will</a:t>
            </a:r>
            <a:r>
              <a:rPr b="0" i="0" lang="en-GB" sz="1200" u="none" cap="none" strike="noStrike">
                <a:solidFill>
                  <a:schemeClr val="dk1"/>
                </a:solidFill>
                <a:latin typeface="Calibri"/>
                <a:ea typeface="Calibri"/>
                <a:cs typeface="Calibri"/>
                <a:sym typeface="Calibri"/>
              </a:rPr>
              <a:t> use something called Jupyter Notebook. The Jupyter notebook is an interactive way that we can run the Python code and easily update var</a:t>
            </a:r>
            <a:r>
              <a:rPr i="0" lang="en-GB" sz="1200" u="none" cap="none" strike="noStrike">
                <a:solidFill>
                  <a:schemeClr val="dk1"/>
                </a:solidFill>
                <a:latin typeface="Calibri"/>
                <a:ea typeface="Calibri"/>
                <a:cs typeface="Calibri"/>
                <a:sym typeface="Calibri"/>
              </a:rPr>
              <a:t>iables. It includes description of h</a:t>
            </a:r>
            <a:r>
              <a:rPr b="0" i="0" lang="en-GB" sz="1200" u="none" cap="none" strike="noStrike">
                <a:solidFill>
                  <a:schemeClr val="dk1"/>
                </a:solidFill>
                <a:latin typeface="Calibri"/>
                <a:ea typeface="Calibri"/>
                <a:cs typeface="Calibri"/>
                <a:sym typeface="Calibri"/>
              </a:rPr>
              <a:t>ow to use the tool. And we can also see some of </a:t>
            </a:r>
            <a:r>
              <a:rPr lang="en-GB"/>
              <a:t>the outputs</a:t>
            </a:r>
            <a:r>
              <a:rPr b="0" i="0" lang="en-GB" sz="1200" u="none" cap="none" strike="noStrike">
                <a:solidFill>
                  <a:schemeClr val="dk1"/>
                </a:solidFill>
                <a:latin typeface="Calibri"/>
                <a:ea typeface="Calibri"/>
                <a:cs typeface="Calibri"/>
                <a:sym typeface="Calibri"/>
              </a:rPr>
              <a:t> of our analysis while we're running it.</a:t>
            </a:r>
            <a:r>
              <a:rPr lang="en-GB"/>
              <a:t> </a:t>
            </a:r>
            <a:endParaRPr sz="1300"/>
          </a:p>
        </p:txBody>
      </p:sp>
      <p:sp>
        <p:nvSpPr>
          <p:cNvPr id="298" name="Google Shape;2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When it comes to Python and running the OnSSET analysis what we have talked about so far is a brief explanation of Python and its main functionalities and why we </a:t>
            </a:r>
            <a:r>
              <a:rPr lang="en-GB"/>
              <a:t>use</a:t>
            </a:r>
            <a:r>
              <a:rPr b="0" i="0" lang="en-GB" sz="1200" u="none" cap="none" strike="noStrike">
                <a:solidFill>
                  <a:schemeClr val="dk1"/>
                </a:solidFill>
                <a:latin typeface="Calibri"/>
                <a:ea typeface="Calibri"/>
                <a:cs typeface="Calibri"/>
                <a:sym typeface="Calibri"/>
              </a:rPr>
              <a:t> it. It's important to point out at this point that in order to run the OnSSET tool</a:t>
            </a:r>
            <a:r>
              <a:rPr lang="en-GB"/>
              <a:t>,</a:t>
            </a:r>
            <a:r>
              <a:rPr b="0" i="0" lang="en-GB" sz="1200" u="none" cap="none" strike="noStrike">
                <a:solidFill>
                  <a:schemeClr val="dk1"/>
                </a:solidFill>
                <a:latin typeface="Calibri"/>
                <a:ea typeface="Calibri"/>
                <a:cs typeface="Calibri"/>
                <a:sym typeface="Calibri"/>
              </a:rPr>
              <a:t> you do not need to </a:t>
            </a:r>
            <a:r>
              <a:rPr lang="en-GB"/>
              <a:t>have</a:t>
            </a:r>
            <a:r>
              <a:rPr b="0" i="0" lang="en-GB" sz="1200" u="none" cap="none" strike="noStrike">
                <a:solidFill>
                  <a:schemeClr val="dk1"/>
                </a:solidFill>
                <a:latin typeface="Calibri"/>
                <a:ea typeface="Calibri"/>
                <a:cs typeface="Calibri"/>
                <a:sym typeface="Calibri"/>
              </a:rPr>
              <a:t> any </a:t>
            </a:r>
            <a:r>
              <a:rPr lang="en-GB"/>
              <a:t>knowledge of Python </a:t>
            </a:r>
            <a:r>
              <a:rPr b="0" i="0" lang="en-GB" sz="1200" u="none" cap="none" strike="noStrike">
                <a:solidFill>
                  <a:schemeClr val="dk1"/>
                </a:solidFill>
                <a:latin typeface="Calibri"/>
                <a:ea typeface="Calibri"/>
                <a:cs typeface="Calibri"/>
                <a:sym typeface="Calibri"/>
              </a:rPr>
              <a:t>programming. </a:t>
            </a:r>
            <a:r>
              <a:rPr lang="en-GB"/>
              <a:t>The</a:t>
            </a:r>
            <a:r>
              <a:rPr b="0" i="0" lang="en-GB" sz="1200" u="none" cap="none" strike="noStrike">
                <a:solidFill>
                  <a:schemeClr val="dk1"/>
                </a:solidFill>
                <a:latin typeface="Calibri"/>
                <a:ea typeface="Calibri"/>
                <a:cs typeface="Calibri"/>
                <a:sym typeface="Calibri"/>
              </a:rPr>
              <a:t> </a:t>
            </a:r>
            <a:r>
              <a:rPr lang="en-GB"/>
              <a:t>OnSSET is</a:t>
            </a:r>
            <a:r>
              <a:rPr b="0" i="0" lang="en-GB" sz="1200" u="none" cap="none" strike="noStrike">
                <a:solidFill>
                  <a:schemeClr val="dk1"/>
                </a:solidFill>
                <a:latin typeface="Calibri"/>
                <a:ea typeface="Calibri"/>
                <a:cs typeface="Calibri"/>
                <a:sym typeface="Calibri"/>
              </a:rPr>
              <a:t> built </a:t>
            </a:r>
            <a:r>
              <a:rPr lang="en-GB"/>
              <a:t>so an analysis can be run without programming</a:t>
            </a:r>
            <a:r>
              <a:rPr b="0" i="0" lang="en-GB" sz="1200" u="none" cap="none" strike="noStrike">
                <a:solidFill>
                  <a:schemeClr val="dk1"/>
                </a:solidFill>
                <a:latin typeface="Calibri"/>
                <a:ea typeface="Calibri"/>
                <a:cs typeface="Calibri"/>
                <a:sym typeface="Calibri"/>
              </a:rPr>
              <a:t> </a:t>
            </a:r>
            <a:r>
              <a:rPr lang="en-GB"/>
              <a:t>knowledge</a:t>
            </a:r>
            <a:r>
              <a:rPr b="0" i="0" lang="en-GB" sz="1200" u="none" cap="none" strike="noStrike">
                <a:solidFill>
                  <a:schemeClr val="dk1"/>
                </a:solidFill>
                <a:latin typeface="Calibri"/>
                <a:ea typeface="Calibri"/>
                <a:cs typeface="Calibri"/>
                <a:sym typeface="Calibri"/>
              </a:rPr>
              <a:t>. If you want to start improving the tool or making new code additions to give new functionalities</a:t>
            </a:r>
            <a:r>
              <a:rPr lang="en-GB"/>
              <a:t>,</a:t>
            </a:r>
            <a:r>
              <a:rPr b="0" i="0" lang="en-GB" sz="1200" u="none" cap="none" strike="noStrike">
                <a:solidFill>
                  <a:schemeClr val="dk1"/>
                </a:solidFill>
                <a:latin typeface="Calibri"/>
                <a:ea typeface="Calibri"/>
                <a:cs typeface="Calibri"/>
                <a:sym typeface="Calibri"/>
              </a:rPr>
              <a:t> you can do</a:t>
            </a:r>
            <a:r>
              <a:rPr lang="en-GB"/>
              <a:t> </a:t>
            </a:r>
            <a:r>
              <a:rPr b="0" i="0" lang="en-GB" sz="1200" u="none" cap="none" strike="noStrike">
                <a:solidFill>
                  <a:schemeClr val="dk1"/>
                </a:solidFill>
                <a:latin typeface="Calibri"/>
                <a:ea typeface="Calibri"/>
                <a:cs typeface="Calibri"/>
                <a:sym typeface="Calibri"/>
              </a:rPr>
              <a:t>that using Python. But that requires </a:t>
            </a:r>
            <a:r>
              <a:rPr lang="en-GB"/>
              <a:t>you</a:t>
            </a:r>
            <a:r>
              <a:rPr b="0" i="0" lang="en-GB" sz="1200" u="none" cap="none" strike="noStrike">
                <a:solidFill>
                  <a:schemeClr val="dk1"/>
                </a:solidFill>
                <a:latin typeface="Calibri"/>
                <a:ea typeface="Calibri"/>
                <a:cs typeface="Calibri"/>
                <a:sym typeface="Calibri"/>
              </a:rPr>
              <a:t> to learn at least some basic programming</a:t>
            </a:r>
            <a:r>
              <a:rPr lang="en-GB"/>
              <a:t>,</a:t>
            </a:r>
            <a:r>
              <a:rPr b="0" i="0" lang="en-GB" sz="1200" u="none" cap="none" strike="noStrike">
                <a:solidFill>
                  <a:schemeClr val="dk1"/>
                </a:solidFill>
                <a:latin typeface="Calibri"/>
                <a:ea typeface="Calibri"/>
                <a:cs typeface="Calibri"/>
                <a:sym typeface="Calibri"/>
              </a:rPr>
              <a:t> which can be done through online websites. We will not go through how to update the code in this course.</a:t>
            </a:r>
            <a:r>
              <a:rPr lang="en-GB"/>
              <a:t> </a:t>
            </a:r>
            <a:endParaRPr sz="1300"/>
          </a:p>
        </p:txBody>
      </p:sp>
      <p:sp>
        <p:nvSpPr>
          <p:cNvPr id="314" name="Google Shape;31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key takeaway messages from this first part is that </a:t>
            </a:r>
            <a:r>
              <a:rPr lang="en-GB"/>
              <a:t>we are </a:t>
            </a:r>
            <a:r>
              <a:rPr b="0" i="0" lang="en-GB" sz="1200" u="none" cap="none" strike="noStrike">
                <a:solidFill>
                  <a:schemeClr val="dk1"/>
                </a:solidFill>
                <a:latin typeface="Calibri"/>
                <a:ea typeface="Calibri"/>
                <a:cs typeface="Calibri"/>
                <a:sym typeface="Calibri"/>
              </a:rPr>
              <a:t>using Python, a programming language which is used to run the OnSSET tool. The second part is that Python is open source and freely available, meaning you can go</a:t>
            </a:r>
            <a:r>
              <a:rPr lang="en-GB"/>
              <a:t> </a:t>
            </a:r>
            <a:r>
              <a:rPr b="0" i="0" lang="en-GB" sz="1200" u="none" cap="none" strike="noStrike">
                <a:solidFill>
                  <a:schemeClr val="dk1"/>
                </a:solidFill>
                <a:latin typeface="Calibri"/>
                <a:ea typeface="Calibri"/>
                <a:cs typeface="Calibri"/>
                <a:sym typeface="Calibri"/>
              </a:rPr>
              <a:t>and download it from the Python website for free. </a:t>
            </a:r>
            <a:r>
              <a:rPr lang="en-GB"/>
              <a:t>It is important</a:t>
            </a:r>
            <a:r>
              <a:rPr b="0" i="0" lang="en-GB" sz="1200" u="none" cap="none" strike="noStrike">
                <a:solidFill>
                  <a:schemeClr val="dk1"/>
                </a:solidFill>
                <a:latin typeface="Calibri"/>
                <a:ea typeface="Calibri"/>
                <a:cs typeface="Calibri"/>
                <a:sym typeface="Calibri"/>
              </a:rPr>
              <a:t> to </a:t>
            </a:r>
            <a:r>
              <a:rPr lang="en-GB"/>
              <a:t>note</a:t>
            </a:r>
            <a:r>
              <a:rPr b="0" i="0" lang="en-GB" sz="1200" u="none" cap="none" strike="noStrike">
                <a:solidFill>
                  <a:schemeClr val="dk1"/>
                </a:solidFill>
                <a:latin typeface="Calibri"/>
                <a:ea typeface="Calibri"/>
                <a:cs typeface="Calibri"/>
                <a:sym typeface="Calibri"/>
              </a:rPr>
              <a:t> that when you want to generate electrification scenarios using OnSSET, you do not need any programming knowledge. But if you have programming knowledge or </a:t>
            </a:r>
            <a:r>
              <a:rPr lang="en-GB"/>
              <a:t>if you want to edit or improve the</a:t>
            </a:r>
            <a:r>
              <a:rPr i="0" lang="en-GB" sz="1200" u="none" cap="none" strike="noStrike">
                <a:solidFill>
                  <a:schemeClr val="dk1"/>
                </a:solidFill>
                <a:latin typeface="Calibri"/>
                <a:ea typeface="Calibri"/>
                <a:cs typeface="Calibri"/>
                <a:sym typeface="Calibri"/>
              </a:rPr>
              <a:t> </a:t>
            </a:r>
            <a:r>
              <a:rPr lang="en-GB"/>
              <a:t>OnSSET </a:t>
            </a:r>
            <a:r>
              <a:rPr i="0" lang="en-GB" sz="1200" u="none" cap="none" strike="noStrike">
                <a:solidFill>
                  <a:schemeClr val="dk1"/>
                </a:solidFill>
                <a:latin typeface="Calibri"/>
                <a:ea typeface="Calibri"/>
                <a:cs typeface="Calibri"/>
                <a:sym typeface="Calibri"/>
              </a:rPr>
              <a:t>yourself</a:t>
            </a:r>
            <a:r>
              <a:rPr b="0" i="0" lang="en-GB" sz="1200" u="none" cap="none" strike="noStrike">
                <a:solidFill>
                  <a:schemeClr val="dk1"/>
                </a:solidFill>
                <a:latin typeface="Calibri"/>
                <a:ea typeface="Calibri"/>
                <a:cs typeface="Calibri"/>
                <a:sym typeface="Calibri"/>
              </a:rPr>
              <a:t>, Python programming is needed. And lastly, if you download the Anaconda package for Python, you can download the OnSSET Jupyter Notebook and run it offline on your own computer</a:t>
            </a:r>
            <a:r>
              <a:rPr lang="en-GB"/>
              <a:t>.</a:t>
            </a:r>
            <a:r>
              <a:rPr b="0" i="0" lang="en-GB" sz="1200" u="none" cap="none" strike="noStrike">
                <a:solidFill>
                  <a:schemeClr val="dk1"/>
                </a:solidFill>
                <a:latin typeface="Calibri"/>
                <a:ea typeface="Calibri"/>
                <a:cs typeface="Calibri"/>
                <a:sym typeface="Calibri"/>
              </a:rPr>
              <a:t> </a:t>
            </a:r>
            <a:r>
              <a:rPr lang="en-GB"/>
              <a:t>This</a:t>
            </a:r>
            <a:r>
              <a:rPr b="0" i="0" lang="en-GB" sz="1200" u="none" cap="none" strike="noStrike">
                <a:solidFill>
                  <a:schemeClr val="dk1"/>
                </a:solidFill>
                <a:latin typeface="Calibri"/>
                <a:ea typeface="Calibri"/>
                <a:cs typeface="Calibri"/>
                <a:sym typeface="Calibri"/>
              </a:rPr>
              <a:t> is what we will be doing in this course. In the second part of this lecture, we'll talk about the processes that are needed to run a geospatial electrification scenario using OnSSET.</a:t>
            </a:r>
            <a:r>
              <a:rPr lang="en-GB"/>
              <a:t> </a:t>
            </a:r>
            <a:endParaRPr/>
          </a:p>
        </p:txBody>
      </p:sp>
      <p:sp>
        <p:nvSpPr>
          <p:cNvPr id="325" name="Google Shape;3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tool that we will use for the hands-on exercise is OnSSET, which is the Global Electrification Platform Generator (GEP Generator). The</a:t>
            </a:r>
            <a:r>
              <a:rPr b="0" i="0" lang="en-GB" sz="1200" u="none" cap="none" strike="noStrike">
                <a:solidFill>
                  <a:schemeClr val="dk1"/>
                </a:solidFill>
                <a:latin typeface="Calibri"/>
                <a:ea typeface="Calibri"/>
                <a:cs typeface="Calibri"/>
                <a:sym typeface="Calibri"/>
              </a:rPr>
              <a:t> first step of the</a:t>
            </a:r>
            <a:r>
              <a:rPr i="0" lang="en-GB" sz="1200" u="none" cap="none" strike="noStrike">
                <a:solidFill>
                  <a:schemeClr val="dk1"/>
                </a:solidFill>
                <a:latin typeface="Calibri"/>
                <a:ea typeface="Calibri"/>
                <a:cs typeface="Calibri"/>
                <a:sym typeface="Calibri"/>
              </a:rPr>
              <a:t> </a:t>
            </a:r>
            <a:r>
              <a:rPr lang="en-GB"/>
              <a:t>OnSSET and GEP Scenario process is</a:t>
            </a:r>
            <a:r>
              <a:rPr i="0" lang="en-GB" sz="1200" u="none" cap="none" strike="noStrike">
                <a:solidFill>
                  <a:schemeClr val="dk1"/>
                </a:solidFill>
                <a:latin typeface="Calibri"/>
                <a:ea typeface="Calibri"/>
                <a:cs typeface="Calibri"/>
                <a:sym typeface="Calibri"/>
              </a:rPr>
              <a:t> t</a:t>
            </a:r>
            <a:r>
              <a:rPr b="0" i="0" lang="en-GB" sz="1200" u="none" cap="none" strike="noStrike">
                <a:solidFill>
                  <a:schemeClr val="dk1"/>
                </a:solidFill>
                <a:latin typeface="Calibri"/>
                <a:ea typeface="Calibri"/>
                <a:cs typeface="Calibri"/>
                <a:sym typeface="Calibri"/>
              </a:rPr>
              <a:t>o collect all of the geospatial data. </a:t>
            </a:r>
            <a:r>
              <a:rPr lang="en-GB"/>
              <a:t>This is</a:t>
            </a:r>
            <a:r>
              <a:rPr b="0" i="0" lang="en-GB" sz="1200" u="none" cap="none" strike="noStrike">
                <a:solidFill>
                  <a:schemeClr val="dk1"/>
                </a:solidFill>
                <a:latin typeface="Calibri"/>
                <a:ea typeface="Calibri"/>
                <a:cs typeface="Calibri"/>
                <a:sym typeface="Calibri"/>
              </a:rPr>
              <a:t> also step one in </a:t>
            </a:r>
            <a:r>
              <a:rPr lang="en-GB"/>
              <a:t>the</a:t>
            </a:r>
            <a:r>
              <a:rPr b="0" i="0" lang="en-GB" sz="1200" u="none" cap="none" strike="noStrike">
                <a:solidFill>
                  <a:schemeClr val="dk1"/>
                </a:solidFill>
                <a:latin typeface="Calibri"/>
                <a:ea typeface="Calibri"/>
                <a:cs typeface="Calibri"/>
                <a:sym typeface="Calibri"/>
              </a:rPr>
              <a:t> </a:t>
            </a:r>
            <a:r>
              <a:rPr lang="en-GB"/>
              <a:t>Seven step methodology that we</a:t>
            </a:r>
            <a:r>
              <a:rPr b="0" i="0" lang="en-GB" sz="1200" u="none" cap="none" strike="noStrike">
                <a:solidFill>
                  <a:schemeClr val="dk1"/>
                </a:solidFill>
                <a:latin typeface="Calibri"/>
                <a:ea typeface="Calibri"/>
                <a:cs typeface="Calibri"/>
                <a:sym typeface="Calibri"/>
              </a:rPr>
              <a:t> explained in Lecture 5. The next step is to process this datasets using </a:t>
            </a:r>
            <a:r>
              <a:rPr lang="en-GB"/>
              <a:t>Q.G.I.S</a:t>
            </a:r>
            <a:r>
              <a:rPr b="0" i="0" lang="en-GB" sz="1200" u="none" cap="none" strike="noStrike">
                <a:solidFill>
                  <a:schemeClr val="dk1"/>
                </a:solidFill>
                <a:latin typeface="Calibri"/>
                <a:ea typeface="Calibri"/>
                <a:cs typeface="Calibri"/>
                <a:sym typeface="Calibri"/>
              </a:rPr>
              <a:t> if needed. We might need to make sure that the </a:t>
            </a:r>
            <a:r>
              <a:rPr lang="en-GB"/>
              <a:t>dataset</a:t>
            </a:r>
            <a:r>
              <a:rPr b="0" i="0" lang="en-GB" sz="1200" u="none" cap="none" strike="noStrike">
                <a:solidFill>
                  <a:schemeClr val="dk1"/>
                </a:solidFill>
                <a:latin typeface="Calibri"/>
                <a:ea typeface="Calibri"/>
                <a:cs typeface="Calibri"/>
                <a:sym typeface="Calibri"/>
              </a:rPr>
              <a:t> is in the right coordinate system, and that it's in the correct area, or we might need to convert it to the correct units. </a:t>
            </a:r>
            <a:r>
              <a:rPr lang="en-GB"/>
              <a:t>Thus we are</a:t>
            </a:r>
            <a:r>
              <a:rPr b="0" i="0" lang="en-GB" sz="1200" u="none" cap="none" strike="noStrike">
                <a:solidFill>
                  <a:schemeClr val="dk1"/>
                </a:solidFill>
                <a:latin typeface="Calibri"/>
                <a:ea typeface="Calibri"/>
                <a:cs typeface="Calibri"/>
                <a:sym typeface="Calibri"/>
              </a:rPr>
              <a:t> using </a:t>
            </a:r>
            <a:r>
              <a:rPr lang="en-GB"/>
              <a:t>Q.G.I.S</a:t>
            </a:r>
            <a:r>
              <a:rPr b="0" i="0" lang="en-GB" sz="1200" u="none" cap="none" strike="noStrike">
                <a:solidFill>
                  <a:schemeClr val="dk1"/>
                </a:solidFill>
                <a:latin typeface="Calibri"/>
                <a:ea typeface="Calibri"/>
                <a:cs typeface="Calibri"/>
                <a:sym typeface="Calibri"/>
              </a:rPr>
              <a:t> to do this processing of the </a:t>
            </a:r>
            <a:r>
              <a:rPr lang="en-GB"/>
              <a:t>G.I.S</a:t>
            </a:r>
            <a:r>
              <a:rPr b="0" i="0" lang="en-GB" sz="1200" u="none" cap="none" strike="noStrike">
                <a:solidFill>
                  <a:schemeClr val="dk1"/>
                </a:solidFill>
                <a:latin typeface="Calibri"/>
                <a:ea typeface="Calibri"/>
                <a:cs typeface="Calibri"/>
                <a:sym typeface="Calibri"/>
              </a:rPr>
              <a:t> if </a:t>
            </a:r>
            <a:r>
              <a:rPr lang="en-GB"/>
              <a:t>required</a:t>
            </a:r>
            <a:r>
              <a:rPr b="0" i="0" lang="en-GB" sz="1200" u="none" cap="none" strike="noStrike">
                <a:solidFill>
                  <a:schemeClr val="dk1"/>
                </a:solidFill>
                <a:latin typeface="Calibri"/>
                <a:ea typeface="Calibri"/>
                <a:cs typeface="Calibri"/>
                <a:sym typeface="Calibri"/>
              </a:rPr>
              <a:t>. </a:t>
            </a:r>
            <a:r>
              <a:rPr lang="en-GB"/>
              <a:t>Other</a:t>
            </a:r>
            <a:r>
              <a:rPr b="0" i="0" lang="en-GB" sz="1200" u="none" cap="none" strike="noStrike">
                <a:solidFill>
                  <a:schemeClr val="dk1"/>
                </a:solidFill>
                <a:latin typeface="Calibri"/>
                <a:ea typeface="Calibri"/>
                <a:cs typeface="Calibri"/>
                <a:sym typeface="Calibri"/>
              </a:rPr>
              <a:t> </a:t>
            </a:r>
            <a:r>
              <a:rPr lang="en-GB"/>
              <a:t>G.I.S</a:t>
            </a:r>
            <a:r>
              <a:rPr b="0" i="0" lang="en-GB" sz="1200" u="none" cap="none" strike="noStrike">
                <a:solidFill>
                  <a:schemeClr val="dk1"/>
                </a:solidFill>
                <a:latin typeface="Calibri"/>
                <a:ea typeface="Calibri"/>
                <a:cs typeface="Calibri"/>
                <a:sym typeface="Calibri"/>
              </a:rPr>
              <a:t> software</a:t>
            </a:r>
            <a:r>
              <a:rPr lang="en-GB"/>
              <a:t> options are available, but this course focuses on Q.G.I.S</a:t>
            </a:r>
            <a:r>
              <a:rPr b="0" i="0" lang="en-GB" sz="1200" u="none" cap="none" strike="noStrike">
                <a:solidFill>
                  <a:schemeClr val="dk1"/>
                </a:solidFill>
                <a:latin typeface="Calibri"/>
                <a:ea typeface="Calibri"/>
                <a:cs typeface="Calibri"/>
                <a:sym typeface="Calibri"/>
              </a:rPr>
              <a:t>.</a:t>
            </a:r>
            <a:r>
              <a:rPr lang="en-GB"/>
              <a:t> </a:t>
            </a:r>
            <a:r>
              <a:rPr b="0" i="0" lang="en-GB" sz="1200" u="none" cap="none" strike="noStrike">
                <a:solidFill>
                  <a:schemeClr val="dk1"/>
                </a:solidFill>
                <a:latin typeface="Calibri"/>
                <a:ea typeface="Calibri"/>
                <a:cs typeface="Calibri"/>
                <a:sym typeface="Calibri"/>
              </a:rPr>
              <a:t>The third step is then to put all of your data into the G.I.S Data Extraction Jupyter Notebook. </a:t>
            </a:r>
            <a:r>
              <a:rPr lang="en-GB"/>
              <a:t>This does</a:t>
            </a:r>
            <a:r>
              <a:rPr b="0" i="0" lang="en-GB" sz="1200" u="none" cap="none" strike="noStrike">
                <a:solidFill>
                  <a:schemeClr val="dk1"/>
                </a:solidFill>
                <a:latin typeface="Calibri"/>
                <a:ea typeface="Calibri"/>
                <a:cs typeface="Calibri"/>
                <a:sym typeface="Calibri"/>
              </a:rPr>
              <a:t> further processing and extracts all of the geospatial </a:t>
            </a:r>
            <a:r>
              <a:rPr lang="en-GB"/>
              <a:t>datasets</a:t>
            </a:r>
            <a:r>
              <a:rPr b="0" i="0" lang="en-GB" sz="1200" u="none" cap="none" strike="noStrike">
                <a:solidFill>
                  <a:schemeClr val="dk1"/>
                </a:solidFill>
                <a:latin typeface="Calibri"/>
                <a:ea typeface="Calibri"/>
                <a:cs typeface="Calibri"/>
                <a:sym typeface="Calibri"/>
              </a:rPr>
              <a:t> into the file</a:t>
            </a:r>
            <a:r>
              <a:rPr lang="en-GB"/>
              <a:t>.</a:t>
            </a:r>
            <a:r>
              <a:rPr b="0" i="0" lang="en-GB" sz="1200" u="none" cap="none" strike="noStrike">
                <a:solidFill>
                  <a:schemeClr val="dk1"/>
                </a:solidFill>
                <a:latin typeface="Calibri"/>
                <a:ea typeface="Calibri"/>
                <a:cs typeface="Calibri"/>
                <a:sym typeface="Calibri"/>
              </a:rPr>
              <a:t> </a:t>
            </a:r>
            <a:r>
              <a:rPr lang="en-GB"/>
              <a:t>They</a:t>
            </a:r>
            <a:r>
              <a:rPr b="0" i="0" lang="en-GB" sz="1200" u="none" cap="none" strike="noStrike">
                <a:solidFill>
                  <a:schemeClr val="dk1"/>
                </a:solidFill>
                <a:latin typeface="Calibri"/>
                <a:ea typeface="Calibri"/>
                <a:cs typeface="Calibri"/>
                <a:sym typeface="Calibri"/>
              </a:rPr>
              <a:t> </a:t>
            </a:r>
            <a:r>
              <a:rPr lang="en-GB"/>
              <a:t>contain</a:t>
            </a:r>
            <a:r>
              <a:rPr b="0" i="0" lang="en-GB" sz="1200" u="none" cap="none" strike="noStrike">
                <a:solidFill>
                  <a:schemeClr val="dk1"/>
                </a:solidFill>
                <a:latin typeface="Calibri"/>
                <a:ea typeface="Calibri"/>
                <a:cs typeface="Calibri"/>
                <a:sym typeface="Calibri"/>
              </a:rPr>
              <a:t> the information needed for the electrification analysis for every single settlement in the area that we are studying. We import the CSV file into OnSSET to have access to all of the geospatial data there. We will </a:t>
            </a:r>
            <a:r>
              <a:rPr lang="en-GB"/>
              <a:t>use</a:t>
            </a:r>
            <a:r>
              <a:rPr b="0" i="0" lang="en-GB" sz="1200" u="none" cap="none" strike="noStrike">
                <a:solidFill>
                  <a:schemeClr val="dk1"/>
                </a:solidFill>
                <a:latin typeface="Calibri"/>
                <a:ea typeface="Calibri"/>
                <a:cs typeface="Calibri"/>
                <a:sym typeface="Calibri"/>
              </a:rPr>
              <a:t> </a:t>
            </a:r>
            <a:r>
              <a:rPr lang="en-GB"/>
              <a:t>Jupyter</a:t>
            </a:r>
            <a:r>
              <a:rPr b="0" i="0" lang="en-GB" sz="1200" u="none" cap="none" strike="noStrike">
                <a:solidFill>
                  <a:schemeClr val="dk1"/>
                </a:solidFill>
                <a:latin typeface="Calibri"/>
                <a:ea typeface="Calibri"/>
                <a:cs typeface="Calibri"/>
                <a:sym typeface="Calibri"/>
              </a:rPr>
              <a:t> notebook to do all the calculations which </a:t>
            </a:r>
            <a:r>
              <a:rPr lang="en-GB"/>
              <a:t>were</a:t>
            </a:r>
            <a:r>
              <a:rPr b="0" i="0" lang="en-GB" sz="1200" u="none" cap="none" strike="noStrike">
                <a:solidFill>
                  <a:schemeClr val="dk1"/>
                </a:solidFill>
                <a:latin typeface="Calibri"/>
                <a:ea typeface="Calibri"/>
                <a:cs typeface="Calibri"/>
                <a:sym typeface="Calibri"/>
              </a:rPr>
              <a:t> </a:t>
            </a:r>
            <a:r>
              <a:rPr lang="en-GB"/>
              <a:t>previously described</a:t>
            </a:r>
            <a:r>
              <a:rPr b="0" i="0" lang="en-GB" sz="1200" u="none" cap="none" strike="noStrike">
                <a:solidFill>
                  <a:schemeClr val="dk1"/>
                </a:solidFill>
                <a:latin typeface="Calibri"/>
                <a:ea typeface="Calibri"/>
                <a:cs typeface="Calibri"/>
                <a:sym typeface="Calibri"/>
              </a:rPr>
              <a:t> in steps four to seven.</a:t>
            </a:r>
            <a:r>
              <a:rPr lang="en-GB"/>
              <a:t> </a:t>
            </a:r>
            <a:endParaRPr/>
          </a:p>
        </p:txBody>
      </p:sp>
      <p:sp>
        <p:nvSpPr>
          <p:cNvPr id="341" name="Google Shape;34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Data</a:t>
            </a:r>
            <a:r>
              <a:rPr i="0" lang="en-GB" sz="1200" u="none" cap="none" strike="noStrike">
                <a:solidFill>
                  <a:schemeClr val="dk1"/>
                </a:solidFill>
                <a:latin typeface="Calibri"/>
                <a:ea typeface="Calibri"/>
                <a:cs typeface="Calibri"/>
                <a:sym typeface="Calibri"/>
              </a:rPr>
              <a:t> calibration </a:t>
            </a:r>
            <a:r>
              <a:rPr lang="en-GB"/>
              <a:t>is undertaken as part of calculation</a:t>
            </a:r>
            <a:r>
              <a:rPr i="0" lang="en-GB" sz="1200" u="none" cap="none" strike="noStrike">
                <a:solidFill>
                  <a:schemeClr val="dk1"/>
                </a:solidFill>
                <a:latin typeface="Calibri"/>
                <a:ea typeface="Calibri"/>
                <a:cs typeface="Calibri"/>
                <a:sym typeface="Calibri"/>
              </a:rPr>
              <a:t> </a:t>
            </a:r>
            <a:r>
              <a:rPr lang="en-GB"/>
              <a:t>process for the start and end year population as well as the electrified settlements in the start year.</a:t>
            </a:r>
            <a:r>
              <a:rPr i="0" lang="en-GB" sz="1200" u="none" cap="none" strike="noStrike">
                <a:solidFill>
                  <a:schemeClr val="dk1"/>
                </a:solidFill>
                <a:latin typeface="Calibri"/>
                <a:ea typeface="Calibri"/>
                <a:cs typeface="Calibri"/>
                <a:sym typeface="Calibri"/>
              </a:rPr>
              <a:t> </a:t>
            </a:r>
            <a:r>
              <a:rPr lang="en-GB"/>
              <a:t>We</a:t>
            </a:r>
            <a:r>
              <a:rPr i="0" lang="en-GB" sz="1200" u="none" cap="none" strike="noStrike">
                <a:solidFill>
                  <a:schemeClr val="dk1"/>
                </a:solidFill>
                <a:latin typeface="Calibri"/>
                <a:ea typeface="Calibri"/>
                <a:cs typeface="Calibri"/>
                <a:sym typeface="Calibri"/>
              </a:rPr>
              <a:t> do </a:t>
            </a:r>
            <a:r>
              <a:rPr lang="en-GB"/>
              <a:t>also </a:t>
            </a:r>
            <a:r>
              <a:rPr i="0" lang="en-GB" sz="1200" u="none" cap="none" strike="noStrike">
                <a:solidFill>
                  <a:schemeClr val="dk1"/>
                </a:solidFill>
                <a:latin typeface="Calibri"/>
                <a:ea typeface="Calibri"/>
                <a:cs typeface="Calibri"/>
                <a:sym typeface="Calibri"/>
              </a:rPr>
              <a:t>provide some preliminary visualization within the Jupyter notebooks</a:t>
            </a:r>
            <a:r>
              <a:rPr lang="en-GB"/>
              <a:t> through out the process</a:t>
            </a:r>
            <a:r>
              <a:rPr i="0" lang="en-GB" sz="1200" u="none" cap="none" strike="noStrike">
                <a:solidFill>
                  <a:schemeClr val="dk1"/>
                </a:solidFill>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When you have imported the CSV file, we need to update the social and techno-economic parameters in the notebook and run the code to get the electrification results for our scenario. In the final steps, we can do some post-processing to make sure that we can visualize the results that we have generated in a </a:t>
            </a:r>
            <a:r>
              <a:rPr lang="en-GB"/>
              <a:t>manner suitable for</a:t>
            </a:r>
            <a:r>
              <a:rPr b="0" i="0" lang="en-GB" sz="1200" u="none" cap="none" strike="noStrike">
                <a:solidFill>
                  <a:schemeClr val="dk1"/>
                </a:solidFill>
                <a:latin typeface="Calibri"/>
                <a:ea typeface="Calibri"/>
                <a:cs typeface="Calibri"/>
                <a:sym typeface="Calibri"/>
              </a:rPr>
              <a:t> a policy maker or whoever we are developing these scenarios for</a:t>
            </a:r>
            <a:r>
              <a:rPr i="0" lang="en-GB" sz="1200" u="none" cap="none" strike="noStrike">
                <a:solidFill>
                  <a:schemeClr val="dk1"/>
                </a:solidFill>
                <a:latin typeface="Calibri"/>
                <a:ea typeface="Calibri"/>
                <a:cs typeface="Calibri"/>
                <a:sym typeface="Calibri"/>
              </a:rPr>
              <a:t>. We can use </a:t>
            </a:r>
            <a:r>
              <a:rPr lang="en-GB"/>
              <a:t>results</a:t>
            </a:r>
            <a:r>
              <a:rPr i="0" lang="en-GB" sz="1200" u="none" cap="none" strike="noStrike">
                <a:solidFill>
                  <a:schemeClr val="dk1"/>
                </a:solidFill>
                <a:latin typeface="Calibri"/>
                <a:ea typeface="Calibri"/>
                <a:cs typeface="Calibri"/>
                <a:sym typeface="Calibri"/>
              </a:rPr>
              <a:t> </a:t>
            </a:r>
            <a:r>
              <a:rPr lang="en-GB"/>
              <a:t>file</a:t>
            </a:r>
            <a:r>
              <a:rPr i="0" lang="en-GB" sz="1200" u="none" cap="none" strike="noStrike">
                <a:solidFill>
                  <a:schemeClr val="dk1"/>
                </a:solidFill>
                <a:latin typeface="Calibri"/>
                <a:ea typeface="Calibri"/>
                <a:cs typeface="Calibri"/>
                <a:sym typeface="Calibri"/>
              </a:rPr>
              <a:t>, which </a:t>
            </a:r>
            <a:r>
              <a:rPr lang="en-GB"/>
              <a:t>has</a:t>
            </a:r>
            <a:r>
              <a:rPr i="0" lang="en-GB" sz="1200" u="none" cap="none" strike="noStrike">
                <a:solidFill>
                  <a:schemeClr val="dk1"/>
                </a:solidFill>
                <a:latin typeface="Calibri"/>
                <a:ea typeface="Calibri"/>
                <a:cs typeface="Calibri"/>
                <a:sym typeface="Calibri"/>
              </a:rPr>
              <a:t> all of the results for every single settlement. And we can create maps </a:t>
            </a:r>
            <a:r>
              <a:rPr lang="en-GB"/>
              <a:t>in Q.G.I.S</a:t>
            </a:r>
            <a:r>
              <a:rPr i="0" lang="en-GB" sz="1200" u="none" cap="none" strike="noStrike">
                <a:solidFill>
                  <a:schemeClr val="dk1"/>
                </a:solidFill>
                <a:latin typeface="Calibri"/>
                <a:ea typeface="Calibri"/>
                <a:cs typeface="Calibri"/>
                <a:sym typeface="Calibri"/>
              </a:rPr>
              <a:t> or another </a:t>
            </a:r>
            <a:r>
              <a:rPr lang="en-GB"/>
              <a:t>G.I.S</a:t>
            </a:r>
            <a:r>
              <a:rPr i="0" lang="en-GB" sz="1200" u="none" cap="none" strike="noStrike">
                <a:solidFill>
                  <a:schemeClr val="dk1"/>
                </a:solidFill>
                <a:latin typeface="Calibri"/>
                <a:ea typeface="Calibri"/>
                <a:cs typeface="Calibri"/>
                <a:sym typeface="Calibri"/>
              </a:rPr>
              <a:t> software</a:t>
            </a:r>
            <a:r>
              <a:rPr lang="en-GB"/>
              <a:t>, to</a:t>
            </a:r>
            <a:r>
              <a:rPr i="0" lang="en-GB" sz="1200" u="none" cap="none" strike="noStrike">
                <a:solidFill>
                  <a:schemeClr val="dk1"/>
                </a:solidFill>
                <a:latin typeface="Calibri"/>
                <a:ea typeface="Calibri"/>
                <a:cs typeface="Calibri"/>
                <a:sym typeface="Calibri"/>
              </a:rPr>
              <a:t> </a:t>
            </a:r>
            <a:r>
              <a:rPr lang="en-GB"/>
              <a:t>visualize</a:t>
            </a:r>
            <a:r>
              <a:rPr i="0" lang="en-GB" sz="1200" u="none" cap="none" strike="noStrike">
                <a:solidFill>
                  <a:schemeClr val="dk1"/>
                </a:solidFill>
                <a:latin typeface="Calibri"/>
                <a:ea typeface="Calibri"/>
                <a:cs typeface="Calibri"/>
                <a:sym typeface="Calibri"/>
              </a:rPr>
              <a:t> important </a:t>
            </a:r>
            <a:r>
              <a:rPr lang="en-GB"/>
              <a:t>information</a:t>
            </a:r>
            <a:r>
              <a:rPr i="0" lang="en-GB" sz="1200" u="none" cap="none" strike="noStrike">
                <a:solidFill>
                  <a:schemeClr val="dk1"/>
                </a:solidFill>
                <a:latin typeface="Calibri"/>
                <a:ea typeface="Calibri"/>
                <a:cs typeface="Calibri"/>
                <a:sym typeface="Calibri"/>
              </a:rPr>
              <a:t>. </a:t>
            </a:r>
            <a:r>
              <a:rPr lang="en-GB"/>
              <a:t>In addition </a:t>
            </a:r>
            <a:r>
              <a:rPr b="0" i="0" lang="en-GB" sz="1200" u="none" cap="none" strike="noStrike">
                <a:solidFill>
                  <a:schemeClr val="dk1"/>
                </a:solidFill>
                <a:latin typeface="Calibri"/>
                <a:ea typeface="Calibri"/>
                <a:cs typeface="Calibri"/>
                <a:sym typeface="Calibri"/>
              </a:rPr>
              <a:t>we can use the summary</a:t>
            </a:r>
            <a:r>
              <a:rPr lang="en-GB"/>
              <a:t> </a:t>
            </a:r>
            <a:r>
              <a:rPr b="0" i="0" lang="en-GB" sz="1200" u="none" cap="none" strike="noStrike">
                <a:solidFill>
                  <a:schemeClr val="dk1"/>
                </a:solidFill>
                <a:latin typeface="Calibri"/>
                <a:ea typeface="Calibri"/>
                <a:cs typeface="Calibri"/>
                <a:sym typeface="Calibri"/>
              </a:rPr>
              <a:t>file to create charts and tables in Excel or </a:t>
            </a:r>
            <a:r>
              <a:rPr lang="en-GB"/>
              <a:t>similar</a:t>
            </a:r>
            <a:r>
              <a:rPr b="0" i="0" lang="en-GB" sz="1200" u="none" cap="none" strike="noStrike">
                <a:solidFill>
                  <a:schemeClr val="dk1"/>
                </a:solidFill>
                <a:latin typeface="Calibri"/>
                <a:ea typeface="Calibri"/>
                <a:cs typeface="Calibri"/>
                <a:sym typeface="Calibri"/>
              </a:rPr>
              <a:t> </a:t>
            </a:r>
            <a:r>
              <a:rPr lang="en-GB"/>
              <a:t>tools</a:t>
            </a:r>
            <a:r>
              <a:rPr b="0" i="0" lang="en-GB" sz="1200" u="none" cap="none" strike="noStrike">
                <a:solidFill>
                  <a:schemeClr val="dk1"/>
                </a:solidFill>
                <a:latin typeface="Calibri"/>
                <a:ea typeface="Calibri"/>
                <a:cs typeface="Calibri"/>
                <a:sym typeface="Calibri"/>
              </a:rPr>
              <a:t> to display the summary information for the whole study area.</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59" name="Google Shape;35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When you're using the Jupyter notebook there are some default values and explanations within the notebook. You can also go to the GEP manual or the OnSSET, which is linked here, to look for more information</a:t>
            </a:r>
            <a:r>
              <a:rPr lang="en-GB"/>
              <a:t> </a:t>
            </a:r>
            <a:r>
              <a:rPr b="0" i="0" lang="en-GB" sz="1200" u="none" cap="none" strike="noStrike">
                <a:solidFill>
                  <a:schemeClr val="dk1"/>
                </a:solidFill>
                <a:latin typeface="Calibri"/>
                <a:ea typeface="Calibri"/>
                <a:cs typeface="Calibri"/>
                <a:sym typeface="Calibri"/>
              </a:rPr>
              <a:t>about the different variables that are used. </a:t>
            </a:r>
            <a:r>
              <a:rPr lang="en-GB"/>
              <a:t>There</a:t>
            </a:r>
            <a:r>
              <a:rPr b="0" i="0" lang="en-GB" sz="1200" u="none" cap="none" strike="noStrike">
                <a:solidFill>
                  <a:schemeClr val="dk1"/>
                </a:solidFill>
                <a:latin typeface="Calibri"/>
                <a:ea typeface="Calibri"/>
                <a:cs typeface="Calibri"/>
                <a:sym typeface="Calibri"/>
              </a:rPr>
              <a:t> you can</a:t>
            </a:r>
            <a:r>
              <a:rPr lang="en-GB"/>
              <a:t> also</a:t>
            </a:r>
            <a:r>
              <a:rPr b="0" i="0" lang="en-GB" sz="1200" u="none" cap="none" strike="noStrike">
                <a:solidFill>
                  <a:schemeClr val="dk1"/>
                </a:solidFill>
                <a:latin typeface="Calibri"/>
                <a:ea typeface="Calibri"/>
                <a:cs typeface="Calibri"/>
                <a:sym typeface="Calibri"/>
              </a:rPr>
              <a:t> find updated information for different parameters,</a:t>
            </a:r>
            <a:r>
              <a:rPr lang="en-GB"/>
              <a:t> </a:t>
            </a:r>
            <a:r>
              <a:rPr b="0" i="0" lang="en-GB" sz="1200" u="none" cap="none" strike="noStrike">
                <a:solidFill>
                  <a:schemeClr val="dk1"/>
                </a:solidFill>
                <a:latin typeface="Calibri"/>
                <a:ea typeface="Calibri"/>
                <a:cs typeface="Calibri"/>
                <a:sym typeface="Calibri"/>
              </a:rPr>
              <a:t>including social and economic information.</a:t>
            </a:r>
            <a:r>
              <a:rPr lang="en-GB"/>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If you have any trouble running the tools, either the </a:t>
            </a:r>
            <a:r>
              <a:rPr lang="en-GB"/>
              <a:t>G.I.S</a:t>
            </a:r>
            <a:r>
              <a:rPr b="0" i="0" lang="en-GB" sz="1200" u="none" cap="none" strike="noStrike">
                <a:solidFill>
                  <a:schemeClr val="dk1"/>
                </a:solidFill>
                <a:latin typeface="Calibri"/>
                <a:ea typeface="Calibri"/>
                <a:cs typeface="Calibri"/>
                <a:sym typeface="Calibri"/>
              </a:rPr>
              <a:t> processing parts or the Jupyter notebooks, you can go to the OnSSET forum and ask your questions.</a:t>
            </a:r>
            <a:r>
              <a:rPr lang="en-GB"/>
              <a:t> </a:t>
            </a:r>
            <a:r>
              <a:rPr b="0" i="0" lang="en-GB" sz="1200" u="none" cap="none" strike="noStrike">
                <a:solidFill>
                  <a:schemeClr val="dk1"/>
                </a:solidFill>
                <a:latin typeface="Calibri"/>
                <a:ea typeface="Calibri"/>
                <a:cs typeface="Calibri"/>
                <a:sym typeface="Calibri"/>
              </a:rPr>
              <a:t>Finally, when you run your scenarios, you will also get a variables file that prints out all of the information that was used.</a:t>
            </a:r>
            <a:endParaRPr/>
          </a:p>
        </p:txBody>
      </p:sp>
      <p:sp>
        <p:nvSpPr>
          <p:cNvPr id="384" name="Google Shape;3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key </a:t>
            </a:r>
            <a:r>
              <a:rPr lang="en-GB"/>
              <a:t>take-away </a:t>
            </a:r>
            <a:r>
              <a:rPr b="0" i="0" lang="en-GB" sz="1200" u="none" cap="none" strike="noStrike">
                <a:solidFill>
                  <a:schemeClr val="dk1"/>
                </a:solidFill>
                <a:latin typeface="Calibri"/>
                <a:ea typeface="Calibri"/>
                <a:cs typeface="Calibri"/>
                <a:sym typeface="Calibri"/>
              </a:rPr>
              <a:t>message from this mini-lecture is first of all that all of the processes of the GEP Generator analysis </a:t>
            </a:r>
            <a:r>
              <a:rPr lang="en-GB"/>
              <a:t>can be done using </a:t>
            </a:r>
            <a:r>
              <a:rPr b="0" i="0" lang="en-GB" sz="1200" u="none" cap="none" strike="noStrike">
                <a:solidFill>
                  <a:schemeClr val="dk1"/>
                </a:solidFill>
                <a:latin typeface="Calibri"/>
                <a:ea typeface="Calibri"/>
                <a:cs typeface="Calibri"/>
                <a:sym typeface="Calibri"/>
              </a:rPr>
              <a:t>open source tools and software. That means you can run</a:t>
            </a:r>
            <a:r>
              <a:rPr lang="en-GB"/>
              <a:t> </a:t>
            </a:r>
            <a:r>
              <a:rPr b="0" i="0" lang="en-GB" sz="1200" u="none" cap="none" strike="noStrike">
                <a:solidFill>
                  <a:schemeClr val="dk1"/>
                </a:solidFill>
                <a:latin typeface="Calibri"/>
                <a:ea typeface="Calibri"/>
                <a:cs typeface="Calibri"/>
                <a:sym typeface="Calibri"/>
              </a:rPr>
              <a:t> the entire analysis from collection of this data</a:t>
            </a:r>
            <a:r>
              <a:rPr lang="en-GB"/>
              <a:t> </a:t>
            </a:r>
            <a:r>
              <a:rPr b="0" i="0" lang="en-GB" sz="1200" u="none" cap="none" strike="noStrike">
                <a:solidFill>
                  <a:schemeClr val="dk1"/>
                </a:solidFill>
                <a:latin typeface="Calibri"/>
                <a:ea typeface="Calibri"/>
                <a:cs typeface="Calibri"/>
                <a:sym typeface="Calibri"/>
              </a:rPr>
              <a:t>to </a:t>
            </a:r>
            <a:r>
              <a:rPr lang="en-GB"/>
              <a:t>visualization using</a:t>
            </a:r>
            <a:r>
              <a:rPr b="0" i="0" lang="en-GB" sz="1200" u="none" cap="none" strike="noStrike">
                <a:solidFill>
                  <a:schemeClr val="dk1"/>
                </a:solidFill>
                <a:latin typeface="Calibri"/>
                <a:ea typeface="Calibri"/>
                <a:cs typeface="Calibri"/>
                <a:sym typeface="Calibri"/>
              </a:rPr>
              <a:t> only free and </a:t>
            </a:r>
            <a:r>
              <a:rPr lang="en-GB"/>
              <a:t>openly available</a:t>
            </a:r>
            <a:r>
              <a:rPr b="0" i="0" lang="en-GB" sz="1200" u="none" cap="none" strike="noStrike">
                <a:solidFill>
                  <a:schemeClr val="dk1"/>
                </a:solidFill>
                <a:latin typeface="Calibri"/>
                <a:ea typeface="Calibri"/>
                <a:cs typeface="Calibri"/>
                <a:sym typeface="Calibri"/>
              </a:rPr>
              <a:t> tools and software. </a:t>
            </a:r>
            <a:r>
              <a:rPr lang="en-GB"/>
              <a:t>We</a:t>
            </a:r>
            <a:r>
              <a:rPr b="0" i="0" lang="en-GB" sz="1200" u="none" cap="none" strike="noStrike">
                <a:solidFill>
                  <a:schemeClr val="dk1"/>
                </a:solidFill>
                <a:latin typeface="Calibri"/>
                <a:ea typeface="Calibri"/>
                <a:cs typeface="Calibri"/>
                <a:sym typeface="Calibri"/>
              </a:rPr>
              <a:t> can use </a:t>
            </a:r>
            <a:r>
              <a:rPr lang="en-GB"/>
              <a:t>Q.G.I.S or Python</a:t>
            </a:r>
            <a:r>
              <a:rPr b="0" i="0" lang="en-GB" sz="1200" u="none" cap="none" strike="noStrike">
                <a:solidFill>
                  <a:schemeClr val="dk1"/>
                </a:solidFill>
                <a:latin typeface="Calibri"/>
                <a:ea typeface="Calibri"/>
                <a:cs typeface="Calibri"/>
                <a:sym typeface="Calibri"/>
              </a:rPr>
              <a:t> for the </a:t>
            </a:r>
            <a:r>
              <a:rPr lang="en-GB"/>
              <a:t>G.I.S</a:t>
            </a:r>
            <a:r>
              <a:rPr b="0" i="0" lang="en-GB" sz="1200" u="none" cap="none" strike="noStrike">
                <a:solidFill>
                  <a:schemeClr val="dk1"/>
                </a:solidFill>
                <a:latin typeface="Calibri"/>
                <a:ea typeface="Calibri"/>
                <a:cs typeface="Calibri"/>
                <a:sym typeface="Calibri"/>
              </a:rPr>
              <a:t> processes</a:t>
            </a:r>
            <a:r>
              <a:rPr lang="en-GB"/>
              <a:t>,</a:t>
            </a:r>
            <a:r>
              <a:rPr b="0" i="0" lang="en-GB" sz="1200" u="none" cap="none" strike="noStrike">
                <a:solidFill>
                  <a:schemeClr val="dk1"/>
                </a:solidFill>
                <a:latin typeface="Calibri"/>
                <a:ea typeface="Calibri"/>
                <a:cs typeface="Calibri"/>
                <a:sym typeface="Calibri"/>
              </a:rPr>
              <a:t> and Python</a:t>
            </a:r>
            <a:r>
              <a:rPr lang="en-GB"/>
              <a:t> </a:t>
            </a:r>
            <a:r>
              <a:rPr b="0" i="0" lang="en-GB" sz="1200" u="none" cap="none" strike="noStrike">
                <a:solidFill>
                  <a:schemeClr val="dk1"/>
                </a:solidFill>
                <a:latin typeface="Calibri"/>
                <a:ea typeface="Calibri"/>
                <a:cs typeface="Calibri"/>
                <a:sym typeface="Calibri"/>
              </a:rPr>
              <a:t>to run </a:t>
            </a:r>
            <a:r>
              <a:rPr lang="en-GB"/>
              <a:t>an</a:t>
            </a:r>
            <a:r>
              <a:rPr b="0" i="0" lang="en-GB" sz="1200" u="none" cap="none" strike="noStrike">
                <a:solidFill>
                  <a:schemeClr val="dk1"/>
                </a:solidFill>
                <a:latin typeface="Calibri"/>
                <a:ea typeface="Calibri"/>
                <a:cs typeface="Calibri"/>
                <a:sym typeface="Calibri"/>
              </a:rPr>
              <a:t> OnSSET model. </a:t>
            </a:r>
            <a:r>
              <a:rPr lang="en-GB"/>
              <a:t>The second</a:t>
            </a:r>
            <a:r>
              <a:rPr b="0" i="0" lang="en-GB" sz="1200" u="none" cap="none" strike="noStrike">
                <a:solidFill>
                  <a:schemeClr val="dk1"/>
                </a:solidFill>
                <a:latin typeface="Calibri"/>
                <a:ea typeface="Calibri"/>
                <a:cs typeface="Calibri"/>
                <a:sym typeface="Calibri"/>
              </a:rPr>
              <a:t> key message is that if</a:t>
            </a:r>
            <a:r>
              <a:rPr lang="en-GB"/>
              <a:t> one</a:t>
            </a:r>
            <a:r>
              <a:rPr b="0" i="0" lang="en-GB" sz="1200" u="none" cap="none" strike="noStrike">
                <a:solidFill>
                  <a:schemeClr val="dk1"/>
                </a:solidFill>
                <a:latin typeface="Calibri"/>
                <a:ea typeface="Calibri"/>
                <a:cs typeface="Calibri"/>
                <a:sym typeface="Calibri"/>
              </a:rPr>
              <a:t> </a:t>
            </a:r>
            <a:r>
              <a:rPr lang="en-GB"/>
              <a:t>follows</a:t>
            </a:r>
            <a:r>
              <a:rPr b="0" i="0" lang="en-GB" sz="1200" u="none" cap="none" strike="noStrike">
                <a:solidFill>
                  <a:schemeClr val="dk1"/>
                </a:solidFill>
                <a:latin typeface="Calibri"/>
                <a:ea typeface="Calibri"/>
                <a:cs typeface="Calibri"/>
                <a:sym typeface="Calibri"/>
              </a:rPr>
              <a:t> the steps of the pro</a:t>
            </a:r>
            <a:r>
              <a:rPr i="0" lang="en-GB" sz="1200" u="none" cap="none" strike="noStrike">
                <a:solidFill>
                  <a:schemeClr val="dk1"/>
                </a:solidFill>
                <a:latin typeface="Calibri"/>
                <a:ea typeface="Calibri"/>
                <a:cs typeface="Calibri"/>
                <a:sym typeface="Calibri"/>
              </a:rPr>
              <a:t>cess as described</a:t>
            </a:r>
            <a:r>
              <a:rPr lang="en-GB"/>
              <a:t> previously, then</a:t>
            </a:r>
            <a:r>
              <a:rPr b="0" i="0" lang="en-GB" sz="1200" u="none" cap="none" strike="noStrike">
                <a:solidFill>
                  <a:schemeClr val="dk1"/>
                </a:solidFill>
                <a:latin typeface="Calibri"/>
                <a:ea typeface="Calibri"/>
                <a:cs typeface="Calibri"/>
                <a:sym typeface="Calibri"/>
              </a:rPr>
              <a:t> </a:t>
            </a:r>
            <a:r>
              <a:rPr lang="en-GB"/>
              <a:t>anyone</a:t>
            </a:r>
            <a:r>
              <a:rPr b="0" i="0" lang="en-GB" sz="1200" u="none" cap="none" strike="noStrike">
                <a:solidFill>
                  <a:schemeClr val="dk1"/>
                </a:solidFill>
                <a:latin typeface="Calibri"/>
                <a:ea typeface="Calibri"/>
                <a:cs typeface="Calibri"/>
                <a:sym typeface="Calibri"/>
              </a:rPr>
              <a:t> can go and create their own customized electrification scenarios using their own input data</a:t>
            </a:r>
            <a:r>
              <a:rPr lang="en-GB"/>
              <a:t>.</a:t>
            </a:r>
            <a:r>
              <a:rPr b="0" i="0" lang="en-GB" sz="1200" u="none" cap="none" strike="noStrike">
                <a:solidFill>
                  <a:schemeClr val="dk1"/>
                </a:solidFill>
                <a:latin typeface="Calibri"/>
                <a:ea typeface="Calibri"/>
                <a:cs typeface="Calibri"/>
                <a:sym typeface="Calibri"/>
              </a:rPr>
              <a:t> </a:t>
            </a:r>
            <a:r>
              <a:rPr lang="en-GB"/>
              <a:t>Thus,</a:t>
            </a:r>
            <a:r>
              <a:rPr b="0" i="0" lang="en-GB" sz="1200" u="none" cap="none" strike="noStrike">
                <a:solidFill>
                  <a:schemeClr val="dk1"/>
                </a:solidFill>
                <a:latin typeface="Calibri"/>
                <a:ea typeface="Calibri"/>
                <a:cs typeface="Calibri"/>
                <a:sym typeface="Calibri"/>
              </a:rPr>
              <a:t> you can collect the </a:t>
            </a:r>
            <a:r>
              <a:rPr lang="en-GB"/>
              <a:t>G.I.S data</a:t>
            </a:r>
            <a:r>
              <a:rPr b="0" i="0" lang="en-GB" sz="1200" u="none" cap="none" strike="noStrike">
                <a:solidFill>
                  <a:schemeClr val="dk1"/>
                </a:solidFill>
                <a:latin typeface="Calibri"/>
                <a:ea typeface="Calibri"/>
                <a:cs typeface="Calibri"/>
                <a:sym typeface="Calibri"/>
              </a:rPr>
              <a:t> from the best available </a:t>
            </a:r>
            <a:r>
              <a:rPr lang="en-GB"/>
              <a:t>G.I.S</a:t>
            </a:r>
            <a:r>
              <a:rPr b="0" i="0" lang="en-GB" sz="1200" u="none" cap="none" strike="noStrike">
                <a:solidFill>
                  <a:schemeClr val="dk1"/>
                </a:solidFill>
                <a:latin typeface="Calibri"/>
                <a:ea typeface="Calibri"/>
                <a:cs typeface="Calibri"/>
                <a:sym typeface="Calibri"/>
              </a:rPr>
              <a:t> and </a:t>
            </a:r>
            <a:r>
              <a:rPr lang="en-GB"/>
              <a:t>non-G.I.S</a:t>
            </a:r>
            <a:r>
              <a:rPr b="0" i="0" lang="en-GB" sz="1200" u="none" cap="none" strike="noStrike">
                <a:solidFill>
                  <a:schemeClr val="dk1"/>
                </a:solidFill>
                <a:latin typeface="Calibri"/>
                <a:ea typeface="Calibri"/>
                <a:cs typeface="Calibri"/>
                <a:sym typeface="Calibri"/>
              </a:rPr>
              <a:t> data and define your own scenarios to run an electrification scenario using the OnSSET model.</a:t>
            </a:r>
            <a:endParaRPr/>
          </a:p>
        </p:txBody>
      </p:sp>
      <p:sp>
        <p:nvSpPr>
          <p:cNvPr id="395" name="Google Shape;3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the next hands-on session you will build your own model in OnSSET and learn more in depth all the functionalities.</a:t>
            </a:r>
            <a:endParaRPr/>
          </a:p>
        </p:txBody>
      </p:sp>
      <p:sp>
        <p:nvSpPr>
          <p:cNvPr id="405" name="Google Shape;40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By the end of this lecture, you will be able to </a:t>
            </a:r>
            <a:endParaRPr/>
          </a:p>
          <a:p>
            <a:pPr indent="0" lvl="0" marL="0" rtl="0" algn="l">
              <a:lnSpc>
                <a:spcPct val="100000"/>
              </a:lnSpc>
              <a:spcBef>
                <a:spcPts val="0"/>
              </a:spcBef>
              <a:spcAft>
                <a:spcPts val="0"/>
              </a:spcAft>
              <a:buSzPts val="1400"/>
              <a:buNone/>
            </a:pPr>
            <a:r>
              <a:rPr lang="en-GB" sz="1200"/>
              <a:t>Describe and decipher OnSSET results and output files and </a:t>
            </a:r>
            <a:r>
              <a:rPr lang="en-GB"/>
              <a:t>the implications</a:t>
            </a:r>
            <a:r>
              <a:rPr lang="en-GB" sz="1200"/>
              <a:t> of different grid conditions.</a:t>
            </a:r>
            <a:endParaRPr/>
          </a:p>
          <a:p>
            <a:pPr indent="0" lvl="0" marL="0" rtl="0" algn="l">
              <a:lnSpc>
                <a:spcPct val="100000"/>
              </a:lnSpc>
              <a:spcBef>
                <a:spcPts val="0"/>
              </a:spcBef>
              <a:spcAft>
                <a:spcPts val="0"/>
              </a:spcAft>
              <a:buSzPts val="1400"/>
              <a:buNone/>
            </a:pPr>
            <a:r>
              <a:rPr lang="en-GB" sz="1200"/>
              <a:t>Describe basic functionalities and features in Python, the programming language the OnSSET tool is built on.</a:t>
            </a:r>
            <a:endParaRPr/>
          </a:p>
          <a:p>
            <a:pPr indent="0" lvl="0" marL="0" rtl="0" algn="l">
              <a:lnSpc>
                <a:spcPct val="100000"/>
              </a:lnSpc>
              <a:spcBef>
                <a:spcPts val="0"/>
              </a:spcBef>
              <a:spcAft>
                <a:spcPts val="0"/>
              </a:spcAft>
              <a:buSzPts val="1400"/>
              <a:buNone/>
            </a:pPr>
            <a:r>
              <a:rPr lang="en-GB" sz="1200"/>
              <a:t>List key process steps that are required for OnSSET/the GEP Scenario Generator.</a:t>
            </a:r>
            <a:endParaRPr/>
          </a:p>
          <a:p>
            <a:pPr indent="0" lvl="0" marL="0" marR="0" rtl="0" algn="l">
              <a:lnSpc>
                <a:spcPct val="100000"/>
              </a:lnSpc>
              <a:spcBef>
                <a:spcPts val="0"/>
              </a:spcBef>
              <a:spcAft>
                <a:spcPts val="0"/>
              </a:spcAft>
              <a:buClr>
                <a:srgbClr val="000000"/>
              </a:buClr>
              <a:buSzPts val="1400"/>
              <a:buNone/>
            </a:pPr>
            <a:r>
              <a:rPr lang="en-GB" sz="1200"/>
              <a:t>Describe the role of energy modelling in energy policy development.</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This will </a:t>
            </a:r>
            <a:r>
              <a:rPr lang="en-GB"/>
              <a:t>help you to</a:t>
            </a:r>
            <a:r>
              <a:rPr lang="en-GB" sz="1200"/>
              <a:t> advance your knowledge in OnSSET and understand </a:t>
            </a:r>
            <a:r>
              <a:rPr lang="en-GB"/>
              <a:t>its</a:t>
            </a:r>
            <a:r>
              <a:rPr lang="en-GB" sz="1200"/>
              <a:t> context.</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1" name="Google Shape;2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In this mini-lecture we will talk about energy modelling, scenario development</a:t>
            </a:r>
            <a:r>
              <a:rPr lang="en-GB"/>
              <a:t>,</a:t>
            </a:r>
            <a:r>
              <a:rPr b="0" i="0" lang="en-GB" sz="1200" u="none" cap="none" strike="noStrike">
                <a:solidFill>
                  <a:schemeClr val="dk1"/>
                </a:solidFill>
                <a:latin typeface="Calibri"/>
                <a:ea typeface="Calibri"/>
                <a:cs typeface="Calibri"/>
                <a:sym typeface="Calibri"/>
              </a:rPr>
              <a:t> and sensitivity analysis. This mini-lecture and the following mini-lectures will cover the theory of modelling activities in general. </a:t>
            </a:r>
            <a:r>
              <a:rPr lang="en-GB"/>
              <a:t>This is important when you later on develop your own models in OnSSET to have a basic understand about your model. In</a:t>
            </a:r>
            <a:r>
              <a:rPr b="0" i="0" lang="en-GB" sz="1200" u="none" cap="none" strike="noStrike">
                <a:solidFill>
                  <a:schemeClr val="dk1"/>
                </a:solidFill>
                <a:latin typeface="Calibri"/>
                <a:ea typeface="Calibri"/>
                <a:cs typeface="Calibri"/>
                <a:sym typeface="Calibri"/>
              </a:rPr>
              <a:t> addition we will see how we are developing scenarios and using sensitivity analysis in our energy modelling</a:t>
            </a:r>
            <a:r>
              <a:rPr lang="en-GB"/>
              <a:t>,</a:t>
            </a:r>
            <a:r>
              <a:rPr b="0" i="0" lang="en-GB" sz="1200" u="none" cap="none" strike="noStrike">
                <a:solidFill>
                  <a:schemeClr val="dk1"/>
                </a:solidFill>
                <a:latin typeface="Calibri"/>
                <a:ea typeface="Calibri"/>
                <a:cs typeface="Calibri"/>
                <a:sym typeface="Calibri"/>
              </a:rPr>
              <a:t> and how we create a link between science and policy. Why do we use models?</a:t>
            </a:r>
            <a:r>
              <a:rPr lang="en-GB"/>
              <a:t> George E.P Box once said that "All models are wrong but some are useful".</a:t>
            </a:r>
            <a:endParaRPr b="0" i="0" sz="1200" u="none" cap="none" strike="noStrike">
              <a:solidFill>
                <a:schemeClr val="dk1"/>
              </a:solidFill>
              <a:latin typeface="Calibri"/>
              <a:ea typeface="Calibri"/>
              <a:cs typeface="Calibri"/>
              <a:sym typeface="Calibri"/>
            </a:endParaRPr>
          </a:p>
        </p:txBody>
      </p:sp>
      <p:sp>
        <p:nvSpPr>
          <p:cNvPr id="421" name="Google Shape;42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There are many different energy policy and investment questions that a policy maker might ask. </a:t>
            </a:r>
            <a:r>
              <a:rPr lang="en-GB"/>
              <a:t>These include overarching</a:t>
            </a:r>
            <a:r>
              <a:rPr b="0" i="0" lang="en-GB" sz="1200" u="none" cap="none" strike="noStrike">
                <a:solidFill>
                  <a:schemeClr val="dk1"/>
                </a:solidFill>
                <a:latin typeface="Calibri"/>
                <a:ea typeface="Calibri"/>
                <a:cs typeface="Calibri"/>
                <a:sym typeface="Calibri"/>
              </a:rPr>
              <a:t> questions</a:t>
            </a:r>
            <a:r>
              <a:rPr lang="en-GB"/>
              <a:t>,</a:t>
            </a:r>
            <a:r>
              <a:rPr b="0" i="0" lang="en-GB" sz="1200" u="none" cap="none" strike="noStrike">
                <a:solidFill>
                  <a:schemeClr val="dk1"/>
                </a:solidFill>
                <a:latin typeface="Calibri"/>
                <a:ea typeface="Calibri"/>
                <a:cs typeface="Calibri"/>
                <a:sym typeface="Calibri"/>
              </a:rPr>
              <a:t> such as what needs to be done and what will be the costs to supply modern energy sources to remote areas in terms of SDG7? Specific questions</a:t>
            </a:r>
            <a:r>
              <a:rPr lang="en-GB"/>
              <a:t>,</a:t>
            </a:r>
            <a:r>
              <a:rPr b="0" i="0" lang="en-GB" sz="1200" u="none" cap="none" strike="noStrike">
                <a:solidFill>
                  <a:schemeClr val="dk1"/>
                </a:solidFill>
                <a:latin typeface="Calibri"/>
                <a:ea typeface="Calibri"/>
                <a:cs typeface="Calibri"/>
                <a:sym typeface="Calibri"/>
              </a:rPr>
              <a:t> such as which technology should be used to provide electricity for the people living in the most remote places. Other important questions could be how to increase the share of renewable technologies</a:t>
            </a:r>
            <a:r>
              <a:rPr lang="en-GB"/>
              <a:t>,</a:t>
            </a:r>
            <a:r>
              <a:rPr b="0" i="0" lang="en-GB" sz="1200" u="none" cap="none" strike="noStrike">
                <a:solidFill>
                  <a:schemeClr val="dk1"/>
                </a:solidFill>
                <a:latin typeface="Calibri"/>
                <a:ea typeface="Calibri"/>
                <a:cs typeface="Calibri"/>
                <a:sym typeface="Calibri"/>
              </a:rPr>
              <a:t> especially in light of global warming and the Paris agreement. We can use energy models to look at which technologies are the </a:t>
            </a:r>
            <a:r>
              <a:rPr lang="en-GB"/>
              <a:t>least-cost </a:t>
            </a:r>
            <a:r>
              <a:rPr b="0" i="0" lang="en-GB" sz="1200" u="none" cap="none" strike="noStrike">
                <a:solidFill>
                  <a:schemeClr val="dk1"/>
                </a:solidFill>
                <a:latin typeface="Calibri"/>
                <a:ea typeface="Calibri"/>
                <a:cs typeface="Calibri"/>
                <a:sym typeface="Calibri"/>
              </a:rPr>
              <a:t>among the renewables</a:t>
            </a:r>
            <a:r>
              <a:rPr lang="en-GB"/>
              <a:t>.</a:t>
            </a:r>
            <a:r>
              <a:rPr b="0" i="0" lang="en-GB" sz="1200" u="none" cap="none" strike="noStrike">
                <a:solidFill>
                  <a:schemeClr val="dk1"/>
                </a:solidFill>
                <a:latin typeface="Calibri"/>
                <a:ea typeface="Calibri"/>
                <a:cs typeface="Calibri"/>
                <a:sym typeface="Calibri"/>
              </a:rPr>
              <a:t> </a:t>
            </a:r>
            <a:r>
              <a:rPr lang="en-GB"/>
              <a:t>And</a:t>
            </a:r>
            <a:r>
              <a:rPr b="0" i="0" lang="en-GB" sz="1200" u="none" cap="none" strike="noStrike">
                <a:solidFill>
                  <a:schemeClr val="dk1"/>
                </a:solidFill>
                <a:latin typeface="Calibri"/>
                <a:ea typeface="Calibri"/>
                <a:cs typeface="Calibri"/>
                <a:sym typeface="Calibri"/>
              </a:rPr>
              <a:t>, what are the differences in costs between using renewables or fossil fuel generation for electricity generation. We can also use models to look at other things such as what would be the effect of a subsidy? Or how could an energy conservation </a:t>
            </a:r>
            <a:r>
              <a:rPr lang="en-GB"/>
              <a:t>programme</a:t>
            </a:r>
            <a:r>
              <a:rPr b="0" i="0" lang="en-GB" sz="1200" u="none" cap="none" strike="noStrike">
                <a:solidFill>
                  <a:schemeClr val="dk1"/>
                </a:solidFill>
                <a:latin typeface="Calibri"/>
                <a:ea typeface="Calibri"/>
                <a:cs typeface="Calibri"/>
                <a:sym typeface="Calibri"/>
              </a:rPr>
              <a:t> help </a:t>
            </a:r>
            <a:r>
              <a:rPr lang="en-GB"/>
              <a:t>to</a:t>
            </a:r>
            <a:r>
              <a:rPr b="0" i="0" lang="en-GB" sz="1200" u="none" cap="none" strike="noStrike">
                <a:solidFill>
                  <a:schemeClr val="dk1"/>
                </a:solidFill>
                <a:latin typeface="Calibri"/>
                <a:ea typeface="Calibri"/>
                <a:cs typeface="Calibri"/>
                <a:sym typeface="Calibri"/>
              </a:rPr>
              <a:t> </a:t>
            </a:r>
            <a:r>
              <a:rPr lang="en-GB"/>
              <a:t>improve</a:t>
            </a:r>
            <a:r>
              <a:rPr b="0" i="0" lang="en-GB" sz="1200" u="none" cap="none" strike="noStrike">
                <a:solidFill>
                  <a:schemeClr val="dk1"/>
                </a:solidFill>
                <a:latin typeface="Calibri"/>
                <a:ea typeface="Calibri"/>
                <a:cs typeface="Calibri"/>
                <a:sym typeface="Calibri"/>
              </a:rPr>
              <a:t> energy efficiency and through that help </a:t>
            </a:r>
            <a:r>
              <a:rPr lang="en-GB"/>
              <a:t>reduce the</a:t>
            </a:r>
            <a:r>
              <a:rPr b="0" i="0" lang="en-GB" sz="1200" u="none" cap="none" strike="noStrike">
                <a:solidFill>
                  <a:schemeClr val="dk1"/>
                </a:solidFill>
                <a:latin typeface="Calibri"/>
                <a:ea typeface="Calibri"/>
                <a:cs typeface="Calibri"/>
                <a:sym typeface="Calibri"/>
              </a:rPr>
              <a:t> cost of energy supply.</a:t>
            </a:r>
            <a:endParaRPr/>
          </a:p>
        </p:txBody>
      </p:sp>
      <p:sp>
        <p:nvSpPr>
          <p:cNvPr id="431" name="Google Shape;43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In light of </a:t>
            </a:r>
            <a:r>
              <a:rPr lang="en-GB"/>
              <a:t>these </a:t>
            </a:r>
            <a:r>
              <a:rPr b="0" i="0" lang="en-GB" sz="1200" u="none" cap="none" strike="noStrike">
                <a:solidFill>
                  <a:schemeClr val="dk1"/>
                </a:solidFill>
                <a:latin typeface="Calibri"/>
                <a:ea typeface="Calibri"/>
                <a:cs typeface="Calibri"/>
                <a:sym typeface="Calibri"/>
              </a:rPr>
              <a:t>questions, the stakeholder might need to provide some </a:t>
            </a:r>
            <a:r>
              <a:rPr lang="en-GB"/>
              <a:t>basic</a:t>
            </a:r>
            <a:r>
              <a:rPr b="0" i="0" lang="en-GB" sz="1200" u="none" cap="none" strike="noStrike">
                <a:solidFill>
                  <a:schemeClr val="dk1"/>
                </a:solidFill>
                <a:latin typeface="Calibri"/>
                <a:ea typeface="Calibri"/>
                <a:cs typeface="Calibri"/>
                <a:sym typeface="Calibri"/>
              </a:rPr>
              <a:t> information about the energy system. The energy system is a complex system that includes numerous supply chains linking energy resources to final demand. The picture outlines an energy system from primary energy resources to final demands. The above </a:t>
            </a:r>
            <a:r>
              <a:rPr lang="en-GB"/>
              <a:t>schematic</a:t>
            </a:r>
            <a:r>
              <a:rPr b="0" i="0" lang="en-GB" sz="1200" u="none" cap="none" strike="noStrike">
                <a:solidFill>
                  <a:schemeClr val="dk1"/>
                </a:solidFill>
                <a:latin typeface="Calibri"/>
                <a:ea typeface="Calibri"/>
                <a:cs typeface="Calibri"/>
                <a:sym typeface="Calibri"/>
              </a:rPr>
              <a:t> is usually referred to as the Reference Energy System</a:t>
            </a:r>
            <a:r>
              <a:rPr lang="en-GB"/>
              <a:t>.</a:t>
            </a:r>
            <a:r>
              <a:rPr b="0" i="0" lang="en-GB" sz="1200" u="none" cap="none" strike="noStrike">
                <a:solidFill>
                  <a:schemeClr val="dk1"/>
                </a:solidFill>
                <a:latin typeface="Calibri"/>
                <a:ea typeface="Calibri"/>
                <a:cs typeface="Calibri"/>
                <a:sym typeface="Calibri"/>
              </a:rPr>
              <a:t> </a:t>
            </a:r>
            <a:r>
              <a:rPr lang="en-GB"/>
              <a:t>This</a:t>
            </a:r>
            <a:r>
              <a:rPr b="0" i="0" lang="en-GB" sz="1200" u="none" cap="none" strike="noStrike">
                <a:solidFill>
                  <a:schemeClr val="dk1"/>
                </a:solidFill>
                <a:latin typeface="Calibri"/>
                <a:ea typeface="Calibri"/>
                <a:cs typeface="Calibri"/>
                <a:sym typeface="Calibri"/>
              </a:rPr>
              <a:t> maps the energy carriers, seen as the lines</a:t>
            </a:r>
            <a:r>
              <a:rPr lang="en-GB"/>
              <a:t>,</a:t>
            </a:r>
            <a:r>
              <a:rPr b="0" i="0" lang="en-GB" sz="1200" u="none" cap="none" strike="noStrike">
                <a:solidFill>
                  <a:schemeClr val="dk1"/>
                </a:solidFill>
                <a:latin typeface="Calibri"/>
                <a:ea typeface="Calibri"/>
                <a:cs typeface="Calibri"/>
                <a:sym typeface="Calibri"/>
              </a:rPr>
              <a:t> and the energy converters</a:t>
            </a:r>
            <a:r>
              <a:rPr lang="en-GB"/>
              <a:t>,</a:t>
            </a:r>
            <a:r>
              <a:rPr b="0" i="0" lang="en-GB" sz="1200" u="none" cap="none" strike="noStrike">
                <a:solidFill>
                  <a:schemeClr val="dk1"/>
                </a:solidFill>
                <a:latin typeface="Calibri"/>
                <a:ea typeface="Calibri"/>
                <a:cs typeface="Calibri"/>
                <a:sym typeface="Calibri"/>
              </a:rPr>
              <a:t> which are the square boxes.</a:t>
            </a:r>
            <a:endParaRPr b="0" i="0" sz="1200" u="none" cap="none" strike="noStrike">
              <a:solidFill>
                <a:schemeClr val="dk1"/>
              </a:solidFill>
              <a:latin typeface="Calibri"/>
              <a:ea typeface="Calibri"/>
              <a:cs typeface="Calibri"/>
              <a:sym typeface="Calibri"/>
            </a:endParaRPr>
          </a:p>
        </p:txBody>
      </p:sp>
      <p:sp>
        <p:nvSpPr>
          <p:cNvPr id="444" name="Google Shape;44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On the </a:t>
            </a:r>
            <a:r>
              <a:rPr lang="en-GB"/>
              <a:t>right-hand</a:t>
            </a:r>
            <a:r>
              <a:rPr b="0" i="0" lang="en-GB" sz="1200" u="none" cap="none" strike="noStrike">
                <a:solidFill>
                  <a:schemeClr val="dk1"/>
                </a:solidFill>
                <a:latin typeface="Calibri"/>
                <a:ea typeface="Calibri"/>
                <a:cs typeface="Calibri"/>
                <a:sym typeface="Calibri"/>
              </a:rPr>
              <a:t> side we have the energy demand. The final demand is the services provided by the energy in the form of warm houses, charged </a:t>
            </a:r>
            <a:r>
              <a:rPr lang="en-GB"/>
              <a:t>phones</a:t>
            </a:r>
            <a:r>
              <a:rPr b="0" i="0" lang="en-GB" sz="1200" u="none" cap="none" strike="noStrike">
                <a:solidFill>
                  <a:schemeClr val="dk1"/>
                </a:solidFill>
                <a:latin typeface="Calibri"/>
                <a:ea typeface="Calibri"/>
                <a:cs typeface="Calibri"/>
                <a:sym typeface="Calibri"/>
              </a:rPr>
              <a:t>, </a:t>
            </a:r>
            <a:r>
              <a:rPr lang="en-GB"/>
              <a:t>or </a:t>
            </a:r>
            <a:r>
              <a:rPr b="0" i="0" lang="en-GB" sz="1200" u="none" cap="none" strike="noStrike">
                <a:solidFill>
                  <a:schemeClr val="dk1"/>
                </a:solidFill>
                <a:latin typeface="Calibri"/>
                <a:ea typeface="Calibri"/>
                <a:cs typeface="Calibri"/>
                <a:sym typeface="Calibri"/>
              </a:rPr>
              <a:t>lights. In the area that we are studying for OnSSET</a:t>
            </a:r>
            <a:r>
              <a:rPr lang="en-GB"/>
              <a:t>,</a:t>
            </a:r>
            <a:r>
              <a:rPr b="0" i="0" lang="en-GB" sz="1200" u="none" cap="none" strike="noStrike">
                <a:solidFill>
                  <a:schemeClr val="dk1"/>
                </a:solidFill>
                <a:latin typeface="Calibri"/>
                <a:ea typeface="Calibri"/>
                <a:cs typeface="Calibri"/>
                <a:sym typeface="Calibri"/>
              </a:rPr>
              <a:t> </a:t>
            </a:r>
            <a:r>
              <a:rPr lang="en-GB"/>
              <a:t>we are</a:t>
            </a:r>
            <a:r>
              <a:rPr b="0" i="0" lang="en-GB" sz="1200" u="none" cap="none" strike="noStrike">
                <a:solidFill>
                  <a:schemeClr val="dk1"/>
                </a:solidFill>
                <a:latin typeface="Calibri"/>
                <a:ea typeface="Calibri"/>
                <a:cs typeface="Calibri"/>
                <a:sym typeface="Calibri"/>
              </a:rPr>
              <a:t> looking mainly at electricity in the residential sector. </a:t>
            </a:r>
            <a:r>
              <a:rPr lang="en-GB"/>
              <a:t>Another</a:t>
            </a:r>
            <a:r>
              <a:rPr b="0" i="0" lang="en-GB" sz="1200" u="none" cap="none" strike="noStrike">
                <a:solidFill>
                  <a:schemeClr val="dk1"/>
                </a:solidFill>
                <a:latin typeface="Calibri"/>
                <a:ea typeface="Calibri"/>
                <a:cs typeface="Calibri"/>
                <a:sym typeface="Calibri"/>
              </a:rPr>
              <a:t> important sector for OnSSET is the agricultural sector</a:t>
            </a:r>
            <a:r>
              <a:rPr lang="en-GB"/>
              <a:t>,</a:t>
            </a:r>
            <a:r>
              <a:rPr b="0" i="0" lang="en-GB" sz="1200" u="none" cap="none" strike="noStrike">
                <a:solidFill>
                  <a:schemeClr val="dk1"/>
                </a:solidFill>
                <a:latin typeface="Calibri"/>
                <a:ea typeface="Calibri"/>
                <a:cs typeface="Calibri"/>
                <a:sym typeface="Calibri"/>
              </a:rPr>
              <a:t> which might have electricity demand for irrigation purposes or post-harvest processing which is important for food security. However</a:t>
            </a:r>
            <a:r>
              <a:rPr lang="en-GB"/>
              <a:t>,</a:t>
            </a:r>
            <a:r>
              <a:rPr b="0" i="0" lang="en-GB" sz="1200" u="none" cap="none" strike="noStrike">
                <a:solidFill>
                  <a:schemeClr val="dk1"/>
                </a:solidFill>
                <a:latin typeface="Calibri"/>
                <a:ea typeface="Calibri"/>
                <a:cs typeface="Calibri"/>
                <a:sym typeface="Calibri"/>
              </a:rPr>
              <a:t> the final energy demand is consumed in a plethora of areas: transport sector, industry,</a:t>
            </a:r>
            <a:r>
              <a:rPr lang="en-GB"/>
              <a:t> and</a:t>
            </a:r>
            <a:r>
              <a:rPr b="0" i="0" lang="en-GB" sz="1200" u="none" cap="none" strike="noStrike">
                <a:solidFill>
                  <a:schemeClr val="dk1"/>
                </a:solidFill>
                <a:latin typeface="Calibri"/>
                <a:ea typeface="Calibri"/>
                <a:cs typeface="Calibri"/>
                <a:sym typeface="Calibri"/>
              </a:rPr>
              <a:t> commercial buildings</a:t>
            </a:r>
            <a:r>
              <a:rPr lang="en-GB"/>
              <a:t>,</a:t>
            </a:r>
            <a:r>
              <a:rPr b="0" i="0" lang="en-GB" sz="1200" u="none" cap="none" strike="noStrike">
                <a:solidFill>
                  <a:schemeClr val="dk1"/>
                </a:solidFill>
                <a:latin typeface="Calibri"/>
                <a:ea typeface="Calibri"/>
                <a:cs typeface="Calibri"/>
                <a:sym typeface="Calibri"/>
              </a:rPr>
              <a:t> to mention a few</a:t>
            </a:r>
            <a:r>
              <a:rPr lang="en-GB"/>
              <a:t>.</a:t>
            </a:r>
            <a:r>
              <a:rPr b="0" i="0" lang="en-GB" sz="1200" u="none" cap="none" strike="noStrike">
                <a:solidFill>
                  <a:schemeClr val="dk1"/>
                </a:solidFill>
                <a:latin typeface="Calibri"/>
                <a:ea typeface="Calibri"/>
                <a:cs typeface="Calibri"/>
                <a:sym typeface="Calibri"/>
              </a:rPr>
              <a:t> </a:t>
            </a:r>
            <a:r>
              <a:rPr lang="en-GB"/>
              <a:t>These are </a:t>
            </a:r>
            <a:r>
              <a:rPr b="0" i="0" lang="en-GB" sz="1200" u="none" cap="none" strike="noStrike">
                <a:solidFill>
                  <a:schemeClr val="dk1"/>
                </a:solidFill>
                <a:latin typeface="Calibri"/>
                <a:ea typeface="Calibri"/>
                <a:cs typeface="Calibri"/>
                <a:sym typeface="Calibri"/>
              </a:rPr>
              <a:t>all included in energy modelling.</a:t>
            </a:r>
            <a:endParaRPr b="0" i="0" sz="1200" u="none" cap="none" strike="noStrike">
              <a:solidFill>
                <a:schemeClr val="dk1"/>
              </a:solidFill>
              <a:latin typeface="Calibri"/>
              <a:ea typeface="Calibri"/>
              <a:cs typeface="Calibri"/>
              <a:sym typeface="Calibri"/>
            </a:endParaRPr>
          </a:p>
        </p:txBody>
      </p:sp>
      <p:sp>
        <p:nvSpPr>
          <p:cNvPr id="456" name="Google Shape;456;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On the </a:t>
            </a:r>
            <a:r>
              <a:rPr lang="en-GB"/>
              <a:t>left-hand</a:t>
            </a:r>
            <a:r>
              <a:rPr b="0" i="0" lang="en-GB" sz="1200" u="none" cap="none" strike="noStrike">
                <a:solidFill>
                  <a:schemeClr val="dk1"/>
                </a:solidFill>
                <a:latin typeface="Calibri"/>
                <a:ea typeface="Calibri"/>
                <a:cs typeface="Calibri"/>
                <a:sym typeface="Calibri"/>
              </a:rPr>
              <a:t> side we have the primary energy resources</a:t>
            </a:r>
            <a:r>
              <a:rPr lang="en-GB"/>
              <a:t>,</a:t>
            </a:r>
            <a:r>
              <a:rPr b="0" i="0" lang="en-GB" sz="1200" u="none" cap="none" strike="noStrike">
                <a:solidFill>
                  <a:schemeClr val="dk1"/>
                </a:solidFill>
                <a:latin typeface="Calibri"/>
                <a:ea typeface="Calibri"/>
                <a:cs typeface="Calibri"/>
                <a:sym typeface="Calibri"/>
              </a:rPr>
              <a:t> which </a:t>
            </a:r>
            <a:r>
              <a:rPr lang="en-GB"/>
              <a:t>include</a:t>
            </a:r>
            <a:r>
              <a:rPr b="0" i="0" lang="en-GB" sz="1200" u="none" cap="none" strike="noStrike">
                <a:solidFill>
                  <a:schemeClr val="dk1"/>
                </a:solidFill>
                <a:latin typeface="Calibri"/>
                <a:ea typeface="Calibri"/>
                <a:cs typeface="Calibri"/>
                <a:sym typeface="Calibri"/>
              </a:rPr>
              <a:t> fossil fuels</a:t>
            </a:r>
            <a:r>
              <a:rPr lang="en-GB"/>
              <a:t>,</a:t>
            </a:r>
            <a:r>
              <a:rPr b="0" i="0" lang="en-GB" sz="1200" u="none" cap="none" strike="noStrike">
                <a:solidFill>
                  <a:schemeClr val="dk1"/>
                </a:solidFill>
                <a:latin typeface="Calibri"/>
                <a:ea typeface="Calibri"/>
                <a:cs typeface="Calibri"/>
                <a:sym typeface="Calibri"/>
              </a:rPr>
              <a:t> such as oil and coal</a:t>
            </a:r>
            <a:r>
              <a:rPr lang="en-GB"/>
              <a:t>,</a:t>
            </a:r>
            <a:r>
              <a:rPr b="0" i="0" lang="en-GB" sz="1200" u="none" cap="none" strike="noStrike">
                <a:solidFill>
                  <a:schemeClr val="dk1"/>
                </a:solidFill>
                <a:latin typeface="Calibri"/>
                <a:ea typeface="Calibri"/>
                <a:cs typeface="Calibri"/>
                <a:sym typeface="Calibri"/>
              </a:rPr>
              <a:t> but also renewables energy </a:t>
            </a:r>
            <a:r>
              <a:rPr lang="en-GB"/>
              <a:t>resources,</a:t>
            </a:r>
            <a:r>
              <a:rPr b="0" i="0" lang="en-GB" sz="1200" u="none" cap="none" strike="noStrike">
                <a:solidFill>
                  <a:schemeClr val="dk1"/>
                </a:solidFill>
                <a:latin typeface="Calibri"/>
                <a:ea typeface="Calibri"/>
                <a:cs typeface="Calibri"/>
                <a:sym typeface="Calibri"/>
              </a:rPr>
              <a:t> such as biomass, sun, water</a:t>
            </a:r>
            <a:r>
              <a:rPr lang="en-GB"/>
              <a:t>,</a:t>
            </a:r>
            <a:r>
              <a:rPr b="0" i="0" lang="en-GB" sz="1200" u="none" cap="none" strike="noStrike">
                <a:solidFill>
                  <a:schemeClr val="dk1"/>
                </a:solidFill>
                <a:latin typeface="Calibri"/>
                <a:ea typeface="Calibri"/>
                <a:cs typeface="Calibri"/>
                <a:sym typeface="Calibri"/>
              </a:rPr>
              <a:t> and wind. From the </a:t>
            </a:r>
            <a:r>
              <a:rPr lang="en-GB"/>
              <a:t>left-hand</a:t>
            </a:r>
            <a:r>
              <a:rPr b="0" i="0" lang="en-GB" sz="1200" u="none" cap="none" strike="noStrike">
                <a:solidFill>
                  <a:schemeClr val="dk1"/>
                </a:solidFill>
                <a:latin typeface="Calibri"/>
                <a:ea typeface="Calibri"/>
                <a:cs typeface="Calibri"/>
                <a:sym typeface="Calibri"/>
              </a:rPr>
              <a:t> side to the </a:t>
            </a:r>
            <a:r>
              <a:rPr lang="en-GB"/>
              <a:t>right-hand</a:t>
            </a:r>
            <a:r>
              <a:rPr b="0" i="0" lang="en-GB" sz="1200" u="none" cap="none" strike="noStrike">
                <a:solidFill>
                  <a:schemeClr val="dk1"/>
                </a:solidFill>
                <a:latin typeface="Calibri"/>
                <a:ea typeface="Calibri"/>
                <a:cs typeface="Calibri"/>
                <a:sym typeface="Calibri"/>
              </a:rPr>
              <a:t> side there are important energy conversions that transform these primary energy resources in order to make them useful for the end-user. Much of the electricity and heat generated is from power plants, which supply through transmission lines and distribution networks the electricity and heat to the customers.</a:t>
            </a:r>
            <a:endParaRPr/>
          </a:p>
        </p:txBody>
      </p:sp>
      <p:sp>
        <p:nvSpPr>
          <p:cNvPr id="470" name="Google Shape;47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493" name="Google Shape;493;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In this part of the lecture we are going to sum up the </a:t>
            </a:r>
            <a:r>
              <a:rPr lang="en-GB"/>
              <a:t>Seven</a:t>
            </a:r>
            <a:r>
              <a:rPr b="0" i="0" lang="en-GB" sz="1200" u="none" cap="none" strike="noStrike">
                <a:solidFill>
                  <a:schemeClr val="dk1"/>
                </a:solidFill>
                <a:latin typeface="Calibri"/>
                <a:ea typeface="Calibri"/>
                <a:cs typeface="Calibri"/>
                <a:sym typeface="Calibri"/>
              </a:rPr>
              <a:t> step methodology from Lecture 5 with some insights on the results and summaries provided.</a:t>
            </a:r>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In the previous steps we have identified the </a:t>
            </a:r>
            <a:r>
              <a:rPr lang="en-GB"/>
              <a:t>least-cost</a:t>
            </a:r>
            <a:r>
              <a:rPr b="0" i="0" lang="en-GB" sz="1200" u="none" cap="none" strike="noStrike">
                <a:solidFill>
                  <a:schemeClr val="dk1"/>
                </a:solidFill>
                <a:latin typeface="Calibri"/>
                <a:ea typeface="Calibri"/>
                <a:cs typeface="Calibri"/>
                <a:sym typeface="Calibri"/>
              </a:rPr>
              <a:t> option for every settlement. Now we have estimates about capacity needs</a:t>
            </a:r>
            <a:r>
              <a:rPr lang="en-GB"/>
              <a:t> and</a:t>
            </a:r>
            <a:r>
              <a:rPr b="0" i="0" lang="en-GB" sz="1200" u="none" cap="none" strike="noStrike">
                <a:solidFill>
                  <a:schemeClr val="dk1"/>
                </a:solidFill>
                <a:latin typeface="Calibri"/>
                <a:ea typeface="Calibri"/>
                <a:cs typeface="Calibri"/>
                <a:sym typeface="Calibri"/>
              </a:rPr>
              <a:t> investment </a:t>
            </a:r>
            <a:r>
              <a:rPr lang="en-GB"/>
              <a:t>requirements. When</a:t>
            </a:r>
            <a:r>
              <a:rPr b="0" i="0" lang="en-GB" sz="1200" u="none" cap="none" strike="noStrike">
                <a:solidFill>
                  <a:schemeClr val="dk1"/>
                </a:solidFill>
                <a:latin typeface="Calibri"/>
                <a:ea typeface="Calibri"/>
                <a:cs typeface="Calibri"/>
                <a:sym typeface="Calibri"/>
              </a:rPr>
              <a:t> we summarize this for the whole country or region, we also get the split between the different technologies. The total investments that are estimated and the total capacity needs can also be broken down by technology.</a:t>
            </a:r>
            <a:endParaRPr/>
          </a:p>
        </p:txBody>
      </p:sp>
      <p:sp>
        <p:nvSpPr>
          <p:cNvPr id="211" name="Google Shape;21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We can see in a scenario how many people </a:t>
            </a:r>
            <a:r>
              <a:rPr lang="en-GB"/>
              <a:t>are expected</a:t>
            </a:r>
            <a:r>
              <a:rPr b="0" i="0" lang="en-GB" sz="1200" u="none" cap="none" strike="noStrike">
                <a:solidFill>
                  <a:schemeClr val="dk1"/>
                </a:solidFill>
                <a:latin typeface="Calibri"/>
                <a:ea typeface="Calibri"/>
                <a:cs typeface="Calibri"/>
                <a:sym typeface="Calibri"/>
              </a:rPr>
              <a:t> to be connected to the grid as the </a:t>
            </a:r>
            <a:r>
              <a:rPr lang="en-GB"/>
              <a:t>least-cost</a:t>
            </a:r>
            <a:r>
              <a:rPr b="0" i="0" lang="en-GB" sz="1200" u="none" cap="none" strike="noStrike">
                <a:solidFill>
                  <a:schemeClr val="dk1"/>
                </a:solidFill>
                <a:latin typeface="Calibri"/>
                <a:ea typeface="Calibri"/>
                <a:cs typeface="Calibri"/>
                <a:sym typeface="Calibri"/>
              </a:rPr>
              <a:t> option by 2030. How many do we expect to be connected by a </a:t>
            </a:r>
            <a:r>
              <a:rPr lang="en-GB"/>
              <a:t>stand-alone</a:t>
            </a:r>
            <a:r>
              <a:rPr b="0" i="0" lang="en-GB" sz="1200" u="none" cap="none" strike="noStrike">
                <a:solidFill>
                  <a:schemeClr val="dk1"/>
                </a:solidFill>
                <a:latin typeface="Calibri"/>
                <a:ea typeface="Calibri"/>
                <a:cs typeface="Calibri"/>
                <a:sym typeface="Calibri"/>
              </a:rPr>
              <a:t> technology and how many people do we expect to be connected by mini-grid and grid technology? We can also see how much capacity is needed for grid connected power plants, </a:t>
            </a:r>
            <a:r>
              <a:rPr lang="en-GB"/>
              <a:t>stand-alone</a:t>
            </a:r>
            <a:r>
              <a:rPr b="0" i="0" lang="en-GB" sz="1200" u="none" cap="none" strike="noStrike">
                <a:solidFill>
                  <a:schemeClr val="dk1"/>
                </a:solidFill>
                <a:latin typeface="Calibri"/>
                <a:ea typeface="Calibri"/>
                <a:cs typeface="Calibri"/>
                <a:sym typeface="Calibri"/>
              </a:rPr>
              <a:t> technologies</a:t>
            </a:r>
            <a:r>
              <a:rPr lang="en-GB"/>
              <a:t>,</a:t>
            </a:r>
            <a:r>
              <a:rPr b="0" i="0" lang="en-GB" sz="1200" u="none" cap="none" strike="noStrike">
                <a:solidFill>
                  <a:schemeClr val="dk1"/>
                </a:solidFill>
                <a:latin typeface="Calibri"/>
                <a:ea typeface="Calibri"/>
                <a:cs typeface="Calibri"/>
                <a:sym typeface="Calibri"/>
              </a:rPr>
              <a:t> and mini-grids. In addition to that we can also see the </a:t>
            </a:r>
            <a:r>
              <a:rPr lang="en-GB"/>
              <a:t>investment</a:t>
            </a:r>
            <a:r>
              <a:rPr b="0" i="0" lang="en-GB" sz="1200" u="none" cap="none" strike="noStrike">
                <a:solidFill>
                  <a:schemeClr val="dk1"/>
                </a:solidFill>
                <a:latin typeface="Calibri"/>
                <a:ea typeface="Calibri"/>
                <a:cs typeface="Calibri"/>
                <a:sym typeface="Calibri"/>
              </a:rPr>
              <a:t> </a:t>
            </a:r>
            <a:r>
              <a:rPr lang="en-GB"/>
              <a:t>required </a:t>
            </a:r>
            <a:r>
              <a:rPr b="0" i="0" lang="en-GB" sz="1200" u="none" cap="none" strike="noStrike">
                <a:solidFill>
                  <a:schemeClr val="dk1"/>
                </a:solidFill>
                <a:latin typeface="Calibri"/>
                <a:ea typeface="Calibri"/>
                <a:cs typeface="Calibri"/>
                <a:sym typeface="Calibri"/>
              </a:rPr>
              <a:t>per technology types.</a:t>
            </a:r>
            <a:endParaRPr/>
          </a:p>
        </p:txBody>
      </p:sp>
      <p:sp>
        <p:nvSpPr>
          <p:cNvPr id="229" name="Google Shape;22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Finally and very </a:t>
            </a:r>
            <a:r>
              <a:rPr lang="en-GB"/>
              <a:t>importantly,</a:t>
            </a:r>
            <a:r>
              <a:rPr b="0" i="0" lang="en-GB" sz="1200" u="none" cap="none" strike="noStrike">
                <a:solidFill>
                  <a:schemeClr val="dk1"/>
                </a:solidFill>
                <a:latin typeface="Calibri"/>
                <a:ea typeface="Calibri"/>
                <a:cs typeface="Calibri"/>
                <a:sym typeface="Calibri"/>
              </a:rPr>
              <a:t> we</a:t>
            </a:r>
            <a:r>
              <a:rPr lang="en-GB"/>
              <a:t> can</a:t>
            </a:r>
            <a:r>
              <a:rPr b="0" i="0" lang="en-GB" sz="1200" u="none" cap="none" strike="noStrike">
                <a:solidFill>
                  <a:schemeClr val="dk1"/>
                </a:solidFill>
                <a:latin typeface="Calibri"/>
                <a:ea typeface="Calibri"/>
                <a:cs typeface="Calibri"/>
                <a:sym typeface="Calibri"/>
              </a:rPr>
              <a:t> visualize the information on a map. In OnSSET we don't just describe how much </a:t>
            </a:r>
            <a:r>
              <a:rPr lang="en-GB"/>
              <a:t>investment</a:t>
            </a:r>
            <a:r>
              <a:rPr b="0" i="0" lang="en-GB" sz="1200" u="none" cap="none" strike="noStrike">
                <a:solidFill>
                  <a:schemeClr val="dk1"/>
                </a:solidFill>
                <a:latin typeface="Calibri"/>
                <a:ea typeface="Calibri"/>
                <a:cs typeface="Calibri"/>
                <a:sym typeface="Calibri"/>
              </a:rPr>
              <a:t> </a:t>
            </a:r>
            <a:r>
              <a:rPr lang="en-GB"/>
              <a:t>is</a:t>
            </a:r>
            <a:r>
              <a:rPr b="0" i="0" lang="en-GB" sz="1200" u="none" cap="none" strike="noStrike">
                <a:solidFill>
                  <a:schemeClr val="dk1"/>
                </a:solidFill>
                <a:latin typeface="Calibri"/>
                <a:ea typeface="Calibri"/>
                <a:cs typeface="Calibri"/>
                <a:sym typeface="Calibri"/>
              </a:rPr>
              <a:t> needed for t</a:t>
            </a:r>
            <a:r>
              <a:rPr i="0" lang="en-GB" sz="1200" u="none" cap="none" strike="noStrike">
                <a:solidFill>
                  <a:schemeClr val="dk1"/>
                </a:solidFill>
                <a:latin typeface="Calibri"/>
                <a:ea typeface="Calibri"/>
                <a:cs typeface="Calibri"/>
                <a:sym typeface="Calibri"/>
              </a:rPr>
              <a:t>he technologies. We can also say where </a:t>
            </a:r>
            <a:r>
              <a:rPr lang="en-GB"/>
              <a:t>the</a:t>
            </a:r>
            <a:r>
              <a:rPr i="0" lang="en-GB" sz="1200" u="none" cap="none" strike="noStrike">
                <a:solidFill>
                  <a:schemeClr val="dk1"/>
                </a:solidFill>
                <a:latin typeface="Calibri"/>
                <a:ea typeface="Calibri"/>
                <a:cs typeface="Calibri"/>
                <a:sym typeface="Calibri"/>
              </a:rPr>
              <a:t> </a:t>
            </a:r>
            <a:r>
              <a:rPr lang="en-GB"/>
              <a:t>transmission lines should</a:t>
            </a:r>
            <a:r>
              <a:rPr i="0" lang="en-GB" sz="1200" u="none" cap="none" strike="noStrike">
                <a:solidFill>
                  <a:schemeClr val="dk1"/>
                </a:solidFill>
                <a:latin typeface="Calibri"/>
                <a:ea typeface="Calibri"/>
                <a:cs typeface="Calibri"/>
                <a:sym typeface="Calibri"/>
              </a:rPr>
              <a:t> be expanded, an</a:t>
            </a:r>
            <a:r>
              <a:rPr b="0" i="0" lang="en-GB" sz="1200" u="none" cap="none" strike="noStrike">
                <a:solidFill>
                  <a:schemeClr val="dk1"/>
                </a:solidFill>
                <a:latin typeface="Calibri"/>
                <a:ea typeface="Calibri"/>
                <a:cs typeface="Calibri"/>
                <a:sym typeface="Calibri"/>
              </a:rPr>
              <a:t>d also where a mini-grid or stand-alone technology should be deployed if we want to identify the </a:t>
            </a:r>
            <a:r>
              <a:rPr lang="en-GB"/>
              <a:t>least-cost </a:t>
            </a:r>
            <a:r>
              <a:rPr b="0" i="0" lang="en-GB" sz="1200" u="none" cap="none" strike="noStrike">
                <a:solidFill>
                  <a:schemeClr val="dk1"/>
                </a:solidFill>
                <a:latin typeface="Calibri"/>
                <a:ea typeface="Calibri"/>
                <a:cs typeface="Calibri"/>
                <a:sym typeface="Calibri"/>
              </a:rPr>
              <a:t>technology choice.</a:t>
            </a:r>
            <a:r>
              <a:rPr lang="en-GB"/>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The different </a:t>
            </a:r>
            <a:r>
              <a:rPr lang="en-GB"/>
              <a:t>colours</a:t>
            </a:r>
            <a:r>
              <a:rPr b="0" i="0" lang="en-GB" sz="1200" u="none" cap="none" strike="noStrike">
                <a:solidFill>
                  <a:schemeClr val="dk1"/>
                </a:solidFill>
                <a:latin typeface="Calibri"/>
                <a:ea typeface="Calibri"/>
                <a:cs typeface="Calibri"/>
                <a:sym typeface="Calibri"/>
              </a:rPr>
              <a:t> on this map represent different technologies that are identified as </a:t>
            </a:r>
            <a:r>
              <a:rPr lang="en-GB"/>
              <a:t>the least-cost</a:t>
            </a:r>
            <a:r>
              <a:rPr b="0" i="0" lang="en-GB" sz="1200" u="none" cap="none" strike="noStrike">
                <a:solidFill>
                  <a:schemeClr val="dk1"/>
                </a:solidFill>
                <a:latin typeface="Calibri"/>
                <a:ea typeface="Calibri"/>
                <a:cs typeface="Calibri"/>
                <a:sym typeface="Calibri"/>
              </a:rPr>
              <a:t> option. In blue we have the grid, </a:t>
            </a:r>
            <a:r>
              <a:rPr lang="en-GB"/>
              <a:t>in yellow</a:t>
            </a:r>
            <a:r>
              <a:rPr b="0" i="0" lang="en-GB" sz="1200" u="none" cap="none" strike="noStrike">
                <a:solidFill>
                  <a:schemeClr val="dk1"/>
                </a:solidFill>
                <a:latin typeface="Calibri"/>
                <a:ea typeface="Calibri"/>
                <a:cs typeface="Calibri"/>
                <a:sym typeface="Calibri"/>
              </a:rPr>
              <a:t> </a:t>
            </a:r>
            <a:r>
              <a:rPr lang="en-GB"/>
              <a:t>stand-alone</a:t>
            </a:r>
            <a:r>
              <a:rPr b="0" i="0" lang="en-GB" sz="1200" u="none" cap="none" strike="noStrike">
                <a:solidFill>
                  <a:schemeClr val="dk1"/>
                </a:solidFill>
                <a:latin typeface="Calibri"/>
                <a:ea typeface="Calibri"/>
                <a:cs typeface="Calibri"/>
                <a:sym typeface="Calibri"/>
              </a:rPr>
              <a:t> PV, in dark yellow PV mini-grid</a:t>
            </a:r>
            <a:r>
              <a:rPr lang="en-GB"/>
              <a:t>,</a:t>
            </a:r>
            <a:r>
              <a:rPr b="0" i="0" lang="en-GB" sz="1200" u="none" cap="none" strike="noStrike">
                <a:solidFill>
                  <a:schemeClr val="dk1"/>
                </a:solidFill>
                <a:latin typeface="Calibri"/>
                <a:ea typeface="Calibri"/>
                <a:cs typeface="Calibri"/>
                <a:sym typeface="Calibri"/>
              </a:rPr>
              <a:t> and </a:t>
            </a:r>
            <a:r>
              <a:rPr lang="en-GB"/>
              <a:t>in </a:t>
            </a:r>
            <a:r>
              <a:rPr b="0" i="0" lang="en-GB" sz="1200" u="none" cap="none" strike="noStrike">
                <a:solidFill>
                  <a:schemeClr val="dk1"/>
                </a:solidFill>
                <a:latin typeface="Calibri"/>
                <a:ea typeface="Calibri"/>
                <a:cs typeface="Calibri"/>
                <a:sym typeface="Calibri"/>
              </a:rPr>
              <a:t>dark blue </a:t>
            </a:r>
            <a:r>
              <a:rPr lang="en-GB"/>
              <a:t>hydro-based</a:t>
            </a:r>
            <a:r>
              <a:rPr b="0" i="0" lang="en-GB" sz="1200" u="none" cap="none" strike="noStrike">
                <a:solidFill>
                  <a:schemeClr val="dk1"/>
                </a:solidFill>
                <a:latin typeface="Calibri"/>
                <a:ea typeface="Calibri"/>
                <a:cs typeface="Calibri"/>
                <a:sym typeface="Calibri"/>
              </a:rPr>
              <a:t> </a:t>
            </a:r>
            <a:r>
              <a:rPr lang="en-GB"/>
              <a:t>mini-grids</a:t>
            </a:r>
            <a:r>
              <a:rPr b="0" i="0" lang="en-GB" sz="1200" u="none" cap="none" strike="noStrike">
                <a:solidFill>
                  <a:schemeClr val="dk1"/>
                </a:solidFill>
                <a:latin typeface="Calibri"/>
                <a:ea typeface="Calibri"/>
                <a:cs typeface="Calibri"/>
                <a:sym typeface="Calibri"/>
              </a:rPr>
              <a:t>. To contextualize the information we can overlay some other information such as the existing grid network.</a:t>
            </a:r>
            <a:endParaRPr/>
          </a:p>
        </p:txBody>
      </p:sp>
      <p:sp>
        <p:nvSpPr>
          <p:cNvPr id="247" name="Google Shape;24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By combining </a:t>
            </a:r>
            <a:r>
              <a:rPr lang="en-GB"/>
              <a:t>the</a:t>
            </a:r>
            <a:r>
              <a:rPr b="0" i="0" lang="en-GB" sz="1200" u="none" cap="none" strike="noStrike">
                <a:solidFill>
                  <a:schemeClr val="dk1"/>
                </a:solidFill>
                <a:latin typeface="Calibri"/>
                <a:ea typeface="Calibri"/>
                <a:cs typeface="Calibri"/>
                <a:sym typeface="Calibri"/>
              </a:rPr>
              <a:t> results we saw in the previous picture</a:t>
            </a:r>
            <a:r>
              <a:rPr lang="en-GB"/>
              <a:t>,</a:t>
            </a:r>
            <a:r>
              <a:rPr b="0" i="0" lang="en-GB" sz="1200" u="none" cap="none" strike="noStrike">
                <a:solidFill>
                  <a:schemeClr val="dk1"/>
                </a:solidFill>
                <a:latin typeface="Calibri"/>
                <a:ea typeface="Calibri"/>
                <a:cs typeface="Calibri"/>
                <a:sym typeface="Calibri"/>
              </a:rPr>
              <a:t> these types of maps can provide insightful information that can help make well-informed decisions to support electrification strategies and increase access to electricity at </a:t>
            </a:r>
            <a:r>
              <a:rPr lang="en-GB"/>
              <a:t>the least-cost</a:t>
            </a:r>
            <a:r>
              <a:rPr b="0" i="0" lang="en-GB" sz="1200" u="none" cap="none" strike="noStrike">
                <a:solidFill>
                  <a:schemeClr val="dk1"/>
                </a:solidFill>
                <a:latin typeface="Calibri"/>
                <a:ea typeface="Calibri"/>
                <a:cs typeface="Calibri"/>
                <a:sym typeface="Calibri"/>
              </a:rPr>
              <a:t>. The key </a:t>
            </a:r>
            <a:r>
              <a:rPr lang="en-GB"/>
              <a:t>take-away</a:t>
            </a:r>
            <a:r>
              <a:rPr b="0" i="0" lang="en-GB" sz="1200" u="none" cap="none" strike="noStrike">
                <a:solidFill>
                  <a:schemeClr val="dk1"/>
                </a:solidFill>
                <a:latin typeface="Calibri"/>
                <a:ea typeface="Calibri"/>
                <a:cs typeface="Calibri"/>
                <a:sym typeface="Calibri"/>
              </a:rPr>
              <a:t> messages from the </a:t>
            </a:r>
            <a:r>
              <a:rPr lang="en-GB"/>
              <a:t>Seven</a:t>
            </a:r>
            <a:r>
              <a:rPr b="0" i="0" lang="en-GB" sz="1200" u="none" cap="none" strike="noStrike">
                <a:solidFill>
                  <a:schemeClr val="dk1"/>
                </a:solidFill>
                <a:latin typeface="Calibri"/>
                <a:ea typeface="Calibri"/>
                <a:cs typeface="Calibri"/>
                <a:sym typeface="Calibri"/>
              </a:rPr>
              <a:t> step methodology is that we can use </a:t>
            </a:r>
            <a:r>
              <a:rPr lang="en-GB"/>
              <a:t>G.I.S</a:t>
            </a:r>
            <a:r>
              <a:rPr b="0" i="0" lang="en-GB" sz="1200" u="none" cap="none" strike="noStrike">
                <a:solidFill>
                  <a:schemeClr val="dk1"/>
                </a:solidFill>
                <a:latin typeface="Calibri"/>
                <a:ea typeface="Calibri"/>
                <a:cs typeface="Calibri"/>
                <a:sym typeface="Calibri"/>
              </a:rPr>
              <a:t> data complemented by social and economic input data in the OnSSET model to calculate the </a:t>
            </a:r>
            <a:r>
              <a:rPr lang="en-GB"/>
              <a:t>least-cost</a:t>
            </a:r>
            <a:r>
              <a:rPr b="0" i="0" lang="en-GB" sz="1200" u="none" cap="none" strike="noStrike">
                <a:solidFill>
                  <a:schemeClr val="dk1"/>
                </a:solidFill>
                <a:latin typeface="Calibri"/>
                <a:ea typeface="Calibri"/>
                <a:cs typeface="Calibri"/>
                <a:sym typeface="Calibri"/>
              </a:rPr>
              <a:t> electrification options. It is</a:t>
            </a:r>
            <a:r>
              <a:rPr lang="en-GB"/>
              <a:t> through</a:t>
            </a:r>
            <a:r>
              <a:rPr b="0" i="0" lang="en-GB" sz="1200" u="none" cap="none" strike="noStrike">
                <a:solidFill>
                  <a:schemeClr val="dk1"/>
                </a:solidFill>
                <a:latin typeface="Calibri"/>
                <a:ea typeface="Calibri"/>
                <a:cs typeface="Calibri"/>
                <a:sym typeface="Calibri"/>
              </a:rPr>
              <a:t> a combination of both the geospatial part and the other data that we can arrive at these solutions. And as we saw in the last slides, we also use </a:t>
            </a:r>
            <a:r>
              <a:rPr lang="en-GB"/>
              <a:t>G.I.S</a:t>
            </a:r>
            <a:r>
              <a:rPr b="0" i="0" lang="en-GB" sz="1200" u="none" cap="none" strike="noStrike">
                <a:solidFill>
                  <a:schemeClr val="dk1"/>
                </a:solidFill>
                <a:latin typeface="Calibri"/>
                <a:ea typeface="Calibri"/>
                <a:cs typeface="Calibri"/>
                <a:sym typeface="Calibri"/>
              </a:rPr>
              <a:t> to display and visualize the results in order to be able to convey the messages off our analysis.</a:t>
            </a:r>
            <a:r>
              <a:rPr lang="en-GB"/>
              <a:t> </a:t>
            </a:r>
            <a:endParaRPr/>
          </a:p>
        </p:txBody>
      </p:sp>
      <p:sp>
        <p:nvSpPr>
          <p:cNvPr id="259" name="Google Shape;25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GB" u="none" cap="none" strike="noStrike"/>
              <a:t>Python is </a:t>
            </a:r>
            <a:r>
              <a:rPr lang="en-GB"/>
              <a:t>a free, </a:t>
            </a:r>
            <a:r>
              <a:rPr b="0" lang="en-GB" u="none" cap="none" strike="noStrike"/>
              <a:t>open source programming language used in many different applications and sectors. It can </a:t>
            </a:r>
            <a:r>
              <a:rPr lang="en-GB"/>
              <a:t>be downloaded </a:t>
            </a:r>
            <a:r>
              <a:rPr b="0" lang="en-GB" u="none" cap="none" strike="noStrike"/>
              <a:t>and </a:t>
            </a:r>
            <a:r>
              <a:rPr lang="en-GB"/>
              <a:t>used </a:t>
            </a:r>
            <a:r>
              <a:rPr b="0" lang="en-GB" u="none" cap="none" strike="noStrike"/>
              <a:t>without need for a </a:t>
            </a:r>
            <a:r>
              <a:rPr lang="en-GB"/>
              <a:t>licence,</a:t>
            </a:r>
            <a:r>
              <a:rPr b="0" lang="en-GB" u="none" cap="none" strike="noStrike"/>
              <a:t> and you can </a:t>
            </a:r>
            <a:r>
              <a:rPr lang="en-GB"/>
              <a:t>use </a:t>
            </a:r>
            <a:r>
              <a:rPr b="0" lang="en-GB" u="none" cap="none" strike="noStrike"/>
              <a:t>it </a:t>
            </a:r>
            <a:r>
              <a:rPr lang="en-GB"/>
              <a:t>to </a:t>
            </a:r>
            <a:r>
              <a:rPr b="0" lang="en-GB" u="none" cap="none" strike="noStrike"/>
              <a:t>write your own codes and packages</a:t>
            </a:r>
            <a:r>
              <a:rPr lang="en-GB"/>
              <a:t>.</a:t>
            </a:r>
            <a:r>
              <a:rPr b="0" lang="en-GB" u="none" cap="none" strike="noStrike"/>
              <a:t> </a:t>
            </a:r>
            <a:r>
              <a:rPr lang="en-GB"/>
              <a:t>This open source philosophy matches </a:t>
            </a:r>
            <a:r>
              <a:rPr b="0" lang="en-GB" u="none" cap="none" strike="noStrike"/>
              <a:t>that </a:t>
            </a:r>
            <a:r>
              <a:rPr lang="en-GB"/>
              <a:t>of OnSSET and is one of the reasons Python is used with the tool</a:t>
            </a:r>
            <a:r>
              <a:rPr b="0" lang="en-GB" u="none" cap="none" strike="noStrike"/>
              <a:t>. </a:t>
            </a:r>
            <a:r>
              <a:rPr lang="en-GB"/>
              <a:t>A </a:t>
            </a:r>
            <a:r>
              <a:rPr b="0" lang="en-GB" u="none" cap="none" strike="noStrike"/>
              <a:t>second reason is that Python is relatively easy to learn</a:t>
            </a:r>
            <a:r>
              <a:rPr lang="en-GB"/>
              <a:t>. There are</a:t>
            </a:r>
            <a:r>
              <a:rPr b="0" lang="en-GB" u="none" cap="none" strike="noStrike"/>
              <a:t> a number of different websites</a:t>
            </a:r>
            <a:r>
              <a:rPr lang="en-GB"/>
              <a:t>, resources,</a:t>
            </a:r>
            <a:r>
              <a:rPr b="0" lang="en-GB" u="none" cap="none" strike="noStrike"/>
              <a:t> and </a:t>
            </a:r>
            <a:r>
              <a:rPr lang="en-GB"/>
              <a:t>courses available,</a:t>
            </a:r>
            <a:r>
              <a:rPr b="0" lang="en-GB" u="none" cap="none" strike="noStrike"/>
              <a:t> </a:t>
            </a:r>
            <a:r>
              <a:rPr lang="en-GB"/>
              <a:t>many of which are </a:t>
            </a:r>
            <a:r>
              <a:rPr b="0" lang="en-GB" u="none" cap="none" strike="noStrike"/>
              <a:t>free. </a:t>
            </a:r>
            <a:r>
              <a:rPr lang="en-GB"/>
              <a:t>We provide some examples on the slide.</a:t>
            </a:r>
            <a:endParaRPr/>
          </a:p>
        </p:txBody>
      </p:sp>
      <p:sp>
        <p:nvSpPr>
          <p:cNvPr id="276" name="Google Shape;27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GB" u="none" cap="none" strike="noStrike"/>
              <a:t>Another benefit of Python is that </a:t>
            </a:r>
            <a:r>
              <a:rPr lang="en-GB"/>
              <a:t>it </a:t>
            </a:r>
            <a:r>
              <a:rPr b="0" lang="en-GB" u="none" cap="none" strike="noStrike"/>
              <a:t>is </a:t>
            </a:r>
            <a:r>
              <a:rPr lang="en-GB"/>
              <a:t>commonly used </a:t>
            </a:r>
            <a:r>
              <a:rPr b="0" lang="en-GB" u="none" cap="none" strike="noStrike"/>
              <a:t>in </a:t>
            </a:r>
            <a:r>
              <a:rPr lang="en-GB"/>
              <a:t>geospatial </a:t>
            </a:r>
            <a:r>
              <a:rPr b="0" lang="en-GB" u="none" cap="none" strike="noStrike"/>
              <a:t>software</a:t>
            </a:r>
            <a:r>
              <a:rPr lang="en-GB"/>
              <a:t>.</a:t>
            </a:r>
            <a:r>
              <a:rPr b="0" lang="en-GB" u="none" cap="none" strike="noStrike"/>
              <a:t> </a:t>
            </a:r>
            <a:r>
              <a:rPr lang="en-GB"/>
              <a:t>The </a:t>
            </a:r>
            <a:r>
              <a:rPr b="0" lang="en-GB" u="none" cap="none" strike="noStrike"/>
              <a:t>Python interface can </a:t>
            </a:r>
            <a:r>
              <a:rPr lang="en-GB"/>
              <a:t>be used </a:t>
            </a:r>
            <a:r>
              <a:rPr b="0" lang="en-GB" u="none" cap="none" strike="noStrike"/>
              <a:t>to run </a:t>
            </a:r>
            <a:r>
              <a:rPr lang="en-GB"/>
              <a:t>various </a:t>
            </a:r>
            <a:r>
              <a:rPr b="0" lang="en-GB" u="none" cap="none" strike="noStrike"/>
              <a:t>processes. </a:t>
            </a:r>
            <a:r>
              <a:rPr lang="en-GB"/>
              <a:t>Likewise, Q.G.I.S</a:t>
            </a:r>
            <a:r>
              <a:rPr b="0" lang="en-GB" u="none" cap="none" strike="noStrike"/>
              <a:t>, </a:t>
            </a:r>
            <a:r>
              <a:rPr lang="en-GB"/>
              <a:t>a piece of </a:t>
            </a:r>
            <a:r>
              <a:rPr b="0" lang="en-GB" u="none" cap="none" strike="noStrike"/>
              <a:t>software</a:t>
            </a:r>
            <a:r>
              <a:rPr lang="en-GB"/>
              <a:t> used by OnSSET</a:t>
            </a:r>
            <a:r>
              <a:rPr b="0" lang="en-GB" u="none" cap="none" strike="noStrike"/>
              <a:t>, </a:t>
            </a:r>
            <a:r>
              <a:rPr lang="en-GB"/>
              <a:t>uses Python</a:t>
            </a:r>
            <a:r>
              <a:rPr b="0" lang="en-GB" u="none" cap="none" strike="noStrike"/>
              <a:t> syntax</a:t>
            </a:r>
            <a:r>
              <a:rPr lang="en-GB"/>
              <a:t> to run its tools</a:t>
            </a:r>
            <a:r>
              <a:rPr b="0" lang="en-GB" u="none" cap="none" strike="noStrike"/>
              <a:t>. This means that </a:t>
            </a:r>
            <a:r>
              <a:rPr lang="en-GB"/>
              <a:t>processes coded in Q.G.I.S </a:t>
            </a:r>
            <a:r>
              <a:rPr b="0" lang="en-GB" u="none" cap="none" strike="noStrike"/>
              <a:t>can </a:t>
            </a:r>
            <a:r>
              <a:rPr lang="en-GB"/>
              <a:t>also </a:t>
            </a:r>
            <a:r>
              <a:rPr b="0" lang="en-GB" u="none" cap="none" strike="noStrike"/>
              <a:t>be </a:t>
            </a:r>
            <a:r>
              <a:rPr lang="en-GB"/>
              <a:t>ran </a:t>
            </a:r>
            <a:r>
              <a:rPr b="0" lang="en-GB" u="none" cap="none" strike="noStrike"/>
              <a:t>using Python. </a:t>
            </a:r>
            <a:r>
              <a:rPr lang="en-GB"/>
              <a:t>Most </a:t>
            </a:r>
            <a:r>
              <a:rPr b="0" lang="en-GB" u="none" cap="none" strike="noStrike"/>
              <a:t>of these codes </a:t>
            </a:r>
            <a:r>
              <a:rPr lang="en-GB"/>
              <a:t>are available </a:t>
            </a:r>
            <a:r>
              <a:rPr b="0" lang="en-GB" u="none" cap="none" strike="noStrike"/>
              <a:t>through the OnSSET tool or through the </a:t>
            </a:r>
            <a:r>
              <a:rPr lang="en-GB"/>
              <a:t>Q.G.I.S document </a:t>
            </a:r>
            <a:r>
              <a:rPr b="0" lang="en-GB" u="none" cap="none" strike="noStrike"/>
              <a:t>website. </a:t>
            </a:r>
            <a:r>
              <a:rPr lang="en-GB"/>
              <a:t>This means </a:t>
            </a:r>
            <a:r>
              <a:rPr b="0" lang="en-GB" u="none" cap="none" strike="noStrike"/>
              <a:t>we </a:t>
            </a:r>
            <a:r>
              <a:rPr lang="en-GB"/>
              <a:t>can use Python </a:t>
            </a:r>
            <a:r>
              <a:rPr b="0" lang="en-GB" u="none" cap="none" strike="noStrike"/>
              <a:t>to run a lot of tools</a:t>
            </a:r>
            <a:r>
              <a:rPr lang="en-GB"/>
              <a:t>, which is needed for processing and extracting</a:t>
            </a:r>
            <a:r>
              <a:rPr b="0" lang="en-GB" u="none" cap="none" strike="noStrike"/>
              <a:t> </a:t>
            </a:r>
            <a:r>
              <a:rPr lang="en-GB"/>
              <a:t>G.I.S</a:t>
            </a:r>
            <a:r>
              <a:rPr b="0" lang="en-GB" u="none" cap="none" strike="noStrike"/>
              <a:t> data </a:t>
            </a:r>
            <a:r>
              <a:rPr lang="en-GB"/>
              <a:t>into</a:t>
            </a:r>
            <a:r>
              <a:rPr b="0" lang="en-GB" u="none" cap="none" strike="noStrike"/>
              <a:t> </a:t>
            </a:r>
            <a:r>
              <a:rPr lang="en-GB"/>
              <a:t>a </a:t>
            </a:r>
            <a:r>
              <a:rPr b="0" lang="en-GB" u="none" cap="none" strike="noStrike"/>
              <a:t>useful format </a:t>
            </a:r>
            <a:r>
              <a:rPr lang="en-GB"/>
              <a:t>for </a:t>
            </a:r>
            <a:r>
              <a:rPr b="0" lang="en-GB" u="none" cap="none" strike="noStrike"/>
              <a:t>OnSSET.</a:t>
            </a:r>
            <a:r>
              <a:rPr lang="en-GB"/>
              <a:t> In Python,</a:t>
            </a:r>
            <a:r>
              <a:rPr b="0" lang="en-GB" u="none" cap="none" strike="noStrike"/>
              <a:t> we can automate </a:t>
            </a:r>
            <a:r>
              <a:rPr lang="en-GB"/>
              <a:t>the</a:t>
            </a:r>
            <a:r>
              <a:rPr b="0" lang="en-GB" u="none" cap="none" strike="noStrike"/>
              <a:t> steps </a:t>
            </a:r>
            <a:r>
              <a:rPr lang="en-GB"/>
              <a:t>used for </a:t>
            </a:r>
            <a:r>
              <a:rPr b="0" lang="en-GB" u="none" cap="none" strike="noStrike"/>
              <a:t>OnSSET analysis. Instead of running 50 or 60 different tools </a:t>
            </a:r>
            <a:r>
              <a:rPr lang="en-GB"/>
              <a:t>separately </a:t>
            </a:r>
            <a:r>
              <a:rPr b="0" lang="en-GB" u="none" cap="none" strike="noStrike"/>
              <a:t>in </a:t>
            </a:r>
            <a:r>
              <a:rPr lang="en-GB"/>
              <a:t>Q.G.I.S</a:t>
            </a:r>
            <a:r>
              <a:rPr b="0" lang="en-GB" u="none" cap="none" strike="noStrike"/>
              <a:t>, we can write a Python script </a:t>
            </a:r>
            <a:r>
              <a:rPr lang="en-GB"/>
              <a:t>to run </a:t>
            </a:r>
            <a:r>
              <a:rPr b="0" lang="en-GB" u="none" cap="none" strike="noStrike"/>
              <a:t>all these </a:t>
            </a:r>
            <a:r>
              <a:rPr lang="en-GB"/>
              <a:t>tools at once, providing </a:t>
            </a:r>
            <a:r>
              <a:rPr b="0" lang="en-GB" u="none" cap="none" strike="noStrike"/>
              <a:t>the correct input data</a:t>
            </a:r>
            <a:r>
              <a:rPr lang="en-GB"/>
              <a:t> is given</a:t>
            </a:r>
            <a:r>
              <a:rPr b="0" lang="en-GB" u="none" cap="none" strike="noStrike"/>
              <a:t>. </a:t>
            </a:r>
            <a:r>
              <a:rPr lang="en-GB"/>
              <a:t>For </a:t>
            </a:r>
            <a:r>
              <a:rPr b="0" lang="en-GB" u="none" cap="none" strike="noStrike"/>
              <a:t>electrification studies</a:t>
            </a:r>
            <a:r>
              <a:rPr lang="en-GB"/>
              <a:t> this can greatly </a:t>
            </a:r>
            <a:r>
              <a:rPr b="0" lang="en-GB" u="none" cap="none" strike="noStrike"/>
              <a:t>reduce the processing </a:t>
            </a:r>
            <a:r>
              <a:rPr lang="en-GB"/>
              <a:t>time</a:t>
            </a:r>
            <a:r>
              <a:rPr b="0" lang="en-GB" u="none" cap="none" strike="noStrike"/>
              <a:t>. </a:t>
            </a:r>
            <a:r>
              <a:rPr lang="en-GB"/>
              <a:t>As part of </a:t>
            </a:r>
            <a:r>
              <a:rPr b="0" lang="en-GB" u="none" cap="none" strike="noStrike"/>
              <a:t>this training we have developed a </a:t>
            </a:r>
            <a:r>
              <a:rPr lang="en-GB"/>
              <a:t>Q.G.I.S </a:t>
            </a:r>
            <a:r>
              <a:rPr b="0" lang="en-GB" u="none" cap="none" strike="noStrike"/>
              <a:t>plugin for </a:t>
            </a:r>
            <a:r>
              <a:rPr lang="en-GB"/>
              <a:t>G.I.S</a:t>
            </a:r>
            <a:r>
              <a:rPr b="0" lang="en-GB" u="none" cap="none" strike="noStrike"/>
              <a:t> extraction</a:t>
            </a:r>
            <a:r>
              <a:rPr lang="en-GB"/>
              <a:t>, which </a:t>
            </a:r>
            <a:r>
              <a:rPr b="0" lang="en-GB" u="none" cap="none" strike="noStrike"/>
              <a:t>runs around 60 different tools</a:t>
            </a:r>
            <a:r>
              <a:rPr lang="en-GB"/>
              <a:t> using Python code.</a:t>
            </a:r>
            <a:endParaRPr/>
          </a:p>
        </p:txBody>
      </p:sp>
      <p:sp>
        <p:nvSpPr>
          <p:cNvPr id="287" name="Google Shape;28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6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2"/>
          <p:cNvSpPr/>
          <p:nvPr>
            <p:ph idx="2" type="pic"/>
          </p:nvPr>
        </p:nvSpPr>
        <p:spPr>
          <a:xfrm>
            <a:off x="5183188" y="987425"/>
            <a:ext cx="6172200" cy="4873625"/>
          </a:xfrm>
          <a:prstGeom prst="rect">
            <a:avLst/>
          </a:prstGeom>
          <a:noFill/>
          <a:ln>
            <a:noFill/>
          </a:ln>
        </p:spPr>
      </p:sp>
      <p:sp>
        <p:nvSpPr>
          <p:cNvPr id="86" name="Google Shape;86;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6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6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2" name="Shape 102"/>
        <p:cNvGrpSpPr/>
        <p:nvPr/>
      </p:nvGrpSpPr>
      <p:grpSpPr>
        <a:xfrm>
          <a:off x="0" y="0"/>
          <a:ext cx="0" cy="0"/>
          <a:chOff x="0" y="0"/>
          <a:chExt cx="0" cy="0"/>
        </a:xfrm>
      </p:grpSpPr>
      <p:pic>
        <p:nvPicPr>
          <p:cNvPr descr="A picture containing text&#10;&#10;Description automatically generated" id="103" name="Google Shape;103;p6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4" name="Google Shape;104;p65"/>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5" name="Google Shape;105;p65"/>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65"/>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ubrik och innehåll">
  <p:cSld name="1_Rubrik och innehåll">
    <p:spTree>
      <p:nvGrpSpPr>
        <p:cNvPr id="107" name="Shape 107"/>
        <p:cNvGrpSpPr/>
        <p:nvPr/>
      </p:nvGrpSpPr>
      <p:grpSpPr>
        <a:xfrm>
          <a:off x="0" y="0"/>
          <a:ext cx="0" cy="0"/>
          <a:chOff x="0" y="0"/>
          <a:chExt cx="0" cy="0"/>
        </a:xfrm>
      </p:grpSpPr>
      <p:sp>
        <p:nvSpPr>
          <p:cNvPr id="108" name="Google Shape;108;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66"/>
          <p:cNvSpPr txBox="1"/>
          <p:nvPr>
            <p:ph idx="1" type="body"/>
          </p:nvPr>
        </p:nvSpPr>
        <p:spPr>
          <a:xfrm>
            <a:off x="1416000" y="1483200"/>
            <a:ext cx="10079565" cy="4816000"/>
          </a:xfrm>
          <a:prstGeom prst="rect">
            <a:avLst/>
          </a:prstGeom>
          <a:noFill/>
          <a:ln>
            <a:noFill/>
          </a:ln>
        </p:spPr>
        <p:txBody>
          <a:bodyPr anchorCtr="0" anchor="t" bIns="45700" lIns="91425" spcFirstLastPara="1" rIns="91425" wrap="square" tIns="45700">
            <a:normAutofit/>
          </a:bodyPr>
          <a:lstStyle>
            <a:lvl1pPr indent="-364045" lvl="0" marL="457200" algn="l">
              <a:lnSpc>
                <a:spcPct val="90000"/>
              </a:lnSpc>
              <a:spcBef>
                <a:spcPts val="1000"/>
              </a:spcBef>
              <a:spcAft>
                <a:spcPts val="0"/>
              </a:spcAft>
              <a:buClr>
                <a:schemeClr val="dk1"/>
              </a:buClr>
              <a:buSzPts val="2133"/>
              <a:buChar char="•"/>
              <a:defRPr sz="2133"/>
            </a:lvl1pPr>
            <a:lvl2pPr indent="-347154" lvl="1" marL="914400" algn="l">
              <a:lnSpc>
                <a:spcPct val="90000"/>
              </a:lnSpc>
              <a:spcBef>
                <a:spcPts val="500"/>
              </a:spcBef>
              <a:spcAft>
                <a:spcPts val="0"/>
              </a:spcAft>
              <a:buClr>
                <a:schemeClr val="dk1"/>
              </a:buClr>
              <a:buSzPts val="1867"/>
              <a:buChar char="•"/>
              <a:defRPr sz="1867"/>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4" name="Shape 124"/>
        <p:cNvGrpSpPr/>
        <p:nvPr/>
      </p:nvGrpSpPr>
      <p:grpSpPr>
        <a:xfrm>
          <a:off x="0" y="0"/>
          <a:ext cx="0" cy="0"/>
          <a:chOff x="0" y="0"/>
          <a:chExt cx="0" cy="0"/>
        </a:xfrm>
      </p:grpSpPr>
      <p:sp>
        <p:nvSpPr>
          <p:cNvPr id="125" name="Google Shape;125;p6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6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7" name="Google Shape;127;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7"/>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67"/>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 name="Shape 131"/>
        <p:cNvGrpSpPr/>
        <p:nvPr/>
      </p:nvGrpSpPr>
      <p:grpSpPr>
        <a:xfrm>
          <a:off x="0" y="0"/>
          <a:ext cx="0" cy="0"/>
          <a:chOff x="0" y="0"/>
          <a:chExt cx="0" cy="0"/>
        </a:xfrm>
      </p:grpSpPr>
      <p:sp>
        <p:nvSpPr>
          <p:cNvPr id="132" name="Google Shape;132;p6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6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4" name="Google Shape;134;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7" name="Shape 137"/>
        <p:cNvGrpSpPr/>
        <p:nvPr/>
      </p:nvGrpSpPr>
      <p:grpSpPr>
        <a:xfrm>
          <a:off x="0" y="0"/>
          <a:ext cx="0" cy="0"/>
          <a:chOff x="0" y="0"/>
          <a:chExt cx="0" cy="0"/>
        </a:xfrm>
      </p:grpSpPr>
      <p:sp>
        <p:nvSpPr>
          <p:cNvPr id="138" name="Google Shape;138;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6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6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pic>
        <p:nvPicPr>
          <p:cNvPr id="22" name="Google Shape;22;p51"/>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3" name="Google Shape;23;p51"/>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6" name="Google Shape;26;p51"/>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7" name="Google Shape;27;p5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4" name="Shape 144"/>
        <p:cNvGrpSpPr/>
        <p:nvPr/>
      </p:nvGrpSpPr>
      <p:grpSpPr>
        <a:xfrm>
          <a:off x="0" y="0"/>
          <a:ext cx="0" cy="0"/>
          <a:chOff x="0" y="0"/>
          <a:chExt cx="0" cy="0"/>
        </a:xfrm>
      </p:grpSpPr>
      <p:sp>
        <p:nvSpPr>
          <p:cNvPr id="145" name="Google Shape;145;p7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7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7" name="Google Shape;147;p7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7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9" name="Google Shape;149;p7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2" name="Shape 162"/>
        <p:cNvGrpSpPr/>
        <p:nvPr/>
      </p:nvGrpSpPr>
      <p:grpSpPr>
        <a:xfrm>
          <a:off x="0" y="0"/>
          <a:ext cx="0" cy="0"/>
          <a:chOff x="0" y="0"/>
          <a:chExt cx="0" cy="0"/>
        </a:xfrm>
      </p:grpSpPr>
      <p:sp>
        <p:nvSpPr>
          <p:cNvPr id="163" name="Google Shape;163;p7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7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5" name="Google Shape;165;p7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6" name="Google Shape;166;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9" name="Shape 169"/>
        <p:cNvGrpSpPr/>
        <p:nvPr/>
      </p:nvGrpSpPr>
      <p:grpSpPr>
        <a:xfrm>
          <a:off x="0" y="0"/>
          <a:ext cx="0" cy="0"/>
          <a:chOff x="0" y="0"/>
          <a:chExt cx="0" cy="0"/>
        </a:xfrm>
      </p:grpSpPr>
      <p:sp>
        <p:nvSpPr>
          <p:cNvPr id="170" name="Google Shape;170;p7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74"/>
          <p:cNvSpPr/>
          <p:nvPr>
            <p:ph idx="2" type="pic"/>
          </p:nvPr>
        </p:nvSpPr>
        <p:spPr>
          <a:xfrm>
            <a:off x="5183188" y="987425"/>
            <a:ext cx="6172200" cy="4873625"/>
          </a:xfrm>
          <a:prstGeom prst="rect">
            <a:avLst/>
          </a:prstGeom>
          <a:noFill/>
          <a:ln>
            <a:noFill/>
          </a:ln>
        </p:spPr>
      </p:sp>
      <p:sp>
        <p:nvSpPr>
          <p:cNvPr id="172" name="Google Shape;172;p7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3" name="Google Shape;173;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6" name="Shape 176"/>
        <p:cNvGrpSpPr/>
        <p:nvPr/>
      </p:nvGrpSpPr>
      <p:grpSpPr>
        <a:xfrm>
          <a:off x="0" y="0"/>
          <a:ext cx="0" cy="0"/>
          <a:chOff x="0" y="0"/>
          <a:chExt cx="0" cy="0"/>
        </a:xfrm>
      </p:grpSpPr>
      <p:sp>
        <p:nvSpPr>
          <p:cNvPr id="177" name="Google Shape;177;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7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2" name="Shape 182"/>
        <p:cNvGrpSpPr/>
        <p:nvPr/>
      </p:nvGrpSpPr>
      <p:grpSpPr>
        <a:xfrm>
          <a:off x="0" y="0"/>
          <a:ext cx="0" cy="0"/>
          <a:chOff x="0" y="0"/>
          <a:chExt cx="0" cy="0"/>
        </a:xfrm>
      </p:grpSpPr>
      <p:sp>
        <p:nvSpPr>
          <p:cNvPr id="183" name="Google Shape;183;p7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7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8" name="Shape 28"/>
        <p:cNvGrpSpPr/>
        <p:nvPr/>
      </p:nvGrpSpPr>
      <p:grpSpPr>
        <a:xfrm>
          <a:off x="0" y="0"/>
          <a:ext cx="0" cy="0"/>
          <a:chOff x="0" y="0"/>
          <a:chExt cx="0" cy="0"/>
        </a:xfrm>
      </p:grpSpPr>
      <p:pic>
        <p:nvPicPr>
          <p:cNvPr descr="Graphical user interface, text&#10;&#10;Description automatically generated" id="29" name="Google Shape;29;p52"/>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30" name="Google Shape;30;p5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descr="Graphical user interface, text&#10;&#10;Description automatically generated" id="33" name="Google Shape;33;p52"/>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34" name="Google Shape;34;p5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5" name="Shape 35"/>
        <p:cNvGrpSpPr/>
        <p:nvPr/>
      </p:nvGrpSpPr>
      <p:grpSpPr>
        <a:xfrm>
          <a:off x="0" y="0"/>
          <a:ext cx="0" cy="0"/>
          <a:chOff x="0" y="0"/>
          <a:chExt cx="0" cy="0"/>
        </a:xfrm>
      </p:grpSpPr>
      <p:pic>
        <p:nvPicPr>
          <p:cNvPr id="36" name="Google Shape;36;p53"/>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7" name="Google Shape;37;p5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40" name="Google Shape;40;p53"/>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41" name="Google Shape;41;p5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2" name="Shape 42"/>
        <p:cNvGrpSpPr/>
        <p:nvPr/>
      </p:nvGrpSpPr>
      <p:grpSpPr>
        <a:xfrm>
          <a:off x="0" y="0"/>
          <a:ext cx="0" cy="0"/>
          <a:chOff x="0" y="0"/>
          <a:chExt cx="0" cy="0"/>
        </a:xfrm>
      </p:grpSpPr>
      <p:pic>
        <p:nvPicPr>
          <p:cNvPr descr="A picture containing text&#10;&#10;Description automatically generated" id="43" name="Google Shape;43;p5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4" name="Google Shape;44;p5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5" name="Google Shape;45;p56"/>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6"/>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47" name="Google Shape;47;p56"/>
          <p:cNvPicPr preferRelativeResize="0"/>
          <p:nvPr/>
        </p:nvPicPr>
        <p:blipFill rotWithShape="1">
          <a:blip r:embed="rId2">
            <a:alphaModFix/>
          </a:blip>
          <a:srcRect b="0" l="0" r="0" t="0"/>
          <a:stretch/>
        </p:blipFill>
        <p:spPr>
          <a:xfrm>
            <a:off x="-37071" y="0"/>
            <a:ext cx="12192000" cy="6858000"/>
          </a:xfrm>
          <a:prstGeom prst="rect">
            <a:avLst/>
          </a:prstGeom>
          <a:noFill/>
          <a:ln>
            <a:noFill/>
          </a:ln>
        </p:spPr>
      </p:pic>
      <p:sp>
        <p:nvSpPr>
          <p:cNvPr id="48" name="Google Shape;48;p5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5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5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5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5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5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5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3.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10;&#10;Description automatically generated" id="15" name="Google Shape;15;p49"/>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A picture containing text&#10;&#10;Description automatically generated" id="16" name="Google Shape;16;p49"/>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anaconda.com/" TargetMode="External"/><Relationship Id="rId4" Type="http://schemas.openxmlformats.org/officeDocument/2006/relationships/hyperlink" Target="https://www.jetbrains.com/pycharm/" TargetMode="External"/><Relationship Id="rId9" Type="http://schemas.openxmlformats.org/officeDocument/2006/relationships/hyperlink" Target="https://opensource.org/licenses/BSD-3-Clause" TargetMode="External"/><Relationship Id="rId5" Type="http://schemas.openxmlformats.org/officeDocument/2006/relationships/hyperlink" Target="https://pythonhosted.org/spyder/installation.html" TargetMode="External"/><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hyperlink" Target="https://github.com/jupyter/design/blob/master/logos/Square%20Logo/squarelogo-greytext-orangebody-greymoons/squarelogo-greytext-orangebody-greymoons.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onsset.github.io/teaching_kit/courses/module_2/Lecture%20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gep-onsset.readthedocs.io/en/latest/" TargetMode="External"/><Relationship Id="rId4" Type="http://schemas.openxmlformats.org/officeDocument/2006/relationships/hyperlink" Target="https://onsset.readthedocs.io/en/latest/" TargetMode="External"/><Relationship Id="rId5" Type="http://schemas.openxmlformats.org/officeDocument/2006/relationships/hyperlink" Target="https://forum.u4ria.org/c/onsset/" TargetMode="External"/><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onsset.github.io/teaching_kit/courses/module_2/Lecture%20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hyperlink" Target="https://www.flickr.com/photos/26036894@N03/18889910544" TargetMode="External"/><Relationship Id="rId5" Type="http://schemas.openxmlformats.org/officeDocument/2006/relationships/hyperlink" Target="https://creativecommons.org/publicdomain/mark/1.0/" TargetMode="External"/><Relationship Id="rId6"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19.jpg"/><Relationship Id="rId5" Type="http://schemas.openxmlformats.org/officeDocument/2006/relationships/hyperlink" Target="https://medium.com/climate-conscious/climate-finance-unfairly-shifts-priorities-in-the-global-south-5ed42c116cfe" TargetMode="External"/><Relationship Id="rId6" Type="http://schemas.openxmlformats.org/officeDocument/2006/relationships/hyperlink" Target="https://creativecommons.org/licenses/by/3.0/" TargetMode="External"/><Relationship Id="rId7"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hyperlink" Target="https://doi.org/10.5281/ZENODO.1493074"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hyperlink" Target="https://doi.org/10.5281/ZENODO.1493074"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hyperlink" Target="https://doi.org/10.5281/ZENODO.1493074" TargetMode="External"/><Relationship Id="rId6" Type="http://schemas.openxmlformats.org/officeDocument/2006/relationships/hyperlink" Target="https://creativecommons.org/licenses/by/4.0/legalco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doi.org/10.5281/ZENODO.149307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google.com/" TargetMode="External"/><Relationship Id="rId4" Type="http://schemas.openxmlformats.org/officeDocument/2006/relationships/hyperlink" Target="https://www.open.edu/openlearncreate/mod/quiz/view.php?id=173688" TargetMode="External"/><Relationship Id="rId5"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doi.org/10.1088/1748-9326/aa7b29" TargetMode="External"/><Relationship Id="rId5" Type="http://schemas.openxmlformats.org/officeDocument/2006/relationships/hyperlink" Target="http://creativecommons.org/licenses/by/3.0/" TargetMode="External"/><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4.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www.onsset.org/uploads/1/8/5/0/18504136/electrification_pathways_for_benin.pdf" TargetMode="External"/><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onsset.github.io/teaching_kit/courses/module_2/Lecture%20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python.org/doc/" TargetMode="External"/><Relationship Id="rId4" Type="http://schemas.openxmlformats.org/officeDocument/2006/relationships/hyperlink" Target="https://www.learnpython.org/" TargetMode="External"/><Relationship Id="rId5" Type="http://schemas.openxmlformats.org/officeDocument/2006/relationships/hyperlink" Target="https://www.codecademy.com/learn/learn-python" TargetMode="External"/><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A picture containing calendar&#10;&#10;Description automatically generated" id="193" name="Google Shape;193;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4" name="Google Shape;194;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195" name="Google Shape;195;p1"/>
          <p:cNvSpPr txBox="1"/>
          <p:nvPr/>
        </p:nvSpPr>
        <p:spPr>
          <a:xfrm>
            <a:off x="657741" y="4127693"/>
            <a:ext cx="6774813"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6 </a:t>
            </a:r>
            <a:endParaRPr/>
          </a:p>
          <a:p>
            <a:pPr indent="0" lvl="0" marL="0" marR="0" rtl="0" algn="l">
              <a:spcBef>
                <a:spcPts val="0"/>
              </a:spcBef>
              <a:spcAft>
                <a:spcPts val="0"/>
              </a:spcAft>
              <a:buNone/>
            </a:pPr>
            <a:r>
              <a:rPr b="1" lang="en-GB" sz="4400">
                <a:solidFill>
                  <a:schemeClr val="dk1"/>
                </a:solidFill>
                <a:latin typeface="Open Sans ExtraBold"/>
                <a:ea typeface="Open Sans ExtraBold"/>
                <a:cs typeface="Open Sans ExtraBold"/>
                <a:sym typeface="Open Sans ExtraBold"/>
              </a:rPr>
              <a:t>OnSSET/GEP SCENARIO GENERATOR</a:t>
            </a:r>
            <a:endParaRPr b="1" sz="4400">
              <a:solidFill>
                <a:schemeClr val="dk1"/>
              </a:solidFill>
              <a:latin typeface="Open Sans ExtraBold"/>
              <a:ea typeface="Open Sans ExtraBold"/>
              <a:cs typeface="Open Sans ExtraBold"/>
              <a:sym typeface="Open Sans ExtraBold"/>
            </a:endParaRPr>
          </a:p>
        </p:txBody>
      </p:sp>
      <p:sp>
        <p:nvSpPr>
          <p:cNvPr id="196" name="Google Shape;196;p1"/>
          <p:cNvSpPr txBox="1"/>
          <p:nvPr/>
        </p:nvSpPr>
        <p:spPr>
          <a:xfrm>
            <a:off x="657741" y="3659026"/>
            <a:ext cx="3012165"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Open Sans ExtraBold"/>
                <a:ea typeface="Open Sans ExtraBold"/>
                <a:cs typeface="Open Sans ExtraBold"/>
                <a:sym typeface="Open Sans ExtraBold"/>
              </a:rPr>
              <a:t>OnSSET/Global </a:t>
            </a:r>
            <a:br>
              <a:rPr b="1" lang="en-GB" sz="1800">
                <a:solidFill>
                  <a:schemeClr val="dk1"/>
                </a:solidFill>
                <a:latin typeface="Open Sans ExtraBold"/>
                <a:ea typeface="Open Sans ExtraBold"/>
                <a:cs typeface="Open Sans ExtraBold"/>
                <a:sym typeface="Open Sans ExtraBold"/>
              </a:rPr>
            </a:br>
            <a:r>
              <a:rPr b="1" lang="en-GB" sz="1800">
                <a:solidFill>
                  <a:schemeClr val="dk1"/>
                </a:solidFill>
                <a:latin typeface="Open Sans ExtraBold"/>
                <a:ea typeface="Open Sans ExtraBold"/>
                <a:cs typeface="Open Sans ExtraBold"/>
                <a:sym typeface="Open Sans ExtraBold"/>
              </a:rPr>
              <a:t>Electrification Platform</a:t>
            </a:r>
            <a:endParaRPr b="1" sz="1800">
              <a:solidFill>
                <a:schemeClr val="dk1"/>
              </a:solidFill>
              <a:latin typeface="Open Sans ExtraBold"/>
              <a:ea typeface="Open Sans ExtraBold"/>
              <a:cs typeface="Open Sans ExtraBold"/>
              <a:sym typeface="Open Sans ExtraBold"/>
            </a:endParaRPr>
          </a:p>
        </p:txBody>
      </p:sp>
      <p:sp>
        <p:nvSpPr>
          <p:cNvPr id="197" name="Google Shape;197;p1"/>
          <p:cNvSpPr/>
          <p:nvPr/>
        </p:nvSpPr>
        <p:spPr>
          <a:xfrm>
            <a:off x="7216666" y="430535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mp3" id="198" name="Google Shape;198;p1"/>
          <p:cNvPicPr preferRelativeResize="0"/>
          <p:nvPr/>
        </p:nvPicPr>
        <p:blipFill rotWithShape="1">
          <a:blip r:embed="rId4">
            <a:alphaModFix/>
          </a:blip>
          <a:srcRect b="0" l="0" r="0" t="0"/>
          <a:stretch/>
        </p:blipFill>
        <p:spPr>
          <a:xfrm>
            <a:off x="7288031" y="4376722"/>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7"/>
          <p:cNvSpPr txBox="1"/>
          <p:nvPr>
            <p:ph idx="1" type="body"/>
          </p:nvPr>
        </p:nvSpPr>
        <p:spPr>
          <a:xfrm>
            <a:off x="838200" y="2132692"/>
            <a:ext cx="10515600" cy="3160109"/>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10000"/>
              </a:lnSpc>
              <a:spcBef>
                <a:spcPts val="0"/>
              </a:spcBef>
              <a:spcAft>
                <a:spcPts val="0"/>
              </a:spcAft>
              <a:buClr>
                <a:schemeClr val="dk1"/>
              </a:buClr>
              <a:buSzPct val="100000"/>
              <a:buNone/>
            </a:pPr>
            <a:r>
              <a:rPr lang="en-GB" sz="2600">
                <a:solidFill>
                  <a:schemeClr val="dk1"/>
                </a:solidFill>
                <a:latin typeface="Open Sans"/>
                <a:ea typeface="Open Sans"/>
                <a:cs typeface="Open Sans"/>
                <a:sym typeface="Open Sans"/>
              </a:rPr>
              <a:t>Python versions – </a:t>
            </a:r>
            <a:r>
              <a:rPr b="1" lang="en-GB" sz="2600">
                <a:solidFill>
                  <a:schemeClr val="dk1"/>
                </a:solidFill>
                <a:latin typeface="Open Sans"/>
                <a:ea typeface="Open Sans"/>
                <a:cs typeface="Open Sans"/>
                <a:sym typeface="Open Sans"/>
              </a:rPr>
              <a:t>2.7.X</a:t>
            </a:r>
            <a:r>
              <a:rPr lang="en-GB" sz="2600">
                <a:solidFill>
                  <a:schemeClr val="dk1"/>
                </a:solidFill>
                <a:latin typeface="Open Sans"/>
                <a:ea typeface="Open Sans"/>
                <a:cs typeface="Open Sans"/>
                <a:sym typeface="Open Sans"/>
              </a:rPr>
              <a:t> Vs </a:t>
            </a:r>
            <a:r>
              <a:rPr b="1" lang="en-GB" sz="2600">
                <a:solidFill>
                  <a:schemeClr val="dk1"/>
                </a:solidFill>
                <a:latin typeface="Open Sans"/>
                <a:ea typeface="Open Sans"/>
                <a:cs typeface="Open Sans"/>
                <a:sym typeface="Open Sans"/>
              </a:rPr>
              <a:t>3.7.X.</a:t>
            </a:r>
            <a:endParaRPr>
              <a:latin typeface="Open Sans"/>
              <a:ea typeface="Open Sans"/>
              <a:cs typeface="Open Sans"/>
              <a:sym typeface="Open Sans"/>
            </a:endParaRPr>
          </a:p>
          <a:p>
            <a:pPr indent="0" lvl="0" marL="0" rtl="0" algn="l">
              <a:lnSpc>
                <a:spcPct val="110000"/>
              </a:lnSpc>
              <a:spcBef>
                <a:spcPts val="600"/>
              </a:spcBef>
              <a:spcAft>
                <a:spcPts val="0"/>
              </a:spcAft>
              <a:buClr>
                <a:schemeClr val="dk1"/>
              </a:buClr>
              <a:buSzPct val="100000"/>
              <a:buNone/>
            </a:pPr>
            <a:r>
              <a:rPr lang="en-GB" sz="2600">
                <a:solidFill>
                  <a:schemeClr val="dk1"/>
                </a:solidFill>
                <a:latin typeface="Open Sans"/>
                <a:ea typeface="Open Sans"/>
                <a:cs typeface="Open Sans"/>
                <a:sym typeface="Open Sans"/>
              </a:rPr>
              <a:t>Python installation packages – </a:t>
            </a:r>
            <a:r>
              <a:rPr b="1" lang="en-GB" sz="2600">
                <a:solidFill>
                  <a:schemeClr val="dk1"/>
                </a:solidFill>
                <a:latin typeface="Open Sans"/>
                <a:ea typeface="Open Sans"/>
                <a:cs typeface="Open Sans"/>
                <a:sym typeface="Open Sans"/>
              </a:rPr>
              <a:t>Anaconda</a:t>
            </a:r>
            <a:r>
              <a:rPr lang="en-GB" sz="2600">
                <a:solidFill>
                  <a:schemeClr val="dk1"/>
                </a:solidFill>
                <a:latin typeface="Open Sans"/>
                <a:ea typeface="Open Sans"/>
                <a:cs typeface="Open Sans"/>
                <a:sym typeface="Open Sans"/>
              </a:rPr>
              <a:t> (</a:t>
            </a:r>
            <a:r>
              <a:rPr lang="en-GB" sz="2600" u="sng">
                <a:solidFill>
                  <a:schemeClr val="dk1"/>
                </a:solidFill>
                <a:latin typeface="Open Sans"/>
                <a:ea typeface="Open Sans"/>
                <a:cs typeface="Open Sans"/>
                <a:sym typeface="Open Sans"/>
                <a:hlinkClick r:id="rId3">
                  <a:extLst>
                    <a:ext uri="{A12FA001-AC4F-418D-AE19-62706E023703}">
                      <ahyp:hlinkClr val="tx"/>
                    </a:ext>
                  </a:extLst>
                </a:hlinkClick>
              </a:rPr>
              <a:t>https://www.anaconda.com/</a:t>
            </a:r>
            <a:r>
              <a:rPr lang="en-GB" sz="2600">
                <a:solidFill>
                  <a:schemeClr val="dk1"/>
                </a:solidFill>
                <a:latin typeface="Open Sans"/>
                <a:ea typeface="Open Sans"/>
                <a:cs typeface="Open Sans"/>
                <a:sym typeface="Open Sans"/>
              </a:rPr>
              <a:t>) </a:t>
            </a:r>
            <a:endParaRPr>
              <a:latin typeface="Open Sans"/>
              <a:ea typeface="Open Sans"/>
              <a:cs typeface="Open Sans"/>
              <a:sym typeface="Open Sans"/>
            </a:endParaRPr>
          </a:p>
          <a:p>
            <a:pPr indent="0" lvl="0" marL="0" rtl="0" algn="l">
              <a:lnSpc>
                <a:spcPct val="110000"/>
              </a:lnSpc>
              <a:spcBef>
                <a:spcPts val="600"/>
              </a:spcBef>
              <a:spcAft>
                <a:spcPts val="0"/>
              </a:spcAft>
              <a:buClr>
                <a:schemeClr val="dk1"/>
              </a:buClr>
              <a:buSzPct val="100000"/>
              <a:buNone/>
            </a:pPr>
            <a:r>
              <a:rPr lang="en-GB" sz="2600">
                <a:solidFill>
                  <a:schemeClr val="dk1"/>
                </a:solidFill>
                <a:latin typeface="Open Sans"/>
                <a:ea typeface="Open Sans"/>
                <a:cs typeface="Open Sans"/>
                <a:sym typeface="Open Sans"/>
              </a:rPr>
              <a:t>Python modules &amp; Data Science Libraries (e.g., NumPy, Pandas, Matplotlib)</a:t>
            </a:r>
            <a:endParaRPr>
              <a:solidFill>
                <a:schemeClr val="dk1"/>
              </a:solidFill>
              <a:latin typeface="Open Sans"/>
              <a:ea typeface="Open Sans"/>
              <a:cs typeface="Open Sans"/>
              <a:sym typeface="Open Sans"/>
            </a:endParaRPr>
          </a:p>
          <a:p>
            <a:pPr indent="0" lvl="0" marL="0" rtl="0" algn="l">
              <a:lnSpc>
                <a:spcPct val="110000"/>
              </a:lnSpc>
              <a:spcBef>
                <a:spcPts val="600"/>
              </a:spcBef>
              <a:spcAft>
                <a:spcPts val="0"/>
              </a:spcAft>
              <a:buClr>
                <a:schemeClr val="dk1"/>
              </a:buClr>
              <a:buSzPct val="100000"/>
              <a:buNone/>
            </a:pPr>
            <a:r>
              <a:rPr lang="en-GB" sz="2600">
                <a:solidFill>
                  <a:schemeClr val="dk1"/>
                </a:solidFill>
                <a:latin typeface="Open Sans"/>
                <a:ea typeface="Open Sans"/>
                <a:cs typeface="Open Sans"/>
                <a:sym typeface="Open Sans"/>
              </a:rPr>
              <a:t>Python </a:t>
            </a:r>
            <a:r>
              <a:rPr b="1" lang="en-GB" sz="2600">
                <a:solidFill>
                  <a:schemeClr val="dk1"/>
                </a:solidFill>
                <a:latin typeface="Open Sans"/>
                <a:ea typeface="Open Sans"/>
                <a:cs typeface="Open Sans"/>
                <a:sym typeface="Open Sans"/>
              </a:rPr>
              <a:t>I</a:t>
            </a:r>
            <a:r>
              <a:rPr lang="en-GB" sz="2600">
                <a:solidFill>
                  <a:schemeClr val="dk1"/>
                </a:solidFill>
                <a:latin typeface="Open Sans"/>
                <a:ea typeface="Open Sans"/>
                <a:cs typeface="Open Sans"/>
                <a:sym typeface="Open Sans"/>
              </a:rPr>
              <a:t>ntegrated </a:t>
            </a:r>
            <a:r>
              <a:rPr b="1" lang="en-GB" sz="2600">
                <a:solidFill>
                  <a:schemeClr val="dk1"/>
                </a:solidFill>
                <a:latin typeface="Open Sans"/>
                <a:ea typeface="Open Sans"/>
                <a:cs typeface="Open Sans"/>
                <a:sym typeface="Open Sans"/>
              </a:rPr>
              <a:t>D</a:t>
            </a:r>
            <a:r>
              <a:rPr lang="en-GB" sz="2600">
                <a:solidFill>
                  <a:schemeClr val="dk1"/>
                </a:solidFill>
                <a:latin typeface="Open Sans"/>
                <a:ea typeface="Open Sans"/>
                <a:cs typeface="Open Sans"/>
                <a:sym typeface="Open Sans"/>
              </a:rPr>
              <a:t>evelopment </a:t>
            </a:r>
            <a:r>
              <a:rPr b="1" lang="en-GB" sz="2600">
                <a:solidFill>
                  <a:schemeClr val="dk1"/>
                </a:solidFill>
                <a:latin typeface="Open Sans"/>
                <a:ea typeface="Open Sans"/>
                <a:cs typeface="Open Sans"/>
                <a:sym typeface="Open Sans"/>
              </a:rPr>
              <a:t>E</a:t>
            </a:r>
            <a:r>
              <a:rPr lang="en-GB" sz="2600">
                <a:solidFill>
                  <a:schemeClr val="dk1"/>
                </a:solidFill>
                <a:latin typeface="Open Sans"/>
                <a:ea typeface="Open Sans"/>
                <a:cs typeface="Open Sans"/>
                <a:sym typeface="Open Sans"/>
              </a:rPr>
              <a:t>nvironment (IDEs)</a:t>
            </a:r>
            <a:endParaRPr>
              <a:latin typeface="Open Sans"/>
              <a:ea typeface="Open Sans"/>
              <a:cs typeface="Open Sans"/>
              <a:sym typeface="Open Sans"/>
            </a:endParaRPr>
          </a:p>
          <a:p>
            <a:pPr indent="-285750" lvl="1" marL="742950" rtl="0" algn="l">
              <a:lnSpc>
                <a:spcPct val="130000"/>
              </a:lnSpc>
              <a:spcBef>
                <a:spcPts val="600"/>
              </a:spcBef>
              <a:spcAft>
                <a:spcPts val="0"/>
              </a:spcAft>
              <a:buClr>
                <a:schemeClr val="dk1"/>
              </a:buClr>
              <a:buSzPct val="117647"/>
              <a:buFont typeface="Arial"/>
              <a:buChar char="•"/>
            </a:pPr>
            <a:r>
              <a:rPr lang="en-GB">
                <a:solidFill>
                  <a:schemeClr val="dk1"/>
                </a:solidFill>
                <a:latin typeface="Open Sans"/>
                <a:ea typeface="Open Sans"/>
                <a:cs typeface="Open Sans"/>
                <a:sym typeface="Open Sans"/>
              </a:rPr>
              <a:t>Text editors (e.g., Notepad)</a:t>
            </a:r>
            <a:endParaRPr>
              <a:solidFill>
                <a:schemeClr val="dk1"/>
              </a:solidFill>
              <a:latin typeface="Open Sans"/>
              <a:ea typeface="Open Sans"/>
              <a:cs typeface="Open Sans"/>
              <a:sym typeface="Open Sans"/>
            </a:endParaRPr>
          </a:p>
          <a:p>
            <a:pPr indent="-285750" lvl="1" marL="742950" rtl="0" algn="l">
              <a:lnSpc>
                <a:spcPct val="130000"/>
              </a:lnSpc>
              <a:spcBef>
                <a:spcPts val="600"/>
              </a:spcBef>
              <a:spcAft>
                <a:spcPts val="0"/>
              </a:spcAft>
              <a:buClr>
                <a:schemeClr val="dk1"/>
              </a:buClr>
              <a:buSzPct val="117647"/>
              <a:buFont typeface="Arial"/>
              <a:buChar char="•"/>
            </a:pPr>
            <a:r>
              <a:rPr lang="en-GB">
                <a:solidFill>
                  <a:schemeClr val="dk1"/>
                </a:solidFill>
                <a:latin typeface="Open Sans"/>
                <a:ea typeface="Open Sans"/>
                <a:cs typeface="Open Sans"/>
                <a:sym typeface="Open Sans"/>
              </a:rPr>
              <a:t>Notebook environment (e.g., </a:t>
            </a:r>
            <a:r>
              <a:rPr lang="en-GB">
                <a:solidFill>
                  <a:srgbClr val="0070C0"/>
                </a:solidFill>
                <a:latin typeface="Open Sans"/>
                <a:ea typeface="Open Sans"/>
                <a:cs typeface="Open Sans"/>
                <a:sym typeface="Open Sans"/>
              </a:rPr>
              <a:t>Jupyter Notebook</a:t>
            </a:r>
            <a:r>
              <a:rPr lang="en-GB">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285750" lvl="1" marL="742950" rtl="0" algn="l">
              <a:lnSpc>
                <a:spcPct val="130000"/>
              </a:lnSpc>
              <a:spcBef>
                <a:spcPts val="600"/>
              </a:spcBef>
              <a:spcAft>
                <a:spcPts val="0"/>
              </a:spcAft>
              <a:buClr>
                <a:schemeClr val="dk1"/>
              </a:buClr>
              <a:buSzPct val="117647"/>
              <a:buFont typeface="Arial"/>
              <a:buChar char="•"/>
            </a:pPr>
            <a:r>
              <a:rPr lang="en-GB">
                <a:solidFill>
                  <a:schemeClr val="dk1"/>
                </a:solidFill>
                <a:latin typeface="Open Sans"/>
                <a:ea typeface="Open Sans"/>
                <a:cs typeface="Open Sans"/>
                <a:sym typeface="Open Sans"/>
              </a:rPr>
              <a:t>Full Integrated Development Environment (IDE) (e.g., </a:t>
            </a:r>
            <a:r>
              <a:rPr lang="en-GB" u="sng">
                <a:solidFill>
                  <a:schemeClr val="dk1"/>
                </a:solidFill>
                <a:latin typeface="Open Sans"/>
                <a:ea typeface="Open Sans"/>
                <a:cs typeface="Open Sans"/>
                <a:sym typeface="Open Sans"/>
                <a:hlinkClick r:id="rId4">
                  <a:extLst>
                    <a:ext uri="{A12FA001-AC4F-418D-AE19-62706E023703}">
                      <ahyp:hlinkClr val="tx"/>
                    </a:ext>
                  </a:extLst>
                </a:hlinkClick>
              </a:rPr>
              <a:t>PyCharm</a:t>
            </a:r>
            <a:r>
              <a:rPr lang="en-GB">
                <a:solidFill>
                  <a:schemeClr val="dk1"/>
                </a:solidFill>
                <a:latin typeface="Open Sans"/>
                <a:ea typeface="Open Sans"/>
                <a:cs typeface="Open Sans"/>
                <a:sym typeface="Open Sans"/>
              </a:rPr>
              <a:t> or </a:t>
            </a:r>
            <a:r>
              <a:rPr lang="en-GB" u="sng">
                <a:solidFill>
                  <a:schemeClr val="dk1"/>
                </a:solidFill>
                <a:latin typeface="Open Sans"/>
                <a:ea typeface="Open Sans"/>
                <a:cs typeface="Open Sans"/>
                <a:sym typeface="Open Sans"/>
                <a:hlinkClick r:id="rId5">
                  <a:extLst>
                    <a:ext uri="{A12FA001-AC4F-418D-AE19-62706E023703}">
                      <ahyp:hlinkClr val="tx"/>
                    </a:ext>
                  </a:extLst>
                </a:hlinkClick>
              </a:rPr>
              <a:t>Spyder</a:t>
            </a:r>
            <a:r>
              <a:rPr lang="en-GB">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0" lvl="0" marL="0" rtl="0" algn="l">
              <a:lnSpc>
                <a:spcPct val="110000"/>
              </a:lnSpc>
              <a:spcBef>
                <a:spcPts val="600"/>
              </a:spcBef>
              <a:spcAft>
                <a:spcPts val="0"/>
              </a:spcAft>
              <a:buClr>
                <a:schemeClr val="dk1"/>
              </a:buClr>
              <a:buSzPct val="100000"/>
              <a:buNone/>
            </a:pPr>
            <a:r>
              <a:t/>
            </a:r>
            <a:endParaRPr sz="2600">
              <a:solidFill>
                <a:schemeClr val="dk1"/>
              </a:solidFill>
              <a:latin typeface="Open Sans"/>
              <a:ea typeface="Open Sans"/>
              <a:cs typeface="Open Sans"/>
              <a:sym typeface="Open Sans"/>
            </a:endParaRPr>
          </a:p>
          <a:p>
            <a:pPr indent="-131445" lvl="0" marL="228600" rtl="0" algn="l">
              <a:lnSpc>
                <a:spcPct val="90000"/>
              </a:lnSpc>
              <a:spcBef>
                <a:spcPts val="1000"/>
              </a:spcBef>
              <a:spcAft>
                <a:spcPts val="0"/>
              </a:spcAft>
              <a:buClr>
                <a:schemeClr val="dk1"/>
              </a:buClr>
              <a:buSzPct val="100000"/>
              <a:buNone/>
            </a:pPr>
            <a:r>
              <a:t/>
            </a:r>
            <a:endParaRPr>
              <a:latin typeface="Open Sans"/>
              <a:ea typeface="Open Sans"/>
              <a:cs typeface="Open Sans"/>
              <a:sym typeface="Open Sans"/>
            </a:endParaRPr>
          </a:p>
        </p:txBody>
      </p:sp>
      <p:sp>
        <p:nvSpPr>
          <p:cNvPr id="301" name="Google Shape;301;p7"/>
          <p:cNvSpPr txBox="1"/>
          <p:nvPr/>
        </p:nvSpPr>
        <p:spPr>
          <a:xfrm>
            <a:off x="1020951" y="356062"/>
            <a:ext cx="9816383" cy="80556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sz="4400">
              <a:solidFill>
                <a:schemeClr val="dk1"/>
              </a:solidFill>
              <a:latin typeface="Calibri"/>
              <a:ea typeface="Calibri"/>
              <a:cs typeface="Calibri"/>
              <a:sym typeface="Calibri"/>
            </a:endParaRPr>
          </a:p>
        </p:txBody>
      </p:sp>
      <p:pic>
        <p:nvPicPr>
          <p:cNvPr id="302" name="Google Shape;302;p7"/>
          <p:cNvPicPr preferRelativeResize="0"/>
          <p:nvPr/>
        </p:nvPicPr>
        <p:blipFill rotWithShape="1">
          <a:blip r:embed="rId6">
            <a:alphaModFix/>
          </a:blip>
          <a:srcRect b="-1276" l="0" r="12576" t="-1935"/>
          <a:stretch/>
        </p:blipFill>
        <p:spPr>
          <a:xfrm>
            <a:off x="8246832" y="17455"/>
            <a:ext cx="3340239" cy="1647869"/>
          </a:xfrm>
          <a:prstGeom prst="rect">
            <a:avLst/>
          </a:prstGeom>
          <a:noFill/>
          <a:ln>
            <a:noFill/>
          </a:ln>
        </p:spPr>
      </p:pic>
      <p:pic>
        <p:nvPicPr>
          <p:cNvPr id="303" name="Google Shape;303;p7"/>
          <p:cNvPicPr preferRelativeResize="0"/>
          <p:nvPr/>
        </p:nvPicPr>
        <p:blipFill rotWithShape="1">
          <a:blip r:embed="rId7">
            <a:alphaModFix/>
          </a:blip>
          <a:srcRect b="0" l="0" r="0" t="0"/>
          <a:stretch/>
        </p:blipFill>
        <p:spPr>
          <a:xfrm>
            <a:off x="7886062" y="164301"/>
            <a:ext cx="1492514" cy="1557853"/>
          </a:xfrm>
          <a:prstGeom prst="rect">
            <a:avLst/>
          </a:prstGeom>
          <a:noFill/>
          <a:ln>
            <a:noFill/>
          </a:ln>
        </p:spPr>
      </p:pic>
      <p:sp>
        <p:nvSpPr>
          <p:cNvPr id="304" name="Google Shape;304;p7"/>
          <p:cNvSpPr txBox="1"/>
          <p:nvPr/>
        </p:nvSpPr>
        <p:spPr>
          <a:xfrm>
            <a:off x="838200" y="365125"/>
            <a:ext cx="46482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Introduction to Python</a:t>
            </a:r>
            <a:endParaRPr/>
          </a:p>
        </p:txBody>
      </p:sp>
      <p:sp>
        <p:nvSpPr>
          <p:cNvPr id="305" name="Google Shape;305;p7"/>
          <p:cNvSpPr/>
          <p:nvPr/>
        </p:nvSpPr>
        <p:spPr>
          <a:xfrm>
            <a:off x="838200" y="1657897"/>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Python – Important things to know</a:t>
            </a:r>
            <a:endParaRPr/>
          </a:p>
        </p:txBody>
      </p:sp>
      <p:sp>
        <p:nvSpPr>
          <p:cNvPr id="306" name="Google Shape;306;p7"/>
          <p:cNvSpPr/>
          <p:nvPr/>
        </p:nvSpPr>
        <p:spPr>
          <a:xfrm>
            <a:off x="838200" y="6138292"/>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307" name="Google Shape;307;p7"/>
          <p:cNvSpPr/>
          <p:nvPr/>
        </p:nvSpPr>
        <p:spPr>
          <a:xfrm>
            <a:off x="7476534" y="1712871"/>
            <a:ext cx="198163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Picture source: </a:t>
            </a:r>
            <a:r>
              <a:rPr lang="en-GB" sz="1000">
                <a:solidFill>
                  <a:schemeClr val="dk1"/>
                </a:solidFill>
                <a:latin typeface="Calibri"/>
                <a:ea typeface="Calibri"/>
                <a:cs typeface="Calibri"/>
                <a:sym typeface="Calibri"/>
              </a:rPr>
              <a:t>www.jetbrains.com</a:t>
            </a:r>
            <a:endParaRPr sz="1000">
              <a:solidFill>
                <a:schemeClr val="dk1"/>
              </a:solidFill>
              <a:latin typeface="Calibri"/>
              <a:ea typeface="Calibri"/>
              <a:cs typeface="Calibri"/>
              <a:sym typeface="Calibri"/>
            </a:endParaRPr>
          </a:p>
        </p:txBody>
      </p:sp>
      <p:sp>
        <p:nvSpPr>
          <p:cNvPr id="308" name="Google Shape;308;p7"/>
          <p:cNvSpPr/>
          <p:nvPr/>
        </p:nvSpPr>
        <p:spPr>
          <a:xfrm>
            <a:off x="9559847" y="1690688"/>
            <a:ext cx="201689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24292E"/>
                </a:solidFill>
                <a:latin typeface="Calibri"/>
                <a:ea typeface="Calibri"/>
                <a:cs typeface="Calibri"/>
                <a:sym typeface="Calibri"/>
              </a:rPr>
              <a:t>Picture source: </a:t>
            </a:r>
            <a:r>
              <a:rPr b="1" lang="en-GB" sz="1000" u="sng">
                <a:solidFill>
                  <a:srgbClr val="24292E"/>
                </a:solidFill>
                <a:latin typeface="Calibri"/>
                <a:ea typeface="Calibri"/>
                <a:cs typeface="Calibri"/>
                <a:sym typeface="Calibri"/>
                <a:hlinkClick r:id="rId8">
                  <a:extLst>
                    <a:ext uri="{A12FA001-AC4F-418D-AE19-62706E023703}">
                      <ahyp:hlinkClr val="tx"/>
                    </a:ext>
                  </a:extLst>
                </a:hlinkClick>
              </a:rPr>
              <a:t>image,</a:t>
            </a:r>
            <a:r>
              <a:rPr b="1" lang="en-GB" sz="1000">
                <a:solidFill>
                  <a:srgbClr val="24292E"/>
                </a:solidFill>
                <a:latin typeface="Calibri"/>
                <a:ea typeface="Calibri"/>
                <a:cs typeface="Calibri"/>
                <a:sym typeface="Calibri"/>
              </a:rPr>
              <a:t> </a:t>
            </a:r>
            <a:r>
              <a:rPr lang="en-GB" sz="1000" u="sng">
                <a:solidFill>
                  <a:srgbClr val="24292E"/>
                </a:solidFill>
                <a:latin typeface="Calibri"/>
                <a:ea typeface="Calibri"/>
                <a:cs typeface="Calibri"/>
                <a:sym typeface="Calibri"/>
                <a:hlinkClick r:id="rId9">
                  <a:extLst>
                    <a:ext uri="{A12FA001-AC4F-418D-AE19-62706E023703}">
                      <ahyp:hlinkClr val="tx"/>
                    </a:ext>
                  </a:extLst>
                </a:hlinkClick>
              </a:rPr>
              <a:t>BSD 3-Clause</a:t>
            </a:r>
            <a:endParaRPr i="0" sz="1000">
              <a:solidFill>
                <a:srgbClr val="24292E"/>
              </a:solidFill>
              <a:latin typeface="Calibri"/>
              <a:ea typeface="Calibri"/>
              <a:cs typeface="Calibri"/>
              <a:sym typeface="Calibri"/>
            </a:endParaRPr>
          </a:p>
        </p:txBody>
      </p:sp>
      <p:sp>
        <p:nvSpPr>
          <p:cNvPr id="309" name="Google Shape;309;p7"/>
          <p:cNvSpPr/>
          <p:nvPr/>
        </p:nvSpPr>
        <p:spPr>
          <a:xfrm>
            <a:off x="5486400" y="51874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0.mp3" id="310" name="Google Shape;310;p7"/>
          <p:cNvPicPr preferRelativeResize="0"/>
          <p:nvPr/>
        </p:nvPicPr>
        <p:blipFill rotWithShape="1">
          <a:blip r:embed="rId10">
            <a:alphaModFix/>
          </a:blip>
          <a:srcRect b="0" l="0" r="0" t="0"/>
          <a:stretch/>
        </p:blipFill>
        <p:spPr>
          <a:xfrm>
            <a:off x="5553002" y="59011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8"/>
          <p:cNvSpPr/>
          <p:nvPr/>
        </p:nvSpPr>
        <p:spPr>
          <a:xfrm>
            <a:off x="2782956" y="4994807"/>
            <a:ext cx="882800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200"/>
              <a:buFont typeface="Calibri"/>
              <a:buNone/>
            </a:pPr>
            <a:r>
              <a:rPr lang="en-GB"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sp>
        <p:nvSpPr>
          <p:cNvPr id="317" name="Google Shape;317;p8"/>
          <p:cNvSpPr/>
          <p:nvPr/>
        </p:nvSpPr>
        <p:spPr>
          <a:xfrm>
            <a:off x="874245" y="2200196"/>
            <a:ext cx="10443510" cy="2505261"/>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4000"/>
              </a:lnSpc>
              <a:spcBef>
                <a:spcPts val="0"/>
              </a:spcBef>
              <a:spcAft>
                <a:spcPts val="0"/>
              </a:spcAft>
              <a:buClr>
                <a:srgbClr val="000000"/>
              </a:buClr>
              <a:buSzPts val="2600"/>
              <a:buFont typeface="Arial"/>
              <a:buChar char="•"/>
            </a:pPr>
            <a:r>
              <a:rPr lang="en-GB" sz="2000">
                <a:solidFill>
                  <a:schemeClr val="dk1"/>
                </a:solidFill>
                <a:latin typeface="Open Sans"/>
                <a:ea typeface="Open Sans"/>
                <a:cs typeface="Open Sans"/>
                <a:sym typeface="Open Sans"/>
              </a:rPr>
              <a:t>Running the tool does not require any programming knowledge</a:t>
            </a:r>
            <a:endParaRPr sz="2000">
              <a:solidFill>
                <a:schemeClr val="dk1"/>
              </a:solidFill>
              <a:latin typeface="Open Sans"/>
              <a:ea typeface="Open Sans"/>
              <a:cs typeface="Open Sans"/>
              <a:sym typeface="Open Sans"/>
            </a:endParaRPr>
          </a:p>
          <a:p>
            <a:pPr indent="-457200" lvl="0" marL="457200" marR="0" rtl="0" algn="l">
              <a:lnSpc>
                <a:spcPct val="114000"/>
              </a:lnSpc>
              <a:spcBef>
                <a:spcPts val="600"/>
              </a:spcBef>
              <a:spcAft>
                <a:spcPts val="0"/>
              </a:spcAft>
              <a:buClr>
                <a:srgbClr val="000000"/>
              </a:buClr>
              <a:buSzPts val="2600"/>
              <a:buFont typeface="Arial"/>
              <a:buChar char="•"/>
            </a:pPr>
            <a:r>
              <a:rPr lang="en-GB" sz="2000">
                <a:solidFill>
                  <a:schemeClr val="dk1"/>
                </a:solidFill>
                <a:latin typeface="Open Sans"/>
                <a:ea typeface="Open Sans"/>
                <a:cs typeface="Open Sans"/>
                <a:sym typeface="Open Sans"/>
              </a:rPr>
              <a:t>With basic programming knowledge, one can make simple modifications to adapt the tool</a:t>
            </a:r>
            <a:endParaRPr sz="2000">
              <a:solidFill>
                <a:schemeClr val="dk1"/>
              </a:solidFill>
              <a:latin typeface="Open Sans"/>
              <a:ea typeface="Open Sans"/>
              <a:cs typeface="Open Sans"/>
              <a:sym typeface="Open Sans"/>
            </a:endParaRPr>
          </a:p>
          <a:p>
            <a:pPr indent="-457200" lvl="0" marL="457200" marR="0" rtl="0" algn="l">
              <a:lnSpc>
                <a:spcPct val="114000"/>
              </a:lnSpc>
              <a:spcBef>
                <a:spcPts val="600"/>
              </a:spcBef>
              <a:spcAft>
                <a:spcPts val="0"/>
              </a:spcAft>
              <a:buClr>
                <a:srgbClr val="000000"/>
              </a:buClr>
              <a:buSzPts val="2600"/>
              <a:buFont typeface="Arial"/>
              <a:buChar char="•"/>
            </a:pPr>
            <a:r>
              <a:rPr lang="en-GB" sz="2000">
                <a:solidFill>
                  <a:schemeClr val="dk1"/>
                </a:solidFill>
                <a:latin typeface="Open Sans"/>
                <a:ea typeface="Open Sans"/>
                <a:cs typeface="Open Sans"/>
                <a:sym typeface="Open Sans"/>
              </a:rPr>
              <a:t>Developing new functionalities or making large changes to the existing ones requires good programming skills</a:t>
            </a:r>
            <a:endParaRPr sz="2000">
              <a:solidFill>
                <a:schemeClr val="dk1"/>
              </a:solidFill>
              <a:latin typeface="Open Sans"/>
              <a:ea typeface="Open Sans"/>
              <a:cs typeface="Open Sans"/>
              <a:sym typeface="Open Sans"/>
            </a:endParaRPr>
          </a:p>
          <a:p>
            <a:pPr indent="-457200" lvl="0" marL="457200" marR="0" rtl="0" algn="l">
              <a:lnSpc>
                <a:spcPct val="114000"/>
              </a:lnSpc>
              <a:spcBef>
                <a:spcPts val="600"/>
              </a:spcBef>
              <a:spcAft>
                <a:spcPts val="600"/>
              </a:spcAft>
              <a:buClr>
                <a:srgbClr val="000000"/>
              </a:buClr>
              <a:buSzPts val="2600"/>
              <a:buFont typeface="Arial"/>
              <a:buChar char="•"/>
            </a:pPr>
            <a:r>
              <a:rPr lang="en-GB" sz="2000">
                <a:solidFill>
                  <a:schemeClr val="dk1"/>
                </a:solidFill>
                <a:latin typeface="Open Sans"/>
                <a:ea typeface="Open Sans"/>
                <a:cs typeface="Open Sans"/>
                <a:sym typeface="Open Sans"/>
              </a:rPr>
              <a:t>There are many freely available Python tutorials online</a:t>
            </a:r>
            <a:endParaRPr sz="2000">
              <a:solidFill>
                <a:schemeClr val="dk1"/>
              </a:solidFill>
              <a:latin typeface="Open Sans"/>
              <a:ea typeface="Open Sans"/>
              <a:cs typeface="Open Sans"/>
              <a:sym typeface="Open Sans"/>
            </a:endParaRPr>
          </a:p>
        </p:txBody>
      </p:sp>
      <p:sp>
        <p:nvSpPr>
          <p:cNvPr id="318" name="Google Shape;318;p8"/>
          <p:cNvSpPr txBox="1"/>
          <p:nvPr/>
        </p:nvSpPr>
        <p:spPr>
          <a:xfrm>
            <a:off x="838200" y="365125"/>
            <a:ext cx="460533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Introduction to Python</a:t>
            </a:r>
            <a:endParaRPr/>
          </a:p>
        </p:txBody>
      </p:sp>
      <p:sp>
        <p:nvSpPr>
          <p:cNvPr id="319" name="Google Shape;319;p8"/>
          <p:cNvSpPr/>
          <p:nvPr/>
        </p:nvSpPr>
        <p:spPr>
          <a:xfrm>
            <a:off x="838200" y="1638158"/>
            <a:ext cx="1006861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Python - What do I need to know to use the GEP Scenario Generator (OnSSET)?</a:t>
            </a:r>
            <a:endParaRPr/>
          </a:p>
        </p:txBody>
      </p:sp>
      <p:sp>
        <p:nvSpPr>
          <p:cNvPr id="320" name="Google Shape;320;p8"/>
          <p:cNvSpPr/>
          <p:nvPr/>
        </p:nvSpPr>
        <p:spPr>
          <a:xfrm>
            <a:off x="874245" y="6146563"/>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321" name="Google Shape;321;p8"/>
          <p:cNvSpPr/>
          <p:nvPr/>
        </p:nvSpPr>
        <p:spPr>
          <a:xfrm>
            <a:off x="5486400" y="51874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1.mp3" id="322" name="Google Shape;322;p8"/>
          <p:cNvPicPr preferRelativeResize="0"/>
          <p:nvPr/>
        </p:nvPicPr>
        <p:blipFill rotWithShape="1">
          <a:blip r:embed="rId3">
            <a:alphaModFix/>
          </a:blip>
          <a:srcRect b="0" l="0" r="0" t="0"/>
          <a:stretch/>
        </p:blipFill>
        <p:spPr>
          <a:xfrm>
            <a:off x="5557765" y="59011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6.2 Introduction to Python</a:t>
            </a:r>
            <a:endParaRPr/>
          </a:p>
        </p:txBody>
      </p:sp>
      <p:sp>
        <p:nvSpPr>
          <p:cNvPr id="328" name="Google Shape;328;p10"/>
          <p:cNvSpPr txBox="1"/>
          <p:nvPr>
            <p:ph idx="1" type="body"/>
          </p:nvPr>
        </p:nvSpPr>
        <p:spPr>
          <a:xfrm>
            <a:off x="838200" y="1948175"/>
            <a:ext cx="10515600" cy="4351338"/>
          </a:xfrm>
          <a:prstGeom prst="rect">
            <a:avLst/>
          </a:prstGeom>
          <a:noFill/>
          <a:ln>
            <a:noFill/>
          </a:ln>
        </p:spPr>
        <p:txBody>
          <a:bodyPr anchorCtr="0" anchor="t" bIns="45700" lIns="91425" spcFirstLastPara="1" rIns="91425" wrap="square" tIns="45700">
            <a:normAutofit/>
          </a:bodyPr>
          <a:lstStyle/>
          <a:p>
            <a:pPr indent="-514350" lvl="0" marL="565150" rtl="0" algn="l">
              <a:lnSpc>
                <a:spcPct val="90000"/>
              </a:lnSpc>
              <a:spcBef>
                <a:spcPts val="0"/>
              </a:spcBef>
              <a:spcAft>
                <a:spcPts val="0"/>
              </a:spcAft>
              <a:buClr>
                <a:schemeClr val="dk1"/>
              </a:buClr>
              <a:buSzPts val="2000"/>
              <a:buFont typeface="Calibri"/>
              <a:buAutoNum type="arabicPeriod"/>
            </a:pPr>
            <a:r>
              <a:rPr lang="en-GB" sz="2000">
                <a:latin typeface="Open Sans"/>
                <a:ea typeface="Open Sans"/>
                <a:cs typeface="Open Sans"/>
                <a:sym typeface="Open Sans"/>
              </a:rPr>
              <a:t>OnSSET is developed in Python</a:t>
            </a:r>
            <a:endParaRPr sz="2000">
              <a:latin typeface="Open Sans"/>
              <a:ea typeface="Open Sans"/>
              <a:cs typeface="Open Sans"/>
              <a:sym typeface="Open Sans"/>
            </a:endParaRPr>
          </a:p>
          <a:p>
            <a:pPr indent="-514350" lvl="0" marL="565150" rtl="0" algn="l">
              <a:lnSpc>
                <a:spcPct val="90000"/>
              </a:lnSpc>
              <a:spcBef>
                <a:spcPts val="1000"/>
              </a:spcBef>
              <a:spcAft>
                <a:spcPts val="0"/>
              </a:spcAft>
              <a:buClr>
                <a:schemeClr val="dk1"/>
              </a:buClr>
              <a:buSzPts val="2000"/>
              <a:buFont typeface="Calibri"/>
              <a:buAutoNum type="arabicPeriod"/>
            </a:pPr>
            <a:r>
              <a:rPr lang="en-GB" sz="2000">
                <a:latin typeface="Open Sans"/>
                <a:ea typeface="Open Sans"/>
                <a:cs typeface="Open Sans"/>
                <a:sym typeface="Open Sans"/>
              </a:rPr>
              <a:t>Python is open-source and freely available</a:t>
            </a:r>
            <a:endParaRPr sz="2000">
              <a:latin typeface="Open Sans"/>
              <a:ea typeface="Open Sans"/>
              <a:cs typeface="Open Sans"/>
              <a:sym typeface="Open Sans"/>
            </a:endParaRPr>
          </a:p>
          <a:p>
            <a:pPr indent="-514350" lvl="0" marL="565150" rtl="0" algn="l">
              <a:lnSpc>
                <a:spcPct val="90000"/>
              </a:lnSpc>
              <a:spcBef>
                <a:spcPts val="1000"/>
              </a:spcBef>
              <a:spcAft>
                <a:spcPts val="0"/>
              </a:spcAft>
              <a:buClr>
                <a:schemeClr val="dk1"/>
              </a:buClr>
              <a:buSzPts val="2000"/>
              <a:buFont typeface="Calibri"/>
              <a:buAutoNum type="arabicPeriod"/>
            </a:pPr>
            <a:r>
              <a:rPr lang="en-GB" sz="2000">
                <a:latin typeface="Open Sans"/>
                <a:ea typeface="Open Sans"/>
                <a:cs typeface="Open Sans"/>
                <a:sym typeface="Open Sans"/>
              </a:rPr>
              <a:t>Generating electrification scenarios does not require any programming knowledge</a:t>
            </a:r>
            <a:endParaRPr sz="2000">
              <a:latin typeface="Open Sans"/>
              <a:ea typeface="Open Sans"/>
              <a:cs typeface="Open Sans"/>
              <a:sym typeface="Open Sans"/>
            </a:endParaRPr>
          </a:p>
          <a:p>
            <a:pPr indent="-514350" lvl="0" marL="565150" rtl="0" algn="l">
              <a:lnSpc>
                <a:spcPct val="90000"/>
              </a:lnSpc>
              <a:spcBef>
                <a:spcPts val="1000"/>
              </a:spcBef>
              <a:spcAft>
                <a:spcPts val="0"/>
              </a:spcAft>
              <a:buClr>
                <a:schemeClr val="dk1"/>
              </a:buClr>
              <a:buSzPts val="2000"/>
              <a:buFont typeface="Calibri"/>
              <a:buAutoNum type="arabicPeriod"/>
            </a:pPr>
            <a:r>
              <a:rPr lang="en-GB" sz="2000">
                <a:latin typeface="Open Sans"/>
                <a:ea typeface="Open Sans"/>
                <a:cs typeface="Open Sans"/>
                <a:sym typeface="Open Sans"/>
              </a:rPr>
              <a:t>Modellers with programming knowledge can modify and improve the OnSSET tool according to their preferences</a:t>
            </a:r>
            <a:endParaRPr sz="2000">
              <a:latin typeface="Open Sans"/>
              <a:ea typeface="Open Sans"/>
              <a:cs typeface="Open Sans"/>
              <a:sym typeface="Open Sans"/>
            </a:endParaRPr>
          </a:p>
          <a:p>
            <a:pPr indent="-514350" lvl="0" marL="565150" rtl="0" algn="l">
              <a:lnSpc>
                <a:spcPct val="90000"/>
              </a:lnSpc>
              <a:spcBef>
                <a:spcPts val="1000"/>
              </a:spcBef>
              <a:spcAft>
                <a:spcPts val="0"/>
              </a:spcAft>
              <a:buClr>
                <a:schemeClr val="dk1"/>
              </a:buClr>
              <a:buSzPts val="2000"/>
              <a:buFont typeface="Calibri"/>
              <a:buAutoNum type="arabicPeriod"/>
            </a:pPr>
            <a:r>
              <a:rPr lang="en-GB" sz="2000">
                <a:latin typeface="Open Sans"/>
                <a:ea typeface="Open Sans"/>
                <a:cs typeface="Open Sans"/>
                <a:sym typeface="Open Sans"/>
              </a:rPr>
              <a:t>With the Anaconda distribution package for Python anyone can run the GEP Scenario Generator offline</a:t>
            </a:r>
            <a:endParaRPr sz="2000">
              <a:latin typeface="Open Sans"/>
              <a:ea typeface="Open Sans"/>
              <a:cs typeface="Open Sans"/>
              <a:sym typeface="Open Sans"/>
            </a:endParaRPr>
          </a:p>
          <a:p>
            <a:pPr indent="-330200" lvl="0" marL="685800" rtl="0" algn="l">
              <a:lnSpc>
                <a:spcPct val="90000"/>
              </a:lnSpc>
              <a:spcBef>
                <a:spcPts val="1000"/>
              </a:spcBef>
              <a:spcAft>
                <a:spcPts val="0"/>
              </a:spcAft>
              <a:buClr>
                <a:schemeClr val="dk1"/>
              </a:buClr>
              <a:buSzPts val="2000"/>
              <a:buFont typeface="Calibri"/>
              <a:buNone/>
            </a:pPr>
            <a:r>
              <a:t/>
            </a:r>
            <a:endParaRPr sz="2000">
              <a:latin typeface="Open Sans"/>
              <a:ea typeface="Open Sans"/>
              <a:cs typeface="Open Sans"/>
              <a:sym typeface="Open Sans"/>
            </a:endParaRPr>
          </a:p>
          <a:p>
            <a:pPr indent="-330200" lvl="0" marL="508000" rtl="0" algn="l">
              <a:lnSpc>
                <a:spcPct val="90000"/>
              </a:lnSpc>
              <a:spcBef>
                <a:spcPts val="1000"/>
              </a:spcBef>
              <a:spcAft>
                <a:spcPts val="0"/>
              </a:spcAft>
              <a:buClr>
                <a:schemeClr val="dk1"/>
              </a:buClr>
              <a:buSzPts val="2000"/>
              <a:buFont typeface="Calibri"/>
              <a:buNone/>
            </a:pPr>
            <a:r>
              <a:t/>
            </a:r>
            <a:endParaRPr sz="2000">
              <a:latin typeface="Open Sans"/>
              <a:ea typeface="Open Sans"/>
              <a:cs typeface="Open Sans"/>
              <a:sym typeface="Open Sans"/>
            </a:endParaRPr>
          </a:p>
        </p:txBody>
      </p:sp>
      <p:sp>
        <p:nvSpPr>
          <p:cNvPr id="329" name="Google Shape;329;p10"/>
          <p:cNvSpPr/>
          <p:nvPr/>
        </p:nvSpPr>
        <p:spPr>
          <a:xfrm>
            <a:off x="838200" y="6139785"/>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330" name="Google Shape;330;p10"/>
          <p:cNvSpPr/>
          <p:nvPr/>
        </p:nvSpPr>
        <p:spPr>
          <a:xfrm>
            <a:off x="838200" y="1461572"/>
            <a:ext cx="915757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Key messages</a:t>
            </a:r>
            <a:endParaRPr/>
          </a:p>
        </p:txBody>
      </p:sp>
      <p:sp>
        <p:nvSpPr>
          <p:cNvPr id="331" name="Google Shape;331;p10"/>
          <p:cNvSpPr/>
          <p:nvPr/>
        </p:nvSpPr>
        <p:spPr>
          <a:xfrm>
            <a:off x="8060443" y="80130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2.mp3" id="332" name="Google Shape;332;p10"/>
          <p:cNvPicPr preferRelativeResize="0"/>
          <p:nvPr/>
        </p:nvPicPr>
        <p:blipFill rotWithShape="1">
          <a:blip r:embed="rId3">
            <a:alphaModFix/>
          </a:blip>
          <a:srcRect b="0" l="0" r="0" t="0"/>
          <a:stretch/>
        </p:blipFill>
        <p:spPr>
          <a:xfrm>
            <a:off x="8131808" y="8710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6"/>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6.2 References</a:t>
            </a:r>
            <a:endParaRPr/>
          </a:p>
        </p:txBody>
      </p:sp>
      <p:sp>
        <p:nvSpPr>
          <p:cNvPr id="338" name="Google Shape;338;p36"/>
          <p:cNvSpPr/>
          <p:nvPr/>
        </p:nvSpPr>
        <p:spPr>
          <a:xfrm>
            <a:off x="838201" y="1690688"/>
            <a:ext cx="5628588"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Korkovelos, A., Khavari, B., Sahlberg, A., Mentis, D., n.d. Lecture 4: How the GEP Scenario Generator functions – Introduction to Python and the processes behind GEP Scenario Generator (OnSSET) [WWW Document]. OnSSET Teaching Kit. URL </a:t>
            </a:r>
            <a:r>
              <a:rPr lang="en-GB" sz="20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https://onsset.github.io/teaching_kit/courses/module_2/Lecture%204/</a:t>
            </a:r>
            <a:r>
              <a:rPr lang="en-GB" sz="2000">
                <a:solidFill>
                  <a:schemeClr val="dk1"/>
                </a:solidFill>
                <a:latin typeface="Open Sans"/>
                <a:ea typeface="Open Sans"/>
                <a:cs typeface="Open Sans"/>
                <a:sym typeface="Open Sans"/>
              </a:rPr>
              <a:t>  (accessed 2.18.21).</a:t>
            </a:r>
            <a:endParaRPr sz="2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2"/>
          <p:cNvSpPr txBox="1"/>
          <p:nvPr/>
        </p:nvSpPr>
        <p:spPr>
          <a:xfrm>
            <a:off x="1866379" y="216824"/>
            <a:ext cx="8029184"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600"/>
              </a:spcBef>
              <a:spcAft>
                <a:spcPts val="0"/>
              </a:spcAft>
              <a:buClr>
                <a:schemeClr val="dk1"/>
              </a:buClr>
              <a:buSzPts val="2700"/>
              <a:buFont typeface="Arial"/>
              <a:buNone/>
            </a:pPr>
            <a:r>
              <a:t/>
            </a:r>
            <a:endParaRPr sz="2700">
              <a:solidFill>
                <a:schemeClr val="dk1"/>
              </a:solidFill>
              <a:latin typeface="Calibri"/>
              <a:ea typeface="Calibri"/>
              <a:cs typeface="Calibri"/>
              <a:sym typeface="Calibri"/>
            </a:endParaRPr>
          </a:p>
        </p:txBody>
      </p:sp>
      <p:sp>
        <p:nvSpPr>
          <p:cNvPr id="344" name="Google Shape;344;p12"/>
          <p:cNvSpPr txBox="1"/>
          <p:nvPr/>
        </p:nvSpPr>
        <p:spPr>
          <a:xfrm>
            <a:off x="870248" y="2822769"/>
            <a:ext cx="2661928" cy="1200288"/>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Collect GIS datasets</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5" name="Google Shape;345;p12"/>
          <p:cNvSpPr txBox="1"/>
          <p:nvPr/>
        </p:nvSpPr>
        <p:spPr>
          <a:xfrm>
            <a:off x="4840407" y="2834302"/>
            <a:ext cx="2661928" cy="1200329"/>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Process datasets using QGIS if needed</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(QGIS)</a:t>
            </a:r>
            <a:endParaRPr sz="1800">
              <a:solidFill>
                <a:schemeClr val="dk1"/>
              </a:solidFill>
              <a:latin typeface="Calibri"/>
              <a:ea typeface="Calibri"/>
              <a:cs typeface="Calibri"/>
              <a:sym typeface="Calibri"/>
            </a:endParaRPr>
          </a:p>
        </p:txBody>
      </p:sp>
      <p:sp>
        <p:nvSpPr>
          <p:cNvPr id="346" name="Google Shape;346;p12"/>
          <p:cNvSpPr txBox="1"/>
          <p:nvPr/>
        </p:nvSpPr>
        <p:spPr>
          <a:xfrm>
            <a:off x="8810566" y="2286700"/>
            <a:ext cx="2648559" cy="1754286"/>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Run the Data Extraction Jupyter Notebook to create a CSV-file with all GIS data</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(Jupyter Notebook)</a:t>
            </a:r>
            <a:endParaRPr sz="1800">
              <a:solidFill>
                <a:schemeClr val="dk1"/>
              </a:solidFill>
              <a:latin typeface="Calibri"/>
              <a:ea typeface="Calibri"/>
              <a:cs typeface="Calibri"/>
              <a:sym typeface="Calibri"/>
            </a:endParaRPr>
          </a:p>
        </p:txBody>
      </p:sp>
      <p:sp>
        <p:nvSpPr>
          <p:cNvPr id="347" name="Google Shape;347;p12"/>
          <p:cNvSpPr txBox="1"/>
          <p:nvPr/>
        </p:nvSpPr>
        <p:spPr>
          <a:xfrm>
            <a:off x="8850669" y="4772077"/>
            <a:ext cx="2648559" cy="1200288"/>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Import the CSV-file and update variables in OnSSET</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(Jupyter Notebook)</a:t>
            </a:r>
            <a:endParaRPr sz="1800">
              <a:solidFill>
                <a:schemeClr val="dk1"/>
              </a:solidFill>
              <a:latin typeface="Calibri"/>
              <a:ea typeface="Calibri"/>
              <a:cs typeface="Calibri"/>
              <a:sym typeface="Calibri"/>
            </a:endParaRPr>
          </a:p>
        </p:txBody>
      </p:sp>
      <p:sp>
        <p:nvSpPr>
          <p:cNvPr id="348" name="Google Shape;348;p12"/>
          <p:cNvSpPr/>
          <p:nvPr/>
        </p:nvSpPr>
        <p:spPr>
          <a:xfrm>
            <a:off x="3770897" y="3237148"/>
            <a:ext cx="864298" cy="33273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2"/>
          <p:cNvSpPr/>
          <p:nvPr/>
        </p:nvSpPr>
        <p:spPr>
          <a:xfrm>
            <a:off x="838200" y="1876560"/>
            <a:ext cx="91575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The processes for a GEP Generator analysis using OnSSET</a:t>
            </a:r>
            <a:endParaRPr/>
          </a:p>
        </p:txBody>
      </p:sp>
      <p:sp>
        <p:nvSpPr>
          <p:cNvPr id="350" name="Google Shape;350;p12"/>
          <p:cNvSpPr/>
          <p:nvPr/>
        </p:nvSpPr>
        <p:spPr>
          <a:xfrm>
            <a:off x="838200" y="6141042"/>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351" name="Google Shape;351;p12"/>
          <p:cNvSpPr txBox="1"/>
          <p:nvPr/>
        </p:nvSpPr>
        <p:spPr>
          <a:xfrm>
            <a:off x="6693034" y="6128156"/>
            <a:ext cx="516980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adapted from: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52" name="Google Shape;352;p12"/>
          <p:cNvSpPr/>
          <p:nvPr/>
        </p:nvSpPr>
        <p:spPr>
          <a:xfrm>
            <a:off x="7746665" y="3269232"/>
            <a:ext cx="864298" cy="33273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2"/>
          <p:cNvSpPr/>
          <p:nvPr/>
        </p:nvSpPr>
        <p:spPr>
          <a:xfrm rot="5400000">
            <a:off x="10064749" y="4170262"/>
            <a:ext cx="302825" cy="306003"/>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2"/>
          <p:cNvSpPr/>
          <p:nvPr/>
        </p:nvSpPr>
        <p:spPr>
          <a:xfrm>
            <a:off x="7655433" y="31233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4.mp3" id="355" name="Google Shape;355;p12"/>
          <p:cNvPicPr preferRelativeResize="0"/>
          <p:nvPr/>
        </p:nvPicPr>
        <p:blipFill rotWithShape="1">
          <a:blip r:embed="rId5">
            <a:alphaModFix/>
          </a:blip>
          <a:srcRect b="0" l="0" r="0" t="0"/>
          <a:stretch/>
        </p:blipFill>
        <p:spPr>
          <a:xfrm>
            <a:off x="7726798" y="379412"/>
            <a:ext cx="812800" cy="812800"/>
          </a:xfrm>
          <a:prstGeom prst="rect">
            <a:avLst/>
          </a:prstGeom>
          <a:noFill/>
          <a:ln>
            <a:noFill/>
          </a:ln>
        </p:spPr>
      </p:pic>
      <p:sp>
        <p:nvSpPr>
          <p:cNvPr id="356" name="Google Shape;356;p12"/>
          <p:cNvSpPr txBox="1"/>
          <p:nvPr>
            <p:ph type="title"/>
          </p:nvPr>
        </p:nvSpPr>
        <p:spPr>
          <a:xfrm>
            <a:off x="838200" y="235671"/>
            <a:ext cx="8146774" cy="169068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GB"/>
              <a:t>6.3 The steps in geospatial electrification analysis </a:t>
            </a:r>
            <a:br>
              <a:rPr lang="en-GB"/>
            </a:br>
            <a:r>
              <a:rPr lang="en-GB"/>
              <a:t>with OnSSET/the GEP Generator</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7"/>
          <p:cNvSpPr txBox="1"/>
          <p:nvPr/>
        </p:nvSpPr>
        <p:spPr>
          <a:xfrm>
            <a:off x="1866379" y="216824"/>
            <a:ext cx="8029184"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600"/>
              </a:spcBef>
              <a:spcAft>
                <a:spcPts val="0"/>
              </a:spcAft>
              <a:buClr>
                <a:schemeClr val="dk1"/>
              </a:buClr>
              <a:buSzPts val="2700"/>
              <a:buFont typeface="Arial"/>
              <a:buNone/>
            </a:pPr>
            <a:r>
              <a:t/>
            </a:r>
            <a:endParaRPr sz="2700">
              <a:solidFill>
                <a:schemeClr val="dk1"/>
              </a:solidFill>
              <a:latin typeface="Calibri"/>
              <a:ea typeface="Calibri"/>
              <a:cs typeface="Calibri"/>
              <a:sym typeface="Calibri"/>
            </a:endParaRPr>
          </a:p>
        </p:txBody>
      </p:sp>
      <p:sp>
        <p:nvSpPr>
          <p:cNvPr id="362" name="Google Shape;362;p37"/>
          <p:cNvSpPr/>
          <p:nvPr/>
        </p:nvSpPr>
        <p:spPr>
          <a:xfrm>
            <a:off x="838200" y="1854155"/>
            <a:ext cx="91575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9CC2E5"/>
                </a:solidFill>
                <a:latin typeface="Open Sans"/>
                <a:ea typeface="Open Sans"/>
                <a:cs typeface="Open Sans"/>
                <a:sym typeface="Open Sans"/>
              </a:rPr>
              <a:t>The processes for a GEP Generator analysis using OnSSET</a:t>
            </a:r>
            <a:endParaRPr/>
          </a:p>
        </p:txBody>
      </p:sp>
      <p:sp>
        <p:nvSpPr>
          <p:cNvPr id="363" name="Google Shape;363;p37"/>
          <p:cNvSpPr/>
          <p:nvPr/>
        </p:nvSpPr>
        <p:spPr>
          <a:xfrm>
            <a:off x="908510" y="6376108"/>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364" name="Google Shape;364;p37"/>
          <p:cNvSpPr txBox="1"/>
          <p:nvPr/>
        </p:nvSpPr>
        <p:spPr>
          <a:xfrm>
            <a:off x="4914999" y="6000976"/>
            <a:ext cx="246333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Calibri"/>
                <a:ea typeface="Calibri"/>
                <a:cs typeface="Calibri"/>
                <a:sym typeface="Calibri"/>
              </a:rPr>
              <a:t>Picture source adapted from: </a:t>
            </a:r>
            <a:r>
              <a:rPr lang="en-GB" sz="1000">
                <a:solidFill>
                  <a:schemeClr val="dk1"/>
                </a:solidFill>
                <a:latin typeface="Calibri"/>
                <a:ea typeface="Calibri"/>
                <a:cs typeface="Calibri"/>
                <a:sym typeface="Calibri"/>
              </a:rPr>
              <a:t>Khavari et al. 2021, </a:t>
            </a:r>
            <a:r>
              <a:rPr lang="en-GB" sz="1000" u="sng">
                <a:solidFill>
                  <a:schemeClr val="dk1"/>
                </a:solidFill>
                <a:latin typeface="Calibri"/>
                <a:ea typeface="Calibri"/>
                <a:cs typeface="Calibri"/>
                <a:sym typeface="Calibri"/>
                <a:hlinkClick r:id="rId3">
                  <a:extLst>
                    <a:ext uri="{A12FA001-AC4F-418D-AE19-62706E023703}">
                      <ahyp:hlinkClr val="tx"/>
                    </a:ext>
                  </a:extLst>
                </a:hlinkClick>
              </a:rPr>
              <a:t>image</a:t>
            </a:r>
            <a:r>
              <a:rPr lang="en-GB" sz="1000">
                <a:solidFill>
                  <a:schemeClr val="dk1"/>
                </a:solidFill>
                <a:latin typeface="Calibri"/>
                <a:ea typeface="Calibri"/>
                <a:cs typeface="Calibri"/>
                <a:sym typeface="Calibri"/>
              </a:rPr>
              <a:t>, license under </a:t>
            </a:r>
            <a:r>
              <a:rPr lang="en-GB" sz="1000" u="sng">
                <a:solidFill>
                  <a:schemeClr val="dk1"/>
                </a:solidFill>
                <a:latin typeface="Calibri"/>
                <a:ea typeface="Calibri"/>
                <a:cs typeface="Calibri"/>
                <a:sym typeface="Calibri"/>
                <a:hlinkClick r:id="rId4">
                  <a:extLst>
                    <a:ext uri="{A12FA001-AC4F-418D-AE19-62706E023703}">
                      <ahyp:hlinkClr val="tx"/>
                    </a:ext>
                  </a:extLst>
                </a:hlinkClick>
              </a:rPr>
              <a:t>CC-BY 4.0</a:t>
            </a:r>
            <a:endParaRPr sz="1000">
              <a:solidFill>
                <a:schemeClr val="dk1"/>
              </a:solidFill>
              <a:latin typeface="Calibri"/>
              <a:ea typeface="Calibri"/>
              <a:cs typeface="Calibri"/>
              <a:sym typeface="Calibri"/>
            </a:endParaRPr>
          </a:p>
        </p:txBody>
      </p:sp>
      <p:grpSp>
        <p:nvGrpSpPr>
          <p:cNvPr id="365" name="Google Shape;365;p37"/>
          <p:cNvGrpSpPr/>
          <p:nvPr/>
        </p:nvGrpSpPr>
        <p:grpSpPr>
          <a:xfrm>
            <a:off x="908510" y="1750487"/>
            <a:ext cx="10548773" cy="4540384"/>
            <a:chOff x="908509" y="1536961"/>
            <a:chExt cx="10624365" cy="4572920"/>
          </a:xfrm>
        </p:grpSpPr>
        <p:sp>
          <p:nvSpPr>
            <p:cNvPr id="366" name="Google Shape;366;p37"/>
            <p:cNvSpPr txBox="1"/>
            <p:nvPr/>
          </p:nvSpPr>
          <p:spPr>
            <a:xfrm>
              <a:off x="4848461" y="3738892"/>
              <a:ext cx="2728770" cy="1227024"/>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Run the OnSSET codes</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(Jupyter Notebook)</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67" name="Google Shape;367;p37"/>
            <p:cNvSpPr txBox="1"/>
            <p:nvPr/>
          </p:nvSpPr>
          <p:spPr>
            <a:xfrm>
              <a:off x="1685584" y="5453031"/>
              <a:ext cx="3156559" cy="650921"/>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Use the Results file to create maps in QGIS</a:t>
              </a:r>
              <a:endParaRPr sz="1800">
                <a:solidFill>
                  <a:schemeClr val="dk1"/>
                </a:solidFill>
                <a:latin typeface="Calibri"/>
                <a:ea typeface="Calibri"/>
                <a:cs typeface="Calibri"/>
                <a:sym typeface="Calibri"/>
              </a:endParaRPr>
            </a:p>
          </p:txBody>
        </p:sp>
        <p:sp>
          <p:nvSpPr>
            <p:cNvPr id="368" name="Google Shape;368;p37"/>
            <p:cNvSpPr txBox="1"/>
            <p:nvPr/>
          </p:nvSpPr>
          <p:spPr>
            <a:xfrm>
              <a:off x="7574914" y="5458960"/>
              <a:ext cx="3156559" cy="650921"/>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Use the summary file to create charts and tables in Excel</a:t>
              </a:r>
              <a:endParaRPr sz="1800">
                <a:solidFill>
                  <a:schemeClr val="dk1"/>
                </a:solidFill>
                <a:latin typeface="Calibri"/>
                <a:ea typeface="Calibri"/>
                <a:cs typeface="Calibri"/>
                <a:sym typeface="Calibri"/>
              </a:endParaRPr>
            </a:p>
          </p:txBody>
        </p:sp>
        <p:sp>
          <p:nvSpPr>
            <p:cNvPr id="369" name="Google Shape;369;p37"/>
            <p:cNvSpPr/>
            <p:nvPr/>
          </p:nvSpPr>
          <p:spPr>
            <a:xfrm rot="8408164">
              <a:off x="4406092" y="5068906"/>
              <a:ext cx="536508" cy="263995"/>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0" name="Google Shape;370;p37"/>
            <p:cNvSpPr/>
            <p:nvPr/>
          </p:nvSpPr>
          <p:spPr>
            <a:xfrm rot="2618425">
              <a:off x="7528049" y="5080633"/>
              <a:ext cx="564358" cy="23113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1" name="Google Shape;371;p37"/>
            <p:cNvSpPr txBox="1"/>
            <p:nvPr/>
          </p:nvSpPr>
          <p:spPr>
            <a:xfrm>
              <a:off x="908509" y="2021489"/>
              <a:ext cx="2661928" cy="1200288"/>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Collect GIS datasets</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72" name="Google Shape;372;p37"/>
            <p:cNvSpPr txBox="1"/>
            <p:nvPr/>
          </p:nvSpPr>
          <p:spPr>
            <a:xfrm>
              <a:off x="4878668" y="2033022"/>
              <a:ext cx="2661928" cy="1200329"/>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b="1" lang="en-GB" sz="1800">
                  <a:solidFill>
                    <a:schemeClr val="dk1"/>
                  </a:solidFill>
                  <a:latin typeface="Calibri"/>
                  <a:ea typeface="Calibri"/>
                  <a:cs typeface="Calibri"/>
                  <a:sym typeface="Calibri"/>
                </a:rPr>
                <a:t>Process datasets using QGIS if needed</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(QGIS)</a:t>
              </a:r>
              <a:endParaRPr sz="1800">
                <a:solidFill>
                  <a:schemeClr val="dk1"/>
                </a:solidFill>
                <a:latin typeface="Calibri"/>
                <a:ea typeface="Calibri"/>
                <a:cs typeface="Calibri"/>
                <a:sym typeface="Calibri"/>
              </a:endParaRPr>
            </a:p>
          </p:txBody>
        </p:sp>
        <p:sp>
          <p:nvSpPr>
            <p:cNvPr id="373" name="Google Shape;373;p37"/>
            <p:cNvSpPr txBox="1"/>
            <p:nvPr/>
          </p:nvSpPr>
          <p:spPr>
            <a:xfrm>
              <a:off x="8847243" y="1536961"/>
              <a:ext cx="2685631" cy="1766857"/>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GB" sz="1800">
                  <a:solidFill>
                    <a:schemeClr val="dk1"/>
                  </a:solidFill>
                  <a:latin typeface="Calibri"/>
                  <a:ea typeface="Calibri"/>
                  <a:cs typeface="Calibri"/>
                  <a:sym typeface="Calibri"/>
                </a:rPr>
                <a:t>Run the Data Extraction Jupyter Notebook to create a CSV-file with all GIS data</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(Jupyter Notebook)</a:t>
              </a:r>
              <a:endParaRPr/>
            </a:p>
          </p:txBody>
        </p:sp>
        <p:sp>
          <p:nvSpPr>
            <p:cNvPr id="374" name="Google Shape;374;p37"/>
            <p:cNvSpPr txBox="1"/>
            <p:nvPr/>
          </p:nvSpPr>
          <p:spPr>
            <a:xfrm>
              <a:off x="8884315" y="3738892"/>
              <a:ext cx="2648559" cy="1200288"/>
            </a:xfrm>
            <a:prstGeom prst="rect">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Calibri"/>
                  <a:ea typeface="Calibri"/>
                  <a:cs typeface="Calibri"/>
                  <a:sym typeface="Calibri"/>
                </a:rPr>
                <a:t>Import the CSV-file and update variables in OnSSET</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(Jupyter Notebook)</a:t>
              </a:r>
              <a:endParaRPr/>
            </a:p>
          </p:txBody>
        </p:sp>
        <p:sp>
          <p:nvSpPr>
            <p:cNvPr id="375" name="Google Shape;375;p37"/>
            <p:cNvSpPr/>
            <p:nvPr/>
          </p:nvSpPr>
          <p:spPr>
            <a:xfrm>
              <a:off x="3809158" y="2435868"/>
              <a:ext cx="864298" cy="33273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37"/>
            <p:cNvSpPr/>
            <p:nvPr/>
          </p:nvSpPr>
          <p:spPr>
            <a:xfrm>
              <a:off x="7784926" y="2467952"/>
              <a:ext cx="864298" cy="33273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37"/>
            <p:cNvSpPr/>
            <p:nvPr/>
          </p:nvSpPr>
          <p:spPr>
            <a:xfrm rot="5400000">
              <a:off x="10103010" y="3368982"/>
              <a:ext cx="302825" cy="306003"/>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37"/>
            <p:cNvSpPr/>
            <p:nvPr/>
          </p:nvSpPr>
          <p:spPr>
            <a:xfrm rot="10800000">
              <a:off x="7779579" y="4173763"/>
              <a:ext cx="864298" cy="33273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9" name="Google Shape;379;p37"/>
          <p:cNvSpPr/>
          <p:nvPr/>
        </p:nvSpPr>
        <p:spPr>
          <a:xfrm>
            <a:off x="8739815" y="3475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5.mp3" id="380" name="Google Shape;380;p37"/>
          <p:cNvPicPr preferRelativeResize="0"/>
          <p:nvPr/>
        </p:nvPicPr>
        <p:blipFill rotWithShape="1">
          <a:blip r:embed="rId5">
            <a:alphaModFix/>
          </a:blip>
          <a:srcRect b="0" l="0" r="0" t="0"/>
          <a:stretch/>
        </p:blipFill>
        <p:spPr>
          <a:xfrm>
            <a:off x="8790760" y="421605"/>
            <a:ext cx="812800" cy="812800"/>
          </a:xfrm>
          <a:prstGeom prst="rect">
            <a:avLst/>
          </a:prstGeom>
          <a:noFill/>
          <a:ln>
            <a:noFill/>
          </a:ln>
        </p:spPr>
      </p:pic>
      <p:sp>
        <p:nvSpPr>
          <p:cNvPr id="381" name="Google Shape;381;p37"/>
          <p:cNvSpPr txBox="1"/>
          <p:nvPr>
            <p:ph type="title"/>
          </p:nvPr>
        </p:nvSpPr>
        <p:spPr>
          <a:xfrm>
            <a:off x="838199" y="235671"/>
            <a:ext cx="7325139" cy="169068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GB"/>
              <a:t>6.3 The steps in geospatial electrification analysis with OnSSET/the GEP Generator</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3"/>
          <p:cNvSpPr txBox="1"/>
          <p:nvPr/>
        </p:nvSpPr>
        <p:spPr>
          <a:xfrm>
            <a:off x="876822" y="365544"/>
            <a:ext cx="10509337" cy="8236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600"/>
              </a:spcBef>
              <a:spcAft>
                <a:spcPts val="0"/>
              </a:spcAft>
              <a:buClr>
                <a:schemeClr val="dk1"/>
              </a:buClr>
              <a:buSzPts val="2700"/>
              <a:buFont typeface="Arial"/>
              <a:buNone/>
            </a:pPr>
            <a:r>
              <a:t/>
            </a:r>
            <a:endParaRPr sz="2700">
              <a:solidFill>
                <a:schemeClr val="dk1"/>
              </a:solidFill>
              <a:latin typeface="Calibri"/>
              <a:ea typeface="Calibri"/>
              <a:cs typeface="Calibri"/>
              <a:sym typeface="Calibri"/>
            </a:endParaRPr>
          </a:p>
        </p:txBody>
      </p:sp>
      <p:sp>
        <p:nvSpPr>
          <p:cNvPr id="387" name="Google Shape;387;p13"/>
          <p:cNvSpPr txBox="1"/>
          <p:nvPr/>
        </p:nvSpPr>
        <p:spPr>
          <a:xfrm>
            <a:off x="870559" y="2298303"/>
            <a:ext cx="10509337" cy="192356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30000"/>
              </a:lnSpc>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Document all your variables </a:t>
            </a:r>
            <a:r>
              <a:rPr lang="en-GB" sz="2000" u="sng">
                <a:solidFill>
                  <a:schemeClr val="dk1"/>
                </a:solidFill>
                <a:latin typeface="Open Sans"/>
                <a:ea typeface="Open Sans"/>
                <a:cs typeface="Open Sans"/>
                <a:sym typeface="Open Sans"/>
              </a:rPr>
              <a:t>used during the hands-on exercise</a:t>
            </a:r>
            <a:r>
              <a:rPr lang="en-GB" sz="2000">
                <a:solidFill>
                  <a:schemeClr val="dk1"/>
                </a:solidFill>
                <a:latin typeface="Open Sans"/>
                <a:ea typeface="Open Sans"/>
                <a:cs typeface="Open Sans"/>
                <a:sym typeface="Open Sans"/>
              </a:rPr>
              <a:t> in the variables output files</a:t>
            </a:r>
            <a:endParaRPr sz="2000" u="sng">
              <a:solidFill>
                <a:schemeClr val="dk1"/>
              </a:solidFill>
              <a:latin typeface="Open Sans"/>
              <a:ea typeface="Open Sans"/>
              <a:cs typeface="Open Sans"/>
              <a:sym typeface="Open Sans"/>
            </a:endParaRPr>
          </a:p>
          <a:p>
            <a:pPr indent="-285750" lvl="0" marL="285750" marR="0" rtl="0" algn="l">
              <a:lnSpc>
                <a:spcPct val="130000"/>
              </a:lnSpc>
              <a:spcBef>
                <a:spcPts val="6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Use the </a:t>
            </a:r>
            <a:r>
              <a:rPr lang="en-GB" sz="2000" u="sng">
                <a:solidFill>
                  <a:schemeClr val="dk1"/>
                </a:solidFill>
                <a:latin typeface="Open Sans"/>
                <a:ea typeface="Open Sans"/>
                <a:cs typeface="Open Sans"/>
                <a:sym typeface="Open Sans"/>
                <a:hlinkClick r:id="rId3">
                  <a:extLst>
                    <a:ext uri="{A12FA001-AC4F-418D-AE19-62706E023703}">
                      <ahyp:hlinkClr val="tx"/>
                    </a:ext>
                  </a:extLst>
                </a:hlinkClick>
              </a:rPr>
              <a:t>GEP manual </a:t>
            </a:r>
            <a:r>
              <a:rPr lang="en-GB" sz="2000">
                <a:solidFill>
                  <a:schemeClr val="dk1"/>
                </a:solidFill>
                <a:latin typeface="Open Sans"/>
                <a:ea typeface="Open Sans"/>
                <a:cs typeface="Open Sans"/>
                <a:sym typeface="Open Sans"/>
              </a:rPr>
              <a:t>or </a:t>
            </a:r>
            <a:r>
              <a:rPr lang="en-GB" sz="2000" u="sng">
                <a:solidFill>
                  <a:schemeClr val="dk1"/>
                </a:solidFill>
                <a:latin typeface="Open Sans"/>
                <a:ea typeface="Open Sans"/>
                <a:cs typeface="Open Sans"/>
                <a:sym typeface="Open Sans"/>
                <a:hlinkClick r:id="rId4">
                  <a:extLst>
                    <a:ext uri="{A12FA001-AC4F-418D-AE19-62706E023703}">
                      <ahyp:hlinkClr val="tx"/>
                    </a:ext>
                  </a:extLst>
                </a:hlinkClick>
              </a:rPr>
              <a:t>OnSSET manual</a:t>
            </a:r>
            <a:r>
              <a:rPr lang="en-GB" sz="2000">
                <a:solidFill>
                  <a:schemeClr val="dk1"/>
                </a:solidFill>
                <a:latin typeface="Open Sans"/>
                <a:ea typeface="Open Sans"/>
                <a:cs typeface="Open Sans"/>
                <a:sym typeface="Open Sans"/>
              </a:rPr>
              <a:t> to look for information</a:t>
            </a:r>
            <a:endParaRPr sz="2000">
              <a:solidFill>
                <a:schemeClr val="dk1"/>
              </a:solidFill>
              <a:latin typeface="Open Sans"/>
              <a:ea typeface="Open Sans"/>
              <a:cs typeface="Open Sans"/>
              <a:sym typeface="Open Sans"/>
            </a:endParaRPr>
          </a:p>
          <a:p>
            <a:pPr indent="-285750" lvl="0" marL="285750" marR="0" rtl="0" algn="l">
              <a:lnSpc>
                <a:spcPct val="130000"/>
              </a:lnSpc>
              <a:spcBef>
                <a:spcPts val="600"/>
              </a:spcBef>
              <a:spcAft>
                <a:spcPts val="600"/>
              </a:spcAft>
              <a:buClr>
                <a:schemeClr val="dk1"/>
              </a:buClr>
              <a:buSzPts val="2000"/>
              <a:buFont typeface="Arial"/>
              <a:buChar char="•"/>
            </a:pPr>
            <a:r>
              <a:rPr lang="en-GB" sz="2000">
                <a:solidFill>
                  <a:schemeClr val="dk1"/>
                </a:solidFill>
                <a:latin typeface="Open Sans"/>
                <a:ea typeface="Open Sans"/>
                <a:cs typeface="Open Sans"/>
                <a:sym typeface="Open Sans"/>
              </a:rPr>
              <a:t>Use the </a:t>
            </a:r>
            <a:r>
              <a:rPr lang="en-GB" sz="2000" u="sng">
                <a:solidFill>
                  <a:schemeClr val="dk1"/>
                </a:solidFill>
                <a:latin typeface="Open Sans"/>
                <a:ea typeface="Open Sans"/>
                <a:cs typeface="Open Sans"/>
                <a:sym typeface="Open Sans"/>
                <a:hlinkClick r:id="rId5">
                  <a:extLst>
                    <a:ext uri="{A12FA001-AC4F-418D-AE19-62706E023703}">
                      <ahyp:hlinkClr val="tx"/>
                    </a:ext>
                  </a:extLst>
                </a:hlinkClick>
              </a:rPr>
              <a:t>OnSSET Forum</a:t>
            </a:r>
            <a:r>
              <a:rPr lang="en-GB" sz="2000">
                <a:solidFill>
                  <a:schemeClr val="dk1"/>
                </a:solidFill>
                <a:latin typeface="Open Sans"/>
                <a:ea typeface="Open Sans"/>
                <a:cs typeface="Open Sans"/>
                <a:sym typeface="Open Sans"/>
              </a:rPr>
              <a:t> to ask questions</a:t>
            </a:r>
            <a:endParaRPr sz="2000">
              <a:solidFill>
                <a:schemeClr val="dk1"/>
              </a:solidFill>
              <a:latin typeface="Open Sans"/>
              <a:ea typeface="Open Sans"/>
              <a:cs typeface="Open Sans"/>
              <a:sym typeface="Open Sans"/>
            </a:endParaRPr>
          </a:p>
        </p:txBody>
      </p:sp>
      <p:sp>
        <p:nvSpPr>
          <p:cNvPr id="388" name="Google Shape;388;p13"/>
          <p:cNvSpPr/>
          <p:nvPr/>
        </p:nvSpPr>
        <p:spPr>
          <a:xfrm>
            <a:off x="870559" y="1926779"/>
            <a:ext cx="5588966" cy="341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1800">
                <a:solidFill>
                  <a:srgbClr val="9CC2E5"/>
                </a:solidFill>
                <a:latin typeface="Open Sans"/>
                <a:ea typeface="Open Sans"/>
                <a:cs typeface="Open Sans"/>
                <a:sym typeface="Open Sans"/>
              </a:rPr>
              <a:t>Using OnSSET the GEP Generator – key pointers</a:t>
            </a:r>
            <a:endParaRPr b="1" sz="1800">
              <a:solidFill>
                <a:srgbClr val="9CC2E5"/>
              </a:solidFill>
              <a:latin typeface="Open Sans"/>
              <a:ea typeface="Open Sans"/>
              <a:cs typeface="Open Sans"/>
              <a:sym typeface="Open Sans"/>
            </a:endParaRPr>
          </a:p>
        </p:txBody>
      </p:sp>
      <p:sp>
        <p:nvSpPr>
          <p:cNvPr id="389" name="Google Shape;389;p13"/>
          <p:cNvSpPr/>
          <p:nvPr/>
        </p:nvSpPr>
        <p:spPr>
          <a:xfrm>
            <a:off x="870559" y="6137135"/>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390" name="Google Shape;390;p13"/>
          <p:cNvSpPr/>
          <p:nvPr/>
        </p:nvSpPr>
        <p:spPr>
          <a:xfrm>
            <a:off x="7636579" y="31233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6.mp3" id="391" name="Google Shape;391;p13"/>
          <p:cNvPicPr preferRelativeResize="0"/>
          <p:nvPr/>
        </p:nvPicPr>
        <p:blipFill rotWithShape="1">
          <a:blip r:embed="rId6">
            <a:alphaModFix/>
          </a:blip>
          <a:srcRect b="0" l="0" r="0" t="0"/>
          <a:stretch/>
        </p:blipFill>
        <p:spPr>
          <a:xfrm>
            <a:off x="7707944" y="383701"/>
            <a:ext cx="812800" cy="812800"/>
          </a:xfrm>
          <a:prstGeom prst="rect">
            <a:avLst/>
          </a:prstGeom>
          <a:noFill/>
          <a:ln>
            <a:noFill/>
          </a:ln>
        </p:spPr>
      </p:pic>
      <p:sp>
        <p:nvSpPr>
          <p:cNvPr id="392" name="Google Shape;392;p13"/>
          <p:cNvSpPr txBox="1"/>
          <p:nvPr>
            <p:ph type="title"/>
          </p:nvPr>
        </p:nvSpPr>
        <p:spPr>
          <a:xfrm>
            <a:off x="838200" y="235671"/>
            <a:ext cx="8001000" cy="169068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GB"/>
              <a:t>6.3 The steps in geospatial electrification analysis </a:t>
            </a:r>
            <a:br>
              <a:rPr lang="en-GB"/>
            </a:br>
            <a:r>
              <a:rPr lang="en-GB"/>
              <a:t>with OnSSET/the GEP Generator</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4"/>
          <p:cNvSpPr txBox="1"/>
          <p:nvPr>
            <p:ph idx="1" type="body"/>
          </p:nvPr>
        </p:nvSpPr>
        <p:spPr>
          <a:xfrm>
            <a:off x="870559" y="2349967"/>
            <a:ext cx="8414843" cy="3347522"/>
          </a:xfrm>
          <a:prstGeom prst="rect">
            <a:avLst/>
          </a:prstGeom>
          <a:noFill/>
          <a:ln>
            <a:noFill/>
          </a:ln>
        </p:spPr>
        <p:txBody>
          <a:bodyPr anchorCtr="0" anchor="t" bIns="45700" lIns="91425" spcFirstLastPara="1" rIns="91425" wrap="square" tIns="45700">
            <a:normAutofit/>
          </a:bodyPr>
          <a:lstStyle/>
          <a:p>
            <a:pPr indent="-514350" lvl="0" marL="514350" rtl="0" algn="l">
              <a:lnSpc>
                <a:spcPct val="150000"/>
              </a:lnSpc>
              <a:spcBef>
                <a:spcPts val="0"/>
              </a:spcBef>
              <a:spcAft>
                <a:spcPts val="0"/>
              </a:spcAft>
              <a:buClr>
                <a:schemeClr val="dk1"/>
              </a:buClr>
              <a:buSzPts val="2000"/>
              <a:buFont typeface="Calibri"/>
              <a:buAutoNum type="arabicPeriod"/>
            </a:pPr>
            <a:r>
              <a:rPr lang="en-GB" sz="2000">
                <a:latin typeface="Open Sans"/>
                <a:ea typeface="Open Sans"/>
                <a:cs typeface="Open Sans"/>
                <a:sym typeface="Open Sans"/>
              </a:rPr>
              <a:t>All of the processes of a GEP Generator analysis build on open source tools and software</a:t>
            </a:r>
            <a:endParaRPr sz="2000">
              <a:latin typeface="Open Sans"/>
              <a:ea typeface="Open Sans"/>
              <a:cs typeface="Open Sans"/>
              <a:sym typeface="Open Sans"/>
            </a:endParaRPr>
          </a:p>
          <a:p>
            <a:pPr indent="-514350" lvl="0" marL="514350" rtl="0" algn="l">
              <a:lnSpc>
                <a:spcPct val="150000"/>
              </a:lnSpc>
              <a:spcBef>
                <a:spcPts val="1600"/>
              </a:spcBef>
              <a:spcAft>
                <a:spcPts val="600"/>
              </a:spcAft>
              <a:buClr>
                <a:schemeClr val="dk1"/>
              </a:buClr>
              <a:buSzPts val="2000"/>
              <a:buFont typeface="Calibri"/>
              <a:buAutoNum type="arabicPeriod"/>
            </a:pPr>
            <a:r>
              <a:rPr lang="en-GB" sz="2000">
                <a:latin typeface="Open Sans"/>
                <a:ea typeface="Open Sans"/>
                <a:cs typeface="Open Sans"/>
                <a:sym typeface="Open Sans"/>
              </a:rPr>
              <a:t>Following all of the processes above allows anyone to generate customized electrification scenarios using their own input data</a:t>
            </a:r>
            <a:endParaRPr sz="2000">
              <a:latin typeface="Open Sans"/>
              <a:ea typeface="Open Sans"/>
              <a:cs typeface="Open Sans"/>
              <a:sym typeface="Open Sans"/>
            </a:endParaRPr>
          </a:p>
        </p:txBody>
      </p:sp>
      <p:sp>
        <p:nvSpPr>
          <p:cNvPr id="398" name="Google Shape;398;p14"/>
          <p:cNvSpPr/>
          <p:nvPr/>
        </p:nvSpPr>
        <p:spPr>
          <a:xfrm>
            <a:off x="838200" y="1910321"/>
            <a:ext cx="196079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GB" sz="2000">
                <a:solidFill>
                  <a:srgbClr val="9CC2E5"/>
                </a:solidFill>
                <a:latin typeface="Open Sans"/>
                <a:ea typeface="Open Sans"/>
                <a:cs typeface="Open Sans"/>
                <a:sym typeface="Open Sans"/>
              </a:rPr>
              <a:t>Key messages</a:t>
            </a:r>
            <a:endParaRPr b="1" sz="2000">
              <a:solidFill>
                <a:srgbClr val="9CC2E5"/>
              </a:solidFill>
              <a:latin typeface="Open Sans"/>
              <a:ea typeface="Open Sans"/>
              <a:cs typeface="Open Sans"/>
              <a:sym typeface="Open Sans"/>
            </a:endParaRPr>
          </a:p>
        </p:txBody>
      </p:sp>
      <p:sp>
        <p:nvSpPr>
          <p:cNvPr id="399" name="Google Shape;399;p14"/>
          <p:cNvSpPr/>
          <p:nvPr/>
        </p:nvSpPr>
        <p:spPr>
          <a:xfrm>
            <a:off x="7655433" y="31233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7.mp3" id="400" name="Google Shape;400;p14"/>
          <p:cNvPicPr preferRelativeResize="0"/>
          <p:nvPr/>
        </p:nvPicPr>
        <p:blipFill rotWithShape="1">
          <a:blip r:embed="rId3">
            <a:alphaModFix/>
          </a:blip>
          <a:srcRect b="0" l="0" r="0" t="0"/>
          <a:stretch/>
        </p:blipFill>
        <p:spPr>
          <a:xfrm>
            <a:off x="7726798" y="383701"/>
            <a:ext cx="812800" cy="812800"/>
          </a:xfrm>
          <a:prstGeom prst="rect">
            <a:avLst/>
          </a:prstGeom>
          <a:noFill/>
          <a:ln>
            <a:noFill/>
          </a:ln>
        </p:spPr>
      </p:pic>
      <p:sp>
        <p:nvSpPr>
          <p:cNvPr id="401" name="Google Shape;401;p14"/>
          <p:cNvSpPr/>
          <p:nvPr/>
        </p:nvSpPr>
        <p:spPr>
          <a:xfrm>
            <a:off x="870559" y="6137135"/>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402" name="Google Shape;402;p14"/>
          <p:cNvSpPr txBox="1"/>
          <p:nvPr>
            <p:ph type="title"/>
          </p:nvPr>
        </p:nvSpPr>
        <p:spPr>
          <a:xfrm>
            <a:off x="838199" y="235671"/>
            <a:ext cx="6993835" cy="169068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GB"/>
              <a:t>6.3 The steps in geospatial electrification analysis with OnSSET/the GEP Generator</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8"/>
          <p:cNvSpPr/>
          <p:nvPr/>
        </p:nvSpPr>
        <p:spPr>
          <a:xfrm>
            <a:off x="1" y="2871593"/>
            <a:ext cx="12192000" cy="1076848"/>
          </a:xfrm>
          <a:prstGeom prst="rect">
            <a:avLst/>
          </a:prstGeom>
          <a:solidFill>
            <a:srgbClr val="FBE4D4"/>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408" name="Google Shape;408;p38"/>
          <p:cNvSpPr txBox="1"/>
          <p:nvPr>
            <p:ph idx="1" type="body"/>
          </p:nvPr>
        </p:nvSpPr>
        <p:spPr>
          <a:xfrm>
            <a:off x="152401" y="3103684"/>
            <a:ext cx="11887200" cy="612665"/>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17647"/>
              <a:buNone/>
            </a:pPr>
            <a:r>
              <a:rPr lang="en-GB" sz="2800"/>
              <a:t>Hands-on 4: How to run an electrification analysis using OnSSET/GEP scenario generator</a:t>
            </a:r>
            <a:endParaRPr sz="2800"/>
          </a:p>
        </p:txBody>
      </p:sp>
      <p:sp>
        <p:nvSpPr>
          <p:cNvPr id="409" name="Google Shape;409;p38"/>
          <p:cNvSpPr/>
          <p:nvPr/>
        </p:nvSpPr>
        <p:spPr>
          <a:xfrm>
            <a:off x="838200" y="6146561"/>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410" name="Google Shape;410;p38"/>
          <p:cNvSpPr/>
          <p:nvPr/>
        </p:nvSpPr>
        <p:spPr>
          <a:xfrm>
            <a:off x="7655433" y="31233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18.mp3" id="411" name="Google Shape;411;p38"/>
          <p:cNvPicPr preferRelativeResize="0"/>
          <p:nvPr/>
        </p:nvPicPr>
        <p:blipFill rotWithShape="1">
          <a:blip r:embed="rId3">
            <a:alphaModFix/>
          </a:blip>
          <a:srcRect b="0" l="0" r="0" t="0"/>
          <a:stretch/>
        </p:blipFill>
        <p:spPr>
          <a:xfrm>
            <a:off x="7726798" y="383701"/>
            <a:ext cx="812800" cy="812800"/>
          </a:xfrm>
          <a:prstGeom prst="rect">
            <a:avLst/>
          </a:prstGeom>
          <a:noFill/>
          <a:ln>
            <a:noFill/>
          </a:ln>
        </p:spPr>
      </p:pic>
      <p:sp>
        <p:nvSpPr>
          <p:cNvPr id="412" name="Google Shape;412;p38"/>
          <p:cNvSpPr txBox="1"/>
          <p:nvPr>
            <p:ph type="title"/>
          </p:nvPr>
        </p:nvSpPr>
        <p:spPr>
          <a:xfrm>
            <a:off x="838199" y="235671"/>
            <a:ext cx="6817233" cy="169068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GB"/>
              <a:t>6.3 The steps in geospatial electrification analysis with OnSSET/the GEP Generator</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9"/>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6.3 References</a:t>
            </a:r>
            <a:endParaRPr/>
          </a:p>
        </p:txBody>
      </p:sp>
      <p:sp>
        <p:nvSpPr>
          <p:cNvPr id="418" name="Google Shape;418;p39"/>
          <p:cNvSpPr/>
          <p:nvPr/>
        </p:nvSpPr>
        <p:spPr>
          <a:xfrm>
            <a:off x="838200" y="1690688"/>
            <a:ext cx="4696327"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Korkovelos, A., Khavari, B., Sahlberg, A., Mentis, D., n.d. Lecture 4: How the GEP Scenario Generator functions – Introduction to Python and the processess behind GEP Scenario Generator (OnSSET) [WWW Document]. OnSSET Teaching Kit. URL </a:t>
            </a:r>
            <a:r>
              <a:rPr lang="en-GB" sz="20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https://onsset.github.io/teaching_kit/courses/module_2/Lecture%204/</a:t>
            </a:r>
            <a:r>
              <a:rPr lang="en-GB" sz="2000">
                <a:solidFill>
                  <a:schemeClr val="dk1"/>
                </a:solidFill>
                <a:latin typeface="Open Sans"/>
                <a:ea typeface="Open Sans"/>
                <a:cs typeface="Open Sans"/>
                <a:sym typeface="Open Sans"/>
              </a:rPr>
              <a:t>  (accessed 2.18.21).</a:t>
            </a:r>
            <a:endParaRPr sz="2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nvSpPr>
        <p:spPr>
          <a:xfrm>
            <a:off x="887215" y="2150297"/>
            <a:ext cx="5546547" cy="388236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ILO1: Describe and decipher OnSSET results and output files and the implications of different grid conditions.</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ILO2: Describe basic functionalities and features in Python, the programming language the OnSSET tool is built on.</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ILO3: List key process steps that are required for OnSSET/the GEP Scenario Generator.</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ILO4: Describe the role of energy modelling in energy policy development.</a:t>
            </a:r>
            <a:endParaRPr/>
          </a:p>
          <a:p>
            <a:pPr indent="-215900" lvl="0" marL="342900" marR="0" rtl="0" algn="l">
              <a:lnSpc>
                <a:spcPct val="9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lnSpc>
                <a:spcPct val="10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204" name="Google Shape;204;p3"/>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a:t>
            </a:r>
            <a:endParaRPr/>
          </a:p>
        </p:txBody>
      </p:sp>
      <p:sp>
        <p:nvSpPr>
          <p:cNvPr id="205" name="Google Shape;205;p3"/>
          <p:cNvSpPr/>
          <p:nvPr/>
        </p:nvSpPr>
        <p:spPr>
          <a:xfrm>
            <a:off x="887215" y="1626550"/>
            <a:ext cx="595227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p:txBody>
      </p:sp>
      <p:sp>
        <p:nvSpPr>
          <p:cNvPr id="206" name="Google Shape;206;p3"/>
          <p:cNvSpPr/>
          <p:nvPr/>
        </p:nvSpPr>
        <p:spPr>
          <a:xfrm>
            <a:off x="6801408" y="101985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2.mp3" id="207" name="Google Shape;207;p3"/>
          <p:cNvPicPr preferRelativeResize="0"/>
          <p:nvPr/>
        </p:nvPicPr>
        <p:blipFill rotWithShape="1">
          <a:blip r:embed="rId3">
            <a:alphaModFix/>
          </a:blip>
          <a:srcRect b="0" l="0" r="0" t="0"/>
          <a:stretch/>
        </p:blipFill>
        <p:spPr>
          <a:xfrm>
            <a:off x="6872773" y="10912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0"/>
          <p:cNvSpPr/>
          <p:nvPr/>
        </p:nvSpPr>
        <p:spPr>
          <a:xfrm>
            <a:off x="838200" y="1665028"/>
            <a:ext cx="239681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Energy modelling</a:t>
            </a:r>
            <a:endParaRPr b="1" sz="2000">
              <a:solidFill>
                <a:srgbClr val="9CC2E5"/>
              </a:solidFill>
              <a:latin typeface="Open Sans"/>
              <a:ea typeface="Open Sans"/>
              <a:cs typeface="Open Sans"/>
              <a:sym typeface="Open Sans"/>
            </a:endParaRPr>
          </a:p>
        </p:txBody>
      </p:sp>
      <p:sp>
        <p:nvSpPr>
          <p:cNvPr id="424" name="Google Shape;424;p40"/>
          <p:cNvSpPr txBox="1"/>
          <p:nvPr>
            <p:ph type="title"/>
          </p:nvPr>
        </p:nvSpPr>
        <p:spPr>
          <a:xfrm>
            <a:off x="838200" y="365125"/>
            <a:ext cx="600551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6.4 Energy policy and the energy system</a:t>
            </a:r>
            <a:endParaRPr/>
          </a:p>
        </p:txBody>
      </p:sp>
      <p:pic>
        <p:nvPicPr>
          <p:cNvPr id="425" name="Google Shape;425;p40"/>
          <p:cNvPicPr preferRelativeResize="0"/>
          <p:nvPr>
            <p:ph idx="1" type="body"/>
          </p:nvPr>
        </p:nvPicPr>
        <p:blipFill rotWithShape="1">
          <a:blip r:embed="rId3">
            <a:alphaModFix/>
          </a:blip>
          <a:srcRect b="0" l="0" r="0" t="0"/>
          <a:stretch/>
        </p:blipFill>
        <p:spPr>
          <a:xfrm>
            <a:off x="3284662" y="2063011"/>
            <a:ext cx="5355003" cy="4016252"/>
          </a:xfrm>
          <a:prstGeom prst="rect">
            <a:avLst/>
          </a:prstGeom>
          <a:noFill/>
          <a:ln>
            <a:noFill/>
          </a:ln>
        </p:spPr>
      </p:pic>
      <p:sp>
        <p:nvSpPr>
          <p:cNvPr id="426" name="Google Shape;426;p40"/>
          <p:cNvSpPr/>
          <p:nvPr/>
        </p:nvSpPr>
        <p:spPr>
          <a:xfrm>
            <a:off x="4515388" y="6132237"/>
            <a:ext cx="289355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ryan2point0</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 PDM 1.0</a:t>
            </a:r>
            <a:r>
              <a:rPr lang="en-GB" sz="1000">
                <a:solidFill>
                  <a:schemeClr val="dk1"/>
                </a:solidFill>
                <a:latin typeface="Open Sans"/>
                <a:ea typeface="Open Sans"/>
                <a:cs typeface="Open Sans"/>
                <a:sym typeface="Open Sans"/>
              </a:rPr>
              <a:t>.</a:t>
            </a:r>
            <a:endParaRPr/>
          </a:p>
        </p:txBody>
      </p:sp>
      <p:sp>
        <p:nvSpPr>
          <p:cNvPr id="427" name="Google Shape;427;p40"/>
          <p:cNvSpPr/>
          <p:nvPr/>
        </p:nvSpPr>
        <p:spPr>
          <a:xfrm>
            <a:off x="6843713"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20.mp3" id="428" name="Google Shape;428;p40"/>
          <p:cNvPicPr preferRelativeResize="0"/>
          <p:nvPr/>
        </p:nvPicPr>
        <p:blipFill rotWithShape="1">
          <a:blip r:embed="rId6">
            <a:alphaModFix/>
          </a:blip>
          <a:srcRect b="0" l="0" r="0" t="0"/>
          <a:stretch/>
        </p:blipFill>
        <p:spPr>
          <a:xfrm>
            <a:off x="6915078" y="6215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p41"/>
          <p:cNvSpPr txBox="1"/>
          <p:nvPr>
            <p:ph type="title"/>
          </p:nvPr>
        </p:nvSpPr>
        <p:spPr>
          <a:xfrm>
            <a:off x="838200" y="365125"/>
            <a:ext cx="634841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6.4 Energy policy and the energy system</a:t>
            </a:r>
            <a:endParaRPr/>
          </a:p>
        </p:txBody>
      </p:sp>
      <p:sp>
        <p:nvSpPr>
          <p:cNvPr id="434" name="Google Shape;434;p41"/>
          <p:cNvSpPr txBox="1"/>
          <p:nvPr/>
        </p:nvSpPr>
        <p:spPr>
          <a:xfrm>
            <a:off x="721309" y="2238346"/>
            <a:ext cx="7006569" cy="3586134"/>
          </a:xfrm>
          <a:prstGeom prst="rect">
            <a:avLst/>
          </a:prstGeom>
          <a:noFill/>
          <a:ln>
            <a:noFill/>
          </a:ln>
        </p:spPr>
        <p:txBody>
          <a:bodyPr anchorCtr="0" anchor="t" bIns="45700" lIns="91425" spcFirstLastPara="1" rIns="91425" wrap="square" tIns="45700">
            <a:spAutoFit/>
          </a:bodyPr>
          <a:lstStyle/>
          <a:p>
            <a:pPr indent="-342265" lvl="0" marL="342265" marR="0" rtl="0" algn="l">
              <a:lnSpc>
                <a:spcPct val="130000"/>
              </a:lnSpc>
              <a:spcBef>
                <a:spcPts val="0"/>
              </a:spcBef>
              <a:spcAft>
                <a:spcPts val="0"/>
              </a:spcAft>
              <a:buClr>
                <a:schemeClr val="dk1"/>
              </a:buClr>
              <a:buSzPts val="2399"/>
              <a:buFont typeface="Arial"/>
              <a:buChar char="•"/>
            </a:pPr>
            <a:r>
              <a:rPr lang="en-GB" sz="2399">
                <a:solidFill>
                  <a:schemeClr val="dk1"/>
                </a:solidFill>
                <a:latin typeface="Calibri"/>
                <a:ea typeface="Calibri"/>
                <a:cs typeface="Calibri"/>
                <a:sym typeface="Calibri"/>
              </a:rPr>
              <a:t>What needs to be done and what will be the costs to supply modern energy sources to remote areas?   </a:t>
            </a:r>
            <a:endParaRPr sz="1800">
              <a:solidFill>
                <a:schemeClr val="dk1"/>
              </a:solidFill>
              <a:latin typeface="Calibri"/>
              <a:ea typeface="Calibri"/>
              <a:cs typeface="Calibri"/>
              <a:sym typeface="Calibri"/>
            </a:endParaRPr>
          </a:p>
          <a:p>
            <a:pPr indent="-342265" lvl="0" marL="342265" marR="0" rtl="0" algn="l">
              <a:lnSpc>
                <a:spcPct val="130000"/>
              </a:lnSpc>
              <a:spcBef>
                <a:spcPts val="300"/>
              </a:spcBef>
              <a:spcAft>
                <a:spcPts val="0"/>
              </a:spcAft>
              <a:buClr>
                <a:schemeClr val="dk1"/>
              </a:buClr>
              <a:buSzPts val="2399"/>
              <a:buFont typeface="Arial"/>
              <a:buChar char="•"/>
            </a:pPr>
            <a:r>
              <a:rPr lang="en-GB" sz="2399">
                <a:solidFill>
                  <a:schemeClr val="dk1"/>
                </a:solidFill>
                <a:latin typeface="Calibri"/>
                <a:ea typeface="Calibri"/>
                <a:cs typeface="Calibri"/>
                <a:sym typeface="Calibri"/>
              </a:rPr>
              <a:t>What needs to be done to increase the share of renewable technologies? </a:t>
            </a:r>
            <a:endParaRPr sz="1800">
              <a:solidFill>
                <a:schemeClr val="dk1"/>
              </a:solidFill>
              <a:latin typeface="Calibri"/>
              <a:ea typeface="Calibri"/>
              <a:cs typeface="Calibri"/>
              <a:sym typeface="Calibri"/>
            </a:endParaRPr>
          </a:p>
          <a:p>
            <a:pPr indent="-342265" lvl="0" marL="342265" marR="0" rtl="0" algn="l">
              <a:lnSpc>
                <a:spcPct val="130000"/>
              </a:lnSpc>
              <a:spcBef>
                <a:spcPts val="300"/>
              </a:spcBef>
              <a:spcAft>
                <a:spcPts val="0"/>
              </a:spcAft>
              <a:buClr>
                <a:schemeClr val="dk1"/>
              </a:buClr>
              <a:buSzPts val="2399"/>
              <a:buFont typeface="Arial"/>
              <a:buChar char="•"/>
            </a:pPr>
            <a:r>
              <a:rPr lang="en-GB" sz="2399">
                <a:solidFill>
                  <a:schemeClr val="dk1"/>
                </a:solidFill>
                <a:latin typeface="Calibri"/>
                <a:ea typeface="Calibri"/>
                <a:cs typeface="Calibri"/>
                <a:sym typeface="Calibri"/>
              </a:rPr>
              <a:t>What would be the effect of a PV subsidy? </a:t>
            </a:r>
            <a:endParaRPr sz="1800">
              <a:solidFill>
                <a:schemeClr val="dk1"/>
              </a:solidFill>
              <a:latin typeface="Calibri"/>
              <a:ea typeface="Calibri"/>
              <a:cs typeface="Calibri"/>
              <a:sym typeface="Calibri"/>
            </a:endParaRPr>
          </a:p>
          <a:p>
            <a:pPr indent="-342265" lvl="0" marL="342265" marR="0" rtl="0" algn="l">
              <a:lnSpc>
                <a:spcPct val="130000"/>
              </a:lnSpc>
              <a:spcBef>
                <a:spcPts val="300"/>
              </a:spcBef>
              <a:spcAft>
                <a:spcPts val="300"/>
              </a:spcAft>
              <a:buClr>
                <a:schemeClr val="dk1"/>
              </a:buClr>
              <a:buSzPts val="2399"/>
              <a:buFont typeface="Arial"/>
              <a:buChar char="•"/>
            </a:pPr>
            <a:r>
              <a:rPr lang="en-GB" sz="2350">
                <a:solidFill>
                  <a:schemeClr val="dk1"/>
                </a:solidFill>
                <a:latin typeface="Calibri"/>
                <a:ea typeface="Calibri"/>
                <a:cs typeface="Calibri"/>
                <a:sym typeface="Calibri"/>
              </a:rPr>
              <a:t>Can an energy conservation programme help in reducing cost of energy supply?</a:t>
            </a:r>
            <a:endParaRPr sz="2350">
              <a:solidFill>
                <a:schemeClr val="dk1"/>
              </a:solidFill>
              <a:latin typeface="Calibri"/>
              <a:ea typeface="Calibri"/>
              <a:cs typeface="Calibri"/>
              <a:sym typeface="Calibri"/>
            </a:endParaRPr>
          </a:p>
        </p:txBody>
      </p:sp>
      <p:pic>
        <p:nvPicPr>
          <p:cNvPr id="435" name="Google Shape;435;p41"/>
          <p:cNvPicPr preferRelativeResize="0"/>
          <p:nvPr/>
        </p:nvPicPr>
        <p:blipFill rotWithShape="1">
          <a:blip r:embed="rId3">
            <a:alphaModFix/>
          </a:blip>
          <a:srcRect b="0" l="0" r="0" t="0"/>
          <a:stretch/>
        </p:blipFill>
        <p:spPr>
          <a:xfrm>
            <a:off x="8085768" y="3810555"/>
            <a:ext cx="3268032" cy="2178687"/>
          </a:xfrm>
          <a:prstGeom prst="rect">
            <a:avLst/>
          </a:prstGeom>
          <a:noFill/>
          <a:ln>
            <a:noFill/>
          </a:ln>
        </p:spPr>
      </p:pic>
      <p:sp>
        <p:nvSpPr>
          <p:cNvPr id="436" name="Google Shape;436;p41"/>
          <p:cNvSpPr/>
          <p:nvPr/>
        </p:nvSpPr>
        <p:spPr>
          <a:xfrm>
            <a:off x="838200" y="1685346"/>
            <a:ext cx="69108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Examples of energy policy and investment questions</a:t>
            </a:r>
            <a:endParaRPr b="1" sz="2000">
              <a:solidFill>
                <a:srgbClr val="9CC2E5"/>
              </a:solidFill>
              <a:latin typeface="Open Sans"/>
              <a:ea typeface="Open Sans"/>
              <a:cs typeface="Open Sans"/>
              <a:sym typeface="Open Sans"/>
            </a:endParaRPr>
          </a:p>
        </p:txBody>
      </p:sp>
      <p:sp>
        <p:nvSpPr>
          <p:cNvPr id="437" name="Google Shape;437;p41"/>
          <p:cNvSpPr/>
          <p:nvPr/>
        </p:nvSpPr>
        <p:spPr>
          <a:xfrm>
            <a:off x="819346" y="6141193"/>
            <a:ext cx="17299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Taliotis et al. 2018</a:t>
            </a:r>
            <a:endParaRPr/>
          </a:p>
        </p:txBody>
      </p:sp>
      <p:pic>
        <p:nvPicPr>
          <p:cNvPr id="438" name="Google Shape;438;p41"/>
          <p:cNvPicPr preferRelativeResize="0"/>
          <p:nvPr/>
        </p:nvPicPr>
        <p:blipFill rotWithShape="1">
          <a:blip r:embed="rId4">
            <a:alphaModFix/>
          </a:blip>
          <a:srcRect b="0" l="0" r="0" t="0"/>
          <a:stretch/>
        </p:blipFill>
        <p:spPr>
          <a:xfrm>
            <a:off x="8085769" y="1593460"/>
            <a:ext cx="3268032" cy="2178689"/>
          </a:xfrm>
          <a:prstGeom prst="rect">
            <a:avLst/>
          </a:prstGeom>
          <a:noFill/>
          <a:ln>
            <a:noFill/>
          </a:ln>
        </p:spPr>
      </p:pic>
      <p:sp>
        <p:nvSpPr>
          <p:cNvPr id="439" name="Google Shape;439;p41"/>
          <p:cNvSpPr/>
          <p:nvPr/>
        </p:nvSpPr>
        <p:spPr>
          <a:xfrm>
            <a:off x="7984589" y="5989242"/>
            <a:ext cx="25154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 Isofoton.es </a:t>
            </a:r>
            <a:r>
              <a:rPr lang="en-GB" sz="1000">
                <a:solidFill>
                  <a:schemeClr val="dk1"/>
                </a:solidFill>
                <a:latin typeface="Open Sans"/>
                <a:ea typeface="Open Sans"/>
                <a:cs typeface="Open Sans"/>
                <a:sym typeface="Open Sans"/>
              </a:rPr>
              <a:t>(</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CC-BY 3.0</a:t>
            </a:r>
            <a:r>
              <a:rPr lang="en-GB"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440" name="Google Shape;440;p41"/>
          <p:cNvSpPr/>
          <p:nvPr/>
        </p:nvSpPr>
        <p:spPr>
          <a:xfrm>
            <a:off x="6843713"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21.mp3" id="441" name="Google Shape;441;p41"/>
          <p:cNvPicPr preferRelativeResize="0"/>
          <p:nvPr/>
        </p:nvPicPr>
        <p:blipFill rotWithShape="1">
          <a:blip r:embed="rId7">
            <a:alphaModFix/>
          </a:blip>
          <a:srcRect b="0" l="0" r="0" t="0"/>
          <a:stretch/>
        </p:blipFill>
        <p:spPr>
          <a:xfrm>
            <a:off x="6915078" y="6215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2"/>
          <p:cNvSpPr txBox="1"/>
          <p:nvPr>
            <p:ph type="title"/>
          </p:nvPr>
        </p:nvSpPr>
        <p:spPr>
          <a:xfrm>
            <a:off x="838200" y="365125"/>
            <a:ext cx="616267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6.4 Energy policy and the energy system</a:t>
            </a:r>
            <a:endParaRPr/>
          </a:p>
        </p:txBody>
      </p:sp>
      <p:sp>
        <p:nvSpPr>
          <p:cNvPr id="447" name="Google Shape;447;p42"/>
          <p:cNvSpPr/>
          <p:nvPr/>
        </p:nvSpPr>
        <p:spPr>
          <a:xfrm>
            <a:off x="6843713"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22.mp3" id="448" name="Google Shape;448;p42"/>
          <p:cNvPicPr preferRelativeResize="0"/>
          <p:nvPr/>
        </p:nvPicPr>
        <p:blipFill rotWithShape="1">
          <a:blip r:embed="rId3">
            <a:alphaModFix/>
          </a:blip>
          <a:srcRect b="0" l="0" r="0" t="0"/>
          <a:stretch/>
        </p:blipFill>
        <p:spPr>
          <a:xfrm>
            <a:off x="6915078" y="621506"/>
            <a:ext cx="812800" cy="812800"/>
          </a:xfrm>
          <a:prstGeom prst="rect">
            <a:avLst/>
          </a:prstGeom>
          <a:noFill/>
          <a:ln>
            <a:noFill/>
          </a:ln>
        </p:spPr>
      </p:pic>
      <p:sp>
        <p:nvSpPr>
          <p:cNvPr id="449" name="Google Shape;449;p42"/>
          <p:cNvSpPr/>
          <p:nvPr/>
        </p:nvSpPr>
        <p:spPr>
          <a:xfrm>
            <a:off x="727929" y="6149145"/>
            <a:ext cx="17299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Taliotis et al. 2018</a:t>
            </a:r>
            <a:endParaRPr/>
          </a:p>
        </p:txBody>
      </p:sp>
      <p:sp>
        <p:nvSpPr>
          <p:cNvPr id="450" name="Google Shape;450;p42"/>
          <p:cNvSpPr txBox="1"/>
          <p:nvPr/>
        </p:nvSpPr>
        <p:spPr>
          <a:xfrm>
            <a:off x="9985261" y="5987250"/>
            <a:ext cx="16997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Taliotis et al.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51" name="Google Shape;451;p42"/>
          <p:cNvSpPr txBox="1"/>
          <p:nvPr>
            <p:ph idx="1" type="body"/>
          </p:nvPr>
        </p:nvSpPr>
        <p:spPr>
          <a:xfrm>
            <a:off x="838199" y="2208462"/>
            <a:ext cx="10964159" cy="467026"/>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Clr>
                <a:schemeClr val="dk1"/>
              </a:buClr>
              <a:buSzPts val="3200"/>
              <a:buNone/>
            </a:pPr>
            <a:r>
              <a:rPr lang="en-GB" sz="2000"/>
              <a:t>Complex system including numerous supply chains linking energy resources to final energy demands.</a:t>
            </a:r>
            <a:endParaRPr sz="2000"/>
          </a:p>
        </p:txBody>
      </p:sp>
      <p:pic>
        <p:nvPicPr>
          <p:cNvPr id="452" name="Google Shape;452;p42"/>
          <p:cNvPicPr preferRelativeResize="0"/>
          <p:nvPr/>
        </p:nvPicPr>
        <p:blipFill rotWithShape="1">
          <a:blip r:embed="rId6">
            <a:alphaModFix/>
          </a:blip>
          <a:srcRect b="0" l="0" r="0" t="0"/>
          <a:stretch/>
        </p:blipFill>
        <p:spPr>
          <a:xfrm>
            <a:off x="2160463" y="2860504"/>
            <a:ext cx="7573647" cy="3629181"/>
          </a:xfrm>
          <a:prstGeom prst="rect">
            <a:avLst/>
          </a:prstGeom>
          <a:noFill/>
          <a:ln>
            <a:noFill/>
          </a:ln>
        </p:spPr>
      </p:pic>
      <p:sp>
        <p:nvSpPr>
          <p:cNvPr id="453" name="Google Shape;453;p42"/>
          <p:cNvSpPr/>
          <p:nvPr/>
        </p:nvSpPr>
        <p:spPr>
          <a:xfrm>
            <a:off x="838200" y="1725725"/>
            <a:ext cx="18790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Energy policy</a:t>
            </a:r>
            <a:endParaRPr b="1" sz="2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3"/>
          <p:cNvSpPr txBox="1"/>
          <p:nvPr>
            <p:ph type="title"/>
          </p:nvPr>
        </p:nvSpPr>
        <p:spPr>
          <a:xfrm>
            <a:off x="838200" y="365125"/>
            <a:ext cx="583406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6.4 Energy policy and the energy system</a:t>
            </a:r>
            <a:endParaRPr/>
          </a:p>
        </p:txBody>
      </p:sp>
      <p:sp>
        <p:nvSpPr>
          <p:cNvPr id="459" name="Google Shape;459;p43"/>
          <p:cNvSpPr txBox="1"/>
          <p:nvPr>
            <p:ph idx="1" type="body"/>
          </p:nvPr>
        </p:nvSpPr>
        <p:spPr>
          <a:xfrm>
            <a:off x="838199" y="2208462"/>
            <a:ext cx="10964159" cy="467026"/>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Clr>
                <a:schemeClr val="dk1"/>
              </a:buClr>
              <a:buSzPts val="3200"/>
              <a:buNone/>
            </a:pPr>
            <a:r>
              <a:rPr lang="en-GB" sz="2000"/>
              <a:t>Complex system including numerous supply chains linking energy resources to final energy demands.</a:t>
            </a:r>
            <a:endParaRPr sz="2000"/>
          </a:p>
        </p:txBody>
      </p:sp>
      <p:pic>
        <p:nvPicPr>
          <p:cNvPr id="460" name="Google Shape;460;p43"/>
          <p:cNvPicPr preferRelativeResize="0"/>
          <p:nvPr/>
        </p:nvPicPr>
        <p:blipFill rotWithShape="1">
          <a:blip r:embed="rId3">
            <a:alphaModFix/>
          </a:blip>
          <a:srcRect b="0" l="0" r="0" t="0"/>
          <a:stretch/>
        </p:blipFill>
        <p:spPr>
          <a:xfrm>
            <a:off x="2160463" y="2860504"/>
            <a:ext cx="7573647" cy="3629181"/>
          </a:xfrm>
          <a:prstGeom prst="rect">
            <a:avLst/>
          </a:prstGeom>
          <a:noFill/>
          <a:ln>
            <a:noFill/>
          </a:ln>
        </p:spPr>
      </p:pic>
      <p:sp>
        <p:nvSpPr>
          <p:cNvPr id="461" name="Google Shape;461;p43"/>
          <p:cNvSpPr/>
          <p:nvPr/>
        </p:nvSpPr>
        <p:spPr>
          <a:xfrm>
            <a:off x="8515409" y="2707236"/>
            <a:ext cx="1332694" cy="3688131"/>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Calibri"/>
              <a:ea typeface="Calibri"/>
              <a:cs typeface="Calibri"/>
              <a:sym typeface="Calibri"/>
            </a:endParaRPr>
          </a:p>
        </p:txBody>
      </p:sp>
      <p:sp>
        <p:nvSpPr>
          <p:cNvPr id="462" name="Google Shape;462;p43"/>
          <p:cNvSpPr txBox="1"/>
          <p:nvPr/>
        </p:nvSpPr>
        <p:spPr>
          <a:xfrm rot="-5400000">
            <a:off x="9352619" y="4327207"/>
            <a:ext cx="1713472" cy="448187"/>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None/>
            </a:pPr>
            <a:r>
              <a:rPr b="1" lang="en-GB" sz="1999">
                <a:solidFill>
                  <a:schemeClr val="dk1"/>
                </a:solidFill>
                <a:latin typeface="Calibri"/>
                <a:ea typeface="Calibri"/>
                <a:cs typeface="Calibri"/>
                <a:sym typeface="Calibri"/>
              </a:rPr>
              <a:t>Final demands</a:t>
            </a:r>
            <a:endParaRPr sz="1800">
              <a:solidFill>
                <a:schemeClr val="dk1"/>
              </a:solidFill>
              <a:latin typeface="Calibri"/>
              <a:ea typeface="Calibri"/>
              <a:cs typeface="Calibri"/>
              <a:sym typeface="Calibri"/>
            </a:endParaRPr>
          </a:p>
        </p:txBody>
      </p:sp>
      <p:sp>
        <p:nvSpPr>
          <p:cNvPr id="463" name="Google Shape;463;p43"/>
          <p:cNvSpPr/>
          <p:nvPr/>
        </p:nvSpPr>
        <p:spPr>
          <a:xfrm>
            <a:off x="838200" y="1725725"/>
            <a:ext cx="18790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Energy policy</a:t>
            </a:r>
            <a:endParaRPr b="1" sz="2000">
              <a:solidFill>
                <a:srgbClr val="9CC2E5"/>
              </a:solidFill>
              <a:latin typeface="Open Sans"/>
              <a:ea typeface="Open Sans"/>
              <a:cs typeface="Open Sans"/>
              <a:sym typeface="Open Sans"/>
            </a:endParaRPr>
          </a:p>
        </p:txBody>
      </p:sp>
      <p:sp>
        <p:nvSpPr>
          <p:cNvPr id="464" name="Google Shape;464;p43"/>
          <p:cNvSpPr/>
          <p:nvPr/>
        </p:nvSpPr>
        <p:spPr>
          <a:xfrm>
            <a:off x="727929" y="6149145"/>
            <a:ext cx="17299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Taliotis et al. 2018</a:t>
            </a:r>
            <a:endParaRPr/>
          </a:p>
        </p:txBody>
      </p:sp>
      <p:sp>
        <p:nvSpPr>
          <p:cNvPr id="465" name="Google Shape;465;p43"/>
          <p:cNvSpPr txBox="1"/>
          <p:nvPr/>
        </p:nvSpPr>
        <p:spPr>
          <a:xfrm>
            <a:off x="9985261" y="5987250"/>
            <a:ext cx="16997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Taliotis et al.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66" name="Google Shape;466;p43"/>
          <p:cNvSpPr/>
          <p:nvPr/>
        </p:nvSpPr>
        <p:spPr>
          <a:xfrm>
            <a:off x="6843713"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23.mp3" id="467" name="Google Shape;467;p43"/>
          <p:cNvPicPr preferRelativeResize="0"/>
          <p:nvPr/>
        </p:nvPicPr>
        <p:blipFill rotWithShape="1">
          <a:blip r:embed="rId6">
            <a:alphaModFix/>
          </a:blip>
          <a:srcRect b="0" l="0" r="0" t="0"/>
          <a:stretch/>
        </p:blipFill>
        <p:spPr>
          <a:xfrm>
            <a:off x="6915078" y="62150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0"/>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4"/>
          <p:cNvSpPr txBox="1"/>
          <p:nvPr>
            <p:ph type="title"/>
          </p:nvPr>
        </p:nvSpPr>
        <p:spPr>
          <a:xfrm>
            <a:off x="838200" y="365125"/>
            <a:ext cx="58483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6.4 Energy policy and the energy system</a:t>
            </a:r>
            <a:endParaRPr/>
          </a:p>
        </p:txBody>
      </p:sp>
      <p:pic>
        <p:nvPicPr>
          <p:cNvPr id="473" name="Google Shape;473;p44"/>
          <p:cNvPicPr preferRelativeResize="0"/>
          <p:nvPr/>
        </p:nvPicPr>
        <p:blipFill rotWithShape="1">
          <a:blip r:embed="rId3">
            <a:alphaModFix/>
          </a:blip>
          <a:srcRect b="0" l="0" r="0" t="0"/>
          <a:stretch/>
        </p:blipFill>
        <p:spPr>
          <a:xfrm>
            <a:off x="2160463" y="2860504"/>
            <a:ext cx="7573647" cy="3629181"/>
          </a:xfrm>
          <a:prstGeom prst="rect">
            <a:avLst/>
          </a:prstGeom>
          <a:noFill/>
          <a:ln>
            <a:noFill/>
          </a:ln>
        </p:spPr>
      </p:pic>
      <p:sp>
        <p:nvSpPr>
          <p:cNvPr id="474" name="Google Shape;474;p44"/>
          <p:cNvSpPr/>
          <p:nvPr/>
        </p:nvSpPr>
        <p:spPr>
          <a:xfrm>
            <a:off x="8515409" y="2707236"/>
            <a:ext cx="1332694" cy="3688131"/>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Calibri"/>
              <a:ea typeface="Calibri"/>
              <a:cs typeface="Calibri"/>
              <a:sym typeface="Calibri"/>
            </a:endParaRPr>
          </a:p>
        </p:txBody>
      </p:sp>
      <p:sp>
        <p:nvSpPr>
          <p:cNvPr id="475" name="Google Shape;475;p44"/>
          <p:cNvSpPr txBox="1"/>
          <p:nvPr/>
        </p:nvSpPr>
        <p:spPr>
          <a:xfrm rot="-5400000">
            <a:off x="9352619" y="4327207"/>
            <a:ext cx="1713472" cy="448187"/>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None/>
            </a:pPr>
            <a:r>
              <a:rPr b="1" lang="en-GB" sz="1999">
                <a:solidFill>
                  <a:schemeClr val="dk1"/>
                </a:solidFill>
                <a:latin typeface="Calibri"/>
                <a:ea typeface="Calibri"/>
                <a:cs typeface="Calibri"/>
                <a:sym typeface="Calibri"/>
              </a:rPr>
              <a:t>Final demands</a:t>
            </a:r>
            <a:endParaRPr sz="1800">
              <a:solidFill>
                <a:schemeClr val="dk1"/>
              </a:solidFill>
              <a:latin typeface="Calibri"/>
              <a:ea typeface="Calibri"/>
              <a:cs typeface="Calibri"/>
              <a:sym typeface="Calibri"/>
            </a:endParaRPr>
          </a:p>
        </p:txBody>
      </p:sp>
      <p:sp>
        <p:nvSpPr>
          <p:cNvPr id="476" name="Google Shape;476;p44"/>
          <p:cNvSpPr txBox="1"/>
          <p:nvPr/>
        </p:nvSpPr>
        <p:spPr>
          <a:xfrm rot="-5400000">
            <a:off x="1242432" y="4132948"/>
            <a:ext cx="1324956" cy="448187"/>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None/>
            </a:pPr>
            <a:r>
              <a:rPr b="1" lang="en-GB" sz="1999">
                <a:solidFill>
                  <a:schemeClr val="dk1"/>
                </a:solidFill>
                <a:latin typeface="Calibri"/>
                <a:ea typeface="Calibri"/>
                <a:cs typeface="Calibri"/>
                <a:sym typeface="Calibri"/>
              </a:rPr>
              <a:t>Resources</a:t>
            </a:r>
            <a:endParaRPr sz="1800">
              <a:solidFill>
                <a:schemeClr val="dk1"/>
              </a:solidFill>
              <a:latin typeface="Calibri"/>
              <a:ea typeface="Calibri"/>
              <a:cs typeface="Calibri"/>
              <a:sym typeface="Calibri"/>
            </a:endParaRPr>
          </a:p>
        </p:txBody>
      </p:sp>
      <p:sp>
        <p:nvSpPr>
          <p:cNvPr id="477" name="Google Shape;477;p44"/>
          <p:cNvSpPr/>
          <p:nvPr/>
        </p:nvSpPr>
        <p:spPr>
          <a:xfrm>
            <a:off x="3246129" y="2860504"/>
            <a:ext cx="762116" cy="3495084"/>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Calibri"/>
              <a:ea typeface="Calibri"/>
              <a:cs typeface="Calibri"/>
              <a:sym typeface="Calibri"/>
            </a:endParaRPr>
          </a:p>
        </p:txBody>
      </p:sp>
      <p:sp>
        <p:nvSpPr>
          <p:cNvPr id="478" name="Google Shape;478;p44"/>
          <p:cNvSpPr/>
          <p:nvPr/>
        </p:nvSpPr>
        <p:spPr>
          <a:xfrm>
            <a:off x="6843713" y="55014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24.mp3" id="479" name="Google Shape;479;p44"/>
          <p:cNvPicPr preferRelativeResize="0"/>
          <p:nvPr/>
        </p:nvPicPr>
        <p:blipFill rotWithShape="1">
          <a:blip r:embed="rId4">
            <a:alphaModFix/>
          </a:blip>
          <a:srcRect b="0" l="0" r="0" t="0"/>
          <a:stretch/>
        </p:blipFill>
        <p:spPr>
          <a:xfrm>
            <a:off x="6915078" y="626127"/>
            <a:ext cx="812800" cy="812800"/>
          </a:xfrm>
          <a:prstGeom prst="rect">
            <a:avLst/>
          </a:prstGeom>
          <a:noFill/>
          <a:ln>
            <a:noFill/>
          </a:ln>
        </p:spPr>
      </p:pic>
      <p:sp>
        <p:nvSpPr>
          <p:cNvPr id="480" name="Google Shape;480;p44"/>
          <p:cNvSpPr txBox="1"/>
          <p:nvPr>
            <p:ph idx="1" type="body"/>
          </p:nvPr>
        </p:nvSpPr>
        <p:spPr>
          <a:xfrm>
            <a:off x="838199" y="2208462"/>
            <a:ext cx="10964159" cy="467026"/>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Clr>
                <a:schemeClr val="dk1"/>
              </a:buClr>
              <a:buSzPts val="3200"/>
              <a:buNone/>
            </a:pPr>
            <a:r>
              <a:rPr lang="en-GB" sz="2000"/>
              <a:t>Complex system including numerous supply chains linking energy resources to final energy demands.</a:t>
            </a:r>
            <a:endParaRPr sz="2000"/>
          </a:p>
        </p:txBody>
      </p:sp>
      <p:sp>
        <p:nvSpPr>
          <p:cNvPr id="481" name="Google Shape;481;p44"/>
          <p:cNvSpPr/>
          <p:nvPr/>
        </p:nvSpPr>
        <p:spPr>
          <a:xfrm>
            <a:off x="838200" y="1725725"/>
            <a:ext cx="18790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Energy policy</a:t>
            </a:r>
            <a:endParaRPr b="1" sz="2000">
              <a:solidFill>
                <a:srgbClr val="9CC2E5"/>
              </a:solidFill>
              <a:latin typeface="Open Sans"/>
              <a:ea typeface="Open Sans"/>
              <a:cs typeface="Open Sans"/>
              <a:sym typeface="Open Sans"/>
            </a:endParaRPr>
          </a:p>
        </p:txBody>
      </p:sp>
      <p:sp>
        <p:nvSpPr>
          <p:cNvPr id="482" name="Google Shape;482;p44"/>
          <p:cNvSpPr/>
          <p:nvPr/>
        </p:nvSpPr>
        <p:spPr>
          <a:xfrm>
            <a:off x="727929" y="6149145"/>
            <a:ext cx="17299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Taliotis et al. 2018</a:t>
            </a:r>
            <a:endParaRPr/>
          </a:p>
        </p:txBody>
      </p:sp>
      <p:sp>
        <p:nvSpPr>
          <p:cNvPr id="483" name="Google Shape;483;p44"/>
          <p:cNvSpPr txBox="1"/>
          <p:nvPr/>
        </p:nvSpPr>
        <p:spPr>
          <a:xfrm>
            <a:off x="9985261" y="5987250"/>
            <a:ext cx="16997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Taliotis et al.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6">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5"/>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6.4 References</a:t>
            </a:r>
            <a:endParaRPr/>
          </a:p>
        </p:txBody>
      </p:sp>
      <p:sp>
        <p:nvSpPr>
          <p:cNvPr id="489" name="Google Shape;489;p45"/>
          <p:cNvSpPr/>
          <p:nvPr/>
        </p:nvSpPr>
        <p:spPr>
          <a:xfrm>
            <a:off x="838200" y="1690687"/>
            <a:ext cx="571342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Taliotis, C., Gardumi, F., Shivakumar, A., Sridharan, V., Ramos, E., Beltramo, A., Rogner, H., Howells, M., 2018. Introduction to Energy Systems Modelling.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https://doi.org/10.5281/ZENODO.1493074</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descr="Graphical user interface, sunburst chart&#10;&#10;Description automatically generated" id="495" name="Google Shape;495;p4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96" name="Google Shape;496;p4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97" name="Google Shape;497;p4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498" name="Google Shape;498;p46"/>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GB" sz="4400">
                <a:solidFill>
                  <a:schemeClr val="dk1"/>
                </a:solidFill>
                <a:latin typeface="Open Sans"/>
                <a:ea typeface="Open Sans"/>
                <a:cs typeface="Open Sans"/>
                <a:sym typeface="Open Sans"/>
              </a:rPr>
              <a:t>Thank you </a:t>
            </a:r>
            <a:br>
              <a:rPr b="1"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for your attention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47"/>
          <p:cNvGrpSpPr/>
          <p:nvPr/>
        </p:nvGrpSpPr>
        <p:grpSpPr>
          <a:xfrm>
            <a:off x="3339465" y="4126495"/>
            <a:ext cx="1877504" cy="558800"/>
            <a:chOff x="929196" y="5461000"/>
            <a:chExt cx="1877504" cy="558800"/>
          </a:xfrm>
        </p:grpSpPr>
        <p:sp>
          <p:nvSpPr>
            <p:cNvPr id="504" name="Google Shape;504;p47">
              <a:hlinkClick r:id="rId3"/>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4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506" name="Google Shape;506;p47">
              <a:hlinkClick r:id="rId4"/>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Graphical user interface, website&#10;&#10;Description automatically generated" id="507" name="Google Shape;507;p47"/>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508" name="Google Shape;508;p4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509" name="Google Shape;509;p47"/>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6: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descr="Graphical user interface, text" id="514" name="Google Shape;514;p4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15" name="Google Shape;515;p4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838200" y="365125"/>
            <a:ext cx="544829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6.1 OnSSET Results and summaries</a:t>
            </a:r>
            <a:endParaRPr/>
          </a:p>
        </p:txBody>
      </p:sp>
      <p:sp>
        <p:nvSpPr>
          <p:cNvPr id="214" name="Google Shape;214;p30"/>
          <p:cNvSpPr txBox="1"/>
          <p:nvPr/>
        </p:nvSpPr>
        <p:spPr>
          <a:xfrm>
            <a:off x="6286497" y="5661942"/>
            <a:ext cx="5580255" cy="518565"/>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p:txBody>
      </p:sp>
      <p:pic>
        <p:nvPicPr>
          <p:cNvPr id="215" name="Google Shape;215;p30"/>
          <p:cNvPicPr preferRelativeResize="0"/>
          <p:nvPr/>
        </p:nvPicPr>
        <p:blipFill rotWithShape="1">
          <a:blip r:embed="rId3">
            <a:alphaModFix/>
          </a:blip>
          <a:srcRect b="0" l="0" r="0" t="0"/>
          <a:stretch/>
        </p:blipFill>
        <p:spPr>
          <a:xfrm>
            <a:off x="838199" y="2029216"/>
            <a:ext cx="8141898" cy="4341962"/>
          </a:xfrm>
          <a:prstGeom prst="rect">
            <a:avLst/>
          </a:prstGeom>
          <a:noFill/>
          <a:ln>
            <a:noFill/>
          </a:ln>
        </p:spPr>
      </p:pic>
      <p:sp>
        <p:nvSpPr>
          <p:cNvPr id="216" name="Google Shape;216;p30"/>
          <p:cNvSpPr/>
          <p:nvPr/>
        </p:nvSpPr>
        <p:spPr>
          <a:xfrm>
            <a:off x="9229918" y="2763606"/>
            <a:ext cx="2452507" cy="2997379"/>
          </a:xfrm>
          <a:prstGeom prst="roundRect">
            <a:avLst>
              <a:gd fmla="val 16667" name="adj"/>
            </a:avLst>
          </a:prstGeom>
          <a:noFill/>
          <a:ln cap="flat" cmpd="sng" w="1270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17" name="Google Shape;217;p30"/>
          <p:cNvSpPr/>
          <p:nvPr/>
        </p:nvSpPr>
        <p:spPr>
          <a:xfrm>
            <a:off x="9337957" y="2845730"/>
            <a:ext cx="2452507" cy="2886904"/>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Based on the optimal split identify per technology:</a:t>
            </a:r>
            <a:endParaRPr sz="1800">
              <a:solidFill>
                <a:schemeClr val="dk1"/>
              </a:solidFill>
              <a:latin typeface="Calibri"/>
              <a:ea typeface="Calibri"/>
              <a:cs typeface="Calibri"/>
              <a:sym typeface="Calibri"/>
            </a:endParaRPr>
          </a:p>
          <a:p>
            <a:pPr indent="-285750" lvl="0" marL="285750" marR="0" rtl="0" algn="l">
              <a:lnSpc>
                <a:spcPct val="130000"/>
              </a:lnSpc>
              <a:spcBef>
                <a:spcPts val="60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New connections</a:t>
            </a:r>
            <a:endParaRPr/>
          </a:p>
          <a:p>
            <a:pPr indent="-285750" lvl="0" marL="285750" marR="0" rtl="0" algn="l">
              <a:lnSpc>
                <a:spcPct val="130000"/>
              </a:lnSpc>
              <a:spcBef>
                <a:spcPts val="60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Additional capacity needed</a:t>
            </a:r>
            <a:endParaRPr sz="1800">
              <a:solidFill>
                <a:schemeClr val="dk1"/>
              </a:solidFill>
              <a:latin typeface="Calibri"/>
              <a:ea typeface="Calibri"/>
              <a:cs typeface="Calibri"/>
              <a:sym typeface="Calibri"/>
            </a:endParaRPr>
          </a:p>
          <a:p>
            <a:pPr indent="-285750" lvl="0" marL="285750" marR="0" rtl="0" algn="l">
              <a:lnSpc>
                <a:spcPct val="130000"/>
              </a:lnSpc>
              <a:spcBef>
                <a:spcPts val="60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Investment requirements</a:t>
            </a:r>
            <a:endParaRPr sz="1800">
              <a:solidFill>
                <a:schemeClr val="dk1"/>
              </a:solidFill>
              <a:latin typeface="Calibri"/>
              <a:ea typeface="Calibri"/>
              <a:cs typeface="Calibri"/>
              <a:sym typeface="Calibri"/>
            </a:endParaRPr>
          </a:p>
          <a:p>
            <a:pPr indent="-184150" lvl="0" marL="285750" marR="0" rtl="0" algn="l">
              <a:spcBef>
                <a:spcPts val="6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cxnSp>
        <p:nvCxnSpPr>
          <p:cNvPr id="218" name="Google Shape;218;p30"/>
          <p:cNvCxnSpPr/>
          <p:nvPr/>
        </p:nvCxnSpPr>
        <p:spPr>
          <a:xfrm rot="10800000">
            <a:off x="10731355" y="5774499"/>
            <a:ext cx="0" cy="296146"/>
          </a:xfrm>
          <a:prstGeom prst="straightConnector1">
            <a:avLst/>
          </a:prstGeom>
          <a:noFill/>
          <a:ln cap="flat" cmpd="sng" w="9525">
            <a:solidFill>
              <a:srgbClr val="0C0C0C"/>
            </a:solidFill>
            <a:prstDash val="solid"/>
            <a:miter lim="800000"/>
            <a:headEnd len="sm" w="sm" type="none"/>
            <a:tailEnd len="med" w="med" type="triangle"/>
          </a:ln>
        </p:spPr>
      </p:cxnSp>
      <p:cxnSp>
        <p:nvCxnSpPr>
          <p:cNvPr id="219" name="Google Shape;219;p30"/>
          <p:cNvCxnSpPr>
            <a:endCxn id="220" idx="3"/>
          </p:cNvCxnSpPr>
          <p:nvPr/>
        </p:nvCxnSpPr>
        <p:spPr>
          <a:xfrm rot="10800000">
            <a:off x="6403093" y="6070646"/>
            <a:ext cx="4328400" cy="0"/>
          </a:xfrm>
          <a:prstGeom prst="straightConnector1">
            <a:avLst/>
          </a:prstGeom>
          <a:noFill/>
          <a:ln cap="flat" cmpd="sng" w="9525">
            <a:solidFill>
              <a:srgbClr val="0C0C0C"/>
            </a:solidFill>
            <a:prstDash val="solid"/>
            <a:miter lim="800000"/>
            <a:headEnd len="sm" w="sm" type="none"/>
            <a:tailEnd len="sm" w="sm" type="none"/>
          </a:ln>
        </p:spPr>
      </p:cxnSp>
      <p:sp>
        <p:nvSpPr>
          <p:cNvPr id="221" name="Google Shape;221;p30"/>
          <p:cNvSpPr txBox="1"/>
          <p:nvPr/>
        </p:nvSpPr>
        <p:spPr>
          <a:xfrm>
            <a:off x="838200" y="1698045"/>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 7. Results, Summaries, and Visualization</a:t>
            </a:r>
            <a:endParaRPr b="1" sz="2000">
              <a:solidFill>
                <a:srgbClr val="9CC2E5"/>
              </a:solidFill>
              <a:latin typeface="Open Sans"/>
              <a:ea typeface="Open Sans"/>
              <a:cs typeface="Open Sans"/>
              <a:sym typeface="Open Sans"/>
            </a:endParaRPr>
          </a:p>
          <a:p>
            <a:pPr indent="0" lvl="0" marL="0" marR="0" rtl="0" algn="l">
              <a:lnSpc>
                <a:spcPct val="90000"/>
              </a:lnSpc>
              <a:spcBef>
                <a:spcPts val="1600"/>
              </a:spcBef>
              <a:spcAft>
                <a:spcPts val="0"/>
              </a:spcAft>
              <a:buClr>
                <a:schemeClr val="dk1"/>
              </a:buClr>
              <a:buSzPts val="2700"/>
              <a:buFont typeface="Arial"/>
              <a:buNone/>
            </a:pPr>
            <a:r>
              <a:t/>
            </a:r>
            <a:endParaRPr sz="2700">
              <a:solidFill>
                <a:schemeClr val="dk1"/>
              </a:solidFill>
              <a:latin typeface="Calibri"/>
              <a:ea typeface="Calibri"/>
              <a:cs typeface="Calibri"/>
              <a:sym typeface="Calibri"/>
            </a:endParaRPr>
          </a:p>
        </p:txBody>
      </p:sp>
      <p:sp>
        <p:nvSpPr>
          <p:cNvPr id="220" name="Google Shape;220;p30"/>
          <p:cNvSpPr/>
          <p:nvPr/>
        </p:nvSpPr>
        <p:spPr>
          <a:xfrm>
            <a:off x="4400851" y="5411722"/>
            <a:ext cx="2002242" cy="1317847"/>
          </a:xfrm>
          <a:prstGeom prst="roundRect">
            <a:avLst>
              <a:gd fmla="val 16667" name="adj"/>
            </a:avLst>
          </a:prstGeom>
          <a:noFill/>
          <a:ln cap="flat" cmpd="sng" w="19050">
            <a:solidFill>
              <a:srgbClr val="0C0C0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22" name="Google Shape;222;p30"/>
          <p:cNvSpPr/>
          <p:nvPr/>
        </p:nvSpPr>
        <p:spPr>
          <a:xfrm>
            <a:off x="838198" y="6159882"/>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23" name="Google Shape;223;p30"/>
          <p:cNvSpPr/>
          <p:nvPr/>
        </p:nvSpPr>
        <p:spPr>
          <a:xfrm>
            <a:off x="8399292" y="6128089"/>
            <a:ext cx="32608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224" name="Google Shape;224;p30"/>
          <p:cNvSpPr/>
          <p:nvPr/>
        </p:nvSpPr>
        <p:spPr>
          <a:xfrm>
            <a:off x="6403093" y="48682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3.mp3" id="225" name="Google Shape;225;p30"/>
          <p:cNvPicPr preferRelativeResize="0"/>
          <p:nvPr/>
        </p:nvPicPr>
        <p:blipFill rotWithShape="1">
          <a:blip r:embed="rId6">
            <a:alphaModFix/>
          </a:blip>
          <a:srcRect b="0" l="0" r="0" t="0"/>
          <a:stretch/>
        </p:blipFill>
        <p:spPr>
          <a:xfrm>
            <a:off x="6474458" y="55818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nvSpPr>
        <p:spPr>
          <a:xfrm>
            <a:off x="6286497" y="5661942"/>
            <a:ext cx="5580255" cy="518565"/>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p:txBody>
      </p:sp>
      <p:sp>
        <p:nvSpPr>
          <p:cNvPr id="232" name="Google Shape;232;p31"/>
          <p:cNvSpPr/>
          <p:nvPr/>
        </p:nvSpPr>
        <p:spPr>
          <a:xfrm>
            <a:off x="785932" y="2307368"/>
            <a:ext cx="2747858" cy="1564187"/>
          </a:xfrm>
          <a:prstGeom prst="roundRect">
            <a:avLst>
              <a:gd fmla="val 16667" name="adj"/>
            </a:avLst>
          </a:prstGeom>
          <a:noFill/>
          <a:ln cap="flat" cmpd="sng" w="12700">
            <a:solidFill>
              <a:srgbClr val="42719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33" name="Google Shape;233;p31"/>
          <p:cNvSpPr/>
          <p:nvPr/>
        </p:nvSpPr>
        <p:spPr>
          <a:xfrm>
            <a:off x="841624" y="2328920"/>
            <a:ext cx="2747858" cy="1554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Based on the optimal split identified per technology:</a:t>
            </a:r>
            <a:endParaRPr sz="18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New connections by 2030</a:t>
            </a:r>
            <a:endParaRPr sz="18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Additional capacity needed</a:t>
            </a:r>
            <a:endParaRPr sz="18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Investment requirements</a:t>
            </a:r>
            <a:endParaRPr sz="1600">
              <a:solidFill>
                <a:schemeClr val="dk1"/>
              </a:solidFill>
              <a:latin typeface="Calibri"/>
              <a:ea typeface="Calibri"/>
              <a:cs typeface="Calibri"/>
              <a:sym typeface="Calibri"/>
            </a:endParaRPr>
          </a:p>
        </p:txBody>
      </p:sp>
      <p:sp>
        <p:nvSpPr>
          <p:cNvPr id="234" name="Google Shape;234;p31"/>
          <p:cNvSpPr/>
          <p:nvPr/>
        </p:nvSpPr>
        <p:spPr>
          <a:xfrm>
            <a:off x="3671887" y="2730861"/>
            <a:ext cx="1412185" cy="181138"/>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pic>
        <p:nvPicPr>
          <p:cNvPr id="235" name="Google Shape;235;p31"/>
          <p:cNvPicPr preferRelativeResize="0"/>
          <p:nvPr/>
        </p:nvPicPr>
        <p:blipFill rotWithShape="1">
          <a:blip r:embed="rId3">
            <a:alphaModFix/>
          </a:blip>
          <a:srcRect b="0" l="0" r="0" t="0"/>
          <a:stretch/>
        </p:blipFill>
        <p:spPr>
          <a:xfrm>
            <a:off x="740575" y="4073759"/>
            <a:ext cx="5840860" cy="2178188"/>
          </a:xfrm>
          <a:prstGeom prst="rect">
            <a:avLst/>
          </a:prstGeom>
          <a:noFill/>
          <a:ln>
            <a:noFill/>
          </a:ln>
        </p:spPr>
      </p:pic>
      <p:sp>
        <p:nvSpPr>
          <p:cNvPr id="236" name="Google Shape;236;p31"/>
          <p:cNvSpPr txBox="1"/>
          <p:nvPr/>
        </p:nvSpPr>
        <p:spPr>
          <a:xfrm>
            <a:off x="838200" y="317504"/>
            <a:ext cx="52578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OnSSET Results and summaries</a:t>
            </a:r>
            <a:endParaRPr/>
          </a:p>
        </p:txBody>
      </p:sp>
      <p:sp>
        <p:nvSpPr>
          <p:cNvPr id="237" name="Google Shape;237;p31"/>
          <p:cNvSpPr/>
          <p:nvPr/>
        </p:nvSpPr>
        <p:spPr>
          <a:xfrm>
            <a:off x="756698" y="6399857"/>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38" name="Google Shape;238;p31"/>
          <p:cNvSpPr txBox="1"/>
          <p:nvPr/>
        </p:nvSpPr>
        <p:spPr>
          <a:xfrm>
            <a:off x="8972551" y="5992783"/>
            <a:ext cx="307497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Adapted from Khavari et al. 2021,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39" name="Google Shape;239;p31"/>
          <p:cNvSpPr/>
          <p:nvPr/>
        </p:nvSpPr>
        <p:spPr>
          <a:xfrm rot="5400000">
            <a:off x="689800" y="3902076"/>
            <a:ext cx="346475" cy="244925"/>
          </a:xfrm>
          <a:prstGeom prst="bentUpArrow">
            <a:avLst>
              <a:gd fmla="val 25000" name="adj1"/>
              <a:gd fmla="val 25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40" name="Google Shape;240;p31"/>
          <p:cNvSpPr/>
          <p:nvPr/>
        </p:nvSpPr>
        <p:spPr>
          <a:xfrm>
            <a:off x="6096000" y="4050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4.mp3" id="241" name="Google Shape;241;p31"/>
          <p:cNvPicPr preferRelativeResize="0"/>
          <p:nvPr/>
        </p:nvPicPr>
        <p:blipFill rotWithShape="1">
          <a:blip r:embed="rId6">
            <a:alphaModFix/>
          </a:blip>
          <a:srcRect b="0" l="0" r="0" t="0"/>
          <a:stretch/>
        </p:blipFill>
        <p:spPr>
          <a:xfrm>
            <a:off x="6167365" y="479784"/>
            <a:ext cx="812800" cy="812800"/>
          </a:xfrm>
          <a:prstGeom prst="rect">
            <a:avLst/>
          </a:prstGeom>
          <a:noFill/>
          <a:ln>
            <a:noFill/>
          </a:ln>
        </p:spPr>
      </p:pic>
      <p:pic>
        <p:nvPicPr>
          <p:cNvPr id="242" name="Google Shape;242;p31"/>
          <p:cNvPicPr preferRelativeResize="0"/>
          <p:nvPr/>
        </p:nvPicPr>
        <p:blipFill rotWithShape="1">
          <a:blip r:embed="rId7">
            <a:alphaModFix/>
          </a:blip>
          <a:srcRect b="0" l="0" r="0" t="0"/>
          <a:stretch/>
        </p:blipFill>
        <p:spPr>
          <a:xfrm>
            <a:off x="5140143" y="1465081"/>
            <a:ext cx="6525414" cy="2607679"/>
          </a:xfrm>
          <a:prstGeom prst="rect">
            <a:avLst/>
          </a:prstGeom>
          <a:noFill/>
          <a:ln>
            <a:noFill/>
          </a:ln>
        </p:spPr>
      </p:pic>
      <p:sp>
        <p:nvSpPr>
          <p:cNvPr id="243" name="Google Shape;243;p31"/>
          <p:cNvSpPr txBox="1"/>
          <p:nvPr/>
        </p:nvSpPr>
        <p:spPr>
          <a:xfrm>
            <a:off x="842426" y="1626634"/>
            <a:ext cx="4068939" cy="70228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GB" sz="2000">
                <a:solidFill>
                  <a:srgbClr val="9CC2E5"/>
                </a:solidFill>
                <a:latin typeface="Open Sans"/>
                <a:ea typeface="Open Sans"/>
                <a:cs typeface="Open Sans"/>
                <a:sym typeface="Open Sans"/>
              </a:rPr>
              <a:t>Step 7. Results, Summaries, </a:t>
            </a:r>
            <a:br>
              <a:rPr b="1" lang="en-GB" sz="2000">
                <a:solidFill>
                  <a:srgbClr val="9CC2E5"/>
                </a:solidFill>
                <a:latin typeface="Open Sans"/>
                <a:ea typeface="Open Sans"/>
                <a:cs typeface="Open Sans"/>
                <a:sym typeface="Open Sans"/>
              </a:rPr>
            </a:br>
            <a:r>
              <a:rPr b="1" lang="en-GB" sz="2000">
                <a:solidFill>
                  <a:srgbClr val="9CC2E5"/>
                </a:solidFill>
                <a:latin typeface="Open Sans"/>
                <a:ea typeface="Open Sans"/>
                <a:cs typeface="Open Sans"/>
                <a:sym typeface="Open Sans"/>
              </a:rPr>
              <a:t>and Visualization</a:t>
            </a:r>
            <a:endParaRPr b="1" sz="2000">
              <a:solidFill>
                <a:srgbClr val="9CC2E5"/>
              </a:solidFill>
              <a:latin typeface="Open Sans"/>
              <a:ea typeface="Open Sans"/>
              <a:cs typeface="Open Sans"/>
              <a:sym typeface="Open Sans"/>
            </a:endParaRPr>
          </a:p>
          <a:p>
            <a:pPr indent="0" lvl="0" marL="0" marR="0" rtl="0" algn="l">
              <a:lnSpc>
                <a:spcPct val="90000"/>
              </a:lnSpc>
              <a:spcBef>
                <a:spcPts val="1600"/>
              </a:spcBef>
              <a:spcAft>
                <a:spcPts val="0"/>
              </a:spcAft>
              <a:buClr>
                <a:schemeClr val="dk1"/>
              </a:buClr>
              <a:buSzPts val="2700"/>
              <a:buFont typeface="Arial"/>
              <a:buNone/>
            </a:pPr>
            <a:r>
              <a:t/>
            </a:r>
            <a:endParaRPr sz="20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txBox="1"/>
          <p:nvPr/>
        </p:nvSpPr>
        <p:spPr>
          <a:xfrm>
            <a:off x="6286497" y="5661942"/>
            <a:ext cx="5580255" cy="518565"/>
          </a:xfrm>
          <a:prstGeom prst="rect">
            <a:avLst/>
          </a:prstGeom>
          <a:noFill/>
          <a:ln>
            <a:noFill/>
          </a:ln>
        </p:spPr>
        <p:txBody>
          <a:bodyPr anchorCtr="0" anchor="t" bIns="45675" lIns="91375" spcFirstLastPara="1" rIns="91375" wrap="square" tIns="45675">
            <a:noAutofit/>
          </a:bodyPr>
          <a:lstStyle/>
          <a:p>
            <a:pPr indent="0" lvl="0" marL="0" marR="0" rtl="0" algn="l">
              <a:lnSpc>
                <a:spcPct val="90000"/>
              </a:lnSpc>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p:txBody>
      </p:sp>
      <p:pic>
        <p:nvPicPr>
          <p:cNvPr descr="Diff_cost 5_3" id="250" name="Google Shape;250;p32"/>
          <p:cNvPicPr preferRelativeResize="0"/>
          <p:nvPr/>
        </p:nvPicPr>
        <p:blipFill rotWithShape="1">
          <a:blip r:embed="rId3">
            <a:alphaModFix/>
          </a:blip>
          <a:srcRect b="0" l="0" r="0" t="0"/>
          <a:stretch/>
        </p:blipFill>
        <p:spPr>
          <a:xfrm>
            <a:off x="4414569" y="1371600"/>
            <a:ext cx="3424788" cy="5026572"/>
          </a:xfrm>
          <a:prstGeom prst="rect">
            <a:avLst/>
          </a:prstGeom>
          <a:noFill/>
          <a:ln>
            <a:noFill/>
          </a:ln>
        </p:spPr>
      </p:pic>
      <p:sp>
        <p:nvSpPr>
          <p:cNvPr id="251" name="Google Shape;251;p32"/>
          <p:cNvSpPr/>
          <p:nvPr/>
        </p:nvSpPr>
        <p:spPr>
          <a:xfrm>
            <a:off x="838200" y="6150318"/>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52" name="Google Shape;252;p32"/>
          <p:cNvSpPr txBox="1"/>
          <p:nvPr/>
        </p:nvSpPr>
        <p:spPr>
          <a:xfrm>
            <a:off x="852488" y="1759169"/>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Step 7. Visualization</a:t>
            </a:r>
            <a:endParaRPr b="1" sz="2000">
              <a:solidFill>
                <a:srgbClr val="9CC2E5"/>
              </a:solidFill>
              <a:latin typeface="Open Sans"/>
              <a:ea typeface="Open Sans"/>
              <a:cs typeface="Open Sans"/>
              <a:sym typeface="Open Sans"/>
            </a:endParaRPr>
          </a:p>
          <a:p>
            <a:pPr indent="0" lvl="0" marL="0" marR="0" rtl="0" algn="l">
              <a:lnSpc>
                <a:spcPct val="90000"/>
              </a:lnSpc>
              <a:spcBef>
                <a:spcPts val="1600"/>
              </a:spcBef>
              <a:spcAft>
                <a:spcPts val="0"/>
              </a:spcAft>
              <a:buClr>
                <a:schemeClr val="dk1"/>
              </a:buClr>
              <a:buSzPts val="2700"/>
              <a:buFont typeface="Arial"/>
              <a:buNone/>
            </a:pPr>
            <a:r>
              <a:t/>
            </a:r>
            <a:endParaRPr sz="2000">
              <a:solidFill>
                <a:schemeClr val="dk1"/>
              </a:solidFill>
              <a:latin typeface="Calibri"/>
              <a:ea typeface="Calibri"/>
              <a:cs typeface="Calibri"/>
              <a:sym typeface="Calibri"/>
            </a:endParaRPr>
          </a:p>
        </p:txBody>
      </p:sp>
      <p:sp>
        <p:nvSpPr>
          <p:cNvPr id="253" name="Google Shape;253;p32"/>
          <p:cNvSpPr/>
          <p:nvPr/>
        </p:nvSpPr>
        <p:spPr>
          <a:xfrm>
            <a:off x="8924107" y="6143845"/>
            <a:ext cx="281359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Sahlberg  et al. 2018,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endParaRPr sz="1000">
              <a:solidFill>
                <a:schemeClr val="dk1"/>
              </a:solidFill>
              <a:latin typeface="Open Sans"/>
              <a:ea typeface="Open Sans"/>
              <a:cs typeface="Open Sans"/>
              <a:sym typeface="Open Sans"/>
            </a:endParaRPr>
          </a:p>
        </p:txBody>
      </p:sp>
      <p:sp>
        <p:nvSpPr>
          <p:cNvPr id="254" name="Google Shape;254;p32"/>
          <p:cNvSpPr/>
          <p:nvPr/>
        </p:nvSpPr>
        <p:spPr>
          <a:xfrm>
            <a:off x="6147082" y="4775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5.mp3" id="255" name="Google Shape;255;p32"/>
          <p:cNvPicPr preferRelativeResize="0"/>
          <p:nvPr/>
        </p:nvPicPr>
        <p:blipFill rotWithShape="1">
          <a:blip r:embed="rId5">
            <a:alphaModFix/>
          </a:blip>
          <a:srcRect b="0" l="0" r="0" t="0"/>
          <a:stretch/>
        </p:blipFill>
        <p:spPr>
          <a:xfrm>
            <a:off x="6218447" y="548875"/>
            <a:ext cx="812800" cy="812800"/>
          </a:xfrm>
          <a:prstGeom prst="rect">
            <a:avLst/>
          </a:prstGeom>
          <a:noFill/>
          <a:ln>
            <a:noFill/>
          </a:ln>
        </p:spPr>
      </p:pic>
      <p:sp>
        <p:nvSpPr>
          <p:cNvPr id="256" name="Google Shape;256;p32"/>
          <p:cNvSpPr txBox="1"/>
          <p:nvPr/>
        </p:nvSpPr>
        <p:spPr>
          <a:xfrm>
            <a:off x="838200" y="309978"/>
            <a:ext cx="52578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OnSSET Results and summaries</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idx="1" type="body"/>
          </p:nvPr>
        </p:nvSpPr>
        <p:spPr>
          <a:xfrm>
            <a:off x="838200" y="2392471"/>
            <a:ext cx="4973877" cy="3784492"/>
          </a:xfrm>
          <a:prstGeom prst="rect">
            <a:avLst/>
          </a:prstGeom>
          <a:noFill/>
          <a:ln>
            <a:noFill/>
          </a:ln>
        </p:spPr>
        <p:txBody>
          <a:bodyPr anchorCtr="0" anchor="t" bIns="45700" lIns="91425" spcFirstLastPara="1" rIns="91425" wrap="square" tIns="45700">
            <a:normAutofit/>
          </a:bodyPr>
          <a:lstStyle/>
          <a:p>
            <a:pPr indent="0" lvl="0" marL="50800" rtl="0" algn="l">
              <a:lnSpc>
                <a:spcPct val="90000"/>
              </a:lnSpc>
              <a:spcBef>
                <a:spcPts val="0"/>
              </a:spcBef>
              <a:spcAft>
                <a:spcPts val="0"/>
              </a:spcAft>
              <a:buClr>
                <a:schemeClr val="dk1"/>
              </a:buClr>
              <a:buSzPts val="2800"/>
              <a:buNone/>
            </a:pPr>
            <a:r>
              <a:rPr lang="en-GB" sz="2000">
                <a:latin typeface="Open Sans"/>
                <a:ea typeface="Open Sans"/>
                <a:cs typeface="Open Sans"/>
                <a:sym typeface="Open Sans"/>
              </a:rPr>
              <a:t>1. GIS data is complemented by socio-economic and technological input data</a:t>
            </a:r>
            <a:endParaRPr sz="2000">
              <a:latin typeface="Open Sans"/>
              <a:ea typeface="Open Sans"/>
              <a:cs typeface="Open Sans"/>
              <a:sym typeface="Open Sans"/>
            </a:endParaRPr>
          </a:p>
          <a:p>
            <a:pPr indent="0" lvl="0" marL="50800" rtl="0" algn="l">
              <a:lnSpc>
                <a:spcPct val="90000"/>
              </a:lnSpc>
              <a:spcBef>
                <a:spcPts val="1000"/>
              </a:spcBef>
              <a:spcAft>
                <a:spcPts val="0"/>
              </a:spcAft>
              <a:buClr>
                <a:schemeClr val="dk1"/>
              </a:buClr>
              <a:buSzPts val="2800"/>
              <a:buNone/>
            </a:pPr>
            <a:r>
              <a:rPr lang="en-GB" sz="2000">
                <a:latin typeface="Open Sans"/>
                <a:ea typeface="Open Sans"/>
                <a:cs typeface="Open Sans"/>
                <a:sym typeface="Open Sans"/>
              </a:rPr>
              <a:t>2. GIS is also used to display results and convey important messages</a:t>
            </a:r>
            <a:endParaRPr sz="2000">
              <a:latin typeface="Open Sans"/>
              <a:ea typeface="Open Sans"/>
              <a:cs typeface="Open Sans"/>
              <a:sym typeface="Open Sans"/>
            </a:endParaRPr>
          </a:p>
        </p:txBody>
      </p:sp>
      <p:sp>
        <p:nvSpPr>
          <p:cNvPr id="262" name="Google Shape;262;p33"/>
          <p:cNvSpPr/>
          <p:nvPr/>
        </p:nvSpPr>
        <p:spPr>
          <a:xfrm>
            <a:off x="838200" y="6120441"/>
            <a:ext cx="15664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a:p>
        </p:txBody>
      </p:sp>
      <p:sp>
        <p:nvSpPr>
          <p:cNvPr id="263" name="Google Shape;263;p33"/>
          <p:cNvSpPr txBox="1"/>
          <p:nvPr/>
        </p:nvSpPr>
        <p:spPr>
          <a:xfrm>
            <a:off x="838200" y="365125"/>
            <a:ext cx="52578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6.1 OnSSET Results and summaries</a:t>
            </a:r>
            <a:endParaRPr/>
          </a:p>
        </p:txBody>
      </p:sp>
      <p:sp>
        <p:nvSpPr>
          <p:cNvPr id="264" name="Google Shape;264;p33"/>
          <p:cNvSpPr txBox="1"/>
          <p:nvPr/>
        </p:nvSpPr>
        <p:spPr>
          <a:xfrm>
            <a:off x="838200" y="1726326"/>
            <a:ext cx="6736793" cy="447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Arial"/>
              <a:buNone/>
            </a:pPr>
            <a:r>
              <a:rPr b="1" lang="en-GB" sz="2000">
                <a:solidFill>
                  <a:srgbClr val="9CC2E5"/>
                </a:solidFill>
                <a:latin typeface="Open Sans"/>
                <a:ea typeface="Open Sans"/>
                <a:cs typeface="Open Sans"/>
                <a:sym typeface="Open Sans"/>
              </a:rPr>
              <a:t>Key take-away message</a:t>
            </a:r>
            <a:endParaRPr b="1" sz="2000">
              <a:solidFill>
                <a:srgbClr val="9CC2E5"/>
              </a:solidFill>
              <a:latin typeface="Open Sans"/>
              <a:ea typeface="Open Sans"/>
              <a:cs typeface="Open Sans"/>
              <a:sym typeface="Open Sans"/>
            </a:endParaRPr>
          </a:p>
          <a:p>
            <a:pPr indent="0" lvl="0" marL="0" marR="0" rtl="0" algn="l">
              <a:lnSpc>
                <a:spcPct val="90000"/>
              </a:lnSpc>
              <a:spcBef>
                <a:spcPts val="1600"/>
              </a:spcBef>
              <a:spcAft>
                <a:spcPts val="0"/>
              </a:spcAft>
              <a:buClr>
                <a:schemeClr val="dk1"/>
              </a:buClr>
              <a:buSzPts val="2700"/>
              <a:buFont typeface="Arial"/>
              <a:buNone/>
            </a:pPr>
            <a:r>
              <a:t/>
            </a:r>
            <a:endParaRPr sz="2000">
              <a:solidFill>
                <a:schemeClr val="dk1"/>
              </a:solidFill>
              <a:latin typeface="Calibri"/>
              <a:ea typeface="Calibri"/>
              <a:cs typeface="Calibri"/>
              <a:sym typeface="Calibri"/>
            </a:endParaRPr>
          </a:p>
        </p:txBody>
      </p:sp>
      <p:sp>
        <p:nvSpPr>
          <p:cNvPr id="265" name="Google Shape;265;p33"/>
          <p:cNvSpPr/>
          <p:nvPr/>
        </p:nvSpPr>
        <p:spPr>
          <a:xfrm>
            <a:off x="6403093" y="48682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6.mp3" id="266" name="Google Shape;266;p33"/>
          <p:cNvPicPr preferRelativeResize="0"/>
          <p:nvPr/>
        </p:nvPicPr>
        <p:blipFill rotWithShape="1">
          <a:blip r:embed="rId3">
            <a:alphaModFix/>
          </a:blip>
          <a:srcRect b="0" l="0" r="0" t="0"/>
          <a:stretch/>
        </p:blipFill>
        <p:spPr>
          <a:xfrm>
            <a:off x="6474458" y="55818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6.1 References</a:t>
            </a:r>
            <a:endParaRPr/>
          </a:p>
        </p:txBody>
      </p:sp>
      <p:sp>
        <p:nvSpPr>
          <p:cNvPr id="272" name="Google Shape;272;p34"/>
          <p:cNvSpPr/>
          <p:nvPr/>
        </p:nvSpPr>
        <p:spPr>
          <a:xfrm>
            <a:off x="838200" y="1803923"/>
            <a:ext cx="512884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https://onsset.github.io/teaching_kit/courses/module_2/Lecture%203/</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6"/>
          <p:cNvSpPr txBox="1"/>
          <p:nvPr>
            <p:ph idx="1" type="body"/>
          </p:nvPr>
        </p:nvSpPr>
        <p:spPr>
          <a:xfrm>
            <a:off x="838200" y="2040599"/>
            <a:ext cx="10515600" cy="4207803"/>
          </a:xfrm>
          <a:prstGeom prst="rect">
            <a:avLst/>
          </a:prstGeom>
          <a:noFill/>
          <a:ln>
            <a:noFill/>
          </a:ln>
        </p:spPr>
        <p:txBody>
          <a:bodyPr anchorCtr="0" anchor="t" bIns="45700" lIns="91425" spcFirstLastPara="1" rIns="91425" wrap="square" tIns="45700">
            <a:normAutofit/>
          </a:bodyPr>
          <a:lstStyle/>
          <a:p>
            <a:pPr indent="-342900" lvl="0" marL="342900" rtl="0" algn="l">
              <a:lnSpc>
                <a:spcPct val="110000"/>
              </a:lnSpc>
              <a:spcBef>
                <a:spcPts val="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Python is an open-source programming language that is used in multiple applications and various sectors</a:t>
            </a:r>
            <a:endParaRPr/>
          </a:p>
          <a:p>
            <a:pPr indent="-342900" lvl="0" marL="342900" rtl="0" algn="l">
              <a:lnSpc>
                <a:spcPct val="110000"/>
              </a:lnSpc>
              <a:spcBef>
                <a:spcPts val="60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Is easy to learn with many resources available online</a:t>
            </a:r>
            <a:endParaRPr sz="2000">
              <a:solidFill>
                <a:schemeClr val="dk1"/>
              </a:solidFill>
              <a:latin typeface="Open Sans"/>
              <a:ea typeface="Open Sans"/>
              <a:cs typeface="Open Sans"/>
              <a:sym typeface="Open Sans"/>
            </a:endParaRPr>
          </a:p>
          <a:p>
            <a:pPr indent="-342900" lvl="1" marL="800100" rtl="0" algn="l">
              <a:lnSpc>
                <a:spcPct val="110000"/>
              </a:lnSpc>
              <a:spcBef>
                <a:spcPts val="600"/>
              </a:spcBef>
              <a:spcAft>
                <a:spcPts val="0"/>
              </a:spcAft>
              <a:buClr>
                <a:schemeClr val="dk1"/>
              </a:buClr>
              <a:buSzPts val="2200"/>
              <a:buFont typeface="Arial"/>
              <a:buChar char="•"/>
            </a:pPr>
            <a:r>
              <a:rPr lang="en-GB" sz="2000" u="sng">
                <a:solidFill>
                  <a:schemeClr val="dk1"/>
                </a:solidFill>
                <a:latin typeface="Open Sans"/>
                <a:ea typeface="Open Sans"/>
                <a:cs typeface="Open Sans"/>
                <a:sym typeface="Open Sans"/>
                <a:hlinkClick r:id="rId3">
                  <a:extLst>
                    <a:ext uri="{A12FA001-AC4F-418D-AE19-62706E023703}">
                      <ahyp:hlinkClr val="tx"/>
                    </a:ext>
                  </a:extLst>
                </a:hlinkClick>
              </a:rPr>
              <a:t>https://www.python.org/doc/</a:t>
            </a:r>
            <a:endParaRPr sz="2000">
              <a:solidFill>
                <a:schemeClr val="dk1"/>
              </a:solidFill>
              <a:latin typeface="Open Sans"/>
              <a:ea typeface="Open Sans"/>
              <a:cs typeface="Open Sans"/>
              <a:sym typeface="Open Sans"/>
            </a:endParaRPr>
          </a:p>
          <a:p>
            <a:pPr indent="-342900" lvl="1" marL="800100" rtl="0" algn="l">
              <a:lnSpc>
                <a:spcPct val="110000"/>
              </a:lnSpc>
              <a:spcBef>
                <a:spcPts val="600"/>
              </a:spcBef>
              <a:spcAft>
                <a:spcPts val="0"/>
              </a:spcAft>
              <a:buClr>
                <a:schemeClr val="dk1"/>
              </a:buClr>
              <a:buSzPts val="2200"/>
              <a:buFont typeface="Arial"/>
              <a:buChar char="•"/>
            </a:pPr>
            <a:r>
              <a:rPr lang="en-GB" sz="2000" u="sng">
                <a:solidFill>
                  <a:schemeClr val="dk1"/>
                </a:solidFill>
                <a:latin typeface="Open Sans"/>
                <a:ea typeface="Open Sans"/>
                <a:cs typeface="Open Sans"/>
                <a:sym typeface="Open Sans"/>
                <a:hlinkClick r:id="rId4">
                  <a:extLst>
                    <a:ext uri="{A12FA001-AC4F-418D-AE19-62706E023703}">
                      <ahyp:hlinkClr val="tx"/>
                    </a:ext>
                  </a:extLst>
                </a:hlinkClick>
              </a:rPr>
              <a:t>https://www.learnpython.org/</a:t>
            </a:r>
            <a:endParaRPr sz="2000">
              <a:solidFill>
                <a:schemeClr val="dk1"/>
              </a:solidFill>
              <a:latin typeface="Open Sans"/>
              <a:ea typeface="Open Sans"/>
              <a:cs typeface="Open Sans"/>
              <a:sym typeface="Open Sans"/>
            </a:endParaRPr>
          </a:p>
          <a:p>
            <a:pPr indent="-342900" lvl="1" marL="800100" rtl="0" algn="l">
              <a:lnSpc>
                <a:spcPct val="110000"/>
              </a:lnSpc>
              <a:spcBef>
                <a:spcPts val="600"/>
              </a:spcBef>
              <a:spcAft>
                <a:spcPts val="0"/>
              </a:spcAft>
              <a:buClr>
                <a:schemeClr val="dk1"/>
              </a:buClr>
              <a:buSzPts val="2200"/>
              <a:buFont typeface="Arial"/>
              <a:buChar char="•"/>
            </a:pPr>
            <a:r>
              <a:rPr lang="en-GB" sz="2000" u="sng">
                <a:solidFill>
                  <a:schemeClr val="dk1"/>
                </a:solidFill>
                <a:latin typeface="Open Sans"/>
                <a:ea typeface="Open Sans"/>
                <a:cs typeface="Open Sans"/>
                <a:sym typeface="Open Sans"/>
                <a:hlinkClick r:id="rId5">
                  <a:extLst>
                    <a:ext uri="{A12FA001-AC4F-418D-AE19-62706E023703}">
                      <ahyp:hlinkClr val="tx"/>
                    </a:ext>
                  </a:extLst>
                </a:hlinkClick>
              </a:rPr>
              <a:t>https://www.codecademy.com/learn/learn-python</a:t>
            </a:r>
            <a:endParaRPr sz="2000">
              <a:solidFill>
                <a:schemeClr val="dk1"/>
              </a:solidFill>
              <a:latin typeface="Open Sans"/>
              <a:ea typeface="Open Sans"/>
              <a:cs typeface="Open Sans"/>
              <a:sym typeface="Open Sans"/>
            </a:endParaRPr>
          </a:p>
          <a:p>
            <a:pPr indent="-342900" lvl="0" marL="342900" rtl="0" algn="l">
              <a:lnSpc>
                <a:spcPct val="110000"/>
              </a:lnSpc>
              <a:spcBef>
                <a:spcPts val="60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The most common GIS software use a </a:t>
            </a:r>
            <a:r>
              <a:rPr b="1" lang="en-GB" sz="2000">
                <a:solidFill>
                  <a:schemeClr val="dk1"/>
                </a:solidFill>
                <a:latin typeface="Open Sans"/>
                <a:ea typeface="Open Sans"/>
                <a:cs typeface="Open Sans"/>
                <a:sym typeface="Open Sans"/>
              </a:rPr>
              <a:t>Python interface </a:t>
            </a:r>
            <a:r>
              <a:rPr lang="en-GB" sz="2000">
                <a:solidFill>
                  <a:schemeClr val="dk1"/>
                </a:solidFill>
                <a:latin typeface="Open Sans"/>
                <a:ea typeface="Open Sans"/>
                <a:cs typeface="Open Sans"/>
                <a:sym typeface="Open Sans"/>
              </a:rPr>
              <a:t>to automate processes</a:t>
            </a:r>
            <a:endParaRPr sz="2000">
              <a:solidFill>
                <a:schemeClr val="dk1"/>
              </a:solidFill>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279" name="Google Shape;279;p6"/>
          <p:cNvSpPr txBox="1"/>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Introduction to Python</a:t>
            </a:r>
            <a:endParaRPr/>
          </a:p>
        </p:txBody>
      </p:sp>
      <p:sp>
        <p:nvSpPr>
          <p:cNvPr id="280" name="Google Shape;280;p6"/>
          <p:cNvSpPr/>
          <p:nvPr/>
        </p:nvSpPr>
        <p:spPr>
          <a:xfrm>
            <a:off x="838200" y="164360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Why use Python?</a:t>
            </a:r>
            <a:endParaRPr/>
          </a:p>
        </p:txBody>
      </p:sp>
      <p:sp>
        <p:nvSpPr>
          <p:cNvPr id="281" name="Google Shape;281;p6"/>
          <p:cNvSpPr/>
          <p:nvPr/>
        </p:nvSpPr>
        <p:spPr>
          <a:xfrm>
            <a:off x="838200" y="6143065"/>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282" name="Google Shape;282;p6"/>
          <p:cNvSpPr/>
          <p:nvPr/>
        </p:nvSpPr>
        <p:spPr>
          <a:xfrm>
            <a:off x="8060443" y="80130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8.mp3" id="283" name="Google Shape;283;p6"/>
          <p:cNvPicPr preferRelativeResize="0"/>
          <p:nvPr/>
        </p:nvPicPr>
        <p:blipFill rotWithShape="1">
          <a:blip r:embed="rId6">
            <a:alphaModFix/>
          </a:blip>
          <a:srcRect b="0" l="0" r="0" t="0"/>
          <a:stretch/>
        </p:blipFill>
        <p:spPr>
          <a:xfrm>
            <a:off x="8131808" y="87788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5"/>
          <p:cNvSpPr txBox="1"/>
          <p:nvPr>
            <p:ph idx="1" type="body"/>
          </p:nvPr>
        </p:nvSpPr>
        <p:spPr>
          <a:xfrm>
            <a:off x="838200" y="2213932"/>
            <a:ext cx="10515600" cy="2320490"/>
          </a:xfrm>
          <a:prstGeom prst="rect">
            <a:avLst/>
          </a:prstGeom>
          <a:noFill/>
          <a:ln>
            <a:noFill/>
          </a:ln>
        </p:spPr>
        <p:txBody>
          <a:bodyPr anchorCtr="0" anchor="t" bIns="45700" lIns="91425" spcFirstLastPara="1" rIns="91425" wrap="square" tIns="45700">
            <a:normAutofit/>
          </a:bodyPr>
          <a:lstStyle/>
          <a:p>
            <a:pPr indent="-342900" lvl="0" marL="342900" rtl="0" algn="l">
              <a:lnSpc>
                <a:spcPct val="110000"/>
              </a:lnSpc>
              <a:spcBef>
                <a:spcPts val="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Every tool in QGIS provides a corresponding Python syntax example. Most of them are available in the QGIS documentation website</a:t>
            </a:r>
            <a:endParaRPr sz="2000">
              <a:solidFill>
                <a:schemeClr val="dk1"/>
              </a:solidFill>
              <a:latin typeface="Open Sans"/>
              <a:ea typeface="Open Sans"/>
              <a:cs typeface="Open Sans"/>
              <a:sym typeface="Open Sans"/>
            </a:endParaRPr>
          </a:p>
          <a:p>
            <a:pPr indent="-342900" lvl="0" marL="342900" rtl="0" algn="l">
              <a:lnSpc>
                <a:spcPct val="110000"/>
              </a:lnSpc>
              <a:spcBef>
                <a:spcPts val="600"/>
              </a:spcBef>
              <a:spcAft>
                <a:spcPts val="0"/>
              </a:spcAft>
              <a:buClr>
                <a:schemeClr val="dk1"/>
              </a:buClr>
              <a:buSzPts val="2600"/>
              <a:buFont typeface="Arial"/>
              <a:buChar char="•"/>
            </a:pPr>
            <a:r>
              <a:rPr lang="en-GB" sz="2000">
                <a:solidFill>
                  <a:schemeClr val="dk1"/>
                </a:solidFill>
                <a:latin typeface="Open Sans"/>
                <a:ea typeface="Open Sans"/>
                <a:cs typeface="Open Sans"/>
                <a:sym typeface="Open Sans"/>
              </a:rPr>
              <a:t>Automates repetitive processes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290" name="Google Shape;290;p35"/>
          <p:cNvSpPr txBox="1"/>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6.2 Introduction to Python</a:t>
            </a:r>
            <a:endParaRPr/>
          </a:p>
        </p:txBody>
      </p:sp>
      <p:sp>
        <p:nvSpPr>
          <p:cNvPr id="291" name="Google Shape;291;p35"/>
          <p:cNvSpPr/>
          <p:nvPr/>
        </p:nvSpPr>
        <p:spPr>
          <a:xfrm>
            <a:off x="838200" y="164360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Why use Python?</a:t>
            </a:r>
            <a:endParaRPr/>
          </a:p>
        </p:txBody>
      </p:sp>
      <p:sp>
        <p:nvSpPr>
          <p:cNvPr id="292" name="Google Shape;292;p35"/>
          <p:cNvSpPr/>
          <p:nvPr/>
        </p:nvSpPr>
        <p:spPr>
          <a:xfrm>
            <a:off x="914400" y="6140234"/>
            <a:ext cx="19559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Korkovelos et al. 2021</a:t>
            </a:r>
            <a:endParaRPr/>
          </a:p>
        </p:txBody>
      </p:sp>
      <p:sp>
        <p:nvSpPr>
          <p:cNvPr id="293" name="Google Shape;293;p35"/>
          <p:cNvSpPr/>
          <p:nvPr/>
        </p:nvSpPr>
        <p:spPr>
          <a:xfrm>
            <a:off x="8060443" y="80130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6_Slide9.mp3" id="294" name="Google Shape;294;p35"/>
          <p:cNvPicPr preferRelativeResize="0"/>
          <p:nvPr/>
        </p:nvPicPr>
        <p:blipFill rotWithShape="1">
          <a:blip r:embed="rId3">
            <a:alphaModFix/>
          </a:blip>
          <a:srcRect b="0" l="0" r="0" t="0"/>
          <a:stretch/>
        </p:blipFill>
        <p:spPr>
          <a:xfrm>
            <a:off x="8131808" y="86360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C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2018-05-01T19:37:15Z</dcterms:created>
  <dc:creator>babak khavari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