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Arial Black" panose="020B0A04020102020204" pitchFamily="34" charset="0"/>
      <p:regular r:id="rId21"/>
      <p:bold r:id="rId22"/>
    </p:embeddedFont>
    <p:embeddedFont>
      <p:font typeface="Helvetica Neue" panose="020B060402020202020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Open Sans ExtraBold" panose="020B0906030804020204" pitchFamily="34" charset="0"/>
      <p:bold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wusvopkaTtkrY11jZlfhM8OZ1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C5F278-999D-42A6-ABE6-0AD2300BB97B}">
  <a:tblStyle styleId="{B7C5F278-999D-42A6-ABE6-0AD2300BB97B}"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c2b5a74767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c2b5a74767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100"/>
              <a:t>In a cost-of-service regime, electricity prices are not primarily determined by a competitive wholesale market. Instead, a regulator sets the utility’s allowed revenue, often called the revenue requirement, so that the utility can recover its approved costs and earn an allowed return on its investments. The basic idea is that the utility is permitted to collect enough revenue to provide reliable service, while the regulator aims to protect consumers from unnecessary or inefficient costs.</a:t>
            </a:r>
            <a:endParaRPr sz="1100"/>
          </a:p>
          <a:p>
            <a:pPr marL="0" lvl="0" indent="0" algn="l" rtl="0">
              <a:lnSpc>
                <a:spcPct val="115000"/>
              </a:lnSpc>
              <a:spcBef>
                <a:spcPts val="1200"/>
              </a:spcBef>
              <a:spcAft>
                <a:spcPts val="0"/>
              </a:spcAft>
              <a:buClr>
                <a:schemeClr val="dk1"/>
              </a:buClr>
              <a:buSzPts val="1100"/>
              <a:buFont typeface="Arial"/>
              <a:buNone/>
            </a:pPr>
            <a:r>
              <a:rPr lang="sv-SE" sz="1100"/>
              <a:t>Once the revenue requirement is determined, tariffs are designed to recover that allowed revenue from customers. This means prices are set through an administrative process rather than changing hour by hour in response to market trading. In practice, the tariff structure may include different customer classes and different rates, but the overall objective is to collect the approved level of revenue.</a:t>
            </a:r>
            <a:endParaRPr sz="1100"/>
          </a:p>
          <a:p>
            <a:pPr marL="0" lvl="0" indent="0" algn="l" rtl="0">
              <a:lnSpc>
                <a:spcPct val="115000"/>
              </a:lnSpc>
              <a:spcBef>
                <a:spcPts val="1200"/>
              </a:spcBef>
              <a:spcAft>
                <a:spcPts val="0"/>
              </a:spcAft>
              <a:buClr>
                <a:schemeClr val="dk1"/>
              </a:buClr>
              <a:buSzPts val="1100"/>
              <a:buFont typeface="Arial"/>
              <a:buNone/>
            </a:pPr>
            <a:r>
              <a:rPr lang="sv-SE" sz="1100"/>
              <a:t>Because tariffs are set through regulatory reviews, prices typically change only when those tariffs are updated, such as during a rate case or a price-control period. This makes prices more stable over time compared with market pricing, but it also means that cost recovery depends heavily on the regulatory process and the assumptions used in the review.</a:t>
            </a:r>
            <a:endParaRPr sz="1100"/>
          </a:p>
          <a:p>
            <a:pPr marL="0" lvl="0" indent="0" algn="l" rtl="0">
              <a:lnSpc>
                <a:spcPct val="115000"/>
              </a:lnSpc>
              <a:spcBef>
                <a:spcPts val="1200"/>
              </a:spcBef>
              <a:spcAft>
                <a:spcPts val="0"/>
              </a:spcAft>
              <a:buClr>
                <a:schemeClr val="dk1"/>
              </a:buClr>
              <a:buSzPts val="1100"/>
              <a:buFont typeface="Arial"/>
              <a:buNone/>
            </a:pPr>
            <a:r>
              <a:rPr lang="sv-SE" sz="1100"/>
              <a:t>A common way to express the revenue requirement is to combine a return on the regulated asset base with the utility’s operating costs, depreciation, and taxes. In simple terms, the rate base is the value of approved assets used to provide service, and the allowed rate of return compensates investors for providing capital.</a:t>
            </a:r>
            <a:endParaRPr sz="1100"/>
          </a:p>
          <a:p>
            <a:pPr marL="0" lvl="0" indent="0" algn="l" rtl="0">
              <a:lnSpc>
                <a:spcPct val="115000"/>
              </a:lnSpc>
              <a:spcBef>
                <a:spcPts val="1200"/>
              </a:spcBef>
              <a:spcAft>
                <a:spcPts val="0"/>
              </a:spcAft>
              <a:buClr>
                <a:schemeClr val="dk1"/>
              </a:buClr>
              <a:buSzPts val="1100"/>
              <a:buFont typeface="Arial"/>
              <a:buNone/>
            </a:pPr>
            <a:r>
              <a:rPr lang="sv-SE" sz="1100"/>
              <a:t>The main risks in this regime are therefore not day-to-day market price movements, but the risk of regulatory decisions about what costs are allowed and what return is permitted, the rules on which costs can be passed through to tariffs, and the utility’s performance and efficiency in managing operations and investments.</a:t>
            </a:r>
            <a:endParaRPr sz="1100"/>
          </a:p>
          <a:p>
            <a:pPr marL="0" marR="0" lvl="0" indent="0" algn="l" rtl="0">
              <a:lnSpc>
                <a:spcPct val="100000"/>
              </a:lnSpc>
              <a:spcBef>
                <a:spcPts val="1200"/>
              </a:spcBef>
              <a:spcAft>
                <a:spcPts val="0"/>
              </a:spcAft>
              <a:buClr>
                <a:srgbClr val="000000"/>
              </a:buClr>
              <a:buSzPts val="1400"/>
              <a:buFont typeface="Arial"/>
              <a:buNone/>
            </a:pPr>
            <a:endParaRPr/>
          </a:p>
        </p:txBody>
      </p:sp>
      <p:sp>
        <p:nvSpPr>
          <p:cNvPr id="166" name="Google Shape;166;g3c2b5a74767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c2b5a74767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c2b5a74767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a:t>Hybrid electricity markets are power sector structures that combine elements of regulated models with elements of competition. They are especially common in EMDEs, where full liberalisation may not be feasible in the short term or where governments prefer gradual reform to manage risk, protect affordability, and maintain reliability during periods of change.</a:t>
            </a:r>
            <a:endParaRPr/>
          </a:p>
          <a:p>
            <a:pPr marL="0" lvl="0" indent="0" algn="l" rtl="0">
              <a:lnSpc>
                <a:spcPct val="115000"/>
              </a:lnSpc>
              <a:spcBef>
                <a:spcPts val="1200"/>
              </a:spcBef>
              <a:spcAft>
                <a:spcPts val="0"/>
              </a:spcAft>
              <a:buClr>
                <a:schemeClr val="dk1"/>
              </a:buClr>
              <a:buSzPts val="1100"/>
              <a:buFont typeface="Arial"/>
              <a:buNone/>
            </a:pPr>
            <a:r>
              <a:rPr lang="sv-SE"/>
              <a:t>In practical terms, a hybrid market usually starts from either a vertically integrated utility model or a single-buyer model, and then introduces competition in selected parts of the value chain. For example, a system may allow independent power producers to compete to supply new generation capacity while transmission and distribution remain regulated, or it may use competitive procurement and market-based pricing for some technologies while keeping regulated tariffs for other segments.</a:t>
            </a:r>
            <a:endParaRPr/>
          </a:p>
          <a:p>
            <a:pPr marL="0" lvl="0" indent="0" algn="l" rtl="0">
              <a:lnSpc>
                <a:spcPct val="115000"/>
              </a:lnSpc>
              <a:spcBef>
                <a:spcPts val="1200"/>
              </a:spcBef>
              <a:spcAft>
                <a:spcPts val="0"/>
              </a:spcAft>
              <a:buClr>
                <a:schemeClr val="dk1"/>
              </a:buClr>
              <a:buSzPts val="1100"/>
              <a:buFont typeface="Arial"/>
              <a:buNone/>
            </a:pPr>
            <a:r>
              <a:rPr lang="sv-SE"/>
              <a:t>Hybrid designs create a mixed system where both administrative rules and market mechanisms influence investment and dispatch. Examples of hybrid markets in practice include Vietnam, India, and South Africa, where reforms have introduced competitive elements while retaining important regulated functions.</a:t>
            </a:r>
            <a:endParaRPr/>
          </a:p>
          <a:p>
            <a:pPr marL="457200" marR="0" lvl="0" indent="-228600" algn="l" rtl="0">
              <a:lnSpc>
                <a:spcPct val="100000"/>
              </a:lnSpc>
              <a:spcBef>
                <a:spcPts val="1200"/>
              </a:spcBef>
              <a:spcAft>
                <a:spcPts val="0"/>
              </a:spcAft>
              <a:buClr>
                <a:srgbClr val="000000"/>
              </a:buClr>
              <a:buSzPts val="1400"/>
              <a:buFont typeface="Arial"/>
              <a:buNone/>
            </a:pPr>
            <a:endParaRPr/>
          </a:p>
        </p:txBody>
      </p:sp>
      <p:sp>
        <p:nvSpPr>
          <p:cNvPr id="174" name="Google Shape;174;g3c2b5a74767_0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c2b5a74767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3c2b5a7476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182" name="Google Shape;182;g3c2b5a74767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c2b5a74767_0_2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g3c2b5a74767_0_2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c2b5a74767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3c2b5a74767_0_1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24" name="Google Shape;224;g3c2b5a74767_0_1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c2b5a74767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3c2b5a74767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41" name="Google Shape;241;g3c2b5a74767_0_1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c2b5a74767_0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3c2b5a74767_0_1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sv-SE"/>
              <a:t>The objective function of the Fossil Fuel Retirement Model (FFRM) is designed to maximize net revenue across the fleet of plants, either by analyzing Power Purchase Agreements (PPAs) or through economic optimization based on market price dynamics.</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sv-SE"/>
              <a:t>Where PPAs are in place with known contractual terms, the model maximizes revenue by assessing the financial implications of those agreements. In market-based regimes, where plants compete on cost and price, the model uses marginal costs derived from least-cost planning models to optimize decisions.</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sv-SE"/>
              <a:t>The model compares the difference in net revenue between a Business-As-Usual (BAU) scenario and a decarbonization scenario. This difference is used to measure the forgone revenue, essentially representing the amount of financial loss the plant owners would incur if they were required to shut down early.</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sv-SE"/>
              <a:t>In a market-based regime, where generators compete solely on cost, disregarding fixed costs associated with PPAs, a significant portion of the coal fleet would become unprofitable. Consequently, the compensation required to retire these plants prematurely would decrease substantially, potentially by as much as 50%, even under the most stringent decarbonization scenarios.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252" name="Google Shape;252;g3c2b5a74767_0_1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c2b5a74767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3c2b5a74767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115000"/>
              </a:lnSpc>
              <a:spcBef>
                <a:spcPts val="1200"/>
              </a:spcBef>
              <a:spcAft>
                <a:spcPts val="0"/>
              </a:spcAft>
              <a:buClr>
                <a:schemeClr val="dk1"/>
              </a:buClr>
              <a:buSzPts val="1200"/>
              <a:buFont typeface="Calibri"/>
              <a:buChar char="●"/>
            </a:pPr>
            <a:r>
              <a:rPr lang="sv-SE" b="1"/>
              <a:t>What net revenue means? </a:t>
            </a:r>
            <a:endParaRPr b="1"/>
          </a:p>
          <a:p>
            <a:pPr marL="0" lvl="0" indent="0" algn="l" rtl="0">
              <a:lnSpc>
                <a:spcPct val="115000"/>
              </a:lnSpc>
              <a:spcBef>
                <a:spcPts val="1200"/>
              </a:spcBef>
              <a:spcAft>
                <a:spcPts val="0"/>
              </a:spcAft>
              <a:buClr>
                <a:schemeClr val="dk1"/>
              </a:buClr>
              <a:buSzPts val="1100"/>
              <a:buFont typeface="Arial"/>
              <a:buNone/>
            </a:pPr>
            <a:r>
              <a:rPr lang="sv-SE"/>
              <a:t>It’s the fleet’s total profitability over time — the money earned from selling electricity minus the ongoing costs of keeping plants operating.</a:t>
            </a:r>
            <a:endParaRPr/>
          </a:p>
          <a:p>
            <a:pPr marL="457200" lvl="0" indent="-304800" algn="l" rtl="0">
              <a:lnSpc>
                <a:spcPct val="115000"/>
              </a:lnSpc>
              <a:spcBef>
                <a:spcPts val="1200"/>
              </a:spcBef>
              <a:spcAft>
                <a:spcPts val="0"/>
              </a:spcAft>
              <a:buClr>
                <a:schemeClr val="dk1"/>
              </a:buClr>
              <a:buSzPts val="1200"/>
              <a:buFont typeface="Calibri"/>
              <a:buChar char="●"/>
            </a:pPr>
            <a:r>
              <a:rPr lang="sv-SE" b="1"/>
              <a:t>How the model calculates it?</a:t>
            </a:r>
            <a:endParaRPr b="1"/>
          </a:p>
          <a:p>
            <a:pPr marL="0" lvl="0" indent="0" algn="l" rtl="0">
              <a:lnSpc>
                <a:spcPct val="115000"/>
              </a:lnSpc>
              <a:spcBef>
                <a:spcPts val="1200"/>
              </a:spcBef>
              <a:spcAft>
                <a:spcPts val="0"/>
              </a:spcAft>
              <a:buClr>
                <a:schemeClr val="dk1"/>
              </a:buClr>
              <a:buSzPts val="1100"/>
              <a:buFont typeface="Arial"/>
              <a:buNone/>
            </a:pPr>
            <a:r>
              <a:rPr lang="sv-SE"/>
              <a:t>For every plant and hour, it takes the electricity price (either an exogenous hourly spot price in the market case, or the contract price stream in a PPA) and subtracts the plant’s variable cost, then multiplies by the electricity generated and sums across the fleet.</a:t>
            </a:r>
            <a:endParaRPr/>
          </a:p>
          <a:p>
            <a:pPr marL="457200" lvl="0" indent="-304800" algn="l" rtl="0">
              <a:lnSpc>
                <a:spcPct val="115000"/>
              </a:lnSpc>
              <a:spcBef>
                <a:spcPts val="1200"/>
              </a:spcBef>
              <a:spcAft>
                <a:spcPts val="0"/>
              </a:spcAft>
              <a:buClr>
                <a:schemeClr val="dk1"/>
              </a:buClr>
              <a:buSzPts val="1200"/>
              <a:buFont typeface="Calibri"/>
              <a:buChar char="●"/>
            </a:pPr>
            <a:r>
              <a:rPr lang="sv-SE" b="1"/>
              <a:t>How it’s used for stranded cost?</a:t>
            </a:r>
            <a:endParaRPr b="1"/>
          </a:p>
          <a:p>
            <a:pPr marL="0" lvl="0" indent="0" algn="l" rtl="0">
              <a:lnSpc>
                <a:spcPct val="115000"/>
              </a:lnSpc>
              <a:spcBef>
                <a:spcPts val="1200"/>
              </a:spcBef>
              <a:spcAft>
                <a:spcPts val="0"/>
              </a:spcAft>
              <a:buClr>
                <a:schemeClr val="dk1"/>
              </a:buClr>
              <a:buSzPts val="1100"/>
              <a:buFont typeface="Arial"/>
              <a:buNone/>
            </a:pPr>
            <a:r>
              <a:rPr lang="sv-SE"/>
              <a:t>The model also accounts for fixed costs tied to capacity that remains online; comparing net revenue in the business-as-usual case versus the decarbonisation case gives the foregone revenue from retirement, which can be used as an indicator of stranded cost.</a:t>
            </a: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259" name="Google Shape;259;g3c2b5a74767_0_1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c2b5a74767_0_1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g3c2b5a74767_0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c2b5a74767_0_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3c2b5a74767_0_2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Clr>
                <a:srgbClr val="000000"/>
              </a:buClr>
              <a:buSzPts val="1400"/>
              <a:buFont typeface="Arial"/>
              <a:buNone/>
            </a:pPr>
            <a:endParaRPr/>
          </a:p>
        </p:txBody>
      </p:sp>
      <p:sp>
        <p:nvSpPr>
          <p:cNvPr id="100" name="Google Shape;100;g3c2b5a74767_0_2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c2b5a74767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g3c2b5a74767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c2b5a74767_0_2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g3c2b5a74767_0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c2b5a74767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3c2b5a74767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100"/>
              <a:t>A Power Purchase Agreement, or PPA, is the core contract that links a generator to a buyer and sets the terms under which electricity is sold. The generator is usually the project company or an independent power producer, while the buyer is typically a utility, a single buyer agency, or sometimes a large corporate customer, and the PPA is therefore often described as an offtake agreement.</a:t>
            </a:r>
            <a:endParaRPr sz="1100"/>
          </a:p>
          <a:p>
            <a:pPr marL="0" lvl="0" indent="0" algn="l" rtl="0">
              <a:lnSpc>
                <a:spcPct val="115000"/>
              </a:lnSpc>
              <a:spcBef>
                <a:spcPts val="1200"/>
              </a:spcBef>
              <a:spcAft>
                <a:spcPts val="0"/>
              </a:spcAft>
              <a:buClr>
                <a:schemeClr val="dk1"/>
              </a:buClr>
              <a:buSzPts val="1100"/>
              <a:buFont typeface="Arial"/>
              <a:buNone/>
            </a:pPr>
            <a:r>
              <a:rPr lang="sv-SE" sz="1100"/>
              <a:t>PPAs are normally signed for long periods, commonly between 10 and 25 years, because long-term revenue certainty is what enables lenders and investors to finance the power plant. The PPA governs not only the price of electricity, but also how electricity is delivered, how performance is measured, and how risks are allocated between the producer and the offtaker.</a:t>
            </a:r>
            <a:endParaRPr sz="1100"/>
          </a:p>
          <a:p>
            <a:pPr marL="0" lvl="0" indent="0" algn="l" rtl="0">
              <a:lnSpc>
                <a:spcPct val="115000"/>
              </a:lnSpc>
              <a:spcBef>
                <a:spcPts val="1200"/>
              </a:spcBef>
              <a:spcAft>
                <a:spcPts val="0"/>
              </a:spcAft>
              <a:buClr>
                <a:schemeClr val="dk1"/>
              </a:buClr>
              <a:buSzPts val="1100"/>
              <a:buFont typeface="Arial"/>
              <a:buNone/>
            </a:pPr>
            <a:r>
              <a:rPr lang="sv-SE" sz="1100"/>
              <a:t>Key terms include the tariff structure, delivery and dispatch rules, the contract duration, and the buyer’s payment obligations, including any security mechanisms that support payment. The contract also includes penalties and termination clauses, which become especially important during decarbonisation. If a fossil plant is retired early, the offtaker may still be obligated to make payments under take-or-pay provisions or other fixed payment terms, and this is why PPAs can create complex exit barriers for fossil fuel infrastructure.</a:t>
            </a:r>
            <a:endParaRPr sz="1100"/>
          </a:p>
          <a:p>
            <a:pPr marL="228600" marR="0" lvl="0" indent="0" algn="l" rtl="0">
              <a:lnSpc>
                <a:spcPct val="100000"/>
              </a:lnSpc>
              <a:spcBef>
                <a:spcPts val="1200"/>
              </a:spcBef>
              <a:spcAft>
                <a:spcPts val="0"/>
              </a:spcAft>
              <a:buClr>
                <a:srgbClr val="000000"/>
              </a:buClr>
              <a:buSzPts val="1400"/>
              <a:buFont typeface="Arial"/>
              <a:buNone/>
            </a:pPr>
            <a:endParaRPr/>
          </a:p>
        </p:txBody>
      </p:sp>
      <p:sp>
        <p:nvSpPr>
          <p:cNvPr id="126" name="Google Shape;126;g3c2b5a74767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c2b5a74767_0_2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g3c2b5a74767_0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c2b5a74767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3c2b5a74767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000"/>
              <a:t>A market price regime is a situation where a power plant earns revenue by selling electricity at prices set by the market, rather than receiving a fixed price under a Power Purchase Agreement or recovering costs through regulated tariffs (FERC, 2026). In other words, the plant’s income depends on what the market price happens to be at the time electricity is produced and sold.</a:t>
            </a:r>
            <a:endParaRPr sz="1000"/>
          </a:p>
          <a:p>
            <a:pPr marL="0" lvl="0" indent="0" algn="l" rtl="0">
              <a:lnSpc>
                <a:spcPct val="115000"/>
              </a:lnSpc>
              <a:spcBef>
                <a:spcPts val="1200"/>
              </a:spcBef>
              <a:spcAft>
                <a:spcPts val="0"/>
              </a:spcAft>
              <a:buClr>
                <a:schemeClr val="dk1"/>
              </a:buClr>
              <a:buSzPts val="1100"/>
              <a:buFont typeface="Arial"/>
              <a:buNone/>
            </a:pPr>
            <a:r>
              <a:rPr lang="sv-SE" sz="1000"/>
              <a:t>In this regime, electricity is mainly traded in the wholesale market, which is a market where generators sell electricity to suppliers or retailers, and sometimes to large industrial users, rather than selling directly to households (NESO, 2026). This is why we often say that households experience electricity prices through their supplier’s retail tariff, while generators are exposed to wholesale market conditions.</a:t>
            </a:r>
            <a:endParaRPr sz="1000"/>
          </a:p>
          <a:p>
            <a:pPr marL="0" lvl="0" indent="0" algn="l" rtl="0">
              <a:lnSpc>
                <a:spcPct val="115000"/>
              </a:lnSpc>
              <a:spcBef>
                <a:spcPts val="1200"/>
              </a:spcBef>
              <a:spcAft>
                <a:spcPts val="0"/>
              </a:spcAft>
              <a:buClr>
                <a:schemeClr val="dk1"/>
              </a:buClr>
              <a:buSzPts val="1100"/>
              <a:buFont typeface="Arial"/>
              <a:buNone/>
            </a:pPr>
            <a:r>
              <a:rPr lang="sv-SE" sz="1000"/>
              <a:t>A simple way to understand revenues under a market regime is that revenue is approximately the market price multiplied by the amount of electricity generated. This means revenues can change significantly over time, because both parts of the equation can change: prices vary hour by hour, and a plant may not always be dispatched if it is not competitive. Compared with a PPA, the key difference is that the generator carries more price risk, because prices fluctuate, and more volume risk, because it may run fewer hours or generate less electricity when demand is low or cheaper generators are available.</a:t>
            </a:r>
            <a:endParaRPr sz="1000"/>
          </a:p>
          <a:p>
            <a:pPr marL="0" marR="0" lvl="0" indent="0" algn="l" rtl="0">
              <a:lnSpc>
                <a:spcPct val="100000"/>
              </a:lnSpc>
              <a:spcBef>
                <a:spcPts val="1200"/>
              </a:spcBef>
              <a:spcAft>
                <a:spcPts val="0"/>
              </a:spcAft>
              <a:buClr>
                <a:srgbClr val="000000"/>
              </a:buClr>
              <a:buSzPts val="1400"/>
              <a:buFont typeface="Arial"/>
              <a:buNone/>
            </a:pPr>
            <a:endParaRPr sz="1100"/>
          </a:p>
        </p:txBody>
      </p:sp>
      <p:sp>
        <p:nvSpPr>
          <p:cNvPr id="141" name="Google Shape;141;g3c2b5a74767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c2b5a74767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3c2b5a74767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000"/>
              <a:t>Many wholesale electricity markets operate through short-term trading arrangements that help the system plan ahead and then fine-tune supply and demand in real time. A common structure includes a day-ahead market, which produces a schedule for the next day based on expected demand and generator availability, and a real-time or balancing market, which makes adjustments much closer to delivery when conditions change unexpectedly.</a:t>
            </a:r>
            <a:endParaRPr sz="1000"/>
          </a:p>
          <a:p>
            <a:pPr marL="0" lvl="0" indent="0" algn="l" rtl="0">
              <a:lnSpc>
                <a:spcPct val="115000"/>
              </a:lnSpc>
              <a:spcBef>
                <a:spcPts val="1200"/>
              </a:spcBef>
              <a:spcAft>
                <a:spcPts val="0"/>
              </a:spcAft>
              <a:buClr>
                <a:schemeClr val="dk1"/>
              </a:buClr>
              <a:buSzPts val="1100"/>
              <a:buFont typeface="Arial"/>
              <a:buNone/>
            </a:pPr>
            <a:r>
              <a:rPr lang="sv-SE" sz="1000"/>
              <a:t>Prices in these markets are not just announced once and left unchanged, because they are refined through the market’s dispatch and settlement processes. As the system moves from planning into real-time operation, prices can be updated to reflect the latest information on demand, generator outages, and network constraints, and then finalised for settlement.</a:t>
            </a:r>
            <a:endParaRPr sz="1000"/>
          </a:p>
          <a:p>
            <a:pPr marL="0" lvl="0" indent="0" algn="l" rtl="0">
              <a:lnSpc>
                <a:spcPct val="115000"/>
              </a:lnSpc>
              <a:spcBef>
                <a:spcPts val="1200"/>
              </a:spcBef>
              <a:spcAft>
                <a:spcPts val="0"/>
              </a:spcAft>
              <a:buClr>
                <a:schemeClr val="dk1"/>
              </a:buClr>
              <a:buSzPts val="1100"/>
              <a:buFont typeface="Arial"/>
              <a:buNone/>
            </a:pPr>
            <a:r>
              <a:rPr lang="sv-SE" sz="1000"/>
              <a:t>A helpful example is New Zealand, where the market publishes different spot price categories such as forecast, dispatch, interim, and final prices, and the final price is the one used to settle trades between participants. This shows how markets can provide transparency during the trading day while still allowing prices to be confirmed later through the formal settlement process.</a:t>
            </a:r>
            <a:endParaRPr sz="1000"/>
          </a:p>
          <a:p>
            <a:pPr marL="0" lvl="0" indent="0" algn="l" rtl="0">
              <a:lnSpc>
                <a:spcPct val="115000"/>
              </a:lnSpc>
              <a:spcBef>
                <a:spcPts val="1200"/>
              </a:spcBef>
              <a:spcAft>
                <a:spcPts val="1200"/>
              </a:spcAft>
              <a:buNone/>
            </a:pPr>
            <a:r>
              <a:rPr lang="sv-SE" sz="1000"/>
              <a:t>Because market prices can be volatile, participants often use contracts and hedging instruments to make revenues and costs more predictable. These hedges can include bilateral contracts and longer-term agreements that reduce exposure to sudden price spikes or drops, and they are an important way that generators and retailers manage financial risk in a market-based regime.</a:t>
            </a:r>
            <a:endParaRPr sz="1000"/>
          </a:p>
        </p:txBody>
      </p:sp>
      <p:sp>
        <p:nvSpPr>
          <p:cNvPr id="151" name="Google Shape;151;g3c2b5a74767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c2b5a74767_0_2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g3c2b5a74767_0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pic>
        <p:nvPicPr>
          <p:cNvPr id="14" name="Google Shape;14;p1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 name="Google Shape;15;p12"/>
          <p:cNvSpPr txBox="1">
            <a:spLocks noGrp="1"/>
          </p:cNvSpPr>
          <p:nvPr>
            <p:ph type="ctrTitle"/>
          </p:nvPr>
        </p:nvSpPr>
        <p:spPr>
          <a:xfrm>
            <a:off x="2979507" y="739739"/>
            <a:ext cx="4880223" cy="49829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800"/>
              <a:buFont typeface="Helvetica Neue"/>
              <a:buNone/>
              <a:defRPr sz="32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2">
    <p:spTree>
      <p:nvGrpSpPr>
        <p:cNvPr id="1" name="Shape 59"/>
        <p:cNvGrpSpPr/>
        <p:nvPr/>
      </p:nvGrpSpPr>
      <p:grpSpPr>
        <a:xfrm>
          <a:off x="0" y="0"/>
          <a:ext cx="0" cy="0"/>
          <a:chOff x="0" y="0"/>
          <a:chExt cx="0" cy="0"/>
        </a:xfrm>
      </p:grpSpPr>
      <p:pic>
        <p:nvPicPr>
          <p:cNvPr id="60" name="Google Shape;60;p3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1" name="Google Shape;61;p35"/>
          <p:cNvSpPr/>
          <p:nvPr/>
        </p:nvSpPr>
        <p:spPr>
          <a:xfrm>
            <a:off x="279699" y="1829664"/>
            <a:ext cx="11629017" cy="473623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 name="Google Shape;62;p35"/>
          <p:cNvSpPr>
            <a:spLocks noGrp="1"/>
          </p:cNvSpPr>
          <p:nvPr>
            <p:ph type="pic" idx="2"/>
          </p:nvPr>
        </p:nvSpPr>
        <p:spPr>
          <a:xfrm>
            <a:off x="6096000" y="1971040"/>
            <a:ext cx="5608320" cy="4419600"/>
          </a:xfrm>
          <a:prstGeom prst="rect">
            <a:avLst/>
          </a:prstGeom>
          <a:noFill/>
          <a:ln>
            <a:noFill/>
          </a:ln>
        </p:spPr>
      </p:sp>
      <p:sp>
        <p:nvSpPr>
          <p:cNvPr id="63" name="Google Shape;63;p35"/>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64" name="Google Shape;64;p35"/>
          <p:cNvSpPr txBox="1">
            <a:spLocks noGrp="1"/>
          </p:cNvSpPr>
          <p:nvPr>
            <p:ph type="body" idx="1"/>
          </p:nvPr>
        </p:nvSpPr>
        <p:spPr>
          <a:xfrm>
            <a:off x="839788" y="1756881"/>
            <a:ext cx="4910771" cy="48288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65" name="Google Shape;65;p35"/>
          <p:cNvSpPr txBox="1">
            <a:spLocks noGrp="1"/>
          </p:cNvSpPr>
          <p:nvPr>
            <p:ph type="body" idx="3"/>
          </p:nvPr>
        </p:nvSpPr>
        <p:spPr>
          <a:xfrm>
            <a:off x="839788" y="2283087"/>
            <a:ext cx="4910771" cy="368458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6" name="Google Shape;66;p35"/>
          <p:cNvSpPr txBox="1">
            <a:spLocks noGrp="1"/>
          </p:cNvSpPr>
          <p:nvPr>
            <p:ph type="title"/>
          </p:nvPr>
        </p:nvSpPr>
        <p:spPr>
          <a:xfrm>
            <a:off x="839788" y="555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67"/>
        <p:cNvGrpSpPr/>
        <p:nvPr/>
      </p:nvGrpSpPr>
      <p:grpSpPr>
        <a:xfrm>
          <a:off x="0" y="0"/>
          <a:ext cx="0" cy="0"/>
          <a:chOff x="0" y="0"/>
          <a:chExt cx="0" cy="0"/>
        </a:xfrm>
      </p:grpSpPr>
      <p:sp>
        <p:nvSpPr>
          <p:cNvPr id="68" name="Google Shape;68;p36"/>
          <p:cNvSpPr txBox="1">
            <a:spLocks noGrp="1"/>
          </p:cNvSpPr>
          <p:nvPr>
            <p:ph type="title"/>
          </p:nvPr>
        </p:nvSpPr>
        <p:spPr>
          <a:xfrm>
            <a:off x="838200" y="15804"/>
            <a:ext cx="1051560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1_Two Content 2">
    <p:spTree>
      <p:nvGrpSpPr>
        <p:cNvPr id="1" name="Shape 70"/>
        <p:cNvGrpSpPr/>
        <p:nvPr/>
      </p:nvGrpSpPr>
      <p:grpSpPr>
        <a:xfrm>
          <a:off x="0" y="0"/>
          <a:ext cx="0" cy="0"/>
          <a:chOff x="0" y="0"/>
          <a:chExt cx="0" cy="0"/>
        </a:xfrm>
      </p:grpSpPr>
      <p:sp>
        <p:nvSpPr>
          <p:cNvPr id="71" name="Google Shape;71;p37"/>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72" name="Google Shape;72;p37"/>
          <p:cNvSpPr txBox="1">
            <a:spLocks noGrp="1"/>
          </p:cNvSpPr>
          <p:nvPr>
            <p:ph type="body" idx="1"/>
          </p:nvPr>
        </p:nvSpPr>
        <p:spPr>
          <a:xfrm>
            <a:off x="838200" y="1325562"/>
            <a:ext cx="5181600" cy="4851401"/>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3" name="Google Shape;73;p37"/>
          <p:cNvSpPr txBox="1">
            <a:spLocks noGrp="1"/>
          </p:cNvSpPr>
          <p:nvPr>
            <p:ph type="title"/>
          </p:nvPr>
        </p:nvSpPr>
        <p:spPr>
          <a:xfrm>
            <a:off x="838200" y="-1"/>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1_Two Content 3">
    <p:spTree>
      <p:nvGrpSpPr>
        <p:cNvPr id="1" name="Shape 74"/>
        <p:cNvGrpSpPr/>
        <p:nvPr/>
      </p:nvGrpSpPr>
      <p:grpSpPr>
        <a:xfrm>
          <a:off x="0" y="0"/>
          <a:ext cx="0" cy="0"/>
          <a:chOff x="0" y="0"/>
          <a:chExt cx="0" cy="0"/>
        </a:xfrm>
      </p:grpSpPr>
      <p:sp>
        <p:nvSpPr>
          <p:cNvPr id="75" name="Google Shape;75;p38"/>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76" name="Google Shape;76;p38"/>
          <p:cNvSpPr txBox="1">
            <a:spLocks noGrp="1"/>
          </p:cNvSpPr>
          <p:nvPr>
            <p:ph type="body" idx="1"/>
          </p:nvPr>
        </p:nvSpPr>
        <p:spPr>
          <a:xfrm>
            <a:off x="838200" y="1325562"/>
            <a:ext cx="5181600" cy="4851401"/>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7" name="Google Shape;77;p38"/>
          <p:cNvSpPr txBox="1">
            <a:spLocks noGrp="1"/>
          </p:cNvSpPr>
          <p:nvPr>
            <p:ph type="body" idx="2"/>
          </p:nvPr>
        </p:nvSpPr>
        <p:spPr>
          <a:xfrm>
            <a:off x="6148754" y="1325562"/>
            <a:ext cx="5181600" cy="4851401"/>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8" name="Google Shape;78;p38"/>
          <p:cNvSpPr txBox="1">
            <a:spLocks noGrp="1"/>
          </p:cNvSpPr>
          <p:nvPr>
            <p:ph type="title"/>
          </p:nvPr>
        </p:nvSpPr>
        <p:spPr>
          <a:xfrm>
            <a:off x="838200" y="-1"/>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p:cSld name="1_Title Slide">
    <p:spTree>
      <p:nvGrpSpPr>
        <p:cNvPr id="1" name="Shape 79"/>
        <p:cNvGrpSpPr/>
        <p:nvPr/>
      </p:nvGrpSpPr>
      <p:grpSpPr>
        <a:xfrm>
          <a:off x="0" y="0"/>
          <a:ext cx="0" cy="0"/>
          <a:chOff x="0" y="0"/>
          <a:chExt cx="0" cy="0"/>
        </a:xfrm>
      </p:grpSpPr>
      <p:pic>
        <p:nvPicPr>
          <p:cNvPr id="80" name="Google Shape;80;g3c2b35e1cdf_0_22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1" name="Google Shape;81;g3c2b35e1cdf_0_225"/>
          <p:cNvSpPr txBox="1">
            <a:spLocks noGrp="1"/>
          </p:cNvSpPr>
          <p:nvPr>
            <p:ph type="ctrTitle"/>
          </p:nvPr>
        </p:nvSpPr>
        <p:spPr>
          <a:xfrm>
            <a:off x="0" y="1"/>
            <a:ext cx="8894700" cy="4037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800"/>
              <a:buFont typeface="Helvetica Neue"/>
              <a:buNone/>
              <a:defRPr sz="32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3c2b35e1cdf_0_225"/>
          <p:cNvSpPr/>
          <p:nvPr/>
        </p:nvSpPr>
        <p:spPr>
          <a:xfrm>
            <a:off x="2285999" y="4370120"/>
            <a:ext cx="4322700" cy="18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2" type="title">
  <p:cSld name="TITLE">
    <p:spTree>
      <p:nvGrpSpPr>
        <p:cNvPr id="1" name="Shape 83"/>
        <p:cNvGrpSpPr/>
        <p:nvPr/>
      </p:nvGrpSpPr>
      <p:grpSpPr>
        <a:xfrm>
          <a:off x="0" y="0"/>
          <a:ext cx="0" cy="0"/>
          <a:chOff x="0" y="0"/>
          <a:chExt cx="0" cy="0"/>
        </a:xfrm>
      </p:grpSpPr>
      <p:pic>
        <p:nvPicPr>
          <p:cNvPr id="84" name="Google Shape;84;g3c2b35e1cdf_0_229"/>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85" name="Google Shape;85;g3c2b35e1cdf_0_229"/>
          <p:cNvSpPr txBox="1">
            <a:spLocks noGrp="1"/>
          </p:cNvSpPr>
          <p:nvPr>
            <p:ph type="ctrTitle"/>
          </p:nvPr>
        </p:nvSpPr>
        <p:spPr>
          <a:xfrm>
            <a:off x="1" y="1952105"/>
            <a:ext cx="96078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g3c2b35e1cdf_0_229"/>
          <p:cNvSpPr txBox="1">
            <a:spLocks noGrp="1"/>
          </p:cNvSpPr>
          <p:nvPr>
            <p:ph type="subTitle" idx="1"/>
          </p:nvPr>
        </p:nvSpPr>
        <p:spPr>
          <a:xfrm>
            <a:off x="0" y="4339705"/>
            <a:ext cx="9607800" cy="1952100"/>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3600"/>
              <a:buFont typeface="Arial"/>
              <a:buNone/>
              <a:defRPr sz="24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3">
  <p:cSld name="1_Title Slide_2">
    <p:spTree>
      <p:nvGrpSpPr>
        <p:cNvPr id="1" name="Shape 87"/>
        <p:cNvGrpSpPr/>
        <p:nvPr/>
      </p:nvGrpSpPr>
      <p:grpSpPr>
        <a:xfrm>
          <a:off x="0" y="0"/>
          <a:ext cx="0" cy="0"/>
          <a:chOff x="0" y="0"/>
          <a:chExt cx="0" cy="0"/>
        </a:xfrm>
      </p:grpSpPr>
      <p:pic>
        <p:nvPicPr>
          <p:cNvPr id="88" name="Google Shape;88;g3c2b35e1cdf_0_24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9" name="Google Shape;89;g3c2b35e1cdf_0_244"/>
          <p:cNvSpPr txBox="1">
            <a:spLocks noGrp="1"/>
          </p:cNvSpPr>
          <p:nvPr>
            <p:ph type="ctrTitle"/>
          </p:nvPr>
        </p:nvSpPr>
        <p:spPr>
          <a:xfrm>
            <a:off x="2979507" y="739739"/>
            <a:ext cx="5369100" cy="17364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3c2b35e1cdf_0_244"/>
          <p:cNvSpPr txBox="1">
            <a:spLocks noGrp="1"/>
          </p:cNvSpPr>
          <p:nvPr>
            <p:ph type="subTitle" idx="1"/>
          </p:nvPr>
        </p:nvSpPr>
        <p:spPr>
          <a:xfrm>
            <a:off x="2979507" y="2476073"/>
            <a:ext cx="5369100" cy="1047900"/>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3600"/>
              <a:buFont typeface="Arial"/>
              <a:buNone/>
              <a:defRPr sz="24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1" type="twoObj">
  <p:cSld name="TWO_OBJECTS">
    <p:spTree>
      <p:nvGrpSpPr>
        <p:cNvPr id="1" name="Shape 16"/>
        <p:cNvGrpSpPr/>
        <p:nvPr/>
      </p:nvGrpSpPr>
      <p:grpSpPr>
        <a:xfrm>
          <a:off x="0" y="0"/>
          <a:ext cx="0" cy="0"/>
          <a:chOff x="0" y="0"/>
          <a:chExt cx="0" cy="0"/>
        </a:xfrm>
      </p:grpSpPr>
      <p:sp>
        <p:nvSpPr>
          <p:cNvPr id="17" name="Google Shape;17;g3c2b35e1cdf_0_233"/>
          <p:cNvSpPr txBox="1">
            <a:spLocks noGrp="1"/>
          </p:cNvSpPr>
          <p:nvPr>
            <p:ph type="title"/>
          </p:nvPr>
        </p:nvSpPr>
        <p:spPr>
          <a:xfrm>
            <a:off x="838200" y="365125"/>
            <a:ext cx="10515600" cy="113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32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g3c2b35e1cdf_0_23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9" name="Google Shape;19;g3c2b35e1cdf_0_233"/>
          <p:cNvSpPr>
            <a:spLocks noGrp="1"/>
          </p:cNvSpPr>
          <p:nvPr>
            <p:ph type="pic" idx="2"/>
          </p:nvPr>
        </p:nvSpPr>
        <p:spPr>
          <a:xfrm>
            <a:off x="6172202" y="1825625"/>
            <a:ext cx="5181600" cy="4351200"/>
          </a:xfrm>
          <a:prstGeom prst="rect">
            <a:avLst/>
          </a:prstGeom>
          <a:noFill/>
          <a:ln>
            <a:noFill/>
          </a:ln>
        </p:spPr>
      </p:sp>
      <p:sp>
        <p:nvSpPr>
          <p:cNvPr id="20" name="Google Shape;20;g3c2b35e1cdf_0_233"/>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_1">
    <p:spTree>
      <p:nvGrpSpPr>
        <p:cNvPr id="1" name="Shape 21"/>
        <p:cNvGrpSpPr/>
        <p:nvPr/>
      </p:nvGrpSpPr>
      <p:grpSpPr>
        <a:xfrm>
          <a:off x="0" y="0"/>
          <a:ext cx="0" cy="0"/>
          <a:chOff x="0" y="0"/>
          <a:chExt cx="0" cy="0"/>
        </a:xfrm>
      </p:grpSpPr>
      <p:sp>
        <p:nvSpPr>
          <p:cNvPr id="22" name="Google Shape;22;g3c2b35e1cdf_0_23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SzPts val="1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3c2b35e1cdf_0_23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R="0" lvl="1" algn="ctr" rtl="0">
              <a:lnSpc>
                <a:spcPct val="90000"/>
              </a:lnSpc>
              <a:spcBef>
                <a:spcPts val="10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90000"/>
              </a:lnSpc>
              <a:spcBef>
                <a:spcPts val="100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90000"/>
              </a:lnSpc>
              <a:spcBef>
                <a:spcPts val="100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24" name="Google Shape;24;g3c2b35e1cdf_0_23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Google Shape;25;g3c2b35e1cdf_0_23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g3c2b35e1cdf_0_238"/>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8200" y="5556"/>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30" name="Google Shape;30;p14"/>
          <p:cNvSpPr txBox="1">
            <a:spLocks noGrp="1"/>
          </p:cNvSpPr>
          <p:nvPr>
            <p:ph type="body" idx="1"/>
          </p:nvPr>
        </p:nvSpPr>
        <p:spPr>
          <a:xfrm>
            <a:off x="838200" y="1926431"/>
            <a:ext cx="5257800" cy="4639469"/>
          </a:xfrm>
          <a:prstGeom prst="rect">
            <a:avLst/>
          </a:prstGeom>
          <a:noFill/>
          <a:ln>
            <a:noFill/>
          </a:ln>
        </p:spPr>
        <p:txBody>
          <a:bodyPr spcFirstLastPara="1" wrap="square" lIns="90000" tIns="36000" rIns="91425" bIns="90000" anchor="t" anchorCtr="0">
            <a:noAutofit/>
          </a:bodyPr>
          <a:lstStyle>
            <a:lvl1pPr marL="457200" marR="0" lvl="0" indent="-228600" algn="l" rtl="0">
              <a:lnSpc>
                <a:spcPct val="90000"/>
              </a:lnSpc>
              <a:spcBef>
                <a:spcPts val="100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Google Shape;31;p14"/>
          <p:cNvSpPr txBox="1">
            <a:spLocks noGrp="1"/>
          </p:cNvSpPr>
          <p:nvPr>
            <p:ph type="body" idx="2"/>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accent5"/>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1_Two Content">
    <p:bg>
      <p:bgPr>
        <a:solidFill>
          <a:schemeClr val="lt1"/>
        </a:solidFill>
        <a:effectLst/>
      </p:bgPr>
    </p:bg>
    <p:spTree>
      <p:nvGrpSpPr>
        <p:cNvPr id="1" name="Shape 32"/>
        <p:cNvGrpSpPr/>
        <p:nvPr/>
      </p:nvGrpSpPr>
      <p:grpSpPr>
        <a:xfrm>
          <a:off x="0" y="0"/>
          <a:ext cx="0" cy="0"/>
          <a:chOff x="0" y="0"/>
          <a:chExt cx="0" cy="0"/>
        </a:xfrm>
      </p:grpSpPr>
      <p:sp>
        <p:nvSpPr>
          <p:cNvPr id="33" name="Google Shape;33;p30"/>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34" name="Google Shape;34;p30"/>
          <p:cNvSpPr txBox="1">
            <a:spLocks noGrp="1"/>
          </p:cNvSpPr>
          <p:nvPr>
            <p:ph type="body" idx="1"/>
          </p:nvPr>
        </p:nvSpPr>
        <p:spPr>
          <a:xfrm>
            <a:off x="838200" y="1926431"/>
            <a:ext cx="5257800" cy="4639469"/>
          </a:xfrm>
          <a:prstGeom prst="rect">
            <a:avLst/>
          </a:prstGeom>
          <a:noFill/>
          <a:ln>
            <a:noFill/>
          </a:ln>
        </p:spPr>
        <p:txBody>
          <a:bodyPr spcFirstLastPara="1" wrap="square" lIns="90000" tIns="36000" rIns="91425" bIns="90000" anchor="t" anchorCtr="0">
            <a:noAutofit/>
          </a:bodyPr>
          <a:lstStyle>
            <a:lvl1pPr marL="457200" marR="0" lvl="0" indent="-228600" algn="l" rtl="0">
              <a:lnSpc>
                <a:spcPct val="90000"/>
              </a:lnSpc>
              <a:spcBef>
                <a:spcPts val="100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Google Shape;35;p30"/>
          <p:cNvSpPr txBox="1">
            <a:spLocks noGrp="1"/>
          </p:cNvSpPr>
          <p:nvPr>
            <p:ph type="body" idx="2"/>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accent5"/>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pic>
        <p:nvPicPr>
          <p:cNvPr id="37" name="Google Shape;37;p3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8" name="Google Shape;38;p31"/>
          <p:cNvSpPr/>
          <p:nvPr/>
        </p:nvSpPr>
        <p:spPr>
          <a:xfrm>
            <a:off x="5997575" y="1316038"/>
            <a:ext cx="5540304" cy="446831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 name="Google Shape;39;p31"/>
          <p:cNvSpPr txBox="1">
            <a:spLocks noGrp="1"/>
          </p:cNvSpPr>
          <p:nvPr>
            <p:ph type="title"/>
          </p:nvPr>
        </p:nvSpPr>
        <p:spPr>
          <a:xfrm>
            <a:off x="839788"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1"/>
          <p:cNvSpPr txBox="1">
            <a:spLocks noGrp="1"/>
          </p:cNvSpPr>
          <p:nvPr>
            <p:ph type="body" idx="1"/>
          </p:nvPr>
        </p:nvSpPr>
        <p:spPr>
          <a:xfrm>
            <a:off x="839788" y="1316038"/>
            <a:ext cx="5157787" cy="46139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41" name="Google Shape;41;p31"/>
          <p:cNvSpPr txBox="1">
            <a:spLocks noGrp="1"/>
          </p:cNvSpPr>
          <p:nvPr>
            <p:ph type="body" idx="2"/>
          </p:nvPr>
        </p:nvSpPr>
        <p:spPr>
          <a:xfrm>
            <a:off x="839788" y="1816278"/>
            <a:ext cx="5157787" cy="368458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0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2" name="Google Shape;42;p31"/>
          <p:cNvSpPr txBox="1">
            <a:spLocks noGrp="1"/>
          </p:cNvSpPr>
          <p:nvPr>
            <p:ph type="body" idx="3"/>
          </p:nvPr>
        </p:nvSpPr>
        <p:spPr>
          <a:xfrm>
            <a:off x="6172200" y="1316038"/>
            <a:ext cx="5183188" cy="46139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43" name="Google Shape;43;p31"/>
          <p:cNvSpPr txBox="1">
            <a:spLocks noGrp="1"/>
          </p:cNvSpPr>
          <p:nvPr>
            <p:ph type="body" idx="4"/>
          </p:nvPr>
        </p:nvSpPr>
        <p:spPr>
          <a:xfrm>
            <a:off x="6172200" y="1816278"/>
            <a:ext cx="5183188" cy="368458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0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4" name="Google Shape;44;p31"/>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2"/>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1"/>
        </a:solidFill>
        <a:effectLst/>
      </p:bgPr>
    </p:bg>
    <p:spTree>
      <p:nvGrpSpPr>
        <p:cNvPr id="1" name="Shape 48"/>
        <p:cNvGrpSpPr/>
        <p:nvPr/>
      </p:nvGrpSpPr>
      <p:grpSpPr>
        <a:xfrm>
          <a:off x="0" y="0"/>
          <a:ext cx="0" cy="0"/>
          <a:chOff x="0" y="0"/>
          <a:chExt cx="0" cy="0"/>
        </a:xfrm>
      </p:grpSpPr>
      <p:sp>
        <p:nvSpPr>
          <p:cNvPr id="49" name="Google Shape;49;p33"/>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p:spTree>
      <p:nvGrpSpPr>
        <p:cNvPr id="1" name="Shape 50"/>
        <p:cNvGrpSpPr/>
        <p:nvPr/>
      </p:nvGrpSpPr>
      <p:grpSpPr>
        <a:xfrm>
          <a:off x="0" y="0"/>
          <a:ext cx="0" cy="0"/>
          <a:chOff x="0" y="0"/>
          <a:chExt cx="0" cy="0"/>
        </a:xfrm>
      </p:grpSpPr>
      <p:pic>
        <p:nvPicPr>
          <p:cNvPr id="51" name="Google Shape;51;p3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2" name="Google Shape;52;p34"/>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53" name="Google Shape;53;p34"/>
          <p:cNvSpPr txBox="1">
            <a:spLocks noGrp="1"/>
          </p:cNvSpPr>
          <p:nvPr>
            <p:ph type="title"/>
          </p:nvPr>
        </p:nvSpPr>
        <p:spPr>
          <a:xfrm>
            <a:off x="839788" y="0"/>
            <a:ext cx="10864532"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4"/>
          <p:cNvSpPr txBox="1">
            <a:spLocks noGrp="1"/>
          </p:cNvSpPr>
          <p:nvPr>
            <p:ph type="body" idx="1"/>
          </p:nvPr>
        </p:nvSpPr>
        <p:spPr>
          <a:xfrm>
            <a:off x="839788" y="1316038"/>
            <a:ext cx="4910771" cy="42963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200" b="1" i="0" u="none" strike="noStrike" cap="none">
                <a:solidFill>
                  <a:srgbClr val="EEF3FE"/>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55" name="Google Shape;55;p34"/>
          <p:cNvSpPr txBox="1">
            <a:spLocks noGrp="1"/>
          </p:cNvSpPr>
          <p:nvPr>
            <p:ph type="body" idx="2"/>
          </p:nvPr>
        </p:nvSpPr>
        <p:spPr>
          <a:xfrm>
            <a:off x="839788" y="1829664"/>
            <a:ext cx="4910771" cy="368458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0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6" name="Google Shape;56;p34"/>
          <p:cNvSpPr/>
          <p:nvPr/>
        </p:nvSpPr>
        <p:spPr>
          <a:xfrm>
            <a:off x="5981252" y="1829664"/>
            <a:ext cx="5927463" cy="473623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 name="Google Shape;57;p34"/>
          <p:cNvSpPr>
            <a:spLocks noGrp="1"/>
          </p:cNvSpPr>
          <p:nvPr>
            <p:ph type="pic" idx="3"/>
          </p:nvPr>
        </p:nvSpPr>
        <p:spPr>
          <a:xfrm>
            <a:off x="6096000" y="1971040"/>
            <a:ext cx="5608320" cy="4419600"/>
          </a:xfrm>
          <a:prstGeom prst="rect">
            <a:avLst/>
          </a:prstGeom>
          <a:noFill/>
          <a:ln>
            <a:noFill/>
          </a:ln>
        </p:spPr>
      </p:sp>
      <p:cxnSp>
        <p:nvCxnSpPr>
          <p:cNvPr id="58" name="Google Shape;58;p34"/>
          <p:cNvCxnSpPr/>
          <p:nvPr/>
        </p:nvCxnSpPr>
        <p:spPr>
          <a:xfrm>
            <a:off x="6169572" y="5370785"/>
            <a:ext cx="5517931" cy="0"/>
          </a:xfrm>
          <a:prstGeom prst="straightConnector1">
            <a:avLst/>
          </a:prstGeom>
          <a:noFill/>
          <a:ln w="19050" cap="flat" cmpd="sng">
            <a:solidFill>
              <a:srgbClr val="0851FC"/>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0"/>
          <p:cNvPicPr preferRelativeResize="0"/>
          <p:nvPr/>
        </p:nvPicPr>
        <p:blipFill rotWithShape="1">
          <a:blip r:embed="rId18">
            <a:alphaModFix/>
          </a:blip>
          <a:srcRect/>
          <a:stretch/>
        </p:blipFill>
        <p:spPr>
          <a:xfrm>
            <a:off x="0" y="0"/>
            <a:ext cx="12192000" cy="6858000"/>
          </a:xfrm>
          <a:prstGeom prst="rect">
            <a:avLst/>
          </a:prstGeom>
          <a:noFill/>
          <a:ln>
            <a:noFill/>
          </a:ln>
        </p:spPr>
      </p:pic>
      <p:sp>
        <p:nvSpPr>
          <p:cNvPr id="11" name="Google Shape;11;p10"/>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12" name="Google Shape;12;p10"/>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000000"/>
              </a:buClr>
              <a:buSzPts val="14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ffrm-python.readthedocs.io/en/lates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eso.energy/what-we-do/energy-markets/electricity-markets-explaine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oxera.com/insights/agenda/articles/decoupling-electricity-and-fossil-fuel-prices-bright-idea-or-lights-out/" TargetMode="External"/><Relationship Id="rId4" Type="http://schemas.openxmlformats.org/officeDocument/2006/relationships/hyperlink" Target="https://www.ferc.gov/introductory-guide-electricity-markets-regulated-federal-energy-regulatory-commiss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a.govt.nz/industry/wholesale/spot-market/spot-price-categories/?utm_source=chatgpt.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erc.gov/introductory-guide-electricity-markets-regulated-federal-energy-regulatory-commission?utm_source=chatgpt.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ctrTitle"/>
          </p:nvPr>
        </p:nvSpPr>
        <p:spPr>
          <a:xfrm>
            <a:off x="2979499" y="722648"/>
            <a:ext cx="5900100" cy="4983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rgbClr val="000000"/>
              </a:buClr>
              <a:buSzPts val="3200"/>
              <a:buFont typeface="Arial"/>
              <a:buNone/>
            </a:pPr>
            <a:r>
              <a:rPr lang="sv-SE" sz="2400">
                <a:latin typeface="Arial Black"/>
                <a:ea typeface="Arial Black"/>
                <a:cs typeface="Arial Black"/>
                <a:sym typeface="Arial Black"/>
              </a:rPr>
              <a:t>Modelling for Fossil Fuel Retirement : Fossil Fuel Retirement Model  </a:t>
            </a:r>
            <a:br>
              <a:rPr lang="sv-SE">
                <a:latin typeface="Arial Black"/>
                <a:ea typeface="Arial Black"/>
                <a:cs typeface="Arial Black"/>
                <a:sym typeface="Arial Black"/>
              </a:rPr>
            </a:br>
            <a:endParaRPr>
              <a:latin typeface="Arial Black"/>
              <a:ea typeface="Arial Black"/>
              <a:cs typeface="Arial Black"/>
              <a:sym typeface="Arial Black"/>
            </a:endParaRPr>
          </a:p>
        </p:txBody>
      </p:sp>
      <p:sp>
        <p:nvSpPr>
          <p:cNvPr id="96" name="Google Shape;96;p2"/>
          <p:cNvSpPr txBox="1">
            <a:spLocks noGrp="1"/>
          </p:cNvSpPr>
          <p:nvPr>
            <p:ph type="subTitle" idx="1"/>
          </p:nvPr>
        </p:nvSpPr>
        <p:spPr>
          <a:xfrm>
            <a:off x="2979498" y="2185973"/>
            <a:ext cx="5250300" cy="31566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sv-SE" sz="3200" b="1" i="0" u="none" strike="noStrike" cap="none">
                <a:solidFill>
                  <a:schemeClr val="lt1"/>
                </a:solidFill>
                <a:latin typeface="Arial Black"/>
                <a:ea typeface="Arial Black"/>
                <a:cs typeface="Arial Black"/>
                <a:sym typeface="Arial Black"/>
              </a:rPr>
              <a:t>Lecture </a:t>
            </a:r>
            <a:r>
              <a:rPr lang="sv-SE" sz="3200" b="1">
                <a:solidFill>
                  <a:schemeClr val="lt1"/>
                </a:solidFill>
                <a:latin typeface="Arial Black"/>
                <a:ea typeface="Arial Black"/>
                <a:cs typeface="Arial Black"/>
                <a:sym typeface="Arial Black"/>
              </a:rPr>
              <a:t>3</a:t>
            </a:r>
            <a:r>
              <a:rPr lang="sv-SE" sz="3200" b="1" i="0" u="none" strike="noStrike" cap="none">
                <a:solidFill>
                  <a:schemeClr val="lt1"/>
                </a:solidFill>
                <a:latin typeface="Arial Black"/>
                <a:ea typeface="Arial Black"/>
                <a:cs typeface="Arial Black"/>
                <a:sym typeface="Arial Black"/>
              </a:rPr>
              <a:t>: </a:t>
            </a:r>
            <a:endParaRPr sz="3200" b="1" i="0" u="none" strike="noStrike" cap="none">
              <a:solidFill>
                <a:schemeClr val="lt1"/>
              </a:solidFill>
              <a:latin typeface="Arial Black"/>
              <a:ea typeface="Arial Black"/>
              <a:cs typeface="Arial Black"/>
              <a:sym typeface="Arial Black"/>
            </a:endParaRPr>
          </a:p>
          <a:p>
            <a:pPr marL="0" marR="0" lvl="0" indent="0" algn="l" rtl="0">
              <a:lnSpc>
                <a:spcPct val="80000"/>
              </a:lnSpc>
              <a:spcBef>
                <a:spcPts val="0"/>
              </a:spcBef>
              <a:spcAft>
                <a:spcPts val="0"/>
              </a:spcAft>
              <a:buClr>
                <a:srgbClr val="000000"/>
              </a:buClr>
              <a:buSzPts val="3200"/>
              <a:buFont typeface="Arial"/>
              <a:buNone/>
            </a:pPr>
            <a:endParaRPr sz="3200" b="1" i="0" u="none" strike="noStrike" cap="none">
              <a:solidFill>
                <a:schemeClr val="lt1"/>
              </a:solidFill>
              <a:latin typeface="Arial Black"/>
              <a:ea typeface="Arial Black"/>
              <a:cs typeface="Arial Black"/>
              <a:sym typeface="Arial Black"/>
            </a:endParaRPr>
          </a:p>
          <a:p>
            <a:pPr marL="0" marR="0" lvl="0" indent="0" algn="l" rtl="0">
              <a:lnSpc>
                <a:spcPct val="80000"/>
              </a:lnSpc>
              <a:spcBef>
                <a:spcPts val="0"/>
              </a:spcBef>
              <a:spcAft>
                <a:spcPts val="0"/>
              </a:spcAft>
              <a:buClr>
                <a:srgbClr val="000000"/>
              </a:buClr>
              <a:buSzPts val="3200"/>
              <a:buFont typeface="Arial"/>
              <a:buNone/>
            </a:pPr>
            <a:r>
              <a:rPr lang="sv-SE" sz="3200" b="1">
                <a:solidFill>
                  <a:schemeClr val="lt1"/>
                </a:solidFill>
                <a:latin typeface="Arial Black"/>
                <a:ea typeface="Arial Black"/>
                <a:cs typeface="Arial Black"/>
                <a:sym typeface="Arial Black"/>
              </a:rPr>
              <a:t>Electricity Markets Pricing Regimes</a:t>
            </a:r>
            <a:endParaRPr sz="3200" b="1">
              <a:solidFill>
                <a:schemeClr val="lt1"/>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c2b5a74767_0_66"/>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sv-SE"/>
              <a:t>10</a:t>
            </a:fld>
            <a:endParaRPr/>
          </a:p>
        </p:txBody>
      </p:sp>
      <p:sp>
        <p:nvSpPr>
          <p:cNvPr id="169" name="Google Shape;169;g3c2b5a74767_0_66"/>
          <p:cNvSpPr txBox="1">
            <a:spLocks noGrp="1"/>
          </p:cNvSpPr>
          <p:nvPr>
            <p:ph type="title"/>
          </p:nvPr>
        </p:nvSpPr>
        <p:spPr>
          <a:xfrm>
            <a:off x="838200" y="365125"/>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What is the Cost of Service Regi</a:t>
            </a:r>
            <a:r>
              <a:rPr lang="sv-SE">
                <a:solidFill>
                  <a:srgbClr val="C0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me?</a:t>
            </a:r>
            <a:endParaRPr b="0">
              <a:latin typeface="Open Sans"/>
              <a:ea typeface="Open Sans"/>
              <a:cs typeface="Open Sans"/>
              <a:sym typeface="Open Sans"/>
            </a:endParaRPr>
          </a:p>
        </p:txBody>
      </p:sp>
      <p:sp>
        <p:nvSpPr>
          <p:cNvPr id="170" name="Google Shape;170;g3c2b5a74767_0_66"/>
          <p:cNvSpPr txBox="1"/>
          <p:nvPr/>
        </p:nvSpPr>
        <p:spPr>
          <a:xfrm>
            <a:off x="599300" y="928250"/>
            <a:ext cx="10515600" cy="4980900"/>
          </a:xfrm>
          <a:prstGeom prst="rect">
            <a:avLst/>
          </a:prstGeom>
          <a:noFill/>
          <a:ln>
            <a:noFill/>
          </a:ln>
        </p:spPr>
        <p:txBody>
          <a:bodyPr spcFirstLastPara="1" wrap="square" lIns="91425" tIns="91425" rIns="91425" bIns="91425" anchor="t" anchorCtr="0">
            <a:spAutoFit/>
          </a:bodyPr>
          <a:lstStyle/>
          <a:p>
            <a:pPr marL="457200" lvl="0" indent="-349250" algn="l" rtl="0">
              <a:lnSpc>
                <a:spcPct val="110000"/>
              </a:lnSpc>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In a</a:t>
            </a:r>
            <a:r>
              <a:rPr lang="sv-SE" sz="1900">
                <a:solidFill>
                  <a:srgbClr val="C00000"/>
                </a:solidFill>
                <a:latin typeface="Open Sans"/>
                <a:ea typeface="Open Sans"/>
                <a:cs typeface="Open Sans"/>
                <a:sym typeface="Open Sans"/>
              </a:rPr>
              <a:t> </a:t>
            </a:r>
            <a:r>
              <a:rPr lang="sv-SE" sz="1900" b="1">
                <a:solidFill>
                  <a:srgbClr val="C00000"/>
                </a:solidFill>
                <a:latin typeface="Open Sans"/>
                <a:ea typeface="Open Sans"/>
                <a:cs typeface="Open Sans"/>
                <a:sym typeface="Open Sans"/>
              </a:rPr>
              <a:t>cost-of-service (CoS)</a:t>
            </a:r>
            <a:r>
              <a:rPr lang="sv-SE" sz="1900">
                <a:solidFill>
                  <a:srgbClr val="C00000"/>
                </a:solidFill>
                <a:latin typeface="Open Sans"/>
                <a:ea typeface="Open Sans"/>
                <a:cs typeface="Open Sans"/>
                <a:sym typeface="Open Sans"/>
              </a:rPr>
              <a:t> r</a:t>
            </a:r>
            <a:r>
              <a:rPr lang="sv-SE" sz="1900">
                <a:solidFill>
                  <a:schemeClr val="dk1"/>
                </a:solidFill>
                <a:latin typeface="Open Sans"/>
                <a:ea typeface="Open Sans"/>
                <a:cs typeface="Open Sans"/>
                <a:sym typeface="Open Sans"/>
              </a:rPr>
              <a:t>egime, a</a:t>
            </a:r>
            <a:r>
              <a:rPr lang="sv-SE" sz="1900">
                <a:solidFill>
                  <a:srgbClr val="C00000"/>
                </a:solidFill>
                <a:latin typeface="Open Sans"/>
                <a:ea typeface="Open Sans"/>
                <a:cs typeface="Open Sans"/>
                <a:sym typeface="Open Sans"/>
              </a:rPr>
              <a:t> </a:t>
            </a:r>
            <a:r>
              <a:rPr lang="sv-SE" sz="1900" b="1">
                <a:solidFill>
                  <a:srgbClr val="C00000"/>
                </a:solidFill>
                <a:latin typeface="Open Sans"/>
                <a:ea typeface="Open Sans"/>
                <a:cs typeface="Open Sans"/>
                <a:sym typeface="Open Sans"/>
              </a:rPr>
              <a:t>regulator sets the utility’s allowed revenue</a:t>
            </a:r>
            <a:r>
              <a:rPr lang="sv-SE" sz="1900">
                <a:solidFill>
                  <a:srgbClr val="C00000"/>
                </a:solidFill>
                <a:latin typeface="Open Sans"/>
                <a:ea typeface="Open Sans"/>
                <a:cs typeface="Open Sans"/>
                <a:sym typeface="Open Sans"/>
              </a:rPr>
              <a:t> </a:t>
            </a:r>
            <a:r>
              <a:rPr lang="sv-SE" sz="1900">
                <a:solidFill>
                  <a:schemeClr val="dk1"/>
                </a:solidFill>
                <a:latin typeface="Open Sans"/>
                <a:ea typeface="Open Sans"/>
                <a:cs typeface="Open Sans"/>
                <a:sym typeface="Open Sans"/>
              </a:rPr>
              <a:t>(the “revenue requirement”) based on approved costs and an allowed return.</a:t>
            </a:r>
            <a:br>
              <a:rPr lang="sv-SE" sz="1900">
                <a:solidFill>
                  <a:schemeClr val="dk1"/>
                </a:solidFill>
                <a:latin typeface="Open Sans"/>
                <a:ea typeface="Open Sans"/>
                <a:cs typeface="Open Sans"/>
                <a:sym typeface="Open Sans"/>
              </a:rPr>
            </a:br>
            <a:endParaRPr sz="1900">
              <a:solidFill>
                <a:schemeClr val="dk1"/>
              </a:solidFill>
              <a:latin typeface="Open Sans"/>
              <a:ea typeface="Open Sans"/>
              <a:cs typeface="Open Sans"/>
              <a:sym typeface="Open Sans"/>
            </a:endParaRPr>
          </a:p>
          <a:p>
            <a:pPr marL="457200" lvl="0" indent="-349250" algn="l" rtl="0">
              <a:lnSpc>
                <a:spcPct val="110000"/>
              </a:lnSpc>
              <a:spcBef>
                <a:spcPts val="0"/>
              </a:spcBef>
              <a:spcAft>
                <a:spcPts val="0"/>
              </a:spcAft>
              <a:buClr>
                <a:schemeClr val="dk1"/>
              </a:buClr>
              <a:buSzPts val="1900"/>
              <a:buFont typeface="Open Sans"/>
              <a:buChar char="●"/>
            </a:pPr>
            <a:r>
              <a:rPr lang="sv-SE" sz="1900" b="1">
                <a:solidFill>
                  <a:srgbClr val="C00000"/>
                </a:solidFill>
                <a:latin typeface="Open Sans"/>
                <a:ea typeface="Open Sans"/>
                <a:cs typeface="Open Sans"/>
                <a:sym typeface="Open Sans"/>
              </a:rPr>
              <a:t>Tariffs</a:t>
            </a:r>
            <a:r>
              <a:rPr lang="sv-SE" sz="1900">
                <a:solidFill>
                  <a:srgbClr val="C00000"/>
                </a:solidFill>
                <a:latin typeface="Open Sans"/>
                <a:ea typeface="Open Sans"/>
                <a:cs typeface="Open Sans"/>
                <a:sym typeface="Open Sans"/>
              </a:rPr>
              <a:t> </a:t>
            </a:r>
            <a:r>
              <a:rPr lang="sv-SE" sz="1900">
                <a:solidFill>
                  <a:schemeClr val="dk1"/>
                </a:solidFill>
                <a:latin typeface="Open Sans"/>
                <a:ea typeface="Open Sans"/>
                <a:cs typeface="Open Sans"/>
                <a:sym typeface="Open Sans"/>
              </a:rPr>
              <a:t>are then designed to recover this allowed revenue from customers (rather than being set hourly by a wholesale market).</a:t>
            </a:r>
            <a:br>
              <a:rPr lang="sv-SE" sz="1900">
                <a:solidFill>
                  <a:schemeClr val="dk1"/>
                </a:solidFill>
                <a:latin typeface="Open Sans"/>
                <a:ea typeface="Open Sans"/>
                <a:cs typeface="Open Sans"/>
                <a:sym typeface="Open Sans"/>
              </a:rPr>
            </a:br>
            <a:endParaRPr sz="1900">
              <a:solidFill>
                <a:schemeClr val="dk1"/>
              </a:solidFill>
              <a:latin typeface="Open Sans"/>
              <a:ea typeface="Open Sans"/>
              <a:cs typeface="Open Sans"/>
              <a:sym typeface="Open Sans"/>
            </a:endParaRPr>
          </a:p>
          <a:p>
            <a:pPr marL="457200" lvl="0" indent="-349250" algn="l" rtl="0">
              <a:lnSpc>
                <a:spcPct val="110000"/>
              </a:lnSpc>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Prices typically change </a:t>
            </a:r>
            <a:r>
              <a:rPr lang="sv-SE" sz="1900" b="1">
                <a:solidFill>
                  <a:srgbClr val="C00000"/>
                </a:solidFill>
                <a:latin typeface="Open Sans"/>
                <a:ea typeface="Open Sans"/>
                <a:cs typeface="Open Sans"/>
                <a:sym typeface="Open Sans"/>
              </a:rPr>
              <a:t>only when tariffs are reviewed/reset</a:t>
            </a:r>
            <a:r>
              <a:rPr lang="sv-SE" sz="1900">
                <a:solidFill>
                  <a:srgbClr val="C00000"/>
                </a:solidFill>
                <a:latin typeface="Open Sans"/>
                <a:ea typeface="Open Sans"/>
                <a:cs typeface="Open Sans"/>
                <a:sym typeface="Open Sans"/>
              </a:rPr>
              <a:t> </a:t>
            </a:r>
            <a:r>
              <a:rPr lang="sv-SE" sz="1900">
                <a:solidFill>
                  <a:schemeClr val="dk1"/>
                </a:solidFill>
                <a:latin typeface="Open Sans"/>
                <a:ea typeface="Open Sans"/>
                <a:cs typeface="Open Sans"/>
                <a:sym typeface="Open Sans"/>
              </a:rPr>
              <a:t>(e.g., through rate cases or price-control periods).</a:t>
            </a:r>
            <a:br>
              <a:rPr lang="sv-SE" sz="1900">
                <a:solidFill>
                  <a:schemeClr val="dk1"/>
                </a:solidFill>
                <a:latin typeface="Open Sans"/>
                <a:ea typeface="Open Sans"/>
                <a:cs typeface="Open Sans"/>
                <a:sym typeface="Open Sans"/>
              </a:rPr>
            </a:br>
            <a:endParaRPr sz="1900">
              <a:solidFill>
                <a:schemeClr val="dk1"/>
              </a:solidFill>
              <a:latin typeface="Open Sans"/>
              <a:ea typeface="Open Sans"/>
              <a:cs typeface="Open Sans"/>
              <a:sym typeface="Open Sans"/>
            </a:endParaRPr>
          </a:p>
          <a:p>
            <a:pPr marL="457200" lvl="0" indent="-349250" algn="l" rtl="0">
              <a:lnSpc>
                <a:spcPct val="110000"/>
              </a:lnSpc>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A common formulation is:</a:t>
            </a:r>
            <a:br>
              <a:rPr lang="sv-SE" sz="1900">
                <a:solidFill>
                  <a:schemeClr val="dk1"/>
                </a:solidFill>
                <a:latin typeface="Open Sans"/>
                <a:ea typeface="Open Sans"/>
                <a:cs typeface="Open Sans"/>
                <a:sym typeface="Open Sans"/>
              </a:rPr>
            </a:br>
            <a:r>
              <a:rPr lang="sv-SE" sz="1900" b="1">
                <a:solidFill>
                  <a:srgbClr val="C00000"/>
                </a:solidFill>
                <a:latin typeface="Open Sans"/>
                <a:ea typeface="Open Sans"/>
                <a:cs typeface="Open Sans"/>
                <a:sym typeface="Open Sans"/>
              </a:rPr>
              <a:t>Revenue Requirement = (Rate Base × Allowed Rate of Return) + Operating Expenses + Depreciation + Taxes</a:t>
            </a:r>
            <a:br>
              <a:rPr lang="sv-SE" sz="1900" b="1">
                <a:solidFill>
                  <a:srgbClr val="C00000"/>
                </a:solidFill>
                <a:latin typeface="Open Sans"/>
                <a:ea typeface="Open Sans"/>
                <a:cs typeface="Open Sans"/>
                <a:sym typeface="Open Sans"/>
              </a:rPr>
            </a:br>
            <a:endParaRPr sz="1900" b="1">
              <a:solidFill>
                <a:srgbClr val="C00000"/>
              </a:solidFill>
              <a:latin typeface="Open Sans"/>
              <a:ea typeface="Open Sans"/>
              <a:cs typeface="Open Sans"/>
              <a:sym typeface="Open Sans"/>
            </a:endParaRPr>
          </a:p>
          <a:p>
            <a:pPr marL="457200" lvl="0" indent="-349250" algn="l" rtl="0">
              <a:lnSpc>
                <a:spcPct val="110000"/>
              </a:lnSpc>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The main risks are </a:t>
            </a:r>
            <a:r>
              <a:rPr lang="sv-SE" sz="1900" b="1">
                <a:solidFill>
                  <a:srgbClr val="C00000"/>
                </a:solidFill>
                <a:latin typeface="Open Sans"/>
                <a:ea typeface="Open Sans"/>
                <a:cs typeface="Open Sans"/>
                <a:sym typeface="Open Sans"/>
              </a:rPr>
              <a:t>regulatory risk</a:t>
            </a:r>
            <a:r>
              <a:rPr lang="sv-SE" sz="1900">
                <a:solidFill>
                  <a:srgbClr val="C00000"/>
                </a:solidFill>
                <a:latin typeface="Open Sans"/>
                <a:ea typeface="Open Sans"/>
                <a:cs typeface="Open Sans"/>
                <a:sym typeface="Open Sans"/>
              </a:rPr>
              <a:t> </a:t>
            </a:r>
            <a:r>
              <a:rPr lang="sv-SE" sz="1900">
                <a:solidFill>
                  <a:schemeClr val="dk1"/>
                </a:solidFill>
                <a:latin typeface="Open Sans"/>
                <a:ea typeface="Open Sans"/>
                <a:cs typeface="Open Sans"/>
                <a:sym typeface="Open Sans"/>
              </a:rPr>
              <a:t>(tariff decisions),</a:t>
            </a:r>
            <a:r>
              <a:rPr lang="sv-SE" sz="1900">
                <a:solidFill>
                  <a:srgbClr val="C00000"/>
                </a:solidFill>
                <a:latin typeface="Open Sans"/>
                <a:ea typeface="Open Sans"/>
                <a:cs typeface="Open Sans"/>
                <a:sym typeface="Open Sans"/>
              </a:rPr>
              <a:t> </a:t>
            </a:r>
            <a:r>
              <a:rPr lang="sv-SE" sz="1900" b="1">
                <a:solidFill>
                  <a:srgbClr val="C00000"/>
                </a:solidFill>
                <a:latin typeface="Open Sans"/>
                <a:ea typeface="Open Sans"/>
                <a:cs typeface="Open Sans"/>
                <a:sym typeface="Open Sans"/>
              </a:rPr>
              <a:t>cost pass-through rules</a:t>
            </a:r>
            <a:r>
              <a:rPr lang="sv-SE" sz="1900">
                <a:solidFill>
                  <a:srgbClr val="C00000"/>
                </a:solidFill>
                <a:latin typeface="Open Sans"/>
                <a:ea typeface="Open Sans"/>
                <a:cs typeface="Open Sans"/>
                <a:sym typeface="Open Sans"/>
              </a:rPr>
              <a:t>, </a:t>
            </a:r>
            <a:r>
              <a:rPr lang="sv-SE" sz="1900">
                <a:solidFill>
                  <a:schemeClr val="dk1"/>
                </a:solidFill>
                <a:latin typeface="Open Sans"/>
                <a:ea typeface="Open Sans"/>
                <a:cs typeface="Open Sans"/>
                <a:sym typeface="Open Sans"/>
              </a:rPr>
              <a:t>and </a:t>
            </a:r>
            <a:r>
              <a:rPr lang="sv-SE" sz="1900" b="1">
                <a:solidFill>
                  <a:srgbClr val="C00000"/>
                </a:solidFill>
                <a:latin typeface="Open Sans"/>
                <a:ea typeface="Open Sans"/>
                <a:cs typeface="Open Sans"/>
                <a:sym typeface="Open Sans"/>
              </a:rPr>
              <a:t>utility performance/efficiency</a:t>
            </a:r>
            <a:r>
              <a:rPr lang="sv-SE" sz="1900">
                <a:solidFill>
                  <a:srgbClr val="C00000"/>
                </a:solidFill>
                <a:latin typeface="Open Sans"/>
                <a:ea typeface="Open Sans"/>
                <a:cs typeface="Open Sans"/>
                <a:sym typeface="Open Sans"/>
              </a:rPr>
              <a:t>.</a:t>
            </a:r>
            <a:endParaRPr sz="1900">
              <a:solidFill>
                <a:srgbClr val="C00000"/>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3c2b5a74767_0_73"/>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sv-SE"/>
              <a:t>11</a:t>
            </a:fld>
            <a:endParaRPr/>
          </a:p>
        </p:txBody>
      </p:sp>
      <p:sp>
        <p:nvSpPr>
          <p:cNvPr id="177" name="Google Shape;177;g3c2b5a74767_0_73"/>
          <p:cNvSpPr txBox="1">
            <a:spLocks noGrp="1"/>
          </p:cNvSpPr>
          <p:nvPr>
            <p:ph type="title"/>
          </p:nvPr>
        </p:nvSpPr>
        <p:spPr>
          <a:xfrm>
            <a:off x="838200" y="365125"/>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Hybrid Markets</a:t>
            </a:r>
            <a:endParaRPr b="0">
              <a:latin typeface="Open Sans"/>
              <a:ea typeface="Open Sans"/>
              <a:cs typeface="Open Sans"/>
              <a:sym typeface="Open Sans"/>
            </a:endParaRPr>
          </a:p>
        </p:txBody>
      </p:sp>
      <p:sp>
        <p:nvSpPr>
          <p:cNvPr id="178" name="Google Shape;178;g3c2b5a74767_0_73"/>
          <p:cNvSpPr txBox="1"/>
          <p:nvPr/>
        </p:nvSpPr>
        <p:spPr>
          <a:xfrm>
            <a:off x="838200" y="2061500"/>
            <a:ext cx="10220100" cy="29853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120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Hybrid electricity markets are power sector structures that combine elements of regulated and competitive market models. </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They are common in EMDEs where full liberalisation is not yet achieved or where gradual reform is preferred.</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It consists of either, the </a:t>
            </a:r>
            <a:r>
              <a:rPr lang="sv-SE" sz="1900" b="1">
                <a:solidFill>
                  <a:schemeClr val="dk1"/>
                </a:solidFill>
                <a:latin typeface="Open Sans"/>
                <a:ea typeface="Open Sans"/>
                <a:cs typeface="Open Sans"/>
                <a:sym typeface="Open Sans"/>
              </a:rPr>
              <a:t>single buyer model or the vertically model have an element of competition,</a:t>
            </a:r>
            <a:r>
              <a:rPr lang="sv-SE" sz="1900">
                <a:solidFill>
                  <a:schemeClr val="dk1"/>
                </a:solidFill>
                <a:latin typeface="Open Sans"/>
                <a:ea typeface="Open Sans"/>
                <a:cs typeface="Open Sans"/>
                <a:sym typeface="Open Sans"/>
              </a:rPr>
              <a:t> which creates a mixed system. </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Examples of hybrid markets in practice including Vietnam, India and South Africa. </a:t>
            </a:r>
            <a:endParaRPr sz="1900">
              <a:solidFill>
                <a:schemeClr val="dk1"/>
              </a:solidFill>
              <a:latin typeface="Open Sans"/>
              <a:ea typeface="Open Sans"/>
              <a:cs typeface="Open Sans"/>
              <a:sym typeface="Open Sans"/>
            </a:endParaRPr>
          </a:p>
          <a:p>
            <a:pPr marL="0" lvl="0" indent="0" algn="l" rtl="0">
              <a:lnSpc>
                <a:spcPct val="115000"/>
              </a:lnSpc>
              <a:spcBef>
                <a:spcPts val="1200"/>
              </a:spcBef>
              <a:spcAft>
                <a:spcPts val="1200"/>
              </a:spcAft>
              <a:buNone/>
            </a:pPr>
            <a:endParaRPr sz="1900">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3c2b5a74767_0_81"/>
          <p:cNvSpPr/>
          <p:nvPr/>
        </p:nvSpPr>
        <p:spPr>
          <a:xfrm>
            <a:off x="548640" y="880150"/>
            <a:ext cx="11094300" cy="5212200"/>
          </a:xfrm>
          <a:prstGeom prst="roundRect">
            <a:avLst>
              <a:gd name="adj" fmla="val 16667"/>
            </a:avLst>
          </a:prstGeom>
          <a:solidFill>
            <a:srgbClr val="FFFFFF"/>
          </a:solidFill>
          <a:ln w="12700" cap="flat" cmpd="sng">
            <a:solidFill>
              <a:srgbClr val="E2E8F0"/>
            </a:solidFill>
            <a:prstDash val="solid"/>
            <a:round/>
            <a:headEnd type="none" w="sm" len="sm"/>
            <a:tailEnd type="none" w="sm" len="sm"/>
          </a:ln>
          <a:effectLst>
            <a:outerShdw blurRad="25400" dist="19050" dir="2700000" algn="bl" rotWithShape="0">
              <a:srgbClr val="000000">
                <a:alpha val="784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900">
              <a:latin typeface="Open Sans"/>
              <a:ea typeface="Open Sans"/>
              <a:cs typeface="Open Sans"/>
              <a:sym typeface="Open Sans"/>
            </a:endParaRPr>
          </a:p>
        </p:txBody>
      </p:sp>
      <p:sp>
        <p:nvSpPr>
          <p:cNvPr id="185" name="Google Shape;185;g3c2b5a74767_0_81"/>
          <p:cNvSpPr/>
          <p:nvPr/>
        </p:nvSpPr>
        <p:spPr>
          <a:xfrm>
            <a:off x="548640" y="880150"/>
            <a:ext cx="2148900" cy="548700"/>
          </a:xfrm>
          <a:prstGeom prst="rect">
            <a:avLst/>
          </a:prstGeom>
          <a:solidFill>
            <a:srgbClr val="F1F5F9"/>
          </a:solidFill>
          <a:ln w="12700" cap="flat" cmpd="sng">
            <a:solidFill>
              <a:srgbClr val="E2E8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latin typeface="Open Sans"/>
              <a:ea typeface="Open Sans"/>
              <a:cs typeface="Open Sans"/>
              <a:sym typeface="Open Sans"/>
            </a:endParaRPr>
          </a:p>
        </p:txBody>
      </p:sp>
      <p:sp>
        <p:nvSpPr>
          <p:cNvPr id="186" name="Google Shape;186;g3c2b5a74767_0_81"/>
          <p:cNvSpPr/>
          <p:nvPr/>
        </p:nvSpPr>
        <p:spPr>
          <a:xfrm>
            <a:off x="548640" y="1017310"/>
            <a:ext cx="2148900" cy="320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F2D52"/>
              </a:buClr>
              <a:buSzPts val="1500"/>
              <a:buFont typeface="Calibri"/>
              <a:buNone/>
            </a:pPr>
            <a:r>
              <a:rPr lang="sv-SE" sz="1700" b="1" i="0" u="none" strike="noStrike" cap="none">
                <a:solidFill>
                  <a:srgbClr val="0F2D52"/>
                </a:solidFill>
                <a:latin typeface="Open Sans"/>
                <a:ea typeface="Open Sans"/>
                <a:cs typeface="Open Sans"/>
                <a:sym typeface="Open Sans"/>
              </a:rPr>
              <a:t>Item</a:t>
            </a:r>
            <a:endParaRPr sz="1700" i="0" u="none" strike="noStrike" cap="none">
              <a:solidFill>
                <a:schemeClr val="dk1"/>
              </a:solidFill>
              <a:latin typeface="Open Sans"/>
              <a:ea typeface="Open Sans"/>
              <a:cs typeface="Open Sans"/>
              <a:sym typeface="Open Sans"/>
            </a:endParaRPr>
          </a:p>
        </p:txBody>
      </p:sp>
      <p:sp>
        <p:nvSpPr>
          <p:cNvPr id="187" name="Google Shape;187;g3c2b5a74767_0_81"/>
          <p:cNvSpPr/>
          <p:nvPr/>
        </p:nvSpPr>
        <p:spPr>
          <a:xfrm>
            <a:off x="2697480" y="880150"/>
            <a:ext cx="2982000" cy="548700"/>
          </a:xfrm>
          <a:prstGeom prst="rect">
            <a:avLst/>
          </a:prstGeom>
          <a:solidFill>
            <a:srgbClr val="E6FFFB"/>
          </a:solidFill>
          <a:ln w="12700" cap="flat" cmpd="sng">
            <a:solidFill>
              <a:srgbClr val="E2E8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latin typeface="Open Sans"/>
              <a:ea typeface="Open Sans"/>
              <a:cs typeface="Open Sans"/>
              <a:sym typeface="Open Sans"/>
            </a:endParaRPr>
          </a:p>
        </p:txBody>
      </p:sp>
      <p:sp>
        <p:nvSpPr>
          <p:cNvPr id="188" name="Google Shape;188;g3c2b5a74767_0_81"/>
          <p:cNvSpPr/>
          <p:nvPr/>
        </p:nvSpPr>
        <p:spPr>
          <a:xfrm>
            <a:off x="2834640" y="1017310"/>
            <a:ext cx="2707500" cy="320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F2D52"/>
              </a:buClr>
              <a:buSzPts val="1500"/>
              <a:buFont typeface="Calibri"/>
              <a:buNone/>
            </a:pPr>
            <a:r>
              <a:rPr lang="sv-SE" sz="1700" b="1" i="0" u="none" strike="noStrike" cap="none">
                <a:solidFill>
                  <a:srgbClr val="0F2D52"/>
                </a:solidFill>
                <a:latin typeface="Open Sans"/>
                <a:ea typeface="Open Sans"/>
                <a:cs typeface="Open Sans"/>
                <a:sym typeface="Open Sans"/>
              </a:rPr>
              <a:t>PPA regime</a:t>
            </a:r>
            <a:endParaRPr sz="1700" i="0" u="none" strike="noStrike" cap="none">
              <a:solidFill>
                <a:schemeClr val="dk1"/>
              </a:solidFill>
              <a:latin typeface="Open Sans"/>
              <a:ea typeface="Open Sans"/>
              <a:cs typeface="Open Sans"/>
              <a:sym typeface="Open Sans"/>
            </a:endParaRPr>
          </a:p>
        </p:txBody>
      </p:sp>
      <p:sp>
        <p:nvSpPr>
          <p:cNvPr id="189" name="Google Shape;189;g3c2b5a74767_0_81"/>
          <p:cNvSpPr/>
          <p:nvPr/>
        </p:nvSpPr>
        <p:spPr>
          <a:xfrm>
            <a:off x="5679338" y="880150"/>
            <a:ext cx="2982000" cy="548700"/>
          </a:xfrm>
          <a:prstGeom prst="rect">
            <a:avLst/>
          </a:prstGeom>
          <a:solidFill>
            <a:srgbClr val="EEF2FF"/>
          </a:solidFill>
          <a:ln w="12700" cap="flat" cmpd="sng">
            <a:solidFill>
              <a:srgbClr val="E2E8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latin typeface="Open Sans"/>
              <a:ea typeface="Open Sans"/>
              <a:cs typeface="Open Sans"/>
              <a:sym typeface="Open Sans"/>
            </a:endParaRPr>
          </a:p>
        </p:txBody>
      </p:sp>
      <p:sp>
        <p:nvSpPr>
          <p:cNvPr id="190" name="Google Shape;190;g3c2b5a74767_0_81"/>
          <p:cNvSpPr/>
          <p:nvPr/>
        </p:nvSpPr>
        <p:spPr>
          <a:xfrm>
            <a:off x="5816498" y="1017310"/>
            <a:ext cx="2707500" cy="320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F2D52"/>
              </a:buClr>
              <a:buSzPts val="1500"/>
              <a:buFont typeface="Calibri"/>
              <a:buNone/>
            </a:pPr>
            <a:r>
              <a:rPr lang="sv-SE" sz="1700" b="1" i="0" u="none" strike="noStrike" cap="none">
                <a:solidFill>
                  <a:srgbClr val="0F2D52"/>
                </a:solidFill>
                <a:latin typeface="Open Sans"/>
                <a:ea typeface="Open Sans"/>
                <a:cs typeface="Open Sans"/>
                <a:sym typeface="Open Sans"/>
              </a:rPr>
              <a:t>Market price regime</a:t>
            </a:r>
            <a:endParaRPr sz="1700" i="0" u="none" strike="noStrike" cap="none">
              <a:solidFill>
                <a:schemeClr val="dk1"/>
              </a:solidFill>
              <a:latin typeface="Open Sans"/>
              <a:ea typeface="Open Sans"/>
              <a:cs typeface="Open Sans"/>
              <a:sym typeface="Open Sans"/>
            </a:endParaRPr>
          </a:p>
        </p:txBody>
      </p:sp>
      <p:sp>
        <p:nvSpPr>
          <p:cNvPr id="191" name="Google Shape;191;g3c2b5a74767_0_81"/>
          <p:cNvSpPr/>
          <p:nvPr/>
        </p:nvSpPr>
        <p:spPr>
          <a:xfrm>
            <a:off x="8661197" y="880150"/>
            <a:ext cx="2982000" cy="548700"/>
          </a:xfrm>
          <a:prstGeom prst="rect">
            <a:avLst/>
          </a:prstGeom>
          <a:solidFill>
            <a:srgbClr val="FFF7ED"/>
          </a:solidFill>
          <a:ln w="12700" cap="flat" cmpd="sng">
            <a:solidFill>
              <a:srgbClr val="E2E8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latin typeface="Open Sans"/>
              <a:ea typeface="Open Sans"/>
              <a:cs typeface="Open Sans"/>
              <a:sym typeface="Open Sans"/>
            </a:endParaRPr>
          </a:p>
        </p:txBody>
      </p:sp>
      <p:sp>
        <p:nvSpPr>
          <p:cNvPr id="192" name="Google Shape;192;g3c2b5a74767_0_81"/>
          <p:cNvSpPr/>
          <p:nvPr/>
        </p:nvSpPr>
        <p:spPr>
          <a:xfrm>
            <a:off x="8798350" y="1017298"/>
            <a:ext cx="2707500" cy="320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F2D52"/>
              </a:buClr>
              <a:buSzPts val="1500"/>
              <a:buFont typeface="Calibri"/>
              <a:buNone/>
            </a:pPr>
            <a:r>
              <a:rPr lang="sv-SE" sz="1700" b="1" i="0" u="none" strike="noStrike" cap="none">
                <a:solidFill>
                  <a:srgbClr val="0F2D52"/>
                </a:solidFill>
                <a:latin typeface="Open Sans"/>
                <a:ea typeface="Open Sans"/>
                <a:cs typeface="Open Sans"/>
                <a:sym typeface="Open Sans"/>
              </a:rPr>
              <a:t>Cost-of-service regime</a:t>
            </a:r>
            <a:endParaRPr sz="1700" i="0" u="none" strike="noStrike" cap="none">
              <a:solidFill>
                <a:schemeClr val="dk1"/>
              </a:solidFill>
              <a:latin typeface="Open Sans"/>
              <a:ea typeface="Open Sans"/>
              <a:cs typeface="Open Sans"/>
              <a:sym typeface="Open Sans"/>
            </a:endParaRPr>
          </a:p>
        </p:txBody>
      </p:sp>
      <p:sp>
        <p:nvSpPr>
          <p:cNvPr id="193" name="Google Shape;193;g3c2b5a74767_0_81"/>
          <p:cNvSpPr/>
          <p:nvPr/>
        </p:nvSpPr>
        <p:spPr>
          <a:xfrm>
            <a:off x="548640" y="1428790"/>
            <a:ext cx="11094300" cy="1165800"/>
          </a:xfrm>
          <a:prstGeom prst="rect">
            <a:avLst/>
          </a:prstGeom>
          <a:solidFill>
            <a:srgbClr val="FFFFFF"/>
          </a:solidFill>
          <a:ln w="12700" cap="flat" cmpd="sng">
            <a:solidFill>
              <a:srgbClr val="E2E8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latin typeface="Open Sans"/>
              <a:ea typeface="Open Sans"/>
              <a:cs typeface="Open Sans"/>
              <a:sym typeface="Open Sans"/>
            </a:endParaRPr>
          </a:p>
        </p:txBody>
      </p:sp>
      <p:sp>
        <p:nvSpPr>
          <p:cNvPr id="194" name="Google Shape;194;g3c2b5a74767_0_81"/>
          <p:cNvSpPr/>
          <p:nvPr/>
        </p:nvSpPr>
        <p:spPr>
          <a:xfrm>
            <a:off x="685800" y="1593382"/>
            <a:ext cx="1874400" cy="93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34155"/>
              </a:buClr>
              <a:buSzPts val="1300"/>
              <a:buFont typeface="Calibri"/>
              <a:buNone/>
            </a:pPr>
            <a:r>
              <a:rPr lang="sv-SE" sz="1900" b="1" i="0" u="none" strike="noStrike" cap="none">
                <a:solidFill>
                  <a:srgbClr val="334155"/>
                </a:solidFill>
                <a:latin typeface="Open Sans"/>
                <a:ea typeface="Open Sans"/>
                <a:cs typeface="Open Sans"/>
                <a:sym typeface="Open Sans"/>
              </a:rPr>
              <a:t>Who sets price?</a:t>
            </a:r>
            <a:endParaRPr sz="1900" i="0" u="none" strike="noStrike" cap="none">
              <a:solidFill>
                <a:schemeClr val="dk1"/>
              </a:solidFill>
              <a:latin typeface="Open Sans"/>
              <a:ea typeface="Open Sans"/>
              <a:cs typeface="Open Sans"/>
              <a:sym typeface="Open Sans"/>
            </a:endParaRPr>
          </a:p>
        </p:txBody>
      </p:sp>
      <p:sp>
        <p:nvSpPr>
          <p:cNvPr id="195" name="Google Shape;195;g3c2b5a74767_0_81"/>
          <p:cNvSpPr/>
          <p:nvPr/>
        </p:nvSpPr>
        <p:spPr>
          <a:xfrm>
            <a:off x="2834640" y="1593382"/>
            <a:ext cx="2707500" cy="93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34155"/>
              </a:buClr>
              <a:buSzPts val="1300"/>
              <a:buFont typeface="Calibri"/>
              <a:buNone/>
            </a:pPr>
            <a:r>
              <a:rPr lang="sv-SE" sz="1900" i="0" u="none" strike="noStrike" cap="none">
                <a:solidFill>
                  <a:srgbClr val="334155"/>
                </a:solidFill>
                <a:latin typeface="Open Sans"/>
                <a:ea typeface="Open Sans"/>
                <a:cs typeface="Open Sans"/>
                <a:sym typeface="Open Sans"/>
              </a:rPr>
              <a:t>Contract</a:t>
            </a:r>
            <a:endParaRPr sz="1900" i="0" u="none" strike="noStrike" cap="none">
              <a:solidFill>
                <a:schemeClr val="dk1"/>
              </a:solidFill>
              <a:latin typeface="Open Sans"/>
              <a:ea typeface="Open Sans"/>
              <a:cs typeface="Open Sans"/>
              <a:sym typeface="Open Sans"/>
            </a:endParaRPr>
          </a:p>
        </p:txBody>
      </p:sp>
      <p:sp>
        <p:nvSpPr>
          <p:cNvPr id="196" name="Google Shape;196;g3c2b5a74767_0_81"/>
          <p:cNvSpPr/>
          <p:nvPr/>
        </p:nvSpPr>
        <p:spPr>
          <a:xfrm>
            <a:off x="5816498" y="1593382"/>
            <a:ext cx="2707500" cy="93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34155"/>
              </a:buClr>
              <a:buSzPts val="1300"/>
              <a:buFont typeface="Calibri"/>
              <a:buNone/>
            </a:pPr>
            <a:r>
              <a:rPr lang="sv-SE" sz="1900" i="0" u="none" strike="noStrike" cap="none">
                <a:solidFill>
                  <a:srgbClr val="334155"/>
                </a:solidFill>
                <a:latin typeface="Open Sans"/>
                <a:ea typeface="Open Sans"/>
                <a:cs typeface="Open Sans"/>
                <a:sym typeface="Open Sans"/>
              </a:rPr>
              <a:t>Market</a:t>
            </a:r>
            <a:endParaRPr sz="1900" i="0" u="none" strike="noStrike" cap="none">
              <a:solidFill>
                <a:schemeClr val="dk1"/>
              </a:solidFill>
              <a:latin typeface="Open Sans"/>
              <a:ea typeface="Open Sans"/>
              <a:cs typeface="Open Sans"/>
              <a:sym typeface="Open Sans"/>
            </a:endParaRPr>
          </a:p>
        </p:txBody>
      </p:sp>
      <p:sp>
        <p:nvSpPr>
          <p:cNvPr id="197" name="Google Shape;197;g3c2b5a74767_0_81"/>
          <p:cNvSpPr/>
          <p:nvPr/>
        </p:nvSpPr>
        <p:spPr>
          <a:xfrm>
            <a:off x="8798357" y="1593382"/>
            <a:ext cx="2707500" cy="93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34155"/>
              </a:buClr>
              <a:buSzPts val="1300"/>
              <a:buFont typeface="Calibri"/>
              <a:buNone/>
            </a:pPr>
            <a:r>
              <a:rPr lang="sv-SE" sz="1900" i="0" u="none" strike="noStrike" cap="none">
                <a:solidFill>
                  <a:srgbClr val="334155"/>
                </a:solidFill>
                <a:latin typeface="Open Sans"/>
                <a:ea typeface="Open Sans"/>
                <a:cs typeface="Open Sans"/>
                <a:sym typeface="Open Sans"/>
              </a:rPr>
              <a:t>Regulator</a:t>
            </a:r>
            <a:endParaRPr sz="1900" i="0" u="none" strike="noStrike" cap="none">
              <a:solidFill>
                <a:schemeClr val="dk1"/>
              </a:solidFill>
              <a:latin typeface="Open Sans"/>
              <a:ea typeface="Open Sans"/>
              <a:cs typeface="Open Sans"/>
              <a:sym typeface="Open Sans"/>
            </a:endParaRPr>
          </a:p>
        </p:txBody>
      </p:sp>
      <p:sp>
        <p:nvSpPr>
          <p:cNvPr id="198" name="Google Shape;198;g3c2b5a74767_0_81"/>
          <p:cNvSpPr/>
          <p:nvPr/>
        </p:nvSpPr>
        <p:spPr>
          <a:xfrm>
            <a:off x="548640" y="2594650"/>
            <a:ext cx="11094300" cy="1165800"/>
          </a:xfrm>
          <a:prstGeom prst="rect">
            <a:avLst/>
          </a:prstGeom>
          <a:solidFill>
            <a:srgbClr val="F8FAFC"/>
          </a:solidFill>
          <a:ln w="12700" cap="flat" cmpd="sng">
            <a:solidFill>
              <a:srgbClr val="E2E8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latin typeface="Open Sans"/>
              <a:ea typeface="Open Sans"/>
              <a:cs typeface="Open Sans"/>
              <a:sym typeface="Open Sans"/>
            </a:endParaRPr>
          </a:p>
        </p:txBody>
      </p:sp>
      <p:sp>
        <p:nvSpPr>
          <p:cNvPr id="199" name="Google Shape;199;g3c2b5a74767_0_81"/>
          <p:cNvSpPr/>
          <p:nvPr/>
        </p:nvSpPr>
        <p:spPr>
          <a:xfrm>
            <a:off x="685800" y="2759242"/>
            <a:ext cx="1874400" cy="93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34155"/>
              </a:buClr>
              <a:buSzPts val="1300"/>
              <a:buFont typeface="Calibri"/>
              <a:buNone/>
            </a:pPr>
            <a:r>
              <a:rPr lang="sv-SE" sz="1900" b="1" i="0" u="none" strike="noStrike" cap="none">
                <a:solidFill>
                  <a:srgbClr val="334155"/>
                </a:solidFill>
                <a:latin typeface="Open Sans"/>
                <a:ea typeface="Open Sans"/>
                <a:cs typeface="Open Sans"/>
                <a:sym typeface="Open Sans"/>
              </a:rPr>
              <a:t>Revenue basis</a:t>
            </a:r>
            <a:endParaRPr sz="1900" i="0" u="none" strike="noStrike" cap="none">
              <a:solidFill>
                <a:schemeClr val="dk1"/>
              </a:solidFill>
              <a:latin typeface="Open Sans"/>
              <a:ea typeface="Open Sans"/>
              <a:cs typeface="Open Sans"/>
              <a:sym typeface="Open Sans"/>
            </a:endParaRPr>
          </a:p>
        </p:txBody>
      </p:sp>
      <p:sp>
        <p:nvSpPr>
          <p:cNvPr id="200" name="Google Shape;200;g3c2b5a74767_0_81"/>
          <p:cNvSpPr/>
          <p:nvPr/>
        </p:nvSpPr>
        <p:spPr>
          <a:xfrm>
            <a:off x="2834640" y="2759242"/>
            <a:ext cx="2707500" cy="93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34155"/>
              </a:buClr>
              <a:buSzPts val="1300"/>
              <a:buFont typeface="Calibri"/>
              <a:buNone/>
            </a:pPr>
            <a:r>
              <a:rPr lang="sv-SE" sz="1900" i="0" u="none" strike="noStrike" cap="none">
                <a:solidFill>
                  <a:srgbClr val="334155"/>
                </a:solidFill>
                <a:latin typeface="Open Sans"/>
                <a:ea typeface="Open Sans"/>
                <a:cs typeface="Open Sans"/>
                <a:sym typeface="Open Sans"/>
              </a:rPr>
              <a:t>Tariff × contracted/</a:t>
            </a:r>
            <a:endParaRPr sz="1900" i="0" u="none" strike="noStrike" cap="none">
              <a:solidFill>
                <a:schemeClr val="dk1"/>
              </a:solidFill>
              <a:latin typeface="Open Sans"/>
              <a:ea typeface="Open Sans"/>
              <a:cs typeface="Open Sans"/>
              <a:sym typeface="Open Sans"/>
            </a:endParaRPr>
          </a:p>
          <a:p>
            <a:pPr marL="0" marR="0" lvl="0" indent="0" algn="ctr" rtl="0">
              <a:spcBef>
                <a:spcPts val="0"/>
              </a:spcBef>
              <a:spcAft>
                <a:spcPts val="0"/>
              </a:spcAft>
              <a:buClr>
                <a:srgbClr val="334155"/>
              </a:buClr>
              <a:buSzPts val="1300"/>
              <a:buFont typeface="Calibri"/>
              <a:buNone/>
            </a:pPr>
            <a:r>
              <a:rPr lang="sv-SE" sz="1900" i="0" u="none" strike="noStrike" cap="none">
                <a:solidFill>
                  <a:srgbClr val="334155"/>
                </a:solidFill>
                <a:latin typeface="Open Sans"/>
                <a:ea typeface="Open Sans"/>
                <a:cs typeface="Open Sans"/>
                <a:sym typeface="Open Sans"/>
              </a:rPr>
              <a:t>delivered MWh</a:t>
            </a:r>
            <a:endParaRPr sz="1900" i="0" u="none" strike="noStrike" cap="none">
              <a:solidFill>
                <a:schemeClr val="dk1"/>
              </a:solidFill>
              <a:latin typeface="Open Sans"/>
              <a:ea typeface="Open Sans"/>
              <a:cs typeface="Open Sans"/>
              <a:sym typeface="Open Sans"/>
            </a:endParaRPr>
          </a:p>
        </p:txBody>
      </p:sp>
      <p:sp>
        <p:nvSpPr>
          <p:cNvPr id="201" name="Google Shape;201;g3c2b5a74767_0_81"/>
          <p:cNvSpPr/>
          <p:nvPr/>
        </p:nvSpPr>
        <p:spPr>
          <a:xfrm>
            <a:off x="5816498" y="2759242"/>
            <a:ext cx="2707500" cy="93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34155"/>
              </a:buClr>
              <a:buSzPts val="1300"/>
              <a:buFont typeface="Calibri"/>
              <a:buNone/>
            </a:pPr>
            <a:r>
              <a:rPr lang="sv-SE" sz="1900" i="0" u="none" strike="noStrike" cap="none">
                <a:solidFill>
                  <a:srgbClr val="334155"/>
                </a:solidFill>
                <a:latin typeface="Open Sans"/>
                <a:ea typeface="Open Sans"/>
                <a:cs typeface="Open Sans"/>
                <a:sym typeface="Open Sans"/>
              </a:rPr>
              <a:t>Price × generated</a:t>
            </a:r>
            <a:endParaRPr sz="1900" i="0" u="none" strike="noStrike" cap="none">
              <a:solidFill>
                <a:schemeClr val="dk1"/>
              </a:solidFill>
              <a:latin typeface="Open Sans"/>
              <a:ea typeface="Open Sans"/>
              <a:cs typeface="Open Sans"/>
              <a:sym typeface="Open Sans"/>
            </a:endParaRPr>
          </a:p>
          <a:p>
            <a:pPr marL="0" marR="0" lvl="0" indent="0" algn="ctr" rtl="0">
              <a:spcBef>
                <a:spcPts val="0"/>
              </a:spcBef>
              <a:spcAft>
                <a:spcPts val="0"/>
              </a:spcAft>
              <a:buClr>
                <a:srgbClr val="334155"/>
              </a:buClr>
              <a:buSzPts val="1300"/>
              <a:buFont typeface="Calibri"/>
              <a:buNone/>
            </a:pPr>
            <a:r>
              <a:rPr lang="sv-SE" sz="1900" i="0" u="none" strike="noStrike" cap="none">
                <a:solidFill>
                  <a:srgbClr val="334155"/>
                </a:solidFill>
                <a:latin typeface="Open Sans"/>
                <a:ea typeface="Open Sans"/>
                <a:cs typeface="Open Sans"/>
                <a:sym typeface="Open Sans"/>
              </a:rPr>
              <a:t>MWh</a:t>
            </a:r>
            <a:endParaRPr sz="1900" i="0" u="none" strike="noStrike" cap="none">
              <a:solidFill>
                <a:schemeClr val="dk1"/>
              </a:solidFill>
              <a:latin typeface="Open Sans"/>
              <a:ea typeface="Open Sans"/>
              <a:cs typeface="Open Sans"/>
              <a:sym typeface="Open Sans"/>
            </a:endParaRPr>
          </a:p>
        </p:txBody>
      </p:sp>
      <p:sp>
        <p:nvSpPr>
          <p:cNvPr id="202" name="Google Shape;202;g3c2b5a74767_0_81"/>
          <p:cNvSpPr/>
          <p:nvPr/>
        </p:nvSpPr>
        <p:spPr>
          <a:xfrm>
            <a:off x="8798357" y="2759242"/>
            <a:ext cx="2707500" cy="93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34155"/>
              </a:buClr>
              <a:buSzPts val="1300"/>
              <a:buFont typeface="Calibri"/>
              <a:buNone/>
            </a:pPr>
            <a:r>
              <a:rPr lang="sv-SE" sz="1900" i="0" u="none" strike="noStrike" cap="none">
                <a:solidFill>
                  <a:srgbClr val="334155"/>
                </a:solidFill>
                <a:latin typeface="Open Sans"/>
                <a:ea typeface="Open Sans"/>
                <a:cs typeface="Open Sans"/>
                <a:sym typeface="Open Sans"/>
              </a:rPr>
              <a:t>Allowed costs +</a:t>
            </a:r>
            <a:endParaRPr sz="1900" i="0" u="none" strike="noStrike" cap="none">
              <a:solidFill>
                <a:schemeClr val="dk1"/>
              </a:solidFill>
              <a:latin typeface="Open Sans"/>
              <a:ea typeface="Open Sans"/>
              <a:cs typeface="Open Sans"/>
              <a:sym typeface="Open Sans"/>
            </a:endParaRPr>
          </a:p>
          <a:p>
            <a:pPr marL="0" marR="0" lvl="0" indent="0" algn="ctr" rtl="0">
              <a:spcBef>
                <a:spcPts val="0"/>
              </a:spcBef>
              <a:spcAft>
                <a:spcPts val="0"/>
              </a:spcAft>
              <a:buClr>
                <a:srgbClr val="334155"/>
              </a:buClr>
              <a:buSzPts val="1300"/>
              <a:buFont typeface="Calibri"/>
              <a:buNone/>
            </a:pPr>
            <a:r>
              <a:rPr lang="sv-SE" sz="1900" i="0" u="none" strike="noStrike" cap="none">
                <a:solidFill>
                  <a:srgbClr val="334155"/>
                </a:solidFill>
                <a:latin typeface="Open Sans"/>
                <a:ea typeface="Open Sans"/>
                <a:cs typeface="Open Sans"/>
                <a:sym typeface="Open Sans"/>
              </a:rPr>
              <a:t>allowed return</a:t>
            </a:r>
            <a:endParaRPr sz="1900" i="0" u="none" strike="noStrike" cap="none">
              <a:solidFill>
                <a:schemeClr val="dk1"/>
              </a:solidFill>
              <a:latin typeface="Open Sans"/>
              <a:ea typeface="Open Sans"/>
              <a:cs typeface="Open Sans"/>
              <a:sym typeface="Open Sans"/>
            </a:endParaRPr>
          </a:p>
        </p:txBody>
      </p:sp>
      <p:sp>
        <p:nvSpPr>
          <p:cNvPr id="203" name="Google Shape;203;g3c2b5a74767_0_81"/>
          <p:cNvSpPr/>
          <p:nvPr/>
        </p:nvSpPr>
        <p:spPr>
          <a:xfrm>
            <a:off x="548640" y="3760510"/>
            <a:ext cx="11094300" cy="1165800"/>
          </a:xfrm>
          <a:prstGeom prst="rect">
            <a:avLst/>
          </a:prstGeom>
          <a:solidFill>
            <a:srgbClr val="FFFFFF"/>
          </a:solidFill>
          <a:ln w="12700" cap="flat" cmpd="sng">
            <a:solidFill>
              <a:srgbClr val="E2E8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latin typeface="Open Sans"/>
              <a:ea typeface="Open Sans"/>
              <a:cs typeface="Open Sans"/>
              <a:sym typeface="Open Sans"/>
            </a:endParaRPr>
          </a:p>
        </p:txBody>
      </p:sp>
      <p:sp>
        <p:nvSpPr>
          <p:cNvPr id="204" name="Google Shape;204;g3c2b5a74767_0_81"/>
          <p:cNvSpPr/>
          <p:nvPr/>
        </p:nvSpPr>
        <p:spPr>
          <a:xfrm>
            <a:off x="685800" y="3925102"/>
            <a:ext cx="1874400" cy="93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34155"/>
              </a:buClr>
              <a:buSzPts val="1300"/>
              <a:buFont typeface="Calibri"/>
              <a:buNone/>
            </a:pPr>
            <a:r>
              <a:rPr lang="sv-SE" sz="1900" b="1">
                <a:solidFill>
                  <a:srgbClr val="334155"/>
                </a:solidFill>
                <a:latin typeface="Open Sans"/>
                <a:ea typeface="Open Sans"/>
                <a:cs typeface="Open Sans"/>
                <a:sym typeface="Open Sans"/>
              </a:rPr>
              <a:t>R</a:t>
            </a:r>
            <a:r>
              <a:rPr lang="sv-SE" sz="1900" b="1" i="0" u="none" strike="noStrike" cap="none">
                <a:solidFill>
                  <a:srgbClr val="334155"/>
                </a:solidFill>
                <a:latin typeface="Open Sans"/>
                <a:ea typeface="Open Sans"/>
                <a:cs typeface="Open Sans"/>
                <a:sym typeface="Open Sans"/>
              </a:rPr>
              <a:t>isks</a:t>
            </a:r>
            <a:endParaRPr sz="1900" i="0" u="none" strike="noStrike" cap="none">
              <a:solidFill>
                <a:schemeClr val="dk1"/>
              </a:solidFill>
              <a:latin typeface="Open Sans"/>
              <a:ea typeface="Open Sans"/>
              <a:cs typeface="Open Sans"/>
              <a:sym typeface="Open Sans"/>
            </a:endParaRPr>
          </a:p>
        </p:txBody>
      </p:sp>
      <p:sp>
        <p:nvSpPr>
          <p:cNvPr id="205" name="Google Shape;205;g3c2b5a74767_0_81"/>
          <p:cNvSpPr/>
          <p:nvPr/>
        </p:nvSpPr>
        <p:spPr>
          <a:xfrm>
            <a:off x="2834640" y="3925102"/>
            <a:ext cx="2707500" cy="93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34155"/>
              </a:buClr>
              <a:buSzPts val="1300"/>
              <a:buFont typeface="Calibri"/>
              <a:buNone/>
            </a:pPr>
            <a:r>
              <a:rPr lang="sv-SE" sz="1900" i="0" u="none" strike="noStrike" cap="none">
                <a:solidFill>
                  <a:srgbClr val="334155"/>
                </a:solidFill>
                <a:latin typeface="Open Sans"/>
                <a:ea typeface="Open Sans"/>
                <a:cs typeface="Open Sans"/>
                <a:sym typeface="Open Sans"/>
              </a:rPr>
              <a:t>Counterparty +</a:t>
            </a:r>
            <a:endParaRPr sz="1900" i="0" u="none" strike="noStrike" cap="none">
              <a:solidFill>
                <a:schemeClr val="dk1"/>
              </a:solidFill>
              <a:latin typeface="Open Sans"/>
              <a:ea typeface="Open Sans"/>
              <a:cs typeface="Open Sans"/>
              <a:sym typeface="Open Sans"/>
            </a:endParaRPr>
          </a:p>
          <a:p>
            <a:pPr marL="0" marR="0" lvl="0" indent="0" algn="ctr" rtl="0">
              <a:spcBef>
                <a:spcPts val="0"/>
              </a:spcBef>
              <a:spcAft>
                <a:spcPts val="0"/>
              </a:spcAft>
              <a:buClr>
                <a:srgbClr val="334155"/>
              </a:buClr>
              <a:buSzPts val="1300"/>
              <a:buFont typeface="Calibri"/>
              <a:buNone/>
            </a:pPr>
            <a:r>
              <a:rPr lang="sv-SE" sz="1900" i="0" u="none" strike="noStrike" cap="none">
                <a:solidFill>
                  <a:srgbClr val="334155"/>
                </a:solidFill>
                <a:latin typeface="Open Sans"/>
                <a:ea typeface="Open Sans"/>
                <a:cs typeface="Open Sans"/>
                <a:sym typeface="Open Sans"/>
              </a:rPr>
              <a:t>contract terms</a:t>
            </a:r>
            <a:endParaRPr sz="1900" i="0" u="none" strike="noStrike" cap="none">
              <a:solidFill>
                <a:schemeClr val="dk1"/>
              </a:solidFill>
              <a:latin typeface="Open Sans"/>
              <a:ea typeface="Open Sans"/>
              <a:cs typeface="Open Sans"/>
              <a:sym typeface="Open Sans"/>
            </a:endParaRPr>
          </a:p>
        </p:txBody>
      </p:sp>
      <p:sp>
        <p:nvSpPr>
          <p:cNvPr id="206" name="Google Shape;206;g3c2b5a74767_0_81"/>
          <p:cNvSpPr/>
          <p:nvPr/>
        </p:nvSpPr>
        <p:spPr>
          <a:xfrm>
            <a:off x="5816498" y="3925102"/>
            <a:ext cx="2707500" cy="93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34155"/>
              </a:buClr>
              <a:buSzPts val="1300"/>
              <a:buFont typeface="Calibri"/>
              <a:buNone/>
            </a:pPr>
            <a:r>
              <a:rPr lang="sv-SE" sz="1900" i="0" u="none" strike="noStrike" cap="none">
                <a:solidFill>
                  <a:srgbClr val="334155"/>
                </a:solidFill>
                <a:latin typeface="Open Sans"/>
                <a:ea typeface="Open Sans"/>
                <a:cs typeface="Open Sans"/>
                <a:sym typeface="Open Sans"/>
              </a:rPr>
              <a:t>Price + dispatch/</a:t>
            </a:r>
            <a:endParaRPr sz="1900" i="0" u="none" strike="noStrike" cap="none">
              <a:solidFill>
                <a:schemeClr val="dk1"/>
              </a:solidFill>
              <a:latin typeface="Open Sans"/>
              <a:ea typeface="Open Sans"/>
              <a:cs typeface="Open Sans"/>
              <a:sym typeface="Open Sans"/>
            </a:endParaRPr>
          </a:p>
          <a:p>
            <a:pPr marL="0" marR="0" lvl="0" indent="0" algn="ctr" rtl="0">
              <a:spcBef>
                <a:spcPts val="0"/>
              </a:spcBef>
              <a:spcAft>
                <a:spcPts val="0"/>
              </a:spcAft>
              <a:buClr>
                <a:srgbClr val="334155"/>
              </a:buClr>
              <a:buSzPts val="1300"/>
              <a:buFont typeface="Calibri"/>
              <a:buNone/>
            </a:pPr>
            <a:r>
              <a:rPr lang="sv-SE" sz="1900" i="0" u="none" strike="noStrike" cap="none">
                <a:solidFill>
                  <a:srgbClr val="334155"/>
                </a:solidFill>
                <a:latin typeface="Open Sans"/>
                <a:ea typeface="Open Sans"/>
                <a:cs typeface="Open Sans"/>
                <a:sym typeface="Open Sans"/>
              </a:rPr>
              <a:t>volume</a:t>
            </a:r>
            <a:endParaRPr sz="1900" i="0" u="none" strike="noStrike" cap="none">
              <a:solidFill>
                <a:schemeClr val="dk1"/>
              </a:solidFill>
              <a:latin typeface="Open Sans"/>
              <a:ea typeface="Open Sans"/>
              <a:cs typeface="Open Sans"/>
              <a:sym typeface="Open Sans"/>
            </a:endParaRPr>
          </a:p>
        </p:txBody>
      </p:sp>
      <p:sp>
        <p:nvSpPr>
          <p:cNvPr id="207" name="Google Shape;207;g3c2b5a74767_0_81"/>
          <p:cNvSpPr/>
          <p:nvPr/>
        </p:nvSpPr>
        <p:spPr>
          <a:xfrm>
            <a:off x="8798357" y="3925102"/>
            <a:ext cx="2707500" cy="93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34155"/>
              </a:buClr>
              <a:buSzPts val="1300"/>
              <a:buFont typeface="Calibri"/>
              <a:buNone/>
            </a:pPr>
            <a:r>
              <a:rPr lang="sv-SE" sz="1900" i="0" u="none" strike="noStrike" cap="none">
                <a:solidFill>
                  <a:srgbClr val="334155"/>
                </a:solidFill>
                <a:latin typeface="Open Sans"/>
                <a:ea typeface="Open Sans"/>
                <a:cs typeface="Open Sans"/>
                <a:sym typeface="Open Sans"/>
              </a:rPr>
              <a:t>Regulatory &amp; cost</a:t>
            </a:r>
            <a:endParaRPr sz="1900" i="0" u="none" strike="noStrike" cap="none">
              <a:solidFill>
                <a:schemeClr val="dk1"/>
              </a:solidFill>
              <a:latin typeface="Open Sans"/>
              <a:ea typeface="Open Sans"/>
              <a:cs typeface="Open Sans"/>
              <a:sym typeface="Open Sans"/>
            </a:endParaRPr>
          </a:p>
          <a:p>
            <a:pPr marL="0" marR="0" lvl="0" indent="0" algn="ctr" rtl="0">
              <a:spcBef>
                <a:spcPts val="0"/>
              </a:spcBef>
              <a:spcAft>
                <a:spcPts val="0"/>
              </a:spcAft>
              <a:buClr>
                <a:srgbClr val="334155"/>
              </a:buClr>
              <a:buSzPts val="1300"/>
              <a:buFont typeface="Calibri"/>
              <a:buNone/>
            </a:pPr>
            <a:r>
              <a:rPr lang="sv-SE" sz="1900" i="0" u="none" strike="noStrike" cap="none">
                <a:solidFill>
                  <a:srgbClr val="334155"/>
                </a:solidFill>
                <a:latin typeface="Open Sans"/>
                <a:ea typeface="Open Sans"/>
                <a:cs typeface="Open Sans"/>
                <a:sym typeface="Open Sans"/>
              </a:rPr>
              <a:t>recovery rules</a:t>
            </a:r>
            <a:endParaRPr sz="1900" i="0" u="none" strike="noStrike" cap="none">
              <a:solidFill>
                <a:schemeClr val="dk1"/>
              </a:solidFill>
              <a:latin typeface="Open Sans"/>
              <a:ea typeface="Open Sans"/>
              <a:cs typeface="Open Sans"/>
              <a:sym typeface="Open Sans"/>
            </a:endParaRPr>
          </a:p>
        </p:txBody>
      </p:sp>
      <p:sp>
        <p:nvSpPr>
          <p:cNvPr id="208" name="Google Shape;208;g3c2b5a74767_0_81"/>
          <p:cNvSpPr/>
          <p:nvPr/>
        </p:nvSpPr>
        <p:spPr>
          <a:xfrm>
            <a:off x="548640" y="4926370"/>
            <a:ext cx="11094300" cy="1165800"/>
          </a:xfrm>
          <a:prstGeom prst="rect">
            <a:avLst/>
          </a:prstGeom>
          <a:solidFill>
            <a:srgbClr val="F8FAFC"/>
          </a:solidFill>
          <a:ln w="12700" cap="flat" cmpd="sng">
            <a:solidFill>
              <a:srgbClr val="E2E8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latin typeface="Open Sans"/>
              <a:ea typeface="Open Sans"/>
              <a:cs typeface="Open Sans"/>
              <a:sym typeface="Open Sans"/>
            </a:endParaRPr>
          </a:p>
        </p:txBody>
      </p:sp>
      <p:sp>
        <p:nvSpPr>
          <p:cNvPr id="209" name="Google Shape;209;g3c2b5a74767_0_81"/>
          <p:cNvSpPr/>
          <p:nvPr/>
        </p:nvSpPr>
        <p:spPr>
          <a:xfrm>
            <a:off x="685800" y="5090962"/>
            <a:ext cx="1874400" cy="93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34155"/>
              </a:buClr>
              <a:buSzPts val="1300"/>
              <a:buFont typeface="Calibri"/>
              <a:buNone/>
            </a:pPr>
            <a:r>
              <a:rPr lang="sv-SE" sz="1900" b="1">
                <a:solidFill>
                  <a:srgbClr val="334155"/>
                </a:solidFill>
                <a:latin typeface="Open Sans"/>
                <a:ea typeface="Open Sans"/>
                <a:cs typeface="Open Sans"/>
                <a:sym typeface="Open Sans"/>
              </a:rPr>
              <a:t>Aims</a:t>
            </a:r>
            <a:endParaRPr sz="1900" i="0" u="none" strike="noStrike" cap="none">
              <a:solidFill>
                <a:schemeClr val="dk1"/>
              </a:solidFill>
              <a:latin typeface="Open Sans"/>
              <a:ea typeface="Open Sans"/>
              <a:cs typeface="Open Sans"/>
              <a:sym typeface="Open Sans"/>
            </a:endParaRPr>
          </a:p>
        </p:txBody>
      </p:sp>
      <p:sp>
        <p:nvSpPr>
          <p:cNvPr id="210" name="Google Shape;210;g3c2b5a74767_0_81"/>
          <p:cNvSpPr/>
          <p:nvPr/>
        </p:nvSpPr>
        <p:spPr>
          <a:xfrm>
            <a:off x="2834640" y="5090962"/>
            <a:ext cx="2707500" cy="93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34155"/>
              </a:buClr>
              <a:buSzPts val="1300"/>
              <a:buFont typeface="Calibri"/>
              <a:buNone/>
            </a:pPr>
            <a:r>
              <a:rPr lang="sv-SE" sz="1900" i="0" u="none" strike="noStrike" cap="none">
                <a:solidFill>
                  <a:srgbClr val="334155"/>
                </a:solidFill>
                <a:latin typeface="Open Sans"/>
                <a:ea typeface="Open Sans"/>
                <a:cs typeface="Open Sans"/>
                <a:sym typeface="Open Sans"/>
              </a:rPr>
              <a:t>Revenue certainty</a:t>
            </a:r>
            <a:endParaRPr sz="1900" i="0" u="none" strike="noStrike" cap="none">
              <a:solidFill>
                <a:schemeClr val="dk1"/>
              </a:solidFill>
              <a:latin typeface="Open Sans"/>
              <a:ea typeface="Open Sans"/>
              <a:cs typeface="Open Sans"/>
              <a:sym typeface="Open Sans"/>
            </a:endParaRPr>
          </a:p>
        </p:txBody>
      </p:sp>
      <p:sp>
        <p:nvSpPr>
          <p:cNvPr id="211" name="Google Shape;211;g3c2b5a74767_0_81"/>
          <p:cNvSpPr/>
          <p:nvPr/>
        </p:nvSpPr>
        <p:spPr>
          <a:xfrm>
            <a:off x="5816498" y="5090962"/>
            <a:ext cx="2707500" cy="93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34155"/>
              </a:buClr>
              <a:buSzPts val="1300"/>
              <a:buFont typeface="Calibri"/>
              <a:buNone/>
            </a:pPr>
            <a:r>
              <a:rPr lang="sv-SE" sz="1900" i="0" u="none" strike="noStrike" cap="none">
                <a:solidFill>
                  <a:srgbClr val="334155"/>
                </a:solidFill>
                <a:latin typeface="Open Sans"/>
                <a:ea typeface="Open Sans"/>
                <a:cs typeface="Open Sans"/>
                <a:sym typeface="Open Sans"/>
              </a:rPr>
              <a:t>Price discovery</a:t>
            </a:r>
            <a:endParaRPr sz="1900" i="0" u="none" strike="noStrike" cap="none">
              <a:solidFill>
                <a:schemeClr val="dk1"/>
              </a:solidFill>
              <a:latin typeface="Open Sans"/>
              <a:ea typeface="Open Sans"/>
              <a:cs typeface="Open Sans"/>
              <a:sym typeface="Open Sans"/>
            </a:endParaRPr>
          </a:p>
        </p:txBody>
      </p:sp>
      <p:sp>
        <p:nvSpPr>
          <p:cNvPr id="212" name="Google Shape;212;g3c2b5a74767_0_81"/>
          <p:cNvSpPr/>
          <p:nvPr/>
        </p:nvSpPr>
        <p:spPr>
          <a:xfrm>
            <a:off x="8798357" y="5090962"/>
            <a:ext cx="2707500" cy="93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34155"/>
              </a:buClr>
              <a:buSzPts val="1300"/>
              <a:buFont typeface="Calibri"/>
              <a:buNone/>
            </a:pPr>
            <a:r>
              <a:rPr lang="sv-SE" sz="1900" i="0" u="none" strike="noStrike" cap="none">
                <a:solidFill>
                  <a:srgbClr val="334155"/>
                </a:solidFill>
                <a:latin typeface="Open Sans"/>
                <a:ea typeface="Open Sans"/>
                <a:cs typeface="Open Sans"/>
                <a:sym typeface="Open Sans"/>
              </a:rPr>
              <a:t>Stable service +</a:t>
            </a:r>
            <a:endParaRPr sz="1900" i="0" u="none" strike="noStrike" cap="none">
              <a:solidFill>
                <a:schemeClr val="dk1"/>
              </a:solidFill>
              <a:latin typeface="Open Sans"/>
              <a:ea typeface="Open Sans"/>
              <a:cs typeface="Open Sans"/>
              <a:sym typeface="Open Sans"/>
            </a:endParaRPr>
          </a:p>
          <a:p>
            <a:pPr marL="0" marR="0" lvl="0" indent="0" algn="ctr" rtl="0">
              <a:spcBef>
                <a:spcPts val="0"/>
              </a:spcBef>
              <a:spcAft>
                <a:spcPts val="0"/>
              </a:spcAft>
              <a:buClr>
                <a:srgbClr val="334155"/>
              </a:buClr>
              <a:buSzPts val="1300"/>
              <a:buFont typeface="Calibri"/>
              <a:buNone/>
            </a:pPr>
            <a:r>
              <a:rPr lang="sv-SE" sz="1900" i="0" u="none" strike="noStrike" cap="none">
                <a:solidFill>
                  <a:srgbClr val="334155"/>
                </a:solidFill>
                <a:latin typeface="Open Sans"/>
                <a:ea typeface="Open Sans"/>
                <a:cs typeface="Open Sans"/>
                <a:sym typeface="Open Sans"/>
              </a:rPr>
              <a:t>cost recovery</a:t>
            </a:r>
            <a:endParaRPr sz="1900" i="0" u="none" strike="noStrike" cap="none">
              <a:solidFill>
                <a:schemeClr val="dk1"/>
              </a:solidFill>
              <a:latin typeface="Open Sans"/>
              <a:ea typeface="Open Sans"/>
              <a:cs typeface="Open Sans"/>
              <a:sym typeface="Open Sans"/>
            </a:endParaRPr>
          </a:p>
        </p:txBody>
      </p:sp>
      <p:sp>
        <p:nvSpPr>
          <p:cNvPr id="213" name="Google Shape;213;g3c2b5a74767_0_81"/>
          <p:cNvSpPr txBox="1">
            <a:spLocks noGrp="1"/>
          </p:cNvSpPr>
          <p:nvPr>
            <p:ph type="title"/>
          </p:nvPr>
        </p:nvSpPr>
        <p:spPr>
          <a:xfrm>
            <a:off x="838200" y="129686"/>
            <a:ext cx="11071200" cy="849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Summary of Electricity Market Pricing Regimes</a:t>
            </a:r>
            <a:endParaRPr b="0">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c2b5a74767_0_269"/>
          <p:cNvSpPr txBox="1">
            <a:spLocks noGrp="1"/>
          </p:cNvSpPr>
          <p:nvPr>
            <p:ph type="ctrTitle"/>
          </p:nvPr>
        </p:nvSpPr>
        <p:spPr>
          <a:xfrm>
            <a:off x="2979499" y="739750"/>
            <a:ext cx="5900100" cy="498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Font typeface="Helvetica Neue"/>
              <a:buNone/>
            </a:pPr>
            <a:r>
              <a:rPr lang="sv-SE" sz="2400" b="0">
                <a:latin typeface="Arial Black"/>
                <a:ea typeface="Arial Black"/>
                <a:cs typeface="Arial Black"/>
                <a:sym typeface="Arial Black"/>
              </a:rPr>
              <a:t>Modelling for Fossil Fuel Retirement : Fossil Fuel Retirement Model  </a:t>
            </a:r>
            <a:br>
              <a:rPr lang="sv-SE">
                <a:latin typeface="Arial Black"/>
                <a:ea typeface="Arial Black"/>
                <a:cs typeface="Arial Black"/>
                <a:sym typeface="Arial Black"/>
              </a:rPr>
            </a:br>
            <a:endParaRPr>
              <a:latin typeface="Arial Black"/>
              <a:ea typeface="Arial Black"/>
              <a:cs typeface="Arial Black"/>
              <a:sym typeface="Arial Black"/>
            </a:endParaRPr>
          </a:p>
        </p:txBody>
      </p:sp>
      <p:sp>
        <p:nvSpPr>
          <p:cNvPr id="219" name="Google Shape;219;g3c2b5a74767_0_269"/>
          <p:cNvSpPr txBox="1">
            <a:spLocks noGrp="1"/>
          </p:cNvSpPr>
          <p:nvPr>
            <p:ph type="subTitle" idx="1"/>
          </p:nvPr>
        </p:nvSpPr>
        <p:spPr>
          <a:xfrm>
            <a:off x="2979498" y="2203075"/>
            <a:ext cx="5491200" cy="30579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sv-SE" sz="3200" b="1" i="0" u="none" strike="noStrike" cap="none">
                <a:solidFill>
                  <a:schemeClr val="lt1"/>
                </a:solidFill>
                <a:latin typeface="Arial Black"/>
                <a:ea typeface="Arial Black"/>
                <a:cs typeface="Arial Black"/>
                <a:sym typeface="Arial Black"/>
              </a:rPr>
              <a:t>Part </a:t>
            </a:r>
            <a:r>
              <a:rPr lang="sv-SE" sz="3200" b="1">
                <a:solidFill>
                  <a:schemeClr val="lt1"/>
                </a:solidFill>
                <a:latin typeface="Arial Black"/>
                <a:ea typeface="Arial Black"/>
                <a:cs typeface="Arial Black"/>
                <a:sym typeface="Arial Black"/>
              </a:rPr>
              <a:t>4</a:t>
            </a:r>
            <a:r>
              <a:rPr lang="sv-SE" sz="3200" b="1" i="0" u="none" strike="noStrike" cap="none">
                <a:solidFill>
                  <a:schemeClr val="lt1"/>
                </a:solidFill>
                <a:latin typeface="Arial Black"/>
                <a:ea typeface="Arial Black"/>
                <a:cs typeface="Arial Black"/>
                <a:sym typeface="Arial Black"/>
              </a:rPr>
              <a:t>: </a:t>
            </a:r>
            <a:endParaRPr sz="3200" b="1" i="0" u="none" strike="noStrike" cap="none">
              <a:solidFill>
                <a:schemeClr val="lt1"/>
              </a:solidFill>
              <a:latin typeface="Arial Black"/>
              <a:ea typeface="Arial Black"/>
              <a:cs typeface="Arial Black"/>
              <a:sym typeface="Arial Black"/>
            </a:endParaRPr>
          </a:p>
          <a:p>
            <a:pPr marL="0" marR="0" lvl="0" indent="0" algn="l" rtl="0">
              <a:lnSpc>
                <a:spcPct val="80000"/>
              </a:lnSpc>
              <a:spcBef>
                <a:spcPts val="0"/>
              </a:spcBef>
              <a:spcAft>
                <a:spcPts val="0"/>
              </a:spcAft>
              <a:buClr>
                <a:srgbClr val="000000"/>
              </a:buClr>
              <a:buSzPts val="3200"/>
              <a:buFont typeface="Arial"/>
              <a:buNone/>
            </a:pPr>
            <a:endParaRPr sz="3200" b="1" i="0" u="none" strike="noStrike" cap="none">
              <a:solidFill>
                <a:schemeClr val="lt1"/>
              </a:solidFill>
              <a:latin typeface="Arial Black"/>
              <a:ea typeface="Arial Black"/>
              <a:cs typeface="Arial Black"/>
              <a:sym typeface="Arial Black"/>
            </a:endParaRPr>
          </a:p>
          <a:p>
            <a:pPr marL="0" lvl="0" indent="0" algn="l" rtl="0">
              <a:lnSpc>
                <a:spcPct val="90000"/>
              </a:lnSpc>
              <a:spcBef>
                <a:spcPts val="0"/>
              </a:spcBef>
              <a:spcAft>
                <a:spcPts val="0"/>
              </a:spcAft>
              <a:buClr>
                <a:schemeClr val="dk1"/>
              </a:buClr>
              <a:buSzPts val="4800"/>
              <a:buFont typeface="Arial"/>
              <a:buNone/>
            </a:pPr>
            <a:r>
              <a:rPr lang="sv-SE" sz="2600" b="1">
                <a:solidFill>
                  <a:schemeClr val="lt1"/>
                </a:solidFill>
                <a:latin typeface="Open Sans ExtraBold"/>
                <a:ea typeface="Open Sans ExtraBold"/>
                <a:cs typeface="Open Sans ExtraBold"/>
                <a:sym typeface="Open Sans ExtraBold"/>
              </a:rPr>
              <a:t>Pricing Regime and Electricity Market Structure</a:t>
            </a:r>
            <a:endParaRPr sz="4800" b="1">
              <a:solidFill>
                <a:schemeClr val="lt1"/>
              </a:solidFill>
              <a:latin typeface="Open Sans ExtraBold"/>
              <a:ea typeface="Open Sans ExtraBold"/>
              <a:cs typeface="Open Sans ExtraBold"/>
              <a:sym typeface="Open Sans ExtraBold"/>
            </a:endParaRPr>
          </a:p>
          <a:p>
            <a:pPr marL="0" lvl="0" indent="0" algn="l" rtl="0">
              <a:lnSpc>
                <a:spcPct val="90000"/>
              </a:lnSpc>
              <a:spcBef>
                <a:spcPts val="0"/>
              </a:spcBef>
              <a:spcAft>
                <a:spcPts val="0"/>
              </a:spcAft>
              <a:buClr>
                <a:schemeClr val="dk1"/>
              </a:buClr>
              <a:buSzPts val="4800"/>
              <a:buFont typeface="Arial"/>
              <a:buNone/>
            </a:pPr>
            <a:endParaRPr sz="2600" b="1">
              <a:solidFill>
                <a:schemeClr val="lt1"/>
              </a:solidFill>
              <a:latin typeface="Open Sans ExtraBold"/>
              <a:ea typeface="Open Sans ExtraBold"/>
              <a:cs typeface="Open Sans ExtraBold"/>
              <a:sym typeface="Open Sans ExtraBold"/>
            </a:endParaRPr>
          </a:p>
        </p:txBody>
      </p:sp>
      <p:sp>
        <p:nvSpPr>
          <p:cNvPr id="220" name="Google Shape;220;g3c2b5a74767_0_269"/>
          <p:cNvSpPr txBox="1"/>
          <p:nvPr/>
        </p:nvSpPr>
        <p:spPr>
          <a:xfrm>
            <a:off x="496600" y="4355625"/>
            <a:ext cx="8974200" cy="1247100"/>
          </a:xfrm>
          <a:prstGeom prst="rect">
            <a:avLst/>
          </a:prstGeom>
          <a:no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chemeClr val="dk1"/>
              </a:buClr>
              <a:buSzPts val="2000"/>
              <a:buFont typeface="Arial"/>
              <a:buNone/>
            </a:pPr>
            <a:endParaRPr sz="4800" b="1" i="0" u="none" strike="noStrike" cap="non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c2b5a74767_0_122"/>
          <p:cNvSpPr txBox="1">
            <a:spLocks noGrp="1"/>
          </p:cNvSpPr>
          <p:nvPr>
            <p:ph type="sldNum" idx="12"/>
          </p:nvPr>
        </p:nvSpPr>
        <p:spPr>
          <a:xfrm>
            <a:off x="11798300" y="6279154"/>
            <a:ext cx="393600" cy="2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sv-SE"/>
              <a:t>14</a:t>
            </a:fld>
            <a:endParaRPr/>
          </a:p>
        </p:txBody>
      </p:sp>
      <p:sp>
        <p:nvSpPr>
          <p:cNvPr id="227" name="Google Shape;227;g3c2b5a74767_0_122"/>
          <p:cNvSpPr txBox="1">
            <a:spLocks noGrp="1"/>
          </p:cNvSpPr>
          <p:nvPr>
            <p:ph type="title"/>
          </p:nvPr>
        </p:nvSpPr>
        <p:spPr>
          <a:xfrm>
            <a:off x="838200" y="78379"/>
            <a:ext cx="11071200" cy="849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23749"/>
              <a:buFont typeface="Avenir"/>
              <a:buNone/>
            </a:pPr>
            <a:endParaRPr>
              <a:solidFill>
                <a:srgbClr val="C00000"/>
              </a:solidFill>
              <a:latin typeface="Open Sans"/>
              <a:ea typeface="Open Sans"/>
              <a:cs typeface="Open Sans"/>
              <a:sym typeface="Open Sans"/>
            </a:endParaRPr>
          </a:p>
          <a:p>
            <a:pPr marL="0" lvl="0" indent="0" algn="l" rtl="0">
              <a:lnSpc>
                <a:spcPct val="90000"/>
              </a:lnSpc>
              <a:spcBef>
                <a:spcPts val="0"/>
              </a:spcBef>
              <a:spcAft>
                <a:spcPts val="0"/>
              </a:spcAft>
              <a:buClr>
                <a:schemeClr val="lt1"/>
              </a:buClr>
              <a:buSzPct val="123749"/>
              <a:buFont typeface="Avenir"/>
              <a:buNone/>
            </a:pPr>
            <a:r>
              <a:rPr lang="sv-SE">
                <a:solidFill>
                  <a:srgbClr val="C00000"/>
                </a:solidFill>
                <a:latin typeface="Open Sans"/>
                <a:ea typeface="Open Sans"/>
                <a:cs typeface="Open Sans"/>
                <a:sym typeface="Open Sans"/>
              </a:rPr>
              <a:t>How Pricing Regimes typically map onto Electricity Market Structures?</a:t>
            </a:r>
            <a:endParaRPr b="0">
              <a:latin typeface="Open Sans"/>
              <a:ea typeface="Open Sans"/>
              <a:cs typeface="Open Sans"/>
              <a:sym typeface="Open Sans"/>
            </a:endParaRPr>
          </a:p>
        </p:txBody>
      </p:sp>
      <p:sp>
        <p:nvSpPr>
          <p:cNvPr id="228" name="Google Shape;228;g3c2b5a74767_0_122"/>
          <p:cNvSpPr txBox="1"/>
          <p:nvPr/>
        </p:nvSpPr>
        <p:spPr>
          <a:xfrm>
            <a:off x="808650" y="1166306"/>
            <a:ext cx="2604600" cy="19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p>
        </p:txBody>
      </p:sp>
      <p:sp>
        <p:nvSpPr>
          <p:cNvPr id="229" name="Google Shape;229;g3c2b5a74767_0_122"/>
          <p:cNvSpPr/>
          <p:nvPr/>
        </p:nvSpPr>
        <p:spPr>
          <a:xfrm>
            <a:off x="402366" y="1429150"/>
            <a:ext cx="2700300" cy="11232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b="1">
              <a:solidFill>
                <a:schemeClr val="lt1"/>
              </a:solidFill>
            </a:endParaRPr>
          </a:p>
          <a:p>
            <a:pPr marL="0" lvl="0" indent="0" algn="ctr" rtl="0">
              <a:spcBef>
                <a:spcPts val="0"/>
              </a:spcBef>
              <a:spcAft>
                <a:spcPts val="0"/>
              </a:spcAft>
              <a:buNone/>
            </a:pPr>
            <a:endParaRPr sz="2100" b="1">
              <a:solidFill>
                <a:schemeClr val="lt1"/>
              </a:solidFill>
            </a:endParaRPr>
          </a:p>
          <a:p>
            <a:pPr marL="0" lvl="0" indent="0" algn="ctr" rtl="0">
              <a:spcBef>
                <a:spcPts val="0"/>
              </a:spcBef>
              <a:spcAft>
                <a:spcPts val="0"/>
              </a:spcAft>
              <a:buNone/>
            </a:pPr>
            <a:r>
              <a:rPr lang="sv-SE" sz="2100" b="1">
                <a:solidFill>
                  <a:schemeClr val="lt1"/>
                </a:solidFill>
              </a:rPr>
              <a:t>Vertically Integrated Utility</a:t>
            </a:r>
            <a:endParaRPr sz="2100" b="1">
              <a:solidFill>
                <a:schemeClr val="lt1"/>
              </a:solidFill>
            </a:endParaRPr>
          </a:p>
          <a:p>
            <a:pPr marL="0" lvl="0" indent="0" algn="ctr" rtl="0">
              <a:spcBef>
                <a:spcPts val="0"/>
              </a:spcBef>
              <a:spcAft>
                <a:spcPts val="0"/>
              </a:spcAft>
              <a:buNone/>
            </a:pPr>
            <a:endParaRPr sz="2100" b="1">
              <a:solidFill>
                <a:schemeClr val="lt1"/>
              </a:solidFill>
            </a:endParaRPr>
          </a:p>
          <a:p>
            <a:pPr marL="0" lvl="0" indent="0" algn="ctr" rtl="0">
              <a:spcBef>
                <a:spcPts val="0"/>
              </a:spcBef>
              <a:spcAft>
                <a:spcPts val="0"/>
              </a:spcAft>
              <a:buNone/>
            </a:pPr>
            <a:r>
              <a:rPr lang="sv-SE" sz="2100" b="1">
                <a:solidFill>
                  <a:schemeClr val="lt1"/>
                </a:solidFill>
              </a:rPr>
              <a:t> </a:t>
            </a:r>
            <a:endParaRPr sz="2100" b="1">
              <a:solidFill>
                <a:schemeClr val="lt1"/>
              </a:solidFill>
            </a:endParaRPr>
          </a:p>
        </p:txBody>
      </p:sp>
      <p:sp>
        <p:nvSpPr>
          <p:cNvPr id="230" name="Google Shape;230;g3c2b5a74767_0_122"/>
          <p:cNvSpPr/>
          <p:nvPr/>
        </p:nvSpPr>
        <p:spPr>
          <a:xfrm>
            <a:off x="426295" y="2824100"/>
            <a:ext cx="2700300" cy="1123200"/>
          </a:xfrm>
          <a:prstGeom prst="roundRect">
            <a:avLst>
              <a:gd name="adj" fmla="val 16667"/>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sz="1600" b="1">
                <a:solidFill>
                  <a:schemeClr val="lt1"/>
                </a:solidFill>
              </a:rPr>
              <a:t>Cost of Service: regulated tariffs and cost recovery</a:t>
            </a:r>
            <a:endParaRPr sz="1600" b="1">
              <a:solidFill>
                <a:schemeClr val="lt1"/>
              </a:solidFill>
            </a:endParaRPr>
          </a:p>
        </p:txBody>
      </p:sp>
      <p:sp>
        <p:nvSpPr>
          <p:cNvPr id="231" name="Google Shape;231;g3c2b5a74767_0_122"/>
          <p:cNvSpPr/>
          <p:nvPr/>
        </p:nvSpPr>
        <p:spPr>
          <a:xfrm>
            <a:off x="3341563" y="1429128"/>
            <a:ext cx="2700300" cy="11232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sz="2100" b="1">
                <a:solidFill>
                  <a:schemeClr val="lt1"/>
                </a:solidFill>
              </a:rPr>
              <a:t>Single buyer</a:t>
            </a:r>
            <a:endParaRPr sz="2100" b="1">
              <a:solidFill>
                <a:schemeClr val="lt1"/>
              </a:solidFill>
            </a:endParaRPr>
          </a:p>
        </p:txBody>
      </p:sp>
      <p:sp>
        <p:nvSpPr>
          <p:cNvPr id="232" name="Google Shape;232;g3c2b5a74767_0_122"/>
          <p:cNvSpPr/>
          <p:nvPr/>
        </p:nvSpPr>
        <p:spPr>
          <a:xfrm>
            <a:off x="3365459" y="2824100"/>
            <a:ext cx="2700300" cy="1123200"/>
          </a:xfrm>
          <a:prstGeom prst="roundRect">
            <a:avLst>
              <a:gd name="adj" fmla="val 16667"/>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0000"/>
              </a:lnSpc>
              <a:spcBef>
                <a:spcPts val="0"/>
              </a:spcBef>
              <a:spcAft>
                <a:spcPts val="0"/>
              </a:spcAft>
              <a:buNone/>
            </a:pPr>
            <a:endParaRPr sz="1600" b="1">
              <a:solidFill>
                <a:schemeClr val="lt1"/>
              </a:solidFill>
            </a:endParaRPr>
          </a:p>
          <a:p>
            <a:pPr marL="0" lvl="0" indent="0" algn="ctr" rtl="0">
              <a:lnSpc>
                <a:spcPct val="110000"/>
              </a:lnSpc>
              <a:spcBef>
                <a:spcPts val="0"/>
              </a:spcBef>
              <a:spcAft>
                <a:spcPts val="0"/>
              </a:spcAft>
              <a:buClr>
                <a:srgbClr val="334155"/>
              </a:buClr>
              <a:buSzPts val="1400"/>
              <a:buFont typeface="Calibri"/>
              <a:buNone/>
            </a:pPr>
            <a:r>
              <a:rPr lang="sv-SE" sz="1600" b="1">
                <a:solidFill>
                  <a:schemeClr val="lt1"/>
                </a:solidFill>
              </a:rPr>
              <a:t>Long-term PPAs with IPPs to facilitate investment</a:t>
            </a:r>
            <a:endParaRPr>
              <a:solidFill>
                <a:schemeClr val="dk1"/>
              </a:solidFill>
              <a:latin typeface="Calibri"/>
              <a:ea typeface="Calibri"/>
              <a:cs typeface="Calibri"/>
              <a:sym typeface="Calibri"/>
            </a:endParaRPr>
          </a:p>
          <a:p>
            <a:pPr marL="0" lvl="0" indent="0" algn="ctr" rtl="0">
              <a:spcBef>
                <a:spcPts val="0"/>
              </a:spcBef>
              <a:spcAft>
                <a:spcPts val="0"/>
              </a:spcAft>
              <a:buNone/>
            </a:pPr>
            <a:endParaRPr sz="1600" b="1">
              <a:solidFill>
                <a:schemeClr val="lt1"/>
              </a:solidFill>
            </a:endParaRPr>
          </a:p>
        </p:txBody>
      </p:sp>
      <p:sp>
        <p:nvSpPr>
          <p:cNvPr id="233" name="Google Shape;233;g3c2b5a74767_0_122"/>
          <p:cNvSpPr/>
          <p:nvPr/>
        </p:nvSpPr>
        <p:spPr>
          <a:xfrm>
            <a:off x="6448025" y="2833123"/>
            <a:ext cx="2700300" cy="1123200"/>
          </a:xfrm>
          <a:prstGeom prst="roundRect">
            <a:avLst>
              <a:gd name="adj" fmla="val 16667"/>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b="1">
              <a:solidFill>
                <a:schemeClr val="lt1"/>
              </a:solidFill>
            </a:endParaRPr>
          </a:p>
          <a:p>
            <a:pPr marL="0" lvl="0" indent="0" algn="ctr" rtl="0">
              <a:spcBef>
                <a:spcPts val="0"/>
              </a:spcBef>
              <a:spcAft>
                <a:spcPts val="0"/>
              </a:spcAft>
              <a:buNone/>
            </a:pPr>
            <a:r>
              <a:rPr lang="sv-SE" sz="1600" b="1">
                <a:solidFill>
                  <a:schemeClr val="lt1"/>
                </a:solidFill>
              </a:rPr>
              <a:t>Consist of a market pricing regime often with hedging contracts.</a:t>
            </a:r>
            <a:endParaRPr>
              <a:solidFill>
                <a:schemeClr val="dk1"/>
              </a:solidFill>
              <a:latin typeface="Calibri"/>
              <a:ea typeface="Calibri"/>
              <a:cs typeface="Calibri"/>
              <a:sym typeface="Calibri"/>
            </a:endParaRPr>
          </a:p>
          <a:p>
            <a:pPr marL="0" lvl="0" indent="0" algn="ctr" rtl="0">
              <a:spcBef>
                <a:spcPts val="0"/>
              </a:spcBef>
              <a:spcAft>
                <a:spcPts val="0"/>
              </a:spcAft>
              <a:buNone/>
            </a:pPr>
            <a:endParaRPr sz="1600" b="1">
              <a:solidFill>
                <a:schemeClr val="lt1"/>
              </a:solidFill>
            </a:endParaRPr>
          </a:p>
        </p:txBody>
      </p:sp>
      <p:sp>
        <p:nvSpPr>
          <p:cNvPr id="234" name="Google Shape;234;g3c2b5a74767_0_122"/>
          <p:cNvSpPr/>
          <p:nvPr/>
        </p:nvSpPr>
        <p:spPr>
          <a:xfrm>
            <a:off x="6280775" y="1429148"/>
            <a:ext cx="2700300" cy="11232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sz="2100" b="1">
                <a:solidFill>
                  <a:schemeClr val="lt1"/>
                </a:solidFill>
              </a:rPr>
              <a:t>Wholesale and Retail Competition</a:t>
            </a:r>
            <a:endParaRPr sz="2100" b="1">
              <a:solidFill>
                <a:schemeClr val="lt1"/>
              </a:solidFill>
            </a:endParaRPr>
          </a:p>
        </p:txBody>
      </p:sp>
      <p:sp>
        <p:nvSpPr>
          <p:cNvPr id="235" name="Google Shape;235;g3c2b5a74767_0_122"/>
          <p:cNvSpPr/>
          <p:nvPr/>
        </p:nvSpPr>
        <p:spPr>
          <a:xfrm>
            <a:off x="9252845" y="1462077"/>
            <a:ext cx="2452200" cy="11232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sz="2100" b="1">
                <a:solidFill>
                  <a:schemeClr val="lt1"/>
                </a:solidFill>
              </a:rPr>
              <a:t>Hybrid </a:t>
            </a:r>
            <a:endParaRPr sz="2100" b="1">
              <a:solidFill>
                <a:schemeClr val="lt1"/>
              </a:solidFill>
            </a:endParaRPr>
          </a:p>
        </p:txBody>
      </p:sp>
      <p:sp>
        <p:nvSpPr>
          <p:cNvPr id="236" name="Google Shape;236;g3c2b5a74767_0_122"/>
          <p:cNvSpPr/>
          <p:nvPr/>
        </p:nvSpPr>
        <p:spPr>
          <a:xfrm>
            <a:off x="9324520" y="2833127"/>
            <a:ext cx="2380500" cy="1123200"/>
          </a:xfrm>
          <a:prstGeom prst="roundRect">
            <a:avLst>
              <a:gd name="adj" fmla="val 16667"/>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0000"/>
              </a:lnSpc>
              <a:spcBef>
                <a:spcPts val="0"/>
              </a:spcBef>
              <a:spcAft>
                <a:spcPts val="0"/>
              </a:spcAft>
              <a:buNone/>
            </a:pPr>
            <a:endParaRPr sz="1600" b="1">
              <a:solidFill>
                <a:schemeClr val="lt1"/>
              </a:solidFill>
            </a:endParaRPr>
          </a:p>
          <a:p>
            <a:pPr marL="0" lvl="0" indent="0" algn="ctr" rtl="0">
              <a:lnSpc>
                <a:spcPct val="110000"/>
              </a:lnSpc>
              <a:spcBef>
                <a:spcPts val="0"/>
              </a:spcBef>
              <a:spcAft>
                <a:spcPts val="0"/>
              </a:spcAft>
              <a:buClr>
                <a:srgbClr val="334155"/>
              </a:buClr>
              <a:buSzPts val="1400"/>
              <a:buFont typeface="Calibri"/>
              <a:buNone/>
            </a:pPr>
            <a:r>
              <a:rPr lang="sv-SE" sz="1600" b="1">
                <a:solidFill>
                  <a:schemeClr val="lt1"/>
                </a:solidFill>
              </a:rPr>
              <a:t>Combine regulated and competitive elements</a:t>
            </a:r>
            <a:endParaRPr sz="1600" b="1">
              <a:solidFill>
                <a:schemeClr val="lt1"/>
              </a:solidFill>
            </a:endParaRPr>
          </a:p>
          <a:p>
            <a:pPr marL="0" lvl="0" indent="0" algn="ctr" rtl="0">
              <a:spcBef>
                <a:spcPts val="0"/>
              </a:spcBef>
              <a:spcAft>
                <a:spcPts val="0"/>
              </a:spcAft>
              <a:buNone/>
            </a:pPr>
            <a:endParaRPr sz="1600" b="1">
              <a:solidFill>
                <a:schemeClr val="lt1"/>
              </a:solidFill>
            </a:endParaRPr>
          </a:p>
        </p:txBody>
      </p:sp>
      <p:sp>
        <p:nvSpPr>
          <p:cNvPr id="237" name="Google Shape;237;g3c2b5a74767_0_122"/>
          <p:cNvSpPr txBox="1"/>
          <p:nvPr/>
        </p:nvSpPr>
        <p:spPr>
          <a:xfrm>
            <a:off x="808645" y="4189307"/>
            <a:ext cx="10515600" cy="22320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Please note this is general rule mapping of how electricity market structures map to the various types of pricing regime. There are exception to this rule. Further details can be located to the</a:t>
            </a:r>
            <a:r>
              <a:rPr lang="sv-SE" sz="1900">
                <a:solidFill>
                  <a:schemeClr val="accent2"/>
                </a:solidFill>
                <a:latin typeface="Open Sans"/>
                <a:ea typeface="Open Sans"/>
                <a:cs typeface="Open Sans"/>
                <a:sym typeface="Open Sans"/>
              </a:rPr>
              <a:t> </a:t>
            </a:r>
            <a:r>
              <a:rPr lang="sv-SE" sz="1900" b="1">
                <a:solidFill>
                  <a:schemeClr val="accent2"/>
                </a:solidFill>
                <a:latin typeface="Open Sans"/>
                <a:ea typeface="Open Sans"/>
                <a:cs typeface="Open Sans"/>
                <a:sym typeface="Open Sans"/>
              </a:rPr>
              <a:t>Electricity Market Structure Map</a:t>
            </a:r>
            <a:r>
              <a:rPr lang="sv-SE" sz="1900" b="1">
                <a:solidFill>
                  <a:schemeClr val="accent6"/>
                </a:solidFill>
                <a:latin typeface="Open Sans"/>
                <a:ea typeface="Open Sans"/>
                <a:cs typeface="Open Sans"/>
                <a:sym typeface="Open Sans"/>
              </a:rPr>
              <a:t> </a:t>
            </a:r>
            <a:r>
              <a:rPr lang="sv-SE" sz="1900">
                <a:solidFill>
                  <a:schemeClr val="dk1"/>
                </a:solidFill>
                <a:latin typeface="Open Sans"/>
                <a:ea typeface="Open Sans"/>
                <a:cs typeface="Open Sans"/>
                <a:sym typeface="Open Sans"/>
              </a:rPr>
              <a:t>located on the FFRM read the docs documentation found </a:t>
            </a:r>
            <a:r>
              <a:rPr lang="sv-SE" sz="1900" u="sng">
                <a:solidFill>
                  <a:schemeClr val="hlink"/>
                </a:solidFill>
                <a:latin typeface="Open Sans"/>
                <a:ea typeface="Open Sans"/>
                <a:cs typeface="Open Sans"/>
                <a:sym typeface="Open Sans"/>
                <a:hlinkClick r:id="rId3"/>
              </a:rPr>
              <a:t>here</a:t>
            </a:r>
            <a:r>
              <a:rPr lang="sv-SE" sz="1900">
                <a:solidFill>
                  <a:schemeClr val="dk1"/>
                </a:solidFill>
                <a:latin typeface="Open Sans"/>
                <a:ea typeface="Open Sans"/>
                <a:cs typeface="Open Sans"/>
                <a:sym typeface="Open Sans"/>
              </a:rPr>
              <a:t>. </a:t>
            </a:r>
            <a:endParaRPr sz="1900">
              <a:solidFill>
                <a:schemeClr val="dk1"/>
              </a:solidFill>
              <a:latin typeface="Open Sans"/>
              <a:ea typeface="Open Sans"/>
              <a:cs typeface="Open Sans"/>
              <a:sym typeface="Open Sans"/>
            </a:endParaRPr>
          </a:p>
          <a:p>
            <a:pPr marL="457200" lvl="0" indent="-349250" algn="l" rtl="0">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For example, India combines substantial long-term PPAs  with growing power exchange trading (day-ahead/intraday/real-time). This means the system is not purely PPA or purely market.</a:t>
            </a:r>
            <a:endParaRPr sz="1900">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c2b5a74767_0_138"/>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sv-SE"/>
              <a:t>15</a:t>
            </a:fld>
            <a:endParaRPr/>
          </a:p>
        </p:txBody>
      </p:sp>
      <p:sp>
        <p:nvSpPr>
          <p:cNvPr id="244" name="Google Shape;244;g3c2b5a74767_0_138"/>
          <p:cNvSpPr txBox="1">
            <a:spLocks noGrp="1"/>
          </p:cNvSpPr>
          <p:nvPr>
            <p:ph type="title"/>
          </p:nvPr>
        </p:nvSpPr>
        <p:spPr>
          <a:xfrm>
            <a:off x="891775" y="587450"/>
            <a:ext cx="10515600" cy="56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23749"/>
              <a:buFont typeface="Avenir"/>
              <a:buNone/>
            </a:pPr>
            <a:r>
              <a:rPr lang="sv-SE">
                <a:solidFill>
                  <a:srgbClr val="C00000"/>
                </a:solidFill>
                <a:latin typeface="Open Sans"/>
                <a:ea typeface="Open Sans"/>
                <a:cs typeface="Open Sans"/>
                <a:sym typeface="Open Sans"/>
              </a:rPr>
              <a:t>Market Structure and Stranded Assets: Why Design Matters </a:t>
            </a:r>
            <a:endParaRPr b="0">
              <a:latin typeface="Open Sans"/>
              <a:ea typeface="Open Sans"/>
              <a:cs typeface="Open Sans"/>
              <a:sym typeface="Open Sans"/>
            </a:endParaRPr>
          </a:p>
        </p:txBody>
      </p:sp>
      <p:sp>
        <p:nvSpPr>
          <p:cNvPr id="245" name="Google Shape;245;g3c2b5a74767_0_138"/>
          <p:cNvSpPr/>
          <p:nvPr/>
        </p:nvSpPr>
        <p:spPr>
          <a:xfrm>
            <a:off x="893675" y="1405250"/>
            <a:ext cx="10275000" cy="121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0000"/>
              </a:lnSpc>
              <a:spcBef>
                <a:spcPts val="0"/>
              </a:spcBef>
              <a:spcAft>
                <a:spcPts val="0"/>
              </a:spcAft>
              <a:buNone/>
            </a:pPr>
            <a:endParaRPr sz="1900">
              <a:solidFill>
                <a:srgbClr val="334155"/>
              </a:solidFill>
              <a:latin typeface="Open Sans"/>
              <a:ea typeface="Open Sans"/>
              <a:cs typeface="Open Sans"/>
              <a:sym typeface="Open Sans"/>
            </a:endParaRPr>
          </a:p>
          <a:p>
            <a:pPr marL="0" lvl="0" indent="0" algn="ctr" rtl="0">
              <a:lnSpc>
                <a:spcPct val="110000"/>
              </a:lnSpc>
              <a:spcBef>
                <a:spcPts val="0"/>
              </a:spcBef>
              <a:spcAft>
                <a:spcPts val="0"/>
              </a:spcAft>
              <a:buClr>
                <a:srgbClr val="334155"/>
              </a:buClr>
              <a:buSzPts val="1400"/>
              <a:buFont typeface="Calibri"/>
              <a:buNone/>
            </a:pPr>
            <a:r>
              <a:rPr lang="sv-SE" sz="1900">
                <a:solidFill>
                  <a:srgbClr val="334155"/>
                </a:solidFill>
                <a:latin typeface="Open Sans"/>
                <a:ea typeface="Open Sans"/>
                <a:cs typeface="Open Sans"/>
                <a:sym typeface="Open Sans"/>
              </a:rPr>
              <a:t>A plant becomes </a:t>
            </a:r>
            <a:r>
              <a:rPr lang="sv-SE" sz="1900" b="1">
                <a:solidFill>
                  <a:schemeClr val="accent2"/>
                </a:solidFill>
                <a:latin typeface="Open Sans"/>
                <a:ea typeface="Open Sans"/>
                <a:cs typeface="Open Sans"/>
                <a:sym typeface="Open Sans"/>
              </a:rPr>
              <a:t>“stranded” </a:t>
            </a:r>
            <a:r>
              <a:rPr lang="sv-SE" sz="1900">
                <a:solidFill>
                  <a:srgbClr val="334155"/>
                </a:solidFill>
                <a:latin typeface="Open Sans"/>
                <a:ea typeface="Open Sans"/>
                <a:cs typeface="Open Sans"/>
                <a:sym typeface="Open Sans"/>
              </a:rPr>
              <a:t>when it is no longer competitive or is underutilised due to decarbonisation or introduction of a new technology. This could consist of lower dispatch or early retirement of a power plant.</a:t>
            </a:r>
            <a:endParaRPr sz="1900">
              <a:solidFill>
                <a:srgbClr val="334155"/>
              </a:solidFill>
              <a:latin typeface="Open Sans"/>
              <a:ea typeface="Open Sans"/>
              <a:cs typeface="Open Sans"/>
              <a:sym typeface="Open Sans"/>
            </a:endParaRPr>
          </a:p>
          <a:p>
            <a:pPr marL="0" lvl="0" indent="0" algn="l" rtl="0">
              <a:lnSpc>
                <a:spcPct val="110000"/>
              </a:lnSpc>
              <a:spcBef>
                <a:spcPts val="0"/>
              </a:spcBef>
              <a:spcAft>
                <a:spcPts val="0"/>
              </a:spcAft>
              <a:buClr>
                <a:srgbClr val="334155"/>
              </a:buClr>
              <a:buSzPts val="1400"/>
              <a:buFont typeface="Calibri"/>
              <a:buNone/>
            </a:pPr>
            <a:endParaRPr/>
          </a:p>
        </p:txBody>
      </p:sp>
      <p:sp>
        <p:nvSpPr>
          <p:cNvPr id="246" name="Google Shape;246;g3c2b5a74767_0_138"/>
          <p:cNvSpPr/>
          <p:nvPr/>
        </p:nvSpPr>
        <p:spPr>
          <a:xfrm>
            <a:off x="4451875" y="3373674"/>
            <a:ext cx="3395400" cy="2858400"/>
          </a:xfrm>
          <a:prstGeom prst="roundRect">
            <a:avLst>
              <a:gd name="adj" fmla="val 16667"/>
            </a:avLst>
          </a:prstGeom>
          <a:solidFill>
            <a:srgbClr val="E6B8AF"/>
          </a:solidFill>
          <a:ln w="15400" cap="flat" cmpd="sng">
            <a:solidFill>
              <a:schemeClr val="dk2"/>
            </a:solidFill>
            <a:prstDash val="solid"/>
            <a:round/>
            <a:headEnd type="none" w="sm" len="sm"/>
            <a:tailEnd type="none" w="sm" len="sm"/>
          </a:ln>
        </p:spPr>
        <p:txBody>
          <a:bodyPr spcFirstLastPara="1" wrap="square" lIns="147850" tIns="147850" rIns="147850" bIns="147850" anchor="ctr" anchorCtr="0">
            <a:noAutofit/>
          </a:bodyPr>
          <a:lstStyle/>
          <a:p>
            <a:pPr marL="0" lvl="0" indent="0" algn="ctr" rtl="0">
              <a:lnSpc>
                <a:spcPct val="110000"/>
              </a:lnSpc>
              <a:spcBef>
                <a:spcPts val="0"/>
              </a:spcBef>
              <a:spcAft>
                <a:spcPts val="0"/>
              </a:spcAft>
              <a:buNone/>
            </a:pPr>
            <a:endParaRPr sz="2550" b="1">
              <a:solidFill>
                <a:schemeClr val="lt1"/>
              </a:solidFill>
              <a:latin typeface="Open Sans"/>
              <a:ea typeface="Open Sans"/>
              <a:cs typeface="Open Sans"/>
              <a:sym typeface="Open Sans"/>
            </a:endParaRPr>
          </a:p>
          <a:p>
            <a:pPr marL="0" lvl="0" indent="0" algn="ctr" rtl="0">
              <a:lnSpc>
                <a:spcPct val="110000"/>
              </a:lnSpc>
              <a:spcBef>
                <a:spcPts val="0"/>
              </a:spcBef>
              <a:spcAft>
                <a:spcPts val="0"/>
              </a:spcAft>
              <a:buNone/>
            </a:pPr>
            <a:endParaRPr sz="2550" b="1">
              <a:solidFill>
                <a:schemeClr val="lt1"/>
              </a:solidFill>
              <a:latin typeface="Open Sans"/>
              <a:ea typeface="Open Sans"/>
              <a:cs typeface="Open Sans"/>
              <a:sym typeface="Open Sans"/>
            </a:endParaRPr>
          </a:p>
          <a:p>
            <a:pPr marL="0" lvl="0" indent="0" algn="ctr" rtl="0">
              <a:lnSpc>
                <a:spcPct val="110000"/>
              </a:lnSpc>
              <a:spcBef>
                <a:spcPts val="0"/>
              </a:spcBef>
              <a:spcAft>
                <a:spcPts val="0"/>
              </a:spcAft>
              <a:buNone/>
            </a:pPr>
            <a:endParaRPr sz="2550" b="1">
              <a:solidFill>
                <a:schemeClr val="lt1"/>
              </a:solidFill>
              <a:latin typeface="Open Sans"/>
              <a:ea typeface="Open Sans"/>
              <a:cs typeface="Open Sans"/>
              <a:sym typeface="Open Sans"/>
            </a:endParaRPr>
          </a:p>
          <a:p>
            <a:pPr marL="0" lvl="0" indent="0" algn="ctr" rtl="0">
              <a:lnSpc>
                <a:spcPct val="110000"/>
              </a:lnSpc>
              <a:spcBef>
                <a:spcPts val="0"/>
              </a:spcBef>
              <a:spcAft>
                <a:spcPts val="0"/>
              </a:spcAft>
              <a:buNone/>
            </a:pPr>
            <a:r>
              <a:rPr lang="sv-SE" sz="2550" b="1">
                <a:solidFill>
                  <a:schemeClr val="lt1"/>
                </a:solidFill>
                <a:latin typeface="Open Sans"/>
                <a:ea typeface="Open Sans"/>
                <a:cs typeface="Open Sans"/>
                <a:sym typeface="Open Sans"/>
              </a:rPr>
              <a:t>Market </a:t>
            </a:r>
            <a:endParaRPr sz="1700" b="1">
              <a:solidFill>
                <a:schemeClr val="lt1"/>
              </a:solidFill>
              <a:latin typeface="Open Sans"/>
              <a:ea typeface="Open Sans"/>
              <a:cs typeface="Open Sans"/>
              <a:sym typeface="Open Sans"/>
            </a:endParaRPr>
          </a:p>
          <a:p>
            <a:pPr marL="457200" lvl="0" indent="-336550" algn="l" rtl="0">
              <a:spcBef>
                <a:spcPts val="0"/>
              </a:spcBef>
              <a:spcAft>
                <a:spcPts val="0"/>
              </a:spcAft>
              <a:buClr>
                <a:schemeClr val="lt1"/>
              </a:buClr>
              <a:buSzPts val="1700"/>
              <a:buFont typeface="Open Sans"/>
              <a:buChar char="●"/>
            </a:pPr>
            <a:r>
              <a:rPr lang="sv-SE" sz="1700" b="1">
                <a:solidFill>
                  <a:schemeClr val="lt1"/>
                </a:solidFill>
                <a:latin typeface="Open Sans"/>
                <a:ea typeface="Open Sans"/>
                <a:cs typeface="Open Sans"/>
                <a:sym typeface="Open Sans"/>
              </a:rPr>
              <a:t>Losses show up via lower prices and reduced utilisation.</a:t>
            </a:r>
            <a:endParaRPr sz="1700" b="1">
              <a:solidFill>
                <a:schemeClr val="lt1"/>
              </a:solidFill>
              <a:latin typeface="Open Sans"/>
              <a:ea typeface="Open Sans"/>
              <a:cs typeface="Open Sans"/>
              <a:sym typeface="Open Sans"/>
            </a:endParaRPr>
          </a:p>
          <a:p>
            <a:pPr marL="457200" lvl="0" indent="-336550" algn="l" rtl="0">
              <a:lnSpc>
                <a:spcPct val="110000"/>
              </a:lnSpc>
              <a:spcBef>
                <a:spcPts val="0"/>
              </a:spcBef>
              <a:spcAft>
                <a:spcPts val="0"/>
              </a:spcAft>
              <a:buClr>
                <a:schemeClr val="lt1"/>
              </a:buClr>
              <a:buSzPts val="1700"/>
              <a:buFont typeface="Open Sans"/>
              <a:buChar char="●"/>
            </a:pPr>
            <a:r>
              <a:rPr lang="sv-SE" sz="1700" b="1">
                <a:solidFill>
                  <a:schemeClr val="lt1"/>
                </a:solidFill>
                <a:latin typeface="Open Sans"/>
                <a:ea typeface="Open Sans"/>
                <a:cs typeface="Open Sans"/>
                <a:sym typeface="Open Sans"/>
              </a:rPr>
              <a:t>the risk shows up as lower prices and fewer powerplant running hours.</a:t>
            </a:r>
            <a:endParaRPr sz="1700" b="1">
              <a:solidFill>
                <a:schemeClr val="lt1"/>
              </a:solidFill>
              <a:latin typeface="Open Sans"/>
              <a:ea typeface="Open Sans"/>
              <a:cs typeface="Open Sans"/>
              <a:sym typeface="Open Sans"/>
            </a:endParaRPr>
          </a:p>
          <a:p>
            <a:pPr marL="457200" lvl="0" indent="0" algn="l" rtl="0">
              <a:spcBef>
                <a:spcPts val="0"/>
              </a:spcBef>
              <a:spcAft>
                <a:spcPts val="0"/>
              </a:spcAft>
              <a:buNone/>
            </a:pPr>
            <a:endParaRPr sz="2263" b="1">
              <a:solidFill>
                <a:schemeClr val="lt1"/>
              </a:solidFill>
              <a:latin typeface="Open Sans"/>
              <a:ea typeface="Open Sans"/>
              <a:cs typeface="Open Sans"/>
              <a:sym typeface="Open Sans"/>
            </a:endParaRPr>
          </a:p>
          <a:p>
            <a:pPr marL="0" lvl="0" indent="0" algn="ctr" rtl="0">
              <a:lnSpc>
                <a:spcPct val="110000"/>
              </a:lnSpc>
              <a:spcBef>
                <a:spcPts val="0"/>
              </a:spcBef>
              <a:spcAft>
                <a:spcPts val="0"/>
              </a:spcAft>
              <a:buNone/>
            </a:pPr>
            <a:endParaRPr sz="2263" b="1">
              <a:solidFill>
                <a:schemeClr val="lt1"/>
              </a:solidFill>
              <a:latin typeface="Open Sans"/>
              <a:ea typeface="Open Sans"/>
              <a:cs typeface="Open Sans"/>
              <a:sym typeface="Open Sans"/>
            </a:endParaRPr>
          </a:p>
          <a:p>
            <a:pPr marL="0" lvl="0" indent="0" algn="ctr" rtl="0">
              <a:lnSpc>
                <a:spcPct val="110000"/>
              </a:lnSpc>
              <a:spcBef>
                <a:spcPts val="0"/>
              </a:spcBef>
              <a:spcAft>
                <a:spcPts val="0"/>
              </a:spcAft>
              <a:buNone/>
            </a:pPr>
            <a:endParaRPr sz="2263" b="1">
              <a:solidFill>
                <a:schemeClr val="lt1"/>
              </a:solidFill>
              <a:latin typeface="Open Sans"/>
              <a:ea typeface="Open Sans"/>
              <a:cs typeface="Open Sans"/>
              <a:sym typeface="Open Sans"/>
            </a:endParaRPr>
          </a:p>
          <a:p>
            <a:pPr marL="0" lvl="0" indent="0" algn="ctr" rtl="0">
              <a:spcBef>
                <a:spcPts val="0"/>
              </a:spcBef>
              <a:spcAft>
                <a:spcPts val="0"/>
              </a:spcAft>
              <a:buNone/>
            </a:pPr>
            <a:endParaRPr sz="2587" b="1">
              <a:solidFill>
                <a:schemeClr val="lt1"/>
              </a:solidFill>
            </a:endParaRPr>
          </a:p>
        </p:txBody>
      </p:sp>
      <p:sp>
        <p:nvSpPr>
          <p:cNvPr id="247" name="Google Shape;247;g3c2b5a74767_0_138"/>
          <p:cNvSpPr/>
          <p:nvPr/>
        </p:nvSpPr>
        <p:spPr>
          <a:xfrm>
            <a:off x="565950" y="3302000"/>
            <a:ext cx="3601500" cy="2858400"/>
          </a:xfrm>
          <a:prstGeom prst="roundRect">
            <a:avLst>
              <a:gd name="adj" fmla="val 16667"/>
            </a:avLst>
          </a:prstGeom>
          <a:solidFill>
            <a:srgbClr val="E6B8AF"/>
          </a:solidFill>
          <a:ln w="15400" cap="flat" cmpd="sng">
            <a:solidFill>
              <a:schemeClr val="dk2"/>
            </a:solidFill>
            <a:prstDash val="solid"/>
            <a:round/>
            <a:headEnd type="none" w="sm" len="sm"/>
            <a:tailEnd type="none" w="sm" len="sm"/>
          </a:ln>
        </p:spPr>
        <p:txBody>
          <a:bodyPr spcFirstLastPara="1" wrap="square" lIns="147850" tIns="147850" rIns="147850" bIns="147850" anchor="ctr" anchorCtr="0">
            <a:noAutofit/>
          </a:bodyPr>
          <a:lstStyle/>
          <a:p>
            <a:pPr marL="0" lvl="0" indent="0" algn="l" rtl="0">
              <a:lnSpc>
                <a:spcPct val="110000"/>
              </a:lnSpc>
              <a:spcBef>
                <a:spcPts val="0"/>
              </a:spcBef>
              <a:spcAft>
                <a:spcPts val="0"/>
              </a:spcAft>
              <a:buNone/>
            </a:pPr>
            <a:endParaRPr sz="2587" b="1">
              <a:solidFill>
                <a:schemeClr val="lt1"/>
              </a:solidFill>
            </a:endParaRPr>
          </a:p>
          <a:p>
            <a:pPr marL="0" lvl="0" indent="0" algn="l" rtl="0">
              <a:lnSpc>
                <a:spcPct val="110000"/>
              </a:lnSpc>
              <a:spcBef>
                <a:spcPts val="0"/>
              </a:spcBef>
              <a:spcAft>
                <a:spcPts val="0"/>
              </a:spcAft>
              <a:buNone/>
            </a:pPr>
            <a:endParaRPr sz="2587" b="1">
              <a:solidFill>
                <a:schemeClr val="lt1"/>
              </a:solidFill>
            </a:endParaRPr>
          </a:p>
          <a:p>
            <a:pPr marL="0" lvl="0" indent="0" algn="l" rtl="0">
              <a:lnSpc>
                <a:spcPct val="110000"/>
              </a:lnSpc>
              <a:spcBef>
                <a:spcPts val="0"/>
              </a:spcBef>
              <a:spcAft>
                <a:spcPts val="0"/>
              </a:spcAft>
              <a:buNone/>
            </a:pPr>
            <a:endParaRPr sz="2587" b="1">
              <a:solidFill>
                <a:schemeClr val="lt1"/>
              </a:solidFill>
            </a:endParaRPr>
          </a:p>
          <a:p>
            <a:pPr marL="0" lvl="0" indent="0" algn="l" rtl="0">
              <a:lnSpc>
                <a:spcPct val="110000"/>
              </a:lnSpc>
              <a:spcBef>
                <a:spcPts val="0"/>
              </a:spcBef>
              <a:spcAft>
                <a:spcPts val="0"/>
              </a:spcAft>
              <a:buNone/>
            </a:pPr>
            <a:endParaRPr sz="2587" b="1">
              <a:solidFill>
                <a:schemeClr val="lt1"/>
              </a:solidFill>
            </a:endParaRPr>
          </a:p>
          <a:p>
            <a:pPr marL="0" lvl="0" indent="0" algn="ctr" rtl="0">
              <a:lnSpc>
                <a:spcPct val="110000"/>
              </a:lnSpc>
              <a:spcBef>
                <a:spcPts val="0"/>
              </a:spcBef>
              <a:spcAft>
                <a:spcPts val="0"/>
              </a:spcAft>
              <a:buNone/>
            </a:pPr>
            <a:r>
              <a:rPr lang="sv-SE" sz="2587" b="1">
                <a:solidFill>
                  <a:schemeClr val="lt1"/>
                </a:solidFill>
              </a:rPr>
              <a:t>PPA</a:t>
            </a:r>
            <a:endParaRPr sz="2587" b="1">
              <a:solidFill>
                <a:schemeClr val="lt1"/>
              </a:solidFill>
            </a:endParaRPr>
          </a:p>
          <a:p>
            <a:pPr marL="457200" lvl="0" indent="-336550" algn="l" rtl="0">
              <a:lnSpc>
                <a:spcPct val="110000"/>
              </a:lnSpc>
              <a:spcBef>
                <a:spcPts val="0"/>
              </a:spcBef>
              <a:spcAft>
                <a:spcPts val="0"/>
              </a:spcAft>
              <a:buClr>
                <a:schemeClr val="lt1"/>
              </a:buClr>
              <a:buSzPts val="1700"/>
              <a:buFont typeface="Open Sans"/>
              <a:buChar char="●"/>
            </a:pPr>
            <a:r>
              <a:rPr lang="sv-SE" sz="1700" b="1">
                <a:solidFill>
                  <a:schemeClr val="lt1"/>
                </a:solidFill>
                <a:latin typeface="Open Sans"/>
                <a:ea typeface="Open Sans"/>
                <a:cs typeface="Open Sans"/>
                <a:sym typeface="Open Sans"/>
              </a:rPr>
              <a:t>Obligations can continue even if the plant runs less or retires early.</a:t>
            </a:r>
            <a:endParaRPr sz="1700" b="1">
              <a:solidFill>
                <a:schemeClr val="lt1"/>
              </a:solidFill>
              <a:latin typeface="Open Sans"/>
              <a:ea typeface="Open Sans"/>
              <a:cs typeface="Open Sans"/>
              <a:sym typeface="Open Sans"/>
            </a:endParaRPr>
          </a:p>
          <a:p>
            <a:pPr marL="457200" lvl="0" indent="-336550" algn="l" rtl="0">
              <a:spcBef>
                <a:spcPts val="0"/>
              </a:spcBef>
              <a:spcAft>
                <a:spcPts val="0"/>
              </a:spcAft>
              <a:buClr>
                <a:schemeClr val="lt1"/>
              </a:buClr>
              <a:buSzPts val="1700"/>
              <a:buFont typeface="Open Sans"/>
              <a:buChar char="●"/>
            </a:pPr>
            <a:r>
              <a:rPr lang="sv-SE" sz="1700" b="1">
                <a:solidFill>
                  <a:schemeClr val="lt1"/>
                </a:solidFill>
                <a:latin typeface="Open Sans"/>
                <a:ea typeface="Open Sans"/>
                <a:cs typeface="Open Sans"/>
                <a:sym typeface="Open Sans"/>
              </a:rPr>
              <a:t>Termination payments / fixed obligations may remain.</a:t>
            </a:r>
            <a:endParaRPr sz="1700" b="1">
              <a:solidFill>
                <a:schemeClr val="lt1"/>
              </a:solidFill>
              <a:latin typeface="Open Sans"/>
              <a:ea typeface="Open Sans"/>
              <a:cs typeface="Open Sans"/>
              <a:sym typeface="Open Sans"/>
            </a:endParaRPr>
          </a:p>
          <a:p>
            <a:pPr marL="457200" lvl="0" indent="0" algn="l" rtl="0">
              <a:lnSpc>
                <a:spcPct val="110000"/>
              </a:lnSpc>
              <a:spcBef>
                <a:spcPts val="0"/>
              </a:spcBef>
              <a:spcAft>
                <a:spcPts val="0"/>
              </a:spcAft>
              <a:buNone/>
            </a:pPr>
            <a:endParaRPr sz="2587" b="1">
              <a:solidFill>
                <a:schemeClr val="lt1"/>
              </a:solidFill>
            </a:endParaRPr>
          </a:p>
          <a:p>
            <a:pPr marL="0" lvl="0" indent="0" algn="ctr" rtl="0">
              <a:lnSpc>
                <a:spcPct val="110000"/>
              </a:lnSpc>
              <a:spcBef>
                <a:spcPts val="0"/>
              </a:spcBef>
              <a:spcAft>
                <a:spcPts val="0"/>
              </a:spcAft>
              <a:buNone/>
            </a:pPr>
            <a:endParaRPr sz="2587" b="1">
              <a:solidFill>
                <a:schemeClr val="lt1"/>
              </a:solidFill>
            </a:endParaRPr>
          </a:p>
          <a:p>
            <a:pPr marL="0" lvl="0" indent="0" algn="ctr" rtl="0">
              <a:lnSpc>
                <a:spcPct val="110000"/>
              </a:lnSpc>
              <a:spcBef>
                <a:spcPts val="0"/>
              </a:spcBef>
              <a:spcAft>
                <a:spcPts val="0"/>
              </a:spcAft>
              <a:buNone/>
            </a:pPr>
            <a:endParaRPr sz="2587" b="1">
              <a:solidFill>
                <a:schemeClr val="lt1"/>
              </a:solidFill>
            </a:endParaRPr>
          </a:p>
          <a:p>
            <a:pPr marL="0" lvl="0" indent="0" algn="ctr" rtl="0">
              <a:lnSpc>
                <a:spcPct val="110000"/>
              </a:lnSpc>
              <a:spcBef>
                <a:spcPts val="0"/>
              </a:spcBef>
              <a:spcAft>
                <a:spcPts val="0"/>
              </a:spcAft>
              <a:buNone/>
            </a:pPr>
            <a:endParaRPr sz="2587" b="1">
              <a:solidFill>
                <a:schemeClr val="lt1"/>
              </a:solidFill>
            </a:endParaRPr>
          </a:p>
        </p:txBody>
      </p:sp>
      <p:sp>
        <p:nvSpPr>
          <p:cNvPr id="248" name="Google Shape;248;g3c2b5a74767_0_138"/>
          <p:cNvSpPr/>
          <p:nvPr/>
        </p:nvSpPr>
        <p:spPr>
          <a:xfrm>
            <a:off x="8131700" y="3334925"/>
            <a:ext cx="3601500" cy="2825400"/>
          </a:xfrm>
          <a:prstGeom prst="roundRect">
            <a:avLst>
              <a:gd name="adj" fmla="val 16667"/>
            </a:avLst>
          </a:prstGeom>
          <a:solidFill>
            <a:srgbClr val="E6B8AF"/>
          </a:solidFill>
          <a:ln w="15400" cap="flat" cmpd="sng">
            <a:solidFill>
              <a:schemeClr val="dk2"/>
            </a:solidFill>
            <a:prstDash val="solid"/>
            <a:round/>
            <a:headEnd type="none" w="sm" len="sm"/>
            <a:tailEnd type="none" w="sm" len="sm"/>
          </a:ln>
        </p:spPr>
        <p:txBody>
          <a:bodyPr spcFirstLastPara="1" wrap="square" lIns="147850" tIns="147850" rIns="147850" bIns="147850" anchor="ctr" anchorCtr="0">
            <a:noAutofit/>
          </a:bodyPr>
          <a:lstStyle/>
          <a:p>
            <a:pPr marL="457200" lvl="0" indent="0" algn="l" rtl="0">
              <a:spcBef>
                <a:spcPts val="0"/>
              </a:spcBef>
              <a:spcAft>
                <a:spcPts val="0"/>
              </a:spcAft>
              <a:buNone/>
            </a:pPr>
            <a:endParaRPr sz="2550" b="1">
              <a:solidFill>
                <a:schemeClr val="lt1"/>
              </a:solidFill>
              <a:latin typeface="Open Sans"/>
              <a:ea typeface="Open Sans"/>
              <a:cs typeface="Open Sans"/>
              <a:sym typeface="Open Sans"/>
            </a:endParaRPr>
          </a:p>
          <a:p>
            <a:pPr marL="457200" lvl="0" indent="0" algn="l" rtl="0">
              <a:spcBef>
                <a:spcPts val="0"/>
              </a:spcBef>
              <a:spcAft>
                <a:spcPts val="0"/>
              </a:spcAft>
              <a:buNone/>
            </a:pPr>
            <a:r>
              <a:rPr lang="sv-SE" sz="2550" b="1">
                <a:solidFill>
                  <a:schemeClr val="lt1"/>
                </a:solidFill>
                <a:latin typeface="Open Sans"/>
                <a:ea typeface="Open Sans"/>
                <a:cs typeface="Open Sans"/>
                <a:sym typeface="Open Sans"/>
              </a:rPr>
              <a:t>Cost of Service</a:t>
            </a:r>
            <a:endParaRPr sz="2550" b="1">
              <a:solidFill>
                <a:schemeClr val="lt1"/>
              </a:solidFill>
              <a:latin typeface="Open Sans"/>
              <a:ea typeface="Open Sans"/>
              <a:cs typeface="Open Sans"/>
              <a:sym typeface="Open Sans"/>
            </a:endParaRPr>
          </a:p>
          <a:p>
            <a:pPr marL="457200" lvl="0" indent="-336550" algn="l" rtl="0">
              <a:spcBef>
                <a:spcPts val="0"/>
              </a:spcBef>
              <a:spcAft>
                <a:spcPts val="0"/>
              </a:spcAft>
              <a:buClr>
                <a:schemeClr val="lt1"/>
              </a:buClr>
              <a:buSzPts val="1700"/>
              <a:buFont typeface="Open Sans"/>
              <a:buChar char="●"/>
            </a:pPr>
            <a:r>
              <a:rPr lang="sv-SE" sz="1700" b="1">
                <a:solidFill>
                  <a:schemeClr val="lt1"/>
                </a:solidFill>
                <a:latin typeface="Open Sans"/>
                <a:ea typeface="Open Sans"/>
                <a:cs typeface="Open Sans"/>
                <a:sym typeface="Open Sans"/>
              </a:rPr>
              <a:t>Focus is on unrecovered costs and tariff impacts.</a:t>
            </a:r>
            <a:endParaRPr sz="1700" b="1">
              <a:solidFill>
                <a:schemeClr val="lt1"/>
              </a:solidFill>
              <a:latin typeface="Open Sans"/>
              <a:ea typeface="Open Sans"/>
              <a:cs typeface="Open Sans"/>
              <a:sym typeface="Open Sans"/>
            </a:endParaRPr>
          </a:p>
          <a:p>
            <a:pPr marL="457200" lvl="0" indent="-336550" algn="l" rtl="0">
              <a:lnSpc>
                <a:spcPct val="110000"/>
              </a:lnSpc>
              <a:spcBef>
                <a:spcPts val="0"/>
              </a:spcBef>
              <a:spcAft>
                <a:spcPts val="0"/>
              </a:spcAft>
              <a:buClr>
                <a:schemeClr val="lt1"/>
              </a:buClr>
              <a:buSzPts val="1700"/>
              <a:buFont typeface="Open Sans"/>
              <a:buChar char="●"/>
            </a:pPr>
            <a:r>
              <a:rPr lang="sv-SE" sz="1700" b="1">
                <a:solidFill>
                  <a:schemeClr val="lt1"/>
                </a:solidFill>
                <a:latin typeface="Open Sans"/>
                <a:ea typeface="Open Sans"/>
                <a:cs typeface="Open Sans"/>
                <a:sym typeface="Open Sans"/>
              </a:rPr>
              <a:t>Who bears unrecovered costs? (utility, consumer or government)</a:t>
            </a:r>
            <a:endParaRPr sz="1700" b="1">
              <a:solidFill>
                <a:schemeClr val="lt1"/>
              </a:solidFill>
              <a:latin typeface="Open Sans"/>
              <a:ea typeface="Open Sans"/>
              <a:cs typeface="Open Sans"/>
              <a:sym typeface="Open Sans"/>
            </a:endParaRPr>
          </a:p>
          <a:p>
            <a:pPr marL="0" lvl="0" indent="0" algn="ctr" rtl="0">
              <a:spcBef>
                <a:spcPts val="0"/>
              </a:spcBef>
              <a:spcAft>
                <a:spcPts val="0"/>
              </a:spcAft>
              <a:buNone/>
            </a:pPr>
            <a:endParaRPr sz="2587" b="1">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3c2b5a74767_0_148"/>
          <p:cNvSpPr txBox="1">
            <a:spLocks noGrp="1"/>
          </p:cNvSpPr>
          <p:nvPr>
            <p:ph type="title"/>
          </p:nvPr>
        </p:nvSpPr>
        <p:spPr>
          <a:xfrm>
            <a:off x="838200" y="365125"/>
            <a:ext cx="10515600" cy="113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solidFill>
                  <a:srgbClr val="C00000"/>
                </a:solidFill>
                <a:latin typeface="Open Sans"/>
                <a:ea typeface="Open Sans"/>
                <a:cs typeface="Open Sans"/>
                <a:sym typeface="Open Sans"/>
              </a:rPr>
              <a:t>Fossil Fuel Retirement Model’s </a:t>
            </a:r>
            <a:r>
              <a:rPr lang="sv-SE" sz="3200">
                <a:solidFill>
                  <a:srgbClr val="C00000"/>
                </a:solidFill>
                <a:latin typeface="Open Sans"/>
                <a:ea typeface="Open Sans"/>
                <a:cs typeface="Open Sans"/>
                <a:sym typeface="Open Sans"/>
              </a:rPr>
              <a:t>Objecti</a:t>
            </a:r>
            <a:r>
              <a:rPr lang="sv-SE">
                <a:solidFill>
                  <a:srgbClr val="C00000"/>
                </a:solidFill>
                <a:latin typeface="Open Sans"/>
                <a:ea typeface="Open Sans"/>
                <a:cs typeface="Open Sans"/>
                <a:sym typeface="Open Sans"/>
              </a:rPr>
              <a:t>ve Function</a:t>
            </a:r>
            <a:endParaRPr/>
          </a:p>
        </p:txBody>
      </p:sp>
      <p:sp>
        <p:nvSpPr>
          <p:cNvPr id="255" name="Google Shape;255;g3c2b5a74767_0_148"/>
          <p:cNvSpPr txBox="1">
            <a:spLocks noGrp="1"/>
          </p:cNvSpPr>
          <p:nvPr>
            <p:ph type="body" idx="1"/>
          </p:nvPr>
        </p:nvSpPr>
        <p:spPr>
          <a:xfrm>
            <a:off x="439387" y="1253331"/>
            <a:ext cx="11281500" cy="4351200"/>
          </a:xfrm>
          <a:prstGeom prst="rect">
            <a:avLst/>
          </a:prstGeom>
          <a:noFill/>
          <a:ln>
            <a:noFill/>
          </a:ln>
        </p:spPr>
        <p:txBody>
          <a:bodyPr spcFirstLastPara="1" wrap="square" lIns="91425" tIns="45700" rIns="91425" bIns="45700" anchor="t" anchorCtr="0">
            <a:noAutofit/>
          </a:bodyPr>
          <a:lstStyle/>
          <a:p>
            <a:pPr marL="269999" lvl="0" indent="-269999" algn="l" rtl="0">
              <a:lnSpc>
                <a:spcPct val="100000"/>
              </a:lnSpc>
              <a:spcBef>
                <a:spcPts val="0"/>
              </a:spcBef>
              <a:spcAft>
                <a:spcPts val="0"/>
              </a:spcAft>
              <a:buSzPts val="2400"/>
              <a:buChar char="•"/>
            </a:pPr>
            <a:r>
              <a:rPr lang="sv-SE" sz="2200" b="0" i="0" u="none" strike="noStrike">
                <a:solidFill>
                  <a:srgbClr val="000000"/>
                </a:solidFill>
                <a:latin typeface="Open Sans"/>
                <a:ea typeface="Open Sans"/>
                <a:cs typeface="Open Sans"/>
                <a:sym typeface="Open Sans"/>
              </a:rPr>
              <a:t>The objective function of the model is </a:t>
            </a:r>
            <a:r>
              <a:rPr lang="sv-SE" sz="2200" b="0" i="0" u="none" strike="noStrike">
                <a:solidFill>
                  <a:srgbClr val="00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set as maximisation of the net revenue at the fleet</a:t>
            </a:r>
            <a:r>
              <a:rPr lang="sv-SE" sz="2200" b="0" i="0" u="none" strike="noStrike">
                <a:solidFill>
                  <a:srgbClr val="000000"/>
                </a:solidFill>
                <a:latin typeface="Open Sans"/>
                <a:ea typeface="Open Sans"/>
                <a:cs typeface="Open Sans"/>
                <a:sym typeface="Open Sans"/>
              </a:rPr>
              <a:t>, based on either under the fol</a:t>
            </a:r>
            <a:r>
              <a:rPr lang="sv-SE" sz="2200">
                <a:latin typeface="Open Sans"/>
                <a:ea typeface="Open Sans"/>
                <a:cs typeface="Open Sans"/>
                <a:sym typeface="Open Sans"/>
              </a:rPr>
              <a:t>lowing regimes</a:t>
            </a:r>
            <a:r>
              <a:rPr lang="sv-SE" sz="2200" b="0" i="0" u="none" strike="noStrike">
                <a:solidFill>
                  <a:srgbClr val="000000"/>
                </a:solidFill>
                <a:latin typeface="Open Sans"/>
                <a:ea typeface="Open Sans"/>
                <a:cs typeface="Open Sans"/>
                <a:sym typeface="Open Sans"/>
              </a:rPr>
              <a:t>: </a:t>
            </a:r>
            <a:endParaRPr/>
          </a:p>
          <a:p>
            <a:pPr marL="269999" lvl="0" indent="-117599" algn="l" rtl="0">
              <a:lnSpc>
                <a:spcPct val="100000"/>
              </a:lnSpc>
              <a:spcBef>
                <a:spcPts val="0"/>
              </a:spcBef>
              <a:spcAft>
                <a:spcPts val="0"/>
              </a:spcAft>
              <a:buSzPts val="2400"/>
              <a:buNone/>
            </a:pPr>
            <a:endParaRPr sz="2200">
              <a:solidFill>
                <a:srgbClr val="000000"/>
              </a:solidFill>
              <a:latin typeface="Open Sans"/>
              <a:ea typeface="Open Sans"/>
              <a:cs typeface="Open Sans"/>
              <a:sym typeface="Open Sans"/>
            </a:endParaRPr>
          </a:p>
          <a:p>
            <a:pPr marL="457200" lvl="0" indent="-457200" algn="just" rtl="0">
              <a:lnSpc>
                <a:spcPct val="100000"/>
              </a:lnSpc>
              <a:spcBef>
                <a:spcPts val="0"/>
              </a:spcBef>
              <a:spcAft>
                <a:spcPts val="0"/>
              </a:spcAft>
              <a:buSzPts val="2400"/>
              <a:buFont typeface="Arial"/>
              <a:buAutoNum type="arabicPeriod"/>
            </a:pPr>
            <a:r>
              <a:rPr lang="sv-SE" sz="2200" b="1" i="0" u="none" strike="noStrike">
                <a:solidFill>
                  <a:srgbClr val="000000"/>
                </a:solidFill>
                <a:latin typeface="Open Sans"/>
                <a:ea typeface="Open Sans"/>
                <a:cs typeface="Open Sans"/>
                <a:sym typeface="Open Sans"/>
              </a:rPr>
              <a:t>Power Purchase Agreements (PPAs)</a:t>
            </a:r>
            <a:r>
              <a:rPr lang="sv-SE" sz="2200" b="1">
                <a:latin typeface="Open Sans"/>
                <a:ea typeface="Open Sans"/>
                <a:cs typeface="Open Sans"/>
                <a:sym typeface="Open Sans"/>
              </a:rPr>
              <a:t>:</a:t>
            </a:r>
            <a:r>
              <a:rPr lang="sv-SE" sz="2200">
                <a:latin typeface="Open Sans"/>
                <a:ea typeface="Open Sans"/>
                <a:cs typeface="Open Sans"/>
                <a:sym typeface="Open Sans"/>
              </a:rPr>
              <a:t> Revenues are based on known contractual terms specific to each plant.</a:t>
            </a:r>
            <a:endParaRPr sz="2200">
              <a:latin typeface="Open Sans"/>
              <a:ea typeface="Open Sans"/>
              <a:cs typeface="Open Sans"/>
              <a:sym typeface="Open Sans"/>
            </a:endParaRPr>
          </a:p>
          <a:p>
            <a:pPr marL="457200" lvl="0" indent="-457200" algn="just" rtl="0">
              <a:lnSpc>
                <a:spcPct val="100000"/>
              </a:lnSpc>
              <a:spcBef>
                <a:spcPts val="0"/>
              </a:spcBef>
              <a:spcAft>
                <a:spcPts val="0"/>
              </a:spcAft>
              <a:buSzPts val="2400"/>
              <a:buFont typeface="Arial"/>
              <a:buAutoNum type="arabicPeriod"/>
            </a:pPr>
            <a:r>
              <a:rPr lang="sv-SE" sz="2200" b="1">
                <a:latin typeface="Open Sans"/>
                <a:ea typeface="Open Sans"/>
                <a:cs typeface="Open Sans"/>
                <a:sym typeface="Open Sans"/>
              </a:rPr>
              <a:t>M</a:t>
            </a:r>
            <a:r>
              <a:rPr lang="sv-SE" sz="2200" b="1" i="0" u="none" strike="noStrike">
                <a:solidFill>
                  <a:srgbClr val="000000"/>
                </a:solidFill>
                <a:latin typeface="Open Sans"/>
                <a:ea typeface="Open Sans"/>
                <a:cs typeface="Open Sans"/>
                <a:sym typeface="Open Sans"/>
              </a:rPr>
              <a:t>arket </a:t>
            </a:r>
            <a:r>
              <a:rPr lang="sv-SE" sz="2200" b="1">
                <a:latin typeface="Open Sans"/>
                <a:ea typeface="Open Sans"/>
                <a:cs typeface="Open Sans"/>
                <a:sym typeface="Open Sans"/>
              </a:rPr>
              <a:t>P</a:t>
            </a:r>
            <a:r>
              <a:rPr lang="sv-SE" sz="2200" b="1" i="0" u="none" strike="noStrike">
                <a:solidFill>
                  <a:srgbClr val="000000"/>
                </a:solidFill>
                <a:latin typeface="Open Sans"/>
                <a:ea typeface="Open Sans"/>
                <a:cs typeface="Open Sans"/>
                <a:sym typeface="Open Sans"/>
              </a:rPr>
              <a:t>rice</a:t>
            </a:r>
            <a:r>
              <a:rPr lang="sv-SE" sz="2200">
                <a:latin typeface="Open Sans"/>
                <a:ea typeface="Open Sans"/>
                <a:cs typeface="Open Sans"/>
                <a:sym typeface="Open Sans"/>
              </a:rPr>
              <a:t> </a:t>
            </a:r>
            <a:r>
              <a:rPr lang="sv-SE" sz="2200" b="1">
                <a:latin typeface="Open Sans"/>
                <a:ea typeface="Open Sans"/>
                <a:cs typeface="Open Sans"/>
                <a:sym typeface="Open Sans"/>
              </a:rPr>
              <a:t>Regime: </a:t>
            </a:r>
            <a:r>
              <a:rPr lang="sv-SE" sz="2200">
                <a:latin typeface="Open Sans"/>
                <a:ea typeface="Open Sans"/>
                <a:cs typeface="Open Sans"/>
                <a:sym typeface="Open Sans"/>
              </a:rPr>
              <a:t>Revenues are linked to variable, market-determined electricity prices.</a:t>
            </a:r>
            <a:endParaRPr sz="2200">
              <a:latin typeface="Open Sans"/>
              <a:ea typeface="Open Sans"/>
              <a:cs typeface="Open Sans"/>
              <a:sym typeface="Open Sans"/>
            </a:endParaRPr>
          </a:p>
          <a:p>
            <a:pPr marL="457200" lvl="0" indent="-457200" algn="just" rtl="0">
              <a:lnSpc>
                <a:spcPct val="100000"/>
              </a:lnSpc>
              <a:spcBef>
                <a:spcPts val="0"/>
              </a:spcBef>
              <a:spcAft>
                <a:spcPts val="0"/>
              </a:spcAft>
              <a:buSzPts val="2400"/>
              <a:buFont typeface="Arial"/>
              <a:buAutoNum type="arabicPeriod"/>
            </a:pPr>
            <a:r>
              <a:rPr lang="sv-SE" sz="2200" b="1">
                <a:latin typeface="Open Sans"/>
                <a:ea typeface="Open Sans"/>
                <a:cs typeface="Open Sans"/>
                <a:sym typeface="Open Sans"/>
              </a:rPr>
              <a:t>A Cost of Service Regime: </a:t>
            </a:r>
            <a:r>
              <a:rPr lang="sv-SE" sz="2200">
                <a:latin typeface="Open Sans"/>
                <a:ea typeface="Open Sans"/>
                <a:cs typeface="Open Sans"/>
                <a:sym typeface="Open Sans"/>
              </a:rPr>
              <a:t>Revenues are set to recover allowable costs through regulated electricity tariffs.</a:t>
            </a:r>
            <a:endParaRPr sz="2200">
              <a:latin typeface="Open Sans"/>
              <a:ea typeface="Open Sans"/>
              <a:cs typeface="Open Sans"/>
              <a:sym typeface="Open Sans"/>
            </a:endParaRPr>
          </a:p>
          <a:p>
            <a:pPr marL="0" lvl="0" indent="0" algn="l" rtl="0">
              <a:lnSpc>
                <a:spcPct val="100000"/>
              </a:lnSpc>
              <a:spcBef>
                <a:spcPts val="1000"/>
              </a:spcBef>
              <a:spcAft>
                <a:spcPts val="0"/>
              </a:spcAft>
              <a:buNone/>
            </a:pPr>
            <a:r>
              <a:rPr lang="sv-SE" sz="2200">
                <a:latin typeface="Open Sans"/>
                <a:ea typeface="Open Sans"/>
                <a:cs typeface="Open Sans"/>
                <a:sym typeface="Open Sans"/>
              </a:rPr>
              <a:t>The difference in </a:t>
            </a:r>
            <a:r>
              <a:rPr lang="sv-SE" sz="2200" b="1">
                <a:latin typeface="Open Sans"/>
                <a:ea typeface="Open Sans"/>
                <a:cs typeface="Open Sans"/>
                <a:sym typeface="Open Sans"/>
              </a:rPr>
              <a:t>net revenue </a:t>
            </a:r>
            <a:r>
              <a:rPr lang="sv-SE" sz="2200">
                <a:latin typeface="Open Sans"/>
                <a:ea typeface="Open Sans"/>
                <a:cs typeface="Open Sans"/>
                <a:sym typeface="Open Sans"/>
              </a:rPr>
              <a:t>between the BAU and a decarbonization scenario is used as a measure of </a:t>
            </a:r>
            <a:r>
              <a:rPr lang="sv-SE" sz="2200" b="1">
                <a:latin typeface="Open Sans"/>
                <a:ea typeface="Open Sans"/>
                <a:cs typeface="Open Sans"/>
                <a:sym typeface="Open Sans"/>
              </a:rPr>
              <a:t>forgone revenue</a:t>
            </a:r>
            <a:r>
              <a:rPr lang="sv-SE" sz="2200">
                <a:latin typeface="Open Sans"/>
                <a:ea typeface="Open Sans"/>
                <a:cs typeface="Open Sans"/>
                <a:sym typeface="Open Sans"/>
              </a:rPr>
              <a: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3c2b5a74767_0_154"/>
          <p:cNvSpPr txBox="1">
            <a:spLocks noGrp="1"/>
          </p:cNvSpPr>
          <p:nvPr>
            <p:ph type="title"/>
          </p:nvPr>
        </p:nvSpPr>
        <p:spPr>
          <a:xfrm>
            <a:off x="838200" y="194103"/>
            <a:ext cx="10515600" cy="113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solidFill>
                  <a:srgbClr val="C00000"/>
                </a:solidFill>
                <a:latin typeface="Open Sans"/>
                <a:ea typeface="Open Sans"/>
                <a:cs typeface="Open Sans"/>
                <a:sym typeface="Open Sans"/>
              </a:rPr>
              <a:t>Fossil Fuel Retirement Model’s </a:t>
            </a:r>
            <a:r>
              <a:rPr lang="sv-SE" sz="3200">
                <a:solidFill>
                  <a:srgbClr val="C00000"/>
                </a:solidFill>
                <a:latin typeface="Open Sans"/>
                <a:ea typeface="Open Sans"/>
                <a:cs typeface="Open Sans"/>
                <a:sym typeface="Open Sans"/>
              </a:rPr>
              <a:t>O</a:t>
            </a:r>
            <a:r>
              <a:rPr lang="sv-SE" sz="3200">
                <a:solidFill>
                  <a:srgbClr val="C0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bjecti</a:t>
            </a:r>
            <a:r>
              <a:rPr lang="sv-SE">
                <a:solidFill>
                  <a:srgbClr val="C0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ve Functio</a:t>
            </a:r>
            <a:r>
              <a:rPr lang="sv-SE">
                <a:solidFill>
                  <a:srgbClr val="C00000"/>
                </a:solidFill>
                <a:latin typeface="Open Sans"/>
                <a:ea typeface="Open Sans"/>
                <a:cs typeface="Open Sans"/>
                <a:sym typeface="Open Sans"/>
              </a:rPr>
              <a:t>n</a:t>
            </a:r>
            <a:endParaRPr/>
          </a:p>
        </p:txBody>
      </p:sp>
      <p:sp>
        <p:nvSpPr>
          <p:cNvPr id="262" name="Google Shape;262;g3c2b5a74767_0_154"/>
          <p:cNvSpPr txBox="1">
            <a:spLocks noGrp="1"/>
          </p:cNvSpPr>
          <p:nvPr>
            <p:ph type="body" idx="1"/>
          </p:nvPr>
        </p:nvSpPr>
        <p:spPr>
          <a:xfrm>
            <a:off x="474354" y="2014864"/>
            <a:ext cx="10914300" cy="3110700"/>
          </a:xfrm>
          <a:prstGeom prst="rect">
            <a:avLst/>
          </a:prstGeom>
          <a:noFill/>
          <a:ln>
            <a:noFill/>
          </a:ln>
        </p:spPr>
        <p:txBody>
          <a:bodyPr spcFirstLastPara="1" wrap="square" lIns="91425" tIns="45700" rIns="91425" bIns="45700" anchor="t" anchorCtr="0">
            <a:noAutofit/>
          </a:bodyPr>
          <a:lstStyle/>
          <a:p>
            <a:pPr marL="457200" lvl="0" indent="-279400" algn="l" rtl="0">
              <a:lnSpc>
                <a:spcPct val="115000"/>
              </a:lnSpc>
              <a:spcBef>
                <a:spcPts val="1200"/>
              </a:spcBef>
              <a:spcAft>
                <a:spcPts val="0"/>
              </a:spcAft>
              <a:buSzPts val="800"/>
              <a:buChar char="●"/>
            </a:pPr>
            <a:r>
              <a:rPr lang="sv-SE" sz="1900" b="1">
                <a:latin typeface="Open Sans"/>
                <a:ea typeface="Open Sans"/>
                <a:cs typeface="Open Sans"/>
                <a:sym typeface="Open Sans"/>
              </a:rPr>
              <a:t>What net revenue means? </a:t>
            </a:r>
            <a:endParaRPr sz="1900" b="1">
              <a:latin typeface="Open Sans"/>
              <a:ea typeface="Open Sans"/>
              <a:cs typeface="Open Sans"/>
              <a:sym typeface="Open Sans"/>
            </a:endParaRPr>
          </a:p>
          <a:p>
            <a:pPr marL="0" lvl="0" indent="0" algn="l" rtl="0">
              <a:lnSpc>
                <a:spcPct val="115000"/>
              </a:lnSpc>
              <a:spcBef>
                <a:spcPts val="1200"/>
              </a:spcBef>
              <a:spcAft>
                <a:spcPts val="0"/>
              </a:spcAft>
              <a:buNone/>
            </a:pPr>
            <a:r>
              <a:rPr lang="sv-SE" sz="1900">
                <a:latin typeface="Open Sans"/>
                <a:ea typeface="Open Sans"/>
                <a:cs typeface="Open Sans"/>
                <a:sym typeface="Open Sans"/>
              </a:rPr>
              <a:t>It’s the fleet’s total profitability over time and the money earned from selling electricity minus the ongoing costs of keeping plants operating.</a:t>
            </a:r>
            <a:endParaRPr sz="1900">
              <a:latin typeface="Open Sans"/>
              <a:ea typeface="Open Sans"/>
              <a:cs typeface="Open Sans"/>
              <a:sym typeface="Open Sans"/>
            </a:endParaRPr>
          </a:p>
          <a:p>
            <a:pPr marL="457200" lvl="0" indent="-279400" algn="l" rtl="0">
              <a:lnSpc>
                <a:spcPct val="115000"/>
              </a:lnSpc>
              <a:spcBef>
                <a:spcPts val="1200"/>
              </a:spcBef>
              <a:spcAft>
                <a:spcPts val="0"/>
              </a:spcAft>
              <a:buSzPts val="800"/>
              <a:buChar char="●"/>
            </a:pPr>
            <a:r>
              <a:rPr lang="sv-SE" sz="1900" b="1">
                <a:latin typeface="Open Sans"/>
                <a:ea typeface="Open Sans"/>
                <a:cs typeface="Open Sans"/>
                <a:sym typeface="Open Sans"/>
              </a:rPr>
              <a:t>How the model calculates it?</a:t>
            </a:r>
            <a:endParaRPr sz="1900" b="1">
              <a:latin typeface="Open Sans"/>
              <a:ea typeface="Open Sans"/>
              <a:cs typeface="Open Sans"/>
              <a:sym typeface="Open Sans"/>
            </a:endParaRPr>
          </a:p>
          <a:p>
            <a:pPr marL="0" lvl="0" indent="0" algn="l" rtl="0">
              <a:lnSpc>
                <a:spcPct val="115000"/>
              </a:lnSpc>
              <a:spcBef>
                <a:spcPts val="1200"/>
              </a:spcBef>
              <a:spcAft>
                <a:spcPts val="0"/>
              </a:spcAft>
              <a:buNone/>
            </a:pPr>
            <a:r>
              <a:rPr lang="sv-SE" sz="1900">
                <a:latin typeface="Open Sans"/>
                <a:ea typeface="Open Sans"/>
                <a:cs typeface="Open Sans"/>
                <a:sym typeface="Open Sans"/>
              </a:rPr>
              <a:t>For every plant and hour, it takes the electricity price (either an exogenous hourly spot price in the market case, or the contract price stream in a PPA) and subtracts the plant’s variable cost, then multiplies by the electricity generated and sums across the fleet.</a:t>
            </a:r>
            <a:endParaRPr sz="1900">
              <a:latin typeface="Open Sans"/>
              <a:ea typeface="Open Sans"/>
              <a:cs typeface="Open Sans"/>
              <a:sym typeface="Open Sans"/>
            </a:endParaRPr>
          </a:p>
          <a:p>
            <a:pPr marL="457200" lvl="0" indent="-279400" algn="l" rtl="0">
              <a:lnSpc>
                <a:spcPct val="115000"/>
              </a:lnSpc>
              <a:spcBef>
                <a:spcPts val="1200"/>
              </a:spcBef>
              <a:spcAft>
                <a:spcPts val="0"/>
              </a:spcAft>
              <a:buSzPts val="800"/>
              <a:buChar char="●"/>
            </a:pPr>
            <a:r>
              <a:rPr lang="sv-SE" sz="1900" b="1">
                <a:latin typeface="Open Sans"/>
                <a:ea typeface="Open Sans"/>
                <a:cs typeface="Open Sans"/>
                <a:sym typeface="Open Sans"/>
              </a:rPr>
              <a:t>How it’s used for stranded cost?</a:t>
            </a:r>
            <a:endParaRPr sz="1900" b="1">
              <a:latin typeface="Open Sans"/>
              <a:ea typeface="Open Sans"/>
              <a:cs typeface="Open Sans"/>
              <a:sym typeface="Open Sans"/>
            </a:endParaRPr>
          </a:p>
          <a:p>
            <a:pPr marL="0" lvl="0" indent="0" algn="l" rtl="0">
              <a:lnSpc>
                <a:spcPct val="115000"/>
              </a:lnSpc>
              <a:spcBef>
                <a:spcPts val="1200"/>
              </a:spcBef>
              <a:spcAft>
                <a:spcPts val="0"/>
              </a:spcAft>
              <a:buNone/>
            </a:pPr>
            <a:r>
              <a:rPr lang="sv-SE" sz="1900">
                <a:latin typeface="Open Sans"/>
                <a:ea typeface="Open Sans"/>
                <a:cs typeface="Open Sans"/>
                <a:sym typeface="Open Sans"/>
              </a:rPr>
              <a:t>The model also accounts for fixed costs tied to capacity that remains online; comparing net revenue in the business-as-usual case versus the decarbonisation case gives the foregone revenue from retirement, which can be used as an indicator of stranded cost.</a:t>
            </a:r>
            <a:endParaRPr sz="2100"/>
          </a:p>
          <a:p>
            <a:pPr marL="0" lvl="0" indent="0" algn="l" rtl="0">
              <a:lnSpc>
                <a:spcPct val="115000"/>
              </a:lnSpc>
              <a:spcBef>
                <a:spcPts val="1200"/>
              </a:spcBef>
              <a:spcAft>
                <a:spcPts val="0"/>
              </a:spcAft>
              <a:buNone/>
            </a:pPr>
            <a:endParaRPr sz="2200">
              <a:latin typeface="Open Sans"/>
              <a:ea typeface="Open Sans"/>
              <a:cs typeface="Open Sans"/>
              <a:sym typeface="Open Sans"/>
            </a:endParaRPr>
          </a:p>
          <a:p>
            <a:pPr marL="0" lvl="0" indent="0" algn="l" rtl="0">
              <a:lnSpc>
                <a:spcPct val="100000"/>
              </a:lnSpc>
              <a:spcBef>
                <a:spcPts val="1200"/>
              </a:spcBef>
              <a:spcAft>
                <a:spcPts val="0"/>
              </a:spcAft>
              <a:buNone/>
            </a:pPr>
            <a:endParaRPr sz="2200">
              <a:latin typeface="Open Sans"/>
              <a:ea typeface="Open Sans"/>
              <a:cs typeface="Open Sans"/>
              <a:sym typeface="Open Sans"/>
            </a:endParaRPr>
          </a:p>
          <a:p>
            <a:pPr marL="0" lvl="0" indent="0" algn="l" rtl="0">
              <a:lnSpc>
                <a:spcPct val="100000"/>
              </a:lnSpc>
              <a:spcBef>
                <a:spcPts val="1000"/>
              </a:spcBef>
              <a:spcAft>
                <a:spcPts val="0"/>
              </a:spcAft>
              <a:buNone/>
            </a:pPr>
            <a:endParaRPr sz="2200">
              <a:latin typeface="Open Sans"/>
              <a:ea typeface="Open Sans"/>
              <a:cs typeface="Open Sans"/>
              <a:sym typeface="Open Sans"/>
            </a:endParaRPr>
          </a:p>
          <a:p>
            <a:pPr marL="0" lvl="0" indent="0" algn="l" rtl="0">
              <a:lnSpc>
                <a:spcPct val="100000"/>
              </a:lnSpc>
              <a:spcBef>
                <a:spcPts val="1000"/>
              </a:spcBef>
              <a:spcAft>
                <a:spcPts val="0"/>
              </a:spcAft>
              <a:buNone/>
            </a:pPr>
            <a:endParaRPr sz="2200">
              <a:latin typeface="Open Sans"/>
              <a:ea typeface="Open Sans"/>
              <a:cs typeface="Open Sans"/>
              <a:sym typeface="Open Sans"/>
            </a:endParaRPr>
          </a:p>
          <a:p>
            <a:pPr marL="0" lvl="0" indent="0" algn="l" rtl="0">
              <a:lnSpc>
                <a:spcPct val="100000"/>
              </a:lnSpc>
              <a:spcBef>
                <a:spcPts val="1000"/>
              </a:spcBef>
              <a:spcAft>
                <a:spcPts val="0"/>
              </a:spcAft>
              <a:buNone/>
            </a:pPr>
            <a:endParaRPr sz="2200">
              <a:latin typeface="Open Sans"/>
              <a:ea typeface="Open Sans"/>
              <a:cs typeface="Open Sans"/>
              <a:sym typeface="Open Sans"/>
            </a:endParaRPr>
          </a:p>
          <a:p>
            <a:pPr marL="0" lvl="0" indent="0" algn="l" rtl="0">
              <a:lnSpc>
                <a:spcPct val="100000"/>
              </a:lnSpc>
              <a:spcBef>
                <a:spcPts val="1000"/>
              </a:spcBef>
              <a:spcAft>
                <a:spcPts val="0"/>
              </a:spcAft>
              <a:buNone/>
            </a:pPr>
            <a:endParaRPr>
              <a:solidFill>
                <a:schemeClr val="dk1"/>
              </a:solidFill>
            </a:endParaRPr>
          </a:p>
          <a:p>
            <a:pPr marL="0" lvl="0" indent="0" algn="l" rtl="0">
              <a:lnSpc>
                <a:spcPct val="100000"/>
              </a:lnSpc>
              <a:spcBef>
                <a:spcPts val="1000"/>
              </a:spcBef>
              <a:spcAft>
                <a:spcPts val="0"/>
              </a:spcAft>
              <a:buClr>
                <a:schemeClr val="dk1"/>
              </a:buClr>
              <a:buSzPts val="1100"/>
              <a:buFont typeface="Arial"/>
              <a:buNone/>
            </a:pPr>
            <a:endParaRPr>
              <a:solidFill>
                <a:schemeClr val="dk1"/>
              </a:solidFill>
            </a:endParaRPr>
          </a:p>
        </p:txBody>
      </p:sp>
      <p:pic>
        <p:nvPicPr>
          <p:cNvPr id="263" name="Google Shape;263;g3c2b5a74767_0_154" title="net_revenue_equation_oneline_whitebg (1).png"/>
          <p:cNvPicPr preferRelativeResize="0"/>
          <p:nvPr/>
        </p:nvPicPr>
        <p:blipFill rotWithShape="1">
          <a:blip r:embed="rId3">
            <a:alphaModFix/>
          </a:blip>
          <a:srcRect r="23412" b="26329"/>
          <a:stretch/>
        </p:blipFill>
        <p:spPr>
          <a:xfrm>
            <a:off x="1577225" y="1043215"/>
            <a:ext cx="8640148" cy="913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3c2b5a74767_0_161"/>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sv-SE"/>
              <a:t>18</a:t>
            </a:fld>
            <a:endParaRPr/>
          </a:p>
        </p:txBody>
      </p:sp>
      <p:sp>
        <p:nvSpPr>
          <p:cNvPr id="269" name="Google Shape;269;g3c2b5a74767_0_161"/>
          <p:cNvSpPr txBox="1">
            <a:spLocks noGrp="1"/>
          </p:cNvSpPr>
          <p:nvPr>
            <p:ph type="title"/>
          </p:nvPr>
        </p:nvSpPr>
        <p:spPr>
          <a:xfrm>
            <a:off x="838200" y="365125"/>
            <a:ext cx="10515600" cy="81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sz="3200">
                <a:solidFill>
                  <a:srgbClr val="C00000"/>
                </a:solidFill>
                <a:latin typeface="Open Sans"/>
                <a:ea typeface="Open Sans"/>
                <a:cs typeface="Open Sans"/>
                <a:sym typeface="Open Sans"/>
              </a:rPr>
              <a:t>Part </a:t>
            </a:r>
            <a:r>
              <a:rPr lang="sv-SE">
                <a:solidFill>
                  <a:srgbClr val="C00000"/>
                </a:solidFill>
                <a:latin typeface="Open Sans"/>
                <a:ea typeface="Open Sans"/>
                <a:cs typeface="Open Sans"/>
                <a:sym typeface="Open Sans"/>
              </a:rPr>
              <a:t>4</a:t>
            </a:r>
            <a:r>
              <a:rPr lang="sv-SE" sz="3200">
                <a:solidFill>
                  <a:srgbClr val="C00000"/>
                </a:solidFill>
                <a:latin typeface="Open Sans"/>
                <a:ea typeface="Open Sans"/>
                <a:cs typeface="Open Sans"/>
                <a:sym typeface="Open Sans"/>
              </a:rPr>
              <a:t>: References</a:t>
            </a:r>
            <a:endParaRPr/>
          </a:p>
        </p:txBody>
      </p:sp>
      <p:sp>
        <p:nvSpPr>
          <p:cNvPr id="270" name="Google Shape;270;g3c2b5a74767_0_161"/>
          <p:cNvSpPr txBox="1"/>
          <p:nvPr/>
        </p:nvSpPr>
        <p:spPr>
          <a:xfrm>
            <a:off x="762600" y="1425600"/>
            <a:ext cx="10666800" cy="52956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120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National Energy System Operator (NESO) (n.d.) </a:t>
            </a:r>
            <a:r>
              <a:rPr lang="sv-SE" sz="1900" i="1">
                <a:solidFill>
                  <a:schemeClr val="dk1"/>
                </a:solidFill>
                <a:latin typeface="Open Sans"/>
                <a:ea typeface="Open Sans"/>
                <a:cs typeface="Open Sans"/>
                <a:sym typeface="Open Sans"/>
              </a:rPr>
              <a:t>Electricity markets explained</a:t>
            </a:r>
            <a:r>
              <a:rPr lang="sv-SE" sz="1900">
                <a:solidFill>
                  <a:schemeClr val="dk1"/>
                </a:solidFill>
                <a:latin typeface="Open Sans"/>
                <a:ea typeface="Open Sans"/>
                <a:cs typeface="Open Sans"/>
                <a:sym typeface="Open Sans"/>
              </a:rPr>
              <a:t>. National Energy System Operator. Available at:</a:t>
            </a:r>
            <a:r>
              <a:rPr lang="sv-SE" sz="1900">
                <a:solidFill>
                  <a:schemeClr val="dk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a:t>
            </a:r>
            <a:r>
              <a:rPr lang="sv-SE" sz="1900" u="sng">
                <a:solidFill>
                  <a:schemeClr val="hlink"/>
                </a:solidFill>
                <a:latin typeface="Open Sans"/>
                <a:ea typeface="Open Sans"/>
                <a:cs typeface="Open Sans"/>
                <a:sym typeface="Open Sans"/>
                <a:hlinkClick r:id="rId3"/>
              </a:rPr>
              <a:t>https://www.neso.energy/what-we-do/energy-markets/electricity-markets-explained</a:t>
            </a:r>
            <a:r>
              <a:rPr lang="sv-SE" sz="1900">
                <a:solidFill>
                  <a:schemeClr val="dk1"/>
                </a:solidFill>
                <a:latin typeface="Open Sans"/>
                <a:ea typeface="Open Sans"/>
                <a:cs typeface="Open Sans"/>
                <a:sym typeface="Open Sans"/>
              </a:rPr>
              <a:t> (Accessed: 3 January 2026). (</a:t>
            </a:r>
            <a:r>
              <a:rPr lang="sv-SE" sz="1900" u="sng">
                <a:solidFill>
                  <a:schemeClr val="hlink"/>
                </a:solidFill>
                <a:latin typeface="Open Sans"/>
                <a:ea typeface="Open Sans"/>
                <a:cs typeface="Open Sans"/>
                <a:sym typeface="Open Sans"/>
                <a:hlinkClick r:id="rId3"/>
              </a:rPr>
              <a:t>National Energy System Operator (NESO)</a:t>
            </a:r>
            <a:r>
              <a:rPr lang="sv-SE" sz="1900">
                <a:solidFill>
                  <a:schemeClr val="dk1"/>
                </a:solidFill>
                <a:latin typeface="Open Sans"/>
                <a:ea typeface="Open Sans"/>
                <a:cs typeface="Open Sans"/>
                <a:sym typeface="Open Sans"/>
              </a:rPr>
              <a:t>)</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Federal Energy Regulatory Commission (FERC) (2025) </a:t>
            </a:r>
            <a:r>
              <a:rPr lang="sv-SE" sz="1900" i="1">
                <a:solidFill>
                  <a:schemeClr val="dk1"/>
                </a:solidFill>
                <a:latin typeface="Open Sans"/>
                <a:ea typeface="Open Sans"/>
                <a:cs typeface="Open Sans"/>
                <a:sym typeface="Open Sans"/>
              </a:rPr>
              <a:t>An introductory guide to electricity markets regulated by the Federal Energy Regulatory Commission</a:t>
            </a:r>
            <a:r>
              <a:rPr lang="sv-SE" sz="1900">
                <a:solidFill>
                  <a:schemeClr val="dk1"/>
                </a:solidFill>
                <a:latin typeface="Open Sans"/>
                <a:ea typeface="Open Sans"/>
                <a:cs typeface="Open Sans"/>
                <a:sym typeface="Open Sans"/>
              </a:rPr>
              <a:t>. Federal Energy Regulatory Commission, 3 April. Available at:</a:t>
            </a:r>
            <a:r>
              <a:rPr lang="sv-SE" sz="1900">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 </a:t>
            </a:r>
            <a:r>
              <a:rPr lang="sv-SE" sz="1900" u="sng">
                <a:solidFill>
                  <a:schemeClr val="hlink"/>
                </a:solidFill>
                <a:latin typeface="Open Sans"/>
                <a:ea typeface="Open Sans"/>
                <a:cs typeface="Open Sans"/>
                <a:sym typeface="Open Sans"/>
                <a:hlinkClick r:id="rId4"/>
              </a:rPr>
              <a:t>https://www.ferc.gov/introductory-guide-electricity-markets-regulated-federal-energy-regulatory-commission</a:t>
            </a:r>
            <a:r>
              <a:rPr lang="sv-SE" sz="1900">
                <a:solidFill>
                  <a:schemeClr val="dk1"/>
                </a:solidFill>
                <a:latin typeface="Open Sans"/>
                <a:ea typeface="Open Sans"/>
                <a:cs typeface="Open Sans"/>
                <a:sym typeface="Open Sans"/>
              </a:rPr>
              <a:t> (Accessed: 3 January 2026). (</a:t>
            </a:r>
            <a:r>
              <a:rPr lang="sv-SE" sz="1900" u="sng">
                <a:solidFill>
                  <a:schemeClr val="hlink"/>
                </a:solidFill>
                <a:latin typeface="Open Sans"/>
                <a:ea typeface="Open Sans"/>
                <a:cs typeface="Open Sans"/>
                <a:sym typeface="Open Sans"/>
                <a:hlinkClick r:id="rId4"/>
              </a:rPr>
              <a:t>Federal Energy Regulatory Commission</a:t>
            </a:r>
            <a:r>
              <a:rPr lang="sv-SE" sz="1900">
                <a:solidFill>
                  <a:schemeClr val="dk1"/>
                </a:solidFill>
                <a:latin typeface="Open Sans"/>
                <a:ea typeface="Open Sans"/>
                <a:cs typeface="Open Sans"/>
                <a:sym typeface="Open Sans"/>
              </a:rPr>
              <a:t>)</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Oxera (2023) </a:t>
            </a:r>
            <a:r>
              <a:rPr lang="sv-SE" sz="1900" i="1">
                <a:solidFill>
                  <a:schemeClr val="dk1"/>
                </a:solidFill>
                <a:latin typeface="Open Sans"/>
                <a:ea typeface="Open Sans"/>
                <a:cs typeface="Open Sans"/>
                <a:sym typeface="Open Sans"/>
              </a:rPr>
              <a:t>Decoupling electricity and fossil fuel prices: bright idea or lights out?</a:t>
            </a:r>
            <a:r>
              <a:rPr lang="sv-SE" sz="1900">
                <a:solidFill>
                  <a:schemeClr val="dk1"/>
                </a:solidFill>
                <a:latin typeface="Open Sans"/>
                <a:ea typeface="Open Sans"/>
                <a:cs typeface="Open Sans"/>
                <a:sym typeface="Open Sans"/>
              </a:rPr>
              <a:t> Agenda. Oxera, 28 April. Available at:</a:t>
            </a:r>
            <a:r>
              <a:rPr lang="sv-SE" sz="1900">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 </a:t>
            </a:r>
            <a:r>
              <a:rPr lang="sv-SE" sz="1900" u="sng">
                <a:solidFill>
                  <a:schemeClr val="hlink"/>
                </a:solidFill>
                <a:latin typeface="Open Sans"/>
                <a:ea typeface="Open Sans"/>
                <a:cs typeface="Open Sans"/>
                <a:sym typeface="Open Sans"/>
                <a:hlinkClick r:id="rId5"/>
              </a:rPr>
              <a:t>https://www.oxera.com/insights/agenda/articles/decoupling-electricity-and-fossil-fuel-prices-bright-idea-or-lights-out/</a:t>
            </a:r>
            <a:r>
              <a:rPr lang="sv-SE" sz="1900">
                <a:solidFill>
                  <a:schemeClr val="dk1"/>
                </a:solidFill>
                <a:latin typeface="Open Sans"/>
                <a:ea typeface="Open Sans"/>
                <a:cs typeface="Open Sans"/>
                <a:sym typeface="Open Sans"/>
              </a:rPr>
              <a:t> (Accessed: 3 January 2026). (</a:t>
            </a:r>
            <a:r>
              <a:rPr lang="sv-SE" sz="1900" u="sng">
                <a:solidFill>
                  <a:schemeClr val="hlink"/>
                </a:solidFill>
                <a:latin typeface="Open Sans"/>
                <a:ea typeface="Open Sans"/>
                <a:cs typeface="Open Sans"/>
                <a:sym typeface="Open Sans"/>
                <a:hlinkClick r:id="rId5"/>
              </a:rPr>
              <a:t>Oxera</a:t>
            </a:r>
            <a:r>
              <a:rPr lang="sv-SE" sz="1900">
                <a:solidFill>
                  <a:schemeClr val="dk1"/>
                </a:solidFill>
                <a:latin typeface="Open Sans"/>
                <a:ea typeface="Open Sans"/>
                <a:cs typeface="Open Sans"/>
                <a:sym typeface="Open Sans"/>
              </a:rPr>
              <a:t>)</a:t>
            </a:r>
            <a:endParaRPr sz="1900">
              <a:solidFill>
                <a:schemeClr val="dk1"/>
              </a:solidFill>
              <a:latin typeface="Open Sans"/>
              <a:ea typeface="Open Sans"/>
              <a:cs typeface="Open Sans"/>
              <a:sym typeface="Open Sans"/>
            </a:endParaRPr>
          </a:p>
          <a:p>
            <a:pPr marL="0" lvl="0" indent="0" algn="l" rtl="0">
              <a:spcBef>
                <a:spcPts val="1200"/>
              </a:spcBef>
              <a:spcAft>
                <a:spcPts val="0"/>
              </a:spcAft>
              <a:buNone/>
            </a:pPr>
            <a:endParaRPr sz="1900">
              <a:latin typeface="Open Sans"/>
              <a:ea typeface="Open Sans"/>
              <a:cs typeface="Open Sans"/>
              <a:sym typeface="Open Sans"/>
            </a:endParaRPr>
          </a:p>
          <a:p>
            <a:pPr marL="0" lvl="0" indent="0" algn="l" rtl="0">
              <a:spcBef>
                <a:spcPts val="0"/>
              </a:spcBef>
              <a:spcAft>
                <a:spcPts val="0"/>
              </a:spcAft>
              <a:buNone/>
            </a:pPr>
            <a:endParaRPr sz="190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3c2b5a74767_0_257"/>
          <p:cNvSpPr txBox="1">
            <a:spLocks noGrp="1"/>
          </p:cNvSpPr>
          <p:nvPr>
            <p:ph type="sldNum" idx="12"/>
          </p:nvPr>
        </p:nvSpPr>
        <p:spPr>
          <a:xfrm>
            <a:off x="11798300" y="6351588"/>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a:t>2</a:t>
            </a:fld>
            <a:endParaRPr/>
          </a:p>
        </p:txBody>
      </p:sp>
      <p:sp>
        <p:nvSpPr>
          <p:cNvPr id="103" name="Google Shape;103;g3c2b5a74767_0_257"/>
          <p:cNvSpPr/>
          <p:nvPr/>
        </p:nvSpPr>
        <p:spPr>
          <a:xfrm>
            <a:off x="484446" y="916649"/>
            <a:ext cx="8960100" cy="5446500"/>
          </a:xfrm>
          <a:prstGeom prst="roundRect">
            <a:avLst>
              <a:gd name="adj" fmla="val 7149"/>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4" name="Google Shape;104;g3c2b5a74767_0_257"/>
          <p:cNvSpPr txBox="1"/>
          <p:nvPr/>
        </p:nvSpPr>
        <p:spPr>
          <a:xfrm>
            <a:off x="583061" y="1349994"/>
            <a:ext cx="4060200" cy="326100"/>
          </a:xfrm>
          <a:prstGeom prst="rect">
            <a:avLst/>
          </a:prstGeom>
          <a:solidFill>
            <a:schemeClr val="accent1"/>
          </a:solidFill>
          <a:ln>
            <a:noFill/>
          </a:ln>
        </p:spPr>
        <p:txBody>
          <a:bodyPr spcFirstLastPara="1" wrap="square" lIns="54000" tIns="18000" rIns="5400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v-SE" sz="2000" b="1" i="0" u="none" strike="noStrike" cap="none">
                <a:solidFill>
                  <a:schemeClr val="lt1"/>
                </a:solidFill>
                <a:latin typeface="Arial Black"/>
                <a:ea typeface="Arial Black"/>
                <a:cs typeface="Arial Black"/>
                <a:sym typeface="Arial Black"/>
              </a:rPr>
              <a:t>Lecture Outline</a:t>
            </a:r>
            <a:endParaRPr sz="2000" b="0" i="0" u="none" strike="noStrike" cap="none">
              <a:solidFill>
                <a:schemeClr val="lt1"/>
              </a:solidFill>
              <a:latin typeface="Arial"/>
              <a:ea typeface="Arial"/>
              <a:cs typeface="Arial"/>
              <a:sym typeface="Arial"/>
            </a:endParaRPr>
          </a:p>
        </p:txBody>
      </p:sp>
      <p:sp>
        <p:nvSpPr>
          <p:cNvPr id="105" name="Google Shape;105;g3c2b5a74767_0_257"/>
          <p:cNvSpPr txBox="1"/>
          <p:nvPr/>
        </p:nvSpPr>
        <p:spPr>
          <a:xfrm>
            <a:off x="583050" y="1665713"/>
            <a:ext cx="8773500" cy="400200"/>
          </a:xfrm>
          <a:prstGeom prst="rect">
            <a:avLst/>
          </a:prstGeom>
          <a:noFill/>
          <a:ln>
            <a:noFill/>
          </a:ln>
        </p:spPr>
        <p:txBody>
          <a:bodyPr spcFirstLastPara="1" wrap="square" lIns="0" tIns="45700" rIns="91425" bIns="45700" anchor="t" anchorCtr="0">
            <a:spAutoFit/>
          </a:bodyPr>
          <a:lstStyle/>
          <a:p>
            <a:pPr marL="0" marR="0" lvl="0" indent="0" algn="l" rtl="0">
              <a:lnSpc>
                <a:spcPct val="107000"/>
              </a:lnSpc>
              <a:spcBef>
                <a:spcPts val="0"/>
              </a:spcBef>
              <a:spcAft>
                <a:spcPts val="0"/>
              </a:spcAft>
              <a:buClr>
                <a:srgbClr val="000000"/>
              </a:buClr>
              <a:buSzPts val="2000"/>
              <a:buFont typeface="Arial"/>
              <a:buNone/>
            </a:pPr>
            <a:r>
              <a:rPr lang="sv-SE" sz="2000" b="1" i="0" u="none" strike="noStrike" cap="none">
                <a:solidFill>
                  <a:srgbClr val="002060"/>
                </a:solidFill>
                <a:latin typeface="Arial"/>
                <a:ea typeface="Arial"/>
                <a:cs typeface="Arial"/>
                <a:sym typeface="Arial"/>
              </a:rPr>
              <a:t>Modelling for Fossil Fuel Decommissioning: FFRM</a:t>
            </a:r>
            <a:endParaRPr sz="2000" b="1" i="0" u="none" strike="noStrike" cap="none">
              <a:solidFill>
                <a:schemeClr val="accent1"/>
              </a:solidFill>
              <a:latin typeface="Arial"/>
              <a:ea typeface="Arial"/>
              <a:cs typeface="Arial"/>
              <a:sym typeface="Arial"/>
            </a:endParaRPr>
          </a:p>
        </p:txBody>
      </p:sp>
      <p:cxnSp>
        <p:nvCxnSpPr>
          <p:cNvPr id="106" name="Google Shape;106;g3c2b5a74767_0_257"/>
          <p:cNvCxnSpPr/>
          <p:nvPr/>
        </p:nvCxnSpPr>
        <p:spPr>
          <a:xfrm>
            <a:off x="571184" y="6061788"/>
            <a:ext cx="8359200" cy="0"/>
          </a:xfrm>
          <a:prstGeom prst="straightConnector1">
            <a:avLst/>
          </a:prstGeom>
          <a:noFill/>
          <a:ln w="12700" cap="flat" cmpd="sng">
            <a:solidFill>
              <a:schemeClr val="accent1"/>
            </a:solidFill>
            <a:prstDash val="solid"/>
            <a:round/>
            <a:headEnd type="none" w="sm" len="sm"/>
            <a:tailEnd type="none" w="sm" len="sm"/>
          </a:ln>
        </p:spPr>
      </p:cxnSp>
      <p:cxnSp>
        <p:nvCxnSpPr>
          <p:cNvPr id="107" name="Google Shape;107;g3c2b5a74767_0_257"/>
          <p:cNvCxnSpPr/>
          <p:nvPr/>
        </p:nvCxnSpPr>
        <p:spPr>
          <a:xfrm>
            <a:off x="583059" y="2412484"/>
            <a:ext cx="8347200" cy="0"/>
          </a:xfrm>
          <a:prstGeom prst="straightConnector1">
            <a:avLst/>
          </a:prstGeom>
          <a:noFill/>
          <a:ln w="12700" cap="flat" cmpd="sng">
            <a:solidFill>
              <a:schemeClr val="accent1"/>
            </a:solidFill>
            <a:prstDash val="solid"/>
            <a:round/>
            <a:headEnd type="none" w="sm" len="sm"/>
            <a:tailEnd type="none" w="sm" len="sm"/>
          </a:ln>
        </p:spPr>
      </p:cxnSp>
      <p:graphicFrame>
        <p:nvGraphicFramePr>
          <p:cNvPr id="108" name="Google Shape;108;g3c2b5a74767_0_257"/>
          <p:cNvGraphicFramePr/>
          <p:nvPr/>
        </p:nvGraphicFramePr>
        <p:xfrm>
          <a:off x="685684" y="2985571"/>
          <a:ext cx="7121850" cy="1766750"/>
        </p:xfrm>
        <a:graphic>
          <a:graphicData uri="http://schemas.openxmlformats.org/drawingml/2006/table">
            <a:tbl>
              <a:tblPr firstRow="1" firstCol="1" bandRow="1">
                <a:noFill/>
                <a:tableStyleId>{B7C5F278-999D-42A6-ABE6-0AD2300BB97B}</a:tableStyleId>
              </a:tblPr>
              <a:tblGrid>
                <a:gridCol w="1467675">
                  <a:extLst>
                    <a:ext uri="{9D8B030D-6E8A-4147-A177-3AD203B41FA5}">
                      <a16:colId xmlns:a16="http://schemas.microsoft.com/office/drawing/2014/main" val="20000"/>
                    </a:ext>
                  </a:extLst>
                </a:gridCol>
                <a:gridCol w="5654175">
                  <a:extLst>
                    <a:ext uri="{9D8B030D-6E8A-4147-A177-3AD203B41FA5}">
                      <a16:colId xmlns:a16="http://schemas.microsoft.com/office/drawing/2014/main" val="20001"/>
                    </a:ext>
                  </a:extLst>
                </a:gridCol>
              </a:tblGrid>
              <a:tr h="353350">
                <a:tc>
                  <a:txBody>
                    <a:bodyPr/>
                    <a:lstStyle/>
                    <a:p>
                      <a:pPr marL="0" marR="0" lvl="0" indent="0" algn="l" rtl="0">
                        <a:lnSpc>
                          <a:spcPct val="107000"/>
                        </a:lnSpc>
                        <a:spcBef>
                          <a:spcPts val="0"/>
                        </a:spcBef>
                        <a:spcAft>
                          <a:spcPts val="0"/>
                        </a:spcAft>
                        <a:buClr>
                          <a:srgbClr val="000000"/>
                        </a:buClr>
                        <a:buSzPts val="2000"/>
                        <a:buFont typeface="Arial"/>
                        <a:buNone/>
                      </a:pPr>
                      <a:endParaRPr sz="2000">
                        <a:solidFill>
                          <a:schemeClr val="accent5"/>
                        </a:solidFill>
                      </a:endParaRPr>
                    </a:p>
                  </a:txBody>
                  <a:tcPr marL="68575" marR="68575" marT="0" marB="0"/>
                </a:tc>
                <a:tc>
                  <a:txBody>
                    <a:bodyPr/>
                    <a:lstStyle/>
                    <a:p>
                      <a:pPr marL="0" marR="0" lvl="0" indent="0" algn="l" rtl="0">
                        <a:lnSpc>
                          <a:spcPct val="107000"/>
                        </a:lnSpc>
                        <a:spcBef>
                          <a:spcPts val="0"/>
                        </a:spcBef>
                        <a:spcAft>
                          <a:spcPts val="0"/>
                        </a:spcAft>
                        <a:buClr>
                          <a:srgbClr val="000000"/>
                        </a:buClr>
                        <a:buSzPts val="2000"/>
                        <a:buFont typeface="Arial"/>
                        <a:buNone/>
                      </a:pPr>
                      <a:endParaRPr sz="2000">
                        <a:solidFill>
                          <a:schemeClr val="accent5"/>
                        </a:solidFill>
                      </a:endParaRPr>
                    </a:p>
                  </a:txBody>
                  <a:tcPr marL="68575" marR="68575" marT="0" marB="0"/>
                </a:tc>
                <a:extLst>
                  <a:ext uri="{0D108BD9-81ED-4DB2-BD59-A6C34878D82A}">
                    <a16:rowId xmlns:a16="http://schemas.microsoft.com/office/drawing/2014/main" val="10000"/>
                  </a:ext>
                </a:extLst>
              </a:tr>
              <a:tr h="353350">
                <a:tc>
                  <a:txBody>
                    <a:bodyPr/>
                    <a:lstStyle/>
                    <a:p>
                      <a:pPr marL="0" marR="0" lvl="0" indent="0" algn="l" rtl="0">
                        <a:lnSpc>
                          <a:spcPct val="107000"/>
                        </a:lnSpc>
                        <a:spcBef>
                          <a:spcPts val="0"/>
                        </a:spcBef>
                        <a:spcAft>
                          <a:spcPts val="0"/>
                        </a:spcAft>
                        <a:buClr>
                          <a:srgbClr val="000000"/>
                        </a:buClr>
                        <a:buSzPts val="2000"/>
                        <a:buFont typeface="Arial"/>
                        <a:buNone/>
                      </a:pPr>
                      <a:r>
                        <a:rPr lang="sv-SE" sz="2000">
                          <a:solidFill>
                            <a:schemeClr val="accent5"/>
                          </a:solidFill>
                        </a:rPr>
                        <a:t>Part 1</a:t>
                      </a:r>
                      <a:endParaRPr sz="2000">
                        <a:solidFill>
                          <a:schemeClr val="accent5"/>
                        </a:solidFill>
                      </a:endParaRPr>
                    </a:p>
                  </a:txBody>
                  <a:tcPr marL="68575" marR="68575" marT="0" marB="0"/>
                </a:tc>
                <a:tc>
                  <a:txBody>
                    <a:bodyPr/>
                    <a:lstStyle/>
                    <a:p>
                      <a:pPr marL="0" marR="0" lvl="0" indent="0" algn="l" rtl="0">
                        <a:lnSpc>
                          <a:spcPct val="107000"/>
                        </a:lnSpc>
                        <a:spcBef>
                          <a:spcPts val="0"/>
                        </a:spcBef>
                        <a:spcAft>
                          <a:spcPts val="0"/>
                        </a:spcAft>
                        <a:buClr>
                          <a:srgbClr val="000000"/>
                        </a:buClr>
                        <a:buSzPts val="2000"/>
                        <a:buFont typeface="Arial"/>
                        <a:buNone/>
                      </a:pPr>
                      <a:r>
                        <a:rPr lang="sv-SE" sz="2000">
                          <a:solidFill>
                            <a:schemeClr val="accent5"/>
                          </a:solidFill>
                        </a:rPr>
                        <a:t>PPA Regime</a:t>
                      </a:r>
                      <a:endParaRPr sz="2000">
                        <a:solidFill>
                          <a:schemeClr val="accent5"/>
                        </a:solidFill>
                      </a:endParaRPr>
                    </a:p>
                  </a:txBody>
                  <a:tcPr marL="68575" marR="68575" marT="0" marB="0"/>
                </a:tc>
                <a:extLst>
                  <a:ext uri="{0D108BD9-81ED-4DB2-BD59-A6C34878D82A}">
                    <a16:rowId xmlns:a16="http://schemas.microsoft.com/office/drawing/2014/main" val="10001"/>
                  </a:ext>
                </a:extLst>
              </a:tr>
              <a:tr h="353350">
                <a:tc>
                  <a:txBody>
                    <a:bodyPr/>
                    <a:lstStyle/>
                    <a:p>
                      <a:pPr marL="0" marR="0" lvl="0" indent="0" algn="l" rtl="0">
                        <a:lnSpc>
                          <a:spcPct val="107000"/>
                        </a:lnSpc>
                        <a:spcBef>
                          <a:spcPts val="0"/>
                        </a:spcBef>
                        <a:spcAft>
                          <a:spcPts val="0"/>
                        </a:spcAft>
                        <a:buClr>
                          <a:srgbClr val="000000"/>
                        </a:buClr>
                        <a:buSzPts val="2000"/>
                        <a:buFont typeface="Arial"/>
                        <a:buNone/>
                      </a:pPr>
                      <a:r>
                        <a:rPr lang="sv-SE" sz="2000">
                          <a:solidFill>
                            <a:schemeClr val="accent5"/>
                          </a:solidFill>
                        </a:rPr>
                        <a:t>Part 2</a:t>
                      </a:r>
                      <a:endParaRPr sz="2000">
                        <a:solidFill>
                          <a:schemeClr val="accent5"/>
                        </a:solidFill>
                      </a:endParaRPr>
                    </a:p>
                  </a:txBody>
                  <a:tcPr marL="68575" marR="68575" marT="0" marB="0"/>
                </a:tc>
                <a:tc>
                  <a:txBody>
                    <a:bodyPr/>
                    <a:lstStyle/>
                    <a:p>
                      <a:pPr marL="0" marR="0" lvl="0" indent="0" algn="l" rtl="0">
                        <a:lnSpc>
                          <a:spcPct val="107000"/>
                        </a:lnSpc>
                        <a:spcBef>
                          <a:spcPts val="0"/>
                        </a:spcBef>
                        <a:spcAft>
                          <a:spcPts val="0"/>
                        </a:spcAft>
                        <a:buClr>
                          <a:srgbClr val="000000"/>
                        </a:buClr>
                        <a:buSzPts val="2000"/>
                        <a:buFont typeface="Arial"/>
                        <a:buNone/>
                      </a:pPr>
                      <a:r>
                        <a:rPr lang="sv-SE" sz="2000">
                          <a:solidFill>
                            <a:schemeClr val="accent5"/>
                          </a:solidFill>
                        </a:rPr>
                        <a:t>Market Regime</a:t>
                      </a:r>
                      <a:endParaRPr sz="2000">
                        <a:solidFill>
                          <a:schemeClr val="accent5"/>
                        </a:solidFill>
                      </a:endParaRPr>
                    </a:p>
                  </a:txBody>
                  <a:tcPr marL="68575" marR="68575" marT="0" marB="0"/>
                </a:tc>
                <a:extLst>
                  <a:ext uri="{0D108BD9-81ED-4DB2-BD59-A6C34878D82A}">
                    <a16:rowId xmlns:a16="http://schemas.microsoft.com/office/drawing/2014/main" val="10002"/>
                  </a:ext>
                </a:extLst>
              </a:tr>
              <a:tr h="353350">
                <a:tc>
                  <a:txBody>
                    <a:bodyPr/>
                    <a:lstStyle/>
                    <a:p>
                      <a:pPr marL="0" marR="0" lvl="0" indent="0" algn="l" rtl="0">
                        <a:lnSpc>
                          <a:spcPct val="107000"/>
                        </a:lnSpc>
                        <a:spcBef>
                          <a:spcPts val="0"/>
                        </a:spcBef>
                        <a:spcAft>
                          <a:spcPts val="0"/>
                        </a:spcAft>
                        <a:buNone/>
                      </a:pPr>
                      <a:r>
                        <a:rPr lang="sv-SE" sz="2000">
                          <a:solidFill>
                            <a:schemeClr val="accent5"/>
                          </a:solidFill>
                        </a:rPr>
                        <a:t>Part 3</a:t>
                      </a:r>
                      <a:endParaRPr sz="2000">
                        <a:solidFill>
                          <a:schemeClr val="accent5"/>
                        </a:solidFill>
                      </a:endParaRPr>
                    </a:p>
                  </a:txBody>
                  <a:tcPr marL="68575" marR="68575" marT="0" marB="0"/>
                </a:tc>
                <a:tc>
                  <a:txBody>
                    <a:bodyPr/>
                    <a:lstStyle/>
                    <a:p>
                      <a:pPr marL="0" marR="0" lvl="0" indent="0" algn="l" rtl="0">
                        <a:lnSpc>
                          <a:spcPct val="107000"/>
                        </a:lnSpc>
                        <a:spcBef>
                          <a:spcPts val="0"/>
                        </a:spcBef>
                        <a:spcAft>
                          <a:spcPts val="0"/>
                        </a:spcAft>
                        <a:buNone/>
                      </a:pPr>
                      <a:r>
                        <a:rPr lang="sv-SE" sz="2000">
                          <a:solidFill>
                            <a:schemeClr val="accent5"/>
                          </a:solidFill>
                        </a:rPr>
                        <a:t>Cost of Service Regime</a:t>
                      </a:r>
                      <a:endParaRPr sz="2000">
                        <a:solidFill>
                          <a:schemeClr val="accent5"/>
                        </a:solidFill>
                      </a:endParaRPr>
                    </a:p>
                  </a:txBody>
                  <a:tcPr marL="68575" marR="68575" marT="0" marB="0"/>
                </a:tc>
                <a:extLst>
                  <a:ext uri="{0D108BD9-81ED-4DB2-BD59-A6C34878D82A}">
                    <a16:rowId xmlns:a16="http://schemas.microsoft.com/office/drawing/2014/main" val="10003"/>
                  </a:ext>
                </a:extLst>
              </a:tr>
              <a:tr h="353350">
                <a:tc>
                  <a:txBody>
                    <a:bodyPr/>
                    <a:lstStyle/>
                    <a:p>
                      <a:pPr marL="0" marR="0" lvl="0" indent="0" algn="l" rtl="0">
                        <a:lnSpc>
                          <a:spcPct val="107000"/>
                        </a:lnSpc>
                        <a:spcBef>
                          <a:spcPts val="0"/>
                        </a:spcBef>
                        <a:spcAft>
                          <a:spcPts val="0"/>
                        </a:spcAft>
                        <a:buNone/>
                      </a:pPr>
                      <a:r>
                        <a:rPr lang="sv-SE" sz="2000">
                          <a:solidFill>
                            <a:schemeClr val="accent5"/>
                          </a:solidFill>
                        </a:rPr>
                        <a:t>Part 4</a:t>
                      </a:r>
                      <a:endParaRPr sz="2000">
                        <a:solidFill>
                          <a:schemeClr val="accent5"/>
                        </a:solidFill>
                      </a:endParaRPr>
                    </a:p>
                  </a:txBody>
                  <a:tcPr marL="68575" marR="68575" marT="0" marB="0"/>
                </a:tc>
                <a:tc>
                  <a:txBody>
                    <a:bodyPr/>
                    <a:lstStyle/>
                    <a:p>
                      <a:pPr marL="0" marR="0" lvl="0" indent="0" algn="l" rtl="0">
                        <a:lnSpc>
                          <a:spcPct val="107000"/>
                        </a:lnSpc>
                        <a:spcBef>
                          <a:spcPts val="0"/>
                        </a:spcBef>
                        <a:spcAft>
                          <a:spcPts val="0"/>
                        </a:spcAft>
                        <a:buNone/>
                      </a:pPr>
                      <a:r>
                        <a:rPr lang="sv-SE" sz="2000">
                          <a:solidFill>
                            <a:schemeClr val="accent5"/>
                          </a:solidFill>
                        </a:rPr>
                        <a:t>Pricing Regime and Electricity Market Structures</a:t>
                      </a:r>
                      <a:endParaRPr sz="2000">
                        <a:solidFill>
                          <a:schemeClr val="accent5"/>
                        </a:solidFill>
                      </a:endParaRPr>
                    </a:p>
                  </a:txBody>
                  <a:tcPr marL="68575" marR="68575"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3c2b5a74767_0_16"/>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sv-SE"/>
              <a:t>3</a:t>
            </a:fld>
            <a:endParaRPr/>
          </a:p>
        </p:txBody>
      </p:sp>
      <p:sp>
        <p:nvSpPr>
          <p:cNvPr id="114" name="Google Shape;114;g3c2b5a74767_0_16"/>
          <p:cNvSpPr txBox="1">
            <a:spLocks noGrp="1"/>
          </p:cNvSpPr>
          <p:nvPr>
            <p:ph type="title"/>
          </p:nvPr>
        </p:nvSpPr>
        <p:spPr>
          <a:xfrm>
            <a:off x="782780" y="365125"/>
            <a:ext cx="10515600" cy="81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sz="3200">
                <a:solidFill>
                  <a:srgbClr val="C00000"/>
                </a:solidFill>
                <a:latin typeface="Open Sans"/>
                <a:ea typeface="Open Sans"/>
                <a:cs typeface="Open Sans"/>
                <a:sym typeface="Open Sans"/>
              </a:rPr>
              <a:t>Learning </a:t>
            </a:r>
            <a:r>
              <a:rPr lang="sv-SE">
                <a:solidFill>
                  <a:srgbClr val="C00000"/>
                </a:solidFill>
                <a:latin typeface="Open Sans"/>
                <a:ea typeface="Open Sans"/>
                <a:cs typeface="Open Sans"/>
                <a:sym typeface="Open Sans"/>
              </a:rPr>
              <a:t>Objectives</a:t>
            </a:r>
            <a:endParaRPr/>
          </a:p>
        </p:txBody>
      </p:sp>
      <p:sp>
        <p:nvSpPr>
          <p:cNvPr id="115" name="Google Shape;115;g3c2b5a74767_0_16"/>
          <p:cNvSpPr txBox="1"/>
          <p:nvPr/>
        </p:nvSpPr>
        <p:spPr>
          <a:xfrm>
            <a:off x="644721" y="1550961"/>
            <a:ext cx="10926900" cy="2870700"/>
          </a:xfrm>
          <a:prstGeom prst="rect">
            <a:avLst/>
          </a:prstGeom>
          <a:solidFill>
            <a:schemeClr val="lt1"/>
          </a:solid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sv-SE" sz="2200">
                <a:latin typeface="Open Sans"/>
                <a:ea typeface="Open Sans"/>
                <a:cs typeface="Open Sans"/>
                <a:sym typeface="Open Sans"/>
              </a:rPr>
              <a:t>By the end of this lecture, participants will be able to:</a:t>
            </a:r>
            <a:endParaRPr sz="2200">
              <a:latin typeface="Open Sans"/>
              <a:ea typeface="Open Sans"/>
              <a:cs typeface="Open Sans"/>
              <a:sym typeface="Open Sans"/>
            </a:endParaRPr>
          </a:p>
          <a:p>
            <a:pPr marL="457200" lvl="0" indent="-368300" algn="l" rtl="0">
              <a:lnSpc>
                <a:spcPct val="115000"/>
              </a:lnSpc>
              <a:spcBef>
                <a:spcPts val="1200"/>
              </a:spcBef>
              <a:spcAft>
                <a:spcPts val="0"/>
              </a:spcAft>
              <a:buSzPts val="2200"/>
              <a:buFont typeface="Open Sans"/>
              <a:buChar char="●"/>
            </a:pPr>
            <a:r>
              <a:rPr lang="sv-SE" sz="2200">
                <a:latin typeface="Open Sans"/>
                <a:ea typeface="Open Sans"/>
                <a:cs typeface="Open Sans"/>
                <a:sym typeface="Open Sans"/>
              </a:rPr>
              <a:t>Identify the difference between key electricity pricing regimes, such as Power Purchase Agreements (PPAs), market-based, and cost-of-service.</a:t>
            </a:r>
            <a:endParaRPr sz="2200">
              <a:latin typeface="Open Sans"/>
              <a:ea typeface="Open Sans"/>
              <a:cs typeface="Open Sans"/>
              <a:sym typeface="Open Sans"/>
            </a:endParaRPr>
          </a:p>
          <a:p>
            <a:pPr marL="457200" lvl="0" indent="-368300" algn="l" rtl="0">
              <a:lnSpc>
                <a:spcPct val="110000"/>
              </a:lnSpc>
              <a:spcBef>
                <a:spcPts val="0"/>
              </a:spcBef>
              <a:spcAft>
                <a:spcPts val="0"/>
              </a:spcAft>
              <a:buSzPts val="2200"/>
              <a:buFont typeface="Open Sans"/>
              <a:buChar char="●"/>
            </a:pPr>
            <a:r>
              <a:rPr lang="sv-SE" sz="2200">
                <a:latin typeface="Open Sans"/>
                <a:ea typeface="Open Sans"/>
                <a:cs typeface="Open Sans"/>
                <a:sym typeface="Open Sans"/>
              </a:rPr>
              <a:t>Explain how different electricity market regime shifts risk and incentives, for example price risk, dispatch and volume risk, and exit barriers.</a:t>
            </a:r>
            <a:endParaRPr sz="2200">
              <a:latin typeface="Open Sans"/>
              <a:ea typeface="Open Sans"/>
              <a:cs typeface="Open Sans"/>
              <a:sym typeface="Open Sans"/>
            </a:endParaRPr>
          </a:p>
          <a:p>
            <a:pPr marL="457200" lvl="0" indent="-368300" algn="l" rtl="0">
              <a:lnSpc>
                <a:spcPct val="110000"/>
              </a:lnSpc>
              <a:spcBef>
                <a:spcPts val="0"/>
              </a:spcBef>
              <a:spcAft>
                <a:spcPts val="0"/>
              </a:spcAft>
              <a:buSzPts val="2200"/>
              <a:buFont typeface="Open Sans"/>
              <a:buChar char="●"/>
            </a:pPr>
            <a:r>
              <a:rPr lang="sv-SE" sz="2200">
                <a:latin typeface="Open Sans"/>
                <a:ea typeface="Open Sans"/>
                <a:cs typeface="Open Sans"/>
                <a:sym typeface="Open Sans"/>
              </a:rPr>
              <a:t>Understand why design matters when assessing market structure and stranded assets. </a:t>
            </a:r>
            <a:endParaRPr sz="20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3c2b5a74767_0_227"/>
          <p:cNvSpPr txBox="1">
            <a:spLocks noGrp="1"/>
          </p:cNvSpPr>
          <p:nvPr>
            <p:ph type="ctrTitle"/>
          </p:nvPr>
        </p:nvSpPr>
        <p:spPr>
          <a:xfrm>
            <a:off x="2979499" y="739750"/>
            <a:ext cx="5900100" cy="498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Font typeface="Helvetica Neue"/>
              <a:buNone/>
            </a:pPr>
            <a:r>
              <a:rPr lang="sv-SE" sz="2400" b="0">
                <a:latin typeface="Arial Black"/>
                <a:ea typeface="Arial Black"/>
                <a:cs typeface="Arial Black"/>
                <a:sym typeface="Arial Black"/>
              </a:rPr>
              <a:t>Modelling for Fossil Fuel Retirement : Fossil Fuel Retirement Model  </a:t>
            </a:r>
            <a:br>
              <a:rPr lang="sv-SE">
                <a:latin typeface="Arial Black"/>
                <a:ea typeface="Arial Black"/>
                <a:cs typeface="Arial Black"/>
                <a:sym typeface="Arial Black"/>
              </a:rPr>
            </a:br>
            <a:endParaRPr>
              <a:latin typeface="Arial Black"/>
              <a:ea typeface="Arial Black"/>
              <a:cs typeface="Arial Black"/>
              <a:sym typeface="Arial Black"/>
            </a:endParaRPr>
          </a:p>
        </p:txBody>
      </p:sp>
      <p:sp>
        <p:nvSpPr>
          <p:cNvPr id="121" name="Google Shape;121;g3c2b5a74767_0_227"/>
          <p:cNvSpPr txBox="1">
            <a:spLocks noGrp="1"/>
          </p:cNvSpPr>
          <p:nvPr>
            <p:ph type="subTitle" idx="1"/>
          </p:nvPr>
        </p:nvSpPr>
        <p:spPr>
          <a:xfrm>
            <a:off x="2979498" y="2203075"/>
            <a:ext cx="5491200" cy="30579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sv-SE" sz="3200" b="1" i="0" u="none" strike="noStrike" cap="none">
                <a:solidFill>
                  <a:schemeClr val="lt1"/>
                </a:solidFill>
                <a:latin typeface="Arial Black"/>
                <a:ea typeface="Arial Black"/>
                <a:cs typeface="Arial Black"/>
                <a:sym typeface="Arial Black"/>
              </a:rPr>
              <a:t>Part </a:t>
            </a:r>
            <a:r>
              <a:rPr lang="sv-SE" sz="3200" b="1">
                <a:solidFill>
                  <a:schemeClr val="lt1"/>
                </a:solidFill>
                <a:latin typeface="Arial Black"/>
                <a:ea typeface="Arial Black"/>
                <a:cs typeface="Arial Black"/>
                <a:sym typeface="Arial Black"/>
              </a:rPr>
              <a:t>1</a:t>
            </a:r>
            <a:r>
              <a:rPr lang="sv-SE" sz="3200" b="1" i="0" u="none" strike="noStrike" cap="none">
                <a:solidFill>
                  <a:schemeClr val="lt1"/>
                </a:solidFill>
                <a:latin typeface="Arial Black"/>
                <a:ea typeface="Arial Black"/>
                <a:cs typeface="Arial Black"/>
                <a:sym typeface="Arial Black"/>
              </a:rPr>
              <a:t>: </a:t>
            </a:r>
            <a:endParaRPr sz="3200" b="1" i="0" u="none" strike="noStrike" cap="none">
              <a:solidFill>
                <a:schemeClr val="lt1"/>
              </a:solidFill>
              <a:latin typeface="Arial Black"/>
              <a:ea typeface="Arial Black"/>
              <a:cs typeface="Arial Black"/>
              <a:sym typeface="Arial Black"/>
            </a:endParaRPr>
          </a:p>
          <a:p>
            <a:pPr marL="0" marR="0" lvl="0" indent="0" algn="l" rtl="0">
              <a:lnSpc>
                <a:spcPct val="80000"/>
              </a:lnSpc>
              <a:spcBef>
                <a:spcPts val="0"/>
              </a:spcBef>
              <a:spcAft>
                <a:spcPts val="0"/>
              </a:spcAft>
              <a:buClr>
                <a:srgbClr val="000000"/>
              </a:buClr>
              <a:buSzPts val="3200"/>
              <a:buFont typeface="Arial"/>
              <a:buNone/>
            </a:pPr>
            <a:endParaRPr sz="3200" b="1" i="0" u="none" strike="noStrike" cap="none">
              <a:solidFill>
                <a:schemeClr val="lt1"/>
              </a:solidFill>
              <a:latin typeface="Arial Black"/>
              <a:ea typeface="Arial Black"/>
              <a:cs typeface="Arial Black"/>
              <a:sym typeface="Arial Black"/>
            </a:endParaRPr>
          </a:p>
          <a:p>
            <a:pPr marL="0" marR="0" lvl="0" indent="0" algn="l" rtl="0">
              <a:lnSpc>
                <a:spcPct val="90000"/>
              </a:lnSpc>
              <a:spcBef>
                <a:spcPts val="0"/>
              </a:spcBef>
              <a:spcAft>
                <a:spcPts val="0"/>
              </a:spcAft>
              <a:buClr>
                <a:schemeClr val="dk1"/>
              </a:buClr>
              <a:buSzPts val="4800"/>
              <a:buFont typeface="Arial"/>
              <a:buNone/>
            </a:pPr>
            <a:endParaRPr sz="2600" b="1" i="0" u="none" strike="noStrike" cap="none">
              <a:solidFill>
                <a:schemeClr val="lt1"/>
              </a:solidFill>
              <a:latin typeface="Open Sans ExtraBold"/>
              <a:ea typeface="Open Sans ExtraBold"/>
              <a:cs typeface="Open Sans ExtraBold"/>
              <a:sym typeface="Open Sans ExtraBold"/>
            </a:endParaRPr>
          </a:p>
          <a:p>
            <a:pPr marL="0" lvl="0" indent="0" algn="l" rtl="0">
              <a:lnSpc>
                <a:spcPct val="90000"/>
              </a:lnSpc>
              <a:spcBef>
                <a:spcPts val="0"/>
              </a:spcBef>
              <a:spcAft>
                <a:spcPts val="0"/>
              </a:spcAft>
              <a:buClr>
                <a:schemeClr val="dk1"/>
              </a:buClr>
              <a:buSzPts val="4800"/>
              <a:buFont typeface="Arial"/>
              <a:buNone/>
            </a:pPr>
            <a:r>
              <a:rPr lang="sv-SE" sz="2600" b="1">
                <a:solidFill>
                  <a:schemeClr val="lt1"/>
                </a:solidFill>
                <a:latin typeface="Open Sans ExtraBold"/>
                <a:ea typeface="Open Sans ExtraBold"/>
                <a:cs typeface="Open Sans ExtraBold"/>
                <a:sym typeface="Open Sans ExtraBold"/>
              </a:rPr>
              <a:t>PPA Regime</a:t>
            </a:r>
            <a:endParaRPr sz="2600" b="1" i="0" u="none" strike="noStrike" cap="none">
              <a:solidFill>
                <a:schemeClr val="lt1"/>
              </a:solidFill>
              <a:latin typeface="Open Sans ExtraBold"/>
              <a:ea typeface="Open Sans ExtraBold"/>
              <a:cs typeface="Open Sans ExtraBold"/>
              <a:sym typeface="Open Sans ExtraBold"/>
            </a:endParaRPr>
          </a:p>
        </p:txBody>
      </p:sp>
      <p:sp>
        <p:nvSpPr>
          <p:cNvPr id="122" name="Google Shape;122;g3c2b5a74767_0_227"/>
          <p:cNvSpPr txBox="1"/>
          <p:nvPr/>
        </p:nvSpPr>
        <p:spPr>
          <a:xfrm>
            <a:off x="496600" y="4355625"/>
            <a:ext cx="8974200" cy="1247100"/>
          </a:xfrm>
          <a:prstGeom prst="rect">
            <a:avLst/>
          </a:prstGeom>
          <a:no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chemeClr val="dk1"/>
              </a:buClr>
              <a:buSzPts val="2000"/>
              <a:buFont typeface="Arial"/>
              <a:buNone/>
            </a:pPr>
            <a:endParaRPr sz="4800" b="1" i="0" u="none" strike="noStrike" cap="non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3c2b5a74767_0_29"/>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sv-SE"/>
              <a:t>5</a:t>
            </a:fld>
            <a:endParaRPr/>
          </a:p>
        </p:txBody>
      </p:sp>
      <p:sp>
        <p:nvSpPr>
          <p:cNvPr id="129" name="Google Shape;129;g3c2b5a74767_0_29"/>
          <p:cNvSpPr txBox="1">
            <a:spLocks noGrp="1"/>
          </p:cNvSpPr>
          <p:nvPr>
            <p:ph type="title"/>
          </p:nvPr>
        </p:nvSpPr>
        <p:spPr>
          <a:xfrm>
            <a:off x="838200" y="359320"/>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What is a Power Purchase Agreement (PPA)? </a:t>
            </a:r>
            <a:endParaRPr b="0">
              <a:latin typeface="Open Sans"/>
              <a:ea typeface="Open Sans"/>
              <a:cs typeface="Open Sans"/>
              <a:sym typeface="Open Sans"/>
            </a:endParaRPr>
          </a:p>
        </p:txBody>
      </p:sp>
      <p:sp>
        <p:nvSpPr>
          <p:cNvPr id="130" name="Google Shape;130;g3c2b5a74767_0_29"/>
          <p:cNvSpPr txBox="1"/>
          <p:nvPr/>
        </p:nvSpPr>
        <p:spPr>
          <a:xfrm>
            <a:off x="838200" y="922425"/>
            <a:ext cx="9819600" cy="5302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sv-SE" sz="1750" b="0" i="0" u="none" strike="noStrike" cap="none">
                <a:solidFill>
                  <a:srgbClr val="000000"/>
                </a:solidFill>
                <a:latin typeface="Open Sans"/>
                <a:ea typeface="Open Sans"/>
                <a:cs typeface="Open Sans"/>
                <a:sym typeface="Open Sans"/>
              </a:rPr>
              <a:t> </a:t>
            </a:r>
            <a:endParaRPr sz="1750" b="0" i="0" u="none" strike="noStrike" cap="none">
              <a:solidFill>
                <a:srgbClr val="000000"/>
              </a:solidFill>
              <a:latin typeface="Open Sans"/>
              <a:ea typeface="Open Sans"/>
              <a:cs typeface="Open Sans"/>
              <a:sym typeface="Open Sans"/>
            </a:endParaRPr>
          </a:p>
          <a:p>
            <a:pPr marL="457200" lvl="0" indent="-339725" algn="l" rtl="0">
              <a:spcBef>
                <a:spcPts val="0"/>
              </a:spcBef>
              <a:spcAft>
                <a:spcPts val="0"/>
              </a:spcAft>
              <a:buClr>
                <a:schemeClr val="dk1"/>
              </a:buClr>
              <a:buSzPts val="1750"/>
              <a:buFont typeface="Open Sans"/>
              <a:buChar char="●"/>
            </a:pPr>
            <a:r>
              <a:rPr lang="sv-SE" sz="1750">
                <a:solidFill>
                  <a:schemeClr val="dk1"/>
                </a:solidFill>
                <a:latin typeface="Open Sans"/>
                <a:ea typeface="Open Sans"/>
                <a:cs typeface="Open Sans"/>
                <a:sym typeface="Open Sans"/>
              </a:rPr>
              <a:t>A PPA is a contract between two parties, one who produces or generates power for sale (the seller/producer/project company) and one who seeks to purchase power (the buyer/offtaker). This contract is sometimes referred to as an offtake agreement.</a:t>
            </a:r>
            <a:endParaRPr sz="1750">
              <a:solidFill>
                <a:schemeClr val="dk1"/>
              </a:solidFill>
              <a:latin typeface="Open Sans"/>
              <a:ea typeface="Open Sans"/>
              <a:cs typeface="Open Sans"/>
              <a:sym typeface="Open Sans"/>
            </a:endParaRPr>
          </a:p>
          <a:p>
            <a:pPr marL="457200" lvl="0" indent="0" algn="l" rtl="0">
              <a:spcBef>
                <a:spcPts val="0"/>
              </a:spcBef>
              <a:spcAft>
                <a:spcPts val="0"/>
              </a:spcAft>
              <a:buNone/>
            </a:pPr>
            <a:endParaRPr sz="1750">
              <a:solidFill>
                <a:schemeClr val="dk1"/>
              </a:solidFill>
              <a:latin typeface="Open Sans"/>
              <a:ea typeface="Open Sans"/>
              <a:cs typeface="Open Sans"/>
              <a:sym typeface="Open Sans"/>
            </a:endParaRPr>
          </a:p>
          <a:p>
            <a:pPr marL="457200" marR="0" lvl="0" indent="-339725" algn="l" rtl="0">
              <a:lnSpc>
                <a:spcPct val="100000"/>
              </a:lnSpc>
              <a:spcBef>
                <a:spcPts val="0"/>
              </a:spcBef>
              <a:spcAft>
                <a:spcPts val="0"/>
              </a:spcAft>
              <a:buClr>
                <a:schemeClr val="dk1"/>
              </a:buClr>
              <a:buSzPts val="1750"/>
              <a:buFont typeface="Open Sans"/>
              <a:buChar char="●"/>
            </a:pPr>
            <a:r>
              <a:rPr lang="sv-SE" sz="1750" b="0" i="0" u="none" strike="noStrike" cap="none">
                <a:solidFill>
                  <a:srgbClr val="000000"/>
                </a:solidFill>
                <a:latin typeface="Open Sans"/>
                <a:ea typeface="Open Sans"/>
                <a:cs typeface="Open Sans"/>
                <a:sym typeface="Open Sans"/>
              </a:rPr>
              <a:t>A PPA contract is an</a:t>
            </a:r>
            <a:r>
              <a:rPr lang="sv-SE" sz="1750" b="1" i="0" u="none" strike="noStrike" cap="none">
                <a:solidFill>
                  <a:srgbClr val="000000"/>
                </a:solidFill>
                <a:latin typeface="Open Sans"/>
                <a:ea typeface="Open Sans"/>
                <a:cs typeface="Open Sans"/>
                <a:sym typeface="Open Sans"/>
              </a:rPr>
              <a:t> agreement of that governs the sale and purchase of power.</a:t>
            </a:r>
            <a:r>
              <a:rPr lang="sv-SE" sz="1750" b="0" i="0" u="none" strike="noStrike" cap="none">
                <a:solidFill>
                  <a:srgbClr val="000000"/>
                </a:solidFill>
                <a:latin typeface="Open Sans"/>
                <a:ea typeface="Open Sans"/>
                <a:cs typeface="Open Sans"/>
                <a:sym typeface="Open Sans"/>
              </a:rPr>
              <a:t> They are usually signed for a long period, with the duration of the contract typically ranging between 10 to 25 years. </a:t>
            </a:r>
            <a:endParaRPr sz="1750" b="0" i="0" u="none" strike="noStrike" cap="none">
              <a:solidFill>
                <a:srgbClr val="000000"/>
              </a:solidFill>
              <a:latin typeface="Open Sans"/>
              <a:ea typeface="Open Sans"/>
              <a:cs typeface="Open Sans"/>
              <a:sym typeface="Open Sans"/>
            </a:endParaRPr>
          </a:p>
          <a:p>
            <a:pPr marL="457200" marR="0" lvl="0" indent="0" algn="l" rtl="0">
              <a:lnSpc>
                <a:spcPct val="100000"/>
              </a:lnSpc>
              <a:spcBef>
                <a:spcPts val="0"/>
              </a:spcBef>
              <a:spcAft>
                <a:spcPts val="0"/>
              </a:spcAft>
              <a:buNone/>
            </a:pPr>
            <a:endParaRPr sz="1750">
              <a:latin typeface="Open Sans"/>
              <a:ea typeface="Open Sans"/>
              <a:cs typeface="Open Sans"/>
              <a:sym typeface="Open Sans"/>
            </a:endParaRPr>
          </a:p>
          <a:p>
            <a:pPr marL="457200" marR="0" lvl="0" indent="-339725" algn="l" rtl="0">
              <a:lnSpc>
                <a:spcPct val="100000"/>
              </a:lnSpc>
              <a:spcBef>
                <a:spcPts val="0"/>
              </a:spcBef>
              <a:spcAft>
                <a:spcPts val="0"/>
              </a:spcAft>
              <a:buSzPts val="1750"/>
              <a:buFont typeface="Open Sans"/>
              <a:buChar char="●"/>
            </a:pPr>
            <a:r>
              <a:rPr lang="sv-SE" sz="1750">
                <a:latin typeface="Open Sans"/>
                <a:ea typeface="Open Sans"/>
                <a:cs typeface="Open Sans"/>
                <a:sym typeface="Open Sans"/>
              </a:rPr>
              <a:t>PPA key terms consist of the following:</a:t>
            </a:r>
            <a:endParaRPr sz="1750">
              <a:latin typeface="Open Sans"/>
              <a:ea typeface="Open Sans"/>
              <a:cs typeface="Open Sans"/>
              <a:sym typeface="Open Sans"/>
            </a:endParaRPr>
          </a:p>
          <a:p>
            <a:pPr marL="457200" lvl="0" indent="-339725" algn="l" rtl="0">
              <a:spcBef>
                <a:spcPts val="0"/>
              </a:spcBef>
              <a:spcAft>
                <a:spcPts val="0"/>
              </a:spcAft>
              <a:buSzPts val="1750"/>
              <a:buFont typeface="Open Sans"/>
              <a:buChar char="-"/>
            </a:pPr>
            <a:r>
              <a:rPr lang="sv-SE" sz="1750">
                <a:latin typeface="Open Sans"/>
                <a:ea typeface="Open Sans"/>
                <a:cs typeface="Open Sans"/>
                <a:sym typeface="Open Sans"/>
              </a:rPr>
              <a:t>The price per MWh</a:t>
            </a:r>
            <a:endParaRPr sz="1750">
              <a:latin typeface="Open Sans"/>
              <a:ea typeface="Open Sans"/>
              <a:cs typeface="Open Sans"/>
              <a:sym typeface="Open Sans"/>
            </a:endParaRPr>
          </a:p>
          <a:p>
            <a:pPr marL="457200" lvl="0" indent="-339725" algn="l" rtl="0">
              <a:spcBef>
                <a:spcPts val="0"/>
              </a:spcBef>
              <a:spcAft>
                <a:spcPts val="0"/>
              </a:spcAft>
              <a:buSzPts val="1750"/>
              <a:buFont typeface="Open Sans"/>
              <a:buChar char="-"/>
            </a:pPr>
            <a:r>
              <a:rPr lang="sv-SE" sz="1750">
                <a:latin typeface="Open Sans"/>
                <a:ea typeface="Open Sans"/>
                <a:cs typeface="Open Sans"/>
                <a:sym typeface="Open Sans"/>
              </a:rPr>
              <a:t>Delivery terms</a:t>
            </a:r>
            <a:endParaRPr sz="1750">
              <a:latin typeface="Open Sans"/>
              <a:ea typeface="Open Sans"/>
              <a:cs typeface="Open Sans"/>
              <a:sym typeface="Open Sans"/>
            </a:endParaRPr>
          </a:p>
          <a:p>
            <a:pPr marL="457200" lvl="0" indent="-339725" algn="l" rtl="0">
              <a:spcBef>
                <a:spcPts val="0"/>
              </a:spcBef>
              <a:spcAft>
                <a:spcPts val="0"/>
              </a:spcAft>
              <a:buSzPts val="1750"/>
              <a:buFont typeface="Open Sans"/>
              <a:buChar char="-"/>
            </a:pPr>
            <a:r>
              <a:rPr lang="sv-SE" sz="1750">
                <a:latin typeface="Open Sans"/>
                <a:ea typeface="Open Sans"/>
                <a:cs typeface="Open Sans"/>
                <a:sym typeface="Open Sans"/>
              </a:rPr>
              <a:t>Duration</a:t>
            </a:r>
            <a:endParaRPr sz="1750">
              <a:latin typeface="Open Sans"/>
              <a:ea typeface="Open Sans"/>
              <a:cs typeface="Open Sans"/>
              <a:sym typeface="Open Sans"/>
            </a:endParaRPr>
          </a:p>
          <a:p>
            <a:pPr marL="457200" lvl="0" indent="-339725" algn="l" rtl="0">
              <a:spcBef>
                <a:spcPts val="0"/>
              </a:spcBef>
              <a:spcAft>
                <a:spcPts val="0"/>
              </a:spcAft>
              <a:buSzPts val="1750"/>
              <a:buFont typeface="Open Sans"/>
              <a:buChar char="-"/>
            </a:pPr>
            <a:r>
              <a:rPr lang="sv-SE" sz="1750">
                <a:latin typeface="Open Sans"/>
                <a:ea typeface="Open Sans"/>
                <a:cs typeface="Open Sans"/>
                <a:sym typeface="Open Sans"/>
              </a:rPr>
              <a:t>Payment obligations</a:t>
            </a:r>
            <a:endParaRPr sz="1750">
              <a:latin typeface="Open Sans"/>
              <a:ea typeface="Open Sans"/>
              <a:cs typeface="Open Sans"/>
              <a:sym typeface="Open Sans"/>
            </a:endParaRPr>
          </a:p>
          <a:p>
            <a:pPr marL="457200" lvl="0" indent="-339725" algn="l" rtl="0">
              <a:spcBef>
                <a:spcPts val="0"/>
              </a:spcBef>
              <a:spcAft>
                <a:spcPts val="0"/>
              </a:spcAft>
              <a:buSzPts val="1750"/>
              <a:buFont typeface="Open Sans"/>
              <a:buChar char="-"/>
            </a:pPr>
            <a:r>
              <a:rPr lang="sv-SE" sz="1750">
                <a:latin typeface="Open Sans"/>
                <a:ea typeface="Open Sans"/>
                <a:cs typeface="Open Sans"/>
                <a:sym typeface="Open Sans"/>
              </a:rPr>
              <a:t>Penalties or termination clauses</a:t>
            </a:r>
            <a:endParaRPr sz="1750">
              <a:latin typeface="Open Sans"/>
              <a:ea typeface="Open Sans"/>
              <a:cs typeface="Open Sans"/>
              <a:sym typeface="Open Sans"/>
            </a:endParaRPr>
          </a:p>
          <a:p>
            <a:pPr marL="457200" marR="0" lvl="0" indent="0" algn="l" rtl="0">
              <a:lnSpc>
                <a:spcPct val="100000"/>
              </a:lnSpc>
              <a:spcBef>
                <a:spcPts val="0"/>
              </a:spcBef>
              <a:spcAft>
                <a:spcPts val="0"/>
              </a:spcAft>
              <a:buNone/>
            </a:pPr>
            <a:endParaRPr sz="1750" b="0" i="0" u="none" strike="noStrike" cap="none">
              <a:solidFill>
                <a:schemeClr val="dk1"/>
              </a:solidFill>
              <a:latin typeface="Open Sans"/>
              <a:ea typeface="Open Sans"/>
              <a:cs typeface="Open Sans"/>
              <a:sym typeface="Open Sans"/>
            </a:endParaRPr>
          </a:p>
          <a:p>
            <a:pPr marL="457200" marR="0" lvl="0" indent="-339725" algn="l" rtl="0">
              <a:lnSpc>
                <a:spcPct val="100000"/>
              </a:lnSpc>
              <a:spcBef>
                <a:spcPts val="0"/>
              </a:spcBef>
              <a:spcAft>
                <a:spcPts val="0"/>
              </a:spcAft>
              <a:buClr>
                <a:schemeClr val="dk1"/>
              </a:buClr>
              <a:buSzPts val="1750"/>
              <a:buFont typeface="Open Sans"/>
              <a:buChar char="●"/>
            </a:pPr>
            <a:r>
              <a:rPr lang="sv-SE" sz="1750" b="0" i="0" u="none" strike="noStrike" cap="none">
                <a:solidFill>
                  <a:schemeClr val="dk1"/>
                </a:solidFill>
                <a:latin typeface="Open Sans"/>
                <a:ea typeface="Open Sans"/>
                <a:cs typeface="Open Sans"/>
                <a:sym typeface="Open Sans"/>
              </a:rPr>
              <a:t>As such early retirement of fossil fuel fleet could trigger </a:t>
            </a:r>
            <a:r>
              <a:rPr lang="sv-SE" sz="1750" b="1" i="0" u="none" strike="noStrike" cap="none">
                <a:solidFill>
                  <a:schemeClr val="dk1"/>
                </a:solidFill>
                <a:latin typeface="Open Sans"/>
                <a:ea typeface="Open Sans"/>
                <a:cs typeface="Open Sans"/>
                <a:sym typeface="Open Sans"/>
              </a:rPr>
              <a:t>‘take or pay conditions’</a:t>
            </a:r>
            <a:r>
              <a:rPr lang="sv-SE" sz="1750" b="0" i="0" u="none" strike="noStrike" cap="none">
                <a:solidFill>
                  <a:schemeClr val="dk1"/>
                </a:solidFill>
                <a:latin typeface="Open Sans"/>
                <a:ea typeface="Open Sans"/>
                <a:cs typeface="Open Sans"/>
                <a:sym typeface="Open Sans"/>
              </a:rPr>
              <a:t> and </a:t>
            </a:r>
            <a:r>
              <a:rPr lang="sv-SE" sz="1750" b="1" i="0" u="none" strike="noStrike" cap="none">
                <a:solidFill>
                  <a:schemeClr val="dk1"/>
                </a:solidFill>
                <a:latin typeface="Open Sans"/>
                <a:ea typeface="Open Sans"/>
                <a:cs typeface="Open Sans"/>
                <a:sym typeface="Open Sans"/>
              </a:rPr>
              <a:t>fixed payment obligations,</a:t>
            </a:r>
            <a:r>
              <a:rPr lang="sv-SE" sz="1750" b="0" i="0" u="none" strike="noStrike" cap="none">
                <a:solidFill>
                  <a:schemeClr val="dk1"/>
                </a:solidFill>
                <a:latin typeface="Open Sans"/>
                <a:ea typeface="Open Sans"/>
                <a:cs typeface="Open Sans"/>
                <a:sym typeface="Open Sans"/>
              </a:rPr>
              <a:t> which illustrates the complex exit barriers associated fossil fuel infrastructure. </a:t>
            </a:r>
            <a:endParaRPr sz="175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3c2b5a74767_0_233"/>
          <p:cNvSpPr txBox="1">
            <a:spLocks noGrp="1"/>
          </p:cNvSpPr>
          <p:nvPr>
            <p:ph type="ctrTitle"/>
          </p:nvPr>
        </p:nvSpPr>
        <p:spPr>
          <a:xfrm>
            <a:off x="2979499" y="739750"/>
            <a:ext cx="5900100" cy="498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Font typeface="Helvetica Neue"/>
              <a:buNone/>
            </a:pPr>
            <a:r>
              <a:rPr lang="sv-SE" sz="2400" b="0">
                <a:latin typeface="Arial Black"/>
                <a:ea typeface="Arial Black"/>
                <a:cs typeface="Arial Black"/>
                <a:sym typeface="Arial Black"/>
              </a:rPr>
              <a:t>Modelling for Fossil Fuel Retirement : Fossil Fuel Retirement Model  </a:t>
            </a:r>
            <a:br>
              <a:rPr lang="sv-SE">
                <a:latin typeface="Arial Black"/>
                <a:ea typeface="Arial Black"/>
                <a:cs typeface="Arial Black"/>
                <a:sym typeface="Arial Black"/>
              </a:rPr>
            </a:br>
            <a:endParaRPr>
              <a:latin typeface="Arial Black"/>
              <a:ea typeface="Arial Black"/>
              <a:cs typeface="Arial Black"/>
              <a:sym typeface="Arial Black"/>
            </a:endParaRPr>
          </a:p>
        </p:txBody>
      </p:sp>
      <p:sp>
        <p:nvSpPr>
          <p:cNvPr id="136" name="Google Shape;136;g3c2b5a74767_0_233"/>
          <p:cNvSpPr txBox="1">
            <a:spLocks noGrp="1"/>
          </p:cNvSpPr>
          <p:nvPr>
            <p:ph type="subTitle" idx="1"/>
          </p:nvPr>
        </p:nvSpPr>
        <p:spPr>
          <a:xfrm>
            <a:off x="2979498" y="2203075"/>
            <a:ext cx="5491200" cy="30579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sv-SE" sz="3200" b="1" i="0" u="none" strike="noStrike" cap="none">
                <a:solidFill>
                  <a:schemeClr val="lt1"/>
                </a:solidFill>
                <a:latin typeface="Arial Black"/>
                <a:ea typeface="Arial Black"/>
                <a:cs typeface="Arial Black"/>
                <a:sym typeface="Arial Black"/>
              </a:rPr>
              <a:t>Part </a:t>
            </a:r>
            <a:r>
              <a:rPr lang="sv-SE" sz="3200" b="1">
                <a:solidFill>
                  <a:schemeClr val="lt1"/>
                </a:solidFill>
                <a:latin typeface="Arial Black"/>
                <a:ea typeface="Arial Black"/>
                <a:cs typeface="Arial Black"/>
                <a:sym typeface="Arial Black"/>
              </a:rPr>
              <a:t>2</a:t>
            </a:r>
            <a:r>
              <a:rPr lang="sv-SE" sz="3200" b="1" i="0" u="none" strike="noStrike" cap="none">
                <a:solidFill>
                  <a:schemeClr val="lt1"/>
                </a:solidFill>
                <a:latin typeface="Arial Black"/>
                <a:ea typeface="Arial Black"/>
                <a:cs typeface="Arial Black"/>
                <a:sym typeface="Arial Black"/>
              </a:rPr>
              <a:t>: </a:t>
            </a:r>
            <a:endParaRPr sz="3200" b="1" i="0" u="none" strike="noStrike" cap="none">
              <a:solidFill>
                <a:schemeClr val="lt1"/>
              </a:solidFill>
              <a:latin typeface="Arial Black"/>
              <a:ea typeface="Arial Black"/>
              <a:cs typeface="Arial Black"/>
              <a:sym typeface="Arial Black"/>
            </a:endParaRPr>
          </a:p>
          <a:p>
            <a:pPr marL="0" marR="0" lvl="0" indent="0" algn="l" rtl="0">
              <a:lnSpc>
                <a:spcPct val="80000"/>
              </a:lnSpc>
              <a:spcBef>
                <a:spcPts val="0"/>
              </a:spcBef>
              <a:spcAft>
                <a:spcPts val="0"/>
              </a:spcAft>
              <a:buClr>
                <a:srgbClr val="000000"/>
              </a:buClr>
              <a:buSzPts val="3200"/>
              <a:buFont typeface="Arial"/>
              <a:buNone/>
            </a:pPr>
            <a:endParaRPr sz="3200" b="1" i="0" u="none" strike="noStrike" cap="none">
              <a:solidFill>
                <a:schemeClr val="lt1"/>
              </a:solidFill>
              <a:latin typeface="Arial Black"/>
              <a:ea typeface="Arial Black"/>
              <a:cs typeface="Arial Black"/>
              <a:sym typeface="Arial Black"/>
            </a:endParaRPr>
          </a:p>
          <a:p>
            <a:pPr marL="0" marR="0" lvl="0" indent="0" algn="l" rtl="0">
              <a:lnSpc>
                <a:spcPct val="90000"/>
              </a:lnSpc>
              <a:spcBef>
                <a:spcPts val="0"/>
              </a:spcBef>
              <a:spcAft>
                <a:spcPts val="0"/>
              </a:spcAft>
              <a:buClr>
                <a:schemeClr val="dk1"/>
              </a:buClr>
              <a:buSzPts val="4800"/>
              <a:buFont typeface="Arial"/>
              <a:buNone/>
            </a:pPr>
            <a:endParaRPr sz="2600" b="1" i="0" u="none" strike="noStrike" cap="none">
              <a:solidFill>
                <a:schemeClr val="lt1"/>
              </a:solidFill>
              <a:latin typeface="Open Sans ExtraBold"/>
              <a:ea typeface="Open Sans ExtraBold"/>
              <a:cs typeface="Open Sans ExtraBold"/>
              <a:sym typeface="Open Sans ExtraBold"/>
            </a:endParaRPr>
          </a:p>
          <a:p>
            <a:pPr marL="0" lvl="0" indent="0" algn="l" rtl="0">
              <a:lnSpc>
                <a:spcPct val="90000"/>
              </a:lnSpc>
              <a:spcBef>
                <a:spcPts val="0"/>
              </a:spcBef>
              <a:spcAft>
                <a:spcPts val="0"/>
              </a:spcAft>
              <a:buClr>
                <a:schemeClr val="dk1"/>
              </a:buClr>
              <a:buSzPts val="4800"/>
              <a:buFont typeface="Arial"/>
              <a:buNone/>
            </a:pPr>
            <a:r>
              <a:rPr lang="sv-SE" sz="2600" b="1">
                <a:solidFill>
                  <a:schemeClr val="lt1"/>
                </a:solidFill>
                <a:latin typeface="Open Sans ExtraBold"/>
                <a:ea typeface="Open Sans ExtraBold"/>
                <a:cs typeface="Open Sans ExtraBold"/>
                <a:sym typeface="Open Sans ExtraBold"/>
              </a:rPr>
              <a:t>Market Regime</a:t>
            </a:r>
            <a:endParaRPr sz="2600" b="1" i="0" u="none" strike="noStrike" cap="none">
              <a:solidFill>
                <a:schemeClr val="lt1"/>
              </a:solidFill>
              <a:latin typeface="Open Sans ExtraBold"/>
              <a:ea typeface="Open Sans ExtraBold"/>
              <a:cs typeface="Open Sans ExtraBold"/>
              <a:sym typeface="Open Sans ExtraBold"/>
            </a:endParaRPr>
          </a:p>
        </p:txBody>
      </p:sp>
      <p:sp>
        <p:nvSpPr>
          <p:cNvPr id="137" name="Google Shape;137;g3c2b5a74767_0_233"/>
          <p:cNvSpPr txBox="1"/>
          <p:nvPr/>
        </p:nvSpPr>
        <p:spPr>
          <a:xfrm>
            <a:off x="496600" y="4355625"/>
            <a:ext cx="8974200" cy="1247100"/>
          </a:xfrm>
          <a:prstGeom prst="rect">
            <a:avLst/>
          </a:prstGeom>
          <a:no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chemeClr val="dk1"/>
              </a:buClr>
              <a:buSzPts val="2000"/>
              <a:buFont typeface="Arial"/>
              <a:buNone/>
            </a:pPr>
            <a:endParaRPr sz="4800" b="1" i="0" u="none" strike="noStrike" cap="non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3c2b5a74767_0_43"/>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sv-SE"/>
              <a:t>7</a:t>
            </a:fld>
            <a:endParaRPr/>
          </a:p>
        </p:txBody>
      </p:sp>
      <p:sp>
        <p:nvSpPr>
          <p:cNvPr id="144" name="Google Shape;144;g3c2b5a74767_0_43"/>
          <p:cNvSpPr txBox="1">
            <a:spLocks noGrp="1"/>
          </p:cNvSpPr>
          <p:nvPr>
            <p:ph type="title"/>
          </p:nvPr>
        </p:nvSpPr>
        <p:spPr>
          <a:xfrm>
            <a:off x="838200" y="332866"/>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What is the Market Regime? [1/2]</a:t>
            </a:r>
            <a:endParaRPr b="0">
              <a:latin typeface="Open Sans"/>
              <a:ea typeface="Open Sans"/>
              <a:cs typeface="Open Sans"/>
              <a:sym typeface="Open Sans"/>
            </a:endParaRPr>
          </a:p>
        </p:txBody>
      </p:sp>
      <p:sp>
        <p:nvSpPr>
          <p:cNvPr id="145" name="Google Shape;145;g3c2b5a74767_0_43"/>
          <p:cNvSpPr txBox="1"/>
          <p:nvPr/>
        </p:nvSpPr>
        <p:spPr>
          <a:xfrm>
            <a:off x="465325" y="997057"/>
            <a:ext cx="7559100" cy="48639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A </a:t>
            </a:r>
            <a:r>
              <a:rPr lang="sv-SE" sz="1900" b="1">
                <a:solidFill>
                  <a:schemeClr val="accent2"/>
                </a:solidFill>
                <a:latin typeface="Open Sans"/>
                <a:ea typeface="Open Sans"/>
                <a:cs typeface="Open Sans"/>
                <a:sym typeface="Open Sans"/>
              </a:rPr>
              <a:t>market price regime</a:t>
            </a:r>
            <a:r>
              <a:rPr lang="sv-SE" sz="1900">
                <a:solidFill>
                  <a:schemeClr val="dk1"/>
                </a:solidFill>
                <a:latin typeface="Open Sans"/>
                <a:ea typeface="Open Sans"/>
                <a:cs typeface="Open Sans"/>
                <a:sym typeface="Open Sans"/>
              </a:rPr>
              <a:t> is when a power plant earns money by selling electricity at</a:t>
            </a:r>
            <a:r>
              <a:rPr lang="sv-SE" sz="1900" b="1">
                <a:solidFill>
                  <a:schemeClr val="accent2"/>
                </a:solidFill>
                <a:latin typeface="Open Sans"/>
                <a:ea typeface="Open Sans"/>
                <a:cs typeface="Open Sans"/>
                <a:sym typeface="Open Sans"/>
              </a:rPr>
              <a:t> prices set by the market</a:t>
            </a:r>
            <a:r>
              <a:rPr lang="sv-SE" sz="1900">
                <a:solidFill>
                  <a:schemeClr val="dk1"/>
                </a:solidFill>
                <a:latin typeface="Open Sans"/>
                <a:ea typeface="Open Sans"/>
                <a:cs typeface="Open Sans"/>
                <a:sym typeface="Open Sans"/>
              </a:rPr>
              <a:t>, rather than at a fixed PPA tariff or regulated cost-based tariff (FERC, 2026).</a:t>
            </a:r>
            <a:endParaRPr sz="1900" u="sng">
              <a:solidFill>
                <a:schemeClr val="hlink"/>
              </a:solidFill>
              <a:latin typeface="Open Sans"/>
              <a:ea typeface="Open Sans"/>
              <a:cs typeface="Open Sans"/>
              <a:sym typeface="Open Sans"/>
            </a:endParaRPr>
          </a:p>
          <a:p>
            <a:pPr marL="457200" lvl="0" indent="-349250" algn="l" rtl="0">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In this regime, electricity is sold in</a:t>
            </a:r>
            <a:r>
              <a:rPr lang="sv-SE" sz="1900" b="1">
                <a:solidFill>
                  <a:schemeClr val="accent2"/>
                </a:solidFill>
                <a:latin typeface="Open Sans"/>
                <a:ea typeface="Open Sans"/>
                <a:cs typeface="Open Sans"/>
                <a:sym typeface="Open Sans"/>
              </a:rPr>
              <a:t> wholesale markets </a:t>
            </a:r>
            <a:r>
              <a:rPr lang="sv-SE" sz="1900">
                <a:solidFill>
                  <a:schemeClr val="dk1"/>
                </a:solidFill>
                <a:latin typeface="Open Sans"/>
                <a:ea typeface="Open Sans"/>
                <a:cs typeface="Open Sans"/>
                <a:sym typeface="Open Sans"/>
              </a:rPr>
              <a:t>(sales between generators and suppliers/retailers, not directly to households) (NESO, 2026). </a:t>
            </a:r>
            <a:endParaRPr sz="1900">
              <a:solidFill>
                <a:schemeClr val="dk1"/>
              </a:solidFill>
              <a:latin typeface="Open Sans"/>
              <a:ea typeface="Open Sans"/>
              <a:cs typeface="Open Sans"/>
              <a:sym typeface="Open Sans"/>
            </a:endParaRPr>
          </a:p>
          <a:p>
            <a:pPr marL="457200" lvl="0" indent="-349250" algn="l" rtl="0">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Therefore,</a:t>
            </a:r>
            <a:r>
              <a:rPr lang="sv-SE" sz="1900" b="1">
                <a:solidFill>
                  <a:schemeClr val="accent2"/>
                </a:solidFill>
                <a:latin typeface="Open Sans"/>
                <a:ea typeface="Open Sans"/>
                <a:cs typeface="Open Sans"/>
                <a:sym typeface="Open Sans"/>
              </a:rPr>
              <a:t> Revenue ≈ (Market price) × (Electricity generated)</a:t>
            </a:r>
            <a:r>
              <a:rPr lang="sv-SE" sz="1900">
                <a:solidFill>
                  <a:schemeClr val="dk1"/>
                </a:solidFill>
                <a:latin typeface="Open Sans"/>
                <a:ea typeface="Open Sans"/>
                <a:cs typeface="Open Sans"/>
                <a:sym typeface="Open Sans"/>
              </a:rPr>
              <a:t>, so income can change a lot as prices and dispatch change.</a:t>
            </a:r>
            <a:endParaRPr sz="1900">
              <a:solidFill>
                <a:schemeClr val="dk1"/>
              </a:solidFill>
              <a:latin typeface="Open Sans"/>
              <a:ea typeface="Open Sans"/>
              <a:cs typeface="Open Sans"/>
              <a:sym typeface="Open Sans"/>
            </a:endParaRPr>
          </a:p>
          <a:p>
            <a:pPr marL="457200" lvl="0" indent="-349250" algn="l" rtl="0">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Electricity is usually sold to retailers/suppliers or large users through the wholesale market (not directly to most households).</a:t>
            </a:r>
            <a:endParaRPr sz="1900">
              <a:solidFill>
                <a:schemeClr val="dk1"/>
              </a:solidFill>
              <a:latin typeface="Open Sans"/>
              <a:ea typeface="Open Sans"/>
              <a:cs typeface="Open Sans"/>
              <a:sym typeface="Open Sans"/>
            </a:endParaRPr>
          </a:p>
          <a:p>
            <a:pPr marL="457200" lvl="0" indent="-349250" algn="l" rtl="0">
              <a:spcBef>
                <a:spcPts val="0"/>
              </a:spcBef>
              <a:spcAft>
                <a:spcPts val="0"/>
              </a:spcAft>
              <a:buClr>
                <a:schemeClr val="dk1"/>
              </a:buClr>
              <a:buSzPts val="1900"/>
              <a:buFont typeface="Open Sans"/>
              <a:buChar char="●"/>
            </a:pPr>
            <a:r>
              <a:rPr lang="sv-SE" sz="1900" b="1">
                <a:solidFill>
                  <a:schemeClr val="accent2"/>
                </a:solidFill>
                <a:latin typeface="Open Sans"/>
                <a:ea typeface="Open Sans"/>
                <a:cs typeface="Open Sans"/>
                <a:sym typeface="Open Sans"/>
              </a:rPr>
              <a:t>Key difference vs a PPA:</a:t>
            </a:r>
            <a:r>
              <a:rPr lang="sv-SE" sz="1900" b="1">
                <a:solidFill>
                  <a:schemeClr val="dk1"/>
                </a:solidFill>
                <a:latin typeface="Open Sans"/>
                <a:ea typeface="Open Sans"/>
                <a:cs typeface="Open Sans"/>
                <a:sym typeface="Open Sans"/>
              </a:rPr>
              <a:t> </a:t>
            </a:r>
            <a:r>
              <a:rPr lang="sv-SE" sz="1900">
                <a:solidFill>
                  <a:schemeClr val="dk1"/>
                </a:solidFill>
                <a:latin typeface="Open Sans"/>
                <a:ea typeface="Open Sans"/>
                <a:cs typeface="Open Sans"/>
                <a:sym typeface="Open Sans"/>
              </a:rPr>
              <a:t>Under a market regime, the generator carries more price risk (prices change) and volume risk </a:t>
            </a:r>
            <a:endParaRPr sz="1900">
              <a:latin typeface="Open Sans"/>
              <a:ea typeface="Open Sans"/>
              <a:cs typeface="Open Sans"/>
              <a:sym typeface="Open Sans"/>
            </a:endParaRPr>
          </a:p>
        </p:txBody>
      </p:sp>
      <p:pic>
        <p:nvPicPr>
          <p:cNvPr id="146" name="Google Shape;146;g3c2b5a74767_0_43"/>
          <p:cNvPicPr preferRelativeResize="0"/>
          <p:nvPr/>
        </p:nvPicPr>
        <p:blipFill>
          <a:blip r:embed="rId3">
            <a:alphaModFix/>
          </a:blip>
          <a:stretch>
            <a:fillRect/>
          </a:stretch>
        </p:blipFill>
        <p:spPr>
          <a:xfrm>
            <a:off x="7411225" y="1822238"/>
            <a:ext cx="4475974" cy="3213520"/>
          </a:xfrm>
          <a:prstGeom prst="rect">
            <a:avLst/>
          </a:prstGeom>
          <a:noFill/>
          <a:ln>
            <a:noFill/>
          </a:ln>
        </p:spPr>
      </p:pic>
      <p:sp>
        <p:nvSpPr>
          <p:cNvPr id="147" name="Google Shape;147;g3c2b5a74767_0_43"/>
          <p:cNvSpPr txBox="1"/>
          <p:nvPr/>
        </p:nvSpPr>
        <p:spPr>
          <a:xfrm>
            <a:off x="7825225" y="5035750"/>
            <a:ext cx="3865800" cy="604800"/>
          </a:xfrm>
          <a:prstGeom prst="rect">
            <a:avLst/>
          </a:prstGeom>
          <a:noFill/>
          <a:ln>
            <a:noFill/>
          </a:ln>
        </p:spPr>
        <p:txBody>
          <a:bodyPr spcFirstLastPara="1" wrap="square" lIns="91425" tIns="91425" rIns="91425" bIns="91425" anchor="t" anchorCtr="0">
            <a:spAutoFit/>
          </a:bodyPr>
          <a:lstStyle/>
          <a:p>
            <a:pPr marL="0" lvl="0" indent="0" algn="ctr" rtl="0">
              <a:lnSpc>
                <a:spcPct val="110000"/>
              </a:lnSpc>
              <a:spcBef>
                <a:spcPts val="1800"/>
              </a:spcBef>
              <a:spcAft>
                <a:spcPts val="400"/>
              </a:spcAft>
              <a:buNone/>
            </a:pPr>
            <a:r>
              <a:rPr lang="sv-SE" sz="1300">
                <a:solidFill>
                  <a:schemeClr val="dk1"/>
                </a:solidFill>
                <a:latin typeface="Open Sans"/>
                <a:ea typeface="Open Sans"/>
                <a:cs typeface="Open Sans"/>
                <a:sym typeface="Open Sans"/>
              </a:rPr>
              <a:t>European wholesale electricity and gas prices (Oxera, 2023)</a:t>
            </a:r>
            <a:endParaRPr sz="1100" b="1">
              <a:solidFill>
                <a:srgbClr val="109122"/>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c2b5a74767_0_52"/>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sv-SE"/>
              <a:t>8</a:t>
            </a:fld>
            <a:endParaRPr/>
          </a:p>
        </p:txBody>
      </p:sp>
      <p:sp>
        <p:nvSpPr>
          <p:cNvPr id="154" name="Google Shape;154;g3c2b5a74767_0_52"/>
          <p:cNvSpPr txBox="1">
            <a:spLocks noGrp="1"/>
          </p:cNvSpPr>
          <p:nvPr>
            <p:ph type="title"/>
          </p:nvPr>
        </p:nvSpPr>
        <p:spPr>
          <a:xfrm>
            <a:off x="975025" y="553673"/>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What is the Market Regime? [2/2]</a:t>
            </a:r>
            <a:endParaRPr b="0">
              <a:latin typeface="Open Sans"/>
              <a:ea typeface="Open Sans"/>
              <a:cs typeface="Open Sans"/>
              <a:sym typeface="Open Sans"/>
            </a:endParaRPr>
          </a:p>
        </p:txBody>
      </p:sp>
      <p:sp>
        <p:nvSpPr>
          <p:cNvPr id="155" name="Google Shape;155;g3c2b5a74767_0_52"/>
          <p:cNvSpPr txBox="1"/>
          <p:nvPr/>
        </p:nvSpPr>
        <p:spPr>
          <a:xfrm>
            <a:off x="587300" y="1435646"/>
            <a:ext cx="10515600" cy="36942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Many wholesale markets run </a:t>
            </a:r>
            <a:r>
              <a:rPr lang="sv-SE" sz="1900" b="1">
                <a:solidFill>
                  <a:schemeClr val="accent2"/>
                </a:solidFill>
                <a:latin typeface="Open Sans"/>
                <a:ea typeface="Open Sans"/>
                <a:cs typeface="Open Sans"/>
                <a:sym typeface="Open Sans"/>
              </a:rPr>
              <a:t>short-term markets</a:t>
            </a:r>
            <a:r>
              <a:rPr lang="sv-SE" sz="1900">
                <a:solidFill>
                  <a:schemeClr val="dk1"/>
                </a:solidFill>
                <a:latin typeface="Open Sans"/>
                <a:ea typeface="Open Sans"/>
                <a:cs typeface="Open Sans"/>
                <a:sym typeface="Open Sans"/>
              </a:rPr>
              <a:t>, typically a</a:t>
            </a:r>
            <a:r>
              <a:rPr lang="sv-SE" sz="1900" b="1">
                <a:solidFill>
                  <a:schemeClr val="accent2"/>
                </a:solidFill>
                <a:latin typeface="Open Sans"/>
                <a:ea typeface="Open Sans"/>
                <a:cs typeface="Open Sans"/>
                <a:sym typeface="Open Sans"/>
              </a:rPr>
              <a:t> day-ahead market</a:t>
            </a:r>
            <a:r>
              <a:rPr lang="sv-SE" sz="1900">
                <a:solidFill>
                  <a:schemeClr val="dk1"/>
                </a:solidFill>
                <a:latin typeface="Open Sans"/>
                <a:ea typeface="Open Sans"/>
                <a:cs typeface="Open Sans"/>
                <a:sym typeface="Open Sans"/>
              </a:rPr>
              <a:t> (a schedule for tomorrow) and a </a:t>
            </a:r>
            <a:r>
              <a:rPr lang="sv-SE" sz="1900" b="1">
                <a:solidFill>
                  <a:schemeClr val="accent2"/>
                </a:solidFill>
                <a:latin typeface="Open Sans"/>
                <a:ea typeface="Open Sans"/>
                <a:cs typeface="Open Sans"/>
                <a:sym typeface="Open Sans"/>
              </a:rPr>
              <a:t>real-time/balancing market</a:t>
            </a:r>
            <a:r>
              <a:rPr lang="sv-SE" sz="1900">
                <a:solidFill>
                  <a:schemeClr val="dk1"/>
                </a:solidFill>
                <a:latin typeface="Open Sans"/>
                <a:ea typeface="Open Sans"/>
                <a:cs typeface="Open Sans"/>
                <a:sym typeface="Open Sans"/>
              </a:rPr>
              <a:t> (adjustments close to the moment of delivery).</a:t>
            </a:r>
            <a:endParaRPr sz="1900">
              <a:solidFill>
                <a:schemeClr val="dk1"/>
              </a:solidFill>
              <a:latin typeface="Open Sans"/>
              <a:ea typeface="Open Sans"/>
              <a:cs typeface="Open Sans"/>
              <a:sym typeface="Open Sans"/>
            </a:endParaRPr>
          </a:p>
          <a:p>
            <a:pPr marL="0" lvl="0" indent="0" algn="l" rtl="0">
              <a:spcBef>
                <a:spcPts val="0"/>
              </a:spcBef>
              <a:spcAft>
                <a:spcPts val="0"/>
              </a:spcAft>
              <a:buNone/>
            </a:pPr>
            <a:endParaRPr sz="1900">
              <a:solidFill>
                <a:schemeClr val="dk1"/>
              </a:solidFill>
              <a:latin typeface="Open Sans"/>
              <a:ea typeface="Open Sans"/>
              <a:cs typeface="Open Sans"/>
              <a:sym typeface="Open Sans"/>
            </a:endParaRPr>
          </a:p>
          <a:p>
            <a:pPr marL="457200" lvl="0" indent="-349250" algn="l" rtl="0">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Prices are updated and settled through</a:t>
            </a:r>
            <a:r>
              <a:rPr lang="sv-SE" sz="1900" b="1">
                <a:solidFill>
                  <a:schemeClr val="accent2"/>
                </a:solidFill>
                <a:latin typeface="Open Sans"/>
                <a:ea typeface="Open Sans"/>
                <a:cs typeface="Open Sans"/>
                <a:sym typeface="Open Sans"/>
              </a:rPr>
              <a:t> market processes.</a:t>
            </a:r>
            <a:endParaRPr sz="1900" b="1">
              <a:solidFill>
                <a:schemeClr val="accent2"/>
              </a:solidFill>
              <a:latin typeface="Open Sans"/>
              <a:ea typeface="Open Sans"/>
              <a:cs typeface="Open Sans"/>
              <a:sym typeface="Open Sans"/>
            </a:endParaRPr>
          </a:p>
          <a:p>
            <a:pPr marL="0" lvl="0" indent="0" algn="l" rtl="0">
              <a:spcBef>
                <a:spcPts val="0"/>
              </a:spcBef>
              <a:spcAft>
                <a:spcPts val="0"/>
              </a:spcAft>
              <a:buNone/>
            </a:pPr>
            <a:endParaRPr sz="1900">
              <a:solidFill>
                <a:schemeClr val="dk1"/>
              </a:solidFill>
              <a:latin typeface="Open Sans"/>
              <a:ea typeface="Open Sans"/>
              <a:cs typeface="Open Sans"/>
              <a:sym typeface="Open Sans"/>
            </a:endParaRPr>
          </a:p>
          <a:p>
            <a:pPr marL="457200" lvl="0" indent="-349250" algn="l" rtl="0">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For example, New Zealand publishes forecast, dispatch, interim, and final spot price categories, and final prices are used to settle trades.</a:t>
            </a:r>
            <a:r>
              <a:rPr lang="sv-SE" sz="1900">
                <a:solidFill>
                  <a:schemeClr val="dk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a:t>
            </a:r>
            <a:endParaRPr sz="1900">
              <a:solidFill>
                <a:schemeClr val="dk1"/>
              </a:solidFill>
              <a:latin typeface="Open Sans"/>
              <a:ea typeface="Open Sans"/>
              <a:cs typeface="Open Sans"/>
              <a:sym typeface="Open Sans"/>
            </a:endParaRPr>
          </a:p>
          <a:p>
            <a:pPr marL="0" lvl="0" indent="0" algn="l" rtl="0">
              <a:spcBef>
                <a:spcPts val="0"/>
              </a:spcBef>
              <a:spcAft>
                <a:spcPts val="0"/>
              </a:spcAft>
              <a:buNone/>
            </a:pPr>
            <a:endParaRPr sz="1900">
              <a:solidFill>
                <a:schemeClr val="dk1"/>
              </a:solidFill>
              <a:latin typeface="Open Sans"/>
              <a:ea typeface="Open Sans"/>
              <a:cs typeface="Open Sans"/>
              <a:sym typeface="Open Sans"/>
            </a:endParaRPr>
          </a:p>
          <a:p>
            <a:pPr marL="457200" lvl="0" indent="-349250" algn="l" rtl="0">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Because prices can be volatile</a:t>
            </a:r>
            <a:r>
              <a:rPr lang="sv-SE" sz="1900" b="1">
                <a:solidFill>
                  <a:schemeClr val="accent2"/>
                </a:solidFill>
                <a:latin typeface="Open Sans"/>
                <a:ea typeface="Open Sans"/>
                <a:cs typeface="Open Sans"/>
                <a:sym typeface="Open Sans"/>
              </a:rPr>
              <a:t>, market participants often use contracts/hedges </a:t>
            </a:r>
            <a:r>
              <a:rPr lang="sv-SE" sz="1900">
                <a:solidFill>
                  <a:schemeClr val="dk1"/>
                </a:solidFill>
                <a:latin typeface="Open Sans"/>
                <a:ea typeface="Open Sans"/>
                <a:cs typeface="Open Sans"/>
                <a:sym typeface="Open Sans"/>
              </a:rPr>
              <a:t>(including long-term contracts) to</a:t>
            </a:r>
            <a:r>
              <a:rPr lang="sv-SE" sz="1900" b="1">
                <a:solidFill>
                  <a:schemeClr val="accent2"/>
                </a:solidFill>
                <a:latin typeface="Open Sans"/>
                <a:ea typeface="Open Sans"/>
                <a:cs typeface="Open Sans"/>
                <a:sym typeface="Open Sans"/>
              </a:rPr>
              <a:t> reduce exposure</a:t>
            </a:r>
            <a:r>
              <a:rPr lang="sv-SE" sz="1900">
                <a:solidFill>
                  <a:schemeClr val="dk1"/>
                </a:solidFill>
                <a:latin typeface="Open Sans"/>
                <a:ea typeface="Open Sans"/>
                <a:cs typeface="Open Sans"/>
                <a:sym typeface="Open Sans"/>
              </a:rPr>
              <a:t> to price swings.</a:t>
            </a:r>
            <a:r>
              <a:rPr lang="sv-SE" sz="1900">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 </a:t>
            </a:r>
            <a:endParaRPr sz="1100" u="sng">
              <a:solidFill>
                <a:schemeClr val="hlink"/>
              </a:solidFill>
            </a:endParaRPr>
          </a:p>
          <a:p>
            <a:pPr marL="457200" lvl="0" indent="0" algn="l" rtl="0">
              <a:spcBef>
                <a:spcPts val="0"/>
              </a:spcBef>
              <a:spcAft>
                <a:spcPts val="0"/>
              </a:spcAft>
              <a:buNone/>
            </a:pPr>
            <a:endParaRPr sz="1900">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3c2b5a74767_0_239"/>
          <p:cNvSpPr txBox="1">
            <a:spLocks noGrp="1"/>
          </p:cNvSpPr>
          <p:nvPr>
            <p:ph type="ctrTitle"/>
          </p:nvPr>
        </p:nvSpPr>
        <p:spPr>
          <a:xfrm>
            <a:off x="2979499" y="739750"/>
            <a:ext cx="5900100" cy="498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Font typeface="Helvetica Neue"/>
              <a:buNone/>
            </a:pPr>
            <a:r>
              <a:rPr lang="sv-SE" sz="2400" b="0">
                <a:latin typeface="Arial Black"/>
                <a:ea typeface="Arial Black"/>
                <a:cs typeface="Arial Black"/>
                <a:sym typeface="Arial Black"/>
              </a:rPr>
              <a:t>Modelling for Fossil Fuel Retirement : Fossil Fuel Retirement Model  </a:t>
            </a:r>
            <a:br>
              <a:rPr lang="sv-SE">
                <a:latin typeface="Arial Black"/>
                <a:ea typeface="Arial Black"/>
                <a:cs typeface="Arial Black"/>
                <a:sym typeface="Arial Black"/>
              </a:rPr>
            </a:br>
            <a:endParaRPr>
              <a:latin typeface="Arial Black"/>
              <a:ea typeface="Arial Black"/>
              <a:cs typeface="Arial Black"/>
              <a:sym typeface="Arial Black"/>
            </a:endParaRPr>
          </a:p>
        </p:txBody>
      </p:sp>
      <p:sp>
        <p:nvSpPr>
          <p:cNvPr id="161" name="Google Shape;161;g3c2b5a74767_0_239"/>
          <p:cNvSpPr txBox="1">
            <a:spLocks noGrp="1"/>
          </p:cNvSpPr>
          <p:nvPr>
            <p:ph type="subTitle" idx="1"/>
          </p:nvPr>
        </p:nvSpPr>
        <p:spPr>
          <a:xfrm>
            <a:off x="2979498" y="2203075"/>
            <a:ext cx="5491200" cy="30579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sv-SE" sz="3200" b="1" i="0" u="none" strike="noStrike" cap="none">
                <a:solidFill>
                  <a:schemeClr val="lt1"/>
                </a:solidFill>
                <a:latin typeface="Arial Black"/>
                <a:ea typeface="Arial Black"/>
                <a:cs typeface="Arial Black"/>
                <a:sym typeface="Arial Black"/>
              </a:rPr>
              <a:t>Part </a:t>
            </a:r>
            <a:r>
              <a:rPr lang="sv-SE" sz="3200" b="1">
                <a:solidFill>
                  <a:schemeClr val="lt1"/>
                </a:solidFill>
                <a:latin typeface="Arial Black"/>
                <a:ea typeface="Arial Black"/>
                <a:cs typeface="Arial Black"/>
                <a:sym typeface="Arial Black"/>
              </a:rPr>
              <a:t>3</a:t>
            </a:r>
            <a:r>
              <a:rPr lang="sv-SE" sz="3200" b="1" i="0" u="none" strike="noStrike" cap="none">
                <a:solidFill>
                  <a:schemeClr val="lt1"/>
                </a:solidFill>
                <a:latin typeface="Arial Black"/>
                <a:ea typeface="Arial Black"/>
                <a:cs typeface="Arial Black"/>
                <a:sym typeface="Arial Black"/>
              </a:rPr>
              <a:t>: </a:t>
            </a:r>
            <a:endParaRPr sz="3200" b="1" i="0" u="none" strike="noStrike" cap="none">
              <a:solidFill>
                <a:schemeClr val="lt1"/>
              </a:solidFill>
              <a:latin typeface="Arial Black"/>
              <a:ea typeface="Arial Black"/>
              <a:cs typeface="Arial Black"/>
              <a:sym typeface="Arial Black"/>
            </a:endParaRPr>
          </a:p>
          <a:p>
            <a:pPr marL="0" marR="0" lvl="0" indent="0" algn="l" rtl="0">
              <a:lnSpc>
                <a:spcPct val="80000"/>
              </a:lnSpc>
              <a:spcBef>
                <a:spcPts val="0"/>
              </a:spcBef>
              <a:spcAft>
                <a:spcPts val="0"/>
              </a:spcAft>
              <a:buClr>
                <a:srgbClr val="000000"/>
              </a:buClr>
              <a:buSzPts val="3200"/>
              <a:buFont typeface="Arial"/>
              <a:buNone/>
            </a:pPr>
            <a:endParaRPr sz="3200" b="1" i="0" u="none" strike="noStrike" cap="none">
              <a:solidFill>
                <a:schemeClr val="lt1"/>
              </a:solidFill>
              <a:latin typeface="Arial Black"/>
              <a:ea typeface="Arial Black"/>
              <a:cs typeface="Arial Black"/>
              <a:sym typeface="Arial Black"/>
            </a:endParaRPr>
          </a:p>
          <a:p>
            <a:pPr marL="0" marR="0" lvl="0" indent="0" algn="l" rtl="0">
              <a:lnSpc>
                <a:spcPct val="90000"/>
              </a:lnSpc>
              <a:spcBef>
                <a:spcPts val="0"/>
              </a:spcBef>
              <a:spcAft>
                <a:spcPts val="0"/>
              </a:spcAft>
              <a:buClr>
                <a:schemeClr val="dk1"/>
              </a:buClr>
              <a:buSzPts val="4800"/>
              <a:buFont typeface="Arial"/>
              <a:buNone/>
            </a:pPr>
            <a:endParaRPr sz="2600" b="1" i="0" u="none" strike="noStrike" cap="none">
              <a:solidFill>
                <a:schemeClr val="lt1"/>
              </a:solidFill>
              <a:latin typeface="Open Sans ExtraBold"/>
              <a:ea typeface="Open Sans ExtraBold"/>
              <a:cs typeface="Open Sans ExtraBold"/>
              <a:sym typeface="Open Sans ExtraBold"/>
            </a:endParaRPr>
          </a:p>
          <a:p>
            <a:pPr marL="0" lvl="0" indent="0" algn="l" rtl="0">
              <a:lnSpc>
                <a:spcPct val="90000"/>
              </a:lnSpc>
              <a:spcBef>
                <a:spcPts val="0"/>
              </a:spcBef>
              <a:spcAft>
                <a:spcPts val="0"/>
              </a:spcAft>
              <a:buClr>
                <a:schemeClr val="dk1"/>
              </a:buClr>
              <a:buSzPts val="4800"/>
              <a:buFont typeface="Arial"/>
              <a:buNone/>
            </a:pPr>
            <a:r>
              <a:rPr lang="sv-SE" sz="2600" b="1">
                <a:solidFill>
                  <a:schemeClr val="lt1"/>
                </a:solidFill>
                <a:latin typeface="Open Sans ExtraBold"/>
                <a:ea typeface="Open Sans ExtraBold"/>
                <a:cs typeface="Open Sans ExtraBold"/>
                <a:sym typeface="Open Sans ExtraBold"/>
              </a:rPr>
              <a:t>Cost of Service Regime</a:t>
            </a:r>
            <a:endParaRPr sz="2600" b="1" i="0" u="none" strike="noStrike" cap="none">
              <a:solidFill>
                <a:schemeClr val="lt1"/>
              </a:solidFill>
              <a:latin typeface="Open Sans ExtraBold"/>
              <a:ea typeface="Open Sans ExtraBold"/>
              <a:cs typeface="Open Sans ExtraBold"/>
              <a:sym typeface="Open Sans ExtraBold"/>
            </a:endParaRPr>
          </a:p>
        </p:txBody>
      </p:sp>
      <p:sp>
        <p:nvSpPr>
          <p:cNvPr id="162" name="Google Shape;162;g3c2b5a74767_0_239"/>
          <p:cNvSpPr txBox="1"/>
          <p:nvPr/>
        </p:nvSpPr>
        <p:spPr>
          <a:xfrm>
            <a:off x="496600" y="4355625"/>
            <a:ext cx="8974200" cy="1247100"/>
          </a:xfrm>
          <a:prstGeom prst="rect">
            <a:avLst/>
          </a:prstGeom>
          <a:no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chemeClr val="dk1"/>
              </a:buClr>
              <a:buSzPts val="2000"/>
              <a:buFont typeface="Arial"/>
              <a:buNone/>
            </a:pPr>
            <a:endParaRPr sz="4800" b="1" i="0" u="none" strike="noStrike" cap="none">
              <a:solidFill>
                <a:schemeClr val="lt1"/>
              </a:solidFill>
              <a:latin typeface="Open Sans ExtraBold"/>
              <a:ea typeface="Open Sans ExtraBold"/>
              <a:cs typeface="Open Sans ExtraBold"/>
              <a:sym typeface="Open Sans ExtraBold"/>
            </a:endParaRPr>
          </a:p>
        </p:txBody>
      </p:sp>
    </p:spTree>
  </p:cSld>
  <p:clrMapOvr>
    <a:masterClrMapping/>
  </p:clrMapOvr>
</p:sld>
</file>

<file path=ppt/theme/theme1.xml><?xml version="1.0" encoding="utf-8"?>
<a:theme xmlns:a="http://schemas.openxmlformats.org/drawingml/2006/main" name="CCG Lecture theme">
  <a:themeElements>
    <a:clrScheme name="CCG 2025">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18</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CCG Lecture theme</vt:lpstr>
      <vt:lpstr>Modelling for Fossil Fuel Retirement : Fossil Fuel Retirement Model   </vt:lpstr>
      <vt:lpstr>PowerPoint Presentation</vt:lpstr>
      <vt:lpstr>Learning Objectives</vt:lpstr>
      <vt:lpstr>Modelling for Fossil Fuel Retirement : Fossil Fuel Retirement Model   </vt:lpstr>
      <vt:lpstr>What is a Power Purchase Agreement (PPA)? </vt:lpstr>
      <vt:lpstr>Modelling for Fossil Fuel Retirement : Fossil Fuel Retirement Model   </vt:lpstr>
      <vt:lpstr>What is the Market Regime? [1/2]</vt:lpstr>
      <vt:lpstr>What is the Market Regime? [2/2]</vt:lpstr>
      <vt:lpstr>Modelling for Fossil Fuel Retirement : Fossil Fuel Retirement Model   </vt:lpstr>
      <vt:lpstr>What is the Cost of Service Regime?</vt:lpstr>
      <vt:lpstr>Hybrid Markets</vt:lpstr>
      <vt:lpstr>Summary of Electricity Market Pricing Regimes</vt:lpstr>
      <vt:lpstr>Modelling for Fossil Fuel Retirement : Fossil Fuel Retirement Model   </vt:lpstr>
      <vt:lpstr> How Pricing Regimes typically map onto Electricity Market Structures?</vt:lpstr>
      <vt:lpstr>Market Structure and Stranded Assets: Why Design Matters </vt:lpstr>
      <vt:lpstr>Fossil Fuel Retirement Model’s Objective Function</vt:lpstr>
      <vt:lpstr>Fossil Fuel Retirement Model’s Objective Function</vt:lpstr>
      <vt:lpstr>Part 4: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Eunice Ramos</dc:creator>
  <cp:revision>1</cp:revision>
  <dcterms:created xsi:type="dcterms:W3CDTF">2019-06-09T10:25:43Z</dcterms:created>
  <dcterms:modified xsi:type="dcterms:W3CDTF">2026-02-22T17:41:44Z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