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Open Sans ExtraBold"/>
      <p:bold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gdYNYVCRTBDLKMFPIBBCApO/Rz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ExtraBold-boldItalic.fntdata"/><Relationship Id="rId10" Type="http://schemas.openxmlformats.org/officeDocument/2006/relationships/slide" Target="slides/slide5.xml"/><Relationship Id="rId32" Type="http://schemas.openxmlformats.org/officeDocument/2006/relationships/font" Target="fonts/OpenSansExtraBold-bold.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2" name="Google Shape;192;p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9" name="Google Shape;289;p10: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Implementing these protocols enables standardised access and manipulation of spatial data across different systems and platforms, promoting seamless integration and data interoperability. </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System architecture refers to the overall design and structure of the SDI ecosystem. It includes hardware and software components, network configuration and scalability considerations.</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 The architecture should be designed to handle data volume, user traffic and ensure high availability of the SDI services.</a:t>
            </a:r>
            <a:endParaRPr b="0" sz="2000" strike="noStrike">
              <a:solidFill>
                <a:srgbClr val="000000"/>
              </a:solidFill>
              <a:latin typeface="Open Sans"/>
              <a:ea typeface="Open Sans"/>
              <a:cs typeface="Open Sans"/>
              <a:sym typeface="Open Sans"/>
            </a:endParaRPr>
          </a:p>
        </p:txBody>
      </p:sp>
      <p:sp>
        <p:nvSpPr>
          <p:cNvPr id="290" name="Google Shape;290;p10: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1: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0" name="Google Shape;300;p11: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01" name="Google Shape;301;p11: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0" name="Google Shape;310;p1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GeoServer is an open-source server for sharing geospatial data. It is designed for interoperability and excels at publishing any major spatial data source using open standards. With suitable preparation of data, it excels at handling very large datasets, both raster and vector. It produces high-quality rendering of maps and can handle hundreds to thousands of map layers easily.</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GeoServer is available for download from downloads. Once GeoServer is installed, it can run as:</a:t>
            </a:r>
            <a:endParaRPr b="0" sz="20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A service on Windows.</a:t>
            </a:r>
            <a:endParaRPr b="0" sz="20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Using a servlet engine, e.g. Tomcat or Jetty. Tomcat is mostly preferred over Jetty.</a:t>
            </a:r>
            <a:endParaRPr b="0" sz="20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311" name="Google Shape;311;p1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2" name="Google Shape;322;p13: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To learn more about hosting data from your PostgreSQL database on GeoServer read: Hosting Data from Your PostgreSQL Database on GeoServer (link provided in source).</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323" name="Google Shape;323;p13: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p14: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Each component plays a specific role in the SDI ecosystem, ensuring efficient storage and management of spatial data (PostgreSQL with PostGIS), data visualisation and analysis (GIS software), data sharing and dissemination (GeoServer) and user access and collaboration (GeoNode). The components work together to create a comprehensive and interoperable SDI platform.</a:t>
            </a:r>
            <a:endParaRPr b="0" sz="2000" strike="noStrike">
              <a:solidFill>
                <a:srgbClr val="000000"/>
              </a:solidFill>
              <a:latin typeface="Open Sans"/>
              <a:ea typeface="Open Sans"/>
              <a:cs typeface="Open Sans"/>
              <a:sym typeface="Open Sans"/>
            </a:endParaRPr>
          </a:p>
        </p:txBody>
      </p:sp>
      <p:sp>
        <p:nvSpPr>
          <p:cNvPr id="336" name="Google Shape;336;p14: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7" name="Google Shape;347;p15: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The GeoNode documentation provides instructions that users can follow. The documentation has different levels of installation based on users' expertise.</a:t>
            </a:r>
            <a:endParaRPr b="0" sz="20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2000"/>
              <a:buFont typeface="Arial"/>
              <a:buChar char="•"/>
            </a:pPr>
            <a:r>
              <a:rPr b="1" lang="en-GB" sz="2000" strike="noStrike">
                <a:solidFill>
                  <a:srgbClr val="000000"/>
                </a:solidFill>
                <a:latin typeface="Open Sans"/>
                <a:ea typeface="Open Sans"/>
                <a:cs typeface="Open Sans"/>
                <a:sym typeface="Open Sans"/>
              </a:rPr>
              <a:t>GeoNode Basic Installation </a:t>
            </a:r>
            <a:r>
              <a:rPr b="0" lang="en-GB" sz="2000" strike="noStrike">
                <a:solidFill>
                  <a:srgbClr val="000000"/>
                </a:solidFill>
                <a:latin typeface="Open Sans"/>
                <a:ea typeface="Open Sans"/>
                <a:cs typeface="Open Sans"/>
                <a:sym typeface="Open Sans"/>
              </a:rPr>
              <a:t>– https://docs.geonode.org/en/master/install/basic/index.html </a:t>
            </a:r>
            <a:endParaRPr b="0" sz="20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2000"/>
              <a:buFont typeface="Arial"/>
              <a:buChar char="•"/>
            </a:pPr>
            <a:r>
              <a:rPr b="1" lang="en-GB" sz="2000" strike="noStrike">
                <a:solidFill>
                  <a:srgbClr val="000000"/>
                </a:solidFill>
                <a:latin typeface="Open Sans"/>
                <a:ea typeface="Open Sans"/>
                <a:cs typeface="Open Sans"/>
                <a:sym typeface="Open Sans"/>
              </a:rPr>
              <a:t>GeoNode Advanced Installation </a:t>
            </a:r>
            <a:r>
              <a:rPr b="0" lang="en-GB" sz="2000" strike="noStrike">
                <a:solidFill>
                  <a:srgbClr val="000000"/>
                </a:solidFill>
                <a:latin typeface="Open Sans"/>
                <a:ea typeface="Open Sans"/>
                <a:cs typeface="Open Sans"/>
                <a:sym typeface="Open Sans"/>
              </a:rPr>
              <a:t>– https://docs.geonode.org/en/master/install/advanced/index.html </a:t>
            </a:r>
            <a:endParaRPr b="0" sz="20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2000"/>
              <a:buFont typeface="Arial"/>
              <a:buChar char="•"/>
            </a:pPr>
            <a:r>
              <a:rPr b="1" lang="en-GB" sz="2000" strike="noStrike">
                <a:solidFill>
                  <a:srgbClr val="000000"/>
                </a:solidFill>
                <a:latin typeface="Open Sans"/>
                <a:ea typeface="Open Sans"/>
                <a:cs typeface="Open Sans"/>
                <a:sym typeface="Open Sans"/>
              </a:rPr>
              <a:t>How to Install GeoNode-Core for development </a:t>
            </a:r>
            <a:r>
              <a:rPr b="0" lang="en-GB" sz="2000" strike="noStrike">
                <a:solidFill>
                  <a:srgbClr val="000000"/>
                </a:solidFill>
                <a:latin typeface="Open Sans"/>
                <a:ea typeface="Open Sans"/>
                <a:cs typeface="Open Sans"/>
                <a:sym typeface="Open Sans"/>
              </a:rPr>
              <a:t>– https://docs.geonode.org/en/master/devel/installation/index.html </a:t>
            </a:r>
            <a:endParaRPr b="0" sz="2000" strike="noStrike">
              <a:solidFill>
                <a:srgbClr val="000000"/>
              </a:solidFill>
              <a:latin typeface="Open Sans"/>
              <a:ea typeface="Open Sans"/>
              <a:cs typeface="Open Sans"/>
              <a:sym typeface="Open Sans"/>
            </a:endParaRPr>
          </a:p>
        </p:txBody>
      </p:sp>
      <p:sp>
        <p:nvSpPr>
          <p:cNvPr id="348" name="Google Shape;348;p15: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6: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7" name="Google Shape;357;p16: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58" name="Google Shape;358;p16: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7: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8" name="Google Shape;368;p17: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69" name="Google Shape;369;p17: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8" name="Google Shape;378;p18: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171360" lvl="0" marL="171360" rtl="0" algn="l">
              <a:lnSpc>
                <a:spcPct val="10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GIS software, such as QGIS, provides tools for data visualisation, analysis, and editing.</a:t>
            </a:r>
            <a:endParaRPr b="0" sz="18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Users can load and manipulate spatial data, perform geoprocessing tasks and create maps and visualisations.</a:t>
            </a:r>
            <a:endParaRPr b="0" sz="18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QGIS is a popular open-source desktop GIS software with a user-friendly interface and extensive functionality.</a:t>
            </a:r>
            <a:endParaRPr b="0" sz="1800" strike="noStrike">
              <a:solidFill>
                <a:srgbClr val="000000"/>
              </a:solidFill>
              <a:latin typeface="Open Sans"/>
              <a:ea typeface="Open Sans"/>
              <a:cs typeface="Open Sans"/>
              <a:sym typeface="Open Sans"/>
            </a:endParaRPr>
          </a:p>
        </p:txBody>
      </p:sp>
      <p:sp>
        <p:nvSpPr>
          <p:cNvPr id="379" name="Google Shape;379;p18: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9: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8" name="Google Shape;388;p19: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The QGIS GeoNode plugin adds a new GeoNode Plugin section to the QGIS Data Source Manager dialogue. This section can be used to add new GeoNode connections, search for existing datasets and load them as QGIS layers. </a:t>
            </a:r>
            <a:endParaRPr b="0" sz="2000" strike="noStrike">
              <a:solidFill>
                <a:srgbClr val="000000"/>
              </a:solidFill>
              <a:latin typeface="Arial"/>
              <a:ea typeface="Arial"/>
              <a:cs typeface="Arial"/>
              <a:sym typeface="Arial"/>
            </a:endParaRPr>
          </a:p>
        </p:txBody>
      </p:sp>
      <p:sp>
        <p:nvSpPr>
          <p:cNvPr id="389" name="Google Shape;389;p19: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 name="Google Shape;202;p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03" name="Google Shape;203;p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0: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9" name="Google Shape;399;p20: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00" name="Google Shape;400;p20: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1: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9" name="Google Shape;409;p21: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10" name="Google Shape;410;p21: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2: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8" name="Google Shape;418;p2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19" name="Google Shape;419;p2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3: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7" name="Google Shape;427;p23: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28" name="Google Shape;428;p23: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4: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6" name="Google Shape;436;p24: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37" name="Google Shape;437;p24: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5" name="Google Shape;445;p25: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46" name="Google Shape;446;p25: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6: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59" name="Google Shape;459;p26: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p3: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2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An SDI platform e.g. GeoNode consists of the following software components:</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Database (PostgreSQL with PostGIS and file storage)</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Geodata Server – (GeoServer)</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Metadata publishing service (pycsw)</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Web application framework that binds the different components together (Django)</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Examples of other SDI platforms: GeoNetwork, CKAN, geOrchestra</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p:txBody>
      </p:sp>
      <p:sp>
        <p:nvSpPr>
          <p:cNvPr id="212" name="Google Shape;212;p3: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4: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4: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27" name="Google Shape;227;p4: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5" name="Google Shape;235;p5: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Database design is the process of organizing data according to a database model. Identifying what data needs to be stored and how data elements interact with each other. A database management system manages the data for this purpose.</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2000"/>
              <a:buFont typeface="Open Sans"/>
              <a:buNone/>
            </a:pPr>
            <a:r>
              <a:rPr b="1" lang="en-GB" sz="2000" strike="noStrike">
                <a:solidFill>
                  <a:srgbClr val="000000"/>
                </a:solidFill>
                <a:latin typeface="Open Sans"/>
                <a:ea typeface="Open Sans"/>
                <a:cs typeface="Open Sans"/>
                <a:sym typeface="Open Sans"/>
              </a:rPr>
              <a:t>Database Design Principles:</a:t>
            </a:r>
            <a:endParaRPr b="0" sz="20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Determine what database design tool to use, e.g. Lucidchart, DataGrip, DBeaver, Draw.io etc.</a:t>
            </a:r>
            <a:endParaRPr b="0" sz="20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Plan how you want to structure the data, determining key relations between the data sets</a:t>
            </a:r>
            <a:endParaRPr b="0" sz="20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Determine what kind of data you need to store in the database, e.g. vector data, raster data, tabular, point cloud data, etc.</a:t>
            </a:r>
            <a:endParaRPr b="0" sz="2000" strike="noStrike">
              <a:solidFill>
                <a:srgbClr val="000000"/>
              </a:solidFill>
              <a:latin typeface="Open Sans"/>
              <a:ea typeface="Open Sans"/>
              <a:cs typeface="Open Sans"/>
              <a:sym typeface="Open Sans"/>
            </a:endParaRPr>
          </a:p>
          <a:p>
            <a:pPr indent="-171359" lvl="1" marL="628560" rtl="0" algn="l">
              <a:lnSpc>
                <a:spcPct val="10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Determine how users will ingest data into the database. An SDI can facilitate this, but in some cases considerations need to be catered for.</a:t>
            </a:r>
            <a:endParaRPr b="0" sz="2000" strike="noStrike">
              <a:solidFill>
                <a:srgbClr val="000000"/>
              </a:solidFill>
              <a:latin typeface="Open Sans"/>
              <a:ea typeface="Open Sans"/>
              <a:cs typeface="Open Sans"/>
              <a:sym typeface="Open Sans"/>
            </a:endParaRPr>
          </a:p>
        </p:txBody>
      </p:sp>
      <p:sp>
        <p:nvSpPr>
          <p:cNvPr id="236" name="Google Shape;236;p5: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p6: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2000"/>
              <a:buFont typeface="Arial"/>
              <a:buNone/>
            </a:pPr>
            <a:r>
              <a:rPr b="0" lang="en-GB" sz="2000" strike="noStrike">
                <a:solidFill>
                  <a:srgbClr val="000000"/>
                </a:solidFill>
                <a:latin typeface="Arial"/>
                <a:ea typeface="Arial"/>
                <a:cs typeface="Arial"/>
                <a:sym typeface="Arial"/>
              </a:rPr>
              <a:t>The software also supports data storage, back-up and reporting, multi-access control and security.</a:t>
            </a:r>
            <a:endParaRPr b="0" sz="2000" strike="noStrike">
              <a:solidFill>
                <a:srgbClr val="000000"/>
              </a:solidFill>
              <a:latin typeface="Arial"/>
              <a:ea typeface="Arial"/>
              <a:cs typeface="Arial"/>
              <a:sym typeface="Arial"/>
            </a:endParaRPr>
          </a:p>
        </p:txBody>
      </p:sp>
      <p:sp>
        <p:nvSpPr>
          <p:cNvPr id="248" name="Google Shape;248;p6: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9" name="Google Shape;259;p7: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2000"/>
              <a:buFont typeface="Arial"/>
              <a:buNone/>
            </a:pPr>
            <a:r>
              <a:rPr b="1" lang="en-GB" sz="2000" strike="noStrike">
                <a:solidFill>
                  <a:srgbClr val="000000"/>
                </a:solidFill>
                <a:latin typeface="Arial"/>
                <a:ea typeface="Arial"/>
                <a:cs typeface="Arial"/>
                <a:sym typeface="Arial"/>
              </a:rPr>
              <a:t>Note</a:t>
            </a:r>
            <a:r>
              <a:rPr b="0" lang="en-GB" sz="2000" strike="noStrike">
                <a:solidFill>
                  <a:srgbClr val="000000"/>
                </a:solidFill>
                <a:latin typeface="Arial"/>
                <a:ea typeface="Arial"/>
                <a:cs typeface="Arial"/>
                <a:sym typeface="Arial"/>
              </a:rPr>
              <a:t>: In lecture 1 hands-on exercise, you installed PostgreSQL</a:t>
            </a:r>
            <a:endParaRPr b="0" sz="20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260" name="Google Shape;260;p7: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 name="Google Shape;269;p8: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2000"/>
              <a:buFont typeface="Arial"/>
              <a:buNone/>
            </a:pPr>
            <a:r>
              <a:rPr b="1" lang="en-GB" sz="2000" strike="noStrike">
                <a:solidFill>
                  <a:srgbClr val="000000"/>
                </a:solidFill>
                <a:latin typeface="Arial"/>
                <a:ea typeface="Arial"/>
                <a:cs typeface="Arial"/>
                <a:sym typeface="Arial"/>
              </a:rPr>
              <a:t>Note</a:t>
            </a:r>
            <a:r>
              <a:rPr b="0" lang="en-GB" sz="2000" strike="noStrike">
                <a:solidFill>
                  <a:srgbClr val="000000"/>
                </a:solidFill>
                <a:latin typeface="Arial"/>
                <a:ea typeface="Arial"/>
                <a:cs typeface="Arial"/>
                <a:sym typeface="Arial"/>
              </a:rPr>
              <a:t>: In lecture 1 hands-on exercise, you installed PostgreSQL</a:t>
            </a:r>
            <a:endParaRPr b="0" sz="20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270" name="Google Shape;270;p8: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9: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9" name="Google Shape;279;p9: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80" name="Google Shape;280;p9: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2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6" name="Shape 16"/>
        <p:cNvGrpSpPr/>
        <p:nvPr/>
      </p:nvGrpSpPr>
      <p:grpSpPr>
        <a:xfrm>
          <a:off x="0" y="0"/>
          <a:ext cx="0" cy="0"/>
          <a:chOff x="0" y="0"/>
          <a:chExt cx="0" cy="0"/>
        </a:xfrm>
      </p:grpSpPr>
      <p:pic>
        <p:nvPicPr>
          <p:cNvPr descr="A picture containing website&#10;&#10;Description automatically generated" id="17" name="Google Shape;17;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28"/>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8"/>
          <p:cNvSpPr txBox="1"/>
          <p:nvPr>
            <p:ph idx="1" type="subTitle"/>
          </p:nvPr>
        </p:nvSpPr>
        <p:spPr>
          <a:xfrm>
            <a:off x="688931" y="3374796"/>
            <a:ext cx="2846121" cy="954803"/>
          </a:xfrm>
          <a:prstGeom prst="rect">
            <a:avLst/>
          </a:prstGeom>
          <a:noFill/>
          <a:ln>
            <a:noFill/>
          </a:ln>
        </p:spPr>
        <p:txBody>
          <a:bodyPr anchorCtr="0" anchor="b" bIns="0" lIns="0" spcFirstLastPara="1" rIns="0" wrap="square" tIns="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8"/>
          <p:cNvSpPr txBox="1"/>
          <p:nvPr>
            <p:ph idx="2" type="body"/>
          </p:nvPr>
        </p:nvSpPr>
        <p:spPr>
          <a:xfrm>
            <a:off x="8453438" y="6106160"/>
            <a:ext cx="3738562" cy="335915"/>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 name="Google Shape;21;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62" name="Shape 62"/>
        <p:cNvGrpSpPr/>
        <p:nvPr/>
      </p:nvGrpSpPr>
      <p:grpSpPr>
        <a:xfrm>
          <a:off x="0" y="0"/>
          <a:ext cx="0" cy="0"/>
          <a:chOff x="0" y="0"/>
          <a:chExt cx="0" cy="0"/>
        </a:xfrm>
      </p:grpSpPr>
      <p:sp>
        <p:nvSpPr>
          <p:cNvPr id="63" name="Google Shape;63;p39"/>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9"/>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39"/>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39"/>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3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9" name="Shape 69"/>
        <p:cNvGrpSpPr/>
        <p:nvPr/>
      </p:nvGrpSpPr>
      <p:grpSpPr>
        <a:xfrm>
          <a:off x="0" y="0"/>
          <a:ext cx="0" cy="0"/>
          <a:chOff x="0" y="0"/>
          <a:chExt cx="0" cy="0"/>
        </a:xfrm>
      </p:grpSpPr>
      <p:sp>
        <p:nvSpPr>
          <p:cNvPr id="70" name="Google Shape;70;p40"/>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40"/>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40"/>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40"/>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4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76" name="Shape 76"/>
        <p:cNvGrpSpPr/>
        <p:nvPr/>
      </p:nvGrpSpPr>
      <p:grpSpPr>
        <a:xfrm>
          <a:off x="0" y="0"/>
          <a:ext cx="0" cy="0"/>
          <a:chOff x="0" y="0"/>
          <a:chExt cx="0" cy="0"/>
        </a:xfrm>
      </p:grpSpPr>
      <p:sp>
        <p:nvSpPr>
          <p:cNvPr id="77" name="Google Shape;77;p4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1"/>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41"/>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4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82" name="Shape 82"/>
        <p:cNvGrpSpPr/>
        <p:nvPr/>
      </p:nvGrpSpPr>
      <p:grpSpPr>
        <a:xfrm>
          <a:off x="0" y="0"/>
          <a:ext cx="0" cy="0"/>
          <a:chOff x="0" y="0"/>
          <a:chExt cx="0" cy="0"/>
        </a:xfrm>
      </p:grpSpPr>
      <p:sp>
        <p:nvSpPr>
          <p:cNvPr id="83" name="Google Shape;83;p42"/>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2"/>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42"/>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42"/>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42"/>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4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90" name="Shape 90"/>
        <p:cNvGrpSpPr/>
        <p:nvPr/>
      </p:nvGrpSpPr>
      <p:grpSpPr>
        <a:xfrm>
          <a:off x="0" y="0"/>
          <a:ext cx="0" cy="0"/>
          <a:chOff x="0" y="0"/>
          <a:chExt cx="0" cy="0"/>
        </a:xfrm>
      </p:grpSpPr>
      <p:sp>
        <p:nvSpPr>
          <p:cNvPr id="91" name="Google Shape;91;p43"/>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43"/>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43"/>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43"/>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43"/>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43"/>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43"/>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4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06" name="Shape 106"/>
        <p:cNvGrpSpPr/>
        <p:nvPr/>
      </p:nvGrpSpPr>
      <p:grpSpPr>
        <a:xfrm>
          <a:off x="0" y="0"/>
          <a:ext cx="0" cy="0"/>
          <a:chOff x="0" y="0"/>
          <a:chExt cx="0" cy="0"/>
        </a:xfrm>
      </p:grpSpPr>
      <p:sp>
        <p:nvSpPr>
          <p:cNvPr id="107" name="Google Shape;107;p3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0"/>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3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0" name="Shape 110"/>
        <p:cNvGrpSpPr/>
        <p:nvPr/>
      </p:nvGrpSpPr>
      <p:grpSpPr>
        <a:xfrm>
          <a:off x="0" y="0"/>
          <a:ext cx="0" cy="0"/>
          <a:chOff x="0" y="0"/>
          <a:chExt cx="0" cy="0"/>
        </a:xfrm>
      </p:grpSpPr>
      <p:sp>
        <p:nvSpPr>
          <p:cNvPr id="111" name="Google Shape;111;p44"/>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44"/>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13" name="Google Shape;113;p4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4"/>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15" name="Google Shape;115;p4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16" name="Shape 116"/>
        <p:cNvGrpSpPr/>
        <p:nvPr/>
      </p:nvGrpSpPr>
      <p:grpSpPr>
        <a:xfrm>
          <a:off x="0" y="0"/>
          <a:ext cx="0" cy="0"/>
          <a:chOff x="0" y="0"/>
          <a:chExt cx="0" cy="0"/>
        </a:xfrm>
      </p:grpSpPr>
      <p:sp>
        <p:nvSpPr>
          <p:cNvPr id="117" name="Google Shape;117;p45"/>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45"/>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4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5"/>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21" name="Google Shape;121;p4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2" name="Shape 122"/>
        <p:cNvGrpSpPr/>
        <p:nvPr/>
      </p:nvGrpSpPr>
      <p:grpSpPr>
        <a:xfrm>
          <a:off x="0" y="0"/>
          <a:ext cx="0" cy="0"/>
          <a:chOff x="0" y="0"/>
          <a:chExt cx="0" cy="0"/>
        </a:xfrm>
      </p:grpSpPr>
      <p:sp>
        <p:nvSpPr>
          <p:cNvPr id="123" name="Google Shape;123;p4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46"/>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46"/>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4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6"/>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28" name="Google Shape;128;p4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4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4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7"/>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33" name="Google Shape;133;p4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2" name="Shape 22"/>
        <p:cNvGrpSpPr/>
        <p:nvPr/>
      </p:nvGrpSpPr>
      <p:grpSpPr>
        <a:xfrm>
          <a:off x="0" y="0"/>
          <a:ext cx="0" cy="0"/>
          <a:chOff x="0" y="0"/>
          <a:chExt cx="0" cy="0"/>
        </a:xfrm>
      </p:grpSpPr>
      <p:sp>
        <p:nvSpPr>
          <p:cNvPr id="23" name="Google Shape;23;p3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5" name="Google Shape;25;p3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4" name="Shape 134"/>
        <p:cNvGrpSpPr/>
        <p:nvPr/>
      </p:nvGrpSpPr>
      <p:grpSpPr>
        <a:xfrm>
          <a:off x="0" y="0"/>
          <a:ext cx="0" cy="0"/>
          <a:chOff x="0" y="0"/>
          <a:chExt cx="0" cy="0"/>
        </a:xfrm>
      </p:grpSpPr>
      <p:sp>
        <p:nvSpPr>
          <p:cNvPr id="135" name="Google Shape;135;p48"/>
          <p:cNvSpPr txBox="1"/>
          <p:nvPr>
            <p:ph idx="1" type="subTitle"/>
          </p:nvPr>
        </p:nvSpPr>
        <p:spPr>
          <a:xfrm>
            <a:off x="1523880" y="1122480"/>
            <a:ext cx="9143640" cy="110667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36" name="Google Shape;136;p4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8"/>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38" name="Google Shape;138;p4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9" name="Shape 139"/>
        <p:cNvGrpSpPr/>
        <p:nvPr/>
      </p:nvGrpSpPr>
      <p:grpSpPr>
        <a:xfrm>
          <a:off x="0" y="0"/>
          <a:ext cx="0" cy="0"/>
          <a:chOff x="0" y="0"/>
          <a:chExt cx="0" cy="0"/>
        </a:xfrm>
      </p:grpSpPr>
      <p:sp>
        <p:nvSpPr>
          <p:cNvPr id="140" name="Google Shape;140;p49"/>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49"/>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49"/>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49"/>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4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9"/>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46" name="Google Shape;146;p4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7" name="Shape 147"/>
        <p:cNvGrpSpPr/>
        <p:nvPr/>
      </p:nvGrpSpPr>
      <p:grpSpPr>
        <a:xfrm>
          <a:off x="0" y="0"/>
          <a:ext cx="0" cy="0"/>
          <a:chOff x="0" y="0"/>
          <a:chExt cx="0" cy="0"/>
        </a:xfrm>
      </p:grpSpPr>
      <p:sp>
        <p:nvSpPr>
          <p:cNvPr id="148" name="Google Shape;148;p50"/>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50"/>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50"/>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50"/>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5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50"/>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54" name="Google Shape;154;p5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5" name="Shape 155"/>
        <p:cNvGrpSpPr/>
        <p:nvPr/>
      </p:nvGrpSpPr>
      <p:grpSpPr>
        <a:xfrm>
          <a:off x="0" y="0"/>
          <a:ext cx="0" cy="0"/>
          <a:chOff x="0" y="0"/>
          <a:chExt cx="0" cy="0"/>
        </a:xfrm>
      </p:grpSpPr>
      <p:sp>
        <p:nvSpPr>
          <p:cNvPr id="156" name="Google Shape;156;p5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51"/>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51"/>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51"/>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5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1"/>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62" name="Google Shape;162;p5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63" name="Shape 163"/>
        <p:cNvGrpSpPr/>
        <p:nvPr/>
      </p:nvGrpSpPr>
      <p:grpSpPr>
        <a:xfrm>
          <a:off x="0" y="0"/>
          <a:ext cx="0" cy="0"/>
          <a:chOff x="0" y="0"/>
          <a:chExt cx="0" cy="0"/>
        </a:xfrm>
      </p:grpSpPr>
      <p:sp>
        <p:nvSpPr>
          <p:cNvPr id="164" name="Google Shape;164;p52"/>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52"/>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52"/>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5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52"/>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69" name="Google Shape;169;p5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70" name="Shape 170"/>
        <p:cNvGrpSpPr/>
        <p:nvPr/>
      </p:nvGrpSpPr>
      <p:grpSpPr>
        <a:xfrm>
          <a:off x="0" y="0"/>
          <a:ext cx="0" cy="0"/>
          <a:chOff x="0" y="0"/>
          <a:chExt cx="0" cy="0"/>
        </a:xfrm>
      </p:grpSpPr>
      <p:sp>
        <p:nvSpPr>
          <p:cNvPr id="171" name="Google Shape;171;p53"/>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53"/>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53"/>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53"/>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53"/>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5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53"/>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78" name="Google Shape;178;p5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79" name="Shape 179"/>
        <p:cNvGrpSpPr/>
        <p:nvPr/>
      </p:nvGrpSpPr>
      <p:grpSpPr>
        <a:xfrm>
          <a:off x="0" y="0"/>
          <a:ext cx="0" cy="0"/>
          <a:chOff x="0" y="0"/>
          <a:chExt cx="0" cy="0"/>
        </a:xfrm>
      </p:grpSpPr>
      <p:sp>
        <p:nvSpPr>
          <p:cNvPr id="180" name="Google Shape;180;p54"/>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54"/>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54"/>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54"/>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54"/>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54"/>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54"/>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5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54"/>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89" name="Google Shape;189;p5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32"/>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2"/>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3" name="Shape 33"/>
        <p:cNvGrpSpPr/>
        <p:nvPr/>
      </p:nvGrpSpPr>
      <p:grpSpPr>
        <a:xfrm>
          <a:off x="0" y="0"/>
          <a:ext cx="0" cy="0"/>
          <a:chOff x="0" y="0"/>
          <a:chExt cx="0" cy="0"/>
        </a:xfrm>
      </p:grpSpPr>
      <p:sp>
        <p:nvSpPr>
          <p:cNvPr id="34" name="Google Shape;34;p3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p:cSld name="Title, Content">
    <p:spTree>
      <p:nvGrpSpPr>
        <p:cNvPr id="36" name="Shape 36"/>
        <p:cNvGrpSpPr/>
        <p:nvPr/>
      </p:nvGrpSpPr>
      <p:grpSpPr>
        <a:xfrm>
          <a:off x="0" y="0"/>
          <a:ext cx="0" cy="0"/>
          <a:chOff x="0" y="0"/>
          <a:chExt cx="0" cy="0"/>
        </a:xfrm>
      </p:grpSpPr>
      <p:sp>
        <p:nvSpPr>
          <p:cNvPr id="37" name="Google Shape;37;p34"/>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4"/>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3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41" name="Shape 41"/>
        <p:cNvGrpSpPr/>
        <p:nvPr/>
      </p:nvGrpSpPr>
      <p:grpSpPr>
        <a:xfrm>
          <a:off x="0" y="0"/>
          <a:ext cx="0" cy="0"/>
          <a:chOff x="0" y="0"/>
          <a:chExt cx="0" cy="0"/>
        </a:xfrm>
      </p:grpSpPr>
      <p:sp>
        <p:nvSpPr>
          <p:cNvPr id="42" name="Google Shape;42;p35"/>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5"/>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5"/>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3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51" name="Shape 51"/>
        <p:cNvGrpSpPr/>
        <p:nvPr/>
      </p:nvGrpSpPr>
      <p:grpSpPr>
        <a:xfrm>
          <a:off x="0" y="0"/>
          <a:ext cx="0" cy="0"/>
          <a:chOff x="0" y="0"/>
          <a:chExt cx="0" cy="0"/>
        </a:xfrm>
      </p:grpSpPr>
      <p:sp>
        <p:nvSpPr>
          <p:cNvPr id="52" name="Google Shape;52;p37"/>
          <p:cNvSpPr txBox="1"/>
          <p:nvPr>
            <p:ph idx="1" type="subTitle"/>
          </p:nvPr>
        </p:nvSpPr>
        <p:spPr>
          <a:xfrm>
            <a:off x="1523880" y="1122480"/>
            <a:ext cx="9143640" cy="110667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53" name="Google Shape;53;p3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55" name="Shape 55"/>
        <p:cNvGrpSpPr/>
        <p:nvPr/>
      </p:nvGrpSpPr>
      <p:grpSpPr>
        <a:xfrm>
          <a:off x="0" y="0"/>
          <a:ext cx="0" cy="0"/>
          <a:chOff x="0" y="0"/>
          <a:chExt cx="0" cy="0"/>
        </a:xfrm>
      </p:grpSpPr>
      <p:sp>
        <p:nvSpPr>
          <p:cNvPr id="56" name="Google Shape;56;p3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8"/>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38"/>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38"/>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3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theme" Target="../theme/theme2.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2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7"/>
          <p:cNvSpPr/>
          <p:nvPr/>
        </p:nvSpPr>
        <p:spPr>
          <a:xfrm>
            <a:off x="11701800" y="6455880"/>
            <a:ext cx="45288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1" i="0" lang="en-GB" sz="1400" u="none" cap="none" strike="noStrike">
                <a:solidFill>
                  <a:srgbClr val="FFFFFF"/>
                </a:solidFill>
                <a:latin typeface="Open Sans ExtraBold"/>
                <a:ea typeface="Open Sans ExtraBold"/>
                <a:cs typeface="Open Sans ExtraBold"/>
                <a:sym typeface="Open Sans ExtraBold"/>
              </a:rPr>
              <a:t>‹#›</a:t>
            </a:fld>
            <a:endParaRPr b="0" i="0" sz="1400" u="none" cap="none" strike="noStrike">
              <a:solidFill>
                <a:srgbClr val="000000"/>
              </a:solidFill>
              <a:latin typeface="Arial"/>
              <a:ea typeface="Arial"/>
              <a:cs typeface="Arial"/>
              <a:sym typeface="Arial"/>
            </a:endParaRPr>
          </a:p>
        </p:txBody>
      </p:sp>
      <p:sp>
        <p:nvSpPr>
          <p:cNvPr id="14" name="Google Shape;14;p27"/>
          <p:cNvSpPr/>
          <p:nvPr/>
        </p:nvSpPr>
        <p:spPr>
          <a:xfrm>
            <a:off x="11798640" y="6492960"/>
            <a:ext cx="393120" cy="3646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GB" sz="1200" u="none" cap="none" strike="noStrike">
                <a:solidFill>
                  <a:srgbClr val="8B8B8B"/>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
        <p:nvSpPr>
          <p:cNvPr id="15" name="Google Shape;15;p27"/>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0" name="Shape 100"/>
        <p:cNvGrpSpPr/>
        <p:nvPr/>
      </p:nvGrpSpPr>
      <p:grpSpPr>
        <a:xfrm>
          <a:off x="0" y="0"/>
          <a:ext cx="0" cy="0"/>
          <a:chOff x="0" y="0"/>
          <a:chExt cx="0" cy="0"/>
        </a:xfrm>
      </p:grpSpPr>
      <p:sp>
        <p:nvSpPr>
          <p:cNvPr id="101" name="Google Shape;101;p29"/>
          <p:cNvSpPr txBox="1"/>
          <p:nvPr>
            <p:ph type="title"/>
          </p:nvPr>
        </p:nvSpPr>
        <p:spPr>
          <a:xfrm>
            <a:off x="838080" y="365040"/>
            <a:ext cx="10515240" cy="132516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2" name="Google Shape;102;p29"/>
          <p:cNvSpPr txBox="1"/>
          <p:nvPr>
            <p:ph idx="1" type="body"/>
          </p:nvPr>
        </p:nvSpPr>
        <p:spPr>
          <a:xfrm>
            <a:off x="838080" y="1825560"/>
            <a:ext cx="10515240" cy="435096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3" name="Google Shape;103;p2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1200"/>
              <a:buFont typeface="Calibri"/>
              <a:buNone/>
              <a:defRPr b="0" sz="1200" strike="noStrike">
                <a:solidFill>
                  <a:srgbClr val="8B8B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 name="Google Shape;104;p2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5" name="Google Shape;105;p29"/>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12.png"/><Relationship Id="rId5" Type="http://schemas.openxmlformats.org/officeDocument/2006/relationships/hyperlink" Target="https://geonode-docs.readthedocs.io/en/latest/reference/architecture.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hyperlink" Target="https://eatlas.org.au/node/300" TargetMode="External"/><Relationship Id="rId5" Type="http://schemas.openxmlformats.org/officeDocument/2006/relationships/image" Target="../media/image17.png"/><Relationship Id="rId6" Type="http://schemas.openxmlformats.org/officeDocument/2006/relationships/hyperlink" Target="https://eatlas.org.au/media/77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hyperlink" Target="https://www.hansongis.com/blog/hosting-data-from-your-postgresql-database-on-geoserv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hyperlink" Target="https://doc-geonode.readthedocs.io/en/latest/002_install_and_admin/002_geonode_install/install_geoserver_application.html" TargetMode="External"/><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hyperlink" Target="https://doc-geonode.readthedocs.io/en/latest/002_install_and_admin/002_geonode_install/install_geoserver_application.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9.jpg"/><Relationship Id="rId4" Type="http://schemas.openxmlformats.org/officeDocument/2006/relationships/hyperlink" Target="https://geonode.org/QGISGeoNodePlugin/user-guide/" TargetMode="External"/><Relationship Id="rId5" Type="http://schemas.openxmlformats.org/officeDocument/2006/relationships/hyperlink" Target="about:blank" TargetMode="External"/><Relationship Id="rId6"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hyperlink" Target="https://docs.geonode.org/en/master/install/basic/index.html" TargetMode="External"/><Relationship Id="rId5" Type="http://schemas.openxmlformats.org/officeDocument/2006/relationships/hyperlink" Target="https://docs.geonode.org/en/master/install/advanced/index.html" TargetMode="External"/><Relationship Id="rId6" Type="http://schemas.openxmlformats.org/officeDocument/2006/relationships/hyperlink" Target="https://docs.geonode.org/en/master/devel/installation/index.h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hyperlink" Target="https://www.lucidchart.com/blog/database-design-best-practices" TargetMode="External"/><Relationship Id="rId5" Type="http://schemas.openxmlformats.org/officeDocument/2006/relationships/hyperlink" Target="https://www.oracle.com/database/what-is-database/" TargetMode="External"/><Relationship Id="rId6" Type="http://schemas.openxmlformats.org/officeDocument/2006/relationships/hyperlink" Target="https://www.enterprisedb.com/postgres-tutorials/connecting-postgresql-using-psql-and-pgadmi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9.jpg"/><Relationship Id="rId4" Type="http://schemas.openxmlformats.org/officeDocument/2006/relationships/hyperlink" Target="https://geonode-docs.readthedocs.io/en/latest/reference/architecture.html" TargetMode="External"/><Relationship Id="rId5" Type="http://schemas.openxmlformats.org/officeDocument/2006/relationships/hyperlink" Target="https://eatlas.org.au/node/300" TargetMode="External"/><Relationship Id="rId6" Type="http://schemas.openxmlformats.org/officeDocument/2006/relationships/hyperlink" Target="https://www.hansongis.com/blog/hosting-data-from-your-postgresql-database-on-geoserve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9.jpg"/><Relationship Id="rId4" Type="http://schemas.openxmlformats.org/officeDocument/2006/relationships/hyperlink" Target="https://doc-geonode.readthedocs.io/en/latest/002_install_and_admin/002_geonode_install/install_geoserver_application.html" TargetMode="External"/><Relationship Id="rId5" Type="http://schemas.openxmlformats.org/officeDocument/2006/relationships/hyperlink" Target="https://geonode.org/QGISGeoNodePlugin/user-guid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jpg"/><Relationship Id="rId4" Type="http://schemas.openxmlformats.org/officeDocument/2006/relationships/image" Target="../media/image18.png"/><Relationship Id="rId5"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3.png"/><Relationship Id="rId9"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hyperlink" Target="https://www.lucidchart.com/blog/database-design-best-practices" TargetMode="External"/><Relationship Id="rId5" Type="http://schemas.openxmlformats.org/officeDocument/2006/relationships/image" Target="../media/image3.png"/><Relationship Id="rId6" Type="http://schemas.openxmlformats.org/officeDocument/2006/relationships/hyperlink" Target="https://www.integrate.io/blog/complete-guide-to-database-schema-design-guid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hyperlink" Target="https://www.oracle.com/in/database/what-is-database/#:~:text=self-driving%20databases-,What%20is%20database%20software%3F,-access%20control%2C%20and%20security." TargetMode="External"/><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hyperlink" Target="https://www.enterprisedb.com/downloads/postgres-postgresql-downloads" TargetMode="External"/><Relationship Id="rId5" Type="http://schemas.openxmlformats.org/officeDocument/2006/relationships/hyperlink" Target="https://www.pgadmin.org/download/" TargetMode="External"/><Relationship Id="rId6" Type="http://schemas.openxmlformats.org/officeDocument/2006/relationships/hyperlink" Target="https://dbeaver.io/" TargetMode="External"/><Relationship Id="rId7" Type="http://schemas.openxmlformats.org/officeDocument/2006/relationships/hyperlink" Target="https://www.enterprisedb.com/postgres-tutorials/connecting-postgresql-using-psql-and-pgadmin" TargetMode="External"/><Relationship Id="rId8" Type="http://schemas.openxmlformats.org/officeDocument/2006/relationships/hyperlink" Target="https://hevodata.com/learn/dbeaver-postgresq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
          <p:cNvSpPr txBox="1"/>
          <p:nvPr>
            <p:ph type="ctrTitle"/>
          </p:nvPr>
        </p:nvSpPr>
        <p:spPr>
          <a:xfrm>
            <a:off x="651352" y="4301317"/>
            <a:ext cx="7029608" cy="214075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FFFFFF"/>
              </a:buClr>
              <a:buSzPct val="100000"/>
              <a:buFont typeface="Open Sans ExtraBold"/>
              <a:buNone/>
            </a:pPr>
            <a:r>
              <a:rPr b="1" lang="en-GB" sz="4900" strike="noStrike">
                <a:solidFill>
                  <a:srgbClr val="FFFFFF"/>
                </a:solidFill>
                <a:latin typeface="Open Sans ExtraBold"/>
                <a:ea typeface="Open Sans ExtraBold"/>
                <a:cs typeface="Open Sans ExtraBold"/>
                <a:sym typeface="Open Sans ExtraBold"/>
              </a:rPr>
              <a:t>LECTURE 7</a:t>
            </a:r>
            <a:br>
              <a:rPr b="0" lang="en-GB" sz="7200">
                <a:solidFill>
                  <a:srgbClr val="000000"/>
                </a:solidFill>
                <a:latin typeface="Arial"/>
                <a:ea typeface="Arial"/>
                <a:cs typeface="Arial"/>
                <a:sym typeface="Arial"/>
              </a:rPr>
            </a:br>
            <a:r>
              <a:rPr b="1" lang="en-GB" sz="3600" strike="noStrike">
                <a:solidFill>
                  <a:srgbClr val="000000"/>
                </a:solidFill>
                <a:latin typeface="Open Sans ExtraBold"/>
                <a:ea typeface="Open Sans ExtraBold"/>
                <a:cs typeface="Open Sans ExtraBold"/>
                <a:sym typeface="Open Sans ExtraBold"/>
              </a:rPr>
              <a:t>SETTING UP AN SDI ECOSYSTEM FROM THE BEGINNING</a:t>
            </a:r>
            <a:br>
              <a:rPr b="0" lang="en-GB" sz="3600" strike="noStrike">
                <a:solidFill>
                  <a:srgbClr val="000000"/>
                </a:solidFill>
                <a:latin typeface="Arial"/>
                <a:ea typeface="Arial"/>
                <a:cs typeface="Arial"/>
                <a:sym typeface="Arial"/>
              </a:rPr>
            </a:br>
            <a:r>
              <a:rPr b="1" lang="en-GB" sz="3600" strike="noStrike">
                <a:solidFill>
                  <a:srgbClr val="FFFFFF"/>
                </a:solidFill>
                <a:latin typeface="Open Sans ExtraBold"/>
                <a:ea typeface="Open Sans ExtraBold"/>
                <a:cs typeface="Open Sans ExtraBold"/>
                <a:sym typeface="Open Sans ExtraBold"/>
              </a:rPr>
              <a:t>Part A</a:t>
            </a:r>
            <a:endParaRPr/>
          </a:p>
        </p:txBody>
      </p:sp>
      <p:sp>
        <p:nvSpPr>
          <p:cNvPr id="195" name="Google Shape;195;p1"/>
          <p:cNvSpPr txBox="1"/>
          <p:nvPr>
            <p:ph idx="1" type="subTitle"/>
          </p:nvPr>
        </p:nvSpPr>
        <p:spPr>
          <a:xfrm>
            <a:off x="699205" y="3374796"/>
            <a:ext cx="4187869" cy="95480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000000"/>
              </a:buClr>
              <a:buSzPts val="1800"/>
              <a:buNone/>
            </a:pPr>
            <a:r>
              <a:rPr b="1" lang="en-GB" sz="1800" strike="noStrike">
                <a:solidFill>
                  <a:srgbClr val="000000"/>
                </a:solidFill>
                <a:latin typeface="Open Sans ExtraBold"/>
                <a:ea typeface="Open Sans ExtraBold"/>
                <a:cs typeface="Open Sans ExtraBold"/>
                <a:sym typeface="Open Sans ExtraBold"/>
              </a:rPr>
              <a:t>GEOSPATIAL DATA MANAGEMENT FOR ENERGY ACCESS</a:t>
            </a:r>
            <a:endParaRPr b="0" sz="1800" strike="noStrike">
              <a:solidFill>
                <a:srgbClr val="000000"/>
              </a:solidFill>
              <a:latin typeface="Arial"/>
              <a:ea typeface="Arial"/>
              <a:cs typeface="Arial"/>
              <a:sym typeface="Arial"/>
            </a:endParaRPr>
          </a:p>
        </p:txBody>
      </p:sp>
      <p:sp>
        <p:nvSpPr>
          <p:cNvPr id="196" name="Google Shape;196;p1"/>
          <p:cNvSpPr txBox="1"/>
          <p:nvPr>
            <p:ph idx="2" type="body"/>
          </p:nvPr>
        </p:nvSpPr>
        <p:spPr>
          <a:xfrm>
            <a:off x="8707582" y="6106160"/>
            <a:ext cx="3484418" cy="335915"/>
          </a:xfrm>
          <a:prstGeom prst="rect">
            <a:avLst/>
          </a:prstGeom>
          <a:noFill/>
          <a:ln>
            <a:noFill/>
          </a:ln>
        </p:spPr>
        <p:txBody>
          <a:bodyPr anchorCtr="0" anchor="ctr" bIns="0" lIns="0" spcFirstLastPara="1" rIns="0" wrap="square" tIns="0">
            <a:normAutofit/>
          </a:bodyPr>
          <a:lstStyle/>
          <a:p>
            <a:pPr indent="0" lvl="0" marL="0" rtl="0" algn="ctr">
              <a:lnSpc>
                <a:spcPct val="90000"/>
              </a:lnSpc>
              <a:spcBef>
                <a:spcPts val="0"/>
              </a:spcBef>
              <a:spcAft>
                <a:spcPts val="0"/>
              </a:spcAft>
              <a:buClr>
                <a:schemeClr val="lt1"/>
              </a:buClr>
              <a:buSzPts val="1600"/>
              <a:buNone/>
            </a:pPr>
            <a:r>
              <a:rPr lang="en-GB"/>
              <a:t>Version 1.0</a:t>
            </a:r>
            <a:endParaRPr/>
          </a:p>
        </p:txBody>
      </p:sp>
      <p:sp>
        <p:nvSpPr>
          <p:cNvPr id="197" name="Google Shape;197;p1"/>
          <p:cNvSpPr txBox="1"/>
          <p:nvPr/>
        </p:nvSpPr>
        <p:spPr>
          <a:xfrm>
            <a:off x="8788857" y="3367815"/>
            <a:ext cx="16908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Sustainable Energy for All. Consolidated by Kartoza</a:t>
            </a:r>
            <a:endParaRPr b="1" sz="900">
              <a:solidFill>
                <a:schemeClr val="lt1"/>
              </a:solidFill>
              <a:latin typeface="Open Sans"/>
              <a:ea typeface="Open Sans"/>
              <a:cs typeface="Open Sans"/>
              <a:sym typeface="Open Sans"/>
            </a:endParaRPr>
          </a:p>
        </p:txBody>
      </p:sp>
      <p:pic>
        <p:nvPicPr>
          <p:cNvPr descr="A white circle with white text&#10;&#10;Description automatically generated" id="198" name="Google Shape;198;p1"/>
          <p:cNvPicPr preferRelativeResize="0"/>
          <p:nvPr/>
        </p:nvPicPr>
        <p:blipFill rotWithShape="1">
          <a:blip r:embed="rId3">
            <a:alphaModFix/>
          </a:blip>
          <a:srcRect b="0" l="0" r="0" t="0"/>
          <a:stretch/>
        </p:blipFill>
        <p:spPr>
          <a:xfrm>
            <a:off x="10479687" y="3481710"/>
            <a:ext cx="482722" cy="485636"/>
          </a:xfrm>
          <a:prstGeom prst="rect">
            <a:avLst/>
          </a:prstGeom>
          <a:noFill/>
          <a:ln>
            <a:noFill/>
          </a:ln>
        </p:spPr>
      </p:pic>
      <p:pic>
        <p:nvPicPr>
          <p:cNvPr id="199" name="Google Shape;199;p1"/>
          <p:cNvPicPr preferRelativeResize="0"/>
          <p:nvPr/>
        </p:nvPicPr>
        <p:blipFill rotWithShape="1">
          <a:blip r:embed="rId4">
            <a:alphaModFix/>
          </a:blip>
          <a:srcRect b="0" l="0" r="0" t="0"/>
          <a:stretch/>
        </p:blipFill>
        <p:spPr>
          <a:xfrm>
            <a:off x="11076962" y="3621295"/>
            <a:ext cx="747893" cy="2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descr="Graphical user interface, sunburst chart&#10;&#10;Description automatically generated" id="292" name="Google Shape;292;p10"/>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93" name="Google Shape;293;p10"/>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9</a:t>
            </a:r>
            <a:endParaRPr b="0" sz="1400" strike="noStrike">
              <a:solidFill>
                <a:srgbClr val="000000"/>
              </a:solidFill>
              <a:latin typeface="Arial"/>
              <a:ea typeface="Arial"/>
              <a:cs typeface="Arial"/>
              <a:sym typeface="Arial"/>
            </a:endParaRPr>
          </a:p>
        </p:txBody>
      </p:sp>
      <p:sp>
        <p:nvSpPr>
          <p:cNvPr id="294" name="Google Shape;294;p10"/>
          <p:cNvSpPr/>
          <p:nvPr/>
        </p:nvSpPr>
        <p:spPr>
          <a:xfrm>
            <a:off x="887040" y="4680"/>
            <a:ext cx="105984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7.2 System Architecture</a:t>
            </a:r>
            <a:endParaRPr b="0" sz="4400" strike="noStrike">
              <a:solidFill>
                <a:srgbClr val="000000"/>
              </a:solidFill>
              <a:latin typeface="Arial"/>
              <a:ea typeface="Arial"/>
              <a:cs typeface="Arial"/>
              <a:sym typeface="Arial"/>
            </a:endParaRPr>
          </a:p>
        </p:txBody>
      </p:sp>
      <p:sp>
        <p:nvSpPr>
          <p:cNvPr id="295" name="Google Shape;295;p10"/>
          <p:cNvSpPr txBox="1"/>
          <p:nvPr>
            <p:ph idx="4294967295" type="body"/>
          </p:nvPr>
        </p:nvSpPr>
        <p:spPr>
          <a:xfrm>
            <a:off x="389160" y="1856160"/>
            <a:ext cx="5122440" cy="4223160"/>
          </a:xfrm>
          <a:prstGeom prst="rect">
            <a:avLst/>
          </a:prstGeom>
          <a:noFill/>
          <a:ln>
            <a:noFill/>
          </a:ln>
        </p:spPr>
        <p:txBody>
          <a:bodyPr anchorCtr="0" anchor="t" bIns="45700" lIns="91425" spcFirstLastPara="1" rIns="91425" wrap="square" tIns="45700">
            <a:normAutofit fontScale="98500"/>
          </a:bodyPr>
          <a:lstStyle/>
          <a:p>
            <a:pPr indent="0" lvl="0" marL="228600" marR="0" rtl="0" algn="l">
              <a:lnSpc>
                <a:spcPct val="150000"/>
              </a:lnSpc>
              <a:spcBef>
                <a:spcPts val="0"/>
              </a:spcBef>
              <a:spcAft>
                <a:spcPts val="0"/>
              </a:spcAft>
              <a:buClr>
                <a:srgbClr val="000000"/>
              </a:buClr>
              <a:buSzPct val="100000"/>
              <a:buFont typeface="Arial"/>
              <a:buNone/>
            </a:pPr>
            <a:r>
              <a:rPr b="0" i="0" lang="en-GB" sz="2400" u="none" cap="none" strike="noStrike">
                <a:solidFill>
                  <a:srgbClr val="000000"/>
                </a:solidFill>
                <a:latin typeface="Open Sans"/>
                <a:ea typeface="Open Sans"/>
                <a:cs typeface="Open Sans"/>
                <a:sym typeface="Open Sans"/>
              </a:rPr>
              <a:t>Implementing these protocols enables standardised access and manipulation of spatial data across different systems and platforms, promoting seamless integration and data interoperability.</a:t>
            </a:r>
            <a:endParaRPr b="0" i="0" sz="2400" u="none" cap="none" strike="noStrike">
              <a:solidFill>
                <a:srgbClr val="000000"/>
              </a:solidFill>
              <a:latin typeface="Calibri"/>
              <a:ea typeface="Calibri"/>
              <a:cs typeface="Calibri"/>
              <a:sym typeface="Calibri"/>
            </a:endParaRPr>
          </a:p>
        </p:txBody>
      </p:sp>
      <p:pic>
        <p:nvPicPr>
          <p:cNvPr id="296" name="Google Shape;296;p10"/>
          <p:cNvPicPr preferRelativeResize="0"/>
          <p:nvPr/>
        </p:nvPicPr>
        <p:blipFill rotWithShape="1">
          <a:blip r:embed="rId4">
            <a:alphaModFix/>
          </a:blip>
          <a:srcRect b="0" l="0" r="0" t="0"/>
          <a:stretch/>
        </p:blipFill>
        <p:spPr>
          <a:xfrm>
            <a:off x="6186600" y="2003400"/>
            <a:ext cx="5122440" cy="4223160"/>
          </a:xfrm>
          <a:prstGeom prst="rect">
            <a:avLst/>
          </a:prstGeom>
          <a:noFill/>
          <a:ln>
            <a:noFill/>
          </a:ln>
        </p:spPr>
      </p:pic>
      <p:sp>
        <p:nvSpPr>
          <p:cNvPr id="297" name="Google Shape;297;p10"/>
          <p:cNvSpPr/>
          <p:nvPr/>
        </p:nvSpPr>
        <p:spPr>
          <a:xfrm>
            <a:off x="389160" y="5999760"/>
            <a:ext cx="6095520" cy="2721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GeoNode Component Architecture</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descr="Graphical user interface, sunburst chart&#10;&#10;Description automatically generated" id="303" name="Google Shape;303;p11"/>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304" name="Google Shape;304;p11"/>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10</a:t>
            </a:r>
            <a:endParaRPr b="0" sz="1400" strike="noStrike">
              <a:solidFill>
                <a:srgbClr val="000000"/>
              </a:solidFill>
              <a:latin typeface="Arial"/>
              <a:ea typeface="Arial"/>
              <a:cs typeface="Arial"/>
              <a:sym typeface="Arial"/>
            </a:endParaRPr>
          </a:p>
        </p:txBody>
      </p:sp>
      <p:sp>
        <p:nvSpPr>
          <p:cNvPr id="305" name="Google Shape;305;p11"/>
          <p:cNvSpPr/>
          <p:nvPr/>
        </p:nvSpPr>
        <p:spPr>
          <a:xfrm>
            <a:off x="887040" y="4680"/>
            <a:ext cx="105984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Summary</a:t>
            </a:r>
            <a:endParaRPr b="0" sz="4400" strike="noStrike">
              <a:solidFill>
                <a:srgbClr val="000000"/>
              </a:solidFill>
              <a:latin typeface="Arial"/>
              <a:ea typeface="Arial"/>
              <a:cs typeface="Arial"/>
              <a:sym typeface="Arial"/>
            </a:endParaRPr>
          </a:p>
        </p:txBody>
      </p:sp>
      <p:sp>
        <p:nvSpPr>
          <p:cNvPr id="306" name="Google Shape;306;p11"/>
          <p:cNvSpPr txBox="1"/>
          <p:nvPr>
            <p:ph idx="4294967295" type="body"/>
          </p:nvPr>
        </p:nvSpPr>
        <p:spPr>
          <a:xfrm>
            <a:off x="887040" y="2057400"/>
            <a:ext cx="10301040" cy="3873240"/>
          </a:xfrm>
          <a:prstGeom prst="rect">
            <a:avLst/>
          </a:prstGeom>
          <a:noFill/>
          <a:ln>
            <a:noFill/>
          </a:ln>
        </p:spPr>
        <p:txBody>
          <a:bodyPr anchorCtr="0" anchor="t" bIns="45700" lIns="91425" spcFirstLastPara="1" rIns="91425" wrap="square" tIns="45700">
            <a:normAutofit fontScale="95000"/>
          </a:bodyPr>
          <a:lstStyle/>
          <a:p>
            <a:pPr indent="0" lvl="0" marL="228600" marR="0" rtl="0" algn="l">
              <a:lnSpc>
                <a:spcPct val="150000"/>
              </a:lnSpc>
              <a:spcBef>
                <a:spcPts val="0"/>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The main concepts of the system architecture:</a:t>
            </a:r>
            <a:endParaRPr b="0" i="0" sz="2000" u="none" cap="none" strike="noStrike">
              <a:solidFill>
                <a:srgbClr val="000000"/>
              </a:solidFill>
              <a:latin typeface="Calibri"/>
              <a:ea typeface="Calibri"/>
              <a:cs typeface="Calibri"/>
              <a:sym typeface="Calibri"/>
            </a:endParaRPr>
          </a:p>
          <a:p>
            <a:pPr indent="-217079" lvl="0" marL="217079" marR="0" rtl="0" algn="l">
              <a:lnSpc>
                <a:spcPct val="150000"/>
              </a:lnSpc>
              <a:spcBef>
                <a:spcPts val="1001"/>
              </a:spcBef>
              <a:spcAft>
                <a:spcPts val="0"/>
              </a:spcAft>
              <a:buClr>
                <a:srgbClr val="000000"/>
              </a:buClr>
              <a:buSzPct val="100000"/>
              <a:buFont typeface="Arial"/>
              <a:buChar char="•"/>
            </a:pPr>
            <a:r>
              <a:rPr b="0" i="0" lang="en-GB" sz="2000" u="none" cap="none" strike="noStrike">
                <a:solidFill>
                  <a:srgbClr val="000000"/>
                </a:solidFill>
                <a:latin typeface="Open Sans"/>
                <a:ea typeface="Open Sans"/>
                <a:cs typeface="Open Sans"/>
                <a:sym typeface="Open Sans"/>
              </a:rPr>
              <a:t>The overall design and structure of the SDI ecosystem. It includes </a:t>
            </a:r>
            <a:endParaRPr b="0" i="0" sz="2000" u="none" cap="none" strike="noStrike">
              <a:solidFill>
                <a:srgbClr val="000000"/>
              </a:solidFill>
              <a:latin typeface="Calibri"/>
              <a:ea typeface="Calibri"/>
              <a:cs typeface="Calibri"/>
              <a:sym typeface="Calibri"/>
            </a:endParaRPr>
          </a:p>
          <a:p>
            <a:pPr indent="-217079" lvl="0" marL="217079" marR="0" rtl="0" algn="l">
              <a:lnSpc>
                <a:spcPct val="150000"/>
              </a:lnSpc>
              <a:spcBef>
                <a:spcPts val="1001"/>
              </a:spcBef>
              <a:spcAft>
                <a:spcPts val="0"/>
              </a:spcAft>
              <a:buClr>
                <a:srgbClr val="000000"/>
              </a:buClr>
              <a:buSzPct val="100000"/>
              <a:buFont typeface="Arial"/>
              <a:buChar char="•"/>
            </a:pPr>
            <a:r>
              <a:rPr b="0" i="0" lang="en-GB" sz="2000" u="none" cap="none" strike="noStrike">
                <a:solidFill>
                  <a:srgbClr val="000000"/>
                </a:solidFill>
                <a:latin typeface="Open Sans"/>
                <a:ea typeface="Open Sans"/>
                <a:cs typeface="Open Sans"/>
                <a:sym typeface="Open Sans"/>
              </a:rPr>
              <a:t>The hardware and software components, </a:t>
            </a:r>
            <a:endParaRPr b="0" i="0" sz="2000" u="none" cap="none" strike="noStrike">
              <a:solidFill>
                <a:srgbClr val="000000"/>
              </a:solidFill>
              <a:latin typeface="Calibri"/>
              <a:ea typeface="Calibri"/>
              <a:cs typeface="Calibri"/>
              <a:sym typeface="Calibri"/>
            </a:endParaRPr>
          </a:p>
          <a:p>
            <a:pPr indent="-217079" lvl="0" marL="217079" marR="0" rtl="0" algn="l">
              <a:lnSpc>
                <a:spcPct val="150000"/>
              </a:lnSpc>
              <a:spcBef>
                <a:spcPts val="1001"/>
              </a:spcBef>
              <a:spcAft>
                <a:spcPts val="0"/>
              </a:spcAft>
              <a:buClr>
                <a:srgbClr val="000000"/>
              </a:buClr>
              <a:buSzPct val="100000"/>
              <a:buFont typeface="Arial"/>
              <a:buChar char="•"/>
            </a:pPr>
            <a:r>
              <a:rPr b="0" i="0" lang="en-GB" sz="2000" u="none" cap="none" strike="noStrike">
                <a:solidFill>
                  <a:srgbClr val="000000"/>
                </a:solidFill>
                <a:latin typeface="Open Sans"/>
                <a:ea typeface="Open Sans"/>
                <a:cs typeface="Open Sans"/>
                <a:sym typeface="Open Sans"/>
              </a:rPr>
              <a:t>The network configuration and scalability considerations.</a:t>
            </a:r>
            <a:endParaRPr b="0" i="0" sz="2000" u="none" cap="none" strike="noStrike">
              <a:solidFill>
                <a:srgbClr val="000000"/>
              </a:solidFill>
              <a:latin typeface="Calibri"/>
              <a:ea typeface="Calibri"/>
              <a:cs typeface="Calibri"/>
              <a:sym typeface="Calibri"/>
            </a:endParaRPr>
          </a:p>
          <a:p>
            <a:pPr indent="-217079" lvl="0" marL="217079" marR="0" rtl="0" algn="l">
              <a:lnSpc>
                <a:spcPct val="150000"/>
              </a:lnSpc>
              <a:spcBef>
                <a:spcPts val="1001"/>
              </a:spcBef>
              <a:spcAft>
                <a:spcPts val="0"/>
              </a:spcAft>
              <a:buClr>
                <a:srgbClr val="000000"/>
              </a:buClr>
              <a:buSzPct val="100000"/>
              <a:buFont typeface="Arial"/>
              <a:buChar char="•"/>
            </a:pPr>
            <a:r>
              <a:rPr b="0" i="0" lang="en-GB" sz="2000" u="none" cap="none" strike="noStrike">
                <a:solidFill>
                  <a:srgbClr val="000000"/>
                </a:solidFill>
                <a:latin typeface="Open Sans"/>
                <a:ea typeface="Open Sans"/>
                <a:cs typeface="Open Sans"/>
                <a:sym typeface="Open Sans"/>
              </a:rPr>
              <a:t>The Implementation of protocols that enables standardised access and manipulation of spatial data across different systems and platforms</a:t>
            </a:r>
            <a:endParaRPr b="0" i="0" sz="2000" u="none" cap="none" strike="noStrike">
              <a:solidFill>
                <a:srgbClr val="000000"/>
              </a:solidFill>
              <a:latin typeface="Calibri"/>
              <a:ea typeface="Calibri"/>
              <a:cs typeface="Calibri"/>
              <a:sym typeface="Calibri"/>
            </a:endParaRPr>
          </a:p>
        </p:txBody>
      </p:sp>
      <p:sp>
        <p:nvSpPr>
          <p:cNvPr id="307" name="Google Shape;307;p11"/>
          <p:cNvSpPr/>
          <p:nvPr/>
        </p:nvSpPr>
        <p:spPr>
          <a:xfrm>
            <a:off x="887040" y="151560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System Architecture Key Concepts</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Graphical user interface, sunburst chart&#10;&#10;Description automatically generated" id="313" name="Google Shape;313;p12"/>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314" name="Google Shape;314;p12"/>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11</a:t>
            </a:r>
            <a:endParaRPr b="0" sz="1400" strike="noStrike">
              <a:solidFill>
                <a:srgbClr val="000000"/>
              </a:solidFill>
              <a:latin typeface="Arial"/>
              <a:ea typeface="Arial"/>
              <a:cs typeface="Arial"/>
              <a:sym typeface="Arial"/>
            </a:endParaRPr>
          </a:p>
        </p:txBody>
      </p:sp>
      <p:sp>
        <p:nvSpPr>
          <p:cNvPr id="315" name="Google Shape;315;p12"/>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7.3 Web Map and Feature Server (GeoServer)</a:t>
            </a:r>
            <a:endParaRPr b="0" sz="4400" strike="noStrike">
              <a:solidFill>
                <a:srgbClr val="000000"/>
              </a:solidFill>
              <a:latin typeface="Arial"/>
              <a:ea typeface="Arial"/>
              <a:cs typeface="Arial"/>
              <a:sym typeface="Arial"/>
            </a:endParaRPr>
          </a:p>
        </p:txBody>
      </p:sp>
      <p:sp>
        <p:nvSpPr>
          <p:cNvPr id="316" name="Google Shape;316;p12"/>
          <p:cNvSpPr txBox="1"/>
          <p:nvPr>
            <p:ph idx="4294967295" type="body"/>
          </p:nvPr>
        </p:nvSpPr>
        <p:spPr>
          <a:xfrm>
            <a:off x="389160" y="1856160"/>
            <a:ext cx="4727880" cy="3854520"/>
          </a:xfrm>
          <a:prstGeom prst="rect">
            <a:avLst/>
          </a:prstGeom>
          <a:noFill/>
          <a:ln>
            <a:noFill/>
          </a:ln>
        </p:spPr>
        <p:txBody>
          <a:bodyPr anchorCtr="0" anchor="t" bIns="45700" lIns="91425" spcFirstLastPara="1" rIns="91425" wrap="square" tIns="45700">
            <a:normAutofit fontScale="99500" lnSpcReduction="10000"/>
          </a:bodyPr>
          <a:lstStyle/>
          <a:p>
            <a:pPr indent="0" lvl="0" marL="228600" marR="0" rtl="0" algn="l">
              <a:lnSpc>
                <a:spcPct val="150000"/>
              </a:lnSpc>
              <a:spcBef>
                <a:spcPts val="0"/>
              </a:spcBef>
              <a:spcAft>
                <a:spcPts val="0"/>
              </a:spcAft>
              <a:buClr>
                <a:srgbClr val="000000"/>
              </a:buClr>
              <a:buSzPct val="100000"/>
              <a:buFont typeface="Arial"/>
              <a:buNone/>
            </a:pPr>
            <a:r>
              <a:rPr b="0" i="0" lang="en-GB" sz="2400" u="none" cap="none" strike="noStrike">
                <a:solidFill>
                  <a:srgbClr val="000000"/>
                </a:solidFill>
                <a:latin typeface="Open Sans"/>
                <a:ea typeface="Open Sans"/>
                <a:cs typeface="Open Sans"/>
                <a:sym typeface="Open Sans"/>
              </a:rPr>
              <a:t>GeoServer is an open-source server for sharing geospatial data. It is designed for interoperability and excels at publishing any major spatial data source using open standards.</a:t>
            </a:r>
            <a:endParaRPr b="0" i="0" sz="2400" u="none" cap="none" strike="noStrike">
              <a:solidFill>
                <a:srgbClr val="000000"/>
              </a:solidFill>
              <a:latin typeface="Calibri"/>
              <a:ea typeface="Calibri"/>
              <a:cs typeface="Calibri"/>
              <a:sym typeface="Calibri"/>
            </a:endParaRPr>
          </a:p>
        </p:txBody>
      </p:sp>
      <p:sp>
        <p:nvSpPr>
          <p:cNvPr id="317" name="Google Shape;317;p12"/>
          <p:cNvSpPr/>
          <p:nvPr/>
        </p:nvSpPr>
        <p:spPr>
          <a:xfrm>
            <a:off x="389160" y="5999760"/>
            <a:ext cx="3043800" cy="2721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What is GeoServer?</a:t>
            </a:r>
            <a:endParaRPr b="0" sz="1200" strike="noStrike">
              <a:solidFill>
                <a:srgbClr val="000000"/>
              </a:solidFill>
              <a:latin typeface="Arial"/>
              <a:ea typeface="Arial"/>
              <a:cs typeface="Arial"/>
              <a:sym typeface="Arial"/>
            </a:endParaRPr>
          </a:p>
        </p:txBody>
      </p:sp>
      <p:pic>
        <p:nvPicPr>
          <p:cNvPr id="318" name="Google Shape;318;p12"/>
          <p:cNvPicPr preferRelativeResize="0"/>
          <p:nvPr/>
        </p:nvPicPr>
        <p:blipFill rotWithShape="1">
          <a:blip r:embed="rId5">
            <a:alphaModFix/>
          </a:blip>
          <a:srcRect b="0" l="0" r="0" t="0"/>
          <a:stretch/>
        </p:blipFill>
        <p:spPr>
          <a:xfrm>
            <a:off x="5117400" y="1943640"/>
            <a:ext cx="6320160" cy="3858480"/>
          </a:xfrm>
          <a:prstGeom prst="rect">
            <a:avLst/>
          </a:prstGeom>
          <a:noFill/>
          <a:ln>
            <a:noFill/>
          </a:ln>
        </p:spPr>
      </p:pic>
      <p:sp>
        <p:nvSpPr>
          <p:cNvPr id="319" name="Google Shape;319;p12"/>
          <p:cNvSpPr/>
          <p:nvPr/>
        </p:nvSpPr>
        <p:spPr>
          <a:xfrm>
            <a:off x="6331680" y="5999760"/>
            <a:ext cx="383364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Diagram Source: </a:t>
            </a:r>
            <a:r>
              <a:rPr b="0" i="1" lang="en-GB" sz="1200" u="sng" strike="noStrike">
                <a:solidFill>
                  <a:srgbClr val="0563C1"/>
                </a:solidFill>
                <a:latin typeface="Open Sans"/>
                <a:ea typeface="Open Sans"/>
                <a:cs typeface="Open Sans"/>
                <a:sym typeface="Open Sans"/>
                <a:hlinkClick r:id="rId6">
                  <a:extLst>
                    <a:ext uri="{A12FA001-AC4F-418D-AE19-62706E023703}">
                      <ahyp:hlinkClr val="tx"/>
                    </a:ext>
                  </a:extLst>
                </a:hlinkClick>
              </a:rPr>
              <a:t>eAtlas</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descr="Graphical user interface, sunburst chart&#10;&#10;Description automatically generated" id="325" name="Google Shape;325;p13"/>
          <p:cNvPicPr preferRelativeResize="0"/>
          <p:nvPr/>
        </p:nvPicPr>
        <p:blipFill rotWithShape="1">
          <a:blip r:embed="rId3">
            <a:alphaModFix/>
          </a:blip>
          <a:srcRect b="0" l="0" r="0" t="0"/>
          <a:stretch/>
        </p:blipFill>
        <p:spPr>
          <a:xfrm>
            <a:off x="-19800" y="1440"/>
            <a:ext cx="12188880" cy="6854760"/>
          </a:xfrm>
          <a:prstGeom prst="rect">
            <a:avLst/>
          </a:prstGeom>
          <a:noFill/>
          <a:ln>
            <a:noFill/>
          </a:ln>
        </p:spPr>
      </p:pic>
      <p:sp>
        <p:nvSpPr>
          <p:cNvPr id="326" name="Google Shape;326;p13"/>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12</a:t>
            </a:r>
            <a:endParaRPr b="0" sz="1400" strike="noStrike">
              <a:solidFill>
                <a:srgbClr val="000000"/>
              </a:solidFill>
              <a:latin typeface="Arial"/>
              <a:ea typeface="Arial"/>
              <a:cs typeface="Arial"/>
              <a:sym typeface="Arial"/>
            </a:endParaRPr>
          </a:p>
        </p:txBody>
      </p:sp>
      <p:sp>
        <p:nvSpPr>
          <p:cNvPr id="327" name="Google Shape;327;p13"/>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7.3 Web Map and Feature Server (GeoServer)</a:t>
            </a:r>
            <a:endParaRPr b="0" sz="4400" strike="noStrike">
              <a:solidFill>
                <a:srgbClr val="000000"/>
              </a:solidFill>
              <a:latin typeface="Arial"/>
              <a:ea typeface="Arial"/>
              <a:cs typeface="Arial"/>
              <a:sym typeface="Arial"/>
            </a:endParaRPr>
          </a:p>
        </p:txBody>
      </p:sp>
      <p:sp>
        <p:nvSpPr>
          <p:cNvPr id="328" name="Google Shape;328;p13"/>
          <p:cNvSpPr txBox="1"/>
          <p:nvPr>
            <p:ph idx="4294967295" type="body"/>
          </p:nvPr>
        </p:nvSpPr>
        <p:spPr>
          <a:xfrm>
            <a:off x="389160" y="1948680"/>
            <a:ext cx="5353560" cy="450612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1800"/>
              <a:buFont typeface="Arial"/>
              <a:buNone/>
            </a:pPr>
            <a:r>
              <a:rPr b="0" i="0" lang="en-GB" sz="1800" u="none" cap="none" strike="noStrike">
                <a:solidFill>
                  <a:srgbClr val="000000"/>
                </a:solidFill>
                <a:latin typeface="Open Sans"/>
                <a:ea typeface="Open Sans"/>
                <a:cs typeface="Open Sans"/>
                <a:sym typeface="Open Sans"/>
              </a:rPr>
              <a:t>A brief description of hosting data from your PostgreSQL database on GeoServer </a:t>
            </a:r>
            <a:endParaRPr b="0" i="0" sz="1800" u="none" cap="none" strike="noStrike">
              <a:solidFill>
                <a:srgbClr val="000000"/>
              </a:solidFill>
              <a:latin typeface="Calibri"/>
              <a:ea typeface="Calibri"/>
              <a:cs typeface="Calibri"/>
              <a:sym typeface="Calibri"/>
            </a:endParaRPr>
          </a:p>
          <a:p>
            <a:pPr indent="-457200" lvl="0" marL="457200" marR="0" rtl="0" algn="l">
              <a:lnSpc>
                <a:spcPct val="150000"/>
              </a:lnSpc>
              <a:spcBef>
                <a:spcPts val="1001"/>
              </a:spcBef>
              <a:spcAft>
                <a:spcPts val="0"/>
              </a:spcAft>
              <a:buClr>
                <a:srgbClr val="000000"/>
              </a:buClr>
              <a:buSzPts val="1800"/>
              <a:buFont typeface="Calibri"/>
              <a:buAutoNum type="arabicPeriod"/>
            </a:pPr>
            <a:r>
              <a:rPr b="0" i="0" lang="en-GB" sz="1800" u="none" cap="none" strike="noStrike">
                <a:solidFill>
                  <a:srgbClr val="000000"/>
                </a:solidFill>
                <a:latin typeface="Open Sans"/>
                <a:ea typeface="Open Sans"/>
                <a:cs typeface="Open Sans"/>
                <a:sym typeface="Open Sans"/>
              </a:rPr>
              <a:t>Configure GeoServer to connect to the PostgreSQL database.</a:t>
            </a:r>
            <a:endParaRPr b="0" i="0" sz="1800" u="none" cap="none" strike="noStrike">
              <a:solidFill>
                <a:srgbClr val="000000"/>
              </a:solidFill>
              <a:latin typeface="Calibri"/>
              <a:ea typeface="Calibri"/>
              <a:cs typeface="Calibri"/>
              <a:sym typeface="Calibri"/>
            </a:endParaRPr>
          </a:p>
          <a:p>
            <a:pPr indent="-457200" lvl="0" marL="457200" marR="0" rtl="0" algn="l">
              <a:lnSpc>
                <a:spcPct val="150000"/>
              </a:lnSpc>
              <a:spcBef>
                <a:spcPts val="1001"/>
              </a:spcBef>
              <a:spcAft>
                <a:spcPts val="0"/>
              </a:spcAft>
              <a:buClr>
                <a:srgbClr val="000000"/>
              </a:buClr>
              <a:buSzPts val="1800"/>
              <a:buFont typeface="Calibri"/>
              <a:buAutoNum type="arabicPeriod"/>
            </a:pPr>
            <a:r>
              <a:rPr b="0" i="0" lang="en-GB" sz="1800" u="none" cap="none" strike="noStrike">
                <a:solidFill>
                  <a:srgbClr val="000000"/>
                </a:solidFill>
                <a:latin typeface="Open Sans"/>
                <a:ea typeface="Open Sans"/>
                <a:cs typeface="Open Sans"/>
                <a:sym typeface="Open Sans"/>
              </a:rPr>
              <a:t>Set up appropriate data stores within GeoServer to access the spatial data from the database.</a:t>
            </a:r>
            <a:endParaRPr b="0" i="0" sz="1800" u="none" cap="none" strike="noStrike">
              <a:solidFill>
                <a:srgbClr val="000000"/>
              </a:solidFill>
              <a:latin typeface="Calibri"/>
              <a:ea typeface="Calibri"/>
              <a:cs typeface="Calibri"/>
              <a:sym typeface="Calibri"/>
            </a:endParaRPr>
          </a:p>
          <a:p>
            <a:pPr indent="-457200" lvl="0" marL="457200" marR="0" rtl="0" algn="l">
              <a:lnSpc>
                <a:spcPct val="150000"/>
              </a:lnSpc>
              <a:spcBef>
                <a:spcPts val="1001"/>
              </a:spcBef>
              <a:spcAft>
                <a:spcPts val="0"/>
              </a:spcAft>
              <a:buClr>
                <a:srgbClr val="000000"/>
              </a:buClr>
              <a:buSzPts val="1800"/>
              <a:buFont typeface="Calibri"/>
              <a:buAutoNum type="arabicPeriod"/>
            </a:pPr>
            <a:r>
              <a:rPr b="0" i="0" lang="en-GB" sz="1800" u="none" cap="none" strike="noStrike">
                <a:solidFill>
                  <a:srgbClr val="000000"/>
                </a:solidFill>
                <a:latin typeface="Open Sans"/>
                <a:ea typeface="Open Sans"/>
                <a:cs typeface="Open Sans"/>
                <a:sym typeface="Open Sans"/>
              </a:rPr>
              <a:t>Publish the spatial data as WMS, WFS, WCS and CSW services using GeoServer.</a:t>
            </a:r>
            <a:endParaRPr b="0" i="0" sz="1800" u="none" cap="none" strike="noStrike">
              <a:solidFill>
                <a:srgbClr val="000000"/>
              </a:solidFill>
              <a:latin typeface="Calibri"/>
              <a:ea typeface="Calibri"/>
              <a:cs typeface="Calibri"/>
              <a:sym typeface="Calibri"/>
            </a:endParaRPr>
          </a:p>
        </p:txBody>
      </p:sp>
      <p:sp>
        <p:nvSpPr>
          <p:cNvPr id="329" name="Google Shape;329;p13"/>
          <p:cNvSpPr/>
          <p:nvPr/>
        </p:nvSpPr>
        <p:spPr>
          <a:xfrm>
            <a:off x="6760800" y="1499400"/>
            <a:ext cx="4760280" cy="45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Hosting Data from Your PostgreSQL Database on GeoServer</a:t>
            </a:r>
            <a:endParaRPr b="0" sz="1200" strike="noStrike">
              <a:solidFill>
                <a:srgbClr val="000000"/>
              </a:solidFill>
              <a:latin typeface="Arial"/>
              <a:ea typeface="Arial"/>
              <a:cs typeface="Arial"/>
              <a:sym typeface="Arial"/>
            </a:endParaRPr>
          </a:p>
        </p:txBody>
      </p:sp>
      <p:sp>
        <p:nvSpPr>
          <p:cNvPr id="330" name="Google Shape;330;p13"/>
          <p:cNvSpPr/>
          <p:nvPr/>
        </p:nvSpPr>
        <p:spPr>
          <a:xfrm>
            <a:off x="389160" y="146124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GeoServer (Publishing PostgreSQL Data)</a:t>
            </a:r>
            <a:endParaRPr b="0" sz="2000" strike="noStrike">
              <a:solidFill>
                <a:srgbClr val="000000"/>
              </a:solidFill>
              <a:latin typeface="Arial"/>
              <a:ea typeface="Arial"/>
              <a:cs typeface="Arial"/>
              <a:sym typeface="Arial"/>
            </a:endParaRPr>
          </a:p>
        </p:txBody>
      </p:sp>
      <p:sp>
        <p:nvSpPr>
          <p:cNvPr id="331" name="Google Shape;331;p13"/>
          <p:cNvSpPr/>
          <p:nvPr/>
        </p:nvSpPr>
        <p:spPr>
          <a:xfrm>
            <a:off x="5743080" y="1861920"/>
            <a:ext cx="5941440" cy="3792960"/>
          </a:xfrm>
          <a:prstGeom prst="rect">
            <a:avLst/>
          </a:prstGeom>
          <a:noFill/>
          <a:ln>
            <a:noFill/>
          </a:ln>
        </p:spPr>
        <p:txBody>
          <a:bodyPr anchorCtr="0" anchor="t" bIns="45000" lIns="90000" spcFirstLastPara="1" rIns="90000" wrap="square" tIns="45000">
            <a:spAutoFit/>
          </a:bodyPr>
          <a:lstStyle/>
          <a:p>
            <a:pPr indent="-457200" lvl="0" marL="457200" marR="0" rtl="0" algn="l">
              <a:lnSpc>
                <a:spcPct val="150000"/>
              </a:lnSpc>
              <a:spcBef>
                <a:spcPts val="0"/>
              </a:spcBef>
              <a:spcAft>
                <a:spcPts val="0"/>
              </a:spcAft>
              <a:buClr>
                <a:srgbClr val="000000"/>
              </a:buClr>
              <a:buSzPts val="1800"/>
              <a:buFont typeface="Calibri"/>
              <a:buAutoNum type="arabicPeriod"/>
            </a:pPr>
            <a:r>
              <a:rPr b="0" lang="en-GB" sz="1800" strike="noStrike">
                <a:solidFill>
                  <a:srgbClr val="000000"/>
                </a:solidFill>
                <a:latin typeface="Open Sans"/>
                <a:ea typeface="Open Sans"/>
                <a:cs typeface="Open Sans"/>
                <a:sym typeface="Open Sans"/>
              </a:rPr>
              <a:t>GeoServer is a server-side software that enables the publishing and sharing of geospatial data as web services.</a:t>
            </a:r>
            <a:endParaRPr b="0" sz="1800"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1800"/>
              <a:buFont typeface="Calibri"/>
              <a:buAutoNum type="arabicPeriod"/>
            </a:pPr>
            <a:r>
              <a:rPr b="0" lang="en-GB" sz="1800" strike="noStrike">
                <a:solidFill>
                  <a:srgbClr val="000000"/>
                </a:solidFill>
                <a:latin typeface="Open Sans"/>
                <a:ea typeface="Open Sans"/>
                <a:cs typeface="Open Sans"/>
                <a:sym typeface="Open Sans"/>
              </a:rPr>
              <a:t>It supports standards such as WMS, WFS, WCS and CSW for data dissemination and interoperability</a:t>
            </a:r>
            <a:endParaRPr b="0" sz="1800"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1800"/>
              <a:buFont typeface="Calibri"/>
              <a:buAutoNum type="arabicPeriod"/>
            </a:pPr>
            <a:r>
              <a:rPr b="0" lang="en-GB" sz="1800" strike="noStrike">
                <a:solidFill>
                  <a:srgbClr val="000000"/>
                </a:solidFill>
                <a:latin typeface="Open Sans"/>
                <a:ea typeface="Open Sans"/>
                <a:cs typeface="Open Sans"/>
                <a:sym typeface="Open Sans"/>
              </a:rPr>
              <a:t>GeoServer connects to the spatial database (PostgreSQL with PostGIS) to access and serve the spatial data.</a:t>
            </a:r>
            <a:endParaRPr b="0" sz="1800" strike="noStrike">
              <a:solidFill>
                <a:srgbClr val="000000"/>
              </a:solidFill>
              <a:latin typeface="Arial"/>
              <a:ea typeface="Arial"/>
              <a:cs typeface="Arial"/>
              <a:sym typeface="Arial"/>
            </a:endParaRPr>
          </a:p>
        </p:txBody>
      </p:sp>
      <p:sp>
        <p:nvSpPr>
          <p:cNvPr id="332" name="Google Shape;332;p13"/>
          <p:cNvSpPr/>
          <p:nvPr/>
        </p:nvSpPr>
        <p:spPr>
          <a:xfrm>
            <a:off x="5312880" y="5649480"/>
            <a:ext cx="6207840" cy="729000"/>
          </a:xfrm>
          <a:prstGeom prst="rect">
            <a:avLst/>
          </a:prstGeom>
          <a:noFill/>
          <a:ln>
            <a:noFill/>
          </a:ln>
        </p:spPr>
        <p:txBody>
          <a:bodyPr anchorCtr="0" anchor="t" bIns="45000" lIns="90000" spcFirstLastPara="1" rIns="90000" wrap="square" tIns="45000">
            <a:spAutoFit/>
          </a:bodyPr>
          <a:lstStyle/>
          <a:p>
            <a:pPr indent="0" lvl="0" marL="0" marR="0" rtl="0" algn="ctr">
              <a:lnSpc>
                <a:spcPct val="150000"/>
              </a:lnSpc>
              <a:spcBef>
                <a:spcPts val="0"/>
              </a:spcBef>
              <a:spcAft>
                <a:spcPts val="0"/>
              </a:spcAft>
              <a:buNone/>
            </a:pPr>
            <a:r>
              <a:rPr b="0" i="1" lang="en-GB" sz="1400" strike="noStrike">
                <a:solidFill>
                  <a:srgbClr val="000000"/>
                </a:solidFill>
                <a:latin typeface="Open Sans"/>
                <a:ea typeface="Open Sans"/>
                <a:cs typeface="Open Sans"/>
                <a:sym typeface="Open Sans"/>
              </a:rPr>
              <a:t>Note: In GeoNode this workflow is automated when you upload a vector/raster layer.</a:t>
            </a:r>
            <a:endParaRPr b="0" sz="14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descr="Graphical user interface, sunburst chart&#10;&#10;Description automatically generated" id="338" name="Google Shape;338;p14"/>
          <p:cNvPicPr preferRelativeResize="0"/>
          <p:nvPr/>
        </p:nvPicPr>
        <p:blipFill rotWithShape="1">
          <a:blip r:embed="rId3">
            <a:alphaModFix/>
          </a:blip>
          <a:srcRect b="0" l="0" r="0" t="0"/>
          <a:stretch/>
        </p:blipFill>
        <p:spPr>
          <a:xfrm>
            <a:off x="-19800" y="1440"/>
            <a:ext cx="12188880" cy="6854760"/>
          </a:xfrm>
          <a:prstGeom prst="rect">
            <a:avLst/>
          </a:prstGeom>
          <a:noFill/>
          <a:ln>
            <a:noFill/>
          </a:ln>
        </p:spPr>
      </p:pic>
      <p:sp>
        <p:nvSpPr>
          <p:cNvPr id="339" name="Google Shape;339;p14"/>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13</a:t>
            </a:r>
            <a:endParaRPr b="0" sz="1400" strike="noStrike">
              <a:solidFill>
                <a:srgbClr val="000000"/>
              </a:solidFill>
              <a:latin typeface="Arial"/>
              <a:ea typeface="Arial"/>
              <a:cs typeface="Arial"/>
              <a:sym typeface="Arial"/>
            </a:endParaRPr>
          </a:p>
        </p:txBody>
      </p:sp>
      <p:sp>
        <p:nvSpPr>
          <p:cNvPr id="340" name="Google Shape;340;p14"/>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7.3 Web Map and Feature Server (GeoServer)</a:t>
            </a:r>
            <a:endParaRPr b="0" sz="4400" strike="noStrike">
              <a:solidFill>
                <a:srgbClr val="000000"/>
              </a:solidFill>
              <a:latin typeface="Arial"/>
              <a:ea typeface="Arial"/>
              <a:cs typeface="Arial"/>
              <a:sym typeface="Arial"/>
            </a:endParaRPr>
          </a:p>
        </p:txBody>
      </p:sp>
      <p:sp>
        <p:nvSpPr>
          <p:cNvPr id="341" name="Google Shape;341;p14"/>
          <p:cNvSpPr txBox="1"/>
          <p:nvPr>
            <p:ph idx="4294967295" type="body"/>
          </p:nvPr>
        </p:nvSpPr>
        <p:spPr>
          <a:xfrm>
            <a:off x="389160" y="1948680"/>
            <a:ext cx="5706720" cy="450612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1800"/>
              <a:buFont typeface="Arial"/>
              <a:buNone/>
            </a:pPr>
            <a:r>
              <a:rPr b="0" i="0" lang="en-GB" sz="1800" u="none" cap="none" strike="noStrike">
                <a:solidFill>
                  <a:srgbClr val="000000"/>
                </a:solidFill>
                <a:latin typeface="Open Sans"/>
                <a:ea typeface="Open Sans"/>
                <a:cs typeface="Open Sans"/>
                <a:sym typeface="Open Sans"/>
              </a:rPr>
              <a:t>GeoNode is an open-source SDI portal platform that provides a user interface for accessing and sharing geospatial data.</a:t>
            </a:r>
            <a:endParaRPr b="0" i="0" sz="18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1800"/>
              <a:buFont typeface="Arial"/>
              <a:buNone/>
            </a:pPr>
            <a:r>
              <a:rPr b="0" i="0" lang="en-GB" sz="1800" u="none" cap="none" strike="noStrike">
                <a:solidFill>
                  <a:srgbClr val="000000"/>
                </a:solidFill>
                <a:latin typeface="Open Sans"/>
                <a:ea typeface="Open Sans"/>
                <a:cs typeface="Open Sans"/>
                <a:sym typeface="Open Sans"/>
              </a:rPr>
              <a:t>It integrates with GeoServer to leverage published web services.</a:t>
            </a:r>
            <a:endParaRPr b="0" i="0" sz="18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1800"/>
              <a:buFont typeface="Arial"/>
              <a:buNone/>
            </a:pPr>
            <a:r>
              <a:rPr b="0" i="0" lang="en-GB" sz="1800" u="none" cap="none" strike="noStrike">
                <a:solidFill>
                  <a:srgbClr val="000000"/>
                </a:solidFill>
                <a:latin typeface="Open Sans"/>
                <a:ea typeface="Open Sans"/>
                <a:cs typeface="Open Sans"/>
                <a:sym typeface="Open Sans"/>
              </a:rPr>
              <a:t>GeoNode allows users to search for datasets, visualise data and collaborate on geospatial projects.</a:t>
            </a:r>
            <a:endParaRPr b="0" i="0" sz="1800" u="none" cap="none" strike="noStrike">
              <a:solidFill>
                <a:srgbClr val="000000"/>
              </a:solidFill>
              <a:latin typeface="Calibri"/>
              <a:ea typeface="Calibri"/>
              <a:cs typeface="Calibri"/>
              <a:sym typeface="Calibri"/>
            </a:endParaRPr>
          </a:p>
        </p:txBody>
      </p:sp>
      <p:sp>
        <p:nvSpPr>
          <p:cNvPr id="342" name="Google Shape;342;p14"/>
          <p:cNvSpPr/>
          <p:nvPr/>
        </p:nvSpPr>
        <p:spPr>
          <a:xfrm>
            <a:off x="167400" y="5830920"/>
            <a:ext cx="5706720" cy="45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Integrate GeoNode with GeoServer to leverage the published web services.</a:t>
            </a:r>
            <a:endParaRPr b="0" sz="1200" strike="noStrike">
              <a:solidFill>
                <a:srgbClr val="000000"/>
              </a:solidFill>
              <a:latin typeface="Arial"/>
              <a:ea typeface="Arial"/>
              <a:cs typeface="Arial"/>
              <a:sym typeface="Arial"/>
            </a:endParaRPr>
          </a:p>
        </p:txBody>
      </p:sp>
      <p:sp>
        <p:nvSpPr>
          <p:cNvPr id="343" name="Google Shape;343;p14"/>
          <p:cNvSpPr/>
          <p:nvPr/>
        </p:nvSpPr>
        <p:spPr>
          <a:xfrm>
            <a:off x="389160" y="146124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GeoNode</a:t>
            </a:r>
            <a:endParaRPr b="0" sz="2000" strike="noStrike">
              <a:solidFill>
                <a:srgbClr val="000000"/>
              </a:solidFill>
              <a:latin typeface="Arial"/>
              <a:ea typeface="Arial"/>
              <a:cs typeface="Arial"/>
              <a:sym typeface="Arial"/>
            </a:endParaRPr>
          </a:p>
        </p:txBody>
      </p:sp>
      <p:pic>
        <p:nvPicPr>
          <p:cNvPr id="344" name="Google Shape;344;p14"/>
          <p:cNvPicPr preferRelativeResize="0"/>
          <p:nvPr/>
        </p:nvPicPr>
        <p:blipFill rotWithShape="1">
          <a:blip r:embed="rId5">
            <a:alphaModFix/>
          </a:blip>
          <a:srcRect b="0" l="0" r="0" t="0"/>
          <a:stretch/>
        </p:blipFill>
        <p:spPr>
          <a:xfrm>
            <a:off x="6504840" y="2294640"/>
            <a:ext cx="4771800" cy="3238200"/>
          </a:xfrm>
          <a:prstGeom prst="rect">
            <a:avLst/>
          </a:prstGeom>
          <a:noFill/>
          <a:ln>
            <a:noFill/>
          </a:ln>
        </p:spPr>
      </p:pic>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descr="Graphical user interface, sunburst chart&#10;&#10;Description automatically generated" id="350" name="Google Shape;350;p15"/>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351" name="Google Shape;351;p15"/>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14</a:t>
            </a:r>
            <a:endParaRPr b="0" sz="1400" strike="noStrike">
              <a:solidFill>
                <a:srgbClr val="000000"/>
              </a:solidFill>
              <a:latin typeface="Arial"/>
              <a:ea typeface="Arial"/>
              <a:cs typeface="Arial"/>
              <a:sym typeface="Arial"/>
            </a:endParaRPr>
          </a:p>
        </p:txBody>
      </p:sp>
      <p:sp>
        <p:nvSpPr>
          <p:cNvPr id="352" name="Google Shape;352;p15"/>
          <p:cNvSpPr/>
          <p:nvPr/>
        </p:nvSpPr>
        <p:spPr>
          <a:xfrm>
            <a:off x="887040" y="4680"/>
            <a:ext cx="107157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7.3 Web Map and Feature Server (GeoServer)</a:t>
            </a:r>
            <a:endParaRPr b="0" sz="4400" strike="noStrike">
              <a:solidFill>
                <a:srgbClr val="000000"/>
              </a:solidFill>
              <a:latin typeface="Arial"/>
              <a:ea typeface="Arial"/>
              <a:cs typeface="Arial"/>
              <a:sym typeface="Arial"/>
            </a:endParaRPr>
          </a:p>
        </p:txBody>
      </p:sp>
      <p:sp>
        <p:nvSpPr>
          <p:cNvPr id="353" name="Google Shape;353;p15"/>
          <p:cNvSpPr txBox="1"/>
          <p:nvPr>
            <p:ph idx="4294967295" type="body"/>
          </p:nvPr>
        </p:nvSpPr>
        <p:spPr>
          <a:xfrm>
            <a:off x="887040" y="1929600"/>
            <a:ext cx="10715760" cy="4683960"/>
          </a:xfrm>
          <a:prstGeom prst="rect">
            <a:avLst/>
          </a:prstGeom>
          <a:noFill/>
          <a:ln>
            <a:noFill/>
          </a:ln>
        </p:spPr>
        <p:txBody>
          <a:bodyPr anchorCtr="0" anchor="t" bIns="45700" lIns="91425" spcFirstLastPara="1" rIns="91425" wrap="square" tIns="45700">
            <a:normAutofit fontScale="96000"/>
          </a:bodyPr>
          <a:lstStyle/>
          <a:p>
            <a:pPr indent="0" lvl="0" marL="228600" marR="0" rtl="0" algn="l">
              <a:lnSpc>
                <a:spcPct val="150000"/>
              </a:lnSpc>
              <a:spcBef>
                <a:spcPts val="0"/>
              </a:spcBef>
              <a:spcAft>
                <a:spcPts val="0"/>
              </a:spcAft>
              <a:buClr>
                <a:srgbClr val="000000"/>
              </a:buClr>
              <a:buSzPct val="100000"/>
              <a:buFont typeface="Arial"/>
              <a:buNone/>
            </a:pPr>
            <a:r>
              <a:rPr b="0" i="0" lang="en-GB" sz="2400" u="none" cap="none" strike="noStrike">
                <a:solidFill>
                  <a:srgbClr val="000000"/>
                </a:solidFill>
                <a:latin typeface="Open Sans"/>
                <a:ea typeface="Open Sans"/>
                <a:cs typeface="Open Sans"/>
                <a:sym typeface="Open Sans"/>
              </a:rPr>
              <a:t>GeoNode has various install methods: Linux virtual machine, Docker and Kubernetes. Installing GeoNode would require the following:</a:t>
            </a:r>
            <a:endParaRPr b="0" i="0" sz="2400" u="none" cap="none" strike="noStrike">
              <a:solidFill>
                <a:srgbClr val="000000"/>
              </a:solidFill>
              <a:latin typeface="Calibri"/>
              <a:ea typeface="Calibri"/>
              <a:cs typeface="Calibri"/>
              <a:sym typeface="Calibri"/>
            </a:endParaRPr>
          </a:p>
          <a:p>
            <a:pPr indent="0" lvl="0" marL="438839" marR="0" rtl="0" algn="l">
              <a:lnSpc>
                <a:spcPct val="150000"/>
              </a:lnSpc>
              <a:spcBef>
                <a:spcPts val="499"/>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 Installation of dependencies (Software packages)</a:t>
            </a:r>
            <a:endParaRPr b="0" i="0" sz="2000" u="none" cap="none" strike="noStrike">
              <a:solidFill>
                <a:srgbClr val="000000"/>
              </a:solidFill>
              <a:latin typeface="Calibri"/>
              <a:ea typeface="Calibri"/>
              <a:cs typeface="Calibri"/>
              <a:sym typeface="Calibri"/>
            </a:endParaRPr>
          </a:p>
          <a:p>
            <a:pPr indent="0" lvl="0" marL="438839" marR="0" rtl="0" algn="l">
              <a:lnSpc>
                <a:spcPct val="150000"/>
              </a:lnSpc>
              <a:spcBef>
                <a:spcPts val="499"/>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 GeoNode Installation</a:t>
            </a:r>
            <a:endParaRPr b="0" i="0" sz="2000" u="none" cap="none" strike="noStrike">
              <a:solidFill>
                <a:srgbClr val="000000"/>
              </a:solidFill>
              <a:latin typeface="Calibri"/>
              <a:ea typeface="Calibri"/>
              <a:cs typeface="Calibri"/>
              <a:sym typeface="Calibri"/>
            </a:endParaRPr>
          </a:p>
          <a:p>
            <a:pPr indent="0" lvl="0" marL="438839" marR="0" rtl="0" algn="l">
              <a:lnSpc>
                <a:spcPct val="150000"/>
              </a:lnSpc>
              <a:spcBef>
                <a:spcPts val="499"/>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 PostGIS database setup</a:t>
            </a:r>
            <a:endParaRPr b="0" i="0" sz="2000" u="none" cap="none" strike="noStrike">
              <a:solidFill>
                <a:srgbClr val="000000"/>
              </a:solidFill>
              <a:latin typeface="Calibri"/>
              <a:ea typeface="Calibri"/>
              <a:cs typeface="Calibri"/>
              <a:sym typeface="Calibri"/>
            </a:endParaRPr>
          </a:p>
          <a:p>
            <a:pPr indent="0" lvl="0" marL="438839" marR="0" rtl="0" algn="l">
              <a:lnSpc>
                <a:spcPct val="150000"/>
              </a:lnSpc>
              <a:spcBef>
                <a:spcPts val="499"/>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 Installation of GeoServer</a:t>
            </a:r>
            <a:endParaRPr b="0" i="0" sz="2000" u="none" cap="none" strike="noStrike">
              <a:solidFill>
                <a:srgbClr val="000000"/>
              </a:solidFill>
              <a:latin typeface="Calibri"/>
              <a:ea typeface="Calibri"/>
              <a:cs typeface="Calibri"/>
              <a:sym typeface="Calibri"/>
            </a:endParaRPr>
          </a:p>
          <a:p>
            <a:pPr indent="0" lvl="0" marL="438839" marR="0" rtl="0" algn="l">
              <a:lnSpc>
                <a:spcPct val="150000"/>
              </a:lnSpc>
              <a:spcBef>
                <a:spcPts val="499"/>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 Web Server</a:t>
            </a:r>
            <a:endParaRPr b="0" i="0" sz="2000" u="none" cap="none" strike="noStrike">
              <a:solidFill>
                <a:srgbClr val="000000"/>
              </a:solidFill>
              <a:latin typeface="Calibri"/>
              <a:ea typeface="Calibri"/>
              <a:cs typeface="Calibri"/>
              <a:sym typeface="Calibri"/>
            </a:endParaRPr>
          </a:p>
          <a:p>
            <a:pPr indent="0" lvl="0" marL="438839" marR="0" rtl="0" algn="l">
              <a:lnSpc>
                <a:spcPct val="150000"/>
              </a:lnSpc>
              <a:spcBef>
                <a:spcPts val="499"/>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 Tuning Settings</a:t>
            </a:r>
            <a:endParaRPr b="0" i="0" sz="2000" u="none" cap="none" strike="noStrike">
              <a:solidFill>
                <a:srgbClr val="000000"/>
              </a:solidFill>
              <a:latin typeface="Calibri"/>
              <a:ea typeface="Calibri"/>
              <a:cs typeface="Calibri"/>
              <a:sym typeface="Calibri"/>
            </a:endParaRPr>
          </a:p>
          <a:p>
            <a:pPr indent="0" lvl="0" marL="438839" marR="0" rtl="0" algn="l">
              <a:lnSpc>
                <a:spcPct val="150000"/>
              </a:lnSpc>
              <a:spcBef>
                <a:spcPts val="499"/>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 Install and enable HTTPS for secure connection</a:t>
            </a:r>
            <a:endParaRPr b="0" i="0" sz="2000" u="none" cap="none" strike="noStrike">
              <a:solidFill>
                <a:srgbClr val="000000"/>
              </a:solidFill>
              <a:latin typeface="Calibri"/>
              <a:ea typeface="Calibri"/>
              <a:cs typeface="Calibri"/>
              <a:sym typeface="Calibri"/>
            </a:endParaRPr>
          </a:p>
        </p:txBody>
      </p:sp>
      <p:sp>
        <p:nvSpPr>
          <p:cNvPr id="354" name="Google Shape;354;p15"/>
          <p:cNvSpPr/>
          <p:nvPr/>
        </p:nvSpPr>
        <p:spPr>
          <a:xfrm>
            <a:off x="770040" y="1377000"/>
            <a:ext cx="620784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1800" strike="noStrike">
                <a:solidFill>
                  <a:srgbClr val="9CC2E5"/>
                </a:solidFill>
                <a:latin typeface="Open Sans"/>
                <a:ea typeface="Open Sans"/>
                <a:cs typeface="Open Sans"/>
                <a:sym typeface="Open Sans"/>
              </a:rPr>
              <a:t>GeoNode Install Procedure</a:t>
            </a:r>
            <a:endParaRPr b="0" sz="18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descr="Graphical user interface, sunburst chart&#10;&#10;Description automatically generated" id="360" name="Google Shape;360;p16"/>
          <p:cNvPicPr preferRelativeResize="0"/>
          <p:nvPr/>
        </p:nvPicPr>
        <p:blipFill rotWithShape="1">
          <a:blip r:embed="rId3">
            <a:alphaModFix/>
          </a:blip>
          <a:srcRect b="0" l="0" r="0" t="0"/>
          <a:stretch/>
        </p:blipFill>
        <p:spPr>
          <a:xfrm>
            <a:off x="-19800" y="1440"/>
            <a:ext cx="12188880" cy="6854760"/>
          </a:xfrm>
          <a:prstGeom prst="rect">
            <a:avLst/>
          </a:prstGeom>
          <a:noFill/>
          <a:ln>
            <a:noFill/>
          </a:ln>
        </p:spPr>
      </p:pic>
      <p:sp>
        <p:nvSpPr>
          <p:cNvPr id="361" name="Google Shape;361;p16"/>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15</a:t>
            </a:r>
            <a:endParaRPr b="0" sz="1400" strike="noStrike">
              <a:solidFill>
                <a:srgbClr val="000000"/>
              </a:solidFill>
              <a:latin typeface="Arial"/>
              <a:ea typeface="Arial"/>
              <a:cs typeface="Arial"/>
              <a:sym typeface="Arial"/>
            </a:endParaRPr>
          </a:p>
        </p:txBody>
      </p:sp>
      <p:sp>
        <p:nvSpPr>
          <p:cNvPr id="362" name="Google Shape;362;p16"/>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7.3 Web Map and Feature Server (GeoServer)</a:t>
            </a:r>
            <a:endParaRPr b="0" sz="4400" strike="noStrike">
              <a:solidFill>
                <a:srgbClr val="000000"/>
              </a:solidFill>
              <a:latin typeface="Arial"/>
              <a:ea typeface="Arial"/>
              <a:cs typeface="Arial"/>
              <a:sym typeface="Arial"/>
            </a:endParaRPr>
          </a:p>
        </p:txBody>
      </p:sp>
      <p:sp>
        <p:nvSpPr>
          <p:cNvPr id="363" name="Google Shape;363;p16"/>
          <p:cNvSpPr txBox="1"/>
          <p:nvPr>
            <p:ph idx="4294967295" type="body"/>
          </p:nvPr>
        </p:nvSpPr>
        <p:spPr>
          <a:xfrm>
            <a:off x="389160" y="1948680"/>
            <a:ext cx="11208960" cy="413064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1900"/>
              <a:buFont typeface="Arial"/>
              <a:buNone/>
            </a:pPr>
            <a:r>
              <a:rPr b="0" i="0" lang="en-GB" sz="1900" u="none" cap="none" strike="noStrike">
                <a:solidFill>
                  <a:srgbClr val="000000"/>
                </a:solidFill>
                <a:latin typeface="Open Sans"/>
                <a:ea typeface="Open Sans"/>
                <a:cs typeface="Open Sans"/>
                <a:sym typeface="Open Sans"/>
              </a:rPr>
              <a:t>Connect GeoServer to the underlying data source, such as a PostgreSQL/PostGIS database, using appropriate data store configurations within GeoServer.</a:t>
            </a:r>
            <a:endParaRPr b="0" i="0" sz="19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1900"/>
              <a:buFont typeface="Arial"/>
              <a:buNone/>
            </a:pPr>
            <a:r>
              <a:rPr b="0" i="0" lang="en-GB" sz="1900" u="none" cap="none" strike="noStrike">
                <a:solidFill>
                  <a:srgbClr val="000000"/>
                </a:solidFill>
                <a:latin typeface="Open Sans"/>
                <a:ea typeface="Open Sans"/>
                <a:cs typeface="Open Sans"/>
                <a:sym typeface="Open Sans"/>
              </a:rPr>
              <a:t>Configure GeoServer to communicate with GeoNode, enabling the publication and visualisation of geospatial data within the GeoNode platform.</a:t>
            </a:r>
            <a:endParaRPr b="0" i="0" sz="19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1900"/>
              <a:buFont typeface="Arial"/>
              <a:buNone/>
            </a:pPr>
            <a:r>
              <a:rPr b="0" i="0" lang="en-GB" sz="1900" u="none" cap="none" strike="noStrike">
                <a:solidFill>
                  <a:srgbClr val="000000"/>
                </a:solidFill>
                <a:latin typeface="Open Sans"/>
                <a:ea typeface="Open Sans"/>
                <a:cs typeface="Open Sans"/>
                <a:sym typeface="Open Sans"/>
              </a:rPr>
              <a:t>Establish connections between QGIS and GeoServer to access and edit data stored within the SDI ecosystem directly from QGIS.</a:t>
            </a:r>
            <a:endParaRPr b="0" i="0" sz="19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1900"/>
              <a:buFont typeface="Arial"/>
              <a:buNone/>
            </a:pPr>
            <a:r>
              <a:rPr b="0" i="0" lang="en-GB" sz="1900" u="none" cap="none" strike="noStrike">
                <a:solidFill>
                  <a:srgbClr val="000000"/>
                </a:solidFill>
                <a:latin typeface="Open Sans"/>
                <a:ea typeface="Open Sans"/>
                <a:cs typeface="Open Sans"/>
                <a:sym typeface="Open Sans"/>
              </a:rPr>
              <a:t>Use the appropriate data connection protocols (e.g., WMS, WFS) to access and consume the styled data from GeoServer or GeoNode within QGIS.</a:t>
            </a:r>
            <a:endParaRPr b="0" i="0" sz="1900" u="none" cap="none" strike="noStrike">
              <a:solidFill>
                <a:srgbClr val="000000"/>
              </a:solidFill>
              <a:latin typeface="Calibri"/>
              <a:ea typeface="Calibri"/>
              <a:cs typeface="Calibri"/>
              <a:sym typeface="Calibri"/>
            </a:endParaRPr>
          </a:p>
        </p:txBody>
      </p:sp>
      <p:sp>
        <p:nvSpPr>
          <p:cNvPr id="364" name="Google Shape;364;p16"/>
          <p:cNvSpPr/>
          <p:nvPr/>
        </p:nvSpPr>
        <p:spPr>
          <a:xfrm>
            <a:off x="6154200" y="6129000"/>
            <a:ext cx="5706720" cy="45468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Integrate GeoNode with GeoServer to leverage the published web services.</a:t>
            </a:r>
            <a:endParaRPr b="0" sz="1200" strike="noStrike">
              <a:solidFill>
                <a:srgbClr val="000000"/>
              </a:solidFill>
              <a:latin typeface="Arial"/>
              <a:ea typeface="Arial"/>
              <a:cs typeface="Arial"/>
              <a:sym typeface="Arial"/>
            </a:endParaRPr>
          </a:p>
        </p:txBody>
      </p:sp>
      <p:sp>
        <p:nvSpPr>
          <p:cNvPr id="365" name="Google Shape;365;p16"/>
          <p:cNvSpPr/>
          <p:nvPr/>
        </p:nvSpPr>
        <p:spPr>
          <a:xfrm>
            <a:off x="389160" y="1461240"/>
            <a:ext cx="6207840" cy="6994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Creating Connections between Components</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descr="Graphical user interface, sunburst chart&#10;&#10;Description automatically generated" id="371" name="Google Shape;371;p17"/>
          <p:cNvPicPr preferRelativeResize="0"/>
          <p:nvPr/>
        </p:nvPicPr>
        <p:blipFill rotWithShape="1">
          <a:blip r:embed="rId3">
            <a:alphaModFix/>
          </a:blip>
          <a:srcRect b="0" l="0" r="0" t="0"/>
          <a:stretch/>
        </p:blipFill>
        <p:spPr>
          <a:xfrm>
            <a:off x="-19800" y="1440"/>
            <a:ext cx="12188880" cy="6854760"/>
          </a:xfrm>
          <a:prstGeom prst="rect">
            <a:avLst/>
          </a:prstGeom>
          <a:noFill/>
          <a:ln>
            <a:noFill/>
          </a:ln>
        </p:spPr>
      </p:pic>
      <p:sp>
        <p:nvSpPr>
          <p:cNvPr id="372" name="Google Shape;372;p17"/>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16</a:t>
            </a:r>
            <a:endParaRPr b="0" sz="1400" strike="noStrike">
              <a:solidFill>
                <a:srgbClr val="000000"/>
              </a:solidFill>
              <a:latin typeface="Arial"/>
              <a:ea typeface="Arial"/>
              <a:cs typeface="Arial"/>
              <a:sym typeface="Arial"/>
            </a:endParaRPr>
          </a:p>
        </p:txBody>
      </p:sp>
      <p:sp>
        <p:nvSpPr>
          <p:cNvPr id="373" name="Google Shape;373;p17"/>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Summary</a:t>
            </a:r>
            <a:endParaRPr b="0" sz="4400" strike="noStrike">
              <a:solidFill>
                <a:srgbClr val="000000"/>
              </a:solidFill>
              <a:latin typeface="Arial"/>
              <a:ea typeface="Arial"/>
              <a:cs typeface="Arial"/>
              <a:sym typeface="Arial"/>
            </a:endParaRPr>
          </a:p>
        </p:txBody>
      </p:sp>
      <p:sp>
        <p:nvSpPr>
          <p:cNvPr id="374" name="Google Shape;374;p17"/>
          <p:cNvSpPr txBox="1"/>
          <p:nvPr>
            <p:ph idx="4294967295" type="body"/>
          </p:nvPr>
        </p:nvSpPr>
        <p:spPr>
          <a:xfrm>
            <a:off x="887040" y="1948680"/>
            <a:ext cx="10390320" cy="41976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Platforms such as GeoServer play a key role in the sharing and publishing of spatial datasets</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The ability of GeoServer to connect to a database such as PostgreSQL adds to the automated workflow of how SDI platforms should work. </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SDI platforms like GeoNode can leverage the power of both GeoServer and PostgreSQL to work together to create a comprehensive and interoperable SDI platform.</a:t>
            </a:r>
            <a:endParaRPr b="0" i="0" sz="2400" u="none" cap="none" strike="noStrike">
              <a:solidFill>
                <a:srgbClr val="000000"/>
              </a:solidFill>
              <a:latin typeface="Calibri"/>
              <a:ea typeface="Calibri"/>
              <a:cs typeface="Calibri"/>
              <a:sym typeface="Calibri"/>
            </a:endParaRPr>
          </a:p>
        </p:txBody>
      </p:sp>
      <p:sp>
        <p:nvSpPr>
          <p:cNvPr id="375" name="Google Shape;375;p17"/>
          <p:cNvSpPr/>
          <p:nvPr/>
        </p:nvSpPr>
        <p:spPr>
          <a:xfrm>
            <a:off x="887040" y="1476720"/>
            <a:ext cx="898020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1800" strike="noStrike">
                <a:solidFill>
                  <a:srgbClr val="9CC2E5"/>
                </a:solidFill>
                <a:latin typeface="Open Sans"/>
                <a:ea typeface="Open Sans"/>
                <a:cs typeface="Open Sans"/>
                <a:sym typeface="Open Sans"/>
              </a:rPr>
              <a:t>Web Map and Feature Server Key Concepts</a:t>
            </a:r>
            <a:endParaRPr b="0" sz="18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descr="Graphical user interface, sunburst chart&#10;&#10;Description automatically generated" id="381" name="Google Shape;381;p18"/>
          <p:cNvPicPr preferRelativeResize="0"/>
          <p:nvPr/>
        </p:nvPicPr>
        <p:blipFill rotWithShape="1">
          <a:blip r:embed="rId3">
            <a:alphaModFix/>
          </a:blip>
          <a:srcRect b="0" l="0" r="0" t="0"/>
          <a:stretch/>
        </p:blipFill>
        <p:spPr>
          <a:xfrm>
            <a:off x="-19800" y="1440"/>
            <a:ext cx="12188880" cy="6854760"/>
          </a:xfrm>
          <a:prstGeom prst="rect">
            <a:avLst/>
          </a:prstGeom>
          <a:noFill/>
          <a:ln>
            <a:noFill/>
          </a:ln>
        </p:spPr>
      </p:pic>
      <p:sp>
        <p:nvSpPr>
          <p:cNvPr id="382" name="Google Shape;382;p18"/>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17</a:t>
            </a:r>
            <a:endParaRPr b="0" sz="1400" strike="noStrike">
              <a:solidFill>
                <a:srgbClr val="000000"/>
              </a:solidFill>
              <a:latin typeface="Arial"/>
              <a:ea typeface="Arial"/>
              <a:cs typeface="Arial"/>
              <a:sym typeface="Arial"/>
            </a:endParaRPr>
          </a:p>
        </p:txBody>
      </p:sp>
      <p:sp>
        <p:nvSpPr>
          <p:cNvPr id="383" name="Google Shape;383;p18"/>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7.4 GIS</a:t>
            </a:r>
            <a:endParaRPr b="0" sz="4400" strike="noStrike">
              <a:solidFill>
                <a:srgbClr val="000000"/>
              </a:solidFill>
              <a:latin typeface="Arial"/>
              <a:ea typeface="Arial"/>
              <a:cs typeface="Arial"/>
              <a:sym typeface="Arial"/>
            </a:endParaRPr>
          </a:p>
        </p:txBody>
      </p:sp>
      <p:sp>
        <p:nvSpPr>
          <p:cNvPr id="384" name="Google Shape;384;p18"/>
          <p:cNvSpPr txBox="1"/>
          <p:nvPr>
            <p:ph idx="4294967295" type="body"/>
          </p:nvPr>
        </p:nvSpPr>
        <p:spPr>
          <a:xfrm>
            <a:off x="470160" y="1568160"/>
            <a:ext cx="11208960" cy="101844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1900"/>
              <a:buFont typeface="Arial"/>
              <a:buNone/>
            </a:pPr>
            <a:r>
              <a:rPr b="0" i="0" lang="en-GB" sz="1900" u="none" cap="none" strike="noStrike">
                <a:solidFill>
                  <a:srgbClr val="000000"/>
                </a:solidFill>
                <a:latin typeface="Open Sans"/>
                <a:ea typeface="Open Sans"/>
                <a:cs typeface="Open Sans"/>
                <a:sym typeface="Open Sans"/>
              </a:rPr>
              <a:t>Selecting a GIS software that suits your requirements and supports interoperability with other SDI components is important.</a:t>
            </a:r>
            <a:endParaRPr b="0" i="0" sz="1900" u="none" cap="none" strike="noStrike">
              <a:solidFill>
                <a:srgbClr val="000000"/>
              </a:solidFill>
              <a:latin typeface="Calibri"/>
              <a:ea typeface="Calibri"/>
              <a:cs typeface="Calibri"/>
              <a:sym typeface="Calibri"/>
            </a:endParaRPr>
          </a:p>
        </p:txBody>
      </p:sp>
      <p:pic>
        <p:nvPicPr>
          <p:cNvPr id="385" name="Google Shape;385;p18"/>
          <p:cNvPicPr preferRelativeResize="0"/>
          <p:nvPr/>
        </p:nvPicPr>
        <p:blipFill rotWithShape="1">
          <a:blip r:embed="rId4">
            <a:alphaModFix/>
          </a:blip>
          <a:srcRect b="0" l="0" r="0" t="0"/>
          <a:stretch/>
        </p:blipFill>
        <p:spPr>
          <a:xfrm>
            <a:off x="1639440" y="2781360"/>
            <a:ext cx="8260920" cy="3312720"/>
          </a:xfrm>
          <a:prstGeom prst="rect">
            <a:avLst/>
          </a:prstGeom>
          <a:noFill/>
          <a:ln>
            <a:noFill/>
          </a:ln>
        </p:spPr>
      </p:pic>
    </p:spTree>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descr="Graphical user interface, sunburst chart&#10;&#10;Description automatically generated" id="391" name="Google Shape;391;p19"/>
          <p:cNvPicPr preferRelativeResize="0"/>
          <p:nvPr/>
        </p:nvPicPr>
        <p:blipFill rotWithShape="1">
          <a:blip r:embed="rId3">
            <a:alphaModFix/>
          </a:blip>
          <a:srcRect b="0" l="0" r="0" t="0"/>
          <a:stretch/>
        </p:blipFill>
        <p:spPr>
          <a:xfrm>
            <a:off x="-19800" y="1440"/>
            <a:ext cx="12188880" cy="6854760"/>
          </a:xfrm>
          <a:prstGeom prst="rect">
            <a:avLst/>
          </a:prstGeom>
          <a:noFill/>
          <a:ln>
            <a:noFill/>
          </a:ln>
        </p:spPr>
      </p:pic>
      <p:sp>
        <p:nvSpPr>
          <p:cNvPr id="392" name="Google Shape;392;p19"/>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18</a:t>
            </a:r>
            <a:endParaRPr b="0" sz="1400" strike="noStrike">
              <a:solidFill>
                <a:srgbClr val="000000"/>
              </a:solidFill>
              <a:latin typeface="Arial"/>
              <a:ea typeface="Arial"/>
              <a:cs typeface="Arial"/>
              <a:sym typeface="Arial"/>
            </a:endParaRPr>
          </a:p>
        </p:txBody>
      </p:sp>
      <p:sp>
        <p:nvSpPr>
          <p:cNvPr id="393" name="Google Shape;393;p19"/>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7.4 GIS</a:t>
            </a:r>
            <a:endParaRPr b="0" sz="4400" strike="noStrike">
              <a:solidFill>
                <a:srgbClr val="000000"/>
              </a:solidFill>
              <a:latin typeface="Arial"/>
              <a:ea typeface="Arial"/>
              <a:cs typeface="Arial"/>
              <a:sym typeface="Arial"/>
            </a:endParaRPr>
          </a:p>
        </p:txBody>
      </p:sp>
      <p:sp>
        <p:nvSpPr>
          <p:cNvPr id="394" name="Google Shape;394;p19"/>
          <p:cNvSpPr txBox="1"/>
          <p:nvPr>
            <p:ph idx="4294967295" type="body"/>
          </p:nvPr>
        </p:nvSpPr>
        <p:spPr>
          <a:xfrm>
            <a:off x="416160" y="1892880"/>
            <a:ext cx="11208960" cy="101844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1900"/>
              <a:buFont typeface="Arial"/>
              <a:buNone/>
            </a:pPr>
            <a:r>
              <a:rPr b="0" i="0" lang="en-GB" sz="1900" u="none" cap="none" strike="noStrike">
                <a:solidFill>
                  <a:srgbClr val="000000"/>
                </a:solidFill>
                <a:latin typeface="Open Sans"/>
                <a:ea typeface="Open Sans"/>
                <a:cs typeface="Open Sans"/>
                <a:sym typeface="Open Sans"/>
              </a:rPr>
              <a:t>Other SDI platforms allow for </a:t>
            </a:r>
            <a:r>
              <a:rPr b="0" i="0" lang="en-GB" sz="19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interaction with various platforms</a:t>
            </a:r>
            <a:r>
              <a:rPr b="0" i="0" lang="en-GB" sz="1900" u="none" cap="none" strike="noStrike">
                <a:solidFill>
                  <a:srgbClr val="000000"/>
                </a:solidFill>
                <a:latin typeface="Open Sans"/>
                <a:ea typeface="Open Sans"/>
                <a:cs typeface="Open Sans"/>
                <a:sym typeface="Open Sans"/>
              </a:rPr>
              <a:t>. Take for example GeoNode. You can make a connection between GeoNode and QGIS using the </a:t>
            </a:r>
            <a:r>
              <a:rPr b="0" i="0" lang="en-GB" sz="1900" u="sng" cap="none" strike="noStrike">
                <a:solidFill>
                  <a:srgbClr val="0563C1"/>
                </a:solidFill>
                <a:latin typeface="Open Sans"/>
                <a:ea typeface="Open Sans"/>
                <a:cs typeface="Open Sans"/>
                <a:sym typeface="Open Sans"/>
                <a:hlinkClick r:id="rId5">
                  <a:extLst>
                    <a:ext uri="{A12FA001-AC4F-418D-AE19-62706E023703}">
                      <ahyp:hlinkClr val="tx"/>
                    </a:ext>
                  </a:extLst>
                </a:hlinkClick>
              </a:rPr>
              <a:t>GeoNode plugin </a:t>
            </a:r>
            <a:r>
              <a:rPr b="0" i="0" lang="en-GB" sz="1900" u="none" cap="none" strike="noStrike">
                <a:solidFill>
                  <a:srgbClr val="000000"/>
                </a:solidFill>
                <a:latin typeface="Open Sans"/>
                <a:ea typeface="Open Sans"/>
                <a:cs typeface="Open Sans"/>
                <a:sym typeface="Open Sans"/>
              </a:rPr>
              <a:t>in QGIS.</a:t>
            </a:r>
            <a:endParaRPr b="0" i="0" sz="1900" u="none" cap="none" strike="noStrike">
              <a:solidFill>
                <a:srgbClr val="000000"/>
              </a:solidFill>
              <a:latin typeface="Calibri"/>
              <a:ea typeface="Calibri"/>
              <a:cs typeface="Calibri"/>
              <a:sym typeface="Calibri"/>
            </a:endParaRPr>
          </a:p>
        </p:txBody>
      </p:sp>
      <p:sp>
        <p:nvSpPr>
          <p:cNvPr id="395" name="Google Shape;395;p19"/>
          <p:cNvSpPr/>
          <p:nvPr/>
        </p:nvSpPr>
        <p:spPr>
          <a:xfrm>
            <a:off x="416160" y="151596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Connect to GeoNode using QGIS</a:t>
            </a:r>
            <a:endParaRPr b="0" sz="2000" strike="noStrike">
              <a:solidFill>
                <a:srgbClr val="000000"/>
              </a:solidFill>
              <a:latin typeface="Arial"/>
              <a:ea typeface="Arial"/>
              <a:cs typeface="Arial"/>
              <a:sym typeface="Arial"/>
            </a:endParaRPr>
          </a:p>
        </p:txBody>
      </p:sp>
      <p:pic>
        <p:nvPicPr>
          <p:cNvPr id="396" name="Google Shape;396;p19"/>
          <p:cNvPicPr preferRelativeResize="0"/>
          <p:nvPr/>
        </p:nvPicPr>
        <p:blipFill rotWithShape="1">
          <a:blip r:embed="rId6">
            <a:alphaModFix/>
          </a:blip>
          <a:srcRect b="0" l="0" r="0" t="0"/>
          <a:stretch/>
        </p:blipFill>
        <p:spPr>
          <a:xfrm>
            <a:off x="2229840" y="2888280"/>
            <a:ext cx="6689160" cy="3440160"/>
          </a:xfrm>
          <a:prstGeom prst="rect">
            <a:avLst/>
          </a:prstGeom>
          <a:noFill/>
          <a:ln>
            <a:noFill/>
          </a:ln>
        </p:spPr>
      </p:pic>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Graphical user interface, sunburst chart&#10;&#10;Description automatically generated" id="205" name="Google Shape;205;p2"/>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06" name="Google Shape;206;p2"/>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a:t>
            </a:r>
            <a:endParaRPr b="0" sz="1400" strike="noStrike">
              <a:solidFill>
                <a:srgbClr val="000000"/>
              </a:solidFill>
              <a:latin typeface="Arial"/>
              <a:ea typeface="Arial"/>
              <a:cs typeface="Arial"/>
              <a:sym typeface="Arial"/>
            </a:endParaRPr>
          </a:p>
        </p:txBody>
      </p:sp>
      <p:sp>
        <p:nvSpPr>
          <p:cNvPr id="207" name="Google Shape;207;p2"/>
          <p:cNvSpPr/>
          <p:nvPr/>
        </p:nvSpPr>
        <p:spPr>
          <a:xfrm>
            <a:off x="887040" y="4680"/>
            <a:ext cx="7651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Learning Outcome</a:t>
            </a:r>
            <a:endParaRPr b="0" sz="4400" strike="noStrike">
              <a:solidFill>
                <a:srgbClr val="000000"/>
              </a:solidFill>
              <a:latin typeface="Arial"/>
              <a:ea typeface="Arial"/>
              <a:cs typeface="Arial"/>
              <a:sym typeface="Arial"/>
            </a:endParaRPr>
          </a:p>
        </p:txBody>
      </p:sp>
      <p:sp>
        <p:nvSpPr>
          <p:cNvPr id="208" name="Google Shape;208;p2"/>
          <p:cNvSpPr txBox="1"/>
          <p:nvPr>
            <p:ph idx="4294967295" type="body"/>
          </p:nvPr>
        </p:nvSpPr>
        <p:spPr>
          <a:xfrm>
            <a:off x="887040" y="1521000"/>
            <a:ext cx="10888560" cy="489780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1600"/>
              <a:buFont typeface="Arial"/>
              <a:buNone/>
            </a:pPr>
            <a:r>
              <a:rPr b="0" i="0" lang="en-GB" sz="1600" u="none" cap="none" strike="noStrike">
                <a:solidFill>
                  <a:srgbClr val="000000"/>
                </a:solidFill>
                <a:latin typeface="Open Sans"/>
                <a:ea typeface="Open Sans"/>
                <a:cs typeface="Open Sans"/>
                <a:sym typeface="Open Sans"/>
              </a:rPr>
              <a:t>In this lecture, you will learn how to set up an SDI ecosystem from scratch. You will do a deep dive into the following concepts:</a:t>
            </a:r>
            <a:endParaRPr b="0" i="0" sz="1600" u="none" cap="none" strike="noStrike">
              <a:solidFill>
                <a:srgbClr val="000000"/>
              </a:solidFill>
              <a:latin typeface="Open Sans"/>
              <a:ea typeface="Open Sans"/>
              <a:cs typeface="Open Sans"/>
              <a:sym typeface="Open Sans"/>
            </a:endParaRPr>
          </a:p>
          <a:p>
            <a:pPr indent="-224640" lvl="0" marL="224640" marR="0" rtl="0" algn="l">
              <a:lnSpc>
                <a:spcPct val="150000"/>
              </a:lnSpc>
              <a:spcBef>
                <a:spcPts val="1001"/>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Database design</a:t>
            </a:r>
            <a:endParaRPr b="0" i="0" sz="1600" u="none" cap="none" strike="noStrike">
              <a:solidFill>
                <a:srgbClr val="000000"/>
              </a:solidFill>
              <a:latin typeface="Open Sans"/>
              <a:ea typeface="Open Sans"/>
              <a:cs typeface="Open Sans"/>
              <a:sym typeface="Open Sans"/>
            </a:endParaRPr>
          </a:p>
          <a:p>
            <a:pPr indent="-224640" lvl="0" marL="224640" marR="0" rtl="0" algn="l">
              <a:lnSpc>
                <a:spcPct val="150000"/>
              </a:lnSpc>
              <a:spcBef>
                <a:spcPts val="1001"/>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System architecture</a:t>
            </a:r>
            <a:endParaRPr b="0" i="0" sz="1600" u="none" cap="none" strike="noStrike">
              <a:solidFill>
                <a:srgbClr val="000000"/>
              </a:solidFill>
              <a:latin typeface="Open Sans"/>
              <a:ea typeface="Open Sans"/>
              <a:cs typeface="Open Sans"/>
              <a:sym typeface="Open Sans"/>
            </a:endParaRPr>
          </a:p>
          <a:p>
            <a:pPr indent="-224640" lvl="0" marL="224640" marR="0" rtl="0" algn="l">
              <a:lnSpc>
                <a:spcPct val="150000"/>
              </a:lnSpc>
              <a:spcBef>
                <a:spcPts val="1001"/>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Getting all components to work together</a:t>
            </a:r>
            <a:endParaRPr b="0" i="0" sz="1600" u="none" cap="none" strike="noStrike">
              <a:solidFill>
                <a:srgbClr val="000000"/>
              </a:solidFill>
              <a:latin typeface="Open Sans"/>
              <a:ea typeface="Open Sans"/>
              <a:cs typeface="Open Sans"/>
              <a:sym typeface="Open Sans"/>
            </a:endParaRPr>
          </a:p>
          <a:p>
            <a:pPr indent="-224640" lvl="1" marL="674280" marR="0" rtl="0" algn="l">
              <a:lnSpc>
                <a:spcPct val="150000"/>
              </a:lnSpc>
              <a:spcBef>
                <a:spcPts val="499"/>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GIS</a:t>
            </a:r>
            <a:endParaRPr b="0" i="0" sz="1600" u="none" cap="none" strike="noStrike">
              <a:solidFill>
                <a:srgbClr val="000000"/>
              </a:solidFill>
              <a:latin typeface="Open Sans"/>
              <a:ea typeface="Open Sans"/>
              <a:cs typeface="Open Sans"/>
              <a:sym typeface="Open Sans"/>
            </a:endParaRPr>
          </a:p>
          <a:p>
            <a:pPr indent="-224640" lvl="1" marL="674280" marR="0" rtl="0" algn="l">
              <a:lnSpc>
                <a:spcPct val="150000"/>
              </a:lnSpc>
              <a:spcBef>
                <a:spcPts val="499"/>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GeoServer</a:t>
            </a:r>
            <a:endParaRPr b="0" i="0" sz="1600" u="none" cap="none" strike="noStrike">
              <a:solidFill>
                <a:srgbClr val="000000"/>
              </a:solidFill>
              <a:latin typeface="Open Sans"/>
              <a:ea typeface="Open Sans"/>
              <a:cs typeface="Open Sans"/>
              <a:sym typeface="Open Sans"/>
            </a:endParaRPr>
          </a:p>
          <a:p>
            <a:pPr indent="-224640" lvl="1" marL="674280" marR="0" rtl="0" algn="l">
              <a:lnSpc>
                <a:spcPct val="150000"/>
              </a:lnSpc>
              <a:spcBef>
                <a:spcPts val="499"/>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PostGIS</a:t>
            </a:r>
            <a:endParaRPr b="0" i="0" sz="1600" u="none" cap="none" strike="noStrike">
              <a:solidFill>
                <a:srgbClr val="000000"/>
              </a:solidFill>
              <a:latin typeface="Open Sans"/>
              <a:ea typeface="Open Sans"/>
              <a:cs typeface="Open Sans"/>
              <a:sym typeface="Open Sans"/>
            </a:endParaRPr>
          </a:p>
          <a:p>
            <a:pPr indent="-224640" lvl="1" marL="674280" marR="0" rtl="0" algn="l">
              <a:lnSpc>
                <a:spcPct val="150000"/>
              </a:lnSpc>
              <a:spcBef>
                <a:spcPts val="499"/>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GeoNode</a:t>
            </a:r>
            <a:endParaRPr b="0" i="0" sz="1600" u="none" cap="none" strike="noStrike">
              <a:solidFill>
                <a:srgbClr val="000000"/>
              </a:solidFill>
              <a:latin typeface="Open Sans"/>
              <a:ea typeface="Open Sans"/>
              <a:cs typeface="Open Sans"/>
              <a:sym typeface="Open Sans"/>
            </a:endParaRPr>
          </a:p>
          <a:p>
            <a:pPr indent="0" lvl="0" marL="228600" marR="0" rtl="0" algn="l">
              <a:lnSpc>
                <a:spcPct val="150000"/>
              </a:lnSpc>
              <a:spcBef>
                <a:spcPts val="1001"/>
              </a:spcBef>
              <a:spcAft>
                <a:spcPts val="0"/>
              </a:spcAft>
              <a:buClr>
                <a:srgbClr val="000000"/>
              </a:buClr>
              <a:buSzPts val="1600"/>
              <a:buFont typeface="Arial"/>
              <a:buNone/>
            </a:pPr>
            <a:r>
              <a:rPr b="0" i="0" lang="en-GB" sz="1600" u="none" cap="none" strike="noStrike">
                <a:solidFill>
                  <a:srgbClr val="000000"/>
                </a:solidFill>
                <a:latin typeface="Open Sans"/>
                <a:ea typeface="Open Sans"/>
                <a:cs typeface="Open Sans"/>
                <a:sym typeface="Open Sans"/>
              </a:rPr>
              <a:t>By the end of this lecture, you need to be able to understand the key technical components of an SDI and how to evaluate them.</a:t>
            </a:r>
            <a:endParaRPr b="0" i="0" sz="1600" u="none" cap="none" strike="noStrike">
              <a:solidFill>
                <a:srgbClr val="000000"/>
              </a:solidFill>
              <a:latin typeface="Open Sans"/>
              <a:ea typeface="Open Sans"/>
              <a:cs typeface="Open Sans"/>
              <a:sym typeface="Open Sans"/>
            </a:endParaRPr>
          </a:p>
          <a:p>
            <a:pPr indent="0" lvl="0" marL="228600" marR="0" rtl="0" algn="l">
              <a:lnSpc>
                <a:spcPct val="150000"/>
              </a:lnSpc>
              <a:spcBef>
                <a:spcPts val="1001"/>
              </a:spcBef>
              <a:spcAft>
                <a:spcPts val="0"/>
              </a:spcAft>
              <a:buClr>
                <a:schemeClr val="dk1"/>
              </a:buClr>
              <a:buSzPts val="1600"/>
              <a:buFont typeface="Arial"/>
              <a:buNone/>
            </a:pPr>
            <a:r>
              <a:t/>
            </a:r>
            <a:endParaRPr b="0" i="0" sz="1600" u="none" cap="none" strike="noStrike">
              <a:solidFill>
                <a:srgbClr val="000000"/>
              </a:solidFill>
              <a:latin typeface="Open Sans"/>
              <a:ea typeface="Open Sans"/>
              <a:cs typeface="Open Sans"/>
              <a:sym typeface="Open Sans"/>
            </a:endParaRPr>
          </a:p>
        </p:txBody>
      </p:sp>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descr="Graphical user interface, sunburst chart&#10;&#10;Description automatically generated" id="402" name="Google Shape;402;p20"/>
          <p:cNvPicPr preferRelativeResize="0"/>
          <p:nvPr/>
        </p:nvPicPr>
        <p:blipFill rotWithShape="1">
          <a:blip r:embed="rId3">
            <a:alphaModFix/>
          </a:blip>
          <a:srcRect b="0" l="0" r="0" t="0"/>
          <a:stretch/>
        </p:blipFill>
        <p:spPr>
          <a:xfrm>
            <a:off x="-19800" y="1440"/>
            <a:ext cx="12188880" cy="6854760"/>
          </a:xfrm>
          <a:prstGeom prst="rect">
            <a:avLst/>
          </a:prstGeom>
          <a:noFill/>
          <a:ln>
            <a:noFill/>
          </a:ln>
        </p:spPr>
      </p:pic>
      <p:sp>
        <p:nvSpPr>
          <p:cNvPr id="403" name="Google Shape;403;p20"/>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19</a:t>
            </a:r>
            <a:endParaRPr b="0" sz="1400" strike="noStrike">
              <a:solidFill>
                <a:srgbClr val="000000"/>
              </a:solidFill>
              <a:latin typeface="Arial"/>
              <a:ea typeface="Arial"/>
              <a:cs typeface="Arial"/>
              <a:sym typeface="Arial"/>
            </a:endParaRPr>
          </a:p>
        </p:txBody>
      </p:sp>
      <p:sp>
        <p:nvSpPr>
          <p:cNvPr id="404" name="Google Shape;404;p20"/>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Summary</a:t>
            </a:r>
            <a:endParaRPr b="0" sz="4400" strike="noStrike">
              <a:solidFill>
                <a:srgbClr val="000000"/>
              </a:solidFill>
              <a:latin typeface="Arial"/>
              <a:ea typeface="Arial"/>
              <a:cs typeface="Arial"/>
              <a:sym typeface="Arial"/>
            </a:endParaRPr>
          </a:p>
        </p:txBody>
      </p:sp>
      <p:sp>
        <p:nvSpPr>
          <p:cNvPr id="405" name="Google Shape;405;p20"/>
          <p:cNvSpPr txBox="1"/>
          <p:nvPr>
            <p:ph idx="4294967295" type="body"/>
          </p:nvPr>
        </p:nvSpPr>
        <p:spPr>
          <a:xfrm>
            <a:off x="887040" y="2058480"/>
            <a:ext cx="10491480" cy="364356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50000"/>
              </a:lnSpc>
              <a:spcBef>
                <a:spcPts val="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GIS software, such as QGIS, provides tools for data visualisation, analysis, and editing.</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Users can load and manipulate spatial data, perform geoprocessing tasks and create maps and visualisations.</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QGIS can be used to interact with SDI platforms such as GeoNode through the use of plugins</a:t>
            </a:r>
            <a:endParaRPr b="0" i="0" sz="2000" u="none" cap="none" strike="noStrike">
              <a:solidFill>
                <a:srgbClr val="000000"/>
              </a:solidFill>
              <a:latin typeface="Calibri"/>
              <a:ea typeface="Calibri"/>
              <a:cs typeface="Calibri"/>
              <a:sym typeface="Calibri"/>
            </a:endParaRPr>
          </a:p>
        </p:txBody>
      </p:sp>
      <p:sp>
        <p:nvSpPr>
          <p:cNvPr id="406" name="Google Shape;406;p20"/>
          <p:cNvSpPr/>
          <p:nvPr/>
        </p:nvSpPr>
        <p:spPr>
          <a:xfrm>
            <a:off x="887040" y="151596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GIS Key Concepts</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descr="Graphical user interface, sunburst chart&#10;&#10;Description automatically generated" id="412" name="Google Shape;412;p21"/>
          <p:cNvPicPr preferRelativeResize="0"/>
          <p:nvPr/>
        </p:nvPicPr>
        <p:blipFill rotWithShape="1">
          <a:blip r:embed="rId3">
            <a:alphaModFix/>
          </a:blip>
          <a:srcRect b="0" l="0" r="0" t="0"/>
          <a:stretch/>
        </p:blipFill>
        <p:spPr>
          <a:xfrm>
            <a:off x="-19800" y="1440"/>
            <a:ext cx="12188880" cy="6854760"/>
          </a:xfrm>
          <a:prstGeom prst="rect">
            <a:avLst/>
          </a:prstGeom>
          <a:noFill/>
          <a:ln>
            <a:noFill/>
          </a:ln>
        </p:spPr>
      </p:pic>
      <p:sp>
        <p:nvSpPr>
          <p:cNvPr id="413" name="Google Shape;413;p21"/>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19</a:t>
            </a:r>
            <a:endParaRPr b="0" sz="1400" strike="noStrike">
              <a:solidFill>
                <a:srgbClr val="000000"/>
              </a:solidFill>
              <a:latin typeface="Arial"/>
              <a:ea typeface="Arial"/>
              <a:cs typeface="Arial"/>
              <a:sym typeface="Arial"/>
            </a:endParaRPr>
          </a:p>
        </p:txBody>
      </p:sp>
      <p:sp>
        <p:nvSpPr>
          <p:cNvPr id="414" name="Google Shape;414;p21"/>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References</a:t>
            </a:r>
            <a:endParaRPr b="0" sz="4400" strike="noStrike">
              <a:solidFill>
                <a:srgbClr val="000000"/>
              </a:solidFill>
              <a:latin typeface="Arial"/>
              <a:ea typeface="Arial"/>
              <a:cs typeface="Arial"/>
              <a:sym typeface="Arial"/>
            </a:endParaRPr>
          </a:p>
        </p:txBody>
      </p:sp>
      <p:sp>
        <p:nvSpPr>
          <p:cNvPr id="415" name="Google Shape;415;p21"/>
          <p:cNvSpPr txBox="1"/>
          <p:nvPr>
            <p:ph idx="4294967295" type="body"/>
          </p:nvPr>
        </p:nvSpPr>
        <p:spPr>
          <a:xfrm>
            <a:off x="828720" y="1607040"/>
            <a:ext cx="10491480" cy="364356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000"/>
              <a:buFont typeface="Arial"/>
              <a:buNone/>
            </a:pPr>
            <a:r>
              <a:rPr b="1" i="0" lang="en-GB" sz="2000" u="none" cap="none" strike="noStrike">
                <a:solidFill>
                  <a:srgbClr val="000000"/>
                </a:solidFill>
                <a:latin typeface="Open Sans"/>
                <a:ea typeface="Open Sans"/>
                <a:cs typeface="Open Sans"/>
                <a:sym typeface="Open Sans"/>
              </a:rPr>
              <a:t>GeoNode Install Procedure</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GeoNode Basic Installation. URL </a:t>
            </a:r>
            <a:r>
              <a:rPr b="0" i="0" lang="en-GB" sz="20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https://docs.geonode.org/en/master/install/basic/index.html</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GeoNode Advanced Installation. URL </a:t>
            </a:r>
            <a:r>
              <a:rPr b="0" i="0" lang="en-GB" sz="2000" u="sng" cap="none" strike="noStrike">
                <a:solidFill>
                  <a:srgbClr val="0563C1"/>
                </a:solidFill>
                <a:latin typeface="Open Sans"/>
                <a:ea typeface="Open Sans"/>
                <a:cs typeface="Open Sans"/>
                <a:sym typeface="Open Sans"/>
                <a:hlinkClick r:id="rId5">
                  <a:extLst>
                    <a:ext uri="{A12FA001-AC4F-418D-AE19-62706E023703}">
                      <ahyp:hlinkClr val="tx"/>
                    </a:ext>
                  </a:extLst>
                </a:hlinkClick>
              </a:rPr>
              <a:t>https://docs.geonode.org/en/master/install/advanced/index.html</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How to Install GeoNode-Core for development. URL </a:t>
            </a:r>
            <a:r>
              <a:rPr b="0" i="0" lang="en-GB" sz="2000" u="sng" cap="none" strike="noStrike">
                <a:solidFill>
                  <a:srgbClr val="0563C1"/>
                </a:solidFill>
                <a:latin typeface="Open Sans"/>
                <a:ea typeface="Open Sans"/>
                <a:cs typeface="Open Sans"/>
                <a:sym typeface="Open Sans"/>
                <a:hlinkClick r:id="rId6">
                  <a:extLst>
                    <a:ext uri="{A12FA001-AC4F-418D-AE19-62706E023703}">
                      <ahyp:hlinkClr val="tx"/>
                    </a:ext>
                  </a:extLst>
                </a:hlinkClick>
              </a:rPr>
              <a:t>https://docs.geonode.org/en/master/devel/installation/index.htm</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p:txBody>
      </p:sp>
    </p:spTree>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descr="Graphical user interface, sunburst chart&#10;&#10;Description automatically generated" id="421" name="Google Shape;421;p22"/>
          <p:cNvPicPr preferRelativeResize="0"/>
          <p:nvPr/>
        </p:nvPicPr>
        <p:blipFill rotWithShape="1">
          <a:blip r:embed="rId3">
            <a:alphaModFix/>
          </a:blip>
          <a:srcRect b="0" l="0" r="0" t="0"/>
          <a:stretch/>
        </p:blipFill>
        <p:spPr>
          <a:xfrm>
            <a:off x="-56160" y="-34920"/>
            <a:ext cx="12188880" cy="6854760"/>
          </a:xfrm>
          <a:prstGeom prst="rect">
            <a:avLst/>
          </a:prstGeom>
          <a:noFill/>
          <a:ln>
            <a:noFill/>
          </a:ln>
        </p:spPr>
      </p:pic>
      <p:sp>
        <p:nvSpPr>
          <p:cNvPr id="422" name="Google Shape;422;p22"/>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19</a:t>
            </a:r>
            <a:endParaRPr b="0" sz="1400" strike="noStrike">
              <a:solidFill>
                <a:srgbClr val="000000"/>
              </a:solidFill>
              <a:latin typeface="Arial"/>
              <a:ea typeface="Arial"/>
              <a:cs typeface="Arial"/>
              <a:sym typeface="Arial"/>
            </a:endParaRPr>
          </a:p>
        </p:txBody>
      </p:sp>
      <p:sp>
        <p:nvSpPr>
          <p:cNvPr id="423" name="Google Shape;423;p22"/>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References</a:t>
            </a:r>
            <a:endParaRPr b="0" sz="4400" strike="noStrike">
              <a:solidFill>
                <a:srgbClr val="000000"/>
              </a:solidFill>
              <a:latin typeface="Arial"/>
              <a:ea typeface="Arial"/>
              <a:cs typeface="Arial"/>
              <a:sym typeface="Arial"/>
            </a:endParaRPr>
          </a:p>
        </p:txBody>
      </p:sp>
      <p:sp>
        <p:nvSpPr>
          <p:cNvPr id="424" name="Google Shape;424;p22"/>
          <p:cNvSpPr txBox="1"/>
          <p:nvPr>
            <p:ph idx="4294967295" type="body"/>
          </p:nvPr>
        </p:nvSpPr>
        <p:spPr>
          <a:xfrm>
            <a:off x="828720" y="1607040"/>
            <a:ext cx="10491480" cy="471708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000"/>
              <a:buFont typeface="Arial"/>
              <a:buNone/>
            </a:pPr>
            <a:r>
              <a:rPr b="1" i="0" lang="en-GB" sz="2000" u="none" cap="none" strike="noStrike">
                <a:solidFill>
                  <a:srgbClr val="000000"/>
                </a:solidFill>
                <a:latin typeface="Open Sans"/>
                <a:ea typeface="Open Sans"/>
                <a:cs typeface="Open Sans"/>
                <a:sym typeface="Open Sans"/>
              </a:rPr>
              <a:t>Database Design</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Database design best practices. URL </a:t>
            </a:r>
            <a:r>
              <a:rPr b="0" i="0" lang="en-GB" sz="20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https://www.lucidchart.com/blog/database-design-best-practices</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0" lvl="0" marL="457200" marR="0" rtl="0" algn="l">
              <a:lnSpc>
                <a:spcPct val="150000"/>
              </a:lnSpc>
              <a:spcBef>
                <a:spcPts val="499"/>
              </a:spcBef>
              <a:spcAft>
                <a:spcPts val="0"/>
              </a:spcAft>
              <a:buClr>
                <a:srgbClr val="000000"/>
              </a:buClr>
              <a:buSzPts val="2000"/>
              <a:buFont typeface="Arial"/>
              <a:buNone/>
            </a:pPr>
            <a:r>
              <a:rPr b="1" i="0" lang="en-GB" sz="2000" u="none" cap="none" strike="noStrike">
                <a:solidFill>
                  <a:srgbClr val="000000"/>
                </a:solidFill>
                <a:latin typeface="Open Sans"/>
                <a:ea typeface="Open Sans"/>
                <a:cs typeface="Open Sans"/>
                <a:sym typeface="Open Sans"/>
              </a:rPr>
              <a:t>Database Software</a:t>
            </a:r>
            <a:endParaRPr b="0" i="0" sz="20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What is a Database?URL  </a:t>
            </a:r>
            <a:r>
              <a:rPr b="0" i="0" lang="en-GB" sz="2000" u="sng" cap="none" strike="noStrike">
                <a:solidFill>
                  <a:srgbClr val="0563C1"/>
                </a:solidFill>
                <a:latin typeface="Open Sans"/>
                <a:ea typeface="Open Sans"/>
                <a:cs typeface="Open Sans"/>
                <a:sym typeface="Open Sans"/>
                <a:hlinkClick r:id="rId5">
                  <a:extLst>
                    <a:ext uri="{A12FA001-AC4F-418D-AE19-62706E023703}">
                      <ahyp:hlinkClr val="tx"/>
                    </a:ext>
                  </a:extLst>
                </a:hlinkClick>
              </a:rPr>
              <a:t>https://www.oracle.com/database/what-is-database/</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0" lvl="0" marL="457200" marR="0" rtl="0" algn="l">
              <a:lnSpc>
                <a:spcPct val="150000"/>
              </a:lnSpc>
              <a:spcBef>
                <a:spcPts val="499"/>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Setting up a PostgreSQL Cluster</a:t>
            </a:r>
            <a:endParaRPr b="0" i="0" sz="20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pgAdmin. URL  </a:t>
            </a:r>
            <a:r>
              <a:rPr b="0" i="0" lang="en-GB" sz="2000" u="sng" cap="none" strike="noStrike">
                <a:solidFill>
                  <a:srgbClr val="0563C1"/>
                </a:solidFill>
                <a:latin typeface="Open Sans"/>
                <a:ea typeface="Open Sans"/>
                <a:cs typeface="Open Sans"/>
                <a:sym typeface="Open Sans"/>
                <a:hlinkClick r:id="rId6">
                  <a:extLst>
                    <a:ext uri="{A12FA001-AC4F-418D-AE19-62706E023703}">
                      <ahyp:hlinkClr val="tx"/>
                    </a:ext>
                  </a:extLst>
                </a:hlinkClick>
              </a:rPr>
              <a:t>https://www.enterprisedb.com/postgres-tutorials/connecting-postgresql-using-psql-and-pgadmin</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228600" lvl="1" marL="685800" marR="0" rtl="0" algn="l">
              <a:lnSpc>
                <a:spcPct val="150000"/>
              </a:lnSpc>
              <a:spcBef>
                <a:spcPts val="499"/>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DBeaver – https://hevodata.com/learn/dbeaver-postgresql/ </a:t>
            </a:r>
            <a:endParaRPr b="0" i="0" sz="2000" u="none" cap="none" strike="noStrike">
              <a:solidFill>
                <a:srgbClr val="000000"/>
              </a:solidFill>
              <a:latin typeface="Calibri"/>
              <a:ea typeface="Calibri"/>
              <a:cs typeface="Calibri"/>
              <a:sym typeface="Calibri"/>
            </a:endParaRPr>
          </a:p>
        </p:txBody>
      </p:sp>
    </p:spTree>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descr="Graphical user interface, sunburst chart&#10;&#10;Description automatically generated" id="430" name="Google Shape;430;p23"/>
          <p:cNvPicPr preferRelativeResize="0"/>
          <p:nvPr/>
        </p:nvPicPr>
        <p:blipFill rotWithShape="1">
          <a:blip r:embed="rId3">
            <a:alphaModFix/>
          </a:blip>
          <a:srcRect b="0" l="0" r="0" t="0"/>
          <a:stretch/>
        </p:blipFill>
        <p:spPr>
          <a:xfrm>
            <a:off x="-19800" y="1440"/>
            <a:ext cx="12188880" cy="6854760"/>
          </a:xfrm>
          <a:prstGeom prst="rect">
            <a:avLst/>
          </a:prstGeom>
          <a:noFill/>
          <a:ln>
            <a:noFill/>
          </a:ln>
        </p:spPr>
      </p:pic>
      <p:sp>
        <p:nvSpPr>
          <p:cNvPr id="431" name="Google Shape;431;p23"/>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19</a:t>
            </a:r>
            <a:endParaRPr b="0" sz="1400" strike="noStrike">
              <a:solidFill>
                <a:srgbClr val="000000"/>
              </a:solidFill>
              <a:latin typeface="Arial"/>
              <a:ea typeface="Arial"/>
              <a:cs typeface="Arial"/>
              <a:sym typeface="Arial"/>
            </a:endParaRPr>
          </a:p>
        </p:txBody>
      </p:sp>
      <p:sp>
        <p:nvSpPr>
          <p:cNvPr id="432" name="Google Shape;432;p23"/>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References</a:t>
            </a:r>
            <a:endParaRPr b="0" sz="4400" strike="noStrike">
              <a:solidFill>
                <a:srgbClr val="000000"/>
              </a:solidFill>
              <a:latin typeface="Arial"/>
              <a:ea typeface="Arial"/>
              <a:cs typeface="Arial"/>
              <a:sym typeface="Arial"/>
            </a:endParaRPr>
          </a:p>
        </p:txBody>
      </p:sp>
      <p:sp>
        <p:nvSpPr>
          <p:cNvPr id="433" name="Google Shape;433;p23"/>
          <p:cNvSpPr txBox="1"/>
          <p:nvPr>
            <p:ph idx="4294967295" type="body"/>
          </p:nvPr>
        </p:nvSpPr>
        <p:spPr>
          <a:xfrm>
            <a:off x="828720" y="1607040"/>
            <a:ext cx="10491480" cy="474264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000"/>
              <a:buFont typeface="Arial"/>
              <a:buNone/>
            </a:pPr>
            <a:r>
              <a:rPr b="1" i="0" lang="en-GB" sz="2000" u="none" cap="none" strike="noStrike">
                <a:solidFill>
                  <a:srgbClr val="000000"/>
                </a:solidFill>
                <a:latin typeface="Open Sans"/>
                <a:ea typeface="Open Sans"/>
                <a:cs typeface="Open Sans"/>
                <a:sym typeface="Open Sans"/>
              </a:rPr>
              <a:t>System Architecture</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GeoNode Component Architecture. URL </a:t>
            </a:r>
            <a:r>
              <a:rPr b="0" i="0" lang="en-GB" sz="20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https://geonode-docs.readthedocs.io/en/latest/reference/architecture.html</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2000"/>
              <a:buFont typeface="Arial"/>
              <a:buNone/>
            </a:pPr>
            <a:r>
              <a:rPr b="1" i="0" lang="en-GB" sz="2000" u="none" cap="none" strike="noStrike">
                <a:solidFill>
                  <a:srgbClr val="000000"/>
                </a:solidFill>
                <a:latin typeface="Open Sans"/>
                <a:ea typeface="Open Sans"/>
                <a:cs typeface="Open Sans"/>
                <a:sym typeface="Open Sans"/>
              </a:rPr>
              <a:t>Web Map and Feature Server (GeoServer)</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What is GeoServer? URL </a:t>
            </a:r>
            <a:r>
              <a:rPr b="0" i="0" lang="en-GB" sz="2000" u="sng" cap="none" strike="noStrike">
                <a:solidFill>
                  <a:srgbClr val="0563C1"/>
                </a:solidFill>
                <a:latin typeface="Open Sans"/>
                <a:ea typeface="Open Sans"/>
                <a:cs typeface="Open Sans"/>
                <a:sym typeface="Open Sans"/>
                <a:hlinkClick r:id="rId5">
                  <a:extLst>
                    <a:ext uri="{A12FA001-AC4F-418D-AE19-62706E023703}">
                      <ahyp:hlinkClr val="tx"/>
                    </a:ext>
                  </a:extLst>
                </a:hlinkClick>
              </a:rPr>
              <a:t>https://eatlas.org.au/node/300</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Geoserver (Publishing PostgreSQL Data)</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Hosting Data from Your PostgreSQL Database on GeoServer – </a:t>
            </a:r>
            <a:r>
              <a:rPr b="0" i="0" lang="en-GB" sz="2000" u="sng" cap="none" strike="noStrike">
                <a:solidFill>
                  <a:srgbClr val="0563C1"/>
                </a:solidFill>
                <a:latin typeface="Open Sans"/>
                <a:ea typeface="Open Sans"/>
                <a:cs typeface="Open Sans"/>
                <a:sym typeface="Open Sans"/>
                <a:hlinkClick r:id="rId6">
                  <a:extLst>
                    <a:ext uri="{A12FA001-AC4F-418D-AE19-62706E023703}">
                      <ahyp:hlinkClr val="tx"/>
                    </a:ext>
                  </a:extLst>
                </a:hlinkClick>
              </a:rPr>
              <a:t>https://www.hansongis.com/blog/hosting-data-from-your-postgresql-database-on-geoserver</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p:txBody>
      </p:sp>
    </p:spTree>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descr="Graphical user interface, sunburst chart&#10;&#10;Description automatically generated" id="439" name="Google Shape;439;p24"/>
          <p:cNvPicPr preferRelativeResize="0"/>
          <p:nvPr/>
        </p:nvPicPr>
        <p:blipFill rotWithShape="1">
          <a:blip r:embed="rId3">
            <a:alphaModFix/>
          </a:blip>
          <a:srcRect b="0" l="0" r="0" t="0"/>
          <a:stretch/>
        </p:blipFill>
        <p:spPr>
          <a:xfrm>
            <a:off x="-19800" y="1440"/>
            <a:ext cx="12188880" cy="6854760"/>
          </a:xfrm>
          <a:prstGeom prst="rect">
            <a:avLst/>
          </a:prstGeom>
          <a:noFill/>
          <a:ln>
            <a:noFill/>
          </a:ln>
        </p:spPr>
      </p:pic>
      <p:sp>
        <p:nvSpPr>
          <p:cNvPr id="440" name="Google Shape;440;p24"/>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19</a:t>
            </a:r>
            <a:endParaRPr b="0" sz="1400" strike="noStrike">
              <a:solidFill>
                <a:srgbClr val="000000"/>
              </a:solidFill>
              <a:latin typeface="Arial"/>
              <a:ea typeface="Arial"/>
              <a:cs typeface="Arial"/>
              <a:sym typeface="Arial"/>
            </a:endParaRPr>
          </a:p>
        </p:txBody>
      </p:sp>
      <p:sp>
        <p:nvSpPr>
          <p:cNvPr id="441" name="Google Shape;441;p24"/>
          <p:cNvSpPr/>
          <p:nvPr/>
        </p:nvSpPr>
        <p:spPr>
          <a:xfrm>
            <a:off x="887040" y="4680"/>
            <a:ext cx="108885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References</a:t>
            </a:r>
            <a:endParaRPr b="0" sz="4400" strike="noStrike">
              <a:solidFill>
                <a:srgbClr val="000000"/>
              </a:solidFill>
              <a:latin typeface="Arial"/>
              <a:ea typeface="Arial"/>
              <a:cs typeface="Arial"/>
              <a:sym typeface="Arial"/>
            </a:endParaRPr>
          </a:p>
        </p:txBody>
      </p:sp>
      <p:sp>
        <p:nvSpPr>
          <p:cNvPr id="442" name="Google Shape;442;p24"/>
          <p:cNvSpPr txBox="1"/>
          <p:nvPr>
            <p:ph idx="4294967295" type="body"/>
          </p:nvPr>
        </p:nvSpPr>
        <p:spPr>
          <a:xfrm>
            <a:off x="828720" y="1607040"/>
            <a:ext cx="10491480" cy="405684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000"/>
              <a:buFont typeface="Arial"/>
              <a:buNone/>
            </a:pPr>
            <a:r>
              <a:rPr b="1" i="0" lang="en-GB" sz="2000" u="none" cap="none" strike="noStrike">
                <a:solidFill>
                  <a:srgbClr val="000000"/>
                </a:solidFill>
                <a:latin typeface="Open Sans"/>
                <a:ea typeface="Open Sans"/>
                <a:cs typeface="Open Sans"/>
                <a:sym typeface="Open Sans"/>
              </a:rPr>
              <a:t>GeoNode</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Integrate GeoNode with GeoServer. URL  </a:t>
            </a:r>
            <a:r>
              <a:rPr b="0" i="0" lang="en-GB" sz="20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https://doc-geonode.readthedocs.io/en/latest/002_install_and_admin/002_geonode_install/install_geoserver_application.html</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2000"/>
              <a:buFont typeface="Arial"/>
              <a:buNone/>
            </a:pPr>
            <a:r>
              <a:rPr b="1" i="0" lang="en-GB" sz="2000" u="none" cap="none" strike="noStrike">
                <a:solidFill>
                  <a:srgbClr val="000000"/>
                </a:solidFill>
                <a:latin typeface="Open Sans"/>
                <a:ea typeface="Open Sans"/>
                <a:cs typeface="Open Sans"/>
                <a:sym typeface="Open Sans"/>
              </a:rPr>
              <a:t>GIS </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Connect to GeoNode using QGIS. URL </a:t>
            </a:r>
            <a:r>
              <a:rPr b="0" i="0" lang="en-GB" sz="2000" u="sng" cap="none" strike="noStrike">
                <a:solidFill>
                  <a:srgbClr val="0563C1"/>
                </a:solidFill>
                <a:latin typeface="Open Sans"/>
                <a:ea typeface="Open Sans"/>
                <a:cs typeface="Open Sans"/>
                <a:sym typeface="Open Sans"/>
                <a:hlinkClick r:id="rId5">
                  <a:extLst>
                    <a:ext uri="{A12FA001-AC4F-418D-AE19-62706E023703}">
                      <ahyp:hlinkClr val="tx"/>
                    </a:ext>
                  </a:extLst>
                </a:hlinkClick>
              </a:rPr>
              <a:t>https://geonode.org/QGISGeoNodePlugin/user-guide/</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p:txBody>
      </p:sp>
    </p:spTree>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5"/>
          <p:cNvSpPr/>
          <p:nvPr/>
        </p:nvSpPr>
        <p:spPr>
          <a:xfrm>
            <a:off x="9919440" y="5892480"/>
            <a:ext cx="1866600" cy="5778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0" lang="en-GB" sz="800" strike="noStrike">
                <a:solidFill>
                  <a:srgbClr val="FFFFFF"/>
                </a:solidFill>
                <a:latin typeface="Open Sans"/>
                <a:ea typeface="Open Sans"/>
                <a:cs typeface="Open Sans"/>
                <a:sym typeface="Open Sans"/>
              </a:rPr>
              <a:t>CCG courses (this will take </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you to the website link http://www.ClimateCompatibleGrowth.com/teachingmaterials)</a:t>
            </a:r>
            <a:endParaRPr b="0" sz="800" strike="noStrike">
              <a:solidFill>
                <a:srgbClr val="000000"/>
              </a:solidFill>
              <a:latin typeface="Arial"/>
              <a:ea typeface="Arial"/>
              <a:cs typeface="Arial"/>
              <a:sym typeface="Arial"/>
            </a:endParaRPr>
          </a:p>
        </p:txBody>
      </p:sp>
      <p:sp>
        <p:nvSpPr>
          <p:cNvPr id="449" name="Google Shape;449;p25"/>
          <p:cNvSpPr/>
          <p:nvPr/>
        </p:nvSpPr>
        <p:spPr>
          <a:xfrm>
            <a:off x="9108360" y="4845960"/>
            <a:ext cx="2371680" cy="8211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lang="en-GB" sz="800" strike="noStrike">
                <a:solidFill>
                  <a:srgbClr val="FFFFFF"/>
                </a:solidFill>
                <a:latin typeface="Open Sans"/>
                <a:ea typeface="Open Sans"/>
                <a:cs typeface="Open Sans"/>
                <a:sym typeface="Open Sans"/>
              </a:rPr>
              <a:t>Moksnes N., Sahlberg A., Khavari B. 2021.</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Lecture 1: OnSSET/Global Electrification</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Platform. Release Version 1.0. [online</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presentation]. Climate Compatible Growth</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Programme, Energy Sector Management Assistance Program and World Bank Group</a:t>
            </a:r>
            <a:endParaRPr b="0" sz="800" strike="noStrike">
              <a:solidFill>
                <a:srgbClr val="000000"/>
              </a:solidFill>
              <a:latin typeface="Arial"/>
              <a:ea typeface="Arial"/>
              <a:cs typeface="Arial"/>
              <a:sym typeface="Arial"/>
            </a:endParaRPr>
          </a:p>
        </p:txBody>
      </p:sp>
      <p:grpSp>
        <p:nvGrpSpPr>
          <p:cNvPr id="450" name="Google Shape;450;p25"/>
          <p:cNvGrpSpPr/>
          <p:nvPr/>
        </p:nvGrpSpPr>
        <p:grpSpPr>
          <a:xfrm>
            <a:off x="0" y="0"/>
            <a:ext cx="12192000" cy="6858000"/>
            <a:chOff x="0" y="0"/>
            <a:chExt cx="12192000" cy="6858000"/>
          </a:xfrm>
        </p:grpSpPr>
        <p:pic>
          <p:nvPicPr>
            <p:cNvPr id="451" name="Google Shape;451;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52" name="Google Shape;452;p25"/>
            <p:cNvSpPr txBox="1"/>
            <p:nvPr/>
          </p:nvSpPr>
          <p:spPr>
            <a:xfrm>
              <a:off x="9013602" y="2439464"/>
              <a:ext cx="28314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900" u="none" strike="noStrike">
                  <a:solidFill>
                    <a:srgbClr val="FFFFFF"/>
                  </a:solidFill>
                  <a:latin typeface="Open Sans"/>
                  <a:ea typeface="Open Sans"/>
                  <a:cs typeface="Open Sans"/>
                  <a:sym typeface="Open Sans"/>
                </a:rPr>
                <a:t>Supported by and in collaboration with </a:t>
              </a:r>
              <a:endParaRPr b="0" sz="1800">
                <a:solidFill>
                  <a:schemeClr val="dk1"/>
                </a:solidFill>
                <a:latin typeface="Arial"/>
                <a:ea typeface="Arial"/>
                <a:cs typeface="Arial"/>
                <a:sym typeface="Arial"/>
              </a:endParaRPr>
            </a:p>
            <a:p>
              <a:pPr indent="0" lvl="0" marL="0" marR="0" rtl="0" algn="ctr">
                <a:spcBef>
                  <a:spcPts val="0"/>
                </a:spcBef>
                <a:spcAft>
                  <a:spcPts val="0"/>
                </a:spcAft>
                <a:buNone/>
              </a:pPr>
              <a:r>
                <a:rPr b="1" i="1" lang="en-GB" sz="900" u="none" strike="noStrike">
                  <a:solidFill>
                    <a:srgbClr val="FFFFFF"/>
                  </a:solidFill>
                  <a:latin typeface="Open Sans"/>
                  <a:ea typeface="Open Sans"/>
                  <a:cs typeface="Open Sans"/>
                  <a:sym typeface="Open Sans"/>
                </a:rPr>
                <a:t>Sustainable Energy for All</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descr="A white circle with white text&#10;&#10;Description automatically generated" id="453" name="Google Shape;453;p25"/>
            <p:cNvPicPr preferRelativeResize="0"/>
            <p:nvPr/>
          </p:nvPicPr>
          <p:blipFill rotWithShape="1">
            <a:blip r:embed="rId4">
              <a:alphaModFix/>
            </a:blip>
            <a:srcRect b="0" l="0" r="0" t="0"/>
            <a:stretch/>
          </p:blipFill>
          <p:spPr>
            <a:xfrm>
              <a:off x="9984649" y="2912648"/>
              <a:ext cx="945982" cy="951932"/>
            </a:xfrm>
            <a:prstGeom prst="rect">
              <a:avLst/>
            </a:prstGeom>
            <a:noFill/>
            <a:ln>
              <a:noFill/>
            </a:ln>
          </p:spPr>
        </p:pic>
        <p:sp>
          <p:nvSpPr>
            <p:cNvPr id="454" name="Google Shape;454;p25"/>
            <p:cNvSpPr txBox="1"/>
            <p:nvPr/>
          </p:nvSpPr>
          <p:spPr>
            <a:xfrm>
              <a:off x="9189625" y="4020847"/>
              <a:ext cx="251861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Consolidated by Admire Nyakudya, Seabilwe Tilodi and Thiasha Vythilingam</a:t>
              </a:r>
              <a:endParaRPr b="0" sz="1800">
                <a:solidFill>
                  <a:schemeClr val="dk1"/>
                </a:solidFill>
                <a:latin typeface="Arial"/>
                <a:ea typeface="Arial"/>
                <a:cs typeface="Arial"/>
                <a:sym typeface="Arial"/>
              </a:endParaRPr>
            </a:p>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 from Kartoza</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id="455" name="Google Shape;455;p25"/>
            <p:cNvPicPr preferRelativeResize="0"/>
            <p:nvPr/>
          </p:nvPicPr>
          <p:blipFill rotWithShape="1">
            <a:blip r:embed="rId5">
              <a:alphaModFix/>
            </a:blip>
            <a:srcRect b="0" l="0" r="0" t="0"/>
            <a:stretch/>
          </p:blipFill>
          <p:spPr>
            <a:xfrm>
              <a:off x="9672330" y="4522633"/>
              <a:ext cx="1513974" cy="492922"/>
            </a:xfrm>
            <a:prstGeom prst="rect">
              <a:avLst/>
            </a:prstGeom>
            <a:noFill/>
            <a:ln>
              <a:noFill/>
            </a:ln>
          </p:spPr>
        </p:pic>
        <p:sp>
          <p:nvSpPr>
            <p:cNvPr id="456" name="Google Shape;456;p25"/>
            <p:cNvSpPr txBox="1"/>
            <p:nvPr/>
          </p:nvSpPr>
          <p:spPr>
            <a:xfrm>
              <a:off x="8845408" y="5160411"/>
              <a:ext cx="3224463" cy="12618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Nyakudya A., Tilodi S., Vythilingam T., 2023.</a:t>
              </a:r>
              <a:br>
                <a:rPr b="0" i="0" lang="en-GB" sz="800" u="none" strike="noStrike">
                  <a:solidFill>
                    <a:srgbClr val="FFFFFF"/>
                  </a:solidFill>
                  <a:latin typeface="Open Sans"/>
                  <a:ea typeface="Open Sans"/>
                  <a:cs typeface="Open Sans"/>
                  <a:sym typeface="Open Sans"/>
                </a:rPr>
              </a:br>
              <a:r>
                <a:rPr b="0" i="0" lang="en-GB" sz="800" u="none" strike="noStrike">
                  <a:solidFill>
                    <a:srgbClr val="FFFFFF"/>
                  </a:solidFill>
                  <a:latin typeface="Open Sans"/>
                  <a:ea typeface="Open Sans"/>
                  <a:cs typeface="Open Sans"/>
                  <a:sym typeface="Open Sans"/>
                </a:rPr>
                <a:t>Lecture </a:t>
              </a:r>
              <a:r>
                <a:rPr lang="en-GB" sz="800">
                  <a:solidFill>
                    <a:srgbClr val="FFFFFF"/>
                  </a:solidFill>
                  <a:latin typeface="Open Sans"/>
                  <a:ea typeface="Open Sans"/>
                  <a:cs typeface="Open Sans"/>
                  <a:sym typeface="Open Sans"/>
                </a:rPr>
                <a:t>7</a:t>
              </a:r>
              <a:r>
                <a:rPr b="0" i="0" lang="en-GB" sz="800" u="none" strike="noStrike">
                  <a:solidFill>
                    <a:srgbClr val="FFFFFF"/>
                  </a:solidFill>
                  <a:latin typeface="Open Sans"/>
                  <a:ea typeface="Open Sans"/>
                  <a:cs typeface="Open Sans"/>
                  <a:sym typeface="Open Sans"/>
                </a:rPr>
                <a:t>: Geospatial Data Management for Energy Access. Release Version 1.0</a:t>
              </a:r>
              <a:br>
                <a:rPr b="0" i="0" lang="en-GB" sz="800" u="none" strike="noStrike">
                  <a:solidFill>
                    <a:srgbClr val="FFFFFF"/>
                  </a:solidFill>
                  <a:latin typeface="Open Sans"/>
                  <a:ea typeface="Open Sans"/>
                  <a:cs typeface="Open Sans"/>
                  <a:sym typeface="Open Sans"/>
                </a:rPr>
              </a:br>
              <a:r>
                <a:rPr b="0" i="0" lang="en-GB" sz="800" u="none" strike="noStrike">
                  <a:solidFill>
                    <a:srgbClr val="FFFFFF"/>
                  </a:solidFill>
                  <a:latin typeface="Open Sans"/>
                  <a:ea typeface="Open Sans"/>
                  <a:cs typeface="Open Sans"/>
                  <a:sym typeface="Open Sans"/>
                </a:rPr>
                <a:t>[online presentation]. Climate Compatible Growth Programme, Sustainable Energy for All, Kartoza</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grpSp>
    </p:spTree>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descr="Graphical user interface, text" id="461" name="Google Shape;461;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62" name="Google Shape;462;p26"/>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Arial"/>
                <a:ea typeface="Arial"/>
                <a:cs typeface="Arial"/>
                <a:sym typeface="Arial"/>
              </a:rPr>
              <a:t>This document was updated on </a:t>
            </a:r>
            <a:r>
              <a:rPr b="1" lang="en-GB" sz="2400">
                <a:solidFill>
                  <a:schemeClr val="accent1"/>
                </a:solidFill>
              </a:rPr>
              <a:t>1</a:t>
            </a:r>
            <a:r>
              <a:rPr b="1" lang="en-GB" sz="2400">
                <a:solidFill>
                  <a:schemeClr val="accent1"/>
                </a:solidFill>
                <a:latin typeface="Arial"/>
                <a:ea typeface="Arial"/>
                <a:cs typeface="Arial"/>
                <a:sym typeface="Arial"/>
              </a:rPr>
              <a:t>1.1</a:t>
            </a:r>
            <a:r>
              <a:rPr b="1" lang="en-GB" sz="2400">
                <a:solidFill>
                  <a:schemeClr val="accent1"/>
                </a:solidFill>
              </a:rPr>
              <a:t>0</a:t>
            </a:r>
            <a:r>
              <a:rPr b="1" lang="en-GB" sz="2400">
                <a:solidFill>
                  <a:schemeClr val="accent1"/>
                </a:solidFill>
                <a:latin typeface="Arial"/>
                <a:ea typeface="Arial"/>
                <a:cs typeface="Arial"/>
                <a:sym typeface="Arial"/>
              </a:rPr>
              <a:t>.202</a:t>
            </a:r>
            <a:r>
              <a:rPr b="1" lang="en-GB" sz="2400">
                <a:solidFill>
                  <a:schemeClr val="accent1"/>
                </a:solidFill>
              </a:rPr>
              <a:t>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Graphical user interface, sunburst chart&#10;&#10;Description automatically generated" id="214" name="Google Shape;214;p3"/>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15" name="Google Shape;215;p3"/>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a:t>
            </a:r>
            <a:endParaRPr b="0" sz="1400" strike="noStrike">
              <a:solidFill>
                <a:srgbClr val="000000"/>
              </a:solidFill>
              <a:latin typeface="Arial"/>
              <a:ea typeface="Arial"/>
              <a:cs typeface="Arial"/>
              <a:sym typeface="Arial"/>
            </a:endParaRPr>
          </a:p>
        </p:txBody>
      </p:sp>
      <p:sp>
        <p:nvSpPr>
          <p:cNvPr id="216" name="Google Shape;216;p3"/>
          <p:cNvSpPr txBox="1"/>
          <p:nvPr>
            <p:ph idx="4294967295" type="body"/>
          </p:nvPr>
        </p:nvSpPr>
        <p:spPr>
          <a:xfrm>
            <a:off x="838080" y="1115640"/>
            <a:ext cx="10647720" cy="518508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400"/>
              <a:buFont typeface="Arial"/>
              <a:buNone/>
            </a:pPr>
            <a:r>
              <a:rPr b="0" i="0" lang="en-GB" sz="2400" u="none" cap="none" strike="noStrike">
                <a:solidFill>
                  <a:srgbClr val="000000"/>
                </a:solidFill>
                <a:latin typeface="Open Sans"/>
                <a:ea typeface="Open Sans"/>
                <a:cs typeface="Open Sans"/>
                <a:sym typeface="Open Sans"/>
              </a:rPr>
              <a:t>An SDI platform e.g. GeoNode consists of the following software components:</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Database </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Geodata Server </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Metadata publishing service (pycsw)</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Web application framework</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 Examples of other SDI platforms</a:t>
            </a:r>
            <a:endParaRPr b="0" i="0" sz="2400" u="none" cap="none" strike="noStrike">
              <a:solidFill>
                <a:srgbClr val="000000"/>
              </a:solidFill>
              <a:latin typeface="Calibri"/>
              <a:ea typeface="Calibri"/>
              <a:cs typeface="Calibri"/>
              <a:sym typeface="Calibri"/>
            </a:endParaRPr>
          </a:p>
        </p:txBody>
      </p:sp>
      <p:sp>
        <p:nvSpPr>
          <p:cNvPr id="217" name="Google Shape;217;p3"/>
          <p:cNvSpPr/>
          <p:nvPr/>
        </p:nvSpPr>
        <p:spPr>
          <a:xfrm>
            <a:off x="887040" y="4680"/>
            <a:ext cx="10598400" cy="11106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334" strike="noStrike">
                <a:solidFill>
                  <a:srgbClr val="000000"/>
                </a:solidFill>
                <a:latin typeface="Open Sans"/>
                <a:ea typeface="Open Sans"/>
                <a:cs typeface="Open Sans"/>
                <a:sym typeface="Open Sans"/>
              </a:rPr>
              <a:t>7.1 Considerations for Setting up an SDI</a:t>
            </a:r>
            <a:endParaRPr b="0" sz="4334" strike="noStrike">
              <a:solidFill>
                <a:srgbClr val="000000"/>
              </a:solidFill>
              <a:latin typeface="Arial"/>
              <a:ea typeface="Arial"/>
              <a:cs typeface="Arial"/>
              <a:sym typeface="Arial"/>
            </a:endParaRPr>
          </a:p>
        </p:txBody>
      </p:sp>
      <p:pic>
        <p:nvPicPr>
          <p:cNvPr id="218" name="Google Shape;218;p3"/>
          <p:cNvPicPr preferRelativeResize="0"/>
          <p:nvPr/>
        </p:nvPicPr>
        <p:blipFill rotWithShape="1">
          <a:blip r:embed="rId4">
            <a:alphaModFix/>
          </a:blip>
          <a:srcRect b="0" l="0" r="0" t="0"/>
          <a:stretch/>
        </p:blipFill>
        <p:spPr>
          <a:xfrm>
            <a:off x="3522240" y="2262960"/>
            <a:ext cx="1436760" cy="1436760"/>
          </a:xfrm>
          <a:prstGeom prst="rect">
            <a:avLst/>
          </a:prstGeom>
          <a:noFill/>
          <a:ln>
            <a:noFill/>
          </a:ln>
        </p:spPr>
      </p:pic>
      <p:pic>
        <p:nvPicPr>
          <p:cNvPr id="219" name="Google Shape;219;p3"/>
          <p:cNvPicPr preferRelativeResize="0"/>
          <p:nvPr/>
        </p:nvPicPr>
        <p:blipFill rotWithShape="1">
          <a:blip r:embed="rId5">
            <a:alphaModFix/>
          </a:blip>
          <a:srcRect b="0" l="0" r="0" t="0"/>
          <a:stretch/>
        </p:blipFill>
        <p:spPr>
          <a:xfrm>
            <a:off x="5797800" y="1954080"/>
            <a:ext cx="1436760" cy="1519560"/>
          </a:xfrm>
          <a:prstGeom prst="rect">
            <a:avLst/>
          </a:prstGeom>
          <a:noFill/>
          <a:ln>
            <a:noFill/>
          </a:ln>
        </p:spPr>
      </p:pic>
      <p:pic>
        <p:nvPicPr>
          <p:cNvPr id="220" name="Google Shape;220;p3"/>
          <p:cNvPicPr preferRelativeResize="0"/>
          <p:nvPr/>
        </p:nvPicPr>
        <p:blipFill rotWithShape="1">
          <a:blip r:embed="rId6">
            <a:alphaModFix/>
          </a:blip>
          <a:srcRect b="0" l="0" r="0" t="0"/>
          <a:stretch/>
        </p:blipFill>
        <p:spPr>
          <a:xfrm>
            <a:off x="7512840" y="2921760"/>
            <a:ext cx="3464280" cy="817200"/>
          </a:xfrm>
          <a:prstGeom prst="rect">
            <a:avLst/>
          </a:prstGeom>
          <a:noFill/>
          <a:ln>
            <a:noFill/>
          </a:ln>
        </p:spPr>
      </p:pic>
      <p:pic>
        <p:nvPicPr>
          <p:cNvPr id="221" name="Google Shape;221;p3"/>
          <p:cNvPicPr preferRelativeResize="0"/>
          <p:nvPr/>
        </p:nvPicPr>
        <p:blipFill rotWithShape="1">
          <a:blip r:embed="rId7">
            <a:alphaModFix/>
          </a:blip>
          <a:srcRect b="0" l="0" r="0" t="0"/>
          <a:stretch/>
        </p:blipFill>
        <p:spPr>
          <a:xfrm>
            <a:off x="6275880" y="4334760"/>
            <a:ext cx="1236600" cy="1890360"/>
          </a:xfrm>
          <a:prstGeom prst="rect">
            <a:avLst/>
          </a:prstGeom>
          <a:noFill/>
          <a:ln>
            <a:noFill/>
          </a:ln>
        </p:spPr>
      </p:pic>
      <p:pic>
        <p:nvPicPr>
          <p:cNvPr id="222" name="Google Shape;222;p3"/>
          <p:cNvPicPr preferRelativeResize="0"/>
          <p:nvPr/>
        </p:nvPicPr>
        <p:blipFill rotWithShape="1">
          <a:blip r:embed="rId8">
            <a:alphaModFix/>
          </a:blip>
          <a:srcRect b="0" l="0" r="0" t="0"/>
          <a:stretch/>
        </p:blipFill>
        <p:spPr>
          <a:xfrm>
            <a:off x="7942320" y="4316400"/>
            <a:ext cx="3066840" cy="1068120"/>
          </a:xfrm>
          <a:prstGeom prst="rect">
            <a:avLst/>
          </a:prstGeom>
          <a:noFill/>
          <a:ln>
            <a:noFill/>
          </a:ln>
        </p:spPr>
      </p:pic>
      <p:pic>
        <p:nvPicPr>
          <p:cNvPr id="223" name="Google Shape;223;p3"/>
          <p:cNvPicPr preferRelativeResize="0"/>
          <p:nvPr/>
        </p:nvPicPr>
        <p:blipFill rotWithShape="1">
          <a:blip r:embed="rId9">
            <a:alphaModFix/>
          </a:blip>
          <a:srcRect b="0" l="0" r="0" t="0"/>
          <a:stretch/>
        </p:blipFill>
        <p:spPr>
          <a:xfrm>
            <a:off x="2358360" y="5603760"/>
            <a:ext cx="2600640" cy="763200"/>
          </a:xfrm>
          <a:prstGeom prst="rect">
            <a:avLst/>
          </a:prstGeom>
          <a:noFill/>
          <a:ln>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Graphical user interface, sunburst chart&#10;&#10;Description automatically generated" id="229" name="Google Shape;229;p4"/>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30" name="Google Shape;230;p4"/>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3</a:t>
            </a:r>
            <a:endParaRPr b="0" sz="1400" strike="noStrike">
              <a:solidFill>
                <a:srgbClr val="000000"/>
              </a:solidFill>
              <a:latin typeface="Arial"/>
              <a:ea typeface="Arial"/>
              <a:cs typeface="Arial"/>
              <a:sym typeface="Arial"/>
            </a:endParaRPr>
          </a:p>
        </p:txBody>
      </p:sp>
      <p:sp>
        <p:nvSpPr>
          <p:cNvPr id="231" name="Google Shape;231;p4"/>
          <p:cNvSpPr/>
          <p:nvPr/>
        </p:nvSpPr>
        <p:spPr>
          <a:xfrm>
            <a:off x="887040" y="4680"/>
            <a:ext cx="105984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7.1 Considerations for Setting up an SDI</a:t>
            </a:r>
            <a:endParaRPr b="0" sz="4400" strike="noStrike">
              <a:solidFill>
                <a:srgbClr val="000000"/>
              </a:solidFill>
              <a:latin typeface="Arial"/>
              <a:ea typeface="Arial"/>
              <a:cs typeface="Arial"/>
              <a:sym typeface="Arial"/>
            </a:endParaRPr>
          </a:p>
        </p:txBody>
      </p:sp>
      <p:sp>
        <p:nvSpPr>
          <p:cNvPr id="232" name="Google Shape;232;p4"/>
          <p:cNvSpPr txBox="1"/>
          <p:nvPr>
            <p:ph idx="4294967295" type="body"/>
          </p:nvPr>
        </p:nvSpPr>
        <p:spPr>
          <a:xfrm>
            <a:off x="838080" y="1825560"/>
            <a:ext cx="10647720" cy="3644280"/>
          </a:xfrm>
          <a:prstGeom prst="rect">
            <a:avLst/>
          </a:prstGeom>
          <a:noFill/>
          <a:ln>
            <a:noFill/>
          </a:ln>
        </p:spPr>
        <p:txBody>
          <a:bodyPr anchorCtr="0" anchor="t" bIns="45700" lIns="91425" spcFirstLastPara="1" rIns="91425" wrap="square" tIns="45700">
            <a:normAutofit fontScale="99000"/>
          </a:bodyPr>
          <a:lstStyle/>
          <a:p>
            <a:pPr indent="-226080" lvl="0" marL="226080" marR="0" rtl="0" algn="l">
              <a:lnSpc>
                <a:spcPct val="150000"/>
              </a:lnSpc>
              <a:spcBef>
                <a:spcPts val="0"/>
              </a:spcBef>
              <a:spcAft>
                <a:spcPts val="0"/>
              </a:spcAft>
              <a:buClr>
                <a:srgbClr val="000000"/>
              </a:buClr>
              <a:buSzPct val="100000"/>
              <a:buFont typeface="Arial"/>
              <a:buChar char="•"/>
            </a:pPr>
            <a:r>
              <a:rPr b="1" i="0" lang="en-GB" sz="2400" u="none" cap="none" strike="noStrike">
                <a:solidFill>
                  <a:srgbClr val="000000"/>
                </a:solidFill>
                <a:latin typeface="Open Sans"/>
                <a:ea typeface="Open Sans"/>
                <a:cs typeface="Open Sans"/>
                <a:sym typeface="Open Sans"/>
              </a:rPr>
              <a:t>Architectural</a:t>
            </a:r>
            <a:r>
              <a:rPr b="0" i="0" lang="en-GB" sz="2400" u="none" cap="none" strike="noStrike">
                <a:solidFill>
                  <a:srgbClr val="000000"/>
                </a:solidFill>
                <a:latin typeface="Open Sans"/>
                <a:ea typeface="Open Sans"/>
                <a:cs typeface="Open Sans"/>
                <a:sym typeface="Open Sans"/>
              </a:rPr>
              <a:t> – Database design, hosting, security, which SDI platform to use, etc.</a:t>
            </a:r>
            <a:endParaRPr b="0" i="0" sz="2400" u="none" cap="none" strike="noStrike">
              <a:solidFill>
                <a:srgbClr val="000000"/>
              </a:solidFill>
              <a:latin typeface="Calibri"/>
              <a:ea typeface="Calibri"/>
              <a:cs typeface="Calibri"/>
              <a:sym typeface="Calibri"/>
            </a:endParaRPr>
          </a:p>
          <a:p>
            <a:pPr indent="-226080" lvl="0" marL="226080" marR="0" rtl="0" algn="l">
              <a:lnSpc>
                <a:spcPct val="150000"/>
              </a:lnSpc>
              <a:spcBef>
                <a:spcPts val="1001"/>
              </a:spcBef>
              <a:spcAft>
                <a:spcPts val="0"/>
              </a:spcAft>
              <a:buClr>
                <a:srgbClr val="000000"/>
              </a:buClr>
              <a:buSzPct val="100000"/>
              <a:buFont typeface="Arial"/>
              <a:buChar char="•"/>
            </a:pPr>
            <a:r>
              <a:rPr b="1" i="0" lang="en-GB" sz="2400" u="none" cap="none" strike="noStrike">
                <a:solidFill>
                  <a:srgbClr val="000000"/>
                </a:solidFill>
                <a:latin typeface="Open Sans"/>
                <a:ea typeface="Open Sans"/>
                <a:cs typeface="Open Sans"/>
                <a:sym typeface="Open Sans"/>
              </a:rPr>
              <a:t>Organisation and Governance </a:t>
            </a:r>
            <a:r>
              <a:rPr b="0" i="0" lang="en-GB" sz="2400" u="none" cap="none" strike="noStrike">
                <a:solidFill>
                  <a:srgbClr val="000000"/>
                </a:solidFill>
                <a:latin typeface="Open Sans"/>
                <a:ea typeface="Open Sans"/>
                <a:cs typeface="Open Sans"/>
                <a:sym typeface="Open Sans"/>
              </a:rPr>
              <a:t>– Involves human decisions to determine business processes, which metadata standards to adopt, etc.</a:t>
            </a:r>
            <a:endParaRPr b="0" i="0" sz="2400" u="none" cap="none" strike="noStrike">
              <a:solidFill>
                <a:srgbClr val="000000"/>
              </a:solidFill>
              <a:latin typeface="Calibri"/>
              <a:ea typeface="Calibri"/>
              <a:cs typeface="Calibri"/>
              <a:sym typeface="Calibri"/>
            </a:endParaRPr>
          </a:p>
          <a:p>
            <a:pPr indent="-226080" lvl="0" marL="226080" marR="0" rtl="0" algn="l">
              <a:lnSpc>
                <a:spcPct val="150000"/>
              </a:lnSpc>
              <a:spcBef>
                <a:spcPts val="1001"/>
              </a:spcBef>
              <a:spcAft>
                <a:spcPts val="0"/>
              </a:spcAft>
              <a:buClr>
                <a:srgbClr val="000000"/>
              </a:buClr>
              <a:buSzPct val="100000"/>
              <a:buFont typeface="Arial"/>
              <a:buChar char="•"/>
            </a:pPr>
            <a:r>
              <a:rPr b="1" i="0" lang="en-GB" sz="2400" u="none" cap="none" strike="noStrike">
                <a:solidFill>
                  <a:srgbClr val="000000"/>
                </a:solidFill>
                <a:latin typeface="Open Sans"/>
                <a:ea typeface="Open Sans"/>
                <a:cs typeface="Open Sans"/>
                <a:sym typeface="Open Sans"/>
              </a:rPr>
              <a:t>Capacity Building </a:t>
            </a:r>
            <a:r>
              <a:rPr b="0" i="0" lang="en-GB" sz="2400" u="none" cap="none" strike="noStrike">
                <a:solidFill>
                  <a:srgbClr val="000000"/>
                </a:solidFill>
                <a:latin typeface="Open Sans"/>
                <a:ea typeface="Open Sans"/>
                <a:cs typeface="Open Sans"/>
                <a:sym typeface="Open Sans"/>
              </a:rPr>
              <a:t>– Determine how people should be trained to understand the workflows and benefits of using an SDI.</a:t>
            </a:r>
            <a:endParaRPr b="0" i="0" sz="2400" u="none" cap="none" strike="noStrike">
              <a:solidFill>
                <a:srgbClr val="000000"/>
              </a:solidFill>
              <a:latin typeface="Calibri"/>
              <a:ea typeface="Calibri"/>
              <a:cs typeface="Calibri"/>
              <a:sym typeface="Calibri"/>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Graphical user interface, sunburst chart&#10;&#10;Description automatically generated" id="238" name="Google Shape;238;p5"/>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39" name="Google Shape;239;p5"/>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4</a:t>
            </a:r>
            <a:endParaRPr b="0" sz="1400" strike="noStrike">
              <a:solidFill>
                <a:srgbClr val="000000"/>
              </a:solidFill>
              <a:latin typeface="Arial"/>
              <a:ea typeface="Arial"/>
              <a:cs typeface="Arial"/>
              <a:sym typeface="Arial"/>
            </a:endParaRPr>
          </a:p>
        </p:txBody>
      </p:sp>
      <p:sp>
        <p:nvSpPr>
          <p:cNvPr id="240" name="Google Shape;240;p5"/>
          <p:cNvSpPr/>
          <p:nvPr/>
        </p:nvSpPr>
        <p:spPr>
          <a:xfrm>
            <a:off x="887040" y="4680"/>
            <a:ext cx="105984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7.1 Database Design</a:t>
            </a:r>
            <a:endParaRPr b="0" sz="4400" strike="noStrike">
              <a:solidFill>
                <a:srgbClr val="000000"/>
              </a:solidFill>
              <a:latin typeface="Arial"/>
              <a:ea typeface="Arial"/>
              <a:cs typeface="Arial"/>
              <a:sym typeface="Arial"/>
            </a:endParaRPr>
          </a:p>
        </p:txBody>
      </p:sp>
      <p:sp>
        <p:nvSpPr>
          <p:cNvPr id="241" name="Google Shape;241;p5"/>
          <p:cNvSpPr txBox="1"/>
          <p:nvPr>
            <p:ph idx="4294967295" type="body"/>
          </p:nvPr>
        </p:nvSpPr>
        <p:spPr>
          <a:xfrm>
            <a:off x="389160" y="1777320"/>
            <a:ext cx="10598400" cy="1125720"/>
          </a:xfrm>
          <a:prstGeom prst="rect">
            <a:avLst/>
          </a:prstGeom>
          <a:noFill/>
          <a:ln>
            <a:noFill/>
          </a:ln>
        </p:spPr>
        <p:txBody>
          <a:bodyPr anchorCtr="0" anchor="t" bIns="45700" lIns="91425" spcFirstLastPara="1" rIns="91425" wrap="square" tIns="45700">
            <a:normAutofit fontScale="97000"/>
          </a:bodyPr>
          <a:lstStyle/>
          <a:p>
            <a:pPr indent="0" lvl="0" marL="228600" marR="0" rtl="0" algn="l">
              <a:lnSpc>
                <a:spcPct val="150000"/>
              </a:lnSpc>
              <a:spcBef>
                <a:spcPts val="0"/>
              </a:spcBef>
              <a:spcAft>
                <a:spcPts val="0"/>
              </a:spcAft>
              <a:buClr>
                <a:srgbClr val="000000"/>
              </a:buClr>
              <a:buSzPct val="100000"/>
              <a:buFont typeface="Arial"/>
              <a:buNone/>
            </a:pPr>
            <a:r>
              <a:rPr b="0" i="0" lang="en-GB" sz="2400" u="none" cap="none" strike="noStrike">
                <a:solidFill>
                  <a:srgbClr val="000000"/>
                </a:solidFill>
                <a:latin typeface="Open Sans"/>
                <a:ea typeface="Open Sans"/>
                <a:cs typeface="Open Sans"/>
                <a:sym typeface="Open Sans"/>
              </a:rPr>
              <a:t>Database design is the process of organizing data according to a database model. </a:t>
            </a:r>
            <a:endParaRPr b="0" i="0" sz="2400" u="none" cap="none" strike="noStrike">
              <a:solidFill>
                <a:srgbClr val="000000"/>
              </a:solidFill>
              <a:latin typeface="Calibri"/>
              <a:ea typeface="Calibri"/>
              <a:cs typeface="Calibri"/>
              <a:sym typeface="Calibri"/>
            </a:endParaRPr>
          </a:p>
        </p:txBody>
      </p:sp>
      <p:sp>
        <p:nvSpPr>
          <p:cNvPr id="242" name="Google Shape;242;p5"/>
          <p:cNvSpPr/>
          <p:nvPr/>
        </p:nvSpPr>
        <p:spPr>
          <a:xfrm>
            <a:off x="8438040" y="6028560"/>
            <a:ext cx="304776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Database design best practices</a:t>
            </a:r>
            <a:endParaRPr b="0" sz="1200" strike="noStrike">
              <a:solidFill>
                <a:srgbClr val="000000"/>
              </a:solidFill>
              <a:latin typeface="Arial"/>
              <a:ea typeface="Arial"/>
              <a:cs typeface="Arial"/>
              <a:sym typeface="Arial"/>
            </a:endParaRPr>
          </a:p>
        </p:txBody>
      </p:sp>
      <p:pic>
        <p:nvPicPr>
          <p:cNvPr id="243" name="Google Shape;243;p5"/>
          <p:cNvPicPr preferRelativeResize="0"/>
          <p:nvPr/>
        </p:nvPicPr>
        <p:blipFill rotWithShape="1">
          <a:blip r:embed="rId5">
            <a:alphaModFix/>
          </a:blip>
          <a:srcRect b="0" l="0" r="0" t="0"/>
          <a:stretch/>
        </p:blipFill>
        <p:spPr>
          <a:xfrm>
            <a:off x="2905560" y="2761920"/>
            <a:ext cx="6561720" cy="3266280"/>
          </a:xfrm>
          <a:prstGeom prst="rect">
            <a:avLst/>
          </a:prstGeom>
          <a:noFill/>
          <a:ln>
            <a:noFill/>
          </a:ln>
        </p:spPr>
      </p:pic>
      <p:sp>
        <p:nvSpPr>
          <p:cNvPr id="244" name="Google Shape;244;p5"/>
          <p:cNvSpPr/>
          <p:nvPr/>
        </p:nvSpPr>
        <p:spPr>
          <a:xfrm>
            <a:off x="2724480" y="6027120"/>
            <a:ext cx="620784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6">
                  <a:extLst>
                    <a:ext uri="{A12FA001-AC4F-418D-AE19-62706E023703}">
                      <ahyp:hlinkClr val="tx"/>
                    </a:ext>
                  </a:extLst>
                </a:hlinkClick>
              </a:rPr>
              <a:t>Complete Guide to Database Schema Design</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descr="Graphical user interface, sunburst chart&#10;&#10;Description automatically generated" id="250" name="Google Shape;250;p6"/>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51" name="Google Shape;251;p6"/>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5</a:t>
            </a:r>
            <a:endParaRPr b="0" sz="1400" strike="noStrike">
              <a:solidFill>
                <a:srgbClr val="000000"/>
              </a:solidFill>
              <a:latin typeface="Arial"/>
              <a:ea typeface="Arial"/>
              <a:cs typeface="Arial"/>
              <a:sym typeface="Arial"/>
            </a:endParaRPr>
          </a:p>
        </p:txBody>
      </p:sp>
      <p:sp>
        <p:nvSpPr>
          <p:cNvPr id="252" name="Google Shape;252;p6"/>
          <p:cNvSpPr/>
          <p:nvPr/>
        </p:nvSpPr>
        <p:spPr>
          <a:xfrm>
            <a:off x="887040" y="4680"/>
            <a:ext cx="105984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7.1 Database Design</a:t>
            </a:r>
            <a:endParaRPr b="0" sz="4400" strike="noStrike">
              <a:solidFill>
                <a:srgbClr val="000000"/>
              </a:solidFill>
              <a:latin typeface="Arial"/>
              <a:ea typeface="Arial"/>
              <a:cs typeface="Arial"/>
              <a:sym typeface="Arial"/>
            </a:endParaRPr>
          </a:p>
        </p:txBody>
      </p:sp>
      <p:sp>
        <p:nvSpPr>
          <p:cNvPr id="253" name="Google Shape;253;p6"/>
          <p:cNvSpPr txBox="1"/>
          <p:nvPr>
            <p:ph idx="4294967295" type="body"/>
          </p:nvPr>
        </p:nvSpPr>
        <p:spPr>
          <a:xfrm>
            <a:off x="389160" y="1777320"/>
            <a:ext cx="11096640" cy="1125720"/>
          </a:xfrm>
          <a:prstGeom prst="rect">
            <a:avLst/>
          </a:prstGeom>
          <a:noFill/>
          <a:ln>
            <a:noFill/>
          </a:ln>
        </p:spPr>
        <p:txBody>
          <a:bodyPr anchorCtr="0" anchor="t" bIns="45700" lIns="91425" spcFirstLastPara="1" rIns="91425" wrap="square" tIns="45700">
            <a:normAutofit fontScale="80000" lnSpcReduction="10000"/>
          </a:bodyPr>
          <a:lstStyle/>
          <a:p>
            <a:pPr indent="0" lvl="0" marL="228600" marR="0" rtl="0" algn="l">
              <a:lnSpc>
                <a:spcPct val="150000"/>
              </a:lnSpc>
              <a:spcBef>
                <a:spcPts val="0"/>
              </a:spcBef>
              <a:spcAft>
                <a:spcPts val="0"/>
              </a:spcAft>
              <a:buClr>
                <a:srgbClr val="000000"/>
              </a:buClr>
              <a:buSzPct val="100000"/>
              <a:buFont typeface="Arial"/>
              <a:buNone/>
            </a:pPr>
            <a:r>
              <a:rPr b="0" i="0" lang="en-GB" sz="2400" u="none" cap="none" strike="noStrike">
                <a:solidFill>
                  <a:srgbClr val="000000"/>
                </a:solidFill>
                <a:latin typeface="Open Sans"/>
                <a:ea typeface="Open Sans"/>
                <a:cs typeface="Open Sans"/>
                <a:sym typeface="Open Sans"/>
              </a:rPr>
              <a:t>Database software is utilized to generate, modify, and manage database files and records, facilitating simpler file and record creation, data entry, data editing, updating, and reporting. </a:t>
            </a:r>
            <a:endParaRPr b="0" i="0" sz="2400" u="none" cap="none" strike="noStrike">
              <a:solidFill>
                <a:srgbClr val="000000"/>
              </a:solidFill>
              <a:latin typeface="Calibri"/>
              <a:ea typeface="Calibri"/>
              <a:cs typeface="Calibri"/>
              <a:sym typeface="Calibri"/>
            </a:endParaRPr>
          </a:p>
        </p:txBody>
      </p:sp>
      <p:sp>
        <p:nvSpPr>
          <p:cNvPr id="254" name="Google Shape;254;p6"/>
          <p:cNvSpPr/>
          <p:nvPr/>
        </p:nvSpPr>
        <p:spPr>
          <a:xfrm>
            <a:off x="8727840" y="6141960"/>
            <a:ext cx="304776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What is a Database?</a:t>
            </a:r>
            <a:endParaRPr b="0" sz="1200" strike="noStrike">
              <a:solidFill>
                <a:srgbClr val="000000"/>
              </a:solidFill>
              <a:latin typeface="Arial"/>
              <a:ea typeface="Arial"/>
              <a:cs typeface="Arial"/>
              <a:sym typeface="Arial"/>
            </a:endParaRPr>
          </a:p>
        </p:txBody>
      </p:sp>
      <p:pic>
        <p:nvPicPr>
          <p:cNvPr id="255" name="Google Shape;255;p6"/>
          <p:cNvPicPr preferRelativeResize="0"/>
          <p:nvPr/>
        </p:nvPicPr>
        <p:blipFill rotWithShape="1">
          <a:blip r:embed="rId5">
            <a:alphaModFix/>
          </a:blip>
          <a:srcRect b="0" l="0" r="0" t="0"/>
          <a:stretch/>
        </p:blipFill>
        <p:spPr>
          <a:xfrm>
            <a:off x="1310400" y="3045240"/>
            <a:ext cx="8756280" cy="2982960"/>
          </a:xfrm>
          <a:prstGeom prst="rect">
            <a:avLst/>
          </a:prstGeom>
          <a:noFill/>
          <a:ln>
            <a:noFill/>
          </a:ln>
        </p:spPr>
      </p:pic>
      <p:sp>
        <p:nvSpPr>
          <p:cNvPr id="256" name="Google Shape;256;p6"/>
          <p:cNvSpPr/>
          <p:nvPr/>
        </p:nvSpPr>
        <p:spPr>
          <a:xfrm>
            <a:off x="887040" y="138780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Database Software</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Graphical user interface, sunburst chart&#10;&#10;Description automatically generated" id="262" name="Google Shape;262;p7"/>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63" name="Google Shape;263;p7"/>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6</a:t>
            </a:r>
            <a:endParaRPr b="0" sz="1400" strike="noStrike">
              <a:solidFill>
                <a:srgbClr val="000000"/>
              </a:solidFill>
              <a:latin typeface="Arial"/>
              <a:ea typeface="Arial"/>
              <a:cs typeface="Arial"/>
              <a:sym typeface="Arial"/>
            </a:endParaRPr>
          </a:p>
        </p:txBody>
      </p:sp>
      <p:sp>
        <p:nvSpPr>
          <p:cNvPr id="264" name="Google Shape;264;p7"/>
          <p:cNvSpPr/>
          <p:nvPr/>
        </p:nvSpPr>
        <p:spPr>
          <a:xfrm>
            <a:off x="887040" y="4680"/>
            <a:ext cx="105984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7.1 Database Design</a:t>
            </a:r>
            <a:endParaRPr b="0" sz="4400" strike="noStrike">
              <a:solidFill>
                <a:srgbClr val="000000"/>
              </a:solidFill>
              <a:latin typeface="Arial"/>
              <a:ea typeface="Arial"/>
              <a:cs typeface="Arial"/>
              <a:sym typeface="Arial"/>
            </a:endParaRPr>
          </a:p>
        </p:txBody>
      </p:sp>
      <p:sp>
        <p:nvSpPr>
          <p:cNvPr id="265" name="Google Shape;265;p7"/>
          <p:cNvSpPr txBox="1"/>
          <p:nvPr>
            <p:ph idx="4294967295" type="body"/>
          </p:nvPr>
        </p:nvSpPr>
        <p:spPr>
          <a:xfrm>
            <a:off x="389160" y="2053440"/>
            <a:ext cx="11096640" cy="4282920"/>
          </a:xfrm>
          <a:prstGeom prst="rect">
            <a:avLst/>
          </a:prstGeom>
          <a:noFill/>
          <a:ln>
            <a:noFill/>
          </a:ln>
        </p:spPr>
        <p:txBody>
          <a:bodyPr anchorCtr="0" anchor="t" bIns="45700" lIns="91425" spcFirstLastPara="1" rIns="91425" wrap="square" tIns="45700">
            <a:normAutofit fontScale="83000" lnSpcReduction="10000"/>
          </a:bodyPr>
          <a:lstStyle/>
          <a:p>
            <a:pPr indent="-446399" lvl="0" marL="446399" marR="0" rtl="0" algn="l">
              <a:lnSpc>
                <a:spcPct val="150000"/>
              </a:lnSpc>
              <a:spcBef>
                <a:spcPts val="0"/>
              </a:spcBef>
              <a:spcAft>
                <a:spcPts val="0"/>
              </a:spcAft>
              <a:buClr>
                <a:srgbClr val="000000"/>
              </a:buClr>
              <a:buSzPct val="100000"/>
              <a:buFont typeface="Calibri"/>
              <a:buAutoNum type="arabicPeriod"/>
            </a:pPr>
            <a:r>
              <a:rPr b="0" i="0" lang="en-GB" sz="2400" u="none" cap="none" strike="noStrike">
                <a:solidFill>
                  <a:srgbClr val="000000"/>
                </a:solidFill>
                <a:latin typeface="Open Sans"/>
                <a:ea typeface="Open Sans"/>
                <a:cs typeface="Open Sans"/>
                <a:sym typeface="Open Sans"/>
              </a:rPr>
              <a:t>Download the PostgreSQL </a:t>
            </a:r>
            <a:r>
              <a:rPr b="0" i="0" lang="en-GB" sz="24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installer</a:t>
            </a:r>
            <a:r>
              <a:rPr b="0" i="0" lang="en-GB" sz="2400" u="none" cap="none" strike="noStrike">
                <a:solidFill>
                  <a:srgbClr val="000000"/>
                </a:solidFill>
                <a:latin typeface="Open Sans"/>
                <a:ea typeface="Open Sans"/>
                <a:cs typeface="Open Sans"/>
                <a:sym typeface="Open Sans"/>
              </a:rPr>
              <a:t> and follow the instruction to install and configure it.</a:t>
            </a:r>
            <a:endParaRPr b="0" i="0" sz="2400" u="none" cap="none" strike="noStrike">
              <a:solidFill>
                <a:srgbClr val="000000"/>
              </a:solidFill>
              <a:latin typeface="Calibri"/>
              <a:ea typeface="Calibri"/>
              <a:cs typeface="Calibri"/>
              <a:sym typeface="Calibri"/>
            </a:endParaRPr>
          </a:p>
          <a:p>
            <a:pPr indent="-446399" lvl="0" marL="446399" marR="0" rtl="0" algn="l">
              <a:lnSpc>
                <a:spcPct val="150000"/>
              </a:lnSpc>
              <a:spcBef>
                <a:spcPts val="1001"/>
              </a:spcBef>
              <a:spcAft>
                <a:spcPts val="0"/>
              </a:spcAft>
              <a:buClr>
                <a:srgbClr val="000000"/>
              </a:buClr>
              <a:buSzPct val="100000"/>
              <a:buFont typeface="Calibri"/>
              <a:buAutoNum type="arabicPeriod"/>
            </a:pPr>
            <a:r>
              <a:rPr b="0" i="0" lang="en-GB" sz="2400" u="none" cap="none" strike="noStrike">
                <a:solidFill>
                  <a:srgbClr val="000000"/>
                </a:solidFill>
                <a:latin typeface="Open Sans"/>
                <a:ea typeface="Open Sans"/>
                <a:cs typeface="Open Sans"/>
                <a:sym typeface="Open Sans"/>
              </a:rPr>
              <a:t>Download and install a tool to manage or interact with the database i.e. </a:t>
            </a:r>
            <a:r>
              <a:rPr b="0" i="0" lang="en-GB" sz="2400" u="sng" cap="none" strike="noStrike">
                <a:solidFill>
                  <a:srgbClr val="0563C1"/>
                </a:solidFill>
                <a:latin typeface="Open Sans"/>
                <a:ea typeface="Open Sans"/>
                <a:cs typeface="Open Sans"/>
                <a:sym typeface="Open Sans"/>
                <a:hlinkClick r:id="rId5">
                  <a:extLst>
                    <a:ext uri="{A12FA001-AC4F-418D-AE19-62706E023703}">
                      <ahyp:hlinkClr val="tx"/>
                    </a:ext>
                  </a:extLst>
                </a:hlinkClick>
              </a:rPr>
              <a:t>pgAdmin 4</a:t>
            </a:r>
            <a:r>
              <a:rPr b="0" i="0" lang="en-GB" sz="2400" u="none" cap="none" strike="noStrike">
                <a:solidFill>
                  <a:srgbClr val="000000"/>
                </a:solidFill>
                <a:latin typeface="Open Sans"/>
                <a:ea typeface="Open Sans"/>
                <a:cs typeface="Open Sans"/>
                <a:sym typeface="Open Sans"/>
              </a:rPr>
              <a:t>, or </a:t>
            </a:r>
            <a:r>
              <a:rPr b="0" i="0" lang="en-GB" sz="2400" u="sng" cap="none" strike="noStrike">
                <a:solidFill>
                  <a:srgbClr val="0563C1"/>
                </a:solidFill>
                <a:latin typeface="Open Sans"/>
                <a:ea typeface="Open Sans"/>
                <a:cs typeface="Open Sans"/>
                <a:sym typeface="Open Sans"/>
                <a:hlinkClick r:id="rId6">
                  <a:extLst>
                    <a:ext uri="{A12FA001-AC4F-418D-AE19-62706E023703}">
                      <ahyp:hlinkClr val="tx"/>
                    </a:ext>
                  </a:extLst>
                </a:hlinkClick>
              </a:rPr>
              <a:t>DBeaver</a:t>
            </a:r>
            <a:r>
              <a:rPr b="0" i="0" lang="en-GB" sz="2400" u="none" cap="none" strike="noStrike">
                <a:solidFill>
                  <a:srgbClr val="000000"/>
                </a:solidFill>
                <a:latin typeface="Open Sans"/>
                <a:ea typeface="Open Sans"/>
                <a:cs typeface="Open Sans"/>
                <a:sym typeface="Open Sans"/>
              </a:rPr>
              <a:t>.</a:t>
            </a:r>
            <a:endParaRPr b="0" i="0" sz="2400" u="none" cap="none" strike="noStrike">
              <a:solidFill>
                <a:srgbClr val="000000"/>
              </a:solidFill>
              <a:latin typeface="Calibri"/>
              <a:ea typeface="Calibri"/>
              <a:cs typeface="Calibri"/>
              <a:sym typeface="Calibri"/>
            </a:endParaRPr>
          </a:p>
          <a:p>
            <a:pPr indent="-446399" lvl="0" marL="446399" marR="0" rtl="0" algn="l">
              <a:lnSpc>
                <a:spcPct val="150000"/>
              </a:lnSpc>
              <a:spcBef>
                <a:spcPts val="1001"/>
              </a:spcBef>
              <a:spcAft>
                <a:spcPts val="0"/>
              </a:spcAft>
              <a:buClr>
                <a:srgbClr val="000000"/>
              </a:buClr>
              <a:buSzPct val="100000"/>
              <a:buFont typeface="Calibri"/>
              <a:buAutoNum type="arabicPeriod"/>
            </a:pPr>
            <a:r>
              <a:rPr b="0" i="0" lang="en-GB" sz="2400" u="none" cap="none" strike="noStrike">
                <a:solidFill>
                  <a:srgbClr val="000000"/>
                </a:solidFill>
                <a:latin typeface="Open Sans"/>
                <a:ea typeface="Open Sans"/>
                <a:cs typeface="Open Sans"/>
                <a:sym typeface="Open Sans"/>
              </a:rPr>
              <a:t>Launch </a:t>
            </a:r>
            <a:r>
              <a:rPr b="0" i="0" lang="en-GB" sz="2400" u="sng" cap="none" strike="noStrike">
                <a:solidFill>
                  <a:srgbClr val="0563C1"/>
                </a:solidFill>
                <a:latin typeface="Open Sans"/>
                <a:ea typeface="Open Sans"/>
                <a:cs typeface="Open Sans"/>
                <a:sym typeface="Open Sans"/>
                <a:hlinkClick r:id="rId7">
                  <a:extLst>
                    <a:ext uri="{A12FA001-AC4F-418D-AE19-62706E023703}">
                      <ahyp:hlinkClr val="tx"/>
                    </a:ext>
                  </a:extLst>
                </a:hlinkClick>
              </a:rPr>
              <a:t>pgAdmin</a:t>
            </a:r>
            <a:r>
              <a:rPr b="0" i="0" lang="en-GB" sz="2400" u="none" cap="none" strike="noStrike">
                <a:solidFill>
                  <a:srgbClr val="000000"/>
                </a:solidFill>
                <a:latin typeface="Open Sans"/>
                <a:ea typeface="Open Sans"/>
                <a:cs typeface="Open Sans"/>
                <a:sym typeface="Open Sans"/>
              </a:rPr>
              <a:t> or </a:t>
            </a:r>
            <a:r>
              <a:rPr b="0" i="0" lang="en-GB" sz="2400" u="sng" cap="none" strike="noStrike">
                <a:solidFill>
                  <a:srgbClr val="0563C1"/>
                </a:solidFill>
                <a:latin typeface="Open Sans"/>
                <a:ea typeface="Open Sans"/>
                <a:cs typeface="Open Sans"/>
                <a:sym typeface="Open Sans"/>
                <a:hlinkClick r:id="rId8">
                  <a:extLst>
                    <a:ext uri="{A12FA001-AC4F-418D-AE19-62706E023703}">
                      <ahyp:hlinkClr val="tx"/>
                    </a:ext>
                  </a:extLst>
                </a:hlinkClick>
              </a:rPr>
              <a:t>DBeaver</a:t>
            </a:r>
            <a:r>
              <a:rPr b="0" i="0" lang="en-GB" sz="2400" u="none" cap="none" strike="noStrike">
                <a:solidFill>
                  <a:srgbClr val="000000"/>
                </a:solidFill>
                <a:latin typeface="Open Sans"/>
                <a:ea typeface="Open Sans"/>
                <a:cs typeface="Open Sans"/>
                <a:sym typeface="Open Sans"/>
              </a:rPr>
              <a:t> and set-up a connection to the database cluster created above.</a:t>
            </a:r>
            <a:endParaRPr b="0" i="0" sz="2400" u="none" cap="none" strike="noStrike">
              <a:solidFill>
                <a:srgbClr val="000000"/>
              </a:solidFill>
              <a:latin typeface="Calibri"/>
              <a:ea typeface="Calibri"/>
              <a:cs typeface="Calibri"/>
              <a:sym typeface="Calibri"/>
            </a:endParaRPr>
          </a:p>
          <a:p>
            <a:pPr indent="-446399" lvl="0" marL="446399" marR="0" rtl="0" algn="l">
              <a:lnSpc>
                <a:spcPct val="150000"/>
              </a:lnSpc>
              <a:spcBef>
                <a:spcPts val="1001"/>
              </a:spcBef>
              <a:spcAft>
                <a:spcPts val="0"/>
              </a:spcAft>
              <a:buClr>
                <a:srgbClr val="000000"/>
              </a:buClr>
              <a:buSzPct val="100000"/>
              <a:buFont typeface="Calibri"/>
              <a:buAutoNum type="arabicPeriod"/>
            </a:pPr>
            <a:r>
              <a:rPr b="0" i="0" lang="en-GB" sz="2400" u="none" cap="none" strike="noStrike">
                <a:solidFill>
                  <a:srgbClr val="000000"/>
                </a:solidFill>
                <a:latin typeface="Open Sans"/>
                <a:ea typeface="Open Sans"/>
                <a:cs typeface="Open Sans"/>
                <a:sym typeface="Open Sans"/>
              </a:rPr>
              <a:t>Create a database to store all the data you need.</a:t>
            </a:r>
            <a:endParaRPr b="0" i="0" sz="2400" u="none" cap="none" strike="noStrike">
              <a:solidFill>
                <a:srgbClr val="000000"/>
              </a:solidFill>
              <a:latin typeface="Calibri"/>
              <a:ea typeface="Calibri"/>
              <a:cs typeface="Calibri"/>
              <a:sym typeface="Calibri"/>
            </a:endParaRPr>
          </a:p>
          <a:p>
            <a:pPr indent="-446399" lvl="0" marL="446399" marR="0" rtl="0" algn="l">
              <a:lnSpc>
                <a:spcPct val="150000"/>
              </a:lnSpc>
              <a:spcBef>
                <a:spcPts val="1001"/>
              </a:spcBef>
              <a:spcAft>
                <a:spcPts val="0"/>
              </a:spcAft>
              <a:buClr>
                <a:srgbClr val="000000"/>
              </a:buClr>
              <a:buSzPct val="100000"/>
              <a:buFont typeface="Calibri"/>
              <a:buAutoNum type="arabicPeriod"/>
            </a:pPr>
            <a:r>
              <a:rPr b="0" i="0" lang="en-GB" sz="2400" u="none" cap="none" strike="noStrike">
                <a:solidFill>
                  <a:srgbClr val="000000"/>
                </a:solidFill>
                <a:latin typeface="Open Sans"/>
                <a:ea typeface="Open Sans"/>
                <a:cs typeface="Open Sans"/>
                <a:sym typeface="Open Sans"/>
              </a:rPr>
              <a:t>Install the appropriate extensions for your PostgreSQL database. Examples are PostGIS, postgis_raster.</a:t>
            </a:r>
            <a:endParaRPr b="0" i="0" sz="2400" u="none" cap="none" strike="noStrike">
              <a:solidFill>
                <a:srgbClr val="000000"/>
              </a:solidFill>
              <a:latin typeface="Calibri"/>
              <a:ea typeface="Calibri"/>
              <a:cs typeface="Calibri"/>
              <a:sym typeface="Calibri"/>
            </a:endParaRPr>
          </a:p>
        </p:txBody>
      </p:sp>
      <p:sp>
        <p:nvSpPr>
          <p:cNvPr id="266" name="Google Shape;266;p7"/>
          <p:cNvSpPr/>
          <p:nvPr/>
        </p:nvSpPr>
        <p:spPr>
          <a:xfrm>
            <a:off x="389160" y="143604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Setting up a PostgreSQL Cluster</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descr="Graphical user interface, sunburst chart&#10;&#10;Description automatically generated" id="272" name="Google Shape;272;p8"/>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73" name="Google Shape;273;p8"/>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7</a:t>
            </a:r>
            <a:endParaRPr b="0" sz="1400" strike="noStrike">
              <a:solidFill>
                <a:srgbClr val="000000"/>
              </a:solidFill>
              <a:latin typeface="Arial"/>
              <a:ea typeface="Arial"/>
              <a:cs typeface="Arial"/>
              <a:sym typeface="Arial"/>
            </a:endParaRPr>
          </a:p>
        </p:txBody>
      </p:sp>
      <p:sp>
        <p:nvSpPr>
          <p:cNvPr id="274" name="Google Shape;274;p8"/>
          <p:cNvSpPr/>
          <p:nvPr/>
        </p:nvSpPr>
        <p:spPr>
          <a:xfrm>
            <a:off x="887040" y="4680"/>
            <a:ext cx="105984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7.1 Database Design</a:t>
            </a:r>
            <a:endParaRPr b="0" sz="4400" strike="noStrike">
              <a:solidFill>
                <a:srgbClr val="000000"/>
              </a:solidFill>
              <a:latin typeface="Arial"/>
              <a:ea typeface="Arial"/>
              <a:cs typeface="Arial"/>
              <a:sym typeface="Arial"/>
            </a:endParaRPr>
          </a:p>
        </p:txBody>
      </p:sp>
      <p:sp>
        <p:nvSpPr>
          <p:cNvPr id="275" name="Google Shape;275;p8"/>
          <p:cNvSpPr txBox="1"/>
          <p:nvPr>
            <p:ph idx="4294967295" type="body"/>
          </p:nvPr>
        </p:nvSpPr>
        <p:spPr>
          <a:xfrm>
            <a:off x="389160" y="2053440"/>
            <a:ext cx="11096640" cy="4282920"/>
          </a:xfrm>
          <a:prstGeom prst="rect">
            <a:avLst/>
          </a:prstGeom>
          <a:noFill/>
          <a:ln>
            <a:noFill/>
          </a:ln>
        </p:spPr>
        <p:txBody>
          <a:bodyPr anchorCtr="0" anchor="t" bIns="45700" lIns="91425" spcFirstLastPara="1" rIns="91425" wrap="square" tIns="45700">
            <a:normAutofit fontScale="95500"/>
          </a:bodyPr>
          <a:lstStyle/>
          <a:p>
            <a:pPr indent="0" lvl="0" marL="228600" marR="0" rtl="0" algn="l">
              <a:lnSpc>
                <a:spcPct val="150000"/>
              </a:lnSpc>
              <a:spcBef>
                <a:spcPts val="0"/>
              </a:spcBef>
              <a:spcAft>
                <a:spcPts val="0"/>
              </a:spcAft>
              <a:buClr>
                <a:srgbClr val="000000"/>
              </a:buClr>
              <a:buSzPct val="100000"/>
              <a:buFont typeface="Arial"/>
              <a:buNone/>
            </a:pPr>
            <a:r>
              <a:rPr b="0" i="0" lang="en-GB" sz="2400" u="none" cap="none" strike="noStrike">
                <a:solidFill>
                  <a:srgbClr val="000000"/>
                </a:solidFill>
                <a:latin typeface="Open Sans"/>
                <a:ea typeface="Open Sans"/>
                <a:cs typeface="Open Sans"/>
                <a:sym typeface="Open Sans"/>
              </a:rPr>
              <a:t>The database can be populated using SQL generated from the database design software you used for the design.</a:t>
            </a:r>
            <a:endParaRPr b="0" i="0" sz="24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ct val="100000"/>
              <a:buFont typeface="Arial"/>
              <a:buNone/>
            </a:pPr>
            <a:r>
              <a:rPr b="0" i="0" lang="en-GB" sz="2400" u="none" cap="none" strike="noStrike">
                <a:solidFill>
                  <a:srgbClr val="000000"/>
                </a:solidFill>
                <a:latin typeface="Open Sans"/>
                <a:ea typeface="Open Sans"/>
                <a:cs typeface="Open Sans"/>
                <a:sym typeface="Open Sans"/>
              </a:rPr>
              <a:t>The database serves as the foundation for storing spatial and attribute data.</a:t>
            </a:r>
            <a:endParaRPr b="0" i="0" sz="24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ct val="100000"/>
              <a:buFont typeface="Arial"/>
              <a:buNone/>
            </a:pPr>
            <a:r>
              <a:rPr b="0" i="0" lang="en-GB" sz="2400" u="none" cap="none" strike="noStrike">
                <a:solidFill>
                  <a:srgbClr val="000000"/>
                </a:solidFill>
                <a:latin typeface="Open Sans"/>
                <a:ea typeface="Open Sans"/>
                <a:cs typeface="Open Sans"/>
                <a:sym typeface="Open Sans"/>
              </a:rPr>
              <a:t>PostgreSQL is a powerful open-source relational database management system.</a:t>
            </a:r>
            <a:endParaRPr b="0" i="0" sz="24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ct val="100000"/>
              <a:buFont typeface="Arial"/>
              <a:buNone/>
            </a:pPr>
            <a:r>
              <a:rPr b="0" i="0" lang="en-GB" sz="2400" u="none" cap="none" strike="noStrike">
                <a:solidFill>
                  <a:srgbClr val="000000"/>
                </a:solidFill>
                <a:latin typeface="Open Sans"/>
                <a:ea typeface="Open Sans"/>
                <a:cs typeface="Open Sans"/>
                <a:sym typeface="Open Sans"/>
              </a:rPr>
              <a:t>PostGIS is a spatial extension for PostgreSQL that adds support for geographic objects, spatial indexing and spatial functions.</a:t>
            </a:r>
            <a:endParaRPr b="0" i="0" sz="2400" u="none" cap="none" strike="noStrike">
              <a:solidFill>
                <a:srgbClr val="000000"/>
              </a:solidFill>
              <a:latin typeface="Calibri"/>
              <a:ea typeface="Calibri"/>
              <a:cs typeface="Calibri"/>
              <a:sym typeface="Calibri"/>
            </a:endParaRPr>
          </a:p>
        </p:txBody>
      </p:sp>
      <p:sp>
        <p:nvSpPr>
          <p:cNvPr id="276" name="Google Shape;276;p8"/>
          <p:cNvSpPr/>
          <p:nvPr/>
        </p:nvSpPr>
        <p:spPr>
          <a:xfrm>
            <a:off x="389160" y="143604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Setting up a PostgreSQL Cluster</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Graphical user interface, sunburst chart&#10;&#10;Description automatically generated" id="282" name="Google Shape;282;p9"/>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83" name="Google Shape;283;p9"/>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8</a:t>
            </a:r>
            <a:endParaRPr b="0" sz="1400" strike="noStrike">
              <a:solidFill>
                <a:srgbClr val="000000"/>
              </a:solidFill>
              <a:latin typeface="Arial"/>
              <a:ea typeface="Arial"/>
              <a:cs typeface="Arial"/>
              <a:sym typeface="Arial"/>
            </a:endParaRPr>
          </a:p>
        </p:txBody>
      </p:sp>
      <p:sp>
        <p:nvSpPr>
          <p:cNvPr id="284" name="Google Shape;284;p9"/>
          <p:cNvSpPr/>
          <p:nvPr/>
        </p:nvSpPr>
        <p:spPr>
          <a:xfrm>
            <a:off x="887040" y="4680"/>
            <a:ext cx="105984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Summary</a:t>
            </a:r>
            <a:endParaRPr b="0" sz="4400" strike="noStrike">
              <a:solidFill>
                <a:srgbClr val="000000"/>
              </a:solidFill>
              <a:latin typeface="Arial"/>
              <a:ea typeface="Arial"/>
              <a:cs typeface="Arial"/>
              <a:sym typeface="Arial"/>
            </a:endParaRPr>
          </a:p>
        </p:txBody>
      </p:sp>
      <p:sp>
        <p:nvSpPr>
          <p:cNvPr id="285" name="Google Shape;285;p9"/>
          <p:cNvSpPr txBox="1"/>
          <p:nvPr>
            <p:ph idx="4294967295" type="body"/>
          </p:nvPr>
        </p:nvSpPr>
        <p:spPr>
          <a:xfrm>
            <a:off x="389160" y="2053440"/>
            <a:ext cx="11096640" cy="4282920"/>
          </a:xfrm>
          <a:prstGeom prst="rect">
            <a:avLst/>
          </a:prstGeom>
          <a:noFill/>
          <a:ln>
            <a:noFill/>
          </a:ln>
        </p:spPr>
        <p:txBody>
          <a:bodyPr anchorCtr="0" anchor="t" bIns="45700" lIns="91425" spcFirstLastPara="1" rIns="91425" wrap="square" tIns="45700">
            <a:normAutofit/>
          </a:bodyPr>
          <a:lstStyle/>
          <a:p>
            <a:pPr indent="0" lvl="0" marL="228600" marR="0" rtl="0" algn="l">
              <a:lnSpc>
                <a:spcPct val="150000"/>
              </a:lnSpc>
              <a:spcBef>
                <a:spcPts val="0"/>
              </a:spcBef>
              <a:spcAft>
                <a:spcPts val="0"/>
              </a:spcAft>
              <a:buClr>
                <a:srgbClr val="000000"/>
              </a:buClr>
              <a:buSzPts val="2400"/>
              <a:buFont typeface="Arial"/>
              <a:buNone/>
            </a:pPr>
            <a:r>
              <a:rPr b="0" i="0" lang="en-GB" sz="2400" u="none" cap="none" strike="noStrike">
                <a:solidFill>
                  <a:srgbClr val="000000"/>
                </a:solidFill>
                <a:latin typeface="Open Sans"/>
                <a:ea typeface="Open Sans"/>
                <a:cs typeface="Open Sans"/>
                <a:sym typeface="Open Sans"/>
              </a:rPr>
              <a:t>Databases form part of the architectural components of setting up an SDI. This includes:</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Database design</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Hosting</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Security</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Which SDI platform is suitable to use</a:t>
            </a:r>
            <a:endParaRPr b="0" i="0" sz="2400" u="none" cap="none" strike="noStrike">
              <a:solidFill>
                <a:srgbClr val="000000"/>
              </a:solidFill>
              <a:latin typeface="Calibri"/>
              <a:ea typeface="Calibri"/>
              <a:cs typeface="Calibri"/>
              <a:sym typeface="Calibri"/>
            </a:endParaRPr>
          </a:p>
        </p:txBody>
      </p:sp>
      <p:sp>
        <p:nvSpPr>
          <p:cNvPr id="286" name="Google Shape;286;p9"/>
          <p:cNvSpPr/>
          <p:nvPr/>
        </p:nvSpPr>
        <p:spPr>
          <a:xfrm>
            <a:off x="389160" y="143604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Database Design Key Concepts</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Notes">
    <vt:i4>25</vt:i4>
  </property>
  <property fmtid="{D5CDD505-2E9C-101B-9397-08002B2CF9AE}" pid="4" name="PresentationFormat">
    <vt:lpwstr>Widescreen</vt:lpwstr>
  </property>
  <property fmtid="{D5CDD505-2E9C-101B-9397-08002B2CF9AE}" pid="5" name="Slides">
    <vt:i4>25</vt:i4>
  </property>
</Properties>
</file>