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6858000" cy="9144000"/>
  <p:embeddedFontLs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gfMdnvWPdpAYHB5LoV9/sFgUDl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FDA71D-AA9E-4D36-9E41-DF02F6393E2E}">
  <a:tblStyle styleId="{E5FDA71D-AA9E-4D36-9E41-DF02F6393E2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ExtraBold-boldItalic.fntdata"/><Relationship Id="rId12" Type="http://schemas.openxmlformats.org/officeDocument/2006/relationships/slide" Target="slides/slide6.xml"/><Relationship Id="rId34" Type="http://schemas.openxmlformats.org/officeDocument/2006/relationships/font" Target="fonts/OpenSansExtraBold-bold.fntdata"/><Relationship Id="rId15" Type="http://schemas.openxmlformats.org/officeDocument/2006/relationships/slide" Target="slides/slide9.xml"/><Relationship Id="rId37" Type="http://schemas.openxmlformats.org/officeDocument/2006/relationships/font" Target="fonts/OpenSans-bold.fntdata"/><Relationship Id="rId14" Type="http://schemas.openxmlformats.org/officeDocument/2006/relationships/slide" Target="slides/slide8.xml"/><Relationship Id="rId36" Type="http://schemas.openxmlformats.org/officeDocument/2006/relationships/font" Target="fonts/OpenSans-regular.fntdata"/><Relationship Id="rId17" Type="http://schemas.openxmlformats.org/officeDocument/2006/relationships/slide" Target="slides/slide11.xml"/><Relationship Id="rId39" Type="http://schemas.openxmlformats.org/officeDocument/2006/relationships/font" Target="fonts/OpenSans-boldItalic.fntdata"/><Relationship Id="rId16" Type="http://schemas.openxmlformats.org/officeDocument/2006/relationships/slide" Target="slides/slide10.xml"/><Relationship Id="rId38" Type="http://schemas.openxmlformats.org/officeDocument/2006/relationships/font" Target="fonts/Open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In this presentation you will be introduced to the course </a:t>
            </a:r>
            <a:r>
              <a:rPr b="1" lang="en-US"/>
              <a:t>Geospatial Clean Cooking access modelling using OnStove </a:t>
            </a:r>
            <a:r>
              <a:rPr lang="en-US"/>
              <a:t>and the concept of clean cooking. </a:t>
            </a:r>
            <a:endParaRPr/>
          </a:p>
          <a:p>
            <a:pPr indent="0" lvl="0" marL="0" rtl="0" algn="l">
              <a:spcBef>
                <a:spcPts val="0"/>
              </a:spcBef>
              <a:spcAft>
                <a:spcPts val="0"/>
              </a:spcAft>
              <a:buNone/>
            </a:pPr>
            <a:r>
              <a:t/>
            </a:r>
            <a:endParaRPr/>
          </a:p>
        </p:txBody>
      </p:sp>
      <p:sp>
        <p:nvSpPr>
          <p:cNvPr id="85" name="Google Shape;8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What we have seen is that progress towards universal clean cooking access is slow, and in some countries even outpaced by population growth. To try to understand why, a large amount of research exists assessing the barriers and enablers of clean cooking adoption. Some of the factors that influence adoption and sustained use of clean cooking are affordability, accessibility, reliability of supply, household dynamics (typically gender-driven, the decision makers are not the same people as the ones carrying the majority of the burden, who tend to be women), lack of consumer awareness and perception, as well as lower valuation of benefits that is not easily measured in money (e.g., health and time benefits of switching to clean cooking).</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Different barriers and enablers can be categorized in different groups, some of the barriers and enablers are directly linked to the households themselves and under their control, while others lay completely outside their control. One common categorization of drivers is the one you see here on this slide: 1) Fuel and technology characteristics (e.g., fuel savings, safety issues and time savings), 2) Household and settings characteristics (e.g., education and socio-economic status), 3) Knowledge and perception (e.g., total perceived benefits), 4) Financial, tax and subsidies (e.g., program subsidies), 5) Market development (e.g., demand creation and supply chains), 6) Regulation, legislation and standards as well as 7) Program and policy mechanisms (e.g., user training and post-acquisition support). Which category each barrier falls in is important as it impacts the actions that should be taken.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06" name="Google Shape;20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Numerous barriers and enablers to different clean cooking fuels exist. These differ based on fuel, but also in some instances based on location. The following table lists some barriers and enablers with regards to LPG, biogas, electricity and ethanol. </a:t>
            </a:r>
            <a:endParaRPr/>
          </a:p>
        </p:txBody>
      </p:sp>
      <p:sp>
        <p:nvSpPr>
          <p:cNvPr id="214" name="Google Shape;21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Affordability is one of the more salient barriers to adoption and sustained use of clean cooking fuels. The availability and reliability of fuel supply do not matter if the population can not afford the fuels anyway. Affordability can be defined as the capacity to pay for a minimum level of service. What is considered affordable is not universally accepted and different definitions exists. Two of the more common measures are ESMAP’s MTF and India’s Council of Energy, Environment and Water (CEEW) framework. ESMAP considers a technology-fuel combination whose levelized cost represents less than 5% of the household income affordable, while the CEEW framework defines any technology with fuel costs with less than 6% of the household expenditure to be affordable. The map here is from a region-wide OnStove analysis and shows that the stoves that are the best suited for the region are only affordable to around 10% of the population (only 10% of the population rank below a ration of 4%)</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Contrary to what might be expected, ICS natural draft is the stove that is most frequently unaffordable across sub-Saharan Africa, while electricity has the highest affordability ratio when selected. </a:t>
            </a:r>
            <a:endParaRPr/>
          </a:p>
        </p:txBody>
      </p:sp>
      <p:sp>
        <p:nvSpPr>
          <p:cNvPr id="222" name="Google Shape;22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5400"/>
              <a:buFont typeface="Calibri"/>
              <a:buNone/>
            </a:pPr>
            <a:r>
              <a:rPr lang="en-US" sz="5400"/>
              <a:t>The inclusion of GIS in clean cooking modelling can complement existing energy modelling tools. A GIS is a set of tools giving users the ability to store, analyze and manipulate data. What sets GIS apart from other types of information systems is the fact that the data included in a GIS comes with spatial and temporal dimensions. The spatial dimension describes where in the study area the data was collected while the temporal dimension describes when the data was collected. </a:t>
            </a:r>
            <a:endParaRPr/>
          </a:p>
          <a:p>
            <a:pPr indent="0" lvl="0" marL="0" marR="0" rtl="0" algn="l">
              <a:lnSpc>
                <a:spcPct val="100000"/>
              </a:lnSpc>
              <a:spcBef>
                <a:spcPts val="0"/>
              </a:spcBef>
              <a:spcAft>
                <a:spcPts val="0"/>
              </a:spcAft>
              <a:buClr>
                <a:schemeClr val="dk1"/>
              </a:buClr>
              <a:buSzPts val="5400"/>
              <a:buFont typeface="Calibri"/>
              <a:buNone/>
            </a:pPr>
            <a:r>
              <a:t/>
            </a:r>
            <a:endParaRPr sz="5400"/>
          </a:p>
          <a:p>
            <a:pPr indent="0" lvl="0" marL="0" marR="0" rtl="0" algn="l">
              <a:lnSpc>
                <a:spcPct val="100000"/>
              </a:lnSpc>
              <a:spcBef>
                <a:spcPts val="0"/>
              </a:spcBef>
              <a:spcAft>
                <a:spcPts val="0"/>
              </a:spcAft>
              <a:buClr>
                <a:schemeClr val="dk1"/>
              </a:buClr>
              <a:buSzPts val="5400"/>
              <a:buFont typeface="Calibri"/>
              <a:buNone/>
            </a:pPr>
            <a:r>
              <a:rPr lang="en-US" sz="5400"/>
              <a:t>The use of GIS in energy modelling gives us several advantages:</a:t>
            </a:r>
            <a:endParaRPr/>
          </a:p>
          <a:p>
            <a:pPr indent="-685800" lvl="1" marL="1143000" marR="0" rtl="0" algn="l">
              <a:lnSpc>
                <a:spcPct val="100000"/>
              </a:lnSpc>
              <a:spcBef>
                <a:spcPts val="0"/>
              </a:spcBef>
              <a:spcAft>
                <a:spcPts val="0"/>
              </a:spcAft>
              <a:buClr>
                <a:schemeClr val="dk1"/>
              </a:buClr>
              <a:buSzPts val="5400"/>
              <a:buFont typeface="Arial"/>
              <a:buChar char="•"/>
            </a:pPr>
            <a:r>
              <a:rPr lang="en-US" sz="5400"/>
              <a:t>The spatial and temporal dimensions gives us the ability to do location based assessments. Tailoring solutions to different parts of a study area.</a:t>
            </a:r>
            <a:endParaRPr/>
          </a:p>
          <a:p>
            <a:pPr indent="-685800" lvl="1" marL="1143000" marR="0" rtl="0" algn="l">
              <a:lnSpc>
                <a:spcPct val="100000"/>
              </a:lnSpc>
              <a:spcBef>
                <a:spcPts val="0"/>
              </a:spcBef>
              <a:spcAft>
                <a:spcPts val="0"/>
              </a:spcAft>
              <a:buClr>
                <a:schemeClr val="dk1"/>
              </a:buClr>
              <a:buSzPts val="5400"/>
              <a:buFont typeface="Arial"/>
              <a:buChar char="•"/>
            </a:pPr>
            <a:r>
              <a:rPr lang="en-US" sz="5400"/>
              <a:t>GIS and remote sensing has been shown useful for filling data gaps. This is important because in many of the areas where access to energy is currently low are also areas where data may not be readily available.</a:t>
            </a:r>
            <a:endParaRPr/>
          </a:p>
          <a:p>
            <a:pPr indent="-685800" lvl="1" marL="1143000" marR="0" rtl="0" algn="l">
              <a:lnSpc>
                <a:spcPct val="100000"/>
              </a:lnSpc>
              <a:spcBef>
                <a:spcPts val="0"/>
              </a:spcBef>
              <a:spcAft>
                <a:spcPts val="0"/>
              </a:spcAft>
              <a:buClr>
                <a:schemeClr val="dk1"/>
              </a:buClr>
              <a:buSzPts val="5400"/>
              <a:buFont typeface="Arial"/>
              <a:buChar char="•"/>
            </a:pPr>
            <a:r>
              <a:rPr lang="en-US" sz="5400"/>
              <a:t>To reach the last-mile population there is a need for diversification of supply options. In many of these areas centralized supply options may not be </a:t>
            </a:r>
            <a:r>
              <a:rPr lang="en-US" sz="1200">
                <a:solidFill>
                  <a:schemeClr val="dk1"/>
                </a:solidFill>
                <a:latin typeface="Calibri"/>
                <a:ea typeface="Calibri"/>
                <a:cs typeface="Calibri"/>
                <a:sym typeface="Calibri"/>
              </a:rPr>
              <a:t>economically attractive and therefore (as budgets are limited) these settlements often remain without access. Using GIS can help us diversify the supply options, by enabling us to take into account different energy sources in a more detailed manner.</a:t>
            </a:r>
            <a:endParaRPr sz="1200">
              <a:solidFill>
                <a:schemeClr val="dk1"/>
              </a:solidFill>
              <a:latin typeface="Calibri"/>
              <a:ea typeface="Calibri"/>
              <a:cs typeface="Calibri"/>
              <a:sym typeface="Calibri"/>
            </a:endParaRPr>
          </a:p>
          <a:p>
            <a:pPr indent="-685800" lvl="1" marL="1143000" marR="0" rtl="0" algn="l">
              <a:lnSpc>
                <a:spcPct val="100000"/>
              </a:lnSpc>
              <a:spcBef>
                <a:spcPts val="0"/>
              </a:spcBef>
              <a:spcAft>
                <a:spcPts val="0"/>
              </a:spcAft>
              <a:buClr>
                <a:schemeClr val="dk1"/>
              </a:buClr>
              <a:buSzPts val="6000"/>
              <a:buFont typeface="Arial"/>
              <a:buChar char="•"/>
            </a:pPr>
            <a:r>
              <a:rPr lang="en-US" sz="6000">
                <a:solidFill>
                  <a:schemeClr val="dk1"/>
                </a:solidFill>
                <a:latin typeface="Calibri"/>
                <a:ea typeface="Calibri"/>
                <a:cs typeface="Calibri"/>
                <a:sym typeface="Calibri"/>
              </a:rPr>
              <a:t>Lastly, GIS can be used to illustrate results in interactive maps. These maps can </a:t>
            </a:r>
            <a:r>
              <a:rPr lang="en-US" sz="6000"/>
              <a:t>provide an effective science-policy interface by communicating key indicators. Making sure that the results are easily understood.</a:t>
            </a:r>
            <a:endParaRPr/>
          </a:p>
          <a:p>
            <a:pPr indent="0" lvl="0" marL="171450" marR="0" rtl="0" algn="l">
              <a:lnSpc>
                <a:spcPct val="100000"/>
              </a:lnSpc>
              <a:spcBef>
                <a:spcPts val="0"/>
              </a:spcBef>
              <a:spcAft>
                <a:spcPts val="0"/>
              </a:spcAft>
              <a:buClr>
                <a:schemeClr val="dk1"/>
              </a:buClr>
              <a:buSzPts val="6000"/>
              <a:buFont typeface="Arial"/>
              <a:buNone/>
            </a:pPr>
            <a:r>
              <a:t/>
            </a:r>
            <a:endParaRPr sz="6000"/>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31" name="Google Shape;23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several aspects affecting the costs and benefits of different cooking technologies that vary throughout a country or region.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The spatial dimension of geospatial energy modelling refers to how aspects are distributed in a country or region spatially. Let's consider a village that currently does not have access to clean cooking. If you want to know which technology type can supply clean cooking at the highest net-benefit (maximizing benefits and minimizing costs), there are a number of different spatial aspects that we need to understand. First of all, we need to know some information about the village. How many people live there? How large is the area of the village? Does it have access to electricity and how far away is it from large-scale infrastructure?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rPr lang="en-US"/>
              <a:t>Taking into account spatial information and information of costs and benefits for different technologies, we can calculate which technology types are the best option for each specific location. And this will vary throughout the region. Different regions have different resource potentials, population sizes, demands, and different access to infrastructure affecting the optimal type of clean coking solution. In this course we will learn more about the open-source tool OnStove, which is a geospatial cost-benefit analysis tool to model clean cooking transitions.</a:t>
            </a:r>
            <a:endParaRPr/>
          </a:p>
        </p:txBody>
      </p:sp>
      <p:sp>
        <p:nvSpPr>
          <p:cNvPr id="240" name="Google Shape;24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motivation behind OnStove is to provide data-driven insights that are spatially distributed, to support and accelerate the transition to clean cooking worldwide.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know that </a:t>
            </a:r>
            <a:r>
              <a:rPr lang="en-US" sz="1200">
                <a:solidFill>
                  <a:schemeClr val="dk1"/>
                </a:solidFill>
                <a:latin typeface="Calibri"/>
                <a:ea typeface="Calibri"/>
                <a:cs typeface="Calibri"/>
                <a:sym typeface="Calibri"/>
              </a:rPr>
              <a:t>roughly 2.3 billion people still lack access to clean cooking globally and are instead forced to rely on traditional cooking fuels.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use of traditional fuels for the purpose of cooking is estimated to lead to 3.2 million pre-mature deaths annually. Furthermore, the use of traditional fuels has large implications on gender equality and the environment.</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OnStove, is a geospatial cost benefit tool. In every square kilometer of a selected geography, the tool calculates the costs and benefits of different cooking solutions and selects whichever stove provides the highest net-benefits, which we define as benefits minus costs. The following slides will briefly describe the tool, while the included caluclations will be described at a later stage of the course. </a:t>
            </a:r>
            <a:endParaRPr/>
          </a:p>
        </p:txBody>
      </p:sp>
      <p:sp>
        <p:nvSpPr>
          <p:cNvPr id="252" name="Google Shape;25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OnStove takes into account four benefits of transitioning to clean cooking. These are closely linked to the SDG-connections mentioned earlier in this presentation.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health benefits OnStove determines the reduced risk of morbidity and mortality from five disease: Chronic Obstructive Pulmonary Disorder (COPD), Ischemic Heart Disease (IHD), Lung Cancer (LC), Acute Lower Respiratory Infections (ALRI) and stroke. The occurrence of these diseases has previously been highly connected the use of traditional cooking fuels and the concentration of PM2.5</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environmental benefits, OnStove accounts for emission reductions. These emission reductions cover the direct stove use, but also fuel specific emissions connected to production and transportation.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the gender aspect, time benefits are taken into account. In many instances women and children are forced to collect fuels and cook the meals. When switching stoves to stoves that do not require fuel collections and are more efficient, these time constraints are decreased. </a:t>
            </a:r>
            <a:endParaRPr/>
          </a:p>
        </p:txBody>
      </p:sp>
      <p:sp>
        <p:nvSpPr>
          <p:cNvPr id="262" name="Google Shape;26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costs OnStove takes into account capital costs, operation and maintenance costs, as well as fuel costs.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capital cost is the investment cost with a netted out salvage. For all stoves this include the actual investment needed for the stove and in some instances, necessary infrastructure.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operation and maintenance costs includes costs such as cleaning and general maintenance of the stove (not including the fuel costs)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fuel costs are stove specific and includes the costs of buying the fuel necessary to use the stove.  </a:t>
            </a:r>
            <a:endParaRPr/>
          </a:p>
        </p:txBody>
      </p:sp>
      <p:sp>
        <p:nvSpPr>
          <p:cNvPr id="276" name="Google Shape;27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Example results of OnStove from the official SSA publication available at: https://www.nature.com/articles/s41893-022-01039-8. The map shows the spatial distribution of stoves, the box describes the total benefit across the region and the bar-plot shows the population share of each stove. Note how the optimal stove mix is very different from the current practices (no traditional stoves selected)</a:t>
            </a:r>
            <a:endParaRPr/>
          </a:p>
        </p:txBody>
      </p:sp>
      <p:sp>
        <p:nvSpPr>
          <p:cNvPr id="290" name="Google Shape;29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Example results from https://www.nature.com/articles/s41893-022-01039-8. The first plot shows the net-benefit per household and the other plot shows the total costs and benefits per stove. Note that in a majority of cases the benefits outweigh  the costs of transitioning. </a:t>
            </a:r>
            <a:endParaRPr/>
          </a:p>
        </p:txBody>
      </p:sp>
      <p:sp>
        <p:nvSpPr>
          <p:cNvPr id="301" name="Google Shape;30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lecture has five main learning outcomes:</a:t>
            </a:r>
            <a:endParaRPr/>
          </a:p>
          <a:p>
            <a:pPr indent="-171450" lvl="0" marL="171450" rtl="0" algn="l">
              <a:spcBef>
                <a:spcPts val="0"/>
              </a:spcBef>
              <a:spcAft>
                <a:spcPts val="0"/>
              </a:spcAft>
              <a:buClr>
                <a:schemeClr val="dk1"/>
              </a:buClr>
              <a:buSzPts val="1200"/>
              <a:buFont typeface="Calibri"/>
              <a:buChar char="-"/>
            </a:pPr>
            <a:r>
              <a:rPr lang="en-US"/>
              <a:t>Be able to define clean cooking: how are different stoves and fuels categorized? What is considered clean and what are the alternatives to clean?</a:t>
            </a:r>
            <a:endParaRPr/>
          </a:p>
          <a:p>
            <a:pPr indent="-171450" lvl="0" marL="171450" rtl="0" algn="l">
              <a:spcBef>
                <a:spcPts val="0"/>
              </a:spcBef>
              <a:spcAft>
                <a:spcPts val="0"/>
              </a:spcAft>
              <a:buClr>
                <a:schemeClr val="dk1"/>
              </a:buClr>
              <a:buSzPts val="1200"/>
              <a:buFont typeface="Open Sans"/>
              <a:buChar char="-"/>
            </a:pPr>
            <a:r>
              <a:rPr lang="en-US" sz="1200">
                <a:latin typeface="Open Sans"/>
                <a:ea typeface="Open Sans"/>
                <a:cs typeface="Open Sans"/>
                <a:sym typeface="Open Sans"/>
              </a:rPr>
              <a:t>Explain its importance for various Sustainable Development Goals (SDGs): h</a:t>
            </a:r>
            <a:r>
              <a:rPr lang="en-US"/>
              <a:t>ow does clean cooking impact other sustainable development goals that exist on international and national levels</a:t>
            </a:r>
            <a:endParaRPr/>
          </a:p>
          <a:p>
            <a:pPr indent="-171450" lvl="0" marL="171450" marR="0" rtl="0" algn="l">
              <a:lnSpc>
                <a:spcPct val="100000"/>
              </a:lnSpc>
              <a:spcBef>
                <a:spcPts val="0"/>
              </a:spcBef>
              <a:spcAft>
                <a:spcPts val="0"/>
              </a:spcAft>
              <a:buClr>
                <a:schemeClr val="dk1"/>
              </a:buClr>
              <a:buSzPts val="1200"/>
              <a:buFont typeface="Open Sans"/>
              <a:buChar char="-"/>
            </a:pPr>
            <a:r>
              <a:rPr lang="en-US" sz="1200">
                <a:latin typeface="Open Sans"/>
                <a:ea typeface="Open Sans"/>
                <a:cs typeface="Open Sans"/>
                <a:sym typeface="Open Sans"/>
              </a:rPr>
              <a:t>Identify the regions where the challenge is the most pressing</a:t>
            </a:r>
            <a:endParaRPr/>
          </a:p>
          <a:p>
            <a:pPr indent="-171450" lvl="0" marL="171450" marR="0" rtl="0" algn="l">
              <a:lnSpc>
                <a:spcPct val="100000"/>
              </a:lnSpc>
              <a:spcBef>
                <a:spcPts val="0"/>
              </a:spcBef>
              <a:spcAft>
                <a:spcPts val="0"/>
              </a:spcAft>
              <a:buClr>
                <a:schemeClr val="dk1"/>
              </a:buClr>
              <a:buSzPts val="1200"/>
              <a:buFont typeface="Calibri"/>
              <a:buChar char="-"/>
            </a:pPr>
            <a:r>
              <a:rPr lang="en-US" sz="1200">
                <a:latin typeface="Calibri"/>
                <a:ea typeface="Calibri"/>
                <a:cs typeface="Calibri"/>
                <a:sym typeface="Calibri"/>
              </a:rPr>
              <a:t>E</a:t>
            </a:r>
            <a:r>
              <a:rPr lang="en-US" sz="1200">
                <a:latin typeface="Open Sans"/>
                <a:ea typeface="Open Sans"/>
                <a:cs typeface="Open Sans"/>
                <a:sym typeface="Open Sans"/>
              </a:rPr>
              <a:t>xplain the importance of Geospatial Information Systems (GIS) as it relates to clean cooking</a:t>
            </a:r>
            <a:endParaRPr/>
          </a:p>
          <a:p>
            <a:pPr indent="-171450" lvl="0" marL="171450" marR="0" rtl="0" algn="l">
              <a:lnSpc>
                <a:spcPct val="100000"/>
              </a:lnSpc>
              <a:spcBef>
                <a:spcPts val="0"/>
              </a:spcBef>
              <a:spcAft>
                <a:spcPts val="0"/>
              </a:spcAft>
              <a:buClr>
                <a:schemeClr val="dk1"/>
              </a:buClr>
              <a:buSzPts val="1200"/>
              <a:buFont typeface="Open Sans"/>
              <a:buChar char="-"/>
            </a:pPr>
            <a:r>
              <a:rPr lang="en-US" sz="1200">
                <a:latin typeface="Open Sans"/>
                <a:ea typeface="Open Sans"/>
                <a:cs typeface="Open Sans"/>
                <a:sym typeface="Open Sans"/>
              </a:rPr>
              <a:t>Explain the basics of OnStove, a geospatial clean cooking tool: you will be given </a:t>
            </a:r>
            <a:r>
              <a:rPr lang="en-US"/>
              <a:t>a quick introduction to the basics of OnStove. On later presentations we will dive deeper into the tool, but for now we will only focus on the clean cooking problematic. </a:t>
            </a:r>
            <a:endParaRPr/>
          </a:p>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Example results of Nepal and Kenya. The Nepal results describe how the stoves are selected in relation to the relative wealth across the country.</a:t>
            </a:r>
            <a:endParaRPr/>
          </a:p>
        </p:txBody>
      </p:sp>
      <p:sp>
        <p:nvSpPr>
          <p:cNvPr id="313" name="Google Shape;31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general intended learning outcomes of the course</a:t>
            </a:r>
            <a:endParaRPr/>
          </a:p>
        </p:txBody>
      </p:sp>
      <p:sp>
        <p:nvSpPr>
          <p:cNvPr id="326" name="Google Shape;32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lectures included in the course</a:t>
            </a:r>
            <a:endParaRPr/>
          </a:p>
        </p:txBody>
      </p:sp>
      <p:sp>
        <p:nvSpPr>
          <p:cNvPr id="334" name="Google Shape;33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hands-on material in the course</a:t>
            </a:r>
            <a:endParaRPr/>
          </a:p>
        </p:txBody>
      </p:sp>
      <p:sp>
        <p:nvSpPr>
          <p:cNvPr id="342" name="Google Shape;34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64" name="Google Shape;36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The sustainable development goals were agreed upon by the UN General assembly in September, 2015. The agenda is a set of 17 goals defined by 169 targets. The idea behind these goals is to cover sustainability from as a broad perspective as possible. These goals cover social, economic and environmental sustainability. The goals are meant to be reached by 2030. </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spcBef>
                <a:spcPts val="0"/>
              </a:spcBef>
              <a:spcAft>
                <a:spcPts val="0"/>
              </a:spcAft>
              <a:buNone/>
            </a:pPr>
            <a:r>
              <a:rPr lang="en-US" sz="1200"/>
              <a:t>Previous research has shown that energy is interconnected with 125 (74%) out of 169 targets. Indicating that if we do not achieve this goal chances are we will not be able to reach any of the other SDGs neither.l. Both access to clean cooking and electricity falls within SDG 7. </a:t>
            </a:r>
            <a:endParaRPr sz="2000"/>
          </a:p>
          <a:p>
            <a:pPr indent="0" lvl="0" marL="0" rtl="0" algn="l">
              <a:spcBef>
                <a:spcPts val="0"/>
              </a:spcBef>
              <a:spcAft>
                <a:spcPts val="0"/>
              </a:spcAft>
              <a:buNone/>
            </a:pPr>
            <a:r>
              <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Here, some examples of connections between clean cooking and other SDGs are listed.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Firstly, there is a strong link to health. It is estimated that 3.2 million deaths annually can be attributed to the lack of access to clean cooking. Good health and well being is goal number 3, so there is clearly a strong link between access to clean cooking and sustainable development goal 3 and its targets.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use of traditional cooking is also a large emitter of greenhouse gases and when firewood is used, it can lead to deforestation. So there is also a strong link between goal 7 and goal 13, climate change, and goal 15, life on land.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In a majority of cases where biomass is used for cooking, the fuel is rarely bought, but instead collected by the households themselves, The collection of firewood often falls on women and children and leads to large losses in productivity. This impacts goal number 5, gender equality, and since many children are kept out of school due to collection of firewood, goal number 4, quality education.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In cases where fuels are not collected but instead bought, household typically spend large portions of their income on purchasing fuels, which creates a connection to goal 1, no poverty.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These are some of the examples that stand out the most, but others an be found in literature as well.</a:t>
            </a:r>
            <a:endParaRPr/>
          </a:p>
          <a:p>
            <a:pPr indent="0" lvl="0" marL="0" rtl="0" algn="l">
              <a:spcBef>
                <a:spcPts val="0"/>
              </a:spcBef>
              <a:spcAft>
                <a:spcPts val="0"/>
              </a:spcAft>
              <a:buNone/>
            </a:pPr>
            <a:r>
              <a:t/>
            </a:r>
            <a:endParaRPr/>
          </a:p>
        </p:txBody>
      </p:sp>
      <p:sp>
        <p:nvSpPr>
          <p:cNvPr id="116" name="Google Shape;11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We now know how clean cooking impacts different parts of society, but what is clean cooking?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There are different definitions of what is considered clean cooking, but typically we define it as fuels and stoves that fulfil the emissions requirements introduced in the World Health Organization’s Indoor Air Quality Guidelines. These guidelines set limits for concentration of carbon monoxide and particles with diameters of less than 2.5 micrometers (PM2.5).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reason for looking at particles with diameters of less than 2.5 micrometers specifically is because research has shown that these particles have strong links to different diseases such as Lung cancer and stroke. The guidelines identifies a target which we should reach for a cooking solution to be considered clean (10 micrograms per cubic meters). So in order for a solution to be clean the average concentration of PM2.5 during the year has to be lower than 10 micrograms per cubic meters. The guidelines also defines 3 interim targets. These targets are not a goal in themselves, but instead they are meant to be used as steps towards the final goal. They are typically used in areas and cases where we are very far away from reaching clean cooking.  </a:t>
            </a:r>
            <a:endParaRPr/>
          </a:p>
          <a:p>
            <a:pPr indent="0" lvl="0" marL="0" rtl="0" algn="l">
              <a:spcBef>
                <a:spcPts val="0"/>
              </a:spcBef>
              <a:spcAft>
                <a:spcPts val="0"/>
              </a:spcAft>
              <a:buNone/>
            </a:pPr>
            <a:r>
              <a:t/>
            </a:r>
            <a:endParaRPr/>
          </a:p>
        </p:txBody>
      </p:sp>
      <p:sp>
        <p:nvSpPr>
          <p:cNvPr id="141" name="Google Shape;14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 other alternatives to clean are typically defined as traditional and improved cook stoves or ICS.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Traditional are the worst type of stoves from a health perspective. They emit the most and have the largest impact on health. Examples in this category are charcoal, biomass and coal. Kerosene is cleaner than the other three stoves included here in the traditional category if you look only at its PM2.5 emissions, but due to other health concerns, the WHO explicitly discourages the use of kerosene (and coal).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Improved Cook Stoves or ICS are a middle step between traditional and clean. They are not considered clean as they emit more than the limits stated by the WHO guidelines, but they are more efficient and cleaner than their traditional counterparts. Because they use the same fuels as traditional stoves they are assumed to also have a lower barrier of entry.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last category is clean. These stoves lead to lower concentrations than 10 micrograms per cubic meter. A term that you might have heard before is BLEEN (sometimes BLEENS). These are the name of the clean cooking options typically used: biogas, lpg, electricity, ethanol, natural gas and solar cookers.</a:t>
            </a:r>
            <a:endParaRPr/>
          </a:p>
        </p:txBody>
      </p:sp>
      <p:sp>
        <p:nvSpPr>
          <p:cNvPr id="150" name="Google Shape;15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We have seen what clean cooking is and why it is important to many of our development goals, but what does the progress towards universal access look like?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As of 2021 2.3 billion people lacked access to clean cooking, most of them living in rural areas of sub-Saharan Africa and industrializing Asia. Since the inception of the sustainable development goals in 2015, the number of people lacking access to clean cooking has dropped significantly, but due to the COVID-19 pandemic many of those who switched to clean cooking recently are projected to go back to traditional cooking. If clean cooking rate increases at the same pace as it historically has 1.9 billion are projected to remain  without access to clean cooking by 2030, which is the target year of the sustainable development goals.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We are in other words not on track for reaching goal 7.</a:t>
            </a:r>
            <a:endParaRPr/>
          </a:p>
        </p:txBody>
      </p:sp>
      <p:sp>
        <p:nvSpPr>
          <p:cNvPr id="176" name="Google Shape;17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These images are from the latest tracking SDG 7 report by the International Energy Agency (IEA) and partners. They show how the clean cooking access has progressed during the last 20 years. The first image shows you the absolute number of people without access to clean cooking access during the last 20 year for different regions and the second image is showing you each regions shares globally during the last 20 years. We see that the improvements in clean cooking access is mainly in Asia. Sub-Saharan Africa stands out as the only region where the population increase has outpaced the improvement in clean cooking access rates leading to an absolute increase of people without access to clean cooking by almost 50%. The circle diagrams show you how the number of people per region relates to the global total. As you can see in the beginning of the millennia SSA had around 19% of the total population using traditional fuels, but in 2021 this share had increased to 41%.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86" name="Google Shape;18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Current progress in clean cooking also differs between urban and rural areas. These images are also from the latest tracking SDG 7 report. It shows the share of different fuels in urban areas, rural areas and overall in low and middle-income countries. As you can see the only clean fuels here are LPG and electricity (light-blue and yellow lines). You can see that in urban areas the share of population with clean stoves is much higher than the rural areas.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97" name="Google Shape;19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 Id="rId3" Type="http://schemas.openxmlformats.org/officeDocument/2006/relationships/image" Target="../media/image3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2" name="Shape 12"/>
        <p:cNvGrpSpPr/>
        <p:nvPr/>
      </p:nvGrpSpPr>
      <p:grpSpPr>
        <a:xfrm>
          <a:off x="0" y="0"/>
          <a:ext cx="0" cy="0"/>
          <a:chOff x="0" y="0"/>
          <a:chExt cx="0" cy="0"/>
        </a:xfrm>
      </p:grpSpPr>
      <p:pic>
        <p:nvPicPr>
          <p:cNvPr descr="A picture containing website&#10;&#10;Description automatically generated" id="13" name="Google Shape;13;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 name="Google Shape;14;p29"/>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ExtraBold"/>
              <a:buNone/>
              <a:defRPr b="1"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9"/>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1000"/>
              </a:spcBef>
              <a:spcAft>
                <a:spcPts val="0"/>
              </a:spcAft>
              <a:buClr>
                <a:schemeClr val="dk1"/>
              </a:buClr>
              <a:buSzPts val="1800"/>
              <a:buFont typeface="Arial"/>
              <a:buNone/>
              <a:defRPr b="1" i="0" sz="1800" u="none" cap="none" strike="noStrike">
                <a:solidFill>
                  <a:schemeClr val="dk1"/>
                </a:solidFill>
                <a:latin typeface="Open Sans ExtraBold"/>
                <a:ea typeface="Open Sans ExtraBold"/>
                <a:cs typeface="Open Sans ExtraBold"/>
                <a:sym typeface="Open Sans ExtraBold"/>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 name="Google Shape;16;p29"/>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 name="Google Shape;17;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38"/>
          <p:cNvSpPr/>
          <p:nvPr>
            <p:ph idx="2" type="pic"/>
          </p:nvPr>
        </p:nvSpPr>
        <p:spPr>
          <a:xfrm>
            <a:off x="5183188" y="987425"/>
            <a:ext cx="6172200" cy="4873625"/>
          </a:xfrm>
          <a:prstGeom prst="rect">
            <a:avLst/>
          </a:prstGeom>
          <a:noFill/>
          <a:ln>
            <a:noFill/>
          </a:ln>
        </p:spPr>
      </p:sp>
      <p:sp>
        <p:nvSpPr>
          <p:cNvPr id="66" name="Google Shape;66;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7" name="Google Shape;67;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3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3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40"/>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4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4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 name="Shape 21"/>
        <p:cNvGrpSpPr/>
        <p:nvPr/>
      </p:nvGrpSpPr>
      <p:grpSpPr>
        <a:xfrm>
          <a:off x="0" y="0"/>
          <a:ext cx="0" cy="0"/>
          <a:chOff x="0" y="0"/>
          <a:chExt cx="0" cy="0"/>
        </a:xfrm>
      </p:grpSpPr>
      <p:pic>
        <p:nvPicPr>
          <p:cNvPr descr="A picture containing text&#10;&#10;Description automatically generated" id="22" name="Google Shape;22;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 name="Google Shape;23;p31"/>
          <p:cNvSpPr txBox="1"/>
          <p:nvPr>
            <p:ph type="title"/>
          </p:nvPr>
        </p:nvSpPr>
        <p:spPr>
          <a:xfrm>
            <a:off x="805249" y="4443413"/>
            <a:ext cx="5587313" cy="132500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Open Sans ExtraBold"/>
              <a:buNone/>
              <a:defRPr b="1"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31"/>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8" name="Google Shape;28;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3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3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3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3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34"/>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3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3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3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3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3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3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3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 name="Google Shape;60;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3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3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Graphical user interface, text&#10;&#10;Description automatically generated" id="10" name="Google Shape;10;p28"/>
          <p:cNvPicPr preferRelativeResize="0"/>
          <p:nvPr/>
        </p:nvPicPr>
        <p:blipFill rotWithShape="1">
          <a:blip r:embed="rId1">
            <a:alphaModFix/>
          </a:blip>
          <a:srcRect b="0" l="0" r="0" t="0"/>
          <a:stretch/>
        </p:blipFill>
        <p:spPr>
          <a:xfrm>
            <a:off x="-3565" y="-1605"/>
            <a:ext cx="12192000" cy="6858000"/>
          </a:xfrm>
          <a:prstGeom prst="rect">
            <a:avLst/>
          </a:prstGeom>
          <a:noFill/>
          <a:ln>
            <a:noFill/>
          </a:ln>
        </p:spPr>
      </p:pic>
      <p:sp>
        <p:nvSpPr>
          <p:cNvPr id="11" name="Google Shape;11;p28"/>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hyperlink" Target="https://doi.org/10.1038/s41893-022-01039-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doi.org/10.1038/s41893-022-01039-8" TargetMode="External"/><Relationship Id="rId4" Type="http://schemas.openxmlformats.org/officeDocument/2006/relationships/image" Target="../media/image21.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g"/><Relationship Id="rId4" Type="http://schemas.openxmlformats.org/officeDocument/2006/relationships/image" Target="../media/image1.png"/><Relationship Id="rId5"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27.jpg"/><Relationship Id="rId9" Type="http://schemas.openxmlformats.org/officeDocument/2006/relationships/image" Target="../media/image4.png"/><Relationship Id="rId5" Type="http://schemas.openxmlformats.org/officeDocument/2006/relationships/image" Target="../media/image9.jp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ph type="ctrTitle"/>
          </p:nvPr>
        </p:nvSpPr>
        <p:spPr>
          <a:xfrm>
            <a:off x="747853" y="4246408"/>
            <a:ext cx="7029608" cy="19487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Open Sans ExtraBold"/>
              <a:buNone/>
            </a:pPr>
            <a:r>
              <a:rPr b="1" lang="en-US" sz="4400">
                <a:solidFill>
                  <a:schemeClr val="lt1"/>
                </a:solidFill>
                <a:latin typeface="Open Sans ExtraBold"/>
                <a:ea typeface="Open Sans ExtraBold"/>
                <a:cs typeface="Open Sans ExtraBold"/>
                <a:sym typeface="Open Sans ExtraBold"/>
              </a:rPr>
              <a:t>LECTURE 1 </a:t>
            </a:r>
            <a:br>
              <a:rPr b="1" lang="en-US" sz="4400">
                <a:solidFill>
                  <a:schemeClr val="lt1"/>
                </a:solidFill>
                <a:latin typeface="Open Sans ExtraBold"/>
                <a:ea typeface="Open Sans ExtraBold"/>
                <a:cs typeface="Open Sans ExtraBold"/>
                <a:sym typeface="Open Sans ExtraBold"/>
              </a:rPr>
            </a:br>
            <a:r>
              <a:rPr b="1" lang="en-US" sz="4400">
                <a:latin typeface="Open Sans ExtraBold"/>
                <a:ea typeface="Open Sans ExtraBold"/>
                <a:cs typeface="Open Sans ExtraBold"/>
                <a:sym typeface="Open Sans ExtraBold"/>
              </a:rPr>
              <a:t>COURSE INTRODUCTION</a:t>
            </a:r>
            <a:endParaRPr/>
          </a:p>
        </p:txBody>
      </p:sp>
      <p:sp>
        <p:nvSpPr>
          <p:cNvPr id="88" name="Google Shape;88;p1"/>
          <p:cNvSpPr txBox="1"/>
          <p:nvPr/>
        </p:nvSpPr>
        <p:spPr>
          <a:xfrm>
            <a:off x="8788857" y="3367815"/>
            <a:ext cx="162283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900" u="none" cap="none" strike="noStrike">
                <a:solidFill>
                  <a:schemeClr val="lt1"/>
                </a:solidFill>
                <a:latin typeface="Open Sans"/>
                <a:ea typeface="Open Sans"/>
                <a:cs typeface="Open Sans"/>
                <a:sym typeface="Open Sans"/>
              </a:rPr>
              <a:t>Supported by and in collaboration with Sustainable Energy for All. Consolidated by KTH</a:t>
            </a:r>
            <a:endParaRPr/>
          </a:p>
        </p:txBody>
      </p:sp>
      <p:pic>
        <p:nvPicPr>
          <p:cNvPr descr="A white circle with white text&#10;&#10;Description automatically generated" id="89" name="Google Shape;89;p1"/>
          <p:cNvPicPr preferRelativeResize="0"/>
          <p:nvPr/>
        </p:nvPicPr>
        <p:blipFill rotWithShape="1">
          <a:blip r:embed="rId3">
            <a:alphaModFix/>
          </a:blip>
          <a:srcRect b="0" l="0" r="0" t="0"/>
          <a:stretch/>
        </p:blipFill>
        <p:spPr>
          <a:xfrm>
            <a:off x="10479687" y="3429000"/>
            <a:ext cx="566102" cy="569519"/>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11213730" y="3344046"/>
            <a:ext cx="620242" cy="698286"/>
          </a:xfrm>
          <a:prstGeom prst="rect">
            <a:avLst/>
          </a:prstGeom>
          <a:noFill/>
          <a:ln>
            <a:noFill/>
          </a:ln>
        </p:spPr>
      </p:pic>
      <p:sp>
        <p:nvSpPr>
          <p:cNvPr id="91" name="Google Shape;91;p1"/>
          <p:cNvSpPr txBox="1"/>
          <p:nvPr/>
        </p:nvSpPr>
        <p:spPr>
          <a:xfrm>
            <a:off x="747853" y="4174526"/>
            <a:ext cx="3320805"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Open Sans ExtraBold"/>
                <a:ea typeface="Open Sans ExtraBold"/>
                <a:cs typeface="Open Sans ExtraBold"/>
                <a:sym typeface="Open Sans ExtraBold"/>
              </a:rPr>
              <a:t>Geospatial Clean Cooking access modelling using OnStove</a:t>
            </a:r>
            <a:endParaRPr sz="1800">
              <a:solidFill>
                <a:schemeClr val="dk1"/>
              </a:solidFill>
              <a:latin typeface="Open Sans ExtraBold"/>
              <a:ea typeface="Open Sans ExtraBold"/>
              <a:cs typeface="Open Sans ExtraBold"/>
              <a:sym typeface="Open Sans ExtraBold"/>
            </a:endParaRPr>
          </a:p>
        </p:txBody>
      </p:sp>
      <p:sp>
        <p:nvSpPr>
          <p:cNvPr id="92" name="Google Shape;92;p1"/>
          <p:cNvSpPr txBox="1"/>
          <p:nvPr/>
        </p:nvSpPr>
        <p:spPr>
          <a:xfrm>
            <a:off x="747853" y="6288925"/>
            <a:ext cx="771152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400" u="none">
                <a:solidFill>
                  <a:schemeClr val="dk1"/>
                </a:solidFill>
                <a:latin typeface="Open Sans"/>
                <a:ea typeface="Open Sans"/>
                <a:cs typeface="Open Sans"/>
                <a:sym typeface="Open Sans"/>
              </a:rPr>
              <a:t>by B. Khavari and C. Ramirez</a:t>
            </a:r>
            <a:endParaRPr b="0" sz="1400" u="none">
              <a:solidFill>
                <a:schemeClr val="dk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0"/>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09" name="Google Shape;209;p10"/>
          <p:cNvSpPr txBox="1"/>
          <p:nvPr/>
        </p:nvSpPr>
        <p:spPr>
          <a:xfrm>
            <a:off x="887214" y="26400"/>
            <a:ext cx="108026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Barriers and enablers of clean cooking</a:t>
            </a:r>
            <a:endParaRPr sz="4400">
              <a:solidFill>
                <a:schemeClr val="dk1"/>
              </a:solidFill>
              <a:latin typeface="Open Sans"/>
              <a:ea typeface="Open Sans"/>
              <a:cs typeface="Open Sans"/>
              <a:sym typeface="Open Sans"/>
            </a:endParaRPr>
          </a:p>
        </p:txBody>
      </p:sp>
      <p:sp>
        <p:nvSpPr>
          <p:cNvPr id="210" name="Google Shape;210;p10"/>
          <p:cNvSpPr txBox="1"/>
          <p:nvPr>
            <p:ph idx="1" type="body"/>
          </p:nvPr>
        </p:nvSpPr>
        <p:spPr>
          <a:xfrm>
            <a:off x="838200" y="1825624"/>
            <a:ext cx="10606238" cy="417091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latin typeface="Open Sans"/>
                <a:ea typeface="Open Sans"/>
                <a:cs typeface="Open Sans"/>
                <a:sym typeface="Open Sans"/>
              </a:rPr>
              <a:t>Different barriers and enablers exist depending on the stove assessed</a:t>
            </a:r>
            <a:endParaRPr/>
          </a:p>
          <a:p>
            <a:pPr indent="-228600" lvl="0" marL="228600" rtl="0" algn="l">
              <a:lnSpc>
                <a:spcPct val="90000"/>
              </a:lnSpc>
              <a:spcBef>
                <a:spcPts val="1000"/>
              </a:spcBef>
              <a:spcAft>
                <a:spcPts val="0"/>
              </a:spcAft>
              <a:buClr>
                <a:schemeClr val="dk1"/>
              </a:buClr>
              <a:buSzPts val="1800"/>
              <a:buChar char="•"/>
            </a:pPr>
            <a:r>
              <a:rPr lang="en-US" sz="1800">
                <a:latin typeface="Open Sans"/>
                <a:ea typeface="Open Sans"/>
                <a:cs typeface="Open Sans"/>
                <a:sym typeface="Open Sans"/>
              </a:rPr>
              <a:t>Barriers and enablers can be classified depending on their characteristics (Puzzolo et al., 2016) e.g.,</a:t>
            </a:r>
            <a:endParaRPr/>
          </a:p>
          <a:p>
            <a:pPr indent="-228600" lvl="1" marL="685800" rtl="0" algn="l">
              <a:lnSpc>
                <a:spcPct val="90000"/>
              </a:lnSpc>
              <a:spcBef>
                <a:spcPts val="500"/>
              </a:spcBef>
              <a:spcAft>
                <a:spcPts val="0"/>
              </a:spcAft>
              <a:buClr>
                <a:schemeClr val="dk1"/>
              </a:buClr>
              <a:buSzPts val="1800"/>
              <a:buFont typeface="Courier New"/>
              <a:buChar char="o"/>
            </a:pPr>
            <a:r>
              <a:rPr lang="en-US" sz="1800">
                <a:latin typeface="Open Sans"/>
                <a:ea typeface="Open Sans"/>
                <a:cs typeface="Open Sans"/>
                <a:sym typeface="Open Sans"/>
              </a:rPr>
              <a:t>Fuel and technology</a:t>
            </a:r>
            <a:endParaRPr/>
          </a:p>
          <a:p>
            <a:pPr indent="-228600" lvl="1" marL="685800" rtl="0" algn="l">
              <a:lnSpc>
                <a:spcPct val="90000"/>
              </a:lnSpc>
              <a:spcBef>
                <a:spcPts val="500"/>
              </a:spcBef>
              <a:spcAft>
                <a:spcPts val="0"/>
              </a:spcAft>
              <a:buClr>
                <a:schemeClr val="dk1"/>
              </a:buClr>
              <a:buSzPts val="1800"/>
              <a:buFont typeface="Courier New"/>
              <a:buChar char="o"/>
            </a:pPr>
            <a:r>
              <a:rPr lang="en-US" sz="1800">
                <a:latin typeface="Open Sans"/>
                <a:ea typeface="Open Sans"/>
                <a:cs typeface="Open Sans"/>
                <a:sym typeface="Open Sans"/>
              </a:rPr>
              <a:t>Household and settings</a:t>
            </a:r>
            <a:endParaRPr/>
          </a:p>
          <a:p>
            <a:pPr indent="-228600" lvl="1" marL="685800" rtl="0" algn="l">
              <a:lnSpc>
                <a:spcPct val="90000"/>
              </a:lnSpc>
              <a:spcBef>
                <a:spcPts val="500"/>
              </a:spcBef>
              <a:spcAft>
                <a:spcPts val="0"/>
              </a:spcAft>
              <a:buClr>
                <a:schemeClr val="dk1"/>
              </a:buClr>
              <a:buSzPts val="1800"/>
              <a:buFont typeface="Courier New"/>
              <a:buChar char="o"/>
            </a:pPr>
            <a:r>
              <a:rPr lang="en-US" sz="1800">
                <a:latin typeface="Open Sans"/>
                <a:ea typeface="Open Sans"/>
                <a:cs typeface="Open Sans"/>
                <a:sym typeface="Open Sans"/>
              </a:rPr>
              <a:t>Knowledge and perception </a:t>
            </a:r>
            <a:endParaRPr/>
          </a:p>
          <a:p>
            <a:pPr indent="-228600" lvl="1" marL="685800" rtl="0" algn="l">
              <a:lnSpc>
                <a:spcPct val="90000"/>
              </a:lnSpc>
              <a:spcBef>
                <a:spcPts val="500"/>
              </a:spcBef>
              <a:spcAft>
                <a:spcPts val="0"/>
              </a:spcAft>
              <a:buClr>
                <a:schemeClr val="dk1"/>
              </a:buClr>
              <a:buSzPts val="1800"/>
              <a:buFont typeface="Courier New"/>
              <a:buChar char="o"/>
            </a:pPr>
            <a:r>
              <a:rPr lang="en-US" sz="1800">
                <a:latin typeface="Open Sans"/>
                <a:ea typeface="Open Sans"/>
                <a:cs typeface="Open Sans"/>
                <a:sym typeface="Open Sans"/>
              </a:rPr>
              <a:t>Financial, tax and subsidies </a:t>
            </a:r>
            <a:endParaRPr/>
          </a:p>
          <a:p>
            <a:pPr indent="-228600" lvl="1" marL="685800" rtl="0" algn="l">
              <a:lnSpc>
                <a:spcPct val="90000"/>
              </a:lnSpc>
              <a:spcBef>
                <a:spcPts val="500"/>
              </a:spcBef>
              <a:spcAft>
                <a:spcPts val="0"/>
              </a:spcAft>
              <a:buClr>
                <a:schemeClr val="dk1"/>
              </a:buClr>
              <a:buSzPts val="1800"/>
              <a:buFont typeface="Courier New"/>
              <a:buChar char="o"/>
            </a:pPr>
            <a:r>
              <a:rPr lang="en-US" sz="1800">
                <a:latin typeface="Open Sans"/>
                <a:ea typeface="Open Sans"/>
                <a:cs typeface="Open Sans"/>
                <a:sym typeface="Open Sans"/>
              </a:rPr>
              <a:t>Market development </a:t>
            </a:r>
            <a:endParaRPr/>
          </a:p>
          <a:p>
            <a:pPr indent="-228600" lvl="1" marL="685800" rtl="0" algn="l">
              <a:lnSpc>
                <a:spcPct val="90000"/>
              </a:lnSpc>
              <a:spcBef>
                <a:spcPts val="500"/>
              </a:spcBef>
              <a:spcAft>
                <a:spcPts val="0"/>
              </a:spcAft>
              <a:buClr>
                <a:schemeClr val="dk1"/>
              </a:buClr>
              <a:buSzPts val="1800"/>
              <a:buFont typeface="Courier New"/>
              <a:buChar char="o"/>
            </a:pPr>
            <a:r>
              <a:rPr lang="en-US" sz="1800">
                <a:latin typeface="Open Sans"/>
                <a:ea typeface="Open Sans"/>
                <a:cs typeface="Open Sans"/>
                <a:sym typeface="Open Sans"/>
              </a:rPr>
              <a:t>Regulation, legislation and standards </a:t>
            </a:r>
            <a:endParaRPr/>
          </a:p>
          <a:p>
            <a:pPr indent="-228600" lvl="1" marL="685800" rtl="0" algn="l">
              <a:lnSpc>
                <a:spcPct val="90000"/>
              </a:lnSpc>
              <a:spcBef>
                <a:spcPts val="500"/>
              </a:spcBef>
              <a:spcAft>
                <a:spcPts val="0"/>
              </a:spcAft>
              <a:buClr>
                <a:schemeClr val="dk1"/>
              </a:buClr>
              <a:buSzPts val="1800"/>
              <a:buFont typeface="Courier New"/>
              <a:buChar char="o"/>
            </a:pPr>
            <a:r>
              <a:rPr lang="en-US" sz="1800">
                <a:latin typeface="Open Sans"/>
                <a:ea typeface="Open Sans"/>
                <a:cs typeface="Open Sans"/>
                <a:sym typeface="Open Sans"/>
              </a:rPr>
              <a:t>Program and policy mechanisms</a:t>
            </a:r>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1"/>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17" name="Google Shape;217;p11"/>
          <p:cNvSpPr txBox="1"/>
          <p:nvPr/>
        </p:nvSpPr>
        <p:spPr>
          <a:xfrm>
            <a:off x="887215" y="26400"/>
            <a:ext cx="1075658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Barriers and enablers of clean cooking</a:t>
            </a:r>
            <a:endParaRPr sz="4400">
              <a:solidFill>
                <a:schemeClr val="dk1"/>
              </a:solidFill>
              <a:latin typeface="Open Sans"/>
              <a:ea typeface="Open Sans"/>
              <a:cs typeface="Open Sans"/>
              <a:sym typeface="Open Sans"/>
            </a:endParaRPr>
          </a:p>
        </p:txBody>
      </p:sp>
      <p:graphicFrame>
        <p:nvGraphicFramePr>
          <p:cNvPr id="218" name="Google Shape;218;p11"/>
          <p:cNvGraphicFramePr/>
          <p:nvPr/>
        </p:nvGraphicFramePr>
        <p:xfrm>
          <a:off x="576822" y="1565291"/>
          <a:ext cx="3000000" cy="3000000"/>
        </p:xfrm>
        <a:graphic>
          <a:graphicData uri="http://schemas.openxmlformats.org/drawingml/2006/table">
            <a:tbl>
              <a:tblPr bandRow="1" firstRow="1">
                <a:noFill/>
                <a:tableStyleId>{E5FDA71D-AA9E-4D36-9E41-DF02F6393E2E}</a:tableStyleId>
              </a:tblPr>
              <a:tblGrid>
                <a:gridCol w="1212675"/>
                <a:gridCol w="4848500"/>
                <a:gridCol w="4592950"/>
              </a:tblGrid>
              <a:tr h="328825">
                <a:tc>
                  <a:txBody>
                    <a:bodyPr/>
                    <a:lstStyle/>
                    <a:p>
                      <a:pPr indent="0" lvl="0" marL="0" marR="0" rtl="0" algn="l">
                        <a:spcBef>
                          <a:spcPts val="0"/>
                        </a:spcBef>
                        <a:spcAft>
                          <a:spcPts val="0"/>
                        </a:spcAft>
                        <a:buNone/>
                      </a:pPr>
                      <a:r>
                        <a:rPr lang="en-US" sz="1400" u="none" cap="none" strike="noStrike"/>
                        <a:t>Fuel</a:t>
                      </a:r>
                      <a:endParaRPr/>
                    </a:p>
                  </a:txBody>
                  <a:tcPr marT="45725" marB="45725" marR="91450" marL="91450">
                    <a:solidFill>
                      <a:srgbClr val="B02635"/>
                    </a:solidFill>
                  </a:tcPr>
                </a:tc>
                <a:tc>
                  <a:txBody>
                    <a:bodyPr/>
                    <a:lstStyle/>
                    <a:p>
                      <a:pPr indent="0" lvl="0" marL="0" marR="0" rtl="0" algn="l">
                        <a:spcBef>
                          <a:spcPts val="0"/>
                        </a:spcBef>
                        <a:spcAft>
                          <a:spcPts val="0"/>
                        </a:spcAft>
                        <a:buNone/>
                      </a:pPr>
                      <a:r>
                        <a:rPr lang="en-US" sz="1400"/>
                        <a:t>Example</a:t>
                      </a:r>
                      <a:r>
                        <a:rPr lang="en-US" sz="1400"/>
                        <a:t> of barrier (Puzzolo et al., 2016, Guta et al., 2022)</a:t>
                      </a:r>
                      <a:endParaRPr sz="1400"/>
                    </a:p>
                  </a:txBody>
                  <a:tcPr marT="45725" marB="45725" marR="91450" marL="91450">
                    <a:solidFill>
                      <a:srgbClr val="B02635"/>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n-US" sz="1400"/>
                        <a:t>Example of enabler </a:t>
                      </a:r>
                      <a:r>
                        <a:rPr lang="en-US" sz="1400"/>
                        <a:t>(Puzzolo et al., 2016, Guta et al., 2022)</a:t>
                      </a:r>
                      <a:endParaRPr sz="1400"/>
                    </a:p>
                  </a:txBody>
                  <a:tcPr marT="45725" marB="45725" marR="91450" marL="91450">
                    <a:solidFill>
                      <a:srgbClr val="B02635"/>
                    </a:solidFill>
                  </a:tcPr>
                </a:tc>
              </a:tr>
              <a:tr h="468425">
                <a:tc>
                  <a:txBody>
                    <a:bodyPr/>
                    <a:lstStyle/>
                    <a:p>
                      <a:pPr indent="0" lvl="0" marL="0" marR="0" rtl="0" algn="l">
                        <a:spcBef>
                          <a:spcPts val="0"/>
                        </a:spcBef>
                        <a:spcAft>
                          <a:spcPts val="0"/>
                        </a:spcAft>
                        <a:buNone/>
                      </a:pPr>
                      <a:r>
                        <a:rPr lang="en-US" sz="1200"/>
                        <a:t>LPG</a:t>
                      </a:r>
                      <a:endParaRPr/>
                    </a:p>
                  </a:txBody>
                  <a:tcPr marT="45725" marB="45725" marR="91450" marL="91450">
                    <a:solidFill>
                      <a:srgbClr val="CEF5FF"/>
                    </a:solidFill>
                  </a:tcPr>
                </a:tc>
                <a:tc>
                  <a:txBody>
                    <a:bodyPr/>
                    <a:lstStyle/>
                    <a:p>
                      <a:pPr indent="-171450" lvl="0" marL="171450" marR="0" rtl="0" algn="l">
                        <a:spcBef>
                          <a:spcPts val="0"/>
                        </a:spcBef>
                        <a:spcAft>
                          <a:spcPts val="0"/>
                        </a:spcAft>
                        <a:buClr>
                          <a:schemeClr val="dk1"/>
                        </a:buClr>
                        <a:buSzPts val="1200"/>
                        <a:buFont typeface="Arial"/>
                        <a:buChar char="•"/>
                      </a:pPr>
                      <a:r>
                        <a:rPr lang="en-US" sz="1200"/>
                        <a:t>Initial</a:t>
                      </a:r>
                      <a:r>
                        <a:rPr lang="en-US" sz="1200"/>
                        <a:t> cost</a:t>
                      </a:r>
                      <a:endParaRPr/>
                    </a:p>
                    <a:p>
                      <a:pPr indent="-171450" lvl="0" marL="171450" marR="0" rtl="0" algn="l">
                        <a:spcBef>
                          <a:spcPts val="0"/>
                        </a:spcBef>
                        <a:spcAft>
                          <a:spcPts val="0"/>
                        </a:spcAft>
                        <a:buClr>
                          <a:schemeClr val="dk1"/>
                        </a:buClr>
                        <a:buSzPts val="1200"/>
                        <a:buFont typeface="Arial"/>
                        <a:buChar char="•"/>
                      </a:pPr>
                      <a:r>
                        <a:rPr lang="en-US" sz="1200"/>
                        <a:t>Fuel cost a barrier</a:t>
                      </a:r>
                      <a:endParaRPr/>
                    </a:p>
                    <a:p>
                      <a:pPr indent="-171450" lvl="0" marL="171450" marR="0" rtl="0" algn="l">
                        <a:spcBef>
                          <a:spcPts val="0"/>
                        </a:spcBef>
                        <a:spcAft>
                          <a:spcPts val="0"/>
                        </a:spcAft>
                        <a:buClr>
                          <a:schemeClr val="dk1"/>
                        </a:buClr>
                        <a:buSzPts val="1200"/>
                        <a:buFont typeface="Arial"/>
                        <a:buChar char="•"/>
                      </a:pPr>
                      <a:r>
                        <a:rPr lang="en-US" sz="1200"/>
                        <a:t>Safety fears</a:t>
                      </a:r>
                      <a:endParaRPr/>
                    </a:p>
                    <a:p>
                      <a:pPr indent="-171450" lvl="0" marL="171450" marR="0" rtl="0" algn="l">
                        <a:spcBef>
                          <a:spcPts val="0"/>
                        </a:spcBef>
                        <a:spcAft>
                          <a:spcPts val="0"/>
                        </a:spcAft>
                        <a:buClr>
                          <a:schemeClr val="dk1"/>
                        </a:buClr>
                        <a:buSzPts val="1200"/>
                        <a:buFont typeface="Arial"/>
                        <a:buChar char="•"/>
                      </a:pPr>
                      <a:r>
                        <a:rPr lang="en-US" sz="1200"/>
                        <a:t>Taste preferences</a:t>
                      </a:r>
                      <a:endParaRPr/>
                    </a:p>
                    <a:p>
                      <a:pPr indent="-171450" lvl="0" marL="171450" marR="0" rtl="0" algn="l">
                        <a:spcBef>
                          <a:spcPts val="0"/>
                        </a:spcBef>
                        <a:spcAft>
                          <a:spcPts val="0"/>
                        </a:spcAft>
                        <a:buClr>
                          <a:schemeClr val="dk1"/>
                        </a:buClr>
                        <a:buSzPts val="1200"/>
                        <a:buFont typeface="Arial"/>
                        <a:buChar char="•"/>
                      </a:pPr>
                      <a:r>
                        <a:rPr lang="en-US" sz="1200"/>
                        <a:t>Lack of access </a:t>
                      </a:r>
                      <a:endParaRPr/>
                    </a:p>
                    <a:p>
                      <a:pPr indent="0" lvl="0" marL="0" marR="0" rtl="0" algn="l">
                        <a:spcBef>
                          <a:spcPts val="0"/>
                        </a:spcBef>
                        <a:spcAft>
                          <a:spcPts val="0"/>
                        </a:spcAft>
                        <a:buClr>
                          <a:schemeClr val="dk1"/>
                        </a:buClr>
                        <a:buSzPts val="1200"/>
                        <a:buFont typeface="Arial"/>
                        <a:buNone/>
                      </a:pPr>
                      <a:r>
                        <a:t/>
                      </a:r>
                      <a:endParaRPr sz="1200"/>
                    </a:p>
                  </a:txBody>
                  <a:tcPr marT="45725" marB="45725" marR="91450" marL="91450">
                    <a:solidFill>
                      <a:srgbClr val="CEF5FF"/>
                    </a:solidFill>
                  </a:tcPr>
                </a:tc>
                <a:tc>
                  <a:txBody>
                    <a:bodyPr/>
                    <a:lstStyle/>
                    <a:p>
                      <a:pPr indent="-171450" lvl="0" marL="171450" marR="0" rtl="0" algn="l">
                        <a:spcBef>
                          <a:spcPts val="0"/>
                        </a:spcBef>
                        <a:spcAft>
                          <a:spcPts val="0"/>
                        </a:spcAft>
                        <a:buClr>
                          <a:schemeClr val="dk1"/>
                        </a:buClr>
                        <a:buSzPts val="1200"/>
                        <a:buFont typeface="Arial"/>
                        <a:buChar char="•"/>
                      </a:pPr>
                      <a:r>
                        <a:rPr lang="en-US" sz="1200"/>
                        <a:t>Faster cooking</a:t>
                      </a:r>
                      <a:endParaRPr/>
                    </a:p>
                    <a:p>
                      <a:pPr indent="-171450" lvl="0" marL="171450" marR="0" rtl="0" algn="l">
                        <a:spcBef>
                          <a:spcPts val="0"/>
                        </a:spcBef>
                        <a:spcAft>
                          <a:spcPts val="0"/>
                        </a:spcAft>
                        <a:buClr>
                          <a:schemeClr val="dk1"/>
                        </a:buClr>
                        <a:buSzPts val="1200"/>
                        <a:buFont typeface="Arial"/>
                        <a:buChar char="•"/>
                      </a:pPr>
                      <a:r>
                        <a:rPr lang="en-US" sz="1200"/>
                        <a:t>Higher level of education</a:t>
                      </a:r>
                      <a:endParaRPr/>
                    </a:p>
                    <a:p>
                      <a:pPr indent="-171450" lvl="0" marL="171450" marR="0" rtl="0" algn="l">
                        <a:spcBef>
                          <a:spcPts val="0"/>
                        </a:spcBef>
                        <a:spcAft>
                          <a:spcPts val="0"/>
                        </a:spcAft>
                        <a:buClr>
                          <a:schemeClr val="dk1"/>
                        </a:buClr>
                        <a:buSzPts val="1200"/>
                        <a:buFont typeface="Arial"/>
                        <a:buChar char="•"/>
                      </a:pPr>
                      <a:r>
                        <a:rPr lang="en-US" sz="1200"/>
                        <a:t>Urban areas more likely to adopt (affordability</a:t>
                      </a:r>
                      <a:r>
                        <a:rPr lang="en-US" sz="1200"/>
                        <a:t> and availability) </a:t>
                      </a:r>
                      <a:endParaRPr/>
                    </a:p>
                    <a:p>
                      <a:pPr indent="-171450" lvl="0" marL="171450" marR="0" rtl="0" algn="l">
                        <a:spcBef>
                          <a:spcPts val="0"/>
                        </a:spcBef>
                        <a:spcAft>
                          <a:spcPts val="0"/>
                        </a:spcAft>
                        <a:buClr>
                          <a:schemeClr val="dk1"/>
                        </a:buClr>
                        <a:buSzPts val="1200"/>
                        <a:buFont typeface="Arial"/>
                        <a:buChar char="•"/>
                      </a:pPr>
                      <a:r>
                        <a:rPr lang="en-US" sz="1200"/>
                        <a:t>Subsidies </a:t>
                      </a:r>
                      <a:endParaRPr/>
                    </a:p>
                    <a:p>
                      <a:pPr indent="-171450" lvl="0" marL="171450" marR="0" rtl="0" algn="l">
                        <a:spcBef>
                          <a:spcPts val="0"/>
                        </a:spcBef>
                        <a:spcAft>
                          <a:spcPts val="0"/>
                        </a:spcAft>
                        <a:buClr>
                          <a:schemeClr val="dk1"/>
                        </a:buClr>
                        <a:buSzPts val="1200"/>
                        <a:buFont typeface="Arial"/>
                        <a:buChar char="•"/>
                      </a:pPr>
                      <a:r>
                        <a:rPr lang="en-US" sz="1200"/>
                        <a:t>Media campaigns</a:t>
                      </a:r>
                      <a:endParaRPr/>
                    </a:p>
                    <a:p>
                      <a:pPr indent="-171450" lvl="0" marL="171450" marR="0" rtl="0" algn="l">
                        <a:spcBef>
                          <a:spcPts val="0"/>
                        </a:spcBef>
                        <a:spcAft>
                          <a:spcPts val="0"/>
                        </a:spcAft>
                        <a:buClr>
                          <a:schemeClr val="dk1"/>
                        </a:buClr>
                        <a:buSzPts val="1200"/>
                        <a:buFont typeface="Arial"/>
                        <a:buChar char="•"/>
                      </a:pPr>
                      <a:r>
                        <a:rPr lang="en-US" sz="1200"/>
                        <a:t>Smaller cylinders</a:t>
                      </a:r>
                      <a:endParaRPr/>
                    </a:p>
                    <a:p>
                      <a:pPr indent="-171450" lvl="0" marL="171450" marR="0" rtl="0" algn="l">
                        <a:spcBef>
                          <a:spcPts val="0"/>
                        </a:spcBef>
                        <a:spcAft>
                          <a:spcPts val="0"/>
                        </a:spcAft>
                        <a:buClr>
                          <a:schemeClr val="dk1"/>
                        </a:buClr>
                        <a:buSzPts val="1200"/>
                        <a:buFont typeface="Arial"/>
                        <a:buChar char="•"/>
                      </a:pPr>
                      <a:r>
                        <a:rPr lang="en-US" sz="1200"/>
                        <a:t>Access to electricity</a:t>
                      </a:r>
                      <a:endParaRPr/>
                    </a:p>
                  </a:txBody>
                  <a:tcPr marT="45725" marB="45725" marR="91450" marL="91450">
                    <a:solidFill>
                      <a:srgbClr val="CEF5FF"/>
                    </a:solidFill>
                  </a:tcPr>
                </a:tc>
              </a:tr>
              <a:tr h="1038200">
                <a:tc>
                  <a:txBody>
                    <a:bodyPr/>
                    <a:lstStyle/>
                    <a:p>
                      <a:pPr indent="0" lvl="0" marL="0" marR="0" rtl="0" algn="l">
                        <a:spcBef>
                          <a:spcPts val="0"/>
                        </a:spcBef>
                        <a:spcAft>
                          <a:spcPts val="0"/>
                        </a:spcAft>
                        <a:buNone/>
                      </a:pPr>
                      <a:r>
                        <a:rPr lang="en-US" sz="1200"/>
                        <a:t>Biogas</a:t>
                      </a:r>
                      <a:endParaRPr/>
                    </a:p>
                  </a:txBody>
                  <a:tcPr marT="45725" marB="45725" marR="91450" marL="91450">
                    <a:solidFill>
                      <a:srgbClr val="8FD7FF"/>
                    </a:solidFill>
                  </a:tcPr>
                </a:tc>
                <a:tc>
                  <a:txBody>
                    <a:bodyPr/>
                    <a:lstStyle/>
                    <a:p>
                      <a:pPr indent="-171450" lvl="0" marL="171450" marR="0" rtl="0" algn="l">
                        <a:spcBef>
                          <a:spcPts val="0"/>
                        </a:spcBef>
                        <a:spcAft>
                          <a:spcPts val="0"/>
                        </a:spcAft>
                        <a:buClr>
                          <a:schemeClr val="dk1"/>
                        </a:buClr>
                        <a:buSzPts val="1200"/>
                        <a:buFont typeface="Arial"/>
                        <a:buChar char="•"/>
                      </a:pPr>
                      <a:r>
                        <a:rPr lang="en-US" sz="1200"/>
                        <a:t>Lacking manur</a:t>
                      </a:r>
                      <a:r>
                        <a:rPr lang="en-US" sz="1200"/>
                        <a:t>e supply</a:t>
                      </a:r>
                      <a:endParaRPr/>
                    </a:p>
                    <a:p>
                      <a:pPr indent="-171450" lvl="0" marL="171450" marR="0" rtl="0" algn="l">
                        <a:spcBef>
                          <a:spcPts val="0"/>
                        </a:spcBef>
                        <a:spcAft>
                          <a:spcPts val="0"/>
                        </a:spcAft>
                        <a:buClr>
                          <a:schemeClr val="dk1"/>
                        </a:buClr>
                        <a:buSzPts val="1200"/>
                        <a:buFont typeface="Arial"/>
                        <a:buChar char="•"/>
                      </a:pPr>
                      <a:r>
                        <a:rPr lang="en-US" sz="1200"/>
                        <a:t>Low temperatures</a:t>
                      </a:r>
                      <a:endParaRPr/>
                    </a:p>
                    <a:p>
                      <a:pPr indent="-171450" lvl="0" marL="171450" marR="0" rtl="0" algn="l">
                        <a:spcBef>
                          <a:spcPts val="0"/>
                        </a:spcBef>
                        <a:spcAft>
                          <a:spcPts val="0"/>
                        </a:spcAft>
                        <a:buClr>
                          <a:schemeClr val="dk1"/>
                        </a:buClr>
                        <a:buSzPts val="1200"/>
                        <a:buFont typeface="Arial"/>
                        <a:buChar char="•"/>
                      </a:pPr>
                      <a:r>
                        <a:rPr lang="en-US" sz="1200"/>
                        <a:t>Access to biomass freely</a:t>
                      </a:r>
                      <a:endParaRPr/>
                    </a:p>
                    <a:p>
                      <a:pPr indent="-171450" lvl="0" marL="171450" marR="0" rtl="0" algn="l">
                        <a:spcBef>
                          <a:spcPts val="0"/>
                        </a:spcBef>
                        <a:spcAft>
                          <a:spcPts val="0"/>
                        </a:spcAft>
                        <a:buClr>
                          <a:schemeClr val="dk1"/>
                        </a:buClr>
                        <a:buSzPts val="1200"/>
                        <a:buFont typeface="Arial"/>
                        <a:buChar char="•"/>
                      </a:pPr>
                      <a:r>
                        <a:rPr lang="en-US" sz="1200"/>
                        <a:t>Lacking knowledge</a:t>
                      </a:r>
                      <a:endParaRPr/>
                    </a:p>
                    <a:p>
                      <a:pPr indent="-171450" lvl="0" marL="171450" marR="0" rtl="0" algn="l">
                        <a:spcBef>
                          <a:spcPts val="0"/>
                        </a:spcBef>
                        <a:spcAft>
                          <a:spcPts val="0"/>
                        </a:spcAft>
                        <a:buClr>
                          <a:schemeClr val="dk1"/>
                        </a:buClr>
                        <a:buSzPts val="1200"/>
                        <a:buFont typeface="Arial"/>
                        <a:buChar char="•"/>
                      </a:pPr>
                      <a:r>
                        <a:rPr lang="en-US" sz="1200"/>
                        <a:t>Initial</a:t>
                      </a:r>
                      <a:r>
                        <a:rPr lang="en-US" sz="1200"/>
                        <a:t> cost</a:t>
                      </a:r>
                      <a:endParaRPr/>
                    </a:p>
                    <a:p>
                      <a:pPr indent="-171450" lvl="0" marL="171450" marR="0" rtl="0" algn="l">
                        <a:spcBef>
                          <a:spcPts val="0"/>
                        </a:spcBef>
                        <a:spcAft>
                          <a:spcPts val="0"/>
                        </a:spcAft>
                        <a:buClr>
                          <a:schemeClr val="dk1"/>
                        </a:buClr>
                        <a:buSzPts val="1200"/>
                        <a:buFont typeface="Arial"/>
                        <a:buChar char="•"/>
                      </a:pPr>
                      <a:r>
                        <a:rPr lang="en-US" sz="1200"/>
                        <a:t>Poor road quality</a:t>
                      </a:r>
                      <a:endParaRPr/>
                    </a:p>
                  </a:txBody>
                  <a:tcPr marT="45725" marB="45725" marR="91450" marL="91450">
                    <a:solidFill>
                      <a:srgbClr val="8FD7FF"/>
                    </a:solidFill>
                  </a:tcPr>
                </a:tc>
                <a:tc>
                  <a:txBody>
                    <a:bodyPr/>
                    <a:lstStyle/>
                    <a:p>
                      <a:pPr indent="-171450" lvl="0" marL="171450" marR="0" rtl="0" algn="l">
                        <a:spcBef>
                          <a:spcPts val="0"/>
                        </a:spcBef>
                        <a:spcAft>
                          <a:spcPts val="0"/>
                        </a:spcAft>
                        <a:buClr>
                          <a:schemeClr val="dk1"/>
                        </a:buClr>
                        <a:buSzPts val="1200"/>
                        <a:buFont typeface="Arial"/>
                        <a:buChar char="•"/>
                      </a:pPr>
                      <a:r>
                        <a:rPr lang="en-US" sz="1200"/>
                        <a:t>Increase in energy efficiency</a:t>
                      </a:r>
                      <a:endParaRPr/>
                    </a:p>
                    <a:p>
                      <a:pPr indent="-171450" lvl="0" marL="171450" marR="0" rtl="0" algn="l">
                        <a:spcBef>
                          <a:spcPts val="0"/>
                        </a:spcBef>
                        <a:spcAft>
                          <a:spcPts val="0"/>
                        </a:spcAft>
                        <a:buClr>
                          <a:schemeClr val="dk1"/>
                        </a:buClr>
                        <a:buSzPts val="1200"/>
                        <a:buFont typeface="Arial"/>
                        <a:buChar char="•"/>
                      </a:pPr>
                      <a:r>
                        <a:rPr lang="en-US" sz="1200"/>
                        <a:t>Higher</a:t>
                      </a:r>
                      <a:r>
                        <a:rPr lang="en-US" sz="1200"/>
                        <a:t> level of wealth</a:t>
                      </a:r>
                      <a:endParaRPr/>
                    </a:p>
                    <a:p>
                      <a:pPr indent="-171450" lvl="0" marL="171450" marR="0" rtl="0" algn="l">
                        <a:spcBef>
                          <a:spcPts val="0"/>
                        </a:spcBef>
                        <a:spcAft>
                          <a:spcPts val="0"/>
                        </a:spcAft>
                        <a:buClr>
                          <a:schemeClr val="dk1"/>
                        </a:buClr>
                        <a:buSzPts val="1200"/>
                        <a:buFont typeface="Arial"/>
                        <a:buChar char="•"/>
                      </a:pPr>
                      <a:r>
                        <a:rPr lang="en-US" sz="1200"/>
                        <a:t>Sufficient land to construct</a:t>
                      </a:r>
                      <a:endParaRPr/>
                    </a:p>
                    <a:p>
                      <a:pPr indent="-171450" lvl="0" marL="171450" marR="0" rtl="0" algn="l">
                        <a:spcBef>
                          <a:spcPts val="0"/>
                        </a:spcBef>
                        <a:spcAft>
                          <a:spcPts val="0"/>
                        </a:spcAft>
                        <a:buClr>
                          <a:schemeClr val="dk1"/>
                        </a:buClr>
                        <a:buSzPts val="1200"/>
                        <a:buFont typeface="Arial"/>
                        <a:buChar char="•"/>
                      </a:pPr>
                      <a:r>
                        <a:rPr lang="en-US" sz="1200"/>
                        <a:t>Shortage of wood or expensive</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Access to electricity</a:t>
                      </a:r>
                      <a:endParaRPr/>
                    </a:p>
                    <a:p>
                      <a:pPr indent="0" lvl="0" marL="0" marR="0" rtl="0" algn="l">
                        <a:spcBef>
                          <a:spcPts val="0"/>
                        </a:spcBef>
                        <a:spcAft>
                          <a:spcPts val="0"/>
                        </a:spcAft>
                        <a:buClr>
                          <a:schemeClr val="dk1"/>
                        </a:buClr>
                        <a:buSzPts val="1200"/>
                        <a:buFont typeface="Arial"/>
                        <a:buNone/>
                      </a:pPr>
                      <a:r>
                        <a:t/>
                      </a:r>
                      <a:endParaRPr sz="1200"/>
                    </a:p>
                  </a:txBody>
                  <a:tcPr marT="45725" marB="45725" marR="91450" marL="91450">
                    <a:solidFill>
                      <a:srgbClr val="8FD7FF"/>
                    </a:solidFill>
                  </a:tcPr>
                </a:tc>
              </a:tr>
              <a:tr h="468425">
                <a:tc>
                  <a:txBody>
                    <a:bodyPr/>
                    <a:lstStyle/>
                    <a:p>
                      <a:pPr indent="0" lvl="0" marL="0" marR="0" rtl="0" algn="l">
                        <a:spcBef>
                          <a:spcPts val="0"/>
                        </a:spcBef>
                        <a:spcAft>
                          <a:spcPts val="0"/>
                        </a:spcAft>
                        <a:buNone/>
                      </a:pPr>
                      <a:r>
                        <a:rPr lang="en-US" sz="1200"/>
                        <a:t>Electricity</a:t>
                      </a:r>
                      <a:endParaRPr/>
                    </a:p>
                  </a:txBody>
                  <a:tcPr marT="45725" marB="45725" marR="91450" marL="91450">
                    <a:solidFill>
                      <a:srgbClr val="CEF5FF"/>
                    </a:solidFill>
                  </a:tcPr>
                </a:tc>
                <a:tc>
                  <a:txBody>
                    <a:bodyPr/>
                    <a:lstStyle/>
                    <a:p>
                      <a:pPr indent="-171450" lvl="0" marL="171450" marR="0" rtl="0" algn="l">
                        <a:lnSpc>
                          <a:spcPct val="100000"/>
                        </a:lnSpc>
                        <a:spcBef>
                          <a:spcPts val="0"/>
                        </a:spcBef>
                        <a:spcAft>
                          <a:spcPts val="0"/>
                        </a:spcAft>
                        <a:buClr>
                          <a:schemeClr val="dk1"/>
                        </a:buClr>
                        <a:buSzPts val="1200"/>
                        <a:buFont typeface="Arial"/>
                        <a:buChar char="•"/>
                      </a:pPr>
                      <a:r>
                        <a:rPr lang="en-US" sz="1200"/>
                        <a:t>Initial</a:t>
                      </a:r>
                      <a:r>
                        <a:rPr lang="en-US" sz="1200"/>
                        <a:t> cost</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Electricity availability</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Electricity reliability</a:t>
                      </a:r>
                      <a:endParaRPr/>
                    </a:p>
                    <a:p>
                      <a:pPr indent="0" lvl="0" marL="0" marR="0" rtl="0" algn="l">
                        <a:spcBef>
                          <a:spcPts val="0"/>
                        </a:spcBef>
                        <a:spcAft>
                          <a:spcPts val="0"/>
                        </a:spcAft>
                        <a:buNone/>
                      </a:pPr>
                      <a:r>
                        <a:t/>
                      </a:r>
                      <a:endParaRPr sz="1200"/>
                    </a:p>
                  </a:txBody>
                  <a:tcPr marT="45725" marB="45725" marR="91450" marL="91450">
                    <a:solidFill>
                      <a:srgbClr val="CEF5FF"/>
                    </a:solidFill>
                  </a:tcPr>
                </a:tc>
                <a:tc>
                  <a:txBody>
                    <a:bodyPr/>
                    <a:lstStyle/>
                    <a:p>
                      <a:pPr indent="-171450" lvl="0" marL="171450" marR="0" rtl="0" algn="l">
                        <a:lnSpc>
                          <a:spcPct val="100000"/>
                        </a:lnSpc>
                        <a:spcBef>
                          <a:spcPts val="0"/>
                        </a:spcBef>
                        <a:spcAft>
                          <a:spcPts val="0"/>
                        </a:spcAft>
                        <a:buClr>
                          <a:schemeClr val="dk1"/>
                        </a:buClr>
                        <a:buSzPts val="1200"/>
                        <a:buFont typeface="Arial"/>
                        <a:buChar char="•"/>
                      </a:pPr>
                      <a:r>
                        <a:rPr lang="en-US" sz="1200"/>
                        <a:t>Higher</a:t>
                      </a:r>
                      <a:r>
                        <a:rPr lang="en-US" sz="1200"/>
                        <a:t> level of wealth</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Higher level of education</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Subsidies</a:t>
                      </a:r>
                      <a:endParaRPr/>
                    </a:p>
                    <a:p>
                      <a:pPr indent="0" lvl="0" marL="0" marR="0" rtl="0" algn="l">
                        <a:spcBef>
                          <a:spcPts val="0"/>
                        </a:spcBef>
                        <a:spcAft>
                          <a:spcPts val="0"/>
                        </a:spcAft>
                        <a:buNone/>
                      </a:pPr>
                      <a:r>
                        <a:t/>
                      </a:r>
                      <a:endParaRPr sz="1200"/>
                    </a:p>
                  </a:txBody>
                  <a:tcPr marT="45725" marB="45725" marR="91450" marL="91450">
                    <a:solidFill>
                      <a:srgbClr val="CEF5FF"/>
                    </a:solidFill>
                  </a:tcPr>
                </a:tc>
              </a:tr>
              <a:tr h="468425">
                <a:tc>
                  <a:txBody>
                    <a:bodyPr/>
                    <a:lstStyle/>
                    <a:p>
                      <a:pPr indent="0" lvl="0" marL="0" marR="0" rtl="0" algn="l">
                        <a:spcBef>
                          <a:spcPts val="0"/>
                        </a:spcBef>
                        <a:spcAft>
                          <a:spcPts val="0"/>
                        </a:spcAft>
                        <a:buNone/>
                      </a:pPr>
                      <a:r>
                        <a:rPr lang="en-US" sz="1200"/>
                        <a:t>Ethanol</a:t>
                      </a:r>
                      <a:endParaRPr/>
                    </a:p>
                  </a:txBody>
                  <a:tcPr marT="45725" marB="45725" marR="91450" marL="91450">
                    <a:solidFill>
                      <a:srgbClr val="8FD7FF"/>
                    </a:solidFill>
                  </a:tcPr>
                </a:tc>
                <a:tc>
                  <a:txBody>
                    <a:bodyPr/>
                    <a:lstStyle/>
                    <a:p>
                      <a:pPr indent="-171450" lvl="0" marL="171450" marR="0" rtl="0" algn="l">
                        <a:lnSpc>
                          <a:spcPct val="100000"/>
                        </a:lnSpc>
                        <a:spcBef>
                          <a:spcPts val="0"/>
                        </a:spcBef>
                        <a:spcAft>
                          <a:spcPts val="0"/>
                        </a:spcAft>
                        <a:buClr>
                          <a:schemeClr val="dk1"/>
                        </a:buClr>
                        <a:buSzPts val="1200"/>
                        <a:buFont typeface="Arial"/>
                        <a:buChar char="•"/>
                      </a:pPr>
                      <a:r>
                        <a:rPr lang="en-US" sz="1200"/>
                        <a:t>Initial</a:t>
                      </a:r>
                      <a:r>
                        <a:rPr lang="en-US" sz="1200"/>
                        <a:t> cost</a:t>
                      </a:r>
                      <a:endParaRPr/>
                    </a:p>
                    <a:p>
                      <a:pPr indent="-171450" lvl="0" marL="171450" marR="0" rtl="0" algn="l">
                        <a:lnSpc>
                          <a:spcPct val="100000"/>
                        </a:lnSpc>
                        <a:spcBef>
                          <a:spcPts val="0"/>
                        </a:spcBef>
                        <a:spcAft>
                          <a:spcPts val="0"/>
                        </a:spcAft>
                        <a:buClr>
                          <a:schemeClr val="dk1"/>
                        </a:buClr>
                        <a:buSzPts val="1200"/>
                        <a:buFont typeface="Arial"/>
                        <a:buChar char="•"/>
                      </a:pPr>
                      <a:r>
                        <a:rPr lang="en-US" sz="1200"/>
                        <a:t>Lacking knowledge</a:t>
                      </a:r>
                      <a:endParaRPr/>
                    </a:p>
                    <a:p>
                      <a:pPr indent="0" lvl="0" marL="0" marR="0" rtl="0" algn="l">
                        <a:lnSpc>
                          <a:spcPct val="100000"/>
                        </a:lnSpc>
                        <a:spcBef>
                          <a:spcPts val="0"/>
                        </a:spcBef>
                        <a:spcAft>
                          <a:spcPts val="0"/>
                        </a:spcAft>
                        <a:buClr>
                          <a:schemeClr val="dk1"/>
                        </a:buClr>
                        <a:buSzPts val="1200"/>
                        <a:buFont typeface="Arial"/>
                        <a:buNone/>
                      </a:pPr>
                      <a:r>
                        <a:t/>
                      </a:r>
                      <a:endParaRPr sz="1200"/>
                    </a:p>
                    <a:p>
                      <a:pPr indent="0" lvl="0" marL="0" marR="0" rtl="0" algn="l">
                        <a:spcBef>
                          <a:spcPts val="0"/>
                        </a:spcBef>
                        <a:spcAft>
                          <a:spcPts val="0"/>
                        </a:spcAft>
                        <a:buNone/>
                      </a:pPr>
                      <a:r>
                        <a:t/>
                      </a:r>
                      <a:endParaRPr sz="1200"/>
                    </a:p>
                  </a:txBody>
                  <a:tcPr marT="45725" marB="45725" marR="91450" marL="91450">
                    <a:solidFill>
                      <a:srgbClr val="8FD7FF"/>
                    </a:solidFill>
                  </a:tcPr>
                </a:tc>
                <a:tc>
                  <a:txBody>
                    <a:bodyPr/>
                    <a:lstStyle/>
                    <a:p>
                      <a:pPr indent="-171450" lvl="0" marL="171450" marR="0" rtl="0" algn="l">
                        <a:spcBef>
                          <a:spcPts val="0"/>
                        </a:spcBef>
                        <a:spcAft>
                          <a:spcPts val="0"/>
                        </a:spcAft>
                        <a:buClr>
                          <a:schemeClr val="dk1"/>
                        </a:buClr>
                        <a:buSzPts val="1200"/>
                        <a:buFont typeface="Arial"/>
                        <a:buChar char="•"/>
                      </a:pPr>
                      <a:r>
                        <a:rPr lang="en-US" sz="1200"/>
                        <a:t>Safety</a:t>
                      </a:r>
                      <a:endParaRPr/>
                    </a:p>
                    <a:p>
                      <a:pPr indent="-171450" lvl="0" marL="171450" marR="0" rtl="0" algn="l">
                        <a:spcBef>
                          <a:spcPts val="0"/>
                        </a:spcBef>
                        <a:spcAft>
                          <a:spcPts val="0"/>
                        </a:spcAft>
                        <a:buClr>
                          <a:schemeClr val="dk1"/>
                        </a:buClr>
                        <a:buSzPts val="1200"/>
                        <a:buFont typeface="Arial"/>
                        <a:buChar char="•"/>
                      </a:pPr>
                      <a:r>
                        <a:rPr lang="en-US" sz="1200"/>
                        <a:t>Local</a:t>
                      </a:r>
                      <a:r>
                        <a:rPr lang="en-US" sz="1200"/>
                        <a:t> markets</a:t>
                      </a:r>
                      <a:endParaRPr/>
                    </a:p>
                    <a:p>
                      <a:pPr indent="-171450" lvl="0" marL="171450" marR="0" rtl="0" algn="l">
                        <a:spcBef>
                          <a:spcPts val="0"/>
                        </a:spcBef>
                        <a:spcAft>
                          <a:spcPts val="0"/>
                        </a:spcAft>
                        <a:buClr>
                          <a:schemeClr val="dk1"/>
                        </a:buClr>
                        <a:buSzPts val="1200"/>
                        <a:buFont typeface="Arial"/>
                        <a:buChar char="•"/>
                      </a:pPr>
                      <a:r>
                        <a:rPr lang="en-US" sz="1200"/>
                        <a:t>User training</a:t>
                      </a:r>
                      <a:endParaRPr/>
                    </a:p>
                    <a:p>
                      <a:pPr indent="-171450" lvl="0" marL="171450" marR="0" rtl="0" algn="l">
                        <a:spcBef>
                          <a:spcPts val="0"/>
                        </a:spcBef>
                        <a:spcAft>
                          <a:spcPts val="0"/>
                        </a:spcAft>
                        <a:buClr>
                          <a:schemeClr val="dk1"/>
                        </a:buClr>
                        <a:buSzPts val="1200"/>
                        <a:buFont typeface="Arial"/>
                        <a:buChar char="•"/>
                      </a:pPr>
                      <a:r>
                        <a:rPr lang="en-US" sz="1200"/>
                        <a:t>Sometimes perceived as cheaper and safer than LPG</a:t>
                      </a:r>
                      <a:endParaRPr sz="1200"/>
                    </a:p>
                  </a:txBody>
                  <a:tcPr marT="45725" marB="45725" marR="91450" marL="91450">
                    <a:solidFill>
                      <a:srgbClr val="8FD7FF"/>
                    </a:solidFill>
                  </a:tcPr>
                </a:tc>
              </a:tr>
            </a:tbl>
          </a:graphicData>
        </a:graphic>
      </p:graphicFrame>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25" name="Google Shape;225;p12"/>
          <p:cNvSpPr txBox="1"/>
          <p:nvPr/>
        </p:nvSpPr>
        <p:spPr>
          <a:xfrm>
            <a:off x="887215" y="26400"/>
            <a:ext cx="1003333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Affordability as a barrier</a:t>
            </a:r>
            <a:endParaRPr sz="4400">
              <a:solidFill>
                <a:schemeClr val="dk1"/>
              </a:solidFill>
              <a:latin typeface="Open Sans"/>
              <a:ea typeface="Open Sans"/>
              <a:cs typeface="Open Sans"/>
              <a:sym typeface="Open Sans"/>
            </a:endParaRPr>
          </a:p>
        </p:txBody>
      </p:sp>
      <p:sp>
        <p:nvSpPr>
          <p:cNvPr id="226" name="Google Shape;226;p12"/>
          <p:cNvSpPr txBox="1"/>
          <p:nvPr/>
        </p:nvSpPr>
        <p:spPr>
          <a:xfrm>
            <a:off x="650159" y="1881682"/>
            <a:ext cx="2994377" cy="3539036"/>
          </a:xfrm>
          <a:prstGeom prst="rect">
            <a:avLst/>
          </a:prstGeom>
          <a:noFill/>
          <a:ln>
            <a:noFill/>
          </a:ln>
        </p:spPr>
        <p:txBody>
          <a:bodyPr anchorCtr="0" anchor="t" bIns="0" lIns="0" spcFirstLastPara="1" rIns="0" wrap="square" tIns="0">
            <a:normAutofit/>
          </a:bodyPr>
          <a:lstStyle/>
          <a:p>
            <a:pPr indent="-57150" lvl="0" marL="171450" marR="0" rtl="0" algn="l">
              <a:lnSpc>
                <a:spcPct val="110000"/>
              </a:lnSpc>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171450" lvl="0" marL="171450" marR="0" rtl="0" algn="l">
              <a:lnSpc>
                <a:spcPct val="110000"/>
              </a:lnSpc>
              <a:spcBef>
                <a:spcPts val="75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Affordability one of the most prominent barriers to clean cooking </a:t>
            </a:r>
            <a:endParaRPr/>
          </a:p>
          <a:p>
            <a:pPr indent="-57150" lvl="0" marL="171450" marR="0" rtl="0" algn="l">
              <a:lnSpc>
                <a:spcPct val="110000"/>
              </a:lnSpc>
              <a:spcBef>
                <a:spcPts val="75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171450" lvl="0" marL="171450" marR="0" rtl="0" algn="l">
              <a:lnSpc>
                <a:spcPct val="110000"/>
              </a:lnSpc>
              <a:spcBef>
                <a:spcPts val="75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No accepted consensus on how to measure what is affordable and what is not</a:t>
            </a:r>
            <a:endParaRPr/>
          </a:p>
          <a:p>
            <a:pPr indent="-76200" lvl="0" marL="171450" marR="0" rtl="0" algn="l">
              <a:lnSpc>
                <a:spcPct val="110000"/>
              </a:lnSpc>
              <a:spcBef>
                <a:spcPts val="750"/>
              </a:spcBef>
              <a:spcAft>
                <a:spcPts val="0"/>
              </a:spcAft>
              <a:buClr>
                <a:schemeClr val="dk1"/>
              </a:buClr>
              <a:buSzPts val="1500"/>
              <a:buFont typeface="Arial"/>
              <a:buNone/>
            </a:pPr>
            <a:r>
              <a:t/>
            </a:r>
            <a:endParaRPr sz="1500">
              <a:solidFill>
                <a:schemeClr val="dk1"/>
              </a:solidFill>
              <a:latin typeface="Calibri"/>
              <a:ea typeface="Calibri"/>
              <a:cs typeface="Calibri"/>
              <a:sym typeface="Calibri"/>
            </a:endParaRPr>
          </a:p>
          <a:p>
            <a:pPr indent="-76200" lvl="0" marL="171450" marR="0" rtl="0" algn="l">
              <a:lnSpc>
                <a:spcPct val="110000"/>
              </a:lnSpc>
              <a:spcBef>
                <a:spcPts val="750"/>
              </a:spcBef>
              <a:spcAft>
                <a:spcPts val="0"/>
              </a:spcAft>
              <a:buClr>
                <a:schemeClr val="dk1"/>
              </a:buClr>
              <a:buSzPts val="1500"/>
              <a:buFont typeface="Arial"/>
              <a:buNone/>
            </a:pPr>
            <a:r>
              <a:t/>
            </a:r>
            <a:endParaRPr sz="1500">
              <a:solidFill>
                <a:schemeClr val="dk1"/>
              </a:solidFill>
              <a:latin typeface="Calibri"/>
              <a:ea typeface="Calibri"/>
              <a:cs typeface="Calibri"/>
              <a:sym typeface="Calibri"/>
            </a:endParaRPr>
          </a:p>
          <a:p>
            <a:pPr indent="-69850" lvl="0" marL="171450" marR="0" rtl="0" algn="l">
              <a:lnSpc>
                <a:spcPct val="110000"/>
              </a:lnSpc>
              <a:spcBef>
                <a:spcPts val="75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p:txBody>
      </p:sp>
      <p:pic>
        <p:nvPicPr>
          <p:cNvPr id="227" name="Google Shape;227;p12"/>
          <p:cNvPicPr preferRelativeResize="0"/>
          <p:nvPr/>
        </p:nvPicPr>
        <p:blipFill rotWithShape="1">
          <a:blip r:embed="rId3">
            <a:alphaModFix/>
          </a:blip>
          <a:srcRect b="0" l="0" r="0" t="0"/>
          <a:stretch/>
        </p:blipFill>
        <p:spPr>
          <a:xfrm>
            <a:off x="3778945" y="1527493"/>
            <a:ext cx="7873123" cy="4730643"/>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34" name="Google Shape;234;p13"/>
          <p:cNvSpPr txBox="1"/>
          <p:nvPr/>
        </p:nvSpPr>
        <p:spPr>
          <a:xfrm>
            <a:off x="887214" y="26400"/>
            <a:ext cx="111523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Geographic Information Systems (GIS)</a:t>
            </a:r>
            <a:endParaRPr sz="4400">
              <a:solidFill>
                <a:schemeClr val="dk1"/>
              </a:solidFill>
              <a:latin typeface="Open Sans"/>
              <a:ea typeface="Open Sans"/>
              <a:cs typeface="Open Sans"/>
              <a:sym typeface="Open Sans"/>
            </a:endParaRPr>
          </a:p>
        </p:txBody>
      </p:sp>
      <p:sp>
        <p:nvSpPr>
          <p:cNvPr id="235" name="Google Shape;235;p13"/>
          <p:cNvSpPr txBox="1"/>
          <p:nvPr>
            <p:ph idx="1" type="body"/>
          </p:nvPr>
        </p:nvSpPr>
        <p:spPr>
          <a:xfrm>
            <a:off x="1005840" y="2560320"/>
            <a:ext cx="10438598" cy="343621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latin typeface="Open Sans"/>
                <a:ea typeface="Open Sans"/>
                <a:cs typeface="Open Sans"/>
                <a:sym typeface="Open Sans"/>
              </a:rPr>
              <a:t>The spatial and temporal dimensions give us the ability to diversify supply options between different locations of a study area as the cost and availability of different energy sources is spatial in nature.</a:t>
            </a:r>
            <a:endParaRPr/>
          </a:p>
          <a:p>
            <a:pPr indent="-228600" lvl="0" marL="228600" rtl="0" algn="l">
              <a:lnSpc>
                <a:spcPct val="90000"/>
              </a:lnSpc>
              <a:spcBef>
                <a:spcPts val="1000"/>
              </a:spcBef>
              <a:spcAft>
                <a:spcPts val="0"/>
              </a:spcAft>
              <a:buClr>
                <a:schemeClr val="dk1"/>
              </a:buClr>
              <a:buSzPts val="1800"/>
              <a:buChar char="•"/>
            </a:pPr>
            <a:r>
              <a:rPr lang="en-US" sz="1800">
                <a:latin typeface="Open Sans"/>
                <a:ea typeface="Open Sans"/>
                <a:cs typeface="Open Sans"/>
                <a:sym typeface="Open Sans"/>
              </a:rPr>
              <a:t>Factors influencing demand (e.g. population, poverty and GDP) also have a spatial dimension to them as they change within study areas. In the case of demand, geospatial datasets have previously been used as proxies in the case of data gaps. </a:t>
            </a:r>
            <a:endParaRPr/>
          </a:p>
        </p:txBody>
      </p:sp>
      <p:sp>
        <p:nvSpPr>
          <p:cNvPr id="236" name="Google Shape;236;p13"/>
          <p:cNvSpPr/>
          <p:nvPr/>
        </p:nvSpPr>
        <p:spPr>
          <a:xfrm>
            <a:off x="887214" y="1659852"/>
            <a:ext cx="1067272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A GIS is a set of tools giving users the ability to store, analyze and manipulate spatial data (Clarke, 1986)</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4"/>
          <p:cNvSpPr/>
          <p:nvPr/>
        </p:nvSpPr>
        <p:spPr>
          <a:xfrm>
            <a:off x="887215" y="1389619"/>
            <a:ext cx="659902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Geospatial dimensions of clean cooking modelling </a:t>
            </a:r>
            <a:r>
              <a:rPr b="1" lang="en-US" sz="1800">
                <a:solidFill>
                  <a:schemeClr val="dk1"/>
                </a:solidFill>
                <a:latin typeface="Open Sans"/>
                <a:ea typeface="Open Sans"/>
                <a:cs typeface="Open Sans"/>
                <a:sym typeface="Open Sans"/>
              </a:rPr>
              <a:t> </a:t>
            </a:r>
            <a:endParaRPr/>
          </a:p>
        </p:txBody>
      </p:sp>
      <p:sp>
        <p:nvSpPr>
          <p:cNvPr id="243" name="Google Shape;243;p14"/>
          <p:cNvSpPr/>
          <p:nvPr/>
        </p:nvSpPr>
        <p:spPr>
          <a:xfrm>
            <a:off x="5779849" y="2108804"/>
            <a:ext cx="5070860" cy="3477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Some of these dimensions include:</a:t>
            </a:r>
            <a:endParaRPr sz="2000">
              <a:solidFill>
                <a:schemeClr val="dk1"/>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Georgia"/>
              <a:buChar char="-"/>
            </a:pPr>
            <a:r>
              <a:rPr lang="en-US" sz="2000">
                <a:solidFill>
                  <a:schemeClr val="dk1"/>
                </a:solidFill>
                <a:latin typeface="Open Sans"/>
                <a:ea typeface="Open Sans"/>
                <a:cs typeface="Open Sans"/>
                <a:sym typeface="Open Sans"/>
              </a:rPr>
              <a:t>How the population (and electricity demand) is distributed</a:t>
            </a:r>
            <a:endParaRPr sz="2000">
              <a:solidFill>
                <a:schemeClr val="dk1"/>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Georgia"/>
              <a:buChar char="-"/>
            </a:pPr>
            <a:r>
              <a:rPr lang="en-US" sz="2000">
                <a:solidFill>
                  <a:schemeClr val="dk1"/>
                </a:solidFill>
                <a:latin typeface="Open Sans"/>
                <a:ea typeface="Open Sans"/>
                <a:cs typeface="Open Sans"/>
                <a:sym typeface="Open Sans"/>
              </a:rPr>
              <a:t>Which energy resources are available and where (electricity access, road network, biogas potential, etc.)</a:t>
            </a:r>
            <a:endParaRPr sz="2000">
              <a:solidFill>
                <a:schemeClr val="dk1"/>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Georgia"/>
              <a:buChar char="-"/>
            </a:pPr>
            <a:r>
              <a:rPr lang="en-US" sz="2000">
                <a:solidFill>
                  <a:schemeClr val="dk1"/>
                </a:solidFill>
                <a:latin typeface="Open Sans"/>
                <a:ea typeface="Open Sans"/>
                <a:cs typeface="Open Sans"/>
                <a:sym typeface="Open Sans"/>
              </a:rPr>
              <a:t>How far it is to existing infrastructure</a:t>
            </a:r>
            <a:endParaRPr sz="2000">
              <a:solidFill>
                <a:schemeClr val="dk1"/>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Georgia"/>
              <a:buChar char="-"/>
            </a:pPr>
            <a:r>
              <a:rPr lang="en-US" sz="2000">
                <a:solidFill>
                  <a:schemeClr val="dk1"/>
                </a:solidFill>
                <a:latin typeface="Open Sans"/>
                <a:ea typeface="Open Sans"/>
                <a:cs typeface="Open Sans"/>
                <a:sym typeface="Open Sans"/>
              </a:rPr>
              <a:t>How wealth varies throughout the study region</a:t>
            </a:r>
            <a:endParaRPr sz="2400">
              <a:solidFill>
                <a:schemeClr val="dk1"/>
              </a:solidFill>
              <a:latin typeface="Georgia"/>
              <a:ea typeface="Georgia"/>
              <a:cs typeface="Georgia"/>
              <a:sym typeface="Georgia"/>
            </a:endParaRPr>
          </a:p>
        </p:txBody>
      </p:sp>
      <p:sp>
        <p:nvSpPr>
          <p:cNvPr id="244" name="Google Shape;244;p14"/>
          <p:cNvSpPr/>
          <p:nvPr/>
        </p:nvSpPr>
        <p:spPr>
          <a:xfrm>
            <a:off x="10109165" y="6102043"/>
            <a:ext cx="165141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Mentis et al., 2017</a:t>
            </a:r>
            <a:endParaRPr/>
          </a:p>
        </p:txBody>
      </p:sp>
      <p:sp>
        <p:nvSpPr>
          <p:cNvPr id="245" name="Google Shape;245;p14"/>
          <p:cNvSpPr txBox="1"/>
          <p:nvPr/>
        </p:nvSpPr>
        <p:spPr>
          <a:xfrm>
            <a:off x="887214" y="4640"/>
            <a:ext cx="10203997"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1.2 Why geospatial modelling?</a:t>
            </a:r>
            <a:endParaRPr/>
          </a:p>
        </p:txBody>
      </p:sp>
      <p:pic>
        <p:nvPicPr>
          <p:cNvPr id="246" name="Google Shape;246;p14"/>
          <p:cNvPicPr preferRelativeResize="0"/>
          <p:nvPr/>
        </p:nvPicPr>
        <p:blipFill rotWithShape="1">
          <a:blip r:embed="rId3">
            <a:alphaModFix/>
          </a:blip>
          <a:srcRect b="19577" l="22766" r="29649" t="14815"/>
          <a:stretch/>
        </p:blipFill>
        <p:spPr>
          <a:xfrm>
            <a:off x="720698" y="1789729"/>
            <a:ext cx="4615543" cy="4499429"/>
          </a:xfrm>
          <a:prstGeom prst="rect">
            <a:avLst/>
          </a:prstGeom>
          <a:noFill/>
          <a:ln>
            <a:noFill/>
          </a:ln>
        </p:spPr>
      </p:pic>
      <p:sp>
        <p:nvSpPr>
          <p:cNvPr id="247" name="Google Shape;247;p14"/>
          <p:cNvSpPr txBox="1"/>
          <p:nvPr/>
        </p:nvSpPr>
        <p:spPr>
          <a:xfrm>
            <a:off x="1372836" y="1772739"/>
            <a:ext cx="463005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Open Sans"/>
                <a:ea typeface="Open Sans"/>
                <a:cs typeface="Open Sans"/>
                <a:sym typeface="Open Sans"/>
              </a:rPr>
              <a:t>Transmission lines in Sub Saharan Africa</a:t>
            </a:r>
            <a:endParaRPr/>
          </a:p>
        </p:txBody>
      </p:sp>
      <p:sp>
        <p:nvSpPr>
          <p:cNvPr id="248" name="Google Shape;248;p14"/>
          <p:cNvSpPr txBox="1"/>
          <p:nvPr/>
        </p:nvSpPr>
        <p:spPr>
          <a:xfrm>
            <a:off x="1103789" y="6156953"/>
            <a:ext cx="4847431" cy="25391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Picture source: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5"/>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55" name="Google Shape;255;p15"/>
          <p:cNvSpPr txBox="1"/>
          <p:nvPr/>
        </p:nvSpPr>
        <p:spPr>
          <a:xfrm>
            <a:off x="887215" y="26400"/>
            <a:ext cx="1003333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1.3 The OnStove methodology</a:t>
            </a:r>
            <a:endParaRPr sz="4400">
              <a:solidFill>
                <a:schemeClr val="dk1"/>
              </a:solidFill>
              <a:latin typeface="Open Sans"/>
              <a:ea typeface="Open Sans"/>
              <a:cs typeface="Open Sans"/>
              <a:sym typeface="Open Sans"/>
            </a:endParaRPr>
          </a:p>
        </p:txBody>
      </p:sp>
      <p:sp>
        <p:nvSpPr>
          <p:cNvPr id="256" name="Google Shape;256;p15"/>
          <p:cNvSpPr txBox="1"/>
          <p:nvPr>
            <p:ph idx="1" type="body"/>
          </p:nvPr>
        </p:nvSpPr>
        <p:spPr>
          <a:xfrm>
            <a:off x="993914" y="2792896"/>
            <a:ext cx="4641574" cy="320364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latin typeface="Open Sans"/>
                <a:ea typeface="Open Sans"/>
                <a:cs typeface="Open Sans"/>
                <a:sym typeface="Open Sans"/>
              </a:rPr>
              <a:t>With regards to capital, fuel and salvage costs as well as reduced morbidity, reduced mortality, time saved and emissions avoided.</a:t>
            </a:r>
            <a:endParaRPr/>
          </a:p>
          <a:p>
            <a:pPr indent="-228600" lvl="0" marL="228600" rtl="0" algn="l">
              <a:lnSpc>
                <a:spcPct val="90000"/>
              </a:lnSpc>
              <a:spcBef>
                <a:spcPts val="1000"/>
              </a:spcBef>
              <a:spcAft>
                <a:spcPts val="0"/>
              </a:spcAft>
              <a:buClr>
                <a:schemeClr val="dk1"/>
              </a:buClr>
              <a:buSzPts val="1800"/>
              <a:buChar char="•"/>
            </a:pPr>
            <a:r>
              <a:rPr lang="en-US" sz="1800">
                <a:latin typeface="Open Sans"/>
                <a:ea typeface="Open Sans"/>
                <a:cs typeface="Open Sans"/>
                <a:sym typeface="Open Sans"/>
              </a:rPr>
              <a:t>It selects the stove with the highest net-benefit in each settlement.</a:t>
            </a:r>
            <a:endParaRPr/>
          </a:p>
        </p:txBody>
      </p:sp>
      <p:sp>
        <p:nvSpPr>
          <p:cNvPr id="257" name="Google Shape;257;p15"/>
          <p:cNvSpPr/>
          <p:nvPr/>
        </p:nvSpPr>
        <p:spPr>
          <a:xfrm>
            <a:off x="887214" y="1659852"/>
            <a:ext cx="489736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A geospatial clean cooking tool, determining the net-benefit of cooking with different stoves across an area </a:t>
            </a:r>
            <a:endParaRPr/>
          </a:p>
        </p:txBody>
      </p:sp>
      <p:pic>
        <p:nvPicPr>
          <p:cNvPr id="258" name="Google Shape;258;p15"/>
          <p:cNvPicPr preferRelativeResize="0"/>
          <p:nvPr/>
        </p:nvPicPr>
        <p:blipFill rotWithShape="1">
          <a:blip r:embed="rId3">
            <a:alphaModFix/>
          </a:blip>
          <a:srcRect b="0" l="0" r="0" t="0"/>
          <a:stretch/>
        </p:blipFill>
        <p:spPr>
          <a:xfrm>
            <a:off x="6131848" y="1373714"/>
            <a:ext cx="5413101" cy="4977916"/>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6"/>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65" name="Google Shape;265;p16"/>
          <p:cNvSpPr txBox="1"/>
          <p:nvPr/>
        </p:nvSpPr>
        <p:spPr>
          <a:xfrm>
            <a:off x="887215" y="26400"/>
            <a:ext cx="1003333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1.3 OnStove benefits</a:t>
            </a:r>
            <a:endParaRPr sz="4400">
              <a:solidFill>
                <a:schemeClr val="dk1"/>
              </a:solidFill>
              <a:latin typeface="Open Sans"/>
              <a:ea typeface="Open Sans"/>
              <a:cs typeface="Open Sans"/>
              <a:sym typeface="Open Sans"/>
            </a:endParaRPr>
          </a:p>
        </p:txBody>
      </p:sp>
      <p:sp>
        <p:nvSpPr>
          <p:cNvPr id="266" name="Google Shape;266;p16"/>
          <p:cNvSpPr txBox="1"/>
          <p:nvPr>
            <p:ph idx="1" type="body"/>
          </p:nvPr>
        </p:nvSpPr>
        <p:spPr>
          <a:xfrm>
            <a:off x="993914" y="2155372"/>
            <a:ext cx="4641574" cy="64136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latin typeface="Open Sans"/>
                <a:ea typeface="Open Sans"/>
                <a:cs typeface="Open Sans"/>
                <a:sym typeface="Open Sans"/>
              </a:rPr>
              <a:t>Reduced number of cases and deaths from COPD, IHD, Stroke, LC and ALRI</a:t>
            </a:r>
            <a:endParaRPr/>
          </a:p>
        </p:txBody>
      </p:sp>
      <p:sp>
        <p:nvSpPr>
          <p:cNvPr id="267" name="Google Shape;267;p16"/>
          <p:cNvSpPr/>
          <p:nvPr/>
        </p:nvSpPr>
        <p:spPr>
          <a:xfrm>
            <a:off x="887214" y="1659852"/>
            <a:ext cx="489736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Morbidity and Mortality reductions</a:t>
            </a:r>
            <a:endParaRPr/>
          </a:p>
        </p:txBody>
      </p:sp>
      <p:pic>
        <p:nvPicPr>
          <p:cNvPr id="268" name="Google Shape;268;p16"/>
          <p:cNvPicPr preferRelativeResize="0"/>
          <p:nvPr/>
        </p:nvPicPr>
        <p:blipFill rotWithShape="1">
          <a:blip r:embed="rId3">
            <a:alphaModFix/>
          </a:blip>
          <a:srcRect b="0" l="0" r="0" t="0"/>
          <a:stretch/>
        </p:blipFill>
        <p:spPr>
          <a:xfrm>
            <a:off x="6131848" y="1373714"/>
            <a:ext cx="5413101" cy="4977916"/>
          </a:xfrm>
          <a:prstGeom prst="rect">
            <a:avLst/>
          </a:prstGeom>
          <a:noFill/>
          <a:ln>
            <a:noFill/>
          </a:ln>
        </p:spPr>
      </p:pic>
      <p:sp>
        <p:nvSpPr>
          <p:cNvPr id="269" name="Google Shape;269;p16"/>
          <p:cNvSpPr/>
          <p:nvPr/>
        </p:nvSpPr>
        <p:spPr>
          <a:xfrm>
            <a:off x="887214" y="2796734"/>
            <a:ext cx="489736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Emissions reductions</a:t>
            </a:r>
            <a:endParaRPr/>
          </a:p>
        </p:txBody>
      </p:sp>
      <p:sp>
        <p:nvSpPr>
          <p:cNvPr id="270" name="Google Shape;270;p16"/>
          <p:cNvSpPr/>
          <p:nvPr/>
        </p:nvSpPr>
        <p:spPr>
          <a:xfrm>
            <a:off x="887214" y="4467008"/>
            <a:ext cx="489736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Time saved</a:t>
            </a:r>
            <a:endParaRPr/>
          </a:p>
        </p:txBody>
      </p:sp>
      <p:sp>
        <p:nvSpPr>
          <p:cNvPr id="271" name="Google Shape;271;p16"/>
          <p:cNvSpPr txBox="1"/>
          <p:nvPr/>
        </p:nvSpPr>
        <p:spPr>
          <a:xfrm>
            <a:off x="993914" y="3186756"/>
            <a:ext cx="4641574" cy="142099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Direct emission reductions from stove-switch</a:t>
            </a:r>
            <a:endParaRPr/>
          </a:p>
          <a:p>
            <a:pPr indent="-228600" lvl="0" marL="228600" marR="0" rtl="0" algn="l">
              <a:lnSpc>
                <a:spcPct val="90000"/>
              </a:lnSpc>
              <a:spcBef>
                <a:spcPts val="10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Fuel specific emissions related to production and transportation</a:t>
            </a:r>
            <a:endParaRPr/>
          </a:p>
        </p:txBody>
      </p:sp>
      <p:sp>
        <p:nvSpPr>
          <p:cNvPr id="272" name="Google Shape;272;p16"/>
          <p:cNvSpPr txBox="1"/>
          <p:nvPr/>
        </p:nvSpPr>
        <p:spPr>
          <a:xfrm>
            <a:off x="993914" y="4945898"/>
            <a:ext cx="4641574" cy="114981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Cooking time saved due to higher efficiencies</a:t>
            </a:r>
            <a:endParaRPr/>
          </a:p>
          <a:p>
            <a:pPr indent="-228600" lvl="0" marL="228600" marR="0" rtl="0" algn="l">
              <a:lnSpc>
                <a:spcPct val="90000"/>
              </a:lnSpc>
              <a:spcBef>
                <a:spcPts val="100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Reduced fuel collection times</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7"/>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79" name="Google Shape;279;p17"/>
          <p:cNvSpPr txBox="1"/>
          <p:nvPr/>
        </p:nvSpPr>
        <p:spPr>
          <a:xfrm>
            <a:off x="887215" y="26400"/>
            <a:ext cx="1003333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1.3 OnStove costs</a:t>
            </a:r>
            <a:endParaRPr sz="4400">
              <a:solidFill>
                <a:schemeClr val="dk1"/>
              </a:solidFill>
              <a:latin typeface="Open Sans"/>
              <a:ea typeface="Open Sans"/>
              <a:cs typeface="Open Sans"/>
              <a:sym typeface="Open Sans"/>
            </a:endParaRPr>
          </a:p>
        </p:txBody>
      </p:sp>
      <p:sp>
        <p:nvSpPr>
          <p:cNvPr id="280" name="Google Shape;280;p17"/>
          <p:cNvSpPr txBox="1"/>
          <p:nvPr>
            <p:ph idx="1" type="body"/>
          </p:nvPr>
        </p:nvSpPr>
        <p:spPr>
          <a:xfrm>
            <a:off x="993914" y="2155372"/>
            <a:ext cx="4641574" cy="64136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US" sz="1800">
                <a:latin typeface="Open Sans"/>
                <a:ea typeface="Open Sans"/>
                <a:cs typeface="Open Sans"/>
                <a:sym typeface="Open Sans"/>
              </a:rPr>
              <a:t>Cost of stove</a:t>
            </a:r>
            <a:endParaRPr/>
          </a:p>
          <a:p>
            <a:pPr indent="-228600" lvl="0" marL="228600" rtl="0" algn="l">
              <a:lnSpc>
                <a:spcPct val="90000"/>
              </a:lnSpc>
              <a:spcBef>
                <a:spcPts val="1000"/>
              </a:spcBef>
              <a:spcAft>
                <a:spcPts val="0"/>
              </a:spcAft>
              <a:buClr>
                <a:schemeClr val="dk1"/>
              </a:buClr>
              <a:buSzPct val="100000"/>
              <a:buChar char="•"/>
            </a:pPr>
            <a:r>
              <a:rPr lang="en-US" sz="1800">
                <a:latin typeface="Open Sans"/>
                <a:ea typeface="Open Sans"/>
                <a:cs typeface="Open Sans"/>
                <a:sym typeface="Open Sans"/>
              </a:rPr>
              <a:t>Stove specific calculations when needed</a:t>
            </a:r>
            <a:endParaRPr/>
          </a:p>
        </p:txBody>
      </p:sp>
      <p:sp>
        <p:nvSpPr>
          <p:cNvPr id="281" name="Google Shape;281;p17"/>
          <p:cNvSpPr/>
          <p:nvPr/>
        </p:nvSpPr>
        <p:spPr>
          <a:xfrm>
            <a:off x="887214" y="1659852"/>
            <a:ext cx="489736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Capital costs</a:t>
            </a:r>
            <a:endParaRPr/>
          </a:p>
        </p:txBody>
      </p:sp>
      <p:pic>
        <p:nvPicPr>
          <p:cNvPr id="282" name="Google Shape;282;p17"/>
          <p:cNvPicPr preferRelativeResize="0"/>
          <p:nvPr/>
        </p:nvPicPr>
        <p:blipFill rotWithShape="1">
          <a:blip r:embed="rId3">
            <a:alphaModFix/>
          </a:blip>
          <a:srcRect b="0" l="0" r="0" t="0"/>
          <a:stretch/>
        </p:blipFill>
        <p:spPr>
          <a:xfrm>
            <a:off x="6131848" y="1373714"/>
            <a:ext cx="5413101" cy="4977916"/>
          </a:xfrm>
          <a:prstGeom prst="rect">
            <a:avLst/>
          </a:prstGeom>
          <a:noFill/>
          <a:ln>
            <a:noFill/>
          </a:ln>
        </p:spPr>
      </p:pic>
      <p:sp>
        <p:nvSpPr>
          <p:cNvPr id="283" name="Google Shape;283;p17"/>
          <p:cNvSpPr/>
          <p:nvPr/>
        </p:nvSpPr>
        <p:spPr>
          <a:xfrm>
            <a:off x="887214" y="2829392"/>
            <a:ext cx="489736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Operations and maintenance costs</a:t>
            </a:r>
            <a:endParaRPr/>
          </a:p>
        </p:txBody>
      </p:sp>
      <p:sp>
        <p:nvSpPr>
          <p:cNvPr id="284" name="Google Shape;284;p17"/>
          <p:cNvSpPr/>
          <p:nvPr/>
        </p:nvSpPr>
        <p:spPr>
          <a:xfrm>
            <a:off x="887214" y="3617922"/>
            <a:ext cx="489736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Fuel cost</a:t>
            </a:r>
            <a:endParaRPr/>
          </a:p>
        </p:txBody>
      </p:sp>
      <p:sp>
        <p:nvSpPr>
          <p:cNvPr id="285" name="Google Shape;285;p17"/>
          <p:cNvSpPr txBox="1"/>
          <p:nvPr/>
        </p:nvSpPr>
        <p:spPr>
          <a:xfrm>
            <a:off x="993914" y="3219414"/>
            <a:ext cx="4641574" cy="438187"/>
          </a:xfrm>
          <a:prstGeom prst="rect">
            <a:avLst/>
          </a:prstGeom>
          <a:noFill/>
          <a:ln>
            <a:noFill/>
          </a:ln>
        </p:spPr>
        <p:txBody>
          <a:bodyPr anchorCtr="0" anchor="t" bIns="45700" lIns="91425" spcFirstLastPara="1" rIns="91425" wrap="square" tIns="45700">
            <a:normAutofit fontScale="92500"/>
          </a:bodyPr>
          <a:lstStyle/>
          <a:p>
            <a:pPr indent="-228600" lvl="0" marL="228600" marR="0" rtl="0" algn="l">
              <a:lnSpc>
                <a:spcPct val="90000"/>
              </a:lnSpc>
              <a:spcBef>
                <a:spcPts val="0"/>
              </a:spcBef>
              <a:spcAft>
                <a:spcPts val="0"/>
              </a:spcAft>
              <a:buClr>
                <a:schemeClr val="dk1"/>
              </a:buClr>
              <a:buSzPct val="100000"/>
              <a:buFont typeface="Arial"/>
              <a:buChar char="•"/>
            </a:pPr>
            <a:r>
              <a:rPr lang="en-US" sz="1800">
                <a:solidFill>
                  <a:schemeClr val="dk1"/>
                </a:solidFill>
                <a:latin typeface="Open Sans"/>
                <a:ea typeface="Open Sans"/>
                <a:cs typeface="Open Sans"/>
                <a:sym typeface="Open Sans"/>
              </a:rPr>
              <a:t>Cost of cleaning and replacing equipment</a:t>
            </a:r>
            <a:endParaRPr/>
          </a:p>
        </p:txBody>
      </p:sp>
      <p:sp>
        <p:nvSpPr>
          <p:cNvPr id="286" name="Google Shape;286;p17"/>
          <p:cNvSpPr txBox="1"/>
          <p:nvPr/>
        </p:nvSpPr>
        <p:spPr>
          <a:xfrm>
            <a:off x="993914" y="4096812"/>
            <a:ext cx="4641574" cy="40987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Stove specific</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8"/>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93" name="Google Shape;293;p18"/>
          <p:cNvSpPr txBox="1"/>
          <p:nvPr/>
        </p:nvSpPr>
        <p:spPr>
          <a:xfrm>
            <a:off x="887214" y="26400"/>
            <a:ext cx="1068848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1.3 OnStove outputs – Sub-Sahara Africa</a:t>
            </a:r>
            <a:endParaRPr sz="4400">
              <a:solidFill>
                <a:schemeClr val="dk1"/>
              </a:solidFill>
              <a:latin typeface="Open Sans"/>
              <a:ea typeface="Open Sans"/>
              <a:cs typeface="Open Sans"/>
              <a:sym typeface="Open Sans"/>
            </a:endParaRPr>
          </a:p>
        </p:txBody>
      </p:sp>
      <p:sp>
        <p:nvSpPr>
          <p:cNvPr id="294" name="Google Shape;294;p18"/>
          <p:cNvSpPr txBox="1"/>
          <p:nvPr>
            <p:ph idx="1" type="body"/>
          </p:nvPr>
        </p:nvSpPr>
        <p:spPr>
          <a:xfrm>
            <a:off x="908484" y="3103212"/>
            <a:ext cx="4641574" cy="8926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sz="1800">
                <a:latin typeface="Open Sans"/>
                <a:ea typeface="Open Sans"/>
                <a:cs typeface="Open Sans"/>
                <a:sym typeface="Open Sans"/>
              </a:rPr>
              <a:t>A social net-benefits perspective including both private benefits and externalities.</a:t>
            </a:r>
            <a:endParaRPr/>
          </a:p>
        </p:txBody>
      </p:sp>
      <p:sp>
        <p:nvSpPr>
          <p:cNvPr id="295" name="Google Shape;295;p18"/>
          <p:cNvSpPr/>
          <p:nvPr/>
        </p:nvSpPr>
        <p:spPr>
          <a:xfrm>
            <a:off x="887214" y="1659852"/>
            <a:ext cx="501666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Spatial distribution of the stoves with the highest net-benefits across SSA, together with bar plots of population shares of each stove. </a:t>
            </a:r>
            <a:endParaRPr/>
          </a:p>
        </p:txBody>
      </p:sp>
      <p:pic>
        <p:nvPicPr>
          <p:cNvPr id="296" name="Google Shape;296;p18"/>
          <p:cNvPicPr preferRelativeResize="0"/>
          <p:nvPr/>
        </p:nvPicPr>
        <p:blipFill rotWithShape="1">
          <a:blip r:embed="rId3">
            <a:alphaModFix/>
          </a:blip>
          <a:srcRect b="0" l="0" r="0" t="0"/>
          <a:stretch/>
        </p:blipFill>
        <p:spPr>
          <a:xfrm>
            <a:off x="5903882" y="1235445"/>
            <a:ext cx="5671822" cy="5096915"/>
          </a:xfrm>
          <a:prstGeom prst="rect">
            <a:avLst/>
          </a:prstGeom>
          <a:noFill/>
          <a:ln>
            <a:noFill/>
          </a:ln>
        </p:spPr>
      </p:pic>
      <p:sp>
        <p:nvSpPr>
          <p:cNvPr id="297" name="Google Shape;297;p18"/>
          <p:cNvSpPr/>
          <p:nvPr/>
        </p:nvSpPr>
        <p:spPr>
          <a:xfrm>
            <a:off x="887214" y="5159102"/>
            <a:ext cx="4662844"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Calibri"/>
                <a:ea typeface="Calibri"/>
                <a:cs typeface="Calibri"/>
                <a:sym typeface="Calibri"/>
              </a:rPr>
              <a:t>Khavari, B., Ramirez, C., Jeuland, M. &amp; Fuso Nerini, F. A geospatial approach to understanding clean cooking challenges in sub-Saharan Africa. Nat Sustain (2023) doi:</a:t>
            </a:r>
            <a:r>
              <a:rPr i="1" lang="en-US" sz="1600" u="sng">
                <a:solidFill>
                  <a:schemeClr val="dk1"/>
                </a:solidFill>
                <a:latin typeface="Calibri"/>
                <a:ea typeface="Calibri"/>
                <a:cs typeface="Calibri"/>
                <a:sym typeface="Calibri"/>
                <a:hlinkClick r:id="rId4">
                  <a:extLst>
                    <a:ext uri="{A12FA001-AC4F-418D-AE19-62706E023703}">
                      <ahyp:hlinkClr val="tx"/>
                    </a:ext>
                  </a:extLst>
                </a:hlinkClick>
              </a:rPr>
              <a:t>10.1038/s41893-022-01039-8</a:t>
            </a:r>
            <a:r>
              <a:rPr i="1" lang="en-US" sz="1600">
                <a:solidFill>
                  <a:schemeClr val="dk1"/>
                </a:solidFill>
                <a:latin typeface="Calibri"/>
                <a:ea typeface="Calibri"/>
                <a:cs typeface="Calibri"/>
                <a:sym typeface="Calibri"/>
              </a:rPr>
              <a:t>.</a:t>
            </a:r>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9"/>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304" name="Google Shape;304;p19"/>
          <p:cNvSpPr txBox="1"/>
          <p:nvPr/>
        </p:nvSpPr>
        <p:spPr>
          <a:xfrm>
            <a:off x="887215" y="26400"/>
            <a:ext cx="10486868"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1.3 OnStove outputs – Sub-Sahara Africa</a:t>
            </a:r>
            <a:endParaRPr sz="4400">
              <a:solidFill>
                <a:schemeClr val="dk1"/>
              </a:solidFill>
              <a:latin typeface="Open Sans"/>
              <a:ea typeface="Open Sans"/>
              <a:cs typeface="Open Sans"/>
              <a:sym typeface="Open Sans"/>
            </a:endParaRPr>
          </a:p>
        </p:txBody>
      </p:sp>
      <p:sp>
        <p:nvSpPr>
          <p:cNvPr id="305" name="Google Shape;305;p19"/>
          <p:cNvSpPr/>
          <p:nvPr/>
        </p:nvSpPr>
        <p:spPr>
          <a:xfrm>
            <a:off x="887215" y="5188676"/>
            <a:ext cx="1037949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Calibri"/>
                <a:ea typeface="Calibri"/>
                <a:cs typeface="Calibri"/>
                <a:sym typeface="Calibri"/>
              </a:rPr>
              <a:t>Khavari, B., Ramirez, C., Jeuland, M. &amp; Fuso Nerini, F. A geospatial approach to understanding clean cooking challenges in sub-Saharan Africa. Nat Sustain (2023) doi:</a:t>
            </a:r>
            <a:r>
              <a:rPr i="1" lang="en-US" sz="1600" u="sng">
                <a:solidFill>
                  <a:schemeClr val="dk1"/>
                </a:solidFill>
                <a:latin typeface="Calibri"/>
                <a:ea typeface="Calibri"/>
                <a:cs typeface="Calibri"/>
                <a:sym typeface="Calibri"/>
                <a:hlinkClick r:id="rId3">
                  <a:extLst>
                    <a:ext uri="{A12FA001-AC4F-418D-AE19-62706E023703}">
                      <ahyp:hlinkClr val="tx"/>
                    </a:ext>
                  </a:extLst>
                </a:hlinkClick>
              </a:rPr>
              <a:t>10.1038/s41893-022-01039-8</a:t>
            </a:r>
            <a:r>
              <a:rPr i="1" lang="en-US" sz="1600">
                <a:solidFill>
                  <a:schemeClr val="dk1"/>
                </a:solidFill>
                <a:latin typeface="Calibri"/>
                <a:ea typeface="Calibri"/>
                <a:cs typeface="Calibri"/>
                <a:sym typeface="Calibri"/>
              </a:rPr>
              <a:t>.</a:t>
            </a:r>
            <a:endParaRPr/>
          </a:p>
        </p:txBody>
      </p:sp>
      <p:pic>
        <p:nvPicPr>
          <p:cNvPr id="306" name="Google Shape;306;p19"/>
          <p:cNvPicPr preferRelativeResize="0"/>
          <p:nvPr/>
        </p:nvPicPr>
        <p:blipFill rotWithShape="1">
          <a:blip r:embed="rId4">
            <a:alphaModFix/>
          </a:blip>
          <a:srcRect b="0" l="0" r="0" t="0"/>
          <a:stretch/>
        </p:blipFill>
        <p:spPr>
          <a:xfrm>
            <a:off x="-30790" y="2034994"/>
            <a:ext cx="5843761" cy="2568605"/>
          </a:xfrm>
          <a:prstGeom prst="rect">
            <a:avLst/>
          </a:prstGeom>
          <a:noFill/>
          <a:ln>
            <a:noFill/>
          </a:ln>
        </p:spPr>
      </p:pic>
      <p:pic>
        <p:nvPicPr>
          <p:cNvPr id="307" name="Google Shape;307;p19"/>
          <p:cNvPicPr preferRelativeResize="0"/>
          <p:nvPr/>
        </p:nvPicPr>
        <p:blipFill rotWithShape="1">
          <a:blip r:embed="rId5">
            <a:alphaModFix/>
          </a:blip>
          <a:srcRect b="0" l="20001" r="0" t="0"/>
          <a:stretch/>
        </p:blipFill>
        <p:spPr>
          <a:xfrm>
            <a:off x="5777612" y="1676399"/>
            <a:ext cx="5924437" cy="2850997"/>
          </a:xfrm>
          <a:prstGeom prst="rect">
            <a:avLst/>
          </a:prstGeom>
          <a:noFill/>
          <a:ln>
            <a:noFill/>
          </a:ln>
        </p:spPr>
      </p:pic>
      <p:sp>
        <p:nvSpPr>
          <p:cNvPr id="308" name="Google Shape;308;p19"/>
          <p:cNvSpPr/>
          <p:nvPr/>
        </p:nvSpPr>
        <p:spPr>
          <a:xfrm>
            <a:off x="1571096" y="1659852"/>
            <a:ext cx="373921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Net-benefits per household</a:t>
            </a:r>
            <a:endParaRPr/>
          </a:p>
        </p:txBody>
      </p:sp>
      <p:sp>
        <p:nvSpPr>
          <p:cNvPr id="309" name="Google Shape;309;p19"/>
          <p:cNvSpPr/>
          <p:nvPr/>
        </p:nvSpPr>
        <p:spPr>
          <a:xfrm>
            <a:off x="6161314" y="1659852"/>
            <a:ext cx="321128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Total costs and benefits</a:t>
            </a:r>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99" name="Google Shape;99;p2"/>
          <p:cNvSpPr txBox="1"/>
          <p:nvPr>
            <p:ph idx="1" type="body"/>
          </p:nvPr>
        </p:nvSpPr>
        <p:spPr>
          <a:xfrm>
            <a:off x="838200" y="1825625"/>
            <a:ext cx="5524844" cy="2950906"/>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lnSpc>
                <a:spcPct val="100000"/>
              </a:lnSpc>
              <a:spcBef>
                <a:spcPts val="0"/>
              </a:spcBef>
              <a:spcAft>
                <a:spcPts val="0"/>
              </a:spcAft>
              <a:buClr>
                <a:schemeClr val="dk1"/>
              </a:buClr>
              <a:buSzPct val="100000"/>
              <a:buAutoNum type="arabicPeriod"/>
            </a:pPr>
            <a:r>
              <a:rPr lang="en-US" sz="2000">
                <a:latin typeface="Open Sans"/>
                <a:ea typeface="Open Sans"/>
                <a:cs typeface="Open Sans"/>
                <a:sym typeface="Open Sans"/>
              </a:rPr>
              <a:t>ILO1: Be able to define clean cooking</a:t>
            </a:r>
            <a:endParaRPr/>
          </a:p>
          <a:p>
            <a:pPr indent="-342900" lvl="0" marL="342900" rtl="0" algn="l">
              <a:lnSpc>
                <a:spcPct val="100000"/>
              </a:lnSpc>
              <a:spcBef>
                <a:spcPts val="1000"/>
              </a:spcBef>
              <a:spcAft>
                <a:spcPts val="0"/>
              </a:spcAft>
              <a:buClr>
                <a:schemeClr val="dk1"/>
              </a:buClr>
              <a:buSzPct val="100000"/>
              <a:buAutoNum type="arabicPeriod"/>
            </a:pPr>
            <a:r>
              <a:rPr lang="en-US" sz="2000">
                <a:latin typeface="Open Sans"/>
                <a:ea typeface="Open Sans"/>
                <a:cs typeface="Open Sans"/>
                <a:sym typeface="Open Sans"/>
              </a:rPr>
              <a:t>ILO2: Explain its importance for various Sustainable Development Goals (SDGs)</a:t>
            </a:r>
            <a:endParaRPr/>
          </a:p>
          <a:p>
            <a:pPr indent="-342900" lvl="0" marL="342900" rtl="0" algn="l">
              <a:lnSpc>
                <a:spcPct val="100000"/>
              </a:lnSpc>
              <a:spcBef>
                <a:spcPts val="1000"/>
              </a:spcBef>
              <a:spcAft>
                <a:spcPts val="0"/>
              </a:spcAft>
              <a:buClr>
                <a:schemeClr val="dk1"/>
              </a:buClr>
              <a:buSzPct val="100000"/>
              <a:buAutoNum type="arabicPeriod"/>
            </a:pPr>
            <a:r>
              <a:rPr lang="en-US" sz="2000">
                <a:latin typeface="Open Sans"/>
                <a:ea typeface="Open Sans"/>
                <a:cs typeface="Open Sans"/>
                <a:sym typeface="Open Sans"/>
              </a:rPr>
              <a:t>ILO3: Identify the regions where the challenge is the most pressing</a:t>
            </a:r>
            <a:endParaRPr/>
          </a:p>
          <a:p>
            <a:pPr indent="-342900" lvl="0" marL="342900" rtl="0" algn="l">
              <a:lnSpc>
                <a:spcPct val="100000"/>
              </a:lnSpc>
              <a:spcBef>
                <a:spcPts val="1000"/>
              </a:spcBef>
              <a:spcAft>
                <a:spcPts val="0"/>
              </a:spcAft>
              <a:buClr>
                <a:schemeClr val="dk1"/>
              </a:buClr>
              <a:buSzPct val="100000"/>
              <a:buAutoNum type="arabicPeriod"/>
            </a:pPr>
            <a:r>
              <a:rPr lang="en-US" sz="2000">
                <a:latin typeface="Open Sans"/>
                <a:ea typeface="Open Sans"/>
                <a:cs typeface="Open Sans"/>
                <a:sym typeface="Open Sans"/>
              </a:rPr>
              <a:t>ILO4: Explain the importance of Geospatial Information Systems (GIS) as it relates to clean cooking</a:t>
            </a:r>
            <a:endParaRPr/>
          </a:p>
          <a:p>
            <a:pPr indent="-342900" lvl="0" marL="342900" rtl="0" algn="l">
              <a:lnSpc>
                <a:spcPct val="100000"/>
              </a:lnSpc>
              <a:spcBef>
                <a:spcPts val="1000"/>
              </a:spcBef>
              <a:spcAft>
                <a:spcPts val="0"/>
              </a:spcAft>
              <a:buClr>
                <a:schemeClr val="dk1"/>
              </a:buClr>
              <a:buSzPct val="100000"/>
              <a:buAutoNum type="arabicPeriod"/>
            </a:pPr>
            <a:r>
              <a:rPr lang="en-US" sz="2000">
                <a:latin typeface="Open Sans"/>
                <a:ea typeface="Open Sans"/>
                <a:cs typeface="Open Sans"/>
                <a:sym typeface="Open Sans"/>
              </a:rPr>
              <a:t>ILO5: Explain the basics of OnStove, a geospatial clean cooking tool</a:t>
            </a:r>
            <a:endParaRPr/>
          </a:p>
        </p:txBody>
      </p:sp>
      <p:sp>
        <p:nvSpPr>
          <p:cNvPr id="100" name="Google Shape;100;p2"/>
          <p:cNvSpPr txBox="1"/>
          <p:nvPr/>
        </p:nvSpPr>
        <p:spPr>
          <a:xfrm>
            <a:off x="887215" y="2640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a:t>
            </a:r>
            <a:endParaRPr/>
          </a:p>
        </p:txBody>
      </p:sp>
      <p:sp>
        <p:nvSpPr>
          <p:cNvPr id="101" name="Google Shape;101;p2"/>
          <p:cNvSpPr/>
          <p:nvPr/>
        </p:nvSpPr>
        <p:spPr>
          <a:xfrm>
            <a:off x="887214" y="1411655"/>
            <a:ext cx="435465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By the end of this lecture, you will:</a:t>
            </a:r>
            <a:endParaRPr b="1" sz="2000">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0"/>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316" name="Google Shape;316;p20"/>
          <p:cNvSpPr txBox="1"/>
          <p:nvPr/>
        </p:nvSpPr>
        <p:spPr>
          <a:xfrm>
            <a:off x="887215" y="26400"/>
            <a:ext cx="1003333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1.3 Past efforts with OnStove</a:t>
            </a:r>
            <a:endParaRPr sz="4400">
              <a:solidFill>
                <a:schemeClr val="dk1"/>
              </a:solidFill>
              <a:latin typeface="Open Sans"/>
              <a:ea typeface="Open Sans"/>
              <a:cs typeface="Open Sans"/>
              <a:sym typeface="Open Sans"/>
            </a:endParaRPr>
          </a:p>
        </p:txBody>
      </p:sp>
      <p:sp>
        <p:nvSpPr>
          <p:cNvPr id="317" name="Google Shape;317;p20"/>
          <p:cNvSpPr/>
          <p:nvPr/>
        </p:nvSpPr>
        <p:spPr>
          <a:xfrm>
            <a:off x="2594353" y="1659852"/>
            <a:ext cx="98704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Nepal</a:t>
            </a:r>
            <a:endParaRPr/>
          </a:p>
        </p:txBody>
      </p:sp>
      <p:pic>
        <p:nvPicPr>
          <p:cNvPr id="318" name="Google Shape;318;p20"/>
          <p:cNvPicPr preferRelativeResize="0"/>
          <p:nvPr/>
        </p:nvPicPr>
        <p:blipFill rotWithShape="1">
          <a:blip r:embed="rId3">
            <a:alphaModFix/>
          </a:blip>
          <a:srcRect b="0" l="0" r="0" t="0"/>
          <a:stretch/>
        </p:blipFill>
        <p:spPr>
          <a:xfrm>
            <a:off x="250372" y="2240991"/>
            <a:ext cx="5406916" cy="3493132"/>
          </a:xfrm>
          <a:prstGeom prst="rect">
            <a:avLst/>
          </a:prstGeom>
          <a:noFill/>
          <a:ln>
            <a:noFill/>
          </a:ln>
        </p:spPr>
      </p:pic>
      <p:pic>
        <p:nvPicPr>
          <p:cNvPr id="319" name="Google Shape;319;p20"/>
          <p:cNvPicPr preferRelativeResize="0"/>
          <p:nvPr/>
        </p:nvPicPr>
        <p:blipFill rotWithShape="1">
          <a:blip r:embed="rId4">
            <a:alphaModFix/>
          </a:blip>
          <a:srcRect b="0" l="0" r="0" t="0"/>
          <a:stretch/>
        </p:blipFill>
        <p:spPr>
          <a:xfrm>
            <a:off x="6009407" y="1733918"/>
            <a:ext cx="4096902" cy="4507277"/>
          </a:xfrm>
          <a:prstGeom prst="rect">
            <a:avLst/>
          </a:prstGeom>
          <a:noFill/>
          <a:ln>
            <a:noFill/>
          </a:ln>
        </p:spPr>
      </p:pic>
      <p:cxnSp>
        <p:nvCxnSpPr>
          <p:cNvPr id="320" name="Google Shape;320;p20"/>
          <p:cNvCxnSpPr/>
          <p:nvPr/>
        </p:nvCxnSpPr>
        <p:spPr>
          <a:xfrm>
            <a:off x="5809358" y="2723726"/>
            <a:ext cx="14872" cy="2232248"/>
          </a:xfrm>
          <a:prstGeom prst="straightConnector1">
            <a:avLst/>
          </a:prstGeom>
          <a:noFill/>
          <a:ln cap="flat" cmpd="sng" w="28575">
            <a:solidFill>
              <a:srgbClr val="8FD7FF"/>
            </a:solidFill>
            <a:prstDash val="solid"/>
            <a:miter lim="800000"/>
            <a:headEnd len="sm" w="sm" type="none"/>
            <a:tailEnd len="sm" w="sm" type="none"/>
          </a:ln>
        </p:spPr>
      </p:cxnSp>
      <p:sp>
        <p:nvSpPr>
          <p:cNvPr id="321" name="Google Shape;321;p20"/>
          <p:cNvSpPr/>
          <p:nvPr/>
        </p:nvSpPr>
        <p:spPr>
          <a:xfrm>
            <a:off x="8054104" y="1662414"/>
            <a:ext cx="96882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Kenya</a:t>
            </a:r>
            <a:endParaRPr/>
          </a:p>
        </p:txBody>
      </p:sp>
      <p:pic>
        <p:nvPicPr>
          <p:cNvPr id="322" name="Google Shape;322;p20"/>
          <p:cNvPicPr preferRelativeResize="0"/>
          <p:nvPr/>
        </p:nvPicPr>
        <p:blipFill rotWithShape="1">
          <a:blip r:embed="rId5">
            <a:alphaModFix/>
          </a:blip>
          <a:srcRect b="0" l="0" r="0" t="0"/>
          <a:stretch/>
        </p:blipFill>
        <p:spPr>
          <a:xfrm>
            <a:off x="9649797" y="2930212"/>
            <a:ext cx="2036802" cy="1819275"/>
          </a:xfrm>
          <a:prstGeom prst="rect">
            <a:avLst/>
          </a:prstGeom>
          <a:noFill/>
          <a:ln>
            <a:noFill/>
          </a:ln>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1"/>
          <p:cNvSpPr/>
          <p:nvPr/>
        </p:nvSpPr>
        <p:spPr>
          <a:xfrm>
            <a:off x="844083" y="133211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Expected learning outcomes </a:t>
            </a:r>
            <a:endParaRPr/>
          </a:p>
        </p:txBody>
      </p:sp>
      <p:sp>
        <p:nvSpPr>
          <p:cNvPr id="329" name="Google Shape;329;p21"/>
          <p:cNvSpPr txBox="1"/>
          <p:nvPr/>
        </p:nvSpPr>
        <p:spPr>
          <a:xfrm>
            <a:off x="844083" y="-5287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 Outline of the course </a:t>
            </a:r>
            <a:endParaRPr/>
          </a:p>
        </p:txBody>
      </p:sp>
      <p:sp>
        <p:nvSpPr>
          <p:cNvPr id="330" name="Google Shape;330;p21"/>
          <p:cNvSpPr txBox="1"/>
          <p:nvPr>
            <p:ph idx="1" type="body"/>
          </p:nvPr>
        </p:nvSpPr>
        <p:spPr>
          <a:xfrm>
            <a:off x="838200" y="1825625"/>
            <a:ext cx="9466780" cy="4472433"/>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ILO1: Describe the basic concepts of clean cooking and how it can be modelled geospatially.</a:t>
            </a:r>
            <a:endParaRPr sz="2000">
              <a:latin typeface="Open Sans"/>
              <a:ea typeface="Open Sans"/>
              <a:cs typeface="Open Sans"/>
              <a:sym typeface="Open Sans"/>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ILO2: List different geospatial datasets that can be used for modelling clean cooking.</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ILO3: Describe the Geospatial Information System (GIS) methods that can be used for building a clean cooking geospatial energy model</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ILO4: Explain the sensitivity of different input data in the clean cooking geospatial energy model.</a:t>
            </a:r>
            <a:endParaRPr sz="2000">
              <a:latin typeface="Open Sans"/>
              <a:ea typeface="Open Sans"/>
              <a:cs typeface="Open Sans"/>
              <a:sym typeface="Open Sans"/>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ILO5: Develop basic spatial datasets and build your own geospatial cost-benefit clean cooking model in OnStove.</a:t>
            </a:r>
            <a:endParaRPr sz="2000">
              <a:latin typeface="Open Sans"/>
              <a:ea typeface="Open Sans"/>
              <a:cs typeface="Open Sans"/>
              <a:sym typeface="Open Sans"/>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2"/>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Course content </a:t>
            </a:r>
            <a:endParaRPr/>
          </a:p>
        </p:txBody>
      </p:sp>
      <p:sp>
        <p:nvSpPr>
          <p:cNvPr id="337" name="Google Shape;337;p2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 Outline of the course  </a:t>
            </a:r>
            <a:endParaRPr/>
          </a:p>
        </p:txBody>
      </p:sp>
      <p:sp>
        <p:nvSpPr>
          <p:cNvPr id="338" name="Google Shape;338;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Lecture 1. Introduction to clean cooking</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Lecture 2. Cost Benefit Analysis theory</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Lecture 3. Key GIS concepts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Lecture 4. OnStove theory: model calibration</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Lecture 5. OnStove theory: net-benefits calculations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Lecture 6. OnStove theory: data inputs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Lecture 7. OnStove theory: results interpretation</a:t>
            </a:r>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3"/>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Course content </a:t>
            </a:r>
            <a:endParaRPr/>
          </a:p>
        </p:txBody>
      </p:sp>
      <p:sp>
        <p:nvSpPr>
          <p:cNvPr id="345" name="Google Shape;345;p2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1.4 Outline of the course  </a:t>
            </a:r>
            <a:endParaRPr/>
          </a:p>
        </p:txBody>
      </p:sp>
      <p:sp>
        <p:nvSpPr>
          <p:cNvPr id="346" name="Google Shape;346;p23"/>
          <p:cNvSpPr txBox="1"/>
          <p:nvPr>
            <p:ph idx="1" type="body"/>
          </p:nvPr>
        </p:nvSpPr>
        <p:spPr>
          <a:xfrm>
            <a:off x="838199" y="2177143"/>
            <a:ext cx="9049161" cy="39311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Hands-on Material 1: Clean cooking cost-benefit analysis with BAR-HAP</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Hands-on Material 2: QGIS installation</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Hands-on Material 3: GIS processing with QGIS </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Hands-on Material 4: OnStove installation</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Hands-on Material 5: Jupyter Notebooks and Python basics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Hands-on Material 6: Data collection</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Hands-on Material 7: Basic scenario runs with OnStove</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4"/>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353" name="Google Shape;353;p24"/>
          <p:cNvSpPr txBox="1"/>
          <p:nvPr/>
        </p:nvSpPr>
        <p:spPr>
          <a:xfrm>
            <a:off x="887215" y="26400"/>
            <a:ext cx="1003333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References</a:t>
            </a:r>
            <a:endParaRPr sz="4400">
              <a:solidFill>
                <a:schemeClr val="dk1"/>
              </a:solidFill>
              <a:latin typeface="Open Sans"/>
              <a:ea typeface="Open Sans"/>
              <a:cs typeface="Open Sans"/>
              <a:sym typeface="Open Sans"/>
            </a:endParaRPr>
          </a:p>
        </p:txBody>
      </p:sp>
      <p:sp>
        <p:nvSpPr>
          <p:cNvPr id="354" name="Google Shape;354;p24"/>
          <p:cNvSpPr txBox="1"/>
          <p:nvPr>
            <p:ph idx="1" type="body"/>
          </p:nvPr>
        </p:nvSpPr>
        <p:spPr>
          <a:xfrm>
            <a:off x="838200" y="1825624"/>
            <a:ext cx="10606238" cy="4170915"/>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55555"/>
              <a:buChar char="•"/>
            </a:pPr>
            <a:r>
              <a:rPr i="1" lang="en-US"/>
              <a:t>Nerini, F. F. et al. Mapping synergies and trade-offs between energy and the Sustainable Development Goals. Nat. Energy 3, 10–15 (2018).</a:t>
            </a:r>
            <a:endParaRPr sz="1800"/>
          </a:p>
          <a:p>
            <a:pPr indent="-228600" lvl="0" marL="228600" rtl="0" algn="l">
              <a:lnSpc>
                <a:spcPct val="90000"/>
              </a:lnSpc>
              <a:spcBef>
                <a:spcPts val="1000"/>
              </a:spcBef>
              <a:spcAft>
                <a:spcPts val="0"/>
              </a:spcAft>
              <a:buClr>
                <a:schemeClr val="dk1"/>
              </a:buClr>
              <a:buSzPct val="155555"/>
              <a:buChar char="•"/>
            </a:pPr>
            <a:r>
              <a:rPr i="1" lang="en-US"/>
              <a:t>Khavari, B., Ramirez, C., Jeuland, M. &amp; Fuso Nerini, F. A geospatial approach to understanding clean cooking challenges in sub-Saharan Africa. Nat. Sustain. 1–11 (2023) doi:10.1038/s41893-022-01039-8.</a:t>
            </a:r>
            <a:endParaRPr sz="1800"/>
          </a:p>
          <a:p>
            <a:pPr indent="-228600" lvl="0" marL="228600" rtl="0" algn="l">
              <a:lnSpc>
                <a:spcPct val="90000"/>
              </a:lnSpc>
              <a:spcBef>
                <a:spcPts val="1000"/>
              </a:spcBef>
              <a:spcAft>
                <a:spcPts val="0"/>
              </a:spcAft>
              <a:buClr>
                <a:schemeClr val="dk1"/>
              </a:buClr>
              <a:buSzPct val="155555"/>
              <a:buChar char="•"/>
            </a:pPr>
            <a:r>
              <a:rPr i="1" lang="en-US"/>
              <a:t>Puzzolo, E., Pope, D., Stanistreet, D., Rehfuess, E. A and Bruce, N. G. Clean fuels for resource-poor settings: A systematic review of barriers and enablers to adoption and sustained use. Environ. Res., vol. 146, pp. 218–234, Apr. 2016, doi: 10.1016/j.envres.2016.01.002.</a:t>
            </a:r>
            <a:endParaRPr sz="1800"/>
          </a:p>
          <a:p>
            <a:pPr indent="-228600" lvl="0" marL="228600" rtl="0" algn="l">
              <a:lnSpc>
                <a:spcPct val="90000"/>
              </a:lnSpc>
              <a:spcBef>
                <a:spcPts val="1000"/>
              </a:spcBef>
              <a:spcAft>
                <a:spcPts val="0"/>
              </a:spcAft>
              <a:buClr>
                <a:schemeClr val="dk1"/>
              </a:buClr>
              <a:buSzPct val="155555"/>
              <a:buChar char="•"/>
            </a:pPr>
            <a:r>
              <a:rPr i="1" lang="en-US"/>
              <a:t>IEA, IRENA, UNSD, World Bank, WHO. 2023. Tracking SDG 7: The Energy Progress Report. World</a:t>
            </a:r>
            <a:endParaRPr sz="1800"/>
          </a:p>
          <a:p>
            <a:pPr indent="-228600" lvl="0" marL="228600" rtl="0" algn="l">
              <a:lnSpc>
                <a:spcPct val="90000"/>
              </a:lnSpc>
              <a:spcBef>
                <a:spcPts val="1000"/>
              </a:spcBef>
              <a:spcAft>
                <a:spcPts val="0"/>
              </a:spcAft>
              <a:buClr>
                <a:schemeClr val="dk1"/>
              </a:buClr>
              <a:buSzPct val="155555"/>
              <a:buChar char="•"/>
            </a:pPr>
            <a:r>
              <a:rPr i="1" lang="en-US"/>
              <a:t>Bank, Washington DC. © World Bank. License: Creative Commons Attribution—NonCommercial 3.0 IGO (CC BY-NC 3.0 IGO (2023)</a:t>
            </a:r>
            <a:endParaRPr sz="1800"/>
          </a:p>
          <a:p>
            <a:pPr indent="-228600" lvl="0" marL="228600" rtl="0" algn="l">
              <a:lnSpc>
                <a:spcPct val="90000"/>
              </a:lnSpc>
              <a:spcBef>
                <a:spcPts val="1000"/>
              </a:spcBef>
              <a:spcAft>
                <a:spcPts val="0"/>
              </a:spcAft>
              <a:buClr>
                <a:schemeClr val="dk1"/>
              </a:buClr>
              <a:buSzPct val="155555"/>
              <a:buChar char="•"/>
            </a:pPr>
            <a:r>
              <a:rPr i="1" lang="en-US"/>
              <a:t>Guta D. et al., A systematic review of household energy transition in low and middle income countries, Energy Res. Soc. Sci., vol. 86, p. 102463, Apr. 2022, doi: 10.1016/j.erss.2021.102463.</a:t>
            </a:r>
            <a:endParaRPr sz="1800"/>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5"/>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p:txBody>
      </p:sp>
      <p:sp>
        <p:nvSpPr>
          <p:cNvPr id="361" name="Google Shape;361;p25"/>
          <p:cNvSpPr txBox="1"/>
          <p:nvPr/>
        </p:nvSpPr>
        <p:spPr>
          <a:xfrm>
            <a:off x="718081" y="2211605"/>
            <a:ext cx="5293587" cy="19327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Open Sans"/>
              <a:buNone/>
            </a:pPr>
            <a:r>
              <a:rPr b="1" lang="en-US" sz="4400">
                <a:solidFill>
                  <a:schemeClr val="dk1"/>
                </a:solidFill>
                <a:latin typeface="Open Sans"/>
                <a:ea typeface="Open Sans"/>
                <a:cs typeface="Open Sans"/>
                <a:sym typeface="Open Sans"/>
              </a:rPr>
              <a:t>Thank you </a:t>
            </a:r>
            <a:br>
              <a:rPr b="1"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for your attention </a:t>
            </a:r>
            <a:br>
              <a:rPr lang="en-US" sz="4400">
                <a:solidFill>
                  <a:schemeClr val="dk1"/>
                </a:solidFill>
                <a:latin typeface="Open Sans"/>
                <a:ea typeface="Open Sans"/>
                <a:cs typeface="Open Sans"/>
                <a:sym typeface="Open Sans"/>
              </a:rPr>
            </a:br>
            <a:r>
              <a:rPr lang="en-US" sz="4400">
                <a:solidFill>
                  <a:schemeClr val="dk1"/>
                </a:solidFill>
                <a:latin typeface="Open Sans"/>
                <a:ea typeface="Open Sans"/>
                <a:cs typeface="Open Sans"/>
                <a:sym typeface="Open Sans"/>
              </a:rPr>
              <a:t>in this lecture!</a:t>
            </a:r>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67" name="Google Shape;367;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368" name="Google Shape;368;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9" name="Google Shape;369;p26"/>
          <p:cNvSpPr txBox="1"/>
          <p:nvPr/>
        </p:nvSpPr>
        <p:spPr>
          <a:xfrm>
            <a:off x="8765022" y="5114953"/>
            <a:ext cx="332128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Khavari B., Ramirez C., 2023.</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1: Geospatial Clean Cooking access modelling using OnStove. Release Version 1.0  [online presentation]. Climate Compatible Growth Programme, Sustainable Energy for All, KTH</a:t>
            </a:r>
            <a:endParaRPr sz="1800">
              <a:solidFill>
                <a:schemeClr val="dk1"/>
              </a:solidFill>
              <a:latin typeface="Calibri"/>
              <a:ea typeface="Calibri"/>
              <a:cs typeface="Calibri"/>
              <a:sym typeface="Calibri"/>
            </a:endParaRPr>
          </a:p>
        </p:txBody>
      </p:sp>
      <p:sp>
        <p:nvSpPr>
          <p:cNvPr id="370" name="Google Shape;370;p26"/>
          <p:cNvSpPr txBox="1"/>
          <p:nvPr/>
        </p:nvSpPr>
        <p:spPr>
          <a:xfrm>
            <a:off x="9266839" y="2145904"/>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Supported by and in collaboration with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Sustainable Energy for All</a:t>
            </a:r>
            <a:endParaRPr sz="1800">
              <a:solidFill>
                <a:schemeClr val="dk1"/>
              </a:solidFill>
              <a:latin typeface="Calibri"/>
              <a:ea typeface="Calibri"/>
              <a:cs typeface="Calibri"/>
              <a:sym typeface="Calibri"/>
            </a:endParaRPr>
          </a:p>
        </p:txBody>
      </p:sp>
      <p:pic>
        <p:nvPicPr>
          <p:cNvPr descr="A white circle with white text&#10;&#10;Description automatically generated" id="371" name="Google Shape;371;p26"/>
          <p:cNvPicPr preferRelativeResize="0"/>
          <p:nvPr/>
        </p:nvPicPr>
        <p:blipFill rotWithShape="1">
          <a:blip r:embed="rId4">
            <a:alphaModFix/>
          </a:blip>
          <a:srcRect b="0" l="0" r="0" t="0"/>
          <a:stretch/>
        </p:blipFill>
        <p:spPr>
          <a:xfrm>
            <a:off x="10031199" y="2545843"/>
            <a:ext cx="843297" cy="848387"/>
          </a:xfrm>
          <a:prstGeom prst="rect">
            <a:avLst/>
          </a:prstGeom>
          <a:noFill/>
          <a:ln>
            <a:noFill/>
          </a:ln>
        </p:spPr>
      </p:pic>
      <p:sp>
        <p:nvSpPr>
          <p:cNvPr id="372" name="Google Shape;372;p26"/>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3" name="Google Shape;373;p26"/>
          <p:cNvSpPr txBox="1"/>
          <p:nvPr/>
        </p:nvSpPr>
        <p:spPr>
          <a:xfrm>
            <a:off x="9266839" y="3495017"/>
            <a:ext cx="237201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Consolidated by Babak Khavari and Camilo Ramirez from the Royal Institute of Technology (KTH) in Stockholm</a:t>
            </a:r>
            <a:endParaRPr sz="1800">
              <a:solidFill>
                <a:schemeClr val="dk1"/>
              </a:solidFill>
              <a:latin typeface="Calibri"/>
              <a:ea typeface="Calibri"/>
              <a:cs typeface="Calibri"/>
              <a:sym typeface="Calibri"/>
            </a:endParaRPr>
          </a:p>
        </p:txBody>
      </p:sp>
      <p:pic>
        <p:nvPicPr>
          <p:cNvPr id="374" name="Google Shape;374;p26"/>
          <p:cNvPicPr preferRelativeResize="0"/>
          <p:nvPr/>
        </p:nvPicPr>
        <p:blipFill rotWithShape="1">
          <a:blip r:embed="rId5">
            <a:alphaModFix/>
          </a:blip>
          <a:srcRect b="0" l="0" r="0" t="0"/>
          <a:stretch/>
        </p:blipFill>
        <p:spPr>
          <a:xfrm>
            <a:off x="9990874" y="3991319"/>
            <a:ext cx="923946" cy="1040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descr="Graphical user interface, text" id="379" name="Google Shape;379;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0" name="Google Shape;380;p27"/>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08" name="Google Shape;108;p3"/>
          <p:cNvSpPr txBox="1"/>
          <p:nvPr>
            <p:ph idx="1" type="body"/>
          </p:nvPr>
        </p:nvSpPr>
        <p:spPr>
          <a:xfrm>
            <a:off x="4838007" y="1878676"/>
            <a:ext cx="6512674" cy="42478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latin typeface="Open Sans"/>
                <a:ea typeface="Open Sans"/>
                <a:cs typeface="Open Sans"/>
                <a:sym typeface="Open Sans"/>
              </a:rPr>
              <a:t>“Ensure access to affordable, reliable, sustainable and modern energy for all”</a:t>
            </a:r>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SDG 7 has been shown to be directly connected to the achievement of 143 targets (85%) (Fuso Nerini, 2018)</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Universal access to electricity and clean cooking falls within SDG 7 (target 7.1)</a:t>
            </a:r>
            <a:endParaRPr/>
          </a:p>
          <a:p>
            <a:pPr indent="-228600" lvl="1" marL="685800" rtl="0" algn="l">
              <a:lnSpc>
                <a:spcPct val="90000"/>
              </a:lnSpc>
              <a:spcBef>
                <a:spcPts val="500"/>
              </a:spcBef>
              <a:spcAft>
                <a:spcPts val="0"/>
              </a:spcAft>
              <a:buClr>
                <a:schemeClr val="dk1"/>
              </a:buClr>
              <a:buSzPts val="1600"/>
              <a:buChar char="•"/>
            </a:pPr>
            <a:r>
              <a:rPr lang="en-US" sz="1600">
                <a:latin typeface="Open Sans"/>
                <a:ea typeface="Open Sans"/>
                <a:cs typeface="Open Sans"/>
                <a:sym typeface="Open Sans"/>
              </a:rPr>
              <a:t>Target 7.1: Universal access to energy services by 2030</a:t>
            </a:r>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109" name="Google Shape;109;p3"/>
          <p:cNvSpPr txBox="1"/>
          <p:nvPr/>
        </p:nvSpPr>
        <p:spPr>
          <a:xfrm>
            <a:off x="887215" y="26400"/>
            <a:ext cx="1046346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Sustainable Development Goals</a:t>
            </a:r>
            <a:endParaRPr/>
          </a:p>
        </p:txBody>
      </p:sp>
      <p:sp>
        <p:nvSpPr>
          <p:cNvPr id="110" name="Google Shape;110;p3"/>
          <p:cNvSpPr/>
          <p:nvPr/>
        </p:nvSpPr>
        <p:spPr>
          <a:xfrm>
            <a:off x="945405" y="1710912"/>
            <a:ext cx="78418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SDG 7</a:t>
            </a:r>
            <a:endParaRPr b="1" sz="2000">
              <a:solidFill>
                <a:srgbClr val="9CC2E5"/>
              </a:solidFill>
              <a:latin typeface="Open Sans"/>
              <a:ea typeface="Open Sans"/>
              <a:cs typeface="Open Sans"/>
              <a:sym typeface="Open Sans"/>
            </a:endParaRPr>
          </a:p>
        </p:txBody>
      </p:sp>
      <p:pic>
        <p:nvPicPr>
          <p:cNvPr descr="Goal 7 | Department of Economic and Social Affairs" id="111" name="Google Shape;111;p3"/>
          <p:cNvPicPr preferRelativeResize="0"/>
          <p:nvPr/>
        </p:nvPicPr>
        <p:blipFill rotWithShape="1">
          <a:blip r:embed="rId3">
            <a:alphaModFix/>
          </a:blip>
          <a:srcRect b="0" l="0" r="0" t="0"/>
          <a:stretch/>
        </p:blipFill>
        <p:spPr>
          <a:xfrm>
            <a:off x="1370991" y="2224416"/>
            <a:ext cx="2188839" cy="2188839"/>
          </a:xfrm>
          <a:prstGeom prst="rect">
            <a:avLst/>
          </a:prstGeom>
          <a:noFill/>
          <a:ln>
            <a:noFill/>
          </a:ln>
        </p:spPr>
      </p:pic>
      <p:sp>
        <p:nvSpPr>
          <p:cNvPr id="112" name="Google Shape;112;p3"/>
          <p:cNvSpPr/>
          <p:nvPr/>
        </p:nvSpPr>
        <p:spPr>
          <a:xfrm>
            <a:off x="1482970" y="4506236"/>
            <a:ext cx="200006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https://sdgs.un.org/goals/goal7</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19" name="Google Shape;119;p4"/>
          <p:cNvSpPr txBox="1"/>
          <p:nvPr/>
        </p:nvSpPr>
        <p:spPr>
          <a:xfrm>
            <a:off x="887215" y="2640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Why clean cooking?</a:t>
            </a:r>
            <a:endParaRPr/>
          </a:p>
        </p:txBody>
      </p:sp>
      <p:grpSp>
        <p:nvGrpSpPr>
          <p:cNvPr id="120" name="Google Shape;120;p4"/>
          <p:cNvGrpSpPr/>
          <p:nvPr/>
        </p:nvGrpSpPr>
        <p:grpSpPr>
          <a:xfrm>
            <a:off x="1209184" y="1741228"/>
            <a:ext cx="2665884" cy="3206041"/>
            <a:chOff x="322919" y="1272321"/>
            <a:chExt cx="2665884" cy="3206041"/>
          </a:xfrm>
        </p:grpSpPr>
        <p:sp>
          <p:nvSpPr>
            <p:cNvPr id="121" name="Google Shape;121;p4"/>
            <p:cNvSpPr txBox="1"/>
            <p:nvPr/>
          </p:nvSpPr>
          <p:spPr>
            <a:xfrm>
              <a:off x="927203" y="3168372"/>
              <a:ext cx="145731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1"/>
                  </a:solidFill>
                  <a:latin typeface="Calibri"/>
                  <a:ea typeface="Calibri"/>
                  <a:cs typeface="Calibri"/>
                  <a:sym typeface="Calibri"/>
                </a:rPr>
                <a:t>HEALTH</a:t>
              </a:r>
              <a:endParaRPr/>
            </a:p>
          </p:txBody>
        </p:sp>
        <p:sp>
          <p:nvSpPr>
            <p:cNvPr id="122" name="Google Shape;122;p4"/>
            <p:cNvSpPr txBox="1"/>
            <p:nvPr/>
          </p:nvSpPr>
          <p:spPr>
            <a:xfrm>
              <a:off x="322919" y="3462699"/>
              <a:ext cx="2665884"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Up to </a:t>
              </a:r>
              <a:r>
                <a:rPr b="1" lang="en-US" sz="1200">
                  <a:solidFill>
                    <a:schemeClr val="accent1"/>
                  </a:solidFill>
                  <a:latin typeface="Calibri"/>
                  <a:ea typeface="Calibri"/>
                  <a:cs typeface="Calibri"/>
                  <a:sym typeface="Calibri"/>
                </a:rPr>
                <a:t>3.2 million </a:t>
              </a:r>
              <a:r>
                <a:rPr lang="en-US" sz="1200">
                  <a:solidFill>
                    <a:schemeClr val="dk1"/>
                  </a:solidFill>
                  <a:latin typeface="Calibri"/>
                  <a:ea typeface="Calibri"/>
                  <a:cs typeface="Calibri"/>
                  <a:sym typeface="Calibri"/>
                </a:rPr>
                <a:t>people die prematurely every year from illnesses associated with exposure to smoke from polluting open fires or inefficient stoves (WHO, 2022)</a:t>
              </a:r>
              <a:endParaRPr/>
            </a:p>
          </p:txBody>
        </p:sp>
        <p:pic>
          <p:nvPicPr>
            <p:cNvPr descr="A picture containing person, preparing, working, cooking&#10;&#10;Description automatically generated" id="123" name="Google Shape;123;p4"/>
            <p:cNvPicPr preferRelativeResize="0"/>
            <p:nvPr/>
          </p:nvPicPr>
          <p:blipFill rotWithShape="1">
            <a:blip r:embed="rId3">
              <a:alphaModFix/>
            </a:blip>
            <a:srcRect b="0" l="0" r="0" t="0"/>
            <a:stretch/>
          </p:blipFill>
          <p:spPr>
            <a:xfrm>
              <a:off x="707836" y="1272321"/>
              <a:ext cx="1896051" cy="1896051"/>
            </a:xfrm>
            <a:prstGeom prst="ellipse">
              <a:avLst/>
            </a:prstGeom>
            <a:noFill/>
            <a:ln>
              <a:noFill/>
            </a:ln>
          </p:spPr>
        </p:pic>
      </p:grpSp>
      <p:grpSp>
        <p:nvGrpSpPr>
          <p:cNvPr id="124" name="Google Shape;124;p4"/>
          <p:cNvGrpSpPr/>
          <p:nvPr/>
        </p:nvGrpSpPr>
        <p:grpSpPr>
          <a:xfrm>
            <a:off x="4556259" y="1683814"/>
            <a:ext cx="2799945" cy="3427240"/>
            <a:chOff x="3294033" y="1272320"/>
            <a:chExt cx="2799945" cy="3427240"/>
          </a:xfrm>
        </p:grpSpPr>
        <p:sp>
          <p:nvSpPr>
            <p:cNvPr id="125" name="Google Shape;125;p4"/>
            <p:cNvSpPr txBox="1"/>
            <p:nvPr/>
          </p:nvSpPr>
          <p:spPr>
            <a:xfrm>
              <a:off x="3294033" y="3168372"/>
              <a:ext cx="279994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6"/>
                  </a:solidFill>
                  <a:latin typeface="Calibri"/>
                  <a:ea typeface="Calibri"/>
                  <a:cs typeface="Calibri"/>
                  <a:sym typeface="Calibri"/>
                </a:rPr>
                <a:t>CLIMATE &amp; ENVIRONMENT</a:t>
              </a:r>
              <a:endParaRPr/>
            </a:p>
          </p:txBody>
        </p:sp>
        <p:sp>
          <p:nvSpPr>
            <p:cNvPr id="126" name="Google Shape;126;p4"/>
            <p:cNvSpPr/>
            <p:nvPr/>
          </p:nvSpPr>
          <p:spPr>
            <a:xfrm>
              <a:off x="3361063" y="3476148"/>
              <a:ext cx="2665884" cy="12234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Burning solid fuels for household energy needs produces over </a:t>
              </a:r>
              <a:r>
                <a:rPr b="1" lang="en-US" sz="1200">
                  <a:solidFill>
                    <a:srgbClr val="92D050"/>
                  </a:solidFill>
                  <a:latin typeface="Calibri"/>
                  <a:ea typeface="Calibri"/>
                  <a:cs typeface="Calibri"/>
                  <a:sym typeface="Calibri"/>
                </a:rPr>
                <a:t>25% of global black carbon emissions </a:t>
              </a:r>
              <a:r>
                <a:rPr lang="en-US" sz="1200">
                  <a:solidFill>
                    <a:schemeClr val="dk1"/>
                  </a:solidFill>
                  <a:latin typeface="Calibri"/>
                  <a:ea typeface="Calibri"/>
                  <a:cs typeface="Calibri"/>
                  <a:sym typeface="Calibri"/>
                </a:rPr>
                <a:t>– the 2</a:t>
              </a:r>
              <a:r>
                <a:rPr baseline="30000" lang="en-US" sz="1200">
                  <a:solidFill>
                    <a:schemeClr val="dk1"/>
                  </a:solidFill>
                  <a:latin typeface="Calibri"/>
                  <a:ea typeface="Calibri"/>
                  <a:cs typeface="Calibri"/>
                  <a:sym typeface="Calibri"/>
                </a:rPr>
                <a:t>nd</a:t>
              </a:r>
              <a:r>
                <a:rPr lang="en-US" sz="1200">
                  <a:solidFill>
                    <a:schemeClr val="dk1"/>
                  </a:solidFill>
                  <a:latin typeface="Calibri"/>
                  <a:ea typeface="Calibri"/>
                  <a:cs typeface="Calibri"/>
                  <a:sym typeface="Calibri"/>
                </a:rPr>
                <a:t> largest contributor to climate change after CO</a:t>
              </a:r>
              <a:r>
                <a:rPr baseline="-25000" lang="en-US" sz="1200">
                  <a:solidFill>
                    <a:schemeClr val="dk1"/>
                  </a:solidFill>
                  <a:latin typeface="Calibri"/>
                  <a:ea typeface="Calibri"/>
                  <a:cs typeface="Calibri"/>
                  <a:sym typeface="Calibri"/>
                </a:rPr>
                <a:t>2 </a:t>
              </a:r>
              <a:r>
                <a:rPr lang="en-US" sz="1200">
                  <a:solidFill>
                    <a:srgbClr val="464646"/>
                  </a:solidFill>
                  <a:latin typeface="Calibri"/>
                  <a:ea typeface="Calibri"/>
                  <a:cs typeface="Calibri"/>
                  <a:sym typeface="Calibri"/>
                </a:rPr>
                <a:t>(CCA, 2022)</a:t>
              </a:r>
              <a:r>
                <a:rPr lang="en-US" sz="1200">
                  <a:solidFill>
                    <a:schemeClr val="dk1"/>
                  </a:solidFill>
                  <a:latin typeface="Calibri"/>
                  <a:ea typeface="Calibri"/>
                  <a:cs typeface="Calibri"/>
                  <a:sym typeface="Calibri"/>
                </a:rPr>
                <a:t>​</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A picture containing ice, snow, nature, blue&#10;&#10;Description automatically generated" id="127" name="Google Shape;127;p4"/>
            <p:cNvPicPr preferRelativeResize="0"/>
            <p:nvPr/>
          </p:nvPicPr>
          <p:blipFill rotWithShape="1">
            <a:blip r:embed="rId4">
              <a:alphaModFix/>
            </a:blip>
            <a:srcRect b="0" l="0" r="0" t="0"/>
            <a:stretch/>
          </p:blipFill>
          <p:spPr>
            <a:xfrm>
              <a:off x="3745979" y="1272320"/>
              <a:ext cx="1896052" cy="1896052"/>
            </a:xfrm>
            <a:prstGeom prst="ellipse">
              <a:avLst/>
            </a:prstGeom>
            <a:noFill/>
            <a:ln>
              <a:noFill/>
            </a:ln>
          </p:spPr>
        </p:pic>
      </p:grpSp>
      <p:grpSp>
        <p:nvGrpSpPr>
          <p:cNvPr id="128" name="Google Shape;128;p4"/>
          <p:cNvGrpSpPr/>
          <p:nvPr/>
        </p:nvGrpSpPr>
        <p:grpSpPr>
          <a:xfrm>
            <a:off x="8137584" y="1719368"/>
            <a:ext cx="2766668" cy="3219491"/>
            <a:chOff x="6192716" y="1272319"/>
            <a:chExt cx="2766668" cy="3219491"/>
          </a:xfrm>
        </p:grpSpPr>
        <p:sp>
          <p:nvSpPr>
            <p:cNvPr id="129" name="Google Shape;129;p4"/>
            <p:cNvSpPr txBox="1"/>
            <p:nvPr/>
          </p:nvSpPr>
          <p:spPr>
            <a:xfrm>
              <a:off x="6282164" y="3168372"/>
              <a:ext cx="267722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GENDER &amp; LIVELIHOODS</a:t>
              </a:r>
              <a:endParaRPr/>
            </a:p>
          </p:txBody>
        </p:sp>
        <p:sp>
          <p:nvSpPr>
            <p:cNvPr id="130" name="Google Shape;130;p4"/>
            <p:cNvSpPr/>
            <p:nvPr/>
          </p:nvSpPr>
          <p:spPr>
            <a:xfrm>
              <a:off x="6192716" y="3476147"/>
              <a:ext cx="263828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Lack of access to cooking fuel forces women and children to spend hours gathering fuel </a:t>
              </a:r>
              <a:r>
                <a:rPr b="1" lang="en-US" sz="1200">
                  <a:solidFill>
                    <a:schemeClr val="dk1"/>
                  </a:solidFill>
                  <a:latin typeface="Calibri"/>
                  <a:ea typeface="Calibri"/>
                  <a:cs typeface="Calibri"/>
                  <a:sym typeface="Calibri"/>
                </a:rPr>
                <a:t>– 1.3 hours per day- </a:t>
              </a:r>
              <a:r>
                <a:rPr lang="en-US" sz="1200">
                  <a:solidFill>
                    <a:schemeClr val="dk1"/>
                  </a:solidFill>
                  <a:latin typeface="Calibri"/>
                  <a:ea typeface="Calibri"/>
                  <a:cs typeface="Calibri"/>
                  <a:sym typeface="Calibri"/>
                </a:rPr>
                <a:t>or spend significant household income purchasing it (ESMAP, 2022)</a:t>
              </a:r>
              <a:endParaRPr/>
            </a:p>
          </p:txBody>
        </p:sp>
        <p:pic>
          <p:nvPicPr>
            <p:cNvPr descr="A picture containing grass, outdoor&#10;&#10;Description automatically generated" id="131" name="Google Shape;131;p4"/>
            <p:cNvPicPr preferRelativeResize="0"/>
            <p:nvPr/>
          </p:nvPicPr>
          <p:blipFill rotWithShape="1">
            <a:blip r:embed="rId5">
              <a:alphaModFix/>
            </a:blip>
            <a:srcRect b="0" l="0" r="0" t="0"/>
            <a:stretch/>
          </p:blipFill>
          <p:spPr>
            <a:xfrm>
              <a:off x="6563834" y="1272319"/>
              <a:ext cx="1896053" cy="1896053"/>
            </a:xfrm>
            <a:prstGeom prst="ellipse">
              <a:avLst/>
            </a:prstGeom>
            <a:noFill/>
            <a:ln>
              <a:noFill/>
            </a:ln>
          </p:spPr>
        </p:pic>
      </p:grpSp>
      <p:pic>
        <p:nvPicPr>
          <p:cNvPr id="132" name="Google Shape;132;p4"/>
          <p:cNvPicPr preferRelativeResize="0"/>
          <p:nvPr/>
        </p:nvPicPr>
        <p:blipFill rotWithShape="1">
          <a:blip r:embed="rId6">
            <a:alphaModFix/>
          </a:blip>
          <a:srcRect b="0" l="0" r="0" t="0"/>
          <a:stretch/>
        </p:blipFill>
        <p:spPr>
          <a:xfrm>
            <a:off x="4955198" y="4971803"/>
            <a:ext cx="842327" cy="842327"/>
          </a:xfrm>
          <a:prstGeom prst="rect">
            <a:avLst/>
          </a:prstGeom>
          <a:noFill/>
          <a:ln>
            <a:noFill/>
          </a:ln>
        </p:spPr>
      </p:pic>
      <p:pic>
        <p:nvPicPr>
          <p:cNvPr id="133" name="Google Shape;133;p4"/>
          <p:cNvPicPr preferRelativeResize="0"/>
          <p:nvPr/>
        </p:nvPicPr>
        <p:blipFill rotWithShape="1">
          <a:blip r:embed="rId7">
            <a:alphaModFix/>
          </a:blip>
          <a:srcRect b="0" l="0" r="0" t="0"/>
          <a:stretch/>
        </p:blipFill>
        <p:spPr>
          <a:xfrm>
            <a:off x="2073889" y="5007357"/>
            <a:ext cx="842327" cy="842327"/>
          </a:xfrm>
          <a:prstGeom prst="rect">
            <a:avLst/>
          </a:prstGeom>
          <a:noFill/>
          <a:ln>
            <a:noFill/>
          </a:ln>
        </p:spPr>
      </p:pic>
      <p:pic>
        <p:nvPicPr>
          <p:cNvPr id="134" name="Google Shape;134;p4"/>
          <p:cNvPicPr preferRelativeResize="0"/>
          <p:nvPr/>
        </p:nvPicPr>
        <p:blipFill rotWithShape="1">
          <a:blip r:embed="rId8">
            <a:alphaModFix/>
          </a:blip>
          <a:srcRect b="0" l="0" r="0" t="0"/>
          <a:stretch/>
        </p:blipFill>
        <p:spPr>
          <a:xfrm>
            <a:off x="6007634" y="4971803"/>
            <a:ext cx="842327" cy="842327"/>
          </a:xfrm>
          <a:prstGeom prst="rect">
            <a:avLst/>
          </a:prstGeom>
          <a:noFill/>
          <a:ln>
            <a:noFill/>
          </a:ln>
        </p:spPr>
      </p:pic>
      <p:pic>
        <p:nvPicPr>
          <p:cNvPr id="135" name="Google Shape;135;p4"/>
          <p:cNvPicPr preferRelativeResize="0"/>
          <p:nvPr/>
        </p:nvPicPr>
        <p:blipFill rotWithShape="1">
          <a:blip r:embed="rId9">
            <a:alphaModFix/>
          </a:blip>
          <a:srcRect b="0" l="0" r="0" t="0"/>
          <a:stretch/>
        </p:blipFill>
        <p:spPr>
          <a:xfrm>
            <a:off x="10061925" y="4980231"/>
            <a:ext cx="842327" cy="842327"/>
          </a:xfrm>
          <a:prstGeom prst="rect">
            <a:avLst/>
          </a:prstGeom>
          <a:noFill/>
          <a:ln>
            <a:noFill/>
          </a:ln>
        </p:spPr>
      </p:pic>
      <p:pic>
        <p:nvPicPr>
          <p:cNvPr id="136" name="Google Shape;136;p4"/>
          <p:cNvPicPr preferRelativeResize="0"/>
          <p:nvPr/>
        </p:nvPicPr>
        <p:blipFill rotWithShape="1">
          <a:blip r:embed="rId10">
            <a:alphaModFix/>
          </a:blip>
          <a:srcRect b="0" l="0" r="0" t="0"/>
          <a:stretch/>
        </p:blipFill>
        <p:spPr>
          <a:xfrm>
            <a:off x="9002420" y="4965178"/>
            <a:ext cx="848952" cy="848952"/>
          </a:xfrm>
          <a:prstGeom prst="rect">
            <a:avLst/>
          </a:prstGeom>
          <a:noFill/>
          <a:ln>
            <a:noFill/>
          </a:ln>
        </p:spPr>
      </p:pic>
      <p:pic>
        <p:nvPicPr>
          <p:cNvPr id="137" name="Google Shape;137;p4"/>
          <p:cNvPicPr preferRelativeResize="0"/>
          <p:nvPr/>
        </p:nvPicPr>
        <p:blipFill rotWithShape="1">
          <a:blip r:embed="rId11">
            <a:alphaModFix/>
          </a:blip>
          <a:srcRect b="0" l="0" r="0" t="0"/>
          <a:stretch/>
        </p:blipFill>
        <p:spPr>
          <a:xfrm>
            <a:off x="7948967" y="4982705"/>
            <a:ext cx="848952" cy="848952"/>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44" name="Google Shape;144;p5"/>
          <p:cNvSpPr txBox="1"/>
          <p:nvPr/>
        </p:nvSpPr>
        <p:spPr>
          <a:xfrm>
            <a:off x="887215" y="2640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Why clean cooking?</a:t>
            </a:r>
            <a:endParaRPr/>
          </a:p>
        </p:txBody>
      </p:sp>
      <p:sp>
        <p:nvSpPr>
          <p:cNvPr id="145" name="Google Shape;145;p5"/>
          <p:cNvSpPr/>
          <p:nvPr/>
        </p:nvSpPr>
        <p:spPr>
          <a:xfrm>
            <a:off x="887214" y="1411655"/>
            <a:ext cx="1067272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Fuels and stoves that fulfil the emission requirements introduced in the World Health Organization’s (WHO) Indoor Air Quality Guideline:</a:t>
            </a:r>
            <a:endParaRPr/>
          </a:p>
        </p:txBody>
      </p:sp>
      <p:graphicFrame>
        <p:nvGraphicFramePr>
          <p:cNvPr id="146" name="Google Shape;146;p5"/>
          <p:cNvGraphicFramePr/>
          <p:nvPr/>
        </p:nvGraphicFramePr>
        <p:xfrm>
          <a:off x="2044096" y="2313683"/>
          <a:ext cx="3000000" cy="3000000"/>
        </p:xfrm>
        <a:graphic>
          <a:graphicData uri="http://schemas.openxmlformats.org/drawingml/2006/table">
            <a:tbl>
              <a:tblPr bandRow="1" firstCol="1" firstRow="1">
                <a:noFill/>
                <a:tableStyleId>{E5FDA71D-AA9E-4D36-9E41-DF02F6393E2E}</a:tableStyleId>
              </a:tblPr>
              <a:tblGrid>
                <a:gridCol w="3848325"/>
                <a:gridCol w="3848325"/>
              </a:tblGrid>
              <a:tr h="682675">
                <a:tc>
                  <a:txBody>
                    <a:bodyPr/>
                    <a:lstStyle/>
                    <a:p>
                      <a:pPr indent="0" lvl="0" marL="0" marR="0" rtl="0" algn="ctr">
                        <a:lnSpc>
                          <a:spcPct val="72222"/>
                        </a:lnSpc>
                        <a:spcBef>
                          <a:spcPts val="0"/>
                        </a:spcBef>
                        <a:spcAft>
                          <a:spcPts val="0"/>
                        </a:spcAft>
                        <a:buNone/>
                      </a:pPr>
                      <a:r>
                        <a:rPr lang="en-US" sz="1800" u="none" cap="none" strike="noStrike"/>
                        <a:t>Target</a:t>
                      </a:r>
                      <a:endParaRPr sz="1800" u="none" cap="none" strike="noStrike">
                        <a:latin typeface="Calibri"/>
                        <a:ea typeface="Calibri"/>
                        <a:cs typeface="Calibri"/>
                        <a:sym typeface="Calibri"/>
                      </a:endParaRPr>
                    </a:p>
                  </a:txBody>
                  <a:tcPr marT="0" marB="0" marR="68575" marL="68575" anchor="ctr">
                    <a:solidFill>
                      <a:srgbClr val="B02635"/>
                    </a:solidFill>
                  </a:tcPr>
                </a:tc>
                <a:tc>
                  <a:txBody>
                    <a:bodyPr/>
                    <a:lstStyle/>
                    <a:p>
                      <a:pPr indent="0" lvl="0" marL="0" marR="0" rtl="0" algn="ctr">
                        <a:lnSpc>
                          <a:spcPct val="100000"/>
                        </a:lnSpc>
                        <a:spcBef>
                          <a:spcPts val="0"/>
                        </a:spcBef>
                        <a:spcAft>
                          <a:spcPts val="0"/>
                        </a:spcAft>
                        <a:buNone/>
                      </a:pPr>
                      <a:r>
                        <a:rPr lang="en-US" sz="1800" u="none" cap="none" strike="noStrike"/>
                        <a:t>Annual mean PM</a:t>
                      </a:r>
                      <a:r>
                        <a:rPr baseline="-25000" lang="en-US" sz="1800" u="none" cap="none" strike="noStrike"/>
                        <a:t>2.5</a:t>
                      </a:r>
                      <a:r>
                        <a:rPr lang="en-US" sz="1800" u="none" cap="none" strike="noStrike"/>
                        <a:t>- concentration (µg/m</a:t>
                      </a:r>
                      <a:r>
                        <a:rPr baseline="30000" lang="en-US" sz="1800" u="none" cap="none" strike="noStrike"/>
                        <a:t>3</a:t>
                      </a:r>
                      <a:r>
                        <a:rPr lang="en-US" sz="1800" u="none" cap="none" strike="noStrike"/>
                        <a:t>)</a:t>
                      </a:r>
                      <a:endParaRPr sz="1800" u="none" cap="none" strike="noStrike">
                        <a:latin typeface="Calibri"/>
                        <a:ea typeface="Calibri"/>
                        <a:cs typeface="Calibri"/>
                        <a:sym typeface="Calibri"/>
                      </a:endParaRPr>
                    </a:p>
                  </a:txBody>
                  <a:tcPr marT="0" marB="0" marR="68575" marL="68575" anchor="ctr">
                    <a:solidFill>
                      <a:srgbClr val="B02635"/>
                    </a:solidFill>
                  </a:tcPr>
                </a:tc>
              </a:tr>
              <a:tr h="682675">
                <a:tc>
                  <a:txBody>
                    <a:bodyPr/>
                    <a:lstStyle/>
                    <a:p>
                      <a:pPr indent="0" lvl="0" marL="0" marR="0" rtl="0" algn="ctr">
                        <a:lnSpc>
                          <a:spcPct val="72222"/>
                        </a:lnSpc>
                        <a:spcBef>
                          <a:spcPts val="0"/>
                        </a:spcBef>
                        <a:spcAft>
                          <a:spcPts val="0"/>
                        </a:spcAft>
                        <a:buNone/>
                      </a:pPr>
                      <a:r>
                        <a:rPr lang="en-US" sz="1800" u="none" cap="none" strike="noStrike"/>
                        <a:t>Interim Target 1</a:t>
                      </a:r>
                      <a:endParaRPr sz="1800" u="none" cap="none" strike="noStrike">
                        <a:latin typeface="Calibri"/>
                        <a:ea typeface="Calibri"/>
                        <a:cs typeface="Calibri"/>
                        <a:sym typeface="Calibri"/>
                      </a:endParaRPr>
                    </a:p>
                  </a:txBody>
                  <a:tcPr marT="0" marB="0" marR="68575" marL="68575" anchor="ctr">
                    <a:solidFill>
                      <a:srgbClr val="CC4C58"/>
                    </a:solidFill>
                  </a:tcPr>
                </a:tc>
                <a:tc>
                  <a:txBody>
                    <a:bodyPr/>
                    <a:lstStyle/>
                    <a:p>
                      <a:pPr indent="0" lvl="0" marL="0" marR="0" rtl="0" algn="ctr">
                        <a:lnSpc>
                          <a:spcPct val="72222"/>
                        </a:lnSpc>
                        <a:spcBef>
                          <a:spcPts val="0"/>
                        </a:spcBef>
                        <a:spcAft>
                          <a:spcPts val="0"/>
                        </a:spcAft>
                        <a:buNone/>
                      </a:pPr>
                      <a:r>
                        <a:rPr lang="en-US" sz="1800" u="none" cap="none" strike="noStrike"/>
                        <a:t>35</a:t>
                      </a:r>
                      <a:endParaRPr sz="1800" u="none" cap="none" strike="noStrike">
                        <a:latin typeface="Calibri"/>
                        <a:ea typeface="Calibri"/>
                        <a:cs typeface="Calibri"/>
                        <a:sym typeface="Calibri"/>
                      </a:endParaRPr>
                    </a:p>
                  </a:txBody>
                  <a:tcPr marT="0" marB="0" marR="68575" marL="68575" anchor="ctr">
                    <a:solidFill>
                      <a:srgbClr val="8FD7FF"/>
                    </a:solidFill>
                  </a:tcPr>
                </a:tc>
              </a:tr>
              <a:tr h="682675">
                <a:tc>
                  <a:txBody>
                    <a:bodyPr/>
                    <a:lstStyle/>
                    <a:p>
                      <a:pPr indent="0" lvl="0" marL="0" marR="0" rtl="0" algn="ctr">
                        <a:lnSpc>
                          <a:spcPct val="72222"/>
                        </a:lnSpc>
                        <a:spcBef>
                          <a:spcPts val="0"/>
                        </a:spcBef>
                        <a:spcAft>
                          <a:spcPts val="0"/>
                        </a:spcAft>
                        <a:buNone/>
                      </a:pPr>
                      <a:r>
                        <a:rPr lang="en-US" sz="1800" u="none" cap="none" strike="noStrike"/>
                        <a:t>Interim Target 2</a:t>
                      </a:r>
                      <a:endParaRPr sz="1800" u="none" cap="none" strike="noStrike">
                        <a:latin typeface="Calibri"/>
                        <a:ea typeface="Calibri"/>
                        <a:cs typeface="Calibri"/>
                        <a:sym typeface="Calibri"/>
                      </a:endParaRPr>
                    </a:p>
                  </a:txBody>
                  <a:tcPr marT="0" marB="0" marR="68575" marL="68575" anchor="ctr">
                    <a:solidFill>
                      <a:srgbClr val="CC4C58"/>
                    </a:solidFill>
                  </a:tcPr>
                </a:tc>
                <a:tc>
                  <a:txBody>
                    <a:bodyPr/>
                    <a:lstStyle/>
                    <a:p>
                      <a:pPr indent="0" lvl="0" marL="0" marR="0" rtl="0" algn="ctr">
                        <a:lnSpc>
                          <a:spcPct val="72222"/>
                        </a:lnSpc>
                        <a:spcBef>
                          <a:spcPts val="0"/>
                        </a:spcBef>
                        <a:spcAft>
                          <a:spcPts val="0"/>
                        </a:spcAft>
                        <a:buNone/>
                      </a:pPr>
                      <a:r>
                        <a:rPr lang="en-US" sz="1800" u="none" cap="none" strike="noStrike"/>
                        <a:t>25</a:t>
                      </a:r>
                      <a:endParaRPr sz="1800" u="none" cap="none" strike="noStrike">
                        <a:latin typeface="Calibri"/>
                        <a:ea typeface="Calibri"/>
                        <a:cs typeface="Calibri"/>
                        <a:sym typeface="Calibri"/>
                      </a:endParaRPr>
                    </a:p>
                  </a:txBody>
                  <a:tcPr marT="0" marB="0" marR="68575" marL="68575" anchor="ctr">
                    <a:solidFill>
                      <a:srgbClr val="C6F5FE"/>
                    </a:solidFill>
                  </a:tcPr>
                </a:tc>
              </a:tr>
              <a:tr h="682675">
                <a:tc>
                  <a:txBody>
                    <a:bodyPr/>
                    <a:lstStyle/>
                    <a:p>
                      <a:pPr indent="0" lvl="0" marL="0" marR="0" rtl="0" algn="ctr">
                        <a:lnSpc>
                          <a:spcPct val="72222"/>
                        </a:lnSpc>
                        <a:spcBef>
                          <a:spcPts val="0"/>
                        </a:spcBef>
                        <a:spcAft>
                          <a:spcPts val="0"/>
                        </a:spcAft>
                        <a:buNone/>
                      </a:pPr>
                      <a:r>
                        <a:rPr lang="en-US" sz="1800" u="none" cap="none" strike="noStrike"/>
                        <a:t>Interim Target 3</a:t>
                      </a:r>
                      <a:endParaRPr sz="1800" u="none" cap="none" strike="noStrike">
                        <a:latin typeface="Calibri"/>
                        <a:ea typeface="Calibri"/>
                        <a:cs typeface="Calibri"/>
                        <a:sym typeface="Calibri"/>
                      </a:endParaRPr>
                    </a:p>
                  </a:txBody>
                  <a:tcPr marT="0" marB="0" marR="68575" marL="68575" anchor="ctr">
                    <a:solidFill>
                      <a:srgbClr val="CC4C58"/>
                    </a:solidFill>
                  </a:tcPr>
                </a:tc>
                <a:tc>
                  <a:txBody>
                    <a:bodyPr/>
                    <a:lstStyle/>
                    <a:p>
                      <a:pPr indent="0" lvl="0" marL="0" marR="0" rtl="0" algn="ctr">
                        <a:lnSpc>
                          <a:spcPct val="72222"/>
                        </a:lnSpc>
                        <a:spcBef>
                          <a:spcPts val="0"/>
                        </a:spcBef>
                        <a:spcAft>
                          <a:spcPts val="0"/>
                        </a:spcAft>
                        <a:buNone/>
                      </a:pPr>
                      <a:r>
                        <a:rPr lang="en-US" sz="1800" u="none" cap="none" strike="noStrike"/>
                        <a:t>15</a:t>
                      </a:r>
                      <a:endParaRPr sz="1800" u="none" cap="none" strike="noStrike">
                        <a:latin typeface="Calibri"/>
                        <a:ea typeface="Calibri"/>
                        <a:cs typeface="Calibri"/>
                        <a:sym typeface="Calibri"/>
                      </a:endParaRPr>
                    </a:p>
                  </a:txBody>
                  <a:tcPr marT="0" marB="0" marR="68575" marL="68575" anchor="ctr">
                    <a:solidFill>
                      <a:srgbClr val="8FD7FF"/>
                    </a:solidFill>
                  </a:tcPr>
                </a:tc>
              </a:tr>
              <a:tr h="682675">
                <a:tc>
                  <a:txBody>
                    <a:bodyPr/>
                    <a:lstStyle/>
                    <a:p>
                      <a:pPr indent="0" lvl="0" marL="0" marR="0" rtl="0" algn="ctr">
                        <a:lnSpc>
                          <a:spcPct val="72222"/>
                        </a:lnSpc>
                        <a:spcBef>
                          <a:spcPts val="0"/>
                        </a:spcBef>
                        <a:spcAft>
                          <a:spcPts val="0"/>
                        </a:spcAft>
                        <a:buNone/>
                      </a:pPr>
                      <a:r>
                        <a:rPr lang="en-US" sz="1800" u="none" cap="none" strike="noStrike"/>
                        <a:t>Target</a:t>
                      </a:r>
                      <a:endParaRPr sz="1800" u="none" cap="none" strike="noStrike">
                        <a:latin typeface="Calibri"/>
                        <a:ea typeface="Calibri"/>
                        <a:cs typeface="Calibri"/>
                        <a:sym typeface="Calibri"/>
                      </a:endParaRPr>
                    </a:p>
                  </a:txBody>
                  <a:tcPr marT="0" marB="0" marR="68575" marL="68575" anchor="ctr">
                    <a:solidFill>
                      <a:srgbClr val="CC4C58"/>
                    </a:solidFill>
                  </a:tcPr>
                </a:tc>
                <a:tc>
                  <a:txBody>
                    <a:bodyPr/>
                    <a:lstStyle/>
                    <a:p>
                      <a:pPr indent="0" lvl="0" marL="0" marR="0" rtl="0" algn="ctr">
                        <a:lnSpc>
                          <a:spcPct val="72222"/>
                        </a:lnSpc>
                        <a:spcBef>
                          <a:spcPts val="0"/>
                        </a:spcBef>
                        <a:spcAft>
                          <a:spcPts val="0"/>
                        </a:spcAft>
                        <a:buNone/>
                      </a:pPr>
                      <a:r>
                        <a:rPr lang="en-US" sz="1800" u="none" cap="none" strike="noStrike"/>
                        <a:t>10</a:t>
                      </a:r>
                      <a:endParaRPr sz="1800" u="none" cap="none" strike="noStrike">
                        <a:latin typeface="Calibri"/>
                        <a:ea typeface="Calibri"/>
                        <a:cs typeface="Calibri"/>
                        <a:sym typeface="Calibri"/>
                      </a:endParaRPr>
                    </a:p>
                  </a:txBody>
                  <a:tcPr marT="0" marB="0" marR="68575" marL="68575" anchor="ctr">
                    <a:solidFill>
                      <a:srgbClr val="CEF5FF"/>
                    </a:solidFill>
                  </a:tcPr>
                </a:tc>
              </a:tr>
            </a:tbl>
          </a:graphicData>
        </a:graphic>
      </p:graphicFrame>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53" name="Google Shape;153;p6"/>
          <p:cNvSpPr txBox="1"/>
          <p:nvPr/>
        </p:nvSpPr>
        <p:spPr>
          <a:xfrm>
            <a:off x="887215" y="2640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What is clean cooking?</a:t>
            </a:r>
            <a:endParaRPr/>
          </a:p>
        </p:txBody>
      </p:sp>
      <p:sp>
        <p:nvSpPr>
          <p:cNvPr id="154" name="Google Shape;154;p6"/>
          <p:cNvSpPr/>
          <p:nvPr/>
        </p:nvSpPr>
        <p:spPr>
          <a:xfrm>
            <a:off x="887214" y="1411655"/>
            <a:ext cx="106727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Clean cooking technologies:</a:t>
            </a:r>
            <a:endParaRPr/>
          </a:p>
        </p:txBody>
      </p:sp>
      <p:sp>
        <p:nvSpPr>
          <p:cNvPr id="155" name="Google Shape;155;p6"/>
          <p:cNvSpPr/>
          <p:nvPr/>
        </p:nvSpPr>
        <p:spPr>
          <a:xfrm>
            <a:off x="2232873" y="2772153"/>
            <a:ext cx="2016224" cy="3240360"/>
          </a:xfrm>
          <a:prstGeom prst="roundRect">
            <a:avLst>
              <a:gd fmla="val 2823"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156" name="Google Shape;156;p6"/>
          <p:cNvSpPr/>
          <p:nvPr/>
        </p:nvSpPr>
        <p:spPr>
          <a:xfrm>
            <a:off x="4969177" y="2772153"/>
            <a:ext cx="2016224" cy="3240360"/>
          </a:xfrm>
          <a:prstGeom prst="roundRect">
            <a:avLst>
              <a:gd fmla="val 2823"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157" name="Google Shape;157;p6"/>
          <p:cNvSpPr/>
          <p:nvPr/>
        </p:nvSpPr>
        <p:spPr>
          <a:xfrm>
            <a:off x="7705481" y="2777277"/>
            <a:ext cx="2016224" cy="3240360"/>
          </a:xfrm>
          <a:prstGeom prst="roundRect">
            <a:avLst>
              <a:gd fmla="val 2823"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158" name="Google Shape;158;p6"/>
          <p:cNvSpPr/>
          <p:nvPr/>
        </p:nvSpPr>
        <p:spPr>
          <a:xfrm>
            <a:off x="2232873" y="2322271"/>
            <a:ext cx="2016224"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Traditional</a:t>
            </a:r>
            <a:endParaRPr/>
          </a:p>
        </p:txBody>
      </p:sp>
      <p:sp>
        <p:nvSpPr>
          <p:cNvPr id="159" name="Google Shape;159;p6"/>
          <p:cNvSpPr/>
          <p:nvPr/>
        </p:nvSpPr>
        <p:spPr>
          <a:xfrm>
            <a:off x="7700023" y="2322271"/>
            <a:ext cx="2016224"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Clean</a:t>
            </a:r>
            <a:endParaRPr/>
          </a:p>
        </p:txBody>
      </p:sp>
      <p:sp>
        <p:nvSpPr>
          <p:cNvPr id="160" name="Google Shape;160;p6"/>
          <p:cNvSpPr/>
          <p:nvPr/>
        </p:nvSpPr>
        <p:spPr>
          <a:xfrm>
            <a:off x="4969177" y="2322271"/>
            <a:ext cx="2016224"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ICS</a:t>
            </a:r>
            <a:endParaRPr sz="2400">
              <a:solidFill>
                <a:schemeClr val="dk1"/>
              </a:solidFill>
              <a:latin typeface="Calibri"/>
              <a:ea typeface="Calibri"/>
              <a:cs typeface="Calibri"/>
              <a:sym typeface="Calibri"/>
            </a:endParaRPr>
          </a:p>
        </p:txBody>
      </p:sp>
      <p:sp>
        <p:nvSpPr>
          <p:cNvPr id="161" name="Google Shape;161;p6"/>
          <p:cNvSpPr/>
          <p:nvPr/>
        </p:nvSpPr>
        <p:spPr>
          <a:xfrm>
            <a:off x="2557452" y="5436449"/>
            <a:ext cx="1325350"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Biomass</a:t>
            </a:r>
            <a:endParaRPr/>
          </a:p>
        </p:txBody>
      </p:sp>
      <p:sp>
        <p:nvSpPr>
          <p:cNvPr id="162" name="Google Shape;162;p6"/>
          <p:cNvSpPr/>
          <p:nvPr/>
        </p:nvSpPr>
        <p:spPr>
          <a:xfrm>
            <a:off x="2538532" y="4610252"/>
            <a:ext cx="1326526"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Charcoal</a:t>
            </a:r>
            <a:endParaRPr/>
          </a:p>
        </p:txBody>
      </p:sp>
      <p:sp>
        <p:nvSpPr>
          <p:cNvPr id="163" name="Google Shape;163;p6"/>
          <p:cNvSpPr/>
          <p:nvPr/>
        </p:nvSpPr>
        <p:spPr>
          <a:xfrm>
            <a:off x="2577987" y="2954740"/>
            <a:ext cx="1325348"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Coal</a:t>
            </a:r>
            <a:endParaRPr/>
          </a:p>
        </p:txBody>
      </p:sp>
      <p:sp>
        <p:nvSpPr>
          <p:cNvPr id="164" name="Google Shape;164;p6"/>
          <p:cNvSpPr/>
          <p:nvPr/>
        </p:nvSpPr>
        <p:spPr>
          <a:xfrm>
            <a:off x="2558043" y="3782496"/>
            <a:ext cx="1325349"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Kerosene</a:t>
            </a:r>
            <a:endParaRPr/>
          </a:p>
        </p:txBody>
      </p:sp>
      <p:sp>
        <p:nvSpPr>
          <p:cNvPr id="165" name="Google Shape;165;p6"/>
          <p:cNvSpPr/>
          <p:nvPr/>
        </p:nvSpPr>
        <p:spPr>
          <a:xfrm>
            <a:off x="5363525" y="4832687"/>
            <a:ext cx="1325350"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Biomass</a:t>
            </a:r>
            <a:endParaRPr/>
          </a:p>
        </p:txBody>
      </p:sp>
      <p:sp>
        <p:nvSpPr>
          <p:cNvPr id="166" name="Google Shape;166;p6"/>
          <p:cNvSpPr/>
          <p:nvPr/>
        </p:nvSpPr>
        <p:spPr>
          <a:xfrm>
            <a:off x="5344605" y="4006490"/>
            <a:ext cx="1326526"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Charcoal</a:t>
            </a:r>
            <a:endParaRPr/>
          </a:p>
        </p:txBody>
      </p:sp>
      <p:sp>
        <p:nvSpPr>
          <p:cNvPr id="167" name="Google Shape;167;p6"/>
          <p:cNvSpPr/>
          <p:nvPr/>
        </p:nvSpPr>
        <p:spPr>
          <a:xfrm>
            <a:off x="5340254" y="3184476"/>
            <a:ext cx="1325348"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Pellets</a:t>
            </a:r>
            <a:endParaRPr/>
          </a:p>
        </p:txBody>
      </p:sp>
      <p:sp>
        <p:nvSpPr>
          <p:cNvPr id="168" name="Google Shape;168;p6"/>
          <p:cNvSpPr/>
          <p:nvPr/>
        </p:nvSpPr>
        <p:spPr>
          <a:xfrm>
            <a:off x="7921504" y="4195427"/>
            <a:ext cx="1613382"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Electricity</a:t>
            </a:r>
            <a:endParaRPr/>
          </a:p>
        </p:txBody>
      </p:sp>
      <p:sp>
        <p:nvSpPr>
          <p:cNvPr id="169" name="Google Shape;169;p6"/>
          <p:cNvSpPr/>
          <p:nvPr/>
        </p:nvSpPr>
        <p:spPr>
          <a:xfrm>
            <a:off x="7921504" y="2954740"/>
            <a:ext cx="1613382" cy="377874"/>
          </a:xfrm>
          <a:prstGeom prst="roundRect">
            <a:avLst>
              <a:gd fmla="val 20005"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Biogas</a:t>
            </a:r>
            <a:endParaRPr/>
          </a:p>
        </p:txBody>
      </p:sp>
      <p:sp>
        <p:nvSpPr>
          <p:cNvPr id="170" name="Google Shape;170;p6"/>
          <p:cNvSpPr/>
          <p:nvPr/>
        </p:nvSpPr>
        <p:spPr>
          <a:xfrm>
            <a:off x="7926266" y="3574335"/>
            <a:ext cx="1609061"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LPG</a:t>
            </a:r>
            <a:endParaRPr/>
          </a:p>
        </p:txBody>
      </p:sp>
      <p:sp>
        <p:nvSpPr>
          <p:cNvPr id="171" name="Google Shape;171;p6"/>
          <p:cNvSpPr/>
          <p:nvPr/>
        </p:nvSpPr>
        <p:spPr>
          <a:xfrm>
            <a:off x="7921504" y="5437611"/>
            <a:ext cx="1613382"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Natural Gas</a:t>
            </a:r>
            <a:endParaRPr/>
          </a:p>
        </p:txBody>
      </p:sp>
      <p:sp>
        <p:nvSpPr>
          <p:cNvPr id="172" name="Google Shape;172;p6"/>
          <p:cNvSpPr/>
          <p:nvPr/>
        </p:nvSpPr>
        <p:spPr>
          <a:xfrm>
            <a:off x="8050918" y="4794045"/>
            <a:ext cx="1325350" cy="377874"/>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Ethanol</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7"/>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79" name="Google Shape;179;p7"/>
          <p:cNvSpPr txBox="1"/>
          <p:nvPr/>
        </p:nvSpPr>
        <p:spPr>
          <a:xfrm>
            <a:off x="887214" y="26400"/>
            <a:ext cx="10493448"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Current state of clean cooking access</a:t>
            </a:r>
            <a:endParaRPr sz="4400">
              <a:solidFill>
                <a:schemeClr val="dk1"/>
              </a:solidFill>
              <a:latin typeface="Open Sans"/>
              <a:ea typeface="Open Sans"/>
              <a:cs typeface="Open Sans"/>
              <a:sym typeface="Open Sans"/>
            </a:endParaRPr>
          </a:p>
        </p:txBody>
      </p:sp>
      <p:pic>
        <p:nvPicPr>
          <p:cNvPr id="180" name="Google Shape;180;p7"/>
          <p:cNvPicPr preferRelativeResize="0"/>
          <p:nvPr>
            <p:ph idx="1" type="body"/>
          </p:nvPr>
        </p:nvPicPr>
        <p:blipFill rotWithShape="1">
          <a:blip r:embed="rId3">
            <a:alphaModFix/>
          </a:blip>
          <a:srcRect b="0" l="0" r="0" t="0"/>
          <a:stretch/>
        </p:blipFill>
        <p:spPr>
          <a:xfrm>
            <a:off x="4244032" y="1558950"/>
            <a:ext cx="7423476" cy="3362081"/>
          </a:xfrm>
          <a:prstGeom prst="rect">
            <a:avLst/>
          </a:prstGeom>
          <a:noFill/>
          <a:ln>
            <a:noFill/>
          </a:ln>
        </p:spPr>
      </p:pic>
      <p:sp>
        <p:nvSpPr>
          <p:cNvPr id="181" name="Google Shape;181;p7"/>
          <p:cNvSpPr txBox="1"/>
          <p:nvPr/>
        </p:nvSpPr>
        <p:spPr>
          <a:xfrm>
            <a:off x="4620044" y="4921031"/>
            <a:ext cx="670484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Proportion of population with access to clean cooking technologies adapted from Tracking SDG 7 (IEA, IRENA, UNSD, World Bank, WHO).</a:t>
            </a:r>
            <a:endParaRPr/>
          </a:p>
        </p:txBody>
      </p:sp>
      <p:sp>
        <p:nvSpPr>
          <p:cNvPr id="182" name="Google Shape;182;p7"/>
          <p:cNvSpPr txBox="1"/>
          <p:nvPr/>
        </p:nvSpPr>
        <p:spPr>
          <a:xfrm>
            <a:off x="965053" y="1992087"/>
            <a:ext cx="3312367" cy="3539036"/>
          </a:xfrm>
          <a:prstGeom prst="rect">
            <a:avLst/>
          </a:prstGeom>
          <a:noFill/>
          <a:ln>
            <a:noFill/>
          </a:ln>
        </p:spPr>
        <p:txBody>
          <a:bodyPr anchorCtr="0" anchor="t" bIns="0" lIns="0" spcFirstLastPara="1" rIns="0" wrap="square" tIns="0">
            <a:normAutofit/>
          </a:bodyPr>
          <a:lstStyle/>
          <a:p>
            <a:pPr indent="-171450" lvl="0" marL="171450" marR="0" rtl="0" algn="l">
              <a:lnSpc>
                <a:spcPct val="110000"/>
              </a:lnSpc>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As of 2021, 2.3 billion people without access to clean cooking</a:t>
            </a:r>
            <a:endParaRPr/>
          </a:p>
          <a:p>
            <a:pPr indent="-171450" lvl="0" marL="171450" marR="0" rtl="0" algn="l">
              <a:lnSpc>
                <a:spcPct val="110000"/>
              </a:lnSpc>
              <a:spcBef>
                <a:spcPts val="75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Many who switched recently risk switching back </a:t>
            </a:r>
            <a:endParaRPr b="1" sz="1800">
              <a:solidFill>
                <a:schemeClr val="dk1"/>
              </a:solidFill>
              <a:latin typeface="Open Sans"/>
              <a:ea typeface="Open Sans"/>
              <a:cs typeface="Open Sans"/>
              <a:sym typeface="Open Sans"/>
            </a:endParaRPr>
          </a:p>
          <a:p>
            <a:pPr indent="-171450" lvl="0" marL="171450" marR="0" rtl="0" algn="l">
              <a:lnSpc>
                <a:spcPct val="110000"/>
              </a:lnSpc>
              <a:spcBef>
                <a:spcPts val="75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1.9 billion projected to remain without access in 2030</a:t>
            </a:r>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8"/>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189" name="Google Shape;189;p8"/>
          <p:cNvSpPr txBox="1"/>
          <p:nvPr/>
        </p:nvSpPr>
        <p:spPr>
          <a:xfrm>
            <a:off x="887214" y="26400"/>
            <a:ext cx="1071142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Current state of clean cooking access</a:t>
            </a:r>
            <a:endParaRPr sz="4400">
              <a:solidFill>
                <a:schemeClr val="dk1"/>
              </a:solidFill>
              <a:latin typeface="Open Sans"/>
              <a:ea typeface="Open Sans"/>
              <a:cs typeface="Open Sans"/>
              <a:sym typeface="Open Sans"/>
            </a:endParaRPr>
          </a:p>
        </p:txBody>
      </p:sp>
      <p:pic>
        <p:nvPicPr>
          <p:cNvPr id="190" name="Google Shape;190;p8"/>
          <p:cNvPicPr preferRelativeResize="0"/>
          <p:nvPr/>
        </p:nvPicPr>
        <p:blipFill rotWithShape="1">
          <a:blip r:embed="rId3">
            <a:alphaModFix/>
          </a:blip>
          <a:srcRect b="0" l="0" r="0" t="0"/>
          <a:stretch/>
        </p:blipFill>
        <p:spPr>
          <a:xfrm>
            <a:off x="175152" y="1838425"/>
            <a:ext cx="5760931" cy="2876878"/>
          </a:xfrm>
          <a:prstGeom prst="rect">
            <a:avLst/>
          </a:prstGeom>
          <a:noFill/>
          <a:ln>
            <a:noFill/>
          </a:ln>
        </p:spPr>
      </p:pic>
      <p:pic>
        <p:nvPicPr>
          <p:cNvPr id="191" name="Google Shape;191;p8"/>
          <p:cNvPicPr preferRelativeResize="0"/>
          <p:nvPr/>
        </p:nvPicPr>
        <p:blipFill rotWithShape="1">
          <a:blip r:embed="rId4">
            <a:alphaModFix/>
          </a:blip>
          <a:srcRect b="0" l="0" r="0" t="0"/>
          <a:stretch/>
        </p:blipFill>
        <p:spPr>
          <a:xfrm>
            <a:off x="6006486" y="2223506"/>
            <a:ext cx="5592148" cy="2038656"/>
          </a:xfrm>
          <a:prstGeom prst="rect">
            <a:avLst/>
          </a:prstGeom>
          <a:noFill/>
          <a:ln>
            <a:noFill/>
          </a:ln>
        </p:spPr>
      </p:pic>
      <p:sp>
        <p:nvSpPr>
          <p:cNvPr id="192" name="Google Shape;192;p8"/>
          <p:cNvSpPr/>
          <p:nvPr/>
        </p:nvSpPr>
        <p:spPr>
          <a:xfrm>
            <a:off x="325577" y="4749127"/>
            <a:ext cx="529557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Number of people without access to clean fuels and technologies, by region, 2000–21 (IEA et al., 2023)</a:t>
            </a:r>
            <a:endParaRPr/>
          </a:p>
        </p:txBody>
      </p:sp>
      <p:sp>
        <p:nvSpPr>
          <p:cNvPr id="193" name="Google Shape;193;p8"/>
          <p:cNvSpPr/>
          <p:nvPr/>
        </p:nvSpPr>
        <p:spPr>
          <a:xfrm>
            <a:off x="6176910" y="4284416"/>
            <a:ext cx="532962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Proportion of the total global access-deficit in the three largest access-deficit regions and the rest of the world, 2000, 2010 and 2021 (IEA et al., 2023)</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9"/>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highlight>
                <a:srgbClr val="FFFF00"/>
              </a:highlight>
              <a:latin typeface="Open Sans"/>
              <a:ea typeface="Open Sans"/>
              <a:cs typeface="Open Sans"/>
              <a:sym typeface="Open Sans"/>
            </a:endParaRPr>
          </a:p>
        </p:txBody>
      </p:sp>
      <p:sp>
        <p:nvSpPr>
          <p:cNvPr id="200" name="Google Shape;200;p9"/>
          <p:cNvSpPr txBox="1"/>
          <p:nvPr/>
        </p:nvSpPr>
        <p:spPr>
          <a:xfrm>
            <a:off x="887214" y="26400"/>
            <a:ext cx="10467133"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1.1 Current state of clean cooking access</a:t>
            </a:r>
            <a:endParaRPr sz="4400">
              <a:solidFill>
                <a:schemeClr val="dk1"/>
              </a:solidFill>
              <a:latin typeface="Open Sans"/>
              <a:ea typeface="Open Sans"/>
              <a:cs typeface="Open Sans"/>
              <a:sym typeface="Open Sans"/>
            </a:endParaRPr>
          </a:p>
        </p:txBody>
      </p:sp>
      <p:pic>
        <p:nvPicPr>
          <p:cNvPr id="201" name="Google Shape;201;p9"/>
          <p:cNvPicPr preferRelativeResize="0"/>
          <p:nvPr/>
        </p:nvPicPr>
        <p:blipFill rotWithShape="1">
          <a:blip r:embed="rId3">
            <a:alphaModFix/>
          </a:blip>
          <a:srcRect b="0" l="0" r="0" t="0"/>
          <a:stretch/>
        </p:blipFill>
        <p:spPr>
          <a:xfrm>
            <a:off x="702695" y="1716845"/>
            <a:ext cx="10452986" cy="3946027"/>
          </a:xfrm>
          <a:prstGeom prst="rect">
            <a:avLst/>
          </a:prstGeom>
          <a:noFill/>
          <a:ln>
            <a:noFill/>
          </a:ln>
        </p:spPr>
      </p:pic>
      <p:sp>
        <p:nvSpPr>
          <p:cNvPr id="202" name="Google Shape;202;p9"/>
          <p:cNvSpPr/>
          <p:nvPr/>
        </p:nvSpPr>
        <p:spPr>
          <a:xfrm>
            <a:off x="1946931" y="5744393"/>
            <a:ext cx="86504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Percentage of people using each cooking fuel type in low- and middle- income countries, for urban areas, rural areas and overall (IEA et al., 2023)</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0x010100A82B7371D8E4D845AB2141135A9D5464</vt:lpwstr>
  </property>
</Properties>
</file>