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04" r:id="rId3"/>
    <p:sldId id="256" r:id="rId4"/>
    <p:sldId id="257" r:id="rId5"/>
    <p:sldId id="267" r:id="rId6"/>
    <p:sldId id="268" r:id="rId7"/>
    <p:sldId id="269" r:id="rId8"/>
    <p:sldId id="270" r:id="rId9"/>
    <p:sldId id="258" r:id="rId10"/>
    <p:sldId id="271" r:id="rId11"/>
    <p:sldId id="328" r:id="rId12"/>
    <p:sldId id="329" r:id="rId13"/>
    <p:sldId id="272" r:id="rId14"/>
    <p:sldId id="273" r:id="rId15"/>
    <p:sldId id="330" r:id="rId16"/>
    <p:sldId id="285" r:id="rId17"/>
    <p:sldId id="287" r:id="rId18"/>
    <p:sldId id="327" r:id="rId19"/>
    <p:sldId id="259" r:id="rId20"/>
    <p:sldId id="274" r:id="rId21"/>
    <p:sldId id="260" r:id="rId22"/>
    <p:sldId id="261" r:id="rId23"/>
    <p:sldId id="263" r:id="rId24"/>
    <p:sldId id="275" r:id="rId25"/>
    <p:sldId id="264" r:id="rId26"/>
    <p:sldId id="262" r:id="rId27"/>
    <p:sldId id="265"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7E99B-2574-441B-95F8-4A7F47141CD5}" v="1" dt="2021-05-11T20:21:50.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84548" autoAdjust="0"/>
  </p:normalViewPr>
  <p:slideViewPr>
    <p:cSldViewPr snapToGrid="0">
      <p:cViewPr varScale="1">
        <p:scale>
          <a:sx n="76" d="100"/>
          <a:sy n="76" d="100"/>
        </p:scale>
        <p:origin x="531"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4AA7E99B-2574-441B-95F8-4A7F47141CD5}"/>
    <pc:docChg chg="modSld">
      <pc:chgData name="Nicholas Harvey" userId="6c8f5bcc-6372-430f-9774-4498d9d8aa03" providerId="ADAL" clId="{4AA7E99B-2574-441B-95F8-4A7F47141CD5}" dt="2021-05-11T20:38:51.296" v="44" actId="20577"/>
      <pc:docMkLst>
        <pc:docMk/>
      </pc:docMkLst>
      <pc:sldChg chg="modSp mod">
        <pc:chgData name="Nicholas Harvey" userId="6c8f5bcc-6372-430f-9774-4498d9d8aa03" providerId="ADAL" clId="{4AA7E99B-2574-441B-95F8-4A7F47141CD5}" dt="2021-05-04T21:13:47.081" v="1" actId="20577"/>
        <pc:sldMkLst>
          <pc:docMk/>
          <pc:sldMk cId="3386418477" sldId="270"/>
        </pc:sldMkLst>
        <pc:spChg chg="mod">
          <ac:chgData name="Nicholas Harvey" userId="6c8f5bcc-6372-430f-9774-4498d9d8aa03" providerId="ADAL" clId="{4AA7E99B-2574-441B-95F8-4A7F47141CD5}" dt="2021-05-04T21:13:47.081" v="1" actId="20577"/>
          <ac:spMkLst>
            <pc:docMk/>
            <pc:sldMk cId="3386418477" sldId="270"/>
            <ac:spMk id="2" creationId="{C12FF510-1861-4274-9C32-CC4DC7C75514}"/>
          </ac:spMkLst>
        </pc:spChg>
      </pc:sldChg>
      <pc:sldChg chg="modSp mod">
        <pc:chgData name="Nicholas Harvey" userId="6c8f5bcc-6372-430f-9774-4498d9d8aa03" providerId="ADAL" clId="{4AA7E99B-2574-441B-95F8-4A7F47141CD5}" dt="2021-05-11T20:38:51.296" v="44" actId="20577"/>
        <pc:sldMkLst>
          <pc:docMk/>
          <pc:sldMk cId="1039711339" sldId="304"/>
        </pc:sldMkLst>
        <pc:spChg chg="mod">
          <ac:chgData name="Nicholas Harvey" userId="6c8f5bcc-6372-430f-9774-4498d9d8aa03" providerId="ADAL" clId="{4AA7E99B-2574-441B-95F8-4A7F47141CD5}" dt="2021-05-11T20:38:51.296" v="44" actId="20577"/>
          <ac:spMkLst>
            <pc:docMk/>
            <pc:sldMk cId="1039711339" sldId="304"/>
            <ac:spMk id="4" creationId="{2872186B-9D18-1947-AF81-A057AE538664}"/>
          </ac:spMkLst>
        </pc:spChg>
        <pc:spChg chg="mod">
          <ac:chgData name="Nicholas Harvey" userId="6c8f5bcc-6372-430f-9774-4498d9d8aa03" providerId="ADAL" clId="{4AA7E99B-2574-441B-95F8-4A7F47141CD5}" dt="2021-05-11T20:38:46.274" v="33" actId="14100"/>
          <ac:spMkLst>
            <pc:docMk/>
            <pc:sldMk cId="1039711339" sldId="304"/>
            <ac:spMk id="6" creationId="{D98CA6AC-AF6D-ED4D-A561-6ED549640C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BBB51-9C6A-4B07-82CE-35688886E59B}"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C6817-ECBC-4D85-8215-3BA54EE489D5}" type="slidenum">
              <a:rPr lang="en-GB" smtClean="0"/>
              <a:t>‹#›</a:t>
            </a:fld>
            <a:endParaRPr lang="en-GB"/>
          </a:p>
        </p:txBody>
      </p:sp>
    </p:spTree>
    <p:extLst>
      <p:ext uri="{BB962C8B-B14F-4D97-AF65-F5344CB8AC3E}">
        <p14:creationId xmlns:p14="http://schemas.microsoft.com/office/powerpoint/2010/main" val="133574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x.doi.org/10.1175/BAMS-D-11-00241.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Naidoo, R., Balmford, A., Ferraro, P.J., </a:t>
            </a:r>
            <a:r>
              <a:rPr lang="en-GB" b="0" i="0" dirty="0" err="1">
                <a:solidFill>
                  <a:srgbClr val="222222"/>
                </a:solidFill>
                <a:effectLst/>
                <a:latin typeface="Arial" panose="020B0604020202020204" pitchFamily="34" charset="0"/>
              </a:rPr>
              <a:t>Polasky</a:t>
            </a:r>
            <a:r>
              <a:rPr lang="en-GB" b="0" i="0" dirty="0">
                <a:solidFill>
                  <a:srgbClr val="222222"/>
                </a:solidFill>
                <a:effectLst/>
                <a:latin typeface="Arial" panose="020B0604020202020204" pitchFamily="34" charset="0"/>
              </a:rPr>
              <a:t>, S., Ricketts, T.H. and </a:t>
            </a:r>
            <a:r>
              <a:rPr lang="en-GB" b="0" i="0" dirty="0" err="1">
                <a:solidFill>
                  <a:srgbClr val="222222"/>
                </a:solidFill>
                <a:effectLst/>
                <a:latin typeface="Arial" panose="020B0604020202020204" pitchFamily="34" charset="0"/>
              </a:rPr>
              <a:t>Rouget</a:t>
            </a:r>
            <a:r>
              <a:rPr lang="en-GB" b="0" i="0" dirty="0">
                <a:solidFill>
                  <a:srgbClr val="222222"/>
                </a:solidFill>
                <a:effectLst/>
                <a:latin typeface="Arial" panose="020B0604020202020204" pitchFamily="34" charset="0"/>
              </a:rPr>
              <a:t>, M., 2006. Integrating economic costs into conservation planning.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21</a:t>
            </a:r>
            <a:r>
              <a:rPr lang="en-GB" b="0" i="0" dirty="0">
                <a:solidFill>
                  <a:srgbClr val="222222"/>
                </a:solidFill>
                <a:effectLst/>
                <a:latin typeface="Arial" panose="020B0604020202020204" pitchFamily="34" charset="0"/>
              </a:rPr>
              <a:t>(12), pp.681-687.</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11</a:t>
            </a:fld>
            <a:endParaRPr lang="en-GB"/>
          </a:p>
        </p:txBody>
      </p:sp>
    </p:spTree>
    <p:extLst>
      <p:ext uri="{BB962C8B-B14F-4D97-AF65-F5344CB8AC3E}">
        <p14:creationId xmlns:p14="http://schemas.microsoft.com/office/powerpoint/2010/main" val="153413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Foley, J.A., </a:t>
            </a:r>
            <a:r>
              <a:rPr lang="en-GB" b="0" i="0" dirty="0" err="1">
                <a:solidFill>
                  <a:srgbClr val="222222"/>
                </a:solidFill>
                <a:effectLst/>
                <a:latin typeface="Arial" panose="020B0604020202020204" pitchFamily="34" charset="0"/>
              </a:rPr>
              <a:t>DeFries</a:t>
            </a:r>
            <a:r>
              <a:rPr lang="en-GB" b="0" i="0" dirty="0">
                <a:solidFill>
                  <a:srgbClr val="222222"/>
                </a:solidFill>
                <a:effectLst/>
                <a:latin typeface="Arial" panose="020B0604020202020204" pitchFamily="34" charset="0"/>
              </a:rPr>
              <a:t>, R., Asner, G.P., Barford, C., </a:t>
            </a:r>
            <a:r>
              <a:rPr lang="en-GB" b="0" i="0" dirty="0" err="1">
                <a:solidFill>
                  <a:srgbClr val="222222"/>
                </a:solidFill>
                <a:effectLst/>
                <a:latin typeface="Arial" panose="020B0604020202020204" pitchFamily="34" charset="0"/>
              </a:rPr>
              <a:t>Bonan</a:t>
            </a:r>
            <a:r>
              <a:rPr lang="en-GB" b="0" i="0" dirty="0">
                <a:solidFill>
                  <a:srgbClr val="222222"/>
                </a:solidFill>
                <a:effectLst/>
                <a:latin typeface="Arial" panose="020B0604020202020204" pitchFamily="34" charset="0"/>
              </a:rPr>
              <a:t>, G., Carpenter, S.R., Chapin, F.S., Coe, M.T., Daily, G.C., Gibbs, H.K. and </a:t>
            </a:r>
            <a:r>
              <a:rPr lang="en-GB" b="0" i="0" dirty="0" err="1">
                <a:solidFill>
                  <a:srgbClr val="222222"/>
                </a:solidFill>
                <a:effectLst/>
                <a:latin typeface="Arial" panose="020B0604020202020204" pitchFamily="34" charset="0"/>
              </a:rPr>
              <a:t>Helkowski</a:t>
            </a:r>
            <a:r>
              <a:rPr lang="en-GB" b="0" i="0" dirty="0">
                <a:solidFill>
                  <a:srgbClr val="222222"/>
                </a:solidFill>
                <a:effectLst/>
                <a:latin typeface="Arial" panose="020B0604020202020204" pitchFamily="34" charset="0"/>
              </a:rPr>
              <a:t>, J.H., 2005. Global consequences of land use. </a:t>
            </a:r>
            <a:r>
              <a:rPr lang="en-GB" b="0" i="1" dirty="0">
                <a:solidFill>
                  <a:srgbClr val="222222"/>
                </a:solidFill>
                <a:effectLst/>
                <a:latin typeface="Arial" panose="020B0604020202020204" pitchFamily="34" charset="0"/>
              </a:rPr>
              <a:t>science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309</a:t>
            </a:r>
            <a:r>
              <a:rPr lang="en-GB" b="0" i="0" dirty="0">
                <a:solidFill>
                  <a:srgbClr val="222222"/>
                </a:solidFill>
                <a:effectLst/>
                <a:latin typeface="Arial" panose="020B0604020202020204" pitchFamily="34" charset="0"/>
              </a:rPr>
              <a:t>(5734), pp.570-574.</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12</a:t>
            </a:fld>
            <a:endParaRPr lang="en-GB"/>
          </a:p>
        </p:txBody>
      </p:sp>
    </p:spTree>
    <p:extLst>
      <p:ext uri="{BB962C8B-B14F-4D97-AF65-F5344CB8AC3E}">
        <p14:creationId xmlns:p14="http://schemas.microsoft.com/office/powerpoint/2010/main" val="318034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Foley, J.A., </a:t>
            </a:r>
            <a:r>
              <a:rPr lang="en-GB" b="0" i="0" dirty="0" err="1">
                <a:solidFill>
                  <a:srgbClr val="222222"/>
                </a:solidFill>
                <a:effectLst/>
                <a:latin typeface="Arial" panose="020B0604020202020204" pitchFamily="34" charset="0"/>
              </a:rPr>
              <a:t>DeFries</a:t>
            </a:r>
            <a:r>
              <a:rPr lang="en-GB" b="0" i="0" dirty="0">
                <a:solidFill>
                  <a:srgbClr val="222222"/>
                </a:solidFill>
                <a:effectLst/>
                <a:latin typeface="Arial" panose="020B0604020202020204" pitchFamily="34" charset="0"/>
              </a:rPr>
              <a:t>, R., Asner, G.P., Barford, C., </a:t>
            </a:r>
            <a:r>
              <a:rPr lang="en-GB" b="0" i="0" dirty="0" err="1">
                <a:solidFill>
                  <a:srgbClr val="222222"/>
                </a:solidFill>
                <a:effectLst/>
                <a:latin typeface="Arial" panose="020B0604020202020204" pitchFamily="34" charset="0"/>
              </a:rPr>
              <a:t>Bonan</a:t>
            </a:r>
            <a:r>
              <a:rPr lang="en-GB" b="0" i="0" dirty="0">
                <a:solidFill>
                  <a:srgbClr val="222222"/>
                </a:solidFill>
                <a:effectLst/>
                <a:latin typeface="Arial" panose="020B0604020202020204" pitchFamily="34" charset="0"/>
              </a:rPr>
              <a:t>, G., Carpenter, S.R., Chapin, F.S., Coe, M.T., Daily, G.C., Gibbs, H.K. and </a:t>
            </a:r>
            <a:r>
              <a:rPr lang="en-GB" b="0" i="0" dirty="0" err="1">
                <a:solidFill>
                  <a:srgbClr val="222222"/>
                </a:solidFill>
                <a:effectLst/>
                <a:latin typeface="Arial" panose="020B0604020202020204" pitchFamily="34" charset="0"/>
              </a:rPr>
              <a:t>Helkowski</a:t>
            </a:r>
            <a:r>
              <a:rPr lang="en-GB" b="0" i="0" dirty="0">
                <a:solidFill>
                  <a:srgbClr val="222222"/>
                </a:solidFill>
                <a:effectLst/>
                <a:latin typeface="Arial" panose="020B0604020202020204" pitchFamily="34" charset="0"/>
              </a:rPr>
              <a:t>, J.H., 2005. Global consequences of land use. </a:t>
            </a:r>
            <a:r>
              <a:rPr lang="en-GB" b="0" i="1" dirty="0">
                <a:solidFill>
                  <a:srgbClr val="222222"/>
                </a:solidFill>
                <a:effectLst/>
                <a:latin typeface="Arial" panose="020B0604020202020204" pitchFamily="34" charset="0"/>
              </a:rPr>
              <a:t>science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309</a:t>
            </a:r>
            <a:r>
              <a:rPr lang="en-GB" b="0" i="0" dirty="0">
                <a:solidFill>
                  <a:srgbClr val="222222"/>
                </a:solidFill>
                <a:effectLst/>
                <a:latin typeface="Arial" panose="020B0604020202020204" pitchFamily="34" charset="0"/>
              </a:rPr>
              <a:t>(5734), pp.570-574.</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13</a:t>
            </a:fld>
            <a:endParaRPr lang="en-GB"/>
          </a:p>
        </p:txBody>
      </p:sp>
    </p:spTree>
    <p:extLst>
      <p:ext uri="{BB962C8B-B14F-4D97-AF65-F5344CB8AC3E}">
        <p14:creationId xmlns:p14="http://schemas.microsoft.com/office/powerpoint/2010/main" val="167346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https://www.sciencemag.org/news/2019/07/courting-controversy-scientists-team-industry-tackle-one-world-s-most-destructive-crops</a:t>
            </a:r>
          </a:p>
        </p:txBody>
      </p:sp>
      <p:sp>
        <p:nvSpPr>
          <p:cNvPr id="4" name="Slide Number Placeholder 3"/>
          <p:cNvSpPr>
            <a:spLocks noGrp="1"/>
          </p:cNvSpPr>
          <p:nvPr>
            <p:ph type="sldNum" sz="quarter" idx="5"/>
          </p:nvPr>
        </p:nvSpPr>
        <p:spPr/>
        <p:txBody>
          <a:bodyPr/>
          <a:lstStyle/>
          <a:p>
            <a:fld id="{683C6817-ECBC-4D85-8215-3BA54EE489D5}" type="slidenum">
              <a:rPr lang="en-GB" smtClean="0"/>
              <a:t>14</a:t>
            </a:fld>
            <a:endParaRPr lang="en-GB"/>
          </a:p>
        </p:txBody>
      </p:sp>
    </p:spTree>
    <p:extLst>
      <p:ext uri="{BB962C8B-B14F-4D97-AF65-F5344CB8AC3E}">
        <p14:creationId xmlns:p14="http://schemas.microsoft.com/office/powerpoint/2010/main" val="409137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https://science2017.globalchange.gov/chapter/1/</a:t>
            </a:r>
          </a:p>
          <a:p>
            <a:endParaRPr lang="en-GB" dirty="0"/>
          </a:p>
          <a:p>
            <a:r>
              <a:rPr lang="en-GB" b="0" i="0" dirty="0" err="1">
                <a:solidFill>
                  <a:srgbClr val="FFFFFF"/>
                </a:solidFill>
                <a:effectLst/>
                <a:latin typeface="Open Sans"/>
              </a:rPr>
              <a:t>Vose</a:t>
            </a:r>
            <a:r>
              <a:rPr lang="en-GB" b="0" i="0" dirty="0">
                <a:solidFill>
                  <a:srgbClr val="FFFFFF"/>
                </a:solidFill>
                <a:effectLst/>
                <a:latin typeface="Open Sans"/>
              </a:rPr>
              <a:t>, R. S., D. Arndt, V. F. </a:t>
            </a:r>
            <a:r>
              <a:rPr lang="en-GB" b="0" i="0" dirty="0" err="1">
                <a:solidFill>
                  <a:srgbClr val="FFFFFF"/>
                </a:solidFill>
                <a:effectLst/>
                <a:latin typeface="Open Sans"/>
              </a:rPr>
              <a:t>Banzon</a:t>
            </a:r>
            <a:r>
              <a:rPr lang="en-GB" b="0" i="0" dirty="0">
                <a:solidFill>
                  <a:srgbClr val="FFFFFF"/>
                </a:solidFill>
                <a:effectLst/>
                <a:latin typeface="Open Sans"/>
              </a:rPr>
              <a:t>, D. R. Easterling, B. Gleason, B. Huang, E. Kearns, J. H. </a:t>
            </a:r>
            <a:r>
              <a:rPr lang="en-GB" b="0" i="0" dirty="0" err="1">
                <a:solidFill>
                  <a:srgbClr val="FFFFFF"/>
                </a:solidFill>
                <a:effectLst/>
                <a:latin typeface="Open Sans"/>
              </a:rPr>
              <a:t>Lawrimore</a:t>
            </a:r>
            <a:r>
              <a:rPr lang="en-GB" b="0" i="0" dirty="0">
                <a:solidFill>
                  <a:srgbClr val="FFFFFF"/>
                </a:solidFill>
                <a:effectLst/>
                <a:latin typeface="Open Sans"/>
              </a:rPr>
              <a:t>, M. J. </a:t>
            </a:r>
            <a:r>
              <a:rPr lang="en-GB" b="0" i="0" dirty="0" err="1">
                <a:solidFill>
                  <a:srgbClr val="FFFFFF"/>
                </a:solidFill>
                <a:effectLst/>
                <a:latin typeface="Open Sans"/>
              </a:rPr>
              <a:t>Menne</a:t>
            </a:r>
            <a:r>
              <a:rPr lang="en-GB" b="0" i="0" dirty="0">
                <a:solidFill>
                  <a:srgbClr val="FFFFFF"/>
                </a:solidFill>
                <a:effectLst/>
                <a:latin typeface="Open Sans"/>
              </a:rPr>
              <a:t>, T. C. Peterson, R. W. Reynolds, T. M. Smith, C. N. Williams, and D. L. </a:t>
            </a:r>
            <a:r>
              <a:rPr lang="en-GB" b="0" i="0" dirty="0" err="1">
                <a:solidFill>
                  <a:srgbClr val="FFFFFF"/>
                </a:solidFill>
                <a:effectLst/>
                <a:latin typeface="Open Sans"/>
              </a:rPr>
              <a:t>Wuertz</a:t>
            </a:r>
            <a:r>
              <a:rPr lang="en-GB" b="0" i="0" dirty="0">
                <a:solidFill>
                  <a:srgbClr val="FFFFFF"/>
                </a:solidFill>
                <a:effectLst/>
                <a:latin typeface="Open Sans"/>
              </a:rPr>
              <a:t>, 2012: NOAA’s Merged Land-Ocean Surface Temperature Analysis. </a:t>
            </a:r>
            <a:r>
              <a:rPr lang="en-GB" b="0" i="1" dirty="0">
                <a:solidFill>
                  <a:srgbClr val="FFFFFF"/>
                </a:solidFill>
                <a:effectLst/>
                <a:latin typeface="Open Sans"/>
              </a:rPr>
              <a:t>Bulletin of the American Meteorological Society</a:t>
            </a:r>
            <a:r>
              <a:rPr lang="en-GB" b="0" i="0" dirty="0">
                <a:solidFill>
                  <a:srgbClr val="FFFFFF"/>
                </a:solidFill>
                <a:effectLst/>
                <a:latin typeface="Open Sans"/>
              </a:rPr>
              <a:t>, </a:t>
            </a:r>
            <a:r>
              <a:rPr lang="en-GB" b="1" i="0" dirty="0">
                <a:solidFill>
                  <a:srgbClr val="FFFFFF"/>
                </a:solidFill>
                <a:effectLst/>
                <a:latin typeface="Open Sans"/>
              </a:rPr>
              <a:t>93</a:t>
            </a:r>
            <a:r>
              <a:rPr lang="en-GB" b="0" i="0" dirty="0">
                <a:solidFill>
                  <a:srgbClr val="FFFFFF"/>
                </a:solidFill>
                <a:effectLst/>
                <a:latin typeface="Open Sans"/>
              </a:rPr>
              <a:t>, 1677–1685, doi:</a:t>
            </a:r>
            <a:r>
              <a:rPr lang="en-GB" b="0" i="0" u="none" strike="noStrike" dirty="0">
                <a:solidFill>
                  <a:srgbClr val="FDB81E"/>
                </a:solidFill>
                <a:effectLst/>
                <a:latin typeface="Open Sans"/>
                <a:hlinkClick r:id="rId3"/>
              </a:rPr>
              <a:t>10.1175/BAMS-D-11-00241.1</a:t>
            </a:r>
            <a:r>
              <a:rPr lang="en-GB" b="0" i="0" dirty="0">
                <a:solidFill>
                  <a:srgbClr val="FFFFFF"/>
                </a:solidFill>
                <a:effectLst/>
                <a:latin typeface="Open Sans"/>
              </a:rPr>
              <a:t>.</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17</a:t>
            </a:fld>
            <a:endParaRPr lang="en-GB"/>
          </a:p>
        </p:txBody>
      </p:sp>
    </p:spTree>
    <p:extLst>
      <p:ext uri="{BB962C8B-B14F-4D97-AF65-F5344CB8AC3E}">
        <p14:creationId xmlns:p14="http://schemas.microsoft.com/office/powerpoint/2010/main" val="415881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222222"/>
                </a:solidFill>
                <a:effectLst/>
                <a:latin typeface="Arial" panose="020B0604020202020204" pitchFamily="34" charset="0"/>
              </a:rPr>
              <a:t>Razgour</a:t>
            </a:r>
            <a:r>
              <a:rPr lang="en-GB" b="0" i="0" dirty="0">
                <a:solidFill>
                  <a:srgbClr val="222222"/>
                </a:solidFill>
                <a:effectLst/>
                <a:latin typeface="Arial" panose="020B0604020202020204" pitchFamily="34" charset="0"/>
              </a:rPr>
              <a:t>, O., Taggart, J.B., Manel, S., </a:t>
            </a:r>
            <a:r>
              <a:rPr lang="en-GB" b="0" i="0" dirty="0" err="1">
                <a:solidFill>
                  <a:srgbClr val="222222"/>
                </a:solidFill>
                <a:effectLst/>
                <a:latin typeface="Arial" panose="020B0604020202020204" pitchFamily="34" charset="0"/>
              </a:rPr>
              <a:t>Juste</a:t>
            </a:r>
            <a:r>
              <a:rPr lang="en-GB" b="0" i="0" dirty="0">
                <a:solidFill>
                  <a:srgbClr val="222222"/>
                </a:solidFill>
                <a:effectLst/>
                <a:latin typeface="Arial" panose="020B0604020202020204" pitchFamily="34" charset="0"/>
              </a:rPr>
              <a:t>, J., Ibanez, C., </a:t>
            </a:r>
            <a:r>
              <a:rPr lang="en-GB" b="0" i="0" dirty="0" err="1">
                <a:solidFill>
                  <a:srgbClr val="222222"/>
                </a:solidFill>
                <a:effectLst/>
                <a:latin typeface="Arial" panose="020B0604020202020204" pitchFamily="34" charset="0"/>
              </a:rPr>
              <a:t>Rebelo</a:t>
            </a:r>
            <a:r>
              <a:rPr lang="en-GB" b="0" i="0" dirty="0">
                <a:solidFill>
                  <a:srgbClr val="222222"/>
                </a:solidFill>
                <a:effectLst/>
                <a:latin typeface="Arial" panose="020B0604020202020204" pitchFamily="34" charset="0"/>
              </a:rPr>
              <a:t>, H., </a:t>
            </a:r>
            <a:r>
              <a:rPr lang="en-GB" b="0" i="0" dirty="0" err="1">
                <a:solidFill>
                  <a:srgbClr val="222222"/>
                </a:solidFill>
                <a:effectLst/>
                <a:latin typeface="Arial" panose="020B0604020202020204" pitchFamily="34" charset="0"/>
              </a:rPr>
              <a:t>Alberdi</a:t>
            </a:r>
            <a:r>
              <a:rPr lang="en-GB" b="0" i="0" dirty="0">
                <a:solidFill>
                  <a:srgbClr val="222222"/>
                </a:solidFill>
                <a:effectLst/>
                <a:latin typeface="Arial" panose="020B0604020202020204" pitchFamily="34" charset="0"/>
              </a:rPr>
              <a:t>, A., Jones, G. and Park, K., 2018. An integrated framework to identify wildlife populations under threat from climate change. </a:t>
            </a:r>
            <a:r>
              <a:rPr lang="en-GB" b="0" i="1" dirty="0">
                <a:solidFill>
                  <a:srgbClr val="222222"/>
                </a:solidFill>
                <a:effectLst/>
                <a:latin typeface="Arial" panose="020B0604020202020204" pitchFamily="34" charset="0"/>
              </a:rPr>
              <a:t>Molecular ecology resources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18</a:t>
            </a:r>
            <a:r>
              <a:rPr lang="en-GB" b="0" i="0" dirty="0">
                <a:solidFill>
                  <a:srgbClr val="222222"/>
                </a:solidFill>
                <a:effectLst/>
                <a:latin typeface="Arial" panose="020B0604020202020204" pitchFamily="34" charset="0"/>
              </a:rPr>
              <a:t>(1), pp.18-31.</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18</a:t>
            </a:fld>
            <a:endParaRPr lang="en-GB"/>
          </a:p>
        </p:txBody>
      </p:sp>
    </p:spTree>
    <p:extLst>
      <p:ext uri="{BB962C8B-B14F-4D97-AF65-F5344CB8AC3E}">
        <p14:creationId xmlns:p14="http://schemas.microsoft.com/office/powerpoint/2010/main" val="275080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Trivedi, M.R., </a:t>
            </a:r>
            <a:r>
              <a:rPr lang="en-GB" b="0" i="0" dirty="0" err="1">
                <a:solidFill>
                  <a:srgbClr val="222222"/>
                </a:solidFill>
                <a:effectLst/>
                <a:latin typeface="Arial" panose="020B0604020202020204" pitchFamily="34" charset="0"/>
              </a:rPr>
              <a:t>Morecroft</a:t>
            </a:r>
            <a:r>
              <a:rPr lang="en-GB" b="0" i="0" dirty="0">
                <a:solidFill>
                  <a:srgbClr val="222222"/>
                </a:solidFill>
                <a:effectLst/>
                <a:latin typeface="Arial" panose="020B0604020202020204" pitchFamily="34" charset="0"/>
              </a:rPr>
              <a:t>, M.D., Berry, P.M. and Dawson, T.P., 2008. Potential effects of climate change on plant communities in three montane nature reserves in Scotland, UK. </a:t>
            </a:r>
            <a:r>
              <a:rPr lang="en-GB" b="0" i="1" dirty="0">
                <a:solidFill>
                  <a:srgbClr val="222222"/>
                </a:solidFill>
                <a:effectLst/>
                <a:latin typeface="Arial" panose="020B0604020202020204" pitchFamily="34" charset="0"/>
              </a:rPr>
              <a:t>Biological Conservation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141</a:t>
            </a:r>
            <a:r>
              <a:rPr lang="en-GB" b="0" i="0" dirty="0">
                <a:solidFill>
                  <a:srgbClr val="222222"/>
                </a:solidFill>
                <a:effectLst/>
                <a:latin typeface="Arial" panose="020B0604020202020204" pitchFamily="34" charset="0"/>
              </a:rPr>
              <a:t>(6), pp.1665-1675.</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19</a:t>
            </a:fld>
            <a:endParaRPr lang="en-GB"/>
          </a:p>
        </p:txBody>
      </p:sp>
    </p:spTree>
    <p:extLst>
      <p:ext uri="{BB962C8B-B14F-4D97-AF65-F5344CB8AC3E}">
        <p14:creationId xmlns:p14="http://schemas.microsoft.com/office/powerpoint/2010/main" val="55502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https://www.smithsonianmag.com/history/where-the-buffalo-no-longer-roamed-3067904/</a:t>
            </a:r>
          </a:p>
        </p:txBody>
      </p:sp>
      <p:sp>
        <p:nvSpPr>
          <p:cNvPr id="4" name="Slide Number Placeholder 3"/>
          <p:cNvSpPr>
            <a:spLocks noGrp="1"/>
          </p:cNvSpPr>
          <p:nvPr>
            <p:ph type="sldNum" sz="quarter" idx="5"/>
          </p:nvPr>
        </p:nvSpPr>
        <p:spPr/>
        <p:txBody>
          <a:bodyPr/>
          <a:lstStyle/>
          <a:p>
            <a:fld id="{683C6817-ECBC-4D85-8215-3BA54EE489D5}" type="slidenum">
              <a:rPr lang="en-GB" smtClean="0"/>
              <a:t>20</a:t>
            </a:fld>
            <a:endParaRPr lang="en-GB"/>
          </a:p>
        </p:txBody>
      </p:sp>
    </p:spTree>
    <p:extLst>
      <p:ext uri="{BB962C8B-B14F-4D97-AF65-F5344CB8AC3E}">
        <p14:creationId xmlns:p14="http://schemas.microsoft.com/office/powerpoint/2010/main" val="147493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https://theconversation.com/guams-forests-are-being-slowly-killed-off-by-a-snake-83224#:~:text=The%20brown%20tree%20snake%20was,Guam%20mysteriously%20began%20to%20decline.&amp;text=Today%2C%2010%20of%20Guam's%2012,two%20are%20considered%20functionally%20extinct.</a:t>
            </a:r>
          </a:p>
        </p:txBody>
      </p:sp>
      <p:sp>
        <p:nvSpPr>
          <p:cNvPr id="4" name="Slide Number Placeholder 3"/>
          <p:cNvSpPr>
            <a:spLocks noGrp="1"/>
          </p:cNvSpPr>
          <p:nvPr>
            <p:ph type="sldNum" sz="quarter" idx="5"/>
          </p:nvPr>
        </p:nvSpPr>
        <p:spPr/>
        <p:txBody>
          <a:bodyPr/>
          <a:lstStyle/>
          <a:p>
            <a:fld id="{683C6817-ECBC-4D85-8215-3BA54EE489D5}" type="slidenum">
              <a:rPr lang="en-GB" smtClean="0"/>
              <a:t>21</a:t>
            </a:fld>
            <a:endParaRPr lang="en-GB"/>
          </a:p>
        </p:txBody>
      </p:sp>
    </p:spTree>
    <p:extLst>
      <p:ext uri="{BB962C8B-B14F-4D97-AF65-F5344CB8AC3E}">
        <p14:creationId xmlns:p14="http://schemas.microsoft.com/office/powerpoint/2010/main" val="412748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Porter, R.D. and </a:t>
            </a:r>
            <a:r>
              <a:rPr lang="en-GB" b="0" i="0" dirty="0" err="1">
                <a:solidFill>
                  <a:srgbClr val="222222"/>
                </a:solidFill>
                <a:effectLst/>
                <a:latin typeface="Arial" panose="020B0604020202020204" pitchFamily="34" charset="0"/>
              </a:rPr>
              <a:t>Wiemeyer</a:t>
            </a:r>
            <a:r>
              <a:rPr lang="en-GB" b="0" i="0" dirty="0">
                <a:solidFill>
                  <a:srgbClr val="222222"/>
                </a:solidFill>
                <a:effectLst/>
                <a:latin typeface="Arial" panose="020B0604020202020204" pitchFamily="34" charset="0"/>
              </a:rPr>
              <a:t>, S.N., 1969. Dieldrin and DDT: effects on sparrow hawk eggshells and reproduction. </a:t>
            </a:r>
            <a:r>
              <a:rPr lang="en-GB" b="0" i="1" dirty="0">
                <a:solidFill>
                  <a:srgbClr val="222222"/>
                </a:solidFill>
                <a:effectLst/>
                <a:latin typeface="Arial" panose="020B0604020202020204" pitchFamily="34" charset="0"/>
              </a:rPr>
              <a:t>Science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165</a:t>
            </a:r>
            <a:r>
              <a:rPr lang="en-GB" b="0" i="0" dirty="0">
                <a:solidFill>
                  <a:srgbClr val="222222"/>
                </a:solidFill>
                <a:effectLst/>
                <a:latin typeface="Arial" panose="020B0604020202020204" pitchFamily="34" charset="0"/>
              </a:rPr>
              <a:t>(3889), pp.199-200.</a:t>
            </a:r>
          </a:p>
          <a:p>
            <a:endParaRPr lang="en-GB" b="0" i="0" dirty="0">
              <a:solidFill>
                <a:srgbClr val="222222"/>
              </a:solidFill>
              <a:effectLst/>
              <a:latin typeface="Arial" panose="020B0604020202020204" pitchFamily="34" charset="0"/>
            </a:endParaRPr>
          </a:p>
          <a:p>
            <a:r>
              <a:rPr lang="en-GB" dirty="0"/>
              <a:t>https://www.nationalgeographic.org/media/eggshell-cracks/</a:t>
            </a:r>
          </a:p>
        </p:txBody>
      </p:sp>
      <p:sp>
        <p:nvSpPr>
          <p:cNvPr id="4" name="Slide Number Placeholder 3"/>
          <p:cNvSpPr>
            <a:spLocks noGrp="1"/>
          </p:cNvSpPr>
          <p:nvPr>
            <p:ph type="sldNum" sz="quarter" idx="5"/>
          </p:nvPr>
        </p:nvSpPr>
        <p:spPr/>
        <p:txBody>
          <a:bodyPr/>
          <a:lstStyle/>
          <a:p>
            <a:fld id="{683C6817-ECBC-4D85-8215-3BA54EE489D5}" type="slidenum">
              <a:rPr lang="en-GB" smtClean="0"/>
              <a:t>23</a:t>
            </a:fld>
            <a:endParaRPr lang="en-GB"/>
          </a:p>
        </p:txBody>
      </p:sp>
    </p:spTree>
    <p:extLst>
      <p:ext uri="{BB962C8B-B14F-4D97-AF65-F5344CB8AC3E}">
        <p14:creationId xmlns:p14="http://schemas.microsoft.com/office/powerpoint/2010/main" val="53755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author</a:t>
            </a:r>
          </a:p>
        </p:txBody>
      </p:sp>
      <p:sp>
        <p:nvSpPr>
          <p:cNvPr id="4" name="Slide Number Placeholder 3"/>
          <p:cNvSpPr>
            <a:spLocks noGrp="1"/>
          </p:cNvSpPr>
          <p:nvPr>
            <p:ph type="sldNum" sz="quarter" idx="5"/>
          </p:nvPr>
        </p:nvSpPr>
        <p:spPr/>
        <p:txBody>
          <a:bodyPr/>
          <a:lstStyle/>
          <a:p>
            <a:fld id="{683C6817-ECBC-4D85-8215-3BA54EE489D5}" type="slidenum">
              <a:rPr lang="en-GB" smtClean="0"/>
              <a:t>2</a:t>
            </a:fld>
            <a:endParaRPr lang="en-GB"/>
          </a:p>
        </p:txBody>
      </p:sp>
    </p:spTree>
    <p:extLst>
      <p:ext uri="{BB962C8B-B14F-4D97-AF65-F5344CB8AC3E}">
        <p14:creationId xmlns:p14="http://schemas.microsoft.com/office/powerpoint/2010/main" val="2493553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Smith, K.F., Acevedo‐Whitehouse, K. and Pedersen, A.B., 2009. The role of infectious diseases in biological conservation. </a:t>
            </a:r>
            <a:r>
              <a:rPr lang="en-GB" b="0" i="1" dirty="0">
                <a:solidFill>
                  <a:srgbClr val="222222"/>
                </a:solidFill>
                <a:effectLst/>
                <a:latin typeface="Arial" panose="020B0604020202020204" pitchFamily="34" charset="0"/>
              </a:rPr>
              <a:t>Animal conservation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12</a:t>
            </a:r>
            <a:r>
              <a:rPr lang="en-GB" b="0" i="0" dirty="0">
                <a:solidFill>
                  <a:srgbClr val="222222"/>
                </a:solidFill>
                <a:effectLst/>
                <a:latin typeface="Arial" panose="020B0604020202020204" pitchFamily="34" charset="0"/>
              </a:rPr>
              <a:t>(1), pp.1-12.</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Johnson, C.K., Hitchens, P.L., Pandit, P.S., Rushmore, J., Evans, T.S., Young, C.C. and Doyle, M.M., 2020. Global shifts in mammalian population trends reveal key predictors of virus </a:t>
            </a:r>
            <a:r>
              <a:rPr lang="en-GB" b="0" i="0" dirty="0" err="1">
                <a:solidFill>
                  <a:srgbClr val="222222"/>
                </a:solidFill>
                <a:effectLst/>
                <a:latin typeface="Arial" panose="020B0604020202020204" pitchFamily="34" charset="0"/>
              </a:rPr>
              <a:t>spillover</a:t>
            </a:r>
            <a:r>
              <a:rPr lang="en-GB" b="0" i="0" dirty="0">
                <a:solidFill>
                  <a:srgbClr val="222222"/>
                </a:solidFill>
                <a:effectLst/>
                <a:latin typeface="Arial" panose="020B0604020202020204" pitchFamily="34" charset="0"/>
              </a:rPr>
              <a:t> risk. </a:t>
            </a:r>
            <a:r>
              <a:rPr lang="en-GB" b="0" i="1" dirty="0">
                <a:solidFill>
                  <a:srgbClr val="222222"/>
                </a:solidFill>
                <a:effectLst/>
                <a:latin typeface="Arial" panose="020B0604020202020204" pitchFamily="34" charset="0"/>
              </a:rPr>
              <a:t>Proceedings of the Royal Society B</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287</a:t>
            </a:r>
            <a:r>
              <a:rPr lang="en-GB" b="0" i="0" dirty="0">
                <a:solidFill>
                  <a:srgbClr val="222222"/>
                </a:solidFill>
                <a:effectLst/>
                <a:latin typeface="Arial" panose="020B0604020202020204" pitchFamily="34" charset="0"/>
              </a:rPr>
              <a:t>(1924), p.20192736.</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Carvalho, T., Becker, C.G. and Toledo, L.F., 2017. Historical amphibian declines and extinctions in Brazil linked to chytridiomycosis. </a:t>
            </a:r>
            <a:r>
              <a:rPr lang="en-GB" b="0" i="1" dirty="0">
                <a:solidFill>
                  <a:srgbClr val="222222"/>
                </a:solidFill>
                <a:effectLst/>
                <a:latin typeface="Arial" panose="020B0604020202020204" pitchFamily="34" charset="0"/>
              </a:rPr>
              <a:t>Proceedings of the Royal Society B: Biological Sciences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284</a:t>
            </a:r>
            <a:r>
              <a:rPr lang="en-GB" b="0" i="0" dirty="0">
                <a:solidFill>
                  <a:srgbClr val="222222"/>
                </a:solidFill>
                <a:effectLst/>
                <a:latin typeface="Arial" panose="020B0604020202020204" pitchFamily="34" charset="0"/>
              </a:rPr>
              <a:t>(1848), p.20162254.</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Picture: </a:t>
            </a:r>
            <a:r>
              <a:rPr lang="sv-SE" b="0" i="0" dirty="0">
                <a:solidFill>
                  <a:srgbClr val="222222"/>
                </a:solidFill>
                <a:effectLst/>
                <a:latin typeface="Arial" panose="020B0604020202020204" pitchFamily="34" charset="0"/>
              </a:rPr>
              <a:t>Brian Gratwicke from DC, USA https://commons.wikimedia.org/wiki/File:Chytrid-infected_female_Atelopus_limosus_(5421621532).jpg</a:t>
            </a:r>
            <a:endParaRPr lang="en-GB"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83C6817-ECBC-4D85-8215-3BA54EE489D5}" type="slidenum">
              <a:rPr lang="en-GB" smtClean="0"/>
              <a:t>24</a:t>
            </a:fld>
            <a:endParaRPr lang="en-GB"/>
          </a:p>
        </p:txBody>
      </p:sp>
    </p:spTree>
    <p:extLst>
      <p:ext uri="{BB962C8B-B14F-4D97-AF65-F5344CB8AC3E}">
        <p14:creationId xmlns:p14="http://schemas.microsoft.com/office/powerpoint/2010/main" val="89936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Ripple, W.J., </a:t>
            </a:r>
            <a:r>
              <a:rPr lang="en-GB" b="0" i="0" dirty="0" err="1">
                <a:solidFill>
                  <a:srgbClr val="222222"/>
                </a:solidFill>
                <a:effectLst/>
                <a:latin typeface="Arial" panose="020B0604020202020204" pitchFamily="34" charset="0"/>
              </a:rPr>
              <a:t>Beschta</a:t>
            </a:r>
            <a:r>
              <a:rPr lang="en-GB" b="0" i="0" dirty="0">
                <a:solidFill>
                  <a:srgbClr val="222222"/>
                </a:solidFill>
                <a:effectLst/>
                <a:latin typeface="Arial" panose="020B0604020202020204" pitchFamily="34" charset="0"/>
              </a:rPr>
              <a:t>, R.L., Fortin, J.K. and Robbins, C.T., 2014. Trophic cascades from wolves to grizzly bears in Y </a:t>
            </a:r>
            <a:r>
              <a:rPr lang="en-GB" b="0" i="0" dirty="0" err="1">
                <a:solidFill>
                  <a:srgbClr val="222222"/>
                </a:solidFill>
                <a:effectLst/>
                <a:latin typeface="Arial" panose="020B0604020202020204" pitchFamily="34" charset="0"/>
              </a:rPr>
              <a:t>ellowstone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Journal of Animal Ecology</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83</a:t>
            </a:r>
            <a:r>
              <a:rPr lang="en-GB" b="0" i="0" dirty="0">
                <a:solidFill>
                  <a:srgbClr val="222222"/>
                </a:solidFill>
                <a:effectLst/>
                <a:latin typeface="Arial" panose="020B0604020202020204" pitchFamily="34" charset="0"/>
              </a:rPr>
              <a:t>(1), pp.223-233.</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26</a:t>
            </a:fld>
            <a:endParaRPr lang="en-GB"/>
          </a:p>
        </p:txBody>
      </p:sp>
    </p:spTree>
    <p:extLst>
      <p:ext uri="{BB962C8B-B14F-4D97-AF65-F5344CB8AC3E}">
        <p14:creationId xmlns:p14="http://schemas.microsoft.com/office/powerpoint/2010/main" val="346953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err="1">
                <a:solidFill>
                  <a:srgbClr val="222222"/>
                </a:solidFill>
                <a:effectLst/>
                <a:latin typeface="Arial" panose="020B0604020202020204" pitchFamily="34" charset="0"/>
              </a:rPr>
              <a:t>Goosse</a:t>
            </a:r>
            <a:r>
              <a:rPr lang="en-GB" b="0" i="0" dirty="0">
                <a:solidFill>
                  <a:srgbClr val="222222"/>
                </a:solidFill>
                <a:effectLst/>
                <a:latin typeface="Arial" panose="020B0604020202020204" pitchFamily="34" charset="0"/>
              </a:rPr>
              <a:t>, H., Kay, J.E., Armour, K.C., </a:t>
            </a:r>
            <a:r>
              <a:rPr lang="en-GB" b="0" i="0" dirty="0" err="1">
                <a:solidFill>
                  <a:srgbClr val="222222"/>
                </a:solidFill>
                <a:effectLst/>
                <a:latin typeface="Arial" panose="020B0604020202020204" pitchFamily="34" charset="0"/>
              </a:rPr>
              <a:t>Bodas</a:t>
            </a:r>
            <a:r>
              <a:rPr lang="en-GB" b="0" i="0" dirty="0">
                <a:solidFill>
                  <a:srgbClr val="222222"/>
                </a:solidFill>
                <a:effectLst/>
                <a:latin typeface="Arial" panose="020B0604020202020204" pitchFamily="34" charset="0"/>
              </a:rPr>
              <a:t>-Salcedo, A., </a:t>
            </a:r>
            <a:r>
              <a:rPr lang="en-GB" b="0" i="0" dirty="0" err="1">
                <a:solidFill>
                  <a:srgbClr val="222222"/>
                </a:solidFill>
                <a:effectLst/>
                <a:latin typeface="Arial" panose="020B0604020202020204" pitchFamily="34" charset="0"/>
              </a:rPr>
              <a:t>Chepfer</a:t>
            </a:r>
            <a:r>
              <a:rPr lang="en-GB" b="0" i="0" dirty="0">
                <a:solidFill>
                  <a:srgbClr val="222222"/>
                </a:solidFill>
                <a:effectLst/>
                <a:latin typeface="Arial" panose="020B0604020202020204" pitchFamily="34" charset="0"/>
              </a:rPr>
              <a:t>, H., </a:t>
            </a:r>
            <a:r>
              <a:rPr lang="en-GB" b="0" i="0" dirty="0" err="1">
                <a:solidFill>
                  <a:srgbClr val="222222"/>
                </a:solidFill>
                <a:effectLst/>
                <a:latin typeface="Arial" panose="020B0604020202020204" pitchFamily="34" charset="0"/>
              </a:rPr>
              <a:t>Docquier</a:t>
            </a:r>
            <a:r>
              <a:rPr lang="en-GB" b="0" i="0" dirty="0">
                <a:solidFill>
                  <a:srgbClr val="222222"/>
                </a:solidFill>
                <a:effectLst/>
                <a:latin typeface="Arial" panose="020B0604020202020204" pitchFamily="34" charset="0"/>
              </a:rPr>
              <a:t>, D., </a:t>
            </a:r>
            <a:r>
              <a:rPr lang="en-GB" b="0" i="0" dirty="0" err="1">
                <a:solidFill>
                  <a:srgbClr val="222222"/>
                </a:solidFill>
                <a:effectLst/>
                <a:latin typeface="Arial" panose="020B0604020202020204" pitchFamily="34" charset="0"/>
              </a:rPr>
              <a:t>Jonko</a:t>
            </a:r>
            <a:r>
              <a:rPr lang="en-GB" b="0" i="0" dirty="0">
                <a:solidFill>
                  <a:srgbClr val="222222"/>
                </a:solidFill>
                <a:effectLst/>
                <a:latin typeface="Arial" panose="020B0604020202020204" pitchFamily="34" charset="0"/>
              </a:rPr>
              <a:t>, A., Kushner, P.J., </a:t>
            </a:r>
            <a:r>
              <a:rPr lang="en-GB" b="0" i="0" dirty="0" err="1">
                <a:solidFill>
                  <a:srgbClr val="222222"/>
                </a:solidFill>
                <a:effectLst/>
                <a:latin typeface="Arial" panose="020B0604020202020204" pitchFamily="34" charset="0"/>
              </a:rPr>
              <a:t>Lecomte</a:t>
            </a:r>
            <a:r>
              <a:rPr lang="en-GB" b="0" i="0" dirty="0">
                <a:solidFill>
                  <a:srgbClr val="222222"/>
                </a:solidFill>
                <a:effectLst/>
                <a:latin typeface="Arial" panose="020B0604020202020204" pitchFamily="34" charset="0"/>
              </a:rPr>
              <a:t>, O., </a:t>
            </a:r>
            <a:r>
              <a:rPr lang="en-GB" b="0" i="0" dirty="0" err="1">
                <a:solidFill>
                  <a:srgbClr val="222222"/>
                </a:solidFill>
                <a:effectLst/>
                <a:latin typeface="Arial" panose="020B0604020202020204" pitchFamily="34" charset="0"/>
              </a:rPr>
              <a:t>Massonnet</a:t>
            </a:r>
            <a:r>
              <a:rPr lang="en-GB" b="0" i="0" dirty="0">
                <a:solidFill>
                  <a:srgbClr val="222222"/>
                </a:solidFill>
                <a:effectLst/>
                <a:latin typeface="Arial" panose="020B0604020202020204" pitchFamily="34" charset="0"/>
              </a:rPr>
              <a:t>, F. and Park, H.S., 2018. Quantifying climate feedbacks in polar regions. </a:t>
            </a:r>
            <a:r>
              <a:rPr lang="en-GB" b="0" i="1" dirty="0">
                <a:solidFill>
                  <a:srgbClr val="222222"/>
                </a:solidFill>
                <a:effectLst/>
                <a:latin typeface="Arial" panose="020B0604020202020204" pitchFamily="34" charset="0"/>
              </a:rPr>
              <a:t>Nature communications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9</a:t>
            </a:r>
            <a:r>
              <a:rPr lang="en-GB" b="0" i="0" dirty="0">
                <a:solidFill>
                  <a:srgbClr val="222222"/>
                </a:solidFill>
                <a:effectLst/>
                <a:latin typeface="Arial" panose="020B0604020202020204" pitchFamily="34" charset="0"/>
              </a:rPr>
              <a:t>(1), pp.1-13.</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27</a:t>
            </a:fld>
            <a:endParaRPr lang="en-GB"/>
          </a:p>
        </p:txBody>
      </p:sp>
    </p:spTree>
    <p:extLst>
      <p:ext uri="{BB962C8B-B14F-4D97-AF65-F5344CB8AC3E}">
        <p14:creationId xmlns:p14="http://schemas.microsoft.com/office/powerpoint/2010/main" val="351226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Balmford, A., Carey, P., </a:t>
            </a:r>
            <a:r>
              <a:rPr lang="en-GB" b="0" i="0" dirty="0" err="1">
                <a:solidFill>
                  <a:srgbClr val="222222"/>
                </a:solidFill>
                <a:effectLst/>
                <a:latin typeface="Arial" panose="020B0604020202020204" pitchFamily="34" charset="0"/>
              </a:rPr>
              <a:t>Kapos</a:t>
            </a:r>
            <a:r>
              <a:rPr lang="en-GB" b="0" i="0" dirty="0">
                <a:solidFill>
                  <a:srgbClr val="222222"/>
                </a:solidFill>
                <a:effectLst/>
                <a:latin typeface="Arial" panose="020B0604020202020204" pitchFamily="34" charset="0"/>
              </a:rPr>
              <a:t>, V., </a:t>
            </a:r>
            <a:r>
              <a:rPr lang="en-GB" b="0" i="0" dirty="0" err="1">
                <a:solidFill>
                  <a:srgbClr val="222222"/>
                </a:solidFill>
                <a:effectLst/>
                <a:latin typeface="Arial" panose="020B0604020202020204" pitchFamily="34" charset="0"/>
              </a:rPr>
              <a:t>Manica</a:t>
            </a:r>
            <a:r>
              <a:rPr lang="en-GB" b="0" i="0" dirty="0">
                <a:solidFill>
                  <a:srgbClr val="222222"/>
                </a:solidFill>
                <a:effectLst/>
                <a:latin typeface="Arial" panose="020B0604020202020204" pitchFamily="34" charset="0"/>
              </a:rPr>
              <a:t>, A., Rodrigues, A.S., </a:t>
            </a:r>
            <a:r>
              <a:rPr lang="en-GB" b="0" i="0" dirty="0" err="1">
                <a:solidFill>
                  <a:srgbClr val="222222"/>
                </a:solidFill>
                <a:effectLst/>
                <a:latin typeface="Arial" panose="020B0604020202020204" pitchFamily="34" charset="0"/>
              </a:rPr>
              <a:t>Scharlemann</a:t>
            </a:r>
            <a:r>
              <a:rPr lang="en-GB" b="0" i="0" dirty="0">
                <a:solidFill>
                  <a:srgbClr val="222222"/>
                </a:solidFill>
                <a:effectLst/>
                <a:latin typeface="Arial" panose="020B0604020202020204" pitchFamily="34" charset="0"/>
              </a:rPr>
              <a:t>, J.P. and Green, R.E., 2009. Capturing the many dimensions of threat: comment on </a:t>
            </a:r>
            <a:r>
              <a:rPr lang="en-GB" b="0" i="0" dirty="0" err="1">
                <a:solidFill>
                  <a:srgbClr val="222222"/>
                </a:solidFill>
                <a:effectLst/>
                <a:latin typeface="Arial" panose="020B0604020202020204" pitchFamily="34" charset="0"/>
              </a:rPr>
              <a:t>Salafsky</a:t>
            </a:r>
            <a:r>
              <a:rPr lang="en-GB" b="0" i="0" dirty="0">
                <a:solidFill>
                  <a:srgbClr val="222222"/>
                </a:solidFill>
                <a:effectLst/>
                <a:latin typeface="Arial" panose="020B0604020202020204" pitchFamily="34" charset="0"/>
              </a:rPr>
              <a:t> et al. </a:t>
            </a:r>
            <a:r>
              <a:rPr lang="en-GB" b="0" i="1" dirty="0">
                <a:solidFill>
                  <a:srgbClr val="222222"/>
                </a:solidFill>
                <a:effectLst/>
                <a:latin typeface="Arial" panose="020B0604020202020204" pitchFamily="34" charset="0"/>
              </a:rPr>
              <a:t>Conservation Biology</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23</a:t>
            </a:r>
            <a:r>
              <a:rPr lang="en-GB" b="0" i="0" dirty="0">
                <a:solidFill>
                  <a:srgbClr val="222222"/>
                </a:solidFill>
                <a:effectLst/>
                <a:latin typeface="Arial" panose="020B0604020202020204" pitchFamily="34" charset="0"/>
              </a:rPr>
              <a:t>(2), pp.482-487.</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3</a:t>
            </a:fld>
            <a:endParaRPr lang="en-GB"/>
          </a:p>
        </p:txBody>
      </p:sp>
    </p:spTree>
    <p:extLst>
      <p:ext uri="{BB962C8B-B14F-4D97-AF65-F5344CB8AC3E}">
        <p14:creationId xmlns:p14="http://schemas.microsoft.com/office/powerpoint/2010/main" val="67252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Moodley, Y., Russo, I.R.M., Dalton, D.L., </a:t>
            </a:r>
            <a:r>
              <a:rPr lang="en-GB" b="0" i="0" dirty="0" err="1">
                <a:solidFill>
                  <a:srgbClr val="222222"/>
                </a:solidFill>
                <a:effectLst/>
                <a:latin typeface="Arial" panose="020B0604020202020204" pitchFamily="34" charset="0"/>
              </a:rPr>
              <a:t>Kotzé</a:t>
            </a:r>
            <a:r>
              <a:rPr lang="en-GB" b="0" i="0" dirty="0">
                <a:solidFill>
                  <a:srgbClr val="222222"/>
                </a:solidFill>
                <a:effectLst/>
                <a:latin typeface="Arial" panose="020B0604020202020204" pitchFamily="34" charset="0"/>
              </a:rPr>
              <a:t>, A., </a:t>
            </a:r>
            <a:r>
              <a:rPr lang="en-GB" b="0" i="0" dirty="0" err="1">
                <a:solidFill>
                  <a:srgbClr val="222222"/>
                </a:solidFill>
                <a:effectLst/>
                <a:latin typeface="Arial" panose="020B0604020202020204" pitchFamily="34" charset="0"/>
              </a:rPr>
              <a:t>Muya</a:t>
            </a:r>
            <a:r>
              <a:rPr lang="en-GB" b="0" i="0" dirty="0">
                <a:solidFill>
                  <a:srgbClr val="222222"/>
                </a:solidFill>
                <a:effectLst/>
                <a:latin typeface="Arial" panose="020B0604020202020204" pitchFamily="34" charset="0"/>
              </a:rPr>
              <a:t>, S., </a:t>
            </a:r>
            <a:r>
              <a:rPr lang="en-GB" b="0" i="0" dirty="0" err="1">
                <a:solidFill>
                  <a:srgbClr val="222222"/>
                </a:solidFill>
                <a:effectLst/>
                <a:latin typeface="Arial" panose="020B0604020202020204" pitchFamily="34" charset="0"/>
              </a:rPr>
              <a:t>Haubensak</a:t>
            </a:r>
            <a:r>
              <a:rPr lang="en-GB" b="0" i="0" dirty="0">
                <a:solidFill>
                  <a:srgbClr val="222222"/>
                </a:solidFill>
                <a:effectLst/>
                <a:latin typeface="Arial" panose="020B0604020202020204" pitchFamily="34" charset="0"/>
              </a:rPr>
              <a:t>, P., </a:t>
            </a:r>
            <a:r>
              <a:rPr lang="en-GB" b="0" i="0" dirty="0" err="1">
                <a:solidFill>
                  <a:srgbClr val="222222"/>
                </a:solidFill>
                <a:effectLst/>
                <a:latin typeface="Arial" panose="020B0604020202020204" pitchFamily="34" charset="0"/>
              </a:rPr>
              <a:t>Bálint</a:t>
            </a:r>
            <a:r>
              <a:rPr lang="en-GB" b="0" i="0" dirty="0">
                <a:solidFill>
                  <a:srgbClr val="222222"/>
                </a:solidFill>
                <a:effectLst/>
                <a:latin typeface="Arial" panose="020B0604020202020204" pitchFamily="34" charset="0"/>
              </a:rPr>
              <a:t>, B., </a:t>
            </a:r>
            <a:r>
              <a:rPr lang="en-GB" b="0" i="0" dirty="0" err="1">
                <a:solidFill>
                  <a:srgbClr val="222222"/>
                </a:solidFill>
                <a:effectLst/>
                <a:latin typeface="Arial" panose="020B0604020202020204" pitchFamily="34" charset="0"/>
              </a:rPr>
              <a:t>Munimanda</a:t>
            </a:r>
            <a:r>
              <a:rPr lang="en-GB" b="0" i="0" dirty="0">
                <a:solidFill>
                  <a:srgbClr val="222222"/>
                </a:solidFill>
                <a:effectLst/>
                <a:latin typeface="Arial" panose="020B0604020202020204" pitchFamily="34" charset="0"/>
              </a:rPr>
              <a:t>, G.K., </a:t>
            </a:r>
            <a:r>
              <a:rPr lang="en-GB" b="0" i="0" dirty="0" err="1">
                <a:solidFill>
                  <a:srgbClr val="222222"/>
                </a:solidFill>
                <a:effectLst/>
                <a:latin typeface="Arial" panose="020B0604020202020204" pitchFamily="34" charset="0"/>
              </a:rPr>
              <a:t>Deimel</a:t>
            </a:r>
            <a:r>
              <a:rPr lang="en-GB" b="0" i="0" dirty="0">
                <a:solidFill>
                  <a:srgbClr val="222222"/>
                </a:solidFill>
                <a:effectLst/>
                <a:latin typeface="Arial" panose="020B0604020202020204" pitchFamily="34" charset="0"/>
              </a:rPr>
              <a:t>, C., Setzer, A. and Dicks, K., 2017. Extinctions, genetic erosion and conservation options for the black rhinoceros (</a:t>
            </a:r>
            <a:r>
              <a:rPr lang="en-GB" b="0" i="0" dirty="0" err="1">
                <a:solidFill>
                  <a:srgbClr val="222222"/>
                </a:solidFill>
                <a:effectLst/>
                <a:latin typeface="Arial" panose="020B0604020202020204" pitchFamily="34" charset="0"/>
              </a:rPr>
              <a:t>Diceros</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bicornis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Scientific reports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7</a:t>
            </a:r>
            <a:r>
              <a:rPr lang="en-GB" b="0" i="0" dirty="0">
                <a:solidFill>
                  <a:srgbClr val="222222"/>
                </a:solidFill>
                <a:effectLst/>
                <a:latin typeface="Arial" panose="020B0604020202020204" pitchFamily="34" charset="0"/>
              </a:rPr>
              <a:t>, p.41417.</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4</a:t>
            </a:fld>
            <a:endParaRPr lang="en-GB"/>
          </a:p>
        </p:txBody>
      </p:sp>
    </p:spTree>
    <p:extLst>
      <p:ext uri="{BB962C8B-B14F-4D97-AF65-F5344CB8AC3E}">
        <p14:creationId xmlns:p14="http://schemas.microsoft.com/office/powerpoint/2010/main" val="328295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https://www.nationalgeographic.com/news/2018/01/wildlife-watch-rhino-poaching-crisis-continues-south-africa/</a:t>
            </a:r>
          </a:p>
          <a:p>
            <a:endParaRPr lang="en-GB" dirty="0"/>
          </a:p>
          <a:p>
            <a:r>
              <a:rPr lang="en-GB" dirty="0"/>
              <a:t>https://www.savetherhino.org/rhino-info/poaching-stats/</a:t>
            </a:r>
          </a:p>
        </p:txBody>
      </p:sp>
      <p:sp>
        <p:nvSpPr>
          <p:cNvPr id="4" name="Slide Number Placeholder 3"/>
          <p:cNvSpPr>
            <a:spLocks noGrp="1"/>
          </p:cNvSpPr>
          <p:nvPr>
            <p:ph type="sldNum" sz="quarter" idx="5"/>
          </p:nvPr>
        </p:nvSpPr>
        <p:spPr/>
        <p:txBody>
          <a:bodyPr/>
          <a:lstStyle/>
          <a:p>
            <a:fld id="{683C6817-ECBC-4D85-8215-3BA54EE489D5}" type="slidenum">
              <a:rPr lang="en-GB" smtClean="0"/>
              <a:t>5</a:t>
            </a:fld>
            <a:endParaRPr lang="en-GB"/>
          </a:p>
        </p:txBody>
      </p:sp>
    </p:spTree>
    <p:extLst>
      <p:ext uri="{BB962C8B-B14F-4D97-AF65-F5344CB8AC3E}">
        <p14:creationId xmlns:p14="http://schemas.microsoft.com/office/powerpoint/2010/main" val="151898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https://cleanmalaysia.com/2016/05/31/could-horn-farming-save-wild-rhinos/rhino-horn-medicine-1/</a:t>
            </a:r>
          </a:p>
        </p:txBody>
      </p:sp>
      <p:sp>
        <p:nvSpPr>
          <p:cNvPr id="4" name="Slide Number Placeholder 3"/>
          <p:cNvSpPr>
            <a:spLocks noGrp="1"/>
          </p:cNvSpPr>
          <p:nvPr>
            <p:ph type="sldNum" sz="quarter" idx="5"/>
          </p:nvPr>
        </p:nvSpPr>
        <p:spPr/>
        <p:txBody>
          <a:bodyPr/>
          <a:lstStyle/>
          <a:p>
            <a:fld id="{683C6817-ECBC-4D85-8215-3BA54EE489D5}" type="slidenum">
              <a:rPr lang="en-GB" smtClean="0"/>
              <a:t>6</a:t>
            </a:fld>
            <a:endParaRPr lang="en-GB"/>
          </a:p>
        </p:txBody>
      </p:sp>
    </p:spTree>
    <p:extLst>
      <p:ext uri="{BB962C8B-B14F-4D97-AF65-F5344CB8AC3E}">
        <p14:creationId xmlns:p14="http://schemas.microsoft.com/office/powerpoint/2010/main" val="26065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https://www.businessinsider.com/chinas-rising-middle-class-will-create-opportunities-the-world-has-never-seen-before-2015-5?r=US&amp;IR=T</a:t>
            </a:r>
          </a:p>
        </p:txBody>
      </p:sp>
      <p:sp>
        <p:nvSpPr>
          <p:cNvPr id="4" name="Slide Number Placeholder 3"/>
          <p:cNvSpPr>
            <a:spLocks noGrp="1"/>
          </p:cNvSpPr>
          <p:nvPr>
            <p:ph type="sldNum" sz="quarter" idx="5"/>
          </p:nvPr>
        </p:nvSpPr>
        <p:spPr/>
        <p:txBody>
          <a:bodyPr/>
          <a:lstStyle/>
          <a:p>
            <a:fld id="{683C6817-ECBC-4D85-8215-3BA54EE489D5}" type="slidenum">
              <a:rPr lang="en-GB" smtClean="0"/>
              <a:t>7</a:t>
            </a:fld>
            <a:endParaRPr lang="en-GB"/>
          </a:p>
        </p:txBody>
      </p:sp>
    </p:spTree>
    <p:extLst>
      <p:ext uri="{BB962C8B-B14F-4D97-AF65-F5344CB8AC3E}">
        <p14:creationId xmlns:p14="http://schemas.microsoft.com/office/powerpoint/2010/main" val="112903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Foley, J.A., </a:t>
            </a:r>
            <a:r>
              <a:rPr lang="en-GB" b="0" i="0" dirty="0" err="1">
                <a:solidFill>
                  <a:srgbClr val="222222"/>
                </a:solidFill>
                <a:effectLst/>
                <a:latin typeface="Arial" panose="020B0604020202020204" pitchFamily="34" charset="0"/>
              </a:rPr>
              <a:t>DeFries</a:t>
            </a:r>
            <a:r>
              <a:rPr lang="en-GB" b="0" i="0" dirty="0">
                <a:solidFill>
                  <a:srgbClr val="222222"/>
                </a:solidFill>
                <a:effectLst/>
                <a:latin typeface="Arial" panose="020B0604020202020204" pitchFamily="34" charset="0"/>
              </a:rPr>
              <a:t>, R., Asner, G.P., Barford, C., </a:t>
            </a:r>
            <a:r>
              <a:rPr lang="en-GB" b="0" i="0" dirty="0" err="1">
                <a:solidFill>
                  <a:srgbClr val="222222"/>
                </a:solidFill>
                <a:effectLst/>
                <a:latin typeface="Arial" panose="020B0604020202020204" pitchFamily="34" charset="0"/>
              </a:rPr>
              <a:t>Bonan</a:t>
            </a:r>
            <a:r>
              <a:rPr lang="en-GB" b="0" i="0" dirty="0">
                <a:solidFill>
                  <a:srgbClr val="222222"/>
                </a:solidFill>
                <a:effectLst/>
                <a:latin typeface="Arial" panose="020B0604020202020204" pitchFamily="34" charset="0"/>
              </a:rPr>
              <a:t>, G., Carpenter, S.R., Chapin, F.S., Coe, M.T., Daily, G.C., Gibbs, H.K. and </a:t>
            </a:r>
            <a:r>
              <a:rPr lang="en-GB" b="0" i="0" dirty="0" err="1">
                <a:solidFill>
                  <a:srgbClr val="222222"/>
                </a:solidFill>
                <a:effectLst/>
                <a:latin typeface="Arial" panose="020B0604020202020204" pitchFamily="34" charset="0"/>
              </a:rPr>
              <a:t>Helkowski</a:t>
            </a:r>
            <a:r>
              <a:rPr lang="en-GB" b="0" i="0" dirty="0">
                <a:solidFill>
                  <a:srgbClr val="222222"/>
                </a:solidFill>
                <a:effectLst/>
                <a:latin typeface="Arial" panose="020B0604020202020204" pitchFamily="34" charset="0"/>
              </a:rPr>
              <a:t>, J.H., 2005. Global consequences of land use. </a:t>
            </a:r>
            <a:r>
              <a:rPr lang="en-GB" b="0" i="1" dirty="0">
                <a:solidFill>
                  <a:srgbClr val="222222"/>
                </a:solidFill>
                <a:effectLst/>
                <a:latin typeface="Arial" panose="020B0604020202020204" pitchFamily="34" charset="0"/>
              </a:rPr>
              <a:t>science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309</a:t>
            </a:r>
            <a:r>
              <a:rPr lang="en-GB" b="0" i="0" dirty="0">
                <a:solidFill>
                  <a:srgbClr val="222222"/>
                </a:solidFill>
                <a:effectLst/>
                <a:latin typeface="Arial" panose="020B0604020202020204" pitchFamily="34" charset="0"/>
              </a:rPr>
              <a:t>(5734), pp.570-574.</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9</a:t>
            </a:fld>
            <a:endParaRPr lang="en-GB"/>
          </a:p>
        </p:txBody>
      </p:sp>
    </p:spTree>
    <p:extLst>
      <p:ext uri="{BB962C8B-B14F-4D97-AF65-F5344CB8AC3E}">
        <p14:creationId xmlns:p14="http://schemas.microsoft.com/office/powerpoint/2010/main" val="294741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Naidoo, R., Balmford, A., Ferraro, P.J., </a:t>
            </a:r>
            <a:r>
              <a:rPr lang="en-GB" b="0" i="0" dirty="0" err="1">
                <a:solidFill>
                  <a:srgbClr val="222222"/>
                </a:solidFill>
                <a:effectLst/>
                <a:latin typeface="Arial" panose="020B0604020202020204" pitchFamily="34" charset="0"/>
              </a:rPr>
              <a:t>Polasky</a:t>
            </a:r>
            <a:r>
              <a:rPr lang="en-GB" b="0" i="0" dirty="0">
                <a:solidFill>
                  <a:srgbClr val="222222"/>
                </a:solidFill>
                <a:effectLst/>
                <a:latin typeface="Arial" panose="020B0604020202020204" pitchFamily="34" charset="0"/>
              </a:rPr>
              <a:t>, S., Ricketts, T.H. and </a:t>
            </a:r>
            <a:r>
              <a:rPr lang="en-GB" b="0" i="0" dirty="0" err="1">
                <a:solidFill>
                  <a:srgbClr val="222222"/>
                </a:solidFill>
                <a:effectLst/>
                <a:latin typeface="Arial" panose="020B0604020202020204" pitchFamily="34" charset="0"/>
              </a:rPr>
              <a:t>Rouget</a:t>
            </a:r>
            <a:r>
              <a:rPr lang="en-GB" b="0" i="0" dirty="0">
                <a:solidFill>
                  <a:srgbClr val="222222"/>
                </a:solidFill>
                <a:effectLst/>
                <a:latin typeface="Arial" panose="020B0604020202020204" pitchFamily="34" charset="0"/>
              </a:rPr>
              <a:t>, M., 2006. Integrating economic costs into conservation planning. </a:t>
            </a:r>
            <a:r>
              <a:rPr lang="en-GB" b="0" i="1" dirty="0">
                <a:solidFill>
                  <a:srgbClr val="222222"/>
                </a:solidFill>
                <a:effectLst/>
                <a:latin typeface="Arial" panose="020B0604020202020204" pitchFamily="34" charset="0"/>
              </a:rPr>
              <a:t>Trends in ecology &amp; evolution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21</a:t>
            </a:r>
            <a:r>
              <a:rPr lang="en-GB" b="0" i="0" dirty="0">
                <a:solidFill>
                  <a:srgbClr val="222222"/>
                </a:solidFill>
                <a:effectLst/>
                <a:latin typeface="Arial" panose="020B0604020202020204" pitchFamily="34" charset="0"/>
              </a:rPr>
              <a:t>(12), pp.681-687.</a:t>
            </a:r>
            <a:endParaRPr lang="en-GB" dirty="0"/>
          </a:p>
        </p:txBody>
      </p:sp>
      <p:sp>
        <p:nvSpPr>
          <p:cNvPr id="4" name="Slide Number Placeholder 3"/>
          <p:cNvSpPr>
            <a:spLocks noGrp="1"/>
          </p:cNvSpPr>
          <p:nvPr>
            <p:ph type="sldNum" sz="quarter" idx="5"/>
          </p:nvPr>
        </p:nvSpPr>
        <p:spPr/>
        <p:txBody>
          <a:bodyPr/>
          <a:lstStyle/>
          <a:p>
            <a:fld id="{683C6817-ECBC-4D85-8215-3BA54EE489D5}" type="slidenum">
              <a:rPr lang="en-GB" smtClean="0"/>
              <a:t>10</a:t>
            </a:fld>
            <a:endParaRPr lang="en-GB"/>
          </a:p>
        </p:txBody>
      </p:sp>
    </p:spTree>
    <p:extLst>
      <p:ext uri="{BB962C8B-B14F-4D97-AF65-F5344CB8AC3E}">
        <p14:creationId xmlns:p14="http://schemas.microsoft.com/office/powerpoint/2010/main" val="357307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1E42-50E4-4C67-95FB-6E1161EFA0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9EC8B5-B128-409C-9CD0-AD30DB5BF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1794CF-0AB2-45AC-8052-2DB38FE62C7F}"/>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5" name="Footer Placeholder 4">
            <a:extLst>
              <a:ext uri="{FF2B5EF4-FFF2-40B4-BE49-F238E27FC236}">
                <a16:creationId xmlns:a16="http://schemas.microsoft.com/office/drawing/2014/main" id="{ADC0F732-0F1E-41BA-971F-939CFD0EC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65A201-5B04-4B11-BA83-561A08856448}"/>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311039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9774-2548-42CE-97CE-52E7CA1F2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BDEDD8-C4B7-4FD0-812D-84984B065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01CF9-11E6-4336-9B3A-5D6E9F3B5FFD}"/>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5" name="Footer Placeholder 4">
            <a:extLst>
              <a:ext uri="{FF2B5EF4-FFF2-40B4-BE49-F238E27FC236}">
                <a16:creationId xmlns:a16="http://schemas.microsoft.com/office/drawing/2014/main" id="{A7DD9D19-A9DD-44C4-92B6-B2C336093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A69076-8E18-4E6C-95CC-30AAE24477FE}"/>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195501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1277B-5B45-4360-85EC-78076D3A92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8EED6A-CE12-4B45-9D0C-DDC9F280B7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629034-388E-4B46-A694-F198BB36FCF0}"/>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5" name="Footer Placeholder 4">
            <a:extLst>
              <a:ext uri="{FF2B5EF4-FFF2-40B4-BE49-F238E27FC236}">
                <a16:creationId xmlns:a16="http://schemas.microsoft.com/office/drawing/2014/main" id="{50443A43-EDA1-4AC2-B6EC-F2C9D0F851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E00B68-4E57-490B-A367-C89AECF1301D}"/>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318792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2"/>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84"/>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2531">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4" y="210364"/>
            <a:ext cx="1287479" cy="544365"/>
          </a:xfrm>
          <a:prstGeom prst="rect">
            <a:avLst/>
          </a:prstGeom>
        </p:spPr>
      </p:pic>
    </p:spTree>
    <p:extLst>
      <p:ext uri="{BB962C8B-B14F-4D97-AF65-F5344CB8AC3E}">
        <p14:creationId xmlns:p14="http://schemas.microsoft.com/office/powerpoint/2010/main" val="18733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28"/>
          </a:p>
        </p:txBody>
      </p:sp>
      <p:sp>
        <p:nvSpPr>
          <p:cNvPr id="6" name="Title 1"/>
          <p:cNvSpPr>
            <a:spLocks noGrp="1"/>
          </p:cNvSpPr>
          <p:nvPr>
            <p:ph type="ctrTitle" hasCustomPrompt="1"/>
          </p:nvPr>
        </p:nvSpPr>
        <p:spPr>
          <a:xfrm>
            <a:off x="497005" y="2081216"/>
            <a:ext cx="11192959" cy="3271411"/>
          </a:xfrm>
          <a:prstGeom prst="rect">
            <a:avLst/>
          </a:prstGeom>
        </p:spPr>
        <p:txBody>
          <a:bodyPr/>
          <a:lstStyle>
            <a:lvl1pPr algn="ctr">
              <a:lnSpc>
                <a:spcPts val="3515"/>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4532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1" y="6277314"/>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7"/>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3163" dirty="0"/>
          </a:p>
        </p:txBody>
      </p:sp>
    </p:spTree>
    <p:extLst>
      <p:ext uri="{BB962C8B-B14F-4D97-AF65-F5344CB8AC3E}">
        <p14:creationId xmlns:p14="http://schemas.microsoft.com/office/powerpoint/2010/main" val="50520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AF12-B292-46F0-94D7-60612C9A39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F12D6D-B2C0-4880-9474-832E84CBF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F9F5A2-D7D7-4FAC-BE92-0B0510C34AE3}"/>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5" name="Footer Placeholder 4">
            <a:extLst>
              <a:ext uri="{FF2B5EF4-FFF2-40B4-BE49-F238E27FC236}">
                <a16:creationId xmlns:a16="http://schemas.microsoft.com/office/drawing/2014/main" id="{53A0BB0A-4BBD-45E9-9C80-666FBEA82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89783-281E-4D05-819C-DDE0F16CAEDD}"/>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371397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8CFB-AA51-480E-BA7E-843E3A91AE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951BBD-29DD-41E0-87D9-A80B45B4F7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12006-D405-4C95-B26F-C4EA1B96C9F2}"/>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5" name="Footer Placeholder 4">
            <a:extLst>
              <a:ext uri="{FF2B5EF4-FFF2-40B4-BE49-F238E27FC236}">
                <a16:creationId xmlns:a16="http://schemas.microsoft.com/office/drawing/2014/main" id="{E848F2BE-016E-4849-BB82-232C707CE2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C5F26E-E47C-4723-BD04-523904D2F9E1}"/>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182663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8568-949D-4591-8F39-8BD7013FC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E74FCA-DECD-45E0-AE7E-0C3C52A5E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D1AFA6-84E5-418E-99EA-482B98BAD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3B0162-2E65-4217-9339-5E3AF376B225}"/>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6" name="Footer Placeholder 5">
            <a:extLst>
              <a:ext uri="{FF2B5EF4-FFF2-40B4-BE49-F238E27FC236}">
                <a16:creationId xmlns:a16="http://schemas.microsoft.com/office/drawing/2014/main" id="{6BA3E41D-DB64-4879-98EA-133FCB6C8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3C7893-4A65-416B-8A5D-6B580A58AEF6}"/>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214836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38B3-C549-43A7-B584-424FDCD9A6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B5867A-1B83-4ADA-8250-45FFB2823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53B4BE-02A4-43CE-AA1F-459DA2C5A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60FB1C-06CF-41B7-A1D0-F7ED9D5AA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92976A-CBA5-4F89-A677-23807127F2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C6D1E4-17F4-40BE-8F9E-789B6EF55DD5}"/>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8" name="Footer Placeholder 7">
            <a:extLst>
              <a:ext uri="{FF2B5EF4-FFF2-40B4-BE49-F238E27FC236}">
                <a16:creationId xmlns:a16="http://schemas.microsoft.com/office/drawing/2014/main" id="{89CC4659-FF0E-423C-8F55-F664FA37FC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A1A663-4B59-42C3-81E0-6A94A4E57B1E}"/>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185404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BE8C-41A4-4AEC-B265-6B68E5ED01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CF7AEC-DEC8-489A-8460-26149CDA35EB}"/>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4" name="Footer Placeholder 3">
            <a:extLst>
              <a:ext uri="{FF2B5EF4-FFF2-40B4-BE49-F238E27FC236}">
                <a16:creationId xmlns:a16="http://schemas.microsoft.com/office/drawing/2014/main" id="{C09A8292-9BBD-4848-9579-91E41B7F46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EEE13D-9DCD-49C7-A116-F539C981A12F}"/>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41260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1779B3-C999-495B-A28E-EE424D45C95D}"/>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3" name="Footer Placeholder 2">
            <a:extLst>
              <a:ext uri="{FF2B5EF4-FFF2-40B4-BE49-F238E27FC236}">
                <a16:creationId xmlns:a16="http://schemas.microsoft.com/office/drawing/2014/main" id="{60031D2F-32B3-4BF6-85F6-936AFCAD88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ECDF1A-0B08-4A5E-BA48-9979FC81AA25}"/>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162917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2CC-4B1E-4EBE-A59E-9BA3303F1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00CCDA-DB3E-498F-B77B-EC698EEB8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A55880-23B8-4256-BBBA-5000341A6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113BB-CCEF-437B-A689-0720A405BE39}"/>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6" name="Footer Placeholder 5">
            <a:extLst>
              <a:ext uri="{FF2B5EF4-FFF2-40B4-BE49-F238E27FC236}">
                <a16:creationId xmlns:a16="http://schemas.microsoft.com/office/drawing/2014/main" id="{EBD3477C-E4D4-4968-BCAA-95A208889C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933714-B0E8-4FB0-AF9F-983917DAEF69}"/>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404415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43DD-89A1-43AD-8330-3BD0DB575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B21D1F-13B5-4965-B3A0-DCA8BE731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0E4B69-19A9-40A8-ADC9-8C9B35AD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6141D-66CA-45CE-90D4-A15ACFBBDCA1}"/>
              </a:ext>
            </a:extLst>
          </p:cNvPr>
          <p:cNvSpPr>
            <a:spLocks noGrp="1"/>
          </p:cNvSpPr>
          <p:nvPr>
            <p:ph type="dt" sz="half" idx="10"/>
          </p:nvPr>
        </p:nvSpPr>
        <p:spPr/>
        <p:txBody>
          <a:bodyPr/>
          <a:lstStyle/>
          <a:p>
            <a:fld id="{338051B1-ADDB-4B4B-ACB2-509C098F3707}" type="datetimeFigureOut">
              <a:rPr lang="en-GB" smtClean="0"/>
              <a:t>11/05/2021</a:t>
            </a:fld>
            <a:endParaRPr lang="en-GB"/>
          </a:p>
        </p:txBody>
      </p:sp>
      <p:sp>
        <p:nvSpPr>
          <p:cNvPr id="6" name="Footer Placeholder 5">
            <a:extLst>
              <a:ext uri="{FF2B5EF4-FFF2-40B4-BE49-F238E27FC236}">
                <a16:creationId xmlns:a16="http://schemas.microsoft.com/office/drawing/2014/main" id="{FD0F4BD3-16C2-4963-A360-463DA6EE5D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18AF61-5B58-4237-BFF5-A4232ADCDED9}"/>
              </a:ext>
            </a:extLst>
          </p:cNvPr>
          <p:cNvSpPr>
            <a:spLocks noGrp="1"/>
          </p:cNvSpPr>
          <p:nvPr>
            <p:ph type="sldNum" sz="quarter" idx="12"/>
          </p:nvPr>
        </p:nvSpPr>
        <p:spPr/>
        <p:txBody>
          <a:bodyPr/>
          <a:lstStyle/>
          <a:p>
            <a:fld id="{9456BEAD-CB2B-4BDB-99C1-FAEBC7A80822}" type="slidenum">
              <a:rPr lang="en-GB" smtClean="0"/>
              <a:t>‹#›</a:t>
            </a:fld>
            <a:endParaRPr lang="en-GB"/>
          </a:p>
        </p:txBody>
      </p:sp>
    </p:spTree>
    <p:extLst>
      <p:ext uri="{BB962C8B-B14F-4D97-AF65-F5344CB8AC3E}">
        <p14:creationId xmlns:p14="http://schemas.microsoft.com/office/powerpoint/2010/main" val="424349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B59A5-A6F5-41B6-94C4-2DA5DE6E7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EDE21E-3193-44E1-8F71-3CFC362F1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4C89B-5C1F-47CB-961A-5B0CE4219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051B1-ADDB-4B4B-ACB2-509C098F3707}" type="datetimeFigureOut">
              <a:rPr lang="en-GB" smtClean="0"/>
              <a:t>11/05/2021</a:t>
            </a:fld>
            <a:endParaRPr lang="en-GB"/>
          </a:p>
        </p:txBody>
      </p:sp>
      <p:sp>
        <p:nvSpPr>
          <p:cNvPr id="5" name="Footer Placeholder 4">
            <a:extLst>
              <a:ext uri="{FF2B5EF4-FFF2-40B4-BE49-F238E27FC236}">
                <a16:creationId xmlns:a16="http://schemas.microsoft.com/office/drawing/2014/main" id="{E5EBBFE7-7EAB-44CF-9D1C-697B07CC4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5E03A5-D3D6-49D6-82BD-56B01FD27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6BEAD-CB2B-4BDB-99C1-FAEBC7A80822}" type="slidenum">
              <a:rPr lang="en-GB" smtClean="0"/>
              <a:t>‹#›</a:t>
            </a:fld>
            <a:endParaRPr lang="en-GB"/>
          </a:p>
        </p:txBody>
      </p:sp>
    </p:spTree>
    <p:extLst>
      <p:ext uri="{BB962C8B-B14F-4D97-AF65-F5344CB8AC3E}">
        <p14:creationId xmlns:p14="http://schemas.microsoft.com/office/powerpoint/2010/main" val="1323087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84"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6" y="667260"/>
            <a:ext cx="4731308" cy="784574"/>
          </a:xfrm>
          <a:prstGeom prst="rect">
            <a:avLst/>
          </a:prstGeom>
          <a:noFill/>
        </p:spPr>
        <p:txBody>
          <a:bodyPr wrap="square" rtlCol="0">
            <a:spAutoFit/>
          </a:bodyPr>
          <a:lstStyle/>
          <a:p>
            <a:r>
              <a:rPr lang="en-GB" sz="2249" b="1" dirty="0">
                <a:solidFill>
                  <a:schemeClr val="bg1"/>
                </a:solidFill>
                <a:latin typeface="Arial" panose="020B0604020202020204" pitchFamily="34" charset="0"/>
                <a:cs typeface="Arial" panose="020B0604020202020204" pitchFamily="34" charset="0"/>
              </a:rPr>
              <a:t>Transformation by Innovation </a:t>
            </a:r>
          </a:p>
          <a:p>
            <a:r>
              <a:rPr lang="en-GB" sz="2249"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7" y="4292119"/>
            <a:ext cx="6209535" cy="566472"/>
          </a:xfrm>
          <a:prstGeom prst="rect">
            <a:avLst/>
          </a:prstGeom>
        </p:spPr>
        <p:txBody>
          <a:bodyPr vert="horz" wrap="square" lIns="0" tIns="0" rIns="0" bIns="0" rtlCol="0">
            <a:noAutofit/>
          </a:bodyPr>
          <a:lstStyle/>
          <a:p>
            <a:pPr marL="0" indent="0">
              <a:buNone/>
            </a:pPr>
            <a:endParaRPr lang="en-GB" sz="1407"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8"/>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29"/>
            <a:ext cx="9115515" cy="922555"/>
          </a:xfrm>
          <a:prstGeom prst="rect">
            <a:avLst/>
          </a:prstGeom>
        </p:spPr>
      </p:pic>
    </p:spTree>
    <p:extLst>
      <p:ext uri="{BB962C8B-B14F-4D97-AF65-F5344CB8AC3E}">
        <p14:creationId xmlns:p14="http://schemas.microsoft.com/office/powerpoint/2010/main" val="3884183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457067" rtl="0" eaLnBrk="1" latinLnBrk="0" hangingPunct="1">
        <a:lnSpc>
          <a:spcPts val="3655"/>
        </a:lnSpc>
        <a:spcBef>
          <a:spcPts val="0"/>
        </a:spcBef>
        <a:buNone/>
        <a:defRPr sz="3163" b="1" kern="1200">
          <a:solidFill>
            <a:schemeClr val="tx1"/>
          </a:solidFill>
          <a:latin typeface="+mj-lt"/>
          <a:ea typeface="+mj-ea"/>
          <a:cs typeface="+mj-cs"/>
        </a:defRPr>
      </a:lvl1pPr>
    </p:titleStyle>
    <p:bodyStyle>
      <a:lvl1pPr marL="185227" indent="-185227" algn="l" defTabSz="457067" rtl="0" eaLnBrk="1" latinLnBrk="0" hangingPunct="1">
        <a:lnSpc>
          <a:spcPts val="1828"/>
        </a:lnSpc>
        <a:spcBef>
          <a:spcPts val="773"/>
        </a:spcBef>
        <a:spcAft>
          <a:spcPts val="563"/>
        </a:spcAft>
        <a:buClr>
          <a:schemeClr val="accent3"/>
        </a:buClr>
        <a:buSzPct val="90000"/>
        <a:buFont typeface="Lucida Grande"/>
        <a:buChar char="●"/>
        <a:defRPr sz="1687" kern="1200">
          <a:solidFill>
            <a:schemeClr val="tx1"/>
          </a:solidFill>
          <a:latin typeface="+mn-lt"/>
          <a:ea typeface="+mn-ea"/>
          <a:cs typeface="+mn-cs"/>
        </a:defRPr>
      </a:lvl1pPr>
      <a:lvl2pPr marL="389424" indent="-156216" algn="l" defTabSz="457067" rtl="0" eaLnBrk="1" latinLnBrk="0" hangingPunct="1">
        <a:lnSpc>
          <a:spcPts val="1828"/>
        </a:lnSpc>
        <a:spcBef>
          <a:spcPts val="0"/>
        </a:spcBef>
        <a:buClr>
          <a:schemeClr val="accent3"/>
        </a:buClr>
        <a:buSzPct val="90000"/>
        <a:buFont typeface="Lucida Grande"/>
        <a:buChar char="●"/>
        <a:defRPr sz="1265" kern="1200">
          <a:solidFill>
            <a:schemeClr val="tx1"/>
          </a:solidFill>
          <a:latin typeface="+mn-lt"/>
          <a:ea typeface="+mn-ea"/>
          <a:cs typeface="+mn-cs"/>
        </a:defRPr>
      </a:lvl2pPr>
      <a:lvl3pPr marL="241018" indent="-241018" algn="l" defTabSz="457067" rtl="0" eaLnBrk="1" latinLnBrk="0" hangingPunct="1">
        <a:lnSpc>
          <a:spcPts val="1828"/>
        </a:lnSpc>
        <a:spcBef>
          <a:spcPts val="1336"/>
        </a:spcBef>
        <a:buClr>
          <a:schemeClr val="accent3"/>
        </a:buClr>
        <a:buSzPct val="90000"/>
        <a:buFont typeface="Lucida Grande"/>
        <a:buChar char="●"/>
        <a:defRPr sz="1687" kern="1200">
          <a:solidFill>
            <a:schemeClr val="tx1"/>
          </a:solidFill>
          <a:latin typeface="+mn-lt"/>
          <a:ea typeface="+mn-ea"/>
          <a:cs typeface="+mn-cs"/>
        </a:defRPr>
      </a:lvl3pPr>
      <a:lvl4pPr marL="0" indent="0" algn="l" defTabSz="457067" rtl="0" eaLnBrk="1" latinLnBrk="0" hangingPunct="1">
        <a:lnSpc>
          <a:spcPts val="1828"/>
        </a:lnSpc>
        <a:spcBef>
          <a:spcPts val="0"/>
        </a:spcBef>
        <a:buClr>
          <a:schemeClr val="accent3"/>
        </a:buClr>
        <a:buFont typeface="Lucida Grande"/>
        <a:buNone/>
        <a:defRPr sz="1265" kern="1200">
          <a:solidFill>
            <a:schemeClr val="tx1"/>
          </a:solidFill>
          <a:latin typeface="+mn-lt"/>
          <a:ea typeface="+mn-ea"/>
          <a:cs typeface="+mn-cs"/>
        </a:defRPr>
      </a:lvl4pPr>
      <a:lvl5pPr marL="0" indent="0" algn="l" defTabSz="457067" rtl="0" eaLnBrk="1" latinLnBrk="0" hangingPunct="1">
        <a:lnSpc>
          <a:spcPts val="1828"/>
        </a:lnSpc>
        <a:spcBef>
          <a:spcPts val="0"/>
        </a:spcBef>
        <a:buClr>
          <a:schemeClr val="accent3"/>
        </a:buClr>
        <a:buFont typeface="Lucida Grande"/>
        <a:buNone/>
        <a:defRPr sz="1265" kern="1200">
          <a:solidFill>
            <a:schemeClr val="tx1"/>
          </a:solidFill>
          <a:latin typeface="+mn-lt"/>
          <a:ea typeface="+mn-ea"/>
          <a:cs typeface="+mn-cs"/>
        </a:defRPr>
      </a:lvl5pPr>
      <a:lvl6pPr marL="2513870" indent="-228534" algn="l" defTabSz="457067" rtl="0" eaLnBrk="1" latinLnBrk="0" hangingPunct="1">
        <a:spcBef>
          <a:spcPct val="20000"/>
        </a:spcBef>
        <a:buFont typeface="Arial"/>
        <a:buChar char="•"/>
        <a:defRPr sz="1968" kern="1200">
          <a:solidFill>
            <a:schemeClr val="tx1"/>
          </a:solidFill>
          <a:latin typeface="+mn-lt"/>
          <a:ea typeface="+mn-ea"/>
          <a:cs typeface="+mn-cs"/>
        </a:defRPr>
      </a:lvl6pPr>
      <a:lvl7pPr marL="2970936" indent="-228534" algn="l" defTabSz="457067" rtl="0" eaLnBrk="1" latinLnBrk="0" hangingPunct="1">
        <a:spcBef>
          <a:spcPct val="20000"/>
        </a:spcBef>
        <a:buFont typeface="Arial"/>
        <a:buChar char="•"/>
        <a:defRPr sz="1968" kern="1200">
          <a:solidFill>
            <a:schemeClr val="tx1"/>
          </a:solidFill>
          <a:latin typeface="+mn-lt"/>
          <a:ea typeface="+mn-ea"/>
          <a:cs typeface="+mn-cs"/>
        </a:defRPr>
      </a:lvl7pPr>
      <a:lvl8pPr marL="3428005" indent="-228534" algn="l" defTabSz="457067" rtl="0" eaLnBrk="1" latinLnBrk="0" hangingPunct="1">
        <a:spcBef>
          <a:spcPct val="20000"/>
        </a:spcBef>
        <a:buFont typeface="Arial"/>
        <a:buChar char="•"/>
        <a:defRPr sz="1968" kern="1200">
          <a:solidFill>
            <a:schemeClr val="tx1"/>
          </a:solidFill>
          <a:latin typeface="+mn-lt"/>
          <a:ea typeface="+mn-ea"/>
          <a:cs typeface="+mn-cs"/>
        </a:defRPr>
      </a:lvl8pPr>
      <a:lvl9pPr marL="3885072" indent="-228534" algn="l" defTabSz="457067" rtl="0" eaLnBrk="1" latinLnBrk="0" hangingPunct="1">
        <a:spcBef>
          <a:spcPct val="20000"/>
        </a:spcBef>
        <a:buFont typeface="Arial"/>
        <a:buChar char="•"/>
        <a:defRPr sz="1968" kern="1200">
          <a:solidFill>
            <a:schemeClr val="tx1"/>
          </a:solidFill>
          <a:latin typeface="+mn-lt"/>
          <a:ea typeface="+mn-ea"/>
          <a:cs typeface="+mn-cs"/>
        </a:defRPr>
      </a:lvl9pPr>
    </p:bodyStyle>
    <p:otherStyle>
      <a:defPPr>
        <a:defRPr lang="en-US"/>
      </a:defPPr>
      <a:lvl1pPr marL="0" algn="l" defTabSz="457067" rtl="0" eaLnBrk="1" latinLnBrk="0" hangingPunct="1">
        <a:defRPr sz="1828" kern="1200">
          <a:solidFill>
            <a:schemeClr val="tx1"/>
          </a:solidFill>
          <a:latin typeface="+mn-lt"/>
          <a:ea typeface="+mn-ea"/>
          <a:cs typeface="+mn-cs"/>
        </a:defRPr>
      </a:lvl1pPr>
      <a:lvl2pPr marL="457067" algn="l" defTabSz="457067" rtl="0" eaLnBrk="1" latinLnBrk="0" hangingPunct="1">
        <a:defRPr sz="1828" kern="1200">
          <a:solidFill>
            <a:schemeClr val="tx1"/>
          </a:solidFill>
          <a:latin typeface="+mn-lt"/>
          <a:ea typeface="+mn-ea"/>
          <a:cs typeface="+mn-cs"/>
        </a:defRPr>
      </a:lvl2pPr>
      <a:lvl3pPr marL="914134" algn="l" defTabSz="457067" rtl="0" eaLnBrk="1" latinLnBrk="0" hangingPunct="1">
        <a:defRPr sz="1828" kern="1200">
          <a:solidFill>
            <a:schemeClr val="tx1"/>
          </a:solidFill>
          <a:latin typeface="+mn-lt"/>
          <a:ea typeface="+mn-ea"/>
          <a:cs typeface="+mn-cs"/>
        </a:defRPr>
      </a:lvl3pPr>
      <a:lvl4pPr marL="1371202" algn="l" defTabSz="457067" rtl="0" eaLnBrk="1" latinLnBrk="0" hangingPunct="1">
        <a:defRPr sz="1828" kern="1200">
          <a:solidFill>
            <a:schemeClr val="tx1"/>
          </a:solidFill>
          <a:latin typeface="+mn-lt"/>
          <a:ea typeface="+mn-ea"/>
          <a:cs typeface="+mn-cs"/>
        </a:defRPr>
      </a:lvl4pPr>
      <a:lvl5pPr marL="1828269" algn="l" defTabSz="457067" rtl="0" eaLnBrk="1" latinLnBrk="0" hangingPunct="1">
        <a:defRPr sz="1828" kern="1200">
          <a:solidFill>
            <a:schemeClr val="tx1"/>
          </a:solidFill>
          <a:latin typeface="+mn-lt"/>
          <a:ea typeface="+mn-ea"/>
          <a:cs typeface="+mn-cs"/>
        </a:defRPr>
      </a:lvl5pPr>
      <a:lvl6pPr marL="2285338" algn="l" defTabSz="457067" rtl="0" eaLnBrk="1" latinLnBrk="0" hangingPunct="1">
        <a:defRPr sz="1828" kern="1200">
          <a:solidFill>
            <a:schemeClr val="tx1"/>
          </a:solidFill>
          <a:latin typeface="+mn-lt"/>
          <a:ea typeface="+mn-ea"/>
          <a:cs typeface="+mn-cs"/>
        </a:defRPr>
      </a:lvl6pPr>
      <a:lvl7pPr marL="2742403" algn="l" defTabSz="457067" rtl="0" eaLnBrk="1" latinLnBrk="0" hangingPunct="1">
        <a:defRPr sz="1828" kern="1200">
          <a:solidFill>
            <a:schemeClr val="tx1"/>
          </a:solidFill>
          <a:latin typeface="+mn-lt"/>
          <a:ea typeface="+mn-ea"/>
          <a:cs typeface="+mn-cs"/>
        </a:defRPr>
      </a:lvl7pPr>
      <a:lvl8pPr marL="3199471" algn="l" defTabSz="457067" rtl="0" eaLnBrk="1" latinLnBrk="0" hangingPunct="1">
        <a:defRPr sz="1828" kern="1200">
          <a:solidFill>
            <a:schemeClr val="tx1"/>
          </a:solidFill>
          <a:latin typeface="+mn-lt"/>
          <a:ea typeface="+mn-ea"/>
          <a:cs typeface="+mn-cs"/>
        </a:defRPr>
      </a:lvl8pPr>
      <a:lvl9pPr marL="3656538" algn="l" defTabSz="457067"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000685" y="3971682"/>
            <a:ext cx="6123815" cy="397564"/>
          </a:xfrm>
          <a:prstGeom prst="rect">
            <a:avLst/>
          </a:prstGeom>
        </p:spPr>
        <p:txBody>
          <a:bodyPr vert="horz" wrap="none" lIns="0" tIns="0" rIns="0" bIns="0" rtlCol="0">
            <a:noAutofit/>
          </a:bodyPr>
          <a:lstStyle/>
          <a:p>
            <a:pPr defTabSz="914377"/>
            <a:r>
              <a:rPr lang="en-US" sz="2133" dirty="0">
                <a:solidFill>
                  <a:prstClr val="white"/>
                </a:solidFill>
                <a:latin typeface="Helvetica"/>
              </a:rPr>
              <a:t>Nick Harvey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4867938" y="1957919"/>
            <a:ext cx="7221062" cy="730735"/>
          </a:xfrm>
          <a:prstGeom prst="rect">
            <a:avLst/>
          </a:prstGeom>
        </p:spPr>
        <p:txBody>
          <a:bodyPr/>
          <a:lstStyle/>
          <a:p>
            <a:pPr>
              <a:lnSpc>
                <a:spcPct val="100000"/>
              </a:lnSpc>
            </a:pPr>
            <a:r>
              <a:rPr lang="en-US" sz="5333" dirty="0">
                <a:solidFill>
                  <a:schemeClr val="bg1"/>
                </a:solidFill>
              </a:rPr>
              <a:t>Causes of biodiversity loss</a:t>
            </a:r>
            <a:endParaRPr lang="en-US" sz="48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4867936" y="4762996"/>
            <a:ext cx="6960648" cy="810158"/>
          </a:xfrm>
          <a:prstGeom prst="rect">
            <a:avLst/>
          </a:prstGeom>
        </p:spPr>
        <p:txBody>
          <a:bodyPr wrap="square">
            <a:spAutoFit/>
          </a:bodyPr>
          <a:lstStyle/>
          <a:p>
            <a:pPr defTabSz="914377"/>
            <a:r>
              <a:rPr lang="en-GB" sz="933"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933"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933"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933"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4C89-8771-44FA-8C21-5B5AD726C699}"/>
              </a:ext>
            </a:extLst>
          </p:cNvPr>
          <p:cNvSpPr>
            <a:spLocks noGrp="1"/>
          </p:cNvSpPr>
          <p:nvPr>
            <p:ph type="title"/>
          </p:nvPr>
        </p:nvSpPr>
        <p:spPr/>
        <p:txBody>
          <a:bodyPr/>
          <a:lstStyle/>
          <a:p>
            <a:r>
              <a:rPr lang="en-GB" dirty="0"/>
              <a:t>Costs of conservation</a:t>
            </a:r>
          </a:p>
        </p:txBody>
      </p:sp>
      <p:sp>
        <p:nvSpPr>
          <p:cNvPr id="3" name="Content Placeholder 2">
            <a:extLst>
              <a:ext uri="{FF2B5EF4-FFF2-40B4-BE49-F238E27FC236}">
                <a16:creationId xmlns:a16="http://schemas.microsoft.com/office/drawing/2014/main" id="{50F4271F-9232-480B-A027-E3DD581DA02B}"/>
              </a:ext>
            </a:extLst>
          </p:cNvPr>
          <p:cNvSpPr>
            <a:spLocks noGrp="1"/>
          </p:cNvSpPr>
          <p:nvPr>
            <p:ph idx="1"/>
          </p:nvPr>
        </p:nvSpPr>
        <p:spPr/>
        <p:txBody>
          <a:bodyPr>
            <a:normAutofit lnSpcReduction="10000"/>
          </a:bodyPr>
          <a:lstStyle/>
          <a:p>
            <a:r>
              <a:rPr lang="en-GB" dirty="0"/>
              <a:t>5 types of cost</a:t>
            </a:r>
          </a:p>
          <a:p>
            <a:pPr lvl="1"/>
            <a:r>
              <a:rPr lang="en-GB" dirty="0"/>
              <a:t>Acquisition</a:t>
            </a:r>
          </a:p>
          <a:p>
            <a:pPr lvl="1"/>
            <a:r>
              <a:rPr lang="en-GB" dirty="0"/>
              <a:t>Management</a:t>
            </a:r>
          </a:p>
          <a:p>
            <a:pPr lvl="1"/>
            <a:r>
              <a:rPr lang="en-GB" dirty="0"/>
              <a:t>Transaction</a:t>
            </a:r>
          </a:p>
          <a:p>
            <a:pPr lvl="1"/>
            <a:r>
              <a:rPr lang="en-GB" dirty="0"/>
              <a:t>Damage</a:t>
            </a:r>
          </a:p>
          <a:p>
            <a:pPr lvl="1"/>
            <a:r>
              <a:rPr lang="en-GB" dirty="0"/>
              <a:t>Opportunity</a:t>
            </a:r>
          </a:p>
          <a:p>
            <a:r>
              <a:rPr lang="en-GB" dirty="0"/>
              <a:t>Conserving a particular area means that land cannot be used for other activities</a:t>
            </a:r>
          </a:p>
          <a:p>
            <a:endParaRPr lang="en-GB" dirty="0"/>
          </a:p>
          <a:p>
            <a:r>
              <a:rPr lang="en-GB" dirty="0"/>
              <a:t>Conservation does have economic benefits that are not often considered as well</a:t>
            </a:r>
          </a:p>
          <a:p>
            <a:endParaRPr lang="en-GB" dirty="0"/>
          </a:p>
          <a:p>
            <a:endParaRPr lang="en-GB" dirty="0"/>
          </a:p>
        </p:txBody>
      </p:sp>
    </p:spTree>
    <p:extLst>
      <p:ext uri="{BB962C8B-B14F-4D97-AF65-F5344CB8AC3E}">
        <p14:creationId xmlns:p14="http://schemas.microsoft.com/office/powerpoint/2010/main" val="339341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B4234D-677B-4B3C-83CF-468652942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99" y="905752"/>
            <a:ext cx="10940801" cy="504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1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721F-9670-41B6-B99E-F02D3FCA9C0A}"/>
              </a:ext>
            </a:extLst>
          </p:cNvPr>
          <p:cNvSpPr>
            <a:spLocks noGrp="1"/>
          </p:cNvSpPr>
          <p:nvPr>
            <p:ph type="title"/>
          </p:nvPr>
        </p:nvSpPr>
        <p:spPr/>
        <p:txBody>
          <a:bodyPr/>
          <a:lstStyle/>
          <a:p>
            <a:r>
              <a:rPr lang="en-GB" dirty="0"/>
              <a:t>Land-use change</a:t>
            </a:r>
          </a:p>
        </p:txBody>
      </p:sp>
      <p:pic>
        <p:nvPicPr>
          <p:cNvPr id="6146" name="Picture 2">
            <a:extLst>
              <a:ext uri="{FF2B5EF4-FFF2-40B4-BE49-F238E27FC236}">
                <a16:creationId xmlns:a16="http://schemas.microsoft.com/office/drawing/2014/main" id="{2B6E7DD8-D25D-4505-B20E-F6206931E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463" b="34926"/>
          <a:stretch/>
        </p:blipFill>
        <p:spPr bwMode="auto">
          <a:xfrm>
            <a:off x="664440" y="1494428"/>
            <a:ext cx="10341840" cy="424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7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721F-9670-41B6-B99E-F02D3FCA9C0A}"/>
              </a:ext>
            </a:extLst>
          </p:cNvPr>
          <p:cNvSpPr>
            <a:spLocks noGrp="1"/>
          </p:cNvSpPr>
          <p:nvPr>
            <p:ph type="title"/>
          </p:nvPr>
        </p:nvSpPr>
        <p:spPr/>
        <p:txBody>
          <a:bodyPr/>
          <a:lstStyle/>
          <a:p>
            <a:r>
              <a:rPr lang="en-GB" dirty="0"/>
              <a:t>Land-use change</a:t>
            </a:r>
          </a:p>
        </p:txBody>
      </p:sp>
      <p:pic>
        <p:nvPicPr>
          <p:cNvPr id="7170" name="Picture 2">
            <a:extLst>
              <a:ext uri="{FF2B5EF4-FFF2-40B4-BE49-F238E27FC236}">
                <a16:creationId xmlns:a16="http://schemas.microsoft.com/office/drawing/2014/main" id="{763DE73B-ADE5-471F-B012-D01F7DC53F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074"/>
          <a:stretch/>
        </p:blipFill>
        <p:spPr bwMode="auto">
          <a:xfrm>
            <a:off x="680398" y="1787856"/>
            <a:ext cx="10259985" cy="391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3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D342-EFF2-4F63-A145-38AE4A9795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49DF51-F288-4341-93C0-011212516987}"/>
              </a:ext>
            </a:extLst>
          </p:cNvPr>
          <p:cNvSpPr>
            <a:spLocks noGrp="1"/>
          </p:cNvSpPr>
          <p:nvPr>
            <p:ph idx="1"/>
          </p:nvPr>
        </p:nvSpPr>
        <p:spPr/>
        <p:txBody>
          <a:bodyPr/>
          <a:lstStyle/>
          <a:p>
            <a:endParaRPr lang="en-GB"/>
          </a:p>
        </p:txBody>
      </p:sp>
      <p:pic>
        <p:nvPicPr>
          <p:cNvPr id="1026" name="Picture 2" descr="A plantation in West Kalimantan in Indonesia, where oil palms have replaced all but small patches of forest">
            <a:extLst>
              <a:ext uri="{FF2B5EF4-FFF2-40B4-BE49-F238E27FC236}">
                <a16:creationId xmlns:a16="http://schemas.microsoft.com/office/drawing/2014/main" id="{A9FA244B-5FA3-4602-BB68-51CBC7CCD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8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8-10-11 at 09.44.47.png"/>
          <p:cNvPicPr>
            <a:picLocks noGrp="1" noChangeAspect="1"/>
          </p:cNvPicPr>
          <p:nvPr>
            <p:ph idx="1"/>
          </p:nvPr>
        </p:nvPicPr>
        <p:blipFill>
          <a:blip r:embed="rId2">
            <a:extLst>
              <a:ext uri="{28A0092B-C50C-407E-A947-70E740481C1C}">
                <a14:useLocalDpi xmlns:a14="http://schemas.microsoft.com/office/drawing/2010/main" val="0"/>
              </a:ext>
            </a:extLst>
          </a:blip>
          <a:srcRect l="-7918" r="-7918"/>
          <a:stretch>
            <a:fillRect/>
          </a:stretch>
        </p:blipFill>
        <p:spPr>
          <a:xfrm>
            <a:off x="542784" y="573207"/>
            <a:ext cx="10255309" cy="5640024"/>
          </a:xfrm>
        </p:spPr>
      </p:pic>
      <p:sp>
        <p:nvSpPr>
          <p:cNvPr id="4" name="Title 1"/>
          <p:cNvSpPr>
            <a:spLocks noGrp="1"/>
          </p:cNvSpPr>
          <p:nvPr>
            <p:ph type="title"/>
          </p:nvPr>
        </p:nvSpPr>
        <p:spPr>
          <a:xfrm>
            <a:off x="1844723" y="-126242"/>
            <a:ext cx="8229600" cy="1143000"/>
          </a:xfrm>
        </p:spPr>
        <p:txBody>
          <a:bodyPr>
            <a:normAutofit/>
          </a:bodyPr>
          <a:lstStyle/>
          <a:p>
            <a:r>
              <a:rPr lang="en-US" sz="4800" i="1" dirty="0"/>
              <a:t>Land Use Change</a:t>
            </a:r>
          </a:p>
        </p:txBody>
      </p:sp>
      <p:sp>
        <p:nvSpPr>
          <p:cNvPr id="6" name="TextBox 5"/>
          <p:cNvSpPr txBox="1"/>
          <p:nvPr/>
        </p:nvSpPr>
        <p:spPr>
          <a:xfrm>
            <a:off x="2403231" y="6341180"/>
            <a:ext cx="7100470" cy="369332"/>
          </a:xfrm>
          <a:prstGeom prst="rect">
            <a:avLst/>
          </a:prstGeom>
          <a:noFill/>
        </p:spPr>
        <p:txBody>
          <a:bodyPr wrap="none" rtlCol="0">
            <a:spAutoFit/>
          </a:bodyPr>
          <a:lstStyle/>
          <a:p>
            <a:r>
              <a:rPr lang="en-US" sz="1400" dirty="0"/>
              <a:t>Ellis et al (2010)</a:t>
            </a:r>
            <a:r>
              <a:rPr lang="en-US" sz="1400" i="1" dirty="0"/>
              <a:t> </a:t>
            </a:r>
            <a:r>
              <a:rPr lang="en-US" sz="1400" dirty="0"/>
              <a:t>Anthropogenic transformation 1700-2000. </a:t>
            </a:r>
            <a:r>
              <a:rPr lang="en-US" sz="1400" i="1" dirty="0"/>
              <a:t>Global Ecology and Biogeography</a:t>
            </a:r>
            <a:r>
              <a:rPr lang="en-US" dirty="0"/>
              <a:t>  </a:t>
            </a:r>
          </a:p>
        </p:txBody>
      </p:sp>
    </p:spTree>
    <p:extLst>
      <p:ext uri="{BB962C8B-B14F-4D97-AF65-F5344CB8AC3E}">
        <p14:creationId xmlns:p14="http://schemas.microsoft.com/office/powerpoint/2010/main" val="402250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10-11 at 09.43.48.png"/>
          <p:cNvPicPr>
            <a:picLocks noGrp="1" noChangeAspect="1"/>
          </p:cNvPicPr>
          <p:nvPr>
            <p:ph idx="1"/>
          </p:nvPr>
        </p:nvPicPr>
        <p:blipFill>
          <a:blip r:embed="rId2">
            <a:extLst>
              <a:ext uri="{28A0092B-C50C-407E-A947-70E740481C1C}">
                <a14:useLocalDpi xmlns:a14="http://schemas.microsoft.com/office/drawing/2010/main" val="0"/>
              </a:ext>
            </a:extLst>
          </a:blip>
          <a:srcRect t="-24312" b="-24312"/>
          <a:stretch>
            <a:fillRect/>
          </a:stretch>
        </p:blipFill>
        <p:spPr>
          <a:xfrm>
            <a:off x="1414818" y="-497864"/>
            <a:ext cx="9225291" cy="5073555"/>
          </a:xfrm>
        </p:spPr>
      </p:pic>
      <p:sp>
        <p:nvSpPr>
          <p:cNvPr id="6" name="TextBox 5"/>
          <p:cNvSpPr txBox="1"/>
          <p:nvPr/>
        </p:nvSpPr>
        <p:spPr>
          <a:xfrm>
            <a:off x="3941731" y="3935292"/>
            <a:ext cx="6548848" cy="1938992"/>
          </a:xfrm>
          <a:prstGeom prst="rect">
            <a:avLst/>
          </a:prstGeom>
          <a:noFill/>
        </p:spPr>
        <p:txBody>
          <a:bodyPr wrap="square" rtlCol="0">
            <a:spAutoFit/>
          </a:bodyPr>
          <a:lstStyle/>
          <a:p>
            <a:pPr algn="r"/>
            <a:r>
              <a:rPr lang="en-US" sz="2400" dirty="0">
                <a:solidFill>
                  <a:srgbClr val="FF0000"/>
                </a:solidFill>
              </a:rPr>
              <a:t>Most anthropogenic transformation in tropical and temperate deciduous forests and grasslands/</a:t>
            </a:r>
            <a:r>
              <a:rPr lang="en-US" sz="2400" dirty="0" err="1">
                <a:solidFill>
                  <a:srgbClr val="FF0000"/>
                </a:solidFill>
              </a:rPr>
              <a:t>shrublands</a:t>
            </a:r>
            <a:r>
              <a:rPr lang="en-US" sz="2400" dirty="0">
                <a:solidFill>
                  <a:srgbClr val="FF0000"/>
                </a:solidFill>
              </a:rPr>
              <a:t> </a:t>
            </a:r>
          </a:p>
          <a:p>
            <a:pPr algn="r"/>
            <a:endParaRPr lang="en-US" sz="2400" dirty="0">
              <a:solidFill>
                <a:srgbClr val="FF0000"/>
              </a:solidFill>
            </a:endParaRPr>
          </a:p>
          <a:p>
            <a:pPr algn="r"/>
            <a:r>
              <a:rPr lang="en-US" sz="2400" dirty="0">
                <a:solidFill>
                  <a:srgbClr val="FF0000"/>
                </a:solidFill>
              </a:rPr>
              <a:t>Why is this important?</a:t>
            </a:r>
          </a:p>
        </p:txBody>
      </p:sp>
      <p:pic>
        <p:nvPicPr>
          <p:cNvPr id="2" name="Picture 1"/>
          <p:cNvPicPr>
            <a:picLocks noChangeAspect="1"/>
          </p:cNvPicPr>
          <p:nvPr/>
        </p:nvPicPr>
        <p:blipFill rotWithShape="1">
          <a:blip r:embed="rId3"/>
          <a:srcRect l="-288" t="6412" r="77738" b="72393"/>
          <a:stretch/>
        </p:blipFill>
        <p:spPr>
          <a:xfrm>
            <a:off x="1603558" y="4056340"/>
            <a:ext cx="2141491" cy="1992573"/>
          </a:xfrm>
          <a:prstGeom prst="rect">
            <a:avLst/>
          </a:prstGeom>
        </p:spPr>
      </p:pic>
      <p:sp>
        <p:nvSpPr>
          <p:cNvPr id="7" name="TextBox 6"/>
          <p:cNvSpPr txBox="1"/>
          <p:nvPr/>
        </p:nvSpPr>
        <p:spPr>
          <a:xfrm>
            <a:off x="2674302" y="6156514"/>
            <a:ext cx="7100470" cy="369332"/>
          </a:xfrm>
          <a:prstGeom prst="rect">
            <a:avLst/>
          </a:prstGeom>
          <a:noFill/>
        </p:spPr>
        <p:txBody>
          <a:bodyPr wrap="none" rtlCol="0">
            <a:spAutoFit/>
          </a:bodyPr>
          <a:lstStyle/>
          <a:p>
            <a:r>
              <a:rPr lang="en-US" sz="1400" dirty="0"/>
              <a:t>Ellis et al (2010)</a:t>
            </a:r>
            <a:r>
              <a:rPr lang="en-US" sz="1400" i="1" dirty="0"/>
              <a:t> </a:t>
            </a:r>
            <a:r>
              <a:rPr lang="en-US" sz="1400" dirty="0"/>
              <a:t>Anthropogenic transformation 1700-2000. </a:t>
            </a:r>
            <a:r>
              <a:rPr lang="en-US" sz="1400" i="1" dirty="0"/>
              <a:t>Global Ecology and Biogeography</a:t>
            </a:r>
            <a:r>
              <a:rPr lang="en-US" dirty="0"/>
              <a:t>  </a:t>
            </a:r>
          </a:p>
        </p:txBody>
      </p:sp>
    </p:spTree>
    <p:extLst>
      <p:ext uri="{BB962C8B-B14F-4D97-AF65-F5344CB8AC3E}">
        <p14:creationId xmlns:p14="http://schemas.microsoft.com/office/powerpoint/2010/main" val="92449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BC25C2-EF48-4FC9-BA64-4EF7983C6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0"/>
            <a:ext cx="9580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40E2-F3FB-4D00-B32E-4BA833E02E63}"/>
              </a:ext>
            </a:extLst>
          </p:cNvPr>
          <p:cNvSpPr>
            <a:spLocks noGrp="1"/>
          </p:cNvSpPr>
          <p:nvPr>
            <p:ph type="title"/>
          </p:nvPr>
        </p:nvSpPr>
        <p:spPr/>
        <p:txBody>
          <a:bodyPr/>
          <a:lstStyle/>
          <a:p>
            <a:r>
              <a:rPr lang="en-GB" dirty="0"/>
              <a:t>Climate change</a:t>
            </a:r>
          </a:p>
        </p:txBody>
      </p:sp>
      <p:pic>
        <p:nvPicPr>
          <p:cNvPr id="8194" name="Picture 2" descr="image">
            <a:extLst>
              <a:ext uri="{FF2B5EF4-FFF2-40B4-BE49-F238E27FC236}">
                <a16:creationId xmlns:a16="http://schemas.microsoft.com/office/drawing/2014/main" id="{0885FEF6-73B4-475B-B626-8D5E50DCF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6045"/>
            <a:ext cx="4994281" cy="63059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991772-E1DF-4420-B77C-86D204A459E6}"/>
              </a:ext>
            </a:extLst>
          </p:cNvPr>
          <p:cNvSpPr txBox="1"/>
          <p:nvPr/>
        </p:nvSpPr>
        <p:spPr>
          <a:xfrm>
            <a:off x="423081" y="1690688"/>
            <a:ext cx="510426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Grey long‐eared bat, </a:t>
            </a:r>
            <a:r>
              <a:rPr lang="en-GB" sz="2400" i="1" dirty="0" err="1"/>
              <a:t>Plecotus</a:t>
            </a:r>
            <a:r>
              <a:rPr lang="en-GB" sz="2400" i="1" dirty="0"/>
              <a:t> </a:t>
            </a:r>
            <a:r>
              <a:rPr lang="en-GB" sz="2400" i="1" dirty="0" err="1"/>
              <a:t>austriacus</a:t>
            </a:r>
            <a:endParaRPr lang="en-GB" sz="2400" i="1"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Generally, species will move towards the poles to higher altitudes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When modelling range shifts, also have to account for connectivity, habitat loss and other factors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7750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40E2-F3FB-4D00-B32E-4BA833E02E63}"/>
              </a:ext>
            </a:extLst>
          </p:cNvPr>
          <p:cNvSpPr>
            <a:spLocks noGrp="1"/>
          </p:cNvSpPr>
          <p:nvPr>
            <p:ph type="title"/>
          </p:nvPr>
        </p:nvSpPr>
        <p:spPr/>
        <p:txBody>
          <a:bodyPr/>
          <a:lstStyle/>
          <a:p>
            <a:r>
              <a:rPr lang="en-GB"/>
              <a:t>Climate change</a:t>
            </a:r>
            <a:endParaRPr lang="en-GB" dirty="0"/>
          </a:p>
        </p:txBody>
      </p:sp>
      <p:sp>
        <p:nvSpPr>
          <p:cNvPr id="4" name="TextBox 3">
            <a:extLst>
              <a:ext uri="{FF2B5EF4-FFF2-40B4-BE49-F238E27FC236}">
                <a16:creationId xmlns:a16="http://schemas.microsoft.com/office/drawing/2014/main" id="{36991772-E1DF-4420-B77C-86D204A459E6}"/>
              </a:ext>
            </a:extLst>
          </p:cNvPr>
          <p:cNvSpPr txBox="1"/>
          <p:nvPr/>
        </p:nvSpPr>
        <p:spPr>
          <a:xfrm>
            <a:off x="423081" y="1690688"/>
            <a:ext cx="5104262"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about polar and high altitude species?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They may have nowhere else to go</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9218" name="Picture 2">
            <a:extLst>
              <a:ext uri="{FF2B5EF4-FFF2-40B4-BE49-F238E27FC236}">
                <a16:creationId xmlns:a16="http://schemas.microsoft.com/office/drawing/2014/main" id="{455A806C-9EB1-44D7-A484-DC19E7457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81" y="3498962"/>
            <a:ext cx="5332203" cy="28032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17F4667F-FF8C-4A3B-A179-793115FF0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119" y="642153"/>
            <a:ext cx="4881681" cy="3905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AD16FA-8AC9-4011-8D44-2E1D7B3539C8}"/>
              </a:ext>
            </a:extLst>
          </p:cNvPr>
          <p:cNvSpPr txBox="1"/>
          <p:nvPr/>
        </p:nvSpPr>
        <p:spPr>
          <a:xfrm>
            <a:off x="6096000" y="4900594"/>
            <a:ext cx="5257801"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t>Alpine and polar plants in montane nature reserves, Scotland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Dwarf willow</a:t>
            </a:r>
            <a:r>
              <a:rPr lang="en-GB" sz="2400" i="1" dirty="0"/>
              <a:t> Salix </a:t>
            </a:r>
            <a:r>
              <a:rPr lang="en-GB" sz="2400" i="1" dirty="0" err="1"/>
              <a:t>herbacea</a:t>
            </a:r>
            <a:endParaRPr lang="en-GB" sz="2400" i="1" dirty="0"/>
          </a:p>
        </p:txBody>
      </p:sp>
    </p:spTree>
    <p:extLst>
      <p:ext uri="{BB962C8B-B14F-4D97-AF65-F5344CB8AC3E}">
        <p14:creationId xmlns:p14="http://schemas.microsoft.com/office/powerpoint/2010/main" val="225300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lions in a grassy field&#10;&#10;Description automatically generated with medium confidence">
            <a:extLst>
              <a:ext uri="{FF2B5EF4-FFF2-40B4-BE49-F238E27FC236}">
                <a16:creationId xmlns:a16="http://schemas.microsoft.com/office/drawing/2014/main" id="{1EEE5FFF-2D69-4E7D-8FFA-913078F155A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9011" b="6720"/>
          <a:stretch/>
        </p:blipFill>
        <p:spPr>
          <a:xfrm>
            <a:off x="20" y="1"/>
            <a:ext cx="12191980" cy="6857999"/>
          </a:xfrm>
          <a:prstGeom prst="rect">
            <a:avLst/>
          </a:prstGeom>
        </p:spPr>
      </p:pic>
      <p:sp>
        <p:nvSpPr>
          <p:cNvPr id="2" name="Title 1">
            <a:extLst>
              <a:ext uri="{FF2B5EF4-FFF2-40B4-BE49-F238E27FC236}">
                <a16:creationId xmlns:a16="http://schemas.microsoft.com/office/drawing/2014/main" id="{8221605D-3A6D-44BD-8102-B8FB8C0901CB}"/>
              </a:ext>
            </a:extLst>
          </p:cNvPr>
          <p:cNvSpPr>
            <a:spLocks noGrp="1"/>
          </p:cNvSpPr>
          <p:nvPr>
            <p:ph type="ctrTitle"/>
          </p:nvPr>
        </p:nvSpPr>
        <p:spPr>
          <a:xfrm>
            <a:off x="1524000" y="1122362"/>
            <a:ext cx="9144000" cy="2900518"/>
          </a:xfrm>
        </p:spPr>
        <p:txBody>
          <a:bodyPr>
            <a:normAutofit/>
          </a:bodyPr>
          <a:lstStyle/>
          <a:p>
            <a:r>
              <a:rPr lang="en-GB" dirty="0">
                <a:solidFill>
                  <a:srgbClr val="FFFFFF"/>
                </a:solidFill>
              </a:rPr>
              <a:t>Causes of biodiversity loss</a:t>
            </a:r>
          </a:p>
        </p:txBody>
      </p:sp>
    </p:spTree>
    <p:extLst>
      <p:ext uri="{BB962C8B-B14F-4D97-AF65-F5344CB8AC3E}">
        <p14:creationId xmlns:p14="http://schemas.microsoft.com/office/powerpoint/2010/main" val="531587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C33B-0C86-4E51-840C-32C9D5E3FB97}"/>
              </a:ext>
            </a:extLst>
          </p:cNvPr>
          <p:cNvSpPr>
            <a:spLocks noGrp="1"/>
          </p:cNvSpPr>
          <p:nvPr>
            <p:ph type="title"/>
          </p:nvPr>
        </p:nvSpPr>
        <p:spPr/>
        <p:txBody>
          <a:bodyPr/>
          <a:lstStyle/>
          <a:p>
            <a:r>
              <a:rPr lang="en-GB" dirty="0"/>
              <a:t>Hunting/harvesting</a:t>
            </a:r>
          </a:p>
        </p:txBody>
      </p:sp>
      <p:sp>
        <p:nvSpPr>
          <p:cNvPr id="3" name="Content Placeholder 2">
            <a:extLst>
              <a:ext uri="{FF2B5EF4-FFF2-40B4-BE49-F238E27FC236}">
                <a16:creationId xmlns:a16="http://schemas.microsoft.com/office/drawing/2014/main" id="{89609973-5580-49C7-9738-557410491DB0}"/>
              </a:ext>
            </a:extLst>
          </p:cNvPr>
          <p:cNvSpPr>
            <a:spLocks noGrp="1"/>
          </p:cNvSpPr>
          <p:nvPr>
            <p:ph idx="1"/>
          </p:nvPr>
        </p:nvSpPr>
        <p:spPr>
          <a:xfrm>
            <a:off x="838199" y="1825625"/>
            <a:ext cx="6008649" cy="4351338"/>
          </a:xfrm>
        </p:spPr>
        <p:txBody>
          <a:bodyPr>
            <a:normAutofit fontScale="92500"/>
          </a:bodyPr>
          <a:lstStyle/>
          <a:p>
            <a:r>
              <a:rPr lang="en-GB" dirty="0"/>
              <a:t>North American bison </a:t>
            </a:r>
            <a:r>
              <a:rPr lang="en-GB" i="1" dirty="0"/>
              <a:t>(Bison bison)</a:t>
            </a:r>
          </a:p>
          <a:p>
            <a:endParaRPr lang="en-GB" i="1" dirty="0"/>
          </a:p>
          <a:p>
            <a:r>
              <a:rPr lang="en-GB" dirty="0"/>
              <a:t>Mid-19</a:t>
            </a:r>
            <a:r>
              <a:rPr lang="en-GB" baseline="30000" dirty="0"/>
              <a:t>th</a:t>
            </a:r>
            <a:r>
              <a:rPr lang="en-GB" dirty="0"/>
              <a:t> century, 30 million – 60 million </a:t>
            </a:r>
          </a:p>
          <a:p>
            <a:endParaRPr lang="en-GB" dirty="0"/>
          </a:p>
          <a:p>
            <a:r>
              <a:rPr lang="en-GB" dirty="0"/>
              <a:t>Transcontinental Railroad brought huge hunting parties, encouraged to kill the buffalo that Native Americans relied on</a:t>
            </a:r>
          </a:p>
          <a:p>
            <a:endParaRPr lang="en-GB" dirty="0"/>
          </a:p>
          <a:p>
            <a:r>
              <a:rPr lang="en-GB" dirty="0"/>
              <a:t>Often shot from the trains</a:t>
            </a:r>
          </a:p>
        </p:txBody>
      </p:sp>
      <p:pic>
        <p:nvPicPr>
          <p:cNvPr id="10242" name="Picture 2" descr="Where the Buffalo No Longer Roamed | History | Smithsonian Magazine">
            <a:extLst>
              <a:ext uri="{FF2B5EF4-FFF2-40B4-BE49-F238E27FC236}">
                <a16:creationId xmlns:a16="http://schemas.microsoft.com/office/drawing/2014/main" id="{78D12345-E223-4049-A1A9-558C5AD21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746" y="487675"/>
            <a:ext cx="4344859" cy="339884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97EE7F2C-B6FD-40A1-A8A4-FCE00C0A3076}"/>
              </a:ext>
            </a:extLst>
          </p:cNvPr>
          <p:cNvSpPr txBox="1">
            <a:spLocks/>
          </p:cNvSpPr>
          <p:nvPr/>
        </p:nvSpPr>
        <p:spPr>
          <a:xfrm>
            <a:off x="7281744" y="4538545"/>
            <a:ext cx="4344860" cy="1954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By the end of 19</a:t>
            </a:r>
            <a:r>
              <a:rPr lang="en-GB" baseline="30000" dirty="0"/>
              <a:t>th</a:t>
            </a:r>
            <a:r>
              <a:rPr lang="en-GB" dirty="0"/>
              <a:t> century, there were only 300 left</a:t>
            </a:r>
          </a:p>
        </p:txBody>
      </p:sp>
    </p:spTree>
    <p:extLst>
      <p:ext uri="{BB962C8B-B14F-4D97-AF65-F5344CB8AC3E}">
        <p14:creationId xmlns:p14="http://schemas.microsoft.com/office/powerpoint/2010/main" val="121846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B8C2-01FF-48A6-93FA-03B9EA6F6604}"/>
              </a:ext>
            </a:extLst>
          </p:cNvPr>
          <p:cNvSpPr>
            <a:spLocks noGrp="1"/>
          </p:cNvSpPr>
          <p:nvPr>
            <p:ph type="title"/>
          </p:nvPr>
        </p:nvSpPr>
        <p:spPr/>
        <p:txBody>
          <a:bodyPr/>
          <a:lstStyle/>
          <a:p>
            <a:r>
              <a:rPr lang="en-GB" dirty="0"/>
              <a:t>Biotic exchange and invasive species</a:t>
            </a:r>
          </a:p>
        </p:txBody>
      </p:sp>
      <p:sp>
        <p:nvSpPr>
          <p:cNvPr id="3" name="Content Placeholder 2">
            <a:extLst>
              <a:ext uri="{FF2B5EF4-FFF2-40B4-BE49-F238E27FC236}">
                <a16:creationId xmlns:a16="http://schemas.microsoft.com/office/drawing/2014/main" id="{B184F697-A9CD-48EE-A495-E39DDA1F557A}"/>
              </a:ext>
            </a:extLst>
          </p:cNvPr>
          <p:cNvSpPr>
            <a:spLocks noGrp="1"/>
          </p:cNvSpPr>
          <p:nvPr>
            <p:ph idx="1"/>
          </p:nvPr>
        </p:nvSpPr>
        <p:spPr>
          <a:xfrm>
            <a:off x="838200" y="1825625"/>
            <a:ext cx="5841380" cy="4351338"/>
          </a:xfrm>
        </p:spPr>
        <p:txBody>
          <a:bodyPr>
            <a:normAutofit fontScale="92500" lnSpcReduction="10000"/>
          </a:bodyPr>
          <a:lstStyle/>
          <a:p>
            <a:r>
              <a:rPr lang="en-GB" dirty="0"/>
              <a:t>Most often affects endemic island species, that have often been evolutionary isolated </a:t>
            </a:r>
          </a:p>
          <a:p>
            <a:endParaRPr lang="en-GB" dirty="0"/>
          </a:p>
          <a:p>
            <a:r>
              <a:rPr lang="en-GB" dirty="0"/>
              <a:t>Many islands have not had mammalian predators, so many species have no adaptations to predators</a:t>
            </a:r>
          </a:p>
          <a:p>
            <a:endParaRPr lang="en-GB" dirty="0"/>
          </a:p>
          <a:p>
            <a:r>
              <a:rPr lang="en-GB" dirty="0"/>
              <a:t>Brown tree snake introduced to Guam caused the extinction of 10 of the 12 native forest bird species</a:t>
            </a:r>
          </a:p>
          <a:p>
            <a:endParaRPr lang="en-GB" dirty="0"/>
          </a:p>
        </p:txBody>
      </p:sp>
      <p:pic>
        <p:nvPicPr>
          <p:cNvPr id="2050" name="Picture 2">
            <a:extLst>
              <a:ext uri="{FF2B5EF4-FFF2-40B4-BE49-F238E27FC236}">
                <a16:creationId xmlns:a16="http://schemas.microsoft.com/office/drawing/2014/main" id="{BC788079-1BF2-43ED-8EBD-C38BA081F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336" y="1896673"/>
            <a:ext cx="4506843" cy="306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7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AFA4-1090-41A0-AABC-C3EB24B829A3}"/>
              </a:ext>
            </a:extLst>
          </p:cNvPr>
          <p:cNvSpPr>
            <a:spLocks noGrp="1"/>
          </p:cNvSpPr>
          <p:nvPr>
            <p:ph type="title"/>
          </p:nvPr>
        </p:nvSpPr>
        <p:spPr/>
        <p:txBody>
          <a:bodyPr/>
          <a:lstStyle/>
          <a:p>
            <a:r>
              <a:rPr lang="en-GB" dirty="0"/>
              <a:t>Pollution</a:t>
            </a:r>
          </a:p>
        </p:txBody>
      </p:sp>
      <p:sp>
        <p:nvSpPr>
          <p:cNvPr id="3" name="Content Placeholder 2">
            <a:extLst>
              <a:ext uri="{FF2B5EF4-FFF2-40B4-BE49-F238E27FC236}">
                <a16:creationId xmlns:a16="http://schemas.microsoft.com/office/drawing/2014/main" id="{3991FB92-7055-4C40-876E-AC6EC43B168E}"/>
              </a:ext>
            </a:extLst>
          </p:cNvPr>
          <p:cNvSpPr>
            <a:spLocks noGrp="1"/>
          </p:cNvSpPr>
          <p:nvPr>
            <p:ph idx="1"/>
          </p:nvPr>
        </p:nvSpPr>
        <p:spPr>
          <a:xfrm>
            <a:off x="838200" y="1825625"/>
            <a:ext cx="10391078" cy="4351338"/>
          </a:xfrm>
        </p:spPr>
        <p:txBody>
          <a:bodyPr>
            <a:normAutofit/>
          </a:bodyPr>
          <a:lstStyle/>
          <a:p>
            <a:r>
              <a:rPr lang="en-GB" dirty="0"/>
              <a:t>Can affect any ecosystem, but freshwater ecosystems are particularly vulnerable, as they are ‘down-stream’ of terrestrial </a:t>
            </a:r>
            <a:r>
              <a:rPr lang="en-GB" dirty="0" err="1"/>
              <a:t>ecosystmes</a:t>
            </a:r>
            <a:endParaRPr lang="en-GB" dirty="0"/>
          </a:p>
          <a:p>
            <a:endParaRPr lang="en-GB" dirty="0"/>
          </a:p>
          <a:p>
            <a:r>
              <a:rPr lang="en-GB" dirty="0"/>
              <a:t>They receive it from point-sources including mining, agriculture and industry</a:t>
            </a:r>
          </a:p>
          <a:p>
            <a:endParaRPr lang="en-GB" dirty="0"/>
          </a:p>
          <a:p>
            <a:r>
              <a:rPr lang="en-GB" dirty="0"/>
              <a:t>Amphibians also vulnerable due to permeable skins</a:t>
            </a:r>
          </a:p>
          <a:p>
            <a:endParaRPr lang="en-GB" dirty="0"/>
          </a:p>
          <a:p>
            <a:r>
              <a:rPr lang="en-GB" dirty="0"/>
              <a:t>Certain chemicals </a:t>
            </a:r>
            <a:r>
              <a:rPr lang="en-GB" dirty="0" err="1"/>
              <a:t>biomagnify</a:t>
            </a:r>
            <a:r>
              <a:rPr lang="en-GB" dirty="0"/>
              <a:t> through the food web - DDT</a:t>
            </a:r>
          </a:p>
        </p:txBody>
      </p:sp>
    </p:spTree>
    <p:extLst>
      <p:ext uri="{BB962C8B-B14F-4D97-AF65-F5344CB8AC3E}">
        <p14:creationId xmlns:p14="http://schemas.microsoft.com/office/powerpoint/2010/main" val="328184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85A5578-64C1-4AD4-A99B-B8C04C33D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1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6ED5-E528-4C45-833E-AD14D73D7440}"/>
              </a:ext>
            </a:extLst>
          </p:cNvPr>
          <p:cNvSpPr>
            <a:spLocks noGrp="1"/>
          </p:cNvSpPr>
          <p:nvPr>
            <p:ph type="title"/>
          </p:nvPr>
        </p:nvSpPr>
        <p:spPr/>
        <p:txBody>
          <a:bodyPr/>
          <a:lstStyle/>
          <a:p>
            <a:r>
              <a:rPr lang="en-GB" dirty="0"/>
              <a:t>Disease</a:t>
            </a:r>
          </a:p>
        </p:txBody>
      </p:sp>
      <p:sp>
        <p:nvSpPr>
          <p:cNvPr id="3" name="Content Placeholder 2">
            <a:extLst>
              <a:ext uri="{FF2B5EF4-FFF2-40B4-BE49-F238E27FC236}">
                <a16:creationId xmlns:a16="http://schemas.microsoft.com/office/drawing/2014/main" id="{C0732A03-CC29-47CD-9727-51BD1DF18F30}"/>
              </a:ext>
            </a:extLst>
          </p:cNvPr>
          <p:cNvSpPr>
            <a:spLocks noGrp="1"/>
          </p:cNvSpPr>
          <p:nvPr>
            <p:ph idx="1"/>
          </p:nvPr>
        </p:nvSpPr>
        <p:spPr>
          <a:xfrm>
            <a:off x="838199" y="2113640"/>
            <a:ext cx="5257801" cy="1809673"/>
          </a:xfrm>
        </p:spPr>
        <p:txBody>
          <a:bodyPr>
            <a:normAutofit/>
          </a:bodyPr>
          <a:lstStyle/>
          <a:p>
            <a:r>
              <a:rPr lang="en-GB" dirty="0"/>
              <a:t>Disease can be a important driver of local biodiversity decline, and can interact with other causes</a:t>
            </a:r>
          </a:p>
          <a:p>
            <a:endParaRPr lang="en-GB" dirty="0"/>
          </a:p>
        </p:txBody>
      </p:sp>
      <p:sp>
        <p:nvSpPr>
          <p:cNvPr id="4" name="TextBox 3">
            <a:extLst>
              <a:ext uri="{FF2B5EF4-FFF2-40B4-BE49-F238E27FC236}">
                <a16:creationId xmlns:a16="http://schemas.microsoft.com/office/drawing/2014/main" id="{36B226DC-E956-4F52-816E-045966EA2330}"/>
              </a:ext>
            </a:extLst>
          </p:cNvPr>
          <p:cNvSpPr txBox="1"/>
          <p:nvPr/>
        </p:nvSpPr>
        <p:spPr>
          <a:xfrm>
            <a:off x="838200" y="4346265"/>
            <a:ext cx="10791592" cy="2092881"/>
          </a:xfrm>
          <a:prstGeom prst="rect">
            <a:avLst/>
          </a:prstGeom>
          <a:noFill/>
        </p:spPr>
        <p:txBody>
          <a:bodyPr wrap="square" rtlCol="0">
            <a:spAutoFit/>
          </a:bodyPr>
          <a:lstStyle/>
          <a:p>
            <a:pPr marL="285750" indent="-285750">
              <a:buFont typeface="Arial" panose="020B0604020202020204" pitchFamily="34" charset="0"/>
              <a:buChar char="•"/>
            </a:pPr>
            <a:r>
              <a:rPr lang="en-GB" sz="2800" dirty="0"/>
              <a:t>Diseases can also jump from wildlife to humans, zoonotic diseases are particularly important in light of the COVID-19 pandemic</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Chytrid fungus has caused the decline of many amphibian species  </a:t>
            </a:r>
          </a:p>
          <a:p>
            <a:endParaRPr lang="en-GB" dirty="0"/>
          </a:p>
        </p:txBody>
      </p:sp>
      <p:pic>
        <p:nvPicPr>
          <p:cNvPr id="3074" name="Picture 2">
            <a:extLst>
              <a:ext uri="{FF2B5EF4-FFF2-40B4-BE49-F238E27FC236}">
                <a16:creationId xmlns:a16="http://schemas.microsoft.com/office/drawing/2014/main" id="{AC33D8C4-5F84-490E-8C8F-6BF854D1D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072" y="418854"/>
            <a:ext cx="5334000" cy="355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1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9E8F-E5B2-4B2F-B255-74911BECBA7A}"/>
              </a:ext>
            </a:extLst>
          </p:cNvPr>
          <p:cNvSpPr>
            <a:spLocks noGrp="1"/>
          </p:cNvSpPr>
          <p:nvPr>
            <p:ph type="title"/>
          </p:nvPr>
        </p:nvSpPr>
        <p:spPr>
          <a:xfrm>
            <a:off x="838200" y="2766218"/>
            <a:ext cx="10515600" cy="1325563"/>
          </a:xfrm>
        </p:spPr>
        <p:txBody>
          <a:bodyPr/>
          <a:lstStyle/>
          <a:p>
            <a:pPr algn="ctr"/>
            <a:r>
              <a:rPr lang="en-GB" dirty="0"/>
              <a:t>Secondary problems</a:t>
            </a:r>
          </a:p>
        </p:txBody>
      </p:sp>
    </p:spTree>
    <p:extLst>
      <p:ext uri="{BB962C8B-B14F-4D97-AF65-F5344CB8AC3E}">
        <p14:creationId xmlns:p14="http://schemas.microsoft.com/office/powerpoint/2010/main" val="298122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B9F9-AFD8-44B8-BF90-E9843E54D7FC}"/>
              </a:ext>
            </a:extLst>
          </p:cNvPr>
          <p:cNvSpPr>
            <a:spLocks noGrp="1"/>
          </p:cNvSpPr>
          <p:nvPr>
            <p:ph type="title"/>
          </p:nvPr>
        </p:nvSpPr>
        <p:spPr/>
        <p:txBody>
          <a:bodyPr/>
          <a:lstStyle/>
          <a:p>
            <a:r>
              <a:rPr lang="en-GB" dirty="0"/>
              <a:t>Trophic cascades</a:t>
            </a:r>
          </a:p>
        </p:txBody>
      </p:sp>
      <p:sp>
        <p:nvSpPr>
          <p:cNvPr id="3" name="Content Placeholder 2">
            <a:extLst>
              <a:ext uri="{FF2B5EF4-FFF2-40B4-BE49-F238E27FC236}">
                <a16:creationId xmlns:a16="http://schemas.microsoft.com/office/drawing/2014/main" id="{966F3319-3937-464F-980B-4BDE5EDFE998}"/>
              </a:ext>
            </a:extLst>
          </p:cNvPr>
          <p:cNvSpPr>
            <a:spLocks noGrp="1"/>
          </p:cNvSpPr>
          <p:nvPr>
            <p:ph idx="1"/>
          </p:nvPr>
        </p:nvSpPr>
        <p:spPr>
          <a:xfrm>
            <a:off x="838201" y="1825625"/>
            <a:ext cx="2217234" cy="3348541"/>
          </a:xfrm>
        </p:spPr>
        <p:txBody>
          <a:bodyPr>
            <a:normAutofit/>
          </a:bodyPr>
          <a:lstStyle/>
          <a:p>
            <a:r>
              <a:rPr lang="en-GB" dirty="0"/>
              <a:t>Threats can also have knock-on impacts on other species</a:t>
            </a:r>
          </a:p>
          <a:p>
            <a:endParaRPr lang="en-GB" dirty="0"/>
          </a:p>
          <a:p>
            <a:endParaRPr lang="en-GB" dirty="0"/>
          </a:p>
        </p:txBody>
      </p:sp>
      <p:pic>
        <p:nvPicPr>
          <p:cNvPr id="14338" name="Picture 2" descr="trophic cascade | Definition, Importance, &amp; Examples | Britannica">
            <a:extLst>
              <a:ext uri="{FF2B5EF4-FFF2-40B4-BE49-F238E27FC236}">
                <a16:creationId xmlns:a16="http://schemas.microsoft.com/office/drawing/2014/main" id="{B394D816-A6CA-4117-A93A-58BC1D2B4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829" y="1533364"/>
            <a:ext cx="7436970" cy="495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4DFD-8B7B-4724-801A-C591A22B4B7A}"/>
              </a:ext>
            </a:extLst>
          </p:cNvPr>
          <p:cNvSpPr>
            <a:spLocks noGrp="1"/>
          </p:cNvSpPr>
          <p:nvPr>
            <p:ph type="title"/>
          </p:nvPr>
        </p:nvSpPr>
        <p:spPr/>
        <p:txBody>
          <a:bodyPr/>
          <a:lstStyle/>
          <a:p>
            <a:r>
              <a:rPr lang="en-GB" dirty="0"/>
              <a:t>Positive feedback cycles and tipping points</a:t>
            </a:r>
          </a:p>
        </p:txBody>
      </p:sp>
      <p:pic>
        <p:nvPicPr>
          <p:cNvPr id="15362" name="Picture 2" descr="Quantifying climate feedbacks in polar regions | Nature Communications">
            <a:extLst>
              <a:ext uri="{FF2B5EF4-FFF2-40B4-BE49-F238E27FC236}">
                <a16:creationId xmlns:a16="http://schemas.microsoft.com/office/drawing/2014/main" id="{C0D1E937-42CC-4007-85F0-7216633584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9993" y="1598652"/>
            <a:ext cx="6732013" cy="489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8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B0C1-E54A-4D7E-89AE-58338BF5216A}"/>
              </a:ext>
            </a:extLst>
          </p:cNvPr>
          <p:cNvSpPr>
            <a:spLocks noGrp="1"/>
          </p:cNvSpPr>
          <p:nvPr>
            <p:ph type="title"/>
          </p:nvPr>
        </p:nvSpPr>
        <p:spPr/>
        <p:txBody>
          <a:bodyPr/>
          <a:lstStyle/>
          <a:p>
            <a:r>
              <a:rPr lang="en-GB" dirty="0"/>
              <a:t>Ultimate vs proximate causes</a:t>
            </a:r>
          </a:p>
        </p:txBody>
      </p:sp>
      <p:pic>
        <p:nvPicPr>
          <p:cNvPr id="5" name="Picture 4">
            <a:extLst>
              <a:ext uri="{FF2B5EF4-FFF2-40B4-BE49-F238E27FC236}">
                <a16:creationId xmlns:a16="http://schemas.microsoft.com/office/drawing/2014/main" id="{9520DD33-A3FA-4A71-8E91-DA2DA8D63DFD}"/>
              </a:ext>
            </a:extLst>
          </p:cNvPr>
          <p:cNvPicPr>
            <a:picLocks noChangeAspect="1"/>
          </p:cNvPicPr>
          <p:nvPr/>
        </p:nvPicPr>
        <p:blipFill rotWithShape="1">
          <a:blip r:embed="rId3"/>
          <a:srcRect l="3135" t="23925" r="61212" b="14926"/>
          <a:stretch/>
        </p:blipFill>
        <p:spPr>
          <a:xfrm>
            <a:off x="2133501" y="1480873"/>
            <a:ext cx="7924997" cy="5324801"/>
          </a:xfrm>
          <a:prstGeom prst="rect">
            <a:avLst/>
          </a:prstGeom>
        </p:spPr>
      </p:pic>
    </p:spTree>
    <p:extLst>
      <p:ext uri="{BB962C8B-B14F-4D97-AF65-F5344CB8AC3E}">
        <p14:creationId xmlns:p14="http://schemas.microsoft.com/office/powerpoint/2010/main" val="334245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510-1861-4274-9C32-CC4DC7C75514}"/>
              </a:ext>
            </a:extLst>
          </p:cNvPr>
          <p:cNvSpPr>
            <a:spLocks noGrp="1"/>
          </p:cNvSpPr>
          <p:nvPr>
            <p:ph type="title"/>
          </p:nvPr>
        </p:nvSpPr>
        <p:spPr/>
        <p:txBody>
          <a:bodyPr/>
          <a:lstStyle/>
          <a:p>
            <a:r>
              <a:rPr lang="en-GB" dirty="0"/>
              <a:t>1. Unfavourable state of conservation target</a:t>
            </a:r>
          </a:p>
        </p:txBody>
      </p:sp>
      <p:pic>
        <p:nvPicPr>
          <p:cNvPr id="1026" name="Picture 2" descr="Extinctions, genetic erosion and conservation options for the black  rhinoceros ( Diceros bicornis ) | Scientific Reports">
            <a:extLst>
              <a:ext uri="{FF2B5EF4-FFF2-40B4-BE49-F238E27FC236}">
                <a16:creationId xmlns:a16="http://schemas.microsoft.com/office/drawing/2014/main" id="{263EE658-7BB9-4C88-BDC1-1BECB8E70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490" y="1421218"/>
            <a:ext cx="7367019" cy="49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510-1861-4274-9C32-CC4DC7C75514}"/>
              </a:ext>
            </a:extLst>
          </p:cNvPr>
          <p:cNvSpPr>
            <a:spLocks noGrp="1"/>
          </p:cNvSpPr>
          <p:nvPr>
            <p:ph type="title"/>
          </p:nvPr>
        </p:nvSpPr>
        <p:spPr/>
        <p:txBody>
          <a:bodyPr/>
          <a:lstStyle/>
          <a:p>
            <a:r>
              <a:rPr lang="en-GB" dirty="0"/>
              <a:t>2. Threatening mechanism</a:t>
            </a:r>
          </a:p>
        </p:txBody>
      </p:sp>
      <p:pic>
        <p:nvPicPr>
          <p:cNvPr id="2050" name="Picture 2" descr="More Than 1,000 Rhinos Poached in South Africa in 2017">
            <a:extLst>
              <a:ext uri="{FF2B5EF4-FFF2-40B4-BE49-F238E27FC236}">
                <a16:creationId xmlns:a16="http://schemas.microsoft.com/office/drawing/2014/main" id="{ED1A4E40-C57F-4E2E-ACCE-64292744A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53" y="1772115"/>
            <a:ext cx="4928853" cy="3284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hino poaching statistics, 2006-2019">
            <a:extLst>
              <a:ext uri="{FF2B5EF4-FFF2-40B4-BE49-F238E27FC236}">
                <a16:creationId xmlns:a16="http://schemas.microsoft.com/office/drawing/2014/main" id="{3C108E18-B4FD-4353-AB50-A2336B7A3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927" y="1772115"/>
            <a:ext cx="5916916" cy="393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510-1861-4274-9C32-CC4DC7C75514}"/>
              </a:ext>
            </a:extLst>
          </p:cNvPr>
          <p:cNvSpPr>
            <a:spLocks noGrp="1"/>
          </p:cNvSpPr>
          <p:nvPr>
            <p:ph type="title"/>
          </p:nvPr>
        </p:nvSpPr>
        <p:spPr/>
        <p:txBody>
          <a:bodyPr/>
          <a:lstStyle/>
          <a:p>
            <a:r>
              <a:rPr lang="en-GB" dirty="0"/>
              <a:t>3. Source of threatening mechanism</a:t>
            </a:r>
          </a:p>
        </p:txBody>
      </p:sp>
      <p:pic>
        <p:nvPicPr>
          <p:cNvPr id="3074" name="Picture 2" descr="Do you know what rhino horns are being used for? | Poaching is just another  word for MURDER">
            <a:extLst>
              <a:ext uri="{FF2B5EF4-FFF2-40B4-BE49-F238E27FC236}">
                <a16:creationId xmlns:a16="http://schemas.microsoft.com/office/drawing/2014/main" id="{5614AD9E-BFD6-4655-A13D-AC797822B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963" y="1479813"/>
            <a:ext cx="7148040" cy="48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25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510-1861-4274-9C32-CC4DC7C75514}"/>
              </a:ext>
            </a:extLst>
          </p:cNvPr>
          <p:cNvSpPr>
            <a:spLocks noGrp="1"/>
          </p:cNvSpPr>
          <p:nvPr>
            <p:ph type="title"/>
          </p:nvPr>
        </p:nvSpPr>
        <p:spPr/>
        <p:txBody>
          <a:bodyPr/>
          <a:lstStyle/>
          <a:p>
            <a:r>
              <a:rPr lang="en-GB" dirty="0"/>
              <a:t>4. Underlying driver</a:t>
            </a:r>
          </a:p>
        </p:txBody>
      </p:sp>
      <p:pic>
        <p:nvPicPr>
          <p:cNvPr id="4098" name="Picture 2" descr="China's rising middle class will create opportunities the world has never  seen before - Business Insider">
            <a:extLst>
              <a:ext uri="{FF2B5EF4-FFF2-40B4-BE49-F238E27FC236}">
                <a16:creationId xmlns:a16="http://schemas.microsoft.com/office/drawing/2014/main" id="{1E468881-EB5E-45B8-BD6D-CCFAA132D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855" y="1610329"/>
            <a:ext cx="7176289" cy="48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1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721F-9670-41B6-B99E-F02D3FCA9C0A}"/>
              </a:ext>
            </a:extLst>
          </p:cNvPr>
          <p:cNvSpPr>
            <a:spLocks noGrp="1"/>
          </p:cNvSpPr>
          <p:nvPr>
            <p:ph type="title"/>
          </p:nvPr>
        </p:nvSpPr>
        <p:spPr/>
        <p:txBody>
          <a:bodyPr/>
          <a:lstStyle/>
          <a:p>
            <a:r>
              <a:rPr lang="en-GB" dirty="0"/>
              <a:t>Primary threats</a:t>
            </a:r>
          </a:p>
        </p:txBody>
      </p:sp>
      <p:pic>
        <p:nvPicPr>
          <p:cNvPr id="4" name="Picture 2" descr="Figure 1">
            <a:extLst>
              <a:ext uri="{FF2B5EF4-FFF2-40B4-BE49-F238E27FC236}">
                <a16:creationId xmlns:a16="http://schemas.microsoft.com/office/drawing/2014/main" id="{63364EE2-F470-4960-95BC-8CC882937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631" y="1376180"/>
            <a:ext cx="4534737" cy="5116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6BA608-93A6-46E7-AA76-CB777B5612ED}"/>
              </a:ext>
            </a:extLst>
          </p:cNvPr>
          <p:cNvSpPr txBox="1"/>
          <p:nvPr/>
        </p:nvSpPr>
        <p:spPr>
          <a:xfrm>
            <a:off x="9007522" y="3159456"/>
            <a:ext cx="2665863" cy="738664"/>
          </a:xfrm>
          <a:prstGeom prst="rect">
            <a:avLst/>
          </a:prstGeom>
          <a:noFill/>
        </p:spPr>
        <p:txBody>
          <a:bodyPr wrap="square" rtlCol="0">
            <a:spAutoFit/>
          </a:bodyPr>
          <a:lstStyle/>
          <a:p>
            <a:r>
              <a:rPr lang="en-GB" sz="1400" dirty="0" err="1"/>
              <a:t>Thuiller</a:t>
            </a:r>
            <a:r>
              <a:rPr lang="en-GB" sz="1400" dirty="0"/>
              <a:t>, W. (2007) Biodiversity: climate change and the ecologist. </a:t>
            </a:r>
            <a:r>
              <a:rPr lang="en-GB" sz="1400" i="1" dirty="0"/>
              <a:t>Nature</a:t>
            </a:r>
          </a:p>
        </p:txBody>
      </p:sp>
    </p:spTree>
    <p:extLst>
      <p:ext uri="{BB962C8B-B14F-4D97-AF65-F5344CB8AC3E}">
        <p14:creationId xmlns:p14="http://schemas.microsoft.com/office/powerpoint/2010/main" val="312384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F721F-9670-41B6-B99E-F02D3FCA9C0A}"/>
              </a:ext>
            </a:extLst>
          </p:cNvPr>
          <p:cNvSpPr>
            <a:spLocks noGrp="1"/>
          </p:cNvSpPr>
          <p:nvPr>
            <p:ph type="title"/>
          </p:nvPr>
        </p:nvSpPr>
        <p:spPr/>
        <p:txBody>
          <a:bodyPr/>
          <a:lstStyle/>
          <a:p>
            <a:r>
              <a:rPr lang="en-GB" dirty="0"/>
              <a:t>Land-use change</a:t>
            </a:r>
          </a:p>
        </p:txBody>
      </p:sp>
      <p:pic>
        <p:nvPicPr>
          <p:cNvPr id="5122" name="Picture 2">
            <a:extLst>
              <a:ext uri="{FF2B5EF4-FFF2-40B4-BE49-F238E27FC236}">
                <a16:creationId xmlns:a16="http://schemas.microsoft.com/office/drawing/2014/main" id="{F1EE9ECC-95F0-4F29-961D-18D154674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637"/>
          <a:stretch/>
        </p:blipFill>
        <p:spPr bwMode="auto">
          <a:xfrm>
            <a:off x="264141" y="2026693"/>
            <a:ext cx="11152862" cy="333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00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1749</Words>
  <Application>Microsoft Office PowerPoint</Application>
  <PresentationFormat>Widescreen</PresentationFormat>
  <Paragraphs>130</Paragraphs>
  <Slides>27</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Helvetica</vt:lpstr>
      <vt:lpstr>Lucida Grande</vt:lpstr>
      <vt:lpstr>Open Sans</vt:lpstr>
      <vt:lpstr>Office Theme</vt:lpstr>
      <vt:lpstr>1_Office Theme</vt:lpstr>
      <vt:lpstr>Causes of biodiversity loss</vt:lpstr>
      <vt:lpstr>Causes of biodiversity loss</vt:lpstr>
      <vt:lpstr>Ultimate vs proximate causes</vt:lpstr>
      <vt:lpstr>1. Unfavourable state of conservation target</vt:lpstr>
      <vt:lpstr>2. Threatening mechanism</vt:lpstr>
      <vt:lpstr>3. Source of threatening mechanism</vt:lpstr>
      <vt:lpstr>4. Underlying driver</vt:lpstr>
      <vt:lpstr>Primary threats</vt:lpstr>
      <vt:lpstr>Land-use change</vt:lpstr>
      <vt:lpstr>Costs of conservation</vt:lpstr>
      <vt:lpstr>PowerPoint Presentation</vt:lpstr>
      <vt:lpstr>Land-use change</vt:lpstr>
      <vt:lpstr>Land-use change</vt:lpstr>
      <vt:lpstr>PowerPoint Presentation</vt:lpstr>
      <vt:lpstr>Land Use Change</vt:lpstr>
      <vt:lpstr>PowerPoint Presentation</vt:lpstr>
      <vt:lpstr>PowerPoint Presentation</vt:lpstr>
      <vt:lpstr>Climate change</vt:lpstr>
      <vt:lpstr>Climate change</vt:lpstr>
      <vt:lpstr>Hunting/harvesting</vt:lpstr>
      <vt:lpstr>Biotic exchange and invasive species</vt:lpstr>
      <vt:lpstr>Pollution</vt:lpstr>
      <vt:lpstr>PowerPoint Presentation</vt:lpstr>
      <vt:lpstr>Disease</vt:lpstr>
      <vt:lpstr>Secondary problems</vt:lpstr>
      <vt:lpstr>Trophic cascades</vt:lpstr>
      <vt:lpstr>Positive feedback cycles and tipping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poor biodiversity loss and challenges</dc:title>
  <dc:creator>Nick Harvey</dc:creator>
  <cp:lastModifiedBy>Nicholas Harvey</cp:lastModifiedBy>
  <cp:revision>7</cp:revision>
  <dcterms:created xsi:type="dcterms:W3CDTF">2021-01-27T10:15:34Z</dcterms:created>
  <dcterms:modified xsi:type="dcterms:W3CDTF">2021-05-11T20:39:21Z</dcterms:modified>
</cp:coreProperties>
</file>