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9"/>
  </p:notesMasterIdLst>
  <p:handoutMasterIdLst>
    <p:handoutMasterId r:id="rId30"/>
  </p:handoutMasterIdLst>
  <p:sldIdLst>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88584B-7EA7-A278-AFFC-B9D49B24D035}" v="4" dt="2026-02-09T14:38:49.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86422" autoAdjust="0"/>
  </p:normalViewPr>
  <p:slideViewPr>
    <p:cSldViewPr snapToGrid="0">
      <p:cViewPr varScale="1">
        <p:scale>
          <a:sx n="92" d="100"/>
          <a:sy n="92" d="100"/>
        </p:scale>
        <p:origin x="352" y="184"/>
      </p:cViewPr>
      <p:guideLst/>
    </p:cSldViewPr>
  </p:slideViewPr>
  <p:outlineViewPr>
    <p:cViewPr>
      <p:scale>
        <a:sx n="33" d="100"/>
        <a:sy n="33" d="100"/>
      </p:scale>
      <p:origin x="0" y="-879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A188584B-7EA7-A278-AFFC-B9D49B24D035}"/>
    <pc:docChg chg="modSld">
      <pc:chgData name="Alexander Deliukov" userId="S::alexander_think-e.be#ext#@flux50.onmicrosoft.com::bee075c1-faac-4166-8fcb-7b2057bad6f6" providerId="AD" clId="Web-{A188584B-7EA7-A278-AFFC-B9D49B24D035}" dt="2026-02-09T14:38:49.083" v="2" actId="14100"/>
      <pc:docMkLst>
        <pc:docMk/>
      </pc:docMkLst>
      <pc:sldChg chg="addSp modSp">
        <pc:chgData name="Alexander Deliukov" userId="S::alexander_think-e.be#ext#@flux50.onmicrosoft.com::bee075c1-faac-4166-8fcb-7b2057bad6f6" providerId="AD" clId="Web-{A188584B-7EA7-A278-AFFC-B9D49B24D035}" dt="2026-02-09T14:38:49.083" v="2" actId="14100"/>
        <pc:sldMkLst>
          <pc:docMk/>
          <pc:sldMk cId="4021606225" sldId="521"/>
        </pc:sldMkLst>
        <pc:picChg chg="add mod">
          <ac:chgData name="Alexander Deliukov" userId="S::alexander_think-e.be#ext#@flux50.onmicrosoft.com::bee075c1-faac-4166-8fcb-7b2057bad6f6" providerId="AD" clId="Web-{A188584B-7EA7-A278-AFFC-B9D49B24D035}" dt="2026-02-09T14:38:49.083" v="2" actId="14100"/>
          <ac:picMkLst>
            <pc:docMk/>
            <pc:sldMk cId="4021606225" sldId="521"/>
            <ac:picMk id="4" creationId="{F3C247C3-D2FD-8637-E91B-CB34D8A3FBC1}"/>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15:33:28.147" v="51" actId="1076"/>
      <pc:docMkLst>
        <pc:docMk/>
      </pc:docMkLst>
      <pc:sldChg chg="modSp mod">
        <pc:chgData name="Alexander Deliukov" userId="d5fda0f2-1d08-4016-b7e9-bb882f168707" providerId="ADAL" clId="{FE9DFF45-01DC-45CC-A80A-B50597210401}" dt="2026-01-28T15:16:34.825" v="3" actId="948"/>
        <pc:sldMkLst>
          <pc:docMk/>
          <pc:sldMk cId="4021606225" sldId="521"/>
        </pc:sldMkLst>
        <pc:spChg chg="mod">
          <ac:chgData name="Alexander Deliukov" userId="d5fda0f2-1d08-4016-b7e9-bb882f168707" providerId="ADAL" clId="{FE9DFF45-01DC-45CC-A80A-B50597210401}" dt="2026-01-28T15:16:34.825" v="3" actId="948"/>
          <ac:spMkLst>
            <pc:docMk/>
            <pc:sldMk cId="4021606225" sldId="521"/>
            <ac:spMk id="2" creationId="{9F52A8FD-D115-3917-B567-996023B58008}"/>
          </ac:spMkLst>
        </pc:spChg>
      </pc:sldChg>
      <pc:sldChg chg="modSp mod">
        <pc:chgData name="Alexander Deliukov" userId="d5fda0f2-1d08-4016-b7e9-bb882f168707" providerId="ADAL" clId="{FE9DFF45-01DC-45CC-A80A-B50597210401}" dt="2026-01-28T15:31:57.939" v="27" actId="1076"/>
        <pc:sldMkLst>
          <pc:docMk/>
          <pc:sldMk cId="1606069557" sldId="525"/>
        </pc:sldMkLst>
        <pc:spChg chg="mod">
          <ac:chgData name="Alexander Deliukov" userId="d5fda0f2-1d08-4016-b7e9-bb882f168707" providerId="ADAL" clId="{FE9DFF45-01DC-45CC-A80A-B50597210401}" dt="2026-01-28T15:31:57.939" v="27" actId="1076"/>
          <ac:spMkLst>
            <pc:docMk/>
            <pc:sldMk cId="1606069557" sldId="525"/>
            <ac:spMk id="6" creationId="{BCBC3EFB-6EA2-73C5-A404-54EB71533BD8}"/>
          </ac:spMkLst>
        </pc:spChg>
      </pc:sldChg>
      <pc:sldChg chg="modSp mod">
        <pc:chgData name="Alexander Deliukov" userId="d5fda0f2-1d08-4016-b7e9-bb882f168707" providerId="ADAL" clId="{FE9DFF45-01DC-45CC-A80A-B50597210401}" dt="2026-01-28T15:32:00.907" v="28" actId="1076"/>
        <pc:sldMkLst>
          <pc:docMk/>
          <pc:sldMk cId="2006411794" sldId="526"/>
        </pc:sldMkLst>
        <pc:spChg chg="mod">
          <ac:chgData name="Alexander Deliukov" userId="d5fda0f2-1d08-4016-b7e9-bb882f168707" providerId="ADAL" clId="{FE9DFF45-01DC-45CC-A80A-B50597210401}" dt="2026-01-28T15:32:00.907" v="28" actId="1076"/>
          <ac:spMkLst>
            <pc:docMk/>
            <pc:sldMk cId="2006411794" sldId="526"/>
            <ac:spMk id="6" creationId="{0698FE26-8855-FDC1-4976-215061E57FEA}"/>
          </ac:spMkLst>
        </pc:spChg>
      </pc:sldChg>
      <pc:sldChg chg="modSp modNotes">
        <pc:chgData name="Alexander Deliukov" userId="d5fda0f2-1d08-4016-b7e9-bb882f168707" providerId="ADAL" clId="{FE9DFF45-01DC-45CC-A80A-B50597210401}" dt="2026-01-28T15:32:08.438" v="30" actId="404"/>
        <pc:sldMkLst>
          <pc:docMk/>
          <pc:sldMk cId="536010063" sldId="528"/>
        </pc:sldMkLst>
        <pc:spChg chg="mod">
          <ac:chgData name="Alexander Deliukov" userId="d5fda0f2-1d08-4016-b7e9-bb882f168707" providerId="ADAL" clId="{FE9DFF45-01DC-45CC-A80A-B50597210401}" dt="2026-01-28T15:31:41.447" v="24"/>
          <ac:spMkLst>
            <pc:docMk/>
            <pc:sldMk cId="536010063" sldId="528"/>
            <ac:spMk id="3" creationId="{0B3D41E6-E870-2405-A797-B19B3AA777C8}"/>
          </ac:spMkLst>
        </pc:spChg>
        <pc:spChg chg="mod">
          <ac:chgData name="Alexander Deliukov" userId="d5fda0f2-1d08-4016-b7e9-bb882f168707" providerId="ADAL" clId="{FE9DFF45-01DC-45CC-A80A-B50597210401}" dt="2026-01-28T15:32:08.438" v="30" actId="404"/>
          <ac:spMkLst>
            <pc:docMk/>
            <pc:sldMk cId="536010063" sldId="528"/>
            <ac:spMk id="4" creationId="{CB33C395-3CC3-4B54-6421-D833B99114A3}"/>
          </ac:spMkLst>
        </pc:spChg>
      </pc:sldChg>
      <pc:sldChg chg="modSp mod">
        <pc:chgData name="Alexander Deliukov" userId="d5fda0f2-1d08-4016-b7e9-bb882f168707" providerId="ADAL" clId="{FE9DFF45-01DC-45CC-A80A-B50597210401}" dt="2026-01-28T15:32:18.544" v="31" actId="14100"/>
        <pc:sldMkLst>
          <pc:docMk/>
          <pc:sldMk cId="3298366752" sldId="529"/>
        </pc:sldMkLst>
        <pc:spChg chg="mod">
          <ac:chgData name="Alexander Deliukov" userId="d5fda0f2-1d08-4016-b7e9-bb882f168707" providerId="ADAL" clId="{FE9DFF45-01DC-45CC-A80A-B50597210401}" dt="2026-01-28T15:32:18.544" v="31" actId="14100"/>
          <ac:spMkLst>
            <pc:docMk/>
            <pc:sldMk cId="3298366752" sldId="529"/>
            <ac:spMk id="2" creationId="{587C2D84-B999-85A7-C6D8-4189F18B4B3D}"/>
          </ac:spMkLst>
        </pc:spChg>
      </pc:sldChg>
      <pc:sldChg chg="modSp mod">
        <pc:chgData name="Alexander Deliukov" userId="d5fda0f2-1d08-4016-b7e9-bb882f168707" providerId="ADAL" clId="{FE9DFF45-01DC-45CC-A80A-B50597210401}" dt="2026-01-28T15:32:25.872" v="33" actId="1076"/>
        <pc:sldMkLst>
          <pc:docMk/>
          <pc:sldMk cId="2464154826" sldId="531"/>
        </pc:sldMkLst>
        <pc:spChg chg="mod">
          <ac:chgData name="Alexander Deliukov" userId="d5fda0f2-1d08-4016-b7e9-bb882f168707" providerId="ADAL" clId="{FE9DFF45-01DC-45CC-A80A-B50597210401}" dt="2026-01-28T15:32:25.872" v="33" actId="1076"/>
          <ac:spMkLst>
            <pc:docMk/>
            <pc:sldMk cId="2464154826" sldId="531"/>
            <ac:spMk id="4" creationId="{6626F0D8-00A2-4308-1A56-AEAB5E13091A}"/>
          </ac:spMkLst>
        </pc:spChg>
      </pc:sldChg>
      <pc:sldChg chg="modSp mod">
        <pc:chgData name="Alexander Deliukov" userId="d5fda0f2-1d08-4016-b7e9-bb882f168707" providerId="ADAL" clId="{FE9DFF45-01DC-45CC-A80A-B50597210401}" dt="2026-01-28T15:32:29.622" v="34" actId="1076"/>
        <pc:sldMkLst>
          <pc:docMk/>
          <pc:sldMk cId="3343093809" sldId="533"/>
        </pc:sldMkLst>
        <pc:spChg chg="mod">
          <ac:chgData name="Alexander Deliukov" userId="d5fda0f2-1d08-4016-b7e9-bb882f168707" providerId="ADAL" clId="{FE9DFF45-01DC-45CC-A80A-B50597210401}" dt="2026-01-28T15:32:29.622" v="34" actId="1076"/>
          <ac:spMkLst>
            <pc:docMk/>
            <pc:sldMk cId="3343093809" sldId="533"/>
            <ac:spMk id="4" creationId="{F3695D75-7CB2-2E3E-FC36-E6C5542486F1}"/>
          </ac:spMkLst>
        </pc:spChg>
      </pc:sldChg>
      <pc:sldChg chg="modSp mod">
        <pc:chgData name="Alexander Deliukov" userId="d5fda0f2-1d08-4016-b7e9-bb882f168707" providerId="ADAL" clId="{FE9DFF45-01DC-45CC-A80A-B50597210401}" dt="2026-01-28T15:32:35.599" v="36" actId="1076"/>
        <pc:sldMkLst>
          <pc:docMk/>
          <pc:sldMk cId="895903724" sldId="535"/>
        </pc:sldMkLst>
        <pc:spChg chg="mod">
          <ac:chgData name="Alexander Deliukov" userId="d5fda0f2-1d08-4016-b7e9-bb882f168707" providerId="ADAL" clId="{FE9DFF45-01DC-45CC-A80A-B50597210401}" dt="2026-01-28T15:32:35.599" v="36" actId="1076"/>
          <ac:spMkLst>
            <pc:docMk/>
            <pc:sldMk cId="895903724" sldId="535"/>
            <ac:spMk id="4" creationId="{C7B55AD6-BE39-9CA0-D95D-AC03B2E99E8F}"/>
          </ac:spMkLst>
        </pc:spChg>
      </pc:sldChg>
      <pc:sldChg chg="modSp mod">
        <pc:chgData name="Alexander Deliukov" userId="d5fda0f2-1d08-4016-b7e9-bb882f168707" providerId="ADAL" clId="{FE9DFF45-01DC-45CC-A80A-B50597210401}" dt="2026-01-28T15:32:40.440" v="37" actId="1076"/>
        <pc:sldMkLst>
          <pc:docMk/>
          <pc:sldMk cId="328156667" sldId="537"/>
        </pc:sldMkLst>
        <pc:spChg chg="mod">
          <ac:chgData name="Alexander Deliukov" userId="d5fda0f2-1d08-4016-b7e9-bb882f168707" providerId="ADAL" clId="{FE9DFF45-01DC-45CC-A80A-B50597210401}" dt="2026-01-28T15:32:40.440" v="37" actId="1076"/>
          <ac:spMkLst>
            <pc:docMk/>
            <pc:sldMk cId="328156667" sldId="537"/>
            <ac:spMk id="4" creationId="{7CA482E6-1387-2BED-E5C7-2E5D47EBDF4D}"/>
          </ac:spMkLst>
        </pc:spChg>
      </pc:sldChg>
      <pc:sldChg chg="modSp modNotes">
        <pc:chgData name="Alexander Deliukov" userId="d5fda0f2-1d08-4016-b7e9-bb882f168707" providerId="ADAL" clId="{FE9DFF45-01DC-45CC-A80A-B50597210401}" dt="2026-01-28T15:32:44.687" v="38" actId="404"/>
        <pc:sldMkLst>
          <pc:docMk/>
          <pc:sldMk cId="2780248464" sldId="538"/>
        </pc:sldMkLst>
        <pc:spChg chg="mod">
          <ac:chgData name="Alexander Deliukov" userId="d5fda0f2-1d08-4016-b7e9-bb882f168707" providerId="ADAL" clId="{FE9DFF45-01DC-45CC-A80A-B50597210401}" dt="2026-01-28T15:32:44.687" v="38" actId="404"/>
          <ac:spMkLst>
            <pc:docMk/>
            <pc:sldMk cId="2780248464" sldId="538"/>
            <ac:spMk id="4" creationId="{814CABE2-6C61-7A78-A88D-15A7E427F630}"/>
          </ac:spMkLst>
        </pc:spChg>
      </pc:sldChg>
      <pc:sldChg chg="modSp mod">
        <pc:chgData name="Alexander Deliukov" userId="d5fda0f2-1d08-4016-b7e9-bb882f168707" providerId="ADAL" clId="{FE9DFF45-01DC-45CC-A80A-B50597210401}" dt="2026-01-28T15:32:49.081" v="39" actId="1076"/>
        <pc:sldMkLst>
          <pc:docMk/>
          <pc:sldMk cId="3463406520" sldId="539"/>
        </pc:sldMkLst>
        <pc:spChg chg="mod">
          <ac:chgData name="Alexander Deliukov" userId="d5fda0f2-1d08-4016-b7e9-bb882f168707" providerId="ADAL" clId="{FE9DFF45-01DC-45CC-A80A-B50597210401}" dt="2026-01-28T15:32:49.081" v="39" actId="1076"/>
          <ac:spMkLst>
            <pc:docMk/>
            <pc:sldMk cId="3463406520" sldId="539"/>
            <ac:spMk id="4" creationId="{0DF50959-6A86-41AD-4206-D98C378FFC99}"/>
          </ac:spMkLst>
        </pc:spChg>
      </pc:sldChg>
      <pc:sldChg chg="modSp mod">
        <pc:chgData name="Alexander Deliukov" userId="d5fda0f2-1d08-4016-b7e9-bb882f168707" providerId="ADAL" clId="{FE9DFF45-01DC-45CC-A80A-B50597210401}" dt="2026-01-28T15:32:54.630" v="40" actId="1076"/>
        <pc:sldMkLst>
          <pc:docMk/>
          <pc:sldMk cId="2980495714" sldId="540"/>
        </pc:sldMkLst>
        <pc:spChg chg="mod">
          <ac:chgData name="Alexander Deliukov" userId="d5fda0f2-1d08-4016-b7e9-bb882f168707" providerId="ADAL" clId="{FE9DFF45-01DC-45CC-A80A-B50597210401}" dt="2026-01-28T15:32:54.630" v="40" actId="1076"/>
          <ac:spMkLst>
            <pc:docMk/>
            <pc:sldMk cId="2980495714" sldId="540"/>
            <ac:spMk id="4" creationId="{06E0C1A0-3021-4BED-9D7A-E8EE518B3DF4}"/>
          </ac:spMkLst>
        </pc:spChg>
      </pc:sldChg>
      <pc:sldChg chg="modSp mod">
        <pc:chgData name="Alexander Deliukov" userId="d5fda0f2-1d08-4016-b7e9-bb882f168707" providerId="ADAL" clId="{FE9DFF45-01DC-45CC-A80A-B50597210401}" dt="2026-01-28T15:33:28.147" v="51" actId="1076"/>
        <pc:sldMkLst>
          <pc:docMk/>
          <pc:sldMk cId="2514830005" sldId="541"/>
        </pc:sldMkLst>
        <pc:spChg chg="mod">
          <ac:chgData name="Alexander Deliukov" userId="d5fda0f2-1d08-4016-b7e9-bb882f168707" providerId="ADAL" clId="{FE9DFF45-01DC-45CC-A80A-B50597210401}" dt="2026-01-28T15:33:28.147" v="51" actId="1076"/>
          <ac:spMkLst>
            <pc:docMk/>
            <pc:sldMk cId="2514830005" sldId="541"/>
            <ac:spMk id="29" creationId="{4ECDE187-04E2-45C2-AB71-3163282F7484}"/>
          </ac:spMkLst>
        </pc:spChg>
        <pc:spChg chg="mod">
          <ac:chgData name="Alexander Deliukov" userId="d5fda0f2-1d08-4016-b7e9-bb882f168707" providerId="ADAL" clId="{FE9DFF45-01DC-45CC-A80A-B50597210401}" dt="2026-01-28T15:33:09.255" v="44" actId="1076"/>
          <ac:spMkLst>
            <pc:docMk/>
            <pc:sldMk cId="2514830005" sldId="541"/>
            <ac:spMk id="41" creationId="{D9C87595-16A2-4A0F-9DBB-4AF40FA3BA2C}"/>
          </ac:spMkLst>
        </pc:spChg>
        <pc:spChg chg="mod">
          <ac:chgData name="Alexander Deliukov" userId="d5fda0f2-1d08-4016-b7e9-bb882f168707" providerId="ADAL" clId="{FE9DFF45-01DC-45CC-A80A-B50597210401}" dt="2026-01-28T15:33:03.534" v="42" actId="1076"/>
          <ac:spMkLst>
            <pc:docMk/>
            <pc:sldMk cId="2514830005" sldId="541"/>
            <ac:spMk id="49" creationId="{E8F01505-D47E-4B07-82B8-EC043F5EC813}"/>
          </ac:spMkLst>
        </pc:spChg>
        <pc:spChg chg="mod">
          <ac:chgData name="Alexander Deliukov" userId="d5fda0f2-1d08-4016-b7e9-bb882f168707" providerId="ADAL" clId="{FE9DFF45-01DC-45CC-A80A-B50597210401}" dt="2026-01-28T15:33:18.019" v="49" actId="1076"/>
          <ac:spMkLst>
            <pc:docMk/>
            <pc:sldMk cId="2514830005" sldId="541"/>
            <ac:spMk id="51" creationId="{27655039-CC5E-4A6C-B955-BA8E42F25249}"/>
          </ac:spMkLst>
        </pc:spChg>
        <pc:spChg chg="mod">
          <ac:chgData name="Alexander Deliukov" userId="d5fda0f2-1d08-4016-b7e9-bb882f168707" providerId="ADAL" clId="{FE9DFF45-01DC-45CC-A80A-B50597210401}" dt="2026-01-28T15:33:21.880" v="50" actId="1076"/>
          <ac:spMkLst>
            <pc:docMk/>
            <pc:sldMk cId="2514830005" sldId="541"/>
            <ac:spMk id="60" creationId="{DB6D982A-54DA-4FCC-9383-F91FC1E1D9CE}"/>
          </ac:spMkLst>
        </pc:spChg>
      </pc:sldChg>
      <pc:sldChg chg="modSp mod modNotes">
        <pc:chgData name="Alexander Deliukov" userId="d5fda0f2-1d08-4016-b7e9-bb882f168707" providerId="ADAL" clId="{FE9DFF45-01DC-45CC-A80A-B50597210401}" dt="2026-01-28T15:31:41.447" v="24"/>
        <pc:sldMkLst>
          <pc:docMk/>
          <pc:sldMk cId="2029895012" sldId="542"/>
        </pc:sldMkLst>
        <pc:spChg chg="mod">
          <ac:chgData name="Alexander Deliukov" userId="d5fda0f2-1d08-4016-b7e9-bb882f168707" providerId="ADAL" clId="{FE9DFF45-01DC-45CC-A80A-B50597210401}" dt="2026-01-28T15:31:41.447" v="24"/>
          <ac:spMkLst>
            <pc:docMk/>
            <pc:sldMk cId="2029895012" sldId="542"/>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Mastertekststijl bewerken</a:t>
            </a:r>
          </a:p>
          <a:p>
            <a:pPr lvl="1"/>
            <a:r>
              <a:rPr lang="ko-KR" altLang="en-US"/>
              <a:t>Tweede niveau</a:t>
            </a:r>
          </a:p>
          <a:p>
            <a:pPr lvl="2"/>
            <a:r>
              <a:rPr lang="ko-KR" altLang="en-US"/>
              <a:t>Derde niveau</a:t>
            </a:r>
          </a:p>
          <a:p>
            <a:pPr lvl="3"/>
            <a:r>
              <a:rPr lang="ko-KR" altLang="en-US"/>
              <a:t>Vierde niveau</a:t>
            </a:r>
          </a:p>
          <a:p>
            <a:pPr lvl="4"/>
            <a:r>
              <a:rPr lang="ko-KR" altLang="en-US"/>
              <a:t>Vijfde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slide" Target="../slid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notesMaster" Target="../notesMasters/notesMaster1.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2021/08/09/ar6-wg1-20210809-p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n.org/en/climatechange/what-is-climate-chang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org/en/climatechange/what-is-climate-chan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Welke invloed heeft klimaatverandering op... </a:t>
            </a:r>
            <a:r>
              <a:rPr lang="en-US" altLang="ko-KR" sz="1200" dirty="0">
                <a:solidFill>
                  <a:schemeClr val="tx2"/>
                </a:solidFill>
                <a:cs typeface="Arial" panose="020B0604020202020204" pitchFamily="34" charset="0"/>
              </a:rPr>
              <a:t>hernieuwbare energie?</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r>
              <a:rPr lang="en-GB" sz="1200" b="0" i="0" kern="1200" dirty="0">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onder CC BY-SA 4.0, </a:t>
            </a:r>
            <a:r>
              <a:rPr lang="en-GB" sz="1200" b="0" i="0" kern="1200" dirty="0">
                <a:solidFill>
                  <a:schemeClr val="tx1"/>
                </a:solidFill>
                <a:effectLst/>
                <a:latin typeface="+mn-lt"/>
                <a:ea typeface="+mn-ea"/>
                <a:cs typeface="+mn-cs"/>
              </a:rPr>
              <a:t>tenzij anders vermeld.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286577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Verschillende soorten energieproductie: Wind (windturbines)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Wat is de mogelijke impact van klimaatverandering op windenergie?</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4388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Verschillende soorten energieproductie: Wind (windturbines)</a:t>
            </a:r>
            <a:endParaRPr lang="en-US" sz="1050" dirty="0">
              <a:solidFill>
                <a:schemeClr val="bg1"/>
              </a:solidFill>
            </a:endParaRPr>
          </a:p>
          <a:p>
            <a:pPr algn="just" latinLnBrk="0"/>
            <a:r>
              <a:rPr lang="en-GB" sz="1200" dirty="0"/>
              <a:t>Wind is een schone en overvloedige energiebron die wordt gebruikt om elektriciteit op te wekken. Wind kan zowel op het land (onshore) als op zee (offshore) worden benut.</a:t>
            </a:r>
          </a:p>
          <a:p>
            <a:pPr algn="just" latinLnBrk="0"/>
            <a:endParaRPr lang="en-GB" sz="1200" dirty="0"/>
          </a:p>
          <a:p>
            <a:pPr algn="just" latinLnBrk="0"/>
            <a:r>
              <a:rPr lang="en-GB" sz="1200" dirty="0"/>
              <a:t>Voortdurende verbeteringen in de productie en het ontwerp van windturbines, in combinatie met verbeterde capaciteitsfactoren (meer elektriciteit opgewekt per turbine) dankzij bijvoorbeeld beter presterende turbines en/of een betere lokalisatie, hebben de kosten van windenergie gedrukt en de positie ervan als belangrijke motor voor de transitie naar schone energie opnieuw bevestigd.</a:t>
            </a:r>
          </a:p>
          <a:p>
            <a:pPr algn="just" latinLnBrk="0"/>
            <a:endParaRPr lang="en-GB" sz="1200" dirty="0"/>
          </a:p>
          <a:p>
            <a:pPr algn="just" latinLnBrk="0"/>
            <a:r>
              <a:rPr lang="en-GB" sz="1200" dirty="0"/>
              <a:t>Volgens </a:t>
            </a:r>
            <a:r>
              <a:rPr lang="en-GB" sz="1200" dirty="0">
                <a:hlinkClick r:id="rId3"/>
              </a:rPr>
              <a:t>Eurostat </a:t>
            </a:r>
            <a:r>
              <a:rPr lang="en-GB" sz="1200" dirty="0"/>
              <a:t>was wind in 2024 goed voor 39,1 % van de totale elektriciteitsproductie uit hernieuwbare bronnen in de EU.</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215258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0782-F4E8-B2A2-8F8D-7A0E8606E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1F272-A2C0-D250-3E0B-669132D284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06026B-AAB8-D140-8FD8-778A5EE2655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Verschillende soorten energieproductie: Wind (windturbines)</a:t>
            </a:r>
            <a:endParaRPr lang="en-US" sz="1050" dirty="0">
              <a:solidFill>
                <a:schemeClr val="bg1"/>
              </a:solidFill>
            </a:endParaRPr>
          </a:p>
          <a:p>
            <a:pPr algn="just" latinLnBrk="0"/>
            <a:r>
              <a:rPr lang="en-GB" sz="1200" dirty="0"/>
              <a:t>De belangrijkste onderdelen van een windturbine zijn:</a:t>
            </a:r>
          </a:p>
          <a:p>
            <a:pPr algn="just" latinLnBrk="0"/>
            <a:endParaRPr lang="en-GB" sz="1200" dirty="0"/>
          </a:p>
          <a:p>
            <a:pPr marL="342900" indent="-342900" algn="just" latinLnBrk="0">
              <a:buFont typeface="Arial" panose="020B0604020202020204" pitchFamily="34" charset="0"/>
              <a:buChar char="•"/>
            </a:pPr>
            <a:r>
              <a:rPr lang="en-GB" sz="1200" dirty="0"/>
              <a:t>De rotor, die de bladen omvat en de as aandrijft, zet windenergie om in mechanische rotatie-energie.</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Het hoofdgedeelte, waarin de hoofdas, de tandwielkast (die de rotatiesnelheid verhoogt), de generator (die mechanische energie omzet in elektriciteit) en het besturingssysteem zijn ondergebracht.</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De steuntoren, die de turbine op een hoogte brengt waar hij sterkere en constantere windstromen kan opvangen.</a:t>
            </a:r>
          </a:p>
          <a:p>
            <a:endParaRPr lang="en-GB" dirty="0"/>
          </a:p>
        </p:txBody>
      </p:sp>
      <p:sp>
        <p:nvSpPr>
          <p:cNvPr id="4" name="Slide Number Placeholder 3">
            <a:extLst>
              <a:ext uri="{FF2B5EF4-FFF2-40B4-BE49-F238E27FC236}">
                <a16:creationId xmlns:a16="http://schemas.microsoft.com/office/drawing/2014/main" id="{66B5E629-CD9D-AF2E-B0E4-F7683D84245A}"/>
              </a:ext>
            </a:extLst>
          </p:cNvPr>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78985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Wat is de mogelijke impact van klimaatverandering op windenergie?</a:t>
            </a:r>
            <a:endParaRPr lang="en-US" sz="1050" kern="1200" dirty="0">
              <a:solidFill>
                <a:schemeClr val="bg1"/>
              </a:solidFill>
              <a:latin typeface="+mn-lt"/>
              <a:ea typeface="+mn-ea"/>
              <a:cs typeface="+mn-cs"/>
            </a:endParaRPr>
          </a:p>
          <a:p>
            <a:pPr marL="457200" indent="-457200" latinLnBrk="0">
              <a:buChar char="•"/>
            </a:pPr>
            <a:r>
              <a:rPr lang="en-US" sz="1200" dirty="0">
                <a:ea typeface="Public Sans"/>
                <a:cs typeface="Public Sans"/>
              </a:rPr>
              <a:t>Naast extreme weersomstandigheden zoals stormen en een toename van de stormintensiteit, die schade kunnen toebrengen aan de infrastructuur van windenergiecentrales, </a:t>
            </a:r>
            <a:r>
              <a:rPr lang="en-US" sz="1200" dirty="0"/>
              <a:t>kunnen er ook veranderingen in windpatronen optreden, waardoor de wind in veel regio's afneemt ('winddroogte'), de kans op blikseminslag toeneemt en hittegolven de levensduur van apparatuur verkorten en de stilstandtijd van turbines verlengen.</a:t>
            </a:r>
            <a:endParaRPr lang="en-US" sz="1200" dirty="0">
              <a:ea typeface="Calibri"/>
              <a:cs typeface="Calibri"/>
            </a:endParaRPr>
          </a:p>
          <a:p>
            <a:pPr marL="457200" indent="-457200" latinLnBrk="0">
              <a:buChar char="•"/>
            </a:pPr>
            <a:r>
              <a:rPr lang="en-US" sz="1200" dirty="0"/>
              <a:t>Het voorspellen van windsterkte en -patronen kan moeilijk zijn. Dit kan leiden tot onzekerheid bij het berekenen van de opbrengst van energiecentrales (Herrmann et al., 2016).</a:t>
            </a:r>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75634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Verschillende soorten energieproductie: kleinschalige waterkracht</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Wat is de mogelijke impact van klimaatverandering op kleinschalige waterkracht?</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4281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Verschillende soorten energieproductie: kleinschalige waterkracht</a:t>
            </a:r>
            <a:endParaRPr lang="en-US" sz="1050" dirty="0">
              <a:solidFill>
                <a:schemeClr val="bg1"/>
              </a:solidFill>
            </a:endParaRPr>
          </a:p>
          <a:p>
            <a:pPr algn="just" latinLnBrk="0"/>
            <a:r>
              <a:rPr lang="en-GB" sz="1200" dirty="0"/>
              <a:t>Waterkracht wordt opgewekt door stromend water dat een turbine aandrijft. Het is een van de oudste bronnen van hernieuwbare energie en werd al in het pre-industriële tijdperk gebruikt, bijvoorbeeld in watermolens.</a:t>
            </a:r>
          </a:p>
          <a:p>
            <a:pPr algn="just" latinLnBrk="0"/>
            <a:endParaRPr lang="en-GB" sz="1200" dirty="0"/>
          </a:p>
          <a:p>
            <a:pPr algn="just" latinLnBrk="0"/>
            <a:r>
              <a:rPr lang="en-GB" sz="1200" dirty="0"/>
              <a:t>Als op één na grootste hernieuwbare elektriciteitsbron blijft waterkracht ook vandaag de dag een belangrijke energiebron. Volgens Eurostat was waterkracht in 2024 goed voor 29,9 % van de totale elektriciteitsproductie uit hernieuwbare bronnen in de EU. </a:t>
            </a:r>
          </a:p>
          <a:p>
            <a:pPr algn="just" latinLnBrk="0"/>
            <a:endParaRPr lang="en-GB" sz="1200" dirty="0"/>
          </a:p>
          <a:p>
            <a:pPr algn="just" latinLnBrk="0"/>
            <a:r>
              <a:rPr lang="en-GB" sz="1200" dirty="0"/>
              <a:t>Kleinschalige waterkracht (met een productie van minder dan 10 megawatt) levert elektriciteit aan meer dan 13 miljoen huishoudens in Europa (</a:t>
            </a:r>
            <a:r>
              <a:rPr lang="en-GB" sz="1200" dirty="0">
                <a:hlinkClick r:id="rId3"/>
              </a:rPr>
              <a:t>European Renewable Energies Federation</a:t>
            </a:r>
            <a:r>
              <a:rPr lang="en-GB" sz="1200" dirty="0"/>
              <a:t>).</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4798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Wat is de mogelijke impact van klimaatverandering op kleinschalige waterkracht?</a:t>
            </a:r>
            <a:endParaRPr lang="en-US" sz="1050" kern="1200" dirty="0">
              <a:solidFill>
                <a:schemeClr val="bg1"/>
              </a:solidFill>
              <a:latin typeface="+mn-lt"/>
              <a:ea typeface="+mn-ea"/>
              <a:cs typeface="+mn-cs"/>
            </a:endParaRPr>
          </a:p>
          <a:p>
            <a:pPr marL="457200" indent="-457200" latinLnBrk="0">
              <a:buFont typeface="Arial"/>
              <a:buChar char="•"/>
            </a:pPr>
            <a:r>
              <a:rPr lang="en-US" sz="1200" dirty="0"/>
              <a:t>De impact van klimaatverandering op kleinschalige waterkracht is momenteel onduidelijk. Op wereldschaal voorspellen sommige studies een toename van de waterkrachtproductie tussen 2,4 % en 6,3 % in verschillende scenario's, terwijl andere studies onzeker zijn over de richting van de verandering. Alle studies zijn het er echter over eens dat er aanzienlijke regionale verschillen bestaan.</a:t>
            </a:r>
            <a:endParaRPr lang="en-US" sz="1200" dirty="0">
              <a:ea typeface="Calibri"/>
              <a:cs typeface="Calibri"/>
            </a:endParaRPr>
          </a:p>
          <a:p>
            <a:pPr marL="457200" indent="-457200" latinLnBrk="0">
              <a:buChar char="•"/>
            </a:pPr>
            <a:r>
              <a:rPr lang="en-US" sz="1200" dirty="0"/>
              <a:t>Door het grilligere weer en de minder voorspelbare seizoenen wordt bijvoorbeeld in Noord-Europa verwacht dat de energieopbrengst van kleinschalige waterkrachtcentrales in de winter (januari-maart) zal toenemen en in de lente en zomer (april-juni) zal afnemen. </a:t>
            </a:r>
          </a:p>
          <a:p>
            <a:pPr marL="457200" indent="-457200" latinLnBrk="0">
              <a:buChar char="•"/>
            </a:pPr>
            <a:r>
              <a:rPr lang="en-US" sz="1200" dirty="0"/>
              <a:t>In Zuid-Europa wordt verwacht dat de elektriciteitsproductie door kleinschalige waterkracht zal afnemen als gevolg van minder regenval gedurende het hele jaar (Welt der </a:t>
            </a:r>
            <a:r>
              <a:rPr lang="en-US" sz="1200" dirty="0" err="1"/>
              <a:t>Physik</a:t>
            </a:r>
            <a:r>
              <a:rPr lang="en-US" sz="1200" dirty="0"/>
              <a:t>, 2021).</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7579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De gevolgen van klimaatverandering voor hernieuwbare energiebronnen beperken</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Hoe kunnen we de impact van klimaatverandering op hernieuwbare energiebronnen beperken?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6503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De gevolgen van klimaatverandering voor hernieuwbare energiebronnen beperken</a:t>
            </a:r>
          </a:p>
          <a:p>
            <a:pPr latinLnBrk="0"/>
            <a:r>
              <a:rPr lang="en-US" sz="1200" dirty="0"/>
              <a:t>In een artikel van de Columbia Climate School, </a:t>
            </a:r>
            <a:r>
              <a:rPr lang="en-US" sz="1200" i="1" dirty="0">
                <a:hlinkClick r:id="rId3"/>
              </a:rPr>
              <a:t>getiteld How Climate Change Impacts Renewable Energy</a:t>
            </a:r>
            <a:r>
              <a:rPr lang="en-US" sz="1200" dirty="0"/>
              <a:t>, worden vier benaderingen besproken om de 'veerkracht van energiesystemen' te vergroten. Deze zijn: </a:t>
            </a:r>
          </a:p>
          <a:p>
            <a:pPr latinLnBrk="0"/>
            <a:endParaRPr lang="en-US" sz="1200" dirty="0"/>
          </a:p>
          <a:p>
            <a:pPr marL="457200" indent="-457200" latinLnBrk="0">
              <a:buFont typeface="+mj-lt"/>
              <a:buAutoNum type="arabicPeriod"/>
            </a:pPr>
            <a:r>
              <a:rPr lang="en-US" sz="1200" dirty="0"/>
              <a:t>Ervoor zorgen dat we niet te veel afhankelijk zijn van één energiebron en gebruikmaken van verschillende energiebronnen ("diversificatie van de energiemix"). Dit kan in de vorm van "gedistribueerde energiesystemen" of energie die op één locatie wordt opgewekt door verschillende bronnen (bijvoorbeeld meerdere huishoudens met PV-</a:t>
            </a:r>
            <a:r>
              <a:rPr lang="en-US" sz="1200" dirty="0" err="1"/>
              <a:t>panelen</a:t>
            </a:r>
            <a:r>
              <a:rPr lang="en-US" sz="1200" dirty="0"/>
              <a:t> en/of windturbines). </a:t>
            </a:r>
          </a:p>
          <a:p>
            <a:pPr marL="457200" indent="-457200" latinLnBrk="0">
              <a:buFont typeface="+mj-lt"/>
              <a:buAutoNum type="arabicPeriod"/>
            </a:pPr>
            <a:r>
              <a:rPr lang="en-US" sz="1200" dirty="0"/>
              <a:t>Het gebruik van slimme netwerken om ervoor te zorgen dat de productie en het verbruik van energie efficiënt in evenwicht kunnen worden gebracht.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5249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3FFA-7262-217F-06F5-D56BF309C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C8292-5A2B-2AFD-9F13-5675A5D87D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43BF176-8B4C-0640-2977-1261F18BF06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De gevolgen van klimaatverandering voor hernieuwbare energiebronnen beperken</a:t>
            </a:r>
          </a:p>
          <a:p>
            <a:endParaRPr lang="en-GB" dirty="0"/>
          </a:p>
          <a:p>
            <a:pPr marL="457200" indent="-457200" latinLnBrk="0">
              <a:buAutoNum type="arabicPeriod" startAt="3"/>
            </a:pPr>
            <a:r>
              <a:rPr lang="en-US" sz="1200" dirty="0"/>
              <a:t>Infrastructuur verbeteren om beter om te gaan met de onvoorspelbaarheid van klimaatverandering. Verbeteringen aan de infrastructuur omvatten onder meer verbeteringen aan windturbines, zodat deze beter kunnen voorspellen en zich kunnen aanpassen aan extreme kou, hitte en stormen. </a:t>
            </a:r>
          </a:p>
          <a:p>
            <a:pPr marL="457200" indent="-457200" latinLnBrk="0">
              <a:buAutoNum type="arabicPeriod" startAt="3"/>
            </a:pPr>
            <a:r>
              <a:rPr lang="en-US" sz="1200" dirty="0"/>
              <a:t>Gebruikmaken van bestaande instrumenten en informatie (zoals modellering en weersvoorspellingen) om weloverwogen beslissingen te nemen over waar infrastructuur voor hernieuwbare energie moet worden geplaatst.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553F7A41-B261-985C-2F39-95E088CF76E7}"/>
              </a:ext>
            </a:extLst>
          </p:cNvPr>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9337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De gevolgen van klimaatverandering zorgen ervoor dat weersomstandigheden onzekerder en extremer worden. Nu we overschakelen op meer hernieuwbare energiebronnen, welke gevolgen heeft ons veranderende klimaat dan voor hernieuwbare energie? En welke maatregelen kunnen we nemen om deze gevolgen te beperken?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In deze korte presentatie gaan we in op: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Wat klimaatverandering is.</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Verschillende soorten energieproductie (bijv. zonne-energie, windenergie en kleinschalige waterkracht). </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De mogelijke gevolgen van klimaatverandering voor deze hernieuwbare energiebronnen.</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Welke maatregelen we kunnen nemen om de gevolgen van klimaatverandering voor hernieuwbare energiebronnen te beperken.</a:t>
            </a:r>
          </a:p>
          <a:p>
            <a:pPr latinLnBrk="0"/>
            <a:endParaRPr lang="en-GB" sz="1200" dirty="0">
              <a:solidFill>
                <a:srgbClr val="2B2C30"/>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56587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45B7-0D3F-149F-D95D-5AD071DE7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64FC5-FC70-DB5B-7D2A-EAE692561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B887A4-5205-808B-5567-40279AE497C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De gevolgen van klimaatverandering voor hernieuwbare energiebronnen beperken</a:t>
            </a:r>
          </a:p>
          <a:p>
            <a:pPr latinLnBrk="0"/>
            <a:r>
              <a:rPr lang="en-US" sz="1200" dirty="0"/>
              <a:t>Ten slotte is het belangrijk te </a:t>
            </a:r>
            <a:r>
              <a:rPr lang="en-US" sz="1200" dirty="0" err="1"/>
              <a:t>benadrukken </a:t>
            </a:r>
            <a:r>
              <a:rPr lang="en-US" sz="1200" dirty="0"/>
              <a:t>dat klimaatverandering niet alleen gevolgen heeft voor hernieuwbare energiebronnen: </a:t>
            </a:r>
          </a:p>
          <a:p>
            <a:pPr latinLnBrk="0"/>
            <a:endParaRPr lang="en-US" sz="1200" dirty="0"/>
          </a:p>
          <a:p>
            <a:pPr latinLnBrk="0"/>
            <a:r>
              <a:rPr lang="en-US" sz="1200" i="1" dirty="0"/>
              <a:t>"Hoewel klimaatverandering risico's met zich meebrengt voor installaties voor hernieuwbare energie, worden fossiele brandstofsystemen door dezelfde gevolgen in gevaar gebracht. De kwetsbaarheid van hernieuwbare energie mag dus geen reden zijn om de overgang naar schone energie uit te stellen, want die zal de klimaatgerelateerde risico's verminderen door de uitstoot van broeikasgassen te verminderen." </a:t>
            </a:r>
          </a:p>
          <a:p>
            <a:pPr latinLnBrk="0"/>
            <a:endParaRPr lang="en-US" sz="1200" i="1" dirty="0"/>
          </a:p>
          <a:p>
            <a:pPr latinLnBrk="0"/>
            <a:r>
              <a:rPr lang="en-US" sz="1200" dirty="0"/>
              <a:t>(</a:t>
            </a:r>
            <a:r>
              <a:rPr lang="en-US" sz="1200" dirty="0">
                <a:hlinkClick r:id="rId3"/>
              </a:rPr>
              <a:t>Hoe klimaatverandering hernieuwbare energie beïnvloedt</a:t>
            </a:r>
            <a:r>
              <a:rPr lang="en-US" sz="1200" dirty="0"/>
              <a:t>) </a:t>
            </a:r>
          </a:p>
          <a:p>
            <a:pPr latinLnBrk="0"/>
            <a:endParaRPr lang="en-US" sz="1200" dirty="0"/>
          </a:p>
          <a:p>
            <a:endParaRPr lang="en-GB"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79976A92-2703-66F8-CC56-F12986140397}"/>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90240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Volgende stappen</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Als u meer wilt weten over de mogelijke gevolgen van klimaatverandering voor hernieuwbare energie, kunnen de volgende bronnen nuttig zijn: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3"/>
              </a:rPr>
              <a:t>Lees meer over het lesmateriaal van het Every1-project.</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Bekijk de reeks korte cursussen van Every1 over energiedigitalisering in </a:t>
            </a:r>
            <a:r>
              <a:rPr lang="en-GB" sz="1200" i="1" noProof="0" dirty="0">
                <a:solidFill>
                  <a:srgbClr val="373737"/>
                </a:solidFill>
                <a:hlinkClick r:id="rId4"/>
              </a:rPr>
              <a:t>Digital Energy Essentials</a:t>
            </a:r>
            <a:r>
              <a:rPr lang="en-GB" sz="1200" noProof="0" dirty="0">
                <a:solidFill>
                  <a:srgbClr val="373737"/>
                </a:solidFill>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Lees het rapport van de Internationale Energieagentschap </a:t>
            </a:r>
            <a:r>
              <a:rPr lang="en-US" altLang="ko-KR" sz="1200" i="1" dirty="0">
                <a:solidFill>
                  <a:srgbClr val="373737"/>
                </a:solidFill>
                <a:hlinkClick r:id="rId5"/>
              </a:rPr>
              <a:t>Energie en klimaat zijn onlosmakelijk met elkaar verbonden: klimaatverandering.</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mn-lt"/>
                <a:cs typeface="+mn-lt"/>
              </a:rPr>
              <a:t>Lees het artikel van de Columbia Climate School </a:t>
            </a:r>
            <a:r>
              <a:rPr lang="en-US" sz="1200" i="1" dirty="0">
                <a:solidFill>
                  <a:srgbClr val="373737"/>
                </a:solidFill>
                <a:ea typeface="+mn-lt"/>
                <a:cs typeface="+mn-lt"/>
                <a:hlinkClick r:id="rId6"/>
              </a:rPr>
              <a:t>over de invloed van klimaatverandering op hernieuwbare energie</a:t>
            </a:r>
            <a:r>
              <a:rPr lang="en-US" sz="1200" i="1" dirty="0">
                <a:solidFill>
                  <a:srgbClr val="373737"/>
                </a:solidFill>
                <a:ea typeface="+mn-lt"/>
                <a:cs typeface="+mn-lt"/>
              </a:rPr>
              <a:t>.</a:t>
            </a:r>
            <a:endParaRPr lang="en-US" altLang="ko-KR" dirty="0">
              <a:solidFill>
                <a:srgbClr val="231F20"/>
              </a:solidFill>
              <a:ea typeface="+mn-ea"/>
              <a:cs typeface="+mn-lt"/>
            </a:endParaRPr>
          </a:p>
          <a:p>
            <a:endParaRPr lang="en-GB" dirty="0"/>
          </a:p>
          <a:p>
            <a:endParaRPr lang="en-GB" dirty="0"/>
          </a:p>
          <a:p>
            <a:endParaRPr lang="en-GB" dirty="0"/>
          </a:p>
          <a:p>
            <a:r>
              <a:rPr lang="en-GB" dirty="0"/>
              <a:t>https://www.open.edu/openlearncreate/course/index.php?categoryid=1459</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94920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fontAlgn="base" latinLnBrk="0" hangingPunct="0"/>
            <a:r>
              <a:rPr lang="en-GB" i="1" dirty="0"/>
              <a:t>Welke invloed heeft klimaatverandering op hernieuwbare energie? </a:t>
            </a:r>
            <a:r>
              <a:rPr lang="en-GB" dirty="0"/>
              <a:t>Bevat aanpassingen in dia 9 uit </a:t>
            </a:r>
            <a:r>
              <a:rPr lang="en-GB" dirty="0">
                <a:hlinkClick r:id="rId3"/>
              </a:rPr>
              <a:t>Photovoltaics</a:t>
            </a:r>
            <a:r>
              <a:rPr lang="en-GB" dirty="0"/>
              <a:t> van de Europese Commissie, dia 11 uit </a:t>
            </a:r>
            <a:r>
              <a:rPr lang="en-GB" dirty="0">
                <a:hlinkClick r:id="rId4"/>
              </a:rPr>
              <a:t>Wind Power </a:t>
            </a:r>
            <a:r>
              <a:rPr lang="en-GB" dirty="0"/>
              <a:t>van de Europese Commissie, dia 15 uit </a:t>
            </a:r>
            <a:r>
              <a:rPr lang="en-GB" dirty="0">
                <a:hlinkClick r:id="rId5"/>
              </a:rPr>
              <a:t>Hydropower</a:t>
            </a:r>
            <a:r>
              <a:rPr lang="en-GB" dirty="0"/>
              <a:t> van de Europese Commissie (de 'originele werken'), die onder licentie </a:t>
            </a:r>
            <a:r>
              <a:rPr lang="en-GB" u="sng" dirty="0">
                <a:hlinkClick r:id="rId6"/>
              </a:rPr>
              <a:t>CC BY 4.0 </a:t>
            </a:r>
            <a:r>
              <a:rPr lang="en-GB" dirty="0"/>
              <a:t>vallen. Deze aanpassing is gemaakt en gepubliceerd door het Every1 Project (de 'aanpasser') en valt onder de licentie </a:t>
            </a:r>
            <a:r>
              <a:rPr lang="en-GB" u="sng" dirty="0">
                <a:hlinkClick r:id="rId7"/>
              </a:rPr>
              <a:t>CC BY-SA 4.0</a:t>
            </a:r>
            <a:r>
              <a:rPr lang="en-GB" dirty="0"/>
              <a:t>, tenzij anders vermeld. </a:t>
            </a:r>
            <a:endParaRPr lang="en-US" dirty="0"/>
          </a:p>
          <a:p>
            <a:pPr latinLnBrk="0"/>
            <a:endParaRPr lang="en-GB" dirty="0"/>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Omslagafbeelding: </a:t>
            </a:r>
            <a:r>
              <a:rPr lang="en-US" dirty="0">
                <a:solidFill>
                  <a:schemeClr val="dk1"/>
                </a:solidFill>
                <a:ea typeface="Public Sans"/>
                <a:cs typeface="Public Sans"/>
                <a:sym typeface="Public Sans"/>
                <a:hlinkClick r:id="rId8"/>
              </a:rPr>
              <a:t>IMG_3385 </a:t>
            </a:r>
            <a:r>
              <a:rPr lang="en-US" dirty="0">
                <a:solidFill>
                  <a:schemeClr val="dk1"/>
                </a:solidFill>
                <a:ea typeface="Public Sans"/>
                <a:cs typeface="Public Sans"/>
                <a:sym typeface="Public Sans"/>
              </a:rPr>
              <a:t>door Erik De Haan is gelicentieerd </a:t>
            </a:r>
            <a:r>
              <a:rPr lang="en-US" dirty="0">
                <a:solidFill>
                  <a:schemeClr val="dk1"/>
                </a:solidFill>
                <a:ea typeface="Public Sans"/>
                <a:cs typeface="Public Sans"/>
                <a:sym typeface="Public Sans"/>
                <a:hlinkClick r:id="rId9"/>
              </a:rPr>
              <a:t>onder 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Inleiding en Beperking van de gevolgen van klimaatverandering voor hernieuwbare energiebronnen: </a:t>
            </a:r>
            <a:r>
              <a:rPr lang="en-US" dirty="0">
                <a:solidFill>
                  <a:schemeClr val="dk1"/>
                </a:solidFill>
                <a:ea typeface="Public Sans"/>
                <a:cs typeface="Public Sans"/>
                <a:sym typeface="Public Sans"/>
                <a:hlinkClick r:id="rId10"/>
              </a:rPr>
              <a:t>Wind, eindelijk </a:t>
            </a:r>
            <a:r>
              <a:rPr lang="en-US" dirty="0">
                <a:solidFill>
                  <a:schemeClr val="dk1"/>
                </a:solidFill>
                <a:ea typeface="Public Sans"/>
                <a:cs typeface="Public Sans"/>
                <a:sym typeface="Public Sans"/>
              </a:rPr>
              <a:t>door Kim Jensen is gelicentieerd </a:t>
            </a:r>
            <a:r>
              <a:rPr lang="en-US" dirty="0">
                <a:solidFill>
                  <a:schemeClr val="dk1"/>
                </a:solidFill>
                <a:ea typeface="Public Sans"/>
                <a:cs typeface="Public Sans"/>
                <a:sym typeface="Public Sans"/>
                <a:hlinkClick r:id="rId9"/>
              </a:rPr>
              <a:t>onder 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Wat is klimaatverandering?: </a:t>
            </a:r>
            <a:r>
              <a:rPr lang="en-US" dirty="0">
                <a:solidFill>
                  <a:schemeClr val="dk1"/>
                </a:solidFill>
                <a:ea typeface="Public Sans"/>
                <a:cs typeface="Public Sans"/>
                <a:sym typeface="Public Sans"/>
                <a:hlinkClick r:id="rId11"/>
              </a:rPr>
              <a:t>Klimaatverandering </a:t>
            </a:r>
            <a:r>
              <a:rPr lang="en-US" dirty="0">
                <a:solidFill>
                  <a:schemeClr val="dk1"/>
                </a:solidFill>
                <a:ea typeface="Public Sans"/>
                <a:cs typeface="Public Sans"/>
                <a:sym typeface="Public Sans"/>
              </a:rPr>
              <a:t>door Andreas </a:t>
            </a:r>
            <a:r>
              <a:rPr lang="en-US" dirty="0" err="1">
                <a:solidFill>
                  <a:schemeClr val="dk1"/>
                </a:solidFill>
                <a:ea typeface="Public Sans"/>
                <a:cs typeface="Public Sans"/>
                <a:sym typeface="Public Sans"/>
              </a:rPr>
              <a:t>Manessinger </a:t>
            </a:r>
            <a:r>
              <a:rPr lang="en-US" dirty="0">
                <a:solidFill>
                  <a:schemeClr val="dk1"/>
                </a:solidFill>
                <a:ea typeface="Public Sans"/>
                <a:cs typeface="Public Sans"/>
                <a:sym typeface="Public Sans"/>
              </a:rPr>
              <a:t>is gelicentieerd </a:t>
            </a:r>
            <a:r>
              <a:rPr lang="en-US" dirty="0">
                <a:solidFill>
                  <a:schemeClr val="dk1"/>
                </a:solidFill>
                <a:ea typeface="Public Sans"/>
                <a:cs typeface="Public Sans"/>
                <a:sym typeface="Public Sans"/>
                <a:hlinkClick r:id="rId12"/>
              </a:rPr>
              <a:t>onder 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Wat is de potentiële impact van klimaatverandering op zonne-energie?: </a:t>
            </a:r>
            <a:r>
              <a:rPr lang="en-US" dirty="0">
                <a:solidFill>
                  <a:schemeClr val="dk1"/>
                </a:solidFill>
                <a:ea typeface="Public Sans"/>
                <a:cs typeface="Public Sans"/>
                <a:sym typeface="Public Sans"/>
                <a:hlinkClick r:id="rId13"/>
              </a:rPr>
              <a:t>PV-</a:t>
            </a:r>
            <a:r>
              <a:rPr lang="en-US" dirty="0" err="1">
                <a:solidFill>
                  <a:schemeClr val="dk1"/>
                </a:solidFill>
                <a:ea typeface="Public Sans"/>
                <a:cs typeface="Public Sans"/>
                <a:sym typeface="Public Sans"/>
                <a:hlinkClick r:id="rId13"/>
              </a:rPr>
              <a:t>panelen</a:t>
            </a:r>
            <a:r>
              <a:rPr lang="en-US" dirty="0">
                <a:solidFill>
                  <a:schemeClr val="dk1"/>
                </a:solidFill>
                <a:ea typeface="Public Sans"/>
                <a:cs typeface="Public Sans"/>
                <a:sym typeface="Public Sans"/>
                <a:hlinkClick r:id="rId13"/>
              </a:rPr>
              <a:t> </a:t>
            </a:r>
            <a:r>
              <a:rPr lang="en-US" dirty="0">
                <a:solidFill>
                  <a:schemeClr val="dk1"/>
                </a:solidFill>
                <a:ea typeface="Public Sans"/>
                <a:cs typeface="Public Sans"/>
                <a:sym typeface="Public Sans"/>
              </a:rPr>
              <a:t>door Jonathan Cutrer is gelicentieerd </a:t>
            </a:r>
            <a:r>
              <a:rPr lang="en-US" dirty="0">
                <a:solidFill>
                  <a:schemeClr val="dk1"/>
                </a:solidFill>
                <a:ea typeface="Public Sans"/>
                <a:cs typeface="Public Sans"/>
                <a:sym typeface="Public Sans"/>
                <a:hlinkClick r:id="rId9"/>
              </a:rPr>
              <a:t>onder CC BY-NC 2.0.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Wat is de mogelijke impact van klimaatverandering op windenergie?: </a:t>
            </a:r>
            <a:r>
              <a:rPr lang="en-US" dirty="0">
                <a:solidFill>
                  <a:schemeClr val="dk1"/>
                </a:solidFill>
                <a:ea typeface="Public Sans"/>
                <a:cs typeface="Public Sans"/>
                <a:sym typeface="Public Sans"/>
                <a:hlinkClick r:id="rId14"/>
              </a:rPr>
              <a:t>elektriciteit </a:t>
            </a:r>
            <a:r>
              <a:rPr lang="en-US" dirty="0">
                <a:solidFill>
                  <a:schemeClr val="dk1"/>
                </a:solidFill>
                <a:ea typeface="Public Sans"/>
                <a:cs typeface="Public Sans"/>
                <a:sym typeface="Public Sans"/>
              </a:rPr>
              <a:t>door Jeanne </a:t>
            </a:r>
            <a:r>
              <a:rPr lang="en-US" dirty="0" err="1">
                <a:solidFill>
                  <a:schemeClr val="dk1"/>
                </a:solidFill>
                <a:ea typeface="Public Sans"/>
                <a:cs typeface="Public Sans"/>
                <a:sym typeface="Public Sans"/>
              </a:rPr>
              <a:t>Menjoulet </a:t>
            </a:r>
            <a:r>
              <a:rPr lang="en-US" dirty="0">
                <a:solidFill>
                  <a:schemeClr val="dk1"/>
                </a:solidFill>
                <a:ea typeface="Public Sans"/>
                <a:cs typeface="Public Sans"/>
                <a:sym typeface="Public Sans"/>
              </a:rPr>
              <a:t>is gelicentieerd </a:t>
            </a:r>
            <a:r>
              <a:rPr lang="en-US" dirty="0">
                <a:solidFill>
                  <a:schemeClr val="dk1"/>
                </a:solidFill>
                <a:ea typeface="Public Sans"/>
                <a:cs typeface="Public Sans"/>
                <a:sym typeface="Public Sans"/>
                <a:hlinkClick r:id="rId15"/>
              </a:rPr>
              <a:t>onder 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Wat is de mogelijke impact van klimaatverandering op kleinschalige waterkracht?: </a:t>
            </a:r>
            <a:r>
              <a:rPr lang="en-US" sz="1200" dirty="0">
                <a:solidFill>
                  <a:schemeClr val="dk1"/>
                </a:solidFill>
                <a:ea typeface="Public Sans"/>
                <a:cs typeface="Public Sans"/>
                <a:sym typeface="Public Sans"/>
                <a:hlinkClick r:id="rId16"/>
              </a:rPr>
              <a:t>Mini-waterkrachtcentrale </a:t>
            </a:r>
            <a:r>
              <a:rPr lang="en-US" sz="1200" dirty="0">
                <a:solidFill>
                  <a:schemeClr val="dk1"/>
                </a:solidFill>
                <a:ea typeface="Public Sans"/>
                <a:cs typeface="Public Sans"/>
                <a:sym typeface="Public Sans"/>
              </a:rPr>
              <a:t>door Sergii </a:t>
            </a:r>
            <a:r>
              <a:rPr lang="en-US" sz="1200" dirty="0" err="1">
                <a:solidFill>
                  <a:schemeClr val="dk1"/>
                </a:solidFill>
                <a:ea typeface="Public Sans"/>
                <a:cs typeface="Public Sans"/>
                <a:sym typeface="Public Sans"/>
              </a:rPr>
              <a:t>Gulenok </a:t>
            </a:r>
            <a:r>
              <a:rPr lang="en-US" sz="1200" dirty="0">
                <a:solidFill>
                  <a:schemeClr val="dk1"/>
                </a:solidFill>
                <a:ea typeface="Public Sans"/>
                <a:cs typeface="Public Sans"/>
                <a:sym typeface="Public Sans"/>
              </a:rPr>
              <a:t>is </a:t>
            </a:r>
            <a:r>
              <a:rPr lang="en-US" dirty="0">
                <a:solidFill>
                  <a:schemeClr val="dk1"/>
                </a:solidFill>
                <a:ea typeface="Public Sans"/>
                <a:cs typeface="Public Sans"/>
                <a:sym typeface="Public Sans"/>
              </a:rPr>
              <a:t>gelicentieerd </a:t>
            </a:r>
            <a:r>
              <a:rPr lang="en-US" dirty="0">
                <a:solidFill>
                  <a:schemeClr val="dk1"/>
                </a:solidFill>
                <a:ea typeface="Public Sans"/>
                <a:cs typeface="Public Sans"/>
                <a:sym typeface="Public Sans"/>
                <a:hlinkClick r:id="rId9"/>
              </a:rPr>
              <a:t>onder CC BY-NC 2.0.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endParaRPr lang="en-GB" dirty="0"/>
          </a:p>
          <a:p>
            <a:endParaRPr lang="en-GB" dirty="0"/>
          </a:p>
          <a:p>
            <a:endParaRPr lang="en-GB" dirty="0"/>
          </a:p>
          <a:p>
            <a:r>
              <a:rPr lang="en-GB" dirty="0"/>
              <a:t>https://energy.ec.europa.eu/topics/renewable-energy/solar-energy_en#photovoltaics</a:t>
            </a:r>
          </a:p>
          <a:p>
            <a:r>
              <a:rPr lang="en-GB" dirty="0" err="1"/>
              <a:t>https://energy.ec.europa.eu/topics/renewable-energy/eu-wind-energy_en</a:t>
            </a:r>
            <a:endParaRPr lang="en-GB" dirty="0"/>
          </a:p>
          <a:p>
            <a:r>
              <a:rPr lang="en-GB" dirty="0" err="1"/>
              <a:t>https://energy.ec.europa.eu/topics/renewable-energy/hydropower_en</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BE" dirty="0"/>
              <a:t>https://commission.europa.eu/legal-notice_en#copyright-notice</a:t>
            </a:r>
            <a:endParaRPr lang="en-GB" dirty="0"/>
          </a:p>
          <a:p>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6F8E-2086-60A9-CF02-411103252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1D396-C54F-51E4-A8D9-84659A78AE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24E475-ABC4-F2D1-BD63-4370D7AC19F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latinLnBrk="0">
              <a:buSzPts val="2800"/>
            </a:pPr>
            <a:r>
              <a:rPr lang="en-GB" sz="1200" dirty="0">
                <a:solidFill>
                  <a:srgbClr val="231F20"/>
                </a:solidFill>
                <a:ea typeface="Calibri"/>
                <a:cs typeface="Calibri"/>
              </a:rPr>
              <a:t>De volgende bronnen zijn gebruikt om deze presentatie samen te stellen: </a:t>
            </a:r>
          </a:p>
          <a:p>
            <a:pPr marL="285750" indent="-285750" latinLnBrk="0">
              <a:buSzPts val="2800"/>
              <a:buFont typeface="Arial" panose="020B0604020202020204" pitchFamily="34" charset="0"/>
              <a:buChar char="•"/>
            </a:pP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Gahlot, S. (2024) </a:t>
            </a:r>
            <a:r>
              <a:rPr lang="en-US" sz="1200" i="1" dirty="0">
                <a:solidFill>
                  <a:schemeClr val="dk1"/>
                </a:solidFill>
              </a:rPr>
              <a:t>Klimaatverandering en windenergie: De wind van verandering. </a:t>
            </a:r>
            <a:r>
              <a:rPr lang="en-US" sz="1200" dirty="0">
                <a:solidFill>
                  <a:schemeClr val="dk1"/>
                </a:solidFill>
              </a:rPr>
              <a:t>Prevention Web/Swiss Reinsurance Company (Swiss RE).</a:t>
            </a:r>
            <a:r>
              <a:rPr lang="en-GB" sz="1200" dirty="0">
                <a:solidFill>
                  <a:srgbClr val="3F3F3F"/>
                </a:solidFill>
                <a:effectLst/>
              </a:rPr>
              <a:t> https://www.preventionweb.net/news/climate-change-and-wind-power-winds-change</a:t>
            </a: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Gernaat, D. E. H. J., de Boer, H. S., </a:t>
            </a:r>
            <a:r>
              <a:rPr lang="en-US" sz="1200" dirty="0" err="1">
                <a:solidFill>
                  <a:schemeClr val="dk1"/>
                </a:solidFill>
              </a:rPr>
              <a:t>Daioglou</a:t>
            </a:r>
            <a:r>
              <a:rPr lang="en-US" sz="1200" dirty="0">
                <a:solidFill>
                  <a:schemeClr val="dk1"/>
                </a:solidFill>
              </a:rPr>
              <a:t>, V., </a:t>
            </a:r>
            <a:r>
              <a:rPr lang="en-US" sz="1200" dirty="0" err="1">
                <a:solidFill>
                  <a:schemeClr val="dk1"/>
                </a:solidFill>
              </a:rPr>
              <a:t>Yalew</a:t>
            </a:r>
            <a:r>
              <a:rPr lang="en-US" sz="1200" dirty="0">
                <a:solidFill>
                  <a:schemeClr val="dk1"/>
                </a:solidFill>
              </a:rPr>
              <a:t>, S. G., Müller, C., &amp; van Vuuren, D. P. (2021). Climate change impacts on renewable energy supply. </a:t>
            </a:r>
            <a:r>
              <a:rPr lang="en-US" sz="1200" i="1" dirty="0">
                <a:solidFill>
                  <a:schemeClr val="dk1"/>
                </a:solidFill>
              </a:rPr>
              <a:t>Nature Climate Change</a:t>
            </a:r>
            <a:r>
              <a:rPr lang="en-US" sz="1200" dirty="0">
                <a:solidFill>
                  <a:schemeClr val="dk1"/>
                </a:solidFill>
              </a:rPr>
              <a:t>,</a:t>
            </a:r>
            <a:r>
              <a:rPr lang="en-US" sz="1200" i="1" dirty="0">
                <a:solidFill>
                  <a:schemeClr val="dk1"/>
                </a:solidFill>
              </a:rPr>
              <a:t> 11</a:t>
            </a:r>
            <a:r>
              <a:rPr lang="en-US" sz="1200" dirty="0">
                <a:solidFill>
                  <a:schemeClr val="dk1"/>
                </a:solidFill>
              </a:rPr>
              <a:t>(2), 119–125. </a:t>
            </a:r>
            <a:r>
              <a:rPr lang="en-US" sz="12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2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200" dirty="0">
                <a:solidFill>
                  <a:schemeClr val="dk1"/>
                </a:solidFill>
              </a:rPr>
              <a:t>Herrmann, A., </a:t>
            </a:r>
            <a:r>
              <a:rPr lang="en-US" sz="1200" dirty="0" err="1">
                <a:solidFill>
                  <a:schemeClr val="dk1"/>
                </a:solidFill>
              </a:rPr>
              <a:t>Mädlow</a:t>
            </a:r>
            <a:r>
              <a:rPr lang="en-US" sz="1200" dirty="0">
                <a:solidFill>
                  <a:schemeClr val="dk1"/>
                </a:solidFill>
              </a:rPr>
              <a:t>, A., Gross, U., &amp; Krause, H. (2016). </a:t>
            </a:r>
            <a:r>
              <a:rPr lang="en-US" sz="1200" i="1" dirty="0" err="1">
                <a:solidFill>
                  <a:schemeClr val="dk1"/>
                </a:solidFill>
              </a:rPr>
              <a:t>Auswirkungen </a:t>
            </a:r>
            <a:r>
              <a:rPr lang="en-US" sz="1200" i="1" dirty="0">
                <a:solidFill>
                  <a:schemeClr val="dk1"/>
                </a:solidFill>
              </a:rPr>
              <a:t>des </a:t>
            </a:r>
            <a:r>
              <a:rPr lang="en-US" sz="1200" i="1" dirty="0" err="1">
                <a:solidFill>
                  <a:schemeClr val="dk1"/>
                </a:solidFill>
              </a:rPr>
              <a:t>Klimawandels </a:t>
            </a:r>
            <a:r>
              <a:rPr lang="en-US" sz="1200" i="1" dirty="0">
                <a:solidFill>
                  <a:schemeClr val="dk1"/>
                </a:solidFill>
              </a:rPr>
              <a:t>auf den </a:t>
            </a:r>
            <a:r>
              <a:rPr lang="en-US" sz="1200" i="1" dirty="0" err="1">
                <a:solidFill>
                  <a:schemeClr val="dk1"/>
                </a:solidFill>
              </a:rPr>
              <a:t>Energiebedarf </a:t>
            </a:r>
            <a:r>
              <a:rPr lang="en-US" sz="1200" i="1" dirty="0">
                <a:solidFill>
                  <a:schemeClr val="dk1"/>
                </a:solidFill>
              </a:rPr>
              <a:t>von </a:t>
            </a:r>
            <a:r>
              <a:rPr lang="en-US" sz="1200" i="1" dirty="0" err="1">
                <a:solidFill>
                  <a:schemeClr val="dk1"/>
                </a:solidFill>
              </a:rPr>
              <a:t>Gebäuden </a:t>
            </a:r>
            <a:r>
              <a:rPr lang="en-US" sz="1200" i="1" dirty="0">
                <a:solidFill>
                  <a:schemeClr val="dk1"/>
                </a:solidFill>
              </a:rPr>
              <a:t>und den </a:t>
            </a:r>
            <a:r>
              <a:rPr lang="en-US" sz="1200" i="1" dirty="0" err="1">
                <a:solidFill>
                  <a:schemeClr val="dk1"/>
                </a:solidFill>
              </a:rPr>
              <a:t>Ertrag erneuerbarer Energien</a:t>
            </a:r>
            <a:r>
              <a:rPr lang="en-US" sz="1200" dirty="0">
                <a:solidFill>
                  <a:schemeClr val="dk1"/>
                </a:solidFill>
              </a:rPr>
              <a:t>. 9.</a:t>
            </a:r>
          </a:p>
          <a:p>
            <a:pPr marL="285750" indent="-285750" latinLnBrk="0">
              <a:buClr>
                <a:schemeClr val="dk1"/>
              </a:buClr>
              <a:buSzPts val="2800"/>
              <a:buFont typeface="Arial" panose="020B0604020202020204" pitchFamily="34" charset="0"/>
              <a:buChar char="•"/>
            </a:pPr>
            <a:r>
              <a:rPr lang="en-US" sz="1200" dirty="0">
                <a:solidFill>
                  <a:schemeClr val="dk1"/>
                </a:solidFill>
              </a:rPr>
              <a:t>IRENA. (2019). </a:t>
            </a:r>
            <a:r>
              <a:rPr lang="en-US" sz="1200" i="1" dirty="0">
                <a:solidFill>
                  <a:schemeClr val="dk1"/>
                </a:solidFill>
              </a:rPr>
              <a:t>Klimaatverandering en hernieuwbare energie</a:t>
            </a:r>
            <a:r>
              <a:rPr lang="en-US" sz="1200" dirty="0">
                <a:solidFill>
                  <a:schemeClr val="dk1"/>
                </a:solidFill>
              </a:rPr>
              <a:t>. Internationaal Agentschap voor Hernieuwbare Energie.</a:t>
            </a:r>
            <a:r>
              <a:rPr lang="en-US" sz="12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Okonkwo, P. C., Nwokolo, S. C., Udo, S. O., </a:t>
            </a:r>
            <a:r>
              <a:rPr lang="en-US" sz="1200" dirty="0" err="1">
                <a:solidFill>
                  <a:schemeClr val="dk1"/>
                </a:solidFill>
              </a:rPr>
              <a:t>Obiwulu</a:t>
            </a:r>
            <a:r>
              <a:rPr lang="en-US" sz="1200" dirty="0">
                <a:solidFill>
                  <a:schemeClr val="dk1"/>
                </a:solidFill>
              </a:rPr>
              <a:t>, A. U., </a:t>
            </a:r>
            <a:r>
              <a:rPr lang="en-US" sz="1200" dirty="0" err="1">
                <a:solidFill>
                  <a:schemeClr val="dk1"/>
                </a:solidFill>
              </a:rPr>
              <a:t>Onnoghen</a:t>
            </a:r>
            <a:r>
              <a:rPr lang="en-US" sz="1200" dirty="0">
                <a:solidFill>
                  <a:schemeClr val="dk1"/>
                </a:solidFill>
              </a:rPr>
              <a:t>, U. N., </a:t>
            </a:r>
            <a:r>
              <a:rPr lang="en-US" sz="1200" dirty="0" err="1">
                <a:solidFill>
                  <a:schemeClr val="dk1"/>
                </a:solidFill>
              </a:rPr>
              <a:t>Alarifi</a:t>
            </a:r>
            <a:r>
              <a:rPr lang="en-US" sz="1200" dirty="0">
                <a:solidFill>
                  <a:schemeClr val="dk1"/>
                </a:solidFill>
              </a:rPr>
              <a:t>, S. S., </a:t>
            </a:r>
            <a:r>
              <a:rPr lang="en-US" sz="1200" dirty="0" err="1">
                <a:solidFill>
                  <a:schemeClr val="dk1"/>
                </a:solidFill>
              </a:rPr>
              <a:t>Eldosouky</a:t>
            </a:r>
            <a:r>
              <a:rPr lang="en-US" sz="1200" dirty="0">
                <a:solidFill>
                  <a:schemeClr val="dk1"/>
                </a:solidFill>
              </a:rPr>
              <a:t>, A. M., Ekwok, S. E., Andras, P. &amp; Akpan, A. E. (2025) </a:t>
            </a:r>
            <a:r>
              <a:rPr lang="en-US" sz="1200" i="1" dirty="0">
                <a:solidFill>
                  <a:schemeClr val="dk1"/>
                </a:solidFill>
              </a:rPr>
              <a:t>Zonne-energiesystemen onder extreme weersomstandigheden: casestudy's, classificatie, kwetsbaarheidsbeoordeling en aanpassingsmogelijkheden. </a:t>
            </a:r>
            <a:r>
              <a:rPr lang="en-US" sz="1200" dirty="0">
                <a:solidFill>
                  <a:schemeClr val="dk1"/>
                </a:solidFill>
              </a:rPr>
              <a:t>Science Direct: Energy Reports. Jaargang 13, juni 2025, blz. 929-959. </a:t>
            </a:r>
            <a:r>
              <a:rPr lang="en-US" sz="1200" dirty="0">
                <a:solidFill>
                  <a:schemeClr val="dk1"/>
                </a:solidFill>
                <a:hlinkClick r:id="rId5"/>
              </a:rPr>
              <a:t>https://www.sciencedirect.com/science/article/pii/S2352484724008813#:~:text=Hurricanes%20can%20inflict%20direct%20damage,may%20harm%20solar%20photovoltaic%20systems.%20%20Energy%20Reports,%20Volume%2013,2025,Pages%20929-959,ISSN%202352-4847</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Russo, M. A., Carvalho, D., Martins, N., &amp; Monteiro, A. (2022). Het onvermijdelijke voorspellen: een overzicht van de gevolgen van klimaatverandering voor hernieuwbare energiebronnen. </a:t>
            </a:r>
            <a:r>
              <a:rPr lang="en-US" sz="1200" i="1" dirty="0">
                <a:solidFill>
                  <a:schemeClr val="dk1"/>
                </a:solidFill>
              </a:rPr>
              <a:t>Duurzame energietechnologieën en beoordelingen</a:t>
            </a:r>
            <a:r>
              <a:rPr lang="en-US" sz="1200" dirty="0">
                <a:solidFill>
                  <a:schemeClr val="dk1"/>
                </a:solidFill>
              </a:rPr>
              <a:t>,</a:t>
            </a:r>
            <a:r>
              <a:rPr lang="en-US" sz="1200" i="1" dirty="0">
                <a:solidFill>
                  <a:schemeClr val="dk1"/>
                </a:solidFill>
              </a:rPr>
              <a:t> 52</a:t>
            </a:r>
            <a:r>
              <a:rPr lang="en-US" sz="1200" dirty="0">
                <a:solidFill>
                  <a:schemeClr val="dk1"/>
                </a:solidFill>
              </a:rPr>
              <a:t>, 102283. </a:t>
            </a:r>
            <a:r>
              <a:rPr lang="en-US" sz="12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err="1">
                <a:solidFill>
                  <a:schemeClr val="dk1"/>
                </a:solidFill>
              </a:rPr>
              <a:t>Solaun</a:t>
            </a:r>
            <a:r>
              <a:rPr lang="en-US" sz="1200" dirty="0">
                <a:solidFill>
                  <a:schemeClr val="dk1"/>
                </a:solidFill>
              </a:rPr>
              <a:t>, K., &amp; </a:t>
            </a:r>
            <a:r>
              <a:rPr lang="en-US" sz="1200" dirty="0" err="1">
                <a:solidFill>
                  <a:schemeClr val="dk1"/>
                </a:solidFill>
              </a:rPr>
              <a:t>Cerdá</a:t>
            </a:r>
            <a:r>
              <a:rPr lang="en-US" sz="1200" dirty="0">
                <a:solidFill>
                  <a:schemeClr val="dk1"/>
                </a:solidFill>
              </a:rPr>
              <a:t>, E. (2019). De gevolgen van klimaatverandering voor de opwekking van hernieuwbare energie. Een overzicht van kwantitatieve prognoses. </a:t>
            </a:r>
            <a:r>
              <a:rPr lang="en-US" sz="1200" i="1" dirty="0">
                <a:solidFill>
                  <a:schemeClr val="dk1"/>
                </a:solidFill>
              </a:rPr>
              <a:t>Renewable and Sustainable Energy Reviews</a:t>
            </a:r>
            <a:r>
              <a:rPr lang="en-US" sz="1200" dirty="0">
                <a:solidFill>
                  <a:schemeClr val="dk1"/>
                </a:solidFill>
              </a:rPr>
              <a:t>,</a:t>
            </a:r>
            <a:r>
              <a:rPr lang="en-US" sz="1200" i="1" dirty="0">
                <a:solidFill>
                  <a:schemeClr val="dk1"/>
                </a:solidFill>
              </a:rPr>
              <a:t> 116</a:t>
            </a:r>
            <a:r>
              <a:rPr lang="en-US" sz="1200" dirty="0">
                <a:solidFill>
                  <a:schemeClr val="dk1"/>
                </a:solidFill>
              </a:rPr>
              <a:t>, 109415.</a:t>
            </a:r>
            <a:r>
              <a:rPr lang="en-US" sz="12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UNIDO, ICSHP (2022). World Small Hydropower Development Report 2022. Thematische publicatie: Kleine waterkracht en klimaatverandering. Organisatie van de Verenigde Naties voor Industriële Ontwikkeling, Wenen, Oostenrijk; Internationaal Centrum voor Kleine Waterkracht, Hangzhou, China. Beschikbaar op</a:t>
            </a:r>
            <a:r>
              <a:rPr lang="en-US" sz="1200" dirty="0">
                <a:solidFill>
                  <a:schemeClr val="dk1"/>
                </a:solidFill>
                <a:hlinkClick r:id="rId8"/>
              </a:rPr>
              <a:t> www.unido.org/WSHPDR</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Welt der </a:t>
            </a:r>
            <a:r>
              <a:rPr lang="en-US" sz="1200" dirty="0" err="1">
                <a:solidFill>
                  <a:schemeClr val="dk1"/>
                </a:solidFill>
              </a:rPr>
              <a:t>Physik</a:t>
            </a:r>
            <a:r>
              <a:rPr lang="en-US" sz="1200" dirty="0">
                <a:solidFill>
                  <a:schemeClr val="dk1"/>
                </a:solidFill>
              </a:rPr>
              <a:t>. (2021, 11 </a:t>
            </a:r>
            <a:r>
              <a:rPr lang="en-US" sz="1200" dirty="0" err="1">
                <a:solidFill>
                  <a:schemeClr val="dk1"/>
                </a:solidFill>
              </a:rPr>
              <a:t>januari</a:t>
            </a:r>
            <a:r>
              <a:rPr lang="en-US" sz="1200" dirty="0">
                <a:solidFill>
                  <a:schemeClr val="dk1"/>
                </a:solidFill>
              </a:rPr>
              <a:t>). </a:t>
            </a:r>
            <a:r>
              <a:rPr lang="en-US" sz="1200" i="1" dirty="0" err="1">
                <a:solidFill>
                  <a:schemeClr val="dk1"/>
                </a:solidFill>
              </a:rPr>
              <a:t>Hernieuwbare energieën in de klimaatverandering</a:t>
            </a:r>
            <a:r>
              <a:rPr lang="en-US" sz="1200" dirty="0">
                <a:solidFill>
                  <a:schemeClr val="dk1"/>
                </a:solidFill>
              </a:rPr>
              <a:t>.</a:t>
            </a:r>
            <a:r>
              <a:rPr lang="en-US" sz="12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200" dirty="0">
              <a:solidFill>
                <a:schemeClr val="dk1"/>
              </a:solidFill>
              <a:ea typeface="Calibri"/>
              <a:cs typeface="Calibri"/>
              <a:sym typeface="Calibri"/>
            </a:endParaRPr>
          </a:p>
          <a:p>
            <a:pPr latinLnBrk="0"/>
            <a:endParaRPr lang="en-GB" sz="1200" dirty="0"/>
          </a:p>
          <a:p>
            <a:endParaRPr lang="en-BE" dirty="0"/>
          </a:p>
        </p:txBody>
      </p:sp>
      <p:sp>
        <p:nvSpPr>
          <p:cNvPr id="4" name="Slide Number Placeholder 3">
            <a:extLst>
              <a:ext uri="{FF2B5EF4-FFF2-40B4-BE49-F238E27FC236}">
                <a16:creationId xmlns:a16="http://schemas.microsoft.com/office/drawing/2014/main" id="{84E6431C-3A27-12A0-EC4A-3D5A9C728E84}"/>
              </a:ext>
            </a:extLst>
          </p:cNvPr>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8167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Bedankt!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6239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We beginnen met het definiëren van klimaatverandering en bekijken vervolgens drie verschillende soorten energieproductie. We nodigen u uit om even stil te staan bij een reflectieve vraag. Neem even de tijd om over elke vraag na te denken, voordat u verdergaat om meer te leren over een bepaald type energieproductie, de mogelijke gevolgen van klimaatverandering en mogelijke oplossingen.</a:t>
            </a:r>
          </a:p>
          <a:p>
            <a:pPr latinLnBrk="0"/>
            <a:endParaRPr lang="en-GB" sz="1200" noProof="0" dirty="0">
              <a:solidFill>
                <a:srgbClr val="2B2C30"/>
              </a:solidFill>
              <a:sym typeface="Public Sans"/>
            </a:endParaRPr>
          </a:p>
          <a:p>
            <a:pPr latinLnBrk="0"/>
            <a:r>
              <a:rPr lang="en-GB" sz="1200" dirty="0">
                <a:solidFill>
                  <a:srgbClr val="2B2C30"/>
                </a:solidFill>
                <a:sym typeface="Public Sans"/>
              </a:rPr>
              <a:t>U kunt elk type energieproductie achtereenvolgens doorlopen. U kunt ook via het menu een bepaald type selecteren dat u eerst wilt bekijken.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7682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Klimaatverandering en drie verschillende soorten energieproductie</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400" dirty="0">
                <a:ea typeface="Public Sans"/>
                <a:cs typeface="Public Sans"/>
                <a:sym typeface="Public Sans"/>
              </a:rPr>
              <a:t>Aan de slag: Wat is klimaatverandering?</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Focus op klimaatverandering en verschillende soorten energieproductie: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Zonne-energie (PV-panelen).</a:t>
            </a:r>
          </a:p>
          <a:p>
            <a:pPr marL="800100" lvl="1" indent="-342900" latinLnBrk="0">
              <a:buFont typeface="Arial" panose="020B0604020202020204" pitchFamily="34" charset="0"/>
              <a:buChar char="•"/>
            </a:pPr>
            <a:r>
              <a:rPr lang="en-US" sz="2400" dirty="0">
                <a:ea typeface="Calibri"/>
                <a:cs typeface="Calibri"/>
                <a:sym typeface="Public Sans"/>
              </a:rPr>
              <a:t>Windenergie </a:t>
            </a:r>
            <a:r>
              <a:rPr lang="en-US" sz="2400" dirty="0">
                <a:ea typeface="Public Sans"/>
                <a:cs typeface="Public Sans"/>
                <a:sym typeface="Public Sans"/>
              </a:rPr>
              <a:t>(windturbines).</a:t>
            </a:r>
          </a:p>
          <a:p>
            <a:pPr marL="800100" lvl="1" indent="-342900" latinLnBrk="0">
              <a:buFont typeface="Arial" panose="020B0604020202020204" pitchFamily="34" charset="0"/>
              <a:buChar char="•"/>
            </a:pPr>
            <a:r>
              <a:rPr lang="en-US" sz="2400" dirty="0">
                <a:ea typeface="Public Sans"/>
                <a:cs typeface="Public Sans"/>
                <a:sym typeface="Public Sans"/>
              </a:rPr>
              <a:t>Kleinschalige waterkracht.</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De impact van klimaatverandering op hernieuwbare energiebronnen beperken.</a:t>
            </a:r>
          </a:p>
          <a:p>
            <a:pPr marL="342900" indent="-342900" latinLnBrk="0">
              <a:buFont typeface="Arial" panose="020B0604020202020204" pitchFamily="34" charset="0"/>
              <a:buChar char="•"/>
            </a:pPr>
            <a:endParaRPr lang="en-US" sz="2400" dirty="0">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7007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Wat is klimaatverandering? </a:t>
            </a:r>
            <a:endParaRPr lang="en-US" sz="1050" kern="1200" dirty="0">
              <a:solidFill>
                <a:schemeClr val="bg1"/>
              </a:solidFill>
              <a:latin typeface="+mn-lt"/>
              <a:ea typeface="+mn-ea"/>
              <a:cs typeface="+mn-cs"/>
            </a:endParaRPr>
          </a:p>
          <a:p>
            <a:pPr latinLnBrk="0"/>
            <a:r>
              <a:rPr lang="en-GB" sz="1200" dirty="0">
                <a:ea typeface="Roboto"/>
                <a:cs typeface="Roboto"/>
              </a:rPr>
              <a:t>“Klimaatverandering verwijst naar langdurige verschuivingen in temperaturen en weerpatronen. Dergelijke verschuivingen kunnen natuurlijk zijn, als gevolg van veranderingen in de activiteit van de zon of grote vulkaanuitbarstingen. </a:t>
            </a:r>
          </a:p>
          <a:p>
            <a:pPr latinLnBrk="0"/>
            <a:endParaRPr lang="en-GB" sz="1200" dirty="0">
              <a:ea typeface="Roboto"/>
              <a:cs typeface="Roboto"/>
            </a:endParaRPr>
          </a:p>
          <a:p>
            <a:pPr latinLnBrk="0"/>
            <a:r>
              <a:rPr lang="en-GB" sz="1200" dirty="0">
                <a:ea typeface="Roboto"/>
                <a:cs typeface="Roboto"/>
              </a:rPr>
              <a:t>Maar sinds de 19e eeuw </a:t>
            </a:r>
            <a:r>
              <a:rPr lang="en-GB" sz="1200" dirty="0">
                <a:ea typeface="Roboto"/>
                <a:cs typeface="Roboto"/>
                <a:hlinkClick r:id="rId3">
                  <a:extLst>
                    <a:ext uri="{A12FA001-AC4F-418D-AE19-62706E023703}">
                      <ahyp:hlinkClr xmlns:ahyp="http://schemas.microsoft.com/office/drawing/2018/hyperlinkcolor" val="tx"/>
                    </a:ext>
                  </a:extLst>
                </a:hlinkClick>
              </a:rPr>
              <a:t>zijn menselijke activiteiten de belangrijkste oorzaak van klimaatverandering</a:t>
            </a:r>
            <a:r>
              <a:rPr lang="en-GB" sz="1200" dirty="0">
                <a:ea typeface="Roboto"/>
                <a:cs typeface="Roboto"/>
              </a:rPr>
              <a:t>, voornamelijk door het verbranden van fossiele brandstoffen zoals kolen, olie en gas. </a:t>
            </a:r>
          </a:p>
          <a:p>
            <a:pPr latinLnBrk="0"/>
            <a:endParaRPr lang="en-GB" sz="1200" dirty="0">
              <a:ea typeface="Roboto"/>
              <a:cs typeface="Roboto"/>
            </a:endParaRPr>
          </a:p>
          <a:p>
            <a:pPr latinLnBrk="0"/>
            <a:r>
              <a:rPr lang="en-GB" sz="1200" dirty="0">
                <a:ea typeface="Roboto"/>
                <a:cs typeface="Roboto"/>
              </a:rPr>
              <a:t>De verbranding van fossiele brandstoffen leidt tot de uitstoot van broeikasgassen die als een deken om de aarde heen liggen, de warmte van de zon vasthouden en de temperatuur doen stijgen." (</a:t>
            </a:r>
            <a:r>
              <a:rPr lang="en-GB" sz="1200" dirty="0">
                <a:ea typeface="Roboto"/>
                <a:cs typeface="Roboto"/>
                <a:hlinkClick r:id="rId4">
                  <a:extLst>
                    <a:ext uri="{A12FA001-AC4F-418D-AE19-62706E023703}">
                      <ahyp:hlinkClr xmlns:ahyp="http://schemas.microsoft.com/office/drawing/2018/hyperlinkcolor" val="tx"/>
                    </a:ext>
                  </a:extLst>
                </a:hlinkClick>
              </a:rPr>
              <a:t>Verenigde Naties</a:t>
            </a:r>
            <a:r>
              <a:rPr lang="en-GB" sz="1200" dirty="0">
                <a:ea typeface="Roboto"/>
                <a:cs typeface="Roboto"/>
              </a:rPr>
              <a:t>) </a:t>
            </a:r>
            <a:endParaRPr lang="en-GB" sz="1200" dirty="0"/>
          </a:p>
          <a:p>
            <a:endParaRPr lang="en-GB" dirty="0"/>
          </a:p>
          <a:p>
            <a:endParaRPr lang="en-GB" dirty="0"/>
          </a:p>
          <a:p>
            <a:r>
              <a:rPr lang="en-GB" dirty="0"/>
              <a:t>https://www.ipcc.ch/2021/08/09/ar6-wg1-20210809-pr/</a:t>
            </a:r>
          </a:p>
          <a:p>
            <a:r>
              <a:rPr lang="en-GB" dirty="0"/>
              <a:t>https://www.un.org/en/climatechange/what-is-climate-change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398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Wat is klimaatverandering? </a:t>
            </a:r>
            <a:endParaRPr lang="en-US" sz="1050" kern="1200" dirty="0">
              <a:solidFill>
                <a:schemeClr val="bg1"/>
              </a:solidFill>
              <a:latin typeface="+mn-lt"/>
              <a:ea typeface="+mn-ea"/>
              <a:cs typeface="+mn-cs"/>
            </a:endParaRPr>
          </a:p>
          <a:p>
            <a:pPr latinLnBrk="0"/>
            <a:r>
              <a:rPr lang="en-GB" sz="1200" dirty="0">
                <a:ea typeface="Public Sans"/>
                <a:cs typeface="Public Sans"/>
                <a:sym typeface="Public Sans"/>
              </a:rPr>
              <a:t>Zoals de </a:t>
            </a:r>
            <a:r>
              <a:rPr lang="en-GB" sz="1200" dirty="0">
                <a:ea typeface="Public Sans"/>
                <a:cs typeface="Public Sans"/>
                <a:sym typeface="Public Sans"/>
                <a:hlinkClick r:id="rId3"/>
              </a:rPr>
              <a:t>Verenigde Naties </a:t>
            </a:r>
            <a:r>
              <a:rPr lang="en-GB" sz="1200" dirty="0">
                <a:ea typeface="Public Sans"/>
                <a:cs typeface="Public Sans"/>
                <a:sym typeface="Public Sans"/>
              </a:rPr>
              <a:t>uitleggen, kunnen we klimaatverandering tegengaan door de uitstoot van broeikasgassen te verminderen. Om dit te doen moeten we: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Overstappen van fossiele brandstoffen (zoals kolen en olie) naar hernieuwbare energiebronnen (zoals zon en wind).</a:t>
            </a:r>
          </a:p>
          <a:p>
            <a:pPr marL="342900" indent="-342900" latinLnBrk="0">
              <a:buFont typeface="Arial" panose="020B0604020202020204" pitchFamily="34" charset="0"/>
              <a:buChar char="•"/>
            </a:pPr>
            <a:r>
              <a:rPr lang="en-GB" sz="1200" dirty="0">
                <a:ea typeface="Public Sans"/>
                <a:cs typeface="Public Sans"/>
                <a:sym typeface="Public Sans"/>
              </a:rPr>
              <a:t>ons aanpassen aan de gevolgen van een veranderend klimaat</a:t>
            </a:r>
          </a:p>
          <a:p>
            <a:pPr marL="342900" indent="-342900" latinLnBrk="0">
              <a:buFont typeface="Arial" panose="020B0604020202020204" pitchFamily="34" charset="0"/>
              <a:buChar char="•"/>
            </a:pPr>
            <a:r>
              <a:rPr lang="en-GB" sz="1200" dirty="0">
                <a:ea typeface="Public Sans"/>
                <a:cs typeface="Public Sans"/>
                <a:sym typeface="Public Sans"/>
              </a:rPr>
              <a:t>Investeren in verandering. Er zijn investeringen nodig, zowel van overheden als van bedrijven.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91473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Verschillende soorten energieproductie: zonne-energie (PV-panelen)</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Wat is de mogelijke impact van klimaatverandering op zonne-energie?</a:t>
            </a:r>
            <a:endParaRPr lang="en-GB" sz="1200" i="1" dirty="0">
              <a:solidFill>
                <a:schemeClr val="accent5"/>
              </a:solidFill>
            </a:endParaRPr>
          </a:p>
          <a:p>
            <a:r>
              <a:rPr lang="en-GB" dirty="0"/>
              <a:t>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2619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Verschillende soorten energieproductie: Zonne-energie (PV-panelen)</a:t>
            </a:r>
            <a:endParaRPr lang="en-US" sz="1050" kern="1200" dirty="0">
              <a:solidFill>
                <a:schemeClr val="bg1"/>
              </a:solidFill>
              <a:latin typeface="+mn-lt"/>
              <a:ea typeface="+mn-ea"/>
              <a:cs typeface="+mn-cs"/>
            </a:endParaRPr>
          </a:p>
          <a:p>
            <a:pPr latinLnBrk="0"/>
            <a:r>
              <a:rPr lang="en-US" sz="1200" dirty="0">
                <a:ea typeface="Public Sans"/>
                <a:cs typeface="Public Sans"/>
                <a:sym typeface="Public Sans"/>
              </a:rPr>
              <a:t>Fotovoltaïsche energie is een methode om elektriciteit op te wekken door middel van zonnecellen die energie van de zon omzetten in elektriciteit. Deze cellen worden samengevoegd tot PV-</a:t>
            </a:r>
            <a:r>
              <a:rPr lang="en-US" sz="1200" dirty="0" err="1">
                <a:ea typeface="Public Sans"/>
                <a:cs typeface="Public Sans"/>
                <a:sym typeface="Public Sans"/>
              </a:rPr>
              <a:t>panelen</a:t>
            </a:r>
            <a:r>
              <a:rPr lang="en-US" sz="1200" dirty="0">
                <a:ea typeface="Public Sans"/>
                <a:cs typeface="Public Sans"/>
                <a:sym typeface="Public Sans"/>
              </a:rPr>
              <a:t> en vervolgens op de grond, op daken of drijvend op dammen of meren geïnstalleerd.</a:t>
            </a:r>
          </a:p>
          <a:p>
            <a:pPr latinLnBrk="0"/>
            <a:endParaRPr lang="en-US" sz="1200" dirty="0">
              <a:ea typeface="Public Sans"/>
              <a:cs typeface="Public Sans"/>
              <a:sym typeface="Public Sans"/>
            </a:endParaRPr>
          </a:p>
          <a:p>
            <a:pPr latinLnBrk="0"/>
            <a:r>
              <a:rPr lang="en-US" sz="1200" dirty="0">
                <a:ea typeface="Public Sans"/>
                <a:cs typeface="Public Sans"/>
                <a:sym typeface="Public Sans"/>
              </a:rPr>
              <a:t>Fotovoltaïsche technologie wordt wereldwijd steeds vaker gebruikt. Jaar na jaar neemt fotovoltaïsche energie een groter aandeel in de energiemix van de EU in. In 2024 was de EU-productie van fotovoltaïsche elektriciteit volgens </a:t>
            </a:r>
            <a:r>
              <a:rPr lang="en-US" sz="1200" dirty="0">
                <a:ea typeface="Public Sans"/>
                <a:cs typeface="Public Sans"/>
                <a:sym typeface="Public Sans"/>
                <a:hlinkClick r:id="rId3"/>
              </a:rPr>
              <a:t>Ember</a:t>
            </a:r>
            <a:r>
              <a:rPr lang="en-US" sz="1200" dirty="0">
                <a:ea typeface="Public Sans"/>
                <a:cs typeface="Public Sans"/>
                <a:sym typeface="Public Sans"/>
              </a:rPr>
              <a:t> goed voor 11% van de bruto elektriciteitsproductie van de EU.</a:t>
            </a:r>
          </a:p>
          <a:p>
            <a:endParaRPr lang="en-GB" dirty="0"/>
          </a:p>
          <a:p>
            <a:r>
              <a:rPr lang="en-GB" dirty="0"/>
              <a:t>https://ember-energy.org/data/electricity-data-explorer/</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2684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Wat is de mogelijke impact van klimaatverandering op zonne-energie?</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1200" noProof="0" dirty="0">
                <a:ea typeface="Public Sans"/>
                <a:cs typeface="Public Sans"/>
                <a:sym typeface="Public Sans"/>
              </a:rPr>
              <a:t>Orkanen en tornado's kunnen zeer hevig en onvoorspelbaar zijn. Dit soort weersomstandigheden kan aanzienlijke fysieke schade veroorzaken aan zonne-energiesystemen en hun elektrische onderdelen, door ze te verplaatsen en te beschadigen. (Okonkwo et al, 2025). </a:t>
            </a:r>
          </a:p>
          <a:p>
            <a:pPr marL="342900" indent="-342900" latinLnBrk="0">
              <a:buFont typeface="Arial" panose="020B0604020202020204" pitchFamily="34" charset="0"/>
              <a:buChar char="•"/>
            </a:pPr>
            <a:r>
              <a:rPr lang="en-GB" sz="1200" dirty="0">
                <a:ea typeface="Public Sans"/>
                <a:cs typeface="Public Sans"/>
                <a:sym typeface="Public Sans"/>
              </a:rPr>
              <a:t>Zonnepaneelbatterijen kunnen ook worden beschadigd door hoge temperaturen. Isolatie kan enige bescherming bieden.</a:t>
            </a:r>
            <a:endParaRPr lang="en-GB" sz="1200" noProof="0" dirty="0">
              <a:ea typeface="Public Sans"/>
              <a:cs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Het gebruik van zonne-energie kan toenemen in gematigde klimaatzones waar er meer direct zonlicht is (Welt der </a:t>
            </a:r>
            <a:r>
              <a:rPr lang="en-GB" sz="1200" noProof="0" dirty="0" err="1">
                <a:ea typeface="Public Sans"/>
                <a:cs typeface="Public Sans"/>
                <a:sym typeface="Public Sans"/>
              </a:rPr>
              <a:t>Physik</a:t>
            </a:r>
            <a:r>
              <a:rPr lang="en-GB" sz="1200" noProof="0" dirty="0">
                <a:ea typeface="Public Sans"/>
                <a:cs typeface="Public Sans"/>
                <a:sym typeface="Public Sans"/>
              </a:rPr>
              <a:t>, 2021).</a:t>
            </a:r>
            <a:endParaRPr lang="en-GB" sz="1200" noProof="0" dirty="0">
              <a:ea typeface="Public Sans"/>
              <a:cs typeface="Public Sans"/>
            </a:endParaRP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097899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55417E6C-339B-0025-4A94-312D49A121FD}"/>
              </a:ext>
            </a:extLst>
          </p:cNvPr>
          <p:cNvSpPr txBox="1"/>
          <p:nvPr userDrawn="1"/>
        </p:nvSpPr>
        <p:spPr>
          <a:xfrm>
            <a:off x="2403231" y="5879145"/>
            <a:ext cx="5181600" cy="861774"/>
          </a:xfrm>
          <a:prstGeom prst="rect">
            <a:avLst/>
          </a:prstGeom>
          <a:noFill/>
        </p:spPr>
        <p:txBody>
          <a:bodyPr wrap="square" rtlCol="0">
            <a:spAutoFit/>
          </a:bodyPr>
          <a:lstStyle/>
          <a:p>
            <a:pPr latinLnBrk="0" hangingPunct="0"/>
            <a:r>
              <a:rPr lang="nl-NL" sz="1000" b="0" i="0" kern="1200" noProof="1">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nl-NL" sz="1000" b="0" i="0" u="sng" kern="1200" noProof="1">
                <a:solidFill>
                  <a:schemeClr val="tx1"/>
                </a:solidFill>
                <a:effectLst/>
                <a:latin typeface="+mn-lt"/>
                <a:ea typeface="+mn-ea"/>
                <a:cs typeface="+mn-cs"/>
                <a:hlinkClick r:id="rId3" tooltip="Original URL: https://creativecommons.org/licenses/by-sa/4.0/deed.en. Click or tap if you trust this link."/>
              </a:rPr>
              <a:t>onder CC BY-SA 4.0, </a:t>
            </a:r>
            <a:r>
              <a:rPr lang="nl-NL" sz="1000" b="0" i="0" kern="1200" noProof="1">
                <a:solidFill>
                  <a:schemeClr val="tx1"/>
                </a:solidFill>
                <a:effectLst/>
                <a:latin typeface="+mn-lt"/>
                <a:ea typeface="+mn-ea"/>
                <a:cs typeface="+mn-cs"/>
              </a:rPr>
              <a:t>tenzij anders vermeld. </a:t>
            </a:r>
            <a:endParaRPr lang="nl-NL" sz="1000" noProof="1"/>
          </a:p>
        </p:txBody>
      </p:sp>
      <p:pic>
        <p:nvPicPr>
          <p:cNvPr id="6" name="Picture 5">
            <a:extLst>
              <a:ext uri="{FF2B5EF4-FFF2-40B4-BE49-F238E27FC236}">
                <a16:creationId xmlns:a16="http://schemas.microsoft.com/office/drawing/2014/main" id="{F0E248E9-C38F-3D19-7D55-88CC105299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112" y="6151779"/>
            <a:ext cx="2432696" cy="509915"/>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notesSlide" Target="../notesSlides/not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slideLayout" Target="../slideLayouts/slideLayout2.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un.org/en/climatechange/what-is-climate-change" TargetMode="External"/><Relationship Id="rId4" Type="http://schemas.openxmlformats.org/officeDocument/2006/relationships/hyperlink" Target="https://www.ipcc.ch/2021/08/09/ar6-wg1-20210809-p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un.org/en/climatechange/what-is-climate-chang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CDB14078-4AE6-DDF0-C6CF-27E293AE42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540" y="2245249"/>
            <a:ext cx="4519460" cy="2540510"/>
          </a:xfrm>
          <a:prstGeom prst="rect">
            <a:avLst/>
          </a:prstGeom>
        </p:spPr>
      </p:pic>
      <p:sp>
        <p:nvSpPr>
          <p:cNvPr id="2" name="Title 1">
            <a:extLst>
              <a:ext uri="{FF2B5EF4-FFF2-40B4-BE49-F238E27FC236}">
                <a16:creationId xmlns:a16="http://schemas.microsoft.com/office/drawing/2014/main" id="{9F52A8FD-D115-3917-B567-996023B58008}"/>
              </a:ext>
            </a:extLst>
          </p:cNvPr>
          <p:cNvSpPr>
            <a:spLocks noGrp="1"/>
          </p:cNvSpPr>
          <p:nvPr>
            <p:ph type="title" idx="4294967295"/>
          </p:nvPr>
        </p:nvSpPr>
        <p:spPr>
          <a:xfrm>
            <a:off x="211873" y="1402189"/>
            <a:ext cx="6545765" cy="3928094"/>
          </a:xfrm>
          <a:prstGeom prst="rect">
            <a:avLst/>
          </a:prstGeom>
        </p:spPr>
        <p:txBody>
          <a:bodyPr/>
          <a:lstStyle/>
          <a:p>
            <a:pPr latinLnBrk="0"/>
            <a:r>
              <a:rPr lang="nl-NL" sz="6000" noProof="1"/>
              <a:t>Hoe beïnvloedt klimaatverandering hernieuwbare energie?</a:t>
            </a:r>
            <a:endParaRPr lang="nl-NL" sz="6000" noProof="1">
              <a:solidFill>
                <a:schemeClr val="tx2"/>
              </a:solidFill>
            </a:endParaRPr>
          </a:p>
        </p:txBody>
      </p:sp>
    </p:spTree>
    <p:extLst>
      <p:ext uri="{BB962C8B-B14F-4D97-AF65-F5344CB8AC3E}">
        <p14:creationId xmlns:p14="http://schemas.microsoft.com/office/powerpoint/2010/main" val="40216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10364-81A8-630F-CAC2-DBF9D53C0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52513-E61F-952D-DC13-AF1A239475C6}"/>
              </a:ext>
            </a:extLst>
          </p:cNvPr>
          <p:cNvSpPr>
            <a:spLocks noGrp="1"/>
          </p:cNvSpPr>
          <p:nvPr>
            <p:ph type="title" idx="4294967295"/>
          </p:nvPr>
        </p:nvSpPr>
        <p:spPr>
          <a:xfrm>
            <a:off x="302942" y="766569"/>
            <a:ext cx="11350082"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Verschillende soorten energieproductie: Wind (windturbines) - Inleiding</a:t>
            </a:r>
            <a:endParaRPr lang="en-GB" dirty="0">
              <a:effectLst/>
            </a:endParaRPr>
          </a:p>
          <a:p>
            <a:endParaRPr lang="en-GB" dirty="0"/>
          </a:p>
        </p:txBody>
      </p:sp>
      <p:sp>
        <p:nvSpPr>
          <p:cNvPr id="4" name="TextBox 3">
            <a:extLst>
              <a:ext uri="{FF2B5EF4-FFF2-40B4-BE49-F238E27FC236}">
                <a16:creationId xmlns:a16="http://schemas.microsoft.com/office/drawing/2014/main" id="{17F66662-FCFA-2C8A-5FD4-DE6A61D0DDF6}"/>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Wat is de mogelijke impact van klimaatverandering op windenergie?</a:t>
            </a:r>
            <a:endParaRPr lang="en-GB" sz="4800" i="1" dirty="0">
              <a:solidFill>
                <a:schemeClr val="accent5"/>
              </a:solidFill>
            </a:endParaRPr>
          </a:p>
        </p:txBody>
      </p:sp>
    </p:spTree>
    <p:extLst>
      <p:ext uri="{BB962C8B-B14F-4D97-AF65-F5344CB8AC3E}">
        <p14:creationId xmlns:p14="http://schemas.microsoft.com/office/powerpoint/2010/main" val="21850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8985-3F46-FA0C-85E6-FB59610B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7AC55-1995-8215-ACF9-D2D0B8B6B584}"/>
              </a:ext>
            </a:extLst>
          </p:cNvPr>
          <p:cNvSpPr>
            <a:spLocks noGrp="1"/>
          </p:cNvSpPr>
          <p:nvPr>
            <p:ph type="title" idx="4294967295"/>
          </p:nvPr>
        </p:nvSpPr>
        <p:spPr>
          <a:xfrm>
            <a:off x="314093" y="844628"/>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Verschillende soorten energieproductie: Wind (windturbines) 1</a:t>
            </a:r>
            <a:endParaRPr lang="en-GB" dirty="0">
              <a:effectLst/>
            </a:endParaRPr>
          </a:p>
          <a:p>
            <a:endParaRPr lang="en-GB" dirty="0"/>
          </a:p>
        </p:txBody>
      </p:sp>
      <p:sp>
        <p:nvSpPr>
          <p:cNvPr id="4" name="TextBox 3">
            <a:extLst>
              <a:ext uri="{FF2B5EF4-FFF2-40B4-BE49-F238E27FC236}">
                <a16:creationId xmlns:a16="http://schemas.microsoft.com/office/drawing/2014/main" id="{6626F0D8-00A2-4308-1A56-AEAB5E13091A}"/>
              </a:ext>
            </a:extLst>
          </p:cNvPr>
          <p:cNvSpPr txBox="1"/>
          <p:nvPr/>
        </p:nvSpPr>
        <p:spPr>
          <a:xfrm>
            <a:off x="3988646" y="2309092"/>
            <a:ext cx="7993309" cy="3816429"/>
          </a:xfrm>
          <a:prstGeom prst="rect">
            <a:avLst/>
          </a:prstGeom>
          <a:noFill/>
        </p:spPr>
        <p:txBody>
          <a:bodyPr wrap="square" lIns="91440" tIns="45720" rIns="91440" bIns="45720" rtlCol="0" anchor="t">
            <a:spAutoFit/>
          </a:bodyPr>
          <a:lstStyle/>
          <a:p>
            <a:pPr latinLnBrk="0"/>
            <a:r>
              <a:rPr lang="en-GB" sz="2000" dirty="0"/>
              <a:t>Wind is een schone en overvloedige energiebron die wordt gebruikt om elektriciteit op te wekken. Deze energie kan zowel op het land (onshore) als op zee (offshore) worden benut.</a:t>
            </a:r>
          </a:p>
          <a:p>
            <a:pPr latinLnBrk="0"/>
            <a:endParaRPr lang="en-GB" sz="1100" dirty="0"/>
          </a:p>
          <a:p>
            <a:pPr latinLnBrk="0"/>
            <a:r>
              <a:rPr lang="en-GB" sz="2000" dirty="0"/>
              <a:t>Voortdurende verbeteringen in de productie en het ontwerp van windturbines, in combinatie met verbeterde capaciteitsfactoren (meer elektriciteit opgewekt per turbine) dankzij bijvoorbeeld beter presterende turbines en/of een betere lokalisatie, hebben de kosten van windenergie gedrukt en de positie ervan als belangrijke motor voor de transitie naar schone energie opnieuw bevestigd.</a:t>
            </a:r>
          </a:p>
          <a:p>
            <a:pPr latinLnBrk="0"/>
            <a:endParaRPr lang="en-GB" sz="1100" dirty="0"/>
          </a:p>
          <a:p>
            <a:pPr latinLnBrk="0"/>
            <a:r>
              <a:rPr lang="en-GB" sz="2000" dirty="0"/>
              <a:t>Volgens </a:t>
            </a:r>
            <a:r>
              <a:rPr lang="en-GB" sz="2000" dirty="0">
                <a:hlinkClick r:id="rId3"/>
              </a:rPr>
              <a:t>Eurostat </a:t>
            </a:r>
            <a:r>
              <a:rPr lang="en-GB" sz="2000" dirty="0"/>
              <a:t>was wind in 2024 goed voor 39,1 % van de totale elektriciteit die in de EU uit hernieuwbare bronnen werd opgewekt.</a:t>
            </a:r>
          </a:p>
        </p:txBody>
      </p:sp>
      <p:pic>
        <p:nvPicPr>
          <p:cNvPr id="3" name="Picture 2">
            <a:extLst>
              <a:ext uri="{FF2B5EF4-FFF2-40B4-BE49-F238E27FC236}">
                <a16:creationId xmlns:a16="http://schemas.microsoft.com/office/drawing/2014/main" id="{995415B9-0DAE-D005-D041-B0232380F4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4641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F753-FF72-D619-FCA0-32AC6EC67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01D1-86D4-55EF-E3B6-DCBDFB331F26}"/>
              </a:ext>
            </a:extLst>
          </p:cNvPr>
          <p:cNvSpPr>
            <a:spLocks noGrp="1"/>
          </p:cNvSpPr>
          <p:nvPr>
            <p:ph type="title" idx="4294967295"/>
          </p:nvPr>
        </p:nvSpPr>
        <p:spPr>
          <a:xfrm>
            <a:off x="210045" y="916914"/>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Verschillende soorten energieproductie: Wind (windturbines) 2</a:t>
            </a:r>
            <a:endParaRPr lang="en-GB" dirty="0">
              <a:effectLst/>
            </a:endParaRPr>
          </a:p>
          <a:p>
            <a:endParaRPr lang="en-GB" dirty="0"/>
          </a:p>
        </p:txBody>
      </p:sp>
      <p:sp>
        <p:nvSpPr>
          <p:cNvPr id="4" name="TextBox 3">
            <a:extLst>
              <a:ext uri="{FF2B5EF4-FFF2-40B4-BE49-F238E27FC236}">
                <a16:creationId xmlns:a16="http://schemas.microsoft.com/office/drawing/2014/main" id="{A45B8CBE-1F11-E934-F1CC-E369F0A7208F}"/>
              </a:ext>
            </a:extLst>
          </p:cNvPr>
          <p:cNvSpPr txBox="1"/>
          <p:nvPr/>
        </p:nvSpPr>
        <p:spPr>
          <a:xfrm>
            <a:off x="4200584" y="2242477"/>
            <a:ext cx="7646198" cy="4154984"/>
          </a:xfrm>
          <a:prstGeom prst="rect">
            <a:avLst/>
          </a:prstGeom>
          <a:noFill/>
        </p:spPr>
        <p:txBody>
          <a:bodyPr wrap="square" lIns="91440" tIns="45720" rIns="91440" bIns="45720" rtlCol="0" anchor="t">
            <a:spAutoFit/>
          </a:bodyPr>
          <a:lstStyle/>
          <a:p>
            <a:pPr algn="just" latinLnBrk="0"/>
            <a:r>
              <a:rPr lang="en-GB" sz="2400" dirty="0"/>
              <a:t>De belangrijkste onderdelen van een windturbine zijn:</a:t>
            </a:r>
          </a:p>
          <a:p>
            <a:pPr marL="342900" indent="-342900" algn="just" latinLnBrk="0">
              <a:buFont typeface="Arial" panose="020B0604020202020204" pitchFamily="34" charset="0"/>
              <a:buChar char="•"/>
            </a:pPr>
            <a:r>
              <a:rPr lang="en-GB" sz="2400" dirty="0"/>
              <a:t>De rotor, die de bladen omvat en de as aandrijft, zet windenergie om in mechanische rotatie-energie.</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Het hoofdgedeelte, waarin de hoofdas, de tandwielkast (die de rotatiesnelheid verhoogt), de generator (die mechanische energie omzet in elektriciteit) en het besturingssysteem zijn ondergebracht.</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De steuntoren, die de turbine op een hoogte brengt waar hij sterkere en constantere windstromen kan opvangen.</a:t>
            </a:r>
          </a:p>
        </p:txBody>
      </p:sp>
      <p:pic>
        <p:nvPicPr>
          <p:cNvPr id="6" name="Picture 5">
            <a:extLst>
              <a:ext uri="{FF2B5EF4-FFF2-40B4-BE49-F238E27FC236}">
                <a16:creationId xmlns:a16="http://schemas.microsoft.com/office/drawing/2014/main" id="{4AD3F938-6005-953F-7EE3-1A6F08E0A0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9167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D333-F6DF-291A-2920-BE2F4B613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EBBF2-57E8-98A7-5196-A80E5E02DE3D}"/>
              </a:ext>
            </a:extLst>
          </p:cNvPr>
          <p:cNvSpPr>
            <a:spLocks noGrp="1"/>
          </p:cNvSpPr>
          <p:nvPr>
            <p:ph type="title" idx="4294967295"/>
          </p:nvPr>
        </p:nvSpPr>
        <p:spPr>
          <a:xfrm>
            <a:off x="210045" y="766568"/>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Wat is de mogelijke impact van klimaatverandering op windenergie?</a:t>
            </a:r>
            <a:endParaRPr lang="en-GB" dirty="0">
              <a:effectLst/>
            </a:endParaRPr>
          </a:p>
          <a:p>
            <a:endParaRPr lang="en-GB" dirty="0"/>
          </a:p>
        </p:txBody>
      </p:sp>
      <p:sp>
        <p:nvSpPr>
          <p:cNvPr id="4" name="TextBox 3">
            <a:extLst>
              <a:ext uri="{FF2B5EF4-FFF2-40B4-BE49-F238E27FC236}">
                <a16:creationId xmlns:a16="http://schemas.microsoft.com/office/drawing/2014/main" id="{F3695D75-7CB2-2E3E-FC36-E6C5542486F1}"/>
              </a:ext>
            </a:extLst>
          </p:cNvPr>
          <p:cNvSpPr txBox="1"/>
          <p:nvPr/>
        </p:nvSpPr>
        <p:spPr>
          <a:xfrm>
            <a:off x="4221186" y="1969328"/>
            <a:ext cx="7675608" cy="3785652"/>
          </a:xfrm>
          <a:prstGeom prst="rect">
            <a:avLst/>
          </a:prstGeom>
          <a:noFill/>
        </p:spPr>
        <p:txBody>
          <a:bodyPr wrap="square" lIns="91440" tIns="45720" rIns="91440" bIns="45720" rtlCol="0" anchor="t">
            <a:spAutoFit/>
          </a:bodyPr>
          <a:lstStyle/>
          <a:p>
            <a:pPr marL="457200" indent="-457200" latinLnBrk="0">
              <a:buChar char="•"/>
            </a:pPr>
            <a:r>
              <a:rPr lang="en-US" sz="2400" dirty="0">
                <a:ea typeface="Public Sans"/>
                <a:cs typeface="Public Sans"/>
              </a:rPr>
              <a:t>Naast extreme weersomstandigheden zoals stormen en een toename van de stormintensiteit, die schade kunnen toebrengen aan de infrastructuur van windenergiecentrales, </a:t>
            </a:r>
            <a:r>
              <a:rPr lang="en-US" sz="2400" dirty="0"/>
              <a:t>kunnen er ook veranderingen in windpatronen optreden, waardoor de wind in veel regio's afneemt ('winddroogte'), de kans op blikseminslag toeneemt en hittegolven de levensduur van apparatuur verkorten en de uitvaltijd van turbines verlengen.</a:t>
            </a:r>
            <a:endParaRPr lang="en-US" sz="2400" dirty="0">
              <a:ea typeface="Calibri"/>
              <a:cs typeface="Calibri"/>
            </a:endParaRPr>
          </a:p>
          <a:p>
            <a:pPr marL="457200" indent="-457200" latinLnBrk="0">
              <a:buChar char="•"/>
            </a:pPr>
            <a:r>
              <a:rPr lang="en-US" sz="2400" dirty="0"/>
              <a:t>Het voorspellen van windsterkte en -patronen kan moeilijk zijn. Dit kan leiden tot onzekerheid bij het berekenen van de opbrengst van energiecentrales (Herrmann et al., 2016).</a:t>
            </a:r>
            <a:endParaRPr lang="en-US" sz="2400" dirty="0">
              <a:ea typeface="Calibri"/>
              <a:cs typeface="Calibri"/>
            </a:endParaRPr>
          </a:p>
        </p:txBody>
      </p:sp>
      <p:pic>
        <p:nvPicPr>
          <p:cNvPr id="3" name="Picture 2">
            <a:extLst>
              <a:ext uri="{FF2B5EF4-FFF2-40B4-BE49-F238E27FC236}">
                <a16:creationId xmlns:a16="http://schemas.microsoft.com/office/drawing/2014/main" id="{477FD4E0-BD65-C0FF-9459-FC040287A1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33430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2DE49-A6A0-7ED5-C453-91DF53921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1AA4E-9257-5B0A-B307-3A3FE61C373A}"/>
              </a:ext>
            </a:extLst>
          </p:cNvPr>
          <p:cNvSpPr>
            <a:spLocks noGrp="1"/>
          </p:cNvSpPr>
          <p:nvPr>
            <p:ph type="title" idx="4294967295"/>
          </p:nvPr>
        </p:nvSpPr>
        <p:spPr>
          <a:xfrm>
            <a:off x="157976" y="705283"/>
            <a:ext cx="11640014"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Verschillende soorten energieproductie: kleinschalige waterkracht - Inleiding</a:t>
            </a:r>
            <a:endParaRPr lang="en-GB" dirty="0">
              <a:effectLst/>
            </a:endParaRPr>
          </a:p>
          <a:p>
            <a:endParaRPr lang="en-GB" dirty="0"/>
          </a:p>
        </p:txBody>
      </p:sp>
      <p:sp>
        <p:nvSpPr>
          <p:cNvPr id="4" name="TextBox 3">
            <a:extLst>
              <a:ext uri="{FF2B5EF4-FFF2-40B4-BE49-F238E27FC236}">
                <a16:creationId xmlns:a16="http://schemas.microsoft.com/office/drawing/2014/main" id="{5B5D8088-03F2-C00C-E9D4-5BE4067C09EB}"/>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Wat is de mogelijke impact van klimaatverandering op kleinschalige waterkracht?</a:t>
            </a:r>
            <a:endParaRPr lang="en-GB" sz="4800" i="1" dirty="0">
              <a:solidFill>
                <a:schemeClr val="accent5"/>
              </a:solidFill>
            </a:endParaRPr>
          </a:p>
        </p:txBody>
      </p:sp>
    </p:spTree>
    <p:extLst>
      <p:ext uri="{BB962C8B-B14F-4D97-AF65-F5344CB8AC3E}">
        <p14:creationId xmlns:p14="http://schemas.microsoft.com/office/powerpoint/2010/main" val="213326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E064-0535-EBAF-35D9-ED895F42D5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9F3511-8F6B-1635-927F-DA2092DC4D45}"/>
              </a:ext>
            </a:extLst>
          </p:cNvPr>
          <p:cNvSpPr>
            <a:spLocks noGrp="1"/>
          </p:cNvSpPr>
          <p:nvPr>
            <p:ph type="title" idx="4294967295"/>
          </p:nvPr>
        </p:nvSpPr>
        <p:spPr>
          <a:xfrm>
            <a:off x="183605" y="816393"/>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Verschillende soorten energieproductie: kleinschalige waterkracht</a:t>
            </a:r>
            <a:endParaRPr lang="en-GB" dirty="0">
              <a:effectLst/>
            </a:endParaRPr>
          </a:p>
          <a:p>
            <a:endParaRPr lang="en-GB" dirty="0"/>
          </a:p>
        </p:txBody>
      </p:sp>
      <p:sp>
        <p:nvSpPr>
          <p:cNvPr id="4" name="TextBox 3">
            <a:extLst>
              <a:ext uri="{FF2B5EF4-FFF2-40B4-BE49-F238E27FC236}">
                <a16:creationId xmlns:a16="http://schemas.microsoft.com/office/drawing/2014/main" id="{C7B55AD6-BE39-9CA0-D95D-AC03B2E99E8F}"/>
              </a:ext>
            </a:extLst>
          </p:cNvPr>
          <p:cNvSpPr txBox="1"/>
          <p:nvPr/>
        </p:nvSpPr>
        <p:spPr>
          <a:xfrm>
            <a:off x="3773153" y="2339122"/>
            <a:ext cx="8022445" cy="3816429"/>
          </a:xfrm>
          <a:prstGeom prst="rect">
            <a:avLst/>
          </a:prstGeom>
          <a:noFill/>
        </p:spPr>
        <p:txBody>
          <a:bodyPr wrap="square" rtlCol="0">
            <a:spAutoFit/>
          </a:bodyPr>
          <a:lstStyle/>
          <a:p>
            <a:pPr latinLnBrk="0"/>
            <a:r>
              <a:rPr lang="en-GB" sz="2000" dirty="0"/>
              <a:t>Waterkracht wordt opgewekt door stromend water dat een turbine aandrijft. Het is een van de oudste bronnen van hernieuwbare energie, die al in het pre-industriële tijdperk werd gebruikt, bijvoorbeeld in watermolens.</a:t>
            </a:r>
          </a:p>
          <a:p>
            <a:pPr latinLnBrk="0"/>
            <a:endParaRPr lang="en-GB" sz="1100" dirty="0"/>
          </a:p>
          <a:p>
            <a:pPr latinLnBrk="0"/>
            <a:r>
              <a:rPr lang="en-GB" sz="2000" dirty="0"/>
              <a:t>Als op één na grootste hernieuwbare elektriciteitsbron blijft waterkracht ook vandaag de dag een belangrijke energiebron. Volgens Eurostat was waterkracht in 2024 goed voor 29,9 % van de totale elektriciteitsproductie uit hernieuwbare bronnen in de EU. </a:t>
            </a:r>
          </a:p>
          <a:p>
            <a:pPr latinLnBrk="0"/>
            <a:endParaRPr lang="en-GB" sz="1100" dirty="0"/>
          </a:p>
          <a:p>
            <a:pPr latinLnBrk="0"/>
            <a:r>
              <a:rPr lang="en-GB" sz="2000" dirty="0"/>
              <a:t>Kleinschalige waterkracht (met een productie van minder dan 10 megawatt) levert elektriciteit aan meer dan 13 miljoen huishoudens in Europa (</a:t>
            </a:r>
            <a:r>
              <a:rPr lang="en-GB" sz="2000" dirty="0">
                <a:hlinkClick r:id="rId3"/>
              </a:rPr>
              <a:t>European Renewable Energies Federation</a:t>
            </a:r>
            <a:r>
              <a:rPr lang="en-GB" sz="2000" dirty="0"/>
              <a:t>).</a:t>
            </a:r>
          </a:p>
        </p:txBody>
      </p:sp>
      <p:pic>
        <p:nvPicPr>
          <p:cNvPr id="2" name="Picture 1">
            <a:extLst>
              <a:ext uri="{FF2B5EF4-FFF2-40B4-BE49-F238E27FC236}">
                <a16:creationId xmlns:a16="http://schemas.microsoft.com/office/drawing/2014/main" id="{BD9D4764-4589-58BD-2283-FDE527E727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895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8312-3474-6D3A-8417-ECA1DB970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AC07F-70A5-A19E-B031-F3631767D5A8}"/>
              </a:ext>
            </a:extLst>
          </p:cNvPr>
          <p:cNvSpPr>
            <a:spLocks noGrp="1"/>
          </p:cNvSpPr>
          <p:nvPr>
            <p:ph type="title" idx="4294967295"/>
          </p:nvPr>
        </p:nvSpPr>
        <p:spPr>
          <a:xfrm>
            <a:off x="183605" y="733115"/>
            <a:ext cx="11580932"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Wat is de mogelijke impact van klimaatverandering op kleinschalige waterkracht?</a:t>
            </a:r>
            <a:endParaRPr lang="en-GB" dirty="0">
              <a:effectLst/>
            </a:endParaRPr>
          </a:p>
          <a:p>
            <a:endParaRPr lang="en-GB" dirty="0"/>
          </a:p>
        </p:txBody>
      </p:sp>
      <p:sp>
        <p:nvSpPr>
          <p:cNvPr id="4" name="TextBox 3">
            <a:extLst>
              <a:ext uri="{FF2B5EF4-FFF2-40B4-BE49-F238E27FC236}">
                <a16:creationId xmlns:a16="http://schemas.microsoft.com/office/drawing/2014/main" id="{155DF4ED-FF8C-0564-EF5D-DA6654E5F96E}"/>
              </a:ext>
            </a:extLst>
          </p:cNvPr>
          <p:cNvSpPr txBox="1"/>
          <p:nvPr/>
        </p:nvSpPr>
        <p:spPr>
          <a:xfrm>
            <a:off x="3578069" y="2155498"/>
            <a:ext cx="8573728" cy="4493538"/>
          </a:xfrm>
          <a:prstGeom prst="rect">
            <a:avLst/>
          </a:prstGeom>
          <a:noFill/>
        </p:spPr>
        <p:txBody>
          <a:bodyPr wrap="square" lIns="91440" tIns="45720" rIns="91440" bIns="45720" rtlCol="0" anchor="t">
            <a:spAutoFit/>
          </a:bodyPr>
          <a:lstStyle/>
          <a:p>
            <a:pPr marL="457200" indent="-457200" latinLnBrk="0">
              <a:buFont typeface="Arial"/>
              <a:buChar char="•"/>
            </a:pPr>
            <a:r>
              <a:rPr lang="en-US" sz="2200" dirty="0"/>
              <a:t>De impact van klimaatverandering op kleinschalige waterkracht is momenteel onduidelijk. Op wereldschaal voorspellen sommige studies een toename van de waterkrachtproductie tussen 2,4 % en 6,3 % in verschillende scenario's, terwijl andere studies onzeker zijn over de richting van de verandering. Alle studies zijn het er echter over eens dat er aanzienlijke regionale verschillen bestaan.</a:t>
            </a:r>
            <a:endParaRPr lang="en-US" sz="2200" dirty="0">
              <a:ea typeface="Calibri"/>
              <a:cs typeface="Calibri"/>
            </a:endParaRPr>
          </a:p>
          <a:p>
            <a:pPr marL="457200" indent="-457200" latinLnBrk="0">
              <a:buChar char="•"/>
            </a:pPr>
            <a:r>
              <a:rPr lang="en-US" sz="2200" dirty="0"/>
              <a:t>Door het grilligere weer en de minder voorspelbare seizoenen wordt bijvoorbeeld in Noord-Europa verwacht dat de energieopbrengst van kleinschalige waterkrachtcentrales in de winter (januari-maart) zal toenemen en in de lente en zomer (april-juni) zal afnemen. </a:t>
            </a:r>
          </a:p>
          <a:p>
            <a:pPr marL="457200" indent="-457200" latinLnBrk="0">
              <a:buChar char="•"/>
            </a:pPr>
            <a:r>
              <a:rPr lang="en-US" sz="2200" dirty="0"/>
              <a:t>In Zuid-Europa wordt verwacht dat de elektriciteitsproductie door kleinschalige waterkracht zal afnemen als gevolg van minder regenval gedurende het hele jaar (Welt der </a:t>
            </a:r>
            <a:r>
              <a:rPr lang="en-US" sz="2200" dirty="0" err="1"/>
              <a:t>Physik</a:t>
            </a:r>
            <a:r>
              <a:rPr lang="en-US" sz="2200" dirty="0"/>
              <a:t>, 2021).</a:t>
            </a:r>
          </a:p>
        </p:txBody>
      </p:sp>
      <p:pic>
        <p:nvPicPr>
          <p:cNvPr id="3" name="Picture 2">
            <a:extLst>
              <a:ext uri="{FF2B5EF4-FFF2-40B4-BE49-F238E27FC236}">
                <a16:creationId xmlns:a16="http://schemas.microsoft.com/office/drawing/2014/main" id="{BF3DB441-AC8D-D5E2-A906-803106400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29490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32AE-6796-E19C-22A5-732CA3B29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04EB7-574D-BEE8-7D60-A52C064F2ABC}"/>
              </a:ext>
            </a:extLst>
          </p:cNvPr>
          <p:cNvSpPr>
            <a:spLocks noGrp="1"/>
          </p:cNvSpPr>
          <p:nvPr>
            <p:ph type="title" idx="4294967295"/>
          </p:nvPr>
        </p:nvSpPr>
        <p:spPr>
          <a:xfrm>
            <a:off x="269488" y="705283"/>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De impact van klimaatverandering op hernieuwbare energiebronnen beperken - Inleiding</a:t>
            </a:r>
            <a:endParaRPr lang="en-GB" dirty="0">
              <a:effectLst/>
            </a:endParaRPr>
          </a:p>
          <a:p>
            <a:endParaRPr lang="en-GB" dirty="0"/>
          </a:p>
        </p:txBody>
      </p:sp>
      <p:sp>
        <p:nvSpPr>
          <p:cNvPr id="4" name="TextBox 3">
            <a:extLst>
              <a:ext uri="{FF2B5EF4-FFF2-40B4-BE49-F238E27FC236}">
                <a16:creationId xmlns:a16="http://schemas.microsoft.com/office/drawing/2014/main" id="{7CA482E6-1387-2BED-E5C7-2E5D47EBDF4D}"/>
              </a:ext>
            </a:extLst>
          </p:cNvPr>
          <p:cNvSpPr txBox="1"/>
          <p:nvPr/>
        </p:nvSpPr>
        <p:spPr>
          <a:xfrm>
            <a:off x="1465372" y="2904138"/>
            <a:ext cx="9594937" cy="2308324"/>
          </a:xfrm>
          <a:prstGeom prst="rect">
            <a:avLst/>
          </a:prstGeom>
          <a:noFill/>
        </p:spPr>
        <p:txBody>
          <a:bodyPr wrap="square" rtlCol="0">
            <a:spAutoFit/>
          </a:bodyPr>
          <a:lstStyle/>
          <a:p>
            <a:pPr algn="ctr" latinLnBrk="0"/>
            <a:r>
              <a:rPr lang="en-US" sz="4800" i="1" dirty="0">
                <a:solidFill>
                  <a:schemeClr val="accent5"/>
                </a:solidFill>
              </a:rPr>
              <a:t>Hoe kunnen we de gevolgen van klimaatverandering voor hernieuwbare energiebronnen beperken? </a:t>
            </a:r>
            <a:endParaRPr lang="en-GB" sz="4800" i="1" dirty="0">
              <a:solidFill>
                <a:schemeClr val="accent5"/>
              </a:solidFill>
            </a:endParaRPr>
          </a:p>
        </p:txBody>
      </p:sp>
    </p:spTree>
    <p:extLst>
      <p:ext uri="{BB962C8B-B14F-4D97-AF65-F5344CB8AC3E}">
        <p14:creationId xmlns:p14="http://schemas.microsoft.com/office/powerpoint/2010/main" val="3281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F9EB-AFE7-85EF-37A6-EB21CCC77F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3152FB-94BB-5F97-F9DF-816B8B4D2A53}"/>
              </a:ext>
            </a:extLst>
          </p:cNvPr>
          <p:cNvSpPr>
            <a:spLocks noGrp="1"/>
          </p:cNvSpPr>
          <p:nvPr>
            <p:ph type="title" idx="4294967295"/>
          </p:nvPr>
        </p:nvSpPr>
        <p:spPr>
          <a:xfrm>
            <a:off x="358697" y="789500"/>
            <a:ext cx="11260873"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Het verzachten van de gevolgen van klimaatverandering voor hernieuwbare energiebronnen 1</a:t>
            </a:r>
            <a:endParaRPr lang="en-GB" dirty="0">
              <a:effectLst/>
            </a:endParaRPr>
          </a:p>
          <a:p>
            <a:endParaRPr lang="en-GB" dirty="0"/>
          </a:p>
        </p:txBody>
      </p:sp>
      <p:sp>
        <p:nvSpPr>
          <p:cNvPr id="4" name="TextBox 3">
            <a:extLst>
              <a:ext uri="{FF2B5EF4-FFF2-40B4-BE49-F238E27FC236}">
                <a16:creationId xmlns:a16="http://schemas.microsoft.com/office/drawing/2014/main" id="{814CABE2-6C61-7A78-A88D-15A7E427F630}"/>
              </a:ext>
            </a:extLst>
          </p:cNvPr>
          <p:cNvSpPr txBox="1"/>
          <p:nvPr/>
        </p:nvSpPr>
        <p:spPr>
          <a:xfrm>
            <a:off x="3772819" y="2335802"/>
            <a:ext cx="8196245" cy="4401205"/>
          </a:xfrm>
          <a:prstGeom prst="rect">
            <a:avLst/>
          </a:prstGeom>
          <a:noFill/>
        </p:spPr>
        <p:txBody>
          <a:bodyPr wrap="square" lIns="91440" tIns="45720" rIns="91440" bIns="45720" rtlCol="0" anchor="t">
            <a:spAutoFit/>
          </a:bodyPr>
          <a:lstStyle/>
          <a:p>
            <a:pPr latinLnBrk="0"/>
            <a:r>
              <a:rPr lang="en-US" sz="2000" dirty="0"/>
              <a:t>In een artikel van de Columbia Climate School, getiteld </a:t>
            </a:r>
            <a:r>
              <a:rPr lang="en-US" sz="2000" i="1" dirty="0">
                <a:hlinkClick r:id="rId3"/>
              </a:rPr>
              <a:t>How Climate Change Impacts Renewable Energy </a:t>
            </a:r>
            <a:r>
              <a:rPr lang="en-US" sz="2000" dirty="0"/>
              <a:t>(Hoe klimaatverandering invloed heeft op hernieuwbare energie), worden vier benaderingen besproken om de 'veerkracht van energiesystemen' te vergroten. Deze zijn: </a:t>
            </a:r>
          </a:p>
          <a:p>
            <a:pPr marL="457200" indent="-457200" latinLnBrk="0">
              <a:buFont typeface="+mj-lt"/>
              <a:buAutoNum type="arabicPeriod"/>
            </a:pPr>
            <a:r>
              <a:rPr lang="en-US" sz="2000" dirty="0"/>
              <a:t>Ervoor zorgen dat we niet te veel afhankelijk zijn van één energiebron en gebruikmaken van verschillende energiebronnen ('diversificatie van de energiemix'). Dit kan in de vorm van 'gedistribueerde energiesystemen' of energie die op één locatie wordt opgewekt door verschillende bronnen (bijvoorbeeld meerdere huishoudens met PV-</a:t>
            </a:r>
            <a:r>
              <a:rPr lang="en-US" sz="2000" dirty="0" err="1"/>
              <a:t>panelen</a:t>
            </a:r>
            <a:r>
              <a:rPr lang="en-US" sz="2000" dirty="0"/>
              <a:t> en/of windturbines). </a:t>
            </a:r>
          </a:p>
          <a:p>
            <a:pPr marL="457200" indent="-457200" latinLnBrk="0">
              <a:buFont typeface="+mj-lt"/>
              <a:buAutoNum type="arabicPeriod"/>
            </a:pPr>
            <a:r>
              <a:rPr lang="en-US" sz="2000" dirty="0"/>
              <a:t>Het gebruik van slimme netwerken om ervoor te zorgen dat de productie en het verbruik van energie efficiënt in evenwicht kunnen worden gebracht. </a:t>
            </a:r>
          </a:p>
          <a:p>
            <a:pPr latinLnBrk="0"/>
            <a:endParaRPr lang="en-US" sz="2000" dirty="0"/>
          </a:p>
        </p:txBody>
      </p:sp>
      <p:pic>
        <p:nvPicPr>
          <p:cNvPr id="2" name="Picture 1">
            <a:extLst>
              <a:ext uri="{FF2B5EF4-FFF2-40B4-BE49-F238E27FC236}">
                <a16:creationId xmlns:a16="http://schemas.microsoft.com/office/drawing/2014/main" id="{E2014A87-8DAE-2B08-00CE-2CBA7CE0FF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7802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D238-5770-B1DE-5A3A-73A00C781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3C87F4-7C01-C8AB-FC0A-B6333F474CFE}"/>
              </a:ext>
            </a:extLst>
          </p:cNvPr>
          <p:cNvSpPr>
            <a:spLocks noGrp="1"/>
          </p:cNvSpPr>
          <p:nvPr>
            <p:ph type="title" idx="4294967295"/>
          </p:nvPr>
        </p:nvSpPr>
        <p:spPr>
          <a:xfrm>
            <a:off x="302940" y="699662"/>
            <a:ext cx="11439293"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De gevolgen van klimaatverandering voor hernieuwbare energiebronnen beperken 2</a:t>
            </a:r>
            <a:endParaRPr lang="en-GB" dirty="0">
              <a:effectLst/>
            </a:endParaRPr>
          </a:p>
          <a:p>
            <a:endParaRPr lang="en-GB" dirty="0"/>
          </a:p>
        </p:txBody>
      </p:sp>
      <p:sp>
        <p:nvSpPr>
          <p:cNvPr id="4" name="TextBox 3">
            <a:extLst>
              <a:ext uri="{FF2B5EF4-FFF2-40B4-BE49-F238E27FC236}">
                <a16:creationId xmlns:a16="http://schemas.microsoft.com/office/drawing/2014/main" id="{0DF50959-6A86-41AD-4206-D98C378FFC99}"/>
              </a:ext>
            </a:extLst>
          </p:cNvPr>
          <p:cNvSpPr txBox="1"/>
          <p:nvPr/>
        </p:nvSpPr>
        <p:spPr>
          <a:xfrm>
            <a:off x="3578069" y="2519926"/>
            <a:ext cx="8573728" cy="3046988"/>
          </a:xfrm>
          <a:prstGeom prst="rect">
            <a:avLst/>
          </a:prstGeom>
          <a:noFill/>
        </p:spPr>
        <p:txBody>
          <a:bodyPr wrap="square" lIns="91440" tIns="45720" rIns="91440" bIns="45720" rtlCol="0" anchor="t">
            <a:spAutoFit/>
          </a:bodyPr>
          <a:lstStyle/>
          <a:p>
            <a:pPr marL="457200" indent="-457200" latinLnBrk="0">
              <a:buAutoNum type="arabicPeriod" startAt="3"/>
            </a:pPr>
            <a:r>
              <a:rPr lang="en-US" sz="2400" dirty="0"/>
              <a:t>De infrastructuur verbeteren om beter om te gaan met de onvoorspelbaarheid van klimaatverandering. Verbeteringen aan de infrastructuur omvatten onder meer verbeteringen aan windturbines, zodat deze beter kunnen voorspellen en zich kunnen aanpassen aan extreme kou, hitte en stormen. </a:t>
            </a:r>
          </a:p>
          <a:p>
            <a:pPr marL="457200" indent="-457200" latinLnBrk="0">
              <a:buAutoNum type="arabicPeriod" startAt="3"/>
            </a:pPr>
            <a:r>
              <a:rPr lang="en-US" sz="2400" dirty="0"/>
              <a:t>Gebruikmaken van bestaande instrumenten en informatie (zoals modellering en weersvoorspellingen) om weloverwogen beslissingen te nemen over waar infrastructuur voor hernieuwbare energie moet worden geplaatst. </a:t>
            </a:r>
          </a:p>
          <a:p>
            <a:pPr latinLnBrk="0"/>
            <a:endParaRPr lang="en-US" sz="2400" dirty="0"/>
          </a:p>
        </p:txBody>
      </p:sp>
      <p:pic>
        <p:nvPicPr>
          <p:cNvPr id="2" name="Picture 1">
            <a:extLst>
              <a:ext uri="{FF2B5EF4-FFF2-40B4-BE49-F238E27FC236}">
                <a16:creationId xmlns:a16="http://schemas.microsoft.com/office/drawing/2014/main" id="{DD1C5E54-A08B-1D0D-1DC5-8E526DD2B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3463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3ED27-7E06-3707-82C8-CF4DA7544DDC}"/>
              </a:ext>
            </a:extLst>
          </p:cNvPr>
          <p:cNvSpPr>
            <a:spLocks noGrp="1"/>
          </p:cNvSpPr>
          <p:nvPr>
            <p:ph type="title" idx="4294967295"/>
          </p:nvPr>
        </p:nvSpPr>
        <p:spPr>
          <a:xfrm>
            <a:off x="481361" y="487788"/>
            <a:ext cx="10515600" cy="1325563"/>
          </a:xfrm>
          <a:prstGeom prst="rect">
            <a:avLst/>
          </a:prstGeom>
        </p:spPr>
        <p:txBody>
          <a:bodyPr/>
          <a:lstStyle/>
          <a:p>
            <a:r>
              <a:rPr lang="en-GB" sz="2800" b="1" dirty="0">
                <a:solidFill>
                  <a:schemeClr val="bg1"/>
                </a:solidFill>
              </a:rPr>
              <a:t>Inleiding 1</a:t>
            </a:r>
          </a:p>
        </p:txBody>
      </p:sp>
      <p:sp>
        <p:nvSpPr>
          <p:cNvPr id="2" name="TextBox 1">
            <a:extLst>
              <a:ext uri="{FF2B5EF4-FFF2-40B4-BE49-F238E27FC236}">
                <a16:creationId xmlns:a16="http://schemas.microsoft.com/office/drawing/2014/main" id="{0FE65402-2D24-4C0B-3A9B-70B199ADCEA8}"/>
              </a:ext>
            </a:extLst>
          </p:cNvPr>
          <p:cNvSpPr txBox="1"/>
          <p:nvPr/>
        </p:nvSpPr>
        <p:spPr>
          <a:xfrm>
            <a:off x="4361676" y="256145"/>
            <a:ext cx="7146383" cy="6001643"/>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De gevolgen van klimaatverandering zorgen ervoor dat weersomstandigheden onzekerder en extremer worden. Nu we overschakelen op meer hernieuwbare energiebronnen, welke gevolgen heeft ons veranderende klimaat dan voor hernieuwbare energie? En welke maatregelen kunnen we nemen om deze gevolgen te beperken?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In deze korte presentatie gaan we in op: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Wat klimaatverandering is.</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Verschillende soorten energieproductie (bijv. zonne-energie, windenergie en kleinschalige waterkracht).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De mogelijke gevolgen van klimaatverandering voor deze hernieuwbare energiebronnen.</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Welke maatregelen we kunnen nemen om de gevolgen van klimaatverandering voor hernieuwbare energiebronnen te beperken.</a:t>
            </a:r>
          </a:p>
          <a:p>
            <a:pPr latinLnBrk="0"/>
            <a:endParaRPr lang="en-GB" sz="2400" dirty="0">
              <a:solidFill>
                <a:srgbClr val="2B2C30"/>
              </a:solidFill>
              <a:ea typeface="Public Sans"/>
              <a:cs typeface="Public Sans"/>
              <a:sym typeface="Public Sans"/>
            </a:endParaRPr>
          </a:p>
        </p:txBody>
      </p:sp>
      <p:pic>
        <p:nvPicPr>
          <p:cNvPr id="5" name="Picture 4">
            <a:extLst>
              <a:ext uri="{FF2B5EF4-FFF2-40B4-BE49-F238E27FC236}">
                <a16:creationId xmlns:a16="http://schemas.microsoft.com/office/drawing/2014/main" id="{2114F8F9-1CD5-87B5-C4A2-309F6F673C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715"/>
            <a:ext cx="4020855" cy="2680570"/>
          </a:xfrm>
          <a:prstGeom prst="rect">
            <a:avLst/>
          </a:prstGeom>
        </p:spPr>
      </p:pic>
    </p:spTree>
    <p:extLst>
      <p:ext uri="{BB962C8B-B14F-4D97-AF65-F5344CB8AC3E}">
        <p14:creationId xmlns:p14="http://schemas.microsoft.com/office/powerpoint/2010/main" val="42101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3D51-4496-3C8B-F270-FE40456560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693812-8F0C-7714-4327-E0A74ABD3F65}"/>
              </a:ext>
            </a:extLst>
          </p:cNvPr>
          <p:cNvSpPr>
            <a:spLocks noGrp="1"/>
          </p:cNvSpPr>
          <p:nvPr>
            <p:ph type="title" idx="4294967295"/>
          </p:nvPr>
        </p:nvSpPr>
        <p:spPr>
          <a:xfrm>
            <a:off x="280639" y="789500"/>
            <a:ext cx="11394688"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De gevolgen van klimaatverandering voor hernieuwbare energiebronnen beperken 3</a:t>
            </a:r>
            <a:endParaRPr lang="en-GB" dirty="0">
              <a:effectLst/>
            </a:endParaRPr>
          </a:p>
          <a:p>
            <a:endParaRPr lang="en-GB" dirty="0"/>
          </a:p>
        </p:txBody>
      </p:sp>
      <p:sp>
        <p:nvSpPr>
          <p:cNvPr id="4" name="TextBox 3">
            <a:extLst>
              <a:ext uri="{FF2B5EF4-FFF2-40B4-BE49-F238E27FC236}">
                <a16:creationId xmlns:a16="http://schemas.microsoft.com/office/drawing/2014/main" id="{06E0C1A0-3021-4BED-9D7A-E8EE518B3DF4}"/>
              </a:ext>
            </a:extLst>
          </p:cNvPr>
          <p:cNvSpPr txBox="1"/>
          <p:nvPr/>
        </p:nvSpPr>
        <p:spPr>
          <a:xfrm>
            <a:off x="3721964" y="1913516"/>
            <a:ext cx="8189397" cy="4154984"/>
          </a:xfrm>
          <a:prstGeom prst="rect">
            <a:avLst/>
          </a:prstGeom>
          <a:noFill/>
        </p:spPr>
        <p:txBody>
          <a:bodyPr wrap="square" lIns="91440" tIns="45720" rIns="91440" bIns="45720" rtlCol="0" anchor="t">
            <a:spAutoFit/>
          </a:bodyPr>
          <a:lstStyle/>
          <a:p>
            <a:pPr latinLnBrk="0"/>
            <a:r>
              <a:rPr lang="en-US" sz="2400" dirty="0"/>
              <a:t>Ten slotte is het belangrijk te benadrukken dat klimaatverandering niet alleen gevolgen heeft voor hernieuwbare energiebronnen: </a:t>
            </a:r>
          </a:p>
          <a:p>
            <a:pPr latinLnBrk="0"/>
            <a:endParaRPr lang="en-US" sz="2400" dirty="0"/>
          </a:p>
          <a:p>
            <a:pPr latinLnBrk="0"/>
            <a:r>
              <a:rPr lang="en-US" sz="2400" i="1" dirty="0"/>
              <a:t>"Hoewel klimaatverandering risico's met zich meebrengt voor installaties voor hernieuwbare energie, worden fossiele brandstofsystemen door dezelfde effecten in gevaar gebracht. De kwetsbaarheid van hernieuwbare energie mag dus geen reden zijn om de overgang naar schone energie uit te stellen, want die zal de klimaatgerelateerde risico's verminderen door de uitstoot van broeikasgassen te verminderen." </a:t>
            </a:r>
          </a:p>
          <a:p>
            <a:pPr latinLnBrk="0"/>
            <a:endParaRPr lang="en-US" sz="2400" i="1" dirty="0"/>
          </a:p>
          <a:p>
            <a:pPr latinLnBrk="0"/>
            <a:r>
              <a:rPr lang="en-US" sz="2400" dirty="0"/>
              <a:t>(</a:t>
            </a:r>
            <a:r>
              <a:rPr lang="en-US" sz="2400" dirty="0">
                <a:hlinkClick r:id="rId3"/>
              </a:rPr>
              <a:t>Hoe klimaatverandering hernieuwbare energie beïnvloedt</a:t>
            </a:r>
            <a:r>
              <a:rPr lang="en-US" sz="2400" dirty="0"/>
              <a:t>) </a:t>
            </a:r>
          </a:p>
          <a:p>
            <a:pPr latinLnBrk="0"/>
            <a:endParaRPr lang="en-US" sz="2400" dirty="0"/>
          </a:p>
        </p:txBody>
      </p:sp>
      <p:pic>
        <p:nvPicPr>
          <p:cNvPr id="2" name="Picture 1">
            <a:extLst>
              <a:ext uri="{FF2B5EF4-FFF2-40B4-BE49-F238E27FC236}">
                <a16:creationId xmlns:a16="http://schemas.microsoft.com/office/drawing/2014/main" id="{525FB396-3F1C-F702-B536-17D78469C5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9804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4CA7BD2-B75D-E691-D147-CF5C44DFC3EF}"/>
              </a:ext>
            </a:extLst>
          </p:cNvPr>
          <p:cNvSpPr>
            <a:spLocks noGrp="1"/>
          </p:cNvSpPr>
          <p:nvPr>
            <p:ph type="title" idx="4294967295"/>
          </p:nvPr>
        </p:nvSpPr>
        <p:spPr>
          <a:xfrm>
            <a:off x="753706" y="732874"/>
            <a:ext cx="10515600" cy="1325563"/>
          </a:xfrm>
          <a:prstGeom prst="rect">
            <a:avLst/>
          </a:prstGeom>
        </p:spPr>
        <p:txBody>
          <a:bodyPr/>
          <a:lstStyle/>
          <a:p>
            <a:pPr rtl="0" eaLnBrk="1" latinLnBrk="1" hangingPunct="1"/>
            <a:r>
              <a:rPr lang="en-US" sz="2800" kern="1200" dirty="0">
                <a:solidFill>
                  <a:srgbClr val="0E3AF0"/>
                </a:solidFill>
                <a:effectLst/>
                <a:latin typeface="Calibri" panose="020F0502020204030204" pitchFamily="34" charset="0"/>
                <a:ea typeface="맑은 고딕" panose="020B0503020000020004" pitchFamily="34" charset="-127"/>
                <a:cs typeface="Arial" panose="020B0604020202020204" pitchFamily="34" charset="0"/>
              </a:rPr>
              <a:t>Volgende stappen</a:t>
            </a:r>
            <a:endParaRPr lang="en-GB" dirty="0">
              <a:effectLst/>
            </a:endParaRPr>
          </a:p>
          <a:p>
            <a:endParaRPr lang="en-GB" dirty="0"/>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Als u meer wilt weten over de mogelijke gevolgen van klimaatverandering voor hernieuwbare energie, kunnen de volgende bronnen nuttig zijn: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49909" y="3716334"/>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hlinkClick r:id="rId3"/>
              </a:rPr>
              <a:t>Lees meer over het lesmateriaal van het Every1-project.</a:t>
            </a:r>
            <a:endParaRPr lang="ko-KR" altLang="en-US" sz="2200" dirty="0">
              <a:solidFill>
                <a:srgbClr val="373737"/>
              </a:solidFill>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448570" y="3429000"/>
            <a:ext cx="2667584" cy="2246769"/>
          </a:xfrm>
          <a:prstGeom prst="rect">
            <a:avLst/>
          </a:prstGeom>
          <a:noFill/>
        </p:spPr>
        <p:txBody>
          <a:bodyPr wrap="square" rtlCol="0" anchor="t" anchorCtr="0">
            <a:spAutoFit/>
          </a:bodyPr>
          <a:lstStyle/>
          <a:p>
            <a:pPr algn="ctr" latinLnBrk="0"/>
            <a:r>
              <a:rPr lang="en-GB" sz="2000" noProof="0" dirty="0">
                <a:solidFill>
                  <a:srgbClr val="373737"/>
                </a:solidFill>
              </a:rPr>
              <a:t>Bekijk de reeks korte cursussen van Every1 over </a:t>
            </a:r>
            <a:r>
              <a:rPr lang="en-GB" sz="2000" i="1" noProof="0" dirty="0">
                <a:solidFill>
                  <a:srgbClr val="373737"/>
                </a:solidFill>
                <a:hlinkClick r:id="rId4"/>
              </a:rPr>
              <a:t>digitale energie, Digital Energy Essentials, </a:t>
            </a:r>
            <a:r>
              <a:rPr lang="en-GB" sz="2000" noProof="0" dirty="0">
                <a:solidFill>
                  <a:srgbClr val="373737"/>
                </a:solidFill>
              </a:rPr>
              <a:t>over de digitalisering van energie.</a:t>
            </a: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199685" y="3361500"/>
            <a:ext cx="2452848" cy="2246769"/>
          </a:xfrm>
          <a:prstGeom prst="rect">
            <a:avLst/>
          </a:prstGeom>
          <a:noFill/>
        </p:spPr>
        <p:txBody>
          <a:bodyPr wrap="square" rtlCol="0" anchor="t" anchorCtr="0">
            <a:spAutoFit/>
          </a:bodyPr>
          <a:lstStyle/>
          <a:p>
            <a:pPr algn="ctr"/>
            <a:r>
              <a:rPr lang="en-US" altLang="ko-KR" sz="2000" dirty="0">
                <a:solidFill>
                  <a:srgbClr val="373737"/>
                </a:solidFill>
              </a:rPr>
              <a:t>Lees het artikel van het </a:t>
            </a:r>
            <a:r>
              <a:rPr lang="en-US" altLang="ko-KR" sz="2000" dirty="0" err="1">
                <a:solidFill>
                  <a:srgbClr val="373737"/>
                </a:solidFill>
              </a:rPr>
              <a:t>Internationaal</a:t>
            </a:r>
            <a:r>
              <a:rPr lang="en-US" altLang="ko-KR" sz="2000" dirty="0">
                <a:solidFill>
                  <a:srgbClr val="373737"/>
                </a:solidFill>
              </a:rPr>
              <a:t> Energieagentschap </a:t>
            </a:r>
            <a:r>
              <a:rPr lang="en-US" altLang="ko-KR" sz="2000" i="1" dirty="0">
                <a:solidFill>
                  <a:srgbClr val="373737"/>
                </a:solidFill>
                <a:hlinkClick r:id="rId5"/>
              </a:rPr>
              <a:t>Energie en klimaat zijn onlosmakelijk met elkaar verbonden: klimaatverandering.</a:t>
            </a:r>
            <a:endParaRPr lang="ko-KR" altLang="en-US" sz="20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8871393" y="3429000"/>
            <a:ext cx="2503176" cy="2246769"/>
          </a:xfrm>
          <a:prstGeom prst="rect">
            <a:avLst/>
          </a:prstGeom>
          <a:noFill/>
        </p:spPr>
        <p:txBody>
          <a:bodyPr wrap="square" lIns="91440" tIns="45720" rIns="91440" bIns="45720" rtlCol="0" anchor="t" anchorCtr="0">
            <a:spAutoFit/>
          </a:bodyPr>
          <a:lstStyle/>
          <a:p>
            <a:pPr algn="ctr" latinLnBrk="0"/>
            <a:r>
              <a:rPr lang="en-US" sz="2000" dirty="0">
                <a:solidFill>
                  <a:srgbClr val="373737"/>
                </a:solidFill>
                <a:ea typeface="+mn-lt"/>
                <a:cs typeface="+mn-lt"/>
              </a:rPr>
              <a:t>Lees het artikel van de Columbia Climate School </a:t>
            </a:r>
            <a:r>
              <a:rPr lang="en-US" sz="2000" i="1" dirty="0">
                <a:solidFill>
                  <a:srgbClr val="373737"/>
                </a:solidFill>
                <a:ea typeface="+mn-lt"/>
                <a:cs typeface="+mn-lt"/>
                <a:hlinkClick r:id="rId6"/>
              </a:rPr>
              <a:t>over de invloed van klimaatverandering op hernieuwbare energie</a:t>
            </a:r>
            <a:r>
              <a:rPr lang="en-US" sz="2000" i="1" dirty="0">
                <a:solidFill>
                  <a:srgbClr val="373737"/>
                </a:solidFill>
                <a:ea typeface="+mn-lt"/>
                <a:cs typeface="+mn-lt"/>
              </a:rPr>
              <a:t>.</a:t>
            </a:r>
            <a:endParaRPr lang="en-US" altLang="ko-KR" sz="1600" dirty="0">
              <a:solidFill>
                <a:srgbClr val="231F20"/>
              </a:solidFill>
              <a:ea typeface="맑은 고딕" panose="020B0503020000020004" pitchFamily="34" charset="-127"/>
              <a:cs typeface="+mn-lt"/>
            </a:endParaRPr>
          </a:p>
        </p:txBody>
      </p:sp>
    </p:spTree>
    <p:extLst>
      <p:ext uri="{BB962C8B-B14F-4D97-AF65-F5344CB8AC3E}">
        <p14:creationId xmlns:p14="http://schemas.microsoft.com/office/powerpoint/2010/main" val="251483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1A280-0943-5E23-9ED2-4FE21FFFDA5E}"/>
              </a:ext>
            </a:extLst>
          </p:cNvPr>
          <p:cNvSpPr>
            <a:spLocks noGrp="1"/>
          </p:cNvSpPr>
          <p:nvPr>
            <p:ph type="title" idx="4294967295"/>
          </p:nvPr>
        </p:nvSpPr>
        <p:spPr>
          <a:xfrm>
            <a:off x="318248" y="822325"/>
            <a:ext cx="10515600"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Dankwoord 1</a:t>
            </a:r>
            <a:endParaRPr lang="en-GB" dirty="0">
              <a:effectLst/>
            </a:endParaRPr>
          </a:p>
          <a:p>
            <a:endParaRPr lang="en-GB" dirty="0"/>
          </a:p>
        </p:txBody>
      </p:sp>
      <p:sp>
        <p:nvSpPr>
          <p:cNvPr id="4" name="TextBox 3">
            <a:extLst>
              <a:ext uri="{FF2B5EF4-FFF2-40B4-BE49-F238E27FC236}">
                <a16:creationId xmlns:a16="http://schemas.microsoft.com/office/drawing/2014/main" id="{B6E2F0C4-3708-062E-837B-49F21B8E51C4}"/>
              </a:ext>
            </a:extLst>
          </p:cNvPr>
          <p:cNvSpPr txBox="1"/>
          <p:nvPr/>
        </p:nvSpPr>
        <p:spPr>
          <a:xfrm>
            <a:off x="4245401" y="448568"/>
            <a:ext cx="7628351" cy="5570756"/>
          </a:xfrm>
          <a:prstGeom prst="rect">
            <a:avLst/>
          </a:prstGeom>
          <a:noFill/>
        </p:spPr>
        <p:txBody>
          <a:bodyPr wrap="square" lIns="91440" tIns="45720" rIns="91440" bIns="45720" rtlCol="0" anchor="t">
            <a:spAutoFit/>
          </a:bodyPr>
          <a:lstStyle/>
          <a:p>
            <a:pPr fontAlgn="base" latinLnBrk="0" hangingPunct="0"/>
            <a:r>
              <a:rPr lang="nl-NL" sz="1600" dirty="0"/>
              <a:t>“Hoe beïnvloedt klimaatverandering hernieuwbare energie?” </a:t>
            </a:r>
            <a:r>
              <a:rPr lang="en-GB" sz="1600" dirty="0" err="1"/>
              <a:t>Bevat</a:t>
            </a:r>
            <a:r>
              <a:rPr lang="en-GB" sz="1600" dirty="0"/>
              <a:t> aanpassingen in dia 9 uit </a:t>
            </a:r>
            <a:r>
              <a:rPr lang="en-GB" sz="1600" dirty="0">
                <a:hlinkClick r:id="rId3"/>
              </a:rPr>
              <a:t>Photovoltaics</a:t>
            </a:r>
            <a:r>
              <a:rPr lang="en-GB" sz="1600" dirty="0"/>
              <a:t> van de Europese Commissie, dia 11 uit </a:t>
            </a:r>
            <a:r>
              <a:rPr lang="en-GB" sz="1600" dirty="0">
                <a:hlinkClick r:id="rId4"/>
              </a:rPr>
              <a:t>Wind Power </a:t>
            </a:r>
            <a:r>
              <a:rPr lang="en-GB" sz="1600" dirty="0"/>
              <a:t>van de Europese Commissie, dia 15 uit </a:t>
            </a:r>
            <a:r>
              <a:rPr lang="en-GB" sz="1600" dirty="0">
                <a:hlinkClick r:id="rId5"/>
              </a:rPr>
              <a:t>Hydropower</a:t>
            </a:r>
            <a:r>
              <a:rPr lang="en-GB" sz="1600" dirty="0"/>
              <a:t> van de Europese Commissie (de 'originele werken'), die onder licentie </a:t>
            </a:r>
            <a:r>
              <a:rPr lang="en-GB" sz="1600" u="sng" dirty="0">
                <a:hlinkClick r:id="rId6"/>
              </a:rPr>
              <a:t>CC BY 4.0 </a:t>
            </a:r>
            <a:r>
              <a:rPr lang="en-GB" sz="1600" dirty="0"/>
              <a:t>vallen. Deze aanpassing is gemaakt en gepubliceerd door het Every1 Project (de 'aanpasser') en valt onder de licentie </a:t>
            </a:r>
            <a:r>
              <a:rPr lang="en-GB" sz="1600" u="sng" dirty="0">
                <a:hlinkClick r:id="rId7"/>
              </a:rPr>
              <a:t>CC BY-SA 4.0</a:t>
            </a:r>
            <a:r>
              <a:rPr lang="en-GB" sz="1600" dirty="0"/>
              <a:t>, tenzij anders vermeld. </a:t>
            </a:r>
            <a:endParaRPr lang="en-US" sz="1600" dirty="0"/>
          </a:p>
          <a:p>
            <a:pPr latinLnBrk="0"/>
            <a:endParaRPr lang="en-GB" sz="1600" dirty="0"/>
          </a:p>
          <a:p>
            <a:pPr latinLnBrk="0"/>
            <a:endParaRPr lang="en-GB" sz="1600" dirty="0"/>
          </a:p>
          <a:p>
            <a:pPr latinLnBrk="0"/>
            <a:r>
              <a:rPr lang="en-GB" sz="1600" dirty="0"/>
              <a:t>De afbeeldingen die in deze presentatie worden gebruikt, zijn als volgt: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Omslagafbeelding: </a:t>
            </a:r>
            <a:r>
              <a:rPr lang="en-US" sz="1600" dirty="0">
                <a:solidFill>
                  <a:schemeClr val="dk1"/>
                </a:solidFill>
                <a:ea typeface="Public Sans"/>
                <a:cs typeface="Public Sans"/>
                <a:sym typeface="Public Sans"/>
                <a:hlinkClick r:id="rId8"/>
              </a:rPr>
              <a:t>IMG_3385 </a:t>
            </a:r>
            <a:r>
              <a:rPr lang="en-US" sz="1600" dirty="0">
                <a:solidFill>
                  <a:schemeClr val="dk1"/>
                </a:solidFill>
                <a:ea typeface="Public Sans"/>
                <a:cs typeface="Public Sans"/>
                <a:sym typeface="Public Sans"/>
              </a:rPr>
              <a:t>door Erik De Haan is gelicentieerd </a:t>
            </a:r>
            <a:r>
              <a:rPr lang="en-US" sz="1600" dirty="0">
                <a:solidFill>
                  <a:schemeClr val="dk1"/>
                </a:solidFill>
                <a:ea typeface="Public Sans"/>
                <a:cs typeface="Public Sans"/>
                <a:sym typeface="Public Sans"/>
                <a:hlinkClick r:id="rId9"/>
              </a:rPr>
              <a:t>onder 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Inleiding en Beperking van de gevolgen van klimaatverandering voor hernieuwbare energiebronnen: </a:t>
            </a:r>
            <a:r>
              <a:rPr lang="en-US" sz="1600" dirty="0">
                <a:solidFill>
                  <a:schemeClr val="dk1"/>
                </a:solidFill>
                <a:ea typeface="Public Sans"/>
                <a:cs typeface="Public Sans"/>
                <a:sym typeface="Public Sans"/>
                <a:hlinkClick r:id="rId10"/>
              </a:rPr>
              <a:t>Wind, eindelijk </a:t>
            </a:r>
            <a:r>
              <a:rPr lang="en-US" sz="1600" dirty="0">
                <a:solidFill>
                  <a:schemeClr val="dk1"/>
                </a:solidFill>
                <a:ea typeface="Public Sans"/>
                <a:cs typeface="Public Sans"/>
                <a:sym typeface="Public Sans"/>
              </a:rPr>
              <a:t>door Kim Jensen is gelicentieerd </a:t>
            </a:r>
            <a:r>
              <a:rPr lang="en-US" sz="1600" dirty="0">
                <a:solidFill>
                  <a:schemeClr val="dk1"/>
                </a:solidFill>
                <a:ea typeface="Public Sans"/>
                <a:cs typeface="Public Sans"/>
                <a:sym typeface="Public Sans"/>
                <a:hlinkClick r:id="rId9"/>
              </a:rPr>
              <a:t>onder 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Wat is klimaatverandering?: </a:t>
            </a:r>
            <a:r>
              <a:rPr lang="en-US" sz="1600" dirty="0">
                <a:solidFill>
                  <a:schemeClr val="dk1"/>
                </a:solidFill>
                <a:ea typeface="Public Sans"/>
                <a:cs typeface="Public Sans"/>
                <a:sym typeface="Public Sans"/>
                <a:hlinkClick r:id="rId11"/>
              </a:rPr>
              <a:t>Klimaatverandering </a:t>
            </a:r>
            <a:r>
              <a:rPr lang="en-US" sz="1600" dirty="0">
                <a:solidFill>
                  <a:schemeClr val="dk1"/>
                </a:solidFill>
                <a:ea typeface="Public Sans"/>
                <a:cs typeface="Public Sans"/>
                <a:sym typeface="Public Sans"/>
              </a:rPr>
              <a:t>door Andreas </a:t>
            </a:r>
            <a:r>
              <a:rPr lang="en-US" sz="1600" dirty="0" err="1">
                <a:solidFill>
                  <a:schemeClr val="dk1"/>
                </a:solidFill>
                <a:ea typeface="Public Sans"/>
                <a:cs typeface="Public Sans"/>
                <a:sym typeface="Public Sans"/>
              </a:rPr>
              <a:t>Manessinger </a:t>
            </a:r>
            <a:r>
              <a:rPr lang="en-US" sz="1600" dirty="0">
                <a:solidFill>
                  <a:schemeClr val="dk1"/>
                </a:solidFill>
                <a:ea typeface="Public Sans"/>
                <a:cs typeface="Public Sans"/>
                <a:sym typeface="Public Sans"/>
              </a:rPr>
              <a:t>is gelicentieerd </a:t>
            </a:r>
            <a:r>
              <a:rPr lang="en-US" sz="1600" dirty="0">
                <a:solidFill>
                  <a:schemeClr val="dk1"/>
                </a:solidFill>
                <a:ea typeface="Public Sans"/>
                <a:cs typeface="Public Sans"/>
                <a:sym typeface="Public Sans"/>
                <a:hlinkClick r:id="rId12"/>
              </a:rPr>
              <a:t>onder CC BY-SA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Wat is de potentiële impact van klimaatverandering op zonne-energie?: </a:t>
            </a:r>
            <a:r>
              <a:rPr lang="en-US" sz="1600" dirty="0">
                <a:solidFill>
                  <a:schemeClr val="dk1"/>
                </a:solidFill>
                <a:ea typeface="Public Sans"/>
                <a:cs typeface="Public Sans"/>
                <a:sym typeface="Public Sans"/>
                <a:hlinkClick r:id="rId13"/>
              </a:rPr>
              <a:t>PV-</a:t>
            </a:r>
            <a:r>
              <a:rPr lang="en-US" sz="1600" dirty="0" err="1">
                <a:solidFill>
                  <a:schemeClr val="dk1"/>
                </a:solidFill>
                <a:ea typeface="Public Sans"/>
                <a:cs typeface="Public Sans"/>
                <a:sym typeface="Public Sans"/>
                <a:hlinkClick r:id="rId13"/>
              </a:rPr>
              <a:t>panelen</a:t>
            </a:r>
            <a:r>
              <a:rPr lang="en-US" sz="1600" dirty="0">
                <a:solidFill>
                  <a:schemeClr val="dk1"/>
                </a:solidFill>
                <a:ea typeface="Public Sans"/>
                <a:cs typeface="Public Sans"/>
                <a:sym typeface="Public Sans"/>
                <a:hlinkClick r:id="rId13"/>
              </a:rPr>
              <a:t> </a:t>
            </a:r>
            <a:r>
              <a:rPr lang="en-US" sz="1600" dirty="0">
                <a:solidFill>
                  <a:schemeClr val="dk1"/>
                </a:solidFill>
                <a:ea typeface="Public Sans"/>
                <a:cs typeface="Public Sans"/>
                <a:sym typeface="Public Sans"/>
              </a:rPr>
              <a:t>door Jonathan Cutrer is gelicentieerd </a:t>
            </a:r>
            <a:r>
              <a:rPr lang="en-US" sz="1600" dirty="0">
                <a:solidFill>
                  <a:schemeClr val="dk1"/>
                </a:solidFill>
                <a:ea typeface="Public Sans"/>
                <a:cs typeface="Public Sans"/>
                <a:sym typeface="Public Sans"/>
                <a:hlinkClick r:id="rId9"/>
              </a:rPr>
              <a:t>onder CC BY-NC 2.0. </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Wat is de mogelijke impact van klimaatverandering op windenergie?: </a:t>
            </a:r>
            <a:r>
              <a:rPr lang="en-US" sz="1600" dirty="0">
                <a:solidFill>
                  <a:schemeClr val="dk1"/>
                </a:solidFill>
                <a:ea typeface="Public Sans"/>
                <a:cs typeface="Public Sans"/>
                <a:sym typeface="Public Sans"/>
                <a:hlinkClick r:id="rId14"/>
              </a:rPr>
              <a:t>elektriciteit </a:t>
            </a:r>
            <a:r>
              <a:rPr lang="en-US" sz="1600" dirty="0">
                <a:solidFill>
                  <a:schemeClr val="dk1"/>
                </a:solidFill>
                <a:ea typeface="Public Sans"/>
                <a:cs typeface="Public Sans"/>
                <a:sym typeface="Public Sans"/>
              </a:rPr>
              <a:t>door Jeanne </a:t>
            </a:r>
            <a:r>
              <a:rPr lang="en-US" sz="1600" dirty="0" err="1">
                <a:solidFill>
                  <a:schemeClr val="dk1"/>
                </a:solidFill>
                <a:ea typeface="Public Sans"/>
                <a:cs typeface="Public Sans"/>
                <a:sym typeface="Public Sans"/>
              </a:rPr>
              <a:t>Menjoulet </a:t>
            </a:r>
            <a:r>
              <a:rPr lang="en-US" sz="1600" dirty="0">
                <a:solidFill>
                  <a:schemeClr val="dk1"/>
                </a:solidFill>
                <a:ea typeface="Public Sans"/>
                <a:cs typeface="Public Sans"/>
                <a:sym typeface="Public Sans"/>
              </a:rPr>
              <a:t>is gelicentieerd </a:t>
            </a:r>
            <a:r>
              <a:rPr lang="en-US" sz="1600" dirty="0">
                <a:solidFill>
                  <a:schemeClr val="dk1"/>
                </a:solidFill>
                <a:ea typeface="Public Sans"/>
                <a:cs typeface="Public Sans"/>
                <a:sym typeface="Public Sans"/>
                <a:hlinkClick r:id="rId15"/>
              </a:rPr>
              <a:t>onder CC BY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Wat is de mogelijke impact van klimaatverandering op kleinschalige waterkracht?: </a:t>
            </a:r>
            <a:r>
              <a:rPr lang="en-US" sz="1600" dirty="0">
                <a:solidFill>
                  <a:schemeClr val="dk1"/>
                </a:solidFill>
                <a:ea typeface="Public Sans"/>
                <a:cs typeface="Public Sans"/>
                <a:sym typeface="Public Sans"/>
                <a:hlinkClick r:id="rId16"/>
              </a:rPr>
              <a:t>Mini-waterkrachtcentrale </a:t>
            </a:r>
            <a:r>
              <a:rPr lang="en-US" sz="1600" dirty="0">
                <a:solidFill>
                  <a:schemeClr val="dk1"/>
                </a:solidFill>
                <a:ea typeface="Public Sans"/>
                <a:cs typeface="Public Sans"/>
                <a:sym typeface="Public Sans"/>
              </a:rPr>
              <a:t>door Sergii </a:t>
            </a:r>
            <a:r>
              <a:rPr lang="en-US" sz="1600" dirty="0" err="1">
                <a:solidFill>
                  <a:schemeClr val="dk1"/>
                </a:solidFill>
                <a:ea typeface="Public Sans"/>
                <a:cs typeface="Public Sans"/>
                <a:sym typeface="Public Sans"/>
              </a:rPr>
              <a:t>Gulenok </a:t>
            </a:r>
            <a:r>
              <a:rPr lang="en-US" sz="1600" dirty="0">
                <a:solidFill>
                  <a:schemeClr val="dk1"/>
                </a:solidFill>
                <a:ea typeface="Public Sans"/>
                <a:cs typeface="Public Sans"/>
                <a:sym typeface="Public Sans"/>
              </a:rPr>
              <a:t>is gelicentieerd </a:t>
            </a:r>
            <a:r>
              <a:rPr lang="en-US" sz="1600" dirty="0">
                <a:solidFill>
                  <a:schemeClr val="dk1"/>
                </a:solidFill>
                <a:ea typeface="Public Sans"/>
                <a:cs typeface="Public Sans"/>
                <a:sym typeface="Public Sans"/>
                <a:hlinkClick r:id="rId9"/>
              </a:rPr>
              <a:t>onder CC BY-NC 2.0. </a:t>
            </a:r>
            <a:endParaRPr lang="en-US" sz="1600" dirty="0">
              <a:solidFill>
                <a:schemeClr val="dk1"/>
              </a:solidFill>
              <a:ea typeface="Public Sans"/>
              <a:cs typeface="Public Sans"/>
              <a:sym typeface="Public Sans"/>
            </a:endParaRPr>
          </a:p>
          <a:p>
            <a:pPr latinLnBrk="0"/>
            <a:endParaRPr lang="en-US" sz="1600" dirty="0">
              <a:solidFill>
                <a:schemeClr val="dk1"/>
              </a:solidFill>
              <a:ea typeface="Public Sans"/>
              <a:cs typeface="Public Sans"/>
              <a:sym typeface="Public Sans"/>
            </a:endParaRPr>
          </a:p>
        </p:txBody>
      </p:sp>
    </p:spTree>
    <p:extLst>
      <p:ext uri="{BB962C8B-B14F-4D97-AF65-F5344CB8AC3E}">
        <p14:creationId xmlns:p14="http://schemas.microsoft.com/office/powerpoint/2010/main" val="202989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64D6-8A07-4752-5739-49AF7CE901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2D84A4-1473-710F-C445-9E888FC1361E}"/>
              </a:ext>
            </a:extLst>
          </p:cNvPr>
          <p:cNvSpPr>
            <a:spLocks noGrp="1"/>
          </p:cNvSpPr>
          <p:nvPr>
            <p:ph type="title" idx="4294967295"/>
          </p:nvPr>
        </p:nvSpPr>
        <p:spPr>
          <a:xfrm>
            <a:off x="291790" y="800023"/>
            <a:ext cx="10515600"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Dankwoord 2</a:t>
            </a:r>
            <a:endParaRPr lang="en-GB" dirty="0">
              <a:effectLst/>
            </a:endParaRPr>
          </a:p>
          <a:p>
            <a:endParaRPr lang="en-GB" dirty="0"/>
          </a:p>
        </p:txBody>
      </p:sp>
      <p:sp>
        <p:nvSpPr>
          <p:cNvPr id="4" name="TextBox 3">
            <a:extLst>
              <a:ext uri="{FF2B5EF4-FFF2-40B4-BE49-F238E27FC236}">
                <a16:creationId xmlns:a16="http://schemas.microsoft.com/office/drawing/2014/main" id="{3DB6FBCA-B841-CF2C-0B0D-6DB6E9A3C5AB}"/>
              </a:ext>
            </a:extLst>
          </p:cNvPr>
          <p:cNvSpPr txBox="1"/>
          <p:nvPr/>
        </p:nvSpPr>
        <p:spPr>
          <a:xfrm>
            <a:off x="4133588" y="302359"/>
            <a:ext cx="8058412" cy="6294031"/>
          </a:xfrm>
          <a:prstGeom prst="rect">
            <a:avLst/>
          </a:prstGeom>
          <a:noFill/>
        </p:spPr>
        <p:txBody>
          <a:bodyPr wrap="square" lIns="91440" tIns="45720" rIns="91440" bIns="45720" rtlCol="0" anchor="t">
            <a:spAutoFit/>
          </a:bodyPr>
          <a:lstStyle/>
          <a:p>
            <a:pPr latinLnBrk="0">
              <a:buSzPts val="2800"/>
            </a:pPr>
            <a:r>
              <a:rPr lang="en-GB" sz="1300" dirty="0">
                <a:solidFill>
                  <a:srgbClr val="231F20"/>
                </a:solidFill>
                <a:ea typeface="Calibri"/>
                <a:cs typeface="Calibri"/>
              </a:rPr>
              <a:t>De volgende bronnen zijn gebruikt om deze presentatie samen te stellen: </a:t>
            </a:r>
          </a:p>
          <a:p>
            <a:pPr marL="285750" indent="-285750" latinLnBrk="0">
              <a:buSzPts val="2800"/>
              <a:buFont typeface="Arial" panose="020B0604020202020204" pitchFamily="34" charset="0"/>
              <a:buChar char="•"/>
            </a:pP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Gahlot, S. (2024) </a:t>
            </a:r>
            <a:r>
              <a:rPr lang="en-US" sz="1300" i="1" dirty="0">
                <a:solidFill>
                  <a:schemeClr val="dk1"/>
                </a:solidFill>
              </a:rPr>
              <a:t>Klimaatverandering en windenergie: De wind van verandering. </a:t>
            </a:r>
            <a:r>
              <a:rPr lang="en-US" sz="1300" dirty="0">
                <a:solidFill>
                  <a:schemeClr val="dk1"/>
                </a:solidFill>
              </a:rPr>
              <a:t>Prevention Web/Swiss Reinsurance Company (Swiss RE).</a:t>
            </a:r>
            <a:r>
              <a:rPr lang="en-GB" sz="1300" dirty="0">
                <a:solidFill>
                  <a:srgbClr val="3F3F3F"/>
                </a:solidFill>
                <a:effectLst/>
              </a:rPr>
              <a:t> https://www.preventionweb.net/news/climate-change-and-wind-power-winds-change</a:t>
            </a: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Gernaat, D. E. H. J., de Boer, H. S., </a:t>
            </a:r>
            <a:r>
              <a:rPr lang="en-US" sz="1300" dirty="0" err="1">
                <a:solidFill>
                  <a:schemeClr val="dk1"/>
                </a:solidFill>
              </a:rPr>
              <a:t>Daioglou</a:t>
            </a:r>
            <a:r>
              <a:rPr lang="en-US" sz="1300" dirty="0">
                <a:solidFill>
                  <a:schemeClr val="dk1"/>
                </a:solidFill>
              </a:rPr>
              <a:t>, V., </a:t>
            </a:r>
            <a:r>
              <a:rPr lang="en-US" sz="1300" dirty="0" err="1">
                <a:solidFill>
                  <a:schemeClr val="dk1"/>
                </a:solidFill>
              </a:rPr>
              <a:t>Yalew</a:t>
            </a:r>
            <a:r>
              <a:rPr lang="en-US" sz="1300" dirty="0">
                <a:solidFill>
                  <a:schemeClr val="dk1"/>
                </a:solidFill>
              </a:rPr>
              <a:t>, S. G., Müller, C., &amp; van Vuuren, D. P. (2021). Climate change impacts on renewable energy supply. </a:t>
            </a:r>
            <a:r>
              <a:rPr lang="en-US" sz="1300" i="1" dirty="0">
                <a:solidFill>
                  <a:schemeClr val="dk1"/>
                </a:solidFill>
              </a:rPr>
              <a:t>Nature Climate Change</a:t>
            </a:r>
            <a:r>
              <a:rPr lang="en-US" sz="1300" dirty="0">
                <a:solidFill>
                  <a:schemeClr val="dk1"/>
                </a:solidFill>
              </a:rPr>
              <a:t>,</a:t>
            </a:r>
            <a:r>
              <a:rPr lang="en-US" sz="1300" i="1" dirty="0">
                <a:solidFill>
                  <a:schemeClr val="dk1"/>
                </a:solidFill>
              </a:rPr>
              <a:t> 11</a:t>
            </a:r>
            <a:r>
              <a:rPr lang="en-US" sz="1300" dirty="0">
                <a:solidFill>
                  <a:schemeClr val="dk1"/>
                </a:solidFill>
              </a:rPr>
              <a:t>(2), 119–125. </a:t>
            </a:r>
            <a:r>
              <a:rPr lang="en-US" sz="13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3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300" dirty="0">
                <a:solidFill>
                  <a:schemeClr val="dk1"/>
                </a:solidFill>
              </a:rPr>
              <a:t>Herrmann, A., </a:t>
            </a:r>
            <a:r>
              <a:rPr lang="en-US" sz="1300" dirty="0" err="1">
                <a:solidFill>
                  <a:schemeClr val="dk1"/>
                </a:solidFill>
              </a:rPr>
              <a:t>Mädlow</a:t>
            </a:r>
            <a:r>
              <a:rPr lang="en-US" sz="1300" dirty="0">
                <a:solidFill>
                  <a:schemeClr val="dk1"/>
                </a:solidFill>
              </a:rPr>
              <a:t>, A., Gross, U., &amp; Krause, H. (2016). </a:t>
            </a:r>
            <a:r>
              <a:rPr lang="en-US" sz="1300" i="1" dirty="0" err="1">
                <a:solidFill>
                  <a:schemeClr val="dk1"/>
                </a:solidFill>
              </a:rPr>
              <a:t>Auswirkungen </a:t>
            </a:r>
            <a:r>
              <a:rPr lang="en-US" sz="1300" i="1" dirty="0">
                <a:solidFill>
                  <a:schemeClr val="dk1"/>
                </a:solidFill>
              </a:rPr>
              <a:t>des </a:t>
            </a:r>
            <a:r>
              <a:rPr lang="en-US" sz="1300" i="1" dirty="0" err="1">
                <a:solidFill>
                  <a:schemeClr val="dk1"/>
                </a:solidFill>
              </a:rPr>
              <a:t>Klimawandels </a:t>
            </a:r>
            <a:r>
              <a:rPr lang="en-US" sz="1300" i="1" dirty="0">
                <a:solidFill>
                  <a:schemeClr val="dk1"/>
                </a:solidFill>
              </a:rPr>
              <a:t>auf den </a:t>
            </a:r>
            <a:r>
              <a:rPr lang="en-US" sz="1300" i="1" dirty="0" err="1">
                <a:solidFill>
                  <a:schemeClr val="dk1"/>
                </a:solidFill>
              </a:rPr>
              <a:t>Energiebedarf </a:t>
            </a:r>
            <a:r>
              <a:rPr lang="en-US" sz="1300" i="1" dirty="0">
                <a:solidFill>
                  <a:schemeClr val="dk1"/>
                </a:solidFill>
              </a:rPr>
              <a:t>von </a:t>
            </a:r>
            <a:r>
              <a:rPr lang="en-US" sz="1300" i="1" dirty="0" err="1">
                <a:solidFill>
                  <a:schemeClr val="dk1"/>
                </a:solidFill>
              </a:rPr>
              <a:t>Gebäuden </a:t>
            </a:r>
            <a:r>
              <a:rPr lang="en-US" sz="1300" i="1" dirty="0">
                <a:solidFill>
                  <a:schemeClr val="dk1"/>
                </a:solidFill>
              </a:rPr>
              <a:t>und den </a:t>
            </a:r>
            <a:r>
              <a:rPr lang="en-US" sz="1300" i="1" dirty="0" err="1">
                <a:solidFill>
                  <a:schemeClr val="dk1"/>
                </a:solidFill>
              </a:rPr>
              <a:t>Ertrag erneuerbarer Energien</a:t>
            </a:r>
            <a:r>
              <a:rPr lang="en-US" sz="1300" dirty="0">
                <a:solidFill>
                  <a:schemeClr val="dk1"/>
                </a:solidFill>
              </a:rPr>
              <a:t>. 9.</a:t>
            </a:r>
          </a:p>
          <a:p>
            <a:pPr marL="285750" indent="-285750" latinLnBrk="0">
              <a:buClr>
                <a:schemeClr val="dk1"/>
              </a:buClr>
              <a:buSzPts val="2800"/>
              <a:buFont typeface="Arial" panose="020B0604020202020204" pitchFamily="34" charset="0"/>
              <a:buChar char="•"/>
            </a:pPr>
            <a:r>
              <a:rPr lang="en-US" sz="1300" dirty="0">
                <a:solidFill>
                  <a:schemeClr val="dk1"/>
                </a:solidFill>
              </a:rPr>
              <a:t>IRENA. (2019). </a:t>
            </a:r>
            <a:r>
              <a:rPr lang="en-US" sz="1300" i="1" dirty="0">
                <a:solidFill>
                  <a:schemeClr val="dk1"/>
                </a:solidFill>
              </a:rPr>
              <a:t>Klimaatverandering en hernieuwbare energie</a:t>
            </a:r>
            <a:r>
              <a:rPr lang="en-US" sz="1300" dirty="0">
                <a:solidFill>
                  <a:schemeClr val="dk1"/>
                </a:solidFill>
              </a:rPr>
              <a:t>. Internationaal Agentschap voor Hernieuwbare Energie.</a:t>
            </a:r>
            <a:r>
              <a:rPr lang="en-US" sz="13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Okonkwo, P. C., Nwokolo, S. C., Udo, S. O., </a:t>
            </a:r>
            <a:r>
              <a:rPr lang="en-US" sz="1300" dirty="0" err="1">
                <a:solidFill>
                  <a:schemeClr val="dk1"/>
                </a:solidFill>
              </a:rPr>
              <a:t>Obiwulu</a:t>
            </a:r>
            <a:r>
              <a:rPr lang="en-US" sz="1300" dirty="0">
                <a:solidFill>
                  <a:schemeClr val="dk1"/>
                </a:solidFill>
              </a:rPr>
              <a:t>, A. U., </a:t>
            </a:r>
            <a:r>
              <a:rPr lang="en-US" sz="1300" dirty="0" err="1">
                <a:solidFill>
                  <a:schemeClr val="dk1"/>
                </a:solidFill>
              </a:rPr>
              <a:t>Onnoghen</a:t>
            </a:r>
            <a:r>
              <a:rPr lang="en-US" sz="1300" dirty="0">
                <a:solidFill>
                  <a:schemeClr val="dk1"/>
                </a:solidFill>
              </a:rPr>
              <a:t>, U. N., </a:t>
            </a:r>
            <a:r>
              <a:rPr lang="en-US" sz="1300" dirty="0" err="1">
                <a:solidFill>
                  <a:schemeClr val="dk1"/>
                </a:solidFill>
              </a:rPr>
              <a:t>Alarifi</a:t>
            </a:r>
            <a:r>
              <a:rPr lang="en-US" sz="1300" dirty="0">
                <a:solidFill>
                  <a:schemeClr val="dk1"/>
                </a:solidFill>
              </a:rPr>
              <a:t>, S. S., </a:t>
            </a:r>
            <a:r>
              <a:rPr lang="en-US" sz="1300" dirty="0" err="1">
                <a:solidFill>
                  <a:schemeClr val="dk1"/>
                </a:solidFill>
              </a:rPr>
              <a:t>Eldosouky</a:t>
            </a:r>
            <a:r>
              <a:rPr lang="en-US" sz="1300" dirty="0">
                <a:solidFill>
                  <a:schemeClr val="dk1"/>
                </a:solidFill>
              </a:rPr>
              <a:t>, A. M., Ekwok, S. E., Andras, P. &amp; Akpan, A. E. (2025) </a:t>
            </a:r>
            <a:r>
              <a:rPr lang="en-US" sz="1300" i="1" dirty="0">
                <a:solidFill>
                  <a:schemeClr val="dk1"/>
                </a:solidFill>
              </a:rPr>
              <a:t>Zonne-energiesystemen onder extreme weersomstandigheden: casestudy's, classificatie, kwetsbaarheidsbeoordeling en aanpassingsmogelijkheden. </a:t>
            </a:r>
            <a:r>
              <a:rPr lang="en-US" sz="1300" dirty="0">
                <a:solidFill>
                  <a:schemeClr val="dk1"/>
                </a:solidFill>
              </a:rPr>
              <a:t>Science Direct: Energy Reports. Jaargang 13, juni 2025, blz. 929-959. </a:t>
            </a:r>
            <a:r>
              <a:rPr lang="en-US" sz="1300" dirty="0">
                <a:solidFill>
                  <a:schemeClr val="dk1"/>
                </a:solidFill>
                <a:hlinkClick r:id="rId5"/>
              </a:rPr>
              <a:t>https://www.sciencedirect.com/science/article/pii/S2352484724008813#:~:text=Hurricanes%20can%20inflict%20direct%20damage,may%20harm%20solar%20photovoltaic%20systems.%20%20Energy%20Reports,%20Volume%2013,2025,Pages%20929-959,ISSN%202352-4847</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Russo, M. A., Carvalho, D., Martins, N., &amp; Monteiro, A. (2022). Het onvermijdelijke voorspellen: een overzicht van de gevolgen van klimaatverandering voor hernieuwbare energiebronnen. </a:t>
            </a:r>
            <a:r>
              <a:rPr lang="en-US" sz="1300" i="1" dirty="0">
                <a:solidFill>
                  <a:schemeClr val="dk1"/>
                </a:solidFill>
              </a:rPr>
              <a:t>Duurzame energietechnologieën en beoordelingen</a:t>
            </a:r>
            <a:r>
              <a:rPr lang="en-US" sz="1300" dirty="0">
                <a:solidFill>
                  <a:schemeClr val="dk1"/>
                </a:solidFill>
              </a:rPr>
              <a:t>,</a:t>
            </a:r>
            <a:r>
              <a:rPr lang="en-US" sz="1300" i="1" dirty="0">
                <a:solidFill>
                  <a:schemeClr val="dk1"/>
                </a:solidFill>
              </a:rPr>
              <a:t> 52</a:t>
            </a:r>
            <a:r>
              <a:rPr lang="en-US" sz="1300" dirty="0">
                <a:solidFill>
                  <a:schemeClr val="dk1"/>
                </a:solidFill>
              </a:rPr>
              <a:t>, 102283. </a:t>
            </a:r>
            <a:r>
              <a:rPr lang="en-US" sz="13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err="1">
                <a:solidFill>
                  <a:schemeClr val="dk1"/>
                </a:solidFill>
              </a:rPr>
              <a:t>Solaun</a:t>
            </a:r>
            <a:r>
              <a:rPr lang="en-US" sz="1300" dirty="0">
                <a:solidFill>
                  <a:schemeClr val="dk1"/>
                </a:solidFill>
              </a:rPr>
              <a:t>, K., &amp; </a:t>
            </a:r>
            <a:r>
              <a:rPr lang="en-US" sz="1300" dirty="0" err="1">
                <a:solidFill>
                  <a:schemeClr val="dk1"/>
                </a:solidFill>
              </a:rPr>
              <a:t>Cerdá</a:t>
            </a:r>
            <a:r>
              <a:rPr lang="en-US" sz="1300" dirty="0">
                <a:solidFill>
                  <a:schemeClr val="dk1"/>
                </a:solidFill>
              </a:rPr>
              <a:t>, E. (2019). De gevolgen van klimaatverandering voor de opwekking van hernieuwbare energie. Een overzicht van kwantitatieve prognoses. </a:t>
            </a:r>
            <a:r>
              <a:rPr lang="en-US" sz="1300" i="1" dirty="0">
                <a:solidFill>
                  <a:schemeClr val="dk1"/>
                </a:solidFill>
              </a:rPr>
              <a:t>Renewable and Sustainable Energy Reviews</a:t>
            </a:r>
            <a:r>
              <a:rPr lang="en-US" sz="1300" dirty="0">
                <a:solidFill>
                  <a:schemeClr val="dk1"/>
                </a:solidFill>
              </a:rPr>
              <a:t>,</a:t>
            </a:r>
            <a:r>
              <a:rPr lang="en-US" sz="1300" i="1" dirty="0">
                <a:solidFill>
                  <a:schemeClr val="dk1"/>
                </a:solidFill>
              </a:rPr>
              <a:t> 116</a:t>
            </a:r>
            <a:r>
              <a:rPr lang="en-US" sz="1300" dirty="0">
                <a:solidFill>
                  <a:schemeClr val="dk1"/>
                </a:solidFill>
              </a:rPr>
              <a:t>, 109415.</a:t>
            </a:r>
            <a:r>
              <a:rPr lang="en-US" sz="13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UNIDO, ICSHP (2022). World Small Hydropower Development Report 2022. Thematische publicatie: Kleine waterkracht en klimaatverandering. Organisatie van de Verenigde Naties voor Industriële Ontwikkeling, Wenen, Oostenrijk; Internationaal Centrum voor Kleine Waterkracht, Hangzhou, China. Beschikbaar op</a:t>
            </a:r>
            <a:r>
              <a:rPr lang="en-US" sz="1300" dirty="0">
                <a:solidFill>
                  <a:schemeClr val="dk1"/>
                </a:solidFill>
                <a:hlinkClick r:id="rId8"/>
              </a:rPr>
              <a:t> www.unido.org/WSHPDR</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Welt der </a:t>
            </a:r>
            <a:r>
              <a:rPr lang="en-US" sz="1300" dirty="0" err="1">
                <a:solidFill>
                  <a:schemeClr val="dk1"/>
                </a:solidFill>
              </a:rPr>
              <a:t>Physik</a:t>
            </a:r>
            <a:r>
              <a:rPr lang="en-US" sz="1300" dirty="0">
                <a:solidFill>
                  <a:schemeClr val="dk1"/>
                </a:solidFill>
              </a:rPr>
              <a:t>. (2021, 11 </a:t>
            </a:r>
            <a:r>
              <a:rPr lang="en-US" sz="1300" dirty="0" err="1">
                <a:solidFill>
                  <a:schemeClr val="dk1"/>
                </a:solidFill>
              </a:rPr>
              <a:t>januari</a:t>
            </a:r>
            <a:r>
              <a:rPr lang="en-US" sz="1300" dirty="0">
                <a:solidFill>
                  <a:schemeClr val="dk1"/>
                </a:solidFill>
              </a:rPr>
              <a:t>). </a:t>
            </a:r>
            <a:r>
              <a:rPr lang="en-US" sz="1300" i="1" dirty="0" err="1">
                <a:solidFill>
                  <a:schemeClr val="dk1"/>
                </a:solidFill>
              </a:rPr>
              <a:t>Hernieuwbare energieën in de klimaatverandering</a:t>
            </a:r>
            <a:r>
              <a:rPr lang="en-US" sz="1300" dirty="0">
                <a:solidFill>
                  <a:schemeClr val="dk1"/>
                </a:solidFill>
              </a:rPr>
              <a:t>.</a:t>
            </a:r>
            <a:r>
              <a:rPr lang="en-US" sz="13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300" dirty="0">
              <a:solidFill>
                <a:schemeClr val="dk1"/>
              </a:solidFill>
              <a:ea typeface="Calibri"/>
              <a:cs typeface="Calibri"/>
              <a:sym typeface="Calibri"/>
            </a:endParaRPr>
          </a:p>
          <a:p>
            <a:pPr latinLnBrk="0"/>
            <a:endParaRPr lang="en-GB" sz="1300" dirty="0"/>
          </a:p>
        </p:txBody>
      </p:sp>
    </p:spTree>
    <p:extLst>
      <p:ext uri="{BB962C8B-B14F-4D97-AF65-F5344CB8AC3E}">
        <p14:creationId xmlns:p14="http://schemas.microsoft.com/office/powerpoint/2010/main" val="33698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6040-EA34-9578-AA01-597DE266CDD4}"/>
              </a:ext>
            </a:extLst>
          </p:cNvPr>
          <p:cNvSpPr>
            <a:spLocks noGrp="1"/>
          </p:cNvSpPr>
          <p:nvPr>
            <p:ph type="title" idx="4294967295"/>
          </p:nvPr>
        </p:nvSpPr>
        <p:spPr>
          <a:xfrm>
            <a:off x="4038600" y="2885300"/>
            <a:ext cx="10515600" cy="1325563"/>
          </a:xfrm>
          <a:prstGeom prst="rect">
            <a:avLst/>
          </a:prstGeom>
        </p:spPr>
        <p:txBody>
          <a:bodyPr/>
          <a:lstStyle/>
          <a:p>
            <a:r>
              <a:rPr lang="en-GB" sz="6000" dirty="0">
                <a:solidFill>
                  <a:schemeClr val="bg1"/>
                </a:solidFill>
              </a:rPr>
              <a:t>Bedankt!</a:t>
            </a:r>
          </a:p>
        </p:txBody>
      </p:sp>
    </p:spTree>
    <p:extLst>
      <p:ext uri="{BB962C8B-B14F-4D97-AF65-F5344CB8AC3E}">
        <p14:creationId xmlns:p14="http://schemas.microsoft.com/office/powerpoint/2010/main" val="16992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7D4936-25BF-9585-9904-3B119E81C9E3}"/>
              </a:ext>
            </a:extLst>
          </p:cNvPr>
          <p:cNvSpPr>
            <a:spLocks noGrp="1"/>
          </p:cNvSpPr>
          <p:nvPr>
            <p:ph type="title" idx="4294967295"/>
          </p:nvPr>
        </p:nvSpPr>
        <p:spPr>
          <a:xfrm>
            <a:off x="247185" y="758976"/>
            <a:ext cx="10515600" cy="1325563"/>
          </a:xfrm>
          <a:prstGeom prst="rect">
            <a:avLst/>
          </a:prstGeom>
        </p:spPr>
        <p:txBody>
          <a:bodyPr/>
          <a:lstStyle/>
          <a:p>
            <a:r>
              <a:rPr lang="en-GB" sz="2800" b="1" dirty="0">
                <a:solidFill>
                  <a:schemeClr val="bg1"/>
                </a:solidFill>
              </a:rPr>
              <a:t>Inleiding</a:t>
            </a:r>
            <a:r>
              <a:rPr lang="en-GB" sz="2800" b="1" baseline="0" dirty="0">
                <a:solidFill>
                  <a:schemeClr val="bg1"/>
                </a:solidFill>
              </a:rPr>
              <a:t> 2</a:t>
            </a:r>
            <a:endParaRPr lang="en-GB" sz="2800" b="1" dirty="0">
              <a:solidFill>
                <a:schemeClr val="bg1"/>
              </a:solidFill>
            </a:endParaRPr>
          </a:p>
        </p:txBody>
      </p:sp>
      <p:sp>
        <p:nvSpPr>
          <p:cNvPr id="2" name="TextBox 1">
            <a:extLst>
              <a:ext uri="{FF2B5EF4-FFF2-40B4-BE49-F238E27FC236}">
                <a16:creationId xmlns:a16="http://schemas.microsoft.com/office/drawing/2014/main" id="{4D366B55-7ACA-91FD-62DA-6FBF6BEC8E01}"/>
              </a:ext>
            </a:extLst>
          </p:cNvPr>
          <p:cNvSpPr txBox="1"/>
          <p:nvPr/>
        </p:nvSpPr>
        <p:spPr>
          <a:xfrm>
            <a:off x="4350003" y="1138292"/>
            <a:ext cx="7236114"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We beginnen met het definiëren van klimaatverandering en bekijken vervolgens drie verschillende soorten energieproductie. We nodigen u uit om even stil te staan bij een reflectieve vraag. Neem even de tijd om over elke vraag na te denken, voordat u verdergaat om meer te leren over een bepaald type energieproductie, de mogelijke gevolgen van klimaatverandering en mogelijke oplossingen.</a:t>
            </a:r>
          </a:p>
          <a:p>
            <a:pPr latinLnBrk="0"/>
            <a:endParaRPr lang="en-GB" sz="2400" noProof="0" dirty="0">
              <a:solidFill>
                <a:srgbClr val="2B2C30"/>
              </a:solidFill>
              <a:sym typeface="Public Sans"/>
            </a:endParaRPr>
          </a:p>
          <a:p>
            <a:pPr latinLnBrk="0"/>
            <a:r>
              <a:rPr lang="en-GB" sz="2400" dirty="0">
                <a:solidFill>
                  <a:srgbClr val="2B2C30"/>
                </a:solidFill>
                <a:sym typeface="Public Sans"/>
              </a:rPr>
              <a:t>U kunt elk type energieproductie achtereenvolgens doorlopen. U kunt ook via het menu een bepaald type selecteren dat u eerst wilt bekijken. </a:t>
            </a:r>
            <a:endParaRPr lang="en-GB" sz="2400" noProof="0" dirty="0"/>
          </a:p>
        </p:txBody>
      </p:sp>
      <p:pic>
        <p:nvPicPr>
          <p:cNvPr id="5" name="Picture 4">
            <a:extLst>
              <a:ext uri="{FF2B5EF4-FFF2-40B4-BE49-F238E27FC236}">
                <a16:creationId xmlns:a16="http://schemas.microsoft.com/office/drawing/2014/main" id="{053F54EF-DBB7-FA94-8005-38656F8AF9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4539"/>
            <a:ext cx="4033382" cy="2688921"/>
          </a:xfrm>
          <a:prstGeom prst="rect">
            <a:avLst/>
          </a:prstGeom>
        </p:spPr>
      </p:pic>
    </p:spTree>
    <p:extLst>
      <p:ext uri="{BB962C8B-B14F-4D97-AF65-F5344CB8AC3E}">
        <p14:creationId xmlns:p14="http://schemas.microsoft.com/office/powerpoint/2010/main" val="24095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40FD4-E1E0-2E56-7DCF-8A54A92CB1A1}"/>
              </a:ext>
            </a:extLst>
          </p:cNvPr>
          <p:cNvSpPr>
            <a:spLocks noGrp="1"/>
          </p:cNvSpPr>
          <p:nvPr>
            <p:ph type="title" idx="4294967295"/>
          </p:nvPr>
        </p:nvSpPr>
        <p:spPr>
          <a:xfrm>
            <a:off x="390779" y="844628"/>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Klimaatverandering en drie verschillende soorten energieproductie</a:t>
            </a:r>
            <a:endParaRPr lang="en-GB" dirty="0">
              <a:effectLst/>
            </a:endParaRPr>
          </a:p>
          <a:p>
            <a:endParaRPr lang="en-GB" dirty="0"/>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87345"/>
            <a:ext cx="11423738" cy="3785652"/>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US" sz="2400" dirty="0">
                <a:ea typeface="Public Sans"/>
                <a:cs typeface="Public Sans"/>
                <a:sym typeface="Public Sans"/>
              </a:rPr>
              <a:t>Aan de slag: Wat is klimaatverandering?</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Focus op klimaatverandering en verschillende soorten energieproductie: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Zonne-energie (PV-panelen).</a:t>
            </a:r>
          </a:p>
          <a:p>
            <a:pPr marL="800100" lvl="1" indent="-342900" latinLnBrk="0">
              <a:buFont typeface="Arial" panose="020B0604020202020204" pitchFamily="34" charset="0"/>
              <a:buChar char="•"/>
            </a:pPr>
            <a:r>
              <a:rPr lang="en-US" sz="2400" dirty="0">
                <a:ea typeface="Calibri"/>
                <a:cs typeface="Calibri"/>
                <a:sym typeface="Public Sans"/>
              </a:rPr>
              <a:t>Windenergie </a:t>
            </a:r>
            <a:r>
              <a:rPr lang="en-US" sz="2400" dirty="0">
                <a:ea typeface="Public Sans"/>
                <a:cs typeface="Public Sans"/>
                <a:sym typeface="Public Sans"/>
              </a:rPr>
              <a:t>(windturbines).</a:t>
            </a:r>
          </a:p>
          <a:p>
            <a:pPr marL="800100" lvl="1" indent="-342900" latinLnBrk="0">
              <a:buFont typeface="Arial" panose="020B0604020202020204" pitchFamily="34" charset="0"/>
              <a:buChar char="•"/>
            </a:pPr>
            <a:r>
              <a:rPr lang="en-US" sz="2400" dirty="0">
                <a:ea typeface="Public Sans"/>
                <a:cs typeface="Public Sans"/>
                <a:sym typeface="Public Sans"/>
              </a:rPr>
              <a:t>Kleinschalige waterkracht.</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De impact van klimaatverandering op hernieuwbare energiebronnen beperken.</a:t>
            </a:r>
          </a:p>
          <a:p>
            <a:pPr marL="342900" indent="-342900" latinLnBrk="0">
              <a:buFont typeface="Arial" panose="020B0604020202020204" pitchFamily="34" charset="0"/>
              <a:buChar char="•"/>
            </a:pPr>
            <a:endParaRPr lang="en-US" sz="2400" dirty="0">
              <a:ea typeface="Public Sans"/>
              <a:cs typeface="Public Sans"/>
            </a:endParaRPr>
          </a:p>
        </p:txBody>
      </p:sp>
    </p:spTree>
    <p:extLst>
      <p:ext uri="{BB962C8B-B14F-4D97-AF65-F5344CB8AC3E}">
        <p14:creationId xmlns:p14="http://schemas.microsoft.com/office/powerpoint/2010/main" val="389925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4167-31C4-F81D-100A-E2C8FE2F4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C39A2-3DE5-1035-5332-5053CEF5BB84}"/>
              </a:ext>
            </a:extLst>
          </p:cNvPr>
          <p:cNvSpPr>
            <a:spLocks noGrp="1"/>
          </p:cNvSpPr>
          <p:nvPr>
            <p:ph type="title" idx="4294967295"/>
          </p:nvPr>
        </p:nvSpPr>
        <p:spPr>
          <a:xfrm>
            <a:off x="250521" y="801666"/>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Wat is klimaatverandering? </a:t>
            </a:r>
            <a:endParaRPr lang="en-GB" dirty="0">
              <a:effectLst/>
            </a:endParaRPr>
          </a:p>
          <a:p>
            <a:endParaRPr lang="en-GB" dirty="0"/>
          </a:p>
        </p:txBody>
      </p:sp>
      <p:pic>
        <p:nvPicPr>
          <p:cNvPr id="5" name="Picture 4">
            <a:extLst>
              <a:ext uri="{FF2B5EF4-FFF2-40B4-BE49-F238E27FC236}">
                <a16:creationId xmlns:a16="http://schemas.microsoft.com/office/drawing/2014/main" id="{195F7F43-3B7B-A497-064A-33BEB066F9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BCBC3EFB-6EA2-73C5-A404-54EB71533BD8}"/>
              </a:ext>
            </a:extLst>
          </p:cNvPr>
          <p:cNvSpPr txBox="1"/>
          <p:nvPr/>
        </p:nvSpPr>
        <p:spPr>
          <a:xfrm>
            <a:off x="4064739" y="2127229"/>
            <a:ext cx="7503089" cy="4154984"/>
          </a:xfrm>
          <a:prstGeom prst="rect">
            <a:avLst/>
          </a:prstGeom>
          <a:noFill/>
        </p:spPr>
        <p:txBody>
          <a:bodyPr wrap="square" lIns="91440" tIns="45720" rIns="91440" bIns="45720" rtlCol="0" anchor="t">
            <a:spAutoFit/>
          </a:bodyPr>
          <a:lstStyle/>
          <a:p>
            <a:pPr latinLnBrk="0"/>
            <a:r>
              <a:rPr lang="en-GB" sz="2000" dirty="0">
                <a:ea typeface="Roboto"/>
                <a:cs typeface="Roboto"/>
              </a:rPr>
              <a:t>Klimaatverandering verwijst naar langdurige verschuivingen in temperaturen en weerpatronen. Dergelijke verschuivingen kunnen natuurlijk zijn, als gevolg van veranderingen in de activiteit van de zon of grote vulkaanuitbarstingen. </a:t>
            </a:r>
          </a:p>
          <a:p>
            <a:pPr latinLnBrk="0"/>
            <a:endParaRPr lang="en-GB" sz="2000" dirty="0">
              <a:ea typeface="Roboto"/>
              <a:cs typeface="Roboto"/>
            </a:endParaRPr>
          </a:p>
          <a:p>
            <a:pPr latinLnBrk="0"/>
            <a:r>
              <a:rPr lang="en-GB" sz="2000" dirty="0">
                <a:ea typeface="Roboto"/>
                <a:cs typeface="Roboto"/>
              </a:rPr>
              <a:t>Maar sinds de 19e eeuw </a:t>
            </a:r>
            <a:r>
              <a:rPr lang="en-GB" sz="2000" dirty="0">
                <a:ea typeface="Roboto"/>
                <a:cs typeface="Roboto"/>
                <a:hlinkClick r:id="rId4">
                  <a:extLst>
                    <a:ext uri="{A12FA001-AC4F-418D-AE19-62706E023703}">
                      <ahyp:hlinkClr xmlns:ahyp="http://schemas.microsoft.com/office/drawing/2018/hyperlinkcolor" val="tx"/>
                    </a:ext>
                  </a:extLst>
                </a:hlinkClick>
              </a:rPr>
              <a:t>zijn menselijke activiteiten de belangrijkste oorzaak van klimaatverandering</a:t>
            </a:r>
            <a:r>
              <a:rPr lang="en-GB" sz="2000" dirty="0">
                <a:ea typeface="Roboto"/>
                <a:cs typeface="Roboto"/>
              </a:rPr>
              <a:t>, voornamelijk door het verbranden van fossiele brandstoffen zoals kolen, olie en gas. </a:t>
            </a:r>
          </a:p>
          <a:p>
            <a:pPr latinLnBrk="0"/>
            <a:endParaRPr lang="en-GB" sz="2000" dirty="0">
              <a:ea typeface="Roboto"/>
              <a:cs typeface="Roboto"/>
            </a:endParaRPr>
          </a:p>
          <a:p>
            <a:pPr latinLnBrk="0"/>
            <a:r>
              <a:rPr lang="en-GB" sz="2000" dirty="0">
                <a:ea typeface="Roboto"/>
                <a:cs typeface="Roboto"/>
              </a:rPr>
              <a:t>De verbranding van fossiele brandstoffen leidt tot de uitstoot van broeikasgassen die als een deken om de aarde heen liggen, de warmte van de zon vasthouden en de temperatuur doen stijgen.” (</a:t>
            </a:r>
            <a:r>
              <a:rPr lang="en-GB" sz="2000" dirty="0">
                <a:ea typeface="Roboto"/>
                <a:cs typeface="Roboto"/>
                <a:hlinkClick r:id="rId5">
                  <a:extLst>
                    <a:ext uri="{A12FA001-AC4F-418D-AE19-62706E023703}">
                      <ahyp:hlinkClr xmlns:ahyp="http://schemas.microsoft.com/office/drawing/2018/hyperlinkcolor" val="tx"/>
                    </a:ext>
                  </a:extLst>
                </a:hlinkClick>
              </a:rPr>
              <a:t>Verenigde Naties</a:t>
            </a:r>
            <a:r>
              <a:rPr lang="en-GB" sz="2000" dirty="0">
                <a:ea typeface="Roboto"/>
                <a:cs typeface="Roboto"/>
              </a:rPr>
              <a:t>) </a:t>
            </a:r>
            <a:endParaRPr lang="en-GB" sz="2000" dirty="0"/>
          </a:p>
        </p:txBody>
      </p:sp>
    </p:spTree>
    <p:extLst>
      <p:ext uri="{BB962C8B-B14F-4D97-AF65-F5344CB8AC3E}">
        <p14:creationId xmlns:p14="http://schemas.microsoft.com/office/powerpoint/2010/main" val="16060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402D-7AA3-CA70-A164-ED3D50AE9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7D99A-AA02-4E8C-8B1C-0BAA15EB04CF}"/>
              </a:ext>
            </a:extLst>
          </p:cNvPr>
          <p:cNvSpPr>
            <a:spLocks noGrp="1"/>
          </p:cNvSpPr>
          <p:nvPr>
            <p:ph type="title" idx="4294967295"/>
          </p:nvPr>
        </p:nvSpPr>
        <p:spPr>
          <a:xfrm>
            <a:off x="392152" y="801666"/>
            <a:ext cx="10515600" cy="1325563"/>
          </a:xfrm>
          <a:prstGeom prst="rect">
            <a:avLst/>
          </a:prstGeom>
        </p:spPr>
        <p:txBody>
          <a:bodyPr/>
          <a:lstStyle/>
          <a:p>
            <a:r>
              <a:rPr lang="en-GB" sz="2800" b="1" dirty="0">
                <a:solidFill>
                  <a:schemeClr val="bg1"/>
                </a:solidFill>
              </a:rPr>
              <a:t>Wat is klimaatverandering? Broeikasgasemissies verminderen</a:t>
            </a:r>
          </a:p>
        </p:txBody>
      </p:sp>
      <p:pic>
        <p:nvPicPr>
          <p:cNvPr id="5" name="Picture 4">
            <a:extLst>
              <a:ext uri="{FF2B5EF4-FFF2-40B4-BE49-F238E27FC236}">
                <a16:creationId xmlns:a16="http://schemas.microsoft.com/office/drawing/2014/main" id="{BB54A7EC-130B-2AA6-8B4B-14991B3434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0698FE26-8855-FDC1-4976-215061E57FEA}"/>
              </a:ext>
              <a:ext uri="{C183D7F6-B498-43B3-948B-1728B52AA6E4}">
                <adec:decorative xmlns:adec="http://schemas.microsoft.com/office/drawing/2017/decorative" val="0"/>
              </a:ext>
            </a:extLst>
          </p:cNvPr>
          <p:cNvSpPr txBox="1"/>
          <p:nvPr/>
        </p:nvSpPr>
        <p:spPr>
          <a:xfrm>
            <a:off x="4197404" y="2079676"/>
            <a:ext cx="7541439" cy="4524315"/>
          </a:xfrm>
          <a:prstGeom prst="rect">
            <a:avLst/>
          </a:prstGeom>
          <a:noFill/>
        </p:spPr>
        <p:txBody>
          <a:bodyPr wrap="square" lIns="91440" tIns="45720" rIns="91440" bIns="45720" rtlCol="0" anchor="t">
            <a:spAutoFit/>
          </a:bodyPr>
          <a:lstStyle/>
          <a:p>
            <a:pPr latinLnBrk="0"/>
            <a:r>
              <a:rPr lang="en-GB" sz="2400" dirty="0">
                <a:ea typeface="Public Sans"/>
                <a:cs typeface="Public Sans"/>
                <a:sym typeface="Public Sans"/>
              </a:rPr>
              <a:t>Zoals de </a:t>
            </a:r>
            <a:r>
              <a:rPr lang="en-GB" sz="2400" dirty="0">
                <a:ea typeface="Public Sans"/>
                <a:cs typeface="Public Sans"/>
                <a:sym typeface="Public Sans"/>
                <a:hlinkClick r:id="rId4"/>
              </a:rPr>
              <a:t>Verenigde Naties </a:t>
            </a:r>
            <a:r>
              <a:rPr lang="en-GB" sz="2400" dirty="0">
                <a:ea typeface="Public Sans"/>
                <a:cs typeface="Public Sans"/>
                <a:sym typeface="Public Sans"/>
              </a:rPr>
              <a:t>uitleggen, kunnen we klimaatverandering tegengaan door de uitstoot van broeikasgassen te verminderen. Om dit te bereiken moeten we: </a:t>
            </a:r>
          </a:p>
          <a:p>
            <a:pPr latinLnBrk="0"/>
            <a:endParaRPr lang="en-GB" sz="2400" dirty="0">
              <a:ea typeface="Public Sans"/>
              <a:cs typeface="Public Sans"/>
              <a:sym typeface="Public Sans"/>
            </a:endParaRPr>
          </a:p>
          <a:p>
            <a:pPr marL="342900" indent="-342900" latinLnBrk="0">
              <a:buFont typeface="Arial" panose="020B0604020202020204" pitchFamily="34" charset="0"/>
              <a:buChar char="•"/>
            </a:pPr>
            <a:r>
              <a:rPr lang="en-GB" sz="2400" dirty="0">
                <a:ea typeface="Public Sans"/>
                <a:cs typeface="Public Sans"/>
                <a:sym typeface="Public Sans"/>
              </a:rPr>
              <a:t>Overstappen van fossiele brandstoffen (zoals kolen en olie) naar hernieuwbare energiebronnen (zoals zon en wind).</a:t>
            </a:r>
          </a:p>
          <a:p>
            <a:pPr marL="342900" indent="-342900" latinLnBrk="0">
              <a:buFont typeface="Arial" panose="020B0604020202020204" pitchFamily="34" charset="0"/>
              <a:buChar char="•"/>
            </a:pPr>
            <a:r>
              <a:rPr lang="en-GB" sz="2400" dirty="0">
                <a:ea typeface="Public Sans"/>
                <a:cs typeface="Public Sans"/>
                <a:sym typeface="Public Sans"/>
              </a:rPr>
              <a:t>Ons aanpassen aan de gevolgen van een veranderend klimaat.</a:t>
            </a:r>
          </a:p>
          <a:p>
            <a:pPr marL="342900" indent="-342900" latinLnBrk="0">
              <a:buFont typeface="Arial" panose="020B0604020202020204" pitchFamily="34" charset="0"/>
              <a:buChar char="•"/>
            </a:pPr>
            <a:r>
              <a:rPr lang="en-GB" sz="2400" dirty="0">
                <a:ea typeface="Public Sans"/>
                <a:cs typeface="Public Sans"/>
                <a:sym typeface="Public Sans"/>
              </a:rPr>
              <a:t>Investeren in verandering. Er zijn investeringen nodig, zowel van overheden als van bedrijven. </a:t>
            </a:r>
          </a:p>
        </p:txBody>
      </p:sp>
    </p:spTree>
    <p:extLst>
      <p:ext uri="{BB962C8B-B14F-4D97-AF65-F5344CB8AC3E}">
        <p14:creationId xmlns:p14="http://schemas.microsoft.com/office/powerpoint/2010/main" val="200641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1C1F-E6D4-7797-0566-5519F15B2FFB}"/>
              </a:ext>
            </a:extLst>
          </p:cNvPr>
          <p:cNvSpPr>
            <a:spLocks noGrp="1"/>
          </p:cNvSpPr>
          <p:nvPr>
            <p:ph type="title" idx="4294967295"/>
          </p:nvPr>
        </p:nvSpPr>
        <p:spPr>
          <a:xfrm>
            <a:off x="436756" y="911535"/>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Verschillende soorten energieproductie: zonne-energie (PV-panelen) - Inleiding</a:t>
            </a:r>
            <a:endParaRPr lang="en-GB" dirty="0">
              <a:effectLst/>
            </a:endParaRPr>
          </a:p>
          <a:p>
            <a:endParaRPr lang="en-GB" dirty="0"/>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Wat is de mogelijke impact van klimaatverandering op zonne-energie?</a:t>
            </a:r>
            <a:endParaRPr lang="en-GB" sz="4800" i="1" dirty="0">
              <a:solidFill>
                <a:schemeClr val="accent5"/>
              </a:solidFill>
            </a:endParaRPr>
          </a:p>
        </p:txBody>
      </p:sp>
    </p:spTree>
    <p:extLst>
      <p:ext uri="{BB962C8B-B14F-4D97-AF65-F5344CB8AC3E}">
        <p14:creationId xmlns:p14="http://schemas.microsoft.com/office/powerpoint/2010/main" val="235351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3D41E6-E870-2405-A797-B19B3AA777C8}"/>
              </a:ext>
            </a:extLst>
          </p:cNvPr>
          <p:cNvSpPr>
            <a:spLocks noGrp="1"/>
          </p:cNvSpPr>
          <p:nvPr>
            <p:ph type="title" idx="4294967295"/>
          </p:nvPr>
        </p:nvSpPr>
        <p:spPr>
          <a:xfrm>
            <a:off x="381000" y="822325"/>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Verschillende soorten energieproductie: </a:t>
            </a:r>
            <a:r>
              <a:rPr lang="en-US" sz="2800" b="1" kern="1200" dirty="0" err="1">
                <a:solidFill>
                  <a:srgbClr val="FFFFFF"/>
                </a:solidFill>
                <a:effectLst/>
                <a:latin typeface="Calibri" panose="020F0502020204030204" pitchFamily="34" charset="0"/>
                <a:ea typeface="+mn-ea"/>
                <a:cs typeface="+mn-cs"/>
              </a:rPr>
              <a:t>zonne-energie</a:t>
            </a:r>
            <a:r>
              <a:rPr lang="en-US" sz="2800" b="1" kern="1200" dirty="0">
                <a:solidFill>
                  <a:srgbClr val="FFFFFF"/>
                </a:solidFill>
                <a:effectLst/>
                <a:latin typeface="Calibri" panose="020F0502020204030204" pitchFamily="34" charset="0"/>
                <a:ea typeface="+mn-ea"/>
                <a:cs typeface="+mn-cs"/>
              </a:rPr>
              <a:t> (PV-</a:t>
            </a:r>
            <a:r>
              <a:rPr lang="en-US" sz="2800" b="1" kern="1200" dirty="0" err="1">
                <a:solidFill>
                  <a:srgbClr val="FFFFFF"/>
                </a:solidFill>
                <a:effectLst/>
                <a:latin typeface="Calibri" panose="020F0502020204030204" pitchFamily="34" charset="0"/>
                <a:ea typeface="+mn-ea"/>
                <a:cs typeface="+mn-cs"/>
              </a:rPr>
              <a:t>panelen</a:t>
            </a:r>
            <a:r>
              <a:rPr lang="en-US" sz="2800" b="1" kern="1200" dirty="0">
                <a:solidFill>
                  <a:srgbClr val="FFFFFF"/>
                </a:solidFill>
                <a:effectLst/>
                <a:latin typeface="Calibri" panose="020F0502020204030204" pitchFamily="34" charset="0"/>
                <a:ea typeface="+mn-ea"/>
                <a:cs typeface="+mn-cs"/>
              </a:rPr>
              <a:t>)</a:t>
            </a:r>
            <a:endParaRPr lang="en-GB" dirty="0">
              <a:effectLst/>
            </a:endParaRPr>
          </a:p>
          <a:p>
            <a:endParaRPr lang="en-GB" dirty="0"/>
          </a:p>
        </p:txBody>
      </p:sp>
      <p:sp>
        <p:nvSpPr>
          <p:cNvPr id="4" name="TextBox 3">
            <a:extLst>
              <a:ext uri="{FF2B5EF4-FFF2-40B4-BE49-F238E27FC236}">
                <a16:creationId xmlns:a16="http://schemas.microsoft.com/office/drawing/2014/main" id="{CB33C395-3CC3-4B54-6421-D833B99114A3}"/>
              </a:ext>
            </a:extLst>
          </p:cNvPr>
          <p:cNvSpPr txBox="1"/>
          <p:nvPr/>
        </p:nvSpPr>
        <p:spPr>
          <a:xfrm>
            <a:off x="4459266" y="2269529"/>
            <a:ext cx="7355251" cy="3477875"/>
          </a:xfrm>
          <a:prstGeom prst="rect">
            <a:avLst/>
          </a:prstGeom>
          <a:noFill/>
        </p:spPr>
        <p:txBody>
          <a:bodyPr wrap="square" rtlCol="0">
            <a:spAutoFit/>
          </a:bodyPr>
          <a:lstStyle/>
          <a:p>
            <a:pPr latinLnBrk="0"/>
            <a:r>
              <a:rPr lang="en-US" sz="2000" dirty="0">
                <a:ea typeface="Public Sans"/>
                <a:cs typeface="Public Sans"/>
                <a:sym typeface="Public Sans"/>
              </a:rPr>
              <a:t>Fotovoltaïsche energie is een methode om elektriciteit op te wekken door middel van zonnecellen die energie van de zon omzetten in elektriciteit. Deze cellen worden samengevoegd tot PV-</a:t>
            </a:r>
            <a:r>
              <a:rPr lang="en-US" sz="2000" dirty="0" err="1">
                <a:ea typeface="Public Sans"/>
                <a:cs typeface="Public Sans"/>
                <a:sym typeface="Public Sans"/>
              </a:rPr>
              <a:t>panelen</a:t>
            </a:r>
            <a:r>
              <a:rPr lang="en-US" sz="2000" dirty="0">
                <a:ea typeface="Public Sans"/>
                <a:cs typeface="Public Sans"/>
                <a:sym typeface="Public Sans"/>
              </a:rPr>
              <a:t> en vervolgens op de grond, op daken of drijvend op dammen of meren geïnstalleerd.</a:t>
            </a:r>
          </a:p>
          <a:p>
            <a:pPr latinLnBrk="0"/>
            <a:endParaRPr lang="en-US" sz="2000" dirty="0">
              <a:ea typeface="Public Sans"/>
              <a:cs typeface="Public Sans"/>
              <a:sym typeface="Public Sans"/>
            </a:endParaRPr>
          </a:p>
          <a:p>
            <a:pPr latinLnBrk="0"/>
            <a:r>
              <a:rPr lang="en-US" sz="2000" dirty="0">
                <a:ea typeface="Public Sans"/>
                <a:cs typeface="Public Sans"/>
                <a:sym typeface="Public Sans"/>
              </a:rPr>
              <a:t>Fotovoltaïsche technologie wordt wereldwijd steeds vaker gebruikt. Jaar na jaar neemt fotovoltaïsche energie een groter aandeel in de energiemix van de EU in. In 2024 was de EU-productie van fotovoltaïsche elektriciteit volgens </a:t>
            </a:r>
            <a:r>
              <a:rPr lang="en-US" sz="2000" dirty="0">
                <a:ea typeface="Public Sans"/>
                <a:cs typeface="Public Sans"/>
                <a:sym typeface="Public Sans"/>
                <a:hlinkClick r:id="rId3"/>
              </a:rPr>
              <a:t>Ember</a:t>
            </a:r>
            <a:r>
              <a:rPr lang="en-US" sz="2000" dirty="0">
                <a:ea typeface="Public Sans"/>
                <a:cs typeface="Public Sans"/>
                <a:sym typeface="Public Sans"/>
              </a:rPr>
              <a:t> goed voor 11% van de bruto elektriciteitsproductie van de EU.</a:t>
            </a:r>
          </a:p>
        </p:txBody>
      </p:sp>
      <p:pic>
        <p:nvPicPr>
          <p:cNvPr id="2" name="Picture 1">
            <a:extLst>
              <a:ext uri="{FF2B5EF4-FFF2-40B4-BE49-F238E27FC236}">
                <a16:creationId xmlns:a16="http://schemas.microsoft.com/office/drawing/2014/main" id="{CEEAC485-0DD5-FADD-EF0D-2ADDF90641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536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6FD0-60D9-7054-1AF4-4C5954C6A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C2D84-B999-85A7-C6D8-4189F18B4B3D}"/>
              </a:ext>
            </a:extLst>
          </p:cNvPr>
          <p:cNvSpPr>
            <a:spLocks noGrp="1"/>
          </p:cNvSpPr>
          <p:nvPr>
            <p:ph type="title" idx="4294967295"/>
          </p:nvPr>
        </p:nvSpPr>
        <p:spPr>
          <a:xfrm>
            <a:off x="380999" y="788871"/>
            <a:ext cx="11115215"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Wat is de mogelijke impact van klimaatverandering op zonne-energie?</a:t>
            </a:r>
            <a:endParaRPr lang="en-GB" dirty="0">
              <a:effectLst/>
            </a:endParaRPr>
          </a:p>
          <a:p>
            <a:endParaRPr lang="en-GB" dirty="0"/>
          </a:p>
        </p:txBody>
      </p:sp>
      <p:sp>
        <p:nvSpPr>
          <p:cNvPr id="4" name="TextBox 3">
            <a:extLst>
              <a:ext uri="{FF2B5EF4-FFF2-40B4-BE49-F238E27FC236}">
                <a16:creationId xmlns:a16="http://schemas.microsoft.com/office/drawing/2014/main" id="{E89D4953-F522-1DC0-5021-75B2160CEB19}"/>
              </a:ext>
            </a:extLst>
          </p:cNvPr>
          <p:cNvSpPr txBox="1"/>
          <p:nvPr/>
        </p:nvSpPr>
        <p:spPr>
          <a:xfrm>
            <a:off x="4321479" y="2594140"/>
            <a:ext cx="7630824" cy="4154984"/>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GB" sz="2400" noProof="0" dirty="0">
                <a:ea typeface="Public Sans"/>
                <a:cs typeface="Public Sans"/>
                <a:sym typeface="Public Sans"/>
              </a:rPr>
              <a:t>Orkanen en tornado's kunnen zeer hevig en onvoorspelbaar zijn. Dit soort weersomstandigheden kan aanzienlijke fysieke schade veroorzaken aan zonne-energiesystemen en hun elektrische onderdelen, door ze te verplaatsen en te beschadigen. (Okonkwo et al, 2025). </a:t>
            </a:r>
          </a:p>
          <a:p>
            <a:pPr marL="342900" indent="-342900" latinLnBrk="0">
              <a:buFont typeface="Arial" panose="020B0604020202020204" pitchFamily="34" charset="0"/>
              <a:buChar char="•"/>
            </a:pPr>
            <a:r>
              <a:rPr lang="en-GB" sz="2400" dirty="0">
                <a:ea typeface="Public Sans"/>
                <a:cs typeface="Public Sans"/>
                <a:sym typeface="Public Sans"/>
              </a:rPr>
              <a:t>Zonnepaneelbatterijen kunnen ook worden beschadigd door hoge temperaturen. Isolatie kan enige bescherming bieden.</a:t>
            </a:r>
            <a:endParaRPr lang="en-GB" sz="2400" noProof="0" dirty="0">
              <a:ea typeface="Public Sans"/>
              <a:cs typeface="Public Sans"/>
            </a:endParaRPr>
          </a:p>
          <a:p>
            <a:pPr marL="342900" indent="-342900" latinLnBrk="0">
              <a:buFont typeface="Arial" panose="020B0604020202020204" pitchFamily="34" charset="0"/>
              <a:buChar char="•"/>
            </a:pPr>
            <a:r>
              <a:rPr lang="en-GB" sz="2400" noProof="0" dirty="0">
                <a:ea typeface="Public Sans"/>
                <a:cs typeface="Public Sans"/>
                <a:sym typeface="Public Sans"/>
              </a:rPr>
              <a:t>Het gebruik van zonne-energie kan toenemen in gematigde klimaatzones waar er meer direct zonlicht is (Welt der </a:t>
            </a:r>
            <a:r>
              <a:rPr lang="en-GB" sz="2400" noProof="0" dirty="0" err="1">
                <a:ea typeface="Public Sans"/>
                <a:cs typeface="Public Sans"/>
                <a:sym typeface="Public Sans"/>
              </a:rPr>
              <a:t>Physik</a:t>
            </a:r>
            <a:r>
              <a:rPr lang="en-GB" sz="2400" noProof="0" dirty="0">
                <a:ea typeface="Public Sans"/>
                <a:cs typeface="Public Sans"/>
                <a:sym typeface="Public Sans"/>
              </a:rPr>
              <a:t>, 2021).</a:t>
            </a:r>
            <a:endParaRPr lang="en-GB" sz="2400" noProof="0" dirty="0">
              <a:ea typeface="Public Sans"/>
              <a:cs typeface="Public Sans"/>
            </a:endParaRPr>
          </a:p>
          <a:p>
            <a:pPr latinLnBrk="0"/>
            <a:endParaRPr lang="en-GB" sz="2400" noProof="0" dirty="0">
              <a:ea typeface="Public Sans"/>
              <a:cs typeface="Public Sans"/>
              <a:sym typeface="Public Sans"/>
            </a:endParaRPr>
          </a:p>
        </p:txBody>
      </p:sp>
      <p:pic>
        <p:nvPicPr>
          <p:cNvPr id="3" name="Picture 2">
            <a:extLst>
              <a:ext uri="{FF2B5EF4-FFF2-40B4-BE49-F238E27FC236}">
                <a16:creationId xmlns:a16="http://schemas.microsoft.com/office/drawing/2014/main" id="{E1865EF6-35E3-158D-9060-3A865669AB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32983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20546B-E109-4737-9C25-542D2A72F5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385</TotalTime>
  <Words>5012</Words>
  <Application>Microsoft Macintosh PowerPoint</Application>
  <PresentationFormat>Widescreen</PresentationFormat>
  <Paragraphs>305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맑은 고딕</vt:lpstr>
      <vt:lpstr>Arial</vt:lpstr>
      <vt:lpstr>Calibri</vt:lpstr>
      <vt:lpstr>Public Sans</vt:lpstr>
      <vt:lpstr>Roboto</vt:lpstr>
      <vt:lpstr>Every1 slide master</vt:lpstr>
      <vt:lpstr>Hoe beïnvloedt klimaatverandering hernieuwbare energie?</vt:lpstr>
      <vt:lpstr>Inleiding 1</vt:lpstr>
      <vt:lpstr>Inleiding 2</vt:lpstr>
      <vt:lpstr>Klimaatverandering en drie verschillende soorten energieproductie </vt:lpstr>
      <vt:lpstr>Wat is klimaatverandering?  </vt:lpstr>
      <vt:lpstr>Wat is klimaatverandering? Broeikasgasemissies verminderen</vt:lpstr>
      <vt:lpstr>Verschillende soorten energieproductie: zonne-energie (PV-panelen) - Inleiding </vt:lpstr>
      <vt:lpstr>Verschillende soorten energieproductie: zonne-energie (PV-panelen) </vt:lpstr>
      <vt:lpstr>Wat is de mogelijke impact van klimaatverandering op zonne-energie? </vt:lpstr>
      <vt:lpstr>Verschillende soorten energieproductie: Wind (windturbines) - Inleiding </vt:lpstr>
      <vt:lpstr>Verschillende soorten energieproductie: Wind (windturbines) 1 </vt:lpstr>
      <vt:lpstr>Verschillende soorten energieproductie: Wind (windturbines) 2 </vt:lpstr>
      <vt:lpstr>Wat is de mogelijke impact van klimaatverandering op windenergie? </vt:lpstr>
      <vt:lpstr>Verschillende soorten energieproductie: kleinschalige waterkracht - Inleiding </vt:lpstr>
      <vt:lpstr>Verschillende soorten energieproductie: kleinschalige waterkracht </vt:lpstr>
      <vt:lpstr>Wat is de mogelijke impact van klimaatverandering op kleinschalige waterkracht? </vt:lpstr>
      <vt:lpstr>De impact van klimaatverandering op hernieuwbare energiebronnen beperken - Inleiding </vt:lpstr>
      <vt:lpstr>Het verzachten van de gevolgen van klimaatverandering voor hernieuwbare energiebronnen 1 </vt:lpstr>
      <vt:lpstr>De gevolgen van klimaatverandering voor hernieuwbare energiebronnen beperken 2 </vt:lpstr>
      <vt:lpstr>De gevolgen van klimaatverandering voor hernieuwbare energiebronnen beperken 3 </vt:lpstr>
      <vt:lpstr>Volgende stappen </vt:lpstr>
      <vt:lpstr>Dankwoord 1 </vt:lpstr>
      <vt:lpstr>Dankwoord 2 </vt:lpstr>
      <vt:lpstr>Bedankt!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2026-03-17T16:52:14Z</dcterms:modified>
  <cp:category/>
</cp:coreProperties>
</file>