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3437E-B352-4824-93D4-598E4BD8B6C2}" v="14" dt="2021-05-14T03:12:42.182"/>
    <p1510:client id="{918BB7BE-4556-4434-AD11-A09F67D80ED9}" v="52" dt="2021-05-21T13:01:03.683"/>
    <p1510:client id="{A91A906B-6FB7-404E-8D2C-CEBBBF961770}" v="1" dt="2021-05-19T04:38:57.388"/>
    <p1510:client id="{CB2608B8-F941-4AC3-ADBD-592167CA68F3}" v="36" dt="2021-05-13T08:15:53.348"/>
    <p1510:client id="{FD4938F3-6A15-4CCC-91CC-2B28CD4A6AD0}" v="30" dt="2021-05-19T04:38:24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tterill, Christopher (Education &amp; Society)" userId="S::christopher.cotterill@britishcouncil.org::dd1369ab-3f28-40cb-983a-67b39f5d4553" providerId="AD" clId="Web-{FD4938F3-6A15-4CCC-91CC-2B28CD4A6AD0}"/>
    <pc:docChg chg="modSld">
      <pc:chgData name="Cotterill, Christopher (Education &amp; Society)" userId="S::christopher.cotterill@britishcouncil.org::dd1369ab-3f28-40cb-983a-67b39f5d4553" providerId="AD" clId="Web-{FD4938F3-6A15-4CCC-91CC-2B28CD4A6AD0}" dt="2021-05-19T04:38:24.766" v="17" actId="1076"/>
      <pc:docMkLst>
        <pc:docMk/>
      </pc:docMkLst>
      <pc:sldChg chg="addSp modSp">
        <pc:chgData name="Cotterill, Christopher (Education &amp; Society)" userId="S::christopher.cotterill@britishcouncil.org::dd1369ab-3f28-40cb-983a-67b39f5d4553" providerId="AD" clId="Web-{FD4938F3-6A15-4CCC-91CC-2B28CD4A6AD0}" dt="2021-05-19T04:38:24.766" v="17" actId="1076"/>
        <pc:sldMkLst>
          <pc:docMk/>
          <pc:sldMk cId="4172154877" sldId="256"/>
        </pc:sldMkLst>
        <pc:spChg chg="add mod">
          <ac:chgData name="Cotterill, Christopher (Education &amp; Society)" userId="S::christopher.cotterill@britishcouncil.org::dd1369ab-3f28-40cb-983a-67b39f5d4553" providerId="AD" clId="Web-{FD4938F3-6A15-4CCC-91CC-2B28CD4A6AD0}" dt="2021-05-19T04:38:24.766" v="17" actId="1076"/>
          <ac:spMkLst>
            <pc:docMk/>
            <pc:sldMk cId="4172154877" sldId="256"/>
            <ac:spMk id="5" creationId="{C1425774-8E7F-454A-84F7-677C2BBF3023}"/>
          </ac:spMkLst>
        </pc:spChg>
      </pc:sldChg>
    </pc:docChg>
  </pc:docChgLst>
  <pc:docChgLst>
    <pc:chgData name="Cotterill, Christopher (Education &amp; Society)" userId="S::christopher.cotterill@britishcouncil.org::dd1369ab-3f28-40cb-983a-67b39f5d4553" providerId="AD" clId="Web-{A91A906B-6FB7-404E-8D2C-CEBBBF961770}"/>
    <pc:docChg chg="modSld">
      <pc:chgData name="Cotterill, Christopher (Education &amp; Society)" userId="S::christopher.cotterill@britishcouncil.org::dd1369ab-3f28-40cb-983a-67b39f5d4553" providerId="AD" clId="Web-{A91A906B-6FB7-404E-8D2C-CEBBBF961770}" dt="2021-05-19T04:38:57.388" v="0" actId="1076"/>
      <pc:docMkLst>
        <pc:docMk/>
      </pc:docMkLst>
      <pc:sldChg chg="modSp">
        <pc:chgData name="Cotterill, Christopher (Education &amp; Society)" userId="S::christopher.cotterill@britishcouncil.org::dd1369ab-3f28-40cb-983a-67b39f5d4553" providerId="AD" clId="Web-{A91A906B-6FB7-404E-8D2C-CEBBBF961770}" dt="2021-05-19T04:38:57.388" v="0" actId="1076"/>
        <pc:sldMkLst>
          <pc:docMk/>
          <pc:sldMk cId="4172154877" sldId="256"/>
        </pc:sldMkLst>
        <pc:spChg chg="mod">
          <ac:chgData name="Cotterill, Christopher (Education &amp; Society)" userId="S::christopher.cotterill@britishcouncil.org::dd1369ab-3f28-40cb-983a-67b39f5d4553" providerId="AD" clId="Web-{A91A906B-6FB7-404E-8D2C-CEBBBF961770}" dt="2021-05-19T04:38:57.388" v="0" actId="1076"/>
          <ac:spMkLst>
            <pc:docMk/>
            <pc:sldMk cId="4172154877" sldId="256"/>
            <ac:spMk id="5" creationId="{C1425774-8E7F-454A-84F7-677C2BBF3023}"/>
          </ac:spMkLst>
        </pc:spChg>
      </pc:sldChg>
    </pc:docChg>
  </pc:docChgLst>
  <pc:docChgLst>
    <pc:chgData name="Hales, Rebecca (Myanmar)" userId="S::rebecca.hales@britishcouncil.org::73e48d97-7bf3-4200-92ec-a0c9434a334a" providerId="AD" clId="Web-{4A83437E-B352-4824-93D4-598E4BD8B6C2}"/>
    <pc:docChg chg="modSld">
      <pc:chgData name="Hales, Rebecca (Myanmar)" userId="S::rebecca.hales@britishcouncil.org::73e48d97-7bf3-4200-92ec-a0c9434a334a" providerId="AD" clId="Web-{4A83437E-B352-4824-93D4-598E4BD8B6C2}" dt="2021-05-14T03:12:42.182" v="6" actId="20577"/>
      <pc:docMkLst>
        <pc:docMk/>
      </pc:docMkLst>
      <pc:sldChg chg="modSp">
        <pc:chgData name="Hales, Rebecca (Myanmar)" userId="S::rebecca.hales@britishcouncil.org::73e48d97-7bf3-4200-92ec-a0c9434a334a" providerId="AD" clId="Web-{4A83437E-B352-4824-93D4-598E4BD8B6C2}" dt="2021-05-14T03:12:42.182" v="6" actId="20577"/>
        <pc:sldMkLst>
          <pc:docMk/>
          <pc:sldMk cId="2137664766" sldId="259"/>
        </pc:sldMkLst>
        <pc:spChg chg="mod">
          <ac:chgData name="Hales, Rebecca (Myanmar)" userId="S::rebecca.hales@britishcouncil.org::73e48d97-7bf3-4200-92ec-a0c9434a334a" providerId="AD" clId="Web-{4A83437E-B352-4824-93D4-598E4BD8B6C2}" dt="2021-05-14T03:12:42.182" v="6" actId="20577"/>
          <ac:spMkLst>
            <pc:docMk/>
            <pc:sldMk cId="2137664766" sldId="259"/>
            <ac:spMk id="3" creationId="{4E338C30-56CD-4DE7-83BC-9585C7C02E8C}"/>
          </ac:spMkLst>
        </pc:spChg>
      </pc:sldChg>
    </pc:docChg>
  </pc:docChgLst>
  <pc:docChgLst>
    <pc:chgData name="Bennett, Jonathan (Myanmar)" userId="S::jonathan.bennett@britishcouncil.org::1c2b46cc-a975-481c-8f24-734dd48a8fff" providerId="AD" clId="Web-{918BB7BE-4556-4434-AD11-A09F67D80ED9}"/>
    <pc:docChg chg="modSld">
      <pc:chgData name="Bennett, Jonathan (Myanmar)" userId="S::jonathan.bennett@britishcouncil.org::1c2b46cc-a975-481c-8f24-734dd48a8fff" providerId="AD" clId="Web-{918BB7BE-4556-4434-AD11-A09F67D80ED9}" dt="2021-05-21T13:01:02.714" v="29" actId="20577"/>
      <pc:docMkLst>
        <pc:docMk/>
      </pc:docMkLst>
      <pc:sldChg chg="modSp">
        <pc:chgData name="Bennett, Jonathan (Myanmar)" userId="S::jonathan.bennett@britishcouncil.org::1c2b46cc-a975-481c-8f24-734dd48a8fff" providerId="AD" clId="Web-{918BB7BE-4556-4434-AD11-A09F67D80ED9}" dt="2021-05-21T13:01:02.714" v="29" actId="20577"/>
        <pc:sldMkLst>
          <pc:docMk/>
          <pc:sldMk cId="4172154877" sldId="256"/>
        </pc:sldMkLst>
        <pc:spChg chg="mod">
          <ac:chgData name="Bennett, Jonathan (Myanmar)" userId="S::jonathan.bennett@britishcouncil.org::1c2b46cc-a975-481c-8f24-734dd48a8fff" providerId="AD" clId="Web-{918BB7BE-4556-4434-AD11-A09F67D80ED9}" dt="2021-05-21T13:01:02.714" v="29" actId="20577"/>
          <ac:spMkLst>
            <pc:docMk/>
            <pc:sldMk cId="4172154877" sldId="256"/>
            <ac:spMk id="5" creationId="{C1425774-8E7F-454A-84F7-677C2BBF30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3E2ADF-473E-4DA7-AF9C-423E023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4086603"/>
            <a:ext cx="2743200" cy="277139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54C8420-F3C4-4AD7-9F4C-54151C5B9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45" y="0"/>
            <a:ext cx="2637855" cy="266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8384D-DD9E-4F4F-8530-D8DD96B2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770" y="28909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FD934-18FC-48E4-A957-CC87A942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939" y="27791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A7015-B78C-4322-BDC2-1AD85A0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4170" y="6019898"/>
            <a:ext cx="2570329" cy="365125"/>
          </a:xfrm>
        </p:spPr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DA80-937D-4BC5-AA42-8545060A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70" y="601809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8654-1E1F-42DD-8326-C6101141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5A9DC7-EF79-4552-AB76-9C979E5C8BDD}"/>
              </a:ext>
            </a:extLst>
          </p:cNvPr>
          <p:cNvGrpSpPr/>
          <p:nvPr userDrawn="1"/>
        </p:nvGrpSpPr>
        <p:grpSpPr>
          <a:xfrm>
            <a:off x="-107301" y="176528"/>
            <a:ext cx="12299301" cy="6897920"/>
            <a:chOff x="-232593" y="-188800"/>
            <a:chExt cx="9384213" cy="54897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D25077C-2315-4E29-B599-6C5678449D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77269"/>
              <a:ext cx="3131820" cy="2946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5A57D0-EDAD-45E2-BC94-5343F5A1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833800"/>
              <a:ext cx="4191000" cy="2928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6AFD2F7-DB16-4BF9-BCC3-4B2F4206E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534" y="-188800"/>
              <a:ext cx="533400" cy="564599"/>
            </a:xfrm>
            <a:prstGeom prst="rect">
              <a:avLst/>
            </a:prstGeom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D475F83A-EF2E-42A7-9CE2-3DB4CA46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855" y="-186046"/>
              <a:ext cx="853478" cy="2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Funded by: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0329F0B-7C74-4FBB-A8FA-9D6BE478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593" y="4157933"/>
              <a:ext cx="1143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4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3221-199C-4F5A-8C26-7ED5ECE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3315A-7F4B-41C5-B4F5-90D855B9F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DDD4-28AF-4D3F-A335-1F4EB9E2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3688-BC21-4715-AF72-6384D61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6027F-5EB0-4818-B5EB-7E2F4BCD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FB21-8A61-427B-93AB-C692A54E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51D-0F06-4754-ADD7-CFC618D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574A-6EE1-41D2-98D8-E888D867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473-BE0F-4396-8F57-02DBCA7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F187-4517-4293-885B-B796AD0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9528-2F69-4B86-BA21-21BE1D6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6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E8183-4F0F-481C-8758-D46C7E297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937E-C70B-4BB7-BD2E-3B060ACC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65E1-A48F-49C0-B0D9-56BFBBB7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B356-95E4-41F7-AC33-D27421A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D91A-E741-4600-97F9-8F453ED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BDEC-702D-42E1-8803-CF8FFCDA5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2F348-B336-4B1B-9E23-2C3115326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427D9-D26C-4D28-ADCA-6E2BBBCB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48B70-C79E-4EC1-83F5-A92E89C8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6EF88-3785-448C-8BD7-490206C0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8FE-DC31-4246-B749-10296C0C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3B2C-245B-4F3E-BD34-DF49F007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53B6-7691-476F-85B1-20E1118B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61F98-3853-4FEC-8AE1-E9FC2773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D9D9-5631-4DCA-9295-50BFFAA0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6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F369-3506-4F64-81DA-0F1A3F30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79AF-539F-4E46-8E5B-73CB1839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2FF6-2753-47BE-A6B1-40457512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4568-EE20-4793-9A14-3E5861F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1A2A-6231-4067-AC68-15488D61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5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5A4-8558-4313-9AA0-141085A7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F0B7-E383-49D0-ADCE-A7FB7DB9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96B5D-601F-4B33-A6DE-9A2DB053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6399C-1128-42FB-AB7A-6761B13A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F26D-D056-477A-998D-BB2336C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5F61A-DCED-4A53-88D6-C646551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77A-1F77-4293-81FE-F7E4B1A3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BEC36-65B4-474A-8145-020C1F9D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69300-8F25-47D0-ABC0-E50A4101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0D149-C292-4F9B-9442-FAA761940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4248-33AA-4C20-BDCE-E29DD8427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B9AD8-2868-40DE-9EDA-10D2B532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79F4D-DB63-45A2-98C6-61E7502B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D7CBC-14E4-42A8-8B2E-7EED4360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3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C1E2-296C-4468-8CF7-1578451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7E66-9873-4267-AC60-B98C4F61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EF5A4-A17D-4B7E-BE12-0E7B5A32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877D9-521B-4067-9BDE-DF3EA202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9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886BA-E060-4392-92C8-2AF7228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FE3F3-FC7F-4F46-BD73-C24C07B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EF5DA-E008-426F-AD4C-4C14C06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3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  <a:lvl2pPr>
              <a:defRPr>
                <a:latin typeface="Adobe Kaiti Std R" pitchFamily="18" charset="-128"/>
                <a:ea typeface="Adobe Kaiti Std R" pitchFamily="18" charset="-128"/>
              </a:defRPr>
            </a:lvl2pPr>
            <a:lvl3pPr>
              <a:defRPr>
                <a:latin typeface="Adobe Kaiti Std R" pitchFamily="18" charset="-128"/>
                <a:ea typeface="Adobe Kaiti Std R" pitchFamily="18" charset="-128"/>
              </a:defRPr>
            </a:lvl3pPr>
            <a:lvl4pPr>
              <a:defRPr>
                <a:latin typeface="Adobe Kaiti Std R" pitchFamily="18" charset="-128"/>
                <a:ea typeface="Adobe Kaiti Std R" pitchFamily="18" charset="-128"/>
              </a:defRPr>
            </a:lvl4pPr>
            <a:lvl5pPr>
              <a:defRPr>
                <a:latin typeface="Adobe Kaiti Std R" pitchFamily="18" charset="-128"/>
                <a:ea typeface="Adobe Kaiti Std R" pitchFamily="18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8A88-5B97-41EE-B129-2D4EBEC3E2C7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CCE8-CD04-4158-86EA-2ED06E688D2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D:\JOB\British Council\TREE\template\NewTemplate\PowerPoint Template_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1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AAF0-5DCC-498D-A09C-33BE8D9C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C4A9-5FE1-46BD-8BA4-35337608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E529-CADA-4DEF-921D-5D662FE20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D2CCD-14D6-4A78-AAEE-211474B7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1F20F-76D4-4162-9F3D-3CF9FA47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2E2C-0306-41F7-8414-55E96E6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88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8F9F-0F14-4ADF-BC80-2BC56583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BCCDC-2EA8-469D-83E0-F6CAC68E4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250EC-DFC7-4D88-B878-41606F0F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A6C4A-0B4A-4764-91DF-CF8DC3C5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CEC32-EDBB-4E51-8EAD-2881B011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240AF-463A-4B37-8E4B-909ADCC8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0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CCCE-2144-4339-9523-66AD7D28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EF86-7BA0-4C50-9FE5-C9A03E29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C426-6EEB-45AB-8623-96EC7E11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84B5-06AB-44C8-8D3C-52A40FE8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CE7A8-1C16-417C-9641-8D934D16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59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0185D-7C1F-45B3-92AF-7413E7850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14A01-09D7-45AD-B5CE-03D05A3F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115D-C40A-4111-8E52-629DBCB3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9287-B0A2-4C50-8137-738283D9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2F18-B3AC-4D4E-9D9C-987E42C4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5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1919-D54D-445E-AF8D-F63E7845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2A0D-BB05-4D84-B8AE-0C291CDD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B084-06CE-4A5E-96A2-3A0F63A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87F4-F991-4706-A873-1F1FEE6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2EA0-8B7E-4D69-ADE3-3CCA159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D441-0F9F-44C8-80D3-FCF2834F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6469-5FBD-4673-98D3-EF45D7A0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C6F1-F2BE-4846-B5A9-4F36801B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30DC-F0D7-44D3-8188-F8C0EA6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B9CB-98D1-49EA-AEFC-7099CA7F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7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6090-B1BE-49D2-BA1D-061B4A57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DE2A-577C-4E09-BB12-B6B05DC3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E129-0064-4AFA-A1F7-C086E1BF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72A2-84E8-4BEA-BABC-4CFC52C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7AB9B-7CA3-4EE4-8089-E116AEC4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B988-C59B-443B-B469-3C33D917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FA31-8F5F-4AE6-AFAE-D213D04D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78AE-769C-4AEF-B73D-87575A6E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BB4A-00AB-4EBE-9C6D-6FF13EB5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02CD5-A81B-4B59-AB36-FBCF2571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FDB1B-2B42-42EE-A455-234309995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5143-722A-4A21-B251-EB7528D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43845-1EFD-4B76-8611-6D188C9D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EE79C-82FF-4D09-B45B-EF98D134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4D2-A39B-404F-A614-3A9563E4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C2D0A-83AB-46B1-A564-5577A513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A7C4-0B45-461E-9A00-01E519D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3951-FB7C-4948-8BCA-E6934590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EFA4E-F8BE-4820-A841-AA3215D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02813-7FFC-4AB6-B67A-5E7D4B5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6790F-8239-45AB-80C1-E7FCBEF6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4162-2845-42ED-9CAD-A8AAF0F5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11CB-79EC-4730-9AB7-90B21B48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9DDE-EDDE-4752-9E18-717BD59C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70B1-C9AE-4A07-B407-8E3838B0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DEB0-6151-4494-9CE7-E4B4D2C0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8D4C-DAE2-4015-88D2-0C2121F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57F1-2E6F-4AF5-8438-FAE18A0E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CA10-D5EF-4AC8-8BCE-CAA27603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F725-9856-48B6-BE22-1F67755B9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0F24D0B-8C35-4C37-8895-78F4822E62D5}" type="datetimeFigureOut">
              <a:rPr lang="en-GB" smtClean="0"/>
              <a:pPr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E479-9CAC-41F4-AFAC-3AC6FF8A6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F948-5663-4536-A206-7DE8C8174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89C580-C195-4E0E-862B-B6949D7BE1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70534-4871-491D-A043-6C8684B9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4498-B837-4A13-9960-EC28BBBF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0ED7-4A89-4F24-9519-9E8CC0BDE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EB49-D4EA-42D7-8146-36A92E13F1D3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6D2B-5591-4804-9759-156307019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C180D-1FB9-4EAE-903F-28FDC942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8169732/video/30240241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showcase/8169732/video/3024024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921B-697B-4EF3-86A4-820A3B918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1480"/>
            <a:ext cx="9144000" cy="2387600"/>
          </a:xfrm>
        </p:spPr>
        <p:txBody>
          <a:bodyPr/>
          <a:lstStyle/>
          <a:p>
            <a:r>
              <a:rPr lang="en-US"/>
              <a:t>Our Clothes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9C65B-1D4C-49B0-AC6B-CC10E85364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839080"/>
            <a:ext cx="9144000" cy="1655762"/>
          </a:xfrm>
        </p:spPr>
        <p:txBody>
          <a:bodyPr/>
          <a:lstStyle/>
          <a:p>
            <a:r>
              <a:rPr lang="en-US"/>
              <a:t>Video lesson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C811-2559-4D21-AACF-4FEF76777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435" y="419100"/>
            <a:ext cx="6365130" cy="3695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425774-8E7F-454A-84F7-677C2BBF3023}"/>
              </a:ext>
            </a:extLst>
          </p:cNvPr>
          <p:cNvSpPr txBox="1"/>
          <p:nvPr/>
        </p:nvSpPr>
        <p:spPr>
          <a:xfrm>
            <a:off x="4954909" y="4839890"/>
            <a:ext cx="2743200" cy="138499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 dirty="0">
                <a:ea typeface="+mn-lt"/>
                <a:cs typeface="+mn-lt"/>
                <a:hlinkClick r:id="rId3"/>
              </a:rPr>
              <a:t>Link to video:</a:t>
            </a:r>
            <a:endParaRPr lang="en-GB" sz="2800" u="sng">
              <a:ea typeface="+mn-lt"/>
              <a:cs typeface="+mn-lt"/>
            </a:endParaRPr>
          </a:p>
          <a:p>
            <a:r>
              <a:rPr lang="en-GB" sz="2800" dirty="0">
                <a:ea typeface="+mn-lt"/>
                <a:cs typeface="+mn-lt"/>
                <a:hlinkClick r:id="rId3"/>
              </a:rPr>
              <a:t> A2 OurClothes</a:t>
            </a:r>
            <a:endParaRPr lang="en-GB" sz="2800">
              <a:ea typeface="+mn-lt"/>
              <a:cs typeface="+mn-lt"/>
            </a:endParaRPr>
          </a:p>
          <a:p>
            <a:endParaRPr lang="en-US" sz="2800" dirty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15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C656-B009-46AB-A9FD-DCB1F89D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focus: Parts of speech</a:t>
            </a:r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E01341-F31D-4943-B116-3B685620B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02529"/>
              </p:ext>
            </p:extLst>
          </p:nvPr>
        </p:nvGraphicFramePr>
        <p:xfrm>
          <a:off x="357809" y="1554553"/>
          <a:ext cx="11476383" cy="390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461">
                  <a:extLst>
                    <a:ext uri="{9D8B030D-6E8A-4147-A177-3AD203B41FA5}">
                      <a16:colId xmlns:a16="http://schemas.microsoft.com/office/drawing/2014/main" val="155262144"/>
                    </a:ext>
                  </a:extLst>
                </a:gridCol>
                <a:gridCol w="3825461">
                  <a:extLst>
                    <a:ext uri="{9D8B030D-6E8A-4147-A177-3AD203B41FA5}">
                      <a16:colId xmlns:a16="http://schemas.microsoft.com/office/drawing/2014/main" val="3043956793"/>
                    </a:ext>
                  </a:extLst>
                </a:gridCol>
                <a:gridCol w="3825461">
                  <a:extLst>
                    <a:ext uri="{9D8B030D-6E8A-4147-A177-3AD203B41FA5}">
                      <a16:colId xmlns:a16="http://schemas.microsoft.com/office/drawing/2014/main" val="996748364"/>
                    </a:ext>
                  </a:extLst>
                </a:gridCol>
              </a:tblGrid>
              <a:tr h="1285257"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Noun</a:t>
                      </a:r>
                      <a:endParaRPr lang="en-GB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/>
                        <a:t>Verb</a:t>
                      </a:r>
                      <a:endParaRPr lang="en-GB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Adjective</a:t>
                      </a:r>
                      <a:endParaRPr lang="en-GB" sz="6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971448"/>
                  </a:ext>
                </a:extLst>
              </a:tr>
              <a:tr h="26200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749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B63A4F-3CA1-4EDA-972B-2803401BBA98}"/>
              </a:ext>
            </a:extLst>
          </p:cNvPr>
          <p:cNvSpPr txBox="1"/>
          <p:nvPr/>
        </p:nvSpPr>
        <p:spPr>
          <a:xfrm>
            <a:off x="5578486" y="3242283"/>
            <a:ext cx="1035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/>
              <a:t>want</a:t>
            </a:r>
            <a:endParaRPr lang="en-GB" sz="32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12966-5889-41F5-B518-77265FD691AC}"/>
              </a:ext>
            </a:extLst>
          </p:cNvPr>
          <p:cNvSpPr txBox="1"/>
          <p:nvPr/>
        </p:nvSpPr>
        <p:spPr>
          <a:xfrm>
            <a:off x="8878957" y="3242282"/>
            <a:ext cx="211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/>
              <a:t>(un)wanted</a:t>
            </a:r>
            <a:endParaRPr lang="en-GB" sz="3200" i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767ED7-9733-4850-870D-A5560449F808}"/>
              </a:ext>
            </a:extLst>
          </p:cNvPr>
          <p:cNvCxnSpPr/>
          <p:nvPr/>
        </p:nvCxnSpPr>
        <p:spPr>
          <a:xfrm>
            <a:off x="6851374" y="3534669"/>
            <a:ext cx="18685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96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5E71-EF21-409F-99A4-DD5F5EB9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focus: Parts of speech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B1C0B-43FC-4BFE-82D3-0CC66690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17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Why don’t you buy </a:t>
            </a:r>
            <a:r>
              <a:rPr lang="en-US" i="1"/>
              <a:t>Ghanaian</a:t>
            </a:r>
            <a:r>
              <a:rPr lang="en-US"/>
              <a:t> clothes? Why are you only buying second-hand European clothes?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Ade meets some </a:t>
            </a:r>
            <a:r>
              <a:rPr lang="en-US" i="1"/>
              <a:t>locals</a:t>
            </a:r>
            <a:r>
              <a:rPr lang="en-US"/>
              <a:t> who spend their time making changes to the second-hand clothes.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ea typeface="Adobe Kaiti Std R"/>
              </a:rPr>
              <a:t>I’m </a:t>
            </a:r>
            <a:r>
              <a:rPr lang="en-GB" i="1">
                <a:ea typeface="Adobe Kaiti Std R"/>
              </a:rPr>
              <a:t>ironing.</a:t>
            </a:r>
            <a:endParaRPr lang="en-GB" i="1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US"/>
              <a:t>You’ve got this guy here who’s adding </a:t>
            </a:r>
            <a:r>
              <a:rPr lang="en-US" i="1"/>
              <a:t>dye</a:t>
            </a:r>
            <a:r>
              <a:rPr lang="en-US"/>
              <a:t> to jeans, making old second-hand jeans look brand new.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3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F3AD-CC4D-48FE-9E7E-C9170B92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focus: Parts of speech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9FAC-523F-4A55-959E-25984B95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Ade travels to the countryside, where he speaks to an </a:t>
            </a:r>
            <a:r>
              <a:rPr lang="en-GB" i="1"/>
              <a:t>historian</a:t>
            </a:r>
            <a:r>
              <a:rPr lang="en-GB"/>
              <a:t> about the cultural importance of traditional clothing in Ghana.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Are traditional </a:t>
            </a:r>
            <a:r>
              <a:rPr lang="en-GB" i="1"/>
              <a:t>prints</a:t>
            </a:r>
            <a:r>
              <a:rPr lang="en-GB"/>
              <a:t> still popular?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Ade discovers that, even if second-hand European clothes are popular, it’s much cooler to be </a:t>
            </a:r>
            <a:r>
              <a:rPr lang="en-GB" i="1"/>
              <a:t>African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42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92794E-817F-4083-AB89-7769ACB7C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2191"/>
              </p:ext>
            </p:extLst>
          </p:nvPr>
        </p:nvGraphicFramePr>
        <p:xfrm>
          <a:off x="357808" y="242587"/>
          <a:ext cx="11476383" cy="540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461">
                  <a:extLst>
                    <a:ext uri="{9D8B030D-6E8A-4147-A177-3AD203B41FA5}">
                      <a16:colId xmlns:a16="http://schemas.microsoft.com/office/drawing/2014/main" val="155262144"/>
                    </a:ext>
                  </a:extLst>
                </a:gridCol>
                <a:gridCol w="3825461">
                  <a:extLst>
                    <a:ext uri="{9D8B030D-6E8A-4147-A177-3AD203B41FA5}">
                      <a16:colId xmlns:a16="http://schemas.microsoft.com/office/drawing/2014/main" val="3043956793"/>
                    </a:ext>
                  </a:extLst>
                </a:gridCol>
                <a:gridCol w="3825461">
                  <a:extLst>
                    <a:ext uri="{9D8B030D-6E8A-4147-A177-3AD203B41FA5}">
                      <a16:colId xmlns:a16="http://schemas.microsoft.com/office/drawing/2014/main" val="996748364"/>
                    </a:ext>
                  </a:extLst>
                </a:gridCol>
              </a:tblGrid>
              <a:tr h="1563847"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Noun</a:t>
                      </a:r>
                      <a:endParaRPr lang="en-GB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/>
                        <a:t>Verb</a:t>
                      </a:r>
                      <a:endParaRPr lang="en-GB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Adjective</a:t>
                      </a:r>
                      <a:endParaRPr lang="en-GB" sz="6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971448"/>
                  </a:ext>
                </a:extLst>
              </a:tr>
              <a:tr h="383899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74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BE6972-E0D1-472D-8D14-57967F6707FA}"/>
              </a:ext>
            </a:extLst>
          </p:cNvPr>
          <p:cNvSpPr txBox="1"/>
          <p:nvPr/>
        </p:nvSpPr>
        <p:spPr>
          <a:xfrm>
            <a:off x="5578486" y="1744787"/>
            <a:ext cx="82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want</a:t>
            </a:r>
            <a:endParaRPr lang="en-GB" sz="24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2198-9E29-463E-B36E-C36FB20883A9}"/>
              </a:ext>
            </a:extLst>
          </p:cNvPr>
          <p:cNvSpPr txBox="1"/>
          <p:nvPr/>
        </p:nvSpPr>
        <p:spPr>
          <a:xfrm>
            <a:off x="8878957" y="1744786"/>
            <a:ext cx="162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(un)wanted</a:t>
            </a:r>
            <a:endParaRPr lang="en-GB" sz="2400" i="1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2146F1-D790-4253-8C41-1DFF61AAB215}"/>
              </a:ext>
            </a:extLst>
          </p:cNvPr>
          <p:cNvCxnSpPr/>
          <p:nvPr/>
        </p:nvCxnSpPr>
        <p:spPr>
          <a:xfrm>
            <a:off x="6824870" y="1997416"/>
            <a:ext cx="18685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A4565A-8383-462A-AAEF-D932F58B276C}"/>
              </a:ext>
            </a:extLst>
          </p:cNvPr>
          <p:cNvSpPr txBox="1"/>
          <p:nvPr/>
        </p:nvSpPr>
        <p:spPr>
          <a:xfrm>
            <a:off x="1685610" y="2274816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Ghana</a:t>
            </a:r>
            <a:endParaRPr lang="en-GB" sz="24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7C4B8-7893-4847-BB03-4F9CAE4DE81D}"/>
              </a:ext>
            </a:extLst>
          </p:cNvPr>
          <p:cNvSpPr txBox="1"/>
          <p:nvPr/>
        </p:nvSpPr>
        <p:spPr>
          <a:xfrm>
            <a:off x="9497201" y="2274816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Ghanaian</a:t>
            </a:r>
            <a:endParaRPr lang="en-GB" sz="24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88C91-B741-4FA7-85DD-0E7028C27FD2}"/>
              </a:ext>
            </a:extLst>
          </p:cNvPr>
          <p:cNvSpPr txBox="1"/>
          <p:nvPr/>
        </p:nvSpPr>
        <p:spPr>
          <a:xfrm>
            <a:off x="1773935" y="2644148"/>
            <a:ext cx="106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local(s)</a:t>
            </a:r>
            <a:endParaRPr lang="en-GB" sz="2400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51726-18D6-4928-8C1C-EAE15A1095E1}"/>
              </a:ext>
            </a:extLst>
          </p:cNvPr>
          <p:cNvSpPr txBox="1"/>
          <p:nvPr/>
        </p:nvSpPr>
        <p:spPr>
          <a:xfrm>
            <a:off x="9692673" y="2643039"/>
            <a:ext cx="76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local</a:t>
            </a:r>
            <a:endParaRPr lang="en-GB" sz="24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07F6F-C64E-4EAA-B25A-2131C69F4F88}"/>
              </a:ext>
            </a:extLst>
          </p:cNvPr>
          <p:cNvSpPr txBox="1"/>
          <p:nvPr/>
        </p:nvSpPr>
        <p:spPr>
          <a:xfrm>
            <a:off x="1804488" y="3013480"/>
            <a:ext cx="68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iron</a:t>
            </a:r>
            <a:endParaRPr lang="en-GB" sz="2400" i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1F295-CFBC-4308-B7E0-62D5381C422A}"/>
              </a:ext>
            </a:extLst>
          </p:cNvPr>
          <p:cNvSpPr txBox="1"/>
          <p:nvPr/>
        </p:nvSpPr>
        <p:spPr>
          <a:xfrm>
            <a:off x="5771539" y="3012371"/>
            <a:ext cx="124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iron(</a:t>
            </a:r>
            <a:r>
              <a:rPr lang="en-US" sz="2400" i="1" err="1"/>
              <a:t>ing</a:t>
            </a:r>
            <a:r>
              <a:rPr lang="en-US" sz="2400" i="1"/>
              <a:t>)</a:t>
            </a:r>
            <a:endParaRPr lang="en-GB" sz="24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93C3D-F5DB-4689-8D6C-6C67E8050F45}"/>
              </a:ext>
            </a:extLst>
          </p:cNvPr>
          <p:cNvSpPr txBox="1"/>
          <p:nvPr/>
        </p:nvSpPr>
        <p:spPr>
          <a:xfrm>
            <a:off x="5876451" y="3381703"/>
            <a:ext cx="63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dye</a:t>
            </a:r>
            <a:endParaRPr lang="en-GB" sz="2400" i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136BD-04EC-44F9-B433-A55CF9BF2A26}"/>
              </a:ext>
            </a:extLst>
          </p:cNvPr>
          <p:cNvSpPr txBox="1"/>
          <p:nvPr/>
        </p:nvSpPr>
        <p:spPr>
          <a:xfrm>
            <a:off x="1833341" y="3440305"/>
            <a:ext cx="63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dye</a:t>
            </a:r>
            <a:endParaRPr lang="en-GB" sz="2400" i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6748B-2CE5-4DFC-AD4D-E9F819DBEA5F}"/>
              </a:ext>
            </a:extLst>
          </p:cNvPr>
          <p:cNvSpPr txBox="1"/>
          <p:nvPr/>
        </p:nvSpPr>
        <p:spPr>
          <a:xfrm>
            <a:off x="1582290" y="3809637"/>
            <a:ext cx="104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history</a:t>
            </a:r>
            <a:endParaRPr lang="en-GB" sz="2400" i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A1E801-2587-4D94-B05C-9146A2085EB8}"/>
              </a:ext>
            </a:extLst>
          </p:cNvPr>
          <p:cNvSpPr txBox="1"/>
          <p:nvPr/>
        </p:nvSpPr>
        <p:spPr>
          <a:xfrm>
            <a:off x="2685253" y="3851043"/>
            <a:ext cx="128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historian</a:t>
            </a:r>
            <a:endParaRPr lang="en-GB" sz="240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92A66-9847-4A98-A309-6FFFC054E98D}"/>
              </a:ext>
            </a:extLst>
          </p:cNvPr>
          <p:cNvSpPr txBox="1"/>
          <p:nvPr/>
        </p:nvSpPr>
        <p:spPr>
          <a:xfrm>
            <a:off x="1937210" y="4263832"/>
            <a:ext cx="78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print</a:t>
            </a:r>
            <a:endParaRPr lang="en-GB" sz="2400" i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34492-B62C-4F29-B0DB-89C4815ADC50}"/>
              </a:ext>
            </a:extLst>
          </p:cNvPr>
          <p:cNvSpPr txBox="1"/>
          <p:nvPr/>
        </p:nvSpPr>
        <p:spPr>
          <a:xfrm>
            <a:off x="5876451" y="4263832"/>
            <a:ext cx="78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print</a:t>
            </a:r>
            <a:endParaRPr lang="en-GB" sz="2400" i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D78FFE-A828-46DE-B6C1-6A8E9D8DC0FA}"/>
              </a:ext>
            </a:extLst>
          </p:cNvPr>
          <p:cNvSpPr txBox="1"/>
          <p:nvPr/>
        </p:nvSpPr>
        <p:spPr>
          <a:xfrm>
            <a:off x="1737387" y="4780278"/>
            <a:ext cx="90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Africa</a:t>
            </a:r>
            <a:endParaRPr lang="en-GB" sz="2400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58DB79-9037-435E-B33E-A17EAD472964}"/>
              </a:ext>
            </a:extLst>
          </p:cNvPr>
          <p:cNvSpPr txBox="1"/>
          <p:nvPr/>
        </p:nvSpPr>
        <p:spPr>
          <a:xfrm>
            <a:off x="9620877" y="4778594"/>
            <a:ext cx="1071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African</a:t>
            </a:r>
            <a:endParaRPr lang="en-GB" sz="2400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9FA2C5-8E08-4468-B1AE-67B2B3CA3595}"/>
              </a:ext>
            </a:extLst>
          </p:cNvPr>
          <p:cNvSpPr txBox="1"/>
          <p:nvPr/>
        </p:nvSpPr>
        <p:spPr>
          <a:xfrm>
            <a:off x="9470533" y="3012371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iron / ironed</a:t>
            </a:r>
            <a:endParaRPr lang="en-GB" sz="2400" i="1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664AEF-8518-474E-851B-E32C37914572}"/>
              </a:ext>
            </a:extLst>
          </p:cNvPr>
          <p:cNvSpPr txBox="1"/>
          <p:nvPr/>
        </p:nvSpPr>
        <p:spPr>
          <a:xfrm>
            <a:off x="9763064" y="3381703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dyed</a:t>
            </a:r>
            <a:endParaRPr lang="en-GB" sz="2400" i="1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E20E9-01EA-4721-A7D0-29F9DD875D18}"/>
              </a:ext>
            </a:extLst>
          </p:cNvPr>
          <p:cNvSpPr txBox="1"/>
          <p:nvPr/>
        </p:nvSpPr>
        <p:spPr>
          <a:xfrm>
            <a:off x="9695753" y="3809637"/>
            <a:ext cx="132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historical</a:t>
            </a:r>
            <a:endParaRPr lang="en-GB" sz="2400" i="1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0A951-AD3D-4AA0-B584-8B9F2B35D45F}"/>
              </a:ext>
            </a:extLst>
          </p:cNvPr>
          <p:cNvSpPr txBox="1"/>
          <p:nvPr/>
        </p:nvSpPr>
        <p:spPr>
          <a:xfrm>
            <a:off x="9627050" y="4263832"/>
            <a:ext cx="108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printed</a:t>
            </a:r>
            <a:endParaRPr lang="en-GB" sz="2400" i="1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46B29D-3895-4C18-A552-9DFE4386CECF}"/>
              </a:ext>
            </a:extLst>
          </p:cNvPr>
          <p:cNvCxnSpPr/>
          <p:nvPr/>
        </p:nvCxnSpPr>
        <p:spPr>
          <a:xfrm>
            <a:off x="2842497" y="2505648"/>
            <a:ext cx="6628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1C5D43-274F-427B-ADFC-5EB34F2F981D}"/>
              </a:ext>
            </a:extLst>
          </p:cNvPr>
          <p:cNvCxnSpPr/>
          <p:nvPr/>
        </p:nvCxnSpPr>
        <p:spPr>
          <a:xfrm flipH="1">
            <a:off x="2842497" y="2873871"/>
            <a:ext cx="6628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E5A2334-8C62-44BC-8AB3-3D050A948AD6}"/>
              </a:ext>
            </a:extLst>
          </p:cNvPr>
          <p:cNvCxnSpPr/>
          <p:nvPr/>
        </p:nvCxnSpPr>
        <p:spPr>
          <a:xfrm>
            <a:off x="2647251" y="3243203"/>
            <a:ext cx="2931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C3A1AEA-9B3E-46E2-A01E-BA9581B66DE9}"/>
              </a:ext>
            </a:extLst>
          </p:cNvPr>
          <p:cNvCxnSpPr/>
          <p:nvPr/>
        </p:nvCxnSpPr>
        <p:spPr>
          <a:xfrm flipH="1">
            <a:off x="2723323" y="3657600"/>
            <a:ext cx="2855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AB62A51-B80D-4822-A359-DE3D008D33F7}"/>
              </a:ext>
            </a:extLst>
          </p:cNvPr>
          <p:cNvCxnSpPr/>
          <p:nvPr/>
        </p:nvCxnSpPr>
        <p:spPr>
          <a:xfrm flipH="1">
            <a:off x="2842497" y="4518991"/>
            <a:ext cx="29290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E69524E-6607-4753-AAAA-E59EC01808FC}"/>
              </a:ext>
            </a:extLst>
          </p:cNvPr>
          <p:cNvCxnSpPr/>
          <p:nvPr/>
        </p:nvCxnSpPr>
        <p:spPr>
          <a:xfrm>
            <a:off x="2699029" y="5035826"/>
            <a:ext cx="69218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5BC84B-02B8-42FD-9874-6547BAB76E5E}"/>
              </a:ext>
            </a:extLst>
          </p:cNvPr>
          <p:cNvCxnSpPr>
            <a:endCxn id="17" idx="1"/>
          </p:cNvCxnSpPr>
          <p:nvPr/>
        </p:nvCxnSpPr>
        <p:spPr>
          <a:xfrm>
            <a:off x="1737387" y="4081875"/>
            <a:ext cx="94786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9557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2E45A-E9FB-4E1C-A62D-0CAE6975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79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What does Ade mean by the following phrases?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...That shirt you gave away, those trousers or those unwanted shoes, have </a:t>
            </a:r>
            <a:r>
              <a:rPr lang="en-US" i="1"/>
              <a:t>ended up </a:t>
            </a:r>
            <a:r>
              <a:rPr lang="en-US"/>
              <a:t>here...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...Even though we give away our second-hand clothes for free, some of the world’s poorest people pay </a:t>
            </a:r>
            <a:r>
              <a:rPr lang="en-US" i="1"/>
              <a:t>good money </a:t>
            </a:r>
            <a:r>
              <a:rPr lang="en-US"/>
              <a:t>for them...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...You’ve got a whole mini-factory all </a:t>
            </a:r>
            <a:r>
              <a:rPr lang="en-GB" i="1"/>
              <a:t>based around </a:t>
            </a:r>
            <a:r>
              <a:rPr lang="en-GB"/>
              <a:t>second-hand clothes...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DC13C0-106E-44EB-91B9-52F5DF1B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Language in context</a:t>
            </a:r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9B540A9-3629-494E-BDA9-D0244CA9623D}"/>
              </a:ext>
            </a:extLst>
          </p:cNvPr>
          <p:cNvSpPr/>
          <p:nvPr/>
        </p:nvSpPr>
        <p:spPr>
          <a:xfrm>
            <a:off x="556591" y="1948070"/>
            <a:ext cx="10893287" cy="3790121"/>
          </a:xfrm>
          <a:prstGeom prst="wedgeRoundRectCallout">
            <a:avLst>
              <a:gd name="adj1" fmla="val 40481"/>
              <a:gd name="adj2" fmla="val 7333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1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E2C3-5FC9-41A4-AD9C-80FFCC94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</a:t>
            </a:r>
            <a:endParaRPr lang="en-GB"/>
          </a:p>
        </p:txBody>
      </p:sp>
      <p:pic>
        <p:nvPicPr>
          <p:cNvPr id="3074" name="Picture 2" descr="Stylish Second-Hand Clothes Are The Future #clothing #outerwear #sleeve  #red #tshirt #overcoat | Second hand clothes, Future clothes, Fashion">
            <a:extLst>
              <a:ext uri="{FF2B5EF4-FFF2-40B4-BE49-F238E27FC236}">
                <a16:creationId xmlns:a16="http://schemas.microsoft.com/office/drawing/2014/main" id="{70BC5448-DC62-42BB-9B75-C468FBDE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1538287"/>
            <a:ext cx="4519613" cy="26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cond hand Black Viscose Cos t-shirts | The Next Closet">
            <a:extLst>
              <a:ext uri="{FF2B5EF4-FFF2-40B4-BE49-F238E27FC236}">
                <a16:creationId xmlns:a16="http://schemas.microsoft.com/office/drawing/2014/main" id="{FCB71858-1EE5-4B3B-B576-495673A4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3" y="1634154"/>
            <a:ext cx="2538414" cy="25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unex trousers - Second Hand Gunex trousers buy used for 120€ (2848610)">
            <a:extLst>
              <a:ext uri="{FF2B5EF4-FFF2-40B4-BE49-F238E27FC236}">
                <a16:creationId xmlns:a16="http://schemas.microsoft.com/office/drawing/2014/main" id="{029C6171-4EAD-4ABC-ABE3-B929BD44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8" y="1776413"/>
            <a:ext cx="2307872" cy="230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7 FOR ALL MANKIND jacket – Loop Generation">
            <a:extLst>
              <a:ext uri="{FF2B5EF4-FFF2-40B4-BE49-F238E27FC236}">
                <a16:creationId xmlns:a16="http://schemas.microsoft.com/office/drawing/2014/main" id="{06C47BE4-1904-4E66-9159-D3A6594C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" y="1304042"/>
            <a:ext cx="2960511" cy="29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9E182-1B2C-4718-B06B-88182F15B42D}"/>
              </a:ext>
            </a:extLst>
          </p:cNvPr>
          <p:cNvSpPr txBox="1"/>
          <p:nvPr/>
        </p:nvSpPr>
        <p:spPr>
          <a:xfrm>
            <a:off x="419100" y="1776413"/>
            <a:ext cx="961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		            B	            C		     D		              E</a:t>
            </a:r>
            <a:endParaRPr lang="en-GB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98359C-6F4C-49A8-8E23-FF9CD77B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315" y="42582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Adobe Kaiti Std R"/>
              </a:rPr>
              <a:t>What would you do with these </a:t>
            </a:r>
            <a:r>
              <a:rPr lang="en-US" b="1">
                <a:ea typeface="Adobe Kaiti Std R"/>
              </a:rPr>
              <a:t>second-hand clothes </a:t>
            </a:r>
            <a:r>
              <a:rPr lang="en-US">
                <a:ea typeface="Adobe Kaiti Std R"/>
              </a:rPr>
              <a:t>to </a:t>
            </a:r>
            <a:r>
              <a:rPr lang="en-US" b="1">
                <a:ea typeface="Adobe Kaiti Std R"/>
              </a:rPr>
              <a:t>make</a:t>
            </a:r>
            <a:r>
              <a:rPr lang="en-US">
                <a:ea typeface="Adobe Kaiti Std R"/>
              </a:rPr>
              <a:t> </a:t>
            </a:r>
            <a:r>
              <a:rPr lang="en-US" b="1">
                <a:ea typeface="Adobe Kaiti Std R"/>
              </a:rPr>
              <a:t>the most money</a:t>
            </a:r>
            <a:r>
              <a:rPr lang="en-US">
                <a:ea typeface="Adobe Kaiti Std R"/>
              </a:rPr>
              <a:t>?</a:t>
            </a:r>
          </a:p>
          <a:p>
            <a:pPr marL="0" indent="0">
              <a:buNone/>
            </a:pPr>
            <a:r>
              <a:rPr lang="en-US">
                <a:ea typeface="Adobe Kaiti Std R"/>
              </a:rPr>
              <a:t>Would you </a:t>
            </a:r>
            <a:r>
              <a:rPr lang="en-US" b="1">
                <a:ea typeface="Adobe Kaiti Std R"/>
              </a:rPr>
              <a:t>sell them as they are</a:t>
            </a:r>
            <a:r>
              <a:rPr lang="en-US">
                <a:ea typeface="Adobe Kaiti Std R"/>
              </a:rPr>
              <a:t>, </a:t>
            </a:r>
            <a:r>
              <a:rPr lang="en-US" b="1">
                <a:ea typeface="Adobe Kaiti Std R"/>
              </a:rPr>
              <a:t>modify</a:t>
            </a:r>
            <a:r>
              <a:rPr lang="en-US">
                <a:ea typeface="Adobe Kaiti Std R"/>
              </a:rPr>
              <a:t> </a:t>
            </a:r>
            <a:r>
              <a:rPr lang="en-US" b="1">
                <a:ea typeface="Adobe Kaiti Std R"/>
              </a:rPr>
              <a:t>them</a:t>
            </a:r>
            <a:r>
              <a:rPr lang="en-US">
                <a:ea typeface="Adobe Kaiti Std R"/>
              </a:rPr>
              <a:t> or </a:t>
            </a:r>
            <a:r>
              <a:rPr lang="en-US" b="1">
                <a:ea typeface="Adobe Kaiti Std R"/>
              </a:rPr>
              <a:t>make something new</a:t>
            </a:r>
            <a:r>
              <a:rPr lang="en-US">
                <a:ea typeface="Adobe Kaiti Std R"/>
              </a:rPr>
              <a:t>?</a:t>
            </a:r>
            <a:endParaRPr lang="en-GB">
              <a:ea typeface="Adobe Kaiti Std R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1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D0B8-CAC3-4479-BA0C-60A00F35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5091A-F561-4A67-978D-2B3D9331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Adobe Kaiti Std R"/>
              </a:rPr>
              <a:t>Are fashions in your country </a:t>
            </a:r>
            <a:r>
              <a:rPr lang="en-US" b="1">
                <a:ea typeface="Adobe Kaiti Std R"/>
              </a:rPr>
              <a:t>influenced by</a:t>
            </a:r>
            <a:r>
              <a:rPr lang="en-US">
                <a:ea typeface="Adobe Kaiti Std R"/>
              </a:rPr>
              <a:t> fashions from other countries? How?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Do you think this is a </a:t>
            </a:r>
            <a:r>
              <a:rPr lang="en-US" b="1"/>
              <a:t>good thing </a:t>
            </a:r>
            <a:r>
              <a:rPr lang="en-US"/>
              <a:t>or a </a:t>
            </a:r>
            <a:r>
              <a:rPr lang="en-US" b="1"/>
              <a:t>bad thing</a:t>
            </a:r>
            <a:r>
              <a:rPr lang="en-US"/>
              <a:t>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ea typeface="Adobe Kaiti Std R"/>
              </a:rPr>
              <a:t>How</a:t>
            </a:r>
            <a:r>
              <a:rPr lang="en-US" b="1">
                <a:ea typeface="Adobe Kaiti Std R"/>
              </a:rPr>
              <a:t> </a:t>
            </a:r>
            <a:r>
              <a:rPr lang="en-US">
                <a:ea typeface="Adobe Kaiti Std R"/>
              </a:rPr>
              <a:t>are </a:t>
            </a:r>
            <a:r>
              <a:rPr lang="en-US" b="1">
                <a:ea typeface="Adobe Kaiti Std R"/>
              </a:rPr>
              <a:t>second-hand goods </a:t>
            </a:r>
            <a:r>
              <a:rPr lang="en-US">
                <a:ea typeface="Adobe Kaiti Std R"/>
              </a:rPr>
              <a:t>used in Myanmar? Are there more second-hand goods which </a:t>
            </a:r>
            <a:r>
              <a:rPr lang="en-US" b="1">
                <a:ea typeface="Adobe Kaiti Std R"/>
              </a:rPr>
              <a:t>could be</a:t>
            </a:r>
            <a:r>
              <a:rPr lang="en-US">
                <a:ea typeface="Adobe Kaiti Std R"/>
              </a:rPr>
              <a:t> </a:t>
            </a:r>
            <a:r>
              <a:rPr lang="en-US" b="1">
                <a:ea typeface="Adobe Kaiti Std R"/>
              </a:rPr>
              <a:t>used</a:t>
            </a:r>
            <a:r>
              <a:rPr lang="en-US">
                <a:ea typeface="Adobe Kaiti Std R"/>
              </a:rPr>
              <a:t>?</a:t>
            </a:r>
            <a:endParaRPr lang="en-GB">
              <a:ea typeface="Adobe Kaiti Std R"/>
            </a:endParaRPr>
          </a:p>
        </p:txBody>
      </p:sp>
    </p:spTree>
    <p:extLst>
      <p:ext uri="{BB962C8B-B14F-4D97-AF65-F5344CB8AC3E}">
        <p14:creationId xmlns:p14="http://schemas.microsoft.com/office/powerpoint/2010/main" val="273504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0895-6045-4DBC-A099-FA007921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Lead-in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6407-A2FC-470A-AF80-4D8A61AE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We’re going to watch a video about what happens to </a:t>
            </a:r>
            <a:r>
              <a:rPr lang="en-US" b="1"/>
              <a:t>second-hand clothes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What </a:t>
            </a:r>
            <a:r>
              <a:rPr lang="en-US" b="1"/>
              <a:t>other</a:t>
            </a:r>
            <a:r>
              <a:rPr lang="en-US"/>
              <a:t> </a:t>
            </a:r>
            <a:r>
              <a:rPr lang="en-US" b="1"/>
              <a:t>second-hand</a:t>
            </a:r>
            <a:r>
              <a:rPr lang="en-US"/>
              <a:t> things are often </a:t>
            </a:r>
            <a:r>
              <a:rPr lang="en-US" b="1"/>
              <a:t>traded</a:t>
            </a:r>
            <a:r>
              <a:rPr lang="en-US"/>
              <a:t>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0895-6045-4DBC-A099-FA007921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Lead-in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6407-A2FC-470A-AF80-4D8A61AE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Would you buy these things </a:t>
            </a:r>
            <a:r>
              <a:rPr lang="en-US" b="1"/>
              <a:t>second-hand</a:t>
            </a:r>
            <a:r>
              <a:rPr lang="en-US"/>
              <a:t> or would you only want them </a:t>
            </a:r>
            <a:r>
              <a:rPr lang="en-US" b="1"/>
              <a:t>new</a:t>
            </a:r>
            <a:r>
              <a:rPr lang="en-US"/>
              <a:t>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books				shoes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razor				</a:t>
            </a:r>
            <a:r>
              <a:rPr lang="en-GB"/>
              <a:t>	musical instrument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computer				glasses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63D-A942-4A75-93B7-C14101F4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Prediction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613D-5435-453F-847B-6FBCFFBB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096" y="1825625"/>
            <a:ext cx="42597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Adobe Kaiti Std R"/>
              </a:rPr>
              <a:t>Each year, many people in Europe </a:t>
            </a:r>
            <a:r>
              <a:rPr lang="en-US" b="1">
                <a:ea typeface="Adobe Kaiti Std R"/>
              </a:rPr>
              <a:t>give away clothes</a:t>
            </a:r>
            <a:r>
              <a:rPr lang="en-US">
                <a:ea typeface="Adobe Kaiti Std R"/>
              </a:rPr>
              <a:t> they don’t want. The clothes are sent to </a:t>
            </a:r>
            <a:r>
              <a:rPr lang="en-US" b="1">
                <a:ea typeface="Adobe Kaiti Std R"/>
              </a:rPr>
              <a:t>Ghana</a:t>
            </a:r>
            <a:r>
              <a:rPr lang="en-US">
                <a:ea typeface="Adobe Kaiti Std R"/>
              </a:rPr>
              <a:t>. </a:t>
            </a:r>
            <a:endParaRPr lang="en-GB">
              <a:ea typeface="Adobe Kaiti Std R"/>
            </a:endParaRPr>
          </a:p>
          <a:p>
            <a:r>
              <a:rPr lang="en-US">
                <a:ea typeface="Adobe Kaiti Std R"/>
              </a:rPr>
              <a:t>What do you think happens to the clothes in Ghana?</a:t>
            </a:r>
            <a:endParaRPr lang="en-GB">
              <a:ea typeface="Adobe Kaiti Std R"/>
            </a:endParaRPr>
          </a:p>
        </p:txBody>
      </p:sp>
      <p:pic>
        <p:nvPicPr>
          <p:cNvPr id="1026" name="Picture 2" descr="Global business of secondhand clothes thrive in Africa' - Agoa.info -  African Growth and Opportunity Act">
            <a:extLst>
              <a:ext uri="{FF2B5EF4-FFF2-40B4-BE49-F238E27FC236}">
                <a16:creationId xmlns:a16="http://schemas.microsoft.com/office/drawing/2014/main" id="{5A5138D6-9F42-484B-A200-89CCABF8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690688"/>
            <a:ext cx="6293947" cy="41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3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D9E4-BE74-4933-A57E-6FEC599D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While you watch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215AA-BD51-463B-B1A0-6ED28EE7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Are any of </a:t>
            </a:r>
            <a:r>
              <a:rPr lang="en-US" b="1"/>
              <a:t>your</a:t>
            </a:r>
            <a:r>
              <a:rPr lang="en-US"/>
              <a:t> ideas </a:t>
            </a:r>
            <a:r>
              <a:rPr lang="en-US" b="1"/>
              <a:t>correct</a:t>
            </a:r>
            <a:r>
              <a:rPr lang="en-US"/>
              <a:t>?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02F39-44B7-4ADD-9919-EDE227AE3342}"/>
              </a:ext>
            </a:extLst>
          </p:cNvPr>
          <p:cNvSpPr txBox="1"/>
          <p:nvPr/>
        </p:nvSpPr>
        <p:spPr>
          <a:xfrm>
            <a:off x="8256103" y="843240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</a:t>
            </a:r>
            <a:r>
              <a:rPr lang="en-GB" b="1">
                <a:hlinkClick r:id="rId2"/>
              </a:rPr>
              <a:t>A2 Our Clothes</a:t>
            </a:r>
            <a:r>
              <a:rPr lang="en-GB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256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82C7-0282-47AF-A991-9053A09B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or False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8C30-56CD-4DE7-83BC-9585C7C0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Adobe Kaiti Std R"/>
              </a:rPr>
              <a:t>People buy </a:t>
            </a:r>
            <a:r>
              <a:rPr lang="en-US" b="1">
                <a:ea typeface="Adobe Kaiti Std R"/>
              </a:rPr>
              <a:t>second-hand European clothes </a:t>
            </a:r>
            <a:r>
              <a:rPr lang="en-US">
                <a:ea typeface="Adobe Kaiti Std R"/>
              </a:rPr>
              <a:t>because they’re cheaper than </a:t>
            </a:r>
            <a:r>
              <a:rPr lang="en-US" b="1">
                <a:ea typeface="Adobe Kaiti Std R"/>
              </a:rPr>
              <a:t>Ghanaian clothes</a:t>
            </a:r>
            <a:r>
              <a:rPr lang="en-US">
                <a:ea typeface="Adobe Kaiti Std R"/>
              </a:rPr>
              <a:t>.</a:t>
            </a:r>
          </a:p>
          <a:p>
            <a:endParaRPr lang="en-US">
              <a:ea typeface="Adobe Kaiti Std R"/>
            </a:endParaRPr>
          </a:p>
          <a:p>
            <a:r>
              <a:rPr lang="en-US">
                <a:ea typeface="Adobe Kaiti Std R"/>
              </a:rPr>
              <a:t>The historian</a:t>
            </a:r>
            <a:r>
              <a:rPr lang="en-US" b="1">
                <a:ea typeface="Adobe Kaiti Std R"/>
              </a:rPr>
              <a:t> </a:t>
            </a:r>
            <a:r>
              <a:rPr lang="en-US">
                <a:ea typeface="Adobe Kaiti Std R"/>
              </a:rPr>
              <a:t>is worried </a:t>
            </a:r>
            <a:r>
              <a:rPr lang="en-US" b="1">
                <a:ea typeface="Adobe Kaiti Std R"/>
              </a:rPr>
              <a:t>people might</a:t>
            </a:r>
            <a:r>
              <a:rPr lang="en-US">
                <a:ea typeface="Adobe Kaiti Std R"/>
              </a:rPr>
              <a:t> </a:t>
            </a:r>
            <a:r>
              <a:rPr lang="en-US" b="1">
                <a:ea typeface="Adobe Kaiti Std R"/>
              </a:rPr>
              <a:t>stop buying </a:t>
            </a:r>
            <a:r>
              <a:rPr lang="en-US">
                <a:ea typeface="Adobe Kaiti Std R"/>
              </a:rPr>
              <a:t>second-hand clothes.</a:t>
            </a:r>
          </a:p>
          <a:p>
            <a:endParaRPr lang="en-US">
              <a:ea typeface="Adobe Kaiti Std R"/>
            </a:endParaRPr>
          </a:p>
          <a:p>
            <a:r>
              <a:rPr lang="en-US"/>
              <a:t>It’s </a:t>
            </a:r>
            <a:r>
              <a:rPr lang="en-US" b="1"/>
              <a:t>cooler</a:t>
            </a:r>
            <a:r>
              <a:rPr lang="en-US"/>
              <a:t> to wear </a:t>
            </a:r>
            <a:r>
              <a:rPr lang="en-US" b="1"/>
              <a:t>African clothes </a:t>
            </a:r>
            <a:r>
              <a:rPr lang="en-US"/>
              <a:t>than </a:t>
            </a:r>
            <a:r>
              <a:rPr lang="en-US" b="1"/>
              <a:t>European clothes </a:t>
            </a:r>
            <a:r>
              <a:rPr lang="en-US"/>
              <a:t>now.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6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C656-B009-46AB-A9FD-DCB1F89D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focus: Parts of speech</a:t>
            </a:r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E01341-F31D-4943-B116-3B685620B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91825"/>
              </p:ext>
            </p:extLst>
          </p:nvPr>
        </p:nvGraphicFramePr>
        <p:xfrm>
          <a:off x="357809" y="1554553"/>
          <a:ext cx="11476383" cy="390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461">
                  <a:extLst>
                    <a:ext uri="{9D8B030D-6E8A-4147-A177-3AD203B41FA5}">
                      <a16:colId xmlns:a16="http://schemas.microsoft.com/office/drawing/2014/main" val="155262144"/>
                    </a:ext>
                  </a:extLst>
                </a:gridCol>
                <a:gridCol w="3825461">
                  <a:extLst>
                    <a:ext uri="{9D8B030D-6E8A-4147-A177-3AD203B41FA5}">
                      <a16:colId xmlns:a16="http://schemas.microsoft.com/office/drawing/2014/main" val="3043956793"/>
                    </a:ext>
                  </a:extLst>
                </a:gridCol>
                <a:gridCol w="3825461">
                  <a:extLst>
                    <a:ext uri="{9D8B030D-6E8A-4147-A177-3AD203B41FA5}">
                      <a16:colId xmlns:a16="http://schemas.microsoft.com/office/drawing/2014/main" val="996748364"/>
                    </a:ext>
                  </a:extLst>
                </a:gridCol>
              </a:tblGrid>
              <a:tr h="1285257"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Noun</a:t>
                      </a:r>
                      <a:endParaRPr lang="en-GB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/>
                        <a:t>Verb</a:t>
                      </a:r>
                      <a:endParaRPr lang="en-GB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/>
                        <a:t>Adjective</a:t>
                      </a:r>
                      <a:endParaRPr lang="en-GB" sz="6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971448"/>
                  </a:ext>
                </a:extLst>
              </a:tr>
              <a:tr h="26200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7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42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CDC3F-5ABA-4E05-9A3D-2115D651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1765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Put these words into the table:</a:t>
            </a:r>
          </a:p>
          <a:p>
            <a:pPr marL="0" indent="0">
              <a:buNone/>
            </a:pPr>
            <a:r>
              <a:rPr lang="en-US"/>
              <a:t>	want</a:t>
            </a:r>
          </a:p>
          <a:p>
            <a:pPr marL="0" indent="0">
              <a:buNone/>
            </a:pPr>
            <a:r>
              <a:rPr lang="en-US"/>
              <a:t>	Ghana</a:t>
            </a:r>
          </a:p>
          <a:p>
            <a:pPr marL="0" indent="0">
              <a:buNone/>
            </a:pPr>
            <a:r>
              <a:rPr lang="en-US"/>
              <a:t>	local</a:t>
            </a:r>
          </a:p>
          <a:p>
            <a:pPr marL="0" indent="0">
              <a:buNone/>
            </a:pPr>
            <a:r>
              <a:rPr lang="en-US"/>
              <a:t>	iron</a:t>
            </a:r>
          </a:p>
          <a:p>
            <a:pPr marL="0" indent="0">
              <a:buNone/>
            </a:pPr>
            <a:r>
              <a:rPr lang="en-US"/>
              <a:t>	dye</a:t>
            </a:r>
          </a:p>
          <a:p>
            <a:pPr marL="0" indent="0">
              <a:buNone/>
            </a:pPr>
            <a:r>
              <a:rPr lang="en-US"/>
              <a:t>	history</a:t>
            </a:r>
          </a:p>
          <a:p>
            <a:pPr marL="0" indent="0">
              <a:buNone/>
            </a:pPr>
            <a:r>
              <a:rPr lang="en-US"/>
              <a:t>	print</a:t>
            </a:r>
          </a:p>
          <a:p>
            <a:pPr marL="0" indent="0">
              <a:buNone/>
            </a:pPr>
            <a:r>
              <a:rPr lang="en-US"/>
              <a:t>	Africa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992C00-BF33-44FD-A34D-3E7028A4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Language focus: Parts of speech</a:t>
            </a:r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B76A61-8BA3-43EC-9F85-2696FDAA6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55563"/>
              </p:ext>
            </p:extLst>
          </p:nvPr>
        </p:nvGraphicFramePr>
        <p:xfrm>
          <a:off x="5486400" y="1554553"/>
          <a:ext cx="6347793" cy="390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931">
                  <a:extLst>
                    <a:ext uri="{9D8B030D-6E8A-4147-A177-3AD203B41FA5}">
                      <a16:colId xmlns:a16="http://schemas.microsoft.com/office/drawing/2014/main" val="155262144"/>
                    </a:ext>
                  </a:extLst>
                </a:gridCol>
                <a:gridCol w="2115931">
                  <a:extLst>
                    <a:ext uri="{9D8B030D-6E8A-4147-A177-3AD203B41FA5}">
                      <a16:colId xmlns:a16="http://schemas.microsoft.com/office/drawing/2014/main" val="3043956793"/>
                    </a:ext>
                  </a:extLst>
                </a:gridCol>
                <a:gridCol w="2115931">
                  <a:extLst>
                    <a:ext uri="{9D8B030D-6E8A-4147-A177-3AD203B41FA5}">
                      <a16:colId xmlns:a16="http://schemas.microsoft.com/office/drawing/2014/main" val="996748364"/>
                    </a:ext>
                  </a:extLst>
                </a:gridCol>
              </a:tblGrid>
              <a:tr h="1285257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Noun</a:t>
                      </a:r>
                      <a:endParaRPr lang="en-GB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/>
                        <a:t>Verb</a:t>
                      </a:r>
                      <a:endParaRPr lang="en-GB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Adjective</a:t>
                      </a:r>
                      <a:endParaRPr lang="en-GB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971448"/>
                  </a:ext>
                </a:extLst>
              </a:tr>
              <a:tr h="26200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7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2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8BF3-3ABA-40B0-A73A-D4208D71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Look at how the words in </a:t>
            </a:r>
            <a:r>
              <a:rPr lang="en-US" i="1"/>
              <a:t>italics</a:t>
            </a:r>
            <a:r>
              <a:rPr lang="en-US"/>
              <a:t> are used in the sentences.</a:t>
            </a:r>
          </a:p>
          <a:p>
            <a:pPr marL="0" indent="0">
              <a:buNone/>
            </a:pPr>
            <a:r>
              <a:rPr lang="en-US"/>
              <a:t>What </a:t>
            </a:r>
            <a:r>
              <a:rPr lang="en-US" b="1"/>
              <a:t>part of speech </a:t>
            </a:r>
            <a:r>
              <a:rPr lang="en-US"/>
              <a:t>are they?</a:t>
            </a:r>
          </a:p>
          <a:p>
            <a:pPr marL="0" indent="0">
              <a:buNone/>
            </a:pPr>
            <a:r>
              <a:rPr lang="en-US"/>
              <a:t>Does the word </a:t>
            </a:r>
            <a:r>
              <a:rPr lang="en-US" b="1"/>
              <a:t>change</a:t>
            </a:r>
            <a:r>
              <a:rPr lang="en-US"/>
              <a:t> when you use it as a </a:t>
            </a:r>
            <a:r>
              <a:rPr lang="en-US" b="1"/>
              <a:t>different part of speech</a:t>
            </a:r>
            <a:r>
              <a:rPr lang="en-US"/>
              <a:t>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That shirt you gave away, those trousers or those </a:t>
            </a:r>
            <a:r>
              <a:rPr lang="en-US" i="1"/>
              <a:t>unwanted</a:t>
            </a:r>
            <a:r>
              <a:rPr lang="en-US"/>
              <a:t> shoes, have ended up here.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C60EB9-295A-427B-B56C-EC139B85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Language focus: Parts of speech</a:t>
            </a:r>
            <a:endParaRPr lang="en-GB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24020F5-6DA5-4579-A435-03A3DD0A6BD6}"/>
              </a:ext>
            </a:extLst>
          </p:cNvPr>
          <p:cNvSpPr/>
          <p:nvPr/>
        </p:nvSpPr>
        <p:spPr>
          <a:xfrm>
            <a:off x="596348" y="3975652"/>
            <a:ext cx="11065565" cy="1325563"/>
          </a:xfrm>
          <a:prstGeom prst="wedgeRoundRectCallout">
            <a:avLst>
              <a:gd name="adj1" fmla="val 35574"/>
              <a:gd name="adj2" fmla="val 10748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5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BA6E0D0580B499C4F0BCC264DE0E2" ma:contentTypeVersion="12" ma:contentTypeDescription="Create a new document." ma:contentTypeScope="" ma:versionID="7c2f208282779d579a6ab6d1b584d4e1">
  <xsd:schema xmlns:xsd="http://www.w3.org/2001/XMLSchema" xmlns:xs="http://www.w3.org/2001/XMLSchema" xmlns:p="http://schemas.microsoft.com/office/2006/metadata/properties" xmlns:ns2="fd4bc9ef-c111-460f-808e-4de0462dc25a" xmlns:ns3="61ceb53a-92cc-40c1-a438-9322f3340fc8" targetNamespace="http://schemas.microsoft.com/office/2006/metadata/properties" ma:root="true" ma:fieldsID="90271c73fdeba9917f95ca19f9b69583" ns2:_="" ns3:_="">
    <xsd:import namespace="fd4bc9ef-c111-460f-808e-4de0462dc25a"/>
    <xsd:import namespace="61ceb53a-92cc-40c1-a438-9322f3340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c9ef-c111-460f-808e-4de0462dc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b53a-92cc-40c1-a438-9322f3340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981B7B-B61F-41A7-A629-B59A063AB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11F788-B32E-4654-A45F-9703F56945A1}">
  <ds:schemaRefs>
    <ds:schemaRef ds:uri="61ceb53a-92cc-40c1-a438-9322f3340fc8"/>
    <ds:schemaRef ds:uri="fd4bc9ef-c111-460f-808e-4de0462dc2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C03FFA-E737-4244-BAD7-C0678A34612A}">
  <ds:schemaRefs>
    <ds:schemaRef ds:uri="61ceb53a-92cc-40c1-a438-9322f3340fc8"/>
    <ds:schemaRef ds:uri="fd4bc9ef-c111-460f-808e-4de0462dc2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Our Clothes</vt:lpstr>
      <vt:lpstr>Lead-in</vt:lpstr>
      <vt:lpstr>Lead-in</vt:lpstr>
      <vt:lpstr>Prediction</vt:lpstr>
      <vt:lpstr>While you watch</vt:lpstr>
      <vt:lpstr>True or False</vt:lpstr>
      <vt:lpstr>Language focus: Parts of speech</vt:lpstr>
      <vt:lpstr>Language focus: Parts of speech</vt:lpstr>
      <vt:lpstr>Language focus: Parts of speech</vt:lpstr>
      <vt:lpstr>Language focus: Parts of speech</vt:lpstr>
      <vt:lpstr>Language focus: Parts of speech</vt:lpstr>
      <vt:lpstr>Language focus: Parts of speech</vt:lpstr>
      <vt:lpstr>PowerPoint Presentation</vt:lpstr>
      <vt:lpstr>Language in context</vt:lpstr>
      <vt:lpstr>Production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Carey, Thomas (Myanmar)</dc:creator>
  <cp:revision>9</cp:revision>
  <dcterms:created xsi:type="dcterms:W3CDTF">2020-03-10T09:03:07Z</dcterms:created>
  <dcterms:modified xsi:type="dcterms:W3CDTF">2021-05-21T13:01:04Z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0x010100B4BBA6E0D0580B499C4F0BCC264DE0E2</vt:lpwstr>
  </property>
</Properties>
</file>