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68" r:id="rId7"/>
    <p:sldId id="269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70" r:id="rId20"/>
    <p:sldId id="27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3437E-B352-4824-93D4-598E4BD8B6C2}" v="14" dt="2021-05-14T03:12:42.182"/>
    <p1510:client id="{918BB7BE-4556-4434-AD11-A09F67D80ED9}" v="52" dt="2021-05-21T13:01:03.683"/>
    <p1510:client id="{A91A906B-6FB7-404E-8D2C-CEBBBF961770}" v="1" dt="2021-05-19T04:38:57.388"/>
    <p1510:client id="{CB2608B8-F941-4AC3-ADBD-592167CA68F3}" v="36" dt="2021-05-13T08:15:53.348"/>
    <p1510:client id="{FD4938F3-6A15-4CCC-91CC-2B28CD4A6AD0}" v="30" dt="2021-05-19T04:38:24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tterill, Christopher (Education &amp; Society)" userId="S::christopher.cotterill@britishcouncil.org::dd1369ab-3f28-40cb-983a-67b39f5d4553" providerId="AD" clId="Web-{FD4938F3-6A15-4CCC-91CC-2B28CD4A6AD0}"/>
    <pc:docChg chg="modSld">
      <pc:chgData name="Cotterill, Christopher (Education &amp; Society)" userId="S::christopher.cotterill@britishcouncil.org::dd1369ab-3f28-40cb-983a-67b39f5d4553" providerId="AD" clId="Web-{FD4938F3-6A15-4CCC-91CC-2B28CD4A6AD0}" dt="2021-05-19T04:38:24.766" v="17" actId="1076"/>
      <pc:docMkLst>
        <pc:docMk/>
      </pc:docMkLst>
      <pc:sldChg chg="addSp modSp">
        <pc:chgData name="Cotterill, Christopher (Education &amp; Society)" userId="S::christopher.cotterill@britishcouncil.org::dd1369ab-3f28-40cb-983a-67b39f5d4553" providerId="AD" clId="Web-{FD4938F3-6A15-4CCC-91CC-2B28CD4A6AD0}" dt="2021-05-19T04:38:24.766" v="17" actId="1076"/>
        <pc:sldMkLst>
          <pc:docMk/>
          <pc:sldMk cId="4172154877" sldId="256"/>
        </pc:sldMkLst>
        <pc:spChg chg="add mod">
          <ac:chgData name="Cotterill, Christopher (Education &amp; Society)" userId="S::christopher.cotterill@britishcouncil.org::dd1369ab-3f28-40cb-983a-67b39f5d4553" providerId="AD" clId="Web-{FD4938F3-6A15-4CCC-91CC-2B28CD4A6AD0}" dt="2021-05-19T04:38:24.766" v="17" actId="1076"/>
          <ac:spMkLst>
            <pc:docMk/>
            <pc:sldMk cId="4172154877" sldId="256"/>
            <ac:spMk id="5" creationId="{C1425774-8E7F-454A-84F7-677C2BBF3023}"/>
          </ac:spMkLst>
        </pc:spChg>
      </pc:sldChg>
    </pc:docChg>
  </pc:docChgLst>
  <pc:docChgLst>
    <pc:chgData name="Cotterill, Christopher (Education &amp; Society)" userId="S::christopher.cotterill@britishcouncil.org::dd1369ab-3f28-40cb-983a-67b39f5d4553" providerId="AD" clId="Web-{A91A906B-6FB7-404E-8D2C-CEBBBF961770}"/>
    <pc:docChg chg="modSld">
      <pc:chgData name="Cotterill, Christopher (Education &amp; Society)" userId="S::christopher.cotterill@britishcouncil.org::dd1369ab-3f28-40cb-983a-67b39f5d4553" providerId="AD" clId="Web-{A91A906B-6FB7-404E-8D2C-CEBBBF961770}" dt="2021-05-19T04:38:57.388" v="0" actId="1076"/>
      <pc:docMkLst>
        <pc:docMk/>
      </pc:docMkLst>
      <pc:sldChg chg="modSp">
        <pc:chgData name="Cotterill, Christopher (Education &amp; Society)" userId="S::christopher.cotterill@britishcouncil.org::dd1369ab-3f28-40cb-983a-67b39f5d4553" providerId="AD" clId="Web-{A91A906B-6FB7-404E-8D2C-CEBBBF961770}" dt="2021-05-19T04:38:57.388" v="0" actId="1076"/>
        <pc:sldMkLst>
          <pc:docMk/>
          <pc:sldMk cId="4172154877" sldId="256"/>
        </pc:sldMkLst>
        <pc:spChg chg="mod">
          <ac:chgData name="Cotterill, Christopher (Education &amp; Society)" userId="S::christopher.cotterill@britishcouncil.org::dd1369ab-3f28-40cb-983a-67b39f5d4553" providerId="AD" clId="Web-{A91A906B-6FB7-404E-8D2C-CEBBBF961770}" dt="2021-05-19T04:38:57.388" v="0" actId="1076"/>
          <ac:spMkLst>
            <pc:docMk/>
            <pc:sldMk cId="4172154877" sldId="256"/>
            <ac:spMk id="5" creationId="{C1425774-8E7F-454A-84F7-677C2BBF3023}"/>
          </ac:spMkLst>
        </pc:spChg>
      </pc:sldChg>
    </pc:docChg>
  </pc:docChgLst>
  <pc:docChgLst>
    <pc:chgData name="Hales, Rebecca (Myanmar)" userId="S::rebecca.hales@britishcouncil.org::73e48d97-7bf3-4200-92ec-a0c9434a334a" providerId="AD" clId="Web-{4A83437E-B352-4824-93D4-598E4BD8B6C2}"/>
    <pc:docChg chg="modSld">
      <pc:chgData name="Hales, Rebecca (Myanmar)" userId="S::rebecca.hales@britishcouncil.org::73e48d97-7bf3-4200-92ec-a0c9434a334a" providerId="AD" clId="Web-{4A83437E-B352-4824-93D4-598E4BD8B6C2}" dt="2021-05-14T03:12:42.182" v="6" actId="20577"/>
      <pc:docMkLst>
        <pc:docMk/>
      </pc:docMkLst>
      <pc:sldChg chg="modSp">
        <pc:chgData name="Hales, Rebecca (Myanmar)" userId="S::rebecca.hales@britishcouncil.org::73e48d97-7bf3-4200-92ec-a0c9434a334a" providerId="AD" clId="Web-{4A83437E-B352-4824-93D4-598E4BD8B6C2}" dt="2021-05-14T03:12:42.182" v="6" actId="20577"/>
        <pc:sldMkLst>
          <pc:docMk/>
          <pc:sldMk cId="2137664766" sldId="259"/>
        </pc:sldMkLst>
        <pc:spChg chg="mod">
          <ac:chgData name="Hales, Rebecca (Myanmar)" userId="S::rebecca.hales@britishcouncil.org::73e48d97-7bf3-4200-92ec-a0c9434a334a" providerId="AD" clId="Web-{4A83437E-B352-4824-93D4-598E4BD8B6C2}" dt="2021-05-14T03:12:42.182" v="6" actId="20577"/>
          <ac:spMkLst>
            <pc:docMk/>
            <pc:sldMk cId="2137664766" sldId="259"/>
            <ac:spMk id="3" creationId="{4E338C30-56CD-4DE7-83BC-9585C7C02E8C}"/>
          </ac:spMkLst>
        </pc:spChg>
      </pc:sldChg>
    </pc:docChg>
  </pc:docChgLst>
  <pc:docChgLst>
    <pc:chgData name="Bennett, Jonathan (Myanmar)" userId="S::jonathan.bennett@britishcouncil.org::1c2b46cc-a975-481c-8f24-734dd48a8fff" providerId="AD" clId="Web-{918BB7BE-4556-4434-AD11-A09F67D80ED9}"/>
    <pc:docChg chg="modSld">
      <pc:chgData name="Bennett, Jonathan (Myanmar)" userId="S::jonathan.bennett@britishcouncil.org::1c2b46cc-a975-481c-8f24-734dd48a8fff" providerId="AD" clId="Web-{918BB7BE-4556-4434-AD11-A09F67D80ED9}" dt="2021-05-21T13:01:02.714" v="29" actId="20577"/>
      <pc:docMkLst>
        <pc:docMk/>
      </pc:docMkLst>
      <pc:sldChg chg="modSp">
        <pc:chgData name="Bennett, Jonathan (Myanmar)" userId="S::jonathan.bennett@britishcouncil.org::1c2b46cc-a975-481c-8f24-734dd48a8fff" providerId="AD" clId="Web-{918BB7BE-4556-4434-AD11-A09F67D80ED9}" dt="2021-05-21T13:01:02.714" v="29" actId="20577"/>
        <pc:sldMkLst>
          <pc:docMk/>
          <pc:sldMk cId="4172154877" sldId="256"/>
        </pc:sldMkLst>
        <pc:spChg chg="mod">
          <ac:chgData name="Bennett, Jonathan (Myanmar)" userId="S::jonathan.bennett@britishcouncil.org::1c2b46cc-a975-481c-8f24-734dd48a8fff" providerId="AD" clId="Web-{918BB7BE-4556-4434-AD11-A09F67D80ED9}" dt="2021-05-21T13:01:02.714" v="29" actId="20577"/>
          <ac:spMkLst>
            <pc:docMk/>
            <pc:sldMk cId="4172154877" sldId="256"/>
            <ac:spMk id="5" creationId="{C1425774-8E7F-454A-84F7-677C2BBF302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showcase/8169732/video/30240241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0240241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51480"/>
            <a:ext cx="9144000" cy="2387600"/>
          </a:xfrm>
        </p:spPr>
        <p:txBody>
          <a:bodyPr/>
          <a:lstStyle/>
          <a:p>
            <a:r>
              <a:rPr lang="en-US"/>
              <a:t>Our Clothes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4839080"/>
            <a:ext cx="9144000" cy="1655762"/>
          </a:xfrm>
        </p:spPr>
        <p:txBody>
          <a:bodyPr/>
          <a:lstStyle/>
          <a:p>
            <a:r>
              <a:rPr lang="en-US"/>
              <a:t>Video lesson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00C811-2559-4D21-AACF-4FEF76777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435" y="419100"/>
            <a:ext cx="6365130" cy="36957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425774-8E7F-454A-84F7-677C2BBF3023}"/>
              </a:ext>
            </a:extLst>
          </p:cNvPr>
          <p:cNvSpPr txBox="1"/>
          <p:nvPr/>
        </p:nvSpPr>
        <p:spPr>
          <a:xfrm>
            <a:off x="4954909" y="4839890"/>
            <a:ext cx="2743200" cy="138499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u="sng" dirty="0">
                <a:ea typeface="+mn-lt"/>
                <a:cs typeface="+mn-lt"/>
                <a:hlinkClick r:id="rId3"/>
              </a:rPr>
              <a:t>Link to video:</a:t>
            </a:r>
            <a:endParaRPr lang="en-GB" sz="2800" u="sng">
              <a:ea typeface="+mn-lt"/>
              <a:cs typeface="+mn-lt"/>
            </a:endParaRPr>
          </a:p>
          <a:p>
            <a:r>
              <a:rPr lang="en-GB" sz="2800" dirty="0">
                <a:ea typeface="+mn-lt"/>
                <a:cs typeface="+mn-lt"/>
                <a:hlinkClick r:id="rId3"/>
              </a:rPr>
              <a:t> A2 OurClothes</a:t>
            </a:r>
            <a:endParaRPr lang="en-GB" sz="2800">
              <a:ea typeface="+mn-lt"/>
              <a:cs typeface="+mn-lt"/>
            </a:endParaRPr>
          </a:p>
          <a:p>
            <a:endParaRPr lang="en-US" sz="2800" dirty="0">
              <a:latin typeface="Source Sans Pro"/>
              <a:ea typeface="Source Sans Pro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7C656-B009-46AB-A9FD-DCB1F89D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E01341-F31D-4943-B116-3B685620B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902529"/>
              </p:ext>
            </p:extLst>
          </p:nvPr>
        </p:nvGraphicFramePr>
        <p:xfrm>
          <a:off x="357809" y="1554553"/>
          <a:ext cx="11476383" cy="3905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461">
                  <a:extLst>
                    <a:ext uri="{9D8B030D-6E8A-4147-A177-3AD203B41FA5}">
                      <a16:colId xmlns:a16="http://schemas.microsoft.com/office/drawing/2014/main" val="155262144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3043956793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996748364"/>
                    </a:ext>
                  </a:extLst>
                </a:gridCol>
              </a:tblGrid>
              <a:tr h="1285257"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Noun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/>
                        <a:t>Verb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Adjective</a:t>
                      </a:r>
                      <a:endParaRPr lang="en-GB" sz="6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971448"/>
                  </a:ext>
                </a:extLst>
              </a:tr>
              <a:tr h="262008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27492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9B63A4F-3CA1-4EDA-972B-2803401BBA98}"/>
              </a:ext>
            </a:extLst>
          </p:cNvPr>
          <p:cNvSpPr txBox="1"/>
          <p:nvPr/>
        </p:nvSpPr>
        <p:spPr>
          <a:xfrm>
            <a:off x="5578486" y="3242283"/>
            <a:ext cx="1035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want</a:t>
            </a:r>
            <a:endParaRPr lang="en-GB" sz="32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12966-5889-41F5-B518-77265FD691AC}"/>
              </a:ext>
            </a:extLst>
          </p:cNvPr>
          <p:cNvSpPr txBox="1"/>
          <p:nvPr/>
        </p:nvSpPr>
        <p:spPr>
          <a:xfrm>
            <a:off x="8878957" y="3242282"/>
            <a:ext cx="2111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(un)wanted</a:t>
            </a:r>
            <a:endParaRPr lang="en-GB" sz="3200" i="1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9767ED7-9733-4850-870D-A5560449F808}"/>
              </a:ext>
            </a:extLst>
          </p:cNvPr>
          <p:cNvCxnSpPr/>
          <p:nvPr/>
        </p:nvCxnSpPr>
        <p:spPr>
          <a:xfrm>
            <a:off x="6851374" y="3534669"/>
            <a:ext cx="18685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96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5E71-EF21-409F-99A4-DD5F5EB9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B1C0B-43FC-4BFE-82D3-0CC666908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817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/>
              <a:t>Why don’t you buy </a:t>
            </a:r>
            <a:r>
              <a:rPr lang="en-US" i="1"/>
              <a:t>Ghanaian</a:t>
            </a:r>
            <a:r>
              <a:rPr lang="en-US"/>
              <a:t> clothes? Why are you only buying second-hand European clothes?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Ade meets some </a:t>
            </a:r>
            <a:r>
              <a:rPr lang="en-US" i="1"/>
              <a:t>locals</a:t>
            </a:r>
            <a:r>
              <a:rPr lang="en-US"/>
              <a:t> who spend their time making changes to the second-hand clothes.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>
                <a:ea typeface="Adobe Kaiti Std R"/>
              </a:rPr>
              <a:t>I’m </a:t>
            </a:r>
            <a:r>
              <a:rPr lang="en-GB" i="1">
                <a:ea typeface="Adobe Kaiti Std R"/>
              </a:rPr>
              <a:t>ironing.</a:t>
            </a:r>
            <a:endParaRPr lang="en-GB" i="1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US"/>
              <a:t>You’ve got this guy here who’s adding </a:t>
            </a:r>
            <a:r>
              <a:rPr lang="en-US" i="1"/>
              <a:t>dye</a:t>
            </a:r>
            <a:r>
              <a:rPr lang="en-US"/>
              <a:t> to jeans, making old second-hand jeans look brand new.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834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F3AD-CC4D-48FE-9E7E-C9170B92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C9FAC-523F-4A55-959E-25984B95B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81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/>
              <a:t>Ade travels to the countryside, where he speaks to an </a:t>
            </a:r>
            <a:r>
              <a:rPr lang="en-GB" i="1"/>
              <a:t>historian</a:t>
            </a:r>
            <a:r>
              <a:rPr lang="en-GB"/>
              <a:t> about the cultural importance of traditional clothing in Ghana.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Are traditional </a:t>
            </a:r>
            <a:r>
              <a:rPr lang="en-GB" i="1"/>
              <a:t>prints</a:t>
            </a:r>
            <a:r>
              <a:rPr lang="en-GB"/>
              <a:t> still popular?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Ade discovers that, even if second-hand European clothes are popular, it’s much cooler to be </a:t>
            </a:r>
            <a:r>
              <a:rPr lang="en-GB" i="1"/>
              <a:t>African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6420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992794E-817F-4083-AB89-7769ACB7C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02191"/>
              </p:ext>
            </p:extLst>
          </p:nvPr>
        </p:nvGraphicFramePr>
        <p:xfrm>
          <a:off x="357808" y="242587"/>
          <a:ext cx="11476383" cy="5402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461">
                  <a:extLst>
                    <a:ext uri="{9D8B030D-6E8A-4147-A177-3AD203B41FA5}">
                      <a16:colId xmlns:a16="http://schemas.microsoft.com/office/drawing/2014/main" val="155262144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3043956793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996748364"/>
                    </a:ext>
                  </a:extLst>
                </a:gridCol>
              </a:tblGrid>
              <a:tr h="1563847"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Noun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/>
                        <a:t>Verb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Adjective</a:t>
                      </a:r>
                      <a:endParaRPr lang="en-GB" sz="6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971448"/>
                  </a:ext>
                </a:extLst>
              </a:tr>
              <a:tr h="383899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27492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DBE6972-E0D1-472D-8D14-57967F6707FA}"/>
              </a:ext>
            </a:extLst>
          </p:cNvPr>
          <p:cNvSpPr txBox="1"/>
          <p:nvPr/>
        </p:nvSpPr>
        <p:spPr>
          <a:xfrm>
            <a:off x="5578486" y="1744787"/>
            <a:ext cx="821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want</a:t>
            </a:r>
            <a:endParaRPr lang="en-GB" sz="2400" i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662198-9E29-463E-B36E-C36FB20883A9}"/>
              </a:ext>
            </a:extLst>
          </p:cNvPr>
          <p:cNvSpPr txBox="1"/>
          <p:nvPr/>
        </p:nvSpPr>
        <p:spPr>
          <a:xfrm>
            <a:off x="8878957" y="1744786"/>
            <a:ext cx="1627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(un)wanted</a:t>
            </a:r>
            <a:endParaRPr lang="en-GB" sz="2400" i="1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62146F1-D790-4253-8C41-1DFF61AAB215}"/>
              </a:ext>
            </a:extLst>
          </p:cNvPr>
          <p:cNvCxnSpPr/>
          <p:nvPr/>
        </p:nvCxnSpPr>
        <p:spPr>
          <a:xfrm>
            <a:off x="6824870" y="1997416"/>
            <a:ext cx="186855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9A4565A-8383-462A-AAEF-D932F58B276C}"/>
              </a:ext>
            </a:extLst>
          </p:cNvPr>
          <p:cNvSpPr txBox="1"/>
          <p:nvPr/>
        </p:nvSpPr>
        <p:spPr>
          <a:xfrm>
            <a:off x="1685610" y="2274816"/>
            <a:ext cx="101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Ghana</a:t>
            </a:r>
            <a:endParaRPr lang="en-GB" sz="2400" i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27C4B8-7893-4847-BB03-4F9CAE4DE81D}"/>
              </a:ext>
            </a:extLst>
          </p:cNvPr>
          <p:cNvSpPr txBox="1"/>
          <p:nvPr/>
        </p:nvSpPr>
        <p:spPr>
          <a:xfrm>
            <a:off x="9497201" y="2274816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Ghanaian</a:t>
            </a:r>
            <a:endParaRPr lang="en-GB" sz="2400" i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B88C91-B741-4FA7-85DD-0E7028C27FD2}"/>
              </a:ext>
            </a:extLst>
          </p:cNvPr>
          <p:cNvSpPr txBox="1"/>
          <p:nvPr/>
        </p:nvSpPr>
        <p:spPr>
          <a:xfrm>
            <a:off x="1773935" y="2644148"/>
            <a:ext cx="10685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local(s)</a:t>
            </a:r>
            <a:endParaRPr lang="en-GB" sz="2400" i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B51726-18D6-4928-8C1C-EAE15A1095E1}"/>
              </a:ext>
            </a:extLst>
          </p:cNvPr>
          <p:cNvSpPr txBox="1"/>
          <p:nvPr/>
        </p:nvSpPr>
        <p:spPr>
          <a:xfrm>
            <a:off x="9692673" y="2643039"/>
            <a:ext cx="762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local</a:t>
            </a:r>
            <a:endParaRPr lang="en-GB" sz="2400" i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07F6F-C64E-4EAA-B25A-2131C69F4F88}"/>
              </a:ext>
            </a:extLst>
          </p:cNvPr>
          <p:cNvSpPr txBox="1"/>
          <p:nvPr/>
        </p:nvSpPr>
        <p:spPr>
          <a:xfrm>
            <a:off x="1804488" y="3013480"/>
            <a:ext cx="68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iron</a:t>
            </a:r>
            <a:endParaRPr lang="en-GB" sz="2400" i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01F295-CFBC-4308-B7E0-62D5381C422A}"/>
              </a:ext>
            </a:extLst>
          </p:cNvPr>
          <p:cNvSpPr txBox="1"/>
          <p:nvPr/>
        </p:nvSpPr>
        <p:spPr>
          <a:xfrm>
            <a:off x="5771539" y="3012371"/>
            <a:ext cx="1244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iron(</a:t>
            </a:r>
            <a:r>
              <a:rPr lang="en-US" sz="2400" i="1" err="1"/>
              <a:t>ing</a:t>
            </a:r>
            <a:r>
              <a:rPr lang="en-US" sz="2400" i="1"/>
              <a:t>)</a:t>
            </a:r>
            <a:endParaRPr lang="en-GB" sz="2400" i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E93C3D-F5DB-4689-8D6C-6C67E8050F45}"/>
              </a:ext>
            </a:extLst>
          </p:cNvPr>
          <p:cNvSpPr txBox="1"/>
          <p:nvPr/>
        </p:nvSpPr>
        <p:spPr>
          <a:xfrm>
            <a:off x="5876451" y="3381703"/>
            <a:ext cx="636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dye</a:t>
            </a:r>
            <a:endParaRPr lang="en-GB" sz="2400" i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136BD-04EC-44F9-B433-A55CF9BF2A26}"/>
              </a:ext>
            </a:extLst>
          </p:cNvPr>
          <p:cNvSpPr txBox="1"/>
          <p:nvPr/>
        </p:nvSpPr>
        <p:spPr>
          <a:xfrm>
            <a:off x="1833341" y="3440305"/>
            <a:ext cx="636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dye</a:t>
            </a:r>
            <a:endParaRPr lang="en-GB" sz="2400" i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16748B-2CE5-4DFC-AD4D-E9F819DBEA5F}"/>
              </a:ext>
            </a:extLst>
          </p:cNvPr>
          <p:cNvSpPr txBox="1"/>
          <p:nvPr/>
        </p:nvSpPr>
        <p:spPr>
          <a:xfrm>
            <a:off x="1582290" y="3809637"/>
            <a:ext cx="104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history</a:t>
            </a:r>
            <a:endParaRPr lang="en-GB" sz="2400" i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A1E801-2587-4D94-B05C-9146A2085EB8}"/>
              </a:ext>
            </a:extLst>
          </p:cNvPr>
          <p:cNvSpPr txBox="1"/>
          <p:nvPr/>
        </p:nvSpPr>
        <p:spPr>
          <a:xfrm>
            <a:off x="2685253" y="3851043"/>
            <a:ext cx="1282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historian</a:t>
            </a:r>
            <a:endParaRPr lang="en-GB" sz="2400" i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D92A66-9847-4A98-A309-6FFFC054E98D}"/>
              </a:ext>
            </a:extLst>
          </p:cNvPr>
          <p:cNvSpPr txBox="1"/>
          <p:nvPr/>
        </p:nvSpPr>
        <p:spPr>
          <a:xfrm>
            <a:off x="1937210" y="4263832"/>
            <a:ext cx="786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print</a:t>
            </a:r>
            <a:endParaRPr lang="en-GB" sz="2400" i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034492-B62C-4F29-B0DB-89C4815ADC50}"/>
              </a:ext>
            </a:extLst>
          </p:cNvPr>
          <p:cNvSpPr txBox="1"/>
          <p:nvPr/>
        </p:nvSpPr>
        <p:spPr>
          <a:xfrm>
            <a:off x="5876451" y="4263832"/>
            <a:ext cx="786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print</a:t>
            </a:r>
            <a:endParaRPr lang="en-GB" sz="2400" i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D78FFE-A828-46DE-B6C1-6A8E9D8DC0FA}"/>
              </a:ext>
            </a:extLst>
          </p:cNvPr>
          <p:cNvSpPr txBox="1"/>
          <p:nvPr/>
        </p:nvSpPr>
        <p:spPr>
          <a:xfrm>
            <a:off x="1737387" y="4780278"/>
            <a:ext cx="909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Africa</a:t>
            </a:r>
            <a:endParaRPr lang="en-GB" sz="2400" i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58DB79-9037-435E-B33E-A17EAD472964}"/>
              </a:ext>
            </a:extLst>
          </p:cNvPr>
          <p:cNvSpPr txBox="1"/>
          <p:nvPr/>
        </p:nvSpPr>
        <p:spPr>
          <a:xfrm>
            <a:off x="9620877" y="4778594"/>
            <a:ext cx="1071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/>
              <a:t>African</a:t>
            </a:r>
            <a:endParaRPr lang="en-GB" sz="2400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9FA2C5-8E08-4468-B1AE-67B2B3CA3595}"/>
              </a:ext>
            </a:extLst>
          </p:cNvPr>
          <p:cNvSpPr txBox="1"/>
          <p:nvPr/>
        </p:nvSpPr>
        <p:spPr>
          <a:xfrm>
            <a:off x="9470533" y="3012371"/>
            <a:ext cx="1734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rgbClr val="0070C0"/>
                </a:solidFill>
              </a:rPr>
              <a:t>iron / ironed</a:t>
            </a:r>
            <a:endParaRPr lang="en-GB" sz="2400" i="1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664AEF-8518-474E-851B-E32C37914572}"/>
              </a:ext>
            </a:extLst>
          </p:cNvPr>
          <p:cNvSpPr txBox="1"/>
          <p:nvPr/>
        </p:nvSpPr>
        <p:spPr>
          <a:xfrm>
            <a:off x="9763064" y="3381703"/>
            <a:ext cx="787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rgbClr val="0070C0"/>
                </a:solidFill>
              </a:rPr>
              <a:t>dyed</a:t>
            </a:r>
            <a:endParaRPr lang="en-GB" sz="2400" i="1">
              <a:solidFill>
                <a:srgbClr val="0070C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6E20E9-01EA-4721-A7D0-29F9DD875D18}"/>
              </a:ext>
            </a:extLst>
          </p:cNvPr>
          <p:cNvSpPr txBox="1"/>
          <p:nvPr/>
        </p:nvSpPr>
        <p:spPr>
          <a:xfrm>
            <a:off x="9695753" y="3809637"/>
            <a:ext cx="1320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rgbClr val="0070C0"/>
                </a:solidFill>
              </a:rPr>
              <a:t>historical</a:t>
            </a:r>
            <a:endParaRPr lang="en-GB" sz="2400" i="1">
              <a:solidFill>
                <a:srgbClr val="0070C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90A951-AD3D-4AA0-B584-8B9F2B35D45F}"/>
              </a:ext>
            </a:extLst>
          </p:cNvPr>
          <p:cNvSpPr txBox="1"/>
          <p:nvPr/>
        </p:nvSpPr>
        <p:spPr>
          <a:xfrm>
            <a:off x="9627050" y="4263832"/>
            <a:ext cx="1080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solidFill>
                  <a:srgbClr val="0070C0"/>
                </a:solidFill>
              </a:rPr>
              <a:t>printed</a:t>
            </a:r>
            <a:endParaRPr lang="en-GB" sz="2400" i="1">
              <a:solidFill>
                <a:srgbClr val="0070C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B46B29D-3895-4C18-A552-9DFE4386CECF}"/>
              </a:ext>
            </a:extLst>
          </p:cNvPr>
          <p:cNvCxnSpPr/>
          <p:nvPr/>
        </p:nvCxnSpPr>
        <p:spPr>
          <a:xfrm>
            <a:off x="2842497" y="2505648"/>
            <a:ext cx="66280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A1C5D43-274F-427B-ADFC-5EB34F2F981D}"/>
              </a:ext>
            </a:extLst>
          </p:cNvPr>
          <p:cNvCxnSpPr/>
          <p:nvPr/>
        </p:nvCxnSpPr>
        <p:spPr>
          <a:xfrm flipH="1">
            <a:off x="2842497" y="2873871"/>
            <a:ext cx="662803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E5A2334-8C62-44BC-8AB3-3D050A948AD6}"/>
              </a:ext>
            </a:extLst>
          </p:cNvPr>
          <p:cNvCxnSpPr/>
          <p:nvPr/>
        </p:nvCxnSpPr>
        <p:spPr>
          <a:xfrm>
            <a:off x="2647251" y="3243203"/>
            <a:ext cx="29312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C3A1AEA-9B3E-46E2-A01E-BA9581B66DE9}"/>
              </a:ext>
            </a:extLst>
          </p:cNvPr>
          <p:cNvCxnSpPr/>
          <p:nvPr/>
        </p:nvCxnSpPr>
        <p:spPr>
          <a:xfrm flipH="1">
            <a:off x="2723323" y="3657600"/>
            <a:ext cx="285516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AB62A51-B80D-4822-A359-DE3D008D33F7}"/>
              </a:ext>
            </a:extLst>
          </p:cNvPr>
          <p:cNvCxnSpPr/>
          <p:nvPr/>
        </p:nvCxnSpPr>
        <p:spPr>
          <a:xfrm flipH="1">
            <a:off x="2842497" y="4518991"/>
            <a:ext cx="29290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E69524E-6607-4753-AAAA-E59EC01808FC}"/>
              </a:ext>
            </a:extLst>
          </p:cNvPr>
          <p:cNvCxnSpPr/>
          <p:nvPr/>
        </p:nvCxnSpPr>
        <p:spPr>
          <a:xfrm>
            <a:off x="2699029" y="5035826"/>
            <a:ext cx="69218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65BC84B-02B8-42FD-9874-6547BAB76E5E}"/>
              </a:ext>
            </a:extLst>
          </p:cNvPr>
          <p:cNvCxnSpPr>
            <a:endCxn id="17" idx="1"/>
          </p:cNvCxnSpPr>
          <p:nvPr/>
        </p:nvCxnSpPr>
        <p:spPr>
          <a:xfrm>
            <a:off x="1737387" y="4081875"/>
            <a:ext cx="947866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41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09557 -3.33333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5" grpId="0"/>
      <p:bldP spid="16" grpId="0"/>
      <p:bldP spid="17" grpId="0"/>
      <p:bldP spid="18" grpId="0"/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2E45A-E9FB-4E1C-A62D-0CAE69754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799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What does Ade mean by the following phrases?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...That shirt you gave away, those trousers or those unwanted shoes, have </a:t>
            </a:r>
            <a:r>
              <a:rPr lang="en-US" i="1"/>
              <a:t>ended up </a:t>
            </a:r>
            <a:r>
              <a:rPr lang="en-US"/>
              <a:t>here...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...Even though we give away our second-hand clothes for free, some of the world’s poorest people pay </a:t>
            </a:r>
            <a:r>
              <a:rPr lang="en-US" i="1"/>
              <a:t>good money </a:t>
            </a:r>
            <a:r>
              <a:rPr lang="en-US"/>
              <a:t>for them...</a:t>
            </a: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...You’ve got a whole mini-factory all </a:t>
            </a:r>
            <a:r>
              <a:rPr lang="en-GB" i="1"/>
              <a:t>based around </a:t>
            </a:r>
            <a:r>
              <a:rPr lang="en-GB"/>
              <a:t>second-hand clothes...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DC13C0-106E-44EB-91B9-52F5DF1B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Language in context</a:t>
            </a:r>
            <a:endParaRPr lang="en-GB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89B540A9-3629-494E-BDA9-D0244CA9623D}"/>
              </a:ext>
            </a:extLst>
          </p:cNvPr>
          <p:cNvSpPr/>
          <p:nvPr/>
        </p:nvSpPr>
        <p:spPr>
          <a:xfrm>
            <a:off x="556591" y="1948070"/>
            <a:ext cx="10893287" cy="3790121"/>
          </a:xfrm>
          <a:prstGeom prst="wedgeRoundRectCallout">
            <a:avLst>
              <a:gd name="adj1" fmla="val 40481"/>
              <a:gd name="adj2" fmla="val 73339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319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8E2C3-5FC9-41A4-AD9C-80FFCC946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</a:t>
            </a:r>
            <a:endParaRPr lang="en-GB"/>
          </a:p>
        </p:txBody>
      </p:sp>
      <p:pic>
        <p:nvPicPr>
          <p:cNvPr id="3074" name="Picture 2" descr="Stylish Second-Hand Clothes Are The Future #clothing #outerwear #sleeve  #red #tshirt #overcoat | Second hand clothes, Future clothes, Fashion">
            <a:extLst>
              <a:ext uri="{FF2B5EF4-FFF2-40B4-BE49-F238E27FC236}">
                <a16:creationId xmlns:a16="http://schemas.microsoft.com/office/drawing/2014/main" id="{70BC5448-DC62-42BB-9B75-C468FBDE5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87" y="1538287"/>
            <a:ext cx="4519613" cy="267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cond hand Black Viscose Cos t-shirts | The Next Closet">
            <a:extLst>
              <a:ext uri="{FF2B5EF4-FFF2-40B4-BE49-F238E27FC236}">
                <a16:creationId xmlns:a16="http://schemas.microsoft.com/office/drawing/2014/main" id="{FCB71858-1EE5-4B3B-B576-495673A46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3" y="1634154"/>
            <a:ext cx="2538414" cy="253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unex trousers - Second Hand Gunex trousers buy used for 120€ (2848610)">
            <a:extLst>
              <a:ext uri="{FF2B5EF4-FFF2-40B4-BE49-F238E27FC236}">
                <a16:creationId xmlns:a16="http://schemas.microsoft.com/office/drawing/2014/main" id="{029C6171-4EAD-4ABC-ABE3-B929BD440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8" y="1776413"/>
            <a:ext cx="2307872" cy="230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7 FOR ALL MANKIND jacket – Loop Generation">
            <a:extLst>
              <a:ext uri="{FF2B5EF4-FFF2-40B4-BE49-F238E27FC236}">
                <a16:creationId xmlns:a16="http://schemas.microsoft.com/office/drawing/2014/main" id="{06C47BE4-1904-4E66-9159-D3A6594C2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4" y="1304042"/>
            <a:ext cx="2960511" cy="296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39E182-1B2C-4718-B06B-88182F15B42D}"/>
              </a:ext>
            </a:extLst>
          </p:cNvPr>
          <p:cNvSpPr txBox="1"/>
          <p:nvPr/>
        </p:nvSpPr>
        <p:spPr>
          <a:xfrm>
            <a:off x="419100" y="1776413"/>
            <a:ext cx="961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		            B	            C		     D		              E</a:t>
            </a:r>
            <a:endParaRPr lang="en-GB" sz="240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C98359C-6F4C-49A8-8E23-FF9CD77B8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315" y="4258293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Adobe Kaiti Std R"/>
              </a:rPr>
              <a:t>What would you do with these </a:t>
            </a:r>
            <a:r>
              <a:rPr lang="en-US" b="1">
                <a:ea typeface="Adobe Kaiti Std R"/>
              </a:rPr>
              <a:t>second-hand clothes </a:t>
            </a:r>
            <a:r>
              <a:rPr lang="en-US">
                <a:ea typeface="Adobe Kaiti Std R"/>
              </a:rPr>
              <a:t>to </a:t>
            </a:r>
            <a:r>
              <a:rPr lang="en-US" b="1">
                <a:ea typeface="Adobe Kaiti Std R"/>
              </a:rPr>
              <a:t>make</a:t>
            </a:r>
            <a:r>
              <a:rPr lang="en-US">
                <a:ea typeface="Adobe Kaiti Std R"/>
              </a:rPr>
              <a:t> </a:t>
            </a:r>
            <a:r>
              <a:rPr lang="en-US" b="1">
                <a:ea typeface="Adobe Kaiti Std R"/>
              </a:rPr>
              <a:t>the most money</a:t>
            </a:r>
            <a:r>
              <a:rPr lang="en-US">
                <a:ea typeface="Adobe Kaiti Std R"/>
              </a:rPr>
              <a:t>?</a:t>
            </a:r>
          </a:p>
          <a:p>
            <a:pPr marL="0" indent="0">
              <a:buNone/>
            </a:pPr>
            <a:r>
              <a:rPr lang="en-US">
                <a:ea typeface="Adobe Kaiti Std R"/>
              </a:rPr>
              <a:t>Would you </a:t>
            </a:r>
            <a:r>
              <a:rPr lang="en-US" b="1">
                <a:ea typeface="Adobe Kaiti Std R"/>
              </a:rPr>
              <a:t>sell them as they are</a:t>
            </a:r>
            <a:r>
              <a:rPr lang="en-US">
                <a:ea typeface="Adobe Kaiti Std R"/>
              </a:rPr>
              <a:t>, </a:t>
            </a:r>
            <a:r>
              <a:rPr lang="en-US" b="1">
                <a:ea typeface="Adobe Kaiti Std R"/>
              </a:rPr>
              <a:t>modify</a:t>
            </a:r>
            <a:r>
              <a:rPr lang="en-US">
                <a:ea typeface="Adobe Kaiti Std R"/>
              </a:rPr>
              <a:t> </a:t>
            </a:r>
            <a:r>
              <a:rPr lang="en-US" b="1">
                <a:ea typeface="Adobe Kaiti Std R"/>
              </a:rPr>
              <a:t>them</a:t>
            </a:r>
            <a:r>
              <a:rPr lang="en-US">
                <a:ea typeface="Adobe Kaiti Std R"/>
              </a:rPr>
              <a:t> or </a:t>
            </a:r>
            <a:r>
              <a:rPr lang="en-US" b="1">
                <a:ea typeface="Adobe Kaiti Std R"/>
              </a:rPr>
              <a:t>make something new</a:t>
            </a:r>
            <a:r>
              <a:rPr lang="en-US">
                <a:ea typeface="Adobe Kaiti Std R"/>
              </a:rPr>
              <a:t>?</a:t>
            </a:r>
            <a:endParaRPr lang="en-GB">
              <a:ea typeface="Adobe Kaiti Std R"/>
            </a:endParaRP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711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D0B8-CAC3-4479-BA0C-60A00F357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5091A-F561-4A67-978D-2B3D9331E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Adobe Kaiti Std R"/>
              </a:rPr>
              <a:t>Are fashions in your country </a:t>
            </a:r>
            <a:r>
              <a:rPr lang="en-US" b="1">
                <a:ea typeface="Adobe Kaiti Std R"/>
              </a:rPr>
              <a:t>influenced by</a:t>
            </a:r>
            <a:r>
              <a:rPr lang="en-US">
                <a:ea typeface="Adobe Kaiti Std R"/>
              </a:rPr>
              <a:t> fashions from other countries? How?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Do you think this is a </a:t>
            </a:r>
            <a:r>
              <a:rPr lang="en-US" b="1"/>
              <a:t>good thing </a:t>
            </a:r>
            <a:r>
              <a:rPr lang="en-US"/>
              <a:t>or a </a:t>
            </a:r>
            <a:r>
              <a:rPr lang="en-US" b="1"/>
              <a:t>bad thing</a:t>
            </a:r>
            <a:r>
              <a:rPr lang="en-US"/>
              <a:t>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ea typeface="Adobe Kaiti Std R"/>
              </a:rPr>
              <a:t>How</a:t>
            </a:r>
            <a:r>
              <a:rPr lang="en-US" b="1">
                <a:ea typeface="Adobe Kaiti Std R"/>
              </a:rPr>
              <a:t> </a:t>
            </a:r>
            <a:r>
              <a:rPr lang="en-US">
                <a:ea typeface="Adobe Kaiti Std R"/>
              </a:rPr>
              <a:t>are </a:t>
            </a:r>
            <a:r>
              <a:rPr lang="en-US" b="1">
                <a:ea typeface="Adobe Kaiti Std R"/>
              </a:rPr>
              <a:t>second-hand goods </a:t>
            </a:r>
            <a:r>
              <a:rPr lang="en-US">
                <a:ea typeface="Adobe Kaiti Std R"/>
              </a:rPr>
              <a:t>used in Myanmar? Are there more second-hand goods which </a:t>
            </a:r>
            <a:r>
              <a:rPr lang="en-US" b="1">
                <a:ea typeface="Adobe Kaiti Std R"/>
              </a:rPr>
              <a:t>could be</a:t>
            </a:r>
            <a:r>
              <a:rPr lang="en-US">
                <a:ea typeface="Adobe Kaiti Std R"/>
              </a:rPr>
              <a:t> </a:t>
            </a:r>
            <a:r>
              <a:rPr lang="en-US" b="1">
                <a:ea typeface="Adobe Kaiti Std R"/>
              </a:rPr>
              <a:t>used</a:t>
            </a:r>
            <a:r>
              <a:rPr lang="en-US">
                <a:ea typeface="Adobe Kaiti Std R"/>
              </a:rPr>
              <a:t>?</a:t>
            </a:r>
            <a:endParaRPr lang="en-GB">
              <a:ea typeface="Adobe Kaiti Std R"/>
            </a:endParaRPr>
          </a:p>
        </p:txBody>
      </p:sp>
    </p:spTree>
    <p:extLst>
      <p:ext uri="{BB962C8B-B14F-4D97-AF65-F5344CB8AC3E}">
        <p14:creationId xmlns:p14="http://schemas.microsoft.com/office/powerpoint/2010/main" val="273504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20895-6045-4DBC-A099-FA007921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Lead-in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96407-A2FC-470A-AF80-4D8A61AE7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We’re going to watch a video about what happens to </a:t>
            </a:r>
            <a:r>
              <a:rPr lang="en-US" b="1"/>
              <a:t>second-hand clothes</a:t>
            </a:r>
            <a:r>
              <a:rPr lang="en-US"/>
              <a:t>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What </a:t>
            </a:r>
            <a:r>
              <a:rPr lang="en-US" b="1"/>
              <a:t>other</a:t>
            </a:r>
            <a:r>
              <a:rPr lang="en-US"/>
              <a:t> </a:t>
            </a:r>
            <a:r>
              <a:rPr lang="en-US" b="1"/>
              <a:t>second-hand</a:t>
            </a:r>
            <a:r>
              <a:rPr lang="en-US"/>
              <a:t> things are often </a:t>
            </a:r>
            <a:r>
              <a:rPr lang="en-US" b="1"/>
              <a:t>traded</a:t>
            </a:r>
            <a:r>
              <a:rPr lang="en-US"/>
              <a:t>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77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20895-6045-4DBC-A099-FA007921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Lead-in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96407-A2FC-470A-AF80-4D8A61AE7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Would you buy these things </a:t>
            </a:r>
            <a:r>
              <a:rPr lang="en-US" b="1"/>
              <a:t>second-hand</a:t>
            </a:r>
            <a:r>
              <a:rPr lang="en-US"/>
              <a:t> or would you only want them </a:t>
            </a:r>
            <a:r>
              <a:rPr lang="en-US" b="1"/>
              <a:t>new</a:t>
            </a:r>
            <a:r>
              <a:rPr lang="en-US"/>
              <a:t>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books				shoes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razor				</a:t>
            </a:r>
            <a:r>
              <a:rPr lang="en-GB"/>
              <a:t>	musical instrument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computer				glasses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3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Prediction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3096" y="1825625"/>
            <a:ext cx="425975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Adobe Kaiti Std R"/>
              </a:rPr>
              <a:t>Each year, many people in Europe </a:t>
            </a:r>
            <a:r>
              <a:rPr lang="en-US" b="1">
                <a:ea typeface="Adobe Kaiti Std R"/>
              </a:rPr>
              <a:t>give away clothes</a:t>
            </a:r>
            <a:r>
              <a:rPr lang="en-US">
                <a:ea typeface="Adobe Kaiti Std R"/>
              </a:rPr>
              <a:t> they don’t want. The clothes are sent to </a:t>
            </a:r>
            <a:r>
              <a:rPr lang="en-US" b="1">
                <a:ea typeface="Adobe Kaiti Std R"/>
              </a:rPr>
              <a:t>Ghana</a:t>
            </a:r>
            <a:r>
              <a:rPr lang="en-US">
                <a:ea typeface="Adobe Kaiti Std R"/>
              </a:rPr>
              <a:t>. </a:t>
            </a:r>
            <a:endParaRPr lang="en-GB">
              <a:ea typeface="Adobe Kaiti Std R"/>
            </a:endParaRPr>
          </a:p>
          <a:p>
            <a:r>
              <a:rPr lang="en-US">
                <a:ea typeface="Adobe Kaiti Std R"/>
              </a:rPr>
              <a:t>What do you think happens to the clothes in Ghana?</a:t>
            </a:r>
            <a:endParaRPr lang="en-GB">
              <a:ea typeface="Adobe Kaiti Std R"/>
            </a:endParaRPr>
          </a:p>
        </p:txBody>
      </p:sp>
      <p:pic>
        <p:nvPicPr>
          <p:cNvPr id="1026" name="Picture 2" descr="Global business of secondhand clothes thrive in Africa' - Agoa.info -  African Growth and Opportunity Act">
            <a:extLst>
              <a:ext uri="{FF2B5EF4-FFF2-40B4-BE49-F238E27FC236}">
                <a16:creationId xmlns:a16="http://schemas.microsoft.com/office/drawing/2014/main" id="{5A5138D6-9F42-484B-A200-89CCABF80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690688"/>
            <a:ext cx="6293947" cy="418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CD9E4-BE74-4933-A57E-6FEC599D1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While you watch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215AA-BD51-463B-B1A0-6ED28EE73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Are any of </a:t>
            </a:r>
            <a:r>
              <a:rPr lang="en-US" b="1"/>
              <a:t>your</a:t>
            </a:r>
            <a:r>
              <a:rPr lang="en-US"/>
              <a:t> ideas </a:t>
            </a:r>
            <a:r>
              <a:rPr lang="en-US" b="1"/>
              <a:t>correct</a:t>
            </a:r>
            <a:r>
              <a:rPr lang="en-US"/>
              <a:t>?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02F39-44B7-4ADD-9919-EDE227AE3342}"/>
              </a:ext>
            </a:extLst>
          </p:cNvPr>
          <p:cNvSpPr txBox="1"/>
          <p:nvPr/>
        </p:nvSpPr>
        <p:spPr>
          <a:xfrm>
            <a:off x="8256103" y="843240"/>
            <a:ext cx="210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(</a:t>
            </a:r>
            <a:r>
              <a:rPr lang="en-GB" b="1">
                <a:hlinkClick r:id="rId2"/>
              </a:rPr>
              <a:t>A2 Our Clothes</a:t>
            </a:r>
            <a:r>
              <a:rPr lang="en-GB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256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82C7-0282-47AF-A991-9053A09BD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True or False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38C30-56CD-4DE7-83BC-9585C7C02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Adobe Kaiti Std R"/>
              </a:rPr>
              <a:t>People buy </a:t>
            </a:r>
            <a:r>
              <a:rPr lang="en-US" b="1">
                <a:ea typeface="Adobe Kaiti Std R"/>
              </a:rPr>
              <a:t>second-hand European clothes </a:t>
            </a:r>
            <a:r>
              <a:rPr lang="en-US">
                <a:ea typeface="Adobe Kaiti Std R"/>
              </a:rPr>
              <a:t>because they’re cheaper than </a:t>
            </a:r>
            <a:r>
              <a:rPr lang="en-US" b="1">
                <a:ea typeface="Adobe Kaiti Std R"/>
              </a:rPr>
              <a:t>Ghanaian clothes</a:t>
            </a:r>
            <a:r>
              <a:rPr lang="en-US">
                <a:ea typeface="Adobe Kaiti Std R"/>
              </a:rPr>
              <a:t>.</a:t>
            </a:r>
          </a:p>
          <a:p>
            <a:endParaRPr lang="en-US">
              <a:ea typeface="Adobe Kaiti Std R"/>
            </a:endParaRPr>
          </a:p>
          <a:p>
            <a:r>
              <a:rPr lang="en-US">
                <a:ea typeface="Adobe Kaiti Std R"/>
              </a:rPr>
              <a:t>The historian</a:t>
            </a:r>
            <a:r>
              <a:rPr lang="en-US" b="1">
                <a:ea typeface="Adobe Kaiti Std R"/>
              </a:rPr>
              <a:t> </a:t>
            </a:r>
            <a:r>
              <a:rPr lang="en-US">
                <a:ea typeface="Adobe Kaiti Std R"/>
              </a:rPr>
              <a:t>is worried </a:t>
            </a:r>
            <a:r>
              <a:rPr lang="en-US" b="1">
                <a:ea typeface="Adobe Kaiti Std R"/>
              </a:rPr>
              <a:t>people might</a:t>
            </a:r>
            <a:r>
              <a:rPr lang="en-US">
                <a:ea typeface="Adobe Kaiti Std R"/>
              </a:rPr>
              <a:t> </a:t>
            </a:r>
            <a:r>
              <a:rPr lang="en-US" b="1">
                <a:ea typeface="Adobe Kaiti Std R"/>
              </a:rPr>
              <a:t>stop buying </a:t>
            </a:r>
            <a:r>
              <a:rPr lang="en-US">
                <a:ea typeface="Adobe Kaiti Std R"/>
              </a:rPr>
              <a:t>second-hand clothes.</a:t>
            </a:r>
          </a:p>
          <a:p>
            <a:endParaRPr lang="en-US">
              <a:ea typeface="Adobe Kaiti Std R"/>
            </a:endParaRPr>
          </a:p>
          <a:p>
            <a:r>
              <a:rPr lang="en-US"/>
              <a:t>It’s </a:t>
            </a:r>
            <a:r>
              <a:rPr lang="en-US" b="1"/>
              <a:t>cooler</a:t>
            </a:r>
            <a:r>
              <a:rPr lang="en-US"/>
              <a:t> to wear </a:t>
            </a:r>
            <a:r>
              <a:rPr lang="en-US" b="1"/>
              <a:t>African clothes </a:t>
            </a:r>
            <a:r>
              <a:rPr lang="en-US"/>
              <a:t>than </a:t>
            </a:r>
            <a:r>
              <a:rPr lang="en-US" b="1"/>
              <a:t>European clothes </a:t>
            </a:r>
            <a:r>
              <a:rPr lang="en-US"/>
              <a:t>now.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664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7C656-B009-46AB-A9FD-DCB1F89D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E01341-F31D-4943-B116-3B685620B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991825"/>
              </p:ext>
            </p:extLst>
          </p:nvPr>
        </p:nvGraphicFramePr>
        <p:xfrm>
          <a:off x="357809" y="1554553"/>
          <a:ext cx="11476383" cy="3905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5461">
                  <a:extLst>
                    <a:ext uri="{9D8B030D-6E8A-4147-A177-3AD203B41FA5}">
                      <a16:colId xmlns:a16="http://schemas.microsoft.com/office/drawing/2014/main" val="155262144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3043956793"/>
                    </a:ext>
                  </a:extLst>
                </a:gridCol>
                <a:gridCol w="3825461">
                  <a:extLst>
                    <a:ext uri="{9D8B030D-6E8A-4147-A177-3AD203B41FA5}">
                      <a16:colId xmlns:a16="http://schemas.microsoft.com/office/drawing/2014/main" val="996748364"/>
                    </a:ext>
                  </a:extLst>
                </a:gridCol>
              </a:tblGrid>
              <a:tr h="1285257"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Noun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0"/>
                        <a:t>Verb</a:t>
                      </a:r>
                      <a:endParaRPr lang="en-GB" sz="6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/>
                        <a:t>Adjective</a:t>
                      </a:r>
                      <a:endParaRPr lang="en-GB" sz="6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971448"/>
                  </a:ext>
                </a:extLst>
              </a:tr>
              <a:tr h="262008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274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42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CDC3F-5ABA-4E05-9A3D-2115D651A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21765" cy="4351338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Put these words into the table:</a:t>
            </a:r>
          </a:p>
          <a:p>
            <a:pPr marL="0" indent="0">
              <a:buNone/>
            </a:pPr>
            <a:r>
              <a:rPr lang="en-US"/>
              <a:t>	want</a:t>
            </a:r>
          </a:p>
          <a:p>
            <a:pPr marL="0" indent="0">
              <a:buNone/>
            </a:pPr>
            <a:r>
              <a:rPr lang="en-US"/>
              <a:t>	Ghana</a:t>
            </a:r>
          </a:p>
          <a:p>
            <a:pPr marL="0" indent="0">
              <a:buNone/>
            </a:pPr>
            <a:r>
              <a:rPr lang="en-US"/>
              <a:t>	local</a:t>
            </a:r>
          </a:p>
          <a:p>
            <a:pPr marL="0" indent="0">
              <a:buNone/>
            </a:pPr>
            <a:r>
              <a:rPr lang="en-US"/>
              <a:t>	iron</a:t>
            </a:r>
          </a:p>
          <a:p>
            <a:pPr marL="0" indent="0">
              <a:buNone/>
            </a:pPr>
            <a:r>
              <a:rPr lang="en-US"/>
              <a:t>	dye</a:t>
            </a:r>
          </a:p>
          <a:p>
            <a:pPr marL="0" indent="0">
              <a:buNone/>
            </a:pPr>
            <a:r>
              <a:rPr lang="en-US"/>
              <a:t>	history</a:t>
            </a:r>
          </a:p>
          <a:p>
            <a:pPr marL="0" indent="0">
              <a:buNone/>
            </a:pPr>
            <a:r>
              <a:rPr lang="en-US"/>
              <a:t>	print</a:t>
            </a:r>
          </a:p>
          <a:p>
            <a:pPr marL="0" indent="0">
              <a:buNone/>
            </a:pPr>
            <a:r>
              <a:rPr lang="en-US"/>
              <a:t>	Africa</a:t>
            </a: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992C00-BF33-44FD-A34D-3E7028A4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B76A61-8BA3-43EC-9F85-2696FDAA6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55563"/>
              </p:ext>
            </p:extLst>
          </p:nvPr>
        </p:nvGraphicFramePr>
        <p:xfrm>
          <a:off x="5486400" y="1554553"/>
          <a:ext cx="6347793" cy="3905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5931">
                  <a:extLst>
                    <a:ext uri="{9D8B030D-6E8A-4147-A177-3AD203B41FA5}">
                      <a16:colId xmlns:a16="http://schemas.microsoft.com/office/drawing/2014/main" val="155262144"/>
                    </a:ext>
                  </a:extLst>
                </a:gridCol>
                <a:gridCol w="2115931">
                  <a:extLst>
                    <a:ext uri="{9D8B030D-6E8A-4147-A177-3AD203B41FA5}">
                      <a16:colId xmlns:a16="http://schemas.microsoft.com/office/drawing/2014/main" val="3043956793"/>
                    </a:ext>
                  </a:extLst>
                </a:gridCol>
                <a:gridCol w="2115931">
                  <a:extLst>
                    <a:ext uri="{9D8B030D-6E8A-4147-A177-3AD203B41FA5}">
                      <a16:colId xmlns:a16="http://schemas.microsoft.com/office/drawing/2014/main" val="996748364"/>
                    </a:ext>
                  </a:extLst>
                </a:gridCol>
              </a:tblGrid>
              <a:tr h="1285257">
                <a:tc>
                  <a:txBody>
                    <a:bodyPr/>
                    <a:lstStyle/>
                    <a:p>
                      <a:pPr algn="ctr"/>
                      <a:r>
                        <a:rPr lang="en-US" sz="3600"/>
                        <a:t>Noun</a:t>
                      </a:r>
                      <a:endParaRPr lang="en-GB" sz="3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/>
                        <a:t>Verb</a:t>
                      </a:r>
                      <a:endParaRPr lang="en-GB" sz="3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/>
                        <a:t>Adjective</a:t>
                      </a:r>
                      <a:endParaRPr lang="en-GB" sz="3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7971448"/>
                  </a:ext>
                </a:extLst>
              </a:tr>
              <a:tr h="262008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274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725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58BF3-3ABA-40B0-A73A-D4208D71A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Look at how the words in </a:t>
            </a:r>
            <a:r>
              <a:rPr lang="en-US" i="1"/>
              <a:t>italics</a:t>
            </a:r>
            <a:r>
              <a:rPr lang="en-US"/>
              <a:t> are used in the sentences.</a:t>
            </a:r>
          </a:p>
          <a:p>
            <a:pPr marL="0" indent="0">
              <a:buNone/>
            </a:pPr>
            <a:r>
              <a:rPr lang="en-US"/>
              <a:t>What </a:t>
            </a:r>
            <a:r>
              <a:rPr lang="en-US" b="1"/>
              <a:t>part of speech </a:t>
            </a:r>
            <a:r>
              <a:rPr lang="en-US"/>
              <a:t>are they?</a:t>
            </a:r>
          </a:p>
          <a:p>
            <a:pPr marL="0" indent="0">
              <a:buNone/>
            </a:pPr>
            <a:r>
              <a:rPr lang="en-US"/>
              <a:t>Does the word </a:t>
            </a:r>
            <a:r>
              <a:rPr lang="en-US" b="1"/>
              <a:t>change</a:t>
            </a:r>
            <a:r>
              <a:rPr lang="en-US"/>
              <a:t> when you use it as a </a:t>
            </a:r>
            <a:r>
              <a:rPr lang="en-US" b="1"/>
              <a:t>different part of speech</a:t>
            </a:r>
            <a:r>
              <a:rPr lang="en-US"/>
              <a:t>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That shirt you gave away, those trousers or those </a:t>
            </a:r>
            <a:r>
              <a:rPr lang="en-US" i="1"/>
              <a:t>unwanted</a:t>
            </a:r>
            <a:r>
              <a:rPr lang="en-US"/>
              <a:t> shoes, have ended up here.</a:t>
            </a:r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C60EB9-295A-427B-B56C-EC139B85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Language focus: Parts of speech</a:t>
            </a:r>
            <a:endParaRPr lang="en-GB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24020F5-6DA5-4579-A435-03A3DD0A6BD6}"/>
              </a:ext>
            </a:extLst>
          </p:cNvPr>
          <p:cNvSpPr/>
          <p:nvPr/>
        </p:nvSpPr>
        <p:spPr>
          <a:xfrm>
            <a:off x="596348" y="3975652"/>
            <a:ext cx="11065565" cy="1325563"/>
          </a:xfrm>
          <a:prstGeom prst="wedgeRoundRectCallout">
            <a:avLst>
              <a:gd name="adj1" fmla="val 35574"/>
              <a:gd name="adj2" fmla="val 107488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858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981B7B-B61F-41A7-A629-B59A063AB4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1F788-B32E-4654-A45F-9703F56945A1}">
  <ds:schemaRefs>
    <ds:schemaRef ds:uri="61ceb53a-92cc-40c1-a438-9322f3340fc8"/>
    <ds:schemaRef ds:uri="fd4bc9ef-c111-460f-808e-4de0462dc25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BC03FFA-E737-4244-BAD7-C0678A34612A}">
  <ds:schemaRefs>
    <ds:schemaRef ds:uri="61ceb53a-92cc-40c1-a438-9322f3340fc8"/>
    <ds:schemaRef ds:uri="fd4bc9ef-c111-460f-808e-4de0462dc25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Custom Design</vt:lpstr>
      <vt:lpstr>Our Clothes</vt:lpstr>
      <vt:lpstr>Lead-in</vt:lpstr>
      <vt:lpstr>Lead-in</vt:lpstr>
      <vt:lpstr>Prediction</vt:lpstr>
      <vt:lpstr>While you watch</vt:lpstr>
      <vt:lpstr>True or False</vt:lpstr>
      <vt:lpstr>Language focus: Parts of speech</vt:lpstr>
      <vt:lpstr>Language focus: Parts of speech</vt:lpstr>
      <vt:lpstr>Language focus: Parts of speech</vt:lpstr>
      <vt:lpstr>Language focus: Parts of speech</vt:lpstr>
      <vt:lpstr>Language focus: Parts of speech</vt:lpstr>
      <vt:lpstr>Language focus: Parts of speech</vt:lpstr>
      <vt:lpstr>PowerPoint Presentation</vt:lpstr>
      <vt:lpstr>Language in context</vt:lpstr>
      <vt:lpstr>Production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revision>9</cp:revision>
  <dcterms:created xsi:type="dcterms:W3CDTF">2020-03-10T09:03:07Z</dcterms:created>
  <dcterms:modified xsi:type="dcterms:W3CDTF">2021-05-21T13:01:04Z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