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Open Sans ExtraBold"/>
      <p:bold r:id="rId37"/>
      <p:boldItalic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j35DwyhmwpRZPeCv3pIoemVw10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5.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OpenSansExtraBold-bold.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OpenSans-regular.fntdata"/><Relationship Id="rId16" Type="http://schemas.openxmlformats.org/officeDocument/2006/relationships/slide" Target="slides/slide11.xml"/><Relationship Id="rId38" Type="http://schemas.openxmlformats.org/officeDocument/2006/relationships/font" Target="fonts/OpenSansExtraBold-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Clr>
                <a:srgbClr val="000000"/>
              </a:buClr>
              <a:buSzPts val="1400"/>
              <a:buFont typeface="Times New Roman"/>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92" name="Google Shape;192;p1: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4" name="Google Shape;294;p10: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400"/>
              <a:buFont typeface="Open Sans"/>
              <a:buNone/>
            </a:pPr>
            <a:r>
              <a:rPr b="1" lang="en-GB" sz="1400" strike="noStrike">
                <a:solidFill>
                  <a:srgbClr val="000000"/>
                </a:solidFill>
                <a:latin typeface="Open Sans"/>
                <a:ea typeface="Open Sans"/>
                <a:cs typeface="Open Sans"/>
                <a:sym typeface="Open Sans"/>
              </a:rPr>
              <a:t>Data Content: </a:t>
            </a:r>
            <a:r>
              <a:rPr b="0" lang="en-GB" sz="1400" strike="noStrike">
                <a:solidFill>
                  <a:srgbClr val="000000"/>
                </a:solidFill>
                <a:latin typeface="Open Sans"/>
                <a:ea typeface="Open Sans"/>
                <a:cs typeface="Open Sans"/>
                <a:sym typeface="Open Sans"/>
              </a:rPr>
              <a:t>energydata.info provides a wide range of energy-related data, including statistics, indicators, and geospatial data. It covers aspects such as energy production, consumption, efficiency, renewable energy, and more.</a:t>
            </a:r>
            <a:endParaRPr b="0" sz="14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295" name="Google Shape;295;p10: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5" name="Google Shape;305;p11: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Data Access: </a:t>
            </a:r>
            <a:r>
              <a:rPr b="0" lang="en-GB" sz="1200" strike="noStrike">
                <a:solidFill>
                  <a:srgbClr val="000000"/>
                </a:solidFill>
                <a:latin typeface="Open Sans"/>
                <a:ea typeface="Open Sans"/>
                <a:cs typeface="Open Sans"/>
                <a:sym typeface="Open Sans"/>
              </a:rPr>
              <a:t>The platform offers free access to its datasets, which can be downloaded in various formats.</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306" name="Google Shape;306;p11: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6" name="Google Shape;316;p12: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Other Functionality: </a:t>
            </a:r>
            <a:r>
              <a:rPr b="0" lang="en-GB" sz="1200" strike="noStrike">
                <a:solidFill>
                  <a:srgbClr val="000000"/>
                </a:solidFill>
                <a:latin typeface="Open Sans"/>
                <a:ea typeface="Open Sans"/>
                <a:cs typeface="Open Sans"/>
                <a:sym typeface="Open Sans"/>
              </a:rPr>
              <a:t>The platform also includes tools for data exploration, allowing users to filter and customize data queries based on their needs.</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317" name="Google Shape;317;p12: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8" name="Google Shape;328;p13: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To access OpenStreetMap, use the following link:</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https://www.energyaccessexplorer.org/</a:t>
            </a:r>
            <a:endParaRPr/>
          </a:p>
        </p:txBody>
      </p:sp>
      <p:sp>
        <p:nvSpPr>
          <p:cNvPr id="329" name="Google Shape;329;p13: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9" name="Google Shape;339;p14: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Data Content: </a:t>
            </a:r>
            <a:r>
              <a:rPr b="0" lang="en-GB" sz="1200" strike="noStrike">
                <a:solidFill>
                  <a:srgbClr val="000000"/>
                </a:solidFill>
                <a:latin typeface="Open Sans"/>
                <a:ea typeface="Open Sans"/>
                <a:cs typeface="Open Sans"/>
                <a:sym typeface="Open Sans"/>
              </a:rPr>
              <a:t>EAE focuses on energy access data, particularly in developing regions. It provides information on electricity access, renewable energy technologies, energy poverty indicators, and related data.</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340" name="Google Shape;340;p14: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0" name="Google Shape;350;p15: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Data Access: </a:t>
            </a:r>
            <a:r>
              <a:rPr b="0" lang="en-GB" sz="1200" strike="noStrike">
                <a:solidFill>
                  <a:srgbClr val="000000"/>
                </a:solidFill>
                <a:latin typeface="Open Sans"/>
                <a:ea typeface="Open Sans"/>
                <a:cs typeface="Open Sans"/>
                <a:sym typeface="Open Sans"/>
              </a:rPr>
              <a:t>The platform offers free access to its datasets, which can be downloaded or accessed through APIs.</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351" name="Google Shape;351;p15: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1" name="Google Shape;361;p16: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Visualisations: </a:t>
            </a:r>
            <a:r>
              <a:rPr b="0" lang="en-GB" sz="1200" strike="noStrike">
                <a:solidFill>
                  <a:srgbClr val="000000"/>
                </a:solidFill>
                <a:latin typeface="Open Sans"/>
                <a:ea typeface="Open Sans"/>
                <a:cs typeface="Open Sans"/>
                <a:sym typeface="Open Sans"/>
              </a:rPr>
              <a:t>EAE includes interactive maps, charts, and graphs to visualize and understand the energy access landscape.</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362" name="Google Shape;362;p16: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2" name="Google Shape;372;p17: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2000"/>
              <a:buFont typeface="Open Sans"/>
              <a:buNone/>
            </a:pPr>
            <a:r>
              <a:rPr b="1" lang="en-GB" sz="2000" strike="noStrike">
                <a:solidFill>
                  <a:srgbClr val="000000"/>
                </a:solidFill>
                <a:latin typeface="Open Sans"/>
                <a:ea typeface="Open Sans"/>
                <a:cs typeface="Open Sans"/>
                <a:sym typeface="Open Sans"/>
              </a:rPr>
              <a:t>Other Functionality</a:t>
            </a:r>
            <a:r>
              <a:rPr b="0" lang="en-GB" sz="2000" strike="noStrike">
                <a:solidFill>
                  <a:srgbClr val="000000"/>
                </a:solidFill>
                <a:latin typeface="Open Sans"/>
                <a:ea typeface="Open Sans"/>
                <a:cs typeface="Open Sans"/>
                <a:sym typeface="Open Sans"/>
              </a:rPr>
              <a:t>: Users can explore and compare energy access indicators over various time periods, view spatial distribution maps, and analyse the data using the platform's tools.</a:t>
            </a:r>
            <a:endParaRPr b="0" sz="20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373" name="Google Shape;373;p17: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3" name="Google Shape;383;p18: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To access OpenStreetMap, use the following link:</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https://electrifynow.energydata.info/</a:t>
            </a:r>
            <a:endParaRPr/>
          </a:p>
        </p:txBody>
      </p:sp>
      <p:sp>
        <p:nvSpPr>
          <p:cNvPr id="384" name="Google Shape;384;p18: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4" name="Google Shape;394;p19: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Data Content: </a:t>
            </a:r>
            <a:r>
              <a:rPr b="0" lang="en-GB" sz="1200" strike="noStrike">
                <a:solidFill>
                  <a:srgbClr val="000000"/>
                </a:solidFill>
                <a:latin typeface="Open Sans"/>
                <a:ea typeface="Open Sans"/>
                <a:cs typeface="Open Sans"/>
                <a:sym typeface="Open Sans"/>
              </a:rPr>
              <a:t>GEP provides  data on electrification metrics, including access, generation, transmission, and renewable energy sources.</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395" name="Google Shape;395;p19: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 name="Google Shape;202;p2: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203" name="Google Shape;203;p2: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5" name="Google Shape;405;p20: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Data Access: </a:t>
            </a:r>
            <a:r>
              <a:rPr b="0" lang="en-GB" sz="1200" strike="noStrike">
                <a:solidFill>
                  <a:srgbClr val="000000"/>
                </a:solidFill>
                <a:latin typeface="Open Sans"/>
                <a:ea typeface="Open Sans"/>
                <a:cs typeface="Open Sans"/>
                <a:sym typeface="Open Sans"/>
              </a:rPr>
              <a:t>The platform offers easy access to data through downloads, APIs, or visualization tools that integrate well with GEP's workflows.</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406" name="Google Shape;406;p20: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6" name="Google Shape;416;p21: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2000"/>
              <a:buFont typeface="Arial"/>
              <a:buNone/>
            </a:pPr>
            <a:r>
              <a:rPr b="1" lang="en-GB" sz="2000" strike="noStrike">
                <a:solidFill>
                  <a:srgbClr val="000000"/>
                </a:solidFill>
                <a:latin typeface="Arial"/>
                <a:ea typeface="Arial"/>
                <a:cs typeface="Arial"/>
                <a:sym typeface="Arial"/>
              </a:rPr>
              <a:t>Visualizations: </a:t>
            </a:r>
            <a:r>
              <a:rPr b="0" lang="en-GB" sz="2000" strike="noStrike">
                <a:solidFill>
                  <a:srgbClr val="000000"/>
                </a:solidFill>
                <a:latin typeface="Arial"/>
                <a:ea typeface="Arial"/>
                <a:cs typeface="Arial"/>
                <a:sym typeface="Arial"/>
              </a:rPr>
              <a:t>GEP’s visualisation capabilities include interactive charts and maps, to effectively analyse and communicate electrification data.</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417" name="Google Shape;417;p21: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7" name="Google Shape;427;p22: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Other Functionality: </a:t>
            </a:r>
            <a:r>
              <a:rPr b="0" lang="en-GB" sz="1200" strike="noStrike">
                <a:solidFill>
                  <a:srgbClr val="000000"/>
                </a:solidFill>
                <a:latin typeface="Open Sans"/>
                <a:ea typeface="Open Sans"/>
                <a:cs typeface="Open Sans"/>
                <a:sym typeface="Open Sans"/>
              </a:rPr>
              <a:t>GEP Explorer allows customized rendering. The user can also select base maps and other available layers (e.g., location of Health &amp; Education facilities) and overlay them with results from the electrification investment scenarios.</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428" name="Google Shape;428;p22: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8" name="Google Shape;438;p23: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To access OpenStreetMap, use the following link:</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https://sdg7energyplanning.org/</a:t>
            </a:r>
            <a:endParaRPr/>
          </a:p>
        </p:txBody>
      </p:sp>
      <p:sp>
        <p:nvSpPr>
          <p:cNvPr id="439" name="Google Shape;439;p23: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9" name="Google Shape;449;p24: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Data Content: </a:t>
            </a:r>
            <a:r>
              <a:rPr b="0" lang="en-GB" sz="1200" strike="noStrike">
                <a:solidFill>
                  <a:srgbClr val="000000"/>
                </a:solidFill>
                <a:latin typeface="Open Sans"/>
                <a:ea typeface="Open Sans"/>
                <a:cs typeface="Open Sans"/>
                <a:sym typeface="Open Sans"/>
              </a:rPr>
              <a:t>IEP provides data on energy resources, demand, infrastructure, and emissions.</a:t>
            </a:r>
            <a:endParaRPr b="0" sz="1200" strike="noStrike">
              <a:solidFill>
                <a:srgbClr val="000000"/>
              </a:solidFill>
              <a:latin typeface="Open Sans"/>
              <a:ea typeface="Open Sans"/>
              <a:cs typeface="Open Sans"/>
              <a:sym typeface="Open Sans"/>
            </a:endParaRPr>
          </a:p>
        </p:txBody>
      </p:sp>
      <p:sp>
        <p:nvSpPr>
          <p:cNvPr id="450" name="Google Shape;450;p24: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0" name="Google Shape;460;p25: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Data Access: </a:t>
            </a:r>
            <a:r>
              <a:rPr b="0" lang="en-GB" sz="1200" strike="noStrike">
                <a:solidFill>
                  <a:srgbClr val="000000"/>
                </a:solidFill>
                <a:latin typeface="Open Sans"/>
                <a:ea typeface="Open Sans"/>
                <a:cs typeface="Open Sans"/>
                <a:sym typeface="Open Sans"/>
              </a:rPr>
              <a:t>The platform  offers convenient access to the data through APIs and exporting options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461" name="Google Shape;461;p25: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1" name="Google Shape;471;p26: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Visualisations: </a:t>
            </a:r>
            <a:r>
              <a:rPr b="0" lang="en-GB" sz="1200" strike="noStrike">
                <a:solidFill>
                  <a:srgbClr val="000000"/>
                </a:solidFill>
                <a:latin typeface="Open Sans"/>
                <a:ea typeface="Open Sans"/>
                <a:cs typeface="Open Sans"/>
                <a:sym typeface="Open Sans"/>
              </a:rPr>
              <a:t>The platform has strong visualization capabilities, such as a variety of styling and data display options.</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472" name="Google Shape;472;p26: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2" name="Google Shape;482;p27: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Other Functionality: </a:t>
            </a:r>
            <a:r>
              <a:rPr b="0" lang="en-GB" sz="1200" strike="noStrike">
                <a:solidFill>
                  <a:srgbClr val="000000"/>
                </a:solidFill>
                <a:latin typeface="Open Sans"/>
                <a:ea typeface="Open Sans"/>
                <a:cs typeface="Open Sans"/>
                <a:sym typeface="Open Sans"/>
              </a:rPr>
              <a:t>The platform supports advanced analytics, collaboration features, and tools such as saved locations, top locations and multiselect mode for effective energy planning</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483" name="Google Shape;483;p27: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3" name="Google Shape;493;p28: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494" name="Google Shape;494;p28: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3" name="Google Shape;503;p29: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504" name="Google Shape;504;p29: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 name="Google Shape;212;p3: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213" name="Google Shape;213;p3: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2" name="Google Shape;512;p30: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513" name="Google Shape;513;p30: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26" name="Google Shape;526;p31: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3" name="Google Shape;223;p4: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To access OpenStreetMap, use the following link: https://www.openstreetmap.org/</a:t>
            </a:r>
            <a:endParaRPr/>
          </a:p>
        </p:txBody>
      </p:sp>
      <p:sp>
        <p:nvSpPr>
          <p:cNvPr id="224" name="Google Shape;224;p4: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 name="Google Shape;235;p5: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Data Content: </a:t>
            </a:r>
            <a:r>
              <a:rPr b="0" lang="en-GB" sz="1200" strike="noStrike">
                <a:solidFill>
                  <a:srgbClr val="000000"/>
                </a:solidFill>
                <a:latin typeface="Open Sans"/>
                <a:ea typeface="Open Sans"/>
                <a:cs typeface="Open Sans"/>
                <a:sym typeface="Open Sans"/>
              </a:rPr>
              <a:t>OSM is a crowd-sourced mapping platform that includes geospatial data contributed by users worldwide. It covers a wide range of geographic features, including roads, buildings, land use, and infrastructure.</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236" name="Google Shape;236;p5: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7" name="Google Shape;247;p6: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Data Access: </a:t>
            </a:r>
            <a:r>
              <a:rPr b="0" lang="en-GB" sz="1200" strike="noStrike">
                <a:solidFill>
                  <a:srgbClr val="000000"/>
                </a:solidFill>
                <a:latin typeface="Open Sans"/>
                <a:ea typeface="Open Sans"/>
                <a:cs typeface="Open Sans"/>
                <a:sym typeface="Open Sans"/>
              </a:rPr>
              <a:t>The platform allows users to freely access and download the geospatial data available in OSM.</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248" name="Google Shape;248;p6: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9" name="Google Shape;259;p7: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Visualisations: </a:t>
            </a:r>
            <a:r>
              <a:rPr b="0" lang="en-GB" sz="1200" strike="noStrike">
                <a:solidFill>
                  <a:srgbClr val="000000"/>
                </a:solidFill>
                <a:latin typeface="Open Sans"/>
                <a:ea typeface="Open Sans"/>
                <a:cs typeface="Open Sans"/>
                <a:sym typeface="Open Sans"/>
              </a:rPr>
              <a:t>OSM data can be visualized on interactive maps, allowing users to display and analyse features and infrastructure.</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260" name="Google Shape;260;p7: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1" name="Google Shape;271;p8: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Other Functionality: </a:t>
            </a:r>
            <a:r>
              <a:rPr b="0" lang="en-GB" sz="1200" strike="noStrike">
                <a:solidFill>
                  <a:srgbClr val="000000"/>
                </a:solidFill>
                <a:latin typeface="Open Sans"/>
                <a:ea typeface="Open Sans"/>
                <a:cs typeface="Open Sans"/>
                <a:sym typeface="Open Sans"/>
              </a:rPr>
              <a:t>OSM provides the ability to edit and contribute to the map data, allowing users to add or update features in their areas of interest.</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272" name="Google Shape;272;p8: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3" name="Google Shape;283;p9: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To access OpenStreetMap, use the following link:</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https://energydata.info/ </a:t>
            </a:r>
            <a:endParaRPr/>
          </a:p>
        </p:txBody>
      </p:sp>
      <p:sp>
        <p:nvSpPr>
          <p:cNvPr id="284" name="Google Shape;284;p9: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3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6" name="Shape 16"/>
        <p:cNvGrpSpPr/>
        <p:nvPr/>
      </p:nvGrpSpPr>
      <p:grpSpPr>
        <a:xfrm>
          <a:off x="0" y="0"/>
          <a:ext cx="0" cy="0"/>
          <a:chOff x="0" y="0"/>
          <a:chExt cx="0" cy="0"/>
        </a:xfrm>
      </p:grpSpPr>
      <p:pic>
        <p:nvPicPr>
          <p:cNvPr descr="A picture containing website&#10;&#10;Description automatically generated" id="17" name="Google Shape;17;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 name="Google Shape;18;p33"/>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3"/>
          <p:cNvSpPr txBox="1"/>
          <p:nvPr>
            <p:ph idx="1" type="subTitle"/>
          </p:nvPr>
        </p:nvSpPr>
        <p:spPr>
          <a:xfrm>
            <a:off x="688931" y="3374796"/>
            <a:ext cx="2846121" cy="954803"/>
          </a:xfrm>
          <a:prstGeom prst="rect">
            <a:avLst/>
          </a:prstGeom>
          <a:noFill/>
          <a:ln>
            <a:noFill/>
          </a:ln>
        </p:spPr>
        <p:txBody>
          <a:bodyPr anchorCtr="0" anchor="b" bIns="0" lIns="0" spcFirstLastPara="1" rIns="0" wrap="square" tIns="0">
            <a:normAutofit/>
          </a:bodyPr>
          <a:lstStyle>
            <a:lvl1pPr lvl="0" algn="l">
              <a:lnSpc>
                <a:spcPct val="90000"/>
              </a:lnSpc>
              <a:spcBef>
                <a:spcPts val="1000"/>
              </a:spcBef>
              <a:spcAft>
                <a:spcPts val="0"/>
              </a:spcAft>
              <a:buClr>
                <a:schemeClr val="dk1"/>
              </a:buClr>
              <a:buSzPts val="1800"/>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33"/>
          <p:cNvSpPr txBox="1"/>
          <p:nvPr>
            <p:ph idx="2" type="body"/>
          </p:nvPr>
        </p:nvSpPr>
        <p:spPr>
          <a:xfrm>
            <a:off x="8453438" y="6106160"/>
            <a:ext cx="3738562" cy="335915"/>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lt1"/>
              </a:buClr>
              <a:buSzPts val="1600"/>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 name="Google Shape;21;p3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62" name="Shape 62"/>
        <p:cNvGrpSpPr/>
        <p:nvPr/>
      </p:nvGrpSpPr>
      <p:grpSpPr>
        <a:xfrm>
          <a:off x="0" y="0"/>
          <a:ext cx="0" cy="0"/>
          <a:chOff x="0" y="0"/>
          <a:chExt cx="0" cy="0"/>
        </a:xfrm>
      </p:grpSpPr>
      <p:sp>
        <p:nvSpPr>
          <p:cNvPr id="63" name="Google Shape;63;p44"/>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44"/>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44"/>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44"/>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69" name="Shape 69"/>
        <p:cNvGrpSpPr/>
        <p:nvPr/>
      </p:nvGrpSpPr>
      <p:grpSpPr>
        <a:xfrm>
          <a:off x="0" y="0"/>
          <a:ext cx="0" cy="0"/>
          <a:chOff x="0" y="0"/>
          <a:chExt cx="0" cy="0"/>
        </a:xfrm>
      </p:grpSpPr>
      <p:sp>
        <p:nvSpPr>
          <p:cNvPr id="70" name="Google Shape;70;p45"/>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4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4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45"/>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4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76" name="Shape 76"/>
        <p:cNvGrpSpPr/>
        <p:nvPr/>
      </p:nvGrpSpPr>
      <p:grpSpPr>
        <a:xfrm>
          <a:off x="0" y="0"/>
          <a:ext cx="0" cy="0"/>
          <a:chOff x="0" y="0"/>
          <a:chExt cx="0" cy="0"/>
        </a:xfrm>
      </p:grpSpPr>
      <p:sp>
        <p:nvSpPr>
          <p:cNvPr id="77" name="Google Shape;77;p46"/>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46"/>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46"/>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4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82" name="Shape 82"/>
        <p:cNvGrpSpPr/>
        <p:nvPr/>
      </p:nvGrpSpPr>
      <p:grpSpPr>
        <a:xfrm>
          <a:off x="0" y="0"/>
          <a:ext cx="0" cy="0"/>
          <a:chOff x="0" y="0"/>
          <a:chExt cx="0" cy="0"/>
        </a:xfrm>
      </p:grpSpPr>
      <p:sp>
        <p:nvSpPr>
          <p:cNvPr id="83" name="Google Shape;83;p47"/>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47"/>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47"/>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47"/>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7"/>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90" name="Shape 90"/>
        <p:cNvGrpSpPr/>
        <p:nvPr/>
      </p:nvGrpSpPr>
      <p:grpSpPr>
        <a:xfrm>
          <a:off x="0" y="0"/>
          <a:ext cx="0" cy="0"/>
          <a:chOff x="0" y="0"/>
          <a:chExt cx="0" cy="0"/>
        </a:xfrm>
      </p:grpSpPr>
      <p:sp>
        <p:nvSpPr>
          <p:cNvPr id="91" name="Google Shape;91;p48"/>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48"/>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48"/>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48"/>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48"/>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48"/>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48"/>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4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06" name="Shape 106"/>
        <p:cNvGrpSpPr/>
        <p:nvPr/>
      </p:nvGrpSpPr>
      <p:grpSpPr>
        <a:xfrm>
          <a:off x="0" y="0"/>
          <a:ext cx="0" cy="0"/>
          <a:chOff x="0" y="0"/>
          <a:chExt cx="0" cy="0"/>
        </a:xfrm>
      </p:grpSpPr>
      <p:sp>
        <p:nvSpPr>
          <p:cNvPr id="107" name="Google Shape;107;p3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35"/>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09" name="Google Shape;109;p3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10" name="Shape 110"/>
        <p:cNvGrpSpPr/>
        <p:nvPr/>
      </p:nvGrpSpPr>
      <p:grpSpPr>
        <a:xfrm>
          <a:off x="0" y="0"/>
          <a:ext cx="0" cy="0"/>
          <a:chOff x="0" y="0"/>
          <a:chExt cx="0" cy="0"/>
        </a:xfrm>
      </p:grpSpPr>
      <p:sp>
        <p:nvSpPr>
          <p:cNvPr id="111" name="Google Shape;111;p49"/>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49"/>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13" name="Google Shape;113;p4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9"/>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4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16" name="Shape 116"/>
        <p:cNvGrpSpPr/>
        <p:nvPr/>
      </p:nvGrpSpPr>
      <p:grpSpPr>
        <a:xfrm>
          <a:off x="0" y="0"/>
          <a:ext cx="0" cy="0"/>
          <a:chOff x="0" y="0"/>
          <a:chExt cx="0" cy="0"/>
        </a:xfrm>
      </p:grpSpPr>
      <p:sp>
        <p:nvSpPr>
          <p:cNvPr id="117" name="Google Shape;117;p50"/>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5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5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50"/>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1" name="Google Shape;121;p5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22" name="Shape 122"/>
        <p:cNvGrpSpPr/>
        <p:nvPr/>
      </p:nvGrpSpPr>
      <p:grpSpPr>
        <a:xfrm>
          <a:off x="0" y="0"/>
          <a:ext cx="0" cy="0"/>
          <a:chOff x="0" y="0"/>
          <a:chExt cx="0" cy="0"/>
        </a:xfrm>
      </p:grpSpPr>
      <p:sp>
        <p:nvSpPr>
          <p:cNvPr id="123" name="Google Shape;123;p51"/>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5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5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5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51"/>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8" name="Google Shape;128;p5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52"/>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5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52"/>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33" name="Google Shape;133;p5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2" name="Shape 22"/>
        <p:cNvGrpSpPr/>
        <p:nvPr/>
      </p:nvGrpSpPr>
      <p:grpSpPr>
        <a:xfrm>
          <a:off x="0" y="0"/>
          <a:ext cx="0" cy="0"/>
          <a:chOff x="0" y="0"/>
          <a:chExt cx="0" cy="0"/>
        </a:xfrm>
      </p:grpSpPr>
      <p:sp>
        <p:nvSpPr>
          <p:cNvPr id="23" name="Google Shape;23;p36"/>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6"/>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5" name="Google Shape;25;p3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34" name="Shape 134"/>
        <p:cNvGrpSpPr/>
        <p:nvPr/>
      </p:nvGrpSpPr>
      <p:grpSpPr>
        <a:xfrm>
          <a:off x="0" y="0"/>
          <a:ext cx="0" cy="0"/>
          <a:chOff x="0" y="0"/>
          <a:chExt cx="0" cy="0"/>
        </a:xfrm>
      </p:grpSpPr>
      <p:sp>
        <p:nvSpPr>
          <p:cNvPr id="135" name="Google Shape;135;p53"/>
          <p:cNvSpPr txBox="1"/>
          <p:nvPr>
            <p:ph idx="1" type="subTitle"/>
          </p:nvPr>
        </p:nvSpPr>
        <p:spPr>
          <a:xfrm>
            <a:off x="1523880" y="1122480"/>
            <a:ext cx="9143640" cy="1106676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36" name="Google Shape;136;p5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53"/>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38" name="Google Shape;138;p5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39" name="Shape 139"/>
        <p:cNvGrpSpPr/>
        <p:nvPr/>
      </p:nvGrpSpPr>
      <p:grpSpPr>
        <a:xfrm>
          <a:off x="0" y="0"/>
          <a:ext cx="0" cy="0"/>
          <a:chOff x="0" y="0"/>
          <a:chExt cx="0" cy="0"/>
        </a:xfrm>
      </p:grpSpPr>
      <p:sp>
        <p:nvSpPr>
          <p:cNvPr id="140" name="Google Shape;140;p54"/>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5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54"/>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5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5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54"/>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46" name="Google Shape;146;p5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47" name="Shape 147"/>
        <p:cNvGrpSpPr/>
        <p:nvPr/>
      </p:nvGrpSpPr>
      <p:grpSpPr>
        <a:xfrm>
          <a:off x="0" y="0"/>
          <a:ext cx="0" cy="0"/>
          <a:chOff x="0" y="0"/>
          <a:chExt cx="0" cy="0"/>
        </a:xfrm>
      </p:grpSpPr>
      <p:sp>
        <p:nvSpPr>
          <p:cNvPr id="148" name="Google Shape;148;p55"/>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5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5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55"/>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5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55"/>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54" name="Google Shape;154;p5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55" name="Shape 155"/>
        <p:cNvGrpSpPr/>
        <p:nvPr/>
      </p:nvGrpSpPr>
      <p:grpSpPr>
        <a:xfrm>
          <a:off x="0" y="0"/>
          <a:ext cx="0" cy="0"/>
          <a:chOff x="0" y="0"/>
          <a:chExt cx="0" cy="0"/>
        </a:xfrm>
      </p:grpSpPr>
      <p:sp>
        <p:nvSpPr>
          <p:cNvPr id="156" name="Google Shape;156;p56"/>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5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56"/>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56"/>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5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56"/>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62" name="Google Shape;162;p5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63" name="Shape 163"/>
        <p:cNvGrpSpPr/>
        <p:nvPr/>
      </p:nvGrpSpPr>
      <p:grpSpPr>
        <a:xfrm>
          <a:off x="0" y="0"/>
          <a:ext cx="0" cy="0"/>
          <a:chOff x="0" y="0"/>
          <a:chExt cx="0" cy="0"/>
        </a:xfrm>
      </p:grpSpPr>
      <p:sp>
        <p:nvSpPr>
          <p:cNvPr id="164" name="Google Shape;164;p57"/>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57"/>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57"/>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5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57"/>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69" name="Google Shape;169;p5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70" name="Shape 170"/>
        <p:cNvGrpSpPr/>
        <p:nvPr/>
      </p:nvGrpSpPr>
      <p:grpSpPr>
        <a:xfrm>
          <a:off x="0" y="0"/>
          <a:ext cx="0" cy="0"/>
          <a:chOff x="0" y="0"/>
          <a:chExt cx="0" cy="0"/>
        </a:xfrm>
      </p:grpSpPr>
      <p:sp>
        <p:nvSpPr>
          <p:cNvPr id="171" name="Google Shape;171;p58"/>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5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5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5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58"/>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5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58"/>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78" name="Google Shape;178;p5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79" name="Shape 179"/>
        <p:cNvGrpSpPr/>
        <p:nvPr/>
      </p:nvGrpSpPr>
      <p:grpSpPr>
        <a:xfrm>
          <a:off x="0" y="0"/>
          <a:ext cx="0" cy="0"/>
          <a:chOff x="0" y="0"/>
          <a:chExt cx="0" cy="0"/>
        </a:xfrm>
      </p:grpSpPr>
      <p:sp>
        <p:nvSpPr>
          <p:cNvPr id="180" name="Google Shape;180;p59"/>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59"/>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59"/>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59"/>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59"/>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59"/>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59"/>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5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59"/>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89" name="Google Shape;189;p5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37"/>
          <p:cNvSpPr txBox="1"/>
          <p:nvPr>
            <p:ph type="title"/>
          </p:nvPr>
        </p:nvSpPr>
        <p:spPr>
          <a:xfrm>
            <a:off x="1523880" y="1122480"/>
            <a:ext cx="9143640" cy="238716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33" name="Shape 33"/>
        <p:cNvGrpSpPr/>
        <p:nvPr/>
      </p:nvGrpSpPr>
      <p:grpSpPr>
        <a:xfrm>
          <a:off x="0" y="0"/>
          <a:ext cx="0" cy="0"/>
          <a:chOff x="0" y="0"/>
          <a:chExt cx="0" cy="0"/>
        </a:xfrm>
      </p:grpSpPr>
      <p:sp>
        <p:nvSpPr>
          <p:cNvPr id="34" name="Google Shape;34;p3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p:cSld name="Title, Content">
    <p:spTree>
      <p:nvGrpSpPr>
        <p:cNvPr id="36" name="Shape 36"/>
        <p:cNvGrpSpPr/>
        <p:nvPr/>
      </p:nvGrpSpPr>
      <p:grpSpPr>
        <a:xfrm>
          <a:off x="0" y="0"/>
          <a:ext cx="0" cy="0"/>
          <a:chOff x="0" y="0"/>
          <a:chExt cx="0" cy="0"/>
        </a:xfrm>
      </p:grpSpPr>
      <p:sp>
        <p:nvSpPr>
          <p:cNvPr id="37" name="Google Shape;37;p39"/>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9"/>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41" name="Shape 41"/>
        <p:cNvGrpSpPr/>
        <p:nvPr/>
      </p:nvGrpSpPr>
      <p:grpSpPr>
        <a:xfrm>
          <a:off x="0" y="0"/>
          <a:ext cx="0" cy="0"/>
          <a:chOff x="0" y="0"/>
          <a:chExt cx="0" cy="0"/>
        </a:xfrm>
      </p:grpSpPr>
      <p:sp>
        <p:nvSpPr>
          <p:cNvPr id="42" name="Google Shape;42;p40"/>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40"/>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0"/>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4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41"/>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4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51" name="Shape 51"/>
        <p:cNvGrpSpPr/>
        <p:nvPr/>
      </p:nvGrpSpPr>
      <p:grpSpPr>
        <a:xfrm>
          <a:off x="0" y="0"/>
          <a:ext cx="0" cy="0"/>
          <a:chOff x="0" y="0"/>
          <a:chExt cx="0" cy="0"/>
        </a:xfrm>
      </p:grpSpPr>
      <p:sp>
        <p:nvSpPr>
          <p:cNvPr id="52" name="Google Shape;52;p42"/>
          <p:cNvSpPr txBox="1"/>
          <p:nvPr>
            <p:ph idx="1" type="subTitle"/>
          </p:nvPr>
        </p:nvSpPr>
        <p:spPr>
          <a:xfrm>
            <a:off x="1523880" y="1122480"/>
            <a:ext cx="9143640" cy="1106676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53" name="Google Shape;53;p4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55" name="Shape 55"/>
        <p:cNvGrpSpPr/>
        <p:nvPr/>
      </p:nvGrpSpPr>
      <p:grpSpPr>
        <a:xfrm>
          <a:off x="0" y="0"/>
          <a:ext cx="0" cy="0"/>
          <a:chOff x="0" y="0"/>
          <a:chExt cx="0" cy="0"/>
        </a:xfrm>
      </p:grpSpPr>
      <p:sp>
        <p:nvSpPr>
          <p:cNvPr id="56" name="Google Shape;56;p43"/>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43"/>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3"/>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43"/>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4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1.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1523880" y="1122480"/>
            <a:ext cx="9143640" cy="238716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 name="Google Shape;12;p3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32"/>
          <p:cNvSpPr/>
          <p:nvPr/>
        </p:nvSpPr>
        <p:spPr>
          <a:xfrm>
            <a:off x="11701800" y="6455880"/>
            <a:ext cx="45288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1" i="0" lang="en-GB" sz="1400" u="none" cap="none" strike="noStrike">
                <a:solidFill>
                  <a:srgbClr val="FFFFFF"/>
                </a:solidFill>
                <a:latin typeface="Open Sans ExtraBold"/>
                <a:ea typeface="Open Sans ExtraBold"/>
                <a:cs typeface="Open Sans ExtraBold"/>
                <a:sym typeface="Open Sans ExtraBold"/>
              </a:rPr>
              <a:t>‹#›</a:t>
            </a:fld>
            <a:endParaRPr b="0" i="0" sz="1400" u="none" cap="none" strike="noStrike">
              <a:solidFill>
                <a:srgbClr val="000000"/>
              </a:solidFill>
              <a:latin typeface="Arial"/>
              <a:ea typeface="Arial"/>
              <a:cs typeface="Arial"/>
              <a:sym typeface="Arial"/>
            </a:endParaRPr>
          </a:p>
        </p:txBody>
      </p:sp>
      <p:sp>
        <p:nvSpPr>
          <p:cNvPr id="14" name="Google Shape;14;p32"/>
          <p:cNvSpPr/>
          <p:nvPr/>
        </p:nvSpPr>
        <p:spPr>
          <a:xfrm>
            <a:off x="11798640" y="6492960"/>
            <a:ext cx="393120" cy="36468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B8B8B"/>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5" name="Google Shape;15;p32"/>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 name="Shape 100"/>
        <p:cNvGrpSpPr/>
        <p:nvPr/>
      </p:nvGrpSpPr>
      <p:grpSpPr>
        <a:xfrm>
          <a:off x="0" y="0"/>
          <a:ext cx="0" cy="0"/>
          <a:chOff x="0" y="0"/>
          <a:chExt cx="0" cy="0"/>
        </a:xfrm>
      </p:grpSpPr>
      <p:sp>
        <p:nvSpPr>
          <p:cNvPr id="101" name="Google Shape;101;p34"/>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2" name="Google Shape;102;p34"/>
          <p:cNvSpPr txBox="1"/>
          <p:nvPr>
            <p:ph idx="1" type="body"/>
          </p:nvPr>
        </p:nvSpPr>
        <p:spPr>
          <a:xfrm>
            <a:off x="838080" y="1825560"/>
            <a:ext cx="10515240" cy="43509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3" name="Google Shape;103;p3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B8B8B"/>
              </a:buClr>
              <a:buSzPts val="1200"/>
              <a:buFont typeface="Calibri"/>
              <a:buNone/>
              <a:defRPr b="0" sz="1200" strike="noStrike">
                <a:solidFill>
                  <a:srgbClr val="8B8B8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4" name="Google Shape;104;p3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5" name="Google Shape;105;p34"/>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hyperlink" Target="https://www.energyaccessexplorer.org/" TargetMode="External"/><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9.jpg"/><Relationship Id="rId4" Type="http://schemas.openxmlformats.org/officeDocument/2006/relationships/hyperlink" Target="https://electrifynow.energydata.info/" TargetMode="External"/><Relationship Id="rId5"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hyperlink" Target="https://youtu.be/F_z_jeLH7c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9.jp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9.jp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9.jpg"/><Relationship Id="rId4" Type="http://schemas.openxmlformats.org/officeDocument/2006/relationships/hyperlink" Target="https://sdg7energyplanning.org/" TargetMode="External"/><Relationship Id="rId5"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9.jp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9.jp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9.jp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9.jp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9.jpg"/><Relationship Id="rId4" Type="http://schemas.openxmlformats.org/officeDocument/2006/relationships/hyperlink" Target="https://www.openstreetmap.org/" TargetMode="External"/><Relationship Id="rId9" Type="http://schemas.openxmlformats.org/officeDocument/2006/relationships/hyperlink" Target="https://hevodata.com/learn/data-aggregation/" TargetMode="External"/><Relationship Id="rId5" Type="http://schemas.openxmlformats.org/officeDocument/2006/relationships/hyperlink" Target="https://electrifynow.energydata.info/" TargetMode="External"/><Relationship Id="rId6" Type="http://schemas.openxmlformats.org/officeDocument/2006/relationships/hyperlink" Target="https://www.energyaccessexplorer.org/" TargetMode="External"/><Relationship Id="rId7" Type="http://schemas.openxmlformats.org/officeDocument/2006/relationships/hyperlink" Target="https://electrifynow.energydata.info/" TargetMode="External"/><Relationship Id="rId8" Type="http://schemas.openxmlformats.org/officeDocument/2006/relationships/hyperlink" Target="https://sdg7energyplanning.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hyperlink" Target="https://hevodata.com/learn/data-aggregatio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g"/><Relationship Id="rId4" Type="http://schemas.openxmlformats.org/officeDocument/2006/relationships/image" Target="../media/image31.png"/><Relationship Id="rId5"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hyperlink" Target="https://www.openstreetmap.org/" TargetMode="External"/><Relationship Id="rId5" Type="http://schemas.openxmlformats.org/officeDocument/2006/relationships/image" Target="../media/image2.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2.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2.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2.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hyperlink" Target="https://energydata.info/" TargetMode="External"/><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Open Sans ExtraBold"/>
              <a:buNone/>
            </a:pPr>
            <a:r>
              <a:rPr b="1" lang="en-GB" sz="4400" strike="noStrike">
                <a:solidFill>
                  <a:srgbClr val="FFFFFF"/>
                </a:solidFill>
                <a:latin typeface="Open Sans ExtraBold"/>
                <a:ea typeface="Open Sans ExtraBold"/>
                <a:cs typeface="Open Sans ExtraBold"/>
                <a:sym typeface="Open Sans ExtraBold"/>
              </a:rPr>
              <a:t>LECTURE 2 </a:t>
            </a:r>
            <a:br>
              <a:rPr b="0" lang="en-GB" sz="4400" strike="noStrike">
                <a:solidFill>
                  <a:srgbClr val="000000"/>
                </a:solidFill>
                <a:latin typeface="Arial"/>
                <a:ea typeface="Arial"/>
                <a:cs typeface="Arial"/>
                <a:sym typeface="Arial"/>
              </a:rPr>
            </a:br>
            <a:r>
              <a:rPr b="1" lang="en-GB" sz="4400" strike="noStrike">
                <a:solidFill>
                  <a:srgbClr val="000000"/>
                </a:solidFill>
                <a:latin typeface="Open Sans ExtraBold"/>
                <a:ea typeface="Open Sans ExtraBold"/>
                <a:cs typeface="Open Sans ExtraBold"/>
                <a:sym typeface="Open Sans ExtraBold"/>
              </a:rPr>
              <a:t>INTRODUCTION TO DATA AGGREGATORS</a:t>
            </a:r>
            <a:endParaRPr/>
          </a:p>
        </p:txBody>
      </p:sp>
      <p:sp>
        <p:nvSpPr>
          <p:cNvPr id="195" name="Google Shape;195;p1"/>
          <p:cNvSpPr txBox="1"/>
          <p:nvPr>
            <p:ph idx="1" type="subTitle"/>
          </p:nvPr>
        </p:nvSpPr>
        <p:spPr>
          <a:xfrm>
            <a:off x="688931" y="3374796"/>
            <a:ext cx="4187869" cy="954803"/>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000000"/>
              </a:buClr>
              <a:buSzPts val="1800"/>
              <a:buNone/>
            </a:pPr>
            <a:r>
              <a:rPr b="1" lang="en-GB" sz="1800" strike="noStrike">
                <a:solidFill>
                  <a:srgbClr val="000000"/>
                </a:solidFill>
                <a:latin typeface="Open Sans ExtraBold"/>
                <a:ea typeface="Open Sans ExtraBold"/>
                <a:cs typeface="Open Sans ExtraBold"/>
                <a:sym typeface="Open Sans ExtraBold"/>
              </a:rPr>
              <a:t>GEOSPATIAL DATA MANAGEMENT FOR ENERGY ACCESS</a:t>
            </a:r>
            <a:endParaRPr b="0" sz="1800" strike="noStrike">
              <a:solidFill>
                <a:srgbClr val="000000"/>
              </a:solidFill>
              <a:latin typeface="Arial"/>
              <a:ea typeface="Arial"/>
              <a:cs typeface="Arial"/>
              <a:sym typeface="Arial"/>
            </a:endParaRPr>
          </a:p>
        </p:txBody>
      </p:sp>
      <p:sp>
        <p:nvSpPr>
          <p:cNvPr id="196" name="Google Shape;196;p1"/>
          <p:cNvSpPr txBox="1"/>
          <p:nvPr>
            <p:ph idx="2" type="body"/>
          </p:nvPr>
        </p:nvSpPr>
        <p:spPr>
          <a:xfrm>
            <a:off x="8707582" y="6106160"/>
            <a:ext cx="3484418" cy="335915"/>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lt1"/>
              </a:buClr>
              <a:buSzPts val="1400"/>
              <a:buNone/>
            </a:pPr>
            <a:r>
              <a:rPr b="1" lang="en-GB" sz="1400">
                <a:latin typeface="Open Sans"/>
                <a:ea typeface="Open Sans"/>
                <a:cs typeface="Open Sans"/>
                <a:sym typeface="Open Sans"/>
              </a:rPr>
              <a:t>Version 1.0</a:t>
            </a:r>
            <a:endParaRPr/>
          </a:p>
        </p:txBody>
      </p:sp>
      <p:sp>
        <p:nvSpPr>
          <p:cNvPr id="197" name="Google Shape;197;p1"/>
          <p:cNvSpPr txBox="1"/>
          <p:nvPr/>
        </p:nvSpPr>
        <p:spPr>
          <a:xfrm>
            <a:off x="8788857" y="3367815"/>
            <a:ext cx="169083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900" u="none" cap="none" strike="noStrike">
                <a:solidFill>
                  <a:schemeClr val="lt1"/>
                </a:solidFill>
                <a:latin typeface="Open Sans"/>
                <a:ea typeface="Open Sans"/>
                <a:cs typeface="Open Sans"/>
                <a:sym typeface="Open Sans"/>
              </a:rPr>
              <a:t>Supported by and in collaboration with Sustainable Energy for All. Consolidated by Kartoza</a:t>
            </a:r>
            <a:endParaRPr b="1" sz="900">
              <a:solidFill>
                <a:schemeClr val="lt1"/>
              </a:solidFill>
              <a:latin typeface="Open Sans"/>
              <a:ea typeface="Open Sans"/>
              <a:cs typeface="Open Sans"/>
              <a:sym typeface="Open Sans"/>
            </a:endParaRPr>
          </a:p>
        </p:txBody>
      </p:sp>
      <p:pic>
        <p:nvPicPr>
          <p:cNvPr descr="A white circle with white text&#10;&#10;Description automatically generated" id="198" name="Google Shape;198;p1"/>
          <p:cNvPicPr preferRelativeResize="0"/>
          <p:nvPr/>
        </p:nvPicPr>
        <p:blipFill rotWithShape="1">
          <a:blip r:embed="rId3">
            <a:alphaModFix/>
          </a:blip>
          <a:srcRect b="0" l="0" r="0" t="0"/>
          <a:stretch/>
        </p:blipFill>
        <p:spPr>
          <a:xfrm>
            <a:off x="10479687" y="3481710"/>
            <a:ext cx="482722" cy="485636"/>
          </a:xfrm>
          <a:prstGeom prst="rect">
            <a:avLst/>
          </a:prstGeom>
          <a:noFill/>
          <a:ln>
            <a:noFill/>
          </a:ln>
        </p:spPr>
      </p:pic>
      <p:pic>
        <p:nvPicPr>
          <p:cNvPr id="199" name="Google Shape;199;p1"/>
          <p:cNvPicPr preferRelativeResize="0"/>
          <p:nvPr/>
        </p:nvPicPr>
        <p:blipFill rotWithShape="1">
          <a:blip r:embed="rId4">
            <a:alphaModFix/>
          </a:blip>
          <a:srcRect b="0" l="0" r="0" t="0"/>
          <a:stretch/>
        </p:blipFill>
        <p:spPr>
          <a:xfrm>
            <a:off x="11076962" y="3621295"/>
            <a:ext cx="747893" cy="2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Graphical user interface, sunburst chart&#10;&#10;Description automatically generated" id="297" name="Google Shape;297;p10"/>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98" name="Google Shape;298;p10"/>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9</a:t>
            </a:r>
            <a:endParaRPr b="0" sz="1400" strike="noStrike">
              <a:solidFill>
                <a:srgbClr val="000000"/>
              </a:solidFill>
              <a:latin typeface="Arial"/>
              <a:ea typeface="Arial"/>
              <a:cs typeface="Arial"/>
              <a:sym typeface="Arial"/>
            </a:endParaRPr>
          </a:p>
        </p:txBody>
      </p:sp>
      <p:sp>
        <p:nvSpPr>
          <p:cNvPr id="299" name="Google Shape;299;p10"/>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300" name="Google Shape;300;p10"/>
          <p:cNvSpPr txBox="1"/>
          <p:nvPr>
            <p:ph idx="4294967295" type="body"/>
          </p:nvPr>
        </p:nvSpPr>
        <p:spPr>
          <a:xfrm>
            <a:off x="708480" y="2132280"/>
            <a:ext cx="10809720" cy="7113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Data Content</a:t>
            </a:r>
            <a:endParaRPr b="0" i="0" sz="2000" u="none" cap="none" strike="noStrike">
              <a:solidFill>
                <a:srgbClr val="000000"/>
              </a:solidFill>
              <a:latin typeface="Calibri"/>
              <a:ea typeface="Calibri"/>
              <a:cs typeface="Calibri"/>
              <a:sym typeface="Calibri"/>
            </a:endParaRPr>
          </a:p>
        </p:txBody>
      </p:sp>
      <p:sp>
        <p:nvSpPr>
          <p:cNvPr id="301" name="Google Shape;301;p10"/>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Energydata.info</a:t>
            </a:r>
            <a:endParaRPr b="0" sz="2000" strike="noStrike">
              <a:solidFill>
                <a:srgbClr val="000000"/>
              </a:solidFill>
              <a:latin typeface="Arial"/>
              <a:ea typeface="Arial"/>
              <a:cs typeface="Arial"/>
              <a:sym typeface="Arial"/>
            </a:endParaRPr>
          </a:p>
        </p:txBody>
      </p:sp>
      <p:pic>
        <p:nvPicPr>
          <p:cNvPr id="302" name="Google Shape;302;p10"/>
          <p:cNvPicPr preferRelativeResize="0"/>
          <p:nvPr/>
        </p:nvPicPr>
        <p:blipFill rotWithShape="1">
          <a:blip r:embed="rId4">
            <a:alphaModFix/>
          </a:blip>
          <a:srcRect b="0" l="0" r="0" t="0"/>
          <a:stretch/>
        </p:blipFill>
        <p:spPr>
          <a:xfrm>
            <a:off x="2967840" y="2567160"/>
            <a:ext cx="7068600" cy="3603240"/>
          </a:xfrm>
          <a:prstGeom prst="rect">
            <a:avLst/>
          </a:prstGeom>
          <a:noFill/>
          <a:ln>
            <a:noFill/>
          </a:ln>
        </p:spPr>
      </p:pic>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Graphical user interface, sunburst chart&#10;&#10;Description automatically generated" id="308" name="Google Shape;308;p11"/>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09" name="Google Shape;309;p11"/>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10</a:t>
            </a:r>
            <a:endParaRPr b="0" sz="1400" strike="noStrike">
              <a:solidFill>
                <a:srgbClr val="000000"/>
              </a:solidFill>
              <a:latin typeface="Arial"/>
              <a:ea typeface="Arial"/>
              <a:cs typeface="Arial"/>
              <a:sym typeface="Arial"/>
            </a:endParaRPr>
          </a:p>
        </p:txBody>
      </p:sp>
      <p:sp>
        <p:nvSpPr>
          <p:cNvPr id="310" name="Google Shape;310;p11"/>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311" name="Google Shape;311;p11"/>
          <p:cNvSpPr txBox="1"/>
          <p:nvPr>
            <p:ph idx="4294967295" type="body"/>
          </p:nvPr>
        </p:nvSpPr>
        <p:spPr>
          <a:xfrm>
            <a:off x="708480" y="2132280"/>
            <a:ext cx="10809720" cy="7113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Data Access</a:t>
            </a:r>
            <a:endParaRPr b="0" i="0" sz="2000" u="none" cap="none" strike="noStrike">
              <a:solidFill>
                <a:srgbClr val="000000"/>
              </a:solidFill>
              <a:latin typeface="Calibri"/>
              <a:ea typeface="Calibri"/>
              <a:cs typeface="Calibri"/>
              <a:sym typeface="Calibri"/>
            </a:endParaRPr>
          </a:p>
        </p:txBody>
      </p:sp>
      <p:sp>
        <p:nvSpPr>
          <p:cNvPr id="312" name="Google Shape;312;p11"/>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Energydata.info</a:t>
            </a:r>
            <a:endParaRPr b="0" sz="2000" strike="noStrike">
              <a:solidFill>
                <a:srgbClr val="000000"/>
              </a:solidFill>
              <a:latin typeface="Arial"/>
              <a:ea typeface="Arial"/>
              <a:cs typeface="Arial"/>
              <a:sym typeface="Arial"/>
            </a:endParaRPr>
          </a:p>
        </p:txBody>
      </p:sp>
      <p:pic>
        <p:nvPicPr>
          <p:cNvPr id="313" name="Google Shape;313;p11"/>
          <p:cNvPicPr preferRelativeResize="0"/>
          <p:nvPr/>
        </p:nvPicPr>
        <p:blipFill rotWithShape="1">
          <a:blip r:embed="rId4">
            <a:alphaModFix/>
          </a:blip>
          <a:srcRect b="0" l="0" r="0" t="0"/>
          <a:stretch/>
        </p:blipFill>
        <p:spPr>
          <a:xfrm>
            <a:off x="2019240" y="2694600"/>
            <a:ext cx="8153280" cy="3521160"/>
          </a:xfrm>
          <a:prstGeom prst="rect">
            <a:avLst/>
          </a:prstGeom>
          <a:noFill/>
          <a:ln>
            <a:noFill/>
          </a:ln>
        </p:spPr>
      </p:pic>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Graphical user interface, sunburst chart&#10;&#10;Description automatically generated" id="319" name="Google Shape;319;p12"/>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20" name="Google Shape;320;p12"/>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a:solidFill>
                  <a:srgbClr val="FFFFFF"/>
                </a:solidFill>
                <a:latin typeface="Open Sans ExtraBold"/>
                <a:ea typeface="Open Sans ExtraBold"/>
                <a:cs typeface="Open Sans ExtraBold"/>
                <a:sym typeface="Open Sans ExtraBold"/>
              </a:rPr>
              <a:t>11</a:t>
            </a:r>
            <a:endParaRPr b="0" sz="1400" strike="noStrike">
              <a:solidFill>
                <a:srgbClr val="000000"/>
              </a:solidFill>
              <a:latin typeface="Arial"/>
              <a:ea typeface="Arial"/>
              <a:cs typeface="Arial"/>
              <a:sym typeface="Arial"/>
            </a:endParaRPr>
          </a:p>
        </p:txBody>
      </p:sp>
      <p:sp>
        <p:nvSpPr>
          <p:cNvPr id="321" name="Google Shape;321;p12"/>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322" name="Google Shape;322;p12"/>
          <p:cNvSpPr txBox="1"/>
          <p:nvPr>
            <p:ph idx="4294967295" type="body"/>
          </p:nvPr>
        </p:nvSpPr>
        <p:spPr>
          <a:xfrm>
            <a:off x="708480" y="2132280"/>
            <a:ext cx="10809720" cy="7113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Other Functionality</a:t>
            </a:r>
            <a:endParaRPr b="0" i="0" sz="2000" u="none" cap="none" strike="noStrike">
              <a:solidFill>
                <a:srgbClr val="000000"/>
              </a:solidFill>
              <a:latin typeface="Calibri"/>
              <a:ea typeface="Calibri"/>
              <a:cs typeface="Calibri"/>
              <a:sym typeface="Calibri"/>
            </a:endParaRPr>
          </a:p>
        </p:txBody>
      </p:sp>
      <p:sp>
        <p:nvSpPr>
          <p:cNvPr id="323" name="Google Shape;323;p12"/>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Energydata.info</a:t>
            </a:r>
            <a:endParaRPr b="0" sz="2000" strike="noStrike">
              <a:solidFill>
                <a:srgbClr val="000000"/>
              </a:solidFill>
              <a:latin typeface="Arial"/>
              <a:ea typeface="Arial"/>
              <a:cs typeface="Arial"/>
              <a:sym typeface="Arial"/>
            </a:endParaRPr>
          </a:p>
        </p:txBody>
      </p:sp>
      <p:pic>
        <p:nvPicPr>
          <p:cNvPr id="324" name="Google Shape;324;p12"/>
          <p:cNvPicPr preferRelativeResize="0"/>
          <p:nvPr/>
        </p:nvPicPr>
        <p:blipFill rotWithShape="1">
          <a:blip r:embed="rId4">
            <a:alphaModFix/>
          </a:blip>
          <a:srcRect b="0" l="0" r="0" t="0"/>
          <a:stretch/>
        </p:blipFill>
        <p:spPr>
          <a:xfrm>
            <a:off x="3615840" y="1806120"/>
            <a:ext cx="2952720" cy="4415400"/>
          </a:xfrm>
          <a:prstGeom prst="rect">
            <a:avLst/>
          </a:prstGeom>
          <a:noFill/>
          <a:ln>
            <a:noFill/>
          </a:ln>
        </p:spPr>
      </p:pic>
      <p:pic>
        <p:nvPicPr>
          <p:cNvPr id="325" name="Google Shape;325;p12"/>
          <p:cNvPicPr preferRelativeResize="0"/>
          <p:nvPr/>
        </p:nvPicPr>
        <p:blipFill rotWithShape="1">
          <a:blip r:embed="rId5">
            <a:alphaModFix/>
          </a:blip>
          <a:srcRect b="0" l="0" r="0" t="0"/>
          <a:stretch/>
        </p:blipFill>
        <p:spPr>
          <a:xfrm>
            <a:off x="6568920" y="1806120"/>
            <a:ext cx="2898720" cy="4415400"/>
          </a:xfrm>
          <a:prstGeom prst="rect">
            <a:avLst/>
          </a:prstGeom>
          <a:noFill/>
          <a:ln>
            <a:noFill/>
          </a:ln>
        </p:spPr>
      </p:pic>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Graphical user interface, sunburst chart&#10;&#10;Description automatically generated" id="331" name="Google Shape;331;p13"/>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32" name="Google Shape;332;p13"/>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12</a:t>
            </a:r>
            <a:endParaRPr b="0" sz="1400" strike="noStrike">
              <a:solidFill>
                <a:srgbClr val="000000"/>
              </a:solidFill>
              <a:latin typeface="Arial"/>
              <a:ea typeface="Arial"/>
              <a:cs typeface="Arial"/>
              <a:sym typeface="Arial"/>
            </a:endParaRPr>
          </a:p>
        </p:txBody>
      </p:sp>
      <p:sp>
        <p:nvSpPr>
          <p:cNvPr id="333" name="Google Shape;333;p13"/>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334" name="Google Shape;334;p13"/>
          <p:cNvSpPr txBox="1"/>
          <p:nvPr>
            <p:ph idx="4294967295" type="body"/>
          </p:nvPr>
        </p:nvSpPr>
        <p:spPr>
          <a:xfrm>
            <a:off x="708480" y="2132280"/>
            <a:ext cx="10809720" cy="2182680"/>
          </a:xfrm>
          <a:prstGeom prst="rect">
            <a:avLst/>
          </a:prstGeom>
          <a:noFill/>
          <a:ln>
            <a:noFill/>
          </a:ln>
        </p:spPr>
        <p:txBody>
          <a:bodyPr anchorCtr="0" anchor="t" bIns="45700" lIns="91425" spcFirstLastPara="1" rIns="91425" wrap="square" tIns="45700">
            <a:normAutofit fontScale="94000"/>
          </a:bodyPr>
          <a:lstStyle/>
          <a:p>
            <a:pPr indent="0" lvl="0" marL="228600" marR="0" rtl="0" algn="l">
              <a:lnSpc>
                <a:spcPct val="150000"/>
              </a:lnSpc>
              <a:spcBef>
                <a:spcPts val="0"/>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“Energy Access Explorer is an online, open-source, interactive platform that uses mapping to visualize the state of energy access in unserved and underserved areas.”</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a:p>
            <a:pPr indent="0" lvl="0" marL="228600" marR="0" rtl="0" algn="r">
              <a:lnSpc>
                <a:spcPct val="150000"/>
              </a:lnSpc>
              <a:spcBef>
                <a:spcPts val="1001"/>
              </a:spcBef>
              <a:spcAft>
                <a:spcPts val="0"/>
              </a:spcAft>
              <a:buClr>
                <a:srgbClr val="000000"/>
              </a:buClr>
              <a:buSzPct val="100000"/>
              <a:buFont typeface="Arial"/>
              <a:buNone/>
            </a:pPr>
            <a:r>
              <a:rPr b="0" i="1" lang="en-GB" sz="1200" u="none" cap="none" strike="noStrike">
                <a:solidFill>
                  <a:srgbClr val="000000"/>
                </a:solidFill>
                <a:latin typeface="Open Sans"/>
                <a:ea typeface="Open Sans"/>
                <a:cs typeface="Open Sans"/>
                <a:sym typeface="Open Sans"/>
              </a:rPr>
              <a:t>Source: </a:t>
            </a:r>
            <a:r>
              <a:rPr b="0" i="1" lang="en-GB" sz="12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EAE</a:t>
            </a:r>
            <a:endParaRPr b="0" i="0" sz="1200" u="none" cap="none" strike="noStrike">
              <a:solidFill>
                <a:srgbClr val="000000"/>
              </a:solidFill>
              <a:latin typeface="Calibri"/>
              <a:ea typeface="Calibri"/>
              <a:cs typeface="Calibri"/>
              <a:sym typeface="Calibri"/>
            </a:endParaRPr>
          </a:p>
        </p:txBody>
      </p:sp>
      <p:sp>
        <p:nvSpPr>
          <p:cNvPr id="335" name="Google Shape;335;p13"/>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EAE (Energy Access Explorer)</a:t>
            </a:r>
            <a:endParaRPr b="0" sz="2000" strike="noStrike">
              <a:solidFill>
                <a:srgbClr val="000000"/>
              </a:solidFill>
              <a:latin typeface="Arial"/>
              <a:ea typeface="Arial"/>
              <a:cs typeface="Arial"/>
              <a:sym typeface="Arial"/>
            </a:endParaRPr>
          </a:p>
        </p:txBody>
      </p:sp>
      <p:pic>
        <p:nvPicPr>
          <p:cNvPr id="336" name="Google Shape;336;p13"/>
          <p:cNvPicPr preferRelativeResize="0"/>
          <p:nvPr/>
        </p:nvPicPr>
        <p:blipFill rotWithShape="1">
          <a:blip r:embed="rId5">
            <a:alphaModFix/>
          </a:blip>
          <a:srcRect b="0" l="0" r="0" t="0"/>
          <a:stretch/>
        </p:blipFill>
        <p:spPr>
          <a:xfrm>
            <a:off x="2133000" y="3288600"/>
            <a:ext cx="7585560" cy="2999880"/>
          </a:xfrm>
          <a:prstGeom prst="rect">
            <a:avLst/>
          </a:prstGeom>
          <a:noFill/>
          <a:ln>
            <a:noFill/>
          </a:ln>
        </p:spPr>
      </p:pic>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Graphical user interface, sunburst chart&#10;&#10;Description automatically generated" id="342" name="Google Shape;342;p14"/>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43" name="Google Shape;343;p14"/>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13</a:t>
            </a:r>
            <a:endParaRPr b="0" sz="1400" strike="noStrike">
              <a:solidFill>
                <a:srgbClr val="000000"/>
              </a:solidFill>
              <a:latin typeface="Arial"/>
              <a:ea typeface="Arial"/>
              <a:cs typeface="Arial"/>
              <a:sym typeface="Arial"/>
            </a:endParaRPr>
          </a:p>
        </p:txBody>
      </p:sp>
      <p:sp>
        <p:nvSpPr>
          <p:cNvPr id="344" name="Google Shape;344;p14"/>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345" name="Google Shape;345;p14"/>
          <p:cNvSpPr txBox="1"/>
          <p:nvPr>
            <p:ph idx="4294967295" type="body"/>
          </p:nvPr>
        </p:nvSpPr>
        <p:spPr>
          <a:xfrm>
            <a:off x="708480" y="2132280"/>
            <a:ext cx="10809720" cy="6105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Data Content</a:t>
            </a:r>
            <a:endParaRPr b="0" i="0" sz="2000" u="none" cap="none" strike="noStrike">
              <a:solidFill>
                <a:srgbClr val="000000"/>
              </a:solidFill>
              <a:latin typeface="Calibri"/>
              <a:ea typeface="Calibri"/>
              <a:cs typeface="Calibri"/>
              <a:sym typeface="Calibri"/>
            </a:endParaRPr>
          </a:p>
        </p:txBody>
      </p:sp>
      <p:sp>
        <p:nvSpPr>
          <p:cNvPr id="346" name="Google Shape;346;p14"/>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EAE (Energy Access Explorer)</a:t>
            </a:r>
            <a:endParaRPr b="0" sz="2000" strike="noStrike">
              <a:solidFill>
                <a:srgbClr val="000000"/>
              </a:solidFill>
              <a:latin typeface="Arial"/>
              <a:ea typeface="Arial"/>
              <a:cs typeface="Arial"/>
              <a:sym typeface="Arial"/>
            </a:endParaRPr>
          </a:p>
        </p:txBody>
      </p:sp>
      <p:pic>
        <p:nvPicPr>
          <p:cNvPr id="347" name="Google Shape;347;p14"/>
          <p:cNvPicPr preferRelativeResize="0"/>
          <p:nvPr/>
        </p:nvPicPr>
        <p:blipFill rotWithShape="1">
          <a:blip r:embed="rId4">
            <a:alphaModFix/>
          </a:blip>
          <a:srcRect b="0" l="0" r="0" t="0"/>
          <a:stretch/>
        </p:blipFill>
        <p:spPr>
          <a:xfrm>
            <a:off x="2768040" y="2269080"/>
            <a:ext cx="7129440" cy="4060800"/>
          </a:xfrm>
          <a:prstGeom prst="rect">
            <a:avLst/>
          </a:prstGeom>
          <a:noFill/>
          <a:ln>
            <a:noFill/>
          </a:ln>
        </p:spPr>
      </p:pic>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Graphical user interface, sunburst chart&#10;&#10;Description automatically generated" id="353" name="Google Shape;353;p15"/>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54" name="Google Shape;354;p15"/>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14</a:t>
            </a:r>
            <a:endParaRPr b="0" sz="1400" strike="noStrike">
              <a:solidFill>
                <a:srgbClr val="000000"/>
              </a:solidFill>
              <a:latin typeface="Arial"/>
              <a:ea typeface="Arial"/>
              <a:cs typeface="Arial"/>
              <a:sym typeface="Arial"/>
            </a:endParaRPr>
          </a:p>
        </p:txBody>
      </p:sp>
      <p:sp>
        <p:nvSpPr>
          <p:cNvPr id="355" name="Google Shape;355;p15"/>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356" name="Google Shape;356;p15"/>
          <p:cNvSpPr txBox="1"/>
          <p:nvPr>
            <p:ph idx="4294967295" type="body"/>
          </p:nvPr>
        </p:nvSpPr>
        <p:spPr>
          <a:xfrm>
            <a:off x="708480" y="2132280"/>
            <a:ext cx="10809720" cy="6105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Data Access</a:t>
            </a:r>
            <a:endParaRPr b="0" i="0" sz="2000" u="none" cap="none" strike="noStrike">
              <a:solidFill>
                <a:srgbClr val="000000"/>
              </a:solidFill>
              <a:latin typeface="Calibri"/>
              <a:ea typeface="Calibri"/>
              <a:cs typeface="Calibri"/>
              <a:sym typeface="Calibri"/>
            </a:endParaRPr>
          </a:p>
        </p:txBody>
      </p:sp>
      <p:sp>
        <p:nvSpPr>
          <p:cNvPr id="357" name="Google Shape;357;p15"/>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EAE (Energy Access Explorer)</a:t>
            </a:r>
            <a:endParaRPr b="0" sz="2000" strike="noStrike">
              <a:solidFill>
                <a:srgbClr val="000000"/>
              </a:solidFill>
              <a:latin typeface="Arial"/>
              <a:ea typeface="Arial"/>
              <a:cs typeface="Arial"/>
              <a:sym typeface="Arial"/>
            </a:endParaRPr>
          </a:p>
        </p:txBody>
      </p:sp>
      <p:pic>
        <p:nvPicPr>
          <p:cNvPr id="358" name="Google Shape;358;p15"/>
          <p:cNvPicPr preferRelativeResize="0"/>
          <p:nvPr/>
        </p:nvPicPr>
        <p:blipFill rotWithShape="1">
          <a:blip r:embed="rId4">
            <a:alphaModFix/>
          </a:blip>
          <a:srcRect b="0" l="0" r="0" t="0"/>
          <a:stretch/>
        </p:blipFill>
        <p:spPr>
          <a:xfrm>
            <a:off x="3768120" y="2097720"/>
            <a:ext cx="5664240" cy="4033800"/>
          </a:xfrm>
          <a:prstGeom prst="rect">
            <a:avLst/>
          </a:prstGeom>
          <a:noFill/>
          <a:ln>
            <a:noFill/>
          </a:ln>
        </p:spPr>
      </p:pic>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Graphical user interface, sunburst chart&#10;&#10;Description automatically generated" id="364" name="Google Shape;364;p16"/>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65" name="Google Shape;365;p16"/>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15</a:t>
            </a:r>
            <a:endParaRPr b="0" sz="1400" strike="noStrike">
              <a:solidFill>
                <a:srgbClr val="000000"/>
              </a:solidFill>
              <a:latin typeface="Arial"/>
              <a:ea typeface="Arial"/>
              <a:cs typeface="Arial"/>
              <a:sym typeface="Arial"/>
            </a:endParaRPr>
          </a:p>
        </p:txBody>
      </p:sp>
      <p:sp>
        <p:nvSpPr>
          <p:cNvPr id="366" name="Google Shape;366;p16"/>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367" name="Google Shape;367;p16"/>
          <p:cNvSpPr txBox="1"/>
          <p:nvPr>
            <p:ph idx="4294967295" type="body"/>
          </p:nvPr>
        </p:nvSpPr>
        <p:spPr>
          <a:xfrm>
            <a:off x="708480" y="2132280"/>
            <a:ext cx="10809720" cy="6105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Visualisations</a:t>
            </a:r>
            <a:endParaRPr b="0" i="0" sz="2000" u="none" cap="none" strike="noStrike">
              <a:solidFill>
                <a:srgbClr val="000000"/>
              </a:solidFill>
              <a:latin typeface="Calibri"/>
              <a:ea typeface="Calibri"/>
              <a:cs typeface="Calibri"/>
              <a:sym typeface="Calibri"/>
            </a:endParaRPr>
          </a:p>
        </p:txBody>
      </p:sp>
      <p:sp>
        <p:nvSpPr>
          <p:cNvPr id="368" name="Google Shape;368;p16"/>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EAE (Energy Access Explorer)</a:t>
            </a:r>
            <a:endParaRPr b="0" sz="2000" strike="noStrike">
              <a:solidFill>
                <a:srgbClr val="000000"/>
              </a:solidFill>
              <a:latin typeface="Arial"/>
              <a:ea typeface="Arial"/>
              <a:cs typeface="Arial"/>
              <a:sym typeface="Arial"/>
            </a:endParaRPr>
          </a:p>
        </p:txBody>
      </p:sp>
      <p:pic>
        <p:nvPicPr>
          <p:cNvPr id="369" name="Google Shape;369;p16"/>
          <p:cNvPicPr preferRelativeResize="0"/>
          <p:nvPr/>
        </p:nvPicPr>
        <p:blipFill rotWithShape="1">
          <a:blip r:embed="rId4">
            <a:alphaModFix/>
          </a:blip>
          <a:srcRect b="0" l="0" r="0" t="0"/>
          <a:stretch/>
        </p:blipFill>
        <p:spPr>
          <a:xfrm>
            <a:off x="4796640" y="1989360"/>
            <a:ext cx="3950640" cy="4250520"/>
          </a:xfrm>
          <a:prstGeom prst="rect">
            <a:avLst/>
          </a:prstGeom>
          <a:noFill/>
          <a:ln>
            <a:noFill/>
          </a:ln>
        </p:spPr>
      </p:pic>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Graphical user interface, sunburst chart&#10;&#10;Description automatically generated" id="375" name="Google Shape;375;p17"/>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76" name="Google Shape;376;p17"/>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16</a:t>
            </a:r>
            <a:endParaRPr b="0" sz="1400" strike="noStrike">
              <a:solidFill>
                <a:srgbClr val="000000"/>
              </a:solidFill>
              <a:latin typeface="Arial"/>
              <a:ea typeface="Arial"/>
              <a:cs typeface="Arial"/>
              <a:sym typeface="Arial"/>
            </a:endParaRPr>
          </a:p>
        </p:txBody>
      </p:sp>
      <p:sp>
        <p:nvSpPr>
          <p:cNvPr id="377" name="Google Shape;377;p17"/>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378" name="Google Shape;378;p17"/>
          <p:cNvSpPr txBox="1"/>
          <p:nvPr>
            <p:ph idx="4294967295" type="body"/>
          </p:nvPr>
        </p:nvSpPr>
        <p:spPr>
          <a:xfrm>
            <a:off x="708480" y="2132280"/>
            <a:ext cx="10809720" cy="6105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Other Functionality</a:t>
            </a:r>
            <a:endParaRPr b="0" i="0" sz="2000" u="none" cap="none" strike="noStrike">
              <a:solidFill>
                <a:srgbClr val="000000"/>
              </a:solidFill>
              <a:latin typeface="Calibri"/>
              <a:ea typeface="Calibri"/>
              <a:cs typeface="Calibri"/>
              <a:sym typeface="Calibri"/>
            </a:endParaRPr>
          </a:p>
        </p:txBody>
      </p:sp>
      <p:sp>
        <p:nvSpPr>
          <p:cNvPr id="379" name="Google Shape;379;p17"/>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EAE (Energy Access Explorer)</a:t>
            </a:r>
            <a:endParaRPr b="0" sz="2000" strike="noStrike">
              <a:solidFill>
                <a:srgbClr val="000000"/>
              </a:solidFill>
              <a:latin typeface="Arial"/>
              <a:ea typeface="Arial"/>
              <a:cs typeface="Arial"/>
              <a:sym typeface="Arial"/>
            </a:endParaRPr>
          </a:p>
        </p:txBody>
      </p:sp>
      <p:pic>
        <p:nvPicPr>
          <p:cNvPr id="380" name="Google Shape;380;p17"/>
          <p:cNvPicPr preferRelativeResize="0"/>
          <p:nvPr/>
        </p:nvPicPr>
        <p:blipFill rotWithShape="1">
          <a:blip r:embed="rId4">
            <a:alphaModFix/>
          </a:blip>
          <a:srcRect b="0" l="0" r="0" t="0"/>
          <a:stretch/>
        </p:blipFill>
        <p:spPr>
          <a:xfrm>
            <a:off x="3620880" y="2132280"/>
            <a:ext cx="5506560" cy="4083840"/>
          </a:xfrm>
          <a:prstGeom prst="rect">
            <a:avLst/>
          </a:prstGeom>
          <a:noFill/>
          <a:ln>
            <a:noFill/>
          </a:ln>
        </p:spPr>
      </p:pic>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descr="Graphical user interface, sunburst chart&#10;&#10;Description automatically generated" id="386" name="Google Shape;386;p18"/>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87" name="Google Shape;387;p18"/>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17</a:t>
            </a:r>
            <a:endParaRPr b="0" sz="1400" strike="noStrike">
              <a:solidFill>
                <a:srgbClr val="000000"/>
              </a:solidFill>
              <a:latin typeface="Arial"/>
              <a:ea typeface="Arial"/>
              <a:cs typeface="Arial"/>
              <a:sym typeface="Arial"/>
            </a:endParaRPr>
          </a:p>
        </p:txBody>
      </p:sp>
      <p:sp>
        <p:nvSpPr>
          <p:cNvPr id="388" name="Google Shape;388;p18"/>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389" name="Google Shape;389;p18"/>
          <p:cNvSpPr txBox="1"/>
          <p:nvPr>
            <p:ph idx="4294967295" type="body"/>
          </p:nvPr>
        </p:nvSpPr>
        <p:spPr>
          <a:xfrm>
            <a:off x="708480" y="2132280"/>
            <a:ext cx="10809720" cy="2086200"/>
          </a:xfrm>
          <a:prstGeom prst="rect">
            <a:avLst/>
          </a:prstGeom>
          <a:noFill/>
          <a:ln>
            <a:noFill/>
          </a:ln>
        </p:spPr>
        <p:txBody>
          <a:bodyPr anchorCtr="0" anchor="t" bIns="45700" lIns="91425" spcFirstLastPara="1" rIns="91425" wrap="square" tIns="45700">
            <a:normAutofit fontScale="96000"/>
          </a:bodyPr>
          <a:lstStyle/>
          <a:p>
            <a:pPr indent="0" lvl="0" marL="228600" marR="0" rtl="0" algn="l">
              <a:lnSpc>
                <a:spcPct val="150000"/>
              </a:lnSpc>
              <a:spcBef>
                <a:spcPts val="0"/>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“The Global Electrification Platform (GEP) is an open access, interactive, online platform that allows for an overview of electrification investment scenarios for a selection of countries.”</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a:p>
            <a:pPr indent="0" lvl="0" marL="228600" marR="0" rtl="0" algn="r">
              <a:lnSpc>
                <a:spcPct val="150000"/>
              </a:lnSpc>
              <a:spcBef>
                <a:spcPts val="1001"/>
              </a:spcBef>
              <a:spcAft>
                <a:spcPts val="0"/>
              </a:spcAft>
              <a:buClr>
                <a:srgbClr val="000000"/>
              </a:buClr>
              <a:buSzPct val="100000"/>
              <a:buFont typeface="Arial"/>
              <a:buNone/>
            </a:pPr>
            <a:r>
              <a:rPr b="0" i="1" lang="en-GB" sz="1300" u="none" cap="none" strike="noStrike">
                <a:solidFill>
                  <a:srgbClr val="000000"/>
                </a:solidFill>
                <a:latin typeface="Open Sans"/>
                <a:ea typeface="Open Sans"/>
                <a:cs typeface="Open Sans"/>
                <a:sym typeface="Open Sans"/>
              </a:rPr>
              <a:t>Source: </a:t>
            </a:r>
            <a:r>
              <a:rPr b="0" i="1" lang="en-GB" sz="13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GEP </a:t>
            </a:r>
            <a:endParaRPr b="0" i="0" sz="1300" u="none" cap="none" strike="noStrike">
              <a:solidFill>
                <a:srgbClr val="000000"/>
              </a:solidFill>
              <a:latin typeface="Calibri"/>
              <a:ea typeface="Calibri"/>
              <a:cs typeface="Calibri"/>
              <a:sym typeface="Calibri"/>
            </a:endParaRPr>
          </a:p>
        </p:txBody>
      </p:sp>
      <p:sp>
        <p:nvSpPr>
          <p:cNvPr id="390" name="Google Shape;390;p18"/>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Global Electrification Platform (GEP)</a:t>
            </a:r>
            <a:endParaRPr b="0" sz="2000" strike="noStrike">
              <a:solidFill>
                <a:srgbClr val="000000"/>
              </a:solidFill>
              <a:latin typeface="Arial"/>
              <a:ea typeface="Arial"/>
              <a:cs typeface="Arial"/>
              <a:sym typeface="Arial"/>
            </a:endParaRPr>
          </a:p>
        </p:txBody>
      </p:sp>
      <p:pic>
        <p:nvPicPr>
          <p:cNvPr id="391" name="Google Shape;391;p18"/>
          <p:cNvPicPr preferRelativeResize="0"/>
          <p:nvPr/>
        </p:nvPicPr>
        <p:blipFill rotWithShape="1">
          <a:blip r:embed="rId5">
            <a:alphaModFix/>
          </a:blip>
          <a:srcRect b="0" l="0" r="0" t="0"/>
          <a:stretch/>
        </p:blipFill>
        <p:spPr>
          <a:xfrm>
            <a:off x="2759400" y="3175920"/>
            <a:ext cx="6368400" cy="3039120"/>
          </a:xfrm>
          <a:prstGeom prst="rect">
            <a:avLst/>
          </a:prstGeom>
          <a:noFill/>
          <a:ln>
            <a:noFill/>
          </a:ln>
        </p:spPr>
      </p:pic>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Graphical user interface, sunburst chart&#10;&#10;Description automatically generated" id="397" name="Google Shape;397;p19"/>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98" name="Google Shape;398;p19"/>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18</a:t>
            </a:r>
            <a:endParaRPr b="0" sz="1400" strike="noStrike">
              <a:solidFill>
                <a:srgbClr val="000000"/>
              </a:solidFill>
              <a:latin typeface="Arial"/>
              <a:ea typeface="Arial"/>
              <a:cs typeface="Arial"/>
              <a:sym typeface="Arial"/>
            </a:endParaRPr>
          </a:p>
        </p:txBody>
      </p:sp>
      <p:sp>
        <p:nvSpPr>
          <p:cNvPr id="399" name="Google Shape;399;p19"/>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400" name="Google Shape;400;p19"/>
          <p:cNvSpPr txBox="1"/>
          <p:nvPr>
            <p:ph idx="4294967295" type="body"/>
          </p:nvPr>
        </p:nvSpPr>
        <p:spPr>
          <a:xfrm>
            <a:off x="708480" y="2132280"/>
            <a:ext cx="10809720" cy="6105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Data Content</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401" name="Google Shape;401;p19"/>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Global Electrification Platform (GEP)</a:t>
            </a:r>
            <a:endParaRPr b="0" sz="2000" strike="noStrike">
              <a:solidFill>
                <a:srgbClr val="000000"/>
              </a:solidFill>
              <a:latin typeface="Arial"/>
              <a:ea typeface="Arial"/>
              <a:cs typeface="Arial"/>
              <a:sym typeface="Arial"/>
            </a:endParaRPr>
          </a:p>
        </p:txBody>
      </p:sp>
      <p:pic>
        <p:nvPicPr>
          <p:cNvPr id="402" name="Google Shape;402;p19"/>
          <p:cNvPicPr preferRelativeResize="0"/>
          <p:nvPr/>
        </p:nvPicPr>
        <p:blipFill rotWithShape="1">
          <a:blip r:embed="rId4">
            <a:alphaModFix/>
          </a:blip>
          <a:srcRect b="0" l="0" r="0" t="0"/>
          <a:stretch/>
        </p:blipFill>
        <p:spPr>
          <a:xfrm>
            <a:off x="4067280" y="2149200"/>
            <a:ext cx="4291920" cy="3930840"/>
          </a:xfrm>
          <a:prstGeom prst="rect">
            <a:avLst/>
          </a:prstGeom>
          <a:noFill/>
          <a:ln>
            <a:noFill/>
          </a:ln>
        </p:spPr>
      </p:pic>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Graphical user interface, sunburst chart&#10;&#10;Description automatically generated" id="205" name="Google Shape;205;p2"/>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06" name="Google Shape;206;p2"/>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a:t>
            </a:r>
            <a:endParaRPr b="0" sz="1400" strike="noStrike">
              <a:solidFill>
                <a:srgbClr val="000000"/>
              </a:solidFill>
              <a:latin typeface="Arial"/>
              <a:ea typeface="Arial"/>
              <a:cs typeface="Arial"/>
              <a:sym typeface="Arial"/>
            </a:endParaRPr>
          </a:p>
        </p:txBody>
      </p:sp>
      <p:sp>
        <p:nvSpPr>
          <p:cNvPr id="207" name="Google Shape;207;p2"/>
          <p:cNvSpPr/>
          <p:nvPr/>
        </p:nvSpPr>
        <p:spPr>
          <a:xfrm>
            <a:off x="887040" y="4680"/>
            <a:ext cx="765108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Learning Outcome</a:t>
            </a:r>
            <a:endParaRPr b="0" sz="4400" strike="noStrike">
              <a:solidFill>
                <a:srgbClr val="000000"/>
              </a:solidFill>
              <a:latin typeface="Arial"/>
              <a:ea typeface="Arial"/>
              <a:cs typeface="Arial"/>
              <a:sym typeface="Arial"/>
            </a:endParaRPr>
          </a:p>
        </p:txBody>
      </p:sp>
      <p:sp>
        <p:nvSpPr>
          <p:cNvPr id="208" name="Google Shape;208;p2"/>
          <p:cNvSpPr txBox="1"/>
          <p:nvPr>
            <p:ph idx="4294967295" type="body"/>
          </p:nvPr>
        </p:nvSpPr>
        <p:spPr>
          <a:xfrm>
            <a:off x="241200" y="1634400"/>
            <a:ext cx="5331600" cy="4642920"/>
          </a:xfrm>
          <a:prstGeom prst="rect">
            <a:avLst/>
          </a:prstGeom>
          <a:noFill/>
          <a:ln>
            <a:noFill/>
          </a:ln>
        </p:spPr>
        <p:txBody>
          <a:bodyPr anchorCtr="0" anchor="t" bIns="45700" lIns="91425" spcFirstLastPara="1" rIns="91425" wrap="square" tIns="45700">
            <a:noAutofit/>
          </a:bodyPr>
          <a:lstStyle/>
          <a:p>
            <a:pPr indent="0" lvl="0" marL="228600" marR="0" rtl="0" algn="l">
              <a:lnSpc>
                <a:spcPct val="150000"/>
              </a:lnSpc>
              <a:spcBef>
                <a:spcPts val="0"/>
              </a:spcBef>
              <a:spcAft>
                <a:spcPts val="0"/>
              </a:spcAft>
              <a:buClr>
                <a:srgbClr val="9CC2E5"/>
              </a:buClr>
              <a:buSzPts val="1800"/>
              <a:buFont typeface="Arial"/>
              <a:buNone/>
            </a:pPr>
            <a:r>
              <a:rPr b="1" i="0" lang="en-GB" sz="1800" u="none" cap="none" strike="noStrike">
                <a:solidFill>
                  <a:srgbClr val="9CC2E5"/>
                </a:solidFill>
                <a:latin typeface="Open Sans"/>
                <a:ea typeface="Open Sans"/>
                <a:cs typeface="Open Sans"/>
                <a:sym typeface="Open Sans"/>
              </a:rPr>
              <a:t>About Lecture</a:t>
            </a:r>
            <a:endParaRPr b="0" i="0" sz="18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This lecture will cover the introduction to data aggregators and existing platforms. </a:t>
            </a:r>
            <a:endParaRPr b="0" i="0" sz="18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rgbClr val="000000"/>
              </a:buClr>
              <a:buSzPts val="1800"/>
              <a:buFont typeface="Arial"/>
              <a:buNone/>
            </a:pPr>
            <a:r>
              <a:rPr b="0" i="0" lang="en-GB" sz="1800" u="none" cap="none" strike="noStrike">
                <a:solidFill>
                  <a:srgbClr val="000000"/>
                </a:solidFill>
                <a:latin typeface="Open Sans"/>
                <a:ea typeface="Open Sans"/>
                <a:cs typeface="Open Sans"/>
                <a:sym typeface="Open Sans"/>
              </a:rPr>
              <a:t>This lecture will demonstrate the following actions:</a:t>
            </a:r>
            <a:endParaRPr b="0" i="0" sz="18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Defining data aggregators</a:t>
            </a:r>
            <a:endParaRPr b="0" i="0" sz="18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Looking at existing data aggregators and their functionality</a:t>
            </a:r>
            <a:endParaRPr b="0" i="0" sz="18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rgbClr val="000000"/>
              </a:buClr>
              <a:buSzPts val="1700"/>
              <a:buFont typeface="Arial"/>
              <a:buNone/>
            </a:pPr>
            <a:r>
              <a:rPr b="1" i="0" lang="en-GB" sz="1700" u="none" cap="none" strike="noStrike">
                <a:solidFill>
                  <a:srgbClr val="000000"/>
                </a:solidFill>
                <a:latin typeface="Open Sans"/>
                <a:ea typeface="Open Sans"/>
                <a:cs typeface="Open Sans"/>
                <a:sym typeface="Open Sans"/>
              </a:rPr>
              <a:t>Lecture Recording: </a:t>
            </a:r>
            <a:r>
              <a:rPr b="0" i="0" lang="en-GB" sz="17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https://youtu.be/F_z_jeLH7cA</a:t>
            </a:r>
            <a:r>
              <a:rPr b="0" i="0" lang="en-GB" sz="1700" u="none" cap="none" strike="noStrike">
                <a:solidFill>
                  <a:srgbClr val="000000"/>
                </a:solidFill>
                <a:latin typeface="Open Sans"/>
                <a:ea typeface="Open Sans"/>
                <a:cs typeface="Open Sans"/>
                <a:sym typeface="Open Sans"/>
              </a:rPr>
              <a:t> </a:t>
            </a:r>
            <a:endParaRPr b="0" i="0" sz="1700" u="none" cap="none" strike="noStrike">
              <a:solidFill>
                <a:srgbClr val="000000"/>
              </a:solidFill>
              <a:latin typeface="Calibri"/>
              <a:ea typeface="Calibri"/>
              <a:cs typeface="Calibri"/>
              <a:sym typeface="Calibri"/>
            </a:endParaRPr>
          </a:p>
        </p:txBody>
      </p:sp>
      <p:sp>
        <p:nvSpPr>
          <p:cNvPr id="209" name="Google Shape;209;p2"/>
          <p:cNvSpPr/>
          <p:nvPr/>
        </p:nvSpPr>
        <p:spPr>
          <a:xfrm>
            <a:off x="5573160" y="1382400"/>
            <a:ext cx="6202440" cy="4753080"/>
          </a:xfrm>
          <a:prstGeom prst="rect">
            <a:avLst/>
          </a:prstGeom>
          <a:noFill/>
          <a:ln>
            <a:noFill/>
          </a:ln>
        </p:spPr>
        <p:txBody>
          <a:bodyPr anchorCtr="0" anchor="t" bIns="45000" lIns="90000" spcFirstLastPara="1" rIns="90000" wrap="square" tIns="45000">
            <a:spAutoFit/>
          </a:bodyPr>
          <a:lstStyle/>
          <a:p>
            <a:pPr indent="0" lvl="0" marL="0" marR="0" rtl="0" algn="l">
              <a:lnSpc>
                <a:spcPct val="150000"/>
              </a:lnSpc>
              <a:spcBef>
                <a:spcPts val="0"/>
              </a:spcBef>
              <a:spcAft>
                <a:spcPts val="0"/>
              </a:spcAft>
              <a:buNone/>
            </a:pPr>
            <a:r>
              <a:rPr b="1" lang="en-GB" sz="1800" strike="noStrike">
                <a:solidFill>
                  <a:srgbClr val="9CC2E5"/>
                </a:solidFill>
                <a:latin typeface="Open Sans"/>
                <a:ea typeface="Open Sans"/>
                <a:cs typeface="Open Sans"/>
                <a:sym typeface="Open Sans"/>
              </a:rPr>
              <a:t>Topic Covered</a:t>
            </a:r>
            <a:endParaRPr b="0" sz="1800"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0" lang="en-GB" sz="1800" strike="noStrike">
                <a:solidFill>
                  <a:srgbClr val="000000"/>
                </a:solidFill>
                <a:latin typeface="Open Sans"/>
                <a:ea typeface="Open Sans"/>
                <a:cs typeface="Open Sans"/>
                <a:sym typeface="Open Sans"/>
              </a:rPr>
              <a:t>The following Topic will be covered during the lecture:</a:t>
            </a:r>
            <a:endParaRPr b="0" sz="1800"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lang="en-GB" sz="1800" strike="noStrike">
                <a:solidFill>
                  <a:srgbClr val="000000"/>
                </a:solidFill>
                <a:latin typeface="Open Sans"/>
                <a:ea typeface="Open Sans"/>
                <a:cs typeface="Open Sans"/>
                <a:sym typeface="Open Sans"/>
              </a:rPr>
              <a:t>2.1 Data Aggregators</a:t>
            </a:r>
            <a:endParaRPr b="0" sz="1800"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0" lang="en-GB" sz="1800" strike="noStrike">
                <a:solidFill>
                  <a:srgbClr val="000000"/>
                </a:solidFill>
                <a:latin typeface="Open Sans"/>
                <a:ea typeface="Open Sans"/>
                <a:cs typeface="Open Sans"/>
                <a:sym typeface="Open Sans"/>
              </a:rPr>
              <a:t>A brief discussion on what data aggregators are and their importance.</a:t>
            </a:r>
            <a:endParaRPr b="0" sz="1800"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lang="en-GB" sz="1800" strike="noStrike">
                <a:solidFill>
                  <a:srgbClr val="000000"/>
                </a:solidFill>
                <a:latin typeface="Open Sans"/>
                <a:ea typeface="Open Sans"/>
                <a:cs typeface="Open Sans"/>
                <a:sym typeface="Open Sans"/>
              </a:rPr>
              <a:t>2.2 Exploring Data Aggregators</a:t>
            </a:r>
            <a:endParaRPr b="0" sz="1800"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0" lang="en-GB" sz="1800" strike="noStrike">
                <a:solidFill>
                  <a:srgbClr val="000000"/>
                </a:solidFill>
                <a:latin typeface="Open Sans"/>
                <a:ea typeface="Open Sans"/>
                <a:cs typeface="Open Sans"/>
                <a:sym typeface="Open Sans"/>
              </a:rPr>
              <a:t>    Existing platforms (energydata.info, GEP, EAE, IEP and OSM)</a:t>
            </a:r>
            <a:endParaRPr b="0" sz="18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Reviewing data content</a:t>
            </a:r>
            <a:endParaRPr b="0" sz="18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Investigating data access</a:t>
            </a:r>
            <a:endParaRPr b="0" sz="18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Reviewing visualisations </a:t>
            </a:r>
            <a:endParaRPr b="0" sz="18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 Looking at other functionality</a:t>
            </a:r>
            <a:endParaRPr b="0" sz="18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Graphical user interface, sunburst chart&#10;&#10;Description automatically generated" id="408" name="Google Shape;408;p20"/>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409" name="Google Shape;409;p20"/>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19</a:t>
            </a:r>
            <a:endParaRPr b="0" sz="1400" strike="noStrike">
              <a:solidFill>
                <a:srgbClr val="000000"/>
              </a:solidFill>
              <a:latin typeface="Arial"/>
              <a:ea typeface="Arial"/>
              <a:cs typeface="Arial"/>
              <a:sym typeface="Arial"/>
            </a:endParaRPr>
          </a:p>
        </p:txBody>
      </p:sp>
      <p:sp>
        <p:nvSpPr>
          <p:cNvPr id="410" name="Google Shape;410;p20"/>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411" name="Google Shape;411;p20"/>
          <p:cNvSpPr txBox="1"/>
          <p:nvPr>
            <p:ph idx="4294967295" type="body"/>
          </p:nvPr>
        </p:nvSpPr>
        <p:spPr>
          <a:xfrm>
            <a:off x="708480" y="2132280"/>
            <a:ext cx="10809720" cy="6105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Data Access</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412" name="Google Shape;412;p20"/>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Global Electrification Platform (GEP)</a:t>
            </a:r>
            <a:endParaRPr b="0" sz="2000" strike="noStrike">
              <a:solidFill>
                <a:srgbClr val="000000"/>
              </a:solidFill>
              <a:latin typeface="Arial"/>
              <a:ea typeface="Arial"/>
              <a:cs typeface="Arial"/>
              <a:sym typeface="Arial"/>
            </a:endParaRPr>
          </a:p>
        </p:txBody>
      </p:sp>
      <p:pic>
        <p:nvPicPr>
          <p:cNvPr id="413" name="Google Shape;413;p20"/>
          <p:cNvPicPr preferRelativeResize="0"/>
          <p:nvPr/>
        </p:nvPicPr>
        <p:blipFill rotWithShape="1">
          <a:blip r:embed="rId4">
            <a:alphaModFix/>
          </a:blip>
          <a:srcRect b="0" l="0" r="0" t="0"/>
          <a:stretch/>
        </p:blipFill>
        <p:spPr>
          <a:xfrm>
            <a:off x="3600720" y="2160360"/>
            <a:ext cx="5024880" cy="4061520"/>
          </a:xfrm>
          <a:prstGeom prst="rect">
            <a:avLst/>
          </a:prstGeom>
          <a:noFill/>
          <a:ln>
            <a:noFill/>
          </a:ln>
        </p:spPr>
      </p:pic>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descr="Graphical user interface, sunburst chart&#10;&#10;Description automatically generated" id="419" name="Google Shape;419;p21"/>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420" name="Google Shape;420;p21"/>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20</a:t>
            </a:r>
            <a:endParaRPr b="0" sz="1400" strike="noStrike">
              <a:solidFill>
                <a:srgbClr val="000000"/>
              </a:solidFill>
              <a:latin typeface="Arial"/>
              <a:ea typeface="Arial"/>
              <a:cs typeface="Arial"/>
              <a:sym typeface="Arial"/>
            </a:endParaRPr>
          </a:p>
        </p:txBody>
      </p:sp>
      <p:sp>
        <p:nvSpPr>
          <p:cNvPr id="421" name="Google Shape;421;p21"/>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422" name="Google Shape;422;p21"/>
          <p:cNvSpPr txBox="1"/>
          <p:nvPr>
            <p:ph idx="4294967295" type="body"/>
          </p:nvPr>
        </p:nvSpPr>
        <p:spPr>
          <a:xfrm>
            <a:off x="708480" y="2132280"/>
            <a:ext cx="10809720" cy="6105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Visualisations</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423" name="Google Shape;423;p21"/>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Global Electrification Platform (GEP)</a:t>
            </a:r>
            <a:endParaRPr b="0" sz="2000" strike="noStrike">
              <a:solidFill>
                <a:srgbClr val="000000"/>
              </a:solidFill>
              <a:latin typeface="Arial"/>
              <a:ea typeface="Arial"/>
              <a:cs typeface="Arial"/>
              <a:sym typeface="Arial"/>
            </a:endParaRPr>
          </a:p>
        </p:txBody>
      </p:sp>
      <p:pic>
        <p:nvPicPr>
          <p:cNvPr id="424" name="Google Shape;424;p21"/>
          <p:cNvPicPr preferRelativeResize="0"/>
          <p:nvPr/>
        </p:nvPicPr>
        <p:blipFill rotWithShape="1">
          <a:blip r:embed="rId4">
            <a:alphaModFix/>
          </a:blip>
          <a:srcRect b="0" l="0" r="0" t="0"/>
          <a:stretch/>
        </p:blipFill>
        <p:spPr>
          <a:xfrm>
            <a:off x="3669840" y="2212560"/>
            <a:ext cx="4886640" cy="4033440"/>
          </a:xfrm>
          <a:prstGeom prst="rect">
            <a:avLst/>
          </a:prstGeom>
          <a:noFill/>
          <a:ln>
            <a:noFill/>
          </a:ln>
        </p:spPr>
      </p:pic>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descr="Graphical user interface, sunburst chart&#10;&#10;Description automatically generated" id="430" name="Google Shape;430;p22"/>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431" name="Google Shape;431;p22"/>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21</a:t>
            </a:r>
            <a:endParaRPr b="0" sz="1400" strike="noStrike">
              <a:solidFill>
                <a:srgbClr val="000000"/>
              </a:solidFill>
              <a:latin typeface="Arial"/>
              <a:ea typeface="Arial"/>
              <a:cs typeface="Arial"/>
              <a:sym typeface="Arial"/>
            </a:endParaRPr>
          </a:p>
        </p:txBody>
      </p:sp>
      <p:sp>
        <p:nvSpPr>
          <p:cNvPr id="432" name="Google Shape;432;p22"/>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433" name="Google Shape;433;p22"/>
          <p:cNvSpPr txBox="1"/>
          <p:nvPr>
            <p:ph idx="4294967295" type="body"/>
          </p:nvPr>
        </p:nvSpPr>
        <p:spPr>
          <a:xfrm>
            <a:off x="708480" y="2132280"/>
            <a:ext cx="10809720" cy="6105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Other Functionality</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434" name="Google Shape;434;p22"/>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Global Electrification Platform (GEP)</a:t>
            </a:r>
            <a:endParaRPr b="0" sz="2000" strike="noStrike">
              <a:solidFill>
                <a:srgbClr val="000000"/>
              </a:solidFill>
              <a:latin typeface="Arial"/>
              <a:ea typeface="Arial"/>
              <a:cs typeface="Arial"/>
              <a:sym typeface="Arial"/>
            </a:endParaRPr>
          </a:p>
        </p:txBody>
      </p:sp>
      <p:pic>
        <p:nvPicPr>
          <p:cNvPr id="435" name="Google Shape;435;p22"/>
          <p:cNvPicPr preferRelativeResize="0"/>
          <p:nvPr/>
        </p:nvPicPr>
        <p:blipFill rotWithShape="1">
          <a:blip r:embed="rId4">
            <a:alphaModFix/>
          </a:blip>
          <a:srcRect b="0" l="0" r="0" t="0"/>
          <a:stretch/>
        </p:blipFill>
        <p:spPr>
          <a:xfrm>
            <a:off x="3440520" y="2255400"/>
            <a:ext cx="5344920" cy="4082400"/>
          </a:xfrm>
          <a:prstGeom prst="rect">
            <a:avLst/>
          </a:prstGeom>
          <a:noFill/>
          <a:ln>
            <a:noFill/>
          </a:ln>
        </p:spPr>
      </p:pic>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Graphical user interface, sunburst chart&#10;&#10;Description automatically generated" id="441" name="Google Shape;441;p23"/>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442" name="Google Shape;442;p23"/>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22</a:t>
            </a:r>
            <a:endParaRPr b="0" sz="1400" strike="noStrike">
              <a:solidFill>
                <a:srgbClr val="000000"/>
              </a:solidFill>
              <a:latin typeface="Arial"/>
              <a:ea typeface="Arial"/>
              <a:cs typeface="Arial"/>
              <a:sym typeface="Arial"/>
            </a:endParaRPr>
          </a:p>
        </p:txBody>
      </p:sp>
      <p:sp>
        <p:nvSpPr>
          <p:cNvPr id="443" name="Google Shape;443;p23"/>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444" name="Google Shape;444;p23"/>
          <p:cNvSpPr txBox="1"/>
          <p:nvPr>
            <p:ph idx="4294967295" type="body"/>
          </p:nvPr>
        </p:nvSpPr>
        <p:spPr>
          <a:xfrm>
            <a:off x="708480" y="2132280"/>
            <a:ext cx="10809720" cy="2777760"/>
          </a:xfrm>
          <a:prstGeom prst="rect">
            <a:avLst/>
          </a:prstGeom>
          <a:noFill/>
          <a:ln>
            <a:noFill/>
          </a:ln>
        </p:spPr>
        <p:txBody>
          <a:bodyPr anchorCtr="0" anchor="t" bIns="45700" lIns="91425" spcFirstLastPara="1" rIns="91425" wrap="square" tIns="45700">
            <a:normAutofit fontScale="97000"/>
          </a:bodyPr>
          <a:lstStyle/>
          <a:p>
            <a:pPr indent="0" lvl="0" marL="228600" marR="0" rtl="0" algn="l">
              <a:lnSpc>
                <a:spcPct val="150000"/>
              </a:lnSpc>
              <a:spcBef>
                <a:spcPts val="0"/>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The Integrated Energy Planning Tool is an online, interactive data visualization platform that brings together several layers of data to help policymakers and practitioners make more informed decisions about their strategies and operations to advance energy access.</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a:p>
            <a:pPr indent="0" lvl="0" marL="228600" marR="0" rtl="0" algn="r">
              <a:lnSpc>
                <a:spcPct val="150000"/>
              </a:lnSpc>
              <a:spcBef>
                <a:spcPts val="1001"/>
              </a:spcBef>
              <a:spcAft>
                <a:spcPts val="0"/>
              </a:spcAft>
              <a:buClr>
                <a:srgbClr val="000000"/>
              </a:buClr>
              <a:buSzPct val="100000"/>
              <a:buFont typeface="Arial"/>
              <a:buNone/>
            </a:pPr>
            <a:r>
              <a:rPr b="0" i="1" lang="en-GB" sz="1200" u="none" cap="none" strike="noStrike">
                <a:solidFill>
                  <a:srgbClr val="000000"/>
                </a:solidFill>
                <a:latin typeface="Open Sans"/>
                <a:ea typeface="Open Sans"/>
                <a:cs typeface="Open Sans"/>
                <a:sym typeface="Open Sans"/>
              </a:rPr>
              <a:t>Source: </a:t>
            </a:r>
            <a:r>
              <a:rPr b="0" i="1" lang="en-GB" sz="12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IEP</a:t>
            </a:r>
            <a:r>
              <a:rPr b="0" i="1" lang="en-GB" sz="1200" u="none" cap="none" strike="noStrike">
                <a:solidFill>
                  <a:srgbClr val="000000"/>
                </a:solidFill>
                <a:latin typeface="Open Sans"/>
                <a:ea typeface="Open Sans"/>
                <a:cs typeface="Open Sans"/>
                <a:sym typeface="Open Sans"/>
              </a:rPr>
              <a:t> </a:t>
            </a:r>
            <a:endParaRPr b="0" i="0" sz="1200" u="none" cap="none" strike="noStrike">
              <a:solidFill>
                <a:srgbClr val="000000"/>
              </a:solidFill>
              <a:latin typeface="Calibri"/>
              <a:ea typeface="Calibri"/>
              <a:cs typeface="Calibri"/>
              <a:sym typeface="Calibri"/>
            </a:endParaRPr>
          </a:p>
        </p:txBody>
      </p:sp>
      <p:sp>
        <p:nvSpPr>
          <p:cNvPr id="445" name="Google Shape;445;p23"/>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Integrated Energy Planning (IEP)</a:t>
            </a:r>
            <a:endParaRPr b="0" sz="2000" strike="noStrike">
              <a:solidFill>
                <a:srgbClr val="000000"/>
              </a:solidFill>
              <a:latin typeface="Arial"/>
              <a:ea typeface="Arial"/>
              <a:cs typeface="Arial"/>
              <a:sym typeface="Arial"/>
            </a:endParaRPr>
          </a:p>
        </p:txBody>
      </p:sp>
      <p:pic>
        <p:nvPicPr>
          <p:cNvPr id="446" name="Google Shape;446;p23"/>
          <p:cNvPicPr preferRelativeResize="0"/>
          <p:nvPr/>
        </p:nvPicPr>
        <p:blipFill rotWithShape="1">
          <a:blip r:embed="rId5">
            <a:alphaModFix/>
          </a:blip>
          <a:srcRect b="0" l="0" r="0" t="0"/>
          <a:stretch/>
        </p:blipFill>
        <p:spPr>
          <a:xfrm>
            <a:off x="2374200" y="3683520"/>
            <a:ext cx="7111440" cy="2585880"/>
          </a:xfrm>
          <a:prstGeom prst="rect">
            <a:avLst/>
          </a:prstGeom>
          <a:noFill/>
          <a:ln>
            <a:noFill/>
          </a:ln>
        </p:spPr>
      </p:pic>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descr="Graphical user interface, sunburst chart&#10;&#10;Description automatically generated" id="452" name="Google Shape;452;p24"/>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453" name="Google Shape;453;p24"/>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23</a:t>
            </a:r>
            <a:endParaRPr b="0" sz="1400" strike="noStrike">
              <a:solidFill>
                <a:srgbClr val="000000"/>
              </a:solidFill>
              <a:latin typeface="Arial"/>
              <a:ea typeface="Arial"/>
              <a:cs typeface="Arial"/>
              <a:sym typeface="Arial"/>
            </a:endParaRPr>
          </a:p>
        </p:txBody>
      </p:sp>
      <p:sp>
        <p:nvSpPr>
          <p:cNvPr id="454" name="Google Shape;454;p24"/>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455" name="Google Shape;455;p24"/>
          <p:cNvSpPr txBox="1"/>
          <p:nvPr>
            <p:ph idx="4294967295" type="body"/>
          </p:nvPr>
        </p:nvSpPr>
        <p:spPr>
          <a:xfrm>
            <a:off x="708480" y="2132280"/>
            <a:ext cx="10809720" cy="64260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Data Content</a:t>
            </a:r>
            <a:endParaRPr b="0" i="0" sz="2000" u="none" cap="none" strike="noStrike">
              <a:solidFill>
                <a:srgbClr val="000000"/>
              </a:solidFill>
              <a:latin typeface="Calibri"/>
              <a:ea typeface="Calibri"/>
              <a:cs typeface="Calibri"/>
              <a:sym typeface="Calibri"/>
            </a:endParaRPr>
          </a:p>
        </p:txBody>
      </p:sp>
      <p:sp>
        <p:nvSpPr>
          <p:cNvPr id="456" name="Google Shape;456;p24"/>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Integrated Energy Planning (IEP)</a:t>
            </a:r>
            <a:endParaRPr b="0" sz="2000" strike="noStrike">
              <a:solidFill>
                <a:srgbClr val="000000"/>
              </a:solidFill>
              <a:latin typeface="Arial"/>
              <a:ea typeface="Arial"/>
              <a:cs typeface="Arial"/>
              <a:sym typeface="Arial"/>
            </a:endParaRPr>
          </a:p>
        </p:txBody>
      </p:sp>
      <p:pic>
        <p:nvPicPr>
          <p:cNvPr id="457" name="Google Shape;457;p24"/>
          <p:cNvPicPr preferRelativeResize="0"/>
          <p:nvPr/>
        </p:nvPicPr>
        <p:blipFill rotWithShape="1">
          <a:blip r:embed="rId4">
            <a:alphaModFix/>
          </a:blip>
          <a:srcRect b="0" l="0" r="0" t="0"/>
          <a:stretch/>
        </p:blipFill>
        <p:spPr>
          <a:xfrm>
            <a:off x="4188600" y="2438640"/>
            <a:ext cx="4313520" cy="3926160"/>
          </a:xfrm>
          <a:prstGeom prst="rect">
            <a:avLst/>
          </a:prstGeom>
          <a:noFill/>
          <a:ln>
            <a:noFill/>
          </a:ln>
        </p:spPr>
      </p:pic>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Graphical user interface, sunburst chart&#10;&#10;Description automatically generated" id="463" name="Google Shape;463;p25"/>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464" name="Google Shape;464;p25"/>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24</a:t>
            </a:r>
            <a:endParaRPr b="0" sz="1400" strike="noStrike">
              <a:solidFill>
                <a:srgbClr val="000000"/>
              </a:solidFill>
              <a:latin typeface="Arial"/>
              <a:ea typeface="Arial"/>
              <a:cs typeface="Arial"/>
              <a:sym typeface="Arial"/>
            </a:endParaRPr>
          </a:p>
        </p:txBody>
      </p:sp>
      <p:sp>
        <p:nvSpPr>
          <p:cNvPr id="465" name="Google Shape;465;p25"/>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466" name="Google Shape;466;p25"/>
          <p:cNvSpPr txBox="1"/>
          <p:nvPr>
            <p:ph idx="4294967295" type="body"/>
          </p:nvPr>
        </p:nvSpPr>
        <p:spPr>
          <a:xfrm>
            <a:off x="708480" y="2132280"/>
            <a:ext cx="10809720" cy="64260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Data Access</a:t>
            </a:r>
            <a:endParaRPr b="0" i="0" sz="2000" u="none" cap="none" strike="noStrike">
              <a:solidFill>
                <a:srgbClr val="000000"/>
              </a:solidFill>
              <a:latin typeface="Calibri"/>
              <a:ea typeface="Calibri"/>
              <a:cs typeface="Calibri"/>
              <a:sym typeface="Calibri"/>
            </a:endParaRPr>
          </a:p>
        </p:txBody>
      </p:sp>
      <p:sp>
        <p:nvSpPr>
          <p:cNvPr id="467" name="Google Shape;467;p25"/>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Integrated Energy Planning (IEP)</a:t>
            </a:r>
            <a:endParaRPr b="0" sz="2000" strike="noStrike">
              <a:solidFill>
                <a:srgbClr val="000000"/>
              </a:solidFill>
              <a:latin typeface="Arial"/>
              <a:ea typeface="Arial"/>
              <a:cs typeface="Arial"/>
              <a:sym typeface="Arial"/>
            </a:endParaRPr>
          </a:p>
        </p:txBody>
      </p:sp>
      <p:pic>
        <p:nvPicPr>
          <p:cNvPr id="468" name="Google Shape;468;p25"/>
          <p:cNvPicPr preferRelativeResize="0"/>
          <p:nvPr/>
        </p:nvPicPr>
        <p:blipFill rotWithShape="1">
          <a:blip r:embed="rId4">
            <a:alphaModFix/>
          </a:blip>
          <a:srcRect b="0" l="0" r="0" t="0"/>
          <a:stretch/>
        </p:blipFill>
        <p:spPr>
          <a:xfrm>
            <a:off x="3431520" y="2411640"/>
            <a:ext cx="5328720" cy="3850920"/>
          </a:xfrm>
          <a:prstGeom prst="rect">
            <a:avLst/>
          </a:prstGeom>
          <a:noFill/>
          <a:ln>
            <a:noFill/>
          </a:ln>
        </p:spPr>
      </p:pic>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Graphical user interface, sunburst chart&#10;&#10;Description automatically generated" id="474" name="Google Shape;474;p26"/>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475" name="Google Shape;475;p26"/>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25</a:t>
            </a:r>
            <a:endParaRPr b="0" sz="1400" strike="noStrike">
              <a:solidFill>
                <a:srgbClr val="000000"/>
              </a:solidFill>
              <a:latin typeface="Arial"/>
              <a:ea typeface="Arial"/>
              <a:cs typeface="Arial"/>
              <a:sym typeface="Arial"/>
            </a:endParaRPr>
          </a:p>
        </p:txBody>
      </p:sp>
      <p:sp>
        <p:nvSpPr>
          <p:cNvPr id="476" name="Google Shape;476;p26"/>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477" name="Google Shape;477;p26"/>
          <p:cNvSpPr txBox="1"/>
          <p:nvPr>
            <p:ph idx="4294967295" type="body"/>
          </p:nvPr>
        </p:nvSpPr>
        <p:spPr>
          <a:xfrm>
            <a:off x="708480" y="2132280"/>
            <a:ext cx="10809720" cy="64260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Visualisations</a:t>
            </a:r>
            <a:endParaRPr b="0" i="0" sz="2000" u="none" cap="none" strike="noStrike">
              <a:solidFill>
                <a:srgbClr val="000000"/>
              </a:solidFill>
              <a:latin typeface="Calibri"/>
              <a:ea typeface="Calibri"/>
              <a:cs typeface="Calibri"/>
              <a:sym typeface="Calibri"/>
            </a:endParaRPr>
          </a:p>
        </p:txBody>
      </p:sp>
      <p:sp>
        <p:nvSpPr>
          <p:cNvPr id="478" name="Google Shape;478;p26"/>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Integrated Energy Planning (IEP)</a:t>
            </a:r>
            <a:endParaRPr b="0" sz="2000" strike="noStrike">
              <a:solidFill>
                <a:srgbClr val="000000"/>
              </a:solidFill>
              <a:latin typeface="Arial"/>
              <a:ea typeface="Arial"/>
              <a:cs typeface="Arial"/>
              <a:sym typeface="Arial"/>
            </a:endParaRPr>
          </a:p>
        </p:txBody>
      </p:sp>
      <p:pic>
        <p:nvPicPr>
          <p:cNvPr id="479" name="Google Shape;479;p26"/>
          <p:cNvPicPr preferRelativeResize="0"/>
          <p:nvPr/>
        </p:nvPicPr>
        <p:blipFill rotWithShape="1">
          <a:blip r:embed="rId4">
            <a:alphaModFix/>
          </a:blip>
          <a:srcRect b="0" l="0" r="0" t="0"/>
          <a:stretch/>
        </p:blipFill>
        <p:spPr>
          <a:xfrm>
            <a:off x="3152880" y="2499480"/>
            <a:ext cx="6536160" cy="3767760"/>
          </a:xfrm>
          <a:prstGeom prst="rect">
            <a:avLst/>
          </a:prstGeom>
          <a:noFill/>
          <a:ln>
            <a:noFill/>
          </a:ln>
        </p:spPr>
      </p:pic>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Graphical user interface, sunburst chart&#10;&#10;Description automatically generated" id="485" name="Google Shape;485;p27"/>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486" name="Google Shape;486;p27"/>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26</a:t>
            </a:r>
            <a:endParaRPr b="0" sz="1400" strike="noStrike">
              <a:solidFill>
                <a:srgbClr val="000000"/>
              </a:solidFill>
              <a:latin typeface="Arial"/>
              <a:ea typeface="Arial"/>
              <a:cs typeface="Arial"/>
              <a:sym typeface="Arial"/>
            </a:endParaRPr>
          </a:p>
        </p:txBody>
      </p:sp>
      <p:sp>
        <p:nvSpPr>
          <p:cNvPr id="487" name="Google Shape;487;p27"/>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488" name="Google Shape;488;p27"/>
          <p:cNvSpPr txBox="1"/>
          <p:nvPr>
            <p:ph idx="4294967295" type="body"/>
          </p:nvPr>
        </p:nvSpPr>
        <p:spPr>
          <a:xfrm>
            <a:off x="708480" y="2132280"/>
            <a:ext cx="10809720" cy="64260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Other Functionality</a:t>
            </a:r>
            <a:endParaRPr b="0" i="0" sz="2000" u="none" cap="none" strike="noStrike">
              <a:solidFill>
                <a:srgbClr val="000000"/>
              </a:solidFill>
              <a:latin typeface="Calibri"/>
              <a:ea typeface="Calibri"/>
              <a:cs typeface="Calibri"/>
              <a:sym typeface="Calibri"/>
            </a:endParaRPr>
          </a:p>
        </p:txBody>
      </p:sp>
      <p:sp>
        <p:nvSpPr>
          <p:cNvPr id="489" name="Google Shape;489;p27"/>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Integrated Energy Planning (IEP)</a:t>
            </a:r>
            <a:endParaRPr b="0" sz="2000" strike="noStrike">
              <a:solidFill>
                <a:srgbClr val="000000"/>
              </a:solidFill>
              <a:latin typeface="Arial"/>
              <a:ea typeface="Arial"/>
              <a:cs typeface="Arial"/>
              <a:sym typeface="Arial"/>
            </a:endParaRPr>
          </a:p>
        </p:txBody>
      </p:sp>
      <p:pic>
        <p:nvPicPr>
          <p:cNvPr id="490" name="Google Shape;490;p27"/>
          <p:cNvPicPr preferRelativeResize="0"/>
          <p:nvPr/>
        </p:nvPicPr>
        <p:blipFill rotWithShape="1">
          <a:blip r:embed="rId4">
            <a:alphaModFix/>
          </a:blip>
          <a:srcRect b="0" l="0" r="0" t="0"/>
          <a:stretch/>
        </p:blipFill>
        <p:spPr>
          <a:xfrm>
            <a:off x="3463920" y="2132280"/>
            <a:ext cx="5593320" cy="4137840"/>
          </a:xfrm>
          <a:prstGeom prst="rect">
            <a:avLst/>
          </a:prstGeom>
          <a:noFill/>
          <a:ln>
            <a:noFill/>
          </a:ln>
        </p:spPr>
      </p:pic>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Graphical user interface, sunburst chart&#10;&#10;Description automatically generated" id="496" name="Google Shape;496;p28"/>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497" name="Google Shape;497;p28"/>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27</a:t>
            </a:r>
            <a:endParaRPr b="0" sz="1400" strike="noStrike">
              <a:solidFill>
                <a:srgbClr val="000000"/>
              </a:solidFill>
              <a:latin typeface="Arial"/>
              <a:ea typeface="Arial"/>
              <a:cs typeface="Arial"/>
              <a:sym typeface="Arial"/>
            </a:endParaRPr>
          </a:p>
        </p:txBody>
      </p:sp>
      <p:sp>
        <p:nvSpPr>
          <p:cNvPr id="498" name="Google Shape;498;p28"/>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Summary</a:t>
            </a:r>
            <a:endParaRPr b="0" sz="4400" strike="noStrike">
              <a:solidFill>
                <a:srgbClr val="000000"/>
              </a:solidFill>
              <a:latin typeface="Arial"/>
              <a:ea typeface="Arial"/>
              <a:cs typeface="Arial"/>
              <a:sym typeface="Arial"/>
            </a:endParaRPr>
          </a:p>
        </p:txBody>
      </p:sp>
      <p:sp>
        <p:nvSpPr>
          <p:cNvPr id="499" name="Google Shape;499;p28"/>
          <p:cNvSpPr txBox="1"/>
          <p:nvPr>
            <p:ph idx="4294967295" type="body"/>
          </p:nvPr>
        </p:nvSpPr>
        <p:spPr>
          <a:xfrm>
            <a:off x="708480" y="2132280"/>
            <a:ext cx="10809720" cy="4172400"/>
          </a:xfrm>
          <a:prstGeom prst="rect">
            <a:avLst/>
          </a:prstGeom>
          <a:noFill/>
          <a:ln>
            <a:noFill/>
          </a:ln>
        </p:spPr>
        <p:txBody>
          <a:bodyPr anchorCtr="0" anchor="t" bIns="45700" lIns="91425" spcFirstLastPara="1" rIns="91425" wrap="square" tIns="45700">
            <a:no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In this lecture, we learnt that data aggregators:</a:t>
            </a:r>
            <a:endParaRPr b="0" i="0" sz="2000" u="none" cap="none" strike="noStrike">
              <a:solidFill>
                <a:srgbClr val="000000"/>
              </a:solidFill>
              <a:latin typeface="Calibri"/>
              <a:ea typeface="Calibri"/>
              <a:cs typeface="Calibri"/>
              <a:sym typeface="Calibri"/>
            </a:endParaRPr>
          </a:p>
          <a:p>
            <a:pPr indent="-228600" lvl="1" marL="685800" marR="0" rtl="0" algn="l">
              <a:lnSpc>
                <a:spcPct val="150000"/>
              </a:lnSpc>
              <a:spcBef>
                <a:spcPts val="499"/>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 Are tools or processes that collect and combine data from multiple sources</a:t>
            </a:r>
            <a:endParaRPr b="0" i="0" sz="2000" u="none" cap="none" strike="noStrike">
              <a:solidFill>
                <a:srgbClr val="000000"/>
              </a:solidFill>
              <a:latin typeface="Calibri"/>
              <a:ea typeface="Calibri"/>
              <a:cs typeface="Calibri"/>
              <a:sym typeface="Calibri"/>
            </a:endParaRPr>
          </a:p>
          <a:p>
            <a:pPr indent="-228600" lvl="1" marL="685800" marR="0" rtl="0" algn="l">
              <a:lnSpc>
                <a:spcPct val="150000"/>
              </a:lnSpc>
              <a:spcBef>
                <a:spcPts val="499"/>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Simplify complex data</a:t>
            </a:r>
            <a:endParaRPr b="0" i="0" sz="2000" u="none" cap="none" strike="noStrike">
              <a:solidFill>
                <a:srgbClr val="000000"/>
              </a:solidFill>
              <a:latin typeface="Calibri"/>
              <a:ea typeface="Calibri"/>
              <a:cs typeface="Calibri"/>
              <a:sym typeface="Calibri"/>
            </a:endParaRPr>
          </a:p>
          <a:p>
            <a:pPr indent="-228600" lvl="1" marL="685800" marR="0" rtl="0" algn="l">
              <a:lnSpc>
                <a:spcPct val="150000"/>
              </a:lnSpc>
              <a:spcBef>
                <a:spcPts val="499"/>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Enhance decision-making by providing a comprehensive view of information</a:t>
            </a:r>
            <a:endParaRPr b="0" i="0" sz="2000" u="none" cap="none" strike="noStrike">
              <a:solidFill>
                <a:srgbClr val="000000"/>
              </a:solidFill>
              <a:latin typeface="Calibri"/>
              <a:ea typeface="Calibri"/>
              <a:cs typeface="Calibri"/>
              <a:sym typeface="Calibri"/>
            </a:endParaRPr>
          </a:p>
          <a:p>
            <a:pPr indent="-228600" lvl="1" marL="685800" marR="0" rtl="0" algn="l">
              <a:lnSpc>
                <a:spcPct val="150000"/>
              </a:lnSpc>
              <a:spcBef>
                <a:spcPts val="499"/>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Improve data quality through cleansing and validation processes. </a:t>
            </a:r>
            <a:endParaRPr b="0" i="0" sz="2000" u="none" cap="none" strike="noStrike">
              <a:solidFill>
                <a:srgbClr val="000000"/>
              </a:solidFill>
              <a:latin typeface="Calibri"/>
              <a:ea typeface="Calibri"/>
              <a:cs typeface="Calibri"/>
              <a:sym typeface="Calibri"/>
            </a:endParaRPr>
          </a:p>
          <a:p>
            <a:pPr indent="-228600" lvl="1" marL="685800" marR="0" rtl="0" algn="l">
              <a:lnSpc>
                <a:spcPct val="150000"/>
              </a:lnSpc>
              <a:spcBef>
                <a:spcPts val="499"/>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Enable cross-source analysis, uncover correlations and trends</a:t>
            </a:r>
            <a:endParaRPr b="0" i="0" sz="2000" u="none" cap="none" strike="noStrike">
              <a:solidFill>
                <a:srgbClr val="000000"/>
              </a:solidFill>
              <a:latin typeface="Calibri"/>
              <a:ea typeface="Calibri"/>
              <a:cs typeface="Calibri"/>
              <a:sym typeface="Calibri"/>
            </a:endParaRPr>
          </a:p>
          <a:p>
            <a:pPr indent="-228600" lvl="1" marL="685800" marR="0" rtl="0" algn="l">
              <a:lnSpc>
                <a:spcPct val="150000"/>
              </a:lnSpc>
              <a:spcBef>
                <a:spcPts val="499"/>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Facilitate reporting and visualisation.</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500" name="Google Shape;500;p28"/>
          <p:cNvSpPr/>
          <p:nvPr/>
        </p:nvSpPr>
        <p:spPr>
          <a:xfrm>
            <a:off x="708480" y="1527120"/>
            <a:ext cx="6202440" cy="501120"/>
          </a:xfrm>
          <a:prstGeom prst="rect">
            <a:avLst/>
          </a:prstGeom>
          <a:noFill/>
          <a:ln>
            <a:noFill/>
          </a:ln>
        </p:spPr>
        <p:txBody>
          <a:bodyPr anchorCtr="0" anchor="t" bIns="45000" lIns="90000" spcFirstLastPara="1" rIns="90000" wrap="square" tIns="45000">
            <a:spAutoFit/>
          </a:bodyPr>
          <a:lstStyle/>
          <a:p>
            <a:pPr indent="0" lvl="0" marL="0" marR="0" rtl="0" algn="l">
              <a:lnSpc>
                <a:spcPct val="150000"/>
              </a:lnSpc>
              <a:spcBef>
                <a:spcPts val="0"/>
              </a:spcBef>
              <a:spcAft>
                <a:spcPts val="0"/>
              </a:spcAft>
              <a:buNone/>
            </a:pPr>
            <a:r>
              <a:rPr b="1" lang="en-GB" sz="1800" strike="noStrike">
                <a:solidFill>
                  <a:srgbClr val="9CC2E5"/>
                </a:solidFill>
                <a:latin typeface="Open Sans"/>
                <a:ea typeface="Open Sans"/>
                <a:cs typeface="Open Sans"/>
                <a:sym typeface="Open Sans"/>
              </a:rPr>
              <a:t>Key Concepts of  Data Aggregators</a:t>
            </a:r>
            <a:endParaRPr b="0" sz="18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Graphical user interface, sunburst chart&#10;&#10;Description automatically generated" id="506" name="Google Shape;506;p29"/>
          <p:cNvPicPr preferRelativeResize="0"/>
          <p:nvPr/>
        </p:nvPicPr>
        <p:blipFill rotWithShape="1">
          <a:blip r:embed="rId3">
            <a:alphaModFix/>
          </a:blip>
          <a:srcRect b="0" l="0" r="0" t="0"/>
          <a:stretch/>
        </p:blipFill>
        <p:spPr>
          <a:xfrm>
            <a:off x="1440" y="-34920"/>
            <a:ext cx="12188880" cy="6854760"/>
          </a:xfrm>
          <a:prstGeom prst="rect">
            <a:avLst/>
          </a:prstGeom>
          <a:noFill/>
          <a:ln>
            <a:noFill/>
          </a:ln>
        </p:spPr>
      </p:pic>
      <p:sp>
        <p:nvSpPr>
          <p:cNvPr id="507" name="Google Shape;507;p29"/>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28</a:t>
            </a:r>
            <a:endParaRPr b="0" sz="1400" strike="noStrike">
              <a:solidFill>
                <a:srgbClr val="000000"/>
              </a:solidFill>
              <a:latin typeface="Arial"/>
              <a:ea typeface="Arial"/>
              <a:cs typeface="Arial"/>
              <a:sym typeface="Arial"/>
            </a:endParaRPr>
          </a:p>
        </p:txBody>
      </p:sp>
      <p:sp>
        <p:nvSpPr>
          <p:cNvPr id="508" name="Google Shape;508;p29"/>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References</a:t>
            </a:r>
            <a:endParaRPr b="0" sz="4400" strike="noStrike">
              <a:solidFill>
                <a:srgbClr val="000000"/>
              </a:solidFill>
              <a:latin typeface="Arial"/>
              <a:ea typeface="Arial"/>
              <a:cs typeface="Arial"/>
              <a:sym typeface="Arial"/>
            </a:endParaRPr>
          </a:p>
        </p:txBody>
      </p:sp>
      <p:sp>
        <p:nvSpPr>
          <p:cNvPr id="509" name="Google Shape;509;p29"/>
          <p:cNvSpPr txBox="1"/>
          <p:nvPr>
            <p:ph idx="4294967295" type="body"/>
          </p:nvPr>
        </p:nvSpPr>
        <p:spPr>
          <a:xfrm>
            <a:off x="708480" y="1792800"/>
            <a:ext cx="10809720" cy="4047840"/>
          </a:xfrm>
          <a:prstGeom prst="rect">
            <a:avLst/>
          </a:prstGeom>
          <a:noFill/>
          <a:ln>
            <a:noFill/>
          </a:ln>
        </p:spPr>
        <p:txBody>
          <a:bodyPr anchorCtr="0" anchor="t" bIns="45700" lIns="91425" spcFirstLastPara="1" rIns="91425" wrap="square" tIns="45700">
            <a:normAutofit fontScale="99000"/>
          </a:bodyPr>
          <a:lstStyle/>
          <a:p>
            <a:pPr indent="-226080" lvl="0" marL="226080" marR="0" rtl="0" algn="l">
              <a:lnSpc>
                <a:spcPct val="150000"/>
              </a:lnSpc>
              <a:spcBef>
                <a:spcPts val="0"/>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OpenStreetMap. URL </a:t>
            </a:r>
            <a:r>
              <a:rPr b="0" i="0" lang="en-GB" sz="20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https://www.openstreetmap.org/</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Energydata.info. URL </a:t>
            </a:r>
            <a:r>
              <a:rPr b="0" i="0" lang="en-GB" sz="2000" u="sng" cap="none" strike="noStrike">
                <a:solidFill>
                  <a:srgbClr val="0563C1"/>
                </a:solidFill>
                <a:latin typeface="Open Sans"/>
                <a:ea typeface="Open Sans"/>
                <a:cs typeface="Open Sans"/>
                <a:sym typeface="Open Sans"/>
                <a:hlinkClick r:id="rId5">
                  <a:extLst>
                    <a:ext uri="{A12FA001-AC4F-418D-AE19-62706E023703}">
                      <ahyp:hlinkClr val="tx"/>
                    </a:ext>
                  </a:extLst>
                </a:hlinkClick>
              </a:rPr>
              <a:t>https://electrifynow.energydata.info/</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EAE (Energy Access Explorer). URL </a:t>
            </a:r>
            <a:r>
              <a:rPr b="0" i="0" lang="en-GB" sz="2000" u="sng" cap="none" strike="noStrike">
                <a:solidFill>
                  <a:srgbClr val="0563C1"/>
                </a:solidFill>
                <a:latin typeface="Open Sans"/>
                <a:ea typeface="Open Sans"/>
                <a:cs typeface="Open Sans"/>
                <a:sym typeface="Open Sans"/>
                <a:hlinkClick r:id="rId6">
                  <a:extLst>
                    <a:ext uri="{A12FA001-AC4F-418D-AE19-62706E023703}">
                      <ahyp:hlinkClr val="tx"/>
                    </a:ext>
                  </a:extLst>
                </a:hlinkClick>
              </a:rPr>
              <a:t>https://www.energyaccessexplorer.org/</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Global Electrification Platform (GEP). URL </a:t>
            </a:r>
            <a:r>
              <a:rPr b="0" i="0" lang="en-GB" sz="2000" u="sng" cap="none" strike="noStrike">
                <a:solidFill>
                  <a:srgbClr val="0563C1"/>
                </a:solidFill>
                <a:latin typeface="Open Sans"/>
                <a:ea typeface="Open Sans"/>
                <a:cs typeface="Open Sans"/>
                <a:sym typeface="Open Sans"/>
                <a:hlinkClick r:id="rId7">
                  <a:extLst>
                    <a:ext uri="{A12FA001-AC4F-418D-AE19-62706E023703}">
                      <ahyp:hlinkClr val="tx"/>
                    </a:ext>
                  </a:extLst>
                </a:hlinkClick>
              </a:rPr>
              <a:t>https://electrifynow.energydata.info/</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Integrated Energy Planning (IEP). URL </a:t>
            </a:r>
            <a:r>
              <a:rPr b="0" i="0" lang="en-GB" sz="2000" u="sng" cap="none" strike="noStrike">
                <a:solidFill>
                  <a:srgbClr val="0563C1"/>
                </a:solidFill>
                <a:latin typeface="Open Sans"/>
                <a:ea typeface="Open Sans"/>
                <a:cs typeface="Open Sans"/>
                <a:sym typeface="Open Sans"/>
                <a:hlinkClick r:id="rId8">
                  <a:extLst>
                    <a:ext uri="{A12FA001-AC4F-418D-AE19-62706E023703}">
                      <ahyp:hlinkClr val="tx"/>
                    </a:ext>
                  </a:extLst>
                </a:hlinkClick>
              </a:rPr>
              <a:t>https://sdg7energyplanning.org/</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What is Data Aggregation? : A Comprehensive Guide 101. URL </a:t>
            </a:r>
            <a:r>
              <a:rPr b="0" i="0" lang="en-GB" sz="2000" u="sng" cap="none" strike="noStrike">
                <a:solidFill>
                  <a:srgbClr val="0563C1"/>
                </a:solidFill>
                <a:latin typeface="Open Sans"/>
                <a:ea typeface="Open Sans"/>
                <a:cs typeface="Open Sans"/>
                <a:sym typeface="Open Sans"/>
                <a:hlinkClick r:id="rId9">
                  <a:extLst>
                    <a:ext uri="{A12FA001-AC4F-418D-AE19-62706E023703}">
                      <ahyp:hlinkClr val="tx"/>
                    </a:ext>
                  </a:extLst>
                </a:hlinkClick>
              </a:rPr>
              <a:t>https://hevodata.com/learn/data-aggregation/</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Graphical user interface, sunburst chart&#10;&#10;Description automatically generated" id="215" name="Google Shape;215;p3"/>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16" name="Google Shape;216;p3"/>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a:t>
            </a:r>
            <a:endParaRPr b="0" sz="1400" strike="noStrike">
              <a:solidFill>
                <a:srgbClr val="000000"/>
              </a:solidFill>
              <a:latin typeface="Arial"/>
              <a:ea typeface="Arial"/>
              <a:cs typeface="Arial"/>
              <a:sym typeface="Arial"/>
            </a:endParaRPr>
          </a:p>
        </p:txBody>
      </p:sp>
      <p:sp>
        <p:nvSpPr>
          <p:cNvPr id="217" name="Google Shape;217;p3"/>
          <p:cNvSpPr/>
          <p:nvPr/>
        </p:nvSpPr>
        <p:spPr>
          <a:xfrm>
            <a:off x="887040" y="4680"/>
            <a:ext cx="765108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2.1 Data Aggregators</a:t>
            </a:r>
            <a:endParaRPr b="0" sz="4400" strike="noStrike">
              <a:solidFill>
                <a:srgbClr val="000000"/>
              </a:solidFill>
              <a:latin typeface="Arial"/>
              <a:ea typeface="Arial"/>
              <a:cs typeface="Arial"/>
              <a:sym typeface="Arial"/>
            </a:endParaRPr>
          </a:p>
        </p:txBody>
      </p:sp>
      <p:sp>
        <p:nvSpPr>
          <p:cNvPr id="218" name="Google Shape;218;p3"/>
          <p:cNvSpPr txBox="1"/>
          <p:nvPr>
            <p:ph idx="4294967295" type="body"/>
          </p:nvPr>
        </p:nvSpPr>
        <p:spPr>
          <a:xfrm>
            <a:off x="708480" y="2132280"/>
            <a:ext cx="10809720" cy="3947040"/>
          </a:xfrm>
          <a:prstGeom prst="rect">
            <a:avLst/>
          </a:prstGeom>
          <a:noFill/>
          <a:ln>
            <a:noFill/>
          </a:ln>
        </p:spPr>
        <p:txBody>
          <a:bodyPr anchorCtr="0" anchor="t" bIns="45700" lIns="91425" spcFirstLastPara="1" rIns="91425" wrap="square" tIns="45700">
            <a:normAutofit fontScale="95000"/>
          </a:bodyPr>
          <a:lstStyle/>
          <a:p>
            <a:pPr indent="0" lvl="0" marL="228600" marR="0" rtl="0" algn="l">
              <a:lnSpc>
                <a:spcPct val="150000"/>
              </a:lnSpc>
              <a:spcBef>
                <a:spcPts val="0"/>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Data aggregators are tools or processes that collect and combine data from multiple sources into a centralised repository or dataset. They help in simplifying complex data by summarising and organising it in a way that allows for easier analysis and decision-making. </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Data aggregators are important because they simplify complex data, enhance decision-making by providing a comprehensive view of information, and improve data quality through cleansing and validation processes. They enable cross-source analysis, uncover correlations and trends, and facilitate reporting and visualisation.</a:t>
            </a:r>
            <a:endParaRPr b="0" i="0" sz="2000" u="none" cap="none" strike="noStrike">
              <a:solidFill>
                <a:srgbClr val="000000"/>
              </a:solidFill>
              <a:latin typeface="Calibri"/>
              <a:ea typeface="Calibri"/>
              <a:cs typeface="Calibri"/>
              <a:sym typeface="Calibri"/>
            </a:endParaRPr>
          </a:p>
          <a:p>
            <a:pPr indent="0" lvl="0" marL="228600" marR="0" rtl="0" algn="l">
              <a:lnSpc>
                <a:spcPct val="9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p:txBody>
      </p:sp>
      <p:sp>
        <p:nvSpPr>
          <p:cNvPr id="219" name="Google Shape;219;p3"/>
          <p:cNvSpPr/>
          <p:nvPr/>
        </p:nvSpPr>
        <p:spPr>
          <a:xfrm>
            <a:off x="887040" y="138600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What are Data Aggregators? </a:t>
            </a:r>
            <a:endParaRPr b="0" sz="2000" strike="noStrike">
              <a:solidFill>
                <a:srgbClr val="000000"/>
              </a:solidFill>
              <a:latin typeface="Arial"/>
              <a:ea typeface="Arial"/>
              <a:cs typeface="Arial"/>
              <a:sym typeface="Arial"/>
            </a:endParaRPr>
          </a:p>
        </p:txBody>
      </p:sp>
      <p:sp>
        <p:nvSpPr>
          <p:cNvPr id="220" name="Google Shape;220;p3"/>
          <p:cNvSpPr/>
          <p:nvPr/>
        </p:nvSpPr>
        <p:spPr>
          <a:xfrm>
            <a:off x="4325040" y="6078240"/>
            <a:ext cx="732060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What is Data Aggregation? : A Comprehensive Guide 101</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30"/>
          <p:cNvSpPr/>
          <p:nvPr/>
        </p:nvSpPr>
        <p:spPr>
          <a:xfrm>
            <a:off x="9919440" y="5892480"/>
            <a:ext cx="1866600" cy="5778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None/>
            </a:pPr>
            <a:r>
              <a:rPr b="0" lang="en-GB" sz="800" strike="noStrike">
                <a:solidFill>
                  <a:srgbClr val="FFFFFF"/>
                </a:solidFill>
                <a:latin typeface="Open Sans"/>
                <a:ea typeface="Open Sans"/>
                <a:cs typeface="Open Sans"/>
                <a:sym typeface="Open Sans"/>
              </a:rPr>
              <a:t>CCG courses (this will take </a:t>
            </a:r>
            <a:br>
              <a:rPr lang="en-GB" sz="800">
                <a:solidFill>
                  <a:schemeClr val="dk1"/>
                </a:solidFill>
                <a:latin typeface="Arial"/>
                <a:ea typeface="Arial"/>
                <a:cs typeface="Arial"/>
                <a:sym typeface="Arial"/>
              </a:rPr>
            </a:br>
            <a:r>
              <a:rPr b="0" lang="en-GB" sz="800" strike="noStrike">
                <a:solidFill>
                  <a:srgbClr val="FFFFFF"/>
                </a:solidFill>
                <a:latin typeface="Open Sans"/>
                <a:ea typeface="Open Sans"/>
                <a:cs typeface="Open Sans"/>
                <a:sym typeface="Open Sans"/>
              </a:rPr>
              <a:t>you to the website link http://www.ClimateCompatibleGrowth.com/teachingmaterials)</a:t>
            </a:r>
            <a:endParaRPr b="0" sz="800" strike="noStrike">
              <a:solidFill>
                <a:srgbClr val="000000"/>
              </a:solidFill>
              <a:latin typeface="Arial"/>
              <a:ea typeface="Arial"/>
              <a:cs typeface="Arial"/>
              <a:sym typeface="Arial"/>
            </a:endParaRPr>
          </a:p>
        </p:txBody>
      </p:sp>
      <p:sp>
        <p:nvSpPr>
          <p:cNvPr id="516" name="Google Shape;516;p30"/>
          <p:cNvSpPr/>
          <p:nvPr/>
        </p:nvSpPr>
        <p:spPr>
          <a:xfrm>
            <a:off x="9108360" y="4845960"/>
            <a:ext cx="2371680" cy="821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lang="en-GB" sz="800" strike="noStrike">
                <a:solidFill>
                  <a:srgbClr val="FFFFFF"/>
                </a:solidFill>
                <a:latin typeface="Open Sans"/>
                <a:ea typeface="Open Sans"/>
                <a:cs typeface="Open Sans"/>
                <a:sym typeface="Open Sans"/>
              </a:rPr>
              <a:t>Moksnes N., Sahlberg A., Khavari B. 2021.</a:t>
            </a:r>
            <a:br>
              <a:rPr lang="en-GB" sz="800">
                <a:solidFill>
                  <a:schemeClr val="dk1"/>
                </a:solidFill>
                <a:latin typeface="Arial"/>
                <a:ea typeface="Arial"/>
                <a:cs typeface="Arial"/>
                <a:sym typeface="Arial"/>
              </a:rPr>
            </a:br>
            <a:r>
              <a:rPr b="0" lang="en-GB" sz="800" strike="noStrike">
                <a:solidFill>
                  <a:srgbClr val="FFFFFF"/>
                </a:solidFill>
                <a:latin typeface="Open Sans"/>
                <a:ea typeface="Open Sans"/>
                <a:cs typeface="Open Sans"/>
                <a:sym typeface="Open Sans"/>
              </a:rPr>
              <a:t>Lecture 1: OnSSET/Global Electrification</a:t>
            </a:r>
            <a:br>
              <a:rPr lang="en-GB" sz="800">
                <a:solidFill>
                  <a:schemeClr val="dk1"/>
                </a:solidFill>
                <a:latin typeface="Arial"/>
                <a:ea typeface="Arial"/>
                <a:cs typeface="Arial"/>
                <a:sym typeface="Arial"/>
              </a:rPr>
            </a:br>
            <a:r>
              <a:rPr b="0" lang="en-GB" sz="800" strike="noStrike">
                <a:solidFill>
                  <a:srgbClr val="FFFFFF"/>
                </a:solidFill>
                <a:latin typeface="Open Sans"/>
                <a:ea typeface="Open Sans"/>
                <a:cs typeface="Open Sans"/>
                <a:sym typeface="Open Sans"/>
              </a:rPr>
              <a:t>Platform. Release Version 1.0. [online</a:t>
            </a:r>
            <a:br>
              <a:rPr lang="en-GB" sz="800">
                <a:solidFill>
                  <a:schemeClr val="dk1"/>
                </a:solidFill>
                <a:latin typeface="Arial"/>
                <a:ea typeface="Arial"/>
                <a:cs typeface="Arial"/>
                <a:sym typeface="Arial"/>
              </a:rPr>
            </a:br>
            <a:r>
              <a:rPr b="0" lang="en-GB" sz="800" strike="noStrike">
                <a:solidFill>
                  <a:srgbClr val="FFFFFF"/>
                </a:solidFill>
                <a:latin typeface="Open Sans"/>
                <a:ea typeface="Open Sans"/>
                <a:cs typeface="Open Sans"/>
                <a:sym typeface="Open Sans"/>
              </a:rPr>
              <a:t>presentation]. Climate Compatible Growth</a:t>
            </a:r>
            <a:br>
              <a:rPr lang="en-GB" sz="800">
                <a:solidFill>
                  <a:schemeClr val="dk1"/>
                </a:solidFill>
                <a:latin typeface="Arial"/>
                <a:ea typeface="Arial"/>
                <a:cs typeface="Arial"/>
                <a:sym typeface="Arial"/>
              </a:rPr>
            </a:br>
            <a:r>
              <a:rPr b="0" lang="en-GB" sz="800" strike="noStrike">
                <a:solidFill>
                  <a:srgbClr val="FFFFFF"/>
                </a:solidFill>
                <a:latin typeface="Open Sans"/>
                <a:ea typeface="Open Sans"/>
                <a:cs typeface="Open Sans"/>
                <a:sym typeface="Open Sans"/>
              </a:rPr>
              <a:t>Programme, Energy Sector Management Assistance Program and World Bank Group</a:t>
            </a:r>
            <a:endParaRPr b="0" sz="800" strike="noStrike">
              <a:solidFill>
                <a:srgbClr val="000000"/>
              </a:solidFill>
              <a:latin typeface="Arial"/>
              <a:ea typeface="Arial"/>
              <a:cs typeface="Arial"/>
              <a:sym typeface="Arial"/>
            </a:endParaRPr>
          </a:p>
        </p:txBody>
      </p:sp>
      <p:grpSp>
        <p:nvGrpSpPr>
          <p:cNvPr id="517" name="Google Shape;517;p30"/>
          <p:cNvGrpSpPr/>
          <p:nvPr/>
        </p:nvGrpSpPr>
        <p:grpSpPr>
          <a:xfrm>
            <a:off x="0" y="0"/>
            <a:ext cx="12192000" cy="6858000"/>
            <a:chOff x="0" y="0"/>
            <a:chExt cx="12192000" cy="6858000"/>
          </a:xfrm>
        </p:grpSpPr>
        <p:pic>
          <p:nvPicPr>
            <p:cNvPr id="518" name="Google Shape;518;p3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19" name="Google Shape;519;p30"/>
            <p:cNvSpPr txBox="1"/>
            <p:nvPr/>
          </p:nvSpPr>
          <p:spPr>
            <a:xfrm>
              <a:off x="9013602" y="2439464"/>
              <a:ext cx="283143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GB" sz="900" u="none" strike="noStrike">
                  <a:solidFill>
                    <a:srgbClr val="FFFFFF"/>
                  </a:solidFill>
                  <a:latin typeface="Open Sans"/>
                  <a:ea typeface="Open Sans"/>
                  <a:cs typeface="Open Sans"/>
                  <a:sym typeface="Open Sans"/>
                </a:rPr>
                <a:t>Supported by and in collaboration with </a:t>
              </a:r>
              <a:endParaRPr b="0" sz="1800">
                <a:solidFill>
                  <a:schemeClr val="dk1"/>
                </a:solidFill>
                <a:latin typeface="Arial"/>
                <a:ea typeface="Arial"/>
                <a:cs typeface="Arial"/>
                <a:sym typeface="Arial"/>
              </a:endParaRPr>
            </a:p>
            <a:p>
              <a:pPr indent="0" lvl="0" marL="0" marR="0" rtl="0" algn="ctr">
                <a:spcBef>
                  <a:spcPts val="0"/>
                </a:spcBef>
                <a:spcAft>
                  <a:spcPts val="0"/>
                </a:spcAft>
                <a:buNone/>
              </a:pPr>
              <a:r>
                <a:rPr b="1" i="1" lang="en-GB" sz="900" u="none" strike="noStrike">
                  <a:solidFill>
                    <a:srgbClr val="FFFFFF"/>
                  </a:solidFill>
                  <a:latin typeface="Open Sans"/>
                  <a:ea typeface="Open Sans"/>
                  <a:cs typeface="Open Sans"/>
                  <a:sym typeface="Open Sans"/>
                </a:rPr>
                <a:t>Sustainable Energy for All</a:t>
              </a:r>
              <a:endParaRPr b="0" sz="1800">
                <a:solidFill>
                  <a:schemeClr val="dk1"/>
                </a:solidFill>
                <a:latin typeface="Arial"/>
                <a:ea typeface="Arial"/>
                <a:cs typeface="Arial"/>
                <a:sym typeface="Arial"/>
              </a:endParaRPr>
            </a:p>
            <a:p>
              <a:pPr indent="0" lvl="0" marL="0" marR="0" rtl="0" algn="l">
                <a:spcBef>
                  <a:spcPts val="0"/>
                </a:spcBef>
                <a:spcAft>
                  <a:spcPts val="0"/>
                </a:spcAft>
                <a:buNone/>
              </a:pPr>
              <a:br>
                <a:rPr lang="en-GB"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pic>
          <p:nvPicPr>
            <p:cNvPr descr="A white circle with white text&#10;&#10;Description automatically generated" id="520" name="Google Shape;520;p30"/>
            <p:cNvPicPr preferRelativeResize="0"/>
            <p:nvPr/>
          </p:nvPicPr>
          <p:blipFill rotWithShape="1">
            <a:blip r:embed="rId4">
              <a:alphaModFix/>
            </a:blip>
            <a:srcRect b="0" l="0" r="0" t="0"/>
            <a:stretch/>
          </p:blipFill>
          <p:spPr>
            <a:xfrm>
              <a:off x="9984649" y="2912648"/>
              <a:ext cx="945982" cy="951932"/>
            </a:xfrm>
            <a:prstGeom prst="rect">
              <a:avLst/>
            </a:prstGeom>
            <a:noFill/>
            <a:ln>
              <a:noFill/>
            </a:ln>
          </p:spPr>
        </p:pic>
        <p:sp>
          <p:nvSpPr>
            <p:cNvPr id="521" name="Google Shape;521;p30"/>
            <p:cNvSpPr txBox="1"/>
            <p:nvPr/>
          </p:nvSpPr>
          <p:spPr>
            <a:xfrm>
              <a:off x="9189625" y="4020847"/>
              <a:ext cx="2518611"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800" u="none" strike="noStrike">
                  <a:solidFill>
                    <a:srgbClr val="FFFFFF"/>
                  </a:solidFill>
                  <a:latin typeface="Open Sans"/>
                  <a:ea typeface="Open Sans"/>
                  <a:cs typeface="Open Sans"/>
                  <a:sym typeface="Open Sans"/>
                </a:rPr>
                <a:t>Consolidated by Admire Nyakudya, Seabilwe Tilodi and Thiasha Vythilingam</a:t>
              </a:r>
              <a:endParaRPr b="0" sz="1800">
                <a:solidFill>
                  <a:schemeClr val="dk1"/>
                </a:solidFill>
                <a:latin typeface="Arial"/>
                <a:ea typeface="Arial"/>
                <a:cs typeface="Arial"/>
                <a:sym typeface="Arial"/>
              </a:endParaRPr>
            </a:p>
            <a:p>
              <a:pPr indent="0" lvl="0" marL="0" marR="0" rtl="0" algn="ctr">
                <a:spcBef>
                  <a:spcPts val="0"/>
                </a:spcBef>
                <a:spcAft>
                  <a:spcPts val="0"/>
                </a:spcAft>
                <a:buNone/>
              </a:pPr>
              <a:r>
                <a:rPr b="0" i="0" lang="en-GB" sz="800" u="none" strike="noStrike">
                  <a:solidFill>
                    <a:srgbClr val="FFFFFF"/>
                  </a:solidFill>
                  <a:latin typeface="Open Sans"/>
                  <a:ea typeface="Open Sans"/>
                  <a:cs typeface="Open Sans"/>
                  <a:sym typeface="Open Sans"/>
                </a:rPr>
                <a:t> from Kartoza</a:t>
              </a:r>
              <a:endParaRPr b="0" sz="1800">
                <a:solidFill>
                  <a:schemeClr val="dk1"/>
                </a:solidFill>
                <a:latin typeface="Arial"/>
                <a:ea typeface="Arial"/>
                <a:cs typeface="Arial"/>
                <a:sym typeface="Arial"/>
              </a:endParaRPr>
            </a:p>
            <a:p>
              <a:pPr indent="0" lvl="0" marL="0" marR="0" rtl="0" algn="l">
                <a:spcBef>
                  <a:spcPts val="0"/>
                </a:spcBef>
                <a:spcAft>
                  <a:spcPts val="0"/>
                </a:spcAft>
                <a:buNone/>
              </a:pPr>
              <a:br>
                <a:rPr lang="en-GB"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pic>
          <p:nvPicPr>
            <p:cNvPr id="522" name="Google Shape;522;p30"/>
            <p:cNvPicPr preferRelativeResize="0"/>
            <p:nvPr/>
          </p:nvPicPr>
          <p:blipFill rotWithShape="1">
            <a:blip r:embed="rId5">
              <a:alphaModFix/>
            </a:blip>
            <a:srcRect b="0" l="0" r="0" t="0"/>
            <a:stretch/>
          </p:blipFill>
          <p:spPr>
            <a:xfrm>
              <a:off x="9672330" y="4522633"/>
              <a:ext cx="1513974" cy="492922"/>
            </a:xfrm>
            <a:prstGeom prst="rect">
              <a:avLst/>
            </a:prstGeom>
            <a:noFill/>
            <a:ln>
              <a:noFill/>
            </a:ln>
          </p:spPr>
        </p:pic>
        <p:sp>
          <p:nvSpPr>
            <p:cNvPr id="523" name="Google Shape;523;p30"/>
            <p:cNvSpPr txBox="1"/>
            <p:nvPr/>
          </p:nvSpPr>
          <p:spPr>
            <a:xfrm>
              <a:off x="8845408" y="5160411"/>
              <a:ext cx="3224463" cy="12618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800" u="none" strike="noStrike">
                  <a:solidFill>
                    <a:srgbClr val="FFFFFF"/>
                  </a:solidFill>
                  <a:latin typeface="Open Sans"/>
                  <a:ea typeface="Open Sans"/>
                  <a:cs typeface="Open Sans"/>
                  <a:sym typeface="Open Sans"/>
                </a:rPr>
                <a:t>Nyakudya A., Tilodi S., Vythilingam T., 2023.</a:t>
              </a:r>
              <a:br>
                <a:rPr b="0" i="0" lang="en-GB" sz="800" u="none" strike="noStrike">
                  <a:solidFill>
                    <a:srgbClr val="FFFFFF"/>
                  </a:solidFill>
                  <a:latin typeface="Open Sans"/>
                  <a:ea typeface="Open Sans"/>
                  <a:cs typeface="Open Sans"/>
                  <a:sym typeface="Open Sans"/>
                </a:rPr>
              </a:br>
              <a:r>
                <a:rPr b="0" i="0" lang="en-GB" sz="800" u="none" strike="noStrike">
                  <a:solidFill>
                    <a:srgbClr val="FFFFFF"/>
                  </a:solidFill>
                  <a:latin typeface="Open Sans"/>
                  <a:ea typeface="Open Sans"/>
                  <a:cs typeface="Open Sans"/>
                  <a:sym typeface="Open Sans"/>
                </a:rPr>
                <a:t>Lecture 2: Geospatial Data Management for Energy Access. Release Version 1.0</a:t>
              </a:r>
              <a:br>
                <a:rPr b="0" i="0" lang="en-GB" sz="800" u="none" strike="noStrike">
                  <a:solidFill>
                    <a:srgbClr val="FFFFFF"/>
                  </a:solidFill>
                  <a:latin typeface="Open Sans"/>
                  <a:ea typeface="Open Sans"/>
                  <a:cs typeface="Open Sans"/>
                  <a:sym typeface="Open Sans"/>
                </a:rPr>
              </a:br>
              <a:r>
                <a:rPr b="0" i="0" lang="en-GB" sz="800" u="none" strike="noStrike">
                  <a:solidFill>
                    <a:srgbClr val="FFFFFF"/>
                  </a:solidFill>
                  <a:latin typeface="Open Sans"/>
                  <a:ea typeface="Open Sans"/>
                  <a:cs typeface="Open Sans"/>
                  <a:sym typeface="Open Sans"/>
                </a:rPr>
                <a:t>[online presentation]. Climate Compatible Growth Programme, Sustainable Energy for All, Kartoza</a:t>
              </a:r>
              <a:endParaRPr b="0" sz="1800">
                <a:solidFill>
                  <a:schemeClr val="dk1"/>
                </a:solidFill>
                <a:latin typeface="Arial"/>
                <a:ea typeface="Arial"/>
                <a:cs typeface="Arial"/>
                <a:sym typeface="Arial"/>
              </a:endParaRPr>
            </a:p>
            <a:p>
              <a:pPr indent="0" lvl="0" marL="0" marR="0" rtl="0" algn="l">
                <a:spcBef>
                  <a:spcPts val="0"/>
                </a:spcBef>
                <a:spcAft>
                  <a:spcPts val="0"/>
                </a:spcAft>
                <a:buNone/>
              </a:pPr>
              <a:br>
                <a:rPr lang="en-GB"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grpSp>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Graphical user interface, text" id="528" name="Google Shape;528;p3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29" name="Google Shape;529;p31"/>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accent1"/>
                </a:solidFill>
                <a:latin typeface="Arial"/>
                <a:ea typeface="Arial"/>
                <a:cs typeface="Arial"/>
                <a:sym typeface="Arial"/>
              </a:rPr>
              <a:t>This document was updated on </a:t>
            </a:r>
            <a:r>
              <a:rPr b="1" lang="en-GB" sz="2400">
                <a:solidFill>
                  <a:schemeClr val="accent1"/>
                </a:solidFill>
              </a:rPr>
              <a:t>11</a:t>
            </a:r>
            <a:r>
              <a:rPr b="1" lang="en-GB" sz="2400">
                <a:solidFill>
                  <a:schemeClr val="accent1"/>
                </a:solidFill>
                <a:latin typeface="Arial"/>
                <a:ea typeface="Arial"/>
                <a:cs typeface="Arial"/>
                <a:sym typeface="Arial"/>
              </a:rPr>
              <a:t>.1</a:t>
            </a:r>
            <a:r>
              <a:rPr b="1" lang="en-GB" sz="2400">
                <a:solidFill>
                  <a:schemeClr val="accent1"/>
                </a:solidFill>
              </a:rPr>
              <a:t>0</a:t>
            </a:r>
            <a:r>
              <a:rPr b="1" lang="en-GB" sz="2400">
                <a:solidFill>
                  <a:schemeClr val="accent1"/>
                </a:solidFill>
                <a:latin typeface="Arial"/>
                <a:ea typeface="Arial"/>
                <a:cs typeface="Arial"/>
                <a:sym typeface="Arial"/>
              </a:rPr>
              <a:t>.202</a:t>
            </a:r>
            <a:r>
              <a:rPr b="1" lang="en-GB" sz="2400">
                <a:solidFill>
                  <a:schemeClr val="accent1"/>
                </a:solidFill>
              </a:rPr>
              <a:t>5</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Graphical user interface, sunburst chart&#10;&#10;Description automatically generated" id="226" name="Google Shape;226;p4"/>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27" name="Google Shape;227;p4"/>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a:t>
            </a:r>
            <a:endParaRPr b="0" sz="1400" strike="noStrike">
              <a:solidFill>
                <a:srgbClr val="000000"/>
              </a:solidFill>
              <a:latin typeface="Arial"/>
              <a:ea typeface="Arial"/>
              <a:cs typeface="Arial"/>
              <a:sym typeface="Arial"/>
            </a:endParaRPr>
          </a:p>
        </p:txBody>
      </p:sp>
      <p:sp>
        <p:nvSpPr>
          <p:cNvPr id="228" name="Google Shape;228;p4"/>
          <p:cNvSpPr/>
          <p:nvPr/>
        </p:nvSpPr>
        <p:spPr>
          <a:xfrm>
            <a:off x="887040" y="468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229" name="Google Shape;229;p4"/>
          <p:cNvSpPr txBox="1"/>
          <p:nvPr>
            <p:ph idx="4294967295" type="body"/>
          </p:nvPr>
        </p:nvSpPr>
        <p:spPr>
          <a:xfrm>
            <a:off x="708480" y="2132280"/>
            <a:ext cx="10809720" cy="394704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“OpenStreetMap is built by a community of mappers that contribute and maintain data about roads, trails, cafés, railway stations, and much more, all over the world.”</a:t>
            </a:r>
            <a:endParaRPr b="0" i="0" sz="2000" u="none" cap="none" strike="noStrike">
              <a:solidFill>
                <a:srgbClr val="000000"/>
              </a:solidFill>
              <a:latin typeface="Calibri"/>
              <a:ea typeface="Calibri"/>
              <a:cs typeface="Calibri"/>
              <a:sym typeface="Calibri"/>
            </a:endParaRPr>
          </a:p>
          <a:p>
            <a:pPr indent="0" lvl="0" marL="228600" marR="0" rtl="0" algn="r">
              <a:lnSpc>
                <a:spcPct val="150000"/>
              </a:lnSpc>
              <a:spcBef>
                <a:spcPts val="1001"/>
              </a:spcBef>
              <a:spcAft>
                <a:spcPts val="0"/>
              </a:spcAft>
              <a:buClr>
                <a:srgbClr val="000000"/>
              </a:buClr>
              <a:buSzPts val="1200"/>
              <a:buFont typeface="Arial"/>
              <a:buNone/>
            </a:pPr>
            <a:r>
              <a:rPr b="0" i="1" lang="en-GB" sz="1200" u="none" cap="none" strike="noStrike">
                <a:solidFill>
                  <a:srgbClr val="000000"/>
                </a:solidFill>
                <a:latin typeface="Open Sans"/>
                <a:ea typeface="Open Sans"/>
                <a:cs typeface="Open Sans"/>
                <a:sym typeface="Open Sans"/>
              </a:rPr>
              <a:t>Source: </a:t>
            </a:r>
            <a:r>
              <a:rPr b="0" i="1" lang="en-GB" sz="12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OpenStreetMap</a:t>
            </a:r>
            <a:r>
              <a:rPr b="0" i="1" lang="en-GB" sz="1200" u="none" cap="none" strike="noStrike">
                <a:solidFill>
                  <a:srgbClr val="000000"/>
                </a:solidFill>
                <a:latin typeface="Open Sans"/>
                <a:ea typeface="Open Sans"/>
                <a:cs typeface="Open Sans"/>
                <a:sym typeface="Open Sans"/>
              </a:rPr>
              <a:t> </a:t>
            </a:r>
            <a:endParaRPr b="0" i="0" sz="1200" u="none" cap="none" strike="noStrike">
              <a:solidFill>
                <a:srgbClr val="000000"/>
              </a:solidFill>
              <a:latin typeface="Calibri"/>
              <a:ea typeface="Calibri"/>
              <a:cs typeface="Calibri"/>
              <a:sym typeface="Calibri"/>
            </a:endParaRPr>
          </a:p>
          <a:p>
            <a:pPr indent="0" lvl="0" marL="228600" marR="0" rtl="0" algn="l">
              <a:lnSpc>
                <a:spcPct val="9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230" name="Google Shape;230;p4"/>
          <p:cNvSpPr/>
          <p:nvPr/>
        </p:nvSpPr>
        <p:spPr>
          <a:xfrm>
            <a:off x="887040" y="153936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OpenStreetMap</a:t>
            </a:r>
            <a:endParaRPr b="0" sz="2000" strike="noStrike">
              <a:solidFill>
                <a:srgbClr val="000000"/>
              </a:solidFill>
              <a:latin typeface="Arial"/>
              <a:ea typeface="Arial"/>
              <a:cs typeface="Arial"/>
              <a:sym typeface="Arial"/>
            </a:endParaRPr>
          </a:p>
        </p:txBody>
      </p:sp>
      <p:pic>
        <p:nvPicPr>
          <p:cNvPr id="231" name="Google Shape;231;p4"/>
          <p:cNvPicPr preferRelativeResize="0"/>
          <p:nvPr/>
        </p:nvPicPr>
        <p:blipFill rotWithShape="1">
          <a:blip r:embed="rId5">
            <a:alphaModFix/>
          </a:blip>
          <a:srcRect b="0" l="0" r="0" t="0"/>
          <a:stretch/>
        </p:blipFill>
        <p:spPr>
          <a:xfrm>
            <a:off x="9912240" y="407520"/>
            <a:ext cx="1353960" cy="1353960"/>
          </a:xfrm>
          <a:prstGeom prst="rect">
            <a:avLst/>
          </a:prstGeom>
          <a:noFill/>
          <a:ln>
            <a:noFill/>
          </a:ln>
        </p:spPr>
      </p:pic>
      <p:pic>
        <p:nvPicPr>
          <p:cNvPr id="232" name="Google Shape;232;p4"/>
          <p:cNvPicPr preferRelativeResize="0"/>
          <p:nvPr/>
        </p:nvPicPr>
        <p:blipFill rotWithShape="1">
          <a:blip r:embed="rId6">
            <a:alphaModFix/>
          </a:blip>
          <a:srcRect b="0" l="0" r="0" t="0"/>
          <a:stretch/>
        </p:blipFill>
        <p:spPr>
          <a:xfrm>
            <a:off x="2648520" y="3240360"/>
            <a:ext cx="6528960" cy="2953080"/>
          </a:xfrm>
          <a:prstGeom prst="rect">
            <a:avLst/>
          </a:prstGeom>
          <a:noFill/>
          <a:ln>
            <a:noFill/>
          </a:ln>
        </p:spPr>
      </p:pic>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Graphical user interface, sunburst chart&#10;&#10;Description automatically generated" id="238" name="Google Shape;238;p5"/>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39" name="Google Shape;239;p5"/>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4</a:t>
            </a:r>
            <a:endParaRPr b="0" sz="1400" strike="noStrike">
              <a:solidFill>
                <a:srgbClr val="000000"/>
              </a:solidFill>
              <a:latin typeface="Arial"/>
              <a:ea typeface="Arial"/>
              <a:cs typeface="Arial"/>
              <a:sym typeface="Arial"/>
            </a:endParaRPr>
          </a:p>
        </p:txBody>
      </p:sp>
      <p:sp>
        <p:nvSpPr>
          <p:cNvPr id="240" name="Google Shape;240;p5"/>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241" name="Google Shape;241;p5"/>
          <p:cNvSpPr txBox="1"/>
          <p:nvPr>
            <p:ph idx="4294967295" type="body"/>
          </p:nvPr>
        </p:nvSpPr>
        <p:spPr>
          <a:xfrm>
            <a:off x="708480" y="2132280"/>
            <a:ext cx="10809720" cy="5943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Data Content</a:t>
            </a:r>
            <a:endParaRPr b="0" i="0" sz="2000" u="none" cap="none" strike="noStrike">
              <a:solidFill>
                <a:srgbClr val="000000"/>
              </a:solidFill>
              <a:latin typeface="Calibri"/>
              <a:ea typeface="Calibri"/>
              <a:cs typeface="Calibri"/>
              <a:sym typeface="Calibri"/>
            </a:endParaRPr>
          </a:p>
        </p:txBody>
      </p:sp>
      <p:sp>
        <p:nvSpPr>
          <p:cNvPr id="242" name="Google Shape;242;p5"/>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OpenStreetMap</a:t>
            </a:r>
            <a:endParaRPr b="0" sz="2000" strike="noStrike">
              <a:solidFill>
                <a:srgbClr val="000000"/>
              </a:solidFill>
              <a:latin typeface="Arial"/>
              <a:ea typeface="Arial"/>
              <a:cs typeface="Arial"/>
              <a:sym typeface="Arial"/>
            </a:endParaRPr>
          </a:p>
        </p:txBody>
      </p:sp>
      <p:pic>
        <p:nvPicPr>
          <p:cNvPr id="243" name="Google Shape;243;p5"/>
          <p:cNvPicPr preferRelativeResize="0"/>
          <p:nvPr/>
        </p:nvPicPr>
        <p:blipFill rotWithShape="1">
          <a:blip r:embed="rId4">
            <a:alphaModFix/>
          </a:blip>
          <a:srcRect b="0" l="0" r="0" t="0"/>
          <a:stretch/>
        </p:blipFill>
        <p:spPr>
          <a:xfrm>
            <a:off x="9954360" y="484920"/>
            <a:ext cx="1368720" cy="1368720"/>
          </a:xfrm>
          <a:prstGeom prst="rect">
            <a:avLst/>
          </a:prstGeom>
          <a:noFill/>
          <a:ln>
            <a:noFill/>
          </a:ln>
        </p:spPr>
      </p:pic>
      <p:pic>
        <p:nvPicPr>
          <p:cNvPr id="244" name="Google Shape;244;p5"/>
          <p:cNvPicPr preferRelativeResize="0"/>
          <p:nvPr/>
        </p:nvPicPr>
        <p:blipFill rotWithShape="1">
          <a:blip r:embed="rId5">
            <a:alphaModFix/>
          </a:blip>
          <a:srcRect b="0" l="0" r="0" t="0"/>
          <a:stretch/>
        </p:blipFill>
        <p:spPr>
          <a:xfrm>
            <a:off x="3359520" y="2082240"/>
            <a:ext cx="5472720" cy="4206960"/>
          </a:xfrm>
          <a:prstGeom prst="rect">
            <a:avLst/>
          </a:prstGeom>
          <a:noFill/>
          <a:ln>
            <a:noFill/>
          </a:ln>
        </p:spPr>
      </p:pic>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Graphical user interface, sunburst chart&#10;&#10;Description automatically generated" id="250" name="Google Shape;250;p6"/>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51" name="Google Shape;251;p6"/>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5</a:t>
            </a:r>
            <a:endParaRPr b="0" sz="1400" strike="noStrike">
              <a:solidFill>
                <a:srgbClr val="000000"/>
              </a:solidFill>
              <a:latin typeface="Arial"/>
              <a:ea typeface="Arial"/>
              <a:cs typeface="Arial"/>
              <a:sym typeface="Arial"/>
            </a:endParaRPr>
          </a:p>
        </p:txBody>
      </p:sp>
      <p:sp>
        <p:nvSpPr>
          <p:cNvPr id="252" name="Google Shape;252;p6"/>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253" name="Google Shape;253;p6"/>
          <p:cNvSpPr txBox="1"/>
          <p:nvPr>
            <p:ph idx="4294967295" type="body"/>
          </p:nvPr>
        </p:nvSpPr>
        <p:spPr>
          <a:xfrm>
            <a:off x="708480" y="2132280"/>
            <a:ext cx="10809720" cy="5943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Data Access</a:t>
            </a:r>
            <a:endParaRPr b="0" i="0" sz="2000" u="none" cap="none" strike="noStrike">
              <a:solidFill>
                <a:srgbClr val="000000"/>
              </a:solidFill>
              <a:latin typeface="Calibri"/>
              <a:ea typeface="Calibri"/>
              <a:cs typeface="Calibri"/>
              <a:sym typeface="Calibri"/>
            </a:endParaRPr>
          </a:p>
        </p:txBody>
      </p:sp>
      <p:sp>
        <p:nvSpPr>
          <p:cNvPr id="254" name="Google Shape;254;p6"/>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OpenStreetMap</a:t>
            </a:r>
            <a:endParaRPr b="0" sz="2000" strike="noStrike">
              <a:solidFill>
                <a:srgbClr val="000000"/>
              </a:solidFill>
              <a:latin typeface="Arial"/>
              <a:ea typeface="Arial"/>
              <a:cs typeface="Arial"/>
              <a:sym typeface="Arial"/>
            </a:endParaRPr>
          </a:p>
        </p:txBody>
      </p:sp>
      <p:pic>
        <p:nvPicPr>
          <p:cNvPr id="255" name="Google Shape;255;p6"/>
          <p:cNvPicPr preferRelativeResize="0"/>
          <p:nvPr/>
        </p:nvPicPr>
        <p:blipFill rotWithShape="1">
          <a:blip r:embed="rId4">
            <a:alphaModFix/>
          </a:blip>
          <a:srcRect b="0" l="0" r="0" t="0"/>
          <a:stretch/>
        </p:blipFill>
        <p:spPr>
          <a:xfrm>
            <a:off x="9590400" y="578160"/>
            <a:ext cx="1368720" cy="1368720"/>
          </a:xfrm>
          <a:prstGeom prst="rect">
            <a:avLst/>
          </a:prstGeom>
          <a:noFill/>
          <a:ln>
            <a:noFill/>
          </a:ln>
        </p:spPr>
      </p:pic>
      <p:pic>
        <p:nvPicPr>
          <p:cNvPr id="256" name="Google Shape;256;p6"/>
          <p:cNvPicPr preferRelativeResize="0"/>
          <p:nvPr/>
        </p:nvPicPr>
        <p:blipFill rotWithShape="1">
          <a:blip r:embed="rId5">
            <a:alphaModFix/>
          </a:blip>
          <a:srcRect b="0" l="0" r="0" t="0"/>
          <a:stretch/>
        </p:blipFill>
        <p:spPr>
          <a:xfrm>
            <a:off x="2599920" y="2363040"/>
            <a:ext cx="7876080" cy="3764160"/>
          </a:xfrm>
          <a:prstGeom prst="rect">
            <a:avLst/>
          </a:prstGeom>
          <a:noFill/>
          <a:ln>
            <a:noFill/>
          </a:ln>
        </p:spPr>
      </p:pic>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Graphical user interface, sunburst chart&#10;&#10;Description automatically generated" id="262" name="Google Shape;262;p7"/>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63" name="Google Shape;263;p7"/>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24</a:t>
            </a:r>
            <a:endParaRPr b="0" sz="1400" strike="noStrike">
              <a:solidFill>
                <a:srgbClr val="000000"/>
              </a:solidFill>
              <a:latin typeface="Arial"/>
              <a:ea typeface="Arial"/>
              <a:cs typeface="Arial"/>
              <a:sym typeface="Arial"/>
            </a:endParaRPr>
          </a:p>
        </p:txBody>
      </p:sp>
      <p:sp>
        <p:nvSpPr>
          <p:cNvPr id="264" name="Google Shape;264;p7"/>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265" name="Google Shape;265;p7"/>
          <p:cNvSpPr txBox="1"/>
          <p:nvPr>
            <p:ph idx="4294967295" type="body"/>
          </p:nvPr>
        </p:nvSpPr>
        <p:spPr>
          <a:xfrm>
            <a:off x="708480" y="2132280"/>
            <a:ext cx="10809720" cy="5943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Visualisations</a:t>
            </a:r>
            <a:endParaRPr b="0" i="0" sz="2000" u="none" cap="none" strike="noStrike">
              <a:solidFill>
                <a:srgbClr val="000000"/>
              </a:solidFill>
              <a:latin typeface="Calibri"/>
              <a:ea typeface="Calibri"/>
              <a:cs typeface="Calibri"/>
              <a:sym typeface="Calibri"/>
            </a:endParaRPr>
          </a:p>
        </p:txBody>
      </p:sp>
      <p:sp>
        <p:nvSpPr>
          <p:cNvPr id="266" name="Google Shape;266;p7"/>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OpenStreetMap</a:t>
            </a:r>
            <a:endParaRPr b="0" sz="2000" strike="noStrike">
              <a:solidFill>
                <a:srgbClr val="000000"/>
              </a:solidFill>
              <a:latin typeface="Arial"/>
              <a:ea typeface="Arial"/>
              <a:cs typeface="Arial"/>
              <a:sym typeface="Arial"/>
            </a:endParaRPr>
          </a:p>
        </p:txBody>
      </p:sp>
      <p:pic>
        <p:nvPicPr>
          <p:cNvPr id="267" name="Google Shape;267;p7"/>
          <p:cNvPicPr preferRelativeResize="0"/>
          <p:nvPr/>
        </p:nvPicPr>
        <p:blipFill rotWithShape="1">
          <a:blip r:embed="rId4">
            <a:alphaModFix/>
          </a:blip>
          <a:srcRect b="0" l="0" r="0" t="0"/>
          <a:stretch/>
        </p:blipFill>
        <p:spPr>
          <a:xfrm>
            <a:off x="9590400" y="578160"/>
            <a:ext cx="1368720" cy="1368720"/>
          </a:xfrm>
          <a:prstGeom prst="rect">
            <a:avLst/>
          </a:prstGeom>
          <a:noFill/>
          <a:ln>
            <a:noFill/>
          </a:ln>
        </p:spPr>
      </p:pic>
      <p:pic>
        <p:nvPicPr>
          <p:cNvPr id="268" name="Google Shape;268;p7"/>
          <p:cNvPicPr preferRelativeResize="0"/>
          <p:nvPr/>
        </p:nvPicPr>
        <p:blipFill rotWithShape="1">
          <a:blip r:embed="rId5">
            <a:alphaModFix/>
          </a:blip>
          <a:srcRect b="0" l="0" r="0" t="0"/>
          <a:stretch/>
        </p:blipFill>
        <p:spPr>
          <a:xfrm>
            <a:off x="3478320" y="2311920"/>
            <a:ext cx="5234760" cy="3925800"/>
          </a:xfrm>
          <a:prstGeom prst="rect">
            <a:avLst/>
          </a:prstGeom>
          <a:noFill/>
          <a:ln>
            <a:noFill/>
          </a:ln>
        </p:spPr>
      </p:pic>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descr="Graphical user interface, sunburst chart&#10;&#10;Description automatically generated" id="274" name="Google Shape;274;p8"/>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75" name="Google Shape;275;p8"/>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7</a:t>
            </a:r>
            <a:endParaRPr b="0" sz="1400" strike="noStrike">
              <a:solidFill>
                <a:srgbClr val="000000"/>
              </a:solidFill>
              <a:latin typeface="Arial"/>
              <a:ea typeface="Arial"/>
              <a:cs typeface="Arial"/>
              <a:sym typeface="Arial"/>
            </a:endParaRPr>
          </a:p>
        </p:txBody>
      </p:sp>
      <p:sp>
        <p:nvSpPr>
          <p:cNvPr id="276" name="Google Shape;276;p8"/>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277" name="Google Shape;277;p8"/>
          <p:cNvSpPr txBox="1"/>
          <p:nvPr>
            <p:ph idx="4294967295" type="body"/>
          </p:nvPr>
        </p:nvSpPr>
        <p:spPr>
          <a:xfrm>
            <a:off x="708480" y="2132280"/>
            <a:ext cx="10809720" cy="59436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Other Functionality</a:t>
            </a:r>
            <a:endParaRPr b="0" i="0" sz="2000" u="none" cap="none" strike="noStrike">
              <a:solidFill>
                <a:srgbClr val="000000"/>
              </a:solidFill>
              <a:latin typeface="Calibri"/>
              <a:ea typeface="Calibri"/>
              <a:cs typeface="Calibri"/>
              <a:sym typeface="Calibri"/>
            </a:endParaRPr>
          </a:p>
        </p:txBody>
      </p:sp>
      <p:sp>
        <p:nvSpPr>
          <p:cNvPr id="278" name="Google Shape;278;p8"/>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OpenStreetMap</a:t>
            </a:r>
            <a:endParaRPr b="0" sz="2000" strike="noStrike">
              <a:solidFill>
                <a:srgbClr val="000000"/>
              </a:solidFill>
              <a:latin typeface="Arial"/>
              <a:ea typeface="Arial"/>
              <a:cs typeface="Arial"/>
              <a:sym typeface="Arial"/>
            </a:endParaRPr>
          </a:p>
        </p:txBody>
      </p:sp>
      <p:pic>
        <p:nvPicPr>
          <p:cNvPr id="279" name="Google Shape;279;p8"/>
          <p:cNvPicPr preferRelativeResize="0"/>
          <p:nvPr/>
        </p:nvPicPr>
        <p:blipFill rotWithShape="1">
          <a:blip r:embed="rId4">
            <a:alphaModFix/>
          </a:blip>
          <a:srcRect b="0" l="0" r="0" t="0"/>
          <a:stretch/>
        </p:blipFill>
        <p:spPr>
          <a:xfrm>
            <a:off x="9590400" y="578160"/>
            <a:ext cx="1368720" cy="1368720"/>
          </a:xfrm>
          <a:prstGeom prst="rect">
            <a:avLst/>
          </a:prstGeom>
          <a:noFill/>
          <a:ln>
            <a:noFill/>
          </a:ln>
        </p:spPr>
      </p:pic>
      <p:pic>
        <p:nvPicPr>
          <p:cNvPr id="280" name="Google Shape;280;p8"/>
          <p:cNvPicPr preferRelativeResize="0"/>
          <p:nvPr/>
        </p:nvPicPr>
        <p:blipFill rotWithShape="1">
          <a:blip r:embed="rId5">
            <a:alphaModFix/>
          </a:blip>
          <a:srcRect b="0" l="0" r="0" t="0"/>
          <a:stretch/>
        </p:blipFill>
        <p:spPr>
          <a:xfrm>
            <a:off x="3563280" y="2132280"/>
            <a:ext cx="5612400" cy="4107240"/>
          </a:xfrm>
          <a:prstGeom prst="rect">
            <a:avLst/>
          </a:prstGeom>
          <a:noFill/>
          <a:ln>
            <a:noFill/>
          </a:ln>
        </p:spPr>
      </p:pic>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Graphical user interface, sunburst chart&#10;&#10;Description automatically generated" id="286" name="Google Shape;286;p9"/>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87" name="Google Shape;287;p9"/>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8</a:t>
            </a:r>
            <a:endParaRPr b="0" sz="1400" strike="noStrike">
              <a:solidFill>
                <a:srgbClr val="000000"/>
              </a:solidFill>
              <a:latin typeface="Arial"/>
              <a:ea typeface="Arial"/>
              <a:cs typeface="Arial"/>
              <a:sym typeface="Arial"/>
            </a:endParaRPr>
          </a:p>
        </p:txBody>
      </p:sp>
      <p:sp>
        <p:nvSpPr>
          <p:cNvPr id="288" name="Google Shape;288;p9"/>
          <p:cNvSpPr/>
          <p:nvPr/>
        </p:nvSpPr>
        <p:spPr>
          <a:xfrm>
            <a:off x="708480" y="16200"/>
            <a:ext cx="1080972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2.2 Exploring Data Aggregators</a:t>
            </a:r>
            <a:endParaRPr b="0" sz="4400" strike="noStrike">
              <a:solidFill>
                <a:srgbClr val="000000"/>
              </a:solidFill>
              <a:latin typeface="Arial"/>
              <a:ea typeface="Arial"/>
              <a:cs typeface="Arial"/>
              <a:sym typeface="Arial"/>
            </a:endParaRPr>
          </a:p>
        </p:txBody>
      </p:sp>
      <p:sp>
        <p:nvSpPr>
          <p:cNvPr id="289" name="Google Shape;289;p9"/>
          <p:cNvSpPr txBox="1"/>
          <p:nvPr>
            <p:ph idx="4294967295" type="body"/>
          </p:nvPr>
        </p:nvSpPr>
        <p:spPr>
          <a:xfrm>
            <a:off x="708480" y="2132280"/>
            <a:ext cx="10809720" cy="235908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“ENERGYDATA.INFO is an open data platform providing access to datasets and data analytics that are relevant to the energy sector. ”</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228600" marR="0" rtl="0" algn="r">
              <a:lnSpc>
                <a:spcPct val="150000"/>
              </a:lnSpc>
              <a:spcBef>
                <a:spcPts val="1001"/>
              </a:spcBef>
              <a:spcAft>
                <a:spcPts val="0"/>
              </a:spcAft>
              <a:buClr>
                <a:srgbClr val="000000"/>
              </a:buClr>
              <a:buSzPts val="1200"/>
              <a:buFont typeface="Arial"/>
              <a:buNone/>
            </a:pPr>
            <a:r>
              <a:rPr b="0" i="1" lang="en-GB" sz="1200" u="none" cap="none" strike="noStrike">
                <a:solidFill>
                  <a:srgbClr val="000000"/>
                </a:solidFill>
                <a:latin typeface="Open Sans"/>
                <a:ea typeface="Open Sans"/>
                <a:cs typeface="Open Sans"/>
                <a:sym typeface="Open Sans"/>
              </a:rPr>
              <a:t>Source: </a:t>
            </a:r>
            <a:r>
              <a:rPr b="0" i="1" lang="en-GB" sz="12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Energydata.info</a:t>
            </a:r>
            <a:endParaRPr b="0" i="0" sz="1200" u="none" cap="none" strike="noStrike">
              <a:solidFill>
                <a:srgbClr val="000000"/>
              </a:solidFill>
              <a:latin typeface="Calibri"/>
              <a:ea typeface="Calibri"/>
              <a:cs typeface="Calibri"/>
              <a:sym typeface="Calibri"/>
            </a:endParaRPr>
          </a:p>
        </p:txBody>
      </p:sp>
      <p:sp>
        <p:nvSpPr>
          <p:cNvPr id="290" name="Google Shape;290;p9"/>
          <p:cNvSpPr/>
          <p:nvPr/>
        </p:nvSpPr>
        <p:spPr>
          <a:xfrm>
            <a:off x="708480" y="1519920"/>
            <a:ext cx="7651080" cy="4269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Energydata.info</a:t>
            </a:r>
            <a:endParaRPr b="0" sz="2000" strike="noStrike">
              <a:solidFill>
                <a:srgbClr val="000000"/>
              </a:solidFill>
              <a:latin typeface="Arial"/>
              <a:ea typeface="Arial"/>
              <a:cs typeface="Arial"/>
              <a:sym typeface="Arial"/>
            </a:endParaRPr>
          </a:p>
        </p:txBody>
      </p:sp>
      <p:pic>
        <p:nvPicPr>
          <p:cNvPr id="291" name="Google Shape;291;p9"/>
          <p:cNvPicPr preferRelativeResize="0"/>
          <p:nvPr/>
        </p:nvPicPr>
        <p:blipFill rotWithShape="1">
          <a:blip r:embed="rId5">
            <a:alphaModFix/>
          </a:blip>
          <a:srcRect b="0" l="0" r="0" t="0"/>
          <a:stretch/>
        </p:blipFill>
        <p:spPr>
          <a:xfrm>
            <a:off x="2069280" y="3429000"/>
            <a:ext cx="7056360" cy="2842200"/>
          </a:xfrm>
          <a:prstGeom prst="rect">
            <a:avLst/>
          </a:prstGeom>
          <a:noFill/>
          <a:ln>
            <a:noFill/>
          </a:ln>
        </p:spPr>
      </p:pic>
    </p:spTree>
  </p:cSld>
  <p:clrMapOvr>
    <a:masterClrMapping/>
  </p:clrMapOvr>
  <p:transition spd="slow">
    <p:push dir="r"/>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2021-02-10T16:48:02Z</dcterms:created>
  <dc:creator>Sarel Greyling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30</vt:i4>
  </property>
  <property fmtid="{D5CDD505-2E9C-101B-9397-08002B2CF9AE}" pid="4" name="PresentationFormat">
    <vt:lpwstr>Widescreen</vt:lpwstr>
  </property>
  <property fmtid="{D5CDD505-2E9C-101B-9397-08002B2CF9AE}" pid="5" name="Slides">
    <vt:i4>30</vt:i4>
  </property>
</Properties>
</file>