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89" r:id="rId8"/>
    <p:sldId id="290" r:id="rId9"/>
    <p:sldId id="291" r:id="rId10"/>
    <p:sldId id="292" r:id="rId11"/>
    <p:sldId id="283" r:id="rId12"/>
    <p:sldId id="272" r:id="rId13"/>
    <p:sldId id="294" r:id="rId14"/>
    <p:sldId id="293" r:id="rId15"/>
    <p:sldId id="295" r:id="rId16"/>
    <p:sldId id="296" r:id="rId17"/>
    <p:sldId id="284" r:id="rId18"/>
    <p:sldId id="277" r:id="rId19"/>
    <p:sldId id="297" r:id="rId20"/>
    <p:sldId id="298" r:id="rId21"/>
    <p:sldId id="299" r:id="rId22"/>
    <p:sldId id="300" r:id="rId23"/>
    <p:sldId id="285" r:id="rId24"/>
    <p:sldId id="282" r:id="rId25"/>
    <p:sldId id="301" r:id="rId26"/>
    <p:sldId id="302" r:id="rId27"/>
    <p:sldId id="303" r:id="rId28"/>
    <p:sldId id="304" r:id="rId29"/>
    <p:sldId id="286"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HQI9/As3EgXNfkgYG6LOQ==" hashData="Yugvdo7fZ0dD9fuLIunF5E9X2+8Qi+CpfDy+8XteMnT+E4oU2iaK+OsDnl9hPRNIgH9ODXU+vdnoaiewZ3K96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2BA"/>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FE7FF1-D915-029B-E09C-CA2A3D15B238}" v="15" dt="2021-03-24T12:00:32.531"/>
    <p1510:client id="{E8A51B2B-E214-4351-96EC-B1838249455F}" v="8" dt="2021-03-24T12:03:22.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7959"/>
  </p:normalViewPr>
  <p:slideViewPr>
    <p:cSldViewPr snapToGrid="0">
      <p:cViewPr varScale="1">
        <p:scale>
          <a:sx n="85" d="100"/>
          <a:sy n="85" d="100"/>
        </p:scale>
        <p:origin x="2136" y="1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E8A51B2B-E214-4351-96EC-B1838249455F}"/>
    <pc:docChg chg="custSel modSld">
      <pc:chgData name="Allington, Lucy" userId="0c3dcd08-4988-403f-8eba-f42e59c87b71" providerId="ADAL" clId="{E8A51B2B-E214-4351-96EC-B1838249455F}" dt="2021-03-24T12:01:32.765" v="1" actId="27636"/>
      <pc:docMkLst>
        <pc:docMk/>
      </pc:docMkLst>
      <pc:sldChg chg="modSp mod">
        <pc:chgData name="Allington, Lucy" userId="0c3dcd08-4988-403f-8eba-f42e59c87b71" providerId="ADAL" clId="{E8A51B2B-E214-4351-96EC-B1838249455F}" dt="2021-03-24T12:01:32.750" v="0" actId="27636"/>
        <pc:sldMkLst>
          <pc:docMk/>
          <pc:sldMk cId="1910393035" sldId="300"/>
        </pc:sldMkLst>
        <pc:spChg chg="mod">
          <ac:chgData name="Allington, Lucy" userId="0c3dcd08-4988-403f-8eba-f42e59c87b71" providerId="ADAL" clId="{E8A51B2B-E214-4351-96EC-B1838249455F}" dt="2021-03-24T12:01:32.750" v="0" actId="27636"/>
          <ac:spMkLst>
            <pc:docMk/>
            <pc:sldMk cId="1910393035" sldId="300"/>
            <ac:spMk id="4" creationId="{E61A1364-1D22-4B64-9133-2297CDE7FABA}"/>
          </ac:spMkLst>
        </pc:spChg>
      </pc:sldChg>
      <pc:sldChg chg="modSp mod">
        <pc:chgData name="Allington, Lucy" userId="0c3dcd08-4988-403f-8eba-f42e59c87b71" providerId="ADAL" clId="{E8A51B2B-E214-4351-96EC-B1838249455F}" dt="2021-03-24T12:01:32.765" v="1" actId="27636"/>
        <pc:sldMkLst>
          <pc:docMk/>
          <pc:sldMk cId="2828453032" sldId="301"/>
        </pc:sldMkLst>
        <pc:spChg chg="mod">
          <ac:chgData name="Allington, Lucy" userId="0c3dcd08-4988-403f-8eba-f42e59c87b71" providerId="ADAL" clId="{E8A51B2B-E214-4351-96EC-B1838249455F}" dt="2021-03-24T12:01:32.765" v="1" actId="27636"/>
          <ac:spMkLst>
            <pc:docMk/>
            <pc:sldMk cId="2828453032" sldId="301"/>
            <ac:spMk id="4" creationId="{32698A0B-20D3-4107-9364-B230EF9D3C42}"/>
          </ac:spMkLst>
        </pc:spChg>
      </pc:sldChg>
    </pc:docChg>
  </pc:docChgLst>
  <pc:docChgLst>
    <pc:chgData name="Allington, Lucy" userId="S::lucy.allington19_imperial.ac.uk#ext#@lunet.onmicrosoft.com::4927d0bd-f935-4b67-a619-3e826b9f9ac1" providerId="AD" clId="Web-{DDFE7FF1-D915-029B-E09C-CA2A3D15B238}"/>
    <pc:docChg chg="modSld">
      <pc:chgData name="Allington, Lucy" userId="S::lucy.allington19_imperial.ac.uk#ext#@lunet.onmicrosoft.com::4927d0bd-f935-4b67-a619-3e826b9f9ac1" providerId="AD" clId="Web-{DDFE7FF1-D915-029B-E09C-CA2A3D15B238}" dt="2021-03-24T12:00:32.531" v="6" actId="20577"/>
      <pc:docMkLst>
        <pc:docMk/>
      </pc:docMkLst>
      <pc:sldChg chg="modSp">
        <pc:chgData name="Allington, Lucy" userId="S::lucy.allington19_imperial.ac.uk#ext#@lunet.onmicrosoft.com::4927d0bd-f935-4b67-a619-3e826b9f9ac1" providerId="AD" clId="Web-{DDFE7FF1-D915-029B-E09C-CA2A3D15B238}" dt="2021-03-24T12:00:01.420" v="4" actId="20577"/>
        <pc:sldMkLst>
          <pc:docMk/>
          <pc:sldMk cId="1326945577" sldId="298"/>
        </pc:sldMkLst>
        <pc:spChg chg="mod">
          <ac:chgData name="Allington, Lucy" userId="S::lucy.allington19_imperial.ac.uk#ext#@lunet.onmicrosoft.com::4927d0bd-f935-4b67-a619-3e826b9f9ac1" providerId="AD" clId="Web-{DDFE7FF1-D915-029B-E09C-CA2A3D15B238}" dt="2021-03-24T12:00:01.420" v="4" actId="20577"/>
          <ac:spMkLst>
            <pc:docMk/>
            <pc:sldMk cId="1326945577" sldId="298"/>
            <ac:spMk id="8" creationId="{21DB7C75-1A2A-4532-9845-5D35EE136FC1}"/>
          </ac:spMkLst>
        </pc:spChg>
      </pc:sldChg>
      <pc:sldChg chg="modSp">
        <pc:chgData name="Allington, Lucy" userId="S::lucy.allington19_imperial.ac.uk#ext#@lunet.onmicrosoft.com::4927d0bd-f935-4b67-a619-3e826b9f9ac1" providerId="AD" clId="Web-{DDFE7FF1-D915-029B-E09C-CA2A3D15B238}" dt="2021-03-24T12:00:32.531" v="6" actId="20577"/>
        <pc:sldMkLst>
          <pc:docMk/>
          <pc:sldMk cId="2828453032" sldId="301"/>
        </pc:sldMkLst>
        <pc:spChg chg="mod">
          <ac:chgData name="Allington, Lucy" userId="S::lucy.allington19_imperial.ac.uk#ext#@lunet.onmicrosoft.com::4927d0bd-f935-4b67-a619-3e826b9f9ac1" providerId="AD" clId="Web-{DDFE7FF1-D915-029B-E09C-CA2A3D15B238}" dt="2021-03-24T12:00:32.531" v="6" actId="20577"/>
          <ac:spMkLst>
            <pc:docMk/>
            <pc:sldMk cId="2828453032" sldId="301"/>
            <ac:spMk id="3" creationId="{CF31A909-63D7-4AE0-89F9-809218C9F44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1CB11-1702-44E0-B898-75D231740562}"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9344F1A0-203A-417E-A342-6B00724B7ABA}">
      <dgm:prSet phldrT="[Text]" phldr="0"/>
      <dgm:spPr/>
      <dgm:t>
        <a:bodyPr/>
        <a:lstStyle/>
        <a:p>
          <a:pPr rtl="0"/>
          <a:r>
            <a:rPr lang="en-GB">
              <a:latin typeface="Calibri Light" panose="020F0302020204030204"/>
            </a:rPr>
            <a:t>Energy resources</a:t>
          </a:r>
          <a:endParaRPr lang="en-GB"/>
        </a:p>
      </dgm:t>
    </dgm:pt>
    <dgm:pt modelId="{EE840C17-FC2C-415E-BE69-E4734C9DC87F}" type="parTrans" cxnId="{FBC1A080-E1B6-4D66-8CBC-92F3BC65399A}">
      <dgm:prSet/>
      <dgm:spPr/>
      <dgm:t>
        <a:bodyPr/>
        <a:lstStyle/>
        <a:p>
          <a:endParaRPr lang="en-GB"/>
        </a:p>
      </dgm:t>
    </dgm:pt>
    <dgm:pt modelId="{1EC05F70-505F-4E26-B40B-9EF90059D770}" type="sibTrans" cxnId="{FBC1A080-E1B6-4D66-8CBC-92F3BC65399A}">
      <dgm:prSet/>
      <dgm:spPr/>
      <dgm:t>
        <a:bodyPr/>
        <a:lstStyle/>
        <a:p>
          <a:endParaRPr lang="en-GB"/>
        </a:p>
      </dgm:t>
    </dgm:pt>
    <dgm:pt modelId="{4847FE14-7CA4-4E47-9B9D-0C92D457DDE2}">
      <dgm:prSet phldrT="[Text]" phldr="0"/>
      <dgm:spPr/>
      <dgm:t>
        <a:bodyPr/>
        <a:lstStyle/>
        <a:p>
          <a:pPr rtl="0"/>
          <a:r>
            <a:rPr lang="en-GB">
              <a:latin typeface="Calibri Light" panose="020F0302020204030204"/>
            </a:rPr>
            <a:t>Energy conversion</a:t>
          </a:r>
          <a:endParaRPr lang="en-GB"/>
        </a:p>
      </dgm:t>
    </dgm:pt>
    <dgm:pt modelId="{4BBD98A7-2208-434A-B043-F427ABA433E7}" type="parTrans" cxnId="{5095CA33-627F-44DF-A532-72E74F3E39CA}">
      <dgm:prSet/>
      <dgm:spPr/>
      <dgm:t>
        <a:bodyPr/>
        <a:lstStyle/>
        <a:p>
          <a:endParaRPr lang="en-GB"/>
        </a:p>
      </dgm:t>
    </dgm:pt>
    <dgm:pt modelId="{2DFD1AE4-239B-4036-974D-4E59F9F0433A}" type="sibTrans" cxnId="{5095CA33-627F-44DF-A532-72E74F3E39CA}">
      <dgm:prSet/>
      <dgm:spPr/>
      <dgm:t>
        <a:bodyPr/>
        <a:lstStyle/>
        <a:p>
          <a:endParaRPr lang="en-GB"/>
        </a:p>
      </dgm:t>
    </dgm:pt>
    <dgm:pt modelId="{262AB0E7-E063-4CD8-8745-CB58EC255AB8}">
      <dgm:prSet phldrT="[Text]" phldr="0"/>
      <dgm:spPr/>
      <dgm:t>
        <a:bodyPr/>
        <a:lstStyle/>
        <a:p>
          <a:r>
            <a:rPr lang="en-GB">
              <a:latin typeface="Calibri Light" panose="020F0302020204030204"/>
            </a:rPr>
            <a:t>Transportation</a:t>
          </a:r>
          <a:endParaRPr lang="en-GB"/>
        </a:p>
      </dgm:t>
    </dgm:pt>
    <dgm:pt modelId="{A493ECA9-8139-4CBA-A543-134D646B8A97}" type="parTrans" cxnId="{958F888A-7A99-412A-9A0F-16421AEF7F5F}">
      <dgm:prSet/>
      <dgm:spPr/>
      <dgm:t>
        <a:bodyPr/>
        <a:lstStyle/>
        <a:p>
          <a:endParaRPr lang="en-GB"/>
        </a:p>
      </dgm:t>
    </dgm:pt>
    <dgm:pt modelId="{96233CF2-5B8F-48B0-91A0-2064B5B44DEA}" type="sibTrans" cxnId="{958F888A-7A99-412A-9A0F-16421AEF7F5F}">
      <dgm:prSet/>
      <dgm:spPr/>
      <dgm:t>
        <a:bodyPr/>
        <a:lstStyle/>
        <a:p>
          <a:endParaRPr lang="en-GB"/>
        </a:p>
      </dgm:t>
    </dgm:pt>
    <dgm:pt modelId="{6351DE1A-B9EF-40BD-9D5C-E8555E0E2B8B}">
      <dgm:prSet phldrT="[Text]" phldr="0"/>
      <dgm:spPr/>
      <dgm:t>
        <a:bodyPr/>
        <a:lstStyle/>
        <a:p>
          <a:pPr rtl="0"/>
          <a:r>
            <a:rPr lang="en-GB">
              <a:latin typeface="Calibri Light" panose="020F0302020204030204"/>
            </a:rPr>
            <a:t>Final demands</a:t>
          </a:r>
          <a:endParaRPr lang="en-GB"/>
        </a:p>
      </dgm:t>
    </dgm:pt>
    <dgm:pt modelId="{CAFA375A-B7DE-42D8-90C3-EA4BD9BB1C98}" type="parTrans" cxnId="{37ABF98B-5267-4A4D-816F-2BCAF0F15F12}">
      <dgm:prSet/>
      <dgm:spPr/>
      <dgm:t>
        <a:bodyPr/>
        <a:lstStyle/>
        <a:p>
          <a:endParaRPr lang="en-GB"/>
        </a:p>
      </dgm:t>
    </dgm:pt>
    <dgm:pt modelId="{344C5A8E-89AE-482D-BB1D-24A53851A7E8}" type="sibTrans" cxnId="{37ABF98B-5267-4A4D-816F-2BCAF0F15F12}">
      <dgm:prSet/>
      <dgm:spPr/>
      <dgm:t>
        <a:bodyPr/>
        <a:lstStyle/>
        <a:p>
          <a:endParaRPr lang="en-GB"/>
        </a:p>
      </dgm:t>
    </dgm:pt>
    <dgm:pt modelId="{24C50C69-0D3C-4837-B90B-D6348812F075}" type="pres">
      <dgm:prSet presAssocID="{5221CB11-1702-44E0-B898-75D231740562}" presName="Name0" presStyleCnt="0">
        <dgm:presLayoutVars>
          <dgm:dir/>
          <dgm:resizeHandles val="exact"/>
        </dgm:presLayoutVars>
      </dgm:prSet>
      <dgm:spPr/>
    </dgm:pt>
    <dgm:pt modelId="{4C68049C-F050-4A69-BC38-3D51ACEEB1CA}" type="pres">
      <dgm:prSet presAssocID="{9344F1A0-203A-417E-A342-6B00724B7ABA}" presName="Name5" presStyleLbl="vennNode1" presStyleIdx="0" presStyleCnt="4">
        <dgm:presLayoutVars>
          <dgm:bulletEnabled val="1"/>
        </dgm:presLayoutVars>
      </dgm:prSet>
      <dgm:spPr/>
    </dgm:pt>
    <dgm:pt modelId="{63D9B858-2919-41A1-A80D-2C2754865531}" type="pres">
      <dgm:prSet presAssocID="{1EC05F70-505F-4E26-B40B-9EF90059D770}" presName="space" presStyleCnt="0"/>
      <dgm:spPr/>
    </dgm:pt>
    <dgm:pt modelId="{9652016F-915C-48C1-A55F-85539AB2D4E4}" type="pres">
      <dgm:prSet presAssocID="{4847FE14-7CA4-4E47-9B9D-0C92D457DDE2}" presName="Name5" presStyleLbl="vennNode1" presStyleIdx="1" presStyleCnt="4">
        <dgm:presLayoutVars>
          <dgm:bulletEnabled val="1"/>
        </dgm:presLayoutVars>
      </dgm:prSet>
      <dgm:spPr/>
    </dgm:pt>
    <dgm:pt modelId="{7433E8F6-36AD-4F0F-A7F8-CB699BBD335A}" type="pres">
      <dgm:prSet presAssocID="{2DFD1AE4-239B-4036-974D-4E59F9F0433A}" presName="space" presStyleCnt="0"/>
      <dgm:spPr/>
    </dgm:pt>
    <dgm:pt modelId="{B0EA4B08-DB95-4FE1-91A5-ECFBB687FD17}" type="pres">
      <dgm:prSet presAssocID="{262AB0E7-E063-4CD8-8745-CB58EC255AB8}" presName="Name5" presStyleLbl="vennNode1" presStyleIdx="2" presStyleCnt="4">
        <dgm:presLayoutVars>
          <dgm:bulletEnabled val="1"/>
        </dgm:presLayoutVars>
      </dgm:prSet>
      <dgm:spPr/>
    </dgm:pt>
    <dgm:pt modelId="{D714CA0F-4767-4477-A744-8CBAC79FA280}" type="pres">
      <dgm:prSet presAssocID="{96233CF2-5B8F-48B0-91A0-2064B5B44DEA}" presName="space" presStyleCnt="0"/>
      <dgm:spPr/>
    </dgm:pt>
    <dgm:pt modelId="{23F1EA08-2386-4BB0-9D3F-842E886DFBFD}" type="pres">
      <dgm:prSet presAssocID="{6351DE1A-B9EF-40BD-9D5C-E8555E0E2B8B}" presName="Name5" presStyleLbl="vennNode1" presStyleIdx="3" presStyleCnt="4">
        <dgm:presLayoutVars>
          <dgm:bulletEnabled val="1"/>
        </dgm:presLayoutVars>
      </dgm:prSet>
      <dgm:spPr/>
    </dgm:pt>
  </dgm:ptLst>
  <dgm:cxnLst>
    <dgm:cxn modelId="{D9BE8531-C9ED-478A-8C41-CD001ACC383C}" type="presOf" srcId="{6351DE1A-B9EF-40BD-9D5C-E8555E0E2B8B}" destId="{23F1EA08-2386-4BB0-9D3F-842E886DFBFD}" srcOrd="0" destOrd="0" presId="urn:microsoft.com/office/officeart/2005/8/layout/venn3"/>
    <dgm:cxn modelId="{5095CA33-627F-44DF-A532-72E74F3E39CA}" srcId="{5221CB11-1702-44E0-B898-75D231740562}" destId="{4847FE14-7CA4-4E47-9B9D-0C92D457DDE2}" srcOrd="1" destOrd="0" parTransId="{4BBD98A7-2208-434A-B043-F427ABA433E7}" sibTransId="{2DFD1AE4-239B-4036-974D-4E59F9F0433A}"/>
    <dgm:cxn modelId="{41094E38-4DFE-4D50-AEE2-ED79356AF3E0}" type="presOf" srcId="{262AB0E7-E063-4CD8-8745-CB58EC255AB8}" destId="{B0EA4B08-DB95-4FE1-91A5-ECFBB687FD17}" srcOrd="0" destOrd="0" presId="urn:microsoft.com/office/officeart/2005/8/layout/venn3"/>
    <dgm:cxn modelId="{86508844-71C1-4A43-9B5B-F4ACFCA17368}" type="presOf" srcId="{5221CB11-1702-44E0-B898-75D231740562}" destId="{24C50C69-0D3C-4837-B90B-D6348812F075}" srcOrd="0" destOrd="0" presId="urn:microsoft.com/office/officeart/2005/8/layout/venn3"/>
    <dgm:cxn modelId="{FBC1A080-E1B6-4D66-8CBC-92F3BC65399A}" srcId="{5221CB11-1702-44E0-B898-75D231740562}" destId="{9344F1A0-203A-417E-A342-6B00724B7ABA}" srcOrd="0" destOrd="0" parTransId="{EE840C17-FC2C-415E-BE69-E4734C9DC87F}" sibTransId="{1EC05F70-505F-4E26-B40B-9EF90059D770}"/>
    <dgm:cxn modelId="{958F888A-7A99-412A-9A0F-16421AEF7F5F}" srcId="{5221CB11-1702-44E0-B898-75D231740562}" destId="{262AB0E7-E063-4CD8-8745-CB58EC255AB8}" srcOrd="2" destOrd="0" parTransId="{A493ECA9-8139-4CBA-A543-134D646B8A97}" sibTransId="{96233CF2-5B8F-48B0-91A0-2064B5B44DEA}"/>
    <dgm:cxn modelId="{37ABF98B-5267-4A4D-816F-2BCAF0F15F12}" srcId="{5221CB11-1702-44E0-B898-75D231740562}" destId="{6351DE1A-B9EF-40BD-9D5C-E8555E0E2B8B}" srcOrd="3" destOrd="0" parTransId="{CAFA375A-B7DE-42D8-90C3-EA4BD9BB1C98}" sibTransId="{344C5A8E-89AE-482D-BB1D-24A53851A7E8}"/>
    <dgm:cxn modelId="{74DC90A4-9D34-4E7C-81D8-C3938B605858}" type="presOf" srcId="{4847FE14-7CA4-4E47-9B9D-0C92D457DDE2}" destId="{9652016F-915C-48C1-A55F-85539AB2D4E4}" srcOrd="0" destOrd="0" presId="urn:microsoft.com/office/officeart/2005/8/layout/venn3"/>
    <dgm:cxn modelId="{B123E3CE-0BB7-45E6-98DC-812234898A0B}" type="presOf" srcId="{9344F1A0-203A-417E-A342-6B00724B7ABA}" destId="{4C68049C-F050-4A69-BC38-3D51ACEEB1CA}" srcOrd="0" destOrd="0" presId="urn:microsoft.com/office/officeart/2005/8/layout/venn3"/>
    <dgm:cxn modelId="{08F7940A-CA73-4DAB-ACF7-97C48FD5C84B}" type="presParOf" srcId="{24C50C69-0D3C-4837-B90B-D6348812F075}" destId="{4C68049C-F050-4A69-BC38-3D51ACEEB1CA}" srcOrd="0" destOrd="0" presId="urn:microsoft.com/office/officeart/2005/8/layout/venn3"/>
    <dgm:cxn modelId="{C43F604C-8559-421D-9C73-C506673F2F5D}" type="presParOf" srcId="{24C50C69-0D3C-4837-B90B-D6348812F075}" destId="{63D9B858-2919-41A1-A80D-2C2754865531}" srcOrd="1" destOrd="0" presId="urn:microsoft.com/office/officeart/2005/8/layout/venn3"/>
    <dgm:cxn modelId="{DECCC2A5-123F-4BBD-9FF0-FA416D1EB68B}" type="presParOf" srcId="{24C50C69-0D3C-4837-B90B-D6348812F075}" destId="{9652016F-915C-48C1-A55F-85539AB2D4E4}" srcOrd="2" destOrd="0" presId="urn:microsoft.com/office/officeart/2005/8/layout/venn3"/>
    <dgm:cxn modelId="{0FF1492B-E12D-49E9-99F0-19640F8F2E79}" type="presParOf" srcId="{24C50C69-0D3C-4837-B90B-D6348812F075}" destId="{7433E8F6-36AD-4F0F-A7F8-CB699BBD335A}" srcOrd="3" destOrd="0" presId="urn:microsoft.com/office/officeart/2005/8/layout/venn3"/>
    <dgm:cxn modelId="{8C9C22CC-65D9-40F2-8AF1-2739E00AAAAF}" type="presParOf" srcId="{24C50C69-0D3C-4837-B90B-D6348812F075}" destId="{B0EA4B08-DB95-4FE1-91A5-ECFBB687FD17}" srcOrd="4" destOrd="0" presId="urn:microsoft.com/office/officeart/2005/8/layout/venn3"/>
    <dgm:cxn modelId="{A90AADAC-D84C-4EA0-9EBF-61B90E8BF4AF}" type="presParOf" srcId="{24C50C69-0D3C-4837-B90B-D6348812F075}" destId="{D714CA0F-4767-4477-A744-8CBAC79FA280}" srcOrd="5" destOrd="0" presId="urn:microsoft.com/office/officeart/2005/8/layout/venn3"/>
    <dgm:cxn modelId="{E2B0615E-9F26-42AA-A159-5D7C3331F407}" type="presParOf" srcId="{24C50C69-0D3C-4837-B90B-D6348812F075}" destId="{23F1EA08-2386-4BB0-9D3F-842E886DFBFD}" srcOrd="6" destOrd="0" presId="urn:microsoft.com/office/officeart/2005/8/layout/ven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049C-F050-4A69-BC38-3D51ACEEB1CA}">
      <dsp:nvSpPr>
        <dsp:cNvPr id="0" name=""/>
        <dsp:cNvSpPr/>
      </dsp:nvSpPr>
      <dsp:spPr>
        <a:xfrm>
          <a:off x="2468" y="1180007"/>
          <a:ext cx="2476527" cy="2476527"/>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292" tIns="24130" rIns="136292" bIns="24130" numCol="1" spcCol="1270" anchor="ctr" anchorCtr="0">
          <a:noAutofit/>
        </a:bodyPr>
        <a:lstStyle/>
        <a:p>
          <a:pPr marL="0" lvl="0" indent="0" algn="ctr" defTabSz="844550" rtl="0">
            <a:lnSpc>
              <a:spcPct val="90000"/>
            </a:lnSpc>
            <a:spcBef>
              <a:spcPct val="0"/>
            </a:spcBef>
            <a:spcAft>
              <a:spcPct val="35000"/>
            </a:spcAft>
            <a:buNone/>
          </a:pPr>
          <a:r>
            <a:rPr lang="en-GB" sz="1900" kern="1200">
              <a:latin typeface="Calibri Light" panose="020F0302020204030204"/>
            </a:rPr>
            <a:t>Energy resources</a:t>
          </a:r>
          <a:endParaRPr lang="en-GB" sz="1900" kern="1200"/>
        </a:p>
      </dsp:txBody>
      <dsp:txXfrm>
        <a:off x="365147" y="1542686"/>
        <a:ext cx="1751169" cy="1751169"/>
      </dsp:txXfrm>
    </dsp:sp>
    <dsp:sp modelId="{9652016F-915C-48C1-A55F-85539AB2D4E4}">
      <dsp:nvSpPr>
        <dsp:cNvPr id="0" name=""/>
        <dsp:cNvSpPr/>
      </dsp:nvSpPr>
      <dsp:spPr>
        <a:xfrm>
          <a:off x="1983690" y="1180007"/>
          <a:ext cx="2476527" cy="2476527"/>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292" tIns="24130" rIns="136292" bIns="24130" numCol="1" spcCol="1270" anchor="ctr" anchorCtr="0">
          <a:noAutofit/>
        </a:bodyPr>
        <a:lstStyle/>
        <a:p>
          <a:pPr marL="0" lvl="0" indent="0" algn="ctr" defTabSz="844550" rtl="0">
            <a:lnSpc>
              <a:spcPct val="90000"/>
            </a:lnSpc>
            <a:spcBef>
              <a:spcPct val="0"/>
            </a:spcBef>
            <a:spcAft>
              <a:spcPct val="35000"/>
            </a:spcAft>
            <a:buNone/>
          </a:pPr>
          <a:r>
            <a:rPr lang="en-GB" sz="1900" kern="1200">
              <a:latin typeface="Calibri Light" panose="020F0302020204030204"/>
            </a:rPr>
            <a:t>Energy conversion</a:t>
          </a:r>
          <a:endParaRPr lang="en-GB" sz="1900" kern="1200"/>
        </a:p>
      </dsp:txBody>
      <dsp:txXfrm>
        <a:off x="2346369" y="1542686"/>
        <a:ext cx="1751169" cy="1751169"/>
      </dsp:txXfrm>
    </dsp:sp>
    <dsp:sp modelId="{B0EA4B08-DB95-4FE1-91A5-ECFBB687FD17}">
      <dsp:nvSpPr>
        <dsp:cNvPr id="0" name=""/>
        <dsp:cNvSpPr/>
      </dsp:nvSpPr>
      <dsp:spPr>
        <a:xfrm>
          <a:off x="3964912" y="1180007"/>
          <a:ext cx="2476527" cy="247652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292" tIns="24130" rIns="136292" bIns="24130" numCol="1" spcCol="1270" anchor="ctr" anchorCtr="0">
          <a:noAutofit/>
        </a:bodyPr>
        <a:lstStyle/>
        <a:p>
          <a:pPr marL="0" lvl="0" indent="0" algn="ctr" defTabSz="844550">
            <a:lnSpc>
              <a:spcPct val="90000"/>
            </a:lnSpc>
            <a:spcBef>
              <a:spcPct val="0"/>
            </a:spcBef>
            <a:spcAft>
              <a:spcPct val="35000"/>
            </a:spcAft>
            <a:buNone/>
          </a:pPr>
          <a:r>
            <a:rPr lang="en-GB" sz="1900" kern="1200">
              <a:latin typeface="Calibri Light" panose="020F0302020204030204"/>
            </a:rPr>
            <a:t>Transportation</a:t>
          </a:r>
          <a:endParaRPr lang="en-GB" sz="1900" kern="1200"/>
        </a:p>
      </dsp:txBody>
      <dsp:txXfrm>
        <a:off x="4327591" y="1542686"/>
        <a:ext cx="1751169" cy="1751169"/>
      </dsp:txXfrm>
    </dsp:sp>
    <dsp:sp modelId="{23F1EA08-2386-4BB0-9D3F-842E886DFBFD}">
      <dsp:nvSpPr>
        <dsp:cNvPr id="0" name=""/>
        <dsp:cNvSpPr/>
      </dsp:nvSpPr>
      <dsp:spPr>
        <a:xfrm>
          <a:off x="5946134" y="1180007"/>
          <a:ext cx="2476527" cy="2476527"/>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292" tIns="24130" rIns="136292" bIns="24130" numCol="1" spcCol="1270" anchor="ctr" anchorCtr="0">
          <a:noAutofit/>
        </a:bodyPr>
        <a:lstStyle/>
        <a:p>
          <a:pPr marL="0" lvl="0" indent="0" algn="ctr" defTabSz="844550" rtl="0">
            <a:lnSpc>
              <a:spcPct val="90000"/>
            </a:lnSpc>
            <a:spcBef>
              <a:spcPct val="0"/>
            </a:spcBef>
            <a:spcAft>
              <a:spcPct val="35000"/>
            </a:spcAft>
            <a:buNone/>
          </a:pPr>
          <a:r>
            <a:rPr lang="en-GB" sz="1900" kern="1200">
              <a:latin typeface="Calibri Light" panose="020F0302020204030204"/>
            </a:rPr>
            <a:t>Final demands</a:t>
          </a:r>
          <a:endParaRPr lang="en-GB" sz="1900" kern="1200"/>
        </a:p>
      </dsp:txBody>
      <dsp:txXfrm>
        <a:off x="6308813" y="1542686"/>
        <a:ext cx="1751169" cy="175116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example reference energy system is displayed on the right. Whilst the system looks quite complicated at first glance, it is very similar to the energy system presented in the previous slide for the electricity sector.</a:t>
            </a:r>
          </a:p>
          <a:p>
            <a:endParaRPr lang="en-US"/>
          </a:p>
          <a:p>
            <a:pPr>
              <a:defRPr/>
            </a:pPr>
            <a:r>
              <a:rPr lang="en-US"/>
              <a:t>The arrows refer to energy carriers or fuels, whilst the boxes refer to energy technologies. </a:t>
            </a:r>
            <a:endParaRPr lang="en-US">
              <a:cs typeface="Calibri"/>
            </a:endParaRPr>
          </a:p>
          <a:p>
            <a:endParaRPr lang="en-US"/>
          </a:p>
          <a:p>
            <a:r>
              <a:rPr lang="en-US"/>
              <a:t>We start from a primary energy system which contains raw commodities on the left-hand side. These commodities are then converted into refined commodities such as electricity, oil, coal, and gas. Finally, these refined commodities are distributed for the final energy demand, which can be seen on the right-hand side. </a:t>
            </a:r>
            <a:endParaRPr lang="en-US">
              <a:cs typeface="Calibri"/>
            </a:endParaRPr>
          </a:p>
          <a:p>
            <a:endParaRPr lang="en-US"/>
          </a:p>
          <a:p>
            <a:r>
              <a:rPr lang="en-US"/>
              <a:t>The final energy demand, or demand for energy-services in this example, is made up of transport, buildings, industry, and agriculture and forestry. </a:t>
            </a:r>
            <a:endParaRPr lang="en-US">
              <a:cs typeface="Calibri"/>
            </a:endParaRPr>
          </a:p>
          <a:p>
            <a:endParaRPr lang="en-US"/>
          </a:p>
          <a:p>
            <a:r>
              <a:rPr lang="en-US"/>
              <a:t>Notice that this reference energy system is larger than the one on the previous slide; however, this is just to account for additional service demands.</a:t>
            </a:r>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24098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Open Sans"/>
                <a:ea typeface="Open Sans" panose="020B0606030504020204" pitchFamily="34" charset="0"/>
                <a:cs typeface="Open Sans" panose="020B0606030504020204" pitchFamily="34" charset="0"/>
              </a:rPr>
              <a:t>To design a reference energy system, a starting point is the energy balance of a country. An energy balance is an accounting framework which has data for all energy products entering, exiting</a:t>
            </a:r>
            <a:r>
              <a:rPr lang="en-GB">
                <a:latin typeface="Open Sans"/>
                <a:ea typeface="Open Sans" panose="020B0606030504020204" pitchFamily="34" charset="0"/>
                <a:cs typeface="Open Sans" panose="020B0606030504020204" pitchFamily="34" charset="0"/>
              </a:rPr>
              <a:t>,</a:t>
            </a:r>
            <a:r>
              <a:rPr lang="en-GB" sz="1200">
                <a:latin typeface="Open Sans"/>
                <a:ea typeface="Open Sans" panose="020B0606030504020204" pitchFamily="34" charset="0"/>
                <a:cs typeface="Open Sans" panose="020B0606030504020204" pitchFamily="34" charset="0"/>
              </a:rPr>
              <a:t> and used within a country during a reference period, typically one year.</a:t>
            </a: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a:ea typeface="Open Sans" panose="020B0606030504020204" pitchFamily="34" charset="0"/>
                <a:cs typeface="Open Sans" panose="020B0606030504020204" pitchFamily="34" charset="0"/>
              </a:rPr>
              <a:t>It is a way of accounting for the different energy carriers along with the different processes happening on a country level.</a:t>
            </a: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a:ea typeface="Open Sans" panose="020B0606030504020204" pitchFamily="34" charset="0"/>
                <a:cs typeface="Open Sans" panose="020B0606030504020204" pitchFamily="34" charset="0"/>
              </a:rPr>
              <a:t>Energy balances should be as complete as possible, so that all energy flows are accounted for and a complete reference of the whole system is accounted for.</a:t>
            </a:r>
            <a:r>
              <a:rPr lang="en-GB">
                <a:latin typeface="Open Sans"/>
                <a:ea typeface="Open Sans" panose="020B0606030504020204" pitchFamily="34" charset="0"/>
                <a:cs typeface="Open Sans" panose="020B0606030504020204" pitchFamily="34" charset="0"/>
              </a:rPr>
              <a:t> </a:t>
            </a:r>
            <a:endParaRPr lang="en-GB" sz="1200">
              <a:latin typeface="Open Sans"/>
              <a:ea typeface="Open Sans" panose="020B0606030504020204" pitchFamily="34" charset="0"/>
              <a:cs typeface="Open Sans" panose="020B0606030504020204" pitchFamily="34" charset="0"/>
            </a:endParaRP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a:ea typeface="Open Sans" panose="020B0606030504020204" pitchFamily="34" charset="0"/>
                <a:cs typeface="Open Sans" panose="020B0606030504020204" pitchFamily="34" charset="0"/>
              </a:rPr>
              <a:t>In this example energy balance, the energy balance of renewable energy is accounted for </a:t>
            </a:r>
            <a:r>
              <a:rPr lang="en-GB">
                <a:latin typeface="Open Sans"/>
                <a:ea typeface="Open Sans" panose="020B0606030504020204" pitchFamily="34" charset="0"/>
                <a:cs typeface="Open Sans" panose="020B0606030504020204" pitchFamily="34" charset="0"/>
              </a:rPr>
              <a:t>in</a:t>
            </a:r>
            <a:r>
              <a:rPr lang="en-GB" sz="1200">
                <a:latin typeface="Open Sans"/>
                <a:ea typeface="Open Sans" panose="020B0606030504020204" pitchFamily="34" charset="0"/>
                <a:cs typeface="Open Sans" panose="020B0606030504020204" pitchFamily="34" charset="0"/>
              </a:rPr>
              <a:t> the United Kingdom.</a:t>
            </a: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a:ea typeface="Open Sans" panose="020B0606030504020204" pitchFamily="34" charset="0"/>
                <a:cs typeface="Open Sans" panose="020B0606030504020204" pitchFamily="34" charset="0"/>
              </a:rPr>
              <a:t>Firstly, the different commodities are grouped by type at the top of the table. Next, primary energy is accounted for. Here, we can see an energy balance for hydro, wind, photovoltaics, thermal, geothermal</a:t>
            </a:r>
            <a:r>
              <a:rPr lang="en-GB">
                <a:latin typeface="Open Sans"/>
                <a:ea typeface="Open Sans" panose="020B0606030504020204" pitchFamily="34" charset="0"/>
                <a:cs typeface="Open Sans" panose="020B0606030504020204" pitchFamily="34" charset="0"/>
              </a:rPr>
              <a:t>,</a:t>
            </a:r>
            <a:r>
              <a:rPr lang="en-GB" sz="1200">
                <a:latin typeface="Open Sans"/>
                <a:ea typeface="Open Sans" panose="020B0606030504020204" pitchFamily="34" charset="0"/>
                <a:cs typeface="Open Sans" panose="020B0606030504020204" pitchFamily="34" charset="0"/>
              </a:rPr>
              <a:t> and others.</a:t>
            </a: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a:ea typeface="Open Sans" panose="020B0606030504020204" pitchFamily="34" charset="0"/>
                <a:cs typeface="Open Sans" panose="020B0606030504020204" pitchFamily="34" charset="0"/>
              </a:rPr>
              <a:t>Below the primary energy row, there is the transformation of the primary energy. As this energy balance is for renewable energy, the transformation is mainly into electricity.</a:t>
            </a:r>
            <a:r>
              <a:rPr lang="en-GB">
                <a:latin typeface="Open Sans"/>
                <a:ea typeface="Open Sans" panose="020B0606030504020204" pitchFamily="34" charset="0"/>
                <a:cs typeface="Open Sans" panose="020B0606030504020204" pitchFamily="34" charset="0"/>
              </a:rPr>
              <a:t> </a:t>
            </a:r>
            <a:endParaRPr lang="en-GB" sz="1200">
              <a:latin typeface="Open Sans" panose="020B0606030504020204" pitchFamily="34" charset="0"/>
              <a:ea typeface="Open Sans" panose="020B0606030504020204" pitchFamily="34" charset="0"/>
              <a:cs typeface="Open Sans" panose="020B0606030504020204" pitchFamily="34" charset="0"/>
            </a:endParaRP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a:ea typeface="Open Sans" panose="020B0606030504020204" pitchFamily="34" charset="0"/>
                <a:cs typeface="Open Sans" panose="020B0606030504020204" pitchFamily="34" charset="0"/>
              </a:rPr>
              <a:t>Finally, the energy consumption is accounted for in the final consumption, by sector and end-use.</a:t>
            </a:r>
          </a:p>
          <a:p>
            <a:endParaRPr lang="en-GB" sz="1200">
              <a:latin typeface="Open Sans" panose="020B0606030504020204" pitchFamily="34" charset="0"/>
              <a:ea typeface="Open Sans" panose="020B0606030504020204" pitchFamily="34" charset="0"/>
              <a:cs typeface="Open Sans" panose="020B0606030504020204" pitchFamily="34" charset="0"/>
            </a:endParaRPr>
          </a:p>
          <a:p>
            <a:endParaRPr lang="en-GB" sz="1200">
              <a:latin typeface="Open Sans" panose="020B0606030504020204" pitchFamily="34" charset="0"/>
              <a:ea typeface="Open Sans" panose="020B0606030504020204" pitchFamily="34" charset="0"/>
              <a:cs typeface="Open Sans" panose="020B0606030504020204" pitchFamily="34" charset="0"/>
            </a:endParaRPr>
          </a:p>
          <a:p>
            <a:endParaRPr lang="en-GB" sz="120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859782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create a reference energy system, an energy balance can be used as a starting point.</a:t>
            </a:r>
          </a:p>
          <a:p>
            <a:endParaRPr lang="en-US"/>
          </a:p>
          <a:p>
            <a:r>
              <a:rPr lang="en-US"/>
              <a:t>The main steps involved are the identification of energy levels and energy carriers, as well as the identification of the technologies which are used in the energy system.</a:t>
            </a:r>
            <a:endParaRPr lang="en-US">
              <a:cs typeface="Calibri"/>
            </a:endParaRPr>
          </a:p>
          <a:p>
            <a:endParaRPr lang="en-US"/>
          </a:p>
          <a:p>
            <a:r>
              <a:rPr lang="en-US"/>
              <a:t>Using these data, a reference energy system can be created.</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87733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Achieving sustainable development goals will require fundamental transformation of the energy system. This transformation is complex and involves interactions both within the energy system and with other sectors and systems. For these reasons, comprehensive energy planning is essential. Such comprehensive planning can allow countries to transform their energy systems in the most cost-effective way and ensure that investments made now are effective and supportive of the long-term trajectory. Comprehensive energy planning is complex and challenging; however, frameworks that make use of energy modelling tools can help to simplify the process. This diagram shows a framework for comprehensive energy planning. We can see the interactions between analyses of energy needs and energy supply options, and how these analyses are constrained by resource availability, technology options, sustainability goals, and financial constraints. We can also see how these analyses are fundamentally affected and driven by social and economic perspectives. Energy modelling tools provide frameworks to undertake these analyses.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Energy modelling tools are often characterized by their temporal scope. This can range from short-term, with time frames of seconds to days; mid-term, with time frames of days to years; and long-term, with decadal time frames. Different temporal scopes are used for different types of analysis; for example, stability analyses, which focus on maintaining the voltage of the electricity system, usually have short time frames of seconds to days, while long-term energy analyses that assess future investment requirements often have decadal time frames.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22277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Energy models are also often classified as either top-down or bottom-up. Top-down, or macroeconomic, energy models are driven by projections of economic indicators such as energy prices. These models are used for analyses that focus on the broad relationships between economic development and energy demand and supply. Such models do not usually focus on detailed representation of technologies. In contrast, bottom-up energy models focus on the physical configuration of energy systems, representing technologies with a high level of detail, including their performance and cost parameters and environmental impacts. Such models often use an externally-determined energy demand, which may be provided by a top-down model. The most common bottom-up energy models are optimization models. These are models that identify the optimal way of meeting the externally-defined demand, for example, in terms of minimizing the cost or environmental impact, or maximizing the access to energy services.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4006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diagram shows some of the key steps in an energy modelling analysis. The first stage is usually sourcing the raw data, in this case the diagram focuses on open source analysis and so open data are used. The raw data then have to be processed, which usually means manipulating the data into a form that can be used to develop the model. This might include converting the data format or units, or using the raw data to create estimates for model parameters. </a:t>
            </a:r>
            <a:endParaRPr lang="en-US"/>
          </a:p>
          <a:p>
            <a:r>
              <a:rPr lang="en-US">
                <a:cs typeface="Calibri"/>
              </a:rPr>
              <a:t>Once the data have been processed, the model can be formulated. This step varies depending on the modelling system being used, for example there is a spreadsheet-based interface that can be used to input data for </a:t>
            </a:r>
            <a:r>
              <a:rPr lang="en-US" err="1">
                <a:cs typeface="Calibri"/>
              </a:rPr>
              <a:t>OSeMOSYS</a:t>
            </a:r>
            <a:r>
              <a:rPr lang="en-US">
                <a:cs typeface="Calibri"/>
              </a:rPr>
              <a:t> models. The model then has to be solved. In the case of optimization models, this involves using a solver on your computer that can find the optimal solution. Once the solution has been found, model outputs will be produced. Model outputs vary and the user can often choose what type of outputs they would like, including results csv-files or automatically-generated graphs and charts. The final step is usually the interpretation of model outputs. This should be done in the context of the specific country, region, or system in question and with consideration of the simplifications and adjustments made in the modelling process.</a:t>
            </a: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7223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have touched on some of the applications of energy modelling tools already. This slide provides some examples of how energy modelling tools are currently used to support policymaking. Broadly, energy system modelling allows a greater understanding of the interactions between energy access, resource use, and sustainable development. By considering these interactions, energy planners can adopt a more holistic approach that maximizes the synergies between different goals. In relation to energy access, one particularly useful type of energy modelling is geospatial electrification modelling, which can be used to gain insights into the most economic pathways for increasing access. Energy modelling tools are frequently employed to support long-term capacity expansion planning as they provide insights into the economic and environmental implications of different scenarios and can be used to suggest the optimal configuration to meet future demand. Finally, energy modelling tools are increasingly used to assess the interactions between different systems. For example, the CLEWs modelling framework, which we will see later in the course, is used to explore the interactions between the climate, land, energy, and water systems.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675378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lecture 1 we introduced </a:t>
            </a:r>
            <a:r>
              <a:rPr lang="en-US" err="1">
                <a:cs typeface="Calibri"/>
              </a:rPr>
              <a:t>OSeMOSYS</a:t>
            </a:r>
            <a:r>
              <a:rPr lang="en-US">
                <a:cs typeface="Calibri"/>
              </a:rPr>
              <a:t> as an open source energy modelling system used to support long-term capacity expansion planning. </a:t>
            </a:r>
            <a:r>
              <a:rPr lang="en-US" err="1">
                <a:cs typeface="Calibri"/>
              </a:rPr>
              <a:t>OSeMOSYS</a:t>
            </a:r>
            <a:r>
              <a:rPr lang="en-US">
                <a:cs typeface="Calibri"/>
              </a:rPr>
              <a:t> is a bottom-up energy modelling system which focuses on detailed representation of technologies and flows in the energy system, considering performance, costs, resource use, and environmental impacts. Like other bottom-up models, </a:t>
            </a:r>
            <a:r>
              <a:rPr lang="en-US" err="1">
                <a:cs typeface="Calibri"/>
              </a:rPr>
              <a:t>OSeMOSYS</a:t>
            </a:r>
            <a:r>
              <a:rPr lang="en-US">
                <a:cs typeface="Calibri"/>
              </a:rPr>
              <a:t> models are driven by an externally-defined demand. We will explore how demands can be defined in </a:t>
            </a:r>
            <a:r>
              <a:rPr lang="en-US" err="1">
                <a:cs typeface="Calibri"/>
              </a:rPr>
              <a:t>OSeMOSYS</a:t>
            </a:r>
            <a:r>
              <a:rPr lang="en-US">
                <a:cs typeface="Calibri"/>
              </a:rPr>
              <a:t> later in the course. </a:t>
            </a:r>
            <a:r>
              <a:rPr lang="en-US" err="1">
                <a:cs typeface="Calibri"/>
              </a:rPr>
              <a:t>OSeMOSYS</a:t>
            </a:r>
            <a:r>
              <a:rPr lang="en-US">
                <a:cs typeface="Calibri"/>
              </a:rPr>
              <a:t> was designed to have a modular structure. This means that it is structured in stand-alone blocks that can be added or removed. Each of these blocks is described in plain English, increasing the accessibility of the tool. This diagram shows the seven core blocks of </a:t>
            </a:r>
            <a:r>
              <a:rPr lang="en-US" err="1">
                <a:cs typeface="Calibri"/>
              </a:rPr>
              <a:t>OSeMOSYS</a:t>
            </a:r>
            <a:r>
              <a:rPr lang="en-US">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highlights some applications of </a:t>
            </a:r>
            <a:r>
              <a:rPr lang="en-US" err="1">
                <a:cs typeface="Calibri"/>
              </a:rPr>
              <a:t>OSeMOSYS</a:t>
            </a:r>
            <a:r>
              <a:rPr lang="en-US">
                <a:cs typeface="Calibri"/>
              </a:rPr>
              <a:t> and example studies. As you can see, </a:t>
            </a:r>
            <a:r>
              <a:rPr lang="en-US" err="1">
                <a:cs typeface="Calibri"/>
              </a:rPr>
              <a:t>OSeMOSYS</a:t>
            </a:r>
            <a:r>
              <a:rPr lang="en-US">
                <a:cs typeface="Calibri"/>
              </a:rPr>
              <a:t> is used for a range of analyses, ranging from national energy outlooks to global energy system models. At the national level, </a:t>
            </a:r>
            <a:r>
              <a:rPr lang="en-US" err="1">
                <a:cs typeface="Calibri"/>
              </a:rPr>
              <a:t>OSeMOSYS</a:t>
            </a:r>
            <a:r>
              <a:rPr lang="en-US">
                <a:cs typeface="Calibri"/>
              </a:rPr>
              <a:t> models are used to assess various aspects of future energy systems. For example, </a:t>
            </a:r>
            <a:r>
              <a:rPr lang="en-US" err="1">
                <a:cs typeface="Calibri"/>
              </a:rPr>
              <a:t>OSeMOSYS</a:t>
            </a:r>
            <a:r>
              <a:rPr lang="en-US">
                <a:cs typeface="Calibri"/>
              </a:rPr>
              <a:t> has been used to assess the economic impacts of different energy policy options in Cyprus, while also being used to assess alternative electrification pathways for Tanzania. These are just two examples of national level analyses developed using </a:t>
            </a:r>
            <a:r>
              <a:rPr lang="en-US" err="1">
                <a:cs typeface="Calibri"/>
              </a:rPr>
              <a:t>OSeMOSYS</a:t>
            </a:r>
            <a:r>
              <a:rPr lang="en-US">
                <a:cs typeface="Calibri"/>
              </a:rPr>
              <a:t>. Multiple studies have also been performed at the continental level; for example, The Electricity Model Base for Africa (TEMBA for short) was developed in </a:t>
            </a:r>
            <a:r>
              <a:rPr lang="en-US" err="1">
                <a:cs typeface="Calibri"/>
              </a:rPr>
              <a:t>OSeMOSYS</a:t>
            </a:r>
            <a:r>
              <a:rPr lang="en-US">
                <a:cs typeface="Calibri"/>
              </a:rPr>
              <a:t> to provide energy projections for the whole of Africa at the continental and regional level. </a:t>
            </a:r>
            <a:r>
              <a:rPr lang="en-US" err="1">
                <a:cs typeface="Calibri"/>
              </a:rPr>
              <a:t>OSeMOSYS</a:t>
            </a:r>
            <a:r>
              <a:rPr lang="en-US">
                <a:cs typeface="Calibri"/>
              </a:rPr>
              <a:t> has been implemented in several CLEWs analyses to explore the interactions between different systems, such as water, food, energy, and ecosystems in the Drina River basin in Europe. Finally, </a:t>
            </a:r>
            <a:r>
              <a:rPr lang="en-US" err="1">
                <a:cs typeface="Calibri"/>
              </a:rPr>
              <a:t>OSeMOSYS</a:t>
            </a:r>
            <a:r>
              <a:rPr lang="en-US">
                <a:cs typeface="Calibri"/>
              </a:rPr>
              <a:t> can be used at the global level, with </a:t>
            </a:r>
            <a:r>
              <a:rPr lang="en-US" err="1">
                <a:cs typeface="Calibri"/>
              </a:rPr>
              <a:t>GENeSYS</a:t>
            </a:r>
            <a:r>
              <a:rPr lang="en-US">
                <a:cs typeface="Calibri"/>
              </a:rPr>
              <a:t>-MOD being a global energy system model used to develop a path for the global energy system to 2050.</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772339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lecture, you will be able to: </a:t>
            </a:r>
          </a:p>
          <a:p>
            <a:r>
              <a:rPr lang="en-US" dirty="0"/>
              <a:t> </a:t>
            </a:r>
            <a:endParaRPr lang="en-GB" dirty="0"/>
          </a:p>
          <a:p>
            <a:r>
              <a:rPr lang="en-US" dirty="0"/>
              <a:t>1) Understand what energy system modelling is and why it is important.</a:t>
            </a:r>
            <a:endParaRPr lang="en-GB" dirty="0"/>
          </a:p>
          <a:p>
            <a:r>
              <a:rPr lang="en-US" dirty="0"/>
              <a:t>2) Sketch a Reference Energy System and understand its contents.</a:t>
            </a:r>
            <a:endParaRPr lang="en-GB" dirty="0"/>
          </a:p>
          <a:p>
            <a:r>
              <a:rPr lang="en-US" dirty="0"/>
              <a:t>3) Recall the different types of energy modelling tools and understand what OSeMOSYS is.</a:t>
            </a:r>
            <a:endParaRPr lang="en-GB" dirty="0"/>
          </a:p>
          <a:p>
            <a:r>
              <a:rPr lang="en-US" dirty="0"/>
              <a:t>4) Understand what FlexTool is and its applications.</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424639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The latest graphical user interface developed to use </a:t>
            </a:r>
            <a:r>
              <a:rPr lang="en-GB" err="1">
                <a:cs typeface="Calibri"/>
              </a:rPr>
              <a:t>OSeMOSYS</a:t>
            </a:r>
            <a:r>
              <a:rPr lang="en-GB">
                <a:cs typeface="Calibri"/>
              </a:rPr>
              <a:t> is called SAND (Simple and Nearly Done). It is an Excel spreadsheet where the user can input the data needed for the energy modelling analysis. It supports up to 200 technologies, 50 commodities, and 5 types of emissions. The accessibility and </a:t>
            </a:r>
            <a:r>
              <a:rPr lang="en-GB"/>
              <a:t>user friendliness of the interface are pluses for beginner users approaching energy modelling for the first time. This shortens the learning curve and therefore accelerates the impact on policymaking. SAND Interface is currently part of the </a:t>
            </a:r>
            <a:r>
              <a:rPr lang="en-GB" err="1"/>
              <a:t>clicSAND</a:t>
            </a:r>
            <a:r>
              <a:rPr lang="en-GB"/>
              <a:t> software which includes a graphical user interface (GUI), an Access database, and an Excel template to visualize results in a sharable format. You will learn how to use this software in the Hands-on exercises, where we will build a simplified energy system step by step. </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2504735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second part of the course, we will introduce you to FlexTool. FlexTool is a model that allows you to model the flexibility of a given power system.</a:t>
            </a:r>
          </a:p>
          <a:p>
            <a:endParaRPr lang="en-US" dirty="0"/>
          </a:p>
          <a:p>
            <a:r>
              <a:rPr lang="en-US" dirty="0"/>
              <a:t>This is important as intermittent energy sources, such as solar PV, can make it difficult to match supply and demand. However, it remains pivotal that a power system remains flexible enough to provide energy in all conditions, for instance as weather or demand patterns change.</a:t>
            </a:r>
            <a:endParaRPr lang="en-US" dirty="0">
              <a:cs typeface="Calibri"/>
            </a:endParaRPr>
          </a:p>
          <a:p>
            <a:endParaRPr lang="en-US" dirty="0"/>
          </a:p>
          <a:p>
            <a:r>
              <a:rPr lang="en-US" dirty="0"/>
              <a:t>FlexTool will allow you to directly assess the flexibility of a current or proposed system. If a system does not seem to be flexible enough, you will learn ways to improve the flexibility in a cost-effective manner. </a:t>
            </a:r>
            <a:endParaRPr lang="en-US" dirty="0">
              <a:cs typeface="Calibri"/>
            </a:endParaRPr>
          </a:p>
          <a:p>
            <a:endParaRPr lang="en-US" dirty="0"/>
          </a:p>
          <a:p>
            <a:r>
              <a:rPr lang="en-US" dirty="0"/>
              <a:t>To do this, you will learn through example case studies. The key flexibility metrics will also be introduced.</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936431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power system has been designed, it is important to know whether you can meet future needs. For instance, will the low-carbon supply, such as wind turbines or photovoltaics, be able to meet electricity demand from electric vehicles?</a:t>
            </a:r>
          </a:p>
          <a:p>
            <a:endParaRPr lang="en-US" dirty="0"/>
          </a:p>
          <a:p>
            <a:r>
              <a:rPr lang="en-US" dirty="0"/>
              <a:t>If a system is not flexible enough, FlexTool can demonstrate options that can be used to improve the flexibility of a system. This could be through power to electric vehicles, hydrogen networks, or heat systems. All of these can be used to increase the flexibility of a system. </a:t>
            </a:r>
            <a:endParaRPr lang="en-US" dirty="0">
              <a:cs typeface="Calibri"/>
            </a:endParaRPr>
          </a:p>
          <a:p>
            <a:endParaRPr lang="en-US" dirty="0">
              <a:cs typeface="Calibri"/>
            </a:endParaRPr>
          </a:p>
          <a:p>
            <a:r>
              <a:rPr lang="en-US" dirty="0"/>
              <a:t>As an example of adding flexibility to a system, electric vehicles could be allowed to store and transfer power to the grid in times of high demand and low supply. </a:t>
            </a:r>
            <a:endParaRPr lang="en-US" dirty="0">
              <a:cs typeface="Calibri"/>
            </a:endParaRPr>
          </a:p>
          <a:p>
            <a:endParaRPr lang="en-US" dirty="0"/>
          </a:p>
          <a:p>
            <a:r>
              <a:rPr lang="en-US" dirty="0"/>
              <a:t>At the end of this course you will learn how to design a future system that can meet all needs.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00103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cs typeface="Calibri"/>
              </a:rPr>
              <a:t>This mini-lecture contains an overview of both energy systems and the concept of energy system modelling. Energy systems are complex systems containing many components and interactions. The main components of energy systems include fuel production and energy resources, energy conversion, energy transportation, and final demands for energy services. Energy resources include fossil fuels, such as coal or natural gas, alongside renewable energy resources, such as solar or wind energy. These resources often undergo conversions; for example, solar and wind energy are converted to electricity, while crude oil is often converted to more useful oil products like diesel. The products of these conversion processes then need to be transported to where they are used. Energy systems include a range of final demands that can be divided by sector, for example residential electricity demand or demand for oil products in the transport sector. It is important to recognize that society demands energy services, such as lighting, heating, or transport, that are provided by fuels such as electricity or oil products.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shows a simplified diagram of an example electricity system, which is part of the wider energy system. The diagram shows the key components of electricity systems. These include primary resources, such as coal, natural gas, biomass, and solar energy. In many cases these resources have to be extracted or imported; for example, this diagram includes the domestic extraction and importation of coal. These primary resources are then converted to electricity by power plants. There are many types of power plants, each using different fuels to generate electricity, as shown on this diagram. Once electricity has been generated, it is transported to end-users, where it is used in a range of sectors, including the residential, commercial, and industrial sectors shown on this diagram. All elements of this system will be explored in more detail throughout this course.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20007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cs typeface="Calibri"/>
              </a:rPr>
              <a:t>We will now explore the concept of energy system modelling. All models are simplifications of reality, in which complex systems are represented in an organized and simplified manner. In energy system models, all components and processes within an energy system are distilled into mathematical equations. The model can then be used to simulate the energy system under different scenarios and assess its properties, such as its costs, environmental impacts, or flexibility. Energy modelling tools provide critical analyses of both existing energy system configurations and alternative future scenarios. One example use of energy system models is the creation of scenarios in line with global climate change targets, which can then be used to understand which investments might be important for meeting such targets. It is critical to remember that energy system models can provide very useful insights to support policymaking; however, they are fundamentally simplifications of reality and cannot predict the future with exact certainty. Modelling results should also be viewed in the context of the type of model used. There are many forms of energy system models, as we will see within this course.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098128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cs typeface="Calibri"/>
              </a:rPr>
              <a:t>This diagram shows ways in which energy models can be classified. Energy models can vary significantly and can be classified in multiple ways. Firstly, models can have different geographic scales; for example, some may focus on country-level analysis while others may look at individual villages or the global energy system as a whole. Secondly, models can include a range of sectors – some may only focus on the power sector, while others may look at the whole energy system and include demands from a range of end-use sectors, such as transport and industry. Thirdly, models can operate on different timescales – some models may only assess the system within one year or less, while others are used to create scenarios running to 2050 or beyond. Models also vary in many other ways, for example using different mathematical approaches, methodologies, and levels of detail. The classification of a model should be compatible with its purpose; for example, electrification models may need to use a regional scale and geospatial approach because of the differences in access and resource availability between different regions of the same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25777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cs typeface="Calibri"/>
              </a:rPr>
              <a:t>Energy system models can be highly effective tools for supporting policymaking. Governments often have existing national policy goals as well as the aim of working towards international agreements and objectives. These goals and objectives often set the course for the country's energy system. However, there are many other considerations needed; for example, the energy system needs to be technically capable of meeting future energy demand whilst also satisfying climate change goals. Other factors that should be considered in energy system planning include the future availability of resources, changes in technology costs and performance, and policy goals in other sectors that often interact with the energy system. Energy system models can aid such a holistic approach to energy planning by allowing quantitative analysis of different scenarios, including assessment of environmental and socio-economic implications of different policy tools.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45735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energy systems are an important foundation for energy system modelling. A reference energy system (or R.E.S.) is a simplified and aggregated graphical representation of the real energy system under analysis.</a:t>
            </a:r>
          </a:p>
          <a:p>
            <a:endParaRPr lang="en-US"/>
          </a:p>
          <a:p>
            <a:r>
              <a:rPr lang="en-US" dirty="0"/>
              <a:t>Reference energy systems can cover possible development paths and not just the present configuration of the system. For example, with the introduction of electric vehicles, higher electricity demand is required for the transport sector. </a:t>
            </a:r>
            <a:endParaRPr lang="en-US" dirty="0">
              <a:cs typeface="Calibri"/>
            </a:endParaRPr>
          </a:p>
          <a:p>
            <a:endParaRPr lang="en-US"/>
          </a:p>
          <a:p>
            <a:r>
              <a:rPr lang="en-US" dirty="0"/>
              <a:t>A reference energy system shows all the existing and potential new energy supply chains, from primary energy resources to final energy demand. Specifically, energy comes from energy extraction or import to conversion, then transmission and distribution and conversion into a final energy demand.</a:t>
            </a:r>
            <a:endParaRPr lang="en-US" dirty="0">
              <a:cs typeface="Calibri"/>
            </a:endParaRPr>
          </a:p>
          <a:p>
            <a:endParaRPr lang="en-US"/>
          </a:p>
          <a:p>
            <a:r>
              <a:rPr lang="en-US" dirty="0"/>
              <a:t>The level of simplification of the reference energy system depends on the issues which will be </a:t>
            </a:r>
            <a:r>
              <a:rPr lang="en-US" dirty="0" err="1"/>
              <a:t>analysed</a:t>
            </a:r>
            <a:r>
              <a:rPr lang="en-US" dirty="0"/>
              <a:t> and the data availability. Thus, different use-cases require different levels of simplification.</a:t>
            </a:r>
            <a:endParaRPr lang="en-US" dirty="0">
              <a:cs typeface="Calibri"/>
            </a:endParaRPr>
          </a:p>
          <a:p>
            <a:endParaRPr lang="en-US"/>
          </a:p>
          <a:p>
            <a:r>
              <a:rPr lang="en-US" dirty="0"/>
              <a:t>A reference energy system should be a minimum representation of reality which is required to answer the policy questions addressed.</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Presented here is an example reference energy system for the electricity system.</a:t>
            </a:r>
          </a:p>
          <a:p>
            <a:endParaRPr lang="en-US"/>
          </a:p>
          <a:p>
            <a:r>
              <a:rPr lang="en-US"/>
              <a:t>The primary energy level, typically, contains all technologies and fuels which are related to raw energy resources. Such as natural gas, coal, oil, and wind. </a:t>
            </a:r>
            <a:endParaRPr lang="en-US">
              <a:cs typeface="Calibri"/>
            </a:endParaRPr>
          </a:p>
          <a:p>
            <a:endParaRPr lang="en-US"/>
          </a:p>
          <a:p>
            <a:r>
              <a:rPr lang="en-US"/>
              <a:t>The resources which are either extracted or imported at the primary energy level are then processed at the secondary energy level. The secondary energy level is where the raw commodities are transformed into more refined commodities, such as oil to diesel, or wind to electricity. </a:t>
            </a:r>
            <a:endParaRPr lang="en-US">
              <a:cs typeface="Calibri"/>
            </a:endParaRPr>
          </a:p>
          <a:p>
            <a:endParaRPr lang="en-US"/>
          </a:p>
          <a:p>
            <a:r>
              <a:rPr lang="en-US"/>
              <a:t>These refined commodities are then distributed to the demand side to be used for useful services for the final consumer. The consumer uses these refined commodities for services such as heat, lighting, or mechanical energy.</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82786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sa/4.0/deed.en" TargetMode="External"/><Relationship Id="rId3" Type="http://schemas.openxmlformats.org/officeDocument/2006/relationships/slideLayout" Target="../slideLayouts/slideLayout2.xml"/><Relationship Id="rId7" Type="http://schemas.openxmlformats.org/officeDocument/2006/relationships/hyperlink" Target="https://commons.wikimedia.org/wiki/File:Generic_energy_system_supplying_fuels_and_electricity.svg"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tiff"/><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documents1.worldbank.org/curated/en/628541494925426928/pdf/115065-BRI-P148200-PUBLIC-FINALSEARSFElectricityPlanningweb.pdf"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documents1.worldbank.org/curated/en/628541494925426928/pdf/115065-BRI-P148200-PUBLIC-FINALSEARSFElectricityPlanningweb.pdf"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2/22/4298"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2.jpeg"/><Relationship Id="rId5" Type="http://schemas.openxmlformats.org/officeDocument/2006/relationships/image" Target="../media/image4.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cuments1.worldbank.org/curated/en/628541494925426928/pdf/115065-BRI-P148200-PUBLIC-FINALSEARSFElectricityPlanningweb.pdf"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s://doi.org/10.3390/en12224298"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www.mdpi.com/1996-1073/10/10/1468/htm#B20-energies-10-01468" TargetMode="External"/><Relationship Id="rId5" Type="http://schemas.openxmlformats.org/officeDocument/2006/relationships/image" Target="../media/image4.jpe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en/electricity-sun-wind-1330214/"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illustrations/car-electric-car-auto-automobile-3321668/"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doi.org/10.5281/zenodo.459310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25" TargetMode="Externa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sa/4.0/?ref=ccsearch&amp;atype=rich" TargetMode="External"/><Relationship Id="rId3" Type="http://schemas.openxmlformats.org/officeDocument/2006/relationships/slideLayout" Target="../slideLayouts/slideLayout2.xml"/><Relationship Id="rId7" Type="http://schemas.openxmlformats.org/officeDocument/2006/relationships/hyperlink" Target="https://commons.wikimedia.org/w/index.php?curid=52206978"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071-1050/12/12/5078"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su12125078"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website&#10;&#10;Description automatically generated">
            <a:extLst>
              <a:ext uri="{FF2B5EF4-FFF2-40B4-BE49-F238E27FC236}">
                <a16:creationId xmlns:a16="http://schemas.microsoft.com/office/drawing/2014/main" id="{C6561EAD-BB41-4DFD-872A-DD3CF035D1A1}"/>
              </a:ext>
            </a:extLst>
          </p:cNvPr>
          <p:cNvPicPr>
            <a:picLocks noChangeAspect="1"/>
          </p:cNvPicPr>
          <p:nvPr/>
        </p:nvPicPr>
        <p:blipFill>
          <a:blip r:embed="rId5"/>
          <a:stretch>
            <a:fillRect/>
          </a:stretch>
        </p:blipFill>
        <p:spPr>
          <a:xfrm>
            <a:off x="0" y="-4445"/>
            <a:ext cx="12222480" cy="6866890"/>
          </a:xfrm>
          <a:prstGeom prst="rect">
            <a:avLst/>
          </a:prstGeom>
        </p:spPr>
      </p:pic>
      <p:sp>
        <p:nvSpPr>
          <p:cNvPr id="7" name="TextBox 1">
            <a:extLst>
              <a:ext uri="{FF2B5EF4-FFF2-40B4-BE49-F238E27FC236}">
                <a16:creationId xmlns:a16="http://schemas.microsoft.com/office/drawing/2014/main" id="{33FB6D48-F2B4-7848-B49E-DE0A922CB1A8}"/>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89893" y="3719249"/>
            <a:ext cx="8050696" cy="646331"/>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Energy and </a:t>
            </a:r>
            <a:br>
              <a:rPr lang="en-ZA" b="1">
                <a:latin typeface="Open Sans ExtraBold"/>
                <a:ea typeface="Open Sans ExtraBold" panose="020B0606030504020204" pitchFamily="34" charset="0"/>
                <a:cs typeface="Open Sans ExtraBold" panose="020B0606030504020204" pitchFamily="34" charset="0"/>
              </a:rPr>
            </a:br>
            <a:r>
              <a:rPr lang="en-ZA" b="1">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324428"/>
            <a:ext cx="5438724" cy="2123658"/>
          </a:xfrm>
          <a:prstGeom prst="rect">
            <a:avLst/>
          </a:prstGeom>
          <a:noFill/>
        </p:spPr>
        <p:txBody>
          <a:bodyPr wrap="square" lIns="91440" tIns="45720" rIns="91440" bIns="45720" rtlCol="0" anchor="b">
            <a:spAutoFit/>
          </a:bodyPr>
          <a:lstStyle/>
          <a:p>
            <a:r>
              <a:rPr lang="en-ZA" sz="4400" b="1">
                <a:solidFill>
                  <a:schemeClr val="bg1"/>
                </a:solidFill>
                <a:latin typeface="Open Sans ExtraBold"/>
                <a:ea typeface="Open Sans ExtraBold" panose="020B0606030504020204" pitchFamily="34" charset="0"/>
                <a:cs typeface="Open Sans ExtraBold" panose="020B0606030504020204" pitchFamily="34" charset="0"/>
              </a:rPr>
              <a:t>LECTURE 2</a:t>
            </a:r>
            <a:br>
              <a:rPr lang="en-ZA" sz="4400" b="1">
                <a:latin typeface="Open Sans ExtraBold"/>
                <a:ea typeface="Open Sans ExtraBold" panose="020B0606030504020204" pitchFamily="34" charset="0"/>
                <a:cs typeface="Open Sans ExtraBold" panose="020B0606030504020204" pitchFamily="34" charset="0"/>
              </a:rPr>
            </a:br>
            <a:r>
              <a:rPr lang="en-ZA" sz="4400" b="1">
                <a:latin typeface="Open Sans ExtraBold"/>
                <a:ea typeface="Open Sans ExtraBold" panose="020B0606030504020204" pitchFamily="34" charset="0"/>
                <a:cs typeface="Open Sans ExtraBold" panose="020B0606030504020204" pitchFamily="34" charset="0"/>
              </a:rPr>
              <a:t>ENERGY SYSTEM MODELLING</a:t>
            </a:r>
          </a:p>
        </p:txBody>
      </p:sp>
      <p:sp>
        <p:nvSpPr>
          <p:cNvPr id="8" name="Oval 7">
            <a:extLst>
              <a:ext uri="{FF2B5EF4-FFF2-40B4-BE49-F238E27FC236}">
                <a16:creationId xmlns:a16="http://schemas.microsoft.com/office/drawing/2014/main" id="{6A37AE3F-9B13-6040-A89D-32CF34C2FDD9}"/>
              </a:ext>
            </a:extLst>
          </p:cNvPr>
          <p:cNvSpPr/>
          <p:nvPr/>
        </p:nvSpPr>
        <p:spPr>
          <a:xfrm>
            <a:off x="5848934" y="522197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2_Slide1.mp3" descr="Track2_Lecture2_Slide1.mp3">
            <a:hlinkClick r:id="" action="ppaction://media"/>
            <a:extLst>
              <a:ext uri="{FF2B5EF4-FFF2-40B4-BE49-F238E27FC236}">
                <a16:creationId xmlns:a16="http://schemas.microsoft.com/office/drawing/2014/main" id="{B00CE30D-D036-754C-B551-4D7A59A16B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0299" y="5293336"/>
            <a:ext cx="812800" cy="812800"/>
          </a:xfrm>
          <a:prstGeom prst="rect">
            <a:avLst/>
          </a:prstGeom>
        </p:spPr>
      </p:pic>
    </p:spTree>
    <p:extLst>
      <p:ext uri="{BB962C8B-B14F-4D97-AF65-F5344CB8AC3E}">
        <p14:creationId xmlns:p14="http://schemas.microsoft.com/office/powerpoint/2010/main" val="2559802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2.2.2 An example: the electricity system</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2" name="Rounded Rectangle 1">
            <a:extLst>
              <a:ext uri="{FF2B5EF4-FFF2-40B4-BE49-F238E27FC236}">
                <a16:creationId xmlns:a16="http://schemas.microsoft.com/office/drawing/2014/main" id="{A22C393F-685F-6D42-8995-229AD6938FEB}"/>
              </a:ext>
            </a:extLst>
          </p:cNvPr>
          <p:cNvSpPr/>
          <p:nvPr/>
        </p:nvSpPr>
        <p:spPr>
          <a:xfrm>
            <a:off x="951026" y="2269895"/>
            <a:ext cx="1675973" cy="1700012"/>
          </a:xfrm>
          <a:prstGeom prst="roundRect">
            <a:avLst/>
          </a:prstGeom>
          <a:solidFill>
            <a:schemeClr val="accent2">
              <a:lumMod val="60000"/>
              <a:lumOff val="4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t>Extraction or import</a:t>
            </a:r>
          </a:p>
        </p:txBody>
      </p:sp>
      <p:sp>
        <p:nvSpPr>
          <p:cNvPr id="9" name="Rounded Rectangle 8">
            <a:extLst>
              <a:ext uri="{FF2B5EF4-FFF2-40B4-BE49-F238E27FC236}">
                <a16:creationId xmlns:a16="http://schemas.microsoft.com/office/drawing/2014/main" id="{6E70E350-E29D-7147-8CA6-38720AA8A899}"/>
              </a:ext>
            </a:extLst>
          </p:cNvPr>
          <p:cNvSpPr/>
          <p:nvPr/>
        </p:nvSpPr>
        <p:spPr>
          <a:xfrm>
            <a:off x="3649295" y="2252996"/>
            <a:ext cx="1675973" cy="1717718"/>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Conversion</a:t>
            </a:r>
          </a:p>
        </p:txBody>
      </p:sp>
      <p:sp>
        <p:nvSpPr>
          <p:cNvPr id="10" name="Rounded Rectangle 9">
            <a:extLst>
              <a:ext uri="{FF2B5EF4-FFF2-40B4-BE49-F238E27FC236}">
                <a16:creationId xmlns:a16="http://schemas.microsoft.com/office/drawing/2014/main" id="{6FD947EF-3007-B547-BCA6-5F6090D65169}"/>
              </a:ext>
            </a:extLst>
          </p:cNvPr>
          <p:cNvSpPr/>
          <p:nvPr/>
        </p:nvSpPr>
        <p:spPr>
          <a:xfrm>
            <a:off x="6347564" y="2269896"/>
            <a:ext cx="1675973" cy="1700012"/>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Transmission and distribution</a:t>
            </a:r>
          </a:p>
        </p:txBody>
      </p:sp>
      <p:sp>
        <p:nvSpPr>
          <p:cNvPr id="11" name="Rounded Rectangle 10">
            <a:extLst>
              <a:ext uri="{FF2B5EF4-FFF2-40B4-BE49-F238E27FC236}">
                <a16:creationId xmlns:a16="http://schemas.microsoft.com/office/drawing/2014/main" id="{8C3D101A-984C-254C-B1A0-3C2BEAF0E0B7}"/>
              </a:ext>
            </a:extLst>
          </p:cNvPr>
          <p:cNvSpPr/>
          <p:nvPr/>
        </p:nvSpPr>
        <p:spPr>
          <a:xfrm>
            <a:off x="9045833" y="2269895"/>
            <a:ext cx="1675973" cy="1700012"/>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Conversion</a:t>
            </a:r>
          </a:p>
        </p:txBody>
      </p:sp>
      <p:sp>
        <p:nvSpPr>
          <p:cNvPr id="4" name="Right Arrow 3">
            <a:extLst>
              <a:ext uri="{FF2B5EF4-FFF2-40B4-BE49-F238E27FC236}">
                <a16:creationId xmlns:a16="http://schemas.microsoft.com/office/drawing/2014/main" id="{2A01C6E9-E4E0-CA46-8139-914B7ECCD30B}"/>
              </a:ext>
            </a:extLst>
          </p:cNvPr>
          <p:cNvSpPr/>
          <p:nvPr/>
        </p:nvSpPr>
        <p:spPr>
          <a:xfrm>
            <a:off x="2626999" y="3036352"/>
            <a:ext cx="1022296" cy="244377"/>
          </a:xfrm>
          <a:prstGeom prst="rightArrow">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FAA63DBA-5FC8-9D42-A347-A47283107232}"/>
              </a:ext>
            </a:extLst>
          </p:cNvPr>
          <p:cNvSpPr/>
          <p:nvPr/>
        </p:nvSpPr>
        <p:spPr>
          <a:xfrm>
            <a:off x="5345470" y="2997712"/>
            <a:ext cx="1022296" cy="244377"/>
          </a:xfrm>
          <a:prstGeom prst="right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5C14911-563D-374C-8756-6F079CBC1381}"/>
              </a:ext>
            </a:extLst>
          </p:cNvPr>
          <p:cNvSpPr/>
          <p:nvPr/>
        </p:nvSpPr>
        <p:spPr>
          <a:xfrm>
            <a:off x="8046254" y="2996105"/>
            <a:ext cx="1022296" cy="244377"/>
          </a:xfrm>
          <a:prstGeom prst="rightArrow">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956FDF-6AC7-0941-980E-3675B67B12FC}"/>
              </a:ext>
            </a:extLst>
          </p:cNvPr>
          <p:cNvSpPr txBox="1"/>
          <p:nvPr/>
        </p:nvSpPr>
        <p:spPr>
          <a:xfrm>
            <a:off x="951026" y="4146997"/>
            <a:ext cx="993100" cy="369332"/>
          </a:xfrm>
          <a:prstGeom prst="rect">
            <a:avLst/>
          </a:prstGeom>
          <a:noFill/>
        </p:spPr>
        <p:txBody>
          <a:bodyPr wrap="square" rtlCol="0">
            <a:spAutoFit/>
          </a:bodyPr>
          <a:lstStyle/>
          <a:p>
            <a:r>
              <a:rPr lang="en-US"/>
              <a:t>Primary</a:t>
            </a:r>
          </a:p>
        </p:txBody>
      </p:sp>
      <p:sp>
        <p:nvSpPr>
          <p:cNvPr id="17" name="TextBox 16">
            <a:extLst>
              <a:ext uri="{FF2B5EF4-FFF2-40B4-BE49-F238E27FC236}">
                <a16:creationId xmlns:a16="http://schemas.microsoft.com/office/drawing/2014/main" id="{B758AA12-ADC2-5C45-8BC7-A19B63A801CC}"/>
              </a:ext>
            </a:extLst>
          </p:cNvPr>
          <p:cNvSpPr txBox="1"/>
          <p:nvPr/>
        </p:nvSpPr>
        <p:spPr>
          <a:xfrm>
            <a:off x="3649295" y="4146997"/>
            <a:ext cx="1270435" cy="369332"/>
          </a:xfrm>
          <a:prstGeom prst="rect">
            <a:avLst/>
          </a:prstGeom>
          <a:noFill/>
        </p:spPr>
        <p:txBody>
          <a:bodyPr wrap="square" rtlCol="0">
            <a:spAutoFit/>
          </a:bodyPr>
          <a:lstStyle/>
          <a:p>
            <a:r>
              <a:rPr lang="en-US"/>
              <a:t>Secondary</a:t>
            </a:r>
          </a:p>
        </p:txBody>
      </p:sp>
      <p:sp>
        <p:nvSpPr>
          <p:cNvPr id="19" name="TextBox 18">
            <a:extLst>
              <a:ext uri="{FF2B5EF4-FFF2-40B4-BE49-F238E27FC236}">
                <a16:creationId xmlns:a16="http://schemas.microsoft.com/office/drawing/2014/main" id="{71BC045C-BE74-6241-A3A4-4D879BBBE63C}"/>
              </a:ext>
            </a:extLst>
          </p:cNvPr>
          <p:cNvSpPr txBox="1"/>
          <p:nvPr/>
        </p:nvSpPr>
        <p:spPr>
          <a:xfrm>
            <a:off x="6367766" y="4146997"/>
            <a:ext cx="1270435" cy="369332"/>
          </a:xfrm>
          <a:prstGeom prst="rect">
            <a:avLst/>
          </a:prstGeom>
          <a:noFill/>
        </p:spPr>
        <p:txBody>
          <a:bodyPr wrap="square" rtlCol="0">
            <a:spAutoFit/>
          </a:bodyPr>
          <a:lstStyle/>
          <a:p>
            <a:r>
              <a:rPr lang="en-US"/>
              <a:t>Final</a:t>
            </a:r>
          </a:p>
        </p:txBody>
      </p:sp>
      <p:sp>
        <p:nvSpPr>
          <p:cNvPr id="20" name="TextBox 19">
            <a:extLst>
              <a:ext uri="{FF2B5EF4-FFF2-40B4-BE49-F238E27FC236}">
                <a16:creationId xmlns:a16="http://schemas.microsoft.com/office/drawing/2014/main" id="{447C3B46-1B5E-BA4A-ADDE-81C9EC9D4EB7}"/>
              </a:ext>
            </a:extLst>
          </p:cNvPr>
          <p:cNvSpPr txBox="1"/>
          <p:nvPr/>
        </p:nvSpPr>
        <p:spPr>
          <a:xfrm>
            <a:off x="9045833" y="4146997"/>
            <a:ext cx="1270435" cy="369332"/>
          </a:xfrm>
          <a:prstGeom prst="rect">
            <a:avLst/>
          </a:prstGeom>
          <a:noFill/>
        </p:spPr>
        <p:txBody>
          <a:bodyPr wrap="square" rtlCol="0">
            <a:spAutoFit/>
          </a:bodyPr>
          <a:lstStyle/>
          <a:p>
            <a:r>
              <a:rPr lang="en-US"/>
              <a:t>Useful</a:t>
            </a:r>
          </a:p>
        </p:txBody>
      </p:sp>
      <p:sp>
        <p:nvSpPr>
          <p:cNvPr id="8" name="TextBox 7">
            <a:extLst>
              <a:ext uri="{FF2B5EF4-FFF2-40B4-BE49-F238E27FC236}">
                <a16:creationId xmlns:a16="http://schemas.microsoft.com/office/drawing/2014/main" id="{BA4D5C3A-4BC8-1F42-A4EC-935F4775DFC3}"/>
              </a:ext>
            </a:extLst>
          </p:cNvPr>
          <p:cNvSpPr txBox="1"/>
          <p:nvPr/>
        </p:nvSpPr>
        <p:spPr>
          <a:xfrm>
            <a:off x="1206018" y="4516329"/>
            <a:ext cx="1675973" cy="1754326"/>
          </a:xfrm>
          <a:prstGeom prst="rect">
            <a:avLst/>
          </a:prstGeom>
          <a:noFill/>
        </p:spPr>
        <p:txBody>
          <a:bodyPr wrap="square" rtlCol="0">
            <a:spAutoFit/>
          </a:bodyPr>
          <a:lstStyle/>
          <a:p>
            <a:pPr marL="285750" indent="-285750">
              <a:buFont typeface="Arial" panose="020B0604020202020204" pitchFamily="34" charset="0"/>
              <a:buChar char="•"/>
            </a:pPr>
            <a:r>
              <a:rPr lang="en-US"/>
              <a:t>Oil</a:t>
            </a:r>
          </a:p>
          <a:p>
            <a:pPr marL="285750" indent="-285750">
              <a:buFont typeface="Arial" panose="020B0604020202020204" pitchFamily="34" charset="0"/>
              <a:buChar char="•"/>
            </a:pPr>
            <a:r>
              <a:rPr lang="en-US"/>
              <a:t>Gas</a:t>
            </a:r>
          </a:p>
          <a:p>
            <a:pPr marL="285750" indent="-285750">
              <a:buFont typeface="Arial" panose="020B0604020202020204" pitchFamily="34" charset="0"/>
              <a:buChar char="•"/>
            </a:pPr>
            <a:r>
              <a:rPr lang="en-US"/>
              <a:t>Coal</a:t>
            </a:r>
          </a:p>
          <a:p>
            <a:pPr marL="285750" indent="-285750">
              <a:buFont typeface="Arial" panose="020B0604020202020204" pitchFamily="34" charset="0"/>
              <a:buChar char="•"/>
            </a:pPr>
            <a:r>
              <a:rPr lang="en-US"/>
              <a:t>Water</a:t>
            </a:r>
          </a:p>
          <a:p>
            <a:pPr marL="285750" indent="-285750">
              <a:buFont typeface="Arial" panose="020B0604020202020204" pitchFamily="34" charset="0"/>
              <a:buChar char="•"/>
            </a:pPr>
            <a:r>
              <a:rPr lang="en-US"/>
              <a:t>Wind</a:t>
            </a:r>
          </a:p>
          <a:p>
            <a:pPr marL="285750" indent="-285750">
              <a:buFont typeface="Arial" panose="020B0604020202020204" pitchFamily="34" charset="0"/>
              <a:buChar char="•"/>
            </a:pPr>
            <a:r>
              <a:rPr lang="en-US"/>
              <a:t>Solar</a:t>
            </a:r>
          </a:p>
        </p:txBody>
      </p:sp>
      <p:sp>
        <p:nvSpPr>
          <p:cNvPr id="21" name="TextBox 20">
            <a:extLst>
              <a:ext uri="{FF2B5EF4-FFF2-40B4-BE49-F238E27FC236}">
                <a16:creationId xmlns:a16="http://schemas.microsoft.com/office/drawing/2014/main" id="{E96C6AD2-A0F5-1948-8E28-B8B3EF0F04D8}"/>
              </a:ext>
            </a:extLst>
          </p:cNvPr>
          <p:cNvSpPr txBox="1"/>
          <p:nvPr/>
        </p:nvSpPr>
        <p:spPr>
          <a:xfrm>
            <a:off x="3786892" y="4516329"/>
            <a:ext cx="1675973" cy="1477328"/>
          </a:xfrm>
          <a:prstGeom prst="rect">
            <a:avLst/>
          </a:prstGeom>
          <a:noFill/>
        </p:spPr>
        <p:txBody>
          <a:bodyPr wrap="square" rtlCol="0">
            <a:spAutoFit/>
          </a:bodyPr>
          <a:lstStyle/>
          <a:p>
            <a:pPr marL="285750" indent="-285750">
              <a:buFont typeface="Arial" panose="020B0604020202020204" pitchFamily="34" charset="0"/>
              <a:buChar char="•"/>
            </a:pPr>
            <a:r>
              <a:rPr lang="en-US"/>
              <a:t>Diesel</a:t>
            </a:r>
          </a:p>
          <a:p>
            <a:pPr marL="285750" indent="-285750">
              <a:buFont typeface="Arial" panose="020B0604020202020204" pitchFamily="34" charset="0"/>
              <a:buChar char="•"/>
            </a:pPr>
            <a:r>
              <a:rPr lang="en-US"/>
              <a:t>Kerosene</a:t>
            </a:r>
          </a:p>
          <a:p>
            <a:pPr marL="285750" indent="-285750">
              <a:buFont typeface="Arial" panose="020B0604020202020204" pitchFamily="34" charset="0"/>
              <a:buChar char="•"/>
            </a:pPr>
            <a:r>
              <a:rPr lang="en-US"/>
              <a:t>Gas</a:t>
            </a:r>
          </a:p>
          <a:p>
            <a:pPr marL="285750" indent="-285750">
              <a:buFont typeface="Arial" panose="020B0604020202020204" pitchFamily="34" charset="0"/>
              <a:buChar char="•"/>
            </a:pPr>
            <a:r>
              <a:rPr lang="en-US"/>
              <a:t>Electricity</a:t>
            </a:r>
          </a:p>
          <a:p>
            <a:pPr marL="285750" indent="-285750">
              <a:buFont typeface="Arial" panose="020B0604020202020204" pitchFamily="34" charset="0"/>
              <a:buChar char="•"/>
            </a:pPr>
            <a:r>
              <a:rPr lang="en-US"/>
              <a:t>Coal</a:t>
            </a:r>
          </a:p>
        </p:txBody>
      </p:sp>
      <p:sp>
        <p:nvSpPr>
          <p:cNvPr id="22" name="TextBox 21">
            <a:extLst>
              <a:ext uri="{FF2B5EF4-FFF2-40B4-BE49-F238E27FC236}">
                <a16:creationId xmlns:a16="http://schemas.microsoft.com/office/drawing/2014/main" id="{09731A73-D7F1-1F47-AC2E-CC503DAE1EB3}"/>
              </a:ext>
            </a:extLst>
          </p:cNvPr>
          <p:cNvSpPr txBox="1"/>
          <p:nvPr/>
        </p:nvSpPr>
        <p:spPr>
          <a:xfrm>
            <a:off x="9173271" y="4516329"/>
            <a:ext cx="1675973" cy="1200329"/>
          </a:xfrm>
          <a:prstGeom prst="rect">
            <a:avLst/>
          </a:prstGeom>
          <a:noFill/>
        </p:spPr>
        <p:txBody>
          <a:bodyPr wrap="square" rtlCol="0">
            <a:spAutoFit/>
          </a:bodyPr>
          <a:lstStyle/>
          <a:p>
            <a:pPr marL="285750" indent="-285750">
              <a:buFont typeface="Arial" panose="020B0604020202020204" pitchFamily="34" charset="0"/>
              <a:buChar char="•"/>
            </a:pPr>
            <a:r>
              <a:rPr lang="en-US"/>
              <a:t>Heat</a:t>
            </a:r>
          </a:p>
          <a:p>
            <a:pPr marL="285750" indent="-285750">
              <a:buFont typeface="Arial" panose="020B0604020202020204" pitchFamily="34" charset="0"/>
              <a:buChar char="•"/>
            </a:pPr>
            <a:r>
              <a:rPr lang="en-US"/>
              <a:t>Lighting</a:t>
            </a:r>
          </a:p>
          <a:p>
            <a:pPr marL="285750" indent="-285750">
              <a:buFont typeface="Arial" panose="020B0604020202020204" pitchFamily="34" charset="0"/>
              <a:buChar char="•"/>
            </a:pPr>
            <a:r>
              <a:rPr lang="en-US"/>
              <a:t>Mechanical energy</a:t>
            </a:r>
          </a:p>
        </p:txBody>
      </p:sp>
      <p:sp>
        <p:nvSpPr>
          <p:cNvPr id="23" name="TextBox 22">
            <a:extLst>
              <a:ext uri="{FF2B5EF4-FFF2-40B4-BE49-F238E27FC236}">
                <a16:creationId xmlns:a16="http://schemas.microsoft.com/office/drawing/2014/main" id="{08FD9CA8-F70A-E640-8E4F-997682CD65B2}"/>
              </a:ext>
            </a:extLst>
          </p:cNvPr>
          <p:cNvSpPr txBox="1"/>
          <p:nvPr/>
        </p:nvSpPr>
        <p:spPr>
          <a:xfrm>
            <a:off x="6527141" y="4516329"/>
            <a:ext cx="1675973" cy="1477328"/>
          </a:xfrm>
          <a:prstGeom prst="rect">
            <a:avLst/>
          </a:prstGeom>
          <a:noFill/>
        </p:spPr>
        <p:txBody>
          <a:bodyPr wrap="square" rtlCol="0">
            <a:spAutoFit/>
          </a:bodyPr>
          <a:lstStyle/>
          <a:p>
            <a:pPr marL="285750" indent="-285750">
              <a:buFont typeface="Arial" panose="020B0604020202020204" pitchFamily="34" charset="0"/>
              <a:buChar char="•"/>
            </a:pPr>
            <a:r>
              <a:rPr lang="en-US"/>
              <a:t>Diesel</a:t>
            </a:r>
          </a:p>
          <a:p>
            <a:pPr marL="285750" indent="-285750">
              <a:buFont typeface="Arial" panose="020B0604020202020204" pitchFamily="34" charset="0"/>
              <a:buChar char="•"/>
            </a:pPr>
            <a:r>
              <a:rPr lang="en-US"/>
              <a:t>Kerosene</a:t>
            </a:r>
          </a:p>
          <a:p>
            <a:pPr marL="285750" indent="-285750">
              <a:buFont typeface="Arial" panose="020B0604020202020204" pitchFamily="34" charset="0"/>
              <a:buChar char="•"/>
            </a:pPr>
            <a:r>
              <a:rPr lang="en-US"/>
              <a:t>Gas</a:t>
            </a:r>
          </a:p>
          <a:p>
            <a:pPr marL="285750" indent="-285750">
              <a:buFont typeface="Arial" panose="020B0604020202020204" pitchFamily="34" charset="0"/>
              <a:buChar char="•"/>
            </a:pPr>
            <a:r>
              <a:rPr lang="en-US"/>
              <a:t>Electricity</a:t>
            </a:r>
          </a:p>
          <a:p>
            <a:pPr marL="285750" indent="-285750">
              <a:buFont typeface="Arial" panose="020B0604020202020204" pitchFamily="34" charset="0"/>
              <a:buChar char="•"/>
            </a:pPr>
            <a:r>
              <a:rPr lang="en-US"/>
              <a:t>Coal</a:t>
            </a:r>
          </a:p>
        </p:txBody>
      </p:sp>
      <p:sp>
        <p:nvSpPr>
          <p:cNvPr id="24" name="Oval 23">
            <a:extLst>
              <a:ext uri="{FF2B5EF4-FFF2-40B4-BE49-F238E27FC236}">
                <a16:creationId xmlns:a16="http://schemas.microsoft.com/office/drawing/2014/main" id="{B01428E7-D612-3146-B941-29E3E5021F58}"/>
              </a:ext>
            </a:extLst>
          </p:cNvPr>
          <p:cNvSpPr/>
          <p:nvPr/>
        </p:nvSpPr>
        <p:spPr>
          <a:xfrm>
            <a:off x="8953309"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2_Slide10.mp3" descr="Track2_Lecture2_Slide10.mp3">
            <a:hlinkClick r:id="" action="ppaction://media"/>
            <a:extLst>
              <a:ext uri="{FF2B5EF4-FFF2-40B4-BE49-F238E27FC236}">
                <a16:creationId xmlns:a16="http://schemas.microsoft.com/office/drawing/2014/main" id="{15ED5960-7418-FF4E-BEAD-4BE3D360B0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4674" y="713091"/>
            <a:ext cx="812800" cy="812800"/>
          </a:xfrm>
          <a:prstGeom prst="rect">
            <a:avLst/>
          </a:prstGeom>
        </p:spPr>
      </p:pic>
    </p:spTree>
    <p:extLst>
      <p:ext uri="{BB962C8B-B14F-4D97-AF65-F5344CB8AC3E}">
        <p14:creationId xmlns:p14="http://schemas.microsoft.com/office/powerpoint/2010/main" val="14157493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2.2.3 Example reference energy system</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Reference Energy Systems</a:t>
            </a:r>
          </a:p>
        </p:txBody>
      </p:sp>
      <p:pic>
        <p:nvPicPr>
          <p:cNvPr id="4" name="Content Placeholder 3" descr="A picture containing text&#10;&#10;Description automatically generated">
            <a:extLst>
              <a:ext uri="{FF2B5EF4-FFF2-40B4-BE49-F238E27FC236}">
                <a16:creationId xmlns:a16="http://schemas.microsoft.com/office/drawing/2014/main" id="{41D0A331-683B-2748-9977-DDD519334A2B}"/>
              </a:ext>
            </a:extLst>
          </p:cNvPr>
          <p:cNvPicPr>
            <a:picLocks noGrp="1" noChangeAspect="1"/>
          </p:cNvPicPr>
          <p:nvPr>
            <p:ph idx="1"/>
          </p:nvPr>
        </p:nvPicPr>
        <p:blipFill>
          <a:blip r:embed="rId6"/>
          <a:stretch>
            <a:fillRect/>
          </a:stretch>
        </p:blipFill>
        <p:spPr>
          <a:xfrm>
            <a:off x="5349229" y="1606663"/>
            <a:ext cx="6407784" cy="4893418"/>
          </a:xfrm>
        </p:spPr>
      </p:pic>
      <p:sp>
        <p:nvSpPr>
          <p:cNvPr id="10" name="Content Placeholder 2">
            <a:extLst>
              <a:ext uri="{FF2B5EF4-FFF2-40B4-BE49-F238E27FC236}">
                <a16:creationId xmlns:a16="http://schemas.microsoft.com/office/drawing/2014/main" id="{C0FF6033-02B3-C048-A71E-655042BEBC5D}"/>
              </a:ext>
            </a:extLst>
          </p:cNvPr>
          <p:cNvSpPr txBox="1">
            <a:spLocks/>
          </p:cNvSpPr>
          <p:nvPr/>
        </p:nvSpPr>
        <p:spPr>
          <a:xfrm>
            <a:off x="838201" y="1955021"/>
            <a:ext cx="4467896" cy="40417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a:latin typeface="Open Sans"/>
                <a:ea typeface="Open Sans" panose="020B0606030504020204" pitchFamily="34" charset="0"/>
                <a:cs typeface="Open Sans" panose="020B0606030504020204" pitchFamily="34" charset="0"/>
              </a:rPr>
              <a:t>Primary energy</a:t>
            </a:r>
            <a:r>
              <a:rPr lang="en-GB" sz="2000">
                <a:latin typeface="Open Sans"/>
                <a:ea typeface="Open Sans" panose="020B0606030504020204" pitchFamily="34" charset="0"/>
                <a:cs typeface="Open Sans" panose="020B0606030504020204" pitchFamily="34" charset="0"/>
              </a:rPr>
              <a:t> to </a:t>
            </a:r>
            <a:r>
              <a:rPr lang="en-GB" sz="2000" b="1">
                <a:latin typeface="Open Sans"/>
                <a:ea typeface="Open Sans" panose="020B0606030504020204" pitchFamily="34" charset="0"/>
                <a:cs typeface="Open Sans" panose="020B0606030504020204" pitchFamily="34" charset="0"/>
              </a:rPr>
              <a:t>secondary energy system</a:t>
            </a:r>
            <a:r>
              <a:rPr lang="en-GB" sz="2000">
                <a:latin typeface="Open Sans"/>
                <a:ea typeface="Open Sans" panose="020B0606030504020204" pitchFamily="34" charset="0"/>
                <a:cs typeface="Open Sans" panose="020B0606030504020204" pitchFamily="34" charset="0"/>
              </a:rPr>
              <a:t>, to </a:t>
            </a:r>
            <a:r>
              <a:rPr lang="en-GB" sz="2000" b="1">
                <a:latin typeface="Open Sans"/>
                <a:ea typeface="Open Sans" panose="020B0606030504020204" pitchFamily="34" charset="0"/>
                <a:cs typeface="Open Sans" panose="020B0606030504020204" pitchFamily="34" charset="0"/>
              </a:rPr>
              <a:t>distribution </a:t>
            </a:r>
            <a:r>
              <a:rPr lang="en-GB" sz="2000">
                <a:latin typeface="Open Sans"/>
                <a:ea typeface="Open Sans" panose="020B0606030504020204" pitchFamily="34" charset="0"/>
                <a:cs typeface="Open Sans" panose="020B0606030504020204" pitchFamily="34" charset="0"/>
              </a:rPr>
              <a:t>and </a:t>
            </a:r>
            <a:r>
              <a:rPr lang="en-GB" sz="2000" b="1">
                <a:latin typeface="Open Sans"/>
                <a:ea typeface="Open Sans" panose="020B0606030504020204" pitchFamily="34" charset="0"/>
                <a:cs typeface="Open Sans" panose="020B0606030504020204" pitchFamily="34" charset="0"/>
              </a:rPr>
              <a:t>final energy demand.</a:t>
            </a:r>
          </a:p>
          <a:p>
            <a:r>
              <a:rPr lang="en-GB" sz="2000">
                <a:latin typeface="Open Sans"/>
                <a:ea typeface="Open Sans" panose="020B0606030504020204" pitchFamily="34" charset="0"/>
                <a:cs typeface="Open Sans" panose="020B0606030504020204" pitchFamily="34" charset="0"/>
              </a:rPr>
              <a:t>Primary energy system made up of major </a:t>
            </a:r>
            <a:r>
              <a:rPr lang="en-GB" sz="2000" b="1">
                <a:latin typeface="Open Sans"/>
                <a:ea typeface="Open Sans" panose="020B0606030504020204" pitchFamily="34" charset="0"/>
                <a:cs typeface="Open Sans" panose="020B0606030504020204" pitchFamily="34" charset="0"/>
              </a:rPr>
              <a:t>raw commodities</a:t>
            </a:r>
            <a:r>
              <a:rPr lang="en-GB" sz="2000">
                <a:latin typeface="Open Sans"/>
                <a:ea typeface="Open Sans" panose="020B0606030504020204" pitchFamily="34" charset="0"/>
                <a:cs typeface="Open Sans" panose="020B0606030504020204" pitchFamily="34" charset="0"/>
              </a:rPr>
              <a:t>.</a:t>
            </a:r>
          </a:p>
          <a:p>
            <a:r>
              <a:rPr lang="en-GB" sz="2000" b="1">
                <a:latin typeface="Open Sans"/>
                <a:ea typeface="Open Sans" panose="020B0606030504020204" pitchFamily="34" charset="0"/>
                <a:cs typeface="Open Sans" panose="020B0606030504020204" pitchFamily="34" charset="0"/>
              </a:rPr>
              <a:t>Conversion</a:t>
            </a:r>
            <a:r>
              <a:rPr lang="en-GB" sz="2000">
                <a:latin typeface="Open Sans"/>
                <a:ea typeface="Open Sans" panose="020B0606030504020204" pitchFamily="34" charset="0"/>
                <a:cs typeface="Open Sans" panose="020B0606030504020204" pitchFamily="34" charset="0"/>
              </a:rPr>
              <a:t> into refined commodities such as </a:t>
            </a:r>
            <a:r>
              <a:rPr lang="en-GB" sz="2000" b="1">
                <a:latin typeface="Open Sans"/>
                <a:ea typeface="Open Sans" panose="020B0606030504020204" pitchFamily="34" charset="0"/>
                <a:cs typeface="Open Sans" panose="020B0606030504020204" pitchFamily="34" charset="0"/>
              </a:rPr>
              <a:t>electricity, oil, coal, gas</a:t>
            </a:r>
            <a:r>
              <a:rPr lang="en-GB" sz="2000">
                <a:latin typeface="Open Sans"/>
                <a:ea typeface="Open Sans" panose="020B0606030504020204" pitchFamily="34" charset="0"/>
                <a:cs typeface="Open Sans" panose="020B0606030504020204" pitchFamily="34" charset="0"/>
              </a:rPr>
              <a:t>.</a:t>
            </a:r>
          </a:p>
          <a:p>
            <a:r>
              <a:rPr lang="en-GB" sz="2000">
                <a:latin typeface="Open Sans"/>
                <a:ea typeface="Open Sans" panose="020B0606030504020204" pitchFamily="34" charset="0"/>
                <a:cs typeface="Open Sans" panose="020B0606030504020204" pitchFamily="34" charset="0"/>
              </a:rPr>
              <a:t>Refined commodities used for </a:t>
            </a:r>
            <a:r>
              <a:rPr lang="en-GB" sz="2000" b="1">
                <a:latin typeface="Open Sans"/>
                <a:ea typeface="Open Sans" panose="020B0606030504020204" pitchFamily="34" charset="0"/>
                <a:cs typeface="Open Sans" panose="020B0606030504020204" pitchFamily="34" charset="0"/>
              </a:rPr>
              <a:t>transport, buildings, industry, </a:t>
            </a:r>
            <a:r>
              <a:rPr lang="en-GB" sz="2000">
                <a:latin typeface="Open Sans"/>
                <a:ea typeface="Open Sans" panose="020B0606030504020204" pitchFamily="34" charset="0"/>
                <a:cs typeface="Open Sans" panose="020B0606030504020204" pitchFamily="34" charset="0"/>
              </a:rPr>
              <a:t>and</a:t>
            </a:r>
            <a:r>
              <a:rPr lang="en-GB" sz="2000" b="1">
                <a:latin typeface="Open Sans"/>
                <a:ea typeface="Open Sans" panose="020B0606030504020204" pitchFamily="34" charset="0"/>
                <a:cs typeface="Open Sans" panose="020B0606030504020204" pitchFamily="34" charset="0"/>
              </a:rPr>
              <a:t> agriculture and forestry.</a:t>
            </a:r>
            <a:endParaRPr lang="en-GB" sz="2000">
              <a:latin typeface="Open Sans"/>
              <a:ea typeface="Open Sans" panose="020B0606030504020204" pitchFamily="34" charset="0"/>
              <a:cs typeface="Open Sans" panose="020B0606030504020204" pitchFamily="34" charset="0"/>
            </a:endParaRPr>
          </a:p>
          <a:p>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A2F14F60-C8A8-4F75-9EDB-4FC0AD4DD0AD}"/>
              </a:ext>
            </a:extLst>
          </p:cNvPr>
          <p:cNvSpPr/>
          <p:nvPr/>
        </p:nvSpPr>
        <p:spPr>
          <a:xfrm>
            <a:off x="3571955" y="6215746"/>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(R. Morrison, </a:t>
            </a:r>
            <a:r>
              <a:rPr lang="en-ZA" sz="1000" dirty="0">
                <a:latin typeface="Open Sans"/>
                <a:ea typeface="Open Sans" panose="020B0606030504020204" pitchFamily="34" charset="0"/>
                <a:cs typeface="Open Sans" panose="020B0606030504020204" pitchFamily="34" charset="0"/>
                <a:hlinkClick r:id="rId7"/>
              </a:rPr>
              <a:t>image</a:t>
            </a:r>
            <a:r>
              <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16C7A835-4A8C-6A4D-A5EB-0E04DCA00CF0}"/>
              </a:ext>
            </a:extLst>
          </p:cNvPr>
          <p:cNvSpPr/>
          <p:nvPr/>
        </p:nvSpPr>
        <p:spPr>
          <a:xfrm>
            <a:off x="8953309"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11.mp3" descr="Track2_Lecture2_Slide11.mp3">
            <a:hlinkClick r:id="" action="ppaction://media"/>
            <a:extLst>
              <a:ext uri="{FF2B5EF4-FFF2-40B4-BE49-F238E27FC236}">
                <a16:creationId xmlns:a16="http://schemas.microsoft.com/office/drawing/2014/main" id="{29E7B73D-331B-384B-AC4C-CF90D8BF4D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24674" y="709200"/>
            <a:ext cx="812800" cy="812800"/>
          </a:xfrm>
          <a:prstGeom prst="rect">
            <a:avLst/>
          </a:prstGeom>
        </p:spPr>
      </p:pic>
    </p:spTree>
    <p:extLst>
      <p:ext uri="{BB962C8B-B14F-4D97-AF65-F5344CB8AC3E}">
        <p14:creationId xmlns:p14="http://schemas.microsoft.com/office/powerpoint/2010/main" val="26888199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7" name="Picture 6">
            <a:extLst>
              <a:ext uri="{FF2B5EF4-FFF2-40B4-BE49-F238E27FC236}">
                <a16:creationId xmlns:a16="http://schemas.microsoft.com/office/drawing/2014/main" id="{CA64102F-89F0-8D48-9AF4-F9D2AF3ECBE8}"/>
              </a:ext>
            </a:extLst>
          </p:cNvPr>
          <p:cNvPicPr>
            <a:picLocks noChangeAspect="1"/>
          </p:cNvPicPr>
          <p:nvPr/>
        </p:nvPicPr>
        <p:blipFill rotWithShape="1">
          <a:blip r:embed="rId6"/>
          <a:srcRect b="10008"/>
          <a:stretch/>
        </p:blipFill>
        <p:spPr>
          <a:xfrm>
            <a:off x="3275245" y="1729440"/>
            <a:ext cx="5641510" cy="3993981"/>
          </a:xfrm>
          <a:prstGeom prst="rect">
            <a:avLst/>
          </a:prstGeom>
        </p:spPr>
      </p:pic>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2.2.4 Energy balance of a country</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18" name="TextBox 17">
            <a:extLst>
              <a:ext uri="{FF2B5EF4-FFF2-40B4-BE49-F238E27FC236}">
                <a16:creationId xmlns:a16="http://schemas.microsoft.com/office/drawing/2014/main" id="{06E2606B-14C5-4071-9E47-CA437D21AB2A}"/>
              </a:ext>
            </a:extLst>
          </p:cNvPr>
          <p:cNvSpPr txBox="1"/>
          <p:nvPr/>
        </p:nvSpPr>
        <p:spPr>
          <a:xfrm>
            <a:off x="887215" y="6167600"/>
            <a:ext cx="37620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(International Renewable Energy Agency, 2019) </a:t>
            </a:r>
            <a:endParaRPr lang="en-US" sz="1000" dirty="0">
              <a:latin typeface="Open Sans"/>
            </a:endParaRPr>
          </a:p>
        </p:txBody>
      </p:sp>
      <p:sp>
        <p:nvSpPr>
          <p:cNvPr id="8" name="TextBox 7">
            <a:extLst>
              <a:ext uri="{FF2B5EF4-FFF2-40B4-BE49-F238E27FC236}">
                <a16:creationId xmlns:a16="http://schemas.microsoft.com/office/drawing/2014/main" id="{564AC516-DB30-0443-88A9-C69DB132C2AC}"/>
              </a:ext>
            </a:extLst>
          </p:cNvPr>
          <p:cNvSpPr txBox="1"/>
          <p:nvPr/>
        </p:nvSpPr>
        <p:spPr>
          <a:xfrm>
            <a:off x="295501" y="2021983"/>
            <a:ext cx="2472743" cy="707886"/>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Commodities grouped by type</a:t>
            </a:r>
          </a:p>
        </p:txBody>
      </p:sp>
      <p:cxnSp>
        <p:nvCxnSpPr>
          <p:cNvPr id="10" name="Straight Arrow Connector 9">
            <a:extLst>
              <a:ext uri="{FF2B5EF4-FFF2-40B4-BE49-F238E27FC236}">
                <a16:creationId xmlns:a16="http://schemas.microsoft.com/office/drawing/2014/main" id="{0C957C9A-F2F6-0F42-BE91-286BEE2F0CBB}"/>
              </a:ext>
            </a:extLst>
          </p:cNvPr>
          <p:cNvCxnSpPr>
            <a:cxnSpLocks/>
          </p:cNvCxnSpPr>
          <p:nvPr/>
        </p:nvCxnSpPr>
        <p:spPr>
          <a:xfrm flipV="1">
            <a:off x="2356834" y="2399499"/>
            <a:ext cx="2550017" cy="190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A6A5074B-C110-9B4A-AFDA-7CBBC0E159BB}"/>
              </a:ext>
            </a:extLst>
          </p:cNvPr>
          <p:cNvSpPr txBox="1"/>
          <p:nvPr/>
        </p:nvSpPr>
        <p:spPr>
          <a:xfrm>
            <a:off x="9423756" y="2459413"/>
            <a:ext cx="2472743" cy="400110"/>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Primary energy</a:t>
            </a:r>
          </a:p>
        </p:txBody>
      </p:sp>
      <p:cxnSp>
        <p:nvCxnSpPr>
          <p:cNvPr id="17" name="Straight Arrow Connector 16">
            <a:extLst>
              <a:ext uri="{FF2B5EF4-FFF2-40B4-BE49-F238E27FC236}">
                <a16:creationId xmlns:a16="http://schemas.microsoft.com/office/drawing/2014/main" id="{91FB7F77-8044-3D47-A18C-C0A6C8B3A499}"/>
              </a:ext>
            </a:extLst>
          </p:cNvPr>
          <p:cNvCxnSpPr>
            <a:cxnSpLocks/>
            <a:stCxn id="15" idx="1"/>
          </p:cNvCxnSpPr>
          <p:nvPr/>
        </p:nvCxnSpPr>
        <p:spPr>
          <a:xfrm flipH="1">
            <a:off x="7225048" y="2659468"/>
            <a:ext cx="219870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95242285-8AAF-A048-A074-A2FD0ECF0D4C}"/>
              </a:ext>
            </a:extLst>
          </p:cNvPr>
          <p:cNvSpPr txBox="1"/>
          <p:nvPr/>
        </p:nvSpPr>
        <p:spPr>
          <a:xfrm>
            <a:off x="9241297" y="3153203"/>
            <a:ext cx="2472743" cy="707886"/>
          </a:xfrm>
          <a:prstGeom prst="rect">
            <a:avLst/>
          </a:prstGeom>
          <a:noFill/>
        </p:spPr>
        <p:txBody>
          <a:bodyPr wrap="square" lIns="91440" tIns="45720" rIns="91440" bIns="45720" rtlCol="0" anchor="t">
            <a:spAutoFit/>
          </a:bodyPr>
          <a:lstStyle/>
          <a:p>
            <a:r>
              <a:rPr lang="en-US" sz="2000">
                <a:latin typeface="Open Sans"/>
                <a:ea typeface="Open Sans" panose="020B0606030504020204" pitchFamily="34" charset="0"/>
                <a:cs typeface="Open Sans" panose="020B0606030504020204" pitchFamily="34" charset="0"/>
              </a:rPr>
              <a:t>Transformation </a:t>
            </a:r>
            <a:br>
              <a:rPr lang="en-US" sz="2000">
                <a:latin typeface="Open Sans"/>
                <a:ea typeface="Open Sans" panose="020B0606030504020204" pitchFamily="34" charset="0"/>
                <a:cs typeface="Open Sans" panose="020B0606030504020204" pitchFamily="34" charset="0"/>
              </a:rPr>
            </a:br>
            <a:r>
              <a:rPr lang="en-US" sz="2000">
                <a:latin typeface="Open Sans"/>
                <a:ea typeface="Open Sans" panose="020B0606030504020204" pitchFamily="34" charset="0"/>
                <a:cs typeface="Open Sans" panose="020B0606030504020204" pitchFamily="34" charset="0"/>
              </a:rPr>
              <a:t>and losses</a:t>
            </a:r>
          </a:p>
        </p:txBody>
      </p:sp>
      <p:cxnSp>
        <p:nvCxnSpPr>
          <p:cNvPr id="20" name="Straight Arrow Connector 19">
            <a:extLst>
              <a:ext uri="{FF2B5EF4-FFF2-40B4-BE49-F238E27FC236}">
                <a16:creationId xmlns:a16="http://schemas.microsoft.com/office/drawing/2014/main" id="{6C649EA8-F5C8-9448-BF6C-4C59A0DB7165}"/>
              </a:ext>
            </a:extLst>
          </p:cNvPr>
          <p:cNvCxnSpPr>
            <a:cxnSpLocks/>
            <a:stCxn id="19" idx="1"/>
          </p:cNvCxnSpPr>
          <p:nvPr/>
        </p:nvCxnSpPr>
        <p:spPr>
          <a:xfrm flipH="1" flipV="1">
            <a:off x="7778377" y="3353258"/>
            <a:ext cx="1462920" cy="1538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2A56069A-F9CB-4E48-894B-4972D1ACFB87}"/>
              </a:ext>
            </a:extLst>
          </p:cNvPr>
          <p:cNvSpPr txBox="1"/>
          <p:nvPr/>
        </p:nvSpPr>
        <p:spPr>
          <a:xfrm>
            <a:off x="295501" y="4043966"/>
            <a:ext cx="2472743" cy="400110"/>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Final consumption</a:t>
            </a:r>
          </a:p>
        </p:txBody>
      </p:sp>
      <p:cxnSp>
        <p:nvCxnSpPr>
          <p:cNvPr id="23" name="Straight Arrow Connector 22">
            <a:extLst>
              <a:ext uri="{FF2B5EF4-FFF2-40B4-BE49-F238E27FC236}">
                <a16:creationId xmlns:a16="http://schemas.microsoft.com/office/drawing/2014/main" id="{4CE10FC7-F191-FE4B-9661-D6D490359120}"/>
              </a:ext>
            </a:extLst>
          </p:cNvPr>
          <p:cNvCxnSpPr>
            <a:cxnSpLocks/>
            <a:stCxn id="22" idx="3"/>
          </p:cNvCxnSpPr>
          <p:nvPr/>
        </p:nvCxnSpPr>
        <p:spPr>
          <a:xfrm>
            <a:off x="2768244" y="4244021"/>
            <a:ext cx="2138607" cy="1774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7BD35B6B-18B4-1345-A074-2471B4C86A50}"/>
              </a:ext>
            </a:extLst>
          </p:cNvPr>
          <p:cNvCxnSpPr>
            <a:cxnSpLocks/>
            <a:stCxn id="22" idx="2"/>
          </p:cNvCxnSpPr>
          <p:nvPr/>
        </p:nvCxnSpPr>
        <p:spPr>
          <a:xfrm>
            <a:off x="1531873" y="4444076"/>
            <a:ext cx="2048454" cy="6945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Oval 20">
            <a:extLst>
              <a:ext uri="{FF2B5EF4-FFF2-40B4-BE49-F238E27FC236}">
                <a16:creationId xmlns:a16="http://schemas.microsoft.com/office/drawing/2014/main" id="{76CC0353-5CAE-B84A-A1E2-8EFFD31BA128}"/>
              </a:ext>
            </a:extLst>
          </p:cNvPr>
          <p:cNvSpPr/>
          <p:nvPr/>
        </p:nvSpPr>
        <p:spPr>
          <a:xfrm>
            <a:off x="8953309"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12.mp3" descr="Track2_Lecture2_Slide12.mp3">
            <a:hlinkClick r:id="" action="ppaction://media"/>
            <a:extLst>
              <a:ext uri="{FF2B5EF4-FFF2-40B4-BE49-F238E27FC236}">
                <a16:creationId xmlns:a16="http://schemas.microsoft.com/office/drawing/2014/main" id="{6A8E2E29-917C-6C49-BB5C-1FF71F19EE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17356" y="716521"/>
            <a:ext cx="812800" cy="812800"/>
          </a:xfrm>
          <a:prstGeom prst="rect">
            <a:avLst/>
          </a:prstGeom>
        </p:spPr>
      </p:pic>
    </p:spTree>
    <p:extLst>
      <p:ext uri="{BB962C8B-B14F-4D97-AF65-F5344CB8AC3E}">
        <p14:creationId xmlns:p14="http://schemas.microsoft.com/office/powerpoint/2010/main" val="16021970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A9D0AB-9E3F-6E43-B1E4-C6B3327ADE5B}"/>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2.2.5 How to create a reference energy system</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8" name="Content Placeholder 7">
            <a:extLst>
              <a:ext uri="{FF2B5EF4-FFF2-40B4-BE49-F238E27FC236}">
                <a16:creationId xmlns:a16="http://schemas.microsoft.com/office/drawing/2014/main" id="{A29698D3-EA83-CF48-A908-A5839A14A490}"/>
              </a:ext>
            </a:extLst>
          </p:cNvPr>
          <p:cNvSpPr>
            <a:spLocks noGrp="1"/>
          </p:cNvSpPr>
          <p:nvPr>
            <p:ph idx="1"/>
          </p:nvPr>
        </p:nvSpPr>
        <p:spPr>
          <a:xfrm>
            <a:off x="881332" y="1940644"/>
            <a:ext cx="6670183" cy="4351338"/>
          </a:xfrm>
        </p:spPr>
        <p:txBody>
          <a:bodyPr vert="horz" lIns="91440" tIns="45720" rIns="91440" bIns="45720" rtlCol="0" anchor="t">
            <a:normAutofit/>
          </a:bodyPr>
          <a:lstStyle/>
          <a:p>
            <a:r>
              <a:rPr lang="en-US" sz="2000">
                <a:latin typeface="Open Sans"/>
                <a:ea typeface="Open Sans" panose="020B0606030504020204" pitchFamily="34" charset="0"/>
                <a:cs typeface="Open Sans" panose="020B0606030504020204" pitchFamily="34" charset="0"/>
              </a:rPr>
              <a:t>The energy balance can be used as </a:t>
            </a:r>
            <a:br>
              <a:rPr lang="en-US" sz="2000">
                <a:latin typeface="Open Sans"/>
                <a:ea typeface="Open Sans" panose="020B0606030504020204" pitchFamily="34" charset="0"/>
                <a:cs typeface="Open Sans" panose="020B0606030504020204" pitchFamily="34" charset="0"/>
              </a:rPr>
            </a:br>
            <a:r>
              <a:rPr lang="en-US" sz="2000">
                <a:latin typeface="Open Sans"/>
                <a:ea typeface="Open Sans" panose="020B0606030504020204" pitchFamily="34" charset="0"/>
                <a:cs typeface="Open Sans" panose="020B0606030504020204" pitchFamily="34" charset="0"/>
              </a:rPr>
              <a:t>a starting point for drawing a RES. </a:t>
            </a:r>
            <a:endParaRPr lang="en-US"/>
          </a:p>
          <a:p>
            <a:r>
              <a:rPr lang="en-US" sz="2000">
                <a:latin typeface="Open Sans"/>
                <a:ea typeface="Open Sans" panose="020B0606030504020204" pitchFamily="34" charset="0"/>
                <a:cs typeface="Open Sans" panose="020B0606030504020204" pitchFamily="34" charset="0"/>
              </a:rPr>
              <a:t>The main steps are:</a:t>
            </a:r>
            <a:endParaRPr lang="en-US"/>
          </a:p>
          <a:p>
            <a:pPr marL="800100" lvl="1" indent="-342900">
              <a:buFont typeface="+mj-lt"/>
              <a:buAutoNum type="arabicPeriod"/>
            </a:pPr>
            <a:r>
              <a:rPr lang="en-US" sz="2000">
                <a:latin typeface="Open Sans"/>
                <a:ea typeface="Open Sans" panose="020B0606030504020204" pitchFamily="34" charset="0"/>
                <a:cs typeface="Open Sans" panose="020B0606030504020204" pitchFamily="34" charset="0"/>
              </a:rPr>
              <a:t>Identification of energy levels </a:t>
            </a:r>
            <a:br>
              <a:rPr lang="en-US" sz="2000">
                <a:latin typeface="Open Sans"/>
                <a:ea typeface="Open Sans" panose="020B0606030504020204" pitchFamily="34" charset="0"/>
                <a:cs typeface="Open Sans" panose="020B0606030504020204" pitchFamily="34" charset="0"/>
              </a:rPr>
            </a:br>
            <a:r>
              <a:rPr lang="en-US" sz="2000">
                <a:latin typeface="Open Sans"/>
                <a:ea typeface="Open Sans" panose="020B0606030504020204" pitchFamily="34" charset="0"/>
                <a:cs typeface="Open Sans" panose="020B0606030504020204" pitchFamily="34" charset="0"/>
              </a:rPr>
              <a:t>and energy carriers,</a:t>
            </a:r>
            <a:endParaRPr lang="en-US"/>
          </a:p>
          <a:p>
            <a:pPr marL="800100" lvl="1" indent="-342900">
              <a:buFont typeface="+mj-lt"/>
              <a:buAutoNum type="arabicPeriod"/>
            </a:pPr>
            <a:r>
              <a:rPr lang="en-US" sz="2000">
                <a:latin typeface="Open Sans"/>
                <a:ea typeface="Open Sans" panose="020B0606030504020204" pitchFamily="34" charset="0"/>
                <a:cs typeface="Open Sans" panose="020B0606030504020204" pitchFamily="34" charset="0"/>
              </a:rPr>
              <a:t>Identification of technologies.</a:t>
            </a:r>
            <a:endParaRPr lang="en-US"/>
          </a:p>
        </p:txBody>
      </p:sp>
      <p:sp>
        <p:nvSpPr>
          <p:cNvPr id="7" name="Oval 6">
            <a:extLst>
              <a:ext uri="{FF2B5EF4-FFF2-40B4-BE49-F238E27FC236}">
                <a16:creationId xmlns:a16="http://schemas.microsoft.com/office/drawing/2014/main" id="{6B5723B6-4030-FD40-87B8-1CFDB6B3A758}"/>
              </a:ext>
            </a:extLst>
          </p:cNvPr>
          <p:cNvSpPr/>
          <p:nvPr/>
        </p:nvSpPr>
        <p:spPr>
          <a:xfrm>
            <a:off x="8953309"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13.mp3" descr="Track2_Lecture2_Slide13.mp3">
            <a:hlinkClick r:id="" action="ppaction://media"/>
            <a:extLst>
              <a:ext uri="{FF2B5EF4-FFF2-40B4-BE49-F238E27FC236}">
                <a16:creationId xmlns:a16="http://schemas.microsoft.com/office/drawing/2014/main" id="{3D5FA287-5D12-AD45-81A4-F6796377AF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4674" y="709200"/>
            <a:ext cx="812800" cy="812800"/>
          </a:xfrm>
          <a:prstGeom prst="rect">
            <a:avLst/>
          </a:prstGeom>
        </p:spPr>
      </p:pic>
    </p:spTree>
    <p:extLst>
      <p:ext uri="{BB962C8B-B14F-4D97-AF65-F5344CB8AC3E}">
        <p14:creationId xmlns:p14="http://schemas.microsoft.com/office/powerpoint/2010/main" val="12472984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2.2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1394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Open Sans" panose="020B0606030504020204" pitchFamily="34" charset="0"/>
                <a:cs typeface="Open Sans" panose="020B0606030504020204" pitchFamily="34" charset="0"/>
              </a:rPr>
              <a:t>Taliotis</a:t>
            </a:r>
            <a:r>
              <a:rPr lang="en-GB" sz="1600" dirty="0">
                <a:latin typeface="Open Sans"/>
                <a:ea typeface="Open Sans" panose="020B0606030504020204" pitchFamily="34" charset="0"/>
                <a:cs typeface="Open Sans" panose="020B0606030504020204" pitchFamily="34" charset="0"/>
              </a:rPr>
              <a:t>, C., </a:t>
            </a:r>
            <a:r>
              <a:rPr lang="en-GB" sz="1600" dirty="0" err="1">
                <a:latin typeface="Open Sans"/>
                <a:ea typeface="Open Sans" panose="020B0606030504020204" pitchFamily="34" charset="0"/>
                <a:cs typeface="Open Sans" panose="020B0606030504020204" pitchFamily="34" charset="0"/>
              </a:rPr>
              <a:t>Gardumi</a:t>
            </a:r>
            <a:r>
              <a:rPr lang="en-GB" sz="1600" dirty="0">
                <a:latin typeface="Open Sans"/>
                <a:ea typeface="Open Sans" panose="020B0606030504020204" pitchFamily="34" charset="0"/>
                <a:cs typeface="Open Sans" panose="020B0606030504020204" pitchFamily="34" charset="0"/>
              </a:rPr>
              <a:t>, F., Shivakumar, A., Sridharan, V., Ramos, E., Beltramo, A., Henke, H., Rogner, H., Howells, M., 2019. Designing a representative Reference Energy System, KTH-</a:t>
            </a:r>
            <a:r>
              <a:rPr lang="en-GB" sz="1600" dirty="0" err="1">
                <a:latin typeface="Open Sans"/>
                <a:ea typeface="Open Sans" panose="020B0606030504020204" pitchFamily="34" charset="0"/>
                <a:cs typeface="Open Sans" panose="020B0606030504020204" pitchFamily="34" charset="0"/>
              </a:rPr>
              <a:t>dESA</a:t>
            </a:r>
            <a:r>
              <a:rPr lang="en-GB" sz="1600" dirty="0">
                <a:latin typeface="Open Sans"/>
                <a:ea typeface="Open Sans" panose="020B0606030504020204" pitchFamily="34" charset="0"/>
                <a:cs typeface="Open Sans" panose="020B0606030504020204" pitchFamily="34" charset="0"/>
              </a:rPr>
              <a:t> and </a:t>
            </a:r>
            <a:r>
              <a:rPr lang="en-GB" sz="1600" dirty="0" err="1">
                <a:latin typeface="Open Sans"/>
                <a:ea typeface="Open Sans" panose="020B0606030504020204" pitchFamily="34" charset="0"/>
                <a:cs typeface="Open Sans" panose="020B0606030504020204" pitchFamily="34" charset="0"/>
              </a:rPr>
              <a:t>OpTIMUS.community</a:t>
            </a:r>
            <a:r>
              <a:rPr lang="en-GB" sz="1600" dirty="0">
                <a:latin typeface="Open Sans"/>
                <a:ea typeface="Open Sans" panose="020B0606030504020204" pitchFamily="34" charset="0"/>
                <a:cs typeface="Open Sans" panose="020B0606030504020204" pitchFamily="34" charset="0"/>
              </a:rPr>
              <a:t>. Available at: https://www.youtube.com/watch?v=9L1mqC8WuUw. 03/03/21 </a:t>
            </a:r>
          </a:p>
          <a:p>
            <a:pPr marL="342900" indent="-342900">
              <a:buFontTx/>
              <a:buAutoNum type="arabicPeriod"/>
            </a:pPr>
            <a:r>
              <a:rPr lang="en-GB" sz="1600" dirty="0">
                <a:latin typeface="Open Sans"/>
                <a:ea typeface="Open Sans" panose="020B0606030504020204" pitchFamily="34" charset="0"/>
                <a:cs typeface="Open Sans" panose="020B0606030504020204" pitchFamily="34" charset="0"/>
              </a:rPr>
              <a:t>International Renewable Energy Agency (IRENA). Renewable Energy Statistics. 2019</a:t>
            </a:r>
          </a:p>
          <a:p>
            <a:pPr marL="342900" indent="-342900">
              <a:buAutoNum type="arabicPeriod"/>
            </a:pPr>
            <a:endParaRPr lang="en-US"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2.3.1 Comprehensive Energy Planning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79354" y="-1018"/>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Energy Modelling Tools </a:t>
            </a:r>
          </a:p>
        </p:txBody>
      </p:sp>
      <p:pic>
        <p:nvPicPr>
          <p:cNvPr id="9" name="Picture 10" descr="Diagram&#10;&#10;Description automatically generated">
            <a:extLst>
              <a:ext uri="{FF2B5EF4-FFF2-40B4-BE49-F238E27FC236}">
                <a16:creationId xmlns:a16="http://schemas.microsoft.com/office/drawing/2014/main" id="{11DEE91E-835C-4550-BB93-F18242266198}"/>
              </a:ext>
            </a:extLst>
          </p:cNvPr>
          <p:cNvPicPr>
            <a:picLocks noChangeAspect="1"/>
          </p:cNvPicPr>
          <p:nvPr/>
        </p:nvPicPr>
        <p:blipFill>
          <a:blip r:embed="rId6"/>
          <a:stretch>
            <a:fillRect/>
          </a:stretch>
        </p:blipFill>
        <p:spPr>
          <a:xfrm>
            <a:off x="2783457" y="1813716"/>
            <a:ext cx="6639463" cy="4495775"/>
          </a:xfrm>
          <a:prstGeom prst="rect">
            <a:avLst/>
          </a:prstGeom>
        </p:spPr>
      </p:pic>
      <p:sp>
        <p:nvSpPr>
          <p:cNvPr id="12" name="Rectangle 11">
            <a:extLst>
              <a:ext uri="{FF2B5EF4-FFF2-40B4-BE49-F238E27FC236}">
                <a16:creationId xmlns:a16="http://schemas.microsoft.com/office/drawing/2014/main" id="{01359BD1-19F9-4306-9891-34F24788FBD1}"/>
              </a:ext>
            </a:extLst>
          </p:cNvPr>
          <p:cNvSpPr/>
          <p:nvPr/>
        </p:nvSpPr>
        <p:spPr>
          <a:xfrm>
            <a:off x="5051316" y="6157735"/>
            <a:ext cx="6217920" cy="246221"/>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(Howells et al. (2017), </a:t>
            </a:r>
            <a:r>
              <a:rPr lang="en-ZA" sz="1000">
                <a:latin typeface="Open Sans"/>
                <a:ea typeface="Open Sans" panose="020B0606030504020204" pitchFamily="34" charset="0"/>
                <a:cs typeface="Open Sans" panose="020B0606030504020204" pitchFamily="34" charset="0"/>
                <a:hlinkClick r:id="rId7"/>
              </a:rPr>
              <a:t>image</a:t>
            </a:r>
            <a:r>
              <a:rPr lang="en-ZA" sz="1000">
                <a:latin typeface="Open Sans"/>
                <a:ea typeface="Open Sans" panose="020B0606030504020204" pitchFamily="34" charset="0"/>
                <a:cs typeface="Open Sans" panose="020B0606030504020204" pitchFamily="34" charset="0"/>
              </a:rPr>
              <a:t>)</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14B9B8B1-1606-A14C-8091-B9B50BBEC330}"/>
              </a:ext>
            </a:extLst>
          </p:cNvPr>
          <p:cNvSpPr/>
          <p:nvPr/>
        </p:nvSpPr>
        <p:spPr>
          <a:xfrm>
            <a:off x="8215272"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2_Slide15.mp3" descr="Track2_Lecture2_Slide15.mp3">
            <a:hlinkClick r:id="" action="ppaction://media"/>
            <a:extLst>
              <a:ext uri="{FF2B5EF4-FFF2-40B4-BE49-F238E27FC236}">
                <a16:creationId xmlns:a16="http://schemas.microsoft.com/office/drawing/2014/main" id="{727ED9FA-C504-3241-ACE9-96C755905D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86637" y="704177"/>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2.3.2 Temporal Scope of Energy Models</a:t>
            </a:r>
          </a:p>
        </p:txBody>
      </p:sp>
      <p:pic>
        <p:nvPicPr>
          <p:cNvPr id="8" name="Picture 8" descr="Graphical user interface, timeline&#10;&#10;Description automatically generated">
            <a:extLst>
              <a:ext uri="{FF2B5EF4-FFF2-40B4-BE49-F238E27FC236}">
                <a16:creationId xmlns:a16="http://schemas.microsoft.com/office/drawing/2014/main" id="{57A12F32-5342-4133-8644-1DE6E24F889D}"/>
              </a:ext>
            </a:extLst>
          </p:cNvPr>
          <p:cNvPicPr>
            <a:picLocks noChangeAspect="1"/>
          </p:cNvPicPr>
          <p:nvPr/>
        </p:nvPicPr>
        <p:blipFill rotWithShape="1">
          <a:blip r:embed="rId6"/>
          <a:srcRect t="6187" r="227" b="5863"/>
          <a:stretch/>
        </p:blipFill>
        <p:spPr>
          <a:xfrm>
            <a:off x="2366514" y="1929592"/>
            <a:ext cx="7099549" cy="4392377"/>
          </a:xfrm>
          <a:prstGeom prst="rect">
            <a:avLst/>
          </a:prstGeom>
        </p:spPr>
      </p:pic>
      <p:sp>
        <p:nvSpPr>
          <p:cNvPr id="9" name="Rectangle 8">
            <a:extLst>
              <a:ext uri="{FF2B5EF4-FFF2-40B4-BE49-F238E27FC236}">
                <a16:creationId xmlns:a16="http://schemas.microsoft.com/office/drawing/2014/main" id="{C6A9BC44-7119-4FC4-B219-29744E375F1E}"/>
              </a:ext>
            </a:extLst>
          </p:cNvPr>
          <p:cNvSpPr/>
          <p:nvPr/>
        </p:nvSpPr>
        <p:spPr>
          <a:xfrm>
            <a:off x="5150837" y="6073564"/>
            <a:ext cx="6217920" cy="246221"/>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(Howells et al. (2017), </a:t>
            </a:r>
            <a:r>
              <a:rPr lang="en-ZA" sz="1000">
                <a:latin typeface="Open Sans"/>
                <a:ea typeface="Open Sans" panose="020B0606030504020204" pitchFamily="34" charset="0"/>
                <a:cs typeface="Open Sans" panose="020B0606030504020204" pitchFamily="34" charset="0"/>
                <a:hlinkClick r:id="rId7"/>
              </a:rPr>
              <a:t>image</a:t>
            </a:r>
            <a:r>
              <a:rPr lang="en-ZA" sz="1000">
                <a:latin typeface="Open Sans"/>
                <a:ea typeface="Open Sans" panose="020B0606030504020204" pitchFamily="34" charset="0"/>
                <a:cs typeface="Open Sans" panose="020B0606030504020204" pitchFamily="34" charset="0"/>
              </a:rPr>
              <a:t>)</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F2937171-22B6-4759-83C1-A490BBB55C99}"/>
              </a:ext>
            </a:extLst>
          </p:cNvPr>
          <p:cNvSpPr txBox="1">
            <a:spLocks/>
          </p:cNvSpPr>
          <p:nvPr/>
        </p:nvSpPr>
        <p:spPr>
          <a:xfrm>
            <a:off x="879354" y="-7644"/>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Energy Modelling Tools </a:t>
            </a:r>
          </a:p>
        </p:txBody>
      </p:sp>
      <p:sp>
        <p:nvSpPr>
          <p:cNvPr id="10" name="Oval 9">
            <a:extLst>
              <a:ext uri="{FF2B5EF4-FFF2-40B4-BE49-F238E27FC236}">
                <a16:creationId xmlns:a16="http://schemas.microsoft.com/office/drawing/2014/main" id="{302D6B97-3CED-6F4F-83FC-AD7D9B424BBA}"/>
              </a:ext>
            </a:extLst>
          </p:cNvPr>
          <p:cNvSpPr/>
          <p:nvPr/>
        </p:nvSpPr>
        <p:spPr>
          <a:xfrm>
            <a:off x="8215272"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2_Slide16.mp3" descr="Track2_Lecture2_Slide16.mp3">
            <a:hlinkClick r:id="" action="ppaction://media"/>
            <a:extLst>
              <a:ext uri="{FF2B5EF4-FFF2-40B4-BE49-F238E27FC236}">
                <a16:creationId xmlns:a16="http://schemas.microsoft.com/office/drawing/2014/main" id="{4AA42BC6-214C-6D47-B6D6-1256411BCA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86637" y="716710"/>
            <a:ext cx="812800" cy="812800"/>
          </a:xfrm>
          <a:prstGeom prst="rect">
            <a:avLst/>
          </a:prstGeom>
        </p:spPr>
      </p:pic>
    </p:spTree>
    <p:extLst>
      <p:ext uri="{BB962C8B-B14F-4D97-AF65-F5344CB8AC3E}">
        <p14:creationId xmlns:p14="http://schemas.microsoft.com/office/powerpoint/2010/main" val="11753849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2.3.3 Bottom-Up and Top-Down Models </a:t>
            </a:r>
          </a:p>
        </p:txBody>
      </p:sp>
      <p:sp>
        <p:nvSpPr>
          <p:cNvPr id="4" name="Content Placeholder 7">
            <a:extLst>
              <a:ext uri="{FF2B5EF4-FFF2-40B4-BE49-F238E27FC236}">
                <a16:creationId xmlns:a16="http://schemas.microsoft.com/office/drawing/2014/main" id="{71E3C7B8-DF54-4552-8484-D6DC998E6820}"/>
              </a:ext>
            </a:extLst>
          </p:cNvPr>
          <p:cNvSpPr>
            <a:spLocks noGrp="1"/>
          </p:cNvSpPr>
          <p:nvPr>
            <p:ph idx="1"/>
          </p:nvPr>
        </p:nvSpPr>
        <p:spPr>
          <a:xfrm>
            <a:off x="870205" y="1969399"/>
            <a:ext cx="10537693" cy="4351338"/>
          </a:xfrm>
        </p:spPr>
        <p:txBody>
          <a:bodyPr vert="horz" lIns="91440" tIns="45720" rIns="91440" bIns="45720" rtlCol="0" anchor="t">
            <a:normAutofit/>
          </a:bodyPr>
          <a:lstStyle/>
          <a:p>
            <a:pPr marL="0" indent="0">
              <a:buNone/>
            </a:pPr>
            <a:r>
              <a:rPr lang="en-US" sz="2000" b="1">
                <a:latin typeface="Open Sans"/>
              </a:rPr>
              <a:t>Top-Down (Macroeconomic) Models:</a:t>
            </a:r>
          </a:p>
          <a:p>
            <a:r>
              <a:rPr lang="en-US" sz="2000">
                <a:latin typeface="Open Sans"/>
              </a:rPr>
              <a:t>Driven by projections of economic indicators </a:t>
            </a:r>
          </a:p>
          <a:p>
            <a:r>
              <a:rPr lang="en-US" sz="2000">
                <a:latin typeface="Open Sans"/>
              </a:rPr>
              <a:t>Used to gain insights into relationships between economic development and energy demand and supply</a:t>
            </a:r>
          </a:p>
          <a:p>
            <a:endParaRPr lang="en-US" sz="2000">
              <a:latin typeface="Open Sans"/>
            </a:endParaRPr>
          </a:p>
          <a:p>
            <a:pPr marL="0" indent="0">
              <a:buNone/>
            </a:pPr>
            <a:r>
              <a:rPr lang="en-US" sz="2000" b="1">
                <a:latin typeface="Open Sans"/>
              </a:rPr>
              <a:t>Bottom-Up Models:</a:t>
            </a:r>
          </a:p>
          <a:p>
            <a:r>
              <a:rPr lang="en-US" sz="2000">
                <a:latin typeface="Open Sans"/>
              </a:rPr>
              <a:t>Detailed representation of technologies and infrastructure</a:t>
            </a:r>
          </a:p>
          <a:p>
            <a:r>
              <a:rPr lang="en-US" sz="2000">
                <a:latin typeface="Open Sans"/>
              </a:rPr>
              <a:t>Driven by an externally-determined demand that must be met</a:t>
            </a:r>
          </a:p>
        </p:txBody>
      </p:sp>
      <p:sp>
        <p:nvSpPr>
          <p:cNvPr id="8" name="Rectangle 7">
            <a:extLst>
              <a:ext uri="{FF2B5EF4-FFF2-40B4-BE49-F238E27FC236}">
                <a16:creationId xmlns:a16="http://schemas.microsoft.com/office/drawing/2014/main" id="{21DB7C75-1A2A-4532-9845-5D35EE136FC1}"/>
              </a:ext>
            </a:extLst>
          </p:cNvPr>
          <p:cNvSpPr/>
          <p:nvPr/>
        </p:nvSpPr>
        <p:spPr>
          <a:xfrm>
            <a:off x="866195" y="6158597"/>
            <a:ext cx="6217920" cy="246221"/>
          </a:xfrm>
          <a:prstGeom prst="rect">
            <a:avLst/>
          </a:prstGeom>
        </p:spPr>
        <p:txBody>
          <a:bodyPr wrap="square" lIns="91440" tIns="45720" rIns="91440" bIns="45720" anchor="t">
            <a:spAutoFit/>
          </a:bodyPr>
          <a:lstStyle/>
          <a:p>
            <a:pPr>
              <a:spcAft>
                <a:spcPts val="1200"/>
              </a:spcAft>
            </a:pPr>
            <a:r>
              <a:rPr lang="en-ZA" sz="1000" b="1" dirty="0">
                <a:latin typeface="Open Sans"/>
                <a:ea typeface="Open Sans" panose="020B0606030504020204" pitchFamily="34" charset="0"/>
                <a:cs typeface="Open Sans" panose="020B0606030504020204" pitchFamily="34" charset="0"/>
              </a:rPr>
              <a:t>Source: </a:t>
            </a:r>
            <a:r>
              <a:rPr lang="en-ZA" sz="1000" dirty="0">
                <a:latin typeface="Open Sans"/>
                <a:ea typeface="Open Sans" panose="020B0606030504020204" pitchFamily="34" charset="0"/>
                <a:cs typeface="Open Sans" panose="020B0606030504020204" pitchFamily="34" charset="0"/>
              </a:rPr>
              <a:t>(Howells et al. (2017))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B9810D54-5942-4EF3-90BB-EFEA17E2D022}"/>
              </a:ext>
            </a:extLst>
          </p:cNvPr>
          <p:cNvSpPr txBox="1">
            <a:spLocks/>
          </p:cNvSpPr>
          <p:nvPr/>
        </p:nvSpPr>
        <p:spPr>
          <a:xfrm>
            <a:off x="879354" y="-1018"/>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Energy Modelling Tools </a:t>
            </a:r>
          </a:p>
        </p:txBody>
      </p:sp>
      <p:sp>
        <p:nvSpPr>
          <p:cNvPr id="9" name="Oval 8">
            <a:extLst>
              <a:ext uri="{FF2B5EF4-FFF2-40B4-BE49-F238E27FC236}">
                <a16:creationId xmlns:a16="http://schemas.microsoft.com/office/drawing/2014/main" id="{C2E2FEC3-3AE5-2645-95D4-9784CEE5E272}"/>
              </a:ext>
            </a:extLst>
          </p:cNvPr>
          <p:cNvSpPr/>
          <p:nvPr/>
        </p:nvSpPr>
        <p:spPr>
          <a:xfrm>
            <a:off x="8215272"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2_Slide17.mp3" descr="Track2_Lecture2_Slide17.mp3">
            <a:hlinkClick r:id="" action="ppaction://media"/>
            <a:extLst>
              <a:ext uri="{FF2B5EF4-FFF2-40B4-BE49-F238E27FC236}">
                <a16:creationId xmlns:a16="http://schemas.microsoft.com/office/drawing/2014/main" id="{6A5776ED-DEF6-8A43-A313-089C4A55F2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9288" y="714000"/>
            <a:ext cx="812800" cy="812800"/>
          </a:xfrm>
          <a:prstGeom prst="rect">
            <a:avLst/>
          </a:prstGeom>
        </p:spPr>
      </p:pic>
    </p:spTree>
    <p:extLst>
      <p:ext uri="{BB962C8B-B14F-4D97-AF65-F5344CB8AC3E}">
        <p14:creationId xmlns:p14="http://schemas.microsoft.com/office/powerpoint/2010/main" val="13269455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2.3.4 Key Steps in Modelling </a:t>
            </a:r>
          </a:p>
        </p:txBody>
      </p:sp>
      <p:pic>
        <p:nvPicPr>
          <p:cNvPr id="11" name="Picture 11" descr="A picture containing chart&#10;&#10;Description automatically generated">
            <a:extLst>
              <a:ext uri="{FF2B5EF4-FFF2-40B4-BE49-F238E27FC236}">
                <a16:creationId xmlns:a16="http://schemas.microsoft.com/office/drawing/2014/main" id="{E73EF9DD-BD39-4A0A-A8EF-F2DDB0390922}"/>
              </a:ext>
            </a:extLst>
          </p:cNvPr>
          <p:cNvPicPr>
            <a:picLocks noChangeAspect="1"/>
          </p:cNvPicPr>
          <p:nvPr/>
        </p:nvPicPr>
        <p:blipFill>
          <a:blip r:embed="rId6"/>
          <a:stretch>
            <a:fillRect/>
          </a:stretch>
        </p:blipFill>
        <p:spPr>
          <a:xfrm>
            <a:off x="770626" y="2713384"/>
            <a:ext cx="10046897" cy="2063835"/>
          </a:xfrm>
          <a:prstGeom prst="rect">
            <a:avLst/>
          </a:prstGeom>
        </p:spPr>
      </p:pic>
      <p:sp>
        <p:nvSpPr>
          <p:cNvPr id="13" name="Rectangle 12">
            <a:extLst>
              <a:ext uri="{FF2B5EF4-FFF2-40B4-BE49-F238E27FC236}">
                <a16:creationId xmlns:a16="http://schemas.microsoft.com/office/drawing/2014/main" id="{290DC954-28D2-4E70-B70B-87890FA86283}"/>
              </a:ext>
            </a:extLst>
          </p:cNvPr>
          <p:cNvSpPr/>
          <p:nvPr/>
        </p:nvSpPr>
        <p:spPr>
          <a:xfrm>
            <a:off x="8156608" y="6167884"/>
            <a:ext cx="6217920" cy="246221"/>
          </a:xfrm>
          <a:prstGeom prst="rect">
            <a:avLst/>
          </a:prstGeom>
        </p:spPr>
        <p:txBody>
          <a:bodyPr wrap="square" lIns="91440" tIns="45720" rIns="91440" bIns="45720" anchor="t">
            <a:spAutoFit/>
          </a:bodyPr>
          <a:lstStyle/>
          <a:p>
            <a:pPr>
              <a:spcAft>
                <a:spcPts val="1200"/>
              </a:spcAft>
            </a:pPr>
            <a:r>
              <a:rPr lang="en-ZA" sz="1000">
                <a:latin typeface="Open Sans"/>
                <a:ea typeface="Open Sans" panose="020B0606030504020204" pitchFamily="34" charset="0"/>
                <a:cs typeface="Open Sans" panose="020B0606030504020204" pitchFamily="34" charset="0"/>
              </a:rPr>
              <a:t>(Maruf et al. (2019), </a:t>
            </a:r>
            <a:r>
              <a:rPr lang="en-ZA" sz="1000">
                <a:latin typeface="Open Sans"/>
                <a:ea typeface="Open Sans" panose="020B0606030504020204" pitchFamily="34" charset="0"/>
                <a:cs typeface="Open Sans" panose="020B0606030504020204" pitchFamily="34" charset="0"/>
                <a:hlinkClick r:id="rId7"/>
              </a:rPr>
              <a:t>image</a:t>
            </a:r>
            <a:r>
              <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 </a:t>
            </a:r>
            <a:r>
              <a:rPr lang="en-ZA" sz="1000">
                <a:latin typeface="Open Sans"/>
                <a:ea typeface="Open Sans" panose="020B0606030504020204" pitchFamily="34" charset="0"/>
                <a:cs typeface="Open Sans" panose="020B0606030504020204" pitchFamily="34" charset="0"/>
                <a:hlinkClick r:id="rId8"/>
              </a:rPr>
              <a:t>CC BY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1BCB9B2E-3659-4FE2-ADCE-2A81895D3644}"/>
              </a:ext>
            </a:extLst>
          </p:cNvPr>
          <p:cNvSpPr txBox="1">
            <a:spLocks/>
          </p:cNvSpPr>
          <p:nvPr/>
        </p:nvSpPr>
        <p:spPr>
          <a:xfrm>
            <a:off x="879354" y="-1018"/>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Energy Modelling Tools </a:t>
            </a:r>
          </a:p>
        </p:txBody>
      </p:sp>
      <p:sp>
        <p:nvSpPr>
          <p:cNvPr id="8" name="Oval 7">
            <a:extLst>
              <a:ext uri="{FF2B5EF4-FFF2-40B4-BE49-F238E27FC236}">
                <a16:creationId xmlns:a16="http://schemas.microsoft.com/office/drawing/2014/main" id="{9596F603-6D17-7A4F-B6B8-AC3681DF076D}"/>
              </a:ext>
            </a:extLst>
          </p:cNvPr>
          <p:cNvSpPr/>
          <p:nvPr/>
        </p:nvSpPr>
        <p:spPr>
          <a:xfrm>
            <a:off x="8215272"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2_Slide18.mp3" descr="Track2_Lecture2_Slide18.mp3">
            <a:hlinkClick r:id="" action="ppaction://media"/>
            <a:extLst>
              <a:ext uri="{FF2B5EF4-FFF2-40B4-BE49-F238E27FC236}">
                <a16:creationId xmlns:a16="http://schemas.microsoft.com/office/drawing/2014/main" id="{2440D92F-BD59-1340-9355-3B913D8F40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86637" y="709200"/>
            <a:ext cx="812800" cy="812800"/>
          </a:xfrm>
          <a:prstGeom prst="rect">
            <a:avLst/>
          </a:prstGeom>
        </p:spPr>
      </p:pic>
    </p:spTree>
    <p:extLst>
      <p:ext uri="{BB962C8B-B14F-4D97-AF65-F5344CB8AC3E}">
        <p14:creationId xmlns:p14="http://schemas.microsoft.com/office/powerpoint/2010/main" val="109935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2.3.5 Applications of Energy Modelling Tools </a:t>
            </a:r>
          </a:p>
        </p:txBody>
      </p:sp>
      <p:sp>
        <p:nvSpPr>
          <p:cNvPr id="4" name="Content Placeholder 7">
            <a:extLst>
              <a:ext uri="{FF2B5EF4-FFF2-40B4-BE49-F238E27FC236}">
                <a16:creationId xmlns:a16="http://schemas.microsoft.com/office/drawing/2014/main" id="{E61A1364-1D22-4B64-9133-2297CDE7FABA}"/>
              </a:ext>
            </a:extLst>
          </p:cNvPr>
          <p:cNvSpPr>
            <a:spLocks noGrp="1"/>
          </p:cNvSpPr>
          <p:nvPr>
            <p:ph idx="1"/>
          </p:nvPr>
        </p:nvSpPr>
        <p:spPr>
          <a:xfrm>
            <a:off x="890083" y="1969399"/>
            <a:ext cx="10007607" cy="3158643"/>
          </a:xfrm>
        </p:spPr>
        <p:txBody>
          <a:bodyPr vert="horz" lIns="91440" tIns="45720" rIns="91440" bIns="45720" rtlCol="0" anchor="t">
            <a:normAutofit/>
          </a:bodyPr>
          <a:lstStyle/>
          <a:p>
            <a:pPr marL="342900" indent="-342900"/>
            <a:r>
              <a:rPr lang="en-US" sz="2000">
                <a:latin typeface="Open Sans"/>
              </a:rPr>
              <a:t>Exploring interactions between energy access, resource use, and sustainable development </a:t>
            </a:r>
          </a:p>
          <a:p>
            <a:pPr marL="342900" indent="-342900"/>
            <a:r>
              <a:rPr lang="en-US" sz="2000">
                <a:latin typeface="Open Sans"/>
              </a:rPr>
              <a:t>Geospatial electrification planning</a:t>
            </a:r>
          </a:p>
          <a:p>
            <a:pPr marL="342900" indent="-342900"/>
            <a:r>
              <a:rPr lang="en-US" sz="2000">
                <a:latin typeface="Open Sans"/>
              </a:rPr>
              <a:t>Technical assessment of energy systems, e.g., electricity system flexibility</a:t>
            </a:r>
          </a:p>
          <a:p>
            <a:pPr marL="342900" indent="-342900"/>
            <a:r>
              <a:rPr lang="en-US" sz="2000">
                <a:latin typeface="Open Sans"/>
              </a:rPr>
              <a:t>Long-term capacity expansion planning</a:t>
            </a:r>
          </a:p>
          <a:p>
            <a:pPr marL="342900" indent="-342900"/>
            <a:r>
              <a:rPr lang="en-US" sz="2000">
                <a:latin typeface="Open Sans"/>
              </a:rPr>
              <a:t>Insights into the economic and environmental implications of different scenarios</a:t>
            </a:r>
          </a:p>
          <a:p>
            <a:pPr marL="342900" indent="-342900"/>
            <a:r>
              <a:rPr lang="en-US" sz="2000">
                <a:latin typeface="Open Sans"/>
              </a:rPr>
              <a:t>Considering interactions between different systems, e.g., climate, land, energy, and water (CLEWs)</a:t>
            </a:r>
          </a:p>
        </p:txBody>
      </p:sp>
      <p:sp>
        <p:nvSpPr>
          <p:cNvPr id="8" name="Title 10">
            <a:extLst>
              <a:ext uri="{FF2B5EF4-FFF2-40B4-BE49-F238E27FC236}">
                <a16:creationId xmlns:a16="http://schemas.microsoft.com/office/drawing/2014/main" id="{52966F16-18CF-407F-958D-9957ACF0E7F8}"/>
              </a:ext>
            </a:extLst>
          </p:cNvPr>
          <p:cNvSpPr txBox="1">
            <a:spLocks/>
          </p:cNvSpPr>
          <p:nvPr/>
        </p:nvSpPr>
        <p:spPr>
          <a:xfrm>
            <a:off x="879354" y="-1018"/>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Energy Modelling Tools </a:t>
            </a:r>
          </a:p>
        </p:txBody>
      </p:sp>
      <p:sp>
        <p:nvSpPr>
          <p:cNvPr id="7" name="Oval 6">
            <a:extLst>
              <a:ext uri="{FF2B5EF4-FFF2-40B4-BE49-F238E27FC236}">
                <a16:creationId xmlns:a16="http://schemas.microsoft.com/office/drawing/2014/main" id="{58AB6776-CF78-B342-AE4C-770BED28485E}"/>
              </a:ext>
            </a:extLst>
          </p:cNvPr>
          <p:cNvSpPr/>
          <p:nvPr/>
        </p:nvSpPr>
        <p:spPr>
          <a:xfrm>
            <a:off x="8215272"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2_Slide19.mp3" descr="Track2_Lecture2_Slide19.mp3">
            <a:hlinkClick r:id="" action="ppaction://media"/>
            <a:extLst>
              <a:ext uri="{FF2B5EF4-FFF2-40B4-BE49-F238E27FC236}">
                <a16:creationId xmlns:a16="http://schemas.microsoft.com/office/drawing/2014/main" id="{70B8A033-C61A-7343-984D-5E94AC0127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6637" y="712473"/>
            <a:ext cx="812800" cy="812800"/>
          </a:xfrm>
          <a:prstGeom prst="rect">
            <a:avLst/>
          </a:prstGeom>
        </p:spPr>
      </p:pic>
    </p:spTree>
    <p:extLst>
      <p:ext uri="{BB962C8B-B14F-4D97-AF65-F5344CB8AC3E}">
        <p14:creationId xmlns:p14="http://schemas.microsoft.com/office/powerpoint/2010/main" val="19103930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11753"/>
            <a:ext cx="4708072" cy="3503523"/>
          </a:xfrm>
          <a:prstGeom prst="rect">
            <a:avLst/>
          </a:prstGeom>
        </p:spPr>
        <p:txBody>
          <a:bodyPr vert="horz" lIns="91440" tIns="45720" rIns="91440" bIns="4572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Understand what energy system modelling is and why it is important</a:t>
            </a:r>
          </a:p>
          <a:p>
            <a:pPr>
              <a:spcBef>
                <a:spcPts val="1000"/>
              </a:spcBef>
            </a:pPr>
            <a:r>
              <a:rPr lang="en-US" sz="2000" dirty="0">
                <a:latin typeface="Open Sans"/>
                <a:ea typeface="+mn-lt"/>
                <a:cs typeface="+mn-lt"/>
              </a:rPr>
              <a:t>ILO2: Sketch a Reference Energy System and understand its contents</a:t>
            </a:r>
            <a:endParaRPr lang="en-US" dirty="0">
              <a:cs typeface="Calibri"/>
            </a:endParaRPr>
          </a:p>
          <a:p>
            <a:pPr>
              <a:spcBef>
                <a:spcPts val="1000"/>
              </a:spcBef>
            </a:pPr>
            <a:r>
              <a:rPr lang="en-US" sz="2000" dirty="0">
                <a:latin typeface="Open Sans"/>
                <a:ea typeface="+mn-lt"/>
                <a:cs typeface="+mn-lt"/>
              </a:rPr>
              <a:t>ILO3: Recall the different types of energy modelling tools and understand what OSeMOSYS is</a:t>
            </a:r>
            <a:endParaRPr lang="en-US" sz="2000" b="1" dirty="0">
              <a:latin typeface="Open Sans"/>
              <a:ea typeface="+mn-lt"/>
              <a:cs typeface="+mn-lt"/>
            </a:endParaRPr>
          </a:p>
          <a:p>
            <a:pPr>
              <a:spcBef>
                <a:spcPts val="1000"/>
              </a:spcBef>
            </a:pPr>
            <a:r>
              <a:rPr lang="en-US" sz="2000" dirty="0">
                <a:latin typeface="Open Sans"/>
                <a:ea typeface="+mn-lt"/>
                <a:cs typeface="+mn-lt"/>
              </a:rPr>
              <a:t>ILO4: Understand what FlexTool is and its applications</a:t>
            </a:r>
            <a:endParaRPr lang="en-US" sz="2000" b="1" dirty="0">
              <a:latin typeface="Open Sans"/>
              <a:cs typeface="Calibri"/>
            </a:endParaRPr>
          </a:p>
        </p:txBody>
      </p:sp>
      <p:sp>
        <p:nvSpPr>
          <p:cNvPr id="11" name="Oval 10">
            <a:extLst>
              <a:ext uri="{FF2B5EF4-FFF2-40B4-BE49-F238E27FC236}">
                <a16:creationId xmlns:a16="http://schemas.microsoft.com/office/drawing/2014/main" id="{CBD15C55-3841-7F43-A91B-6826DE671B01}"/>
              </a:ext>
            </a:extLst>
          </p:cNvPr>
          <p:cNvSpPr/>
          <p:nvPr/>
        </p:nvSpPr>
        <p:spPr>
          <a:xfrm>
            <a:off x="6333036"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2.mp3" descr="Track2_Lecture2_Slide2.mp3">
            <a:hlinkClick r:id="" action="ppaction://media"/>
            <a:extLst>
              <a:ext uri="{FF2B5EF4-FFF2-40B4-BE49-F238E27FC236}">
                <a16:creationId xmlns:a16="http://schemas.microsoft.com/office/drawing/2014/main" id="{3B80E6B2-7AE8-5D42-BB4A-E941C32461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8522" y="832389"/>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2.3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1600" dirty="0">
                <a:latin typeface="Open Sans"/>
                <a:ea typeface="Open Sans" panose="020B0606030504020204" pitchFamily="34" charset="0"/>
                <a:cs typeface="Open Sans" panose="020B0606030504020204" pitchFamily="34" charset="0"/>
              </a:rPr>
              <a:t>Howells M, Rogner HH, Mentis D, Broad O. SEAR ENERGY ACCESS AND ELECTRICITY PLANNING SPECIAL FEATURE. 2017. Available from: </a:t>
            </a:r>
            <a:r>
              <a:rPr lang="en-GB" sz="1600" dirty="0">
                <a:latin typeface="Open Sans"/>
                <a:ea typeface="Open Sans" panose="020B0606030504020204" pitchFamily="34" charset="0"/>
                <a:cs typeface="Open Sans" panose="020B0606030504020204" pitchFamily="34" charset="0"/>
                <a:hlinkClick r:id="rId3"/>
              </a:rPr>
              <a:t>http://documents1.worldbank.org/curated/en/628541494925426928/pdf/115065-BRI-P148200-PUBLIC-FINALSEARSFElectricityPlanningweb.pdf</a:t>
            </a: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Maruf, M..N.I. Sector Coupling in the North Sea Region—A Review on the Energy System Modelling Perspective. Energies 2019, 12, 4298. </a:t>
            </a:r>
            <a:r>
              <a:rPr lang="en-GB" sz="1600" dirty="0">
                <a:latin typeface="Open Sans"/>
                <a:ea typeface="Open Sans" panose="020B0606030504020204" pitchFamily="34" charset="0"/>
                <a:cs typeface="Open Sans" panose="020B0606030504020204" pitchFamily="34" charset="0"/>
                <a:hlinkClick r:id="rId4"/>
              </a:rPr>
              <a:t>https://doi.org/10.3390/en12224298</a:t>
            </a:r>
            <a:endParaRPr lang="en-GB" sz="1600" dirty="0">
              <a:latin typeface="Open Sans"/>
              <a:ea typeface="Open Sans" panose="020B0606030504020204" pitchFamily="34" charset="0"/>
              <a:cs typeface="Open Sans" panose="020B0606030504020204" pitchFamily="34" charset="0"/>
            </a:endParaRPr>
          </a:p>
          <a:p>
            <a:pPr marL="342900" indent="-342900">
              <a:buFont typeface="Arial"/>
              <a:buChar char="•"/>
            </a:pP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OSeMOSYS Structure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&amp; FlexTool </a:t>
            </a:r>
          </a:p>
        </p:txBody>
      </p:sp>
      <p:sp>
        <p:nvSpPr>
          <p:cNvPr id="8" name="TextBox 1">
            <a:extLst>
              <a:ext uri="{FF2B5EF4-FFF2-40B4-BE49-F238E27FC236}">
                <a16:creationId xmlns:a16="http://schemas.microsoft.com/office/drawing/2014/main" id="{6490BFF5-CB15-4246-94E0-B2DE88C9A9B2}"/>
              </a:ext>
            </a:extLst>
          </p:cNvPr>
          <p:cNvSpPr txBox="1"/>
          <p:nvPr/>
        </p:nvSpPr>
        <p:spPr>
          <a:xfrm>
            <a:off x="1610710" y="6212935"/>
            <a:ext cx="423755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dirty="0">
                <a:latin typeface="Open Sans"/>
                <a:ea typeface="Open Sans" panose="020B0606030504020204" pitchFamily="34" charset="0"/>
                <a:cs typeface="Open Sans" panose="020B0606030504020204" pitchFamily="34" charset="0"/>
              </a:rPr>
              <a:t>(Adapted from Loffler et al. (2017), </a:t>
            </a:r>
            <a:r>
              <a:rPr lang="en-GB" sz="1000" dirty="0">
                <a:latin typeface="Open Sans"/>
                <a:ea typeface="Open Sans" panose="020B0606030504020204" pitchFamily="34" charset="0"/>
                <a:cs typeface="Open Sans" panose="020B0606030504020204" pitchFamily="34" charset="0"/>
                <a:hlinkClick r:id="rId6"/>
              </a:rPr>
              <a:t>image</a:t>
            </a:r>
            <a:r>
              <a:rPr lang="en-GB" sz="1000" dirty="0">
                <a:latin typeface="Open Sans"/>
                <a:ea typeface="Open Sans" panose="020B0606030504020204" pitchFamily="34" charset="0"/>
                <a:cs typeface="Open Sans" panose="020B0606030504020204" pitchFamily="34" charset="0"/>
              </a:rPr>
              <a:t>, licensed under </a:t>
            </a:r>
            <a:r>
              <a:rPr lang="en-GB" sz="1000" dirty="0">
                <a:latin typeface="Open Sans"/>
                <a:ea typeface="Open Sans" panose="020B0606030504020204" pitchFamily="34" charset="0"/>
                <a:cs typeface="Open Sans" panose="020B0606030504020204" pitchFamily="34" charset="0"/>
                <a:hlinkClick r:id="rId7"/>
              </a:rPr>
              <a:t>CC BY 4.0</a:t>
            </a:r>
            <a:r>
              <a:rPr lang="en-GB" sz="1000" dirty="0">
                <a:latin typeface="Open Sans"/>
                <a:ea typeface="Open Sans" panose="020B0606030504020204" pitchFamily="34" charset="0"/>
                <a:cs typeface="Open Sans" panose="020B0606030504020204" pitchFamily="34" charset="0"/>
              </a:rPr>
              <a:t>)</a:t>
            </a:r>
          </a:p>
        </p:txBody>
      </p:sp>
      <p:pic>
        <p:nvPicPr>
          <p:cNvPr id="4" name="Picture 8" descr="A picture containing table&#10;&#10;Description automatically generated">
            <a:extLst>
              <a:ext uri="{FF2B5EF4-FFF2-40B4-BE49-F238E27FC236}">
                <a16:creationId xmlns:a16="http://schemas.microsoft.com/office/drawing/2014/main" id="{D65F3038-541C-4A8D-9008-BE5DF00C9ED2}"/>
              </a:ext>
            </a:extLst>
          </p:cNvPr>
          <p:cNvPicPr>
            <a:picLocks noChangeAspect="1"/>
          </p:cNvPicPr>
          <p:nvPr/>
        </p:nvPicPr>
        <p:blipFill>
          <a:blip r:embed="rId8"/>
          <a:stretch>
            <a:fillRect/>
          </a:stretch>
        </p:blipFill>
        <p:spPr>
          <a:xfrm>
            <a:off x="1805797" y="1711929"/>
            <a:ext cx="8307237" cy="4498067"/>
          </a:xfrm>
          <a:prstGeom prst="rect">
            <a:avLst/>
          </a:prstGeom>
        </p:spPr>
      </p:pic>
      <p:sp>
        <p:nvSpPr>
          <p:cNvPr id="9" name="Oval 8">
            <a:extLst>
              <a:ext uri="{FF2B5EF4-FFF2-40B4-BE49-F238E27FC236}">
                <a16:creationId xmlns:a16="http://schemas.microsoft.com/office/drawing/2014/main" id="{CB4F5041-CAA8-D849-BB5C-39BE726C7B9B}"/>
              </a:ext>
            </a:extLst>
          </p:cNvPr>
          <p:cNvSpPr/>
          <p:nvPr/>
        </p:nvSpPr>
        <p:spPr>
          <a:xfrm>
            <a:off x="7902772" y="45987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2_Slide21.mp3" descr="Track2_Lecture2_Slide21.mp3">
            <a:hlinkClick r:id="" action="ppaction://media"/>
            <a:extLst>
              <a:ext uri="{FF2B5EF4-FFF2-40B4-BE49-F238E27FC236}">
                <a16:creationId xmlns:a16="http://schemas.microsoft.com/office/drawing/2014/main" id="{11ABF854-691B-4C4C-928C-D1F11A0901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74137" y="531451"/>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Applications of OSeMOSYS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&amp; FlexTool</a:t>
            </a:r>
            <a:endParaRPr lang="en-GB" sz="4400" dirty="0">
              <a:latin typeface="Open Sans"/>
              <a:ea typeface="Open Sans" panose="020B0606030504020204" pitchFamily="34" charset="0"/>
              <a:cs typeface="Open Sans" panose="020B0606030504020204" pitchFamily="34" charset="0"/>
            </a:endParaRPr>
          </a:p>
        </p:txBody>
      </p:sp>
      <p:sp>
        <p:nvSpPr>
          <p:cNvPr id="4" name="Content Placeholder 7">
            <a:extLst>
              <a:ext uri="{FF2B5EF4-FFF2-40B4-BE49-F238E27FC236}">
                <a16:creationId xmlns:a16="http://schemas.microsoft.com/office/drawing/2014/main" id="{32698A0B-20D3-4107-9364-B230EF9D3C42}"/>
              </a:ext>
            </a:extLst>
          </p:cNvPr>
          <p:cNvSpPr>
            <a:spLocks noGrp="1"/>
          </p:cNvSpPr>
          <p:nvPr>
            <p:ph idx="1"/>
          </p:nvPr>
        </p:nvSpPr>
        <p:spPr>
          <a:xfrm>
            <a:off x="823822" y="1969399"/>
            <a:ext cx="10537693" cy="4351338"/>
          </a:xfrm>
        </p:spPr>
        <p:txBody>
          <a:bodyPr vert="horz" lIns="91440" tIns="45720" rIns="91440" bIns="45720" rtlCol="0" anchor="t">
            <a:normAutofit fontScale="92500" lnSpcReduction="10000"/>
          </a:bodyPr>
          <a:lstStyle/>
          <a:p>
            <a:pPr marL="0" indent="0">
              <a:lnSpc>
                <a:spcPct val="120000"/>
              </a:lnSpc>
              <a:buNone/>
            </a:pPr>
            <a:r>
              <a:rPr lang="en-US" sz="2000" b="1" dirty="0">
                <a:latin typeface="Open Sans"/>
              </a:rPr>
              <a:t>National energy outlooks </a:t>
            </a:r>
            <a:endParaRPr lang="en-US" dirty="0"/>
          </a:p>
          <a:p>
            <a:pPr marL="342900" indent="-342900">
              <a:lnSpc>
                <a:spcPct val="120000"/>
              </a:lnSpc>
            </a:pPr>
            <a:r>
              <a:rPr lang="en-US" sz="2000" dirty="0">
                <a:latin typeface="Open Sans"/>
              </a:rPr>
              <a:t>E.g., estimating impacts of energy policies in Cyprus (Taliotis et al. 2020) or electrification pathways for Tanzania (Rocco et al. 2020)</a:t>
            </a:r>
            <a:endParaRPr lang="en-US" sz="2000" dirty="0">
              <a:latin typeface="Open Sans"/>
              <a:cs typeface="Calibri"/>
            </a:endParaRPr>
          </a:p>
          <a:p>
            <a:pPr marL="0" indent="0">
              <a:lnSpc>
                <a:spcPct val="120000"/>
              </a:lnSpc>
              <a:buNone/>
            </a:pPr>
            <a:r>
              <a:rPr lang="en-US" sz="2000" b="1" dirty="0">
                <a:latin typeface="Open Sans"/>
              </a:rPr>
              <a:t>Continental-scale analysis </a:t>
            </a:r>
            <a:endParaRPr lang="en-US" dirty="0"/>
          </a:p>
          <a:p>
            <a:pPr marL="342900" indent="-342900">
              <a:lnSpc>
                <a:spcPct val="120000"/>
              </a:lnSpc>
            </a:pPr>
            <a:r>
              <a:rPr lang="en-US" sz="2000" dirty="0">
                <a:latin typeface="Open Sans"/>
              </a:rPr>
              <a:t>E.g., energy projections for Africa (Pappis et al. 2019)</a:t>
            </a:r>
            <a:endParaRPr lang="en-US" sz="2000" dirty="0">
              <a:latin typeface="Open Sans"/>
              <a:cs typeface="Calibri" panose="020F0502020204030204"/>
            </a:endParaRPr>
          </a:p>
          <a:p>
            <a:pPr marL="0" indent="0">
              <a:lnSpc>
                <a:spcPct val="120000"/>
              </a:lnSpc>
              <a:buNone/>
            </a:pPr>
            <a:r>
              <a:rPr lang="en-US" sz="2000" b="1" dirty="0">
                <a:latin typeface="Open Sans"/>
              </a:rPr>
              <a:t>CLEWs modelling </a:t>
            </a:r>
          </a:p>
          <a:p>
            <a:pPr marL="342900" indent="-342900">
              <a:lnSpc>
                <a:spcPct val="120000"/>
              </a:lnSpc>
            </a:pPr>
            <a:r>
              <a:rPr lang="en-US" sz="2000" dirty="0">
                <a:latin typeface="Open Sans"/>
              </a:rPr>
              <a:t>e.g., assessment of the water, food, energy, and ecosystems nexus in the Drina River basin </a:t>
            </a:r>
            <a:br>
              <a:rPr lang="en-US" sz="2000" dirty="0">
                <a:latin typeface="Open Sans"/>
              </a:rPr>
            </a:br>
            <a:r>
              <a:rPr lang="en-US" sz="2000" dirty="0">
                <a:latin typeface="Open Sans"/>
              </a:rPr>
              <a:t>(UNECE 2017)</a:t>
            </a:r>
            <a:endParaRPr lang="en-US" dirty="0"/>
          </a:p>
          <a:p>
            <a:pPr marL="0" indent="0">
              <a:lnSpc>
                <a:spcPct val="120000"/>
              </a:lnSpc>
              <a:buNone/>
            </a:pPr>
            <a:r>
              <a:rPr lang="en-US" sz="2000" b="1" dirty="0">
                <a:latin typeface="Open Sans"/>
              </a:rPr>
              <a:t>Global energy system model</a:t>
            </a:r>
            <a:endParaRPr lang="en-US" dirty="0"/>
          </a:p>
          <a:p>
            <a:pPr marL="342900" indent="-342900">
              <a:lnSpc>
                <a:spcPct val="120000"/>
              </a:lnSpc>
            </a:pPr>
            <a:r>
              <a:rPr lang="en-US" sz="2000" dirty="0">
                <a:latin typeface="Open Sans"/>
              </a:rPr>
              <a:t>e.g., </a:t>
            </a:r>
            <a:r>
              <a:rPr lang="en-US" sz="2000" dirty="0" err="1">
                <a:latin typeface="Open Sans"/>
              </a:rPr>
              <a:t>GENeSYS</a:t>
            </a:r>
            <a:r>
              <a:rPr lang="en-US" sz="2000" dirty="0">
                <a:latin typeface="Open Sans"/>
              </a:rPr>
              <a:t>-MOD – designing a 100% renewable global system (Loffler et al. 2017)</a:t>
            </a:r>
            <a:endParaRPr lang="en-US" dirty="0"/>
          </a:p>
        </p:txBody>
      </p:sp>
      <p:sp>
        <p:nvSpPr>
          <p:cNvPr id="7" name="Oval 6">
            <a:extLst>
              <a:ext uri="{FF2B5EF4-FFF2-40B4-BE49-F238E27FC236}">
                <a16:creationId xmlns:a16="http://schemas.microsoft.com/office/drawing/2014/main" id="{B019B064-41CC-0641-9DF5-3606C8E74E10}"/>
              </a:ext>
            </a:extLst>
          </p:cNvPr>
          <p:cNvSpPr/>
          <p:nvPr/>
        </p:nvSpPr>
        <p:spPr>
          <a:xfrm>
            <a:off x="7976345" y="6994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Track2_Lecture2_Slide22.mp3" descr="Track2_Lecture2_Slide22.mp3">
            <a:hlinkClick r:id="" action="ppaction://media"/>
            <a:extLst>
              <a:ext uri="{FF2B5EF4-FFF2-40B4-BE49-F238E27FC236}">
                <a16:creationId xmlns:a16="http://schemas.microsoft.com/office/drawing/2014/main" id="{22389307-458E-7646-B3C9-D81F843852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7710" y="770803"/>
            <a:ext cx="812800" cy="812800"/>
          </a:xfrm>
          <a:prstGeom prst="rect">
            <a:avLst/>
          </a:prstGeom>
        </p:spPr>
      </p:pic>
    </p:spTree>
    <p:extLst>
      <p:ext uri="{BB962C8B-B14F-4D97-AF65-F5344CB8AC3E}">
        <p14:creationId xmlns:p14="http://schemas.microsoft.com/office/powerpoint/2010/main" val="28284530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3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2.4.3 SAND Interface &amp; Results Visualisation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&amp; FlexTool </a:t>
            </a:r>
          </a:p>
        </p:txBody>
      </p:sp>
      <p:sp>
        <p:nvSpPr>
          <p:cNvPr id="4" name="Oval 3">
            <a:extLst>
              <a:ext uri="{FF2B5EF4-FFF2-40B4-BE49-F238E27FC236}">
                <a16:creationId xmlns:a16="http://schemas.microsoft.com/office/drawing/2014/main" id="{E39B3515-515F-45AC-9731-2109D91E27B9}"/>
              </a:ext>
            </a:extLst>
          </p:cNvPr>
          <p:cNvSpPr/>
          <p:nvPr/>
        </p:nvSpPr>
        <p:spPr>
          <a:xfrm>
            <a:off x="6788988" y="2051649"/>
            <a:ext cx="4097546" cy="386750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E91253A-8F6E-4552-8477-610B1A47F3B8}"/>
              </a:ext>
            </a:extLst>
          </p:cNvPr>
          <p:cNvSpPr/>
          <p:nvPr/>
        </p:nvSpPr>
        <p:spPr>
          <a:xfrm>
            <a:off x="7708241" y="3977317"/>
            <a:ext cx="1495243" cy="1423356"/>
          </a:xfrm>
          <a:prstGeom prst="ellipse">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cs typeface="Calibri"/>
              </a:rPr>
              <a:t>SAND </a:t>
            </a:r>
          </a:p>
          <a:p>
            <a:pPr algn="ctr"/>
            <a:r>
              <a:rPr lang="en-GB" b="1">
                <a:cs typeface="Calibri"/>
              </a:rPr>
              <a:t>Interface</a:t>
            </a:r>
          </a:p>
        </p:txBody>
      </p:sp>
      <p:sp>
        <p:nvSpPr>
          <p:cNvPr id="9" name="TextBox 8">
            <a:extLst>
              <a:ext uri="{FF2B5EF4-FFF2-40B4-BE49-F238E27FC236}">
                <a16:creationId xmlns:a16="http://schemas.microsoft.com/office/drawing/2014/main" id="{9635B613-0E2A-4B39-8860-B2CF2DFFDFC7}"/>
              </a:ext>
            </a:extLst>
          </p:cNvPr>
          <p:cNvSpPr txBox="1"/>
          <p:nvPr/>
        </p:nvSpPr>
        <p:spPr>
          <a:xfrm>
            <a:off x="8331320" y="2335962"/>
            <a:ext cx="10898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Graphical</a:t>
            </a:r>
            <a:endParaRPr lang="en-US">
              <a:cs typeface="Calibri" panose="020F0502020204030204"/>
            </a:endParaRPr>
          </a:p>
          <a:p>
            <a:pPr algn="ctr"/>
            <a:r>
              <a:rPr lang="en-GB">
                <a:cs typeface="Calibri"/>
              </a:rPr>
              <a:t>User</a:t>
            </a:r>
          </a:p>
          <a:p>
            <a:pPr algn="ctr"/>
            <a:r>
              <a:rPr lang="en-GB">
                <a:cs typeface="Calibri"/>
              </a:rPr>
              <a:t>Interface </a:t>
            </a:r>
          </a:p>
          <a:p>
            <a:pPr algn="ctr"/>
            <a:r>
              <a:rPr lang="en-GB">
                <a:cs typeface="Calibri"/>
              </a:rPr>
              <a:t>(GUI)</a:t>
            </a:r>
          </a:p>
        </p:txBody>
      </p:sp>
      <p:sp>
        <p:nvSpPr>
          <p:cNvPr id="10" name="TextBox 9">
            <a:extLst>
              <a:ext uri="{FF2B5EF4-FFF2-40B4-BE49-F238E27FC236}">
                <a16:creationId xmlns:a16="http://schemas.microsoft.com/office/drawing/2014/main" id="{4531FE15-464B-4A4B-971B-2DCD00D54590}"/>
              </a:ext>
            </a:extLst>
          </p:cNvPr>
          <p:cNvSpPr txBox="1"/>
          <p:nvPr/>
        </p:nvSpPr>
        <p:spPr>
          <a:xfrm>
            <a:off x="9395244" y="3227357"/>
            <a:ext cx="1089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Access Database</a:t>
            </a:r>
            <a:endParaRPr lang="en-US"/>
          </a:p>
        </p:txBody>
      </p:sp>
      <p:sp>
        <p:nvSpPr>
          <p:cNvPr id="11" name="TextBox 10">
            <a:extLst>
              <a:ext uri="{FF2B5EF4-FFF2-40B4-BE49-F238E27FC236}">
                <a16:creationId xmlns:a16="http://schemas.microsoft.com/office/drawing/2014/main" id="{67FF9855-A26A-4C87-90E0-AA94DFD981AC}"/>
              </a:ext>
            </a:extLst>
          </p:cNvPr>
          <p:cNvSpPr txBox="1"/>
          <p:nvPr/>
        </p:nvSpPr>
        <p:spPr>
          <a:xfrm>
            <a:off x="9395244" y="4147508"/>
            <a:ext cx="10898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cs typeface="Calibri"/>
              </a:rPr>
              <a:t>Excel Results Template</a:t>
            </a:r>
          </a:p>
        </p:txBody>
      </p:sp>
      <p:sp>
        <p:nvSpPr>
          <p:cNvPr id="12" name="TextBox 11">
            <a:extLst>
              <a:ext uri="{FF2B5EF4-FFF2-40B4-BE49-F238E27FC236}">
                <a16:creationId xmlns:a16="http://schemas.microsoft.com/office/drawing/2014/main" id="{B556E574-6D61-412E-9531-EC6B4DAC5624}"/>
              </a:ext>
            </a:extLst>
          </p:cNvPr>
          <p:cNvSpPr txBox="1"/>
          <p:nvPr/>
        </p:nvSpPr>
        <p:spPr>
          <a:xfrm>
            <a:off x="7024777" y="3229155"/>
            <a:ext cx="11473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cs typeface="Calibri"/>
              </a:rPr>
              <a:t>Mathprog/CBC scripts</a:t>
            </a:r>
            <a:endParaRPr lang="en-US" dirty="0"/>
          </a:p>
        </p:txBody>
      </p:sp>
      <p:sp>
        <p:nvSpPr>
          <p:cNvPr id="13" name="TextBox 12">
            <a:extLst>
              <a:ext uri="{FF2B5EF4-FFF2-40B4-BE49-F238E27FC236}">
                <a16:creationId xmlns:a16="http://schemas.microsoft.com/office/drawing/2014/main" id="{C286F67C-DDC7-485A-AF33-86AC2617AFB5}"/>
              </a:ext>
            </a:extLst>
          </p:cNvPr>
          <p:cNvSpPr txBox="1"/>
          <p:nvPr/>
        </p:nvSpPr>
        <p:spPr>
          <a:xfrm>
            <a:off x="813758" y="2150852"/>
            <a:ext cx="567618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Open Sans"/>
                <a:cs typeface="Segoe UI"/>
              </a:rPr>
              <a:t>SAND Interface for OSeMOSYS (Cannone 2020)</a:t>
            </a:r>
            <a:endParaRPr lang="en-US" dirty="0">
              <a:latin typeface="Open Sans"/>
              <a:cs typeface="Segoe UI"/>
            </a:endParaRPr>
          </a:p>
          <a:p>
            <a:pPr marL="285750" indent="-285750">
              <a:buFont typeface="Arial"/>
              <a:buChar char="•"/>
            </a:pPr>
            <a:r>
              <a:rPr lang="en-US" dirty="0">
                <a:latin typeface="Open Sans"/>
                <a:cs typeface="Arial"/>
              </a:rPr>
              <a:t>Accessible and user-friendly Excel Spreadsheet to input data</a:t>
            </a:r>
          </a:p>
          <a:p>
            <a:pPr indent="-285750">
              <a:buFontTx/>
              <a:buChar char="•"/>
            </a:pPr>
            <a:r>
              <a:rPr lang="en-US" dirty="0">
                <a:latin typeface="Open Sans"/>
                <a:cs typeface="Arial"/>
              </a:rPr>
              <a:t>Supports up to 200 technologies, 50 commodities, and 5 types of emissions</a:t>
            </a:r>
          </a:p>
          <a:p>
            <a:pPr marL="285750" indent="-285750">
              <a:buFont typeface="Arial"/>
              <a:buChar char="•"/>
            </a:pPr>
            <a:endParaRPr lang="en-US" dirty="0">
              <a:latin typeface="Open Sans"/>
              <a:cs typeface="Segoe UI"/>
            </a:endParaRPr>
          </a:p>
          <a:p>
            <a:r>
              <a:rPr lang="en-US" b="1" dirty="0">
                <a:latin typeface="Open Sans"/>
                <a:cs typeface="Segoe UI"/>
              </a:rPr>
              <a:t>ClicSAND Software includes ​(Cannone et al. 2021)</a:t>
            </a:r>
          </a:p>
          <a:p>
            <a:pPr marL="285750" indent="-285750">
              <a:buFont typeface="Arial"/>
              <a:buChar char="•"/>
            </a:pPr>
            <a:r>
              <a:rPr lang="en-US" dirty="0">
                <a:latin typeface="Open Sans"/>
                <a:cs typeface="Arial"/>
              </a:rPr>
              <a:t>Graphical User Interface (GUI)</a:t>
            </a:r>
          </a:p>
          <a:p>
            <a:pPr marL="285750" indent="-285750">
              <a:buFont typeface="Arial"/>
              <a:buChar char="•"/>
            </a:pPr>
            <a:r>
              <a:rPr lang="en-US" dirty="0">
                <a:latin typeface="Open Sans"/>
                <a:cs typeface="Arial"/>
              </a:rPr>
              <a:t>SAND Interface</a:t>
            </a:r>
          </a:p>
          <a:p>
            <a:pPr marL="285750" indent="-285750">
              <a:buFont typeface="Arial"/>
              <a:buChar char="•"/>
            </a:pPr>
            <a:r>
              <a:rPr lang="en-US" dirty="0">
                <a:latin typeface="Open Sans"/>
                <a:cs typeface="Arial"/>
              </a:rPr>
              <a:t>Access database</a:t>
            </a:r>
          </a:p>
          <a:p>
            <a:pPr marL="285750" indent="-285750">
              <a:buFont typeface="Arial"/>
              <a:buChar char="•"/>
            </a:pPr>
            <a:r>
              <a:rPr lang="en-US" dirty="0">
                <a:latin typeface="Open Sans"/>
                <a:cs typeface="Arial"/>
              </a:rPr>
              <a:t>Excel results template for results visualization</a:t>
            </a:r>
          </a:p>
          <a:p>
            <a:pPr marL="285750" indent="-285750">
              <a:buFont typeface="Arial"/>
              <a:buChar char="•"/>
            </a:pPr>
            <a:r>
              <a:rPr lang="en-US" dirty="0">
                <a:latin typeface="Open Sans"/>
                <a:cs typeface="Arial"/>
              </a:rPr>
              <a:t>Solver and scripts</a:t>
            </a:r>
          </a:p>
        </p:txBody>
      </p:sp>
      <p:sp>
        <p:nvSpPr>
          <p:cNvPr id="14" name="TextBox 13">
            <a:extLst>
              <a:ext uri="{FF2B5EF4-FFF2-40B4-BE49-F238E27FC236}">
                <a16:creationId xmlns:a16="http://schemas.microsoft.com/office/drawing/2014/main" id="{0CB40C1E-E3CC-48B8-8F00-F257475335A7}"/>
              </a:ext>
            </a:extLst>
          </p:cNvPr>
          <p:cNvSpPr txBox="1"/>
          <p:nvPr/>
        </p:nvSpPr>
        <p:spPr>
          <a:xfrm>
            <a:off x="9123872" y="1820174"/>
            <a:ext cx="274320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accent1">
                    <a:lumMod val="50000"/>
                  </a:schemeClr>
                </a:solidFill>
              </a:rPr>
              <a:t>ClicSAND Software</a:t>
            </a:r>
          </a:p>
        </p:txBody>
      </p:sp>
      <p:sp>
        <p:nvSpPr>
          <p:cNvPr id="15" name="Oval 14">
            <a:extLst>
              <a:ext uri="{FF2B5EF4-FFF2-40B4-BE49-F238E27FC236}">
                <a16:creationId xmlns:a16="http://schemas.microsoft.com/office/drawing/2014/main" id="{80FD4255-636A-CD48-9CCE-8755B64DD3E2}"/>
              </a:ext>
            </a:extLst>
          </p:cNvPr>
          <p:cNvSpPr/>
          <p:nvPr/>
        </p:nvSpPr>
        <p:spPr>
          <a:xfrm>
            <a:off x="7976345" y="6994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2_Slide23.mp3" descr="Track2_Lecture2_Slide23.mp3">
            <a:hlinkClick r:id="" action="ppaction://media"/>
            <a:extLst>
              <a:ext uri="{FF2B5EF4-FFF2-40B4-BE49-F238E27FC236}">
                <a16:creationId xmlns:a16="http://schemas.microsoft.com/office/drawing/2014/main" id="{BAECC456-5F9A-F74B-818F-41632A509D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7710" y="767610"/>
            <a:ext cx="812800" cy="812800"/>
          </a:xfrm>
          <a:prstGeom prst="rect">
            <a:avLst/>
          </a:prstGeom>
        </p:spPr>
      </p:pic>
    </p:spTree>
    <p:extLst>
      <p:ext uri="{BB962C8B-B14F-4D97-AF65-F5344CB8AC3E}">
        <p14:creationId xmlns:p14="http://schemas.microsoft.com/office/powerpoint/2010/main" val="26101379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9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2.4.4 Modelling flexibility of a system</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&amp; FlexTool </a:t>
            </a:r>
          </a:p>
        </p:txBody>
      </p:sp>
      <p:sp>
        <p:nvSpPr>
          <p:cNvPr id="9" name="Content Placeholder 8">
            <a:extLst>
              <a:ext uri="{FF2B5EF4-FFF2-40B4-BE49-F238E27FC236}">
                <a16:creationId xmlns:a16="http://schemas.microsoft.com/office/drawing/2014/main" id="{888C090E-7393-48DB-A0FE-D3A7EA40C87C}"/>
              </a:ext>
            </a:extLst>
          </p:cNvPr>
          <p:cNvSpPr>
            <a:spLocks noGrp="1"/>
          </p:cNvSpPr>
          <p:nvPr>
            <p:ph idx="1"/>
          </p:nvPr>
        </p:nvSpPr>
        <p:spPr>
          <a:xfrm>
            <a:off x="838199" y="1812373"/>
            <a:ext cx="5631848" cy="4369486"/>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Intermittent energy sources can make it difficult to match supply and demand.</a:t>
            </a:r>
          </a:p>
          <a:p>
            <a:r>
              <a:rPr lang="en-GB" sz="2000" dirty="0">
                <a:latin typeface="Open Sans"/>
                <a:ea typeface="Open Sans" panose="020B0606030504020204" pitchFamily="34" charset="0"/>
                <a:cs typeface="Open Sans" panose="020B0606030504020204" pitchFamily="34" charset="0"/>
              </a:rPr>
              <a:t>Important to understand whether a power system is flexible enough to provide energy in all conditions.</a:t>
            </a:r>
          </a:p>
          <a:p>
            <a:r>
              <a:rPr lang="en-GB" sz="2000" dirty="0">
                <a:latin typeface="Open Sans"/>
                <a:ea typeface="Open Sans" panose="020B0606030504020204" pitchFamily="34" charset="0"/>
                <a:cs typeface="Open Sans" panose="020B0606030504020204" pitchFamily="34" charset="0"/>
              </a:rPr>
              <a:t>In the FlexTool section of the course you will learn whether a power system is flexible enough.</a:t>
            </a:r>
          </a:p>
          <a:p>
            <a:r>
              <a:rPr lang="en-GB" sz="2000" dirty="0">
                <a:latin typeface="Open Sans"/>
                <a:ea typeface="Open Sans" panose="020B0606030504020204" pitchFamily="34" charset="0"/>
                <a:cs typeface="Open Sans" panose="020B0606030504020204" pitchFamily="34" charset="0"/>
              </a:rPr>
              <a:t>If a system is not flexible enough, you will learn </a:t>
            </a:r>
            <a:r>
              <a:rPr lang="en-GB" sz="2000" b="1" dirty="0">
                <a:latin typeface="Open Sans"/>
                <a:ea typeface="Open Sans" panose="020B0606030504020204" pitchFamily="34" charset="0"/>
                <a:cs typeface="Open Sans" panose="020B0606030504020204" pitchFamily="34" charset="0"/>
              </a:rPr>
              <a:t>how to improve the flexibility in a cost-effective manner.</a:t>
            </a:r>
          </a:p>
          <a:p>
            <a:r>
              <a:rPr lang="en-GB" sz="2000" dirty="0">
                <a:latin typeface="Open Sans"/>
                <a:ea typeface="Open Sans" panose="020B0606030504020204" pitchFamily="34" charset="0"/>
                <a:cs typeface="Open Sans" panose="020B0606030504020204" pitchFamily="34" charset="0"/>
              </a:rPr>
              <a:t>You will investigate example case studies.</a:t>
            </a:r>
          </a:p>
          <a:p>
            <a:r>
              <a:rPr lang="en-GB" sz="2000" dirty="0">
                <a:latin typeface="Open Sans"/>
                <a:ea typeface="Open Sans" panose="020B0606030504020204" pitchFamily="34" charset="0"/>
                <a:cs typeface="Open Sans" panose="020B0606030504020204" pitchFamily="34" charset="0"/>
              </a:rPr>
              <a:t>Identify the key flexibility metrics.</a:t>
            </a:r>
          </a:p>
        </p:txBody>
      </p:sp>
      <p:pic>
        <p:nvPicPr>
          <p:cNvPr id="8" name="Picture 7" descr="A picture containing outdoor, sky, outdoor object, windmill&#10;&#10;Description automatically generated">
            <a:extLst>
              <a:ext uri="{FF2B5EF4-FFF2-40B4-BE49-F238E27FC236}">
                <a16:creationId xmlns:a16="http://schemas.microsoft.com/office/drawing/2014/main" id="{F81E92B5-2CDB-9645-AABC-0BA49444B33C}"/>
              </a:ext>
            </a:extLst>
          </p:cNvPr>
          <p:cNvPicPr>
            <a:picLocks noChangeAspect="1"/>
          </p:cNvPicPr>
          <p:nvPr/>
        </p:nvPicPr>
        <p:blipFill>
          <a:blip r:embed="rId6"/>
          <a:stretch>
            <a:fillRect/>
          </a:stretch>
        </p:blipFill>
        <p:spPr>
          <a:xfrm>
            <a:off x="7324124" y="1926920"/>
            <a:ext cx="4274375" cy="3004160"/>
          </a:xfrm>
          <a:prstGeom prst="rect">
            <a:avLst/>
          </a:prstGeom>
        </p:spPr>
      </p:pic>
      <p:sp>
        <p:nvSpPr>
          <p:cNvPr id="4" name="Rectangle 3">
            <a:extLst>
              <a:ext uri="{FF2B5EF4-FFF2-40B4-BE49-F238E27FC236}">
                <a16:creationId xmlns:a16="http://schemas.microsoft.com/office/drawing/2014/main" id="{9D3A05ED-90F8-47D1-9ABB-415189824E54}"/>
              </a:ext>
            </a:extLst>
          </p:cNvPr>
          <p:cNvSpPr/>
          <p:nvPr/>
        </p:nvSpPr>
        <p:spPr>
          <a:xfrm>
            <a:off x="10471363" y="4931431"/>
            <a:ext cx="621792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(Kenueone,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1F82BC48-0A44-CD41-895C-88E5E64832BA}"/>
              </a:ext>
            </a:extLst>
          </p:cNvPr>
          <p:cNvSpPr/>
          <p:nvPr/>
        </p:nvSpPr>
        <p:spPr>
          <a:xfrm>
            <a:off x="7976345" y="6994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2_Slide24.mp3" descr="Track2_Lecture2_Slide24.mp3">
            <a:hlinkClick r:id="" action="ppaction://media"/>
            <a:extLst>
              <a:ext uri="{FF2B5EF4-FFF2-40B4-BE49-F238E27FC236}">
                <a16:creationId xmlns:a16="http://schemas.microsoft.com/office/drawing/2014/main" id="{D9E41D96-678A-7545-90B4-5DD8F00AE8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47710" y="770803"/>
            <a:ext cx="812800" cy="812800"/>
          </a:xfrm>
          <a:prstGeom prst="rect">
            <a:avLst/>
          </a:prstGeom>
        </p:spPr>
      </p:pic>
    </p:spTree>
    <p:extLst>
      <p:ext uri="{BB962C8B-B14F-4D97-AF65-F5344CB8AC3E}">
        <p14:creationId xmlns:p14="http://schemas.microsoft.com/office/powerpoint/2010/main" val="13003707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2.4.5 Improving flexibility of a power system</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&amp; FlexTool </a:t>
            </a:r>
          </a:p>
        </p:txBody>
      </p:sp>
      <p:sp>
        <p:nvSpPr>
          <p:cNvPr id="9" name="Content Placeholder 8">
            <a:extLst>
              <a:ext uri="{FF2B5EF4-FFF2-40B4-BE49-F238E27FC236}">
                <a16:creationId xmlns:a16="http://schemas.microsoft.com/office/drawing/2014/main" id="{888C090E-7393-48DB-A0FE-D3A7EA40C87C}"/>
              </a:ext>
            </a:extLst>
          </p:cNvPr>
          <p:cNvSpPr>
            <a:spLocks noGrp="1"/>
          </p:cNvSpPr>
          <p:nvPr>
            <p:ph idx="1"/>
          </p:nvPr>
        </p:nvSpPr>
        <p:spPr>
          <a:xfrm>
            <a:off x="881332" y="1911888"/>
            <a:ext cx="6077755" cy="4137293"/>
          </a:xfrm>
        </p:spPr>
        <p:txBody>
          <a:bodyPr>
            <a:norm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A power system may not be flexible enough to meet future needs: low-carbon supply and demand.</a:t>
            </a:r>
          </a:p>
          <a:p>
            <a:r>
              <a:rPr lang="en-GB" sz="2000" dirty="0">
                <a:latin typeface="Open Sans" panose="020B0606030504020204" pitchFamily="34" charset="0"/>
                <a:ea typeface="Open Sans" panose="020B0606030504020204" pitchFamily="34" charset="0"/>
                <a:cs typeface="Open Sans" panose="020B0606030504020204" pitchFamily="34" charset="0"/>
              </a:rPr>
              <a:t>FlexTool can demonstrate how options such as power to electric vehicles, hydrogen and hydrogen networks, as well as heat and heat networks can increase flexibility of a system.</a:t>
            </a:r>
          </a:p>
          <a:p>
            <a:r>
              <a:rPr lang="en-GB" sz="2000" dirty="0">
                <a:latin typeface="Open Sans" panose="020B0606030504020204" pitchFamily="34" charset="0"/>
                <a:ea typeface="Open Sans" panose="020B0606030504020204" pitchFamily="34" charset="0"/>
                <a:cs typeface="Open Sans" panose="020B0606030504020204" pitchFamily="34" charset="0"/>
              </a:rPr>
              <a:t>For example, many </a:t>
            </a:r>
            <a:r>
              <a:rPr lang="en-GB" sz="2000" b="1" dirty="0">
                <a:latin typeface="Open Sans" panose="020B0606030504020204" pitchFamily="34" charset="0"/>
                <a:ea typeface="Open Sans" panose="020B0606030504020204" pitchFamily="34" charset="0"/>
                <a:cs typeface="Open Sans" panose="020B0606030504020204" pitchFamily="34" charset="0"/>
              </a:rPr>
              <a:t>electric vehicles can act as battery storage to the electric grid </a:t>
            </a:r>
            <a:r>
              <a:rPr lang="en-GB" sz="2000" dirty="0">
                <a:latin typeface="Open Sans" panose="020B0606030504020204" pitchFamily="34" charset="0"/>
                <a:ea typeface="Open Sans" panose="020B0606030504020204" pitchFamily="34" charset="0"/>
                <a:cs typeface="Open Sans" panose="020B0606030504020204" pitchFamily="34" charset="0"/>
              </a:rPr>
              <a:t>to smooth differences in supply and demand.</a:t>
            </a:r>
          </a:p>
          <a:p>
            <a:r>
              <a:rPr lang="en-GB" sz="2000" dirty="0">
                <a:latin typeface="Open Sans" panose="020B0606030504020204" pitchFamily="34" charset="0"/>
                <a:ea typeface="Open Sans" panose="020B0606030504020204" pitchFamily="34" charset="0"/>
                <a:cs typeface="Open Sans" panose="020B0606030504020204" pitchFamily="34" charset="0"/>
              </a:rPr>
              <a:t>Design a </a:t>
            </a:r>
            <a:r>
              <a:rPr lang="en-GB" sz="2000" b="1" dirty="0">
                <a:latin typeface="Open Sans" panose="020B0606030504020204" pitchFamily="34" charset="0"/>
                <a:ea typeface="Open Sans" panose="020B0606030504020204" pitchFamily="34" charset="0"/>
                <a:cs typeface="Open Sans" panose="020B0606030504020204" pitchFamily="34" charset="0"/>
              </a:rPr>
              <a:t>future system that can meet all needs</a:t>
            </a:r>
            <a:r>
              <a:rPr lang="en-GB" sz="2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10" name="Picture 9" descr="A picture containing car&#10;&#10;Description automatically generated">
            <a:extLst>
              <a:ext uri="{FF2B5EF4-FFF2-40B4-BE49-F238E27FC236}">
                <a16:creationId xmlns:a16="http://schemas.microsoft.com/office/drawing/2014/main" id="{A07817B8-B489-054E-B602-E75699D238FB}"/>
              </a:ext>
            </a:extLst>
          </p:cNvPr>
          <p:cNvPicPr>
            <a:picLocks noChangeAspect="1"/>
          </p:cNvPicPr>
          <p:nvPr/>
        </p:nvPicPr>
        <p:blipFill>
          <a:blip r:embed="rId6"/>
          <a:stretch>
            <a:fillRect/>
          </a:stretch>
        </p:blipFill>
        <p:spPr>
          <a:xfrm>
            <a:off x="7105135" y="2384415"/>
            <a:ext cx="4489229" cy="1914937"/>
          </a:xfrm>
          <a:prstGeom prst="rect">
            <a:avLst/>
          </a:prstGeom>
        </p:spPr>
      </p:pic>
      <p:sp>
        <p:nvSpPr>
          <p:cNvPr id="4" name="Rectangle 3">
            <a:extLst>
              <a:ext uri="{FF2B5EF4-FFF2-40B4-BE49-F238E27FC236}">
                <a16:creationId xmlns:a16="http://schemas.microsoft.com/office/drawing/2014/main" id="{BA036DBE-C256-48B8-82C1-5C417425527F}"/>
              </a:ext>
            </a:extLst>
          </p:cNvPr>
          <p:cNvSpPr/>
          <p:nvPr/>
        </p:nvSpPr>
        <p:spPr>
          <a:xfrm>
            <a:off x="10385099" y="4701393"/>
            <a:ext cx="621792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(Painter06,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BF342871-4168-F74F-9196-78563DDEFBDC}"/>
              </a:ext>
            </a:extLst>
          </p:cNvPr>
          <p:cNvSpPr/>
          <p:nvPr/>
        </p:nvSpPr>
        <p:spPr>
          <a:xfrm>
            <a:off x="7976345" y="6994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2_Slide25.mp3" descr="Track2_Lecture2_Slide25.mp3">
            <a:hlinkClick r:id="" action="ppaction://media"/>
            <a:extLst>
              <a:ext uri="{FF2B5EF4-FFF2-40B4-BE49-F238E27FC236}">
                <a16:creationId xmlns:a16="http://schemas.microsoft.com/office/drawing/2014/main" id="{4E7ED853-6066-0840-9CF8-8E6A3CD853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47710" y="769192"/>
            <a:ext cx="812800" cy="812800"/>
          </a:xfrm>
          <a:prstGeom prst="rect">
            <a:avLst/>
          </a:prstGeom>
        </p:spPr>
      </p:pic>
    </p:spTree>
    <p:extLst>
      <p:ext uri="{BB962C8B-B14F-4D97-AF65-F5344CB8AC3E}">
        <p14:creationId xmlns:p14="http://schemas.microsoft.com/office/powerpoint/2010/main" val="22052231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12376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2.4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886065" y="1494760"/>
            <a:ext cx="10344378"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400" dirty="0" err="1">
                <a:latin typeface="Open Sans"/>
                <a:ea typeface="Open Sans" panose="020B0606030504020204" pitchFamily="34" charset="0"/>
                <a:cs typeface="Open Sans" panose="020B0606030504020204" pitchFamily="34" charset="0"/>
              </a:rPr>
              <a:t>Gardumi</a:t>
            </a:r>
            <a:r>
              <a:rPr lang="en-GB" sz="1400" dirty="0">
                <a:latin typeface="Open Sans"/>
                <a:ea typeface="Open Sans" panose="020B0606030504020204" pitchFamily="34" charset="0"/>
                <a:cs typeface="Open Sans" panose="020B0606030504020204" pitchFamily="34" charset="0"/>
              </a:rPr>
              <a:t> F, Shivakumar A, Morrison R, </a:t>
            </a:r>
            <a:r>
              <a:rPr lang="en-GB" sz="1400" dirty="0" err="1">
                <a:latin typeface="Open Sans"/>
                <a:ea typeface="Open Sans" panose="020B0606030504020204" pitchFamily="34" charset="0"/>
                <a:cs typeface="Open Sans" panose="020B0606030504020204" pitchFamily="34" charset="0"/>
              </a:rPr>
              <a:t>Taliotis</a:t>
            </a:r>
            <a:r>
              <a:rPr lang="en-GB" sz="1400" dirty="0">
                <a:latin typeface="Open Sans"/>
                <a:ea typeface="Open Sans" panose="020B0606030504020204" pitchFamily="34" charset="0"/>
                <a:cs typeface="Open Sans" panose="020B0606030504020204" pitchFamily="34" charset="0"/>
              </a:rPr>
              <a:t> C, Broad O, Beltramo A, et al. From the development of an open-source energy modelling tool to its application and the creation of communities of practice: The example of </a:t>
            </a:r>
            <a:r>
              <a:rPr lang="en-GB" sz="1400" dirty="0" err="1">
                <a:latin typeface="Open Sans"/>
                <a:ea typeface="Open Sans" panose="020B0606030504020204" pitchFamily="34" charset="0"/>
                <a:cs typeface="Open Sans" panose="020B0606030504020204" pitchFamily="34" charset="0"/>
              </a:rPr>
              <a:t>OSeMOSYS</a:t>
            </a:r>
            <a:r>
              <a:rPr lang="en-GB" sz="1400" dirty="0">
                <a:latin typeface="Open Sans"/>
                <a:ea typeface="Open Sans" panose="020B0606030504020204" pitchFamily="34" charset="0"/>
                <a:cs typeface="Open Sans" panose="020B0606030504020204" pitchFamily="34" charset="0"/>
              </a:rPr>
              <a:t>. Energy </a:t>
            </a:r>
            <a:r>
              <a:rPr lang="en-GB" sz="1400" dirty="0" err="1">
                <a:latin typeface="Open Sans"/>
                <a:ea typeface="Open Sans" panose="020B0606030504020204" pitchFamily="34" charset="0"/>
                <a:cs typeface="Open Sans" panose="020B0606030504020204" pitchFamily="34" charset="0"/>
              </a:rPr>
              <a:t>Strateg</a:t>
            </a:r>
            <a:r>
              <a:rPr lang="en-GB" sz="1400" dirty="0">
                <a:latin typeface="Open Sans"/>
                <a:ea typeface="Open Sans" panose="020B0606030504020204" pitchFamily="34" charset="0"/>
                <a:cs typeface="Open Sans" panose="020B0606030504020204" pitchFamily="34" charset="0"/>
              </a:rPr>
              <a:t> Rev. 2018 Apr 1;20:209–28. </a:t>
            </a:r>
          </a:p>
          <a:p>
            <a:pPr marL="342900" indent="-342900">
              <a:buAutoNum type="arabicPeriod"/>
            </a:pPr>
            <a:r>
              <a:rPr lang="en-GB" sz="1400" dirty="0">
                <a:latin typeface="Open Sans"/>
                <a:ea typeface="Open Sans" panose="020B0606030504020204" pitchFamily="34" charset="0"/>
                <a:cs typeface="Open Sans" panose="020B0606030504020204" pitchFamily="34" charset="0"/>
              </a:rPr>
              <a:t>Löffler, K.; </a:t>
            </a:r>
            <a:r>
              <a:rPr lang="en-GB" sz="1400" dirty="0" err="1">
                <a:latin typeface="Open Sans"/>
                <a:ea typeface="Open Sans" panose="020B0606030504020204" pitchFamily="34" charset="0"/>
                <a:cs typeface="Open Sans" panose="020B0606030504020204" pitchFamily="34" charset="0"/>
              </a:rPr>
              <a:t>Hainsch</a:t>
            </a:r>
            <a:r>
              <a:rPr lang="en-GB" sz="1400" dirty="0">
                <a:latin typeface="Open Sans"/>
                <a:ea typeface="Open Sans" panose="020B0606030504020204" pitchFamily="34" charset="0"/>
                <a:cs typeface="Open Sans" panose="020B0606030504020204" pitchFamily="34" charset="0"/>
              </a:rPr>
              <a:t>, K.; Burandt, T.; Oei, P.-Y.; </a:t>
            </a:r>
            <a:r>
              <a:rPr lang="en-GB" sz="1400" dirty="0" err="1">
                <a:latin typeface="Open Sans"/>
                <a:ea typeface="Open Sans" panose="020B0606030504020204" pitchFamily="34" charset="0"/>
                <a:cs typeface="Open Sans" panose="020B0606030504020204" pitchFamily="34" charset="0"/>
              </a:rPr>
              <a:t>Kemfert</a:t>
            </a:r>
            <a:r>
              <a:rPr lang="en-GB" sz="1400" dirty="0">
                <a:latin typeface="Open Sans"/>
                <a:ea typeface="Open Sans" panose="020B0606030504020204" pitchFamily="34" charset="0"/>
                <a:cs typeface="Open Sans" panose="020B0606030504020204" pitchFamily="34" charset="0"/>
              </a:rPr>
              <a:t>, C.; Von </a:t>
            </a:r>
            <a:r>
              <a:rPr lang="en-GB" sz="1400" dirty="0" err="1">
                <a:latin typeface="Open Sans"/>
                <a:ea typeface="Open Sans" panose="020B0606030504020204" pitchFamily="34" charset="0"/>
                <a:cs typeface="Open Sans" panose="020B0606030504020204" pitchFamily="34" charset="0"/>
              </a:rPr>
              <a:t>Hirschhausen</a:t>
            </a:r>
            <a:r>
              <a:rPr lang="en-GB" sz="1400" dirty="0">
                <a:latin typeface="Open Sans"/>
                <a:ea typeface="Open Sans" panose="020B0606030504020204" pitchFamily="34" charset="0"/>
                <a:cs typeface="Open Sans" panose="020B0606030504020204" pitchFamily="34" charset="0"/>
              </a:rPr>
              <a:t>, C. Designing a Model for the Global Energy System—</a:t>
            </a:r>
            <a:r>
              <a:rPr lang="en-GB" sz="1400" dirty="0" err="1">
                <a:latin typeface="Open Sans"/>
                <a:ea typeface="Open Sans" panose="020B0606030504020204" pitchFamily="34" charset="0"/>
                <a:cs typeface="Open Sans" panose="020B0606030504020204" pitchFamily="34" charset="0"/>
              </a:rPr>
              <a:t>GENeSYS</a:t>
            </a:r>
            <a:r>
              <a:rPr lang="en-GB" sz="1400" dirty="0">
                <a:latin typeface="Open Sans"/>
                <a:ea typeface="Open Sans" panose="020B0606030504020204" pitchFamily="34" charset="0"/>
                <a:cs typeface="Open Sans" panose="020B0606030504020204" pitchFamily="34" charset="0"/>
              </a:rPr>
              <a:t>-MOD: An Application of the Open-Source Energy </a:t>
            </a:r>
            <a:r>
              <a:rPr lang="en-GB" sz="1400" dirty="0" err="1">
                <a:latin typeface="Open Sans"/>
                <a:ea typeface="Open Sans" panose="020B0606030504020204" pitchFamily="34" charset="0"/>
                <a:cs typeface="Open Sans" panose="020B0606030504020204" pitchFamily="34" charset="0"/>
              </a:rPr>
              <a:t>Modeling</a:t>
            </a:r>
            <a:r>
              <a:rPr lang="en-GB" sz="1400" dirty="0">
                <a:latin typeface="Open Sans"/>
                <a:ea typeface="Open Sans" panose="020B0606030504020204" pitchFamily="34" charset="0"/>
                <a:cs typeface="Open Sans" panose="020B0606030504020204" pitchFamily="34" charset="0"/>
              </a:rPr>
              <a:t> System (</a:t>
            </a:r>
            <a:r>
              <a:rPr lang="en-GB" sz="1400" dirty="0" err="1">
                <a:latin typeface="Open Sans"/>
                <a:ea typeface="Open Sans" panose="020B0606030504020204" pitchFamily="34" charset="0"/>
                <a:cs typeface="Open Sans" panose="020B0606030504020204" pitchFamily="34" charset="0"/>
              </a:rPr>
              <a:t>OSeMOSYS</a:t>
            </a:r>
            <a:r>
              <a:rPr lang="en-GB" sz="1400" dirty="0">
                <a:latin typeface="Open Sans"/>
                <a:ea typeface="Open Sans" panose="020B0606030504020204" pitchFamily="34" charset="0"/>
                <a:cs typeface="Open Sans" panose="020B0606030504020204" pitchFamily="34" charset="0"/>
              </a:rPr>
              <a:t>). Energies 2017, 10, 1468. </a:t>
            </a:r>
            <a:r>
              <a:rPr lang="en-GB" sz="1400" dirty="0">
                <a:latin typeface="Open Sans"/>
                <a:ea typeface="Open Sans" panose="020B0606030504020204" pitchFamily="34" charset="0"/>
                <a:cs typeface="Open Sans" panose="020B0606030504020204" pitchFamily="34" charset="0"/>
                <a:hlinkClick r:id="rId3"/>
              </a:rPr>
              <a:t>https://doi.org/10.3390/en10101468</a:t>
            </a:r>
            <a:endParaRPr lang="en-GB" sz="1400" dirty="0">
              <a:latin typeface="Open Sans"/>
              <a:ea typeface="Open Sans" panose="020B0606030504020204" pitchFamily="34" charset="0"/>
              <a:cs typeface="Open Sans" panose="020B0606030504020204" pitchFamily="34" charset="0"/>
            </a:endParaRPr>
          </a:p>
          <a:p>
            <a:pPr marL="342900" indent="-342900">
              <a:buAutoNum type="arabicPeriod"/>
            </a:pPr>
            <a:r>
              <a:rPr lang="en-GB" sz="1400" dirty="0" err="1">
                <a:latin typeface="Open Sans"/>
                <a:ea typeface="Open Sans" panose="020B0606030504020204" pitchFamily="34" charset="0"/>
                <a:cs typeface="Open Sans" panose="020B0606030504020204" pitchFamily="34" charset="0"/>
              </a:rPr>
              <a:t>Taliotis</a:t>
            </a:r>
            <a:r>
              <a:rPr lang="en-GB" sz="1400" dirty="0">
                <a:latin typeface="Open Sans"/>
                <a:ea typeface="Open Sans" panose="020B0606030504020204" pitchFamily="34" charset="0"/>
                <a:cs typeface="Open Sans" panose="020B0606030504020204" pitchFamily="34" charset="0"/>
              </a:rPr>
              <a:t> C, Giannakis E, </a:t>
            </a:r>
            <a:r>
              <a:rPr lang="en-GB" sz="1400" dirty="0" err="1">
                <a:latin typeface="Open Sans"/>
                <a:ea typeface="Open Sans" panose="020B0606030504020204" pitchFamily="34" charset="0"/>
                <a:cs typeface="Open Sans" panose="020B0606030504020204" pitchFamily="34" charset="0"/>
              </a:rPr>
              <a:t>Karmellos</a:t>
            </a:r>
            <a:r>
              <a:rPr lang="en-GB" sz="1400" dirty="0">
                <a:latin typeface="Open Sans"/>
                <a:ea typeface="Open Sans" panose="020B0606030504020204" pitchFamily="34" charset="0"/>
                <a:cs typeface="Open Sans" panose="020B0606030504020204" pitchFamily="34" charset="0"/>
              </a:rPr>
              <a:t> M, </a:t>
            </a:r>
            <a:r>
              <a:rPr lang="en-GB" sz="1400" dirty="0" err="1">
                <a:latin typeface="Open Sans"/>
                <a:ea typeface="Open Sans" panose="020B0606030504020204" pitchFamily="34" charset="0"/>
                <a:cs typeface="Open Sans" panose="020B0606030504020204" pitchFamily="34" charset="0"/>
              </a:rPr>
              <a:t>Fylaktos</a:t>
            </a:r>
            <a:r>
              <a:rPr lang="en-GB" sz="1400" dirty="0">
                <a:latin typeface="Open Sans"/>
                <a:ea typeface="Open Sans" panose="020B0606030504020204" pitchFamily="34" charset="0"/>
                <a:cs typeface="Open Sans" panose="020B0606030504020204" pitchFamily="34" charset="0"/>
              </a:rPr>
              <a:t> N, Zachariadis T. Estimating the economy-wide impacts of energy policies in Cyprus. Energy </a:t>
            </a:r>
            <a:r>
              <a:rPr lang="en-GB" sz="1400" dirty="0" err="1">
                <a:latin typeface="Open Sans"/>
                <a:ea typeface="Open Sans" panose="020B0606030504020204" pitchFamily="34" charset="0"/>
                <a:cs typeface="Open Sans" panose="020B0606030504020204" pitchFamily="34" charset="0"/>
              </a:rPr>
              <a:t>Strateg</a:t>
            </a:r>
            <a:r>
              <a:rPr lang="en-GB" sz="1400" dirty="0">
                <a:latin typeface="Open Sans"/>
                <a:ea typeface="Open Sans" panose="020B0606030504020204" pitchFamily="34" charset="0"/>
                <a:cs typeface="Open Sans" panose="020B0606030504020204" pitchFamily="34" charset="0"/>
              </a:rPr>
              <a:t> Rev. 2020 May 1;29:100495. </a:t>
            </a:r>
          </a:p>
          <a:p>
            <a:pPr marL="342900" indent="-342900">
              <a:buAutoNum type="arabicPeriod"/>
            </a:pPr>
            <a:r>
              <a:rPr lang="en-GB" sz="1400" dirty="0">
                <a:latin typeface="Open Sans"/>
                <a:ea typeface="Open Sans" panose="020B0606030504020204" pitchFamily="34" charset="0"/>
                <a:cs typeface="Open Sans" panose="020B0606030504020204" pitchFamily="34" charset="0"/>
              </a:rPr>
              <a:t>Rocco M V., Tonini F, Fumagalli EM, Colombo E. Electrification pathways for Tanzania: Implications for the economy and the environment. J Clean Prod. 2020 Aug 1;263:121278. </a:t>
            </a:r>
          </a:p>
          <a:p>
            <a:pPr marL="342900" indent="-342900">
              <a:buAutoNum type="arabicPeriod"/>
            </a:pPr>
            <a:r>
              <a:rPr lang="en-GB" sz="1400" dirty="0">
                <a:latin typeface="Open Sans"/>
                <a:ea typeface="Open Sans" panose="020B0606030504020204" pitchFamily="34" charset="0"/>
                <a:cs typeface="Open Sans" panose="020B0606030504020204" pitchFamily="34" charset="0"/>
              </a:rPr>
              <a:t>United Nations Economic Commission for Europe. Assessment of the water-food-energy-ecosystems nexus and benefits of transboundary cooperation in the Drina River Basin. 2017</a:t>
            </a:r>
          </a:p>
          <a:p>
            <a:pPr marL="342900" indent="-342900">
              <a:buAutoNum type="arabicPeriod"/>
            </a:pPr>
            <a:r>
              <a:rPr lang="en-GB" sz="1400" dirty="0" err="1">
                <a:latin typeface="Open Sans"/>
                <a:ea typeface="Open Sans" panose="020B0606030504020204" pitchFamily="34" charset="0"/>
                <a:cs typeface="Open Sans" panose="020B0606030504020204" pitchFamily="34" charset="0"/>
              </a:rPr>
              <a:t>Pappis</a:t>
            </a:r>
            <a:r>
              <a:rPr lang="en-GB" sz="1400" dirty="0">
                <a:latin typeface="Open Sans"/>
                <a:ea typeface="Open Sans" panose="020B0606030504020204" pitchFamily="34" charset="0"/>
                <a:cs typeface="Open Sans" panose="020B0606030504020204" pitchFamily="34" charset="0"/>
              </a:rPr>
              <a:t>, I., Howells, M., Sridharan, V., Usher, W., Shivakumar, A., </a:t>
            </a:r>
            <a:r>
              <a:rPr lang="en-GB" sz="1400" dirty="0" err="1">
                <a:latin typeface="Open Sans"/>
                <a:ea typeface="Open Sans" panose="020B0606030504020204" pitchFamily="34" charset="0"/>
                <a:cs typeface="Open Sans" panose="020B0606030504020204" pitchFamily="34" charset="0"/>
              </a:rPr>
              <a:t>Gardumi</a:t>
            </a:r>
            <a:r>
              <a:rPr lang="en-GB" sz="1400" dirty="0">
                <a:latin typeface="Open Sans"/>
                <a:ea typeface="Open Sans" panose="020B0606030504020204" pitchFamily="34" charset="0"/>
                <a:cs typeface="Open Sans" panose="020B0606030504020204" pitchFamily="34" charset="0"/>
              </a:rPr>
              <a:t>, F. and Ramos, E., Energy projections for African countries, Hidalgo Gonzalez, I., </a:t>
            </a:r>
            <a:r>
              <a:rPr lang="en-GB" sz="1400" dirty="0" err="1">
                <a:latin typeface="Open Sans"/>
                <a:ea typeface="Open Sans" panose="020B0606030504020204" pitchFamily="34" charset="0"/>
                <a:cs typeface="Open Sans" panose="020B0606030504020204" pitchFamily="34" charset="0"/>
              </a:rPr>
              <a:t>Medarac</a:t>
            </a:r>
            <a:r>
              <a:rPr lang="en-GB" sz="1400" dirty="0">
                <a:latin typeface="Open Sans"/>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a:p>
            <a:pPr marL="342900" indent="-342900">
              <a:buFontTx/>
              <a:buAutoNum type="arabicPeriod"/>
            </a:pPr>
            <a:r>
              <a:rPr lang="en-GB" sz="1400" dirty="0">
                <a:latin typeface="Open Sans"/>
                <a:ea typeface="Open Sans" panose="020B0606030504020204" pitchFamily="34" charset="0"/>
                <a:cs typeface="Open Sans" panose="020B0606030504020204" pitchFamily="34" charset="0"/>
              </a:rPr>
              <a:t>Cannone, C., 2020. Towards evidence-based policymaking: energy modelling tools for sustainable development. </a:t>
            </a:r>
            <a:r>
              <a:rPr lang="en-GB" sz="1400" dirty="0" err="1">
                <a:latin typeface="Open Sans"/>
                <a:ea typeface="Open Sans" panose="020B0606030504020204" pitchFamily="34" charset="0"/>
                <a:cs typeface="Open Sans" panose="020B0606030504020204" pitchFamily="34" charset="0"/>
              </a:rPr>
              <a:t>Projecte</a:t>
            </a:r>
            <a:r>
              <a:rPr lang="en-GB" sz="1400" dirty="0">
                <a:latin typeface="Open Sans"/>
                <a:ea typeface="Open Sans" panose="020B0606030504020204" pitchFamily="34" charset="0"/>
                <a:cs typeface="Open Sans" panose="020B0606030504020204" pitchFamily="34" charset="0"/>
              </a:rPr>
              <a:t> Final de </a:t>
            </a:r>
            <a:r>
              <a:rPr lang="en-GB" sz="1400" dirty="0" err="1">
                <a:latin typeface="Open Sans"/>
                <a:ea typeface="Open Sans" panose="020B0606030504020204" pitchFamily="34" charset="0"/>
                <a:cs typeface="Open Sans" panose="020B0606030504020204" pitchFamily="34" charset="0"/>
              </a:rPr>
              <a:t>Màster</a:t>
            </a:r>
            <a:r>
              <a:rPr lang="en-GB" sz="1400" dirty="0">
                <a:latin typeface="Open Sans"/>
                <a:ea typeface="Open Sans" panose="020B0606030504020204" pitchFamily="34" charset="0"/>
                <a:cs typeface="Open Sans" panose="020B0606030504020204" pitchFamily="34" charset="0"/>
              </a:rPr>
              <a:t> </a:t>
            </a:r>
            <a:r>
              <a:rPr lang="en-GB" sz="1400" dirty="0" err="1">
                <a:latin typeface="Open Sans"/>
                <a:ea typeface="Open Sans" panose="020B0606030504020204" pitchFamily="34" charset="0"/>
                <a:cs typeface="Open Sans" panose="020B0606030504020204" pitchFamily="34" charset="0"/>
              </a:rPr>
              <a:t>Oficial</a:t>
            </a:r>
            <a:r>
              <a:rPr lang="en-GB" sz="1400" dirty="0">
                <a:latin typeface="Open Sans"/>
                <a:ea typeface="Open Sans" panose="020B0606030504020204" pitchFamily="34" charset="0"/>
                <a:cs typeface="Open Sans" panose="020B0606030504020204" pitchFamily="34" charset="0"/>
              </a:rPr>
              <a:t>. UPC, Escola </a:t>
            </a:r>
            <a:r>
              <a:rPr lang="en-GB" sz="1400" dirty="0" err="1">
                <a:latin typeface="Open Sans"/>
                <a:ea typeface="Open Sans" panose="020B0606030504020204" pitchFamily="34" charset="0"/>
                <a:cs typeface="Open Sans" panose="020B0606030504020204" pitchFamily="34" charset="0"/>
              </a:rPr>
              <a:t>Tècnica</a:t>
            </a:r>
            <a:r>
              <a:rPr lang="en-GB" sz="1400" dirty="0">
                <a:latin typeface="Open Sans"/>
                <a:ea typeface="Open Sans" panose="020B0606030504020204" pitchFamily="34" charset="0"/>
                <a:cs typeface="Open Sans" panose="020B0606030504020204" pitchFamily="34" charset="0"/>
              </a:rPr>
              <a:t> Superior </a:t>
            </a:r>
            <a:r>
              <a:rPr lang="en-GB" sz="1400" dirty="0" err="1">
                <a:latin typeface="Open Sans"/>
                <a:ea typeface="Open Sans" panose="020B0606030504020204" pitchFamily="34" charset="0"/>
                <a:cs typeface="Open Sans" panose="020B0606030504020204" pitchFamily="34" charset="0"/>
              </a:rPr>
              <a:t>d'Enginyeria</a:t>
            </a:r>
            <a:r>
              <a:rPr lang="en-GB" sz="1400" dirty="0">
                <a:latin typeface="Open Sans"/>
                <a:ea typeface="Open Sans" panose="020B0606030504020204" pitchFamily="34" charset="0"/>
                <a:cs typeface="Open Sans" panose="020B0606030504020204" pitchFamily="34" charset="0"/>
              </a:rPr>
              <a:t> Industrial de Barcelona, </a:t>
            </a:r>
            <a:r>
              <a:rPr lang="en-GB" sz="1400" dirty="0" err="1">
                <a:latin typeface="Open Sans"/>
                <a:ea typeface="Open Sans" panose="020B0606030504020204" pitchFamily="34" charset="0"/>
                <a:cs typeface="Open Sans" panose="020B0606030504020204" pitchFamily="34" charset="0"/>
              </a:rPr>
              <a:t>Departament</a:t>
            </a:r>
            <a:r>
              <a:rPr lang="en-GB" sz="1400" dirty="0">
                <a:latin typeface="Open Sans"/>
                <a:ea typeface="Open Sans" panose="020B0606030504020204" pitchFamily="34" charset="0"/>
                <a:cs typeface="Open Sans" panose="020B0606030504020204" pitchFamily="34" charset="0"/>
              </a:rPr>
              <a:t> </a:t>
            </a:r>
            <a:r>
              <a:rPr lang="en-GB" sz="1400" dirty="0" err="1">
                <a:latin typeface="Open Sans"/>
                <a:ea typeface="Open Sans" panose="020B0606030504020204" pitchFamily="34" charset="0"/>
                <a:cs typeface="Open Sans" panose="020B0606030504020204" pitchFamily="34" charset="0"/>
              </a:rPr>
              <a:t>d'Enginyeria</a:t>
            </a:r>
            <a:r>
              <a:rPr lang="en-GB" sz="1400" dirty="0">
                <a:latin typeface="Open Sans"/>
                <a:ea typeface="Open Sans" panose="020B0606030504020204" pitchFamily="34" charset="0"/>
                <a:cs typeface="Open Sans" panose="020B0606030504020204" pitchFamily="34" charset="0"/>
              </a:rPr>
              <a:t> </a:t>
            </a:r>
            <a:r>
              <a:rPr lang="en-GB" sz="1400" dirty="0" err="1">
                <a:latin typeface="Open Sans"/>
                <a:ea typeface="Open Sans" panose="020B0606030504020204" pitchFamily="34" charset="0"/>
                <a:cs typeface="Open Sans" panose="020B0606030504020204" pitchFamily="34" charset="0"/>
              </a:rPr>
              <a:t>Química</a:t>
            </a:r>
            <a:r>
              <a:rPr lang="en-GB" sz="1400" dirty="0">
                <a:latin typeface="Open Sans"/>
                <a:ea typeface="Open Sans" panose="020B0606030504020204" pitchFamily="34" charset="0"/>
                <a:cs typeface="Open Sans" panose="020B0606030504020204" pitchFamily="34" charset="0"/>
              </a:rPr>
              <a:t>. Available at: http://hdl.handle.net/2117/333306 [Accessed March 14, 2021].</a:t>
            </a:r>
          </a:p>
          <a:p>
            <a:pPr marL="342900" indent="-342900">
              <a:buFontTx/>
              <a:buAutoNum type="arabicPeriod"/>
            </a:pPr>
            <a:r>
              <a:rPr lang="en-GB" sz="1400" dirty="0">
                <a:latin typeface="Open Sans"/>
                <a:ea typeface="Open Sans" panose="020B0606030504020204" pitchFamily="34" charset="0"/>
                <a:cs typeface="Open Sans" panose="020B0606030504020204" pitchFamily="34" charset="0"/>
              </a:rPr>
              <a:t>Cannone, C., Allington, L., De Wet, N., Shivakumar, A., </a:t>
            </a:r>
            <a:r>
              <a:rPr lang="en-GB" sz="1400" dirty="0" err="1">
                <a:latin typeface="Open Sans"/>
                <a:ea typeface="Open Sans" panose="020B0606030504020204" pitchFamily="34" charset="0"/>
                <a:cs typeface="Open Sans" panose="020B0606030504020204" pitchFamily="34" charset="0"/>
              </a:rPr>
              <a:t>Goyns</a:t>
            </a:r>
            <a:r>
              <a:rPr lang="en-GB" sz="1400" dirty="0">
                <a:latin typeface="Open Sans"/>
                <a:ea typeface="Open Sans" panose="020B0606030504020204" pitchFamily="34" charset="0"/>
                <a:cs typeface="Open Sans" panose="020B0606030504020204" pitchFamily="34" charset="0"/>
              </a:rPr>
              <a:t>, P., Valderrama, C., Howells, M. (2021). </a:t>
            </a:r>
            <a:r>
              <a:rPr lang="en-GB" sz="1400" dirty="0" err="1">
                <a:latin typeface="Open Sans"/>
                <a:ea typeface="Open Sans" panose="020B0606030504020204" pitchFamily="34" charset="0"/>
                <a:cs typeface="Open Sans" panose="020B0606030504020204" pitchFamily="34" charset="0"/>
              </a:rPr>
              <a:t>clicSAND</a:t>
            </a:r>
            <a:r>
              <a:rPr lang="en-GB" sz="1400" dirty="0">
                <a:latin typeface="Open Sans"/>
                <a:ea typeface="Open Sans" panose="020B0606030504020204" pitchFamily="34" charset="0"/>
                <a:cs typeface="Open Sans" panose="020B0606030504020204" pitchFamily="34" charset="0"/>
              </a:rPr>
              <a:t> [computer software]. </a:t>
            </a:r>
            <a:r>
              <a:rPr lang="en-GB" sz="1400" dirty="0">
                <a:latin typeface="Open Sans"/>
                <a:ea typeface="Open Sans" panose="020B0606030504020204" pitchFamily="34" charset="0"/>
                <a:cs typeface="Open Sans" panose="020B0606030504020204" pitchFamily="34" charset="0"/>
                <a:hlinkClick r:id="rId4"/>
              </a:rPr>
              <a:t>http://doi.org/10.5281/zenodo.4593100</a:t>
            </a:r>
            <a:endParaRPr lang="en-GB" sz="1400" dirty="0">
              <a:latin typeface="Open Sans"/>
              <a:ea typeface="Open Sans" panose="020B0606030504020204" pitchFamily="34" charset="0"/>
              <a:cs typeface="Open Sans" panose="020B0606030504020204" pitchFamily="34" charset="0"/>
            </a:endParaRPr>
          </a:p>
          <a:p>
            <a:pPr marL="342900" indent="-342900">
              <a:buFont typeface="Arial"/>
              <a:buChar char="•"/>
            </a:pPr>
            <a:endParaRPr lang="en-GB" sz="1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72FC1BB8-95E0-F14C-AAA6-F28C044118EB}"/>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75F556E4-15EE-6D44-8FB3-0A035F984B82}"/>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a:solidFill>
                  <a:schemeClr val="bg1"/>
                </a:solidFill>
                <a:latin typeface="Open Sans"/>
                <a:ea typeface="+mn-lt"/>
                <a:cs typeface="+mn-lt"/>
              </a:rPr>
              <a:t>Please use the following citation: Allington L., Cannone C., </a:t>
            </a:r>
            <a:r>
              <a:rPr lang="en-GB" sz="800" err="1">
                <a:solidFill>
                  <a:schemeClr val="bg1"/>
                </a:solidFill>
                <a:latin typeface="Open Sans"/>
                <a:ea typeface="+mn-lt"/>
                <a:cs typeface="+mn-lt"/>
              </a:rPr>
              <a:t>Hoseinpoori</a:t>
            </a:r>
            <a:r>
              <a:rPr lang="en-GB" sz="800">
                <a:solidFill>
                  <a:schemeClr val="bg1"/>
                </a:solidFill>
                <a:latin typeface="Open Sans"/>
                <a:ea typeface="+mn-lt"/>
                <a:cs typeface="+mn-lt"/>
              </a:rPr>
              <a:t> P., Kell A., Taibi E., Fernandez C. </a:t>
            </a:r>
            <a:endParaRPr lang="en-US" sz="800">
              <a:solidFill>
                <a:schemeClr val="bg1"/>
              </a:solidFill>
              <a:latin typeface="Open Sans"/>
              <a:ea typeface="+mn-lt"/>
              <a:cs typeface="+mn-lt"/>
            </a:endParaRPr>
          </a:p>
          <a:p>
            <a:pPr algn="ctr"/>
            <a:r>
              <a:rPr lang="en-GB" sz="800">
                <a:solidFill>
                  <a:schemeClr val="bg1"/>
                </a:solidFill>
                <a:latin typeface="Open Sans"/>
                <a:ea typeface="+mn-lt"/>
                <a:cs typeface="+mn-lt"/>
              </a:rPr>
              <a:t>Hawkes A., Howells M., 2021. Lecture 2: Energy and Flexibility Modelling. Release Version 1.0. [online presentation]. Climate Compatible Growth Programme and the International Renewable Energy Agency</a:t>
            </a:r>
            <a:endParaRPr lang="en-US" sz="800">
              <a:solidFill>
                <a:schemeClr val="bg1"/>
              </a:solidFill>
              <a:latin typeface="Open Sans"/>
              <a:cs typeface="Calibri" panose="020F0502020204030204"/>
            </a:endParaRPr>
          </a:p>
          <a:p>
            <a:pPr algn="ctr"/>
            <a:endParaRPr lang="en-GB" sz="800">
              <a:solidFill>
                <a:schemeClr val="bg1"/>
              </a:solidFill>
              <a:latin typeface="Open Sans"/>
              <a:cs typeface="Calibri"/>
            </a:endParaRPr>
          </a:p>
        </p:txBody>
      </p:sp>
      <p:sp>
        <p:nvSpPr>
          <p:cNvPr id="6" name="TextBox 5">
            <a:extLst>
              <a:ext uri="{FF2B5EF4-FFF2-40B4-BE49-F238E27FC236}">
                <a16:creationId xmlns:a16="http://schemas.microsoft.com/office/drawing/2014/main" id="{91EB7282-5B9B-BB41-9472-B0A40BF083B3}"/>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a:solidFill>
                  <a:schemeClr val="bg1"/>
                </a:solidFill>
                <a:latin typeface="Open Sans "/>
              </a:rPr>
              <a:t>CCG courses (this will take </a:t>
            </a:r>
            <a:br>
              <a:rPr lang="en-US" sz="800">
                <a:solidFill>
                  <a:schemeClr val="bg1"/>
                </a:solidFill>
                <a:latin typeface="Open Sans "/>
              </a:rPr>
            </a:br>
            <a:r>
              <a:rPr lang="en-US" sz="800">
                <a:solidFill>
                  <a:schemeClr val="bg1"/>
                </a:solidFill>
                <a:latin typeface="Open Sans "/>
              </a:rPr>
              <a:t>you to the website link http://</a:t>
            </a:r>
            <a:r>
              <a:rPr lang="en-US" sz="800" err="1">
                <a:solidFill>
                  <a:schemeClr val="bg1"/>
                </a:solidFill>
                <a:latin typeface="Open Sans "/>
              </a:rPr>
              <a:t>www.ClimateCompatibleGrowth.com</a:t>
            </a:r>
            <a:r>
              <a:rPr lang="en-US" sz="800">
                <a:solidFill>
                  <a:schemeClr val="bg1"/>
                </a:solidFill>
                <a:latin typeface="Open Sans "/>
              </a:rPr>
              <a:t>/</a:t>
            </a:r>
            <a:r>
              <a:rPr lang="en-US" sz="800" err="1">
                <a:solidFill>
                  <a:schemeClr val="bg1"/>
                </a:solidFill>
                <a:latin typeface="Open Sans "/>
              </a:rPr>
              <a:t>teachingmaterials</a:t>
            </a:r>
            <a:r>
              <a:rPr lang="en-US" sz="800">
                <a:solidFill>
                  <a:schemeClr val="bg1"/>
                </a:solidFill>
                <a:latin typeface="Open Sans "/>
              </a:rPr>
              <a:t>)</a:t>
            </a:r>
            <a:endParaRPr lang="en-GB" sz="80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795196C0-5A57-A84D-B407-B0451A5D42C9}"/>
              </a:ext>
            </a:extLst>
          </p:cNvPr>
          <p:cNvGrpSpPr/>
          <p:nvPr/>
        </p:nvGrpSpPr>
        <p:grpSpPr>
          <a:xfrm>
            <a:off x="3339465" y="4126495"/>
            <a:ext cx="1877504" cy="558800"/>
            <a:chOff x="929196" y="5461000"/>
            <a:chExt cx="1877504" cy="558800"/>
          </a:xfrm>
        </p:grpSpPr>
        <p:sp>
          <p:nvSpPr>
            <p:cNvPr id="8" name="Rounded Rectangle 7">
              <a:hlinkClick r:id="rId3"/>
              <a:extLst>
                <a:ext uri="{FF2B5EF4-FFF2-40B4-BE49-F238E27FC236}">
                  <a16:creationId xmlns:a16="http://schemas.microsoft.com/office/drawing/2014/main" id="{A58F5026-B70F-8544-AA5F-585C7A35015F}"/>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5221E8-3696-5D47-B8C9-26A872347C41}"/>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85FC6B40-94B7-0145-A9BB-AE7E8863F8FA}"/>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92506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2.1.1 Introducing Energy Systems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Energy System Modelling </a:t>
            </a:r>
          </a:p>
        </p:txBody>
      </p:sp>
      <p:graphicFrame>
        <p:nvGraphicFramePr>
          <p:cNvPr id="7" name="Diagram 9">
            <a:extLst>
              <a:ext uri="{FF2B5EF4-FFF2-40B4-BE49-F238E27FC236}">
                <a16:creationId xmlns:a16="http://schemas.microsoft.com/office/drawing/2014/main" id="{25C84AA6-E104-4439-8E59-FDF9C2B66645}"/>
              </a:ext>
            </a:extLst>
          </p:cNvPr>
          <p:cNvGraphicFramePr/>
          <p:nvPr>
            <p:extLst>
              <p:ext uri="{D42A27DB-BD31-4B8C-83A1-F6EECF244321}">
                <p14:modId xmlns:p14="http://schemas.microsoft.com/office/powerpoint/2010/main" val="748116274"/>
              </p:ext>
            </p:extLst>
          </p:nvPr>
        </p:nvGraphicFramePr>
        <p:xfrm>
          <a:off x="1639019" y="1787106"/>
          <a:ext cx="8425131" cy="48365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6" name="Rectangle 205">
            <a:extLst>
              <a:ext uri="{FF2B5EF4-FFF2-40B4-BE49-F238E27FC236}">
                <a16:creationId xmlns:a16="http://schemas.microsoft.com/office/drawing/2014/main" id="{3B181DE3-061D-478C-92C5-BC050A109A46}"/>
              </a:ext>
            </a:extLst>
          </p:cNvPr>
          <p:cNvSpPr/>
          <p:nvPr/>
        </p:nvSpPr>
        <p:spPr>
          <a:xfrm>
            <a:off x="887214" y="2058371"/>
            <a:ext cx="9855391"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Energy systems include everything from fuel production to final energy consumption</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5E7A1063-78D3-A248-9D1B-FE7853E665E5}"/>
              </a:ext>
            </a:extLst>
          </p:cNvPr>
          <p:cNvSpPr/>
          <p:nvPr/>
        </p:nvSpPr>
        <p:spPr>
          <a:xfrm>
            <a:off x="869125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3.mp3" descr="Track2_Lecture2_Slide3.mp3">
            <a:hlinkClick r:id="" action="ppaction://media"/>
            <a:extLst>
              <a:ext uri="{FF2B5EF4-FFF2-40B4-BE49-F238E27FC236}">
                <a16:creationId xmlns:a16="http://schemas.microsoft.com/office/drawing/2014/main" id="{D0C46103-ABE3-CA4C-99C7-269C8F46E43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62620" y="829985"/>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2.1.2 Components of Electricity Systems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Energy System Modelling </a:t>
            </a:r>
          </a:p>
        </p:txBody>
      </p:sp>
      <p:pic>
        <p:nvPicPr>
          <p:cNvPr id="7" name="Picture 9" descr="Diagram, schematic&#10;&#10;Description automatically generated">
            <a:extLst>
              <a:ext uri="{FF2B5EF4-FFF2-40B4-BE49-F238E27FC236}">
                <a16:creationId xmlns:a16="http://schemas.microsoft.com/office/drawing/2014/main" id="{57E777E8-B139-49D2-8324-E98788CAF668}"/>
              </a:ext>
            </a:extLst>
          </p:cNvPr>
          <p:cNvPicPr>
            <a:picLocks noChangeAspect="1"/>
          </p:cNvPicPr>
          <p:nvPr/>
        </p:nvPicPr>
        <p:blipFill>
          <a:blip r:embed="rId6"/>
          <a:stretch>
            <a:fillRect/>
          </a:stretch>
        </p:blipFill>
        <p:spPr>
          <a:xfrm>
            <a:off x="1920816" y="1816122"/>
            <a:ext cx="8350368" cy="4390322"/>
          </a:xfrm>
          <a:prstGeom prst="rect">
            <a:avLst/>
          </a:prstGeom>
        </p:spPr>
      </p:pic>
      <p:sp>
        <p:nvSpPr>
          <p:cNvPr id="10" name="Oval 9">
            <a:extLst>
              <a:ext uri="{FF2B5EF4-FFF2-40B4-BE49-F238E27FC236}">
                <a16:creationId xmlns:a16="http://schemas.microsoft.com/office/drawing/2014/main" id="{29495C86-992A-0D46-88EA-9059199F2E58}"/>
              </a:ext>
            </a:extLst>
          </p:cNvPr>
          <p:cNvSpPr/>
          <p:nvPr/>
        </p:nvSpPr>
        <p:spPr>
          <a:xfrm>
            <a:off x="869125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4.mp3" descr="Track2_Lecture2_Slide4.mp3">
            <a:hlinkClick r:id="" action="ppaction://media"/>
            <a:extLst>
              <a:ext uri="{FF2B5EF4-FFF2-40B4-BE49-F238E27FC236}">
                <a16:creationId xmlns:a16="http://schemas.microsoft.com/office/drawing/2014/main" id="{B355BCF5-D7BB-0142-BEC6-48AA5F429B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62620" y="829985"/>
            <a:ext cx="812800" cy="812800"/>
          </a:xfrm>
          <a:prstGeom prst="rect">
            <a:avLst/>
          </a:prstGeom>
        </p:spPr>
      </p:pic>
    </p:spTree>
    <p:extLst>
      <p:ext uri="{BB962C8B-B14F-4D97-AF65-F5344CB8AC3E}">
        <p14:creationId xmlns:p14="http://schemas.microsoft.com/office/powerpoint/2010/main" val="23121156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2.1.3 Introduction to Energy System Models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Energy System Modelling </a:t>
            </a:r>
          </a:p>
        </p:txBody>
      </p:sp>
      <p:sp>
        <p:nvSpPr>
          <p:cNvPr id="10" name="Rectangle 9">
            <a:extLst>
              <a:ext uri="{FF2B5EF4-FFF2-40B4-BE49-F238E27FC236}">
                <a16:creationId xmlns:a16="http://schemas.microsoft.com/office/drawing/2014/main" id="{3B06590E-D037-4C6F-8DB8-55CAF6921228}"/>
              </a:ext>
            </a:extLst>
          </p:cNvPr>
          <p:cNvSpPr/>
          <p:nvPr/>
        </p:nvSpPr>
        <p:spPr>
          <a:xfrm>
            <a:off x="887214" y="2000862"/>
            <a:ext cx="9582221" cy="286232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Models are simplified representations of reality</a:t>
            </a:r>
            <a:endParaRPr lang="en-US"/>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Energy systems can be simplified and represented in organized model structures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Energy system models aim to represent all components and processes in energy systems with mathematical equations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This allows different future scenarios to be assessed</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Crucially, energy system models provide useful insights, but cannot predict the future with certainty</a:t>
            </a:r>
          </a:p>
        </p:txBody>
      </p:sp>
      <p:sp>
        <p:nvSpPr>
          <p:cNvPr id="7" name="Oval 6">
            <a:extLst>
              <a:ext uri="{FF2B5EF4-FFF2-40B4-BE49-F238E27FC236}">
                <a16:creationId xmlns:a16="http://schemas.microsoft.com/office/drawing/2014/main" id="{9ADB5E47-DEA5-4A4F-95B0-8F0A4CE27B75}"/>
              </a:ext>
            </a:extLst>
          </p:cNvPr>
          <p:cNvSpPr/>
          <p:nvPr/>
        </p:nvSpPr>
        <p:spPr>
          <a:xfrm>
            <a:off x="869125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5.mp3" descr="Track2_Lecture2_Slide5.mp3">
            <a:hlinkClick r:id="" action="ppaction://media"/>
            <a:extLst>
              <a:ext uri="{FF2B5EF4-FFF2-40B4-BE49-F238E27FC236}">
                <a16:creationId xmlns:a16="http://schemas.microsoft.com/office/drawing/2014/main" id="{3C0A4213-D903-F24C-B6AC-B93448D301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2620" y="829985"/>
            <a:ext cx="812800" cy="812800"/>
          </a:xfrm>
          <a:prstGeom prst="rect">
            <a:avLst/>
          </a:prstGeom>
        </p:spPr>
      </p:pic>
    </p:spTree>
    <p:extLst>
      <p:ext uri="{BB962C8B-B14F-4D97-AF65-F5344CB8AC3E}">
        <p14:creationId xmlns:p14="http://schemas.microsoft.com/office/powerpoint/2010/main" val="40534870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2.1.4. Classifications of Energy Models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Energy System Modelling </a:t>
            </a:r>
          </a:p>
        </p:txBody>
      </p:sp>
      <p:pic>
        <p:nvPicPr>
          <p:cNvPr id="10" name="Picture 11">
            <a:extLst>
              <a:ext uri="{FF2B5EF4-FFF2-40B4-BE49-F238E27FC236}">
                <a16:creationId xmlns:a16="http://schemas.microsoft.com/office/drawing/2014/main" id="{41480B6A-ABF1-4B06-9E47-6D8018378344}"/>
              </a:ext>
            </a:extLst>
          </p:cNvPr>
          <p:cNvPicPr>
            <a:picLocks noChangeAspect="1"/>
          </p:cNvPicPr>
          <p:nvPr/>
        </p:nvPicPr>
        <p:blipFill>
          <a:blip r:embed="rId6"/>
          <a:stretch>
            <a:fillRect/>
          </a:stretch>
        </p:blipFill>
        <p:spPr>
          <a:xfrm>
            <a:off x="3937269" y="1925228"/>
            <a:ext cx="4310331" cy="4252823"/>
          </a:xfrm>
          <a:prstGeom prst="rect">
            <a:avLst/>
          </a:prstGeom>
        </p:spPr>
      </p:pic>
      <p:sp>
        <p:nvSpPr>
          <p:cNvPr id="12" name="Rectangle 11">
            <a:extLst>
              <a:ext uri="{FF2B5EF4-FFF2-40B4-BE49-F238E27FC236}">
                <a16:creationId xmlns:a16="http://schemas.microsoft.com/office/drawing/2014/main" id="{5129425F-211D-4A73-8FF0-BD247DDDA73C}"/>
              </a:ext>
            </a:extLst>
          </p:cNvPr>
          <p:cNvSpPr/>
          <p:nvPr/>
        </p:nvSpPr>
        <p:spPr>
          <a:xfrm>
            <a:off x="2983475" y="6163656"/>
            <a:ext cx="6217920" cy="246221"/>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(R Morrison, </a:t>
            </a:r>
            <a:r>
              <a:rPr lang="en-ZA" sz="1000">
                <a:latin typeface="Open Sans"/>
                <a:ea typeface="Open Sans" panose="020B0606030504020204" pitchFamily="34" charset="0"/>
                <a:cs typeface="Open Sans" panose="020B0606030504020204" pitchFamily="34" charset="0"/>
                <a:hlinkClick r:id="rId7"/>
              </a:rPr>
              <a:t>image</a:t>
            </a:r>
            <a:r>
              <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 </a:t>
            </a:r>
            <a:r>
              <a:rPr lang="en-ZA" sz="1000">
                <a:latin typeface="Open Sans"/>
                <a:ea typeface="Open Sans" panose="020B0606030504020204" pitchFamily="34" charset="0"/>
                <a:cs typeface="Open Sans" panose="020B0606030504020204" pitchFamily="34" charset="0"/>
                <a:hlinkClick r:id="rId8"/>
              </a:rPr>
              <a:t>CC BY SA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DEFD4305-275A-D84C-8F87-5AD4EEA54D2D}"/>
              </a:ext>
            </a:extLst>
          </p:cNvPr>
          <p:cNvSpPr/>
          <p:nvPr/>
        </p:nvSpPr>
        <p:spPr>
          <a:xfrm>
            <a:off x="8827889"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6.mp3" descr="Track2_Lecture2_Slide6.mp3">
            <a:hlinkClick r:id="" action="ppaction://media"/>
            <a:extLst>
              <a:ext uri="{FF2B5EF4-FFF2-40B4-BE49-F238E27FC236}">
                <a16:creationId xmlns:a16="http://schemas.microsoft.com/office/drawing/2014/main" id="{BED20515-6AA5-6D42-B67E-F6A3A7D043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97843" y="829985"/>
            <a:ext cx="812800" cy="812800"/>
          </a:xfrm>
          <a:prstGeom prst="rect">
            <a:avLst/>
          </a:prstGeom>
        </p:spPr>
      </p:pic>
    </p:spTree>
    <p:extLst>
      <p:ext uri="{BB962C8B-B14F-4D97-AF65-F5344CB8AC3E}">
        <p14:creationId xmlns:p14="http://schemas.microsoft.com/office/powerpoint/2010/main" val="33068900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2.1.5. Modelling &amp; Policymaking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Energy System Modelling </a:t>
            </a:r>
          </a:p>
        </p:txBody>
      </p:sp>
      <p:pic>
        <p:nvPicPr>
          <p:cNvPr id="7" name="Picture 9" descr="Diagram&#10;&#10;Description automatically generated">
            <a:extLst>
              <a:ext uri="{FF2B5EF4-FFF2-40B4-BE49-F238E27FC236}">
                <a16:creationId xmlns:a16="http://schemas.microsoft.com/office/drawing/2014/main" id="{7747B81D-409B-4747-B273-B1D86441C6E1}"/>
              </a:ext>
            </a:extLst>
          </p:cNvPr>
          <p:cNvPicPr>
            <a:picLocks noChangeAspect="1"/>
          </p:cNvPicPr>
          <p:nvPr/>
        </p:nvPicPr>
        <p:blipFill rotWithShape="1">
          <a:blip r:embed="rId6"/>
          <a:srcRect l="5046" t="13953" r="7663" b="8837"/>
          <a:stretch/>
        </p:blipFill>
        <p:spPr>
          <a:xfrm>
            <a:off x="1810690" y="2377656"/>
            <a:ext cx="7900149" cy="2892629"/>
          </a:xfrm>
          <a:prstGeom prst="rect">
            <a:avLst/>
          </a:prstGeom>
        </p:spPr>
      </p:pic>
      <p:sp>
        <p:nvSpPr>
          <p:cNvPr id="10" name="Rectangle 9">
            <a:extLst>
              <a:ext uri="{FF2B5EF4-FFF2-40B4-BE49-F238E27FC236}">
                <a16:creationId xmlns:a16="http://schemas.microsoft.com/office/drawing/2014/main" id="{7A4B4DE6-8F28-4D7B-ABB4-382D8D1F6DBF}"/>
              </a:ext>
            </a:extLst>
          </p:cNvPr>
          <p:cNvSpPr/>
          <p:nvPr/>
        </p:nvSpPr>
        <p:spPr>
          <a:xfrm>
            <a:off x="2651804" y="6129482"/>
            <a:ext cx="6217920" cy="246221"/>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(Lu et al. (2020), </a:t>
            </a:r>
            <a:r>
              <a:rPr lang="en-ZA" sz="1000">
                <a:latin typeface="Open Sans"/>
                <a:ea typeface="Open Sans" panose="020B0606030504020204" pitchFamily="34" charset="0"/>
                <a:cs typeface="Open Sans" panose="020B0606030504020204" pitchFamily="34" charset="0"/>
                <a:hlinkClick r:id="rId7"/>
              </a:rPr>
              <a:t>image</a:t>
            </a:r>
            <a:r>
              <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 </a:t>
            </a:r>
            <a:r>
              <a:rPr lang="en-ZA" sz="1000">
                <a:latin typeface="Open Sans"/>
                <a:ea typeface="Open Sans" panose="020B0606030504020204" pitchFamily="34" charset="0"/>
                <a:cs typeface="Open Sans" panose="020B0606030504020204" pitchFamily="34" charset="0"/>
                <a:hlinkClick r:id="rId8"/>
              </a:rPr>
              <a:t>CC BY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539A1287-A20F-7148-897D-5CDD85602512}"/>
              </a:ext>
            </a:extLst>
          </p:cNvPr>
          <p:cNvSpPr/>
          <p:nvPr/>
        </p:nvSpPr>
        <p:spPr>
          <a:xfrm>
            <a:off x="869125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7.mp3" descr="Track2_Lecture2_Slide7.mp3">
            <a:hlinkClick r:id="" action="ppaction://media"/>
            <a:extLst>
              <a:ext uri="{FF2B5EF4-FFF2-40B4-BE49-F238E27FC236}">
                <a16:creationId xmlns:a16="http://schemas.microsoft.com/office/drawing/2014/main" id="{A19A9669-1AFF-E342-83CE-39E571572B2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62620" y="837946"/>
            <a:ext cx="812800" cy="812800"/>
          </a:xfrm>
          <a:prstGeom prst="rect">
            <a:avLst/>
          </a:prstGeom>
        </p:spPr>
      </p:pic>
    </p:spTree>
    <p:extLst>
      <p:ext uri="{BB962C8B-B14F-4D97-AF65-F5344CB8AC3E}">
        <p14:creationId xmlns:p14="http://schemas.microsoft.com/office/powerpoint/2010/main" val="5916297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2.1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3029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1600">
                <a:latin typeface="Open Sans" panose="020B0606030504020204" pitchFamily="34" charset="0"/>
                <a:ea typeface="Open Sans" panose="020B0606030504020204" pitchFamily="34" charset="0"/>
                <a:cs typeface="Open Sans" panose="020B0606030504020204" pitchFamily="34" charset="0"/>
              </a:rPr>
              <a:t>Lu, Y.; Khan, Z.A.; Alvarez-Alvarado, M.S.; Zhang, Y.; Huang, Z.; Imran, M. A Critical Review of Sustainable Energy Policies for the Promotion of Renewable Energy Sources. Sustainability 2020, 12, 5078. </a:t>
            </a:r>
            <a:r>
              <a:rPr lang="en-GB" sz="1600">
                <a:latin typeface="Open Sans" panose="020B0606030504020204" pitchFamily="34" charset="0"/>
                <a:ea typeface="Open Sans" panose="020B0606030504020204" pitchFamily="34" charset="0"/>
                <a:cs typeface="Open Sans" panose="020B0606030504020204" pitchFamily="34" charset="0"/>
                <a:hlinkClick r:id="rId3"/>
              </a:rPr>
              <a:t>https://doi.org/10.3390/su12125078</a:t>
            </a: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2.2.1 What is a reference energy system?</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18" name="TextBox 17">
            <a:extLst>
              <a:ext uri="{FF2B5EF4-FFF2-40B4-BE49-F238E27FC236}">
                <a16:creationId xmlns:a16="http://schemas.microsoft.com/office/drawing/2014/main" id="{06E2606B-14C5-4071-9E47-CA437D21AB2A}"/>
              </a:ext>
            </a:extLst>
          </p:cNvPr>
          <p:cNvSpPr txBox="1"/>
          <p:nvPr/>
        </p:nvSpPr>
        <p:spPr>
          <a:xfrm>
            <a:off x="887215" y="6156559"/>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a:t>
            </a:r>
            <a:r>
              <a:rPr lang="en-US" sz="1000" dirty="0" err="1">
                <a:solidFill>
                  <a:srgbClr val="1D1C1D"/>
                </a:solidFill>
                <a:latin typeface="Open Sans"/>
              </a:rPr>
              <a:t>OpTIMUS.community</a:t>
            </a:r>
            <a:r>
              <a:rPr lang="en-US" sz="1000" dirty="0">
                <a:solidFill>
                  <a:srgbClr val="1D1C1D"/>
                </a:solidFill>
                <a:latin typeface="Open Sans"/>
              </a:rPr>
              <a:t>, 2019)</a:t>
            </a:r>
            <a:endParaRPr lang="en-US" sz="1000" dirty="0">
              <a:latin typeface="Open Sans"/>
            </a:endParaRPr>
          </a:p>
        </p:txBody>
      </p:sp>
      <p:sp>
        <p:nvSpPr>
          <p:cNvPr id="3" name="Content Placeholder 2">
            <a:extLst>
              <a:ext uri="{FF2B5EF4-FFF2-40B4-BE49-F238E27FC236}">
                <a16:creationId xmlns:a16="http://schemas.microsoft.com/office/drawing/2014/main" id="{ADA4E616-B74A-4C1B-987F-8CA16D66E815}"/>
              </a:ext>
            </a:extLst>
          </p:cNvPr>
          <p:cNvSpPr>
            <a:spLocks noGrp="1"/>
          </p:cNvSpPr>
          <p:nvPr>
            <p:ph idx="1"/>
          </p:nvPr>
        </p:nvSpPr>
        <p:spPr>
          <a:xfrm>
            <a:off x="881332" y="1883134"/>
            <a:ext cx="9960429" cy="4041775"/>
          </a:xfrm>
        </p:spPr>
        <p:txBody>
          <a:bodyPr vert="horz" lIns="91440" tIns="45720" rIns="91440" bIns="45720" rtlCol="0" anchor="t">
            <a:normAutofit/>
          </a:bodyPr>
          <a:lstStyle/>
          <a:p>
            <a:r>
              <a:rPr lang="en-GB" sz="2000">
                <a:latin typeface="Open Sans" panose="020B0606030504020204" pitchFamily="34" charset="0"/>
                <a:ea typeface="Open Sans" panose="020B0606030504020204" pitchFamily="34" charset="0"/>
                <a:cs typeface="Open Sans" panose="020B0606030504020204" pitchFamily="34" charset="0"/>
              </a:rPr>
              <a:t>A reference energy system (RES) is a </a:t>
            </a:r>
            <a:r>
              <a:rPr lang="en-GB" sz="2000" b="1">
                <a:latin typeface="Open Sans" panose="020B0606030504020204" pitchFamily="34" charset="0"/>
                <a:ea typeface="Open Sans" panose="020B0606030504020204" pitchFamily="34" charset="0"/>
                <a:cs typeface="Open Sans" panose="020B0606030504020204" pitchFamily="34" charset="0"/>
              </a:rPr>
              <a:t>simplified and aggregated graphical representation </a:t>
            </a:r>
            <a:r>
              <a:rPr lang="en-GB" sz="2000">
                <a:latin typeface="Open Sans" panose="020B0606030504020204" pitchFamily="34" charset="0"/>
                <a:ea typeface="Open Sans" panose="020B0606030504020204" pitchFamily="34" charset="0"/>
                <a:cs typeface="Open Sans" panose="020B0606030504020204" pitchFamily="34" charset="0"/>
              </a:rPr>
              <a:t>of the real energy system under analysis.</a:t>
            </a:r>
          </a:p>
          <a:p>
            <a:r>
              <a:rPr lang="en-GB" sz="2000">
                <a:latin typeface="Open Sans" panose="020B0606030504020204" pitchFamily="34" charset="0"/>
                <a:ea typeface="Open Sans" panose="020B0606030504020204" pitchFamily="34" charset="0"/>
                <a:cs typeface="Open Sans" panose="020B0606030504020204" pitchFamily="34" charset="0"/>
              </a:rPr>
              <a:t>RES can cover </a:t>
            </a:r>
            <a:r>
              <a:rPr lang="en-GB" sz="2000" b="1">
                <a:latin typeface="Open Sans" panose="020B0606030504020204" pitchFamily="34" charset="0"/>
                <a:ea typeface="Open Sans" panose="020B0606030504020204" pitchFamily="34" charset="0"/>
                <a:cs typeface="Open Sans" panose="020B0606030504020204" pitchFamily="34" charset="0"/>
              </a:rPr>
              <a:t>possible development paths</a:t>
            </a:r>
            <a:r>
              <a:rPr lang="en-GB" sz="2000">
                <a:latin typeface="Open Sans" panose="020B0606030504020204" pitchFamily="34" charset="0"/>
                <a:ea typeface="Open Sans" panose="020B0606030504020204" pitchFamily="34" charset="0"/>
                <a:cs typeface="Open Sans" panose="020B0606030504020204" pitchFamily="34" charset="0"/>
              </a:rPr>
              <a:t>.</a:t>
            </a:r>
          </a:p>
          <a:p>
            <a:r>
              <a:rPr lang="en-GB" sz="2000">
                <a:latin typeface="Open Sans" panose="020B0606030504020204" pitchFamily="34" charset="0"/>
                <a:ea typeface="Open Sans" panose="020B0606030504020204" pitchFamily="34" charset="0"/>
                <a:cs typeface="Open Sans" panose="020B0606030504020204" pitchFamily="34" charset="0"/>
              </a:rPr>
              <a:t>Shows </a:t>
            </a:r>
            <a:r>
              <a:rPr lang="en-GB" sz="2000" b="1">
                <a:latin typeface="Open Sans" panose="020B0606030504020204" pitchFamily="34" charset="0"/>
                <a:ea typeface="Open Sans" panose="020B0606030504020204" pitchFamily="34" charset="0"/>
                <a:cs typeface="Open Sans" panose="020B0606030504020204" pitchFamily="34" charset="0"/>
              </a:rPr>
              <a:t>all existing and potential new energy supply chains</a:t>
            </a:r>
            <a:r>
              <a:rPr lang="en-GB" sz="2000">
                <a:latin typeface="Open Sans" panose="020B0606030504020204" pitchFamily="34" charset="0"/>
                <a:ea typeface="Open Sans" panose="020B0606030504020204" pitchFamily="34" charset="0"/>
                <a:cs typeface="Open Sans" panose="020B0606030504020204" pitchFamily="34" charset="0"/>
              </a:rPr>
              <a:t>, from primary energy resources to final demand.</a:t>
            </a:r>
          </a:p>
          <a:p>
            <a:r>
              <a:rPr lang="en-GB" sz="2000">
                <a:latin typeface="Open Sans" panose="020B0606030504020204" pitchFamily="34" charset="0"/>
                <a:ea typeface="Open Sans" panose="020B0606030504020204" pitchFamily="34" charset="0"/>
                <a:cs typeface="Open Sans" panose="020B0606030504020204" pitchFamily="34" charset="0"/>
              </a:rPr>
              <a:t>The level of simplification depends on the issues which will be analysed and data availability</a:t>
            </a:r>
          </a:p>
          <a:p>
            <a:r>
              <a:rPr lang="en-GB" sz="2000">
                <a:latin typeface="Open Sans" panose="020B0606030504020204" pitchFamily="34" charset="0"/>
                <a:ea typeface="Open Sans" panose="020B0606030504020204" pitchFamily="34" charset="0"/>
                <a:cs typeface="Open Sans" panose="020B0606030504020204" pitchFamily="34" charset="0"/>
              </a:rPr>
              <a:t>RES should be a </a:t>
            </a:r>
            <a:r>
              <a:rPr lang="en-GB" sz="2000" b="1">
                <a:latin typeface="Open Sans" panose="020B0606030504020204" pitchFamily="34" charset="0"/>
                <a:ea typeface="Open Sans" panose="020B0606030504020204" pitchFamily="34" charset="0"/>
                <a:cs typeface="Open Sans" panose="020B0606030504020204" pitchFamily="34" charset="0"/>
              </a:rPr>
              <a:t>minimum representation of reality</a:t>
            </a:r>
            <a:r>
              <a:rPr lang="en-GB" sz="2000">
                <a:latin typeface="Open Sans" panose="020B0606030504020204" pitchFamily="34" charset="0"/>
                <a:ea typeface="Open Sans" panose="020B0606030504020204" pitchFamily="34" charset="0"/>
                <a:cs typeface="Open Sans" panose="020B0606030504020204" pitchFamily="34" charset="0"/>
              </a:rPr>
              <a:t> needed to answer the policy questions addressed.</a:t>
            </a:r>
          </a:p>
          <a:p>
            <a:endParaRPr lang="en-GB" sz="2000">
              <a:latin typeface="Open Sans" panose="020B0606030504020204" pitchFamily="34" charset="0"/>
              <a:ea typeface="Open Sans" panose="020B0606030504020204" pitchFamily="34" charset="0"/>
              <a:cs typeface="Open Sans" panose="020B0606030504020204" pitchFamily="34" charset="0"/>
            </a:endParaRPr>
          </a:p>
          <a:p>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562DB148-CE76-1C48-AA28-6DF12ACFCE5D}"/>
              </a:ext>
            </a:extLst>
          </p:cNvPr>
          <p:cNvSpPr/>
          <p:nvPr/>
        </p:nvSpPr>
        <p:spPr>
          <a:xfrm>
            <a:off x="8953309"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9.mp3" descr="Track2_Lecture2_Slide9.mp3">
            <a:hlinkClick r:id="" action="ppaction://media"/>
            <a:extLst>
              <a:ext uri="{FF2B5EF4-FFF2-40B4-BE49-F238E27FC236}">
                <a16:creationId xmlns:a16="http://schemas.microsoft.com/office/drawing/2014/main" id="{0FA58FEF-3277-A44C-BB1D-1BB879511A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30900" y="727433"/>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schemas.microsoft.com/office/2006/documentManagement/types"/>
    <ds:schemaRef ds:uri="0b696a8a-ab1a-459b-a09e-44df7cbe9330"/>
    <ds:schemaRef ds:uri="http://schemas.openxmlformats.org/package/2006/metadata/core-properties"/>
    <ds:schemaRef ds:uri="35b8b66e-5759-43c1-a138-f967a8bf5a20"/>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106</TotalTime>
  <Words>5300</Words>
  <Application>Microsoft Macintosh PowerPoint</Application>
  <PresentationFormat>Widescreen</PresentationFormat>
  <Paragraphs>319</Paragraphs>
  <Slides>27</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Susan Burghart</cp:lastModifiedBy>
  <cp:revision>80</cp:revision>
  <dcterms:created xsi:type="dcterms:W3CDTF">2021-02-10T16:48:02Z</dcterms:created>
  <dcterms:modified xsi:type="dcterms:W3CDTF">2021-03-25T15:31:51Z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