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89" r:id="rId6"/>
    <p:sldId id="386" r:id="rId7"/>
    <p:sldId id="291" r:id="rId8"/>
    <p:sldId id="373" r:id="rId9"/>
    <p:sldId id="374" r:id="rId10"/>
    <p:sldId id="375" r:id="rId11"/>
    <p:sldId id="377" r:id="rId12"/>
    <p:sldId id="387" r:id="rId13"/>
    <p:sldId id="388" r:id="rId14"/>
    <p:sldId id="389" r:id="rId15"/>
    <p:sldId id="390" r:id="rId16"/>
    <p:sldId id="391" r:id="rId17"/>
    <p:sldId id="264" r:id="rId18"/>
    <p:sldId id="370" r:id="rId19"/>
    <p:sldId id="392" r:id="rId20"/>
    <p:sldId id="394" r:id="rId21"/>
    <p:sldId id="396" r:id="rId22"/>
    <p:sldId id="397" r:id="rId23"/>
    <p:sldId id="400" r:id="rId24"/>
    <p:sldId id="403" r:id="rId25"/>
    <p:sldId id="404" r:id="rId26"/>
    <p:sldId id="405" r:id="rId27"/>
    <p:sldId id="336"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mSXPcCDRhVPPlLooWb/0IA==" hashData="Kw1MujTm8l9jyJ4ULrkE59J9QQpXzuMQKtkQiVKyIeQtB98t4zj8BCp3dVUW97ERB4Ycj2lO+W7c6bMXh1AD4Q=="/>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D2D2"/>
    <a:srgbClr val="D4E8C6"/>
    <a:srgbClr val="000000"/>
    <a:srgbClr val="A9D18E"/>
    <a:srgbClr val="B53541"/>
    <a:srgbClr val="FFFFFF"/>
    <a:srgbClr val="66C8FF"/>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18DBD1-F4B2-49D3-9BFC-A3ED50C8E71C}" v="805" dt="2023-03-19T14:30:25.8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77" autoAdjust="0"/>
  </p:normalViewPr>
  <p:slideViewPr>
    <p:cSldViewPr snapToGrid="0">
      <p:cViewPr varScale="1">
        <p:scale>
          <a:sx n="95" d="100"/>
          <a:sy n="95" d="100"/>
        </p:scale>
        <p:origin x="115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b9d4a3207e020777533202ab4af01e3ca9d5c887da73d51636167716ce80106e::" providerId="AD" clId="Web-{E80C9D1C-BB30-A017-3D9C-D4C4C8DA1244}"/>
    <pc:docChg chg="modSld">
      <pc:chgData name="Guest User" userId="S::urn:spo:anon#b9d4a3207e020777533202ab4af01e3ca9d5c887da73d51636167716ce80106e::" providerId="AD" clId="Web-{E80C9D1C-BB30-A017-3D9C-D4C4C8DA1244}" dt="2023-03-02T10:05:58.938" v="7" actId="20577"/>
      <pc:docMkLst>
        <pc:docMk/>
      </pc:docMkLst>
      <pc:sldChg chg="modSp">
        <pc:chgData name="Guest User" userId="S::urn:spo:anon#b9d4a3207e020777533202ab4af01e3ca9d5c887da73d51636167716ce80106e::" providerId="AD" clId="Web-{E80C9D1C-BB30-A017-3D9C-D4C4C8DA1244}" dt="2023-03-02T09:56:42.502" v="1" actId="1076"/>
        <pc:sldMkLst>
          <pc:docMk/>
          <pc:sldMk cId="1921036003" sldId="375"/>
        </pc:sldMkLst>
      </pc:sldChg>
      <pc:sldChg chg="modSp">
        <pc:chgData name="Guest User" userId="S::urn:spo:anon#b9d4a3207e020777533202ab4af01e3ca9d5c887da73d51636167716ce80106e::" providerId="AD" clId="Web-{E80C9D1C-BB30-A017-3D9C-D4C4C8DA1244}" dt="2023-03-02T10:05:58.938" v="7" actId="20577"/>
        <pc:sldMkLst>
          <pc:docMk/>
          <pc:sldMk cId="3643868350" sldId="377"/>
        </pc:sldMkLst>
      </pc:sldChg>
    </pc:docChg>
  </pc:docChgLst>
  <pc:docChgLst>
    <pc:chgData name="Carla" userId="417464ba-0c67-467a-8d9f-e5f447a9fc8a" providerId="ADAL" clId="{0A18DBD1-F4B2-49D3-9BFC-A3ED50C8E71C}"/>
    <pc:docChg chg="undo custSel addSld delSld modSld sldOrd">
      <pc:chgData name="Carla" userId="417464ba-0c67-467a-8d9f-e5f447a9fc8a" providerId="ADAL" clId="{0A18DBD1-F4B2-49D3-9BFC-A3ED50C8E71C}" dt="2023-02-23T15:58:09.133" v="6239" actId="13926"/>
      <pc:docMkLst>
        <pc:docMk/>
      </pc:docMkLst>
      <pc:sldChg chg="modSp mod">
        <pc:chgData name="Carla" userId="417464ba-0c67-467a-8d9f-e5f447a9fc8a" providerId="ADAL" clId="{0A18DBD1-F4B2-49D3-9BFC-A3ED50C8E71C}" dt="2023-02-22T12:42:39.415" v="3132" actId="1076"/>
        <pc:sldMkLst>
          <pc:docMk/>
          <pc:sldMk cId="0" sldId="256"/>
        </pc:sldMkLst>
      </pc:sldChg>
      <pc:sldChg chg="modSp mod ord">
        <pc:chgData name="Carla" userId="417464ba-0c67-467a-8d9f-e5f447a9fc8a" providerId="ADAL" clId="{0A18DBD1-F4B2-49D3-9BFC-A3ED50C8E71C}" dt="2023-02-23T14:36:13.177" v="4878"/>
        <pc:sldMkLst>
          <pc:docMk/>
          <pc:sldMk cId="0" sldId="258"/>
        </pc:sldMkLst>
      </pc:sldChg>
      <pc:sldChg chg="addSp delSp modSp add mod ord modNotesTx">
        <pc:chgData name="Carla" userId="417464ba-0c67-467a-8d9f-e5f447a9fc8a" providerId="ADAL" clId="{0A18DBD1-F4B2-49D3-9BFC-A3ED50C8E71C}" dt="2023-02-23T14:44:47.139" v="4911" actId="404"/>
        <pc:sldMkLst>
          <pc:docMk/>
          <pc:sldMk cId="927864516" sldId="264"/>
        </pc:sldMkLst>
      </pc:sldChg>
      <pc:sldChg chg="delSp modSp add del mod">
        <pc:chgData name="Carla" userId="417464ba-0c67-467a-8d9f-e5f447a9fc8a" providerId="ADAL" clId="{0A18DBD1-F4B2-49D3-9BFC-A3ED50C8E71C}" dt="2022-11-18T08:19:31.735" v="1034" actId="47"/>
        <pc:sldMkLst>
          <pc:docMk/>
          <pc:sldMk cId="3062202843" sldId="265"/>
        </pc:sldMkLst>
      </pc:sldChg>
      <pc:sldChg chg="modSp add del mod ord">
        <pc:chgData name="Carla" userId="417464ba-0c67-467a-8d9f-e5f447a9fc8a" providerId="ADAL" clId="{0A18DBD1-F4B2-49D3-9BFC-A3ED50C8E71C}" dt="2023-02-22T11:26:53.482" v="3021" actId="47"/>
        <pc:sldMkLst>
          <pc:docMk/>
          <pc:sldMk cId="775439378" sldId="282"/>
        </pc:sldMkLst>
      </pc:sldChg>
      <pc:sldChg chg="modSp mod">
        <pc:chgData name="Carla" userId="417464ba-0c67-467a-8d9f-e5f447a9fc8a" providerId="ADAL" clId="{0A18DBD1-F4B2-49D3-9BFC-A3ED50C8E71C}" dt="2023-02-23T15:58:09.133" v="6239" actId="13926"/>
        <pc:sldMkLst>
          <pc:docMk/>
          <pc:sldMk cId="0" sldId="289"/>
        </pc:sldMkLst>
      </pc:sldChg>
      <pc:sldChg chg="addSp delSp modSp add mod ord">
        <pc:chgData name="Carla" userId="417464ba-0c67-467a-8d9f-e5f447a9fc8a" providerId="ADAL" clId="{0A18DBD1-F4B2-49D3-9BFC-A3ED50C8E71C}" dt="2023-02-22T20:17:11.578" v="4003" actId="20577"/>
        <pc:sldMkLst>
          <pc:docMk/>
          <pc:sldMk cId="2801856280" sldId="291"/>
        </pc:sldMkLst>
      </pc:sldChg>
      <pc:sldChg chg="add del ord">
        <pc:chgData name="Carla" userId="417464ba-0c67-467a-8d9f-e5f447a9fc8a" providerId="ADAL" clId="{0A18DBD1-F4B2-49D3-9BFC-A3ED50C8E71C}" dt="2023-02-22T11:52:58.142" v="3023" actId="47"/>
        <pc:sldMkLst>
          <pc:docMk/>
          <pc:sldMk cId="2012829007" sldId="295"/>
        </pc:sldMkLst>
      </pc:sldChg>
      <pc:sldChg chg="modSp mod ord">
        <pc:chgData name="Carla" userId="417464ba-0c67-467a-8d9f-e5f447a9fc8a" providerId="ADAL" clId="{0A18DBD1-F4B2-49D3-9BFC-A3ED50C8E71C}" dt="2023-02-23T14:36:13.177" v="4878"/>
        <pc:sldMkLst>
          <pc:docMk/>
          <pc:sldMk cId="0" sldId="296"/>
        </pc:sldMkLst>
      </pc:sldChg>
      <pc:sldChg chg="mod ord modShow">
        <pc:chgData name="Carla" userId="417464ba-0c67-467a-8d9f-e5f447a9fc8a" providerId="ADAL" clId="{0A18DBD1-F4B2-49D3-9BFC-A3ED50C8E71C}" dt="2023-02-22T12:53:35.055" v="3467" actId="729"/>
        <pc:sldMkLst>
          <pc:docMk/>
          <pc:sldMk cId="0" sldId="304"/>
        </pc:sldMkLst>
      </pc:sldChg>
      <pc:sldChg chg="modSp mod ord">
        <pc:chgData name="Carla" userId="417464ba-0c67-467a-8d9f-e5f447a9fc8a" providerId="ADAL" clId="{0A18DBD1-F4B2-49D3-9BFC-A3ED50C8E71C}" dt="2023-02-23T14:36:13.177" v="4878"/>
        <pc:sldMkLst>
          <pc:docMk/>
          <pc:sldMk cId="2663727173" sldId="337"/>
        </pc:sldMkLst>
      </pc:sldChg>
      <pc:sldChg chg="modSp mod ord">
        <pc:chgData name="Carla" userId="417464ba-0c67-467a-8d9f-e5f447a9fc8a" providerId="ADAL" clId="{0A18DBD1-F4B2-49D3-9BFC-A3ED50C8E71C}" dt="2023-02-23T14:36:13.177" v="4878"/>
        <pc:sldMkLst>
          <pc:docMk/>
          <pc:sldMk cId="7502038" sldId="338"/>
        </pc:sldMkLst>
      </pc:sldChg>
      <pc:sldChg chg="modSp mod ord">
        <pc:chgData name="Carla" userId="417464ba-0c67-467a-8d9f-e5f447a9fc8a" providerId="ADAL" clId="{0A18DBD1-F4B2-49D3-9BFC-A3ED50C8E71C}" dt="2023-02-23T14:36:13.177" v="4878"/>
        <pc:sldMkLst>
          <pc:docMk/>
          <pc:sldMk cId="3434788658" sldId="339"/>
        </pc:sldMkLst>
      </pc:sldChg>
      <pc:sldChg chg="mod ord modShow">
        <pc:chgData name="Carla" userId="417464ba-0c67-467a-8d9f-e5f447a9fc8a" providerId="ADAL" clId="{0A18DBD1-F4B2-49D3-9BFC-A3ED50C8E71C}" dt="2023-02-22T12:53:35.055" v="3467" actId="729"/>
        <pc:sldMkLst>
          <pc:docMk/>
          <pc:sldMk cId="680913232" sldId="340"/>
        </pc:sldMkLst>
      </pc:sldChg>
      <pc:sldChg chg="mod ord modShow">
        <pc:chgData name="Carla" userId="417464ba-0c67-467a-8d9f-e5f447a9fc8a" providerId="ADAL" clId="{0A18DBD1-F4B2-49D3-9BFC-A3ED50C8E71C}" dt="2023-02-22T12:53:35.055" v="3467" actId="729"/>
        <pc:sldMkLst>
          <pc:docMk/>
          <pc:sldMk cId="2166291676" sldId="341"/>
        </pc:sldMkLst>
      </pc:sldChg>
      <pc:sldChg chg="mod ord modShow">
        <pc:chgData name="Carla" userId="417464ba-0c67-467a-8d9f-e5f447a9fc8a" providerId="ADAL" clId="{0A18DBD1-F4B2-49D3-9BFC-A3ED50C8E71C}" dt="2023-02-22T12:53:35.055" v="3467" actId="729"/>
        <pc:sldMkLst>
          <pc:docMk/>
          <pc:sldMk cId="3902166062" sldId="342"/>
        </pc:sldMkLst>
      </pc:sldChg>
      <pc:sldChg chg="mod ord modShow">
        <pc:chgData name="Carla" userId="417464ba-0c67-467a-8d9f-e5f447a9fc8a" providerId="ADAL" clId="{0A18DBD1-F4B2-49D3-9BFC-A3ED50C8E71C}" dt="2023-02-22T12:53:35.055" v="3467" actId="729"/>
        <pc:sldMkLst>
          <pc:docMk/>
          <pc:sldMk cId="3970471560" sldId="343"/>
        </pc:sldMkLst>
      </pc:sldChg>
      <pc:sldChg chg="mod ord modShow">
        <pc:chgData name="Carla" userId="417464ba-0c67-467a-8d9f-e5f447a9fc8a" providerId="ADAL" clId="{0A18DBD1-F4B2-49D3-9BFC-A3ED50C8E71C}" dt="2023-02-22T12:53:35.055" v="3467" actId="729"/>
        <pc:sldMkLst>
          <pc:docMk/>
          <pc:sldMk cId="857857681" sldId="344"/>
        </pc:sldMkLst>
      </pc:sldChg>
      <pc:sldChg chg="mod ord modShow">
        <pc:chgData name="Carla" userId="417464ba-0c67-467a-8d9f-e5f447a9fc8a" providerId="ADAL" clId="{0A18DBD1-F4B2-49D3-9BFC-A3ED50C8E71C}" dt="2023-02-22T12:53:35.055" v="3467" actId="729"/>
        <pc:sldMkLst>
          <pc:docMk/>
          <pc:sldMk cId="386240992" sldId="345"/>
        </pc:sldMkLst>
      </pc:sldChg>
      <pc:sldChg chg="mod ord modShow">
        <pc:chgData name="Carla" userId="417464ba-0c67-467a-8d9f-e5f447a9fc8a" providerId="ADAL" clId="{0A18DBD1-F4B2-49D3-9BFC-A3ED50C8E71C}" dt="2023-02-22T12:53:35.055" v="3467" actId="729"/>
        <pc:sldMkLst>
          <pc:docMk/>
          <pc:sldMk cId="2619872372" sldId="346"/>
        </pc:sldMkLst>
      </pc:sldChg>
      <pc:sldChg chg="mod ord modShow">
        <pc:chgData name="Carla" userId="417464ba-0c67-467a-8d9f-e5f447a9fc8a" providerId="ADAL" clId="{0A18DBD1-F4B2-49D3-9BFC-A3ED50C8E71C}" dt="2023-02-22T12:53:35.055" v="3467" actId="729"/>
        <pc:sldMkLst>
          <pc:docMk/>
          <pc:sldMk cId="1288230459" sldId="347"/>
        </pc:sldMkLst>
      </pc:sldChg>
      <pc:sldChg chg="mod ord modShow">
        <pc:chgData name="Carla" userId="417464ba-0c67-467a-8d9f-e5f447a9fc8a" providerId="ADAL" clId="{0A18DBD1-F4B2-49D3-9BFC-A3ED50C8E71C}" dt="2023-02-22T12:53:35.055" v="3467" actId="729"/>
        <pc:sldMkLst>
          <pc:docMk/>
          <pc:sldMk cId="3472603095" sldId="348"/>
        </pc:sldMkLst>
      </pc:sldChg>
      <pc:sldChg chg="mod ord modShow">
        <pc:chgData name="Carla" userId="417464ba-0c67-467a-8d9f-e5f447a9fc8a" providerId="ADAL" clId="{0A18DBD1-F4B2-49D3-9BFC-A3ED50C8E71C}" dt="2023-02-22T12:53:35.055" v="3467" actId="729"/>
        <pc:sldMkLst>
          <pc:docMk/>
          <pc:sldMk cId="3622783410" sldId="349"/>
        </pc:sldMkLst>
      </pc:sldChg>
      <pc:sldChg chg="mod ord modShow">
        <pc:chgData name="Carla" userId="417464ba-0c67-467a-8d9f-e5f447a9fc8a" providerId="ADAL" clId="{0A18DBD1-F4B2-49D3-9BFC-A3ED50C8E71C}" dt="2023-02-22T12:53:35.055" v="3467" actId="729"/>
        <pc:sldMkLst>
          <pc:docMk/>
          <pc:sldMk cId="4016126095" sldId="350"/>
        </pc:sldMkLst>
      </pc:sldChg>
      <pc:sldChg chg="mod ord modShow">
        <pc:chgData name="Carla" userId="417464ba-0c67-467a-8d9f-e5f447a9fc8a" providerId="ADAL" clId="{0A18DBD1-F4B2-49D3-9BFC-A3ED50C8E71C}" dt="2023-02-22T12:53:35.055" v="3467" actId="729"/>
        <pc:sldMkLst>
          <pc:docMk/>
          <pc:sldMk cId="2910430488" sldId="352"/>
        </pc:sldMkLst>
      </pc:sldChg>
      <pc:sldChg chg="mod ord modShow">
        <pc:chgData name="Carla" userId="417464ba-0c67-467a-8d9f-e5f447a9fc8a" providerId="ADAL" clId="{0A18DBD1-F4B2-49D3-9BFC-A3ED50C8E71C}" dt="2023-02-22T12:53:35.055" v="3467" actId="729"/>
        <pc:sldMkLst>
          <pc:docMk/>
          <pc:sldMk cId="1503226154" sldId="353"/>
        </pc:sldMkLst>
      </pc:sldChg>
      <pc:sldChg chg="mod ord modShow">
        <pc:chgData name="Carla" userId="417464ba-0c67-467a-8d9f-e5f447a9fc8a" providerId="ADAL" clId="{0A18DBD1-F4B2-49D3-9BFC-A3ED50C8E71C}" dt="2023-02-22T12:53:35.055" v="3467" actId="729"/>
        <pc:sldMkLst>
          <pc:docMk/>
          <pc:sldMk cId="544016882" sldId="354"/>
        </pc:sldMkLst>
      </pc:sldChg>
      <pc:sldChg chg="add del ord">
        <pc:chgData name="Carla" userId="417464ba-0c67-467a-8d9f-e5f447a9fc8a" providerId="ADAL" clId="{0A18DBD1-F4B2-49D3-9BFC-A3ED50C8E71C}" dt="2022-11-17T16:20:18.941" v="825" actId="47"/>
        <pc:sldMkLst>
          <pc:docMk/>
          <pc:sldMk cId="3816027252" sldId="369"/>
        </pc:sldMkLst>
      </pc:sldChg>
      <pc:sldChg chg="addSp delSp modSp add mod ord modNotesTx">
        <pc:chgData name="Carla" userId="417464ba-0c67-467a-8d9f-e5f447a9fc8a" providerId="ADAL" clId="{0A18DBD1-F4B2-49D3-9BFC-A3ED50C8E71C}" dt="2023-02-23T14:44:58.524" v="4912" actId="207"/>
        <pc:sldMkLst>
          <pc:docMk/>
          <pc:sldMk cId="2623300561" sldId="370"/>
        </pc:sldMkLst>
      </pc:sldChg>
      <pc:sldChg chg="modSp add del mod">
        <pc:chgData name="Carla" userId="417464ba-0c67-467a-8d9f-e5f447a9fc8a" providerId="ADAL" clId="{0A18DBD1-F4B2-49D3-9BFC-A3ED50C8E71C}" dt="2022-11-18T09:15:23.302" v="2140" actId="47"/>
        <pc:sldMkLst>
          <pc:docMk/>
          <pc:sldMk cId="3433500808" sldId="371"/>
        </pc:sldMkLst>
      </pc:sldChg>
      <pc:sldChg chg="modSp add del mod">
        <pc:chgData name="Carla" userId="417464ba-0c67-467a-8d9f-e5f447a9fc8a" providerId="ADAL" clId="{0A18DBD1-F4B2-49D3-9BFC-A3ED50C8E71C}" dt="2022-11-18T08:41:25.291" v="1222" actId="47"/>
        <pc:sldMkLst>
          <pc:docMk/>
          <pc:sldMk cId="1892036648" sldId="372"/>
        </pc:sldMkLst>
      </pc:sldChg>
      <pc:sldChg chg="add del ord">
        <pc:chgData name="Carla" userId="417464ba-0c67-467a-8d9f-e5f447a9fc8a" providerId="ADAL" clId="{0A18DBD1-F4B2-49D3-9BFC-A3ED50C8E71C}" dt="2023-02-22T11:52:58.142" v="3023" actId="47"/>
        <pc:sldMkLst>
          <pc:docMk/>
          <pc:sldMk cId="2812248871" sldId="372"/>
        </pc:sldMkLst>
      </pc:sldChg>
      <pc:sldChg chg="modSp add del mod">
        <pc:chgData name="Carla" userId="417464ba-0c67-467a-8d9f-e5f447a9fc8a" providerId="ADAL" clId="{0A18DBD1-F4B2-49D3-9BFC-A3ED50C8E71C}" dt="2022-11-18T08:41:25.291" v="1222" actId="47"/>
        <pc:sldMkLst>
          <pc:docMk/>
          <pc:sldMk cId="447277948" sldId="373"/>
        </pc:sldMkLst>
      </pc:sldChg>
      <pc:sldChg chg="modSp add mod modNotesTx">
        <pc:chgData name="Carla" userId="417464ba-0c67-467a-8d9f-e5f447a9fc8a" providerId="ADAL" clId="{0A18DBD1-F4B2-49D3-9BFC-A3ED50C8E71C}" dt="2023-02-22T20:17:15.044" v="4005" actId="20577"/>
        <pc:sldMkLst>
          <pc:docMk/>
          <pc:sldMk cId="3215242977" sldId="373"/>
        </pc:sldMkLst>
      </pc:sldChg>
      <pc:sldChg chg="modSp add mod modNotesTx">
        <pc:chgData name="Carla" userId="417464ba-0c67-467a-8d9f-e5f447a9fc8a" providerId="ADAL" clId="{0A18DBD1-F4B2-49D3-9BFC-A3ED50C8E71C}" dt="2023-02-22T20:17:17.766" v="4007" actId="20577"/>
        <pc:sldMkLst>
          <pc:docMk/>
          <pc:sldMk cId="3830730864" sldId="374"/>
        </pc:sldMkLst>
      </pc:sldChg>
      <pc:sldChg chg="addSp delSp modSp add mod modClrScheme chgLayout modNotesTx">
        <pc:chgData name="Carla" userId="417464ba-0c67-467a-8d9f-e5f447a9fc8a" providerId="ADAL" clId="{0A18DBD1-F4B2-49D3-9BFC-A3ED50C8E71C}" dt="2023-02-22T20:17:07.055" v="4001" actId="20577"/>
        <pc:sldMkLst>
          <pc:docMk/>
          <pc:sldMk cId="1921036003" sldId="375"/>
        </pc:sldMkLst>
      </pc:sldChg>
      <pc:sldChg chg="modSp add del mod ord">
        <pc:chgData name="Carla" userId="417464ba-0c67-467a-8d9f-e5f447a9fc8a" providerId="ADAL" clId="{0A18DBD1-F4B2-49D3-9BFC-A3ED50C8E71C}" dt="2022-11-18T09:46:43.504" v="2448" actId="47"/>
        <pc:sldMkLst>
          <pc:docMk/>
          <pc:sldMk cId="1729983924" sldId="376"/>
        </pc:sldMkLst>
      </pc:sldChg>
      <pc:sldChg chg="addSp delSp modSp add mod modClrScheme chgLayout">
        <pc:chgData name="Carla" userId="417464ba-0c67-467a-8d9f-e5f447a9fc8a" providerId="ADAL" clId="{0A18DBD1-F4B2-49D3-9BFC-A3ED50C8E71C}" dt="2023-02-23T13:41:06.589" v="4104" actId="1076"/>
        <pc:sldMkLst>
          <pc:docMk/>
          <pc:sldMk cId="3643868350" sldId="377"/>
        </pc:sldMkLst>
      </pc:sldChg>
      <pc:sldChg chg="new del">
        <pc:chgData name="Carla" userId="417464ba-0c67-467a-8d9f-e5f447a9fc8a" providerId="ADAL" clId="{0A18DBD1-F4B2-49D3-9BFC-A3ED50C8E71C}" dt="2023-02-23T14:30:31.625" v="4823" actId="47"/>
        <pc:sldMkLst>
          <pc:docMk/>
          <pc:sldMk cId="1387084546" sldId="378"/>
        </pc:sldMkLst>
      </pc:sldChg>
      <pc:sldChg chg="new del">
        <pc:chgData name="Carla" userId="417464ba-0c67-467a-8d9f-e5f447a9fc8a" providerId="ADAL" clId="{0A18DBD1-F4B2-49D3-9BFC-A3ED50C8E71C}" dt="2022-11-18T11:11:11.084" v="2912" actId="680"/>
        <pc:sldMkLst>
          <pc:docMk/>
          <pc:sldMk cId="3005858431" sldId="378"/>
        </pc:sldMkLst>
      </pc:sldChg>
      <pc:sldChg chg="new del">
        <pc:chgData name="Carla" userId="417464ba-0c67-467a-8d9f-e5f447a9fc8a" providerId="ADAL" clId="{0A18DBD1-F4B2-49D3-9BFC-A3ED50C8E71C}" dt="2023-02-22T11:21:17.195" v="3005" actId="47"/>
        <pc:sldMkLst>
          <pc:docMk/>
          <pc:sldMk cId="4234389807" sldId="378"/>
        </pc:sldMkLst>
      </pc:sldChg>
      <pc:sldChg chg="new del">
        <pc:chgData name="Carla" userId="417464ba-0c67-467a-8d9f-e5f447a9fc8a" providerId="ADAL" clId="{0A18DBD1-F4B2-49D3-9BFC-A3ED50C8E71C}" dt="2023-02-23T14:30:31.625" v="4823" actId="47"/>
        <pc:sldMkLst>
          <pc:docMk/>
          <pc:sldMk cId="413715981" sldId="379"/>
        </pc:sldMkLst>
      </pc:sldChg>
      <pc:sldChg chg="add del">
        <pc:chgData name="Carla" userId="417464ba-0c67-467a-8d9f-e5f447a9fc8a" providerId="ADAL" clId="{0A18DBD1-F4B2-49D3-9BFC-A3ED50C8E71C}" dt="2023-02-22T11:21:12.057" v="3004"/>
        <pc:sldMkLst>
          <pc:docMk/>
          <pc:sldMk cId="3856785778" sldId="379"/>
        </pc:sldMkLst>
      </pc:sldChg>
      <pc:sldChg chg="new del">
        <pc:chgData name="Carla" userId="417464ba-0c67-467a-8d9f-e5f447a9fc8a" providerId="ADAL" clId="{0A18DBD1-F4B2-49D3-9BFC-A3ED50C8E71C}" dt="2023-02-23T14:30:31.625" v="4823" actId="47"/>
        <pc:sldMkLst>
          <pc:docMk/>
          <pc:sldMk cId="1315935917" sldId="380"/>
        </pc:sldMkLst>
      </pc:sldChg>
      <pc:sldChg chg="new del">
        <pc:chgData name="Carla" userId="417464ba-0c67-467a-8d9f-e5f447a9fc8a" providerId="ADAL" clId="{0A18DBD1-F4B2-49D3-9BFC-A3ED50C8E71C}" dt="2023-02-22T20:16:07.159" v="3971" actId="47"/>
        <pc:sldMkLst>
          <pc:docMk/>
          <pc:sldMk cId="1937392764" sldId="381"/>
        </pc:sldMkLst>
      </pc:sldChg>
      <pc:sldChg chg="addSp delSp modSp new del mod ord">
        <pc:chgData name="Carla" userId="417464ba-0c67-467a-8d9f-e5f447a9fc8a" providerId="ADAL" clId="{0A18DBD1-F4B2-49D3-9BFC-A3ED50C8E71C}" dt="2023-02-23T13:39:49.284" v="4092" actId="47"/>
        <pc:sldMkLst>
          <pc:docMk/>
          <pc:sldMk cId="945432886" sldId="382"/>
        </pc:sldMkLst>
      </pc:sldChg>
      <pc:sldChg chg="new del">
        <pc:chgData name="Carla" userId="417464ba-0c67-467a-8d9f-e5f447a9fc8a" providerId="ADAL" clId="{0A18DBD1-F4B2-49D3-9BFC-A3ED50C8E71C}" dt="2023-02-23T14:29:17.202" v="4820" actId="47"/>
        <pc:sldMkLst>
          <pc:docMk/>
          <pc:sldMk cId="1120237966" sldId="383"/>
        </pc:sldMkLst>
      </pc:sldChg>
      <pc:sldChg chg="new del">
        <pc:chgData name="Carla" userId="417464ba-0c67-467a-8d9f-e5f447a9fc8a" providerId="ADAL" clId="{0A18DBD1-F4B2-49D3-9BFC-A3ED50C8E71C}" dt="2023-02-23T14:29:17.202" v="4820" actId="47"/>
        <pc:sldMkLst>
          <pc:docMk/>
          <pc:sldMk cId="2871559418" sldId="384"/>
        </pc:sldMkLst>
      </pc:sldChg>
      <pc:sldChg chg="new del">
        <pc:chgData name="Carla" userId="417464ba-0c67-467a-8d9f-e5f447a9fc8a" providerId="ADAL" clId="{0A18DBD1-F4B2-49D3-9BFC-A3ED50C8E71C}" dt="2023-02-23T14:29:17.202" v="4820" actId="47"/>
        <pc:sldMkLst>
          <pc:docMk/>
          <pc:sldMk cId="2923997423" sldId="385"/>
        </pc:sldMkLst>
      </pc:sldChg>
      <pc:sldChg chg="addSp delSp modSp add mod">
        <pc:chgData name="Carla" userId="417464ba-0c67-467a-8d9f-e5f447a9fc8a" providerId="ADAL" clId="{0A18DBD1-F4B2-49D3-9BFC-A3ED50C8E71C}" dt="2023-02-22T20:16:23.903" v="3975" actId="20577"/>
        <pc:sldMkLst>
          <pc:docMk/>
          <pc:sldMk cId="1628306759" sldId="386"/>
        </pc:sldMkLst>
      </pc:sldChg>
      <pc:sldChg chg="addSp delSp modSp add mod ord">
        <pc:chgData name="Carla" userId="417464ba-0c67-467a-8d9f-e5f447a9fc8a" providerId="ADAL" clId="{0A18DBD1-F4B2-49D3-9BFC-A3ED50C8E71C}" dt="2023-02-23T14:31:49.575" v="4830" actId="20577"/>
        <pc:sldMkLst>
          <pc:docMk/>
          <pc:sldMk cId="2032237119" sldId="387"/>
        </pc:sldMkLst>
      </pc:sldChg>
      <pc:sldChg chg="addSp delSp modSp add mod">
        <pc:chgData name="Carla" userId="417464ba-0c67-467a-8d9f-e5f447a9fc8a" providerId="ADAL" clId="{0A18DBD1-F4B2-49D3-9BFC-A3ED50C8E71C}" dt="2023-02-23T14:35:37.056" v="4870" actId="20577"/>
        <pc:sldMkLst>
          <pc:docMk/>
          <pc:sldMk cId="1457699181" sldId="388"/>
        </pc:sldMkLst>
      </pc:sldChg>
      <pc:sldChg chg="addSp delSp modSp add mod ord">
        <pc:chgData name="Carla" userId="417464ba-0c67-467a-8d9f-e5f447a9fc8a" providerId="ADAL" clId="{0A18DBD1-F4B2-49D3-9BFC-A3ED50C8E71C}" dt="2023-02-23T14:35:40.385" v="4872" actId="20577"/>
        <pc:sldMkLst>
          <pc:docMk/>
          <pc:sldMk cId="2350355477" sldId="389"/>
        </pc:sldMkLst>
      </pc:sldChg>
      <pc:sldChg chg="addSp delSp modSp add mod">
        <pc:chgData name="Carla" userId="417464ba-0c67-467a-8d9f-e5f447a9fc8a" providerId="ADAL" clId="{0A18DBD1-F4B2-49D3-9BFC-A3ED50C8E71C}" dt="2023-02-23T14:35:44.232" v="4874" actId="20577"/>
        <pc:sldMkLst>
          <pc:docMk/>
          <pc:sldMk cId="775258822" sldId="390"/>
        </pc:sldMkLst>
      </pc:sldChg>
      <pc:sldChg chg="addSp delSp modSp add mod">
        <pc:chgData name="Carla" userId="417464ba-0c67-467a-8d9f-e5f447a9fc8a" providerId="ADAL" clId="{0A18DBD1-F4B2-49D3-9BFC-A3ED50C8E71C}" dt="2023-02-23T14:44:19.587" v="4907" actId="1076"/>
        <pc:sldMkLst>
          <pc:docMk/>
          <pc:sldMk cId="688940967" sldId="391"/>
        </pc:sldMkLst>
      </pc:sldChg>
      <pc:sldChg chg="new del">
        <pc:chgData name="Carla" userId="417464ba-0c67-467a-8d9f-e5f447a9fc8a" providerId="ADAL" clId="{0A18DBD1-F4B2-49D3-9BFC-A3ED50C8E71C}" dt="2023-02-23T14:15:17.391" v="4630" actId="680"/>
        <pc:sldMkLst>
          <pc:docMk/>
          <pc:sldMk cId="4159886549" sldId="391"/>
        </pc:sldMkLst>
      </pc:sldChg>
      <pc:sldChg chg="addSp delSp modSp add mod ord">
        <pc:chgData name="Carla" userId="417464ba-0c67-467a-8d9f-e5f447a9fc8a" providerId="ADAL" clId="{0A18DBD1-F4B2-49D3-9BFC-A3ED50C8E71C}" dt="2023-02-23T15:11:26.546" v="5635" actId="1076"/>
        <pc:sldMkLst>
          <pc:docMk/>
          <pc:sldMk cId="821675295" sldId="392"/>
        </pc:sldMkLst>
      </pc:sldChg>
      <pc:sldChg chg="addSp delSp modSp add del mod">
        <pc:chgData name="Carla" userId="417464ba-0c67-467a-8d9f-e5f447a9fc8a" providerId="ADAL" clId="{0A18DBD1-F4B2-49D3-9BFC-A3ED50C8E71C}" dt="2023-02-23T14:51:53.071" v="5198" actId="47"/>
        <pc:sldMkLst>
          <pc:docMk/>
          <pc:sldMk cId="3738357690" sldId="393"/>
        </pc:sldMkLst>
      </pc:sldChg>
      <pc:sldChg chg="addSp delSp modSp add mod">
        <pc:chgData name="Carla" userId="417464ba-0c67-467a-8d9f-e5f447a9fc8a" providerId="ADAL" clId="{0A18DBD1-F4B2-49D3-9BFC-A3ED50C8E71C}" dt="2023-02-23T15:11:19.274" v="5633" actId="1076"/>
        <pc:sldMkLst>
          <pc:docMk/>
          <pc:sldMk cId="1719770498" sldId="394"/>
        </pc:sldMkLst>
      </pc:sldChg>
      <pc:sldChg chg="modSp add del mod ord">
        <pc:chgData name="Carla" userId="417464ba-0c67-467a-8d9f-e5f447a9fc8a" providerId="ADAL" clId="{0A18DBD1-F4B2-49D3-9BFC-A3ED50C8E71C}" dt="2023-02-23T15:13:24.578" v="5704" actId="47"/>
        <pc:sldMkLst>
          <pc:docMk/>
          <pc:sldMk cId="3243323160" sldId="395"/>
        </pc:sldMkLst>
      </pc:sldChg>
      <pc:sldChg chg="addSp modSp add mod ord">
        <pc:chgData name="Carla" userId="417464ba-0c67-467a-8d9f-e5f447a9fc8a" providerId="ADAL" clId="{0A18DBD1-F4B2-49D3-9BFC-A3ED50C8E71C}" dt="2023-02-23T15:17:40.802" v="5758" actId="20577"/>
        <pc:sldMkLst>
          <pc:docMk/>
          <pc:sldMk cId="2600887471" sldId="396"/>
        </pc:sldMkLst>
      </pc:sldChg>
      <pc:sldChg chg="addSp delSp modSp add mod ord">
        <pc:chgData name="Carla" userId="417464ba-0c67-467a-8d9f-e5f447a9fc8a" providerId="ADAL" clId="{0A18DBD1-F4B2-49D3-9BFC-A3ED50C8E71C}" dt="2023-02-23T15:45:05.061" v="5922" actId="20577"/>
        <pc:sldMkLst>
          <pc:docMk/>
          <pc:sldMk cId="1823691312" sldId="397"/>
        </pc:sldMkLst>
      </pc:sldChg>
      <pc:sldChg chg="addSp delSp modSp add del mod">
        <pc:chgData name="Carla" userId="417464ba-0c67-467a-8d9f-e5f447a9fc8a" providerId="ADAL" clId="{0A18DBD1-F4B2-49D3-9BFC-A3ED50C8E71C}" dt="2023-02-23T15:44:29.310" v="5907" actId="47"/>
        <pc:sldMkLst>
          <pc:docMk/>
          <pc:sldMk cId="3356130170" sldId="398"/>
        </pc:sldMkLst>
      </pc:sldChg>
      <pc:sldChg chg="new del">
        <pc:chgData name="Carla" userId="417464ba-0c67-467a-8d9f-e5f447a9fc8a" providerId="ADAL" clId="{0A18DBD1-F4B2-49D3-9BFC-A3ED50C8E71C}" dt="2023-02-23T15:19:41.033" v="5808" actId="680"/>
        <pc:sldMkLst>
          <pc:docMk/>
          <pc:sldMk cId="1856009679" sldId="399"/>
        </pc:sldMkLst>
      </pc:sldChg>
      <pc:sldChg chg="addSp delSp modSp add del mod">
        <pc:chgData name="Carla" userId="417464ba-0c67-467a-8d9f-e5f447a9fc8a" providerId="ADAL" clId="{0A18DBD1-F4B2-49D3-9BFC-A3ED50C8E71C}" dt="2023-02-23T15:44:44.284" v="5910" actId="47"/>
        <pc:sldMkLst>
          <pc:docMk/>
          <pc:sldMk cId="1995636814" sldId="399"/>
        </pc:sldMkLst>
      </pc:sldChg>
      <pc:sldChg chg="addSp delSp modSp add mod">
        <pc:chgData name="Carla" userId="417464ba-0c67-467a-8d9f-e5f447a9fc8a" providerId="ADAL" clId="{0A18DBD1-F4B2-49D3-9BFC-A3ED50C8E71C}" dt="2023-02-23T15:45:08.371" v="5924" actId="20577"/>
        <pc:sldMkLst>
          <pc:docMk/>
          <pc:sldMk cId="1589997109" sldId="400"/>
        </pc:sldMkLst>
      </pc:sldChg>
      <pc:sldChg chg="add del">
        <pc:chgData name="Carla" userId="417464ba-0c67-467a-8d9f-e5f447a9fc8a" providerId="ADAL" clId="{0A18DBD1-F4B2-49D3-9BFC-A3ED50C8E71C}" dt="2023-02-23T15:45:20.783" v="5933" actId="47"/>
        <pc:sldMkLst>
          <pc:docMk/>
          <pc:sldMk cId="470077674" sldId="401"/>
        </pc:sldMkLst>
      </pc:sldChg>
      <pc:sldChg chg="add del">
        <pc:chgData name="Carla" userId="417464ba-0c67-467a-8d9f-e5f447a9fc8a" providerId="ADAL" clId="{0A18DBD1-F4B2-49D3-9BFC-A3ED50C8E71C}" dt="2023-02-23T15:44:44.284" v="5910" actId="47"/>
        <pc:sldMkLst>
          <pc:docMk/>
          <pc:sldMk cId="2891803798" sldId="402"/>
        </pc:sldMkLst>
      </pc:sldChg>
      <pc:sldChg chg="modSp add mod">
        <pc:chgData name="Carla" userId="417464ba-0c67-467a-8d9f-e5f447a9fc8a" providerId="ADAL" clId="{0A18DBD1-F4B2-49D3-9BFC-A3ED50C8E71C}" dt="2023-02-23T15:45:12.238" v="5928" actId="20577"/>
        <pc:sldMkLst>
          <pc:docMk/>
          <pc:sldMk cId="473722797" sldId="403"/>
        </pc:sldMkLst>
      </pc:sldChg>
      <pc:sldChg chg="modSp add mod">
        <pc:chgData name="Carla" userId="417464ba-0c67-467a-8d9f-e5f447a9fc8a" providerId="ADAL" clId="{0A18DBD1-F4B2-49D3-9BFC-A3ED50C8E71C}" dt="2023-02-23T15:45:40.971" v="5935" actId="20577"/>
        <pc:sldMkLst>
          <pc:docMk/>
          <pc:sldMk cId="651442162" sldId="404"/>
        </pc:sldMkLst>
      </pc:sldChg>
      <pc:sldMasterChg chg="delSldLayout">
        <pc:chgData name="Carla" userId="417464ba-0c67-467a-8d9f-e5f447a9fc8a" providerId="ADAL" clId="{0A18DBD1-F4B2-49D3-9BFC-A3ED50C8E71C}" dt="2022-11-18T08:19:31.735" v="1034" actId="47"/>
        <pc:sldMasterMkLst>
          <pc:docMk/>
          <pc:sldMasterMk cId="0" sldId="2147483648"/>
        </pc:sldMasterMkLst>
        <pc:sldLayoutChg chg="del">
          <pc:chgData name="Carla" userId="417464ba-0c67-467a-8d9f-e5f447a9fc8a" providerId="ADAL" clId="{0A18DBD1-F4B2-49D3-9BFC-A3ED50C8E71C}" dt="2022-11-18T08:19:31.735" v="1034" actId="47"/>
          <pc:sldLayoutMkLst>
            <pc:docMk/>
            <pc:sldMasterMk cId="0" sldId="2147483648"/>
            <pc:sldLayoutMk cId="1218019614" sldId="2147483693"/>
          </pc:sldLayoutMkLst>
        </pc:sldLayoutChg>
      </pc:sldMasterChg>
    </pc:docChg>
  </pc:docChgLst>
  <pc:docChgLst>
    <pc:chgData name="Carla Cannone" userId="417464ba-0c67-467a-8d9f-e5f447a9fc8a" providerId="ADAL" clId="{0A18DBD1-F4B2-49D3-9BFC-A3ED50C8E71C}"/>
    <pc:docChg chg="undo custSel addSld delSld modSld sldOrd">
      <pc:chgData name="Carla Cannone" userId="417464ba-0c67-467a-8d9f-e5f447a9fc8a" providerId="ADAL" clId="{0A18DBD1-F4B2-49D3-9BFC-A3ED50C8E71C}" dt="2023-03-30T17:22:32.903" v="2778" actId="20577"/>
      <pc:docMkLst>
        <pc:docMk/>
      </pc:docMkLst>
      <pc:sldChg chg="del">
        <pc:chgData name="Carla Cannone" userId="417464ba-0c67-467a-8d9f-e5f447a9fc8a" providerId="ADAL" clId="{0A18DBD1-F4B2-49D3-9BFC-A3ED50C8E71C}" dt="2023-03-19T14:04:55.718" v="1335" actId="2696"/>
        <pc:sldMkLst>
          <pc:docMk/>
          <pc:sldMk cId="0" sldId="258"/>
        </pc:sldMkLst>
      </pc:sldChg>
      <pc:sldChg chg="addSp delSp modSp modNotesTx">
        <pc:chgData name="Carla Cannone" userId="417464ba-0c67-467a-8d9f-e5f447a9fc8a" providerId="ADAL" clId="{0A18DBD1-F4B2-49D3-9BFC-A3ED50C8E71C}" dt="2023-03-30T17:19:18.661" v="2138" actId="20577"/>
        <pc:sldMkLst>
          <pc:docMk/>
          <pc:sldMk cId="927864516" sldId="264"/>
        </pc:sldMkLst>
      </pc:sldChg>
      <pc:sldChg chg="modNotesTx">
        <pc:chgData name="Carla Cannone" userId="417464ba-0c67-467a-8d9f-e5f447a9fc8a" providerId="ADAL" clId="{0A18DBD1-F4B2-49D3-9BFC-A3ED50C8E71C}" dt="2023-03-19T14:46:12.606" v="1342" actId="20577"/>
        <pc:sldMkLst>
          <pc:docMk/>
          <pc:sldMk cId="0" sldId="289"/>
        </pc:sldMkLst>
      </pc:sldChg>
      <pc:sldChg chg="del">
        <pc:chgData name="Carla Cannone" userId="417464ba-0c67-467a-8d9f-e5f447a9fc8a" providerId="ADAL" clId="{0A18DBD1-F4B2-49D3-9BFC-A3ED50C8E71C}" dt="2023-03-19T14:04:55.718" v="1335" actId="2696"/>
        <pc:sldMkLst>
          <pc:docMk/>
          <pc:sldMk cId="0" sldId="296"/>
        </pc:sldMkLst>
      </pc:sldChg>
      <pc:sldChg chg="del">
        <pc:chgData name="Carla Cannone" userId="417464ba-0c67-467a-8d9f-e5f447a9fc8a" providerId="ADAL" clId="{0A18DBD1-F4B2-49D3-9BFC-A3ED50C8E71C}" dt="2023-03-19T14:04:55.718" v="1335" actId="2696"/>
        <pc:sldMkLst>
          <pc:docMk/>
          <pc:sldMk cId="0" sldId="304"/>
        </pc:sldMkLst>
      </pc:sldChg>
      <pc:sldChg chg="addSp delSp modSp mod">
        <pc:chgData name="Carla Cannone" userId="417464ba-0c67-467a-8d9f-e5f447a9fc8a" providerId="ADAL" clId="{0A18DBD1-F4B2-49D3-9BFC-A3ED50C8E71C}" dt="2023-03-19T14:34:56.425" v="1340"/>
        <pc:sldMkLst>
          <pc:docMk/>
          <pc:sldMk cId="144697344" sldId="336"/>
        </pc:sldMkLst>
      </pc:sldChg>
      <pc:sldChg chg="del">
        <pc:chgData name="Carla Cannone" userId="417464ba-0c67-467a-8d9f-e5f447a9fc8a" providerId="ADAL" clId="{0A18DBD1-F4B2-49D3-9BFC-A3ED50C8E71C}" dt="2023-03-19T14:04:55.718" v="1335" actId="2696"/>
        <pc:sldMkLst>
          <pc:docMk/>
          <pc:sldMk cId="2663727173" sldId="337"/>
        </pc:sldMkLst>
      </pc:sldChg>
      <pc:sldChg chg="del">
        <pc:chgData name="Carla Cannone" userId="417464ba-0c67-467a-8d9f-e5f447a9fc8a" providerId="ADAL" clId="{0A18DBD1-F4B2-49D3-9BFC-A3ED50C8E71C}" dt="2023-03-19T14:04:55.718" v="1335" actId="2696"/>
        <pc:sldMkLst>
          <pc:docMk/>
          <pc:sldMk cId="7502038" sldId="338"/>
        </pc:sldMkLst>
      </pc:sldChg>
      <pc:sldChg chg="del">
        <pc:chgData name="Carla Cannone" userId="417464ba-0c67-467a-8d9f-e5f447a9fc8a" providerId="ADAL" clId="{0A18DBD1-F4B2-49D3-9BFC-A3ED50C8E71C}" dt="2023-03-19T14:04:55.718" v="1335" actId="2696"/>
        <pc:sldMkLst>
          <pc:docMk/>
          <pc:sldMk cId="3434788658" sldId="339"/>
        </pc:sldMkLst>
      </pc:sldChg>
      <pc:sldChg chg="del">
        <pc:chgData name="Carla Cannone" userId="417464ba-0c67-467a-8d9f-e5f447a9fc8a" providerId="ADAL" clId="{0A18DBD1-F4B2-49D3-9BFC-A3ED50C8E71C}" dt="2023-03-19T14:04:55.718" v="1335" actId="2696"/>
        <pc:sldMkLst>
          <pc:docMk/>
          <pc:sldMk cId="680913232" sldId="340"/>
        </pc:sldMkLst>
      </pc:sldChg>
      <pc:sldChg chg="del">
        <pc:chgData name="Carla Cannone" userId="417464ba-0c67-467a-8d9f-e5f447a9fc8a" providerId="ADAL" clId="{0A18DBD1-F4B2-49D3-9BFC-A3ED50C8E71C}" dt="2023-03-19T14:04:55.718" v="1335" actId="2696"/>
        <pc:sldMkLst>
          <pc:docMk/>
          <pc:sldMk cId="2166291676" sldId="341"/>
        </pc:sldMkLst>
      </pc:sldChg>
      <pc:sldChg chg="del">
        <pc:chgData name="Carla Cannone" userId="417464ba-0c67-467a-8d9f-e5f447a9fc8a" providerId="ADAL" clId="{0A18DBD1-F4B2-49D3-9BFC-A3ED50C8E71C}" dt="2023-03-19T14:04:55.718" v="1335" actId="2696"/>
        <pc:sldMkLst>
          <pc:docMk/>
          <pc:sldMk cId="3902166062" sldId="342"/>
        </pc:sldMkLst>
      </pc:sldChg>
      <pc:sldChg chg="del">
        <pc:chgData name="Carla Cannone" userId="417464ba-0c67-467a-8d9f-e5f447a9fc8a" providerId="ADAL" clId="{0A18DBD1-F4B2-49D3-9BFC-A3ED50C8E71C}" dt="2023-03-19T14:04:55.718" v="1335" actId="2696"/>
        <pc:sldMkLst>
          <pc:docMk/>
          <pc:sldMk cId="3970471560" sldId="343"/>
        </pc:sldMkLst>
      </pc:sldChg>
      <pc:sldChg chg="del">
        <pc:chgData name="Carla Cannone" userId="417464ba-0c67-467a-8d9f-e5f447a9fc8a" providerId="ADAL" clId="{0A18DBD1-F4B2-49D3-9BFC-A3ED50C8E71C}" dt="2023-03-19T14:04:55.718" v="1335" actId="2696"/>
        <pc:sldMkLst>
          <pc:docMk/>
          <pc:sldMk cId="857857681" sldId="344"/>
        </pc:sldMkLst>
      </pc:sldChg>
      <pc:sldChg chg="del">
        <pc:chgData name="Carla Cannone" userId="417464ba-0c67-467a-8d9f-e5f447a9fc8a" providerId="ADAL" clId="{0A18DBD1-F4B2-49D3-9BFC-A3ED50C8E71C}" dt="2023-03-19T14:04:55.718" v="1335" actId="2696"/>
        <pc:sldMkLst>
          <pc:docMk/>
          <pc:sldMk cId="386240992" sldId="345"/>
        </pc:sldMkLst>
      </pc:sldChg>
      <pc:sldChg chg="del">
        <pc:chgData name="Carla Cannone" userId="417464ba-0c67-467a-8d9f-e5f447a9fc8a" providerId="ADAL" clId="{0A18DBD1-F4B2-49D3-9BFC-A3ED50C8E71C}" dt="2023-03-19T14:04:55.718" v="1335" actId="2696"/>
        <pc:sldMkLst>
          <pc:docMk/>
          <pc:sldMk cId="2619872372" sldId="346"/>
        </pc:sldMkLst>
      </pc:sldChg>
      <pc:sldChg chg="del">
        <pc:chgData name="Carla Cannone" userId="417464ba-0c67-467a-8d9f-e5f447a9fc8a" providerId="ADAL" clId="{0A18DBD1-F4B2-49D3-9BFC-A3ED50C8E71C}" dt="2023-03-19T14:04:55.718" v="1335" actId="2696"/>
        <pc:sldMkLst>
          <pc:docMk/>
          <pc:sldMk cId="1288230459" sldId="347"/>
        </pc:sldMkLst>
      </pc:sldChg>
      <pc:sldChg chg="del">
        <pc:chgData name="Carla Cannone" userId="417464ba-0c67-467a-8d9f-e5f447a9fc8a" providerId="ADAL" clId="{0A18DBD1-F4B2-49D3-9BFC-A3ED50C8E71C}" dt="2023-03-19T14:04:55.718" v="1335" actId="2696"/>
        <pc:sldMkLst>
          <pc:docMk/>
          <pc:sldMk cId="3472603095" sldId="348"/>
        </pc:sldMkLst>
      </pc:sldChg>
      <pc:sldChg chg="del">
        <pc:chgData name="Carla Cannone" userId="417464ba-0c67-467a-8d9f-e5f447a9fc8a" providerId="ADAL" clId="{0A18DBD1-F4B2-49D3-9BFC-A3ED50C8E71C}" dt="2023-03-19T14:04:55.718" v="1335" actId="2696"/>
        <pc:sldMkLst>
          <pc:docMk/>
          <pc:sldMk cId="3622783410" sldId="349"/>
        </pc:sldMkLst>
      </pc:sldChg>
      <pc:sldChg chg="del">
        <pc:chgData name="Carla Cannone" userId="417464ba-0c67-467a-8d9f-e5f447a9fc8a" providerId="ADAL" clId="{0A18DBD1-F4B2-49D3-9BFC-A3ED50C8E71C}" dt="2023-03-19T14:04:55.718" v="1335" actId="2696"/>
        <pc:sldMkLst>
          <pc:docMk/>
          <pc:sldMk cId="4016126095" sldId="350"/>
        </pc:sldMkLst>
      </pc:sldChg>
      <pc:sldChg chg="del">
        <pc:chgData name="Carla Cannone" userId="417464ba-0c67-467a-8d9f-e5f447a9fc8a" providerId="ADAL" clId="{0A18DBD1-F4B2-49D3-9BFC-A3ED50C8E71C}" dt="2023-03-19T14:04:55.718" v="1335" actId="2696"/>
        <pc:sldMkLst>
          <pc:docMk/>
          <pc:sldMk cId="2910430488" sldId="352"/>
        </pc:sldMkLst>
      </pc:sldChg>
      <pc:sldChg chg="del">
        <pc:chgData name="Carla Cannone" userId="417464ba-0c67-467a-8d9f-e5f447a9fc8a" providerId="ADAL" clId="{0A18DBD1-F4B2-49D3-9BFC-A3ED50C8E71C}" dt="2023-03-19T14:04:55.718" v="1335" actId="2696"/>
        <pc:sldMkLst>
          <pc:docMk/>
          <pc:sldMk cId="1503226154" sldId="353"/>
        </pc:sldMkLst>
      </pc:sldChg>
      <pc:sldChg chg="del">
        <pc:chgData name="Carla Cannone" userId="417464ba-0c67-467a-8d9f-e5f447a9fc8a" providerId="ADAL" clId="{0A18DBD1-F4B2-49D3-9BFC-A3ED50C8E71C}" dt="2023-03-19T14:04:55.718" v="1335" actId="2696"/>
        <pc:sldMkLst>
          <pc:docMk/>
          <pc:sldMk cId="544016882" sldId="354"/>
        </pc:sldMkLst>
      </pc:sldChg>
      <pc:sldChg chg="addSp delSp modSp">
        <pc:chgData name="Carla Cannone" userId="417464ba-0c67-467a-8d9f-e5f447a9fc8a" providerId="ADAL" clId="{0A18DBD1-F4B2-49D3-9BFC-A3ED50C8E71C}" dt="2023-03-17T18:40:07.485" v="1218"/>
        <pc:sldMkLst>
          <pc:docMk/>
          <pc:sldMk cId="2623300561" sldId="370"/>
        </pc:sldMkLst>
      </pc:sldChg>
      <pc:sldChg chg="addSp delSp modSp mod">
        <pc:chgData name="Carla Cannone" userId="417464ba-0c67-467a-8d9f-e5f447a9fc8a" providerId="ADAL" clId="{0A18DBD1-F4B2-49D3-9BFC-A3ED50C8E71C}" dt="2023-03-17T19:45:05.797" v="1260" actId="1076"/>
        <pc:sldMkLst>
          <pc:docMk/>
          <pc:sldMk cId="1921036003" sldId="375"/>
        </pc:sldMkLst>
      </pc:sldChg>
      <pc:sldChg chg="modNotesTx">
        <pc:chgData name="Carla Cannone" userId="417464ba-0c67-467a-8d9f-e5f447a9fc8a" providerId="ADAL" clId="{0A18DBD1-F4B2-49D3-9BFC-A3ED50C8E71C}" dt="2023-03-30T17:22:32.903" v="2778" actId="20577"/>
        <pc:sldMkLst>
          <pc:docMk/>
          <pc:sldMk cId="1628306759" sldId="386"/>
        </pc:sldMkLst>
      </pc:sldChg>
      <pc:sldChg chg="addSp modSp modNotesTx">
        <pc:chgData name="Carla Cannone" userId="417464ba-0c67-467a-8d9f-e5f447a9fc8a" providerId="ADAL" clId="{0A18DBD1-F4B2-49D3-9BFC-A3ED50C8E71C}" dt="2023-03-30T17:16:47.956" v="1480" actId="20577"/>
        <pc:sldMkLst>
          <pc:docMk/>
          <pc:sldMk cId="2032237119" sldId="387"/>
        </pc:sldMkLst>
      </pc:sldChg>
      <pc:sldChg chg="addSp modSp mod modNotesTx">
        <pc:chgData name="Carla Cannone" userId="417464ba-0c67-467a-8d9f-e5f447a9fc8a" providerId="ADAL" clId="{0A18DBD1-F4B2-49D3-9BFC-A3ED50C8E71C}" dt="2023-03-30T17:17:40.335" v="1692" actId="20577"/>
        <pc:sldMkLst>
          <pc:docMk/>
          <pc:sldMk cId="1457699181" sldId="388"/>
        </pc:sldMkLst>
      </pc:sldChg>
      <pc:sldChg chg="addSp modSp">
        <pc:chgData name="Carla Cannone" userId="417464ba-0c67-467a-8d9f-e5f447a9fc8a" providerId="ADAL" clId="{0A18DBD1-F4B2-49D3-9BFC-A3ED50C8E71C}" dt="2023-03-17T18:39:52.990" v="1210"/>
        <pc:sldMkLst>
          <pc:docMk/>
          <pc:sldMk cId="2350355477" sldId="389"/>
        </pc:sldMkLst>
      </pc:sldChg>
      <pc:sldChg chg="addSp modSp">
        <pc:chgData name="Carla Cannone" userId="417464ba-0c67-467a-8d9f-e5f447a9fc8a" providerId="ADAL" clId="{0A18DBD1-F4B2-49D3-9BFC-A3ED50C8E71C}" dt="2023-03-17T18:39:54.452" v="1211"/>
        <pc:sldMkLst>
          <pc:docMk/>
          <pc:sldMk cId="775258822" sldId="390"/>
        </pc:sldMkLst>
      </pc:sldChg>
      <pc:sldChg chg="addSp delSp modSp mod modNotesTx">
        <pc:chgData name="Carla Cannone" userId="417464ba-0c67-467a-8d9f-e5f447a9fc8a" providerId="ADAL" clId="{0A18DBD1-F4B2-49D3-9BFC-A3ED50C8E71C}" dt="2023-03-30T17:18:21.960" v="1833" actId="20577"/>
        <pc:sldMkLst>
          <pc:docMk/>
          <pc:sldMk cId="688940967" sldId="391"/>
        </pc:sldMkLst>
      </pc:sldChg>
      <pc:sldChg chg="addSp modSp mod">
        <pc:chgData name="Carla Cannone" userId="417464ba-0c67-467a-8d9f-e5f447a9fc8a" providerId="ADAL" clId="{0A18DBD1-F4B2-49D3-9BFC-A3ED50C8E71C}" dt="2023-03-17T20:12:07.846" v="1322" actId="20577"/>
        <pc:sldMkLst>
          <pc:docMk/>
          <pc:sldMk cId="821675295" sldId="392"/>
        </pc:sldMkLst>
      </pc:sldChg>
      <pc:sldChg chg="addSp modSp mod">
        <pc:chgData name="Carla Cannone" userId="417464ba-0c67-467a-8d9f-e5f447a9fc8a" providerId="ADAL" clId="{0A18DBD1-F4B2-49D3-9BFC-A3ED50C8E71C}" dt="2023-03-17T20:12:42.025" v="1334" actId="20577"/>
        <pc:sldMkLst>
          <pc:docMk/>
          <pc:sldMk cId="1719770498" sldId="394"/>
        </pc:sldMkLst>
      </pc:sldChg>
      <pc:sldChg chg="modNotesTx">
        <pc:chgData name="Carla Cannone" userId="417464ba-0c67-467a-8d9f-e5f447a9fc8a" providerId="ADAL" clId="{0A18DBD1-F4B2-49D3-9BFC-A3ED50C8E71C}" dt="2023-03-30T17:20:53.048" v="2435" actId="20577"/>
        <pc:sldMkLst>
          <pc:docMk/>
          <pc:sldMk cId="2600887471" sldId="396"/>
        </pc:sldMkLst>
      </pc:sldChg>
      <pc:sldChg chg="addSp delSp modSp mod">
        <pc:chgData name="Carla Cannone" userId="417464ba-0c67-467a-8d9f-e5f447a9fc8a" providerId="ADAL" clId="{0A18DBD1-F4B2-49D3-9BFC-A3ED50C8E71C}" dt="2023-03-17T18:40:14.236" v="1221"/>
        <pc:sldMkLst>
          <pc:docMk/>
          <pc:sldMk cId="1823691312" sldId="397"/>
        </pc:sldMkLst>
      </pc:sldChg>
      <pc:sldChg chg="addSp delSp modSp mod modNotesTx">
        <pc:chgData name="Carla Cannone" userId="417464ba-0c67-467a-8d9f-e5f447a9fc8a" providerId="ADAL" clId="{0A18DBD1-F4B2-49D3-9BFC-A3ED50C8E71C}" dt="2023-03-17T18:40:15.535" v="1222"/>
        <pc:sldMkLst>
          <pc:docMk/>
          <pc:sldMk cId="1589997109" sldId="400"/>
        </pc:sldMkLst>
      </pc:sldChg>
      <pc:sldChg chg="addSp delSp modSp mod">
        <pc:chgData name="Carla Cannone" userId="417464ba-0c67-467a-8d9f-e5f447a9fc8a" providerId="ADAL" clId="{0A18DBD1-F4B2-49D3-9BFC-A3ED50C8E71C}" dt="2023-03-17T18:40:16.572" v="1223"/>
        <pc:sldMkLst>
          <pc:docMk/>
          <pc:sldMk cId="473722797" sldId="403"/>
        </pc:sldMkLst>
      </pc:sldChg>
      <pc:sldChg chg="addSp delSp modSp mod modNotesTx">
        <pc:chgData name="Carla Cannone" userId="417464ba-0c67-467a-8d9f-e5f447a9fc8a" providerId="ADAL" clId="{0A18DBD1-F4B2-49D3-9BFC-A3ED50C8E71C}" dt="2023-03-30T17:21:39.240" v="2627" actId="20577"/>
        <pc:sldMkLst>
          <pc:docMk/>
          <pc:sldMk cId="651442162" sldId="404"/>
        </pc:sldMkLst>
      </pc:sldChg>
      <pc:sldChg chg="addSp delSp modSp add mod ord">
        <pc:chgData name="Carla Cannone" userId="417464ba-0c67-467a-8d9f-e5f447a9fc8a" providerId="ADAL" clId="{0A18DBD1-F4B2-49D3-9BFC-A3ED50C8E71C}" dt="2023-03-17T18:40:19.275" v="1225"/>
        <pc:sldMkLst>
          <pc:docMk/>
          <pc:sldMk cId="219613637" sldId="4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t>9/4/2025</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Clique para editar os estilos de texto mestre</a:t>
            </a:r>
          </a:p>
          <a:p>
            <a:pPr lvl="1"/>
            <a:r>
              <a:rPr lang="en-GB" noProof="0"/>
              <a:t>Segundo nível</a:t>
            </a:r>
          </a:p>
          <a:p>
            <a:pPr lvl="2"/>
            <a:r>
              <a:rPr lang="en-GB" noProof="0"/>
              <a:t>Terceiro nível</a:t>
            </a:r>
          </a:p>
          <a:p>
            <a:pPr lvl="3"/>
            <a:r>
              <a:rPr lang="en-GB" noProof="0"/>
              <a:t>Quarto nível</a:t>
            </a:r>
          </a:p>
          <a:p>
            <a:pPr lvl="4"/>
            <a:r>
              <a:rPr lang="en-GB" noProof="0"/>
              <a:t>Quinto nível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Palestra 7: os setores.</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Depois de obtermos a penetração das Formas de Energia (penetração de mercado) e a demanda de energia útil, podemos calcular o Consumo de Energia Especificado para cada uso final. </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t>10</a:t>
            </a:fld>
            <a:endParaRPr lang="en-US"/>
          </a:p>
        </p:txBody>
      </p:sp>
    </p:spTree>
    <p:extLst>
      <p:ext uri="{BB962C8B-B14F-4D97-AF65-F5344CB8AC3E}">
        <p14:creationId xmlns:p14="http://schemas.microsoft.com/office/powerpoint/2010/main" val="3917838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t>11</a:t>
            </a:fld>
            <a:endParaRPr lang="en-US"/>
          </a:p>
        </p:txBody>
      </p:sp>
    </p:spTree>
    <p:extLst>
      <p:ext uri="{BB962C8B-B14F-4D97-AF65-F5344CB8AC3E}">
        <p14:creationId xmlns:p14="http://schemas.microsoft.com/office/powerpoint/2010/main" val="919360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Outro conjunto de dados brutos necessários para a reconstrução são os dados socioeconômicos, nesse caso para o setor agrícola. </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t>13</a:t>
            </a:fld>
            <a:endParaRPr lang="en-US"/>
          </a:p>
        </p:txBody>
      </p:sp>
    </p:spTree>
    <p:extLst>
      <p:ext uri="{BB962C8B-B14F-4D97-AF65-F5344CB8AC3E}">
        <p14:creationId xmlns:p14="http://schemas.microsoft.com/office/powerpoint/2010/main" val="2189082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ea typeface="Open Sans"/>
                <a:cs typeface="Open Sans"/>
              </a:rPr>
              <a:t>Vimos como funciona a reconstrução do ano-base, que segue uma direção oposta à forma como o software MAED opera. O MAED vai do Parâmetro de Condução para os Cálculos de Energia Final. </a:t>
            </a:r>
          </a:p>
        </p:txBody>
      </p:sp>
    </p:spTree>
    <p:extLst>
      <p:ext uri="{BB962C8B-B14F-4D97-AF65-F5344CB8AC3E}">
        <p14:creationId xmlns:p14="http://schemas.microsoft.com/office/powerpoint/2010/main" val="3222870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atin typeface="Open Sans"/>
              </a:rPr>
              <a:t>A demanda final de energia de uma fonte de energia específica (</a:t>
            </a:r>
            <a:r>
              <a:rPr lang="en-US">
                <a:latin typeface="Open Sans"/>
                <a:ea typeface="Open Sans"/>
                <a:cs typeface="Open Sans"/>
              </a:rPr>
              <a:t>a quantidade de energia comprada pelos usuários finais, que chega à </a:t>
            </a:r>
            <a:r>
              <a:rPr lang="en-US">
                <a:latin typeface="Open Sans"/>
              </a:rPr>
              <a:t>porta </a:t>
            </a:r>
            <a:r>
              <a:rPr lang="en-US">
                <a:latin typeface="Open Sans"/>
                <a:ea typeface="Open Sans"/>
                <a:cs typeface="Open Sans"/>
              </a:rPr>
              <a:t>do consumidor final</a:t>
            </a:r>
            <a:r>
              <a:rPr lang="en-US">
                <a:latin typeface="Open Sans"/>
              </a:rPr>
              <a:t>) é dada pelo produto do inverso da eficiência do processo em que a energia é usada, a penetração de mercado do tipo de fonte de energia em questão e a demanda final de energia útil. </a:t>
            </a:r>
          </a:p>
          <a:p>
            <a:r>
              <a:rPr lang="en-US">
                <a:latin typeface="Open Sans"/>
              </a:rPr>
              <a:t>No modelo, a demanda de energia dos consumidores finais é calculada em termos de energia útil sempre que possível.</a:t>
            </a:r>
          </a:p>
          <a:p>
            <a:r>
              <a:rPr lang="en-US">
                <a:latin typeface="Open Sans"/>
              </a:rPr>
              <a:t>A demanda de energia útil pode ser suprida por apenas uma forma de energia ou por duas ou mais formas de energia, de acordo com a penetração no mercado. Esse fato é usado no MAED para considerar as substituições de combustível.</a:t>
            </a:r>
          </a:p>
          <a:p>
            <a:r>
              <a:rPr lang="en-US">
                <a:latin typeface="Open Sans"/>
              </a:rPr>
              <a:t>Às vezes, várias formas de energia, por exemplo, eletricidade e combustíveis fósseis, estão competindo por uma determinada categoria de uso final da demanda de energia. Essa demanda é calculada primeiro em termos de energia útil e depois convertida em energia final, levando em conta a penetração no mercado em questão e a eficiência de cada fonte de energia alternativa. A penetração no mercado e a eficiência são especificadas como parâmetros do cenário.</a:t>
            </a:r>
          </a:p>
          <a:p>
            <a:endParaRPr lang="en-GB">
              <a:latin typeface="Open Sans"/>
              <a:ea typeface="Open Sans"/>
              <a:cs typeface="Open Sans"/>
            </a:endParaRPr>
          </a:p>
        </p:txBody>
      </p:sp>
    </p:spTree>
    <p:extLst>
      <p:ext uri="{BB962C8B-B14F-4D97-AF65-F5344CB8AC3E}">
        <p14:creationId xmlns:p14="http://schemas.microsoft.com/office/powerpoint/2010/main" val="1504874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Como visto anteriormente, o setor industrial pode ser dividido em quatro subsetores: agricultura, construção, mineração e manufatura. Já cobrimos o subsetor de Agricultura. Vamos ver agora o que precisa ser feito para os outros.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61186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subsetor de manufatura, o uso térmico do calor pode ser dividido em baixa, média e alta temperatura. O parâmetro determinante ainda é o valor agregado do subsetor.</a:t>
            </a:r>
          </a:p>
          <a:p>
            <a:r>
              <a:rPr lang="en-US" dirty="0"/>
              <a:t>O consumo específico de energia é agora o produto da intensidade específica de energia do subsetor e a parcela do uso térmico nessa temperatura.</a:t>
            </a:r>
          </a:p>
          <a:p>
            <a:endParaRPr lang="en-GB" dirty="0"/>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t>20</a:t>
            </a:fld>
            <a:endParaRPr lang="en-US"/>
          </a:p>
        </p:txBody>
      </p:sp>
    </p:spTree>
    <p:extLst>
      <p:ext uri="{BB962C8B-B14F-4D97-AF65-F5344CB8AC3E}">
        <p14:creationId xmlns:p14="http://schemas.microsoft.com/office/powerpoint/2010/main" val="3343852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Nos subsetores de manufatura, temos etapas adicionais em comparação com o subsetor agrícola, relacionadas à divisão da temperatura em três níveis. </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t>22</a:t>
            </a:fld>
            <a:endParaRPr lang="en-US"/>
          </a:p>
        </p:txBody>
      </p:sp>
    </p:spTree>
    <p:extLst>
      <p:ext uri="{BB962C8B-B14F-4D97-AF65-F5344CB8AC3E}">
        <p14:creationId xmlns:p14="http://schemas.microsoft.com/office/powerpoint/2010/main" val="838792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t>23</a:t>
            </a:fld>
            <a:endParaRPr lang="en-US"/>
          </a:p>
        </p:txBody>
      </p:sp>
    </p:spTree>
    <p:extLst>
      <p:ext uri="{BB962C8B-B14F-4D97-AF65-F5344CB8AC3E}">
        <p14:creationId xmlns:p14="http://schemas.microsoft.com/office/powerpoint/2010/main" val="792460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marL="342900" indent="-342900" eaLnBrk="1" fontAlgn="auto" hangingPunct="1">
              <a:spcBef>
                <a:spcPts val="1000"/>
              </a:spcBef>
              <a:spcAft>
                <a:spcPts val="0"/>
              </a:spcAft>
              <a:buFont typeface="Arial" panose="020B0604020202020204" pitchFamily="34" charset="0"/>
              <a:buChar char="•"/>
              <a:defRPr/>
            </a:pPr>
            <a:r>
              <a:rPr lang="en-GB" dirty="0">
                <a:latin typeface="Open Sans"/>
              </a:rPr>
              <a:t>Esta aula tem quatro Resultados Pretendidos do Aluno: </a:t>
            </a: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ILO1: aprender sobre o setor industrial e seus subsetores</a:t>
            </a: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ILO2: aprender a coletar os dados brutos necessários para a reconstrução do ano-base</a:t>
            </a: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ILO3: aprender a calcular os dados de entrada do MAED para o ano-base</a:t>
            </a:r>
            <a:endParaRPr lang="en-GB" sz="1200" dirty="0">
              <a:latin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OIT4: saiba como verificar se o ano-base foi reconstruído com sucesso. </a:t>
            </a:r>
            <a:endParaRPr lang="en-GB" sz="1200" dirty="0">
              <a:latin typeface="Open Sans" panose="020B0606030504020204" pitchFamily="34" charset="0"/>
              <a:cs typeface="Open Sans" panose="020B0606030504020204" pitchFamily="34" charset="0"/>
            </a:endParaRPr>
          </a:p>
          <a:p>
            <a:pPr>
              <a:spcBef>
                <a:spcPts val="0"/>
              </a:spcBef>
              <a:spcAft>
                <a:spcPts val="0"/>
              </a:spcAft>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No MAED, a estrutura do consumo final de energia do país é discriminada de forma consistente, dividindo o consumo em quatro setores de consumo principais: indústria, serviços, residências e transporte. Agora, analisaremos mais detalhadamente o setor industrial e seus quatro subsetores: Agricultura, Construção, Mineração </a:t>
            </a:r>
            <a:r>
              <a:rPr lang="en-GB">
                <a:latin typeface="Open Sans"/>
              </a:rPr>
              <a:t>e Manufatura. </a:t>
            </a:r>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3896167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Como já foi mencionado, o valor do consumo específico de energia para o ano-base é um parâmetro crucial para a estimativa da demanda futura de energia. Isso torna a seleção do ano-base uma questão muito importante.</a:t>
            </a:r>
          </a:p>
          <a:p>
            <a:r>
              <a:rPr lang="en-US">
                <a:latin typeface="Open Sans"/>
              </a:rPr>
              <a:t>Há vários critérios para a seleção do ano-base. Em primeiro lugar, o ano-base deve ser selecionado como o ano mais recente para o qual as estatísticas econômicas e de energia estão disponíveis, são confiáveis e consistentes. Em segundo lugar, o ano-base deve ser selecionado para representar condições estáveis de consumo de energia. Por fim, se situações incomuns, como uma crise econômica, condições climáticas extremas ou uma crise política, ocorrerem durante um determinado ano, ele não deve ser selecionado como linha de base e um ano anterior deve ser usado.</a:t>
            </a:r>
          </a:p>
          <a:p>
            <a:r>
              <a:rPr lang="en-US">
                <a:latin typeface="Open Sans"/>
              </a:rPr>
              <a:t>Para reconstruir o ano-base, é adotado um processo iterativo. Primeiro, devem ser reunidos dados estatísticos sobre o consumo de energia por setores, por uso final e por combustíveis para o ano-base selecionado. Em seguida, os dados de entrada do MAED para o ano-base são calculados com base nessas informações. O modelo MAED, por sua vez, é executado com esses dados de entrada. Os resultados do MAED são comparados com os valores estatísticos para aquele ano. Em caso de discrepância, o procedimento deve ser repetido, com parâmetros MAED ajustados.</a:t>
            </a:r>
          </a:p>
          <a:p>
            <a:r>
              <a:rPr lang="en-US">
                <a:latin typeface="Open Sans"/>
              </a:rPr>
              <a:t>O objetivo dessa fase é estabelecer uma referência e validar o </a:t>
            </a:r>
            <a:r>
              <a:rPr lang="en-US" err="1">
                <a:latin typeface="Open Sans"/>
              </a:rPr>
              <a:t>programa </a:t>
            </a:r>
            <a:r>
              <a:rPr lang="en-US">
                <a:latin typeface="Open Sans"/>
              </a:rPr>
              <a:t>para o sistema de energia do país específico.</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83087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Para reconstruir o ano-base, é adotado um processo iterativo. Primeiro, devem ser reunidos dados estatísticos sobre o consumo de energia por setores, por uso final e por combustíveis para o ano-base selecionado. Em seguida, os dados de entrada do MAED para o ano-base são calculados com base nessas informações. O modelo MAED, por sua vez, é executado com esses dados de entrada. Os resultados do MAED são comparados com os valores estatísticos para aquele ano. Em caso de discrepância, o procedimento deve ser repetido, com parâmetros MAED ajustados.</a:t>
            </a:r>
          </a:p>
          <a:p>
            <a:r>
              <a:rPr lang="en-US">
                <a:latin typeface="Open Sans"/>
              </a:rPr>
              <a:t>O objetivo dessa fase é estabelecer uma referência e validar o </a:t>
            </a:r>
            <a:r>
              <a:rPr lang="en-US" err="1">
                <a:latin typeface="Open Sans"/>
              </a:rPr>
              <a:t>programa </a:t>
            </a:r>
            <a:r>
              <a:rPr lang="en-US">
                <a:latin typeface="Open Sans"/>
              </a:rPr>
              <a:t>para o sistema de energia do país específico.</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579936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Para reconstruir o Ano Base, precisamos reunir os seguintes dados: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Demanda/consumo final de energia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por setores, por uso final e por combustíveis para o ano-base selecionado</a:t>
                </a:r>
              </a:p>
              <a:p>
                <a:pPr marL="342900" lvl="6" indent="-342900">
                  <a:spcBef>
                    <a:spcPts val="1000"/>
                  </a:spcBef>
                  <a:buClr>
                    <a:srgbClr val="333333"/>
                  </a:buClr>
                  <a:buSzPts val="1300"/>
                  <a:buFont typeface="Arial" panose="020B0604020202020204" pitchFamily="34" charset="0"/>
                  <a:buChar char="•"/>
                  <a:defRPr/>
                </a:pP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Eficiência energética </a:t>
                </a: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termodinâmica </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a:t>
                </a:r>
                <a:r>
                  <a:rPr lang="en-GB" sz="1200">
                    <a:latin typeface="Open Sans" panose="020B0606030504020204" pitchFamily="34" charset="0"/>
                    <a:ea typeface="Open Sans" panose="020B0606030504020204" pitchFamily="34" charset="0"/>
                    <a:cs typeface="Open Sans" panose="020B0606030504020204" pitchFamily="34" charset="0"/>
                  </a:rPr>
                  <a:t> do processo/do equipamento usado.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Parâmetro de direção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para cada uso final (ou seja, indústria, transporte, serviço e uso doméstico</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Temos de garantir que as unidades sejam consistentes em todo o MAED. Veremos um exemplo mais adiante nesta palestra. </a:t>
                </a:r>
              </a:p>
            </p:txBody>
          </p:sp>
        </mc:Choice>
        <mc:Fallback xmlns:p14="http://schemas.microsoft.com/office/powerpoint/2010/main" xmlns="">
          <p:sp>
            <p:nvSpPr>
              <p:cNvPr id="3" name="Notes Placeholder 2"/>
              <p:cNvSpPr>
                <a:spLocks noGrp="1"/>
              </p:cNvSpPr>
              <p:nvPr>
                <p:ph type="body" idx="1"/>
              </p:nvPr>
            </p:nvSpPr>
            <p:spPr/>
            <p:txBody>
              <a:bodyPr/>
              <a:lstStyle/>
              <a:p xmlns:mc="http://schemas.openxmlformats.org/markup-compatibility/2006" xmlns:a14="http://schemas.microsoft.com/office/drawing/2010/main">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Para reconstruir o Ano Base, precisamos reunir os seguintes dados: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xmlns:mc="http://schemas.openxmlformats.org/markup-compatibility/2006" xmlns:a14="http://schemas.microsoft.com/office/drawing/2010/main">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Demanda/consumo final de energia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por setores, por uso final e por combustíveis para o ano-base selecionado</a:t>
                </a:r>
              </a:p>
              <a:p xmlns:mc="http://schemas.openxmlformats.org/markup-compatibility/2006" xmlns:a14="http://schemas.microsoft.com/office/drawing/2010/main">
                <a:pPr marL="342900" lvl="6" indent="-342900">
                  <a:spcBef>
                    <a:spcPts val="1000"/>
                  </a:spcBef>
                  <a:buClr>
                    <a:srgbClr val="333333"/>
                  </a:buClr>
                  <a:buSzPts val="1300"/>
                  <a:buFont typeface="Arial" panose="020B0604020202020204" pitchFamily="34" charset="0"/>
                  <a:buChar char="•"/>
                  <a:defRPr/>
                </a:pP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Eficiência energética </a:t>
                </a: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termodinâmica </a:t>
                </a:r>
                <a:r>
                  <a:rPr lang="en-GB" sz="1200" b="1" i="0">
                    <a:solidFill>
                      <a:schemeClr val="accent2"/>
                    </a:solidFill>
                    <a:latin typeface="Cambria Math" panose="02040503050406030204" pitchFamily="18" charset="0"/>
                    <a:sym typeface="Calibri"/>
                  </a:rPr>
                  <a:t>(</a:t>
                </a:r>
                <a:r>
                  <a:rPr lang="en-GB" sz="1200" b="0" i="0">
                    <a:solidFill>
                      <a:schemeClr val="accent2"/>
                    </a:solidFill>
                    <a:latin typeface="Cambria Math" panose="02040503050406030204" pitchFamily="18" charset="0"/>
                    <a:sym typeface="Calibri"/>
                  </a:rPr>
                  <a:t>𝛈) </a:t>
                </a:r>
                <a:r>
                  <a:rPr lang="en-GB" sz="1200">
                    <a:latin typeface="Open Sans" panose="020B0606030504020204" pitchFamily="34" charset="0"/>
                    <a:ea typeface="Open Sans" panose="020B0606030504020204" pitchFamily="34" charset="0"/>
                    <a:cs typeface="Open Sans" panose="020B0606030504020204" pitchFamily="34" charset="0"/>
                  </a:rPr>
                  <a:t>do processo/do equipamento utilizado. </a:t>
                </a:r>
              </a:p>
              <a:p xmlns:mc="http://schemas.openxmlformats.org/markup-compatibility/2006" xmlns:a14="http://schemas.microsoft.com/office/drawing/2010/main">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Parâmetro de direção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para cada uso final (ou seja, indústria, transporte, serviço e uso doméstico</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xmlns:mc="http://schemas.openxmlformats.org/markup-compatibility/2006" xmlns:a14="http://schemas.microsoft.com/office/drawing/2010/main">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Temos de garantir que as unidades sejam consistentes em todo o MAED. Veremos um exemplo mais adiante nesta palestra. </a:t>
                </a:r>
              </a:p>
            </p:txBody>
          </p:sp>
        </mc:Fallback>
      </mc:AlternateContent>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650667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Para reconstruir o ano-base, precisamos reunir os seguintes dados: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Demanda/consumo final de energia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por setores, por uso final e por combustíveis para o ano-base selecionado</a:t>
                </a:r>
              </a:p>
              <a:p>
                <a:pPr marL="342900" lvl="6" indent="-342900">
                  <a:spcBef>
                    <a:spcPts val="1000"/>
                  </a:spcBef>
                  <a:buClr>
                    <a:srgbClr val="333333"/>
                  </a:buClr>
                  <a:buSzPts val="1300"/>
                  <a:buFont typeface="Arial" panose="020B0604020202020204" pitchFamily="34" charset="0"/>
                  <a:buChar char="•"/>
                  <a:defRPr/>
                </a:pP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Eficiência energética </a:t>
                </a: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termodinâmica </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a:t>
                </a:r>
                <a:r>
                  <a:rPr lang="en-GB" sz="1200">
                    <a:latin typeface="Open Sans" panose="020B0606030504020204" pitchFamily="34" charset="0"/>
                    <a:ea typeface="Open Sans" panose="020B0606030504020204" pitchFamily="34" charset="0"/>
                    <a:cs typeface="Open Sans" panose="020B0606030504020204" pitchFamily="34" charset="0"/>
                  </a:rPr>
                  <a:t> do processo/do equipamento usado.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Parâmetro de direção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para cada uso final (ou seja, indústria, transporte, serviço e uso doméstico</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Temos que garantir que as unidades sejam consistentes em todo o MAED. </a:t>
                </a:r>
              </a:p>
            </p:txBody>
          </p:sp>
        </mc:Choice>
        <mc:Fallback xmlns:p14="http://schemas.microsoft.com/office/powerpoint/2010/main" xmlns="">
          <p:sp>
            <p:nvSpPr>
              <p:cNvPr id="3" name="Notes Placeholder 2"/>
              <p:cNvSpPr>
                <a:spLocks noGrp="1"/>
              </p:cNvSpPr>
              <p:nvPr>
                <p:ph type="body" idx="1"/>
              </p:nvPr>
            </p:nvSpPr>
            <p:spPr/>
            <p:txBody>
              <a:bodyPr/>
              <a:lstStyle/>
              <a:p xmlns:mc="http://schemas.openxmlformats.org/markup-compatibility/2006" xmlns:a14="http://schemas.microsoft.com/office/drawing/2010/main">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Para reconstruir o ano-base, precisamos reunir os seguintes dados: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xmlns:mc="http://schemas.openxmlformats.org/markup-compatibility/2006" xmlns:a14="http://schemas.microsoft.com/office/drawing/2010/main">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Demanda/consumo final de energia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por setores, por uso final e por combustíveis para o ano-base selecionado</a:t>
                </a:r>
              </a:p>
              <a:p xmlns:mc="http://schemas.openxmlformats.org/markup-compatibility/2006" xmlns:a14="http://schemas.microsoft.com/office/drawing/2010/main">
                <a:pPr marL="342900" lvl="6" indent="-342900">
                  <a:spcBef>
                    <a:spcPts val="1000"/>
                  </a:spcBef>
                  <a:buClr>
                    <a:srgbClr val="333333"/>
                  </a:buClr>
                  <a:buSzPts val="1300"/>
                  <a:buFont typeface="Arial" panose="020B0604020202020204" pitchFamily="34" charset="0"/>
                  <a:buChar char="•"/>
                  <a:defRPr/>
                </a:pP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Eficiência energética </a:t>
                </a: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termodinâmica </a:t>
                </a:r>
                <a:r>
                  <a:rPr lang="en-GB" sz="1200" b="1" i="0">
                    <a:solidFill>
                      <a:schemeClr val="accent2"/>
                    </a:solidFill>
                    <a:latin typeface="Cambria Math" panose="02040503050406030204" pitchFamily="18" charset="0"/>
                    <a:sym typeface="Calibri"/>
                  </a:rPr>
                  <a:t>(</a:t>
                </a:r>
                <a:r>
                  <a:rPr lang="en-GB" sz="1200" b="0" i="0">
                    <a:solidFill>
                      <a:schemeClr val="accent2"/>
                    </a:solidFill>
                    <a:latin typeface="Cambria Math" panose="02040503050406030204" pitchFamily="18" charset="0"/>
                    <a:sym typeface="Calibri"/>
                  </a:rPr>
                  <a:t>𝛈) </a:t>
                </a:r>
                <a:r>
                  <a:rPr lang="en-GB" sz="1200">
                    <a:latin typeface="Open Sans" panose="020B0606030504020204" pitchFamily="34" charset="0"/>
                    <a:ea typeface="Open Sans" panose="020B0606030504020204" pitchFamily="34" charset="0"/>
                    <a:cs typeface="Open Sans" panose="020B0606030504020204" pitchFamily="34" charset="0"/>
                  </a:rPr>
                  <a:t>do processo/do equipamento utilizado. </a:t>
                </a:r>
              </a:p>
              <a:p xmlns:mc="http://schemas.openxmlformats.org/markup-compatibility/2006" xmlns:a14="http://schemas.microsoft.com/office/drawing/2010/main">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Parâmetro de direção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para cada uso final (ou seja, indústria, transporte, serviço e uso doméstico</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xmlns:mc="http://schemas.openxmlformats.org/markup-compatibility/2006" xmlns:a14="http://schemas.microsoft.com/office/drawing/2010/main">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Temos que garantir que as unidades sejam consistentes em todo o MAED. </a:t>
                </a:r>
              </a:p>
            </p:txBody>
          </p:sp>
        </mc:Fallback>
      </mc:AlternateContent>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915183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Para reconstruir o ano-base, precisamos reunir os seguintes dados: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Demanda/consumo final de energia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por setores, por uso final e por combustíveis para o ano-base selecionado</a:t>
                </a:r>
              </a:p>
              <a:p>
                <a:pPr marL="342900" lvl="6" indent="-342900">
                  <a:spcBef>
                    <a:spcPts val="1000"/>
                  </a:spcBef>
                  <a:buClr>
                    <a:srgbClr val="333333"/>
                  </a:buClr>
                  <a:buSzPts val="1300"/>
                  <a:buFont typeface="Arial" panose="020B0604020202020204" pitchFamily="34" charset="0"/>
                  <a:buChar char="•"/>
                  <a:defRPr/>
                </a:pP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Eficiência energética </a:t>
                </a: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termodinâmica </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a:t>
                </a:r>
                <a:r>
                  <a:rPr lang="en-GB" sz="1200">
                    <a:latin typeface="Open Sans" panose="020B0606030504020204" pitchFamily="34" charset="0"/>
                    <a:ea typeface="Open Sans" panose="020B0606030504020204" pitchFamily="34" charset="0"/>
                    <a:cs typeface="Open Sans" panose="020B0606030504020204" pitchFamily="34" charset="0"/>
                  </a:rPr>
                  <a:t> do processo/do equipamento usado.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Parâmetro de direção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para cada uso final (ou seja, indústria, transporte, serviço e uso doméstico</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Temos que garantir que as unidades sejam consistentes em todo o MAED. </a:t>
                </a:r>
              </a:p>
            </p:txBody>
          </p:sp>
        </mc:Choice>
        <mc:Fallback xmlns:p14="http://schemas.microsoft.com/office/powerpoint/2010/main" xmlns="">
          <p:sp>
            <p:nvSpPr>
              <p:cNvPr id="3" name="Notes Placeholder 2"/>
              <p:cNvSpPr>
                <a:spLocks noGrp="1"/>
              </p:cNvSpPr>
              <p:nvPr>
                <p:ph type="body" idx="1"/>
              </p:nvPr>
            </p:nvSpPr>
            <p:spPr/>
            <p:txBody>
              <a:bodyPr/>
              <a:lstStyle/>
              <a:p xmlns:mc="http://schemas.openxmlformats.org/markup-compatibility/2006" xmlns:a14="http://schemas.microsoft.com/office/drawing/2010/main">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Para reconstruir o Ano Base, precisamos reunir os seguintes dados: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xmlns:mc="http://schemas.openxmlformats.org/markup-compatibility/2006" xmlns:a14="http://schemas.microsoft.com/office/drawing/2010/main">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Demanda/consumo final de energia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por setores, por uso final e por combustíveis para o ano-base selecionado</a:t>
                </a:r>
              </a:p>
              <a:p xmlns:mc="http://schemas.openxmlformats.org/markup-compatibility/2006" xmlns:a14="http://schemas.microsoft.com/office/drawing/2010/main">
                <a:pPr marL="342900" lvl="6" indent="-342900">
                  <a:spcBef>
                    <a:spcPts val="1000"/>
                  </a:spcBef>
                  <a:buClr>
                    <a:srgbClr val="333333"/>
                  </a:buClr>
                  <a:buSzPts val="1300"/>
                  <a:buFont typeface="Arial" panose="020B0604020202020204" pitchFamily="34" charset="0"/>
                  <a:buChar char="•"/>
                  <a:defRPr/>
                </a:pP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Eficiência energética </a:t>
                </a: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termodinâmica </a:t>
                </a:r>
                <a:r>
                  <a:rPr lang="en-GB" sz="1200" b="1" i="0">
                    <a:solidFill>
                      <a:schemeClr val="accent2"/>
                    </a:solidFill>
                    <a:latin typeface="Cambria Math" panose="02040503050406030204" pitchFamily="18" charset="0"/>
                    <a:sym typeface="Calibri"/>
                  </a:rPr>
                  <a:t>(</a:t>
                </a:r>
                <a:r>
                  <a:rPr lang="en-GB" sz="1200" b="0" i="0">
                    <a:solidFill>
                      <a:schemeClr val="accent2"/>
                    </a:solidFill>
                    <a:latin typeface="Cambria Math" panose="02040503050406030204" pitchFamily="18" charset="0"/>
                    <a:sym typeface="Calibri"/>
                  </a:rPr>
                  <a:t>𝛈) </a:t>
                </a:r>
                <a:r>
                  <a:rPr lang="en-GB" sz="1200">
                    <a:latin typeface="Open Sans" panose="020B0606030504020204" pitchFamily="34" charset="0"/>
                    <a:ea typeface="Open Sans" panose="020B0606030504020204" pitchFamily="34" charset="0"/>
                    <a:cs typeface="Open Sans" panose="020B0606030504020204" pitchFamily="34" charset="0"/>
                  </a:rPr>
                  <a:t>do processo/do equipamento utilizado. </a:t>
                </a:r>
              </a:p>
              <a:p xmlns:mc="http://schemas.openxmlformats.org/markup-compatibility/2006" xmlns:a14="http://schemas.microsoft.com/office/drawing/2010/main">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Parâmetro de direção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para cada uso final (ou seja, indústria, transporte, serviço e uso doméstico</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xmlns:mc="http://schemas.openxmlformats.org/markup-compatibility/2006" xmlns:a14="http://schemas.microsoft.com/office/drawing/2010/main">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Temos que garantir que as unidades sejam consistentes em todo o MAED. </a:t>
                </a:r>
              </a:p>
            </p:txBody>
          </p:sp>
        </mc:Fallback>
      </mc:AlternateContent>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681985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Para calcular a demanda de energia útil, precisamos multiplicar as eficiências pelas demandas de energia final. </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t>9</a:t>
            </a:fld>
            <a:endParaRPr lang="en-US"/>
          </a:p>
        </p:txBody>
      </p:sp>
    </p:spTree>
    <p:extLst>
      <p:ext uri="{BB962C8B-B14F-4D97-AF65-F5344CB8AC3E}">
        <p14:creationId xmlns:p14="http://schemas.microsoft.com/office/powerpoint/2010/main" val="2541195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9/4/2025</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9/4/2025</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9/4/2025</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9/4/2025</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9/4/2025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36295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9/4/2025</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9/4/2025</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9/4/2025</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9/4/2025</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9/4/2025</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9/4/2025</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9/4/2025</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9/4/2025</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Clique para editar o estilo do título mestre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Clique para editar os estilos de texto mestre</a:t>
            </a:r>
          </a:p>
          <a:p>
            <a:pPr lvl="1"/>
            <a:r>
              <a:rPr lang="en-GB" altLang="en-US"/>
              <a:t>Segundo nível</a:t>
            </a:r>
          </a:p>
          <a:p>
            <a:pPr lvl="2"/>
            <a:r>
              <a:rPr lang="en-GB" altLang="en-US"/>
              <a:t>Terceiro nível</a:t>
            </a:r>
          </a:p>
          <a:p>
            <a:pPr lvl="3"/>
            <a:r>
              <a:rPr lang="en-GB" altLang="en-US"/>
              <a:t>Quarto nível</a:t>
            </a:r>
          </a:p>
          <a:p>
            <a:pPr lvl="4"/>
            <a:r>
              <a:rPr lang="en-GB" altLang="en-US"/>
              <a:t>Quinto nível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t>9/4/2025</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1.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freepik.com/free-photo/yellow-excavator-digging-ore-rich-rock-open-pit-mine_17344806.htm#query=mining%20sector&amp;position=34&amp;from_view=search&amp;track=ais"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hyperlink" Target="https://www.freepik.com/free-photo/construction-site-silhouettes_1243080.htm#query=construction&amp;position=7&amp;from_view=search&amp;track=sph" TargetMode="Externa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6.emf"/></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618963C7-C4EB-4513-9801-602E768061C2}"/>
              </a:ext>
            </a:extLst>
          </p:cNvPr>
          <p:cNvPicPr>
            <a:picLocks noChangeAspect="1"/>
          </p:cNvPicPr>
          <p:nvPr/>
        </p:nvPicPr>
        <p:blipFill>
          <a:blip r:embed="rId3"/>
          <a:stretch>
            <a:fillRect/>
          </a:stretch>
        </p:blipFill>
        <p:spPr>
          <a:xfrm>
            <a:off x="1186" y="2174"/>
            <a:ext cx="12193506" cy="6852602"/>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id="{618963C7-C4EB-4513-9801-602E768061C2}"/>
              </a:ext>
            </a:extLst>
          </p:cNvPr>
          <p:cNvPicPr>
            <a:picLocks noChangeAspect="1"/>
          </p:cNvPicPr>
          <p:nvPr/>
        </p:nvPicPr>
        <p:blipFill>
          <a:blip r:embed="rId3"/>
          <a:stretch>
            <a:fillRect/>
          </a:stretch>
        </p:blipFill>
        <p:spPr>
          <a:xfrm>
            <a:off x="0" y="0"/>
            <a:ext cx="12193506" cy="6852602"/>
          </a:xfrm>
          <a:prstGeom prst="rect">
            <a:avLst/>
          </a:prstGeom>
        </p:spPr>
      </p:pic>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232182" y="3528409"/>
            <a:ext cx="839331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AULA </a:t>
            </a:r>
            <a:r>
              <a:rPr lang="en-ZA" altLang="en-US" sz="4400" b="1" dirty="0">
                <a:latin typeface="Open Sans ExtraBold"/>
                <a:ea typeface="Open Sans ExtraBold"/>
                <a:cs typeface="Open Sans ExtraBold"/>
              </a:rPr>
              <a:t>5 </a:t>
            </a:r>
            <a:br>
              <a:rPr lang="en-ZA" altLang="en-US" sz="4400" b="1" dirty="0">
                <a:latin typeface="Open Sans ExtraBold"/>
                <a:ea typeface="Open Sans ExtraBold"/>
                <a:cs typeface="Open Sans ExtraBold"/>
              </a:rPr>
            </a:br>
            <a:r>
              <a:rPr lang="en-GB" altLang="en-US" sz="4400" b="1" dirty="0">
                <a:latin typeface="Open Sans ExtraBold"/>
                <a:ea typeface="Open Sans ExtraBold"/>
                <a:cs typeface="Open Sans ExtraBold"/>
              </a:rPr>
              <a:t>RECONSTRUÇÃO DO ANO BASE USANDO O EXEMPLO DO SETOR INDUSTRIAL</a:t>
            </a:r>
            <a:endParaRPr lang="en-US" altLang="en-US" sz="4400" b="1" dirty="0">
              <a:latin typeface="Open Sans ExtraBold"/>
              <a:ea typeface="Open Sans ExtraBold"/>
              <a:cs typeface="Open Sans ExtraBold"/>
            </a:endParaRPr>
          </a:p>
        </p:txBody>
      </p:sp>
      <p:sp>
        <p:nvSpPr>
          <p:cNvPr id="6" name="TextBox 1">
            <a:extLst>
              <a:ext uri="{FF2B5EF4-FFF2-40B4-BE49-F238E27FC236}">
                <a16:creationId xmlns:a16="http://schemas.microsoft.com/office/drawing/2014/main" id="{F3BCD3B0-3648-480F-82BD-C8D845EDB3C6}"/>
              </a:ext>
            </a:extLst>
          </p:cNvPr>
          <p:cNvSpPr txBox="1"/>
          <p:nvPr/>
        </p:nvSpPr>
        <p:spPr>
          <a:xfrm>
            <a:off x="8856491"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Versão 2.0</a:t>
            </a:r>
            <a:endParaRPr lang="en-US" sz="105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A30B8E22-AB78-BA4E-A699-F7241C1EC8AE}"/>
              </a:ext>
            </a:extLst>
          </p:cNvPr>
          <p:cNvSpPr txBox="1"/>
          <p:nvPr/>
        </p:nvSpPr>
        <p:spPr>
          <a:xfrm>
            <a:off x="230996" y="2880991"/>
            <a:ext cx="3483373" cy="646331"/>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Modelo para análise da demanda de energia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5251985" y="92868"/>
            <a:ext cx="6664569" cy="1325563"/>
          </a:xfrm>
        </p:spPr>
        <p:txBody>
          <a:bodyPr/>
          <a:lstStyle/>
          <a:p>
            <a:r>
              <a:rPr lang="en-GB" sz="4400" dirty="0">
                <a:latin typeface="Open Sans"/>
                <a:ea typeface="Open Sans"/>
                <a:cs typeface="Open Sans"/>
                <a:sym typeface="Bodoni SvtyTwo ITC TT-Book"/>
              </a:rPr>
              <a:t>Aula 5.2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Reconstrução</a:t>
            </a:r>
            <a:r>
              <a:rPr lang="en-GB" altLang="en-US" sz="4400" dirty="0">
                <a:latin typeface="Open Sans" panose="020B0606030504020204" pitchFamily="34" charset="0"/>
                <a:ea typeface="Open Sans" panose="020B0606030504020204" pitchFamily="34" charset="0"/>
                <a:cs typeface="Open Sans" panose="020B0606030504020204" pitchFamily="34" charset="0"/>
              </a:rPr>
              <a:t> do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ano</a:t>
            </a:r>
            <a:r>
              <a:rPr lang="en-GB" altLang="en-US" sz="4400" dirty="0">
                <a:latin typeface="Open Sans" panose="020B0606030504020204" pitchFamily="34" charset="0"/>
                <a:ea typeface="Open Sans" panose="020B0606030504020204" pitchFamily="34" charset="0"/>
                <a:cs typeface="Open Sans" panose="020B0606030504020204" pitchFamily="34" charset="0"/>
              </a:rPr>
              <a:t>-base (2/3)</a:t>
            </a:r>
            <a:endParaRPr lang="en-GB" dirty="0"/>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1907548" y="479520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Calcular os dados de entrada do MAED para o ano-base</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1907549" y="5478168"/>
            <a:ext cx="1570943" cy="664012"/>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Executar o modelo MAED</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317654" y="4792860"/>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Reunir/Ajustar os parâmetros do MAED para o ano base</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195270" y="4676282"/>
            <a:ext cx="1763330" cy="1603773"/>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1843771" y="4722526"/>
            <a:ext cx="1763330" cy="1603774"/>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1166740" y="4511736"/>
            <a:ext cx="1603773"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1069263" y="4658622"/>
            <a:ext cx="1603773"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317653" y="5471429"/>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Verificar a precisão dos resultados do MAED para o ano-base</a:t>
            </a:r>
          </a:p>
        </p:txBody>
      </p:sp>
      <p:pic>
        <p:nvPicPr>
          <p:cNvPr id="13" name="Picture 12">
            <a:extLst>
              <a:ext uri="{FF2B5EF4-FFF2-40B4-BE49-F238E27FC236}">
                <a16:creationId xmlns:a16="http://schemas.microsoft.com/office/drawing/2014/main" id="{4986DCFA-E321-EDAE-B15C-D7F87E92FE57}"/>
              </a:ext>
            </a:extLst>
          </p:cNvPr>
          <p:cNvPicPr>
            <a:picLocks noChangeAspect="1"/>
          </p:cNvPicPr>
          <p:nvPr/>
        </p:nvPicPr>
        <p:blipFill>
          <a:blip r:embed="rId3"/>
          <a:stretch>
            <a:fillRect/>
          </a:stretch>
        </p:blipFill>
        <p:spPr>
          <a:xfrm>
            <a:off x="5366069" y="1702176"/>
            <a:ext cx="5979763" cy="4264515"/>
          </a:xfrm>
          <a:prstGeom prst="rect">
            <a:avLst/>
          </a:prstGeom>
        </p:spPr>
      </p:pic>
      <p:pic>
        <p:nvPicPr>
          <p:cNvPr id="17" name="Picture 16">
            <a:extLst>
              <a:ext uri="{FF2B5EF4-FFF2-40B4-BE49-F238E27FC236}">
                <a16:creationId xmlns:a16="http://schemas.microsoft.com/office/drawing/2014/main" id="{04E697D1-592C-5934-D5ED-50764C5BEFFA}"/>
              </a:ext>
            </a:extLst>
          </p:cNvPr>
          <p:cNvPicPr>
            <a:picLocks noChangeAspect="1"/>
          </p:cNvPicPr>
          <p:nvPr/>
        </p:nvPicPr>
        <p:blipFill>
          <a:blip r:embed="rId4"/>
          <a:stretch>
            <a:fillRect/>
          </a:stretch>
        </p:blipFill>
        <p:spPr>
          <a:xfrm>
            <a:off x="626382" y="534197"/>
            <a:ext cx="4343124" cy="3521248"/>
          </a:xfrm>
          <a:prstGeom prst="rect">
            <a:avLst/>
          </a:prstGeom>
        </p:spPr>
      </p:pic>
      <p:cxnSp>
        <p:nvCxnSpPr>
          <p:cNvPr id="43" name="Connector: Elbow 42">
            <a:extLst>
              <a:ext uri="{FF2B5EF4-FFF2-40B4-BE49-F238E27FC236}">
                <a16:creationId xmlns:a16="http://schemas.microsoft.com/office/drawing/2014/main" id="{766D2C56-6EE4-DBE1-EFF5-A214124DFEC2}"/>
              </a:ext>
            </a:extLst>
          </p:cNvPr>
          <p:cNvCxnSpPr>
            <a:cxnSpLocks/>
          </p:cNvCxnSpPr>
          <p:nvPr/>
        </p:nvCxnSpPr>
        <p:spPr>
          <a:xfrm rot="16200000" flipH="1">
            <a:off x="3801932" y="3668295"/>
            <a:ext cx="2195660" cy="932614"/>
          </a:xfrm>
          <a:prstGeom prst="bentConnector3">
            <a:avLst>
              <a:gd name="adj1" fmla="val 100059"/>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94FA1D4-CB54-09C2-36EA-5FADD0ADBDBA}"/>
              </a:ext>
            </a:extLst>
          </p:cNvPr>
          <p:cNvCxnSpPr>
            <a:cxnSpLocks/>
          </p:cNvCxnSpPr>
          <p:nvPr/>
        </p:nvCxnSpPr>
        <p:spPr>
          <a:xfrm>
            <a:off x="4838868" y="2595418"/>
            <a:ext cx="527201"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B24F4FF-B82F-24BE-3208-DCDFD4BF5432}"/>
              </a:ext>
            </a:extLst>
          </p:cNvPr>
          <p:cNvCxnSpPr>
            <a:cxnSpLocks/>
          </p:cNvCxnSpPr>
          <p:nvPr/>
        </p:nvCxnSpPr>
        <p:spPr>
          <a:xfrm>
            <a:off x="2881072" y="3746816"/>
            <a:ext cx="248499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Curved 63">
            <a:extLst>
              <a:ext uri="{FF2B5EF4-FFF2-40B4-BE49-F238E27FC236}">
                <a16:creationId xmlns:a16="http://schemas.microsoft.com/office/drawing/2014/main" id="{86F89D5F-F172-6956-143B-F623B4BD3404}"/>
              </a:ext>
            </a:extLst>
          </p:cNvPr>
          <p:cNvCxnSpPr>
            <a:cxnSpLocks/>
          </p:cNvCxnSpPr>
          <p:nvPr/>
        </p:nvCxnSpPr>
        <p:spPr>
          <a:xfrm rot="16200000" flipH="1">
            <a:off x="3036331" y="3478935"/>
            <a:ext cx="2745191" cy="1860866"/>
          </a:xfrm>
          <a:prstGeom prst="curvedConnector3">
            <a:avLst>
              <a:gd name="adj1" fmla="val 99123"/>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2">
            <a:extLst>
              <a:ext uri="{FF2B5EF4-FFF2-40B4-BE49-F238E27FC236}">
                <a16:creationId xmlns:a16="http://schemas.microsoft.com/office/drawing/2014/main" id="{864A2CA3-B3C7-4E7E-3880-AC3532B37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5973" y="589974"/>
            <a:ext cx="699717" cy="69971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AEADA239-BD1C-5C5D-BD8B-EC072097EC84}"/>
              </a:ext>
            </a:extLst>
          </p:cNvPr>
          <p:cNvSpPr txBox="1"/>
          <p:nvPr/>
        </p:nvSpPr>
        <p:spPr>
          <a:xfrm>
            <a:off x="4602480" y="1289691"/>
            <a:ext cx="7093211" cy="380489"/>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b="1" dirty="0">
                <a:solidFill>
                  <a:schemeClr val="accent5">
                    <a:lumMod val="60000"/>
                    <a:lumOff val="40000"/>
                  </a:schemeClr>
                </a:solidFill>
                <a:latin typeface="Open Sans"/>
                <a:ea typeface="Open Sans"/>
                <a:cs typeface="Open Sans"/>
              </a:rPr>
              <a:t>5.2.3. </a:t>
            </a:r>
            <a:r>
              <a:rPr lang="en-ZA" b="1" dirty="0" err="1">
                <a:solidFill>
                  <a:schemeClr val="accent5">
                    <a:lumMod val="60000"/>
                    <a:lumOff val="40000"/>
                  </a:schemeClr>
                </a:solidFill>
                <a:latin typeface="Open Sans"/>
                <a:ea typeface="Open Sans"/>
                <a:cs typeface="Open Sans"/>
              </a:rPr>
              <a:t>Calcular</a:t>
            </a:r>
            <a:r>
              <a:rPr lang="en-ZA" b="1" dirty="0">
                <a:solidFill>
                  <a:schemeClr val="accent5">
                    <a:lumMod val="60000"/>
                    <a:lumOff val="40000"/>
                  </a:schemeClr>
                </a:solidFill>
                <a:latin typeface="Open Sans"/>
                <a:ea typeface="Open Sans"/>
                <a:cs typeface="Open Sans"/>
              </a:rPr>
              <a:t> </a:t>
            </a:r>
            <a:r>
              <a:rPr lang="en-ZA" b="1" dirty="0" err="1">
                <a:solidFill>
                  <a:schemeClr val="accent5">
                    <a:lumMod val="60000"/>
                    <a:lumOff val="40000"/>
                  </a:schemeClr>
                </a:solidFill>
                <a:latin typeface="Open Sans"/>
                <a:ea typeface="Open Sans"/>
                <a:cs typeface="Open Sans"/>
              </a:rPr>
              <a:t>os</a:t>
            </a:r>
            <a:r>
              <a:rPr lang="en-ZA" b="1" dirty="0">
                <a:solidFill>
                  <a:schemeClr val="accent5">
                    <a:lumMod val="60000"/>
                    <a:lumOff val="40000"/>
                  </a:schemeClr>
                </a:solidFill>
                <a:latin typeface="Open Sans"/>
                <a:ea typeface="Open Sans"/>
                <a:cs typeface="Open Sans"/>
              </a:rPr>
              <a:t> dados de entrada do MAED para o </a:t>
            </a:r>
            <a:r>
              <a:rPr lang="en-ZA" b="1" dirty="0" err="1">
                <a:solidFill>
                  <a:schemeClr val="accent5">
                    <a:lumMod val="60000"/>
                    <a:lumOff val="40000"/>
                  </a:schemeClr>
                </a:solidFill>
                <a:latin typeface="Open Sans"/>
                <a:ea typeface="Open Sans"/>
                <a:cs typeface="Open Sans"/>
              </a:rPr>
              <a:t>ano</a:t>
            </a:r>
            <a:r>
              <a:rPr lang="en-ZA" b="1" dirty="0">
                <a:solidFill>
                  <a:schemeClr val="accent5">
                    <a:lumMod val="60000"/>
                    <a:lumOff val="40000"/>
                  </a:schemeClr>
                </a:solidFill>
                <a:latin typeface="Open Sans"/>
                <a:ea typeface="Open Sans"/>
                <a:cs typeface="Open Sans"/>
              </a:rPr>
              <a:t>-base</a:t>
            </a:r>
            <a:endParaRPr lang="en-GB" sz="1600" dirty="0">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FF60E0BB-C0E3-6C40-55CB-47CC086B7F3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457699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966712" cy="1325563"/>
          </a:xfrm>
        </p:spPr>
        <p:txBody>
          <a:bodyPr/>
          <a:lstStyle/>
          <a:p>
            <a:r>
              <a:rPr lang="en-GB" sz="4400" dirty="0">
                <a:latin typeface="Open Sans"/>
                <a:ea typeface="Open Sans"/>
                <a:cs typeface="Open Sans"/>
                <a:sym typeface="Bodoni SvtyTwo ITC TT-Book"/>
              </a:rPr>
              <a:t>Aula 5.2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Reconstrução</a:t>
            </a:r>
            <a:r>
              <a:rPr lang="en-GB" altLang="en-US" sz="4400" dirty="0">
                <a:latin typeface="Open Sans" panose="020B0606030504020204" pitchFamily="34" charset="0"/>
                <a:ea typeface="Open Sans" panose="020B0606030504020204" pitchFamily="34" charset="0"/>
                <a:cs typeface="Open Sans" panose="020B0606030504020204" pitchFamily="34" charset="0"/>
              </a:rPr>
              <a:t> do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ano</a:t>
            </a:r>
            <a:r>
              <a:rPr lang="en-GB" altLang="en-US" sz="4400" dirty="0">
                <a:latin typeface="Open Sans" panose="020B0606030504020204" pitchFamily="34" charset="0"/>
                <a:ea typeface="Open Sans" panose="020B0606030504020204" pitchFamily="34" charset="0"/>
                <a:cs typeface="Open Sans" panose="020B0606030504020204" pitchFamily="34" charset="0"/>
              </a:rPr>
              <a:t>-base (2/3)</a:t>
            </a:r>
            <a:endParaRPr lang="en-GB" dirty="0"/>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9920528" y="24006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Calcular os dados de entrada do MAED para o ano-base</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9914597" y="961365"/>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Executar o modelo MAED</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Reunir/Ajustar os parâmetros do MAED para o ano base</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Verificar a precisão dos resultados do MAED para o ano-base</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07B72B-74B3-4AF3-7470-8FB4FC5A44D9}"/>
              </a:ext>
            </a:extLst>
          </p:cNvPr>
          <p:cNvPicPr>
            <a:picLocks noChangeAspect="1"/>
          </p:cNvPicPr>
          <p:nvPr/>
        </p:nvPicPr>
        <p:blipFill>
          <a:blip r:embed="rId4"/>
          <a:stretch>
            <a:fillRect/>
          </a:stretch>
        </p:blipFill>
        <p:spPr>
          <a:xfrm>
            <a:off x="1473979" y="1905359"/>
            <a:ext cx="5559644" cy="4365987"/>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5246256" y="3018816"/>
            <a:ext cx="1874982" cy="3377154"/>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 name="TextBox 17">
            <a:extLst>
              <a:ext uri="{FF2B5EF4-FFF2-40B4-BE49-F238E27FC236}">
                <a16:creationId xmlns:a16="http://schemas.microsoft.com/office/drawing/2014/main" id="{4174C385-B891-C3CF-7495-3AA83E83AAC8}"/>
              </a:ext>
            </a:extLst>
          </p:cNvPr>
          <p:cNvSpPr txBox="1"/>
          <p:nvPr/>
        </p:nvSpPr>
        <p:spPr>
          <a:xfrm rot="16200000">
            <a:off x="-1056008" y="3903688"/>
            <a:ext cx="4365989" cy="369332"/>
          </a:xfrm>
          <a:prstGeom prst="rect">
            <a:avLst/>
          </a:prstGeom>
          <a:noFill/>
          <a:ln w="19050">
            <a:solidFill>
              <a:srgbClr val="002060"/>
            </a:solidFill>
          </a:ln>
        </p:spPr>
        <p:txBody>
          <a:bodyPr wrap="square">
            <a:spAutoFit/>
          </a:bodyPr>
          <a:lstStyle/>
          <a:p>
            <a:pPr algn="ctr"/>
            <a:r>
              <a:rPr lang="en-GB"/>
              <a:t>Dados de entrada do MAED para agricultura</a:t>
            </a:r>
          </a:p>
        </p:txBody>
      </p:sp>
      <p:sp>
        <p:nvSpPr>
          <p:cNvPr id="20" name="Arrow: Right 19">
            <a:extLst>
              <a:ext uri="{FF2B5EF4-FFF2-40B4-BE49-F238E27FC236}">
                <a16:creationId xmlns:a16="http://schemas.microsoft.com/office/drawing/2014/main" id="{A79266D4-9769-89C6-2BF2-331F048EFE00}"/>
              </a:ext>
            </a:extLst>
          </p:cNvPr>
          <p:cNvSpPr/>
          <p:nvPr/>
        </p:nvSpPr>
        <p:spPr>
          <a:xfrm>
            <a:off x="7103200" y="4365647"/>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7758072" y="4326744"/>
            <a:ext cx="3862652" cy="369332"/>
          </a:xfrm>
          <a:prstGeom prst="rect">
            <a:avLst/>
          </a:prstGeom>
          <a:noFill/>
          <a:ln w="19050">
            <a:solidFill>
              <a:srgbClr val="002060"/>
            </a:solidFill>
          </a:ln>
        </p:spPr>
        <p:txBody>
          <a:bodyPr wrap="square">
            <a:spAutoFit/>
          </a:bodyPr>
          <a:lstStyle/>
          <a:p>
            <a:pPr algn="ctr"/>
            <a:r>
              <a:rPr lang="en-GB"/>
              <a:t>Ainda precisamos calcular esses dados</a:t>
            </a:r>
          </a:p>
        </p:txBody>
      </p:sp>
      <p:sp>
        <p:nvSpPr>
          <p:cNvPr id="23" name="TextBox 22">
            <a:extLst>
              <a:ext uri="{FF2B5EF4-FFF2-40B4-BE49-F238E27FC236}">
                <a16:creationId xmlns:a16="http://schemas.microsoft.com/office/drawing/2014/main" id="{5DAE4898-A63F-A42E-D3ED-EFA5FE776EBC}"/>
              </a:ext>
            </a:extLst>
          </p:cNvPr>
          <p:cNvSpPr txBox="1"/>
          <p:nvPr/>
        </p:nvSpPr>
        <p:spPr>
          <a:xfrm>
            <a:off x="845861" y="1309427"/>
            <a:ext cx="7178612" cy="380489"/>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b="1" dirty="0">
                <a:solidFill>
                  <a:schemeClr val="accent5">
                    <a:lumMod val="60000"/>
                    <a:lumOff val="40000"/>
                  </a:schemeClr>
                </a:solidFill>
                <a:latin typeface="Open Sans"/>
                <a:ea typeface="Open Sans"/>
                <a:cs typeface="Open Sans"/>
              </a:rPr>
              <a:t>5.2.4. </a:t>
            </a:r>
            <a:r>
              <a:rPr lang="en-ZA" b="1" dirty="0" err="1">
                <a:solidFill>
                  <a:schemeClr val="accent5">
                    <a:lumMod val="60000"/>
                    <a:lumOff val="40000"/>
                  </a:schemeClr>
                </a:solidFill>
                <a:latin typeface="Open Sans"/>
                <a:ea typeface="Open Sans"/>
                <a:cs typeface="Open Sans"/>
              </a:rPr>
              <a:t>Calcular</a:t>
            </a:r>
            <a:r>
              <a:rPr lang="en-ZA" b="1" dirty="0">
                <a:solidFill>
                  <a:schemeClr val="accent5">
                    <a:lumMod val="60000"/>
                    <a:lumOff val="40000"/>
                  </a:schemeClr>
                </a:solidFill>
                <a:latin typeface="Open Sans"/>
                <a:ea typeface="Open Sans"/>
                <a:cs typeface="Open Sans"/>
              </a:rPr>
              <a:t> </a:t>
            </a:r>
            <a:r>
              <a:rPr lang="en-ZA" b="1" dirty="0" err="1">
                <a:solidFill>
                  <a:schemeClr val="accent5">
                    <a:lumMod val="60000"/>
                    <a:lumOff val="40000"/>
                  </a:schemeClr>
                </a:solidFill>
                <a:latin typeface="Open Sans"/>
                <a:ea typeface="Open Sans"/>
                <a:cs typeface="Open Sans"/>
              </a:rPr>
              <a:t>os</a:t>
            </a:r>
            <a:r>
              <a:rPr lang="en-ZA" b="1" dirty="0">
                <a:solidFill>
                  <a:schemeClr val="accent5">
                    <a:lumMod val="60000"/>
                    <a:lumOff val="40000"/>
                  </a:schemeClr>
                </a:solidFill>
                <a:latin typeface="Open Sans"/>
                <a:ea typeface="Open Sans"/>
                <a:cs typeface="Open Sans"/>
              </a:rPr>
              <a:t> dados de entrada do MAED para o </a:t>
            </a:r>
            <a:r>
              <a:rPr lang="en-ZA" b="1" dirty="0" err="1">
                <a:solidFill>
                  <a:schemeClr val="accent5">
                    <a:lumMod val="60000"/>
                    <a:lumOff val="40000"/>
                  </a:schemeClr>
                </a:solidFill>
                <a:latin typeface="Open Sans"/>
                <a:ea typeface="Open Sans"/>
                <a:cs typeface="Open Sans"/>
              </a:rPr>
              <a:t>ano</a:t>
            </a:r>
            <a:r>
              <a:rPr lang="en-ZA" b="1" dirty="0">
                <a:solidFill>
                  <a:schemeClr val="accent5">
                    <a:lumMod val="60000"/>
                    <a:lumOff val="40000"/>
                  </a:schemeClr>
                </a:solidFill>
                <a:latin typeface="Open Sans"/>
                <a:ea typeface="Open Sans"/>
                <a:cs typeface="Open Sans"/>
              </a:rPr>
              <a:t>-base</a:t>
            </a:r>
            <a:endParaRPr lang="en-GB" sz="1600" dirty="0">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8242FE9B-0D36-CC55-A8F0-54DFE658F1C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350355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966712" cy="1325563"/>
          </a:xfrm>
        </p:spPr>
        <p:txBody>
          <a:bodyPr/>
          <a:lstStyle/>
          <a:p>
            <a:r>
              <a:rPr lang="en-GB" sz="4400" dirty="0">
                <a:latin typeface="Open Sans"/>
                <a:ea typeface="Open Sans"/>
                <a:cs typeface="Open Sans"/>
                <a:sym typeface="Bodoni SvtyTwo ITC TT-Book"/>
              </a:rPr>
              <a:t>Aula 5.2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Reconstrução</a:t>
            </a:r>
            <a:r>
              <a:rPr lang="en-GB" altLang="en-US" sz="4400" dirty="0">
                <a:latin typeface="Open Sans" panose="020B0606030504020204" pitchFamily="34" charset="0"/>
                <a:ea typeface="Open Sans" panose="020B0606030504020204" pitchFamily="34" charset="0"/>
                <a:cs typeface="Open Sans" panose="020B0606030504020204" pitchFamily="34" charset="0"/>
              </a:rPr>
              <a:t> do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ano</a:t>
            </a:r>
            <a:r>
              <a:rPr lang="en-GB" altLang="en-US" sz="4400" dirty="0">
                <a:latin typeface="Open Sans" panose="020B0606030504020204" pitchFamily="34" charset="0"/>
                <a:ea typeface="Open Sans" panose="020B0606030504020204" pitchFamily="34" charset="0"/>
                <a:cs typeface="Open Sans" panose="020B0606030504020204" pitchFamily="34" charset="0"/>
              </a:rPr>
              <a:t>-base (2/3)</a:t>
            </a:r>
            <a:endParaRPr lang="en-GB" dirty="0"/>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9920528" y="24006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Calcular os dados de entrada do MAED para o ano-base</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9914597" y="961365"/>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Executar o modelo MAED</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Reunir/Ajustar os parâmetros do MAED para o ano base</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Verificar a precisão dos resultados do MAED para o ano-base</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592344" y="3593485"/>
            <a:ext cx="3438662" cy="369332"/>
          </a:xfrm>
          <a:prstGeom prst="rect">
            <a:avLst/>
          </a:prstGeom>
          <a:noFill/>
          <a:ln w="19050">
            <a:solidFill>
              <a:srgbClr val="002060"/>
            </a:solidFill>
          </a:ln>
        </p:spPr>
        <p:txBody>
          <a:bodyPr wrap="square">
            <a:spAutoFit/>
          </a:bodyPr>
          <a:lstStyle/>
          <a:p>
            <a:pPr algn="ctr"/>
            <a:r>
              <a:rPr lang="en-GB"/>
              <a:t>Dados de entrada do MAED para agricultura</a:t>
            </a:r>
          </a:p>
        </p:txBody>
      </p:sp>
      <p:sp>
        <p:nvSpPr>
          <p:cNvPr id="20" name="Arrow: Right 19">
            <a:extLst>
              <a:ext uri="{FF2B5EF4-FFF2-40B4-BE49-F238E27FC236}">
                <a16:creationId xmlns:a16="http://schemas.microsoft.com/office/drawing/2014/main" id="{A79266D4-9769-89C6-2BF2-331F048EFE00}"/>
              </a:ext>
            </a:extLst>
          </p:cNvPr>
          <p:cNvSpPr/>
          <p:nvPr/>
        </p:nvSpPr>
        <p:spPr>
          <a:xfrm>
            <a:off x="7999648" y="3595504"/>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8773112" y="2231003"/>
            <a:ext cx="2721106" cy="3416320"/>
          </a:xfrm>
          <a:prstGeom prst="rect">
            <a:avLst/>
          </a:prstGeom>
          <a:noFill/>
          <a:ln w="19050">
            <a:solidFill>
              <a:srgbClr val="002060"/>
            </a:solidFill>
          </a:ln>
        </p:spPr>
        <p:txBody>
          <a:bodyPr wrap="square">
            <a:spAutoFit/>
          </a:bodyPr>
          <a:lstStyle/>
          <a:p>
            <a:pPr algn="ctr"/>
            <a:r>
              <a:rPr lang="en-GB" dirty="0" err="1"/>
              <a:t>Calculamos</a:t>
            </a:r>
            <a:r>
              <a:rPr lang="en-GB" dirty="0"/>
              <a:t> as </a:t>
            </a:r>
            <a:r>
              <a:rPr lang="en-GB" dirty="0" err="1"/>
              <a:t>porcentagens</a:t>
            </a:r>
            <a:r>
              <a:rPr lang="en-GB" dirty="0"/>
              <a:t> dos dados </a:t>
            </a:r>
            <a:r>
              <a:rPr lang="en-GB" dirty="0" err="1"/>
              <a:t>originais</a:t>
            </a:r>
            <a:r>
              <a:rPr lang="en-GB" dirty="0"/>
              <a:t> para: </a:t>
            </a:r>
          </a:p>
          <a:p>
            <a:pPr algn="ctr"/>
            <a:r>
              <a:rPr lang="en-GB" b="1" dirty="0">
                <a:solidFill>
                  <a:schemeClr val="bg2">
                    <a:lumMod val="50000"/>
                  </a:schemeClr>
                </a:solidFill>
              </a:rPr>
              <a:t>- </a:t>
            </a:r>
            <a:r>
              <a:rPr lang="en-GB" b="1" dirty="0" err="1">
                <a:solidFill>
                  <a:schemeClr val="bg2">
                    <a:lumMod val="50000"/>
                  </a:schemeClr>
                </a:solidFill>
              </a:rPr>
              <a:t>Penetração</a:t>
            </a:r>
            <a:r>
              <a:rPr lang="en-GB" b="1" dirty="0">
                <a:solidFill>
                  <a:schemeClr val="bg2">
                    <a:lumMod val="50000"/>
                  </a:schemeClr>
                </a:solidFill>
              </a:rPr>
              <a:t> de </a:t>
            </a:r>
            <a:r>
              <a:rPr lang="en-GB" b="1" dirty="0" err="1">
                <a:solidFill>
                  <a:schemeClr val="bg2">
                    <a:lumMod val="50000"/>
                  </a:schemeClr>
                </a:solidFill>
              </a:rPr>
              <a:t>formas</a:t>
            </a:r>
            <a:r>
              <a:rPr lang="en-GB" b="1" dirty="0">
                <a:solidFill>
                  <a:schemeClr val="bg2">
                    <a:lumMod val="50000"/>
                  </a:schemeClr>
                </a:solidFill>
              </a:rPr>
              <a:t> de </a:t>
            </a:r>
            <a:r>
              <a:rPr lang="en-GB" b="1" dirty="0" err="1">
                <a:solidFill>
                  <a:schemeClr val="bg2">
                    <a:lumMod val="50000"/>
                  </a:schemeClr>
                </a:solidFill>
              </a:rPr>
              <a:t>energia</a:t>
            </a:r>
            <a:r>
              <a:rPr lang="en-GB" b="1" dirty="0">
                <a:solidFill>
                  <a:schemeClr val="bg2">
                    <a:lumMod val="50000"/>
                  </a:schemeClr>
                </a:solidFill>
              </a:rPr>
              <a:t> </a:t>
            </a:r>
            <a:r>
              <a:rPr lang="en-GB" b="1" dirty="0" err="1">
                <a:solidFill>
                  <a:schemeClr val="bg2">
                    <a:lumMod val="50000"/>
                  </a:schemeClr>
                </a:solidFill>
              </a:rPr>
              <a:t>na</a:t>
            </a:r>
            <a:r>
              <a:rPr lang="en-GB" b="1" dirty="0">
                <a:solidFill>
                  <a:schemeClr val="bg2">
                    <a:lumMod val="50000"/>
                  </a:schemeClr>
                </a:solidFill>
              </a:rPr>
              <a:t> ACM - Agricultura</a:t>
            </a:r>
          </a:p>
          <a:p>
            <a:pPr algn="ctr"/>
            <a:r>
              <a:rPr lang="en-GB" b="1" dirty="0">
                <a:solidFill>
                  <a:schemeClr val="accent2"/>
                </a:solidFill>
              </a:rPr>
              <a:t>- </a:t>
            </a:r>
            <a:r>
              <a:rPr lang="en-GB" b="1" dirty="0" err="1">
                <a:solidFill>
                  <a:schemeClr val="accent2"/>
                </a:solidFill>
              </a:rPr>
              <a:t>Eficiências</a:t>
            </a:r>
            <a:r>
              <a:rPr lang="en-GB" b="1" dirty="0">
                <a:solidFill>
                  <a:schemeClr val="accent2"/>
                </a:solidFill>
              </a:rPr>
              <a:t> </a:t>
            </a:r>
            <a:r>
              <a:rPr lang="en-GB" b="1" dirty="0" err="1">
                <a:solidFill>
                  <a:schemeClr val="accent2"/>
                </a:solidFill>
              </a:rPr>
              <a:t>em</a:t>
            </a:r>
            <a:r>
              <a:rPr lang="en-GB" b="1" dirty="0">
                <a:solidFill>
                  <a:schemeClr val="accent2"/>
                </a:solidFill>
              </a:rPr>
              <a:t> ACM - Agricultura</a:t>
            </a:r>
          </a:p>
          <a:p>
            <a:pPr algn="ctr"/>
            <a:endParaRPr lang="en-GB" dirty="0"/>
          </a:p>
          <a:p>
            <a:pPr algn="ctr"/>
            <a:r>
              <a:rPr lang="en-GB" dirty="0"/>
              <a:t> </a:t>
            </a:r>
            <a:r>
              <a:rPr lang="en-GB" dirty="0" err="1"/>
              <a:t>Os</a:t>
            </a:r>
            <a:r>
              <a:rPr lang="en-GB" dirty="0"/>
              <a:t> dados agora </a:t>
            </a:r>
            <a:r>
              <a:rPr lang="en-GB" dirty="0" err="1"/>
              <a:t>estão</a:t>
            </a:r>
            <a:r>
              <a:rPr lang="en-GB" dirty="0"/>
              <a:t> </a:t>
            </a:r>
            <a:r>
              <a:rPr lang="en-GB" dirty="0" err="1"/>
              <a:t>prontos</a:t>
            </a:r>
            <a:r>
              <a:rPr lang="en-GB" dirty="0"/>
              <a:t> para </a:t>
            </a:r>
            <a:r>
              <a:rPr lang="en-GB" dirty="0" err="1"/>
              <a:t>serem</a:t>
            </a:r>
            <a:r>
              <a:rPr lang="en-GB" dirty="0"/>
              <a:t> </a:t>
            </a:r>
            <a:r>
              <a:rPr lang="en-GB" dirty="0" err="1"/>
              <a:t>inseridos</a:t>
            </a:r>
            <a:r>
              <a:rPr lang="en-GB" dirty="0"/>
              <a:t> no MAED. </a:t>
            </a:r>
          </a:p>
        </p:txBody>
      </p:sp>
      <p:pic>
        <p:nvPicPr>
          <p:cNvPr id="12" name="Picture 11">
            <a:extLst>
              <a:ext uri="{FF2B5EF4-FFF2-40B4-BE49-F238E27FC236}">
                <a16:creationId xmlns:a16="http://schemas.microsoft.com/office/drawing/2014/main" id="{C46769A5-E7C6-429C-4415-8649EB11CCF5}"/>
              </a:ext>
            </a:extLst>
          </p:cNvPr>
          <p:cNvPicPr>
            <a:picLocks noChangeAspect="1"/>
          </p:cNvPicPr>
          <p:nvPr/>
        </p:nvPicPr>
        <p:blipFill>
          <a:blip r:embed="rId3"/>
          <a:stretch>
            <a:fillRect/>
          </a:stretch>
        </p:blipFill>
        <p:spPr>
          <a:xfrm>
            <a:off x="1330595" y="2058821"/>
            <a:ext cx="6603441" cy="1672669"/>
          </a:xfrm>
          <a:prstGeom prst="rect">
            <a:avLst/>
          </a:prstGeom>
        </p:spPr>
      </p:pic>
      <p:pic>
        <p:nvPicPr>
          <p:cNvPr id="14" name="Picture 13">
            <a:extLst>
              <a:ext uri="{FF2B5EF4-FFF2-40B4-BE49-F238E27FC236}">
                <a16:creationId xmlns:a16="http://schemas.microsoft.com/office/drawing/2014/main" id="{50F40B09-D140-13E3-CA4D-36EECCD5F10D}"/>
              </a:ext>
            </a:extLst>
          </p:cNvPr>
          <p:cNvPicPr>
            <a:picLocks noChangeAspect="1"/>
          </p:cNvPicPr>
          <p:nvPr/>
        </p:nvPicPr>
        <p:blipFill>
          <a:blip r:embed="rId4"/>
          <a:stretch>
            <a:fillRect/>
          </a:stretch>
        </p:blipFill>
        <p:spPr>
          <a:xfrm>
            <a:off x="1330595" y="3836321"/>
            <a:ext cx="6603441" cy="1661160"/>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5190835" y="1953990"/>
            <a:ext cx="2790254" cy="3624774"/>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 name="TextBox 18">
            <a:extLst>
              <a:ext uri="{FF2B5EF4-FFF2-40B4-BE49-F238E27FC236}">
                <a16:creationId xmlns:a16="http://schemas.microsoft.com/office/drawing/2014/main" id="{DE333D4B-C33A-56D9-8188-429C47905A16}"/>
              </a:ext>
            </a:extLst>
          </p:cNvPr>
          <p:cNvSpPr txBox="1"/>
          <p:nvPr/>
        </p:nvSpPr>
        <p:spPr>
          <a:xfrm>
            <a:off x="845861" y="1306532"/>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5.2.5. Calcular os dados de entrada do MAED para o ano-base</a:t>
            </a:r>
            <a:endParaRPr lang="en-GB">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8FF8CBD9-FAEE-2B6F-7F30-CC0AEC652FB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75258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966712" cy="1325563"/>
          </a:xfrm>
        </p:spPr>
        <p:txBody>
          <a:bodyPr/>
          <a:lstStyle/>
          <a:p>
            <a:r>
              <a:rPr lang="en-GB" sz="4400" dirty="0">
                <a:latin typeface="Open Sans"/>
                <a:ea typeface="Open Sans"/>
                <a:cs typeface="Open Sans"/>
                <a:sym typeface="Bodoni SvtyTwo ITC TT-Book"/>
              </a:rPr>
              <a:t>Aula 5.2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Reconstrução</a:t>
            </a:r>
            <a:r>
              <a:rPr lang="en-GB" altLang="en-US" sz="4400" dirty="0">
                <a:latin typeface="Open Sans" panose="020B0606030504020204" pitchFamily="34" charset="0"/>
                <a:ea typeface="Open Sans" panose="020B0606030504020204" pitchFamily="34" charset="0"/>
                <a:cs typeface="Open Sans" panose="020B0606030504020204" pitchFamily="34" charset="0"/>
              </a:rPr>
              <a:t> do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ano</a:t>
            </a:r>
            <a:r>
              <a:rPr lang="en-GB" altLang="en-US" sz="4400" dirty="0">
                <a:latin typeface="Open Sans" panose="020B0606030504020204" pitchFamily="34" charset="0"/>
                <a:ea typeface="Open Sans" panose="020B0606030504020204" pitchFamily="34" charset="0"/>
                <a:cs typeface="Open Sans" panose="020B0606030504020204" pitchFamily="34" charset="0"/>
              </a:rPr>
              <a:t>-base (2/3)</a:t>
            </a:r>
            <a:endParaRPr lang="en-GB" dirty="0"/>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9920528" y="24006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Calcular os dados de entrada do MAED para o ano-base</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9914597" y="961365"/>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Executar o modelo MAED</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Reunir/Ajustar os parâmetros do MAED para o ano base</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Verificar a precisão dos resultados do MAED para o ano-base</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582360" y="2293136"/>
            <a:ext cx="1237899" cy="1200329"/>
          </a:xfrm>
          <a:prstGeom prst="rect">
            <a:avLst/>
          </a:prstGeom>
          <a:noFill/>
          <a:ln w="19050">
            <a:solidFill>
              <a:srgbClr val="002060"/>
            </a:solidFill>
          </a:ln>
        </p:spPr>
        <p:txBody>
          <a:bodyPr wrap="square">
            <a:spAutoFit/>
          </a:bodyPr>
          <a:lstStyle/>
          <a:p>
            <a:pPr algn="ctr"/>
            <a:r>
              <a:rPr lang="en-GB" dirty="0"/>
              <a:t>Dados de entrada do MAED para </a:t>
            </a:r>
            <a:r>
              <a:rPr lang="en-GB" dirty="0" err="1"/>
              <a:t>agricultura</a:t>
            </a:r>
            <a:endParaRPr lang="en-GB" dirty="0"/>
          </a:p>
        </p:txBody>
      </p:sp>
      <p:pic>
        <p:nvPicPr>
          <p:cNvPr id="13" name="Picture 12">
            <a:extLst>
              <a:ext uri="{FF2B5EF4-FFF2-40B4-BE49-F238E27FC236}">
                <a16:creationId xmlns:a16="http://schemas.microsoft.com/office/drawing/2014/main" id="{C75EFEBB-10BF-24A3-BC58-8B65881302BD}"/>
              </a:ext>
            </a:extLst>
          </p:cNvPr>
          <p:cNvPicPr>
            <a:picLocks noChangeAspect="1"/>
          </p:cNvPicPr>
          <p:nvPr/>
        </p:nvPicPr>
        <p:blipFill>
          <a:blip r:embed="rId4"/>
          <a:stretch>
            <a:fillRect/>
          </a:stretch>
        </p:blipFill>
        <p:spPr>
          <a:xfrm>
            <a:off x="1929923" y="2274352"/>
            <a:ext cx="5798942" cy="1237899"/>
          </a:xfrm>
          <a:prstGeom prst="rect">
            <a:avLst/>
          </a:prstGeom>
        </p:spPr>
      </p:pic>
      <p:sp>
        <p:nvSpPr>
          <p:cNvPr id="19" name="TextBox 18">
            <a:extLst>
              <a:ext uri="{FF2B5EF4-FFF2-40B4-BE49-F238E27FC236}">
                <a16:creationId xmlns:a16="http://schemas.microsoft.com/office/drawing/2014/main" id="{54CF2468-89B4-B98C-868A-4B9B39021B25}"/>
              </a:ext>
            </a:extLst>
          </p:cNvPr>
          <p:cNvSpPr txBox="1"/>
          <p:nvPr/>
        </p:nvSpPr>
        <p:spPr>
          <a:xfrm>
            <a:off x="6709480" y="4662719"/>
            <a:ext cx="2251640" cy="646331"/>
          </a:xfrm>
          <a:prstGeom prst="rect">
            <a:avLst/>
          </a:prstGeom>
          <a:noFill/>
        </p:spPr>
        <p:txBody>
          <a:bodyPr wrap="square">
            <a:spAutoFit/>
          </a:bodyPr>
          <a:lstStyle/>
          <a:p>
            <a:pPr algn="ctr"/>
            <a:r>
              <a:rPr lang="en-GB" b="1" dirty="0" err="1">
                <a:solidFill>
                  <a:srgbClr val="C00000"/>
                </a:solidFill>
              </a:rPr>
              <a:t>Participação</a:t>
            </a:r>
            <a:r>
              <a:rPr lang="en-GB" b="1" dirty="0">
                <a:solidFill>
                  <a:srgbClr val="C00000"/>
                </a:solidFill>
              </a:rPr>
              <a:t> do </a:t>
            </a:r>
            <a:r>
              <a:rPr lang="en-GB" b="1" dirty="0" err="1">
                <a:solidFill>
                  <a:srgbClr val="C00000"/>
                </a:solidFill>
              </a:rPr>
              <a:t>setor</a:t>
            </a:r>
            <a:r>
              <a:rPr lang="en-GB" b="1" dirty="0">
                <a:solidFill>
                  <a:srgbClr val="C00000"/>
                </a:solidFill>
              </a:rPr>
              <a:t> no PIB da </a:t>
            </a:r>
            <a:r>
              <a:rPr lang="en-GB" b="1" dirty="0" err="1">
                <a:solidFill>
                  <a:srgbClr val="C00000"/>
                </a:solidFill>
              </a:rPr>
              <a:t>agricultura</a:t>
            </a:r>
            <a:endParaRPr lang="en-GB" b="1" dirty="0">
              <a:solidFill>
                <a:srgbClr val="C00000"/>
              </a:solidFill>
            </a:endParaRPr>
          </a:p>
        </p:txBody>
      </p:sp>
      <p:cxnSp>
        <p:nvCxnSpPr>
          <p:cNvPr id="23" name="Straight Connector 22">
            <a:extLst>
              <a:ext uri="{FF2B5EF4-FFF2-40B4-BE49-F238E27FC236}">
                <a16:creationId xmlns:a16="http://schemas.microsoft.com/office/drawing/2014/main" id="{5BDAC33A-9BE9-8848-A288-1A78FE2756CE}"/>
              </a:ext>
            </a:extLst>
          </p:cNvPr>
          <p:cNvCxnSpPr/>
          <p:nvPr/>
        </p:nvCxnSpPr>
        <p:spPr>
          <a:xfrm>
            <a:off x="6700244" y="5355216"/>
            <a:ext cx="20623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F8056A7-9C56-FAA5-8EFA-04D977BBDD2B}"/>
              </a:ext>
            </a:extLst>
          </p:cNvPr>
          <p:cNvSpPr txBox="1"/>
          <p:nvPr/>
        </p:nvSpPr>
        <p:spPr>
          <a:xfrm>
            <a:off x="6860769" y="5372547"/>
            <a:ext cx="1782618" cy="369332"/>
          </a:xfrm>
          <a:prstGeom prst="rect">
            <a:avLst/>
          </a:prstGeom>
          <a:noFill/>
        </p:spPr>
        <p:txBody>
          <a:bodyPr wrap="square">
            <a:spAutoFit/>
          </a:bodyPr>
          <a:lstStyle/>
          <a:p>
            <a:pPr algn="ctr"/>
            <a:r>
              <a:rPr lang="en-GB" b="1" dirty="0">
                <a:solidFill>
                  <a:srgbClr val="C00000"/>
                </a:solidFill>
              </a:rPr>
              <a:t>PIB total</a:t>
            </a:r>
          </a:p>
        </p:txBody>
      </p:sp>
      <p:sp>
        <p:nvSpPr>
          <p:cNvPr id="27" name="TextBox 26">
            <a:extLst>
              <a:ext uri="{FF2B5EF4-FFF2-40B4-BE49-F238E27FC236}">
                <a16:creationId xmlns:a16="http://schemas.microsoft.com/office/drawing/2014/main" id="{01DD66AA-E0B7-0A59-71FE-31DD9B3E6DC8}"/>
              </a:ext>
            </a:extLst>
          </p:cNvPr>
          <p:cNvSpPr txBox="1"/>
          <p:nvPr/>
        </p:nvSpPr>
        <p:spPr>
          <a:xfrm>
            <a:off x="9512231" y="4772520"/>
            <a:ext cx="1839843" cy="923330"/>
          </a:xfrm>
          <a:prstGeom prst="rect">
            <a:avLst/>
          </a:prstGeom>
          <a:noFill/>
        </p:spPr>
        <p:txBody>
          <a:bodyPr wrap="square">
            <a:spAutoFit/>
          </a:bodyPr>
          <a:lstStyle/>
          <a:p>
            <a:pPr algn="ctr"/>
            <a:r>
              <a:rPr lang="en-GB" b="1">
                <a:solidFill>
                  <a:srgbClr val="C00000"/>
                </a:solidFill>
              </a:rPr>
              <a:t>Participação do setor no PIB da agricultura (%)</a:t>
            </a:r>
          </a:p>
        </p:txBody>
      </p:sp>
      <p:sp>
        <p:nvSpPr>
          <p:cNvPr id="29" name="TextBox 28">
            <a:extLst>
              <a:ext uri="{FF2B5EF4-FFF2-40B4-BE49-F238E27FC236}">
                <a16:creationId xmlns:a16="http://schemas.microsoft.com/office/drawing/2014/main" id="{0485EA06-2D62-5375-B9E2-47E13DAAE4F6}"/>
              </a:ext>
            </a:extLst>
          </p:cNvPr>
          <p:cNvSpPr txBox="1"/>
          <p:nvPr/>
        </p:nvSpPr>
        <p:spPr>
          <a:xfrm>
            <a:off x="8803010" y="5062828"/>
            <a:ext cx="369455" cy="584775"/>
          </a:xfrm>
          <a:prstGeom prst="rect">
            <a:avLst/>
          </a:prstGeom>
          <a:noFill/>
        </p:spPr>
        <p:txBody>
          <a:bodyPr wrap="square">
            <a:spAutoFit/>
          </a:bodyPr>
          <a:lstStyle/>
          <a:p>
            <a:r>
              <a:rPr lang="en-GB" sz="3200" b="1">
                <a:solidFill>
                  <a:srgbClr val="C00000"/>
                </a:solidFill>
              </a:rPr>
              <a:t>=</a:t>
            </a:r>
            <a:endParaRPr lang="en-GB" sz="3200"/>
          </a:p>
        </p:txBody>
      </p:sp>
      <p:cxnSp>
        <p:nvCxnSpPr>
          <p:cNvPr id="32" name="Straight Arrow Connector 31">
            <a:extLst>
              <a:ext uri="{FF2B5EF4-FFF2-40B4-BE49-F238E27FC236}">
                <a16:creationId xmlns:a16="http://schemas.microsoft.com/office/drawing/2014/main" id="{7471D8E5-1BC2-4CDA-AB57-222809CC720D}"/>
              </a:ext>
            </a:extLst>
          </p:cNvPr>
          <p:cNvCxnSpPr>
            <a:cxnSpLocks/>
          </p:cNvCxnSpPr>
          <p:nvPr/>
        </p:nvCxnSpPr>
        <p:spPr>
          <a:xfrm flipH="1" flipV="1">
            <a:off x="7743658" y="3330128"/>
            <a:ext cx="2327579" cy="14423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18F4554-B15E-BD5F-1159-848DA288F65E}"/>
              </a:ext>
            </a:extLst>
          </p:cNvPr>
          <p:cNvSpPr txBox="1"/>
          <p:nvPr/>
        </p:nvSpPr>
        <p:spPr>
          <a:xfrm rot="16200000">
            <a:off x="720859" y="4601162"/>
            <a:ext cx="1237899" cy="923330"/>
          </a:xfrm>
          <a:prstGeom prst="rect">
            <a:avLst/>
          </a:prstGeom>
          <a:noFill/>
          <a:ln w="19050">
            <a:solidFill>
              <a:srgbClr val="002060"/>
            </a:solidFill>
          </a:ln>
        </p:spPr>
        <p:txBody>
          <a:bodyPr wrap="square">
            <a:spAutoFit/>
          </a:bodyPr>
          <a:lstStyle/>
          <a:p>
            <a:pPr algn="ctr"/>
            <a:r>
              <a:rPr lang="en-GB" dirty="0"/>
              <a:t>Dados </a:t>
            </a:r>
            <a:r>
              <a:rPr lang="en-GB" dirty="0" err="1"/>
              <a:t>brutos</a:t>
            </a:r>
            <a:r>
              <a:rPr lang="en-GB" dirty="0"/>
              <a:t> da </a:t>
            </a:r>
            <a:r>
              <a:rPr lang="en-GB" dirty="0" err="1"/>
              <a:t>agricultura</a:t>
            </a:r>
            <a:endParaRPr lang="en-GB" dirty="0"/>
          </a:p>
        </p:txBody>
      </p:sp>
      <p:cxnSp>
        <p:nvCxnSpPr>
          <p:cNvPr id="34" name="Straight Arrow Connector 33">
            <a:extLst>
              <a:ext uri="{FF2B5EF4-FFF2-40B4-BE49-F238E27FC236}">
                <a16:creationId xmlns:a16="http://schemas.microsoft.com/office/drawing/2014/main" id="{D618DB0A-20DD-5C81-3A69-EFF903803D3B}"/>
              </a:ext>
            </a:extLst>
          </p:cNvPr>
          <p:cNvCxnSpPr>
            <a:cxnSpLocks/>
            <a:endCxn id="19" idx="1"/>
          </p:cNvCxnSpPr>
          <p:nvPr/>
        </p:nvCxnSpPr>
        <p:spPr>
          <a:xfrm flipV="1">
            <a:off x="6222730" y="4985885"/>
            <a:ext cx="486750" cy="2077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C5E4027-2FE6-80C5-5E89-5EF439FDDA50}"/>
              </a:ext>
            </a:extLst>
          </p:cNvPr>
          <p:cNvCxnSpPr>
            <a:cxnSpLocks/>
            <a:endCxn id="25" idx="1"/>
          </p:cNvCxnSpPr>
          <p:nvPr/>
        </p:nvCxnSpPr>
        <p:spPr>
          <a:xfrm>
            <a:off x="6252613" y="5487964"/>
            <a:ext cx="608156" cy="692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952D7B8-FAC2-F4B0-AF58-B2B115B062A0}"/>
              </a:ext>
            </a:extLst>
          </p:cNvPr>
          <p:cNvSpPr txBox="1"/>
          <p:nvPr/>
        </p:nvSpPr>
        <p:spPr>
          <a:xfrm>
            <a:off x="9122256" y="5157103"/>
            <a:ext cx="695648" cy="400110"/>
          </a:xfrm>
          <a:prstGeom prst="rect">
            <a:avLst/>
          </a:prstGeom>
          <a:noFill/>
        </p:spPr>
        <p:txBody>
          <a:bodyPr wrap="square">
            <a:spAutoFit/>
          </a:bodyPr>
          <a:lstStyle/>
          <a:p>
            <a:r>
              <a:rPr lang="en-GB" sz="2000" dirty="0"/>
              <a:t>10 </a:t>
            </a:r>
          </a:p>
        </p:txBody>
      </p:sp>
      <p:sp>
        <p:nvSpPr>
          <p:cNvPr id="44" name="TextBox 43">
            <a:extLst>
              <a:ext uri="{FF2B5EF4-FFF2-40B4-BE49-F238E27FC236}">
                <a16:creationId xmlns:a16="http://schemas.microsoft.com/office/drawing/2014/main" id="{D2F0F1F0-8270-F4E7-0B8A-236EF5635D14}"/>
              </a:ext>
            </a:extLst>
          </p:cNvPr>
          <p:cNvSpPr txBox="1"/>
          <p:nvPr/>
        </p:nvSpPr>
        <p:spPr>
          <a:xfrm>
            <a:off x="845861" y="1363374"/>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5.2.6. Calcular os dados de entrada do MAED para o ano-base</a:t>
            </a:r>
            <a:endParaRPr lang="en-GB">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31A7021F-B0F8-2EB7-BC07-519EB56E206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15" name="Picture 14">
            <a:extLst>
              <a:ext uri="{FF2B5EF4-FFF2-40B4-BE49-F238E27FC236}">
                <a16:creationId xmlns:a16="http://schemas.microsoft.com/office/drawing/2014/main" id="{3B7C44CD-912D-993F-582B-5C15D535FDAB}"/>
              </a:ext>
            </a:extLst>
          </p:cNvPr>
          <p:cNvPicPr>
            <a:picLocks noChangeAspect="1"/>
          </p:cNvPicPr>
          <p:nvPr/>
        </p:nvPicPr>
        <p:blipFill>
          <a:blip r:embed="rId5"/>
          <a:stretch>
            <a:fillRect/>
          </a:stretch>
        </p:blipFill>
        <p:spPr>
          <a:xfrm>
            <a:off x="1941909" y="4481991"/>
            <a:ext cx="4141988" cy="1108714"/>
          </a:xfrm>
          <a:prstGeom prst="rect">
            <a:avLst/>
          </a:prstGeom>
        </p:spPr>
      </p:pic>
    </p:spTree>
    <p:extLst>
      <p:ext uri="{BB962C8B-B14F-4D97-AF65-F5344CB8AC3E}">
        <p14:creationId xmlns:p14="http://schemas.microsoft.com/office/powerpoint/2010/main" val="688940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381290" y="1133834"/>
            <a:ext cx="7398101" cy="697227"/>
          </a:xfrm>
        </p:spPr>
        <p:txBody>
          <a:bodyPr>
            <a:noAutofit/>
          </a:bodyPr>
          <a:lstStyle/>
          <a:p>
            <a:pPr marL="0" lvl="6" indent="0" eaLnBrk="0" fontAlgn="base" hangingPunct="0">
              <a:lnSpc>
                <a:spcPct val="120000"/>
              </a:lnSpc>
              <a:spcBef>
                <a:spcPts val="500"/>
              </a:spcBef>
              <a:spcAft>
                <a:spcPts val="1200"/>
              </a:spcAft>
              <a:buClr>
                <a:srgbClr val="333333"/>
              </a:buClr>
              <a:buSzPts val="1300"/>
              <a:buNone/>
              <a:defRPr/>
            </a:pPr>
            <a:r>
              <a:rPr lang="en-GB" sz="1600" b="1">
                <a:solidFill>
                  <a:schemeClr val="accent5">
                    <a:lumMod val="60000"/>
                    <a:lumOff val="40000"/>
                  </a:schemeClr>
                </a:solidFill>
                <a:latin typeface="Open Sans"/>
                <a:ea typeface="Open Sans"/>
                <a:cs typeface="Open Sans"/>
              </a:rPr>
              <a:t>5.3.1. Como o MAED calcula as Demandas Finais de Energia para as diversas fontes de energia? O que acontece dentro do modelo MAED?</a:t>
            </a: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320591" y="555490"/>
            <a:ext cx="7020118"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algn="l"/>
            <a:r>
              <a:rPr lang="en-GB" sz="4400" dirty="0">
                <a:latin typeface="Open Sans"/>
                <a:ea typeface="Open Sans"/>
                <a:cs typeface="Open Sans"/>
                <a:sym typeface="Bodoni SvtyTwo ITC TT-Book"/>
              </a:rPr>
              <a:t>Aula 5.3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Reconstrução</a:t>
            </a:r>
            <a:r>
              <a:rPr lang="en-GB" altLang="en-US" sz="4400" dirty="0">
                <a:latin typeface="Open Sans" panose="020B0606030504020204" pitchFamily="34" charset="0"/>
                <a:ea typeface="Open Sans" panose="020B0606030504020204" pitchFamily="34" charset="0"/>
                <a:cs typeface="Open Sans" panose="020B0606030504020204" pitchFamily="34" charset="0"/>
              </a:rPr>
              <a:t> do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ano</a:t>
            </a:r>
            <a:r>
              <a:rPr lang="en-GB" altLang="en-US" sz="4400" dirty="0">
                <a:latin typeface="Open Sans" panose="020B0606030504020204" pitchFamily="34" charset="0"/>
                <a:ea typeface="Open Sans" panose="020B0606030504020204" pitchFamily="34" charset="0"/>
                <a:cs typeface="Open Sans" panose="020B0606030504020204" pitchFamily="34" charset="0"/>
              </a:rPr>
              <a:t>-base (3/3)</a:t>
            </a:r>
            <a:endParaRPr lang="en-GB" sz="4400" dirty="0">
              <a:latin typeface="Open Sans"/>
              <a:ea typeface="Open Sans"/>
              <a:cs typeface="Open Sans"/>
              <a:sym typeface="Bodoni SvtyTwo ITC TT-Book"/>
            </a:endParaRPr>
          </a:p>
        </p:txBody>
      </p:sp>
      <p:pic>
        <p:nvPicPr>
          <p:cNvPr id="23" name="Picture 23">
            <a:extLst>
              <a:ext uri="{FF2B5EF4-FFF2-40B4-BE49-F238E27FC236}">
                <a16:creationId xmlns:a16="http://schemas.microsoft.com/office/drawing/2014/main" id="{76C480D8-8CE6-77A5-5475-98B1EE96D76F}"/>
              </a:ext>
            </a:extLst>
          </p:cNvPr>
          <p:cNvPicPr>
            <a:picLocks noChangeAspect="1"/>
          </p:cNvPicPr>
          <p:nvPr/>
        </p:nvPicPr>
        <p:blipFill>
          <a:blip r:embed="rId3"/>
          <a:srcRect/>
          <a:stretch/>
        </p:blipFill>
        <p:spPr>
          <a:xfrm>
            <a:off x="1317854" y="2363063"/>
            <a:ext cx="6231763" cy="4003919"/>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3CB9D3-F450-6CBE-67FE-C85FA261EED1}"/>
                  </a:ext>
                </a:extLst>
              </p:cNvPr>
              <p:cNvSpPr txBox="1"/>
              <p:nvPr/>
            </p:nvSpPr>
            <p:spPr>
              <a:xfrm>
                <a:off x="2241733" y="2178397"/>
                <a:ext cx="2865646" cy="369332"/>
              </a:xfrm>
              <a:prstGeom prst="rect">
                <a:avLst/>
              </a:prstGeom>
              <a:noFill/>
            </p:spPr>
            <p:txBody>
              <a:bodyPr wrap="square" lIns="0" tIns="0" rIns="0" bIns="0" rtlCol="0">
                <a:spAutoFit/>
              </a:bodyPr>
              <a:lstStyle/>
              <a:p>
                <a14:m>
                  <m:oMath xmlns:m="http://schemas.openxmlformats.org/officeDocument/2006/math">
                    <m:r>
                      <a:rPr lang="en-GB" sz="2400" b="1" i="1" smtClean="0">
                        <a:solidFill>
                          <a:srgbClr val="C00000"/>
                        </a:solidFill>
                        <a:latin typeface="Cambria Math" panose="02040503050406030204" pitchFamily="18" charset="0"/>
                        <a:ea typeface="Cambria Math" panose="02040503050406030204" pitchFamily="18" charset="0"/>
                      </a:rPr>
                      <m:t>𝑫𝑷</m:t>
                    </m:r>
                  </m:oMath>
                </a14:m>
                <a:r>
                  <a:rPr lang="en-GB" sz="2400" b="1">
                    <a:solidFill>
                      <a:schemeClr val="accent4"/>
                    </a:solidFill>
                  </a:rPr>
                  <a:t> </a:t>
                </a:r>
                <a14:m>
                  <m:oMath xmlns:m="http://schemas.openxmlformats.org/officeDocument/2006/math">
                    <m:sSub>
                      <m:sSubPr>
                        <m:ctrlPr>
                          <a:rPr lang="en-GB" sz="2400" b="1" i="1">
                            <a:solidFill>
                              <a:schemeClr val="accent4"/>
                            </a:solidFill>
                            <a:latin typeface="Cambria Math" panose="02040503050406030204" pitchFamily="18" charset="0"/>
                          </a:rPr>
                        </m:ctrlPr>
                      </m:sSubPr>
                      <m:e>
                        <m:sSub>
                          <m:sSubPr>
                            <m:ctrlPr>
                              <a:rPr lang="en-GB" sz="2400" b="1" i="1">
                                <a:solidFill>
                                  <a:srgbClr val="7030A0"/>
                                </a:solidFill>
                                <a:latin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m:t>
                            </m:r>
                            <m:r>
                              <a:rPr lang="en-GB" sz="2400" b="1" i="1">
                                <a:solidFill>
                                  <a:srgbClr val="7030A0"/>
                                </a:solidFill>
                                <a:latin typeface="Cambria Math" panose="02040503050406030204" pitchFamily="18" charset="0"/>
                              </a:rPr>
                              <m:t>𝑺𝑬𝑪</m:t>
                            </m:r>
                          </m:e>
                          <m:sub>
                            <m:r>
                              <a:rPr lang="en-GB" sz="2400" b="1" i="1">
                                <a:solidFill>
                                  <a:srgbClr val="7030A0"/>
                                </a:solidFill>
                                <a:latin typeface="Cambria Math" panose="02040503050406030204" pitchFamily="18" charset="0"/>
                              </a:rPr>
                              <m:t>𝒖</m:t>
                            </m:r>
                          </m:sub>
                        </m:sSub>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a14:m>
                <a:endParaRPr lang="en-GB" sz="2400" b="1"/>
              </a:p>
            </p:txBody>
          </p:sp>
        </mc:Choice>
        <mc:Fallback xmlns:p14="http://schemas.microsoft.com/office/powerpoint/2010/main" xmlns:a16="http://schemas.microsoft.com/office/drawing/2014/main" xmlns="">
          <p:sp>
            <p:nvSpPr>
              <p:cNvPr id="3" name="TextBox 2">
                <a:extLst>
                  <a:ext uri="{FF2B5EF4-FFF2-40B4-BE49-F238E27FC236}">
                    <a16:creationId xmlns:a16="http://schemas.microsoft.com/office/drawing/2014/main" id="{F83CB9D3-F450-6CBE-67FE-C85FA261EED1}"/>
                  </a:ext>
                </a:extLst>
              </p:cNvPr>
              <p:cNvSpPr txBox="1">
                <a:spLocks noRot="1" noChangeAspect="1" noMove="1" noResize="1" noEditPoints="1" noAdjustHandles="1" noChangeArrowheads="1" noChangeShapeType="1" noTextEdit="1"/>
              </p:cNvSpPr>
              <p:nvPr/>
            </p:nvSpPr>
            <p:spPr>
              <a:xfrm>
                <a:off x="2241733" y="2178397"/>
                <a:ext cx="2865646" cy="369332"/>
              </a:xfrm>
              <a:prstGeom prst="rect">
                <a:avLst/>
              </a:prstGeom>
              <a:blipFill>
                <a:blip r:embed="rId4"/>
                <a:stretch>
                  <a:fillRect l="-3830"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B21F1D5-AC16-D0D6-9A31-DA4F6D81F5CB}"/>
                  </a:ext>
                </a:extLst>
              </p:cNvPr>
              <p:cNvSpPr txBox="1"/>
              <p:nvPr/>
            </p:nvSpPr>
            <p:spPr>
              <a:xfrm>
                <a:off x="6116135" y="2008951"/>
                <a:ext cx="3075970" cy="7729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smtClean="0">
                              <a:solidFill>
                                <a:schemeClr val="accent6"/>
                              </a:solidFill>
                              <a:latin typeface="Cambria Math" panose="02040503050406030204" pitchFamily="18" charset="0"/>
                            </a:rPr>
                            <m:t>𝑭𝑬𝑫</m:t>
                          </m:r>
                        </m:e>
                        <m:sub>
                          <m:r>
                            <a:rPr lang="en-GB" sz="2400" b="1" i="1" smtClean="0">
                              <a:solidFill>
                                <a:schemeClr val="accent6"/>
                              </a:solidFill>
                              <a:latin typeface="Cambria Math" panose="02040503050406030204" pitchFamily="18" charset="0"/>
                            </a:rPr>
                            <m:t>𝒖</m:t>
                          </m:r>
                        </m:sub>
                        <m:sup>
                          <m:r>
                            <a:rPr lang="en-GB" sz="2400" b="1" i="1" smtClean="0">
                              <a:solidFill>
                                <a:schemeClr val="accent6"/>
                              </a:solidFill>
                              <a:latin typeface="Cambria Math" panose="02040503050406030204" pitchFamily="18" charset="0"/>
                            </a:rPr>
                            <m:t>𝒆</m:t>
                          </m:r>
                        </m:sup>
                      </m:sSubSup>
                      <m:r>
                        <a:rPr lang="en-GB" sz="2400" b="0" i="1" smtClean="0">
                          <a:latin typeface="Cambria Math" panose="02040503050406030204" pitchFamily="18" charset="0"/>
                        </a:rPr>
                        <m:t>=</m:t>
                      </m:r>
                      <m:sSub>
                        <m:sSubPr>
                          <m:ctrlPr>
                            <a:rPr lang="en-GB" sz="2400" b="1" i="1" smtClean="0">
                              <a:solidFill>
                                <a:schemeClr val="accent4"/>
                              </a:solidFill>
                              <a:latin typeface="Cambria Math" panose="02040503050406030204" pitchFamily="18" charset="0"/>
                            </a:rPr>
                          </m:ctrlPr>
                        </m:sSubPr>
                        <m:e>
                          <m:r>
                            <a:rPr lang="en-GB" sz="2400" b="1" i="1" smtClean="0">
                              <a:solidFill>
                                <a:schemeClr val="accent4"/>
                              </a:solidFill>
                              <a:latin typeface="Cambria Math" panose="02040503050406030204" pitchFamily="18" charset="0"/>
                            </a:rPr>
                            <m:t>𝑼𝑬𝑫</m:t>
                          </m:r>
                        </m:e>
                        <m:sub>
                          <m:r>
                            <a:rPr lang="en-GB" sz="2400" b="1" i="1" smtClean="0">
                              <a:solidFill>
                                <a:schemeClr val="accent4"/>
                              </a:solidFill>
                              <a:latin typeface="Cambria Math" panose="02040503050406030204" pitchFamily="18" charset="0"/>
                            </a:rPr>
                            <m:t>𝒖</m:t>
                          </m:r>
                        </m:sub>
                      </m:sSub>
                      <m:r>
                        <a:rPr lang="en-GB" sz="2400" b="0" i="1" smtClean="0">
                          <a:latin typeface="Cambria Math" panose="02040503050406030204" pitchFamily="18" charset="0"/>
                          <a:ea typeface="Cambria Math" panose="02040503050406030204" pitchFamily="18" charset="0"/>
                        </a:rPr>
                        <m:t>×</m:t>
                      </m:r>
                      <m:f>
                        <m:fPr>
                          <m:ctrlPr>
                            <a:rPr lang="en-GB" sz="2400" b="0" i="1" smtClean="0">
                              <a:latin typeface="Cambria Math" panose="02040503050406030204" pitchFamily="18" charset="0"/>
                              <a:ea typeface="Cambria Math" panose="02040503050406030204" pitchFamily="18" charset="0"/>
                            </a:rPr>
                          </m:ctrlPr>
                        </m:fPr>
                        <m:num>
                          <m:sSubSup>
                            <m:sSubSupPr>
                              <m:ctrlPr>
                                <a:rPr lang="en-GB" sz="2400" b="1" i="1" smtClean="0">
                                  <a:latin typeface="Cambria Math" panose="02040503050406030204" pitchFamily="18" charset="0"/>
                                  <a:ea typeface="Cambria Math" panose="02040503050406030204" pitchFamily="18" charset="0"/>
                                </a:rPr>
                              </m:ctrlPr>
                            </m:sSubSupPr>
                            <m:e>
                              <m:r>
                                <a:rPr lang="en-GB" sz="2400" b="1" i="1" smtClean="0">
                                  <a:latin typeface="Cambria Math" panose="02040503050406030204" pitchFamily="18" charset="0"/>
                                  <a:ea typeface="Cambria Math" panose="02040503050406030204" pitchFamily="18" charset="0"/>
                                </a:rPr>
                                <m:t>𝑴𝑷</m:t>
                              </m:r>
                            </m:e>
                            <m:sub>
                              <m:r>
                                <a:rPr lang="en-GB" sz="2400" b="1" i="1" smtClean="0">
                                  <a:latin typeface="Cambria Math" panose="02040503050406030204" pitchFamily="18" charset="0"/>
                                  <a:ea typeface="Cambria Math" panose="02040503050406030204" pitchFamily="18" charset="0"/>
                                </a:rPr>
                                <m:t>𝒖</m:t>
                              </m:r>
                            </m:sub>
                            <m:sup>
                              <m:r>
                                <a:rPr lang="en-GB" sz="2400" b="1" i="1" smtClean="0">
                                  <a:latin typeface="Cambria Math" panose="02040503050406030204" pitchFamily="18" charset="0"/>
                                  <a:ea typeface="Cambria Math" panose="02040503050406030204" pitchFamily="18" charset="0"/>
                                </a:rPr>
                                <m:t>𝒆</m:t>
                              </m:r>
                            </m:sup>
                          </m:sSubSup>
                        </m:num>
                        <m:den>
                          <m:sSubSup>
                            <m:sSubSupPr>
                              <m:ctrlPr>
                                <a:rPr lang="en-GB" sz="2400" b="1" i="1" smtClean="0">
                                  <a:solidFill>
                                    <a:schemeClr val="accent2"/>
                                  </a:solidFill>
                                  <a:latin typeface="Cambria Math" panose="02040503050406030204" pitchFamily="18" charset="0"/>
                                  <a:ea typeface="Cambria Math" panose="02040503050406030204" pitchFamily="18" charset="0"/>
                                </a:rPr>
                              </m:ctrlPr>
                            </m:sSubSupPr>
                            <m:e>
                              <m:r>
                                <a:rPr lang="en-GB" sz="2400" b="1" i="1" smtClean="0">
                                  <a:solidFill>
                                    <a:schemeClr val="accent2"/>
                                  </a:solidFill>
                                  <a:latin typeface="Cambria Math" panose="02040503050406030204" pitchFamily="18" charset="0"/>
                                  <a:ea typeface="Cambria Math" panose="02040503050406030204" pitchFamily="18" charset="0"/>
                                </a:rPr>
                                <m:t>𝜼</m:t>
                              </m:r>
                            </m:e>
                            <m:sub>
                              <m:r>
                                <a:rPr lang="en-GB" sz="2400" b="1" i="1" smtClean="0">
                                  <a:solidFill>
                                    <a:schemeClr val="accent2"/>
                                  </a:solidFill>
                                  <a:latin typeface="Cambria Math" panose="02040503050406030204" pitchFamily="18" charset="0"/>
                                  <a:ea typeface="Cambria Math" panose="02040503050406030204" pitchFamily="18" charset="0"/>
                                </a:rPr>
                                <m:t>𝒖</m:t>
                              </m:r>
                            </m:sub>
                            <m:sup>
                              <m:r>
                                <a:rPr lang="en-GB" sz="2400" b="1" i="1" smtClean="0">
                                  <a:solidFill>
                                    <a:schemeClr val="accent2"/>
                                  </a:solidFill>
                                  <a:latin typeface="Cambria Math" panose="02040503050406030204" pitchFamily="18" charset="0"/>
                                  <a:ea typeface="Cambria Math" panose="02040503050406030204" pitchFamily="18" charset="0"/>
                                </a:rPr>
                                <m:t>𝒆</m:t>
                              </m:r>
                            </m:sup>
                          </m:sSubSup>
                        </m:den>
                      </m:f>
                    </m:oMath>
                  </m:oMathPara>
                </a14:m>
                <a:endParaRPr lang="en-GB" sz="2400"/>
              </a:p>
            </p:txBody>
          </p:sp>
        </mc:Choice>
        <mc:Fallback xmlns:p14="http://schemas.microsoft.com/office/powerpoint/2010/main" xmlns:a16="http://schemas.microsoft.com/office/drawing/2014/main" xmlns="">
          <p:sp>
            <p:nvSpPr>
              <p:cNvPr id="4" name="TextBox 3">
                <a:extLst>
                  <a:ext uri="{FF2B5EF4-FFF2-40B4-BE49-F238E27FC236}">
                    <a16:creationId xmlns:a16="http://schemas.microsoft.com/office/drawing/2014/main" id="{2B21F1D5-AC16-D0D6-9A31-DA4F6D81F5CB}"/>
                  </a:ext>
                </a:extLst>
              </p:cNvPr>
              <p:cNvSpPr txBox="1">
                <a:spLocks noRot="1" noChangeAspect="1" noMove="1" noResize="1" noEditPoints="1" noAdjustHandles="1" noChangeArrowheads="1" noChangeShapeType="1" noTextEdit="1"/>
              </p:cNvSpPr>
              <p:nvPr/>
            </p:nvSpPr>
            <p:spPr>
              <a:xfrm>
                <a:off x="6116135" y="2008951"/>
                <a:ext cx="3075970" cy="772904"/>
              </a:xfrm>
              <a:prstGeom prst="rect">
                <a:avLst/>
              </a:prstGeom>
              <a:blipFill>
                <a:blip r:embed="rId5"/>
                <a:stretch>
                  <a:fillRect/>
                </a:stretch>
              </a:blipFill>
            </p:spPr>
            <p:txBody>
              <a:bodyPr/>
              <a:lstStyle/>
              <a:p>
                <a:r>
                  <a:rPr lang="en-US">
                    <a:noFill/>
                  </a:rPr>
                  <a:t> </a:t>
                </a:r>
              </a:p>
            </p:txBody>
          </p:sp>
        </mc:Fallback>
      </mc:AlternateContent>
      <p:cxnSp>
        <p:nvCxnSpPr>
          <p:cNvPr id="7" name="Connector: Curved 6">
            <a:extLst>
              <a:ext uri="{FF2B5EF4-FFF2-40B4-BE49-F238E27FC236}">
                <a16:creationId xmlns:a16="http://schemas.microsoft.com/office/drawing/2014/main" id="{C57AC3D6-EE5D-8129-3A2C-BD8551326C17}"/>
              </a:ext>
            </a:extLst>
          </p:cNvPr>
          <p:cNvCxnSpPr>
            <a:cxnSpLocks/>
            <a:stCxn id="3" idx="3"/>
          </p:cNvCxnSpPr>
          <p:nvPr/>
        </p:nvCxnSpPr>
        <p:spPr>
          <a:xfrm flipV="1">
            <a:off x="5107379" y="2095150"/>
            <a:ext cx="2504796" cy="267913"/>
          </a:xfrm>
          <a:prstGeom prst="curvedConnector3">
            <a:avLst>
              <a:gd name="adj1" fmla="val -3397"/>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51C343B-D34D-9982-4ED1-33A8403669EA}"/>
                  </a:ext>
                </a:extLst>
              </p:cNvPr>
              <p:cNvSpPr txBox="1"/>
              <p:nvPr/>
            </p:nvSpPr>
            <p:spPr>
              <a:xfrm>
                <a:off x="9192105" y="3662105"/>
                <a:ext cx="161762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𝑢</m:t>
                      </m:r>
                      <m:r>
                        <a:rPr lang="en-GB" sz="1600" b="0" i="1" smtClean="0">
                          <a:latin typeface="Cambria Math" panose="02040503050406030204" pitchFamily="18" charset="0"/>
                        </a:rPr>
                        <m:t> →{</m:t>
                      </m:r>
                      <m:r>
                        <a:rPr lang="en-GB" sz="1600" b="0" i="1" smtClean="0">
                          <a:latin typeface="Cambria Math" panose="02040503050406030204" pitchFamily="18" charset="0"/>
                        </a:rPr>
                        <m:t>𝐸𝑛𝑑</m:t>
                      </m:r>
                      <m:r>
                        <a:rPr lang="en-GB" sz="1600" b="0" i="1" smtClean="0">
                          <a:latin typeface="Cambria Math" panose="02040503050406030204" pitchFamily="18" charset="0"/>
                        </a:rPr>
                        <m:t>−</m:t>
                      </m:r>
                      <m:r>
                        <a:rPr lang="en-GB" sz="1600" b="0" i="1" smtClean="0">
                          <a:latin typeface="Cambria Math" panose="02040503050406030204" pitchFamily="18" charset="0"/>
                        </a:rPr>
                        <m:t>𝑈𝑠𝑒</m:t>
                      </m:r>
                      <m:r>
                        <a:rPr lang="en-GB" sz="1600" b="0" i="1" smtClean="0">
                          <a:latin typeface="Cambria Math" panose="02040503050406030204" pitchFamily="18" charset="0"/>
                          <a:ea typeface="Cambria Math" panose="02040503050406030204" pitchFamily="18" charset="0"/>
                        </a:rPr>
                        <m:t>}</m:t>
                      </m:r>
                    </m:oMath>
                  </m:oMathPara>
                </a14:m>
                <a:endParaRPr lang="en-GB" sz="1600"/>
              </a:p>
            </p:txBody>
          </p:sp>
        </mc:Choice>
        <mc:Fallback xmlns:p14="http://schemas.microsoft.com/office/powerpoint/2010/main" xmlns:a16="http://schemas.microsoft.com/office/drawing/2014/main" xmlns="">
          <p:sp>
            <p:nvSpPr>
              <p:cNvPr id="19" name="TextBox 18">
                <a:extLst>
                  <a:ext uri="{FF2B5EF4-FFF2-40B4-BE49-F238E27FC236}">
                    <a16:creationId xmlns:a16="http://schemas.microsoft.com/office/drawing/2014/main" id="{A51C343B-D34D-9982-4ED1-33A8403669EA}"/>
                  </a:ext>
                </a:extLst>
              </p:cNvPr>
              <p:cNvSpPr txBox="1">
                <a:spLocks noRot="1" noChangeAspect="1" noMove="1" noResize="1" noEditPoints="1" noAdjustHandles="1" noChangeArrowheads="1" noChangeShapeType="1" noTextEdit="1"/>
              </p:cNvSpPr>
              <p:nvPr/>
            </p:nvSpPr>
            <p:spPr>
              <a:xfrm>
                <a:off x="9192105" y="3662105"/>
                <a:ext cx="1617622" cy="246221"/>
              </a:xfrm>
              <a:prstGeom prst="rect">
                <a:avLst/>
              </a:prstGeom>
              <a:blipFill>
                <a:blip r:embed="rId6"/>
                <a:stretch>
                  <a:fillRect l="-1509" r="-3774" b="-3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9EC71E9-2C61-9799-D5D4-DFFE6E22C712}"/>
                  </a:ext>
                </a:extLst>
              </p:cNvPr>
              <p:cNvSpPr txBox="1"/>
              <p:nvPr/>
            </p:nvSpPr>
            <p:spPr>
              <a:xfrm>
                <a:off x="9192105" y="3292743"/>
                <a:ext cx="208057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𝑒</m:t>
                      </m:r>
                      <m:r>
                        <a:rPr lang="en-GB" sz="1600" b="0" i="1" smtClean="0">
                          <a:latin typeface="Cambria Math" panose="02040503050406030204" pitchFamily="18" charset="0"/>
                        </a:rPr>
                        <m:t> →{</m:t>
                      </m:r>
                      <m:r>
                        <a:rPr lang="en-GB" sz="1600" b="0" i="1" smtClean="0">
                          <a:latin typeface="Cambria Math" panose="02040503050406030204" pitchFamily="18" charset="0"/>
                          <a:ea typeface="Cambria Math" panose="02040503050406030204" pitchFamily="18" charset="0"/>
                        </a:rPr>
                        <m:t>𝐸𝑛𝑒𝑟𝑔𝑦</m:t>
                      </m:r>
                      <m:r>
                        <a:rPr lang="en-GB" sz="1600" b="0" i="1" smtClean="0">
                          <a:latin typeface="Cambria Math" panose="02040503050406030204" pitchFamily="18" charset="0"/>
                          <a:ea typeface="Cambria Math" panose="02040503050406030204" pitchFamily="18" charset="0"/>
                        </a:rPr>
                        <m:t> </m:t>
                      </m:r>
                      <m:r>
                        <a:rPr lang="en-GB" sz="1600" b="0" i="1" smtClean="0">
                          <a:latin typeface="Cambria Math" panose="02040503050406030204" pitchFamily="18" charset="0"/>
                          <a:ea typeface="Cambria Math" panose="02040503050406030204" pitchFamily="18" charset="0"/>
                        </a:rPr>
                        <m:t>𝐶𝑎𝑟𝑟𝑖𝑒𝑟</m:t>
                      </m:r>
                      <m:r>
                        <a:rPr lang="en-GB" sz="1600" b="0" i="1" smtClean="0">
                          <a:latin typeface="Cambria Math" panose="02040503050406030204" pitchFamily="18" charset="0"/>
                          <a:ea typeface="Cambria Math" panose="02040503050406030204" pitchFamily="18" charset="0"/>
                        </a:rPr>
                        <m:t>}</m:t>
                      </m:r>
                    </m:oMath>
                  </m:oMathPara>
                </a14:m>
                <a:endParaRPr lang="en-GB"/>
              </a:p>
            </p:txBody>
          </p:sp>
        </mc:Choice>
        <mc:Fallback xmlns:p14="http://schemas.microsoft.com/office/powerpoint/2010/main" xmlns:a16="http://schemas.microsoft.com/office/drawing/2014/main" xmlns="">
          <p:sp>
            <p:nvSpPr>
              <p:cNvPr id="22" name="TextBox 21">
                <a:extLst>
                  <a:ext uri="{FF2B5EF4-FFF2-40B4-BE49-F238E27FC236}">
                    <a16:creationId xmlns:a16="http://schemas.microsoft.com/office/drawing/2014/main" id="{29EC71E9-2C61-9799-D5D4-DFFE6E22C712}"/>
                  </a:ext>
                </a:extLst>
              </p:cNvPr>
              <p:cNvSpPr txBox="1">
                <a:spLocks noRot="1" noChangeAspect="1" noMove="1" noResize="1" noEditPoints="1" noAdjustHandles="1" noChangeArrowheads="1" noChangeShapeType="1" noTextEdit="1"/>
              </p:cNvSpPr>
              <p:nvPr/>
            </p:nvSpPr>
            <p:spPr>
              <a:xfrm>
                <a:off x="9192105" y="3292743"/>
                <a:ext cx="2080570" cy="246221"/>
              </a:xfrm>
              <a:prstGeom prst="rect">
                <a:avLst/>
              </a:prstGeom>
              <a:blipFill>
                <a:blip r:embed="rId7"/>
                <a:stretch>
                  <a:fillRect l="-1173" r="-2933" b="-31707"/>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377461AD-ABC0-7826-E454-64EEAE103F59}"/>
              </a:ext>
            </a:extLst>
          </p:cNvPr>
          <p:cNvSpPr txBox="1"/>
          <p:nvPr/>
        </p:nvSpPr>
        <p:spPr>
          <a:xfrm>
            <a:off x="9110980" y="2861841"/>
            <a:ext cx="2242820" cy="369332"/>
          </a:xfrm>
          <a:prstGeom prst="rect">
            <a:avLst/>
          </a:prstGeom>
          <a:noFill/>
        </p:spPr>
        <p:txBody>
          <a:bodyPr wrap="square" rtlCol="0">
            <a:spAutoFit/>
          </a:bodyPr>
          <a:lstStyle/>
          <a:p>
            <a:r>
              <a:rPr lang="en-GB"/>
              <a:t>Onde: </a:t>
            </a:r>
          </a:p>
        </p:txBody>
      </p:sp>
      <p:sp>
        <p:nvSpPr>
          <p:cNvPr id="2" name="Text Box 3">
            <a:extLst>
              <a:ext uri="{FF2B5EF4-FFF2-40B4-BE49-F238E27FC236}">
                <a16:creationId xmlns:a16="http://schemas.microsoft.com/office/drawing/2014/main" id="{168E16F5-E757-9C4F-A813-A84317F4EFB6}"/>
              </a:ext>
            </a:extLst>
          </p:cNvPr>
          <p:cNvSpPr txBox="1">
            <a:spLocks noChangeArrowheads="1"/>
          </p:cNvSpPr>
          <p:nvPr/>
        </p:nvSpPr>
        <p:spPr bwMode="auto">
          <a:xfrm>
            <a:off x="9999075" y="2234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Calcular os dados de entrada do MAED para o ano base</a:t>
            </a:r>
          </a:p>
        </p:txBody>
      </p:sp>
      <p:sp>
        <p:nvSpPr>
          <p:cNvPr id="5" name="Text Box 4">
            <a:extLst>
              <a:ext uri="{FF2B5EF4-FFF2-40B4-BE49-F238E27FC236}">
                <a16:creationId xmlns:a16="http://schemas.microsoft.com/office/drawing/2014/main" id="{1CE540D7-B46C-C988-55FD-CDF94D562A98}"/>
              </a:ext>
            </a:extLst>
          </p:cNvPr>
          <p:cNvSpPr txBox="1">
            <a:spLocks noChangeArrowheads="1"/>
          </p:cNvSpPr>
          <p:nvPr/>
        </p:nvSpPr>
        <p:spPr bwMode="auto">
          <a:xfrm>
            <a:off x="8325508" y="93433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Verificar a precisão dos resultados do MAED para o ano-base</a:t>
            </a:r>
          </a:p>
        </p:txBody>
      </p:sp>
      <p:sp>
        <p:nvSpPr>
          <p:cNvPr id="8" name="Text Box 5">
            <a:extLst>
              <a:ext uri="{FF2B5EF4-FFF2-40B4-BE49-F238E27FC236}">
                <a16:creationId xmlns:a16="http://schemas.microsoft.com/office/drawing/2014/main" id="{DE23367B-6308-E22B-24F9-D8E0CF28B5F6}"/>
              </a:ext>
            </a:extLst>
          </p:cNvPr>
          <p:cNvSpPr txBox="1">
            <a:spLocks noChangeArrowheads="1"/>
          </p:cNvSpPr>
          <p:nvPr/>
        </p:nvSpPr>
        <p:spPr bwMode="auto">
          <a:xfrm>
            <a:off x="9999075" y="947390"/>
            <a:ext cx="1570943" cy="669808"/>
          </a:xfrm>
          <a:prstGeom prst="roundRect">
            <a:avLst/>
          </a:prstGeom>
          <a:solidFill>
            <a:schemeClr val="accent6">
              <a:lumMod val="60000"/>
              <a:lumOff val="40000"/>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Executar o modelo MAED</a:t>
            </a:r>
          </a:p>
        </p:txBody>
      </p:sp>
      <p:sp>
        <p:nvSpPr>
          <p:cNvPr id="9" name="Text Box 2">
            <a:extLst>
              <a:ext uri="{FF2B5EF4-FFF2-40B4-BE49-F238E27FC236}">
                <a16:creationId xmlns:a16="http://schemas.microsoft.com/office/drawing/2014/main" id="{8921E6D5-300F-E541-07F4-600144EB9AC5}"/>
              </a:ext>
            </a:extLst>
          </p:cNvPr>
          <p:cNvSpPr txBox="1">
            <a:spLocks noChangeArrowheads="1"/>
          </p:cNvSpPr>
          <p:nvPr/>
        </p:nvSpPr>
        <p:spPr bwMode="auto">
          <a:xfrm>
            <a:off x="8329150" y="20906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Reunir/Ajustar os parâmetros do MAED para o ano base</a:t>
            </a:r>
          </a:p>
        </p:txBody>
      </p:sp>
      <p:sp>
        <p:nvSpPr>
          <p:cNvPr id="10" name="Straight Connector 3">
            <a:extLst>
              <a:ext uri="{FF2B5EF4-FFF2-40B4-BE49-F238E27FC236}">
                <a16:creationId xmlns:a16="http://schemas.microsoft.com/office/drawing/2014/main" id="{8526A740-5049-7BBB-6689-6AB18F5733C3}"/>
              </a:ext>
            </a:extLst>
          </p:cNvPr>
          <p:cNvSpPr/>
          <p:nvPr/>
        </p:nvSpPr>
        <p:spPr>
          <a:xfrm rot="19256044">
            <a:off x="8246200" y="5267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1" name="Straight Connector 3">
            <a:extLst>
              <a:ext uri="{FF2B5EF4-FFF2-40B4-BE49-F238E27FC236}">
                <a16:creationId xmlns:a16="http://schemas.microsoft.com/office/drawing/2014/main" id="{82A86130-8AC7-75F1-8522-5B44C5183F68}"/>
              </a:ext>
            </a:extLst>
          </p:cNvPr>
          <p:cNvSpPr/>
          <p:nvPr/>
        </p:nvSpPr>
        <p:spPr>
          <a:xfrm rot="8546125">
            <a:off x="9902881" y="-859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2" name="Straight Connector 3">
            <a:extLst>
              <a:ext uri="{FF2B5EF4-FFF2-40B4-BE49-F238E27FC236}">
                <a16:creationId xmlns:a16="http://schemas.microsoft.com/office/drawing/2014/main" id="{090AF1F5-1319-F7E1-4337-0294414D515E}"/>
              </a:ext>
            </a:extLst>
          </p:cNvPr>
          <p:cNvSpPr/>
          <p:nvPr/>
        </p:nvSpPr>
        <p:spPr>
          <a:xfrm rot="13859928">
            <a:off x="9021860" y="5282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3" name="Straight Connector 3">
            <a:extLst>
              <a:ext uri="{FF2B5EF4-FFF2-40B4-BE49-F238E27FC236}">
                <a16:creationId xmlns:a16="http://schemas.microsoft.com/office/drawing/2014/main" id="{D9DD04F4-A1A2-20F2-B079-C0FA35D233C5}"/>
              </a:ext>
            </a:extLst>
          </p:cNvPr>
          <p:cNvSpPr/>
          <p:nvPr/>
        </p:nvSpPr>
        <p:spPr>
          <a:xfrm rot="2987910">
            <a:off x="9081219" y="11601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5" name="Slide Number Placeholder 5">
            <a:extLst>
              <a:ext uri="{FF2B5EF4-FFF2-40B4-BE49-F238E27FC236}">
                <a16:creationId xmlns:a16="http://schemas.microsoft.com/office/drawing/2014/main" id="{34E7B7C5-1FEC-BCB0-91F8-50427454A7B7}"/>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27864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30046" y="1343200"/>
            <a:ext cx="10642945" cy="697227"/>
          </a:xfrm>
        </p:spPr>
        <p:txBody>
          <a:bodyPr>
            <a:normAutofit/>
          </a:bodyPr>
          <a:lstStyle/>
          <a:p>
            <a:pPr marL="194310"/>
            <a:r>
              <a:rPr lang="en-GB" b="1">
                <a:solidFill>
                  <a:schemeClr val="accent5">
                    <a:lumMod val="60000"/>
                    <a:lumOff val="40000"/>
                  </a:schemeClr>
                </a:solidFill>
                <a:latin typeface="Open Sans"/>
                <a:ea typeface="Open Sans"/>
                <a:cs typeface="Open Sans"/>
              </a:rPr>
              <a:t>5.3.2. Um exemplo ilustrativo: de UED para FED</a:t>
            </a:r>
            <a:endParaRPr lang="en-GB" b="1">
              <a:solidFill>
                <a:schemeClr val="accent5">
                  <a:lumMod val="60000"/>
                  <a:lumOff val="40000"/>
                </a:schemeClr>
              </a:solidFill>
              <a:latin typeface="Open Sans"/>
            </a:endParaRP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50373" y="539138"/>
            <a:ext cx="7585277"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algn="l"/>
            <a:r>
              <a:rPr lang="en-GB" sz="4400" dirty="0">
                <a:latin typeface="Open Sans"/>
                <a:ea typeface="Open Sans"/>
                <a:cs typeface="Open Sans"/>
                <a:sym typeface="Bodoni SvtyTwo ITC TT-Book"/>
              </a:rPr>
              <a:t>Aula 5.3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Reconstrução</a:t>
            </a:r>
            <a:r>
              <a:rPr lang="en-GB" altLang="en-US" sz="4400" dirty="0">
                <a:latin typeface="Open Sans" panose="020B0606030504020204" pitchFamily="34" charset="0"/>
                <a:ea typeface="Open Sans" panose="020B0606030504020204" pitchFamily="34" charset="0"/>
                <a:cs typeface="Open Sans" panose="020B0606030504020204" pitchFamily="34" charset="0"/>
              </a:rPr>
              <a:t> do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ano</a:t>
            </a:r>
            <a:r>
              <a:rPr lang="en-GB" altLang="en-US" sz="4400" dirty="0">
                <a:latin typeface="Open Sans" panose="020B0606030504020204" pitchFamily="34" charset="0"/>
                <a:ea typeface="Open Sans" panose="020B0606030504020204" pitchFamily="34" charset="0"/>
                <a:cs typeface="Open Sans" panose="020B0606030504020204" pitchFamily="34" charset="0"/>
              </a:rPr>
              <a:t>-base (3/3)</a:t>
            </a:r>
            <a:endParaRPr lang="en-GB" sz="4400" dirty="0">
              <a:latin typeface="Open Sans"/>
              <a:ea typeface="Open Sans"/>
              <a:cs typeface="Open Sans"/>
              <a:sym typeface="Bodoni SvtyTwo ITC TT-Book"/>
            </a:endParaRPr>
          </a:p>
        </p:txBody>
      </p:sp>
      <p:pic>
        <p:nvPicPr>
          <p:cNvPr id="23" name="Picture 23">
            <a:extLst>
              <a:ext uri="{FF2B5EF4-FFF2-40B4-BE49-F238E27FC236}">
                <a16:creationId xmlns:a16="http://schemas.microsoft.com/office/drawing/2014/main" id="{76C480D8-8CE6-77A5-5475-98B1EE96D76F}"/>
              </a:ext>
            </a:extLst>
          </p:cNvPr>
          <p:cNvPicPr>
            <a:picLocks noChangeAspect="1"/>
          </p:cNvPicPr>
          <p:nvPr/>
        </p:nvPicPr>
        <p:blipFill>
          <a:blip r:embed="rId3"/>
          <a:srcRect/>
          <a:stretch/>
        </p:blipFill>
        <p:spPr>
          <a:xfrm>
            <a:off x="838200" y="2677052"/>
            <a:ext cx="4944805" cy="317704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3CB9D3-F450-6CBE-67FE-C85FA261EED1}"/>
                  </a:ext>
                </a:extLst>
              </p:cNvPr>
              <p:cNvSpPr txBox="1"/>
              <p:nvPr/>
            </p:nvSpPr>
            <p:spPr>
              <a:xfrm>
                <a:off x="1225426" y="2374492"/>
                <a:ext cx="3769578" cy="369332"/>
              </a:xfrm>
              <a:prstGeom prst="rect">
                <a:avLst/>
              </a:prstGeom>
              <a:noFill/>
            </p:spPr>
            <p:txBody>
              <a:bodyPr wrap="square" lIns="0" tIns="0" rIns="0" bIns="0" rtlCol="0">
                <a:spAutoFit/>
              </a:bodyPr>
              <a:lstStyle/>
              <a:p>
                <a14:m>
                  <m:oMath xmlns:m="http://schemas.openxmlformats.org/officeDocument/2006/math">
                    <m:r>
                      <a:rPr lang="en-GB" sz="2400" b="1" i="1" smtClean="0">
                        <a:solidFill>
                          <a:srgbClr val="C00000"/>
                        </a:solidFill>
                        <a:latin typeface="Cambria Math" panose="02040503050406030204" pitchFamily="18" charset="0"/>
                        <a:ea typeface="Cambria Math" panose="02040503050406030204" pitchFamily="18" charset="0"/>
                      </a:rPr>
                      <m:t>𝑫𝑷</m:t>
                    </m:r>
                  </m:oMath>
                </a14:m>
                <a:r>
                  <a:rPr lang="en-GB" sz="2400" b="1">
                    <a:solidFill>
                      <a:schemeClr val="accent4"/>
                    </a:solidFill>
                  </a:rPr>
                  <a:t> </a:t>
                </a:r>
                <a14:m>
                  <m:oMath xmlns:m="http://schemas.openxmlformats.org/officeDocument/2006/math">
                    <m:sSub>
                      <m:sSubPr>
                        <m:ctrlPr>
                          <a:rPr lang="en-GB" sz="2400" b="1" i="1">
                            <a:solidFill>
                              <a:schemeClr val="accent4"/>
                            </a:solidFill>
                            <a:latin typeface="Cambria Math" panose="02040503050406030204" pitchFamily="18" charset="0"/>
                          </a:rPr>
                        </m:ctrlPr>
                      </m:sSubPr>
                      <m:e>
                        <m:sSub>
                          <m:sSubPr>
                            <m:ctrlPr>
                              <a:rPr lang="en-GB" sz="2400" b="1" i="1">
                                <a:solidFill>
                                  <a:srgbClr val="7030A0"/>
                                </a:solidFill>
                                <a:latin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m:t>
                            </m:r>
                            <m:r>
                              <a:rPr lang="en-GB" sz="2400" b="1" i="1">
                                <a:solidFill>
                                  <a:srgbClr val="7030A0"/>
                                </a:solidFill>
                                <a:latin typeface="Cambria Math" panose="02040503050406030204" pitchFamily="18" charset="0"/>
                              </a:rPr>
                              <m:t>𝑺𝑬𝑪</m:t>
                            </m:r>
                          </m:e>
                          <m:sub>
                            <m:r>
                              <a:rPr lang="en-GB" sz="2400" b="1" i="1">
                                <a:solidFill>
                                  <a:srgbClr val="7030A0"/>
                                </a:solidFill>
                                <a:latin typeface="Cambria Math" panose="02040503050406030204" pitchFamily="18" charset="0"/>
                              </a:rPr>
                              <m:t>𝒖</m:t>
                            </m:r>
                          </m:sub>
                        </m:sSub>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a14:m>
                <a:endParaRPr lang="en-GB" sz="2400" b="1"/>
              </a:p>
            </p:txBody>
          </p:sp>
        </mc:Choice>
        <mc:Fallback xmlns:p14="http://schemas.microsoft.com/office/powerpoint/2010/main" xmlns:a16="http://schemas.microsoft.com/office/drawing/2014/main" xmlns="">
          <p:sp>
            <p:nvSpPr>
              <p:cNvPr id="3" name="TextBox 2">
                <a:extLst>
                  <a:ext uri="{FF2B5EF4-FFF2-40B4-BE49-F238E27FC236}">
                    <a16:creationId xmlns:a16="http://schemas.microsoft.com/office/drawing/2014/main" id="{F83CB9D3-F450-6CBE-67FE-C85FA261EED1}"/>
                  </a:ext>
                </a:extLst>
              </p:cNvPr>
              <p:cNvSpPr txBox="1">
                <a:spLocks noRot="1" noChangeAspect="1" noMove="1" noResize="1" noEditPoints="1" noAdjustHandles="1" noChangeArrowheads="1" noChangeShapeType="1" noTextEdit="1"/>
              </p:cNvSpPr>
              <p:nvPr/>
            </p:nvSpPr>
            <p:spPr>
              <a:xfrm>
                <a:off x="1225426" y="2374492"/>
                <a:ext cx="3769578" cy="369332"/>
              </a:xfrm>
              <a:prstGeom prst="rect">
                <a:avLst/>
              </a:prstGeom>
              <a:blipFill>
                <a:blip r:embed="rId4"/>
                <a:stretch>
                  <a:fillRect l="-2751"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B21F1D5-AC16-D0D6-9A31-DA4F6D81F5CB}"/>
                  </a:ext>
                </a:extLst>
              </p:cNvPr>
              <p:cNvSpPr txBox="1"/>
              <p:nvPr/>
            </p:nvSpPr>
            <p:spPr>
              <a:xfrm>
                <a:off x="7110095" y="2260152"/>
                <a:ext cx="3549785" cy="707501"/>
              </a:xfrm>
              <a:prstGeom prst="rect">
                <a:avLst/>
              </a:prstGeom>
              <a:noFill/>
            </p:spPr>
            <p:txBody>
              <a:bodyPr wrap="square" lIns="0" tIns="0" rIns="0" bIns="0" rtlCol="0">
                <a:spAutoFit/>
              </a:bodyPr>
              <a:lstStyle/>
              <a:p>
                <a14:m>
                  <m:oMath xmlns:m="http://schemas.openxmlformats.org/officeDocument/2006/math">
                    <m:sSubSup>
                      <m:sSubSupPr>
                        <m:ctrlPr>
                          <a:rPr lang="en-GB" sz="2800" b="1" i="1" smtClean="0">
                            <a:solidFill>
                              <a:schemeClr val="accent6"/>
                            </a:solidFill>
                            <a:latin typeface="Cambria Math" panose="02040503050406030204" pitchFamily="18" charset="0"/>
                          </a:rPr>
                        </m:ctrlPr>
                      </m:sSubSupPr>
                      <m:e>
                        <m:r>
                          <a:rPr lang="en-GB" sz="2800" b="1" i="1" smtClean="0">
                            <a:solidFill>
                              <a:schemeClr val="accent6"/>
                            </a:solidFill>
                            <a:latin typeface="Cambria Math" panose="02040503050406030204" pitchFamily="18" charset="0"/>
                          </a:rPr>
                          <m:t>𝑭𝑬𝑫</m:t>
                        </m:r>
                      </m:e>
                      <m:sub>
                        <m:r>
                          <a:rPr lang="en-GB" sz="2800" b="1" i="1" smtClean="0">
                            <a:solidFill>
                              <a:schemeClr val="accent6"/>
                            </a:solidFill>
                            <a:latin typeface="Cambria Math" panose="02040503050406030204" pitchFamily="18" charset="0"/>
                          </a:rPr>
                          <m:t>𝒖</m:t>
                        </m:r>
                      </m:sub>
                      <m:sup>
                        <m:r>
                          <a:rPr lang="en-GB" sz="2800" b="1" i="1" smtClean="0">
                            <a:solidFill>
                              <a:schemeClr val="accent6"/>
                            </a:solidFill>
                            <a:latin typeface="Cambria Math" panose="02040503050406030204" pitchFamily="18" charset="0"/>
                          </a:rPr>
                          <m:t>𝒆</m:t>
                        </m:r>
                      </m:sup>
                    </m:sSubSup>
                    <m:r>
                      <a:rPr lang="en-GB" sz="2800" b="0" i="1" smtClean="0">
                        <a:latin typeface="Cambria Math" panose="02040503050406030204" pitchFamily="18" charset="0"/>
                      </a:rPr>
                      <m:t>=</m:t>
                    </m:r>
                    <m:f>
                      <m:fPr>
                        <m:ctrlPr>
                          <a:rPr lang="en-GB" sz="2800" b="0" i="1" smtClean="0">
                            <a:latin typeface="Cambria Math" panose="02040503050406030204" pitchFamily="18" charset="0"/>
                            <a:ea typeface="Cambria Math" panose="02040503050406030204" pitchFamily="18" charset="0"/>
                          </a:rPr>
                        </m:ctrlPr>
                      </m:fPr>
                      <m:num>
                        <m:sSubSup>
                          <m:sSubSupPr>
                            <m:ctrlPr>
                              <a:rPr lang="en-GB" sz="2800" b="1" i="1" smtClean="0">
                                <a:latin typeface="Cambria Math" panose="02040503050406030204" pitchFamily="18" charset="0"/>
                                <a:ea typeface="Cambria Math" panose="02040503050406030204" pitchFamily="18" charset="0"/>
                              </a:rPr>
                            </m:ctrlPr>
                          </m:sSubSupPr>
                          <m:e>
                            <m:r>
                              <a:rPr lang="en-GB" sz="2800" b="1" i="1" smtClean="0">
                                <a:latin typeface="Cambria Math" panose="02040503050406030204" pitchFamily="18" charset="0"/>
                                <a:ea typeface="Cambria Math" panose="02040503050406030204" pitchFamily="18" charset="0"/>
                              </a:rPr>
                              <m:t>𝑴𝑷</m:t>
                            </m:r>
                          </m:e>
                          <m:sub>
                            <m:r>
                              <a:rPr lang="en-GB" sz="2800" b="1" i="1" smtClean="0">
                                <a:latin typeface="Cambria Math" panose="02040503050406030204" pitchFamily="18" charset="0"/>
                                <a:ea typeface="Cambria Math" panose="02040503050406030204" pitchFamily="18" charset="0"/>
                              </a:rPr>
                              <m:t>𝒖</m:t>
                            </m:r>
                          </m:sub>
                          <m:sup>
                            <m:r>
                              <a:rPr lang="en-GB" sz="2800" b="1" i="1" smtClean="0">
                                <a:latin typeface="Cambria Math" panose="02040503050406030204" pitchFamily="18" charset="0"/>
                                <a:ea typeface="Cambria Math" panose="02040503050406030204" pitchFamily="18" charset="0"/>
                              </a:rPr>
                              <m:t>𝒆</m:t>
                            </m:r>
                          </m:sup>
                        </m:sSubSup>
                      </m:num>
                      <m:den>
                        <m:sSubSup>
                          <m:sSubSupPr>
                            <m:ctrlPr>
                              <a:rPr lang="en-GB" sz="2800" b="1" i="1" smtClean="0">
                                <a:solidFill>
                                  <a:schemeClr val="accent2"/>
                                </a:solidFill>
                                <a:latin typeface="Cambria Math" panose="02040503050406030204" pitchFamily="18" charset="0"/>
                                <a:ea typeface="Cambria Math" panose="02040503050406030204" pitchFamily="18" charset="0"/>
                              </a:rPr>
                            </m:ctrlPr>
                          </m:sSubSupPr>
                          <m:e>
                            <m:r>
                              <a:rPr lang="en-GB" sz="2800" b="1" i="1" smtClean="0">
                                <a:solidFill>
                                  <a:schemeClr val="accent2"/>
                                </a:solidFill>
                                <a:latin typeface="Cambria Math" panose="02040503050406030204" pitchFamily="18" charset="0"/>
                                <a:ea typeface="Cambria Math" panose="02040503050406030204" pitchFamily="18" charset="0"/>
                              </a:rPr>
                              <m:t>𝜼</m:t>
                            </m:r>
                          </m:e>
                          <m:sub>
                            <m:r>
                              <a:rPr lang="en-GB" sz="2800" b="1" i="1" smtClean="0">
                                <a:solidFill>
                                  <a:schemeClr val="accent2"/>
                                </a:solidFill>
                                <a:latin typeface="Cambria Math" panose="02040503050406030204" pitchFamily="18" charset="0"/>
                                <a:ea typeface="Cambria Math" panose="02040503050406030204" pitchFamily="18" charset="0"/>
                              </a:rPr>
                              <m:t>𝒖</m:t>
                            </m:r>
                          </m:sub>
                          <m:sup>
                            <m:r>
                              <a:rPr lang="en-GB" sz="2800" b="1" i="1" smtClean="0">
                                <a:solidFill>
                                  <a:schemeClr val="accent2"/>
                                </a:solidFill>
                                <a:latin typeface="Cambria Math" panose="02040503050406030204" pitchFamily="18" charset="0"/>
                                <a:ea typeface="Cambria Math" panose="02040503050406030204" pitchFamily="18" charset="0"/>
                              </a:rPr>
                              <m:t>𝒆</m:t>
                            </m:r>
                          </m:sup>
                        </m:sSubSup>
                      </m:den>
                    </m:f>
                  </m:oMath>
                </a14:m>
                <a:r>
                  <a:rPr lang="en-GB" sz="2800"/>
                  <a:t> </a:t>
                </a:r>
                <a14:m>
                  <m:oMath xmlns:m="http://schemas.openxmlformats.org/officeDocument/2006/math">
                    <m:sSub>
                      <m:sSubPr>
                        <m:ctrlPr>
                          <a:rPr lang="en-GB" sz="2800" b="1" i="1">
                            <a:solidFill>
                              <a:schemeClr val="accent4"/>
                            </a:solidFill>
                            <a:latin typeface="Cambria Math" panose="02040503050406030204" pitchFamily="18" charset="0"/>
                          </a:rPr>
                        </m:ctrlPr>
                      </m:sSubPr>
                      <m:e>
                        <m:r>
                          <a:rPr lang="en-GB" sz="2800" i="1">
                            <a:latin typeface="Cambria Math" panose="02040503050406030204" pitchFamily="18" charset="0"/>
                            <a:ea typeface="Cambria Math" panose="02040503050406030204" pitchFamily="18" charset="0"/>
                          </a:rPr>
                          <m:t>×</m:t>
                        </m:r>
                        <m:r>
                          <a:rPr lang="en-GB" sz="2800" b="1" i="1">
                            <a:solidFill>
                              <a:schemeClr val="accent4"/>
                            </a:solidFill>
                            <a:latin typeface="Cambria Math" panose="02040503050406030204" pitchFamily="18" charset="0"/>
                          </a:rPr>
                          <m:t>𝑼𝑬𝑫</m:t>
                        </m:r>
                      </m:e>
                      <m:sub>
                        <m:r>
                          <a:rPr lang="en-GB" sz="2800" b="1" i="1">
                            <a:solidFill>
                              <a:schemeClr val="accent4"/>
                            </a:solidFill>
                            <a:latin typeface="Cambria Math" panose="02040503050406030204" pitchFamily="18" charset="0"/>
                          </a:rPr>
                          <m:t>𝒖</m:t>
                        </m:r>
                      </m:sub>
                    </m:sSub>
                  </m:oMath>
                </a14:m>
                <a:endParaRPr lang="en-GB" sz="2800"/>
              </a:p>
            </p:txBody>
          </p:sp>
        </mc:Choice>
        <mc:Fallback xmlns:p14="http://schemas.microsoft.com/office/powerpoint/2010/main" xmlns:a16="http://schemas.microsoft.com/office/drawing/2014/main" xmlns="">
          <p:sp>
            <p:nvSpPr>
              <p:cNvPr id="4" name="TextBox 3">
                <a:extLst>
                  <a:ext uri="{FF2B5EF4-FFF2-40B4-BE49-F238E27FC236}">
                    <a16:creationId xmlns:a16="http://schemas.microsoft.com/office/drawing/2014/main" id="{2B21F1D5-AC16-D0D6-9A31-DA4F6D81F5CB}"/>
                  </a:ext>
                </a:extLst>
              </p:cNvPr>
              <p:cNvSpPr txBox="1">
                <a:spLocks noRot="1" noChangeAspect="1" noMove="1" noResize="1" noEditPoints="1" noAdjustHandles="1" noChangeArrowheads="1" noChangeShapeType="1" noTextEdit="1"/>
              </p:cNvSpPr>
              <p:nvPr/>
            </p:nvSpPr>
            <p:spPr>
              <a:xfrm>
                <a:off x="7110095" y="2260152"/>
                <a:ext cx="3549785" cy="70750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51C343B-D34D-9982-4ED1-33A8403669EA}"/>
                  </a:ext>
                </a:extLst>
              </p:cNvPr>
              <p:cNvSpPr txBox="1"/>
              <p:nvPr/>
            </p:nvSpPr>
            <p:spPr>
              <a:xfrm>
                <a:off x="9327684" y="5854098"/>
                <a:ext cx="1523799"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200" b="0" i="1" smtClean="0">
                          <a:latin typeface="Cambria Math" panose="02040503050406030204" pitchFamily="18" charset="0"/>
                        </a:rPr>
                        <m:t>𝑢</m:t>
                      </m:r>
                      <m:r>
                        <a:rPr lang="en-GB" sz="1200" b="0" i="1" smtClean="0">
                          <a:latin typeface="Cambria Math" panose="02040503050406030204" pitchFamily="18" charset="0"/>
                        </a:rPr>
                        <m:t> →{</m:t>
                      </m:r>
                      <m:r>
                        <a:rPr lang="en-GB" sz="1200" b="0" i="1" smtClean="0">
                          <a:latin typeface="Cambria Math" panose="02040503050406030204" pitchFamily="18" charset="0"/>
                        </a:rPr>
                        <m:t>𝐸𝑛𝑑</m:t>
                      </m:r>
                      <m:r>
                        <a:rPr lang="en-GB" sz="1200" b="0" i="1" smtClean="0">
                          <a:latin typeface="Cambria Math" panose="02040503050406030204" pitchFamily="18" charset="0"/>
                        </a:rPr>
                        <m:t>−</m:t>
                      </m:r>
                      <m:r>
                        <a:rPr lang="en-GB" sz="1200" b="0" i="1" smtClean="0">
                          <a:latin typeface="Cambria Math" panose="02040503050406030204" pitchFamily="18" charset="0"/>
                        </a:rPr>
                        <m:t>𝑈𝑠𝑒</m:t>
                      </m:r>
                      <m:r>
                        <a:rPr lang="en-GB" sz="1200" b="0" i="1" smtClean="0">
                          <a:latin typeface="Cambria Math" panose="02040503050406030204" pitchFamily="18" charset="0"/>
                          <a:ea typeface="Cambria Math" panose="02040503050406030204" pitchFamily="18" charset="0"/>
                        </a:rPr>
                        <m:t>}</m:t>
                      </m:r>
                    </m:oMath>
                  </m:oMathPara>
                </a14:m>
                <a:endParaRPr lang="en-GB" sz="1200"/>
              </a:p>
            </p:txBody>
          </p:sp>
        </mc:Choice>
        <mc:Fallback xmlns:p14="http://schemas.microsoft.com/office/powerpoint/2010/main" xmlns:a16="http://schemas.microsoft.com/office/drawing/2014/main" xmlns="">
          <p:sp>
            <p:nvSpPr>
              <p:cNvPr id="19" name="TextBox 18">
                <a:extLst>
                  <a:ext uri="{FF2B5EF4-FFF2-40B4-BE49-F238E27FC236}">
                    <a16:creationId xmlns:a16="http://schemas.microsoft.com/office/drawing/2014/main" id="{A51C343B-D34D-9982-4ED1-33A8403669EA}"/>
                  </a:ext>
                </a:extLst>
              </p:cNvPr>
              <p:cNvSpPr txBox="1">
                <a:spLocks noRot="1" noChangeAspect="1" noMove="1" noResize="1" noEditPoints="1" noAdjustHandles="1" noChangeArrowheads="1" noChangeShapeType="1" noTextEdit="1"/>
              </p:cNvSpPr>
              <p:nvPr/>
            </p:nvSpPr>
            <p:spPr>
              <a:xfrm>
                <a:off x="9327684" y="5854098"/>
                <a:ext cx="1523799" cy="184666"/>
              </a:xfrm>
              <a:prstGeom prst="rect">
                <a:avLst/>
              </a:prstGeom>
              <a:blipFill>
                <a:blip r:embed="rId6"/>
                <a:stretch>
                  <a:fillRect t="-3226" b="-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9EC71E9-2C61-9799-D5D4-DFFE6E22C712}"/>
                  </a:ext>
                </a:extLst>
              </p:cNvPr>
              <p:cNvSpPr txBox="1"/>
              <p:nvPr/>
            </p:nvSpPr>
            <p:spPr>
              <a:xfrm>
                <a:off x="9181209" y="5691404"/>
                <a:ext cx="2193295"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200" b="0" i="1" smtClean="0">
                          <a:latin typeface="Cambria Math" panose="02040503050406030204" pitchFamily="18" charset="0"/>
                        </a:rPr>
                        <m:t>𝑒</m:t>
                      </m:r>
                      <m:r>
                        <a:rPr lang="en-GB" sz="1200" b="0" i="1" smtClean="0">
                          <a:latin typeface="Cambria Math" panose="02040503050406030204" pitchFamily="18" charset="0"/>
                        </a:rPr>
                        <m:t> →{</m:t>
                      </m:r>
                      <m:r>
                        <a:rPr lang="en-GB" sz="1200" b="0" i="1" smtClean="0">
                          <a:latin typeface="Cambria Math" panose="02040503050406030204" pitchFamily="18" charset="0"/>
                          <a:ea typeface="Cambria Math" panose="02040503050406030204" pitchFamily="18" charset="0"/>
                        </a:rPr>
                        <m:t>𝐸𝑛𝑒𝑟𝑔𝑦</m:t>
                      </m:r>
                      <m:r>
                        <a:rPr lang="en-GB" sz="1200" b="0" i="1" smtClean="0">
                          <a:latin typeface="Cambria Math" panose="02040503050406030204" pitchFamily="18" charset="0"/>
                          <a:ea typeface="Cambria Math" panose="02040503050406030204" pitchFamily="18" charset="0"/>
                        </a:rPr>
                        <m:t> </m:t>
                      </m:r>
                      <m:r>
                        <a:rPr lang="en-GB" sz="1200" b="0" i="1" smtClean="0">
                          <a:latin typeface="Cambria Math" panose="02040503050406030204" pitchFamily="18" charset="0"/>
                          <a:ea typeface="Cambria Math" panose="02040503050406030204" pitchFamily="18" charset="0"/>
                        </a:rPr>
                        <m:t>𝐶𝑎𝑟𝑟𝑖𝑒𝑟</m:t>
                      </m:r>
                      <m:r>
                        <a:rPr lang="en-GB" sz="1200" b="0" i="1" smtClean="0">
                          <a:latin typeface="Cambria Math" panose="02040503050406030204" pitchFamily="18" charset="0"/>
                          <a:ea typeface="Cambria Math" panose="02040503050406030204" pitchFamily="18" charset="0"/>
                        </a:rPr>
                        <m:t>}</m:t>
                      </m:r>
                    </m:oMath>
                  </m:oMathPara>
                </a14:m>
                <a:endParaRPr lang="en-GB" sz="1400"/>
              </a:p>
            </p:txBody>
          </p:sp>
        </mc:Choice>
        <mc:Fallback xmlns:p14="http://schemas.microsoft.com/office/powerpoint/2010/main" xmlns:a16="http://schemas.microsoft.com/office/drawing/2014/main" xmlns="">
          <p:sp>
            <p:nvSpPr>
              <p:cNvPr id="22" name="TextBox 21">
                <a:extLst>
                  <a:ext uri="{FF2B5EF4-FFF2-40B4-BE49-F238E27FC236}">
                    <a16:creationId xmlns:a16="http://schemas.microsoft.com/office/drawing/2014/main" id="{29EC71E9-2C61-9799-D5D4-DFFE6E22C712}"/>
                  </a:ext>
                </a:extLst>
              </p:cNvPr>
              <p:cNvSpPr txBox="1">
                <a:spLocks noRot="1" noChangeAspect="1" noMove="1" noResize="1" noEditPoints="1" noAdjustHandles="1" noChangeArrowheads="1" noChangeShapeType="1" noTextEdit="1"/>
              </p:cNvSpPr>
              <p:nvPr/>
            </p:nvSpPr>
            <p:spPr>
              <a:xfrm>
                <a:off x="9181209" y="5691404"/>
                <a:ext cx="2193295" cy="184666"/>
              </a:xfrm>
              <a:prstGeom prst="rect">
                <a:avLst/>
              </a:prstGeom>
              <a:blipFill>
                <a:blip r:embed="rId7"/>
                <a:stretch>
                  <a:fillRect t="-6667" b="-36667"/>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377461AD-ABC0-7826-E454-64EEAE103F59}"/>
              </a:ext>
            </a:extLst>
          </p:cNvPr>
          <p:cNvSpPr txBox="1"/>
          <p:nvPr/>
        </p:nvSpPr>
        <p:spPr>
          <a:xfrm>
            <a:off x="9411739" y="5434477"/>
            <a:ext cx="2364336" cy="307777"/>
          </a:xfrm>
          <a:prstGeom prst="rect">
            <a:avLst/>
          </a:prstGeom>
          <a:noFill/>
        </p:spPr>
        <p:txBody>
          <a:bodyPr wrap="square" rtlCol="0">
            <a:spAutoFit/>
          </a:bodyPr>
          <a:lstStyle/>
          <a:p>
            <a:r>
              <a:rPr lang="en-GB" sz="1400"/>
              <a:t>Onde: </a:t>
            </a:r>
          </a:p>
        </p:txBody>
      </p:sp>
      <p:grpSp>
        <p:nvGrpSpPr>
          <p:cNvPr id="14" name="Group 13">
            <a:extLst>
              <a:ext uri="{FF2B5EF4-FFF2-40B4-BE49-F238E27FC236}">
                <a16:creationId xmlns:a16="http://schemas.microsoft.com/office/drawing/2014/main" id="{C04E1934-AA2D-8C9D-1AD4-BBBA8D8B25AC}"/>
              </a:ext>
            </a:extLst>
          </p:cNvPr>
          <p:cNvGrpSpPr/>
          <p:nvPr/>
        </p:nvGrpSpPr>
        <p:grpSpPr>
          <a:xfrm>
            <a:off x="6361177" y="2905596"/>
            <a:ext cx="4888052" cy="2114100"/>
            <a:chOff x="1759158" y="634888"/>
            <a:chExt cx="5158749" cy="4273165"/>
          </a:xfrm>
        </p:grpSpPr>
        <p:sp>
          <p:nvSpPr>
            <p:cNvPr id="17" name="Text Box 3">
              <a:extLst>
                <a:ext uri="{FF2B5EF4-FFF2-40B4-BE49-F238E27FC236}">
                  <a16:creationId xmlns:a16="http://schemas.microsoft.com/office/drawing/2014/main" id="{C3F1D65D-8679-3F7E-3F8D-395755731CBB}"/>
                </a:ext>
              </a:extLst>
            </p:cNvPr>
            <p:cNvSpPr txBox="1">
              <a:spLocks noChangeArrowheads="1"/>
            </p:cNvSpPr>
            <p:nvPr/>
          </p:nvSpPr>
          <p:spPr bwMode="auto">
            <a:xfrm>
              <a:off x="1785938" y="634888"/>
              <a:ext cx="1269206" cy="82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ct val="50000"/>
                </a:spcBef>
                <a:spcAft>
                  <a:spcPts val="0"/>
                </a:spcAft>
                <a:buClr>
                  <a:srgbClr val="000000"/>
                </a:buClr>
                <a:buSzTx/>
                <a:buFont typeface="Arial"/>
                <a:buNone/>
                <a:tabLst/>
                <a:defRPr/>
              </a:pPr>
              <a:endParaRPr kumimoji="0" lang="en-US" u="none" strike="noStrike" kern="0" cap="none" spc="0" normalizeH="0" baseline="0" noProof="0">
                <a:ln>
                  <a:noFill/>
                </a:ln>
                <a:solidFill>
                  <a:srgbClr val="990033"/>
                </a:solidFill>
                <a:effectLst/>
                <a:uLnTx/>
                <a:uFillTx/>
                <a:latin typeface="Open Sans" panose="020B0606030504020204" pitchFamily="34" charset="0"/>
                <a:cs typeface="Open Sans" panose="020B0606030504020204" pitchFamily="34" charset="0"/>
                <a:sym typeface="Arial"/>
              </a:endParaRPr>
            </a:p>
          </p:txBody>
        </p:sp>
        <p:sp>
          <p:nvSpPr>
            <p:cNvPr id="18" name="Oval 4">
              <a:extLst>
                <a:ext uri="{FF2B5EF4-FFF2-40B4-BE49-F238E27FC236}">
                  <a16:creationId xmlns:a16="http://schemas.microsoft.com/office/drawing/2014/main" id="{C3F43E8E-C8E4-9C5F-836B-A218CEBBCFE6}"/>
                </a:ext>
              </a:extLst>
            </p:cNvPr>
            <p:cNvSpPr>
              <a:spLocks noChangeArrowheads="1"/>
            </p:cNvSpPr>
            <p:nvPr/>
          </p:nvSpPr>
          <p:spPr bwMode="auto">
            <a:xfrm>
              <a:off x="3371850" y="1532863"/>
              <a:ext cx="1127632" cy="1440185"/>
            </a:xfrm>
            <a:prstGeom prst="ellipse">
              <a:avLst/>
            </a:prstGeom>
            <a:solidFill>
              <a:schemeClr val="accent2">
                <a:alpha val="45882"/>
              </a:schemeClr>
            </a:solidFill>
            <a:ln w="9525">
              <a:noFill/>
              <a:round/>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Carvão</a:t>
              </a:r>
              <a:b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b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Forno</a:t>
              </a:r>
            </a:p>
          </p:txBody>
        </p:sp>
        <p:sp>
          <p:nvSpPr>
            <p:cNvPr id="24" name="AutoShape 5">
              <a:extLst>
                <a:ext uri="{FF2B5EF4-FFF2-40B4-BE49-F238E27FC236}">
                  <a16:creationId xmlns:a16="http://schemas.microsoft.com/office/drawing/2014/main" id="{8B2F6954-CF8A-B6F8-B97A-DE6793C4104A}"/>
                </a:ext>
              </a:extLst>
            </p:cNvPr>
            <p:cNvSpPr>
              <a:spLocks noChangeArrowheads="1"/>
            </p:cNvSpPr>
            <p:nvPr/>
          </p:nvSpPr>
          <p:spPr bwMode="auto">
            <a:xfrm>
              <a:off x="1771650" y="1485900"/>
              <a:ext cx="1600200" cy="1657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052 h 21600"/>
                <a:gd name="T14" fmla="*/ 17924 w 21600"/>
                <a:gd name="T15" fmla="*/ 15548 h 21600"/>
              </a:gdLst>
              <a:ahLst/>
              <a:cxnLst>
                <a:cxn ang="T8">
                  <a:pos x="T0" y="T1"/>
                </a:cxn>
                <a:cxn ang="T9">
                  <a:pos x="T2" y="T3"/>
                </a:cxn>
                <a:cxn ang="T10">
                  <a:pos x="T4" y="T5"/>
                </a:cxn>
                <a:cxn ang="T11">
                  <a:pos x="T6" y="T7"/>
                </a:cxn>
              </a:cxnLst>
              <a:rect l="T12" t="T13" r="T14" b="T15"/>
              <a:pathLst>
                <a:path w="21600" h="21600">
                  <a:moveTo>
                    <a:pt x="13239" y="0"/>
                  </a:moveTo>
                  <a:lnTo>
                    <a:pt x="13239" y="6052"/>
                  </a:lnTo>
                  <a:lnTo>
                    <a:pt x="3375" y="6052"/>
                  </a:lnTo>
                  <a:lnTo>
                    <a:pt x="3375" y="15548"/>
                  </a:lnTo>
                  <a:lnTo>
                    <a:pt x="13239" y="15548"/>
                  </a:lnTo>
                  <a:lnTo>
                    <a:pt x="13239" y="21600"/>
                  </a:lnTo>
                  <a:lnTo>
                    <a:pt x="21600" y="10800"/>
                  </a:lnTo>
                  <a:close/>
                </a:path>
                <a:path w="21600" h="21600">
                  <a:moveTo>
                    <a:pt x="1350" y="6052"/>
                  </a:moveTo>
                  <a:lnTo>
                    <a:pt x="1350" y="15548"/>
                  </a:lnTo>
                  <a:lnTo>
                    <a:pt x="2700" y="15548"/>
                  </a:lnTo>
                  <a:lnTo>
                    <a:pt x="2700" y="6052"/>
                  </a:lnTo>
                  <a:close/>
                </a:path>
                <a:path w="21600" h="21600">
                  <a:moveTo>
                    <a:pt x="0" y="6052"/>
                  </a:moveTo>
                  <a:lnTo>
                    <a:pt x="0" y="15548"/>
                  </a:lnTo>
                  <a:lnTo>
                    <a:pt x="675" y="15548"/>
                  </a:lnTo>
                  <a:lnTo>
                    <a:pt x="675" y="6052"/>
                  </a:lnTo>
                  <a:close/>
                </a:path>
              </a:pathLst>
            </a:custGeom>
            <a:solidFill>
              <a:schemeClr val="accent6">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Combustível fóssil</a:t>
              </a:r>
            </a:p>
          </p:txBody>
        </p:sp>
        <p:sp>
          <p:nvSpPr>
            <p:cNvPr id="25" name="AutoShape 7">
              <a:extLst>
                <a:ext uri="{FF2B5EF4-FFF2-40B4-BE49-F238E27FC236}">
                  <a16:creationId xmlns:a16="http://schemas.microsoft.com/office/drawing/2014/main" id="{E82C51BF-C617-FCEC-C441-A587D009F141}"/>
                </a:ext>
              </a:extLst>
            </p:cNvPr>
            <p:cNvSpPr>
              <a:spLocks noChangeArrowheads="1"/>
            </p:cNvSpPr>
            <p:nvPr/>
          </p:nvSpPr>
          <p:spPr bwMode="auto">
            <a:xfrm>
              <a:off x="4528071" y="1482468"/>
              <a:ext cx="132076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30 %</a:t>
              </a:r>
            </a:p>
          </p:txBody>
        </p:sp>
        <p:sp>
          <p:nvSpPr>
            <p:cNvPr id="26" name="AutoShape 9">
              <a:extLst>
                <a:ext uri="{FF2B5EF4-FFF2-40B4-BE49-F238E27FC236}">
                  <a16:creationId xmlns:a16="http://schemas.microsoft.com/office/drawing/2014/main" id="{6883856D-1523-DCAF-1B56-95552A48ECFB}"/>
                </a:ext>
              </a:extLst>
            </p:cNvPr>
            <p:cNvSpPr>
              <a:spLocks noChangeArrowheads="1"/>
            </p:cNvSpPr>
            <p:nvPr/>
          </p:nvSpPr>
          <p:spPr bwMode="auto">
            <a:xfrm>
              <a:off x="4524465" y="3185914"/>
              <a:ext cx="131445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70 %</a:t>
              </a:r>
            </a:p>
          </p:txBody>
        </p:sp>
        <p:sp>
          <p:nvSpPr>
            <p:cNvPr id="27" name="Oval 13">
              <a:extLst>
                <a:ext uri="{FF2B5EF4-FFF2-40B4-BE49-F238E27FC236}">
                  <a16:creationId xmlns:a16="http://schemas.microsoft.com/office/drawing/2014/main" id="{B83F9DAF-0FEB-CB35-D1BC-1DF53E78F948}"/>
                </a:ext>
              </a:extLst>
            </p:cNvPr>
            <p:cNvSpPr>
              <a:spLocks noChangeArrowheads="1"/>
            </p:cNvSpPr>
            <p:nvPr/>
          </p:nvSpPr>
          <p:spPr bwMode="auto">
            <a:xfrm>
              <a:off x="3371850" y="3224943"/>
              <a:ext cx="1127632" cy="1440185"/>
            </a:xfrm>
            <a:prstGeom prst="ellipse">
              <a:avLst/>
            </a:prstGeom>
            <a:solidFill>
              <a:schemeClr val="accent2">
                <a:alpha val="45882"/>
              </a:schemeClr>
            </a:solidFill>
            <a:ln w="9525">
              <a:noFill/>
              <a:round/>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Elétrica </a:t>
              </a:r>
            </a:p>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Forno</a:t>
              </a:r>
            </a:p>
          </p:txBody>
        </p:sp>
        <p:sp>
          <p:nvSpPr>
            <p:cNvPr id="28" name="AutoShape 16">
              <a:extLst>
                <a:ext uri="{FF2B5EF4-FFF2-40B4-BE49-F238E27FC236}">
                  <a16:creationId xmlns:a16="http://schemas.microsoft.com/office/drawing/2014/main" id="{97176BC7-1998-6CD1-7ECC-53E7839BB195}"/>
                </a:ext>
              </a:extLst>
            </p:cNvPr>
            <p:cNvSpPr>
              <a:spLocks noChangeArrowheads="1"/>
            </p:cNvSpPr>
            <p:nvPr/>
          </p:nvSpPr>
          <p:spPr bwMode="auto">
            <a:xfrm>
              <a:off x="1759158" y="3243839"/>
              <a:ext cx="160020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02 h 21600"/>
                <a:gd name="T14" fmla="*/ 18461 w 21600"/>
                <a:gd name="T15" fmla="*/ 15798 h 21600"/>
              </a:gdLst>
              <a:ahLst/>
              <a:cxnLst>
                <a:cxn ang="T8">
                  <a:pos x="T0" y="T1"/>
                </a:cxn>
                <a:cxn ang="T9">
                  <a:pos x="T2" y="T3"/>
                </a:cxn>
                <a:cxn ang="T10">
                  <a:pos x="T4" y="T5"/>
                </a:cxn>
                <a:cxn ang="T11">
                  <a:pos x="T6" y="T7"/>
                </a:cxn>
              </a:cxnLst>
              <a:rect l="T12" t="T13" r="T14" b="T15"/>
              <a:pathLst>
                <a:path w="21600" h="21600">
                  <a:moveTo>
                    <a:pt x="14817" y="0"/>
                  </a:moveTo>
                  <a:lnTo>
                    <a:pt x="14817" y="5802"/>
                  </a:lnTo>
                  <a:lnTo>
                    <a:pt x="3375" y="5802"/>
                  </a:lnTo>
                  <a:lnTo>
                    <a:pt x="3375" y="15798"/>
                  </a:lnTo>
                  <a:lnTo>
                    <a:pt x="14817" y="15798"/>
                  </a:lnTo>
                  <a:lnTo>
                    <a:pt x="14817" y="21600"/>
                  </a:lnTo>
                  <a:lnTo>
                    <a:pt x="21600" y="10800"/>
                  </a:lnTo>
                  <a:close/>
                </a:path>
                <a:path w="21600" h="21600">
                  <a:moveTo>
                    <a:pt x="1350" y="5802"/>
                  </a:moveTo>
                  <a:lnTo>
                    <a:pt x="1350" y="15798"/>
                  </a:lnTo>
                  <a:lnTo>
                    <a:pt x="2700" y="15798"/>
                  </a:lnTo>
                  <a:lnTo>
                    <a:pt x="2700" y="5802"/>
                  </a:lnTo>
                  <a:close/>
                </a:path>
                <a:path w="21600" h="21600">
                  <a:moveTo>
                    <a:pt x="0" y="5802"/>
                  </a:moveTo>
                  <a:lnTo>
                    <a:pt x="0" y="15798"/>
                  </a:lnTo>
                  <a:lnTo>
                    <a:pt x="675" y="15798"/>
                  </a:lnTo>
                  <a:lnTo>
                    <a:pt x="675" y="5802"/>
                  </a:lnTo>
                  <a:close/>
                </a:path>
              </a:pathLst>
            </a:custGeom>
            <a:solidFill>
              <a:schemeClr val="accent6">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Eletricidade</a:t>
              </a:r>
            </a:p>
          </p:txBody>
        </p:sp>
        <p:sp>
          <p:nvSpPr>
            <p:cNvPr id="32" name="Rectangle 25">
              <a:extLst>
                <a:ext uri="{FF2B5EF4-FFF2-40B4-BE49-F238E27FC236}">
                  <a16:creationId xmlns:a16="http://schemas.microsoft.com/office/drawing/2014/main" id="{A3597CFC-28DE-21B2-1C8A-421EC87023CD}"/>
                </a:ext>
              </a:extLst>
            </p:cNvPr>
            <p:cNvSpPr>
              <a:spLocks noChangeArrowheads="1"/>
            </p:cNvSpPr>
            <p:nvPr/>
          </p:nvSpPr>
          <p:spPr bwMode="auto">
            <a:xfrm>
              <a:off x="5838915" y="1485903"/>
              <a:ext cx="1078992" cy="3371851"/>
            </a:xfrm>
            <a:prstGeom prst="rect">
              <a:avLst/>
            </a:prstGeom>
            <a:solidFill>
              <a:schemeClr val="accent4">
                <a:alpha val="52157"/>
              </a:schemeClr>
            </a:solidFill>
            <a:ln w="9525">
              <a:noFill/>
              <a:miter lim="800000"/>
              <a:headEnd/>
              <a:tailEnd/>
            </a:ln>
          </p:spPr>
          <p:txBody>
            <a:bodyPr wrap="squar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100 % Calor de processo</a:t>
              </a:r>
            </a:p>
          </p:txBody>
        </p:sp>
      </p:grpSp>
      <p:cxnSp>
        <p:nvCxnSpPr>
          <p:cNvPr id="43" name="Straight Connector 42">
            <a:extLst>
              <a:ext uri="{FF2B5EF4-FFF2-40B4-BE49-F238E27FC236}">
                <a16:creationId xmlns:a16="http://schemas.microsoft.com/office/drawing/2014/main" id="{D277F227-E0EF-15AD-DE81-143AB077BEA1}"/>
              </a:ext>
            </a:extLst>
          </p:cNvPr>
          <p:cNvCxnSpPr/>
          <p:nvPr/>
        </p:nvCxnSpPr>
        <p:spPr>
          <a:xfrm>
            <a:off x="5991429" y="2677052"/>
            <a:ext cx="0" cy="29252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B47173C-81A7-694D-1A62-23851CF819C8}"/>
              </a:ext>
            </a:extLst>
          </p:cNvPr>
          <p:cNvCxnSpPr>
            <a:stCxn id="17" idx="2"/>
          </p:cNvCxnSpPr>
          <p:nvPr/>
        </p:nvCxnSpPr>
        <p:spPr>
          <a:xfrm flipV="1">
            <a:off x="6987855" y="2905596"/>
            <a:ext cx="416205" cy="40610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A1DFFF6-6C20-5274-6A3E-76A5AE496918}"/>
              </a:ext>
            </a:extLst>
          </p:cNvPr>
          <p:cNvCxnSpPr>
            <a:cxnSpLocks/>
            <a:stCxn id="18" idx="0"/>
            <a:endCxn id="4" idx="2"/>
          </p:cNvCxnSpPr>
          <p:nvPr/>
        </p:nvCxnSpPr>
        <p:spPr>
          <a:xfrm flipV="1">
            <a:off x="8423477" y="2967653"/>
            <a:ext cx="461511" cy="38220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50ED36E-506A-EBBE-0566-BCBACC5D8D25}"/>
              </a:ext>
            </a:extLst>
          </p:cNvPr>
          <p:cNvCxnSpPr>
            <a:cxnSpLocks/>
          </p:cNvCxnSpPr>
          <p:nvPr/>
        </p:nvCxnSpPr>
        <p:spPr>
          <a:xfrm flipH="1" flipV="1">
            <a:off x="9070336" y="2663045"/>
            <a:ext cx="648971" cy="8519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554CC2F-6D04-AF33-D6AC-61A22E31237A}"/>
              </a:ext>
            </a:extLst>
          </p:cNvPr>
          <p:cNvCxnSpPr>
            <a:cxnSpLocks/>
          </p:cNvCxnSpPr>
          <p:nvPr/>
        </p:nvCxnSpPr>
        <p:spPr>
          <a:xfrm flipH="1" flipV="1">
            <a:off x="10397426" y="2836175"/>
            <a:ext cx="533833" cy="484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 Box 3">
            <a:extLst>
              <a:ext uri="{FF2B5EF4-FFF2-40B4-BE49-F238E27FC236}">
                <a16:creationId xmlns:a16="http://schemas.microsoft.com/office/drawing/2014/main" id="{50DEADFA-CC2C-AB5E-D11B-CAD98D7E1E4F}"/>
              </a:ext>
            </a:extLst>
          </p:cNvPr>
          <p:cNvSpPr txBox="1">
            <a:spLocks noChangeArrowheads="1"/>
          </p:cNvSpPr>
          <p:nvPr/>
        </p:nvSpPr>
        <p:spPr bwMode="auto">
          <a:xfrm>
            <a:off x="9999075" y="2234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Calcular os dados de entrada do MAED para o ano-base</a:t>
            </a:r>
          </a:p>
        </p:txBody>
      </p:sp>
      <p:sp>
        <p:nvSpPr>
          <p:cNvPr id="5" name="Text Box 4">
            <a:extLst>
              <a:ext uri="{FF2B5EF4-FFF2-40B4-BE49-F238E27FC236}">
                <a16:creationId xmlns:a16="http://schemas.microsoft.com/office/drawing/2014/main" id="{6AAB3976-2E5C-2ACB-481E-B512AA44A971}"/>
              </a:ext>
            </a:extLst>
          </p:cNvPr>
          <p:cNvSpPr txBox="1">
            <a:spLocks noChangeArrowheads="1"/>
          </p:cNvSpPr>
          <p:nvPr/>
        </p:nvSpPr>
        <p:spPr bwMode="auto">
          <a:xfrm>
            <a:off x="8325508" y="93433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Verificar a precisão dos resultados do MAED para o ano-base</a:t>
            </a:r>
          </a:p>
        </p:txBody>
      </p:sp>
      <p:sp>
        <p:nvSpPr>
          <p:cNvPr id="7" name="Text Box 5">
            <a:extLst>
              <a:ext uri="{FF2B5EF4-FFF2-40B4-BE49-F238E27FC236}">
                <a16:creationId xmlns:a16="http://schemas.microsoft.com/office/drawing/2014/main" id="{A10EC03B-BC64-2AF2-9561-F991C02790EF}"/>
              </a:ext>
            </a:extLst>
          </p:cNvPr>
          <p:cNvSpPr txBox="1">
            <a:spLocks noChangeArrowheads="1"/>
          </p:cNvSpPr>
          <p:nvPr/>
        </p:nvSpPr>
        <p:spPr bwMode="auto">
          <a:xfrm>
            <a:off x="9999075" y="947390"/>
            <a:ext cx="1570943" cy="669808"/>
          </a:xfrm>
          <a:prstGeom prst="roundRect">
            <a:avLst/>
          </a:prstGeom>
          <a:solidFill>
            <a:schemeClr val="accent6">
              <a:lumMod val="60000"/>
              <a:lumOff val="40000"/>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Executar o modelo MAED</a:t>
            </a:r>
          </a:p>
        </p:txBody>
      </p:sp>
      <p:sp>
        <p:nvSpPr>
          <p:cNvPr id="8" name="Text Box 2">
            <a:extLst>
              <a:ext uri="{FF2B5EF4-FFF2-40B4-BE49-F238E27FC236}">
                <a16:creationId xmlns:a16="http://schemas.microsoft.com/office/drawing/2014/main" id="{68065445-5CAE-F35A-2746-015F050C4576}"/>
              </a:ext>
            </a:extLst>
          </p:cNvPr>
          <p:cNvSpPr txBox="1">
            <a:spLocks noChangeArrowheads="1"/>
          </p:cNvSpPr>
          <p:nvPr/>
        </p:nvSpPr>
        <p:spPr bwMode="auto">
          <a:xfrm>
            <a:off x="8329150" y="20906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Reunir/Ajustar os parâmetros do MAED para o ano base</a:t>
            </a:r>
          </a:p>
        </p:txBody>
      </p:sp>
      <p:sp>
        <p:nvSpPr>
          <p:cNvPr id="9" name="Straight Connector 3">
            <a:extLst>
              <a:ext uri="{FF2B5EF4-FFF2-40B4-BE49-F238E27FC236}">
                <a16:creationId xmlns:a16="http://schemas.microsoft.com/office/drawing/2014/main" id="{3DD36D06-AD03-6653-6596-7BEFDFE7E702}"/>
              </a:ext>
            </a:extLst>
          </p:cNvPr>
          <p:cNvSpPr/>
          <p:nvPr/>
        </p:nvSpPr>
        <p:spPr>
          <a:xfrm rot="19256044">
            <a:off x="8246200" y="5267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0" name="Straight Connector 3">
            <a:extLst>
              <a:ext uri="{FF2B5EF4-FFF2-40B4-BE49-F238E27FC236}">
                <a16:creationId xmlns:a16="http://schemas.microsoft.com/office/drawing/2014/main" id="{D9242337-F88A-9118-229A-BC5F1134F575}"/>
              </a:ext>
            </a:extLst>
          </p:cNvPr>
          <p:cNvSpPr/>
          <p:nvPr/>
        </p:nvSpPr>
        <p:spPr>
          <a:xfrm rot="8546125">
            <a:off x="9902881" y="-859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1" name="Straight Connector 3">
            <a:extLst>
              <a:ext uri="{FF2B5EF4-FFF2-40B4-BE49-F238E27FC236}">
                <a16:creationId xmlns:a16="http://schemas.microsoft.com/office/drawing/2014/main" id="{AB1A6EE0-2F73-1E3F-267C-0E58FCDB0E52}"/>
              </a:ext>
            </a:extLst>
          </p:cNvPr>
          <p:cNvSpPr/>
          <p:nvPr/>
        </p:nvSpPr>
        <p:spPr>
          <a:xfrm rot="13859928">
            <a:off x="9021860" y="5282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2" name="Straight Connector 3">
            <a:extLst>
              <a:ext uri="{FF2B5EF4-FFF2-40B4-BE49-F238E27FC236}">
                <a16:creationId xmlns:a16="http://schemas.microsoft.com/office/drawing/2014/main" id="{78C67BC9-3EDC-BBA3-69A2-01D052DF4BB1}"/>
              </a:ext>
            </a:extLst>
          </p:cNvPr>
          <p:cNvSpPr/>
          <p:nvPr/>
        </p:nvSpPr>
        <p:spPr>
          <a:xfrm rot="2987910">
            <a:off x="9071371" y="6572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3" name="Slide Number Placeholder 5">
            <a:extLst>
              <a:ext uri="{FF2B5EF4-FFF2-40B4-BE49-F238E27FC236}">
                <a16:creationId xmlns:a16="http://schemas.microsoft.com/office/drawing/2014/main" id="{71C00FDD-6DAC-DFA1-82D5-6785C3A0D261}"/>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23300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998514" cy="1325563"/>
          </a:xfrm>
        </p:spPr>
        <p:txBody>
          <a:bodyPr/>
          <a:lstStyle/>
          <a:p>
            <a:r>
              <a:rPr lang="en-GB" sz="4400" dirty="0">
                <a:latin typeface="Open Sans"/>
                <a:ea typeface="Open Sans"/>
                <a:cs typeface="Open Sans"/>
                <a:sym typeface="Bodoni SvtyTwo ITC TT-Book"/>
              </a:rPr>
              <a:t>Aula 5.3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Reconstrução</a:t>
            </a:r>
            <a:r>
              <a:rPr lang="en-GB" altLang="en-US" sz="4400" dirty="0">
                <a:latin typeface="Open Sans" panose="020B0606030504020204" pitchFamily="34" charset="0"/>
                <a:ea typeface="Open Sans" panose="020B0606030504020204" pitchFamily="34" charset="0"/>
                <a:cs typeface="Open Sans" panose="020B0606030504020204" pitchFamily="34" charset="0"/>
              </a:rPr>
              <a:t> do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ano</a:t>
            </a:r>
            <a:r>
              <a:rPr lang="en-GB" altLang="en-US" sz="4400" dirty="0">
                <a:latin typeface="Open Sans" panose="020B0606030504020204" pitchFamily="34" charset="0"/>
                <a:ea typeface="Open Sans" panose="020B0606030504020204" pitchFamily="34" charset="0"/>
                <a:cs typeface="Open Sans" panose="020B0606030504020204" pitchFamily="34" charset="0"/>
              </a:rPr>
              <a:t>-base (3/3)</a:t>
            </a:r>
            <a:endParaRPr lang="en-GB" dirty="0"/>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Reunir/Ajustar os parâmetros do MAED para o ano base</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Verificar a precisão dos resultados do MAED para o ano-base</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421525" y="3304712"/>
            <a:ext cx="1986705" cy="923330"/>
          </a:xfrm>
          <a:prstGeom prst="rect">
            <a:avLst/>
          </a:prstGeom>
          <a:noFill/>
          <a:ln w="19050">
            <a:solidFill>
              <a:srgbClr val="002060"/>
            </a:solidFill>
          </a:ln>
        </p:spPr>
        <p:txBody>
          <a:bodyPr wrap="square">
            <a:spAutoFit/>
          </a:bodyPr>
          <a:lstStyle/>
          <a:p>
            <a:pPr algn="ctr"/>
            <a:r>
              <a:rPr lang="en-GB"/>
              <a:t>Agricultura Resultado esperado do MAED</a:t>
            </a:r>
          </a:p>
        </p:txBody>
      </p:sp>
      <p:sp>
        <p:nvSpPr>
          <p:cNvPr id="20" name="Arrow: Right 19">
            <a:extLst>
              <a:ext uri="{FF2B5EF4-FFF2-40B4-BE49-F238E27FC236}">
                <a16:creationId xmlns:a16="http://schemas.microsoft.com/office/drawing/2014/main" id="{A79266D4-9769-89C6-2BF2-331F048EFE00}"/>
              </a:ext>
            </a:extLst>
          </p:cNvPr>
          <p:cNvSpPr/>
          <p:nvPr/>
        </p:nvSpPr>
        <p:spPr>
          <a:xfrm>
            <a:off x="6980186" y="3616022"/>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7706533" y="3228435"/>
            <a:ext cx="3743563" cy="1200329"/>
          </a:xfrm>
          <a:prstGeom prst="rect">
            <a:avLst/>
          </a:prstGeom>
          <a:noFill/>
          <a:ln w="19050">
            <a:solidFill>
              <a:srgbClr val="002060"/>
            </a:solidFill>
          </a:ln>
        </p:spPr>
        <p:txBody>
          <a:bodyPr wrap="square">
            <a:spAutoFit/>
          </a:bodyPr>
          <a:lstStyle/>
          <a:p>
            <a:pPr algn="ctr"/>
            <a:r>
              <a:rPr lang="en-GB" dirty="0"/>
              <a:t>Precisamos verificar se esses números do MAED são os mesmos que os nossos dados brutos para a demanda total de energia final</a:t>
            </a:r>
          </a:p>
        </p:txBody>
      </p:sp>
      <p:sp>
        <p:nvSpPr>
          <p:cNvPr id="19" name="TextBox 18">
            <a:extLst>
              <a:ext uri="{FF2B5EF4-FFF2-40B4-BE49-F238E27FC236}">
                <a16:creationId xmlns:a16="http://schemas.microsoft.com/office/drawing/2014/main" id="{DE333D4B-C33A-56D9-8188-429C47905A16}"/>
              </a:ext>
            </a:extLst>
          </p:cNvPr>
          <p:cNvSpPr txBox="1"/>
          <p:nvPr/>
        </p:nvSpPr>
        <p:spPr>
          <a:xfrm>
            <a:off x="863583" y="1403655"/>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5.3.3. Calcular os dados de entrada do MAED para o ano-base</a:t>
            </a:r>
            <a:endParaRPr lang="en-GB">
              <a:latin typeface="Open Sans" panose="020B0606030504020204" pitchFamily="34" charset="0"/>
              <a:cs typeface="Open Sans" panose="020B0606030504020204" pitchFamily="34" charset="0"/>
            </a:endParaRPr>
          </a:p>
        </p:txBody>
      </p:sp>
      <p:sp>
        <p:nvSpPr>
          <p:cNvPr id="3" name="Text Box 3">
            <a:extLst>
              <a:ext uri="{FF2B5EF4-FFF2-40B4-BE49-F238E27FC236}">
                <a16:creationId xmlns:a16="http://schemas.microsoft.com/office/drawing/2014/main" id="{436DDCC3-E3BC-F331-631C-5B4C674078D9}"/>
              </a:ext>
            </a:extLst>
          </p:cNvPr>
          <p:cNvSpPr txBox="1">
            <a:spLocks noChangeArrowheads="1"/>
          </p:cNvSpPr>
          <p:nvPr/>
        </p:nvSpPr>
        <p:spPr bwMode="auto">
          <a:xfrm>
            <a:off x="9879153" y="2161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Calcular os dados de entrada do MAED para o ano base</a:t>
            </a:r>
          </a:p>
        </p:txBody>
      </p:sp>
      <p:sp>
        <p:nvSpPr>
          <p:cNvPr id="13" name="Text Box 5">
            <a:extLst>
              <a:ext uri="{FF2B5EF4-FFF2-40B4-BE49-F238E27FC236}">
                <a16:creationId xmlns:a16="http://schemas.microsoft.com/office/drawing/2014/main" id="{0EC77138-9951-0D89-5795-E20DDB8DF5FB}"/>
              </a:ext>
            </a:extLst>
          </p:cNvPr>
          <p:cNvSpPr txBox="1">
            <a:spLocks noChangeArrowheads="1"/>
          </p:cNvSpPr>
          <p:nvPr/>
        </p:nvSpPr>
        <p:spPr bwMode="auto">
          <a:xfrm>
            <a:off x="9879153" y="940090"/>
            <a:ext cx="1570943" cy="669808"/>
          </a:xfrm>
          <a:prstGeom prst="roundRect">
            <a:avLst/>
          </a:prstGeom>
          <a:solidFill>
            <a:schemeClr val="accent6">
              <a:lumMod val="60000"/>
              <a:lumOff val="40000"/>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Executar o modelo MAED</a:t>
            </a:r>
          </a:p>
        </p:txBody>
      </p:sp>
      <p:pic>
        <p:nvPicPr>
          <p:cNvPr id="21" name="Picture 20">
            <a:extLst>
              <a:ext uri="{FF2B5EF4-FFF2-40B4-BE49-F238E27FC236}">
                <a16:creationId xmlns:a16="http://schemas.microsoft.com/office/drawing/2014/main" id="{C5F425D8-A144-9A07-E85B-505DD5057F99}"/>
              </a:ext>
            </a:extLst>
          </p:cNvPr>
          <p:cNvPicPr>
            <a:picLocks noChangeAspect="1"/>
          </p:cNvPicPr>
          <p:nvPr/>
        </p:nvPicPr>
        <p:blipFill>
          <a:blip r:embed="rId3"/>
          <a:stretch>
            <a:fillRect/>
          </a:stretch>
        </p:blipFill>
        <p:spPr>
          <a:xfrm>
            <a:off x="1964024" y="2773024"/>
            <a:ext cx="4815773" cy="1986705"/>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5711342" y="2646070"/>
            <a:ext cx="1143429" cy="2281651"/>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AD0CF30-D005-EBE5-8DB8-6C1A29A9E11F}"/>
                  </a:ext>
                </a:extLst>
              </p:cNvPr>
              <p:cNvSpPr txBox="1"/>
              <p:nvPr/>
            </p:nvSpPr>
            <p:spPr>
              <a:xfrm>
                <a:off x="6530314" y="4518641"/>
                <a:ext cx="609600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2800" b="1" i="1" smtClean="0">
                              <a:solidFill>
                                <a:schemeClr val="accent6"/>
                              </a:solidFill>
                              <a:latin typeface="Cambria Math" panose="02040503050406030204" pitchFamily="18" charset="0"/>
                            </a:rPr>
                          </m:ctrlPr>
                        </m:sSubSupPr>
                        <m:e>
                          <m:r>
                            <a:rPr lang="en-GB" sz="2800" b="1" i="1" smtClean="0">
                              <a:solidFill>
                                <a:schemeClr val="accent6"/>
                              </a:solidFill>
                              <a:latin typeface="Cambria Math" panose="02040503050406030204" pitchFamily="18" charset="0"/>
                            </a:rPr>
                            <m:t>𝑭𝑬𝑫</m:t>
                          </m:r>
                        </m:e>
                        <m:sub>
                          <m:r>
                            <a:rPr lang="en-GB" sz="2800" b="1" i="1" smtClean="0">
                              <a:solidFill>
                                <a:schemeClr val="accent6"/>
                              </a:solidFill>
                              <a:latin typeface="Cambria Math" panose="02040503050406030204" pitchFamily="18" charset="0"/>
                            </a:rPr>
                            <m:t>𝒖</m:t>
                          </m:r>
                        </m:sub>
                        <m:sup>
                          <m:r>
                            <a:rPr lang="en-GB" sz="2800" b="1" i="1" smtClean="0">
                              <a:solidFill>
                                <a:schemeClr val="accent6"/>
                              </a:solidFill>
                              <a:latin typeface="Cambria Math" panose="02040503050406030204" pitchFamily="18" charset="0"/>
                            </a:rPr>
                            <m:t>𝒆</m:t>
                          </m:r>
                        </m:sup>
                      </m:sSubSup>
                    </m:oMath>
                  </m:oMathPara>
                </a14:m>
                <a:endParaRPr lang="en-GB" sz="2800" dirty="0"/>
              </a:p>
            </p:txBody>
          </p:sp>
        </mc:Choice>
        <mc:Fallback xmlns="">
          <p:sp>
            <p:nvSpPr>
              <p:cNvPr id="23" name="TextBox 22">
                <a:extLst>
                  <a:ext uri="{FF2B5EF4-FFF2-40B4-BE49-F238E27FC236}">
                    <a16:creationId xmlns:a16="http://schemas.microsoft.com/office/drawing/2014/main" id="{EAD0CF30-D005-EBE5-8DB8-6C1A29A9E11F}"/>
                  </a:ext>
                </a:extLst>
              </p:cNvPr>
              <p:cNvSpPr txBox="1">
                <a:spLocks noRot="1" noChangeAspect="1" noMove="1" noResize="1" noEditPoints="1" noAdjustHandles="1" noChangeArrowheads="1" noChangeShapeType="1" noTextEdit="1"/>
              </p:cNvSpPr>
              <p:nvPr/>
            </p:nvSpPr>
            <p:spPr>
              <a:xfrm>
                <a:off x="6530314" y="4518641"/>
                <a:ext cx="6096000" cy="523220"/>
              </a:xfrm>
              <a:prstGeom prst="rect">
                <a:avLst/>
              </a:prstGeom>
              <a:blipFill>
                <a:blip r:embed="rId4"/>
                <a:stretch>
                  <a:fillRect/>
                </a:stretch>
              </a:blipFill>
            </p:spPr>
            <p:txBody>
              <a:bodyPr/>
              <a:lstStyle/>
              <a:p>
                <a:r>
                  <a:rPr lang="pt-BR">
                    <a:noFill/>
                  </a:rPr>
                  <a:t> </a:t>
                </a:r>
              </a:p>
            </p:txBody>
          </p:sp>
        </mc:Fallback>
      </mc:AlternateContent>
      <p:sp>
        <p:nvSpPr>
          <p:cNvPr id="4" name="Slide Number Placeholder 5">
            <a:extLst>
              <a:ext uri="{FF2B5EF4-FFF2-40B4-BE49-F238E27FC236}">
                <a16:creationId xmlns:a16="http://schemas.microsoft.com/office/drawing/2014/main" id="{2B930128-2035-C078-668F-A6EC5F48121F}"/>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821675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998514" cy="1325563"/>
          </a:xfrm>
        </p:spPr>
        <p:txBody>
          <a:bodyPr/>
          <a:lstStyle/>
          <a:p>
            <a:r>
              <a:rPr lang="en-GB" sz="4400" dirty="0">
                <a:latin typeface="Open Sans"/>
                <a:ea typeface="Open Sans"/>
                <a:cs typeface="Open Sans"/>
                <a:sym typeface="Bodoni SvtyTwo ITC TT-Book"/>
              </a:rPr>
              <a:t>Aula 5.3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Reconstrução</a:t>
            </a:r>
            <a:r>
              <a:rPr lang="en-GB" altLang="en-US" sz="4400" dirty="0">
                <a:latin typeface="Open Sans" panose="020B0606030504020204" pitchFamily="34" charset="0"/>
                <a:ea typeface="Open Sans" panose="020B0606030504020204" pitchFamily="34" charset="0"/>
                <a:cs typeface="Open Sans" panose="020B0606030504020204" pitchFamily="34" charset="0"/>
              </a:rPr>
              <a:t> do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ano</a:t>
            </a:r>
            <a:r>
              <a:rPr lang="en-GB" altLang="en-US" sz="4400" dirty="0">
                <a:latin typeface="Open Sans" panose="020B0606030504020204" pitchFamily="34" charset="0"/>
                <a:ea typeface="Open Sans" panose="020B0606030504020204" pitchFamily="34" charset="0"/>
                <a:cs typeface="Open Sans" panose="020B0606030504020204" pitchFamily="34" charset="0"/>
              </a:rPr>
              <a:t>-base (3/3)</a:t>
            </a:r>
            <a:endParaRPr lang="en-GB" dirty="0"/>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Reunir/Ajustar os parâmetros do MAED para o ano base</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rgbClr val="D4E8C6"/>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Verificar a precisão dos resultados do MAED para o ano-base</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281743" y="3232260"/>
            <a:ext cx="1986705" cy="646331"/>
          </a:xfrm>
          <a:prstGeom prst="rect">
            <a:avLst/>
          </a:prstGeom>
          <a:noFill/>
          <a:ln w="19050">
            <a:solidFill>
              <a:srgbClr val="002060"/>
            </a:solidFill>
          </a:ln>
        </p:spPr>
        <p:txBody>
          <a:bodyPr wrap="square">
            <a:spAutoFit/>
          </a:bodyPr>
          <a:lstStyle/>
          <a:p>
            <a:pPr algn="ctr"/>
            <a:r>
              <a:rPr lang="en-GB"/>
              <a:t>Reconstrução da agricultura</a:t>
            </a:r>
          </a:p>
        </p:txBody>
      </p:sp>
      <p:sp>
        <p:nvSpPr>
          <p:cNvPr id="20" name="Arrow: Right 19">
            <a:extLst>
              <a:ext uri="{FF2B5EF4-FFF2-40B4-BE49-F238E27FC236}">
                <a16:creationId xmlns:a16="http://schemas.microsoft.com/office/drawing/2014/main" id="{A79266D4-9769-89C6-2BF2-331F048EFE00}"/>
              </a:ext>
            </a:extLst>
          </p:cNvPr>
          <p:cNvSpPr/>
          <p:nvPr/>
        </p:nvSpPr>
        <p:spPr>
          <a:xfrm>
            <a:off x="6980186" y="3616022"/>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3356564" y="4896980"/>
            <a:ext cx="3735900" cy="1200329"/>
          </a:xfrm>
          <a:prstGeom prst="rect">
            <a:avLst/>
          </a:prstGeom>
          <a:noFill/>
          <a:ln w="19050">
            <a:solidFill>
              <a:srgbClr val="002060"/>
            </a:solidFill>
          </a:ln>
        </p:spPr>
        <p:txBody>
          <a:bodyPr wrap="square">
            <a:spAutoFit/>
          </a:bodyPr>
          <a:lstStyle/>
          <a:p>
            <a:pPr algn="ctr"/>
            <a:r>
              <a:rPr lang="en-GB"/>
              <a:t>Primeiro, precisamos calcular a Demanda Final de Energia Específica Total, somando a Demanda Final de Energia por cada uso final</a:t>
            </a:r>
          </a:p>
        </p:txBody>
      </p:sp>
      <p:sp>
        <p:nvSpPr>
          <p:cNvPr id="19" name="TextBox 18">
            <a:extLst>
              <a:ext uri="{FF2B5EF4-FFF2-40B4-BE49-F238E27FC236}">
                <a16:creationId xmlns:a16="http://schemas.microsoft.com/office/drawing/2014/main" id="{DE333D4B-C33A-56D9-8188-429C47905A16}"/>
              </a:ext>
            </a:extLst>
          </p:cNvPr>
          <p:cNvSpPr txBox="1"/>
          <p:nvPr/>
        </p:nvSpPr>
        <p:spPr>
          <a:xfrm>
            <a:off x="863583" y="1403655"/>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5.3.4. Calcular os dados de entrada do MAED para o ano-base</a:t>
            </a:r>
            <a:endParaRPr lang="en-GB">
              <a:latin typeface="Open Sans" panose="020B0606030504020204" pitchFamily="34" charset="0"/>
              <a:cs typeface="Open Sans" panose="020B0606030504020204" pitchFamily="34" charset="0"/>
            </a:endParaRPr>
          </a:p>
        </p:txBody>
      </p:sp>
      <p:sp>
        <p:nvSpPr>
          <p:cNvPr id="3" name="Text Box 3">
            <a:extLst>
              <a:ext uri="{FF2B5EF4-FFF2-40B4-BE49-F238E27FC236}">
                <a16:creationId xmlns:a16="http://schemas.microsoft.com/office/drawing/2014/main" id="{436DDCC3-E3BC-F331-631C-5B4C674078D9}"/>
              </a:ext>
            </a:extLst>
          </p:cNvPr>
          <p:cNvSpPr txBox="1">
            <a:spLocks noChangeArrowheads="1"/>
          </p:cNvSpPr>
          <p:nvPr/>
        </p:nvSpPr>
        <p:spPr bwMode="auto">
          <a:xfrm>
            <a:off x="9879153" y="2161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Calcular os dados de entrada do MAED para o ano base</a:t>
            </a:r>
          </a:p>
        </p:txBody>
      </p:sp>
      <p:sp>
        <p:nvSpPr>
          <p:cNvPr id="13" name="Text Box 5">
            <a:extLst>
              <a:ext uri="{FF2B5EF4-FFF2-40B4-BE49-F238E27FC236}">
                <a16:creationId xmlns:a16="http://schemas.microsoft.com/office/drawing/2014/main" id="{0EC77138-9951-0D89-5795-E20DDB8DF5FB}"/>
              </a:ext>
            </a:extLst>
          </p:cNvPr>
          <p:cNvSpPr txBox="1">
            <a:spLocks noChangeArrowheads="1"/>
          </p:cNvSpPr>
          <p:nvPr/>
        </p:nvSpPr>
        <p:spPr bwMode="auto">
          <a:xfrm>
            <a:off x="9879153" y="940090"/>
            <a:ext cx="1570943" cy="669808"/>
          </a:xfrm>
          <a:prstGeom prst="roundRect">
            <a:avLst/>
          </a:prstGeom>
          <a:solidFill>
            <a:srgbClr val="D2D2D2"/>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Executar o modelo MAED</a:t>
            </a:r>
          </a:p>
        </p:txBody>
      </p:sp>
      <p:pic>
        <p:nvPicPr>
          <p:cNvPr id="5" name="Picture 4">
            <a:extLst>
              <a:ext uri="{FF2B5EF4-FFF2-40B4-BE49-F238E27FC236}">
                <a16:creationId xmlns:a16="http://schemas.microsoft.com/office/drawing/2014/main" id="{F6B71A32-8A11-9A88-092B-704501DF154D}"/>
              </a:ext>
            </a:extLst>
          </p:cNvPr>
          <p:cNvPicPr>
            <a:picLocks noChangeAspect="1"/>
          </p:cNvPicPr>
          <p:nvPr/>
        </p:nvPicPr>
        <p:blipFill>
          <a:blip r:embed="rId3"/>
          <a:stretch>
            <a:fillRect/>
          </a:stretch>
        </p:blipFill>
        <p:spPr>
          <a:xfrm>
            <a:off x="1672153" y="2646070"/>
            <a:ext cx="7178612" cy="1794653"/>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6556310" y="2288174"/>
            <a:ext cx="1150223" cy="2281651"/>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7F032BC1-0E27-615B-8221-876C8E39E05C}"/>
              </a:ext>
            </a:extLst>
          </p:cNvPr>
          <p:cNvCxnSpPr>
            <a:cxnSpLocks/>
            <a:endCxn id="22" idx="0"/>
          </p:cNvCxnSpPr>
          <p:nvPr/>
        </p:nvCxnSpPr>
        <p:spPr>
          <a:xfrm flipH="1">
            <a:off x="5224514" y="4583752"/>
            <a:ext cx="1368776" cy="31322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FA1A4EA-06B4-9C42-5330-2FC6DA6C0B84}"/>
              </a:ext>
            </a:extLst>
          </p:cNvPr>
          <p:cNvSpPr txBox="1"/>
          <p:nvPr/>
        </p:nvSpPr>
        <p:spPr>
          <a:xfrm>
            <a:off x="7185891" y="4901940"/>
            <a:ext cx="4361858" cy="1477328"/>
          </a:xfrm>
          <a:prstGeom prst="rect">
            <a:avLst/>
          </a:prstGeom>
          <a:noFill/>
          <a:ln w="19050">
            <a:solidFill>
              <a:srgbClr val="002060"/>
            </a:solidFill>
          </a:ln>
        </p:spPr>
        <p:txBody>
          <a:bodyPr wrap="square">
            <a:spAutoFit/>
          </a:bodyPr>
          <a:lstStyle/>
          <a:p>
            <a:pPr algn="ctr"/>
            <a:r>
              <a:rPr lang="en-GB" dirty="0"/>
              <a:t>Em seguida, convertemos esses números (dividindo-os por 8760) em </a:t>
            </a:r>
            <a:r>
              <a:rPr lang="en-GB" dirty="0" err="1"/>
              <a:t>Gwyr</a:t>
            </a:r>
            <a:r>
              <a:rPr lang="en-GB" dirty="0"/>
              <a:t>, a unidade dos dados de saída do MAED, e verificamos se eles são idênticos. Se forem, </a:t>
            </a:r>
            <a:r>
              <a:rPr lang="en-GB" b="1" dirty="0"/>
              <a:t>teremos reconstruído com sucesso o Ano-base.</a:t>
            </a:r>
          </a:p>
        </p:txBody>
      </p:sp>
      <p:sp>
        <p:nvSpPr>
          <p:cNvPr id="24" name="Rectangle 23">
            <a:extLst>
              <a:ext uri="{FF2B5EF4-FFF2-40B4-BE49-F238E27FC236}">
                <a16:creationId xmlns:a16="http://schemas.microsoft.com/office/drawing/2014/main" id="{4FC049CB-4D57-BD00-2E12-9899C4406CBE}"/>
              </a:ext>
            </a:extLst>
          </p:cNvPr>
          <p:cNvSpPr/>
          <p:nvPr/>
        </p:nvSpPr>
        <p:spPr>
          <a:xfrm>
            <a:off x="7703538" y="2295137"/>
            <a:ext cx="1150223" cy="2281651"/>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280939F9-5B7F-3765-5DE1-4417B16B64CF}"/>
              </a:ext>
            </a:extLst>
          </p:cNvPr>
          <p:cNvCxnSpPr>
            <a:cxnSpLocks/>
            <a:stCxn id="24" idx="2"/>
            <a:endCxn id="23" idx="0"/>
          </p:cNvCxnSpPr>
          <p:nvPr/>
        </p:nvCxnSpPr>
        <p:spPr>
          <a:xfrm>
            <a:off x="8278650" y="4576788"/>
            <a:ext cx="1088170" cy="32515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94FC1C8-0364-A531-766C-1D8CF45D563A}"/>
                  </a:ext>
                </a:extLst>
              </p:cNvPr>
              <p:cNvSpPr txBox="1"/>
              <p:nvPr/>
            </p:nvSpPr>
            <p:spPr>
              <a:xfrm>
                <a:off x="6661766" y="3216765"/>
                <a:ext cx="609600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2800" b="1" i="1" smtClean="0">
                              <a:solidFill>
                                <a:schemeClr val="accent6"/>
                              </a:solidFill>
                              <a:latin typeface="Cambria Math" panose="02040503050406030204" pitchFamily="18" charset="0"/>
                            </a:rPr>
                          </m:ctrlPr>
                        </m:sSubSupPr>
                        <m:e>
                          <m:r>
                            <a:rPr lang="en-GB" sz="2800" b="1" i="1" smtClean="0">
                              <a:solidFill>
                                <a:schemeClr val="accent6"/>
                              </a:solidFill>
                              <a:latin typeface="Cambria Math" panose="02040503050406030204" pitchFamily="18" charset="0"/>
                            </a:rPr>
                            <m:t>𝑭𝑬𝑫</m:t>
                          </m:r>
                        </m:e>
                        <m:sub>
                          <m:r>
                            <a:rPr lang="en-GB" sz="2800" b="1" i="1" smtClean="0">
                              <a:solidFill>
                                <a:schemeClr val="accent6"/>
                              </a:solidFill>
                              <a:latin typeface="Cambria Math" panose="02040503050406030204" pitchFamily="18" charset="0"/>
                            </a:rPr>
                            <m:t>𝒖</m:t>
                          </m:r>
                        </m:sub>
                        <m:sup>
                          <m:r>
                            <a:rPr lang="en-GB" sz="2800" b="1" i="1" smtClean="0">
                              <a:solidFill>
                                <a:schemeClr val="accent6"/>
                              </a:solidFill>
                              <a:latin typeface="Cambria Math" panose="02040503050406030204" pitchFamily="18" charset="0"/>
                            </a:rPr>
                            <m:t>𝒆</m:t>
                          </m:r>
                        </m:sup>
                      </m:sSubSup>
                    </m:oMath>
                  </m:oMathPara>
                </a14:m>
                <a:endParaRPr lang="en-GB" sz="2800"/>
              </a:p>
            </p:txBody>
          </p:sp>
        </mc:Choice>
        <mc:Fallback xmlns:p14="http://schemas.microsoft.com/office/powerpoint/2010/main" xmlns:a16="http://schemas.microsoft.com/office/drawing/2014/main" xmlns="">
          <p:sp>
            <p:nvSpPr>
              <p:cNvPr id="37" name="TextBox 36">
                <a:extLst>
                  <a:ext uri="{FF2B5EF4-FFF2-40B4-BE49-F238E27FC236}">
                    <a16:creationId xmlns:a16="http://schemas.microsoft.com/office/drawing/2014/main" id="{994FC1C8-0364-A531-766C-1D8CF45D563A}"/>
                  </a:ext>
                </a:extLst>
              </p:cNvPr>
              <p:cNvSpPr txBox="1">
                <a:spLocks noRot="1" noChangeAspect="1" noMove="1" noResize="1" noEditPoints="1" noAdjustHandles="1" noChangeArrowheads="1" noChangeShapeType="1" noTextEdit="1"/>
              </p:cNvSpPr>
              <p:nvPr/>
            </p:nvSpPr>
            <p:spPr>
              <a:xfrm>
                <a:off x="6661766" y="3216765"/>
                <a:ext cx="6096000" cy="523220"/>
              </a:xfrm>
              <a:prstGeom prst="rect">
                <a:avLst/>
              </a:prstGeom>
              <a:blipFill>
                <a:blip r:embed="rId4"/>
                <a:stretch>
                  <a:fillRect/>
                </a:stretch>
              </a:blipFill>
            </p:spPr>
            <p:txBody>
              <a:bodyPr/>
              <a:lstStyle/>
              <a:p>
                <a:r>
                  <a:rPr lang="en-US">
                    <a:noFill/>
                  </a:rPr>
                  <a:t> </a:t>
                </a:r>
              </a:p>
            </p:txBody>
          </p:sp>
        </mc:Fallback>
      </mc:AlternateContent>
      <p:sp>
        <p:nvSpPr>
          <p:cNvPr id="4" name="Slide Number Placeholder 5">
            <a:extLst>
              <a:ext uri="{FF2B5EF4-FFF2-40B4-BE49-F238E27FC236}">
                <a16:creationId xmlns:a16="http://schemas.microsoft.com/office/drawing/2014/main" id="{3E9F9238-7A49-014B-CF4D-42FC778E0E63}"/>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719770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308"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05" y="-294171"/>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5.4 Outros </a:t>
            </a:r>
            <a:r>
              <a:rPr lang="en-GB" sz="4400" dirty="0" err="1">
                <a:latin typeface="Open Sans"/>
                <a:ea typeface="Open Sans"/>
                <a:cs typeface="Open Sans"/>
                <a:sym typeface="Bodoni SvtyTwo ITC TT-Book"/>
              </a:rPr>
              <a:t>subsetores</a:t>
            </a:r>
            <a:r>
              <a:rPr lang="en-GB" sz="4400" dirty="0">
                <a:latin typeface="Open Sans"/>
                <a:ea typeface="Open Sans"/>
                <a:cs typeface="Open Sans"/>
                <a:sym typeface="Bodoni SvtyTwo ITC TT-Book"/>
              </a:rPr>
              <a:t> </a:t>
            </a:r>
            <a:r>
              <a:rPr lang="en-GB" sz="4400" dirty="0" err="1">
                <a:latin typeface="Open Sans"/>
                <a:ea typeface="Open Sans"/>
                <a:cs typeface="Open Sans"/>
                <a:sym typeface="Bodoni SvtyTwo ITC TT-Book"/>
              </a:rPr>
              <a:t>Industriais</a:t>
            </a:r>
            <a:r>
              <a:rPr lang="en-GB" sz="4400" dirty="0">
                <a:latin typeface="Open Sans"/>
                <a:ea typeface="Open Sans"/>
                <a:cs typeface="Open Sans"/>
                <a:sym typeface="Bodoni SvtyTwo ITC TT-Book"/>
              </a:rPr>
              <a:t> </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1064860" y="1713385"/>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Setores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1013830" y="2980578"/>
            <a:ext cx="22894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chemeClr val="accent3">
                    <a:lumMod val="50000"/>
                  </a:schemeClr>
                </a:solidFill>
                <a:latin typeface="Open Sans Light"/>
                <a:ea typeface="Open Sans Light" panose="020B0306030504020204" pitchFamily="34" charset="0"/>
                <a:cs typeface="Open Sans Light" panose="020B0306030504020204" pitchFamily="34" charset="0"/>
              </a:rPr>
              <a:t>Subsetores</a:t>
            </a:r>
            <a:endPar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1017165" y="4220765"/>
            <a:ext cx="1761082"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Uso final</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876139" y="5178927"/>
            <a:ext cx="20252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Categoria de demanda final de energia (FED)</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2873908" y="5263165"/>
            <a:ext cx="1423156"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Combustíveis para motores</a:t>
            </a: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398623" y="5255872"/>
            <a:ext cx="1114969"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Biomassa</a:t>
            </a: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600"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moderna</a:t>
            </a:r>
            <a:endPar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607882" y="5274628"/>
            <a:ext cx="1172188" cy="54000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Combustíveis fósseis</a:t>
            </a: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874360" y="5264900"/>
            <a:ext cx="1320812"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Eletricidade</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364828" y="5254688"/>
            <a:ext cx="1937190" cy="52322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Combustíveis</a:t>
            </a:r>
            <a:r>
              <a:rPr lang="en-US"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tradicionais</a:t>
            </a:r>
            <a:endParaRPr lang="en-US"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284058" y="5254548"/>
            <a:ext cx="968595"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Térmica</a:t>
            </a: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 solar</a:t>
            </a: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384886" y="1530003"/>
            <a:ext cx="1496920" cy="33855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Setor</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398854" y="1509822"/>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Transporte</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674634" y="1520450"/>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Serviço</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359490" y="1519664"/>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Casa</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8413354" y="2678621"/>
            <a:ext cx="2535498"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Fabricação</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4464744" y="2686646"/>
            <a:ext cx="1535366"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Construção</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6604635" y="2688463"/>
            <a:ext cx="1338725"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Mineração</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520387" y="2682449"/>
            <a:ext cx="1416144"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Agricultura</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210946" y="4025949"/>
            <a:ext cx="2553567"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a:ea typeface="Open Sans Light" panose="020B0306030504020204" pitchFamily="34" charset="0"/>
                <a:cs typeface="Open Sans Light" panose="020B0306030504020204" pitchFamily="34" charset="0"/>
              </a:rPr>
              <a:t>Força motriz</a:t>
            </a:r>
            <a:r>
              <a:rPr lang="en-US" sz="1600">
                <a:solidFill>
                  <a:srgbClr val="B4323F"/>
                </a:solidFill>
                <a:latin typeface="Open Sans Light"/>
                <a:ea typeface="Open Sans Light" panose="020B0306030504020204" pitchFamily="34" charset="0"/>
                <a:cs typeface="Open Sans Light" panose="020B0306030504020204" pitchFamily="34" charset="0"/>
              </a:rPr>
              <a:t>: Transportador, perfuração,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926583" y="4025949"/>
            <a:ext cx="2729680"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a:ea typeface="Open Sans Light" panose="020B0306030504020204" pitchFamily="34" charset="0"/>
                <a:cs typeface="Open Sans Light" panose="020B0306030504020204" pitchFamily="34" charset="0"/>
              </a:rPr>
              <a:t>Uso térmico</a:t>
            </a:r>
            <a:r>
              <a:rPr lang="en-US" sz="1600">
                <a:solidFill>
                  <a:srgbClr val="B4323F"/>
                </a:solidFill>
                <a:latin typeface="Open Sans Light"/>
                <a:ea typeface="Open Sans Light" panose="020B0306030504020204" pitchFamily="34" charset="0"/>
                <a:cs typeface="Open Sans Light" panose="020B0306030504020204" pitchFamily="34" charset="0"/>
              </a:rPr>
              <a:t>:  Vapor, calor da água,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777551" y="4030567"/>
            <a:ext cx="3286841"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Uso específico de eletricidade</a:t>
            </a: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 eletrodomésticos,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996087" y="1440343"/>
            <a:ext cx="10203071" cy="951616"/>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992609" y="2602073"/>
            <a:ext cx="10203071" cy="1115448"/>
          </a:xfrm>
          <a:prstGeom prst="rect">
            <a:avLst/>
          </a:prstGeom>
          <a:noFill/>
          <a:ln w="28575">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999422" y="3897097"/>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548914" y="4766075"/>
            <a:ext cx="122942" cy="50803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6096000" y="4786779"/>
            <a:ext cx="74450"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956428" y="4786779"/>
            <a:ext cx="322433" cy="46236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511924" y="4800308"/>
            <a:ext cx="1056649"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6849890" y="4786446"/>
            <a:ext cx="1918466" cy="487666"/>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359490" y="4786446"/>
            <a:ext cx="2933582" cy="462702"/>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a:off x="6096001" y="3730403"/>
            <a:ext cx="0" cy="16317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936176" y="1050757"/>
            <a:ext cx="10727504" cy="259890"/>
          </a:xfrm>
        </p:spPr>
        <p:txBody>
          <a:bodyPr/>
          <a:lstStyle/>
          <a:p>
            <a:pPr marL="0" lvl="6" indent="0" eaLnBrk="0" fontAlgn="base" hangingPunct="0">
              <a:lnSpc>
                <a:spcPct val="110000"/>
              </a:lnSpc>
              <a:spcAft>
                <a:spcPts val="1200"/>
              </a:spcAft>
              <a:buClr>
                <a:srgbClr val="333333"/>
              </a:buClr>
              <a:buSzPts val="1300"/>
              <a:buNone/>
              <a:defRPr/>
            </a:pPr>
            <a:r>
              <a:rPr lang="en-GB" sz="2000" b="1" dirty="0">
                <a:solidFill>
                  <a:schemeClr val="accent5">
                    <a:lumMod val="60000"/>
                    <a:lumOff val="40000"/>
                  </a:schemeClr>
                </a:solidFill>
                <a:latin typeface="Open Sans"/>
                <a:ea typeface="Open Sans"/>
                <a:cs typeface="Open Sans"/>
                <a:sym typeface="Calibri"/>
              </a:rPr>
              <a:t>5.4.1. O </a:t>
            </a:r>
            <a:r>
              <a:rPr lang="en-GB" sz="2000" b="1" dirty="0" err="1">
                <a:solidFill>
                  <a:schemeClr val="accent5">
                    <a:lumMod val="60000"/>
                    <a:lumOff val="40000"/>
                  </a:schemeClr>
                </a:solidFill>
                <a:latin typeface="Open Sans"/>
                <a:ea typeface="Open Sans"/>
                <a:cs typeface="Open Sans"/>
                <a:sym typeface="Calibri"/>
              </a:rPr>
              <a:t>setor</a:t>
            </a:r>
            <a:r>
              <a:rPr lang="en-GB" sz="2000" b="1" dirty="0">
                <a:solidFill>
                  <a:schemeClr val="accent5">
                    <a:lumMod val="60000"/>
                    <a:lumOff val="40000"/>
                  </a:schemeClr>
                </a:solidFill>
                <a:latin typeface="Open Sans"/>
                <a:ea typeface="Open Sans"/>
                <a:cs typeface="Open Sans"/>
                <a:sym typeface="Calibri"/>
              </a:rPr>
              <a:t> industrial, </a:t>
            </a:r>
            <a:r>
              <a:rPr lang="en-GB" sz="2000" b="1" dirty="0" err="1">
                <a:solidFill>
                  <a:schemeClr val="accent5">
                    <a:lumMod val="60000"/>
                    <a:lumOff val="40000"/>
                  </a:schemeClr>
                </a:solidFill>
                <a:latin typeface="Open Sans"/>
                <a:ea typeface="Open Sans"/>
                <a:cs typeface="Open Sans"/>
                <a:sym typeface="Calibri"/>
              </a:rPr>
              <a:t>os</a:t>
            </a:r>
            <a:r>
              <a:rPr lang="en-GB" sz="2000" b="1" dirty="0">
                <a:solidFill>
                  <a:schemeClr val="accent5">
                    <a:lumMod val="60000"/>
                    <a:lumOff val="40000"/>
                  </a:schemeClr>
                </a:solidFill>
                <a:latin typeface="Open Sans"/>
                <a:ea typeface="Open Sans"/>
                <a:cs typeface="Open Sans"/>
                <a:sym typeface="Calibri"/>
              </a:rPr>
              <a:t> </a:t>
            </a:r>
            <a:r>
              <a:rPr lang="en-GB" sz="2000" b="1" dirty="0" err="1">
                <a:solidFill>
                  <a:schemeClr val="accent5">
                    <a:lumMod val="60000"/>
                    <a:lumOff val="40000"/>
                  </a:schemeClr>
                </a:solidFill>
                <a:latin typeface="Open Sans"/>
                <a:ea typeface="Open Sans"/>
                <a:cs typeface="Open Sans"/>
                <a:sym typeface="Calibri"/>
              </a:rPr>
              <a:t>subsetores</a:t>
            </a:r>
            <a:r>
              <a:rPr lang="en-GB" sz="2000" b="1" dirty="0">
                <a:solidFill>
                  <a:schemeClr val="accent5">
                    <a:lumMod val="60000"/>
                    <a:lumOff val="40000"/>
                  </a:schemeClr>
                </a:solidFill>
                <a:latin typeface="Open Sans"/>
                <a:ea typeface="Open Sans"/>
                <a:cs typeface="Open Sans"/>
                <a:sym typeface="Calibri"/>
              </a:rPr>
              <a:t>, o </a:t>
            </a:r>
            <a:r>
              <a:rPr lang="en-GB" sz="2000" b="1" dirty="0" err="1">
                <a:solidFill>
                  <a:schemeClr val="accent5">
                    <a:lumMod val="60000"/>
                    <a:lumOff val="40000"/>
                  </a:schemeClr>
                </a:solidFill>
                <a:latin typeface="Open Sans"/>
                <a:ea typeface="Open Sans"/>
                <a:cs typeface="Open Sans"/>
                <a:sym typeface="Calibri"/>
              </a:rPr>
              <a:t>uso</a:t>
            </a:r>
            <a:r>
              <a:rPr lang="en-GB" sz="2000" b="1" dirty="0">
                <a:solidFill>
                  <a:schemeClr val="accent5">
                    <a:lumMod val="60000"/>
                    <a:lumOff val="40000"/>
                  </a:schemeClr>
                </a:solidFill>
                <a:latin typeface="Open Sans"/>
                <a:ea typeface="Open Sans"/>
                <a:cs typeface="Open Sans"/>
                <a:sym typeface="Calibri"/>
              </a:rPr>
              <a:t> final e as </a:t>
            </a:r>
            <a:r>
              <a:rPr lang="en-GB" sz="2000" b="1" dirty="0" err="1">
                <a:solidFill>
                  <a:schemeClr val="accent5">
                    <a:lumMod val="60000"/>
                    <a:lumOff val="40000"/>
                  </a:schemeClr>
                </a:solidFill>
                <a:latin typeface="Open Sans"/>
                <a:ea typeface="Open Sans"/>
                <a:cs typeface="Open Sans"/>
                <a:sym typeface="Calibri"/>
              </a:rPr>
              <a:t>demandas</a:t>
            </a:r>
            <a:r>
              <a:rPr lang="en-GB" sz="2000" b="1" dirty="0">
                <a:solidFill>
                  <a:schemeClr val="accent5">
                    <a:lumMod val="60000"/>
                    <a:lumOff val="40000"/>
                  </a:schemeClr>
                </a:solidFill>
                <a:latin typeface="Open Sans"/>
                <a:ea typeface="Open Sans"/>
                <a:cs typeface="Open Sans"/>
                <a:sym typeface="Calibri"/>
              </a:rPr>
              <a:t> </a:t>
            </a:r>
            <a:r>
              <a:rPr lang="en-GB" sz="2000" b="1" dirty="0" err="1">
                <a:solidFill>
                  <a:schemeClr val="accent5">
                    <a:lumMod val="60000"/>
                    <a:lumOff val="40000"/>
                  </a:schemeClr>
                </a:solidFill>
                <a:latin typeface="Open Sans"/>
                <a:ea typeface="Open Sans"/>
                <a:cs typeface="Open Sans"/>
                <a:sym typeface="Calibri"/>
              </a:rPr>
              <a:t>finais</a:t>
            </a:r>
            <a:r>
              <a:rPr lang="en-GB" sz="2000" b="1" dirty="0">
                <a:solidFill>
                  <a:schemeClr val="accent5">
                    <a:lumMod val="60000"/>
                    <a:lumOff val="40000"/>
                  </a:schemeClr>
                </a:solidFill>
                <a:latin typeface="Open Sans"/>
                <a:ea typeface="Open Sans"/>
                <a:cs typeface="Open Sans"/>
                <a:sym typeface="Calibri"/>
              </a:rPr>
              <a:t> de </a:t>
            </a:r>
            <a:r>
              <a:rPr lang="en-GB" sz="2000" b="1" dirty="0" err="1">
                <a:solidFill>
                  <a:schemeClr val="accent5">
                    <a:lumMod val="60000"/>
                    <a:lumOff val="40000"/>
                  </a:schemeClr>
                </a:solidFill>
                <a:latin typeface="Open Sans"/>
                <a:ea typeface="Open Sans"/>
                <a:cs typeface="Open Sans"/>
                <a:sym typeface="Calibri"/>
              </a:rPr>
              <a:t>energia</a:t>
            </a:r>
            <a:endParaRPr lang="en-GB" sz="2000" b="1" dirty="0">
              <a:solidFill>
                <a:schemeClr val="accent5">
                  <a:lumMod val="60000"/>
                  <a:lumOff val="40000"/>
                </a:schemeClr>
              </a:solidFill>
              <a:latin typeface="Open Sans"/>
              <a:ea typeface="Open Sans"/>
              <a:cs typeface="Open Sans"/>
              <a:sym typeface="Calibri"/>
            </a:endParaRPr>
          </a:p>
          <a:p>
            <a:pPr marL="0" indent="0">
              <a:buNone/>
            </a:pPr>
            <a:endParaRPr lang="en-GB" b="1" dirty="0"/>
          </a:p>
        </p:txBody>
      </p:sp>
      <p:sp>
        <p:nvSpPr>
          <p:cNvPr id="2" name="Line 1073">
            <a:extLst>
              <a:ext uri="{FF2B5EF4-FFF2-40B4-BE49-F238E27FC236}">
                <a16:creationId xmlns:a16="http://schemas.microsoft.com/office/drawing/2014/main" id="{CC83D1D9-F380-D0D3-19DD-99B4E4E77BD3}"/>
              </a:ext>
            </a:extLst>
          </p:cNvPr>
          <p:cNvSpPr>
            <a:spLocks noChangeShapeType="1"/>
          </p:cNvSpPr>
          <p:nvPr/>
        </p:nvSpPr>
        <p:spPr bwMode="auto">
          <a:xfrm flipV="1">
            <a:off x="7568573" y="4766075"/>
            <a:ext cx="1796255" cy="47531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Line 1079">
            <a:extLst>
              <a:ext uri="{FF2B5EF4-FFF2-40B4-BE49-F238E27FC236}">
                <a16:creationId xmlns:a16="http://schemas.microsoft.com/office/drawing/2014/main" id="{A4A4E47F-836B-437E-037C-06D2D508EE83}"/>
              </a:ext>
            </a:extLst>
          </p:cNvPr>
          <p:cNvSpPr>
            <a:spLocks noChangeShapeType="1"/>
          </p:cNvSpPr>
          <p:nvPr/>
        </p:nvSpPr>
        <p:spPr bwMode="auto">
          <a:xfrm>
            <a:off x="4881806" y="1868557"/>
            <a:ext cx="1416444" cy="71218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26" name="Picture 2">
            <a:extLst>
              <a:ext uri="{FF2B5EF4-FFF2-40B4-BE49-F238E27FC236}">
                <a16:creationId xmlns:a16="http://schemas.microsoft.com/office/drawing/2014/main" id="{46977333-80C9-46C2-2679-0D0704403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200" y="3049194"/>
            <a:ext cx="622714" cy="622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C92A76-3616-DCA4-507A-C2A942AB2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427" y="3077187"/>
            <a:ext cx="566078" cy="5660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57ED5DA-6561-6A4A-5BCA-FADE98FE9B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7722" y="3049194"/>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2D2E370-CA18-4B8E-43A0-EC39AC3C20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4828" y="3050863"/>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10D16FE-CB5A-37C2-EEDE-B5717F82A278}"/>
              </a:ext>
            </a:extLst>
          </p:cNvPr>
          <p:cNvPicPr>
            <a:picLocks noChangeAspect="1" noChangeArrowheads="1"/>
          </p:cNvPicPr>
          <p:nvPr/>
        </p:nvPicPr>
        <p:blipFill>
          <a:blip r:embed="rId8">
            <a:alphaModFix/>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1133" y="1899887"/>
            <a:ext cx="477490" cy="4774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8979234-3981-1119-DC14-461668FB09FF}"/>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6152726" y="1905392"/>
            <a:ext cx="451909" cy="4519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3CDD3C0-2453-8D96-5B14-35D0DDB24BF8}"/>
              </a:ext>
            </a:extLst>
          </p:cNvPr>
          <p:cNvPicPr>
            <a:picLocks noChangeAspect="1" noChangeArrowheads="1"/>
          </p:cNvPicPr>
          <p:nvPr/>
        </p:nvPicPr>
        <p:blipFill>
          <a:blip r:embed="rId10">
            <a:alphaModFix amt="35000"/>
            <a:extLst>
              <a:ext uri="{28A0092B-C50C-407E-A947-70E740481C1C}">
                <a14:useLocalDpi xmlns:a14="http://schemas.microsoft.com/office/drawing/2010/main" val="0"/>
              </a:ext>
            </a:extLst>
          </a:blip>
          <a:srcRect/>
          <a:stretch>
            <a:fillRect/>
          </a:stretch>
        </p:blipFill>
        <p:spPr bwMode="auto">
          <a:xfrm>
            <a:off x="7963988" y="1894476"/>
            <a:ext cx="462367" cy="4623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3F8D88F-4378-BD02-5257-27F3F4525C51}"/>
              </a:ext>
            </a:extLst>
          </p:cNvPr>
          <p:cNvPicPr>
            <a:picLocks noChangeAspect="1" noChangeArrowheads="1"/>
          </p:cNvPicPr>
          <p:nvPr/>
        </p:nvPicPr>
        <p:blipFill>
          <a:blip r:embed="rId11">
            <a:alphaModFix amt="35000"/>
            <a:extLst>
              <a:ext uri="{28A0092B-C50C-407E-A947-70E740481C1C}">
                <a14:useLocalDpi xmlns:a14="http://schemas.microsoft.com/office/drawing/2010/main" val="0"/>
              </a:ext>
            </a:extLst>
          </a:blip>
          <a:srcRect/>
          <a:stretch>
            <a:fillRect/>
          </a:stretch>
        </p:blipFill>
        <p:spPr bwMode="auto">
          <a:xfrm>
            <a:off x="10061888" y="1884054"/>
            <a:ext cx="462367" cy="4623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728F606-213A-AC0E-3109-57EE3174D64B}"/>
              </a:ext>
            </a:extLst>
          </p:cNvPr>
          <p:cNvPicPr>
            <a:picLocks noChangeAspect="1"/>
          </p:cNvPicPr>
          <p:nvPr/>
        </p:nvPicPr>
        <p:blipFill>
          <a:blip r:embed="rId12"/>
          <a:stretch>
            <a:fillRect/>
          </a:stretch>
        </p:blipFill>
        <p:spPr>
          <a:xfrm>
            <a:off x="2215466" y="2855529"/>
            <a:ext cx="487836" cy="487836"/>
          </a:xfrm>
          <a:prstGeom prst="rect">
            <a:avLst/>
          </a:prstGeom>
        </p:spPr>
      </p:pic>
      <p:pic>
        <p:nvPicPr>
          <p:cNvPr id="8" name="Picture 7">
            <a:extLst>
              <a:ext uri="{FF2B5EF4-FFF2-40B4-BE49-F238E27FC236}">
                <a16:creationId xmlns:a16="http://schemas.microsoft.com/office/drawing/2014/main" id="{2D4DA0B9-5CED-01CB-45A1-1B42151523D0}"/>
              </a:ext>
            </a:extLst>
          </p:cNvPr>
          <p:cNvPicPr>
            <a:picLocks noChangeAspect="1"/>
          </p:cNvPicPr>
          <p:nvPr/>
        </p:nvPicPr>
        <p:blipFill>
          <a:blip r:embed="rId13"/>
          <a:stretch>
            <a:fillRect/>
          </a:stretch>
        </p:blipFill>
        <p:spPr>
          <a:xfrm>
            <a:off x="4106232" y="2842473"/>
            <a:ext cx="525267" cy="525267"/>
          </a:xfrm>
          <a:prstGeom prst="rect">
            <a:avLst/>
          </a:prstGeom>
        </p:spPr>
      </p:pic>
      <p:pic>
        <p:nvPicPr>
          <p:cNvPr id="10" name="Picture 9">
            <a:extLst>
              <a:ext uri="{FF2B5EF4-FFF2-40B4-BE49-F238E27FC236}">
                <a16:creationId xmlns:a16="http://schemas.microsoft.com/office/drawing/2014/main" id="{92709A8C-1137-F5D1-B56D-8851E41748FA}"/>
              </a:ext>
            </a:extLst>
          </p:cNvPr>
          <p:cNvPicPr>
            <a:picLocks noChangeAspect="1"/>
          </p:cNvPicPr>
          <p:nvPr/>
        </p:nvPicPr>
        <p:blipFill>
          <a:blip r:embed="rId13"/>
          <a:stretch>
            <a:fillRect/>
          </a:stretch>
        </p:blipFill>
        <p:spPr>
          <a:xfrm>
            <a:off x="6262754" y="2818940"/>
            <a:ext cx="525267" cy="525267"/>
          </a:xfrm>
          <a:prstGeom prst="rect">
            <a:avLst/>
          </a:prstGeom>
        </p:spPr>
      </p:pic>
      <p:pic>
        <p:nvPicPr>
          <p:cNvPr id="11" name="Picture 10">
            <a:extLst>
              <a:ext uri="{FF2B5EF4-FFF2-40B4-BE49-F238E27FC236}">
                <a16:creationId xmlns:a16="http://schemas.microsoft.com/office/drawing/2014/main" id="{31333042-B5B1-9B74-EECB-A197A2175B9F}"/>
              </a:ext>
            </a:extLst>
          </p:cNvPr>
          <p:cNvPicPr>
            <a:picLocks noChangeAspect="1"/>
          </p:cNvPicPr>
          <p:nvPr/>
        </p:nvPicPr>
        <p:blipFill>
          <a:blip r:embed="rId13"/>
          <a:stretch>
            <a:fillRect/>
          </a:stretch>
        </p:blipFill>
        <p:spPr>
          <a:xfrm>
            <a:off x="8243088" y="2793865"/>
            <a:ext cx="525267" cy="525267"/>
          </a:xfrm>
          <a:prstGeom prst="rect">
            <a:avLst/>
          </a:prstGeom>
        </p:spPr>
      </p:pic>
    </p:spTree>
    <p:extLst>
      <p:ext uri="{BB962C8B-B14F-4D97-AF65-F5344CB8AC3E}">
        <p14:creationId xmlns:p14="http://schemas.microsoft.com/office/powerpoint/2010/main" val="2600887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3137999" y="122221"/>
            <a:ext cx="8481346" cy="1325563"/>
          </a:xfrm>
        </p:spPr>
        <p:txBody>
          <a:bodyPr/>
          <a:lstStyle/>
          <a:p>
            <a:pPr algn="l"/>
            <a:r>
              <a:rPr lang="en-GB" sz="4400" dirty="0">
                <a:latin typeface="Open Sans"/>
                <a:ea typeface="Open Sans"/>
                <a:cs typeface="Open Sans"/>
                <a:sym typeface="Bodoni SvtyTwo ITC TT-Book"/>
              </a:rPr>
              <a:t>Aula 5.4 Outros </a:t>
            </a:r>
            <a:r>
              <a:rPr lang="en-GB" sz="4400" dirty="0" err="1">
                <a:latin typeface="Open Sans"/>
                <a:ea typeface="Open Sans"/>
                <a:cs typeface="Open Sans"/>
                <a:sym typeface="Bodoni SvtyTwo ITC TT-Book"/>
              </a:rPr>
              <a:t>subsetores</a:t>
            </a:r>
            <a:br>
              <a:rPr lang="en-GB" sz="4400" dirty="0">
                <a:latin typeface="Open Sans"/>
                <a:ea typeface="Open Sans"/>
                <a:cs typeface="Open Sans"/>
                <a:sym typeface="Bodoni SvtyTwo ITC TT-Book"/>
              </a:rPr>
            </a:br>
            <a:r>
              <a:rPr lang="en-GB" sz="4400" dirty="0" err="1">
                <a:latin typeface="Open Sans"/>
                <a:ea typeface="Open Sans"/>
                <a:cs typeface="Open Sans"/>
                <a:sym typeface="Bodoni SvtyTwo ITC TT-Book"/>
              </a:rPr>
              <a:t>Industriais</a:t>
            </a:r>
            <a:r>
              <a:rPr lang="en-GB" sz="4400" dirty="0">
                <a:latin typeface="Open Sans"/>
                <a:ea typeface="Open Sans"/>
                <a:cs typeface="Open Sans"/>
                <a:sym typeface="Bodoni SvtyTwo ITC TT-Book"/>
              </a:rPr>
              <a:t>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5.4.2. Subsetores de construção e mineração</a:t>
            </a:r>
            <a:endParaRPr lang="en-GB">
              <a:latin typeface="Open Sans" panose="020B0606030504020204" pitchFamily="34" charset="0"/>
              <a:cs typeface="Open Sans" panose="020B0606030504020204" pitchFamily="34" charset="0"/>
            </a:endParaRPr>
          </a:p>
        </p:txBody>
      </p:sp>
      <p:pic>
        <p:nvPicPr>
          <p:cNvPr id="12" name="Picture 4">
            <a:extLst>
              <a:ext uri="{FF2B5EF4-FFF2-40B4-BE49-F238E27FC236}">
                <a16:creationId xmlns:a16="http://schemas.microsoft.com/office/drawing/2014/main" id="{43782A54-FAA5-65A9-2782-F6C82FC70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68" y="298735"/>
            <a:ext cx="962965" cy="9629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9FBF2D8B-11F9-D452-1A77-612440B8A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26" y="294892"/>
            <a:ext cx="947879" cy="947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0A36BA-89B5-66A3-E144-431AA68AAB7C}"/>
              </a:ext>
            </a:extLst>
          </p:cNvPr>
          <p:cNvSpPr txBox="1"/>
          <p:nvPr/>
        </p:nvSpPr>
        <p:spPr>
          <a:xfrm>
            <a:off x="2114175" y="5567888"/>
            <a:ext cx="7963649" cy="738664"/>
          </a:xfrm>
          <a:prstGeom prst="rect">
            <a:avLst/>
          </a:prstGeom>
          <a:noFill/>
        </p:spPr>
        <p:txBody>
          <a:bodyPr wrap="square" lIns="0" tIns="0" rIns="0" bIns="0" rtlCol="0">
            <a:spAutoFit/>
          </a:bodyPr>
          <a:lstStyle/>
          <a:p>
            <a:pPr algn="ctr"/>
            <a:r>
              <a:rPr lang="en-GB" sz="2400"/>
              <a:t>No MAED, os subsetores de construção e mineração seguem a mesma estrutura do subsetor de agricultura. </a:t>
            </a:r>
          </a:p>
        </p:txBody>
      </p:sp>
      <p:pic>
        <p:nvPicPr>
          <p:cNvPr id="3076" name="Picture 4">
            <a:extLst>
              <a:ext uri="{FF2B5EF4-FFF2-40B4-BE49-F238E27FC236}">
                <a16:creationId xmlns:a16="http://schemas.microsoft.com/office/drawing/2014/main" id="{53B0E0F2-218E-91F1-9E32-740AE2ABE264}"/>
              </a:ext>
            </a:extLst>
          </p:cNvPr>
          <p:cNvPicPr>
            <a:picLocks noChangeAspect="1" noChangeArrowheads="1"/>
          </p:cNvPicPr>
          <p:nvPr/>
        </p:nvPicPr>
        <p:blipFill>
          <a:blip r:embed="rId4"/>
          <a:srcRect/>
          <a:stretch/>
        </p:blipFill>
        <p:spPr bwMode="auto">
          <a:xfrm>
            <a:off x="952367" y="2064788"/>
            <a:ext cx="4339268" cy="29012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D8E92D-95EE-EE4C-A27E-63B846B220AA}"/>
              </a:ext>
            </a:extLst>
          </p:cNvPr>
          <p:cNvSpPr txBox="1"/>
          <p:nvPr/>
        </p:nvSpPr>
        <p:spPr>
          <a:xfrm>
            <a:off x="893970" y="4971530"/>
            <a:ext cx="4260195" cy="276999"/>
          </a:xfrm>
          <a:prstGeom prst="rect">
            <a:avLst/>
          </a:prstGeom>
          <a:noFill/>
        </p:spPr>
        <p:txBody>
          <a:bodyPr wrap="square">
            <a:spAutoFit/>
          </a:bodyPr>
          <a:lstStyle/>
          <a:p>
            <a:r>
              <a:rPr lang="en-GB" sz="600"/>
              <a:t>Fonte: </a:t>
            </a:r>
            <a:r>
              <a:rPr lang="en-GB" sz="600">
                <a:hlinkClick r:id="rId5"/>
              </a:rPr>
              <a:t>https:</a:t>
            </a:r>
            <a:r>
              <a:rPr lang="en-GB" sz="600"/>
              <a:t>//www.freepik.com/free-photo/construction-site-silhouettes_1243080.htm#query=construction&amp;position=7&amp;from_view=search&amp;track=sph, Imagem de </a:t>
            </a:r>
            <a:r>
              <a:rPr lang="en-GB" sz="600" err="1"/>
              <a:t>evening_tao&lt;/a&gt; </a:t>
            </a:r>
            <a:r>
              <a:rPr lang="en-GB" sz="600"/>
              <a:t>no </a:t>
            </a:r>
            <a:r>
              <a:rPr lang="en-GB" sz="600" err="1"/>
              <a:t>Freepik</a:t>
            </a:r>
            <a:r>
              <a:rPr lang="en-GB" sz="600"/>
              <a:t>.</a:t>
            </a:r>
          </a:p>
        </p:txBody>
      </p:sp>
      <p:pic>
        <p:nvPicPr>
          <p:cNvPr id="9" name="Picture 8">
            <a:extLst>
              <a:ext uri="{FF2B5EF4-FFF2-40B4-BE49-F238E27FC236}">
                <a16:creationId xmlns:a16="http://schemas.microsoft.com/office/drawing/2014/main" id="{A3C42FE0-0CE7-FC41-EC02-6D40BAFB5198}"/>
              </a:ext>
            </a:extLst>
          </p:cNvPr>
          <p:cNvPicPr>
            <a:picLocks noChangeAspect="1"/>
          </p:cNvPicPr>
          <p:nvPr/>
        </p:nvPicPr>
        <p:blipFill>
          <a:blip r:embed="rId6"/>
          <a:stretch>
            <a:fillRect/>
          </a:stretch>
        </p:blipFill>
        <p:spPr>
          <a:xfrm>
            <a:off x="5708590" y="2064787"/>
            <a:ext cx="5610115" cy="2901235"/>
          </a:xfrm>
          <a:prstGeom prst="rect">
            <a:avLst/>
          </a:prstGeom>
        </p:spPr>
      </p:pic>
      <p:sp>
        <p:nvSpPr>
          <p:cNvPr id="10" name="TextBox 9">
            <a:extLst>
              <a:ext uri="{FF2B5EF4-FFF2-40B4-BE49-F238E27FC236}">
                <a16:creationId xmlns:a16="http://schemas.microsoft.com/office/drawing/2014/main" id="{F71219DE-24D5-02D1-D355-653A3096993B}"/>
              </a:ext>
            </a:extLst>
          </p:cNvPr>
          <p:cNvSpPr txBox="1"/>
          <p:nvPr/>
        </p:nvSpPr>
        <p:spPr>
          <a:xfrm>
            <a:off x="6979438" y="4980132"/>
            <a:ext cx="4339267" cy="276999"/>
          </a:xfrm>
          <a:prstGeom prst="rect">
            <a:avLst/>
          </a:prstGeom>
          <a:noFill/>
        </p:spPr>
        <p:txBody>
          <a:bodyPr wrap="square">
            <a:spAutoFit/>
          </a:bodyPr>
          <a:lstStyle/>
          <a:p>
            <a:pPr algn="r"/>
            <a:r>
              <a:rPr lang="en-GB" sz="600"/>
              <a:t>Fonte: </a:t>
            </a:r>
            <a:r>
              <a:rPr lang="en-GB" sz="600">
                <a:hlinkClick r:id="rId7"/>
              </a:rPr>
              <a:t>https:</a:t>
            </a:r>
            <a:r>
              <a:rPr lang="en-GB" sz="600"/>
              <a:t>//www.freepik.com/free-photo/yellow-excavator-digging-ore-rich-rock-open-pit-mine_17344806.htm#query=mining%20sector&amp;position=34&amp;from_view=search&amp;track=ais, Imagem de </a:t>
            </a:r>
            <a:r>
              <a:rPr lang="en-GB" sz="600" err="1"/>
              <a:t>wirestock&lt;/a&gt; </a:t>
            </a:r>
            <a:r>
              <a:rPr lang="en-GB" sz="600"/>
              <a:t>no </a:t>
            </a:r>
            <a:r>
              <a:rPr lang="en-GB" sz="600" err="1"/>
              <a:t>Freepik</a:t>
            </a:r>
            <a:endParaRPr lang="en-GB" sz="600"/>
          </a:p>
        </p:txBody>
      </p:sp>
      <p:sp>
        <p:nvSpPr>
          <p:cNvPr id="3" name="Slide Number Placeholder 5">
            <a:extLst>
              <a:ext uri="{FF2B5EF4-FFF2-40B4-BE49-F238E27FC236}">
                <a16:creationId xmlns:a16="http://schemas.microsoft.com/office/drawing/2014/main" id="{2876BE6B-CD19-EF5E-C4F1-3FC011FB1FAA}"/>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823691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38200" y="-8127"/>
            <a:ext cx="10515600" cy="1325562"/>
          </a:xfrm>
        </p:spPr>
        <p:txBody>
          <a:bodyPr lIns="121900" tIns="121900" rIns="121900" bIns="121900" rtlCol="0"/>
          <a:lstStyle/>
          <a:p>
            <a:pPr eaLnBrk="1" fontAlgn="auto" hangingPunct="1">
              <a:defRPr/>
            </a:pPr>
            <a:r>
              <a:rPr lang="en-GB" dirty="0" err="1"/>
              <a:t>Resultados</a:t>
            </a:r>
            <a:r>
              <a:rPr lang="en-GB" dirty="0"/>
              <a:t> </a:t>
            </a:r>
            <a:r>
              <a:rPr lang="en-GB" dirty="0" err="1"/>
              <a:t>pretendidos</a:t>
            </a:r>
            <a:r>
              <a:rPr lang="en-GB" dirty="0"/>
              <a:t> de </a:t>
            </a:r>
            <a:r>
              <a:rPr lang="en-GB" dirty="0" err="1"/>
              <a:t>aprendizagem</a:t>
            </a:r>
            <a:r>
              <a:rPr lang="en-GB" dirty="0"/>
              <a:t> (RPA)</a:t>
            </a:r>
          </a:p>
        </p:txBody>
      </p:sp>
      <p:grpSp>
        <p:nvGrpSpPr>
          <p:cNvPr id="17411" name="Google Shape;101;p15">
            <a:extLst>
              <a:ext uri="{FF2B5EF4-FFF2-40B4-BE49-F238E27FC236}">
                <a16:creationId xmlns:a16="http://schemas.microsoft.com/office/drawing/2014/main" id="{50AF0A54-DD91-4D21-AC26-B9FD7792B12E}"/>
              </a:ext>
            </a:extLst>
          </p:cNvPr>
          <p:cNvGrpSpPr>
            <a:grpSpLocks/>
          </p:cNvGrpSpPr>
          <p:nvPr/>
        </p:nvGrpSpPr>
        <p:grpSpPr bwMode="auto">
          <a:xfrm>
            <a:off x="6770955" y="1622563"/>
            <a:ext cx="4286251" cy="3612874"/>
            <a:chOff x="5322277" y="1512599"/>
            <a:chExt cx="3214026" cy="2463851"/>
          </a:xfrm>
        </p:grpSpPr>
        <p:sp>
          <p:nvSpPr>
            <p:cNvPr id="17413" name="Google Shape;102;p15">
              <a:extLst>
                <a:ext uri="{FF2B5EF4-FFF2-40B4-BE49-F238E27FC236}">
                  <a16:creationId xmlns:a16="http://schemas.microsoft.com/office/drawing/2014/main" id="{43DE169F-8A22-4F54-8370-B010F0F75E08}"/>
                </a:ext>
              </a:extLst>
            </p:cNvPr>
            <p:cNvSpPr>
              <a:spLocks noChangeArrowheads="1"/>
            </p:cNvSpPr>
            <p:nvPr/>
          </p:nvSpPr>
          <p:spPr bwMode="auto">
            <a:xfrm>
              <a:off x="5322277" y="1512599"/>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latin typeface="Open Sans" panose="020B0606030504020204" pitchFamily="34" charset="0"/>
                  <a:ea typeface="Open Sans" panose="020B0606030504020204" pitchFamily="34" charset="0"/>
                  <a:cs typeface="Open Sans" panose="020B0606030504020204" pitchFamily="34" charset="0"/>
                </a:rPr>
                <a:t>5.1 Setor industrial e seus subsetores</a:t>
              </a:r>
              <a:endParaRPr lang="en-US" alt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7414" name="Google Shape;103;p15">
              <a:extLst>
                <a:ext uri="{FF2B5EF4-FFF2-40B4-BE49-F238E27FC236}">
                  <a16:creationId xmlns:a16="http://schemas.microsoft.com/office/drawing/2014/main" id="{FF516A10-E762-428F-A161-36388C652F50}"/>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latin typeface="Open Sans" panose="020B0606030504020204" pitchFamily="34" charset="0"/>
                  <a:ea typeface="Open Sans" panose="020B0606030504020204" pitchFamily="34" charset="0"/>
                  <a:cs typeface="Open Sans" panose="020B0606030504020204" pitchFamily="34" charset="0"/>
                </a:rPr>
                <a:t>5.2 Reconstrução do ano-base (1/3) - Coleta de dados brutos</a:t>
              </a:r>
            </a:p>
          </p:txBody>
        </p:sp>
        <p:sp>
          <p:nvSpPr>
            <p:cNvPr id="17415" name="Google Shape;104;p15">
              <a:extLst>
                <a:ext uri="{FF2B5EF4-FFF2-40B4-BE49-F238E27FC236}">
                  <a16:creationId xmlns:a16="http://schemas.microsoft.com/office/drawing/2014/main" id="{D2280B66-129D-46C5-9D99-2DE8D5C0F5F5}"/>
                </a:ext>
              </a:extLst>
            </p:cNvPr>
            <p:cNvSpPr>
              <a:spLocks noChangeArrowheads="1"/>
            </p:cNvSpPr>
            <p:nvPr/>
          </p:nvSpPr>
          <p:spPr bwMode="auto">
            <a:xfrm>
              <a:off x="5322278"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ea typeface="Open Sans" panose="020B0606030504020204" pitchFamily="34" charset="0"/>
                  <a:cs typeface="Open Sans" panose="020B0606030504020204" pitchFamily="34" charset="0"/>
                </a:rPr>
                <a:t>5.3 </a:t>
              </a:r>
              <a:r>
                <a:rPr lang="en-GB" altLang="en-US" sz="1600">
                  <a:latin typeface="Open Sans" panose="020B0606030504020204" pitchFamily="34" charset="0"/>
                  <a:ea typeface="Open Sans" panose="020B0606030504020204" pitchFamily="34" charset="0"/>
                  <a:cs typeface="Open Sans" panose="020B0606030504020204" pitchFamily="34" charset="0"/>
                </a:rPr>
                <a:t>Reconstrução do ano-base (2/3) - </a:t>
              </a:r>
              <a:r>
                <a:rPr lang="en-US" sz="1600">
                  <a:latin typeface="Open Sans" panose="020B0606030504020204" pitchFamily="34" charset="0"/>
                  <a:cs typeface="Open Sans" panose="020B0606030504020204" pitchFamily="34" charset="0"/>
                </a:rPr>
                <a:t>Cálculo dos dados de entrada do MAED para o </a:t>
              </a:r>
              <a:r>
                <a:rPr lang="en-GB" altLang="en-US" sz="1600">
                  <a:latin typeface="Open Sans" panose="020B0606030504020204" pitchFamily="34" charset="0"/>
                  <a:ea typeface="Open Sans" panose="020B0606030504020204" pitchFamily="34" charset="0"/>
                  <a:cs typeface="Open Sans" panose="020B0606030504020204" pitchFamily="34" charset="0"/>
                </a:rPr>
                <a:t>ano-base </a:t>
              </a:r>
              <a:endParaRPr lang="en-US" altLang="en-US" sz="1600">
                <a:ea typeface="Open Sans" panose="020B0606030504020204" pitchFamily="34" charset="0"/>
                <a:cs typeface="Open Sans" panose="020B0606030504020204" pitchFamily="34" charset="0"/>
              </a:endParaRPr>
            </a:p>
          </p:txBody>
        </p:sp>
        <p:sp>
          <p:nvSpPr>
            <p:cNvPr id="17416" name="Google Shape;105;p15">
              <a:extLst>
                <a:ext uri="{FF2B5EF4-FFF2-40B4-BE49-F238E27FC236}">
                  <a16:creationId xmlns:a16="http://schemas.microsoft.com/office/drawing/2014/main" id="{EB596C1E-F79E-4C65-B8F2-C5B8F6BC4800}"/>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ea typeface="Open Sans" panose="020B0606030504020204" pitchFamily="34" charset="0"/>
                  <a:cs typeface="Open Sans" panose="020B0606030504020204" pitchFamily="34" charset="0"/>
                </a:rPr>
                <a:t>5.4 </a:t>
              </a:r>
              <a:r>
                <a:rPr lang="en-GB" altLang="en-US" sz="1600">
                  <a:latin typeface="Open Sans" panose="020B0606030504020204" pitchFamily="34" charset="0"/>
                  <a:ea typeface="Open Sans" panose="020B0606030504020204" pitchFamily="34" charset="0"/>
                  <a:cs typeface="Open Sans" panose="020B0606030504020204" pitchFamily="34" charset="0"/>
                </a:rPr>
                <a:t>Reconstrução do ano-base (3/3): </a:t>
              </a:r>
              <a:r>
                <a:rPr lang="en-GB" altLang="en-US" sz="1600">
                  <a:ea typeface="Open Sans" panose="020B0606030504020204" pitchFamily="34" charset="0"/>
                  <a:cs typeface="Open Sans" panose="020B0606030504020204" pitchFamily="34" charset="0"/>
                </a:rPr>
                <a:t>Execução, resultados, verificação da precisão</a:t>
              </a:r>
              <a:endParaRPr lang="en-US" altLang="en-US" sz="1600">
                <a:ea typeface="Open Sans" panose="020B0606030504020204" pitchFamily="34" charset="0"/>
                <a:cs typeface="Open Sans" panose="020B0606030504020204" pitchFamily="34" charset="0"/>
              </a:endParaRPr>
            </a:p>
          </p:txBody>
        </p:sp>
        <p:cxnSp>
          <p:nvCxnSpPr>
            <p:cNvPr id="17417" name="Google Shape;106;p15">
              <a:extLst>
                <a:ext uri="{FF2B5EF4-FFF2-40B4-BE49-F238E27FC236}">
                  <a16:creationId xmlns:a16="http://schemas.microsoft.com/office/drawing/2014/main" id="{84BDB13C-FFA0-4C75-A1AC-96BCF3C7EB47}"/>
                </a:ext>
              </a:extLst>
            </p:cNvPr>
            <p:cNvCxnSpPr>
              <a:cxnSpLocks/>
              <a:stCxn id="17413" idx="2"/>
              <a:endCxn id="17414" idx="0"/>
            </p:cNvCxnSpPr>
            <p:nvPr/>
          </p:nvCxnSpPr>
          <p:spPr bwMode="auto">
            <a:xfrm>
              <a:off x="6929290" y="1979099"/>
              <a:ext cx="0" cy="23325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8" name="Google Shape;107;p15">
              <a:extLst>
                <a:ext uri="{FF2B5EF4-FFF2-40B4-BE49-F238E27FC236}">
                  <a16:creationId xmlns:a16="http://schemas.microsoft.com/office/drawing/2014/main" id="{3A9123C5-FE65-478A-B07F-D16BE6167BAA}"/>
                </a:ext>
              </a:extLst>
            </p:cNvPr>
            <p:cNvCxnSpPr>
              <a:cxnSpLocks/>
              <a:stCxn id="17414" idx="2"/>
              <a:endCxn id="17415"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9" name="Google Shape;108;p15">
              <a:extLst>
                <a:ext uri="{FF2B5EF4-FFF2-40B4-BE49-F238E27FC236}">
                  <a16:creationId xmlns:a16="http://schemas.microsoft.com/office/drawing/2014/main" id="{F9EE0391-02BF-4681-B20F-4C1D82E09179}"/>
                </a:ext>
              </a:extLst>
            </p:cNvPr>
            <p:cNvCxnSpPr>
              <a:cxnSpLocks/>
              <a:stCxn id="17415" idx="2"/>
              <a:endCxn id="17416"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t>2</a:t>
            </a:fld>
            <a:endParaRPr lang="en-US" altLang="en-US" sz="1400" b="1">
              <a:solidFill>
                <a:schemeClr val="bg1"/>
              </a:solidFill>
              <a:latin typeface="Open Sans ExtraBold"/>
              <a:ea typeface="Open Sans ExtraBold"/>
              <a:cs typeface="Open Sans ExtraBold"/>
            </a:endParaRPr>
          </a:p>
        </p:txBody>
      </p:sp>
      <p:sp>
        <p:nvSpPr>
          <p:cNvPr id="14" name="Google Shape;115;p16">
            <a:extLst>
              <a:ext uri="{FF2B5EF4-FFF2-40B4-BE49-F238E27FC236}">
                <a16:creationId xmlns:a16="http://schemas.microsoft.com/office/drawing/2014/main" id="{42847172-80C9-2B4A-9198-9C40FF4A0EA5}"/>
              </a:ext>
            </a:extLst>
          </p:cNvPr>
          <p:cNvSpPr txBox="1"/>
          <p:nvPr/>
        </p:nvSpPr>
        <p:spPr>
          <a:xfrm>
            <a:off x="1024205" y="1317435"/>
            <a:ext cx="5746750" cy="45847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Esta aula tem quatro Resultados Pretendidos de </a:t>
            </a:r>
            <a:r>
              <a:rPr lang="en-GB"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Aprendizagem</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(RPA):</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RPA1: aprender sobre o setor industrial e seus subsetores</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RPA2: aprender a coletar os dados brutos necessários para a reconstrução do ano-base</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RPA3: aprender a calcular os dados de entrada do MAED para o ano-base</a:t>
            </a:r>
            <a:endParaRPr lang="en-GB" sz="2100" dirty="0">
              <a:latin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RPA4: </a:t>
            </a:r>
            <a:r>
              <a:rPr lang="en-GB" sz="2100" dirty="0" err="1">
                <a:latin typeface="Open Sans"/>
                <a:cs typeface="Open Sans" panose="020B0606030504020204" pitchFamily="34" charset="0"/>
              </a:rPr>
              <a:t>saiber</a:t>
            </a:r>
            <a:r>
              <a:rPr lang="en-GB" sz="2100" dirty="0">
                <a:latin typeface="Open Sans"/>
                <a:cs typeface="Open Sans" panose="020B0606030504020204" pitchFamily="34" charset="0"/>
              </a:rPr>
              <a:t> como verificar se o ano-base foi reconstruído com sucesso. </a:t>
            </a:r>
            <a:endParaRPr lang="en-GB" sz="2100" dirty="0">
              <a:latin typeface="Open Sans" panose="020B0606030504020204" pitchFamily="34" charset="0"/>
              <a:cs typeface="Open Sans" panose="020B0606030504020204" pitchFamily="34" charset="0"/>
            </a:endParaRPr>
          </a:p>
          <a:p>
            <a:pPr marL="342900" indent="-342900" eaLnBrk="1" fontAlgn="auto" hangingPunct="1">
              <a:spcBef>
                <a:spcPts val="0"/>
              </a:spcBef>
              <a:spcAft>
                <a:spcPts val="0"/>
              </a:spcAft>
              <a:buFont typeface="Arial" panose="020B0604020202020204" pitchFamily="34" charset="0"/>
              <a:buChar char="•"/>
              <a:defRPr/>
            </a:pPr>
            <a:endParaRPr lang="en-GB" sz="2133" dirty="0">
              <a:latin typeface="Open Sans" panose="020B0606030504020204" pitchFamily="34" charset="0"/>
              <a:cs typeface="Open Sans" panose="020B0606030504020204" pitchFamily="34"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9704012" cy="1325563"/>
          </a:xfrm>
        </p:spPr>
        <p:txBody>
          <a:bodyPr/>
          <a:lstStyle/>
          <a:p>
            <a:pPr algn="l"/>
            <a:r>
              <a:rPr lang="en-GB" sz="4400" dirty="0">
                <a:latin typeface="Open Sans"/>
                <a:ea typeface="Open Sans"/>
                <a:cs typeface="Open Sans"/>
                <a:sym typeface="Bodoni SvtyTwo ITC TT-Book"/>
              </a:rPr>
              <a:t>Aula 5.4 Outros </a:t>
            </a:r>
            <a:r>
              <a:rPr lang="en-GB" sz="4400" dirty="0" err="1">
                <a:latin typeface="Open Sans"/>
                <a:ea typeface="Open Sans"/>
                <a:cs typeface="Open Sans"/>
                <a:sym typeface="Bodoni SvtyTwo ITC TT-Book"/>
              </a:rPr>
              <a:t>subsetores</a:t>
            </a:r>
            <a:br>
              <a:rPr lang="en-GB" sz="4400" dirty="0">
                <a:latin typeface="Open Sans"/>
                <a:ea typeface="Open Sans"/>
                <a:cs typeface="Open Sans"/>
                <a:sym typeface="Bodoni SvtyTwo ITC TT-Book"/>
              </a:rPr>
            </a:br>
            <a:r>
              <a:rPr lang="en-GB" sz="4400" dirty="0" err="1">
                <a:latin typeface="Open Sans"/>
                <a:ea typeface="Open Sans"/>
                <a:cs typeface="Open Sans"/>
                <a:sym typeface="Bodoni SvtyTwo ITC TT-Book"/>
              </a:rPr>
              <a:t>Industriais</a:t>
            </a:r>
            <a:r>
              <a:rPr lang="en-GB" sz="4400" dirty="0">
                <a:latin typeface="Open Sans"/>
                <a:ea typeface="Open Sans"/>
                <a:cs typeface="Open Sans"/>
                <a:sym typeface="Bodoni SvtyTwo ITC TT-Book"/>
              </a:rPr>
              <a:t>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76879" y="1289533"/>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5.4.3. Subsetor de manufatura</a:t>
            </a:r>
            <a:endParaRPr lang="en-GB">
              <a:latin typeface="Open Sans" panose="020B0606030504020204" pitchFamily="34" charset="0"/>
              <a:cs typeface="Open Sans" panose="020B0606030504020204" pitchFamily="34" charset="0"/>
            </a:endParaRPr>
          </a:p>
        </p:txBody>
      </p:sp>
      <p:pic>
        <p:nvPicPr>
          <p:cNvPr id="4" name="Picture 8">
            <a:extLst>
              <a:ext uri="{FF2B5EF4-FFF2-40B4-BE49-F238E27FC236}">
                <a16:creationId xmlns:a16="http://schemas.microsoft.com/office/drawing/2014/main" id="{2AB1F186-ECE4-EC6D-E848-4D203EDFB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471791F-D423-A98F-365A-5CBF2C8F3F99}"/>
                  </a:ext>
                </a:extLst>
              </p:cNvPr>
              <p:cNvSpPr txBox="1"/>
              <p:nvPr/>
            </p:nvSpPr>
            <p:spPr>
              <a:xfrm>
                <a:off x="7235571" y="1447784"/>
                <a:ext cx="4028619" cy="4791055"/>
              </a:xfrm>
              <a:prstGeom prst="rect">
                <a:avLst/>
              </a:prstGeom>
              <a:noFill/>
            </p:spPr>
            <p:txBody>
              <a:bodyPr wrap="square">
                <a:spAutoFit/>
              </a:bodyPr>
              <a:lstStyle/>
              <a:p>
                <a:pPr marL="0" lvl="6">
                  <a:spcBef>
                    <a:spcPts val="1000"/>
                  </a:spcBef>
                  <a:buClr>
                    <a:srgbClr val="333333"/>
                  </a:buClr>
                  <a:buSzPts val="1300"/>
                  <a:defRPr/>
                </a:pP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Como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feito</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anteriormente</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para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reconstruir</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o Ano Base,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precisamos</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coletar</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os</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seguintes</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dados: </a:t>
                </a:r>
              </a:p>
              <a:p>
                <a:pPr marL="342900" lvl="6" indent="-342900">
                  <a:spcBef>
                    <a:spcPts val="1000"/>
                  </a:spcBef>
                  <a:buClr>
                    <a:srgbClr val="333333"/>
                  </a:buClr>
                  <a:buSzPts val="1300"/>
                  <a:buFont typeface="Arial" panose="020B0604020202020204" pitchFamily="34" charset="0"/>
                  <a:buChar char="•"/>
                  <a:defRPr/>
                </a:pPr>
                <a:r>
                  <a:rPr lang="en-GB" sz="1600" b="1" dirty="0" err="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Demanda</a:t>
                </a:r>
                <a:r>
                  <a:rPr lang="en-GB" sz="1600" b="1" dirty="0">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a:t>
                </a:r>
                <a:r>
                  <a:rPr lang="en-GB" sz="1600" b="1" dirty="0" err="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consumo</a:t>
                </a:r>
                <a:r>
                  <a:rPr lang="en-GB" sz="1600" b="1" dirty="0">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 final de </a:t>
                </a:r>
                <a:r>
                  <a:rPr lang="en-GB" sz="1600" b="1" dirty="0" err="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energia</a:t>
                </a:r>
                <a:r>
                  <a:rPr lang="en-GB" sz="1600" b="1" dirty="0">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 (FED)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por</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setores</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por</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uso</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final e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por</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combustíveis</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para o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ano</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-base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selecionado</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a:t>
                </a:r>
              </a:p>
              <a:p>
                <a:pPr marL="0" lvl="6" algn="ctr">
                  <a:spcBef>
                    <a:spcPts val="1000"/>
                  </a:spcBef>
                  <a:buClr>
                    <a:srgbClr val="333333"/>
                  </a:buClr>
                  <a:buSzPts val="1300"/>
                  <a:defRPr/>
                </a:pP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A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demanda</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de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energia</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final e as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eficiências</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para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usos</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térmicos</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são</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divididas</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em</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três</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níveis</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para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representar</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melhor</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os</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processos</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de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baixa</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média</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e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alta</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dirty="0" err="1">
                    <a:latin typeface="Open Sans" panose="020B0606030504020204" pitchFamily="34" charset="0"/>
                    <a:ea typeface="Open Sans" panose="020B0606030504020204" pitchFamily="34" charset="0"/>
                    <a:cs typeface="Open Sans" panose="020B0606030504020204" pitchFamily="34" charset="0"/>
                    <a:sym typeface="Calibri"/>
                  </a:rPr>
                  <a:t>temperatura</a:t>
                </a:r>
                <a:r>
                  <a:rPr lang="en-GB" sz="1600" b="1" dirty="0">
                    <a:latin typeface="Open Sans" panose="020B0606030504020204" pitchFamily="34" charset="0"/>
                    <a:ea typeface="Open Sans" panose="020B0606030504020204" pitchFamily="34" charset="0"/>
                    <a:cs typeface="Open Sans" panose="020B0606030504020204" pitchFamily="34" charset="0"/>
                    <a:sym typeface="Calibri"/>
                  </a:rPr>
                  <a:t>.</a:t>
                </a:r>
              </a:p>
              <a:p>
                <a:pPr marL="342900" lvl="6" indent="-342900">
                  <a:spcBef>
                    <a:spcPts val="1000"/>
                  </a:spcBef>
                  <a:buClr>
                    <a:srgbClr val="333333"/>
                  </a:buClr>
                  <a:buSzPts val="1300"/>
                  <a:buFont typeface="Arial" panose="020B0604020202020204" pitchFamily="34" charset="0"/>
                  <a:buChar char="•"/>
                  <a:defRPr/>
                </a:pPr>
                <a:r>
                  <a:rPr lang="en-GB" sz="1600" b="1" i="0" dirty="0" err="1">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Eficiência</a:t>
                </a:r>
                <a:r>
                  <a:rPr lang="en-GB" sz="16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r>
                  <a:rPr lang="en-GB" sz="1600" b="1" i="0" dirty="0" err="1">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energética</a:t>
                </a:r>
                <a:r>
                  <a:rPr lang="en-GB" sz="16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r>
                  <a:rPr lang="en-GB" sz="1600" b="1" dirty="0" err="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termodinâmica</a:t>
                </a:r>
                <a:r>
                  <a:rPr lang="en-GB" sz="16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0"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a:t>
                </a:r>
                <a14:m>
                  <m:oMath xmlns:m="http://schemas.openxmlformats.org/officeDocument/2006/math">
                    <m:r>
                      <a:rPr lang="en-GB" sz="1600" b="1" i="1">
                        <a:solidFill>
                          <a:schemeClr val="accent2"/>
                        </a:solidFill>
                        <a:latin typeface="Cambria Math" panose="02040503050406030204" pitchFamily="18" charset="0"/>
                        <a:sym typeface="Calibri"/>
                      </a:rPr>
                      <m:t>𝛈</m:t>
                    </m:r>
                    <m:r>
                      <a:rPr lang="en-GB" sz="1600" b="0" i="0" smtClean="0">
                        <a:solidFill>
                          <a:schemeClr val="accent2"/>
                        </a:solidFill>
                        <a:latin typeface="Cambria Math" panose="02040503050406030204" pitchFamily="18" charset="0"/>
                        <a:sym typeface="Calibri"/>
                      </a:rPr>
                      <m:t>)</m:t>
                    </m:r>
                  </m:oMath>
                </a14:m>
                <a:r>
                  <a:rPr lang="en-GB" sz="1600" dirty="0">
                    <a:latin typeface="Open Sans" panose="020B0606030504020204" pitchFamily="34" charset="0"/>
                    <a:ea typeface="Open Sans" panose="020B0606030504020204" pitchFamily="34" charset="0"/>
                    <a:cs typeface="Open Sans" panose="020B0606030504020204" pitchFamily="34" charset="0"/>
                  </a:rPr>
                  <a:t> do </a:t>
                </a:r>
                <a:r>
                  <a:rPr lang="en-GB" sz="1600" dirty="0" err="1">
                    <a:latin typeface="Open Sans" panose="020B0606030504020204" pitchFamily="34" charset="0"/>
                    <a:ea typeface="Open Sans" panose="020B0606030504020204" pitchFamily="34" charset="0"/>
                    <a:cs typeface="Open Sans" panose="020B0606030504020204" pitchFamily="34" charset="0"/>
                  </a:rPr>
                  <a:t>processo</a:t>
                </a:r>
                <a:r>
                  <a:rPr lang="en-GB" sz="1600" dirty="0">
                    <a:latin typeface="Open Sans" panose="020B0606030504020204" pitchFamily="34" charset="0"/>
                    <a:ea typeface="Open Sans" panose="020B0606030504020204" pitchFamily="34" charset="0"/>
                    <a:cs typeface="Open Sans" panose="020B0606030504020204" pitchFamily="34" charset="0"/>
                  </a:rPr>
                  <a:t>/do </a:t>
                </a:r>
                <a:r>
                  <a:rPr lang="en-GB" sz="1600" dirty="0" err="1">
                    <a:latin typeface="Open Sans" panose="020B0606030504020204" pitchFamily="34" charset="0"/>
                    <a:ea typeface="Open Sans" panose="020B0606030504020204" pitchFamily="34" charset="0"/>
                    <a:cs typeface="Open Sans" panose="020B0606030504020204" pitchFamily="34" charset="0"/>
                  </a:rPr>
                  <a:t>equipamento</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usado</a:t>
                </a:r>
                <a:r>
                  <a:rPr lang="en-GB" sz="1600" dirty="0">
                    <a:latin typeface="Open Sans" panose="020B0606030504020204" pitchFamily="34" charset="0"/>
                    <a:ea typeface="Open Sans" panose="020B0606030504020204" pitchFamily="34" charset="0"/>
                    <a:cs typeface="Open Sans" panose="020B0606030504020204" pitchFamily="34" charset="0"/>
                  </a:rPr>
                  <a:t>. </a:t>
                </a:r>
              </a:p>
              <a:p>
                <a:pPr marL="342900" lvl="6" indent="-342900">
                  <a:spcBef>
                    <a:spcPts val="1000"/>
                  </a:spcBef>
                  <a:buClr>
                    <a:srgbClr val="333333"/>
                  </a:buClr>
                  <a:buSzPts val="1300"/>
                  <a:buFont typeface="Arial" panose="020B0604020202020204" pitchFamily="34" charset="0"/>
                  <a:buChar char="•"/>
                  <a:defRPr/>
                </a:pPr>
                <a:r>
                  <a:rPr lang="en-GB" sz="1600" b="1" dirty="0" err="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Parâmetro</a:t>
                </a:r>
                <a:r>
                  <a:rPr lang="en-GB" sz="1600" b="1"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 de </a:t>
                </a:r>
                <a:r>
                  <a:rPr lang="en-GB" sz="1600" b="1" dirty="0" err="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direção</a:t>
                </a:r>
                <a:r>
                  <a:rPr lang="en-GB" sz="1600" b="1"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 (DP) </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para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cada</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600" dirty="0" err="1">
                    <a:latin typeface="Open Sans" panose="020B0606030504020204" pitchFamily="34" charset="0"/>
                    <a:ea typeface="Open Sans" panose="020B0606030504020204" pitchFamily="34" charset="0"/>
                    <a:cs typeface="Open Sans" panose="020B0606030504020204" pitchFamily="34" charset="0"/>
                    <a:sym typeface="Calibri"/>
                  </a:rPr>
                  <a:t>uso</a:t>
                </a:r>
                <a:r>
                  <a:rPr lang="en-GB" sz="1600" dirty="0">
                    <a:latin typeface="Open Sans" panose="020B0606030504020204" pitchFamily="34" charset="0"/>
                    <a:ea typeface="Open Sans" panose="020B0606030504020204" pitchFamily="34" charset="0"/>
                    <a:cs typeface="Open Sans" panose="020B0606030504020204" pitchFamily="34" charset="0"/>
                    <a:sym typeface="Calibri"/>
                  </a:rPr>
                  <a:t> final</a:t>
                </a:r>
              </a:p>
            </p:txBody>
          </p:sp>
        </mc:Choice>
        <mc:Fallback xmlns="">
          <p:sp>
            <p:nvSpPr>
              <p:cNvPr id="7" name="TextBox 6">
                <a:extLst>
                  <a:ext uri="{FF2B5EF4-FFF2-40B4-BE49-F238E27FC236}">
                    <a16:creationId xmlns:a16="http://schemas.microsoft.com/office/drawing/2014/main" id="{1471791F-D423-A98F-365A-5CBF2C8F3F99}"/>
                  </a:ext>
                </a:extLst>
              </p:cNvPr>
              <p:cNvSpPr txBox="1">
                <a:spLocks noRot="1" noChangeAspect="1" noMove="1" noResize="1" noEditPoints="1" noAdjustHandles="1" noChangeArrowheads="1" noChangeShapeType="1" noTextEdit="1"/>
              </p:cNvSpPr>
              <p:nvPr/>
            </p:nvSpPr>
            <p:spPr>
              <a:xfrm>
                <a:off x="7235571" y="1447784"/>
                <a:ext cx="4028619" cy="4791055"/>
              </a:xfrm>
              <a:prstGeom prst="rect">
                <a:avLst/>
              </a:prstGeom>
              <a:blipFill>
                <a:blip r:embed="rId4"/>
                <a:stretch>
                  <a:fillRect l="-908" t="-382" b="-763"/>
                </a:stretch>
              </a:blipFill>
            </p:spPr>
            <p:txBody>
              <a:bodyPr/>
              <a:lstStyle/>
              <a:p>
                <a:r>
                  <a:rPr lang="pt-BR">
                    <a:noFill/>
                  </a:rPr>
                  <a:t> </a:t>
                </a:r>
              </a:p>
            </p:txBody>
          </p:sp>
        </mc:Fallback>
      </mc:AlternateContent>
      <p:cxnSp>
        <p:nvCxnSpPr>
          <p:cNvPr id="13" name="Straight Arrow Connector 12">
            <a:extLst>
              <a:ext uri="{FF2B5EF4-FFF2-40B4-BE49-F238E27FC236}">
                <a16:creationId xmlns:a16="http://schemas.microsoft.com/office/drawing/2014/main" id="{6D911EEF-FD6F-C422-05B8-81D94BD9D645}"/>
              </a:ext>
            </a:extLst>
          </p:cNvPr>
          <p:cNvCxnSpPr>
            <a:cxnSpLocks/>
            <a:endCxn id="7" idx="1"/>
          </p:cNvCxnSpPr>
          <p:nvPr/>
        </p:nvCxnSpPr>
        <p:spPr>
          <a:xfrm>
            <a:off x="6702198" y="3374422"/>
            <a:ext cx="533373" cy="46889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8914EBF-6C42-09C4-1DEF-6DB46213A87F}"/>
              </a:ext>
            </a:extLst>
          </p:cNvPr>
          <p:cNvPicPr>
            <a:picLocks noChangeAspect="1"/>
          </p:cNvPicPr>
          <p:nvPr/>
        </p:nvPicPr>
        <p:blipFill>
          <a:blip r:embed="rId5"/>
          <a:stretch>
            <a:fillRect/>
          </a:stretch>
        </p:blipFill>
        <p:spPr>
          <a:xfrm>
            <a:off x="927810" y="1779066"/>
            <a:ext cx="5675922" cy="4506750"/>
          </a:xfrm>
          <a:prstGeom prst="rect">
            <a:avLst/>
          </a:prstGeom>
        </p:spPr>
      </p:pic>
      <p:sp>
        <p:nvSpPr>
          <p:cNvPr id="9" name="Rectangle 8">
            <a:extLst>
              <a:ext uri="{FF2B5EF4-FFF2-40B4-BE49-F238E27FC236}">
                <a16:creationId xmlns:a16="http://schemas.microsoft.com/office/drawing/2014/main" id="{82AAB7FF-3018-7600-D1E0-23EDBFB60F6C}"/>
              </a:ext>
            </a:extLst>
          </p:cNvPr>
          <p:cNvSpPr/>
          <p:nvPr/>
        </p:nvSpPr>
        <p:spPr>
          <a:xfrm>
            <a:off x="4289637" y="1777819"/>
            <a:ext cx="2314095" cy="18760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F2F04F7-4A67-CD7E-86CB-BB8127361BF2}"/>
              </a:ext>
            </a:extLst>
          </p:cNvPr>
          <p:cNvSpPr/>
          <p:nvPr/>
        </p:nvSpPr>
        <p:spPr>
          <a:xfrm>
            <a:off x="3525725" y="3692405"/>
            <a:ext cx="2314094" cy="18760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15060959-32FB-0A19-E0C1-4F6FB2EDCF2F}"/>
              </a:ext>
            </a:extLst>
          </p:cNvPr>
          <p:cNvCxnSpPr>
            <a:cxnSpLocks/>
            <a:stCxn id="7" idx="1"/>
          </p:cNvCxnSpPr>
          <p:nvPr/>
        </p:nvCxnSpPr>
        <p:spPr>
          <a:xfrm flipH="1">
            <a:off x="5938285" y="3843312"/>
            <a:ext cx="1297286" cy="96032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17604BA-D471-AA79-AA66-19CF300D7ECC}"/>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589997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9704012" cy="1325563"/>
          </a:xfrm>
        </p:spPr>
        <p:txBody>
          <a:bodyPr/>
          <a:lstStyle/>
          <a:p>
            <a:pPr algn="l"/>
            <a:r>
              <a:rPr lang="en-GB" sz="4400" dirty="0">
                <a:latin typeface="Open Sans"/>
                <a:ea typeface="Open Sans"/>
                <a:cs typeface="Open Sans"/>
                <a:sym typeface="Bodoni SvtyTwo ITC TT-Book"/>
              </a:rPr>
              <a:t>Aula 5.4 Outros </a:t>
            </a:r>
            <a:r>
              <a:rPr lang="en-GB" sz="4400" dirty="0" err="1">
                <a:latin typeface="Open Sans"/>
                <a:ea typeface="Open Sans"/>
                <a:cs typeface="Open Sans"/>
                <a:sym typeface="Bodoni SvtyTwo ITC TT-Book"/>
              </a:rPr>
              <a:t>subsetores</a:t>
            </a:r>
            <a:br>
              <a:rPr lang="en-GB" sz="4400" dirty="0">
                <a:latin typeface="Open Sans"/>
                <a:ea typeface="Open Sans"/>
                <a:cs typeface="Open Sans"/>
                <a:sym typeface="Bodoni SvtyTwo ITC TT-Book"/>
              </a:rPr>
            </a:br>
            <a:r>
              <a:rPr lang="en-GB" sz="4400" dirty="0" err="1">
                <a:latin typeface="Open Sans"/>
                <a:ea typeface="Open Sans"/>
                <a:cs typeface="Open Sans"/>
                <a:sym typeface="Bodoni SvtyTwo ITC TT-Book"/>
              </a:rPr>
              <a:t>Industriais</a:t>
            </a:r>
            <a:r>
              <a:rPr lang="en-GB" sz="4400" dirty="0">
                <a:latin typeface="Open Sans"/>
                <a:ea typeface="Open Sans"/>
                <a:cs typeface="Open Sans"/>
                <a:sym typeface="Bodoni SvtyTwo ITC TT-Book"/>
              </a:rPr>
              <a:t>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8AB54F9-D945-60D0-E703-1D47A71593D4}"/>
                  </a:ext>
                </a:extLst>
              </p:cNvPr>
              <p:cNvSpPr txBox="1"/>
              <p:nvPr/>
            </p:nvSpPr>
            <p:spPr>
              <a:xfrm>
                <a:off x="8072582" y="1385992"/>
                <a:ext cx="325465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a:solidFill>
                                <a:schemeClr val="accent6"/>
                              </a:solidFill>
                              <a:latin typeface="Cambria Math" panose="02040503050406030204" pitchFamily="18" charset="0"/>
                            </a:rPr>
                            <m:t>𝑭𝑬𝑫</m:t>
                          </m:r>
                        </m:e>
                        <m:sub>
                          <m:r>
                            <a:rPr lang="en-GB" sz="2400" b="1" i="1">
                              <a:solidFill>
                                <a:schemeClr val="accent6"/>
                              </a:solidFill>
                              <a:latin typeface="Cambria Math" panose="02040503050406030204" pitchFamily="18" charset="0"/>
                            </a:rPr>
                            <m:t>𝒖</m:t>
                          </m:r>
                        </m:sub>
                        <m:sup>
                          <m:r>
                            <a:rPr lang="en-GB" sz="2400" b="1" i="1">
                              <a:solidFill>
                                <a:schemeClr val="accent6"/>
                              </a:solidFill>
                              <a:latin typeface="Cambria Math" panose="02040503050406030204" pitchFamily="18" charset="0"/>
                            </a:rPr>
                            <m:t>𝒆</m:t>
                          </m:r>
                        </m:sup>
                      </m:sSubSup>
                      <m:r>
                        <a:rPr lang="en-GB" sz="2400" b="0" i="1" smtClean="0">
                          <a:latin typeface="Cambria Math" panose="02040503050406030204" pitchFamily="18" charset="0"/>
                          <a:ea typeface="Cambria Math" panose="02040503050406030204" pitchFamily="18" charset="0"/>
                        </a:rPr>
                        <m:t>×</m:t>
                      </m:r>
                      <m:sSubSup>
                        <m:sSubSupPr>
                          <m:ctrlPr>
                            <a:rPr lang="en-GB" sz="2400" b="1" i="1">
                              <a:solidFill>
                                <a:schemeClr val="accent2"/>
                              </a:solidFill>
                              <a:latin typeface="Cambria Math" panose="02040503050406030204" pitchFamily="18" charset="0"/>
                              <a:ea typeface="Cambria Math" panose="02040503050406030204" pitchFamily="18" charset="0"/>
                            </a:rPr>
                          </m:ctrlPr>
                        </m:sSubSupPr>
                        <m:e>
                          <m:r>
                            <a:rPr lang="en-GB" sz="2400" b="1" i="1">
                              <a:solidFill>
                                <a:schemeClr val="accent2"/>
                              </a:solidFill>
                              <a:latin typeface="Cambria Math" panose="02040503050406030204" pitchFamily="18" charset="0"/>
                              <a:ea typeface="Cambria Math" panose="02040503050406030204" pitchFamily="18" charset="0"/>
                            </a:rPr>
                            <m:t>𝜼</m:t>
                          </m:r>
                        </m:e>
                        <m:sub>
                          <m:r>
                            <a:rPr lang="en-GB" sz="2400" b="1" i="1">
                              <a:solidFill>
                                <a:schemeClr val="accent2"/>
                              </a:solidFill>
                              <a:latin typeface="Cambria Math" panose="02040503050406030204" pitchFamily="18" charset="0"/>
                              <a:ea typeface="Cambria Math" panose="02040503050406030204" pitchFamily="18" charset="0"/>
                            </a:rPr>
                            <m:t>𝒖</m:t>
                          </m:r>
                          <m:r>
                            <a:rPr lang="en-GB" sz="2400" b="1" i="1" smtClean="0">
                              <a:solidFill>
                                <a:schemeClr val="accent2"/>
                              </a:solidFill>
                              <a:latin typeface="Cambria Math" panose="02040503050406030204" pitchFamily="18" charset="0"/>
                              <a:ea typeface="Cambria Math" panose="02040503050406030204" pitchFamily="18" charset="0"/>
                            </a:rPr>
                            <m:t> </m:t>
                          </m:r>
                        </m:sub>
                        <m:sup>
                          <m:r>
                            <a:rPr lang="en-GB" sz="2400" b="1" i="1">
                              <a:solidFill>
                                <a:schemeClr val="accent2"/>
                              </a:solidFill>
                              <a:latin typeface="Cambria Math" panose="02040503050406030204" pitchFamily="18" charset="0"/>
                              <a:ea typeface="Cambria Math" panose="02040503050406030204" pitchFamily="18" charset="0"/>
                            </a:rPr>
                            <m:t>𝒆</m:t>
                          </m:r>
                        </m:sup>
                      </m:sSubSup>
                      <m:sSub>
                        <m:sSubPr>
                          <m:ctrlPr>
                            <a:rPr lang="en-GB" sz="2400" b="1" i="1">
                              <a:solidFill>
                                <a:schemeClr val="accent4"/>
                              </a:solidFill>
                              <a:latin typeface="Cambria Math" panose="02040503050406030204" pitchFamily="18" charset="0"/>
                            </a:rPr>
                          </m:ctrlPr>
                        </m:sSubPr>
                        <m:e>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m:oMathPara>
                </a14:m>
                <a:endParaRPr lang="en-GB" sz="2400" dirty="0"/>
              </a:p>
            </p:txBody>
          </p:sp>
        </mc:Choice>
        <mc:Fallback xmlns="">
          <p:sp>
            <p:nvSpPr>
              <p:cNvPr id="14" name="TextBox 13">
                <a:extLst>
                  <a:ext uri="{FF2B5EF4-FFF2-40B4-BE49-F238E27FC236}">
                    <a16:creationId xmlns:a16="http://schemas.microsoft.com/office/drawing/2014/main" id="{68AB54F9-D945-60D0-E703-1D47A71593D4}"/>
                  </a:ext>
                </a:extLst>
              </p:cNvPr>
              <p:cNvSpPr txBox="1">
                <a:spLocks noRot="1" noChangeAspect="1" noMove="1" noResize="1" noEditPoints="1" noAdjustHandles="1" noChangeArrowheads="1" noChangeShapeType="1" noTextEdit="1"/>
              </p:cNvSpPr>
              <p:nvPr/>
            </p:nvSpPr>
            <p:spPr>
              <a:xfrm>
                <a:off x="8072582" y="1385992"/>
                <a:ext cx="3254658" cy="369332"/>
              </a:xfrm>
              <a:prstGeom prst="rect">
                <a:avLst/>
              </a:prstGeom>
              <a:blipFill>
                <a:blip r:embed="rId2"/>
                <a:stretch>
                  <a:fillRect b="-26230"/>
                </a:stretch>
              </a:blipFill>
            </p:spPr>
            <p:txBody>
              <a:bodyPr/>
              <a:lstStyle/>
              <a:p>
                <a:r>
                  <a:rPr lang="pt-BR">
                    <a:noFill/>
                  </a:rPr>
                  <a:t> </a:t>
                </a:r>
              </a:p>
            </p:txBody>
          </p:sp>
        </mc:Fallback>
      </mc:AlternateContent>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5.4.4. Subsetor de manufatura</a:t>
            </a:r>
            <a:endParaRPr lang="en-GB">
              <a:latin typeface="Open Sans" panose="020B0606030504020204" pitchFamily="34" charset="0"/>
              <a:cs typeface="Open Sans" panose="020B0606030504020204" pitchFamily="34" charset="0"/>
            </a:endParaRPr>
          </a:p>
        </p:txBody>
      </p:sp>
      <p:pic>
        <p:nvPicPr>
          <p:cNvPr id="4" name="Picture 8">
            <a:extLst>
              <a:ext uri="{FF2B5EF4-FFF2-40B4-BE49-F238E27FC236}">
                <a16:creationId xmlns:a16="http://schemas.microsoft.com/office/drawing/2014/main" id="{2AB1F186-ECE4-EC6D-E848-4D203EDFB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5963D9D-AE9F-F9E7-E95D-8A4F88E423E2}"/>
              </a:ext>
            </a:extLst>
          </p:cNvPr>
          <p:cNvPicPr>
            <a:picLocks noChangeAspect="1"/>
          </p:cNvPicPr>
          <p:nvPr/>
        </p:nvPicPr>
        <p:blipFill>
          <a:blip r:embed="rId4"/>
          <a:stretch>
            <a:fillRect/>
          </a:stretch>
        </p:blipFill>
        <p:spPr>
          <a:xfrm>
            <a:off x="460086" y="1804190"/>
            <a:ext cx="8969074" cy="4294622"/>
          </a:xfrm>
          <a:prstGeom prst="rect">
            <a:avLst/>
          </a:prstGeom>
        </p:spPr>
      </p:pic>
      <p:sp>
        <p:nvSpPr>
          <p:cNvPr id="7" name="Rectangle 6">
            <a:extLst>
              <a:ext uri="{FF2B5EF4-FFF2-40B4-BE49-F238E27FC236}">
                <a16:creationId xmlns:a16="http://schemas.microsoft.com/office/drawing/2014/main" id="{67F1E04E-36F9-3146-1434-B93E1735005A}"/>
              </a:ext>
            </a:extLst>
          </p:cNvPr>
          <p:cNvSpPr/>
          <p:nvPr/>
        </p:nvSpPr>
        <p:spPr>
          <a:xfrm>
            <a:off x="3537607" y="1777819"/>
            <a:ext cx="2273533" cy="126448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CF4D9BA-F764-8AA6-EED8-2C048BD7A422}"/>
              </a:ext>
            </a:extLst>
          </p:cNvPr>
          <p:cNvSpPr/>
          <p:nvPr/>
        </p:nvSpPr>
        <p:spPr>
          <a:xfrm>
            <a:off x="4296759" y="3090000"/>
            <a:ext cx="2273533" cy="134526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8EA49F6-62E8-3AC9-2824-D7BD82424D0F}"/>
              </a:ext>
            </a:extLst>
          </p:cNvPr>
          <p:cNvSpPr/>
          <p:nvPr/>
        </p:nvSpPr>
        <p:spPr>
          <a:xfrm>
            <a:off x="2762840" y="4482964"/>
            <a:ext cx="6666320" cy="166354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7B554C4-D550-46FA-3EED-F65D787F9C81}"/>
              </a:ext>
            </a:extLst>
          </p:cNvPr>
          <p:cNvSpPr txBox="1"/>
          <p:nvPr/>
        </p:nvSpPr>
        <p:spPr>
          <a:xfrm>
            <a:off x="7717836" y="3212837"/>
            <a:ext cx="3609404" cy="73866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2400"/>
              <a:t>Etapas adicionais em comparação com o subsetor de agricultura</a:t>
            </a:r>
          </a:p>
        </p:txBody>
      </p:sp>
      <p:cxnSp>
        <p:nvCxnSpPr>
          <p:cNvPr id="15" name="Straight Arrow Connector 14">
            <a:extLst>
              <a:ext uri="{FF2B5EF4-FFF2-40B4-BE49-F238E27FC236}">
                <a16:creationId xmlns:a16="http://schemas.microsoft.com/office/drawing/2014/main" id="{177739CF-6FF0-89EF-0929-BBEB89D5F921}"/>
              </a:ext>
            </a:extLst>
          </p:cNvPr>
          <p:cNvCxnSpPr>
            <a:cxnSpLocks/>
          </p:cNvCxnSpPr>
          <p:nvPr/>
        </p:nvCxnSpPr>
        <p:spPr>
          <a:xfrm flipH="1" flipV="1">
            <a:off x="5811140" y="2503232"/>
            <a:ext cx="2261442" cy="6939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9C8AE4D-4644-73BF-7655-292F32B99524}"/>
              </a:ext>
            </a:extLst>
          </p:cNvPr>
          <p:cNvCxnSpPr>
            <a:cxnSpLocks/>
          </p:cNvCxnSpPr>
          <p:nvPr/>
        </p:nvCxnSpPr>
        <p:spPr>
          <a:xfrm flipH="1">
            <a:off x="6570292" y="3582169"/>
            <a:ext cx="1147544" cy="3416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5DE595C-C8E9-0CE9-7655-B64BDAE0F085}"/>
              </a:ext>
            </a:extLst>
          </p:cNvPr>
          <p:cNvCxnSpPr>
            <a:cxnSpLocks/>
          </p:cNvCxnSpPr>
          <p:nvPr/>
        </p:nvCxnSpPr>
        <p:spPr>
          <a:xfrm>
            <a:off x="8147233" y="3977872"/>
            <a:ext cx="0" cy="5050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267DAE80-F4BF-291F-30DB-9C5D8E0B8D8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73722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897392" y="70332"/>
            <a:ext cx="9704012" cy="1325563"/>
          </a:xfrm>
        </p:spPr>
        <p:txBody>
          <a:bodyPr/>
          <a:lstStyle/>
          <a:p>
            <a:pPr algn="l"/>
            <a:r>
              <a:rPr lang="en-GB" sz="4400" dirty="0">
                <a:latin typeface="Open Sans"/>
                <a:ea typeface="Open Sans"/>
                <a:cs typeface="Open Sans"/>
                <a:sym typeface="Bodoni SvtyTwo ITC TT-Book"/>
              </a:rPr>
              <a:t>Aula 5.4 Outros </a:t>
            </a:r>
            <a:r>
              <a:rPr lang="en-GB" sz="4400" dirty="0" err="1">
                <a:latin typeface="Open Sans"/>
                <a:ea typeface="Open Sans"/>
                <a:cs typeface="Open Sans"/>
                <a:sym typeface="Bodoni SvtyTwo ITC TT-Book"/>
              </a:rPr>
              <a:t>subsetores</a:t>
            </a:r>
            <a:br>
              <a:rPr lang="en-GB" sz="4400" dirty="0">
                <a:latin typeface="Open Sans"/>
                <a:ea typeface="Open Sans"/>
                <a:cs typeface="Open Sans"/>
                <a:sym typeface="Bodoni SvtyTwo ITC TT-Book"/>
              </a:rPr>
            </a:br>
            <a:r>
              <a:rPr lang="en-GB" sz="4400" dirty="0" err="1">
                <a:latin typeface="Open Sans"/>
                <a:ea typeface="Open Sans"/>
                <a:cs typeface="Open Sans"/>
                <a:sym typeface="Bodoni SvtyTwo ITC TT-Book"/>
              </a:rPr>
              <a:t>Industriais</a:t>
            </a:r>
            <a:r>
              <a:rPr lang="en-GB" sz="4400" dirty="0">
                <a:latin typeface="Open Sans"/>
                <a:ea typeface="Open Sans"/>
                <a:cs typeface="Open Sans"/>
                <a:sym typeface="Bodoni SvtyTwo ITC TT-Book"/>
              </a:rPr>
              <a:t>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5.4.5. Subsetor de manufatura</a:t>
            </a:r>
            <a:endParaRPr lang="en-GB">
              <a:latin typeface="Open Sans" panose="020B0606030504020204" pitchFamily="34" charset="0"/>
              <a:cs typeface="Open Sans" panose="020B0606030504020204" pitchFamily="34" charset="0"/>
            </a:endParaRPr>
          </a:p>
        </p:txBody>
      </p:sp>
      <p:pic>
        <p:nvPicPr>
          <p:cNvPr id="4" name="Picture 8">
            <a:extLst>
              <a:ext uri="{FF2B5EF4-FFF2-40B4-BE49-F238E27FC236}">
                <a16:creationId xmlns:a16="http://schemas.microsoft.com/office/drawing/2014/main" id="{2AB1F186-ECE4-EC6D-E848-4D203EDFB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2C743DB-E274-5841-DBDB-68AC09D84E57}"/>
              </a:ext>
            </a:extLst>
          </p:cNvPr>
          <p:cNvPicPr>
            <a:picLocks noChangeAspect="1"/>
          </p:cNvPicPr>
          <p:nvPr/>
        </p:nvPicPr>
        <p:blipFill>
          <a:blip r:embed="rId4"/>
          <a:stretch>
            <a:fillRect/>
          </a:stretch>
        </p:blipFill>
        <p:spPr>
          <a:xfrm>
            <a:off x="893970" y="1753643"/>
            <a:ext cx="9417176" cy="3700934"/>
          </a:xfrm>
          <a:prstGeom prst="rect">
            <a:avLst/>
          </a:prstGeom>
        </p:spPr>
      </p:pic>
      <p:pic>
        <p:nvPicPr>
          <p:cNvPr id="7" name="Picture 6">
            <a:extLst>
              <a:ext uri="{FF2B5EF4-FFF2-40B4-BE49-F238E27FC236}">
                <a16:creationId xmlns:a16="http://schemas.microsoft.com/office/drawing/2014/main" id="{2E26941F-DE2C-30C9-A01D-69C1530C4897}"/>
              </a:ext>
            </a:extLst>
          </p:cNvPr>
          <p:cNvPicPr>
            <a:picLocks noChangeAspect="1"/>
          </p:cNvPicPr>
          <p:nvPr/>
        </p:nvPicPr>
        <p:blipFill>
          <a:blip r:embed="rId5"/>
          <a:stretch>
            <a:fillRect/>
          </a:stretch>
        </p:blipFill>
        <p:spPr>
          <a:xfrm>
            <a:off x="8691073" y="4083062"/>
            <a:ext cx="2820112" cy="2286445"/>
          </a:xfrm>
          <a:prstGeom prst="rect">
            <a:avLst/>
          </a:prstGeom>
        </p:spPr>
      </p:pic>
      <p:sp>
        <p:nvSpPr>
          <p:cNvPr id="8" name="Rectangle 7">
            <a:extLst>
              <a:ext uri="{FF2B5EF4-FFF2-40B4-BE49-F238E27FC236}">
                <a16:creationId xmlns:a16="http://schemas.microsoft.com/office/drawing/2014/main" id="{2D882746-7414-16F2-334E-905F7322506A}"/>
              </a:ext>
            </a:extLst>
          </p:cNvPr>
          <p:cNvSpPr/>
          <p:nvPr/>
        </p:nvSpPr>
        <p:spPr>
          <a:xfrm>
            <a:off x="3352498" y="1765455"/>
            <a:ext cx="6958647" cy="228644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D3592CC-F757-302C-7B27-71C4BB6D3A84}"/>
              </a:ext>
            </a:extLst>
          </p:cNvPr>
          <p:cNvSpPr/>
          <p:nvPr/>
        </p:nvSpPr>
        <p:spPr>
          <a:xfrm>
            <a:off x="3352498" y="4357759"/>
            <a:ext cx="5176205" cy="115623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6D30605-DFF9-8BCB-90B8-0F201AE75577}"/>
              </a:ext>
            </a:extLst>
          </p:cNvPr>
          <p:cNvSpPr txBox="1"/>
          <p:nvPr/>
        </p:nvSpPr>
        <p:spPr>
          <a:xfrm>
            <a:off x="2875280" y="5630843"/>
            <a:ext cx="4531980" cy="73866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2400" dirty="0" err="1"/>
              <a:t>Etapas</a:t>
            </a:r>
            <a:r>
              <a:rPr lang="en-GB" sz="2400" dirty="0"/>
              <a:t> </a:t>
            </a:r>
            <a:r>
              <a:rPr lang="en-GB" sz="2400" dirty="0" err="1"/>
              <a:t>adicionais</a:t>
            </a:r>
            <a:r>
              <a:rPr lang="en-GB" sz="2400" dirty="0"/>
              <a:t> </a:t>
            </a:r>
            <a:r>
              <a:rPr lang="en-GB" sz="2400" dirty="0" err="1"/>
              <a:t>em</a:t>
            </a:r>
            <a:r>
              <a:rPr lang="en-GB" sz="2400" dirty="0"/>
              <a:t> </a:t>
            </a:r>
            <a:r>
              <a:rPr lang="en-GB" sz="2400" dirty="0" err="1"/>
              <a:t>comparação</a:t>
            </a:r>
            <a:r>
              <a:rPr lang="en-GB" sz="2400" dirty="0"/>
              <a:t> com o </a:t>
            </a:r>
            <a:r>
              <a:rPr lang="en-GB" sz="2400" dirty="0" err="1"/>
              <a:t>subsetor</a:t>
            </a:r>
            <a:r>
              <a:rPr lang="en-GB" sz="2400" dirty="0"/>
              <a:t> de </a:t>
            </a:r>
            <a:r>
              <a:rPr lang="en-GB" sz="2400" dirty="0" err="1"/>
              <a:t>agricultura</a:t>
            </a:r>
            <a:endParaRPr lang="en-GB" sz="2400" dirty="0"/>
          </a:p>
        </p:txBody>
      </p:sp>
      <p:sp>
        <p:nvSpPr>
          <p:cNvPr id="3" name="Slide Number Placeholder 5">
            <a:extLst>
              <a:ext uri="{FF2B5EF4-FFF2-40B4-BE49-F238E27FC236}">
                <a16:creationId xmlns:a16="http://schemas.microsoft.com/office/drawing/2014/main" id="{EB645887-68C9-401F-13A4-B4087273B473}"/>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651442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897392" y="59254"/>
            <a:ext cx="8481346" cy="1325563"/>
          </a:xfrm>
        </p:spPr>
        <p:txBody>
          <a:bodyPr/>
          <a:lstStyle/>
          <a:p>
            <a:pPr algn="l"/>
            <a:r>
              <a:rPr lang="en-GB" sz="4400" dirty="0">
                <a:latin typeface="Open Sans"/>
                <a:ea typeface="Open Sans"/>
                <a:cs typeface="Open Sans"/>
                <a:sym typeface="Bodoni SvtyTwo ITC TT-Book"/>
              </a:rPr>
              <a:t>Aula 5.4 Outros </a:t>
            </a:r>
            <a:r>
              <a:rPr lang="en-GB" sz="4400" dirty="0" err="1">
                <a:latin typeface="Open Sans"/>
                <a:ea typeface="Open Sans"/>
                <a:cs typeface="Open Sans"/>
                <a:sym typeface="Bodoni SvtyTwo ITC TT-Book"/>
              </a:rPr>
              <a:t>subsetores</a:t>
            </a:r>
            <a:br>
              <a:rPr lang="en-GB" sz="4400" dirty="0">
                <a:latin typeface="Open Sans"/>
                <a:ea typeface="Open Sans"/>
                <a:cs typeface="Open Sans"/>
                <a:sym typeface="Bodoni SvtyTwo ITC TT-Book"/>
              </a:rPr>
            </a:br>
            <a:r>
              <a:rPr lang="en-GB" sz="4400" dirty="0" err="1">
                <a:latin typeface="Open Sans"/>
                <a:ea typeface="Open Sans"/>
                <a:cs typeface="Open Sans"/>
                <a:sym typeface="Bodoni SvtyTwo ITC TT-Book"/>
              </a:rPr>
              <a:t>Industriais</a:t>
            </a:r>
            <a:r>
              <a:rPr lang="en-GB" sz="4400" dirty="0">
                <a:latin typeface="Open Sans"/>
                <a:ea typeface="Open Sans"/>
                <a:cs typeface="Open Sans"/>
                <a:sym typeface="Bodoni SvtyTwo ITC TT-Book"/>
              </a:rPr>
              <a:t>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5.4.6. Suplementos de fabricação</a:t>
            </a:r>
            <a:endParaRPr lang="en-GB">
              <a:latin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F0A36BA-89B5-66A3-E144-431AA68AAB7C}"/>
              </a:ext>
            </a:extLst>
          </p:cNvPr>
          <p:cNvSpPr txBox="1"/>
          <p:nvPr/>
        </p:nvSpPr>
        <p:spPr>
          <a:xfrm>
            <a:off x="2114175" y="5567888"/>
            <a:ext cx="7963649" cy="738664"/>
          </a:xfrm>
          <a:prstGeom prst="rect">
            <a:avLst/>
          </a:prstGeom>
          <a:noFill/>
        </p:spPr>
        <p:txBody>
          <a:bodyPr wrap="square" lIns="0" tIns="0" rIns="0" bIns="0" rtlCol="0">
            <a:spAutoFit/>
          </a:bodyPr>
          <a:lstStyle/>
          <a:p>
            <a:pPr algn="ctr"/>
            <a:r>
              <a:rPr lang="en-GB" sz="2400" dirty="0"/>
              <a:t>No subsetor de Manufatura, é possível modelar usinas de cogeração e bombas de calor. </a:t>
            </a:r>
          </a:p>
        </p:txBody>
      </p:sp>
      <p:sp>
        <p:nvSpPr>
          <p:cNvPr id="7" name="TextBox 6">
            <a:extLst>
              <a:ext uri="{FF2B5EF4-FFF2-40B4-BE49-F238E27FC236}">
                <a16:creationId xmlns:a16="http://schemas.microsoft.com/office/drawing/2014/main" id="{19D8E92D-95EE-EE4C-A27E-63B846B220AA}"/>
              </a:ext>
            </a:extLst>
          </p:cNvPr>
          <p:cNvSpPr txBox="1"/>
          <p:nvPr/>
        </p:nvSpPr>
        <p:spPr>
          <a:xfrm>
            <a:off x="870507" y="4980131"/>
            <a:ext cx="4260195" cy="276999"/>
          </a:xfrm>
          <a:prstGeom prst="rect">
            <a:avLst/>
          </a:prstGeom>
          <a:noFill/>
        </p:spPr>
        <p:txBody>
          <a:bodyPr wrap="square">
            <a:spAutoFit/>
          </a:bodyPr>
          <a:lstStyle/>
          <a:p>
            <a:r>
              <a:rPr lang="en-GB" sz="600"/>
              <a:t>Fonte: https://www.flaticon.com/free-icons/power-plant" title="ícones de usina de energia, ícones de usina de energia criados por photo3idea_studio - </a:t>
            </a:r>
            <a:r>
              <a:rPr lang="en-GB" sz="600" err="1"/>
              <a:t>Flaticon&lt;/a</a:t>
            </a:r>
            <a:r>
              <a:rPr lang="en-GB" sz="600"/>
              <a:t>&gt;.</a:t>
            </a:r>
          </a:p>
        </p:txBody>
      </p:sp>
      <p:sp>
        <p:nvSpPr>
          <p:cNvPr id="10" name="TextBox 9">
            <a:extLst>
              <a:ext uri="{FF2B5EF4-FFF2-40B4-BE49-F238E27FC236}">
                <a16:creationId xmlns:a16="http://schemas.microsoft.com/office/drawing/2014/main" id="{F71219DE-24D5-02D1-D355-653A3096993B}"/>
              </a:ext>
            </a:extLst>
          </p:cNvPr>
          <p:cNvSpPr txBox="1"/>
          <p:nvPr/>
        </p:nvSpPr>
        <p:spPr>
          <a:xfrm>
            <a:off x="6979438" y="4980132"/>
            <a:ext cx="4339267" cy="276999"/>
          </a:xfrm>
          <a:prstGeom prst="rect">
            <a:avLst/>
          </a:prstGeom>
          <a:noFill/>
        </p:spPr>
        <p:txBody>
          <a:bodyPr wrap="square">
            <a:spAutoFit/>
          </a:bodyPr>
          <a:lstStyle/>
          <a:p>
            <a:pPr algn="r"/>
            <a:r>
              <a:rPr lang="en-GB" sz="600"/>
              <a:t>Fonte: https://www.freepik.com/free-photo/close-up-heat-pump-outside-home_22118722.htm#query=heat%20pump&amp;position=24&amp;from_view=search&amp;track=ais, Freepik&lt;/a&gt;</a:t>
            </a:r>
          </a:p>
        </p:txBody>
      </p:sp>
      <p:pic>
        <p:nvPicPr>
          <p:cNvPr id="1026" name="Picture 2">
            <a:extLst>
              <a:ext uri="{FF2B5EF4-FFF2-40B4-BE49-F238E27FC236}">
                <a16:creationId xmlns:a16="http://schemas.microsoft.com/office/drawing/2014/main" id="{83C26D6C-E251-F6B5-3C80-85144A473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368" y="1946291"/>
            <a:ext cx="3107875" cy="3107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photo close up on heat pump outside home">
            <a:extLst>
              <a:ext uri="{FF2B5EF4-FFF2-40B4-BE49-F238E27FC236}">
                <a16:creationId xmlns:a16="http://schemas.microsoft.com/office/drawing/2014/main" id="{87831E6F-C9E8-77F1-E70B-0D3F56627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365" y="1873043"/>
            <a:ext cx="4339267" cy="309848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13D89BE7-A9CF-A28D-F0CE-156D5F7DA016}"/>
              </a:ext>
            </a:extLst>
          </p:cNvPr>
          <p:cNvCxnSpPr/>
          <p:nvPr/>
        </p:nvCxnSpPr>
        <p:spPr>
          <a:xfrm>
            <a:off x="3878367" y="4170348"/>
            <a:ext cx="5298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194DCE8-B282-E59B-4077-35C55711C44E}"/>
              </a:ext>
            </a:extLst>
          </p:cNvPr>
          <p:cNvCxnSpPr/>
          <p:nvPr/>
        </p:nvCxnSpPr>
        <p:spPr>
          <a:xfrm>
            <a:off x="3878367" y="4715854"/>
            <a:ext cx="5298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E9A95A0-CA30-DF83-99B9-28EE847DA1F7}"/>
              </a:ext>
            </a:extLst>
          </p:cNvPr>
          <p:cNvSpPr txBox="1"/>
          <p:nvPr/>
        </p:nvSpPr>
        <p:spPr>
          <a:xfrm>
            <a:off x="4483276" y="4608132"/>
            <a:ext cx="1430414" cy="21544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1400"/>
              <a:t>Eletricidade (Power)</a:t>
            </a:r>
          </a:p>
        </p:txBody>
      </p:sp>
      <p:sp>
        <p:nvSpPr>
          <p:cNvPr id="11" name="TextBox 10">
            <a:extLst>
              <a:ext uri="{FF2B5EF4-FFF2-40B4-BE49-F238E27FC236}">
                <a16:creationId xmlns:a16="http://schemas.microsoft.com/office/drawing/2014/main" id="{1B2E9E5C-B2C4-CF87-C6E0-ECAB998E7373}"/>
              </a:ext>
            </a:extLst>
          </p:cNvPr>
          <p:cNvSpPr txBox="1"/>
          <p:nvPr/>
        </p:nvSpPr>
        <p:spPr>
          <a:xfrm>
            <a:off x="4483276" y="4067582"/>
            <a:ext cx="1430414" cy="21544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1400"/>
              <a:t>Vapor (calor)</a:t>
            </a:r>
          </a:p>
        </p:txBody>
      </p:sp>
      <p:pic>
        <p:nvPicPr>
          <p:cNvPr id="13" name="Picture 8">
            <a:extLst>
              <a:ext uri="{FF2B5EF4-FFF2-40B4-BE49-F238E27FC236}">
                <a16:creationId xmlns:a16="http://schemas.microsoft.com/office/drawing/2014/main" id="{A15268AB-372C-B5C2-7AF6-D2413C6A1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62BEC08E-495D-E2E0-EA43-BB0E8966E9C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19613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C23BB44C-43C6-48C9-BB4F-B5A8867E1BAE}"/>
              </a:ext>
            </a:extLst>
          </p:cNvPr>
          <p:cNvPicPr>
            <a:picLocks noChangeAspect="1"/>
          </p:cNvPicPr>
          <p:nvPr/>
        </p:nvPicPr>
        <p:blipFill>
          <a:blip r:embed="rId2"/>
          <a:stretch>
            <a:fillRect/>
          </a:stretch>
        </p:blipFill>
        <p:spPr>
          <a:xfrm>
            <a:off x="708" y="-19299"/>
            <a:ext cx="12190521" cy="6892739"/>
          </a:xfrm>
          <a:prstGeom prst="rect">
            <a:avLst/>
          </a:prstGeom>
        </p:spPr>
      </p:pic>
      <p:sp>
        <p:nvSpPr>
          <p:cNvPr id="6" name="TextBox 3">
            <a:extLst>
              <a:ext uri="{FF2B5EF4-FFF2-40B4-BE49-F238E27FC236}">
                <a16:creationId xmlns:a16="http://schemas.microsoft.com/office/drawing/2014/main" id="{B55537A8-5987-48F2-9EB4-FAE3EA33E0E6}"/>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a:solidFill>
                  <a:schemeClr val="bg1"/>
                </a:solidFill>
                <a:latin typeface="Open Sans"/>
                <a:ea typeface="+mn-lt"/>
                <a:cs typeface="+mn-lt"/>
              </a:rPr>
              <a:t>Cursos do CCG (isso o levará </a:t>
            </a:r>
            <a:br>
              <a:rPr lang="en-US" sz="800">
                <a:latin typeface="Open Sans"/>
                <a:ea typeface="+mn-lt"/>
                <a:cs typeface="+mn-lt"/>
              </a:rPr>
            </a:br>
            <a:r>
              <a:rPr lang="en-US" sz="800">
                <a:solidFill>
                  <a:schemeClr val="bg1"/>
                </a:solidFill>
                <a:latin typeface="Open Sans"/>
                <a:ea typeface="+mn-lt"/>
                <a:cs typeface="+mn-lt"/>
              </a:rPr>
              <a:t>para o link do site http://www.ClimateCompatibleGrowth.com/teachingmaterials)</a:t>
            </a:r>
          </a:p>
        </p:txBody>
      </p:sp>
      <p:sp>
        <p:nvSpPr>
          <p:cNvPr id="2" name="Slide Number Placeholder 5">
            <a:extLst>
              <a:ext uri="{FF2B5EF4-FFF2-40B4-BE49-F238E27FC236}">
                <a16:creationId xmlns:a16="http://schemas.microsoft.com/office/drawing/2014/main" id="{D152DFBF-D0C4-4971-BCBB-BE210C2B6DC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t>24</a:t>
            </a:fld>
            <a:endParaRPr lang="en-US" altLang="en-US" sz="1400" b="1">
              <a:solidFill>
                <a:schemeClr val="bg1"/>
              </a:solidFill>
              <a:latin typeface="Open Sans ExtraBold"/>
              <a:ea typeface="Open Sans ExtraBold"/>
              <a:cs typeface="Open Sans ExtraBold"/>
            </a:endParaRPr>
          </a:p>
        </p:txBody>
      </p:sp>
      <p:sp>
        <p:nvSpPr>
          <p:cNvPr id="3" name="TextBox 2">
            <a:extLst>
              <a:ext uri="{FF2B5EF4-FFF2-40B4-BE49-F238E27FC236}">
                <a16:creationId xmlns:a16="http://schemas.microsoft.com/office/drawing/2014/main" id="{53550E6C-9231-FC57-EC52-8443B1DEEB23}"/>
              </a:ext>
            </a:extLst>
          </p:cNvPr>
          <p:cNvSpPr txBox="1"/>
          <p:nvPr/>
        </p:nvSpPr>
        <p:spPr>
          <a:xfrm>
            <a:off x="8811492" y="4675914"/>
            <a:ext cx="323120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a:t>
            </a:r>
            <a:r>
              <a:rPr lang="en-US" sz="800" dirty="0" err="1">
                <a:solidFill>
                  <a:schemeClr val="bg1"/>
                </a:solidFill>
                <a:latin typeface="Open Sans"/>
                <a:ea typeface="+mn-lt"/>
                <a:cs typeface="+mn-lt"/>
              </a:rPr>
              <a:t>Hasanovic </a:t>
            </a:r>
            <a:r>
              <a:rPr lang="en-US" sz="800" dirty="0">
                <a:solidFill>
                  <a:schemeClr val="bg1"/>
                </a:solidFill>
                <a:latin typeface="Open Sans"/>
                <a:ea typeface="+mn-lt"/>
                <a:cs typeface="+mn-lt"/>
              </a:rPr>
              <a:t>S., Gritsevskyi </a:t>
            </a:r>
            <a:r>
              <a:rPr lang="en-US" sz="800" dirty="0" err="1">
                <a:solidFill>
                  <a:schemeClr val="bg1"/>
                </a:solidFill>
                <a:latin typeface="Open Sans"/>
                <a:ea typeface="+mn-lt"/>
                <a:cs typeface="+mn-lt"/>
              </a:rPr>
              <a:t>A,Stankeviciute </a:t>
            </a:r>
            <a:r>
              <a:rPr lang="en-US" sz="800" dirty="0">
                <a:solidFill>
                  <a:schemeClr val="bg1"/>
                </a:solidFill>
                <a:latin typeface="Open Sans"/>
                <a:ea typeface="+mn-lt"/>
                <a:cs typeface="+mn-lt"/>
              </a:rPr>
              <a:t>L., Tot M.; Welsch M., </a:t>
            </a:r>
            <a:r>
              <a:rPr lang="en-US" sz="800" dirty="0" err="1">
                <a:solidFill>
                  <a:schemeClr val="bg1"/>
                </a:solidFill>
                <a:latin typeface="Open Sans"/>
                <a:ea typeface="+mn-lt"/>
                <a:cs typeface="+mn-lt"/>
              </a:rPr>
              <a:t>Hirmer </a:t>
            </a:r>
            <a:r>
              <a:rPr lang="en-US" sz="800" dirty="0">
                <a:solidFill>
                  <a:schemeClr val="bg1"/>
                </a:solidFill>
                <a:latin typeface="Open Sans"/>
                <a:ea typeface="+mn-lt"/>
                <a:cs typeface="+mn-lt"/>
              </a:rPr>
              <a:t>S., 2023. Palestra 5: "</a:t>
            </a:r>
            <a:r>
              <a:rPr lang="en-GB" sz="800">
                <a:solidFill>
                  <a:schemeClr val="bg1"/>
                </a:solidFill>
                <a:latin typeface="Open Sans"/>
                <a:ea typeface="+mn-lt"/>
                <a:cs typeface="+mn-lt"/>
              </a:rPr>
              <a:t>BASE YEAR RECONSTRUCTION using the INDUSTRY SECTOR EXAMPLE</a:t>
            </a:r>
            <a:r>
              <a:rPr lang="en-US" sz="800">
                <a:solidFill>
                  <a:schemeClr val="bg1"/>
                </a:solidFill>
                <a:latin typeface="Open Sans"/>
                <a:ea typeface="+mn-lt"/>
                <a:cs typeface="+mn-lt"/>
              </a:rPr>
              <a:t>" </a:t>
            </a:r>
            <a:r>
              <a:rPr lang="en-US" sz="800" dirty="0">
                <a:solidFill>
                  <a:schemeClr val="bg1"/>
                </a:solidFill>
                <a:latin typeface="Open Sans"/>
                <a:ea typeface="+mn-lt"/>
                <a:cs typeface="+mn-lt"/>
              </a:rPr>
              <a:t>, Energy Demands Projections with MAED (Model for Analysis of Energy Demand). Versão de lançamento 2.0.  [apresentação on-line]. </a:t>
            </a:r>
            <a:r>
              <a:rPr lang="en-US" sz="800" dirty="0" err="1">
                <a:solidFill>
                  <a:schemeClr val="bg1"/>
                </a:solidFill>
                <a:latin typeface="Open Sans"/>
                <a:ea typeface="+mn-lt"/>
                <a:cs typeface="+mn-lt"/>
              </a:rPr>
              <a:t>Programa </a:t>
            </a:r>
            <a:r>
              <a:rPr lang="en-US" sz="800" dirty="0">
                <a:solidFill>
                  <a:schemeClr val="bg1"/>
                </a:solidFill>
                <a:latin typeface="Open Sans"/>
                <a:ea typeface="+mn-lt"/>
                <a:cs typeface="+mn-lt"/>
              </a:rPr>
              <a:t>e Crescimento Compatível com o Clima e Agência Internacional de Energia Atômica.</a:t>
            </a:r>
            <a:endParaRPr lang="en-US" sz="800" dirty="0">
              <a:solidFill>
                <a:schemeClr val="bg1"/>
              </a:solidFill>
              <a:cs typeface="Calibri"/>
            </a:endParaRPr>
          </a:p>
        </p:txBody>
      </p:sp>
    </p:spTree>
    <p:extLst>
      <p:ext uri="{BB962C8B-B14F-4D97-AF65-F5344CB8AC3E}">
        <p14:creationId xmlns:p14="http://schemas.microsoft.com/office/powerpoint/2010/main" val="144697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308"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05" y="-294171"/>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5.1 </a:t>
            </a:r>
            <a:r>
              <a:rPr lang="en-GB" sz="4400" dirty="0" err="1">
                <a:latin typeface="Open Sans"/>
                <a:ea typeface="Open Sans"/>
                <a:cs typeface="Open Sans"/>
                <a:sym typeface="Bodoni SvtyTwo ITC TT-Book"/>
              </a:rPr>
              <a:t>Categorias</a:t>
            </a:r>
            <a:r>
              <a:rPr lang="en-GB" sz="4400" dirty="0">
                <a:latin typeface="Open Sans"/>
                <a:ea typeface="Open Sans"/>
                <a:cs typeface="Open Sans"/>
                <a:sym typeface="Bodoni SvtyTwo ITC TT-Book"/>
              </a:rPr>
              <a:t> de </a:t>
            </a:r>
            <a:r>
              <a:rPr lang="en-GB" sz="4400" dirty="0" err="1">
                <a:latin typeface="Open Sans"/>
                <a:ea typeface="Open Sans"/>
                <a:cs typeface="Open Sans"/>
                <a:sym typeface="Bodoni SvtyTwo ITC TT-Book"/>
              </a:rPr>
              <a:t>uso</a:t>
            </a:r>
            <a:r>
              <a:rPr lang="en-GB" sz="4400" dirty="0">
                <a:latin typeface="Open Sans"/>
                <a:ea typeface="Open Sans"/>
                <a:cs typeface="Open Sans"/>
                <a:sym typeface="Bodoni SvtyTwo ITC TT-Book"/>
              </a:rPr>
              <a:t> final</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1064860" y="1713385"/>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Setores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1013830" y="2980578"/>
            <a:ext cx="22894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chemeClr val="accent3">
                    <a:lumMod val="50000"/>
                  </a:schemeClr>
                </a:solidFill>
                <a:latin typeface="Open Sans Light"/>
                <a:ea typeface="Open Sans Light" panose="020B0306030504020204" pitchFamily="34" charset="0"/>
                <a:cs typeface="Open Sans Light" panose="020B0306030504020204" pitchFamily="34" charset="0"/>
              </a:rPr>
              <a:t>Subsetores</a:t>
            </a:r>
            <a:endPar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1017165" y="4220765"/>
            <a:ext cx="1761082"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Uso final</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876139" y="5178927"/>
            <a:ext cx="20252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Categoria de demanda final de energia (FED)</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2778248" y="5263165"/>
            <a:ext cx="1518816"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Combustíveis para motores</a:t>
            </a: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398623" y="5255872"/>
            <a:ext cx="1080057"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Biomassa</a:t>
            </a: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600"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moderna</a:t>
            </a:r>
            <a:endPar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535358" y="5274106"/>
            <a:ext cx="1282324" cy="54000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Combustíveis</a:t>
            </a:r>
            <a:r>
              <a:rPr lang="en-US"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fósseis</a:t>
            </a:r>
            <a:endParaRPr lang="en-US"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874360" y="5264900"/>
            <a:ext cx="1320812"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Eletricidade</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364828" y="5263489"/>
            <a:ext cx="1937190"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Combustíveis</a:t>
            </a: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600"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tradicionais</a:t>
            </a:r>
            <a:endPar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284058" y="5254548"/>
            <a:ext cx="968595"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Térmica solar</a:t>
            </a: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384886" y="1530003"/>
            <a:ext cx="1496920" cy="33855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Setor</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398854" y="1509822"/>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Transporte</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674634" y="1520450"/>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Serviço</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359490" y="1519664"/>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Casa</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8413354" y="2678621"/>
            <a:ext cx="2535498"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Fabricação</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4464744" y="2686646"/>
            <a:ext cx="1535366"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Construção</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6604635" y="2688463"/>
            <a:ext cx="1338725"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Mineração</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520387" y="2682449"/>
            <a:ext cx="1416144"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Agricultura</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210946" y="4025949"/>
            <a:ext cx="2553567"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a:ea typeface="Open Sans Light" panose="020B0306030504020204" pitchFamily="34" charset="0"/>
                <a:cs typeface="Open Sans Light" panose="020B0306030504020204" pitchFamily="34" charset="0"/>
              </a:rPr>
              <a:t>Força motriz</a:t>
            </a:r>
            <a:r>
              <a:rPr lang="en-US" sz="1600">
                <a:solidFill>
                  <a:srgbClr val="B4323F"/>
                </a:solidFill>
                <a:latin typeface="Open Sans Light"/>
                <a:ea typeface="Open Sans Light" panose="020B0306030504020204" pitchFamily="34" charset="0"/>
                <a:cs typeface="Open Sans Light" panose="020B0306030504020204" pitchFamily="34" charset="0"/>
              </a:rPr>
              <a:t>: Transportador, perfuração,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926583" y="4025949"/>
            <a:ext cx="2729680"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err="1">
                <a:solidFill>
                  <a:srgbClr val="B4323F"/>
                </a:solidFill>
                <a:latin typeface="Open Sans Light"/>
                <a:ea typeface="Open Sans Light" panose="020B0306030504020204" pitchFamily="34" charset="0"/>
                <a:cs typeface="Open Sans Light" panose="020B0306030504020204" pitchFamily="34" charset="0"/>
              </a:rPr>
              <a:t>Uso</a:t>
            </a:r>
            <a:r>
              <a:rPr lang="en-US" sz="1600" b="1" dirty="0">
                <a:solidFill>
                  <a:srgbClr val="B4323F"/>
                </a:solidFill>
                <a:latin typeface="Open Sans Light"/>
                <a:ea typeface="Open Sans Light" panose="020B0306030504020204" pitchFamily="34" charset="0"/>
                <a:cs typeface="Open Sans Light" panose="020B0306030504020204" pitchFamily="34" charset="0"/>
              </a:rPr>
              <a:t> </a:t>
            </a:r>
            <a:r>
              <a:rPr lang="en-US" sz="1600" b="1" dirty="0" err="1">
                <a:solidFill>
                  <a:srgbClr val="B4323F"/>
                </a:solidFill>
                <a:latin typeface="Open Sans Light"/>
                <a:ea typeface="Open Sans Light" panose="020B0306030504020204" pitchFamily="34" charset="0"/>
                <a:cs typeface="Open Sans Light" panose="020B0306030504020204" pitchFamily="34" charset="0"/>
              </a:rPr>
              <a:t>térmico</a:t>
            </a:r>
            <a:r>
              <a:rPr lang="en-US" sz="1600" dirty="0">
                <a:solidFill>
                  <a:srgbClr val="B4323F"/>
                </a:solidFill>
                <a:latin typeface="Open Sans Light"/>
                <a:ea typeface="Open Sans Light" panose="020B0306030504020204" pitchFamily="34" charset="0"/>
                <a:cs typeface="Open Sans Light" panose="020B0306030504020204" pitchFamily="34" charset="0"/>
              </a:rPr>
              <a:t>:  Vapor, </a:t>
            </a:r>
            <a:r>
              <a:rPr lang="en-US" sz="1600" dirty="0" err="1">
                <a:solidFill>
                  <a:srgbClr val="B4323F"/>
                </a:solidFill>
                <a:latin typeface="Open Sans Light"/>
                <a:ea typeface="Open Sans Light" panose="020B0306030504020204" pitchFamily="34" charset="0"/>
                <a:cs typeface="Open Sans Light" panose="020B0306030504020204" pitchFamily="34" charset="0"/>
              </a:rPr>
              <a:t>calor</a:t>
            </a:r>
            <a:r>
              <a:rPr lang="en-US" sz="1600" dirty="0">
                <a:solidFill>
                  <a:srgbClr val="B4323F"/>
                </a:solidFill>
                <a:latin typeface="Open Sans Light"/>
                <a:ea typeface="Open Sans Light" panose="020B0306030504020204" pitchFamily="34" charset="0"/>
                <a:cs typeface="Open Sans Light" panose="020B0306030504020204" pitchFamily="34" charset="0"/>
              </a:rPr>
              <a:t> da </a:t>
            </a:r>
            <a:r>
              <a:rPr lang="en-US" sz="1600" dirty="0" err="1">
                <a:solidFill>
                  <a:srgbClr val="B4323F"/>
                </a:solidFill>
                <a:latin typeface="Open Sans Light"/>
                <a:ea typeface="Open Sans Light" panose="020B0306030504020204" pitchFamily="34" charset="0"/>
                <a:cs typeface="Open Sans Light" panose="020B0306030504020204" pitchFamily="34" charset="0"/>
              </a:rPr>
              <a:t>água</a:t>
            </a:r>
            <a:r>
              <a:rPr lang="en-US" sz="1600" dirty="0">
                <a:solidFill>
                  <a:srgbClr val="B4323F"/>
                </a:solidFill>
                <a:latin typeface="Open Sans Light"/>
                <a:ea typeface="Open Sans Light" panose="020B0306030504020204" pitchFamily="34" charset="0"/>
                <a:cs typeface="Open Sans Light" panose="020B0306030504020204" pitchFamily="34" charset="0"/>
              </a:rPr>
              <a:t>,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777551" y="4030567"/>
            <a:ext cx="3286841"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Uso específico de eletricidade</a:t>
            </a: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 eletrodomésticos,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996087" y="1440343"/>
            <a:ext cx="10203071" cy="951616"/>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992609" y="2602073"/>
            <a:ext cx="10203071" cy="1115448"/>
          </a:xfrm>
          <a:prstGeom prst="rect">
            <a:avLst/>
          </a:prstGeom>
          <a:noFill/>
          <a:ln w="28575">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999422" y="3897097"/>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548914" y="4766075"/>
            <a:ext cx="122942" cy="50803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6096000" y="4786779"/>
            <a:ext cx="74450"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956428" y="4786779"/>
            <a:ext cx="322433" cy="46236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511924" y="4800308"/>
            <a:ext cx="1056649"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6849890" y="4786446"/>
            <a:ext cx="1918466" cy="487666"/>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359490" y="4786446"/>
            <a:ext cx="2933582" cy="462702"/>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a:off x="6096001" y="3730403"/>
            <a:ext cx="0" cy="16317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936176" y="1050757"/>
            <a:ext cx="10839818" cy="259890"/>
          </a:xfrm>
        </p:spPr>
        <p:txBody>
          <a:bodyPr/>
          <a:lstStyle/>
          <a:p>
            <a:pPr marL="0" lvl="6" indent="0" eaLnBrk="0" fontAlgn="base" hangingPunct="0">
              <a:lnSpc>
                <a:spcPct val="110000"/>
              </a:lnSpc>
              <a:spcAft>
                <a:spcPts val="1200"/>
              </a:spcAft>
              <a:buClr>
                <a:srgbClr val="333333"/>
              </a:buClr>
              <a:buSzPts val="1300"/>
              <a:buNone/>
              <a:defRPr/>
            </a:pPr>
            <a:r>
              <a:rPr lang="en-GB" sz="2000" b="1" dirty="0">
                <a:solidFill>
                  <a:schemeClr val="accent5">
                    <a:lumMod val="60000"/>
                    <a:lumOff val="40000"/>
                  </a:schemeClr>
                </a:solidFill>
                <a:latin typeface="Open Sans"/>
                <a:ea typeface="Open Sans"/>
                <a:cs typeface="Open Sans"/>
                <a:sym typeface="Calibri"/>
              </a:rPr>
              <a:t>5.1.1. O </a:t>
            </a:r>
            <a:r>
              <a:rPr lang="en-GB" sz="2000" b="1" dirty="0" err="1">
                <a:solidFill>
                  <a:schemeClr val="accent5">
                    <a:lumMod val="60000"/>
                    <a:lumOff val="40000"/>
                  </a:schemeClr>
                </a:solidFill>
                <a:latin typeface="Open Sans"/>
                <a:ea typeface="Open Sans"/>
                <a:cs typeface="Open Sans"/>
                <a:sym typeface="Calibri"/>
              </a:rPr>
              <a:t>setor</a:t>
            </a:r>
            <a:r>
              <a:rPr lang="en-GB" sz="2000" b="1" dirty="0">
                <a:solidFill>
                  <a:schemeClr val="accent5">
                    <a:lumMod val="60000"/>
                    <a:lumOff val="40000"/>
                  </a:schemeClr>
                </a:solidFill>
                <a:latin typeface="Open Sans"/>
                <a:ea typeface="Open Sans"/>
                <a:cs typeface="Open Sans"/>
                <a:sym typeface="Calibri"/>
              </a:rPr>
              <a:t> industrial, </a:t>
            </a:r>
            <a:r>
              <a:rPr lang="en-GB" sz="2000" b="1" dirty="0" err="1">
                <a:solidFill>
                  <a:schemeClr val="accent5">
                    <a:lumMod val="60000"/>
                    <a:lumOff val="40000"/>
                  </a:schemeClr>
                </a:solidFill>
                <a:latin typeface="Open Sans"/>
                <a:ea typeface="Open Sans"/>
                <a:cs typeface="Open Sans"/>
                <a:sym typeface="Calibri"/>
              </a:rPr>
              <a:t>os</a:t>
            </a:r>
            <a:r>
              <a:rPr lang="en-GB" sz="2000" b="1" dirty="0">
                <a:solidFill>
                  <a:schemeClr val="accent5">
                    <a:lumMod val="60000"/>
                    <a:lumOff val="40000"/>
                  </a:schemeClr>
                </a:solidFill>
                <a:latin typeface="Open Sans"/>
                <a:ea typeface="Open Sans"/>
                <a:cs typeface="Open Sans"/>
                <a:sym typeface="Calibri"/>
              </a:rPr>
              <a:t> </a:t>
            </a:r>
            <a:r>
              <a:rPr lang="en-GB" sz="2000" b="1" dirty="0" err="1">
                <a:solidFill>
                  <a:schemeClr val="accent5">
                    <a:lumMod val="60000"/>
                    <a:lumOff val="40000"/>
                  </a:schemeClr>
                </a:solidFill>
                <a:latin typeface="Open Sans"/>
                <a:ea typeface="Open Sans"/>
                <a:cs typeface="Open Sans"/>
                <a:sym typeface="Calibri"/>
              </a:rPr>
              <a:t>subsetores</a:t>
            </a:r>
            <a:r>
              <a:rPr lang="en-GB" sz="2000" b="1" dirty="0">
                <a:solidFill>
                  <a:schemeClr val="accent5">
                    <a:lumMod val="60000"/>
                    <a:lumOff val="40000"/>
                  </a:schemeClr>
                </a:solidFill>
                <a:latin typeface="Open Sans"/>
                <a:ea typeface="Open Sans"/>
                <a:cs typeface="Open Sans"/>
                <a:sym typeface="Calibri"/>
              </a:rPr>
              <a:t>, o </a:t>
            </a:r>
            <a:r>
              <a:rPr lang="en-GB" sz="2000" b="1" dirty="0" err="1">
                <a:solidFill>
                  <a:schemeClr val="accent5">
                    <a:lumMod val="60000"/>
                    <a:lumOff val="40000"/>
                  </a:schemeClr>
                </a:solidFill>
                <a:latin typeface="Open Sans"/>
                <a:ea typeface="Open Sans"/>
                <a:cs typeface="Open Sans"/>
                <a:sym typeface="Calibri"/>
              </a:rPr>
              <a:t>uso</a:t>
            </a:r>
            <a:r>
              <a:rPr lang="en-GB" sz="2000" b="1" dirty="0">
                <a:solidFill>
                  <a:schemeClr val="accent5">
                    <a:lumMod val="60000"/>
                    <a:lumOff val="40000"/>
                  </a:schemeClr>
                </a:solidFill>
                <a:latin typeface="Open Sans"/>
                <a:ea typeface="Open Sans"/>
                <a:cs typeface="Open Sans"/>
                <a:sym typeface="Calibri"/>
              </a:rPr>
              <a:t> final e as </a:t>
            </a:r>
            <a:r>
              <a:rPr lang="en-GB" sz="2000" b="1" dirty="0" err="1">
                <a:solidFill>
                  <a:schemeClr val="accent5">
                    <a:lumMod val="60000"/>
                    <a:lumOff val="40000"/>
                  </a:schemeClr>
                </a:solidFill>
                <a:latin typeface="Open Sans"/>
                <a:ea typeface="Open Sans"/>
                <a:cs typeface="Open Sans"/>
                <a:sym typeface="Calibri"/>
              </a:rPr>
              <a:t>demandas</a:t>
            </a:r>
            <a:r>
              <a:rPr lang="en-GB" sz="2000" b="1" dirty="0">
                <a:solidFill>
                  <a:schemeClr val="accent5">
                    <a:lumMod val="60000"/>
                    <a:lumOff val="40000"/>
                  </a:schemeClr>
                </a:solidFill>
                <a:latin typeface="Open Sans"/>
                <a:ea typeface="Open Sans"/>
                <a:cs typeface="Open Sans"/>
                <a:sym typeface="Calibri"/>
              </a:rPr>
              <a:t> </a:t>
            </a:r>
            <a:r>
              <a:rPr lang="en-GB" sz="2000" b="1" dirty="0" err="1">
                <a:solidFill>
                  <a:schemeClr val="accent5">
                    <a:lumMod val="60000"/>
                    <a:lumOff val="40000"/>
                  </a:schemeClr>
                </a:solidFill>
                <a:latin typeface="Open Sans"/>
                <a:ea typeface="Open Sans"/>
                <a:cs typeface="Open Sans"/>
                <a:sym typeface="Calibri"/>
              </a:rPr>
              <a:t>finais</a:t>
            </a:r>
            <a:r>
              <a:rPr lang="en-GB" sz="2000" b="1" dirty="0">
                <a:solidFill>
                  <a:schemeClr val="accent5">
                    <a:lumMod val="60000"/>
                    <a:lumOff val="40000"/>
                  </a:schemeClr>
                </a:solidFill>
                <a:latin typeface="Open Sans"/>
                <a:ea typeface="Open Sans"/>
                <a:cs typeface="Open Sans"/>
                <a:sym typeface="Calibri"/>
              </a:rPr>
              <a:t> de </a:t>
            </a:r>
            <a:r>
              <a:rPr lang="en-GB" sz="2000" b="1" dirty="0" err="1">
                <a:solidFill>
                  <a:schemeClr val="accent5">
                    <a:lumMod val="60000"/>
                    <a:lumOff val="40000"/>
                  </a:schemeClr>
                </a:solidFill>
                <a:latin typeface="Open Sans"/>
                <a:ea typeface="Open Sans"/>
                <a:cs typeface="Open Sans"/>
                <a:sym typeface="Calibri"/>
              </a:rPr>
              <a:t>energia</a:t>
            </a:r>
            <a:endParaRPr lang="en-GB" sz="2000" b="1" dirty="0">
              <a:solidFill>
                <a:schemeClr val="accent5">
                  <a:lumMod val="60000"/>
                  <a:lumOff val="40000"/>
                </a:schemeClr>
              </a:solidFill>
              <a:latin typeface="Open Sans"/>
              <a:ea typeface="Open Sans"/>
              <a:cs typeface="Open Sans"/>
              <a:sym typeface="Calibri"/>
            </a:endParaRPr>
          </a:p>
          <a:p>
            <a:pPr marL="0" indent="0">
              <a:buNone/>
            </a:pPr>
            <a:endParaRPr lang="en-GB" b="1" dirty="0"/>
          </a:p>
        </p:txBody>
      </p:sp>
      <p:sp>
        <p:nvSpPr>
          <p:cNvPr id="2" name="Line 1073">
            <a:extLst>
              <a:ext uri="{FF2B5EF4-FFF2-40B4-BE49-F238E27FC236}">
                <a16:creationId xmlns:a16="http://schemas.microsoft.com/office/drawing/2014/main" id="{CC83D1D9-F380-D0D3-19DD-99B4E4E77BD3}"/>
              </a:ext>
            </a:extLst>
          </p:cNvPr>
          <p:cNvSpPr>
            <a:spLocks noChangeShapeType="1"/>
          </p:cNvSpPr>
          <p:nvPr/>
        </p:nvSpPr>
        <p:spPr bwMode="auto">
          <a:xfrm flipV="1">
            <a:off x="7568573" y="4766075"/>
            <a:ext cx="1796255" cy="47531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Line 1079">
            <a:extLst>
              <a:ext uri="{FF2B5EF4-FFF2-40B4-BE49-F238E27FC236}">
                <a16:creationId xmlns:a16="http://schemas.microsoft.com/office/drawing/2014/main" id="{A4A4E47F-836B-437E-037C-06D2D508EE83}"/>
              </a:ext>
            </a:extLst>
          </p:cNvPr>
          <p:cNvSpPr>
            <a:spLocks noChangeShapeType="1"/>
          </p:cNvSpPr>
          <p:nvPr/>
        </p:nvSpPr>
        <p:spPr bwMode="auto">
          <a:xfrm>
            <a:off x="4881806" y="1868557"/>
            <a:ext cx="1416444" cy="71218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26" name="Picture 2">
            <a:extLst>
              <a:ext uri="{FF2B5EF4-FFF2-40B4-BE49-F238E27FC236}">
                <a16:creationId xmlns:a16="http://schemas.microsoft.com/office/drawing/2014/main" id="{46977333-80C9-46C2-2679-0D0704403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200" y="3049194"/>
            <a:ext cx="622714" cy="622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C92A76-3616-DCA4-507A-C2A942AB2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427" y="3077187"/>
            <a:ext cx="566078" cy="5660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57ED5DA-6561-6A4A-5BCA-FADE98FE9B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7722" y="3049194"/>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2D2E370-CA18-4B8E-43A0-EC39AC3C20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4828" y="3050863"/>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10D16FE-CB5A-37C2-EEDE-B5717F82A278}"/>
              </a:ext>
            </a:extLst>
          </p:cNvPr>
          <p:cNvPicPr>
            <a:picLocks noChangeAspect="1" noChangeArrowheads="1"/>
          </p:cNvPicPr>
          <p:nvPr/>
        </p:nvPicPr>
        <p:blipFill>
          <a:blip r:embed="rId8">
            <a:alphaModFix/>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1133" y="1899887"/>
            <a:ext cx="477490" cy="4774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8979234-3981-1119-DC14-461668FB09FF}"/>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6152726" y="1905392"/>
            <a:ext cx="451909" cy="4519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3CDD3C0-2453-8D96-5B14-35D0DDB24BF8}"/>
              </a:ext>
            </a:extLst>
          </p:cNvPr>
          <p:cNvPicPr>
            <a:picLocks noChangeAspect="1" noChangeArrowheads="1"/>
          </p:cNvPicPr>
          <p:nvPr/>
        </p:nvPicPr>
        <p:blipFill>
          <a:blip r:embed="rId10">
            <a:alphaModFix amt="35000"/>
            <a:extLst>
              <a:ext uri="{28A0092B-C50C-407E-A947-70E740481C1C}">
                <a14:useLocalDpi xmlns:a14="http://schemas.microsoft.com/office/drawing/2010/main" val="0"/>
              </a:ext>
            </a:extLst>
          </a:blip>
          <a:srcRect/>
          <a:stretch>
            <a:fillRect/>
          </a:stretch>
        </p:blipFill>
        <p:spPr bwMode="auto">
          <a:xfrm>
            <a:off x="7963988" y="1894476"/>
            <a:ext cx="462367" cy="4623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3F8D88F-4378-BD02-5257-27F3F4525C51}"/>
              </a:ext>
            </a:extLst>
          </p:cNvPr>
          <p:cNvPicPr>
            <a:picLocks noChangeAspect="1" noChangeArrowheads="1"/>
          </p:cNvPicPr>
          <p:nvPr/>
        </p:nvPicPr>
        <p:blipFill>
          <a:blip r:embed="rId11">
            <a:alphaModFix amt="35000"/>
            <a:extLst>
              <a:ext uri="{28A0092B-C50C-407E-A947-70E740481C1C}">
                <a14:useLocalDpi xmlns:a14="http://schemas.microsoft.com/office/drawing/2010/main" val="0"/>
              </a:ext>
            </a:extLst>
          </a:blip>
          <a:srcRect/>
          <a:stretch>
            <a:fillRect/>
          </a:stretch>
        </p:blipFill>
        <p:spPr bwMode="auto">
          <a:xfrm>
            <a:off x="10061888" y="1884054"/>
            <a:ext cx="462367" cy="46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306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658791" cy="114979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5.1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Reconstrução</a:t>
            </a:r>
            <a:r>
              <a:rPr lang="en-GB" altLang="en-US" sz="4400" dirty="0">
                <a:latin typeface="Open Sans" panose="020B0606030504020204" pitchFamily="34" charset="0"/>
                <a:ea typeface="Open Sans" panose="020B0606030504020204" pitchFamily="34" charset="0"/>
                <a:cs typeface="Open Sans" panose="020B0606030504020204" pitchFamily="34" charset="0"/>
              </a:rPr>
              <a:t> do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ano</a:t>
            </a:r>
            <a:r>
              <a:rPr lang="en-GB" altLang="en-US" sz="4400" dirty="0">
                <a:latin typeface="Open Sans" panose="020B0606030504020204" pitchFamily="34" charset="0"/>
                <a:ea typeface="Open Sans" panose="020B0606030504020204" pitchFamily="34" charset="0"/>
                <a:cs typeface="Open Sans" panose="020B0606030504020204" pitchFamily="34" charset="0"/>
              </a:rPr>
              <a:t>-base (1/3)</a:t>
            </a:r>
            <a:endParaRPr lang="en-GB" sz="4400" dirty="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228548"/>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5.1.2. Seleção e reconstrução do ano-base</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latin typeface="Open Sans" panose="020B0606030504020204" pitchFamily="34" charset="0"/>
                <a:cs typeface="Open Sans" panose="020B0606030504020204" pitchFamily="34" charset="0"/>
              </a:rPr>
              <a:t>Calcular os dados de entrada do MAED para o ano-base</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Verificar a precisão dos resultados do MAED para o ano-base</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panose="020B0606030504020204" pitchFamily="34" charset="0"/>
                <a:cs typeface="Open Sans" panose="020B0606030504020204" pitchFamily="34" charset="0"/>
              </a:rPr>
              <a:t>Executar o modelo MAED</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panose="020B0606030504020204" pitchFamily="34" charset="0"/>
                <a:cs typeface="Open Sans" panose="020B0606030504020204" pitchFamily="34" charset="0"/>
              </a:rPr>
              <a:t>Reunir/Ajustar os parâmetros do MAED para o ano base</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2" name="Chevron 11">
            <a:extLst>
              <a:ext uri="{FF2B5EF4-FFF2-40B4-BE49-F238E27FC236}">
                <a16:creationId xmlns:a16="http://schemas.microsoft.com/office/drawing/2014/main" id="{6E3B2962-F31C-7687-9EC4-29063E03A6BF}"/>
              </a:ext>
            </a:extLst>
          </p:cNvPr>
          <p:cNvSpPr/>
          <p:nvPr/>
        </p:nvSpPr>
        <p:spPr>
          <a:xfrm>
            <a:off x="1649730" y="1922379"/>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1. Reconstrução do ano-base</a:t>
            </a:r>
          </a:p>
        </p:txBody>
      </p:sp>
      <p:sp>
        <p:nvSpPr>
          <p:cNvPr id="3" name="Chevron 12">
            <a:extLst>
              <a:ext uri="{FF2B5EF4-FFF2-40B4-BE49-F238E27FC236}">
                <a16:creationId xmlns:a16="http://schemas.microsoft.com/office/drawing/2014/main" id="{1C115CEE-CAD7-5259-0E1B-6DCFC57E21F1}"/>
              </a:ext>
            </a:extLst>
          </p:cNvPr>
          <p:cNvSpPr/>
          <p:nvPr/>
        </p:nvSpPr>
        <p:spPr>
          <a:xfrm>
            <a:off x="4277935" y="1922379"/>
            <a:ext cx="2986331"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2. Desenvolvimento de cenários</a:t>
            </a:r>
          </a:p>
        </p:txBody>
      </p:sp>
      <p:sp>
        <p:nvSpPr>
          <p:cNvPr id="4" name="Chevron 13">
            <a:extLst>
              <a:ext uri="{FF2B5EF4-FFF2-40B4-BE49-F238E27FC236}">
                <a16:creationId xmlns:a16="http://schemas.microsoft.com/office/drawing/2014/main" id="{670FD672-4F22-74F6-AF36-B421404A533E}"/>
              </a:ext>
            </a:extLst>
          </p:cNvPr>
          <p:cNvSpPr/>
          <p:nvPr/>
        </p:nvSpPr>
        <p:spPr>
          <a:xfrm>
            <a:off x="7164954"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3. Análise de resultados</a:t>
            </a:r>
          </a:p>
        </p:txBody>
      </p:sp>
      <p:sp>
        <p:nvSpPr>
          <p:cNvPr id="8" name="TextBox 7">
            <a:extLst>
              <a:ext uri="{FF2B5EF4-FFF2-40B4-BE49-F238E27FC236}">
                <a16:creationId xmlns:a16="http://schemas.microsoft.com/office/drawing/2014/main" id="{75FC2217-6F8B-BBC7-B40B-737535E318E3}"/>
              </a:ext>
            </a:extLst>
          </p:cNvPr>
          <p:cNvSpPr txBox="1"/>
          <p:nvPr/>
        </p:nvSpPr>
        <p:spPr>
          <a:xfrm>
            <a:off x="887215" y="2779884"/>
            <a:ext cx="10542786" cy="1456809"/>
          </a:xfrm>
          <a:prstGeom prst="rect">
            <a:avLst/>
          </a:prstGeom>
          <a:noFill/>
        </p:spPr>
        <p:txBody>
          <a:bodyPr wrap="square">
            <a:spAutoFit/>
          </a:bodyPr>
          <a:lstStyle/>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O ano-base deve ser selecionado em um ano mais recente do passado para o qual as estatísticas econômicas e de energia estejam disponíveis, sejam confiáveis e </a:t>
            </a:r>
            <a:r>
              <a:rPr lang="en-GB" sz="1800" dirty="0" err="1">
                <a:latin typeface="Open Sans"/>
                <a:ea typeface="Open Sans"/>
                <a:cs typeface="Open Sans"/>
              </a:rPr>
              <a:t>consistentes</a:t>
            </a:r>
            <a:r>
              <a:rPr lang="en-GB" sz="1800" dirty="0">
                <a:latin typeface="Open Sans"/>
                <a:ea typeface="Open Sans"/>
                <a:cs typeface="Open Sans"/>
              </a:rPr>
              <a:t>.</a:t>
            </a:r>
            <a:endParaRPr lang="en-GB" sz="1800" dirty="0">
              <a:latin typeface="Open Sans"/>
              <a:ea typeface="Open Sans" panose="020B0606030504020204" pitchFamily="34" charset="0"/>
              <a:cs typeface="Open Sans" panose="020B0606030504020204" pitchFamily="34" charset="0"/>
            </a:endParaRP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O ano-base deve representar condições estáveis de consumo de energia.</a:t>
            </a: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Situações incomuns devem impedir que um ano seja selecionado.</a:t>
            </a:r>
          </a:p>
        </p:txBody>
      </p:sp>
    </p:spTree>
    <p:extLst>
      <p:ext uri="{BB962C8B-B14F-4D97-AF65-F5344CB8AC3E}">
        <p14:creationId xmlns:p14="http://schemas.microsoft.com/office/powerpoint/2010/main" val="2801856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658791" cy="114979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5.1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Reconstrução</a:t>
            </a:r>
            <a:r>
              <a:rPr lang="en-GB" altLang="en-US" sz="4400" dirty="0">
                <a:latin typeface="Open Sans" panose="020B0606030504020204" pitchFamily="34" charset="0"/>
                <a:ea typeface="Open Sans" panose="020B0606030504020204" pitchFamily="34" charset="0"/>
                <a:cs typeface="Open Sans" panose="020B0606030504020204" pitchFamily="34" charset="0"/>
              </a:rPr>
              <a:t> do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ano</a:t>
            </a:r>
            <a:r>
              <a:rPr lang="en-GB" altLang="en-US" sz="4400" dirty="0">
                <a:latin typeface="Open Sans" panose="020B0606030504020204" pitchFamily="34" charset="0"/>
                <a:ea typeface="Open Sans" panose="020B0606030504020204" pitchFamily="34" charset="0"/>
                <a:cs typeface="Open Sans" panose="020B0606030504020204" pitchFamily="34" charset="0"/>
              </a:rPr>
              <a:t>-base (1/3)</a:t>
            </a:r>
            <a:endParaRPr lang="en-GB" sz="4400" dirty="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228548"/>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5.1.3. Reconstrução do ano-base</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panose="020B0606030504020204" pitchFamily="34" charset="0"/>
                <a:cs typeface="Open Sans" panose="020B0606030504020204" pitchFamily="34" charset="0"/>
              </a:rPr>
              <a:t>Calcular os dados de entrada do MAED para o ano-base</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Verificar a precisão dos resultados do MAED para o ano-base</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Executar o modelo MAED</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Reunir/Ajustar os parâmetros do MAED para o ano base</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2" name="Chevron 11">
            <a:extLst>
              <a:ext uri="{FF2B5EF4-FFF2-40B4-BE49-F238E27FC236}">
                <a16:creationId xmlns:a16="http://schemas.microsoft.com/office/drawing/2014/main" id="{6E3B2962-F31C-7687-9EC4-29063E03A6BF}"/>
              </a:ext>
            </a:extLst>
          </p:cNvPr>
          <p:cNvSpPr/>
          <p:nvPr/>
        </p:nvSpPr>
        <p:spPr>
          <a:xfrm>
            <a:off x="1649730" y="1922379"/>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1. Reconstrução do ano-base</a:t>
            </a:r>
          </a:p>
        </p:txBody>
      </p:sp>
      <p:sp>
        <p:nvSpPr>
          <p:cNvPr id="3" name="Chevron 12">
            <a:extLst>
              <a:ext uri="{FF2B5EF4-FFF2-40B4-BE49-F238E27FC236}">
                <a16:creationId xmlns:a16="http://schemas.microsoft.com/office/drawing/2014/main" id="{1C115CEE-CAD7-5259-0E1B-6DCFC57E21F1}"/>
              </a:ext>
            </a:extLst>
          </p:cNvPr>
          <p:cNvSpPr/>
          <p:nvPr/>
        </p:nvSpPr>
        <p:spPr>
          <a:xfrm>
            <a:off x="4277935" y="1922379"/>
            <a:ext cx="2986331"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2. Desenvolvimento de cenários</a:t>
            </a:r>
          </a:p>
        </p:txBody>
      </p:sp>
      <p:sp>
        <p:nvSpPr>
          <p:cNvPr id="4" name="Chevron 13">
            <a:extLst>
              <a:ext uri="{FF2B5EF4-FFF2-40B4-BE49-F238E27FC236}">
                <a16:creationId xmlns:a16="http://schemas.microsoft.com/office/drawing/2014/main" id="{670FD672-4F22-74F6-AF36-B421404A533E}"/>
              </a:ext>
            </a:extLst>
          </p:cNvPr>
          <p:cNvSpPr/>
          <p:nvPr/>
        </p:nvSpPr>
        <p:spPr>
          <a:xfrm>
            <a:off x="7164954"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3. Análise de resultados</a:t>
            </a:r>
          </a:p>
        </p:txBody>
      </p:sp>
      <p:sp>
        <p:nvSpPr>
          <p:cNvPr id="8" name="TextBox 7">
            <a:extLst>
              <a:ext uri="{FF2B5EF4-FFF2-40B4-BE49-F238E27FC236}">
                <a16:creationId xmlns:a16="http://schemas.microsoft.com/office/drawing/2014/main" id="{75FC2217-6F8B-BBC7-B40B-737535E318E3}"/>
              </a:ext>
            </a:extLst>
          </p:cNvPr>
          <p:cNvSpPr txBox="1"/>
          <p:nvPr/>
        </p:nvSpPr>
        <p:spPr>
          <a:xfrm>
            <a:off x="887215" y="2779884"/>
            <a:ext cx="10542785" cy="1456809"/>
          </a:xfrm>
          <a:prstGeom prst="rect">
            <a:avLst/>
          </a:prstGeom>
          <a:noFill/>
        </p:spPr>
        <p:txBody>
          <a:bodyPr wrap="square">
            <a:spAutoFit/>
          </a:bodyPr>
          <a:lstStyle/>
          <a:p>
            <a:pPr marL="342900" lvl="6" indent="-342900">
              <a:spcBef>
                <a:spcPts val="1000"/>
              </a:spcBef>
              <a:buClr>
                <a:srgbClr val="333333"/>
              </a:buClr>
              <a:buSzPts val="1300"/>
              <a:buFont typeface="Arial" panose="020B0604020202020204" pitchFamily="34" charset="0"/>
              <a:buChar char="•"/>
              <a:defRPr/>
            </a:pPr>
            <a:r>
              <a:rPr lang="en-GB" sz="1800">
                <a:latin typeface="Open Sans"/>
                <a:ea typeface="Open Sans"/>
                <a:cs typeface="Open Sans"/>
              </a:rPr>
              <a:t>O ano-base deve ser selecionado entre os anos mais recentes do passado para os quais </a:t>
            </a:r>
            <a:br>
              <a:rPr lang="en-GB" sz="1800">
                <a:latin typeface="Open Sans"/>
                <a:ea typeface="Open Sans" panose="020B0606030504020204" pitchFamily="34" charset="0"/>
                <a:cs typeface="Open Sans" panose="020B0606030504020204" pitchFamily="34" charset="0"/>
              </a:rPr>
            </a:br>
            <a:r>
              <a:rPr lang="en-GB" sz="1800">
                <a:latin typeface="Open Sans"/>
                <a:ea typeface="Open Sans"/>
                <a:cs typeface="Open Sans"/>
              </a:rPr>
              <a:t>para o qual as estatísticas econômicas e de energia estejam disponíveis, sejam confiáveis e consistentes.</a:t>
            </a:r>
          </a:p>
          <a:p>
            <a:pPr marL="342900" lvl="6" indent="-342900">
              <a:spcBef>
                <a:spcPts val="1000"/>
              </a:spcBef>
              <a:buClr>
                <a:srgbClr val="333333"/>
              </a:buClr>
              <a:buSzPts val="1300"/>
              <a:buFont typeface="Arial" panose="020B0604020202020204" pitchFamily="34" charset="0"/>
              <a:buChar char="•"/>
              <a:defRPr/>
            </a:pPr>
            <a:r>
              <a:rPr lang="en-GB" sz="1800">
                <a:latin typeface="Open Sans"/>
                <a:ea typeface="Open Sans"/>
                <a:cs typeface="Open Sans"/>
              </a:rPr>
              <a:t>O ano-base deve representar condições estáveis de consumo de energia.</a:t>
            </a:r>
          </a:p>
          <a:p>
            <a:pPr marL="342900" lvl="6" indent="-342900">
              <a:spcBef>
                <a:spcPts val="1000"/>
              </a:spcBef>
              <a:buClr>
                <a:srgbClr val="333333"/>
              </a:buClr>
              <a:buSzPts val="1300"/>
              <a:buFont typeface="Arial" panose="020B0604020202020204" pitchFamily="34" charset="0"/>
              <a:buChar char="•"/>
              <a:defRPr/>
            </a:pPr>
            <a:r>
              <a:rPr lang="en-GB" sz="1800">
                <a:latin typeface="Open Sans"/>
                <a:ea typeface="Open Sans"/>
                <a:cs typeface="Open Sans"/>
              </a:rPr>
              <a:t>Situações incomuns devem impedir que um ano seja selecionado.</a:t>
            </a:r>
          </a:p>
        </p:txBody>
      </p:sp>
    </p:spTree>
    <p:extLst>
      <p:ext uri="{BB962C8B-B14F-4D97-AF65-F5344CB8AC3E}">
        <p14:creationId xmlns:p14="http://schemas.microsoft.com/office/powerpoint/2010/main" val="3215242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611055" cy="104631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5.1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Reconstrução</a:t>
            </a:r>
            <a:r>
              <a:rPr lang="en-GB" altLang="en-US" sz="4400" dirty="0">
                <a:latin typeface="Open Sans" panose="020B0606030504020204" pitchFamily="34" charset="0"/>
                <a:ea typeface="Open Sans" panose="020B0606030504020204" pitchFamily="34" charset="0"/>
                <a:cs typeface="Open Sans" panose="020B0606030504020204" pitchFamily="34" charset="0"/>
              </a:rPr>
              <a:t> do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ano</a:t>
            </a:r>
            <a:r>
              <a:rPr lang="en-GB" altLang="en-US" sz="4400" dirty="0">
                <a:latin typeface="Open Sans" panose="020B0606030504020204" pitchFamily="34" charset="0"/>
                <a:ea typeface="Open Sans" panose="020B0606030504020204" pitchFamily="34" charset="0"/>
                <a:cs typeface="Open Sans" panose="020B0606030504020204" pitchFamily="34" charset="0"/>
              </a:rPr>
              <a:t>-base (1/3)</a:t>
            </a:r>
            <a:endParaRPr lang="en-GB" sz="4400" dirty="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067161"/>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5.1.4. Reunir parâmetros do MAED para o ano-base</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panose="020B0606030504020204" pitchFamily="34" charset="0"/>
                <a:cs typeface="Open Sans" panose="020B0606030504020204" pitchFamily="34" charset="0"/>
              </a:rPr>
              <a:t>Calcular os dados de entrada do MAED para o ano base</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Verificar a precisão dos resultados do MAED para o ano-base</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Executar o modelo MAED</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rgbClr val="A9D18E">
              <a:alpha val="50196"/>
            </a:srgb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err="1">
                <a:latin typeface="Open Sans" panose="020B0606030504020204" pitchFamily="34" charset="0"/>
                <a:cs typeface="Open Sans" panose="020B0606030504020204" pitchFamily="34" charset="0"/>
              </a:rPr>
              <a:t>Reunir</a:t>
            </a:r>
            <a:r>
              <a:rPr lang="en-US" sz="1400" dirty="0">
                <a:latin typeface="Open Sans" panose="020B0606030504020204" pitchFamily="34" charset="0"/>
                <a:cs typeface="Open Sans" panose="020B0606030504020204" pitchFamily="34" charset="0"/>
              </a:rPr>
              <a:t>/</a:t>
            </a:r>
            <a:r>
              <a:rPr lang="en-US" sz="1400" dirty="0" err="1">
                <a:latin typeface="Open Sans" panose="020B0606030504020204" pitchFamily="34" charset="0"/>
                <a:cs typeface="Open Sans" panose="020B0606030504020204" pitchFamily="34" charset="0"/>
              </a:rPr>
              <a:t>Ajustar</a:t>
            </a:r>
            <a:r>
              <a:rPr lang="en-US" sz="1400" dirty="0">
                <a:latin typeface="Open Sans" panose="020B0606030504020204" pitchFamily="34" charset="0"/>
                <a:cs typeface="Open Sans" panose="020B0606030504020204" pitchFamily="34" charset="0"/>
              </a:rPr>
              <a:t> </a:t>
            </a:r>
            <a:r>
              <a:rPr lang="en-US" sz="1400" dirty="0" err="1">
                <a:latin typeface="Open Sans" panose="020B0606030504020204" pitchFamily="34" charset="0"/>
                <a:cs typeface="Open Sans" panose="020B0606030504020204" pitchFamily="34" charset="0"/>
              </a:rPr>
              <a:t>os</a:t>
            </a:r>
            <a:r>
              <a:rPr lang="en-US" sz="1400" dirty="0">
                <a:latin typeface="Open Sans" panose="020B0606030504020204" pitchFamily="34" charset="0"/>
                <a:cs typeface="Open Sans" panose="020B0606030504020204" pitchFamily="34" charset="0"/>
              </a:rPr>
              <a:t> </a:t>
            </a:r>
            <a:r>
              <a:rPr lang="en-US" sz="1400" dirty="0" err="1">
                <a:latin typeface="Open Sans" panose="020B0606030504020204" pitchFamily="34" charset="0"/>
                <a:cs typeface="Open Sans" panose="020B0606030504020204" pitchFamily="34" charset="0"/>
              </a:rPr>
              <a:t>parâmetros</a:t>
            </a:r>
            <a:r>
              <a:rPr lang="en-US" sz="1400" dirty="0">
                <a:latin typeface="Open Sans" panose="020B0606030504020204" pitchFamily="34" charset="0"/>
                <a:cs typeface="Open Sans" panose="020B0606030504020204" pitchFamily="34" charset="0"/>
              </a:rPr>
              <a:t> do MAED para o </a:t>
            </a:r>
            <a:r>
              <a:rPr lang="en-US" sz="1400" dirty="0" err="1">
                <a:latin typeface="Open Sans" panose="020B0606030504020204" pitchFamily="34" charset="0"/>
                <a:cs typeface="Open Sans" panose="020B0606030504020204" pitchFamily="34" charset="0"/>
              </a:rPr>
              <a:t>ano</a:t>
            </a:r>
            <a:r>
              <a:rPr lang="en-US" sz="1400" dirty="0">
                <a:latin typeface="Open Sans" panose="020B0606030504020204" pitchFamily="34" charset="0"/>
                <a:cs typeface="Open Sans" panose="020B0606030504020204" pitchFamily="34" charset="0"/>
              </a:rPr>
              <a:t> base</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2" name="Chevron 11">
            <a:extLst>
              <a:ext uri="{FF2B5EF4-FFF2-40B4-BE49-F238E27FC236}">
                <a16:creationId xmlns:a16="http://schemas.microsoft.com/office/drawing/2014/main" id="{6E3B2962-F31C-7687-9EC4-29063E03A6BF}"/>
              </a:ext>
            </a:extLst>
          </p:cNvPr>
          <p:cNvSpPr/>
          <p:nvPr/>
        </p:nvSpPr>
        <p:spPr>
          <a:xfrm>
            <a:off x="1690674" y="1693806"/>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1. Reconstrução do ano-base</a:t>
            </a:r>
          </a:p>
        </p:txBody>
      </p:sp>
      <p:sp>
        <p:nvSpPr>
          <p:cNvPr id="3" name="Chevron 12">
            <a:extLst>
              <a:ext uri="{FF2B5EF4-FFF2-40B4-BE49-F238E27FC236}">
                <a16:creationId xmlns:a16="http://schemas.microsoft.com/office/drawing/2014/main" id="{1C115CEE-CAD7-5259-0E1B-6DCFC57E21F1}"/>
              </a:ext>
            </a:extLst>
          </p:cNvPr>
          <p:cNvSpPr/>
          <p:nvPr/>
        </p:nvSpPr>
        <p:spPr>
          <a:xfrm>
            <a:off x="4318879" y="1693806"/>
            <a:ext cx="294538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2. Desenvolvimento de cenários</a:t>
            </a:r>
          </a:p>
        </p:txBody>
      </p:sp>
      <p:sp>
        <p:nvSpPr>
          <p:cNvPr id="4" name="Chevron 13">
            <a:extLst>
              <a:ext uri="{FF2B5EF4-FFF2-40B4-BE49-F238E27FC236}">
                <a16:creationId xmlns:a16="http://schemas.microsoft.com/office/drawing/2014/main" id="{670FD672-4F22-74F6-AF36-B421404A533E}"/>
              </a:ext>
            </a:extLst>
          </p:cNvPr>
          <p:cNvSpPr/>
          <p:nvPr/>
        </p:nvSpPr>
        <p:spPr>
          <a:xfrm>
            <a:off x="7137836" y="1693806"/>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3. Análise de resultados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5FC2217-6F8B-BBC7-B40B-737535E318E3}"/>
                  </a:ext>
                </a:extLst>
              </p:cNvPr>
              <p:cNvSpPr txBox="1"/>
              <p:nvPr/>
            </p:nvSpPr>
            <p:spPr>
              <a:xfrm>
                <a:off x="955485" y="2413063"/>
                <a:ext cx="10542785" cy="2139047"/>
              </a:xfrm>
              <a:prstGeom prst="rect">
                <a:avLst/>
              </a:prstGeom>
              <a:noFill/>
            </p:spPr>
            <p:txBody>
              <a:bodyPr wrap="square">
                <a:spAutoFit/>
              </a:bodyPr>
              <a:lstStyle/>
              <a:p>
                <a:pPr marL="0" lvl="6">
                  <a:spcBef>
                    <a:spcPts val="1000"/>
                  </a:spcBef>
                  <a:buClr>
                    <a:srgbClr val="333333"/>
                  </a:buClr>
                  <a:buSzPts val="1300"/>
                  <a:defRPr/>
                </a:pPr>
                <a:r>
                  <a:rPr lang="en-GB" dirty="0">
                    <a:latin typeface="Open Sans" panose="020B0606030504020204" pitchFamily="34" charset="0"/>
                    <a:ea typeface="Open Sans" panose="020B0606030504020204" pitchFamily="34" charset="0"/>
                    <a:cs typeface="Open Sans" panose="020B0606030504020204" pitchFamily="34" charset="0"/>
                    <a:sym typeface="Calibri"/>
                  </a:rPr>
                  <a:t>Para </a:t>
                </a:r>
                <a:r>
                  <a:rPr lang="en-GB" dirty="0" err="1">
                    <a:latin typeface="Open Sans" panose="020B0606030504020204" pitchFamily="34" charset="0"/>
                    <a:ea typeface="Open Sans" panose="020B0606030504020204" pitchFamily="34" charset="0"/>
                    <a:cs typeface="Open Sans" panose="020B0606030504020204" pitchFamily="34" charset="0"/>
                    <a:sym typeface="Calibri"/>
                  </a:rPr>
                  <a:t>reconstruir</a:t>
                </a:r>
                <a:r>
                  <a:rPr lang="en-GB" dirty="0">
                    <a:latin typeface="Open Sans" panose="020B0606030504020204" pitchFamily="34" charset="0"/>
                    <a:ea typeface="Open Sans" panose="020B0606030504020204" pitchFamily="34" charset="0"/>
                    <a:cs typeface="Open Sans" panose="020B0606030504020204" pitchFamily="34" charset="0"/>
                    <a:sym typeface="Calibri"/>
                  </a:rPr>
                  <a:t> o Ano Base, </a:t>
                </a:r>
                <a:r>
                  <a:rPr lang="en-GB" dirty="0" err="1">
                    <a:latin typeface="Open Sans" panose="020B0606030504020204" pitchFamily="34" charset="0"/>
                    <a:ea typeface="Open Sans" panose="020B0606030504020204" pitchFamily="34" charset="0"/>
                    <a:cs typeface="Open Sans" panose="020B0606030504020204" pitchFamily="34" charset="0"/>
                    <a:sym typeface="Calibri"/>
                  </a:rPr>
                  <a:t>precisamos</a:t>
                </a:r>
                <a:r>
                  <a:rPr lang="en-GB" dirty="0">
                    <a:latin typeface="Open Sans" panose="020B0606030504020204" pitchFamily="34" charset="0"/>
                    <a:ea typeface="Open Sans" panose="020B0606030504020204" pitchFamily="34" charset="0"/>
                    <a:cs typeface="Open Sans" panose="020B0606030504020204" pitchFamily="34" charset="0"/>
                    <a:sym typeface="Calibri"/>
                  </a:rPr>
                  <a:t> </a:t>
                </a:r>
                <a:r>
                  <a:rPr lang="en-GB" dirty="0" err="1">
                    <a:latin typeface="Open Sans" panose="020B0606030504020204" pitchFamily="34" charset="0"/>
                    <a:ea typeface="Open Sans" panose="020B0606030504020204" pitchFamily="34" charset="0"/>
                    <a:cs typeface="Open Sans" panose="020B0606030504020204" pitchFamily="34" charset="0"/>
                    <a:sym typeface="Calibri"/>
                  </a:rPr>
                  <a:t>reunir</a:t>
                </a:r>
                <a:r>
                  <a:rPr lang="en-GB" dirty="0">
                    <a:latin typeface="Open Sans" panose="020B0606030504020204" pitchFamily="34" charset="0"/>
                    <a:ea typeface="Open Sans" panose="020B0606030504020204" pitchFamily="34" charset="0"/>
                    <a:cs typeface="Open Sans" panose="020B0606030504020204" pitchFamily="34" charset="0"/>
                    <a:sym typeface="Calibri"/>
                  </a:rPr>
                  <a:t> </a:t>
                </a:r>
                <a:r>
                  <a:rPr lang="en-GB" dirty="0" err="1">
                    <a:latin typeface="Open Sans" panose="020B0606030504020204" pitchFamily="34" charset="0"/>
                    <a:ea typeface="Open Sans" panose="020B0606030504020204" pitchFamily="34" charset="0"/>
                    <a:cs typeface="Open Sans" panose="020B0606030504020204" pitchFamily="34" charset="0"/>
                    <a:sym typeface="Calibri"/>
                  </a:rPr>
                  <a:t>os</a:t>
                </a:r>
                <a:r>
                  <a:rPr lang="en-GB" dirty="0">
                    <a:latin typeface="Open Sans" panose="020B0606030504020204" pitchFamily="34" charset="0"/>
                    <a:ea typeface="Open Sans" panose="020B0606030504020204" pitchFamily="34" charset="0"/>
                    <a:cs typeface="Open Sans" panose="020B0606030504020204" pitchFamily="34" charset="0"/>
                    <a:sym typeface="Calibri"/>
                  </a:rPr>
                  <a:t> </a:t>
                </a:r>
                <a:r>
                  <a:rPr lang="en-GB" dirty="0" err="1">
                    <a:latin typeface="Open Sans" panose="020B0606030504020204" pitchFamily="34" charset="0"/>
                    <a:ea typeface="Open Sans" panose="020B0606030504020204" pitchFamily="34" charset="0"/>
                    <a:cs typeface="Open Sans" panose="020B0606030504020204" pitchFamily="34" charset="0"/>
                    <a:sym typeface="Calibri"/>
                  </a:rPr>
                  <a:t>seguintes</a:t>
                </a:r>
                <a:r>
                  <a:rPr lang="en-GB" dirty="0">
                    <a:latin typeface="Open Sans" panose="020B0606030504020204" pitchFamily="34" charset="0"/>
                    <a:ea typeface="Open Sans" panose="020B0606030504020204" pitchFamily="34" charset="0"/>
                    <a:cs typeface="Open Sans" panose="020B0606030504020204" pitchFamily="34" charset="0"/>
                    <a:sym typeface="Calibri"/>
                  </a:rPr>
                  <a:t> dados: </a:t>
                </a:r>
                <a:endParaRPr lang="en-GB" sz="1800" dirty="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800" b="1" dirty="0" err="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Demanda</a:t>
                </a:r>
                <a:r>
                  <a:rPr lang="en-GB" sz="1800" b="1" dirty="0">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a:t>
                </a:r>
                <a:r>
                  <a:rPr lang="en-GB" sz="1800" b="1" dirty="0" err="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consumo</a:t>
                </a:r>
                <a:r>
                  <a:rPr lang="en-GB" sz="1800" b="1" dirty="0">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 final de </a:t>
                </a:r>
                <a:r>
                  <a:rPr lang="en-GB" sz="1800" b="1" dirty="0" err="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energia</a:t>
                </a:r>
                <a:r>
                  <a:rPr lang="en-GB" sz="1800" b="1" dirty="0">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 (FED)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por</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setores</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por</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uso</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 final e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por</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combustíveis</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 para o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ano</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-base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selecionado</a:t>
                </a:r>
                <a:endParaRPr lang="en-GB" sz="1800" dirty="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800" b="1" i="0" dirty="0" err="1">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Eficiência</a:t>
                </a:r>
                <a:r>
                  <a:rPr lang="en-GB" sz="18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r>
                  <a:rPr lang="en-GB" sz="1800" b="1" i="0" dirty="0" err="1">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energética</a:t>
                </a:r>
                <a:r>
                  <a:rPr lang="en-GB" sz="18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r>
                  <a:rPr lang="en-GB" sz="1800" b="1" dirty="0" err="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termodinâmica</a:t>
                </a:r>
                <a:r>
                  <a:rPr lang="en-GB" sz="18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800" b="0"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a:t>
                </a:r>
                <a14:m>
                  <m:oMath xmlns:m="http://schemas.openxmlformats.org/officeDocument/2006/math">
                    <m:r>
                      <a:rPr lang="en-GB" sz="1800" b="1" i="1">
                        <a:solidFill>
                          <a:schemeClr val="accent2"/>
                        </a:solidFill>
                        <a:latin typeface="Cambria Math" panose="02040503050406030204" pitchFamily="18" charset="0"/>
                        <a:sym typeface="Calibri"/>
                      </a:rPr>
                      <m:t>𝛈</m:t>
                    </m:r>
                    <m:r>
                      <a:rPr lang="en-GB" sz="1800" b="0" i="0" smtClean="0">
                        <a:solidFill>
                          <a:schemeClr val="accent2"/>
                        </a:solidFill>
                        <a:latin typeface="Cambria Math" panose="02040503050406030204" pitchFamily="18" charset="0"/>
                        <a:sym typeface="Calibri"/>
                      </a:rPr>
                      <m:t>)</m:t>
                    </m:r>
                  </m:oMath>
                </a14:m>
                <a:r>
                  <a:rPr lang="en-GB" sz="1800" dirty="0">
                    <a:latin typeface="Open Sans" panose="020B0606030504020204" pitchFamily="34" charset="0"/>
                    <a:ea typeface="Open Sans" panose="020B0606030504020204" pitchFamily="34" charset="0"/>
                    <a:cs typeface="Open Sans" panose="020B0606030504020204" pitchFamily="34" charset="0"/>
                  </a:rPr>
                  <a:t> do </a:t>
                </a:r>
                <a:r>
                  <a:rPr lang="en-GB" sz="1800" dirty="0" err="1">
                    <a:latin typeface="Open Sans" panose="020B0606030504020204" pitchFamily="34" charset="0"/>
                    <a:ea typeface="Open Sans" panose="020B0606030504020204" pitchFamily="34" charset="0"/>
                    <a:cs typeface="Open Sans" panose="020B0606030504020204" pitchFamily="34" charset="0"/>
                  </a:rPr>
                  <a:t>processo</a:t>
                </a:r>
                <a:r>
                  <a:rPr lang="en-GB" sz="1800" dirty="0">
                    <a:latin typeface="Open Sans" panose="020B0606030504020204" pitchFamily="34" charset="0"/>
                    <a:ea typeface="Open Sans" panose="020B0606030504020204" pitchFamily="34" charset="0"/>
                    <a:cs typeface="Open Sans" panose="020B0606030504020204" pitchFamily="34" charset="0"/>
                  </a:rPr>
                  <a:t>/do </a:t>
                </a:r>
                <a:r>
                  <a:rPr lang="en-GB" sz="1800" dirty="0" err="1">
                    <a:latin typeface="Open Sans" panose="020B0606030504020204" pitchFamily="34" charset="0"/>
                    <a:ea typeface="Open Sans" panose="020B0606030504020204" pitchFamily="34" charset="0"/>
                    <a:cs typeface="Open Sans" panose="020B0606030504020204" pitchFamily="34" charset="0"/>
                  </a:rPr>
                  <a:t>equipamento</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GB" sz="1800" dirty="0" err="1">
                    <a:latin typeface="Open Sans" panose="020B0606030504020204" pitchFamily="34" charset="0"/>
                    <a:ea typeface="Open Sans" panose="020B0606030504020204" pitchFamily="34" charset="0"/>
                    <a:cs typeface="Open Sans" panose="020B0606030504020204" pitchFamily="34" charset="0"/>
                  </a:rPr>
                  <a:t>usado</a:t>
                </a:r>
                <a:r>
                  <a:rPr lang="en-GB" sz="1800" dirty="0">
                    <a:latin typeface="Open Sans" panose="020B0606030504020204" pitchFamily="34" charset="0"/>
                    <a:ea typeface="Open Sans" panose="020B0606030504020204" pitchFamily="34" charset="0"/>
                    <a:cs typeface="Open Sans" panose="020B0606030504020204" pitchFamily="34" charset="0"/>
                  </a:rPr>
                  <a:t>. </a:t>
                </a:r>
              </a:p>
              <a:p>
                <a:pPr marL="342900" lvl="6" indent="-342900">
                  <a:spcBef>
                    <a:spcPts val="1000"/>
                  </a:spcBef>
                  <a:buClr>
                    <a:srgbClr val="333333"/>
                  </a:buClr>
                  <a:buSzPts val="1300"/>
                  <a:buFont typeface="Arial" panose="020B0604020202020204" pitchFamily="34" charset="0"/>
                  <a:buChar char="•"/>
                  <a:defRPr/>
                </a:pPr>
                <a:r>
                  <a:rPr lang="en-GB" sz="1800" b="1" dirty="0" err="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Parâmetro</a:t>
                </a:r>
                <a:r>
                  <a:rPr lang="en-GB" sz="1800" b="1"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 de </a:t>
                </a:r>
                <a:r>
                  <a:rPr lang="en-GB" sz="1800" b="1" dirty="0" err="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direção</a:t>
                </a:r>
                <a:r>
                  <a:rPr lang="en-GB" sz="1800" b="1"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 (DP) </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para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cada</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uso</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 final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ou</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seja</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indústria</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transporte</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serviço</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 e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uso</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1800" dirty="0" err="1">
                    <a:latin typeface="Open Sans" panose="020B0606030504020204" pitchFamily="34" charset="0"/>
                    <a:ea typeface="Open Sans" panose="020B0606030504020204" pitchFamily="34" charset="0"/>
                    <a:cs typeface="Open Sans" panose="020B0606030504020204" pitchFamily="34" charset="0"/>
                    <a:sym typeface="Calibri"/>
                  </a:rPr>
                  <a:t>doméstico</a:t>
                </a:r>
                <a:r>
                  <a:rPr lang="en-GB" dirty="0">
                    <a:latin typeface="Open Sans" panose="020B0606030504020204" pitchFamily="34" charset="0"/>
                    <a:ea typeface="Open Sans" panose="020B0606030504020204" pitchFamily="34" charset="0"/>
                    <a:cs typeface="Open Sans" panose="020B0606030504020204" pitchFamily="34" charset="0"/>
                    <a:sym typeface="Calibri"/>
                  </a:rPr>
                  <a:t>)</a:t>
                </a:r>
                <a:endParaRPr lang="en-GB" sz="1800" dirty="0">
                  <a:latin typeface="Open Sans" panose="020B0606030504020204" pitchFamily="34" charset="0"/>
                  <a:ea typeface="Open Sans" panose="020B0606030504020204" pitchFamily="34" charset="0"/>
                  <a:cs typeface="Open Sans" panose="020B0606030504020204" pitchFamily="34" charset="0"/>
                  <a:sym typeface="Calibri"/>
                </a:endParaRPr>
              </a:p>
            </p:txBody>
          </p:sp>
        </mc:Choice>
        <mc:Fallback xmlns="">
          <p:sp>
            <p:nvSpPr>
              <p:cNvPr id="8" name="TextBox 7">
                <a:extLst>
                  <a:ext uri="{FF2B5EF4-FFF2-40B4-BE49-F238E27FC236}">
                    <a16:creationId xmlns:a16="http://schemas.microsoft.com/office/drawing/2014/main" id="{75FC2217-6F8B-BBC7-B40B-737535E318E3}"/>
                  </a:ext>
                </a:extLst>
              </p:cNvPr>
              <p:cNvSpPr txBox="1">
                <a:spLocks noRot="1" noChangeAspect="1" noMove="1" noResize="1" noEditPoints="1" noAdjustHandles="1" noChangeArrowheads="1" noChangeShapeType="1" noTextEdit="1"/>
              </p:cNvSpPr>
              <p:nvPr/>
            </p:nvSpPr>
            <p:spPr>
              <a:xfrm>
                <a:off x="955485" y="2413063"/>
                <a:ext cx="10542785" cy="2139047"/>
              </a:xfrm>
              <a:prstGeom prst="rect">
                <a:avLst/>
              </a:prstGeom>
              <a:blipFill>
                <a:blip r:embed="rId4"/>
                <a:stretch>
                  <a:fillRect l="-521" t="-1709" b="-3704"/>
                </a:stretch>
              </a:blipFill>
            </p:spPr>
            <p:txBody>
              <a:bodyPr/>
              <a:lstStyle/>
              <a:p>
                <a:r>
                  <a:rPr lang="pt-BR">
                    <a:noFill/>
                  </a:rPr>
                  <a:t> </a:t>
                </a:r>
              </a:p>
            </p:txBody>
          </p:sp>
        </mc:Fallback>
      </mc:AlternateContent>
    </p:spTree>
    <p:extLst>
      <p:ext uri="{BB962C8B-B14F-4D97-AF65-F5344CB8AC3E}">
        <p14:creationId xmlns:p14="http://schemas.microsoft.com/office/powerpoint/2010/main" val="3830730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454507" y="167264"/>
            <a:ext cx="7651304" cy="1046311"/>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5.1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Reconstrução</a:t>
            </a:r>
            <a:r>
              <a:rPr lang="en-GB" altLang="en-US" sz="4400" dirty="0">
                <a:latin typeface="Open Sans" panose="020B0606030504020204" pitchFamily="34" charset="0"/>
                <a:ea typeface="Open Sans" panose="020B0606030504020204" pitchFamily="34" charset="0"/>
                <a:cs typeface="Open Sans" panose="020B0606030504020204" pitchFamily="34" charset="0"/>
              </a:rPr>
              <a:t> do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ano</a:t>
            </a:r>
            <a:r>
              <a:rPr lang="en-GB" altLang="en-US" sz="4400" dirty="0">
                <a:latin typeface="Open Sans" panose="020B0606030504020204" pitchFamily="34" charset="0"/>
                <a:ea typeface="Open Sans" panose="020B0606030504020204" pitchFamily="34" charset="0"/>
                <a:cs typeface="Open Sans" panose="020B0606030504020204" pitchFamily="34" charset="0"/>
              </a:rPr>
              <a:t>-base (1/3)</a:t>
            </a:r>
            <a:endParaRPr lang="en-GB" sz="4400" dirty="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557709" y="1158532"/>
            <a:ext cx="7178612" cy="751039"/>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5.1.5. Reunir parâmetros do MAED para o ano-base - Exemplo</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9754145" y="376366"/>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Calcular os dados de entrada do MAED para o ano-base</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8080578" y="1087220"/>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Verificar a precisão dos resultados do MAED para o ano-base</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9754145" y="1100272"/>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Executar o modelo MAED</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8084220" y="361943"/>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Reunir/Ajustar os parâmetros do MAED para o ano base</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8001270" y="20555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9657951" y="14429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8776930" y="20570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8864481" y="273078"/>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8" name="TextBox 7">
            <a:extLst>
              <a:ext uri="{FF2B5EF4-FFF2-40B4-BE49-F238E27FC236}">
                <a16:creationId xmlns:a16="http://schemas.microsoft.com/office/drawing/2014/main" id="{75FC2217-6F8B-BBC7-B40B-737535E318E3}"/>
              </a:ext>
            </a:extLst>
          </p:cNvPr>
          <p:cNvSpPr txBox="1"/>
          <p:nvPr/>
        </p:nvSpPr>
        <p:spPr>
          <a:xfrm>
            <a:off x="416006" y="2073440"/>
            <a:ext cx="4511924" cy="3801041"/>
          </a:xfrm>
          <a:prstGeom prst="rect">
            <a:avLst/>
          </a:prstGeom>
          <a:noFill/>
        </p:spPr>
        <p:txBody>
          <a:bodyPr wrap="square">
            <a:spAutoFit/>
          </a:bodyPr>
          <a:lstStyle/>
          <a:p>
            <a:pPr marL="0" lvl="6">
              <a:spcBef>
                <a:spcPts val="1000"/>
              </a:spcBef>
              <a:buClr>
                <a:srgbClr val="333333"/>
              </a:buClr>
              <a:buSzPts val="1300"/>
              <a:defRPr/>
            </a:pPr>
            <a:r>
              <a:rPr lang="en-GB" dirty="0">
                <a:latin typeface="Open Sans" panose="020B0606030504020204" pitchFamily="34" charset="0"/>
                <a:ea typeface="Open Sans" panose="020B0606030504020204" pitchFamily="34" charset="0"/>
                <a:cs typeface="Open Sans" panose="020B0606030504020204" pitchFamily="34" charset="0"/>
                <a:sym typeface="Calibri"/>
              </a:rPr>
              <a:t>Para reconstruir o Ano Base, precisamos reunir os seguintes dados: </a:t>
            </a:r>
            <a:endParaRPr lang="en-GB" sz="1800" dirty="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800" b="1" dirty="0">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Demanda/consumo final de energia (FED) </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por setores, por uso final e por combustíveis para o ano-base selecionado</a:t>
            </a:r>
          </a:p>
          <a:p>
            <a:pPr marL="342900" lvl="6" indent="-342900">
              <a:spcBef>
                <a:spcPts val="1000"/>
              </a:spcBef>
              <a:buClr>
                <a:srgbClr val="333333"/>
              </a:buClr>
              <a:buSzPts val="1300"/>
              <a:buFont typeface="Arial" panose="020B0604020202020204" pitchFamily="34" charset="0"/>
              <a:buChar char="•"/>
              <a:defRPr/>
            </a:pPr>
            <a:r>
              <a:rPr lang="en-GB" sz="18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Eficiência energética </a:t>
            </a:r>
            <a:r>
              <a:rPr lang="en-GB" sz="18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termodinâmica </a:t>
            </a:r>
            <a:r>
              <a:rPr lang="en-GB" sz="1800" b="0"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a:t>
            </a:r>
            <a:r>
              <a:rPr lang="en-GB" sz="1800" dirty="0">
                <a:latin typeface="Open Sans" panose="020B0606030504020204" pitchFamily="34" charset="0"/>
                <a:ea typeface="Open Sans" panose="020B0606030504020204" pitchFamily="34" charset="0"/>
                <a:cs typeface="Open Sans" panose="020B0606030504020204" pitchFamily="34" charset="0"/>
              </a:rPr>
              <a:t> do processo/do equipamento usado. </a:t>
            </a:r>
          </a:p>
          <a:p>
            <a:pPr marL="342900" lvl="6" indent="-342900">
              <a:spcBef>
                <a:spcPts val="1000"/>
              </a:spcBef>
              <a:buClr>
                <a:srgbClr val="333333"/>
              </a:buClr>
              <a:buSzPts val="1300"/>
              <a:buFont typeface="Arial" panose="020B0604020202020204" pitchFamily="34" charset="0"/>
              <a:buChar char="•"/>
              <a:defRPr/>
            </a:pPr>
            <a:r>
              <a:rPr lang="en-GB" sz="1800" b="1"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Parâmetro de direção (DP) </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para cada uso final (ou seja, indústria, transporte, serviço e uso doméstico</a:t>
            </a:r>
            <a:r>
              <a:rPr lang="en-GB" dirty="0">
                <a:latin typeface="Open Sans" panose="020B0606030504020204" pitchFamily="34" charset="0"/>
                <a:ea typeface="Open Sans" panose="020B0606030504020204" pitchFamily="34" charset="0"/>
                <a:cs typeface="Open Sans" panose="020B0606030504020204" pitchFamily="34" charset="0"/>
                <a:sym typeface="Calibri"/>
              </a:rPr>
              <a:t>)</a:t>
            </a:r>
            <a:endParaRPr lang="en-GB" sz="1800" dirty="0">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14" name="Picture 13">
            <a:extLst>
              <a:ext uri="{FF2B5EF4-FFF2-40B4-BE49-F238E27FC236}">
                <a16:creationId xmlns:a16="http://schemas.microsoft.com/office/drawing/2014/main" id="{1E5DE79E-721C-C71F-2F2C-AA8FB067484B}"/>
              </a:ext>
            </a:extLst>
          </p:cNvPr>
          <p:cNvPicPr>
            <a:picLocks noChangeAspect="1"/>
          </p:cNvPicPr>
          <p:nvPr/>
        </p:nvPicPr>
        <p:blipFill>
          <a:blip r:embed="rId3"/>
          <a:stretch>
            <a:fillRect/>
          </a:stretch>
        </p:blipFill>
        <p:spPr>
          <a:xfrm>
            <a:off x="6138425" y="2336086"/>
            <a:ext cx="5166360" cy="1356360"/>
          </a:xfrm>
          <a:prstGeom prst="rect">
            <a:avLst/>
          </a:prstGeom>
        </p:spPr>
      </p:pic>
      <p:pic>
        <p:nvPicPr>
          <p:cNvPr id="23" name="Picture 22">
            <a:extLst>
              <a:ext uri="{FF2B5EF4-FFF2-40B4-BE49-F238E27FC236}">
                <a16:creationId xmlns:a16="http://schemas.microsoft.com/office/drawing/2014/main" id="{3CE7C5CF-8923-85D2-880E-AD090D0EACE7}"/>
              </a:ext>
            </a:extLst>
          </p:cNvPr>
          <p:cNvPicPr>
            <a:picLocks noChangeAspect="1"/>
          </p:cNvPicPr>
          <p:nvPr/>
        </p:nvPicPr>
        <p:blipFill>
          <a:blip r:embed="rId4"/>
          <a:stretch>
            <a:fillRect/>
          </a:stretch>
        </p:blipFill>
        <p:spPr>
          <a:xfrm>
            <a:off x="6127749" y="3794438"/>
            <a:ext cx="5166360" cy="1188720"/>
          </a:xfrm>
          <a:prstGeom prst="rect">
            <a:avLst/>
          </a:prstGeom>
        </p:spPr>
      </p:pic>
      <p:cxnSp>
        <p:nvCxnSpPr>
          <p:cNvPr id="26" name="Connector: Curved 25">
            <a:extLst>
              <a:ext uri="{FF2B5EF4-FFF2-40B4-BE49-F238E27FC236}">
                <a16:creationId xmlns:a16="http://schemas.microsoft.com/office/drawing/2014/main" id="{7210D6BB-36AD-9B8C-E79D-887807737139}"/>
              </a:ext>
            </a:extLst>
          </p:cNvPr>
          <p:cNvCxnSpPr>
            <a:cxnSpLocks/>
          </p:cNvCxnSpPr>
          <p:nvPr/>
        </p:nvCxnSpPr>
        <p:spPr>
          <a:xfrm flipV="1">
            <a:off x="4702632" y="2510834"/>
            <a:ext cx="1322966" cy="674784"/>
          </a:xfrm>
          <a:prstGeom prst="curvedConnector3">
            <a:avLst/>
          </a:prstGeom>
          <a:ln w="12700">
            <a:tailEnd type="triangle"/>
          </a:ln>
        </p:spPr>
        <p:style>
          <a:lnRef idx="1">
            <a:schemeClr val="accent6"/>
          </a:lnRef>
          <a:fillRef idx="0">
            <a:schemeClr val="accent6"/>
          </a:fillRef>
          <a:effectRef idx="0">
            <a:schemeClr val="accent6"/>
          </a:effectRef>
          <a:fontRef idx="minor">
            <a:schemeClr val="tx1"/>
          </a:fontRef>
        </p:style>
      </p:cxnSp>
      <p:cxnSp>
        <p:nvCxnSpPr>
          <p:cNvPr id="28" name="Connector: Curved 27">
            <a:extLst>
              <a:ext uri="{FF2B5EF4-FFF2-40B4-BE49-F238E27FC236}">
                <a16:creationId xmlns:a16="http://schemas.microsoft.com/office/drawing/2014/main" id="{89AD8701-C68F-815E-C816-8FD053D95D0D}"/>
              </a:ext>
            </a:extLst>
          </p:cNvPr>
          <p:cNvCxnSpPr>
            <a:cxnSpLocks/>
          </p:cNvCxnSpPr>
          <p:nvPr/>
        </p:nvCxnSpPr>
        <p:spPr>
          <a:xfrm flipV="1">
            <a:off x="4702632" y="3968892"/>
            <a:ext cx="1361620" cy="419906"/>
          </a:xfrm>
          <a:prstGeom prst="curvedConnector3">
            <a:avLst/>
          </a:prstGeom>
          <a:ln w="12700">
            <a:tailEnd type="triangle"/>
          </a:ln>
        </p:spPr>
        <p:style>
          <a:lnRef idx="1">
            <a:schemeClr val="accent2"/>
          </a:lnRef>
          <a:fillRef idx="0">
            <a:schemeClr val="accent2"/>
          </a:fillRef>
          <a:effectRef idx="0">
            <a:schemeClr val="accent2"/>
          </a:effectRef>
          <a:fontRef idx="minor">
            <a:schemeClr val="tx1"/>
          </a:fontRef>
        </p:style>
      </p:cxnSp>
      <p:cxnSp>
        <p:nvCxnSpPr>
          <p:cNvPr id="30" name="Connector: Curved 29">
            <a:extLst>
              <a:ext uri="{FF2B5EF4-FFF2-40B4-BE49-F238E27FC236}">
                <a16:creationId xmlns:a16="http://schemas.microsoft.com/office/drawing/2014/main" id="{0F048742-3572-CFDF-00C2-52051B1D165F}"/>
              </a:ext>
            </a:extLst>
          </p:cNvPr>
          <p:cNvCxnSpPr>
            <a:cxnSpLocks/>
          </p:cNvCxnSpPr>
          <p:nvPr/>
        </p:nvCxnSpPr>
        <p:spPr>
          <a:xfrm>
            <a:off x="4476522" y="5056909"/>
            <a:ext cx="1549076" cy="198859"/>
          </a:xfrm>
          <a:prstGeom prst="curvedConnector3">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E90A430-C0D3-61E7-186C-1307DCF7897C}"/>
              </a:ext>
            </a:extLst>
          </p:cNvPr>
          <p:cNvPicPr>
            <a:picLocks noChangeAspect="1"/>
          </p:cNvPicPr>
          <p:nvPr/>
        </p:nvPicPr>
        <p:blipFill>
          <a:blip r:embed="rId5"/>
          <a:stretch>
            <a:fillRect/>
          </a:stretch>
        </p:blipFill>
        <p:spPr>
          <a:xfrm>
            <a:off x="6127749" y="5085150"/>
            <a:ext cx="3017520" cy="807720"/>
          </a:xfrm>
          <a:prstGeom prst="rect">
            <a:avLst/>
          </a:prstGeom>
        </p:spPr>
      </p:pic>
    </p:spTree>
    <p:extLst>
      <p:ext uri="{BB962C8B-B14F-4D97-AF65-F5344CB8AC3E}">
        <p14:creationId xmlns:p14="http://schemas.microsoft.com/office/powerpoint/2010/main" val="1921036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3367" y="171058"/>
            <a:ext cx="7178612" cy="1046311"/>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5.2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Reconstrução</a:t>
            </a:r>
            <a:r>
              <a:rPr lang="en-GB" altLang="en-US" sz="4400" dirty="0">
                <a:latin typeface="Open Sans" panose="020B0606030504020204" pitchFamily="34" charset="0"/>
                <a:ea typeface="Open Sans" panose="020B0606030504020204" pitchFamily="34" charset="0"/>
                <a:cs typeface="Open Sans" panose="020B0606030504020204" pitchFamily="34" charset="0"/>
              </a:rPr>
              <a:t> do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ano</a:t>
            </a:r>
            <a:r>
              <a:rPr lang="en-GB" altLang="en-US" sz="4400" dirty="0">
                <a:latin typeface="Open Sans" panose="020B0606030504020204" pitchFamily="34" charset="0"/>
                <a:ea typeface="Open Sans" panose="020B0606030504020204" pitchFamily="34" charset="0"/>
                <a:cs typeface="Open Sans" panose="020B0606030504020204" pitchFamily="34" charset="0"/>
              </a:rPr>
              <a:t>-base (2/3)</a:t>
            </a:r>
            <a:endParaRPr lang="en-GB" sz="4400" dirty="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6" y="1175924"/>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5.2.1. </a:t>
            </a:r>
            <a:r>
              <a:rPr lang="en-ZA" sz="2000" b="1" dirty="0" err="1">
                <a:solidFill>
                  <a:schemeClr val="accent5">
                    <a:lumMod val="60000"/>
                    <a:lumOff val="40000"/>
                  </a:schemeClr>
                </a:solidFill>
                <a:latin typeface="Open Sans"/>
                <a:ea typeface="Open Sans"/>
                <a:cs typeface="Open Sans"/>
              </a:rPr>
              <a:t>Calcular</a:t>
            </a:r>
            <a:r>
              <a:rPr lang="en-ZA" sz="2000" b="1" dirty="0">
                <a:solidFill>
                  <a:schemeClr val="accent5">
                    <a:lumMod val="60000"/>
                    <a:lumOff val="40000"/>
                  </a:schemeClr>
                </a:solidFill>
                <a:latin typeface="Open Sans"/>
                <a:ea typeface="Open Sans"/>
                <a:cs typeface="Open Sans"/>
              </a:rPr>
              <a:t> </a:t>
            </a:r>
            <a:r>
              <a:rPr lang="en-ZA" sz="2000" b="1" dirty="0" err="1">
                <a:solidFill>
                  <a:schemeClr val="accent5">
                    <a:lumMod val="60000"/>
                    <a:lumOff val="40000"/>
                  </a:schemeClr>
                </a:solidFill>
                <a:latin typeface="Open Sans"/>
                <a:ea typeface="Open Sans"/>
                <a:cs typeface="Open Sans"/>
              </a:rPr>
              <a:t>os</a:t>
            </a:r>
            <a:r>
              <a:rPr lang="en-ZA" sz="2000" b="1" dirty="0">
                <a:solidFill>
                  <a:schemeClr val="accent5">
                    <a:lumMod val="60000"/>
                    <a:lumOff val="40000"/>
                  </a:schemeClr>
                </a:solidFill>
                <a:latin typeface="Open Sans"/>
                <a:ea typeface="Open Sans"/>
                <a:cs typeface="Open Sans"/>
              </a:rPr>
              <a:t> dados de entrada do MAED para o </a:t>
            </a:r>
            <a:r>
              <a:rPr lang="en-ZA" sz="2000" b="1" dirty="0" err="1">
                <a:solidFill>
                  <a:schemeClr val="accent5">
                    <a:lumMod val="60000"/>
                    <a:lumOff val="40000"/>
                  </a:schemeClr>
                </a:solidFill>
                <a:latin typeface="Open Sans"/>
                <a:ea typeface="Open Sans"/>
                <a:cs typeface="Open Sans"/>
              </a:rPr>
              <a:t>ano</a:t>
            </a:r>
            <a:r>
              <a:rPr lang="en-ZA" sz="2000" b="1" dirty="0">
                <a:solidFill>
                  <a:schemeClr val="accent5">
                    <a:lumMod val="60000"/>
                    <a:lumOff val="40000"/>
                  </a:schemeClr>
                </a:solidFill>
                <a:latin typeface="Open Sans"/>
                <a:ea typeface="Open Sans"/>
                <a:cs typeface="Open Sans"/>
              </a:rPr>
              <a:t>-base</a:t>
            </a:r>
            <a:endParaRPr lang="en-GB" dirty="0">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9905848" y="290031"/>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Calcular os dados de entrada do MAED para o ano-base</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8232281" y="1000885"/>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Verificar a precisão dos resultados do MAED para o ano-base</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9905848" y="1013937"/>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Executar o modelo MAED</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8235923" y="275608"/>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Reunir/Ajustar os parâmetros do MAED para o ano base</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8152973" y="11922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9809654" y="5795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8928633" y="119367"/>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8978144" y="13227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pic>
        <p:nvPicPr>
          <p:cNvPr id="3" name="Picture 2" descr="Diagram&#10;&#10;Description automatically generated">
            <a:extLst>
              <a:ext uri="{FF2B5EF4-FFF2-40B4-BE49-F238E27FC236}">
                <a16:creationId xmlns:a16="http://schemas.microsoft.com/office/drawing/2014/main" id="{86087E44-EF2B-0028-DCD4-AACF8C598731}"/>
              </a:ext>
            </a:extLst>
          </p:cNvPr>
          <p:cNvPicPr>
            <a:picLocks noChangeAspect="1"/>
          </p:cNvPicPr>
          <p:nvPr/>
        </p:nvPicPr>
        <p:blipFill>
          <a:blip r:embed="rId3"/>
          <a:stretch>
            <a:fillRect/>
          </a:stretch>
        </p:blipFill>
        <p:spPr>
          <a:xfrm>
            <a:off x="592793" y="1968225"/>
            <a:ext cx="8293289" cy="4191646"/>
          </a:xfrm>
          <a:prstGeom prst="rect">
            <a:avLst/>
          </a:prstGeom>
        </p:spPr>
      </p:pic>
      <p:sp>
        <p:nvSpPr>
          <p:cNvPr id="4" name="TextBox 3">
            <a:extLst>
              <a:ext uri="{FF2B5EF4-FFF2-40B4-BE49-F238E27FC236}">
                <a16:creationId xmlns:a16="http://schemas.microsoft.com/office/drawing/2014/main" id="{8D3220BD-A52C-1B2D-65E0-02AF4DCADD50}"/>
              </a:ext>
            </a:extLst>
          </p:cNvPr>
          <p:cNvSpPr txBox="1"/>
          <p:nvPr/>
        </p:nvSpPr>
        <p:spPr>
          <a:xfrm>
            <a:off x="9152544" y="2026153"/>
            <a:ext cx="2442153" cy="424731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dirty="0">
                <a:latin typeface="Calibri"/>
                <a:cs typeface="Calibri"/>
              </a:rPr>
              <a:t>Com os dados de </a:t>
            </a:r>
            <a:r>
              <a:rPr lang="en-GB" b="1" dirty="0">
                <a:solidFill>
                  <a:schemeClr val="accent6"/>
                </a:solidFill>
                <a:latin typeface="Calibri"/>
                <a:cs typeface="Calibri"/>
              </a:rPr>
              <a:t>consumo de energia final </a:t>
            </a:r>
            <a:r>
              <a:rPr lang="en-GB" dirty="0">
                <a:latin typeface="Calibri"/>
                <a:cs typeface="Calibri"/>
              </a:rPr>
              <a:t>e a </a:t>
            </a:r>
            <a:r>
              <a:rPr lang="en-GB" b="1" dirty="0">
                <a:solidFill>
                  <a:schemeClr val="accent2"/>
                </a:solidFill>
                <a:latin typeface="Calibri"/>
                <a:cs typeface="Calibri"/>
              </a:rPr>
              <a:t>eficiência</a:t>
            </a:r>
            <a:r>
              <a:rPr lang="en-GB" dirty="0">
                <a:latin typeface="Calibri"/>
                <a:cs typeface="Calibri"/>
              </a:rPr>
              <a:t>, calculamos a </a:t>
            </a:r>
            <a:r>
              <a:rPr lang="en-GB" b="1" dirty="0">
                <a:solidFill>
                  <a:schemeClr val="accent4"/>
                </a:solidFill>
                <a:latin typeface="Calibri"/>
                <a:cs typeface="Calibri"/>
              </a:rPr>
              <a:t>energia útil </a:t>
            </a:r>
            <a:r>
              <a:rPr lang="en-GB" dirty="0">
                <a:latin typeface="Calibri"/>
                <a:cs typeface="Calibri"/>
              </a:rPr>
              <a:t>e, em seguida, a penetração no mercado.</a:t>
            </a:r>
          </a:p>
          <a:p>
            <a:pPr marL="285750" indent="-285750">
              <a:buFont typeface="Arial" panose="020B0604020202020204" pitchFamily="34" charset="0"/>
              <a:buChar char="•"/>
            </a:pPr>
            <a:r>
              <a:rPr lang="en-GB" dirty="0"/>
              <a:t>A razão entre a </a:t>
            </a:r>
            <a:r>
              <a:rPr lang="en-GB" b="1" dirty="0">
                <a:solidFill>
                  <a:schemeClr val="accent4"/>
                </a:solidFill>
              </a:rPr>
              <a:t>energia útil </a:t>
            </a:r>
            <a:r>
              <a:rPr lang="en-GB" dirty="0"/>
              <a:t>e o </a:t>
            </a:r>
            <a:r>
              <a:rPr lang="en-GB" b="1" dirty="0">
                <a:solidFill>
                  <a:srgbClr val="C00000"/>
                </a:solidFill>
              </a:rPr>
              <a:t>parâmetro de condução </a:t>
            </a:r>
            <a:r>
              <a:rPr lang="en-GB" dirty="0"/>
              <a:t>nos dará o </a:t>
            </a:r>
            <a:r>
              <a:rPr lang="en-GB" b="1" dirty="0">
                <a:solidFill>
                  <a:srgbClr val="7030A0"/>
                </a:solidFill>
              </a:rPr>
              <a:t>consumo de energia especificado (ou intensidade de energia)</a:t>
            </a:r>
            <a:r>
              <a:rPr lang="en-GB" dirty="0"/>
              <a:t>.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12A556-9031-1C7B-ABDF-9AAFA72E6170}"/>
                  </a:ext>
                </a:extLst>
              </p:cNvPr>
              <p:cNvSpPr txBox="1"/>
              <p:nvPr/>
            </p:nvSpPr>
            <p:spPr>
              <a:xfrm>
                <a:off x="6557856" y="4434292"/>
                <a:ext cx="2865646" cy="6890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b="1" i="1" smtClean="0">
                              <a:solidFill>
                                <a:srgbClr val="7030A0"/>
                              </a:solidFill>
                              <a:latin typeface="Cambria Math" panose="02040503050406030204" pitchFamily="18" charset="0"/>
                            </a:rPr>
                          </m:ctrlPr>
                        </m:sSubPr>
                        <m:e>
                          <m:r>
                            <a:rPr lang="en-GB" sz="2400" b="1" i="1">
                              <a:solidFill>
                                <a:srgbClr val="7030A0"/>
                              </a:solidFill>
                              <a:latin typeface="Cambria Math" panose="02040503050406030204" pitchFamily="18" charset="0"/>
                            </a:rPr>
                            <m:t>𝑺𝑬𝑪</m:t>
                          </m:r>
                        </m:e>
                        <m:sub>
                          <m:r>
                            <a:rPr lang="en-GB" sz="2400" b="1" i="1">
                              <a:solidFill>
                                <a:srgbClr val="7030A0"/>
                              </a:solidFill>
                              <a:latin typeface="Cambria Math" panose="02040503050406030204" pitchFamily="18" charset="0"/>
                            </a:rPr>
                            <m:t>𝒖</m:t>
                          </m:r>
                        </m:sub>
                      </m:sSub>
                      <m:r>
                        <a:rPr lang="en-GB" sz="2400" i="1">
                          <a:latin typeface="Cambria Math" panose="02040503050406030204" pitchFamily="18" charset="0"/>
                        </a:rPr>
                        <m:t>=</m:t>
                      </m:r>
                      <m:f>
                        <m:fPr>
                          <m:ctrlPr>
                            <a:rPr lang="en-GB" sz="2400" i="1">
                              <a:latin typeface="Cambria Math" panose="02040503050406030204" pitchFamily="18" charset="0"/>
                              <a:ea typeface="Cambria Math" panose="02040503050406030204" pitchFamily="18" charset="0"/>
                            </a:rPr>
                          </m:ctrlPr>
                        </m:fPr>
                        <m:num>
                          <m:r>
                            <a:rPr lang="en-GB" sz="2400" b="1" i="1">
                              <a:solidFill>
                                <a:schemeClr val="accent4"/>
                              </a:solidFill>
                              <a:latin typeface="Cambria Math" panose="02040503050406030204" pitchFamily="18" charset="0"/>
                            </a:rPr>
                            <m:t>𝑼𝑬𝑫𝒖</m:t>
                          </m:r>
                        </m:num>
                        <m:den>
                          <m:r>
                            <a:rPr lang="en-GB" sz="2400" b="1" i="1">
                              <a:solidFill>
                                <a:srgbClr val="C00000"/>
                              </a:solidFill>
                              <a:latin typeface="Cambria Math" panose="02040503050406030204" pitchFamily="18" charset="0"/>
                              <a:ea typeface="Cambria Math" panose="02040503050406030204" pitchFamily="18" charset="0"/>
                            </a:rPr>
                            <m:t>𝑫𝑷</m:t>
                          </m:r>
                        </m:den>
                      </m:f>
                    </m:oMath>
                  </m:oMathPara>
                </a14:m>
                <a:endParaRPr lang="en-GB" sz="2400" b="1"/>
              </a:p>
            </p:txBody>
          </p:sp>
        </mc:Choice>
        <mc:Fallback xmlns="">
          <p:sp>
            <p:nvSpPr>
              <p:cNvPr id="5" name="TextBox 4">
                <a:extLst>
                  <a:ext uri="{FF2B5EF4-FFF2-40B4-BE49-F238E27FC236}">
                    <a16:creationId xmlns:a16="http://schemas.microsoft.com/office/drawing/2014/main" id="{6712A556-9031-1C7B-ABDF-9AAFA72E6170}"/>
                  </a:ext>
                </a:extLst>
              </p:cNvPr>
              <p:cNvSpPr txBox="1">
                <a:spLocks noRot="1" noChangeAspect="1" noMove="1" noResize="1" noEditPoints="1" noAdjustHandles="1" noChangeArrowheads="1" noChangeShapeType="1" noTextEdit="1"/>
              </p:cNvSpPr>
              <p:nvPr/>
            </p:nvSpPr>
            <p:spPr>
              <a:xfrm>
                <a:off x="6557856" y="4434292"/>
                <a:ext cx="2865646" cy="689035"/>
              </a:xfrm>
              <a:prstGeom prst="rect">
                <a:avLst/>
              </a:prstGeom>
              <a:blipFill>
                <a:blip r:embed="rId4"/>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792E1DB-1FD3-1168-7263-1191854AE3EC}"/>
                  </a:ext>
                </a:extLst>
              </p:cNvPr>
              <p:cNvSpPr txBox="1"/>
              <p:nvPr/>
            </p:nvSpPr>
            <p:spPr>
              <a:xfrm>
                <a:off x="1458401" y="5516543"/>
                <a:ext cx="368790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a:solidFill>
                                <a:schemeClr val="accent6"/>
                              </a:solidFill>
                              <a:latin typeface="Cambria Math" panose="02040503050406030204" pitchFamily="18" charset="0"/>
                            </a:rPr>
                            <m:t>𝑭𝑬𝑫</m:t>
                          </m:r>
                        </m:e>
                        <m:sub>
                          <m:r>
                            <a:rPr lang="en-GB" sz="2400" b="1" i="1">
                              <a:solidFill>
                                <a:schemeClr val="accent6"/>
                              </a:solidFill>
                              <a:latin typeface="Cambria Math" panose="02040503050406030204" pitchFamily="18" charset="0"/>
                            </a:rPr>
                            <m:t>𝒖</m:t>
                          </m:r>
                        </m:sub>
                        <m:sup>
                          <m:r>
                            <a:rPr lang="en-GB" sz="2400" b="1" i="1">
                              <a:solidFill>
                                <a:schemeClr val="accent6"/>
                              </a:solidFill>
                              <a:latin typeface="Cambria Math" panose="02040503050406030204" pitchFamily="18" charset="0"/>
                            </a:rPr>
                            <m:t>𝒆</m:t>
                          </m:r>
                        </m:sup>
                      </m:sSubSup>
                      <m:r>
                        <a:rPr lang="en-GB" sz="2400" b="0" i="1" smtClean="0">
                          <a:latin typeface="Cambria Math" panose="02040503050406030204" pitchFamily="18" charset="0"/>
                          <a:ea typeface="Cambria Math" panose="02040503050406030204" pitchFamily="18" charset="0"/>
                        </a:rPr>
                        <m:t>×</m:t>
                      </m:r>
                      <m:sSubSup>
                        <m:sSubSupPr>
                          <m:ctrlPr>
                            <a:rPr lang="en-GB" sz="2400" b="1" i="1">
                              <a:solidFill>
                                <a:schemeClr val="accent2"/>
                              </a:solidFill>
                              <a:latin typeface="Cambria Math" panose="02040503050406030204" pitchFamily="18" charset="0"/>
                              <a:ea typeface="Cambria Math" panose="02040503050406030204" pitchFamily="18" charset="0"/>
                            </a:rPr>
                          </m:ctrlPr>
                        </m:sSubSupPr>
                        <m:e>
                          <m:r>
                            <a:rPr lang="en-GB" sz="2400" b="1" i="1">
                              <a:solidFill>
                                <a:schemeClr val="accent2"/>
                              </a:solidFill>
                              <a:latin typeface="Cambria Math" panose="02040503050406030204" pitchFamily="18" charset="0"/>
                              <a:ea typeface="Cambria Math" panose="02040503050406030204" pitchFamily="18" charset="0"/>
                            </a:rPr>
                            <m:t>𝜼</m:t>
                          </m:r>
                        </m:e>
                        <m:sub>
                          <m:r>
                            <a:rPr lang="en-GB" sz="2400" b="1" i="1">
                              <a:solidFill>
                                <a:schemeClr val="accent2"/>
                              </a:solidFill>
                              <a:latin typeface="Cambria Math" panose="02040503050406030204" pitchFamily="18" charset="0"/>
                              <a:ea typeface="Cambria Math" panose="02040503050406030204" pitchFamily="18" charset="0"/>
                            </a:rPr>
                            <m:t>𝒖</m:t>
                          </m:r>
                          <m:r>
                            <a:rPr lang="en-GB" sz="2400" b="1" i="1" smtClean="0">
                              <a:solidFill>
                                <a:schemeClr val="accent2"/>
                              </a:solidFill>
                              <a:latin typeface="Cambria Math" panose="02040503050406030204" pitchFamily="18" charset="0"/>
                              <a:ea typeface="Cambria Math" panose="02040503050406030204" pitchFamily="18" charset="0"/>
                            </a:rPr>
                            <m:t> </m:t>
                          </m:r>
                        </m:sub>
                        <m:sup>
                          <m:r>
                            <a:rPr lang="en-GB" sz="2400" b="1" i="1">
                              <a:solidFill>
                                <a:schemeClr val="accent2"/>
                              </a:solidFill>
                              <a:latin typeface="Cambria Math" panose="02040503050406030204" pitchFamily="18" charset="0"/>
                              <a:ea typeface="Cambria Math" panose="02040503050406030204" pitchFamily="18" charset="0"/>
                            </a:rPr>
                            <m:t>𝒆</m:t>
                          </m:r>
                        </m:sup>
                      </m:sSubSup>
                      <m:sSub>
                        <m:sSubPr>
                          <m:ctrlPr>
                            <a:rPr lang="en-GB" sz="2400" b="1" i="1">
                              <a:solidFill>
                                <a:schemeClr val="accent4"/>
                              </a:solidFill>
                              <a:latin typeface="Cambria Math" panose="02040503050406030204" pitchFamily="18" charset="0"/>
                            </a:rPr>
                          </m:ctrlPr>
                        </m:sSubPr>
                        <m:e>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m:oMathPara>
                </a14:m>
                <a:endParaRPr lang="en-GB" sz="2400"/>
              </a:p>
            </p:txBody>
          </p:sp>
        </mc:Choice>
        <mc:Fallback xmlns="">
          <p:sp>
            <p:nvSpPr>
              <p:cNvPr id="7" name="TextBox 6">
                <a:extLst>
                  <a:ext uri="{FF2B5EF4-FFF2-40B4-BE49-F238E27FC236}">
                    <a16:creationId xmlns:a16="http://schemas.microsoft.com/office/drawing/2014/main" id="{F792E1DB-1FD3-1168-7263-1191854AE3EC}"/>
                  </a:ext>
                </a:extLst>
              </p:cNvPr>
              <p:cNvSpPr txBox="1">
                <a:spLocks noRot="1" noChangeAspect="1" noMove="1" noResize="1" noEditPoints="1" noAdjustHandles="1" noChangeArrowheads="1" noChangeShapeType="1" noTextEdit="1"/>
              </p:cNvSpPr>
              <p:nvPr/>
            </p:nvSpPr>
            <p:spPr>
              <a:xfrm>
                <a:off x="1458401" y="5516543"/>
                <a:ext cx="3687905" cy="369332"/>
              </a:xfrm>
              <a:prstGeom prst="rect">
                <a:avLst/>
              </a:prstGeom>
              <a:blipFill>
                <a:blip r:embed="rId5"/>
                <a:stretch>
                  <a:fillRect b="-24590"/>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0D66A2D-699F-6A9B-2395-A553A2B91FAD}"/>
                  </a:ext>
                </a:extLst>
              </p:cNvPr>
              <p:cNvSpPr txBox="1"/>
              <p:nvPr/>
            </p:nvSpPr>
            <p:spPr>
              <a:xfrm>
                <a:off x="4532162" y="5885875"/>
                <a:ext cx="353366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800" b="1" i="1" smtClean="0">
                              <a:latin typeface="Cambria Math" panose="02040503050406030204" pitchFamily="18" charset="0"/>
                              <a:ea typeface="Cambria Math" panose="02040503050406030204" pitchFamily="18" charset="0"/>
                            </a:rPr>
                          </m:ctrlPr>
                        </m:sSubSupPr>
                        <m:e>
                          <m:r>
                            <a:rPr lang="en-GB" sz="1800" b="1" i="1" smtClean="0">
                              <a:latin typeface="Cambria Math" panose="02040503050406030204" pitchFamily="18" charset="0"/>
                              <a:ea typeface="Cambria Math" panose="02040503050406030204" pitchFamily="18" charset="0"/>
                            </a:rPr>
                            <m:t>𝑴𝑷</m:t>
                          </m:r>
                        </m:e>
                        <m:sub>
                          <m:r>
                            <a:rPr lang="en-GB" sz="1800" b="1" i="1" smtClean="0">
                              <a:latin typeface="Cambria Math" panose="02040503050406030204" pitchFamily="18" charset="0"/>
                              <a:ea typeface="Cambria Math" panose="02040503050406030204" pitchFamily="18" charset="0"/>
                            </a:rPr>
                            <m:t>𝒖</m:t>
                          </m:r>
                        </m:sub>
                        <m:sup>
                          <m:r>
                            <a:rPr lang="en-GB" sz="1800" b="1" i="1" smtClean="0">
                              <a:latin typeface="Cambria Math" panose="02040503050406030204" pitchFamily="18" charset="0"/>
                              <a:ea typeface="Cambria Math" panose="02040503050406030204" pitchFamily="18" charset="0"/>
                            </a:rPr>
                            <m:t>𝒆</m:t>
                          </m:r>
                        </m:sup>
                      </m:sSubSup>
                    </m:oMath>
                  </m:oMathPara>
                </a14:m>
                <a:endParaRPr lang="en-GB"/>
              </a:p>
            </p:txBody>
          </p:sp>
        </mc:Choice>
        <mc:Fallback xmlns="">
          <p:sp>
            <p:nvSpPr>
              <p:cNvPr id="13" name="TextBox 12">
                <a:extLst>
                  <a:ext uri="{FF2B5EF4-FFF2-40B4-BE49-F238E27FC236}">
                    <a16:creationId xmlns:a16="http://schemas.microsoft.com/office/drawing/2014/main" id="{40D66A2D-699F-6A9B-2395-A553A2B91FAD}"/>
                  </a:ext>
                </a:extLst>
              </p:cNvPr>
              <p:cNvSpPr txBox="1">
                <a:spLocks noRot="1" noChangeAspect="1" noMove="1" noResize="1" noEditPoints="1" noAdjustHandles="1" noChangeArrowheads="1" noChangeShapeType="1" noTextEdit="1"/>
              </p:cNvSpPr>
              <p:nvPr/>
            </p:nvSpPr>
            <p:spPr>
              <a:xfrm>
                <a:off x="4532162" y="5885875"/>
                <a:ext cx="3533666" cy="369332"/>
              </a:xfrm>
              <a:prstGeom prst="rect">
                <a:avLst/>
              </a:prstGeom>
              <a:blipFill>
                <a:blip r:embed="rId6"/>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3643868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2" y="122221"/>
            <a:ext cx="6039947" cy="1325563"/>
          </a:xfrm>
        </p:spPr>
        <p:txBody>
          <a:bodyPr/>
          <a:lstStyle/>
          <a:p>
            <a:r>
              <a:rPr lang="en-GB" sz="4400" dirty="0">
                <a:latin typeface="Open Sans"/>
                <a:ea typeface="Open Sans"/>
                <a:cs typeface="Open Sans"/>
                <a:sym typeface="Bodoni SvtyTwo ITC TT-Book"/>
              </a:rPr>
              <a:t>Aula 5.2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Reconstrução</a:t>
            </a:r>
            <a:r>
              <a:rPr lang="en-GB" altLang="en-US" sz="4400" dirty="0">
                <a:latin typeface="Open Sans" panose="020B0606030504020204" pitchFamily="34" charset="0"/>
                <a:ea typeface="Open Sans" panose="020B0606030504020204" pitchFamily="34" charset="0"/>
                <a:cs typeface="Open Sans" panose="020B0606030504020204" pitchFamily="34" charset="0"/>
              </a:rPr>
              <a:t> do </a:t>
            </a:r>
            <a:r>
              <a:rPr lang="en-GB" altLang="en-US" sz="4400" dirty="0" err="1">
                <a:latin typeface="Open Sans" panose="020B0606030504020204" pitchFamily="34" charset="0"/>
                <a:ea typeface="Open Sans" panose="020B0606030504020204" pitchFamily="34" charset="0"/>
                <a:cs typeface="Open Sans" panose="020B0606030504020204" pitchFamily="34" charset="0"/>
              </a:rPr>
              <a:t>ano</a:t>
            </a:r>
            <a:r>
              <a:rPr lang="en-GB" altLang="en-US" sz="4400" dirty="0">
                <a:latin typeface="Open Sans" panose="020B0606030504020204" pitchFamily="34" charset="0"/>
                <a:ea typeface="Open Sans" panose="020B0606030504020204" pitchFamily="34" charset="0"/>
                <a:cs typeface="Open Sans" panose="020B0606030504020204" pitchFamily="34" charset="0"/>
              </a:rPr>
              <a:t>-base (2/3)</a:t>
            </a:r>
            <a:endParaRPr lang="en-GB" dirty="0"/>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9939001" y="4692419"/>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Calcular os dados de entrada do MAED para o ano base</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9933070" y="5413720"/>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Executar o modelo MAED</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69076" y="4677996"/>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Reunir/Ajustar os parâmetros do MAED para o ano base</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86126" y="4521608"/>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42807" y="4460344"/>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61786" y="452175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9011297" y="45346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t-BR"/>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65434" y="5403273"/>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Verificar a precisão dos resultados do MAED para o ano-base</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8AB54F9-D945-60D0-E703-1D47A71593D4}"/>
                  </a:ext>
                </a:extLst>
              </p:cNvPr>
              <p:cNvSpPr txBox="1"/>
              <p:nvPr/>
            </p:nvSpPr>
            <p:spPr>
              <a:xfrm>
                <a:off x="7827611" y="2772254"/>
                <a:ext cx="325465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a:solidFill>
                                <a:schemeClr val="accent6"/>
                              </a:solidFill>
                              <a:latin typeface="Cambria Math" panose="02040503050406030204" pitchFamily="18" charset="0"/>
                            </a:rPr>
                            <m:t>𝑭𝑬𝑫</m:t>
                          </m:r>
                        </m:e>
                        <m:sub>
                          <m:r>
                            <a:rPr lang="en-GB" sz="2400" b="1" i="1">
                              <a:solidFill>
                                <a:schemeClr val="accent6"/>
                              </a:solidFill>
                              <a:latin typeface="Cambria Math" panose="02040503050406030204" pitchFamily="18" charset="0"/>
                            </a:rPr>
                            <m:t>𝒖</m:t>
                          </m:r>
                        </m:sub>
                        <m:sup>
                          <m:r>
                            <a:rPr lang="en-GB" sz="2400" b="1" i="1">
                              <a:solidFill>
                                <a:schemeClr val="accent6"/>
                              </a:solidFill>
                              <a:latin typeface="Cambria Math" panose="02040503050406030204" pitchFamily="18" charset="0"/>
                            </a:rPr>
                            <m:t>𝒆</m:t>
                          </m:r>
                        </m:sup>
                      </m:sSubSup>
                      <m:r>
                        <a:rPr lang="en-GB" sz="2400" b="0" i="1" smtClean="0">
                          <a:latin typeface="Cambria Math" panose="02040503050406030204" pitchFamily="18" charset="0"/>
                          <a:ea typeface="Cambria Math" panose="02040503050406030204" pitchFamily="18" charset="0"/>
                        </a:rPr>
                        <m:t>×</m:t>
                      </m:r>
                      <m:sSubSup>
                        <m:sSubSupPr>
                          <m:ctrlPr>
                            <a:rPr lang="en-GB" sz="2400" b="1" i="1">
                              <a:solidFill>
                                <a:schemeClr val="accent2"/>
                              </a:solidFill>
                              <a:latin typeface="Cambria Math" panose="02040503050406030204" pitchFamily="18" charset="0"/>
                              <a:ea typeface="Cambria Math" panose="02040503050406030204" pitchFamily="18" charset="0"/>
                            </a:rPr>
                          </m:ctrlPr>
                        </m:sSubSupPr>
                        <m:e>
                          <m:r>
                            <a:rPr lang="en-GB" sz="2400" b="1" i="1">
                              <a:solidFill>
                                <a:schemeClr val="accent2"/>
                              </a:solidFill>
                              <a:latin typeface="Cambria Math" panose="02040503050406030204" pitchFamily="18" charset="0"/>
                              <a:ea typeface="Cambria Math" panose="02040503050406030204" pitchFamily="18" charset="0"/>
                            </a:rPr>
                            <m:t>𝜼</m:t>
                          </m:r>
                        </m:e>
                        <m:sub>
                          <m:r>
                            <a:rPr lang="en-GB" sz="2400" b="1" i="1">
                              <a:solidFill>
                                <a:schemeClr val="accent2"/>
                              </a:solidFill>
                              <a:latin typeface="Cambria Math" panose="02040503050406030204" pitchFamily="18" charset="0"/>
                              <a:ea typeface="Cambria Math" panose="02040503050406030204" pitchFamily="18" charset="0"/>
                            </a:rPr>
                            <m:t>𝒖</m:t>
                          </m:r>
                          <m:r>
                            <a:rPr lang="en-GB" sz="2400" b="1" i="1" smtClean="0">
                              <a:solidFill>
                                <a:schemeClr val="accent2"/>
                              </a:solidFill>
                              <a:latin typeface="Cambria Math" panose="02040503050406030204" pitchFamily="18" charset="0"/>
                              <a:ea typeface="Cambria Math" panose="02040503050406030204" pitchFamily="18" charset="0"/>
                            </a:rPr>
                            <m:t> </m:t>
                          </m:r>
                        </m:sub>
                        <m:sup>
                          <m:r>
                            <a:rPr lang="en-GB" sz="2400" b="1" i="1">
                              <a:solidFill>
                                <a:schemeClr val="accent2"/>
                              </a:solidFill>
                              <a:latin typeface="Cambria Math" panose="02040503050406030204" pitchFamily="18" charset="0"/>
                              <a:ea typeface="Cambria Math" panose="02040503050406030204" pitchFamily="18" charset="0"/>
                            </a:rPr>
                            <m:t>𝒆</m:t>
                          </m:r>
                        </m:sup>
                      </m:sSubSup>
                      <m:sSub>
                        <m:sSubPr>
                          <m:ctrlPr>
                            <a:rPr lang="en-GB" sz="2400" b="1" i="1">
                              <a:solidFill>
                                <a:schemeClr val="accent4"/>
                              </a:solidFill>
                              <a:latin typeface="Cambria Math" panose="02040503050406030204" pitchFamily="18" charset="0"/>
                            </a:rPr>
                          </m:ctrlPr>
                        </m:sSubPr>
                        <m:e>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m:oMathPara>
                </a14:m>
                <a:endParaRPr lang="en-GB" sz="2400"/>
              </a:p>
            </p:txBody>
          </p:sp>
        </mc:Choice>
        <mc:Fallback xmlns:p14="http://schemas.microsoft.com/office/powerpoint/2010/main" xmlns:a16="http://schemas.microsoft.com/office/drawing/2014/main" xmlns="">
          <p:sp>
            <p:nvSpPr>
              <p:cNvPr id="14" name="TextBox 13">
                <a:extLst>
                  <a:ext uri="{FF2B5EF4-FFF2-40B4-BE49-F238E27FC236}">
                    <a16:creationId xmlns:a16="http://schemas.microsoft.com/office/drawing/2014/main" id="{68AB54F9-D945-60D0-E703-1D47A71593D4}"/>
                  </a:ext>
                </a:extLst>
              </p:cNvPr>
              <p:cNvSpPr txBox="1">
                <a:spLocks noRot="1" noChangeAspect="1" noMove="1" noResize="1" noEditPoints="1" noAdjustHandles="1" noChangeArrowheads="1" noChangeShapeType="1" noTextEdit="1"/>
              </p:cNvSpPr>
              <p:nvPr/>
            </p:nvSpPr>
            <p:spPr>
              <a:xfrm>
                <a:off x="7827611" y="2772254"/>
                <a:ext cx="3254658" cy="369332"/>
              </a:xfrm>
              <a:prstGeom prst="rect">
                <a:avLst/>
              </a:prstGeom>
              <a:blipFill>
                <a:blip r:embed="rId3"/>
                <a:stretch>
                  <a:fillRect b="-26667"/>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4149A8CB-0657-3935-2EB3-0B244B021221}"/>
              </a:ext>
            </a:extLst>
          </p:cNvPr>
          <p:cNvCxnSpPr>
            <a:cxnSpLocks/>
            <a:stCxn id="14" idx="2"/>
            <a:endCxn id="3" idx="3"/>
          </p:cNvCxnSpPr>
          <p:nvPr/>
        </p:nvCxnSpPr>
        <p:spPr>
          <a:xfrm flipH="1">
            <a:off x="7576407" y="3141586"/>
            <a:ext cx="1878533" cy="96404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0389D47-3555-04E2-7D3C-A4D1C24ED009}"/>
              </a:ext>
            </a:extLst>
          </p:cNvPr>
          <p:cNvCxnSpPr>
            <a:cxnSpLocks/>
          </p:cNvCxnSpPr>
          <p:nvPr/>
        </p:nvCxnSpPr>
        <p:spPr>
          <a:xfrm flipH="1">
            <a:off x="7623460" y="3122798"/>
            <a:ext cx="2425704" cy="1975675"/>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17B0E70-4467-3D07-A48C-3866E1E7C618}"/>
              </a:ext>
            </a:extLst>
          </p:cNvPr>
          <p:cNvPicPr>
            <a:picLocks noChangeAspect="1"/>
          </p:cNvPicPr>
          <p:nvPr/>
        </p:nvPicPr>
        <p:blipFill>
          <a:blip r:embed="rId4"/>
          <a:stretch>
            <a:fillRect/>
          </a:stretch>
        </p:blipFill>
        <p:spPr>
          <a:xfrm>
            <a:off x="938651" y="1857730"/>
            <a:ext cx="6637756" cy="4495800"/>
          </a:xfrm>
          <a:prstGeom prst="rect">
            <a:avLst/>
          </a:prstGeom>
        </p:spPr>
      </p:pic>
      <p:pic>
        <p:nvPicPr>
          <p:cNvPr id="19" name="Picture 18">
            <a:extLst>
              <a:ext uri="{FF2B5EF4-FFF2-40B4-BE49-F238E27FC236}">
                <a16:creationId xmlns:a16="http://schemas.microsoft.com/office/drawing/2014/main" id="{4A7844BB-E822-F921-7C8B-0704767F0FDB}"/>
              </a:ext>
            </a:extLst>
          </p:cNvPr>
          <p:cNvPicPr>
            <a:picLocks noChangeAspect="1"/>
          </p:cNvPicPr>
          <p:nvPr/>
        </p:nvPicPr>
        <p:blipFill rotWithShape="1">
          <a:blip r:embed="rId5"/>
          <a:srcRect t="3270" b="24041"/>
          <a:stretch/>
        </p:blipFill>
        <p:spPr>
          <a:xfrm>
            <a:off x="7857893" y="762402"/>
            <a:ext cx="3439065" cy="2001796"/>
          </a:xfrm>
          <a:prstGeom prst="rect">
            <a:avLst/>
          </a:prstGeom>
        </p:spPr>
      </p:pic>
      <p:cxnSp>
        <p:nvCxnSpPr>
          <p:cNvPr id="16" name="Straight Arrow Connector 15">
            <a:extLst>
              <a:ext uri="{FF2B5EF4-FFF2-40B4-BE49-F238E27FC236}">
                <a16:creationId xmlns:a16="http://schemas.microsoft.com/office/drawing/2014/main" id="{505986B7-C37A-1E87-9097-87D0090BD9BA}"/>
              </a:ext>
            </a:extLst>
          </p:cNvPr>
          <p:cNvCxnSpPr>
            <a:cxnSpLocks/>
          </p:cNvCxnSpPr>
          <p:nvPr/>
        </p:nvCxnSpPr>
        <p:spPr>
          <a:xfrm flipH="1" flipV="1">
            <a:off x="7576407" y="2281382"/>
            <a:ext cx="496175" cy="628073"/>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DD0B7555-444F-D1E4-0A48-C00392C9A0FB}"/>
              </a:ext>
            </a:extLst>
          </p:cNvPr>
          <p:cNvSpPr txBox="1"/>
          <p:nvPr/>
        </p:nvSpPr>
        <p:spPr>
          <a:xfrm>
            <a:off x="893970" y="1278100"/>
            <a:ext cx="7178612" cy="380489"/>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b="1" dirty="0">
                <a:solidFill>
                  <a:schemeClr val="accent5">
                    <a:lumMod val="60000"/>
                    <a:lumOff val="40000"/>
                  </a:schemeClr>
                </a:solidFill>
                <a:latin typeface="Open Sans"/>
                <a:ea typeface="Open Sans"/>
                <a:cs typeface="Open Sans"/>
              </a:rPr>
              <a:t>5.2.2. Calcular os dados de entrada do MAED para o ano-base</a:t>
            </a:r>
            <a:endParaRPr lang="en-GB" sz="1600" dirty="0">
              <a:latin typeface="Open Sans" panose="020B0606030504020204" pitchFamily="34" charset="0"/>
              <a:cs typeface="Open Sans" panose="020B0606030504020204" pitchFamily="34" charset="0"/>
            </a:endParaRPr>
          </a:p>
        </p:txBody>
      </p:sp>
      <p:sp>
        <p:nvSpPr>
          <p:cNvPr id="12" name="Slide Number Placeholder 5">
            <a:extLst>
              <a:ext uri="{FF2B5EF4-FFF2-40B4-BE49-F238E27FC236}">
                <a16:creationId xmlns:a16="http://schemas.microsoft.com/office/drawing/2014/main" id="{B77F5BBC-4FE7-9200-6C64-8B935CE8D8C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032237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6" ma:contentTypeDescription="Create a new document." ma:contentTypeScope="" ma:versionID="5c5271b6eea6cf06d8bd49b1980e8fd8">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164612495bc351ca287521813184f0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1111978-7DCE-4133-9860-22240D509A12}">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101</TotalTime>
  <Words>3410</Words>
  <Application>Microsoft Office PowerPoint</Application>
  <PresentationFormat>Widescreen</PresentationFormat>
  <Paragraphs>318</Paragraphs>
  <Slides>24</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Cambria Math</vt:lpstr>
      <vt:lpstr>Open Sans</vt:lpstr>
      <vt:lpstr>Open Sans ExtraBold</vt:lpstr>
      <vt:lpstr>Open Sans Light</vt:lpstr>
      <vt:lpstr>Office Theme</vt:lpstr>
      <vt:lpstr>PowerPoint Presentation</vt:lpstr>
      <vt:lpstr>Resultados pretendidos de aprendizagem (RPA)</vt:lpstr>
      <vt:lpstr>PowerPoint Presentation</vt:lpstr>
      <vt:lpstr>PowerPoint Presentation</vt:lpstr>
      <vt:lpstr>PowerPoint Presentation</vt:lpstr>
      <vt:lpstr>PowerPoint Presentation</vt:lpstr>
      <vt:lpstr>PowerPoint Presentation</vt:lpstr>
      <vt:lpstr>PowerPoint Presentation</vt:lpstr>
      <vt:lpstr>Aula 5.2 Reconstrução do ano-base (2/3)</vt:lpstr>
      <vt:lpstr>Aula 5.2 Reconstrução do ano-base (2/3)</vt:lpstr>
      <vt:lpstr>Aula 5.2 Reconstrução do ano-base (2/3)</vt:lpstr>
      <vt:lpstr>Aula 5.2 Reconstrução do ano-base (2/3)</vt:lpstr>
      <vt:lpstr>Aula 5.2 Reconstrução do ano-base (2/3)</vt:lpstr>
      <vt:lpstr>Aula 5.3 Reconstrução do ano-base (3/3)</vt:lpstr>
      <vt:lpstr>Aula 5.3 Reconstrução do ano-base (3/3)</vt:lpstr>
      <vt:lpstr>Aula 5.3 Reconstrução do ano-base (3/3)</vt:lpstr>
      <vt:lpstr>Aula 5.3 Reconstrução do ano-base (3/3)</vt:lpstr>
      <vt:lpstr>PowerPoint Presentation</vt:lpstr>
      <vt:lpstr>Aula 5.4 Outros subsetores Industriais </vt:lpstr>
      <vt:lpstr>Aula 5.4 Outros subsetores Industriais </vt:lpstr>
      <vt:lpstr>Aula 5.4 Outros subsetores Industriais </vt:lpstr>
      <vt:lpstr>Aula 5.4 Outros subsetores Industriais </vt:lpstr>
      <vt:lpstr>Aula 5.4 Outros subsetores Industriais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docId:048A044B711492CAEB2E81E913CB49B8</cp:keywords>
  <cp:lastModifiedBy>Ashutosh.Bhagurkar</cp:lastModifiedBy>
  <cp:revision>4</cp:revision>
  <dcterms:created xsi:type="dcterms:W3CDTF">2021-02-10T16:48:02Z</dcterms:created>
  <dcterms:modified xsi:type="dcterms:W3CDTF">2025-09-04T12:09:17Z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