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8FA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 b="def" i="def"/>
      <a:tcStyle>
        <a:tcBdr/>
        <a:fill>
          <a:solidFill>
            <a:srgbClr val="E4E4E0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5" name="Shape 12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"/>
          <p:cNvSpPr/>
          <p:nvPr/>
        </p:nvSpPr>
        <p:spPr>
          <a:xfrm>
            <a:off x="571500" y="4749800"/>
            <a:ext cx="11868094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571500" y="5016500"/>
            <a:ext cx="11861800" cy="101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9842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SzTx/>
              <a:buFontTx/>
              <a:buNone/>
              <a:defRPr sz="26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102" name="“Type a quote here.”"/>
          <p:cNvSpPr txBox="1"/>
          <p:nvPr>
            <p:ph type="body" sz="quarter" idx="14"/>
          </p:nvPr>
        </p:nvSpPr>
        <p:spPr>
          <a:xfrm>
            <a:off x="1270000" y="4292600"/>
            <a:ext cx="10464800" cy="7112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 defTabSz="457200">
              <a:spcBef>
                <a:spcPts val="2400"/>
              </a:spcBef>
              <a:buSzTx/>
              <a:buFontTx/>
              <a:buNone/>
              <a:defRPr sz="4000"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"/>
          <p:cNvSpPr/>
          <p:nvPr/>
        </p:nvSpPr>
        <p:spPr>
          <a:xfrm>
            <a:off x="7543800" y="7975599"/>
            <a:ext cx="1" cy="14225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3" name="Image"/>
          <p:cNvSpPr/>
          <p:nvPr>
            <p:ph type="pic" idx="13"/>
          </p:nvPr>
        </p:nvSpPr>
        <p:spPr>
          <a:xfrm>
            <a:off x="0" y="0"/>
            <a:ext cx="13004800" cy="759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Title Text"/>
          <p:cNvSpPr txBox="1"/>
          <p:nvPr>
            <p:ph type="title"/>
          </p:nvPr>
        </p:nvSpPr>
        <p:spPr>
          <a:xfrm>
            <a:off x="1409700" y="7785100"/>
            <a:ext cx="5791200" cy="1701800"/>
          </a:xfrm>
          <a:prstGeom prst="rect">
            <a:avLst/>
          </a:prstGeom>
        </p:spPr>
        <p:txBody>
          <a:bodyPr anchor="ctr"/>
          <a:lstStyle>
            <a:lvl1pPr algn="r"/>
          </a:lstStyle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sz="quarter" idx="1"/>
          </p:nvPr>
        </p:nvSpPr>
        <p:spPr>
          <a:xfrm>
            <a:off x="7848600" y="8470900"/>
            <a:ext cx="4953000" cy="508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/>
          <p:nvPr>
            <p:ph type="title"/>
          </p:nvPr>
        </p:nvSpPr>
        <p:spPr>
          <a:xfrm>
            <a:off x="571500" y="3289300"/>
            <a:ext cx="11861800" cy="3175000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"/>
          <p:cNvSpPr/>
          <p:nvPr/>
        </p:nvSpPr>
        <p:spPr>
          <a:xfrm>
            <a:off x="571500" y="4864100"/>
            <a:ext cx="5334476" cy="5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2" name="Image"/>
          <p:cNvSpPr/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43" name="Title Text"/>
          <p:cNvSpPr txBox="1"/>
          <p:nvPr>
            <p:ph type="title"/>
          </p:nvPr>
        </p:nvSpPr>
        <p:spPr>
          <a:xfrm>
            <a:off x="571500" y="1435100"/>
            <a:ext cx="5334000" cy="3175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4" name="Body Level One…"/>
          <p:cNvSpPr txBox="1"/>
          <p:nvPr>
            <p:ph type="body" sz="quarter" idx="1"/>
          </p:nvPr>
        </p:nvSpPr>
        <p:spPr>
          <a:xfrm>
            <a:off x="571500" y="5130800"/>
            <a:ext cx="53340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Line"/>
          <p:cNvSpPr/>
          <p:nvPr/>
        </p:nvSpPr>
        <p:spPr>
          <a:xfrm>
            <a:off x="571500" y="1968500"/>
            <a:ext cx="5073394" cy="133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0" name="Image"/>
          <p:cNvSpPr/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71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2" name="Body Level One…"/>
          <p:cNvSpPr txBox="1"/>
          <p:nvPr>
            <p:ph type="body" sz="half" idx="1"/>
          </p:nvPr>
        </p:nvSpPr>
        <p:spPr>
          <a:xfrm>
            <a:off x="571500" y="2222500"/>
            <a:ext cx="5080000" cy="6667500"/>
          </a:xfrm>
          <a:prstGeom prst="rect">
            <a:avLst/>
          </a:prstGeom>
        </p:spPr>
        <p:txBody>
          <a:bodyPr/>
          <a:lstStyle>
            <a:lvl1pPr marL="3302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6604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906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208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651000" indent="-330200">
              <a:spcBef>
                <a:spcPts val="3000"/>
              </a:spcBef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lide Number"/>
          <p:cNvSpPr txBox="1"/>
          <p:nvPr>
            <p:ph type="sldNum" sz="quarter" idx="2"/>
          </p:nvPr>
        </p:nvSpPr>
        <p:spPr>
          <a:xfrm>
            <a:off x="510743" y="9199778"/>
            <a:ext cx="312014" cy="299822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Body Level One…"/>
          <p:cNvSpPr txBox="1"/>
          <p:nvPr>
            <p:ph type="body" idx="1"/>
          </p:nvPr>
        </p:nvSpPr>
        <p:spPr>
          <a:xfrm>
            <a:off x="889000" y="889000"/>
            <a:ext cx="11214100" cy="79629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Line"/>
          <p:cNvSpPr/>
          <p:nvPr/>
        </p:nvSpPr>
        <p:spPr>
          <a:xfrm flipH="1">
            <a:off x="9055098" y="508000"/>
            <a:ext cx="128" cy="797563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9" name="Line"/>
          <p:cNvSpPr/>
          <p:nvPr/>
        </p:nvSpPr>
        <p:spPr>
          <a:xfrm>
            <a:off x="9055096" y="4464050"/>
            <a:ext cx="3448503" cy="5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90" name="Image"/>
          <p:cNvSpPr/>
          <p:nvPr>
            <p:ph type="pic" sz="quarter" idx="13"/>
          </p:nvPr>
        </p:nvSpPr>
        <p:spPr>
          <a:xfrm>
            <a:off x="9220200" y="4622800"/>
            <a:ext cx="3276600" cy="386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1" name="Image"/>
          <p:cNvSpPr/>
          <p:nvPr>
            <p:ph type="pic" sz="quarter" idx="14"/>
          </p:nvPr>
        </p:nvSpPr>
        <p:spPr>
          <a:xfrm>
            <a:off x="9220200" y="508000"/>
            <a:ext cx="3276600" cy="3797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2" name="Image"/>
          <p:cNvSpPr/>
          <p:nvPr>
            <p:ph type="pic" idx="15"/>
          </p:nvPr>
        </p:nvSpPr>
        <p:spPr>
          <a:xfrm>
            <a:off x="520700" y="508000"/>
            <a:ext cx="8369300" cy="7975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520700" y="8661400"/>
            <a:ext cx="8369300" cy="939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2286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4572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6858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914400">
              <a:spcBef>
                <a:spcPts val="0"/>
              </a:spcBef>
              <a:buSzTx/>
              <a:buFontTx/>
              <a:buNone/>
              <a:defRPr sz="2600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>
            <a:off x="571500" y="1968500"/>
            <a:ext cx="11868106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571500" y="2222500"/>
            <a:ext cx="1186180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2268199" y="9199778"/>
            <a:ext cx="312015" cy="29982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defRPr sz="14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b="0" baseline="0" cap="none" i="0" spc="0" strike="noStrike" sz="3600" u="none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coi.athabascau.ca/coi-model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" descr="Image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11221" t="0" r="46534" b="13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28" name="I didn’t know what I didn’t kno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 didn’t know what I didn’t know</a:t>
            </a:r>
          </a:p>
        </p:txBody>
      </p:sp>
      <p:sp>
        <p:nvSpPr>
          <p:cNvPr id="129" name="Distance education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Distance education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Distance educ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Distance education</a:t>
            </a:r>
          </a:p>
        </p:txBody>
      </p:sp>
      <p:sp>
        <p:nvSpPr>
          <p:cNvPr id="132" name="Before beginning my doctoral studies in distance education, I didn’t know that creating distance learning opportunities didn’t just mean dumping traditional learning materials into an online format…"/>
          <p:cNvSpPr txBox="1"/>
          <p:nvPr>
            <p:ph type="body" idx="1"/>
          </p:nvPr>
        </p:nvSpPr>
        <p:spPr>
          <a:xfrm>
            <a:off x="571500" y="2057400"/>
            <a:ext cx="11861800" cy="6667500"/>
          </a:xfrm>
          <a:prstGeom prst="rect">
            <a:avLst/>
          </a:prstGeom>
        </p:spPr>
        <p:txBody>
          <a:bodyPr/>
          <a:lstStyle/>
          <a:p>
            <a:pPr marL="0" indent="0" defTabSz="502412">
              <a:spcBef>
                <a:spcPts val="3600"/>
              </a:spcBef>
              <a:buSzTx/>
              <a:buFontTx/>
              <a:buNone/>
              <a:defRPr sz="3096"/>
            </a:pPr>
            <a:r>
              <a:t>Before beginning my doctoral studies in distance education, I didn’t know that creating distance learning opportunities didn’t just mean dumping traditional learning materials into an online format</a:t>
            </a:r>
          </a:p>
          <a:p>
            <a:pPr marL="0" indent="0" defTabSz="502412">
              <a:spcBef>
                <a:spcPts val="3600"/>
              </a:spcBef>
              <a:buSzTx/>
              <a:buFontTx/>
              <a:buNone/>
              <a:defRPr sz="3096"/>
            </a:pPr>
            <a:r>
              <a:t>I have become aware of the </a:t>
            </a:r>
            <a:r>
              <a:rPr u="sng">
                <a:hlinkClick r:id="rId2" invalidUrl="" action="" tgtFrame="" tooltip="" history="1" highlightClick="0" endSnd="0"/>
              </a:rPr>
              <a:t>Community of Inquiry</a:t>
            </a:r>
            <a:r>
              <a:t> specifically the concept of </a:t>
            </a:r>
            <a:r>
              <a:rPr i="1" sz="2666">
                <a:latin typeface="Helvetica Neue"/>
                <a:ea typeface="Helvetica Neue"/>
                <a:cs typeface="Helvetica Neue"/>
                <a:sym typeface="Helvetica Neue"/>
              </a:rPr>
              <a:t>Teaching Presence, </a:t>
            </a:r>
            <a:r>
              <a:rPr sz="2666">
                <a:latin typeface="Helvetica Neue"/>
                <a:ea typeface="Helvetica Neue"/>
                <a:cs typeface="Helvetica Neue"/>
                <a:sym typeface="Helvetica Neue"/>
              </a:rPr>
              <a:t>described as</a:t>
            </a:r>
            <a:r>
              <a:t>:</a:t>
            </a:r>
          </a:p>
          <a:p>
            <a:pPr marL="0" indent="0" defTabSz="393192">
              <a:lnSpc>
                <a:spcPts val="2400"/>
              </a:lnSpc>
              <a:spcBef>
                <a:spcPts val="0"/>
              </a:spcBef>
              <a:buSzTx/>
              <a:buFontTx/>
              <a:buNone/>
              <a:defRPr sz="1032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</a:p>
          <a:p>
            <a:pPr marL="0" indent="0" defTabSz="393192">
              <a:lnSpc>
                <a:spcPts val="4400"/>
              </a:lnSpc>
              <a:spcBef>
                <a:spcPts val="0"/>
              </a:spcBef>
              <a:buSzTx/>
              <a:buFontTx/>
              <a:buNone/>
              <a:defRPr sz="1032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666"/>
              <a:t>“the design, facilitation, and direction of cognitive and social processes for the purpose of realizing personally meaningful and educationally worthwhile learning outcomes”</a:t>
            </a:r>
            <a:endParaRPr sz="2666"/>
          </a:p>
          <a:p>
            <a:pPr marL="0" indent="0" defTabSz="393192">
              <a:lnSpc>
                <a:spcPts val="2400"/>
              </a:lnSpc>
              <a:spcBef>
                <a:spcPts val="0"/>
              </a:spcBef>
              <a:buSzTx/>
              <a:buFontTx/>
              <a:buNone/>
              <a:defRPr sz="1032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sz="2666"/>
          </a:p>
          <a:p>
            <a:pPr marL="0" indent="0" defTabSz="393192">
              <a:lnSpc>
                <a:spcPts val="4400"/>
              </a:lnSpc>
              <a:spcBef>
                <a:spcPts val="0"/>
              </a:spcBef>
              <a:buSzTx/>
              <a:buFontTx/>
              <a:buNone/>
              <a:defRPr sz="1032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666"/>
              <a:t>How has this affected my own teaching? I now acknowledge the role of design as well as presence is key to learner satisfaction. I has completely changed the way I teach by distance </a:t>
            </a:r>
            <a:endParaRPr sz="2666"/>
          </a:p>
          <a:p>
            <a:pPr marL="0" indent="0" defTabSz="393192">
              <a:lnSpc>
                <a:spcPts val="2400"/>
              </a:lnSpc>
              <a:spcBef>
                <a:spcPts val="0"/>
              </a:spcBef>
              <a:buSzTx/>
              <a:buFontTx/>
              <a:buNone/>
              <a:defRPr sz="1032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sz="2666"/>
          </a:p>
          <a:p>
            <a:pPr marL="0" indent="0" algn="r" defTabSz="393192">
              <a:lnSpc>
                <a:spcPts val="2600"/>
              </a:lnSpc>
              <a:spcBef>
                <a:spcPts val="0"/>
              </a:spcBef>
              <a:buSzTx/>
              <a:buFontTx/>
              <a:buNone/>
              <a:defRPr sz="1032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1204"/>
              <a:t>(Anderson, Rourke, Garrison, &amp; Archer, 2001)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