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7"/>
  </p:handoutMasterIdLst>
  <p:sldIdLst>
    <p:sldId id="275" r:id="rId5"/>
    <p:sldId id="264" r:id="rId6"/>
    <p:sldId id="274" r:id="rId7"/>
    <p:sldId id="276" r:id="rId8"/>
    <p:sldId id="265" r:id="rId9"/>
    <p:sldId id="277" r:id="rId10"/>
    <p:sldId id="266" r:id="rId11"/>
    <p:sldId id="278" r:id="rId12"/>
    <p:sldId id="267" r:id="rId13"/>
    <p:sldId id="279" r:id="rId14"/>
    <p:sldId id="268" r:id="rId15"/>
    <p:sldId id="280" r:id="rId16"/>
    <p:sldId id="269" r:id="rId17"/>
    <p:sldId id="281" r:id="rId18"/>
    <p:sldId id="270" r:id="rId19"/>
    <p:sldId id="282" r:id="rId20"/>
    <p:sldId id="271" r:id="rId21"/>
    <p:sldId id="283" r:id="rId22"/>
    <p:sldId id="272" r:id="rId23"/>
    <p:sldId id="284" r:id="rId24"/>
    <p:sldId id="273" r:id="rId25"/>
    <p:sldId id="285" r:id="rId26"/>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1310" y="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4B5263A-1FE3-444D-B746-07E3D806D44D}" type="datetimeFigureOut">
              <a:rPr lang="en-GB" smtClean="0"/>
              <a:t>05/12/2018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C55EF42-CF4D-40C1-9704-CD2A2B6D546B}" type="slidenum">
              <a:rPr lang="en-GB" smtClean="0"/>
              <a:t>‹#›</a:t>
            </a:fld>
            <a:endParaRPr lang="en-GB"/>
          </a:p>
        </p:txBody>
      </p:sp>
    </p:spTree>
    <p:extLst>
      <p:ext uri="{BB962C8B-B14F-4D97-AF65-F5344CB8AC3E}">
        <p14:creationId xmlns:p14="http://schemas.microsoft.com/office/powerpoint/2010/main" val="30442128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B3D72A28-6E37-47CE-99F3-5D79F25CC39C}" type="datetimeFigureOut">
              <a:rPr lang="en-AU"/>
              <a:pPr>
                <a:defRPr/>
              </a:pPr>
              <a:t>5/12/2018</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13122FFE-DB63-40EA-9FEE-44EB1B5B8D88}" type="slidenum">
              <a:rPr lang="en-AU"/>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4CC3E465-A95D-4597-BBF9-26C754D96299}" type="datetimeFigureOut">
              <a:rPr lang="en-AU"/>
              <a:pPr>
                <a:defRPr/>
              </a:pPr>
              <a:t>5/12/2018</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9F38779D-A852-4C26-A0A1-5A3CB14F59E7}"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58003BD2-B302-4065-8E99-2355CEE672DB}" type="datetimeFigureOut">
              <a:rPr lang="en-AU"/>
              <a:pPr>
                <a:defRPr/>
              </a:pPr>
              <a:t>5/12/2018</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23480572-E297-4EBD-8255-898ED9D02C35}"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D2A98839-D685-4C73-B910-02BFDA2B749B}" type="datetimeFigureOut">
              <a:rPr lang="en-AU"/>
              <a:pPr>
                <a:defRPr/>
              </a:pPr>
              <a:t>5/12/2018</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BC70D9A4-4E52-4AD1-8EB0-900F6A90443A}" type="slidenum">
              <a:rPr lang="en-AU"/>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7AAF60F-EB10-457D-92B9-86DC9D79DCD7}" type="datetimeFigureOut">
              <a:rPr lang="en-AU"/>
              <a:pPr>
                <a:defRPr/>
              </a:pPr>
              <a:t>5/12/2018</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B37A5679-EA2C-46D6-B854-408EE1EA3809}"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fld id="{C2BBE288-3AA6-4EA2-A97C-C0F2E9166CED}" type="datetimeFigureOut">
              <a:rPr lang="en-AU"/>
              <a:pPr>
                <a:defRPr/>
              </a:pPr>
              <a:t>5/12/2018</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12E55B0D-09C6-459E-B8A3-607027447B8C}"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fld id="{78B3E126-A795-4B39-92C1-A890E8F0A63A}" type="datetimeFigureOut">
              <a:rPr lang="en-AU"/>
              <a:pPr>
                <a:defRPr/>
              </a:pPr>
              <a:t>5/12/2018</a:t>
            </a:fld>
            <a:endParaRPr lang="en-AU"/>
          </a:p>
        </p:txBody>
      </p:sp>
      <p:sp>
        <p:nvSpPr>
          <p:cNvPr id="8" name="Footer Placeholder 4"/>
          <p:cNvSpPr>
            <a:spLocks noGrp="1"/>
          </p:cNvSpPr>
          <p:nvPr>
            <p:ph type="ftr" sz="quarter" idx="11"/>
          </p:nvPr>
        </p:nvSpPr>
        <p:spPr/>
        <p:txBody>
          <a:bodyPr/>
          <a:lstStyle>
            <a:lvl1pPr>
              <a:defRPr/>
            </a:lvl1pPr>
          </a:lstStyle>
          <a:p>
            <a:pPr>
              <a:defRPr/>
            </a:pPr>
            <a:endParaRPr lang="en-AU"/>
          </a:p>
        </p:txBody>
      </p:sp>
      <p:sp>
        <p:nvSpPr>
          <p:cNvPr id="9" name="Slide Number Placeholder 5"/>
          <p:cNvSpPr>
            <a:spLocks noGrp="1"/>
          </p:cNvSpPr>
          <p:nvPr>
            <p:ph type="sldNum" sz="quarter" idx="12"/>
          </p:nvPr>
        </p:nvSpPr>
        <p:spPr/>
        <p:txBody>
          <a:bodyPr/>
          <a:lstStyle>
            <a:lvl1pPr>
              <a:defRPr/>
            </a:lvl1pPr>
          </a:lstStyle>
          <a:p>
            <a:pPr>
              <a:defRPr/>
            </a:pPr>
            <a:fld id="{7F1D323D-0B25-479C-8BF4-EDBB52B1E853}"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C1E74AFA-2ED2-41BB-AB23-C492E8D3F56A}" type="datetimeFigureOut">
              <a:rPr lang="en-AU"/>
              <a:pPr>
                <a:defRPr/>
              </a:pPr>
              <a:t>5/12/2018</a:t>
            </a:fld>
            <a:endParaRPr lang="en-AU"/>
          </a:p>
        </p:txBody>
      </p:sp>
      <p:sp>
        <p:nvSpPr>
          <p:cNvPr id="4" name="Footer Placeholder 4"/>
          <p:cNvSpPr>
            <a:spLocks noGrp="1"/>
          </p:cNvSpPr>
          <p:nvPr>
            <p:ph type="ftr" sz="quarter" idx="11"/>
          </p:nvPr>
        </p:nvSpPr>
        <p:spPr/>
        <p:txBody>
          <a:bodyPr/>
          <a:lstStyle>
            <a:lvl1pPr>
              <a:defRPr/>
            </a:lvl1pPr>
          </a:lstStyle>
          <a:p>
            <a:pPr>
              <a:defRPr/>
            </a:pPr>
            <a:endParaRPr lang="en-AU"/>
          </a:p>
        </p:txBody>
      </p:sp>
      <p:sp>
        <p:nvSpPr>
          <p:cNvPr id="5" name="Slide Number Placeholder 5"/>
          <p:cNvSpPr>
            <a:spLocks noGrp="1"/>
          </p:cNvSpPr>
          <p:nvPr>
            <p:ph type="sldNum" sz="quarter" idx="12"/>
          </p:nvPr>
        </p:nvSpPr>
        <p:spPr/>
        <p:txBody>
          <a:bodyPr/>
          <a:lstStyle>
            <a:lvl1pPr>
              <a:defRPr/>
            </a:lvl1pPr>
          </a:lstStyle>
          <a:p>
            <a:pPr>
              <a:defRPr/>
            </a:pPr>
            <a:fld id="{0671606E-9F33-4538-9D7A-C71704F4E7A0}"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F74AA1-C955-4B09-854E-3E4A6094309B}" type="datetimeFigureOut">
              <a:rPr lang="en-AU"/>
              <a:pPr>
                <a:defRPr/>
              </a:pPr>
              <a:t>5/12/2018</a:t>
            </a:fld>
            <a:endParaRPr lang="en-AU"/>
          </a:p>
        </p:txBody>
      </p:sp>
      <p:sp>
        <p:nvSpPr>
          <p:cNvPr id="3" name="Footer Placeholder 4"/>
          <p:cNvSpPr>
            <a:spLocks noGrp="1"/>
          </p:cNvSpPr>
          <p:nvPr>
            <p:ph type="ftr" sz="quarter" idx="11"/>
          </p:nvPr>
        </p:nvSpPr>
        <p:spPr/>
        <p:txBody>
          <a:bodyPr/>
          <a:lstStyle>
            <a:lvl1pPr>
              <a:defRPr/>
            </a:lvl1pPr>
          </a:lstStyle>
          <a:p>
            <a:pPr>
              <a:defRPr/>
            </a:pPr>
            <a:endParaRPr lang="en-AU"/>
          </a:p>
        </p:txBody>
      </p:sp>
      <p:sp>
        <p:nvSpPr>
          <p:cNvPr id="4" name="Slide Number Placeholder 5"/>
          <p:cNvSpPr>
            <a:spLocks noGrp="1"/>
          </p:cNvSpPr>
          <p:nvPr>
            <p:ph type="sldNum" sz="quarter" idx="12"/>
          </p:nvPr>
        </p:nvSpPr>
        <p:spPr/>
        <p:txBody>
          <a:bodyPr/>
          <a:lstStyle>
            <a:lvl1pPr>
              <a:defRPr/>
            </a:lvl1pPr>
          </a:lstStyle>
          <a:p>
            <a:pPr>
              <a:defRPr/>
            </a:pPr>
            <a:fld id="{857BD877-F750-48E0-B45A-8BA024CAC844}"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D545C4F-B111-4FA9-A6D6-9A3BB3272E45}" type="datetimeFigureOut">
              <a:rPr lang="en-AU"/>
              <a:pPr>
                <a:defRPr/>
              </a:pPr>
              <a:t>5/12/2018</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6A10060D-2F21-47EB-BC31-98104C39A172}"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A831E00-63A6-41AF-880F-91E4C617D98D}" type="datetimeFigureOut">
              <a:rPr lang="en-AU"/>
              <a:pPr>
                <a:defRPr/>
              </a:pPr>
              <a:t>5/12/2018</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616C7D24-C3F6-4886-8F39-AFA0FA232809}"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9776A25-9BB3-4F0F-AC34-3943AB32122F}" type="datetimeFigureOut">
              <a:rPr lang="en-AU"/>
              <a:pPr>
                <a:defRPr/>
              </a:pPr>
              <a:t>5/12/2018</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AAB79E4-85D4-4C2B-995D-78D62893DB18}"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trategyzer.com/" TargetMode="External"/><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strategyzer.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trategyzer.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Business model canvas</a:t>
            </a:r>
          </a:p>
        </p:txBody>
      </p:sp>
      <p:sp>
        <p:nvSpPr>
          <p:cNvPr id="7" name="Text Placeholder 6"/>
          <p:cNvSpPr>
            <a:spLocks noGrp="1"/>
          </p:cNvSpPr>
          <p:nvPr>
            <p:ph type="body" sz="half" idx="2"/>
          </p:nvPr>
        </p:nvSpPr>
        <p:spPr>
          <a:xfrm>
            <a:off x="457200" y="1435100"/>
            <a:ext cx="3008313" cy="4965700"/>
          </a:xfrm>
        </p:spPr>
        <p:txBody>
          <a:bodyPr/>
          <a:lstStyle/>
          <a:p>
            <a:r>
              <a:rPr lang="en-GB" sz="1300" dirty="0"/>
              <a:t>Prepare a business model canvas of your business idea using the model in the next slide.</a:t>
            </a:r>
          </a:p>
          <a:p>
            <a:r>
              <a:rPr lang="en-GB" sz="1300" dirty="0"/>
              <a:t>You can fill it using bullet points and short sentences to summarize what you will extensively present in the next part of the document.</a:t>
            </a:r>
          </a:p>
          <a:p>
            <a:r>
              <a:rPr lang="en-GB" sz="1300" dirty="0"/>
              <a:t>You may want also to add small pictures and clip arts.</a:t>
            </a:r>
          </a:p>
          <a:p>
            <a:r>
              <a:rPr lang="en-GB" sz="1300" dirty="0"/>
              <a:t>It is very important to focus on the coherence between the different parts of the canvas. You may want to spend some time reflecting and redrafting your canvas. In particular focus on the consistency between the customer segments you want to address and the value proposition as shown. There should be also a consistency between the left and right hand side of the canvas (orange and green shaded components). Finally, consider if the model is sustainable in terms of balance between costs and revenues.</a:t>
            </a:r>
          </a:p>
          <a:p>
            <a:endParaRPr lang="en-GB" dirty="0"/>
          </a:p>
        </p:txBody>
      </p:sp>
      <p:pic>
        <p:nvPicPr>
          <p:cNvPr id="9" name="Content Placeholder 8"/>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1143000"/>
            <a:ext cx="5181600" cy="4141175"/>
          </a:xfrm>
          <a:prstGeom prst="rect">
            <a:avLst/>
          </a:prstGeom>
          <a:noFill/>
        </p:spPr>
      </p:pic>
      <p:sp>
        <p:nvSpPr>
          <p:cNvPr id="2" name="TextBox 1"/>
          <p:cNvSpPr txBox="1"/>
          <p:nvPr/>
        </p:nvSpPr>
        <p:spPr>
          <a:xfrm>
            <a:off x="3657600" y="5284175"/>
            <a:ext cx="5181600" cy="1107996"/>
          </a:xfrm>
          <a:prstGeom prst="rect">
            <a:avLst/>
          </a:prstGeom>
          <a:noFill/>
        </p:spPr>
        <p:txBody>
          <a:bodyPr wrap="square" rtlCol="0">
            <a:spAutoFit/>
          </a:bodyPr>
          <a:lstStyle/>
          <a:p>
            <a:r>
              <a:rPr lang="en-GB" sz="1600" dirty="0">
                <a:latin typeface="+mn-lt"/>
              </a:rPr>
              <a:t>You may find it useful to refer to the resources on business model canvases on the </a:t>
            </a:r>
            <a:r>
              <a:rPr lang="en-GB" sz="1600" dirty="0" err="1">
                <a:latin typeface="+mn-lt"/>
              </a:rPr>
              <a:t>Strategyzer</a:t>
            </a:r>
            <a:r>
              <a:rPr lang="en-GB" sz="1600" dirty="0">
                <a:latin typeface="+mn-lt"/>
              </a:rPr>
              <a:t> website: </a:t>
            </a:r>
          </a:p>
          <a:p>
            <a:r>
              <a:rPr lang="en-GB" sz="1600" dirty="0">
                <a:latin typeface="+mn-lt"/>
                <a:hlinkClick r:id="rId3"/>
              </a:rPr>
              <a:t>https://strategyzer.com/</a:t>
            </a:r>
            <a:endParaRPr lang="en-GB" sz="1600" dirty="0">
              <a:latin typeface="+mn-lt"/>
            </a:endParaRPr>
          </a:p>
          <a:p>
            <a:endParaRPr lang="en-GB" dirty="0"/>
          </a:p>
        </p:txBody>
      </p:sp>
    </p:spTree>
    <p:extLst>
      <p:ext uri="{BB962C8B-B14F-4D97-AF65-F5344CB8AC3E}">
        <p14:creationId xmlns:p14="http://schemas.microsoft.com/office/powerpoint/2010/main" val="2115933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Channels</a:t>
            </a:r>
            <a:endParaRPr lang="en-GB"/>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3456143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Customer relationships</a:t>
            </a:r>
          </a:p>
        </p:txBody>
      </p:sp>
      <p:sp>
        <p:nvSpPr>
          <p:cNvPr id="3" name="Content Placeholder 2"/>
          <p:cNvSpPr>
            <a:spLocks noGrp="1"/>
          </p:cNvSpPr>
          <p:nvPr>
            <p:ph idx="1"/>
          </p:nvPr>
        </p:nvSpPr>
        <p:spPr/>
        <p:txBody>
          <a:bodyPr/>
          <a:lstStyle/>
          <a:p>
            <a:pPr marL="0" indent="0">
              <a:buNone/>
            </a:pPr>
            <a:r>
              <a:rPr lang="en-GB" sz="1400" dirty="0"/>
              <a:t>Describe the types of relationships with each specific customer segment you identified before, explaining their motivation and type. They can range from automated online sales, and self-service to personal assistance and deep customizing.  Explain your choice and the motivation behind.</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3664824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Customer relationships</a:t>
            </a:r>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1571939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resources</a:t>
            </a:r>
            <a:endParaRPr lang="en-GB"/>
          </a:p>
        </p:txBody>
      </p:sp>
      <p:sp>
        <p:nvSpPr>
          <p:cNvPr id="3" name="Content Placeholder 2"/>
          <p:cNvSpPr>
            <a:spLocks noGrp="1"/>
          </p:cNvSpPr>
          <p:nvPr>
            <p:ph idx="1"/>
          </p:nvPr>
        </p:nvSpPr>
        <p:spPr/>
        <p:txBody>
          <a:bodyPr/>
          <a:lstStyle/>
          <a:p>
            <a:pPr marL="0" indent="0">
              <a:buNone/>
            </a:pPr>
            <a:r>
              <a:rPr lang="en-GB" sz="1400" dirty="0"/>
              <a:t>Describe each physical, human, intellectual and financial resource you will involve in the business.</a:t>
            </a:r>
          </a:p>
          <a:p>
            <a:pPr marL="0" indent="0">
              <a:buNone/>
            </a:pPr>
            <a:r>
              <a:rPr lang="en-GB" sz="1400" dirty="0"/>
              <a:t>Dedicate particular attention to the presentation of the team members and their skills, explaining the management structure you will adopt.</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2022514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resources</a:t>
            </a:r>
            <a:endParaRPr lang="en-GB"/>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3473374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activities</a:t>
            </a:r>
            <a:endParaRPr lang="en-GB"/>
          </a:p>
        </p:txBody>
      </p:sp>
      <p:sp>
        <p:nvSpPr>
          <p:cNvPr id="3" name="Content Placeholder 2"/>
          <p:cNvSpPr>
            <a:spLocks noGrp="1"/>
          </p:cNvSpPr>
          <p:nvPr>
            <p:ph idx="1"/>
          </p:nvPr>
        </p:nvSpPr>
        <p:spPr/>
        <p:txBody>
          <a:bodyPr/>
          <a:lstStyle/>
          <a:p>
            <a:pPr marL="0" indent="0">
              <a:buNone/>
            </a:pPr>
            <a:r>
              <a:rPr lang="en-GB" sz="1400" dirty="0"/>
              <a:t>What are the key activities required to be done by the value proposition? Or by the clients?</a:t>
            </a:r>
          </a:p>
          <a:p>
            <a:pPr marL="0" indent="0">
              <a:buNone/>
            </a:pPr>
            <a:r>
              <a:rPr lang="en-GB" sz="1400" dirty="0"/>
              <a:t>Clearly define what activities the company does to operate. They can include the production of goods, or the delivering of support services to clients, and so on. Also, you should reflect on the appropriateness of the channel selected to deliver each activity.</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dirty="0"/>
          </a:p>
        </p:txBody>
      </p:sp>
    </p:spTree>
    <p:extLst>
      <p:ext uri="{BB962C8B-B14F-4D97-AF65-F5344CB8AC3E}">
        <p14:creationId xmlns:p14="http://schemas.microsoft.com/office/powerpoint/2010/main" val="603026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activities</a:t>
            </a:r>
            <a:endParaRPr lang="en-GB"/>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3720061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partners</a:t>
            </a:r>
            <a:endParaRPr lang="en-GB"/>
          </a:p>
        </p:txBody>
      </p:sp>
      <p:sp>
        <p:nvSpPr>
          <p:cNvPr id="3" name="Content Placeholder 2"/>
          <p:cNvSpPr>
            <a:spLocks noGrp="1"/>
          </p:cNvSpPr>
          <p:nvPr>
            <p:ph idx="1"/>
          </p:nvPr>
        </p:nvSpPr>
        <p:spPr/>
        <p:txBody>
          <a:bodyPr/>
          <a:lstStyle/>
          <a:p>
            <a:pPr marL="0" indent="0">
              <a:buNone/>
            </a:pPr>
            <a:r>
              <a:rPr lang="en-GB" sz="1400" dirty="0"/>
              <a:t>Identify the suppliers and the partners of your company, and the type of relationship you will have with them (e.g.: contract, simple market transaction, distribution agreements).</a:t>
            </a:r>
          </a:p>
          <a:p>
            <a:pPr marL="0" indent="0">
              <a:buNone/>
            </a:pPr>
            <a:r>
              <a:rPr lang="en-GB" sz="1400" dirty="0"/>
              <a:t>What is the rationale behind having each partner you identified? Do they provide some resource that is not economic to develop internally? Or do they provide some knowledge not available internally? Or, finally, can they reduce any risk or uncertainty by collaborating with you?</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3309755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Key partners</a:t>
            </a:r>
            <a:endParaRPr lang="en-GB"/>
          </a:p>
        </p:txBody>
      </p:sp>
      <p:sp>
        <p:nvSpPr>
          <p:cNvPr id="3" name="Content Placeholder 2"/>
          <p:cNvSpPr>
            <a:spLocks noGrp="1"/>
          </p:cNvSpPr>
          <p:nvPr>
            <p:ph idx="1"/>
          </p:nvPr>
        </p:nvSpPr>
        <p:spPr>
          <a:ln>
            <a:solidFill>
              <a:schemeClr val="tx1"/>
            </a:solidFill>
          </a:ln>
        </p:spPr>
        <p:txBody>
          <a:bodyPr/>
          <a:lstStyle/>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Max: 200 words</a:t>
            </a:r>
            <a:endParaRPr lang="en-US" sz="1400" dirty="0"/>
          </a:p>
          <a:p>
            <a:pPr marL="0" indent="0">
              <a:buNone/>
            </a:pPr>
            <a:endParaRPr lang="en-GB" sz="1400" dirty="0"/>
          </a:p>
        </p:txBody>
      </p:sp>
    </p:spTree>
    <p:extLst>
      <p:ext uri="{BB962C8B-B14F-4D97-AF65-F5344CB8AC3E}">
        <p14:creationId xmlns:p14="http://schemas.microsoft.com/office/powerpoint/2010/main" val="1184226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Revenue streams</a:t>
            </a:r>
            <a:endParaRPr lang="en-GB"/>
          </a:p>
        </p:txBody>
      </p:sp>
      <p:sp>
        <p:nvSpPr>
          <p:cNvPr id="3" name="Content Placeholder 2"/>
          <p:cNvSpPr>
            <a:spLocks noGrp="1"/>
          </p:cNvSpPr>
          <p:nvPr>
            <p:ph idx="1"/>
          </p:nvPr>
        </p:nvSpPr>
        <p:spPr/>
        <p:txBody>
          <a:bodyPr/>
          <a:lstStyle/>
          <a:p>
            <a:pPr marL="0" indent="0">
              <a:buNone/>
            </a:pPr>
            <a:r>
              <a:rPr lang="en-GB" sz="1400" dirty="0"/>
              <a:t>Identify how you plan to make money or be sustainable: explain how your product/service will be priced and which incomes you expect to have.</a:t>
            </a:r>
          </a:p>
          <a:p>
            <a:pPr marL="0" indent="0">
              <a:buNone/>
            </a:pPr>
            <a:r>
              <a:rPr lang="en-GB" sz="1400" dirty="0"/>
              <a:t>Your incomes can range from asset sales, usage or subscription fees, to licensing or renting. In this part, you need to clarify what, how and how much customers will pay.</a:t>
            </a:r>
          </a:p>
          <a:p>
            <a:pPr marL="0" indent="0">
              <a:buNone/>
            </a:pPr>
            <a:r>
              <a:rPr lang="en-GB" sz="1400" dirty="0"/>
              <a:t>For instance, if you provide an online counselling service, customers could pay a fee per hour, or a subscription to a certain number of hours. If you develop a smartphone app, possible revenues can come from advertising.</a:t>
            </a:r>
          </a:p>
          <a:p>
            <a:pPr marL="0" indent="0">
              <a:buNone/>
            </a:pPr>
            <a:r>
              <a:rPr lang="en-GB" sz="1400" dirty="0"/>
              <a:t>Focus on providing realistic figures on pricing and incomes for the next 5 years.</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196586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3"/>
          <p:cNvPicPr>
            <a:picLocks noChangeAspect="1"/>
          </p:cNvPicPr>
          <p:nvPr/>
        </p:nvPicPr>
        <p:blipFill>
          <a:blip r:embed="rId2" cstate="print"/>
          <a:srcRect/>
          <a:stretch>
            <a:fillRect/>
          </a:stretch>
        </p:blipFill>
        <p:spPr bwMode="auto">
          <a:xfrm>
            <a:off x="7191375" y="469900"/>
            <a:ext cx="561975" cy="673100"/>
          </a:xfrm>
          <a:prstGeom prst="rect">
            <a:avLst/>
          </a:prstGeom>
          <a:noFill/>
          <a:ln w="9525">
            <a:noFill/>
            <a:miter lim="800000"/>
            <a:headEnd/>
            <a:tailEnd/>
          </a:ln>
        </p:spPr>
      </p:pic>
      <p:pic>
        <p:nvPicPr>
          <p:cNvPr id="16" name="Picture 14"/>
          <p:cNvPicPr>
            <a:picLocks noChangeAspect="1"/>
          </p:cNvPicPr>
          <p:nvPr/>
        </p:nvPicPr>
        <p:blipFill>
          <a:blip r:embed="rId3" cstate="print"/>
          <a:srcRect/>
          <a:stretch>
            <a:fillRect/>
          </a:stretch>
        </p:blipFill>
        <p:spPr bwMode="auto">
          <a:xfrm>
            <a:off x="3702050" y="412750"/>
            <a:ext cx="508000" cy="530225"/>
          </a:xfrm>
          <a:prstGeom prst="rect">
            <a:avLst/>
          </a:prstGeom>
          <a:noFill/>
          <a:ln w="9525">
            <a:noFill/>
            <a:miter lim="800000"/>
            <a:headEnd/>
            <a:tailEnd/>
          </a:ln>
        </p:spPr>
      </p:pic>
      <p:pic>
        <p:nvPicPr>
          <p:cNvPr id="17" name="Picture 15"/>
          <p:cNvPicPr>
            <a:picLocks noChangeAspect="1"/>
          </p:cNvPicPr>
          <p:nvPr/>
        </p:nvPicPr>
        <p:blipFill>
          <a:blip r:embed="rId4" cstate="print"/>
          <a:srcRect/>
          <a:stretch>
            <a:fillRect/>
          </a:stretch>
        </p:blipFill>
        <p:spPr bwMode="auto">
          <a:xfrm>
            <a:off x="5500688" y="2854325"/>
            <a:ext cx="498475" cy="514350"/>
          </a:xfrm>
          <a:prstGeom prst="rect">
            <a:avLst/>
          </a:prstGeom>
          <a:noFill/>
          <a:ln w="9525">
            <a:noFill/>
            <a:miter lim="800000"/>
            <a:headEnd/>
            <a:tailEnd/>
          </a:ln>
        </p:spPr>
      </p:pic>
      <p:pic>
        <p:nvPicPr>
          <p:cNvPr id="18" name="Picture 16"/>
          <p:cNvPicPr>
            <a:picLocks noChangeAspect="1"/>
          </p:cNvPicPr>
          <p:nvPr/>
        </p:nvPicPr>
        <p:blipFill>
          <a:blip r:embed="rId5" cstate="print"/>
          <a:srcRect/>
          <a:stretch>
            <a:fillRect/>
          </a:stretch>
        </p:blipFill>
        <p:spPr bwMode="auto">
          <a:xfrm>
            <a:off x="5381625" y="349250"/>
            <a:ext cx="558800" cy="573087"/>
          </a:xfrm>
          <a:prstGeom prst="rect">
            <a:avLst/>
          </a:prstGeom>
          <a:noFill/>
          <a:ln w="9525">
            <a:noFill/>
            <a:miter lim="800000"/>
            <a:headEnd/>
            <a:tailEnd/>
          </a:ln>
        </p:spPr>
      </p:pic>
      <p:pic>
        <p:nvPicPr>
          <p:cNvPr id="19" name="Picture 17"/>
          <p:cNvPicPr>
            <a:picLocks noChangeAspect="1"/>
          </p:cNvPicPr>
          <p:nvPr/>
        </p:nvPicPr>
        <p:blipFill>
          <a:blip r:embed="rId6" cstate="print"/>
          <a:srcRect l="11171"/>
          <a:stretch>
            <a:fillRect/>
          </a:stretch>
        </p:blipFill>
        <p:spPr bwMode="auto">
          <a:xfrm>
            <a:off x="4633912" y="5446713"/>
            <a:ext cx="452438" cy="573087"/>
          </a:xfrm>
          <a:prstGeom prst="rect">
            <a:avLst/>
          </a:prstGeom>
          <a:noFill/>
          <a:ln w="9525">
            <a:noFill/>
            <a:miter lim="800000"/>
            <a:headEnd/>
            <a:tailEnd/>
          </a:ln>
        </p:spPr>
      </p:pic>
      <p:pic>
        <p:nvPicPr>
          <p:cNvPr id="20" name="Picture 18"/>
          <p:cNvPicPr>
            <a:picLocks noChangeAspect="1"/>
          </p:cNvPicPr>
          <p:nvPr/>
        </p:nvPicPr>
        <p:blipFill>
          <a:blip r:embed="rId7" cstate="print"/>
          <a:srcRect b="6728"/>
          <a:stretch>
            <a:fillRect/>
          </a:stretch>
        </p:blipFill>
        <p:spPr bwMode="auto">
          <a:xfrm>
            <a:off x="1918995" y="2949575"/>
            <a:ext cx="671805" cy="593725"/>
          </a:xfrm>
          <a:prstGeom prst="rect">
            <a:avLst/>
          </a:prstGeom>
          <a:noFill/>
          <a:ln w="9525">
            <a:noFill/>
            <a:miter lim="800000"/>
            <a:headEnd/>
            <a:tailEnd/>
          </a:ln>
        </p:spPr>
      </p:pic>
      <p:pic>
        <p:nvPicPr>
          <p:cNvPr id="21" name="Picture 19"/>
          <p:cNvPicPr>
            <a:picLocks noChangeAspect="1"/>
          </p:cNvPicPr>
          <p:nvPr/>
        </p:nvPicPr>
        <p:blipFill>
          <a:blip r:embed="rId8" cstate="print"/>
          <a:srcRect/>
          <a:stretch>
            <a:fillRect/>
          </a:stretch>
        </p:blipFill>
        <p:spPr bwMode="auto">
          <a:xfrm>
            <a:off x="1778812" y="361950"/>
            <a:ext cx="766652" cy="719910"/>
          </a:xfrm>
          <a:prstGeom prst="rect">
            <a:avLst/>
          </a:prstGeom>
          <a:noFill/>
          <a:ln w="9525">
            <a:noFill/>
            <a:miter lim="800000"/>
            <a:headEnd/>
            <a:tailEnd/>
          </a:ln>
        </p:spPr>
      </p:pic>
      <p:pic>
        <p:nvPicPr>
          <p:cNvPr id="22" name="Picture 20"/>
          <p:cNvPicPr>
            <a:picLocks noChangeAspect="1"/>
          </p:cNvPicPr>
          <p:nvPr/>
        </p:nvPicPr>
        <p:blipFill>
          <a:blip r:embed="rId9" cstate="print"/>
          <a:srcRect/>
          <a:stretch>
            <a:fillRect/>
          </a:stretch>
        </p:blipFill>
        <p:spPr bwMode="auto">
          <a:xfrm>
            <a:off x="120650" y="384175"/>
            <a:ext cx="479425" cy="493712"/>
          </a:xfrm>
          <a:prstGeom prst="rect">
            <a:avLst/>
          </a:prstGeom>
          <a:noFill/>
          <a:ln w="9525">
            <a:noFill/>
            <a:miter lim="800000"/>
            <a:headEnd/>
            <a:tailEnd/>
          </a:ln>
        </p:spPr>
      </p:pic>
      <p:pic>
        <p:nvPicPr>
          <p:cNvPr id="23" name="Picture 21"/>
          <p:cNvPicPr>
            <a:picLocks noChangeAspect="1"/>
          </p:cNvPicPr>
          <p:nvPr/>
        </p:nvPicPr>
        <p:blipFill>
          <a:blip r:embed="rId10" cstate="print"/>
          <a:srcRect t="8025" r="6839"/>
          <a:stretch>
            <a:fillRect/>
          </a:stretch>
        </p:blipFill>
        <p:spPr bwMode="auto">
          <a:xfrm>
            <a:off x="138112" y="5454651"/>
            <a:ext cx="534988" cy="515937"/>
          </a:xfrm>
          <a:prstGeom prst="rect">
            <a:avLst/>
          </a:prstGeom>
          <a:noFill/>
          <a:ln w="9525">
            <a:noFill/>
            <a:miter lim="800000"/>
            <a:headEnd/>
            <a:tailEnd/>
          </a:ln>
        </p:spPr>
      </p:pic>
      <p:sp>
        <p:nvSpPr>
          <p:cNvPr id="25" name="Title 24"/>
          <p:cNvSpPr>
            <a:spLocks noGrp="1"/>
          </p:cNvSpPr>
          <p:nvPr>
            <p:ph type="title"/>
          </p:nvPr>
        </p:nvSpPr>
        <p:spPr>
          <a:xfrm>
            <a:off x="152400" y="122238"/>
            <a:ext cx="8839200" cy="258762"/>
          </a:xfrm>
        </p:spPr>
        <p:txBody>
          <a:bodyPr/>
          <a:lstStyle/>
          <a:p>
            <a:pPr algn="l"/>
            <a:r>
              <a:rPr lang="en-US" sz="2000"/>
              <a:t>Business Model Canvas - </a:t>
            </a:r>
            <a:endParaRPr lang="en-AU" sz="20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2120983"/>
              </p:ext>
            </p:extLst>
          </p:nvPr>
        </p:nvGraphicFramePr>
        <p:xfrm>
          <a:off x="152400" y="457200"/>
          <a:ext cx="8839200" cy="6396789"/>
        </p:xfrm>
        <a:graphic>
          <a:graphicData uri="http://schemas.openxmlformats.org/drawingml/2006/table">
            <a:tbl>
              <a:tblPr>
                <a:tableStyleId>{616DA210-FB5B-4158-B5E0-FEB733F419BA}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883920">
                  <a:extLst>
                    <a:ext uri="{9D8B030D-6E8A-4147-A177-3AD203B41FA5}">
                      <a16:colId xmlns:a16="http://schemas.microsoft.com/office/drawing/2014/main" val="20002"/>
                    </a:ext>
                  </a:extLst>
                </a:gridCol>
                <a:gridCol w="88392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gridCol w="1767840">
                  <a:extLst>
                    <a:ext uri="{9D8B030D-6E8A-4147-A177-3AD203B41FA5}">
                      <a16:colId xmlns:a16="http://schemas.microsoft.com/office/drawing/2014/main" val="20005"/>
                    </a:ext>
                  </a:extLst>
                </a:gridCol>
              </a:tblGrid>
              <a:tr h="2476500">
                <a:tc rowSpan="2">
                  <a:txBody>
                    <a:bodyPr/>
                    <a:lstStyle/>
                    <a:p>
                      <a:r>
                        <a:rPr lang="en-AU" sz="1200" b="1" dirty="0"/>
                        <a:t>           Key</a:t>
                      </a:r>
                      <a:r>
                        <a:rPr lang="en-AU" sz="1200" b="1" baseline="0" dirty="0"/>
                        <a:t> Partners</a:t>
                      </a:r>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p>
                      <a:endParaRPr lang="en-AU" sz="1100" b="0" dirty="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AU" sz="1200" b="1" dirty="0"/>
                        <a:t>        Key Activities</a:t>
                      </a:r>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a:t>          Value Propositions</a:t>
                      </a: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Write directly to the canvas…</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Or use the post-it</a:t>
                      </a:r>
                      <a:r>
                        <a:rPr kumimoji="0" lang="en-US" sz="700" b="0" i="0" u="none" strike="noStrike" kern="1200" cap="none" spc="0" normalizeH="0" baseline="0" noProof="0">
                          <a:ln>
                            <a:noFill/>
                          </a:ln>
                          <a:solidFill>
                            <a:prstClr val="black"/>
                          </a:solidFill>
                          <a:effectLst/>
                          <a:uLnTx/>
                          <a:uFillTx/>
                          <a:latin typeface="Comic Sans MS" pitchFamily="66" charset="0"/>
                          <a:ea typeface="+mn-ea"/>
                          <a:cs typeface="+mn-cs"/>
                        </a:rPr>
                        <a:t>™</a:t>
                      </a: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 note</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…or both</a:t>
                      </a: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hMerge="1">
                  <a:txBody>
                    <a:bodyPr/>
                    <a:lstStyle/>
                    <a:p>
                      <a:endParaRPr lang="en-AU"/>
                    </a:p>
                  </a:txBody>
                  <a:tcPr/>
                </a:tc>
                <a:tc>
                  <a:txBody>
                    <a:bodyPr/>
                    <a:lstStyle/>
                    <a:p>
                      <a:r>
                        <a:rPr lang="en-AU" sz="1200" b="1"/>
                        <a:t>         Customer </a:t>
                      </a:r>
                    </a:p>
                    <a:p>
                      <a:r>
                        <a:rPr lang="en-AU" sz="1200" b="1"/>
                        <a:t>         Relationships</a:t>
                      </a:r>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a:txBody>
                    <a:bodyPr/>
                    <a:lstStyle/>
                    <a:p>
                      <a:r>
                        <a:rPr lang="en-AU" sz="1200" b="1"/>
                        <a:t>      Customer Segments</a:t>
                      </a:r>
                      <a:endParaRPr lang="en-AU" sz="12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476500">
                <a:tc vMerge="1">
                  <a:txBody>
                    <a:bodyPr/>
                    <a:lstStyle/>
                    <a:p>
                      <a:endParaRPr lang="en-AU"/>
                    </a:p>
                  </a:txBody>
                  <a:tcPr/>
                </a:tc>
                <a:tc>
                  <a:txBody>
                    <a:bodyPr/>
                    <a:lstStyle/>
                    <a:p>
                      <a:r>
                        <a:rPr lang="en-AU" sz="1200" b="1"/>
                        <a:t>             Key Resources</a:t>
                      </a:r>
                      <a:endParaRPr lang="en-AU" sz="11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vMerge="1">
                  <a:txBody>
                    <a:bodyPr/>
                    <a:lstStyle/>
                    <a:p>
                      <a:endParaRPr lang="en-AU"/>
                    </a:p>
                  </a:txBody>
                  <a:tcPr/>
                </a:tc>
                <a:tc hMerge="1" vMerge="1">
                  <a:txBody>
                    <a:bodyPr/>
                    <a:lstStyle/>
                    <a:p>
                      <a:endParaRPr lang="en-AU"/>
                    </a:p>
                  </a:txBody>
                  <a:tcPr/>
                </a:tc>
                <a:tc>
                  <a:txBody>
                    <a:bodyPr/>
                    <a:lstStyle/>
                    <a:p>
                      <a:r>
                        <a:rPr lang="en-AU" sz="1200" b="1"/>
                        <a:t>             Channels</a:t>
                      </a:r>
                      <a:endParaRPr lang="en-AU" sz="12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vMerge="1">
                  <a:txBody>
                    <a:bodyPr/>
                    <a:lstStyle/>
                    <a:p>
                      <a:endParaRPr lang="en-AU"/>
                    </a:p>
                  </a:txBody>
                  <a:tcPr/>
                </a:tc>
                <a:extLst>
                  <a:ext uri="{0D108BD9-81ED-4DB2-BD59-A6C34878D82A}">
                    <a16:rowId xmlns:a16="http://schemas.microsoft.com/office/drawing/2014/main" val="10001"/>
                  </a:ext>
                </a:extLst>
              </a:tr>
              <a:tr h="1219200">
                <a:tc gridSpan="3">
                  <a:txBody>
                    <a:bodyPr/>
                    <a:lstStyle/>
                    <a:p>
                      <a:r>
                        <a:rPr lang="en-AU" sz="1200" b="1"/>
                        <a:t>              Cost Structure</a:t>
                      </a:r>
                      <a:endParaRPr lang="en-AU" sz="1200" b="0" baseline="0">
                        <a:latin typeface="Comic Sans MS" pitchFamily="66" charset="0"/>
                      </a:endParaRPr>
                    </a:p>
                    <a:p>
                      <a:endParaRPr lang="en-AU" sz="1200" b="0" baseline="0">
                        <a:latin typeface="Comic Sans MS" pitchFamily="66" charset="0"/>
                      </a:endParaRPr>
                    </a:p>
                    <a:p>
                      <a:endParaRPr lang="en-AU" sz="12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gridSpan="3">
                  <a:txBody>
                    <a:bodyPr/>
                    <a:lstStyle/>
                    <a:p>
                      <a:r>
                        <a:rPr lang="en-AU" sz="1200" b="1"/>
                        <a:t>           Revenue Streams</a:t>
                      </a:r>
                      <a:endParaRPr lang="en-AU" sz="1200" b="0" baseline="0">
                        <a:latin typeface="Comic Sans MS" pitchFamily="66" charset="0"/>
                      </a:endParaRPr>
                    </a:p>
                    <a:p>
                      <a:endParaRPr lang="en-AU" sz="1200" b="0" baseline="0">
                        <a:latin typeface="Comic Sans MS" pitchFamily="66" charset="0"/>
                      </a:endParaRPr>
                    </a:p>
                    <a:p>
                      <a:endParaRPr lang="en-AU" sz="12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2"/>
                  </a:ext>
                </a:extLst>
              </a:tr>
              <a:tr h="224589">
                <a:tc gridSpan="6">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AU" sz="700"/>
                    </a:p>
                  </a:txBody>
                  <a:tcPr marL="82296" marR="82296">
                    <a:lnL w="12700" cmpd="sng">
                      <a:noFill/>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extLst>
                  <a:ext uri="{0D108BD9-81ED-4DB2-BD59-A6C34878D82A}">
                    <a16:rowId xmlns:a16="http://schemas.microsoft.com/office/drawing/2014/main" val="10003"/>
                  </a:ext>
                </a:extLst>
              </a:tr>
            </a:tbl>
          </a:graphicData>
        </a:graphic>
      </p:graphicFrame>
      <p:grpSp>
        <p:nvGrpSpPr>
          <p:cNvPr id="248" name="Group 247"/>
          <p:cNvGrpSpPr/>
          <p:nvPr/>
        </p:nvGrpSpPr>
        <p:grpSpPr>
          <a:xfrm>
            <a:off x="3817937" y="2176053"/>
            <a:ext cx="1508125" cy="1074738"/>
            <a:chOff x="5410200" y="2819400"/>
            <a:chExt cx="1508125" cy="1074738"/>
          </a:xfrm>
        </p:grpSpPr>
        <p:pic>
          <p:nvPicPr>
            <p:cNvPr id="24" name="Picture 43" descr="trans_postit_pink.gif"/>
            <p:cNvPicPr>
              <a:picLocks noChangeAspect="1"/>
            </p:cNvPicPr>
            <p:nvPr/>
          </p:nvPicPr>
          <p:blipFill>
            <a:blip r:embed="rId11" cstate="print"/>
            <a:srcRect/>
            <a:stretch>
              <a:fillRect/>
            </a:stretch>
          </p:blipFill>
          <p:spPr bwMode="auto">
            <a:xfrm>
              <a:off x="5410200" y="2819400"/>
              <a:ext cx="1508125" cy="1074738"/>
            </a:xfrm>
            <a:prstGeom prst="rect">
              <a:avLst/>
            </a:prstGeom>
            <a:noFill/>
            <a:ln w="9525">
              <a:noFill/>
              <a:miter lim="800000"/>
              <a:headEnd/>
              <a:tailEnd/>
            </a:ln>
          </p:spPr>
        </p:pic>
        <p:sp>
          <p:nvSpPr>
            <p:cNvPr id="247" name="TextBox 246"/>
            <p:cNvSpPr txBox="1"/>
            <p:nvPr/>
          </p:nvSpPr>
          <p:spPr>
            <a:xfrm rot="21423860">
              <a:off x="5438775" y="2855825"/>
              <a:ext cx="1447800" cy="990600"/>
            </a:xfrm>
            <a:prstGeom prst="rect">
              <a:avLst/>
            </a:prstGeom>
            <a:noFill/>
          </p:spPr>
          <p:txBody>
            <a:bodyPr wrap="square" rtlCol="0">
              <a:normAutofit fontScale="92500" lnSpcReduction="10000"/>
            </a:bodyPr>
            <a:lstStyle/>
            <a:p>
              <a:r>
                <a:rPr lang="en-AU" sz="1400" b="1">
                  <a:latin typeface="Bradley Hand ITC" pitchFamily="66" charset="0"/>
                </a:rPr>
                <a:t>Double click on the post-it™ to edit. Recolour it using the picture format tools.</a:t>
              </a: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Revenue streams</a:t>
            </a:r>
            <a:endParaRPr lang="en-GB"/>
          </a:p>
        </p:txBody>
      </p:sp>
      <p:sp>
        <p:nvSpPr>
          <p:cNvPr id="3" name="Content Placeholder 2"/>
          <p:cNvSpPr>
            <a:spLocks noGrp="1"/>
          </p:cNvSpPr>
          <p:nvPr>
            <p:ph idx="1"/>
          </p:nvPr>
        </p:nvSpPr>
        <p:spPr>
          <a:ln>
            <a:solidFill>
              <a:schemeClr val="tx1"/>
            </a:solidFill>
          </a:ln>
        </p:spPr>
        <p:txBody>
          <a:bodyPr/>
          <a:lstStyle/>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Max: 200 words</a:t>
            </a:r>
            <a:endParaRPr lang="en-US" sz="1400" dirty="0"/>
          </a:p>
        </p:txBody>
      </p:sp>
    </p:spTree>
    <p:extLst>
      <p:ext uri="{BB962C8B-B14F-4D97-AF65-F5344CB8AC3E}">
        <p14:creationId xmlns:p14="http://schemas.microsoft.com/office/powerpoint/2010/main" val="3937747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Cost structure</a:t>
            </a:r>
            <a:endParaRPr lang="en-GB"/>
          </a:p>
        </p:txBody>
      </p:sp>
      <p:sp>
        <p:nvSpPr>
          <p:cNvPr id="3" name="Content Placeholder 2"/>
          <p:cNvSpPr>
            <a:spLocks noGrp="1"/>
          </p:cNvSpPr>
          <p:nvPr>
            <p:ph idx="1"/>
          </p:nvPr>
        </p:nvSpPr>
        <p:spPr>
          <a:xfrm>
            <a:off x="457200" y="1600200"/>
            <a:ext cx="8229600" cy="4525963"/>
          </a:xfrm>
        </p:spPr>
        <p:txBody>
          <a:bodyPr/>
          <a:lstStyle/>
          <a:p>
            <a:pPr marL="0" indent="0">
              <a:buNone/>
            </a:pPr>
            <a:r>
              <a:rPr lang="en-GB" sz="1400" dirty="0"/>
              <a:t>Define the cost structure of your company considering the resources, activities and partnerships you have defined previously. Clearly identify the fixed and variable costs.  Please indicate your projected net revenues for </a:t>
            </a:r>
            <a:r>
              <a:rPr lang="en-GB" sz="1400"/>
              <a:t>years 1 to 5.</a:t>
            </a:r>
            <a:r>
              <a:rPr lang="en-GB" sz="1400" dirty="0"/>
              <a:t> </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2013832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Cost structure</a:t>
            </a:r>
            <a:endParaRPr lang="en-GB"/>
          </a:p>
        </p:txBody>
      </p:sp>
      <p:sp>
        <p:nvSpPr>
          <p:cNvPr id="3" name="Content Placeholder 2"/>
          <p:cNvSpPr>
            <a:spLocks noGrp="1"/>
          </p:cNvSpPr>
          <p:nvPr>
            <p:ph idx="1"/>
          </p:nvPr>
        </p:nvSpPr>
        <p:spPr>
          <a:ln>
            <a:solidFill>
              <a:schemeClr val="tx1"/>
            </a:solidFill>
          </a:ln>
        </p:spPr>
        <p:txBody>
          <a:bodyPr/>
          <a:lstStyle/>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Max: 200 words</a:t>
            </a:r>
            <a:endParaRPr lang="en-US" sz="1400" dirty="0"/>
          </a:p>
        </p:txBody>
      </p:sp>
    </p:spTree>
    <p:extLst>
      <p:ext uri="{BB962C8B-B14F-4D97-AF65-F5344CB8AC3E}">
        <p14:creationId xmlns:p14="http://schemas.microsoft.com/office/powerpoint/2010/main" val="3283078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Executive summary</a:t>
            </a:r>
          </a:p>
        </p:txBody>
      </p:sp>
      <p:sp>
        <p:nvSpPr>
          <p:cNvPr id="3" name="Content Placeholder 2"/>
          <p:cNvSpPr>
            <a:spLocks noGrp="1"/>
          </p:cNvSpPr>
          <p:nvPr>
            <p:ph idx="1"/>
          </p:nvPr>
        </p:nvSpPr>
        <p:spPr/>
        <p:txBody>
          <a:bodyPr/>
          <a:lstStyle/>
          <a:p>
            <a:pPr marL="0" indent="0">
              <a:buNone/>
            </a:pPr>
            <a:r>
              <a:rPr lang="en-GB" sz="1400" dirty="0"/>
              <a:t>Write a summary of your project presenting the idea and how it intends to make money. </a:t>
            </a:r>
          </a:p>
          <a:p>
            <a:pPr marL="0" indent="0">
              <a:buNone/>
            </a:pPr>
            <a:r>
              <a:rPr lang="en-GB" sz="1400" dirty="0"/>
              <a:t>Give some details on the team and your motivation to pursue the project.</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2625912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Executive summary</a:t>
            </a:r>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300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306923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Customer segments (profile)</a:t>
            </a:r>
            <a:endParaRPr lang="en-GB"/>
          </a:p>
        </p:txBody>
      </p:sp>
      <p:sp>
        <p:nvSpPr>
          <p:cNvPr id="3" name="Content Placeholder 2"/>
          <p:cNvSpPr>
            <a:spLocks noGrp="1"/>
          </p:cNvSpPr>
          <p:nvPr>
            <p:ph idx="1"/>
          </p:nvPr>
        </p:nvSpPr>
        <p:spPr/>
        <p:txBody>
          <a:bodyPr/>
          <a:lstStyle/>
          <a:p>
            <a:pPr marL="0" indent="0">
              <a:buNone/>
            </a:pPr>
            <a:r>
              <a:rPr lang="en-GB" sz="1400" dirty="0"/>
              <a:t>Clearly define the different groups of people or organizations to be served by describing:</a:t>
            </a:r>
          </a:p>
          <a:p>
            <a:pPr marL="0" indent="0">
              <a:buNone/>
            </a:pPr>
            <a:r>
              <a:rPr lang="en-GB" sz="1400" dirty="0"/>
              <a:t>(1) What they are trying to get, perform and complete (their needs)</a:t>
            </a:r>
          </a:p>
          <a:p>
            <a:pPr marL="0" indent="0">
              <a:buNone/>
            </a:pPr>
            <a:r>
              <a:rPr lang="en-GB" sz="1400" dirty="0"/>
              <a:t>(2) What difficulties they face in that,</a:t>
            </a:r>
          </a:p>
          <a:p>
            <a:pPr marL="0" indent="0">
              <a:buNone/>
            </a:pPr>
            <a:r>
              <a:rPr lang="en-GB" sz="1400" dirty="0"/>
              <a:t>and/or (3) which benefits they require, expect or desire.</a:t>
            </a:r>
          </a:p>
          <a:p>
            <a:pPr marL="0" indent="0">
              <a:buNone/>
            </a:pPr>
            <a:r>
              <a:rPr lang="en-GB" sz="1400" dirty="0"/>
              <a:t> </a:t>
            </a:r>
          </a:p>
          <a:p>
            <a:pPr marL="0" indent="0">
              <a:buNone/>
            </a:pPr>
            <a:r>
              <a:rPr lang="en-GB" sz="1400" dirty="0"/>
              <a:t>You may find it useful to refer to the resources on business model canvases on the </a:t>
            </a:r>
            <a:r>
              <a:rPr lang="en-GB" sz="1400" dirty="0" err="1"/>
              <a:t>Strategyzer</a:t>
            </a:r>
            <a:r>
              <a:rPr lang="en-GB" sz="1400" dirty="0"/>
              <a:t> website: </a:t>
            </a:r>
          </a:p>
          <a:p>
            <a:pPr marL="0" indent="0">
              <a:buNone/>
            </a:pPr>
            <a:r>
              <a:rPr lang="en-GB" sz="1400" dirty="0">
                <a:hlinkClick r:id="rId2"/>
              </a:rPr>
              <a:t>https://strategyzer.com/</a:t>
            </a: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endParaRPr lang="en-GB" sz="1200" dirty="0"/>
          </a:p>
        </p:txBody>
      </p:sp>
    </p:spTree>
    <p:extLst>
      <p:ext uri="{BB962C8B-B14F-4D97-AF65-F5344CB8AC3E}">
        <p14:creationId xmlns:p14="http://schemas.microsoft.com/office/powerpoint/2010/main" val="2324382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Customer segments (profile)</a:t>
            </a:r>
            <a:endParaRPr lang="en-GB"/>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394165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Value proposition</a:t>
            </a:r>
          </a:p>
        </p:txBody>
      </p:sp>
      <p:sp>
        <p:nvSpPr>
          <p:cNvPr id="3" name="Content Placeholder 2"/>
          <p:cNvSpPr>
            <a:spLocks noGrp="1"/>
          </p:cNvSpPr>
          <p:nvPr>
            <p:ph idx="1"/>
          </p:nvPr>
        </p:nvSpPr>
        <p:spPr/>
        <p:txBody>
          <a:bodyPr/>
          <a:lstStyle/>
          <a:p>
            <a:pPr marL="0" indent="0">
              <a:buNone/>
            </a:pPr>
            <a:r>
              <a:rPr lang="en-GB" sz="1400" dirty="0"/>
              <a:t>Prepare a value proposition which</a:t>
            </a:r>
          </a:p>
          <a:p>
            <a:pPr marL="0" indent="0">
              <a:buNone/>
            </a:pPr>
            <a:r>
              <a:rPr lang="en-GB" sz="1400" dirty="0"/>
              <a:t>(1) Describes the products and/or services you aim to propose</a:t>
            </a:r>
          </a:p>
          <a:p>
            <a:pPr marL="0" indent="0">
              <a:buNone/>
            </a:pPr>
            <a:r>
              <a:rPr lang="en-GB" sz="1400" dirty="0"/>
              <a:t>(2) Describes how you create values for customers, </a:t>
            </a:r>
          </a:p>
          <a:p>
            <a:pPr marL="0" indent="0">
              <a:buNone/>
            </a:pPr>
            <a:r>
              <a:rPr lang="en-GB" sz="1400" dirty="0"/>
              <a:t>and/or (3) how you alleviate a customer problem.</a:t>
            </a:r>
          </a:p>
          <a:p>
            <a:pPr marL="0" indent="0">
              <a:buNone/>
            </a:pPr>
            <a:r>
              <a:rPr lang="en-GB" sz="1400" dirty="0"/>
              <a:t> </a:t>
            </a:r>
          </a:p>
          <a:p>
            <a:pPr marL="0" indent="0">
              <a:buNone/>
            </a:pPr>
            <a:r>
              <a:rPr lang="en-GB" sz="1400" dirty="0"/>
              <a:t>You may </a:t>
            </a:r>
            <a:r>
              <a:rPr lang="en-GB" sz="1400"/>
              <a:t>find it </a:t>
            </a:r>
            <a:r>
              <a:rPr lang="en-GB" sz="1400" dirty="0"/>
              <a:t>useful to refer to the resources on business model canvases on the </a:t>
            </a:r>
            <a:r>
              <a:rPr lang="en-GB" sz="1400" dirty="0" err="1"/>
              <a:t>Strategyzer</a:t>
            </a:r>
            <a:r>
              <a:rPr lang="en-GB" sz="1400" dirty="0"/>
              <a:t> website: </a:t>
            </a:r>
          </a:p>
          <a:p>
            <a:pPr marL="0" indent="0">
              <a:buNone/>
            </a:pPr>
            <a:r>
              <a:rPr lang="en-GB" sz="1400" dirty="0">
                <a:hlinkClick r:id="rId2"/>
              </a:rPr>
              <a:t>https://strategyzer.com/</a:t>
            </a: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3151678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Value proposition</a:t>
            </a:r>
          </a:p>
        </p:txBody>
      </p:sp>
      <p:sp>
        <p:nvSpPr>
          <p:cNvPr id="3" name="Content Placeholder 2"/>
          <p:cNvSpPr>
            <a:spLocks noGrp="1"/>
          </p:cNvSpPr>
          <p:nvPr>
            <p:ph idx="1"/>
          </p:nvPr>
        </p:nvSpPr>
        <p:spPr>
          <a:ln>
            <a:solidFill>
              <a:schemeClr val="tx1"/>
            </a:solidFill>
          </a:ln>
        </p:spPr>
        <p:txBody>
          <a:bodyPr/>
          <a:lstStyle/>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endParaRPr lang="en-GB" sz="1400" dirty="0">
              <a:solidFill>
                <a:prstClr val="black"/>
              </a:solidFill>
            </a:endParaRPr>
          </a:p>
          <a:p>
            <a:pPr marL="0" lvl="0" indent="0">
              <a:buNone/>
            </a:pPr>
            <a:r>
              <a:rPr lang="en-GB" sz="1400" dirty="0">
                <a:solidFill>
                  <a:prstClr val="black"/>
                </a:solidFill>
              </a:rPr>
              <a:t>Max: 200 words</a:t>
            </a:r>
            <a:endParaRPr lang="en-US" sz="1400" dirty="0">
              <a:solidFill>
                <a:prstClr val="black"/>
              </a:solidFill>
            </a:endParaRPr>
          </a:p>
          <a:p>
            <a:pPr marL="0" indent="0">
              <a:buNone/>
            </a:pPr>
            <a:endParaRPr lang="en-GB" dirty="0"/>
          </a:p>
        </p:txBody>
      </p:sp>
    </p:spTree>
    <p:extLst>
      <p:ext uri="{BB962C8B-B14F-4D97-AF65-F5344CB8AC3E}">
        <p14:creationId xmlns:p14="http://schemas.microsoft.com/office/powerpoint/2010/main" val="2263551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Channels</a:t>
            </a:r>
            <a:endParaRPr lang="en-GB"/>
          </a:p>
        </p:txBody>
      </p:sp>
      <p:sp>
        <p:nvSpPr>
          <p:cNvPr id="3" name="Content Placeholder 2"/>
          <p:cNvSpPr>
            <a:spLocks noGrp="1"/>
          </p:cNvSpPr>
          <p:nvPr>
            <p:ph idx="1"/>
          </p:nvPr>
        </p:nvSpPr>
        <p:spPr/>
        <p:txBody>
          <a:bodyPr/>
          <a:lstStyle/>
          <a:p>
            <a:pPr marL="0" indent="0">
              <a:buNone/>
            </a:pPr>
            <a:r>
              <a:rPr lang="en-GB" sz="1200" dirty="0"/>
              <a:t>Present the channels to reach the customer segments describing: </a:t>
            </a:r>
          </a:p>
          <a:p>
            <a:pPr marL="0" indent="0">
              <a:buNone/>
            </a:pPr>
            <a:r>
              <a:rPr lang="en-GB" sz="1200" dirty="0"/>
              <a:t>(1) The channel types you decide to use to convey your products/services to customers. There could be several options, such as:</a:t>
            </a:r>
          </a:p>
          <a:p>
            <a:pPr marL="0" indent="0">
              <a:buNone/>
            </a:pPr>
            <a:r>
              <a:rPr lang="en-GB" sz="1200" dirty="0"/>
              <a:t>	1. Own channel</a:t>
            </a:r>
          </a:p>
          <a:p>
            <a:pPr marL="0" indent="0">
              <a:buNone/>
            </a:pPr>
            <a:r>
              <a:rPr lang="en-GB" sz="1200" dirty="0"/>
              <a:t>		a. sale force</a:t>
            </a:r>
          </a:p>
          <a:p>
            <a:pPr marL="0" indent="0">
              <a:buNone/>
            </a:pPr>
            <a:r>
              <a:rPr lang="en-GB" sz="1200" dirty="0"/>
              <a:t>		b. web sales</a:t>
            </a:r>
          </a:p>
          <a:p>
            <a:pPr marL="0" indent="0">
              <a:buNone/>
            </a:pPr>
            <a:r>
              <a:rPr lang="en-GB" sz="1200" dirty="0"/>
              <a:t>		c. own stores</a:t>
            </a:r>
          </a:p>
          <a:p>
            <a:pPr marL="0" indent="0">
              <a:buNone/>
            </a:pPr>
            <a:r>
              <a:rPr lang="en-GB" sz="1200" dirty="0"/>
              <a:t>	2. Partner channel</a:t>
            </a:r>
          </a:p>
          <a:p>
            <a:pPr marL="0" indent="0">
              <a:buNone/>
            </a:pPr>
            <a:r>
              <a:rPr lang="en-GB" sz="1200" dirty="0"/>
              <a:t>		a. partner stores</a:t>
            </a:r>
          </a:p>
          <a:p>
            <a:pPr marL="0" indent="0">
              <a:buNone/>
            </a:pPr>
            <a:r>
              <a:rPr lang="en-GB" sz="1200" dirty="0"/>
              <a:t>		b. wholesaler</a:t>
            </a:r>
          </a:p>
          <a:p>
            <a:pPr marL="0" indent="0">
              <a:buNone/>
            </a:pPr>
            <a:r>
              <a:rPr lang="en-GB" sz="1200" dirty="0"/>
              <a:t>	c. no-profit channel</a:t>
            </a:r>
          </a:p>
          <a:p>
            <a:pPr marL="0" indent="0">
              <a:buNone/>
            </a:pPr>
            <a:r>
              <a:rPr lang="en-GB" sz="1200" dirty="0"/>
              <a:t>(2) How the channel phases are covered. You need to answer the following questions:</a:t>
            </a:r>
          </a:p>
          <a:p>
            <a:pPr marL="0" indent="0">
              <a:buNone/>
            </a:pPr>
            <a:r>
              <a:rPr lang="en-GB" sz="1200" dirty="0"/>
              <a:t>	1. Awareness: how do you make customers aware of your company and of your products/services?</a:t>
            </a:r>
          </a:p>
          <a:p>
            <a:pPr marL="0" indent="0">
              <a:buNone/>
            </a:pPr>
            <a:r>
              <a:rPr lang="en-GB" sz="1200" dirty="0"/>
              <a:t>	2. Evaluation: how do you help your customers understand what you offer them (value proposition)?</a:t>
            </a:r>
          </a:p>
          <a:p>
            <a:pPr marL="0" indent="0">
              <a:buNone/>
            </a:pPr>
            <a:r>
              <a:rPr lang="en-GB" sz="1200" dirty="0"/>
              <a:t>	3. Purchase: how can your customers purchase your products?</a:t>
            </a:r>
          </a:p>
          <a:p>
            <a:pPr marL="0" indent="0">
              <a:buNone/>
            </a:pPr>
            <a:r>
              <a:rPr lang="en-GB" sz="1200" dirty="0"/>
              <a:t>	4. Delivery: how do you bring value to customers?</a:t>
            </a:r>
          </a:p>
          <a:p>
            <a:pPr marL="0" indent="0">
              <a:buNone/>
            </a:pPr>
            <a:r>
              <a:rPr lang="en-GB" sz="1200" dirty="0"/>
              <a:t>	5. After sales: how do you support customers in the after-sales?</a:t>
            </a:r>
          </a:p>
          <a:p>
            <a:pPr marL="0" indent="0">
              <a:buNone/>
            </a:pPr>
            <a:r>
              <a:rPr lang="en-GB" sz="1200" dirty="0"/>
              <a:t> (3) How channels are integrated and mixed: you can use many channels to get in touch with your customers. How do you plan to make them work together?</a:t>
            </a:r>
          </a:p>
          <a:p>
            <a:pPr marL="0" indent="0">
              <a:buNone/>
            </a:pPr>
            <a:endParaRPr lang="en-GB" sz="1400" dirty="0"/>
          </a:p>
        </p:txBody>
      </p:sp>
    </p:spTree>
    <p:extLst>
      <p:ext uri="{BB962C8B-B14F-4D97-AF65-F5344CB8AC3E}">
        <p14:creationId xmlns:p14="http://schemas.microsoft.com/office/powerpoint/2010/main" val="4056618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A825647887084AB06C1B43982F5FE5" ma:contentTypeVersion="8" ma:contentTypeDescription="Create a new document." ma:contentTypeScope="" ma:versionID="78f6d413af2f49be40b927b16327c152">
  <xsd:schema xmlns:xsd="http://www.w3.org/2001/XMLSchema" xmlns:xs="http://www.w3.org/2001/XMLSchema" xmlns:p="http://schemas.microsoft.com/office/2006/metadata/properties" xmlns:ns2="bbf0a5d8-1a08-46f8-9ca8-49a16ecd0b73" xmlns:ns3="66d5b531-2c56-4727-bb25-ca563dcb28f9" targetNamespace="http://schemas.microsoft.com/office/2006/metadata/properties" ma:root="true" ma:fieldsID="d1862ddc48ed7a8d416469555f594223" ns2:_="" ns3:_="">
    <xsd:import namespace="bbf0a5d8-1a08-46f8-9ca8-49a16ecd0b73"/>
    <xsd:import namespace="66d5b531-2c56-4727-bb25-ca563dcb28f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f0a5d8-1a08-46f8-9ca8-49a16ecd0b7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d5b531-2c56-4727-bb25-ca563dcb28f9"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4C617F-8D89-4FE9-8D8A-DEF42C41C5AC}">
  <ds:schemaRefs>
    <ds:schemaRef ds:uri="66d5b531-2c56-4727-bb25-ca563dcb28f9"/>
    <ds:schemaRef ds:uri="bbf0a5d8-1a08-46f8-9ca8-49a16ecd0b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E6C8AC5-6E17-4EC3-84A3-737FE565A5B5}">
  <ds:schemaRefs>
    <ds:schemaRef ds:uri="http://schemas.microsoft.com/office/2006/metadata/properties"/>
    <ds:schemaRef ds:uri="66d5b531-2c56-4727-bb25-ca563dcb28f9"/>
    <ds:schemaRef ds:uri="http://purl.org/dc/terms/"/>
    <ds:schemaRef ds:uri="http://schemas.openxmlformats.org/package/2006/metadata/core-properties"/>
    <ds:schemaRef ds:uri="http://schemas.microsoft.com/office/2006/documentManagement/types"/>
    <ds:schemaRef ds:uri="bbf0a5d8-1a08-46f8-9ca8-49a16ecd0b73"/>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DAB16EA1-012E-43C7-8174-90618BCC47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TotalTime>
  <Words>874</Words>
  <Application>Microsoft Office PowerPoint</Application>
  <PresentationFormat>On-screen Show (4:3)</PresentationFormat>
  <Paragraphs>367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Bradley Hand ITC</vt:lpstr>
      <vt:lpstr>Calibri</vt:lpstr>
      <vt:lpstr>Comic Sans MS</vt:lpstr>
      <vt:lpstr>Office Theme</vt:lpstr>
      <vt:lpstr>Business model canvas</vt:lpstr>
      <vt:lpstr>Business Model Canvas - </vt:lpstr>
      <vt:lpstr>Executive summary</vt:lpstr>
      <vt:lpstr>Executive summary</vt:lpstr>
      <vt:lpstr>Customer segments (profile)</vt:lpstr>
      <vt:lpstr>Customer segments (profile)</vt:lpstr>
      <vt:lpstr>Value proposition</vt:lpstr>
      <vt:lpstr>Value proposition</vt:lpstr>
      <vt:lpstr>Channels</vt:lpstr>
      <vt:lpstr>Channels</vt:lpstr>
      <vt:lpstr>Customer relationships</vt:lpstr>
      <vt:lpstr>Customer relationships</vt:lpstr>
      <vt:lpstr>Key resources</vt:lpstr>
      <vt:lpstr>Key resources</vt:lpstr>
      <vt:lpstr>Key activities</vt:lpstr>
      <vt:lpstr>Key activities</vt:lpstr>
      <vt:lpstr>Key partners</vt:lpstr>
      <vt:lpstr>Key partners</vt:lpstr>
      <vt:lpstr>Revenue streams</vt:lpstr>
      <vt:lpstr>Revenue streams</vt:lpstr>
      <vt:lpstr>Cost structure</vt:lpstr>
      <vt:lpstr>Cost structure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dc:title>
  <dc:creator>Robert.Wilson</dc:creator>
  <cp:lastModifiedBy>Robert.Wilson</cp:lastModifiedBy>
  <cp:revision>8</cp:revision>
  <cp:lastPrinted>2017-11-30T15:10:12Z</cp:lastPrinted>
  <dcterms:modified xsi:type="dcterms:W3CDTF">2018-12-05T12:10:51Z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0x0101003CA825647887084AB06C1B43982F5FE5</vt:lpwstr>
  </property>
</Properties>
</file>