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341" r:id="rId2"/>
    <p:sldId id="343" r:id="rId3"/>
    <p:sldId id="336" r:id="rId4"/>
  </p:sldIdLst>
  <p:sldSz cx="9144000" cy="6858000" type="screen4x3"/>
  <p:notesSz cx="6858000" cy="9144000"/>
  <p:custDataLst>
    <p:tags r:id="rId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67C8"/>
    <a:srgbClr val="00FF00"/>
    <a:srgbClr val="E9EBF5"/>
    <a:srgbClr val="FFFFFF"/>
    <a:srgbClr val="EEF8FF"/>
    <a:srgbClr val="00FFFF"/>
    <a:srgbClr val="FF00FF"/>
    <a:srgbClr val="C0C0C0"/>
    <a:srgbClr val="CE70F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6269" autoAdjust="0"/>
  </p:normalViewPr>
  <p:slideViewPr>
    <p:cSldViewPr>
      <p:cViewPr varScale="1">
        <p:scale>
          <a:sx n="113" d="100"/>
          <a:sy n="113" d="100"/>
        </p:scale>
        <p:origin x="1536" y="1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01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2AE960-FD42-4FDD-9879-9EE5DD7C94DC}" type="datetimeFigureOut">
              <a:rPr lang="en-US" smtClean="0"/>
              <a:t>8/14/2023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A2B4E8-6F42-4D47-B00D-5A21286CE018}" type="slidenum">
              <a:rPr lang="en-US" smtClean="0"/>
              <a:t>‹#›</a:t>
            </a:fld>
            <a:endParaRPr lang="en-US" dirty="0"/>
          </a:p>
        </p:txBody>
      </p:sp>
    </p:spTree>
    <p:extLst>
      <p:ext uri="{BB962C8B-B14F-4D97-AF65-F5344CB8AC3E}">
        <p14:creationId xmlns:p14="http://schemas.microsoft.com/office/powerpoint/2010/main" val="4208947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look at the final demand data in the SAM from another perspective, that of the national accounts.  Using demand data from the SAM, we can calculate GDP from the expenditure side as C plus I plus G plus X minus M.  Notice that we don not include intermediate demand in this expression.  </a:t>
            </a:r>
          </a:p>
          <a:p>
            <a:endParaRPr lang="en-US" dirty="0"/>
          </a:p>
          <a:p>
            <a:endParaRPr lang="en-US" dirty="0"/>
          </a:p>
        </p:txBody>
      </p:sp>
      <p:sp>
        <p:nvSpPr>
          <p:cNvPr id="4" name="Slide Number Placeholder 3"/>
          <p:cNvSpPr>
            <a:spLocks noGrp="1"/>
          </p:cNvSpPr>
          <p:nvPr>
            <p:ph type="sldNum" sz="quarter" idx="10"/>
          </p:nvPr>
        </p:nvSpPr>
        <p:spPr/>
        <p:txBody>
          <a:bodyPr/>
          <a:lstStyle/>
          <a:p>
            <a:fld id="{C9405FF3-AFFF-4581-BED6-50292DB9C27C}" type="slidenum">
              <a:rPr lang="en-US" smtClean="0"/>
              <a:pPr/>
              <a:t>1</a:t>
            </a:fld>
            <a:endParaRPr lang="en-US" dirty="0"/>
          </a:p>
        </p:txBody>
      </p:sp>
    </p:spTree>
    <p:extLst>
      <p:ext uri="{BB962C8B-B14F-4D97-AF65-F5344CB8AC3E}">
        <p14:creationId xmlns:p14="http://schemas.microsoft.com/office/powerpoint/2010/main" val="1273672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look at the final demand data in the SAM from another perspective, that of the national accounts.  Using demand data from the SAM, we can calculate GDP from the expenditure side as C plus I plus G plus X minus M.  Notice that we don not include intermediate demand in this expression.  </a:t>
            </a:r>
          </a:p>
          <a:p>
            <a:endParaRPr lang="en-US" dirty="0"/>
          </a:p>
          <a:p>
            <a:endParaRPr lang="en-US" dirty="0"/>
          </a:p>
        </p:txBody>
      </p:sp>
      <p:sp>
        <p:nvSpPr>
          <p:cNvPr id="4" name="Slide Number Placeholder 3"/>
          <p:cNvSpPr>
            <a:spLocks noGrp="1"/>
          </p:cNvSpPr>
          <p:nvPr>
            <p:ph type="sldNum" sz="quarter" idx="10"/>
          </p:nvPr>
        </p:nvSpPr>
        <p:spPr/>
        <p:txBody>
          <a:bodyPr/>
          <a:lstStyle/>
          <a:p>
            <a:fld id="{C9405FF3-AFFF-4581-BED6-50292DB9C27C}" type="slidenum">
              <a:rPr lang="en-US" smtClean="0"/>
              <a:pPr/>
              <a:t>2</a:t>
            </a:fld>
            <a:endParaRPr lang="en-US" dirty="0"/>
          </a:p>
        </p:txBody>
      </p:sp>
    </p:spTree>
    <p:extLst>
      <p:ext uri="{BB962C8B-B14F-4D97-AF65-F5344CB8AC3E}">
        <p14:creationId xmlns:p14="http://schemas.microsoft.com/office/powerpoint/2010/main" val="30978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A2B4E8-6F42-4D47-B00D-5A21286CE018}" type="slidenum">
              <a:rPr lang="en-US" smtClean="0"/>
              <a:t>3</a:t>
            </a:fld>
            <a:endParaRPr lang="en-US" dirty="0"/>
          </a:p>
        </p:txBody>
      </p:sp>
    </p:spTree>
    <p:extLst>
      <p:ext uri="{BB962C8B-B14F-4D97-AF65-F5344CB8AC3E}">
        <p14:creationId xmlns:p14="http://schemas.microsoft.com/office/powerpoint/2010/main" val="235557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81E8ED-9524-4F16-A9E4-C63E83A034EC}" type="slidenum">
              <a:rPr lang="en-US" smtClean="0"/>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81E8ED-9524-4F16-A9E4-C63E83A034EC}"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745201" cy="55394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81E8ED-9524-4F16-A9E4-C63E83A034EC}"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745201" cy="553948"/>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5CC13-4995-A96B-8E49-52A624E6A9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647F1B-096B-E257-FBDD-863C33557F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17609D-32A6-F95F-263C-BF49C386C25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D71E1F8-7C2F-8BAC-5C87-F5381C737497}"/>
              </a:ext>
            </a:extLst>
          </p:cNvPr>
          <p:cNvSpPr>
            <a:spLocks noGrp="1"/>
          </p:cNvSpPr>
          <p:nvPr>
            <p:ph type="ftr" sz="quarter" idx="11"/>
          </p:nvPr>
        </p:nvSpPr>
        <p:spPr/>
        <p:txBody>
          <a:bodyPr/>
          <a:lstStyle/>
          <a:p>
            <a:r>
              <a:rPr lang="en-US" dirty="0"/>
              <a:t>© 2013 M. Burfisher </a:t>
            </a:r>
          </a:p>
        </p:txBody>
      </p:sp>
      <p:sp>
        <p:nvSpPr>
          <p:cNvPr id="6" name="Slide Number Placeholder 5">
            <a:extLst>
              <a:ext uri="{FF2B5EF4-FFF2-40B4-BE49-F238E27FC236}">
                <a16:creationId xmlns:a16="http://schemas.microsoft.com/office/drawing/2014/main" id="{FDCF82F1-5CEC-9224-D55F-03646DF0ACAE}"/>
              </a:ext>
            </a:extLst>
          </p:cNvPr>
          <p:cNvSpPr>
            <a:spLocks noGrp="1"/>
          </p:cNvSpPr>
          <p:nvPr>
            <p:ph type="sldNum" sz="quarter" idx="12"/>
          </p:nvPr>
        </p:nvSpPr>
        <p:spPr/>
        <p:txBody>
          <a:bodyPr/>
          <a:lstStyle/>
          <a:p>
            <a:fld id="{A24D8756-8D80-4FD6-9F84-5B952285D722}" type="slidenum">
              <a:rPr lang="en-US" smtClean="0"/>
              <a:pPr/>
              <a:t>‹#›</a:t>
            </a:fld>
            <a:endParaRPr lang="en-US" dirty="0"/>
          </a:p>
        </p:txBody>
      </p:sp>
    </p:spTree>
    <p:extLst>
      <p:ext uri="{BB962C8B-B14F-4D97-AF65-F5344CB8AC3E}">
        <p14:creationId xmlns:p14="http://schemas.microsoft.com/office/powerpoint/2010/main" val="2657934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81E8ED-9524-4F16-A9E4-C63E83A034EC}"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81E8ED-9524-4F16-A9E4-C63E83A034E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81E8ED-9524-4F16-A9E4-C63E83A034EC}"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B81E8ED-9524-4F16-A9E4-C63E83A034EC}"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745201" cy="553948"/>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B81E8ED-9524-4F16-A9E4-C63E83A034EC}"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745201" cy="553948"/>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B81E8ED-9524-4F16-A9E4-C63E83A034EC}" type="slidenum">
              <a:rPr lang="en-US" smtClean="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745201" cy="55394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81E8ED-9524-4F16-A9E4-C63E83A034E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D1DC4F-E9C7-4010-94D4-2E607C74F93B}" type="datetimeFigureOut">
              <a:rPr lang="en-US" smtClean="0"/>
              <a:t>8/14/2023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B81E8ED-9524-4F16-A9E4-C63E83A034EC}" type="slidenum">
              <a:rPr lang="en-US" smtClean="0"/>
              <a:t>‹#›</a:t>
            </a:fld>
            <a:endParaRPr lang="en-US"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019800"/>
            <a:ext cx="745201" cy="55394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AD1DC4F-E9C7-4010-94D4-2E607C74F93B}" type="datetimeFigureOut">
              <a:rPr lang="en-US" smtClean="0"/>
              <a:t>8/14/2023</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B81E8ED-9524-4F16-A9E4-C63E83A034E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58436"/>
            <a:ext cx="9144000" cy="1143000"/>
          </a:xfrm>
          <a:solidFill>
            <a:schemeClr val="accent1"/>
          </a:solidFill>
        </p:spPr>
        <p:txBody>
          <a:bodyPr vert="horz" rtlCol="0" anchor="ctr">
            <a:noAutofit/>
            <a:scene3d>
              <a:camera prst="orthographicFront"/>
              <a:lightRig rig="soft" dir="t"/>
            </a:scene3d>
            <a:sp3d prstMaterial="softEdge">
              <a:bevelT w="25400" h="25400"/>
            </a:sp3d>
          </a:bodyPr>
          <a:lstStyle/>
          <a:p>
            <a:pPr marL="0" indent="0" algn="ctr">
              <a:buNone/>
            </a:pPr>
            <a:r>
              <a:rPr lang="en-US" sz="3200" dirty="0">
                <a:solidFill>
                  <a:schemeClr val="bg1"/>
                </a:solidFill>
                <a:effectLst/>
              </a:rPr>
              <a:t>Factor Market Equilibrium in UNI-CGE Model</a:t>
            </a:r>
          </a:p>
        </p:txBody>
      </p:sp>
      <p:sp>
        <p:nvSpPr>
          <p:cNvPr id="6" name="TextBox 5">
            <a:extLst>
              <a:ext uri="{FF2B5EF4-FFF2-40B4-BE49-F238E27FC236}">
                <a16:creationId xmlns:a16="http://schemas.microsoft.com/office/drawing/2014/main" id="{36143F80-58A1-1350-DEFD-E7163D397DFC}"/>
              </a:ext>
            </a:extLst>
          </p:cNvPr>
          <p:cNvSpPr txBox="1"/>
          <p:nvPr/>
        </p:nvSpPr>
        <p:spPr>
          <a:xfrm>
            <a:off x="609600" y="1365295"/>
            <a:ext cx="8250251" cy="4524315"/>
          </a:xfrm>
          <a:prstGeom prst="rect">
            <a:avLst/>
          </a:prstGeom>
          <a:noFill/>
        </p:spPr>
        <p:txBody>
          <a:bodyPr wrap="square" rtlCol="0">
            <a:spAutoFit/>
          </a:bodyPr>
          <a:lstStyle/>
          <a:p>
            <a:pPr algn="ctr"/>
            <a:r>
              <a:rPr lang="el-GR" sz="4800" dirty="0">
                <a:solidFill>
                  <a:schemeClr val="accent6"/>
                </a:solidFill>
              </a:rPr>
              <a:t>Σ</a:t>
            </a:r>
            <a:r>
              <a:rPr lang="en-US" sz="4800" baseline="-25000" dirty="0">
                <a:solidFill>
                  <a:schemeClr val="accent6"/>
                </a:solidFill>
              </a:rPr>
              <a:t>a </a:t>
            </a:r>
            <a:r>
              <a:rPr lang="pt-BR" sz="4800" dirty="0">
                <a:solidFill>
                  <a:schemeClr val="accent6"/>
                </a:solidFill>
              </a:rPr>
              <a:t>QF</a:t>
            </a:r>
            <a:r>
              <a:rPr lang="pt-BR" sz="4800" baseline="-25000" dirty="0">
                <a:solidFill>
                  <a:schemeClr val="accent6"/>
                </a:solidFill>
              </a:rPr>
              <a:t>f,a</a:t>
            </a:r>
            <a:r>
              <a:rPr lang="pt-BR" sz="4800" baseline="-25000" dirty="0"/>
              <a:t> </a:t>
            </a:r>
            <a:r>
              <a:rPr lang="pt-BR" sz="4800" dirty="0"/>
              <a:t>=E= </a:t>
            </a:r>
            <a:r>
              <a:rPr lang="pt-BR" sz="4800" dirty="0">
                <a:solidFill>
                  <a:schemeClr val="accent3">
                    <a:lumMod val="50000"/>
                  </a:schemeClr>
                </a:solidFill>
              </a:rPr>
              <a:t>QFS</a:t>
            </a:r>
            <a:r>
              <a:rPr lang="pt-BR" sz="4800" baseline="-25000" dirty="0">
                <a:solidFill>
                  <a:schemeClr val="accent3">
                    <a:lumMod val="50000"/>
                  </a:schemeClr>
                </a:solidFill>
              </a:rPr>
              <a:t>f</a:t>
            </a:r>
            <a:br>
              <a:rPr lang="pt-BR" sz="2800" baseline="-25000" dirty="0">
                <a:solidFill>
                  <a:schemeClr val="accent3">
                    <a:lumMod val="50000"/>
                  </a:schemeClr>
                </a:solidFill>
              </a:rPr>
            </a:br>
            <a:endParaRPr lang="pt-BR" sz="2800" baseline="-25000" dirty="0">
              <a:solidFill>
                <a:schemeClr val="accent3">
                  <a:lumMod val="50000"/>
                </a:schemeClr>
              </a:solidFill>
            </a:endParaRPr>
          </a:p>
          <a:p>
            <a:pPr algn="ctr"/>
            <a:r>
              <a:rPr lang="pt-BR" sz="3600" baseline="-25000" dirty="0">
                <a:solidFill>
                  <a:schemeClr val="accent3">
                    <a:lumMod val="50000"/>
                  </a:schemeClr>
                </a:solidFill>
              </a:rPr>
              <a:t>Total Demand for Factor f = Total Supply of Factor f</a:t>
            </a:r>
            <a:br>
              <a:rPr lang="pt-BR" sz="2800" baseline="-25000" dirty="0">
                <a:solidFill>
                  <a:schemeClr val="accent3">
                    <a:lumMod val="50000"/>
                  </a:schemeClr>
                </a:solidFill>
              </a:rPr>
            </a:br>
            <a:br>
              <a:rPr lang="pt-BR" sz="2800" baseline="-25000" dirty="0">
                <a:solidFill>
                  <a:schemeClr val="accent3">
                    <a:lumMod val="50000"/>
                  </a:schemeClr>
                </a:solidFill>
              </a:rPr>
            </a:br>
            <a:endParaRPr lang="en-US" sz="2800" baseline="-25000" dirty="0">
              <a:solidFill>
                <a:schemeClr val="accent3">
                  <a:lumMod val="50000"/>
                </a:schemeClr>
              </a:solidFill>
            </a:endParaRPr>
          </a:p>
          <a:p>
            <a:br>
              <a:rPr lang="en-US" sz="2400" dirty="0"/>
            </a:br>
            <a:br>
              <a:rPr lang="en-US" sz="2400" dirty="0"/>
            </a:br>
            <a:r>
              <a:rPr lang="en-US" sz="2400" dirty="0" err="1">
                <a:solidFill>
                  <a:schemeClr val="accent6"/>
                </a:solidFill>
              </a:rPr>
              <a:t>QF</a:t>
            </a:r>
            <a:r>
              <a:rPr lang="en-US" sz="2400" baseline="-25000" dirty="0" err="1">
                <a:solidFill>
                  <a:schemeClr val="accent6"/>
                </a:solidFill>
              </a:rPr>
              <a:t>f,a</a:t>
            </a:r>
            <a:r>
              <a:rPr lang="en-US" sz="2400" baseline="-25000" dirty="0">
                <a:solidFill>
                  <a:schemeClr val="accent6"/>
                </a:solidFill>
              </a:rPr>
              <a:t> </a:t>
            </a:r>
            <a:r>
              <a:rPr lang="en-US" sz="2400" baseline="-25000" dirty="0"/>
              <a:t>	</a:t>
            </a:r>
            <a:r>
              <a:rPr lang="en-US" sz="2400" dirty="0"/>
              <a:t>=</a:t>
            </a:r>
            <a:r>
              <a:rPr lang="en-US" sz="2400" baseline="-25000" dirty="0"/>
              <a:t> </a:t>
            </a:r>
            <a:r>
              <a:rPr lang="en-US" sz="2400" dirty="0"/>
              <a:t>Quantity of factor f employed in production </a:t>
            </a:r>
            <a:br>
              <a:rPr lang="en-US" sz="2400" dirty="0"/>
            </a:br>
            <a:r>
              <a:rPr lang="en-US" sz="2400" dirty="0"/>
              <a:t>             activity a</a:t>
            </a:r>
            <a:br>
              <a:rPr lang="en-US" sz="2400" dirty="0"/>
            </a:br>
            <a:endParaRPr lang="en-US" sz="2400" dirty="0"/>
          </a:p>
          <a:p>
            <a:r>
              <a:rPr lang="en-US" sz="2400" dirty="0" err="1">
                <a:solidFill>
                  <a:schemeClr val="accent3">
                    <a:lumMod val="50000"/>
                  </a:schemeClr>
                </a:solidFill>
              </a:rPr>
              <a:t>QFS</a:t>
            </a:r>
            <a:r>
              <a:rPr lang="en-US" sz="2400" baseline="-25000" dirty="0" err="1">
                <a:solidFill>
                  <a:schemeClr val="accent3">
                    <a:lumMod val="50000"/>
                  </a:schemeClr>
                </a:solidFill>
              </a:rPr>
              <a:t>f</a:t>
            </a:r>
            <a:r>
              <a:rPr lang="en-US" sz="2400" dirty="0">
                <a:solidFill>
                  <a:schemeClr val="accent3">
                    <a:lumMod val="50000"/>
                  </a:schemeClr>
                </a:solidFill>
              </a:rPr>
              <a:t> </a:t>
            </a:r>
            <a:r>
              <a:rPr lang="en-US" sz="2400" dirty="0"/>
              <a:t>	= Total supply quantity of factor f</a:t>
            </a:r>
          </a:p>
          <a:p>
            <a:r>
              <a:rPr lang="en-US" sz="1600" dirty="0"/>
              <a:t>		</a:t>
            </a:r>
          </a:p>
        </p:txBody>
      </p:sp>
      <p:pic>
        <p:nvPicPr>
          <p:cNvPr id="2" name="Picture 1">
            <a:extLst>
              <a:ext uri="{FF2B5EF4-FFF2-40B4-BE49-F238E27FC236}">
                <a16:creationId xmlns:a16="http://schemas.microsoft.com/office/drawing/2014/main" id="{C5076462-8233-7986-34C9-7784AAEE355D}"/>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84149" y="6132576"/>
            <a:ext cx="502012" cy="495698"/>
          </a:xfrm>
          <a:prstGeom prst="rect">
            <a:avLst/>
          </a:prstGeom>
        </p:spPr>
      </p:pic>
    </p:spTree>
    <p:custDataLst>
      <p:tags r:id="rId1"/>
    </p:custDataLst>
    <p:extLst>
      <p:ext uri="{BB962C8B-B14F-4D97-AF65-F5344CB8AC3E}">
        <p14:creationId xmlns:p14="http://schemas.microsoft.com/office/powerpoint/2010/main" val="313772412"/>
      </p:ext>
    </p:extLst>
  </p:cSld>
  <p:clrMapOvr>
    <a:masterClrMapping/>
  </p:clrMapOvr>
  <mc:AlternateContent xmlns:mc="http://schemas.openxmlformats.org/markup-compatibility/2006" xmlns:p14="http://schemas.microsoft.com/office/powerpoint/2010/main">
    <mc:Choice Requires="p14">
      <p:transition spd="slow" p14:dur="2000" advTm="20606"/>
    </mc:Choice>
    <mc:Fallback xmlns="">
      <p:transition spd="slow" advTm="20606"/>
    </mc:Fallback>
  </mc:AlternateContent>
  <p:extLst>
    <p:ext uri="{E180D4A7-C9FB-4DFB-919C-405C955672EB}">
      <p14:showEvtLst xmlns:p14="http://schemas.microsoft.com/office/powerpoint/2010/main">
        <p14:playEvt time="3" objId="4"/>
        <p14:stopEvt time="18826" objId="4"/>
      </p14:showEvt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58436"/>
            <a:ext cx="9144000" cy="1143000"/>
          </a:xfrm>
          <a:solidFill>
            <a:schemeClr val="accent1"/>
          </a:solidFill>
        </p:spPr>
        <p:txBody>
          <a:bodyPr vert="horz" rtlCol="0" anchor="ctr">
            <a:noAutofit/>
            <a:scene3d>
              <a:camera prst="orthographicFront"/>
              <a:lightRig rig="soft" dir="t"/>
            </a:scene3d>
            <a:sp3d prstMaterial="softEdge">
              <a:bevelT w="25400" h="25400"/>
            </a:sp3d>
          </a:bodyPr>
          <a:lstStyle/>
          <a:p>
            <a:pPr marL="0" indent="0" algn="ctr">
              <a:buNone/>
            </a:pPr>
            <a:r>
              <a:rPr lang="en-US" sz="3200" dirty="0">
                <a:solidFill>
                  <a:schemeClr val="bg1"/>
                </a:solidFill>
                <a:effectLst/>
              </a:rPr>
              <a:t>Factor Market Closure in UNI-CGE Model</a:t>
            </a:r>
          </a:p>
        </p:txBody>
      </p:sp>
      <p:sp>
        <p:nvSpPr>
          <p:cNvPr id="7" name="TextBox 6">
            <a:extLst>
              <a:ext uri="{FF2B5EF4-FFF2-40B4-BE49-F238E27FC236}">
                <a16:creationId xmlns:a16="http://schemas.microsoft.com/office/drawing/2014/main" id="{F40A7AF2-628E-151F-3297-39B36DC315BA}"/>
              </a:ext>
            </a:extLst>
          </p:cNvPr>
          <p:cNvSpPr txBox="1"/>
          <p:nvPr/>
        </p:nvSpPr>
        <p:spPr>
          <a:xfrm>
            <a:off x="318016" y="1420681"/>
            <a:ext cx="8610600" cy="4339201"/>
          </a:xfrm>
          <a:prstGeom prst="rect">
            <a:avLst/>
          </a:prstGeom>
          <a:noFill/>
        </p:spPr>
        <p:txBody>
          <a:bodyPr wrap="square">
            <a:spAutoFit/>
          </a:bodyPr>
          <a:lstStyle/>
          <a:p>
            <a:pPr marL="0" marR="0">
              <a:lnSpc>
                <a:spcPct val="107000"/>
              </a:lnSpc>
              <a:spcBef>
                <a:spcPts val="0"/>
              </a:spcBef>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Alternative factor market closures are described by FLAGS</a:t>
            </a:r>
            <a:r>
              <a:rPr lang="en-US" sz="2800" dirty="0">
                <a:effectLst/>
                <a:latin typeface="Calibri" panose="020F0502020204030204" pitchFamily="34" charset="0"/>
                <a:ea typeface="Calibri" panose="020F0502020204030204" pitchFamily="34" charset="0"/>
                <a:cs typeface="Times New Roman" panose="02020603050405020304" pitchFamily="18" charset="0"/>
              </a:rPr>
              <a:t>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Parameter </a:t>
            </a:r>
            <a:r>
              <a:rPr lang="en-US" sz="2000" dirty="0" err="1">
                <a:latin typeface="Calibri" panose="020F0502020204030204" pitchFamily="34" charset="0"/>
                <a:ea typeface="Calibri" panose="020F0502020204030204" pitchFamily="34" charset="0"/>
                <a:cs typeface="Times New Roman" panose="02020603050405020304" pitchFamily="18" charset="0"/>
              </a:rPr>
              <a:t>FCLOS</a:t>
            </a:r>
            <a:r>
              <a:rPr lang="en-US" sz="2000" baseline="-25000" dirty="0" err="1">
                <a:latin typeface="Calibri" panose="020F0502020204030204" pitchFamily="34" charset="0"/>
                <a:ea typeface="Calibri" panose="020F0502020204030204" pitchFamily="34" charset="0"/>
                <a:cs typeface="Times New Roman" panose="02020603050405020304" pitchFamily="18" charset="0"/>
              </a:rPr>
              <a:t>f</a:t>
            </a:r>
            <a:r>
              <a:rPr lang="en-US" sz="2000" dirty="0">
                <a:latin typeface="Calibri" panose="020F0502020204030204" pitchFamily="34" charset="0"/>
                <a:ea typeface="Calibri" panose="020F0502020204030204" pitchFamily="34" charset="0"/>
                <a:cs typeface="Times New Roman" panose="02020603050405020304" pitchFamily="18" charset="0"/>
              </a:rPr>
              <a:t> defines FLAG value for choice of closure </a:t>
            </a:r>
            <a:r>
              <a:rPr lang="en-US" sz="2000" i="1" dirty="0">
                <a:latin typeface="Calibri" panose="020F0502020204030204" pitchFamily="34" charset="0"/>
                <a:ea typeface="Calibri" panose="020F0502020204030204" pitchFamily="34" charset="0"/>
                <a:cs typeface="Times New Roman" panose="02020603050405020304" pitchFamily="18" charset="0"/>
              </a:rPr>
              <a:t>for each factor</a:t>
            </a:r>
          </a:p>
          <a:p>
            <a:pPr>
              <a:lnSpc>
                <a:spcPct val="107000"/>
              </a:lnSpc>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       Choose a FLAG of value 1 or 2 for parameter FCLOS</a:t>
            </a:r>
            <a:br>
              <a:rPr lang="en-US" sz="2000" dirty="0">
                <a:latin typeface="Calibri" panose="020F0502020204030204" pitchFamily="34" charset="0"/>
                <a:ea typeface="Calibri" panose="020F0502020204030204" pitchFamily="34" charset="0"/>
                <a:cs typeface="Times New Roman" panose="02020603050405020304" pitchFamily="18" charset="0"/>
              </a:rPr>
            </a:b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        *if </a:t>
            </a:r>
            <a:r>
              <a:rPr lang="en-US" sz="2000" dirty="0" err="1">
                <a:solidFill>
                  <a:schemeClr val="accent6"/>
                </a:solidFill>
                <a:latin typeface="Calibri" panose="020F0502020204030204" pitchFamily="34" charset="0"/>
                <a:ea typeface="Calibri" panose="020F0502020204030204" pitchFamily="34" charset="0"/>
                <a:cs typeface="Times New Roman" panose="02020603050405020304" pitchFamily="18" charset="0"/>
              </a:rPr>
              <a:t>FCLOS</a:t>
            </a:r>
            <a:r>
              <a:rPr lang="en-US" sz="2000" baseline="-25000" dirty="0" err="1">
                <a:solidFill>
                  <a:schemeClr val="accent6"/>
                </a:solidFill>
                <a:latin typeface="Calibri" panose="020F0502020204030204" pitchFamily="34" charset="0"/>
                <a:ea typeface="Calibri" panose="020F0502020204030204" pitchFamily="34" charset="0"/>
                <a:cs typeface="Times New Roman" panose="02020603050405020304" pitchFamily="18" charset="0"/>
              </a:rPr>
              <a:t>f</a:t>
            </a:r>
            <a:r>
              <a:rPr lang="en-US" sz="2000" dirty="0">
                <a:solidFill>
                  <a:schemeClr val="accent6"/>
                </a:solidFill>
                <a:latin typeface="Calibri" panose="020F0502020204030204" pitchFamily="34" charset="0"/>
                <a:ea typeface="Calibri" panose="020F0502020204030204" pitchFamily="34" charset="0"/>
                <a:cs typeface="Times New Roman" panose="02020603050405020304" pitchFamily="18" charset="0"/>
              </a:rPr>
              <a:t> = 1 </a:t>
            </a:r>
            <a:r>
              <a:rPr lang="en-US" sz="2000" dirty="0">
                <a:latin typeface="Calibri" panose="020F0502020204030204" pitchFamily="34" charset="0"/>
                <a:ea typeface="Calibri" panose="020F0502020204030204" pitchFamily="34" charset="0"/>
                <a:cs typeface="Times New Roman" panose="02020603050405020304" pitchFamily="18" charset="0"/>
              </a:rPr>
              <a:t>quantity of factor is fixed (full employment), wage/rent adjusts</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dirty="0">
                <a:latin typeface="Calibri" panose="020F0502020204030204" pitchFamily="34" charset="0"/>
                <a:ea typeface="Calibri" panose="020F0502020204030204" pitchFamily="34" charset="0"/>
                <a:cs typeface="Times New Roman" panose="02020603050405020304" pitchFamily="18" charset="0"/>
              </a:rPr>
              <a:t> </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dirty="0">
                <a:latin typeface="Calibri" panose="020F0502020204030204" pitchFamily="34" charset="0"/>
                <a:ea typeface="Calibri" panose="020F0502020204030204" pitchFamily="34" charset="0"/>
                <a:cs typeface="Times New Roman" panose="02020603050405020304" pitchFamily="18" charset="0"/>
              </a:rPr>
              <a:t>        *if </a:t>
            </a:r>
            <a:r>
              <a:rPr lang="en-US" sz="2000" dirty="0" err="1">
                <a:solidFill>
                  <a:srgbClr val="7030A0"/>
                </a:solidFill>
                <a:latin typeface="Calibri" panose="020F0502020204030204" pitchFamily="34" charset="0"/>
                <a:ea typeface="Calibri" panose="020F0502020204030204" pitchFamily="34" charset="0"/>
                <a:cs typeface="Times New Roman" panose="02020603050405020304" pitchFamily="18" charset="0"/>
              </a:rPr>
              <a:t>FCLOS</a:t>
            </a:r>
            <a:r>
              <a:rPr lang="en-US" sz="2000" baseline="-25000" dirty="0" err="1">
                <a:solidFill>
                  <a:srgbClr val="7030A0"/>
                </a:solidFill>
                <a:latin typeface="Calibri" panose="020F0502020204030204" pitchFamily="34" charset="0"/>
                <a:ea typeface="Calibri" panose="020F0502020204030204" pitchFamily="34" charset="0"/>
                <a:cs typeface="Times New Roman" panose="02020603050405020304" pitchFamily="18" charset="0"/>
              </a:rPr>
              <a:t>f</a:t>
            </a:r>
            <a:r>
              <a:rPr lang="en-US" sz="2000" dirty="0">
                <a:solidFill>
                  <a:srgbClr val="7030A0"/>
                </a:solidFill>
                <a:latin typeface="Calibri" panose="020F0502020204030204" pitchFamily="34" charset="0"/>
                <a:ea typeface="Calibri" panose="020F0502020204030204" pitchFamily="34" charset="0"/>
                <a:cs typeface="Times New Roman" panose="02020603050405020304" pitchFamily="18" charset="0"/>
              </a:rPr>
              <a:t> = 2 </a:t>
            </a:r>
            <a:r>
              <a:rPr lang="en-US" sz="2000" dirty="0">
                <a:latin typeface="Calibri" panose="020F0502020204030204" pitchFamily="34" charset="0"/>
                <a:ea typeface="Calibri" panose="020F0502020204030204" pitchFamily="34" charset="0"/>
                <a:cs typeface="Times New Roman" panose="02020603050405020304" pitchFamily="18" charset="0"/>
              </a:rPr>
              <a:t>quantity of factor adjusts (unemployment), wage/rent is fixed</a:t>
            </a:r>
          </a:p>
          <a:p>
            <a:pPr>
              <a:lnSpc>
                <a:spcPct val="107000"/>
              </a:lnSpc>
              <a:spcAft>
                <a:spcPts val="800"/>
              </a:spcAft>
            </a:pP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EXAMPLE:</a:t>
            </a:r>
          </a:p>
          <a:p>
            <a:pPr marL="0" marR="0">
              <a:lnSpc>
                <a:spcPct val="107000"/>
              </a:lnSpc>
              <a:spcBef>
                <a:spcPts val="0"/>
              </a:spcBef>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                 	FCLOS(“labor”) factor market closure</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a:solidFill>
                  <a:schemeClr val="accent6"/>
                </a:solidFill>
                <a:effectLst/>
                <a:latin typeface="Calibri" panose="020F0502020204030204" pitchFamily="34" charset="0"/>
                <a:ea typeface="Calibri" panose="020F0502020204030204" pitchFamily="34" charset="0"/>
                <a:cs typeface="Times New Roman" panose="02020603050405020304" pitchFamily="18" charset="0"/>
              </a:rPr>
              <a:t>1</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dirty="0"/>
          </a:p>
        </p:txBody>
      </p:sp>
      <p:pic>
        <p:nvPicPr>
          <p:cNvPr id="4" name="Picture 3">
            <a:extLst>
              <a:ext uri="{FF2B5EF4-FFF2-40B4-BE49-F238E27FC236}">
                <a16:creationId xmlns:a16="http://schemas.microsoft.com/office/drawing/2014/main" id="{26442761-AEE9-685A-8E9C-2B954FC471AF}"/>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84149" y="6132576"/>
            <a:ext cx="502012" cy="495698"/>
          </a:xfrm>
          <a:prstGeom prst="rect">
            <a:avLst/>
          </a:prstGeom>
        </p:spPr>
      </p:pic>
    </p:spTree>
    <p:custDataLst>
      <p:tags r:id="rId1"/>
    </p:custDataLst>
    <p:extLst>
      <p:ext uri="{BB962C8B-B14F-4D97-AF65-F5344CB8AC3E}">
        <p14:creationId xmlns:p14="http://schemas.microsoft.com/office/powerpoint/2010/main" val="3449274661"/>
      </p:ext>
    </p:extLst>
  </p:cSld>
  <p:clrMapOvr>
    <a:masterClrMapping/>
  </p:clrMapOvr>
  <mc:AlternateContent xmlns:mc="http://schemas.openxmlformats.org/markup-compatibility/2006" xmlns:p14="http://schemas.microsoft.com/office/powerpoint/2010/main">
    <mc:Choice Requires="p14">
      <p:transition spd="slow" p14:dur="2000" advTm="20191"/>
    </mc:Choice>
    <mc:Fallback xmlns="">
      <p:transition spd="slow" advTm="20191"/>
    </mc:Fallback>
  </mc:AlternateContent>
  <p:extLst>
    <p:ext uri="{E180D4A7-C9FB-4DFB-919C-405C955672EB}">
      <p14:showEvtLst xmlns:p14="http://schemas.microsoft.com/office/powerpoint/2010/main">
        <p14:playEvt time="3" objId="8"/>
        <p14:stopEvt time="17234" objId="8"/>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C7E46A4-ADC8-9E1E-FF9C-ABB0B4B70965}"/>
              </a:ext>
            </a:extLst>
          </p:cNvPr>
          <p:cNvSpPr txBox="1"/>
          <p:nvPr/>
        </p:nvSpPr>
        <p:spPr>
          <a:xfrm>
            <a:off x="2667000" y="711739"/>
            <a:ext cx="6826308" cy="1200329"/>
          </a:xfrm>
          <a:prstGeom prst="rect">
            <a:avLst/>
          </a:prstGeom>
          <a:noFill/>
        </p:spPr>
        <p:txBody>
          <a:bodyPr wrap="square" rtlCol="0">
            <a:spAutoFit/>
          </a:bodyPr>
          <a:lstStyle/>
          <a:p>
            <a:r>
              <a:rPr lang="en-US" sz="7200" dirty="0"/>
              <a:t>The End</a:t>
            </a:r>
          </a:p>
        </p:txBody>
      </p:sp>
      <p:pic>
        <p:nvPicPr>
          <p:cNvPr id="2" name="Picture 1">
            <a:extLst>
              <a:ext uri="{FF2B5EF4-FFF2-40B4-BE49-F238E27FC236}">
                <a16:creationId xmlns:a16="http://schemas.microsoft.com/office/drawing/2014/main" id="{0C82B054-2D0F-A3DD-DB46-E18164A985E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1985" y="6107037"/>
            <a:ext cx="546215" cy="539345"/>
          </a:xfrm>
          <a:prstGeom prst="rect">
            <a:avLst/>
          </a:prstGeom>
        </p:spPr>
      </p:pic>
      <p:sp>
        <p:nvSpPr>
          <p:cNvPr id="4" name="Rectangle 5">
            <a:extLst>
              <a:ext uri="{FF2B5EF4-FFF2-40B4-BE49-F238E27FC236}">
                <a16:creationId xmlns:a16="http://schemas.microsoft.com/office/drawing/2014/main" id="{8414D4C1-9781-375C-6132-68066D1ACA8E}"/>
              </a:ext>
            </a:extLst>
          </p:cNvPr>
          <p:cNvSpPr>
            <a:spLocks noChangeArrowheads="1"/>
          </p:cNvSpPr>
          <p:nvPr/>
        </p:nvSpPr>
        <p:spPr bwMode="auto">
          <a:xfrm>
            <a:off x="2133600" y="2209800"/>
            <a:ext cx="5105400" cy="3600986"/>
          </a:xfrm>
          <a:prstGeom prst="rect">
            <a:avLst/>
          </a:prstGeom>
          <a:solidFill>
            <a:srgbClr val="FFFFFF">
              <a:alpha val="0"/>
            </a:srgbClr>
          </a:solidFill>
          <a:ln>
            <a:noFill/>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t>Learners and teachers are encouraged to share the materials in this course.  Unless noted otherwise, the material is licensed as Creative Commons CC BY-NC-SA.  This license allows re-users to distribute, remix, adapt, and build upon the material in any medium or format for noncommercial purposes only, and only so long as attribution is given to the creator, UNI-CGE. If you remix, adapt, or build upon the material, you must license the modified material under identical terms.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t>CC BY-NC-SA includes the following elements:</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br>
            <a: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t>BY        – Credit must be given to the creator</a:t>
            </a:r>
            <a:b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br>
            <a: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t>NC        – Only noncommercial uses of the work are permitted</a:t>
            </a:r>
            <a:b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br>
            <a:r>
              <a:rPr kumimoji="0" lang="en-US" altLang="en-US" sz="1400" b="0" i="0" u="none" strike="noStrike" cap="none" normalizeH="0" baseline="0" dirty="0">
                <a:ln>
                  <a:noFill/>
                </a:ln>
                <a:solidFill>
                  <a:srgbClr val="191919"/>
                </a:solidFill>
                <a:effectLst/>
                <a:latin typeface="Arial" panose="020B0604020202020204" pitchFamily="34" charset="0"/>
                <a:cs typeface="Arial" panose="020B0604020202020204" pitchFamily="34" charset="0"/>
              </a:rPr>
              <a:t>SA        – Adaptations must be shared under the same terms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3433276168"/>
      </p:ext>
    </p:extLst>
  </p:cSld>
  <p:clrMapOvr>
    <a:masterClrMapping/>
  </p:clrMapOvr>
  <mc:AlternateContent xmlns:mc="http://schemas.openxmlformats.org/markup-compatibility/2006" xmlns:p14="http://schemas.microsoft.com/office/powerpoint/2010/main">
    <mc:Choice Requires="p14">
      <p:transition spd="slow" p14:dur="2800" advTm="17758"/>
    </mc:Choice>
    <mc:Fallback xmlns="">
      <p:transition spd="slow" advTm="1775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OJECT_VERSION" val="9.32"/>
  <p:tag name="ISPRING_PROJECT_FOLDER_UPDATED" val="1"/>
  <p:tag name="ISPRING_FIRST_PUBLISH" val="1"/>
  <p:tag name="ISPRING_LMS_API_VERSION" val="SCORM 2004 (2nd edition)"/>
  <p:tag name="ISPRING_ULTRA_SCORM_COURSE_ID" val="E8E6E282-839F-4409-B3F1-E4EFA68A7608"/>
  <p:tag name="ISPRING_CMI5_LAUNCH_METHOD" val="any window"/>
  <p:tag name="ISPRING_SCORM_RATE_SLIDES" val="1"/>
  <p:tag name="ISPRINGCLOUDFOLDERID" val="1"/>
  <p:tag name="ISPRINGONLINEFOLDERID" val="1"/>
  <p:tag name="ISPRING_UUID" val="{8BF5C5A3-DBC4-4FEC-817C-1C96E31B1B8F}"/>
  <p:tag name="ISPRING_RESOURCE_FOLDER" val="C:\Users\burfi\Dropbox\AA_UNI_Mary\SAMs\Exploring US SAM_4\"/>
  <p:tag name="ISPRING_PRESENTATION_PATH" val="C:\Users\burfi\Dropbox\AA_UNI_Mary\SAMs\Exploring US SAM_4.pptx"/>
  <p:tag name="ISPRING_SCORM_PASSING_SCORE" val="100.000000"/>
  <p:tag name="ISPRING_ULTRA_SCORM_COURCE_TITLE" val="Intro to Demand"/>
  <p:tag name="ISPRING_SCORM_ENDPOINT" val="&lt;endpoint&gt;&lt;enable&gt;0&lt;/enable&gt;&lt;lrs&gt;http://&lt;/lrs&gt;&lt;auth&gt;0&lt;/auth&gt;&lt;login&gt;&lt;/login&gt;&lt;password&gt;&lt;/password&gt;&lt;key&gt;&lt;/key&gt;&lt;name&gt;&lt;/name&gt;&lt;email&gt;&lt;/email&gt;&lt;/endpoint&gt;&#10;"/>
  <p:tag name="ISPRING_OUTPUT_FOLDER" val="[[&quot;B\u0011\u001Cd{A5A2C850-5A01-4AB2-BF69-EF50379C43D5}&quot;,&quot;C:\\Users\\burfi\\Dropbox\\AA_UNI_Mary\\Final Demand\\Introduction to Demand&quot;],[&quot;B\u0011\u001Cd{8E71D5BB-52C9-492D-9732-21F17DD3AC9D}&quot;,&quot;C:\\Users\\burfi\\Dropbox\\AA_UNI_Mary\\SAMs&quot;],[&quot;%Fd\uFFFD{106919BD-FECD-4228-B3A0-A14BD775C09E}&quot;,&quot;C:\\Users\\Gateway\\Dropbox\\ALPHA Project\\Course Material\\SAM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quot;studioSettings&quot;:{}}"/>
  <p:tag name="ISPRING_SCORM_RATE_QUIZZES" val="0"/>
  <p:tag name="ISPRING_PRESENTATION_TITLE" val="Intro to Demand"/>
</p:tagLst>
</file>

<file path=ppt/tags/tag2.xml><?xml version="1.0" encoding="utf-8"?>
<p:tagLst xmlns:a="http://schemas.openxmlformats.org/drawingml/2006/main" xmlns:r="http://schemas.openxmlformats.org/officeDocument/2006/relationships" xmlns:p="http://schemas.openxmlformats.org/presentationml/2006/main">
  <p:tag name="GENSWF_SLIDE_UID" val="{DA14EF89-02FC-4A7E-B92B-D85041DE8607}:285"/>
</p:tagLst>
</file>

<file path=ppt/tags/tag3.xml><?xml version="1.0" encoding="utf-8"?>
<p:tagLst xmlns:a="http://schemas.openxmlformats.org/drawingml/2006/main" xmlns:r="http://schemas.openxmlformats.org/officeDocument/2006/relationships" xmlns:p="http://schemas.openxmlformats.org/presentationml/2006/main">
  <p:tag name="GENSWF_SLIDE_UID" val="{9F2D2CFF-BEFE-4F1C-8C99-397EA7DB4397}:337"/>
</p:tagLst>
</file>

<file path=ppt/tags/tag4.xml><?xml version="1.0" encoding="utf-8"?>
<p:tagLst xmlns:a="http://schemas.openxmlformats.org/drawingml/2006/main" xmlns:r="http://schemas.openxmlformats.org/officeDocument/2006/relationships" xmlns:p="http://schemas.openxmlformats.org/presentationml/2006/main">
  <p:tag name="GENSWF_SLIDE_UID" val="{637F935E-3A11-4152-918D-085EE949383F}:336"/>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25288</TotalTime>
  <Words>409</Words>
  <Application>Microsoft Office PowerPoint</Application>
  <PresentationFormat>On-screen Show (4:3)</PresentationFormat>
  <Paragraphs>23</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Georgia</vt:lpstr>
      <vt:lpstr>Trebuchet MS</vt:lpstr>
      <vt:lpstr>Slipstream</vt:lpstr>
      <vt:lpstr>Factor Market Equilibrium in UNI-CGE Model</vt:lpstr>
      <vt:lpstr>Factor Market Closure in UNI-CGE Model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Demand</dc:title>
  <dc:creator>MB</dc:creator>
  <cp:lastModifiedBy>Mary Burfisher</cp:lastModifiedBy>
  <cp:revision>249</cp:revision>
  <dcterms:created xsi:type="dcterms:W3CDTF">2022-06-23T13:14:58Z</dcterms:created>
  <dcterms:modified xsi:type="dcterms:W3CDTF">2023-08-14T17:54:18Z</dcterms:modified>
</cp:coreProperties>
</file>