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2" r:id="rId5"/>
    <p:sldMasterId id="2147483667" r:id="rId6"/>
  </p:sldMasterIdLst>
  <p:notesMasterIdLst>
    <p:notesMasterId r:id="rId15"/>
  </p:notesMasterIdLst>
  <p:sldIdLst>
    <p:sldId id="272" r:id="rId7"/>
    <p:sldId id="273" r:id="rId8"/>
    <p:sldId id="264" r:id="rId9"/>
    <p:sldId id="277" r:id="rId10"/>
    <p:sldId id="274" r:id="rId11"/>
    <p:sldId id="275" r:id="rId12"/>
    <p:sldId id="276" r:id="rId13"/>
    <p:sldId id="270"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2" autoAdjust="0"/>
    <p:restoredTop sz="95718" autoAdjust="0"/>
  </p:normalViewPr>
  <p:slideViewPr>
    <p:cSldViewPr snapToGrid="0">
      <p:cViewPr varScale="1">
        <p:scale>
          <a:sx n="93" d="100"/>
          <a:sy n="93" d="100"/>
        </p:scale>
        <p:origin x="34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1F517A-8CBE-405C-86CF-3D36E2A9B2A2}" type="datetimeFigureOut">
              <a:rPr lang="en-GB" smtClean="0"/>
              <a:t>16/12/2022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2379C-92E3-4C88-81E5-F1CC0AF040E4}" type="slidenum">
              <a:rPr lang="en-GB" smtClean="0"/>
              <a:t>‹#›</a:t>
            </a:fld>
            <a:endParaRPr lang="en-GB"/>
          </a:p>
        </p:txBody>
      </p:sp>
    </p:spTree>
    <p:extLst>
      <p:ext uri="{BB962C8B-B14F-4D97-AF65-F5344CB8AC3E}">
        <p14:creationId xmlns:p14="http://schemas.microsoft.com/office/powerpoint/2010/main" val="328886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52379C-92E3-4C88-81E5-F1CC0AF040E4}" type="slidenum">
              <a:rPr lang="en-GB" smtClean="0"/>
              <a:t>1</a:t>
            </a:fld>
            <a:endParaRPr lang="en-GB"/>
          </a:p>
        </p:txBody>
      </p:sp>
    </p:spTree>
    <p:extLst>
      <p:ext uri="{BB962C8B-B14F-4D97-AF65-F5344CB8AC3E}">
        <p14:creationId xmlns:p14="http://schemas.microsoft.com/office/powerpoint/2010/main" val="3666408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ZEST’s mission: The Zambian Education School-based Training project, known as ZEST, is led by the Open University, UK OU, in partnership with local technology company World Vision Zambia. </a:t>
            </a:r>
            <a:r>
              <a:rPr lang="en-GB" sz="1200" b="0" i="0" kern="1200" dirty="0">
                <a:solidFill>
                  <a:schemeClr val="tx1"/>
                </a:solidFill>
                <a:effectLst/>
                <a:latin typeface="+mn-lt"/>
                <a:ea typeface="+mn-ea"/>
                <a:cs typeface="+mn-cs"/>
              </a:rPr>
              <a:t>ZEST responds to the Zambian Ministry of General Education's (</a:t>
            </a:r>
            <a:r>
              <a:rPr lang="en-GB" sz="1200" b="0" i="0" kern="1200" dirty="0" err="1">
                <a:solidFill>
                  <a:schemeClr val="tx1"/>
                </a:solidFill>
                <a:effectLst/>
                <a:latin typeface="+mn-lt"/>
                <a:ea typeface="+mn-ea"/>
                <a:cs typeface="+mn-cs"/>
              </a:rPr>
              <a:t>MoGE</a:t>
            </a:r>
            <a:r>
              <a:rPr lang="en-GB" sz="1200" b="0" i="0" kern="1200" dirty="0">
                <a:solidFill>
                  <a:schemeClr val="tx1"/>
                </a:solidFill>
                <a:effectLst/>
                <a:latin typeface="+mn-lt"/>
                <a:ea typeface="+mn-ea"/>
                <a:cs typeface="+mn-cs"/>
              </a:rPr>
              <a:t>) request for the OU to support teachers and school leaders to develop skills in active, learner-centred approaches, to operationalise Zambia’s revised Curriculum Framework (2013) and In-Service Strategy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It draws on a range of open educational resources (OER) including TESSA Zambia. At the end of the project the training programme and resources will be available online, free from copyright, to teachers and educators throughout Zambia, thus ensuring sustainability.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project has been Co-designing a high-quality ENHANCED School-based Teacher Development Programme (SBTDP) with and for teachers, school leaders, and </a:t>
            </a:r>
            <a:r>
              <a:rPr lang="en-GB" sz="1200" b="0" i="0" kern="1200" dirty="0" err="1">
                <a:solidFill>
                  <a:schemeClr val="tx1"/>
                </a:solidFill>
                <a:effectLst/>
                <a:latin typeface="+mn-lt"/>
                <a:ea typeface="+mn-ea"/>
                <a:cs typeface="+mn-cs"/>
              </a:rPr>
              <a:t>MoGE</a:t>
            </a:r>
            <a:r>
              <a:rPr lang="en-GB" sz="1200" b="0" i="0" kern="1200" dirty="0">
                <a:solidFill>
                  <a:schemeClr val="tx1"/>
                </a:solidFill>
                <a:effectLst/>
                <a:latin typeface="+mn-lt"/>
                <a:ea typeface="+mn-ea"/>
                <a:cs typeface="+mn-cs"/>
              </a:rPr>
              <a:t> officials.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Implementing the SBTDP, building on existing systems and structures; and providing contextualised, freely accessible resources in print and in digital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programme will be piloted in Central Province in years 1-3 to develop a scalable model that can be rolled out across the rest of the province and the wider country in years 4-5, eventually aiming to reach 4000 teachers.</a:t>
            </a:r>
          </a:p>
          <a:p>
            <a:br>
              <a:rPr lang="en-GB" dirty="0"/>
            </a:b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ZEST supports the UN’s Sustainable Development Goal 4 (Education)</a:t>
            </a:r>
            <a:endParaRPr lang="en-GB" sz="1200" dirty="0"/>
          </a:p>
          <a:p>
            <a:endParaRPr lang="en-GB" dirty="0"/>
          </a:p>
          <a:p>
            <a:r>
              <a:rPr lang="en-GB" i="1" dirty="0"/>
              <a:t>(on screen text)</a:t>
            </a:r>
          </a:p>
          <a:p>
            <a:endParaRPr lang="en-GB" dirty="0"/>
          </a:p>
          <a:p>
            <a:r>
              <a:rPr lang="en-GB" sz="1200" dirty="0"/>
              <a:t>Response to revised national curriculum: learner-centred education and inclusivity</a:t>
            </a:r>
          </a:p>
          <a:p>
            <a:endParaRPr lang="en-GB" sz="1200" dirty="0"/>
          </a:p>
          <a:p>
            <a:pPr marL="342900" indent="-342900">
              <a:buFontTx/>
              <a:buChar char="-"/>
            </a:pPr>
            <a:r>
              <a:rPr lang="en-GB" sz="1200" dirty="0"/>
              <a:t>Providing CPD to innovate teaching practise</a:t>
            </a:r>
          </a:p>
          <a:p>
            <a:pPr marL="342900" indent="-342900">
              <a:buFontTx/>
              <a:buChar char="-"/>
            </a:pPr>
            <a:r>
              <a:rPr lang="en-GB" sz="1200" dirty="0"/>
              <a:t>Collaborative learning through planning, practice, and reflection</a:t>
            </a:r>
          </a:p>
          <a:p>
            <a:pPr marL="342900" indent="-342900">
              <a:buFontTx/>
              <a:buChar char="-"/>
            </a:pPr>
            <a:r>
              <a:rPr lang="en-GB" sz="1200" dirty="0"/>
              <a:t>Delivered via Teacher Group Meetings and dissemination of OU generated teacher training materials</a:t>
            </a:r>
          </a:p>
          <a:p>
            <a:pPr marL="342900" indent="-342900">
              <a:buFontTx/>
              <a:buChar char="-"/>
            </a:pPr>
            <a:endParaRPr lang="en-GB" sz="1200" dirty="0"/>
          </a:p>
          <a:p>
            <a:pPr marL="342900" indent="-342900">
              <a:buFontTx/>
              <a:buChar char="-"/>
            </a:pPr>
            <a:r>
              <a:rPr lang="en-GB" sz="1200" i="1" dirty="0"/>
              <a:t>[image of typical school in Zambia? Outside of building]</a:t>
            </a:r>
          </a:p>
          <a:p>
            <a:pPr marL="342900" indent="-342900">
              <a:buFontTx/>
              <a:buChar char="-"/>
            </a:pPr>
            <a:r>
              <a:rPr lang="en-GB" sz="1200" i="1" dirty="0"/>
              <a:t>[logos for WVZ, ZEST, </a:t>
            </a:r>
            <a:r>
              <a:rPr lang="en-GB" sz="1200" i="1" dirty="0" err="1"/>
              <a:t>ScotGov</a:t>
            </a:r>
            <a:r>
              <a:rPr lang="en-GB" sz="1200" i="1" dirty="0"/>
              <a:t>]</a:t>
            </a:r>
          </a:p>
          <a:p>
            <a:pPr marL="342900" indent="-342900">
              <a:buFontTx/>
              <a:buChar char="-"/>
            </a:pPr>
            <a:r>
              <a:rPr lang="en-GB" sz="1200" i="1" dirty="0"/>
              <a:t>[image of covers of teacher training materials]</a:t>
            </a:r>
          </a:p>
          <a:p>
            <a:pPr marL="342900" indent="-342900">
              <a:buFontTx/>
              <a:buChar char="-"/>
            </a:pPr>
            <a:endParaRPr lang="en-GB" sz="1200" dirty="0"/>
          </a:p>
          <a:p>
            <a:endParaRPr lang="en-GB" dirty="0"/>
          </a:p>
        </p:txBody>
      </p:sp>
      <p:sp>
        <p:nvSpPr>
          <p:cNvPr id="4" name="Slide Number Placeholder 3"/>
          <p:cNvSpPr>
            <a:spLocks noGrp="1"/>
          </p:cNvSpPr>
          <p:nvPr>
            <p:ph type="sldNum" sz="quarter" idx="5"/>
          </p:nvPr>
        </p:nvSpPr>
        <p:spPr/>
        <p:txBody>
          <a:bodyPr/>
          <a:lstStyle/>
          <a:p>
            <a:fld id="{0A52379C-92E3-4C88-81E5-F1CC0AF040E4}" type="slidenum">
              <a:rPr lang="en-GB" smtClean="0"/>
              <a:t>2</a:t>
            </a:fld>
            <a:endParaRPr lang="en-GB"/>
          </a:p>
        </p:txBody>
      </p:sp>
    </p:spTree>
    <p:extLst>
      <p:ext uri="{BB962C8B-B14F-4D97-AF65-F5344CB8AC3E}">
        <p14:creationId xmlns:p14="http://schemas.microsoft.com/office/powerpoint/2010/main" val="3439659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How it has been operationalised:</a:t>
            </a:r>
          </a:p>
          <a:p>
            <a:endParaRPr lang="en-GB" dirty="0"/>
          </a:p>
          <a:p>
            <a:r>
              <a:rPr lang="en-GB" sz="1200" dirty="0"/>
              <a:t>Collaborative teacher education pedagogy suggested knowledge sharing technological approach</a:t>
            </a:r>
          </a:p>
          <a:p>
            <a:pPr marL="342900" indent="-342900">
              <a:buFontTx/>
              <a:buChar char="-"/>
            </a:pPr>
            <a:r>
              <a:rPr lang="en-GB" sz="1200" dirty="0"/>
              <a:t>Lack of reliable / affordable internet /</a:t>
            </a:r>
            <a:r>
              <a:rPr lang="en-GB" sz="1200" dirty="0" err="1"/>
              <a:t>cellphone</a:t>
            </a:r>
            <a:r>
              <a:rPr lang="en-GB" sz="1200" dirty="0"/>
              <a:t> access</a:t>
            </a:r>
          </a:p>
          <a:p>
            <a:pPr marL="342900" indent="-342900">
              <a:buFontTx/>
              <a:buChar char="-"/>
            </a:pPr>
            <a:r>
              <a:rPr lang="en-GB" sz="1200" dirty="0"/>
              <a:t>Original idea to distribute SD cards, discarded as complexity of supporting many types</a:t>
            </a:r>
          </a:p>
          <a:p>
            <a:pPr marL="342900" indent="-342900">
              <a:buFontTx/>
              <a:buChar char="-"/>
            </a:pPr>
            <a:r>
              <a:rPr lang="en-GB" sz="1200" dirty="0"/>
              <a:t>Hyperlocal network tools as solution, because many teachers have access to smartphones not just basic phones, </a:t>
            </a:r>
            <a:r>
              <a:rPr lang="en-GB" sz="1200" dirty="0" err="1"/>
              <a:t>WiFi</a:t>
            </a:r>
            <a:r>
              <a:rPr lang="en-GB" sz="1200" dirty="0"/>
              <a:t> sharing is a standard function</a:t>
            </a:r>
          </a:p>
          <a:p>
            <a:pPr marL="342900" indent="-342900">
              <a:buFontTx/>
              <a:buChar char="-"/>
            </a:pPr>
            <a:r>
              <a:rPr lang="en-GB" sz="1200" dirty="0"/>
              <a:t>Dissemination of PDFs, audio and video resources,  but enable local appropriation (school use to share their own files) </a:t>
            </a:r>
          </a:p>
          <a:p>
            <a:pPr marL="342900" indent="-342900">
              <a:buFontTx/>
              <a:buChar char="-"/>
            </a:pPr>
            <a:r>
              <a:rPr lang="en-GB" sz="1200" dirty="0"/>
              <a:t>Uses Raspberry Pi computers with software tools to aid non-expert management and access</a:t>
            </a:r>
          </a:p>
          <a:p>
            <a:endParaRPr lang="en-GB" dirty="0"/>
          </a:p>
          <a:p>
            <a:endParaRPr lang="en-GB" dirty="0"/>
          </a:p>
        </p:txBody>
      </p:sp>
      <p:sp>
        <p:nvSpPr>
          <p:cNvPr id="4" name="Slide Number Placeholder 3"/>
          <p:cNvSpPr>
            <a:spLocks noGrp="1"/>
          </p:cNvSpPr>
          <p:nvPr>
            <p:ph type="sldNum" sz="quarter" idx="5"/>
          </p:nvPr>
        </p:nvSpPr>
        <p:spPr/>
        <p:txBody>
          <a:bodyPr/>
          <a:lstStyle/>
          <a:p>
            <a:fld id="{0A52379C-92E3-4C88-81E5-F1CC0AF040E4}" type="slidenum">
              <a:rPr lang="en-GB" smtClean="0"/>
              <a:t>3</a:t>
            </a:fld>
            <a:endParaRPr lang="en-GB"/>
          </a:p>
        </p:txBody>
      </p:sp>
    </p:spTree>
    <p:extLst>
      <p:ext uri="{BB962C8B-B14F-4D97-AF65-F5344CB8AC3E}">
        <p14:creationId xmlns:p14="http://schemas.microsoft.com/office/powerpoint/2010/main" val="588968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Learners connect via their own devices to the networked hub, and access the ZEST portal with digital resources</a:t>
            </a:r>
          </a:p>
          <a:p>
            <a:endParaRPr lang="en-GB" sz="1200" i="1" dirty="0"/>
          </a:p>
          <a:p>
            <a:endParaRPr lang="en-GB"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Image credits:</a:t>
            </a:r>
          </a:p>
          <a:p>
            <a:r>
              <a:rPr lang="en-GB" i="1" dirty="0"/>
              <a:t>Laptop by </a:t>
            </a:r>
            <a:r>
              <a:rPr lang="en-GB" i="1" dirty="0" err="1"/>
              <a:t>Evgeny</a:t>
            </a:r>
            <a:r>
              <a:rPr lang="en-GB" i="1" dirty="0"/>
              <a:t> Katz from the Noun Project</a:t>
            </a:r>
          </a:p>
          <a:p>
            <a:r>
              <a:rPr lang="en-GB" i="1" dirty="0"/>
              <a:t>Smartphone by </a:t>
            </a:r>
            <a:r>
              <a:rPr lang="en-GB" i="1" dirty="0" err="1"/>
              <a:t>TenSheep</a:t>
            </a:r>
            <a:r>
              <a:rPr lang="en-GB" i="1" dirty="0"/>
              <a:t> from the Noun Project</a:t>
            </a:r>
          </a:p>
          <a:p>
            <a:r>
              <a:rPr lang="en-GB" i="1" dirty="0"/>
              <a:t>Tablet by Jouk </a:t>
            </a:r>
            <a:r>
              <a:rPr lang="en-GB" i="1" dirty="0" err="1"/>
              <a:t>Fris</a:t>
            </a:r>
            <a:r>
              <a:rPr lang="en-GB" i="1" dirty="0"/>
              <a:t> from the Noun Project</a:t>
            </a:r>
          </a:p>
          <a:p>
            <a:r>
              <a:rPr lang="en-GB" i="1" dirty="0" err="1"/>
              <a:t>wifi</a:t>
            </a:r>
            <a:r>
              <a:rPr lang="en-GB" i="1" dirty="0"/>
              <a:t> by Yana Bloch Okrent from the Noun Project</a:t>
            </a:r>
          </a:p>
          <a:p>
            <a:endParaRPr lang="en-GB" i="1" dirty="0"/>
          </a:p>
          <a:p>
            <a:endParaRPr lang="en-GB" dirty="0"/>
          </a:p>
        </p:txBody>
      </p:sp>
      <p:sp>
        <p:nvSpPr>
          <p:cNvPr id="4" name="Slide Number Placeholder 3"/>
          <p:cNvSpPr>
            <a:spLocks noGrp="1"/>
          </p:cNvSpPr>
          <p:nvPr>
            <p:ph type="sldNum" sz="quarter" idx="5"/>
          </p:nvPr>
        </p:nvSpPr>
        <p:spPr/>
        <p:txBody>
          <a:bodyPr/>
          <a:lstStyle/>
          <a:p>
            <a:fld id="{0A52379C-92E3-4C88-81E5-F1CC0AF040E4}" type="slidenum">
              <a:rPr lang="en-GB" smtClean="0"/>
              <a:t>4</a:t>
            </a:fld>
            <a:endParaRPr lang="en-GB"/>
          </a:p>
        </p:txBody>
      </p:sp>
    </p:spTree>
    <p:extLst>
      <p:ext uri="{BB962C8B-B14F-4D97-AF65-F5344CB8AC3E}">
        <p14:creationId xmlns:p14="http://schemas.microsoft.com/office/powerpoint/2010/main" val="4806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Findings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342900" indent="-342900">
              <a:buFontTx/>
              <a:buChar char="-"/>
            </a:pPr>
            <a:r>
              <a:rPr lang="en-GB" sz="1200" dirty="0"/>
              <a:t>Successful deployment in 11 schools</a:t>
            </a:r>
          </a:p>
          <a:p>
            <a:pPr marL="342900" indent="-342900">
              <a:buFontTx/>
              <a:buChar char="-"/>
            </a:pPr>
            <a:r>
              <a:rPr lang="en-GB" sz="1200" dirty="0"/>
              <a:t>Engagement of local technology partner, and participating schools. Generally successful method for distributing CPD materials, exposed schools to new ways of digital working</a:t>
            </a:r>
          </a:p>
          <a:p>
            <a:pPr marL="342900" indent="-342900">
              <a:buFontTx/>
              <a:buChar char="-"/>
            </a:pPr>
            <a:r>
              <a:rPr lang="en-GB" sz="1200" dirty="0"/>
              <a:t>Local appropriation: schools uploading their own materials into the file sharing tool</a:t>
            </a:r>
          </a:p>
          <a:p>
            <a:pPr marL="342900" indent="-342900">
              <a:buFontTx/>
              <a:buChar char="-"/>
            </a:pPr>
            <a:r>
              <a:rPr lang="en-GB" sz="1200" dirty="0"/>
              <a:t>Unexpected benefit of district officials being able to log in and see what has been stored, a proxy for understanding engagement with CPD</a:t>
            </a:r>
          </a:p>
          <a:p>
            <a:pPr marL="342900" indent="-342900">
              <a:buFontTx/>
              <a:buChar char="-"/>
            </a:pPr>
            <a:r>
              <a:rPr lang="en-GB" sz="1200" dirty="0"/>
              <a:t>Benefit of being able to upload additional OER as becomes available</a:t>
            </a:r>
            <a:endParaRPr lang="en-GB" dirty="0"/>
          </a:p>
          <a:p>
            <a:endParaRPr lang="en-GB" dirty="0"/>
          </a:p>
        </p:txBody>
      </p:sp>
      <p:sp>
        <p:nvSpPr>
          <p:cNvPr id="4" name="Slide Number Placeholder 3"/>
          <p:cNvSpPr>
            <a:spLocks noGrp="1"/>
          </p:cNvSpPr>
          <p:nvPr>
            <p:ph type="sldNum" sz="quarter" idx="5"/>
          </p:nvPr>
        </p:nvSpPr>
        <p:spPr/>
        <p:txBody>
          <a:bodyPr/>
          <a:lstStyle/>
          <a:p>
            <a:fld id="{0A52379C-92E3-4C88-81E5-F1CC0AF040E4}" type="slidenum">
              <a:rPr lang="en-GB" smtClean="0"/>
              <a:t>5</a:t>
            </a:fld>
            <a:endParaRPr lang="en-GB"/>
          </a:p>
        </p:txBody>
      </p:sp>
    </p:spTree>
    <p:extLst>
      <p:ext uri="{BB962C8B-B14F-4D97-AF65-F5344CB8AC3E}">
        <p14:creationId xmlns:p14="http://schemas.microsoft.com/office/powerpoint/2010/main" val="3364841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Challenges</a:t>
            </a:r>
          </a:p>
          <a:p>
            <a:endParaRPr lang="en-GB" sz="1200" dirty="0"/>
          </a:p>
          <a:p>
            <a:r>
              <a:rPr lang="en-GB" sz="1200" dirty="0"/>
              <a:t> -Required teacher training to increase digital skills</a:t>
            </a:r>
          </a:p>
          <a:p>
            <a:r>
              <a:rPr lang="en-GB" sz="1200" dirty="0"/>
              <a:t>- (Cultural biases) Guides had to be improved as exposed UK expectations (e.g. “web browser” as unfamiliar term for those first experiencing the internet through smart phones)</a:t>
            </a:r>
          </a:p>
          <a:p>
            <a:r>
              <a:rPr lang="en-GB" sz="1200" dirty="0"/>
              <a:t>-(Organisational level) Additional level of technical complexity for schools to manage: some difficulties (e.g. lost SD cards)</a:t>
            </a:r>
          </a:p>
          <a:p>
            <a:r>
              <a:rPr lang="en-GB" sz="1200" dirty="0"/>
              <a:t>-(Technical expectations) Managing expectations of what the low cost small devices could do and how they work with phones (how far </a:t>
            </a:r>
            <a:r>
              <a:rPr lang="en-GB" sz="1200" dirty="0" err="1"/>
              <a:t>WiFi</a:t>
            </a:r>
            <a:r>
              <a:rPr lang="en-GB" sz="1200" dirty="0"/>
              <a:t> can travel, how many people can connect, capability to deal with audio/ video)</a:t>
            </a:r>
          </a:p>
          <a:p>
            <a:pPr marL="171450" indent="-171450">
              <a:buFontTx/>
              <a:buChar char="-"/>
            </a:pPr>
            <a:r>
              <a:rPr lang="en-GB" sz="1200" dirty="0"/>
              <a:t>(Pedagogical reflections? Challenges around the teaching and learning process)</a:t>
            </a:r>
          </a:p>
          <a:p>
            <a:pPr marL="171450" indent="-171450">
              <a:buFontTx/>
              <a:buChar char="-"/>
            </a:pPr>
            <a:endParaRPr lang="en-GB" sz="1200" dirty="0"/>
          </a:p>
          <a:p>
            <a:pPr marL="171450" indent="-171450">
              <a:buFontTx/>
              <a:buChar char="-"/>
            </a:pPr>
            <a:r>
              <a:rPr lang="en-GB" sz="1200" dirty="0"/>
              <a:t>Kris: “</a:t>
            </a:r>
            <a:r>
              <a:rPr lang="en-GB" sz="1200" kern="1200" dirty="0">
                <a:solidFill>
                  <a:schemeClr val="tx1"/>
                </a:solidFill>
                <a:latin typeface="+mn-lt"/>
                <a:ea typeface="+mn-ea"/>
                <a:cs typeface="+mn-cs"/>
              </a:rPr>
              <a:t>The challenge is that the changes that teachers are being asked to make in their teaching are difficult and take time. </a:t>
            </a:r>
            <a:r>
              <a:rPr lang="en-GB" sz="1200" kern="1200" dirty="0" err="1">
                <a:solidFill>
                  <a:schemeClr val="tx1"/>
                </a:solidFill>
                <a:latin typeface="+mn-lt"/>
                <a:ea typeface="+mn-ea"/>
                <a:cs typeface="+mn-cs"/>
              </a:rPr>
              <a:t>IThey</a:t>
            </a:r>
            <a:r>
              <a:rPr lang="en-GB" sz="1200" kern="1200" dirty="0">
                <a:solidFill>
                  <a:schemeClr val="tx1"/>
                </a:solidFill>
                <a:latin typeface="+mn-lt"/>
                <a:ea typeface="+mn-ea"/>
                <a:cs typeface="+mn-cs"/>
              </a:rPr>
              <a:t> need to keep coming back to the materials and there is a danger that when the novelty wears off they might not do that.”</a:t>
            </a:r>
          </a:p>
          <a:p>
            <a:pPr marL="171450" indent="-171450">
              <a:buFontTx/>
              <a:buChar char="-"/>
            </a:pPr>
            <a:r>
              <a:rPr lang="en-GB" sz="1200" kern="1200" dirty="0">
                <a:solidFill>
                  <a:schemeClr val="tx1"/>
                </a:solidFill>
                <a:latin typeface="+mn-lt"/>
                <a:ea typeface="+mn-ea"/>
                <a:cs typeface="+mn-cs"/>
              </a:rPr>
              <a:t>“The challenges they have around teaching and learning are not linked to the raspberry Pi , but rather to </a:t>
            </a:r>
            <a:r>
              <a:rPr lang="en-GB" sz="1200" kern="1200" dirty="0" err="1">
                <a:solidFill>
                  <a:schemeClr val="tx1"/>
                </a:solidFill>
                <a:latin typeface="+mn-lt"/>
                <a:ea typeface="+mn-ea"/>
                <a:cs typeface="+mn-cs"/>
              </a:rPr>
              <a:t>tghe</a:t>
            </a:r>
            <a:r>
              <a:rPr lang="en-GB" sz="1200" kern="1200" dirty="0">
                <a:solidFill>
                  <a:schemeClr val="tx1"/>
                </a:solidFill>
                <a:latin typeface="+mn-lt"/>
                <a:ea typeface="+mn-ea"/>
                <a:cs typeface="+mn-cs"/>
              </a:rPr>
              <a:t> materials themselves.”</a:t>
            </a:r>
          </a:p>
          <a:p>
            <a:pPr marL="171450" indent="-171450">
              <a:buFontTx/>
              <a:buChar char="-"/>
            </a:pPr>
            <a:endParaRPr lang="en-GB"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latin typeface="+mn-lt"/>
                <a:ea typeface="+mn-ea"/>
                <a:cs typeface="+mn-cs"/>
              </a:rPr>
              <a:t>Rachel: Worth adding something about challenges to do with sustainability? Not sure how to word it - we're intending to discuss with Ministry re. their technical support arrangements, if they exist, to help us identify who to handover to. Without someone to handover to, unless WVZ </a:t>
            </a:r>
            <a:r>
              <a:rPr lang="en-GB" sz="1200" kern="1200" dirty="0" err="1">
                <a:solidFill>
                  <a:schemeClr val="tx1"/>
                </a:solidFill>
                <a:latin typeface="+mn-lt"/>
                <a:ea typeface="+mn-ea"/>
                <a:cs typeface="+mn-cs"/>
              </a:rPr>
              <a:t>ar</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eable</a:t>
            </a:r>
            <a:r>
              <a:rPr lang="en-GB" sz="1200" kern="1200" dirty="0">
                <a:solidFill>
                  <a:schemeClr val="tx1"/>
                </a:solidFill>
                <a:latin typeface="+mn-lt"/>
                <a:ea typeface="+mn-ea"/>
                <a:cs typeface="+mn-cs"/>
              </a:rPr>
              <a:t> to continue supporting schools, then we run the risk of this not being sustainable longer term</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0A52379C-92E3-4C88-81E5-F1CC0AF040E4}" type="slidenum">
              <a:rPr lang="en-GB" smtClean="0"/>
              <a:t>6</a:t>
            </a:fld>
            <a:endParaRPr lang="en-GB"/>
          </a:p>
        </p:txBody>
      </p:sp>
    </p:spTree>
    <p:extLst>
      <p:ext uri="{BB962C8B-B14F-4D97-AF65-F5344CB8AC3E}">
        <p14:creationId xmlns:p14="http://schemas.microsoft.com/office/powerpoint/2010/main" val="2931100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a:t>
            </a:r>
          </a:p>
          <a:p>
            <a:endParaRPr lang="en-GB" dirty="0"/>
          </a:p>
          <a:p>
            <a:pPr marL="342900" indent="-342900">
              <a:buFontTx/>
              <a:buChar char="-"/>
            </a:pPr>
            <a:r>
              <a:rPr lang="en-GB" sz="1200" dirty="0"/>
              <a:t>further use of Raspberry </a:t>
            </a:r>
            <a:r>
              <a:rPr lang="en-GB" sz="1200" dirty="0" err="1"/>
              <a:t>Pis</a:t>
            </a:r>
            <a:r>
              <a:rPr lang="en-GB" sz="1200" dirty="0"/>
              <a:t>: hyperlocal networked hubs have shown potential as valid element of larger ecology of tools used to support teacher training</a:t>
            </a:r>
          </a:p>
          <a:p>
            <a:pPr marL="342900" indent="-342900">
              <a:buFontTx/>
              <a:buChar char="-"/>
            </a:pPr>
            <a:r>
              <a:rPr lang="en-GB" sz="1200" dirty="0"/>
              <a:t>More in-depth evaluation/analysis of effectiveness</a:t>
            </a:r>
          </a:p>
          <a:p>
            <a:pPr marL="342900" indent="-342900">
              <a:buFontTx/>
              <a:buChar char="-"/>
            </a:pPr>
            <a:r>
              <a:rPr lang="en-GB" sz="1200" dirty="0"/>
              <a:t>consideration of structured learning environment on </a:t>
            </a:r>
            <a:r>
              <a:rPr lang="en-GB" sz="1200" dirty="0" err="1"/>
              <a:t>Pis</a:t>
            </a:r>
            <a:r>
              <a:rPr lang="en-GB" sz="1200" dirty="0"/>
              <a:t> (e.g. </a:t>
            </a:r>
            <a:r>
              <a:rPr lang="en-GB" sz="1200" dirty="0" err="1"/>
              <a:t>Moodlebox</a:t>
            </a:r>
            <a:r>
              <a:rPr lang="en-GB" sz="1200" dirty="0"/>
              <a:t>): evidence of engagement with CPD important for teacher professional accreditation  </a:t>
            </a:r>
          </a:p>
          <a:p>
            <a:pPr marL="342900" indent="-342900">
              <a:buFontTx/>
              <a:buChar char="-"/>
            </a:pPr>
            <a:r>
              <a:rPr lang="en-GB" sz="1200" dirty="0"/>
              <a:t>Importance of Ministry, schools and technical teams buy-ins to ensure onward sustainability</a:t>
            </a:r>
          </a:p>
          <a:p>
            <a:pPr marL="342900" indent="-342900">
              <a:buFontTx/>
              <a:buChar char="-"/>
            </a:pPr>
            <a:r>
              <a:rPr lang="en-GB" sz="1200" dirty="0"/>
              <a:t>Informing other projects using hyperlocal networking as a means to knowledge share, create, curate, disseminate, e.g. </a:t>
            </a:r>
            <a:r>
              <a:rPr lang="en-GB" sz="1200" dirty="0" err="1"/>
              <a:t>MiadeNet</a:t>
            </a:r>
            <a:r>
              <a:rPr lang="en-GB" sz="1200" dirty="0"/>
              <a:t> in Togo</a:t>
            </a:r>
          </a:p>
          <a:p>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Kris: “</a:t>
            </a:r>
            <a:r>
              <a:rPr lang="en-GB" sz="1200" dirty="0"/>
              <a:t>Importance of Ministry, schools and technical teams buy-ins to ensure onward sustainability” – “</a:t>
            </a:r>
            <a:r>
              <a:rPr lang="en-GB" sz="1200" kern="1200" dirty="0">
                <a:solidFill>
                  <a:schemeClr val="tx1"/>
                </a:solidFill>
                <a:latin typeface="+mn-lt"/>
                <a:ea typeface="+mn-ea"/>
                <a:cs typeface="+mn-cs"/>
              </a:rPr>
              <a:t>This is really important. The advantage of the Raspberry Pi computers is the low cost. MOGE should be able to fund at least one for each skill - but the political will is not always there.”</a:t>
            </a:r>
            <a:endParaRPr lang="en-GB" dirty="0"/>
          </a:p>
        </p:txBody>
      </p:sp>
      <p:sp>
        <p:nvSpPr>
          <p:cNvPr id="4" name="Slide Number Placeholder 3"/>
          <p:cNvSpPr>
            <a:spLocks noGrp="1"/>
          </p:cNvSpPr>
          <p:nvPr>
            <p:ph type="sldNum" sz="quarter" idx="5"/>
          </p:nvPr>
        </p:nvSpPr>
        <p:spPr/>
        <p:txBody>
          <a:bodyPr/>
          <a:lstStyle/>
          <a:p>
            <a:fld id="{0A52379C-92E3-4C88-81E5-F1CC0AF040E4}" type="slidenum">
              <a:rPr lang="en-GB" smtClean="0"/>
              <a:t>7</a:t>
            </a:fld>
            <a:endParaRPr lang="en-GB"/>
          </a:p>
        </p:txBody>
      </p:sp>
    </p:spTree>
    <p:extLst>
      <p:ext uri="{BB962C8B-B14F-4D97-AF65-F5344CB8AC3E}">
        <p14:creationId xmlns:p14="http://schemas.microsoft.com/office/powerpoint/2010/main" val="2151043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52379C-92E3-4C88-81E5-F1CC0AF040E4}" type="slidenum">
              <a:rPr lang="en-GB" smtClean="0"/>
              <a:t>8</a:t>
            </a:fld>
            <a:endParaRPr lang="en-GB"/>
          </a:p>
        </p:txBody>
      </p:sp>
    </p:spTree>
    <p:extLst>
      <p:ext uri="{BB962C8B-B14F-4D97-AF65-F5344CB8AC3E}">
        <p14:creationId xmlns:p14="http://schemas.microsoft.com/office/powerpoint/2010/main" val="24882177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68418F8-B52F-4661-8ABA-69BB3ADD6675}"/>
              </a:ext>
            </a:extLst>
          </p:cNvPr>
          <p:cNvSpPr>
            <a:spLocks noGrp="1"/>
          </p:cNvSpPr>
          <p:nvPr>
            <p:ph type="ctrTitle" hasCustomPrompt="1"/>
          </p:nvPr>
        </p:nvSpPr>
        <p:spPr>
          <a:xfrm>
            <a:off x="515861" y="2160001"/>
            <a:ext cx="7920773" cy="997196"/>
          </a:xfrm>
          <a:prstGeom prst="rect">
            <a:avLst/>
          </a:prstGeom>
        </p:spPr>
        <p:txBody>
          <a:bodyPr wrap="square" lIns="0" tIns="0" rIns="0" bIns="0" anchor="t" anchorCtr="0">
            <a:spAutoFit/>
          </a:bodyPr>
          <a:lstStyle>
            <a:lvl1pPr algn="l">
              <a:defRPr sz="3600" b="1">
                <a:solidFill>
                  <a:schemeClr val="bg1"/>
                </a:solidFill>
              </a:defRPr>
            </a:lvl1pPr>
          </a:lstStyle>
          <a:p>
            <a:r>
              <a:rPr lang="en-US" dirty="0"/>
              <a:t>PRESENTATION</a:t>
            </a:r>
            <a:br>
              <a:rPr lang="en-US" dirty="0"/>
            </a:br>
            <a:r>
              <a:rPr lang="en-US" dirty="0"/>
              <a:t>TITLE</a:t>
            </a:r>
          </a:p>
        </p:txBody>
      </p:sp>
      <p:sp>
        <p:nvSpPr>
          <p:cNvPr id="8" name="Subtitle 2">
            <a:extLst>
              <a:ext uri="{FF2B5EF4-FFF2-40B4-BE49-F238E27FC236}">
                <a16:creationId xmlns:a16="http://schemas.microsoft.com/office/drawing/2014/main" id="{52444CB2-243C-41A0-8F6C-F772E768A38C}"/>
              </a:ext>
            </a:extLst>
          </p:cNvPr>
          <p:cNvSpPr>
            <a:spLocks noGrp="1"/>
          </p:cNvSpPr>
          <p:nvPr>
            <p:ph type="subTitle" idx="1" hasCustomPrompt="1"/>
          </p:nvPr>
        </p:nvSpPr>
        <p:spPr>
          <a:xfrm>
            <a:off x="515861" y="3166992"/>
            <a:ext cx="7920774" cy="249299"/>
          </a:xfrm>
          <a:prstGeom prst="rect">
            <a:avLst/>
          </a:prstGeom>
        </p:spPr>
        <p:txBody>
          <a:bodyPr wrap="square" lIns="0" tIns="0" rIns="0" bIns="0">
            <a:spAutoFit/>
          </a:bodyPr>
          <a:lstStyle>
            <a:lvl1pPr marL="0" indent="0" algn="l">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SUB TITLE IN HERE</a:t>
            </a:r>
          </a:p>
        </p:txBody>
      </p:sp>
      <p:sp>
        <p:nvSpPr>
          <p:cNvPr id="9" name="Date Placeholder 3">
            <a:extLst>
              <a:ext uri="{FF2B5EF4-FFF2-40B4-BE49-F238E27FC236}">
                <a16:creationId xmlns:a16="http://schemas.microsoft.com/office/drawing/2014/main" id="{924475ED-B6F3-4114-A316-943C1E2B2DB2}"/>
              </a:ext>
            </a:extLst>
          </p:cNvPr>
          <p:cNvSpPr>
            <a:spLocks noGrp="1"/>
          </p:cNvSpPr>
          <p:nvPr>
            <p:ph type="dt" sz="half" idx="10"/>
          </p:nvPr>
        </p:nvSpPr>
        <p:spPr>
          <a:xfrm>
            <a:off x="274319" y="6431961"/>
            <a:ext cx="2057400" cy="138499"/>
          </a:xfrm>
          <a:prstGeom prst="rect">
            <a:avLst/>
          </a:prstGeom>
        </p:spPr>
        <p:txBody>
          <a:bodyPr lIns="0" tIns="0" rIns="0" bIns="0" anchor="t" anchorCtr="0">
            <a:noAutofit/>
          </a:bodyPr>
          <a:lstStyle>
            <a:lvl1pPr>
              <a:defRPr sz="1000">
                <a:solidFill>
                  <a:schemeClr val="bg1"/>
                </a:solidFill>
              </a:defRPr>
            </a:lvl1pPr>
          </a:lstStyle>
          <a:p>
            <a:endParaRPr lang="en-US" dirty="0"/>
          </a:p>
        </p:txBody>
      </p:sp>
      <p:pic>
        <p:nvPicPr>
          <p:cNvPr id="11" name="Picture 10">
            <a:extLst>
              <a:ext uri="{FF2B5EF4-FFF2-40B4-BE49-F238E27FC236}">
                <a16:creationId xmlns:a16="http://schemas.microsoft.com/office/drawing/2014/main" id="{EDC1F67E-6248-496F-8483-98A65C33F8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0107" y="5538158"/>
            <a:ext cx="1508916" cy="1032300"/>
          </a:xfrm>
          <a:prstGeom prst="rect">
            <a:avLst/>
          </a:prstGeom>
        </p:spPr>
      </p:pic>
    </p:spTree>
    <p:extLst>
      <p:ext uri="{BB962C8B-B14F-4D97-AF65-F5344CB8AC3E}">
        <p14:creationId xmlns:p14="http://schemas.microsoft.com/office/powerpoint/2010/main" val="4235318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 2 col text / med image">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2644140" y="1150618"/>
            <a:ext cx="6007954" cy="5214347"/>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1" y="1150619"/>
            <a:ext cx="2072459" cy="5214347"/>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br>
              <a:rPr lang="en-US" dirty="0"/>
            </a:br>
            <a:br>
              <a:rPr lang="en-US" dirty="0"/>
            </a:br>
            <a:r>
              <a:rPr lang="en-US" dirty="0"/>
              <a:t>Graphs and graphics can be positioned over the grey box</a:t>
            </a:r>
          </a:p>
        </p:txBody>
      </p:sp>
      <p:sp>
        <p:nvSpPr>
          <p:cNvPr id="14" name="Title 1">
            <a:extLst>
              <a:ext uri="{FF2B5EF4-FFF2-40B4-BE49-F238E27FC236}">
                <a16:creationId xmlns:a16="http://schemas.microsoft.com/office/drawing/2014/main" id="{07EECFAC-7182-49C4-A276-219F1E7C7BC8}"/>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314496694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 2 col text / image">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4434840" y="1150618"/>
            <a:ext cx="4217254" cy="5214347"/>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1" y="1150619"/>
            <a:ext cx="3855539" cy="5214347"/>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8" name="Title 1">
            <a:extLst>
              <a:ext uri="{FF2B5EF4-FFF2-40B4-BE49-F238E27FC236}">
                <a16:creationId xmlns:a16="http://schemas.microsoft.com/office/drawing/2014/main" id="{5E866B34-8A6C-492A-96F1-5F307C6EA659}"/>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8832785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 2 col text / chart">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4434840" y="1150618"/>
            <a:ext cx="4217254" cy="5214347"/>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1" y="1150619"/>
            <a:ext cx="3855539" cy="2486367"/>
          </a:xfrm>
          <a:prstGeom prst="rect">
            <a:avLst/>
          </a:prstGeom>
        </p:spPr>
        <p:txBody>
          <a:bodyPr lIns="36000" tIns="36000" rIns="36000" bIns="36000" numCol="2"/>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br>
              <a:rPr lang="en-US" dirty="0"/>
            </a:br>
            <a:br>
              <a:rPr lang="en-US" dirty="0"/>
            </a:br>
            <a:r>
              <a:rPr lang="en-US" dirty="0"/>
              <a:t>Charts, graphs and graphics can be positioned over the grey box.</a:t>
            </a:r>
            <a:br>
              <a:rPr lang="en-US" dirty="0"/>
            </a:br>
            <a:endParaRPr lang="en-US" dirty="0"/>
          </a:p>
          <a:p>
            <a:pPr lvl="0"/>
            <a:endParaRPr lang="en-US" dirty="0"/>
          </a:p>
          <a:p>
            <a:pPr lvl="0"/>
            <a:endParaRPr lang="en-US" dirty="0"/>
          </a:p>
          <a:p>
            <a:pPr lvl="0"/>
            <a:endParaRPr lang="en-US" dirty="0"/>
          </a:p>
          <a:p>
            <a:pPr lvl="0"/>
            <a:br>
              <a:rPr lang="en-US" dirty="0"/>
            </a:br>
            <a:endParaRPr lang="en-US" dirty="0"/>
          </a:p>
          <a:p>
            <a:pPr lvl="0"/>
            <a:r>
              <a:rPr lang="en-US" dirty="0"/>
              <a:t>Body text</a:t>
            </a:r>
          </a:p>
        </p:txBody>
      </p:sp>
      <p:sp>
        <p:nvSpPr>
          <p:cNvPr id="8" name="Text Placeholder 2">
            <a:extLst>
              <a:ext uri="{FF2B5EF4-FFF2-40B4-BE49-F238E27FC236}">
                <a16:creationId xmlns:a16="http://schemas.microsoft.com/office/drawing/2014/main" id="{1870E1B6-0ECF-4B89-8FAB-09D00538EB52}"/>
              </a:ext>
            </a:extLst>
          </p:cNvPr>
          <p:cNvSpPr>
            <a:spLocks noGrp="1"/>
          </p:cNvSpPr>
          <p:nvPr>
            <p:ph type="body" sz="quarter" idx="16" hasCustomPrompt="1"/>
          </p:nvPr>
        </p:nvSpPr>
        <p:spPr>
          <a:xfrm>
            <a:off x="388800" y="3873242"/>
            <a:ext cx="3855539" cy="2486367"/>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10" name="Title 1">
            <a:extLst>
              <a:ext uri="{FF2B5EF4-FFF2-40B4-BE49-F238E27FC236}">
                <a16:creationId xmlns:a16="http://schemas.microsoft.com/office/drawing/2014/main" id="{25259958-3FB9-4566-8AB7-D98E4FCD49D5}"/>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161161133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 3 column">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1" y="1150619"/>
            <a:ext cx="2552519" cy="5214348"/>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9" name="Text Placeholder 2">
            <a:extLst>
              <a:ext uri="{FF2B5EF4-FFF2-40B4-BE49-F238E27FC236}">
                <a16:creationId xmlns:a16="http://schemas.microsoft.com/office/drawing/2014/main" id="{4E768777-3248-42B2-85F9-58D5B20C6E63}"/>
              </a:ext>
            </a:extLst>
          </p:cNvPr>
          <p:cNvSpPr>
            <a:spLocks noGrp="1"/>
          </p:cNvSpPr>
          <p:nvPr>
            <p:ph type="body" sz="quarter" idx="17" hasCustomPrompt="1"/>
          </p:nvPr>
        </p:nvSpPr>
        <p:spPr>
          <a:xfrm>
            <a:off x="3086030" y="1150618"/>
            <a:ext cx="2552519" cy="5214348"/>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13" name="Text Placeholder 2">
            <a:extLst>
              <a:ext uri="{FF2B5EF4-FFF2-40B4-BE49-F238E27FC236}">
                <a16:creationId xmlns:a16="http://schemas.microsoft.com/office/drawing/2014/main" id="{F7E46CCE-0535-4E3E-9668-C3EC281E6A5C}"/>
              </a:ext>
            </a:extLst>
          </p:cNvPr>
          <p:cNvSpPr>
            <a:spLocks noGrp="1"/>
          </p:cNvSpPr>
          <p:nvPr>
            <p:ph type="body" sz="quarter" idx="16" hasCustomPrompt="1"/>
          </p:nvPr>
        </p:nvSpPr>
        <p:spPr>
          <a:xfrm>
            <a:off x="5783259" y="1150615"/>
            <a:ext cx="2869035" cy="5214348"/>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16" name="Title 1">
            <a:extLst>
              <a:ext uri="{FF2B5EF4-FFF2-40B4-BE49-F238E27FC236}">
                <a16:creationId xmlns:a16="http://schemas.microsoft.com/office/drawing/2014/main" id="{99316F6E-405A-4A01-9184-79CC1058A919}"/>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174945993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 2 rows">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1" y="1150619"/>
            <a:ext cx="8263493" cy="2278381"/>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br>
              <a:rPr lang="en-US" dirty="0"/>
            </a:br>
            <a:br>
              <a:rPr lang="en-US" dirty="0"/>
            </a:br>
            <a:r>
              <a:rPr lang="en-US" dirty="0"/>
              <a:t>Charts, graphs and graphics can be positioned over the grey box.</a:t>
            </a:r>
            <a:br>
              <a:rPr lang="en-US" dirty="0"/>
            </a:br>
            <a:br>
              <a:rPr lang="en-US" dirty="0"/>
            </a:br>
            <a:br>
              <a:rPr lang="en-US" dirty="0"/>
            </a:br>
            <a:r>
              <a:rPr lang="en-US"/>
              <a:t>Body text</a:t>
            </a:r>
            <a:endParaRPr lang="en-US" dirty="0"/>
          </a:p>
        </p:txBody>
      </p:sp>
      <p:sp>
        <p:nvSpPr>
          <p:cNvPr id="13" name="Text Placeholder 2">
            <a:extLst>
              <a:ext uri="{FF2B5EF4-FFF2-40B4-BE49-F238E27FC236}">
                <a16:creationId xmlns:a16="http://schemas.microsoft.com/office/drawing/2014/main" id="{F7E46CCE-0535-4E3E-9668-C3EC281E6A5C}"/>
              </a:ext>
            </a:extLst>
          </p:cNvPr>
          <p:cNvSpPr>
            <a:spLocks noGrp="1"/>
          </p:cNvSpPr>
          <p:nvPr>
            <p:ph type="body" sz="quarter" idx="16" hasCustomPrompt="1"/>
          </p:nvPr>
        </p:nvSpPr>
        <p:spPr>
          <a:xfrm>
            <a:off x="388801" y="3566179"/>
            <a:ext cx="8263493" cy="2798784"/>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8" name="Title 1">
            <a:extLst>
              <a:ext uri="{FF2B5EF4-FFF2-40B4-BE49-F238E27FC236}">
                <a16:creationId xmlns:a16="http://schemas.microsoft.com/office/drawing/2014/main" id="{D65438FC-7DE5-43FA-96AA-BA01B74D04BF}"/>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163967204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 blue">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FC8E3CA-4735-4448-B024-8A121DADF818}"/>
              </a:ext>
            </a:extLst>
          </p:cNvPr>
          <p:cNvSpPr>
            <a:spLocks noGrp="1"/>
          </p:cNvSpPr>
          <p:nvPr>
            <p:ph type="ctrTitle" hasCustomPrompt="1"/>
          </p:nvPr>
        </p:nvSpPr>
        <p:spPr>
          <a:xfrm>
            <a:off x="1775316" y="31797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14" name="Subtitle 2">
            <a:extLst>
              <a:ext uri="{FF2B5EF4-FFF2-40B4-BE49-F238E27FC236}">
                <a16:creationId xmlns:a16="http://schemas.microsoft.com/office/drawing/2014/main" id="{A7A647E4-605B-4961-B4D2-DBA88509304E}"/>
              </a:ext>
            </a:extLst>
          </p:cNvPr>
          <p:cNvSpPr>
            <a:spLocks noGrp="1"/>
          </p:cNvSpPr>
          <p:nvPr>
            <p:ph type="subTitle" idx="1" hasCustomPrompt="1"/>
          </p:nvPr>
        </p:nvSpPr>
        <p:spPr>
          <a:xfrm>
            <a:off x="1775317" y="41866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1365598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 oran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192859-C46A-4829-96AF-7D408294B889}"/>
              </a:ext>
            </a:extLst>
          </p:cNvPr>
          <p:cNvSpPr>
            <a:spLocks noGrp="1"/>
          </p:cNvSpPr>
          <p:nvPr>
            <p:ph type="ctrTitle" hasCustomPrompt="1"/>
          </p:nvPr>
        </p:nvSpPr>
        <p:spPr>
          <a:xfrm>
            <a:off x="1775316" y="31797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7" name="Subtitle 2">
            <a:extLst>
              <a:ext uri="{FF2B5EF4-FFF2-40B4-BE49-F238E27FC236}">
                <a16:creationId xmlns:a16="http://schemas.microsoft.com/office/drawing/2014/main" id="{D94ECEE5-5A94-4126-92B2-4FA9605C9D9F}"/>
              </a:ext>
            </a:extLst>
          </p:cNvPr>
          <p:cNvSpPr>
            <a:spLocks noGrp="1"/>
          </p:cNvSpPr>
          <p:nvPr>
            <p:ph type="subTitle" idx="1" hasCustomPrompt="1"/>
          </p:nvPr>
        </p:nvSpPr>
        <p:spPr>
          <a:xfrm>
            <a:off x="1775317" y="41866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385018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 pink">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79BA80-1E7F-4F47-AF07-7A70474A6CD2}"/>
              </a:ext>
            </a:extLst>
          </p:cNvPr>
          <p:cNvSpPr>
            <a:spLocks noGrp="1"/>
          </p:cNvSpPr>
          <p:nvPr>
            <p:ph type="ctrTitle" hasCustomPrompt="1"/>
          </p:nvPr>
        </p:nvSpPr>
        <p:spPr>
          <a:xfrm>
            <a:off x="1775316" y="31797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7" name="Subtitle 2">
            <a:extLst>
              <a:ext uri="{FF2B5EF4-FFF2-40B4-BE49-F238E27FC236}">
                <a16:creationId xmlns:a16="http://schemas.microsoft.com/office/drawing/2014/main" id="{881FAF16-A8F7-4BA6-B2B7-5BF7AFA61EAD}"/>
              </a:ext>
            </a:extLst>
          </p:cNvPr>
          <p:cNvSpPr>
            <a:spLocks noGrp="1"/>
          </p:cNvSpPr>
          <p:nvPr>
            <p:ph type="subTitle" idx="1" hasCustomPrompt="1"/>
          </p:nvPr>
        </p:nvSpPr>
        <p:spPr>
          <a:xfrm>
            <a:off x="1775317" y="41866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77944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 turquoise">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406321-A4C9-4532-B695-2ECC82CCAE9F}"/>
              </a:ext>
            </a:extLst>
          </p:cNvPr>
          <p:cNvSpPr>
            <a:spLocks noGrp="1"/>
          </p:cNvSpPr>
          <p:nvPr>
            <p:ph type="ctrTitle" hasCustomPrompt="1"/>
          </p:nvPr>
        </p:nvSpPr>
        <p:spPr>
          <a:xfrm>
            <a:off x="1775316" y="31797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7" name="Subtitle 2">
            <a:extLst>
              <a:ext uri="{FF2B5EF4-FFF2-40B4-BE49-F238E27FC236}">
                <a16:creationId xmlns:a16="http://schemas.microsoft.com/office/drawing/2014/main" id="{11A37CB7-C061-4C30-8C0D-36C06AE61161}"/>
              </a:ext>
            </a:extLst>
          </p:cNvPr>
          <p:cNvSpPr>
            <a:spLocks noGrp="1"/>
          </p:cNvSpPr>
          <p:nvPr>
            <p:ph type="subTitle" idx="1" hasCustomPrompt="1"/>
          </p:nvPr>
        </p:nvSpPr>
        <p:spPr>
          <a:xfrm>
            <a:off x="1775317" y="41866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938964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 contents 1">
    <p:bg>
      <p:bgRef idx="1001">
        <a:schemeClr val="bg1"/>
      </p:bgRef>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E2698E74-DBB1-4C41-81D5-108634391B7E}"/>
              </a:ext>
            </a:extLst>
          </p:cNvPr>
          <p:cNvSpPr>
            <a:spLocks noGrp="1"/>
          </p:cNvSpPr>
          <p:nvPr>
            <p:ph type="body" sz="quarter" idx="11" hasCustomPrompt="1"/>
          </p:nvPr>
        </p:nvSpPr>
        <p:spPr>
          <a:xfrm>
            <a:off x="4232378" y="1176736"/>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01</a:t>
            </a:r>
          </a:p>
        </p:txBody>
      </p:sp>
      <p:sp>
        <p:nvSpPr>
          <p:cNvPr id="7" name="Text Placeholder 31">
            <a:extLst>
              <a:ext uri="{FF2B5EF4-FFF2-40B4-BE49-F238E27FC236}">
                <a16:creationId xmlns:a16="http://schemas.microsoft.com/office/drawing/2014/main" id="{27D262DD-86D2-472F-9233-2CA4C4F3C48D}"/>
              </a:ext>
            </a:extLst>
          </p:cNvPr>
          <p:cNvSpPr>
            <a:spLocks noGrp="1"/>
          </p:cNvSpPr>
          <p:nvPr>
            <p:ph type="body" sz="quarter" idx="12" hasCustomPrompt="1"/>
          </p:nvPr>
        </p:nvSpPr>
        <p:spPr>
          <a:xfrm>
            <a:off x="4772378" y="1176734"/>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8" name="Text Placeholder 31">
            <a:extLst>
              <a:ext uri="{FF2B5EF4-FFF2-40B4-BE49-F238E27FC236}">
                <a16:creationId xmlns:a16="http://schemas.microsoft.com/office/drawing/2014/main" id="{C0A8910E-3E33-41A3-816B-CD71BE1D50DC}"/>
              </a:ext>
            </a:extLst>
          </p:cNvPr>
          <p:cNvSpPr>
            <a:spLocks noGrp="1"/>
          </p:cNvSpPr>
          <p:nvPr>
            <p:ph type="body" sz="quarter" idx="13" hasCustomPrompt="1"/>
          </p:nvPr>
        </p:nvSpPr>
        <p:spPr>
          <a:xfrm>
            <a:off x="4772378" y="1445872"/>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9" name="Text Placeholder 4">
            <a:extLst>
              <a:ext uri="{FF2B5EF4-FFF2-40B4-BE49-F238E27FC236}">
                <a16:creationId xmlns:a16="http://schemas.microsoft.com/office/drawing/2014/main" id="{DC7DBC2F-B4BA-4FA1-AC8F-C1FB5D329C35}"/>
              </a:ext>
            </a:extLst>
          </p:cNvPr>
          <p:cNvSpPr>
            <a:spLocks noGrp="1"/>
          </p:cNvSpPr>
          <p:nvPr>
            <p:ph type="body" sz="quarter" idx="14" hasCustomPrompt="1"/>
          </p:nvPr>
        </p:nvSpPr>
        <p:spPr>
          <a:xfrm>
            <a:off x="4232378" y="1877243"/>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02</a:t>
            </a:r>
          </a:p>
        </p:txBody>
      </p:sp>
      <p:sp>
        <p:nvSpPr>
          <p:cNvPr id="10" name="Text Placeholder 31">
            <a:extLst>
              <a:ext uri="{FF2B5EF4-FFF2-40B4-BE49-F238E27FC236}">
                <a16:creationId xmlns:a16="http://schemas.microsoft.com/office/drawing/2014/main" id="{E96BEFDD-99B7-4B7A-A883-501F05DEBEB2}"/>
              </a:ext>
            </a:extLst>
          </p:cNvPr>
          <p:cNvSpPr>
            <a:spLocks noGrp="1"/>
          </p:cNvSpPr>
          <p:nvPr>
            <p:ph type="body" sz="quarter" idx="15" hasCustomPrompt="1"/>
          </p:nvPr>
        </p:nvSpPr>
        <p:spPr>
          <a:xfrm>
            <a:off x="4772378" y="1877241"/>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11" name="Text Placeholder 31">
            <a:extLst>
              <a:ext uri="{FF2B5EF4-FFF2-40B4-BE49-F238E27FC236}">
                <a16:creationId xmlns:a16="http://schemas.microsoft.com/office/drawing/2014/main" id="{8F24DFEC-E082-454B-B5C3-50F1E1DD3224}"/>
              </a:ext>
            </a:extLst>
          </p:cNvPr>
          <p:cNvSpPr>
            <a:spLocks noGrp="1"/>
          </p:cNvSpPr>
          <p:nvPr>
            <p:ph type="body" sz="quarter" idx="16" hasCustomPrompt="1"/>
          </p:nvPr>
        </p:nvSpPr>
        <p:spPr>
          <a:xfrm>
            <a:off x="4772378" y="2146379"/>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12" name="Text Placeholder 4">
            <a:extLst>
              <a:ext uri="{FF2B5EF4-FFF2-40B4-BE49-F238E27FC236}">
                <a16:creationId xmlns:a16="http://schemas.microsoft.com/office/drawing/2014/main" id="{C3A914CD-C11D-48A8-88E1-538FBD109669}"/>
              </a:ext>
            </a:extLst>
          </p:cNvPr>
          <p:cNvSpPr>
            <a:spLocks noGrp="1"/>
          </p:cNvSpPr>
          <p:nvPr>
            <p:ph type="body" sz="quarter" idx="17" hasCustomPrompt="1"/>
          </p:nvPr>
        </p:nvSpPr>
        <p:spPr>
          <a:xfrm>
            <a:off x="4232378" y="2577750"/>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03</a:t>
            </a:r>
          </a:p>
        </p:txBody>
      </p:sp>
      <p:sp>
        <p:nvSpPr>
          <p:cNvPr id="15" name="Text Placeholder 31">
            <a:extLst>
              <a:ext uri="{FF2B5EF4-FFF2-40B4-BE49-F238E27FC236}">
                <a16:creationId xmlns:a16="http://schemas.microsoft.com/office/drawing/2014/main" id="{5E5D34B7-01F5-4524-B815-3E8FD22045B4}"/>
              </a:ext>
            </a:extLst>
          </p:cNvPr>
          <p:cNvSpPr>
            <a:spLocks noGrp="1"/>
          </p:cNvSpPr>
          <p:nvPr>
            <p:ph type="body" sz="quarter" idx="18" hasCustomPrompt="1"/>
          </p:nvPr>
        </p:nvSpPr>
        <p:spPr>
          <a:xfrm>
            <a:off x="4772378" y="2577748"/>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16" name="Text Placeholder 31">
            <a:extLst>
              <a:ext uri="{FF2B5EF4-FFF2-40B4-BE49-F238E27FC236}">
                <a16:creationId xmlns:a16="http://schemas.microsoft.com/office/drawing/2014/main" id="{745E9020-E3D4-4B2E-AF64-3BC2BA80998B}"/>
              </a:ext>
            </a:extLst>
          </p:cNvPr>
          <p:cNvSpPr>
            <a:spLocks noGrp="1"/>
          </p:cNvSpPr>
          <p:nvPr>
            <p:ph type="body" sz="quarter" idx="19" hasCustomPrompt="1"/>
          </p:nvPr>
        </p:nvSpPr>
        <p:spPr>
          <a:xfrm>
            <a:off x="4772378" y="2846886"/>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17" name="Text Placeholder 4">
            <a:extLst>
              <a:ext uri="{FF2B5EF4-FFF2-40B4-BE49-F238E27FC236}">
                <a16:creationId xmlns:a16="http://schemas.microsoft.com/office/drawing/2014/main" id="{6E31EB1E-53F8-4104-A8D0-0BEFB18961C6}"/>
              </a:ext>
            </a:extLst>
          </p:cNvPr>
          <p:cNvSpPr>
            <a:spLocks noGrp="1"/>
          </p:cNvSpPr>
          <p:nvPr>
            <p:ph type="body" sz="quarter" idx="20" hasCustomPrompt="1"/>
          </p:nvPr>
        </p:nvSpPr>
        <p:spPr>
          <a:xfrm>
            <a:off x="4232378" y="3278255"/>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04</a:t>
            </a:r>
          </a:p>
        </p:txBody>
      </p:sp>
      <p:sp>
        <p:nvSpPr>
          <p:cNvPr id="18" name="Text Placeholder 31">
            <a:extLst>
              <a:ext uri="{FF2B5EF4-FFF2-40B4-BE49-F238E27FC236}">
                <a16:creationId xmlns:a16="http://schemas.microsoft.com/office/drawing/2014/main" id="{3DEAAE69-8D81-471C-A294-06DD17336F63}"/>
              </a:ext>
            </a:extLst>
          </p:cNvPr>
          <p:cNvSpPr>
            <a:spLocks noGrp="1"/>
          </p:cNvSpPr>
          <p:nvPr>
            <p:ph type="body" sz="quarter" idx="21" hasCustomPrompt="1"/>
          </p:nvPr>
        </p:nvSpPr>
        <p:spPr>
          <a:xfrm>
            <a:off x="4772378" y="3278255"/>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19" name="Text Placeholder 31">
            <a:extLst>
              <a:ext uri="{FF2B5EF4-FFF2-40B4-BE49-F238E27FC236}">
                <a16:creationId xmlns:a16="http://schemas.microsoft.com/office/drawing/2014/main" id="{01E75DFE-469F-4162-BFD7-0AD3CC0605D3}"/>
              </a:ext>
            </a:extLst>
          </p:cNvPr>
          <p:cNvSpPr>
            <a:spLocks noGrp="1"/>
          </p:cNvSpPr>
          <p:nvPr>
            <p:ph type="body" sz="quarter" idx="22" hasCustomPrompt="1"/>
          </p:nvPr>
        </p:nvSpPr>
        <p:spPr>
          <a:xfrm>
            <a:off x="4772378" y="3547393"/>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20" name="Text Placeholder 4">
            <a:extLst>
              <a:ext uri="{FF2B5EF4-FFF2-40B4-BE49-F238E27FC236}">
                <a16:creationId xmlns:a16="http://schemas.microsoft.com/office/drawing/2014/main" id="{16FACADA-AE0B-4A02-B7FE-F03E903A2008}"/>
              </a:ext>
            </a:extLst>
          </p:cNvPr>
          <p:cNvSpPr>
            <a:spLocks noGrp="1"/>
          </p:cNvSpPr>
          <p:nvPr>
            <p:ph type="body" sz="quarter" idx="23" hasCustomPrompt="1"/>
          </p:nvPr>
        </p:nvSpPr>
        <p:spPr>
          <a:xfrm>
            <a:off x="4232378" y="3978763"/>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05</a:t>
            </a:r>
          </a:p>
        </p:txBody>
      </p:sp>
      <p:sp>
        <p:nvSpPr>
          <p:cNvPr id="21" name="Text Placeholder 31">
            <a:extLst>
              <a:ext uri="{FF2B5EF4-FFF2-40B4-BE49-F238E27FC236}">
                <a16:creationId xmlns:a16="http://schemas.microsoft.com/office/drawing/2014/main" id="{1BE90D09-E40F-4E07-8A6C-C34ECB3A0C75}"/>
              </a:ext>
            </a:extLst>
          </p:cNvPr>
          <p:cNvSpPr>
            <a:spLocks noGrp="1"/>
          </p:cNvSpPr>
          <p:nvPr>
            <p:ph type="body" sz="quarter" idx="24" hasCustomPrompt="1"/>
          </p:nvPr>
        </p:nvSpPr>
        <p:spPr>
          <a:xfrm>
            <a:off x="4772378" y="3978762"/>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22" name="Text Placeholder 31">
            <a:extLst>
              <a:ext uri="{FF2B5EF4-FFF2-40B4-BE49-F238E27FC236}">
                <a16:creationId xmlns:a16="http://schemas.microsoft.com/office/drawing/2014/main" id="{E8BCD20F-DF5A-4D1F-AB59-8992CCEB4E71}"/>
              </a:ext>
            </a:extLst>
          </p:cNvPr>
          <p:cNvSpPr>
            <a:spLocks noGrp="1"/>
          </p:cNvSpPr>
          <p:nvPr>
            <p:ph type="body" sz="quarter" idx="25" hasCustomPrompt="1"/>
          </p:nvPr>
        </p:nvSpPr>
        <p:spPr>
          <a:xfrm>
            <a:off x="4772378" y="4247900"/>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23" name="Text Placeholder 4">
            <a:extLst>
              <a:ext uri="{FF2B5EF4-FFF2-40B4-BE49-F238E27FC236}">
                <a16:creationId xmlns:a16="http://schemas.microsoft.com/office/drawing/2014/main" id="{2CA99EFB-8D03-4007-813F-E6174F0308EE}"/>
              </a:ext>
            </a:extLst>
          </p:cNvPr>
          <p:cNvSpPr>
            <a:spLocks noGrp="1"/>
          </p:cNvSpPr>
          <p:nvPr>
            <p:ph type="body" sz="quarter" idx="26" hasCustomPrompt="1"/>
          </p:nvPr>
        </p:nvSpPr>
        <p:spPr>
          <a:xfrm>
            <a:off x="4232378" y="4679271"/>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06</a:t>
            </a:r>
          </a:p>
        </p:txBody>
      </p:sp>
      <p:sp>
        <p:nvSpPr>
          <p:cNvPr id="24" name="Text Placeholder 31">
            <a:extLst>
              <a:ext uri="{FF2B5EF4-FFF2-40B4-BE49-F238E27FC236}">
                <a16:creationId xmlns:a16="http://schemas.microsoft.com/office/drawing/2014/main" id="{75297938-8904-4A58-BECE-919189BAA548}"/>
              </a:ext>
            </a:extLst>
          </p:cNvPr>
          <p:cNvSpPr>
            <a:spLocks noGrp="1"/>
          </p:cNvSpPr>
          <p:nvPr>
            <p:ph type="body" sz="quarter" idx="27" hasCustomPrompt="1"/>
          </p:nvPr>
        </p:nvSpPr>
        <p:spPr>
          <a:xfrm>
            <a:off x="4772378" y="4679269"/>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25" name="Text Placeholder 31">
            <a:extLst>
              <a:ext uri="{FF2B5EF4-FFF2-40B4-BE49-F238E27FC236}">
                <a16:creationId xmlns:a16="http://schemas.microsoft.com/office/drawing/2014/main" id="{EF1B2FF4-CFE5-4357-917A-02669822510A}"/>
              </a:ext>
            </a:extLst>
          </p:cNvPr>
          <p:cNvSpPr>
            <a:spLocks noGrp="1"/>
          </p:cNvSpPr>
          <p:nvPr>
            <p:ph type="body" sz="quarter" idx="28" hasCustomPrompt="1"/>
          </p:nvPr>
        </p:nvSpPr>
        <p:spPr>
          <a:xfrm>
            <a:off x="4772378" y="4948407"/>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3" name="Picture Placeholder 2">
            <a:extLst>
              <a:ext uri="{FF2B5EF4-FFF2-40B4-BE49-F238E27FC236}">
                <a16:creationId xmlns:a16="http://schemas.microsoft.com/office/drawing/2014/main" id="{09ABF0E3-1A7E-434D-B96E-F3343B8E07D9}"/>
              </a:ext>
            </a:extLst>
          </p:cNvPr>
          <p:cNvSpPr>
            <a:spLocks noGrp="1"/>
          </p:cNvSpPr>
          <p:nvPr>
            <p:ph type="pic" sz="quarter" idx="29" hasCustomPrompt="1"/>
          </p:nvPr>
        </p:nvSpPr>
        <p:spPr>
          <a:xfrm>
            <a:off x="0" y="0"/>
            <a:ext cx="3825920" cy="6858000"/>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31" name="Title 1">
            <a:extLst>
              <a:ext uri="{FF2B5EF4-FFF2-40B4-BE49-F238E27FC236}">
                <a16:creationId xmlns:a16="http://schemas.microsoft.com/office/drawing/2014/main" id="{25039EFD-26D4-4EFF-80C8-2DEC577006FA}"/>
              </a:ext>
            </a:extLst>
          </p:cNvPr>
          <p:cNvSpPr>
            <a:spLocks noGrp="1"/>
          </p:cNvSpPr>
          <p:nvPr>
            <p:ph type="ctrTitle" hasCustomPrompt="1"/>
          </p:nvPr>
        </p:nvSpPr>
        <p:spPr>
          <a:xfrm>
            <a:off x="4232378" y="770472"/>
            <a:ext cx="1044375"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CONTENTS</a:t>
            </a:r>
          </a:p>
        </p:txBody>
      </p:sp>
      <p:sp>
        <p:nvSpPr>
          <p:cNvPr id="32" name="Slide Number Placeholder 8">
            <a:extLst>
              <a:ext uri="{FF2B5EF4-FFF2-40B4-BE49-F238E27FC236}">
                <a16:creationId xmlns:a16="http://schemas.microsoft.com/office/drawing/2014/main" id="{6FBBA16B-4607-4475-9AA9-35D51BE89C52}"/>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Tree>
    <p:extLst>
      <p:ext uri="{BB962C8B-B14F-4D97-AF65-F5344CB8AC3E}">
        <p14:creationId xmlns:p14="http://schemas.microsoft.com/office/powerpoint/2010/main" val="314463201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 contents 2">
    <p:bg>
      <p:bgRef idx="1001">
        <a:schemeClr val="bg1"/>
      </p:bgRef>
    </p:bg>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FF9A53DE-293F-4D46-94A3-8EB81742DFCF}"/>
              </a:ext>
            </a:extLst>
          </p:cNvPr>
          <p:cNvSpPr>
            <a:spLocks noGrp="1"/>
          </p:cNvSpPr>
          <p:nvPr>
            <p:ph type="body" sz="quarter" idx="11" hasCustomPrompt="1"/>
          </p:nvPr>
        </p:nvSpPr>
        <p:spPr>
          <a:xfrm>
            <a:off x="432000" y="1079999"/>
            <a:ext cx="8220294" cy="5284967"/>
          </a:xfrm>
          <a:prstGeom prst="rect">
            <a:avLst/>
          </a:prstGeom>
        </p:spPr>
        <p:txBody>
          <a:bodyPr lIns="36000" tIns="36000" rIns="36000" bIns="36000" numCol="2" spcCol="360000"/>
          <a:lstStyle>
            <a:lvl1pPr marL="0" indent="0" algn="l" defTabSz="287993">
              <a:lnSpc>
                <a:spcPts val="1600"/>
              </a:lnSpc>
              <a:buNone/>
              <a:defRPr sz="1200" b="1" baseline="0"/>
            </a:lvl1pPr>
            <a:lvl2pPr algn="l">
              <a:defRPr/>
            </a:lvl2pPr>
            <a:lvl3pPr algn="l">
              <a:defRPr/>
            </a:lvl3pPr>
            <a:lvl4pPr algn="l">
              <a:defRPr/>
            </a:lvl4pPr>
            <a:lvl5pPr algn="l">
              <a:defRPr/>
            </a:lvl5pPr>
          </a:lstStyle>
          <a:p>
            <a:pPr lvl="0"/>
            <a:r>
              <a:rPr lang="en-US" dirty="0"/>
              <a:t>00	Insert contents listing (2 columns)</a:t>
            </a:r>
          </a:p>
        </p:txBody>
      </p:sp>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34" name="Title 1">
            <a:extLst>
              <a:ext uri="{FF2B5EF4-FFF2-40B4-BE49-F238E27FC236}">
                <a16:creationId xmlns:a16="http://schemas.microsoft.com/office/drawing/2014/main" id="{091B7A03-C365-4ED6-962E-93EA096F7A2D}"/>
              </a:ext>
            </a:extLst>
          </p:cNvPr>
          <p:cNvSpPr>
            <a:spLocks noGrp="1"/>
          </p:cNvSpPr>
          <p:nvPr>
            <p:ph type="ctrTitle" hasCustomPrompt="1"/>
          </p:nvPr>
        </p:nvSpPr>
        <p:spPr>
          <a:xfrm>
            <a:off x="432000" y="544317"/>
            <a:ext cx="1044375"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CONTENTS</a:t>
            </a:r>
          </a:p>
        </p:txBody>
      </p:sp>
    </p:spTree>
    <p:extLst>
      <p:ext uri="{BB962C8B-B14F-4D97-AF65-F5344CB8AC3E}">
        <p14:creationId xmlns:p14="http://schemas.microsoft.com/office/powerpoint/2010/main" val="7780586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 just text">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3" name="Title 1">
            <a:extLst>
              <a:ext uri="{FF2B5EF4-FFF2-40B4-BE49-F238E27FC236}">
                <a16:creationId xmlns:a16="http://schemas.microsoft.com/office/drawing/2014/main" id="{56ABEA7B-7448-4E43-A7A4-3421CD2E272B}"/>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7" name="Content Placeholder 2">
            <a:extLst>
              <a:ext uri="{FF2B5EF4-FFF2-40B4-BE49-F238E27FC236}">
                <a16:creationId xmlns:a16="http://schemas.microsoft.com/office/drawing/2014/main" id="{FDA22121-4331-41E2-B269-75755B804956}"/>
              </a:ext>
            </a:extLst>
          </p:cNvPr>
          <p:cNvSpPr>
            <a:spLocks noGrp="1"/>
          </p:cNvSpPr>
          <p:nvPr>
            <p:ph idx="1" hasCustomPrompt="1"/>
          </p:nvPr>
        </p:nvSpPr>
        <p:spPr>
          <a:xfrm>
            <a:off x="388801" y="1150618"/>
            <a:ext cx="8263493" cy="5214348"/>
          </a:xfrm>
          <a:prstGeom prst="rect">
            <a:avLst/>
          </a:prstGeom>
        </p:spPr>
        <p:txBody>
          <a:bodyPr lIns="36000" tIns="36000" rIns="36000" bIns="3600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a:t>Body text</a:t>
            </a:r>
          </a:p>
        </p:txBody>
      </p:sp>
    </p:spTree>
    <p:extLst>
      <p:ext uri="{BB962C8B-B14F-4D97-AF65-F5344CB8AC3E}">
        <p14:creationId xmlns:p14="http://schemas.microsoft.com/office/powerpoint/2010/main" val="302745139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 just an image">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388601" y="1150618"/>
            <a:ext cx="8263493" cy="5214347"/>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7" name="Title 1">
            <a:extLst>
              <a:ext uri="{FF2B5EF4-FFF2-40B4-BE49-F238E27FC236}">
                <a16:creationId xmlns:a16="http://schemas.microsoft.com/office/drawing/2014/main" id="{4A7B25A5-6B91-4CE2-93B8-754812DA0292}"/>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49448956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3.png"/><Relationship Id="rId5" Type="http://schemas.openxmlformats.org/officeDocument/2006/relationships/slideLayout" Target="../slideLayouts/slideLayout10.xml"/><Relationship Id="rId10" Type="http://schemas.openxmlformats.org/officeDocument/2006/relationships/theme" Target="../theme/theme3.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85701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50A13-8E99-49E2-9165-C76685B082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61342" y="226559"/>
            <a:ext cx="838348" cy="573541"/>
          </a:xfrm>
          <a:prstGeom prst="rect">
            <a:avLst/>
          </a:prstGeom>
        </p:spPr>
      </p:pic>
    </p:spTree>
    <p:extLst>
      <p:ext uri="{BB962C8B-B14F-4D97-AF65-F5344CB8AC3E}">
        <p14:creationId xmlns:p14="http://schemas.microsoft.com/office/powerpoint/2010/main" val="420199727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ED99F8-E22C-4D15-85F7-8D466F90469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093932" y="200297"/>
            <a:ext cx="812841" cy="558826"/>
          </a:xfrm>
          <a:prstGeom prst="rect">
            <a:avLst/>
          </a:prstGeom>
        </p:spPr>
      </p:pic>
    </p:spTree>
    <p:extLst>
      <p:ext uri="{BB962C8B-B14F-4D97-AF65-F5344CB8AC3E}">
        <p14:creationId xmlns:p14="http://schemas.microsoft.com/office/powerpoint/2010/main" val="401986177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0" r:id="rId5"/>
    <p:sldLayoutId id="2147483673" r:id="rId6"/>
    <p:sldLayoutId id="2147483674" r:id="rId7"/>
    <p:sldLayoutId id="2147483675" r:id="rId8"/>
    <p:sldLayoutId id="214748367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35A2-212B-4253-8D50-FD1945F2BFB6}"/>
              </a:ext>
            </a:extLst>
          </p:cNvPr>
          <p:cNvSpPr>
            <a:spLocks noGrp="1"/>
          </p:cNvSpPr>
          <p:nvPr>
            <p:ph type="ctrTitle"/>
          </p:nvPr>
        </p:nvSpPr>
        <p:spPr>
          <a:xfrm>
            <a:off x="576016" y="2287422"/>
            <a:ext cx="7920773" cy="1994392"/>
          </a:xfrm>
        </p:spPr>
        <p:txBody>
          <a:bodyPr/>
          <a:lstStyle/>
          <a:p>
            <a:r>
              <a:rPr lang="en-AU" dirty="0"/>
              <a:t>Mobile offline networked learning for teacher Continuing Professional Development in Zambia</a:t>
            </a:r>
            <a:br>
              <a:rPr lang="en-GB" dirty="0"/>
            </a:br>
            <a:endParaRPr lang="en-GB" dirty="0"/>
          </a:p>
        </p:txBody>
      </p:sp>
      <p:sp>
        <p:nvSpPr>
          <p:cNvPr id="3" name="Subtitle 2">
            <a:extLst>
              <a:ext uri="{FF2B5EF4-FFF2-40B4-BE49-F238E27FC236}">
                <a16:creationId xmlns:a16="http://schemas.microsoft.com/office/drawing/2014/main" id="{0BD11A33-AC46-4B11-BB79-1093594918F3}"/>
              </a:ext>
            </a:extLst>
          </p:cNvPr>
          <p:cNvSpPr>
            <a:spLocks noGrp="1"/>
          </p:cNvSpPr>
          <p:nvPr>
            <p:ph type="subTitle" idx="1"/>
          </p:nvPr>
        </p:nvSpPr>
        <p:spPr>
          <a:xfrm>
            <a:off x="554450" y="4028345"/>
            <a:ext cx="7920774" cy="626838"/>
          </a:xfrm>
        </p:spPr>
        <p:txBody>
          <a:bodyPr/>
          <a:lstStyle/>
          <a:p>
            <a:r>
              <a:rPr lang="en-GB" dirty="0"/>
              <a:t>Mark Gaved, Rachel Hanson, Kris </a:t>
            </a:r>
            <a:r>
              <a:rPr lang="en-GB" dirty="0" err="1"/>
              <a:t>Stutchbury</a:t>
            </a:r>
            <a:r>
              <a:rPr lang="en-GB" dirty="0"/>
              <a:t> </a:t>
            </a:r>
          </a:p>
          <a:p>
            <a:r>
              <a:rPr lang="en-GB" dirty="0"/>
              <a:t>The Open University, UK</a:t>
            </a:r>
          </a:p>
        </p:txBody>
      </p:sp>
      <p:sp>
        <p:nvSpPr>
          <p:cNvPr id="5" name="Subtitle 2">
            <a:extLst>
              <a:ext uri="{FF2B5EF4-FFF2-40B4-BE49-F238E27FC236}">
                <a16:creationId xmlns:a16="http://schemas.microsoft.com/office/drawing/2014/main" id="{B7E3795A-210F-4C81-97D8-E2570B364E67}"/>
              </a:ext>
            </a:extLst>
          </p:cNvPr>
          <p:cNvSpPr txBox="1">
            <a:spLocks/>
          </p:cNvSpPr>
          <p:nvPr/>
        </p:nvSpPr>
        <p:spPr>
          <a:xfrm>
            <a:off x="494295" y="6532174"/>
            <a:ext cx="7920774" cy="1938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342891" indent="0" algn="ctr" defTabSz="914400" rtl="0" eaLnBrk="1" latinLnBrk="0" hangingPunct="1">
              <a:lnSpc>
                <a:spcPct val="90000"/>
              </a:lnSpc>
              <a:spcBef>
                <a:spcPts val="500"/>
              </a:spcBef>
              <a:buFont typeface="Arial" panose="020B0604020202020204" pitchFamily="34" charset="0"/>
              <a:buNone/>
              <a:defRPr sz="1500" kern="1200">
                <a:solidFill>
                  <a:schemeClr val="tx1"/>
                </a:solidFill>
                <a:latin typeface="+mn-lt"/>
                <a:ea typeface="+mn-ea"/>
                <a:cs typeface="+mn-cs"/>
              </a:defRPr>
            </a:lvl2pPr>
            <a:lvl3pPr marL="685783" indent="0" algn="ctr" defTabSz="914400" rtl="0" eaLnBrk="1" latinLnBrk="0" hangingPunct="1">
              <a:lnSpc>
                <a:spcPct val="90000"/>
              </a:lnSpc>
              <a:spcBef>
                <a:spcPts val="500"/>
              </a:spcBef>
              <a:buFont typeface="Arial" panose="020B0604020202020204" pitchFamily="34" charset="0"/>
              <a:buNone/>
              <a:defRPr sz="1351" kern="1200">
                <a:solidFill>
                  <a:schemeClr val="tx1"/>
                </a:solidFill>
                <a:latin typeface="+mn-lt"/>
                <a:ea typeface="+mn-ea"/>
                <a:cs typeface="+mn-cs"/>
              </a:defRPr>
            </a:lvl3pPr>
            <a:lvl4pPr marL="1028674"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371566"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1714457"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349"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24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131"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r>
              <a:rPr lang="en-GB" sz="1400" i="1" dirty="0"/>
              <a:t>mLearn2020 2nd November 2020 Practice Paper</a:t>
            </a:r>
          </a:p>
        </p:txBody>
      </p:sp>
      <p:pic>
        <p:nvPicPr>
          <p:cNvPr id="17" name="Picture 16" descr="A person smiling for the camera&#10;&#10;Description automatically generated">
            <a:extLst>
              <a:ext uri="{FF2B5EF4-FFF2-40B4-BE49-F238E27FC236}">
                <a16:creationId xmlns:a16="http://schemas.microsoft.com/office/drawing/2014/main" id="{BA905891-E9C3-438C-8FFC-23692E595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4468" y="5130754"/>
            <a:ext cx="952500" cy="952500"/>
          </a:xfrm>
          <a:prstGeom prst="rect">
            <a:avLst/>
          </a:prstGeom>
        </p:spPr>
      </p:pic>
      <p:pic>
        <p:nvPicPr>
          <p:cNvPr id="28" name="Picture 27" descr="photo of Mark Gaved, Open University&#10;">
            <a:extLst>
              <a:ext uri="{FF2B5EF4-FFF2-40B4-BE49-F238E27FC236}">
                <a16:creationId xmlns:a16="http://schemas.microsoft.com/office/drawing/2014/main" id="{2197D878-5DF9-4A91-B333-809F729EE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16" y="5130754"/>
            <a:ext cx="954000" cy="954000"/>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994E9164-3B39-4515-A048-498B407F14E6}"/>
              </a:ext>
            </a:extLst>
          </p:cNvPr>
          <p:cNvPicPr>
            <a:picLocks noChangeAspect="1"/>
          </p:cNvPicPr>
          <p:nvPr/>
        </p:nvPicPr>
        <p:blipFill rotWithShape="1">
          <a:blip r:embed="rId5">
            <a:extLst>
              <a:ext uri="{28A0092B-C50C-407E-A947-70E740481C1C}">
                <a14:useLocalDpi xmlns:a14="http://schemas.microsoft.com/office/drawing/2010/main" val="0"/>
              </a:ext>
            </a:extLst>
          </a:blip>
          <a:srcRect r="81754" b="65422"/>
          <a:stretch/>
        </p:blipFill>
        <p:spPr>
          <a:xfrm>
            <a:off x="1834779" y="5130754"/>
            <a:ext cx="894927" cy="954000"/>
          </a:xfrm>
          <a:prstGeom prst="rect">
            <a:avLst/>
          </a:prstGeom>
        </p:spPr>
      </p:pic>
    </p:spTree>
    <p:extLst>
      <p:ext uri="{BB962C8B-B14F-4D97-AF65-F5344CB8AC3E}">
        <p14:creationId xmlns:p14="http://schemas.microsoft.com/office/powerpoint/2010/main" val="2656156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CD106C5-72D0-4A6A-B795-619B58D43910}"/>
              </a:ext>
            </a:extLst>
          </p:cNvPr>
          <p:cNvSpPr>
            <a:spLocks noGrp="1"/>
          </p:cNvSpPr>
          <p:nvPr>
            <p:ph idx="1"/>
          </p:nvPr>
        </p:nvSpPr>
        <p:spPr>
          <a:xfrm>
            <a:off x="175583" y="1780217"/>
            <a:ext cx="4487999" cy="5547902"/>
          </a:xfrm>
        </p:spPr>
        <p:txBody>
          <a:bodyPr/>
          <a:lstStyle/>
          <a:p>
            <a:r>
              <a:rPr lang="en-GB" sz="2400" dirty="0"/>
              <a:t>Response to revised national curriculum: learner-centred education and inclusivity</a:t>
            </a:r>
          </a:p>
          <a:p>
            <a:endParaRPr lang="en-GB" sz="2400" dirty="0"/>
          </a:p>
          <a:p>
            <a:r>
              <a:rPr lang="en-GB" sz="2200" dirty="0"/>
              <a:t>Enhancing CPD to innovate teaching practice</a:t>
            </a:r>
          </a:p>
          <a:p>
            <a:r>
              <a:rPr lang="en-GB" sz="2200" dirty="0"/>
              <a:t>Collaborative learning through planning, practise, and reflection</a:t>
            </a:r>
          </a:p>
          <a:p>
            <a:r>
              <a:rPr lang="en-GB" sz="2200" dirty="0"/>
              <a:t>Delivered via Teacher Group Meetings supported by digital materials co-designed in country (OERs)</a:t>
            </a:r>
          </a:p>
          <a:p>
            <a:pPr marL="342900" indent="-342900">
              <a:buFontTx/>
              <a:buChar char="-"/>
            </a:pPr>
            <a:endParaRPr lang="en-GB" sz="2400" dirty="0"/>
          </a:p>
        </p:txBody>
      </p:sp>
      <p:pic>
        <p:nvPicPr>
          <p:cNvPr id="5" name="Picture 4" descr="A sign on the side of a building&#10;&#10;Description automatically generated">
            <a:extLst>
              <a:ext uri="{FF2B5EF4-FFF2-40B4-BE49-F238E27FC236}">
                <a16:creationId xmlns:a16="http://schemas.microsoft.com/office/drawing/2014/main" id="{1D1250AD-0188-484B-B2F1-0C17F2EE3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598" y="1768088"/>
            <a:ext cx="7257119" cy="544283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7C2FC69-641D-4C90-BFBA-70D228A92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7929" y="223267"/>
            <a:ext cx="2369584" cy="506827"/>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2F00CC66-8DAE-4E58-86CE-AF5579A76C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2542" y="188005"/>
            <a:ext cx="2369584" cy="521308"/>
          </a:xfrm>
          <a:prstGeom prst="rect">
            <a:avLst/>
          </a:prstGeom>
        </p:spPr>
      </p:pic>
      <p:sp>
        <p:nvSpPr>
          <p:cNvPr id="20" name="Rectangle 19">
            <a:extLst>
              <a:ext uri="{FF2B5EF4-FFF2-40B4-BE49-F238E27FC236}">
                <a16:creationId xmlns:a16="http://schemas.microsoft.com/office/drawing/2014/main" id="{E4BEE015-1D11-4B7D-B705-C2668FE4B967}"/>
              </a:ext>
            </a:extLst>
          </p:cNvPr>
          <p:cNvSpPr/>
          <p:nvPr/>
        </p:nvSpPr>
        <p:spPr>
          <a:xfrm>
            <a:off x="9137257" y="1600384"/>
            <a:ext cx="3126460" cy="57277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Logo&#10;&#10;Description automatically generated">
            <a:extLst>
              <a:ext uri="{FF2B5EF4-FFF2-40B4-BE49-F238E27FC236}">
                <a16:creationId xmlns:a16="http://schemas.microsoft.com/office/drawing/2014/main" id="{6F82CBF4-2D3C-4A96-A45C-36D5C71B5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56" y="131657"/>
            <a:ext cx="2032000" cy="1327150"/>
          </a:xfrm>
          <a:prstGeom prst="rect">
            <a:avLst/>
          </a:prstGeom>
        </p:spPr>
      </p:pic>
    </p:spTree>
    <p:extLst>
      <p:ext uri="{BB962C8B-B14F-4D97-AF65-F5344CB8AC3E}">
        <p14:creationId xmlns:p14="http://schemas.microsoft.com/office/powerpoint/2010/main" val="2695059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C61FE49-8142-490B-8FC0-05E66483BD36}"/>
              </a:ext>
            </a:extLst>
          </p:cNvPr>
          <p:cNvSpPr>
            <a:spLocks noGrp="1"/>
          </p:cNvSpPr>
          <p:nvPr>
            <p:ph type="body" sz="quarter" idx="13"/>
          </p:nvPr>
        </p:nvSpPr>
        <p:spPr/>
        <p:txBody>
          <a:bodyPr/>
          <a:lstStyle/>
          <a:p>
            <a:r>
              <a:rPr lang="en-GB" sz="3200" dirty="0"/>
              <a:t>(Technology Enhanced) Approach </a:t>
            </a:r>
          </a:p>
          <a:p>
            <a:endParaRPr lang="en-GB" dirty="0"/>
          </a:p>
        </p:txBody>
      </p:sp>
      <p:sp>
        <p:nvSpPr>
          <p:cNvPr id="6" name="Content Placeholder 5">
            <a:extLst>
              <a:ext uri="{FF2B5EF4-FFF2-40B4-BE49-F238E27FC236}">
                <a16:creationId xmlns:a16="http://schemas.microsoft.com/office/drawing/2014/main" id="{8CD106C5-72D0-4A6A-B795-619B58D43910}"/>
              </a:ext>
            </a:extLst>
          </p:cNvPr>
          <p:cNvSpPr>
            <a:spLocks noGrp="1"/>
          </p:cNvSpPr>
          <p:nvPr>
            <p:ph idx="1"/>
          </p:nvPr>
        </p:nvSpPr>
        <p:spPr>
          <a:xfrm>
            <a:off x="388801" y="1150618"/>
            <a:ext cx="8618039" cy="1303022"/>
          </a:xfrm>
        </p:spPr>
        <p:txBody>
          <a:bodyPr/>
          <a:lstStyle/>
          <a:p>
            <a:r>
              <a:rPr lang="en-GB" sz="2400" dirty="0"/>
              <a:t>Pedagogy emphasises collaborative learning around knowledge of practice and knowledge in practice</a:t>
            </a:r>
          </a:p>
        </p:txBody>
      </p:sp>
      <p:sp>
        <p:nvSpPr>
          <p:cNvPr id="4" name="TextBox 3">
            <a:extLst>
              <a:ext uri="{FF2B5EF4-FFF2-40B4-BE49-F238E27FC236}">
                <a16:creationId xmlns:a16="http://schemas.microsoft.com/office/drawing/2014/main" id="{629DA78F-B8BE-44B3-8454-32F137CF1CDC}"/>
              </a:ext>
            </a:extLst>
          </p:cNvPr>
          <p:cNvSpPr txBox="1"/>
          <p:nvPr/>
        </p:nvSpPr>
        <p:spPr>
          <a:xfrm>
            <a:off x="107576" y="2297575"/>
            <a:ext cx="3563472" cy="3477875"/>
          </a:xfrm>
          <a:prstGeom prst="rect">
            <a:avLst/>
          </a:prstGeom>
          <a:noFill/>
        </p:spPr>
        <p:txBody>
          <a:bodyPr wrap="square" rtlCol="0">
            <a:spAutoFit/>
          </a:bodyPr>
          <a:lstStyle/>
          <a:p>
            <a:r>
              <a:rPr lang="en-GB" sz="2200" dirty="0"/>
              <a:t>Dissemination of PDFs, audio and video resources</a:t>
            </a:r>
          </a:p>
          <a:p>
            <a:pPr marL="342900" indent="-342900">
              <a:buFontTx/>
              <a:buChar char="-"/>
            </a:pPr>
            <a:endParaRPr lang="en-GB" sz="2200" dirty="0"/>
          </a:p>
          <a:p>
            <a:r>
              <a:rPr lang="en-GB" sz="2200" dirty="0"/>
              <a:t>Lack of reliable, affordable internet: but wide availability of smartphones </a:t>
            </a:r>
          </a:p>
          <a:p>
            <a:pPr marL="342900" indent="-342900">
              <a:buFontTx/>
              <a:buChar char="-"/>
            </a:pPr>
            <a:endParaRPr lang="en-GB" sz="2200" dirty="0"/>
          </a:p>
          <a:p>
            <a:r>
              <a:rPr lang="en-GB" sz="2200" dirty="0"/>
              <a:t>‘Offline networked learning’ using Raspberry </a:t>
            </a:r>
            <a:r>
              <a:rPr lang="en-GB" sz="2200" dirty="0" err="1"/>
              <a:t>Pis</a:t>
            </a:r>
            <a:r>
              <a:rPr lang="en-GB" sz="2200" dirty="0"/>
              <a:t> with web based tools</a:t>
            </a:r>
            <a:endParaRPr lang="en-GB" dirty="0"/>
          </a:p>
        </p:txBody>
      </p:sp>
      <p:pic>
        <p:nvPicPr>
          <p:cNvPr id="8" name="Picture 7" descr="A group of people sitting at a desk&#10;&#10;Description automatically generated">
            <a:extLst>
              <a:ext uri="{FF2B5EF4-FFF2-40B4-BE49-F238E27FC236}">
                <a16:creationId xmlns:a16="http://schemas.microsoft.com/office/drawing/2014/main" id="{582A53BE-713E-4B9A-B4AD-A319FEE6A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871" y="2297575"/>
            <a:ext cx="6080565" cy="4560424"/>
          </a:xfrm>
          <a:prstGeom prst="rect">
            <a:avLst/>
          </a:prstGeom>
        </p:spPr>
      </p:pic>
      <p:sp>
        <p:nvSpPr>
          <p:cNvPr id="9" name="Rectangle 8">
            <a:extLst>
              <a:ext uri="{FF2B5EF4-FFF2-40B4-BE49-F238E27FC236}">
                <a16:creationId xmlns:a16="http://schemas.microsoft.com/office/drawing/2014/main" id="{25F90CE3-BD26-42B9-8714-BBAEF64CD8B2}"/>
              </a:ext>
            </a:extLst>
          </p:cNvPr>
          <p:cNvSpPr/>
          <p:nvPr/>
        </p:nvSpPr>
        <p:spPr>
          <a:xfrm>
            <a:off x="9144000" y="1728517"/>
            <a:ext cx="1249680" cy="5547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349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06D883-E2F4-4264-B289-CC660D99BED2}"/>
              </a:ext>
            </a:extLst>
          </p:cNvPr>
          <p:cNvPicPr>
            <a:picLocks noChangeAspect="1"/>
          </p:cNvPicPr>
          <p:nvPr/>
        </p:nvPicPr>
        <p:blipFill>
          <a:blip r:embed="rId3"/>
          <a:stretch>
            <a:fillRect/>
          </a:stretch>
        </p:blipFill>
        <p:spPr>
          <a:xfrm>
            <a:off x="3205881" y="3244381"/>
            <a:ext cx="5655000" cy="3041887"/>
          </a:xfrm>
          <a:prstGeom prst="rect">
            <a:avLst/>
          </a:prstGeom>
        </p:spPr>
      </p:pic>
      <p:grpSp>
        <p:nvGrpSpPr>
          <p:cNvPr id="24" name="Group 23">
            <a:extLst>
              <a:ext uri="{FF2B5EF4-FFF2-40B4-BE49-F238E27FC236}">
                <a16:creationId xmlns:a16="http://schemas.microsoft.com/office/drawing/2014/main" id="{523AA36C-AAF2-4097-A2DA-4EDB87A7625F}"/>
              </a:ext>
            </a:extLst>
          </p:cNvPr>
          <p:cNvGrpSpPr/>
          <p:nvPr/>
        </p:nvGrpSpPr>
        <p:grpSpPr>
          <a:xfrm>
            <a:off x="283120" y="188706"/>
            <a:ext cx="4990929" cy="4633460"/>
            <a:chOff x="438706" y="181792"/>
            <a:chExt cx="4990929" cy="4633460"/>
          </a:xfrm>
        </p:grpSpPr>
        <p:pic>
          <p:nvPicPr>
            <p:cNvPr id="13" name="Picture 12">
              <a:extLst>
                <a:ext uri="{FF2B5EF4-FFF2-40B4-BE49-F238E27FC236}">
                  <a16:creationId xmlns:a16="http://schemas.microsoft.com/office/drawing/2014/main" id="{690342F8-AA20-4873-9B03-8DD8771802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5088" y="1719082"/>
              <a:ext cx="664547" cy="926089"/>
            </a:xfrm>
            <a:prstGeom prst="rect">
              <a:avLst/>
            </a:prstGeom>
          </p:spPr>
        </p:pic>
        <p:pic>
          <p:nvPicPr>
            <p:cNvPr id="14" name="Picture 13">
              <a:extLst>
                <a:ext uri="{FF2B5EF4-FFF2-40B4-BE49-F238E27FC236}">
                  <a16:creationId xmlns:a16="http://schemas.microsoft.com/office/drawing/2014/main" id="{C3EB7A13-4F56-4A87-BEB2-AF63CC0F87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3003" y="181792"/>
              <a:ext cx="664547" cy="926089"/>
            </a:xfrm>
            <a:prstGeom prst="rect">
              <a:avLst/>
            </a:prstGeom>
          </p:spPr>
        </p:pic>
        <p:pic>
          <p:nvPicPr>
            <p:cNvPr id="15" name="Picture 14">
              <a:extLst>
                <a:ext uri="{FF2B5EF4-FFF2-40B4-BE49-F238E27FC236}">
                  <a16:creationId xmlns:a16="http://schemas.microsoft.com/office/drawing/2014/main" id="{C78C94F4-7D3E-4A9F-B418-2A0620D6C3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630" y="2197749"/>
              <a:ext cx="664547" cy="926089"/>
            </a:xfrm>
            <a:prstGeom prst="rect">
              <a:avLst/>
            </a:prstGeom>
          </p:spPr>
        </p:pic>
        <p:pic>
          <p:nvPicPr>
            <p:cNvPr id="16" name="Picture 15">
              <a:extLst>
                <a:ext uri="{FF2B5EF4-FFF2-40B4-BE49-F238E27FC236}">
                  <a16:creationId xmlns:a16="http://schemas.microsoft.com/office/drawing/2014/main" id="{485A703E-A870-4182-AF98-83E774C34E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706" y="369967"/>
              <a:ext cx="1181941" cy="1194718"/>
            </a:xfrm>
            <a:prstGeom prst="rect">
              <a:avLst/>
            </a:prstGeom>
          </p:spPr>
        </p:pic>
        <p:pic>
          <p:nvPicPr>
            <p:cNvPr id="18" name="Picture 17">
              <a:extLst>
                <a:ext uri="{FF2B5EF4-FFF2-40B4-BE49-F238E27FC236}">
                  <a16:creationId xmlns:a16="http://schemas.microsoft.com/office/drawing/2014/main" id="{63B442CF-960F-444F-9069-D1A9C22747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5573" y="3620534"/>
              <a:ext cx="1181941" cy="1194718"/>
            </a:xfrm>
            <a:prstGeom prst="rect">
              <a:avLst/>
            </a:prstGeom>
          </p:spPr>
        </p:pic>
        <p:pic>
          <p:nvPicPr>
            <p:cNvPr id="21" name="Picture 20">
              <a:extLst>
                <a:ext uri="{FF2B5EF4-FFF2-40B4-BE49-F238E27FC236}">
                  <a16:creationId xmlns:a16="http://schemas.microsoft.com/office/drawing/2014/main" id="{7CC6F69B-C6B6-44B2-AC48-87D940183A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06844">
              <a:off x="3757914" y="409918"/>
              <a:ext cx="796439" cy="1002027"/>
            </a:xfrm>
            <a:prstGeom prst="rect">
              <a:avLst/>
            </a:prstGeom>
          </p:spPr>
        </p:pic>
        <p:pic>
          <p:nvPicPr>
            <p:cNvPr id="22" name="Picture 21">
              <a:extLst>
                <a:ext uri="{FF2B5EF4-FFF2-40B4-BE49-F238E27FC236}">
                  <a16:creationId xmlns:a16="http://schemas.microsoft.com/office/drawing/2014/main" id="{D10347B6-69A6-4E38-B1E6-3EB2BD18F1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4689" y="1936023"/>
              <a:ext cx="1453740" cy="1301444"/>
            </a:xfrm>
            <a:prstGeom prst="rect">
              <a:avLst/>
            </a:prstGeom>
          </p:spPr>
        </p:pic>
      </p:grpSp>
      <p:pic>
        <p:nvPicPr>
          <p:cNvPr id="23" name="Picture 22">
            <a:extLst>
              <a:ext uri="{FF2B5EF4-FFF2-40B4-BE49-F238E27FC236}">
                <a16:creationId xmlns:a16="http://schemas.microsoft.com/office/drawing/2014/main" id="{57D002C8-5B3F-4EB6-B8ED-C07AFE7892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3120" y="6123067"/>
            <a:ext cx="1092453" cy="546227"/>
          </a:xfrm>
          <a:prstGeom prst="rect">
            <a:avLst/>
          </a:prstGeom>
        </p:spPr>
      </p:pic>
    </p:spTree>
    <p:extLst>
      <p:ext uri="{BB962C8B-B14F-4D97-AF65-F5344CB8AC3E}">
        <p14:creationId xmlns:p14="http://schemas.microsoft.com/office/powerpoint/2010/main" val="1726866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C61FE49-8142-490B-8FC0-05E66483BD36}"/>
              </a:ext>
            </a:extLst>
          </p:cNvPr>
          <p:cNvSpPr>
            <a:spLocks noGrp="1"/>
          </p:cNvSpPr>
          <p:nvPr>
            <p:ph type="body" sz="quarter" idx="13"/>
          </p:nvPr>
        </p:nvSpPr>
        <p:spPr/>
        <p:txBody>
          <a:bodyPr/>
          <a:lstStyle/>
          <a:p>
            <a:r>
              <a:rPr lang="en-GB" sz="3200" dirty="0"/>
              <a:t>Findings </a:t>
            </a:r>
          </a:p>
          <a:p>
            <a:endParaRPr lang="en-GB" dirty="0"/>
          </a:p>
        </p:txBody>
      </p:sp>
      <p:sp>
        <p:nvSpPr>
          <p:cNvPr id="6" name="Content Placeholder 5">
            <a:extLst>
              <a:ext uri="{FF2B5EF4-FFF2-40B4-BE49-F238E27FC236}">
                <a16:creationId xmlns:a16="http://schemas.microsoft.com/office/drawing/2014/main" id="{8CD106C5-72D0-4A6A-B795-619B58D43910}"/>
              </a:ext>
            </a:extLst>
          </p:cNvPr>
          <p:cNvSpPr>
            <a:spLocks noGrp="1"/>
          </p:cNvSpPr>
          <p:nvPr>
            <p:ph idx="1"/>
          </p:nvPr>
        </p:nvSpPr>
        <p:spPr>
          <a:xfrm>
            <a:off x="388802" y="1150617"/>
            <a:ext cx="5030364" cy="4255101"/>
          </a:xfrm>
        </p:spPr>
        <p:txBody>
          <a:bodyPr/>
          <a:lstStyle/>
          <a:p>
            <a:pPr marL="342900" indent="-342900">
              <a:buFontTx/>
              <a:buChar char="-"/>
            </a:pPr>
            <a:endParaRPr lang="en-GB" sz="2200" i="1" dirty="0"/>
          </a:p>
          <a:p>
            <a:r>
              <a:rPr lang="en-GB" sz="2200" dirty="0"/>
              <a:t>Successful pilot in 11 schools</a:t>
            </a:r>
          </a:p>
          <a:p>
            <a:r>
              <a:rPr lang="en-GB" sz="2200" dirty="0"/>
              <a:t>Showed schools new ways of digital working</a:t>
            </a:r>
          </a:p>
          <a:p>
            <a:r>
              <a:rPr lang="en-GB" sz="2200" dirty="0"/>
              <a:t>Local innovating: Schools uploading their own materials, workarounds for teachers without smartphones </a:t>
            </a:r>
          </a:p>
          <a:p>
            <a:r>
              <a:rPr lang="en-GB" sz="2200" dirty="0"/>
              <a:t>District officials able to see what has been stored, a proxy for understanding engagement with CPD</a:t>
            </a:r>
          </a:p>
          <a:p>
            <a:r>
              <a:rPr lang="en-GB" sz="2200" dirty="0"/>
              <a:t>Value of uploading additional OER as becomes available</a:t>
            </a:r>
          </a:p>
        </p:txBody>
      </p:sp>
      <p:pic>
        <p:nvPicPr>
          <p:cNvPr id="4" name="Picture 3" descr="A group of people sitting at a table&#10;&#10;Description automatically generated">
            <a:extLst>
              <a:ext uri="{FF2B5EF4-FFF2-40B4-BE49-F238E27FC236}">
                <a16:creationId xmlns:a16="http://schemas.microsoft.com/office/drawing/2014/main" id="{B99C3D57-83A0-4B88-9EE5-70F43E89D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9166" y="1512796"/>
            <a:ext cx="7126940" cy="5345204"/>
          </a:xfrm>
          <a:prstGeom prst="rect">
            <a:avLst/>
          </a:prstGeom>
        </p:spPr>
      </p:pic>
      <p:sp>
        <p:nvSpPr>
          <p:cNvPr id="8" name="Rectangle 7">
            <a:extLst>
              <a:ext uri="{FF2B5EF4-FFF2-40B4-BE49-F238E27FC236}">
                <a16:creationId xmlns:a16="http://schemas.microsoft.com/office/drawing/2014/main" id="{645D07A8-B7EE-4A68-BA60-33C70B0EF7C8}"/>
              </a:ext>
            </a:extLst>
          </p:cNvPr>
          <p:cNvSpPr/>
          <p:nvPr/>
        </p:nvSpPr>
        <p:spPr>
          <a:xfrm>
            <a:off x="9144000" y="1411718"/>
            <a:ext cx="3738282" cy="5547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7213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C61FE49-8142-490B-8FC0-05E66483BD36}"/>
              </a:ext>
            </a:extLst>
          </p:cNvPr>
          <p:cNvSpPr>
            <a:spLocks noGrp="1"/>
          </p:cNvSpPr>
          <p:nvPr>
            <p:ph type="body" sz="quarter" idx="13"/>
          </p:nvPr>
        </p:nvSpPr>
        <p:spPr/>
        <p:txBody>
          <a:bodyPr/>
          <a:lstStyle/>
          <a:p>
            <a:r>
              <a:rPr lang="en-GB" sz="3200" dirty="0"/>
              <a:t>Challenges </a:t>
            </a:r>
          </a:p>
          <a:p>
            <a:endParaRPr lang="en-GB" dirty="0"/>
          </a:p>
        </p:txBody>
      </p:sp>
      <p:sp>
        <p:nvSpPr>
          <p:cNvPr id="6" name="Content Placeholder 5">
            <a:extLst>
              <a:ext uri="{FF2B5EF4-FFF2-40B4-BE49-F238E27FC236}">
                <a16:creationId xmlns:a16="http://schemas.microsoft.com/office/drawing/2014/main" id="{8CD106C5-72D0-4A6A-B795-619B58D43910}"/>
              </a:ext>
            </a:extLst>
          </p:cNvPr>
          <p:cNvSpPr>
            <a:spLocks noGrp="1"/>
          </p:cNvSpPr>
          <p:nvPr>
            <p:ph idx="1"/>
          </p:nvPr>
        </p:nvSpPr>
        <p:spPr>
          <a:xfrm>
            <a:off x="388801" y="1183340"/>
            <a:ext cx="4949681" cy="5181625"/>
          </a:xfrm>
        </p:spPr>
        <p:txBody>
          <a:bodyPr/>
          <a:lstStyle/>
          <a:p>
            <a:endParaRPr lang="en-GB" sz="2200" dirty="0"/>
          </a:p>
          <a:p>
            <a:r>
              <a:rPr lang="en-GB" sz="2200" dirty="0"/>
              <a:t>Added complexity: digital skills, organisational and technical maintenance overhead for schools</a:t>
            </a:r>
          </a:p>
          <a:p>
            <a:r>
              <a:rPr lang="en-GB" sz="2200" dirty="0"/>
              <a:t>Technical expectations need to be managed (</a:t>
            </a:r>
            <a:r>
              <a:rPr lang="en-GB" sz="2200" dirty="0" err="1"/>
              <a:t>WiFi</a:t>
            </a:r>
            <a:r>
              <a:rPr lang="en-GB" sz="2200" dirty="0"/>
              <a:t> range, streaming video, concurrent connections)</a:t>
            </a:r>
          </a:p>
          <a:p>
            <a:r>
              <a:rPr lang="en-GB" sz="2200" dirty="0"/>
              <a:t>Guidance revised to reflect local prior experiences of digital tools</a:t>
            </a:r>
          </a:p>
          <a:p>
            <a:r>
              <a:rPr lang="en-GB" sz="2200" dirty="0"/>
              <a:t>Changes in teaching are difficult and take time: may not return to materials when novelty wears off</a:t>
            </a:r>
          </a:p>
          <a:p>
            <a:r>
              <a:rPr lang="en-GB" sz="2200" dirty="0"/>
              <a:t>Sustainability</a:t>
            </a:r>
          </a:p>
        </p:txBody>
      </p:sp>
      <p:pic>
        <p:nvPicPr>
          <p:cNvPr id="3" name="Picture 2" descr="A group of people standing in a room&#10;&#10;Description automatically generated">
            <a:extLst>
              <a:ext uri="{FF2B5EF4-FFF2-40B4-BE49-F238E27FC236}">
                <a16:creationId xmlns:a16="http://schemas.microsoft.com/office/drawing/2014/main" id="{A44B4481-E607-4CA2-9DE8-4BD74394F6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8482" y="1568798"/>
            <a:ext cx="7046259" cy="5284695"/>
          </a:xfrm>
          <a:prstGeom prst="rect">
            <a:avLst/>
          </a:prstGeom>
        </p:spPr>
      </p:pic>
      <p:sp>
        <p:nvSpPr>
          <p:cNvPr id="8" name="Rectangle 7">
            <a:extLst>
              <a:ext uri="{FF2B5EF4-FFF2-40B4-BE49-F238E27FC236}">
                <a16:creationId xmlns:a16="http://schemas.microsoft.com/office/drawing/2014/main" id="{9965C3AE-3348-4C83-8EC7-38AE415DC8C2}"/>
              </a:ext>
            </a:extLst>
          </p:cNvPr>
          <p:cNvSpPr/>
          <p:nvPr/>
        </p:nvSpPr>
        <p:spPr>
          <a:xfrm>
            <a:off x="9144000" y="1437465"/>
            <a:ext cx="3402106" cy="5547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6997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C61FE49-8142-490B-8FC0-05E66483BD36}"/>
              </a:ext>
            </a:extLst>
          </p:cNvPr>
          <p:cNvSpPr>
            <a:spLocks noGrp="1"/>
          </p:cNvSpPr>
          <p:nvPr>
            <p:ph type="body" sz="quarter" idx="13"/>
          </p:nvPr>
        </p:nvSpPr>
        <p:spPr/>
        <p:txBody>
          <a:bodyPr/>
          <a:lstStyle/>
          <a:p>
            <a:r>
              <a:rPr lang="en-GB" sz="3200" dirty="0"/>
              <a:t>Future Directions</a:t>
            </a:r>
          </a:p>
          <a:p>
            <a:endParaRPr lang="en-GB" dirty="0"/>
          </a:p>
        </p:txBody>
      </p:sp>
      <p:sp>
        <p:nvSpPr>
          <p:cNvPr id="6" name="Content Placeholder 5">
            <a:extLst>
              <a:ext uri="{FF2B5EF4-FFF2-40B4-BE49-F238E27FC236}">
                <a16:creationId xmlns:a16="http://schemas.microsoft.com/office/drawing/2014/main" id="{8CD106C5-72D0-4A6A-B795-619B58D43910}"/>
              </a:ext>
            </a:extLst>
          </p:cNvPr>
          <p:cNvSpPr>
            <a:spLocks noGrp="1"/>
          </p:cNvSpPr>
          <p:nvPr>
            <p:ph idx="1"/>
          </p:nvPr>
        </p:nvSpPr>
        <p:spPr/>
        <p:txBody>
          <a:bodyPr/>
          <a:lstStyle/>
          <a:p>
            <a:pPr marL="342900" indent="-342900">
              <a:buFontTx/>
              <a:buChar char="-"/>
            </a:pPr>
            <a:r>
              <a:rPr lang="en-GB" sz="2200" dirty="0"/>
              <a:t>Further use of networked hubs: a valid element of the larger ecology of tools used to support teacher training</a:t>
            </a:r>
          </a:p>
          <a:p>
            <a:pPr marL="342900" indent="-342900">
              <a:buFontTx/>
              <a:buChar char="-"/>
            </a:pPr>
            <a:r>
              <a:rPr lang="en-GB" sz="2200" dirty="0"/>
              <a:t>More in-depth evaluation</a:t>
            </a:r>
          </a:p>
          <a:p>
            <a:pPr marL="342900" indent="-342900">
              <a:buFontTx/>
              <a:buChar char="-"/>
            </a:pPr>
            <a:r>
              <a:rPr lang="en-GB" sz="2200" dirty="0"/>
              <a:t>Further teacher training</a:t>
            </a:r>
          </a:p>
          <a:p>
            <a:pPr marL="342900" indent="-342900">
              <a:buFontTx/>
              <a:buChar char="-"/>
            </a:pPr>
            <a:r>
              <a:rPr lang="en-GB" sz="2200" dirty="0"/>
              <a:t>Consideration of structured learning environment (e.g. </a:t>
            </a:r>
            <a:r>
              <a:rPr lang="en-GB" sz="2200" dirty="0" err="1"/>
              <a:t>Moodlebox</a:t>
            </a:r>
            <a:r>
              <a:rPr lang="en-GB" sz="2200" dirty="0"/>
              <a:t>): evidence of engagement with CPD important for teacher professional accreditation  </a:t>
            </a:r>
          </a:p>
          <a:p>
            <a:pPr marL="342900" indent="-342900">
              <a:buFontTx/>
              <a:buChar char="-"/>
            </a:pPr>
            <a:r>
              <a:rPr lang="en-GB" sz="2200" dirty="0"/>
              <a:t>Importance of Ministry, schools and technical teams support to ensure onward sustainability</a:t>
            </a:r>
          </a:p>
          <a:p>
            <a:endParaRPr lang="en-GB" sz="2400" i="1" dirty="0"/>
          </a:p>
          <a:p>
            <a:pPr marL="342900" indent="-342900">
              <a:buFontTx/>
              <a:buChar char="-"/>
            </a:pPr>
            <a:endParaRPr lang="en-GB" sz="2400" i="1" dirty="0"/>
          </a:p>
          <a:p>
            <a:pPr marL="342900" indent="-342900">
              <a:buFontTx/>
              <a:buChar char="-"/>
            </a:pPr>
            <a:endParaRPr lang="en-GB" sz="2400" i="1" dirty="0"/>
          </a:p>
          <a:p>
            <a:pPr marL="342900" indent="-342900">
              <a:buFontTx/>
              <a:buChar char="-"/>
            </a:pPr>
            <a:endParaRPr lang="en-GB" sz="2400" i="1" dirty="0"/>
          </a:p>
        </p:txBody>
      </p:sp>
    </p:spTree>
    <p:extLst>
      <p:ext uri="{BB962C8B-B14F-4D97-AF65-F5344CB8AC3E}">
        <p14:creationId xmlns:p14="http://schemas.microsoft.com/office/powerpoint/2010/main" val="60582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8A04-935C-4320-8757-9C02B0901F56}"/>
              </a:ext>
            </a:extLst>
          </p:cNvPr>
          <p:cNvSpPr>
            <a:spLocks noGrp="1"/>
          </p:cNvSpPr>
          <p:nvPr>
            <p:ph type="ctrTitle"/>
          </p:nvPr>
        </p:nvSpPr>
        <p:spPr>
          <a:xfrm>
            <a:off x="515861" y="2387221"/>
            <a:ext cx="7920773" cy="498598"/>
          </a:xfrm>
        </p:spPr>
        <p:txBody>
          <a:bodyPr/>
          <a:lstStyle/>
          <a:p>
            <a:pPr algn="ctr"/>
            <a:r>
              <a:rPr lang="en-GB" dirty="0"/>
              <a:t>THANK YOU</a:t>
            </a:r>
          </a:p>
        </p:txBody>
      </p:sp>
      <p:sp>
        <p:nvSpPr>
          <p:cNvPr id="3" name="Subtitle 2">
            <a:extLst>
              <a:ext uri="{FF2B5EF4-FFF2-40B4-BE49-F238E27FC236}">
                <a16:creationId xmlns:a16="http://schemas.microsoft.com/office/drawing/2014/main" id="{4FC9E97D-F783-43F0-911F-252D8DE516AB}"/>
              </a:ext>
            </a:extLst>
          </p:cNvPr>
          <p:cNvSpPr>
            <a:spLocks noGrp="1"/>
          </p:cNvSpPr>
          <p:nvPr>
            <p:ph type="subTitle" idx="1"/>
          </p:nvPr>
        </p:nvSpPr>
        <p:spPr>
          <a:xfrm>
            <a:off x="554450" y="3540665"/>
            <a:ext cx="7920774" cy="793038"/>
          </a:xfrm>
        </p:spPr>
        <p:txBody>
          <a:bodyPr/>
          <a:lstStyle/>
          <a:p>
            <a:pPr algn="ctr"/>
            <a:r>
              <a:rPr lang="en-GB" sz="2400" b="1" dirty="0"/>
              <a:t>mark.gaved@open.ac.uk</a:t>
            </a:r>
          </a:p>
          <a:p>
            <a:pPr algn="ctr"/>
            <a:endParaRPr lang="en-GB" sz="2400" b="1" dirty="0"/>
          </a:p>
        </p:txBody>
      </p:sp>
    </p:spTree>
    <p:extLst>
      <p:ext uri="{BB962C8B-B14F-4D97-AF65-F5344CB8AC3E}">
        <p14:creationId xmlns:p14="http://schemas.microsoft.com/office/powerpoint/2010/main" val="112620972"/>
      </p:ext>
    </p:extLst>
  </p:cSld>
  <p:clrMapOvr>
    <a:masterClrMapping/>
  </p:clrMapOvr>
</p:sld>
</file>

<file path=ppt/theme/theme1.xml><?xml version="1.0" encoding="utf-8"?>
<a:theme xmlns:a="http://schemas.openxmlformats.org/drawingml/2006/main" name="OU Title">
  <a:themeElements>
    <a:clrScheme name="OU Colours">
      <a:dk1>
        <a:sysClr val="windowText" lastClr="000000"/>
      </a:dk1>
      <a:lt1>
        <a:sysClr val="window" lastClr="FFFFFF"/>
      </a:lt1>
      <a:dk2>
        <a:srgbClr val="44546A"/>
      </a:dk2>
      <a:lt2>
        <a:srgbClr val="E7E6E6"/>
      </a:lt2>
      <a:accent1>
        <a:srgbClr val="1E4B9B"/>
      </a:accent1>
      <a:accent2>
        <a:srgbClr val="ED2891"/>
      </a:accent2>
      <a:accent3>
        <a:srgbClr val="00B7B2"/>
      </a:accent3>
      <a:accent4>
        <a:srgbClr val="F26522"/>
      </a:accent4>
      <a:accent5>
        <a:srgbClr val="FFD400"/>
      </a:accent5>
      <a:accent6>
        <a:srgbClr val="716FB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STANDARD.potx" id="{2DA0E078-245D-4E9B-8A12-43E4C56B78FB}" vid="{76723E47-52BB-4FAA-A05C-2DF49523D5BE}"/>
    </a:ext>
  </a:extLst>
</a:theme>
</file>

<file path=ppt/theme/theme2.xml><?xml version="1.0" encoding="utf-8"?>
<a:theme xmlns:a="http://schemas.openxmlformats.org/drawingml/2006/main" name="OU Section">
  <a:themeElements>
    <a:clrScheme name="OU Colours">
      <a:dk1>
        <a:sysClr val="windowText" lastClr="000000"/>
      </a:dk1>
      <a:lt1>
        <a:sysClr val="window" lastClr="FFFFFF"/>
      </a:lt1>
      <a:dk2>
        <a:srgbClr val="44546A"/>
      </a:dk2>
      <a:lt2>
        <a:srgbClr val="E7E6E6"/>
      </a:lt2>
      <a:accent1>
        <a:srgbClr val="1E4B9B"/>
      </a:accent1>
      <a:accent2>
        <a:srgbClr val="ED2891"/>
      </a:accent2>
      <a:accent3>
        <a:srgbClr val="00B7B2"/>
      </a:accent3>
      <a:accent4>
        <a:srgbClr val="F26522"/>
      </a:accent4>
      <a:accent5>
        <a:srgbClr val="FFD400"/>
      </a:accent5>
      <a:accent6>
        <a:srgbClr val="716FB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STANDARD.potx" id="{2DA0E078-245D-4E9B-8A12-43E4C56B78FB}" vid="{FAE18331-D8CD-423A-9602-E45A08067BF7}"/>
    </a:ext>
  </a:extLst>
</a:theme>
</file>

<file path=ppt/theme/theme3.xml><?xml version="1.0" encoding="utf-8"?>
<a:theme xmlns:a="http://schemas.openxmlformats.org/drawingml/2006/main" name="OU Layouts">
  <a:themeElements>
    <a:clrScheme name="OU Colours">
      <a:dk1>
        <a:sysClr val="windowText" lastClr="000000"/>
      </a:dk1>
      <a:lt1>
        <a:sysClr val="window" lastClr="FFFFFF"/>
      </a:lt1>
      <a:dk2>
        <a:srgbClr val="44546A"/>
      </a:dk2>
      <a:lt2>
        <a:srgbClr val="E7E6E6"/>
      </a:lt2>
      <a:accent1>
        <a:srgbClr val="1E4B9B"/>
      </a:accent1>
      <a:accent2>
        <a:srgbClr val="ED2891"/>
      </a:accent2>
      <a:accent3>
        <a:srgbClr val="00B7B2"/>
      </a:accent3>
      <a:accent4>
        <a:srgbClr val="F26522"/>
      </a:accent4>
      <a:accent5>
        <a:srgbClr val="FFD400"/>
      </a:accent5>
      <a:accent6>
        <a:srgbClr val="716FB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STANDARD.potx" id="{2DA0E078-245D-4E9B-8A12-43E4C56B78FB}" vid="{E71F6A81-7D12-4207-BA77-D48B227BF69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4679E445A96041BF86C1506F738D47" ma:contentTypeVersion="14" ma:contentTypeDescription="Create a new document." ma:contentTypeScope="" ma:versionID="405b3475f7709d3d49993ffbfe6f673f">
  <xsd:schema xmlns:xsd="http://www.w3.org/2001/XMLSchema" xmlns:xs="http://www.w3.org/2001/XMLSchema" xmlns:p="http://schemas.microsoft.com/office/2006/metadata/properties" xmlns:ns2="584c64cc-62e6-4f70-aa38-806bd4659307" xmlns:ns3="e4476828-269d-41e7-8c7f-463a607b843c" xmlns:ns4="746249cd-2f14-470a-ba15-f15b8f0887ef" targetNamespace="http://schemas.microsoft.com/office/2006/metadata/properties" ma:root="true" ma:fieldsID="4b4f988ffffcfb802ca3e60637b53e80" ns2:_="" ns3:_="" ns4:_="">
    <xsd:import namespace="584c64cc-62e6-4f70-aa38-806bd4659307"/>
    <xsd:import namespace="e4476828-269d-41e7-8c7f-463a607b843c"/>
    <xsd:import namespace="746249cd-2f14-470a-ba15-f15b8f0887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4c64cc-62e6-4f70-aa38-806bd46593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476828-269d-41e7-8c7f-463a607b843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62154309-4e3f-482a-ac88-9f1387f899e6}" ma:internalName="TaxCatchAll" ma:showField="CatchAllData" ma:web="746249cd-2f14-470a-ba15-f15b8f0887e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46249cd-2f14-470a-ba15-f15b8f0887ef"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4476828-269d-41e7-8c7f-463a607b843c" xsi:nil="true"/>
    <lcf76f155ced4ddcb4097134ff3c332f xmlns="584c64cc-62e6-4f70-aa38-806bd4659307">
      <Terms xmlns="http://schemas.microsoft.com/office/infopath/2007/PartnerControls"/>
    </lcf76f155ced4ddcb4097134ff3c332f>
    <SharedWithUsers xmlns="746249cd-2f14-470a-ba15-f15b8f0887ef">
      <UserInfo>
        <DisplayName/>
        <AccountId xsi:nil="true"/>
        <AccountType/>
      </UserInfo>
    </SharedWithUsers>
    <MediaLengthInSeconds xmlns="584c64cc-62e6-4f70-aa38-806bd465930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B20AA3-3C2C-4631-8B92-21D2B27BF1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4c64cc-62e6-4f70-aa38-806bd4659307"/>
    <ds:schemaRef ds:uri="e4476828-269d-41e7-8c7f-463a607b843c"/>
    <ds:schemaRef ds:uri="746249cd-2f14-470a-ba15-f15b8f0887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BBAA87-6F2A-45CA-8A0C-04A83299C7AC}">
  <ds:schemaRefs>
    <ds:schemaRef ds:uri="http://schemas.microsoft.com/office/2006/metadata/properties"/>
    <ds:schemaRef ds:uri="http://schemas.microsoft.com/office/infopath/2007/PartnerControls"/>
    <ds:schemaRef ds:uri="e4476828-269d-41e7-8c7f-463a607b843c"/>
    <ds:schemaRef ds:uri="584c64cc-62e6-4f70-aa38-806bd4659307"/>
    <ds:schemaRef ds:uri="746249cd-2f14-470a-ba15-f15b8f0887ef"/>
  </ds:schemaRefs>
</ds:datastoreItem>
</file>

<file path=customXml/itemProps3.xml><?xml version="1.0" encoding="utf-8"?>
<ds:datastoreItem xmlns:ds="http://schemas.openxmlformats.org/officeDocument/2006/customXml" ds:itemID="{5868D63A-093B-4444-B2AC-0C40A93838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OU_STANDARD</Template>
  <TotalTime>952</TotalTime>
  <Words>1277</Words>
  <Application>Microsoft Office PowerPoint</Application>
  <PresentationFormat>On-screen Show (4:3)</PresentationFormat>
  <Paragraphs>120</Paragraphs>
  <Slides>8</Slides>
  <Notes>8</Notes>
  <HiddenSlides>0</HiddenSlides>
  <MMClips>0</MMClips>
  <ScaleCrop>false</ScaleCrop>
  <HeadingPairs>
    <vt:vector size="4" baseType="variant">
      <vt:variant>
        <vt:lpstr>Theme</vt:lpstr>
      </vt:variant>
      <vt:variant>
        <vt:i4>3</vt:i4>
      </vt:variant>
      <vt:variant>
        <vt:lpstr>Slide Titles</vt:lpstr>
      </vt:variant>
      <vt:variant>
        <vt:i4>8</vt:i4>
      </vt:variant>
    </vt:vector>
  </HeadingPairs>
  <TitlesOfParts>
    <vt:vector size="11" baseType="lpstr">
      <vt:lpstr>OU Title</vt:lpstr>
      <vt:lpstr>OU Section</vt:lpstr>
      <vt:lpstr>OU Layouts</vt:lpstr>
      <vt:lpstr>Mobile offline networked learning for teacher Continuing Professional Development in Zambia </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Mark.Gaved</dc:creator>
  <cp:lastModifiedBy>Mark.Gaved</cp:lastModifiedBy>
  <cp:revision>51</cp:revision>
  <dcterms:created xsi:type="dcterms:W3CDTF">2020-10-08T13:48:16Z</dcterms:created>
  <dcterms:modified xsi:type="dcterms:W3CDTF">2022-12-16T14:29:51Z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0x010100E14679E445A96041BF86C1506F738D47</vt:lpwstr>
  </property>
  <property fmtid="{D5CDD505-2E9C-101B-9397-08002B2CF9AE}" pid="3" name="Order">
    <vt:r8>4700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MediaServiceImageTags">
    <vt:lpwstr/>
  </property>
</Properties>
</file>